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7" r:id="rId2"/>
    <p:sldId id="300" r:id="rId3"/>
    <p:sldId id="355" r:id="rId4"/>
    <p:sldId id="405" r:id="rId5"/>
    <p:sldId id="376" r:id="rId6"/>
    <p:sldId id="390" r:id="rId7"/>
    <p:sldId id="394" r:id="rId8"/>
    <p:sldId id="395" r:id="rId9"/>
    <p:sldId id="391" r:id="rId10"/>
    <p:sldId id="381" r:id="rId11"/>
    <p:sldId id="386" r:id="rId12"/>
    <p:sldId id="383" r:id="rId13"/>
    <p:sldId id="384" r:id="rId14"/>
    <p:sldId id="320" r:id="rId15"/>
    <p:sldId id="319" r:id="rId16"/>
    <p:sldId id="322" r:id="rId17"/>
    <p:sldId id="401" r:id="rId18"/>
    <p:sldId id="326" r:id="rId19"/>
    <p:sldId id="327" r:id="rId20"/>
    <p:sldId id="400" r:id="rId21"/>
    <p:sldId id="397" r:id="rId22"/>
    <p:sldId id="403" r:id="rId23"/>
    <p:sldId id="399" r:id="rId24"/>
    <p:sldId id="404" r:id="rId25"/>
    <p:sldId id="406" r:id="rId26"/>
    <p:sldId id="39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5" autoAdjust="0"/>
    <p:restoredTop sz="94715" autoAdjust="0"/>
  </p:normalViewPr>
  <p:slideViewPr>
    <p:cSldViewPr>
      <p:cViewPr>
        <p:scale>
          <a:sx n="74" d="100"/>
          <a:sy n="74" d="100"/>
        </p:scale>
        <p:origin x="-1104" y="-732"/>
      </p:cViewPr>
      <p:guideLst>
        <p:guide orient="horz" pos="2160"/>
        <p:guide pos="2880"/>
      </p:guideLst>
    </p:cSldViewPr>
  </p:slideViewPr>
  <p:outlineViewPr>
    <p:cViewPr>
      <p:scale>
        <a:sx n="33" d="100"/>
        <a:sy n="33" d="100"/>
      </p:scale>
      <p:origin x="0" y="303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D1E1B54-D02F-425E-973F-8278E899F204}" type="datetimeFigureOut">
              <a:rPr lang="en-US" smtClean="0"/>
              <a:t>10/25/2013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50629A-93CC-4C5E-91C7-71183F39E14A}" type="slidenum">
              <a:rPr lang="en-US" smtClean="0"/>
              <a:t>‹#›</a:t>
            </a:fld>
            <a:endParaRPr lang="en-US"/>
          </a:p>
        </p:txBody>
      </p:sp>
    </p:spTree>
    <p:extLst>
      <p:ext uri="{BB962C8B-B14F-4D97-AF65-F5344CB8AC3E}">
        <p14:creationId xmlns:p14="http://schemas.microsoft.com/office/powerpoint/2010/main" val="12169315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AD1744-5429-4B37-BB7D-A7F1A11791E7}" type="datetimeFigureOut">
              <a:rPr lang="en-US" smtClean="0"/>
              <a:t>10/25/2013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4F13B84-E48D-4714-A2AE-41313BDADD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AD1744-5429-4B37-BB7D-A7F1A11791E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13B84-E48D-4714-A2AE-41313BDADD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AD1744-5429-4B37-BB7D-A7F1A11791E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13B84-E48D-4714-A2AE-41313BDADD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AD1744-5429-4B37-BB7D-A7F1A11791E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13B84-E48D-4714-A2AE-41313BDADD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AD1744-5429-4B37-BB7D-A7F1A11791E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13B84-E48D-4714-A2AE-41313BDADD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AD1744-5429-4B37-BB7D-A7F1A11791E7}"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13B84-E48D-4714-A2AE-41313BDADD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AD1744-5429-4B37-BB7D-A7F1A11791E7}" type="datetimeFigureOut">
              <a:rPr lang="en-US" smtClean="0"/>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13B84-E48D-4714-A2AE-41313BDADD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AD1744-5429-4B37-BB7D-A7F1A11791E7}" type="datetimeFigureOut">
              <a:rPr lang="en-US" smtClean="0"/>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13B84-E48D-4714-A2AE-41313BDADD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D1744-5429-4B37-BB7D-A7F1A11791E7}" type="datetimeFigureOut">
              <a:rPr lang="en-US" smtClean="0"/>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13B84-E48D-4714-A2AE-41313BDADD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AD1744-5429-4B37-BB7D-A7F1A11791E7}"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13B84-E48D-4714-A2AE-41313BDADD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AD1744-5429-4B37-BB7D-A7F1A11791E7}"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4F13B84-E48D-4714-A2AE-41313BDADD4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AD1744-5429-4B37-BB7D-A7F1A11791E7}" type="datetimeFigureOut">
              <a:rPr lang="en-US" smtClean="0"/>
              <a:t>10/25/2013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F13B84-E48D-4714-A2AE-41313BDADD4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763000" cy="3657600"/>
          </a:xfrm>
        </p:spPr>
        <p:txBody>
          <a:bodyPr>
            <a:normAutofit/>
          </a:bodyPr>
          <a:lstStyle/>
          <a:p>
            <a:r>
              <a:rPr lang="en-US" dirty="0" smtClean="0"/>
              <a:t>The Public Health Implications of Hydraulic Fracturing</a:t>
            </a:r>
            <a:r>
              <a:rPr lang="en-US" dirty="0"/>
              <a:t/>
            </a:r>
            <a:br>
              <a:rPr lang="en-US" dirty="0"/>
            </a:br>
            <a:endParaRPr lang="en-US" dirty="0"/>
          </a:p>
        </p:txBody>
      </p:sp>
      <p:sp>
        <p:nvSpPr>
          <p:cNvPr id="3" name="Subtitle 2"/>
          <p:cNvSpPr>
            <a:spLocks noGrp="1"/>
          </p:cNvSpPr>
          <p:nvPr>
            <p:ph type="subTitle" idx="1"/>
          </p:nvPr>
        </p:nvSpPr>
        <p:spPr>
          <a:xfrm>
            <a:off x="1295400" y="4800600"/>
            <a:ext cx="7239000" cy="2819400"/>
          </a:xfrm>
        </p:spPr>
        <p:txBody>
          <a:bodyPr/>
          <a:lstStyle/>
          <a:p>
            <a:r>
              <a:rPr lang="en-US" dirty="0" smtClean="0"/>
              <a:t>David O. Carpenter, MD</a:t>
            </a:r>
          </a:p>
          <a:p>
            <a:r>
              <a:rPr lang="en-US" dirty="0" smtClean="0"/>
              <a:t>Institute for Health and the Environment</a:t>
            </a:r>
          </a:p>
          <a:p>
            <a:r>
              <a:rPr lang="en-US" dirty="0" smtClean="0"/>
              <a:t>University at Albany</a:t>
            </a:r>
            <a:endParaRPr lang="en-US" dirty="0"/>
          </a:p>
        </p:txBody>
      </p:sp>
    </p:spTree>
    <p:extLst>
      <p:ext uri="{BB962C8B-B14F-4D97-AF65-F5344CB8AC3E}">
        <p14:creationId xmlns:p14="http://schemas.microsoft.com/office/powerpoint/2010/main" val="822243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a:t>
            </a:r>
            <a:endParaRPr lang="en-US" dirty="0"/>
          </a:p>
        </p:txBody>
      </p:sp>
      <p:sp>
        <p:nvSpPr>
          <p:cNvPr id="3" name="Content Placeholder 2"/>
          <p:cNvSpPr>
            <a:spLocks noGrp="1"/>
          </p:cNvSpPr>
          <p:nvPr>
            <p:ph idx="1"/>
          </p:nvPr>
        </p:nvSpPr>
        <p:spPr/>
        <p:txBody>
          <a:bodyPr>
            <a:normAutofit lnSpcReduction="10000"/>
          </a:bodyPr>
          <a:lstStyle/>
          <a:p>
            <a:r>
              <a:rPr lang="en-US" dirty="0" smtClean="0"/>
              <a:t>Studies have shown that ozone cause inflammation of the respiratory tract and increases risk of asthma attacks.</a:t>
            </a:r>
          </a:p>
          <a:p>
            <a:r>
              <a:rPr lang="en-US" dirty="0" smtClean="0"/>
              <a:t>Ozone combines with VOCs to form smog.</a:t>
            </a:r>
          </a:p>
          <a:p>
            <a:r>
              <a:rPr lang="en-US" dirty="0" smtClean="0"/>
              <a:t>Colorado, Wyoming, Texas and Utah have all recorded ozone levels that exceed federal limits.</a:t>
            </a:r>
          </a:p>
          <a:p>
            <a:pPr lvl="1"/>
            <a:r>
              <a:rPr lang="en-US" dirty="0" smtClean="0"/>
              <a:t>Wyoming and Utah have ozone measurements higher than the worst days in Los Angeles.</a:t>
            </a:r>
          </a:p>
          <a:p>
            <a:pPr lvl="1"/>
            <a:r>
              <a:rPr lang="en-US" dirty="0" smtClean="0"/>
              <a:t>May be difficult for some areas to meet the federal limits until new regulations go into effect limiting flaring and requiring “green completion” technology.</a:t>
            </a:r>
          </a:p>
          <a:p>
            <a:endParaRPr lang="en-US" dirty="0"/>
          </a:p>
        </p:txBody>
      </p:sp>
    </p:spTree>
    <p:extLst>
      <p:ext uri="{BB962C8B-B14F-4D97-AF65-F5344CB8AC3E}">
        <p14:creationId xmlns:p14="http://schemas.microsoft.com/office/powerpoint/2010/main" val="1920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Particulate Matter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Particulate matter (PM) comes from diesel exhaust from machinery and trucks, dust from gravel roads.</a:t>
            </a:r>
          </a:p>
          <a:p>
            <a:r>
              <a:rPr lang="en-US" dirty="0" smtClean="0"/>
              <a:t>Prenatal exposure to PM has been associated with low birth weight.</a:t>
            </a:r>
          </a:p>
          <a:p>
            <a:r>
              <a:rPr lang="en-US" dirty="0" smtClean="0"/>
              <a:t>Exposure during pregnancy and first year of life has been associated with increased risk of autism.</a:t>
            </a:r>
          </a:p>
          <a:p>
            <a:r>
              <a:rPr lang="en-US" dirty="0" smtClean="0"/>
              <a:t>Elevated PM increases risk of asthma and respiratory symptoms, such as coughing, difficulty breathing, and respiratory infections.</a:t>
            </a:r>
          </a:p>
          <a:p>
            <a:r>
              <a:rPr lang="en-US" dirty="0" smtClean="0"/>
              <a:t>People with underlying cardiovascular disease are at greater risk of death on days with elevated particulate air pollution.</a:t>
            </a:r>
          </a:p>
          <a:p>
            <a:endParaRPr lang="en-US" dirty="0" smtClean="0"/>
          </a:p>
          <a:p>
            <a:endParaRPr lang="en-US" dirty="0"/>
          </a:p>
        </p:txBody>
      </p:sp>
    </p:spTree>
    <p:extLst>
      <p:ext uri="{BB962C8B-B14F-4D97-AF65-F5344CB8AC3E}">
        <p14:creationId xmlns:p14="http://schemas.microsoft.com/office/powerpoint/2010/main" val="219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28" t="14509" r="6875" b="6027"/>
          <a:stretch/>
        </p:blipFill>
        <p:spPr bwMode="auto">
          <a:xfrm>
            <a:off x="-10886" y="-685800"/>
            <a:ext cx="9655629" cy="775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613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83" t="18080" r="27946" b="27679"/>
          <a:stretch/>
        </p:blipFill>
        <p:spPr bwMode="auto">
          <a:xfrm>
            <a:off x="228600" y="569457"/>
            <a:ext cx="8610600" cy="637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399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Radium 226 and 228</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Radioactive elements like uranium, thorium and radium occur naturally in rock, but are at higher concentrations some places than others.  This is a particular concern in the Marcellus Shale.  </a:t>
            </a:r>
          </a:p>
          <a:p>
            <a:r>
              <a:rPr lang="en-US" dirty="0" smtClean="0"/>
              <a:t>While radium is water soluble, thorium and uranium are less soluble but can come to the surface as drilling waste during </a:t>
            </a:r>
            <a:r>
              <a:rPr lang="en-US" dirty="0" err="1" smtClean="0"/>
              <a:t>fracking</a:t>
            </a:r>
            <a:r>
              <a:rPr lang="en-US" dirty="0" smtClean="0"/>
              <a:t> and concentrate in pit sludge.</a:t>
            </a:r>
          </a:p>
          <a:p>
            <a:r>
              <a:rPr lang="en-US" dirty="0" smtClean="0"/>
              <a:t>Radium behaves similarly to calcium, and can </a:t>
            </a:r>
            <a:r>
              <a:rPr lang="en-US" dirty="0" err="1" smtClean="0"/>
              <a:t>bioaccumulate</a:t>
            </a:r>
            <a:r>
              <a:rPr lang="en-US" dirty="0" smtClean="0"/>
              <a:t> in human bones and teeth and can lead to bone and other cancers like leukemia.</a:t>
            </a:r>
          </a:p>
          <a:p>
            <a:r>
              <a:rPr lang="en-US" dirty="0" smtClean="0"/>
              <a:t>Radium decays to radon gas which can be inhaled and result in lung cancer.</a:t>
            </a:r>
            <a:endParaRPr lang="en-US" dirty="0"/>
          </a:p>
        </p:txBody>
      </p:sp>
    </p:spTree>
    <p:extLst>
      <p:ext uri="{BB962C8B-B14F-4D97-AF65-F5344CB8AC3E}">
        <p14:creationId xmlns:p14="http://schemas.microsoft.com/office/powerpoint/2010/main" val="851512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81" t="8241" r="12000" b="27891"/>
          <a:stretch/>
        </p:blipFill>
        <p:spPr bwMode="auto">
          <a:xfrm>
            <a:off x="-26670" y="531495"/>
            <a:ext cx="929259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40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09" t="14965" r="14414" b="22568"/>
          <a:stretch/>
        </p:blipFill>
        <p:spPr bwMode="auto">
          <a:xfrm>
            <a:off x="92785" y="81925"/>
            <a:ext cx="8441615" cy="624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578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fontScale="90000"/>
          </a:bodyPr>
          <a:lstStyle/>
          <a:p>
            <a:r>
              <a:rPr lang="en-US" b="1" dirty="0" smtClean="0"/>
              <a:t>Radioactivity in </a:t>
            </a:r>
            <a:r>
              <a:rPr lang="en-US" b="1" dirty="0" err="1" smtClean="0"/>
              <a:t>Flowback</a:t>
            </a:r>
            <a:r>
              <a:rPr lang="en-US" b="1" dirty="0" smtClean="0"/>
              <a:t> Water</a:t>
            </a:r>
            <a:endParaRPr lang="en-US" b="1" dirty="0"/>
          </a:p>
        </p:txBody>
      </p:sp>
      <p:sp>
        <p:nvSpPr>
          <p:cNvPr id="3" name="Content Placeholder 2"/>
          <p:cNvSpPr>
            <a:spLocks noGrp="1"/>
          </p:cNvSpPr>
          <p:nvPr>
            <p:ph idx="1"/>
          </p:nvPr>
        </p:nvSpPr>
        <p:spPr/>
        <p:txBody>
          <a:bodyPr>
            <a:normAutofit fontScale="92500"/>
          </a:bodyPr>
          <a:lstStyle/>
          <a:p>
            <a:r>
              <a:rPr lang="en-US" dirty="0" smtClean="0"/>
              <a:t>In 2011 the NY Times reported that of more than 200 gas wells in Pennsylvania, more than 170 were producing wastewater with high levels of radioactivity, with levels more than 100 times the federal drinking-water standard in 116, and more than 1,000 times higher in 15.</a:t>
            </a:r>
          </a:p>
          <a:p>
            <a:r>
              <a:rPr lang="en-US" dirty="0" smtClean="0"/>
              <a:t>Some </a:t>
            </a:r>
            <a:r>
              <a:rPr lang="en-US" dirty="0" err="1" smtClean="0"/>
              <a:t>fracking</a:t>
            </a:r>
            <a:r>
              <a:rPr lang="en-US" dirty="0" smtClean="0"/>
              <a:t> brine has been found to be 300 times more radioactive than the NRC limit for industrial discharge to water from nuclear power plants.  </a:t>
            </a:r>
          </a:p>
          <a:p>
            <a:r>
              <a:rPr lang="en-US" dirty="0" smtClean="0"/>
              <a:t>Under federal law radioactivity is tested only in drinking water, but in Pennsylvania that is required only once every six or nine years!</a:t>
            </a:r>
            <a:endParaRPr lang="en-US" dirty="0"/>
          </a:p>
        </p:txBody>
      </p:sp>
    </p:spTree>
    <p:extLst>
      <p:ext uri="{BB962C8B-B14F-4D97-AF65-F5344CB8AC3E}">
        <p14:creationId xmlns:p14="http://schemas.microsoft.com/office/powerpoint/2010/main" val="2622720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533400"/>
            <a:ext cx="8229600" cy="4525963"/>
          </a:xfrm>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13" t="17960" r="14736" b="10664"/>
          <a:stretch/>
        </p:blipFill>
        <p:spPr bwMode="auto">
          <a:xfrm>
            <a:off x="304800" y="268664"/>
            <a:ext cx="8001000" cy="652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393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Being Done With Radioactive </a:t>
            </a:r>
            <a:r>
              <a:rPr lang="en-US" dirty="0" err="1" smtClean="0"/>
              <a:t>Fracking</a:t>
            </a:r>
            <a:r>
              <a:rPr lang="en-US" dirty="0" smtClean="0"/>
              <a:t> Fluids?</a:t>
            </a:r>
            <a:endParaRPr lang="en-US" dirty="0"/>
          </a:p>
        </p:txBody>
      </p:sp>
      <p:sp>
        <p:nvSpPr>
          <p:cNvPr id="3" name="Content Placeholder 2"/>
          <p:cNvSpPr>
            <a:spLocks noGrp="1"/>
          </p:cNvSpPr>
          <p:nvPr>
            <p:ph idx="1"/>
          </p:nvPr>
        </p:nvSpPr>
        <p:spPr>
          <a:xfrm>
            <a:off x="457200" y="1981200"/>
            <a:ext cx="8229600" cy="4389120"/>
          </a:xfrm>
        </p:spPr>
        <p:txBody>
          <a:bodyPr>
            <a:normAutofit/>
          </a:bodyPr>
          <a:lstStyle/>
          <a:p>
            <a:r>
              <a:rPr lang="en-US" dirty="0" smtClean="0"/>
              <a:t>In Pennsylvania it is being spread onto roadways to reduce ice, since it contains high concentrations of salts.  In most cases the level of radioactivity is not even being determined!  The radioactivity will wash off the roadway into waterways and be partially retained by soils. </a:t>
            </a:r>
          </a:p>
          <a:p>
            <a:r>
              <a:rPr lang="en-US" dirty="0" smtClean="0"/>
              <a:t>Some goes to waste water treatment plants.</a:t>
            </a:r>
          </a:p>
          <a:p>
            <a:r>
              <a:rPr lang="en-US" dirty="0" smtClean="0"/>
              <a:t>Some is stored in containment ponds.</a:t>
            </a:r>
          </a:p>
          <a:p>
            <a:r>
              <a:rPr lang="en-US" dirty="0" smtClean="0"/>
              <a:t>Some is injected into the earth.</a:t>
            </a:r>
            <a:endParaRPr lang="en-US" dirty="0"/>
          </a:p>
        </p:txBody>
      </p:sp>
    </p:spTree>
    <p:extLst>
      <p:ext uri="{BB962C8B-B14F-4D97-AF65-F5344CB8AC3E}">
        <p14:creationId xmlns:p14="http://schemas.microsoft.com/office/powerpoint/2010/main" val="113023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 </a:t>
            </a:r>
            <a:r>
              <a:rPr lang="en-US" sz="3200" b="1" dirty="0" smtClean="0"/>
              <a:t>What Are the Risks?</a:t>
            </a:r>
            <a:endParaRPr lang="en-US" sz="3200" b="1" dirty="0"/>
          </a:p>
        </p:txBody>
      </p:sp>
      <p:sp>
        <p:nvSpPr>
          <p:cNvPr id="3" name="Content Placeholder 2"/>
          <p:cNvSpPr>
            <a:spLocks noGrp="1"/>
          </p:cNvSpPr>
          <p:nvPr>
            <p:ph idx="1"/>
          </p:nvPr>
        </p:nvSpPr>
        <p:spPr>
          <a:xfrm>
            <a:off x="381000" y="1295400"/>
            <a:ext cx="8610600" cy="5410200"/>
          </a:xfrm>
        </p:spPr>
        <p:txBody>
          <a:bodyPr>
            <a:noAutofit/>
          </a:bodyPr>
          <a:lstStyle/>
          <a:p>
            <a:r>
              <a:rPr lang="en-US" sz="2000" b="1" dirty="0" smtClean="0"/>
              <a:t>Risks to human health:</a:t>
            </a:r>
          </a:p>
          <a:p>
            <a:pPr marL="0" indent="0">
              <a:buNone/>
            </a:pPr>
            <a:r>
              <a:rPr lang="en-US" sz="2000" dirty="0" smtClean="0"/>
              <a:t>     a. Air contamination with volatile organic compounds (VOCs).</a:t>
            </a:r>
          </a:p>
          <a:p>
            <a:pPr marL="0" indent="0">
              <a:buNone/>
            </a:pPr>
            <a:r>
              <a:rPr lang="en-US" sz="2000" dirty="0"/>
              <a:t> </a:t>
            </a:r>
            <a:r>
              <a:rPr lang="en-US" sz="2000" dirty="0" smtClean="0"/>
              <a:t>    b. </a:t>
            </a:r>
            <a:r>
              <a:rPr lang="en-US" sz="2000" dirty="0"/>
              <a:t>Respiratory disease from particulates in diesel exhaust</a:t>
            </a:r>
          </a:p>
          <a:p>
            <a:pPr marL="0" indent="0">
              <a:buNone/>
            </a:pPr>
            <a:r>
              <a:rPr lang="en-US" sz="2000" dirty="0" smtClean="0"/>
              <a:t>     c. Radioactive materials in flow-back </a:t>
            </a:r>
            <a:r>
              <a:rPr lang="en-US" sz="2000" dirty="0" err="1" smtClean="0"/>
              <a:t>fracking</a:t>
            </a:r>
            <a:r>
              <a:rPr lang="en-US" sz="2000" dirty="0" smtClean="0"/>
              <a:t> fluid</a:t>
            </a:r>
          </a:p>
          <a:p>
            <a:pPr marL="0" indent="0">
              <a:buNone/>
            </a:pPr>
            <a:r>
              <a:rPr lang="en-US" sz="2000" dirty="0"/>
              <a:t> </a:t>
            </a:r>
            <a:r>
              <a:rPr lang="en-US" sz="2000" dirty="0" smtClean="0"/>
              <a:t>    d. Chemical contamination of ground and drinking water</a:t>
            </a:r>
          </a:p>
          <a:p>
            <a:pPr marL="0" indent="0">
              <a:buNone/>
            </a:pPr>
            <a:r>
              <a:rPr lang="en-US" sz="2000" dirty="0"/>
              <a:t> </a:t>
            </a:r>
            <a:r>
              <a:rPr lang="en-US" sz="2000" dirty="0" smtClean="0"/>
              <a:t>    </a:t>
            </a:r>
            <a:r>
              <a:rPr lang="en-US" sz="2000" dirty="0"/>
              <a:t>e</a:t>
            </a:r>
            <a:r>
              <a:rPr lang="en-US" sz="2000" dirty="0" smtClean="0"/>
              <a:t>. Noise and light pollution.  </a:t>
            </a:r>
          </a:p>
          <a:p>
            <a:r>
              <a:rPr lang="en-US" sz="2000" b="1" dirty="0" smtClean="0"/>
              <a:t>Risks to society:</a:t>
            </a:r>
          </a:p>
          <a:p>
            <a:pPr marL="0" indent="0">
              <a:buNone/>
            </a:pPr>
            <a:r>
              <a:rPr lang="en-US" sz="2000" dirty="0"/>
              <a:t> </a:t>
            </a:r>
            <a:r>
              <a:rPr lang="en-US" sz="2000" dirty="0" smtClean="0"/>
              <a:t>     a.  More HIV and sexually-transmitted disease.</a:t>
            </a:r>
          </a:p>
          <a:p>
            <a:pPr marL="0" indent="0">
              <a:buNone/>
            </a:pPr>
            <a:r>
              <a:rPr lang="en-US" sz="2000" dirty="0"/>
              <a:t> </a:t>
            </a:r>
            <a:r>
              <a:rPr lang="en-US" sz="2000" dirty="0" smtClean="0"/>
              <a:t>     b.  Pressure on housing, schools and culture.</a:t>
            </a:r>
          </a:p>
          <a:p>
            <a:pPr marL="0" indent="0">
              <a:buNone/>
            </a:pPr>
            <a:r>
              <a:rPr lang="en-US" sz="2000" dirty="0" smtClean="0"/>
              <a:t>      c.  More crime likely.</a:t>
            </a:r>
            <a:r>
              <a:rPr lang="en-US" sz="2000" dirty="0"/>
              <a:t>	</a:t>
            </a:r>
            <a:endParaRPr lang="en-US" sz="2000" dirty="0" smtClean="0"/>
          </a:p>
          <a:p>
            <a:r>
              <a:rPr lang="en-US" sz="2000" b="1" dirty="0" smtClean="0"/>
              <a:t>Risks to the environment:</a:t>
            </a:r>
          </a:p>
          <a:p>
            <a:pPr marL="0" indent="0">
              <a:buNone/>
            </a:pPr>
            <a:r>
              <a:rPr lang="en-US" sz="2000" dirty="0"/>
              <a:t> </a:t>
            </a:r>
            <a:r>
              <a:rPr lang="en-US" sz="2000" dirty="0" smtClean="0"/>
              <a:t>    a.  Harm to roads and bridges from truck traffic. </a:t>
            </a:r>
          </a:p>
          <a:p>
            <a:pPr marL="0" indent="0">
              <a:buNone/>
            </a:pPr>
            <a:r>
              <a:rPr lang="en-US" sz="2000" dirty="0"/>
              <a:t> </a:t>
            </a:r>
            <a:r>
              <a:rPr lang="en-US" sz="2000" dirty="0" smtClean="0"/>
              <a:t>    b.  Depletion and/or contamination of drinking and other water    	resources.</a:t>
            </a:r>
          </a:p>
          <a:p>
            <a:pPr marL="0" indent="0">
              <a:buNone/>
            </a:pPr>
            <a:r>
              <a:rPr lang="en-US" sz="2000" dirty="0"/>
              <a:t> </a:t>
            </a:r>
            <a:r>
              <a:rPr lang="en-US" sz="2000" dirty="0" smtClean="0"/>
              <a:t>    c.  Increase release of methane promoting climate change</a:t>
            </a:r>
          </a:p>
        </p:txBody>
      </p:sp>
    </p:spTree>
    <p:extLst>
      <p:ext uri="{BB962C8B-B14F-4D97-AF65-F5344CB8AC3E}">
        <p14:creationId xmlns:p14="http://schemas.microsoft.com/office/powerpoint/2010/main" val="73571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Dangers to Humans from Wastewater Discharges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sz="3200" dirty="0" smtClean="0"/>
              <a:t>Some sewage treatment plants in Pennsylvania accepted </a:t>
            </a:r>
            <a:r>
              <a:rPr lang="en-US" sz="3200" dirty="0" err="1" smtClean="0"/>
              <a:t>fracking</a:t>
            </a:r>
            <a:r>
              <a:rPr lang="en-US" sz="3200" dirty="0" smtClean="0"/>
              <a:t> fluid with 2,122 times the radioactivity allowed in the drinking water standard.  But they are not even required to test it.</a:t>
            </a:r>
          </a:p>
          <a:p>
            <a:r>
              <a:rPr lang="en-US" sz="3200" dirty="0" smtClean="0"/>
              <a:t>Even if the radioactivity doesn’t get into drinking water, if discharged it can get into fish that people eat.</a:t>
            </a:r>
          </a:p>
        </p:txBody>
      </p:sp>
    </p:spTree>
    <p:extLst>
      <p:ext uri="{BB962C8B-B14F-4D97-AF65-F5344CB8AC3E}">
        <p14:creationId xmlns:p14="http://schemas.microsoft.com/office/powerpoint/2010/main" val="876333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as a Contaminant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Radon is a gas, and a product of decay of Ra-226.  It has a half-life of 3.8 days.  Radon levels in Pennsylvania gas samples ranged from 1-79 </a:t>
            </a:r>
            <a:r>
              <a:rPr lang="en-US" dirty="0" err="1" smtClean="0"/>
              <a:t>pCi</a:t>
            </a:r>
            <a:r>
              <a:rPr lang="en-US" dirty="0" smtClean="0"/>
              <a:t>/L (median 32 </a:t>
            </a:r>
            <a:r>
              <a:rPr lang="en-US" dirty="0" err="1" smtClean="0"/>
              <a:t>pCi</a:t>
            </a:r>
            <a:r>
              <a:rPr lang="en-US" dirty="0" smtClean="0"/>
              <a:t>/L), which is 8x higher than the EPA standard for indoor air.</a:t>
            </a:r>
          </a:p>
          <a:p>
            <a:r>
              <a:rPr lang="en-US" dirty="0" smtClean="0"/>
              <a:t>M. </a:t>
            </a:r>
            <a:r>
              <a:rPr lang="en-US" dirty="0" err="1" smtClean="0"/>
              <a:t>Resnikoff</a:t>
            </a:r>
            <a:r>
              <a:rPr lang="en-US" dirty="0" smtClean="0"/>
              <a:t> calculated that radon from Marcellus Shale gas pipelines and being released by natural gas burned in homes in New York may result in between 1183 and 30,484 new cancer cases.</a:t>
            </a:r>
          </a:p>
          <a:p>
            <a:r>
              <a:rPr lang="en-US" dirty="0" smtClean="0"/>
              <a:t>Smokers are at higher risk of lung cancer due to synergistic effect of radon and smoking.</a:t>
            </a:r>
          </a:p>
          <a:p>
            <a:r>
              <a:rPr lang="en-US" dirty="0" smtClean="0"/>
              <a:t>One solution is to store natural gas for a period before sending it down the pipe.</a:t>
            </a:r>
            <a:endParaRPr lang="en-US" dirty="0"/>
          </a:p>
        </p:txBody>
      </p:sp>
    </p:spTree>
    <p:extLst>
      <p:ext uri="{BB962C8B-B14F-4D97-AF65-F5344CB8AC3E}">
        <p14:creationId xmlns:p14="http://schemas.microsoft.com/office/powerpoint/2010/main" val="1871125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 Radioactivity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Neither EPA nor NRC regulate radioactivity coming from the oil and gas industries.  The only federal regulations is by DOT which governs transport of radioactive materials.</a:t>
            </a:r>
          </a:p>
          <a:p>
            <a:r>
              <a:rPr lang="en-US" dirty="0" smtClean="0"/>
              <a:t>NORM are exempt under the Resource, Compensation and Recovery Act, which results in their not being listed under the Comprehensive Environmental Response Compensation and Liability Act.</a:t>
            </a:r>
          </a:p>
          <a:p>
            <a:r>
              <a:rPr lang="en-US" dirty="0" smtClean="0"/>
              <a:t>EPA does regulate radioactivity in drinking water, but does not regulate radionuclide emissions generated by the oil and gas industries.</a:t>
            </a:r>
            <a:endParaRPr lang="en-US" dirty="0"/>
          </a:p>
        </p:txBody>
      </p:sp>
    </p:spTree>
    <p:extLst>
      <p:ext uri="{BB962C8B-B14F-4D97-AF65-F5344CB8AC3E}">
        <p14:creationId xmlns:p14="http://schemas.microsoft.com/office/powerpoint/2010/main" val="2470621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Likely is Ground Water Contamination?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err="1" smtClean="0"/>
              <a:t>fracking</a:t>
            </a:r>
            <a:r>
              <a:rPr lang="en-US" dirty="0" smtClean="0"/>
              <a:t> is done much deeper than ground water.  But the danger lies in damage to the concrete linings of the well.</a:t>
            </a:r>
          </a:p>
          <a:p>
            <a:r>
              <a:rPr lang="en-US" dirty="0" smtClean="0"/>
              <a:t>There are high levels of hydrogen sulfide in </a:t>
            </a:r>
            <a:r>
              <a:rPr lang="en-US" dirty="0" err="1" smtClean="0"/>
              <a:t>fracked</a:t>
            </a:r>
            <a:r>
              <a:rPr lang="en-US" dirty="0" smtClean="0"/>
              <a:t> gas.  Hydrogen sulfide degrades concrete in addition to being toxic to humans.</a:t>
            </a:r>
          </a:p>
          <a:p>
            <a:r>
              <a:rPr lang="en-US" dirty="0" smtClean="0"/>
              <a:t>Sooner or later that concrete will degrade and leaks will occur at depths associated with ground water.  The result will be contamination with chemicals and radiation.</a:t>
            </a:r>
          </a:p>
          <a:p>
            <a:r>
              <a:rPr lang="en-US" dirty="0" smtClean="0"/>
              <a:t>We don’t even know what the chemicals used are.  </a:t>
            </a:r>
            <a:r>
              <a:rPr lang="en-US" dirty="0" err="1" smtClean="0"/>
              <a:t>Colborn</a:t>
            </a:r>
            <a:r>
              <a:rPr lang="en-US" dirty="0" smtClean="0"/>
              <a:t> et al. (2011) identified 632 different chemicals used at different sites.</a:t>
            </a:r>
          </a:p>
        </p:txBody>
      </p:sp>
    </p:spTree>
    <p:extLst>
      <p:ext uri="{BB962C8B-B14F-4D97-AF65-F5344CB8AC3E}">
        <p14:creationId xmlns:p14="http://schemas.microsoft.com/office/powerpoint/2010/main" val="221264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and Light Pollution</a:t>
            </a:r>
            <a:endParaRPr lang="en-US" dirty="0"/>
          </a:p>
        </p:txBody>
      </p:sp>
      <p:sp>
        <p:nvSpPr>
          <p:cNvPr id="3" name="Content Placeholder 2"/>
          <p:cNvSpPr>
            <a:spLocks noGrp="1"/>
          </p:cNvSpPr>
          <p:nvPr>
            <p:ph idx="1"/>
          </p:nvPr>
        </p:nvSpPr>
        <p:spPr/>
        <p:txBody>
          <a:bodyPr>
            <a:normAutofit/>
          </a:bodyPr>
          <a:lstStyle/>
          <a:p>
            <a:r>
              <a:rPr lang="en-US" dirty="0" smtClean="0"/>
              <a:t>In interviews with residents in areas where </a:t>
            </a:r>
            <a:r>
              <a:rPr lang="en-US" dirty="0" err="1" smtClean="0"/>
              <a:t>fracking</a:t>
            </a:r>
            <a:r>
              <a:rPr lang="en-US" dirty="0" smtClean="0"/>
              <a:t> is ongoing one of the most common complaints is noise and light pollution.  Drilling a mile down through rock is very noisy, and goes on 24/7.  When operation is ongoing there are diesel trucks 24/7.  There are bright lights 24/7 during this whole period.</a:t>
            </a:r>
          </a:p>
          <a:p>
            <a:r>
              <a:rPr lang="en-US" dirty="0" smtClean="0"/>
              <a:t>Noise and light pollution cause stress, increase risk of heart disease and cause sleep disruption. </a:t>
            </a:r>
            <a:endParaRPr lang="en-US" dirty="0"/>
          </a:p>
        </p:txBody>
      </p:sp>
    </p:spTree>
    <p:extLst>
      <p:ext uri="{BB962C8B-B14F-4D97-AF65-F5344CB8AC3E}">
        <p14:creationId xmlns:p14="http://schemas.microsoft.com/office/powerpoint/2010/main" val="263016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a number of serious potential adverse health effects associated with </a:t>
            </a:r>
            <a:r>
              <a:rPr lang="en-US" dirty="0" err="1" smtClean="0"/>
              <a:t>fracking</a:t>
            </a:r>
            <a:r>
              <a:rPr lang="en-US" dirty="0" smtClean="0"/>
              <a:t> if it is not done safely.</a:t>
            </a:r>
          </a:p>
          <a:p>
            <a:r>
              <a:rPr lang="en-US" dirty="0" smtClean="0"/>
              <a:t>The most serious long term danger is cancer from VOCs like benzene and formaldehyde and from radioactivity.</a:t>
            </a:r>
          </a:p>
          <a:p>
            <a:r>
              <a:rPr lang="en-US" dirty="0" smtClean="0"/>
              <a:t>VOCs at concentrations seen even at some distances from franking wells have serious effects on the nervous system, and alter other physiological functions as well.</a:t>
            </a:r>
          </a:p>
          <a:p>
            <a:r>
              <a:rPr lang="en-US" dirty="0" smtClean="0"/>
              <a:t>Radium pollution poses long-term health hazards.</a:t>
            </a:r>
          </a:p>
          <a:p>
            <a:r>
              <a:rPr lang="en-US" dirty="0" smtClean="0"/>
              <a:t>Drinking water supplies, while not greatly threatened, must be protected from chemicals and radi0activity.</a:t>
            </a:r>
            <a:endParaRPr lang="en-US" dirty="0"/>
          </a:p>
        </p:txBody>
      </p:sp>
    </p:spTree>
    <p:extLst>
      <p:ext uri="{BB962C8B-B14F-4D97-AF65-F5344CB8AC3E}">
        <p14:creationId xmlns:p14="http://schemas.microsoft.com/office/powerpoint/2010/main" val="29991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232" t="50335" r="47054" b="34263"/>
          <a:stretch/>
        </p:blipFill>
        <p:spPr bwMode="auto">
          <a:xfrm>
            <a:off x="0" y="1905000"/>
            <a:ext cx="9144000"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74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Occupational Risks to Workers</a:t>
            </a:r>
            <a:endParaRPr lang="en-US" b="1" dirty="0"/>
          </a:p>
        </p:txBody>
      </p:sp>
      <p:sp>
        <p:nvSpPr>
          <p:cNvPr id="3" name="Content Placeholder 2"/>
          <p:cNvSpPr>
            <a:spLocks noGrp="1"/>
          </p:cNvSpPr>
          <p:nvPr>
            <p:ph idx="1"/>
          </p:nvPr>
        </p:nvSpPr>
        <p:spPr>
          <a:xfrm>
            <a:off x="457200" y="2362200"/>
            <a:ext cx="8229600" cy="3962400"/>
          </a:xfrm>
        </p:spPr>
        <p:txBody>
          <a:bodyPr>
            <a:normAutofit/>
          </a:bodyPr>
          <a:lstStyle/>
          <a:p>
            <a:r>
              <a:rPr lang="en-US" sz="3200" dirty="0" smtClean="0"/>
              <a:t>Inhalation of silica particles</a:t>
            </a:r>
          </a:p>
          <a:p>
            <a:r>
              <a:rPr lang="en-US" sz="3200" dirty="0" smtClean="0"/>
              <a:t>Inhalation and dermal absorption of VOCs</a:t>
            </a:r>
          </a:p>
          <a:p>
            <a:r>
              <a:rPr lang="en-US" sz="3200" dirty="0" smtClean="0"/>
              <a:t>Inhalation of diesel exhaust particulates</a:t>
            </a:r>
          </a:p>
          <a:p>
            <a:r>
              <a:rPr lang="en-US" sz="3200" dirty="0" smtClean="0"/>
              <a:t>Exposure to </a:t>
            </a:r>
            <a:r>
              <a:rPr lang="en-US" sz="3200" dirty="0" err="1" smtClean="0"/>
              <a:t>fracking</a:t>
            </a:r>
            <a:r>
              <a:rPr lang="en-US" sz="3200" dirty="0" smtClean="0"/>
              <a:t> chemicals</a:t>
            </a:r>
          </a:p>
          <a:p>
            <a:r>
              <a:rPr lang="en-US" sz="3200" dirty="0" smtClean="0"/>
              <a:t>Exposure to ionizing radiation</a:t>
            </a:r>
          </a:p>
          <a:p>
            <a:r>
              <a:rPr lang="en-US" sz="3200" dirty="0" smtClean="0"/>
              <a:t>Damage to hearing from excessive noise</a:t>
            </a:r>
            <a:endParaRPr lang="en-US" sz="3200" dirty="0"/>
          </a:p>
        </p:txBody>
      </p:sp>
    </p:spTree>
    <p:extLst>
      <p:ext uri="{BB962C8B-B14F-4D97-AF65-F5344CB8AC3E}">
        <p14:creationId xmlns:p14="http://schemas.microsoft.com/office/powerpoint/2010/main" val="3053302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90600"/>
          </a:xfrm>
        </p:spPr>
        <p:txBody>
          <a:bodyPr>
            <a:normAutofit fontScale="90000"/>
          </a:bodyPr>
          <a:lstStyle/>
          <a:p>
            <a:r>
              <a:rPr lang="en-US" b="1" dirty="0" smtClean="0"/>
              <a:t>Gaseous Releases with Natural Gas</a:t>
            </a:r>
            <a:endParaRPr lang="en-US" b="1" dirty="0"/>
          </a:p>
        </p:txBody>
      </p:sp>
      <p:sp>
        <p:nvSpPr>
          <p:cNvPr id="3" name="Content Placeholder 2"/>
          <p:cNvSpPr>
            <a:spLocks noGrp="1"/>
          </p:cNvSpPr>
          <p:nvPr>
            <p:ph idx="1"/>
          </p:nvPr>
        </p:nvSpPr>
        <p:spPr>
          <a:xfrm>
            <a:off x="457200" y="2438400"/>
            <a:ext cx="8229600" cy="4114800"/>
          </a:xfrm>
        </p:spPr>
        <p:txBody>
          <a:bodyPr/>
          <a:lstStyle/>
          <a:p>
            <a:r>
              <a:rPr lang="en-US" dirty="0" smtClean="0"/>
              <a:t>Volatile organic compounds (VOCs):  Many including methane, benzene, methylbenzenes, </a:t>
            </a:r>
            <a:r>
              <a:rPr lang="en-US" dirty="0" err="1" smtClean="0"/>
              <a:t>ethylbenzene</a:t>
            </a:r>
            <a:r>
              <a:rPr lang="en-US" dirty="0" smtClean="0"/>
              <a:t>, xylene, pentane, hexane, toluene, 1,3-butadiene and a variety of aliphatic hydrocarbons.</a:t>
            </a:r>
          </a:p>
          <a:p>
            <a:r>
              <a:rPr lang="en-US" dirty="0" smtClean="0"/>
              <a:t>Formaldehyde.</a:t>
            </a:r>
          </a:p>
          <a:p>
            <a:r>
              <a:rPr lang="en-US" dirty="0" smtClean="0"/>
              <a:t>Hydrogen sulfide.</a:t>
            </a:r>
          </a:p>
          <a:p>
            <a:r>
              <a:rPr lang="en-US" dirty="0" smtClean="0"/>
              <a:t>Radon.</a:t>
            </a:r>
          </a:p>
          <a:p>
            <a:r>
              <a:rPr lang="en-US" dirty="0" smtClean="0"/>
              <a:t>All of the above have adverse health effects on humans.</a:t>
            </a:r>
            <a:endParaRPr lang="en-US" dirty="0"/>
          </a:p>
        </p:txBody>
      </p:sp>
    </p:spTree>
    <p:extLst>
      <p:ext uri="{BB962C8B-B14F-4D97-AF65-F5344CB8AC3E}">
        <p14:creationId xmlns:p14="http://schemas.microsoft.com/office/powerpoint/2010/main" val="365898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839" t="30580" r="35000" b="15291"/>
          <a:stretch/>
        </p:blipFill>
        <p:spPr bwMode="auto">
          <a:xfrm>
            <a:off x="914399" y="1066800"/>
            <a:ext cx="74118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89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Air Pollution Causes Cancer!</a:t>
            </a:r>
            <a:endParaRPr lang="en-US" dirty="0"/>
          </a:p>
        </p:txBody>
      </p:sp>
      <p:sp>
        <p:nvSpPr>
          <p:cNvPr id="3" name="Content Placeholder 2"/>
          <p:cNvSpPr>
            <a:spLocks noGrp="1"/>
          </p:cNvSpPr>
          <p:nvPr>
            <p:ph idx="1"/>
          </p:nvPr>
        </p:nvSpPr>
        <p:spPr/>
        <p:txBody>
          <a:bodyPr>
            <a:normAutofit fontScale="92500"/>
          </a:bodyPr>
          <a:lstStyle/>
          <a:p>
            <a:r>
              <a:rPr lang="en-US" dirty="0" smtClean="0"/>
              <a:t>The World Health Organization has just declared outdoor air pollution to be a Group 1, known human carcinogen.</a:t>
            </a:r>
          </a:p>
          <a:p>
            <a:r>
              <a:rPr lang="en-US" dirty="0" smtClean="0"/>
              <a:t>Benzene </a:t>
            </a:r>
            <a:r>
              <a:rPr lang="en-US" dirty="0"/>
              <a:t>,</a:t>
            </a:r>
            <a:r>
              <a:rPr lang="en-US" dirty="0" smtClean="0"/>
              <a:t> formaldehyde and radon are already identified as being Group 1, known human carcinogens.  </a:t>
            </a:r>
            <a:endParaRPr lang="en-US" dirty="0"/>
          </a:p>
          <a:p>
            <a:r>
              <a:rPr lang="en-US" dirty="0" smtClean="0"/>
              <a:t>Even if health effects are known for exposure to one environmental contaminant, the effect of being exposed to multiple contaminants is uncertain. Co-exposure may have an additive effect or even a synergistic effect.</a:t>
            </a:r>
          </a:p>
          <a:p>
            <a:r>
              <a:rPr lang="en-US" dirty="0" smtClean="0"/>
              <a:t>Cancer has a long latency and effects may not appear for years.</a:t>
            </a:r>
            <a:endParaRPr lang="en-US" dirty="0"/>
          </a:p>
        </p:txBody>
      </p:sp>
    </p:spTree>
    <p:extLst>
      <p:ext uri="{BB962C8B-B14F-4D97-AF65-F5344CB8AC3E}">
        <p14:creationId xmlns:p14="http://schemas.microsoft.com/office/powerpoint/2010/main" val="371386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Autofit/>
          </a:bodyPr>
          <a:lstStyle/>
          <a:p>
            <a:r>
              <a:rPr lang="en-US" sz="3600" b="1" dirty="0" smtClean="0"/>
              <a:t>Air Pollution Causes Other Diseases as Well	</a:t>
            </a:r>
            <a:endParaRPr lang="en-US" sz="3600" b="1" dirty="0"/>
          </a:p>
        </p:txBody>
      </p:sp>
      <p:sp>
        <p:nvSpPr>
          <p:cNvPr id="3" name="Content Placeholder 2"/>
          <p:cNvSpPr>
            <a:spLocks noGrp="1"/>
          </p:cNvSpPr>
          <p:nvPr>
            <p:ph idx="1"/>
          </p:nvPr>
        </p:nvSpPr>
        <p:spPr/>
        <p:txBody>
          <a:bodyPr>
            <a:normAutofit/>
          </a:bodyPr>
          <a:lstStyle/>
          <a:p>
            <a:r>
              <a:rPr lang="en-US" sz="2800" dirty="0" smtClean="0"/>
              <a:t>Both particulate and VOC air pollution cause increased risk of asthma, respiratory infections and chronic obstructive pulmonary disease.</a:t>
            </a:r>
          </a:p>
          <a:p>
            <a:r>
              <a:rPr lang="en-US" sz="2800" dirty="0" smtClean="0"/>
              <a:t>Immediate health effects include headaches, dizziness, eye, nose and throat irritation, visual disorders, memory problems, fatigue, nosebleeds</a:t>
            </a:r>
          </a:p>
          <a:p>
            <a:r>
              <a:rPr lang="en-US" sz="2800" dirty="0" smtClean="0"/>
              <a:t>Silica causes silicosis, a restrictive lung disorder.</a:t>
            </a:r>
          </a:p>
          <a:p>
            <a:r>
              <a:rPr lang="en-US" sz="2800" dirty="0" smtClean="0"/>
              <a:t>Some VOCs are endocrine disruptors.</a:t>
            </a:r>
          </a:p>
          <a:p>
            <a:r>
              <a:rPr lang="en-US" sz="2800" dirty="0" smtClean="0"/>
              <a:t>Others cause liver or kidney damage.</a:t>
            </a:r>
          </a:p>
          <a:p>
            <a:endParaRPr lang="en-US" dirty="0" smtClean="0"/>
          </a:p>
          <a:p>
            <a:endParaRPr lang="en-US" dirty="0"/>
          </a:p>
        </p:txBody>
      </p:sp>
    </p:spTree>
    <p:extLst>
      <p:ext uri="{BB962C8B-B14F-4D97-AF65-F5344CB8AC3E}">
        <p14:creationId xmlns:p14="http://schemas.microsoft.com/office/powerpoint/2010/main" val="2956461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4000" b="1" dirty="0" smtClean="0"/>
              <a:t>Other Human Health Effects of VOCs</a:t>
            </a:r>
            <a:endParaRPr lang="en-US" sz="4000" b="1" dirty="0"/>
          </a:p>
        </p:txBody>
      </p:sp>
      <p:sp>
        <p:nvSpPr>
          <p:cNvPr id="3" name="Content Placeholder 2"/>
          <p:cNvSpPr>
            <a:spLocks noGrp="1"/>
          </p:cNvSpPr>
          <p:nvPr>
            <p:ph idx="1"/>
          </p:nvPr>
        </p:nvSpPr>
        <p:spPr>
          <a:xfrm>
            <a:off x="228600" y="1752600"/>
            <a:ext cx="8458200" cy="4953000"/>
          </a:xfrm>
        </p:spPr>
        <p:txBody>
          <a:bodyPr>
            <a:noAutofit/>
          </a:bodyPr>
          <a:lstStyle/>
          <a:p>
            <a:r>
              <a:rPr lang="en-US" sz="2800" dirty="0" smtClean="0"/>
              <a:t>Occupational studies report three levels of severity of VOC  exposure on the brain and behavior:</a:t>
            </a:r>
          </a:p>
          <a:p>
            <a:pPr lvl="1"/>
            <a:r>
              <a:rPr lang="en-US" sz="2800" b="1" dirty="0" smtClean="0"/>
              <a:t>Organic affective syndrome:</a:t>
            </a:r>
            <a:r>
              <a:rPr lang="en-US" sz="2800" dirty="0" smtClean="0"/>
              <a:t> Depression, irritability</a:t>
            </a:r>
          </a:p>
          <a:p>
            <a:pPr lvl="1"/>
            <a:r>
              <a:rPr lang="en-US" sz="2800" b="1" dirty="0" smtClean="0"/>
              <a:t>Mild chronic toxic encephalopathy:  </a:t>
            </a:r>
            <a:r>
              <a:rPr lang="en-US" sz="2800" dirty="0" smtClean="0"/>
              <a:t>Fatigue, mood disturbances, memory and attention complaints.</a:t>
            </a:r>
          </a:p>
          <a:p>
            <a:pPr lvl="1"/>
            <a:r>
              <a:rPr lang="en-US" sz="2800" b="1" dirty="0" smtClean="0"/>
              <a:t>Severe chronic toxic encephalopathy:  </a:t>
            </a:r>
            <a:r>
              <a:rPr lang="en-US" sz="2800" dirty="0" smtClean="0"/>
              <a:t>Loss of intellectual abilities, impaired judgment and memory, personality changes</a:t>
            </a:r>
            <a:endParaRPr lang="en-US" sz="2800" dirty="0"/>
          </a:p>
        </p:txBody>
      </p:sp>
    </p:spTree>
    <p:extLst>
      <p:ext uri="{BB962C8B-B14F-4D97-AF65-F5344CB8AC3E}">
        <p14:creationId xmlns:p14="http://schemas.microsoft.com/office/powerpoint/2010/main" val="1795394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Formaldehyde</a:t>
            </a:r>
            <a:endParaRPr lang="en-US" dirty="0"/>
          </a:p>
        </p:txBody>
      </p:sp>
      <p:sp>
        <p:nvSpPr>
          <p:cNvPr id="3" name="Content Placeholder 2"/>
          <p:cNvSpPr>
            <a:spLocks noGrp="1"/>
          </p:cNvSpPr>
          <p:nvPr>
            <p:ph idx="1"/>
          </p:nvPr>
        </p:nvSpPr>
        <p:spPr/>
        <p:txBody>
          <a:bodyPr>
            <a:normAutofit/>
          </a:bodyPr>
          <a:lstStyle/>
          <a:p>
            <a:r>
              <a:rPr lang="en-US" dirty="0" smtClean="0"/>
              <a:t>Monitoring at a pipeline compressor station in Lake Arlington, Fort Worth, TX measured very large short-term concentrations of formaldehyde</a:t>
            </a:r>
          </a:p>
          <a:p>
            <a:r>
              <a:rPr lang="en-US" dirty="0" smtClean="0"/>
              <a:t>Formaldehyde is a carcinogen that causes nosebleeds, vomiting, skin irritation, and respiratory effects</a:t>
            </a:r>
          </a:p>
          <a:p>
            <a:r>
              <a:rPr lang="en-US" dirty="0" smtClean="0"/>
              <a:t>Formaldehyde exposure increases risk of asthma in young children</a:t>
            </a:r>
          </a:p>
          <a:p>
            <a:r>
              <a:rPr lang="en-US" dirty="0" smtClean="0"/>
              <a:t>It can also </a:t>
            </a:r>
            <a:r>
              <a:rPr lang="en-US" dirty="0"/>
              <a:t>c</a:t>
            </a:r>
            <a:r>
              <a:rPr lang="en-US" dirty="0" smtClean="0"/>
              <a:t>ontribute to rapid ozone formation </a:t>
            </a:r>
            <a:endParaRPr lang="en-US" dirty="0"/>
          </a:p>
        </p:txBody>
      </p:sp>
    </p:spTree>
    <p:extLst>
      <p:ext uri="{BB962C8B-B14F-4D97-AF65-F5344CB8AC3E}">
        <p14:creationId xmlns:p14="http://schemas.microsoft.com/office/powerpoint/2010/main" val="29712862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2643</TotalTime>
  <Words>1485</Words>
  <Application>Microsoft Office PowerPoint</Application>
  <PresentationFormat>On-screen Show (4:3)</PresentationFormat>
  <Paragraphs>106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The Public Health Implications of Hydraulic Fracturing </vt:lpstr>
      <vt:lpstr> What Are the Risks?</vt:lpstr>
      <vt:lpstr>Occupational Risks to Workers</vt:lpstr>
      <vt:lpstr>Gaseous Releases with Natural Gas</vt:lpstr>
      <vt:lpstr>PowerPoint Presentation</vt:lpstr>
      <vt:lpstr>Air Pollution Causes Cancer!</vt:lpstr>
      <vt:lpstr>Air Pollution Causes Other Diseases as Well </vt:lpstr>
      <vt:lpstr>Other Human Health Effects of VOCs</vt:lpstr>
      <vt:lpstr>Formaldehyde</vt:lpstr>
      <vt:lpstr>Ozone </vt:lpstr>
      <vt:lpstr>Particulate Matter</vt:lpstr>
      <vt:lpstr>PowerPoint Presentation</vt:lpstr>
      <vt:lpstr>PowerPoint Presentation</vt:lpstr>
      <vt:lpstr>Radium 226 and 228</vt:lpstr>
      <vt:lpstr>PowerPoint Presentation</vt:lpstr>
      <vt:lpstr>PowerPoint Presentation</vt:lpstr>
      <vt:lpstr>Radioactivity in Flowback Water</vt:lpstr>
      <vt:lpstr>PowerPoint Presentation</vt:lpstr>
      <vt:lpstr>What is Being Done With Radioactive Fracking Fluids?</vt:lpstr>
      <vt:lpstr>Dangers to Humans from Wastewater Discharges</vt:lpstr>
      <vt:lpstr>Radon as a Contaminant</vt:lpstr>
      <vt:lpstr>Regulations - Radioactivity</vt:lpstr>
      <vt:lpstr>How Likely is Ground Water Contamination?</vt:lpstr>
      <vt:lpstr>Noise and Light Pollution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Hydrofracking:  Are the risks worth the benefits?</dc:title>
  <dc:creator>Carpenter, David O</dc:creator>
  <cp:lastModifiedBy>Carpenter, David O</cp:lastModifiedBy>
  <cp:revision>129</cp:revision>
  <cp:lastPrinted>2013-10-25T12:54:31Z</cp:lastPrinted>
  <dcterms:created xsi:type="dcterms:W3CDTF">2013-04-23T16:50:20Z</dcterms:created>
  <dcterms:modified xsi:type="dcterms:W3CDTF">2013-10-25T14:33:44Z</dcterms:modified>
</cp:coreProperties>
</file>