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  <p:sldMasterId id="2147483711" r:id="rId3"/>
    <p:sldMasterId id="2147483723" r:id="rId4"/>
  </p:sldMasterIdLst>
  <p:notesMasterIdLst>
    <p:notesMasterId r:id="rId29"/>
  </p:notesMasterIdLst>
  <p:sldIdLst>
    <p:sldId id="260" r:id="rId5"/>
    <p:sldId id="300" r:id="rId6"/>
    <p:sldId id="261" r:id="rId7"/>
    <p:sldId id="264" r:id="rId8"/>
    <p:sldId id="380" r:id="rId9"/>
    <p:sldId id="357" r:id="rId10"/>
    <p:sldId id="267" r:id="rId11"/>
    <p:sldId id="376" r:id="rId12"/>
    <p:sldId id="377" r:id="rId13"/>
    <p:sldId id="378" r:id="rId14"/>
    <p:sldId id="379" r:id="rId15"/>
    <p:sldId id="271" r:id="rId16"/>
    <p:sldId id="272" r:id="rId17"/>
    <p:sldId id="353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295" r:id="rId27"/>
    <p:sldId id="375" r:id="rId2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FF0000"/>
    <a:srgbClr val="6600FF"/>
    <a:srgbClr val="FF3399"/>
    <a:srgbClr val="0036D0"/>
    <a:srgbClr val="FEB0A0"/>
    <a:srgbClr val="99CC00"/>
    <a:srgbClr val="9933FF"/>
    <a:srgbClr val="D3D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3614" autoAdjust="0"/>
  </p:normalViewPr>
  <p:slideViewPr>
    <p:cSldViewPr snapToGrid="0">
      <p:cViewPr>
        <p:scale>
          <a:sx n="75" d="100"/>
          <a:sy n="75" d="100"/>
        </p:scale>
        <p:origin x="1338" y="31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4130-62E3-440B-9C43-DEB83C13766E}" type="datetimeFigureOut">
              <a:rPr lang="es-AR" smtClean="0"/>
              <a:pPr/>
              <a:t>28/10/2013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1FDA4-F987-4717-9BA5-98016AFD303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9902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148392-1794-427A-9667-9FD2C388DC0D}" type="slidenum">
              <a:rPr lang="es-ES" sz="1200">
                <a:solidFill>
                  <a:srgbClr val="000000"/>
                </a:solidFill>
              </a:rPr>
              <a:pPr eaLnBrk="1" hangingPunct="1"/>
              <a:t>1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0886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487B63-6A84-462C-A4C2-62A5F3FEA48C}" type="slidenum">
              <a:rPr lang="es-ES" sz="1200">
                <a:solidFill>
                  <a:srgbClr val="000000"/>
                </a:solidFill>
              </a:rPr>
              <a:pPr eaLnBrk="1" hangingPunct="1"/>
              <a:t>10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566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487B63-6A84-462C-A4C2-62A5F3FEA48C}" type="slidenum">
              <a:rPr lang="es-ES" sz="1200">
                <a:solidFill>
                  <a:srgbClr val="000000"/>
                </a:solidFill>
              </a:rPr>
              <a:pPr eaLnBrk="1" hangingPunct="1"/>
              <a:t>11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9623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DB6D18-0A29-4178-89C2-62A14A428053}" type="slidenum">
              <a:rPr lang="es-ES" sz="1200">
                <a:solidFill>
                  <a:srgbClr val="000000"/>
                </a:solidFill>
              </a:rPr>
              <a:pPr eaLnBrk="1" hangingPunct="1"/>
              <a:t>12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7235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58388D-5171-46E3-A955-41276CD9B04B}" type="slidenum">
              <a:rPr lang="es-ES" sz="1200">
                <a:solidFill>
                  <a:srgbClr val="000000"/>
                </a:solidFill>
              </a:rPr>
              <a:pPr eaLnBrk="1" hangingPunct="1"/>
              <a:t>13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6603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1FDA4-F987-4717-9BA5-98016AFD303E}" type="slidenum">
              <a:rPr lang="es-AR" smtClean="0"/>
              <a:pPr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398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1FDA4-F987-4717-9BA5-98016AFD303E}" type="slidenum">
              <a:rPr lang="es-AR" smtClean="0"/>
              <a:pPr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1810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BEA34-9FE8-4464-A8D3-DC48AB72133E}" type="slidenum">
              <a:rPr lang="es-ES" sz="1200">
                <a:solidFill>
                  <a:srgbClr val="000000"/>
                </a:solidFill>
              </a:rPr>
              <a:pPr eaLnBrk="1" hangingPunct="1"/>
              <a:t>23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1324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148392-1794-427A-9667-9FD2C388DC0D}" type="slidenum">
              <a:rPr lang="es-ES" sz="1200">
                <a:solidFill>
                  <a:srgbClr val="000000"/>
                </a:solidFill>
              </a:rPr>
              <a:pPr eaLnBrk="1" hangingPunct="1"/>
              <a:t>2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088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EB20BC-8B47-4345-BC29-02CE6892CB52}" type="slidenum">
              <a:rPr lang="es-ES" sz="1200">
                <a:solidFill>
                  <a:srgbClr val="000000"/>
                </a:solidFill>
              </a:rPr>
              <a:pPr eaLnBrk="1" hangingPunct="1"/>
              <a:t>3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884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2E9C4C-9881-447F-9F25-2C6D80A0F96C}" type="slidenum">
              <a:rPr lang="es-ES" sz="1200">
                <a:solidFill>
                  <a:srgbClr val="000000"/>
                </a:solidFill>
              </a:rPr>
              <a:pPr eaLnBrk="1" hangingPunct="1"/>
              <a:t>4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41172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2E9C4C-9881-447F-9F25-2C6D80A0F96C}" type="slidenum">
              <a:rPr lang="es-ES" sz="1200">
                <a:solidFill>
                  <a:srgbClr val="000000"/>
                </a:solidFill>
              </a:rPr>
              <a:pPr eaLnBrk="1" hangingPunct="1"/>
              <a:t>5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9993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6BB4CA6-894D-49FD-A8E9-6AF382E153E5}" type="slidenum">
              <a:rPr lang="es-ES" sz="1200">
                <a:solidFill>
                  <a:srgbClr val="000000"/>
                </a:solidFill>
              </a:rPr>
              <a:pPr eaLnBrk="1" hangingPunct="1"/>
              <a:t>6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736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6BB4CA6-894D-49FD-A8E9-6AF382E153E5}" type="slidenum">
              <a:rPr lang="es-ES" sz="1200">
                <a:solidFill>
                  <a:srgbClr val="000000"/>
                </a:solidFill>
              </a:rPr>
              <a:pPr eaLnBrk="1" hangingPunct="1"/>
              <a:t>7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7360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487B63-6A84-462C-A4C2-62A5F3FEA48C}" type="slidenum">
              <a:rPr lang="es-ES" sz="1200">
                <a:solidFill>
                  <a:srgbClr val="000000"/>
                </a:solidFill>
              </a:rPr>
              <a:pPr eaLnBrk="1" hangingPunct="1"/>
              <a:t>8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566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487B63-6A84-462C-A4C2-62A5F3FEA48C}" type="slidenum">
              <a:rPr lang="es-ES" sz="1200">
                <a:solidFill>
                  <a:srgbClr val="000000"/>
                </a:solidFill>
              </a:rPr>
              <a:pPr eaLnBrk="1" hangingPunct="1"/>
              <a:t>9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566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97B19-EBD6-47C9-A6DA-712270BD633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366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38969-1BB6-46A9-B119-0083D392841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624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15C42-1732-4D17-868D-07F1EE9AAA4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9610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BD28E-A533-4DA8-BCEC-DEBF333275B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4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7B81B-6235-4C04-994D-1C359A844B9E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82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F942B-BB2B-462D-9068-826E3981C13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13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44CF4-2873-4847-90FC-7D6CD606FF0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28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5EA83-0BB4-4CD0-8AE8-3E6C1368AE4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58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4BF9D-2BAB-4B6E-9F94-12CBCDFEA11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57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3F4BD-E671-4E16-ACF2-6A72E102E24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69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53CC3-778E-4CD4-A4FB-51D165E20BB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2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8C526-1F9E-4E95-93D3-1DA34602AF5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6225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4E6BD-0059-4535-AC2F-D60802E703D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63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8D47D-13F7-43C1-B344-6132A433D0A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98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9095A-C1C9-46C1-8543-58D36219A6D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93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73F8EA-14C5-44EC-95FE-DD42A27752E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9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42E27C-9C3B-4C6E-89E7-98ADCC70F4C1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37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E4D7CD-2885-417F-8FBC-1A5C3C5ADF14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0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C6732-ABBB-4B3E-B84A-A93845FFEA03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61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625600" y="1600201"/>
            <a:ext cx="4876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705600" y="1600201"/>
            <a:ext cx="4876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33ABE-4261-46D2-ABA6-BB21A513C2CF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96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D3B86-C945-4F45-8F45-14C4DA0D51BA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69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4AF9C-6DAB-48FB-9D05-ADC4CD837B7C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66F1-842B-4038-B766-3E172DA72CEB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1525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F1DF-60BF-45FD-AFB0-902E034C3CA2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21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52F6C-61D6-4445-BF36-04366B5D21D7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29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1D9D0-256E-499C-AF58-C32AF876C124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91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B2BBC-AF4A-406A-BFB0-D466F3003F3A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51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2456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160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7B765-C70D-4DC7-BCCE-DAEEEE281BE9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75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3913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7759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46182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8190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6090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24C5E-3972-4102-8BFA-8397A8CB476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273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4971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778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47441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4151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83744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921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30A33607-67CC-416F-9C1C-3C944560B9E2}" type="slidenum">
              <a:rPr lang="en-US">
                <a:solidFill>
                  <a:srgbClr val="000000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44939"/>
      </p:ext>
    </p:extLst>
  </p:cSld>
  <p:clrMapOvr>
    <a:masterClrMapping/>
  </p:clrMapOvr>
  <p:transition advTm="9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5D4EE-EAB0-472C-9B46-12320DE7A74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60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496CE-5082-4301-934C-F6D53E4A858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4750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4361E-1410-4F62-906B-D10F048674B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013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F1441-4BC3-4668-8184-86C14CEC693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637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E03D1-9894-45D1-9916-6F180245468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239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34F4EA-D6A8-48FD-B366-F57F9743C2F7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5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9C579A-9BDC-40DE-B9EF-A8A9A5C1E2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4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25600" y="1600201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00" y="6245225"/>
            <a:ext cx="233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21AAED-8B4D-4F18-A975-CDC3CF708656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443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92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1800">
              <a:solidFill>
                <a:srgbClr val="000000"/>
              </a:solidFill>
            </a:endParaRPr>
          </a:p>
        </p:txBody>
      </p:sp>
      <p:sp>
        <p:nvSpPr>
          <p:cNvPr id="1021955" name="Line 3"/>
          <p:cNvSpPr>
            <a:spLocks noChangeShapeType="1"/>
          </p:cNvSpPr>
          <p:nvPr userDrawn="1"/>
        </p:nvSpPr>
        <p:spPr bwMode="auto">
          <a:xfrm>
            <a:off x="0" y="692150"/>
            <a:ext cx="121920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0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6.jpeg"/><Relationship Id="rId5" Type="http://schemas.openxmlformats.org/officeDocument/2006/relationships/image" Target="../media/image24.emf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SC028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2340" r="21841" b="16512"/>
          <a:stretch>
            <a:fillRect/>
          </a:stretch>
        </p:blipFill>
        <p:spPr bwMode="auto">
          <a:xfrm>
            <a:off x="0" y="0"/>
            <a:ext cx="12192000" cy="454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1514475" y="552451"/>
            <a:ext cx="9144000" cy="2057400"/>
          </a:xfrm>
          <a:prstGeom prst="rect">
            <a:avLst/>
          </a:prstGeom>
          <a:gradFill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gamma/>
                  <a:shade val="46275"/>
                  <a:invGamma/>
                  <a:alpha val="3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4000" dirty="0">
              <a:solidFill>
                <a:srgbClr val="000000"/>
              </a:solidFill>
            </a:endParaRPr>
          </a:p>
        </p:txBody>
      </p:sp>
      <p:pic>
        <p:nvPicPr>
          <p:cNvPr id="15377" name="Picture 22" descr="IANIGL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7" b="42033"/>
          <a:stretch>
            <a:fillRect/>
          </a:stretch>
        </p:blipFill>
        <p:spPr bwMode="auto">
          <a:xfrm>
            <a:off x="617503" y="5124450"/>
            <a:ext cx="1754404" cy="109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 Box 23"/>
          <p:cNvSpPr txBox="1">
            <a:spLocks noChangeArrowheads="1"/>
          </p:cNvSpPr>
          <p:nvPr/>
        </p:nvSpPr>
        <p:spPr bwMode="auto">
          <a:xfrm>
            <a:off x="1919288" y="549275"/>
            <a:ext cx="842486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Connection between deep and shallow deformation during the upper Cenozoic tectonic evolution of the Southern Central Andes: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Insights from kinematic models with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thermomechanical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 constraints</a:t>
            </a:r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Helvetica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542454" y="5567975"/>
            <a:ext cx="28574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8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Andrés </a:t>
            </a:r>
            <a:r>
              <a:rPr lang="es-MX" sz="2800" b="1" dirty="0" err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Tassara</a:t>
            </a:r>
            <a:endParaRPr lang="es-MX" sz="2800" b="1" dirty="0" smtClean="0"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encrypted-tbn2.gstatic.com/images?q=tbn:ANd9GcR7bYMQOtqnMMO4dwEYJh_BZcKSHSR5MxL-eyi_9G5guA4hgmon0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531" y="5225336"/>
            <a:ext cx="906226" cy="113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44213" y="5214950"/>
            <a:ext cx="107157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05899" y="5348900"/>
            <a:ext cx="29995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8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Laura </a:t>
            </a:r>
            <a:r>
              <a:rPr lang="es-MX" sz="2800" b="1" dirty="0" err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Giambiagi</a:t>
            </a:r>
            <a:endParaRPr lang="es-MX" sz="2800" b="1" dirty="0" smtClean="0"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8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José </a:t>
            </a:r>
            <a:r>
              <a:rPr lang="es-MX" sz="2800" b="1" dirty="0" err="1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Mescua</a:t>
            </a:r>
            <a:endParaRPr lang="es-MX" sz="2800" b="1" dirty="0" smtClean="0"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1475" y="6305550"/>
            <a:ext cx="22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Mendoza, Argentina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725025" y="6372225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Concepción, Chile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23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 redondeado"/>
          <p:cNvSpPr/>
          <p:nvPr/>
        </p:nvSpPr>
        <p:spPr>
          <a:xfrm>
            <a:off x="143097" y="1209675"/>
            <a:ext cx="5524278" cy="19240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11302" r="5873" b="12064"/>
          <a:stretch>
            <a:fillRect/>
          </a:stretch>
        </p:blipFill>
        <p:spPr bwMode="auto">
          <a:xfrm>
            <a:off x="392148" y="1235412"/>
            <a:ext cx="5052966" cy="173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3808402" y="2752055"/>
            <a:ext cx="1684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sz="1400" b="1" dirty="0">
                <a:solidFill>
                  <a:srgbClr val="000000"/>
                </a:solidFill>
              </a:rPr>
              <a:t>Farías et al (2010)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0" y="142875"/>
            <a:ext cx="12192000" cy="90669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800" b="1" dirty="0" err="1" smtClean="0">
                <a:solidFill>
                  <a:srgbClr val="C00000"/>
                </a:solidFill>
              </a:rPr>
              <a:t>Kinematic</a:t>
            </a:r>
            <a:r>
              <a:rPr lang="es-MX" sz="2800" b="1" dirty="0" smtClean="0">
                <a:solidFill>
                  <a:srgbClr val="C00000"/>
                </a:solidFill>
              </a:rPr>
              <a:t> </a:t>
            </a:r>
            <a:r>
              <a:rPr lang="es-MX" sz="2800" b="1" dirty="0" err="1" smtClean="0">
                <a:solidFill>
                  <a:srgbClr val="C00000"/>
                </a:solidFill>
              </a:rPr>
              <a:t>modeling</a:t>
            </a:r>
            <a:r>
              <a:rPr lang="es-MX" sz="2800" b="1" dirty="0" smtClean="0">
                <a:solidFill>
                  <a:srgbClr val="C00000"/>
                </a:solidFill>
              </a:rPr>
              <a:t>: </a:t>
            </a:r>
            <a:r>
              <a:rPr lang="es-MX" sz="2800" b="1" dirty="0" err="1" smtClean="0">
                <a:solidFill>
                  <a:srgbClr val="C00000"/>
                </a:solidFill>
              </a:rPr>
              <a:t>problems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60293" y="679146"/>
            <a:ext cx="258275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AR" sz="2400" dirty="0" err="1" smtClean="0">
                <a:solidFill>
                  <a:srgbClr val="FFFFFF"/>
                </a:solidFill>
              </a:rPr>
              <a:t>Proposed</a:t>
            </a:r>
            <a:r>
              <a:rPr lang="es-AR" sz="2400" dirty="0" smtClean="0">
                <a:solidFill>
                  <a:srgbClr val="FFFFFF"/>
                </a:solidFill>
              </a:rPr>
              <a:t> </a:t>
            </a:r>
            <a:r>
              <a:rPr lang="es-AR" sz="2400" dirty="0" err="1" smtClean="0">
                <a:solidFill>
                  <a:srgbClr val="FFFFFF"/>
                </a:solidFill>
              </a:rPr>
              <a:t>models</a:t>
            </a:r>
            <a:endParaRPr lang="es-AR" sz="2400" dirty="0">
              <a:solidFill>
                <a:srgbClr val="FFFFFF"/>
              </a:solidFill>
            </a:endParaRPr>
          </a:p>
        </p:txBody>
      </p:sp>
      <p:sp>
        <p:nvSpPr>
          <p:cNvPr id="30" name="29 Rectángulo redondeado"/>
          <p:cNvSpPr/>
          <p:nvPr/>
        </p:nvSpPr>
        <p:spPr>
          <a:xfrm>
            <a:off x="161925" y="3133725"/>
            <a:ext cx="5476875" cy="18319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3853417" y="3942576"/>
            <a:ext cx="1357313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4000">
              <a:solidFill>
                <a:srgbClr val="FFFFFF"/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78" y="3190875"/>
            <a:ext cx="4618456" cy="165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3387086" y="4632734"/>
            <a:ext cx="20730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400" b="1" dirty="0" err="1" smtClean="0">
                <a:solidFill>
                  <a:srgbClr val="000000"/>
                </a:solidFill>
              </a:rPr>
              <a:t>Giambiagi</a:t>
            </a:r>
            <a:r>
              <a:rPr lang="es-MX" sz="1400" b="1" dirty="0" smtClean="0">
                <a:solidFill>
                  <a:srgbClr val="000000"/>
                </a:solidFill>
              </a:rPr>
              <a:t> </a:t>
            </a:r>
            <a:r>
              <a:rPr lang="es-MX" sz="1400" b="1" dirty="0">
                <a:solidFill>
                  <a:srgbClr val="000000"/>
                </a:solidFill>
              </a:rPr>
              <a:t>et al. (</a:t>
            </a:r>
            <a:r>
              <a:rPr lang="es-MX" sz="1400" b="1" dirty="0" smtClean="0">
                <a:solidFill>
                  <a:srgbClr val="000000"/>
                </a:solidFill>
              </a:rPr>
              <a:t>2012)</a:t>
            </a:r>
            <a:endParaRPr lang="es-ES" sz="1400" b="1" dirty="0">
              <a:solidFill>
                <a:srgbClr val="000000"/>
              </a:solidFill>
            </a:endParaRPr>
          </a:p>
        </p:txBody>
      </p:sp>
      <p:sp>
        <p:nvSpPr>
          <p:cNvPr id="21" name="29 Rectángulo redondeado"/>
          <p:cNvSpPr/>
          <p:nvPr/>
        </p:nvSpPr>
        <p:spPr>
          <a:xfrm>
            <a:off x="5053115" y="4821131"/>
            <a:ext cx="7138885" cy="2036869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sp>
        <p:nvSpPr>
          <p:cNvPr id="24" name="29 Rectángulo redondeado"/>
          <p:cNvSpPr/>
          <p:nvPr/>
        </p:nvSpPr>
        <p:spPr>
          <a:xfrm>
            <a:off x="5053115" y="2282403"/>
            <a:ext cx="7138885" cy="2036869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pic>
        <p:nvPicPr>
          <p:cNvPr id="15" name="14 Imagen" descr="Modelos cinemáticos-problemas.jpg"/>
          <p:cNvPicPr>
            <a:picLocks noChangeAspect="1"/>
          </p:cNvPicPr>
          <p:nvPr/>
        </p:nvPicPr>
        <p:blipFill>
          <a:blip r:embed="rId6" cstate="print"/>
          <a:srcRect t="-832" b="78055"/>
          <a:stretch>
            <a:fillRect/>
          </a:stretch>
        </p:blipFill>
        <p:spPr>
          <a:xfrm>
            <a:off x="5780171" y="4972050"/>
            <a:ext cx="5775158" cy="1562100"/>
          </a:xfrm>
          <a:prstGeom prst="rect">
            <a:avLst/>
          </a:prstGeom>
        </p:spPr>
      </p:pic>
      <p:pic>
        <p:nvPicPr>
          <p:cNvPr id="16" name="15 Imagen" descr="Modelos cinemáticos-problemas.jpg"/>
          <p:cNvPicPr>
            <a:picLocks noChangeAspect="1"/>
          </p:cNvPicPr>
          <p:nvPr/>
        </p:nvPicPr>
        <p:blipFill>
          <a:blip r:embed="rId6" cstate="print"/>
          <a:srcRect t="51528" b="24305"/>
          <a:stretch>
            <a:fillRect/>
          </a:stretch>
        </p:blipFill>
        <p:spPr>
          <a:xfrm>
            <a:off x="5799221" y="2505075"/>
            <a:ext cx="5775158" cy="1657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603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9 Rectángulo redondeado"/>
          <p:cNvSpPr/>
          <p:nvPr/>
        </p:nvSpPr>
        <p:spPr>
          <a:xfrm>
            <a:off x="4559410" y="1653753"/>
            <a:ext cx="7138885" cy="20368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28" y="1921737"/>
            <a:ext cx="6713847" cy="1500900"/>
          </a:xfrm>
          <a:prstGeom prst="rect">
            <a:avLst/>
          </a:prstGeom>
        </p:spPr>
      </p:pic>
      <p:sp>
        <p:nvSpPr>
          <p:cNvPr id="5" name="35 Rectángulo redondeado"/>
          <p:cNvSpPr/>
          <p:nvPr/>
        </p:nvSpPr>
        <p:spPr>
          <a:xfrm>
            <a:off x="347757" y="4820835"/>
            <a:ext cx="6314299" cy="15757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grpSp>
        <p:nvGrpSpPr>
          <p:cNvPr id="3" name="Grupo 4"/>
          <p:cNvGrpSpPr/>
          <p:nvPr/>
        </p:nvGrpSpPr>
        <p:grpSpPr>
          <a:xfrm>
            <a:off x="477996" y="4907919"/>
            <a:ext cx="6009890" cy="1545864"/>
            <a:chOff x="6066530" y="5224997"/>
            <a:chExt cx="4938497" cy="121405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66530" y="5224997"/>
              <a:ext cx="4938497" cy="939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9228579" y="6131277"/>
              <a:ext cx="165622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sz="1400" b="1" dirty="0" err="1" smtClean="0">
                  <a:solidFill>
                    <a:srgbClr val="000000"/>
                  </a:solidFill>
                </a:rPr>
                <a:t>Elger</a:t>
              </a:r>
              <a:r>
                <a:rPr lang="es-MX" sz="1400" b="1" dirty="0" smtClean="0">
                  <a:solidFill>
                    <a:srgbClr val="000000"/>
                  </a:solidFill>
                </a:rPr>
                <a:t> </a:t>
              </a:r>
              <a:r>
                <a:rPr lang="es-MX" sz="1400" b="1" dirty="0">
                  <a:solidFill>
                    <a:srgbClr val="000000"/>
                  </a:solidFill>
                </a:rPr>
                <a:t>et al. (</a:t>
              </a:r>
              <a:r>
                <a:rPr lang="es-MX" sz="1400" b="1" dirty="0" smtClean="0">
                  <a:solidFill>
                    <a:srgbClr val="000000"/>
                  </a:solidFill>
                </a:rPr>
                <a:t>2005)</a:t>
              </a:r>
              <a:endParaRPr lang="es-E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11 Rectángulo redondeado"/>
          <p:cNvSpPr/>
          <p:nvPr/>
        </p:nvSpPr>
        <p:spPr>
          <a:xfrm>
            <a:off x="7324725" y="4381500"/>
            <a:ext cx="4770223" cy="22896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92779" y="4555258"/>
            <a:ext cx="3930182" cy="1942122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0790876" y="6343491"/>
            <a:ext cx="12183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400" b="1" dirty="0" err="1" smtClean="0">
                <a:solidFill>
                  <a:srgbClr val="000000"/>
                </a:solidFill>
              </a:rPr>
              <a:t>Lamb</a:t>
            </a:r>
            <a:r>
              <a:rPr lang="es-MX" sz="1400" b="1" dirty="0" smtClean="0">
                <a:solidFill>
                  <a:srgbClr val="000000"/>
                </a:solidFill>
              </a:rPr>
              <a:t> (2011)</a:t>
            </a:r>
            <a:endParaRPr lang="es-ES" sz="1400" b="1" dirty="0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142875"/>
            <a:ext cx="12192000" cy="90669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800" b="1" dirty="0" err="1" smtClean="0">
                <a:solidFill>
                  <a:srgbClr val="C00000"/>
                </a:solidFill>
              </a:rPr>
              <a:t>Kinematic</a:t>
            </a:r>
            <a:r>
              <a:rPr lang="es-MX" sz="2800" b="1" dirty="0" smtClean="0">
                <a:solidFill>
                  <a:srgbClr val="C00000"/>
                </a:solidFill>
              </a:rPr>
              <a:t> </a:t>
            </a:r>
            <a:r>
              <a:rPr lang="es-MX" sz="2800" b="1" dirty="0" err="1" smtClean="0">
                <a:solidFill>
                  <a:srgbClr val="C00000"/>
                </a:solidFill>
              </a:rPr>
              <a:t>modeling</a:t>
            </a:r>
            <a:r>
              <a:rPr lang="es-MX" sz="2800" b="1" dirty="0" smtClean="0">
                <a:solidFill>
                  <a:srgbClr val="C00000"/>
                </a:solidFill>
              </a:rPr>
              <a:t>: </a:t>
            </a:r>
            <a:r>
              <a:rPr lang="es-MX" sz="2800" b="1" dirty="0" err="1" smtClean="0">
                <a:solidFill>
                  <a:srgbClr val="C00000"/>
                </a:solidFill>
              </a:rPr>
              <a:t>problems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20 CuadroTexto"/>
          <p:cNvSpPr txBox="1"/>
          <p:nvPr/>
        </p:nvSpPr>
        <p:spPr>
          <a:xfrm>
            <a:off x="76097" y="1653753"/>
            <a:ext cx="437324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rgbClr val="FFFFFF"/>
                </a:solidFill>
              </a:rPr>
              <a:t>Another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option</a:t>
            </a:r>
            <a:r>
              <a:rPr lang="es-AR" sz="2000" dirty="0" smtClean="0">
                <a:solidFill>
                  <a:srgbClr val="FFFFFF"/>
                </a:solidFill>
              </a:rPr>
              <a:t>, </a:t>
            </a:r>
            <a:r>
              <a:rPr lang="es-AR" sz="2000" dirty="0" err="1" smtClean="0">
                <a:solidFill>
                  <a:srgbClr val="FFFFFF"/>
                </a:solidFill>
              </a:rPr>
              <a:t>not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proposed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for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the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study</a:t>
            </a:r>
            <a:r>
              <a:rPr lang="es-AR" sz="2000" dirty="0" smtClean="0">
                <a:solidFill>
                  <a:srgbClr val="FFFFFF"/>
                </a:solidFill>
              </a:rPr>
              <a:t> latitudes, </a:t>
            </a:r>
            <a:r>
              <a:rPr lang="es-AR" sz="2000" dirty="0" err="1" smtClean="0">
                <a:solidFill>
                  <a:srgbClr val="FFFFFF"/>
                </a:solidFill>
              </a:rPr>
              <a:t>where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the</a:t>
            </a:r>
            <a:r>
              <a:rPr lang="es-AR" sz="2000" dirty="0" smtClean="0">
                <a:solidFill>
                  <a:srgbClr val="FFFFFF"/>
                </a:solidFill>
              </a:rPr>
              <a:t> master </a:t>
            </a:r>
            <a:r>
              <a:rPr lang="es-AR" sz="2000" dirty="0" err="1" smtClean="0">
                <a:solidFill>
                  <a:srgbClr val="FFFFFF"/>
                </a:solidFill>
              </a:rPr>
              <a:t>decóllement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roots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into</a:t>
            </a:r>
            <a:r>
              <a:rPr lang="es-AR" sz="2000" dirty="0" smtClean="0">
                <a:solidFill>
                  <a:srgbClr val="FFFFFF"/>
                </a:solidFill>
              </a:rPr>
              <a:t> a </a:t>
            </a:r>
            <a:r>
              <a:rPr lang="es-AR" sz="2000" dirty="0" err="1" smtClean="0">
                <a:solidFill>
                  <a:srgbClr val="FFFFFF"/>
                </a:solidFill>
              </a:rPr>
              <a:t>ductile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shear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zone</a:t>
            </a:r>
            <a:r>
              <a:rPr lang="es-AR" sz="2000" dirty="0" smtClean="0">
                <a:solidFill>
                  <a:srgbClr val="FFFFFF"/>
                </a:solidFill>
              </a:rPr>
              <a:t> in </a:t>
            </a:r>
            <a:r>
              <a:rPr lang="es-AR" sz="2000" dirty="0" err="1" smtClean="0">
                <a:solidFill>
                  <a:srgbClr val="FFFFFF"/>
                </a:solidFill>
              </a:rPr>
              <a:t>the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lower</a:t>
            </a:r>
            <a:r>
              <a:rPr lang="es-AR" sz="2000" dirty="0" smtClean="0">
                <a:solidFill>
                  <a:srgbClr val="FFFFFF"/>
                </a:solidFill>
              </a:rPr>
              <a:t> </a:t>
            </a:r>
            <a:r>
              <a:rPr lang="es-AR" sz="2000" dirty="0" err="1" smtClean="0">
                <a:solidFill>
                  <a:srgbClr val="FFFFFF"/>
                </a:solidFill>
              </a:rPr>
              <a:t>crust</a:t>
            </a:r>
            <a:endParaRPr lang="es-AR" sz="2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849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2 Imagen" descr="modelo conceptu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777109"/>
            <a:ext cx="6610350" cy="198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2" descr="stick-sli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0"/>
          <a:stretch>
            <a:fillRect/>
          </a:stretch>
        </p:blipFill>
        <p:spPr bwMode="auto">
          <a:xfrm>
            <a:off x="3429619" y="2974261"/>
            <a:ext cx="3587249" cy="100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3" descr="stick-slip mod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7"/>
          <a:stretch>
            <a:fillRect/>
          </a:stretch>
        </p:blipFill>
        <p:spPr bwMode="auto">
          <a:xfrm>
            <a:off x="7083922" y="2974423"/>
            <a:ext cx="1689380" cy="101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lipse"/>
          <p:cNvSpPr/>
          <p:nvPr/>
        </p:nvSpPr>
        <p:spPr>
          <a:xfrm>
            <a:off x="3190258" y="2790442"/>
            <a:ext cx="1724639" cy="136245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4000">
              <a:solidFill>
                <a:srgbClr val="FFFFFF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7191687" y="2861880"/>
            <a:ext cx="1793624" cy="136245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4000">
              <a:solidFill>
                <a:srgbClr val="FFFFFF"/>
              </a:solidFill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 rot="5400000">
            <a:off x="3876676" y="2214563"/>
            <a:ext cx="1223963" cy="3571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16200000" flipH="1">
            <a:off x="6652915" y="1918992"/>
            <a:ext cx="1610276" cy="70489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590925" y="57150"/>
            <a:ext cx="5000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zh-C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Conceptual </a:t>
            </a:r>
            <a:r>
              <a:rPr lang="es-AR" altLang="zh-CN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model</a:t>
            </a:r>
            <a:endParaRPr lang="es-AR" altLang="zh-C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</p:txBody>
      </p:sp>
      <p:pic>
        <p:nvPicPr>
          <p:cNvPr id="17" name="Picture 9" descr="Modelos subducción and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5" r="51550"/>
          <a:stretch>
            <a:fillRect/>
          </a:stretch>
        </p:blipFill>
        <p:spPr bwMode="auto">
          <a:xfrm>
            <a:off x="231776" y="4724399"/>
            <a:ext cx="4392613" cy="201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Modelos subducción and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b="48875"/>
          <a:stretch>
            <a:fillRect/>
          </a:stretch>
        </p:blipFill>
        <p:spPr bwMode="auto">
          <a:xfrm>
            <a:off x="7566026" y="4754562"/>
            <a:ext cx="43926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23 Flecha derecha"/>
          <p:cNvSpPr/>
          <p:nvPr/>
        </p:nvSpPr>
        <p:spPr bwMode="auto">
          <a:xfrm>
            <a:off x="2200275" y="1171575"/>
            <a:ext cx="476250" cy="89535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24 Flecha derecha"/>
          <p:cNvSpPr/>
          <p:nvPr/>
        </p:nvSpPr>
        <p:spPr bwMode="auto">
          <a:xfrm rot="10800000">
            <a:off x="9525000" y="1162050"/>
            <a:ext cx="476250" cy="89535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652589" y="3552825"/>
            <a:ext cx="173797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200" dirty="0" err="1" smtClean="0">
                <a:solidFill>
                  <a:srgbClr val="DADADA">
                    <a:lumMod val="10000"/>
                  </a:srgbClr>
                </a:solidFill>
              </a:rPr>
              <a:t>Modified</a:t>
            </a:r>
            <a:r>
              <a:rPr lang="es-AR" sz="1200" dirty="0" smtClean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s-AR" sz="1200" dirty="0" err="1" smtClean="0">
                <a:solidFill>
                  <a:srgbClr val="DADADA">
                    <a:lumMod val="10000"/>
                  </a:srgbClr>
                </a:solidFill>
              </a:rPr>
              <a:t>from</a:t>
            </a:r>
            <a:r>
              <a:rPr lang="es-AR" sz="1200" dirty="0" smtClean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s-AR" sz="1200" dirty="0" err="1" smtClean="0">
                <a:solidFill>
                  <a:srgbClr val="DADADA">
                    <a:lumMod val="10000"/>
                  </a:srgbClr>
                </a:solidFill>
              </a:rPr>
              <a:t>Liu</a:t>
            </a:r>
            <a:r>
              <a:rPr lang="es-AR" sz="1200" dirty="0" smtClean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s-AR" sz="1200" dirty="0">
                <a:solidFill>
                  <a:srgbClr val="DADADA">
                    <a:lumMod val="10000"/>
                  </a:srgbClr>
                </a:solidFill>
              </a:rPr>
              <a:t>et al</a:t>
            </a:r>
            <a:r>
              <a:rPr lang="es-AR" sz="1200" dirty="0" smtClean="0">
                <a:solidFill>
                  <a:srgbClr val="DADADA">
                    <a:lumMod val="10000"/>
                  </a:srgbClr>
                </a:solidFill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200" dirty="0" smtClean="0">
                <a:solidFill>
                  <a:srgbClr val="DADADA">
                    <a:lumMod val="10000"/>
                  </a:srgbClr>
                </a:solidFill>
              </a:rPr>
              <a:t>(2000-GRL)</a:t>
            </a:r>
            <a:endParaRPr lang="es-AR" sz="1200" dirty="0">
              <a:solidFill>
                <a:srgbClr val="DADADA">
                  <a:lumMod val="10000"/>
                </a:srgbClr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543800" y="4286250"/>
            <a:ext cx="138531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s-AR" sz="2000" b="1" dirty="0" smtClean="0">
                <a:solidFill>
                  <a:srgbClr val="C00000"/>
                </a:solidFill>
              </a:rPr>
              <a:t>~ 5 mm/</a:t>
            </a:r>
            <a:r>
              <a:rPr lang="es-AR" sz="2000" b="1" dirty="0" err="1" smtClean="0">
                <a:solidFill>
                  <a:srgbClr val="C00000"/>
                </a:solidFill>
              </a:rPr>
              <a:t>yr</a:t>
            </a:r>
            <a:endParaRPr lang="es-AR" sz="2000" b="1" dirty="0">
              <a:solidFill>
                <a:srgbClr val="C0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390900" y="4295775"/>
            <a:ext cx="152798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s-AR" sz="2000" b="1" dirty="0" smtClean="0">
                <a:solidFill>
                  <a:srgbClr val="C00000"/>
                </a:solidFill>
              </a:rPr>
              <a:t>~ 35 mm/</a:t>
            </a:r>
            <a:r>
              <a:rPr lang="es-AR" sz="2000" b="1" dirty="0" err="1" smtClean="0">
                <a:solidFill>
                  <a:srgbClr val="C00000"/>
                </a:solidFill>
              </a:rPr>
              <a:t>yr</a:t>
            </a:r>
            <a:endParaRPr lang="es-AR" sz="2000" b="1" dirty="0">
              <a:solidFill>
                <a:srgbClr val="C0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524500" y="4267200"/>
            <a:ext cx="152798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s-AR" sz="2000" b="1" dirty="0" smtClean="0">
                <a:solidFill>
                  <a:srgbClr val="C00000"/>
                </a:solidFill>
              </a:rPr>
              <a:t>~ 30 mm/</a:t>
            </a:r>
            <a:r>
              <a:rPr lang="es-AR" sz="2000" b="1" dirty="0" err="1" smtClean="0">
                <a:solidFill>
                  <a:srgbClr val="C00000"/>
                </a:solidFill>
              </a:rPr>
              <a:t>yr</a:t>
            </a:r>
            <a:endParaRPr lang="es-AR" sz="2000" b="1" dirty="0">
              <a:solidFill>
                <a:srgbClr val="C0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2381250" y="809625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FF0000"/>
                </a:solidFill>
              </a:rPr>
              <a:t>~ 70 mm/</a:t>
            </a:r>
            <a:r>
              <a:rPr lang="es-AR" sz="2000" b="1" dirty="0" err="1" smtClean="0">
                <a:solidFill>
                  <a:srgbClr val="FF0000"/>
                </a:solidFill>
              </a:rPr>
              <a:t>yr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cxnSp>
        <p:nvCxnSpPr>
          <p:cNvPr id="31" name="30 Conector recto"/>
          <p:cNvCxnSpPr/>
          <p:nvPr/>
        </p:nvCxnSpPr>
        <p:spPr bwMode="auto">
          <a:xfrm rot="16200000" flipH="1">
            <a:off x="3695702" y="1038225"/>
            <a:ext cx="457197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</p:cxnSp>
      <p:cxnSp>
        <p:nvCxnSpPr>
          <p:cNvPr id="32" name="31 Conector recto de flecha"/>
          <p:cNvCxnSpPr/>
          <p:nvPr/>
        </p:nvCxnSpPr>
        <p:spPr bwMode="auto">
          <a:xfrm>
            <a:off x="3952875" y="800100"/>
            <a:ext cx="523875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32 CuadroTexto"/>
          <p:cNvSpPr txBox="1"/>
          <p:nvPr/>
        </p:nvSpPr>
        <p:spPr>
          <a:xfrm>
            <a:off x="3981450" y="819150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FF0000"/>
                </a:solidFill>
              </a:rPr>
              <a:t>~ 35 mm/</a:t>
            </a:r>
            <a:r>
              <a:rPr lang="es-AR" sz="2000" b="1" dirty="0" err="1" smtClean="0">
                <a:solidFill>
                  <a:srgbClr val="FF0000"/>
                </a:solidFill>
              </a:rPr>
              <a:t>yr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619250" y="4762500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FF0000"/>
                </a:solidFill>
              </a:rPr>
              <a:t>~ 35 mm/</a:t>
            </a:r>
            <a:r>
              <a:rPr lang="es-AR" sz="2000" b="1" dirty="0" err="1" smtClean="0">
                <a:solidFill>
                  <a:srgbClr val="FF0000"/>
                </a:solidFill>
              </a:rPr>
              <a:t>yr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1371600" y="4295775"/>
            <a:ext cx="152798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s-AR" sz="2000" b="1" dirty="0" smtClean="0">
                <a:solidFill>
                  <a:srgbClr val="C00000"/>
                </a:solidFill>
              </a:rPr>
              <a:t>~ 70 mm/</a:t>
            </a:r>
            <a:r>
              <a:rPr lang="es-AR" sz="2000" b="1" dirty="0" err="1" smtClean="0">
                <a:solidFill>
                  <a:srgbClr val="C00000"/>
                </a:solidFill>
              </a:rPr>
              <a:t>yr</a:t>
            </a:r>
            <a:endParaRPr lang="es-AR" sz="2000" b="1" dirty="0">
              <a:solidFill>
                <a:srgbClr val="C00000"/>
              </a:solidFill>
            </a:endParaRP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b="1" dirty="0" smtClean="0">
                <a:solidFill>
                  <a:srgbClr val="0036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Conceptual </a:t>
            </a:r>
            <a:r>
              <a:rPr lang="es-MX" sz="3200" b="1" dirty="0" err="1" smtClean="0">
                <a:solidFill>
                  <a:srgbClr val="0036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endParaRPr lang="es-ES" sz="3200" b="1" dirty="0">
              <a:solidFill>
                <a:srgbClr val="0036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2933700" y="41910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 smtClean="0">
                <a:solidFill>
                  <a:srgbClr val="C00000"/>
                </a:solidFill>
              </a:rPr>
              <a:t>=</a:t>
            </a:r>
            <a:endParaRPr lang="es-AR" sz="3600" dirty="0">
              <a:solidFill>
                <a:srgbClr val="C00000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4981575" y="413385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 smtClean="0">
                <a:solidFill>
                  <a:srgbClr val="C00000"/>
                </a:solidFill>
              </a:rPr>
              <a:t>+</a:t>
            </a:r>
            <a:endParaRPr lang="es-AR" sz="3600" dirty="0">
              <a:solidFill>
                <a:srgbClr val="C0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067550" y="416242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 smtClean="0">
                <a:solidFill>
                  <a:srgbClr val="C00000"/>
                </a:solidFill>
              </a:rPr>
              <a:t>+</a:t>
            </a:r>
            <a:endParaRPr lang="es-AR" sz="3600" dirty="0">
              <a:solidFill>
                <a:srgbClr val="C00000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10125075" y="1095375"/>
            <a:ext cx="1724025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err="1" smtClean="0"/>
              <a:t>Plates</a:t>
            </a:r>
            <a:r>
              <a:rPr lang="es-AR" dirty="0" smtClean="0"/>
              <a:t> displaced </a:t>
            </a:r>
            <a:r>
              <a:rPr lang="es-AR" dirty="0" err="1" smtClean="0"/>
              <a:t>towards</a:t>
            </a:r>
            <a:r>
              <a:rPr lang="es-AR" dirty="0" smtClean="0"/>
              <a:t>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 smtClean="0"/>
              <a:t>trench</a:t>
            </a:r>
            <a:r>
              <a:rPr lang="es-AR" dirty="0" smtClean="0"/>
              <a:t> </a:t>
            </a:r>
            <a:r>
              <a:rPr lang="es-AR" dirty="0" err="1" smtClean="0"/>
              <a:t>driven</a:t>
            </a:r>
            <a:r>
              <a:rPr lang="es-AR" dirty="0" smtClean="0"/>
              <a:t> </a:t>
            </a:r>
            <a:r>
              <a:rPr lang="es-AR" dirty="0" err="1" smtClean="0"/>
              <a:t>by</a:t>
            </a:r>
            <a:r>
              <a:rPr lang="es-AR" dirty="0" smtClean="0"/>
              <a:t> </a:t>
            </a:r>
            <a:r>
              <a:rPr lang="es-AR" dirty="0" err="1" smtClean="0"/>
              <a:t>slab</a:t>
            </a:r>
            <a:r>
              <a:rPr lang="es-AR" dirty="0" smtClean="0"/>
              <a:t> </a:t>
            </a:r>
            <a:r>
              <a:rPr lang="es-AR" dirty="0" err="1" smtClean="0"/>
              <a:t>pull</a:t>
            </a:r>
            <a:r>
              <a:rPr lang="es-AR" dirty="0" smtClean="0"/>
              <a:t> and </a:t>
            </a:r>
            <a:r>
              <a:rPr lang="es-AR" dirty="0" err="1" smtClean="0"/>
              <a:t>ridge</a:t>
            </a:r>
            <a:r>
              <a:rPr lang="es-AR" dirty="0" smtClean="0"/>
              <a:t> </a:t>
            </a:r>
            <a:r>
              <a:rPr lang="es-AR" dirty="0" err="1" smtClean="0"/>
              <a:t>push</a:t>
            </a:r>
            <a:endParaRPr lang="es-AR" dirty="0"/>
          </a:p>
        </p:txBody>
      </p:sp>
      <p:sp>
        <p:nvSpPr>
          <p:cNvPr id="41" name="40 CuadroTexto"/>
          <p:cNvSpPr txBox="1"/>
          <p:nvPr/>
        </p:nvSpPr>
        <p:spPr>
          <a:xfrm>
            <a:off x="5391150" y="5057775"/>
            <a:ext cx="172402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Visco-</a:t>
            </a:r>
            <a:r>
              <a:rPr lang="es-AR" dirty="0" err="1" smtClean="0"/>
              <a:t>elastic</a:t>
            </a:r>
            <a:r>
              <a:rPr lang="es-AR" dirty="0" smtClean="0"/>
              <a:t> </a:t>
            </a:r>
            <a:r>
              <a:rPr lang="es-AR" dirty="0" err="1" smtClean="0"/>
              <a:t>strain</a:t>
            </a:r>
            <a:r>
              <a:rPr lang="es-AR" dirty="0" smtClean="0"/>
              <a:t> </a:t>
            </a:r>
            <a:r>
              <a:rPr lang="es-AR" dirty="0" err="1" smtClean="0"/>
              <a:t>energy</a:t>
            </a:r>
            <a:r>
              <a:rPr lang="es-AR" dirty="0" smtClean="0"/>
              <a:t> </a:t>
            </a:r>
            <a:r>
              <a:rPr lang="es-AR" dirty="0" err="1" smtClean="0"/>
              <a:t>stored</a:t>
            </a:r>
            <a:r>
              <a:rPr lang="es-AR" dirty="0" smtClean="0"/>
              <a:t> at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 smtClean="0"/>
              <a:t>forearc</a:t>
            </a:r>
            <a:endParaRPr lang="es-AR" dirty="0"/>
          </a:p>
        </p:txBody>
      </p:sp>
      <p:sp>
        <p:nvSpPr>
          <p:cNvPr id="42" name="41 CuadroTexto"/>
          <p:cNvSpPr txBox="1"/>
          <p:nvPr/>
        </p:nvSpPr>
        <p:spPr>
          <a:xfrm>
            <a:off x="9144000" y="3886200"/>
            <a:ext cx="279082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err="1" smtClean="0"/>
              <a:t>Brittle</a:t>
            </a:r>
            <a:r>
              <a:rPr lang="es-AR" dirty="0" smtClean="0"/>
              <a:t> (</a:t>
            </a:r>
            <a:r>
              <a:rPr lang="es-AR" dirty="0" err="1" smtClean="0"/>
              <a:t>plastic</a:t>
            </a:r>
            <a:r>
              <a:rPr lang="es-AR" dirty="0" smtClean="0"/>
              <a:t>) </a:t>
            </a:r>
            <a:r>
              <a:rPr lang="es-AR" dirty="0" err="1" smtClean="0"/>
              <a:t>deformation</a:t>
            </a:r>
            <a:r>
              <a:rPr lang="es-AR" dirty="0" smtClean="0"/>
              <a:t> in </a:t>
            </a:r>
            <a:r>
              <a:rPr lang="es-AR" dirty="0" err="1" smtClean="0"/>
              <a:t>the</a:t>
            </a:r>
            <a:r>
              <a:rPr lang="es-AR" dirty="0" smtClean="0"/>
              <a:t> UC</a:t>
            </a:r>
          </a:p>
          <a:p>
            <a:pPr algn="ctr"/>
            <a:r>
              <a:rPr lang="es-AR" dirty="0" smtClean="0"/>
              <a:t>and </a:t>
            </a:r>
            <a:r>
              <a:rPr lang="es-AR" dirty="0" err="1" smtClean="0"/>
              <a:t>ductile</a:t>
            </a:r>
            <a:r>
              <a:rPr lang="es-AR" dirty="0" smtClean="0"/>
              <a:t> (</a:t>
            </a:r>
            <a:r>
              <a:rPr lang="es-AR" dirty="0" err="1" smtClean="0"/>
              <a:t>viscous</a:t>
            </a:r>
            <a:r>
              <a:rPr lang="es-AR" dirty="0" smtClean="0"/>
              <a:t>) </a:t>
            </a:r>
            <a:r>
              <a:rPr lang="es-AR" dirty="0" err="1" smtClean="0"/>
              <a:t>deformation</a:t>
            </a:r>
            <a:r>
              <a:rPr lang="es-AR" dirty="0" smtClean="0"/>
              <a:t> in </a:t>
            </a:r>
            <a:r>
              <a:rPr lang="es-AR" dirty="0" err="1" smtClean="0"/>
              <a:t>the</a:t>
            </a:r>
            <a:r>
              <a:rPr lang="es-AR" dirty="0" smtClean="0"/>
              <a:t> LC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58168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1287" t="14026" r="1699" b="18317"/>
          <a:stretch>
            <a:fillRect/>
          </a:stretch>
        </p:blipFill>
        <p:spPr bwMode="auto">
          <a:xfrm>
            <a:off x="981075" y="1123950"/>
            <a:ext cx="964882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524000" y="188913"/>
            <a:ext cx="9144000" cy="519112"/>
          </a:xfrm>
          <a:prstGeom prst="rect">
            <a:avLst/>
          </a:prstGeom>
          <a:solidFill>
            <a:srgbClr val="1C1C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800" b="1" dirty="0" err="1" smtClean="0">
                <a:solidFill>
                  <a:srgbClr val="CC0066"/>
                </a:solidFill>
              </a:rPr>
              <a:t>Kinematic</a:t>
            </a:r>
            <a:r>
              <a:rPr lang="es-MX" sz="2800" b="1" dirty="0" smtClean="0">
                <a:solidFill>
                  <a:srgbClr val="CC0066"/>
                </a:solidFill>
              </a:rPr>
              <a:t> </a:t>
            </a:r>
            <a:r>
              <a:rPr lang="es-MX" sz="2800" b="1" dirty="0" err="1" smtClean="0">
                <a:solidFill>
                  <a:srgbClr val="CC0066"/>
                </a:solidFill>
              </a:rPr>
              <a:t>model</a:t>
            </a:r>
            <a:r>
              <a:rPr lang="es-MX" sz="2800" b="1" dirty="0" smtClean="0">
                <a:solidFill>
                  <a:srgbClr val="CC0066"/>
                </a:solidFill>
              </a:rPr>
              <a:t> </a:t>
            </a:r>
            <a:endParaRPr lang="es-ES" sz="2800" b="1" dirty="0">
              <a:solidFill>
                <a:srgbClr val="CC0066"/>
              </a:solidFill>
            </a:endParaRPr>
          </a:p>
        </p:txBody>
      </p:sp>
      <p:sp>
        <p:nvSpPr>
          <p:cNvPr id="27653" name="6 CuadroTexto"/>
          <p:cNvSpPr txBox="1">
            <a:spLocks noChangeArrowheads="1"/>
          </p:cNvSpPr>
          <p:nvPr/>
        </p:nvSpPr>
        <p:spPr bwMode="auto">
          <a:xfrm>
            <a:off x="8524876" y="1357314"/>
            <a:ext cx="1778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sz="1600" dirty="0" err="1" smtClean="0">
                <a:solidFill>
                  <a:srgbClr val="7030A0"/>
                </a:solidFill>
              </a:rPr>
              <a:t>Move</a:t>
            </a:r>
            <a:r>
              <a:rPr lang="es-AR" sz="1600" dirty="0" smtClean="0">
                <a:solidFill>
                  <a:srgbClr val="7030A0"/>
                </a:solidFill>
              </a:rPr>
              <a:t> software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sz="1600" dirty="0" err="1" smtClean="0">
                <a:solidFill>
                  <a:srgbClr val="7030A0"/>
                </a:solidFill>
              </a:rPr>
              <a:t>Academic</a:t>
            </a:r>
            <a:r>
              <a:rPr lang="es-AR" sz="1600" dirty="0" smtClean="0">
                <a:solidFill>
                  <a:srgbClr val="7030A0"/>
                </a:solidFill>
              </a:rPr>
              <a:t> </a:t>
            </a:r>
            <a:r>
              <a:rPr lang="es-AR" sz="1600" dirty="0" err="1" smtClean="0">
                <a:solidFill>
                  <a:srgbClr val="7030A0"/>
                </a:solidFill>
              </a:rPr>
              <a:t>licence</a:t>
            </a:r>
            <a:endParaRPr lang="es-AR" sz="1600" dirty="0">
              <a:solidFill>
                <a:srgbClr val="7030A0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666876" y="3786188"/>
            <a:ext cx="878681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400" b="1" dirty="0">
                <a:solidFill>
                  <a:srgbClr val="CC0066">
                    <a:lumMod val="20000"/>
                    <a:lumOff val="80000"/>
                  </a:srgbClr>
                </a:solidFill>
              </a:rPr>
              <a:t>65 </a:t>
            </a:r>
            <a:r>
              <a:rPr lang="es-MX" sz="2400" b="1" dirty="0" err="1" smtClean="0">
                <a:solidFill>
                  <a:srgbClr val="CC0066">
                    <a:lumMod val="20000"/>
                    <a:lumOff val="80000"/>
                  </a:srgbClr>
                </a:solidFill>
              </a:rPr>
              <a:t>steps</a:t>
            </a:r>
            <a:endParaRPr lang="es-MX" sz="2400" b="1" dirty="0">
              <a:solidFill>
                <a:srgbClr val="CC0066">
                  <a:lumMod val="20000"/>
                  <a:lumOff val="80000"/>
                </a:srgbClr>
              </a:solidFill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400" b="1" dirty="0">
                <a:solidFill>
                  <a:srgbClr val="CC0066">
                    <a:lumMod val="20000"/>
                    <a:lumOff val="80000"/>
                  </a:srgbClr>
                </a:solidFill>
              </a:rPr>
              <a:t>35 </a:t>
            </a:r>
            <a:r>
              <a:rPr lang="es-MX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</a:rPr>
              <a:t>steps</a:t>
            </a:r>
            <a:r>
              <a:rPr lang="es-MX" sz="2400" dirty="0" smtClean="0">
                <a:solidFill>
                  <a:srgbClr val="CC0066">
                    <a:lumMod val="20000"/>
                    <a:lumOff val="80000"/>
                  </a:srgbClr>
                </a:solidFill>
              </a:rPr>
              <a:t>: 1 </a:t>
            </a:r>
            <a:r>
              <a:rPr lang="es-MX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</a:rPr>
              <a:t>to</a:t>
            </a:r>
            <a:r>
              <a:rPr lang="es-MX" sz="2400" dirty="0" smtClean="0">
                <a:solidFill>
                  <a:srgbClr val="CC0066">
                    <a:lumMod val="20000"/>
                    <a:lumOff val="80000"/>
                  </a:srgbClr>
                </a:solidFill>
              </a:rPr>
              <a:t> 3 km of </a:t>
            </a:r>
            <a:r>
              <a:rPr lang="es-MX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</a:rPr>
              <a:t>shortening</a:t>
            </a:r>
            <a:r>
              <a:rPr lang="es-MX" sz="2400" dirty="0" smtClean="0">
                <a:solidFill>
                  <a:srgbClr val="CC0066">
                    <a:lumMod val="20000"/>
                    <a:lumOff val="80000"/>
                  </a:srgbClr>
                </a:solidFill>
              </a:rPr>
              <a:t> </a:t>
            </a:r>
            <a:r>
              <a:rPr lang="es-MX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</a:rPr>
              <a:t>each</a:t>
            </a:r>
            <a:endParaRPr lang="es-MX" sz="2400" dirty="0" smtClean="0">
              <a:solidFill>
                <a:srgbClr val="CC0066">
                  <a:lumMod val="20000"/>
                  <a:lumOff val="80000"/>
                </a:srgbClr>
              </a:solidFill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zh-CN" sz="2400" b="1" dirty="0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16 </a:t>
            </a:r>
            <a:r>
              <a:rPr lang="es-AR" altLang="zh-CN" sz="2400" b="1" dirty="0" err="1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steps</a:t>
            </a:r>
            <a:r>
              <a:rPr lang="es-AR" altLang="zh-CN" sz="2400" dirty="0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: </a:t>
            </a:r>
            <a:r>
              <a:rPr lang="es-AR" altLang="zh-CN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Elasto-isostatic</a:t>
            </a:r>
            <a:r>
              <a:rPr lang="es-AR" altLang="zh-CN" sz="2400" dirty="0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s-AR" altLang="zh-CN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compensation</a:t>
            </a:r>
            <a:r>
              <a:rPr lang="es-AR" altLang="zh-CN" sz="2400" dirty="0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s-AR" altLang="zh-CN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for</a:t>
            </a:r>
            <a:r>
              <a:rPr lang="es-AR" altLang="zh-CN" sz="2400" dirty="0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s-AR" altLang="zh-CN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tectonic</a:t>
            </a:r>
            <a:r>
              <a:rPr lang="es-AR" altLang="zh-CN" sz="2400" dirty="0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 load</a:t>
            </a:r>
            <a:endParaRPr lang="es-AR" altLang="zh-CN" sz="2400" dirty="0">
              <a:solidFill>
                <a:srgbClr val="CC0066">
                  <a:lumMod val="20000"/>
                  <a:lumOff val="80000"/>
                </a:srgbClr>
              </a:solidFill>
              <a:ea typeface="Arial Unicode MS" pitchFamily="34" charset="-128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zh-CN" sz="2400" b="1" dirty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14</a:t>
            </a:r>
            <a:r>
              <a:rPr lang="es-AR" altLang="zh-CN" sz="2400" dirty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s-AR" altLang="zh-CN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steps</a:t>
            </a:r>
            <a:r>
              <a:rPr lang="es-AR" altLang="zh-CN" sz="2400" dirty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: </a:t>
            </a:r>
            <a:r>
              <a:rPr lang="es-AR" altLang="zh-CN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Addition</a:t>
            </a:r>
            <a:r>
              <a:rPr lang="es-AR" altLang="zh-CN" sz="2400" dirty="0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 and </a:t>
            </a:r>
            <a:r>
              <a:rPr lang="es-AR" altLang="zh-CN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subtraction</a:t>
            </a:r>
            <a:r>
              <a:rPr lang="es-AR" altLang="zh-CN" sz="2400" dirty="0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 of material (</a:t>
            </a:r>
            <a:r>
              <a:rPr lang="es-AR" altLang="zh-CN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deposition</a:t>
            </a:r>
            <a:r>
              <a:rPr lang="es-AR" altLang="zh-CN" sz="2400" dirty="0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/</a:t>
            </a:r>
            <a:r>
              <a:rPr lang="es-AR" altLang="zh-CN" sz="2400" dirty="0" err="1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erotion</a:t>
            </a:r>
            <a:r>
              <a:rPr lang="es-AR" altLang="zh-CN" sz="2400" dirty="0" smtClean="0">
                <a:solidFill>
                  <a:srgbClr val="CC0066">
                    <a:lumMod val="20000"/>
                    <a:lumOff val="80000"/>
                  </a:srgbClr>
                </a:solidFill>
                <a:ea typeface="Arial Unicode MS" pitchFamily="34" charset="-128"/>
                <a:cs typeface="Times New Roman" pitchFamily="18" charset="0"/>
              </a:rPr>
              <a:t>)</a:t>
            </a:r>
            <a:endParaRPr lang="es-ES" sz="2400" dirty="0">
              <a:solidFill>
                <a:srgbClr val="CC0066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71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0" y="999461"/>
            <a:ext cx="121919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&gt; 21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</a:t>
            </a:r>
            <a:endParaRPr lang="es-AR" sz="20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11 Imagen" descr="Figure 5A_G⁮iambiagi et al.jpg"/>
          <p:cNvPicPr>
            <a:picLocks noChangeAspect="1"/>
          </p:cNvPicPr>
          <p:nvPr/>
        </p:nvPicPr>
        <p:blipFill>
          <a:blip r:embed="rId2" cstate="print"/>
          <a:srcRect t="18056" b="66111"/>
          <a:stretch>
            <a:fillRect/>
          </a:stretch>
        </p:blipFill>
        <p:spPr>
          <a:xfrm>
            <a:off x="457200" y="2247901"/>
            <a:ext cx="11157637" cy="2668732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82770" y="1552353"/>
            <a:ext cx="5220587" cy="956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5429250" y="4391689"/>
            <a:ext cx="5447413" cy="956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732538" y="2153316"/>
            <a:ext cx="5087237" cy="351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</a:t>
            </a:r>
            <a:r>
              <a:rPr lang="es-MX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448300" y="5124450"/>
            <a:ext cx="491490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Average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baseline="-250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=40 km at the end of the Eocene-Oligocene extensional period 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0" y="999461"/>
            <a:ext cx="121919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Early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Miocene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		21-18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</a:t>
            </a:r>
            <a:endParaRPr lang="es-AR" sz="20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11 Imagen" descr="Figure 5A_G⁮iambiagi et al.jpg"/>
          <p:cNvPicPr>
            <a:picLocks noChangeAspect="1"/>
          </p:cNvPicPr>
          <p:nvPr/>
        </p:nvPicPr>
        <p:blipFill rotWithShape="1">
          <a:blip r:embed="rId3" cstate="print"/>
          <a:srcRect t="38121" b="49960"/>
          <a:stretch/>
        </p:blipFill>
        <p:spPr>
          <a:xfrm>
            <a:off x="466725" y="2943922"/>
            <a:ext cx="11157637" cy="2009078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82771" y="1552354"/>
            <a:ext cx="4341630" cy="790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5429250" y="4391689"/>
            <a:ext cx="5447413" cy="956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09550" y="2239041"/>
            <a:ext cx="3019425" cy="351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</a:t>
            </a:r>
            <a:r>
              <a:rPr lang="es-MX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782174" y="1409479"/>
            <a:ext cx="2000251" cy="790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CuadroTexto"/>
          <p:cNvSpPr txBox="1"/>
          <p:nvPr/>
        </p:nvSpPr>
        <p:spPr>
          <a:xfrm>
            <a:off x="5448300" y="5124450"/>
            <a:ext cx="49149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Onset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of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deformation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low-K </a:t>
            </a:r>
            <a:r>
              <a:rPr lang="en-GB" dirty="0" err="1" smtClean="0">
                <a:solidFill>
                  <a:schemeClr val="accent2">
                    <a:lumMod val="50000"/>
                  </a:schemeClr>
                </a:solidFill>
              </a:rPr>
              <a:t>Abanico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 Formation </a:t>
            </a:r>
            <a:r>
              <a:rPr lang="en-GB" dirty="0" err="1" smtClean="0">
                <a:solidFill>
                  <a:schemeClr val="accent2">
                    <a:lumMod val="50000"/>
                  </a:schemeClr>
                </a:solidFill>
              </a:rPr>
              <a:t>tholeiites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 to calc-alkaline </a:t>
            </a:r>
            <a:r>
              <a:rPr lang="en-GB" dirty="0" err="1" smtClean="0">
                <a:solidFill>
                  <a:schemeClr val="accent2">
                    <a:lumMod val="50000"/>
                  </a:schemeClr>
                </a:solidFill>
              </a:rPr>
              <a:t>dacites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 of the </a:t>
            </a:r>
            <a:r>
              <a:rPr lang="en-GB" dirty="0" err="1" smtClean="0">
                <a:solidFill>
                  <a:schemeClr val="accent2">
                    <a:lumMod val="50000"/>
                  </a:schemeClr>
                </a:solidFill>
              </a:rPr>
              <a:t>Teniente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 Volcanic Complex (Kay et al. 2005, 2006)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8697951" y="2765503"/>
            <a:ext cx="245327" cy="2453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0" b="18919"/>
          <a:stretch/>
        </p:blipFill>
        <p:spPr>
          <a:xfrm>
            <a:off x="7262654" y="-1"/>
            <a:ext cx="4937641" cy="25908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0" y="999461"/>
            <a:ext cx="121919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Upper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Early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Miocene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		17-15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</a:t>
            </a:r>
            <a:endParaRPr lang="es-AR" sz="20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11 Imagen" descr="Figure 5A_G⁮iambiagi et al.jpg"/>
          <p:cNvPicPr>
            <a:picLocks noChangeAspect="1"/>
          </p:cNvPicPr>
          <p:nvPr/>
        </p:nvPicPr>
        <p:blipFill rotWithShape="1">
          <a:blip r:embed="rId2" cstate="print"/>
          <a:srcRect t="55376" b="32951"/>
          <a:stretch/>
        </p:blipFill>
        <p:spPr>
          <a:xfrm>
            <a:off x="466725" y="2966224"/>
            <a:ext cx="11157637" cy="1967725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82771" y="1552354"/>
            <a:ext cx="4865504" cy="8955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5457825" y="4382164"/>
            <a:ext cx="5447413" cy="956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09550" y="2239041"/>
            <a:ext cx="3019425" cy="351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</a:t>
            </a:r>
            <a:r>
              <a:rPr lang="es-MX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448300" y="5124450"/>
            <a:ext cx="491490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Inversion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of pre-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existing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Jurassic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normal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faults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2854712" y="2743200"/>
            <a:ext cx="1661532" cy="2453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ángulo 14"/>
          <p:cNvSpPr/>
          <p:nvPr/>
        </p:nvSpPr>
        <p:spPr bwMode="auto">
          <a:xfrm>
            <a:off x="9456235" y="2775723"/>
            <a:ext cx="245327" cy="2453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10747" r="6313"/>
          <a:stretch/>
        </p:blipFill>
        <p:spPr>
          <a:xfrm>
            <a:off x="7289800" y="8115"/>
            <a:ext cx="4940300" cy="27315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0" y="999461"/>
            <a:ext cx="121919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Lower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Middle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Miocene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		14-13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</a:t>
            </a:r>
            <a:endParaRPr lang="es-AR" sz="20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11 Imagen" descr="Figure 5A_G⁮iambiagi et al.jpg"/>
          <p:cNvPicPr>
            <a:picLocks noChangeAspect="1"/>
          </p:cNvPicPr>
          <p:nvPr/>
        </p:nvPicPr>
        <p:blipFill rotWithShape="1">
          <a:blip r:embed="rId2" cstate="print"/>
          <a:srcRect t="70386" b="17355"/>
          <a:stretch/>
        </p:blipFill>
        <p:spPr>
          <a:xfrm>
            <a:off x="476250" y="2877015"/>
            <a:ext cx="11157637" cy="206646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458971" y="1752378"/>
            <a:ext cx="4865504" cy="9908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5429250" y="4391689"/>
            <a:ext cx="5447413" cy="956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09550" y="2239041"/>
            <a:ext cx="3019425" cy="351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</a:t>
            </a:r>
            <a:r>
              <a:rPr lang="es-MX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425998" y="5153025"/>
            <a:ext cx="491490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Cyclic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activation-desactivation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of basal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ramps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 bwMode="auto">
          <a:xfrm>
            <a:off x="8062333" y="2743199"/>
            <a:ext cx="3289608" cy="2676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ángulo 14"/>
          <p:cNvSpPr/>
          <p:nvPr/>
        </p:nvSpPr>
        <p:spPr bwMode="auto">
          <a:xfrm>
            <a:off x="758284" y="2732047"/>
            <a:ext cx="3289608" cy="2676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0"/>
          <a:stretch/>
        </p:blipFill>
        <p:spPr>
          <a:xfrm>
            <a:off x="8152956" y="-7475"/>
            <a:ext cx="4039293" cy="25411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0" y="999461"/>
            <a:ext cx="121919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Middle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-Late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Miocene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		12-11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</a:t>
            </a:r>
            <a:endParaRPr lang="es-AR" sz="20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29250" y="4391689"/>
            <a:ext cx="5447413" cy="956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</a:t>
            </a:r>
            <a:r>
              <a:rPr lang="es-MX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 descr="Figure 5B_Giambiagi et al.jpg"/>
          <p:cNvPicPr>
            <a:picLocks noChangeAspect="1"/>
          </p:cNvPicPr>
          <p:nvPr/>
        </p:nvPicPr>
        <p:blipFill rotWithShape="1">
          <a:blip r:embed="rId2" cstate="print"/>
          <a:srcRect t="4886" b="84167"/>
          <a:stretch/>
        </p:blipFill>
        <p:spPr>
          <a:xfrm>
            <a:off x="523875" y="2910468"/>
            <a:ext cx="11114304" cy="1853958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6107296" y="4305301"/>
            <a:ext cx="4398779" cy="1228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249421" y="1676400"/>
            <a:ext cx="4398779" cy="9908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Flecha a la derecha con bandas"/>
          <p:cNvSpPr/>
          <p:nvPr/>
        </p:nvSpPr>
        <p:spPr bwMode="auto">
          <a:xfrm rot="10800000">
            <a:off x="4086224" y="3829049"/>
            <a:ext cx="428626" cy="152399"/>
          </a:xfrm>
          <a:prstGeom prst="stripedRightArrow">
            <a:avLst>
              <a:gd name="adj1" fmla="val 54082"/>
              <a:gd name="adj2" fmla="val 3163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336891" y="4614802"/>
            <a:ext cx="3276601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Slow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migration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of S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point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generates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a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propagating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wave of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surface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uplift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in </a:t>
            </a:r>
            <a:r>
              <a:rPr lang="es-AR" dirty="0" err="1" smtClean="0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es-AR" dirty="0" smtClean="0">
                <a:solidFill>
                  <a:schemeClr val="accent2">
                    <a:lumMod val="50000"/>
                  </a:schemeClr>
                </a:solidFill>
              </a:rPr>
              <a:t> CR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Rectángulo 9"/>
          <p:cNvSpPr/>
          <p:nvPr/>
        </p:nvSpPr>
        <p:spPr bwMode="auto">
          <a:xfrm>
            <a:off x="2564780" y="2736293"/>
            <a:ext cx="1521443" cy="1964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5" b="29950"/>
          <a:stretch/>
        </p:blipFill>
        <p:spPr>
          <a:xfrm>
            <a:off x="7113942" y="-39214"/>
            <a:ext cx="5078058" cy="24026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5429250" y="4391689"/>
            <a:ext cx="5447413" cy="956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09550" y="2239041"/>
            <a:ext cx="3019425" cy="351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</a:t>
            </a:r>
            <a:r>
              <a:rPr lang="es-MX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 descr="Figure 5B_Giambiagi et al.jpg"/>
          <p:cNvPicPr>
            <a:picLocks noChangeAspect="1"/>
          </p:cNvPicPr>
          <p:nvPr/>
        </p:nvPicPr>
        <p:blipFill rotWithShape="1">
          <a:blip r:embed="rId2" cstate="print"/>
          <a:srcRect t="21722" b="67323"/>
          <a:stretch/>
        </p:blipFill>
        <p:spPr>
          <a:xfrm>
            <a:off x="542925" y="2888166"/>
            <a:ext cx="11114304" cy="185528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781050" y="1752378"/>
            <a:ext cx="4076700" cy="1152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5307196" y="4571778"/>
            <a:ext cx="4398779" cy="9908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0" y="999461"/>
            <a:ext cx="121919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Lower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Late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Miocene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		10-9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</a:t>
            </a:r>
            <a:endParaRPr lang="es-AR" sz="20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276725" y="1724025"/>
            <a:ext cx="491490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Volcanic activity practically wanes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8877300" y="2190750"/>
            <a:ext cx="438150" cy="7429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219324" y="5010150"/>
            <a:ext cx="770572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crust achieves its present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</a:rPr>
              <a:t>max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of 50 km (Kay et al. 2005) </a:t>
            </a:r>
          </a:p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and viscosity of the LC begins to drop (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Ouimet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&amp; Cook 2010)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23850" y="5791200"/>
            <a:ext cx="491490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Driving forces cannot supply the energy needed to thicken the crust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448425" y="5810250"/>
            <a:ext cx="491490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Crustal root grows in width instead of increasing depth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23 Flecha a la derecha con bandas"/>
          <p:cNvSpPr/>
          <p:nvPr/>
        </p:nvSpPr>
        <p:spPr bwMode="auto">
          <a:xfrm>
            <a:off x="5362575" y="5943599"/>
            <a:ext cx="809625" cy="409575"/>
          </a:xfrm>
          <a:prstGeom prst="stripedRightArrow">
            <a:avLst>
              <a:gd name="adj1" fmla="val 46000"/>
              <a:gd name="adj2" fmla="val 34000"/>
            </a:avLst>
          </a:prstGeom>
          <a:solidFill>
            <a:srgbClr val="66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028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22340" r="10863" b="16512"/>
          <a:stretch>
            <a:fillRect/>
          </a:stretch>
        </p:blipFill>
        <p:spPr bwMode="auto">
          <a:xfrm>
            <a:off x="20125" y="-1"/>
            <a:ext cx="12130758" cy="379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1524000" y="142876"/>
            <a:ext cx="9144000" cy="2714625"/>
          </a:xfrm>
          <a:prstGeom prst="rect">
            <a:avLst/>
          </a:prstGeom>
          <a:gradFill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gamma/>
                  <a:shade val="46275"/>
                  <a:invGamma/>
                  <a:alpha val="3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4000">
              <a:solidFill>
                <a:srgbClr val="000000"/>
              </a:solidFill>
            </a:endParaRPr>
          </a:p>
        </p:txBody>
      </p:sp>
      <p:pic>
        <p:nvPicPr>
          <p:cNvPr id="15366" name="Picture 11" descr="IGCPbig_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237" y="5390417"/>
            <a:ext cx="544029" cy="6871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AutoShape 13"/>
          <p:cNvSpPr>
            <a:spLocks noChangeArrowheads="1"/>
          </p:cNvSpPr>
          <p:nvPr/>
        </p:nvSpPr>
        <p:spPr bwMode="auto">
          <a:xfrm>
            <a:off x="2197101" y="4276725"/>
            <a:ext cx="2676525" cy="20335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567" y="10800"/>
                </a:moveTo>
                <a:cubicBezTo>
                  <a:pt x="3567" y="14795"/>
                  <a:pt x="6805" y="18033"/>
                  <a:pt x="10800" y="18033"/>
                </a:cubicBezTo>
                <a:cubicBezTo>
                  <a:pt x="14795" y="18033"/>
                  <a:pt x="18033" y="14795"/>
                  <a:pt x="18033" y="10800"/>
                </a:cubicBezTo>
                <a:cubicBezTo>
                  <a:pt x="18033" y="6805"/>
                  <a:pt x="14795" y="3567"/>
                  <a:pt x="10800" y="3567"/>
                </a:cubicBezTo>
                <a:cubicBezTo>
                  <a:pt x="6805" y="3567"/>
                  <a:pt x="3567" y="6805"/>
                  <a:pt x="3567" y="10800"/>
                </a:cubicBezTo>
                <a:close/>
              </a:path>
            </a:pathLst>
          </a:custGeom>
          <a:gradFill rotWithShape="0">
            <a:gsLst>
              <a:gs pos="0">
                <a:srgbClr val="DDDDDD"/>
              </a:gs>
              <a:gs pos="100000">
                <a:srgbClr val="666666"/>
              </a:gs>
            </a:gsLst>
            <a:lin ang="5400000" scaled="1"/>
          </a:gra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cs typeface="Times New Roman (Hebrew)" pitchFamily="26" charset="-79"/>
              </a:rPr>
              <a:t>]</a:t>
            </a:r>
          </a:p>
        </p:txBody>
      </p:sp>
      <p:sp>
        <p:nvSpPr>
          <p:cNvPr id="15369" name="Oval 14"/>
          <p:cNvSpPr>
            <a:spLocks noChangeArrowheads="1"/>
          </p:cNvSpPr>
          <p:nvPr/>
        </p:nvSpPr>
        <p:spPr bwMode="auto">
          <a:xfrm>
            <a:off x="2928939" y="3916364"/>
            <a:ext cx="1189037" cy="808037"/>
          </a:xfrm>
          <a:prstGeom prst="ellipse">
            <a:avLst/>
          </a:prstGeom>
          <a:solidFill>
            <a:srgbClr val="000000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15370" name="Text Box 15"/>
          <p:cNvSpPr txBox="1">
            <a:spLocks noChangeArrowheads="1"/>
          </p:cNvSpPr>
          <p:nvPr/>
        </p:nvSpPr>
        <p:spPr bwMode="auto">
          <a:xfrm>
            <a:off x="2974976" y="3984626"/>
            <a:ext cx="1152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1200" b="1" dirty="0" smtClean="0">
                <a:solidFill>
                  <a:srgbClr val="FFFFFF"/>
                </a:solidFill>
                <a:cs typeface="Times New Roman (Hebrew)" pitchFamily="26" charset="-79"/>
              </a:rPr>
              <a:t>Cortical 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1200" b="1" dirty="0" smtClean="0">
                <a:solidFill>
                  <a:srgbClr val="FFFFFF"/>
                </a:solidFill>
                <a:cs typeface="Times New Roman (Hebrew)" pitchFamily="26" charset="-79"/>
              </a:rPr>
              <a:t>Lithospheric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1200" b="1" dirty="0" err="1" smtClean="0">
                <a:solidFill>
                  <a:srgbClr val="FFFFFF"/>
                </a:solidFill>
                <a:cs typeface="Times New Roman (Hebrew)" pitchFamily="26" charset="-79"/>
              </a:rPr>
              <a:t>deformation</a:t>
            </a:r>
            <a:endParaRPr lang="en-US" sz="1200" b="1" dirty="0">
              <a:solidFill>
                <a:srgbClr val="FFFFFF"/>
              </a:solidFill>
              <a:cs typeface="Times New Roman (Hebrew)" pitchFamily="26" charset="-79"/>
            </a:endParaRPr>
          </a:p>
        </p:txBody>
      </p:sp>
      <p:sp>
        <p:nvSpPr>
          <p:cNvPr id="15371" name="Oval 16"/>
          <p:cNvSpPr>
            <a:spLocks noChangeArrowheads="1"/>
          </p:cNvSpPr>
          <p:nvPr/>
        </p:nvSpPr>
        <p:spPr bwMode="auto">
          <a:xfrm>
            <a:off x="3790950" y="5500689"/>
            <a:ext cx="1189038" cy="808037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15372" name="Text Box 17"/>
          <p:cNvSpPr txBox="1">
            <a:spLocks noChangeArrowheads="1"/>
          </p:cNvSpPr>
          <p:nvPr/>
        </p:nvSpPr>
        <p:spPr bwMode="auto">
          <a:xfrm>
            <a:off x="3792538" y="5645150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FFFF"/>
                </a:solidFill>
                <a:cs typeface="Times New Roman (Hebrew)" pitchFamily="26" charset="-79"/>
              </a:rPr>
              <a:t>Surface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FFFF"/>
                </a:solidFill>
                <a:cs typeface="Times New Roman (Hebrew)" pitchFamily="26" charset="-79"/>
              </a:rPr>
              <a:t>processes</a:t>
            </a:r>
            <a:endParaRPr lang="en-US" sz="1200" b="1" dirty="0">
              <a:solidFill>
                <a:srgbClr val="FFFFFF"/>
              </a:solidFill>
              <a:cs typeface="Times New Roman (Hebrew)" pitchFamily="26" charset="-79"/>
            </a:endParaRPr>
          </a:p>
        </p:txBody>
      </p:sp>
      <p:sp>
        <p:nvSpPr>
          <p:cNvPr id="15373" name="Oval 18"/>
          <p:cNvSpPr>
            <a:spLocks noChangeArrowheads="1"/>
          </p:cNvSpPr>
          <p:nvPr/>
        </p:nvSpPr>
        <p:spPr bwMode="auto">
          <a:xfrm>
            <a:off x="1920875" y="5484814"/>
            <a:ext cx="1189038" cy="808037"/>
          </a:xfrm>
          <a:prstGeom prst="ellipse">
            <a:avLst/>
          </a:prstGeom>
          <a:solidFill>
            <a:srgbClr val="000000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15374" name="Text Box 19"/>
          <p:cNvSpPr txBox="1">
            <a:spLocks noChangeArrowheads="1"/>
          </p:cNvSpPr>
          <p:nvPr/>
        </p:nvSpPr>
        <p:spPr bwMode="auto">
          <a:xfrm>
            <a:off x="1847850" y="5691188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FFFF"/>
                </a:solidFill>
                <a:cs typeface="Times New Roman (Hebrew)" pitchFamily="26" charset="-79"/>
              </a:rPr>
              <a:t>Topographic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FFFF"/>
                </a:solidFill>
                <a:cs typeface="Times New Roman (Hebrew)" pitchFamily="26" charset="-79"/>
              </a:rPr>
              <a:t>uplift</a:t>
            </a:r>
            <a:endParaRPr lang="en-US" sz="1200" b="1" dirty="0">
              <a:solidFill>
                <a:srgbClr val="FFFFFF"/>
              </a:solidFill>
              <a:cs typeface="Times New Roman (Hebrew)" pitchFamily="26" charset="-79"/>
            </a:endParaRPr>
          </a:p>
        </p:txBody>
      </p:sp>
      <p:sp>
        <p:nvSpPr>
          <p:cNvPr id="15375" name="AutoShape 20"/>
          <p:cNvSpPr>
            <a:spLocks noChangeArrowheads="1"/>
          </p:cNvSpPr>
          <p:nvPr/>
        </p:nvSpPr>
        <p:spPr bwMode="auto">
          <a:xfrm>
            <a:off x="3649663" y="4779964"/>
            <a:ext cx="658812" cy="1095375"/>
          </a:xfrm>
          <a:prstGeom prst="curvedLeftArrow">
            <a:avLst>
              <a:gd name="adj1" fmla="val 30082"/>
              <a:gd name="adj2" fmla="val 64920"/>
              <a:gd name="adj3" fmla="val 3125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15376" name="AutoShape 21"/>
          <p:cNvSpPr>
            <a:spLocks noChangeArrowheads="1"/>
          </p:cNvSpPr>
          <p:nvPr/>
        </p:nvSpPr>
        <p:spPr bwMode="auto">
          <a:xfrm rot="10800000">
            <a:off x="2784476" y="4708526"/>
            <a:ext cx="658813" cy="1095375"/>
          </a:xfrm>
          <a:prstGeom prst="curvedLeftArrow">
            <a:avLst>
              <a:gd name="adj1" fmla="val 30082"/>
              <a:gd name="adj2" fmla="val 64920"/>
              <a:gd name="adj3" fmla="val 3125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15378" name="Text Box 23"/>
          <p:cNvSpPr txBox="1">
            <a:spLocks noChangeArrowheads="1"/>
          </p:cNvSpPr>
          <p:nvPr/>
        </p:nvSpPr>
        <p:spPr bwMode="auto">
          <a:xfrm>
            <a:off x="1919288" y="549275"/>
            <a:ext cx="84248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CL" altLang="zh-CN" sz="2800" b="1" dirty="0" smtClean="0">
                <a:solidFill>
                  <a:srgbClr val="000000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IGCP 658Y “</a:t>
            </a:r>
            <a:r>
              <a:rPr lang="es-CL" altLang="zh-CN" sz="2800" b="1" dirty="0" err="1" smtClean="0">
                <a:solidFill>
                  <a:srgbClr val="000000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Geodynamic</a:t>
            </a:r>
            <a:r>
              <a:rPr lang="es-CL" altLang="zh-CN" sz="2800" b="1" dirty="0" smtClean="0">
                <a:solidFill>
                  <a:srgbClr val="000000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s-CL" altLang="zh-CN" sz="2800" b="1" dirty="0" err="1" smtClean="0">
                <a:solidFill>
                  <a:srgbClr val="000000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processes</a:t>
            </a:r>
            <a:r>
              <a:rPr lang="es-CL" altLang="zh-CN" sz="2800" b="1" dirty="0" smtClean="0">
                <a:solidFill>
                  <a:srgbClr val="000000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in </a:t>
            </a:r>
            <a:r>
              <a:rPr lang="es-CL" altLang="zh-CN" sz="2800" b="1" dirty="0" err="1" smtClean="0">
                <a:solidFill>
                  <a:srgbClr val="000000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the</a:t>
            </a:r>
            <a:r>
              <a:rPr lang="es-CL" altLang="zh-CN" sz="2800" b="1" dirty="0" smtClean="0">
                <a:solidFill>
                  <a:srgbClr val="000000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Andes of central Chile and Argentina”</a:t>
            </a:r>
            <a:endParaRPr lang="es-ES" sz="2800" b="1" dirty="0">
              <a:solidFill>
                <a:srgbClr val="000000"/>
              </a:solidFill>
              <a:latin typeface="Helvetica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086231" y="1672615"/>
            <a:ext cx="5917956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Alvarez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, Pamela (TEHEMA, Chile)</a:t>
            </a: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Bechis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Florencia (Universidad Nacional de Río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Negro-CONICET, Argentina)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Carretier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</a:t>
            </a:r>
            <a:r>
              <a:rPr lang="es-ES_tradnl" sz="1200" dirty="0" err="1">
                <a:solidFill>
                  <a:schemeClr val="bg1"/>
                </a:solidFill>
                <a:latin typeface="Arial Unicode MS" pitchFamily="34" charset="-128"/>
              </a:rPr>
              <a:t>Sebastian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es-ES_tradnl" sz="1200" dirty="0">
                <a:solidFill>
                  <a:schemeClr val="bg1"/>
                </a:solidFill>
              </a:rPr>
              <a:t>(IRD-Universidad de </a:t>
            </a:r>
            <a:r>
              <a:rPr lang="es-ES_tradnl" sz="1200" dirty="0" smtClean="0">
                <a:solidFill>
                  <a:schemeClr val="bg1"/>
                </a:solidFill>
              </a:rPr>
              <a:t>Toulouse, Francia)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Farías, Marcelo (Universidad de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Chile , Chile)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García, Víctor (Universidad Nacional de Río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Negro , Argentina)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Giambiagi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, Laura (IANIGLA-CONICET , Argentina)</a:t>
            </a:r>
          </a:p>
          <a:p>
            <a:pPr eaLnBrk="0" hangingPunct="0"/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Godoy, </a:t>
            </a:r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Pirzio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 (TEHEMA, Chile)</a:t>
            </a: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Hoke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Greg (Syracuse </a:t>
            </a:r>
            <a:r>
              <a:rPr lang="es-ES_tradnl" sz="1200" dirty="0" err="1">
                <a:solidFill>
                  <a:schemeClr val="bg1"/>
                </a:solidFill>
                <a:latin typeface="Arial Unicode MS" pitchFamily="34" charset="-128"/>
              </a:rPr>
              <a:t>University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USA)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Jara, Pamela (Universidad de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Chile , Chile)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Lossada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, Ana (IANIGLA-CONICET, Argentina)</a:t>
            </a: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Mahoney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, Brian (Wisconsin –Eau </a:t>
            </a:r>
            <a:r>
              <a:rPr lang="es-ES_tradnl" sz="1200" smtClean="0">
                <a:solidFill>
                  <a:schemeClr val="bg1"/>
                </a:solidFill>
                <a:latin typeface="Arial Unicode MS" pitchFamily="34" charset="-128"/>
              </a:rPr>
              <a:t>Claire- USA)</a:t>
            </a:r>
            <a:endParaRPr lang="es-ES_tradnl" sz="1200" dirty="0" smtClean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Mescua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José (IANIGLA-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CONICET , Argentina)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err="1">
                <a:solidFill>
                  <a:schemeClr val="bg1"/>
                </a:solidFill>
                <a:latin typeface="Arial Unicode MS" pitchFamily="34" charset="-128"/>
              </a:rPr>
              <a:t>Moreiras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Stella (IANIGLA-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CONICET , Argentina)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err="1">
                <a:solidFill>
                  <a:schemeClr val="bg1"/>
                </a:solidFill>
                <a:latin typeface="Arial Unicode MS" pitchFamily="34" charset="-128"/>
              </a:rPr>
              <a:t>Naipauer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Maximiliano (Universidad de Buenos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Aires , Argentina)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Pérez, Daniel (Universidad de Buenos Aires , Argentina)</a:t>
            </a:r>
          </a:p>
          <a:p>
            <a:pPr eaLnBrk="0" hangingPunct="0"/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Pinto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Luisa (Universidad de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Chile , Chile)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Porras, Hernán (Universidad de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Chile , Chile)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Rodríguez, María </a:t>
            </a:r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Pia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 (Universidad de Chile , Chile)</a:t>
            </a: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Sagripanti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Lucía (Universidad de Buenos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Aires , Argentina)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Sepúlveda, Sergio (Universidad de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Chile , Chile)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err="1">
                <a:solidFill>
                  <a:schemeClr val="bg1"/>
                </a:solidFill>
                <a:latin typeface="Arial Unicode MS" pitchFamily="34" charset="-128"/>
              </a:rPr>
              <a:t>Spagnotto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Silvana (Universidad Nacional de San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Luis , Argentina)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Suriano, Julieta (Universidad de Buenos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Aires , Argentina)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Tapia, Felipe (Universidad de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Chile , Chile)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err="1">
                <a:solidFill>
                  <a:schemeClr val="bg1"/>
                </a:solidFill>
                <a:latin typeface="Arial Unicode MS" pitchFamily="34" charset="-128"/>
              </a:rPr>
              <a:t>Tassara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Andrés (Universidad de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Concepción , Chile)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Toural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, Rafael (IANIGLA- CONICET , Argentina)</a:t>
            </a: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Tunik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</a:t>
            </a:r>
            <a:r>
              <a:rPr lang="es-ES_tradnl" sz="1200" dirty="0" err="1">
                <a:solidFill>
                  <a:schemeClr val="bg1"/>
                </a:solidFill>
                <a:latin typeface="Arial Unicode MS" pitchFamily="34" charset="-128"/>
              </a:rPr>
              <a:t>Maisa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 (Universidad Nacional de Río Negro-CONICET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) , Argentina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r>
              <a:rPr lang="es-ES_tradnl" sz="1200" dirty="0" err="1" smtClean="0">
                <a:solidFill>
                  <a:schemeClr val="bg1"/>
                </a:solidFill>
                <a:latin typeface="Arial Unicode MS" pitchFamily="34" charset="-128"/>
              </a:rPr>
              <a:t>Yagupsky</a:t>
            </a:r>
            <a:r>
              <a:rPr lang="es-ES_tradnl" sz="1200" dirty="0">
                <a:solidFill>
                  <a:schemeClr val="bg1"/>
                </a:solidFill>
                <a:latin typeface="Arial Unicode MS" pitchFamily="34" charset="-128"/>
              </a:rPr>
              <a:t>, Daniel (Universidad de Buenos </a:t>
            </a:r>
            <a:r>
              <a:rPr lang="es-ES_tradnl" sz="1200" dirty="0" smtClean="0">
                <a:solidFill>
                  <a:schemeClr val="bg1"/>
                </a:solidFill>
                <a:latin typeface="Arial Unicode MS" pitchFamily="34" charset="-128"/>
              </a:rPr>
              <a:t>Aires-CONICET , Argentina)</a:t>
            </a:r>
            <a:endParaRPr lang="es-ES_tradnl" sz="12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0" hangingPunct="0"/>
            <a:endParaRPr lang="es-ES_tradnl" sz="1200" b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2950798" y="5147164"/>
            <a:ext cx="1152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FFFF"/>
                </a:solidFill>
                <a:cs typeface="Times New Roman (Hebrew)" pitchFamily="26" charset="-79"/>
              </a:rPr>
              <a:t>Modeling</a:t>
            </a:r>
            <a:endParaRPr lang="en-US" sz="1200" b="1" dirty="0">
              <a:solidFill>
                <a:srgbClr val="FFFFFF"/>
              </a:solidFill>
              <a:cs typeface="Times New Roman (Hebrew)" pitchFamily="26" charset="-79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10038" y="2115773"/>
            <a:ext cx="54954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000" b="1" dirty="0" smtClean="0">
                <a:solidFill>
                  <a:schemeClr val="accent5">
                    <a:lumMod val="25000"/>
                  </a:schemeClr>
                </a:solidFill>
              </a:rPr>
              <a:t>International </a:t>
            </a:r>
            <a:r>
              <a:rPr lang="es-MX" sz="2000" b="1" dirty="0" err="1" smtClean="0">
                <a:solidFill>
                  <a:schemeClr val="accent5">
                    <a:lumMod val="25000"/>
                  </a:schemeClr>
                </a:solidFill>
              </a:rPr>
              <a:t>Geoscience</a:t>
            </a:r>
            <a:r>
              <a:rPr lang="es-MX" sz="20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25000"/>
                  </a:schemeClr>
                </a:solidFill>
              </a:rPr>
              <a:t>Programme</a:t>
            </a:r>
            <a:r>
              <a:rPr lang="es-MX" sz="2000" b="1" dirty="0" smtClean="0">
                <a:solidFill>
                  <a:schemeClr val="accent5">
                    <a:lumMod val="25000"/>
                  </a:schemeClr>
                </a:solidFill>
              </a:rPr>
              <a:t> IUGS </a:t>
            </a:r>
          </a:p>
        </p:txBody>
      </p:sp>
    </p:spTree>
    <p:extLst>
      <p:ext uri="{BB962C8B-B14F-4D97-AF65-F5344CB8AC3E}">
        <p14:creationId xmlns:p14="http://schemas.microsoft.com/office/powerpoint/2010/main" val="493823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5429250" y="4391689"/>
            <a:ext cx="5447413" cy="956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09550" y="2239041"/>
            <a:ext cx="3019425" cy="351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</a:t>
            </a:r>
            <a:r>
              <a:rPr lang="es-MX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 descr="Figure 5B_Giambiagi et al.jpg"/>
          <p:cNvPicPr>
            <a:picLocks noChangeAspect="1"/>
          </p:cNvPicPr>
          <p:nvPr/>
        </p:nvPicPr>
        <p:blipFill rotWithShape="1">
          <a:blip r:embed="rId2" cstate="print"/>
          <a:srcRect t="37123" b="51237"/>
          <a:stretch/>
        </p:blipFill>
        <p:spPr>
          <a:xfrm>
            <a:off x="523875" y="2877015"/>
            <a:ext cx="11114304" cy="197121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428625" y="1752378"/>
            <a:ext cx="4429125" cy="10955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6107296" y="4554354"/>
            <a:ext cx="4398779" cy="9908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0" y="999461"/>
            <a:ext cx="121919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Lower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Late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Miocene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		8-6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</a:t>
            </a:r>
            <a:endParaRPr lang="es-AR" sz="20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11 Cheurón"/>
          <p:cNvSpPr/>
          <p:nvPr/>
        </p:nvSpPr>
        <p:spPr bwMode="auto">
          <a:xfrm>
            <a:off x="7863469" y="4598251"/>
            <a:ext cx="247650" cy="266700"/>
          </a:xfrm>
          <a:prstGeom prst="chevron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16 Cheurón"/>
          <p:cNvSpPr/>
          <p:nvPr/>
        </p:nvSpPr>
        <p:spPr bwMode="auto">
          <a:xfrm rot="10800000">
            <a:off x="5701294" y="4569676"/>
            <a:ext cx="247650" cy="266700"/>
          </a:xfrm>
          <a:prstGeom prst="chevron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996569" y="4464901"/>
            <a:ext cx="184785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Widthening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of the root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22 Rectángulo"/>
          <p:cNvSpPr/>
          <p:nvPr/>
        </p:nvSpPr>
        <p:spPr bwMode="auto">
          <a:xfrm>
            <a:off x="11220450" y="1571625"/>
            <a:ext cx="561975" cy="7905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 b="15224"/>
          <a:stretch/>
        </p:blipFill>
        <p:spPr>
          <a:xfrm>
            <a:off x="6960358" y="-13120"/>
            <a:ext cx="5231642" cy="26470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5429250" y="4391689"/>
            <a:ext cx="5447413" cy="956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09550" y="2239041"/>
            <a:ext cx="3019425" cy="351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</a:t>
            </a:r>
            <a:r>
              <a:rPr lang="es-MX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 descr="Figure 5B_Giambiagi et al.jpg"/>
          <p:cNvPicPr>
            <a:picLocks noChangeAspect="1"/>
          </p:cNvPicPr>
          <p:nvPr/>
        </p:nvPicPr>
        <p:blipFill>
          <a:blip r:embed="rId3" cstate="print"/>
          <a:srcRect t="50338" b="33519"/>
          <a:stretch>
            <a:fillRect/>
          </a:stretch>
        </p:blipFill>
        <p:spPr>
          <a:xfrm>
            <a:off x="523875" y="2200275"/>
            <a:ext cx="11114304" cy="2733675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458971" y="1752378"/>
            <a:ext cx="4398779" cy="1171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6193021" y="4533678"/>
            <a:ext cx="4398779" cy="9908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0" y="999461"/>
            <a:ext cx="121919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Pliocene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		5 – 2.5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</a:t>
            </a:r>
            <a:endParaRPr lang="es-AR" sz="20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7" name="11 Cheurón"/>
          <p:cNvSpPr/>
          <p:nvPr/>
        </p:nvSpPr>
        <p:spPr bwMode="auto">
          <a:xfrm>
            <a:off x="7863469" y="4598251"/>
            <a:ext cx="247650" cy="266700"/>
          </a:xfrm>
          <a:prstGeom prst="chevron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16 Cheurón"/>
          <p:cNvSpPr/>
          <p:nvPr/>
        </p:nvSpPr>
        <p:spPr bwMode="auto">
          <a:xfrm rot="10800000">
            <a:off x="5701294" y="4569676"/>
            <a:ext cx="247650" cy="266700"/>
          </a:xfrm>
          <a:prstGeom prst="chevron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17 CuadroTexto"/>
          <p:cNvSpPr txBox="1"/>
          <p:nvPr/>
        </p:nvSpPr>
        <p:spPr>
          <a:xfrm>
            <a:off x="5996569" y="4464901"/>
            <a:ext cx="184785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Widthening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of the root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11 Cheurón"/>
          <p:cNvSpPr/>
          <p:nvPr/>
        </p:nvSpPr>
        <p:spPr bwMode="auto">
          <a:xfrm>
            <a:off x="8040871" y="4603454"/>
            <a:ext cx="247650" cy="266700"/>
          </a:xfrm>
          <a:prstGeom prst="chevron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11 Cheurón"/>
          <p:cNvSpPr/>
          <p:nvPr/>
        </p:nvSpPr>
        <p:spPr bwMode="auto">
          <a:xfrm>
            <a:off x="8244227" y="4598251"/>
            <a:ext cx="247650" cy="266700"/>
          </a:xfrm>
          <a:prstGeom prst="chevron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5429250" y="4391689"/>
            <a:ext cx="5447413" cy="956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09550" y="2239041"/>
            <a:ext cx="3019425" cy="351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</a:t>
            </a:r>
            <a:r>
              <a:rPr lang="es-MX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 descr="Figure 5B_Giambiagi et al.jpg"/>
          <p:cNvPicPr>
            <a:picLocks noChangeAspect="1"/>
          </p:cNvPicPr>
          <p:nvPr/>
        </p:nvPicPr>
        <p:blipFill>
          <a:blip r:embed="rId2" cstate="print"/>
          <a:srcRect t="65919" b="15576"/>
          <a:stretch>
            <a:fillRect/>
          </a:stretch>
        </p:blipFill>
        <p:spPr>
          <a:xfrm>
            <a:off x="514350" y="1857375"/>
            <a:ext cx="11114304" cy="3133725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458971" y="1752378"/>
            <a:ext cx="4398779" cy="9908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6107296" y="4295775"/>
            <a:ext cx="4398779" cy="12382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0" y="999461"/>
            <a:ext cx="121919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Quaternary</a:t>
            </a:r>
            <a:r>
              <a:rPr lang="es-AR" sz="2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		2.5 - 0 </a:t>
            </a:r>
            <a:r>
              <a:rPr lang="es-AR" sz="2000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</a:t>
            </a:r>
            <a:endParaRPr lang="es-AR" sz="20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029200" y="34766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?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495925" y="34004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?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147804" y="5087014"/>
            <a:ext cx="50577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Shallow seismicity distributed along WPC and EFC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934325" y="1195389"/>
            <a:ext cx="4122262" cy="47089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</a:rPr>
              <a:t> W propose a kinematic model with </a:t>
            </a:r>
            <a:r>
              <a:rPr lang="en-US" sz="2000" dirty="0" err="1" smtClean="0">
                <a:solidFill>
                  <a:srgbClr val="000000"/>
                </a:solidFill>
              </a:rPr>
              <a:t>thermomechanical</a:t>
            </a:r>
            <a:r>
              <a:rPr lang="en-US" sz="2000" dirty="0" smtClean="0">
                <a:solidFill>
                  <a:srgbClr val="000000"/>
                </a:solidFill>
              </a:rPr>
              <a:t> constrains for the construction of the Southern Central Andes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115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Propose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the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existence</a:t>
            </a:r>
            <a:r>
              <a:rPr lang="es-ES" sz="2000" dirty="0" smtClean="0">
                <a:solidFill>
                  <a:srgbClr val="000000"/>
                </a:solidFill>
              </a:rPr>
              <a:t> of a </a:t>
            </a:r>
            <a:r>
              <a:rPr lang="es-ES" sz="2000" dirty="0" err="1" smtClean="0">
                <a:solidFill>
                  <a:srgbClr val="000000"/>
                </a:solidFill>
              </a:rPr>
              <a:t>east-vergent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detachment</a:t>
            </a:r>
            <a:r>
              <a:rPr lang="es-ES" sz="2000" dirty="0" smtClean="0">
                <a:solidFill>
                  <a:srgbClr val="000000"/>
                </a:solidFill>
              </a:rPr>
              <a:t> active </a:t>
            </a:r>
            <a:r>
              <a:rPr lang="es-ES" sz="2000" dirty="0" err="1" smtClean="0">
                <a:solidFill>
                  <a:srgbClr val="000000"/>
                </a:solidFill>
              </a:rPr>
              <a:t>from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the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lower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Miocene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to</a:t>
            </a:r>
            <a:r>
              <a:rPr lang="es-ES" sz="2000" dirty="0" smtClean="0">
                <a:solidFill>
                  <a:srgbClr val="000000"/>
                </a:solidFill>
              </a:rPr>
              <a:t> at </a:t>
            </a:r>
            <a:r>
              <a:rPr lang="es-ES" sz="2000" dirty="0" err="1" smtClean="0">
                <a:solidFill>
                  <a:srgbClr val="000000"/>
                </a:solidFill>
              </a:rPr>
              <a:t>least</a:t>
            </a:r>
            <a:r>
              <a:rPr lang="es-ES" sz="2000" dirty="0" smtClean="0">
                <a:solidFill>
                  <a:srgbClr val="000000"/>
                </a:solidFill>
              </a:rPr>
              <a:t> 6 </a:t>
            </a:r>
            <a:r>
              <a:rPr lang="es-ES" sz="2000" dirty="0" err="1" smtClean="0">
                <a:solidFill>
                  <a:srgbClr val="000000"/>
                </a:solidFill>
              </a:rPr>
              <a:t>Ma</a:t>
            </a:r>
            <a:r>
              <a:rPr lang="es-ES" sz="2000" dirty="0" smtClean="0">
                <a:solidFill>
                  <a:srgbClr val="000000"/>
                </a:solidFill>
              </a:rPr>
              <a:t> (</a:t>
            </a:r>
            <a:r>
              <a:rPr lang="es-ES" sz="2000" dirty="0" err="1" smtClean="0">
                <a:solidFill>
                  <a:srgbClr val="000000"/>
                </a:solidFill>
              </a:rPr>
              <a:t>with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Quaternary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reactivations</a:t>
            </a:r>
            <a:r>
              <a:rPr lang="es-ES" sz="2000" dirty="0" smtClean="0">
                <a:solidFill>
                  <a:srgbClr val="000000"/>
                </a:solidFill>
              </a:rPr>
              <a:t>)</a:t>
            </a:r>
            <a:endParaRPr lang="es-ES" sz="2000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115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s-ES" sz="2000" dirty="0" smtClean="0">
                <a:solidFill>
                  <a:srgbClr val="000000"/>
                </a:solidFill>
              </a:rPr>
              <a:t> A </a:t>
            </a:r>
            <a:r>
              <a:rPr lang="es-ES" sz="2000" dirty="0" err="1" smtClean="0">
                <a:solidFill>
                  <a:srgbClr val="000000"/>
                </a:solidFill>
              </a:rPr>
              <a:t>passive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uplift</a:t>
            </a:r>
            <a:r>
              <a:rPr lang="es-ES" sz="2000" dirty="0" smtClean="0">
                <a:solidFill>
                  <a:srgbClr val="000000"/>
                </a:solidFill>
              </a:rPr>
              <a:t> of </a:t>
            </a:r>
            <a:r>
              <a:rPr lang="es-ES" sz="2000" dirty="0" err="1" smtClean="0">
                <a:solidFill>
                  <a:srgbClr val="000000"/>
                </a:solidFill>
              </a:rPr>
              <a:t>the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Coastal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Range</a:t>
            </a:r>
            <a:endParaRPr lang="es-ES" sz="2000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115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smtClean="0">
                <a:solidFill>
                  <a:srgbClr val="000000"/>
                </a:solidFill>
              </a:rPr>
              <a:t>A </a:t>
            </a:r>
            <a:r>
              <a:rPr lang="es-ES" sz="2000" dirty="0" err="1" smtClean="0">
                <a:solidFill>
                  <a:srgbClr val="000000"/>
                </a:solidFill>
              </a:rPr>
              <a:t>deep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detachment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uplifting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the</a:t>
            </a:r>
            <a:r>
              <a:rPr lang="es-ES" sz="2000" dirty="0" smtClean="0">
                <a:solidFill>
                  <a:srgbClr val="000000"/>
                </a:solidFill>
              </a:rPr>
              <a:t> Frontal Cordillera</a:t>
            </a: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1631951" y="44450"/>
            <a:ext cx="9001125" cy="523220"/>
          </a:xfrm>
          <a:prstGeom prst="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2800" b="1" dirty="0" err="1" smtClean="0">
                <a:solidFill>
                  <a:srgbClr val="1C1C1C"/>
                </a:solidFill>
              </a:rPr>
              <a:t>Conclusions</a:t>
            </a:r>
            <a:endParaRPr lang="es-ES" sz="2800" b="1" dirty="0">
              <a:solidFill>
                <a:srgbClr val="1C1C1C"/>
              </a:solidFill>
            </a:endParaRPr>
          </a:p>
        </p:txBody>
      </p:sp>
      <p:pic>
        <p:nvPicPr>
          <p:cNvPr id="7" name="6 Imagen" descr="Figure 5A_G⁮iambiagi et al.jpg"/>
          <p:cNvPicPr>
            <a:picLocks noChangeAspect="1"/>
          </p:cNvPicPr>
          <p:nvPr/>
        </p:nvPicPr>
        <p:blipFill>
          <a:blip r:embed="rId3" cstate="print"/>
          <a:srcRect b="16714"/>
          <a:stretch>
            <a:fillRect/>
          </a:stretch>
        </p:blipFill>
        <p:spPr>
          <a:xfrm>
            <a:off x="95250" y="1212074"/>
            <a:ext cx="3843362" cy="4835554"/>
          </a:xfrm>
          <a:prstGeom prst="rect">
            <a:avLst/>
          </a:prstGeom>
        </p:spPr>
      </p:pic>
      <p:pic>
        <p:nvPicPr>
          <p:cNvPr id="8" name="7 Imagen" descr="Figure 5B_Giambiagi et al.jpg"/>
          <p:cNvPicPr>
            <a:picLocks noChangeAspect="1"/>
          </p:cNvPicPr>
          <p:nvPr/>
        </p:nvPicPr>
        <p:blipFill>
          <a:blip r:embed="rId4" cstate="print"/>
          <a:srcRect b="15719"/>
          <a:stretch>
            <a:fillRect/>
          </a:stretch>
        </p:blipFill>
        <p:spPr>
          <a:xfrm>
            <a:off x="4123997" y="1257298"/>
            <a:ext cx="3810328" cy="48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04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B160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26" y="3552826"/>
            <a:ext cx="4406898" cy="33051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0"/>
          <a:stretch/>
        </p:blipFill>
        <p:spPr>
          <a:xfrm>
            <a:off x="4230876" y="3636226"/>
            <a:ext cx="5054221" cy="30363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8"/>
          <a:stretch>
            <a:fillRect/>
          </a:stretch>
        </p:blipFill>
        <p:spPr>
          <a:xfrm>
            <a:off x="1181100" y="180975"/>
            <a:ext cx="5219700" cy="34552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9 Imagen" descr="IMG_50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75" y="295274"/>
            <a:ext cx="4699002" cy="352425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009917" y="3195039"/>
            <a:ext cx="46714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4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Many</a:t>
            </a:r>
            <a:r>
              <a:rPr lang="es-MX" sz="4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s-MX" sz="4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thanks</a:t>
            </a:r>
            <a:r>
              <a:rPr lang="es-MX" sz="4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!</a:t>
            </a:r>
            <a:endParaRPr lang="es-ES" sz="4800" b="1" i="1" dirty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pic>
        <p:nvPicPr>
          <p:cNvPr id="12" name="11 Imagen" descr="PB170205.JPG"/>
          <p:cNvPicPr>
            <a:picLocks noChangeAspect="1"/>
          </p:cNvPicPr>
          <p:nvPr/>
        </p:nvPicPr>
        <p:blipFill rotWithShape="1">
          <a:blip r:embed="rId6" cstate="print"/>
          <a:srcRect l="18092" r="15109"/>
          <a:stretch/>
        </p:blipFill>
        <p:spPr>
          <a:xfrm>
            <a:off x="8991600" y="3264694"/>
            <a:ext cx="3200400" cy="359330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67042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1" descr="Gráfic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342906"/>
            <a:ext cx="6298393" cy="551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 descr="SAMERICAcolsha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sp>
        <p:nvSpPr>
          <p:cNvPr id="16386" name="Rectangle 12"/>
          <p:cNvSpPr>
            <a:spLocks noGrp="1" noChangeArrowheads="1"/>
          </p:cNvSpPr>
          <p:nvPr>
            <p:ph type="title"/>
          </p:nvPr>
        </p:nvSpPr>
        <p:spPr>
          <a:xfrm>
            <a:off x="3019425" y="0"/>
            <a:ext cx="9172575" cy="1312862"/>
          </a:xfrm>
          <a:solidFill>
            <a:srgbClr val="080808"/>
          </a:solidFill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hangingPunct="1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Purpose: to propose integrated kinematic models with </a:t>
            </a:r>
            <a:r>
              <a:rPr lang="en-US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thermomechanical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constrains for the Southern Central Andes (30°-36°S), that accounts for the great amount of geological and geophysical studies carried out by numerous authors 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38225" y="3990975"/>
            <a:ext cx="838200" cy="7905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CuadroTexto"/>
          <p:cNvSpPr txBox="1"/>
          <p:nvPr/>
        </p:nvSpPr>
        <p:spPr>
          <a:xfrm>
            <a:off x="504825" y="2028825"/>
            <a:ext cx="4210050" cy="4616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AR" sz="2400" dirty="0" err="1" smtClean="0">
                <a:solidFill>
                  <a:srgbClr val="99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</a:t>
            </a:r>
            <a:r>
              <a:rPr lang="es-AR" sz="2400" dirty="0" smtClean="0">
                <a:solidFill>
                  <a:srgbClr val="99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AR" sz="2400" dirty="0" err="1" smtClean="0">
                <a:solidFill>
                  <a:srgbClr val="99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southern</a:t>
            </a:r>
            <a:r>
              <a:rPr lang="es-AR" sz="2400" dirty="0" smtClean="0">
                <a:solidFill>
                  <a:srgbClr val="99C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Central Andes</a:t>
            </a:r>
            <a:endParaRPr lang="es-AR" sz="2400" dirty="0">
              <a:solidFill>
                <a:srgbClr val="99CC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81625" y="3990975"/>
            <a:ext cx="6296025" cy="790576"/>
          </a:xfrm>
          <a:prstGeom prst="rect">
            <a:avLst/>
          </a:prstGeom>
          <a:solidFill>
            <a:srgbClr val="FF0000">
              <a:alpha val="27843"/>
            </a:srgbClr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582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Giambiagi_Figure 2.jpg"/>
          <p:cNvPicPr>
            <a:picLocks noChangeAspect="1"/>
          </p:cNvPicPr>
          <p:nvPr/>
        </p:nvPicPr>
        <p:blipFill>
          <a:blip r:embed="rId3" cstate="print"/>
          <a:srcRect b="71407"/>
          <a:stretch>
            <a:fillRect/>
          </a:stretch>
        </p:blipFill>
        <p:spPr>
          <a:xfrm>
            <a:off x="219075" y="2685829"/>
            <a:ext cx="9696296" cy="3934046"/>
          </a:xfrm>
          <a:prstGeom prst="rect">
            <a:avLst/>
          </a:prstGeom>
        </p:spPr>
      </p:pic>
      <p:pic>
        <p:nvPicPr>
          <p:cNvPr id="4" name="3 Imagen" descr="Giambiagi_Figure 2.jpg"/>
          <p:cNvPicPr>
            <a:picLocks noChangeAspect="1"/>
          </p:cNvPicPr>
          <p:nvPr/>
        </p:nvPicPr>
        <p:blipFill>
          <a:blip r:embed="rId3" cstate="print"/>
          <a:srcRect t="81705" b="-2325"/>
          <a:stretch>
            <a:fillRect/>
          </a:stretch>
        </p:blipFill>
        <p:spPr>
          <a:xfrm>
            <a:off x="357453" y="1227396"/>
            <a:ext cx="4833075" cy="141413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19075" y="769913"/>
            <a:ext cx="4602542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AR" sz="2400" dirty="0" smtClean="0">
                <a:solidFill>
                  <a:srgbClr val="002060"/>
                </a:solidFill>
              </a:rPr>
              <a:t>Geological &amp; </a:t>
            </a:r>
            <a:r>
              <a:rPr lang="es-AR" sz="2400" dirty="0" err="1" smtClean="0">
                <a:solidFill>
                  <a:srgbClr val="002060"/>
                </a:solidFill>
              </a:rPr>
              <a:t>Structural</a:t>
            </a:r>
            <a:r>
              <a:rPr lang="es-AR" sz="2400" dirty="0" smtClean="0">
                <a:solidFill>
                  <a:srgbClr val="002060"/>
                </a:solidFill>
              </a:rPr>
              <a:t> </a:t>
            </a:r>
            <a:r>
              <a:rPr lang="es-AR" sz="2400" dirty="0" err="1" smtClean="0">
                <a:solidFill>
                  <a:srgbClr val="002060"/>
                </a:solidFill>
              </a:rPr>
              <a:t>mapping</a:t>
            </a:r>
            <a:endParaRPr lang="es-AR" sz="2400" dirty="0" smtClean="0">
              <a:solidFill>
                <a:srgbClr val="002060"/>
              </a:solidFill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219075" y="66675"/>
            <a:ext cx="10448925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Cerro Palomares_9"/>
          <p:cNvPicPr>
            <a:picLocks noChangeAspect="1" noChangeArrowheads="1"/>
          </p:cNvPicPr>
          <p:nvPr/>
        </p:nvPicPr>
        <p:blipFill>
          <a:blip r:embed="rId4" cstate="print"/>
          <a:srcRect t="3060" b="6822"/>
          <a:stretch>
            <a:fillRect/>
          </a:stretch>
        </p:blipFill>
        <p:spPr bwMode="auto">
          <a:xfrm>
            <a:off x="6252349" y="66675"/>
            <a:ext cx="4791075" cy="2707510"/>
          </a:xfrm>
          <a:prstGeom prst="rect">
            <a:avLst/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1"/>
          <a:stretch/>
        </p:blipFill>
        <p:spPr>
          <a:xfrm>
            <a:off x="9971126" y="3847171"/>
            <a:ext cx="2042975" cy="26330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4 CuadroTexto"/>
          <p:cNvSpPr txBox="1"/>
          <p:nvPr/>
        </p:nvSpPr>
        <p:spPr>
          <a:xfrm>
            <a:off x="9848465" y="2895179"/>
            <a:ext cx="2242486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400" dirty="0" smtClean="0">
                <a:solidFill>
                  <a:srgbClr val="002060"/>
                </a:solidFill>
              </a:rPr>
              <a:t>Sub-Surface data</a:t>
            </a:r>
          </a:p>
        </p:txBody>
      </p:sp>
    </p:spTree>
    <p:extLst>
      <p:ext uri="{BB962C8B-B14F-4D97-AF65-F5344CB8AC3E}">
        <p14:creationId xmlns:p14="http://schemas.microsoft.com/office/powerpoint/2010/main" val="2827300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Giambiagi_Figure 2.jpg"/>
          <p:cNvPicPr>
            <a:picLocks noChangeAspect="1"/>
          </p:cNvPicPr>
          <p:nvPr/>
        </p:nvPicPr>
        <p:blipFill>
          <a:blip r:embed="rId3" cstate="print"/>
          <a:srcRect b="71407"/>
          <a:stretch>
            <a:fillRect/>
          </a:stretch>
        </p:blipFill>
        <p:spPr>
          <a:xfrm>
            <a:off x="219075" y="2685829"/>
            <a:ext cx="9696296" cy="393404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1393" y="735101"/>
            <a:ext cx="3371530" cy="260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5 Imagen" descr="evolucion paleogeogrfi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370" y="737241"/>
            <a:ext cx="3246917" cy="2835787"/>
          </a:xfrm>
          <a:prstGeom prst="rect">
            <a:avLst/>
          </a:prstGeom>
        </p:spPr>
      </p:pic>
      <p:sp>
        <p:nvSpPr>
          <p:cNvPr id="13" name="7 CuadroTexto"/>
          <p:cNvSpPr txBox="1"/>
          <p:nvPr/>
        </p:nvSpPr>
        <p:spPr>
          <a:xfrm>
            <a:off x="3933029" y="206716"/>
            <a:ext cx="4571999" cy="2246769"/>
          </a:xfrm>
          <a:prstGeom prst="rect">
            <a:avLst/>
          </a:prstGeom>
          <a:gradFill flip="none"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AR" sz="2000" dirty="0" smtClean="0"/>
              <a:t> </a:t>
            </a:r>
            <a:r>
              <a:rPr lang="es-AR" sz="2000" dirty="0" err="1" smtClean="0"/>
              <a:t>provenance</a:t>
            </a:r>
            <a:r>
              <a:rPr lang="es-AR" sz="2000" dirty="0" smtClean="0"/>
              <a:t> </a:t>
            </a:r>
            <a:r>
              <a:rPr lang="es-AR" sz="2000" dirty="0" err="1" smtClean="0"/>
              <a:t>studies</a:t>
            </a:r>
            <a:r>
              <a:rPr lang="es-AR" sz="2000" dirty="0" smtClean="0"/>
              <a:t>  (</a:t>
            </a:r>
            <a:r>
              <a:rPr lang="es-AR" sz="2000" dirty="0" err="1" smtClean="0"/>
              <a:t>conglomerates</a:t>
            </a:r>
            <a:r>
              <a:rPr lang="es-AR" sz="2000" dirty="0" smtClean="0"/>
              <a:t> &amp; </a:t>
            </a:r>
            <a:r>
              <a:rPr lang="es-AR" sz="2000" dirty="0" err="1" smtClean="0"/>
              <a:t>sandostones</a:t>
            </a:r>
            <a:r>
              <a:rPr lang="es-AR" sz="2000" dirty="0" smtClean="0"/>
              <a:t>); </a:t>
            </a:r>
            <a:r>
              <a:rPr lang="es-AR" sz="2000" dirty="0" err="1" smtClean="0"/>
              <a:t>geochemistry</a:t>
            </a:r>
            <a:r>
              <a:rPr lang="es-AR" sz="2000" dirty="0" smtClean="0"/>
              <a:t> of </a:t>
            </a:r>
            <a:r>
              <a:rPr lang="es-AR" sz="2000" dirty="0" err="1" smtClean="0"/>
              <a:t>sediments</a:t>
            </a:r>
            <a:r>
              <a:rPr lang="es-AR" sz="20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/>
              <a:t> heavy </a:t>
            </a:r>
            <a:r>
              <a:rPr lang="es-AR" sz="2000" dirty="0" err="1" smtClean="0"/>
              <a:t>minerals</a:t>
            </a:r>
            <a:r>
              <a:rPr lang="es-AR" sz="2000" dirty="0" smtClean="0"/>
              <a:t> </a:t>
            </a:r>
            <a:r>
              <a:rPr lang="es-AR" sz="2000" dirty="0" err="1" smtClean="0"/>
              <a:t>analysis</a:t>
            </a:r>
            <a:r>
              <a:rPr lang="es-AR" sz="2000" dirty="0" smtClean="0"/>
              <a:t>/ </a:t>
            </a:r>
            <a:r>
              <a:rPr lang="es-AR" sz="2000" dirty="0" err="1" smtClean="0"/>
              <a:t>detrital</a:t>
            </a:r>
            <a:r>
              <a:rPr lang="es-AR" sz="2000" dirty="0" smtClean="0"/>
              <a:t> </a:t>
            </a:r>
            <a:r>
              <a:rPr lang="es-AR" sz="2000" dirty="0" err="1" smtClean="0"/>
              <a:t>Zircon</a:t>
            </a:r>
            <a:r>
              <a:rPr lang="es-AR" sz="2000" dirty="0" smtClean="0"/>
              <a:t> </a:t>
            </a:r>
            <a:r>
              <a:rPr lang="es-AR" sz="2000" dirty="0" err="1" smtClean="0"/>
              <a:t>analysis</a:t>
            </a:r>
            <a:endParaRPr lang="es-AR" sz="2000" dirty="0" smtClean="0"/>
          </a:p>
          <a:p>
            <a:pPr>
              <a:buFont typeface="Arial" pitchFamily="34" charset="0"/>
              <a:buChar char="•"/>
            </a:pPr>
            <a:r>
              <a:rPr lang="es-AR" sz="2000" dirty="0" smtClean="0"/>
              <a:t> </a:t>
            </a:r>
            <a:r>
              <a:rPr lang="es-AR" sz="2000" dirty="0" err="1" smtClean="0"/>
              <a:t>Radiometric</a:t>
            </a:r>
            <a:r>
              <a:rPr lang="es-AR" sz="2000" dirty="0" smtClean="0"/>
              <a:t> </a:t>
            </a:r>
            <a:r>
              <a:rPr lang="es-AR" sz="2000" dirty="0" err="1" smtClean="0"/>
              <a:t>dating</a:t>
            </a:r>
            <a:r>
              <a:rPr lang="es-AR" sz="20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/>
              <a:t> U-Pb/He- AFT </a:t>
            </a:r>
            <a:r>
              <a:rPr lang="es-AR" sz="2000" dirty="0" err="1" smtClean="0"/>
              <a:t>thermochronology</a:t>
            </a:r>
            <a:endParaRPr lang="es-AR" sz="2000" dirty="0" smtClean="0"/>
          </a:p>
        </p:txBody>
      </p:sp>
      <p:sp>
        <p:nvSpPr>
          <p:cNvPr id="14" name="8 CuadroTexto"/>
          <p:cNvSpPr txBox="1"/>
          <p:nvPr/>
        </p:nvSpPr>
        <p:spPr>
          <a:xfrm>
            <a:off x="399370" y="3467820"/>
            <a:ext cx="3246917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>
                <a:solidFill>
                  <a:srgbClr val="002060"/>
                </a:solidFill>
              </a:rPr>
              <a:t>Porras (2013) &amp;</a:t>
            </a:r>
          </a:p>
          <a:p>
            <a:pPr algn="ctr"/>
            <a:r>
              <a:rPr lang="es-AR" sz="1600" dirty="0" err="1" smtClean="0">
                <a:solidFill>
                  <a:srgbClr val="002060"/>
                </a:solidFill>
              </a:rPr>
              <a:t>Giambiagi</a:t>
            </a:r>
            <a:r>
              <a:rPr lang="es-AR" sz="1600" dirty="0" smtClean="0">
                <a:solidFill>
                  <a:srgbClr val="002060"/>
                </a:solidFill>
              </a:rPr>
              <a:t> (2000)</a:t>
            </a:r>
            <a:endParaRPr lang="es-AR" sz="1600" dirty="0">
              <a:solidFill>
                <a:srgbClr val="002060"/>
              </a:solidFill>
            </a:endParaRPr>
          </a:p>
        </p:txBody>
      </p:sp>
      <p:sp>
        <p:nvSpPr>
          <p:cNvPr id="15" name="9 CuadroTexto"/>
          <p:cNvSpPr txBox="1"/>
          <p:nvPr/>
        </p:nvSpPr>
        <p:spPr>
          <a:xfrm>
            <a:off x="8758825" y="3248095"/>
            <a:ext cx="3243594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err="1" smtClean="0">
                <a:solidFill>
                  <a:srgbClr val="002060"/>
                </a:solidFill>
              </a:rPr>
              <a:t>Mahoney</a:t>
            </a:r>
            <a:r>
              <a:rPr lang="es-AR" sz="1600" dirty="0" smtClean="0">
                <a:solidFill>
                  <a:srgbClr val="002060"/>
                </a:solidFill>
              </a:rPr>
              <a:t> and </a:t>
            </a:r>
            <a:r>
              <a:rPr lang="es-AR" sz="1600" dirty="0" err="1" smtClean="0">
                <a:solidFill>
                  <a:srgbClr val="002060"/>
                </a:solidFill>
              </a:rPr>
              <a:t>coworkers</a:t>
            </a:r>
            <a:r>
              <a:rPr lang="es-AR" sz="16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s-AR" sz="1600" dirty="0" smtClean="0">
                <a:solidFill>
                  <a:srgbClr val="002060"/>
                </a:solidFill>
              </a:rPr>
              <a:t>(NSF </a:t>
            </a:r>
            <a:r>
              <a:rPr lang="es-AR" sz="1600" dirty="0" err="1" smtClean="0">
                <a:solidFill>
                  <a:srgbClr val="002060"/>
                </a:solidFill>
              </a:rPr>
              <a:t>project</a:t>
            </a:r>
            <a:r>
              <a:rPr lang="es-AR" sz="1600" dirty="0" smtClean="0">
                <a:solidFill>
                  <a:srgbClr val="002060"/>
                </a:solidFill>
              </a:rPr>
              <a:t>)</a:t>
            </a:r>
            <a:endParaRPr lang="es-AR" sz="1600" dirty="0">
              <a:solidFill>
                <a:srgbClr val="002060"/>
              </a:solidFill>
            </a:endParaRPr>
          </a:p>
        </p:txBody>
      </p:sp>
      <p:sp>
        <p:nvSpPr>
          <p:cNvPr id="16" name="12 CuadroTexto"/>
          <p:cNvSpPr txBox="1"/>
          <p:nvPr/>
        </p:nvSpPr>
        <p:spPr>
          <a:xfrm>
            <a:off x="185876" y="257279"/>
            <a:ext cx="3557449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dirty="0" smtClean="0"/>
              <a:t>Alto </a:t>
            </a:r>
            <a:r>
              <a:rPr lang="es-AR" dirty="0" err="1" smtClean="0"/>
              <a:t>Tunuyán</a:t>
            </a:r>
            <a:r>
              <a:rPr lang="es-AR" dirty="0" smtClean="0"/>
              <a:t> </a:t>
            </a:r>
            <a:r>
              <a:rPr lang="es-AR" dirty="0" err="1" smtClean="0"/>
              <a:t>intermontane</a:t>
            </a:r>
            <a:r>
              <a:rPr lang="es-AR" dirty="0" smtClean="0"/>
              <a:t> </a:t>
            </a:r>
            <a:r>
              <a:rPr lang="es-AR" dirty="0" err="1" smtClean="0"/>
              <a:t>basin</a:t>
            </a:r>
            <a:endParaRPr lang="es-AR" dirty="0"/>
          </a:p>
        </p:txBody>
      </p:sp>
      <p:sp>
        <p:nvSpPr>
          <p:cNvPr id="17" name="13 CuadroTexto"/>
          <p:cNvSpPr txBox="1"/>
          <p:nvPr/>
        </p:nvSpPr>
        <p:spPr>
          <a:xfrm>
            <a:off x="8791770" y="240351"/>
            <a:ext cx="2685351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dirty="0" err="1" smtClean="0"/>
              <a:t>Cacheuta</a:t>
            </a:r>
            <a:r>
              <a:rPr lang="es-AR" dirty="0" smtClean="0"/>
              <a:t> </a:t>
            </a:r>
            <a:r>
              <a:rPr lang="es-AR" dirty="0" err="1" smtClean="0"/>
              <a:t>foreland</a:t>
            </a:r>
            <a:r>
              <a:rPr lang="es-AR" dirty="0" smtClean="0"/>
              <a:t> </a:t>
            </a:r>
            <a:r>
              <a:rPr lang="es-AR" dirty="0" err="1" smtClean="0"/>
              <a:t>basin</a:t>
            </a:r>
            <a:endParaRPr lang="es-AR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 t="3668" r="6910" b="2174"/>
          <a:stretch>
            <a:fillRect/>
          </a:stretch>
        </p:blipFill>
        <p:spPr bwMode="auto">
          <a:xfrm>
            <a:off x="9231834" y="4154810"/>
            <a:ext cx="264566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29 CuadroTexto"/>
          <p:cNvSpPr txBox="1"/>
          <p:nvPr/>
        </p:nvSpPr>
        <p:spPr>
          <a:xfrm>
            <a:off x="8932868" y="6281321"/>
            <a:ext cx="3243594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err="1" smtClean="0">
                <a:solidFill>
                  <a:srgbClr val="002060"/>
                </a:solidFill>
              </a:rPr>
              <a:t>Hoke</a:t>
            </a:r>
            <a:r>
              <a:rPr lang="es-AR" sz="1600" dirty="0" smtClean="0">
                <a:solidFill>
                  <a:srgbClr val="002060"/>
                </a:solidFill>
              </a:rPr>
              <a:t> et al (in </a:t>
            </a:r>
            <a:r>
              <a:rPr lang="es-AR" sz="1600" dirty="0" err="1" smtClean="0">
                <a:solidFill>
                  <a:srgbClr val="002060"/>
                </a:solidFill>
              </a:rPr>
              <a:t>press</a:t>
            </a:r>
            <a:r>
              <a:rPr lang="es-AR" sz="1600" dirty="0" smtClean="0">
                <a:solidFill>
                  <a:srgbClr val="002060"/>
                </a:solidFill>
              </a:rPr>
              <a:t>)</a:t>
            </a:r>
            <a:endParaRPr lang="es-AR" sz="1600" dirty="0">
              <a:solidFill>
                <a:srgbClr val="00206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370" y="4302989"/>
            <a:ext cx="3095741" cy="199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30 CuadroTexto"/>
          <p:cNvSpPr txBox="1"/>
          <p:nvPr/>
        </p:nvSpPr>
        <p:spPr>
          <a:xfrm>
            <a:off x="128096" y="6294978"/>
            <a:ext cx="3243594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1600" dirty="0" smtClean="0">
                <a:solidFill>
                  <a:srgbClr val="002060"/>
                </a:solidFill>
              </a:rPr>
              <a:t>Farías et al (2008)</a:t>
            </a:r>
            <a:endParaRPr lang="es-AR" sz="1600" dirty="0">
              <a:solidFill>
                <a:srgbClr val="002060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 bwMode="auto">
          <a:xfrm flipH="1">
            <a:off x="8791770" y="3832870"/>
            <a:ext cx="141098" cy="15623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cxnSp>
      <p:cxnSp>
        <p:nvCxnSpPr>
          <p:cNvPr id="23" name="Conector recto de flecha 22"/>
          <p:cNvCxnSpPr/>
          <p:nvPr/>
        </p:nvCxnSpPr>
        <p:spPr bwMode="auto">
          <a:xfrm flipH="1" flipV="1">
            <a:off x="7309346" y="5503505"/>
            <a:ext cx="1922488" cy="7771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cxnSp>
      <p:cxnSp>
        <p:nvCxnSpPr>
          <p:cNvPr id="25" name="Conector recto de flecha 24"/>
          <p:cNvCxnSpPr/>
          <p:nvPr/>
        </p:nvCxnSpPr>
        <p:spPr bwMode="auto">
          <a:xfrm>
            <a:off x="3632367" y="3909630"/>
            <a:ext cx="2922763" cy="15243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cxnSp>
      <p:sp>
        <p:nvSpPr>
          <p:cNvPr id="27" name="Rectángulo 26"/>
          <p:cNvSpPr/>
          <p:nvPr/>
        </p:nvSpPr>
        <p:spPr bwMode="auto">
          <a:xfrm>
            <a:off x="3737266" y="5226372"/>
            <a:ext cx="2072519" cy="405874"/>
          </a:xfrm>
          <a:prstGeom prst="rect">
            <a:avLst/>
          </a:prstGeom>
          <a:solidFill>
            <a:srgbClr val="969696">
              <a:alpha val="3607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Conector recto de flecha 27"/>
          <p:cNvCxnSpPr/>
          <p:nvPr/>
        </p:nvCxnSpPr>
        <p:spPr bwMode="auto">
          <a:xfrm flipV="1">
            <a:off x="3371690" y="5456416"/>
            <a:ext cx="1230787" cy="6553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2174363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524000" y="1071563"/>
            <a:ext cx="914400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4000">
              <a:solidFill>
                <a:srgbClr val="FFFFFF"/>
              </a:solidFill>
            </a:endParaRPr>
          </a:p>
        </p:txBody>
      </p:sp>
      <p:pic>
        <p:nvPicPr>
          <p:cNvPr id="22532" name="10 Imagen" descr="Sin título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4" y="1928813"/>
            <a:ext cx="73945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10 Imagen" descr="Sin título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7" r="15788" b="90079"/>
          <a:stretch>
            <a:fillRect/>
          </a:stretch>
        </p:blipFill>
        <p:spPr bwMode="auto">
          <a:xfrm>
            <a:off x="1524000" y="98425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4881563" y="1857375"/>
            <a:ext cx="3714750" cy="28575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4000">
              <a:solidFill>
                <a:srgbClr val="FFFFFF"/>
              </a:solidFill>
            </a:endParaRPr>
          </a:p>
        </p:txBody>
      </p:sp>
      <p:cxnSp>
        <p:nvCxnSpPr>
          <p:cNvPr id="19" name="18 Conector recto"/>
          <p:cNvCxnSpPr/>
          <p:nvPr/>
        </p:nvCxnSpPr>
        <p:spPr>
          <a:xfrm rot="10800000">
            <a:off x="1524000" y="1500189"/>
            <a:ext cx="3429000" cy="35718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8596314" y="1500189"/>
            <a:ext cx="2071687" cy="35718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711" y="3490287"/>
            <a:ext cx="5659415" cy="31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14 Conector recto"/>
          <p:cNvCxnSpPr/>
          <p:nvPr/>
        </p:nvCxnSpPr>
        <p:spPr>
          <a:xfrm rot="16200000" flipH="1">
            <a:off x="2227517" y="4502893"/>
            <a:ext cx="1977656" cy="53163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rot="16200000" flipH="1">
            <a:off x="3237611" y="4481629"/>
            <a:ext cx="1977656" cy="53163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rot="16200000" flipH="1">
            <a:off x="3854300" y="4492263"/>
            <a:ext cx="1977656" cy="53163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rot="16200000" flipH="1">
            <a:off x="4598580" y="4492264"/>
            <a:ext cx="1977656" cy="53163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9293" y="3424793"/>
            <a:ext cx="5961476" cy="343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4306187" y="6488668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600" dirty="0" smtClean="0"/>
              <a:t>Farías et al. (2010)</a:t>
            </a:r>
            <a:endParaRPr lang="es-AR" sz="1600" dirty="0"/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21 Rectángulo redondeado"/>
          <p:cNvSpPr/>
          <p:nvPr/>
        </p:nvSpPr>
        <p:spPr bwMode="auto">
          <a:xfrm>
            <a:off x="1857375" y="3048000"/>
            <a:ext cx="2428875" cy="4000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Seismic</a:t>
            </a:r>
            <a:r>
              <a:rPr kumimoji="0" lang="es-AR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</a:t>
            </a:r>
            <a:r>
              <a:rPr kumimoji="0" lang="es-AR" sz="18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tomography</a:t>
            </a:r>
            <a:endParaRPr kumimoji="0" lang="es-A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4" name="23 Rectángulo redondeado"/>
          <p:cNvSpPr/>
          <p:nvPr/>
        </p:nvSpPr>
        <p:spPr bwMode="auto">
          <a:xfrm>
            <a:off x="6600826" y="3028950"/>
            <a:ext cx="5324474" cy="4000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Mechanical</a:t>
            </a:r>
            <a:r>
              <a:rPr kumimoji="0" lang="es-AR" sz="1800" b="0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</a:t>
            </a:r>
            <a:r>
              <a:rPr kumimoji="0" lang="es-AR" sz="1800" b="0" i="0" u="none" strike="noStrike" cap="none" normalizeH="0" dirty="0" err="1" smtClean="0">
                <a:ln>
                  <a:noFill/>
                </a:ln>
                <a:effectLst/>
                <a:latin typeface="Arial" charset="0"/>
              </a:rPr>
              <a:t>modeling</a:t>
            </a:r>
            <a:r>
              <a:rPr kumimoji="0" lang="es-AR" sz="1800" b="0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</a:t>
            </a:r>
            <a:r>
              <a:rPr kumimoji="0" lang="es-AR" sz="1800" b="0" i="0" u="none" strike="noStrike" cap="none" normalizeH="0" dirty="0" err="1" smtClean="0">
                <a:ln>
                  <a:noFill/>
                </a:ln>
                <a:effectLst/>
                <a:latin typeface="Arial" charset="0"/>
              </a:rPr>
              <a:t>with</a:t>
            </a:r>
            <a:r>
              <a:rPr kumimoji="0" lang="es-AR" sz="1800" b="0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</a:t>
            </a:r>
            <a:r>
              <a:rPr kumimoji="0" lang="es-AR" sz="1800" b="0" i="0" u="none" strike="noStrike" cap="none" normalizeH="0" dirty="0" err="1" smtClean="0">
                <a:ln>
                  <a:noFill/>
                </a:ln>
                <a:effectLst/>
                <a:latin typeface="Arial" charset="0"/>
              </a:rPr>
              <a:t>yield</a:t>
            </a:r>
            <a:r>
              <a:rPr kumimoji="0" lang="es-AR" sz="1800" b="0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</a:t>
            </a:r>
            <a:r>
              <a:rPr kumimoji="0" lang="es-AR" sz="1800" b="0" i="0" u="none" strike="noStrike" cap="none" normalizeH="0" dirty="0" err="1" smtClean="0">
                <a:ln>
                  <a:noFill/>
                </a:ln>
                <a:effectLst/>
                <a:latin typeface="Arial" charset="0"/>
              </a:rPr>
              <a:t>strength</a:t>
            </a:r>
            <a:r>
              <a:rPr kumimoji="0" lang="es-AR" sz="1800" b="0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</a:t>
            </a:r>
            <a:r>
              <a:rPr kumimoji="0" lang="es-AR" sz="1800" b="0" i="0" u="none" strike="noStrike" cap="none" normalizeH="0" dirty="0" err="1" smtClean="0">
                <a:ln>
                  <a:noFill/>
                </a:ln>
                <a:effectLst/>
                <a:latin typeface="Arial" charset="0"/>
              </a:rPr>
              <a:t>envelope</a:t>
            </a:r>
            <a:endParaRPr kumimoji="0" lang="es-A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32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524000" y="1071563"/>
            <a:ext cx="914400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4000">
              <a:solidFill>
                <a:srgbClr val="FFFFFF"/>
              </a:solidFill>
            </a:endParaRPr>
          </a:p>
        </p:txBody>
      </p:sp>
      <p:pic>
        <p:nvPicPr>
          <p:cNvPr id="22532" name="10 Imagen" descr="Sin título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4" y="1928813"/>
            <a:ext cx="73945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10 Imagen" descr="Sin título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7" r="15788" b="90079"/>
          <a:stretch>
            <a:fillRect/>
          </a:stretch>
        </p:blipFill>
        <p:spPr bwMode="auto">
          <a:xfrm>
            <a:off x="1524000" y="98425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4881563" y="1857375"/>
            <a:ext cx="3714750" cy="28575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4000">
              <a:solidFill>
                <a:srgbClr val="FFFFFF"/>
              </a:solidFill>
            </a:endParaRPr>
          </a:p>
        </p:txBody>
      </p:sp>
      <p:cxnSp>
        <p:nvCxnSpPr>
          <p:cNvPr id="19" name="18 Conector recto"/>
          <p:cNvCxnSpPr/>
          <p:nvPr/>
        </p:nvCxnSpPr>
        <p:spPr>
          <a:xfrm rot="10800000">
            <a:off x="1524000" y="1500189"/>
            <a:ext cx="3429000" cy="35718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8596314" y="1500189"/>
            <a:ext cx="2071687" cy="35718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9" name="Picture 11" descr="Figura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829050"/>
            <a:ext cx="680561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612260" y="3904365"/>
            <a:ext cx="3131066" cy="1477328"/>
          </a:xfrm>
          <a:prstGeom prst="rect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1800" dirty="0" err="1" smtClean="0">
                <a:solidFill>
                  <a:srgbClr val="0000CC"/>
                </a:solidFill>
              </a:rPr>
              <a:t>Based</a:t>
            </a:r>
            <a:r>
              <a:rPr lang="es-MX" sz="1800" dirty="0" smtClean="0">
                <a:solidFill>
                  <a:srgbClr val="0000CC"/>
                </a:solidFill>
              </a:rPr>
              <a:t> </a:t>
            </a:r>
            <a:r>
              <a:rPr lang="es-MX" sz="1800" dirty="0" err="1" smtClean="0">
                <a:solidFill>
                  <a:srgbClr val="0000CC"/>
                </a:solidFill>
              </a:rPr>
              <a:t>on</a:t>
            </a:r>
            <a:r>
              <a:rPr lang="es-MX" sz="1800" dirty="0" smtClean="0">
                <a:solidFill>
                  <a:srgbClr val="0000CC"/>
                </a:solidFill>
              </a:rPr>
              <a:t> 3D </a:t>
            </a:r>
            <a:r>
              <a:rPr lang="es-MX" sz="1800" dirty="0" err="1" smtClean="0">
                <a:solidFill>
                  <a:srgbClr val="0000CC"/>
                </a:solidFill>
              </a:rPr>
              <a:t>density</a:t>
            </a:r>
            <a:r>
              <a:rPr lang="es-MX" sz="1800" dirty="0" smtClean="0">
                <a:solidFill>
                  <a:srgbClr val="0000CC"/>
                </a:solidFill>
              </a:rPr>
              <a:t> </a:t>
            </a:r>
            <a:r>
              <a:rPr lang="es-MX" sz="1800" dirty="0" err="1" smtClean="0">
                <a:solidFill>
                  <a:srgbClr val="0000CC"/>
                </a:solidFill>
              </a:rPr>
              <a:t>model</a:t>
            </a:r>
            <a:r>
              <a:rPr lang="es-MX" sz="1800" dirty="0" smtClean="0">
                <a:solidFill>
                  <a:srgbClr val="0000CC"/>
                </a:solidFill>
              </a:rPr>
              <a:t> of </a:t>
            </a:r>
            <a:r>
              <a:rPr lang="es-MX" sz="1800" dirty="0" err="1">
                <a:solidFill>
                  <a:srgbClr val="0000CC"/>
                </a:solidFill>
              </a:rPr>
              <a:t>Tassara</a:t>
            </a:r>
            <a:r>
              <a:rPr lang="es-MX" sz="1800" dirty="0">
                <a:solidFill>
                  <a:srgbClr val="0000CC"/>
                </a:solidFill>
              </a:rPr>
              <a:t> y </a:t>
            </a:r>
            <a:r>
              <a:rPr lang="es-MX" sz="1800" dirty="0" err="1">
                <a:solidFill>
                  <a:srgbClr val="0000CC"/>
                </a:solidFill>
              </a:rPr>
              <a:t>Echaurren</a:t>
            </a:r>
            <a:r>
              <a:rPr lang="es-MX" sz="1800" dirty="0">
                <a:solidFill>
                  <a:srgbClr val="0000CC"/>
                </a:solidFill>
              </a:rPr>
              <a:t> (2012</a:t>
            </a:r>
            <a:r>
              <a:rPr lang="es-MX" sz="1800" dirty="0" smtClean="0">
                <a:solidFill>
                  <a:srgbClr val="0000CC"/>
                </a:solidFill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1800" dirty="0" smtClean="0">
                <a:solidFill>
                  <a:srgbClr val="0000CC"/>
                </a:solidFill>
              </a:rPr>
              <a:t>+ 3D </a:t>
            </a:r>
            <a:r>
              <a:rPr lang="es-MX" sz="1800" dirty="0" err="1" smtClean="0">
                <a:solidFill>
                  <a:srgbClr val="0000CC"/>
                </a:solidFill>
              </a:rPr>
              <a:t>thermal</a:t>
            </a:r>
            <a:r>
              <a:rPr lang="es-MX" sz="1800" dirty="0" smtClean="0">
                <a:solidFill>
                  <a:srgbClr val="0000CC"/>
                </a:solidFill>
              </a:rPr>
              <a:t> </a:t>
            </a:r>
            <a:r>
              <a:rPr lang="es-MX" sz="1800" dirty="0" err="1" smtClean="0">
                <a:solidFill>
                  <a:srgbClr val="0000CC"/>
                </a:solidFill>
              </a:rPr>
              <a:t>model</a:t>
            </a:r>
            <a:r>
              <a:rPr lang="es-MX" sz="1800" dirty="0" smtClean="0">
                <a:solidFill>
                  <a:srgbClr val="0000CC"/>
                </a:solidFill>
              </a:rPr>
              <a:t> of </a:t>
            </a:r>
            <a:r>
              <a:rPr lang="es-MX" sz="1800" dirty="0" err="1" smtClean="0">
                <a:solidFill>
                  <a:srgbClr val="0000CC"/>
                </a:solidFill>
              </a:rPr>
              <a:t>Tassara</a:t>
            </a:r>
            <a:r>
              <a:rPr lang="es-MX" sz="1800" dirty="0" smtClean="0">
                <a:solidFill>
                  <a:srgbClr val="0000CC"/>
                </a:solidFill>
              </a:rPr>
              <a:t> y Morales (2013) </a:t>
            </a:r>
            <a:endParaRPr lang="es-ES" sz="1800" dirty="0">
              <a:solidFill>
                <a:srgbClr val="0000CC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1450" y="3250242"/>
            <a:ext cx="4309581" cy="40011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000" b="1" dirty="0" err="1" smtClean="0"/>
              <a:t>Thermomechanical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modeling</a:t>
            </a:r>
            <a:endParaRPr lang="es-ES" sz="2000" b="1" dirty="0"/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1524000" y="66675"/>
            <a:ext cx="9144000" cy="561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s-E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71500" y="5514975"/>
            <a:ext cx="3162300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Constrain the expected mechanical structure of the lithosphere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553199" y="3086100"/>
            <a:ext cx="471487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Identify ductile zone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7586663" y="400049"/>
            <a:ext cx="4957762" cy="3282951"/>
            <a:chOff x="249" y="730"/>
            <a:chExt cx="5760" cy="3425"/>
          </a:xfrm>
        </p:grpSpPr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249" y="730"/>
              <a:ext cx="57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 b="1" dirty="0">
                  <a:solidFill>
                    <a:srgbClr val="FFFF00"/>
                  </a:solidFill>
                </a:rPr>
                <a:t>+ constant compressive stress </a:t>
              </a:r>
              <a:r>
                <a:rPr lang="en-GB" sz="2000" b="1" dirty="0" smtClean="0">
                  <a:solidFill>
                    <a:srgbClr val="FFFF00"/>
                  </a:solidFill>
                </a:rPr>
                <a:t>(250 </a:t>
              </a:r>
              <a:r>
                <a:rPr lang="en-GB" sz="2000" b="1" dirty="0" err="1">
                  <a:solidFill>
                    <a:srgbClr val="FFFF00"/>
                  </a:solidFill>
                </a:rPr>
                <a:t>MPa</a:t>
              </a:r>
              <a:r>
                <a:rPr lang="en-GB" sz="2000" b="1" dirty="0">
                  <a:solidFill>
                    <a:srgbClr val="FFFF00"/>
                  </a:solidFill>
                </a:rPr>
                <a:t>) = </a:t>
              </a:r>
              <a:r>
                <a:rPr lang="en-GB" sz="2000" b="1" u="sng" dirty="0">
                  <a:solidFill>
                    <a:srgbClr val="FFFF00"/>
                  </a:solidFill>
                </a:rPr>
                <a:t>Rheological model</a:t>
              </a:r>
            </a:p>
          </p:txBody>
        </p:sp>
        <p:pic>
          <p:nvPicPr>
            <p:cNvPr id="22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956"/>
              <a:ext cx="4915" cy="3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23 Flecha curvada hacia arriba"/>
          <p:cNvSpPr/>
          <p:nvPr/>
        </p:nvSpPr>
        <p:spPr bwMode="auto">
          <a:xfrm rot="10800000">
            <a:off x="7991474" y="3725726"/>
            <a:ext cx="1652113" cy="354277"/>
          </a:xfrm>
          <a:prstGeom prst="curved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24 Flecha curvada hacia arriba"/>
          <p:cNvSpPr/>
          <p:nvPr/>
        </p:nvSpPr>
        <p:spPr bwMode="auto">
          <a:xfrm rot="9863749">
            <a:off x="8067674" y="4040051"/>
            <a:ext cx="1652113" cy="354277"/>
          </a:xfrm>
          <a:prstGeom prst="curved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9563100" y="4105275"/>
            <a:ext cx="184785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Ductile zones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32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36 Rectángulo redondeado"/>
          <p:cNvSpPr/>
          <p:nvPr/>
        </p:nvSpPr>
        <p:spPr>
          <a:xfrm>
            <a:off x="4448175" y="5010150"/>
            <a:ext cx="5210175" cy="18478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sp>
        <p:nvSpPr>
          <p:cNvPr id="34" name="33 Rectángulo redondeado"/>
          <p:cNvSpPr/>
          <p:nvPr/>
        </p:nvSpPr>
        <p:spPr>
          <a:xfrm>
            <a:off x="6420072" y="1295400"/>
            <a:ext cx="5524278" cy="19240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212652" y="3486151"/>
            <a:ext cx="5654748" cy="1828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40" y="3678043"/>
            <a:ext cx="4977520" cy="13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3634168" y="4890149"/>
            <a:ext cx="1765920" cy="3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CL" sz="1400" b="1" dirty="0">
                <a:solidFill>
                  <a:srgbClr val="000000"/>
                </a:solidFill>
              </a:rPr>
              <a:t>Ramos et al., 2004</a:t>
            </a:r>
          </a:p>
        </p:txBody>
      </p:sp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11302" r="5873" b="12064"/>
          <a:stretch>
            <a:fillRect/>
          </a:stretch>
        </p:blipFill>
        <p:spPr bwMode="auto">
          <a:xfrm>
            <a:off x="6669123" y="1321137"/>
            <a:ext cx="5052966" cy="173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10085377" y="2837780"/>
            <a:ext cx="1684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sz="1400" b="1" dirty="0">
                <a:solidFill>
                  <a:srgbClr val="000000"/>
                </a:solidFill>
              </a:rPr>
              <a:t>Farías et al (2010)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" name="Grupo 5"/>
          <p:cNvGrpSpPr/>
          <p:nvPr/>
        </p:nvGrpSpPr>
        <p:grpSpPr>
          <a:xfrm>
            <a:off x="5390255" y="5095875"/>
            <a:ext cx="3372745" cy="1762125"/>
            <a:chOff x="7357639" y="1366723"/>
            <a:chExt cx="3647388" cy="1957059"/>
          </a:xfrm>
        </p:grpSpPr>
        <p:pic>
          <p:nvPicPr>
            <p:cNvPr id="17415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7639" y="1366723"/>
              <a:ext cx="3633537" cy="195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9228579" y="2999219"/>
              <a:ext cx="177644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sz="1400" b="1" dirty="0">
                  <a:solidFill>
                    <a:srgbClr val="000000"/>
                  </a:solidFill>
                </a:rPr>
                <a:t>Armijo et al. (2010)</a:t>
              </a:r>
              <a:endParaRPr lang="es-E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52400" y="77249"/>
            <a:ext cx="12192000" cy="90669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800" b="1" dirty="0" err="1" smtClean="0">
                <a:solidFill>
                  <a:srgbClr val="C00000"/>
                </a:solidFill>
              </a:rPr>
              <a:t>Kinematic</a:t>
            </a:r>
            <a:r>
              <a:rPr lang="es-MX" sz="2800" b="1" dirty="0" smtClean="0">
                <a:solidFill>
                  <a:srgbClr val="C00000"/>
                </a:solidFill>
              </a:rPr>
              <a:t> </a:t>
            </a:r>
            <a:r>
              <a:rPr lang="es-MX" sz="2800" b="1" dirty="0" err="1" smtClean="0">
                <a:solidFill>
                  <a:srgbClr val="C00000"/>
                </a:solidFill>
              </a:rPr>
              <a:t>modeling</a:t>
            </a:r>
            <a:r>
              <a:rPr lang="es-MX" sz="2800" b="1" dirty="0" smtClean="0">
                <a:solidFill>
                  <a:srgbClr val="C00000"/>
                </a:solidFill>
              </a:rPr>
              <a:t>: </a:t>
            </a:r>
            <a:r>
              <a:rPr lang="es-MX" sz="2800" b="1" dirty="0" err="1" smtClean="0">
                <a:solidFill>
                  <a:srgbClr val="C00000"/>
                </a:solidFill>
              </a:rPr>
              <a:t>problems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5" name="32 Rectángulo redondeado"/>
          <p:cNvSpPr/>
          <p:nvPr/>
        </p:nvSpPr>
        <p:spPr>
          <a:xfrm>
            <a:off x="209550" y="1508126"/>
            <a:ext cx="5650035" cy="19113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pic>
        <p:nvPicPr>
          <p:cNvPr id="28" name="Imagen 2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610" y="1687433"/>
            <a:ext cx="4534234" cy="1607838"/>
          </a:xfrm>
          <a:prstGeom prst="rect">
            <a:avLst/>
          </a:prstGeom>
        </p:spPr>
      </p:pic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3512424" y="3169739"/>
            <a:ext cx="20233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400" b="1" dirty="0" err="1" smtClean="0">
                <a:solidFill>
                  <a:srgbClr val="000000"/>
                </a:solidFill>
              </a:rPr>
              <a:t>Cristallini</a:t>
            </a:r>
            <a:r>
              <a:rPr lang="es-MX" sz="1400" b="1" dirty="0" smtClean="0">
                <a:solidFill>
                  <a:srgbClr val="000000"/>
                </a:solidFill>
              </a:rPr>
              <a:t> et al. (1997)</a:t>
            </a:r>
            <a:endParaRPr lang="es-ES" sz="1400" b="1" dirty="0">
              <a:solidFill>
                <a:srgbClr val="000000"/>
              </a:solidFill>
            </a:endParaRPr>
          </a:p>
        </p:txBody>
      </p:sp>
      <p:sp>
        <p:nvSpPr>
          <p:cNvPr id="30" name="29 Rectángulo redondeado"/>
          <p:cNvSpPr/>
          <p:nvPr/>
        </p:nvSpPr>
        <p:spPr>
          <a:xfrm>
            <a:off x="6438900" y="3219450"/>
            <a:ext cx="5476875" cy="18319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10130392" y="4028301"/>
            <a:ext cx="1357313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AR" sz="4000">
              <a:solidFill>
                <a:srgbClr val="FFFFFF"/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62853" y="3276600"/>
            <a:ext cx="4618456" cy="165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9664061" y="4718459"/>
            <a:ext cx="20730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400" b="1" dirty="0" err="1" smtClean="0">
                <a:solidFill>
                  <a:srgbClr val="000000"/>
                </a:solidFill>
              </a:rPr>
              <a:t>Giambiagi</a:t>
            </a:r>
            <a:r>
              <a:rPr lang="es-MX" sz="1400" b="1" dirty="0" smtClean="0">
                <a:solidFill>
                  <a:srgbClr val="000000"/>
                </a:solidFill>
              </a:rPr>
              <a:t> </a:t>
            </a:r>
            <a:r>
              <a:rPr lang="es-MX" sz="1400" b="1" dirty="0">
                <a:solidFill>
                  <a:srgbClr val="000000"/>
                </a:solidFill>
              </a:rPr>
              <a:t>et al. (</a:t>
            </a:r>
            <a:r>
              <a:rPr lang="es-MX" sz="1400" b="1" dirty="0" smtClean="0">
                <a:solidFill>
                  <a:srgbClr val="000000"/>
                </a:solidFill>
              </a:rPr>
              <a:t>2012)</a:t>
            </a:r>
            <a:endParaRPr lang="es-ES" sz="1400" b="1" dirty="0">
              <a:solidFill>
                <a:srgbClr val="000000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0" y="983946"/>
            <a:ext cx="6143285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AR" sz="2000" dirty="0" err="1" smtClean="0">
                <a:solidFill>
                  <a:srgbClr val="000000"/>
                </a:solidFill>
              </a:rPr>
              <a:t>Proposed</a:t>
            </a:r>
            <a:r>
              <a:rPr lang="es-AR" sz="2000" dirty="0" smtClean="0">
                <a:solidFill>
                  <a:srgbClr val="000000"/>
                </a:solidFill>
              </a:rPr>
              <a:t> </a:t>
            </a:r>
            <a:r>
              <a:rPr lang="es-AR" sz="2000" dirty="0" err="1" smtClean="0">
                <a:solidFill>
                  <a:srgbClr val="000000"/>
                </a:solidFill>
              </a:rPr>
              <a:t>models</a:t>
            </a:r>
            <a:r>
              <a:rPr lang="es-AR" sz="2000" dirty="0" smtClean="0">
                <a:solidFill>
                  <a:srgbClr val="000000"/>
                </a:solidFill>
              </a:rPr>
              <a:t> </a:t>
            </a:r>
            <a:r>
              <a:rPr lang="es-AR" sz="2000" dirty="0" err="1" smtClean="0">
                <a:solidFill>
                  <a:srgbClr val="000000"/>
                </a:solidFill>
              </a:rPr>
              <a:t>Southern</a:t>
            </a:r>
            <a:r>
              <a:rPr lang="es-AR" sz="2000" dirty="0" smtClean="0">
                <a:solidFill>
                  <a:srgbClr val="000000"/>
                </a:solidFill>
              </a:rPr>
              <a:t> Central Andes (30-36°S)</a:t>
            </a:r>
            <a:endParaRPr lang="es-AR" sz="2000" dirty="0">
              <a:solidFill>
                <a:srgbClr val="00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52400" y="5514975"/>
            <a:ext cx="4249946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AR" dirty="0" err="1" smtClean="0">
                <a:solidFill>
                  <a:srgbClr val="FFFFFF"/>
                </a:solidFill>
              </a:rPr>
              <a:t>All</a:t>
            </a:r>
            <a:r>
              <a:rPr lang="es-AR" dirty="0" smtClean="0">
                <a:solidFill>
                  <a:srgbClr val="FFFFFF"/>
                </a:solidFill>
              </a:rPr>
              <a:t> </a:t>
            </a:r>
            <a:r>
              <a:rPr lang="es-AR" dirty="0" err="1" smtClean="0">
                <a:solidFill>
                  <a:srgbClr val="FFFFFF"/>
                </a:solidFill>
              </a:rPr>
              <a:t>models</a:t>
            </a:r>
            <a:r>
              <a:rPr lang="es-AR" dirty="0" smtClean="0">
                <a:solidFill>
                  <a:srgbClr val="FFFFFF"/>
                </a:solidFill>
              </a:rPr>
              <a:t> – </a:t>
            </a:r>
            <a:r>
              <a:rPr lang="es-AR" dirty="0" err="1" smtClean="0">
                <a:solidFill>
                  <a:srgbClr val="FFFFFF"/>
                </a:solidFill>
              </a:rPr>
              <a:t>except</a:t>
            </a:r>
            <a:r>
              <a:rPr lang="es-AR" dirty="0" smtClean="0">
                <a:solidFill>
                  <a:srgbClr val="FFFFFF"/>
                </a:solidFill>
              </a:rPr>
              <a:t> </a:t>
            </a:r>
            <a:r>
              <a:rPr lang="es-AR" dirty="0" err="1" smtClean="0">
                <a:solidFill>
                  <a:srgbClr val="FFFFFF"/>
                </a:solidFill>
              </a:rPr>
              <a:t>Armijo´s</a:t>
            </a:r>
            <a:r>
              <a:rPr lang="es-AR" dirty="0" smtClean="0">
                <a:solidFill>
                  <a:srgbClr val="FFFFFF"/>
                </a:solidFill>
              </a:rPr>
              <a:t> - </a:t>
            </a:r>
            <a:r>
              <a:rPr lang="es-AR" dirty="0" err="1" smtClean="0">
                <a:solidFill>
                  <a:srgbClr val="FFFFFF"/>
                </a:solidFill>
              </a:rPr>
              <a:t>proposed</a:t>
            </a:r>
            <a:endParaRPr lang="es-AR" dirty="0" smtClean="0">
              <a:solidFill>
                <a:srgbClr val="FFFFFF"/>
              </a:solidFill>
            </a:endParaRPr>
          </a:p>
          <a:p>
            <a:r>
              <a:rPr lang="es-AR" dirty="0" err="1" smtClean="0">
                <a:solidFill>
                  <a:srgbClr val="FFFFFF"/>
                </a:solidFill>
              </a:rPr>
              <a:t>the</a:t>
            </a:r>
            <a:r>
              <a:rPr lang="es-AR" dirty="0" smtClean="0">
                <a:solidFill>
                  <a:srgbClr val="FFFFFF"/>
                </a:solidFill>
              </a:rPr>
              <a:t> </a:t>
            </a:r>
            <a:r>
              <a:rPr lang="es-AR" dirty="0" err="1" smtClean="0">
                <a:solidFill>
                  <a:srgbClr val="FFFFFF"/>
                </a:solidFill>
              </a:rPr>
              <a:t>existence</a:t>
            </a:r>
            <a:r>
              <a:rPr lang="es-AR" dirty="0" smtClean="0">
                <a:solidFill>
                  <a:srgbClr val="FFFFFF"/>
                </a:solidFill>
              </a:rPr>
              <a:t> of a </a:t>
            </a:r>
            <a:r>
              <a:rPr lang="es-AR" dirty="0" err="1" smtClean="0">
                <a:solidFill>
                  <a:srgbClr val="FFFFFF"/>
                </a:solidFill>
              </a:rPr>
              <a:t>west-dipping</a:t>
            </a:r>
            <a:r>
              <a:rPr lang="es-AR" dirty="0" smtClean="0">
                <a:solidFill>
                  <a:srgbClr val="FFFFFF"/>
                </a:solidFill>
              </a:rPr>
              <a:t> </a:t>
            </a:r>
          </a:p>
          <a:p>
            <a:r>
              <a:rPr lang="es-AR" dirty="0" err="1" smtClean="0">
                <a:solidFill>
                  <a:srgbClr val="FFFFFF"/>
                </a:solidFill>
              </a:rPr>
              <a:t>master</a:t>
            </a:r>
            <a:r>
              <a:rPr lang="es-AR" dirty="0" smtClean="0">
                <a:solidFill>
                  <a:srgbClr val="FFFFFF"/>
                </a:solidFill>
              </a:rPr>
              <a:t> </a:t>
            </a:r>
            <a:r>
              <a:rPr lang="es-AR" dirty="0" err="1" smtClean="0">
                <a:solidFill>
                  <a:srgbClr val="FFFFFF"/>
                </a:solidFill>
              </a:rPr>
              <a:t>detachment</a:t>
            </a:r>
            <a:endParaRPr lang="es-AR" dirty="0">
              <a:solidFill>
                <a:srgbClr val="FFFFFF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6175" y="1508126"/>
            <a:ext cx="835820" cy="36527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32°S</a:t>
            </a:r>
            <a:endParaRPr lang="es-AR" dirty="0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56897" y="3486151"/>
            <a:ext cx="835820" cy="36527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33°S</a:t>
            </a:r>
            <a:endParaRPr lang="es-AR" dirty="0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6318998" y="1212578"/>
            <a:ext cx="1141168" cy="36527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33°30´S</a:t>
            </a:r>
            <a:endParaRPr lang="es-AR" dirty="0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" name="Rectángulo redondeado 35"/>
          <p:cNvSpPr/>
          <p:nvPr/>
        </p:nvSpPr>
        <p:spPr>
          <a:xfrm>
            <a:off x="4285841" y="5298289"/>
            <a:ext cx="1141168" cy="36527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33°30´S</a:t>
            </a:r>
            <a:endParaRPr lang="es-AR" dirty="0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Rectángulo redondeado 40"/>
          <p:cNvSpPr/>
          <p:nvPr/>
        </p:nvSpPr>
        <p:spPr>
          <a:xfrm>
            <a:off x="6770565" y="3293145"/>
            <a:ext cx="1141168" cy="36527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35°30´S</a:t>
            </a:r>
            <a:endParaRPr lang="es-AR" dirty="0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603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 redondeado"/>
          <p:cNvSpPr/>
          <p:nvPr/>
        </p:nvSpPr>
        <p:spPr>
          <a:xfrm>
            <a:off x="212652" y="3143251"/>
            <a:ext cx="5654748" cy="1828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40" y="3335143"/>
            <a:ext cx="4977520" cy="13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3634168" y="4547249"/>
            <a:ext cx="1765920" cy="3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CL" sz="1400" b="1" dirty="0">
                <a:solidFill>
                  <a:srgbClr val="000000"/>
                </a:solidFill>
              </a:rPr>
              <a:t>Ramos et al., 2004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0" y="142875"/>
            <a:ext cx="12192000" cy="90669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800" b="1" dirty="0" err="1" smtClean="0">
                <a:solidFill>
                  <a:srgbClr val="C00000"/>
                </a:solidFill>
              </a:rPr>
              <a:t>Kinematic</a:t>
            </a:r>
            <a:r>
              <a:rPr lang="es-MX" sz="2800" b="1" dirty="0" smtClean="0">
                <a:solidFill>
                  <a:srgbClr val="C00000"/>
                </a:solidFill>
              </a:rPr>
              <a:t> </a:t>
            </a:r>
            <a:r>
              <a:rPr lang="es-MX" sz="2800" b="1" dirty="0" err="1" smtClean="0">
                <a:solidFill>
                  <a:srgbClr val="C00000"/>
                </a:solidFill>
              </a:rPr>
              <a:t>modeling</a:t>
            </a:r>
            <a:r>
              <a:rPr lang="es-MX" sz="2800" b="1" dirty="0" smtClean="0">
                <a:solidFill>
                  <a:srgbClr val="C00000"/>
                </a:solidFill>
              </a:rPr>
              <a:t>: </a:t>
            </a:r>
            <a:r>
              <a:rPr lang="es-MX" sz="2800" b="1" dirty="0" err="1" smtClean="0">
                <a:solidFill>
                  <a:srgbClr val="C00000"/>
                </a:solidFill>
              </a:rPr>
              <a:t>problems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60293" y="679146"/>
            <a:ext cx="258275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AR" sz="2400" dirty="0" err="1" smtClean="0">
                <a:solidFill>
                  <a:srgbClr val="FFFFFF"/>
                </a:solidFill>
              </a:rPr>
              <a:t>Proposed</a:t>
            </a:r>
            <a:r>
              <a:rPr lang="es-AR" sz="2400" dirty="0" smtClean="0">
                <a:solidFill>
                  <a:srgbClr val="FFFFFF"/>
                </a:solidFill>
              </a:rPr>
              <a:t> </a:t>
            </a:r>
            <a:r>
              <a:rPr lang="es-AR" sz="2400" dirty="0" err="1" smtClean="0">
                <a:solidFill>
                  <a:srgbClr val="FFFFFF"/>
                </a:solidFill>
              </a:rPr>
              <a:t>models</a:t>
            </a:r>
            <a:endParaRPr lang="es-AR" sz="2400" dirty="0">
              <a:solidFill>
                <a:srgbClr val="FFFFFF"/>
              </a:solidFill>
            </a:endParaRPr>
          </a:p>
        </p:txBody>
      </p:sp>
      <p:sp>
        <p:nvSpPr>
          <p:cNvPr id="25" name="32 Rectángulo redondeado"/>
          <p:cNvSpPr/>
          <p:nvPr/>
        </p:nvSpPr>
        <p:spPr>
          <a:xfrm>
            <a:off x="209550" y="1203326"/>
            <a:ext cx="5650035" cy="19113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rgbClr val="FFFFFF"/>
                </a:solidFill>
              </a:rPr>
              <a:t>32°}s</a:t>
            </a:r>
            <a:endParaRPr lang="es-AR" dirty="0">
              <a:solidFill>
                <a:srgbClr val="FFFFFF"/>
              </a:solidFill>
            </a:endParaRPr>
          </a:p>
        </p:txBody>
      </p:sp>
      <p:pic>
        <p:nvPicPr>
          <p:cNvPr id="28" name="Imagen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610" y="1382633"/>
            <a:ext cx="4534234" cy="1607838"/>
          </a:xfrm>
          <a:prstGeom prst="rect">
            <a:avLst/>
          </a:prstGeom>
        </p:spPr>
      </p:pic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3512424" y="2864939"/>
            <a:ext cx="20233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400" b="1" dirty="0" err="1" smtClean="0">
                <a:solidFill>
                  <a:srgbClr val="000000"/>
                </a:solidFill>
              </a:rPr>
              <a:t>Cristallini</a:t>
            </a:r>
            <a:r>
              <a:rPr lang="es-MX" sz="1400" b="1" dirty="0" smtClean="0">
                <a:solidFill>
                  <a:srgbClr val="000000"/>
                </a:solidFill>
              </a:rPr>
              <a:t> et al. (1997)</a:t>
            </a:r>
            <a:endParaRPr lang="es-ES" sz="1400" b="1" dirty="0">
              <a:solidFill>
                <a:srgbClr val="000000"/>
              </a:solidFill>
            </a:endParaRPr>
          </a:p>
        </p:txBody>
      </p:sp>
      <p:sp>
        <p:nvSpPr>
          <p:cNvPr id="21" name="29 Rectángulo redondeado"/>
          <p:cNvSpPr/>
          <p:nvPr/>
        </p:nvSpPr>
        <p:spPr>
          <a:xfrm>
            <a:off x="4673710" y="4821131"/>
            <a:ext cx="7138885" cy="2036869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FFFF"/>
              </a:solidFill>
            </a:endParaRPr>
          </a:p>
        </p:txBody>
      </p:sp>
      <p:pic>
        <p:nvPicPr>
          <p:cNvPr id="12" name="11 Imagen" descr="Modelos cinemáticos-problemas.jpg"/>
          <p:cNvPicPr>
            <a:picLocks noChangeAspect="1"/>
          </p:cNvPicPr>
          <p:nvPr/>
        </p:nvPicPr>
        <p:blipFill>
          <a:blip r:embed="rId6" cstate="print"/>
          <a:srcRect t="25556" b="50972"/>
          <a:stretch>
            <a:fillRect/>
          </a:stretch>
        </p:blipFill>
        <p:spPr>
          <a:xfrm>
            <a:off x="5522996" y="5000625"/>
            <a:ext cx="5775158" cy="1609725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6181726" y="1800225"/>
            <a:ext cx="535305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400" dirty="0" smtClean="0">
                <a:solidFill>
                  <a:schemeClr val="accent2">
                    <a:lumMod val="50000"/>
                  </a:schemeClr>
                </a:solidFill>
              </a:rPr>
              <a:t>Are </a:t>
            </a:r>
            <a:r>
              <a:rPr lang="es-AR" sz="2400" dirty="0" err="1" smtClean="0">
                <a:solidFill>
                  <a:schemeClr val="accent2">
                    <a:lumMod val="50000"/>
                  </a:schemeClr>
                </a:solidFill>
              </a:rPr>
              <a:t>they</a:t>
            </a:r>
            <a:r>
              <a:rPr lang="es-AR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AR" sz="2400" dirty="0" err="1" smtClean="0">
                <a:solidFill>
                  <a:schemeClr val="accent2">
                    <a:lumMod val="50000"/>
                  </a:schemeClr>
                </a:solidFill>
              </a:rPr>
              <a:t>kinematically</a:t>
            </a:r>
            <a:r>
              <a:rPr lang="es-AR" sz="2400" dirty="0" smtClean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es-AR" sz="2400" dirty="0" err="1" smtClean="0">
                <a:solidFill>
                  <a:schemeClr val="accent2">
                    <a:lumMod val="50000"/>
                  </a:schemeClr>
                </a:solidFill>
              </a:rPr>
              <a:t>mechanically</a:t>
            </a:r>
            <a:r>
              <a:rPr lang="es-AR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AR" sz="2400" dirty="0" err="1" smtClean="0">
                <a:solidFill>
                  <a:schemeClr val="accent2">
                    <a:lumMod val="50000"/>
                  </a:schemeClr>
                </a:solidFill>
              </a:rPr>
              <a:t>feasible</a:t>
            </a:r>
            <a:r>
              <a:rPr lang="es-AR" sz="2400" dirty="0" smtClean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es-A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56897" y="1209832"/>
            <a:ext cx="835820" cy="36527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32°S</a:t>
            </a:r>
            <a:endParaRPr lang="es-AR" dirty="0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51598" y="3163272"/>
            <a:ext cx="835820" cy="36527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33°S</a:t>
            </a:r>
            <a:endParaRPr lang="es-AR" dirty="0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603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|0.5|1.|1.9|5.5|2.1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|0.5|1.|1.9|5.5|2.1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|0.5|1.|1.9|5.5|2.1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|0.5|1.|1.9|5.5|2.1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|0.5|1.|1.9|5.5|2.1|3.5"/>
</p:tagLst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098">
  <a:themeElements>
    <a:clrScheme name="098 13">
      <a:dk1>
        <a:srgbClr val="C0C0C0"/>
      </a:dk1>
      <a:lt1>
        <a:srgbClr val="FFFFFF"/>
      </a:lt1>
      <a:dk2>
        <a:srgbClr val="CC0066"/>
      </a:dk2>
      <a:lt2>
        <a:srgbClr val="FFCCCC"/>
      </a:lt2>
      <a:accent1>
        <a:srgbClr val="993366"/>
      </a:accent1>
      <a:accent2>
        <a:srgbClr val="FF9999"/>
      </a:accent2>
      <a:accent3>
        <a:srgbClr val="E2AAB8"/>
      </a:accent3>
      <a:accent4>
        <a:srgbClr val="DADADA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098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98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8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8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8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8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8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8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8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8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8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8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8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8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8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8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8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3244</TotalTime>
  <Words>1020</Words>
  <Application>Microsoft Office PowerPoint</Application>
  <PresentationFormat>Panorámica</PresentationFormat>
  <Paragraphs>185</Paragraphs>
  <Slides>24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24</vt:i4>
      </vt:variant>
    </vt:vector>
  </HeadingPairs>
  <TitlesOfParts>
    <vt:vector size="38" baseType="lpstr">
      <vt:lpstr>Arial Unicode MS</vt:lpstr>
      <vt:lpstr>SimSun</vt:lpstr>
      <vt:lpstr>Aharoni</vt:lpstr>
      <vt:lpstr>Arial</vt:lpstr>
      <vt:lpstr>Calibri</vt:lpstr>
      <vt:lpstr>Georgia</vt:lpstr>
      <vt:lpstr>Helvetica</vt:lpstr>
      <vt:lpstr>Times New Roman</vt:lpstr>
      <vt:lpstr>Times New Roman (Hebrew)</vt:lpstr>
      <vt:lpstr>Wingdings</vt:lpstr>
      <vt:lpstr>1_Diseño predeterminado</vt:lpstr>
      <vt:lpstr>1_Default Design</vt:lpstr>
      <vt:lpstr>098</vt:lpstr>
      <vt:lpstr>2_Diseño predeterminado</vt:lpstr>
      <vt:lpstr>Presentación de PowerPoint</vt:lpstr>
      <vt:lpstr>Presentación de PowerPoint</vt:lpstr>
      <vt:lpstr>Purpose: to propose integrated kinematic models with thermomechanical constrains for the Southern Central Andes (30°-36°S), that accounts for the great amount of geological and geophysical studies carried out by numerous authors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</dc:creator>
  <cp:lastModifiedBy>Laura</cp:lastModifiedBy>
  <cp:revision>137</cp:revision>
  <dcterms:created xsi:type="dcterms:W3CDTF">2013-09-07T16:50:21Z</dcterms:created>
  <dcterms:modified xsi:type="dcterms:W3CDTF">2013-10-28T14:01:01Z</dcterms:modified>
</cp:coreProperties>
</file>