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17" r:id="rId3"/>
    <p:sldId id="316" r:id="rId4"/>
    <p:sldId id="257" r:id="rId5"/>
    <p:sldId id="318" r:id="rId6"/>
    <p:sldId id="313" r:id="rId7"/>
    <p:sldId id="319" r:id="rId8"/>
    <p:sldId id="320" r:id="rId9"/>
    <p:sldId id="321" r:id="rId10"/>
    <p:sldId id="314" r:id="rId11"/>
    <p:sldId id="315" r:id="rId12"/>
    <p:sldId id="312" r:id="rId13"/>
    <p:sldId id="297" r:id="rId14"/>
    <p:sldId id="311" r:id="rId15"/>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262"/>
    <a:srgbClr val="003300"/>
    <a:srgbClr val="211B69"/>
    <a:srgbClr val="7D7D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3612" cy="467600"/>
          </a:xfrm>
          <a:prstGeom prst="rect">
            <a:avLst/>
          </a:prstGeom>
        </p:spPr>
        <p:txBody>
          <a:bodyPr vert="horz" lIns="91894" tIns="45947" rIns="91894" bIns="45947" rtlCol="0"/>
          <a:lstStyle>
            <a:lvl1pPr algn="l">
              <a:defRPr sz="1200"/>
            </a:lvl1pPr>
          </a:lstStyle>
          <a:p>
            <a:endParaRPr lang="en-US"/>
          </a:p>
        </p:txBody>
      </p:sp>
      <p:sp>
        <p:nvSpPr>
          <p:cNvPr id="3" name="Date Placeholder 2"/>
          <p:cNvSpPr>
            <a:spLocks noGrp="1"/>
          </p:cNvSpPr>
          <p:nvPr>
            <p:ph type="dt" sz="quarter" idx="1"/>
          </p:nvPr>
        </p:nvSpPr>
        <p:spPr>
          <a:xfrm>
            <a:off x="3990118" y="0"/>
            <a:ext cx="3053612" cy="467600"/>
          </a:xfrm>
          <a:prstGeom prst="rect">
            <a:avLst/>
          </a:prstGeom>
        </p:spPr>
        <p:txBody>
          <a:bodyPr vert="horz" lIns="91894" tIns="45947" rIns="91894" bIns="45947" rtlCol="0"/>
          <a:lstStyle>
            <a:lvl1pPr algn="r">
              <a:defRPr sz="1200"/>
            </a:lvl1pPr>
          </a:lstStyle>
          <a:p>
            <a:fld id="{7B1F762C-5C0C-485A-BAA8-62FFC15BC9A6}" type="datetimeFigureOut">
              <a:rPr lang="en-US" smtClean="0"/>
              <a:pPr/>
              <a:t>10/20/2013</a:t>
            </a:fld>
            <a:endParaRPr lang="en-US"/>
          </a:p>
        </p:txBody>
      </p:sp>
      <p:sp>
        <p:nvSpPr>
          <p:cNvPr id="4" name="Footer Placeholder 3"/>
          <p:cNvSpPr>
            <a:spLocks noGrp="1"/>
          </p:cNvSpPr>
          <p:nvPr>
            <p:ph type="ftr" sz="quarter" idx="2"/>
          </p:nvPr>
        </p:nvSpPr>
        <p:spPr>
          <a:xfrm>
            <a:off x="2" y="8876417"/>
            <a:ext cx="3053612" cy="467600"/>
          </a:xfrm>
          <a:prstGeom prst="rect">
            <a:avLst/>
          </a:prstGeom>
        </p:spPr>
        <p:txBody>
          <a:bodyPr vert="horz" lIns="91894" tIns="45947" rIns="91894" bIns="45947" rtlCol="0" anchor="b"/>
          <a:lstStyle>
            <a:lvl1pPr algn="l">
              <a:defRPr sz="1200"/>
            </a:lvl1pPr>
          </a:lstStyle>
          <a:p>
            <a:endParaRPr lang="en-US"/>
          </a:p>
        </p:txBody>
      </p:sp>
      <p:sp>
        <p:nvSpPr>
          <p:cNvPr id="5" name="Slide Number Placeholder 4"/>
          <p:cNvSpPr>
            <a:spLocks noGrp="1"/>
          </p:cNvSpPr>
          <p:nvPr>
            <p:ph type="sldNum" sz="quarter" idx="3"/>
          </p:nvPr>
        </p:nvSpPr>
        <p:spPr>
          <a:xfrm>
            <a:off x="3990118" y="8876417"/>
            <a:ext cx="3053612" cy="467600"/>
          </a:xfrm>
          <a:prstGeom prst="rect">
            <a:avLst/>
          </a:prstGeom>
        </p:spPr>
        <p:txBody>
          <a:bodyPr vert="horz" lIns="91894" tIns="45947" rIns="91894" bIns="45947" rtlCol="0" anchor="b"/>
          <a:lstStyle>
            <a:lvl1pPr algn="r">
              <a:defRPr sz="1200"/>
            </a:lvl1pPr>
          </a:lstStyle>
          <a:p>
            <a:fld id="{64E9522C-3A79-4090-970C-6C6BA8B979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2974" cy="467281"/>
          </a:xfrm>
          <a:prstGeom prst="rect">
            <a:avLst/>
          </a:prstGeom>
        </p:spPr>
        <p:txBody>
          <a:bodyPr vert="horz" lIns="93640" tIns="46821" rIns="93640" bIns="46821" rtlCol="0"/>
          <a:lstStyle>
            <a:lvl1pPr algn="l">
              <a:defRPr sz="1200"/>
            </a:lvl1pPr>
          </a:lstStyle>
          <a:p>
            <a:endParaRPr lang="en-US"/>
          </a:p>
        </p:txBody>
      </p:sp>
      <p:sp>
        <p:nvSpPr>
          <p:cNvPr id="3" name="Date Placeholder 2"/>
          <p:cNvSpPr>
            <a:spLocks noGrp="1"/>
          </p:cNvSpPr>
          <p:nvPr>
            <p:ph type="dt" idx="1"/>
          </p:nvPr>
        </p:nvSpPr>
        <p:spPr>
          <a:xfrm>
            <a:off x="3990721" y="1"/>
            <a:ext cx="3052974" cy="467281"/>
          </a:xfrm>
          <a:prstGeom prst="rect">
            <a:avLst/>
          </a:prstGeom>
        </p:spPr>
        <p:txBody>
          <a:bodyPr vert="horz" lIns="93640" tIns="46821" rIns="93640" bIns="46821" rtlCol="0"/>
          <a:lstStyle>
            <a:lvl1pPr algn="r">
              <a:defRPr sz="1200"/>
            </a:lvl1pPr>
          </a:lstStyle>
          <a:p>
            <a:fld id="{F99ED251-1033-48DD-9199-412B5DD33FB7}" type="datetimeFigureOut">
              <a:rPr lang="en-US" smtClean="0"/>
              <a:pPr/>
              <a:t>10/20/2013</a:t>
            </a:fld>
            <a:endParaRPr lang="en-US"/>
          </a:p>
        </p:txBody>
      </p:sp>
      <p:sp>
        <p:nvSpPr>
          <p:cNvPr id="4" name="Slide Image Placeholder 3"/>
          <p:cNvSpPr>
            <a:spLocks noGrp="1" noRot="1" noChangeAspect="1"/>
          </p:cNvSpPr>
          <p:nvPr>
            <p:ph type="sldImg" idx="2"/>
          </p:nvPr>
        </p:nvSpPr>
        <p:spPr>
          <a:xfrm>
            <a:off x="1185863" y="700088"/>
            <a:ext cx="4673600" cy="3505200"/>
          </a:xfrm>
          <a:prstGeom prst="rect">
            <a:avLst/>
          </a:prstGeom>
          <a:noFill/>
          <a:ln w="12700">
            <a:solidFill>
              <a:prstClr val="black"/>
            </a:solidFill>
          </a:ln>
        </p:spPr>
        <p:txBody>
          <a:bodyPr vert="horz" lIns="93640" tIns="46821" rIns="93640" bIns="4682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40" tIns="46821" rIns="93640" bIns="468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2"/>
            <a:ext cx="3052974" cy="467281"/>
          </a:xfrm>
          <a:prstGeom prst="rect">
            <a:avLst/>
          </a:prstGeom>
        </p:spPr>
        <p:txBody>
          <a:bodyPr vert="horz" lIns="93640" tIns="46821" rIns="93640" bIns="4682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2"/>
            <a:ext cx="3052974" cy="467281"/>
          </a:xfrm>
          <a:prstGeom prst="rect">
            <a:avLst/>
          </a:prstGeom>
        </p:spPr>
        <p:txBody>
          <a:bodyPr vert="horz" lIns="93640" tIns="46821" rIns="93640" bIns="46821" rtlCol="0" anchor="b"/>
          <a:lstStyle>
            <a:lvl1pPr algn="r">
              <a:defRPr sz="1200"/>
            </a:lvl1pPr>
          </a:lstStyle>
          <a:p>
            <a:fld id="{61A32DD6-4137-4D6C-AFF2-A26CEC08F0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Thanks</a:t>
            </a:r>
            <a:r>
              <a:rPr lang="en-US" sz="1100" baseline="0" dirty="0" smtClean="0"/>
              <a:t> for letting me introduce you to competency-based geosciences teacher education at WGU! Competency-based learning involves a different relationship to seat time – that is, the time a student spends in a seat learning from an instructor, website, fellow student, whatever. At traditional colleges, minimum seat time is fixed – the course schedule guides the student. At competency-based schools, the student determines the schedule (within limits – students must demonstrate academic progress within a certain period of time). At many universities, there is a range of grades – some students earn “A”s while others earn “C”s. At WGU, students must earn the equivalent of a “B” or better to be deemed competent in that subject. So learning is measured in competency units and students are not allowed to move forward without objectively demonstrating that competency.</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of WGU faculty &amp;</a:t>
            </a:r>
            <a:r>
              <a:rPr lang="en-US" baseline="0" dirty="0" smtClean="0"/>
              <a:t> staff is already outdated, with the number of employees as of Sept 30 closer to 3000. An increasing number of faculty are affiliated with virtual campuses in Indiana, Missouri, Tennessee, Texas, and Washington State. All others affiliate with the main office in Utah. </a:t>
            </a:r>
          </a:p>
          <a:p>
            <a:r>
              <a:rPr lang="en-US" baseline="0" dirty="0" smtClean="0"/>
              <a:t>At WGU, faculty responsibilities are distributed. For example, in a traditional college, the same instructor would write an exam, proctor the exam, and grade the exam. At WGU, each of these functions is performed by a different faculty member to maintain objectivity. </a:t>
            </a:r>
            <a:endParaRPr lang="en-US"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came from WGU President Bob Mendenhall’s 2012 address to faculty &amp; staff.  Note that the Teachers</a:t>
            </a:r>
            <a:r>
              <a:rPr lang="en-US" baseline="0" dirty="0" smtClean="0"/>
              <a:t> College, founded in 2003, was less than 10 years old at this time. </a:t>
            </a:r>
            <a:endParaRPr lang="en-US"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WGU is fully online, except for required field experience of 3 to 6 months. This applies to all students</a:t>
            </a:r>
            <a:r>
              <a:rPr lang="en-US" sz="1100" baseline="0" dirty="0" smtClean="0"/>
              <a:t> at the undergraduate level – regardless of discipline, students must intern or apprentice in an actual workplace. For example, nursing students are placed in hospitals while teaching students are assigned to K-12 classrooms. Host facility staff as well as WGU faculty supervise and report on student </a:t>
            </a:r>
            <a:r>
              <a:rPr lang="en-US" sz="1100" baseline="0" dirty="0" err="1" smtClean="0"/>
              <a:t>compentence</a:t>
            </a:r>
            <a:r>
              <a:rPr lang="en-US" sz="1100" baseline="0" dirty="0" smtClean="0"/>
              <a:t> in the workplace. Graduate students in the Teachers College are required to implement a project in their classrooms, followed by a written presentation and oral defense.</a:t>
            </a:r>
          </a:p>
          <a:p>
            <a:r>
              <a:rPr lang="en-US" sz="1100" baseline="0" dirty="0" smtClean="0"/>
              <a:t>WGU is fully accredited, private, and nonprofit – tuition rates have stayed the same for the past 6 years at $6000/year. Not $6000 per course or per term but per 12-month calendar year. Since $500/month is still a lot for many students, the majority are on financial aid or receive other tuition assistance. </a:t>
            </a:r>
          </a:p>
          <a:p>
            <a:r>
              <a:rPr lang="en-US" baseline="0" dirty="0" smtClean="0"/>
              <a:t>WGU is limited to certain programs – a student may earn a degree in geoscience education, not training to become a geoscientist.</a:t>
            </a:r>
          </a:p>
          <a:p>
            <a:r>
              <a:rPr lang="en-US" baseline="0" dirty="0" smtClean="0"/>
              <a:t>WGU is not open admission – unlike most community colleges and state colleges or universities, WGU screens applicants and may refuse to accept them. WGU is definitely not MOOC-based. MOOC stands for massive open online course, often with hundreds or thousands of students to one instructor.  At WGU, the emphasis is on personalized instruction with each student receiving an education tailored specifically to his or her needs, including one-on-one discussion time with faculty. </a:t>
            </a:r>
            <a:endParaRPr lang="en-US"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Most WGU students are older (average</a:t>
            </a:r>
            <a:r>
              <a:rPr lang="en-US" sz="1100" baseline="0" dirty="0" smtClean="0"/>
              <a:t> age is 37), lower income, and first-generation college students</a:t>
            </a:r>
            <a:r>
              <a:rPr lang="en-US" sz="1100" b="0" baseline="0" dirty="0" smtClean="0"/>
              <a:t>. </a:t>
            </a:r>
            <a:r>
              <a:rPr lang="en-US" sz="1100" b="0" dirty="0" smtClean="0"/>
              <a:t>As of September</a:t>
            </a:r>
            <a:r>
              <a:rPr lang="en-US" sz="1100" b="0" baseline="0" dirty="0" smtClean="0"/>
              <a:t> 30, WGU students are in all 50 states, 4 territories, and many military bases around the world. Other than Canada, international students are not allowed at this time. Current enrollment is more than 41,000 and climbing by about 800/month. There is actually a cap on the number of new students admitted based </a:t>
            </a:r>
            <a:r>
              <a:rPr lang="en-US" sz="1100" baseline="0" dirty="0" smtClean="0"/>
              <a:t>on the number of faculty available to support them. </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At WGU,</a:t>
            </a:r>
            <a:r>
              <a:rPr lang="en-US" sz="1100" baseline="0" dirty="0" smtClean="0"/>
              <a:t> geosciences includes geology, oceanography, meteorology (also known as atmospheric science), and astronomy.</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Here is an example of the 5 competencies required for the Interdisciplinary Geosciences course. This is not an introductory</a:t>
            </a:r>
            <a:r>
              <a:rPr lang="en-US" sz="1100" baseline="0" dirty="0" smtClean="0"/>
              <a:t> course, and many students come to it after having passed courses in algebra, integrated physical sciences, and/or chemistry. </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remainder of this</a:t>
            </a:r>
            <a:r>
              <a:rPr lang="en-US" sz="1100" baseline="0" dirty="0" smtClean="0"/>
              <a:t> presentation concerns how to address these competencies. Students start with external learning resources, such as the textbook and lab kit. Geosciences at WGU uses mainly Pearson products such as this Earth Science eText and the affiliated website, MasteringGeology. Students order their own Geology LabPaq from Hands-On Labs so they may use and keep their own mineral and rock hand samples and other materials, such as mineral ID scratch plates. The students do not pay any additional cost for any of these items -- WGU includes these learning resources as part of student tuition.</a:t>
            </a:r>
          </a:p>
          <a:p>
            <a:r>
              <a:rPr lang="en-US" sz="1100" baseline="0" dirty="0" smtClean="0"/>
              <a:t>As geosciences faculty, I help develop internal resources for my students. These include a learning community where common info is shared and students may post items for each like a community bulletin board, and a virtual classroom where students can meet with each other at specific times to engage in face-to-face peer learning. The vast majority of my time is direct interaction with each geoscience student – that is, at a scheduled time, I call each student to discuss talk for an average of 30 minutes each week. This is one-on-one personalized instruction where we discuss content, test-taking strategies, academic progress, and so on. The students and I develop real bonds during the weeks or months that we work with each other. During Cohort weeks, we discuss specific topics in addition to student concerns. Obviously not every geoscience students wants to talk each week; some students prefer email only. But I contact each student by phone call or by individual email on a regular basis for the duration of their enrollment in my courses. </a:t>
            </a:r>
          </a:p>
          <a:p>
            <a:r>
              <a:rPr lang="en-US" sz="1100" baseline="0" dirty="0" smtClean="0"/>
              <a:t>Starting in November, we will implement an in-house Knowledge Base (sort of like an internal wiki) for students to use during asynchronous learning – that is, at 3:00am. So I will spend a lot time over the next few months writing brief articles and making short videos for students to access when they cannot reach me.</a:t>
            </a:r>
            <a:endParaRPr lang="en-US" sz="1100" dirty="0" smtClean="0"/>
          </a:p>
        </p:txBody>
      </p:sp>
      <p:sp>
        <p:nvSpPr>
          <p:cNvPr id="4" name="Slide Number Placeholder 3"/>
          <p:cNvSpPr>
            <a:spLocks noGrp="1"/>
          </p:cNvSpPr>
          <p:nvPr>
            <p:ph type="sldNum" sz="quarter" idx="10"/>
          </p:nvPr>
        </p:nvSpPr>
        <p:spPr/>
        <p:txBody>
          <a:bodyPr/>
          <a:lstStyle/>
          <a:p>
            <a:fld id="{61A32DD6-4137-4D6C-AFF2-A26CEC08F08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You know the</a:t>
            </a:r>
            <a:r>
              <a:rPr lang="en-US" sz="1100" baseline="0" dirty="0" smtClean="0"/>
              <a:t> value of hands-on activities, labs, and field trips. Among the work WGU students do in their Courses of Study are performance assessment known as tasks that include a personal field trip to a nearby site of geologic interest, lab experiments with a formal write-up, and essays on a variety of topics. Students submit their work through an online program called TaskStream. Evaluators are subject matter experts who grade the work and report back on what, if any, revisions must be made before the student submission demonstrates competency. Evaluators are the only part-time faculty employed by WGU – they are frequently part-time faculty at other colleges or universities as well, where they actively teach these subject as well. Strict separation is maintained between faculty like me, who get to know the students on a personal level, and the evaluators, who never speak directly with the students. This is to avoid bias during grading.</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Welcome to</a:t>
            </a:r>
            <a:r>
              <a:rPr lang="en-US" sz="1100" baseline="0" dirty="0" smtClean="0"/>
              <a:t> the bane of my students’ existence – standardized national and state exams on Earth &amp; Space Science content knowledge. “Praxis “ refers to professional practice and the Praxis series of exams from Educational Testing Service is a required component of nearly every teacher education program in the U.S. Depending on grade level and subject the candidate wants to teach, the required exam is different and passing scores vary by state.</a:t>
            </a:r>
          </a:p>
          <a:p>
            <a:r>
              <a:rPr lang="en-US" sz="1100" baseline="0" dirty="0" smtClean="0"/>
              <a:t>Many states require their own exams, such as the GACE which is another ETS product or the WEST-E from another vendor. At WGU, all necessary exams must be passed before undergraduate or graduate students are allowed to set foot in the classroom to continue their degree program. Multiple attempts to pass these rigorous exams are common.</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I am happy</a:t>
            </a:r>
            <a:r>
              <a:rPr lang="en-US" sz="1100" baseline="0" dirty="0" smtClean="0"/>
              <a:t> to answer questions. If the following slides do not address your concerns, feel free to contact me for further discussion. </a:t>
            </a:r>
            <a:r>
              <a:rPr lang="en-US" sz="1100" dirty="0" smtClean="0"/>
              <a:t>Thank you for your attention! </a:t>
            </a:r>
            <a:endParaRPr lang="en-US" sz="1100"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13D94-9C45-472C-AD6D-81FBC380EBD5}" type="datetimeFigureOut">
              <a:rPr lang="en-US" smtClean="0"/>
              <a:pPr/>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13D94-9C45-472C-AD6D-81FBC380EBD5}" type="datetimeFigureOut">
              <a:rPr lang="en-US" smtClean="0"/>
              <a:pPr/>
              <a:t>10/20/2013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E394E-A824-4BC9-9599-8A83300E59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zanne.metlay@wg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suzanne.metlay@wgu.edu"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066800"/>
            <a:ext cx="8382000" cy="2667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09600" y="1600200"/>
            <a:ext cx="7772400" cy="1470025"/>
          </a:xfrm>
        </p:spPr>
        <p:txBody>
          <a:bodyPr>
            <a:noAutofit/>
          </a:bodyPr>
          <a:lstStyle/>
          <a:p>
            <a:r>
              <a:rPr lang="en-US" b="1" dirty="0" smtClean="0">
                <a:solidFill>
                  <a:schemeClr val="tx2"/>
                </a:solidFill>
              </a:rPr>
              <a:t>Competency-Based </a:t>
            </a:r>
            <a:br>
              <a:rPr lang="en-US" b="1" dirty="0" smtClean="0">
                <a:solidFill>
                  <a:schemeClr val="tx2"/>
                </a:solidFill>
              </a:rPr>
            </a:br>
            <a:r>
              <a:rPr lang="en-US" b="1" dirty="0" smtClean="0">
                <a:solidFill>
                  <a:srgbClr val="C00000"/>
                </a:solidFill>
              </a:rPr>
              <a:t>Geosciences Teacher Education </a:t>
            </a:r>
            <a:r>
              <a:rPr lang="en-US" b="1" dirty="0" smtClean="0">
                <a:solidFill>
                  <a:schemeClr val="tx2"/>
                </a:solidFill>
              </a:rPr>
              <a:t>at Western Governors University</a:t>
            </a:r>
            <a:endParaRPr lang="en-US" b="1" dirty="0">
              <a:solidFill>
                <a:schemeClr val="tx2"/>
              </a:solidFill>
              <a:latin typeface="Baskerville Old Face" pitchFamily="18" charset="0"/>
            </a:endParaRPr>
          </a:p>
        </p:txBody>
      </p:sp>
      <p:sp>
        <p:nvSpPr>
          <p:cNvPr id="3" name="Subtitle 2"/>
          <p:cNvSpPr>
            <a:spLocks noGrp="1"/>
          </p:cNvSpPr>
          <p:nvPr>
            <p:ph type="subTitle" idx="1"/>
          </p:nvPr>
        </p:nvSpPr>
        <p:spPr>
          <a:xfrm>
            <a:off x="0" y="3810000"/>
            <a:ext cx="9144000" cy="1752600"/>
          </a:xfrm>
        </p:spPr>
        <p:txBody>
          <a:bodyPr>
            <a:normAutofit fontScale="25000" lnSpcReduction="20000"/>
          </a:bodyPr>
          <a:lstStyle/>
          <a:p>
            <a:endParaRPr lang="en-US" sz="8000" b="1" u="sng" dirty="0" smtClean="0">
              <a:solidFill>
                <a:srgbClr val="262626"/>
              </a:solidFill>
              <a:hlinkClick r:id="rId2"/>
            </a:endParaRPr>
          </a:p>
          <a:p>
            <a:r>
              <a:rPr lang="en-US" sz="8000" dirty="0" smtClean="0">
                <a:solidFill>
                  <a:schemeClr val="tx2"/>
                </a:solidFill>
              </a:rPr>
              <a:t>Suzanne T. Metlay, Ph.D.</a:t>
            </a:r>
          </a:p>
          <a:p>
            <a:r>
              <a:rPr lang="en-US" sz="8000" dirty="0" smtClean="0">
                <a:solidFill>
                  <a:schemeClr val="tx2"/>
                </a:solidFill>
              </a:rPr>
              <a:t>Teachers College</a:t>
            </a:r>
          </a:p>
          <a:p>
            <a:r>
              <a:rPr lang="en-US" sz="8000" dirty="0" smtClean="0">
                <a:solidFill>
                  <a:schemeClr val="tx2"/>
                </a:solidFill>
              </a:rPr>
              <a:t>Western Governors University</a:t>
            </a:r>
            <a:endParaRPr lang="en-US" sz="8000" b="1" u="sng" dirty="0" smtClean="0">
              <a:solidFill>
                <a:schemeClr val="tx2"/>
              </a:solidFill>
              <a:hlinkClick r:id="rId2"/>
            </a:endParaRPr>
          </a:p>
          <a:p>
            <a:endParaRPr lang="en-US" sz="8000" b="1" u="sng" dirty="0" smtClean="0">
              <a:solidFill>
                <a:srgbClr val="262626"/>
              </a:solidFill>
            </a:endParaRPr>
          </a:p>
          <a:p>
            <a:pPr>
              <a:lnSpc>
                <a:spcPct val="80000"/>
              </a:lnSpc>
              <a:spcBef>
                <a:spcPts val="300"/>
              </a:spcBef>
            </a:pPr>
            <a:r>
              <a:rPr lang="en-US" sz="7200" b="1" dirty="0" smtClean="0">
                <a:solidFill>
                  <a:schemeClr val="tx2"/>
                </a:solidFill>
                <a:ea typeface="ＭＳ Ｐゴシック" pitchFamily="34" charset="-128"/>
              </a:rPr>
              <a:t>Geological Society of America – Denver, CO</a:t>
            </a:r>
          </a:p>
          <a:p>
            <a:pPr>
              <a:lnSpc>
                <a:spcPct val="80000"/>
              </a:lnSpc>
              <a:spcBef>
                <a:spcPts val="300"/>
              </a:spcBef>
            </a:pPr>
            <a:r>
              <a:rPr lang="en-US" sz="7200" dirty="0" smtClean="0">
                <a:solidFill>
                  <a:schemeClr val="tx2"/>
                </a:solidFill>
                <a:ea typeface="ＭＳ Ｐゴシック" pitchFamily="34" charset="-128"/>
              </a:rPr>
              <a:t>27 </a:t>
            </a:r>
            <a:r>
              <a:rPr lang="en-US" sz="7200" dirty="0" smtClean="0">
                <a:solidFill>
                  <a:schemeClr val="tx2"/>
                </a:solidFill>
                <a:ea typeface="ＭＳ Ｐゴシック" pitchFamily="34" charset="-128"/>
              </a:rPr>
              <a:t>October 2013</a:t>
            </a:r>
          </a:p>
          <a:p>
            <a:endParaRPr lang="en-US" sz="3800" b="1" dirty="0">
              <a:solidFill>
                <a:srgbClr val="7D7D7D"/>
              </a:solidFill>
            </a:endParaRPr>
          </a:p>
        </p:txBody>
      </p:sp>
      <p:sp>
        <p:nvSpPr>
          <p:cNvPr id="5" name="TextBox 4"/>
          <p:cNvSpPr txBox="1"/>
          <p:nvPr/>
        </p:nvSpPr>
        <p:spPr>
          <a:xfrm>
            <a:off x="0" y="0"/>
            <a:ext cx="9144000" cy="851002"/>
          </a:xfrm>
          <a:prstGeom prst="rect">
            <a:avLst/>
          </a:prstGeom>
          <a:noFill/>
        </p:spPr>
        <p:txBody>
          <a:bodyPr wrap="square" rtlCol="0">
            <a:spAutoFit/>
          </a:bodyPr>
          <a:lstStyle/>
          <a:p>
            <a:pPr algn="ctr">
              <a:lnSpc>
                <a:spcPct val="80000"/>
              </a:lnSpc>
              <a:spcBef>
                <a:spcPts val="300"/>
              </a:spcBef>
            </a:pPr>
            <a:r>
              <a:rPr lang="en-US" i="1" u="sng" dirty="0" smtClean="0">
                <a:solidFill>
                  <a:schemeClr val="accent1">
                    <a:lumMod val="20000"/>
                    <a:lumOff val="80000"/>
                  </a:schemeClr>
                </a:solidFill>
                <a:ea typeface="ＭＳ Ｐゴシック" pitchFamily="34" charset="-128"/>
              </a:rPr>
              <a:t>GSA Session </a:t>
            </a:r>
            <a:r>
              <a:rPr lang="en-US" i="1" u="sng" dirty="0" smtClean="0">
                <a:solidFill>
                  <a:schemeClr val="accent1">
                    <a:lumMod val="20000"/>
                    <a:lumOff val="80000"/>
                  </a:schemeClr>
                </a:solidFill>
                <a:ea typeface="ＭＳ Ｐゴシック" pitchFamily="34" charset="-128"/>
              </a:rPr>
              <a:t>T117</a:t>
            </a:r>
            <a:r>
              <a:rPr lang="en-US" i="1" dirty="0" smtClean="0">
                <a:solidFill>
                  <a:schemeClr val="accent1">
                    <a:lumMod val="20000"/>
                    <a:lumOff val="80000"/>
                  </a:schemeClr>
                </a:solidFill>
                <a:ea typeface="ＭＳ Ｐゴシック" pitchFamily="34" charset="-128"/>
              </a:rPr>
              <a:t>: </a:t>
            </a:r>
            <a:r>
              <a:rPr lang="en-US" i="1" dirty="0" smtClean="0">
                <a:solidFill>
                  <a:schemeClr val="accent1">
                    <a:lumMod val="20000"/>
                    <a:lumOff val="80000"/>
                  </a:schemeClr>
                </a:solidFill>
              </a:rPr>
              <a:t>Developing and Sustaining Thriving Geoscience Programs and Departments: </a:t>
            </a:r>
          </a:p>
          <a:p>
            <a:pPr algn="ctr">
              <a:lnSpc>
                <a:spcPct val="80000"/>
              </a:lnSpc>
              <a:spcBef>
                <a:spcPts val="300"/>
              </a:spcBef>
            </a:pPr>
            <a:r>
              <a:rPr lang="en-US" b="1" i="1" dirty="0" smtClean="0">
                <a:solidFill>
                  <a:schemeClr val="accent1">
                    <a:lumMod val="20000"/>
                    <a:lumOff val="80000"/>
                  </a:schemeClr>
                </a:solidFill>
              </a:rPr>
              <a:t>Strategies and Examples from Two-Year and Four-Year Colleges and Universities</a:t>
            </a:r>
            <a:endParaRPr lang="en-US" b="1" i="1" dirty="0" smtClean="0">
              <a:solidFill>
                <a:schemeClr val="accent1">
                  <a:lumMod val="20000"/>
                  <a:lumOff val="80000"/>
                </a:schemeClr>
              </a:solidFill>
              <a:ea typeface="ＭＳ Ｐゴシック" pitchFamily="34" charset="-128"/>
            </a:endParaRP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i="1" dirty="0" smtClean="0">
                <a:solidFill>
                  <a:schemeClr val="accent1">
                    <a:lumMod val="20000"/>
                    <a:lumOff val="80000"/>
                  </a:schemeClr>
                </a:solidFill>
              </a:rPr>
              <a:t>Thank You!!</a:t>
            </a:r>
            <a:endParaRPr lang="en-US" i="1" dirty="0">
              <a:solidFill>
                <a:schemeClr val="accent1">
                  <a:lumMod val="20000"/>
                  <a:lumOff val="80000"/>
                </a:schemeClr>
              </a:solidFill>
            </a:endParaRPr>
          </a:p>
        </p:txBody>
      </p:sp>
      <p:pic>
        <p:nvPicPr>
          <p:cNvPr id="8" name="Picture 2" descr="C:\Users\afulton1\AppData\Local\Microsoft\Windows\Temporary Internet Files\Content.Outlook\M4LEPJ0Y\WGU 15th v6C noURL.jpg"/>
          <p:cNvPicPr>
            <a:picLocks noChangeAspect="1" noChangeArrowheads="1"/>
          </p:cNvPicPr>
          <p:nvPr/>
        </p:nvPicPr>
        <p:blipFill>
          <a:blip r:embed="rId3" cstate="print"/>
          <a:srcRect/>
          <a:stretch>
            <a:fillRect/>
          </a:stretch>
        </p:blipFill>
        <p:spPr bwMode="auto">
          <a:xfrm>
            <a:off x="419809" y="838200"/>
            <a:ext cx="2007690" cy="3200400"/>
          </a:xfrm>
          <a:prstGeom prst="rect">
            <a:avLst/>
          </a:prstGeom>
          <a:noFill/>
        </p:spPr>
      </p:pic>
      <p:pic>
        <p:nvPicPr>
          <p:cNvPr id="6" name="Picture 5" descr="WGU Night Owl.jpg"/>
          <p:cNvPicPr>
            <a:picLocks noChangeAspect="1"/>
          </p:cNvPicPr>
          <p:nvPr/>
        </p:nvPicPr>
        <p:blipFill>
          <a:blip r:embed="rId4" cstate="print"/>
          <a:stretch>
            <a:fillRect/>
          </a:stretch>
        </p:blipFill>
        <p:spPr>
          <a:xfrm>
            <a:off x="6096000" y="990600"/>
            <a:ext cx="2853519" cy="3058973"/>
          </a:xfrm>
          <a:prstGeom prst="rect">
            <a:avLst/>
          </a:prstGeom>
        </p:spPr>
      </p:pic>
      <p:sp>
        <p:nvSpPr>
          <p:cNvPr id="3" name="Content Placeholder 2"/>
          <p:cNvSpPr>
            <a:spLocks noGrp="1"/>
          </p:cNvSpPr>
          <p:nvPr>
            <p:ph idx="1"/>
          </p:nvPr>
        </p:nvSpPr>
        <p:spPr>
          <a:xfrm>
            <a:off x="0" y="1905000"/>
            <a:ext cx="9144000" cy="3276600"/>
          </a:xfrm>
        </p:spPr>
        <p:txBody>
          <a:bodyPr>
            <a:normAutofit fontScale="92500" lnSpcReduction="10000"/>
          </a:bodyPr>
          <a:lstStyle/>
          <a:p>
            <a:pPr algn="ctr">
              <a:buNone/>
            </a:pPr>
            <a:r>
              <a:rPr lang="en-US" sz="4400" b="1" dirty="0" smtClean="0"/>
              <a:t>Questions?</a:t>
            </a:r>
          </a:p>
          <a:p>
            <a:pPr algn="ctr">
              <a:buNone/>
            </a:pPr>
            <a:endParaRPr lang="en-US" sz="4400" b="1" dirty="0" smtClean="0"/>
          </a:p>
          <a:p>
            <a:pPr algn="ctr">
              <a:buNone/>
            </a:pPr>
            <a:r>
              <a:rPr lang="en-US" sz="2400" dirty="0" smtClean="0">
                <a:solidFill>
                  <a:schemeClr val="tx2"/>
                </a:solidFill>
              </a:rPr>
              <a:t>Suzanne T. Metlay, Ph.D.</a:t>
            </a:r>
          </a:p>
          <a:p>
            <a:pPr algn="ctr">
              <a:buNone/>
            </a:pPr>
            <a:r>
              <a:rPr lang="en-US" sz="2400" dirty="0" smtClean="0">
                <a:solidFill>
                  <a:schemeClr val="tx2"/>
                </a:solidFill>
              </a:rPr>
              <a:t>Teacher Education: Geosciences</a:t>
            </a:r>
          </a:p>
          <a:p>
            <a:pPr algn="ctr">
              <a:buNone/>
            </a:pPr>
            <a:r>
              <a:rPr lang="en-US" sz="2400" dirty="0" smtClean="0">
                <a:solidFill>
                  <a:schemeClr val="tx2"/>
                </a:solidFill>
              </a:rPr>
              <a:t>Western Governors University</a:t>
            </a:r>
          </a:p>
          <a:p>
            <a:pPr algn="ctr">
              <a:buNone/>
            </a:pPr>
            <a:r>
              <a:rPr lang="en-US" sz="2400" dirty="0" smtClean="0">
                <a:solidFill>
                  <a:schemeClr val="tx2"/>
                </a:solidFill>
              </a:rPr>
              <a:t>385-428-4961</a:t>
            </a:r>
          </a:p>
          <a:p>
            <a:pPr algn="ctr">
              <a:buNone/>
            </a:pPr>
            <a:r>
              <a:rPr lang="en-US" sz="2400" b="1" u="sng" dirty="0" smtClean="0">
                <a:solidFill>
                  <a:schemeClr val="tx2"/>
                </a:solidFill>
                <a:hlinkClick r:id="rId5"/>
              </a:rPr>
              <a:t>suzanne.metlay@wgu.edu</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solidFill>
                  <a:schemeClr val="accent1">
                    <a:lumMod val="20000"/>
                    <a:lumOff val="80000"/>
                  </a:schemeClr>
                </a:solidFill>
              </a:rPr>
              <a:t>Where WGU Faculty &amp; Staff are:</a:t>
            </a:r>
            <a:br>
              <a:rPr lang="en-US" dirty="0" smtClean="0">
                <a:solidFill>
                  <a:schemeClr val="accent1">
                    <a:lumMod val="20000"/>
                    <a:lumOff val="80000"/>
                  </a:schemeClr>
                </a:solidFill>
              </a:rPr>
            </a:br>
            <a:endParaRPr lang="en-US" dirty="0"/>
          </a:p>
        </p:txBody>
      </p:sp>
      <p:pic>
        <p:nvPicPr>
          <p:cNvPr id="4" name="Content Placeholder 3" descr="WGU Employees_Jan2013.jpg"/>
          <p:cNvPicPr>
            <a:picLocks noGrp="1" noChangeAspect="1"/>
          </p:cNvPicPr>
          <p:nvPr>
            <p:ph idx="1"/>
          </p:nvPr>
        </p:nvPicPr>
        <p:blipFill>
          <a:blip r:embed="rId3" cstate="print"/>
          <a:stretch>
            <a:fillRect/>
          </a:stretch>
        </p:blipFill>
        <p:spPr>
          <a:xfrm>
            <a:off x="0" y="685800"/>
            <a:ext cx="6934200" cy="5547360"/>
          </a:xfrm>
        </p:spPr>
      </p:pic>
      <p:sp>
        <p:nvSpPr>
          <p:cNvPr id="5" name="TextBox 4"/>
          <p:cNvSpPr txBox="1"/>
          <p:nvPr/>
        </p:nvSpPr>
        <p:spPr>
          <a:xfrm>
            <a:off x="6867928" y="685800"/>
            <a:ext cx="2368725" cy="5578450"/>
          </a:xfrm>
          <a:prstGeom prst="rect">
            <a:avLst/>
          </a:prstGeom>
          <a:noFill/>
        </p:spPr>
        <p:txBody>
          <a:bodyPr wrap="none" rtlCol="0">
            <a:spAutoFit/>
          </a:bodyPr>
          <a:lstStyle/>
          <a:p>
            <a:r>
              <a:rPr lang="en-US" sz="2000" dirty="0" smtClean="0"/>
              <a:t>Administrative </a:t>
            </a:r>
          </a:p>
          <a:p>
            <a:r>
              <a:rPr lang="en-US" sz="2000" dirty="0" smtClean="0"/>
              <a:t>   offices in Utah and </a:t>
            </a:r>
          </a:p>
          <a:p>
            <a:r>
              <a:rPr lang="en-US" sz="2000" dirty="0" smtClean="0"/>
              <a:t>   Arizona</a:t>
            </a:r>
          </a:p>
          <a:p>
            <a:endParaRPr lang="en-US" sz="1600" dirty="0" smtClean="0"/>
          </a:p>
          <a:p>
            <a:r>
              <a:rPr lang="en-US" sz="2000" b="1" dirty="0" smtClean="0">
                <a:solidFill>
                  <a:schemeClr val="bg2">
                    <a:lumMod val="25000"/>
                  </a:schemeClr>
                </a:solidFill>
              </a:rPr>
              <a:t>State Institutions </a:t>
            </a:r>
          </a:p>
          <a:p>
            <a:pPr>
              <a:buFont typeface="Wingdings" pitchFamily="2" charset="2"/>
              <a:buChar char="Ø"/>
            </a:pPr>
            <a:r>
              <a:rPr lang="en-US" sz="2000" b="1" dirty="0" smtClean="0">
                <a:solidFill>
                  <a:schemeClr val="bg2">
                    <a:lumMod val="25000"/>
                  </a:schemeClr>
                </a:solidFill>
              </a:rPr>
              <a:t> Public-Private </a:t>
            </a:r>
          </a:p>
          <a:p>
            <a:r>
              <a:rPr lang="en-US" sz="2000" b="1" dirty="0" smtClean="0">
                <a:solidFill>
                  <a:schemeClr val="bg2">
                    <a:lumMod val="25000"/>
                  </a:schemeClr>
                </a:solidFill>
              </a:rPr>
              <a:t>     partnerships</a:t>
            </a:r>
          </a:p>
          <a:p>
            <a:r>
              <a:rPr lang="en-US" b="1" dirty="0" smtClean="0">
                <a:solidFill>
                  <a:schemeClr val="bg2">
                    <a:lumMod val="25000"/>
                  </a:schemeClr>
                </a:solidFill>
              </a:rPr>
              <a:t>    (virtual campuses)</a:t>
            </a:r>
          </a:p>
          <a:p>
            <a:endParaRPr lang="en-US" sz="800" b="1" dirty="0" smtClean="0">
              <a:solidFill>
                <a:schemeClr val="bg2">
                  <a:lumMod val="25000"/>
                </a:schemeClr>
              </a:solidFill>
            </a:endParaRPr>
          </a:p>
          <a:p>
            <a:pPr>
              <a:spcBef>
                <a:spcPts val="300"/>
              </a:spcBef>
            </a:pPr>
            <a:r>
              <a:rPr lang="en-US" sz="2000" b="1" dirty="0" smtClean="0">
                <a:solidFill>
                  <a:schemeClr val="accent2">
                    <a:lumMod val="50000"/>
                  </a:schemeClr>
                </a:solidFill>
              </a:rPr>
              <a:t>WGU-Indiana</a:t>
            </a:r>
            <a:endParaRPr lang="en-US" sz="1000" b="1" dirty="0" smtClean="0">
              <a:solidFill>
                <a:schemeClr val="accent2">
                  <a:lumMod val="50000"/>
                </a:schemeClr>
              </a:solidFill>
            </a:endParaRPr>
          </a:p>
          <a:p>
            <a:pPr>
              <a:spcBef>
                <a:spcPts val="300"/>
              </a:spcBef>
            </a:pPr>
            <a:r>
              <a:rPr lang="en-US" sz="2000" b="1" dirty="0" smtClean="0">
                <a:solidFill>
                  <a:schemeClr val="accent2">
                    <a:lumMod val="50000"/>
                  </a:schemeClr>
                </a:solidFill>
              </a:rPr>
              <a:t>WGU-Missouri</a:t>
            </a:r>
            <a:endParaRPr lang="en-US" sz="1000" b="1" dirty="0" smtClean="0">
              <a:solidFill>
                <a:schemeClr val="accent2">
                  <a:lumMod val="50000"/>
                </a:schemeClr>
              </a:solidFill>
            </a:endParaRPr>
          </a:p>
          <a:p>
            <a:pPr>
              <a:spcBef>
                <a:spcPts val="300"/>
              </a:spcBef>
            </a:pPr>
            <a:r>
              <a:rPr lang="en-US" sz="2000" b="1" dirty="0" smtClean="0">
                <a:solidFill>
                  <a:schemeClr val="accent2">
                    <a:lumMod val="50000"/>
                  </a:schemeClr>
                </a:solidFill>
              </a:rPr>
              <a:t>WGU-Tennessee</a:t>
            </a:r>
            <a:endParaRPr lang="en-US" sz="1000" b="1" dirty="0" smtClean="0">
              <a:solidFill>
                <a:schemeClr val="accent2">
                  <a:lumMod val="50000"/>
                </a:schemeClr>
              </a:solidFill>
            </a:endParaRPr>
          </a:p>
          <a:p>
            <a:pPr>
              <a:spcBef>
                <a:spcPts val="300"/>
              </a:spcBef>
            </a:pPr>
            <a:r>
              <a:rPr lang="en-US" sz="2000" b="1" dirty="0" smtClean="0">
                <a:solidFill>
                  <a:schemeClr val="accent2">
                    <a:lumMod val="50000"/>
                  </a:schemeClr>
                </a:solidFill>
              </a:rPr>
              <a:t>WGU-Texas</a:t>
            </a:r>
            <a:endParaRPr lang="en-US" sz="1000" b="1" dirty="0" smtClean="0">
              <a:solidFill>
                <a:schemeClr val="accent2">
                  <a:lumMod val="50000"/>
                </a:schemeClr>
              </a:solidFill>
            </a:endParaRPr>
          </a:p>
          <a:p>
            <a:pPr>
              <a:spcBef>
                <a:spcPts val="300"/>
              </a:spcBef>
            </a:pPr>
            <a:r>
              <a:rPr lang="en-US" sz="2000" b="1" dirty="0" smtClean="0">
                <a:solidFill>
                  <a:schemeClr val="accent2">
                    <a:lumMod val="50000"/>
                  </a:schemeClr>
                </a:solidFill>
              </a:rPr>
              <a:t>WGU-Washington</a:t>
            </a:r>
          </a:p>
          <a:p>
            <a:endParaRPr lang="en-US" sz="2000" dirty="0" smtClean="0"/>
          </a:p>
          <a:p>
            <a:r>
              <a:rPr lang="en-US" sz="2000" dirty="0" smtClean="0"/>
              <a:t>Distributed faculty </a:t>
            </a:r>
          </a:p>
          <a:p>
            <a:r>
              <a:rPr lang="en-US" sz="2000" dirty="0" smtClean="0"/>
              <a:t>responsibilities </a:t>
            </a:r>
          </a:p>
          <a:p>
            <a:pPr>
              <a:buFont typeface="Wingdings" pitchFamily="2" charset="2"/>
              <a:buChar char="Ø"/>
            </a:pPr>
            <a:r>
              <a:rPr lang="en-US" sz="2000" dirty="0" smtClean="0"/>
              <a:t> Corporate model</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chemeClr val="accent1">
                    <a:lumMod val="20000"/>
                    <a:lumOff val="80000"/>
                  </a:schemeClr>
                </a:solidFill>
              </a:rPr>
              <a:t>WGU Timeline – Teachers College</a:t>
            </a:r>
            <a:endParaRPr lang="en-US" dirty="0">
              <a:solidFill>
                <a:schemeClr val="accent1">
                  <a:lumMod val="20000"/>
                  <a:lumOff val="80000"/>
                </a:schemeClr>
              </a:solidFill>
            </a:endParaRPr>
          </a:p>
        </p:txBody>
      </p:sp>
      <p:sp>
        <p:nvSpPr>
          <p:cNvPr id="3" name="Content Placeholder 2"/>
          <p:cNvSpPr>
            <a:spLocks noGrp="1"/>
          </p:cNvSpPr>
          <p:nvPr>
            <p:ph idx="1"/>
          </p:nvPr>
        </p:nvSpPr>
        <p:spPr>
          <a:xfrm>
            <a:off x="0" y="685800"/>
            <a:ext cx="9144000" cy="5791200"/>
          </a:xfrm>
        </p:spPr>
        <p:txBody>
          <a:bodyPr>
            <a:normAutofit fontScale="70000" lnSpcReduction="20000"/>
          </a:bodyPr>
          <a:lstStyle/>
          <a:p>
            <a:pPr>
              <a:spcBef>
                <a:spcPts val="600"/>
              </a:spcBef>
              <a:buFont typeface="Wingdings" pitchFamily="2" charset="2"/>
              <a:buChar char="Ø"/>
            </a:pPr>
            <a:r>
              <a:rPr lang="en-US" dirty="0" smtClean="0"/>
              <a:t> </a:t>
            </a:r>
            <a:r>
              <a:rPr lang="en-US" dirty="0" smtClean="0">
                <a:solidFill>
                  <a:srgbClr val="2E2262"/>
                </a:solidFill>
              </a:rPr>
              <a:t>1995: </a:t>
            </a:r>
            <a:r>
              <a:rPr lang="en-US" dirty="0" smtClean="0"/>
              <a:t>Idea born at bipartisan meeting of Western Governors Association</a:t>
            </a:r>
          </a:p>
          <a:p>
            <a:pPr lvl="1">
              <a:spcBef>
                <a:spcPts val="600"/>
              </a:spcBef>
              <a:buFont typeface="Wingdings" pitchFamily="2" charset="2"/>
              <a:buChar char="ü"/>
            </a:pPr>
            <a:r>
              <a:rPr lang="en-US" dirty="0" smtClean="0"/>
              <a:t> 19 governors of western states </a:t>
            </a:r>
          </a:p>
          <a:p>
            <a:pPr>
              <a:spcBef>
                <a:spcPts val="600"/>
              </a:spcBef>
              <a:buFont typeface="Wingdings" pitchFamily="2" charset="2"/>
              <a:buChar char="Ø"/>
            </a:pPr>
            <a:r>
              <a:rPr lang="en-US" dirty="0" smtClean="0">
                <a:solidFill>
                  <a:srgbClr val="2E2262"/>
                </a:solidFill>
              </a:rPr>
              <a:t>1996: </a:t>
            </a:r>
            <a:r>
              <a:rPr lang="en-US" dirty="0" smtClean="0"/>
              <a:t>WGU chartered</a:t>
            </a:r>
          </a:p>
          <a:p>
            <a:pPr>
              <a:spcBef>
                <a:spcPts val="600"/>
              </a:spcBef>
              <a:buFont typeface="Wingdings" pitchFamily="2" charset="2"/>
              <a:buChar char="Ø"/>
            </a:pPr>
            <a:r>
              <a:rPr lang="en-US" dirty="0" smtClean="0">
                <a:solidFill>
                  <a:srgbClr val="2E2262"/>
                </a:solidFill>
              </a:rPr>
              <a:t>1997: </a:t>
            </a:r>
            <a:r>
              <a:rPr lang="en-US" dirty="0" smtClean="0"/>
              <a:t>Incorporated as private, nonprofit university</a:t>
            </a:r>
          </a:p>
          <a:p>
            <a:pPr>
              <a:spcBef>
                <a:spcPts val="600"/>
              </a:spcBef>
              <a:buFont typeface="Wingdings" pitchFamily="2" charset="2"/>
              <a:buChar char="Ø"/>
            </a:pPr>
            <a:r>
              <a:rPr lang="en-US" dirty="0" smtClean="0">
                <a:solidFill>
                  <a:srgbClr val="2E2262"/>
                </a:solidFill>
              </a:rPr>
              <a:t>1999: </a:t>
            </a:r>
            <a:r>
              <a:rPr lang="en-US" dirty="0" smtClean="0"/>
              <a:t>First students accepted </a:t>
            </a:r>
          </a:p>
          <a:p>
            <a:pPr>
              <a:spcBef>
                <a:spcPts val="600"/>
              </a:spcBef>
              <a:buFont typeface="Wingdings" pitchFamily="2" charset="2"/>
              <a:buChar char="Ø"/>
            </a:pPr>
            <a:r>
              <a:rPr lang="en-US" dirty="0" smtClean="0">
                <a:solidFill>
                  <a:srgbClr val="2E2262"/>
                </a:solidFill>
              </a:rPr>
              <a:t>2003: </a:t>
            </a:r>
            <a:r>
              <a:rPr lang="en-US" dirty="0" smtClean="0"/>
              <a:t>Accredited by </a:t>
            </a:r>
            <a:r>
              <a:rPr lang="en-US" dirty="0" smtClean="0">
                <a:solidFill>
                  <a:srgbClr val="003300"/>
                </a:solidFill>
              </a:rPr>
              <a:t>Northwest Commission on Colleges and Universities</a:t>
            </a:r>
          </a:p>
          <a:p>
            <a:pPr lvl="1">
              <a:spcBef>
                <a:spcPts val="600"/>
              </a:spcBef>
              <a:buFont typeface="Wingdings" pitchFamily="2" charset="2"/>
              <a:buChar char="ü"/>
            </a:pPr>
            <a:r>
              <a:rPr lang="en-US" dirty="0" smtClean="0"/>
              <a:t>Teachers College founded</a:t>
            </a:r>
          </a:p>
          <a:p>
            <a:pPr>
              <a:spcBef>
                <a:spcPts val="600"/>
              </a:spcBef>
              <a:buFont typeface="Wingdings" pitchFamily="2" charset="2"/>
              <a:buChar char="Ø"/>
            </a:pPr>
            <a:r>
              <a:rPr lang="en-US" dirty="0" smtClean="0">
                <a:solidFill>
                  <a:srgbClr val="2E2262"/>
                </a:solidFill>
              </a:rPr>
              <a:t>2006: </a:t>
            </a:r>
            <a:r>
              <a:rPr lang="en-US" dirty="0" smtClean="0">
                <a:solidFill>
                  <a:srgbClr val="C00000"/>
                </a:solidFill>
              </a:rPr>
              <a:t>1st exclusively online university to earn accreditation </a:t>
            </a:r>
            <a:r>
              <a:rPr lang="en-US" dirty="0" smtClean="0"/>
              <a:t>for degree programs that lead to teacher licensure from </a:t>
            </a:r>
            <a:r>
              <a:rPr lang="en-US" dirty="0" smtClean="0">
                <a:solidFill>
                  <a:srgbClr val="C00000"/>
                </a:solidFill>
              </a:rPr>
              <a:t>National Council for the Accreditation of Teacher Education (NCATE) </a:t>
            </a:r>
          </a:p>
          <a:p>
            <a:pPr>
              <a:spcBef>
                <a:spcPts val="600"/>
              </a:spcBef>
              <a:buFont typeface="Wingdings" pitchFamily="2" charset="2"/>
              <a:buChar char="Ø"/>
            </a:pPr>
            <a:r>
              <a:rPr lang="en-US" dirty="0" smtClean="0">
                <a:solidFill>
                  <a:srgbClr val="2E2262"/>
                </a:solidFill>
              </a:rPr>
              <a:t>2007: </a:t>
            </a:r>
            <a:r>
              <a:rPr lang="en-US" dirty="0" smtClean="0"/>
              <a:t>Faculty divided into:</a:t>
            </a:r>
          </a:p>
          <a:p>
            <a:pPr lvl="1">
              <a:spcBef>
                <a:spcPts val="600"/>
              </a:spcBef>
              <a:buFont typeface="Wingdings" pitchFamily="2" charset="2"/>
              <a:buChar char="ü"/>
            </a:pPr>
            <a:r>
              <a:rPr lang="en-US" dirty="0" smtClean="0"/>
              <a:t>Course Mentors (subject matter experts) </a:t>
            </a:r>
          </a:p>
          <a:p>
            <a:pPr lvl="1">
              <a:spcBef>
                <a:spcPts val="600"/>
              </a:spcBef>
              <a:buFont typeface="Wingdings" pitchFamily="2" charset="2"/>
              <a:buChar char="ü"/>
            </a:pPr>
            <a:r>
              <a:rPr lang="en-US" dirty="0" smtClean="0"/>
              <a:t>Student Mentors (student service experts with degrees in subject matter)</a:t>
            </a:r>
          </a:p>
          <a:p>
            <a:pPr>
              <a:spcBef>
                <a:spcPts val="600"/>
              </a:spcBef>
              <a:buFont typeface="Wingdings" pitchFamily="2" charset="2"/>
              <a:buChar char="Ø"/>
            </a:pPr>
            <a:r>
              <a:rPr lang="en-US" dirty="0" smtClean="0">
                <a:solidFill>
                  <a:srgbClr val="2E2262"/>
                </a:solidFill>
              </a:rPr>
              <a:t>2008-2013: </a:t>
            </a:r>
            <a:r>
              <a:rPr lang="en-US" dirty="0" smtClean="0"/>
              <a:t>Various awards in online education, such as from </a:t>
            </a:r>
            <a:r>
              <a:rPr lang="en-US" dirty="0" smtClean="0">
                <a:solidFill>
                  <a:srgbClr val="002060"/>
                </a:solidFill>
              </a:rPr>
              <a:t>United States Distance Learning Association (USDLA)</a:t>
            </a:r>
          </a:p>
          <a:p>
            <a:pPr>
              <a:spcBef>
                <a:spcPts val="600"/>
              </a:spcBef>
              <a:buFont typeface="Wingdings" pitchFamily="2" charset="2"/>
              <a:buChar char="Ø"/>
            </a:pPr>
            <a:r>
              <a:rPr lang="en-US" dirty="0" smtClean="0">
                <a:solidFill>
                  <a:srgbClr val="2E2262"/>
                </a:solidFill>
              </a:rPr>
              <a:t>2012: </a:t>
            </a:r>
            <a:r>
              <a:rPr lang="en-US" dirty="0" smtClean="0">
                <a:solidFill>
                  <a:srgbClr val="7030A0"/>
                </a:solidFill>
              </a:rPr>
              <a:t>Survey of Employers by Harris Interactive </a:t>
            </a:r>
            <a:r>
              <a:rPr lang="en-US" dirty="0" smtClean="0"/>
              <a:t>reveals  strong employer satisfaction with WGU graduates, including Teachers College  grads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685800"/>
          </a:xfrm>
        </p:spPr>
        <p:txBody>
          <a:bodyPr>
            <a:noAutofit/>
          </a:bodyPr>
          <a:lstStyle/>
          <a:p>
            <a:r>
              <a:rPr lang="en-US" sz="4000" dirty="0" smtClean="0">
                <a:solidFill>
                  <a:schemeClr val="accent1">
                    <a:lumMod val="20000"/>
                    <a:lumOff val="80000"/>
                  </a:schemeClr>
                </a:solidFill>
              </a:rPr>
              <a:t>2011 National Comparisons</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228600" y="838200"/>
            <a:ext cx="8610600" cy="5562600"/>
          </a:xfrm>
        </p:spPr>
        <p:txBody>
          <a:bodyPr>
            <a:normAutofit/>
          </a:bodyPr>
          <a:lstStyle/>
          <a:p>
            <a:pPr>
              <a:buNone/>
            </a:pPr>
            <a:r>
              <a:rPr lang="en-US" sz="2400" u="sng" dirty="0" smtClean="0"/>
              <a:t>Science Education</a:t>
            </a:r>
          </a:p>
          <a:p>
            <a:pPr lvl="1">
              <a:buFont typeface="Wingdings" pitchFamily="2" charset="2"/>
              <a:buChar char="Ø"/>
            </a:pPr>
            <a:r>
              <a:rPr lang="en-US" sz="2400" dirty="0" smtClean="0">
                <a:solidFill>
                  <a:srgbClr val="C00000"/>
                </a:solidFill>
              </a:rPr>
              <a:t>#1 Master’s Degrees </a:t>
            </a:r>
            <a:r>
              <a:rPr lang="en-US" sz="2400" dirty="0" smtClean="0"/>
              <a:t>awarded in </a:t>
            </a:r>
            <a:r>
              <a:rPr lang="en-US" sz="2400" dirty="0" smtClean="0">
                <a:solidFill>
                  <a:srgbClr val="C00000"/>
                </a:solidFill>
              </a:rPr>
              <a:t>Earth Science Education, </a:t>
            </a:r>
            <a:r>
              <a:rPr lang="en-US" sz="2400" dirty="0" smtClean="0"/>
              <a:t>Biology Education, Chemistry Education</a:t>
            </a:r>
            <a:endParaRPr lang="en-US" sz="2400" dirty="0" smtClean="0">
              <a:solidFill>
                <a:srgbClr val="C00000"/>
              </a:solidFill>
            </a:endParaRPr>
          </a:p>
          <a:p>
            <a:pPr lvl="1">
              <a:buFont typeface="Wingdings" pitchFamily="2" charset="2"/>
              <a:buChar char="Ø"/>
            </a:pPr>
            <a:r>
              <a:rPr lang="en-US" sz="2400" dirty="0" smtClean="0">
                <a:solidFill>
                  <a:srgbClr val="C00000"/>
                </a:solidFill>
              </a:rPr>
              <a:t>#1 Bachelor’s Degrees </a:t>
            </a:r>
            <a:r>
              <a:rPr lang="en-US" sz="2400" dirty="0" smtClean="0"/>
              <a:t>awarded in </a:t>
            </a:r>
            <a:r>
              <a:rPr lang="en-US" sz="2400" dirty="0" smtClean="0">
                <a:solidFill>
                  <a:srgbClr val="C00000"/>
                </a:solidFill>
              </a:rPr>
              <a:t>Earth Science Education, </a:t>
            </a:r>
            <a:r>
              <a:rPr lang="en-US" sz="2400" dirty="0" smtClean="0"/>
              <a:t>Biology Education </a:t>
            </a:r>
            <a:endParaRPr lang="en-US" sz="2400" dirty="0" smtClean="0">
              <a:solidFill>
                <a:srgbClr val="C00000"/>
              </a:solidFill>
            </a:endParaRPr>
          </a:p>
          <a:p>
            <a:pPr lvl="1">
              <a:buFont typeface="Wingdings" pitchFamily="2" charset="2"/>
              <a:buChar char="Ø"/>
            </a:pPr>
            <a:r>
              <a:rPr lang="en-US" sz="2400" dirty="0" smtClean="0"/>
              <a:t>#2 Master’s Degrees awarded in Physics Education</a:t>
            </a:r>
          </a:p>
          <a:p>
            <a:pPr lvl="1">
              <a:buFont typeface="Wingdings" pitchFamily="2" charset="2"/>
              <a:buChar char="Ø"/>
            </a:pPr>
            <a:r>
              <a:rPr lang="en-US" sz="2400" dirty="0" smtClean="0"/>
              <a:t>#3 Master’s Degrees awarded in General Science</a:t>
            </a:r>
          </a:p>
          <a:p>
            <a:pPr lvl="1">
              <a:buFont typeface="Wingdings" pitchFamily="2" charset="2"/>
              <a:buChar char="Ø"/>
            </a:pPr>
            <a:endParaRPr lang="en-US" sz="2400" dirty="0" smtClean="0"/>
          </a:p>
          <a:p>
            <a:pPr>
              <a:buNone/>
            </a:pPr>
            <a:r>
              <a:rPr lang="en-US" sz="2400" u="sng" dirty="0" smtClean="0"/>
              <a:t>Math Education</a:t>
            </a:r>
          </a:p>
          <a:p>
            <a:pPr lvl="1">
              <a:buFont typeface="Wingdings" pitchFamily="2" charset="2"/>
              <a:buChar char="Ø"/>
            </a:pPr>
            <a:r>
              <a:rPr lang="en-US" sz="2400" dirty="0" smtClean="0"/>
              <a:t>#1 Master’s Degrees awarded </a:t>
            </a:r>
          </a:p>
          <a:p>
            <a:pPr lvl="1">
              <a:buFont typeface="Wingdings" pitchFamily="2" charset="2"/>
              <a:buChar char="Ø"/>
            </a:pPr>
            <a:r>
              <a:rPr lang="en-US" sz="2400" dirty="0" smtClean="0"/>
              <a:t>#4 Bachelor’s Degrees awarded</a:t>
            </a:r>
          </a:p>
          <a:p>
            <a:pPr lvl="1">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b="1" dirty="0"/>
          </a:p>
        </p:txBody>
      </p:sp>
      <p:pic>
        <p:nvPicPr>
          <p:cNvPr id="3074" name="Picture 2" descr="C:\Users\afulton1\AppData\Local\Microsoft\Windows\Temporary Internet Files\Content.Outlook\M4LEPJ0Y\Texas Two-step.jpg"/>
          <p:cNvPicPr>
            <a:picLocks noGrp="1" noChangeAspect="1" noChangeArrowheads="1"/>
          </p:cNvPicPr>
          <p:nvPr>
            <p:ph idx="1"/>
          </p:nvPr>
        </p:nvPicPr>
        <p:blipFill>
          <a:blip r:embed="rId2" cstate="print"/>
          <a:srcRect/>
          <a:stretch>
            <a:fillRect/>
          </a:stretch>
        </p:blipFill>
        <p:spPr bwMode="auto">
          <a:xfrm>
            <a:off x="163422" y="0"/>
            <a:ext cx="8886560" cy="68655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sz="4000" dirty="0" smtClean="0">
                <a:solidFill>
                  <a:schemeClr val="accent1">
                    <a:lumMod val="20000"/>
                    <a:lumOff val="80000"/>
                  </a:schemeClr>
                </a:solidFill>
              </a:rPr>
              <a:t>What is Competency-Based Learning?</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0" y="762000"/>
            <a:ext cx="8839200" cy="5257800"/>
          </a:xfrm>
        </p:spPr>
        <p:txBody>
          <a:bodyPr>
            <a:normAutofit fontScale="77500" lnSpcReduction="20000"/>
          </a:bodyPr>
          <a:lstStyle/>
          <a:p>
            <a:pPr>
              <a:buNone/>
            </a:pPr>
            <a:r>
              <a:rPr lang="en-US" u="sng" dirty="0" smtClean="0"/>
              <a:t>Traditional Semester Structure</a:t>
            </a:r>
            <a:r>
              <a:rPr lang="en-US" dirty="0" smtClean="0"/>
              <a:t>:</a:t>
            </a:r>
          </a:p>
          <a:p>
            <a:pPr lvl="1">
              <a:buFont typeface="Wingdings" pitchFamily="2" charset="2"/>
              <a:buChar char="Ø"/>
            </a:pPr>
            <a:r>
              <a:rPr lang="en-US" dirty="0" smtClean="0"/>
              <a:t>15 week terms</a:t>
            </a:r>
          </a:p>
          <a:p>
            <a:pPr lvl="2">
              <a:buFont typeface="Wingdings" pitchFamily="2" charset="2"/>
              <a:buChar char="ü"/>
            </a:pPr>
            <a:r>
              <a:rPr lang="en-US" dirty="0" smtClean="0"/>
              <a:t>Sometimes shorter time structures: quarters, short courses, etc.</a:t>
            </a:r>
          </a:p>
          <a:p>
            <a:pPr lvl="3"/>
            <a:r>
              <a:rPr lang="en-US" dirty="0" smtClean="0"/>
              <a:t>Still fixed time length</a:t>
            </a:r>
          </a:p>
          <a:p>
            <a:pPr lvl="2">
              <a:buFont typeface="Wingdings" pitchFamily="2" charset="2"/>
              <a:buChar char="ü"/>
            </a:pPr>
            <a:r>
              <a:rPr lang="en-US" b="1" dirty="0" smtClean="0"/>
              <a:t>Instructors determine course schedule</a:t>
            </a:r>
            <a:r>
              <a:rPr lang="en-US" dirty="0" smtClean="0"/>
              <a:t>: lab deadlines, exam dates, etc.</a:t>
            </a:r>
          </a:p>
          <a:p>
            <a:pPr lvl="1">
              <a:buFont typeface="Wingdings" pitchFamily="2" charset="2"/>
              <a:buChar char="Ø"/>
            </a:pPr>
            <a:r>
              <a:rPr lang="en-US" dirty="0" smtClean="0"/>
              <a:t>Student learning varies</a:t>
            </a:r>
          </a:p>
          <a:p>
            <a:pPr lvl="2">
              <a:buFont typeface="Wingdings" pitchFamily="2" charset="2"/>
              <a:buChar char="ü"/>
            </a:pPr>
            <a:r>
              <a:rPr lang="en-US" dirty="0" smtClean="0"/>
              <a:t>Student 1 earns a “C” while Student 2 earns a “B”</a:t>
            </a:r>
          </a:p>
          <a:p>
            <a:pPr lvl="2">
              <a:buNone/>
            </a:pPr>
            <a:endParaRPr lang="en-US" sz="1800" dirty="0" smtClean="0"/>
          </a:p>
          <a:p>
            <a:pPr>
              <a:buNone/>
            </a:pPr>
            <a:r>
              <a:rPr lang="en-US" u="sng" dirty="0" smtClean="0"/>
              <a:t>Competency-Based Structure</a:t>
            </a:r>
            <a:r>
              <a:rPr lang="en-US" dirty="0" smtClean="0"/>
              <a:t>:</a:t>
            </a:r>
          </a:p>
          <a:p>
            <a:pPr lvl="1">
              <a:buFont typeface="Wingdings" pitchFamily="2" charset="2"/>
              <a:buChar char="Ø"/>
            </a:pPr>
            <a:r>
              <a:rPr lang="en-US" dirty="0" smtClean="0"/>
              <a:t>24 week terms</a:t>
            </a:r>
          </a:p>
          <a:p>
            <a:pPr lvl="2">
              <a:buFont typeface="Wingdings" pitchFamily="2" charset="2"/>
              <a:buChar char="ü"/>
            </a:pPr>
            <a:r>
              <a:rPr lang="en-US" dirty="0" smtClean="0"/>
              <a:t>Sometimes 12 weeks to demonstrate academic progress</a:t>
            </a:r>
          </a:p>
          <a:p>
            <a:pPr lvl="2">
              <a:buFont typeface="Wingdings" pitchFamily="2" charset="2"/>
              <a:buChar char="ü"/>
            </a:pPr>
            <a:r>
              <a:rPr lang="en-US" b="1" dirty="0" smtClean="0"/>
              <a:t>Students choose when to submit work or take exams </a:t>
            </a:r>
          </a:p>
          <a:p>
            <a:pPr lvl="3"/>
            <a:r>
              <a:rPr lang="en-US" dirty="0" smtClean="0"/>
              <a:t>Many students pass courses in 6 weeks or less</a:t>
            </a:r>
          </a:p>
          <a:p>
            <a:pPr lvl="3"/>
            <a:r>
              <a:rPr lang="en-US" dirty="0" smtClean="0"/>
              <a:t>No limit on how many courses a student takes per term if academically proficient</a:t>
            </a:r>
          </a:p>
          <a:p>
            <a:pPr lvl="3"/>
            <a:r>
              <a:rPr lang="en-US" dirty="0" smtClean="0"/>
              <a:t>Some exams, such as Praxis II content knowledge, are national standardized tests</a:t>
            </a:r>
          </a:p>
          <a:p>
            <a:pPr lvl="1">
              <a:buFont typeface="Wingdings" pitchFamily="2" charset="2"/>
              <a:buChar char="Ø"/>
            </a:pPr>
            <a:r>
              <a:rPr lang="en-US" dirty="0" smtClean="0"/>
              <a:t>Student learning is consistent</a:t>
            </a:r>
          </a:p>
          <a:p>
            <a:pPr lvl="2">
              <a:buFont typeface="Wingdings" pitchFamily="2" charset="2"/>
              <a:buChar char="ü"/>
            </a:pPr>
            <a:r>
              <a:rPr lang="en-US" dirty="0" smtClean="0"/>
              <a:t>All students must earn equivalent of “B” or better to pass course</a:t>
            </a:r>
          </a:p>
          <a:p>
            <a:pPr lvl="2"/>
            <a:endParaRPr lang="en-US" dirty="0" smtClean="0"/>
          </a:p>
          <a:p>
            <a:pPr lvl="2">
              <a:buNone/>
            </a:pPr>
            <a:endParaRPr lang="en-US" dirty="0" smtClean="0"/>
          </a:p>
          <a:p>
            <a:pPr lvl="1"/>
            <a:endParaRPr lang="en-US" dirty="0" smtClean="0"/>
          </a:p>
        </p:txBody>
      </p:sp>
      <p:sp>
        <p:nvSpPr>
          <p:cNvPr id="4" name="TextBox 3"/>
          <p:cNvSpPr txBox="1"/>
          <p:nvPr/>
        </p:nvSpPr>
        <p:spPr>
          <a:xfrm>
            <a:off x="152400" y="5867400"/>
            <a:ext cx="5107552" cy="83099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400" dirty="0" smtClean="0">
                <a:solidFill>
                  <a:srgbClr val="002060"/>
                </a:solidFill>
              </a:rPr>
              <a:t>Competency Units not Credit Hours</a:t>
            </a:r>
          </a:p>
          <a:p>
            <a:r>
              <a:rPr lang="en-US" sz="2400" dirty="0" smtClean="0"/>
              <a:t>Time varies, learning is more consistent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sz="4000" dirty="0" smtClean="0">
                <a:solidFill>
                  <a:schemeClr val="accent1">
                    <a:lumMod val="20000"/>
                    <a:lumOff val="80000"/>
                  </a:schemeClr>
                </a:solidFill>
              </a:rPr>
              <a:t>What is Western Governors University?</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0" y="533400"/>
            <a:ext cx="5791200" cy="6019800"/>
          </a:xfrm>
        </p:spPr>
        <p:txBody>
          <a:bodyPr>
            <a:normAutofit/>
          </a:bodyPr>
          <a:lstStyle/>
          <a:p>
            <a:pPr>
              <a:spcBef>
                <a:spcPts val="300"/>
              </a:spcBef>
              <a:buNone/>
            </a:pPr>
            <a:r>
              <a:rPr lang="en-US" dirty="0" smtClean="0"/>
              <a:t>WGU is:</a:t>
            </a:r>
          </a:p>
          <a:p>
            <a:pPr>
              <a:spcBef>
                <a:spcPts val="300"/>
              </a:spcBef>
              <a:buFont typeface="Wingdings" pitchFamily="2" charset="2"/>
              <a:buChar char="ü"/>
            </a:pPr>
            <a:r>
              <a:rPr lang="en-US" sz="2800" dirty="0" smtClean="0"/>
              <a:t> Fully online</a:t>
            </a:r>
          </a:p>
          <a:p>
            <a:pPr lvl="1">
              <a:spcBef>
                <a:spcPts val="300"/>
              </a:spcBef>
              <a:buFont typeface="Wingdings" pitchFamily="2" charset="2"/>
              <a:buChar char="Ø"/>
            </a:pPr>
            <a:r>
              <a:rPr lang="en-US" sz="2000" dirty="0" smtClean="0"/>
              <a:t>Except for field experience (3-6 months)</a:t>
            </a:r>
          </a:p>
          <a:p>
            <a:pPr>
              <a:spcBef>
                <a:spcPts val="300"/>
              </a:spcBef>
              <a:buFont typeface="Wingdings" pitchFamily="2" charset="2"/>
              <a:buChar char="ü"/>
            </a:pPr>
            <a:r>
              <a:rPr lang="en-US" sz="2800" dirty="0" smtClean="0"/>
              <a:t>Accredited</a:t>
            </a:r>
          </a:p>
          <a:p>
            <a:pPr>
              <a:spcBef>
                <a:spcPts val="300"/>
              </a:spcBef>
              <a:buFont typeface="Wingdings" pitchFamily="2" charset="2"/>
              <a:buChar char="ü"/>
            </a:pPr>
            <a:r>
              <a:rPr lang="en-US" sz="2800" dirty="0" smtClean="0"/>
              <a:t> Private &amp; Nonprofit </a:t>
            </a:r>
            <a:r>
              <a:rPr lang="en-US" sz="2800" dirty="0" smtClean="0">
                <a:sym typeface="Wingdings" pitchFamily="2" charset="2"/>
              </a:rPr>
              <a:t> low tuition</a:t>
            </a:r>
            <a:endParaRPr lang="en-US" sz="2800" dirty="0" smtClean="0"/>
          </a:p>
          <a:p>
            <a:pPr>
              <a:spcBef>
                <a:spcPts val="300"/>
              </a:spcBef>
              <a:buFont typeface="Wingdings" pitchFamily="2" charset="2"/>
              <a:buChar char="ü"/>
            </a:pPr>
            <a:r>
              <a:rPr lang="en-US" sz="2800" dirty="0" smtClean="0"/>
              <a:t> Limited to certain programs</a:t>
            </a:r>
          </a:p>
          <a:p>
            <a:pPr lvl="1">
              <a:spcBef>
                <a:spcPts val="0"/>
              </a:spcBef>
              <a:buFont typeface="Wingdings" pitchFamily="2" charset="2"/>
              <a:buChar char="Ø"/>
            </a:pPr>
            <a:r>
              <a:rPr lang="en-US" sz="2000" dirty="0" smtClean="0"/>
              <a:t>BA &amp; MA in Geoscience Teacher Education</a:t>
            </a:r>
          </a:p>
          <a:p>
            <a:pPr lvl="1">
              <a:spcBef>
                <a:spcPts val="0"/>
              </a:spcBef>
              <a:buNone/>
            </a:pPr>
            <a:r>
              <a:rPr lang="en-US" sz="2000" dirty="0" smtClean="0"/>
              <a:t>     but no degrees in geoscience disciplines</a:t>
            </a:r>
          </a:p>
          <a:p>
            <a:pPr>
              <a:buNone/>
            </a:pPr>
            <a:endParaRPr lang="en-US" sz="1000" dirty="0" smtClean="0"/>
          </a:p>
          <a:p>
            <a:pPr>
              <a:spcBef>
                <a:spcPts val="300"/>
              </a:spcBef>
              <a:buNone/>
            </a:pPr>
            <a:r>
              <a:rPr lang="en-US" dirty="0" smtClean="0"/>
              <a:t>WGU is NOT:</a:t>
            </a:r>
          </a:p>
          <a:p>
            <a:pPr>
              <a:spcBef>
                <a:spcPts val="300"/>
              </a:spcBef>
              <a:buFont typeface="Wingdings" pitchFamily="2" charset="2"/>
              <a:buChar char="ü"/>
            </a:pPr>
            <a:r>
              <a:rPr lang="en-US" sz="2800" dirty="0" smtClean="0"/>
              <a:t> Open admission</a:t>
            </a:r>
          </a:p>
          <a:p>
            <a:pPr>
              <a:spcBef>
                <a:spcPts val="300"/>
              </a:spcBef>
              <a:buFont typeface="Wingdings" pitchFamily="2" charset="2"/>
              <a:buChar char="ü"/>
            </a:pPr>
            <a:r>
              <a:rPr lang="en-US" dirty="0" smtClean="0"/>
              <a:t> MOOC-based</a:t>
            </a:r>
          </a:p>
          <a:p>
            <a:pPr lvl="1">
              <a:spcBef>
                <a:spcPts val="300"/>
              </a:spcBef>
              <a:buFont typeface="Wingdings" pitchFamily="2" charset="2"/>
              <a:buChar char="Ø"/>
            </a:pPr>
            <a:r>
              <a:rPr lang="en-US" sz="2000" dirty="0" smtClean="0"/>
              <a:t> MOOC = Massive Open Online Course</a:t>
            </a:r>
          </a:p>
          <a:p>
            <a:pPr lvl="1">
              <a:spcBef>
                <a:spcPts val="300"/>
              </a:spcBef>
              <a:buFont typeface="Wingdings" pitchFamily="2" charset="2"/>
              <a:buChar char="Ø"/>
            </a:pPr>
            <a:r>
              <a:rPr lang="en-US" sz="2000" b="1" dirty="0" smtClean="0">
                <a:solidFill>
                  <a:schemeClr val="accent2">
                    <a:lumMod val="50000"/>
                  </a:schemeClr>
                </a:solidFill>
              </a:rPr>
              <a:t>Personalized instruction =&gt; anti-MOOC</a:t>
            </a:r>
          </a:p>
          <a:p>
            <a:pPr>
              <a:buNone/>
            </a:pPr>
            <a:endParaRPr lang="en-US" dirty="0" smtClean="0"/>
          </a:p>
        </p:txBody>
      </p:sp>
      <p:pic>
        <p:nvPicPr>
          <p:cNvPr id="43010" name="Picture 2"/>
          <p:cNvPicPr>
            <a:picLocks noChangeAspect="1" noChangeArrowheads="1"/>
          </p:cNvPicPr>
          <p:nvPr/>
        </p:nvPicPr>
        <p:blipFill>
          <a:blip r:embed="rId3" cstate="print"/>
          <a:srcRect/>
          <a:stretch>
            <a:fillRect/>
          </a:stretch>
        </p:blipFill>
        <p:spPr bwMode="auto">
          <a:xfrm>
            <a:off x="5876925" y="685800"/>
            <a:ext cx="3267075" cy="5363155"/>
          </a:xfrm>
          <a:prstGeom prst="rect">
            <a:avLst/>
          </a:prstGeom>
          <a:noFill/>
          <a:ln w="9525">
            <a:noFill/>
            <a:miter lim="800000"/>
            <a:headEnd/>
            <a:tailEnd/>
          </a:ln>
        </p:spPr>
      </p:pic>
      <p:pic>
        <p:nvPicPr>
          <p:cNvPr id="5" name="Picture 1" descr="USDLA"/>
          <p:cNvPicPr>
            <a:picLocks noChangeAspect="1" noChangeArrowheads="1"/>
          </p:cNvPicPr>
          <p:nvPr/>
        </p:nvPicPr>
        <p:blipFill>
          <a:blip r:embed="rId4" cstate="print"/>
          <a:srcRect/>
          <a:stretch>
            <a:fillRect/>
          </a:stretch>
        </p:blipFill>
        <p:spPr bwMode="auto">
          <a:xfrm>
            <a:off x="6858000" y="5867400"/>
            <a:ext cx="1428750" cy="466725"/>
          </a:xfrm>
          <a:prstGeom prst="rect">
            <a:avLst/>
          </a:prstGeom>
          <a:noFill/>
        </p:spPr>
      </p:pic>
      <p:pic>
        <p:nvPicPr>
          <p:cNvPr id="6" name="Picture 2" descr="NCATE"/>
          <p:cNvPicPr>
            <a:picLocks noChangeAspect="1" noChangeArrowheads="1"/>
          </p:cNvPicPr>
          <p:nvPr/>
        </p:nvPicPr>
        <p:blipFill>
          <a:blip r:embed="rId5" cstate="print"/>
          <a:srcRect/>
          <a:stretch>
            <a:fillRect/>
          </a:stretch>
        </p:blipFill>
        <p:spPr bwMode="auto">
          <a:xfrm>
            <a:off x="4953000" y="1905000"/>
            <a:ext cx="762000" cy="609600"/>
          </a:xfrm>
          <a:prstGeom prst="rect">
            <a:avLst/>
          </a:prstGeom>
          <a:noFill/>
        </p:spPr>
      </p:pic>
      <p:pic>
        <p:nvPicPr>
          <p:cNvPr id="7" name="Picture 6" descr="NWCCU Logo.gif"/>
          <p:cNvPicPr>
            <a:picLocks noChangeAspect="1"/>
          </p:cNvPicPr>
          <p:nvPr/>
        </p:nvPicPr>
        <p:blipFill>
          <a:blip r:embed="rId6" cstate="print"/>
          <a:stretch>
            <a:fillRect/>
          </a:stretch>
        </p:blipFill>
        <p:spPr>
          <a:xfrm>
            <a:off x="3505200" y="1905000"/>
            <a:ext cx="1371600" cy="485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GU Student Population_30Sept2013.jpg"/>
          <p:cNvPicPr>
            <a:picLocks noChangeAspect="1"/>
          </p:cNvPicPr>
          <p:nvPr/>
        </p:nvPicPr>
        <p:blipFill>
          <a:blip r:embed="rId3" cstate="print"/>
          <a:stretch>
            <a:fillRect/>
          </a:stretch>
        </p:blipFill>
        <p:spPr>
          <a:xfrm>
            <a:off x="1219200" y="716280"/>
            <a:ext cx="7010400" cy="5608320"/>
          </a:xfrm>
          <a:prstGeom prst="rect">
            <a:avLst/>
          </a:prstGeom>
        </p:spPr>
      </p:pic>
      <p:sp>
        <p:nvSpPr>
          <p:cNvPr id="7" name="TextBox 6"/>
          <p:cNvSpPr txBox="1"/>
          <p:nvPr/>
        </p:nvSpPr>
        <p:spPr>
          <a:xfrm>
            <a:off x="1219200" y="0"/>
            <a:ext cx="7162800" cy="707886"/>
          </a:xfrm>
          <a:prstGeom prst="rect">
            <a:avLst/>
          </a:prstGeom>
          <a:noFill/>
        </p:spPr>
        <p:txBody>
          <a:bodyPr wrap="square" rtlCol="0">
            <a:spAutoFit/>
          </a:bodyPr>
          <a:lstStyle/>
          <a:p>
            <a:pPr algn="ctr"/>
            <a:r>
              <a:rPr lang="en-US" sz="4000" dirty="0" smtClean="0">
                <a:solidFill>
                  <a:schemeClr val="accent1">
                    <a:lumMod val="20000"/>
                    <a:lumOff val="80000"/>
                  </a:schemeClr>
                </a:solidFill>
                <a:latin typeface="+mj-lt"/>
              </a:rPr>
              <a:t>Where WGU Students are:</a:t>
            </a:r>
            <a:endParaRPr lang="en-US" sz="4000" dirty="0">
              <a:solidFill>
                <a:schemeClr val="accent1">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4000" dirty="0" smtClean="0">
                <a:solidFill>
                  <a:schemeClr val="accent1">
                    <a:lumMod val="20000"/>
                    <a:lumOff val="80000"/>
                  </a:schemeClr>
                </a:solidFill>
              </a:rPr>
              <a:t>What are Geosciences?</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5334000" y="1066800"/>
            <a:ext cx="3962400" cy="4525963"/>
          </a:xfrm>
        </p:spPr>
        <p:txBody>
          <a:bodyPr>
            <a:normAutofit fontScale="92500" lnSpcReduction="10000"/>
          </a:bodyPr>
          <a:lstStyle/>
          <a:p>
            <a:pPr>
              <a:buFont typeface="Wingdings" pitchFamily="2" charset="2"/>
              <a:buChar char="Ø"/>
            </a:pPr>
            <a:r>
              <a:rPr lang="en-US" dirty="0" smtClean="0"/>
              <a:t>Geology</a:t>
            </a:r>
          </a:p>
          <a:p>
            <a:pPr lvl="1"/>
            <a:r>
              <a:rPr lang="en-US" dirty="0" smtClean="0"/>
              <a:t>Earth Science</a:t>
            </a:r>
          </a:p>
          <a:p>
            <a:pPr>
              <a:buNone/>
            </a:pPr>
            <a:endParaRPr lang="en-US" dirty="0" smtClean="0"/>
          </a:p>
          <a:p>
            <a:pPr>
              <a:buFont typeface="Wingdings" pitchFamily="2" charset="2"/>
              <a:buChar char="Ø"/>
            </a:pPr>
            <a:r>
              <a:rPr lang="en-US" dirty="0" smtClean="0">
                <a:solidFill>
                  <a:srgbClr val="2E2262"/>
                </a:solidFill>
              </a:rPr>
              <a:t>Oceanography</a:t>
            </a:r>
          </a:p>
          <a:p>
            <a:pPr>
              <a:buFont typeface="Wingdings" pitchFamily="2" charset="2"/>
              <a:buChar char="Ø"/>
            </a:pPr>
            <a:endParaRPr lang="en-US" dirty="0" smtClean="0"/>
          </a:p>
          <a:p>
            <a:pPr>
              <a:buFont typeface="Wingdings" pitchFamily="2" charset="2"/>
              <a:buChar char="Ø"/>
            </a:pPr>
            <a:r>
              <a:rPr lang="en-US" dirty="0" smtClean="0">
                <a:solidFill>
                  <a:schemeClr val="tx2">
                    <a:lumMod val="50000"/>
                  </a:schemeClr>
                </a:solidFill>
              </a:rPr>
              <a:t>Meteorology </a:t>
            </a:r>
          </a:p>
          <a:p>
            <a:pPr lvl="1"/>
            <a:r>
              <a:rPr lang="en-US" dirty="0" smtClean="0">
                <a:solidFill>
                  <a:schemeClr val="tx2">
                    <a:lumMod val="50000"/>
                  </a:schemeClr>
                </a:solidFill>
              </a:rPr>
              <a:t>Atmospheric Science</a:t>
            </a:r>
          </a:p>
          <a:p>
            <a:pPr>
              <a:buFont typeface="Wingdings" pitchFamily="2" charset="2"/>
              <a:buChar char="Ø"/>
            </a:pPr>
            <a:endParaRPr lang="en-US" dirty="0" smtClean="0"/>
          </a:p>
          <a:p>
            <a:pPr>
              <a:buFont typeface="Wingdings" pitchFamily="2" charset="2"/>
              <a:buChar char="Ø"/>
            </a:pPr>
            <a:r>
              <a:rPr lang="en-US" dirty="0" smtClean="0">
                <a:solidFill>
                  <a:srgbClr val="003300"/>
                </a:solidFill>
              </a:rPr>
              <a:t>Astronomy</a:t>
            </a:r>
            <a:endParaRPr lang="en-US" dirty="0">
              <a:solidFill>
                <a:srgbClr val="003300"/>
              </a:solidFill>
            </a:endParaRPr>
          </a:p>
        </p:txBody>
      </p:sp>
      <p:pic>
        <p:nvPicPr>
          <p:cNvPr id="6" name="Picture 5" descr="StratocumulusClouds_2007_WikimediaCommons.jpg"/>
          <p:cNvPicPr>
            <a:picLocks noChangeAspect="1"/>
          </p:cNvPicPr>
          <p:nvPr/>
        </p:nvPicPr>
        <p:blipFill>
          <a:blip r:embed="rId3" cstate="print"/>
          <a:stretch>
            <a:fillRect/>
          </a:stretch>
        </p:blipFill>
        <p:spPr>
          <a:xfrm>
            <a:off x="0" y="3276600"/>
            <a:ext cx="3048000" cy="2026920"/>
          </a:xfrm>
          <a:prstGeom prst="rect">
            <a:avLst/>
          </a:prstGeom>
        </p:spPr>
      </p:pic>
      <p:pic>
        <p:nvPicPr>
          <p:cNvPr id="7" name="Picture 6" descr="M51isNGC5194_NGC5195_HST2005_NASA-ESA.jpg"/>
          <p:cNvPicPr>
            <a:picLocks noChangeAspect="1"/>
          </p:cNvPicPr>
          <p:nvPr/>
        </p:nvPicPr>
        <p:blipFill>
          <a:blip r:embed="rId4" cstate="print"/>
          <a:stretch>
            <a:fillRect/>
          </a:stretch>
        </p:blipFill>
        <p:spPr>
          <a:xfrm>
            <a:off x="2209800" y="4800600"/>
            <a:ext cx="2667000" cy="1854398"/>
          </a:xfrm>
          <a:prstGeom prst="rect">
            <a:avLst/>
          </a:prstGeom>
        </p:spPr>
      </p:pic>
      <p:pic>
        <p:nvPicPr>
          <p:cNvPr id="4" name="Picture 3" descr="PancakeRocks_NewZealand_2010_WikimediaCommons.JPG"/>
          <p:cNvPicPr>
            <a:picLocks noChangeAspect="1"/>
          </p:cNvPicPr>
          <p:nvPr/>
        </p:nvPicPr>
        <p:blipFill>
          <a:blip r:embed="rId5" cstate="print"/>
          <a:stretch>
            <a:fillRect/>
          </a:stretch>
        </p:blipFill>
        <p:spPr>
          <a:xfrm>
            <a:off x="0" y="685800"/>
            <a:ext cx="3200400" cy="2132267"/>
          </a:xfrm>
          <a:prstGeom prst="rect">
            <a:avLst/>
          </a:prstGeom>
        </p:spPr>
      </p:pic>
      <p:pic>
        <p:nvPicPr>
          <p:cNvPr id="5" name="Picture 4" descr="NorthPacificStormWaves_Wea00816_1989_NOAA.jpg"/>
          <p:cNvPicPr>
            <a:picLocks noChangeAspect="1"/>
          </p:cNvPicPr>
          <p:nvPr/>
        </p:nvPicPr>
        <p:blipFill>
          <a:blip r:embed="rId6" cstate="print"/>
          <a:stretch>
            <a:fillRect/>
          </a:stretch>
        </p:blipFill>
        <p:spPr>
          <a:xfrm>
            <a:off x="2362200" y="1905000"/>
            <a:ext cx="2785533" cy="1828005"/>
          </a:xfrm>
          <a:prstGeom prst="rect">
            <a:avLst/>
          </a:prstGeom>
        </p:spPr>
      </p:pic>
      <p:sp>
        <p:nvSpPr>
          <p:cNvPr id="8" name="TextBox 7"/>
          <p:cNvSpPr txBox="1"/>
          <p:nvPr/>
        </p:nvSpPr>
        <p:spPr>
          <a:xfrm>
            <a:off x="1524000" y="685800"/>
            <a:ext cx="1680268" cy="400110"/>
          </a:xfrm>
          <a:prstGeom prst="rect">
            <a:avLst/>
          </a:prstGeom>
          <a:noFill/>
        </p:spPr>
        <p:txBody>
          <a:bodyPr wrap="none" rtlCol="0">
            <a:spAutoFit/>
          </a:bodyPr>
          <a:lstStyle/>
          <a:p>
            <a:r>
              <a:rPr lang="en-US" sz="1000" dirty="0" smtClean="0"/>
              <a:t>Pancake Rocks, New Zealand</a:t>
            </a:r>
          </a:p>
          <a:p>
            <a:r>
              <a:rPr lang="en-US" sz="1000" dirty="0" smtClean="0"/>
              <a:t>Wikimedia Commons</a:t>
            </a:r>
            <a:endParaRPr lang="en-US" sz="1000" dirty="0"/>
          </a:p>
        </p:txBody>
      </p:sp>
      <p:sp>
        <p:nvSpPr>
          <p:cNvPr id="9" name="TextBox 8"/>
          <p:cNvSpPr txBox="1"/>
          <p:nvPr/>
        </p:nvSpPr>
        <p:spPr>
          <a:xfrm>
            <a:off x="3200400" y="1905000"/>
            <a:ext cx="2057400" cy="400110"/>
          </a:xfrm>
          <a:prstGeom prst="rect">
            <a:avLst/>
          </a:prstGeom>
          <a:noFill/>
        </p:spPr>
        <p:txBody>
          <a:bodyPr wrap="square" rtlCol="0">
            <a:spAutoFit/>
          </a:bodyPr>
          <a:lstStyle/>
          <a:p>
            <a:r>
              <a:rPr lang="en-US" sz="1000" dirty="0" smtClean="0"/>
              <a:t>North Pacific Ocean, Storm Waves</a:t>
            </a:r>
          </a:p>
          <a:p>
            <a:r>
              <a:rPr lang="en-US" sz="1000" dirty="0" smtClean="0"/>
              <a:t>NOAA</a:t>
            </a:r>
            <a:endParaRPr lang="en-US" sz="1000" dirty="0"/>
          </a:p>
        </p:txBody>
      </p:sp>
      <p:sp>
        <p:nvSpPr>
          <p:cNvPr id="10" name="TextBox 9"/>
          <p:cNvSpPr txBox="1"/>
          <p:nvPr/>
        </p:nvSpPr>
        <p:spPr>
          <a:xfrm>
            <a:off x="0" y="3886200"/>
            <a:ext cx="1905000" cy="400110"/>
          </a:xfrm>
          <a:prstGeom prst="rect">
            <a:avLst/>
          </a:prstGeom>
          <a:noFill/>
        </p:spPr>
        <p:txBody>
          <a:bodyPr wrap="square" rtlCol="0">
            <a:spAutoFit/>
          </a:bodyPr>
          <a:lstStyle/>
          <a:p>
            <a:r>
              <a:rPr lang="en-US" sz="1000" dirty="0" smtClean="0"/>
              <a:t>Cirrus &amp; Cumulus Clouds</a:t>
            </a:r>
          </a:p>
          <a:p>
            <a:r>
              <a:rPr lang="en-US" sz="1000" dirty="0" smtClean="0"/>
              <a:t>Wikimedia Commons</a:t>
            </a:r>
            <a:endParaRPr lang="en-US" sz="1000" dirty="0"/>
          </a:p>
        </p:txBody>
      </p:sp>
      <p:sp>
        <p:nvSpPr>
          <p:cNvPr id="11" name="TextBox 10"/>
          <p:cNvSpPr txBox="1"/>
          <p:nvPr/>
        </p:nvSpPr>
        <p:spPr>
          <a:xfrm>
            <a:off x="685800" y="6248400"/>
            <a:ext cx="1553630" cy="400110"/>
          </a:xfrm>
          <a:prstGeom prst="rect">
            <a:avLst/>
          </a:prstGeom>
          <a:noFill/>
        </p:spPr>
        <p:txBody>
          <a:bodyPr wrap="none" rtlCol="0">
            <a:spAutoFit/>
          </a:bodyPr>
          <a:lstStyle/>
          <a:p>
            <a:r>
              <a:rPr lang="en-US" sz="1000" dirty="0" smtClean="0"/>
              <a:t>Galaxies M51 &amp; NGC 5195</a:t>
            </a:r>
          </a:p>
          <a:p>
            <a:r>
              <a:rPr lang="en-US" sz="1000" dirty="0" err="1" smtClean="0"/>
              <a:t>STScI</a:t>
            </a:r>
            <a:r>
              <a:rPr lang="en-US" sz="1000" dirty="0" smtClean="0"/>
              <a:t>-NASA-ESA</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chemeClr val="accent1">
                    <a:lumMod val="20000"/>
                    <a:lumOff val="80000"/>
                  </a:schemeClr>
                </a:solidFill>
              </a:rPr>
              <a:t>Examples of Geoscience Competencies</a:t>
            </a:r>
            <a:endParaRPr lang="en-US" dirty="0">
              <a:solidFill>
                <a:schemeClr val="accent1">
                  <a:lumMod val="20000"/>
                  <a:lumOff val="80000"/>
                </a:schemeClr>
              </a:solidFill>
            </a:endParaRPr>
          </a:p>
        </p:txBody>
      </p:sp>
      <p:sp>
        <p:nvSpPr>
          <p:cNvPr id="3" name="Content Placeholder 2"/>
          <p:cNvSpPr>
            <a:spLocks noGrp="1"/>
          </p:cNvSpPr>
          <p:nvPr>
            <p:ph idx="1"/>
          </p:nvPr>
        </p:nvSpPr>
        <p:spPr>
          <a:xfrm>
            <a:off x="228600" y="838200"/>
            <a:ext cx="8610600" cy="5867400"/>
          </a:xfrm>
        </p:spPr>
        <p:txBody>
          <a:bodyPr>
            <a:normAutofit fontScale="62500" lnSpcReduction="20000"/>
          </a:bodyPr>
          <a:lstStyle/>
          <a:p>
            <a:pPr>
              <a:buNone/>
            </a:pPr>
            <a:r>
              <a:rPr lang="en-US" dirty="0" smtClean="0"/>
              <a:t>The graduate understands the:</a:t>
            </a:r>
          </a:p>
          <a:p>
            <a:pPr>
              <a:buNone/>
            </a:pPr>
            <a:endParaRPr lang="en-US" sz="1600" dirty="0" smtClean="0"/>
          </a:p>
          <a:p>
            <a:pPr>
              <a:buNone/>
            </a:pPr>
            <a:r>
              <a:rPr lang="en-US" b="1" dirty="0" smtClean="0"/>
              <a:t>Competency 205.2.1: Earth Systems Structure and Function</a:t>
            </a:r>
          </a:p>
          <a:p>
            <a:pPr>
              <a:buNone/>
            </a:pPr>
            <a:r>
              <a:rPr lang="en-US" dirty="0" smtClean="0"/>
              <a:t>	… </a:t>
            </a:r>
            <a:r>
              <a:rPr lang="en-US" b="1" dirty="0" smtClean="0">
                <a:solidFill>
                  <a:schemeClr val="tx2">
                    <a:lumMod val="50000"/>
                  </a:schemeClr>
                </a:solidFill>
              </a:rPr>
              <a:t>structure and function of Earth systems</a:t>
            </a:r>
            <a:r>
              <a:rPr lang="en-US" dirty="0" smtClean="0"/>
              <a:t>, including the closely coupled subsystems: </a:t>
            </a:r>
            <a:r>
              <a:rPr lang="en-US" dirty="0" err="1" smtClean="0"/>
              <a:t>geosphere</a:t>
            </a:r>
            <a:r>
              <a:rPr lang="en-US" dirty="0" smtClean="0"/>
              <a:t>, hydrosphere, atmosphere, and biosphere.</a:t>
            </a:r>
          </a:p>
          <a:p>
            <a:pPr>
              <a:buNone/>
            </a:pPr>
            <a:endParaRPr lang="en-US" sz="1600" b="1" dirty="0" smtClean="0"/>
          </a:p>
          <a:p>
            <a:pPr>
              <a:buNone/>
            </a:pPr>
            <a:r>
              <a:rPr lang="en-US" b="1" dirty="0" smtClean="0"/>
              <a:t>Competency 205.2.2: Earth Systems Equilibrium</a:t>
            </a:r>
          </a:p>
          <a:p>
            <a:pPr>
              <a:buNone/>
            </a:pPr>
            <a:r>
              <a:rPr lang="en-US" dirty="0" smtClean="0"/>
              <a:t>	… </a:t>
            </a:r>
            <a:r>
              <a:rPr lang="en-US" b="1" dirty="0" smtClean="0">
                <a:solidFill>
                  <a:srgbClr val="7030A0"/>
                </a:solidFill>
              </a:rPr>
              <a:t>Earth's history</a:t>
            </a:r>
            <a:r>
              <a:rPr lang="en-US" dirty="0" smtClean="0">
                <a:solidFill>
                  <a:srgbClr val="7030A0"/>
                </a:solidFill>
              </a:rPr>
              <a:t> </a:t>
            </a:r>
            <a:r>
              <a:rPr lang="en-US" dirty="0" smtClean="0"/>
              <a:t>and that the Earth exists in a state of dynamic equilibrium that evolves over </a:t>
            </a:r>
            <a:r>
              <a:rPr lang="en-US" b="1" dirty="0" smtClean="0">
                <a:solidFill>
                  <a:srgbClr val="7030A0"/>
                </a:solidFill>
              </a:rPr>
              <a:t>geologic time</a:t>
            </a:r>
            <a:r>
              <a:rPr lang="en-US" dirty="0" smtClean="0"/>
              <a:t>.</a:t>
            </a:r>
          </a:p>
          <a:p>
            <a:pPr>
              <a:buNone/>
            </a:pPr>
            <a:endParaRPr lang="en-US" sz="1600" dirty="0" smtClean="0"/>
          </a:p>
          <a:p>
            <a:pPr>
              <a:buNone/>
            </a:pPr>
            <a:r>
              <a:rPr lang="en-US" b="1" dirty="0" smtClean="0"/>
              <a:t>Competency 205.2.3: Solar System</a:t>
            </a:r>
          </a:p>
          <a:p>
            <a:pPr>
              <a:buNone/>
            </a:pPr>
            <a:r>
              <a:rPr lang="en-US" dirty="0" smtClean="0"/>
              <a:t>	… </a:t>
            </a:r>
            <a:r>
              <a:rPr lang="en-US" b="1" dirty="0" smtClean="0">
                <a:solidFill>
                  <a:srgbClr val="003300"/>
                </a:solidFill>
              </a:rPr>
              <a:t>components and properties of the solar system</a:t>
            </a:r>
            <a:r>
              <a:rPr lang="en-US" dirty="0" smtClean="0"/>
              <a:t>, and understands that the major components are in a state of regular and predictable motion.</a:t>
            </a:r>
          </a:p>
          <a:p>
            <a:pPr>
              <a:buNone/>
            </a:pPr>
            <a:endParaRPr lang="en-US" sz="1600" b="1" dirty="0" smtClean="0"/>
          </a:p>
          <a:p>
            <a:pPr>
              <a:buNone/>
            </a:pPr>
            <a:r>
              <a:rPr lang="en-US" b="1" dirty="0" smtClean="0"/>
              <a:t>Competency 205.2.4: The Universe</a:t>
            </a:r>
          </a:p>
          <a:p>
            <a:pPr>
              <a:buNone/>
            </a:pPr>
            <a:r>
              <a:rPr lang="en-US" dirty="0" smtClean="0"/>
              <a:t>	… </a:t>
            </a:r>
            <a:r>
              <a:rPr lang="en-US" b="1" dirty="0" smtClean="0">
                <a:solidFill>
                  <a:schemeClr val="accent3">
                    <a:lumMod val="50000"/>
                  </a:schemeClr>
                </a:solidFill>
              </a:rPr>
              <a:t>composition, history, and properties </a:t>
            </a:r>
            <a:r>
              <a:rPr lang="en-US" dirty="0" smtClean="0"/>
              <a:t>of the earth and the universe, and the </a:t>
            </a:r>
            <a:r>
              <a:rPr lang="en-US" b="1" dirty="0" smtClean="0">
                <a:solidFill>
                  <a:schemeClr val="accent3">
                    <a:lumMod val="50000"/>
                  </a:schemeClr>
                </a:solidFill>
              </a:rPr>
              <a:t>scale of the universe </a:t>
            </a:r>
            <a:r>
              <a:rPr lang="en-US" dirty="0" smtClean="0"/>
              <a:t>in space and time.</a:t>
            </a:r>
          </a:p>
          <a:p>
            <a:pPr>
              <a:buNone/>
            </a:pPr>
            <a:endParaRPr lang="en-US" sz="1600" dirty="0" smtClean="0"/>
          </a:p>
          <a:p>
            <a:pPr>
              <a:buNone/>
            </a:pPr>
            <a:r>
              <a:rPr lang="en-US" b="1" dirty="0" smtClean="0"/>
              <a:t>Competency 205.2.5: Oceanographic Concepts</a:t>
            </a:r>
          </a:p>
          <a:p>
            <a:pPr>
              <a:buNone/>
            </a:pPr>
            <a:r>
              <a:rPr lang="en-US" dirty="0" smtClean="0"/>
              <a:t>	… </a:t>
            </a:r>
            <a:r>
              <a:rPr lang="en-US" b="1" dirty="0" smtClean="0">
                <a:solidFill>
                  <a:srgbClr val="2E2262"/>
                </a:solidFill>
              </a:rPr>
              <a:t>oceanographic concepts</a:t>
            </a:r>
            <a:r>
              <a:rPr lang="en-US" dirty="0" smtClean="0"/>
              <a:t>: global plate tectonics, the origin of the oceans, air/sea interactions, and human interactions with the oceans.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smtClean="0">
                <a:solidFill>
                  <a:schemeClr val="accent1">
                    <a:lumMod val="20000"/>
                    <a:lumOff val="80000"/>
                  </a:schemeClr>
                </a:solidFill>
              </a:rPr>
              <a:t>How to address competencies? Learning Resources</a:t>
            </a:r>
            <a:endParaRPr lang="en-US" sz="3200" dirty="0">
              <a:solidFill>
                <a:schemeClr val="accent1">
                  <a:lumMod val="20000"/>
                  <a:lumOff val="80000"/>
                </a:schemeClr>
              </a:solidFill>
            </a:endParaRPr>
          </a:p>
        </p:txBody>
      </p:sp>
      <p:sp>
        <p:nvSpPr>
          <p:cNvPr id="3" name="Content Placeholder 2"/>
          <p:cNvSpPr>
            <a:spLocks noGrp="1"/>
          </p:cNvSpPr>
          <p:nvPr>
            <p:ph idx="1"/>
          </p:nvPr>
        </p:nvSpPr>
        <p:spPr>
          <a:xfrm>
            <a:off x="152400" y="609600"/>
            <a:ext cx="4953000" cy="6629400"/>
          </a:xfrm>
        </p:spPr>
        <p:txBody>
          <a:bodyPr>
            <a:normAutofit fontScale="92500" lnSpcReduction="20000"/>
          </a:bodyPr>
          <a:lstStyle/>
          <a:p>
            <a:pPr>
              <a:lnSpc>
                <a:spcPct val="120000"/>
              </a:lnSpc>
              <a:buNone/>
            </a:pPr>
            <a:r>
              <a:rPr lang="en-US" sz="3000" u="sng" dirty="0" smtClean="0"/>
              <a:t>External</a:t>
            </a:r>
            <a:r>
              <a:rPr lang="en-US" sz="3000" dirty="0" smtClean="0"/>
              <a:t>:</a:t>
            </a:r>
          </a:p>
          <a:p>
            <a:pPr>
              <a:lnSpc>
                <a:spcPct val="120000"/>
              </a:lnSpc>
              <a:spcBef>
                <a:spcPts val="300"/>
              </a:spcBef>
              <a:buNone/>
            </a:pPr>
            <a:r>
              <a:rPr lang="en-US" sz="3000" dirty="0" smtClean="0"/>
              <a:t>eText =Textbook</a:t>
            </a:r>
          </a:p>
          <a:p>
            <a:pPr>
              <a:lnSpc>
                <a:spcPct val="120000"/>
              </a:lnSpc>
              <a:spcBef>
                <a:spcPts val="300"/>
              </a:spcBef>
              <a:buNone/>
            </a:pPr>
            <a:r>
              <a:rPr lang="en-US" sz="3000" dirty="0" smtClean="0"/>
              <a:t>Hands-On Labs</a:t>
            </a:r>
          </a:p>
          <a:p>
            <a:pPr>
              <a:lnSpc>
                <a:spcPct val="120000"/>
              </a:lnSpc>
              <a:spcBef>
                <a:spcPts val="300"/>
              </a:spcBef>
              <a:buNone/>
            </a:pPr>
            <a:r>
              <a:rPr lang="en-US" sz="3000" dirty="0" smtClean="0"/>
              <a:t>Interactive website</a:t>
            </a:r>
          </a:p>
          <a:p>
            <a:pPr>
              <a:lnSpc>
                <a:spcPct val="125000"/>
              </a:lnSpc>
              <a:buNone/>
            </a:pPr>
            <a:endParaRPr lang="en-US" sz="1300" dirty="0" smtClean="0"/>
          </a:p>
          <a:p>
            <a:pPr>
              <a:lnSpc>
                <a:spcPct val="125000"/>
              </a:lnSpc>
              <a:buNone/>
            </a:pPr>
            <a:r>
              <a:rPr lang="en-US" sz="3000" u="sng" dirty="0" smtClean="0"/>
              <a:t>Internal to WGU</a:t>
            </a:r>
            <a:r>
              <a:rPr lang="en-US" sz="3000" dirty="0" smtClean="0"/>
              <a:t>:</a:t>
            </a:r>
          </a:p>
          <a:p>
            <a:pPr>
              <a:lnSpc>
                <a:spcPct val="120000"/>
              </a:lnSpc>
              <a:spcBef>
                <a:spcPts val="300"/>
              </a:spcBef>
              <a:buNone/>
            </a:pPr>
            <a:r>
              <a:rPr lang="en-US" sz="3000" dirty="0" smtClean="0"/>
              <a:t>Learning Community</a:t>
            </a:r>
          </a:p>
          <a:p>
            <a:pPr>
              <a:lnSpc>
                <a:spcPct val="120000"/>
              </a:lnSpc>
              <a:spcBef>
                <a:spcPts val="300"/>
              </a:spcBef>
              <a:buNone/>
            </a:pPr>
            <a:r>
              <a:rPr lang="en-US" sz="3000" dirty="0" smtClean="0"/>
              <a:t>Virtual Classroom</a:t>
            </a:r>
          </a:p>
          <a:p>
            <a:pPr>
              <a:lnSpc>
                <a:spcPct val="120000"/>
              </a:lnSpc>
              <a:spcBef>
                <a:spcPts val="300"/>
              </a:spcBef>
              <a:buFont typeface="Wingdings" pitchFamily="2" charset="2"/>
              <a:buChar char="Ø"/>
            </a:pPr>
            <a:r>
              <a:rPr lang="en-US" sz="3000" dirty="0" smtClean="0">
                <a:solidFill>
                  <a:srgbClr val="7030A0"/>
                </a:solidFill>
              </a:rPr>
              <a:t> </a:t>
            </a:r>
            <a:r>
              <a:rPr lang="en-US" sz="2600" dirty="0" smtClean="0">
                <a:solidFill>
                  <a:srgbClr val="7030A0"/>
                </a:solidFill>
              </a:rPr>
              <a:t>Live webinars, </a:t>
            </a:r>
          </a:p>
          <a:p>
            <a:pPr>
              <a:lnSpc>
                <a:spcPct val="120000"/>
              </a:lnSpc>
              <a:spcBef>
                <a:spcPts val="300"/>
              </a:spcBef>
              <a:buNone/>
            </a:pPr>
            <a:r>
              <a:rPr lang="en-US" sz="2600" dirty="0" smtClean="0">
                <a:solidFill>
                  <a:srgbClr val="7030A0"/>
                </a:solidFill>
              </a:rPr>
              <a:t>	 Cohorts, Q&amp;A</a:t>
            </a:r>
          </a:p>
          <a:p>
            <a:pPr>
              <a:lnSpc>
                <a:spcPct val="120000"/>
              </a:lnSpc>
              <a:spcBef>
                <a:spcPts val="300"/>
              </a:spcBef>
              <a:buNone/>
            </a:pPr>
            <a:r>
              <a:rPr lang="en-US" sz="3000" dirty="0" smtClean="0"/>
              <a:t>Faculty interaction</a:t>
            </a:r>
          </a:p>
          <a:p>
            <a:pPr>
              <a:lnSpc>
                <a:spcPct val="120000"/>
              </a:lnSpc>
              <a:spcBef>
                <a:spcPts val="300"/>
              </a:spcBef>
              <a:buFont typeface="Wingdings" pitchFamily="2" charset="2"/>
              <a:buChar char="Ø"/>
            </a:pPr>
            <a:r>
              <a:rPr lang="en-US" sz="2600" dirty="0" smtClean="0">
                <a:solidFill>
                  <a:srgbClr val="C00000"/>
                </a:solidFill>
              </a:rPr>
              <a:t> 30-minute phone calls</a:t>
            </a:r>
          </a:p>
          <a:p>
            <a:pPr>
              <a:lnSpc>
                <a:spcPct val="120000"/>
              </a:lnSpc>
              <a:spcBef>
                <a:spcPts val="300"/>
              </a:spcBef>
              <a:buFont typeface="Wingdings" pitchFamily="2" charset="2"/>
              <a:buChar char="Ø"/>
            </a:pPr>
            <a:r>
              <a:rPr lang="en-US" sz="2600" dirty="0" smtClean="0">
                <a:solidFill>
                  <a:srgbClr val="C00000"/>
                </a:solidFill>
              </a:rPr>
              <a:t> Generally every week</a:t>
            </a:r>
          </a:p>
          <a:p>
            <a:pPr>
              <a:lnSpc>
                <a:spcPct val="120000"/>
              </a:lnSpc>
              <a:spcBef>
                <a:spcPts val="300"/>
              </a:spcBef>
              <a:buNone/>
            </a:pPr>
            <a:r>
              <a:rPr lang="en-US" sz="3000" dirty="0" smtClean="0"/>
              <a:t>Knowledge Base </a:t>
            </a:r>
            <a:r>
              <a:rPr lang="en-US" sz="2600" dirty="0" smtClean="0"/>
              <a:t>– articles &amp; videos</a:t>
            </a:r>
          </a:p>
          <a:p>
            <a:pPr>
              <a:lnSpc>
                <a:spcPct val="120000"/>
              </a:lnSpc>
              <a:spcBef>
                <a:spcPts val="300"/>
              </a:spcBef>
              <a:buNone/>
            </a:pPr>
            <a:endParaRPr lang="en-US" sz="2600" dirty="0" smtClean="0">
              <a:solidFill>
                <a:srgbClr val="C00000"/>
              </a:solidFill>
            </a:endParaRPr>
          </a:p>
          <a:p>
            <a:endParaRPr lang="en-US" dirty="0"/>
          </a:p>
        </p:txBody>
      </p:sp>
      <p:pic>
        <p:nvPicPr>
          <p:cNvPr id="9218" name="Picture 2" descr="http://www.holscience.com/sites/default/files/styles/large/public/LabPaq-Logo-notagline.png?itok=rd29ywrC"/>
          <p:cNvPicPr>
            <a:picLocks noChangeAspect="1" noChangeArrowheads="1"/>
          </p:cNvPicPr>
          <p:nvPr/>
        </p:nvPicPr>
        <p:blipFill>
          <a:blip r:embed="rId3" cstate="print"/>
          <a:srcRect/>
          <a:stretch>
            <a:fillRect/>
          </a:stretch>
        </p:blipFill>
        <p:spPr bwMode="auto">
          <a:xfrm>
            <a:off x="3733800" y="1371600"/>
            <a:ext cx="1981200" cy="1276350"/>
          </a:xfrm>
          <a:prstGeom prst="rect">
            <a:avLst/>
          </a:prstGeom>
          <a:noFill/>
        </p:spPr>
      </p:pic>
      <p:pic>
        <p:nvPicPr>
          <p:cNvPr id="5" name="Picture 4" descr="mastering-logo.png"/>
          <p:cNvPicPr>
            <a:picLocks noChangeAspect="1"/>
          </p:cNvPicPr>
          <p:nvPr/>
        </p:nvPicPr>
        <p:blipFill>
          <a:blip r:embed="rId4" cstate="print"/>
          <a:stretch>
            <a:fillRect/>
          </a:stretch>
        </p:blipFill>
        <p:spPr>
          <a:xfrm>
            <a:off x="3905250" y="2438400"/>
            <a:ext cx="5238750" cy="400050"/>
          </a:xfrm>
          <a:prstGeom prst="rect">
            <a:avLst/>
          </a:prstGeom>
        </p:spPr>
      </p:pic>
      <p:pic>
        <p:nvPicPr>
          <p:cNvPr id="6" name="Picture 5" descr="Pearson_Without_Strapline_Green.png"/>
          <p:cNvPicPr>
            <a:picLocks noChangeAspect="1"/>
          </p:cNvPicPr>
          <p:nvPr/>
        </p:nvPicPr>
        <p:blipFill>
          <a:blip r:embed="rId5" cstate="print"/>
          <a:stretch>
            <a:fillRect/>
          </a:stretch>
        </p:blipFill>
        <p:spPr>
          <a:xfrm>
            <a:off x="5715000" y="762000"/>
            <a:ext cx="1524000" cy="560120"/>
          </a:xfrm>
          <a:prstGeom prst="rect">
            <a:avLst/>
          </a:prstGeom>
        </p:spPr>
      </p:pic>
      <p:pic>
        <p:nvPicPr>
          <p:cNvPr id="7" name="Picture 6" descr="Tarbuck_EarthScience_13thEdCover.jpg"/>
          <p:cNvPicPr>
            <a:picLocks noChangeAspect="1"/>
          </p:cNvPicPr>
          <p:nvPr/>
        </p:nvPicPr>
        <p:blipFill>
          <a:blip r:embed="rId6" cstate="print"/>
          <a:stretch>
            <a:fillRect/>
          </a:stretch>
        </p:blipFill>
        <p:spPr>
          <a:xfrm>
            <a:off x="7315200" y="762000"/>
            <a:ext cx="1384557" cy="1676400"/>
          </a:xfrm>
          <a:prstGeom prst="rect">
            <a:avLst/>
          </a:prstGeom>
        </p:spPr>
      </p:pic>
      <p:pic>
        <p:nvPicPr>
          <p:cNvPr id="9" name="Picture 8" descr="GeoLC_2.JPG"/>
          <p:cNvPicPr>
            <a:picLocks noChangeAspect="1"/>
          </p:cNvPicPr>
          <p:nvPr/>
        </p:nvPicPr>
        <p:blipFill>
          <a:blip r:embed="rId7" cstate="print"/>
          <a:stretch>
            <a:fillRect/>
          </a:stretch>
        </p:blipFill>
        <p:spPr>
          <a:xfrm>
            <a:off x="4299856" y="3352800"/>
            <a:ext cx="4844144" cy="1905000"/>
          </a:xfrm>
          <a:prstGeom prst="rect">
            <a:avLst/>
          </a:prstGeom>
        </p:spPr>
      </p:pic>
      <p:pic>
        <p:nvPicPr>
          <p:cNvPr id="11" name="Picture 10" descr="ScheduleSnip3.jpg"/>
          <p:cNvPicPr>
            <a:picLocks noChangeAspect="1"/>
          </p:cNvPicPr>
          <p:nvPr/>
        </p:nvPicPr>
        <p:blipFill>
          <a:blip r:embed="rId8" cstate="print"/>
          <a:stretch>
            <a:fillRect/>
          </a:stretch>
        </p:blipFill>
        <p:spPr>
          <a:xfrm>
            <a:off x="3852863" y="5334000"/>
            <a:ext cx="5291137" cy="860196"/>
          </a:xfrm>
          <a:prstGeom prst="rect">
            <a:avLst/>
          </a:prstGeom>
        </p:spPr>
      </p:pic>
      <p:sp>
        <p:nvSpPr>
          <p:cNvPr id="12" name="Right Brace 11"/>
          <p:cNvSpPr/>
          <p:nvPr/>
        </p:nvSpPr>
        <p:spPr>
          <a:xfrm>
            <a:off x="3048000" y="3276600"/>
            <a:ext cx="45720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276600" y="3733800"/>
            <a:ext cx="994183" cy="923330"/>
          </a:xfrm>
          <a:prstGeom prst="rect">
            <a:avLst/>
          </a:prstGeom>
          <a:noFill/>
        </p:spPr>
        <p:txBody>
          <a:bodyPr wrap="none" rtlCol="0">
            <a:spAutoFit/>
          </a:bodyPr>
          <a:lstStyle/>
          <a:p>
            <a:r>
              <a:rPr lang="en-US" dirty="0" smtClean="0">
                <a:solidFill>
                  <a:srgbClr val="7030A0"/>
                </a:solidFill>
              </a:rPr>
              <a:t>Peer-to-</a:t>
            </a:r>
          </a:p>
          <a:p>
            <a:r>
              <a:rPr lang="en-US" dirty="0" smtClean="0">
                <a:solidFill>
                  <a:srgbClr val="7030A0"/>
                </a:solidFill>
              </a:rPr>
              <a:t>      Peer</a:t>
            </a:r>
          </a:p>
          <a:p>
            <a:r>
              <a:rPr lang="en-US" dirty="0" smtClean="0">
                <a:solidFill>
                  <a:srgbClr val="7030A0"/>
                </a:solidFill>
              </a:rPr>
              <a:t>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dirty="0" smtClean="0">
                <a:solidFill>
                  <a:schemeClr val="accent1">
                    <a:lumMod val="20000"/>
                    <a:lumOff val="80000"/>
                  </a:schemeClr>
                </a:solidFill>
              </a:rPr>
              <a:t>How to address competencies? Tasks</a:t>
            </a:r>
            <a:endParaRPr lang="en-US" sz="3200" dirty="0">
              <a:solidFill>
                <a:schemeClr val="accent1">
                  <a:lumMod val="20000"/>
                  <a:lumOff val="80000"/>
                </a:schemeClr>
              </a:solidFill>
            </a:endParaRPr>
          </a:p>
        </p:txBody>
      </p:sp>
      <p:pic>
        <p:nvPicPr>
          <p:cNvPr id="6" name="Picture 5" descr="TaskStream logo.gif"/>
          <p:cNvPicPr>
            <a:picLocks noChangeAspect="1"/>
          </p:cNvPicPr>
          <p:nvPr/>
        </p:nvPicPr>
        <p:blipFill>
          <a:blip r:embed="rId3" cstate="print"/>
          <a:stretch>
            <a:fillRect/>
          </a:stretch>
        </p:blipFill>
        <p:spPr>
          <a:xfrm>
            <a:off x="152400" y="2971800"/>
            <a:ext cx="2238375" cy="438150"/>
          </a:xfrm>
          <a:prstGeom prst="rect">
            <a:avLst/>
          </a:prstGeom>
        </p:spPr>
      </p:pic>
      <p:sp>
        <p:nvSpPr>
          <p:cNvPr id="3" name="Content Placeholder 2"/>
          <p:cNvSpPr>
            <a:spLocks noGrp="1"/>
          </p:cNvSpPr>
          <p:nvPr>
            <p:ph idx="1"/>
          </p:nvPr>
        </p:nvSpPr>
        <p:spPr>
          <a:xfrm>
            <a:off x="0" y="609600"/>
            <a:ext cx="9144000" cy="2514600"/>
          </a:xfrm>
        </p:spPr>
        <p:txBody>
          <a:bodyPr>
            <a:normAutofit fontScale="85000" lnSpcReduction="10000"/>
          </a:bodyPr>
          <a:lstStyle/>
          <a:p>
            <a:pPr>
              <a:buNone/>
            </a:pPr>
            <a:r>
              <a:rPr lang="en-US" sz="3000" dirty="0" smtClean="0"/>
              <a:t>Tasks = Performance Assessments = Homework/Labs</a:t>
            </a:r>
          </a:p>
          <a:p>
            <a:pPr>
              <a:buFont typeface="Wingdings" pitchFamily="2" charset="2"/>
              <a:buChar char="Ø"/>
            </a:pPr>
            <a:r>
              <a:rPr lang="en-US" sz="2600" dirty="0" smtClean="0">
                <a:solidFill>
                  <a:srgbClr val="2E2262"/>
                </a:solidFill>
              </a:rPr>
              <a:t> Personal field trip</a:t>
            </a:r>
          </a:p>
          <a:p>
            <a:pPr>
              <a:buFont typeface="Wingdings" pitchFamily="2" charset="2"/>
              <a:buChar char="Ø"/>
            </a:pPr>
            <a:r>
              <a:rPr lang="en-US" sz="2600" dirty="0" smtClean="0">
                <a:solidFill>
                  <a:srgbClr val="2E2262"/>
                </a:solidFill>
              </a:rPr>
              <a:t> Experiments &amp; lab write-up</a:t>
            </a:r>
          </a:p>
          <a:p>
            <a:pPr>
              <a:buFont typeface="Wingdings" pitchFamily="2" charset="2"/>
              <a:buChar char="Ø"/>
            </a:pPr>
            <a:r>
              <a:rPr lang="en-US" sz="2600" dirty="0" smtClean="0">
                <a:solidFill>
                  <a:srgbClr val="2E2262"/>
                </a:solidFill>
              </a:rPr>
              <a:t> Essays</a:t>
            </a:r>
          </a:p>
          <a:p>
            <a:pPr>
              <a:buNone/>
            </a:pPr>
            <a:r>
              <a:rPr lang="en-US" sz="3000" dirty="0" smtClean="0"/>
              <a:t>Evaluators determine competency of student work</a:t>
            </a:r>
          </a:p>
          <a:p>
            <a:pPr>
              <a:buFont typeface="Wingdings" pitchFamily="2" charset="2"/>
              <a:buChar char="Ø"/>
            </a:pPr>
            <a:r>
              <a:rPr lang="en-US" sz="2600" dirty="0" smtClean="0">
                <a:solidFill>
                  <a:srgbClr val="002060"/>
                </a:solidFill>
              </a:rPr>
              <a:t>Revisions are frequently required before the student can pass the course</a:t>
            </a:r>
          </a:p>
          <a:p>
            <a:pPr>
              <a:buFont typeface="Wingdings" pitchFamily="2" charset="2"/>
              <a:buChar char="Ø"/>
            </a:pPr>
            <a:endParaRPr lang="en-US" dirty="0" smtClean="0"/>
          </a:p>
          <a:p>
            <a:pPr>
              <a:buNone/>
            </a:pPr>
            <a:endParaRPr lang="en-US" dirty="0" smtClean="0"/>
          </a:p>
        </p:txBody>
      </p:sp>
      <p:pic>
        <p:nvPicPr>
          <p:cNvPr id="5" name="Picture 4" descr="QQT TaskStream Sample 2.JPG"/>
          <p:cNvPicPr>
            <a:picLocks noChangeAspect="1"/>
          </p:cNvPicPr>
          <p:nvPr/>
        </p:nvPicPr>
        <p:blipFill>
          <a:blip r:embed="rId4" cstate="print"/>
          <a:stretch>
            <a:fillRect/>
          </a:stretch>
        </p:blipFill>
        <p:spPr>
          <a:xfrm>
            <a:off x="152400" y="3352800"/>
            <a:ext cx="8991600" cy="2999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lTPA-Logo.gif"/>
          <p:cNvPicPr>
            <a:picLocks noChangeAspect="1"/>
          </p:cNvPicPr>
          <p:nvPr/>
        </p:nvPicPr>
        <p:blipFill>
          <a:blip r:embed="rId3" cstate="print"/>
          <a:stretch>
            <a:fillRect/>
          </a:stretch>
        </p:blipFill>
        <p:spPr>
          <a:xfrm>
            <a:off x="7391400" y="2514600"/>
            <a:ext cx="1032294" cy="710540"/>
          </a:xfrm>
          <a:prstGeom prst="rect">
            <a:avLst/>
          </a:prstGeom>
        </p:spPr>
      </p:pic>
      <p:pic>
        <p:nvPicPr>
          <p:cNvPr id="4" name="Picture 3" descr="Praxis II sample 2_ETS Study Companion.JPG"/>
          <p:cNvPicPr>
            <a:picLocks noChangeAspect="1"/>
          </p:cNvPicPr>
          <p:nvPr/>
        </p:nvPicPr>
        <p:blipFill>
          <a:blip r:embed="rId4" cstate="print"/>
          <a:stretch>
            <a:fillRect/>
          </a:stretch>
        </p:blipFill>
        <p:spPr>
          <a:xfrm>
            <a:off x="0" y="2514598"/>
            <a:ext cx="5334000" cy="4190999"/>
          </a:xfrm>
          <a:prstGeom prst="rect">
            <a:avLst/>
          </a:prstGeom>
        </p:spPr>
      </p:pic>
      <p:sp>
        <p:nvSpPr>
          <p:cNvPr id="2" name="Title 1"/>
          <p:cNvSpPr>
            <a:spLocks noGrp="1"/>
          </p:cNvSpPr>
          <p:nvPr>
            <p:ph type="title"/>
          </p:nvPr>
        </p:nvSpPr>
        <p:spPr>
          <a:xfrm>
            <a:off x="0" y="0"/>
            <a:ext cx="9144000" cy="685800"/>
          </a:xfrm>
        </p:spPr>
        <p:txBody>
          <a:bodyPr>
            <a:normAutofit/>
          </a:bodyPr>
          <a:lstStyle/>
          <a:p>
            <a:r>
              <a:rPr lang="en-US" sz="3200" dirty="0" smtClean="0">
                <a:solidFill>
                  <a:schemeClr val="accent1">
                    <a:lumMod val="20000"/>
                    <a:lumOff val="80000"/>
                  </a:schemeClr>
                </a:solidFill>
              </a:rPr>
              <a:t>How to address competencies? Objective Exams</a:t>
            </a:r>
            <a:endParaRPr lang="en-US" sz="3200" dirty="0"/>
          </a:p>
        </p:txBody>
      </p:sp>
      <p:sp>
        <p:nvSpPr>
          <p:cNvPr id="3" name="Content Placeholder 2"/>
          <p:cNvSpPr>
            <a:spLocks noGrp="1"/>
          </p:cNvSpPr>
          <p:nvPr>
            <p:ph idx="1"/>
          </p:nvPr>
        </p:nvSpPr>
        <p:spPr>
          <a:xfrm>
            <a:off x="1143000" y="685800"/>
            <a:ext cx="8153400" cy="1905000"/>
          </a:xfrm>
        </p:spPr>
        <p:txBody>
          <a:bodyPr>
            <a:normAutofit fontScale="92500" lnSpcReduction="20000"/>
          </a:bodyPr>
          <a:lstStyle/>
          <a:p>
            <a:pPr>
              <a:buNone/>
            </a:pPr>
            <a:r>
              <a:rPr lang="en-US" sz="2800" b="1" dirty="0" smtClean="0">
                <a:solidFill>
                  <a:srgbClr val="C00000"/>
                </a:solidFill>
              </a:rPr>
              <a:t>Praxis II: Earth </a:t>
            </a:r>
            <a:r>
              <a:rPr lang="en-US" sz="2800" b="1" dirty="0" smtClean="0">
                <a:solidFill>
                  <a:srgbClr val="C00000"/>
                </a:solidFill>
              </a:rPr>
              <a:t>&amp; Space Science </a:t>
            </a:r>
            <a:r>
              <a:rPr lang="en-US" sz="2800" b="1" dirty="0" smtClean="0">
                <a:solidFill>
                  <a:srgbClr val="C00000"/>
                </a:solidFill>
              </a:rPr>
              <a:t>Content Knowledge </a:t>
            </a:r>
            <a:r>
              <a:rPr lang="en-US" sz="2800" b="1" dirty="0" smtClean="0">
                <a:solidFill>
                  <a:srgbClr val="C00000"/>
                </a:solidFill>
              </a:rPr>
              <a:t>E</a:t>
            </a:r>
            <a:r>
              <a:rPr lang="en-US" sz="2800" b="1" dirty="0" smtClean="0">
                <a:solidFill>
                  <a:srgbClr val="C00000"/>
                </a:solidFill>
              </a:rPr>
              <a:t>xam</a:t>
            </a:r>
          </a:p>
          <a:p>
            <a:pPr>
              <a:buFont typeface="Wingdings" pitchFamily="2" charset="2"/>
              <a:buChar char="Ø"/>
            </a:pPr>
            <a:r>
              <a:rPr lang="en-US" sz="2200" dirty="0" smtClean="0">
                <a:solidFill>
                  <a:srgbClr val="C00000"/>
                </a:solidFill>
              </a:rPr>
              <a:t> </a:t>
            </a:r>
            <a:r>
              <a:rPr lang="en-US" sz="2200" dirty="0" smtClean="0">
                <a:solidFill>
                  <a:srgbClr val="C00000"/>
                </a:solidFill>
              </a:rPr>
              <a:t>Required for Bachelor’s and Master’s Degree candidates at WGU</a:t>
            </a:r>
            <a:endParaRPr lang="en-US" sz="1800" dirty="0" smtClean="0">
              <a:solidFill>
                <a:srgbClr val="C00000"/>
              </a:solidFill>
            </a:endParaRPr>
          </a:p>
          <a:p>
            <a:pPr>
              <a:buFont typeface="Wingdings" pitchFamily="2" charset="2"/>
              <a:buChar char="Ø"/>
            </a:pPr>
            <a:r>
              <a:rPr lang="en-US" sz="2200" dirty="0" smtClean="0">
                <a:solidFill>
                  <a:srgbClr val="C00000"/>
                </a:solidFill>
              </a:rPr>
              <a:t> </a:t>
            </a:r>
            <a:r>
              <a:rPr lang="en-US" sz="2200" dirty="0" smtClean="0">
                <a:solidFill>
                  <a:srgbClr val="C00000"/>
                </a:solidFill>
              </a:rPr>
              <a:t>Minimum score set by state or by WGU, whichever is higher</a:t>
            </a:r>
          </a:p>
          <a:p>
            <a:pPr lvl="1">
              <a:buFont typeface="Wingdings" pitchFamily="2" charset="2"/>
              <a:buChar char="Ø"/>
            </a:pPr>
            <a:r>
              <a:rPr lang="en-US" sz="1800" dirty="0" smtClean="0">
                <a:solidFill>
                  <a:srgbClr val="C00000"/>
                </a:solidFill>
              </a:rPr>
              <a:t>Some  states require Praxis II in General Science or Middle School Science instead</a:t>
            </a:r>
            <a:endParaRPr lang="en-US" sz="1800" dirty="0" smtClean="0">
              <a:solidFill>
                <a:srgbClr val="C00000"/>
              </a:solidFill>
            </a:endParaRPr>
          </a:p>
          <a:p>
            <a:pPr>
              <a:buFont typeface="Wingdings" pitchFamily="2" charset="2"/>
              <a:buChar char="Ø"/>
            </a:pPr>
            <a:r>
              <a:rPr lang="en-US" sz="2200" dirty="0" smtClean="0">
                <a:solidFill>
                  <a:srgbClr val="C00000"/>
                </a:solidFill>
              </a:rPr>
              <a:t> </a:t>
            </a:r>
            <a:r>
              <a:rPr lang="en-US" sz="2200" dirty="0" smtClean="0">
                <a:solidFill>
                  <a:srgbClr val="C00000"/>
                </a:solidFill>
              </a:rPr>
              <a:t>Administered and scored by Educational Testing Service (ETS)</a:t>
            </a:r>
          </a:p>
          <a:p>
            <a:pPr lvl="1">
              <a:buFont typeface="Wingdings" pitchFamily="2" charset="2"/>
              <a:buChar char="Ø"/>
            </a:pPr>
            <a:r>
              <a:rPr lang="en-US" sz="1800" dirty="0" smtClean="0">
                <a:solidFill>
                  <a:srgbClr val="C00000"/>
                </a:solidFill>
              </a:rPr>
              <a:t> </a:t>
            </a:r>
            <a:r>
              <a:rPr lang="en-US" sz="1800" dirty="0" smtClean="0">
                <a:solidFill>
                  <a:srgbClr val="C00000"/>
                </a:solidFill>
              </a:rPr>
              <a:t>Proctored at professional testing centers , even for online exams</a:t>
            </a:r>
          </a:p>
        </p:txBody>
      </p:sp>
      <p:sp>
        <p:nvSpPr>
          <p:cNvPr id="5" name="TextBox 4"/>
          <p:cNvSpPr txBox="1"/>
          <p:nvPr/>
        </p:nvSpPr>
        <p:spPr>
          <a:xfrm>
            <a:off x="0" y="6324600"/>
            <a:ext cx="2895600" cy="369332"/>
          </a:xfrm>
          <a:prstGeom prst="rect">
            <a:avLst/>
          </a:prstGeom>
          <a:noFill/>
        </p:spPr>
        <p:txBody>
          <a:bodyPr wrap="square" rtlCol="0">
            <a:spAutoFit/>
          </a:bodyPr>
          <a:lstStyle/>
          <a:p>
            <a:r>
              <a:rPr lang="en-US" sz="900" dirty="0" smtClean="0"/>
              <a:t>ETS Praxis Study Companion for </a:t>
            </a:r>
          </a:p>
          <a:p>
            <a:r>
              <a:rPr lang="en-US" sz="900" dirty="0" smtClean="0"/>
              <a:t>Earth and Space Sciences: Content Knowledge, 2013</a:t>
            </a:r>
            <a:endParaRPr lang="en-US" sz="900" dirty="0"/>
          </a:p>
        </p:txBody>
      </p:sp>
      <p:sp>
        <p:nvSpPr>
          <p:cNvPr id="6" name="TextBox 5"/>
          <p:cNvSpPr txBox="1"/>
          <p:nvPr/>
        </p:nvSpPr>
        <p:spPr>
          <a:xfrm>
            <a:off x="5334000" y="2819400"/>
            <a:ext cx="3657600" cy="2923877"/>
          </a:xfrm>
          <a:prstGeom prst="rect">
            <a:avLst/>
          </a:prstGeom>
          <a:noFill/>
        </p:spPr>
        <p:txBody>
          <a:bodyPr wrap="square" rtlCol="0">
            <a:spAutoFit/>
          </a:bodyPr>
          <a:lstStyle/>
          <a:p>
            <a:pPr>
              <a:buNone/>
            </a:pPr>
            <a:r>
              <a:rPr lang="en-US" sz="2000" b="1" dirty="0" smtClean="0"/>
              <a:t>State exams in </a:t>
            </a:r>
            <a:endParaRPr lang="en-US" sz="2000" b="1" dirty="0" smtClean="0"/>
          </a:p>
          <a:p>
            <a:pPr>
              <a:buNone/>
            </a:pPr>
            <a:r>
              <a:rPr lang="en-US" sz="2000" b="1" dirty="0" smtClean="0"/>
              <a:t>Earth </a:t>
            </a:r>
            <a:r>
              <a:rPr lang="en-US" sz="2000" b="1" dirty="0" smtClean="0"/>
              <a:t>&amp; Space Science content:</a:t>
            </a:r>
          </a:p>
          <a:p>
            <a:pPr>
              <a:buFont typeface="Wingdings" pitchFamily="2" charset="2"/>
              <a:buChar char="Ø"/>
            </a:pPr>
            <a:r>
              <a:rPr lang="en-US" dirty="0" err="1" smtClean="0"/>
              <a:t>CalTPA</a:t>
            </a:r>
            <a:r>
              <a:rPr lang="en-US" dirty="0" smtClean="0"/>
              <a:t>  </a:t>
            </a:r>
            <a:r>
              <a:rPr lang="en-US" dirty="0" smtClean="0"/>
              <a:t>= California Teacher 	Performance Assessments</a:t>
            </a:r>
            <a:r>
              <a:rPr lang="en-US" dirty="0" smtClean="0"/>
              <a:t> </a:t>
            </a:r>
          </a:p>
          <a:p>
            <a:pPr>
              <a:buFont typeface="Wingdings" pitchFamily="2" charset="2"/>
              <a:buChar char="Ø"/>
            </a:pPr>
            <a:r>
              <a:rPr lang="en-US" dirty="0" smtClean="0"/>
              <a:t>GACE </a:t>
            </a:r>
            <a:r>
              <a:rPr lang="en-US" dirty="0" smtClean="0"/>
              <a:t>= Georgia Assessments for </a:t>
            </a:r>
            <a:r>
              <a:rPr lang="en-US" dirty="0" smtClean="0"/>
              <a:t>	the </a:t>
            </a:r>
            <a:r>
              <a:rPr lang="en-US" dirty="0" smtClean="0"/>
              <a:t>Certification of </a:t>
            </a:r>
            <a:r>
              <a:rPr lang="en-US" dirty="0" smtClean="0"/>
              <a:t>	Educators</a:t>
            </a:r>
            <a:r>
              <a:rPr lang="en-US" dirty="0" smtClean="0"/>
              <a:t> </a:t>
            </a:r>
            <a:endParaRPr lang="en-US" dirty="0" smtClean="0"/>
          </a:p>
          <a:p>
            <a:pPr>
              <a:buFont typeface="Wingdings" pitchFamily="2" charset="2"/>
              <a:buChar char="Ø"/>
            </a:pPr>
            <a:r>
              <a:rPr lang="en-US" dirty="0" smtClean="0"/>
              <a:t>WEST-E = </a:t>
            </a:r>
            <a:r>
              <a:rPr lang="en-US" dirty="0" smtClean="0"/>
              <a:t>Washington Educator </a:t>
            </a:r>
            <a:r>
              <a:rPr lang="en-US" dirty="0" smtClean="0"/>
              <a:t>	Skills </a:t>
            </a:r>
            <a:r>
              <a:rPr lang="en-US" dirty="0" smtClean="0"/>
              <a:t>Test </a:t>
            </a:r>
            <a:r>
              <a:rPr lang="en-US" dirty="0" smtClean="0"/>
              <a:t>– Endorsements</a:t>
            </a:r>
            <a:endParaRPr lang="en-US" dirty="0" smtClean="0"/>
          </a:p>
          <a:p>
            <a:endParaRPr lang="en-US" dirty="0"/>
          </a:p>
        </p:txBody>
      </p:sp>
      <p:pic>
        <p:nvPicPr>
          <p:cNvPr id="7" name="Picture 6" descr="PraxisLogo.jpg"/>
          <p:cNvPicPr>
            <a:picLocks noChangeAspect="1"/>
          </p:cNvPicPr>
          <p:nvPr/>
        </p:nvPicPr>
        <p:blipFill>
          <a:blip r:embed="rId5" cstate="print"/>
          <a:stretch>
            <a:fillRect/>
          </a:stretch>
        </p:blipFill>
        <p:spPr>
          <a:xfrm>
            <a:off x="152400" y="1066800"/>
            <a:ext cx="990599" cy="457200"/>
          </a:xfrm>
          <a:prstGeom prst="rect">
            <a:avLst/>
          </a:prstGeom>
        </p:spPr>
      </p:pic>
      <p:pic>
        <p:nvPicPr>
          <p:cNvPr id="8" name="Picture 7" descr="ETS logo.jpg"/>
          <p:cNvPicPr>
            <a:picLocks noChangeAspect="1"/>
          </p:cNvPicPr>
          <p:nvPr/>
        </p:nvPicPr>
        <p:blipFill>
          <a:blip r:embed="rId6" cstate="print"/>
          <a:stretch>
            <a:fillRect/>
          </a:stretch>
        </p:blipFill>
        <p:spPr>
          <a:xfrm>
            <a:off x="152400" y="1600200"/>
            <a:ext cx="966909" cy="635552"/>
          </a:xfrm>
          <a:prstGeom prst="rect">
            <a:avLst/>
          </a:prstGeom>
        </p:spPr>
      </p:pic>
      <p:sp>
        <p:nvSpPr>
          <p:cNvPr id="10" name="TextBox 9"/>
          <p:cNvSpPr txBox="1"/>
          <p:nvPr/>
        </p:nvSpPr>
        <p:spPr>
          <a:xfrm>
            <a:off x="5410200" y="5486400"/>
            <a:ext cx="3733800" cy="12192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Praxis II and state exams must be passed </a:t>
            </a:r>
            <a:r>
              <a:rPr lang="en-US" dirty="0" smtClean="0"/>
              <a:t>before WGU students are allowed to do student teaching or graduate project in K-12 classroom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6549</TotalTime>
  <Words>2143</Words>
  <Application>Microsoft Office PowerPoint</Application>
  <PresentationFormat>On-screen Show (4:3)</PresentationFormat>
  <Paragraphs>202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Competency-Based  Geosciences Teacher Education at Western Governors University</vt:lpstr>
      <vt:lpstr>What is Competency-Based Learning?</vt:lpstr>
      <vt:lpstr>What is Western Governors University?</vt:lpstr>
      <vt:lpstr>Slide 4</vt:lpstr>
      <vt:lpstr>What are Geosciences?</vt:lpstr>
      <vt:lpstr>Examples of Geoscience Competencies</vt:lpstr>
      <vt:lpstr>How to address competencies? Learning Resources</vt:lpstr>
      <vt:lpstr>How to address competencies? Tasks</vt:lpstr>
      <vt:lpstr>How to address competencies? Objective Exams</vt:lpstr>
      <vt:lpstr>Thank You!!</vt:lpstr>
      <vt:lpstr>Where WGU Faculty &amp; Staff are: </vt:lpstr>
      <vt:lpstr>WGU Timeline – Teachers College</vt:lpstr>
      <vt:lpstr>2011 National Comparisons</vt:lpstr>
      <vt:lpstr>Slide 14</vt:lpstr>
    </vt:vector>
  </TitlesOfParts>
  <Company>WGU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Fulton</dc:creator>
  <cp:lastModifiedBy>suzanne.metlay</cp:lastModifiedBy>
  <cp:revision>374</cp:revision>
  <dcterms:created xsi:type="dcterms:W3CDTF">2012-06-18T16:07:36Z</dcterms:created>
  <dcterms:modified xsi:type="dcterms:W3CDTF">2013-10-20T19:31:03Z</dcterms:modified>
</cp:coreProperties>
</file>