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avi" ContentType="video/avi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4"/>
    <p:sldMasterId id="2147483734" r:id="rId5"/>
    <p:sldMasterId id="2147483740" r:id="rId6"/>
  </p:sldMasterIdLst>
  <p:notesMasterIdLst>
    <p:notesMasterId r:id="rId28"/>
  </p:notesMasterIdLst>
  <p:handoutMasterIdLst>
    <p:handoutMasterId r:id="rId29"/>
  </p:handoutMasterIdLst>
  <p:sldIdLst>
    <p:sldId id="1231" r:id="rId7"/>
    <p:sldId id="1290" r:id="rId8"/>
    <p:sldId id="1318" r:id="rId9"/>
    <p:sldId id="1344" r:id="rId10"/>
    <p:sldId id="1285" r:id="rId11"/>
    <p:sldId id="1279" r:id="rId12"/>
    <p:sldId id="1308" r:id="rId13"/>
    <p:sldId id="1309" r:id="rId14"/>
    <p:sldId id="1343" r:id="rId15"/>
    <p:sldId id="1337" r:id="rId16"/>
    <p:sldId id="1338" r:id="rId17"/>
    <p:sldId id="1340" r:id="rId18"/>
    <p:sldId id="1341" r:id="rId19"/>
    <p:sldId id="1346" r:id="rId20"/>
    <p:sldId id="1313" r:id="rId21"/>
    <p:sldId id="1345" r:id="rId22"/>
    <p:sldId id="1348" r:id="rId23"/>
    <p:sldId id="1333" r:id="rId24"/>
    <p:sldId id="1249" r:id="rId25"/>
    <p:sldId id="1265" r:id="rId26"/>
    <p:sldId id="1347" r:id="rId27"/>
  </p:sldIdLst>
  <p:sldSz cx="9601200" cy="7315200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ookman Old Style" pitchFamily="18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E EM12" initials="EM12" lastIdx="9" clrIdx="0"/>
  <p:cmAuthor id="1" name="Dixon, Paul" initials="PRD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3"/>
    <a:srgbClr val="333399"/>
    <a:srgbClr val="0000CC"/>
    <a:srgbClr val="2D55AD"/>
    <a:srgbClr val="327634"/>
    <a:srgbClr val="00642D"/>
    <a:srgbClr val="CCFFCC"/>
    <a:srgbClr val="EDF8A8"/>
    <a:srgbClr val="D05016"/>
    <a:srgbClr val="6701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3" autoAdjust="0"/>
    <p:restoredTop sz="94250" autoAdjust="0"/>
  </p:normalViewPr>
  <p:slideViewPr>
    <p:cSldViewPr snapToGrid="0">
      <p:cViewPr varScale="1">
        <p:scale>
          <a:sx n="103" d="100"/>
          <a:sy n="103" d="100"/>
        </p:scale>
        <p:origin x="-1836" y="-84"/>
      </p:cViewPr>
      <p:guideLst>
        <p:guide orient="horz" pos="799"/>
        <p:guide pos="127"/>
        <p:guide pos="786"/>
      </p:guideLst>
    </p:cSldViewPr>
  </p:slideViewPr>
  <p:outlineViewPr>
    <p:cViewPr>
      <p:scale>
        <a:sx n="33" d="100"/>
        <a:sy n="33" d="100"/>
      </p:scale>
      <p:origin x="246" y="186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1314" y="5070"/>
      </p:cViewPr>
      <p:guideLst>
        <p:guide orient="horz" pos="293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8" tIns="47280" rIns="94558" bIns="47280" numCol="1" anchor="t" anchorCtr="0" compatLnSpc="1">
            <a:prstTxWarp prst="textNoShape">
              <a:avLst/>
            </a:prstTxWarp>
          </a:bodyPr>
          <a:lstStyle>
            <a:lvl1pPr defTabSz="945548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Building On Closure Success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6" y="1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8" tIns="47280" rIns="94558" bIns="47280" numCol="1" anchor="t" anchorCtr="0" compatLnSpc="1">
            <a:prstTxWarp prst="textNoShape">
              <a:avLst/>
            </a:prstTxWarp>
          </a:bodyPr>
          <a:lstStyle>
            <a:lvl1pPr algn="r" defTabSz="945548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40458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8" tIns="47280" rIns="94558" bIns="47280" numCol="1" anchor="b" anchorCtr="0" compatLnSpc="1">
            <a:prstTxWarp prst="textNoShape">
              <a:avLst/>
            </a:prstTxWarp>
          </a:bodyPr>
          <a:lstStyle>
            <a:lvl1pPr defTabSz="945548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6" y="8840458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58" tIns="47280" rIns="94558" bIns="47280" numCol="1" anchor="b" anchorCtr="0" compatLnSpc="1">
            <a:prstTxWarp prst="textNoShape">
              <a:avLst/>
            </a:prstTxWarp>
          </a:bodyPr>
          <a:lstStyle>
            <a:lvl1pPr algn="r" defTabSz="945548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C2197885-3221-4439-948E-7F60ABC6B7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7824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9" rIns="96355" bIns="48179" numCol="1" anchor="t" anchorCtr="0" compatLnSpc="1">
            <a:prstTxWarp prst="textNoShape">
              <a:avLst/>
            </a:prstTxWarp>
          </a:bodyPr>
          <a:lstStyle>
            <a:lvl1pPr defTabSz="962405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r>
              <a:rPr lang="en-US"/>
              <a:t>Building On Closure Success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786" y="1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9" rIns="96355" bIns="48179" numCol="1" anchor="t" anchorCtr="0" compatLnSpc="1">
            <a:prstTxWarp prst="textNoShape">
              <a:avLst/>
            </a:prstTxWarp>
          </a:bodyPr>
          <a:lstStyle>
            <a:lvl1pPr algn="r" defTabSz="962405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23963" y="695325"/>
            <a:ext cx="4581525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31" y="4421824"/>
            <a:ext cx="5617843" cy="419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9" rIns="96355" bIns="481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40458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9" rIns="96355" bIns="48179" numCol="1" anchor="b" anchorCtr="0" compatLnSpc="1">
            <a:prstTxWarp prst="textNoShape">
              <a:avLst/>
            </a:prstTxWarp>
          </a:bodyPr>
          <a:lstStyle>
            <a:lvl1pPr defTabSz="962405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786" y="8840458"/>
            <a:ext cx="3044724" cy="4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55" tIns="48179" rIns="96355" bIns="48179" numCol="1" anchor="b" anchorCtr="0" compatLnSpc="1">
            <a:prstTxWarp prst="textNoShape">
              <a:avLst/>
            </a:prstTxWarp>
          </a:bodyPr>
          <a:lstStyle>
            <a:lvl1pPr algn="r" defTabSz="962405">
              <a:defRPr sz="1200" b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E1C4CAE-F651-44E3-89C6-0906F025A6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306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ASCEM is listening to its</a:t>
            </a:r>
            <a:r>
              <a:rPr lang="en-US" baseline="0" dirty="0" smtClean="0"/>
              <a:t> users!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Seeking input from three different perspectives: regulators (reviewers, decision making, public interactions), programmatic (budget, schedule, modeling oversight, prioritization of activities, decision making), and practitioners more interested in use of the tools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should reference any documentation we have on how the recommendations were used in the requirements document.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3417">
              <a:defRPr/>
            </a:pPr>
            <a:r>
              <a:rPr lang="en-US" dirty="0" smtClean="0"/>
              <a:t>Note as far a program reviews:</a:t>
            </a:r>
            <a:r>
              <a:rPr lang="en-US" baseline="0" dirty="0" smtClean="0"/>
              <a:t> </a:t>
            </a:r>
            <a:r>
              <a:rPr lang="en-US" dirty="0" smtClean="0"/>
              <a:t>September 2010</a:t>
            </a:r>
            <a:r>
              <a:rPr lang="en-US" baseline="0" dirty="0" smtClean="0"/>
              <a:t> did an external review of the ASCEM plan/proposal in DC, and the EMTEG reviewed ASCEM during the summer of 2011 in addition to technical peer review in August 2011.</a:t>
            </a:r>
            <a:endParaRPr lang="en-US" dirty="0" smtClean="0"/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Completed Phase I Demonstration at Savannah River Site F Area December 2010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Engaged a broad spectrum of end users for input to requirements and design 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Developed significant capabilities for implementation and c</a:t>
            </a:r>
            <a:r>
              <a:rPr lang="en-US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ompleted Phase II Demonstration September 2012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Leveraged DOE computational science programs and executed simulations on supercomputers at NERSC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ASCEM will sequentially develop and test capabilities 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End result will be a regulatory accepted code to enable robust and standardized risk and performance assessments</a:t>
            </a: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Support efficient and cost effective implementation of site closure and achievable end states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89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Testing is</a:t>
            </a:r>
            <a:r>
              <a:rPr lang="en-US" b="1" baseline="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an important part, confirm that it works, compare with other codes, … regulatory means it has met all the necessary QA requirements</a:t>
            </a: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2010 Prototype: Demonstration of individual ASCEM modules</a:t>
            </a:r>
          </a:p>
          <a:p>
            <a:pPr lvl="1"/>
            <a:r>
              <a:rPr lang="en-US" sz="1600" i="1" dirty="0">
                <a:latin typeface="Arial" pitchFamily="34" charset="0"/>
                <a:cs typeface="Arial" pitchFamily="34" charset="0"/>
              </a:rPr>
              <a:t>Impact: Engage end users in development of prototype integrated, open source PA capability.</a:t>
            </a:r>
          </a:p>
          <a:p>
            <a:pPr>
              <a:spcBef>
                <a:spcPts val="1206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2011-2012 ASCEM Version 1: Integration of ASCEM Modules</a:t>
            </a:r>
          </a:p>
          <a:p>
            <a:pPr lvl="1"/>
            <a:r>
              <a:rPr lang="en-US" sz="1600" i="1" dirty="0">
                <a:latin typeface="Arial" pitchFamily="34" charset="0"/>
                <a:ea typeface="ＭＳ Ｐゴシック" charset="-128"/>
                <a:cs typeface="Arial" pitchFamily="34" charset="0"/>
              </a:rPr>
              <a:t>Impact: First prototype of an integrated, open source simulation capability for EM demonstrated.</a:t>
            </a:r>
          </a:p>
          <a:p>
            <a:pPr>
              <a:spcBef>
                <a:spcPts val="1206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2013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(planned)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ASCEM Version 2: Applied Phase and End User Engagement</a:t>
            </a:r>
          </a:p>
          <a:p>
            <a:pPr lvl="1"/>
            <a:r>
              <a:rPr lang="en-US" sz="1600" i="1" dirty="0">
                <a:latin typeface="Arial" pitchFamily="34" charset="0"/>
                <a:ea typeface="ＭＳ Ｐゴシック" charset="-128"/>
                <a:cs typeface="Arial" pitchFamily="34" charset="0"/>
              </a:rPr>
              <a:t>Impact: Version 2.0 of an integrated, open source simulation capability released to science and EM community for application.</a:t>
            </a:r>
          </a:p>
          <a:p>
            <a:pPr>
              <a:spcBef>
                <a:spcPts val="1206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2014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(planned)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ASCEM Version 3: Applied Phase and Initiation of Regulatory Quality Assurance V&amp;V Testing</a:t>
            </a:r>
          </a:p>
          <a:p>
            <a:pPr lvl="1"/>
            <a:r>
              <a:rPr lang="en-US" sz="1600" i="1" dirty="0">
                <a:latin typeface="Arial" pitchFamily="34" charset="0"/>
                <a:ea typeface="ＭＳ Ｐゴシック" charset="-128"/>
                <a:cs typeface="Arial" pitchFamily="34" charset="0"/>
              </a:rPr>
              <a:t>Impact: Version 3.0 of integrated, open source simulation capability demonstrated .</a:t>
            </a:r>
          </a:p>
          <a:p>
            <a:pPr>
              <a:spcBef>
                <a:spcPts val="1206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2015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(planned)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ASCEM Version 4: Regulatory Code Release and Training</a:t>
            </a:r>
          </a:p>
          <a:p>
            <a:pPr lvl="1"/>
            <a:r>
              <a:rPr lang="en-US" sz="1600" i="1" dirty="0">
                <a:latin typeface="Arial" pitchFamily="34" charset="0"/>
                <a:ea typeface="ＭＳ Ｐゴシック" charset="-128"/>
                <a:cs typeface="Arial" pitchFamily="34" charset="0"/>
              </a:rPr>
              <a:t>Impact: Fully integrated, open source simulation capability released and maintained.</a:t>
            </a:r>
          </a:p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On Closure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C4CAE-F651-44E3-89C6-0906F025A66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93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23963" y="695325"/>
            <a:ext cx="4581525" cy="3490913"/>
          </a:xfrm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charset="0"/>
            </a:endParaRPr>
          </a:p>
        </p:txBody>
      </p:sp>
      <p:sp>
        <p:nvSpPr>
          <p:cNvPr id="1331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Times" charset="0"/>
              </a:rPr>
              <a:t>Building On Closure Success</a:t>
            </a:r>
          </a:p>
        </p:txBody>
      </p:sp>
      <p:sp>
        <p:nvSpPr>
          <p:cNvPr id="13312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45E22-9802-467B-A949-61C58E5EE3F5}" type="slidenum">
              <a:rPr lang="en-US" smtClean="0">
                <a:latin typeface="Times" charset="0"/>
              </a:rPr>
              <a:pPr/>
              <a:t>1</a:t>
            </a:fld>
            <a:endParaRPr lang="en-US" dirty="0" smtClean="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 to end modeling workflow – significance is that everything is “under one roof.”  Platform</a:t>
            </a:r>
            <a:r>
              <a:rPr lang="en-US" baseline="0" dirty="0" smtClean="0"/>
              <a:t> capabilities enable management of modeling workflow and documentation of important things like data provenance – where data came from, and documenting simulation parameters, all aspects of quality assurance for a modeling job.  Evaluated baseline conditions at a site being remediated with soil desiccation or drying.  </a:t>
            </a:r>
            <a:endParaRPr lang="en-US" dirty="0" smtClean="0"/>
          </a:p>
          <a:p>
            <a:endParaRPr lang="en-US" dirty="0" smtClean="0"/>
          </a:p>
          <a:p>
            <a:pPr defTabSz="9157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 Area a humid environment.  Demonstration at</a:t>
            </a:r>
            <a:r>
              <a:rPr lang="en-US" baseline="0" dirty="0" smtClean="0"/>
              <a:t> F Area demonstrates use of ASCEM for assessing the technical basis of cleanup, a reactive barrier protecting a surface water body.  Use reactive transport modeling and data generated by a DOE Office of Science project at the site – ASCEM allowed application of increased model complexity in an uncertainty framework. </a:t>
            </a:r>
            <a:r>
              <a:rPr lang="en-US" dirty="0">
                <a:latin typeface="Arial" pitchFamily="34" charset="0"/>
                <a:cs typeface="Arial" pitchFamily="34" charset="0"/>
              </a:rPr>
              <a:t>Note: Akuna also linked with TOUGHREACT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eSTOMP</a:t>
            </a:r>
            <a:r>
              <a:rPr lang="en-US" dirty="0">
                <a:latin typeface="Arial" pitchFamily="34" charset="0"/>
                <a:cs typeface="Arial" pitchFamily="34" charset="0"/>
              </a:rPr>
              <a:t> for validation and benchmarking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Waste tank performance assessments a key need across the DOE EM complex.  Adaptive mesh refinement will allows representation of key features such as material interfaces and fracture flow in performance assessments. 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On Closure Success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1C4CAE-F651-44E3-89C6-0906F025A66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8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41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explain:</a:t>
            </a:r>
          </a:p>
          <a:p>
            <a:endParaRPr lang="en-US" dirty="0"/>
          </a:p>
          <a:p>
            <a:r>
              <a:rPr lang="en-US" dirty="0" smtClean="0"/>
              <a:t>Stochastic </a:t>
            </a:r>
            <a:r>
              <a:rPr lang="en-US" dirty="0" err="1" smtClean="0"/>
              <a:t>lithofacies</a:t>
            </a:r>
            <a:r>
              <a:rPr lang="en-US" dirty="0" smtClean="0"/>
              <a:t> vs. modal </a:t>
            </a:r>
            <a:r>
              <a:rPr lang="en-US" dirty="0" err="1" smtClean="0"/>
              <a:t>lithofacies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5C669A4-FA0E-4BAE-85E8-F2C010480F17}" type="datetime1">
              <a:rPr lang="en-US" smtClean="0"/>
              <a:pPr>
                <a:defRPr/>
              </a:pPr>
              <a:t>10/31/2013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C6589A-5777-4D93-A3ED-11B274C093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4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The ASCEM project is organized to have strong ties the other EM-12 efforts in GW&amp;S. </a:t>
            </a:r>
          </a:p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 smtClean="0">
                <a:latin typeface="Arial" pitchFamily="34" charset="0"/>
                <a:ea typeface="ＭＳ Ｐゴシック"/>
                <a:cs typeface="ＭＳ Ｐゴシック"/>
              </a:rPr>
              <a:t>In addition, we will be leveraging and collaborating with the HPC modeling efforts in NE/RW, SC, and FE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41337" y="1777998"/>
            <a:ext cx="8585730" cy="42333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1188" y="293688"/>
            <a:ext cx="2160587" cy="61182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293688"/>
            <a:ext cx="6329363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84325"/>
            <a:ext cx="4244975" cy="482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584325"/>
            <a:ext cx="4244975" cy="4827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725" y="2271713"/>
            <a:ext cx="8159750" cy="156845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4144963"/>
            <a:ext cx="6721475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65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FDBB-40E1-4C8A-83BD-52C844EDC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6945-14DF-4040-9763-A0D390E2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84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63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FDBB-40E1-4C8A-83BD-52C844EDC2D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10/31/2013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86945-14DF-4040-9763-A0D390E2AE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17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425" y="1584325"/>
            <a:ext cx="4244975" cy="482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84325"/>
            <a:ext cx="4244975" cy="4827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79425" y="6661150"/>
            <a:ext cx="22415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9775" y="6661150"/>
            <a:ext cx="3041650" cy="508000"/>
          </a:xfrm>
          <a:prstGeom prst="rect">
            <a:avLst/>
          </a:prstGeom>
        </p:spPr>
        <p:txBody>
          <a:bodyPr/>
          <a:lstStyle>
            <a:lvl1pPr>
              <a:defRPr>
                <a:latin typeface="Bookman Old Style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12" descr="ASCEM_logo Final_5.png"/>
          <p:cNvPicPr>
            <a:picLocks noChangeAspect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469900" y="6659563"/>
            <a:ext cx="11049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7" descr="PPT header background.jpg"/>
          <p:cNvPicPr>
            <a:picLocks noChangeAspect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0" y="-215900"/>
            <a:ext cx="960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584325"/>
            <a:ext cx="8642350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This is the 2nd bullet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685800" y="228600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dirty="0">
              <a:latin typeface="Bookman Old Style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0" y="1143000"/>
            <a:ext cx="96012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ＭＳ Ｐゴシック" pitchFamily="34" charset="-128"/>
              <a:cs typeface="+mn-cs"/>
            </a:endParaRPr>
          </a:p>
        </p:txBody>
      </p:sp>
      <p:sp>
        <p:nvSpPr>
          <p:cNvPr id="2054" name="Title Placeholder 11"/>
          <p:cNvSpPr>
            <a:spLocks noGrp="1"/>
          </p:cNvSpPr>
          <p:nvPr>
            <p:ph type="title"/>
          </p:nvPr>
        </p:nvSpPr>
        <p:spPr bwMode="auto">
          <a:xfrm>
            <a:off x="479425" y="293688"/>
            <a:ext cx="86423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8300" y="6794500"/>
            <a:ext cx="14224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 smtClean="0">
                <a:solidFill>
                  <a:srgbClr val="005020"/>
                </a:solidFill>
                <a:latin typeface="Arial" charset="0"/>
                <a:ea typeface="Arial" charset="0"/>
                <a:cs typeface="Arial" charset="0"/>
              </a:rPr>
              <a:t>ascemdoe.org</a:t>
            </a:r>
            <a:endParaRPr lang="en-US" sz="1200" i="1" dirty="0">
              <a:solidFill>
                <a:srgbClr val="00502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8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Calibri"/>
          <a:ea typeface="ＭＳ Ｐゴシック" pitchFamily="-110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Calibri" pitchFamily="-110" charset="0"/>
          <a:ea typeface="ＭＳ Ｐゴシック" pitchFamily="-110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Calibri" pitchFamily="-110" charset="0"/>
          <a:ea typeface="ＭＳ Ｐゴシック" pitchFamily="-110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Calibri" pitchFamily="-110" charset="0"/>
          <a:ea typeface="ＭＳ Ｐゴシック" pitchFamily="-110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Calibri" pitchFamily="-110" charset="0"/>
          <a:ea typeface="ＭＳ Ｐゴシック" pitchFamily="-110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Calibri"/>
          <a:ea typeface="ＭＳ Ｐゴシック" pitchFamily="-110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Calibri"/>
          <a:ea typeface="ＭＳ Ｐゴシック" pitchFamily="-110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/>
          <a:ea typeface="ＭＳ Ｐゴシック" pitchFamily="-110" charset="-128"/>
          <a:cs typeface="Calibri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pitchFamily="-110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/>
          <a:ea typeface="ＭＳ Ｐゴシック" pitchFamily="-110" charset="-128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4" cstate="print"/>
          <a:srcRect b="2366"/>
          <a:stretch>
            <a:fillRect/>
          </a:stretch>
        </p:blipFill>
        <p:spPr>
          <a:xfrm>
            <a:off x="0" y="-1"/>
            <a:ext cx="9601200" cy="7315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9545" y="292947"/>
            <a:ext cx="5421595" cy="539241"/>
          </a:xfrm>
          <a:prstGeom prst="rect">
            <a:avLst/>
          </a:prstGeom>
        </p:spPr>
        <p:txBody>
          <a:bodyPr vert="horz" lIns="96661" tIns="48331" rIns="96661" bIns="4833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fld id="{895EA9C1-D364-4F4B-8961-BBA3D45421B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66612" fontAlgn="auto">
                <a:spcBef>
                  <a:spcPts val="0"/>
                </a:spcBef>
                <a:spcAft>
                  <a:spcPts val="0"/>
                </a:spcAft>
              </a:pPr>
              <a:t>10/31/2013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fld id="{F16ED539-1620-4C97-BA0A-66FA1A89D0A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666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7084907"/>
            <a:ext cx="9601200" cy="230293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6612">
              <a:defRPr/>
            </a:pPr>
            <a:endParaRPr lang="en-US" sz="1900" b="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784766" y="7061049"/>
            <a:ext cx="1440180" cy="257123"/>
          </a:xfrm>
          <a:prstGeom prst="rect">
            <a:avLst/>
          </a:prstGeom>
          <a:noFill/>
          <a:ln>
            <a:noFill/>
          </a:ln>
          <a:extLst/>
        </p:spPr>
        <p:txBody>
          <a:bodyPr lIns="86995" tIns="43498" rIns="86995" bIns="434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6612" eaLnBrk="1" hangingPunct="1">
              <a:defRPr/>
            </a:pPr>
            <a:r>
              <a:rPr lang="en-US" sz="1100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172990" y="7059694"/>
            <a:ext cx="1360170" cy="266883"/>
          </a:xfrm>
          <a:prstGeom prst="rect">
            <a:avLst/>
          </a:prstGeom>
          <a:noFill/>
          <a:ln>
            <a:noFill/>
          </a:ln>
          <a:extLst/>
        </p:spPr>
        <p:txBody>
          <a:bodyPr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66612" eaLnBrk="1" hangingPunct="1">
              <a:defRPr/>
            </a:pPr>
            <a:fld id="{4A256FFE-0AB4-4725-A126-1B90327B6F89}" type="slidenum">
              <a:rPr lang="en-US" sz="1100" b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defTabSz="966612" eaLnBrk="1" hangingPunct="1">
                <a:defRPr/>
              </a:pPr>
              <a:t>‹#›</a:t>
            </a:fld>
            <a:endParaRPr lang="en-US" sz="1100" b="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90679" y="7087020"/>
            <a:ext cx="2668957" cy="2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4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8" r:id="rId2"/>
  </p:sldLayoutIdLst>
  <p:txStyles>
    <p:titleStyle>
      <a:lvl1pPr algn="ctr" defTabSz="966612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499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499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002499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002499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4" cstate="print"/>
          <a:srcRect b="2366"/>
          <a:stretch>
            <a:fillRect/>
          </a:stretch>
        </p:blipFill>
        <p:spPr>
          <a:xfrm>
            <a:off x="0" y="-1"/>
            <a:ext cx="9601200" cy="73152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9545" y="292947"/>
            <a:ext cx="5421595" cy="539241"/>
          </a:xfrm>
          <a:prstGeom prst="rect">
            <a:avLst/>
          </a:prstGeom>
        </p:spPr>
        <p:txBody>
          <a:bodyPr vert="horz" lIns="96661" tIns="48331" rIns="96661" bIns="4833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706880"/>
            <a:ext cx="8641080" cy="4827694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fld id="{895EA9C1-D364-4F4B-8961-BBA3D45421BA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66612" fontAlgn="auto">
                <a:spcBef>
                  <a:spcPts val="0"/>
                </a:spcBef>
                <a:spcAft>
                  <a:spcPts val="0"/>
                </a:spcAft>
              </a:pPr>
              <a:t>10/31/2013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780107"/>
            <a:ext cx="30403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780107"/>
            <a:ext cx="2240280" cy="389467"/>
          </a:xfrm>
          <a:prstGeom prst="rect">
            <a:avLst/>
          </a:prstGeom>
        </p:spPr>
        <p:txBody>
          <a:bodyPr vert="horz" lIns="96661" tIns="48331" rIns="96661" bIns="4833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66612" fontAlgn="auto">
              <a:spcBef>
                <a:spcPts val="0"/>
              </a:spcBef>
              <a:spcAft>
                <a:spcPts val="0"/>
              </a:spcAft>
            </a:pPr>
            <a:fld id="{F16ED539-1620-4C97-BA0A-66FA1A89D0A6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96661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7084907"/>
            <a:ext cx="9601200" cy="230293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66612">
              <a:defRPr/>
            </a:pPr>
            <a:endParaRPr lang="en-US" sz="1900" b="0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784766" y="7061049"/>
            <a:ext cx="1440180" cy="257123"/>
          </a:xfrm>
          <a:prstGeom prst="rect">
            <a:avLst/>
          </a:prstGeom>
          <a:noFill/>
          <a:ln>
            <a:noFill/>
          </a:ln>
          <a:extLst/>
        </p:spPr>
        <p:txBody>
          <a:bodyPr lIns="86995" tIns="43498" rIns="86995" bIns="434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66612" eaLnBrk="1" hangingPunct="1">
              <a:defRPr/>
            </a:pPr>
            <a:r>
              <a:rPr lang="en-US" sz="1100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8172990" y="7059694"/>
            <a:ext cx="1360170" cy="266883"/>
          </a:xfrm>
          <a:prstGeom prst="rect">
            <a:avLst/>
          </a:prstGeom>
          <a:noFill/>
          <a:ln>
            <a:noFill/>
          </a:ln>
          <a:extLst/>
        </p:spPr>
        <p:txBody>
          <a:bodyPr lIns="96661" tIns="48331" rIns="96661" bIns="4833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66612" eaLnBrk="1" hangingPunct="1">
              <a:defRPr/>
            </a:pPr>
            <a:fld id="{4A256FFE-0AB4-4725-A126-1B90327B6F89}" type="slidenum">
              <a:rPr lang="en-US" sz="1100" b="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defTabSz="966612" eaLnBrk="1" hangingPunct="1">
                <a:defRPr/>
              </a:pPr>
              <a:t>‹#›</a:t>
            </a:fld>
            <a:endParaRPr lang="en-US" sz="1100" b="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90679" y="7087020"/>
            <a:ext cx="2668957" cy="2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1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ctr" defTabSz="966612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2480" indent="-362480" algn="l" defTabSz="96661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02499"/>
          </a:solidFill>
          <a:latin typeface="+mn-lt"/>
          <a:ea typeface="+mn-ea"/>
          <a:cs typeface="+mn-cs"/>
        </a:defRPr>
      </a:lvl1pPr>
      <a:lvl2pPr marL="785372" indent="-302066" algn="l" defTabSz="9666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002499"/>
          </a:solidFill>
          <a:latin typeface="+mn-lt"/>
          <a:ea typeface="+mn-ea"/>
          <a:cs typeface="+mn-cs"/>
        </a:defRPr>
      </a:lvl2pPr>
      <a:lvl3pPr marL="1208265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rgbClr val="002499"/>
          </a:solidFill>
          <a:latin typeface="+mn-lt"/>
          <a:ea typeface="+mn-ea"/>
          <a:cs typeface="+mn-cs"/>
        </a:defRPr>
      </a:lvl3pPr>
      <a:lvl4pPr marL="1691571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002499"/>
          </a:solidFill>
          <a:latin typeface="+mn-lt"/>
          <a:ea typeface="+mn-ea"/>
          <a:cs typeface="+mn-cs"/>
        </a:defRPr>
      </a:lvl4pPr>
      <a:lvl5pPr marL="2174878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5pPr>
      <a:lvl6pPr marL="2658184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490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796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8102" indent="-241653" algn="l" defTabSz="96661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306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612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918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3224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6531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9837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143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6449" algn="l" defTabSz="96661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tiff"/><Relationship Id="rId3" Type="http://schemas.openxmlformats.org/officeDocument/2006/relationships/image" Target="../media/image26.tiff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cid:ii_1389ddd5207a9b2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09615"/>
            <a:ext cx="9601200" cy="2718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2623" y="2509284"/>
            <a:ext cx="6124501" cy="919984"/>
          </a:xfrm>
        </p:spPr>
        <p:txBody>
          <a:bodyPr/>
          <a:lstStyle/>
          <a:p>
            <a:r>
              <a:rPr lang="en-US" sz="2800" dirty="0" smtClean="0"/>
              <a:t>Advance Simulation Capability for Environmental Management</a:t>
            </a:r>
            <a:endParaRPr lang="en-US" sz="2800" dirty="0"/>
          </a:p>
        </p:txBody>
      </p:sp>
      <p:pic>
        <p:nvPicPr>
          <p:cNvPr id="5" name="Picture 2" descr="New_DOEem_logo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43645" y="6732494"/>
            <a:ext cx="3275314" cy="45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091726" y="3443954"/>
            <a:ext cx="8186871" cy="3134716"/>
          </a:xfrm>
        </p:spPr>
        <p:txBody>
          <a:bodyPr/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Presenter: Velimir (monty) V Vesselinov (LANL)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Paul </a:t>
            </a:r>
            <a:r>
              <a:rPr lang="en-US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Dixon (Multi-Laboratory Project 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Manager, LANL), Mark </a:t>
            </a:r>
            <a:r>
              <a:rPr lang="en-US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Freshley (PNNL), Tim Scheibe (PNNL), David Moulton (LANL), 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Susan Hubbard (LBNL) Stefan </a:t>
            </a:r>
            <a:r>
              <a:rPr lang="en-US" sz="18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Finsterle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(LBNL), Carl </a:t>
            </a:r>
            <a:r>
              <a:rPr lang="en-US" sz="1800" dirty="0" err="1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Steefel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(LBNL), Roger </a:t>
            </a:r>
            <a:r>
              <a:rPr lang="en-US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Seitz (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SRNL) and </a:t>
            </a:r>
            <a:r>
              <a:rPr lang="en-US" sz="1800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Justin Marble (DOE-EM ASCEM Lead</a:t>
            </a:r>
            <a:r>
              <a:rPr lang="en-US" sz="1800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 smtClean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rgbClr val="333399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Presented </a:t>
            </a:r>
            <a:r>
              <a:rPr lang="en-US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at The Geological Society of America Meeting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 Denver Colorado, October 30, 2013</a:t>
            </a:r>
            <a:endParaRPr lang="en-US" sz="1600" dirty="0">
              <a:solidFill>
                <a:srgbClr val="3333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2408" y="4734436"/>
            <a:ext cx="7720343" cy="1230528"/>
            <a:chOff x="1128045" y="4572000"/>
            <a:chExt cx="7720343" cy="855638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1128045" y="4834146"/>
              <a:ext cx="1601286" cy="476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44235" y="4572000"/>
              <a:ext cx="1712183" cy="855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868920" y="4885399"/>
              <a:ext cx="1429188" cy="30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582680" y="4834147"/>
              <a:ext cx="1265708" cy="415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2904098" y="4760008"/>
              <a:ext cx="1340137" cy="533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05411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65156" y="249906"/>
            <a:ext cx="8614410" cy="1053253"/>
          </a:xfrm>
        </p:spPr>
        <p:txBody>
          <a:bodyPr/>
          <a:lstStyle/>
          <a:p>
            <a:r>
              <a:rPr lang="en-US" dirty="0" smtClean="0"/>
              <a:t>2. Model Setup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01652" y="1558933"/>
            <a:ext cx="3939612" cy="173119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File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read on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materials: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geostatistical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geologic conceptual model; 3 </a:t>
            </a:r>
            <a:r>
              <a:rPr lang="en-US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lithofacies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; generated 100 realizations of conceptual model)</a:t>
            </a:r>
          </a:p>
          <a:p>
            <a:pPr>
              <a:buFontTx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P:\Vicky\MSetupGeo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55" y="1303129"/>
            <a:ext cx="4561978" cy="338156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6908957" y="4137832"/>
            <a:ext cx="2149585" cy="132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Blip>
                <a:blip r:embed="rId6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83306" lvl="1" indent="0">
              <a:lnSpc>
                <a:spcPct val="100000"/>
              </a:lnSpc>
              <a:spcBef>
                <a:spcPts val="1269"/>
              </a:spcBef>
              <a:buNone/>
            </a:pPr>
            <a:endParaRPr lang="en-US" sz="1700" kern="0" dirty="0"/>
          </a:p>
          <a:p>
            <a:pPr>
              <a:buFontTx/>
              <a:buNone/>
            </a:pPr>
            <a:endParaRPr lang="en-US" sz="1700" kern="0" dirty="0"/>
          </a:p>
        </p:txBody>
      </p:sp>
      <p:sp>
        <p:nvSpPr>
          <p:cNvPr id="2" name="Rectangle 1"/>
          <p:cNvSpPr/>
          <p:nvPr/>
        </p:nvSpPr>
        <p:spPr>
          <a:xfrm>
            <a:off x="5143500" y="5227676"/>
            <a:ext cx="32313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tool illustrates the heterogeneities in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Lithofacies</a:t>
            </a:r>
            <a:r>
              <a:rPr lang="en-US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distribution 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of the  </a:t>
            </a:r>
            <a:r>
              <a:rPr lang="en-US" b="0" dirty="0">
                <a:latin typeface="Arial" pitchFamily="34" charset="0"/>
                <a:cs typeface="Arial" pitchFamily="34" charset="0"/>
              </a:rPr>
              <a:t>model domain</a:t>
            </a:r>
          </a:p>
        </p:txBody>
      </p:sp>
      <p:pic>
        <p:nvPicPr>
          <p:cNvPr id="16" name="Picture 15" descr="P:\Vicky\slice.tif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82" y="3817033"/>
            <a:ext cx="4452359" cy="330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8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90456" y="-42346"/>
            <a:ext cx="8614410" cy="10532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 Parameter Estimation (PE)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244775" y="1420651"/>
            <a:ext cx="3448500" cy="218828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10 million gallons liquid waste released at 6 cribs  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1956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1958</a:t>
            </a:r>
          </a:p>
          <a:p>
            <a:pPr lvl="1">
              <a:lnSpc>
                <a:spcPct val="100000"/>
              </a:lnSpc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Simulated flow and solute transport (</a:t>
            </a:r>
            <a:r>
              <a:rPr lang="en-US" sz="1800" baseline="30000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Tc)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27" y="1244073"/>
            <a:ext cx="4995017" cy="381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5497516" y="2580831"/>
            <a:ext cx="1426012" cy="19590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497516" y="2677982"/>
            <a:ext cx="519658" cy="186190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29430" y="4539891"/>
            <a:ext cx="1046405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 smtClean="0"/>
              <a:t>Boreholes</a:t>
            </a:r>
            <a:endParaRPr lang="en-US" sz="13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061901" y="4172408"/>
            <a:ext cx="398436" cy="25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850571" y="4454431"/>
            <a:ext cx="1219529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/>
              <a:t>Water Table</a:t>
            </a:r>
          </a:p>
        </p:txBody>
      </p:sp>
      <p:cxnSp>
        <p:nvCxnSpPr>
          <p:cNvPr id="3" name="Straight Arrow Connector 2"/>
          <p:cNvCxnSpPr>
            <a:stCxn id="16" idx="2"/>
          </p:cNvCxnSpPr>
          <p:nvPr/>
        </p:nvCxnSpPr>
        <p:spPr>
          <a:xfrm flipH="1">
            <a:off x="7193242" y="1496932"/>
            <a:ext cx="868659" cy="5889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16" idx="2"/>
          </p:cNvCxnSpPr>
          <p:nvPr/>
        </p:nvCxnSpPr>
        <p:spPr>
          <a:xfrm flipH="1">
            <a:off x="7340837" y="1496932"/>
            <a:ext cx="721064" cy="9215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41478" y="1199271"/>
            <a:ext cx="640845" cy="297661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sz="1300" dirty="0"/>
              <a:t>Cribs</a:t>
            </a:r>
          </a:p>
        </p:txBody>
      </p:sp>
      <p:pic>
        <p:nvPicPr>
          <p:cNvPr id="31" name="Picture 30" descr="H:\tmp\geology_xs3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" b="1374"/>
          <a:stretch/>
        </p:blipFill>
        <p:spPr bwMode="auto">
          <a:xfrm>
            <a:off x="3675436" y="1232632"/>
            <a:ext cx="5854042" cy="5963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191" y="3551763"/>
            <a:ext cx="299648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Estimated porosity and permeability from bore holes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Examined different conceptual models</a:t>
            </a:r>
          </a:p>
          <a:p>
            <a:pPr marL="342900" indent="-342900"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9" grpId="0"/>
      <p:bldP spid="22" grpId="0"/>
      <p:bldP spid="1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0047" y="108371"/>
            <a:ext cx="8642350" cy="1219200"/>
          </a:xfrm>
        </p:spPr>
        <p:txBody>
          <a:bodyPr/>
          <a:lstStyle/>
          <a:p>
            <a:r>
              <a:rPr lang="en-US" dirty="0" smtClean="0"/>
              <a:t>4.  Simulation Results - Visualization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60520" y="1530773"/>
            <a:ext cx="195275" cy="405383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endParaRPr lang="en-US" dirty="0"/>
          </a:p>
        </p:txBody>
      </p:sp>
      <p:pic>
        <p:nvPicPr>
          <p:cNvPr id="4" name="tc0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219200"/>
            <a:ext cx="96012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858" y="6566721"/>
            <a:ext cx="5527844" cy="40010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Simulated Tc-99 Plume Evolution Over Time</a:t>
            </a:r>
          </a:p>
        </p:txBody>
      </p:sp>
    </p:spTree>
    <p:extLst>
      <p:ext uri="{BB962C8B-B14F-4D97-AF65-F5344CB8AC3E}">
        <p14:creationId xmlns:p14="http://schemas.microsoft.com/office/powerpoint/2010/main" val="12694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90456" y="-222970"/>
            <a:ext cx="8614410" cy="105325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5.  Uncertainty Quantification (UQ)</a:t>
            </a:r>
            <a:endParaRPr lang="en-US" sz="21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2191" y="1801780"/>
            <a:ext cx="3657600" cy="405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Blip>
                <a:blip r:embed="rId2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Blip>
                <a:blip r:embed="rId5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634"/>
              </a:spcBef>
              <a:buClrTx/>
              <a:buFont typeface="Wingdings" pitchFamily="2" charset="2"/>
              <a:buChar char="Ø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Varied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rainfall rate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 100 simulations for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2012 </a:t>
            </a: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3000</a:t>
            </a:r>
          </a:p>
          <a:p>
            <a:pPr lvl="1">
              <a:lnSpc>
                <a:spcPct val="100000"/>
              </a:lnSpc>
              <a:spcBef>
                <a:spcPts val="634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Rates represent management actions</a:t>
            </a:r>
          </a:p>
          <a:p>
            <a:pPr>
              <a:lnSpc>
                <a:spcPct val="100000"/>
              </a:lnSpc>
              <a:spcBef>
                <a:spcPts val="634"/>
              </a:spcBef>
              <a:buClrTx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Metrics</a:t>
            </a:r>
            <a:r>
              <a:rPr lang="en-US" sz="20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34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Travel times to water table</a:t>
            </a:r>
          </a:p>
          <a:p>
            <a:pPr lvl="1">
              <a:lnSpc>
                <a:spcPct val="100000"/>
              </a:lnSpc>
              <a:spcBef>
                <a:spcPts val="634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Peak concentration and arrival time</a:t>
            </a:r>
          </a:p>
          <a:p>
            <a:pPr lvl="1">
              <a:lnSpc>
                <a:spcPct val="100000"/>
              </a:lnSpc>
              <a:spcBef>
                <a:spcPts val="634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Time at which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a threshold concentration is exceeded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00000"/>
              </a:lnSpc>
              <a:spcBef>
                <a:spcPts val="634"/>
              </a:spcBef>
            </a:pPr>
            <a:r>
              <a:rPr lang="en-US" sz="1800" b="0" dirty="0">
                <a:latin typeface="Arial" pitchFamily="34" charset="0"/>
                <a:cs typeface="Arial" pitchFamily="34" charset="0"/>
              </a:rPr>
              <a:t>Time period of </a:t>
            </a:r>
            <a:r>
              <a:rPr lang="en-US" sz="1800" b="0" dirty="0" smtClean="0">
                <a:latin typeface="Arial" pitchFamily="34" charset="0"/>
                <a:cs typeface="Arial" pitchFamily="34" charset="0"/>
              </a:rPr>
              <a:t>exceed regulatory levels</a:t>
            </a:r>
            <a:endParaRPr lang="en-US" sz="1800" b="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634"/>
              </a:spcBef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1269"/>
              </a:spcBef>
              <a:buNone/>
            </a:pPr>
            <a:r>
              <a:rPr lang="en-US" sz="2000" dirty="0" smtClean="0"/>
              <a:t>			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31355" y="5240022"/>
            <a:ext cx="4999290" cy="590048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and 95% confidence intervals for the </a:t>
            </a:r>
            <a:r>
              <a:rPr lang="en-US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 breakthrough curves beneath Boreholes A and C</a:t>
            </a: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P:\Vicky\mean95btc_001.tif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960" y="2194560"/>
            <a:ext cx="5212080" cy="2926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1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902066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ASCEM 2010 to 2015 Program Plan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553" y="1383358"/>
            <a:ext cx="9228801" cy="4827588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2010 Prototype: Demonstration of individual ASCEM modules</a:t>
            </a:r>
          </a:p>
          <a:p>
            <a:pPr lvl="1"/>
            <a:r>
              <a:rPr lang="en-US" sz="1600" i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Impact: Engage end users in development of prototype integrated, open source PA capability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2011-2012 ASCEM Version 1: Integration of ASCEM Modules</a:t>
            </a:r>
          </a:p>
          <a:p>
            <a:pPr lvl="1"/>
            <a:r>
              <a:rPr lang="en-US" sz="1600" b="1" i="1" dirty="0" smtClean="0">
                <a:solidFill>
                  <a:schemeClr val="accent4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Impact: First prototype of an integrated, open source simulation capability for EM demonstrated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2013-2014 ASCEM Version 2: Applied Phase and End User Engagement</a:t>
            </a:r>
          </a:p>
          <a:p>
            <a:pPr lvl="1"/>
            <a:r>
              <a:rPr lang="en-US" sz="1600" i="1" dirty="0" smtClean="0">
                <a:solidFill>
                  <a:srgbClr val="C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Impact: Version 2.0 of an integrated, open source simulation capability released to science and EM community for application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2015 ASCEM Version 3: Applied Phase and Initiation of Regulatory Quality Assurance V&amp;V Testing</a:t>
            </a:r>
          </a:p>
          <a:p>
            <a:pPr lvl="1"/>
            <a:r>
              <a:rPr lang="en-US" sz="16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Impact: Version 3.0 of integrated, open source simulation capability demonstrated </a:t>
            </a:r>
          </a:p>
          <a:p>
            <a:pPr>
              <a:spcBef>
                <a:spcPts val="1200"/>
              </a:spcBef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2016 ASCEM Version 4: Regulatory Code Release and Training</a:t>
            </a:r>
          </a:p>
          <a:p>
            <a:pPr lvl="1"/>
            <a:r>
              <a:rPr lang="en-US" sz="1600" i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Impact: Fully integrated, open source simulation capability released and maintained</a:t>
            </a: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b="1" i="1" dirty="0" smtClean="0">
              <a:latin typeface="Arial" pitchFamily="34" charset="0"/>
              <a:ea typeface="ＭＳ Ｐゴシック" charset="-128"/>
              <a:cs typeface="Arial" pitchFamily="34" charset="0"/>
            </a:endParaRPr>
          </a:p>
          <a:p>
            <a:endParaRPr lang="en-US" i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 txBox="1">
            <a:spLocks/>
          </p:cNvSpPr>
          <p:nvPr/>
        </p:nvSpPr>
        <p:spPr>
          <a:xfrm>
            <a:off x="188007" y="3114540"/>
            <a:ext cx="4495088" cy="3729478"/>
          </a:xfrm>
          <a:prstGeom prst="rect">
            <a:avLst/>
          </a:prstGeom>
        </p:spPr>
        <p:txBody>
          <a:bodyPr vert="horz" lIns="96653" tIns="48326" rIns="96653" bIns="48326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249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34"/>
              </a:spcBef>
              <a:spcAft>
                <a:spcPts val="0"/>
              </a:spcAft>
              <a:buNone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References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Mathematical Formulation Requirements and Specifications for the Process Models; 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ASCEM-HPC-2011-01, 2011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High-Level Design of Amanzi: The Multi-Process High Performance Computing Simulator;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 ASCEM-HPC-2011-03, 2011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2011 ASCEM Platform Thrust Design Document;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 ASCEM-PIT-2011-01, 2011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ASCEM User Needs Report – FY 2011; 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ASCEM-SITE-2011-02, 2011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ASCEM Phase I Demonstration; 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ASCEM-SITE-102010-01, 2010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Advanced Simulation Capability for Environmental Management (ASCEM): An Overview of initial Result;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050" b="0" i="1" dirty="0">
                <a:latin typeface="Arial" pitchFamily="34" charset="0"/>
                <a:cs typeface="Arial" pitchFamily="34" charset="0"/>
              </a:rPr>
              <a:t>Technology and Innovation, Vol. 13, pp. 175–199, 2011.</a:t>
            </a:r>
            <a:endParaRPr lang="en-US" sz="1050" b="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ASCEM Phase II Demonstration; </a:t>
            </a:r>
            <a:r>
              <a:rPr lang="en-US" sz="1050" b="0" dirty="0">
                <a:latin typeface="Arial" pitchFamily="34" charset="0"/>
                <a:cs typeface="Arial" pitchFamily="34" charset="0"/>
              </a:rPr>
              <a:t>ASCEM-SITE-102913-01, 2013</a:t>
            </a:r>
          </a:p>
          <a:p>
            <a:pPr fontAlgn="auto">
              <a:spcBef>
                <a:spcPts val="634"/>
              </a:spcBef>
              <a:spcAft>
                <a:spcPts val="0"/>
              </a:spcAft>
            </a:pPr>
            <a:r>
              <a:rPr lang="en-US" sz="1050" dirty="0">
                <a:latin typeface="Arial" pitchFamily="34" charset="0"/>
                <a:cs typeface="Arial" pitchFamily="34" charset="0"/>
              </a:rPr>
              <a:t>Advance Simulation Capability for Environmental Management, Fiscal Year 2012 Annual Report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1629" y="1253164"/>
            <a:ext cx="9290838" cy="1784676"/>
          </a:xfrm>
        </p:spPr>
        <p:txBody>
          <a:bodyPr>
            <a:normAutofit/>
          </a:bodyPr>
          <a:lstStyle/>
          <a:p>
            <a:pPr marL="302039" indent="-302039">
              <a:buFont typeface="Wingdings" pitchFamily="2" charset="2"/>
              <a:buChar char="Ø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ASCEM represents a next-generation </a:t>
            </a:r>
            <a:r>
              <a:rPr lang="en-US" sz="19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agile</a:t>
            </a:r>
            <a:r>
              <a:rPr lang="en-US" sz="1900" b="1" u="sng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9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open source</a:t>
            </a:r>
            <a:r>
              <a:rPr lang="en-US" sz="1900" b="1" u="sng" dirty="0">
                <a:latin typeface="Arial" pitchFamily="34" charset="0"/>
                <a:cs typeface="Arial" pitchFamily="34" charset="0"/>
              </a:rPr>
              <a:t>, and </a:t>
            </a:r>
            <a:r>
              <a:rPr lang="en-US" sz="19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modular HPC framework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that can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updated to include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new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theoretical methods and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tools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that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have utility to all DOE energy and environmental missions </a:t>
            </a:r>
          </a:p>
          <a:p>
            <a:pPr marL="302039" lvl="5" indent="-302039" eaLnBrk="0" hangingPunct="0">
              <a:buFont typeface="Wingdings" pitchFamily="2" charset="2"/>
              <a:buChar char="Ø"/>
            </a:pPr>
            <a:r>
              <a:rPr lang="en-US" sz="1900" dirty="0">
                <a:latin typeface="Arial" pitchFamily="34" charset="0"/>
                <a:cs typeface="Arial" pitchFamily="34" charset="0"/>
              </a:rPr>
              <a:t>The framework design is motivated by and aligned with DOE directions of developing </a:t>
            </a:r>
            <a:r>
              <a:rPr lang="en-US" sz="19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advanced, interoperable community tools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171" y="2876704"/>
            <a:ext cx="4059012" cy="396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7138" y="6843956"/>
            <a:ext cx="2192703" cy="361124"/>
          </a:xfrm>
          <a:prstGeom prst="rect">
            <a:avLst/>
          </a:prstGeom>
          <a:noFill/>
        </p:spPr>
        <p:txBody>
          <a:bodyPr wrap="square" lIns="96653" tIns="48326" rIns="96653" bIns="48326" rtlCol="0">
            <a:spAutoFit/>
          </a:bodyPr>
          <a:lstStyle/>
          <a:p>
            <a:pPr defTabSz="966526" fontAlgn="auto">
              <a:spcBef>
                <a:spcPts val="0"/>
              </a:spcBef>
              <a:spcAft>
                <a:spcPts val="0"/>
              </a:spcAft>
            </a:pPr>
            <a:r>
              <a:rPr lang="en-US" sz="1700" b="0" u="sng" dirty="0">
                <a:solidFill>
                  <a:srgbClr val="002499"/>
                </a:solidFill>
                <a:latin typeface="Arial" pitchFamily="34" charset="0"/>
                <a:ea typeface="+mn-ea"/>
                <a:cs typeface="Arial" pitchFamily="34" charset="0"/>
              </a:rPr>
              <a:t>http://ascemdoe.org/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73323" y="70965"/>
            <a:ext cx="7385783" cy="995680"/>
          </a:xfrm>
        </p:spPr>
        <p:txBody>
          <a:bodyPr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Advanced Simulation Capability for Environmental Management (ASCEM)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0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4400" b="1" dirty="0">
              <a:solidFill>
                <a:srgbClr val="000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2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0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US" sz="4400" b="1" dirty="0">
              <a:solidFill>
                <a:srgbClr val="000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03238" y="185805"/>
            <a:ext cx="8642350" cy="676275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  <a:ea typeface="ＭＳ Ｐゴシック"/>
                <a:cs typeface="Arial" pitchFamily="34" charset="0"/>
              </a:rPr>
              <a:t>How is ASCEM Organized?</a:t>
            </a:r>
          </a:p>
        </p:txBody>
      </p:sp>
      <p:sp>
        <p:nvSpPr>
          <p:cNvPr id="18476" name="TextBox 170"/>
          <p:cNvSpPr txBox="1">
            <a:spLocks noChangeArrowheads="1"/>
          </p:cNvSpPr>
          <p:nvPr/>
        </p:nvSpPr>
        <p:spPr bwMode="auto">
          <a:xfrm>
            <a:off x="7962900" y="6769100"/>
            <a:ext cx="118268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642D"/>
                </a:solidFill>
                <a:latin typeface="Arial Narrow" pitchFamily="34" charset="0"/>
                <a:cs typeface="Arial" pitchFamily="34" charset="0"/>
              </a:rPr>
              <a:t>ascemdoe.org</a:t>
            </a:r>
          </a:p>
        </p:txBody>
      </p:sp>
      <p:sp>
        <p:nvSpPr>
          <p:cNvPr id="8" name="Rectangle 169"/>
          <p:cNvSpPr>
            <a:spLocks noChangeArrowheads="1"/>
          </p:cNvSpPr>
          <p:nvPr/>
        </p:nvSpPr>
        <p:spPr bwMode="auto">
          <a:xfrm>
            <a:off x="0" y="1066800"/>
            <a:ext cx="9601200" cy="460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 wrap="none" lIns="91432" tIns="45716" rIns="91432" bIns="45716" anchor="ctr"/>
          <a:lstStyle/>
          <a:p>
            <a:pPr defTabSz="912813"/>
            <a:endParaRPr lang="en-US"/>
          </a:p>
        </p:txBody>
      </p:sp>
      <p:sp>
        <p:nvSpPr>
          <p:cNvPr id="10" name="Rectangle 682"/>
          <p:cNvSpPr>
            <a:spLocks noChangeArrowheads="1"/>
          </p:cNvSpPr>
          <p:nvPr/>
        </p:nvSpPr>
        <p:spPr bwMode="auto">
          <a:xfrm>
            <a:off x="6134100" y="6344491"/>
            <a:ext cx="65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650" b="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" name="Line 626"/>
          <p:cNvSpPr>
            <a:spLocks noChangeShapeType="1"/>
          </p:cNvSpPr>
          <p:nvPr/>
        </p:nvSpPr>
        <p:spPr bwMode="auto">
          <a:xfrm flipV="1">
            <a:off x="4238625" y="3129803"/>
            <a:ext cx="27432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3" name="Line 628"/>
          <p:cNvSpPr>
            <a:spLocks noChangeShapeType="1"/>
          </p:cNvSpPr>
          <p:nvPr/>
        </p:nvSpPr>
        <p:spPr bwMode="auto">
          <a:xfrm flipH="1">
            <a:off x="2552700" y="5263403"/>
            <a:ext cx="1509" cy="36576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4" name="Line 628"/>
          <p:cNvSpPr>
            <a:spLocks noChangeShapeType="1"/>
          </p:cNvSpPr>
          <p:nvPr/>
        </p:nvSpPr>
        <p:spPr bwMode="auto">
          <a:xfrm flipH="1">
            <a:off x="5991225" y="5263403"/>
            <a:ext cx="1510" cy="30480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5" name="Line 570"/>
          <p:cNvSpPr>
            <a:spLocks noChangeShapeType="1"/>
          </p:cNvSpPr>
          <p:nvPr/>
        </p:nvSpPr>
        <p:spPr bwMode="auto">
          <a:xfrm>
            <a:off x="2854628" y="2865485"/>
            <a:ext cx="571500" cy="2977"/>
          </a:xfrm>
          <a:prstGeom prst="line">
            <a:avLst/>
          </a:pr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6" name="Line 629"/>
          <p:cNvSpPr>
            <a:spLocks noChangeShapeType="1"/>
          </p:cNvSpPr>
          <p:nvPr/>
        </p:nvSpPr>
        <p:spPr bwMode="auto">
          <a:xfrm>
            <a:off x="4543425" y="2444003"/>
            <a:ext cx="1512" cy="1463040"/>
          </a:xfrm>
          <a:prstGeom prst="line">
            <a:avLst/>
          </a:prstGeom>
          <a:ln w="38100"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7" name="Line 150"/>
          <p:cNvSpPr>
            <a:spLocks noChangeShapeType="1"/>
          </p:cNvSpPr>
          <p:nvPr/>
        </p:nvSpPr>
        <p:spPr bwMode="auto">
          <a:xfrm flipH="1">
            <a:off x="4543424" y="4449016"/>
            <a:ext cx="0" cy="109728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18" name="Freeform 154"/>
          <p:cNvSpPr>
            <a:spLocks/>
          </p:cNvSpPr>
          <p:nvPr/>
        </p:nvSpPr>
        <p:spPr bwMode="auto">
          <a:xfrm>
            <a:off x="3143250" y="3727269"/>
            <a:ext cx="2647497" cy="755084"/>
          </a:xfrm>
          <a:custGeom>
            <a:avLst/>
            <a:gdLst/>
            <a:ahLst/>
            <a:cxnLst>
              <a:cxn ang="0">
                <a:pos x="845" y="0"/>
              </a:cxn>
              <a:cxn ang="0">
                <a:pos x="0" y="879"/>
              </a:cxn>
              <a:cxn ang="0">
                <a:pos x="0" y="4396"/>
              </a:cxn>
              <a:cxn ang="0">
                <a:pos x="845" y="5275"/>
              </a:cxn>
              <a:cxn ang="0">
                <a:pos x="25855" y="5275"/>
              </a:cxn>
              <a:cxn ang="0">
                <a:pos x="26700" y="4396"/>
              </a:cxn>
              <a:cxn ang="0">
                <a:pos x="26700" y="879"/>
              </a:cxn>
              <a:cxn ang="0">
                <a:pos x="25855" y="0"/>
              </a:cxn>
              <a:cxn ang="0">
                <a:pos x="845" y="0"/>
              </a:cxn>
            </a:cxnLst>
            <a:rect l="0" t="0" r="r" b="b"/>
            <a:pathLst>
              <a:path w="26700" h="5275">
                <a:moveTo>
                  <a:pt x="845" y="0"/>
                </a:moveTo>
                <a:cubicBezTo>
                  <a:pt x="379" y="0"/>
                  <a:pt x="0" y="394"/>
                  <a:pt x="0" y="879"/>
                </a:cubicBezTo>
                <a:lnTo>
                  <a:pt x="0" y="4396"/>
                </a:lnTo>
                <a:cubicBezTo>
                  <a:pt x="0" y="4881"/>
                  <a:pt x="379" y="5275"/>
                  <a:pt x="845" y="5275"/>
                </a:cubicBezTo>
                <a:lnTo>
                  <a:pt x="25855" y="5275"/>
                </a:lnTo>
                <a:cubicBezTo>
                  <a:pt x="26322" y="5275"/>
                  <a:pt x="26700" y="4881"/>
                  <a:pt x="26700" y="4396"/>
                </a:cubicBezTo>
                <a:lnTo>
                  <a:pt x="26700" y="879"/>
                </a:lnTo>
                <a:cubicBezTo>
                  <a:pt x="26700" y="394"/>
                  <a:pt x="26322" y="0"/>
                  <a:pt x="25855" y="0"/>
                </a:cubicBezTo>
                <a:lnTo>
                  <a:pt x="845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86493" tIns="43247" rIns="86493" bIns="43247"/>
          <a:lstStyle/>
          <a:p>
            <a:pPr>
              <a:defRPr/>
            </a:pPr>
            <a:endParaRPr lang="en-US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3067050" y="1291478"/>
            <a:ext cx="3048000" cy="1211556"/>
            <a:chOff x="3405167" y="1693977"/>
            <a:chExt cx="2458135" cy="1125316"/>
          </a:xfrm>
          <a:solidFill>
            <a:srgbClr val="92D050"/>
          </a:solidFill>
        </p:grpSpPr>
        <p:sp>
          <p:nvSpPr>
            <p:cNvPr id="20" name="Freeform 559"/>
            <p:cNvSpPr>
              <a:spLocks/>
            </p:cNvSpPr>
            <p:nvPr/>
          </p:nvSpPr>
          <p:spPr bwMode="auto">
            <a:xfrm>
              <a:off x="3405167" y="1693977"/>
              <a:ext cx="2458135" cy="1125316"/>
            </a:xfrm>
            <a:custGeom>
              <a:avLst/>
              <a:gdLst>
                <a:gd name="T0" fmla="*/ 63 w 16358"/>
                <a:gd name="T1" fmla="*/ 0 h 5183"/>
                <a:gd name="T2" fmla="*/ 0 w 16358"/>
                <a:gd name="T3" fmla="*/ 63 h 5183"/>
                <a:gd name="T4" fmla="*/ 0 w 16358"/>
                <a:gd name="T5" fmla="*/ 313 h 5183"/>
                <a:gd name="T6" fmla="*/ 63 w 16358"/>
                <a:gd name="T7" fmla="*/ 376 h 5183"/>
                <a:gd name="T8" fmla="*/ 1124 w 16358"/>
                <a:gd name="T9" fmla="*/ 376 h 5183"/>
                <a:gd name="T10" fmla="*/ 1187 w 16358"/>
                <a:gd name="T11" fmla="*/ 313 h 5183"/>
                <a:gd name="T12" fmla="*/ 1187 w 16358"/>
                <a:gd name="T13" fmla="*/ 63 h 5183"/>
                <a:gd name="T14" fmla="*/ 1124 w 16358"/>
                <a:gd name="T15" fmla="*/ 0 h 5183"/>
                <a:gd name="T16" fmla="*/ 63 w 16358"/>
                <a:gd name="T17" fmla="*/ 0 h 5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358"/>
                <a:gd name="T28" fmla="*/ 0 h 5183"/>
                <a:gd name="T29" fmla="*/ 16358 w 16358"/>
                <a:gd name="T30" fmla="*/ 5183 h 5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358" h="5183">
                  <a:moveTo>
                    <a:pt x="864" y="0"/>
                  </a:moveTo>
                  <a:cubicBezTo>
                    <a:pt x="387" y="0"/>
                    <a:pt x="0" y="387"/>
                    <a:pt x="0" y="864"/>
                  </a:cubicBezTo>
                  <a:lnTo>
                    <a:pt x="0" y="4319"/>
                  </a:lnTo>
                  <a:cubicBezTo>
                    <a:pt x="0" y="4796"/>
                    <a:pt x="387" y="5183"/>
                    <a:pt x="864" y="5183"/>
                  </a:cubicBezTo>
                  <a:lnTo>
                    <a:pt x="15494" y="5183"/>
                  </a:lnTo>
                  <a:cubicBezTo>
                    <a:pt x="15971" y="5183"/>
                    <a:pt x="16358" y="4796"/>
                    <a:pt x="16358" y="4319"/>
                  </a:cubicBezTo>
                  <a:lnTo>
                    <a:pt x="16358" y="864"/>
                  </a:lnTo>
                  <a:cubicBezTo>
                    <a:pt x="16358" y="387"/>
                    <a:pt x="15971" y="0"/>
                    <a:pt x="15494" y="0"/>
                  </a:cubicBezTo>
                  <a:lnTo>
                    <a:pt x="864" y="0"/>
                  </a:lnTo>
                  <a:close/>
                </a:path>
              </a:pathLst>
            </a:custGeom>
            <a:grpFill/>
            <a:ln w="3" cap="rnd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561"/>
            <p:cNvSpPr>
              <a:spLocks noChangeArrowheads="1"/>
            </p:cNvSpPr>
            <p:nvPr/>
          </p:nvSpPr>
          <p:spPr bwMode="auto">
            <a:xfrm>
              <a:off x="3505841" y="1760471"/>
              <a:ext cx="2273565" cy="9719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568"/>
                </a:spcBef>
                <a:defRPr/>
              </a:pPr>
              <a:r>
                <a:rPr lang="en-US" sz="1600" b="1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DOE-EM </a:t>
              </a:r>
              <a:r>
                <a:rPr lang="en-US" sz="1600" b="1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ASCEM </a:t>
              </a:r>
              <a:r>
                <a:rPr lang="en-US" sz="1600" dirty="0" smtClean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Management Team</a:t>
              </a:r>
            </a:p>
            <a:p>
              <a:pPr algn="ctr"/>
              <a:r>
                <a:rPr lang="en-US" sz="1200" dirty="0" smtClean="0">
                  <a:latin typeface="+mn-lt"/>
                  <a:cs typeface="Times New Roman" pitchFamily="18" charset="0"/>
                </a:rPr>
                <a:t>Kurt Gerdes, Director EM-12  </a:t>
              </a:r>
            </a:p>
            <a:p>
              <a:pPr algn="ctr"/>
              <a:r>
                <a:rPr lang="en-US" sz="1200" dirty="0" smtClean="0">
                  <a:latin typeface="+mn-lt"/>
                  <a:cs typeface="Times New Roman" pitchFamily="18" charset="0"/>
                </a:rPr>
                <a:t>Justin Marble, Manager</a:t>
              </a:r>
            </a:p>
            <a:p>
              <a:pPr algn="ctr"/>
              <a:r>
                <a:rPr lang="en-US" sz="1200" dirty="0" smtClean="0">
                  <a:latin typeface="+mn-lt"/>
                  <a:cs typeface="Times New Roman" pitchFamily="18" charset="0"/>
                </a:rPr>
                <a:t>R. Patterson, Deputy</a:t>
              </a:r>
              <a:endParaRPr lang="en-US" sz="16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grpSp>
        <p:nvGrpSpPr>
          <p:cNvPr id="22" name="Group 64"/>
          <p:cNvGrpSpPr>
            <a:grpSpLocks/>
          </p:cNvGrpSpPr>
          <p:nvPr/>
        </p:nvGrpSpPr>
        <p:grpSpPr bwMode="auto">
          <a:xfrm>
            <a:off x="1381126" y="2672603"/>
            <a:ext cx="2988636" cy="838200"/>
            <a:chOff x="7596207" y="1274733"/>
            <a:chExt cx="1413535" cy="1244663"/>
          </a:xfrm>
          <a:solidFill>
            <a:srgbClr val="FFC000"/>
          </a:solidFill>
        </p:grpSpPr>
        <p:grpSp>
          <p:nvGrpSpPr>
            <p:cNvPr id="23" name="Group 153"/>
            <p:cNvGrpSpPr>
              <a:grpSpLocks/>
            </p:cNvGrpSpPr>
            <p:nvPr/>
          </p:nvGrpSpPr>
          <p:grpSpPr bwMode="auto">
            <a:xfrm>
              <a:off x="7596207" y="1274733"/>
              <a:ext cx="1413535" cy="1244663"/>
              <a:chOff x="2968" y="1199"/>
              <a:chExt cx="748" cy="608"/>
            </a:xfrm>
            <a:grpFill/>
          </p:grpSpPr>
          <p:sp>
            <p:nvSpPr>
              <p:cNvPr id="25" name="Freeform 151"/>
              <p:cNvSpPr>
                <a:spLocks/>
              </p:cNvSpPr>
              <p:nvPr/>
            </p:nvSpPr>
            <p:spPr bwMode="auto">
              <a:xfrm>
                <a:off x="2968" y="1199"/>
                <a:ext cx="748" cy="608"/>
              </a:xfrm>
              <a:custGeom>
                <a:avLst/>
                <a:gdLst/>
                <a:ahLst/>
                <a:cxnLst>
                  <a:cxn ang="0">
                    <a:pos x="456" y="0"/>
                  </a:cxn>
                  <a:cxn ang="0">
                    <a:pos x="0" y="698"/>
                  </a:cxn>
                  <a:cxn ang="0">
                    <a:pos x="0" y="3489"/>
                  </a:cxn>
                  <a:cxn ang="0">
                    <a:pos x="456" y="4187"/>
                  </a:cxn>
                  <a:cxn ang="0">
                    <a:pos x="4699" y="4187"/>
                  </a:cxn>
                  <a:cxn ang="0">
                    <a:pos x="5154" y="3489"/>
                  </a:cxn>
                  <a:cxn ang="0">
                    <a:pos x="5154" y="698"/>
                  </a:cxn>
                  <a:cxn ang="0">
                    <a:pos x="4699" y="0"/>
                  </a:cxn>
                  <a:cxn ang="0">
                    <a:pos x="456" y="0"/>
                  </a:cxn>
                </a:cxnLst>
                <a:rect l="0" t="0" r="r" b="b"/>
                <a:pathLst>
                  <a:path w="5154" h="4187">
                    <a:moveTo>
                      <a:pt x="456" y="0"/>
                    </a:moveTo>
                    <a:cubicBezTo>
                      <a:pt x="205" y="0"/>
                      <a:pt x="0" y="313"/>
                      <a:pt x="0" y="698"/>
                    </a:cubicBezTo>
                    <a:lnTo>
                      <a:pt x="0" y="3489"/>
                    </a:lnTo>
                    <a:cubicBezTo>
                      <a:pt x="0" y="3874"/>
                      <a:pt x="205" y="4187"/>
                      <a:pt x="456" y="4187"/>
                    </a:cubicBezTo>
                    <a:lnTo>
                      <a:pt x="4699" y="4187"/>
                    </a:lnTo>
                    <a:cubicBezTo>
                      <a:pt x="4951" y="4187"/>
                      <a:pt x="5154" y="3874"/>
                      <a:pt x="5154" y="3489"/>
                    </a:cubicBezTo>
                    <a:lnTo>
                      <a:pt x="5154" y="698"/>
                    </a:lnTo>
                    <a:cubicBezTo>
                      <a:pt x="5154" y="313"/>
                      <a:pt x="4951" y="0"/>
                      <a:pt x="4699" y="0"/>
                    </a:cubicBezTo>
                    <a:lnTo>
                      <a:pt x="456" y="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6" name="Freeform 152"/>
              <p:cNvSpPr>
                <a:spLocks/>
              </p:cNvSpPr>
              <p:nvPr/>
            </p:nvSpPr>
            <p:spPr bwMode="auto">
              <a:xfrm>
                <a:off x="2968" y="1199"/>
                <a:ext cx="748" cy="608"/>
              </a:xfrm>
              <a:custGeom>
                <a:avLst/>
                <a:gdLst/>
                <a:ahLst/>
                <a:cxnLst>
                  <a:cxn ang="0">
                    <a:pos x="456" y="0"/>
                  </a:cxn>
                  <a:cxn ang="0">
                    <a:pos x="0" y="698"/>
                  </a:cxn>
                  <a:cxn ang="0">
                    <a:pos x="0" y="3489"/>
                  </a:cxn>
                  <a:cxn ang="0">
                    <a:pos x="456" y="4187"/>
                  </a:cxn>
                  <a:cxn ang="0">
                    <a:pos x="4699" y="4187"/>
                  </a:cxn>
                  <a:cxn ang="0">
                    <a:pos x="5154" y="3489"/>
                  </a:cxn>
                  <a:cxn ang="0">
                    <a:pos x="5154" y="698"/>
                  </a:cxn>
                  <a:cxn ang="0">
                    <a:pos x="4699" y="0"/>
                  </a:cxn>
                  <a:cxn ang="0">
                    <a:pos x="456" y="0"/>
                  </a:cxn>
                </a:cxnLst>
                <a:rect l="0" t="0" r="r" b="b"/>
                <a:pathLst>
                  <a:path w="5154" h="4187">
                    <a:moveTo>
                      <a:pt x="456" y="0"/>
                    </a:moveTo>
                    <a:cubicBezTo>
                      <a:pt x="205" y="0"/>
                      <a:pt x="0" y="313"/>
                      <a:pt x="0" y="698"/>
                    </a:cubicBezTo>
                    <a:lnTo>
                      <a:pt x="0" y="3489"/>
                    </a:lnTo>
                    <a:cubicBezTo>
                      <a:pt x="0" y="3874"/>
                      <a:pt x="205" y="4187"/>
                      <a:pt x="456" y="4187"/>
                    </a:cubicBezTo>
                    <a:lnTo>
                      <a:pt x="4699" y="4187"/>
                    </a:lnTo>
                    <a:cubicBezTo>
                      <a:pt x="4951" y="4187"/>
                      <a:pt x="5154" y="3874"/>
                      <a:pt x="5154" y="3489"/>
                    </a:cubicBezTo>
                    <a:lnTo>
                      <a:pt x="5154" y="698"/>
                    </a:lnTo>
                    <a:cubicBezTo>
                      <a:pt x="5154" y="313"/>
                      <a:pt x="4951" y="0"/>
                      <a:pt x="4699" y="0"/>
                    </a:cubicBezTo>
                    <a:lnTo>
                      <a:pt x="456" y="0"/>
                    </a:lnTo>
                    <a:close/>
                  </a:path>
                </a:pathLst>
              </a:custGeom>
              <a:grpFill/>
              <a:ln w="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endParaRPr>
              </a:p>
            </p:txBody>
          </p:sp>
        </p:grpSp>
        <p:sp>
          <p:nvSpPr>
            <p:cNvPr id="24" name="Rectangle 571"/>
            <p:cNvSpPr>
              <a:spLocks noChangeArrowheads="1"/>
            </p:cNvSpPr>
            <p:nvPr/>
          </p:nvSpPr>
          <p:spPr bwMode="auto">
            <a:xfrm>
              <a:off x="7623060" y="1402028"/>
              <a:ext cx="1354023" cy="95975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50" b="1" dirty="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DOE Interaction </a:t>
              </a:r>
              <a:r>
                <a:rPr lang="en-US" sz="1050" b="1" dirty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Team</a:t>
              </a:r>
            </a:p>
            <a:p>
              <a:pPr algn="ctr">
                <a:defRPr/>
              </a:pPr>
              <a:r>
                <a:rPr lang="en-US" sz="1050" dirty="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Office of Science: (BER/BES) &amp; (ASCR</a:t>
              </a:r>
              <a:r>
                <a:rPr lang="en-US" sz="1050" dirty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)</a:t>
              </a:r>
            </a:p>
            <a:p>
              <a:pPr algn="ctr">
                <a:defRPr/>
              </a:pPr>
              <a:r>
                <a:rPr lang="en-US" sz="1050" dirty="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Office of Nuclear Energy: (NEAMS) &amp; (UFD)</a:t>
              </a:r>
              <a:endParaRPr lang="en-US" sz="1050" dirty="0">
                <a:solidFill>
                  <a:srgbClr val="0000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en-US" sz="1050" dirty="0" smtClean="0">
                  <a:solidFill>
                    <a:srgbClr val="0000FF"/>
                  </a:solidFill>
                  <a:latin typeface="Times New Roman" pitchFamily="18" charset="0"/>
                  <a:ea typeface="ＭＳ Ｐゴシック" pitchFamily="34" charset="-128"/>
                  <a:cs typeface="Times New Roman" pitchFamily="18" charset="0"/>
                </a:rPr>
                <a:t>Office of Fossil Energy: (NRAP)</a:t>
              </a:r>
              <a:endParaRPr lang="en-US" sz="105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27" name="Rectangle 611"/>
          <p:cNvSpPr>
            <a:spLocks noChangeArrowheads="1"/>
          </p:cNvSpPr>
          <p:nvPr/>
        </p:nvSpPr>
        <p:spPr bwMode="auto">
          <a:xfrm>
            <a:off x="2069949" y="4850256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612"/>
          <p:cNvSpPr>
            <a:spLocks noChangeArrowheads="1"/>
          </p:cNvSpPr>
          <p:nvPr/>
        </p:nvSpPr>
        <p:spPr bwMode="auto">
          <a:xfrm>
            <a:off x="2069949" y="5154461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61"/>
          <p:cNvGrpSpPr>
            <a:grpSpLocks/>
          </p:cNvGrpSpPr>
          <p:nvPr/>
        </p:nvGrpSpPr>
        <p:grpSpPr bwMode="auto">
          <a:xfrm>
            <a:off x="1562100" y="5554511"/>
            <a:ext cx="1914525" cy="1004292"/>
            <a:chOff x="3733850" y="3776329"/>
            <a:chExt cx="1350981" cy="661551"/>
          </a:xfrm>
        </p:grpSpPr>
        <p:sp>
          <p:nvSpPr>
            <p:cNvPr id="30" name="Freeform 602"/>
            <p:cNvSpPr>
              <a:spLocks/>
            </p:cNvSpPr>
            <p:nvPr/>
          </p:nvSpPr>
          <p:spPr bwMode="auto">
            <a:xfrm>
              <a:off x="3733850" y="3776329"/>
              <a:ext cx="1350981" cy="661551"/>
            </a:xfrm>
            <a:custGeom>
              <a:avLst/>
              <a:gdLst>
                <a:gd name="T0" fmla="*/ 140997 w 12092"/>
                <a:gd name="T1" fmla="*/ 0 h 3641"/>
                <a:gd name="T2" fmla="*/ 0 w 12092"/>
                <a:gd name="T3" fmla="*/ 110289 h 3641"/>
                <a:gd name="T4" fmla="*/ 0 w 12092"/>
                <a:gd name="T5" fmla="*/ 551444 h 3641"/>
                <a:gd name="T6" fmla="*/ 140997 w 12092"/>
                <a:gd name="T7" fmla="*/ 661551 h 3641"/>
                <a:gd name="T8" fmla="*/ 1210207 w 12092"/>
                <a:gd name="T9" fmla="*/ 661551 h 3641"/>
                <a:gd name="T10" fmla="*/ 1350981 w 12092"/>
                <a:gd name="T11" fmla="*/ 551444 h 3641"/>
                <a:gd name="T12" fmla="*/ 1350981 w 12092"/>
                <a:gd name="T13" fmla="*/ 110289 h 3641"/>
                <a:gd name="T14" fmla="*/ 1210207 w 12092"/>
                <a:gd name="T15" fmla="*/ 0 h 3641"/>
                <a:gd name="T16" fmla="*/ 140997 w 12092"/>
                <a:gd name="T17" fmla="*/ 0 h 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92"/>
                <a:gd name="T28" fmla="*/ 0 h 3641"/>
                <a:gd name="T29" fmla="*/ 12092 w 12092"/>
                <a:gd name="T30" fmla="*/ 3641 h 36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92" h="3641">
                  <a:moveTo>
                    <a:pt x="1262" y="0"/>
                  </a:moveTo>
                  <a:cubicBezTo>
                    <a:pt x="565" y="0"/>
                    <a:pt x="0" y="272"/>
                    <a:pt x="0" y="607"/>
                  </a:cubicBezTo>
                  <a:lnTo>
                    <a:pt x="0" y="3035"/>
                  </a:lnTo>
                  <a:cubicBezTo>
                    <a:pt x="0" y="3370"/>
                    <a:pt x="565" y="3641"/>
                    <a:pt x="1262" y="3641"/>
                  </a:cubicBezTo>
                  <a:lnTo>
                    <a:pt x="10832" y="3641"/>
                  </a:lnTo>
                  <a:cubicBezTo>
                    <a:pt x="11528" y="3641"/>
                    <a:pt x="12092" y="3370"/>
                    <a:pt x="12092" y="3035"/>
                  </a:cubicBezTo>
                  <a:lnTo>
                    <a:pt x="12092" y="607"/>
                  </a:lnTo>
                  <a:cubicBezTo>
                    <a:pt x="12092" y="272"/>
                    <a:pt x="11528" y="0"/>
                    <a:pt x="10832" y="0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615"/>
            <p:cNvSpPr>
              <a:spLocks noChangeArrowheads="1"/>
            </p:cNvSpPr>
            <p:nvPr/>
          </p:nvSpPr>
          <p:spPr bwMode="auto">
            <a:xfrm>
              <a:off x="3806874" y="3810703"/>
              <a:ext cx="1226298" cy="532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Platform and Integrated </a:t>
              </a:r>
            </a:p>
            <a:p>
              <a:pPr algn="ctr">
                <a:spcBef>
                  <a:spcPts val="284"/>
                </a:spcBef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Toolsets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Tim </a:t>
              </a:r>
              <a:r>
                <a:rPr lang="en-US" sz="1000" dirty="0" err="1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Scheibe</a:t>
              </a: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, Mgr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Stefan Finsterle, Deputy</a:t>
              </a:r>
              <a:endPara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2" name="Rectangle 616"/>
          <p:cNvSpPr>
            <a:spLocks noChangeArrowheads="1"/>
          </p:cNvSpPr>
          <p:nvPr/>
        </p:nvSpPr>
        <p:spPr bwMode="auto">
          <a:xfrm>
            <a:off x="3893306" y="4931219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59"/>
          <p:cNvGrpSpPr>
            <a:grpSpLocks/>
          </p:cNvGrpSpPr>
          <p:nvPr/>
        </p:nvGrpSpPr>
        <p:grpSpPr bwMode="auto">
          <a:xfrm>
            <a:off x="5447849" y="5573567"/>
            <a:ext cx="2041522" cy="975719"/>
            <a:chOff x="5486472" y="3764779"/>
            <a:chExt cx="1168416" cy="477108"/>
          </a:xfrm>
        </p:grpSpPr>
        <p:sp>
          <p:nvSpPr>
            <p:cNvPr id="34" name="Freeform 605"/>
            <p:cNvSpPr>
              <a:spLocks/>
            </p:cNvSpPr>
            <p:nvPr/>
          </p:nvSpPr>
          <p:spPr bwMode="auto">
            <a:xfrm>
              <a:off x="5486472" y="3764779"/>
              <a:ext cx="1168416" cy="477108"/>
            </a:xfrm>
            <a:custGeom>
              <a:avLst/>
              <a:gdLst>
                <a:gd name="T0" fmla="*/ 122024 w 6042"/>
                <a:gd name="T1" fmla="*/ 0 h 1821"/>
                <a:gd name="T2" fmla="*/ 0 w 6042"/>
                <a:gd name="T3" fmla="*/ 79649 h 1821"/>
                <a:gd name="T4" fmla="*/ 0 w 6042"/>
                <a:gd name="T5" fmla="*/ 397459 h 1821"/>
                <a:gd name="T6" fmla="*/ 122024 w 6042"/>
                <a:gd name="T7" fmla="*/ 477108 h 1821"/>
                <a:gd name="T8" fmla="*/ 1046585 w 6042"/>
                <a:gd name="T9" fmla="*/ 477108 h 1821"/>
                <a:gd name="T10" fmla="*/ 1168416 w 6042"/>
                <a:gd name="T11" fmla="*/ 397459 h 1821"/>
                <a:gd name="T12" fmla="*/ 1168416 w 6042"/>
                <a:gd name="T13" fmla="*/ 79649 h 1821"/>
                <a:gd name="T14" fmla="*/ 1046585 w 6042"/>
                <a:gd name="T15" fmla="*/ 0 h 1821"/>
                <a:gd name="T16" fmla="*/ 122024 w 6042"/>
                <a:gd name="T17" fmla="*/ 0 h 18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42"/>
                <a:gd name="T28" fmla="*/ 0 h 1821"/>
                <a:gd name="T29" fmla="*/ 6042 w 6042"/>
                <a:gd name="T30" fmla="*/ 1821 h 18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42" h="1821">
                  <a:moveTo>
                    <a:pt x="631" y="0"/>
                  </a:moveTo>
                  <a:cubicBezTo>
                    <a:pt x="283" y="0"/>
                    <a:pt x="0" y="136"/>
                    <a:pt x="0" y="304"/>
                  </a:cubicBezTo>
                  <a:lnTo>
                    <a:pt x="0" y="1517"/>
                  </a:lnTo>
                  <a:cubicBezTo>
                    <a:pt x="0" y="1685"/>
                    <a:pt x="283" y="1821"/>
                    <a:pt x="631" y="1821"/>
                  </a:cubicBezTo>
                  <a:lnTo>
                    <a:pt x="5412" y="1821"/>
                  </a:lnTo>
                  <a:cubicBezTo>
                    <a:pt x="5760" y="1821"/>
                    <a:pt x="6042" y="1685"/>
                    <a:pt x="6042" y="1517"/>
                  </a:cubicBezTo>
                  <a:lnTo>
                    <a:pt x="6042" y="304"/>
                  </a:lnTo>
                  <a:cubicBezTo>
                    <a:pt x="6042" y="136"/>
                    <a:pt x="5760" y="0"/>
                    <a:pt x="5412" y="0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620"/>
            <p:cNvSpPr>
              <a:spLocks noChangeArrowheads="1"/>
            </p:cNvSpPr>
            <p:nvPr/>
          </p:nvSpPr>
          <p:spPr bwMode="auto">
            <a:xfrm>
              <a:off x="5651922" y="3810702"/>
              <a:ext cx="852301" cy="372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Site </a:t>
              </a: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Applications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Mark Freshley, Mgr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Susan Hubbard, Deputy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Roger Seitz, User Interface</a:t>
              </a:r>
              <a:endPara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ectangle 621"/>
          <p:cNvSpPr>
            <a:spLocks noChangeArrowheads="1"/>
          </p:cNvSpPr>
          <p:nvPr/>
        </p:nvSpPr>
        <p:spPr bwMode="auto">
          <a:xfrm>
            <a:off x="5678866" y="4938660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624"/>
          <p:cNvSpPr>
            <a:spLocks noChangeArrowheads="1"/>
          </p:cNvSpPr>
          <p:nvPr/>
        </p:nvSpPr>
        <p:spPr bwMode="auto">
          <a:xfrm>
            <a:off x="5641068" y="5132137"/>
            <a:ext cx="65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Line 626"/>
          <p:cNvSpPr>
            <a:spLocks noChangeShapeType="1"/>
          </p:cNvSpPr>
          <p:nvPr/>
        </p:nvSpPr>
        <p:spPr bwMode="auto">
          <a:xfrm flipV="1">
            <a:off x="2571750" y="5253878"/>
            <a:ext cx="3410712" cy="11906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39" name="Rectangle 682"/>
          <p:cNvSpPr>
            <a:spLocks noChangeArrowheads="1"/>
          </p:cNvSpPr>
          <p:nvPr/>
        </p:nvSpPr>
        <p:spPr bwMode="auto">
          <a:xfrm>
            <a:off x="5813425" y="6123332"/>
            <a:ext cx="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1" name="Rectangle 557"/>
          <p:cNvSpPr>
            <a:spLocks noChangeArrowheads="1"/>
          </p:cNvSpPr>
          <p:nvPr/>
        </p:nvSpPr>
        <p:spPr bwMode="auto">
          <a:xfrm>
            <a:off x="3908439" y="1957787"/>
            <a:ext cx="6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Group 60"/>
          <p:cNvGrpSpPr>
            <a:grpSpLocks/>
          </p:cNvGrpSpPr>
          <p:nvPr/>
        </p:nvGrpSpPr>
        <p:grpSpPr bwMode="auto">
          <a:xfrm>
            <a:off x="3581400" y="5554510"/>
            <a:ext cx="1704975" cy="1013817"/>
            <a:chOff x="2090765" y="3771506"/>
            <a:chExt cx="1241442" cy="703835"/>
          </a:xfrm>
        </p:grpSpPr>
        <p:sp>
          <p:nvSpPr>
            <p:cNvPr id="43" name="Freeform 599"/>
            <p:cNvSpPr>
              <a:spLocks/>
            </p:cNvSpPr>
            <p:nvPr/>
          </p:nvSpPr>
          <p:spPr bwMode="auto">
            <a:xfrm>
              <a:off x="2090765" y="3771506"/>
              <a:ext cx="1241442" cy="703835"/>
            </a:xfrm>
            <a:custGeom>
              <a:avLst/>
              <a:gdLst>
                <a:gd name="T0" fmla="*/ 129559 w 12083"/>
                <a:gd name="T1" fmla="*/ 0 h 3641"/>
                <a:gd name="T2" fmla="*/ 0 w 12083"/>
                <a:gd name="T3" fmla="*/ 117338 h 3641"/>
                <a:gd name="T4" fmla="*/ 0 w 12083"/>
                <a:gd name="T5" fmla="*/ 586690 h 3641"/>
                <a:gd name="T6" fmla="*/ 129559 w 12083"/>
                <a:gd name="T7" fmla="*/ 703835 h 3641"/>
                <a:gd name="T8" fmla="*/ 1112089 w 12083"/>
                <a:gd name="T9" fmla="*/ 703835 h 3641"/>
                <a:gd name="T10" fmla="*/ 1241442 w 12083"/>
                <a:gd name="T11" fmla="*/ 586690 h 3641"/>
                <a:gd name="T12" fmla="*/ 1241442 w 12083"/>
                <a:gd name="T13" fmla="*/ 117338 h 3641"/>
                <a:gd name="T14" fmla="*/ 1112089 w 12083"/>
                <a:gd name="T15" fmla="*/ 0 h 3641"/>
                <a:gd name="T16" fmla="*/ 129559 w 12083"/>
                <a:gd name="T17" fmla="*/ 0 h 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83"/>
                <a:gd name="T28" fmla="*/ 0 h 3641"/>
                <a:gd name="T29" fmla="*/ 12083 w 12083"/>
                <a:gd name="T30" fmla="*/ 3641 h 36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83" h="3641">
                  <a:moveTo>
                    <a:pt x="1261" y="0"/>
                  </a:moveTo>
                  <a:cubicBezTo>
                    <a:pt x="565" y="0"/>
                    <a:pt x="0" y="272"/>
                    <a:pt x="0" y="607"/>
                  </a:cubicBezTo>
                  <a:lnTo>
                    <a:pt x="0" y="3035"/>
                  </a:lnTo>
                  <a:cubicBezTo>
                    <a:pt x="0" y="3370"/>
                    <a:pt x="565" y="3641"/>
                    <a:pt x="1261" y="3641"/>
                  </a:cubicBezTo>
                  <a:lnTo>
                    <a:pt x="10824" y="3641"/>
                  </a:lnTo>
                  <a:cubicBezTo>
                    <a:pt x="11520" y="3641"/>
                    <a:pt x="12083" y="3370"/>
                    <a:pt x="12083" y="3035"/>
                  </a:cubicBezTo>
                  <a:lnTo>
                    <a:pt x="12083" y="607"/>
                  </a:lnTo>
                  <a:cubicBezTo>
                    <a:pt x="12083" y="272"/>
                    <a:pt x="11520" y="0"/>
                    <a:pt x="10824" y="0"/>
                  </a:cubicBezTo>
                  <a:lnTo>
                    <a:pt x="1261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610"/>
            <p:cNvSpPr>
              <a:spLocks noChangeArrowheads="1"/>
            </p:cNvSpPr>
            <p:nvPr/>
          </p:nvSpPr>
          <p:spPr bwMode="auto">
            <a:xfrm>
              <a:off x="2127278" y="3818308"/>
              <a:ext cx="1119434" cy="550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Multi-Process HPC</a:t>
              </a:r>
            </a:p>
            <a:p>
              <a:pPr algn="ctr">
                <a:spcBef>
                  <a:spcPts val="284"/>
                </a:spcBef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Simulator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David Moulton, Mgr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Carl Steefel, Deputy</a:t>
              </a:r>
              <a:endPara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Line 626"/>
          <p:cNvSpPr>
            <a:spLocks noChangeShapeType="1"/>
          </p:cNvSpPr>
          <p:nvPr/>
        </p:nvSpPr>
        <p:spPr bwMode="auto">
          <a:xfrm flipV="1">
            <a:off x="6371016" y="4938208"/>
            <a:ext cx="2857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50" name="Line 661"/>
          <p:cNvSpPr>
            <a:spLocks noChangeShapeType="1"/>
          </p:cNvSpPr>
          <p:nvPr/>
        </p:nvSpPr>
        <p:spPr bwMode="auto">
          <a:xfrm>
            <a:off x="6371015" y="3393373"/>
            <a:ext cx="1210" cy="1545336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51" name="Line 626"/>
          <p:cNvSpPr>
            <a:spLocks noChangeShapeType="1"/>
          </p:cNvSpPr>
          <p:nvPr/>
        </p:nvSpPr>
        <p:spPr bwMode="auto">
          <a:xfrm flipV="1">
            <a:off x="6371016" y="4085423"/>
            <a:ext cx="2857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52" name="Line 626"/>
          <p:cNvSpPr>
            <a:spLocks noChangeShapeType="1"/>
          </p:cNvSpPr>
          <p:nvPr/>
        </p:nvSpPr>
        <p:spPr bwMode="auto">
          <a:xfrm flipV="1">
            <a:off x="6371016" y="3393372"/>
            <a:ext cx="28575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53" name="Flowchart: Alternate Process 52"/>
          <p:cNvSpPr/>
          <p:nvPr/>
        </p:nvSpPr>
        <p:spPr>
          <a:xfrm>
            <a:off x="6629400" y="4526552"/>
            <a:ext cx="2712564" cy="707011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9" tIns="43247" rIns="8649" bIns="43247" anchor="ctr"/>
          <a:lstStyle/>
          <a:p>
            <a:pPr algn="ctr">
              <a:spcBef>
                <a:spcPts val="0"/>
              </a:spcBef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Applied Field Research Initiative: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Remediation of Mercury and Industrial Contaminants</a:t>
            </a:r>
            <a:r>
              <a:rPr lang="en-US" sz="10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sz="1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4" name="Flowchart: Alternate Process 53"/>
          <p:cNvSpPr/>
          <p:nvPr/>
        </p:nvSpPr>
        <p:spPr>
          <a:xfrm>
            <a:off x="6629399" y="2898073"/>
            <a:ext cx="2721991" cy="75634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9" tIns="43247" rIns="8649" bIns="43247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Applied Field Research Initiative: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Attenuation Based Remedies for the Subsurface</a:t>
            </a:r>
            <a:endParaRPr lang="en-US" sz="1000" dirty="0" smtClean="0">
              <a:solidFill>
                <a:schemeClr val="tx1"/>
              </a:solidFill>
              <a:ea typeface="ＭＳ Ｐゴシック"/>
              <a:cs typeface="Times New Roman" pitchFamily="18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6629399" y="3812473"/>
            <a:ext cx="2740844" cy="5334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9" tIns="43247" rIns="8649" bIns="43247"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Applied Field Research Initiative:</a:t>
            </a:r>
          </a:p>
          <a:p>
            <a:pPr algn="ctr">
              <a:defRPr/>
            </a:pPr>
            <a:r>
              <a: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Deep Vadose Zone</a:t>
            </a:r>
            <a:r>
              <a:rPr lang="en-US" sz="800" dirty="0" smtClean="0">
                <a:solidFill>
                  <a:schemeClr val="tx1"/>
                </a:solidFill>
                <a:cs typeface="Times New Roman" pitchFamily="18" charset="0"/>
              </a:rPr>
              <a:t>	</a:t>
            </a:r>
            <a:endParaRPr lang="en-US" sz="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grpSp>
        <p:nvGrpSpPr>
          <p:cNvPr id="61" name="Group 59"/>
          <p:cNvGrpSpPr>
            <a:grpSpLocks/>
          </p:cNvGrpSpPr>
          <p:nvPr/>
        </p:nvGrpSpPr>
        <p:grpSpPr bwMode="auto">
          <a:xfrm>
            <a:off x="4857675" y="2582804"/>
            <a:ext cx="1643232" cy="748995"/>
            <a:chOff x="5486472" y="3764779"/>
            <a:chExt cx="1168416" cy="477108"/>
          </a:xfrm>
        </p:grpSpPr>
        <p:sp>
          <p:nvSpPr>
            <p:cNvPr id="62" name="Freeform 605"/>
            <p:cNvSpPr>
              <a:spLocks/>
            </p:cNvSpPr>
            <p:nvPr/>
          </p:nvSpPr>
          <p:spPr bwMode="auto">
            <a:xfrm>
              <a:off x="5486472" y="3764779"/>
              <a:ext cx="1168416" cy="477108"/>
            </a:xfrm>
            <a:custGeom>
              <a:avLst/>
              <a:gdLst>
                <a:gd name="T0" fmla="*/ 122024 w 6042"/>
                <a:gd name="T1" fmla="*/ 0 h 1821"/>
                <a:gd name="T2" fmla="*/ 0 w 6042"/>
                <a:gd name="T3" fmla="*/ 79649 h 1821"/>
                <a:gd name="T4" fmla="*/ 0 w 6042"/>
                <a:gd name="T5" fmla="*/ 397459 h 1821"/>
                <a:gd name="T6" fmla="*/ 122024 w 6042"/>
                <a:gd name="T7" fmla="*/ 477108 h 1821"/>
                <a:gd name="T8" fmla="*/ 1046585 w 6042"/>
                <a:gd name="T9" fmla="*/ 477108 h 1821"/>
                <a:gd name="T10" fmla="*/ 1168416 w 6042"/>
                <a:gd name="T11" fmla="*/ 397459 h 1821"/>
                <a:gd name="T12" fmla="*/ 1168416 w 6042"/>
                <a:gd name="T13" fmla="*/ 79649 h 1821"/>
                <a:gd name="T14" fmla="*/ 1046585 w 6042"/>
                <a:gd name="T15" fmla="*/ 0 h 1821"/>
                <a:gd name="T16" fmla="*/ 122024 w 6042"/>
                <a:gd name="T17" fmla="*/ 0 h 18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42"/>
                <a:gd name="T28" fmla="*/ 0 h 1821"/>
                <a:gd name="T29" fmla="*/ 6042 w 6042"/>
                <a:gd name="T30" fmla="*/ 1821 h 18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42" h="1821">
                  <a:moveTo>
                    <a:pt x="631" y="0"/>
                  </a:moveTo>
                  <a:cubicBezTo>
                    <a:pt x="283" y="0"/>
                    <a:pt x="0" y="136"/>
                    <a:pt x="0" y="304"/>
                  </a:cubicBezTo>
                  <a:lnTo>
                    <a:pt x="0" y="1517"/>
                  </a:lnTo>
                  <a:cubicBezTo>
                    <a:pt x="0" y="1685"/>
                    <a:pt x="283" y="1821"/>
                    <a:pt x="631" y="1821"/>
                  </a:cubicBezTo>
                  <a:lnTo>
                    <a:pt x="5412" y="1821"/>
                  </a:lnTo>
                  <a:cubicBezTo>
                    <a:pt x="5760" y="1821"/>
                    <a:pt x="6042" y="1685"/>
                    <a:pt x="6042" y="1517"/>
                  </a:cubicBezTo>
                  <a:lnTo>
                    <a:pt x="6042" y="304"/>
                  </a:lnTo>
                  <a:cubicBezTo>
                    <a:pt x="6042" y="136"/>
                    <a:pt x="5760" y="0"/>
                    <a:pt x="5412" y="0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Rectangle 620"/>
            <p:cNvSpPr>
              <a:spLocks noChangeArrowheads="1"/>
            </p:cNvSpPr>
            <p:nvPr/>
          </p:nvSpPr>
          <p:spPr bwMode="auto">
            <a:xfrm>
              <a:off x="5690883" y="3810702"/>
              <a:ext cx="774380" cy="378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User Steering</a:t>
              </a:r>
            </a:p>
            <a:p>
              <a:pPr algn="ctr">
                <a:spcBef>
                  <a:spcPts val="284"/>
                </a:spcBef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Committee</a:t>
              </a:r>
            </a:p>
            <a:p>
              <a:pPr algn="ctr">
                <a:spcBef>
                  <a:spcPts val="284"/>
                </a:spcBef>
              </a:pPr>
              <a:r>
                <a:rPr lang="en-US" sz="10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Roger Seitz,  Lead</a:t>
              </a:r>
              <a:endPara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Rectangle 587"/>
          <p:cNvSpPr>
            <a:spLocks noChangeArrowheads="1"/>
          </p:cNvSpPr>
          <p:nvPr/>
        </p:nvSpPr>
        <p:spPr bwMode="auto">
          <a:xfrm>
            <a:off x="3170616" y="3779717"/>
            <a:ext cx="262013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ASCEM Multi-Lab 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Management Team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Paul Dixon, Multi Lab Program</a:t>
            </a:r>
          </a:p>
        </p:txBody>
      </p:sp>
      <p:sp>
        <p:nvSpPr>
          <p:cNvPr id="65" name="Line 150"/>
          <p:cNvSpPr>
            <a:spLocks noChangeShapeType="1"/>
          </p:cNvSpPr>
          <p:nvPr/>
        </p:nvSpPr>
        <p:spPr bwMode="auto">
          <a:xfrm flipH="1">
            <a:off x="5690682" y="3358403"/>
            <a:ext cx="0" cy="368866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66" name="Line 626"/>
          <p:cNvSpPr>
            <a:spLocks noChangeShapeType="1"/>
          </p:cNvSpPr>
          <p:nvPr/>
        </p:nvSpPr>
        <p:spPr bwMode="auto">
          <a:xfrm flipV="1">
            <a:off x="5829299" y="4079799"/>
            <a:ext cx="541715" cy="0"/>
          </a:xfrm>
          <a:prstGeom prst="line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86493" tIns="43247" rIns="86493" bIns="43247"/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39285" y="6734302"/>
            <a:ext cx="367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Arial" pitchFamily="34" charset="0"/>
                <a:cs typeface="Arial" pitchFamily="34" charset="0"/>
              </a:rPr>
              <a:t>2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73" y="222191"/>
            <a:ext cx="8642350" cy="910212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User Interactions Focus ASCEM Development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10" y="1660357"/>
            <a:ext cx="4768468" cy="4654986"/>
          </a:xfrm>
          <a:solidFill>
            <a:schemeClr val="bg1"/>
          </a:solidFill>
        </p:spPr>
        <p:txBody>
          <a:bodyPr/>
          <a:lstStyle/>
          <a:p>
            <a:pPr lvl="0">
              <a:spcBef>
                <a:spcPts val="24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User interactions helped shape development efforts through requirements documents</a:t>
            </a:r>
          </a:p>
          <a:p>
            <a:pPr lvl="0">
              <a:spcBef>
                <a:spcPts val="24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User interactions ongoing with site contractors, regulators, stakeholders, Tribal Nations, and oversight groups</a:t>
            </a:r>
          </a:p>
          <a:p>
            <a:pPr lvl="0">
              <a:spcBef>
                <a:spcPts val="24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Focus shifting from large-scale demonstrations to ASCEM engagement in specific problems at EM sites (you can describe our efforts to parallel performance assessments and begin providing underpinning calculations)</a:t>
            </a:r>
          </a:p>
        </p:txBody>
      </p:sp>
      <p:sp>
        <p:nvSpPr>
          <p:cNvPr id="6" name="Rectangle 682"/>
          <p:cNvSpPr>
            <a:spLocks noChangeArrowheads="1"/>
          </p:cNvSpPr>
          <p:nvPr/>
        </p:nvSpPr>
        <p:spPr bwMode="auto">
          <a:xfrm>
            <a:off x="5870817" y="6755258"/>
            <a:ext cx="65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650" b="0" dirty="0">
              <a:latin typeface="Calibri" pitchFamily="34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262592" y="1438740"/>
            <a:ext cx="1914525" cy="1143820"/>
            <a:chOff x="3733850" y="3776329"/>
            <a:chExt cx="1350981" cy="661551"/>
          </a:xfrm>
        </p:grpSpPr>
        <p:sp>
          <p:nvSpPr>
            <p:cNvPr id="8" name="Freeform 602"/>
            <p:cNvSpPr>
              <a:spLocks/>
            </p:cNvSpPr>
            <p:nvPr/>
          </p:nvSpPr>
          <p:spPr bwMode="auto">
            <a:xfrm>
              <a:off x="3733850" y="3776329"/>
              <a:ext cx="1350981" cy="661551"/>
            </a:xfrm>
            <a:custGeom>
              <a:avLst/>
              <a:gdLst>
                <a:gd name="T0" fmla="*/ 140997 w 12092"/>
                <a:gd name="T1" fmla="*/ 0 h 3641"/>
                <a:gd name="T2" fmla="*/ 0 w 12092"/>
                <a:gd name="T3" fmla="*/ 110289 h 3641"/>
                <a:gd name="T4" fmla="*/ 0 w 12092"/>
                <a:gd name="T5" fmla="*/ 551444 h 3641"/>
                <a:gd name="T6" fmla="*/ 140997 w 12092"/>
                <a:gd name="T7" fmla="*/ 661551 h 3641"/>
                <a:gd name="T8" fmla="*/ 1210207 w 12092"/>
                <a:gd name="T9" fmla="*/ 661551 h 3641"/>
                <a:gd name="T10" fmla="*/ 1350981 w 12092"/>
                <a:gd name="T11" fmla="*/ 551444 h 3641"/>
                <a:gd name="T12" fmla="*/ 1350981 w 12092"/>
                <a:gd name="T13" fmla="*/ 110289 h 3641"/>
                <a:gd name="T14" fmla="*/ 1210207 w 12092"/>
                <a:gd name="T15" fmla="*/ 0 h 3641"/>
                <a:gd name="T16" fmla="*/ 140997 w 12092"/>
                <a:gd name="T17" fmla="*/ 0 h 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92"/>
                <a:gd name="T28" fmla="*/ 0 h 3641"/>
                <a:gd name="T29" fmla="*/ 12092 w 12092"/>
                <a:gd name="T30" fmla="*/ 3641 h 36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92" h="3641">
                  <a:moveTo>
                    <a:pt x="1262" y="0"/>
                  </a:moveTo>
                  <a:cubicBezTo>
                    <a:pt x="565" y="0"/>
                    <a:pt x="0" y="272"/>
                    <a:pt x="0" y="607"/>
                  </a:cubicBezTo>
                  <a:lnTo>
                    <a:pt x="0" y="3035"/>
                  </a:lnTo>
                  <a:cubicBezTo>
                    <a:pt x="0" y="3370"/>
                    <a:pt x="565" y="3641"/>
                    <a:pt x="1262" y="3641"/>
                  </a:cubicBezTo>
                  <a:lnTo>
                    <a:pt x="10832" y="3641"/>
                  </a:lnTo>
                  <a:cubicBezTo>
                    <a:pt x="11528" y="3641"/>
                    <a:pt x="12092" y="3370"/>
                    <a:pt x="12092" y="3035"/>
                  </a:cubicBezTo>
                  <a:lnTo>
                    <a:pt x="12092" y="607"/>
                  </a:lnTo>
                  <a:cubicBezTo>
                    <a:pt x="12092" y="272"/>
                    <a:pt x="11528" y="0"/>
                    <a:pt x="10832" y="0"/>
                  </a:cubicBezTo>
                  <a:lnTo>
                    <a:pt x="1262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615"/>
            <p:cNvSpPr>
              <a:spLocks noChangeArrowheads="1"/>
            </p:cNvSpPr>
            <p:nvPr/>
          </p:nvSpPr>
          <p:spPr bwMode="auto">
            <a:xfrm>
              <a:off x="3806874" y="3810704"/>
              <a:ext cx="1226298" cy="565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u="sng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Regulatory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Public Interface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Reviews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Decision Support</a:t>
              </a: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6117548" y="5520409"/>
            <a:ext cx="2323369" cy="1106023"/>
            <a:chOff x="5486472" y="3764779"/>
            <a:chExt cx="1168416" cy="477108"/>
          </a:xfrm>
        </p:grpSpPr>
        <p:sp>
          <p:nvSpPr>
            <p:cNvPr id="11" name="Freeform 605"/>
            <p:cNvSpPr>
              <a:spLocks/>
            </p:cNvSpPr>
            <p:nvPr/>
          </p:nvSpPr>
          <p:spPr bwMode="auto">
            <a:xfrm>
              <a:off x="5486472" y="3764779"/>
              <a:ext cx="1168416" cy="477108"/>
            </a:xfrm>
            <a:custGeom>
              <a:avLst/>
              <a:gdLst>
                <a:gd name="T0" fmla="*/ 122024 w 6042"/>
                <a:gd name="T1" fmla="*/ 0 h 1821"/>
                <a:gd name="T2" fmla="*/ 0 w 6042"/>
                <a:gd name="T3" fmla="*/ 79649 h 1821"/>
                <a:gd name="T4" fmla="*/ 0 w 6042"/>
                <a:gd name="T5" fmla="*/ 397459 h 1821"/>
                <a:gd name="T6" fmla="*/ 122024 w 6042"/>
                <a:gd name="T7" fmla="*/ 477108 h 1821"/>
                <a:gd name="T8" fmla="*/ 1046585 w 6042"/>
                <a:gd name="T9" fmla="*/ 477108 h 1821"/>
                <a:gd name="T10" fmla="*/ 1168416 w 6042"/>
                <a:gd name="T11" fmla="*/ 397459 h 1821"/>
                <a:gd name="T12" fmla="*/ 1168416 w 6042"/>
                <a:gd name="T13" fmla="*/ 79649 h 1821"/>
                <a:gd name="T14" fmla="*/ 1046585 w 6042"/>
                <a:gd name="T15" fmla="*/ 0 h 1821"/>
                <a:gd name="T16" fmla="*/ 122024 w 6042"/>
                <a:gd name="T17" fmla="*/ 0 h 18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42"/>
                <a:gd name="T28" fmla="*/ 0 h 1821"/>
                <a:gd name="T29" fmla="*/ 6042 w 6042"/>
                <a:gd name="T30" fmla="*/ 1821 h 18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42" h="1821">
                  <a:moveTo>
                    <a:pt x="631" y="0"/>
                  </a:moveTo>
                  <a:cubicBezTo>
                    <a:pt x="283" y="0"/>
                    <a:pt x="0" y="136"/>
                    <a:pt x="0" y="304"/>
                  </a:cubicBezTo>
                  <a:lnTo>
                    <a:pt x="0" y="1517"/>
                  </a:lnTo>
                  <a:cubicBezTo>
                    <a:pt x="0" y="1685"/>
                    <a:pt x="283" y="1821"/>
                    <a:pt x="631" y="1821"/>
                  </a:cubicBezTo>
                  <a:lnTo>
                    <a:pt x="5412" y="1821"/>
                  </a:lnTo>
                  <a:cubicBezTo>
                    <a:pt x="5760" y="1821"/>
                    <a:pt x="6042" y="1685"/>
                    <a:pt x="6042" y="1517"/>
                  </a:cubicBezTo>
                  <a:lnTo>
                    <a:pt x="6042" y="304"/>
                  </a:lnTo>
                  <a:cubicBezTo>
                    <a:pt x="6042" y="136"/>
                    <a:pt x="5760" y="0"/>
                    <a:pt x="5412" y="0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620"/>
            <p:cNvSpPr>
              <a:spLocks noChangeArrowheads="1"/>
            </p:cNvSpPr>
            <p:nvPr/>
          </p:nvSpPr>
          <p:spPr bwMode="auto">
            <a:xfrm>
              <a:off x="5577864" y="3810702"/>
              <a:ext cx="1000427" cy="325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u="sng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Practitioners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Model Setup</a:t>
              </a: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and Execution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Decision Support</a:t>
              </a:r>
            </a:p>
          </p:txBody>
        </p:sp>
      </p:grpSp>
      <p:sp>
        <p:nvSpPr>
          <p:cNvPr id="13" name="Rectangle 682"/>
          <p:cNvSpPr>
            <a:spLocks noChangeArrowheads="1"/>
          </p:cNvSpPr>
          <p:nvPr/>
        </p:nvSpPr>
        <p:spPr bwMode="auto">
          <a:xfrm>
            <a:off x="5994387" y="6678879"/>
            <a:ext cx="6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 sz="6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grpSp>
        <p:nvGrpSpPr>
          <p:cNvPr id="14" name="Group 60"/>
          <p:cNvGrpSpPr>
            <a:grpSpLocks/>
          </p:cNvGrpSpPr>
          <p:nvPr/>
        </p:nvGrpSpPr>
        <p:grpSpPr bwMode="auto">
          <a:xfrm>
            <a:off x="7328318" y="1431503"/>
            <a:ext cx="1939257" cy="1145686"/>
            <a:chOff x="2090765" y="3771506"/>
            <a:chExt cx="1241442" cy="703835"/>
          </a:xfrm>
        </p:grpSpPr>
        <p:sp>
          <p:nvSpPr>
            <p:cNvPr id="15" name="Freeform 599"/>
            <p:cNvSpPr>
              <a:spLocks/>
            </p:cNvSpPr>
            <p:nvPr/>
          </p:nvSpPr>
          <p:spPr bwMode="auto">
            <a:xfrm>
              <a:off x="2090765" y="3771506"/>
              <a:ext cx="1241442" cy="703835"/>
            </a:xfrm>
            <a:custGeom>
              <a:avLst/>
              <a:gdLst>
                <a:gd name="T0" fmla="*/ 129559 w 12083"/>
                <a:gd name="T1" fmla="*/ 0 h 3641"/>
                <a:gd name="T2" fmla="*/ 0 w 12083"/>
                <a:gd name="T3" fmla="*/ 117338 h 3641"/>
                <a:gd name="T4" fmla="*/ 0 w 12083"/>
                <a:gd name="T5" fmla="*/ 586690 h 3641"/>
                <a:gd name="T6" fmla="*/ 129559 w 12083"/>
                <a:gd name="T7" fmla="*/ 703835 h 3641"/>
                <a:gd name="T8" fmla="*/ 1112089 w 12083"/>
                <a:gd name="T9" fmla="*/ 703835 h 3641"/>
                <a:gd name="T10" fmla="*/ 1241442 w 12083"/>
                <a:gd name="T11" fmla="*/ 586690 h 3641"/>
                <a:gd name="T12" fmla="*/ 1241442 w 12083"/>
                <a:gd name="T13" fmla="*/ 117338 h 3641"/>
                <a:gd name="T14" fmla="*/ 1112089 w 12083"/>
                <a:gd name="T15" fmla="*/ 0 h 3641"/>
                <a:gd name="T16" fmla="*/ 129559 w 12083"/>
                <a:gd name="T17" fmla="*/ 0 h 36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083"/>
                <a:gd name="T28" fmla="*/ 0 h 3641"/>
                <a:gd name="T29" fmla="*/ 12083 w 12083"/>
                <a:gd name="T30" fmla="*/ 3641 h 36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083" h="3641">
                  <a:moveTo>
                    <a:pt x="1261" y="0"/>
                  </a:moveTo>
                  <a:cubicBezTo>
                    <a:pt x="565" y="0"/>
                    <a:pt x="0" y="272"/>
                    <a:pt x="0" y="607"/>
                  </a:cubicBezTo>
                  <a:lnTo>
                    <a:pt x="0" y="3035"/>
                  </a:lnTo>
                  <a:cubicBezTo>
                    <a:pt x="0" y="3370"/>
                    <a:pt x="565" y="3641"/>
                    <a:pt x="1261" y="3641"/>
                  </a:cubicBezTo>
                  <a:lnTo>
                    <a:pt x="10824" y="3641"/>
                  </a:lnTo>
                  <a:cubicBezTo>
                    <a:pt x="11520" y="3641"/>
                    <a:pt x="12083" y="3370"/>
                    <a:pt x="12083" y="3035"/>
                  </a:cubicBezTo>
                  <a:lnTo>
                    <a:pt x="12083" y="607"/>
                  </a:lnTo>
                  <a:cubicBezTo>
                    <a:pt x="12083" y="272"/>
                    <a:pt x="11520" y="0"/>
                    <a:pt x="10824" y="0"/>
                  </a:cubicBezTo>
                  <a:lnTo>
                    <a:pt x="1261" y="0"/>
                  </a:lnTo>
                  <a:close/>
                </a:path>
              </a:pathLst>
            </a:custGeom>
            <a:solidFill>
              <a:srgbClr val="FFFF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610"/>
            <p:cNvSpPr>
              <a:spLocks noChangeArrowheads="1"/>
            </p:cNvSpPr>
            <p:nvPr/>
          </p:nvSpPr>
          <p:spPr bwMode="auto">
            <a:xfrm>
              <a:off x="2127278" y="3818308"/>
              <a:ext cx="1119434" cy="600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ts val="284"/>
                </a:spcBef>
              </a:pPr>
              <a:r>
                <a:rPr lang="en-US" u="sng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Programmatic</a:t>
              </a:r>
              <a:endParaRPr lang="en-US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Project Management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Oversight</a:t>
              </a:r>
            </a:p>
            <a:p>
              <a:pPr marL="171450" indent="-171450" algn="ctr">
                <a:spcBef>
                  <a:spcPts val="284"/>
                </a:spcBef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Decision Support</a:t>
              </a:r>
              <a:endParaRPr lang="en-US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67386" y="3456367"/>
            <a:ext cx="2348660" cy="97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 bwMode="auto">
          <a:xfrm flipH="1">
            <a:off x="7307060" y="4533039"/>
            <a:ext cx="21258" cy="950299"/>
          </a:xfrm>
          <a:prstGeom prst="straightConnector1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57150" cap="flat" cmpd="sng" algn="ctr">
            <a:solidFill>
              <a:srgbClr val="327634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212380" y="2582560"/>
            <a:ext cx="732115" cy="812022"/>
          </a:xfrm>
          <a:prstGeom prst="straightConnector1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57150" cap="flat" cmpd="sng" algn="ctr">
            <a:solidFill>
              <a:srgbClr val="327634"/>
            </a:solidFill>
            <a:prstDash val="solid"/>
            <a:round/>
            <a:headEnd type="arrow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7710614" y="2582560"/>
            <a:ext cx="643062" cy="812022"/>
          </a:xfrm>
          <a:prstGeom prst="straightConnector1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57150" cap="flat" cmpd="sng" algn="ctr">
            <a:solidFill>
              <a:srgbClr val="327634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594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low-energy-desktop-comput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3183" y="5580289"/>
            <a:ext cx="1645693" cy="11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7" descr="scale-figure"/>
          <p:cNvPicPr>
            <a:picLocks noChangeAspect="1" noChangeArrowheads="1"/>
          </p:cNvPicPr>
          <p:nvPr/>
        </p:nvPicPr>
        <p:blipFill>
          <a:blip r:embed="rId4"/>
          <a:srcRect l="4147" r="5638" b="17953"/>
          <a:stretch>
            <a:fillRect/>
          </a:stretch>
        </p:blipFill>
        <p:spPr bwMode="auto">
          <a:xfrm>
            <a:off x="5492122" y="1166910"/>
            <a:ext cx="3798716" cy="438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490539" y="60961"/>
            <a:ext cx="8642747" cy="1060027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Advanced Simulation Capability for Environmental Management (ASCEM)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-280" y="1110259"/>
            <a:ext cx="5495402" cy="5230707"/>
          </a:xfrm>
        </p:spPr>
        <p:txBody>
          <a:bodyPr/>
          <a:lstStyle/>
          <a:p>
            <a:pPr marL="398274">
              <a:spcBef>
                <a:spcPts val="1004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Next-Generation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approach for environmental management of groundwater contaminant sites</a:t>
            </a:r>
          </a:p>
          <a:p>
            <a:pPr marL="398274">
              <a:spcBef>
                <a:spcPts val="1004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Integrates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key tools under one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umbrella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798324" lvl="1">
              <a:spcBef>
                <a:spcPts val="1004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Model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setup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data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management, visualization, model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design, documentation</a:t>
            </a: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marL="798324" lvl="1">
              <a:spcBef>
                <a:spcPts val="1004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Model simulation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: predicting contaminant flow and transport</a:t>
            </a:r>
          </a:p>
          <a:p>
            <a:pPr marL="798324" lvl="1">
              <a:spcBef>
                <a:spcPts val="1004"/>
              </a:spcBef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Model analysis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parameter estimation, uncertainty quantification, risk assessment and decision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support</a:t>
            </a:r>
          </a:p>
          <a:p>
            <a:pPr marL="398274" lvl="1" indent="-342900">
              <a:spcBef>
                <a:spcPts val="1004"/>
              </a:spcBef>
              <a:buFont typeface="Wingdings" pitchFamily="2" charset="2"/>
              <a:buChar char="Ø"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High Performance Computing</a:t>
            </a:r>
          </a:p>
          <a:p>
            <a:pPr marL="398274">
              <a:spcBef>
                <a:spcPts val="1004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Linked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closely with EM’s and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OSc’s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Field Research Initiatives</a:t>
            </a:r>
          </a:p>
          <a:p>
            <a:pPr marL="398274">
              <a:spcBef>
                <a:spcPts val="1004"/>
              </a:spcBef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Community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code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similar to climate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code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that takes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advantage of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existing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capabilities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 marL="398274">
              <a:spcBef>
                <a:spcPts val="1004"/>
              </a:spcBef>
            </a:pP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Rectangle 11"/>
          <p:cNvSpPr>
            <a:spLocks noChangeArrowheads="1"/>
          </p:cNvSpPr>
          <p:nvPr/>
        </p:nvSpPr>
        <p:spPr bwMode="auto">
          <a:xfrm>
            <a:off x="8041007" y="6813975"/>
            <a:ext cx="1138476" cy="2506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defTabSz="912830"/>
            <a:endParaRPr lang="en-US" dirty="0"/>
          </a:p>
        </p:txBody>
      </p:sp>
      <p:sp>
        <p:nvSpPr>
          <p:cNvPr id="16" name="Left-Right Arrow 17"/>
          <p:cNvSpPr>
            <a:spLocks noChangeArrowheads="1"/>
          </p:cNvSpPr>
          <p:nvPr/>
        </p:nvSpPr>
        <p:spPr bwMode="auto">
          <a:xfrm rot="16200000">
            <a:off x="7536222" y="3168923"/>
            <a:ext cx="3380186" cy="450883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008000">
                  <a:alpha val="78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457200" anchor="ctr"/>
          <a:lstStyle/>
          <a:p>
            <a:pPr>
              <a:defRPr/>
            </a:pPr>
            <a:endParaRPr lang="en-US" sz="16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19" name="Left-Right Arrow 17"/>
          <p:cNvSpPr>
            <a:spLocks noChangeArrowheads="1"/>
          </p:cNvSpPr>
          <p:nvPr/>
        </p:nvSpPr>
        <p:spPr bwMode="auto">
          <a:xfrm>
            <a:off x="5263105" y="6654901"/>
            <a:ext cx="4078603" cy="422523"/>
          </a:xfrm>
          <a:prstGeom prst="leftRightArrow">
            <a:avLst>
              <a:gd name="adj1" fmla="val 50000"/>
              <a:gd name="adj2" fmla="val 50007"/>
            </a:avLst>
          </a:prstGeom>
          <a:gradFill rotWithShape="1">
            <a:gsLst>
              <a:gs pos="0">
                <a:srgbClr val="008000">
                  <a:alpha val="78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457200" anchor="ctr"/>
          <a:lstStyle/>
          <a:p>
            <a:pPr>
              <a:defRPr/>
            </a:pPr>
            <a:endParaRPr lang="en-US" sz="16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6275539" y="6642690"/>
            <a:ext cx="2312852" cy="341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0">
            <a:spAutoFit/>
          </a:bodyPr>
          <a:lstStyle/>
          <a:p>
            <a:r>
              <a:rPr lang="en-US" dirty="0" smtClean="0"/>
              <a:t> </a:t>
            </a:r>
            <a:r>
              <a:rPr lang="en-US" sz="1200" dirty="0" smtClean="0"/>
              <a:t>Wide </a:t>
            </a:r>
            <a:r>
              <a:rPr lang="en-US" sz="1200" dirty="0"/>
              <a:t>Range of Platforms</a:t>
            </a: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 rot="5400000">
            <a:off x="8123599" y="3212250"/>
            <a:ext cx="2295607" cy="36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 anchorCtr="0">
            <a:spAutoFit/>
          </a:bodyPr>
          <a:lstStyle/>
          <a:p>
            <a:pPr algn="r"/>
            <a:r>
              <a:rPr lang="en-US" dirty="0" smtClean="0"/>
              <a:t> </a:t>
            </a:r>
            <a:r>
              <a:rPr lang="en-US" sz="1200" dirty="0" smtClean="0"/>
              <a:t>Wide </a:t>
            </a:r>
            <a:r>
              <a:rPr lang="en-US" sz="1200" dirty="0"/>
              <a:t>Range of </a:t>
            </a:r>
            <a:r>
              <a:rPr lang="en-US" sz="1200" dirty="0" smtClean="0"/>
              <a:t>Complexity</a:t>
            </a:r>
            <a:endParaRPr lang="en-US" sz="1200" dirty="0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06" y="5514645"/>
            <a:ext cx="1587480" cy="118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221" y="5750655"/>
            <a:ext cx="1292148" cy="7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5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21"/>
          <p:cNvSpPr txBox="1"/>
          <p:nvPr/>
        </p:nvSpPr>
        <p:spPr>
          <a:xfrm>
            <a:off x="3990591" y="4855665"/>
            <a:ext cx="1394314" cy="487635"/>
          </a:xfrm>
          <a:prstGeom prst="rect">
            <a:avLst/>
          </a:prstGeom>
          <a:noFill/>
          <a:ln w="952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II Development</a:t>
            </a:r>
          </a:p>
        </p:txBody>
      </p:sp>
      <p:sp>
        <p:nvSpPr>
          <p:cNvPr id="84" name="Isosceles Triangle 83"/>
          <p:cNvSpPr/>
          <p:nvPr/>
        </p:nvSpPr>
        <p:spPr bwMode="auto">
          <a:xfrm flipV="1">
            <a:off x="4604200" y="4384546"/>
            <a:ext cx="137028" cy="490773"/>
          </a:xfrm>
          <a:prstGeom prst="triangle">
            <a:avLst/>
          </a:prstGeom>
          <a:solidFill>
            <a:srgbClr val="3333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53" y="287390"/>
            <a:ext cx="8642350" cy="86855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ASCEM Project Timeline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417936" y="5811422"/>
            <a:ext cx="914400" cy="914400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30"/>
          <p:cNvSpPr txBox="1"/>
          <p:nvPr/>
        </p:nvSpPr>
        <p:spPr>
          <a:xfrm>
            <a:off x="153824" y="2518844"/>
            <a:ext cx="1846822" cy="681457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ASCEM Concept Presented to EM Management</a:t>
            </a:r>
          </a:p>
        </p:txBody>
      </p:sp>
      <p:sp>
        <p:nvSpPr>
          <p:cNvPr id="59" name="Isosceles Triangle 58"/>
          <p:cNvSpPr/>
          <p:nvPr/>
        </p:nvSpPr>
        <p:spPr bwMode="auto">
          <a:xfrm rot="600000">
            <a:off x="4315516" y="2595938"/>
            <a:ext cx="137028" cy="116409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 flipV="1">
            <a:off x="6621271" y="4269536"/>
            <a:ext cx="137028" cy="1570473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892898" y="3164875"/>
            <a:ext cx="137028" cy="49077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2" name="TextBox 6"/>
          <p:cNvSpPr txBox="1"/>
          <p:nvPr/>
        </p:nvSpPr>
        <p:spPr>
          <a:xfrm>
            <a:off x="2357683" y="2718885"/>
            <a:ext cx="940414" cy="487635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I Defined</a:t>
            </a:r>
          </a:p>
        </p:txBody>
      </p:sp>
      <p:sp>
        <p:nvSpPr>
          <p:cNvPr id="63" name="Isosceles Triangle 62"/>
          <p:cNvSpPr/>
          <p:nvPr/>
        </p:nvSpPr>
        <p:spPr bwMode="auto">
          <a:xfrm rot="20400000">
            <a:off x="2218994" y="2456333"/>
            <a:ext cx="137028" cy="1276009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5158873" y="2477793"/>
            <a:ext cx="137028" cy="1177855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 flipV="1">
            <a:off x="2209545" y="4243066"/>
            <a:ext cx="137028" cy="157047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6" name="Isosceles Triangle 65"/>
          <p:cNvSpPr/>
          <p:nvPr/>
        </p:nvSpPr>
        <p:spPr bwMode="auto">
          <a:xfrm flipV="1">
            <a:off x="3662796" y="4243066"/>
            <a:ext cx="137028" cy="157047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7" name="TextBox 11"/>
          <p:cNvSpPr txBox="1"/>
          <p:nvPr/>
        </p:nvSpPr>
        <p:spPr>
          <a:xfrm>
            <a:off x="1113016" y="4735853"/>
            <a:ext cx="1007143" cy="558116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Project Start</a:t>
            </a:r>
          </a:p>
        </p:txBody>
      </p:sp>
      <p:sp>
        <p:nvSpPr>
          <p:cNvPr id="68" name="TextBox 12"/>
          <p:cNvSpPr txBox="1"/>
          <p:nvPr/>
        </p:nvSpPr>
        <p:spPr>
          <a:xfrm>
            <a:off x="1512679" y="5784431"/>
            <a:ext cx="1358855" cy="487635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Implementation Plan Developed </a:t>
            </a:r>
          </a:p>
        </p:txBody>
      </p:sp>
      <p:sp>
        <p:nvSpPr>
          <p:cNvPr id="70" name="TextBox 15"/>
          <p:cNvSpPr txBox="1"/>
          <p:nvPr/>
        </p:nvSpPr>
        <p:spPr>
          <a:xfrm>
            <a:off x="2252364" y="4841227"/>
            <a:ext cx="1418497" cy="681457"/>
          </a:xfrm>
          <a:prstGeom prst="rect">
            <a:avLst/>
          </a:prstGeom>
          <a:noFill/>
          <a:ln w="3175">
            <a:noFill/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I Development </a:t>
            </a:r>
            <a:endParaRPr kumimoji="0" lang="en-US" sz="110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3 months)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3124657" y="2469629"/>
            <a:ext cx="137028" cy="1177855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799824" y="4249778"/>
            <a:ext cx="1355927" cy="138675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72" name="TextBox 17"/>
          <p:cNvSpPr txBox="1"/>
          <p:nvPr/>
        </p:nvSpPr>
        <p:spPr>
          <a:xfrm>
            <a:off x="2631736" y="1521717"/>
            <a:ext cx="1492430" cy="787177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I Deliverable Complete</a:t>
            </a:r>
          </a:p>
        </p:txBody>
      </p:sp>
      <p:sp>
        <p:nvSpPr>
          <p:cNvPr id="73" name="TextBox 18"/>
          <p:cNvSpPr txBox="1"/>
          <p:nvPr/>
        </p:nvSpPr>
        <p:spPr>
          <a:xfrm>
            <a:off x="4634373" y="1521717"/>
            <a:ext cx="1514400" cy="787177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II Deliverable Complete</a:t>
            </a:r>
          </a:p>
        </p:txBody>
      </p:sp>
      <p:sp>
        <p:nvSpPr>
          <p:cNvPr id="74" name="TextBox 19"/>
          <p:cNvSpPr txBox="1"/>
          <p:nvPr/>
        </p:nvSpPr>
        <p:spPr>
          <a:xfrm>
            <a:off x="3161718" y="5771966"/>
            <a:ext cx="1184859" cy="487635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Final Phase II Goals Defined</a:t>
            </a:r>
          </a:p>
        </p:txBody>
      </p:sp>
      <p:sp>
        <p:nvSpPr>
          <p:cNvPr id="75" name="TextBox 20"/>
          <p:cNvSpPr txBox="1"/>
          <p:nvPr/>
        </p:nvSpPr>
        <p:spPr>
          <a:xfrm>
            <a:off x="3259770" y="2547835"/>
            <a:ext cx="951373" cy="681457"/>
          </a:xfrm>
          <a:prstGeom prst="rect">
            <a:avLst/>
          </a:prstGeom>
          <a:noFill/>
          <a:ln w="3175">
            <a:solidFill>
              <a:sysClr val="window" lastClr="FFFFFF"/>
            </a:solidFill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Revise Design Documents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892897" y="3647483"/>
            <a:ext cx="7893500" cy="614758"/>
            <a:chOff x="875898" y="1463039"/>
            <a:chExt cx="11258583" cy="572704"/>
          </a:xfrm>
        </p:grpSpPr>
        <p:sp>
          <p:nvSpPr>
            <p:cNvPr id="100" name="Rectangle 99"/>
            <p:cNvSpPr/>
            <p:nvPr/>
          </p:nvSpPr>
          <p:spPr bwMode="auto">
            <a:xfrm>
              <a:off x="875898" y="1463039"/>
              <a:ext cx="11258583" cy="567892"/>
            </a:xfrm>
            <a:prstGeom prst="rect">
              <a:avLst/>
            </a:prstGeom>
            <a:gradFill rotWithShape="1">
              <a:gsLst>
                <a:gs pos="0">
                  <a:srgbClr val="63891F">
                    <a:lumMod val="90000"/>
                  </a:srgbClr>
                </a:gs>
                <a:gs pos="13000">
                  <a:srgbClr val="63891F">
                    <a:lumMod val="75000"/>
                  </a:srgbClr>
                </a:gs>
                <a:gs pos="28000">
                  <a:srgbClr val="63891F"/>
                </a:gs>
                <a:gs pos="42999">
                  <a:srgbClr val="63891F">
                    <a:lumMod val="90000"/>
                  </a:srgbClr>
                </a:gs>
                <a:gs pos="58000">
                  <a:srgbClr val="6076B4">
                    <a:lumMod val="90000"/>
                  </a:srgbClr>
                </a:gs>
                <a:gs pos="72000">
                  <a:srgbClr val="63891F">
                    <a:lumMod val="90000"/>
                  </a:srgbClr>
                </a:gs>
                <a:gs pos="87000">
                  <a:srgbClr val="63891F"/>
                </a:gs>
                <a:gs pos="100000">
                  <a:srgbClr val="6076B4">
                    <a:lumMod val="90000"/>
                  </a:srgbClr>
                </a:gs>
              </a:gsLst>
              <a:lin ang="5400000" scaled="0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Bookman Old Style" pitchFamily="-110" charset="0"/>
                  <a:sym typeface="Helvetica Neue"/>
                </a:rPr>
                <a:t>    </a:t>
              </a: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2009          2010</a:t>
              </a:r>
              <a:r>
                <a:rPr kumimoji="0" lang="en-US" sz="17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 </a:t>
              </a: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         </a:t>
              </a:r>
              <a:r>
                <a:rPr kumimoji="0" lang="en-US" sz="1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2011  </a:t>
              </a:r>
              <a:r>
                <a:rPr kumimoji="0" lang="en-US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  <a:sym typeface="Helvetica Neue"/>
                </a:rPr>
                <a:t>         2012           2013          2014           2015      </a:t>
              </a:r>
              <a:endPara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 bwMode="auto">
            <a:xfrm>
              <a:off x="2557962" y="1463039"/>
              <a:ext cx="0" cy="567891"/>
            </a:xfrm>
            <a:prstGeom prst="line">
              <a:avLst/>
            </a:prstGeom>
            <a:gradFill rotWithShape="1">
              <a:gsLst>
                <a:gs pos="0">
                  <a:srgbClr val="006600">
                    <a:alpha val="14999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Straight Connector 101"/>
            <p:cNvCxnSpPr/>
            <p:nvPr/>
          </p:nvCxnSpPr>
          <p:spPr bwMode="auto">
            <a:xfrm>
              <a:off x="4154085" y="1467852"/>
              <a:ext cx="0" cy="567891"/>
            </a:xfrm>
            <a:prstGeom prst="line">
              <a:avLst/>
            </a:prstGeom>
            <a:gradFill rotWithShape="1">
              <a:gsLst>
                <a:gs pos="0">
                  <a:srgbClr val="006600">
                    <a:alpha val="14999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Straight Connector 102"/>
            <p:cNvCxnSpPr/>
            <p:nvPr/>
          </p:nvCxnSpPr>
          <p:spPr bwMode="auto">
            <a:xfrm>
              <a:off x="5750208" y="1463040"/>
              <a:ext cx="0" cy="567891"/>
            </a:xfrm>
            <a:prstGeom prst="line">
              <a:avLst/>
            </a:prstGeom>
            <a:gradFill rotWithShape="1">
              <a:gsLst>
                <a:gs pos="0">
                  <a:srgbClr val="006600">
                    <a:alpha val="14999"/>
                  </a:srgbClr>
                </a:gs>
                <a:gs pos="100000">
                  <a:sysClr val="window" lastClr="FFFFFF"/>
                </a:gs>
              </a:gsLst>
              <a:lin ang="5400000" scaled="1"/>
            </a:gra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8" name="Isosceles Triangle 77"/>
          <p:cNvSpPr/>
          <p:nvPr/>
        </p:nvSpPr>
        <p:spPr bwMode="auto">
          <a:xfrm flipV="1">
            <a:off x="1552713" y="4257076"/>
            <a:ext cx="137028" cy="490773"/>
          </a:xfrm>
          <a:prstGeom prst="triangle">
            <a:avLst/>
          </a:prstGeom>
          <a:solidFill>
            <a:srgbClr val="C00000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79" name="Isosceles Triangle 78"/>
          <p:cNvSpPr/>
          <p:nvPr/>
        </p:nvSpPr>
        <p:spPr bwMode="auto">
          <a:xfrm flipV="1">
            <a:off x="2905792" y="4388453"/>
            <a:ext cx="137028" cy="490773"/>
          </a:xfrm>
          <a:prstGeom prst="triangle">
            <a:avLst/>
          </a:prstGeom>
          <a:solidFill>
            <a:srgbClr val="3333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80" name="Isosceles Triangle 79"/>
          <p:cNvSpPr/>
          <p:nvPr/>
        </p:nvSpPr>
        <p:spPr bwMode="auto">
          <a:xfrm>
            <a:off x="2595516" y="3156711"/>
            <a:ext cx="137028" cy="49077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81" name="TextBox 26"/>
          <p:cNvSpPr txBox="1"/>
          <p:nvPr/>
        </p:nvSpPr>
        <p:spPr>
          <a:xfrm>
            <a:off x="1135854" y="1871778"/>
            <a:ext cx="1846822" cy="681457"/>
          </a:xfrm>
          <a:prstGeom prst="rect">
            <a:avLst/>
          </a:prstGeom>
          <a:noFill/>
          <a:ln w="3175">
            <a:noFill/>
          </a:ln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Develop Design and Requirements Documents</a:t>
            </a:r>
          </a:p>
        </p:txBody>
      </p:sp>
      <p:sp>
        <p:nvSpPr>
          <p:cNvPr id="82" name="Isosceles Triangle 81"/>
          <p:cNvSpPr/>
          <p:nvPr/>
        </p:nvSpPr>
        <p:spPr bwMode="auto">
          <a:xfrm>
            <a:off x="3666951" y="3156711"/>
            <a:ext cx="137028" cy="490773"/>
          </a:xfrm>
          <a:prstGeom prst="triangle">
            <a:avLst/>
          </a:prstGeom>
          <a:solidFill>
            <a:srgbClr val="6076B4">
              <a:lumMod val="75000"/>
            </a:srgb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780360" y="4257076"/>
            <a:ext cx="385090" cy="147232"/>
          </a:xfrm>
          <a:prstGeom prst="rect">
            <a:avLst/>
          </a:prstGeom>
          <a:solidFill>
            <a:srgbClr val="333399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85" name="TextBox 31"/>
          <p:cNvSpPr txBox="1"/>
          <p:nvPr/>
        </p:nvSpPr>
        <p:spPr>
          <a:xfrm>
            <a:off x="5524633" y="5822928"/>
            <a:ext cx="1477033" cy="487440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ASCEM Initial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User Release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86" name="TextBox 33"/>
          <p:cNvSpPr txBox="1"/>
          <p:nvPr/>
        </p:nvSpPr>
        <p:spPr>
          <a:xfrm>
            <a:off x="4081943" y="1912173"/>
            <a:ext cx="804947" cy="681457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External </a:t>
            </a:r>
            <a:r>
              <a:rPr kumimoji="0" lang="en-US" sz="11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Peer </a:t>
            </a: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Review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5429379" y="3659944"/>
            <a:ext cx="0" cy="609592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ysClr val="window" lastClr="FFFFFF"/>
              </a:gs>
            </a:gsLst>
            <a:lin ang="5400000" scaled="1"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>
            <a:off x="6525600" y="3640610"/>
            <a:ext cx="0" cy="609592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ysClr val="window" lastClr="FFFFFF"/>
              </a:gs>
            </a:gsLst>
            <a:lin ang="5400000" scaled="1"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644655" y="3640610"/>
            <a:ext cx="0" cy="609592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ysClr val="window" lastClr="FFFFFF"/>
              </a:gs>
            </a:gsLst>
            <a:lin ang="5400000" scaled="1"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Isosceles Triangle 89"/>
          <p:cNvSpPr/>
          <p:nvPr/>
        </p:nvSpPr>
        <p:spPr bwMode="auto">
          <a:xfrm>
            <a:off x="6552757" y="2462755"/>
            <a:ext cx="137028" cy="1177855"/>
          </a:xfrm>
          <a:prstGeom prst="triangl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91" name="TextBox 18"/>
          <p:cNvSpPr txBox="1"/>
          <p:nvPr/>
        </p:nvSpPr>
        <p:spPr>
          <a:xfrm>
            <a:off x="6199800" y="1823307"/>
            <a:ext cx="979970" cy="68749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III to be redefined 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55AD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92" name="Isosceles Triangle 91"/>
          <p:cNvSpPr/>
          <p:nvPr/>
        </p:nvSpPr>
        <p:spPr bwMode="auto">
          <a:xfrm>
            <a:off x="7795107" y="2470318"/>
            <a:ext cx="137028" cy="1177855"/>
          </a:xfrm>
          <a:prstGeom prst="triangl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93" name="TextBox 18"/>
          <p:cNvSpPr txBox="1"/>
          <p:nvPr/>
        </p:nvSpPr>
        <p:spPr>
          <a:xfrm>
            <a:off x="7466900" y="1968786"/>
            <a:ext cx="793441" cy="487440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Phase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IV ??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55AD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94" name="Isosceles Triangle 93"/>
          <p:cNvSpPr/>
          <p:nvPr/>
        </p:nvSpPr>
        <p:spPr bwMode="auto">
          <a:xfrm>
            <a:off x="8447552" y="2470318"/>
            <a:ext cx="137028" cy="1177855"/>
          </a:xfrm>
          <a:prstGeom prst="triangl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95" name="TextBox 18"/>
          <p:cNvSpPr txBox="1"/>
          <p:nvPr/>
        </p:nvSpPr>
        <p:spPr>
          <a:xfrm>
            <a:off x="8002985" y="1923335"/>
            <a:ext cx="1023364" cy="487440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User Training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55AD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96" name="Isosceles Triangle 95"/>
          <p:cNvSpPr/>
          <p:nvPr/>
        </p:nvSpPr>
        <p:spPr bwMode="auto">
          <a:xfrm flipV="1">
            <a:off x="7507627" y="4254517"/>
            <a:ext cx="137028" cy="1581368"/>
          </a:xfrm>
          <a:prstGeom prst="triangl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97" name="TextBox 31"/>
          <p:cNvSpPr txBox="1"/>
          <p:nvPr/>
        </p:nvSpPr>
        <p:spPr>
          <a:xfrm>
            <a:off x="6767836" y="5822928"/>
            <a:ext cx="1479581" cy="687495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ASCEM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V2.0 User Release and Workshops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55AD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98" name="Isosceles Triangle 97"/>
          <p:cNvSpPr/>
          <p:nvPr/>
        </p:nvSpPr>
        <p:spPr bwMode="auto">
          <a:xfrm flipV="1">
            <a:off x="8649369" y="4262241"/>
            <a:ext cx="137028" cy="1570473"/>
          </a:xfrm>
          <a:prstGeom prst="triangl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6486" tIns="43243" rIns="86486" bIns="43243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Bookman Old Style" pitchFamily="-110" charset="0"/>
              <a:sym typeface="Helvetica Neue"/>
            </a:endParaRPr>
          </a:p>
        </p:txBody>
      </p:sp>
      <p:sp>
        <p:nvSpPr>
          <p:cNvPr id="99" name="TextBox 31"/>
          <p:cNvSpPr txBox="1"/>
          <p:nvPr/>
        </p:nvSpPr>
        <p:spPr>
          <a:xfrm>
            <a:off x="7946431" y="5854741"/>
            <a:ext cx="1479581" cy="487440"/>
          </a:xfrm>
          <a:prstGeom prst="rect">
            <a:avLst/>
          </a:prstGeom>
          <a:noFill/>
        </p:spPr>
        <p:txBody>
          <a:bodyPr wrap="square" lIns="86486" tIns="43243" rIns="86486" bIns="43243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ASCEM </a:t>
            </a:r>
            <a:r>
              <a: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D55AD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Helvetica Neue"/>
              </a:rPr>
              <a:t>V3.0 Full QA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2D55AD"/>
              </a:solidFill>
              <a:effectLst/>
              <a:uLnTx/>
              <a:uFillTx/>
              <a:latin typeface="Arial" pitchFamily="34" charset="0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71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79425" y="79938"/>
            <a:ext cx="864235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+mj-lt"/>
                <a:cs typeface="Arial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ASCEM Development Timeline (2010-2015)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452828" y="1409101"/>
            <a:ext cx="6190524" cy="5267977"/>
            <a:chOff x="1092315" y="1285560"/>
            <a:chExt cx="6190524" cy="5267977"/>
          </a:xfrm>
        </p:grpSpPr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1092315" y="1285560"/>
              <a:ext cx="6190524" cy="5267977"/>
              <a:chOff x="1526626" y="1394798"/>
              <a:chExt cx="6160045" cy="5267977"/>
            </a:xfrm>
          </p:grpSpPr>
          <p:cxnSp>
            <p:nvCxnSpPr>
              <p:cNvPr id="43" name="Straight Arrow Connector 42"/>
              <p:cNvCxnSpPr/>
              <p:nvPr/>
            </p:nvCxnSpPr>
            <p:spPr>
              <a:xfrm>
                <a:off x="6573375" y="1883703"/>
                <a:ext cx="59802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>
                <a:off x="5532289" y="3353435"/>
                <a:ext cx="753734" cy="1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>
                <a:grpSpLocks/>
              </p:cNvGrpSpPr>
              <p:nvPr/>
            </p:nvGrpSpPr>
            <p:grpSpPr bwMode="auto">
              <a:xfrm>
                <a:off x="1526626" y="1394798"/>
                <a:ext cx="6160045" cy="5267977"/>
                <a:chOff x="1526624" y="1394799"/>
                <a:chExt cx="6160045" cy="5267974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5400000">
                  <a:off x="-252159" y="3929859"/>
                  <a:ext cx="490413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199907" y="6381924"/>
                  <a:ext cx="54867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15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417012" y="3634626"/>
                  <a:ext cx="2569764" cy="350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700" dirty="0">
                      <a:ea typeface="ＭＳ Ｐゴシック" charset="-128"/>
                    </a:rPr>
                    <a:t>ASCEM Model Capabilities</a:t>
                  </a:r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 rot="5400000" flipH="1" flipV="1">
                  <a:off x="1513932" y="2571187"/>
                  <a:ext cx="4496711" cy="312476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5400000">
                  <a:off x="1183590" y="4095845"/>
                  <a:ext cx="457216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5400000">
                  <a:off x="2197595" y="4095845"/>
                  <a:ext cx="457216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5400000">
                  <a:off x="3085226" y="4095845"/>
                  <a:ext cx="457216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5400000">
                  <a:off x="4088701" y="4095845"/>
                  <a:ext cx="457216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TextBox 21"/>
                <p:cNvSpPr txBox="1"/>
                <p:nvPr/>
              </p:nvSpPr>
              <p:spPr>
                <a:xfrm>
                  <a:off x="3164264" y="6381925"/>
                  <a:ext cx="496398" cy="2808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ea typeface="ＭＳ Ｐゴシック" charset="-128"/>
                    </a:rPr>
                    <a:t>CY10</a:t>
                  </a:r>
                </a:p>
              </p:txBody>
            </p:sp>
            <p:sp>
              <p:nvSpPr>
                <p:cNvPr id="61" name="TextBox 22"/>
                <p:cNvSpPr txBox="1"/>
                <p:nvPr/>
              </p:nvSpPr>
              <p:spPr>
                <a:xfrm>
                  <a:off x="4179775" y="6381925"/>
                  <a:ext cx="496398" cy="2808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ea typeface="ＭＳ Ｐゴシック" charset="-128"/>
                    </a:rPr>
                    <a:t>CY12</a:t>
                  </a:r>
                </a:p>
              </p:txBody>
            </p:sp>
            <p:sp>
              <p:nvSpPr>
                <p:cNvPr id="62" name="TextBox 23"/>
                <p:cNvSpPr txBox="1"/>
                <p:nvPr/>
              </p:nvSpPr>
              <p:spPr>
                <a:xfrm>
                  <a:off x="5065901" y="6381925"/>
                  <a:ext cx="496398" cy="2808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ea typeface="ＭＳ Ｐゴシック" charset="-128"/>
                    </a:rPr>
                    <a:t>CY13</a:t>
                  </a:r>
                </a:p>
              </p:txBody>
            </p:sp>
            <p:sp>
              <p:nvSpPr>
                <p:cNvPr id="63" name="TextBox 24"/>
                <p:cNvSpPr txBox="1"/>
                <p:nvPr/>
              </p:nvSpPr>
              <p:spPr>
                <a:xfrm>
                  <a:off x="6173183" y="6366835"/>
                  <a:ext cx="496398" cy="2808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ea typeface="ＭＳ Ｐゴシック" charset="-128"/>
                    </a:rPr>
                    <a:t>CY14</a:t>
                  </a:r>
                </a:p>
              </p:txBody>
            </p:sp>
            <p:sp>
              <p:nvSpPr>
                <p:cNvPr id="64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3132671" y="5785882"/>
                  <a:ext cx="636386" cy="5266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  <a:cs typeface="Arial" pitchFamily="34" charset="0"/>
                    </a:rPr>
                    <a:t>ASCEM 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  <a:cs typeface="Arial" pitchFamily="34" charset="0"/>
                    </a:rPr>
                    <a:t>Phase I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  <a:cs typeface="Arial" pitchFamily="34" charset="0"/>
                    </a:rPr>
                    <a:t>Demo</a:t>
                  </a:r>
                </a:p>
              </p:txBody>
            </p:sp>
            <p:sp>
              <p:nvSpPr>
                <p:cNvPr id="65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026321" y="5778339"/>
                  <a:ext cx="786832" cy="5266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ASCEM 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  <a:cs typeface="Arial" pitchFamily="34" charset="0"/>
                    </a:rPr>
                    <a:t>Phase II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  <a:cs typeface="Arial" pitchFamily="34" charset="0"/>
                    </a:rPr>
                    <a:t>Demo</a:t>
                  </a:r>
                </a:p>
              </p:txBody>
            </p:sp>
            <p:cxnSp>
              <p:nvCxnSpPr>
                <p:cNvPr id="66" name="Straight Connector 65"/>
                <p:cNvCxnSpPr/>
                <p:nvPr/>
              </p:nvCxnSpPr>
              <p:spPr>
                <a:xfrm rot="5400000">
                  <a:off x="4866507" y="4095845"/>
                  <a:ext cx="4572160" cy="0"/>
                </a:xfrm>
                <a:prstGeom prst="line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TextBox 28"/>
                <p:cNvSpPr txBox="1"/>
                <p:nvPr/>
              </p:nvSpPr>
              <p:spPr>
                <a:xfrm>
                  <a:off x="6902846" y="6381925"/>
                  <a:ext cx="496398" cy="28084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r>
                    <a:rPr lang="en-US" sz="1200" dirty="0">
                      <a:ea typeface="ＭＳ Ｐゴシック" charset="-128"/>
                    </a:rPr>
                    <a:t>CY15</a:t>
                  </a:r>
                </a:p>
              </p:txBody>
            </p:sp>
            <p:sp>
              <p:nvSpPr>
                <p:cNvPr id="68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6732844" y="5763248"/>
                  <a:ext cx="877100" cy="5266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ASCEM 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  v  3.0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Full QA</a:t>
                  </a:r>
                </a:p>
              </p:txBody>
            </p:sp>
            <p:cxnSp>
              <p:nvCxnSpPr>
                <p:cNvPr id="69" name="Straight Connector 68"/>
                <p:cNvCxnSpPr/>
                <p:nvPr/>
              </p:nvCxnSpPr>
              <p:spPr>
                <a:xfrm rot="5400000" flipH="1" flipV="1">
                  <a:off x="5263759" y="1455709"/>
                  <a:ext cx="490414" cy="368593"/>
                </a:xfrm>
                <a:prstGeom prst="line">
                  <a:avLst/>
                </a:prstGeom>
                <a:ln w="19050" cap="flat" cmpd="sng" algn="ctr">
                  <a:solidFill>
                    <a:srgbClr val="FF0000"/>
                  </a:solidFill>
                  <a:prstDash val="sysDash"/>
                  <a:round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4972627" y="5773813"/>
                  <a:ext cx="786833" cy="52662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ASCEM 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v 1.0 User  Release</a:t>
                  </a:r>
                </a:p>
              </p:txBody>
            </p:sp>
            <p:sp>
              <p:nvSpPr>
                <p:cNvPr id="71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6012211" y="5763250"/>
                  <a:ext cx="786832" cy="52662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ASCEM </a:t>
                  </a:r>
                </a:p>
                <a:p>
                  <a:pPr algn="ctr">
                    <a:defRPr/>
                  </a:pPr>
                  <a:r>
                    <a:rPr lang="en-US" sz="900" dirty="0">
                      <a:ea typeface="ＭＳ Ｐゴシック" charset="-128"/>
                    </a:rPr>
                    <a:t>v 2.0 User  Release</a:t>
                  </a:r>
                </a:p>
              </p:txBody>
            </p:sp>
          </p:grp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4470719" y="2460246"/>
                <a:ext cx="2132166" cy="1591719"/>
              </a:xfrm>
              <a:prstGeom prst="line">
                <a:avLst/>
              </a:prstGeom>
              <a:ln w="19050">
                <a:solidFill>
                  <a:srgbClr val="00206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3641183" y="4323698"/>
                <a:ext cx="1129849" cy="15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813158" y="2632149"/>
                <a:ext cx="94630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452552" y="1678484"/>
                <a:ext cx="1280295" cy="150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6196771" y="1499140"/>
                <a:ext cx="831440" cy="652936"/>
              </a:xfrm>
              <a:prstGeom prst="line">
                <a:avLst/>
              </a:prstGeom>
              <a:ln w="19050" cap="flat" cmpd="sng" algn="ctr">
                <a:solidFill>
                  <a:srgbClr val="002060"/>
                </a:solidFill>
                <a:prstDash val="sysDash"/>
                <a:round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6286023" y="1477792"/>
                <a:ext cx="1323928" cy="1869608"/>
              </a:xfrm>
              <a:prstGeom prst="line">
                <a:avLst/>
              </a:prstGeom>
              <a:ln w="19050">
                <a:solidFill>
                  <a:srgbClr val="2C6A4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Bevel 38"/>
            <p:cNvSpPr/>
            <p:nvPr/>
          </p:nvSpPr>
          <p:spPr>
            <a:xfrm rot="18257744">
              <a:off x="2461125" y="3513502"/>
              <a:ext cx="2291974" cy="241222"/>
            </a:xfrm>
            <a:prstGeom prst="bevel">
              <a:avLst/>
            </a:prstGeom>
            <a:solidFill>
              <a:srgbClr val="DE0000"/>
            </a:solidFill>
            <a:ln>
              <a:solidFill>
                <a:srgbClr val="C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86493" tIns="43247" rIns="86493" bIns="4324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dirty="0"/>
                <a:t>R&amp;D Code</a:t>
              </a:r>
            </a:p>
          </p:txBody>
        </p:sp>
        <p:sp>
          <p:nvSpPr>
            <p:cNvPr id="40" name="Bevel 39"/>
            <p:cNvSpPr/>
            <p:nvPr/>
          </p:nvSpPr>
          <p:spPr>
            <a:xfrm rot="18362583">
              <a:off x="3907185" y="2704257"/>
              <a:ext cx="2735184" cy="320524"/>
            </a:xfrm>
            <a:prstGeom prst="bevel">
              <a:avLst/>
            </a:prstGeom>
            <a:solidFill>
              <a:srgbClr val="0070C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93" tIns="43247" rIns="86493" bIns="4324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dirty="0"/>
                <a:t>Community Code</a:t>
              </a:r>
            </a:p>
          </p:txBody>
        </p:sp>
        <p:sp>
          <p:nvSpPr>
            <p:cNvPr id="41" name="Bevel 40"/>
            <p:cNvSpPr/>
            <p:nvPr/>
          </p:nvSpPr>
          <p:spPr>
            <a:xfrm rot="18360000">
              <a:off x="5917192" y="2004020"/>
              <a:ext cx="1443633" cy="241905"/>
            </a:xfrm>
            <a:prstGeom prst="bevel">
              <a:avLst/>
            </a:prstGeom>
            <a:solidFill>
              <a:srgbClr val="3E945B"/>
            </a:solidFill>
            <a:ln>
              <a:solidFill>
                <a:srgbClr val="2C6A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93" tIns="43247" rIns="86493" bIns="43247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100" dirty="0"/>
                <a:t>Regulatory Code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1527570" y="1471027"/>
              <a:ext cx="1" cy="4623399"/>
            </a:xfrm>
            <a:prstGeom prst="straightConnector1">
              <a:avLst/>
            </a:prstGeom>
            <a:gradFill rotWithShape="1">
              <a:gsLst>
                <a:gs pos="0">
                  <a:srgbClr val="006600">
                    <a:alpha val="14999"/>
                  </a:srgbClr>
                </a:gs>
                <a:gs pos="100000">
                  <a:schemeClr val="bg1"/>
                </a:gs>
              </a:gsLst>
              <a:lin ang="5400000" scaled="1"/>
            </a:gradFill>
            <a:ln w="101600" cap="flat" cmpd="sng" algn="ctr"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0079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353568" y="290648"/>
            <a:ext cx="8622706" cy="769031"/>
          </a:xfrm>
        </p:spPr>
        <p:txBody>
          <a:bodyPr/>
          <a:lstStyle/>
          <a:p>
            <a:r>
              <a:rPr lang="en-US" sz="2800" dirty="0" smtClean="0">
                <a:latin typeface="Arial"/>
                <a:cs typeface="Arial"/>
              </a:rPr>
              <a:t>ASCEM Approach to Development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8551"/>
            <a:ext cx="9601200" cy="581641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Goals:</a:t>
            </a: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(1)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standardized </a:t>
            </a:r>
            <a:r>
              <a:rPr lang="en-US" dirty="0">
                <a:latin typeface="Arial" pitchFamily="34" charset="0"/>
                <a:cs typeface="Arial" pitchFamily="34" charset="0"/>
              </a:rPr>
              <a:t>and consistent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model-based analyses </a:t>
            </a:r>
            <a:r>
              <a:rPr 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(2) model </a:t>
            </a:r>
            <a:r>
              <a:rPr lang="en-US" dirty="0">
                <a:latin typeface="Arial" pitchFamily="34" charset="0"/>
                <a:cs typeface="Arial" pitchFamily="34" charset="0"/>
              </a:rPr>
              <a:t>support for decision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making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Flexible:</a:t>
            </a:r>
            <a:r>
              <a:rPr lang="en-US" dirty="0" smtClean="0">
                <a:latin typeface="Arial"/>
                <a:cs typeface="Arial"/>
              </a:rPr>
              <a:t> easy to apply to a range of problems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Complex:</a:t>
            </a:r>
            <a:r>
              <a:rPr lang="en-US" dirty="0" smtClean="0">
                <a:latin typeface="Arial"/>
                <a:cs typeface="Arial"/>
              </a:rPr>
              <a:t> sufficiently complex to capture site conditions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Extensible: </a:t>
            </a:r>
            <a:r>
              <a:rPr lang="en-US" dirty="0" smtClean="0">
                <a:latin typeface="Arial"/>
                <a:cs typeface="Arial"/>
              </a:rPr>
              <a:t>users can extend the code to meet their specific needs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Accessible: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Readily downloaded, updated, and built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 smtClean="0">
                <a:latin typeface="Arial"/>
                <a:cs typeface="Arial"/>
              </a:rPr>
              <a:t>Well commented and documented code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>
                <a:latin typeface="Arial"/>
                <a:cs typeface="Arial"/>
              </a:rPr>
              <a:t>Common coding </a:t>
            </a:r>
            <a:r>
              <a:rPr lang="en-US" sz="1800" dirty="0" smtClean="0">
                <a:latin typeface="Arial"/>
                <a:cs typeface="Arial"/>
              </a:rPr>
              <a:t>standard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Efficient: </a:t>
            </a:r>
            <a:r>
              <a:rPr lang="en-US" dirty="0" smtClean="0">
                <a:latin typeface="Arial"/>
                <a:cs typeface="Arial"/>
              </a:rPr>
              <a:t>Does not require but can use (parallel, multicore</a:t>
            </a:r>
            <a:r>
              <a:rPr lang="en-US" dirty="0">
                <a:latin typeface="Arial"/>
                <a:cs typeface="Arial"/>
              </a:rPr>
              <a:t>) advanced/emerging </a:t>
            </a:r>
            <a:r>
              <a:rPr lang="en-US" dirty="0" smtClean="0">
                <a:latin typeface="Arial"/>
                <a:cs typeface="Arial"/>
              </a:rPr>
              <a:t>computational architectures </a:t>
            </a:r>
          </a:p>
          <a:p>
            <a:pPr>
              <a:spcAft>
                <a:spcPts val="600"/>
              </a:spcAft>
            </a:pPr>
            <a:r>
              <a:rPr lang="en-US" b="1" i="1" dirty="0" smtClean="0">
                <a:latin typeface="Arial"/>
                <a:cs typeface="Arial"/>
              </a:rPr>
              <a:t>Leverages</a:t>
            </a:r>
            <a:r>
              <a:rPr lang="en-US" dirty="0" smtClean="0">
                <a:latin typeface="Arial"/>
                <a:cs typeface="Arial"/>
              </a:rPr>
              <a:t> existing open-source capabilities</a:t>
            </a:r>
          </a:p>
          <a:p>
            <a:r>
              <a:rPr lang="en-US" b="1" i="1" dirty="0">
                <a:latin typeface="Arial"/>
                <a:cs typeface="Arial"/>
              </a:rPr>
              <a:t>Graded and well documented QA</a:t>
            </a:r>
          </a:p>
          <a:p>
            <a:pPr marL="0" indent="0">
              <a:buNone/>
            </a:pPr>
            <a:endParaRPr lang="en-US" sz="2200" dirty="0" smtClean="0">
              <a:latin typeface="Calibri" charset="0"/>
            </a:endParaRPr>
          </a:p>
          <a:p>
            <a:endParaRPr lang="en-US" dirty="0" smtClean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41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14257" y="119642"/>
            <a:ext cx="6631537" cy="862647"/>
          </a:xfrm>
        </p:spPr>
        <p:txBody>
          <a:bodyPr/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ASCEM Integrated Modeling Workflow Environment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520" y="1530773"/>
            <a:ext cx="195275" cy="405383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endParaRPr lang="en-US" dirty="0"/>
          </a:p>
        </p:txBody>
      </p:sp>
      <p:pic>
        <p:nvPicPr>
          <p:cNvPr id="9" name="Picture 2" descr="C:\Users\d3k870\Documents\FY13\ASCEM\manuscript\Revised\Figures\Figur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 r="1995" b="175"/>
          <a:stretch/>
        </p:blipFill>
        <p:spPr bwMode="auto">
          <a:xfrm>
            <a:off x="1059679" y="1195933"/>
            <a:ext cx="7350131" cy="547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76370" y="613399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Amanzi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6356" y="6645987"/>
            <a:ext cx="465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Open-source, platform-independent user environment to facilitate modeling process</a:t>
            </a:r>
            <a:endParaRPr lang="en-US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709399" y="179554"/>
            <a:ext cx="8249623" cy="794668"/>
          </a:xfrm>
        </p:spPr>
        <p:txBody>
          <a:bodyPr/>
          <a:lstStyle/>
          <a:p>
            <a:r>
              <a:rPr lang="en-US" sz="2800" u="sng" dirty="0" smtClean="0">
                <a:latin typeface="Arial"/>
                <a:cs typeface="Arial"/>
              </a:rPr>
              <a:t>Akuna</a:t>
            </a:r>
            <a:r>
              <a:rPr lang="en-US" sz="2800" dirty="0" smtClean="0">
                <a:latin typeface="Arial"/>
                <a:cs typeface="Arial"/>
              </a:rPr>
              <a:t>: </a:t>
            </a:r>
            <a:r>
              <a:rPr lang="en-US" sz="2800" dirty="0">
                <a:latin typeface="Arial"/>
                <a:cs typeface="Arial"/>
              </a:rPr>
              <a:t>Desktop </a:t>
            </a:r>
            <a:r>
              <a:rPr lang="en-US" sz="2800" dirty="0" smtClean="0">
                <a:latin typeface="Arial"/>
                <a:cs typeface="Arial"/>
              </a:rPr>
              <a:t>Graphic User Interface (GUI)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28" y="1334144"/>
            <a:ext cx="4988936" cy="5349667"/>
          </a:xfrm>
          <a:solidFill>
            <a:schemeClr val="bg1"/>
          </a:solidFill>
        </p:spPr>
        <p:txBody>
          <a:bodyPr/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Akuna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 is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 set of </a:t>
            </a:r>
            <a:r>
              <a:rPr lang="en-US" sz="1800" b="1" dirty="0">
                <a:solidFill>
                  <a:srgbClr val="0000B3"/>
                </a:solidFill>
                <a:latin typeface="Arial"/>
                <a:cs typeface="Arial"/>
              </a:rPr>
              <a:t>modular and extensible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Java-based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desktop graphical user interfaces (GUIs) </a:t>
            </a:r>
            <a:endParaRPr lang="en-US" sz="18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en-US" sz="1800" b="1" dirty="0" smtClean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Enable </a:t>
            </a:r>
            <a:r>
              <a:rPr lang="en-US" sz="18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users to </a:t>
            </a:r>
            <a:r>
              <a:rPr lang="en-US" sz="1800" b="1" i="1" u="sng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easily</a:t>
            </a:r>
            <a:r>
              <a:rPr lang="en-US" sz="1800" b="1" i="1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Setup conceptual and numerical models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Execute simulations, running on laptops to supercomputers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Visualize and analyze simulation results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Full lifecycle data management, from site data to modeling results</a:t>
            </a:r>
          </a:p>
          <a:p>
            <a:r>
              <a:rPr lang="en-US" sz="18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Primary support for </a:t>
            </a:r>
            <a:r>
              <a:rPr lang="en-US" sz="1800" b="1" dirty="0" err="1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Amanzi</a:t>
            </a:r>
            <a:endParaRPr lang="en-US" sz="1800" b="1" dirty="0">
              <a:solidFill>
                <a:srgbClr val="0000B3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Interface through a joint XML specification and schema for automated file consistency checking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Support other simulators, e.g. STOMP,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TOUGH2, FEHM,…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nline image 1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759" y="1452785"/>
            <a:ext cx="3505519" cy="255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89" y="4179544"/>
            <a:ext cx="3481289" cy="2375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0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479425" y="264920"/>
            <a:ext cx="8642351" cy="809092"/>
          </a:xfrm>
        </p:spPr>
        <p:txBody>
          <a:bodyPr/>
          <a:lstStyle/>
          <a:p>
            <a:r>
              <a:rPr lang="en-US" sz="2800" u="sng" dirty="0" err="1" smtClean="0">
                <a:latin typeface="Arial"/>
                <a:cs typeface="Arial"/>
              </a:rPr>
              <a:t>Amanzi</a:t>
            </a:r>
            <a:r>
              <a:rPr lang="en-US" sz="2800" dirty="0" smtClean="0">
                <a:latin typeface="Arial"/>
                <a:cs typeface="Arial"/>
              </a:rPr>
              <a:t>: Flow and Transport Simulator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06270"/>
            <a:ext cx="4779205" cy="5433811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Process Kernels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Transient unsaturated flow with Richards equation, including options to steady-state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initialization.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Transient single-phase flow with specific storage/yield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/>
                <a:cs typeface="Arial"/>
              </a:rPr>
              <a:t>Volume </a:t>
            </a:r>
            <a:r>
              <a:rPr lang="en-US" sz="1600" dirty="0">
                <a:latin typeface="Arial"/>
                <a:cs typeface="Arial"/>
              </a:rPr>
              <a:t>based </a:t>
            </a:r>
            <a:r>
              <a:rPr lang="en-US" sz="1600" dirty="0" smtClean="0">
                <a:latin typeface="Arial"/>
                <a:cs typeface="Arial"/>
              </a:rPr>
              <a:t>sinks/sources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Reactive-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ransport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with operator splitting for reactions.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Support for a wide range of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chemical reactions.</a:t>
            </a:r>
          </a:p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Framework and Infrastructure: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Unstructured meshes with polyhedral cells,  block-structured AMR,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internal generation of hexahedral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meshes in rectangular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domains.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Designed to integrate with Akuna/Agni model setup and toolsets.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Flexible and extensible MPC/PK APIs.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Parallel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I/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O: visualization &amp; restart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1046" y="3253178"/>
            <a:ext cx="4579058" cy="321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512781" y="1555380"/>
            <a:ext cx="3375588" cy="1432877"/>
          </a:xfrm>
          <a:prstGeom prst="rect">
            <a:avLst/>
          </a:prstGeom>
          <a:noFill/>
        </p:spPr>
        <p:txBody>
          <a:bodyPr wrap="square" lIns="91432" tIns="45716" rIns="91432" bIns="45716" rtlCol="0">
            <a:noAutofit/>
          </a:bodyPr>
          <a:lstStyle/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Designed “</a:t>
            </a:r>
            <a:r>
              <a:rPr lang="en-US" sz="1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parallel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from the start.  Amanzi is a </a:t>
            </a:r>
          </a:p>
          <a:p>
            <a:pPr algn="ctr"/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Flexible/Extensible Multi-Physics Code</a:t>
            </a:r>
          </a:p>
        </p:txBody>
      </p:sp>
    </p:spTree>
    <p:extLst>
      <p:ext uri="{BB962C8B-B14F-4D97-AF65-F5344CB8AC3E}">
        <p14:creationId xmlns:p14="http://schemas.microsoft.com/office/powerpoint/2010/main" val="2352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038" y="1325785"/>
            <a:ext cx="5081625" cy="534353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Significant advancement of ASCEM capabilities was achieved in FY12 and highlighted in demonstrations:</a:t>
            </a:r>
          </a:p>
          <a:p>
            <a:pPr>
              <a:spcBef>
                <a:spcPts val="0"/>
              </a:spcBef>
              <a:spcAft>
                <a:spcPts val="1269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End-to-end demonstration of a complete modeling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ASCEM workflow at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BC Cribs deep vadose zone environment at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Hanford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69"/>
              </a:spcAft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Amanzi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HPC simulations of governing processes in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physically and geochemically complex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subsurface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environment at the F-Basin site on the Savannah River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Site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69"/>
              </a:spcAft>
            </a:pPr>
            <a:r>
              <a:rPr lang="en-US" dirty="0">
                <a:latin typeface="Arial" pitchFamily="34" charset="0"/>
                <a:cs typeface="Arial" pitchFamily="34" charset="0"/>
              </a:rPr>
              <a:t>Adaptive Mesh Refinement (AMR) to enhance waste tank performance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assessment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1269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UQ analysis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79" y="1492980"/>
            <a:ext cx="3823217" cy="500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42211" y="226338"/>
            <a:ext cx="8642350" cy="87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/>
                <a:ea typeface="ＭＳ Ｐゴシック" pitchFamily="-110" charset="-128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9pPr>
          </a:lstStyle>
          <a:p>
            <a:r>
              <a:rPr lang="en-US" sz="2800" kern="0" dirty="0" smtClean="0">
                <a:latin typeface="Arial" pitchFamily="34" charset="0"/>
                <a:cs typeface="Arial" pitchFamily="34" charset="0"/>
              </a:rPr>
              <a:t>ASCEM Phase II Demonstration Report Highlights </a:t>
            </a:r>
            <a:br>
              <a:rPr lang="en-US" sz="2800" kern="0" dirty="0" smtClean="0">
                <a:latin typeface="Arial" pitchFamily="34" charset="0"/>
                <a:cs typeface="Arial" pitchFamily="34" charset="0"/>
              </a:rPr>
            </a:br>
            <a:r>
              <a:rPr lang="en-US" sz="2000" kern="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000" i="1" kern="0" dirty="0" smtClean="0"/>
              <a:t>Phase II Demonstration</a:t>
            </a:r>
            <a:r>
              <a:rPr lang="en-US" sz="2000" kern="0" dirty="0" smtClean="0"/>
              <a:t>, ASCEM-SITE-2012-01, OSTI ID # 1055500)</a:t>
            </a: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299" y="1282880"/>
            <a:ext cx="4512400" cy="5323020"/>
          </a:xfrm>
        </p:spPr>
        <p:txBody>
          <a:bodyPr>
            <a:normAutofit fontScale="92500" lnSpcReduction="20000"/>
          </a:bodyPr>
          <a:lstStyle/>
          <a:p>
            <a:r>
              <a:rPr lang="en-US" sz="23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BC Cribs in Hanford Central Plateau </a:t>
            </a:r>
            <a:r>
              <a:rPr lang="en-US" sz="2300" b="1" dirty="0" smtClean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Science Goals:</a:t>
            </a:r>
            <a:endParaRPr lang="en-US" sz="2300" b="1" dirty="0">
              <a:solidFill>
                <a:srgbClr val="0000B3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Establish baseline predictions for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99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Tc </a:t>
            </a:r>
            <a:r>
              <a:rPr lang="en-US" dirty="0">
                <a:latin typeface="Arial" pitchFamily="34" charset="0"/>
                <a:cs typeface="Arial" pitchFamily="34" charset="0"/>
              </a:rPr>
              <a:t>in absence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proven remediation </a:t>
            </a:r>
            <a:r>
              <a:rPr lang="en-US" dirty="0">
                <a:latin typeface="Arial" pitchFamily="34" charset="0"/>
                <a:cs typeface="Arial" pitchFamily="34" charset="0"/>
              </a:rPr>
              <a:t>technologies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US" dirty="0">
                <a:latin typeface="Arial" pitchFamily="34" charset="0"/>
                <a:cs typeface="Arial" pitchFamily="34" charset="0"/>
              </a:rPr>
              <a:t>innovative remediation technologies for recalcitrant Tc-99 in the deep vadose zone</a:t>
            </a:r>
          </a:p>
          <a:p>
            <a:r>
              <a:rPr lang="en-US" sz="2300" b="1" dirty="0" smtClean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Phase </a:t>
            </a:r>
            <a:r>
              <a:rPr lang="en-US" sz="2300" b="1" dirty="0">
                <a:solidFill>
                  <a:srgbClr val="0000B3"/>
                </a:solidFill>
                <a:latin typeface="Arial" pitchFamily="34" charset="0"/>
                <a:cs typeface="Arial" pitchFamily="34" charset="0"/>
              </a:rPr>
              <a:t>II Demonstration end-to-end linkage of Akuna and Amanzi toolsets</a:t>
            </a:r>
          </a:p>
          <a:p>
            <a:pPr lvl="1">
              <a:spcBef>
                <a:spcPts val="634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Data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management</a:t>
            </a:r>
          </a:p>
          <a:p>
            <a:pPr lvl="1">
              <a:spcBef>
                <a:spcPts val="634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Model setup and execution</a:t>
            </a:r>
          </a:p>
          <a:p>
            <a:pPr lvl="1">
              <a:spcBef>
                <a:spcPts val="634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HPC Model Simulation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Amanzi</a:t>
            </a:r>
            <a:r>
              <a:rPr lang="en-US" dirty="0">
                <a:latin typeface="Arial" pitchFamily="34" charset="0"/>
                <a:cs typeface="Arial" pitchFamily="34" charset="0"/>
              </a:rPr>
              <a:t> and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eSTOMP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Bef>
                <a:spcPts val="634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Parameter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estimation (model calibration)</a:t>
            </a:r>
          </a:p>
          <a:p>
            <a:pPr lvl="1">
              <a:spcBef>
                <a:spcPts val="634"/>
              </a:spcBef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Uncertainty quantification</a:t>
            </a:r>
          </a:p>
          <a:p>
            <a:pPr lvl="1">
              <a:spcBef>
                <a:spcPts val="634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Visualization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solidFill>
                <a:srgbClr val="0000B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9816" t="46853"/>
          <a:stretch>
            <a:fillRect/>
          </a:stretch>
        </p:blipFill>
        <p:spPr bwMode="auto">
          <a:xfrm>
            <a:off x="5905099" y="4734901"/>
            <a:ext cx="3306279" cy="248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d3k870\My Documents\Downloads\sbn_map0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025" y="1232972"/>
            <a:ext cx="2598667" cy="3501931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 flipH="1" flipV="1">
            <a:off x="6121669" y="3195587"/>
            <a:ext cx="110690" cy="1644316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6121668" y="3195587"/>
            <a:ext cx="2974207" cy="1644316"/>
          </a:xfrm>
          <a:prstGeom prst="line">
            <a:avLst/>
          </a:prstGeom>
          <a:gradFill rotWithShape="1">
            <a:gsLst>
              <a:gs pos="0">
                <a:srgbClr val="006600">
                  <a:alpha val="14999"/>
                </a:srgbClr>
              </a:gs>
              <a:gs pos="100000">
                <a:schemeClr val="bg1"/>
              </a:gs>
            </a:gsLst>
            <a:lin ang="5400000" scaled="1"/>
          </a:gra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itle 1"/>
          <p:cNvSpPr txBox="1">
            <a:spLocks/>
          </p:cNvSpPr>
          <p:nvPr/>
        </p:nvSpPr>
        <p:spPr bwMode="auto">
          <a:xfrm>
            <a:off x="453524" y="139779"/>
            <a:ext cx="8642350" cy="83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/>
                <a:ea typeface="ＭＳ Ｐゴシック" pitchFamily="-110" charset="-128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Calibri" pitchFamily="-110" charset="0"/>
                <a:ea typeface="ＭＳ Ｐゴシック" pitchFamily="-110" charset="-128"/>
                <a:cs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Bookman Old Style" pitchFamily="-110" charset="0"/>
              </a:defRPr>
            </a:lvl9pPr>
          </a:lstStyle>
          <a:p>
            <a:r>
              <a:rPr lang="en-US" sz="2800" kern="0" smtClean="0">
                <a:latin typeface="Arial" pitchFamily="34" charset="0"/>
                <a:cs typeface="Arial" pitchFamily="34" charset="0"/>
              </a:rPr>
              <a:t>Site Applications Demonstration:</a:t>
            </a:r>
            <a:br>
              <a:rPr lang="en-US" sz="2800" kern="0" smtClean="0">
                <a:latin typeface="Arial" pitchFamily="34" charset="0"/>
                <a:cs typeface="Arial" pitchFamily="34" charset="0"/>
              </a:rPr>
            </a:br>
            <a:r>
              <a:rPr lang="en-US" sz="2800" kern="0" smtClean="0">
                <a:latin typeface="Arial" pitchFamily="34" charset="0"/>
                <a:cs typeface="Arial" pitchFamily="34" charset="0"/>
              </a:rPr>
              <a:t>Hanford Deep Vadose Zone (DVZ)</a:t>
            </a:r>
            <a:endParaRPr lang="en-US" sz="2800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7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471444" y="117699"/>
            <a:ext cx="8614410" cy="1053253"/>
          </a:xfrm>
        </p:spPr>
        <p:txBody>
          <a:bodyPr/>
          <a:lstStyle/>
          <a:p>
            <a:r>
              <a:rPr lang="en-US" dirty="0" smtClean="0"/>
              <a:t>1. Database Management</a:t>
            </a:r>
            <a:endParaRPr lang="en-US" sz="13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232313" y="1191415"/>
            <a:ext cx="3152279" cy="57160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1)  Click </a:t>
            </a:r>
            <a:r>
              <a:rPr lang="en-US" sz="1900" b="1" dirty="0">
                <a:latin typeface="Arial" pitchFamily="34" charset="0"/>
                <a:cs typeface="Arial" pitchFamily="34" charset="0"/>
              </a:rPr>
              <a:t>on </a:t>
            </a:r>
            <a:r>
              <a:rPr lang="en-US" sz="1900" b="1" dirty="0" smtClean="0">
                <a:latin typeface="Arial" pitchFamily="34" charset="0"/>
                <a:cs typeface="Arial" pitchFamily="34" charset="0"/>
              </a:rPr>
              <a:t>boreholes</a:t>
            </a:r>
            <a:endParaRPr lang="en-US" sz="2100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d3k870\Desktop\ScreenHunter_01 Aug. 16 07.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102" y="1191415"/>
            <a:ext cx="4588548" cy="36853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92220" y="1191414"/>
            <a:ext cx="446882" cy="405383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1)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4342" y="4888242"/>
            <a:ext cx="2744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NASA World </a:t>
            </a:r>
            <a:r>
              <a:rPr lang="en-US" sz="14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Wind 3D Graphic</a:t>
            </a:r>
            <a:endParaRPr lang="en-US" sz="14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313" y="1604076"/>
            <a:ext cx="29690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dirty="0">
                <a:latin typeface="Arial" pitchFamily="34" charset="0"/>
                <a:cs typeface="Arial" pitchFamily="34" charset="0"/>
              </a:rPr>
              <a:t>Plot vertical profiles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C:\Users\d3k870\Desktop\ScreenHunter_02 Aug. 16 07.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" y="2571605"/>
            <a:ext cx="3812978" cy="248962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8872" y="2579658"/>
            <a:ext cx="446882" cy="405383"/>
          </a:xfrm>
          <a:prstGeom prst="rect">
            <a:avLst/>
          </a:prstGeom>
          <a:noFill/>
        </p:spPr>
        <p:txBody>
          <a:bodyPr wrap="none" lIns="96661" tIns="48331" rIns="96661" bIns="48331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2313" y="2037364"/>
            <a:ext cx="4038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US" dirty="0">
                <a:latin typeface="Arial" pitchFamily="34" charset="0"/>
                <a:cs typeface="Arial" pitchFamily="34" charset="0"/>
              </a:rPr>
              <a:t>Export data (for model input)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C:\Users\d3k870\Desktop\ScreenHunter_04 Aug. 16 07.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257" y="5084145"/>
            <a:ext cx="3904830" cy="209432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366594" y="5189122"/>
            <a:ext cx="476970" cy="405383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0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2" grpId="0"/>
      <p:bldP spid="3" grpId="0"/>
      <p:bldP spid="4" grpId="0"/>
      <p:bldP spid="15" grpId="0"/>
      <p:bldP spid="8" grpId="0"/>
      <p:bldP spid="1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Bookman Old Styl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>
                <a:alpha val="14999"/>
              </a:srgbClr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6600">
                <a:alpha val="14999"/>
              </a:srgbClr>
            </a:gs>
            <a:gs pos="100000">
              <a:schemeClr val="bg1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man Old Style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_x0020_Document xmlns="5e41e4b3-ac61-4769-b33f-36fa9171ff7d">false</Share_x0020_Documen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CF055D257BDF4CB421A2CFEA204E8F" ma:contentTypeVersion="2" ma:contentTypeDescription="Create a new document." ma:contentTypeScope="" ma:versionID="865a53532698e5a151b3179fd1ecfd07">
  <xsd:schema xmlns:xsd="http://www.w3.org/2001/XMLSchema" xmlns:xs="http://www.w3.org/2001/XMLSchema" xmlns:p="http://schemas.microsoft.com/office/2006/metadata/properties" xmlns:ns1="http://schemas.microsoft.com/sharepoint/v3" xmlns:ns2="5e41e4b3-ac61-4769-b33f-36fa9171ff7d" targetNamespace="http://schemas.microsoft.com/office/2006/metadata/properties" ma:root="true" ma:fieldsID="32a4db7e3dc3093c1f62f6a7254e0b43" ns1:_="" ns2:_="">
    <xsd:import namespace="http://schemas.microsoft.com/sharepoint/v3"/>
    <xsd:import namespace="5e41e4b3-ac61-4769-b33f-36fa9171ff7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1e4b3-ac61-4769-b33f-36fa9171ff7d" elementFormDefault="qualified">
    <xsd:import namespace="http://schemas.microsoft.com/office/2006/documentManagement/types"/>
    <xsd:import namespace="http://schemas.microsoft.com/office/infopath/2007/PartnerControls"/>
    <xsd:element name="Share_x0020_Document" ma:index="10" nillable="true" ma:displayName="Share Document" ma:default="0" ma:internalName="Share_x0020_Docume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DCE4C-0AB0-4E98-B382-F6867651A100}">
  <ds:schemaRefs>
    <ds:schemaRef ds:uri="http://purl.org/dc/dcmitype/"/>
    <ds:schemaRef ds:uri="http://schemas.microsoft.com/office/2006/documentManagement/types"/>
    <ds:schemaRef ds:uri="http://purl.org/dc/terms/"/>
    <ds:schemaRef ds:uri="5e41e4b3-ac61-4769-b33f-36fa9171ff7d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F739780-89A2-46DA-BD65-ABDB186310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9BFF09-61A8-4893-AAAA-2E1FD788D1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e41e4b3-ac61-4769-b33f-36fa9171f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112278</TotalTime>
  <Words>1951</Words>
  <Application>Microsoft Office PowerPoint</Application>
  <PresentationFormat>Custom</PresentationFormat>
  <Paragraphs>288</Paragraphs>
  <Slides>21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Design</vt:lpstr>
      <vt:lpstr>Custom Design</vt:lpstr>
      <vt:lpstr>1_Custom Design</vt:lpstr>
      <vt:lpstr>Advance Simulation Capability for Environmental Management</vt:lpstr>
      <vt:lpstr>Advanced Simulation Capability for Environmental Management (ASCEM)</vt:lpstr>
      <vt:lpstr>ASCEM Approach to Development</vt:lpstr>
      <vt:lpstr>ASCEM Integrated Modeling Workflow Environment</vt:lpstr>
      <vt:lpstr>Akuna: Desktop Graphic User Interface (GUI)</vt:lpstr>
      <vt:lpstr>Amanzi: Flow and Transport Simulator</vt:lpstr>
      <vt:lpstr>PowerPoint Presentation</vt:lpstr>
      <vt:lpstr>PowerPoint Presentation</vt:lpstr>
      <vt:lpstr>1. Database Management</vt:lpstr>
      <vt:lpstr>2. Model Setup</vt:lpstr>
      <vt:lpstr> 3.  Parameter Estimation (PE)</vt:lpstr>
      <vt:lpstr>4.  Simulation Results - Visualization</vt:lpstr>
      <vt:lpstr> 5.  Uncertainty Quantification (UQ)</vt:lpstr>
      <vt:lpstr>ASCEM 2010 to 2015 Program Plan</vt:lpstr>
      <vt:lpstr>Advanced Simulation Capability for Environmental Management (ASCEM)</vt:lpstr>
      <vt:lpstr>PowerPoint Presentation</vt:lpstr>
      <vt:lpstr>PowerPoint Presentation</vt:lpstr>
      <vt:lpstr>How is ASCEM Organized?</vt:lpstr>
      <vt:lpstr>User Interactions Focus ASCEM Development</vt:lpstr>
      <vt:lpstr>ASCEM Project Timeline</vt:lpstr>
      <vt:lpstr> ASCEM Development Timeline (2010-2015)</vt:lpstr>
    </vt:vector>
  </TitlesOfParts>
  <Company>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ASCEM Phase II Demonstration Oct 2012</dc:title>
  <dc:creator>MZ</dc:creator>
  <cp:lastModifiedBy>DDS User</cp:lastModifiedBy>
  <cp:revision>2844</cp:revision>
  <cp:lastPrinted>2013-10-23T15:35:00Z</cp:lastPrinted>
  <dcterms:created xsi:type="dcterms:W3CDTF">2011-01-20T16:45:53Z</dcterms:created>
  <dcterms:modified xsi:type="dcterms:W3CDTF">2013-10-31T20:26:46Z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0x010100C7CF055D257BDF4CB421A2CFEA204E8F</vt:lpwstr>
  </property>
</Properties>
</file>