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74" r:id="rId4"/>
    <p:sldId id="280" r:id="rId5"/>
    <p:sldId id="273" r:id="rId6"/>
    <p:sldId id="279" r:id="rId7"/>
    <p:sldId id="285" r:id="rId8"/>
    <p:sldId id="281" r:id="rId9"/>
    <p:sldId id="283" r:id="rId10"/>
    <p:sldId id="282" r:id="rId11"/>
    <p:sldId id="284" r:id="rId12"/>
    <p:sldId id="286" r:id="rId13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112" charset="0"/>
        <a:ea typeface="ヒラギノ角ゴ Pro W3" pitchFamily="-112" charset="-128"/>
        <a:cs typeface="ヒラギノ角ゴ Pro W3" pitchFamily="-112" charset="-128"/>
        <a:sym typeface="Gill San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112" charset="0"/>
        <a:ea typeface="ヒラギノ角ゴ Pro W3" pitchFamily="-112" charset="-128"/>
        <a:cs typeface="ヒラギノ角ゴ Pro W3" pitchFamily="-112" charset="-128"/>
        <a:sym typeface="Gill San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112" charset="0"/>
        <a:ea typeface="ヒラギノ角ゴ Pro W3" pitchFamily="-112" charset="-128"/>
        <a:cs typeface="ヒラギノ角ゴ Pro W3" pitchFamily="-112" charset="-128"/>
        <a:sym typeface="Gill San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112" charset="0"/>
        <a:ea typeface="ヒラギノ角ゴ Pro W3" pitchFamily="-112" charset="-128"/>
        <a:cs typeface="ヒラギノ角ゴ Pro W3" pitchFamily="-112" charset="-128"/>
        <a:sym typeface="Gill San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112" charset="0"/>
        <a:ea typeface="ヒラギノ角ゴ Pro W3" pitchFamily="-112" charset="-128"/>
        <a:cs typeface="ヒラギノ角ゴ Pro W3" pitchFamily="-112" charset="-128"/>
        <a:sym typeface="Gill Sans" pitchFamily="-112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pitchFamily="-112" charset="0"/>
        <a:ea typeface="ヒラギノ角ゴ Pro W3" pitchFamily="-112" charset="-128"/>
        <a:cs typeface="ヒラギノ角ゴ Pro W3" pitchFamily="-112" charset="-128"/>
        <a:sym typeface="Gill Sans" pitchFamily="-112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pitchFamily="-112" charset="0"/>
        <a:ea typeface="ヒラギノ角ゴ Pro W3" pitchFamily="-112" charset="-128"/>
        <a:cs typeface="ヒラギノ角ゴ Pro W3" pitchFamily="-112" charset="-128"/>
        <a:sym typeface="Gill Sans" pitchFamily="-112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pitchFamily="-112" charset="0"/>
        <a:ea typeface="ヒラギノ角ゴ Pro W3" pitchFamily="-112" charset="-128"/>
        <a:cs typeface="ヒラギノ角ゴ Pro W3" pitchFamily="-112" charset="-128"/>
        <a:sym typeface="Gill Sans" pitchFamily="-112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pitchFamily="-112" charset="0"/>
        <a:ea typeface="ヒラギノ角ゴ Pro W3" pitchFamily="-112" charset="-128"/>
        <a:cs typeface="ヒラギノ角ゴ Pro W3" pitchFamily="-112" charset="-128"/>
        <a:sym typeface="Gill San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84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presProps" Target="presProps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ill Sans" pitchFamily="-108" charset="0"/>
                <a:ea typeface="ヒラギノ角ゴ Pro W3" pitchFamily="-108" charset="-128"/>
                <a:cs typeface="ヒラギノ角ゴ Pro W3" pitchFamily="-108" charset="-128"/>
                <a:sym typeface="Gill San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Gill Sans" pitchFamily="-108" charset="0"/>
                <a:ea typeface="ヒラギノ角ゴ Pro W3" pitchFamily="-108" charset="-128"/>
                <a:cs typeface="ヒラギノ角ゴ Pro W3" pitchFamily="-108" charset="-128"/>
                <a:sym typeface="Gill San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Gill Sans" pitchFamily="-108" charset="0"/>
                <a:ea typeface="ヒラギノ角ゴ Pro W3" pitchFamily="-108" charset="-128"/>
                <a:cs typeface="ヒラギノ角ゴ Pro W3" pitchFamily="-108" charset="-128"/>
                <a:sym typeface="Gill San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Gill Sans" pitchFamily="-108" charset="0"/>
                <a:ea typeface="ヒラギノ角ゴ Pro W3" pitchFamily="-108" charset="-128"/>
                <a:cs typeface="ヒラギノ角ゴ Pro W3" pitchFamily="-108" charset="-128"/>
                <a:sym typeface="Gill Sans" pitchFamily="-108" charset="0"/>
              </a:defRPr>
            </a:lvl1pPr>
          </a:lstStyle>
          <a:p>
            <a:pPr>
              <a:defRPr/>
            </a:pPr>
            <a:fld id="{BA8DF674-ED3A-824D-A6E5-144D09924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4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8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99D97-342E-F641-9CA0-DB510A1C1201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1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10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11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2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3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4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5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6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7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8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6E31-6F81-5346-9603-A4613F79DDA8}" type="slidenum">
              <a:rPr lang="en-US">
                <a:latin typeface="Gill Sans" pitchFamily="-112" charset="0"/>
                <a:ea typeface="ヒラギノ角ゴ Pro W3" pitchFamily="-112" charset="-128"/>
                <a:cs typeface="ヒラギノ角ゴ Pro W3" pitchFamily="-112" charset="-128"/>
                <a:sym typeface="Gill Sans" pitchFamily="-112" charset="0"/>
              </a:rPr>
              <a:pPr/>
              <a:t>9</a:t>
            </a:fld>
            <a:endParaRPr lang="en-US"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Gill San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0500"/>
            <a:ext cx="2673350" cy="702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3050" y="2730500"/>
            <a:ext cx="2673350" cy="702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5425" y="0"/>
            <a:ext cx="2619375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0"/>
            <a:ext cx="7705725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94000"/>
            <a:ext cx="5156200" cy="695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94000"/>
            <a:ext cx="5156200" cy="695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orgia" pitchFamily="-10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94000"/>
            <a:ext cx="10464800" cy="695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65100" tIns="165100" rIns="165100" bIns="165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Georgia" pitchFamily="-112" charset="0"/>
              </a:rPr>
              <a:t>Second level</a:t>
            </a:r>
          </a:p>
          <a:p>
            <a:pPr lvl="2"/>
            <a:r>
              <a:rPr lang="en-US">
                <a:sym typeface="Georgia" pitchFamily="-112" charset="0"/>
              </a:rPr>
              <a:t>Third level</a:t>
            </a:r>
          </a:p>
          <a:p>
            <a:pPr lvl="3"/>
            <a:r>
              <a:rPr lang="en-US">
                <a:sym typeface="Georgia" pitchFamily="-112" charset="0"/>
              </a:rPr>
              <a:t>Fourth level</a:t>
            </a:r>
          </a:p>
          <a:p>
            <a:pPr lvl="4"/>
            <a:r>
              <a:rPr lang="en-US">
                <a:sym typeface="Georgia" pitchFamily="-112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260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-11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  <a:sym typeface="Georgia" pitchFamily="-11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1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1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1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1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0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0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0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08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eorgia" pitchFamily="-112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eorgia" pitchFamily="-112" charset="0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eorgia" pitchFamily="-112" charset="0"/>
        </a:defRPr>
      </a:lvl3pPr>
      <a:lvl4pPr marL="1600200" indent="-228600" algn="l" rtl="0" eaLnBrk="0" fontAlgn="base" hangingPunct="0">
        <a:spcBef>
          <a:spcPts val="1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eorgia" pitchFamily="-112" charset="0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eorgia" pitchFamily="-112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eorgia" pitchFamily="-108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eorgia" pitchFamily="-108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eorgia" pitchFamily="-108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Georgia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-112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0500"/>
            <a:ext cx="5499100" cy="702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pitchFamily="-112" charset="0"/>
              </a:rPr>
              <a:t>Click to edit Master text styles</a:t>
            </a:r>
          </a:p>
          <a:p>
            <a:pPr lvl="1"/>
            <a:r>
              <a:rPr lang="en-US">
                <a:sym typeface="Georgia" pitchFamily="-112" charset="0"/>
              </a:rPr>
              <a:t>Second level</a:t>
            </a:r>
          </a:p>
          <a:p>
            <a:pPr lvl="2"/>
            <a:r>
              <a:rPr lang="en-US">
                <a:sym typeface="Georgia" pitchFamily="-112" charset="0"/>
              </a:rPr>
              <a:t>Third level</a:t>
            </a:r>
          </a:p>
          <a:p>
            <a:pPr lvl="3"/>
            <a:r>
              <a:rPr lang="en-US">
                <a:sym typeface="Georgia" pitchFamily="-112" charset="0"/>
              </a:rPr>
              <a:t>Fourth level</a:t>
            </a:r>
          </a:p>
          <a:p>
            <a:pPr lvl="4"/>
            <a:r>
              <a:rPr lang="en-US">
                <a:sym typeface="Georgia" pitchFamily="-11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Georgia" pitchFamily="-11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1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1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1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1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0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0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0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Georgia" pitchFamily="-108" charset="0"/>
          <a:ea typeface="ヒラギノ明朝 Pro W3" pitchFamily="-108" charset="-128"/>
          <a:cs typeface="ヒラギノ明朝 Pro W3" pitchFamily="-108" charset="-128"/>
          <a:sym typeface="Georgia" pitchFamily="-108" charset="0"/>
        </a:defRPr>
      </a:lvl9pPr>
    </p:titleStyle>
    <p:bodyStyle>
      <a:lvl1pPr marL="177800" indent="-177800"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buClr>
          <a:srgbClr val="78796E"/>
        </a:buClr>
        <a:buSzPct val="89000"/>
        <a:buFont typeface="Georgia" pitchFamily="-1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1pPr>
      <a:lvl2pPr marL="177800" indent="-177800"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buClr>
          <a:srgbClr val="78796E"/>
        </a:buClr>
        <a:buSzPct val="89000"/>
        <a:buFont typeface="Georgia" pitchFamily="-1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2pPr>
      <a:lvl3pPr marL="177800" indent="-177800"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buClr>
          <a:srgbClr val="78796E"/>
        </a:buClr>
        <a:buSzPct val="89000"/>
        <a:buFont typeface="Georgia" pitchFamily="-1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3pPr>
      <a:lvl4pPr marL="177800" indent="-177800"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buClr>
          <a:srgbClr val="78796E"/>
        </a:buClr>
        <a:buSzPct val="89000"/>
        <a:buFont typeface="Georgia" pitchFamily="-1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4pPr>
      <a:lvl5pPr marL="177800" indent="-177800"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buClr>
          <a:srgbClr val="78796E"/>
        </a:buClr>
        <a:buSzPct val="89000"/>
        <a:buFont typeface="Georgia" pitchFamily="-112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5pPr>
      <a:lvl6pPr marL="635000" indent="-177800" algn="l" rtl="0" fontAlgn="base">
        <a:lnSpc>
          <a:spcPct val="110000"/>
        </a:lnSpc>
        <a:spcBef>
          <a:spcPts val="1600"/>
        </a:spcBef>
        <a:spcAft>
          <a:spcPct val="0"/>
        </a:spcAft>
        <a:buClr>
          <a:srgbClr val="78796E"/>
        </a:buClr>
        <a:buSzPct val="89000"/>
        <a:buFont typeface="Georgia" pitchFamily="-10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pitchFamily="-108" charset="0"/>
        </a:defRPr>
      </a:lvl6pPr>
      <a:lvl7pPr marL="1092200" indent="-177800" algn="l" rtl="0" fontAlgn="base">
        <a:lnSpc>
          <a:spcPct val="110000"/>
        </a:lnSpc>
        <a:spcBef>
          <a:spcPts val="1600"/>
        </a:spcBef>
        <a:spcAft>
          <a:spcPct val="0"/>
        </a:spcAft>
        <a:buClr>
          <a:srgbClr val="78796E"/>
        </a:buClr>
        <a:buSzPct val="89000"/>
        <a:buFont typeface="Georgia" pitchFamily="-10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pitchFamily="-108" charset="0"/>
        </a:defRPr>
      </a:lvl7pPr>
      <a:lvl8pPr marL="1549400" indent="-177800" algn="l" rtl="0" fontAlgn="base">
        <a:lnSpc>
          <a:spcPct val="110000"/>
        </a:lnSpc>
        <a:spcBef>
          <a:spcPts val="1600"/>
        </a:spcBef>
        <a:spcAft>
          <a:spcPct val="0"/>
        </a:spcAft>
        <a:buClr>
          <a:srgbClr val="78796E"/>
        </a:buClr>
        <a:buSzPct val="89000"/>
        <a:buFont typeface="Georgia" pitchFamily="-10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pitchFamily="-108" charset="0"/>
        </a:defRPr>
      </a:lvl8pPr>
      <a:lvl9pPr marL="2006600" indent="-177800" algn="l" rtl="0" fontAlgn="base">
        <a:lnSpc>
          <a:spcPct val="110000"/>
        </a:lnSpc>
        <a:spcBef>
          <a:spcPts val="1600"/>
        </a:spcBef>
        <a:spcAft>
          <a:spcPct val="0"/>
        </a:spcAft>
        <a:buClr>
          <a:srgbClr val="78796E"/>
        </a:buClr>
        <a:buSzPct val="89000"/>
        <a:buFont typeface="Georgia" pitchFamily="-10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eorgia" pitchFamily="-10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22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5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5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6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5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13.jpg"/><Relationship Id="rId3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5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5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5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5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18.jp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6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12700" y="8851900"/>
            <a:ext cx="13004800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9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pic>
        <p:nvPicPr>
          <p:cNvPr id="26628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1092200" y="762000"/>
            <a:ext cx="10896600" cy="2514600"/>
          </a:xfrm>
        </p:spPr>
        <p:txBody>
          <a:bodyPr/>
          <a:lstStyle/>
          <a:p>
            <a:pPr algn="ctr" eaLnBrk="1" hangingPunct="1"/>
            <a:r>
              <a:rPr lang="en-US" b="1" cap="small" dirty="0" smtClean="0"/>
              <a:t>Authentic Undergraduate Research</a:t>
            </a:r>
            <a:r>
              <a:rPr lang="en-US" sz="2800" b="1" cap="small" dirty="0" smtClean="0"/>
              <a:t/>
            </a:r>
            <a:br>
              <a:rPr lang="en-US" sz="2800" b="1" cap="small" dirty="0" smtClean="0"/>
            </a:br>
            <a:r>
              <a:rPr lang="en-US" sz="2800" b="1" cap="small" dirty="0" smtClean="0"/>
              <a:t>…and the need to know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b="1" i="1" dirty="0" smtClean="0"/>
              <a:t>Robert C. Thomas </a:t>
            </a:r>
            <a:br>
              <a:rPr lang="en-US" sz="2000" b="1" i="1" dirty="0" smtClean="0"/>
            </a:br>
            <a:r>
              <a:rPr lang="en-US" sz="2000" b="1" i="1" dirty="0" smtClean="0"/>
              <a:t>Environmental Sciences Department</a:t>
            </a:r>
            <a:br>
              <a:rPr lang="en-US" sz="2000" b="1" i="1" dirty="0" smtClean="0"/>
            </a:br>
            <a:r>
              <a:rPr lang="en-US" sz="2000" b="1" i="1" dirty="0" smtClean="0"/>
              <a:t> The University of Montana Western</a:t>
            </a:r>
            <a:br>
              <a:rPr lang="en-US" sz="2000" b="1" i="1" dirty="0" smtClean="0"/>
            </a:br>
            <a:r>
              <a:rPr lang="en-US" sz="2000" b="1" i="1" dirty="0" err="1" smtClean="0"/>
              <a:t>r_thomas@umwestern.edu</a:t>
            </a:r>
            <a:endParaRPr lang="en-US" dirty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4" name="Picture 3" descr="Need-to-kn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429000"/>
            <a:ext cx="50292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-17700" y="16002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/>
              <a:t>w</a:t>
            </a:r>
            <a:r>
              <a:rPr lang="en-US" b="1" i="1" cap="small" dirty="0" smtClean="0"/>
              <a:t>hat are the outcomes for students? 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07000" y="807720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i="1" dirty="0">
              <a:latin typeface="+mn-lt"/>
              <a:cs typeface="Times New Roman"/>
            </a:endParaRPr>
          </a:p>
        </p:txBody>
      </p:sp>
      <p:pic>
        <p:nvPicPr>
          <p:cNvPr id="2" name="Picture 1" descr="Grap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819400"/>
            <a:ext cx="5981699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800" y="7467600"/>
            <a:ext cx="151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Wilson, 2013</a:t>
            </a:r>
            <a:endParaRPr lang="en-US" sz="1800" dirty="0">
              <a:latin typeface="+mn-lt"/>
            </a:endParaRPr>
          </a:p>
        </p:txBody>
      </p:sp>
      <p:pic>
        <p:nvPicPr>
          <p:cNvPr id="4" name="Picture 3" descr="3214_78546698817_8052277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2133600"/>
            <a:ext cx="3810000" cy="5080000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55000" y="7315200"/>
            <a:ext cx="3842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92% of Environmental Sciences</a:t>
            </a:r>
          </a:p>
          <a:p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tudents at UMW land work in</a:t>
            </a:r>
          </a:p>
          <a:p>
            <a:r>
              <a:rPr lang="en-US" sz="2000" dirty="0" smtClean="0">
                <a:latin typeface="+mn-lt"/>
              </a:rPr>
              <a:t>the discipline within two years</a:t>
            </a:r>
          </a:p>
          <a:p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f graduation – </a:t>
            </a:r>
            <a:r>
              <a:rPr lang="en-US" sz="1400" i="1" dirty="0" smtClean="0">
                <a:latin typeface="+mn-lt"/>
              </a:rPr>
              <a:t>UMW Assessment</a:t>
            </a: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591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-17700" y="16002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/>
              <a:t>a</a:t>
            </a:r>
            <a:r>
              <a:rPr lang="en-US" b="1" i="1" cap="small" dirty="0" smtClean="0"/>
              <a:t>ny questions? 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07000" y="807720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i="1" dirty="0">
              <a:latin typeface="+mn-lt"/>
              <a:cs typeface="Times New Roman"/>
            </a:endParaRPr>
          </a:p>
        </p:txBody>
      </p:sp>
      <p:pic>
        <p:nvPicPr>
          <p:cNvPr id="5" name="Picture 4" descr="Hom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676400"/>
            <a:ext cx="9296400" cy="697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624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16764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/>
              <a:t>w</a:t>
            </a:r>
            <a:r>
              <a:rPr lang="en-US" b="1" i="1" cap="small" dirty="0" smtClean="0"/>
              <a:t>hat motivates your desire to know stuff?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hack-like-pro-hack-your-schools-server-download-final-exam-answers.w65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2971800"/>
            <a:ext cx="4495275" cy="298997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4368800" y="3657600"/>
            <a:ext cx="43878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 smtClean="0">
                <a:solidFill>
                  <a:srgbClr val="FF0000"/>
                </a:solidFill>
                <a:latin typeface="Lucida Handwriting"/>
                <a:cs typeface="Lucida Handwriting"/>
              </a:rPr>
              <a:t>FEAR</a:t>
            </a:r>
            <a:endParaRPr lang="en-US" sz="9600" b="1" i="1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  <p:pic>
        <p:nvPicPr>
          <p:cNvPr id="15" name="Picture 14" descr="Nunsen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905000"/>
            <a:ext cx="3469665" cy="434339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6" name="Picture 15" descr="Clic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6629400"/>
            <a:ext cx="9017000" cy="1803400"/>
          </a:xfrm>
          <a:prstGeom prst="rect">
            <a:avLst/>
          </a:prstGeom>
          <a:ln w="28575" cap="sq" cmpd="sng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107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16764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 smtClean="0"/>
              <a:t>…maybe it’s the lectures? 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2" descr="profess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286000"/>
            <a:ext cx="7086600" cy="5871099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55355" y="1676400"/>
            <a:ext cx="626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66.3% of students skip lecture “frequently” </a:t>
            </a:r>
            <a:endParaRPr lang="en-US" sz="24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00" y="8229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Based on 38,538 first-year students at 144 campuses (ERI, 2005)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041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16764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 smtClean="0"/>
              <a:t>…you just need the notes? 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" name="Picture 19" descr="cover_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7162800"/>
            <a:ext cx="3352800" cy="1375730"/>
          </a:xfrm>
          <a:prstGeom prst="rect">
            <a:avLst/>
          </a:prstGeom>
        </p:spPr>
      </p:pic>
      <p:pic>
        <p:nvPicPr>
          <p:cNvPr id="23" name="Picture 22" descr="IAZTDIXJJFKMF5Q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7391400"/>
            <a:ext cx="3801979" cy="722376"/>
          </a:xfrm>
          <a:prstGeom prst="rect">
            <a:avLst/>
          </a:prstGeom>
        </p:spPr>
      </p:pic>
      <p:pic>
        <p:nvPicPr>
          <p:cNvPr id="26" name="Picture 25" descr="flowchart-sell-notes2-540x17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5410200"/>
            <a:ext cx="4495800" cy="1440322"/>
          </a:xfrm>
          <a:prstGeom prst="rect">
            <a:avLst/>
          </a:prstGeom>
        </p:spPr>
      </p:pic>
      <p:pic>
        <p:nvPicPr>
          <p:cNvPr id="27" name="Picture 26" descr="72900_421382591209853_124692537_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905000"/>
            <a:ext cx="9207500" cy="3408182"/>
          </a:xfrm>
          <a:prstGeom prst="rect">
            <a:avLst/>
          </a:prstGeom>
        </p:spPr>
      </p:pic>
      <p:pic>
        <p:nvPicPr>
          <p:cNvPr id="29" name="Picture 28" descr="579040_352736314791295_723346602_n-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7086600"/>
            <a:ext cx="3596302" cy="13311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0" y="16764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 smtClean="0"/>
              <a:t>…you’re a highly motivated person? 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07000" y="8077200"/>
            <a:ext cx="310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atin typeface="+mn-lt"/>
                <a:cs typeface="Times New Roman"/>
              </a:rPr>
              <a:t>I’m ready!</a:t>
            </a:r>
            <a:endParaRPr lang="en-US" sz="4000" b="1" i="1" dirty="0">
              <a:latin typeface="+mn-lt"/>
              <a:cs typeface="Times New Roman"/>
            </a:endParaRPr>
          </a:p>
        </p:txBody>
      </p:sp>
      <p:pic>
        <p:nvPicPr>
          <p:cNvPr id="2" name="Picture 1" descr="Spongebo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1828800"/>
            <a:ext cx="484251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21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-17700" y="16002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 smtClean="0"/>
              <a:t>all of the above, but…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07000" y="807720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i="1" dirty="0">
              <a:latin typeface="+mn-lt"/>
              <a:cs typeface="Times New Roman"/>
            </a:endParaRPr>
          </a:p>
        </p:txBody>
      </p:sp>
      <p:pic>
        <p:nvPicPr>
          <p:cNvPr id="2" name="Picture 1" descr="georgecarlin272way_custom-d4ed5e31fc34c35c1b6106253283e7b228b0f441-s6-c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05000"/>
            <a:ext cx="6017987" cy="670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50000" y="2743200"/>
            <a:ext cx="6386083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  <a:cs typeface="Comic Sans MS"/>
              </a:rPr>
              <a:t>You Must Touch the Paint!</a:t>
            </a:r>
          </a:p>
          <a:p>
            <a:pPr algn="ctr"/>
            <a:endParaRPr lang="en-US" sz="3200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Tell people that there’s an</a:t>
            </a:r>
          </a:p>
          <a:p>
            <a:pPr algn="ctr"/>
            <a:r>
              <a:rPr lang="en-US" sz="3200" dirty="0">
                <a:solidFill>
                  <a:srgbClr val="800000"/>
                </a:solidFill>
                <a:latin typeface="Comic Sans MS"/>
                <a:cs typeface="Comic Sans MS"/>
              </a:rPr>
              <a:t>i</a:t>
            </a:r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nvisible man in the sky who</a:t>
            </a:r>
          </a:p>
          <a:p>
            <a:pPr algn="ctr"/>
            <a:r>
              <a:rPr lang="en-US" sz="3200" dirty="0">
                <a:solidFill>
                  <a:srgbClr val="800000"/>
                </a:solidFill>
                <a:latin typeface="Comic Sans MS"/>
                <a:cs typeface="Comic Sans MS"/>
              </a:rPr>
              <a:t>c</a:t>
            </a:r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reated the universe and the</a:t>
            </a:r>
          </a:p>
          <a:p>
            <a:pPr algn="ctr"/>
            <a:r>
              <a:rPr lang="en-US" sz="3200" dirty="0">
                <a:solidFill>
                  <a:srgbClr val="800000"/>
                </a:solidFill>
                <a:latin typeface="Comic Sans MS"/>
                <a:cs typeface="Comic Sans MS"/>
              </a:rPr>
              <a:t>v</a:t>
            </a:r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ast majority will believe you.</a:t>
            </a:r>
          </a:p>
          <a:p>
            <a:pPr algn="ctr"/>
            <a:endParaRPr lang="en-US" sz="3200" dirty="0" smtClean="0">
              <a:solidFill>
                <a:srgbClr val="80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Tell them the paint is wet, and</a:t>
            </a:r>
          </a:p>
          <a:p>
            <a:pPr algn="ctr"/>
            <a:r>
              <a:rPr lang="en-US" sz="3200" dirty="0">
                <a:solidFill>
                  <a:srgbClr val="800000"/>
                </a:solidFill>
                <a:latin typeface="Comic Sans MS"/>
                <a:cs typeface="Comic Sans MS"/>
              </a:rPr>
              <a:t>t</a:t>
            </a:r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hey have to touch it to be sure.</a:t>
            </a:r>
            <a:endParaRPr lang="en-US" sz="3200" dirty="0">
              <a:solidFill>
                <a:srgbClr val="800000"/>
              </a:solidFill>
              <a:latin typeface="Comic Sans MS"/>
              <a:cs typeface="Comic Sans MS"/>
            </a:endParaRPr>
          </a:p>
          <a:p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				 </a:t>
            </a:r>
            <a:r>
              <a:rPr lang="en-US" sz="1800" b="1" dirty="0" smtClean="0">
                <a:latin typeface="+mn-lt"/>
              </a:rPr>
              <a:t>…George Carlin</a:t>
            </a:r>
            <a:endParaRPr lang="en-US" sz="1800" dirty="0">
              <a:solidFill>
                <a:srgbClr val="800000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38776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-17700" y="16002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/>
              <a:t>h</a:t>
            </a:r>
            <a:r>
              <a:rPr lang="en-US" b="1" i="1" cap="small" dirty="0" smtClean="0"/>
              <a:t>ow to get people to want to touch the paint? 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92800" y="2514600"/>
            <a:ext cx="6477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+mn-lt"/>
              </a:rPr>
              <a:t>Authentic Practice in the Discipline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latin typeface="+mn-lt"/>
              </a:rPr>
              <a:t>Aboriginal Learning</a:t>
            </a:r>
            <a:r>
              <a:rPr lang="en-US" sz="2000" dirty="0" smtClean="0">
                <a:latin typeface="+mn-lt"/>
              </a:rPr>
              <a:t>:</a:t>
            </a:r>
          </a:p>
          <a:p>
            <a:pPr>
              <a:lnSpc>
                <a:spcPct val="140000"/>
              </a:lnSpc>
            </a:pPr>
            <a:endParaRPr lang="en-US" sz="2000" dirty="0" smtClean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Learning with a mentor (me) through research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he research should cover the </a:t>
            </a:r>
            <a:r>
              <a:rPr lang="en-US" sz="2000" dirty="0">
                <a:latin typeface="+mn-lt"/>
              </a:rPr>
              <a:t>core </a:t>
            </a:r>
            <a:r>
              <a:rPr lang="en-US" sz="2000" dirty="0" smtClean="0">
                <a:latin typeface="+mn-lt"/>
              </a:rPr>
              <a:t>processes (not terminology) </a:t>
            </a:r>
            <a:r>
              <a:rPr lang="en-US" sz="2000" dirty="0">
                <a:latin typeface="+mn-lt"/>
              </a:rPr>
              <a:t>of the </a:t>
            </a:r>
            <a:r>
              <a:rPr lang="en-US" sz="2000" dirty="0" smtClean="0">
                <a:latin typeface="+mn-lt"/>
              </a:rPr>
              <a:t>discipline</a:t>
            </a:r>
            <a:endParaRPr lang="en-US" sz="2000" dirty="0">
              <a:latin typeface="+mn-lt"/>
            </a:endParaRPr>
          </a:p>
          <a:p>
            <a:pPr lvl="1"/>
            <a:endParaRPr lang="en-US" sz="2000" dirty="0" smtClean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The research should make a contribution to the discipline and/or society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Student performance should be evaluated based on work ethic and product quality</a:t>
            </a:r>
          </a:p>
          <a:p>
            <a:pPr lvl="1"/>
            <a:endParaRPr lang="en-US" sz="200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ecture should be limited to 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b="1" dirty="0" smtClean="0">
                <a:solidFill>
                  <a:srgbClr val="800000"/>
                </a:solidFill>
                <a:latin typeface="+mn-lt"/>
              </a:rPr>
              <a:t>need-to-know </a:t>
            </a:r>
            <a:r>
              <a:rPr lang="en-US" sz="2000" dirty="0" smtClean="0">
                <a:latin typeface="+mn-lt"/>
              </a:rPr>
              <a:t>information related to the research</a:t>
            </a:r>
            <a:endParaRPr lang="en-US" sz="2000" dirty="0">
              <a:latin typeface="+mn-lt"/>
            </a:endParaRPr>
          </a:p>
        </p:txBody>
      </p:sp>
      <p:pic>
        <p:nvPicPr>
          <p:cNvPr id="3" name="Picture 2" descr="Hel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905000"/>
            <a:ext cx="4972050" cy="6629400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370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-17700" y="16002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/>
              <a:t>w</a:t>
            </a:r>
            <a:r>
              <a:rPr lang="en-US" b="1" i="1" cap="small" dirty="0" smtClean="0"/>
              <a:t>hat does it take to get this done? 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4000" y="2438400"/>
            <a:ext cx="6629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+mn-lt"/>
              </a:rPr>
              <a:t>Core Requirements</a:t>
            </a:r>
            <a:endParaRPr lang="en-US" sz="2000" dirty="0" smtClean="0">
              <a:latin typeface="+mn-lt"/>
            </a:endParaRPr>
          </a:p>
          <a:p>
            <a:pPr>
              <a:lnSpc>
                <a:spcPct val="140000"/>
              </a:lnSpc>
            </a:pPr>
            <a:endParaRPr lang="en-US" sz="2000" dirty="0" smtClean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B</a:t>
            </a:r>
            <a:r>
              <a:rPr lang="en-US" sz="2000" dirty="0" smtClean="0">
                <a:latin typeface="+mn-lt"/>
              </a:rPr>
              <a:t>e willing to give up the pulpit and textbooks as central to teaching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The student must be willing to match the passion and commitment level of the instructor</a:t>
            </a:r>
          </a:p>
          <a:p>
            <a:pPr lvl="1"/>
            <a:endParaRPr lang="en-US" sz="200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Small class sizes, because large classes are made for lecture and mass-production education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Large blocks of time, because research doesn’t happen in 50-minute increments </a:t>
            </a:r>
          </a:p>
          <a:p>
            <a:pPr marL="800100" lvl="1" indent="-342900">
              <a:buFont typeface="Arial"/>
              <a:buChar char="•"/>
            </a:pPr>
            <a:endParaRPr lang="en-US" sz="2000" dirty="0" smtClean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+mn-lt"/>
              </a:rPr>
              <a:t>Contractual and administrative support making this approach central to tenure and promotion</a:t>
            </a:r>
            <a:endParaRPr lang="en-US" sz="2000" dirty="0">
              <a:latin typeface="+mn-lt"/>
            </a:endParaRPr>
          </a:p>
          <a:p>
            <a:pPr marL="800100" lvl="1" indent="-342900">
              <a:buFont typeface="Arial"/>
              <a:buChar char="•"/>
            </a:pPr>
            <a:endParaRPr lang="en-US" sz="2000" dirty="0" smtClean="0">
              <a:latin typeface="+mn-lt"/>
            </a:endParaRPr>
          </a:p>
        </p:txBody>
      </p:sp>
      <p:pic>
        <p:nvPicPr>
          <p:cNvPr id="2" name="Picture 1" descr="309461_10150317044368818_203861525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1905000"/>
            <a:ext cx="5029200" cy="6705600"/>
          </a:xfrm>
          <a:prstGeom prst="rect">
            <a:avLst/>
          </a:prstGeom>
          <a:ln w="285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249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/>
          </p:cNvSpPr>
          <p:nvPr/>
        </p:nvSpPr>
        <p:spPr bwMode="auto">
          <a:xfrm>
            <a:off x="12700" y="-25400"/>
            <a:ext cx="12966700" cy="7366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-17700" y="1600200"/>
            <a:ext cx="13042900" cy="7366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11113" y="8839200"/>
            <a:ext cx="12993687" cy="914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Gill Sans" pitchFamily="-108" charset="0"/>
              <a:ea typeface="ヒラギノ角ゴ Pro W3" pitchFamily="-108" charset="-128"/>
              <a:cs typeface="ヒラギノ角ゴ Pro W3" pitchFamily="-108" charset="-128"/>
              <a:sym typeface="Gill Sans" pitchFamily="-108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noFill/>
        </p:spPr>
        <p:txBody>
          <a:bodyPr/>
          <a:lstStyle/>
          <a:p>
            <a:pPr algn="ctr" eaLnBrk="1" hangingPunct="1"/>
            <a:r>
              <a:rPr lang="en-US" b="1" i="1" cap="small" dirty="0"/>
              <a:t>e</a:t>
            </a:r>
            <a:r>
              <a:rPr lang="en-US" b="1" i="1" cap="small" dirty="0" smtClean="0"/>
              <a:t>xamples of how it works in the geosciences </a:t>
            </a:r>
            <a:endParaRPr lang="en-US" b="1" cap="small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8914554"/>
            <a:ext cx="838200" cy="8390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03200" dist="50799" dir="4260048" algn="ctr" rotWithShape="0">
              <a:schemeClr val="bg2">
                <a:alpha val="87999"/>
              </a:schemeClr>
            </a:outerShdw>
          </a:effec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9067800"/>
            <a:ext cx="488473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07000" y="807720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i="1" dirty="0">
              <a:latin typeface="+mn-lt"/>
              <a:cs typeface="Times New Roman"/>
            </a:endParaRPr>
          </a:p>
        </p:txBody>
      </p:sp>
      <p:pic>
        <p:nvPicPr>
          <p:cNvPr id="4" name="Picture 3" descr="965733_10151612021708818_1110658969_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905000"/>
            <a:ext cx="6455432" cy="5077978"/>
          </a:xfrm>
          <a:prstGeom prst="rect">
            <a:avLst/>
          </a:prstGeom>
        </p:spPr>
      </p:pic>
      <p:pic>
        <p:nvPicPr>
          <p:cNvPr id="5" name="Picture 4" descr="1105_10151919009603818_1368650016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752600"/>
            <a:ext cx="5351304" cy="692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Group.jpg"/>
          <p:cNvPicPr>
            <a:picLocks noChangeAspect="1"/>
          </p:cNvPicPr>
          <p:nvPr/>
        </p:nvPicPr>
        <p:blipFill rotWithShape="1">
          <a:blip r:embed="rId7"/>
          <a:srcRect l="5167" t="19558" r="2021" b="15793"/>
          <a:stretch/>
        </p:blipFill>
        <p:spPr>
          <a:xfrm>
            <a:off x="1778000" y="7010400"/>
            <a:ext cx="4720938" cy="250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793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550000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B4AAAA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eorgia"/>
        <a:ea typeface="ヒラギノ明朝 Pro W3"/>
        <a:cs typeface="ヒラギノ明朝 Pro W3"/>
      </a:majorFont>
      <a:minorFont>
        <a:latin typeface="Georgia"/>
        <a:ea typeface="ヒラギノ明朝 Pro W3"/>
        <a:cs typeface="ヒラギノ明朝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 W3" pitchFamily="-108" charset="-128"/>
            <a:cs typeface="ヒラギノ角ゴ Pro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 W3" pitchFamily="-108" charset="-128"/>
            <a:cs typeface="ヒラギノ角ゴ Pro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 copy 1">
  <a:themeElements>
    <a:clrScheme name="">
      <a:dk1>
        <a:srgbClr val="000000"/>
      </a:dk1>
      <a:lt1>
        <a:srgbClr val="454741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B0B1B0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1">
      <a:majorFont>
        <a:latin typeface="Georgia"/>
        <a:ea typeface="ヒラギノ明朝 Pro W3"/>
        <a:cs typeface="ヒラギノ明朝 Pro W3"/>
      </a:majorFont>
      <a:minorFont>
        <a:latin typeface="Georgia"/>
        <a:ea typeface="ヒラギノ明朝 Pro W3"/>
        <a:cs typeface="ヒラギノ明朝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 W3" pitchFamily="-108" charset="-128"/>
            <a:cs typeface="ヒラギノ角ゴ Pro W3" pitchFamily="-108" charset="-128"/>
            <a:sym typeface="Gill San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8" charset="0"/>
            <a:ea typeface="ヒラギノ角ゴ Pro W3" pitchFamily="-108" charset="-128"/>
            <a:cs typeface="ヒラギノ角ゴ Pro W3" pitchFamily="-108" charset="-128"/>
            <a:sym typeface="Gill Sans" pitchFamily="-108" charset="0"/>
          </a:defRPr>
        </a:defPPr>
      </a:lstStyle>
    </a:lnDef>
  </a:objectDefaults>
  <a:extraClrSchemeLst>
    <a:extraClrScheme>
      <a:clrScheme name="Title &amp; Subtitle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</TotalTime>
  <Pages>0</Pages>
  <Words>328</Words>
  <Characters>0</Characters>
  <Application>Microsoft Macintosh PowerPoint</Application>
  <PresentationFormat>Custom</PresentationFormat>
  <Lines>0</Lines>
  <Paragraphs>64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Title &amp; Subtitle</vt:lpstr>
      <vt:lpstr>Title &amp; Subtitle copy 1</vt:lpstr>
      <vt:lpstr>Authentic Undergraduate Research …and the need to know  Robert C. Thomas  Environmental Sciences Department  The University of Montana Western r_thomas@umwestern.edu</vt:lpstr>
      <vt:lpstr>what motivates your desire to know stuff?</vt:lpstr>
      <vt:lpstr>…maybe it’s the lectures? </vt:lpstr>
      <vt:lpstr>…you just need the notes? </vt:lpstr>
      <vt:lpstr>…you’re a highly motivated person? </vt:lpstr>
      <vt:lpstr>all of the above, but…</vt:lpstr>
      <vt:lpstr>how to get people to want to touch the paint? </vt:lpstr>
      <vt:lpstr>what does it take to get this done? </vt:lpstr>
      <vt:lpstr>examples of how it works in the geosciences </vt:lpstr>
      <vt:lpstr>what are the outcomes for students? </vt:lpstr>
      <vt:lpstr>any 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Rob Thomas</cp:lastModifiedBy>
  <cp:revision>274</cp:revision>
  <dcterms:created xsi:type="dcterms:W3CDTF">2011-10-31T15:15:20Z</dcterms:created>
  <dcterms:modified xsi:type="dcterms:W3CDTF">2013-10-22T20:54:11Z</dcterms:modified>
</cp:coreProperties>
</file>