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09" r:id="rId1"/>
  </p:sldMasterIdLst>
  <p:notesMasterIdLst>
    <p:notesMasterId r:id="rId16"/>
  </p:notesMasterIdLst>
  <p:sldIdLst>
    <p:sldId id="256" r:id="rId2"/>
    <p:sldId id="268" r:id="rId3"/>
    <p:sldId id="269" r:id="rId4"/>
    <p:sldId id="271" r:id="rId5"/>
    <p:sldId id="287" r:id="rId6"/>
    <p:sldId id="272" r:id="rId7"/>
    <p:sldId id="284" r:id="rId8"/>
    <p:sldId id="277" r:id="rId9"/>
    <p:sldId id="292" r:id="rId10"/>
    <p:sldId id="291" r:id="rId11"/>
    <p:sldId id="274" r:id="rId12"/>
    <p:sldId id="290" r:id="rId13"/>
    <p:sldId id="275" r:id="rId14"/>
    <p:sldId id="29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E6E20"/>
    <a:srgbClr val="350D66"/>
    <a:srgbClr val="2B3F7E"/>
    <a:srgbClr val="27457E"/>
    <a:srgbClr val="640217"/>
    <a:srgbClr val="6D041A"/>
    <a:srgbClr val="7B061F"/>
    <a:srgbClr val="8C1D02"/>
    <a:srgbClr val="32579E"/>
    <a:srgbClr val="2359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710" autoAdjust="0"/>
  </p:normalViewPr>
  <p:slideViewPr>
    <p:cSldViewPr snapToGrid="0" snapToObjects="1">
      <p:cViewPr varScale="1">
        <p:scale>
          <a:sx n="92" d="100"/>
          <a:sy n="92" d="100"/>
        </p:scale>
        <p:origin x="-12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hjoyell:Desktop:StudentResponse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a:pPr>
            <a:r>
              <a:rPr lang="en-US" sz="2400" b="1" dirty="0" smtClean="0"/>
              <a:t>Student</a:t>
            </a:r>
            <a:r>
              <a:rPr lang="en-US" sz="2400" b="1" baseline="0" dirty="0" smtClean="0"/>
              <a:t> Response to Mid-term Survey: </a:t>
            </a:r>
            <a:r>
              <a:rPr lang="en-US" sz="2400" b="1" dirty="0" smtClean="0"/>
              <a:t>Things</a:t>
            </a:r>
            <a:r>
              <a:rPr lang="en-US" sz="2400" b="1" baseline="0" dirty="0" smtClean="0"/>
              <a:t> </a:t>
            </a:r>
            <a:r>
              <a:rPr lang="en-US" sz="2400" b="1" baseline="0" dirty="0"/>
              <a:t>the instructor does to help you learn</a:t>
            </a:r>
            <a:endParaRPr lang="en-US" sz="2400" b="1" dirty="0"/>
          </a:p>
        </c:rich>
      </c:tx>
      <c:layout>
        <c:manualLayout>
          <c:xMode val="edge"/>
          <c:yMode val="edge"/>
          <c:x val="0.135645330712453"/>
          <c:y val="0.0"/>
        </c:manualLayout>
      </c:layout>
      <c:overlay val="0"/>
    </c:title>
    <c:autoTitleDeleted val="0"/>
    <c:plotArea>
      <c:layout/>
      <c:barChart>
        <c:barDir val="col"/>
        <c:grouping val="clustered"/>
        <c:varyColors val="0"/>
        <c:ser>
          <c:idx val="0"/>
          <c:order val="0"/>
          <c:tx>
            <c:strRef>
              <c:f>HelpLearn!$C$4</c:f>
              <c:strCache>
                <c:ptCount val="1"/>
                <c:pt idx="0">
                  <c:v># of students</c:v>
                </c:pt>
              </c:strCache>
            </c:strRef>
          </c:tx>
          <c:spPr>
            <a:solidFill>
              <a:srgbClr val="640217"/>
            </a:solidFill>
          </c:spPr>
          <c:invertIfNegative val="0"/>
          <c:dPt>
            <c:idx val="0"/>
            <c:invertIfNegative val="0"/>
            <c:bubble3D val="0"/>
          </c:dPt>
          <c:dPt>
            <c:idx val="1"/>
            <c:invertIfNegative val="0"/>
            <c:bubble3D val="0"/>
            <c:spPr>
              <a:solidFill>
                <a:schemeClr val="accent5">
                  <a:lumMod val="20000"/>
                  <a:lumOff val="80000"/>
                </a:schemeClr>
              </a:solidFill>
              <a:ln w="38100">
                <a:solidFill>
                  <a:srgbClr val="800000"/>
                </a:solidFill>
              </a:ln>
            </c:spPr>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cat>
            <c:strRef>
              <c:f>HelpLearn!$B$5:$B$15</c:f>
              <c:strCache>
                <c:ptCount val="11"/>
                <c:pt idx="0">
                  <c:v>Clicker questions</c:v>
                </c:pt>
                <c:pt idx="1">
                  <c:v>Learning journals</c:v>
                </c:pt>
                <c:pt idx="2">
                  <c:v>Videos, images, diagrams</c:v>
                </c:pt>
                <c:pt idx="3">
                  <c:v>Learning objectives</c:v>
                </c:pt>
                <c:pt idx="4">
                  <c:v>Active classroom, groups</c:v>
                </c:pt>
                <c:pt idx="5">
                  <c:v>Posting slides (pdfs)</c:v>
                </c:pt>
                <c:pt idx="6">
                  <c:v>Good lectures (examples, enthusiasim)</c:v>
                </c:pt>
                <c:pt idx="7">
                  <c:v>Online quizzes/practice exams</c:v>
                </c:pt>
                <c:pt idx="8">
                  <c:v>Study/learning methods</c:v>
                </c:pt>
                <c:pt idx="9">
                  <c:v>Other (humor, knowldege)</c:v>
                </c:pt>
                <c:pt idx="10">
                  <c:v>Group exam</c:v>
                </c:pt>
              </c:strCache>
            </c:strRef>
          </c:cat>
          <c:val>
            <c:numRef>
              <c:f>HelpLearn!$C$5:$C$15</c:f>
              <c:numCache>
                <c:formatCode>General</c:formatCode>
                <c:ptCount val="11"/>
                <c:pt idx="0">
                  <c:v>20.0</c:v>
                </c:pt>
                <c:pt idx="1">
                  <c:v>19.0</c:v>
                </c:pt>
                <c:pt idx="2">
                  <c:v>16.0</c:v>
                </c:pt>
                <c:pt idx="3">
                  <c:v>13.0</c:v>
                </c:pt>
                <c:pt idx="4">
                  <c:v>11.0</c:v>
                </c:pt>
                <c:pt idx="5">
                  <c:v>11.0</c:v>
                </c:pt>
                <c:pt idx="6">
                  <c:v>11.0</c:v>
                </c:pt>
                <c:pt idx="7">
                  <c:v>9.0</c:v>
                </c:pt>
                <c:pt idx="8">
                  <c:v>8.0</c:v>
                </c:pt>
                <c:pt idx="9">
                  <c:v>7.0</c:v>
                </c:pt>
                <c:pt idx="10">
                  <c:v>1.0</c:v>
                </c:pt>
              </c:numCache>
            </c:numRef>
          </c:val>
        </c:ser>
        <c:dLbls>
          <c:showLegendKey val="0"/>
          <c:showVal val="0"/>
          <c:showCatName val="0"/>
          <c:showSerName val="0"/>
          <c:showPercent val="0"/>
          <c:showBubbleSize val="0"/>
        </c:dLbls>
        <c:gapWidth val="150"/>
        <c:axId val="2125907304"/>
        <c:axId val="2125904280"/>
      </c:barChart>
      <c:catAx>
        <c:axId val="2125907304"/>
        <c:scaling>
          <c:orientation val="minMax"/>
        </c:scaling>
        <c:delete val="0"/>
        <c:axPos val="b"/>
        <c:majorTickMark val="out"/>
        <c:minorTickMark val="none"/>
        <c:tickLblPos val="nextTo"/>
        <c:txPr>
          <a:bodyPr/>
          <a:lstStyle/>
          <a:p>
            <a:pPr>
              <a:defRPr sz="1600" b="1"/>
            </a:pPr>
            <a:endParaRPr lang="en-US"/>
          </a:p>
        </c:txPr>
        <c:crossAx val="2125904280"/>
        <c:crosses val="autoZero"/>
        <c:auto val="1"/>
        <c:lblAlgn val="ctr"/>
        <c:lblOffset val="100"/>
        <c:noMultiLvlLbl val="0"/>
      </c:catAx>
      <c:valAx>
        <c:axId val="2125904280"/>
        <c:scaling>
          <c:orientation val="minMax"/>
        </c:scaling>
        <c:delete val="0"/>
        <c:axPos val="l"/>
        <c:majorGridlines/>
        <c:title>
          <c:tx>
            <c:rich>
              <a:bodyPr rot="-5400000" vert="horz"/>
              <a:lstStyle/>
              <a:p>
                <a:pPr>
                  <a:defRPr sz="2000"/>
                </a:pPr>
                <a:r>
                  <a:rPr lang="en-US" sz="2000"/>
                  <a:t>Number of Students</a:t>
                </a:r>
              </a:p>
            </c:rich>
          </c:tx>
          <c:layout>
            <c:manualLayout>
              <c:xMode val="edge"/>
              <c:yMode val="edge"/>
              <c:x val="0.004470609439111"/>
              <c:y val="0.155764425856617"/>
            </c:manualLayout>
          </c:layout>
          <c:overlay val="0"/>
        </c:title>
        <c:numFmt formatCode="General" sourceLinked="1"/>
        <c:majorTickMark val="out"/>
        <c:minorTickMark val="none"/>
        <c:tickLblPos val="nextTo"/>
        <c:txPr>
          <a:bodyPr/>
          <a:lstStyle/>
          <a:p>
            <a:pPr>
              <a:defRPr sz="1800"/>
            </a:pPr>
            <a:endParaRPr lang="en-US"/>
          </a:p>
        </c:txPr>
        <c:crossAx val="2125907304"/>
        <c:crosses val="autoZero"/>
        <c:crossBetween val="between"/>
      </c:valAx>
    </c:plotArea>
    <c:plotVisOnly val="1"/>
    <c:dispBlanksAs val="gap"/>
    <c:showDLblsOverMax val="0"/>
  </c:chart>
  <c:spPr>
    <a:solidFill>
      <a:schemeClr val="bg1"/>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46C61-A285-FD47-A02C-9BD7F09A7E8B}" type="doc">
      <dgm:prSet loTypeId="urn:microsoft.com/office/officeart/2009/3/layout/HorizontalOrganizationChart" loCatId="" qsTypeId="urn:microsoft.com/office/officeart/2005/8/quickstyle/3D3" qsCatId="3D" csTypeId="urn:microsoft.com/office/officeart/2005/8/colors/accent1_2" csCatId="accent1" phldr="1"/>
      <dgm:spPr/>
      <dgm:t>
        <a:bodyPr/>
        <a:lstStyle/>
        <a:p>
          <a:endParaRPr lang="en-US"/>
        </a:p>
      </dgm:t>
    </dgm:pt>
    <dgm:pt modelId="{CBF1B973-4915-3543-8635-40339C74EDB0}">
      <dgm:prSet phldrT="[Text]"/>
      <dgm:spPr>
        <a:solidFill>
          <a:srgbClr val="281A54"/>
        </a:solidFill>
      </dgm:spPr>
      <dgm:t>
        <a:bodyPr/>
        <a:lstStyle/>
        <a:p>
          <a:r>
            <a:rPr lang="en-US" smtClean="0"/>
            <a:t>Each Semester</a:t>
          </a:r>
          <a:endParaRPr lang="en-US" dirty="0" smtClean="0"/>
        </a:p>
      </dgm:t>
    </dgm:pt>
    <dgm:pt modelId="{B54FBFF2-ECE4-0A45-9A54-2553EE72EC19}" type="parTrans" cxnId="{927E5BC1-97D8-F74B-84BB-4E9F3293D362}">
      <dgm:prSet/>
      <dgm:spPr/>
      <dgm:t>
        <a:bodyPr/>
        <a:lstStyle/>
        <a:p>
          <a:endParaRPr lang="en-US"/>
        </a:p>
      </dgm:t>
    </dgm:pt>
    <dgm:pt modelId="{56A1DCEE-0BA3-4644-96CB-350AC6236CF9}" type="sibTrans" cxnId="{927E5BC1-97D8-F74B-84BB-4E9F3293D362}">
      <dgm:prSet/>
      <dgm:spPr/>
      <dgm:t>
        <a:bodyPr/>
        <a:lstStyle/>
        <a:p>
          <a:endParaRPr lang="en-US"/>
        </a:p>
      </dgm:t>
    </dgm:pt>
    <dgm:pt modelId="{4807CAFA-14C1-4841-8376-130FF8187632}">
      <dgm:prSet phldrT="[Text]"/>
      <dgm:spPr>
        <a:solidFill>
          <a:srgbClr val="281A54"/>
        </a:solidFill>
      </dgm:spPr>
      <dgm:t>
        <a:bodyPr/>
        <a:lstStyle/>
        <a:p>
          <a:r>
            <a:rPr lang="en-US" dirty="0" smtClean="0"/>
            <a:t>B  Students</a:t>
          </a:r>
          <a:endParaRPr lang="en-US" dirty="0"/>
        </a:p>
      </dgm:t>
    </dgm:pt>
    <dgm:pt modelId="{81DA8101-1153-1743-8CC2-5D39533C8636}" type="parTrans" cxnId="{3D203D58-2AB3-7247-A49C-9BC7B5A2522C}">
      <dgm:prSet/>
      <dgm:spPr>
        <a:solidFill>
          <a:schemeClr val="tx1"/>
        </a:solidFill>
        <a:ln>
          <a:solidFill>
            <a:schemeClr val="tx1"/>
          </a:solidFill>
        </a:ln>
      </dgm:spPr>
      <dgm:t>
        <a:bodyPr/>
        <a:lstStyle/>
        <a:p>
          <a:endParaRPr lang="en-US"/>
        </a:p>
      </dgm:t>
    </dgm:pt>
    <dgm:pt modelId="{849B7B24-0303-5742-A5AF-48B6D76418AF}" type="sibTrans" cxnId="{3D203D58-2AB3-7247-A49C-9BC7B5A2522C}">
      <dgm:prSet/>
      <dgm:spPr/>
      <dgm:t>
        <a:bodyPr/>
        <a:lstStyle/>
        <a:p>
          <a:endParaRPr lang="en-US"/>
        </a:p>
      </dgm:t>
    </dgm:pt>
    <dgm:pt modelId="{604FFE9B-CFC7-8E47-B7B3-107430478E29}">
      <dgm:prSet phldrT="[Text]"/>
      <dgm:spPr>
        <a:solidFill>
          <a:srgbClr val="281A54"/>
        </a:solidFill>
      </dgm:spPr>
      <dgm:t>
        <a:bodyPr/>
        <a:lstStyle/>
        <a:p>
          <a:r>
            <a:rPr lang="en-US" dirty="0" smtClean="0"/>
            <a:t>C  Students </a:t>
          </a:r>
          <a:endParaRPr lang="en-US" dirty="0"/>
        </a:p>
      </dgm:t>
    </dgm:pt>
    <dgm:pt modelId="{A15CB195-0C89-EC44-932B-800BD925D65C}" type="parTrans" cxnId="{CF2E612D-4CCD-0545-90FD-B6EE6E4F5930}">
      <dgm:prSet/>
      <dgm:spPr>
        <a:solidFill>
          <a:schemeClr val="tx1"/>
        </a:solidFill>
        <a:ln>
          <a:solidFill>
            <a:schemeClr val="tx1"/>
          </a:solidFill>
        </a:ln>
      </dgm:spPr>
      <dgm:t>
        <a:bodyPr/>
        <a:lstStyle/>
        <a:p>
          <a:endParaRPr lang="en-US"/>
        </a:p>
      </dgm:t>
    </dgm:pt>
    <dgm:pt modelId="{855A3490-63BE-564C-89B4-8E311BA14782}" type="sibTrans" cxnId="{CF2E612D-4CCD-0545-90FD-B6EE6E4F5930}">
      <dgm:prSet/>
      <dgm:spPr/>
      <dgm:t>
        <a:bodyPr/>
        <a:lstStyle/>
        <a:p>
          <a:endParaRPr lang="en-US"/>
        </a:p>
      </dgm:t>
    </dgm:pt>
    <dgm:pt modelId="{B9329DDD-3523-C047-B70C-93F2065E44E6}">
      <dgm:prSet phldrT="[Text]"/>
      <dgm:spPr>
        <a:solidFill>
          <a:srgbClr val="281A54"/>
        </a:solidFill>
      </dgm:spPr>
      <dgm:t>
        <a:bodyPr/>
        <a:lstStyle/>
        <a:p>
          <a:r>
            <a:rPr lang="en-US" dirty="0" smtClean="0"/>
            <a:t> A  Students</a:t>
          </a:r>
          <a:endParaRPr lang="en-US" dirty="0"/>
        </a:p>
      </dgm:t>
    </dgm:pt>
    <dgm:pt modelId="{40C777E4-6F46-C84B-8584-CAC98ECFBBCE}" type="sibTrans" cxnId="{B57EB7D6-4C72-5245-972C-3D3C0BC6A18F}">
      <dgm:prSet/>
      <dgm:spPr/>
      <dgm:t>
        <a:bodyPr/>
        <a:lstStyle/>
        <a:p>
          <a:endParaRPr lang="en-US"/>
        </a:p>
      </dgm:t>
    </dgm:pt>
    <dgm:pt modelId="{002991AA-36C3-B644-83E5-A6B1C230E14B}" type="parTrans" cxnId="{B57EB7D6-4C72-5245-972C-3D3C0BC6A18F}">
      <dgm:prSet/>
      <dgm:spPr>
        <a:ln>
          <a:solidFill>
            <a:schemeClr val="tx1"/>
          </a:solidFill>
        </a:ln>
      </dgm:spPr>
      <dgm:t>
        <a:bodyPr/>
        <a:lstStyle/>
        <a:p>
          <a:endParaRPr lang="en-US"/>
        </a:p>
      </dgm:t>
    </dgm:pt>
    <dgm:pt modelId="{16AFF023-A537-9943-ABB0-CDF0F1365F19}" type="pres">
      <dgm:prSet presAssocID="{CF546C61-A285-FD47-A02C-9BD7F09A7E8B}" presName="hierChild1" presStyleCnt="0">
        <dgm:presLayoutVars>
          <dgm:orgChart val="1"/>
          <dgm:chPref val="1"/>
          <dgm:dir/>
          <dgm:animOne val="branch"/>
          <dgm:animLvl val="lvl"/>
          <dgm:resizeHandles/>
        </dgm:presLayoutVars>
      </dgm:prSet>
      <dgm:spPr/>
      <dgm:t>
        <a:bodyPr/>
        <a:lstStyle/>
        <a:p>
          <a:endParaRPr lang="en-US"/>
        </a:p>
      </dgm:t>
    </dgm:pt>
    <dgm:pt modelId="{AF0B9E37-1E0F-E44E-A352-9381DA5DFD7D}" type="pres">
      <dgm:prSet presAssocID="{CBF1B973-4915-3543-8635-40339C74EDB0}" presName="hierRoot1" presStyleCnt="0">
        <dgm:presLayoutVars>
          <dgm:hierBranch val="init"/>
        </dgm:presLayoutVars>
      </dgm:prSet>
      <dgm:spPr/>
    </dgm:pt>
    <dgm:pt modelId="{D6DBEA80-60E3-1343-AE74-042C8448048A}" type="pres">
      <dgm:prSet presAssocID="{CBF1B973-4915-3543-8635-40339C74EDB0}" presName="rootComposite1" presStyleCnt="0"/>
      <dgm:spPr/>
    </dgm:pt>
    <dgm:pt modelId="{0C177A31-7EEE-5C48-9D6B-E3CA3C7155AA}" type="pres">
      <dgm:prSet presAssocID="{CBF1B973-4915-3543-8635-40339C74EDB0}" presName="rootText1" presStyleLbl="node0" presStyleIdx="0" presStyleCnt="1">
        <dgm:presLayoutVars>
          <dgm:chPref val="3"/>
        </dgm:presLayoutVars>
      </dgm:prSet>
      <dgm:spPr/>
      <dgm:t>
        <a:bodyPr/>
        <a:lstStyle/>
        <a:p>
          <a:endParaRPr lang="en-US"/>
        </a:p>
      </dgm:t>
    </dgm:pt>
    <dgm:pt modelId="{8899C051-8F4C-E34E-9A5A-F8FBAA35AEB4}" type="pres">
      <dgm:prSet presAssocID="{CBF1B973-4915-3543-8635-40339C74EDB0}" presName="rootConnector1" presStyleLbl="node1" presStyleIdx="0" presStyleCnt="0"/>
      <dgm:spPr/>
      <dgm:t>
        <a:bodyPr/>
        <a:lstStyle/>
        <a:p>
          <a:endParaRPr lang="en-US"/>
        </a:p>
      </dgm:t>
    </dgm:pt>
    <dgm:pt modelId="{05D21E90-2F4A-C24A-8256-1333C05C9A88}" type="pres">
      <dgm:prSet presAssocID="{CBF1B973-4915-3543-8635-40339C74EDB0}" presName="hierChild2" presStyleCnt="0"/>
      <dgm:spPr/>
    </dgm:pt>
    <dgm:pt modelId="{CBD0B18A-4D26-5C4E-A0EA-6434E28916AE}" type="pres">
      <dgm:prSet presAssocID="{002991AA-36C3-B644-83E5-A6B1C230E14B}" presName="Name64" presStyleLbl="parChTrans1D2" presStyleIdx="0" presStyleCnt="3"/>
      <dgm:spPr/>
      <dgm:t>
        <a:bodyPr/>
        <a:lstStyle/>
        <a:p>
          <a:endParaRPr lang="en-US"/>
        </a:p>
      </dgm:t>
    </dgm:pt>
    <dgm:pt modelId="{34B65043-98E5-DF44-A3DF-876F1F36DE2F}" type="pres">
      <dgm:prSet presAssocID="{B9329DDD-3523-C047-B70C-93F2065E44E6}" presName="hierRoot2" presStyleCnt="0">
        <dgm:presLayoutVars>
          <dgm:hierBranch val="init"/>
        </dgm:presLayoutVars>
      </dgm:prSet>
      <dgm:spPr/>
    </dgm:pt>
    <dgm:pt modelId="{3118F32B-CC25-5945-A797-C7060062F14A}" type="pres">
      <dgm:prSet presAssocID="{B9329DDD-3523-C047-B70C-93F2065E44E6}" presName="rootComposite" presStyleCnt="0"/>
      <dgm:spPr/>
    </dgm:pt>
    <dgm:pt modelId="{B8107B7D-E951-0B49-9237-E2072678E1F5}" type="pres">
      <dgm:prSet presAssocID="{B9329DDD-3523-C047-B70C-93F2065E44E6}" presName="rootText" presStyleLbl="node2" presStyleIdx="0" presStyleCnt="3">
        <dgm:presLayoutVars>
          <dgm:chPref val="3"/>
        </dgm:presLayoutVars>
      </dgm:prSet>
      <dgm:spPr/>
      <dgm:t>
        <a:bodyPr/>
        <a:lstStyle/>
        <a:p>
          <a:endParaRPr lang="en-US"/>
        </a:p>
      </dgm:t>
    </dgm:pt>
    <dgm:pt modelId="{5681040D-6B03-404F-946A-755E3A498ACB}" type="pres">
      <dgm:prSet presAssocID="{B9329DDD-3523-C047-B70C-93F2065E44E6}" presName="rootConnector" presStyleLbl="node2" presStyleIdx="0" presStyleCnt="3"/>
      <dgm:spPr/>
      <dgm:t>
        <a:bodyPr/>
        <a:lstStyle/>
        <a:p>
          <a:endParaRPr lang="en-US"/>
        </a:p>
      </dgm:t>
    </dgm:pt>
    <dgm:pt modelId="{20163DEE-2F77-C84D-8183-AC662C12EF91}" type="pres">
      <dgm:prSet presAssocID="{B9329DDD-3523-C047-B70C-93F2065E44E6}" presName="hierChild4" presStyleCnt="0"/>
      <dgm:spPr/>
    </dgm:pt>
    <dgm:pt modelId="{57E4D14E-52A0-A542-9D2B-00E0B1CE5DE2}" type="pres">
      <dgm:prSet presAssocID="{B9329DDD-3523-C047-B70C-93F2065E44E6}" presName="hierChild5" presStyleCnt="0"/>
      <dgm:spPr/>
    </dgm:pt>
    <dgm:pt modelId="{70711B9D-6C0C-7549-A6C2-29E0B17C3A92}" type="pres">
      <dgm:prSet presAssocID="{81DA8101-1153-1743-8CC2-5D39533C8636}" presName="Name64" presStyleLbl="parChTrans1D2" presStyleIdx="1" presStyleCnt="3"/>
      <dgm:spPr/>
      <dgm:t>
        <a:bodyPr/>
        <a:lstStyle/>
        <a:p>
          <a:endParaRPr lang="en-US"/>
        </a:p>
      </dgm:t>
    </dgm:pt>
    <dgm:pt modelId="{DC4204FB-F07F-4A49-B7CF-D9074D00D31D}" type="pres">
      <dgm:prSet presAssocID="{4807CAFA-14C1-4841-8376-130FF8187632}" presName="hierRoot2" presStyleCnt="0">
        <dgm:presLayoutVars>
          <dgm:hierBranch val="init"/>
        </dgm:presLayoutVars>
      </dgm:prSet>
      <dgm:spPr/>
    </dgm:pt>
    <dgm:pt modelId="{FB4C5841-608D-354B-8F21-7ADB71498B2A}" type="pres">
      <dgm:prSet presAssocID="{4807CAFA-14C1-4841-8376-130FF8187632}" presName="rootComposite" presStyleCnt="0"/>
      <dgm:spPr/>
    </dgm:pt>
    <dgm:pt modelId="{6772246A-8007-B44C-99F1-918CC1EFA183}" type="pres">
      <dgm:prSet presAssocID="{4807CAFA-14C1-4841-8376-130FF8187632}" presName="rootText" presStyleLbl="node2" presStyleIdx="1" presStyleCnt="3">
        <dgm:presLayoutVars>
          <dgm:chPref val="3"/>
        </dgm:presLayoutVars>
      </dgm:prSet>
      <dgm:spPr/>
      <dgm:t>
        <a:bodyPr/>
        <a:lstStyle/>
        <a:p>
          <a:endParaRPr lang="en-US"/>
        </a:p>
      </dgm:t>
    </dgm:pt>
    <dgm:pt modelId="{10DC571B-D3DF-BD4F-80EF-F78A7DB2522B}" type="pres">
      <dgm:prSet presAssocID="{4807CAFA-14C1-4841-8376-130FF8187632}" presName="rootConnector" presStyleLbl="node2" presStyleIdx="1" presStyleCnt="3"/>
      <dgm:spPr/>
      <dgm:t>
        <a:bodyPr/>
        <a:lstStyle/>
        <a:p>
          <a:endParaRPr lang="en-US"/>
        </a:p>
      </dgm:t>
    </dgm:pt>
    <dgm:pt modelId="{30E23FFF-78BC-784E-B016-7B513925219B}" type="pres">
      <dgm:prSet presAssocID="{4807CAFA-14C1-4841-8376-130FF8187632}" presName="hierChild4" presStyleCnt="0"/>
      <dgm:spPr/>
    </dgm:pt>
    <dgm:pt modelId="{F3D4C48C-C984-DC40-BC28-C61350882887}" type="pres">
      <dgm:prSet presAssocID="{4807CAFA-14C1-4841-8376-130FF8187632}" presName="hierChild5" presStyleCnt="0"/>
      <dgm:spPr/>
    </dgm:pt>
    <dgm:pt modelId="{C76348BA-FC93-2D4E-9D49-680F4409B655}" type="pres">
      <dgm:prSet presAssocID="{A15CB195-0C89-EC44-932B-800BD925D65C}" presName="Name64" presStyleLbl="parChTrans1D2" presStyleIdx="2" presStyleCnt="3"/>
      <dgm:spPr/>
      <dgm:t>
        <a:bodyPr/>
        <a:lstStyle/>
        <a:p>
          <a:endParaRPr lang="en-US"/>
        </a:p>
      </dgm:t>
    </dgm:pt>
    <dgm:pt modelId="{8F76A019-5CD4-424B-805D-2602A3168F82}" type="pres">
      <dgm:prSet presAssocID="{604FFE9B-CFC7-8E47-B7B3-107430478E29}" presName="hierRoot2" presStyleCnt="0">
        <dgm:presLayoutVars>
          <dgm:hierBranch val="init"/>
        </dgm:presLayoutVars>
      </dgm:prSet>
      <dgm:spPr/>
    </dgm:pt>
    <dgm:pt modelId="{81688C2B-E831-5944-B9B8-3D542E4B10E7}" type="pres">
      <dgm:prSet presAssocID="{604FFE9B-CFC7-8E47-B7B3-107430478E29}" presName="rootComposite" presStyleCnt="0"/>
      <dgm:spPr/>
    </dgm:pt>
    <dgm:pt modelId="{9E23C8FA-B9ED-CA45-9A99-7C56B2AC9F0A}" type="pres">
      <dgm:prSet presAssocID="{604FFE9B-CFC7-8E47-B7B3-107430478E29}" presName="rootText" presStyleLbl="node2" presStyleIdx="2" presStyleCnt="3">
        <dgm:presLayoutVars>
          <dgm:chPref val="3"/>
        </dgm:presLayoutVars>
      </dgm:prSet>
      <dgm:spPr/>
      <dgm:t>
        <a:bodyPr/>
        <a:lstStyle/>
        <a:p>
          <a:endParaRPr lang="en-US"/>
        </a:p>
      </dgm:t>
    </dgm:pt>
    <dgm:pt modelId="{DF53F064-4760-DA45-B97B-FBFA46890F1B}" type="pres">
      <dgm:prSet presAssocID="{604FFE9B-CFC7-8E47-B7B3-107430478E29}" presName="rootConnector" presStyleLbl="node2" presStyleIdx="2" presStyleCnt="3"/>
      <dgm:spPr/>
      <dgm:t>
        <a:bodyPr/>
        <a:lstStyle/>
        <a:p>
          <a:endParaRPr lang="en-US"/>
        </a:p>
      </dgm:t>
    </dgm:pt>
    <dgm:pt modelId="{628F741C-0E16-A44D-8B33-4647D0827E5D}" type="pres">
      <dgm:prSet presAssocID="{604FFE9B-CFC7-8E47-B7B3-107430478E29}" presName="hierChild4" presStyleCnt="0"/>
      <dgm:spPr/>
    </dgm:pt>
    <dgm:pt modelId="{983DE5BA-62BC-644D-B2B5-DAD208406864}" type="pres">
      <dgm:prSet presAssocID="{604FFE9B-CFC7-8E47-B7B3-107430478E29}" presName="hierChild5" presStyleCnt="0"/>
      <dgm:spPr/>
    </dgm:pt>
    <dgm:pt modelId="{75E257AD-BF03-C34A-88F1-EC68301AA589}" type="pres">
      <dgm:prSet presAssocID="{CBF1B973-4915-3543-8635-40339C74EDB0}" presName="hierChild3" presStyleCnt="0"/>
      <dgm:spPr/>
    </dgm:pt>
  </dgm:ptLst>
  <dgm:cxnLst>
    <dgm:cxn modelId="{4509BD23-64C4-C946-B7AF-9720886DFF5C}" type="presOf" srcId="{604FFE9B-CFC7-8E47-B7B3-107430478E29}" destId="{DF53F064-4760-DA45-B97B-FBFA46890F1B}" srcOrd="1" destOrd="0" presId="urn:microsoft.com/office/officeart/2009/3/layout/HorizontalOrganizationChart"/>
    <dgm:cxn modelId="{7C24E214-9F30-3543-B05B-CDDF0CACB2F3}" type="presOf" srcId="{4807CAFA-14C1-4841-8376-130FF8187632}" destId="{10DC571B-D3DF-BD4F-80EF-F78A7DB2522B}" srcOrd="1" destOrd="0" presId="urn:microsoft.com/office/officeart/2009/3/layout/HorizontalOrganizationChart"/>
    <dgm:cxn modelId="{CF2E612D-4CCD-0545-90FD-B6EE6E4F5930}" srcId="{CBF1B973-4915-3543-8635-40339C74EDB0}" destId="{604FFE9B-CFC7-8E47-B7B3-107430478E29}" srcOrd="2" destOrd="0" parTransId="{A15CB195-0C89-EC44-932B-800BD925D65C}" sibTransId="{855A3490-63BE-564C-89B4-8E311BA14782}"/>
    <dgm:cxn modelId="{84EB56B4-D9C8-F24E-9BF9-B46C40622B7A}" type="presOf" srcId="{604FFE9B-CFC7-8E47-B7B3-107430478E29}" destId="{9E23C8FA-B9ED-CA45-9A99-7C56B2AC9F0A}" srcOrd="0" destOrd="0" presId="urn:microsoft.com/office/officeart/2009/3/layout/HorizontalOrganizationChart"/>
    <dgm:cxn modelId="{B57EB7D6-4C72-5245-972C-3D3C0BC6A18F}" srcId="{CBF1B973-4915-3543-8635-40339C74EDB0}" destId="{B9329DDD-3523-C047-B70C-93F2065E44E6}" srcOrd="0" destOrd="0" parTransId="{002991AA-36C3-B644-83E5-A6B1C230E14B}" sibTransId="{40C777E4-6F46-C84B-8584-CAC98ECFBBCE}"/>
    <dgm:cxn modelId="{B6F4B6DE-5A0B-B146-B269-3124BD127BBE}" type="presOf" srcId="{A15CB195-0C89-EC44-932B-800BD925D65C}" destId="{C76348BA-FC93-2D4E-9D49-680F4409B655}" srcOrd="0" destOrd="0" presId="urn:microsoft.com/office/officeart/2009/3/layout/HorizontalOrganizationChart"/>
    <dgm:cxn modelId="{F0F0E875-3307-8541-A050-F1BABD3F5DB9}" type="presOf" srcId="{4807CAFA-14C1-4841-8376-130FF8187632}" destId="{6772246A-8007-B44C-99F1-918CC1EFA183}" srcOrd="0" destOrd="0" presId="urn:microsoft.com/office/officeart/2009/3/layout/HorizontalOrganizationChart"/>
    <dgm:cxn modelId="{69C7DC7C-3863-EE44-82F4-BA16AA841DC9}" type="presOf" srcId="{CF546C61-A285-FD47-A02C-9BD7F09A7E8B}" destId="{16AFF023-A537-9943-ABB0-CDF0F1365F19}" srcOrd="0" destOrd="0" presId="urn:microsoft.com/office/officeart/2009/3/layout/HorizontalOrganizationChart"/>
    <dgm:cxn modelId="{104D5740-47CA-1048-9E95-E7193464C26B}" type="presOf" srcId="{B9329DDD-3523-C047-B70C-93F2065E44E6}" destId="{B8107B7D-E951-0B49-9237-E2072678E1F5}" srcOrd="0" destOrd="0" presId="urn:microsoft.com/office/officeart/2009/3/layout/HorizontalOrganizationChart"/>
    <dgm:cxn modelId="{5A38CB46-B149-B04A-AF8A-D32ED8F9C551}" type="presOf" srcId="{CBF1B973-4915-3543-8635-40339C74EDB0}" destId="{0C177A31-7EEE-5C48-9D6B-E3CA3C7155AA}" srcOrd="0" destOrd="0" presId="urn:microsoft.com/office/officeart/2009/3/layout/HorizontalOrganizationChart"/>
    <dgm:cxn modelId="{B6C42709-9416-E24B-8462-956B17F868E2}" type="presOf" srcId="{002991AA-36C3-B644-83E5-A6B1C230E14B}" destId="{CBD0B18A-4D26-5C4E-A0EA-6434E28916AE}" srcOrd="0" destOrd="0" presId="urn:microsoft.com/office/officeart/2009/3/layout/HorizontalOrganizationChart"/>
    <dgm:cxn modelId="{2F80BC90-8988-6B43-A074-6BF1335CD410}" type="presOf" srcId="{CBF1B973-4915-3543-8635-40339C74EDB0}" destId="{8899C051-8F4C-E34E-9A5A-F8FBAA35AEB4}" srcOrd="1" destOrd="0" presId="urn:microsoft.com/office/officeart/2009/3/layout/HorizontalOrganizationChart"/>
    <dgm:cxn modelId="{9C553FFB-5A8C-B943-9ACE-F4FCBEE8F3D5}" type="presOf" srcId="{B9329DDD-3523-C047-B70C-93F2065E44E6}" destId="{5681040D-6B03-404F-946A-755E3A498ACB}" srcOrd="1" destOrd="0" presId="urn:microsoft.com/office/officeart/2009/3/layout/HorizontalOrganizationChart"/>
    <dgm:cxn modelId="{927E5BC1-97D8-F74B-84BB-4E9F3293D362}" srcId="{CF546C61-A285-FD47-A02C-9BD7F09A7E8B}" destId="{CBF1B973-4915-3543-8635-40339C74EDB0}" srcOrd="0" destOrd="0" parTransId="{B54FBFF2-ECE4-0A45-9A54-2553EE72EC19}" sibTransId="{56A1DCEE-0BA3-4644-96CB-350AC6236CF9}"/>
    <dgm:cxn modelId="{95D0B9F9-EB03-B84B-A3C0-D637D0D58D16}" type="presOf" srcId="{81DA8101-1153-1743-8CC2-5D39533C8636}" destId="{70711B9D-6C0C-7549-A6C2-29E0B17C3A92}" srcOrd="0" destOrd="0" presId="urn:microsoft.com/office/officeart/2009/3/layout/HorizontalOrganizationChart"/>
    <dgm:cxn modelId="{3D203D58-2AB3-7247-A49C-9BC7B5A2522C}" srcId="{CBF1B973-4915-3543-8635-40339C74EDB0}" destId="{4807CAFA-14C1-4841-8376-130FF8187632}" srcOrd="1" destOrd="0" parTransId="{81DA8101-1153-1743-8CC2-5D39533C8636}" sibTransId="{849B7B24-0303-5742-A5AF-48B6D76418AF}"/>
    <dgm:cxn modelId="{8A910FC5-5CB9-3144-B5A4-D072F96656FF}" type="presParOf" srcId="{16AFF023-A537-9943-ABB0-CDF0F1365F19}" destId="{AF0B9E37-1E0F-E44E-A352-9381DA5DFD7D}" srcOrd="0" destOrd="0" presId="urn:microsoft.com/office/officeart/2009/3/layout/HorizontalOrganizationChart"/>
    <dgm:cxn modelId="{295886D1-E52B-C349-BB4A-A6F123358DDA}" type="presParOf" srcId="{AF0B9E37-1E0F-E44E-A352-9381DA5DFD7D}" destId="{D6DBEA80-60E3-1343-AE74-042C8448048A}" srcOrd="0" destOrd="0" presId="urn:microsoft.com/office/officeart/2009/3/layout/HorizontalOrganizationChart"/>
    <dgm:cxn modelId="{0CF33F8B-D37F-0949-889F-4ED80C845597}" type="presParOf" srcId="{D6DBEA80-60E3-1343-AE74-042C8448048A}" destId="{0C177A31-7EEE-5C48-9D6B-E3CA3C7155AA}" srcOrd="0" destOrd="0" presId="urn:microsoft.com/office/officeart/2009/3/layout/HorizontalOrganizationChart"/>
    <dgm:cxn modelId="{E53F7AD6-805B-9B46-9DE5-934F13C37DD2}" type="presParOf" srcId="{D6DBEA80-60E3-1343-AE74-042C8448048A}" destId="{8899C051-8F4C-E34E-9A5A-F8FBAA35AEB4}" srcOrd="1" destOrd="0" presId="urn:microsoft.com/office/officeart/2009/3/layout/HorizontalOrganizationChart"/>
    <dgm:cxn modelId="{CDAD7833-385E-1D47-9ABD-5FB361108800}" type="presParOf" srcId="{AF0B9E37-1E0F-E44E-A352-9381DA5DFD7D}" destId="{05D21E90-2F4A-C24A-8256-1333C05C9A88}" srcOrd="1" destOrd="0" presId="urn:microsoft.com/office/officeart/2009/3/layout/HorizontalOrganizationChart"/>
    <dgm:cxn modelId="{52E89424-03BD-6646-9767-AB857F7A842B}" type="presParOf" srcId="{05D21E90-2F4A-C24A-8256-1333C05C9A88}" destId="{CBD0B18A-4D26-5C4E-A0EA-6434E28916AE}" srcOrd="0" destOrd="0" presId="urn:microsoft.com/office/officeart/2009/3/layout/HorizontalOrganizationChart"/>
    <dgm:cxn modelId="{879BC495-640C-CB47-8BCA-EE0D5681E3FC}" type="presParOf" srcId="{05D21E90-2F4A-C24A-8256-1333C05C9A88}" destId="{34B65043-98E5-DF44-A3DF-876F1F36DE2F}" srcOrd="1" destOrd="0" presId="urn:microsoft.com/office/officeart/2009/3/layout/HorizontalOrganizationChart"/>
    <dgm:cxn modelId="{623FED1C-425B-3B4F-B57C-54D4C0A5F620}" type="presParOf" srcId="{34B65043-98E5-DF44-A3DF-876F1F36DE2F}" destId="{3118F32B-CC25-5945-A797-C7060062F14A}" srcOrd="0" destOrd="0" presId="urn:microsoft.com/office/officeart/2009/3/layout/HorizontalOrganizationChart"/>
    <dgm:cxn modelId="{B4A2866D-1DCA-8E47-AFD5-7CFF7901D4A0}" type="presParOf" srcId="{3118F32B-CC25-5945-A797-C7060062F14A}" destId="{B8107B7D-E951-0B49-9237-E2072678E1F5}" srcOrd="0" destOrd="0" presId="urn:microsoft.com/office/officeart/2009/3/layout/HorizontalOrganizationChart"/>
    <dgm:cxn modelId="{4733C0DA-5EA2-1741-A882-9923B59F81A3}" type="presParOf" srcId="{3118F32B-CC25-5945-A797-C7060062F14A}" destId="{5681040D-6B03-404F-946A-755E3A498ACB}" srcOrd="1" destOrd="0" presId="urn:microsoft.com/office/officeart/2009/3/layout/HorizontalOrganizationChart"/>
    <dgm:cxn modelId="{8E6E41AB-9BF5-B841-871A-3FE2D59E7684}" type="presParOf" srcId="{34B65043-98E5-DF44-A3DF-876F1F36DE2F}" destId="{20163DEE-2F77-C84D-8183-AC662C12EF91}" srcOrd="1" destOrd="0" presId="urn:microsoft.com/office/officeart/2009/3/layout/HorizontalOrganizationChart"/>
    <dgm:cxn modelId="{C084F6FF-0388-374D-85F6-2D504DC50198}" type="presParOf" srcId="{34B65043-98E5-DF44-A3DF-876F1F36DE2F}" destId="{57E4D14E-52A0-A542-9D2B-00E0B1CE5DE2}" srcOrd="2" destOrd="0" presId="urn:microsoft.com/office/officeart/2009/3/layout/HorizontalOrganizationChart"/>
    <dgm:cxn modelId="{8EE24570-B7DF-0845-9855-A4BF782ACD54}" type="presParOf" srcId="{05D21E90-2F4A-C24A-8256-1333C05C9A88}" destId="{70711B9D-6C0C-7549-A6C2-29E0B17C3A92}" srcOrd="2" destOrd="0" presId="urn:microsoft.com/office/officeart/2009/3/layout/HorizontalOrganizationChart"/>
    <dgm:cxn modelId="{9DBB0432-6FAC-AA44-BFC8-E2FD56166D0E}" type="presParOf" srcId="{05D21E90-2F4A-C24A-8256-1333C05C9A88}" destId="{DC4204FB-F07F-4A49-B7CF-D9074D00D31D}" srcOrd="3" destOrd="0" presId="urn:microsoft.com/office/officeart/2009/3/layout/HorizontalOrganizationChart"/>
    <dgm:cxn modelId="{0A5FE6BF-07AF-7543-ABB1-7B66C6F22280}" type="presParOf" srcId="{DC4204FB-F07F-4A49-B7CF-D9074D00D31D}" destId="{FB4C5841-608D-354B-8F21-7ADB71498B2A}" srcOrd="0" destOrd="0" presId="urn:microsoft.com/office/officeart/2009/3/layout/HorizontalOrganizationChart"/>
    <dgm:cxn modelId="{7FFD7E59-CCA6-3A4E-999A-F9B0BBD8068F}" type="presParOf" srcId="{FB4C5841-608D-354B-8F21-7ADB71498B2A}" destId="{6772246A-8007-B44C-99F1-918CC1EFA183}" srcOrd="0" destOrd="0" presId="urn:microsoft.com/office/officeart/2009/3/layout/HorizontalOrganizationChart"/>
    <dgm:cxn modelId="{F1ADC90A-3BB5-4D4E-BCCE-AC1AE481C9BE}" type="presParOf" srcId="{FB4C5841-608D-354B-8F21-7ADB71498B2A}" destId="{10DC571B-D3DF-BD4F-80EF-F78A7DB2522B}" srcOrd="1" destOrd="0" presId="urn:microsoft.com/office/officeart/2009/3/layout/HorizontalOrganizationChart"/>
    <dgm:cxn modelId="{6501D7CA-680F-E642-BD9A-4CA314083C34}" type="presParOf" srcId="{DC4204FB-F07F-4A49-B7CF-D9074D00D31D}" destId="{30E23FFF-78BC-784E-B016-7B513925219B}" srcOrd="1" destOrd="0" presId="urn:microsoft.com/office/officeart/2009/3/layout/HorizontalOrganizationChart"/>
    <dgm:cxn modelId="{7BDD1C7A-4669-0E47-BACC-319D0EAFBDB4}" type="presParOf" srcId="{DC4204FB-F07F-4A49-B7CF-D9074D00D31D}" destId="{F3D4C48C-C984-DC40-BC28-C61350882887}" srcOrd="2" destOrd="0" presId="urn:microsoft.com/office/officeart/2009/3/layout/HorizontalOrganizationChart"/>
    <dgm:cxn modelId="{C4FDFECC-9CE6-484A-A18A-CA33E2366941}" type="presParOf" srcId="{05D21E90-2F4A-C24A-8256-1333C05C9A88}" destId="{C76348BA-FC93-2D4E-9D49-680F4409B655}" srcOrd="4" destOrd="0" presId="urn:microsoft.com/office/officeart/2009/3/layout/HorizontalOrganizationChart"/>
    <dgm:cxn modelId="{59C5B1F3-163E-6549-89D0-4C1E097D7B0B}" type="presParOf" srcId="{05D21E90-2F4A-C24A-8256-1333C05C9A88}" destId="{8F76A019-5CD4-424B-805D-2602A3168F82}" srcOrd="5" destOrd="0" presId="urn:microsoft.com/office/officeart/2009/3/layout/HorizontalOrganizationChart"/>
    <dgm:cxn modelId="{A43A0362-DA80-F348-B034-E0541C838820}" type="presParOf" srcId="{8F76A019-5CD4-424B-805D-2602A3168F82}" destId="{81688C2B-E831-5944-B9B8-3D542E4B10E7}" srcOrd="0" destOrd="0" presId="urn:microsoft.com/office/officeart/2009/3/layout/HorizontalOrganizationChart"/>
    <dgm:cxn modelId="{CF00E611-CB3E-9C44-9A86-F6126E7C073D}" type="presParOf" srcId="{81688C2B-E831-5944-B9B8-3D542E4B10E7}" destId="{9E23C8FA-B9ED-CA45-9A99-7C56B2AC9F0A}" srcOrd="0" destOrd="0" presId="urn:microsoft.com/office/officeart/2009/3/layout/HorizontalOrganizationChart"/>
    <dgm:cxn modelId="{4F4CDF59-7583-C74E-9F47-5461C220CC19}" type="presParOf" srcId="{81688C2B-E831-5944-B9B8-3D542E4B10E7}" destId="{DF53F064-4760-DA45-B97B-FBFA46890F1B}" srcOrd="1" destOrd="0" presId="urn:microsoft.com/office/officeart/2009/3/layout/HorizontalOrganizationChart"/>
    <dgm:cxn modelId="{55D43163-7E85-9A46-A5C1-22096553FFFA}" type="presParOf" srcId="{8F76A019-5CD4-424B-805D-2602A3168F82}" destId="{628F741C-0E16-A44D-8B33-4647D0827E5D}" srcOrd="1" destOrd="0" presId="urn:microsoft.com/office/officeart/2009/3/layout/HorizontalOrganizationChart"/>
    <dgm:cxn modelId="{1F575836-63F0-134F-98DC-36739006373F}" type="presParOf" srcId="{8F76A019-5CD4-424B-805D-2602A3168F82}" destId="{983DE5BA-62BC-644D-B2B5-DAD208406864}" srcOrd="2" destOrd="0" presId="urn:microsoft.com/office/officeart/2009/3/layout/HorizontalOrganizationChart"/>
    <dgm:cxn modelId="{5B9F2980-4AE6-7B46-84D5-870B31C2E074}" type="presParOf" srcId="{AF0B9E37-1E0F-E44E-A352-9381DA5DFD7D}" destId="{75E257AD-BF03-C34A-88F1-EC68301AA589}"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341BFE-A34D-E447-A7D4-013CABF6DEFC}" type="doc">
      <dgm:prSet loTypeId="urn:microsoft.com/office/officeart/2005/8/layout/orgChart1" loCatId="" qsTypeId="urn:microsoft.com/office/officeart/2005/8/quickstyle/3D3" qsCatId="3D" csTypeId="urn:microsoft.com/office/officeart/2005/8/colors/accent1_2" csCatId="accent1" phldr="1"/>
      <dgm:spPr/>
      <dgm:t>
        <a:bodyPr/>
        <a:lstStyle/>
        <a:p>
          <a:endParaRPr lang="en-US"/>
        </a:p>
      </dgm:t>
    </dgm:pt>
    <dgm:pt modelId="{93FFA115-8E9C-2848-A1F2-E277E25B276E}">
      <dgm:prSet phldrT="[Text]"/>
      <dgm:spPr>
        <a:solidFill>
          <a:srgbClr val="281A54"/>
        </a:solidFill>
      </dgm:spPr>
      <dgm:t>
        <a:bodyPr/>
        <a:lstStyle/>
        <a:p>
          <a:r>
            <a:rPr lang="en-US" dirty="0" smtClean="0"/>
            <a:t>Undergraduate Students in Introductory Geology Courses at NC State University</a:t>
          </a:r>
        </a:p>
      </dgm:t>
    </dgm:pt>
    <dgm:pt modelId="{70BC7626-6284-ED47-8236-87B132A46932}" type="parTrans" cxnId="{B9000930-FC43-B64E-B21E-861C84426BEB}">
      <dgm:prSet/>
      <dgm:spPr/>
      <dgm:t>
        <a:bodyPr/>
        <a:lstStyle/>
        <a:p>
          <a:endParaRPr lang="en-US"/>
        </a:p>
      </dgm:t>
    </dgm:pt>
    <dgm:pt modelId="{1DAD4046-85CD-4C49-A589-F82282B25877}" type="sibTrans" cxnId="{B9000930-FC43-B64E-B21E-861C84426BEB}">
      <dgm:prSet/>
      <dgm:spPr/>
      <dgm:t>
        <a:bodyPr/>
        <a:lstStyle/>
        <a:p>
          <a:endParaRPr lang="en-US"/>
        </a:p>
      </dgm:t>
    </dgm:pt>
    <dgm:pt modelId="{09F6A98B-A9D4-CD4C-8ED3-2AFED2A00DBD}">
      <dgm:prSet phldrT="[Text]"/>
      <dgm:spPr>
        <a:solidFill>
          <a:srgbClr val="274F87"/>
        </a:solidFill>
      </dgm:spPr>
      <dgm:t>
        <a:bodyPr/>
        <a:lstStyle/>
        <a:p>
          <a:r>
            <a:rPr lang="en-US" dirty="0" smtClean="0"/>
            <a:t>Semester 1         Fall of 2011   N=48</a:t>
          </a:r>
          <a:endParaRPr lang="en-US" dirty="0"/>
        </a:p>
      </dgm:t>
    </dgm:pt>
    <dgm:pt modelId="{9382AA32-EE3E-8743-A2A8-8E3ED134F21F}" type="parTrans" cxnId="{F3E380BA-06DB-654E-BEF7-7056F2238E68}">
      <dgm:prSet/>
      <dgm:spPr>
        <a:ln>
          <a:solidFill>
            <a:schemeClr val="tx1"/>
          </a:solidFill>
        </a:ln>
      </dgm:spPr>
      <dgm:t>
        <a:bodyPr/>
        <a:lstStyle/>
        <a:p>
          <a:endParaRPr lang="en-US"/>
        </a:p>
      </dgm:t>
    </dgm:pt>
    <dgm:pt modelId="{5CBB7559-7C82-A449-BF31-8A47AB29AAC6}" type="sibTrans" cxnId="{F3E380BA-06DB-654E-BEF7-7056F2238E68}">
      <dgm:prSet/>
      <dgm:spPr/>
      <dgm:t>
        <a:bodyPr/>
        <a:lstStyle/>
        <a:p>
          <a:endParaRPr lang="en-US"/>
        </a:p>
      </dgm:t>
    </dgm:pt>
    <dgm:pt modelId="{2DE2D04A-F6EE-8F4B-9B54-8378E4D99D8D}">
      <dgm:prSet phldrT="[Text]"/>
      <dgm:spPr>
        <a:solidFill>
          <a:srgbClr val="274F87"/>
        </a:solidFill>
      </dgm:spPr>
      <dgm:t>
        <a:bodyPr/>
        <a:lstStyle/>
        <a:p>
          <a:r>
            <a:rPr lang="en-US" dirty="0" smtClean="0"/>
            <a:t>Semester 2    Spring of 2012  N=48</a:t>
          </a:r>
          <a:endParaRPr lang="en-US" dirty="0"/>
        </a:p>
      </dgm:t>
    </dgm:pt>
    <dgm:pt modelId="{5BE5B57F-7A9B-BF4A-877A-90801FEAADBC}" type="parTrans" cxnId="{14905D73-0701-074D-A425-5F6C6397003A}">
      <dgm:prSet/>
      <dgm:spPr>
        <a:ln>
          <a:solidFill>
            <a:schemeClr val="tx1"/>
          </a:solidFill>
        </a:ln>
      </dgm:spPr>
      <dgm:t>
        <a:bodyPr/>
        <a:lstStyle/>
        <a:p>
          <a:endParaRPr lang="en-US"/>
        </a:p>
      </dgm:t>
    </dgm:pt>
    <dgm:pt modelId="{C13170F8-4E14-4A40-98DA-B9E164AD9677}" type="sibTrans" cxnId="{14905D73-0701-074D-A425-5F6C6397003A}">
      <dgm:prSet/>
      <dgm:spPr/>
      <dgm:t>
        <a:bodyPr/>
        <a:lstStyle/>
        <a:p>
          <a:endParaRPr lang="en-US"/>
        </a:p>
      </dgm:t>
    </dgm:pt>
    <dgm:pt modelId="{3DC17FD0-7455-F642-8D46-15CCA28EE02D}">
      <dgm:prSet phldrT="[Text]"/>
      <dgm:spPr/>
      <dgm:t>
        <a:bodyPr/>
        <a:lstStyle/>
        <a:p>
          <a:r>
            <a:rPr lang="en-US" dirty="0" smtClean="0"/>
            <a:t>Semester 4     Spring of 2013 N=45</a:t>
          </a:r>
          <a:endParaRPr lang="en-US" dirty="0"/>
        </a:p>
      </dgm:t>
    </dgm:pt>
    <dgm:pt modelId="{CC2EE296-3CD1-CC4F-BA02-6F7853D75F06}" type="parTrans" cxnId="{310DD6D2-E575-5845-84E4-07BB432D3D37}">
      <dgm:prSet/>
      <dgm:spPr>
        <a:ln>
          <a:solidFill>
            <a:schemeClr val="tx1"/>
          </a:solidFill>
        </a:ln>
      </dgm:spPr>
      <dgm:t>
        <a:bodyPr/>
        <a:lstStyle/>
        <a:p>
          <a:endParaRPr lang="en-US"/>
        </a:p>
      </dgm:t>
    </dgm:pt>
    <dgm:pt modelId="{F538FF5E-5115-8E42-9805-8326B5AB25D2}" type="sibTrans" cxnId="{310DD6D2-E575-5845-84E4-07BB432D3D37}">
      <dgm:prSet/>
      <dgm:spPr/>
      <dgm:t>
        <a:bodyPr/>
        <a:lstStyle/>
        <a:p>
          <a:endParaRPr lang="en-US"/>
        </a:p>
      </dgm:t>
    </dgm:pt>
    <dgm:pt modelId="{2296CD3F-86A7-604F-843A-0C9B54FAE93A}">
      <dgm:prSet phldrT="[Text]"/>
      <dgm:spPr/>
      <dgm:t>
        <a:bodyPr/>
        <a:lstStyle/>
        <a:p>
          <a:r>
            <a:rPr lang="en-US" dirty="0" smtClean="0"/>
            <a:t>Semester 3         Fall of 2012  N=48</a:t>
          </a:r>
          <a:endParaRPr lang="en-US" dirty="0"/>
        </a:p>
      </dgm:t>
    </dgm:pt>
    <dgm:pt modelId="{32C24937-9C86-2649-AE7E-CD24E58CD7F7}" type="parTrans" cxnId="{C3B19734-BC60-8649-874F-FD182B323396}">
      <dgm:prSet/>
      <dgm:spPr>
        <a:ln>
          <a:solidFill>
            <a:schemeClr val="tx1"/>
          </a:solidFill>
        </a:ln>
      </dgm:spPr>
      <dgm:t>
        <a:bodyPr/>
        <a:lstStyle/>
        <a:p>
          <a:endParaRPr lang="en-US"/>
        </a:p>
      </dgm:t>
    </dgm:pt>
    <dgm:pt modelId="{B3B9AFA7-7447-6543-949B-60D84D3945BA}" type="sibTrans" cxnId="{C3B19734-BC60-8649-874F-FD182B323396}">
      <dgm:prSet/>
      <dgm:spPr/>
      <dgm:t>
        <a:bodyPr/>
        <a:lstStyle/>
        <a:p>
          <a:endParaRPr lang="en-US"/>
        </a:p>
      </dgm:t>
    </dgm:pt>
    <dgm:pt modelId="{4C6492E6-C10F-4D41-8259-E332D2ABAC4D}" type="pres">
      <dgm:prSet presAssocID="{45341BFE-A34D-E447-A7D4-013CABF6DEFC}" presName="hierChild1" presStyleCnt="0">
        <dgm:presLayoutVars>
          <dgm:orgChart val="1"/>
          <dgm:chPref val="1"/>
          <dgm:dir/>
          <dgm:animOne val="branch"/>
          <dgm:animLvl val="lvl"/>
          <dgm:resizeHandles/>
        </dgm:presLayoutVars>
      </dgm:prSet>
      <dgm:spPr/>
      <dgm:t>
        <a:bodyPr/>
        <a:lstStyle/>
        <a:p>
          <a:endParaRPr lang="en-US"/>
        </a:p>
      </dgm:t>
    </dgm:pt>
    <dgm:pt modelId="{8C7B35C5-CE20-AA43-BF0C-EF5D81028EFA}" type="pres">
      <dgm:prSet presAssocID="{93FFA115-8E9C-2848-A1F2-E277E25B276E}" presName="hierRoot1" presStyleCnt="0">
        <dgm:presLayoutVars>
          <dgm:hierBranch val="init"/>
        </dgm:presLayoutVars>
      </dgm:prSet>
      <dgm:spPr/>
    </dgm:pt>
    <dgm:pt modelId="{60DB6D90-5BDB-8544-B363-4EBF525C5B75}" type="pres">
      <dgm:prSet presAssocID="{93FFA115-8E9C-2848-A1F2-E277E25B276E}" presName="rootComposite1" presStyleCnt="0"/>
      <dgm:spPr/>
    </dgm:pt>
    <dgm:pt modelId="{F858FC26-EE5E-4C46-9E31-DB2A6BC09DF0}" type="pres">
      <dgm:prSet presAssocID="{93FFA115-8E9C-2848-A1F2-E277E25B276E}" presName="rootText1" presStyleLbl="node0" presStyleIdx="0" presStyleCnt="1" custScaleX="212768" custScaleY="119013" custLinFactNeighborX="1291" custLinFactNeighborY="-12915">
        <dgm:presLayoutVars>
          <dgm:chPref val="3"/>
        </dgm:presLayoutVars>
      </dgm:prSet>
      <dgm:spPr/>
      <dgm:t>
        <a:bodyPr/>
        <a:lstStyle/>
        <a:p>
          <a:endParaRPr lang="en-US"/>
        </a:p>
      </dgm:t>
    </dgm:pt>
    <dgm:pt modelId="{7813DA67-B69E-CE4E-83CA-B6970F14393F}" type="pres">
      <dgm:prSet presAssocID="{93FFA115-8E9C-2848-A1F2-E277E25B276E}" presName="rootConnector1" presStyleLbl="node1" presStyleIdx="0" presStyleCnt="0"/>
      <dgm:spPr/>
      <dgm:t>
        <a:bodyPr/>
        <a:lstStyle/>
        <a:p>
          <a:endParaRPr lang="en-US"/>
        </a:p>
      </dgm:t>
    </dgm:pt>
    <dgm:pt modelId="{19A4A7A4-899F-9C4A-8847-B8FFD95D21C5}" type="pres">
      <dgm:prSet presAssocID="{93FFA115-8E9C-2848-A1F2-E277E25B276E}" presName="hierChild2" presStyleCnt="0"/>
      <dgm:spPr/>
    </dgm:pt>
    <dgm:pt modelId="{6ABE96B1-7A71-314B-A921-7297B2DC47E5}" type="pres">
      <dgm:prSet presAssocID="{9382AA32-EE3E-8743-A2A8-8E3ED134F21F}" presName="Name37" presStyleLbl="parChTrans1D2" presStyleIdx="0" presStyleCnt="4"/>
      <dgm:spPr/>
      <dgm:t>
        <a:bodyPr/>
        <a:lstStyle/>
        <a:p>
          <a:endParaRPr lang="en-US"/>
        </a:p>
      </dgm:t>
    </dgm:pt>
    <dgm:pt modelId="{534C9CE9-17C0-9841-8C09-4EFB01477044}" type="pres">
      <dgm:prSet presAssocID="{09F6A98B-A9D4-CD4C-8ED3-2AFED2A00DBD}" presName="hierRoot2" presStyleCnt="0">
        <dgm:presLayoutVars>
          <dgm:hierBranch val="init"/>
        </dgm:presLayoutVars>
      </dgm:prSet>
      <dgm:spPr/>
    </dgm:pt>
    <dgm:pt modelId="{D800B8DC-250C-F64C-935F-216D20F11411}" type="pres">
      <dgm:prSet presAssocID="{09F6A98B-A9D4-CD4C-8ED3-2AFED2A00DBD}" presName="rootComposite" presStyleCnt="0"/>
      <dgm:spPr/>
    </dgm:pt>
    <dgm:pt modelId="{7A359FCF-0674-454C-9FBF-46390D67DBF8}" type="pres">
      <dgm:prSet presAssocID="{09F6A98B-A9D4-CD4C-8ED3-2AFED2A00DBD}" presName="rootText" presStyleLbl="node2" presStyleIdx="0" presStyleCnt="4">
        <dgm:presLayoutVars>
          <dgm:chPref val="3"/>
        </dgm:presLayoutVars>
      </dgm:prSet>
      <dgm:spPr/>
      <dgm:t>
        <a:bodyPr/>
        <a:lstStyle/>
        <a:p>
          <a:endParaRPr lang="en-US"/>
        </a:p>
      </dgm:t>
    </dgm:pt>
    <dgm:pt modelId="{31A1AF6F-A45D-AA43-827D-C6C6FF4A119A}" type="pres">
      <dgm:prSet presAssocID="{09F6A98B-A9D4-CD4C-8ED3-2AFED2A00DBD}" presName="rootConnector" presStyleLbl="node2" presStyleIdx="0" presStyleCnt="4"/>
      <dgm:spPr/>
      <dgm:t>
        <a:bodyPr/>
        <a:lstStyle/>
        <a:p>
          <a:endParaRPr lang="en-US"/>
        </a:p>
      </dgm:t>
    </dgm:pt>
    <dgm:pt modelId="{CF566A09-7B04-BD4E-A84E-85A4FB7FE3F4}" type="pres">
      <dgm:prSet presAssocID="{09F6A98B-A9D4-CD4C-8ED3-2AFED2A00DBD}" presName="hierChild4" presStyleCnt="0"/>
      <dgm:spPr/>
    </dgm:pt>
    <dgm:pt modelId="{77BCE63B-0686-1346-A3F5-6D242A43969D}" type="pres">
      <dgm:prSet presAssocID="{09F6A98B-A9D4-CD4C-8ED3-2AFED2A00DBD}" presName="hierChild5" presStyleCnt="0"/>
      <dgm:spPr/>
    </dgm:pt>
    <dgm:pt modelId="{E016D815-77EC-704D-BE54-D7BF8E4F92F8}" type="pres">
      <dgm:prSet presAssocID="{5BE5B57F-7A9B-BF4A-877A-90801FEAADBC}" presName="Name37" presStyleLbl="parChTrans1D2" presStyleIdx="1" presStyleCnt="4"/>
      <dgm:spPr/>
      <dgm:t>
        <a:bodyPr/>
        <a:lstStyle/>
        <a:p>
          <a:endParaRPr lang="en-US"/>
        </a:p>
      </dgm:t>
    </dgm:pt>
    <dgm:pt modelId="{60994588-D86D-614A-B867-C90996D773C2}" type="pres">
      <dgm:prSet presAssocID="{2DE2D04A-F6EE-8F4B-9B54-8378E4D99D8D}" presName="hierRoot2" presStyleCnt="0">
        <dgm:presLayoutVars>
          <dgm:hierBranch val="init"/>
        </dgm:presLayoutVars>
      </dgm:prSet>
      <dgm:spPr/>
    </dgm:pt>
    <dgm:pt modelId="{BA1C3F4D-27CB-8349-8210-8923542B1750}" type="pres">
      <dgm:prSet presAssocID="{2DE2D04A-F6EE-8F4B-9B54-8378E4D99D8D}" presName="rootComposite" presStyleCnt="0"/>
      <dgm:spPr/>
    </dgm:pt>
    <dgm:pt modelId="{2EFEB3FE-7130-8D42-9019-48217DCDD6F8}" type="pres">
      <dgm:prSet presAssocID="{2DE2D04A-F6EE-8F4B-9B54-8378E4D99D8D}" presName="rootText" presStyleLbl="node2" presStyleIdx="1" presStyleCnt="4">
        <dgm:presLayoutVars>
          <dgm:chPref val="3"/>
        </dgm:presLayoutVars>
      </dgm:prSet>
      <dgm:spPr/>
      <dgm:t>
        <a:bodyPr/>
        <a:lstStyle/>
        <a:p>
          <a:endParaRPr lang="en-US"/>
        </a:p>
      </dgm:t>
    </dgm:pt>
    <dgm:pt modelId="{36B178A6-4F45-0E45-AD86-CEB4397D96FB}" type="pres">
      <dgm:prSet presAssocID="{2DE2D04A-F6EE-8F4B-9B54-8378E4D99D8D}" presName="rootConnector" presStyleLbl="node2" presStyleIdx="1" presStyleCnt="4"/>
      <dgm:spPr/>
      <dgm:t>
        <a:bodyPr/>
        <a:lstStyle/>
        <a:p>
          <a:endParaRPr lang="en-US"/>
        </a:p>
      </dgm:t>
    </dgm:pt>
    <dgm:pt modelId="{D208CCE2-6FEC-B049-A8E0-DC3AFD9157DA}" type="pres">
      <dgm:prSet presAssocID="{2DE2D04A-F6EE-8F4B-9B54-8378E4D99D8D}" presName="hierChild4" presStyleCnt="0"/>
      <dgm:spPr/>
    </dgm:pt>
    <dgm:pt modelId="{E818B68B-EDF5-1E41-95BE-8A3A7F873A85}" type="pres">
      <dgm:prSet presAssocID="{2DE2D04A-F6EE-8F4B-9B54-8378E4D99D8D}" presName="hierChild5" presStyleCnt="0"/>
      <dgm:spPr/>
    </dgm:pt>
    <dgm:pt modelId="{F27F43A2-5FB6-174D-9A58-5E1DA1716DFE}" type="pres">
      <dgm:prSet presAssocID="{32C24937-9C86-2649-AE7E-CD24E58CD7F7}" presName="Name37" presStyleLbl="parChTrans1D2" presStyleIdx="2" presStyleCnt="4"/>
      <dgm:spPr/>
      <dgm:t>
        <a:bodyPr/>
        <a:lstStyle/>
        <a:p>
          <a:endParaRPr lang="en-US"/>
        </a:p>
      </dgm:t>
    </dgm:pt>
    <dgm:pt modelId="{1D404971-E5C6-9142-B852-8132773EC335}" type="pres">
      <dgm:prSet presAssocID="{2296CD3F-86A7-604F-843A-0C9B54FAE93A}" presName="hierRoot2" presStyleCnt="0">
        <dgm:presLayoutVars>
          <dgm:hierBranch val="init"/>
        </dgm:presLayoutVars>
      </dgm:prSet>
      <dgm:spPr/>
    </dgm:pt>
    <dgm:pt modelId="{A5A62E26-934B-BC4D-BDC5-66A8861763FE}" type="pres">
      <dgm:prSet presAssocID="{2296CD3F-86A7-604F-843A-0C9B54FAE93A}" presName="rootComposite" presStyleCnt="0"/>
      <dgm:spPr/>
    </dgm:pt>
    <dgm:pt modelId="{2A8BB167-7B3B-4042-BE67-58424B36EA0F}" type="pres">
      <dgm:prSet presAssocID="{2296CD3F-86A7-604F-843A-0C9B54FAE93A}" presName="rootText" presStyleLbl="node2" presStyleIdx="2" presStyleCnt="4">
        <dgm:presLayoutVars>
          <dgm:chPref val="3"/>
        </dgm:presLayoutVars>
      </dgm:prSet>
      <dgm:spPr/>
      <dgm:t>
        <a:bodyPr/>
        <a:lstStyle/>
        <a:p>
          <a:endParaRPr lang="en-US"/>
        </a:p>
      </dgm:t>
    </dgm:pt>
    <dgm:pt modelId="{1454345D-41F5-064C-9867-7884A4F1EF54}" type="pres">
      <dgm:prSet presAssocID="{2296CD3F-86A7-604F-843A-0C9B54FAE93A}" presName="rootConnector" presStyleLbl="node2" presStyleIdx="2" presStyleCnt="4"/>
      <dgm:spPr/>
      <dgm:t>
        <a:bodyPr/>
        <a:lstStyle/>
        <a:p>
          <a:endParaRPr lang="en-US"/>
        </a:p>
      </dgm:t>
    </dgm:pt>
    <dgm:pt modelId="{65D19798-6112-8F42-A704-0ED3AA88F4DA}" type="pres">
      <dgm:prSet presAssocID="{2296CD3F-86A7-604F-843A-0C9B54FAE93A}" presName="hierChild4" presStyleCnt="0"/>
      <dgm:spPr/>
    </dgm:pt>
    <dgm:pt modelId="{6E692441-1681-2B49-BBB0-FB9632791AA5}" type="pres">
      <dgm:prSet presAssocID="{2296CD3F-86A7-604F-843A-0C9B54FAE93A}" presName="hierChild5" presStyleCnt="0"/>
      <dgm:spPr/>
    </dgm:pt>
    <dgm:pt modelId="{D72C0E48-B91D-374E-A1B6-B9F66CFF6591}" type="pres">
      <dgm:prSet presAssocID="{CC2EE296-3CD1-CC4F-BA02-6F7853D75F06}" presName="Name37" presStyleLbl="parChTrans1D2" presStyleIdx="3" presStyleCnt="4"/>
      <dgm:spPr/>
      <dgm:t>
        <a:bodyPr/>
        <a:lstStyle/>
        <a:p>
          <a:endParaRPr lang="en-US"/>
        </a:p>
      </dgm:t>
    </dgm:pt>
    <dgm:pt modelId="{8659D266-C854-2F46-85AC-FD26AD8E4764}" type="pres">
      <dgm:prSet presAssocID="{3DC17FD0-7455-F642-8D46-15CCA28EE02D}" presName="hierRoot2" presStyleCnt="0">
        <dgm:presLayoutVars>
          <dgm:hierBranch val="init"/>
        </dgm:presLayoutVars>
      </dgm:prSet>
      <dgm:spPr/>
    </dgm:pt>
    <dgm:pt modelId="{FC5CF31E-66E1-F441-B620-5A14EF10FFF2}" type="pres">
      <dgm:prSet presAssocID="{3DC17FD0-7455-F642-8D46-15CCA28EE02D}" presName="rootComposite" presStyleCnt="0"/>
      <dgm:spPr/>
    </dgm:pt>
    <dgm:pt modelId="{7B133028-4C9E-4940-9072-E33F9ACE5AE8}" type="pres">
      <dgm:prSet presAssocID="{3DC17FD0-7455-F642-8D46-15CCA28EE02D}" presName="rootText" presStyleLbl="node2" presStyleIdx="3" presStyleCnt="4">
        <dgm:presLayoutVars>
          <dgm:chPref val="3"/>
        </dgm:presLayoutVars>
      </dgm:prSet>
      <dgm:spPr/>
      <dgm:t>
        <a:bodyPr/>
        <a:lstStyle/>
        <a:p>
          <a:endParaRPr lang="en-US"/>
        </a:p>
      </dgm:t>
    </dgm:pt>
    <dgm:pt modelId="{C5318E7F-2743-4A41-B3F8-9111DD36A133}" type="pres">
      <dgm:prSet presAssocID="{3DC17FD0-7455-F642-8D46-15CCA28EE02D}" presName="rootConnector" presStyleLbl="node2" presStyleIdx="3" presStyleCnt="4"/>
      <dgm:spPr/>
      <dgm:t>
        <a:bodyPr/>
        <a:lstStyle/>
        <a:p>
          <a:endParaRPr lang="en-US"/>
        </a:p>
      </dgm:t>
    </dgm:pt>
    <dgm:pt modelId="{63E8CA7D-36F3-6A47-A40D-620CF7804C14}" type="pres">
      <dgm:prSet presAssocID="{3DC17FD0-7455-F642-8D46-15CCA28EE02D}" presName="hierChild4" presStyleCnt="0"/>
      <dgm:spPr/>
    </dgm:pt>
    <dgm:pt modelId="{18F5A828-605A-AC42-8C8E-1D7EEBB3C351}" type="pres">
      <dgm:prSet presAssocID="{3DC17FD0-7455-F642-8D46-15CCA28EE02D}" presName="hierChild5" presStyleCnt="0"/>
      <dgm:spPr/>
    </dgm:pt>
    <dgm:pt modelId="{27815BCC-7876-5B4D-8A47-E307AEDDBD4C}" type="pres">
      <dgm:prSet presAssocID="{93FFA115-8E9C-2848-A1F2-E277E25B276E}" presName="hierChild3" presStyleCnt="0"/>
      <dgm:spPr/>
    </dgm:pt>
  </dgm:ptLst>
  <dgm:cxnLst>
    <dgm:cxn modelId="{0C83C63C-E2F9-1447-89DD-1BC2B8A4B6F1}" type="presOf" srcId="{9382AA32-EE3E-8743-A2A8-8E3ED134F21F}" destId="{6ABE96B1-7A71-314B-A921-7297B2DC47E5}" srcOrd="0" destOrd="0" presId="urn:microsoft.com/office/officeart/2005/8/layout/orgChart1"/>
    <dgm:cxn modelId="{310DD6D2-E575-5845-84E4-07BB432D3D37}" srcId="{93FFA115-8E9C-2848-A1F2-E277E25B276E}" destId="{3DC17FD0-7455-F642-8D46-15CCA28EE02D}" srcOrd="3" destOrd="0" parTransId="{CC2EE296-3CD1-CC4F-BA02-6F7853D75F06}" sibTransId="{F538FF5E-5115-8E42-9805-8326B5AB25D2}"/>
    <dgm:cxn modelId="{CC4CAF60-20D9-9E40-B10E-81298C1E4EDC}" type="presOf" srcId="{2296CD3F-86A7-604F-843A-0C9B54FAE93A}" destId="{2A8BB167-7B3B-4042-BE67-58424B36EA0F}" srcOrd="0" destOrd="0" presId="urn:microsoft.com/office/officeart/2005/8/layout/orgChart1"/>
    <dgm:cxn modelId="{6BF85610-C0DF-8C40-BEC4-FD2A139C3F9E}" type="presOf" srcId="{2DE2D04A-F6EE-8F4B-9B54-8378E4D99D8D}" destId="{2EFEB3FE-7130-8D42-9019-48217DCDD6F8}" srcOrd="0" destOrd="0" presId="urn:microsoft.com/office/officeart/2005/8/layout/orgChart1"/>
    <dgm:cxn modelId="{815D8C4F-D404-1B44-A094-8A0B8D40F763}" type="presOf" srcId="{3DC17FD0-7455-F642-8D46-15CCA28EE02D}" destId="{C5318E7F-2743-4A41-B3F8-9111DD36A133}" srcOrd="1" destOrd="0" presId="urn:microsoft.com/office/officeart/2005/8/layout/orgChart1"/>
    <dgm:cxn modelId="{9E770A4D-6901-7841-8636-C0E17B42C219}" type="presOf" srcId="{2296CD3F-86A7-604F-843A-0C9B54FAE93A}" destId="{1454345D-41F5-064C-9867-7884A4F1EF54}" srcOrd="1" destOrd="0" presId="urn:microsoft.com/office/officeart/2005/8/layout/orgChart1"/>
    <dgm:cxn modelId="{F3E380BA-06DB-654E-BEF7-7056F2238E68}" srcId="{93FFA115-8E9C-2848-A1F2-E277E25B276E}" destId="{09F6A98B-A9D4-CD4C-8ED3-2AFED2A00DBD}" srcOrd="0" destOrd="0" parTransId="{9382AA32-EE3E-8743-A2A8-8E3ED134F21F}" sibTransId="{5CBB7559-7C82-A449-BF31-8A47AB29AAC6}"/>
    <dgm:cxn modelId="{B9000930-FC43-B64E-B21E-861C84426BEB}" srcId="{45341BFE-A34D-E447-A7D4-013CABF6DEFC}" destId="{93FFA115-8E9C-2848-A1F2-E277E25B276E}" srcOrd="0" destOrd="0" parTransId="{70BC7626-6284-ED47-8236-87B132A46932}" sibTransId="{1DAD4046-85CD-4C49-A589-F82282B25877}"/>
    <dgm:cxn modelId="{14905D73-0701-074D-A425-5F6C6397003A}" srcId="{93FFA115-8E9C-2848-A1F2-E277E25B276E}" destId="{2DE2D04A-F6EE-8F4B-9B54-8378E4D99D8D}" srcOrd="1" destOrd="0" parTransId="{5BE5B57F-7A9B-BF4A-877A-90801FEAADBC}" sibTransId="{C13170F8-4E14-4A40-98DA-B9E164AD9677}"/>
    <dgm:cxn modelId="{17F74949-DFD3-F047-8D9F-BAEDD758A37B}" type="presOf" srcId="{09F6A98B-A9D4-CD4C-8ED3-2AFED2A00DBD}" destId="{31A1AF6F-A45D-AA43-827D-C6C6FF4A119A}" srcOrd="1" destOrd="0" presId="urn:microsoft.com/office/officeart/2005/8/layout/orgChart1"/>
    <dgm:cxn modelId="{CC049680-8757-F346-89B0-759139EE1254}" type="presOf" srcId="{45341BFE-A34D-E447-A7D4-013CABF6DEFC}" destId="{4C6492E6-C10F-4D41-8259-E332D2ABAC4D}" srcOrd="0" destOrd="0" presId="urn:microsoft.com/office/officeart/2005/8/layout/orgChart1"/>
    <dgm:cxn modelId="{D36A77FF-EA2C-B347-99AD-E19EBD6BDB75}" type="presOf" srcId="{2DE2D04A-F6EE-8F4B-9B54-8378E4D99D8D}" destId="{36B178A6-4F45-0E45-AD86-CEB4397D96FB}" srcOrd="1" destOrd="0" presId="urn:microsoft.com/office/officeart/2005/8/layout/orgChart1"/>
    <dgm:cxn modelId="{DF9A03DA-333C-7241-BE30-4D4690D980DF}" type="presOf" srcId="{93FFA115-8E9C-2848-A1F2-E277E25B276E}" destId="{7813DA67-B69E-CE4E-83CA-B6970F14393F}" srcOrd="1" destOrd="0" presId="urn:microsoft.com/office/officeart/2005/8/layout/orgChart1"/>
    <dgm:cxn modelId="{EAB536D9-2940-D443-962B-EDD799FE81CD}" type="presOf" srcId="{32C24937-9C86-2649-AE7E-CD24E58CD7F7}" destId="{F27F43A2-5FB6-174D-9A58-5E1DA1716DFE}" srcOrd="0" destOrd="0" presId="urn:microsoft.com/office/officeart/2005/8/layout/orgChart1"/>
    <dgm:cxn modelId="{9B85D717-5DA9-6F47-B6F0-4ADD23A45EAB}" type="presOf" srcId="{93FFA115-8E9C-2848-A1F2-E277E25B276E}" destId="{F858FC26-EE5E-4C46-9E31-DB2A6BC09DF0}" srcOrd="0" destOrd="0" presId="urn:microsoft.com/office/officeart/2005/8/layout/orgChart1"/>
    <dgm:cxn modelId="{69998F8D-7B57-E645-B626-E8E8DAD8D066}" type="presOf" srcId="{09F6A98B-A9D4-CD4C-8ED3-2AFED2A00DBD}" destId="{7A359FCF-0674-454C-9FBF-46390D67DBF8}" srcOrd="0" destOrd="0" presId="urn:microsoft.com/office/officeart/2005/8/layout/orgChart1"/>
    <dgm:cxn modelId="{0ACDAC84-4A7F-074D-A9CF-29B3147E0F7C}" type="presOf" srcId="{5BE5B57F-7A9B-BF4A-877A-90801FEAADBC}" destId="{E016D815-77EC-704D-BE54-D7BF8E4F92F8}" srcOrd="0" destOrd="0" presId="urn:microsoft.com/office/officeart/2005/8/layout/orgChart1"/>
    <dgm:cxn modelId="{48D27C4F-C01B-0743-8F8C-385CCD471AE0}" type="presOf" srcId="{3DC17FD0-7455-F642-8D46-15CCA28EE02D}" destId="{7B133028-4C9E-4940-9072-E33F9ACE5AE8}" srcOrd="0" destOrd="0" presId="urn:microsoft.com/office/officeart/2005/8/layout/orgChart1"/>
    <dgm:cxn modelId="{56E2E5AE-35E1-F843-9CDF-2C20974FF4FE}" type="presOf" srcId="{CC2EE296-3CD1-CC4F-BA02-6F7853D75F06}" destId="{D72C0E48-B91D-374E-A1B6-B9F66CFF6591}" srcOrd="0" destOrd="0" presId="urn:microsoft.com/office/officeart/2005/8/layout/orgChart1"/>
    <dgm:cxn modelId="{C3B19734-BC60-8649-874F-FD182B323396}" srcId="{93FFA115-8E9C-2848-A1F2-E277E25B276E}" destId="{2296CD3F-86A7-604F-843A-0C9B54FAE93A}" srcOrd="2" destOrd="0" parTransId="{32C24937-9C86-2649-AE7E-CD24E58CD7F7}" sibTransId="{B3B9AFA7-7447-6543-949B-60D84D3945BA}"/>
    <dgm:cxn modelId="{9FEFC7D3-B281-3A4C-AF6B-43C5041DD0CF}" type="presParOf" srcId="{4C6492E6-C10F-4D41-8259-E332D2ABAC4D}" destId="{8C7B35C5-CE20-AA43-BF0C-EF5D81028EFA}" srcOrd="0" destOrd="0" presId="urn:microsoft.com/office/officeart/2005/8/layout/orgChart1"/>
    <dgm:cxn modelId="{EB8C6146-281D-BA4D-8C7E-96FA66E1AAA2}" type="presParOf" srcId="{8C7B35C5-CE20-AA43-BF0C-EF5D81028EFA}" destId="{60DB6D90-5BDB-8544-B363-4EBF525C5B75}" srcOrd="0" destOrd="0" presId="urn:microsoft.com/office/officeart/2005/8/layout/orgChart1"/>
    <dgm:cxn modelId="{67B88F1C-9953-7245-8E5A-0F317BADB554}" type="presParOf" srcId="{60DB6D90-5BDB-8544-B363-4EBF525C5B75}" destId="{F858FC26-EE5E-4C46-9E31-DB2A6BC09DF0}" srcOrd="0" destOrd="0" presId="urn:microsoft.com/office/officeart/2005/8/layout/orgChart1"/>
    <dgm:cxn modelId="{BD0EEF61-D152-F942-BA41-0B0273C2F676}" type="presParOf" srcId="{60DB6D90-5BDB-8544-B363-4EBF525C5B75}" destId="{7813DA67-B69E-CE4E-83CA-B6970F14393F}" srcOrd="1" destOrd="0" presId="urn:microsoft.com/office/officeart/2005/8/layout/orgChart1"/>
    <dgm:cxn modelId="{6A7663EC-4613-B04C-B6F0-E4673311BF0A}" type="presParOf" srcId="{8C7B35C5-CE20-AA43-BF0C-EF5D81028EFA}" destId="{19A4A7A4-899F-9C4A-8847-B8FFD95D21C5}" srcOrd="1" destOrd="0" presId="urn:microsoft.com/office/officeart/2005/8/layout/orgChart1"/>
    <dgm:cxn modelId="{0F43000F-11B7-3145-8C2C-B4E92380041B}" type="presParOf" srcId="{19A4A7A4-899F-9C4A-8847-B8FFD95D21C5}" destId="{6ABE96B1-7A71-314B-A921-7297B2DC47E5}" srcOrd="0" destOrd="0" presId="urn:microsoft.com/office/officeart/2005/8/layout/orgChart1"/>
    <dgm:cxn modelId="{84919963-DEA5-804B-AC82-0FB2290E0678}" type="presParOf" srcId="{19A4A7A4-899F-9C4A-8847-B8FFD95D21C5}" destId="{534C9CE9-17C0-9841-8C09-4EFB01477044}" srcOrd="1" destOrd="0" presId="urn:microsoft.com/office/officeart/2005/8/layout/orgChart1"/>
    <dgm:cxn modelId="{A8719BEB-A236-C444-81D5-C4AEAA52EA1A}" type="presParOf" srcId="{534C9CE9-17C0-9841-8C09-4EFB01477044}" destId="{D800B8DC-250C-F64C-935F-216D20F11411}" srcOrd="0" destOrd="0" presId="urn:microsoft.com/office/officeart/2005/8/layout/orgChart1"/>
    <dgm:cxn modelId="{FF249955-3D6D-7A43-94EF-A437A30ED759}" type="presParOf" srcId="{D800B8DC-250C-F64C-935F-216D20F11411}" destId="{7A359FCF-0674-454C-9FBF-46390D67DBF8}" srcOrd="0" destOrd="0" presId="urn:microsoft.com/office/officeart/2005/8/layout/orgChart1"/>
    <dgm:cxn modelId="{D54A2E59-08FE-3F43-A165-E671D364C7D1}" type="presParOf" srcId="{D800B8DC-250C-F64C-935F-216D20F11411}" destId="{31A1AF6F-A45D-AA43-827D-C6C6FF4A119A}" srcOrd="1" destOrd="0" presId="urn:microsoft.com/office/officeart/2005/8/layout/orgChart1"/>
    <dgm:cxn modelId="{480B880A-7C16-F541-A1FA-EDDABC8210F8}" type="presParOf" srcId="{534C9CE9-17C0-9841-8C09-4EFB01477044}" destId="{CF566A09-7B04-BD4E-A84E-85A4FB7FE3F4}" srcOrd="1" destOrd="0" presId="urn:microsoft.com/office/officeart/2005/8/layout/orgChart1"/>
    <dgm:cxn modelId="{7FD1C85C-9343-4347-A622-B75297482649}" type="presParOf" srcId="{534C9CE9-17C0-9841-8C09-4EFB01477044}" destId="{77BCE63B-0686-1346-A3F5-6D242A43969D}" srcOrd="2" destOrd="0" presId="urn:microsoft.com/office/officeart/2005/8/layout/orgChart1"/>
    <dgm:cxn modelId="{54774CB9-779E-7C4B-BB79-D7D626623F31}" type="presParOf" srcId="{19A4A7A4-899F-9C4A-8847-B8FFD95D21C5}" destId="{E016D815-77EC-704D-BE54-D7BF8E4F92F8}" srcOrd="2" destOrd="0" presId="urn:microsoft.com/office/officeart/2005/8/layout/orgChart1"/>
    <dgm:cxn modelId="{78F85CCB-5096-6E4F-92CB-74527B2390AE}" type="presParOf" srcId="{19A4A7A4-899F-9C4A-8847-B8FFD95D21C5}" destId="{60994588-D86D-614A-B867-C90996D773C2}" srcOrd="3" destOrd="0" presId="urn:microsoft.com/office/officeart/2005/8/layout/orgChart1"/>
    <dgm:cxn modelId="{12304CD8-0882-8B49-80BA-63918F650377}" type="presParOf" srcId="{60994588-D86D-614A-B867-C90996D773C2}" destId="{BA1C3F4D-27CB-8349-8210-8923542B1750}" srcOrd="0" destOrd="0" presId="urn:microsoft.com/office/officeart/2005/8/layout/orgChart1"/>
    <dgm:cxn modelId="{23CF6552-E80D-4447-A669-B21B787A3597}" type="presParOf" srcId="{BA1C3F4D-27CB-8349-8210-8923542B1750}" destId="{2EFEB3FE-7130-8D42-9019-48217DCDD6F8}" srcOrd="0" destOrd="0" presId="urn:microsoft.com/office/officeart/2005/8/layout/orgChart1"/>
    <dgm:cxn modelId="{3930A832-07E1-5245-9A5E-3199153E0317}" type="presParOf" srcId="{BA1C3F4D-27CB-8349-8210-8923542B1750}" destId="{36B178A6-4F45-0E45-AD86-CEB4397D96FB}" srcOrd="1" destOrd="0" presId="urn:microsoft.com/office/officeart/2005/8/layout/orgChart1"/>
    <dgm:cxn modelId="{791CA971-C3A5-7C40-A9AC-97868C0AAD18}" type="presParOf" srcId="{60994588-D86D-614A-B867-C90996D773C2}" destId="{D208CCE2-6FEC-B049-A8E0-DC3AFD9157DA}" srcOrd="1" destOrd="0" presId="urn:microsoft.com/office/officeart/2005/8/layout/orgChart1"/>
    <dgm:cxn modelId="{BF607235-EF8E-9D45-9FA9-3EF2B34FA859}" type="presParOf" srcId="{60994588-D86D-614A-B867-C90996D773C2}" destId="{E818B68B-EDF5-1E41-95BE-8A3A7F873A85}" srcOrd="2" destOrd="0" presId="urn:microsoft.com/office/officeart/2005/8/layout/orgChart1"/>
    <dgm:cxn modelId="{E1F26F11-F9E4-3443-88C7-487367A27254}" type="presParOf" srcId="{19A4A7A4-899F-9C4A-8847-B8FFD95D21C5}" destId="{F27F43A2-5FB6-174D-9A58-5E1DA1716DFE}" srcOrd="4" destOrd="0" presId="urn:microsoft.com/office/officeart/2005/8/layout/orgChart1"/>
    <dgm:cxn modelId="{14CE98E5-C33C-A14C-A633-2D1FA11AE3CE}" type="presParOf" srcId="{19A4A7A4-899F-9C4A-8847-B8FFD95D21C5}" destId="{1D404971-E5C6-9142-B852-8132773EC335}" srcOrd="5" destOrd="0" presId="urn:microsoft.com/office/officeart/2005/8/layout/orgChart1"/>
    <dgm:cxn modelId="{2289C7B1-1863-0842-8B09-779EA3A6C12E}" type="presParOf" srcId="{1D404971-E5C6-9142-B852-8132773EC335}" destId="{A5A62E26-934B-BC4D-BDC5-66A8861763FE}" srcOrd="0" destOrd="0" presId="urn:microsoft.com/office/officeart/2005/8/layout/orgChart1"/>
    <dgm:cxn modelId="{B4D4444F-8897-7741-B2C2-86BAF0EB7F0D}" type="presParOf" srcId="{A5A62E26-934B-BC4D-BDC5-66A8861763FE}" destId="{2A8BB167-7B3B-4042-BE67-58424B36EA0F}" srcOrd="0" destOrd="0" presId="urn:microsoft.com/office/officeart/2005/8/layout/orgChart1"/>
    <dgm:cxn modelId="{CB89B0D8-3F47-8140-936F-A7FFD035B9BD}" type="presParOf" srcId="{A5A62E26-934B-BC4D-BDC5-66A8861763FE}" destId="{1454345D-41F5-064C-9867-7884A4F1EF54}" srcOrd="1" destOrd="0" presId="urn:microsoft.com/office/officeart/2005/8/layout/orgChart1"/>
    <dgm:cxn modelId="{5A261B97-3A82-E445-BB8B-99F9B4FDDCBE}" type="presParOf" srcId="{1D404971-E5C6-9142-B852-8132773EC335}" destId="{65D19798-6112-8F42-A704-0ED3AA88F4DA}" srcOrd="1" destOrd="0" presId="urn:microsoft.com/office/officeart/2005/8/layout/orgChart1"/>
    <dgm:cxn modelId="{8733B772-D548-6A47-AF88-2067836D9029}" type="presParOf" srcId="{1D404971-E5C6-9142-B852-8132773EC335}" destId="{6E692441-1681-2B49-BBB0-FB9632791AA5}" srcOrd="2" destOrd="0" presId="urn:microsoft.com/office/officeart/2005/8/layout/orgChart1"/>
    <dgm:cxn modelId="{352E3D62-E209-C74E-8820-A9A8F5037552}" type="presParOf" srcId="{19A4A7A4-899F-9C4A-8847-B8FFD95D21C5}" destId="{D72C0E48-B91D-374E-A1B6-B9F66CFF6591}" srcOrd="6" destOrd="0" presId="urn:microsoft.com/office/officeart/2005/8/layout/orgChart1"/>
    <dgm:cxn modelId="{2A749F34-C442-EE48-94CA-6DA5C3A5C446}" type="presParOf" srcId="{19A4A7A4-899F-9C4A-8847-B8FFD95D21C5}" destId="{8659D266-C854-2F46-85AC-FD26AD8E4764}" srcOrd="7" destOrd="0" presId="urn:microsoft.com/office/officeart/2005/8/layout/orgChart1"/>
    <dgm:cxn modelId="{A8D79E83-D9DA-B048-B062-6AE3B4422A9E}" type="presParOf" srcId="{8659D266-C854-2F46-85AC-FD26AD8E4764}" destId="{FC5CF31E-66E1-F441-B620-5A14EF10FFF2}" srcOrd="0" destOrd="0" presId="urn:microsoft.com/office/officeart/2005/8/layout/orgChart1"/>
    <dgm:cxn modelId="{DB90DEFA-3CA0-CD4A-899B-013F8EFBC52C}" type="presParOf" srcId="{FC5CF31E-66E1-F441-B620-5A14EF10FFF2}" destId="{7B133028-4C9E-4940-9072-E33F9ACE5AE8}" srcOrd="0" destOrd="0" presId="urn:microsoft.com/office/officeart/2005/8/layout/orgChart1"/>
    <dgm:cxn modelId="{0799A70F-9ECA-B440-82D8-61363CDFD3E3}" type="presParOf" srcId="{FC5CF31E-66E1-F441-B620-5A14EF10FFF2}" destId="{C5318E7F-2743-4A41-B3F8-9111DD36A133}" srcOrd="1" destOrd="0" presId="urn:microsoft.com/office/officeart/2005/8/layout/orgChart1"/>
    <dgm:cxn modelId="{78F3BA9A-469C-6B4B-96FB-09A4A2DEE431}" type="presParOf" srcId="{8659D266-C854-2F46-85AC-FD26AD8E4764}" destId="{63E8CA7D-36F3-6A47-A40D-620CF7804C14}" srcOrd="1" destOrd="0" presId="urn:microsoft.com/office/officeart/2005/8/layout/orgChart1"/>
    <dgm:cxn modelId="{F56D473C-7804-E544-A365-EA049C8DD918}" type="presParOf" srcId="{8659D266-C854-2F46-85AC-FD26AD8E4764}" destId="{18F5A828-605A-AC42-8C8E-1D7EEBB3C351}" srcOrd="2" destOrd="0" presId="urn:microsoft.com/office/officeart/2005/8/layout/orgChart1"/>
    <dgm:cxn modelId="{D8ECB150-5392-E842-848A-5EE1277795BE}" type="presParOf" srcId="{8C7B35C5-CE20-AA43-BF0C-EF5D81028EFA}" destId="{27815BCC-7876-5B4D-8A47-E307AEDDBD4C}"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348BA-FC93-2D4E-9D49-680F4409B655}">
      <dsp:nvSpPr>
        <dsp:cNvPr id="0" name=""/>
        <dsp:cNvSpPr/>
      </dsp:nvSpPr>
      <dsp:spPr>
        <a:xfrm>
          <a:off x="2547660" y="1927728"/>
          <a:ext cx="508984" cy="1094317"/>
        </a:xfrm>
        <a:custGeom>
          <a:avLst/>
          <a:gdLst/>
          <a:ahLst/>
          <a:cxnLst/>
          <a:rect l="0" t="0" r="0" b="0"/>
          <a:pathLst>
            <a:path>
              <a:moveTo>
                <a:pt x="0" y="0"/>
              </a:moveTo>
              <a:lnTo>
                <a:pt x="254492" y="0"/>
              </a:lnTo>
              <a:lnTo>
                <a:pt x="254492" y="1094317"/>
              </a:lnTo>
              <a:lnTo>
                <a:pt x="508984" y="1094317"/>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0711B9D-6C0C-7549-A6C2-29E0B17C3A92}">
      <dsp:nvSpPr>
        <dsp:cNvPr id="0" name=""/>
        <dsp:cNvSpPr/>
      </dsp:nvSpPr>
      <dsp:spPr>
        <a:xfrm>
          <a:off x="2547660" y="1882008"/>
          <a:ext cx="508984" cy="91440"/>
        </a:xfrm>
        <a:custGeom>
          <a:avLst/>
          <a:gdLst/>
          <a:ahLst/>
          <a:cxnLst/>
          <a:rect l="0" t="0" r="0" b="0"/>
          <a:pathLst>
            <a:path>
              <a:moveTo>
                <a:pt x="0" y="45720"/>
              </a:moveTo>
              <a:lnTo>
                <a:pt x="508984" y="45720"/>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BD0B18A-4D26-5C4E-A0EA-6434E28916AE}">
      <dsp:nvSpPr>
        <dsp:cNvPr id="0" name=""/>
        <dsp:cNvSpPr/>
      </dsp:nvSpPr>
      <dsp:spPr>
        <a:xfrm>
          <a:off x="2547660" y="833410"/>
          <a:ext cx="508984" cy="1094317"/>
        </a:xfrm>
        <a:custGeom>
          <a:avLst/>
          <a:gdLst/>
          <a:ahLst/>
          <a:cxnLst/>
          <a:rect l="0" t="0" r="0" b="0"/>
          <a:pathLst>
            <a:path>
              <a:moveTo>
                <a:pt x="0" y="1094317"/>
              </a:moveTo>
              <a:lnTo>
                <a:pt x="254492" y="1094317"/>
              </a:lnTo>
              <a:lnTo>
                <a:pt x="254492" y="0"/>
              </a:lnTo>
              <a:lnTo>
                <a:pt x="508984" y="0"/>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C177A31-7EEE-5C48-9D6B-E3CA3C7155AA}">
      <dsp:nvSpPr>
        <dsp:cNvPr id="0" name=""/>
        <dsp:cNvSpPr/>
      </dsp:nvSpPr>
      <dsp:spPr>
        <a:xfrm>
          <a:off x="2736" y="1539627"/>
          <a:ext cx="2544924" cy="776201"/>
        </a:xfrm>
        <a:prstGeom prst="rect">
          <a:avLst/>
        </a:prstGeom>
        <a:solidFill>
          <a:srgbClr val="281A54"/>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smtClean="0"/>
            <a:t>Each Semester</a:t>
          </a:r>
          <a:endParaRPr lang="en-US" sz="2900" kern="1200" dirty="0" smtClean="0"/>
        </a:p>
      </dsp:txBody>
      <dsp:txXfrm>
        <a:off x="2736" y="1539627"/>
        <a:ext cx="2544924" cy="776201"/>
      </dsp:txXfrm>
    </dsp:sp>
    <dsp:sp modelId="{B8107B7D-E951-0B49-9237-E2072678E1F5}">
      <dsp:nvSpPr>
        <dsp:cNvPr id="0" name=""/>
        <dsp:cNvSpPr/>
      </dsp:nvSpPr>
      <dsp:spPr>
        <a:xfrm>
          <a:off x="3056645" y="445309"/>
          <a:ext cx="2544924" cy="776201"/>
        </a:xfrm>
        <a:prstGeom prst="rect">
          <a:avLst/>
        </a:prstGeom>
        <a:solidFill>
          <a:srgbClr val="281A54"/>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 A  Students</a:t>
          </a:r>
          <a:endParaRPr lang="en-US" sz="2900" kern="1200" dirty="0"/>
        </a:p>
      </dsp:txBody>
      <dsp:txXfrm>
        <a:off x="3056645" y="445309"/>
        <a:ext cx="2544924" cy="776201"/>
      </dsp:txXfrm>
    </dsp:sp>
    <dsp:sp modelId="{6772246A-8007-B44C-99F1-918CC1EFA183}">
      <dsp:nvSpPr>
        <dsp:cNvPr id="0" name=""/>
        <dsp:cNvSpPr/>
      </dsp:nvSpPr>
      <dsp:spPr>
        <a:xfrm>
          <a:off x="3056645" y="1539627"/>
          <a:ext cx="2544924" cy="776201"/>
        </a:xfrm>
        <a:prstGeom prst="rect">
          <a:avLst/>
        </a:prstGeom>
        <a:solidFill>
          <a:srgbClr val="281A54"/>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B  Students</a:t>
          </a:r>
          <a:endParaRPr lang="en-US" sz="2900" kern="1200" dirty="0"/>
        </a:p>
      </dsp:txBody>
      <dsp:txXfrm>
        <a:off x="3056645" y="1539627"/>
        <a:ext cx="2544924" cy="776201"/>
      </dsp:txXfrm>
    </dsp:sp>
    <dsp:sp modelId="{9E23C8FA-B9ED-CA45-9A99-7C56B2AC9F0A}">
      <dsp:nvSpPr>
        <dsp:cNvPr id="0" name=""/>
        <dsp:cNvSpPr/>
      </dsp:nvSpPr>
      <dsp:spPr>
        <a:xfrm>
          <a:off x="3056645" y="2633944"/>
          <a:ext cx="2544924" cy="776201"/>
        </a:xfrm>
        <a:prstGeom prst="rect">
          <a:avLst/>
        </a:prstGeom>
        <a:solidFill>
          <a:srgbClr val="281A54"/>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C  Students </a:t>
          </a:r>
          <a:endParaRPr lang="en-US" sz="2900" kern="1200" dirty="0"/>
        </a:p>
      </dsp:txBody>
      <dsp:txXfrm>
        <a:off x="3056645" y="2633944"/>
        <a:ext cx="2544924" cy="776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C0E48-B91D-374E-A1B6-B9F66CFF6591}">
      <dsp:nvSpPr>
        <dsp:cNvPr id="0" name=""/>
        <dsp:cNvSpPr/>
      </dsp:nvSpPr>
      <dsp:spPr>
        <a:xfrm>
          <a:off x="4323926" y="1236094"/>
          <a:ext cx="3343809" cy="509478"/>
        </a:xfrm>
        <a:custGeom>
          <a:avLst/>
          <a:gdLst/>
          <a:ahLst/>
          <a:cxnLst/>
          <a:rect l="0" t="0" r="0" b="0"/>
          <a:pathLst>
            <a:path>
              <a:moveTo>
                <a:pt x="0" y="0"/>
              </a:moveTo>
              <a:lnTo>
                <a:pt x="0" y="314649"/>
              </a:lnTo>
              <a:lnTo>
                <a:pt x="3343809" y="314649"/>
              </a:lnTo>
              <a:lnTo>
                <a:pt x="3343809" y="509478"/>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27F43A2-5FB6-174D-9A58-5E1DA1716DFE}">
      <dsp:nvSpPr>
        <dsp:cNvPr id="0" name=""/>
        <dsp:cNvSpPr/>
      </dsp:nvSpPr>
      <dsp:spPr>
        <a:xfrm>
          <a:off x="4323926" y="1236094"/>
          <a:ext cx="1098633" cy="509478"/>
        </a:xfrm>
        <a:custGeom>
          <a:avLst/>
          <a:gdLst/>
          <a:ahLst/>
          <a:cxnLst/>
          <a:rect l="0" t="0" r="0" b="0"/>
          <a:pathLst>
            <a:path>
              <a:moveTo>
                <a:pt x="0" y="0"/>
              </a:moveTo>
              <a:lnTo>
                <a:pt x="0" y="314649"/>
              </a:lnTo>
              <a:lnTo>
                <a:pt x="1098633" y="314649"/>
              </a:lnTo>
              <a:lnTo>
                <a:pt x="1098633" y="509478"/>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016D815-77EC-704D-BE54-D7BF8E4F92F8}">
      <dsp:nvSpPr>
        <dsp:cNvPr id="0" name=""/>
        <dsp:cNvSpPr/>
      </dsp:nvSpPr>
      <dsp:spPr>
        <a:xfrm>
          <a:off x="3177383" y="1236094"/>
          <a:ext cx="1146542" cy="509478"/>
        </a:xfrm>
        <a:custGeom>
          <a:avLst/>
          <a:gdLst/>
          <a:ahLst/>
          <a:cxnLst/>
          <a:rect l="0" t="0" r="0" b="0"/>
          <a:pathLst>
            <a:path>
              <a:moveTo>
                <a:pt x="1146542" y="0"/>
              </a:moveTo>
              <a:lnTo>
                <a:pt x="1146542" y="314649"/>
              </a:lnTo>
              <a:lnTo>
                <a:pt x="0" y="314649"/>
              </a:lnTo>
              <a:lnTo>
                <a:pt x="0" y="509478"/>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ABE96B1-7A71-314B-A921-7297B2DC47E5}">
      <dsp:nvSpPr>
        <dsp:cNvPr id="0" name=""/>
        <dsp:cNvSpPr/>
      </dsp:nvSpPr>
      <dsp:spPr>
        <a:xfrm>
          <a:off x="932207" y="1236094"/>
          <a:ext cx="3391718" cy="509478"/>
        </a:xfrm>
        <a:custGeom>
          <a:avLst/>
          <a:gdLst/>
          <a:ahLst/>
          <a:cxnLst/>
          <a:rect l="0" t="0" r="0" b="0"/>
          <a:pathLst>
            <a:path>
              <a:moveTo>
                <a:pt x="3391718" y="0"/>
              </a:moveTo>
              <a:lnTo>
                <a:pt x="3391718" y="314649"/>
              </a:lnTo>
              <a:lnTo>
                <a:pt x="0" y="314649"/>
              </a:lnTo>
              <a:lnTo>
                <a:pt x="0" y="509478"/>
              </a:lnTo>
            </a:path>
          </a:pathLst>
        </a:custGeom>
        <a:noFill/>
        <a:ln w="38100" cap="flat" cmpd="sng" algn="ctr">
          <a:solidFill>
            <a:schemeClr val="tx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858FC26-EE5E-4C46-9E31-DB2A6BC09DF0}">
      <dsp:nvSpPr>
        <dsp:cNvPr id="0" name=""/>
        <dsp:cNvSpPr/>
      </dsp:nvSpPr>
      <dsp:spPr>
        <a:xfrm>
          <a:off x="2349952" y="131940"/>
          <a:ext cx="3947947" cy="1104153"/>
        </a:xfrm>
        <a:prstGeom prst="rect">
          <a:avLst/>
        </a:prstGeom>
        <a:solidFill>
          <a:srgbClr val="281A54"/>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Undergraduate Students in Introductory Geology Courses at NC State University</a:t>
          </a:r>
        </a:p>
      </dsp:txBody>
      <dsp:txXfrm>
        <a:off x="2349952" y="131940"/>
        <a:ext cx="3947947" cy="1104153"/>
      </dsp:txXfrm>
    </dsp:sp>
    <dsp:sp modelId="{7A359FCF-0674-454C-9FBF-46390D67DBF8}">
      <dsp:nvSpPr>
        <dsp:cNvPr id="0" name=""/>
        <dsp:cNvSpPr/>
      </dsp:nvSpPr>
      <dsp:spPr>
        <a:xfrm>
          <a:off x="4448" y="1745572"/>
          <a:ext cx="1855517" cy="927758"/>
        </a:xfrm>
        <a:prstGeom prst="rect">
          <a:avLst/>
        </a:prstGeom>
        <a:solidFill>
          <a:srgbClr val="274F87"/>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Semester 1         Fall of 2011   N=48</a:t>
          </a:r>
          <a:endParaRPr lang="en-US" sz="2100" kern="1200" dirty="0"/>
        </a:p>
      </dsp:txBody>
      <dsp:txXfrm>
        <a:off x="4448" y="1745572"/>
        <a:ext cx="1855517" cy="927758"/>
      </dsp:txXfrm>
    </dsp:sp>
    <dsp:sp modelId="{2EFEB3FE-7130-8D42-9019-48217DCDD6F8}">
      <dsp:nvSpPr>
        <dsp:cNvPr id="0" name=""/>
        <dsp:cNvSpPr/>
      </dsp:nvSpPr>
      <dsp:spPr>
        <a:xfrm>
          <a:off x="2249624" y="1745572"/>
          <a:ext cx="1855517" cy="927758"/>
        </a:xfrm>
        <a:prstGeom prst="rect">
          <a:avLst/>
        </a:prstGeom>
        <a:solidFill>
          <a:srgbClr val="274F87"/>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Semester 2    Spring of 2012  N=48</a:t>
          </a:r>
          <a:endParaRPr lang="en-US" sz="2100" kern="1200" dirty="0"/>
        </a:p>
      </dsp:txBody>
      <dsp:txXfrm>
        <a:off x="2249624" y="1745572"/>
        <a:ext cx="1855517" cy="927758"/>
      </dsp:txXfrm>
    </dsp:sp>
    <dsp:sp modelId="{2A8BB167-7B3B-4042-BE67-58424B36EA0F}">
      <dsp:nvSpPr>
        <dsp:cNvPr id="0" name=""/>
        <dsp:cNvSpPr/>
      </dsp:nvSpPr>
      <dsp:spPr>
        <a:xfrm>
          <a:off x="4494800" y="1745572"/>
          <a:ext cx="1855517" cy="927758"/>
        </a:xfrm>
        <a:prstGeom prst="rect">
          <a:avLst/>
        </a:prstGeom>
        <a:solidFill>
          <a:schemeClr val="accent1">
            <a:hueOff val="0"/>
            <a:satOff val="0"/>
            <a:lumOff val="0"/>
            <a:alphaOff val="0"/>
          </a:schemeClr>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Semester 3         Fall of 2012  N=48</a:t>
          </a:r>
          <a:endParaRPr lang="en-US" sz="2100" kern="1200" dirty="0"/>
        </a:p>
      </dsp:txBody>
      <dsp:txXfrm>
        <a:off x="4494800" y="1745572"/>
        <a:ext cx="1855517" cy="927758"/>
      </dsp:txXfrm>
    </dsp:sp>
    <dsp:sp modelId="{7B133028-4C9E-4940-9072-E33F9ACE5AE8}">
      <dsp:nvSpPr>
        <dsp:cNvPr id="0" name=""/>
        <dsp:cNvSpPr/>
      </dsp:nvSpPr>
      <dsp:spPr>
        <a:xfrm>
          <a:off x="6739976" y="1745572"/>
          <a:ext cx="1855517" cy="927758"/>
        </a:xfrm>
        <a:prstGeom prst="rect">
          <a:avLst/>
        </a:prstGeom>
        <a:solidFill>
          <a:schemeClr val="accent1">
            <a:hueOff val="0"/>
            <a:satOff val="0"/>
            <a:lumOff val="0"/>
            <a:alphaOff val="0"/>
          </a:schemeClr>
        </a:solidFill>
        <a:ln>
          <a:noFill/>
        </a:ln>
        <a:effectLst>
          <a:outerShdw blurRad="50800" dist="381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Semester 4     Spring of 2013 N=45</a:t>
          </a:r>
          <a:endParaRPr lang="en-US" sz="2100" kern="1200" dirty="0"/>
        </a:p>
      </dsp:txBody>
      <dsp:txXfrm>
        <a:off x="6739976" y="1745572"/>
        <a:ext cx="1855517" cy="92775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B2D412-5200-A843-9FD2-7D65A77C3924}" type="datetimeFigureOut">
              <a:rPr lang="en-US" smtClean="0"/>
              <a:t>11/15/13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B531A2-C6D8-CD4E-BFD7-59864308E684}" type="slidenum">
              <a:rPr lang="en-US" smtClean="0"/>
              <a:t>‹#›</a:t>
            </a:fld>
            <a:endParaRPr lang="en-US"/>
          </a:p>
        </p:txBody>
      </p:sp>
    </p:spTree>
    <p:extLst>
      <p:ext uri="{BB962C8B-B14F-4D97-AF65-F5344CB8AC3E}">
        <p14:creationId xmlns:p14="http://schemas.microsoft.com/office/powerpoint/2010/main" val="6723954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Podolefsky</a:t>
            </a:r>
            <a:r>
              <a:rPr lang="en-US" sz="1200" kern="1200" dirty="0" smtClean="0">
                <a:solidFill>
                  <a:schemeClr val="tx1"/>
                </a:solidFill>
                <a:effectLst/>
                <a:latin typeface="+mn-lt"/>
                <a:ea typeface="+mn-ea"/>
                <a:cs typeface="+mn-cs"/>
              </a:rPr>
              <a:t> and Finkelstein (2006) reported that only 13% of students in various introductory physics classes reported that they “often” (&gt;80% of the time) read the book before class. In contrast, most students appear to consider their textbook as a reference source to be dipped into to support preparation for exams rather than a resource to be used as a primer for in-class learning (</a:t>
            </a:r>
            <a:r>
              <a:rPr lang="en-US" sz="1200" kern="1200" dirty="0" err="1" smtClean="0">
                <a:solidFill>
                  <a:schemeClr val="tx1"/>
                </a:solidFill>
                <a:effectLst/>
                <a:latin typeface="+mn-lt"/>
                <a:ea typeface="+mn-ea"/>
                <a:cs typeface="+mn-cs"/>
              </a:rPr>
              <a:t>Podolefsky</a:t>
            </a:r>
            <a:r>
              <a:rPr lang="en-US" sz="1200" kern="1200" dirty="0" smtClean="0">
                <a:solidFill>
                  <a:schemeClr val="tx1"/>
                </a:solidFill>
                <a:effectLst/>
                <a:latin typeface="+mn-lt"/>
                <a:ea typeface="+mn-ea"/>
                <a:cs typeface="+mn-cs"/>
              </a:rPr>
              <a:t> and Finkelstein, 2006). </a:t>
            </a:r>
            <a:endParaRPr lang="en-US" dirty="0" smtClean="0"/>
          </a:p>
          <a:p>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3</a:t>
            </a:fld>
            <a:endParaRPr lang="en-US"/>
          </a:p>
        </p:txBody>
      </p:sp>
    </p:spTree>
    <p:extLst>
      <p:ext uri="{BB962C8B-B14F-4D97-AF65-F5344CB8AC3E}">
        <p14:creationId xmlns:p14="http://schemas.microsoft.com/office/powerpoint/2010/main" val="263915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examples best represent the average A Student response (number of words and score) from both the paper and the online versions. </a:t>
            </a:r>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5</a:t>
            </a:fld>
            <a:endParaRPr lang="en-US"/>
          </a:p>
        </p:txBody>
      </p:sp>
    </p:spTree>
    <p:extLst>
      <p:ext uri="{BB962C8B-B14F-4D97-AF65-F5344CB8AC3E}">
        <p14:creationId xmlns:p14="http://schemas.microsoft.com/office/powerpoint/2010/main" val="174328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undergraduate students are mostly freshman taking the course to full-fill the University general science education requirement.  </a:t>
            </a:r>
          </a:p>
          <a:p>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6</a:t>
            </a:fld>
            <a:endParaRPr lang="en-US"/>
          </a:p>
        </p:txBody>
      </p:sp>
    </p:spTree>
    <p:extLst>
      <p:ext uri="{BB962C8B-B14F-4D97-AF65-F5344CB8AC3E}">
        <p14:creationId xmlns:p14="http://schemas.microsoft.com/office/powerpoint/2010/main" val="91067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endParaRPr lang="en-US" b="1" dirty="0" smtClean="0"/>
          </a:p>
          <a:p>
            <a:r>
              <a:rPr lang="en-US" b="1" dirty="0" smtClean="0"/>
              <a:t>Articulation</a:t>
            </a:r>
            <a:endParaRPr lang="en-US" dirty="0" smtClean="0"/>
          </a:p>
          <a:p>
            <a:pPr marL="342900" indent="-342900">
              <a:buAutoNum type="arabicPlain" startAt="3"/>
            </a:pPr>
            <a:r>
              <a:rPr lang="en-US" dirty="0" smtClean="0"/>
              <a:t>Clearly develops and communicates complete thought(s) that correctly    answers the question.  Pieces of the answer follow a logical order.  </a:t>
            </a:r>
          </a:p>
          <a:p>
            <a:r>
              <a:rPr lang="en-US" b="1" dirty="0" smtClean="0"/>
              <a:t>Accurate Explanation</a:t>
            </a:r>
            <a:endParaRPr lang="en-US" dirty="0" smtClean="0"/>
          </a:p>
          <a:p>
            <a:pPr marL="342900" indent="-342900">
              <a:buAutoNum type="arabicPlain" startAt="4"/>
            </a:pPr>
            <a:r>
              <a:rPr lang="en-US" dirty="0" smtClean="0"/>
              <a:t>Answer is correct.  There is an explanation as to why the answer is correct. There is reference to the original question. You can predict the concept of the learning journal question by reading the answer. </a:t>
            </a:r>
          </a:p>
          <a:p>
            <a:r>
              <a:rPr lang="en-US" b="1" dirty="0" smtClean="0"/>
              <a:t>Appropriate Evidence or Example</a:t>
            </a:r>
            <a:endParaRPr lang="en-US" dirty="0" smtClean="0"/>
          </a:p>
          <a:p>
            <a:pPr marL="342900" indent="-342900">
              <a:buAutoNum type="arabicPlain" startAt="3"/>
            </a:pPr>
            <a:r>
              <a:rPr lang="en-US" dirty="0" smtClean="0"/>
              <a:t>Provides applicable supportive evidence or example(s) that are directly    </a:t>
            </a:r>
          </a:p>
          <a:p>
            <a:r>
              <a:rPr lang="en-US" dirty="0" smtClean="0"/>
              <a:t>      related to correctly answering the question.  The response illustrates how the </a:t>
            </a:r>
          </a:p>
          <a:p>
            <a:r>
              <a:rPr lang="en-US" dirty="0" smtClean="0"/>
              <a:t>      supportive evidence or example validates the answer. </a:t>
            </a:r>
          </a:p>
          <a:p>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7</a:t>
            </a:fld>
            <a:endParaRPr lang="en-US"/>
          </a:p>
        </p:txBody>
      </p:sp>
    </p:spTree>
    <p:extLst>
      <p:ext uri="{BB962C8B-B14F-4D97-AF65-F5344CB8AC3E}">
        <p14:creationId xmlns:p14="http://schemas.microsoft.com/office/powerpoint/2010/main" val="76223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quartile of of the scores</a:t>
            </a:r>
            <a:r>
              <a:rPr lang="en-US" baseline="0" dirty="0" smtClean="0"/>
              <a:t> from the paper format are equal or less than the median of scores for the online format. As far as overall means, we report that </a:t>
            </a:r>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10</a:t>
            </a:fld>
            <a:endParaRPr lang="en-US"/>
          </a:p>
        </p:txBody>
      </p:sp>
    </p:spTree>
    <p:extLst>
      <p:ext uri="{BB962C8B-B14F-4D97-AF65-F5344CB8AC3E}">
        <p14:creationId xmlns:p14="http://schemas.microsoft.com/office/powerpoint/2010/main" val="421210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Students</a:t>
            </a:r>
            <a:r>
              <a:rPr lang="en-US" baseline="0" dirty="0" smtClean="0"/>
              <a:t> are preforming </a:t>
            </a:r>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11</a:t>
            </a:fld>
            <a:endParaRPr lang="en-US"/>
          </a:p>
        </p:txBody>
      </p:sp>
    </p:spTree>
    <p:extLst>
      <p:ext uri="{BB962C8B-B14F-4D97-AF65-F5344CB8AC3E}">
        <p14:creationId xmlns:p14="http://schemas.microsoft.com/office/powerpoint/2010/main" val="208061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were asked to give two specific examples</a:t>
            </a:r>
            <a:r>
              <a:rPr lang="en-US" baseline="0" dirty="0" smtClean="0"/>
              <a:t> that the instructor did that helped them learn the material for class.  </a:t>
            </a:r>
            <a:r>
              <a:rPr lang="en-US" dirty="0" smtClean="0"/>
              <a:t>19 Students mentioned the learning </a:t>
            </a:r>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13</a:t>
            </a:fld>
            <a:endParaRPr lang="en-US"/>
          </a:p>
        </p:txBody>
      </p:sp>
    </p:spTree>
    <p:extLst>
      <p:ext uri="{BB962C8B-B14F-4D97-AF65-F5344CB8AC3E}">
        <p14:creationId xmlns:p14="http://schemas.microsoft.com/office/powerpoint/2010/main" val="190691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B531A2-C6D8-CD4E-BFD7-59864308E684}" type="slidenum">
              <a:rPr lang="en-US" smtClean="0"/>
              <a:t>14</a:t>
            </a:fld>
            <a:endParaRPr lang="en-US"/>
          </a:p>
        </p:txBody>
      </p:sp>
    </p:spTree>
    <p:extLst>
      <p:ext uri="{BB962C8B-B14F-4D97-AF65-F5344CB8AC3E}">
        <p14:creationId xmlns:p14="http://schemas.microsoft.com/office/powerpoint/2010/main" val="235180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E90C4CEC-16D5-4229-B4DE-FDE9B679D7E2}" type="datetimeFigureOut">
              <a:rPr lang="en-US" smtClean="0"/>
              <a:t>11/15/13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D739C4FB-7D33-419B-8833-D1372BFD11C8}"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ABBAAF8-F3BA-A54D-B39F-9F3D3C67BBD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ABBAAF8-F3BA-A54D-B39F-9F3D3C67BB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ABBAAF8-F3BA-A54D-B39F-9F3D3C67BB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E90C4CEC-16D5-4229-B4DE-FDE9B679D7E2}" type="datetimeFigureOut">
              <a:rPr lang="en-US" smtClean="0"/>
              <a:t>11/15/13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DBAE4E6-4D12-4A48-9B6B-6FA0B79BEE93}"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2ABBAAF8-F3BA-A54D-B39F-9F3D3C67BBD5}"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2ABBAAF8-F3BA-A54D-B39F-9F3D3C67BBD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ABBAAF8-F3BA-A54D-B39F-9F3D3C67BBD5}"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80875D9-71E6-4943-BEDF-D3ACCCCF4DF2}" type="datetimeFigureOut">
              <a:rPr lang="en-US" smtClean="0"/>
              <a:t>11/15/13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ABBAAF8-F3BA-A54D-B39F-9F3D3C67BBD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F80875D9-71E6-4943-BEDF-D3ACCCCF4DF2}" type="datetimeFigureOut">
              <a:rPr lang="en-US" smtClean="0"/>
              <a:t>11/15/13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754ED01-E2A0-4C1E-8E21-014B99041579}"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F80875D9-71E6-4943-BEDF-D3ACCCCF4DF2}" type="datetimeFigureOut">
              <a:rPr lang="en-US" smtClean="0"/>
              <a:t>11/15/13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ABBAAF8-F3BA-A54D-B39F-9F3D3C67BBD5}"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F80875D9-71E6-4943-BEDF-D3ACCCCF4DF2}" type="datetimeFigureOut">
              <a:rPr lang="en-US" smtClean="0"/>
              <a:t>11/15/13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ABBAAF8-F3BA-A54D-B39F-9F3D3C67BBD5}"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
            </a:r>
            <a:br>
              <a:rPr lang="en-US" b="1" dirty="0"/>
            </a:br>
            <a:r>
              <a:rPr lang="en-US" b="1" dirty="0" smtClean="0"/>
              <a:t/>
            </a:r>
            <a:br>
              <a:rPr lang="en-US" b="1" dirty="0" smtClean="0"/>
            </a:br>
            <a:endParaRPr lang="en-US" dirty="0"/>
          </a:p>
        </p:txBody>
      </p:sp>
      <p:sp>
        <p:nvSpPr>
          <p:cNvPr id="5" name="Subtitle 4"/>
          <p:cNvSpPr>
            <a:spLocks noGrp="1"/>
          </p:cNvSpPr>
          <p:nvPr>
            <p:ph type="subTitle" idx="1"/>
          </p:nvPr>
        </p:nvSpPr>
        <p:spPr>
          <a:xfrm>
            <a:off x="-367157" y="330107"/>
            <a:ext cx="10055970" cy="2144864"/>
          </a:xfrm>
        </p:spPr>
        <p:txBody>
          <a:bodyPr>
            <a:normAutofit fontScale="25000" lnSpcReduction="20000"/>
          </a:bodyPr>
          <a:lstStyle/>
          <a:p>
            <a:pPr algn="ctr"/>
            <a:r>
              <a:rPr lang="en-US" sz="16000" b="1" dirty="0" smtClean="0">
                <a:latin typeface="Cambria"/>
                <a:cs typeface="Cambria"/>
              </a:rPr>
              <a:t>Starting to flip the class:</a:t>
            </a:r>
          </a:p>
          <a:p>
            <a:pPr algn="ctr"/>
            <a:r>
              <a:rPr lang="en-US" sz="16000" b="1" dirty="0" smtClean="0">
                <a:latin typeface="Cambria"/>
                <a:cs typeface="Cambria"/>
              </a:rPr>
              <a:t>Quality </a:t>
            </a:r>
            <a:r>
              <a:rPr lang="en-US" sz="16000" b="1" dirty="0">
                <a:latin typeface="Cambria"/>
                <a:cs typeface="Cambria"/>
              </a:rPr>
              <a:t>of student’s </a:t>
            </a:r>
            <a:r>
              <a:rPr lang="en-US" sz="16000" b="1" dirty="0" smtClean="0">
                <a:latin typeface="Cambria"/>
                <a:cs typeface="Cambria"/>
              </a:rPr>
              <a:t>pre</a:t>
            </a:r>
            <a:r>
              <a:rPr lang="en-US" sz="16000" b="1" dirty="0">
                <a:latin typeface="Cambria"/>
                <a:cs typeface="Cambria"/>
              </a:rPr>
              <a:t>-class </a:t>
            </a:r>
            <a:endParaRPr lang="en-US" sz="16000" b="1" dirty="0" smtClean="0">
              <a:latin typeface="Cambria"/>
              <a:cs typeface="Cambria"/>
            </a:endParaRPr>
          </a:p>
          <a:p>
            <a:pPr algn="ctr"/>
            <a:r>
              <a:rPr lang="en-US" sz="16000" b="1" dirty="0" smtClean="0">
                <a:latin typeface="Cambria"/>
                <a:cs typeface="Cambria"/>
              </a:rPr>
              <a:t>work </a:t>
            </a:r>
            <a:r>
              <a:rPr lang="en-US" sz="16000" b="1" dirty="0">
                <a:latin typeface="Cambria"/>
                <a:cs typeface="Cambria"/>
              </a:rPr>
              <a:t>improves </a:t>
            </a:r>
            <a:r>
              <a:rPr lang="en-US" sz="16000" b="1" dirty="0" smtClean="0">
                <a:latin typeface="Cambria"/>
                <a:cs typeface="Cambria"/>
              </a:rPr>
              <a:t>with </a:t>
            </a:r>
            <a:r>
              <a:rPr lang="en-US" sz="16000" b="1" dirty="0">
                <a:latin typeface="Cambria"/>
                <a:cs typeface="Cambria"/>
              </a:rPr>
              <a:t>the use of </a:t>
            </a:r>
            <a:endParaRPr lang="en-US" sz="16000" b="1" dirty="0" smtClean="0">
              <a:latin typeface="Cambria"/>
              <a:cs typeface="Cambria"/>
            </a:endParaRPr>
          </a:p>
          <a:p>
            <a:pPr algn="ctr"/>
            <a:r>
              <a:rPr lang="en-US" sz="16000" b="1" dirty="0" smtClean="0">
                <a:latin typeface="Cambria"/>
                <a:cs typeface="Cambria"/>
              </a:rPr>
              <a:t>Online Just-in-Time teaching </a:t>
            </a:r>
            <a:r>
              <a:rPr lang="en-US" sz="16000" b="1" dirty="0">
                <a:latin typeface="Cambria"/>
                <a:cs typeface="Cambria"/>
              </a:rPr>
              <a:t>methods</a:t>
            </a:r>
            <a:r>
              <a:rPr lang="en-US" sz="16000" dirty="0">
                <a:latin typeface="Cambria"/>
                <a:cs typeface="Cambria"/>
              </a:rPr>
              <a:t/>
            </a:r>
            <a:br>
              <a:rPr lang="en-US" sz="16000" dirty="0">
                <a:latin typeface="Cambria"/>
                <a:cs typeface="Cambria"/>
              </a:rPr>
            </a:br>
            <a:endParaRPr lang="en-US" sz="16000" dirty="0" smtClean="0">
              <a:latin typeface="Cambria"/>
              <a:cs typeface="Cambria"/>
            </a:endParaRPr>
          </a:p>
          <a:p>
            <a:pPr algn="ctr"/>
            <a:endParaRPr lang="en-US" sz="16000" dirty="0" smtClean="0">
              <a:latin typeface="Cambria"/>
              <a:cs typeface="Cambria"/>
            </a:endParaRPr>
          </a:p>
          <a:p>
            <a:pPr algn="ctr"/>
            <a:endParaRPr lang="en-US" sz="5100" dirty="0" smtClean="0">
              <a:latin typeface="Cambria"/>
              <a:cs typeface="Cambria"/>
            </a:endParaRPr>
          </a:p>
          <a:p>
            <a:pPr algn="ctr"/>
            <a:endParaRPr lang="en-US" sz="5100" dirty="0" smtClean="0">
              <a:latin typeface="Cambria"/>
              <a:cs typeface="Cambria"/>
            </a:endParaRPr>
          </a:p>
          <a:p>
            <a:pPr algn="ctr"/>
            <a:endParaRPr lang="en-US" sz="5100" dirty="0" smtClean="0">
              <a:latin typeface="Cambria"/>
              <a:cs typeface="Cambria"/>
            </a:endParaRPr>
          </a:p>
          <a:p>
            <a:pPr algn="ctr"/>
            <a:r>
              <a:rPr lang="en-US" dirty="0"/>
              <a:t> </a:t>
            </a:r>
            <a:endParaRPr lang="en-US" sz="3000" dirty="0" smtClean="0"/>
          </a:p>
        </p:txBody>
      </p:sp>
      <p:pic>
        <p:nvPicPr>
          <p:cNvPr id="6" name="Picture 5" descr="Screen Shot 2013-09-13 at 6.26.11 AM.png"/>
          <p:cNvPicPr>
            <a:picLocks noChangeAspect="1"/>
          </p:cNvPicPr>
          <p:nvPr/>
        </p:nvPicPr>
        <p:blipFill rotWithShape="1">
          <a:blip r:embed="rId2">
            <a:extLst>
              <a:ext uri="{28A0092B-C50C-407E-A947-70E740481C1C}">
                <a14:useLocalDpi xmlns:a14="http://schemas.microsoft.com/office/drawing/2010/main" val="0"/>
              </a:ext>
            </a:extLst>
          </a:blip>
          <a:srcRect r="1942"/>
          <a:stretch/>
        </p:blipFill>
        <p:spPr>
          <a:xfrm>
            <a:off x="299452" y="4939988"/>
            <a:ext cx="1649091" cy="1539231"/>
          </a:xfrm>
          <a:prstGeom prst="rect">
            <a:avLst/>
          </a:prstGeom>
        </p:spPr>
      </p:pic>
      <p:sp>
        <p:nvSpPr>
          <p:cNvPr id="11" name="Rectangle 10"/>
          <p:cNvSpPr/>
          <p:nvPr/>
        </p:nvSpPr>
        <p:spPr>
          <a:xfrm>
            <a:off x="-93099" y="3181687"/>
            <a:ext cx="9237099" cy="138499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accent1">
                    <a:lumMod val="75000"/>
                  </a:schemeClr>
                </a:solidFill>
                <a:effectLst>
                  <a:outerShdw blurRad="25400" algn="tl" rotWithShape="0">
                    <a:srgbClr val="000000">
                      <a:alpha val="43000"/>
                    </a:srgbClr>
                  </a:outerShdw>
                </a:effectLst>
                <a:latin typeface="+mj-lt"/>
              </a:rPr>
              <a:t>Hayley Joyell </a:t>
            </a:r>
            <a:r>
              <a:rPr lang="en-US" sz="2800" b="1" spc="150" dirty="0" smtClean="0">
                <a:ln w="11430"/>
                <a:solidFill>
                  <a:schemeClr val="accent1">
                    <a:lumMod val="75000"/>
                  </a:schemeClr>
                </a:solidFill>
                <a:effectLst>
                  <a:outerShdw blurRad="25400" algn="tl" rotWithShape="0">
                    <a:srgbClr val="000000">
                      <a:alpha val="43000"/>
                    </a:srgbClr>
                  </a:outerShdw>
                </a:effectLst>
                <a:latin typeface="+mj-lt"/>
              </a:rPr>
              <a:t>Smith</a:t>
            </a:r>
          </a:p>
          <a:p>
            <a:pPr algn="ctr"/>
            <a:r>
              <a:rPr lang="en-US" sz="2800" b="1" spc="150" dirty="0" smtClean="0">
                <a:ln w="11430"/>
                <a:solidFill>
                  <a:schemeClr val="accent1">
                    <a:lumMod val="75000"/>
                  </a:schemeClr>
                </a:solidFill>
                <a:effectLst>
                  <a:outerShdw blurRad="25400" algn="tl" rotWithShape="0">
                    <a:srgbClr val="000000">
                      <a:alpha val="43000"/>
                    </a:srgbClr>
                  </a:outerShdw>
                </a:effectLst>
                <a:latin typeface="+mj-lt"/>
              </a:rPr>
              <a:t> Dr. David McConnell and Katherine Ryker</a:t>
            </a:r>
            <a:endParaRPr lang="en-US" sz="2800" b="1" spc="150" dirty="0">
              <a:ln w="11430"/>
              <a:solidFill>
                <a:schemeClr val="accent1">
                  <a:lumMod val="75000"/>
                </a:schemeClr>
              </a:solidFill>
              <a:effectLst>
                <a:outerShdw blurRad="25400" algn="tl" rotWithShape="0">
                  <a:srgbClr val="000000">
                    <a:alpha val="43000"/>
                  </a:srgbClr>
                </a:outerShdw>
              </a:effectLst>
              <a:latin typeface="+mj-lt"/>
            </a:endParaRPr>
          </a:p>
          <a:p>
            <a:pPr algn="ctr"/>
            <a:r>
              <a:rPr lang="en-US" sz="2800" b="1" spc="150" dirty="0">
                <a:ln w="11430"/>
                <a:solidFill>
                  <a:schemeClr val="accent1">
                    <a:lumMod val="75000"/>
                  </a:schemeClr>
                </a:solidFill>
                <a:effectLst>
                  <a:outerShdw blurRad="25400" algn="tl" rotWithShape="0">
                    <a:srgbClr val="000000">
                      <a:alpha val="43000"/>
                    </a:srgbClr>
                  </a:outerShdw>
                </a:effectLst>
                <a:latin typeface="+mj-lt"/>
              </a:rPr>
              <a:t>Marine, Earth, and Atmospheric Sciences</a:t>
            </a:r>
            <a:endParaRPr lang="en-US" sz="2800" b="1" spc="150" dirty="0">
              <a:ln w="11430"/>
              <a:solidFill>
                <a:schemeClr val="accent1">
                  <a:lumMod val="75000"/>
                </a:schemeClr>
              </a:solidFill>
              <a:effectLst>
                <a:outerShdw blurRad="25400" algn="tl" rotWithShape="0">
                  <a:srgbClr val="000000">
                    <a:alpha val="43000"/>
                  </a:srgbClr>
                </a:outerShdw>
              </a:effectLst>
            </a:endParaRPr>
          </a:p>
        </p:txBody>
      </p:sp>
      <p:pic>
        <p:nvPicPr>
          <p:cNvPr id="8" name="Picture 7"/>
          <p:cNvPicPr>
            <a:picLocks noChangeAspect="1"/>
          </p:cNvPicPr>
          <p:nvPr/>
        </p:nvPicPr>
        <p:blipFill>
          <a:blip r:embed="rId3"/>
          <a:stretch>
            <a:fillRect/>
          </a:stretch>
        </p:blipFill>
        <p:spPr>
          <a:xfrm>
            <a:off x="7043650" y="4779986"/>
            <a:ext cx="1827964" cy="1857134"/>
          </a:xfrm>
          <a:prstGeom prst="rect">
            <a:avLst/>
          </a:prstGeom>
        </p:spPr>
      </p:pic>
    </p:spTree>
    <p:extLst>
      <p:ext uri="{BB962C8B-B14F-4D97-AF65-F5344CB8AC3E}">
        <p14:creationId xmlns:p14="http://schemas.microsoft.com/office/powerpoint/2010/main" val="43111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5646" y="281227"/>
            <a:ext cx="8229600" cy="1143000"/>
          </a:xfrm>
        </p:spPr>
        <p:txBody>
          <a:bodyPr>
            <a:normAutofit fontScale="90000"/>
          </a:bodyPr>
          <a:lstStyle/>
          <a:p>
            <a:pPr algn="ctr"/>
            <a:r>
              <a:rPr lang="en-US" sz="4800" dirty="0"/>
              <a:t>Results: Quality of </a:t>
            </a:r>
            <a:r>
              <a:rPr lang="en-US" sz="4800" dirty="0" smtClean="0"/>
              <a:t>Response</a:t>
            </a:r>
            <a:br>
              <a:rPr lang="en-US" sz="4800" dirty="0" smtClean="0"/>
            </a:br>
            <a:r>
              <a:rPr lang="en-US" sz="4800" dirty="0" smtClean="0"/>
              <a:t> </a:t>
            </a:r>
            <a:r>
              <a:rPr lang="en-US" sz="4800" dirty="0"/>
              <a:t>Rubric Score</a:t>
            </a:r>
            <a:endParaRPr lang="en-US" dirty="0"/>
          </a:p>
        </p:txBody>
      </p:sp>
      <p:sp>
        <p:nvSpPr>
          <p:cNvPr id="8" name="TextBox 7"/>
          <p:cNvSpPr txBox="1"/>
          <p:nvPr/>
        </p:nvSpPr>
        <p:spPr>
          <a:xfrm>
            <a:off x="2296710" y="5950439"/>
            <a:ext cx="388761" cy="492443"/>
          </a:xfrm>
          <a:prstGeom prst="rect">
            <a:avLst/>
          </a:prstGeom>
          <a:noFill/>
        </p:spPr>
        <p:txBody>
          <a:bodyPr wrap="square" rtlCol="0">
            <a:spAutoFit/>
          </a:bodyPr>
          <a:lstStyle/>
          <a:p>
            <a:r>
              <a:rPr lang="en-US" sz="2600" dirty="0" smtClean="0"/>
              <a:t>*</a:t>
            </a:r>
            <a:endParaRPr lang="en-US" sz="2600" dirty="0"/>
          </a:p>
        </p:txBody>
      </p:sp>
      <p:sp>
        <p:nvSpPr>
          <p:cNvPr id="9" name="TextBox 8"/>
          <p:cNvSpPr txBox="1"/>
          <p:nvPr/>
        </p:nvSpPr>
        <p:spPr>
          <a:xfrm>
            <a:off x="3226305" y="5950439"/>
            <a:ext cx="388761" cy="492443"/>
          </a:xfrm>
          <a:prstGeom prst="rect">
            <a:avLst/>
          </a:prstGeom>
          <a:noFill/>
        </p:spPr>
        <p:txBody>
          <a:bodyPr wrap="square" rtlCol="0">
            <a:spAutoFit/>
          </a:bodyPr>
          <a:lstStyle/>
          <a:p>
            <a:r>
              <a:rPr lang="en-US" sz="2600" dirty="0" smtClean="0"/>
              <a:t>*</a:t>
            </a:r>
            <a:endParaRPr lang="en-US" sz="2600" dirty="0"/>
          </a:p>
        </p:txBody>
      </p:sp>
      <p:grpSp>
        <p:nvGrpSpPr>
          <p:cNvPr id="18" name="Group 17"/>
          <p:cNvGrpSpPr/>
          <p:nvPr/>
        </p:nvGrpSpPr>
        <p:grpSpPr>
          <a:xfrm>
            <a:off x="1105482" y="1404600"/>
            <a:ext cx="6880669" cy="5232295"/>
            <a:chOff x="1148562" y="1359246"/>
            <a:chExt cx="6955916" cy="5384872"/>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562" y="1359246"/>
              <a:ext cx="6880669" cy="5384872"/>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grpSp>
          <p:nvGrpSpPr>
            <p:cNvPr id="11" name="Group 10"/>
            <p:cNvGrpSpPr/>
            <p:nvPr/>
          </p:nvGrpSpPr>
          <p:grpSpPr>
            <a:xfrm>
              <a:off x="6456366" y="1829304"/>
              <a:ext cx="1529432" cy="2470662"/>
              <a:chOff x="6456366" y="1829304"/>
              <a:chExt cx="1529432" cy="2470662"/>
            </a:xfrm>
          </p:grpSpPr>
          <p:sp>
            <p:nvSpPr>
              <p:cNvPr id="12" name="TextBox 11"/>
              <p:cNvSpPr txBox="1"/>
              <p:nvPr/>
            </p:nvSpPr>
            <p:spPr>
              <a:xfrm>
                <a:off x="6456366" y="1829304"/>
                <a:ext cx="1529432" cy="2470662"/>
              </a:xfrm>
              <a:prstGeom prst="rect">
                <a:avLst/>
              </a:prstGeom>
              <a:solidFill>
                <a:schemeClr val="bg1"/>
              </a:solidFill>
            </p:spPr>
            <p:txBody>
              <a:bodyPr wrap="square" rtlCol="0">
                <a:spAutoFit/>
              </a:bodyPr>
              <a:lstStyle/>
              <a:p>
                <a:r>
                  <a:rPr lang="en-US" sz="2400" b="1" dirty="0" smtClean="0">
                    <a:latin typeface="PT Sans"/>
                    <a:cs typeface="PT Sans"/>
                  </a:rPr>
                  <a:t>  </a:t>
                </a:r>
                <a:r>
                  <a:rPr lang="en-US" sz="2400" b="1" u="sng" dirty="0" smtClean="0">
                    <a:latin typeface="PT Sans"/>
                    <a:cs typeface="PT Sans"/>
                  </a:rPr>
                  <a:t>Format</a:t>
                </a:r>
              </a:p>
              <a:p>
                <a:r>
                  <a:rPr lang="en-US" b="1" dirty="0" smtClean="0">
                    <a:latin typeface="PT Sans"/>
                    <a:cs typeface="PT Sans"/>
                  </a:rPr>
                  <a:t>       Paper</a:t>
                </a:r>
              </a:p>
              <a:p>
                <a:r>
                  <a:rPr lang="en-US" b="1" dirty="0" smtClean="0">
                    <a:latin typeface="PT Sans"/>
                    <a:cs typeface="PT Sans"/>
                  </a:rPr>
                  <a:t>       n = 364</a:t>
                </a:r>
              </a:p>
              <a:p>
                <a:r>
                  <a:rPr lang="en-US" b="1" dirty="0" smtClean="0">
                    <a:latin typeface="PT Sans"/>
                    <a:cs typeface="PT Sans"/>
                  </a:rPr>
                  <a:t>  mean = 6.7</a:t>
                </a:r>
              </a:p>
              <a:p>
                <a:endParaRPr lang="en-US" b="1" dirty="0" smtClean="0">
                  <a:latin typeface="PT Sans"/>
                  <a:cs typeface="PT Sans"/>
                </a:endParaRPr>
              </a:p>
              <a:p>
                <a:r>
                  <a:rPr lang="en-US" b="1" dirty="0" smtClean="0">
                    <a:latin typeface="PT Sans"/>
                    <a:cs typeface="PT Sans"/>
                  </a:rPr>
                  <a:t>       Online</a:t>
                </a:r>
              </a:p>
              <a:p>
                <a:r>
                  <a:rPr lang="en-US" b="1" dirty="0" smtClean="0">
                    <a:latin typeface="PT Sans"/>
                    <a:cs typeface="PT Sans"/>
                  </a:rPr>
                  <a:t>       n = 344</a:t>
                </a:r>
              </a:p>
              <a:p>
                <a:r>
                  <a:rPr lang="en-US" b="1" dirty="0">
                    <a:latin typeface="PT Sans"/>
                    <a:cs typeface="PT Sans"/>
                  </a:rPr>
                  <a:t> </a:t>
                </a:r>
                <a:r>
                  <a:rPr lang="en-US" b="1" dirty="0" smtClean="0">
                    <a:latin typeface="PT Sans"/>
                    <a:cs typeface="PT Sans"/>
                  </a:rPr>
                  <a:t> mean = 7.9 </a:t>
                </a:r>
                <a:endParaRPr lang="en-US" b="1" dirty="0">
                  <a:latin typeface="PT Sans"/>
                  <a:cs typeface="PT Sans"/>
                </a:endParaRPr>
              </a:p>
            </p:txBody>
          </p:sp>
          <p:sp>
            <p:nvSpPr>
              <p:cNvPr id="13" name="Rectangle 12"/>
              <p:cNvSpPr/>
              <p:nvPr/>
            </p:nvSpPr>
            <p:spPr>
              <a:xfrm rot="5400000">
                <a:off x="6471483" y="3524752"/>
                <a:ext cx="302367" cy="332602"/>
              </a:xfrm>
              <a:prstGeom prst="rect">
                <a:avLst/>
              </a:prstGeom>
              <a:solidFill>
                <a:srgbClr val="7E1B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456366" y="2358443"/>
                <a:ext cx="332602" cy="302365"/>
              </a:xfrm>
              <a:prstGeom prst="rect">
                <a:avLst/>
              </a:prstGeom>
              <a:solidFill>
                <a:srgbClr val="32579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6456366" y="4298643"/>
              <a:ext cx="1648112" cy="823554"/>
            </a:xfrm>
            <a:prstGeom prst="rect">
              <a:avLst/>
            </a:prstGeom>
            <a:noFill/>
          </p:spPr>
          <p:txBody>
            <a:bodyPr wrap="square" rtlCol="0">
              <a:spAutoFit/>
            </a:bodyPr>
            <a:lstStyle/>
            <a:p>
              <a:r>
                <a:rPr lang="en-US" sz="2800" dirty="0"/>
                <a:t>  </a:t>
              </a:r>
              <a:r>
                <a:rPr lang="en-US" dirty="0" smtClean="0"/>
                <a:t>= p &lt; 0.001</a:t>
              </a:r>
            </a:p>
            <a:p>
              <a:pPr marL="285750" indent="-285750">
                <a:buFontTx/>
                <a:buChar char="•"/>
              </a:pPr>
              <a:endParaRPr lang="en-US" dirty="0"/>
            </a:p>
          </p:txBody>
        </p:sp>
      </p:grpSp>
      <p:sp>
        <p:nvSpPr>
          <p:cNvPr id="16" name="Rectangle 15"/>
          <p:cNvSpPr/>
          <p:nvPr/>
        </p:nvSpPr>
        <p:spPr>
          <a:xfrm>
            <a:off x="6290012" y="4379267"/>
            <a:ext cx="345016" cy="461665"/>
          </a:xfrm>
          <a:prstGeom prst="rect">
            <a:avLst/>
          </a:prstGeom>
        </p:spPr>
        <p:txBody>
          <a:bodyPr wrap="none">
            <a:spAutoFit/>
          </a:bodyPr>
          <a:lstStyle/>
          <a:p>
            <a:r>
              <a:rPr lang="en-US" sz="2400" dirty="0"/>
              <a:t>*</a:t>
            </a:r>
          </a:p>
        </p:txBody>
      </p:sp>
      <p:sp>
        <p:nvSpPr>
          <p:cNvPr id="17" name="Rectangle 16"/>
          <p:cNvSpPr/>
          <p:nvPr/>
        </p:nvSpPr>
        <p:spPr>
          <a:xfrm>
            <a:off x="5812786" y="5874849"/>
            <a:ext cx="304929" cy="369332"/>
          </a:xfrm>
          <a:prstGeom prst="rect">
            <a:avLst/>
          </a:prstGeom>
        </p:spPr>
        <p:txBody>
          <a:bodyPr wrap="none">
            <a:spAutoFit/>
          </a:bodyPr>
          <a:lstStyle/>
          <a:p>
            <a:r>
              <a:rPr lang="en-US" dirty="0"/>
              <a:t>*</a:t>
            </a:r>
          </a:p>
        </p:txBody>
      </p:sp>
      <p:sp>
        <p:nvSpPr>
          <p:cNvPr id="19" name="Rectangle 18"/>
          <p:cNvSpPr/>
          <p:nvPr/>
        </p:nvSpPr>
        <p:spPr>
          <a:xfrm>
            <a:off x="3742502" y="5875207"/>
            <a:ext cx="304929" cy="369332"/>
          </a:xfrm>
          <a:prstGeom prst="rect">
            <a:avLst/>
          </a:prstGeom>
        </p:spPr>
        <p:txBody>
          <a:bodyPr wrap="none">
            <a:spAutoFit/>
          </a:bodyPr>
          <a:lstStyle/>
          <a:p>
            <a:r>
              <a:rPr lang="en-US" dirty="0"/>
              <a:t>*</a:t>
            </a:r>
          </a:p>
        </p:txBody>
      </p:sp>
      <p:sp>
        <p:nvSpPr>
          <p:cNvPr id="20" name="Rectangle 19"/>
          <p:cNvSpPr/>
          <p:nvPr/>
        </p:nvSpPr>
        <p:spPr>
          <a:xfrm>
            <a:off x="2609871" y="5875207"/>
            <a:ext cx="304929"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41419273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861" y="903142"/>
            <a:ext cx="8229600" cy="1143000"/>
          </a:xfrm>
        </p:spPr>
        <p:txBody>
          <a:bodyPr>
            <a:noAutofit/>
          </a:bodyPr>
          <a:lstStyle/>
          <a:p>
            <a:pPr algn="ctr"/>
            <a:r>
              <a:rPr lang="en-US" sz="4000" dirty="0" smtClean="0"/>
              <a:t>Results: Stratified Sample</a:t>
            </a:r>
            <a:br>
              <a:rPr lang="en-US" sz="4000" dirty="0" smtClean="0"/>
            </a:br>
            <a:r>
              <a:rPr lang="en-US" sz="4000" dirty="0" smtClean="0"/>
              <a:t> Average Rubric Score</a:t>
            </a:r>
            <a:br>
              <a:rPr lang="en-US" sz="4000" dirty="0" smtClean="0"/>
            </a:br>
            <a:endParaRPr lang="en-US" sz="4000" dirty="0"/>
          </a:p>
        </p:txBody>
      </p:sp>
      <p:pic>
        <p:nvPicPr>
          <p:cNvPr id="7" name="Picture 6" descr="Screen Shot 2013-10-05 at 7.00.48 PM.png"/>
          <p:cNvPicPr>
            <a:picLocks noChangeAspect="1"/>
          </p:cNvPicPr>
          <p:nvPr/>
        </p:nvPicPr>
        <p:blipFill rotWithShape="1">
          <a:blip r:embed="rId3">
            <a:extLst>
              <a:ext uri="{28A0092B-C50C-407E-A947-70E740481C1C}">
                <a14:useLocalDpi xmlns:a14="http://schemas.microsoft.com/office/drawing/2010/main" val="0"/>
              </a:ext>
            </a:extLst>
          </a:blip>
          <a:srcRect t="50063"/>
          <a:stretch/>
        </p:blipFill>
        <p:spPr>
          <a:xfrm>
            <a:off x="3282252" y="1826334"/>
            <a:ext cx="2867734" cy="409725"/>
          </a:xfrm>
          <a:prstGeom prst="rect">
            <a:avLst/>
          </a:prstGeom>
        </p:spPr>
      </p:pic>
      <p:grpSp>
        <p:nvGrpSpPr>
          <p:cNvPr id="15" name="Group 14"/>
          <p:cNvGrpSpPr/>
          <p:nvPr/>
        </p:nvGrpSpPr>
        <p:grpSpPr>
          <a:xfrm>
            <a:off x="242543" y="2372952"/>
            <a:ext cx="8660813" cy="4168824"/>
            <a:chOff x="239606" y="2552682"/>
            <a:chExt cx="8660813" cy="4168824"/>
          </a:xfrm>
        </p:grpSpPr>
        <p:pic>
          <p:nvPicPr>
            <p:cNvPr id="12"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2584" r="20654"/>
            <a:stretch/>
          </p:blipFill>
          <p:spPr bwMode="auto">
            <a:xfrm>
              <a:off x="239606" y="2552682"/>
              <a:ext cx="3146705" cy="416882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13"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9410" r="20637"/>
            <a:stretch/>
          </p:blipFill>
          <p:spPr bwMode="auto">
            <a:xfrm>
              <a:off x="3374332" y="2552682"/>
              <a:ext cx="2776663" cy="416882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14" name="Picture 13"/>
            <p:cNvPicPr>
              <a:picLocks noChangeAspect="1" noChangeArrowheads="1"/>
            </p:cNvPicPr>
            <p:nvPr/>
          </p:nvPicPr>
          <p:blipFill rotWithShape="1">
            <a:blip r:embed="rId6">
              <a:extLst>
                <a:ext uri="{28A0092B-C50C-407E-A947-70E740481C1C}">
                  <a14:useLocalDpi xmlns:a14="http://schemas.microsoft.com/office/drawing/2010/main" val="0"/>
                </a:ext>
              </a:extLst>
            </a:blip>
            <a:srcRect l="9580" r="22590"/>
            <a:stretch/>
          </p:blipFill>
          <p:spPr bwMode="auto">
            <a:xfrm>
              <a:off x="6130180" y="2552682"/>
              <a:ext cx="2770239" cy="416882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grpSp>
      <p:grpSp>
        <p:nvGrpSpPr>
          <p:cNvPr id="4" name="Group 3"/>
          <p:cNvGrpSpPr/>
          <p:nvPr/>
        </p:nvGrpSpPr>
        <p:grpSpPr>
          <a:xfrm>
            <a:off x="1144122" y="2921096"/>
            <a:ext cx="6074036" cy="2009347"/>
            <a:chOff x="1168082" y="3088844"/>
            <a:chExt cx="6074036" cy="2009347"/>
          </a:xfrm>
        </p:grpSpPr>
        <p:sp>
          <p:nvSpPr>
            <p:cNvPr id="10" name="4-Point Star 9"/>
            <p:cNvSpPr/>
            <p:nvPr/>
          </p:nvSpPr>
          <p:spPr>
            <a:xfrm>
              <a:off x="6846766" y="4127680"/>
              <a:ext cx="395352" cy="395394"/>
            </a:xfrm>
            <a:prstGeom prst="star4">
              <a:avLst/>
            </a:prstGeom>
            <a:solidFill>
              <a:srgbClr val="41946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4-Point Star 10"/>
            <p:cNvSpPr/>
            <p:nvPr/>
          </p:nvSpPr>
          <p:spPr>
            <a:xfrm>
              <a:off x="4091083" y="3088844"/>
              <a:ext cx="395352" cy="395394"/>
            </a:xfrm>
            <a:prstGeom prst="star4">
              <a:avLst/>
            </a:prstGeom>
            <a:solidFill>
              <a:srgbClr val="41946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4-Point Star 15"/>
            <p:cNvSpPr/>
            <p:nvPr/>
          </p:nvSpPr>
          <p:spPr>
            <a:xfrm>
              <a:off x="1168082" y="4702797"/>
              <a:ext cx="395352" cy="395394"/>
            </a:xfrm>
            <a:prstGeom prst="star4">
              <a:avLst/>
            </a:prstGeom>
            <a:solidFill>
              <a:srgbClr val="41946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 name="Group 4"/>
          <p:cNvGrpSpPr/>
          <p:nvPr/>
        </p:nvGrpSpPr>
        <p:grpSpPr>
          <a:xfrm>
            <a:off x="1611356" y="4367308"/>
            <a:ext cx="6020122" cy="761808"/>
            <a:chOff x="1635316" y="4547038"/>
            <a:chExt cx="6020122" cy="761808"/>
          </a:xfrm>
        </p:grpSpPr>
        <p:sp>
          <p:nvSpPr>
            <p:cNvPr id="17" name="4-Point Star 16"/>
            <p:cNvSpPr/>
            <p:nvPr/>
          </p:nvSpPr>
          <p:spPr>
            <a:xfrm>
              <a:off x="7260086" y="4660860"/>
              <a:ext cx="395352" cy="395394"/>
            </a:xfrm>
            <a:prstGeom prst="star4">
              <a:avLst/>
            </a:prstGeom>
            <a:solidFill>
              <a:srgbClr val="61229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4-Point Star 17"/>
            <p:cNvSpPr/>
            <p:nvPr/>
          </p:nvSpPr>
          <p:spPr>
            <a:xfrm>
              <a:off x="4510600" y="4547038"/>
              <a:ext cx="395352" cy="395394"/>
            </a:xfrm>
            <a:prstGeom prst="star4">
              <a:avLst/>
            </a:prstGeom>
            <a:solidFill>
              <a:srgbClr val="61229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4-Point Star 18"/>
            <p:cNvSpPr/>
            <p:nvPr/>
          </p:nvSpPr>
          <p:spPr>
            <a:xfrm>
              <a:off x="1635316" y="4913452"/>
              <a:ext cx="395352" cy="395394"/>
            </a:xfrm>
            <a:prstGeom prst="star4">
              <a:avLst/>
            </a:prstGeom>
            <a:solidFill>
              <a:srgbClr val="61229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 name="Group 2"/>
          <p:cNvGrpSpPr/>
          <p:nvPr/>
        </p:nvGrpSpPr>
        <p:grpSpPr>
          <a:xfrm>
            <a:off x="2618733" y="4355326"/>
            <a:ext cx="6013107" cy="751914"/>
            <a:chOff x="2666653" y="4523074"/>
            <a:chExt cx="6013107" cy="751914"/>
          </a:xfrm>
        </p:grpSpPr>
        <p:sp>
          <p:nvSpPr>
            <p:cNvPr id="8" name="4-Point Star 7"/>
            <p:cNvSpPr/>
            <p:nvPr/>
          </p:nvSpPr>
          <p:spPr>
            <a:xfrm>
              <a:off x="8284408" y="4523074"/>
              <a:ext cx="395352" cy="395394"/>
            </a:xfrm>
            <a:prstGeom prst="star4">
              <a:avLst/>
            </a:prstGeom>
            <a:solidFill>
              <a:srgbClr val="1092B4"/>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4-Point Star 8"/>
            <p:cNvSpPr/>
            <p:nvPr/>
          </p:nvSpPr>
          <p:spPr>
            <a:xfrm>
              <a:off x="2666653" y="4879594"/>
              <a:ext cx="395352" cy="395394"/>
            </a:xfrm>
            <a:prstGeom prst="star4">
              <a:avLst/>
            </a:prstGeom>
            <a:solidFill>
              <a:srgbClr val="1092B4"/>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4-Point Star 19"/>
            <p:cNvSpPr/>
            <p:nvPr/>
          </p:nvSpPr>
          <p:spPr>
            <a:xfrm>
              <a:off x="5471963" y="4784585"/>
              <a:ext cx="395352" cy="395394"/>
            </a:xfrm>
            <a:prstGeom prst="star4">
              <a:avLst/>
            </a:prstGeom>
            <a:solidFill>
              <a:srgbClr val="1092B4"/>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880901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8488" y="-35946"/>
            <a:ext cx="10085238" cy="1143000"/>
          </a:xfrm>
        </p:spPr>
        <p:txBody>
          <a:bodyPr>
            <a:normAutofit/>
          </a:bodyPr>
          <a:lstStyle/>
          <a:p>
            <a:pPr algn="ctr"/>
            <a:r>
              <a:rPr lang="en-US" sz="4000" dirty="0"/>
              <a:t>F</a:t>
            </a:r>
            <a:r>
              <a:rPr lang="en-US" sz="4000" dirty="0" smtClean="0"/>
              <a:t>ormat Impact on Exam </a:t>
            </a:r>
            <a:r>
              <a:rPr lang="en-US" sz="4000" dirty="0"/>
              <a:t>P</a:t>
            </a:r>
            <a:r>
              <a:rPr lang="en-US" sz="4000" dirty="0" smtClean="0"/>
              <a:t>erformance</a:t>
            </a:r>
            <a:endParaRPr lang="en-US" sz="4000" dirty="0"/>
          </a:p>
        </p:txBody>
      </p:sp>
      <p:sp>
        <p:nvSpPr>
          <p:cNvPr id="21" name="TextBox 20"/>
          <p:cNvSpPr txBox="1"/>
          <p:nvPr/>
        </p:nvSpPr>
        <p:spPr>
          <a:xfrm>
            <a:off x="0" y="1262411"/>
            <a:ext cx="9299491" cy="1384995"/>
          </a:xfrm>
          <a:prstGeom prst="rect">
            <a:avLst/>
          </a:prstGeom>
          <a:noFill/>
          <a:ln w="50800">
            <a:noFill/>
          </a:ln>
        </p:spPr>
        <p:txBody>
          <a:bodyPr wrap="square" rtlCol="0">
            <a:spAutoFit/>
          </a:bodyPr>
          <a:lstStyle/>
          <a:p>
            <a:pPr algn="ctr"/>
            <a:r>
              <a:rPr lang="en-US" sz="2800" dirty="0" smtClean="0"/>
              <a:t>Over the course of a semester,</a:t>
            </a:r>
          </a:p>
          <a:p>
            <a:pPr algn="ctr"/>
            <a:r>
              <a:rPr lang="en-US" sz="2800" dirty="0" smtClean="0"/>
              <a:t> 81 </a:t>
            </a:r>
            <a:r>
              <a:rPr lang="en-US" sz="2800" dirty="0"/>
              <a:t>m</a:t>
            </a:r>
            <a:r>
              <a:rPr lang="en-US" sz="2800" dirty="0" smtClean="0"/>
              <a:t>ultiple </a:t>
            </a:r>
            <a:r>
              <a:rPr lang="en-US" sz="2800" dirty="0"/>
              <a:t>c</a:t>
            </a:r>
            <a:r>
              <a:rPr lang="en-US" sz="2800" dirty="0" smtClean="0"/>
              <a:t>hoice </a:t>
            </a:r>
            <a:r>
              <a:rPr lang="en-US" sz="2800" dirty="0"/>
              <a:t>e</a:t>
            </a:r>
            <a:r>
              <a:rPr lang="en-US" sz="2800" dirty="0" smtClean="0"/>
              <a:t>xam </a:t>
            </a:r>
            <a:r>
              <a:rPr lang="en-US" sz="2800" dirty="0"/>
              <a:t>q</a:t>
            </a:r>
            <a:r>
              <a:rPr lang="en-US" sz="2800" dirty="0" smtClean="0"/>
              <a:t>uestions </a:t>
            </a:r>
          </a:p>
          <a:p>
            <a:pPr algn="ctr"/>
            <a:r>
              <a:rPr lang="en-US" sz="2800" dirty="0" smtClean="0"/>
              <a:t>related to </a:t>
            </a:r>
            <a:r>
              <a:rPr lang="en-US" sz="2800" dirty="0"/>
              <a:t>Learning </a:t>
            </a:r>
            <a:r>
              <a:rPr lang="en-US" sz="2800" dirty="0" smtClean="0"/>
              <a:t>Journals were assessed.</a:t>
            </a:r>
            <a:endParaRPr lang="en-US" sz="2800" dirty="0"/>
          </a:p>
        </p:txBody>
      </p:sp>
      <p:grpSp>
        <p:nvGrpSpPr>
          <p:cNvPr id="49" name="Group 48"/>
          <p:cNvGrpSpPr/>
          <p:nvPr/>
        </p:nvGrpSpPr>
        <p:grpSpPr>
          <a:xfrm>
            <a:off x="613758" y="2865658"/>
            <a:ext cx="3107976" cy="3063542"/>
            <a:chOff x="613758" y="2865658"/>
            <a:chExt cx="3107976" cy="3063542"/>
          </a:xfrm>
        </p:grpSpPr>
        <p:sp>
          <p:nvSpPr>
            <p:cNvPr id="25" name="Rectangle 24"/>
            <p:cNvSpPr/>
            <p:nvPr/>
          </p:nvSpPr>
          <p:spPr>
            <a:xfrm>
              <a:off x="613758" y="2865658"/>
              <a:ext cx="3107976" cy="3063542"/>
            </a:xfrm>
            <a:prstGeom prst="rect">
              <a:avLst/>
            </a:prstGeom>
            <a:solidFill>
              <a:schemeClr val="bg1"/>
            </a:solidFill>
            <a:ln>
              <a:solidFill>
                <a:srgbClr val="2B3F7E"/>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Semesters worth of Multiple Choice Exam Questions related to Learning Journal Questions</a:t>
              </a:r>
            </a:p>
          </p:txBody>
        </p:sp>
        <p:grpSp>
          <p:nvGrpSpPr>
            <p:cNvPr id="41" name="Group 40"/>
            <p:cNvGrpSpPr/>
            <p:nvPr/>
          </p:nvGrpSpPr>
          <p:grpSpPr>
            <a:xfrm>
              <a:off x="986424" y="3491875"/>
              <a:ext cx="2188365" cy="1553207"/>
              <a:chOff x="986424" y="3491875"/>
              <a:chExt cx="2188365" cy="1553207"/>
            </a:xfrm>
          </p:grpSpPr>
          <p:sp>
            <p:nvSpPr>
              <p:cNvPr id="23" name="TextBox 22"/>
              <p:cNvSpPr txBox="1"/>
              <p:nvPr/>
            </p:nvSpPr>
            <p:spPr>
              <a:xfrm>
                <a:off x="1296503" y="3600177"/>
                <a:ext cx="1650662" cy="1384995"/>
              </a:xfrm>
              <a:prstGeom prst="rect">
                <a:avLst/>
              </a:prstGeom>
              <a:noFill/>
            </p:spPr>
            <p:txBody>
              <a:bodyPr wrap="square" rtlCol="0">
                <a:spAutoFit/>
              </a:bodyPr>
              <a:lstStyle/>
              <a:p>
                <a:pPr algn="ctr"/>
                <a:r>
                  <a:rPr lang="en-US" sz="2000" dirty="0" smtClean="0"/>
                  <a:t>Correctly Answered</a:t>
                </a:r>
              </a:p>
              <a:p>
                <a:pPr algn="ctr"/>
                <a:r>
                  <a:rPr lang="en-US" sz="4400" dirty="0" smtClean="0"/>
                  <a:t>75%</a:t>
                </a:r>
                <a:endParaRPr lang="en-US" sz="4400" dirty="0"/>
              </a:p>
            </p:txBody>
          </p:sp>
          <p:sp>
            <p:nvSpPr>
              <p:cNvPr id="24" name="Donut 23"/>
              <p:cNvSpPr/>
              <p:nvPr/>
            </p:nvSpPr>
            <p:spPr>
              <a:xfrm>
                <a:off x="986424" y="3491875"/>
                <a:ext cx="2188365" cy="1553207"/>
              </a:xfrm>
              <a:prstGeom prst="donut">
                <a:avLst>
                  <a:gd name="adj" fmla="val 4595"/>
                </a:avLst>
              </a:prstGeom>
              <a:solidFill>
                <a:srgbClr val="2B3F7E"/>
              </a:solidFill>
              <a:ln>
                <a:solidFill>
                  <a:srgbClr val="2B3F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1452248" y="5212738"/>
              <a:ext cx="1279287" cy="461665"/>
            </a:xfrm>
            <a:prstGeom prst="rect">
              <a:avLst/>
            </a:prstGeom>
            <a:noFill/>
            <a:ln>
              <a:solidFill>
                <a:srgbClr val="2B3F7E"/>
              </a:solidFill>
            </a:ln>
          </p:spPr>
          <p:txBody>
            <a:bodyPr wrap="square" rtlCol="0">
              <a:spAutoFit/>
            </a:bodyPr>
            <a:lstStyle/>
            <a:p>
              <a:r>
                <a:rPr lang="en-US" sz="2400" dirty="0" smtClean="0"/>
                <a:t>N = 144</a:t>
              </a:r>
              <a:endParaRPr lang="en-US" sz="2400" dirty="0"/>
            </a:p>
          </p:txBody>
        </p:sp>
        <p:sp>
          <p:nvSpPr>
            <p:cNvPr id="31" name="TextBox 30"/>
            <p:cNvSpPr txBox="1"/>
            <p:nvPr/>
          </p:nvSpPr>
          <p:spPr>
            <a:xfrm>
              <a:off x="706587" y="2981140"/>
              <a:ext cx="2919307" cy="369332"/>
            </a:xfrm>
            <a:prstGeom prst="rect">
              <a:avLst/>
            </a:prstGeom>
            <a:noFill/>
            <a:ln>
              <a:solidFill>
                <a:srgbClr val="2B3F7E"/>
              </a:solidFill>
            </a:ln>
          </p:spPr>
          <p:txBody>
            <a:bodyPr wrap="square" rtlCol="0">
              <a:spAutoFit/>
            </a:bodyPr>
            <a:lstStyle/>
            <a:p>
              <a:r>
                <a:rPr lang="en-US" dirty="0" smtClean="0"/>
                <a:t>Fall 2011 and Spring 2012</a:t>
              </a:r>
              <a:endParaRPr lang="en-US" dirty="0"/>
            </a:p>
          </p:txBody>
        </p:sp>
      </p:grpSp>
      <p:grpSp>
        <p:nvGrpSpPr>
          <p:cNvPr id="50" name="Group 49"/>
          <p:cNvGrpSpPr/>
          <p:nvPr/>
        </p:nvGrpSpPr>
        <p:grpSpPr>
          <a:xfrm>
            <a:off x="5627134" y="2865658"/>
            <a:ext cx="3107976" cy="3063542"/>
            <a:chOff x="5627134" y="2865658"/>
            <a:chExt cx="3107976" cy="3063542"/>
          </a:xfrm>
        </p:grpSpPr>
        <p:grpSp>
          <p:nvGrpSpPr>
            <p:cNvPr id="34" name="Group 33"/>
            <p:cNvGrpSpPr/>
            <p:nvPr/>
          </p:nvGrpSpPr>
          <p:grpSpPr>
            <a:xfrm>
              <a:off x="5627134" y="2865658"/>
              <a:ext cx="3107976" cy="3063542"/>
              <a:chOff x="625722" y="2293664"/>
              <a:chExt cx="3107976" cy="3063542"/>
            </a:xfrm>
          </p:grpSpPr>
          <p:sp>
            <p:nvSpPr>
              <p:cNvPr id="35" name="Rectangle 34"/>
              <p:cNvSpPr/>
              <p:nvPr/>
            </p:nvSpPr>
            <p:spPr>
              <a:xfrm>
                <a:off x="625722" y="2293664"/>
                <a:ext cx="3107976" cy="3063542"/>
              </a:xfrm>
              <a:prstGeom prst="rect">
                <a:avLst/>
              </a:prstGeom>
              <a:solidFill>
                <a:schemeClr val="bg1"/>
              </a:solidFill>
              <a:ln>
                <a:solidFill>
                  <a:srgbClr val="640217"/>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Semesters worth of Multiple Choice Exam Questions related to Learning Journal Questions</a:t>
                </a:r>
              </a:p>
            </p:txBody>
          </p:sp>
          <p:sp>
            <p:nvSpPr>
              <p:cNvPr id="38" name="TextBox 37"/>
              <p:cNvSpPr txBox="1"/>
              <p:nvPr/>
            </p:nvSpPr>
            <p:spPr>
              <a:xfrm>
                <a:off x="1620699" y="4640744"/>
                <a:ext cx="1279287" cy="461665"/>
              </a:xfrm>
              <a:prstGeom prst="rect">
                <a:avLst/>
              </a:prstGeom>
              <a:noFill/>
              <a:ln>
                <a:solidFill>
                  <a:srgbClr val="640217"/>
                </a:solidFill>
              </a:ln>
            </p:spPr>
            <p:txBody>
              <a:bodyPr wrap="square" rtlCol="0">
                <a:spAutoFit/>
              </a:bodyPr>
              <a:lstStyle/>
              <a:p>
                <a:r>
                  <a:rPr lang="en-US" sz="2400" dirty="0"/>
                  <a:t>N</a:t>
                </a:r>
                <a:r>
                  <a:rPr lang="en-US" sz="2400" dirty="0" smtClean="0"/>
                  <a:t> = 46</a:t>
                </a:r>
                <a:endParaRPr lang="en-US" sz="2400" dirty="0"/>
              </a:p>
            </p:txBody>
          </p:sp>
          <p:sp>
            <p:nvSpPr>
              <p:cNvPr id="39" name="TextBox 38"/>
              <p:cNvSpPr txBox="1"/>
              <p:nvPr/>
            </p:nvSpPr>
            <p:spPr>
              <a:xfrm>
                <a:off x="718551" y="2409146"/>
                <a:ext cx="2919307" cy="369332"/>
              </a:xfrm>
              <a:prstGeom prst="rect">
                <a:avLst/>
              </a:prstGeom>
              <a:noFill/>
              <a:ln>
                <a:solidFill>
                  <a:srgbClr val="640217"/>
                </a:solidFill>
              </a:ln>
            </p:spPr>
            <p:txBody>
              <a:bodyPr wrap="square" rtlCol="0">
                <a:spAutoFit/>
              </a:bodyPr>
              <a:lstStyle/>
              <a:p>
                <a:pPr algn="ctr"/>
                <a:r>
                  <a:rPr lang="en-US" dirty="0" smtClean="0"/>
                  <a:t>Fall 2012</a:t>
                </a:r>
                <a:endParaRPr lang="en-US" dirty="0"/>
              </a:p>
            </p:txBody>
          </p:sp>
        </p:grpSp>
        <p:grpSp>
          <p:nvGrpSpPr>
            <p:cNvPr id="46" name="Group 45"/>
            <p:cNvGrpSpPr/>
            <p:nvPr/>
          </p:nvGrpSpPr>
          <p:grpSpPr>
            <a:xfrm>
              <a:off x="6122648" y="3491875"/>
              <a:ext cx="2188365" cy="1553207"/>
              <a:chOff x="986424" y="3491875"/>
              <a:chExt cx="2188365" cy="1553207"/>
            </a:xfrm>
          </p:grpSpPr>
          <p:sp>
            <p:nvSpPr>
              <p:cNvPr id="47" name="TextBox 46"/>
              <p:cNvSpPr txBox="1"/>
              <p:nvPr/>
            </p:nvSpPr>
            <p:spPr>
              <a:xfrm>
                <a:off x="1296503" y="3600177"/>
                <a:ext cx="1650662" cy="1384995"/>
              </a:xfrm>
              <a:prstGeom prst="rect">
                <a:avLst/>
              </a:prstGeom>
              <a:noFill/>
            </p:spPr>
            <p:txBody>
              <a:bodyPr wrap="square" rtlCol="0">
                <a:spAutoFit/>
              </a:bodyPr>
              <a:lstStyle/>
              <a:p>
                <a:pPr algn="ctr"/>
                <a:r>
                  <a:rPr lang="en-US" sz="2000" dirty="0" smtClean="0"/>
                  <a:t>Correctly Answered</a:t>
                </a:r>
              </a:p>
              <a:p>
                <a:pPr algn="ctr"/>
                <a:r>
                  <a:rPr lang="en-US" sz="4400" dirty="0" smtClean="0"/>
                  <a:t>81%</a:t>
                </a:r>
                <a:endParaRPr lang="en-US" sz="4400" dirty="0"/>
              </a:p>
            </p:txBody>
          </p:sp>
          <p:sp>
            <p:nvSpPr>
              <p:cNvPr id="48" name="Donut 47"/>
              <p:cNvSpPr/>
              <p:nvPr/>
            </p:nvSpPr>
            <p:spPr>
              <a:xfrm>
                <a:off x="986424" y="3491875"/>
                <a:ext cx="2188365" cy="1553207"/>
              </a:xfrm>
              <a:prstGeom prst="donut">
                <a:avLst>
                  <a:gd name="adj" fmla="val 4595"/>
                </a:avLst>
              </a:prstGeom>
              <a:solidFill>
                <a:srgbClr val="640217"/>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429907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1+#ppt_w/2"/>
                                          </p:val>
                                        </p:tav>
                                        <p:tav tm="100000">
                                          <p:val>
                                            <p:strVal val="#ppt_x"/>
                                          </p:val>
                                        </p:tav>
                                      </p:tavLst>
                                    </p:anim>
                                    <p:anim calcmode="lin" valueType="num">
                                      <p:cBhvr additive="base">
                                        <p:cTn id="14"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7875" y="12028"/>
            <a:ext cx="5873750" cy="912812"/>
          </a:xfrm>
        </p:spPr>
        <p:txBody>
          <a:bodyPr/>
          <a:lstStyle/>
          <a:p>
            <a:r>
              <a:rPr lang="en-US" dirty="0" smtClean="0"/>
              <a:t>What Students Think</a:t>
            </a:r>
            <a:endParaRPr lang="en-US" dirty="0"/>
          </a:p>
        </p:txBody>
      </p:sp>
      <p:grpSp>
        <p:nvGrpSpPr>
          <p:cNvPr id="4" name="Group 3"/>
          <p:cNvGrpSpPr/>
          <p:nvPr/>
        </p:nvGrpSpPr>
        <p:grpSpPr>
          <a:xfrm>
            <a:off x="271446" y="1090455"/>
            <a:ext cx="8522328" cy="5332283"/>
            <a:chOff x="347046" y="1211399"/>
            <a:chExt cx="8522328" cy="5332283"/>
          </a:xfrm>
        </p:grpSpPr>
        <p:graphicFrame>
          <p:nvGraphicFramePr>
            <p:cNvPr id="5" name="Chart 4"/>
            <p:cNvGraphicFramePr>
              <a:graphicFrameLocks/>
            </p:cNvGraphicFramePr>
            <p:nvPr>
              <p:extLst>
                <p:ext uri="{D42A27DB-BD31-4B8C-83A1-F6EECF244321}">
                  <p14:modId xmlns:p14="http://schemas.microsoft.com/office/powerpoint/2010/main" val="738446742"/>
                </p:ext>
              </p:extLst>
            </p:nvPr>
          </p:nvGraphicFramePr>
          <p:xfrm>
            <a:off x="347046" y="1211399"/>
            <a:ext cx="8522328" cy="53322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015817" y="2165668"/>
              <a:ext cx="1706133" cy="646331"/>
            </a:xfrm>
            <a:prstGeom prst="rect">
              <a:avLst/>
            </a:prstGeom>
            <a:noFill/>
            <a:ln>
              <a:solidFill>
                <a:schemeClr val="tx1"/>
              </a:solidFill>
            </a:ln>
          </p:spPr>
          <p:txBody>
            <a:bodyPr wrap="square" rtlCol="0">
              <a:spAutoFit/>
            </a:bodyPr>
            <a:lstStyle/>
            <a:p>
              <a:pPr algn="ctr"/>
              <a:r>
                <a:rPr lang="en-US" dirty="0" smtClean="0"/>
                <a:t>Fall of 2012</a:t>
              </a:r>
            </a:p>
            <a:p>
              <a:pPr algn="ctr"/>
              <a:r>
                <a:rPr lang="en-US" dirty="0"/>
                <a:t>n</a:t>
              </a:r>
              <a:r>
                <a:rPr lang="en-US" dirty="0" smtClean="0"/>
                <a:t> = 63 </a:t>
              </a:r>
              <a:endParaRPr lang="en-US" dirty="0"/>
            </a:p>
          </p:txBody>
        </p:sp>
      </p:grpSp>
    </p:spTree>
    <p:extLst>
      <p:ext uri="{BB962C8B-B14F-4D97-AF65-F5344CB8AC3E}">
        <p14:creationId xmlns:p14="http://schemas.microsoft.com/office/powerpoint/2010/main" val="1993273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1" y="-280151"/>
            <a:ext cx="3498262" cy="1143000"/>
          </a:xfrm>
        </p:spPr>
        <p:txBody>
          <a:bodyPr>
            <a:normAutofit fontScale="90000"/>
          </a:bodyPr>
          <a:lstStyle/>
          <a:p>
            <a:r>
              <a:rPr lang="en-US" dirty="0" smtClean="0"/>
              <a:t>Conclusions</a:t>
            </a:r>
            <a:endParaRPr lang="en-US" dirty="0"/>
          </a:p>
        </p:txBody>
      </p:sp>
      <p:sp>
        <p:nvSpPr>
          <p:cNvPr id="3" name="Content Placeholder 2"/>
          <p:cNvSpPr>
            <a:spLocks noGrp="1"/>
          </p:cNvSpPr>
          <p:nvPr>
            <p:ph idx="4294967295"/>
          </p:nvPr>
        </p:nvSpPr>
        <p:spPr>
          <a:xfrm>
            <a:off x="235356" y="1033798"/>
            <a:ext cx="9114078" cy="2004786"/>
          </a:xfrm>
        </p:spPr>
        <p:txBody>
          <a:bodyPr>
            <a:noAutofit/>
          </a:bodyPr>
          <a:lstStyle/>
          <a:p>
            <a:pPr marL="0">
              <a:buClr>
                <a:srgbClr val="FF6600"/>
              </a:buClr>
              <a:buFont typeface="Wingdings" charset="2"/>
              <a:buChar char="u"/>
            </a:pPr>
            <a:r>
              <a:rPr lang="en-US" sz="2800" dirty="0" smtClean="0"/>
              <a:t>Facilitating mastery of basic content outside of the   </a:t>
            </a:r>
          </a:p>
          <a:p>
            <a:pPr marL="0" indent="0">
              <a:buClr>
                <a:srgbClr val="FF6600"/>
              </a:buClr>
              <a:buNone/>
            </a:pPr>
            <a:r>
              <a:rPr lang="en-US" sz="2800" dirty="0"/>
              <a:t> </a:t>
            </a:r>
            <a:r>
              <a:rPr lang="en-US" sz="2800" dirty="0" smtClean="0"/>
              <a:t>  classroom is an effective strategy for making time </a:t>
            </a:r>
          </a:p>
          <a:p>
            <a:pPr marL="0" indent="0">
              <a:buClr>
                <a:srgbClr val="FF6600"/>
              </a:buClr>
              <a:buNone/>
            </a:pPr>
            <a:r>
              <a:rPr lang="en-US" sz="2800" dirty="0"/>
              <a:t> </a:t>
            </a:r>
            <a:r>
              <a:rPr lang="en-US" sz="2800" dirty="0" smtClean="0"/>
              <a:t>  for active learning lessons that help promote   </a:t>
            </a:r>
            <a:br>
              <a:rPr lang="en-US" sz="2800" dirty="0" smtClean="0"/>
            </a:br>
            <a:r>
              <a:rPr lang="en-US" sz="2800" dirty="0" smtClean="0"/>
              <a:t>   conceptual framework. </a:t>
            </a:r>
            <a:endParaRPr lang="en-US" sz="2800" dirty="0"/>
          </a:p>
          <a:p>
            <a:pPr marL="0" indent="0">
              <a:buClr>
                <a:srgbClr val="DD811E"/>
              </a:buClr>
              <a:buNone/>
            </a:pPr>
            <a:endParaRPr lang="en-US" sz="2800" dirty="0"/>
          </a:p>
          <a:p>
            <a:pPr marL="0" indent="0">
              <a:buClr>
                <a:srgbClr val="DD811E"/>
              </a:buClr>
              <a:buNone/>
            </a:pPr>
            <a:endParaRPr lang="en-US" sz="2800" dirty="0" smtClean="0"/>
          </a:p>
          <a:p>
            <a:endParaRPr lang="en-US" sz="2800" dirty="0"/>
          </a:p>
        </p:txBody>
      </p:sp>
      <p:sp>
        <p:nvSpPr>
          <p:cNvPr id="5" name="TextBox 4"/>
          <p:cNvSpPr txBox="1"/>
          <p:nvPr/>
        </p:nvSpPr>
        <p:spPr>
          <a:xfrm>
            <a:off x="161218" y="5609690"/>
            <a:ext cx="7989634" cy="1231106"/>
          </a:xfrm>
          <a:prstGeom prst="rect">
            <a:avLst/>
          </a:prstGeom>
          <a:noFill/>
        </p:spPr>
        <p:txBody>
          <a:bodyPr wrap="square" rtlCol="0">
            <a:spAutoFit/>
          </a:bodyPr>
          <a:lstStyle/>
          <a:p>
            <a:pPr>
              <a:buClr>
                <a:srgbClr val="FF6600"/>
              </a:buClr>
              <a:buFont typeface="Wingdings" charset="2"/>
              <a:buChar char="u"/>
            </a:pPr>
            <a:r>
              <a:rPr lang="en-US" sz="2800" dirty="0"/>
              <a:t>Students acknowledge </a:t>
            </a:r>
            <a:r>
              <a:rPr lang="en-US" sz="2800" dirty="0" smtClean="0"/>
              <a:t>that Learning </a:t>
            </a:r>
            <a:r>
              <a:rPr lang="en-US" sz="2800" dirty="0"/>
              <a:t>Journals </a:t>
            </a:r>
          </a:p>
          <a:p>
            <a:pPr>
              <a:buClr>
                <a:srgbClr val="FF6600"/>
              </a:buClr>
            </a:pPr>
            <a:r>
              <a:rPr lang="en-US" sz="2800" dirty="0"/>
              <a:t>    </a:t>
            </a:r>
            <a:r>
              <a:rPr lang="en-US" sz="2800" dirty="0" smtClean="0"/>
              <a:t>help </a:t>
            </a:r>
            <a:r>
              <a:rPr lang="en-US" sz="2800" dirty="0"/>
              <a:t>them </a:t>
            </a:r>
            <a:r>
              <a:rPr lang="en-US" sz="2800" dirty="0" smtClean="0"/>
              <a:t>learn.</a:t>
            </a:r>
            <a:endParaRPr lang="en-US" sz="2800" dirty="0"/>
          </a:p>
          <a:p>
            <a:endParaRPr lang="en-US" dirty="0"/>
          </a:p>
        </p:txBody>
      </p:sp>
      <p:sp>
        <p:nvSpPr>
          <p:cNvPr id="6" name="TextBox 5"/>
          <p:cNvSpPr txBox="1"/>
          <p:nvPr/>
        </p:nvSpPr>
        <p:spPr>
          <a:xfrm>
            <a:off x="142990" y="4149513"/>
            <a:ext cx="8830292" cy="1508105"/>
          </a:xfrm>
          <a:prstGeom prst="rect">
            <a:avLst/>
          </a:prstGeom>
          <a:noFill/>
        </p:spPr>
        <p:txBody>
          <a:bodyPr wrap="square" rtlCol="0">
            <a:spAutoFit/>
          </a:bodyPr>
          <a:lstStyle/>
          <a:p>
            <a:pPr>
              <a:buClr>
                <a:srgbClr val="FF6600"/>
              </a:buClr>
            </a:pPr>
            <a:endParaRPr lang="en-US" dirty="0"/>
          </a:p>
          <a:p>
            <a:pPr>
              <a:buClr>
                <a:srgbClr val="FF6600"/>
              </a:buClr>
              <a:buFont typeface="Wingdings" charset="2"/>
              <a:buChar char="u"/>
            </a:pPr>
            <a:r>
              <a:rPr lang="en-US" sz="2800" dirty="0"/>
              <a:t>Performance on exam questions linked to </a:t>
            </a:r>
            <a:endParaRPr lang="en-US" sz="2800" dirty="0" smtClean="0"/>
          </a:p>
          <a:p>
            <a:pPr algn="ctr">
              <a:buClr>
                <a:srgbClr val="FF6600"/>
              </a:buClr>
            </a:pPr>
            <a:r>
              <a:rPr lang="en-US" sz="2800" dirty="0"/>
              <a:t> </a:t>
            </a:r>
            <a:r>
              <a:rPr lang="en-US" sz="2800" dirty="0" smtClean="0"/>
              <a:t>   Learning </a:t>
            </a:r>
            <a:r>
              <a:rPr lang="en-US" sz="2800" dirty="0"/>
              <a:t>Journals improved with </a:t>
            </a:r>
            <a:r>
              <a:rPr lang="en-US" sz="2800" dirty="0" smtClean="0"/>
              <a:t>the online format</a:t>
            </a:r>
            <a:r>
              <a:rPr lang="en-US" sz="2800" dirty="0"/>
              <a:t>.  </a:t>
            </a:r>
          </a:p>
          <a:p>
            <a:endParaRPr lang="en-US" dirty="0"/>
          </a:p>
        </p:txBody>
      </p:sp>
      <p:sp>
        <p:nvSpPr>
          <p:cNvPr id="7" name="TextBox 6"/>
          <p:cNvSpPr txBox="1"/>
          <p:nvPr/>
        </p:nvSpPr>
        <p:spPr>
          <a:xfrm>
            <a:off x="149238" y="3057791"/>
            <a:ext cx="8824934" cy="1231106"/>
          </a:xfrm>
          <a:prstGeom prst="rect">
            <a:avLst/>
          </a:prstGeom>
          <a:noFill/>
        </p:spPr>
        <p:txBody>
          <a:bodyPr wrap="square" rtlCol="0">
            <a:spAutoFit/>
          </a:bodyPr>
          <a:lstStyle/>
          <a:p>
            <a:pPr algn="ctr">
              <a:buClr>
                <a:srgbClr val="FF6600"/>
              </a:buClr>
              <a:buFont typeface="Wingdings" charset="2"/>
              <a:buChar char="u"/>
            </a:pPr>
            <a:r>
              <a:rPr lang="en-US" sz="2800" dirty="0"/>
              <a:t>Students </a:t>
            </a:r>
            <a:r>
              <a:rPr lang="en-US" sz="2800" dirty="0" smtClean="0"/>
              <a:t>wrote </a:t>
            </a:r>
            <a:r>
              <a:rPr lang="en-US" sz="2800" dirty="0"/>
              <a:t>more and </a:t>
            </a:r>
            <a:r>
              <a:rPr lang="en-US" sz="2800" dirty="0" smtClean="0"/>
              <a:t>composed higher quality   </a:t>
            </a:r>
          </a:p>
          <a:p>
            <a:pPr>
              <a:buClr>
                <a:srgbClr val="FF6600"/>
              </a:buClr>
            </a:pPr>
            <a:r>
              <a:rPr lang="en-US" sz="2800" dirty="0"/>
              <a:t> </a:t>
            </a:r>
            <a:r>
              <a:rPr lang="en-US" sz="2800" dirty="0" smtClean="0"/>
              <a:t>   answers with online Just</a:t>
            </a:r>
            <a:r>
              <a:rPr lang="en-US" sz="2800" dirty="0"/>
              <a:t>-in-Time teaching format.</a:t>
            </a:r>
          </a:p>
          <a:p>
            <a:endParaRPr lang="en-US" dirty="0"/>
          </a:p>
        </p:txBody>
      </p:sp>
    </p:spTree>
    <p:extLst>
      <p:ext uri="{BB962C8B-B14F-4D97-AF65-F5344CB8AC3E}">
        <p14:creationId xmlns:p14="http://schemas.microsoft.com/office/powerpoint/2010/main" val="302512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6576" y="447690"/>
            <a:ext cx="8229600" cy="1143000"/>
          </a:xfrm>
        </p:spPr>
        <p:txBody>
          <a:bodyPr>
            <a:noAutofit/>
          </a:bodyPr>
          <a:lstStyle/>
          <a:p>
            <a:r>
              <a:rPr lang="en-US" sz="4400" dirty="0" smtClean="0"/>
              <a:t>Introductory Class Conundrum</a:t>
            </a:r>
            <a:br>
              <a:rPr lang="en-US" sz="4400" dirty="0" smtClean="0"/>
            </a:br>
            <a:endParaRPr lang="en-US" sz="4400" u="sng" dirty="0">
              <a:solidFill>
                <a:schemeClr val="tx1"/>
              </a:solidFill>
            </a:endParaRPr>
          </a:p>
        </p:txBody>
      </p:sp>
      <p:sp>
        <p:nvSpPr>
          <p:cNvPr id="29" name="Rectangle 28"/>
          <p:cNvSpPr/>
          <p:nvPr/>
        </p:nvSpPr>
        <p:spPr>
          <a:xfrm>
            <a:off x="4479667" y="3244334"/>
            <a:ext cx="184666" cy="369332"/>
          </a:xfrm>
          <a:prstGeom prst="rect">
            <a:avLst/>
          </a:prstGeom>
        </p:spPr>
        <p:txBody>
          <a:bodyPr wrap="none">
            <a:spAutoFit/>
          </a:bodyPr>
          <a:lstStyle/>
          <a:p>
            <a:r>
              <a:rPr lang="en-US" dirty="0"/>
              <a:t>￼</a:t>
            </a:r>
          </a:p>
        </p:txBody>
      </p:sp>
      <p:grpSp>
        <p:nvGrpSpPr>
          <p:cNvPr id="48" name="Group 47"/>
          <p:cNvGrpSpPr/>
          <p:nvPr/>
        </p:nvGrpSpPr>
        <p:grpSpPr>
          <a:xfrm>
            <a:off x="278666" y="1143323"/>
            <a:ext cx="8615152" cy="2101011"/>
            <a:chOff x="193999" y="4692316"/>
            <a:chExt cx="8615152" cy="2101011"/>
          </a:xfrm>
        </p:grpSpPr>
        <p:pic>
          <p:nvPicPr>
            <p:cNvPr id="13" name="Picture 12" descr="j03096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472" y="4799263"/>
              <a:ext cx="1466679" cy="1806906"/>
            </a:xfrm>
            <a:prstGeom prst="rect">
              <a:avLst/>
            </a:prstGeom>
          </p:spPr>
        </p:pic>
        <p:sp>
          <p:nvSpPr>
            <p:cNvPr id="15" name="TextBox 14"/>
            <p:cNvSpPr txBox="1"/>
            <p:nvPr/>
          </p:nvSpPr>
          <p:spPr>
            <a:xfrm>
              <a:off x="2171385" y="4843765"/>
              <a:ext cx="2541504" cy="1815882"/>
            </a:xfrm>
            <a:prstGeom prst="rect">
              <a:avLst/>
            </a:prstGeom>
            <a:noFill/>
          </p:spPr>
          <p:txBody>
            <a:bodyPr wrap="square" rtlCol="0">
              <a:spAutoFit/>
            </a:bodyPr>
            <a:lstStyle/>
            <a:p>
              <a:r>
                <a:rPr lang="en-US" sz="2800" b="1" dirty="0" smtClean="0"/>
                <a:t>Copious amounts </a:t>
              </a:r>
            </a:p>
            <a:p>
              <a:r>
                <a:rPr lang="en-US" sz="2800" b="1" dirty="0"/>
                <a:t>o</a:t>
              </a:r>
              <a:r>
                <a:rPr lang="en-US" sz="2800" b="1" dirty="0" smtClean="0"/>
                <a:t>f material </a:t>
              </a:r>
            </a:p>
            <a:p>
              <a:r>
                <a:rPr lang="en-US" sz="2800" b="1" dirty="0"/>
                <a:t>t</a:t>
              </a:r>
              <a:r>
                <a:rPr lang="en-US" sz="2800" b="1" dirty="0" smtClean="0"/>
                <a:t>o teach</a:t>
              </a:r>
              <a:endParaRPr lang="en-US" sz="2800" b="1" dirty="0"/>
            </a:p>
          </p:txBody>
        </p:sp>
        <p:sp>
          <p:nvSpPr>
            <p:cNvPr id="16" name="TextBox 15"/>
            <p:cNvSpPr txBox="1"/>
            <p:nvPr/>
          </p:nvSpPr>
          <p:spPr>
            <a:xfrm>
              <a:off x="5059948" y="4973545"/>
              <a:ext cx="2419684" cy="1384995"/>
            </a:xfrm>
            <a:prstGeom prst="rect">
              <a:avLst/>
            </a:prstGeom>
            <a:noFill/>
          </p:spPr>
          <p:txBody>
            <a:bodyPr wrap="square" rtlCol="0">
              <a:spAutoFit/>
            </a:bodyPr>
            <a:lstStyle/>
            <a:p>
              <a:pPr algn="ctr"/>
              <a:r>
                <a:rPr lang="en-US" sz="2800" b="1" dirty="0" smtClean="0"/>
                <a:t>Limited time in the classroom </a:t>
              </a:r>
              <a:endParaRPr lang="en-US" sz="2800" b="1" dirty="0"/>
            </a:p>
          </p:txBody>
        </p:sp>
        <p:pic>
          <p:nvPicPr>
            <p:cNvPr id="31" name="Picture 30"/>
            <p:cNvPicPr>
              <a:picLocks noChangeAspect="1"/>
            </p:cNvPicPr>
            <p:nvPr/>
          </p:nvPicPr>
          <p:blipFill>
            <a:blip r:embed="rId4"/>
            <a:stretch>
              <a:fillRect/>
            </a:stretch>
          </p:blipFill>
          <p:spPr>
            <a:xfrm>
              <a:off x="193999" y="4692316"/>
              <a:ext cx="1888251" cy="2101011"/>
            </a:xfrm>
            <a:prstGeom prst="rect">
              <a:avLst/>
            </a:prstGeom>
          </p:spPr>
        </p:pic>
      </p:grpSp>
      <p:grpSp>
        <p:nvGrpSpPr>
          <p:cNvPr id="6" name="Group 5"/>
          <p:cNvGrpSpPr/>
          <p:nvPr/>
        </p:nvGrpSpPr>
        <p:grpSpPr>
          <a:xfrm>
            <a:off x="278666" y="3613666"/>
            <a:ext cx="8827969" cy="3016183"/>
            <a:chOff x="278666" y="3613666"/>
            <a:chExt cx="8827969" cy="3016183"/>
          </a:xfrm>
        </p:grpSpPr>
        <p:grpSp>
          <p:nvGrpSpPr>
            <p:cNvPr id="5" name="Group 4"/>
            <p:cNvGrpSpPr/>
            <p:nvPr/>
          </p:nvGrpSpPr>
          <p:grpSpPr>
            <a:xfrm>
              <a:off x="308425" y="3613666"/>
              <a:ext cx="8798210" cy="3016183"/>
              <a:chOff x="308425" y="3613666"/>
              <a:chExt cx="8798210" cy="3016183"/>
            </a:xfrm>
          </p:grpSpPr>
          <p:grpSp>
            <p:nvGrpSpPr>
              <p:cNvPr id="4" name="Group 3"/>
              <p:cNvGrpSpPr/>
              <p:nvPr/>
            </p:nvGrpSpPr>
            <p:grpSpPr>
              <a:xfrm>
                <a:off x="308425" y="3614041"/>
                <a:ext cx="4558221" cy="3015808"/>
                <a:chOff x="4694514" y="3480361"/>
                <a:chExt cx="4558221" cy="3015808"/>
              </a:xfrm>
            </p:grpSpPr>
            <p:sp>
              <p:nvSpPr>
                <p:cNvPr id="18" name="TextBox 17"/>
                <p:cNvSpPr txBox="1"/>
                <p:nvPr/>
              </p:nvSpPr>
              <p:spPr>
                <a:xfrm>
                  <a:off x="4866646" y="3480361"/>
                  <a:ext cx="4386089" cy="954107"/>
                </a:xfrm>
                <a:prstGeom prst="rect">
                  <a:avLst/>
                </a:prstGeom>
                <a:noFill/>
              </p:spPr>
              <p:txBody>
                <a:bodyPr wrap="square" rtlCol="0">
                  <a:spAutoFit/>
                </a:bodyPr>
                <a:lstStyle/>
                <a:p>
                  <a:r>
                    <a:rPr lang="en-US" sz="2800" b="1" dirty="0" smtClean="0"/>
                    <a:t>    Students need to         </a:t>
                  </a:r>
                </a:p>
                <a:p>
                  <a:r>
                    <a:rPr lang="en-US" sz="2800" b="1" dirty="0" smtClean="0"/>
                    <a:t>     learn the basics</a:t>
                  </a:r>
                </a:p>
              </p:txBody>
            </p:sp>
            <p:pic>
              <p:nvPicPr>
                <p:cNvPr id="42" name="Picture 14" descr="04-08-a1_quartz_zum88614_0106_black_cr"/>
                <p:cNvPicPr preferRelativeResize="0">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4304" r="7052" b="4907"/>
                <a:stretch/>
              </p:blipFill>
              <p:spPr bwMode="auto">
                <a:xfrm>
                  <a:off x="6926089" y="4501308"/>
                  <a:ext cx="1939668" cy="144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 name="TextBox 43"/>
                <p:cNvSpPr txBox="1"/>
                <p:nvPr/>
              </p:nvSpPr>
              <p:spPr>
                <a:xfrm>
                  <a:off x="4694514" y="6034504"/>
                  <a:ext cx="2637569" cy="461665"/>
                </a:xfrm>
                <a:prstGeom prst="rect">
                  <a:avLst/>
                </a:prstGeom>
                <a:noFill/>
              </p:spPr>
              <p:txBody>
                <a:bodyPr wrap="square" rtlCol="0">
                  <a:spAutoFit/>
                </a:bodyPr>
                <a:lstStyle/>
                <a:p>
                  <a:r>
                    <a:rPr lang="en-US" sz="2400" dirty="0" smtClean="0">
                      <a:solidFill>
                        <a:srgbClr val="FF6600"/>
                      </a:solidFill>
                    </a:rPr>
                    <a:t>     Rock        vs.</a:t>
                  </a:r>
                  <a:endParaRPr lang="en-US" sz="2400" dirty="0">
                    <a:solidFill>
                      <a:srgbClr val="FF6600"/>
                    </a:solidFill>
                  </a:endParaRPr>
                </a:p>
              </p:txBody>
            </p:sp>
            <p:sp>
              <p:nvSpPr>
                <p:cNvPr id="45" name="TextBox 44"/>
                <p:cNvSpPr txBox="1"/>
                <p:nvPr/>
              </p:nvSpPr>
              <p:spPr>
                <a:xfrm>
                  <a:off x="7332083" y="6034504"/>
                  <a:ext cx="1292426" cy="461665"/>
                </a:xfrm>
                <a:prstGeom prst="rect">
                  <a:avLst/>
                </a:prstGeom>
                <a:noFill/>
              </p:spPr>
              <p:txBody>
                <a:bodyPr wrap="square" rtlCol="0">
                  <a:spAutoFit/>
                </a:bodyPr>
                <a:lstStyle/>
                <a:p>
                  <a:r>
                    <a:rPr lang="en-US" sz="2400" dirty="0" smtClean="0">
                      <a:solidFill>
                        <a:srgbClr val="FF6600"/>
                      </a:solidFill>
                    </a:rPr>
                    <a:t>Mineral</a:t>
                  </a:r>
                  <a:endParaRPr lang="en-US" sz="2400" dirty="0">
                    <a:solidFill>
                      <a:srgbClr val="FF6600"/>
                    </a:solidFill>
                  </a:endParaRPr>
                </a:p>
              </p:txBody>
            </p:sp>
          </p:grpSp>
          <p:grpSp>
            <p:nvGrpSpPr>
              <p:cNvPr id="3" name="Group 2"/>
              <p:cNvGrpSpPr/>
              <p:nvPr/>
            </p:nvGrpSpPr>
            <p:grpSpPr>
              <a:xfrm>
                <a:off x="4711015" y="3613666"/>
                <a:ext cx="4395620" cy="3015761"/>
                <a:chOff x="-80208" y="3608746"/>
                <a:chExt cx="4395620" cy="3015761"/>
              </a:xfrm>
            </p:grpSpPr>
            <p:sp>
              <p:nvSpPr>
                <p:cNvPr id="17" name="TextBox 16"/>
                <p:cNvSpPr txBox="1"/>
                <p:nvPr/>
              </p:nvSpPr>
              <p:spPr>
                <a:xfrm>
                  <a:off x="-80208" y="3608746"/>
                  <a:ext cx="4295299" cy="954107"/>
                </a:xfrm>
                <a:prstGeom prst="rect">
                  <a:avLst/>
                </a:prstGeom>
                <a:noFill/>
              </p:spPr>
              <p:txBody>
                <a:bodyPr wrap="square" rtlCol="0">
                  <a:spAutoFit/>
                </a:bodyPr>
                <a:lstStyle/>
                <a:p>
                  <a:pPr algn="ctr"/>
                  <a:r>
                    <a:rPr lang="en-US" sz="2800" b="1" dirty="0" smtClean="0"/>
                    <a:t> Build conceptual     </a:t>
                  </a:r>
                  <a:r>
                    <a:rPr lang="en-US" sz="2800" b="1" dirty="0"/>
                    <a:t>f</a:t>
                  </a:r>
                  <a:r>
                    <a:rPr lang="en-US" sz="2800" b="1" dirty="0" smtClean="0"/>
                    <a:t>ramework</a:t>
                  </a:r>
                  <a:endParaRPr lang="en-US" sz="2800" b="1" dirty="0"/>
                </a:p>
              </p:txBody>
            </p:sp>
            <p:sp>
              <p:nvSpPr>
                <p:cNvPr id="53" name="TextBox 52"/>
                <p:cNvSpPr txBox="1"/>
                <p:nvPr/>
              </p:nvSpPr>
              <p:spPr>
                <a:xfrm>
                  <a:off x="196692" y="6162842"/>
                  <a:ext cx="4118720" cy="461665"/>
                </a:xfrm>
                <a:prstGeom prst="rect">
                  <a:avLst/>
                </a:prstGeom>
                <a:noFill/>
              </p:spPr>
              <p:txBody>
                <a:bodyPr wrap="square" rtlCol="0">
                  <a:spAutoFit/>
                </a:bodyPr>
                <a:lstStyle/>
                <a:p>
                  <a:r>
                    <a:rPr lang="en-US" sz="2400" dirty="0" smtClean="0">
                      <a:solidFill>
                        <a:srgbClr val="FF6600"/>
                      </a:solidFill>
                    </a:rPr>
                    <a:t>Interpreting a landscape</a:t>
                  </a:r>
                  <a:endParaRPr lang="en-US" sz="2400" dirty="0">
                    <a:solidFill>
                      <a:srgbClr val="FF6600"/>
                    </a:solidFill>
                  </a:endParaRPr>
                </a:p>
              </p:txBody>
            </p:sp>
          </p:grpSp>
        </p:grpSp>
        <p:pic>
          <p:nvPicPr>
            <p:cNvPr id="20" name="Picture 19"/>
            <p:cNvPicPr>
              <a:picLocks noChangeAspect="1"/>
            </p:cNvPicPr>
            <p:nvPr/>
          </p:nvPicPr>
          <p:blipFill rotWithShape="1">
            <a:blip r:embed="rId6"/>
            <a:srcRect t="6582" b="7539"/>
            <a:stretch/>
          </p:blipFill>
          <p:spPr>
            <a:xfrm>
              <a:off x="4974403" y="4622188"/>
              <a:ext cx="3787025" cy="1484320"/>
            </a:xfrm>
            <a:prstGeom prst="rect">
              <a:avLst/>
            </a:prstGeom>
          </p:spPr>
        </p:pic>
        <p:pic>
          <p:nvPicPr>
            <p:cNvPr id="21" name="Picture 20"/>
            <p:cNvPicPr>
              <a:picLocks noChangeAspect="1"/>
            </p:cNvPicPr>
            <p:nvPr/>
          </p:nvPicPr>
          <p:blipFill rotWithShape="1">
            <a:blip r:embed="rId7"/>
            <a:srcRect l="14217" t="10537" r="21326" b="3556"/>
            <a:stretch/>
          </p:blipFill>
          <p:spPr>
            <a:xfrm>
              <a:off x="278666" y="4634988"/>
              <a:ext cx="1946353" cy="1442151"/>
            </a:xfrm>
            <a:prstGeom prst="rect">
              <a:avLst/>
            </a:prstGeom>
          </p:spPr>
        </p:pic>
      </p:grpSp>
    </p:spTree>
    <p:extLst>
      <p:ext uri="{BB962C8B-B14F-4D97-AF65-F5344CB8AC3E}">
        <p14:creationId xmlns:p14="http://schemas.microsoft.com/office/powerpoint/2010/main" val="1799743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04" y="213895"/>
            <a:ext cx="9023684" cy="2646879"/>
          </a:xfrm>
          <a:prstGeom prst="rect">
            <a:avLst/>
          </a:prstGeom>
          <a:noFill/>
        </p:spPr>
        <p:txBody>
          <a:bodyPr wrap="square" rtlCol="0">
            <a:spAutoFit/>
          </a:bodyPr>
          <a:lstStyle/>
          <a:p>
            <a:pPr algn="ctr">
              <a:buClr>
                <a:srgbClr val="FF6600"/>
              </a:buClr>
            </a:pPr>
            <a:r>
              <a:rPr lang="en-US" sz="4000" dirty="0" smtClean="0"/>
              <a:t> </a:t>
            </a:r>
            <a:r>
              <a:rPr lang="en-US" sz="3600" dirty="0" smtClean="0"/>
              <a:t>  Shift some of the responsibility for mastering basic content outside of the classroom onto the student. </a:t>
            </a:r>
            <a:endParaRPr lang="en-US" dirty="0" smtClean="0"/>
          </a:p>
          <a:p>
            <a:endParaRPr lang="en-US" dirty="0" smtClean="0"/>
          </a:p>
          <a:p>
            <a:endParaRPr lang="en-US" dirty="0"/>
          </a:p>
          <a:p>
            <a:endParaRPr lang="en-US" dirty="0"/>
          </a:p>
        </p:txBody>
      </p:sp>
      <p:sp>
        <p:nvSpPr>
          <p:cNvPr id="17" name="Action Button: Help 16">
            <a:hlinkClick r:id="" action="ppaction://noaction" highlightClick="1"/>
          </p:cNvPr>
          <p:cNvSpPr/>
          <p:nvPr/>
        </p:nvSpPr>
        <p:spPr>
          <a:xfrm rot="724341">
            <a:off x="6077580" y="2643773"/>
            <a:ext cx="2510422" cy="2044853"/>
          </a:xfrm>
          <a:prstGeom prst="actionButtonHelp">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4" name="Group 3"/>
          <p:cNvGrpSpPr/>
          <p:nvPr/>
        </p:nvGrpSpPr>
        <p:grpSpPr>
          <a:xfrm>
            <a:off x="538121" y="2337224"/>
            <a:ext cx="5192471" cy="3755415"/>
            <a:chOff x="605682" y="2935468"/>
            <a:chExt cx="4853553" cy="3509843"/>
          </a:xfrm>
        </p:grpSpPr>
        <p:sp>
          <p:nvSpPr>
            <p:cNvPr id="7" name="Folded Corner 6"/>
            <p:cNvSpPr/>
            <p:nvPr/>
          </p:nvSpPr>
          <p:spPr>
            <a:xfrm rot="20715355">
              <a:off x="2148062" y="3695363"/>
              <a:ext cx="3311173" cy="2354359"/>
            </a:xfrm>
            <a:prstGeom prst="foldedCorner">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a:p>
              <a:pPr algn="ctr"/>
              <a:endParaRPr lang="en-US" sz="2200" dirty="0"/>
            </a:p>
            <a:p>
              <a:pPr algn="ctr"/>
              <a:r>
                <a:rPr lang="en-US" sz="2200" dirty="0"/>
                <a:t> </a:t>
              </a:r>
              <a:r>
                <a:rPr lang="en-US" sz="2200" dirty="0" smtClean="0"/>
                <a:t>   </a:t>
              </a:r>
              <a:r>
                <a:rPr lang="en-US" sz="3200" dirty="0" smtClean="0"/>
                <a:t>       Reading </a:t>
              </a:r>
            </a:p>
            <a:p>
              <a:pPr algn="ctr"/>
              <a:r>
                <a:rPr lang="en-US" sz="3200" dirty="0" smtClean="0"/>
                <a:t>     </a:t>
              </a:r>
              <a:r>
                <a:rPr lang="en-US" sz="3200" dirty="0"/>
                <a:t> </a:t>
              </a:r>
              <a:r>
                <a:rPr lang="en-US" sz="3200" dirty="0" smtClean="0"/>
                <a:t> Assignments</a:t>
              </a:r>
              <a:endParaRPr lang="en-US" sz="3200" dirty="0"/>
            </a:p>
          </p:txBody>
        </p:sp>
        <p:pic>
          <p:nvPicPr>
            <p:cNvPr id="3" name="Picture 2"/>
            <p:cNvPicPr>
              <a:picLocks noChangeAspect="1"/>
            </p:cNvPicPr>
            <p:nvPr/>
          </p:nvPicPr>
          <p:blipFill>
            <a:blip r:embed="rId3"/>
            <a:stretch>
              <a:fillRect/>
            </a:stretch>
          </p:blipFill>
          <p:spPr>
            <a:xfrm rot="663007">
              <a:off x="605682" y="2935468"/>
              <a:ext cx="2597284" cy="3509843"/>
            </a:xfrm>
            <a:prstGeom prst="rect">
              <a:avLst/>
            </a:prstGeom>
          </p:spPr>
        </p:pic>
      </p:grpSp>
      <p:grpSp>
        <p:nvGrpSpPr>
          <p:cNvPr id="8" name="Group 7"/>
          <p:cNvGrpSpPr/>
          <p:nvPr/>
        </p:nvGrpSpPr>
        <p:grpSpPr>
          <a:xfrm>
            <a:off x="221195" y="4716394"/>
            <a:ext cx="8451754" cy="2006274"/>
            <a:chOff x="221195" y="4716394"/>
            <a:chExt cx="8451754" cy="2006274"/>
          </a:xfrm>
        </p:grpSpPr>
        <p:sp>
          <p:nvSpPr>
            <p:cNvPr id="5" name="TextBox 4"/>
            <p:cNvSpPr txBox="1"/>
            <p:nvPr/>
          </p:nvSpPr>
          <p:spPr>
            <a:xfrm>
              <a:off x="5443247" y="4716394"/>
              <a:ext cx="2625259" cy="1508105"/>
            </a:xfrm>
            <a:prstGeom prst="rect">
              <a:avLst/>
            </a:prstGeom>
            <a:noFill/>
          </p:spPr>
          <p:txBody>
            <a:bodyPr wrap="square" rtlCol="0">
              <a:spAutoFit/>
            </a:bodyPr>
            <a:lstStyle/>
            <a:p>
              <a:pPr algn="ctr"/>
              <a:r>
                <a:rPr lang="en-US" sz="3600" dirty="0" smtClean="0"/>
                <a:t>13% </a:t>
              </a:r>
            </a:p>
            <a:p>
              <a:pPr algn="ctr"/>
              <a:r>
                <a:rPr lang="en-US" sz="2800" dirty="0"/>
                <a:t>o</a:t>
              </a:r>
              <a:r>
                <a:rPr lang="en-US" sz="2800" dirty="0" smtClean="0"/>
                <a:t>f students read the book</a:t>
              </a:r>
              <a:r>
                <a:rPr lang="en-US" sz="2400" baseline="30000" dirty="0" smtClean="0"/>
                <a:t>1</a:t>
              </a:r>
              <a:r>
                <a:rPr lang="en-US" sz="2800" dirty="0" smtClean="0"/>
                <a:t> </a:t>
              </a:r>
              <a:endParaRPr lang="en-US" sz="2800" dirty="0"/>
            </a:p>
          </p:txBody>
        </p:sp>
        <p:sp>
          <p:nvSpPr>
            <p:cNvPr id="6" name="TextBox 5"/>
            <p:cNvSpPr txBox="1"/>
            <p:nvPr/>
          </p:nvSpPr>
          <p:spPr>
            <a:xfrm>
              <a:off x="221195" y="6322558"/>
              <a:ext cx="8451754" cy="400110"/>
            </a:xfrm>
            <a:prstGeom prst="rect">
              <a:avLst/>
            </a:prstGeom>
            <a:noFill/>
          </p:spPr>
          <p:txBody>
            <a:bodyPr wrap="square" rtlCol="0">
              <a:spAutoFit/>
            </a:bodyPr>
            <a:lstStyle/>
            <a:p>
              <a:pPr marL="228600" indent="-228600">
                <a:buAutoNum type="arabicPeriod"/>
              </a:pPr>
              <a:r>
                <a:rPr lang="en-US" sz="1000" dirty="0" err="1" smtClean="0"/>
                <a:t>Podolefsky</a:t>
              </a:r>
              <a:r>
                <a:rPr lang="en-US" sz="1000" dirty="0"/>
                <a:t>, N., &amp; Finkelstein, N. (2006). The perceived value of college physics textbooks:  </a:t>
              </a:r>
              <a:r>
                <a:rPr lang="en-US" sz="1000" dirty="0" smtClean="0"/>
                <a:t>Students </a:t>
              </a:r>
              <a:r>
                <a:rPr lang="en-US" sz="1000" dirty="0"/>
                <a:t>and instructors may not see eye to eye. </a:t>
              </a:r>
              <a:endParaRPr lang="en-US" sz="1000" dirty="0" smtClean="0"/>
            </a:p>
            <a:p>
              <a:r>
                <a:rPr lang="en-US" sz="1000" dirty="0"/>
                <a:t> </a:t>
              </a:r>
              <a:r>
                <a:rPr lang="en-US" sz="1000" dirty="0" smtClean="0"/>
                <a:t>      The </a:t>
              </a:r>
              <a:r>
                <a:rPr lang="en-US" sz="1000" dirty="0"/>
                <a:t>Physics Teacher, 44, 338.</a:t>
              </a:r>
            </a:p>
          </p:txBody>
        </p:sp>
      </p:grpSp>
    </p:spTree>
    <p:extLst>
      <p:ext uri="{BB962C8B-B14F-4D97-AF65-F5344CB8AC3E}">
        <p14:creationId xmlns:p14="http://schemas.microsoft.com/office/powerpoint/2010/main" val="73363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226" y="989282"/>
            <a:ext cx="9146676" cy="1569660"/>
          </a:xfrm>
          <a:prstGeom prst="rect">
            <a:avLst/>
          </a:prstGeom>
          <a:noFill/>
        </p:spPr>
        <p:txBody>
          <a:bodyPr wrap="square" rtlCol="0">
            <a:spAutoFit/>
          </a:bodyPr>
          <a:lstStyle/>
          <a:p>
            <a:pPr marL="457200" indent="-457200">
              <a:buClr>
                <a:srgbClr val="FF6600"/>
              </a:buClr>
              <a:buFont typeface="Wingdings" charset="2"/>
              <a:buChar char="u"/>
            </a:pPr>
            <a:r>
              <a:rPr lang="en-US" sz="3200" dirty="0" smtClean="0"/>
              <a:t>Create a structure for learning </a:t>
            </a:r>
            <a:r>
              <a:rPr lang="en-US" sz="3200" dirty="0"/>
              <a:t>basic </a:t>
            </a:r>
            <a:endParaRPr lang="en-US" sz="3200" dirty="0" smtClean="0"/>
          </a:p>
          <a:p>
            <a:pPr>
              <a:buClr>
                <a:srgbClr val="FF6600"/>
              </a:buClr>
            </a:pPr>
            <a:r>
              <a:rPr lang="en-US" sz="3200" dirty="0"/>
              <a:t> </a:t>
            </a:r>
            <a:r>
              <a:rPr lang="en-US" sz="3200" dirty="0" smtClean="0"/>
              <a:t>    content </a:t>
            </a:r>
            <a:r>
              <a:rPr lang="en-US" sz="3200" dirty="0"/>
              <a:t>outside </a:t>
            </a:r>
            <a:r>
              <a:rPr lang="en-US" sz="3200" dirty="0" smtClean="0"/>
              <a:t>of the class to allow time</a:t>
            </a:r>
          </a:p>
          <a:p>
            <a:pPr>
              <a:buClr>
                <a:srgbClr val="FF6600"/>
              </a:buClr>
            </a:pPr>
            <a:r>
              <a:rPr lang="en-US" sz="3200" dirty="0"/>
              <a:t> </a:t>
            </a:r>
            <a:r>
              <a:rPr lang="en-US" sz="3200" dirty="0" smtClean="0"/>
              <a:t>    </a:t>
            </a:r>
            <a:r>
              <a:rPr lang="en-US" sz="3200" dirty="0"/>
              <a:t>for </a:t>
            </a:r>
            <a:r>
              <a:rPr lang="en-US" sz="3200" dirty="0" smtClean="0"/>
              <a:t>student-centered </a:t>
            </a:r>
            <a:r>
              <a:rPr lang="en-US" sz="3200" dirty="0"/>
              <a:t>lessons.</a:t>
            </a:r>
          </a:p>
        </p:txBody>
      </p:sp>
      <p:sp>
        <p:nvSpPr>
          <p:cNvPr id="4" name="Title 3"/>
          <p:cNvSpPr>
            <a:spLocks noGrp="1"/>
          </p:cNvSpPr>
          <p:nvPr>
            <p:ph type="title" idx="4294967295"/>
          </p:nvPr>
        </p:nvSpPr>
        <p:spPr>
          <a:xfrm>
            <a:off x="927248" y="-140760"/>
            <a:ext cx="7212383" cy="1143000"/>
          </a:xfrm>
        </p:spPr>
        <p:txBody>
          <a:bodyPr>
            <a:normAutofit/>
          </a:bodyPr>
          <a:lstStyle/>
          <a:p>
            <a:r>
              <a:rPr lang="en-US" dirty="0" smtClean="0"/>
              <a:t>Starting to Flip the Class</a:t>
            </a:r>
            <a:endParaRPr lang="en-US" dirty="0"/>
          </a:p>
        </p:txBody>
      </p:sp>
      <p:sp>
        <p:nvSpPr>
          <p:cNvPr id="6" name="TextBox 5"/>
          <p:cNvSpPr txBox="1"/>
          <p:nvPr/>
        </p:nvSpPr>
        <p:spPr>
          <a:xfrm>
            <a:off x="196563" y="2499401"/>
            <a:ext cx="9739657" cy="1354217"/>
          </a:xfrm>
          <a:prstGeom prst="rect">
            <a:avLst/>
          </a:prstGeom>
          <a:noFill/>
        </p:spPr>
        <p:txBody>
          <a:bodyPr wrap="square" rtlCol="0">
            <a:spAutoFit/>
          </a:bodyPr>
          <a:lstStyle/>
          <a:p>
            <a:pPr marL="342900" indent="-342900">
              <a:buClr>
                <a:srgbClr val="FF6600"/>
              </a:buClr>
              <a:buFont typeface="Wingdings" charset="2"/>
              <a:buChar char="u"/>
            </a:pPr>
            <a:r>
              <a:rPr lang="en-US" sz="3200" dirty="0" smtClean="0"/>
              <a:t>Assignments </a:t>
            </a:r>
            <a:r>
              <a:rPr lang="en-US" sz="3200" dirty="0"/>
              <a:t>that accompany </a:t>
            </a:r>
            <a:r>
              <a:rPr lang="en-US" sz="3200" dirty="0" smtClean="0"/>
              <a:t>daily readings</a:t>
            </a:r>
            <a:endParaRPr lang="en-US" sz="3200" dirty="0"/>
          </a:p>
          <a:p>
            <a:pPr marL="1371600" lvl="2" indent="-457200">
              <a:buClr>
                <a:srgbClr val="FF6600"/>
              </a:buClr>
              <a:buFont typeface="Wingdings" charset="2"/>
              <a:buChar char="§"/>
            </a:pPr>
            <a:r>
              <a:rPr lang="en-US" sz="3200" dirty="0"/>
              <a:t>Learning Journals </a:t>
            </a:r>
            <a:endParaRPr lang="en-US" sz="2400" dirty="0"/>
          </a:p>
          <a:p>
            <a:endParaRPr lang="en-US" dirty="0"/>
          </a:p>
        </p:txBody>
      </p:sp>
      <p:sp>
        <p:nvSpPr>
          <p:cNvPr id="24" name="Rectangle 23"/>
          <p:cNvSpPr/>
          <p:nvPr/>
        </p:nvSpPr>
        <p:spPr>
          <a:xfrm>
            <a:off x="4316879" y="3470773"/>
            <a:ext cx="4572000" cy="2062103"/>
          </a:xfrm>
          <a:prstGeom prst="rect">
            <a:avLst/>
          </a:prstGeom>
        </p:spPr>
        <p:txBody>
          <a:bodyPr>
            <a:spAutoFit/>
          </a:bodyPr>
          <a:lstStyle/>
          <a:p>
            <a:pPr marL="0" lvl="1" algn="ctr">
              <a:buClr>
                <a:srgbClr val="FF6600"/>
              </a:buClr>
            </a:pPr>
            <a:r>
              <a:rPr lang="en-US" sz="3200" u="sng" dirty="0">
                <a:solidFill>
                  <a:srgbClr val="D16600"/>
                </a:solidFill>
              </a:rPr>
              <a:t>Online Format</a:t>
            </a:r>
          </a:p>
          <a:p>
            <a:pPr marL="342900" lvl="1" indent="-342900">
              <a:buClr>
                <a:srgbClr val="FF6600"/>
              </a:buClr>
              <a:buFont typeface="Wingdings" charset="2"/>
              <a:buChar char="§"/>
            </a:pPr>
            <a:r>
              <a:rPr lang="en-US" sz="2400" dirty="0"/>
              <a:t>Regularly submitted </a:t>
            </a:r>
          </a:p>
          <a:p>
            <a:pPr marL="342900" lvl="1" indent="-342900">
              <a:buClr>
                <a:srgbClr val="FF6600"/>
              </a:buClr>
              <a:buFont typeface="Wingdings" charset="2"/>
              <a:buChar char="§"/>
            </a:pPr>
            <a:r>
              <a:rPr lang="en-US" sz="2400" dirty="0"/>
              <a:t>Graded before lesson</a:t>
            </a:r>
          </a:p>
          <a:p>
            <a:pPr marL="342900" lvl="1" indent="-342900">
              <a:buClr>
                <a:srgbClr val="FF6600"/>
              </a:buClr>
              <a:buFont typeface="Wingdings" charset="2"/>
              <a:buChar char="§"/>
            </a:pPr>
            <a:r>
              <a:rPr lang="en-US" sz="2400" dirty="0"/>
              <a:t>I</a:t>
            </a:r>
            <a:r>
              <a:rPr lang="en-US" sz="2400" dirty="0" smtClean="0"/>
              <a:t>nforms instructor of student</a:t>
            </a:r>
          </a:p>
          <a:p>
            <a:pPr marL="0" lvl="1">
              <a:buClr>
                <a:srgbClr val="FF6600"/>
              </a:buClr>
            </a:pPr>
            <a:r>
              <a:rPr lang="en-US" sz="2400" dirty="0"/>
              <a:t> </a:t>
            </a:r>
            <a:r>
              <a:rPr lang="en-US" sz="2400" dirty="0" smtClean="0"/>
              <a:t>   performance prior to class</a:t>
            </a:r>
            <a:endParaRPr lang="en-US" sz="2400" dirty="0"/>
          </a:p>
        </p:txBody>
      </p:sp>
      <p:grpSp>
        <p:nvGrpSpPr>
          <p:cNvPr id="27" name="Group 26"/>
          <p:cNvGrpSpPr/>
          <p:nvPr/>
        </p:nvGrpSpPr>
        <p:grpSpPr>
          <a:xfrm>
            <a:off x="3866824" y="5466052"/>
            <a:ext cx="5088773" cy="1111653"/>
            <a:chOff x="7714860" y="5330809"/>
            <a:chExt cx="5088773" cy="1111653"/>
          </a:xfrm>
        </p:grpSpPr>
        <p:sp>
          <p:nvSpPr>
            <p:cNvPr id="25" name="TextBox 24"/>
            <p:cNvSpPr txBox="1"/>
            <p:nvPr/>
          </p:nvSpPr>
          <p:spPr>
            <a:xfrm>
              <a:off x="8713326" y="5642243"/>
              <a:ext cx="4090307" cy="800219"/>
            </a:xfrm>
            <a:prstGeom prst="rect">
              <a:avLst/>
            </a:prstGeom>
            <a:noFill/>
          </p:spPr>
          <p:txBody>
            <a:bodyPr wrap="none" rtlCol="0">
              <a:spAutoFit/>
            </a:bodyPr>
            <a:lstStyle/>
            <a:p>
              <a:pPr marL="0" lvl="1"/>
              <a:r>
                <a:rPr lang="en-US" sz="2800" b="1" dirty="0">
                  <a:solidFill>
                    <a:srgbClr val="800000"/>
                  </a:solidFill>
                </a:rPr>
                <a:t>Just-in-Time Teaching</a:t>
              </a:r>
            </a:p>
            <a:p>
              <a:endParaRPr lang="en-US" dirty="0"/>
            </a:p>
          </p:txBody>
        </p:sp>
        <p:sp>
          <p:nvSpPr>
            <p:cNvPr id="26" name="Curved Left Arrow 25"/>
            <p:cNvSpPr/>
            <p:nvPr/>
          </p:nvSpPr>
          <p:spPr>
            <a:xfrm rot="9451312" flipV="1">
              <a:off x="7714860" y="5330809"/>
              <a:ext cx="849915" cy="945959"/>
            </a:xfrm>
            <a:prstGeom prst="curvedLeftArrow">
              <a:avLst/>
            </a:prstGeom>
            <a:solidFill>
              <a:srgbClr val="FF6600"/>
            </a:solidFill>
            <a:ln>
              <a:solidFill>
                <a:srgbClr val="6402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2"/>
          <p:cNvGrpSpPr/>
          <p:nvPr/>
        </p:nvGrpSpPr>
        <p:grpSpPr>
          <a:xfrm>
            <a:off x="196564" y="3470773"/>
            <a:ext cx="4572000" cy="3175267"/>
            <a:chOff x="196564" y="3470773"/>
            <a:chExt cx="4572000" cy="3175267"/>
          </a:xfrm>
        </p:grpSpPr>
        <p:sp>
          <p:nvSpPr>
            <p:cNvPr id="23" name="Rectangle 22"/>
            <p:cNvSpPr/>
            <p:nvPr/>
          </p:nvSpPr>
          <p:spPr>
            <a:xfrm>
              <a:off x="196564" y="3470773"/>
              <a:ext cx="4572000" cy="1323439"/>
            </a:xfrm>
            <a:prstGeom prst="rect">
              <a:avLst/>
            </a:prstGeom>
          </p:spPr>
          <p:txBody>
            <a:bodyPr>
              <a:spAutoFit/>
            </a:bodyPr>
            <a:lstStyle/>
            <a:p>
              <a:pPr algn="ctr"/>
              <a:r>
                <a:rPr lang="en-US" sz="3200" u="sng" dirty="0">
                  <a:solidFill>
                    <a:srgbClr val="D16600"/>
                  </a:solidFill>
                </a:rPr>
                <a:t>Paper Format</a:t>
              </a:r>
            </a:p>
            <a:p>
              <a:pPr marL="342900" indent="-342900">
                <a:buClr>
                  <a:srgbClr val="FF6600"/>
                </a:buClr>
                <a:buFont typeface="Wingdings" charset="2"/>
                <a:buChar char="§"/>
              </a:pPr>
              <a:r>
                <a:rPr lang="en-US" sz="2400" dirty="0"/>
                <a:t>Sporadically submitted</a:t>
              </a:r>
            </a:p>
            <a:p>
              <a:pPr marL="342900" indent="-342900">
                <a:buClr>
                  <a:srgbClr val="FF6600"/>
                </a:buClr>
                <a:buFont typeface="Wingdings" charset="2"/>
                <a:buChar char="§"/>
              </a:pPr>
              <a:r>
                <a:rPr lang="en-US" sz="2400" dirty="0"/>
                <a:t>Graded after lesson</a:t>
              </a:r>
            </a:p>
          </p:txBody>
        </p:sp>
        <p:pic>
          <p:nvPicPr>
            <p:cNvPr id="2" name="Picture 1" descr="IMG_0597.jpg"/>
            <p:cNvPicPr>
              <a:picLocks noChangeAspect="1"/>
            </p:cNvPicPr>
            <p:nvPr/>
          </p:nvPicPr>
          <p:blipFill rotWithShape="1">
            <a:blip r:embed="rId2">
              <a:extLst>
                <a:ext uri="{28A0092B-C50C-407E-A947-70E740481C1C}">
                  <a14:useLocalDpi xmlns:a14="http://schemas.microsoft.com/office/drawing/2010/main" val="0"/>
                </a:ext>
              </a:extLst>
            </a:blip>
            <a:srcRect t="11994" b="10711"/>
            <a:stretch/>
          </p:blipFill>
          <p:spPr>
            <a:xfrm>
              <a:off x="1300051" y="4794212"/>
              <a:ext cx="1796827" cy="1851828"/>
            </a:xfrm>
            <a:prstGeom prst="rect">
              <a:avLst/>
            </a:prstGeom>
          </p:spPr>
        </p:pic>
      </p:grpSp>
    </p:spTree>
    <p:extLst>
      <p:ext uri="{BB962C8B-B14F-4D97-AF65-F5344CB8AC3E}">
        <p14:creationId xmlns:p14="http://schemas.microsoft.com/office/powerpoint/2010/main" val="428773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ppt_x</p:attrName>
                                        </p:attrNameLst>
                                      </p:cBhvr>
                                      <p:tavLst>
                                        <p:tav tm="0">
                                          <p:val>
                                            <p:strVal val="#ppt_x+#ppt_w*1.125000"/>
                                          </p:val>
                                        </p:tav>
                                        <p:tav tm="100000">
                                          <p:val>
                                            <p:strVal val="#ppt_x"/>
                                          </p:val>
                                        </p:tav>
                                      </p:tavLst>
                                    </p:anim>
                                    <p:animEffect transition="in" filter="wipe(lef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35922" y="990713"/>
            <a:ext cx="9080970" cy="971265"/>
          </a:xfrm>
        </p:spPr>
        <p:txBody>
          <a:bodyPr>
            <a:normAutofit fontScale="90000"/>
          </a:bodyPr>
          <a:lstStyle/>
          <a:p>
            <a:pPr algn="ctr"/>
            <a:r>
              <a:rPr lang="en-US" b="1" dirty="0" smtClean="0"/>
              <a:t>Learning Journal</a:t>
            </a:r>
            <a:r>
              <a:rPr lang="en-US" b="1" dirty="0"/>
              <a:t> </a:t>
            </a:r>
            <a:r>
              <a:rPr lang="en-US" b="1" dirty="0" smtClean="0"/>
              <a:t/>
            </a:r>
            <a:br>
              <a:rPr lang="en-US" b="1" dirty="0" smtClean="0"/>
            </a:br>
            <a:r>
              <a:rPr lang="en-US" b="1" dirty="0" smtClean="0"/>
              <a:t>Example Questions</a:t>
            </a:r>
            <a:br>
              <a:rPr lang="en-US" b="1" dirty="0" smtClean="0"/>
            </a:br>
            <a:endParaRPr lang="en-US" b="1" dirty="0"/>
          </a:p>
        </p:txBody>
      </p:sp>
      <p:grpSp>
        <p:nvGrpSpPr>
          <p:cNvPr id="17" name="Group 16"/>
          <p:cNvGrpSpPr/>
          <p:nvPr/>
        </p:nvGrpSpPr>
        <p:grpSpPr>
          <a:xfrm>
            <a:off x="235922" y="1182238"/>
            <a:ext cx="8798156" cy="2834130"/>
            <a:chOff x="196564" y="3822743"/>
            <a:chExt cx="8798156" cy="2834130"/>
          </a:xfrm>
        </p:grpSpPr>
        <p:grpSp>
          <p:nvGrpSpPr>
            <p:cNvPr id="18" name="Group 17"/>
            <p:cNvGrpSpPr/>
            <p:nvPr/>
          </p:nvGrpSpPr>
          <p:grpSpPr>
            <a:xfrm>
              <a:off x="196564" y="3822743"/>
              <a:ext cx="2968666" cy="2032876"/>
              <a:chOff x="196564" y="3822743"/>
              <a:chExt cx="2968666" cy="2032876"/>
            </a:xfrm>
          </p:grpSpPr>
          <p:pic>
            <p:nvPicPr>
              <p:cNvPr id="25" name="Picture 24" descr="Screen Shot 2013-10-16 at 10.41.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4" y="4222853"/>
                <a:ext cx="2968666" cy="1632766"/>
              </a:xfrm>
              <a:prstGeom prst="rect">
                <a:avLst/>
              </a:prstGeom>
            </p:spPr>
          </p:pic>
          <p:sp>
            <p:nvSpPr>
              <p:cNvPr id="26" name="TextBox 25"/>
              <p:cNvSpPr txBox="1"/>
              <p:nvPr/>
            </p:nvSpPr>
            <p:spPr>
              <a:xfrm>
                <a:off x="566245" y="3822743"/>
                <a:ext cx="2278255" cy="400110"/>
              </a:xfrm>
              <a:prstGeom prst="rect">
                <a:avLst/>
              </a:prstGeom>
              <a:noFill/>
            </p:spPr>
            <p:txBody>
              <a:bodyPr wrap="square" rtlCol="0">
                <a:spAutoFit/>
              </a:bodyPr>
              <a:lstStyle/>
              <a:p>
                <a:r>
                  <a:rPr lang="en-US" sz="2000" dirty="0" smtClean="0"/>
                  <a:t>Multiple Choice </a:t>
                </a:r>
                <a:endParaRPr lang="en-US" sz="2000" dirty="0"/>
              </a:p>
            </p:txBody>
          </p:sp>
        </p:grpSp>
        <p:grpSp>
          <p:nvGrpSpPr>
            <p:cNvPr id="19" name="Group 18"/>
            <p:cNvGrpSpPr/>
            <p:nvPr/>
          </p:nvGrpSpPr>
          <p:grpSpPr>
            <a:xfrm>
              <a:off x="2993836" y="4632433"/>
              <a:ext cx="3017953" cy="2024440"/>
              <a:chOff x="2993836" y="4632433"/>
              <a:chExt cx="3017953" cy="2024440"/>
            </a:xfrm>
          </p:grpSpPr>
          <p:sp>
            <p:nvSpPr>
              <p:cNvPr id="23" name="TextBox 22"/>
              <p:cNvSpPr txBox="1"/>
              <p:nvPr/>
            </p:nvSpPr>
            <p:spPr>
              <a:xfrm>
                <a:off x="3386946" y="4632433"/>
                <a:ext cx="2116842" cy="677108"/>
              </a:xfrm>
              <a:prstGeom prst="rect">
                <a:avLst/>
              </a:prstGeom>
              <a:noFill/>
            </p:spPr>
            <p:txBody>
              <a:bodyPr wrap="square" rtlCol="0">
                <a:spAutoFit/>
              </a:bodyPr>
              <a:lstStyle/>
              <a:p>
                <a:pPr algn="ctr"/>
                <a:r>
                  <a:rPr lang="en-US" sz="2000" dirty="0" smtClean="0"/>
                  <a:t>Diagrams</a:t>
                </a:r>
              </a:p>
              <a:p>
                <a:endParaRPr lang="en-US" dirty="0"/>
              </a:p>
            </p:txBody>
          </p:sp>
          <p:pic>
            <p:nvPicPr>
              <p:cNvPr id="24" name="Picture 23" descr="Screen Shot 2013-10-17 at 9.07.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836" y="5024107"/>
                <a:ext cx="3017953" cy="1632766"/>
              </a:xfrm>
              <a:prstGeom prst="rect">
                <a:avLst/>
              </a:prstGeom>
            </p:spPr>
          </p:pic>
        </p:grpSp>
        <p:grpSp>
          <p:nvGrpSpPr>
            <p:cNvPr id="20" name="Group 19"/>
            <p:cNvGrpSpPr/>
            <p:nvPr/>
          </p:nvGrpSpPr>
          <p:grpSpPr>
            <a:xfrm>
              <a:off x="5939307" y="3853521"/>
              <a:ext cx="3055413" cy="2062570"/>
              <a:chOff x="5939307" y="3853521"/>
              <a:chExt cx="3055413" cy="2062570"/>
            </a:xfrm>
          </p:grpSpPr>
          <p:pic>
            <p:nvPicPr>
              <p:cNvPr id="21" name="Picture 20" descr="Screen Shot 2013-10-17 at 10.34.5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307" y="4222853"/>
                <a:ext cx="2966548" cy="1693238"/>
              </a:xfrm>
              <a:prstGeom prst="rect">
                <a:avLst/>
              </a:prstGeom>
            </p:spPr>
          </p:pic>
          <p:sp>
            <p:nvSpPr>
              <p:cNvPr id="22" name="TextBox 21"/>
              <p:cNvSpPr txBox="1"/>
              <p:nvPr/>
            </p:nvSpPr>
            <p:spPr>
              <a:xfrm>
                <a:off x="6772036" y="3853521"/>
                <a:ext cx="2222684" cy="400110"/>
              </a:xfrm>
              <a:prstGeom prst="rect">
                <a:avLst/>
              </a:prstGeom>
              <a:noFill/>
            </p:spPr>
            <p:txBody>
              <a:bodyPr wrap="square" rtlCol="0">
                <a:spAutoFit/>
              </a:bodyPr>
              <a:lstStyle/>
              <a:p>
                <a:r>
                  <a:rPr lang="en-US" sz="2000" dirty="0" smtClean="0"/>
                  <a:t>Matching</a:t>
                </a:r>
                <a:endParaRPr lang="en-US" sz="2000" dirty="0"/>
              </a:p>
            </p:txBody>
          </p:sp>
        </p:grpSp>
      </p:grpSp>
      <p:grpSp>
        <p:nvGrpSpPr>
          <p:cNvPr id="28" name="Group 27"/>
          <p:cNvGrpSpPr/>
          <p:nvPr/>
        </p:nvGrpSpPr>
        <p:grpSpPr>
          <a:xfrm>
            <a:off x="-3669736" y="1334508"/>
            <a:ext cx="12844880" cy="5593022"/>
            <a:chOff x="-3669736" y="1334508"/>
            <a:chExt cx="12844880" cy="5593022"/>
          </a:xfrm>
        </p:grpSpPr>
        <p:grpSp>
          <p:nvGrpSpPr>
            <p:cNvPr id="15" name="Group 14"/>
            <p:cNvGrpSpPr/>
            <p:nvPr/>
          </p:nvGrpSpPr>
          <p:grpSpPr>
            <a:xfrm>
              <a:off x="869942" y="1334508"/>
              <a:ext cx="8305202" cy="5593022"/>
              <a:chOff x="253555" y="1334508"/>
              <a:chExt cx="8305202" cy="5593022"/>
            </a:xfrm>
          </p:grpSpPr>
          <p:grpSp>
            <p:nvGrpSpPr>
              <p:cNvPr id="7" name="Group 6"/>
              <p:cNvGrpSpPr/>
              <p:nvPr/>
            </p:nvGrpSpPr>
            <p:grpSpPr>
              <a:xfrm>
                <a:off x="3330727" y="4613135"/>
                <a:ext cx="5228030" cy="2314395"/>
                <a:chOff x="-130567" y="4067476"/>
                <a:chExt cx="8145788" cy="2666272"/>
              </a:xfrm>
            </p:grpSpPr>
            <p:pic>
              <p:nvPicPr>
                <p:cNvPr id="2" name="Picture 1" descr="Screen Shot 2013-09-01 at 5.26.41 PM.png"/>
                <p:cNvPicPr>
                  <a:picLocks noChangeAspect="1"/>
                </p:cNvPicPr>
                <p:nvPr/>
              </p:nvPicPr>
              <p:blipFill rotWithShape="1">
                <a:blip r:embed="rId6">
                  <a:extLst>
                    <a:ext uri="{28A0092B-C50C-407E-A947-70E740481C1C}">
                      <a14:useLocalDpi xmlns:a14="http://schemas.microsoft.com/office/drawing/2010/main" val="0"/>
                    </a:ext>
                  </a:extLst>
                </a:blip>
                <a:srcRect t="14658" r="2512" b="8803"/>
                <a:stretch/>
              </p:blipFill>
              <p:spPr>
                <a:xfrm>
                  <a:off x="-130567" y="4067476"/>
                  <a:ext cx="7786687" cy="2365414"/>
                </a:xfrm>
                <a:prstGeom prst="rect">
                  <a:avLst/>
                </a:prstGeom>
              </p:spPr>
            </p:pic>
            <p:sp>
              <p:nvSpPr>
                <p:cNvPr id="6" name="TextBox 5"/>
                <p:cNvSpPr txBox="1"/>
                <p:nvPr/>
              </p:nvSpPr>
              <p:spPr>
                <a:xfrm>
                  <a:off x="1104000" y="4570867"/>
                  <a:ext cx="6911221" cy="2162881"/>
                </a:xfrm>
                <a:prstGeom prst="rect">
                  <a:avLst/>
                </a:prstGeom>
                <a:noFill/>
              </p:spPr>
              <p:txBody>
                <a:bodyPr wrap="square" rtlCol="0">
                  <a:spAutoFit/>
                </a:bodyPr>
                <a:lstStyle/>
                <a:p>
                  <a:r>
                    <a:rPr lang="en-US" sz="1400" dirty="0" smtClean="0"/>
                    <a:t>When </a:t>
                  </a:r>
                  <a:r>
                    <a:rPr lang="en-US" sz="1400" dirty="0"/>
                    <a:t>fractures cut across layers of rocks you can then determine that the rock already existed </a:t>
                  </a:r>
                  <a:endParaRPr lang="en-US" sz="1400" dirty="0" smtClean="0"/>
                </a:p>
                <a:p>
                  <a:r>
                    <a:rPr lang="en-US" sz="1400" dirty="0" smtClean="0"/>
                    <a:t>before </a:t>
                  </a:r>
                  <a:r>
                    <a:rPr lang="en-US" sz="1400" dirty="0"/>
                    <a:t>the fractures which can help knowing the age. Second sometimes, dikes crosscut through a rock. The dikes for example could be a </a:t>
                  </a:r>
                  <a:r>
                    <a:rPr lang="en-US" sz="1400" dirty="0" smtClean="0"/>
                    <a:t>lighter</a:t>
                  </a:r>
                </a:p>
                <a:p>
                  <a:r>
                    <a:rPr lang="en-US" sz="1400" dirty="0" smtClean="0"/>
                    <a:t>color </a:t>
                  </a:r>
                  <a:r>
                    <a:rPr lang="en-US" sz="1400" dirty="0"/>
                    <a:t>than the rock it cut through telling you that </a:t>
                  </a:r>
                  <a:endParaRPr lang="en-US" sz="1400" dirty="0" smtClean="0"/>
                </a:p>
                <a:p>
                  <a:r>
                    <a:rPr lang="en-US" sz="1400" dirty="0" smtClean="0"/>
                    <a:t>the </a:t>
                  </a:r>
                  <a:r>
                    <a:rPr lang="en-US" sz="1400" dirty="0"/>
                    <a:t>surrounding rocks are older than the dikes.</a:t>
                  </a:r>
                </a:p>
                <a:p>
                  <a:endParaRPr lang="en-US" dirty="0"/>
                </a:p>
              </p:txBody>
            </p:sp>
          </p:grpSp>
          <p:sp>
            <p:nvSpPr>
              <p:cNvPr id="10" name="Rectangle 9"/>
              <p:cNvSpPr/>
              <p:nvPr/>
            </p:nvSpPr>
            <p:spPr>
              <a:xfrm>
                <a:off x="253555" y="1334508"/>
                <a:ext cx="3681204" cy="830997"/>
              </a:xfrm>
              <a:prstGeom prst="rect">
                <a:avLst/>
              </a:prstGeom>
            </p:spPr>
            <p:txBody>
              <a:bodyPr wrap="square">
                <a:spAutoFit/>
              </a:bodyPr>
              <a:lstStyle/>
              <a:p>
                <a:pPr marL="0" lvl="1">
                  <a:buClr>
                    <a:srgbClr val="FF6600"/>
                  </a:buClr>
                </a:pPr>
                <a:endParaRPr lang="en-US" sz="2400" dirty="0" smtClean="0"/>
              </a:p>
              <a:p>
                <a:pPr marL="0" lvl="1">
                  <a:buClr>
                    <a:srgbClr val="FF6600"/>
                  </a:buClr>
                </a:pPr>
                <a:r>
                  <a:rPr lang="en-US" sz="2400" dirty="0"/>
                  <a:t> </a:t>
                </a:r>
                <a:endParaRPr lang="en-US" sz="3200" dirty="0"/>
              </a:p>
            </p:txBody>
          </p:sp>
        </p:grpSp>
        <p:grpSp>
          <p:nvGrpSpPr>
            <p:cNvPr id="12" name="Group 11"/>
            <p:cNvGrpSpPr/>
            <p:nvPr/>
          </p:nvGrpSpPr>
          <p:grpSpPr>
            <a:xfrm>
              <a:off x="-3669736" y="4600401"/>
              <a:ext cx="8347252" cy="2068734"/>
              <a:chOff x="63964" y="1411240"/>
              <a:chExt cx="8811800" cy="2223629"/>
            </a:xfrm>
          </p:grpSpPr>
          <p:pic>
            <p:nvPicPr>
              <p:cNvPr id="5" name="Picture 4" descr="Screen Shot 2013-10-07 at 1.30.30 PM.png"/>
              <p:cNvPicPr>
                <a:picLocks noChangeAspect="1"/>
              </p:cNvPicPr>
              <p:nvPr/>
            </p:nvPicPr>
            <p:blipFill rotWithShape="1">
              <a:blip r:embed="rId7">
                <a:extLst>
                  <a:ext uri="{28A0092B-C50C-407E-A947-70E740481C1C}">
                    <a14:useLocalDpi xmlns:a14="http://schemas.microsoft.com/office/drawing/2010/main" val="0"/>
                  </a:ext>
                </a:extLst>
              </a:blip>
              <a:srcRect l="3497" t="-187" r="6748" b="22501"/>
              <a:stretch/>
            </p:blipFill>
            <p:spPr>
              <a:xfrm>
                <a:off x="4121582" y="1411240"/>
                <a:ext cx="4754182" cy="2223629"/>
              </a:xfrm>
              <a:prstGeom prst="rect">
                <a:avLst/>
              </a:prstGeom>
            </p:spPr>
          </p:pic>
          <p:sp>
            <p:nvSpPr>
              <p:cNvPr id="4" name="Rectangle 3"/>
              <p:cNvSpPr/>
              <p:nvPr/>
            </p:nvSpPr>
            <p:spPr>
              <a:xfrm>
                <a:off x="63964" y="1499535"/>
                <a:ext cx="3870795" cy="461665"/>
              </a:xfrm>
              <a:prstGeom prst="rect">
                <a:avLst/>
              </a:prstGeom>
            </p:spPr>
            <p:txBody>
              <a:bodyPr wrap="square">
                <a:spAutoFit/>
              </a:bodyPr>
              <a:lstStyle/>
              <a:p>
                <a:pPr marL="342900" indent="-342900">
                  <a:buClr>
                    <a:srgbClr val="FF6600"/>
                  </a:buClr>
                  <a:buFont typeface="Wingdings" charset="2"/>
                  <a:buChar char="§"/>
                </a:pPr>
                <a:endParaRPr lang="en-US" sz="2400" dirty="0" smtClean="0"/>
              </a:p>
            </p:txBody>
          </p:sp>
        </p:grpSp>
        <p:sp>
          <p:nvSpPr>
            <p:cNvPr id="27" name="TextBox 26"/>
            <p:cNvSpPr txBox="1"/>
            <p:nvPr/>
          </p:nvSpPr>
          <p:spPr>
            <a:xfrm>
              <a:off x="605031" y="4273912"/>
              <a:ext cx="8306120" cy="369332"/>
            </a:xfrm>
            <a:prstGeom prst="rect">
              <a:avLst/>
            </a:prstGeom>
            <a:noFill/>
          </p:spPr>
          <p:txBody>
            <a:bodyPr wrap="square" rtlCol="0">
              <a:spAutoFit/>
            </a:bodyPr>
            <a:lstStyle/>
            <a:p>
              <a:r>
                <a:rPr lang="en-US" dirty="0" smtClean="0"/>
                <a:t>Paper Format				</a:t>
              </a:r>
              <a:r>
                <a:rPr lang="en-US" dirty="0"/>
                <a:t>Short Answers  </a:t>
              </a:r>
              <a:r>
                <a:rPr lang="en-US" dirty="0" smtClean="0"/>
                <a:t>                     Online Format</a:t>
              </a:r>
              <a:endParaRPr lang="en-US" dirty="0"/>
            </a:p>
          </p:txBody>
        </p:sp>
      </p:grpSp>
    </p:spTree>
    <p:extLst>
      <p:ext uri="{BB962C8B-B14F-4D97-AF65-F5344CB8AC3E}">
        <p14:creationId xmlns:p14="http://schemas.microsoft.com/office/powerpoint/2010/main" val="1035919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idx="4294967295"/>
          </p:nvPr>
        </p:nvSpPr>
        <p:spPr>
          <a:xfrm>
            <a:off x="1407009" y="590204"/>
            <a:ext cx="5714416" cy="779525"/>
          </a:xfrm>
        </p:spPr>
        <p:txBody>
          <a:bodyPr>
            <a:normAutofit fontScale="90000"/>
          </a:bodyPr>
          <a:lstStyle/>
          <a:p>
            <a:r>
              <a:rPr lang="en-US" dirty="0" smtClean="0"/>
              <a:t>Population of Study</a:t>
            </a:r>
            <a:br>
              <a:rPr lang="en-US" dirty="0" smtClean="0"/>
            </a:br>
            <a:endParaRPr lang="en-US" dirty="0"/>
          </a:p>
        </p:txBody>
      </p:sp>
      <p:grpSp>
        <p:nvGrpSpPr>
          <p:cNvPr id="23" name="Group 22"/>
          <p:cNvGrpSpPr/>
          <p:nvPr/>
        </p:nvGrpSpPr>
        <p:grpSpPr>
          <a:xfrm>
            <a:off x="3036617" y="2307982"/>
            <a:ext cx="5604306" cy="4580672"/>
            <a:chOff x="2602231" y="2199093"/>
            <a:chExt cx="5604306" cy="4580672"/>
          </a:xfrm>
        </p:grpSpPr>
        <p:sp>
          <p:nvSpPr>
            <p:cNvPr id="21" name="TextBox 20"/>
            <p:cNvSpPr txBox="1"/>
            <p:nvPr/>
          </p:nvSpPr>
          <p:spPr>
            <a:xfrm>
              <a:off x="3189713" y="2199093"/>
              <a:ext cx="4695702" cy="1077218"/>
            </a:xfrm>
            <a:prstGeom prst="rect">
              <a:avLst/>
            </a:prstGeom>
            <a:noFill/>
          </p:spPr>
          <p:txBody>
            <a:bodyPr wrap="square" rtlCol="0">
              <a:spAutoFit/>
            </a:bodyPr>
            <a:lstStyle/>
            <a:p>
              <a:pPr>
                <a:buClr>
                  <a:srgbClr val="FF6600"/>
                </a:buClr>
              </a:pPr>
              <a:r>
                <a:rPr lang="en-US" sz="3600" b="1" u="sng" dirty="0" smtClean="0">
                  <a:solidFill>
                    <a:srgbClr val="000000"/>
                  </a:solidFill>
                  <a:effectLst>
                    <a:innerShdw blurRad="63500" dist="50800" dir="16200000">
                      <a:prstClr val="black">
                        <a:alpha val="50000"/>
                      </a:prstClr>
                    </a:innerShdw>
                  </a:effectLst>
                </a:rPr>
                <a:t>Stratified Sample </a:t>
              </a:r>
              <a:r>
                <a:rPr lang="en-US" sz="3600" b="1" dirty="0" smtClean="0">
                  <a:solidFill>
                    <a:srgbClr val="000000"/>
                  </a:solidFill>
                  <a:effectLst>
                    <a:innerShdw blurRad="63500" dist="50800" dir="16200000">
                      <a:prstClr val="black">
                        <a:alpha val="50000"/>
                      </a:prstClr>
                    </a:innerShdw>
                  </a:effectLst>
                </a:rPr>
                <a:t>	</a:t>
              </a:r>
            </a:p>
            <a:p>
              <a:pPr marL="457200" indent="-457200">
                <a:buClr>
                  <a:srgbClr val="CE6E20"/>
                </a:buClr>
                <a:buFont typeface="Wingdings" charset="2"/>
                <a:buChar char="u"/>
              </a:pPr>
              <a:r>
                <a:rPr lang="en-US" sz="2800" dirty="0" smtClean="0">
                  <a:solidFill>
                    <a:srgbClr val="000000"/>
                  </a:solidFill>
                  <a:effectLst>
                    <a:innerShdw blurRad="63500" dist="50800" dir="16200000">
                      <a:prstClr val="black">
                        <a:alpha val="50000"/>
                      </a:prstClr>
                    </a:innerShdw>
                  </a:effectLst>
                </a:rPr>
                <a:t>End of Semester Grade </a:t>
              </a:r>
              <a:endParaRPr lang="en-US" sz="2800" dirty="0">
                <a:solidFill>
                  <a:srgbClr val="000000"/>
                </a:solidFill>
                <a:effectLst>
                  <a:innerShdw blurRad="63500" dist="50800" dir="16200000">
                    <a:prstClr val="black">
                      <a:alpha val="50000"/>
                    </a:prstClr>
                  </a:innerShdw>
                </a:effectLst>
              </a:endParaRPr>
            </a:p>
          </p:txBody>
        </p:sp>
        <p:graphicFrame>
          <p:nvGraphicFramePr>
            <p:cNvPr id="22" name="Diagram 21"/>
            <p:cNvGraphicFramePr/>
            <p:nvPr>
              <p:extLst>
                <p:ext uri="{D42A27DB-BD31-4B8C-83A1-F6EECF244321}">
                  <p14:modId xmlns:p14="http://schemas.microsoft.com/office/powerpoint/2010/main" val="392340428"/>
                </p:ext>
              </p:extLst>
            </p:nvPr>
          </p:nvGraphicFramePr>
          <p:xfrm>
            <a:off x="2602231" y="2924309"/>
            <a:ext cx="5604306" cy="385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4" name="Rectangle 23"/>
          <p:cNvSpPr/>
          <p:nvPr/>
        </p:nvSpPr>
        <p:spPr>
          <a:xfrm>
            <a:off x="363176" y="5114097"/>
            <a:ext cx="2488147"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000000"/>
                </a:solidFill>
                <a:effectLst>
                  <a:outerShdw blurRad="50800" dist="39000" dir="5460000" algn="tl">
                    <a:srgbClr val="000000">
                      <a:alpha val="38000"/>
                    </a:srgbClr>
                  </a:outerShdw>
                </a:effectLst>
              </a:rPr>
              <a:t>Total </a:t>
            </a:r>
          </a:p>
          <a:p>
            <a:pPr algn="ctr"/>
            <a:r>
              <a:rPr lang="en-US" sz="4000" b="1" dirty="0">
                <a:ln w="11430"/>
                <a:solidFill>
                  <a:srgbClr val="000000"/>
                </a:solidFill>
                <a:effectLst>
                  <a:outerShdw blurRad="50800" dist="39000" dir="5460000" algn="tl">
                    <a:srgbClr val="000000">
                      <a:alpha val="38000"/>
                    </a:srgbClr>
                  </a:outerShdw>
                </a:effectLst>
              </a:rPr>
              <a:t>n</a:t>
            </a:r>
            <a:r>
              <a:rPr lang="en-US" sz="4000" b="1" dirty="0" smtClean="0">
                <a:ln w="11430"/>
                <a:solidFill>
                  <a:srgbClr val="000000"/>
                </a:solidFill>
                <a:effectLst>
                  <a:outerShdw blurRad="50800" dist="39000" dir="5460000" algn="tl">
                    <a:srgbClr val="000000">
                      <a:alpha val="38000"/>
                    </a:srgbClr>
                  </a:outerShdw>
                </a:effectLst>
              </a:rPr>
              <a:t> = 189</a:t>
            </a:r>
          </a:p>
        </p:txBody>
      </p:sp>
      <p:sp>
        <p:nvSpPr>
          <p:cNvPr id="2" name="TextBox 1"/>
          <p:cNvSpPr txBox="1"/>
          <p:nvPr/>
        </p:nvSpPr>
        <p:spPr>
          <a:xfrm>
            <a:off x="1663233" y="5941458"/>
            <a:ext cx="184666" cy="369332"/>
          </a:xfrm>
          <a:prstGeom prst="rect">
            <a:avLst/>
          </a:prstGeom>
          <a:noFill/>
        </p:spPr>
        <p:txBody>
          <a:bodyPr wrap="none" rtlCol="0">
            <a:spAutoFit/>
          </a:bodyPr>
          <a:lstStyle/>
          <a:p>
            <a:endParaRPr lang="en-US" dirty="0"/>
          </a:p>
        </p:txBody>
      </p:sp>
      <p:grpSp>
        <p:nvGrpSpPr>
          <p:cNvPr id="5" name="Group 4"/>
          <p:cNvGrpSpPr/>
          <p:nvPr/>
        </p:nvGrpSpPr>
        <p:grpSpPr>
          <a:xfrm>
            <a:off x="279316" y="706775"/>
            <a:ext cx="8599943" cy="2925092"/>
            <a:chOff x="279316" y="706775"/>
            <a:chExt cx="8599943" cy="2925092"/>
          </a:xfrm>
        </p:grpSpPr>
        <p:graphicFrame>
          <p:nvGraphicFramePr>
            <p:cNvPr id="17" name="Diagram 16"/>
            <p:cNvGraphicFramePr/>
            <p:nvPr>
              <p:extLst>
                <p:ext uri="{D42A27DB-BD31-4B8C-83A1-F6EECF244321}">
                  <p14:modId xmlns:p14="http://schemas.microsoft.com/office/powerpoint/2010/main" val="1633802892"/>
                </p:ext>
              </p:extLst>
            </p:nvPr>
          </p:nvGraphicFramePr>
          <p:xfrm>
            <a:off x="279316" y="706775"/>
            <a:ext cx="8599943" cy="29250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1959958" y="1907288"/>
              <a:ext cx="1755648" cy="369332"/>
            </a:xfrm>
            <a:prstGeom prst="rect">
              <a:avLst/>
            </a:prstGeom>
            <a:noFill/>
          </p:spPr>
          <p:txBody>
            <a:bodyPr wrap="square" rtlCol="0">
              <a:spAutoFit/>
            </a:bodyPr>
            <a:lstStyle/>
            <a:p>
              <a:r>
                <a:rPr lang="en-US" dirty="0" smtClean="0"/>
                <a:t>Paper</a:t>
              </a:r>
              <a:endParaRPr lang="en-US" dirty="0"/>
            </a:p>
          </p:txBody>
        </p:sp>
        <p:sp>
          <p:nvSpPr>
            <p:cNvPr id="4" name="TextBox 3"/>
            <p:cNvSpPr txBox="1"/>
            <p:nvPr/>
          </p:nvSpPr>
          <p:spPr>
            <a:xfrm>
              <a:off x="6412468" y="1905173"/>
              <a:ext cx="1568877" cy="369332"/>
            </a:xfrm>
            <a:prstGeom prst="rect">
              <a:avLst/>
            </a:prstGeom>
            <a:noFill/>
          </p:spPr>
          <p:txBody>
            <a:bodyPr wrap="square" rtlCol="0">
              <a:spAutoFit/>
            </a:bodyPr>
            <a:lstStyle/>
            <a:p>
              <a:r>
                <a:rPr lang="en-US" dirty="0" smtClean="0"/>
                <a:t>Online</a:t>
              </a:r>
              <a:endParaRPr lang="en-US" dirty="0"/>
            </a:p>
          </p:txBody>
        </p:sp>
      </p:grpSp>
    </p:spTree>
    <p:extLst>
      <p:ext uri="{BB962C8B-B14F-4D97-AF65-F5344CB8AC3E}">
        <p14:creationId xmlns:p14="http://schemas.microsoft.com/office/powerpoint/2010/main" val="571760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25395E-6 2.61916E-6 L -0.18378 -0.05808 " pathEditMode="relative" rAng="0" ptsTypes="AA">
                                      <p:cBhvr>
                                        <p:cTn id="10" dur="2000" fill="hold"/>
                                        <p:tgtEl>
                                          <p:spTgt spid="5"/>
                                        </p:tgtEl>
                                        <p:attrNameLst>
                                          <p:attrName>ppt_x</p:attrName>
                                          <p:attrName>ppt_y</p:attrName>
                                        </p:attrNameLst>
                                      </p:cBhvr>
                                      <p:rCtr x="-9189" y="-2915"/>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491912" y="92986"/>
            <a:ext cx="3569245" cy="845844"/>
          </a:xfrm>
        </p:spPr>
        <p:txBody>
          <a:bodyPr/>
          <a:lstStyle/>
          <a:p>
            <a:pPr algn="ctr"/>
            <a:r>
              <a:rPr lang="en-US" b="1" dirty="0" smtClean="0"/>
              <a:t>Procedure</a:t>
            </a:r>
            <a:endParaRPr lang="en-US" b="1" dirty="0"/>
          </a:p>
        </p:txBody>
      </p:sp>
      <p:grpSp>
        <p:nvGrpSpPr>
          <p:cNvPr id="15" name="Group 14"/>
          <p:cNvGrpSpPr/>
          <p:nvPr/>
        </p:nvGrpSpPr>
        <p:grpSpPr>
          <a:xfrm>
            <a:off x="211786" y="994181"/>
            <a:ext cx="8800481" cy="2000548"/>
            <a:chOff x="607137" y="994181"/>
            <a:chExt cx="8800481" cy="2000548"/>
          </a:xfrm>
        </p:grpSpPr>
        <p:sp>
          <p:nvSpPr>
            <p:cNvPr id="2" name="TextBox 1"/>
            <p:cNvSpPr txBox="1"/>
            <p:nvPr/>
          </p:nvSpPr>
          <p:spPr>
            <a:xfrm>
              <a:off x="607137" y="994181"/>
              <a:ext cx="8800481" cy="2000548"/>
            </a:xfrm>
            <a:prstGeom prst="rect">
              <a:avLst/>
            </a:prstGeom>
            <a:noFill/>
          </p:spPr>
          <p:txBody>
            <a:bodyPr wrap="none" rtlCol="0">
              <a:spAutoFit/>
            </a:bodyPr>
            <a:lstStyle/>
            <a:p>
              <a:r>
                <a:rPr lang="en-US" sz="2800" u="sng" dirty="0" smtClean="0"/>
                <a:t>Selected 4 Learning Journal Short-Answer Questions</a:t>
              </a:r>
            </a:p>
            <a:p>
              <a:r>
                <a:rPr lang="en-US" sz="2200" dirty="0" smtClean="0"/>
                <a:t>	</a:t>
              </a:r>
              <a:r>
                <a:rPr lang="en-US" sz="2400" dirty="0" smtClean="0"/>
                <a:t>	</a:t>
              </a:r>
              <a:r>
                <a:rPr lang="en-US" sz="2400" dirty="0"/>
                <a:t>	</a:t>
              </a:r>
              <a:r>
                <a:rPr lang="en-US" sz="2400" dirty="0" smtClean="0"/>
                <a:t>Learning Journal 8</a:t>
              </a:r>
            </a:p>
            <a:p>
              <a:r>
                <a:rPr lang="en-US" sz="2400" dirty="0"/>
                <a:t> </a:t>
              </a:r>
              <a:r>
                <a:rPr lang="en-US" sz="2400" dirty="0" smtClean="0"/>
                <a:t>      		Learning Journal 10</a:t>
              </a:r>
            </a:p>
            <a:p>
              <a:r>
                <a:rPr lang="en-US" sz="2400" dirty="0"/>
                <a:t>	</a:t>
              </a:r>
              <a:r>
                <a:rPr lang="en-US" sz="2400" dirty="0" smtClean="0"/>
                <a:t>		Learning Journal 14</a:t>
              </a:r>
            </a:p>
            <a:p>
              <a:r>
                <a:rPr lang="en-US" sz="2400" dirty="0"/>
                <a:t>	</a:t>
              </a:r>
              <a:r>
                <a:rPr lang="en-US" sz="2400" dirty="0" smtClean="0"/>
                <a:t>		Learning Journal 18</a:t>
              </a:r>
              <a:endParaRPr lang="en-US" sz="2400" dirty="0"/>
            </a:p>
          </p:txBody>
        </p:sp>
        <p:sp>
          <p:nvSpPr>
            <p:cNvPr id="5" name="Rectangle 4"/>
            <p:cNvSpPr/>
            <p:nvPr/>
          </p:nvSpPr>
          <p:spPr>
            <a:xfrm>
              <a:off x="1651664" y="1533164"/>
              <a:ext cx="330529" cy="255409"/>
            </a:xfrm>
            <a:prstGeom prst="rect">
              <a:avLst/>
            </a:prstGeom>
            <a:solidFill>
              <a:srgbClr val="4194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51664" y="1880331"/>
              <a:ext cx="330529" cy="255409"/>
            </a:xfrm>
            <a:prstGeom prst="rect">
              <a:avLst/>
            </a:prstGeom>
            <a:solidFill>
              <a:srgbClr val="6122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51664" y="2262341"/>
              <a:ext cx="330529" cy="255409"/>
            </a:xfrm>
            <a:prstGeom prst="rect">
              <a:avLst/>
            </a:prstGeom>
            <a:solidFill>
              <a:srgbClr val="C2A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51664" y="2613606"/>
              <a:ext cx="330529" cy="255409"/>
            </a:xfrm>
            <a:prstGeom prst="rect">
              <a:avLst/>
            </a:prstGeom>
            <a:solidFill>
              <a:srgbClr val="1092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211786" y="2994729"/>
            <a:ext cx="9144000" cy="3385542"/>
          </a:xfrm>
          <a:prstGeom prst="rect">
            <a:avLst/>
          </a:prstGeom>
          <a:noFill/>
        </p:spPr>
        <p:txBody>
          <a:bodyPr wrap="square" rtlCol="0">
            <a:spAutoFit/>
          </a:bodyPr>
          <a:lstStyle/>
          <a:p>
            <a:r>
              <a:rPr lang="en-US" sz="2800" u="sng" dirty="0" smtClean="0"/>
              <a:t>Applied a Rubric to Short-Answer Responses</a:t>
            </a:r>
          </a:p>
          <a:p>
            <a:pPr marL="1257300" lvl="2" indent="-342900">
              <a:buClr>
                <a:srgbClr val="DD811E"/>
              </a:buClr>
              <a:buFont typeface="Wingdings" charset="2"/>
              <a:buChar char="u"/>
            </a:pPr>
            <a:r>
              <a:rPr lang="en-US" sz="2400" dirty="0" smtClean="0"/>
              <a:t>Quantity – No points assigned</a:t>
            </a:r>
          </a:p>
          <a:p>
            <a:pPr marL="1714500" lvl="3" indent="-342900">
              <a:buClr>
                <a:srgbClr val="DD811E"/>
              </a:buClr>
              <a:buFont typeface="Wingdings" charset="2"/>
              <a:buChar char="§"/>
            </a:pPr>
            <a:r>
              <a:rPr lang="en-US" sz="2400" dirty="0"/>
              <a:t>Number of </a:t>
            </a:r>
            <a:r>
              <a:rPr lang="en-US" sz="2400" dirty="0" smtClean="0"/>
              <a:t>Words</a:t>
            </a:r>
          </a:p>
          <a:p>
            <a:pPr marL="1257300" lvl="2" indent="-342900">
              <a:buClr>
                <a:srgbClr val="DD811E"/>
              </a:buClr>
              <a:buFont typeface="Wingdings" charset="2"/>
              <a:buChar char="u"/>
            </a:pPr>
            <a:r>
              <a:rPr lang="en-US" sz="2400" dirty="0" smtClean="0"/>
              <a:t>Quality</a:t>
            </a:r>
          </a:p>
          <a:p>
            <a:pPr marL="1714500" lvl="3" indent="-342900">
              <a:buClr>
                <a:srgbClr val="DD811E"/>
              </a:buClr>
              <a:buFont typeface="Wingdings" charset="2"/>
              <a:buChar char="§"/>
            </a:pPr>
            <a:r>
              <a:rPr lang="en-US" sz="2400" dirty="0" smtClean="0"/>
              <a:t>Articulation – 3 possible points</a:t>
            </a:r>
          </a:p>
          <a:p>
            <a:pPr marL="1714500" lvl="3" indent="-342900">
              <a:buClr>
                <a:srgbClr val="DD811E"/>
              </a:buClr>
              <a:buFont typeface="Wingdings" charset="2"/>
              <a:buChar char="§"/>
            </a:pPr>
            <a:r>
              <a:rPr lang="en-US" sz="2400" dirty="0" smtClean="0"/>
              <a:t>Accurate Explanation – 4 possible points</a:t>
            </a:r>
          </a:p>
          <a:p>
            <a:pPr marL="1714500" lvl="3" indent="-342900">
              <a:buClr>
                <a:srgbClr val="DD811E"/>
              </a:buClr>
              <a:buFont typeface="Wingdings" charset="2"/>
              <a:buChar char="§"/>
            </a:pPr>
            <a:r>
              <a:rPr lang="en-US" sz="2400" dirty="0" smtClean="0"/>
              <a:t>Use of Appropriate Content – 3 possible points</a:t>
            </a:r>
          </a:p>
          <a:p>
            <a:pPr lvl="3">
              <a:buClr>
                <a:srgbClr val="DD811E"/>
              </a:buClr>
            </a:pPr>
            <a:endParaRPr lang="en-US" sz="2400" dirty="0" smtClean="0"/>
          </a:p>
          <a:p>
            <a:r>
              <a:rPr lang="en-US" dirty="0"/>
              <a:t>	</a:t>
            </a:r>
            <a:r>
              <a:rPr lang="en-US" dirty="0" smtClean="0"/>
              <a:t>	</a:t>
            </a:r>
            <a:endParaRPr lang="en-US" dirty="0"/>
          </a:p>
        </p:txBody>
      </p:sp>
      <p:sp>
        <p:nvSpPr>
          <p:cNvPr id="10" name="Rectangle 9"/>
          <p:cNvSpPr/>
          <p:nvPr/>
        </p:nvSpPr>
        <p:spPr>
          <a:xfrm>
            <a:off x="982818" y="5865864"/>
            <a:ext cx="7091421" cy="707886"/>
          </a:xfrm>
          <a:prstGeom prst="rect">
            <a:avLst/>
          </a:prstGeom>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000000"/>
                </a:solidFill>
                <a:effectLst>
                  <a:outerShdw blurRad="50800" dist="39000" dir="5460000" algn="tl">
                    <a:srgbClr val="000000">
                      <a:alpha val="38000"/>
                    </a:srgbClr>
                  </a:outerShdw>
                </a:effectLst>
              </a:rPr>
              <a:t> </a:t>
            </a:r>
            <a:r>
              <a:rPr lang="en-US" sz="3600" b="1" dirty="0" smtClean="0">
                <a:ln w="11430"/>
                <a:solidFill>
                  <a:srgbClr val="000000"/>
                </a:solidFill>
                <a:effectLst>
                  <a:outerShdw blurRad="50800" dist="39000" dir="5460000" algn="tl">
                    <a:srgbClr val="000000">
                      <a:alpha val="38000"/>
                    </a:srgbClr>
                  </a:outerShdw>
                </a:effectLst>
              </a:rPr>
              <a:t>708 Short Answers Assessed</a:t>
            </a:r>
          </a:p>
        </p:txBody>
      </p:sp>
    </p:spTree>
    <p:extLst>
      <p:ext uri="{BB962C8B-B14F-4D97-AF65-F5344CB8AC3E}">
        <p14:creationId xmlns:p14="http://schemas.microsoft.com/office/powerpoint/2010/main" val="4193483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5546" r="9155" b="-10813"/>
          <a:stretch/>
        </p:blipFill>
        <p:spPr bwMode="auto">
          <a:xfrm>
            <a:off x="-3096108" y="1148791"/>
            <a:ext cx="11757423" cy="570920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2" name="Title 1"/>
          <p:cNvSpPr>
            <a:spLocks noGrp="1"/>
          </p:cNvSpPr>
          <p:nvPr>
            <p:ph type="title"/>
          </p:nvPr>
        </p:nvSpPr>
        <p:spPr>
          <a:xfrm>
            <a:off x="457200" y="137403"/>
            <a:ext cx="8229600" cy="844627"/>
          </a:xfrm>
        </p:spPr>
        <p:txBody>
          <a:bodyPr>
            <a:normAutofit/>
          </a:bodyPr>
          <a:lstStyle/>
          <a:p>
            <a:r>
              <a:rPr lang="en-US" dirty="0" smtClean="0"/>
              <a:t>Results: Quantity and Quality</a:t>
            </a:r>
            <a:endParaRPr lang="en-US" dirty="0"/>
          </a:p>
        </p:txBody>
      </p:sp>
      <p:sp>
        <p:nvSpPr>
          <p:cNvPr id="7" name="TextBox 6"/>
          <p:cNvSpPr txBox="1"/>
          <p:nvPr/>
        </p:nvSpPr>
        <p:spPr>
          <a:xfrm>
            <a:off x="7274147" y="3040161"/>
            <a:ext cx="1347064" cy="1200329"/>
          </a:xfrm>
          <a:prstGeom prst="rect">
            <a:avLst/>
          </a:prstGeom>
          <a:noFill/>
        </p:spPr>
        <p:txBody>
          <a:bodyPr wrap="square" rtlCol="0">
            <a:spAutoFit/>
          </a:bodyPr>
          <a:lstStyle/>
          <a:p>
            <a:r>
              <a:rPr lang="en-US" dirty="0" smtClean="0"/>
              <a:t>n = 708</a:t>
            </a:r>
          </a:p>
          <a:p>
            <a:r>
              <a:rPr lang="en-US" dirty="0" smtClean="0"/>
              <a:t>r</a:t>
            </a:r>
            <a:r>
              <a:rPr lang="en-US" baseline="30000" dirty="0" smtClean="0"/>
              <a:t>2 = </a:t>
            </a:r>
            <a:r>
              <a:rPr lang="en-US" dirty="0" smtClean="0"/>
              <a:t>0.21</a:t>
            </a:r>
          </a:p>
          <a:p>
            <a:r>
              <a:rPr lang="en-US" dirty="0" smtClean="0"/>
              <a:t>p &lt; 0.001</a:t>
            </a:r>
          </a:p>
          <a:p>
            <a:endParaRPr lang="en-US" dirty="0"/>
          </a:p>
        </p:txBody>
      </p:sp>
    </p:spTree>
    <p:extLst>
      <p:ext uri="{BB962C8B-B14F-4D97-AF65-F5344CB8AC3E}">
        <p14:creationId xmlns:p14="http://schemas.microsoft.com/office/powerpoint/2010/main" val="6293328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905" y="1148984"/>
            <a:ext cx="6947136" cy="543688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3" name="Title 2"/>
          <p:cNvSpPr>
            <a:spLocks noGrp="1"/>
          </p:cNvSpPr>
          <p:nvPr>
            <p:ph type="title" idx="4294967295"/>
          </p:nvPr>
        </p:nvSpPr>
        <p:spPr>
          <a:xfrm>
            <a:off x="0" y="-226770"/>
            <a:ext cx="8229600" cy="1143000"/>
          </a:xfrm>
        </p:spPr>
        <p:txBody>
          <a:bodyPr/>
          <a:lstStyle/>
          <a:p>
            <a:r>
              <a:rPr lang="en-US" dirty="0"/>
              <a:t>Results: Quantity of Words</a:t>
            </a:r>
          </a:p>
        </p:txBody>
      </p:sp>
      <p:grpSp>
        <p:nvGrpSpPr>
          <p:cNvPr id="7" name="Group 6"/>
          <p:cNvGrpSpPr/>
          <p:nvPr/>
        </p:nvGrpSpPr>
        <p:grpSpPr>
          <a:xfrm>
            <a:off x="6456366" y="1829304"/>
            <a:ext cx="1529432" cy="1846659"/>
            <a:chOff x="6456366" y="1829304"/>
            <a:chExt cx="1529432" cy="1846659"/>
          </a:xfrm>
        </p:grpSpPr>
        <p:sp>
          <p:nvSpPr>
            <p:cNvPr id="4" name="TextBox 3"/>
            <p:cNvSpPr txBox="1"/>
            <p:nvPr/>
          </p:nvSpPr>
          <p:spPr>
            <a:xfrm>
              <a:off x="6456366" y="1829304"/>
              <a:ext cx="1529432" cy="1846659"/>
            </a:xfrm>
            <a:prstGeom prst="rect">
              <a:avLst/>
            </a:prstGeom>
            <a:solidFill>
              <a:schemeClr val="bg1"/>
            </a:solidFill>
          </p:spPr>
          <p:txBody>
            <a:bodyPr wrap="square" rtlCol="0">
              <a:spAutoFit/>
            </a:bodyPr>
            <a:lstStyle/>
            <a:p>
              <a:r>
                <a:rPr lang="en-US" sz="2400" b="1" dirty="0" smtClean="0">
                  <a:latin typeface="PT Sans"/>
                  <a:cs typeface="PT Sans"/>
                </a:rPr>
                <a:t>  </a:t>
              </a:r>
              <a:r>
                <a:rPr lang="en-US" sz="2400" b="1" u="sng" dirty="0" smtClean="0">
                  <a:latin typeface="PT Sans"/>
                  <a:cs typeface="PT Sans"/>
                </a:rPr>
                <a:t>Format</a:t>
              </a:r>
            </a:p>
            <a:p>
              <a:r>
                <a:rPr lang="en-US" b="1" dirty="0" smtClean="0">
                  <a:latin typeface="PT Sans"/>
                  <a:cs typeface="PT Sans"/>
                </a:rPr>
                <a:t>       Paper</a:t>
              </a:r>
            </a:p>
            <a:p>
              <a:r>
                <a:rPr lang="en-US" b="1" dirty="0" smtClean="0">
                  <a:latin typeface="PT Sans"/>
                  <a:cs typeface="PT Sans"/>
                </a:rPr>
                <a:t>       n=364</a:t>
              </a:r>
            </a:p>
            <a:p>
              <a:endParaRPr lang="en-US" b="1" dirty="0" smtClean="0">
                <a:latin typeface="PT Sans"/>
                <a:cs typeface="PT Sans"/>
              </a:endParaRPr>
            </a:p>
            <a:p>
              <a:r>
                <a:rPr lang="en-US" b="1" dirty="0">
                  <a:latin typeface="PT Sans"/>
                  <a:cs typeface="PT Sans"/>
                </a:rPr>
                <a:t> </a:t>
              </a:r>
              <a:r>
                <a:rPr lang="en-US" b="1" dirty="0" smtClean="0">
                  <a:latin typeface="PT Sans"/>
                  <a:cs typeface="PT Sans"/>
                </a:rPr>
                <a:t>      Online</a:t>
              </a:r>
            </a:p>
            <a:p>
              <a:r>
                <a:rPr lang="en-US" b="1" dirty="0">
                  <a:latin typeface="PT Sans"/>
                  <a:cs typeface="PT Sans"/>
                </a:rPr>
                <a:t> </a:t>
              </a:r>
              <a:r>
                <a:rPr lang="en-US" b="1" dirty="0" smtClean="0">
                  <a:latin typeface="PT Sans"/>
                  <a:cs typeface="PT Sans"/>
                </a:rPr>
                <a:t>      n= 344 </a:t>
              </a:r>
              <a:endParaRPr lang="en-US" b="1" dirty="0">
                <a:latin typeface="PT Sans"/>
                <a:cs typeface="PT Sans"/>
              </a:endParaRPr>
            </a:p>
          </p:txBody>
        </p:sp>
        <p:sp>
          <p:nvSpPr>
            <p:cNvPr id="5" name="Rectangle 4"/>
            <p:cNvSpPr/>
            <p:nvPr/>
          </p:nvSpPr>
          <p:spPr>
            <a:xfrm rot="5400000">
              <a:off x="6471483" y="3144590"/>
              <a:ext cx="302367" cy="332602"/>
            </a:xfrm>
            <a:prstGeom prst="rect">
              <a:avLst/>
            </a:prstGeom>
            <a:solidFill>
              <a:srgbClr val="7E1B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56366" y="2358443"/>
              <a:ext cx="332602" cy="302365"/>
            </a:xfrm>
            <a:prstGeom prst="rect">
              <a:avLst/>
            </a:prstGeom>
            <a:solidFill>
              <a:srgbClr val="32579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3801786" y="5842583"/>
            <a:ext cx="304929" cy="369332"/>
          </a:xfrm>
          <a:prstGeom prst="rect">
            <a:avLst/>
          </a:prstGeom>
        </p:spPr>
        <p:txBody>
          <a:bodyPr wrap="none">
            <a:spAutoFit/>
          </a:bodyPr>
          <a:lstStyle/>
          <a:p>
            <a:r>
              <a:rPr lang="en-US" dirty="0"/>
              <a:t>*</a:t>
            </a:r>
          </a:p>
        </p:txBody>
      </p:sp>
      <p:sp>
        <p:nvSpPr>
          <p:cNvPr id="9" name="Rectangle 8"/>
          <p:cNvSpPr/>
          <p:nvPr/>
        </p:nvSpPr>
        <p:spPr>
          <a:xfrm>
            <a:off x="5859346" y="5840912"/>
            <a:ext cx="304929" cy="369332"/>
          </a:xfrm>
          <a:prstGeom prst="rect">
            <a:avLst/>
          </a:prstGeom>
        </p:spPr>
        <p:txBody>
          <a:bodyPr wrap="none">
            <a:spAutoFit/>
          </a:bodyPr>
          <a:lstStyle/>
          <a:p>
            <a:r>
              <a:rPr lang="en-US" dirty="0"/>
              <a:t>*</a:t>
            </a:r>
          </a:p>
        </p:txBody>
      </p:sp>
      <p:sp>
        <p:nvSpPr>
          <p:cNvPr id="10" name="Rectangle 9"/>
          <p:cNvSpPr/>
          <p:nvPr/>
        </p:nvSpPr>
        <p:spPr>
          <a:xfrm>
            <a:off x="2652644" y="5844613"/>
            <a:ext cx="304929" cy="369332"/>
          </a:xfrm>
          <a:prstGeom prst="rect">
            <a:avLst/>
          </a:prstGeom>
        </p:spPr>
        <p:txBody>
          <a:bodyPr wrap="none">
            <a:spAutoFit/>
          </a:bodyPr>
          <a:lstStyle/>
          <a:p>
            <a:r>
              <a:rPr lang="en-US" dirty="0"/>
              <a:t>*</a:t>
            </a:r>
          </a:p>
        </p:txBody>
      </p:sp>
      <p:sp>
        <p:nvSpPr>
          <p:cNvPr id="11" name="TextBox 10"/>
          <p:cNvSpPr txBox="1"/>
          <p:nvPr/>
        </p:nvSpPr>
        <p:spPr>
          <a:xfrm>
            <a:off x="6355868" y="4020748"/>
            <a:ext cx="1630283" cy="800219"/>
          </a:xfrm>
          <a:prstGeom prst="rect">
            <a:avLst/>
          </a:prstGeom>
          <a:noFill/>
        </p:spPr>
        <p:txBody>
          <a:bodyPr wrap="square" rtlCol="0">
            <a:spAutoFit/>
          </a:bodyPr>
          <a:lstStyle/>
          <a:p>
            <a:r>
              <a:rPr lang="en-US" sz="2800" dirty="0"/>
              <a:t>  </a:t>
            </a:r>
            <a:r>
              <a:rPr lang="en-US" dirty="0" smtClean="0"/>
              <a:t>= p &lt; 0.001</a:t>
            </a:r>
          </a:p>
          <a:p>
            <a:pPr marL="285750" indent="-285750">
              <a:buFontTx/>
              <a:buChar char="•"/>
            </a:pPr>
            <a:endParaRPr lang="en-US" dirty="0"/>
          </a:p>
        </p:txBody>
      </p:sp>
      <p:sp>
        <p:nvSpPr>
          <p:cNvPr id="12" name="Rectangle 11"/>
          <p:cNvSpPr/>
          <p:nvPr/>
        </p:nvSpPr>
        <p:spPr>
          <a:xfrm>
            <a:off x="6314914" y="4130227"/>
            <a:ext cx="345016" cy="461665"/>
          </a:xfrm>
          <a:prstGeom prst="rect">
            <a:avLst/>
          </a:prstGeom>
        </p:spPr>
        <p:txBody>
          <a:bodyPr wrap="none">
            <a:spAutoFit/>
          </a:bodyPr>
          <a:lstStyle/>
          <a:p>
            <a:r>
              <a:rPr lang="en-US" sz="2400" dirty="0"/>
              <a:t>*</a:t>
            </a:r>
          </a:p>
        </p:txBody>
      </p:sp>
    </p:spTree>
    <p:extLst>
      <p:ext uri="{BB962C8B-B14F-4D97-AF65-F5344CB8AC3E}">
        <p14:creationId xmlns:p14="http://schemas.microsoft.com/office/powerpoint/2010/main" val="125897951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30530</TotalTime>
  <Words>951</Words>
  <Application>Microsoft Macintosh PowerPoint</Application>
  <PresentationFormat>On-screen Show (4:3)</PresentationFormat>
  <Paragraphs>182</Paragraphs>
  <Slides>14</Slides>
  <Notes>8</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Foundry</vt:lpstr>
      <vt:lpstr>  </vt:lpstr>
      <vt:lpstr>Introductory Class Conundrum </vt:lpstr>
      <vt:lpstr>PowerPoint Presentation</vt:lpstr>
      <vt:lpstr>Starting to Flip the Class</vt:lpstr>
      <vt:lpstr>Learning Journal  Example Questions </vt:lpstr>
      <vt:lpstr>Population of Study </vt:lpstr>
      <vt:lpstr>Procedure</vt:lpstr>
      <vt:lpstr>Results: Quantity and Quality</vt:lpstr>
      <vt:lpstr>Results: Quantity of Words</vt:lpstr>
      <vt:lpstr>Results: Quality of Response  Rubric Score</vt:lpstr>
      <vt:lpstr>Results: Stratified Sample  Average Rubric Score </vt:lpstr>
      <vt:lpstr>Format Impact on Exam Performance</vt:lpstr>
      <vt:lpstr>What Students Think</vt:lpstr>
      <vt:lpstr>Conclusions</vt:lpstr>
    </vt:vector>
  </TitlesOfParts>
  <Company>North Carolina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Smith</dc:creator>
  <cp:lastModifiedBy>Hayley Smith</cp:lastModifiedBy>
  <cp:revision>250</cp:revision>
  <cp:lastPrinted>2013-10-22T17:35:49Z</cp:lastPrinted>
  <dcterms:created xsi:type="dcterms:W3CDTF">2013-09-01T19:31:53Z</dcterms:created>
  <dcterms:modified xsi:type="dcterms:W3CDTF">2013-11-15T18:37:40Z</dcterms:modified>
</cp:coreProperties>
</file>