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36576000" cy="43891200"/>
  <p:notesSz cx="35756850" cy="4220845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60" autoAdjust="0"/>
    <p:restoredTop sz="92397" autoAdjust="0"/>
  </p:normalViewPr>
  <p:slideViewPr>
    <p:cSldViewPr>
      <p:cViewPr>
        <p:scale>
          <a:sx n="30" d="100"/>
          <a:sy n="30" d="100"/>
        </p:scale>
        <p:origin x="1182" y="3600"/>
      </p:cViewPr>
      <p:guideLst>
        <p:guide orient="horz" pos="13824"/>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15494635" cy="2110425"/>
          </a:xfrm>
          <a:prstGeom prst="rect">
            <a:avLst/>
          </a:prstGeom>
        </p:spPr>
        <p:txBody>
          <a:bodyPr vert="horz" lIns="465073" tIns="232536" rIns="465073" bIns="232536" rtlCol="0"/>
          <a:lstStyle>
            <a:lvl1pPr algn="l">
              <a:defRPr sz="6100"/>
            </a:lvl1pPr>
          </a:lstStyle>
          <a:p>
            <a:endParaRPr lang="en-US"/>
          </a:p>
        </p:txBody>
      </p:sp>
      <p:sp>
        <p:nvSpPr>
          <p:cNvPr id="3" name="Date Placeholder 2"/>
          <p:cNvSpPr>
            <a:spLocks noGrp="1"/>
          </p:cNvSpPr>
          <p:nvPr>
            <p:ph type="dt" idx="1"/>
          </p:nvPr>
        </p:nvSpPr>
        <p:spPr>
          <a:xfrm>
            <a:off x="20253943" y="3"/>
            <a:ext cx="15494635" cy="2110425"/>
          </a:xfrm>
          <a:prstGeom prst="rect">
            <a:avLst/>
          </a:prstGeom>
        </p:spPr>
        <p:txBody>
          <a:bodyPr vert="horz" lIns="465073" tIns="232536" rIns="465073" bIns="232536" rtlCol="0"/>
          <a:lstStyle>
            <a:lvl1pPr algn="r">
              <a:defRPr sz="6100"/>
            </a:lvl1pPr>
          </a:lstStyle>
          <a:p>
            <a:fld id="{898DCDE1-5DBC-4639-9CDF-BA353CE0B2B1}" type="datetimeFigureOut">
              <a:rPr lang="en-US" smtClean="0"/>
              <a:t>10/25/2013</a:t>
            </a:fld>
            <a:endParaRPr lang="en-US"/>
          </a:p>
        </p:txBody>
      </p:sp>
      <p:sp>
        <p:nvSpPr>
          <p:cNvPr id="4" name="Slide Image Placeholder 3"/>
          <p:cNvSpPr>
            <a:spLocks noGrp="1" noRot="1" noChangeAspect="1"/>
          </p:cNvSpPr>
          <p:nvPr>
            <p:ph type="sldImg" idx="2"/>
          </p:nvPr>
        </p:nvSpPr>
        <p:spPr>
          <a:xfrm>
            <a:off x="11285538" y="3168650"/>
            <a:ext cx="13185775" cy="15824200"/>
          </a:xfrm>
          <a:prstGeom prst="rect">
            <a:avLst/>
          </a:prstGeom>
          <a:noFill/>
          <a:ln w="12700">
            <a:solidFill>
              <a:prstClr val="black"/>
            </a:solidFill>
          </a:ln>
        </p:spPr>
        <p:txBody>
          <a:bodyPr vert="horz" lIns="465073" tIns="232536" rIns="465073" bIns="232536" rtlCol="0" anchor="ctr"/>
          <a:lstStyle/>
          <a:p>
            <a:endParaRPr lang="en-US"/>
          </a:p>
        </p:txBody>
      </p:sp>
      <p:sp>
        <p:nvSpPr>
          <p:cNvPr id="5" name="Notes Placeholder 4"/>
          <p:cNvSpPr>
            <a:spLocks noGrp="1"/>
          </p:cNvSpPr>
          <p:nvPr>
            <p:ph type="body" sz="quarter" idx="3"/>
          </p:nvPr>
        </p:nvSpPr>
        <p:spPr>
          <a:xfrm>
            <a:off x="3575685" y="20049018"/>
            <a:ext cx="28605480" cy="18993805"/>
          </a:xfrm>
          <a:prstGeom prst="rect">
            <a:avLst/>
          </a:prstGeom>
        </p:spPr>
        <p:txBody>
          <a:bodyPr vert="horz" lIns="465073" tIns="232536" rIns="465073" bIns="23253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40090705"/>
            <a:ext cx="15494635" cy="2110425"/>
          </a:xfrm>
          <a:prstGeom prst="rect">
            <a:avLst/>
          </a:prstGeom>
        </p:spPr>
        <p:txBody>
          <a:bodyPr vert="horz" lIns="465073" tIns="232536" rIns="465073" bIns="232536" rtlCol="0" anchor="b"/>
          <a:lstStyle>
            <a:lvl1pPr algn="l">
              <a:defRPr sz="6100"/>
            </a:lvl1pPr>
          </a:lstStyle>
          <a:p>
            <a:endParaRPr lang="en-US"/>
          </a:p>
        </p:txBody>
      </p:sp>
      <p:sp>
        <p:nvSpPr>
          <p:cNvPr id="7" name="Slide Number Placeholder 6"/>
          <p:cNvSpPr>
            <a:spLocks noGrp="1"/>
          </p:cNvSpPr>
          <p:nvPr>
            <p:ph type="sldNum" sz="quarter" idx="5"/>
          </p:nvPr>
        </p:nvSpPr>
        <p:spPr>
          <a:xfrm>
            <a:off x="20253943" y="40090705"/>
            <a:ext cx="15494635" cy="2110425"/>
          </a:xfrm>
          <a:prstGeom prst="rect">
            <a:avLst/>
          </a:prstGeom>
        </p:spPr>
        <p:txBody>
          <a:bodyPr vert="horz" lIns="465073" tIns="232536" rIns="465073" bIns="232536" rtlCol="0" anchor="b"/>
          <a:lstStyle>
            <a:lvl1pPr algn="r">
              <a:defRPr sz="6100"/>
            </a:lvl1pPr>
          </a:lstStyle>
          <a:p>
            <a:fld id="{2C016D34-A95D-440D-A05E-0B2668D68D10}" type="slidenum">
              <a:rPr lang="en-US" smtClean="0"/>
              <a:t>‹#›</a:t>
            </a:fld>
            <a:endParaRPr lang="en-US"/>
          </a:p>
        </p:txBody>
      </p:sp>
    </p:spTree>
    <p:extLst>
      <p:ext uri="{BB962C8B-B14F-4D97-AF65-F5344CB8AC3E}">
        <p14:creationId xmlns:p14="http://schemas.microsoft.com/office/powerpoint/2010/main" val="1280955815"/>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85538" y="3168650"/>
            <a:ext cx="13185775" cy="158242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016D34-A95D-440D-A05E-0B2668D68D10}" type="slidenum">
              <a:rPr lang="en-US" smtClean="0"/>
              <a:t>1</a:t>
            </a:fld>
            <a:endParaRPr lang="en-US"/>
          </a:p>
        </p:txBody>
      </p:sp>
    </p:spTree>
    <p:extLst>
      <p:ext uri="{BB962C8B-B14F-4D97-AF65-F5344CB8AC3E}">
        <p14:creationId xmlns:p14="http://schemas.microsoft.com/office/powerpoint/2010/main" val="1447128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85538" y="3168650"/>
            <a:ext cx="13185775" cy="158242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016D34-A95D-440D-A05E-0B2668D68D10}" type="slidenum">
              <a:rPr lang="en-US" smtClean="0"/>
              <a:t>2</a:t>
            </a:fld>
            <a:endParaRPr lang="en-US"/>
          </a:p>
        </p:txBody>
      </p:sp>
    </p:spTree>
    <p:extLst>
      <p:ext uri="{BB962C8B-B14F-4D97-AF65-F5344CB8AC3E}">
        <p14:creationId xmlns:p14="http://schemas.microsoft.com/office/powerpoint/2010/main" val="1447128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13634723"/>
            <a:ext cx="31089600" cy="9408160"/>
          </a:xfrm>
        </p:spPr>
        <p:txBody>
          <a:bodyPr/>
          <a:lstStyle/>
          <a:p>
            <a:r>
              <a:rPr lang="en-US" smtClean="0"/>
              <a:t>Click to edit Master title style</a:t>
            </a:r>
            <a:endParaRPr lang="en-US"/>
          </a:p>
        </p:txBody>
      </p:sp>
      <p:sp>
        <p:nvSpPr>
          <p:cNvPr id="3" name="Subtitle 2"/>
          <p:cNvSpPr>
            <a:spLocks noGrp="1"/>
          </p:cNvSpPr>
          <p:nvPr>
            <p:ph type="subTitle" idx="1"/>
          </p:nvPr>
        </p:nvSpPr>
        <p:spPr>
          <a:xfrm>
            <a:off x="5486400" y="24871680"/>
            <a:ext cx="25603200" cy="1121664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9E0326-BF6F-419A-A689-1AA49D78C603}" type="datetimeFigureOut">
              <a:rPr lang="en-US" smtClean="0"/>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4241913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E0326-BF6F-419A-A689-1AA49D78C603}" type="datetimeFigureOut">
              <a:rPr lang="en-US" smtClean="0"/>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20253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600" y="1757687"/>
            <a:ext cx="8229600" cy="3744976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8800" y="1757687"/>
            <a:ext cx="24079200" cy="37449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E0326-BF6F-419A-A689-1AA49D78C603}" type="datetimeFigureOut">
              <a:rPr lang="en-US" smtClean="0"/>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229409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E0326-BF6F-419A-A689-1AA49D78C603}" type="datetimeFigureOut">
              <a:rPr lang="en-US" smtClean="0"/>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2339412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28204163"/>
            <a:ext cx="31089600" cy="871728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2889252" y="18602970"/>
            <a:ext cx="31089600" cy="9601197"/>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9E0326-BF6F-419A-A689-1AA49D78C603}" type="datetimeFigureOut">
              <a:rPr lang="en-US" smtClean="0"/>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181537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10241287"/>
            <a:ext cx="16154400" cy="28966163"/>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8592800" y="10241287"/>
            <a:ext cx="16154400" cy="28966163"/>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9E0326-BF6F-419A-A689-1AA49D78C603}" type="datetimeFigureOut">
              <a:rPr lang="en-US" smtClean="0"/>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96180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8802" y="9824727"/>
            <a:ext cx="16160752" cy="409447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1828802" y="13919204"/>
            <a:ext cx="16160752" cy="2528824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8580102" y="9824727"/>
            <a:ext cx="16167100" cy="409447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18580102" y="13919204"/>
            <a:ext cx="16167100" cy="2528824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9E0326-BF6F-419A-A689-1AA49D78C603}" type="datetimeFigureOut">
              <a:rPr lang="en-US" smtClean="0"/>
              <a:t>10/25/2013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218151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9E0326-BF6F-419A-A689-1AA49D78C603}" type="datetimeFigureOut">
              <a:rPr lang="en-US" smtClean="0"/>
              <a:t>10/25/2013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1199592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E0326-BF6F-419A-A689-1AA49D78C603}" type="datetimeFigureOut">
              <a:rPr lang="en-US" smtClean="0"/>
              <a:t>10/25/2013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323925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4" y="1747520"/>
            <a:ext cx="12033252" cy="743712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4300200" y="1747527"/>
            <a:ext cx="20447000" cy="37459923"/>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828804" y="9184647"/>
            <a:ext cx="12033252" cy="30022803"/>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E0326-BF6F-419A-A689-1AA49D78C603}" type="datetimeFigureOut">
              <a:rPr lang="en-US" smtClean="0"/>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1500466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30723843"/>
            <a:ext cx="21945600" cy="3627123"/>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7169152" y="3921760"/>
            <a:ext cx="21945600" cy="2633472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7169152" y="34350967"/>
            <a:ext cx="21945600" cy="5151117"/>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E0326-BF6F-419A-A689-1AA49D78C603}" type="datetimeFigureOut">
              <a:rPr lang="en-US" smtClean="0"/>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EEB5E-010C-440F-BA2B-1CDC4F67E96E}" type="slidenum">
              <a:rPr lang="en-US" smtClean="0"/>
              <a:t>‹#›</a:t>
            </a:fld>
            <a:endParaRPr lang="en-US"/>
          </a:p>
        </p:txBody>
      </p:sp>
    </p:spTree>
    <p:extLst>
      <p:ext uri="{BB962C8B-B14F-4D97-AF65-F5344CB8AC3E}">
        <p14:creationId xmlns:p14="http://schemas.microsoft.com/office/powerpoint/2010/main" val="1577794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757683"/>
            <a:ext cx="32918400" cy="73152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828800" y="10241287"/>
            <a:ext cx="32918400" cy="28966163"/>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828800" y="40680643"/>
            <a:ext cx="8534400" cy="23368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A69E0326-BF6F-419A-A689-1AA49D78C603}" type="datetimeFigureOut">
              <a:rPr lang="en-US" smtClean="0"/>
              <a:t>10/25/2013</a:t>
            </a:fld>
            <a:endParaRPr lang="en-US"/>
          </a:p>
        </p:txBody>
      </p:sp>
      <p:sp>
        <p:nvSpPr>
          <p:cNvPr id="5" name="Footer Placeholder 4"/>
          <p:cNvSpPr>
            <a:spLocks noGrp="1"/>
          </p:cNvSpPr>
          <p:nvPr>
            <p:ph type="ftr" sz="quarter" idx="3"/>
          </p:nvPr>
        </p:nvSpPr>
        <p:spPr>
          <a:xfrm>
            <a:off x="12496800" y="40680643"/>
            <a:ext cx="11582400" cy="23368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40680643"/>
            <a:ext cx="8534400" cy="23368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BF5EEB5E-010C-440F-BA2B-1CDC4F67E96E}" type="slidenum">
              <a:rPr lang="en-US" smtClean="0"/>
              <a:t>‹#›</a:t>
            </a:fld>
            <a:endParaRPr lang="en-US"/>
          </a:p>
        </p:txBody>
      </p:sp>
    </p:spTree>
    <p:extLst>
      <p:ext uri="{BB962C8B-B14F-4D97-AF65-F5344CB8AC3E}">
        <p14:creationId xmlns:p14="http://schemas.microsoft.com/office/powerpoint/2010/main" val="60350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alpha val="10000"/>
          </a:schemeClr>
        </a:solidFill>
        <a:effectLst/>
      </p:bgPr>
    </p:bg>
    <p:spTree>
      <p:nvGrpSpPr>
        <p:cNvPr id="1" name=""/>
        <p:cNvGrpSpPr/>
        <p:nvPr/>
      </p:nvGrpSpPr>
      <p:grpSpPr>
        <a:xfrm>
          <a:off x="0" y="0"/>
          <a:ext cx="0" cy="0"/>
          <a:chOff x="0" y="0"/>
          <a:chExt cx="0" cy="0"/>
        </a:xfrm>
      </p:grpSpPr>
      <p:sp>
        <p:nvSpPr>
          <p:cNvPr id="4" name="Rectangle 3"/>
          <p:cNvSpPr/>
          <p:nvPr/>
        </p:nvSpPr>
        <p:spPr>
          <a:xfrm>
            <a:off x="0" y="0"/>
            <a:ext cx="36576000" cy="46482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1415772"/>
            <a:ext cx="36576000" cy="1415772"/>
          </a:xfrm>
          <a:prstGeom prst="rect">
            <a:avLst/>
          </a:prstGeom>
          <a:noFill/>
        </p:spPr>
        <p:txBody>
          <a:bodyPr wrap="square" rtlCol="0">
            <a:spAutoFit/>
          </a:bodyPr>
          <a:lstStyle/>
          <a:p>
            <a:pPr algn="ctr"/>
            <a:r>
              <a:rPr lang="en-US" sz="8500" dirty="0" smtClean="0"/>
              <a:t>Not Applicable? Not a Problem for Parsimony</a:t>
            </a:r>
            <a:endParaRPr lang="en-US" sz="8500" dirty="0"/>
          </a:p>
        </p:txBody>
      </p:sp>
      <p:sp>
        <p:nvSpPr>
          <p:cNvPr id="6" name="TextBox 5"/>
          <p:cNvSpPr txBox="1"/>
          <p:nvPr/>
        </p:nvSpPr>
        <p:spPr>
          <a:xfrm>
            <a:off x="0" y="4648202"/>
            <a:ext cx="36576000" cy="4401205"/>
          </a:xfrm>
          <a:prstGeom prst="rect">
            <a:avLst/>
          </a:prstGeom>
          <a:noFill/>
        </p:spPr>
        <p:txBody>
          <a:bodyPr wrap="square" rtlCol="0">
            <a:spAutoFit/>
          </a:bodyPr>
          <a:lstStyle/>
          <a:p>
            <a:pPr algn="ctr"/>
            <a:r>
              <a:rPr lang="en-US" sz="5600" dirty="0" smtClean="0"/>
              <a:t>Troy Fadiga</a:t>
            </a:r>
            <a:r>
              <a:rPr lang="en-US" sz="5600" baseline="30000" dirty="0" smtClean="0"/>
              <a:t>1</a:t>
            </a:r>
            <a:r>
              <a:rPr lang="en-US" sz="5600" dirty="0" smtClean="0"/>
              <a:t> and Ann F. Budd</a:t>
            </a:r>
            <a:r>
              <a:rPr lang="en-US" sz="5600" baseline="30000" dirty="0" smtClean="0"/>
              <a:t>2</a:t>
            </a:r>
          </a:p>
          <a:p>
            <a:endParaRPr lang="en-US" sz="5600" dirty="0"/>
          </a:p>
          <a:p>
            <a:pPr algn="ctr"/>
            <a:r>
              <a:rPr lang="en-US" sz="5600" baseline="30000" dirty="0" smtClean="0"/>
              <a:t>1</a:t>
            </a:r>
            <a:r>
              <a:rPr lang="en-US" sz="5600" dirty="0" smtClean="0"/>
              <a:t>Department of Earth and Planetary Sciences, University of Tennessee, 1412 Circle Drive, Knoxville, TN 37996  </a:t>
            </a:r>
          </a:p>
          <a:p>
            <a:pPr algn="ctr"/>
            <a:endParaRPr lang="en-US" sz="5600" dirty="0"/>
          </a:p>
          <a:p>
            <a:pPr algn="ctr"/>
            <a:r>
              <a:rPr lang="en-US" sz="5600" baseline="30000" dirty="0" smtClean="0"/>
              <a:t>2</a:t>
            </a:r>
            <a:r>
              <a:rPr lang="en-US" sz="5600" dirty="0" smtClean="0"/>
              <a:t>Department of Geoscience, University of Iowa, 121 Trowbridge Hall, Iowa City, IA 52242</a:t>
            </a:r>
            <a:endParaRPr lang="en-US" sz="5600" dirty="0"/>
          </a:p>
        </p:txBody>
      </p:sp>
      <p:sp>
        <p:nvSpPr>
          <p:cNvPr id="10" name="Rectangle 9"/>
          <p:cNvSpPr/>
          <p:nvPr/>
        </p:nvSpPr>
        <p:spPr>
          <a:xfrm>
            <a:off x="19142242" y="25146000"/>
            <a:ext cx="15620198" cy="16916399"/>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19142242" y="10744200"/>
            <a:ext cx="15681158" cy="134874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19598640" y="10820401"/>
            <a:ext cx="15163800" cy="646331"/>
          </a:xfrm>
          <a:prstGeom prst="rect">
            <a:avLst/>
          </a:prstGeom>
          <a:noFill/>
        </p:spPr>
        <p:txBody>
          <a:bodyPr wrap="square" rtlCol="0">
            <a:spAutoFit/>
          </a:bodyPr>
          <a:lstStyle/>
          <a:p>
            <a:pPr algn="ctr"/>
            <a:r>
              <a:rPr lang="en-US" sz="3600" dirty="0" smtClean="0"/>
              <a:t>Absence Coding of Not Applicable Characters</a:t>
            </a:r>
            <a:endParaRPr lang="en-US" sz="3600" dirty="0"/>
          </a:p>
        </p:txBody>
      </p:sp>
      <p:sp>
        <p:nvSpPr>
          <p:cNvPr id="16" name="Rectangle 15"/>
          <p:cNvSpPr/>
          <p:nvPr/>
        </p:nvSpPr>
        <p:spPr>
          <a:xfrm>
            <a:off x="19142242" y="10744199"/>
            <a:ext cx="15681158" cy="91440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0" y="4648202"/>
            <a:ext cx="36576000" cy="45719"/>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9142242" y="25172212"/>
            <a:ext cx="15620198" cy="91440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rPr>
              <a:t>Composite Coding</a:t>
            </a:r>
            <a:endParaRPr lang="en-US" sz="3600" dirty="0">
              <a:solidFill>
                <a:schemeClr val="tx1"/>
              </a:solidFill>
            </a:endParaRPr>
          </a:p>
        </p:txBody>
      </p:sp>
      <p:pic>
        <p:nvPicPr>
          <p:cNvPr id="1028" name="Picture 4" descr="C:\Users\Troy\Desktop\AbsenceCod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64450" y="12412732"/>
            <a:ext cx="4343400" cy="5075168"/>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2247900" y="10682258"/>
            <a:ext cx="15163800" cy="31380141"/>
            <a:chOff x="2133600" y="10820400"/>
            <a:chExt cx="15163800" cy="13258800"/>
          </a:xfrm>
        </p:grpSpPr>
        <p:sp>
          <p:nvSpPr>
            <p:cNvPr id="7" name="Rectangle 6"/>
            <p:cNvSpPr/>
            <p:nvPr/>
          </p:nvSpPr>
          <p:spPr>
            <a:xfrm>
              <a:off x="2133600" y="10820400"/>
              <a:ext cx="15163800" cy="132588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2133600" y="10820400"/>
              <a:ext cx="15163800" cy="48745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33600" y="10820400"/>
              <a:ext cx="15163800" cy="454159"/>
            </a:xfrm>
            <a:prstGeom prst="rect">
              <a:avLst/>
            </a:prstGeom>
            <a:noFill/>
          </p:spPr>
          <p:txBody>
            <a:bodyPr wrap="square" rtlCol="0">
              <a:spAutoFit/>
            </a:bodyPr>
            <a:lstStyle/>
            <a:p>
              <a:pPr algn="ctr"/>
              <a:r>
                <a:rPr lang="en-US" sz="3600" dirty="0" smtClean="0"/>
                <a:t>The Problem with Not Applicable Characters  </a:t>
              </a:r>
              <a:endParaRPr lang="en-US" sz="3600" dirty="0"/>
            </a:p>
          </p:txBody>
        </p:sp>
      </p:grpSp>
      <p:sp>
        <p:nvSpPr>
          <p:cNvPr id="26" name="TextBox 25"/>
          <p:cNvSpPr txBox="1"/>
          <p:nvPr/>
        </p:nvSpPr>
        <p:spPr>
          <a:xfrm>
            <a:off x="2743200" y="12787345"/>
            <a:ext cx="14173200" cy="6370975"/>
          </a:xfrm>
          <a:prstGeom prst="rect">
            <a:avLst/>
          </a:prstGeom>
          <a:noFill/>
        </p:spPr>
        <p:txBody>
          <a:bodyPr wrap="square" rtlCol="0">
            <a:spAutoFit/>
          </a:bodyPr>
          <a:lstStyle/>
          <a:p>
            <a:pPr>
              <a:lnSpc>
                <a:spcPct val="150000"/>
              </a:lnSpc>
            </a:pPr>
            <a:r>
              <a:rPr lang="en-US" sz="2400" dirty="0" smtClean="0"/>
              <a:t>When describing and delineating characters for phylogenetic analyses, the characters should  aim to be biologically independent, but some  desirable characters are logically dependent on the observed condition of other characters (</a:t>
            </a:r>
            <a:r>
              <a:rPr lang="en-US" sz="2400" dirty="0" err="1" smtClean="0"/>
              <a:t>Sereno</a:t>
            </a:r>
            <a:r>
              <a:rPr lang="en-US" sz="2400" dirty="0" smtClean="0"/>
              <a:t> 2007).  The classic example, given by </a:t>
            </a:r>
            <a:r>
              <a:rPr lang="en-US" sz="2400" dirty="0" err="1" smtClean="0"/>
              <a:t>Maddison</a:t>
            </a:r>
            <a:r>
              <a:rPr lang="en-US" sz="2400" dirty="0" smtClean="0"/>
              <a:t> (1993), deals with the presence and absence of a tail and the color of the tail --if it is present. When dealing with a tailless taxon, additional characters dealing with aspects of the tail would be considered </a:t>
            </a:r>
            <a:r>
              <a:rPr lang="en-US" sz="2400" dirty="0"/>
              <a:t>n</a:t>
            </a:r>
            <a:r>
              <a:rPr lang="en-US" sz="2400" dirty="0" smtClean="0"/>
              <a:t>ot </a:t>
            </a:r>
            <a:r>
              <a:rPr lang="en-US" sz="2400" dirty="0"/>
              <a:t>a</a:t>
            </a:r>
            <a:r>
              <a:rPr lang="en-US" sz="2400" dirty="0" smtClean="0"/>
              <a:t>pplicable (NA).  </a:t>
            </a:r>
          </a:p>
          <a:p>
            <a:endParaRPr lang="en-US" sz="2400" dirty="0"/>
          </a:p>
          <a:p>
            <a:endParaRPr lang="en-US" sz="2400" dirty="0"/>
          </a:p>
          <a:p>
            <a:pPr>
              <a:lnSpc>
                <a:spcPct val="150000"/>
              </a:lnSpc>
            </a:pPr>
            <a:r>
              <a:rPr lang="en-US" sz="2400" dirty="0" smtClean="0"/>
              <a:t>The problem with these types of characters was elaborated by </a:t>
            </a:r>
            <a:r>
              <a:rPr lang="en-US" sz="2400" dirty="0" err="1" smtClean="0"/>
              <a:t>Maddison</a:t>
            </a:r>
            <a:r>
              <a:rPr lang="en-US" sz="2400" dirty="0" smtClean="0"/>
              <a:t> (1993). Traditionally NA character state </a:t>
            </a:r>
            <a:r>
              <a:rPr lang="en-US" sz="2400" dirty="0" err="1" smtClean="0"/>
              <a:t>codings</a:t>
            </a:r>
            <a:r>
              <a:rPr lang="en-US" sz="2400" dirty="0" smtClean="0"/>
              <a:t> were treated the same way as missing/unobserved characters.  This resulted in equally parsimonious trees being erroneously scored for longer tree lengths.</a:t>
            </a:r>
          </a:p>
          <a:p>
            <a:endParaRPr lang="en-US" sz="2400" dirty="0"/>
          </a:p>
          <a:p>
            <a:endParaRPr lang="en-US" sz="2400" dirty="0" smtClean="0"/>
          </a:p>
          <a:p>
            <a:endParaRPr lang="en-US" sz="2400" dirty="0"/>
          </a:p>
        </p:txBody>
      </p:sp>
      <p:pic>
        <p:nvPicPr>
          <p:cNvPr id="1027" name="Picture 3" descr="C:\Users\Troy\Desktop\Fig 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9207193"/>
            <a:ext cx="3505200" cy="3943350"/>
          </a:xfrm>
          <a:prstGeom prst="rect">
            <a:avLst/>
          </a:prstGeom>
          <a:noFill/>
          <a:extLst>
            <a:ext uri="{909E8E84-426E-40DD-AFC4-6F175D3DCCD1}">
              <a14:hiddenFill xmlns:a14="http://schemas.microsoft.com/office/drawing/2010/main">
                <a:solidFill>
                  <a:srgbClr val="FFFFFF"/>
                </a:solidFill>
              </a14:hiddenFill>
            </a:ext>
          </a:extLst>
        </p:spPr>
      </p:pic>
      <p:grpSp>
        <p:nvGrpSpPr>
          <p:cNvPr id="32" name="Group 31"/>
          <p:cNvGrpSpPr/>
          <p:nvPr/>
        </p:nvGrpSpPr>
        <p:grpSpPr>
          <a:xfrm>
            <a:off x="3141529" y="28255944"/>
            <a:ext cx="6078671" cy="4343399"/>
            <a:chOff x="304800" y="4648200"/>
            <a:chExt cx="6078671" cy="4343399"/>
          </a:xfrm>
        </p:grpSpPr>
        <p:grpSp>
          <p:nvGrpSpPr>
            <p:cNvPr id="34" name="Group 33"/>
            <p:cNvGrpSpPr/>
            <p:nvPr/>
          </p:nvGrpSpPr>
          <p:grpSpPr>
            <a:xfrm>
              <a:off x="304800" y="4648200"/>
              <a:ext cx="6078671" cy="4343399"/>
              <a:chOff x="0" y="1"/>
              <a:chExt cx="6078671" cy="4343399"/>
            </a:xfrm>
          </p:grpSpPr>
          <p:grpSp>
            <p:nvGrpSpPr>
              <p:cNvPr id="36" name="Group 35"/>
              <p:cNvGrpSpPr/>
              <p:nvPr/>
            </p:nvGrpSpPr>
            <p:grpSpPr>
              <a:xfrm>
                <a:off x="0" y="1"/>
                <a:ext cx="6013937" cy="4343399"/>
                <a:chOff x="0" y="1"/>
                <a:chExt cx="6013937" cy="4343399"/>
              </a:xfrm>
            </p:grpSpPr>
            <p:pic>
              <p:nvPicPr>
                <p:cNvPr id="38"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1"/>
                  <a:ext cx="6013937" cy="4343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Rectangle 38"/>
                <p:cNvSpPr/>
                <p:nvPr/>
              </p:nvSpPr>
              <p:spPr>
                <a:xfrm>
                  <a:off x="0" y="2971800"/>
                  <a:ext cx="1524000" cy="1371600"/>
                </a:xfrm>
                <a:prstGeom prst="rect">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endParaRPr>
                </a:p>
              </p:txBody>
            </p:sp>
          </p:grpSp>
          <p:sp>
            <p:nvSpPr>
              <p:cNvPr id="37" name="TextBox 36"/>
              <p:cNvSpPr txBox="1"/>
              <p:nvPr/>
            </p:nvSpPr>
            <p:spPr>
              <a:xfrm>
                <a:off x="64734" y="461273"/>
                <a:ext cx="6013937"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4       3       2      1        5       6     7       8       9      10     11     12</a:t>
                </a:r>
              </a:p>
            </p:txBody>
          </p:sp>
        </p:grpSp>
        <p:sp>
          <p:nvSpPr>
            <p:cNvPr id="35" name="TextBox 34"/>
            <p:cNvSpPr txBox="1"/>
            <p:nvPr/>
          </p:nvSpPr>
          <p:spPr>
            <a:xfrm>
              <a:off x="685800" y="7860268"/>
              <a:ext cx="1353322"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grpSp>
      <p:grpSp>
        <p:nvGrpSpPr>
          <p:cNvPr id="41" name="Group 40"/>
          <p:cNvGrpSpPr/>
          <p:nvPr/>
        </p:nvGrpSpPr>
        <p:grpSpPr>
          <a:xfrm>
            <a:off x="10536913" y="28255944"/>
            <a:ext cx="6013938" cy="4335804"/>
            <a:chOff x="0" y="4267200"/>
            <a:chExt cx="6013938" cy="4335804"/>
          </a:xfrm>
        </p:grpSpPr>
        <p:grpSp>
          <p:nvGrpSpPr>
            <p:cNvPr id="45" name="Group 44"/>
            <p:cNvGrpSpPr/>
            <p:nvPr/>
          </p:nvGrpSpPr>
          <p:grpSpPr>
            <a:xfrm>
              <a:off x="10516" y="4267200"/>
              <a:ext cx="6003422" cy="4335804"/>
              <a:chOff x="228600" y="4648200"/>
              <a:chExt cx="5275385" cy="3810000"/>
            </a:xfrm>
          </p:grpSpPr>
          <p:pic>
            <p:nvPicPr>
              <p:cNvPr id="4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8600" y="4648200"/>
                <a:ext cx="5275385"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Rectangle 47"/>
              <p:cNvSpPr/>
              <p:nvPr/>
            </p:nvSpPr>
            <p:spPr>
              <a:xfrm>
                <a:off x="228600" y="7086600"/>
                <a:ext cx="1447800" cy="1371600"/>
              </a:xfrm>
              <a:prstGeom prst="rect">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endParaRPr>
              </a:p>
            </p:txBody>
          </p:sp>
        </p:grpSp>
        <p:sp>
          <p:nvSpPr>
            <p:cNvPr id="46" name="TextBox 45"/>
            <p:cNvSpPr txBox="1"/>
            <p:nvPr/>
          </p:nvSpPr>
          <p:spPr>
            <a:xfrm>
              <a:off x="0" y="4728472"/>
              <a:ext cx="6013937"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1       2        3      4        5       6     7       8       9      10     11     12</a:t>
              </a:r>
            </a:p>
          </p:txBody>
        </p:sp>
      </p:grpSp>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9000" y="19340543"/>
            <a:ext cx="9053512" cy="565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TextBox 28"/>
          <p:cNvSpPr txBox="1"/>
          <p:nvPr/>
        </p:nvSpPr>
        <p:spPr>
          <a:xfrm>
            <a:off x="8654731" y="24766422"/>
            <a:ext cx="7233137" cy="369332"/>
          </a:xfrm>
          <a:prstGeom prst="rect">
            <a:avLst/>
          </a:prstGeom>
          <a:noFill/>
        </p:spPr>
        <p:txBody>
          <a:bodyPr wrap="square" rtlCol="0">
            <a:spAutoFit/>
          </a:bodyPr>
          <a:lstStyle/>
          <a:p>
            <a:r>
              <a:rPr lang="en-US" sz="1800" dirty="0" smtClean="0"/>
              <a:t>P- present, A- absent, R- red, B- blue</a:t>
            </a:r>
            <a:endParaRPr lang="en-US" sz="1800" dirty="0"/>
          </a:p>
        </p:txBody>
      </p:sp>
      <p:sp>
        <p:nvSpPr>
          <p:cNvPr id="30" name="TextBox 29"/>
          <p:cNvSpPr txBox="1"/>
          <p:nvPr/>
        </p:nvSpPr>
        <p:spPr>
          <a:xfrm>
            <a:off x="3141529" y="23214718"/>
            <a:ext cx="4032737" cy="3139321"/>
          </a:xfrm>
          <a:prstGeom prst="rect">
            <a:avLst/>
          </a:prstGeom>
          <a:noFill/>
        </p:spPr>
        <p:txBody>
          <a:bodyPr wrap="square" rtlCol="0">
            <a:spAutoFit/>
          </a:bodyPr>
          <a:lstStyle/>
          <a:p>
            <a:r>
              <a:rPr lang="en-US" sz="1800" dirty="0" smtClean="0"/>
              <a:t>This diagram depicts the logical relationship between characters (in rectangles) and character states (in rounded boxes) with black arrows. Purple arrows depict transitions we want to include when figuring out the number of steps in the most parsimonious trees.  The red, dashed lines depict incorrect transitions that are intermittently counted when figuring out the number of steps in a phylogenetic tree.</a:t>
            </a:r>
            <a:endParaRPr lang="en-US" sz="1800" dirty="0"/>
          </a:p>
        </p:txBody>
      </p:sp>
      <p:cxnSp>
        <p:nvCxnSpPr>
          <p:cNvPr id="76" name="Straight Arrow Connector 75"/>
          <p:cNvCxnSpPr/>
          <p:nvPr/>
        </p:nvCxnSpPr>
        <p:spPr>
          <a:xfrm flipH="1">
            <a:off x="7239000" y="26136601"/>
            <a:ext cx="3308429" cy="24241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12192000" y="26136601"/>
            <a:ext cx="0" cy="20431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3657600" y="32061478"/>
            <a:ext cx="5187463" cy="461665"/>
          </a:xfrm>
          <a:prstGeom prst="rect">
            <a:avLst/>
          </a:prstGeom>
          <a:noFill/>
        </p:spPr>
        <p:txBody>
          <a:bodyPr wrap="square" rtlCol="0">
            <a:spAutoFit/>
          </a:bodyPr>
          <a:lstStyle/>
          <a:p>
            <a:r>
              <a:rPr lang="en-US" sz="2400" dirty="0" smtClean="0"/>
              <a:t>Three inferred changes in tail color</a:t>
            </a:r>
            <a:endParaRPr lang="en-US" sz="2400" dirty="0"/>
          </a:p>
        </p:txBody>
      </p:sp>
      <p:sp>
        <p:nvSpPr>
          <p:cNvPr id="86" name="TextBox 85"/>
          <p:cNvSpPr txBox="1"/>
          <p:nvPr/>
        </p:nvSpPr>
        <p:spPr>
          <a:xfrm>
            <a:off x="10700405" y="32061477"/>
            <a:ext cx="5187463" cy="461665"/>
          </a:xfrm>
          <a:prstGeom prst="rect">
            <a:avLst/>
          </a:prstGeom>
          <a:noFill/>
        </p:spPr>
        <p:txBody>
          <a:bodyPr wrap="square" rtlCol="0">
            <a:spAutoFit/>
          </a:bodyPr>
          <a:lstStyle/>
          <a:p>
            <a:r>
              <a:rPr lang="en-US" sz="2400" dirty="0" smtClean="0"/>
              <a:t>Two inferred changes in tail color</a:t>
            </a:r>
            <a:endParaRPr lang="en-US" sz="2400" dirty="0"/>
          </a:p>
        </p:txBody>
      </p:sp>
      <p:sp>
        <p:nvSpPr>
          <p:cNvPr id="81" name="TextBox 80"/>
          <p:cNvSpPr txBox="1"/>
          <p:nvPr/>
        </p:nvSpPr>
        <p:spPr>
          <a:xfrm>
            <a:off x="2819400" y="33896697"/>
            <a:ext cx="14097000" cy="8402300"/>
          </a:xfrm>
          <a:prstGeom prst="rect">
            <a:avLst/>
          </a:prstGeom>
          <a:noFill/>
        </p:spPr>
        <p:txBody>
          <a:bodyPr wrap="square" rtlCol="0">
            <a:spAutoFit/>
          </a:bodyPr>
          <a:lstStyle/>
          <a:p>
            <a:pPr>
              <a:lnSpc>
                <a:spcPct val="150000"/>
              </a:lnSpc>
            </a:pPr>
            <a:r>
              <a:rPr lang="en-US" sz="2400" dirty="0" smtClean="0"/>
              <a:t>Both of the above trees show the two independent acquisitions of tails.  The inferred changes in tail color should count the same number of steps in both trees.  Because one clade with tails is well supported and originally had blue tails, the algorithms are going to penalize trees where the other independent acquisition of tails start off as red. </a:t>
            </a:r>
          </a:p>
          <a:p>
            <a:pPr>
              <a:lnSpc>
                <a:spcPct val="150000"/>
              </a:lnSpc>
            </a:pPr>
            <a:endParaRPr lang="en-US" sz="2400" dirty="0"/>
          </a:p>
          <a:p>
            <a:pPr>
              <a:lnSpc>
                <a:spcPct val="150000"/>
              </a:lnSpc>
            </a:pPr>
            <a:r>
              <a:rPr lang="en-US" sz="2400" dirty="0"/>
              <a:t>This results in treating newly applicable characters inconsistently and causing </a:t>
            </a:r>
            <a:r>
              <a:rPr lang="en-US" sz="2400" dirty="0" smtClean="0"/>
              <a:t> what should be equally </a:t>
            </a:r>
            <a:r>
              <a:rPr lang="en-US" sz="2400" dirty="0"/>
              <a:t>parsimonious trees to have different tree lengths. </a:t>
            </a:r>
            <a:r>
              <a:rPr lang="en-US" sz="2400" dirty="0" smtClean="0"/>
              <a:t>The inconsistent treatment originates from the current algorithms’ (Fitch and </a:t>
            </a:r>
            <a:r>
              <a:rPr lang="en-US" sz="2400" dirty="0" err="1" smtClean="0"/>
              <a:t>Sankoff</a:t>
            </a:r>
            <a:r>
              <a:rPr lang="en-US" sz="2400" dirty="0" smtClean="0"/>
              <a:t>) progressive serial sweeps along the nodes of proposed trees which fail to detect inappropriate influences from more distant parts of the tree. </a:t>
            </a:r>
          </a:p>
          <a:p>
            <a:pPr>
              <a:lnSpc>
                <a:spcPct val="150000"/>
              </a:lnSpc>
            </a:pPr>
            <a:endParaRPr lang="en-US" sz="2400" dirty="0" smtClean="0"/>
          </a:p>
          <a:p>
            <a:pPr>
              <a:lnSpc>
                <a:spcPct val="150000"/>
              </a:lnSpc>
            </a:pPr>
            <a:r>
              <a:rPr lang="en-US" sz="2400" dirty="0" smtClean="0"/>
              <a:t>Real data </a:t>
            </a:r>
            <a:r>
              <a:rPr lang="en-US" sz="2400" dirty="0"/>
              <a:t>sets are not always amenable to manual inspection for the “accidental assumptions” introduced by </a:t>
            </a:r>
            <a:r>
              <a:rPr lang="en-US" sz="2400" dirty="0" smtClean="0"/>
              <a:t>this treatment of NA coding, </a:t>
            </a:r>
            <a:r>
              <a:rPr lang="en-US" sz="2400" dirty="0"/>
              <a:t>making </a:t>
            </a:r>
            <a:r>
              <a:rPr lang="en-US" sz="2400" dirty="0" smtClean="0"/>
              <a:t>this traditional treatment for </a:t>
            </a:r>
            <a:r>
              <a:rPr lang="en-US" sz="2400" dirty="0"/>
              <a:t>NA characters an unacceptable option</a:t>
            </a:r>
            <a:r>
              <a:rPr lang="en-US" sz="2400" dirty="0" smtClean="0"/>
              <a:t>. For some sets of taxa numerous NA </a:t>
            </a:r>
            <a:r>
              <a:rPr lang="en-US" sz="2400" dirty="0" err="1" smtClean="0"/>
              <a:t>codings</a:t>
            </a:r>
            <a:r>
              <a:rPr lang="en-US" sz="2400" dirty="0" smtClean="0"/>
              <a:t> are required, meaning those groups are poorly served by current software.</a:t>
            </a:r>
            <a:endParaRPr lang="en-US" sz="2400" dirty="0"/>
          </a:p>
          <a:p>
            <a:pPr>
              <a:lnSpc>
                <a:spcPct val="150000"/>
              </a:lnSpc>
            </a:pPr>
            <a:endParaRPr lang="en-US" sz="2400" dirty="0"/>
          </a:p>
        </p:txBody>
      </p:sp>
      <p:sp>
        <p:nvSpPr>
          <p:cNvPr id="82" name="TextBox 81"/>
          <p:cNvSpPr txBox="1"/>
          <p:nvPr/>
        </p:nvSpPr>
        <p:spPr>
          <a:xfrm>
            <a:off x="25374600" y="12412732"/>
            <a:ext cx="8915400" cy="10618291"/>
          </a:xfrm>
          <a:prstGeom prst="rect">
            <a:avLst/>
          </a:prstGeom>
          <a:noFill/>
        </p:spPr>
        <p:txBody>
          <a:bodyPr wrap="square" rtlCol="0">
            <a:spAutoFit/>
          </a:bodyPr>
          <a:lstStyle/>
          <a:p>
            <a:pPr>
              <a:lnSpc>
                <a:spcPct val="150000"/>
              </a:lnSpc>
            </a:pPr>
            <a:r>
              <a:rPr lang="en-US" sz="2400" dirty="0" smtClean="0"/>
              <a:t>Absence coding , one suggestion for overcoming the NA problem, treats the unobservable condition as a character state. This means in our example that the tail color will be coded as  red, blue, or tail absent. </a:t>
            </a:r>
          </a:p>
          <a:p>
            <a:pPr>
              <a:lnSpc>
                <a:spcPct val="150000"/>
              </a:lnSpc>
            </a:pPr>
            <a:endParaRPr lang="en-US" sz="2400" dirty="0"/>
          </a:p>
          <a:p>
            <a:pPr>
              <a:lnSpc>
                <a:spcPct val="150000"/>
              </a:lnSpc>
            </a:pPr>
            <a:r>
              <a:rPr lang="en-US" sz="2400" dirty="0" smtClean="0"/>
              <a:t>This is problematic in several ways:  it makes the “absent” tail state redundant with the unobservable tail color condition and it asserts a homology based not on an observed attribute but the tautology that no observable difference can be observed among unobservable phenomena. In the tail example, the redundancy imposed by this method would automatically give the observation that a tail is absent twice the weight of observing the presence of the tail. In fact, the weight of the absent tail can be further inflated by adding more characters that describe the tail, such as tail shape. </a:t>
            </a:r>
          </a:p>
          <a:p>
            <a:pPr>
              <a:lnSpc>
                <a:spcPct val="150000"/>
              </a:lnSpc>
            </a:pPr>
            <a:endParaRPr lang="en-US" sz="2400" dirty="0"/>
          </a:p>
          <a:p>
            <a:pPr>
              <a:lnSpc>
                <a:spcPct val="150000"/>
              </a:lnSpc>
            </a:pPr>
            <a:r>
              <a:rPr lang="en-US" sz="2400" dirty="0" smtClean="0"/>
              <a:t>While this approach is rightly rejected by researchers, there are two improvements over the traditional treatment of NA coding:  it places the transitions at the correct places on the trees and its treatment of newly applicable characters is consistent.</a:t>
            </a:r>
            <a:endParaRPr lang="en-US" sz="2400" dirty="0"/>
          </a:p>
        </p:txBody>
      </p:sp>
      <p:sp>
        <p:nvSpPr>
          <p:cNvPr id="103" name="TextBox 102"/>
          <p:cNvSpPr txBox="1"/>
          <p:nvPr/>
        </p:nvSpPr>
        <p:spPr>
          <a:xfrm>
            <a:off x="20352418" y="18314075"/>
            <a:ext cx="4032737" cy="2957861"/>
          </a:xfrm>
          <a:prstGeom prst="rect">
            <a:avLst/>
          </a:prstGeom>
          <a:noFill/>
        </p:spPr>
        <p:txBody>
          <a:bodyPr wrap="square" rtlCol="0">
            <a:spAutoFit/>
          </a:bodyPr>
          <a:lstStyle/>
          <a:p>
            <a:pPr>
              <a:lnSpc>
                <a:spcPct val="150000"/>
              </a:lnSpc>
            </a:pPr>
            <a:r>
              <a:rPr lang="en-US" sz="1800" dirty="0" smtClean="0"/>
              <a:t>Purple arrows depict transitions we want to include when figuring out the number of steps in the most parsimonious trees.  The solid red lines depict incorrect transitions that are consistently counted when figuring out the number of steps in a phylogenetic tree.</a:t>
            </a:r>
            <a:endParaRPr lang="en-US" sz="1800" dirty="0"/>
          </a:p>
        </p:txBody>
      </p:sp>
      <p:sp>
        <p:nvSpPr>
          <p:cNvPr id="99" name="TextBox 98"/>
          <p:cNvSpPr txBox="1"/>
          <p:nvPr/>
        </p:nvSpPr>
        <p:spPr>
          <a:xfrm>
            <a:off x="27889200" y="27158172"/>
            <a:ext cx="6019800" cy="7848302"/>
          </a:xfrm>
          <a:prstGeom prst="rect">
            <a:avLst/>
          </a:prstGeom>
          <a:noFill/>
        </p:spPr>
        <p:txBody>
          <a:bodyPr wrap="square" rtlCol="0">
            <a:spAutoFit/>
          </a:bodyPr>
          <a:lstStyle/>
          <a:p>
            <a:pPr>
              <a:lnSpc>
                <a:spcPct val="150000"/>
              </a:lnSpc>
            </a:pPr>
            <a:r>
              <a:rPr lang="en-US" sz="2400" dirty="0"/>
              <a:t>Composite coding takes every logical combination of character states from a set of characters and yields a single character with each logical combination as a character state.  </a:t>
            </a:r>
            <a:endParaRPr lang="en-US" sz="2400" dirty="0" smtClean="0"/>
          </a:p>
          <a:p>
            <a:pPr>
              <a:lnSpc>
                <a:spcPct val="150000"/>
              </a:lnSpc>
            </a:pPr>
            <a:endParaRPr lang="en-US" sz="2400" dirty="0" smtClean="0"/>
          </a:p>
          <a:p>
            <a:pPr>
              <a:lnSpc>
                <a:spcPct val="150000"/>
              </a:lnSpc>
            </a:pPr>
            <a:endParaRPr lang="en-US" sz="2400" dirty="0"/>
          </a:p>
          <a:p>
            <a:pPr>
              <a:lnSpc>
                <a:spcPct val="150000"/>
              </a:lnSpc>
            </a:pPr>
            <a:r>
              <a:rPr lang="en-US" sz="2400" dirty="0" smtClean="0"/>
              <a:t> </a:t>
            </a:r>
            <a:r>
              <a:rPr lang="en-US" sz="2400" dirty="0"/>
              <a:t>Strong and Lipscomb (1999) critiqued the use of composite coding </a:t>
            </a:r>
            <a:r>
              <a:rPr lang="en-US" sz="2400" dirty="0" smtClean="0"/>
              <a:t> when </a:t>
            </a:r>
            <a:r>
              <a:rPr lang="en-US" sz="2400" dirty="0"/>
              <a:t>there are secondary losses of the feature which other characters describe, but the critique is mistaken</a:t>
            </a:r>
            <a:r>
              <a:rPr lang="en-US" sz="2400" dirty="0" smtClean="0"/>
              <a:t>. Their argument was based on a failure to consider all possible character state mappings on a particular tree and should be dismissed. </a:t>
            </a:r>
            <a:endParaRPr lang="en-US" sz="2400" dirty="0"/>
          </a:p>
        </p:txBody>
      </p:sp>
      <p:sp>
        <p:nvSpPr>
          <p:cNvPr id="107" name="TextBox 106"/>
          <p:cNvSpPr txBox="1"/>
          <p:nvPr/>
        </p:nvSpPr>
        <p:spPr>
          <a:xfrm>
            <a:off x="19888200" y="32185331"/>
            <a:ext cx="7277100" cy="1711366"/>
          </a:xfrm>
          <a:prstGeom prst="rect">
            <a:avLst/>
          </a:prstGeom>
          <a:noFill/>
        </p:spPr>
        <p:txBody>
          <a:bodyPr wrap="square" rtlCol="0">
            <a:spAutoFit/>
          </a:bodyPr>
          <a:lstStyle/>
          <a:p>
            <a:pPr>
              <a:lnSpc>
                <a:spcPct val="150000"/>
              </a:lnSpc>
            </a:pPr>
            <a:r>
              <a:rPr lang="en-US" sz="1800" dirty="0" smtClean="0"/>
              <a:t>The above diagram depicts the relationship between three characters: Tail (present/absent), Tail color (red/blue), and Tail shape (round/flat). Note that transitions between a flat ,blue tail and a round, red tail is the same  as changes implying only a change in tail color or tail shape.</a:t>
            </a:r>
            <a:endParaRPr lang="en-US" sz="1800" dirty="0"/>
          </a:p>
        </p:txBody>
      </p:sp>
      <p:pic>
        <p:nvPicPr>
          <p:cNvPr id="1032" name="Picture 8" descr="C:\Users\Troy\Desktop\Composite-copy.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0" y="27506293"/>
            <a:ext cx="7467600" cy="4726307"/>
          </a:xfrm>
          <a:prstGeom prst="rect">
            <a:avLst/>
          </a:prstGeom>
          <a:noFill/>
          <a:extLst>
            <a:ext uri="{909E8E84-426E-40DD-AFC4-6F175D3DCCD1}">
              <a14:hiddenFill xmlns:a14="http://schemas.microsoft.com/office/drawing/2010/main">
                <a:solidFill>
                  <a:srgbClr val="FFFFFF"/>
                </a:solidFill>
              </a14:hiddenFill>
            </a:ext>
          </a:extLst>
        </p:spPr>
      </p:pic>
      <p:sp>
        <p:nvSpPr>
          <p:cNvPr id="109" name="TextBox 108"/>
          <p:cNvSpPr txBox="1"/>
          <p:nvPr/>
        </p:nvSpPr>
        <p:spPr>
          <a:xfrm>
            <a:off x="19598640" y="35175885"/>
            <a:ext cx="14310360" cy="5078313"/>
          </a:xfrm>
          <a:prstGeom prst="rect">
            <a:avLst/>
          </a:prstGeom>
          <a:noFill/>
        </p:spPr>
        <p:txBody>
          <a:bodyPr wrap="square" rtlCol="0">
            <a:spAutoFit/>
          </a:bodyPr>
          <a:lstStyle/>
          <a:p>
            <a:pPr>
              <a:lnSpc>
                <a:spcPct val="150000"/>
              </a:lnSpc>
            </a:pPr>
            <a:r>
              <a:rPr lang="en-US" sz="2400" dirty="0"/>
              <a:t>Composite coding </a:t>
            </a:r>
            <a:r>
              <a:rPr lang="en-US" sz="2400" dirty="0" smtClean="0"/>
              <a:t>can work, but it depends on the particular relationships between characters (see next panel).  In the diagram above, three characters are composite coded and transitions that should be considered multiple transitions are reduced to a single implied transition.</a:t>
            </a:r>
          </a:p>
          <a:p>
            <a:pPr>
              <a:lnSpc>
                <a:spcPct val="150000"/>
              </a:lnSpc>
            </a:pPr>
            <a:endParaRPr lang="en-US" sz="2400" dirty="0"/>
          </a:p>
          <a:p>
            <a:pPr>
              <a:lnSpc>
                <a:spcPct val="150000"/>
              </a:lnSpc>
            </a:pPr>
            <a:r>
              <a:rPr lang="en-US" sz="2400" dirty="0" smtClean="0"/>
              <a:t>A step matrix is a matrix of costs that applies different tree lengths to different inferred transitions. If the maximum number of transitions between any two combinations of character states is two, then a step matrix can be used to preserve the correct number of transitions.  If </a:t>
            </a:r>
            <a:r>
              <a:rPr lang="en-US" sz="2400" dirty="0" smtClean="0"/>
              <a:t>the maximum number of transitions between any two combinations of character states is more than two, then the step matrix can violate triangular inequalities and provide undercounts of the number of transitions implied by a given tree.</a:t>
            </a:r>
            <a:endParaRPr lang="en-US" sz="2400" dirty="0"/>
          </a:p>
        </p:txBody>
      </p:sp>
      <p:sp>
        <p:nvSpPr>
          <p:cNvPr id="110" name="TextBox 109"/>
          <p:cNvSpPr txBox="1"/>
          <p:nvPr/>
        </p:nvSpPr>
        <p:spPr>
          <a:xfrm>
            <a:off x="12862473" y="24810669"/>
            <a:ext cx="4032737" cy="3416320"/>
          </a:xfrm>
          <a:prstGeom prst="rect">
            <a:avLst/>
          </a:prstGeom>
          <a:noFill/>
        </p:spPr>
        <p:txBody>
          <a:bodyPr wrap="square" rtlCol="0">
            <a:spAutoFit/>
          </a:bodyPr>
          <a:lstStyle/>
          <a:p>
            <a:r>
              <a:rPr lang="en-US" sz="1800" dirty="0" smtClean="0"/>
              <a:t>The above tree summarizes our knowledge about a hypothetical clade.  Below are two trees that are both equally consistent with the above tree and equally parsimonious. The lower trees have reconstructed the tail color, mistakenly predicting the tail color for taxa that have no tails. Even though both trees below are equally parsimonious, current algorithms mistakenly retrieve different numbers of implied transitions for the tail color character. </a:t>
            </a:r>
            <a:endParaRPr lang="en-US" sz="1800" dirty="0"/>
          </a:p>
        </p:txBody>
      </p:sp>
    </p:spTree>
    <p:extLst>
      <p:ext uri="{BB962C8B-B14F-4D97-AF65-F5344CB8AC3E}">
        <p14:creationId xmlns:p14="http://schemas.microsoft.com/office/powerpoint/2010/main" val="2035124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alpha val="10000"/>
          </a:schemeClr>
        </a:solidFill>
        <a:effectLst/>
      </p:bgPr>
    </p:bg>
    <p:spTree>
      <p:nvGrpSpPr>
        <p:cNvPr id="1" name=""/>
        <p:cNvGrpSpPr/>
        <p:nvPr/>
      </p:nvGrpSpPr>
      <p:grpSpPr>
        <a:xfrm>
          <a:off x="0" y="0"/>
          <a:ext cx="0" cy="0"/>
          <a:chOff x="0" y="0"/>
          <a:chExt cx="0" cy="0"/>
        </a:xfrm>
      </p:grpSpPr>
      <p:sp>
        <p:nvSpPr>
          <p:cNvPr id="4" name="Rectangle 3"/>
          <p:cNvSpPr/>
          <p:nvPr/>
        </p:nvSpPr>
        <p:spPr>
          <a:xfrm>
            <a:off x="2286000" y="1752600"/>
            <a:ext cx="32491680" cy="187452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19964400" y="1752600"/>
            <a:ext cx="15163800" cy="128778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0233600" y="1752600"/>
            <a:ext cx="15163800" cy="128778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2286000" y="1752602"/>
            <a:ext cx="32491680" cy="91440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rPr>
              <a:t>The Solution</a:t>
            </a:r>
            <a:endParaRPr lang="en-US" sz="3600" dirty="0">
              <a:solidFill>
                <a:schemeClr val="tx1"/>
              </a:solidFill>
            </a:endParaRPr>
          </a:p>
        </p:txBody>
      </p:sp>
      <p:grpSp>
        <p:nvGrpSpPr>
          <p:cNvPr id="2057" name="Group 2056"/>
          <p:cNvGrpSpPr/>
          <p:nvPr/>
        </p:nvGrpSpPr>
        <p:grpSpPr>
          <a:xfrm>
            <a:off x="2286000" y="35890200"/>
            <a:ext cx="32491680" cy="5981700"/>
            <a:chOff x="2712720" y="35547300"/>
            <a:chExt cx="32491680" cy="6438900"/>
          </a:xfrm>
        </p:grpSpPr>
        <p:sp>
          <p:nvSpPr>
            <p:cNvPr id="7" name="Rectangle 6"/>
            <p:cNvSpPr/>
            <p:nvPr/>
          </p:nvSpPr>
          <p:spPr>
            <a:xfrm>
              <a:off x="2712720" y="35547300"/>
              <a:ext cx="32491680" cy="643890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2742398" y="35547300"/>
              <a:ext cx="32462002" cy="91440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rPr>
                <a:t>Acknowledgements and Literature Cited</a:t>
              </a:r>
              <a:endParaRPr lang="en-US" sz="3600" dirty="0">
                <a:solidFill>
                  <a:schemeClr val="tx1"/>
                </a:solidFill>
              </a:endParaRPr>
            </a:p>
          </p:txBody>
        </p:sp>
      </p:grpSp>
      <p:grpSp>
        <p:nvGrpSpPr>
          <p:cNvPr id="2049" name="Group 2048"/>
          <p:cNvGrpSpPr/>
          <p:nvPr/>
        </p:nvGrpSpPr>
        <p:grpSpPr>
          <a:xfrm>
            <a:off x="2296510" y="21564604"/>
            <a:ext cx="32450690" cy="13235204"/>
            <a:chOff x="2525110" y="21564599"/>
            <a:chExt cx="32477242" cy="10591801"/>
          </a:xfrm>
        </p:grpSpPr>
        <p:sp>
          <p:nvSpPr>
            <p:cNvPr id="14" name="Rectangle 13"/>
            <p:cNvSpPr/>
            <p:nvPr/>
          </p:nvSpPr>
          <p:spPr>
            <a:xfrm>
              <a:off x="2525110" y="21564602"/>
              <a:ext cx="32477242" cy="10591798"/>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2525110" y="21564599"/>
              <a:ext cx="32477242" cy="914401"/>
            </a:xfrm>
            <a:prstGeom prst="rect">
              <a:avLst/>
            </a:prstGeom>
            <a:solidFill>
              <a:schemeClr val="accent6">
                <a:lumMod val="50000"/>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rPr>
                <a:t>Actions for Analyses</a:t>
              </a:r>
              <a:endParaRPr lang="en-US" sz="3600" dirty="0">
                <a:solidFill>
                  <a:schemeClr val="tx1"/>
                </a:solidFill>
              </a:endParaRPr>
            </a:p>
          </p:txBody>
        </p:sp>
      </p:grpSp>
      <p:pic>
        <p:nvPicPr>
          <p:cNvPr id="2050" name="Picture 2" descr="C:\Users\Troy\Desktop\SuggestCompos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22936200"/>
            <a:ext cx="3406874" cy="938768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2819400" y="3489039"/>
            <a:ext cx="31089600" cy="3785652"/>
          </a:xfrm>
          <a:prstGeom prst="rect">
            <a:avLst/>
          </a:prstGeom>
          <a:noFill/>
        </p:spPr>
        <p:txBody>
          <a:bodyPr wrap="square" rtlCol="0">
            <a:spAutoFit/>
          </a:bodyPr>
          <a:lstStyle/>
          <a:p>
            <a:pPr>
              <a:lnSpc>
                <a:spcPct val="200000"/>
              </a:lnSpc>
            </a:pPr>
            <a:r>
              <a:rPr lang="en-US" sz="2400" dirty="0" smtClean="0"/>
              <a:t>The solution is a radically simple subtraction problem that includes the use of two matrices to count the proper number of implied transitions.  The original matrix gets decomposed into two matrices. The first matrix is the absence coded version of the original matrix.  This first matrix is going to take advantage of the fact that the absence coded matrix recovers </a:t>
            </a:r>
            <a:r>
              <a:rPr lang="en-US" sz="2400" b="1" dirty="0" smtClean="0"/>
              <a:t>all</a:t>
            </a:r>
            <a:r>
              <a:rPr lang="en-US" sz="2400" dirty="0" smtClean="0"/>
              <a:t> of the inappropriate transitions between a NA condition and an applicable condition along with </a:t>
            </a:r>
            <a:r>
              <a:rPr lang="en-US" sz="2400" b="1" dirty="0" smtClean="0"/>
              <a:t>all</a:t>
            </a:r>
            <a:r>
              <a:rPr lang="en-US" sz="2400" dirty="0" smtClean="0"/>
              <a:t> of the appropriate transitions.  The traditional treatment  might retrieve </a:t>
            </a:r>
            <a:r>
              <a:rPr lang="en-US" sz="2400" b="1" dirty="0" smtClean="0"/>
              <a:t>some</a:t>
            </a:r>
            <a:r>
              <a:rPr lang="en-US" sz="2400" dirty="0" smtClean="0"/>
              <a:t> or none of the inappropriate transitions.  The second matrix only encodes whether the character is applicable or not applicable for each taxon.  This matrix, when optimized on a tree will retrieve </a:t>
            </a:r>
            <a:r>
              <a:rPr lang="en-US" sz="2400" b="1" dirty="0" smtClean="0"/>
              <a:t>all</a:t>
            </a:r>
            <a:r>
              <a:rPr lang="en-US" sz="2400" dirty="0" smtClean="0"/>
              <a:t> inappropriate transitions and </a:t>
            </a:r>
            <a:r>
              <a:rPr lang="en-US" sz="2400" b="1" dirty="0" smtClean="0"/>
              <a:t>none</a:t>
            </a:r>
            <a:r>
              <a:rPr lang="en-US" sz="2400" dirty="0" smtClean="0"/>
              <a:t> of the appropriate transitions.  The difference between the number of transitions in the absence coded matrix and the applicability matrix gives the number of true transitions implied for a tree by the original character matrix . This approach allows the continued use of either the Fitch or the </a:t>
            </a:r>
            <a:r>
              <a:rPr lang="en-US" sz="2400" dirty="0" err="1" smtClean="0"/>
              <a:t>Sankoff</a:t>
            </a:r>
            <a:r>
              <a:rPr lang="en-US" sz="2400" dirty="0" smtClean="0"/>
              <a:t> algorithms  for determining the number of transitions implied by each matrix.</a:t>
            </a:r>
            <a:endParaRPr lang="en-US" sz="2400" dirty="0"/>
          </a:p>
        </p:txBody>
      </p:sp>
      <p:graphicFrame>
        <p:nvGraphicFramePr>
          <p:cNvPr id="17" name="Table 16"/>
          <p:cNvGraphicFramePr>
            <a:graphicFrameLocks noGrp="1"/>
          </p:cNvGraphicFramePr>
          <p:nvPr>
            <p:extLst>
              <p:ext uri="{D42A27DB-BD31-4B8C-83A1-F6EECF244321}">
                <p14:modId xmlns:p14="http://schemas.microsoft.com/office/powerpoint/2010/main" val="3002727906"/>
              </p:ext>
            </p:extLst>
          </p:nvPr>
        </p:nvGraphicFramePr>
        <p:xfrm>
          <a:off x="4800600" y="7848600"/>
          <a:ext cx="5448300" cy="3600450"/>
        </p:xfrm>
        <a:graphic>
          <a:graphicData uri="http://schemas.openxmlformats.org/drawingml/2006/table">
            <a:tbl>
              <a:tblPr/>
              <a:tblGrid>
                <a:gridCol w="1130300"/>
                <a:gridCol w="863600"/>
                <a:gridCol w="863600"/>
                <a:gridCol w="863600"/>
                <a:gridCol w="863600"/>
                <a:gridCol w="863600"/>
              </a:tblGrid>
              <a:tr h="400050">
                <a:tc>
                  <a:txBody>
                    <a:bodyPr/>
                    <a:lstStyle/>
                    <a:p>
                      <a:pPr algn="l" fontAlgn="b"/>
                      <a:endParaRPr lang="en-US" sz="24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effectLst/>
                          <a:latin typeface="Calibri"/>
                        </a:rPr>
                        <a:t>Char 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1</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2</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3</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4</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5</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6</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7</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8</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743268587"/>
              </p:ext>
            </p:extLst>
          </p:nvPr>
        </p:nvGraphicFramePr>
        <p:xfrm>
          <a:off x="14630399" y="7848600"/>
          <a:ext cx="5461000" cy="3600450"/>
        </p:xfrm>
        <a:graphic>
          <a:graphicData uri="http://schemas.openxmlformats.org/drawingml/2006/table">
            <a:tbl>
              <a:tblPr/>
              <a:tblGrid>
                <a:gridCol w="1143000"/>
                <a:gridCol w="863600"/>
                <a:gridCol w="863600"/>
                <a:gridCol w="863600"/>
                <a:gridCol w="863600"/>
                <a:gridCol w="863600"/>
              </a:tblGrid>
              <a:tr h="400050">
                <a:tc>
                  <a:txBody>
                    <a:bodyPr/>
                    <a:lstStyle/>
                    <a:p>
                      <a:pPr algn="l" fontAlgn="b"/>
                      <a:endParaRPr lang="en-US" sz="24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effectLst/>
                          <a:latin typeface="Calibri"/>
                        </a:rPr>
                        <a:t>Char 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1</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2</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dirty="0">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3</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a:solidFill>
                            <a:srgbClr val="000000"/>
                          </a:solidFill>
                          <a:effectLst/>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4</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5</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6</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7</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8</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pSp>
        <p:nvGrpSpPr>
          <p:cNvPr id="29" name="Group 28"/>
          <p:cNvGrpSpPr/>
          <p:nvPr/>
        </p:nvGrpSpPr>
        <p:grpSpPr>
          <a:xfrm>
            <a:off x="4800600" y="11748699"/>
            <a:ext cx="25984200" cy="8520501"/>
            <a:chOff x="4800600" y="9767499"/>
            <a:chExt cx="25984200" cy="8520501"/>
          </a:xfrm>
        </p:grpSpPr>
        <p:sp>
          <p:nvSpPr>
            <p:cNvPr id="31" name="TextBox 30"/>
            <p:cNvSpPr txBox="1"/>
            <p:nvPr/>
          </p:nvSpPr>
          <p:spPr>
            <a:xfrm>
              <a:off x="4800600" y="9767499"/>
              <a:ext cx="5969875" cy="646331"/>
            </a:xfrm>
            <a:prstGeom prst="rect">
              <a:avLst/>
            </a:prstGeom>
            <a:noFill/>
          </p:spPr>
          <p:txBody>
            <a:bodyPr wrap="square" rtlCol="0">
              <a:spAutoFit/>
            </a:bodyPr>
            <a:lstStyle/>
            <a:p>
              <a:r>
                <a:rPr lang="en-US" sz="1800" dirty="0" smtClean="0"/>
                <a:t>This matrix records the original observations and indications of which characters are not applicable for which taxa.</a:t>
              </a:r>
              <a:endParaRPr lang="en-US" sz="1800" dirty="0"/>
            </a:p>
          </p:txBody>
        </p:sp>
        <p:grpSp>
          <p:nvGrpSpPr>
            <p:cNvPr id="28" name="Group 27"/>
            <p:cNvGrpSpPr/>
            <p:nvPr/>
          </p:nvGrpSpPr>
          <p:grpSpPr>
            <a:xfrm>
              <a:off x="5131676" y="9767499"/>
              <a:ext cx="25653124" cy="8520501"/>
              <a:chOff x="5131676" y="9767499"/>
              <a:chExt cx="25653124" cy="8520501"/>
            </a:xfrm>
          </p:grpSpPr>
          <p:sp>
            <p:nvSpPr>
              <p:cNvPr id="30" name="TextBox 29"/>
              <p:cNvSpPr txBox="1"/>
              <p:nvPr/>
            </p:nvSpPr>
            <p:spPr>
              <a:xfrm>
                <a:off x="14630399" y="9767500"/>
                <a:ext cx="5517581" cy="923330"/>
              </a:xfrm>
              <a:prstGeom prst="rect">
                <a:avLst/>
              </a:prstGeom>
              <a:noFill/>
            </p:spPr>
            <p:txBody>
              <a:bodyPr wrap="square" rtlCol="0">
                <a:spAutoFit/>
              </a:bodyPr>
              <a:lstStyle/>
              <a:p>
                <a:r>
                  <a:rPr lang="en-US" sz="1800" dirty="0" smtClean="0"/>
                  <a:t>This matrix encodes the original matrix and changes the NA </a:t>
                </a:r>
                <a:r>
                  <a:rPr lang="en-US" sz="1800" dirty="0" err="1" smtClean="0"/>
                  <a:t>codings</a:t>
                </a:r>
                <a:r>
                  <a:rPr lang="en-US" sz="1800" dirty="0" smtClean="0"/>
                  <a:t> to a character state that will be treated the same as other  character states.</a:t>
                </a:r>
                <a:endParaRPr lang="en-US" sz="1800" dirty="0"/>
              </a:p>
            </p:txBody>
          </p:sp>
          <p:grpSp>
            <p:nvGrpSpPr>
              <p:cNvPr id="27" name="Group 26"/>
              <p:cNvGrpSpPr/>
              <p:nvPr/>
            </p:nvGrpSpPr>
            <p:grpSpPr>
              <a:xfrm>
                <a:off x="5131676" y="9767499"/>
                <a:ext cx="25653124" cy="8520501"/>
                <a:chOff x="5131676" y="9767499"/>
                <a:chExt cx="25653124" cy="8520501"/>
              </a:xfrm>
            </p:grpSpPr>
            <p:sp>
              <p:nvSpPr>
                <p:cNvPr id="23" name="TextBox 22"/>
                <p:cNvSpPr txBox="1"/>
                <p:nvPr/>
              </p:nvSpPr>
              <p:spPr>
                <a:xfrm>
                  <a:off x="24384000" y="9767499"/>
                  <a:ext cx="6400800" cy="1200329"/>
                </a:xfrm>
                <a:prstGeom prst="rect">
                  <a:avLst/>
                </a:prstGeom>
                <a:noFill/>
              </p:spPr>
              <p:txBody>
                <a:bodyPr wrap="square" rtlCol="0">
                  <a:spAutoFit/>
                </a:bodyPr>
                <a:lstStyle/>
                <a:p>
                  <a:r>
                    <a:rPr lang="en-US" sz="1800" dirty="0" smtClean="0"/>
                    <a:t>This matrix only indicates whether a character is applicable or not applicable for a taxon.  Note that characters 1-3 were dropped because they were applicable to all taxa and would be uninformative in this matrix</a:t>
                  </a:r>
                  <a:endParaRPr lang="en-US" sz="1800" dirty="0"/>
                </a:p>
              </p:txBody>
            </p:sp>
            <p:grpSp>
              <p:nvGrpSpPr>
                <p:cNvPr id="26" name="Group 25"/>
                <p:cNvGrpSpPr/>
                <p:nvPr/>
              </p:nvGrpSpPr>
              <p:grpSpPr>
                <a:xfrm>
                  <a:off x="5131676" y="11079998"/>
                  <a:ext cx="23900524" cy="7208002"/>
                  <a:chOff x="5131676" y="11079998"/>
                  <a:chExt cx="23900524" cy="7208002"/>
                </a:xfrm>
              </p:grpSpPr>
              <p:grpSp>
                <p:nvGrpSpPr>
                  <p:cNvPr id="24" name="Group 23"/>
                  <p:cNvGrpSpPr/>
                  <p:nvPr/>
                </p:nvGrpSpPr>
                <p:grpSpPr>
                  <a:xfrm>
                    <a:off x="5131676" y="11963400"/>
                    <a:ext cx="23900524" cy="6324600"/>
                    <a:chOff x="5131676" y="10363200"/>
                    <a:chExt cx="23900524" cy="6324600"/>
                  </a:xfrm>
                </p:grpSpPr>
                <p:grpSp>
                  <p:nvGrpSpPr>
                    <p:cNvPr id="20" name="Group 19"/>
                    <p:cNvGrpSpPr/>
                    <p:nvPr/>
                  </p:nvGrpSpPr>
                  <p:grpSpPr>
                    <a:xfrm>
                      <a:off x="5131676" y="10363200"/>
                      <a:ext cx="23900524" cy="6324600"/>
                      <a:chOff x="5131676" y="10363200"/>
                      <a:chExt cx="23900524" cy="6324600"/>
                    </a:xfrm>
                  </p:grpSpPr>
                  <p:pic>
                    <p:nvPicPr>
                      <p:cNvPr id="2051" name="Picture 3" descr="C:\Users\Troy\Desktop\AbsenceCodi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5504" y="10363200"/>
                        <a:ext cx="5412477" cy="63246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Troy\Desktop\NAmatrixOpt.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95246" y="10582603"/>
                        <a:ext cx="5036954" cy="588579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Troy\Desktop\NACTL.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31676" y="10445389"/>
                        <a:ext cx="5638799" cy="6160220"/>
                      </a:xfrm>
                      <a:prstGeom prst="rect">
                        <a:avLst/>
                      </a:prstGeom>
                      <a:noFill/>
                      <a:extLst>
                        <a:ext uri="{909E8E84-426E-40DD-AFC4-6F175D3DCCD1}">
                          <a14:hiddenFill xmlns:a14="http://schemas.microsoft.com/office/drawing/2010/main">
                            <a:solidFill>
                              <a:srgbClr val="FFFFFF"/>
                            </a:solidFill>
                          </a14:hiddenFill>
                        </a:ext>
                      </a:extLst>
                    </p:spPr>
                  </p:pic>
                </p:grpSp>
                <p:sp>
                  <p:nvSpPr>
                    <p:cNvPr id="21" name="Equal 20"/>
                    <p:cNvSpPr/>
                    <p:nvPr/>
                  </p:nvSpPr>
                  <p:spPr>
                    <a:xfrm>
                      <a:off x="11658600" y="12725400"/>
                      <a:ext cx="1905000" cy="609600"/>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Minus 21"/>
                    <p:cNvSpPr/>
                    <p:nvPr/>
                  </p:nvSpPr>
                  <p:spPr>
                    <a:xfrm>
                      <a:off x="21412200" y="12573000"/>
                      <a:ext cx="1371600" cy="609600"/>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Down Arrow 24"/>
                  <p:cNvSpPr/>
                  <p:nvPr/>
                </p:nvSpPr>
                <p:spPr>
                  <a:xfrm>
                    <a:off x="16916400" y="11079998"/>
                    <a:ext cx="457200" cy="82927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own Arrow 32"/>
                  <p:cNvSpPr/>
                  <p:nvPr/>
                </p:nvSpPr>
                <p:spPr>
                  <a:xfrm>
                    <a:off x="25984200" y="11079998"/>
                    <a:ext cx="457200" cy="82927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Down Arrow 33"/>
                  <p:cNvSpPr/>
                  <p:nvPr/>
                </p:nvSpPr>
                <p:spPr>
                  <a:xfrm>
                    <a:off x="7252137" y="11134130"/>
                    <a:ext cx="457200" cy="82927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aphicFrame>
        <p:nvGraphicFramePr>
          <p:cNvPr id="2048" name="Table 2047"/>
          <p:cNvGraphicFramePr>
            <a:graphicFrameLocks noGrp="1"/>
          </p:cNvGraphicFramePr>
          <p:nvPr>
            <p:extLst>
              <p:ext uri="{D42A27DB-BD31-4B8C-83A1-F6EECF244321}">
                <p14:modId xmlns:p14="http://schemas.microsoft.com/office/powerpoint/2010/main" val="2308471017"/>
              </p:ext>
            </p:extLst>
          </p:nvPr>
        </p:nvGraphicFramePr>
        <p:xfrm>
          <a:off x="24765000" y="7848600"/>
          <a:ext cx="2870200" cy="3600450"/>
        </p:xfrm>
        <a:graphic>
          <a:graphicData uri="http://schemas.openxmlformats.org/drawingml/2006/table">
            <a:tbl>
              <a:tblPr/>
              <a:tblGrid>
                <a:gridCol w="1143000"/>
                <a:gridCol w="863600"/>
                <a:gridCol w="863600"/>
              </a:tblGrid>
              <a:tr h="400050">
                <a:tc>
                  <a:txBody>
                    <a:bodyPr/>
                    <a:lstStyle/>
                    <a:p>
                      <a:pPr algn="l" fontAlgn="b"/>
                      <a:endParaRPr lang="en-US" sz="24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effectLst/>
                          <a:latin typeface="Calibri"/>
                        </a:rPr>
                        <a:t>Char 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2400" b="0" i="0" u="none" strike="noStrike">
                          <a:solidFill>
                            <a:srgbClr val="000000"/>
                          </a:solidFill>
                          <a:effectLst/>
                          <a:latin typeface="Calibri"/>
                        </a:rPr>
                        <a:t>Char 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400050">
                <a:tc>
                  <a:txBody>
                    <a:bodyPr/>
                    <a:lstStyle/>
                    <a:p>
                      <a:pPr algn="l" fontAlgn="b"/>
                      <a:r>
                        <a:rPr lang="en-US" sz="2400" b="0" i="0" u="none" strike="noStrike">
                          <a:solidFill>
                            <a:srgbClr val="000000"/>
                          </a:solidFill>
                          <a:effectLst/>
                          <a:latin typeface="Calibri"/>
                        </a:rPr>
                        <a:t>Taxon 1</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2</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3</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b"/>
                      <a:r>
                        <a:rPr lang="en-US" sz="2400" b="0" i="0" u="none" strike="noStrike">
                          <a:solidFill>
                            <a:srgbClr val="000000"/>
                          </a:solidFill>
                          <a:effectLst/>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400050">
                <a:tc>
                  <a:txBody>
                    <a:bodyPr/>
                    <a:lstStyle/>
                    <a:p>
                      <a:pPr algn="l" fontAlgn="b"/>
                      <a:r>
                        <a:rPr lang="en-US" sz="2400" b="0" i="0" u="none" strike="noStrike">
                          <a:solidFill>
                            <a:srgbClr val="000000"/>
                          </a:solidFill>
                          <a:effectLst/>
                          <a:latin typeface="Calibri"/>
                        </a:rPr>
                        <a:t>Taxon 4</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r h="400050">
                <a:tc>
                  <a:txBody>
                    <a:bodyPr/>
                    <a:lstStyle/>
                    <a:p>
                      <a:pPr algn="l" fontAlgn="b"/>
                      <a:r>
                        <a:rPr lang="en-US" sz="2400" b="0" i="0" u="none" strike="noStrike">
                          <a:solidFill>
                            <a:srgbClr val="000000"/>
                          </a:solidFill>
                          <a:effectLst/>
                          <a:latin typeface="Calibri"/>
                        </a:rPr>
                        <a:t>Taxon 5</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r h="400050">
                <a:tc>
                  <a:txBody>
                    <a:bodyPr/>
                    <a:lstStyle/>
                    <a:p>
                      <a:pPr algn="l" fontAlgn="b"/>
                      <a:r>
                        <a:rPr lang="en-US" sz="2400" b="0" i="0" u="none" strike="noStrike">
                          <a:solidFill>
                            <a:srgbClr val="000000"/>
                          </a:solidFill>
                          <a:effectLst/>
                          <a:latin typeface="Calibri"/>
                        </a:rPr>
                        <a:t>Taxon 6</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r h="400050">
                <a:tc>
                  <a:txBody>
                    <a:bodyPr/>
                    <a:lstStyle/>
                    <a:p>
                      <a:pPr algn="l" fontAlgn="b"/>
                      <a:r>
                        <a:rPr lang="en-US" sz="2400" b="0" i="0" u="none" strike="noStrike">
                          <a:solidFill>
                            <a:srgbClr val="000000"/>
                          </a:solidFill>
                          <a:effectLst/>
                          <a:latin typeface="Calibri"/>
                        </a:rPr>
                        <a:t>Taxon 7</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2400" b="0" i="0" u="none" strike="noStrike">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r h="400050">
                <a:tc>
                  <a:txBody>
                    <a:bodyPr/>
                    <a:lstStyle/>
                    <a:p>
                      <a:pPr algn="l" fontAlgn="b"/>
                      <a:r>
                        <a:rPr lang="en-US" sz="2400" b="0" i="0" u="none" strike="noStrike">
                          <a:solidFill>
                            <a:srgbClr val="000000"/>
                          </a:solidFill>
                          <a:effectLst/>
                          <a:latin typeface="Calibri"/>
                        </a:rPr>
                        <a:t>Taxon 8</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2400" b="0" i="0" u="none" strike="noStrike" dirty="0">
                          <a:solidFill>
                            <a:srgbClr val="000000"/>
                          </a:solidFill>
                          <a:effectLst/>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bl>
          </a:graphicData>
        </a:graphic>
      </p:graphicFrame>
      <p:sp>
        <p:nvSpPr>
          <p:cNvPr id="2055" name="TextBox 2054"/>
          <p:cNvSpPr txBox="1"/>
          <p:nvPr/>
        </p:nvSpPr>
        <p:spPr>
          <a:xfrm>
            <a:off x="8534400" y="23073520"/>
            <a:ext cx="25374600" cy="11726287"/>
          </a:xfrm>
          <a:prstGeom prst="rect">
            <a:avLst/>
          </a:prstGeom>
          <a:noFill/>
        </p:spPr>
        <p:txBody>
          <a:bodyPr wrap="square" rtlCol="0">
            <a:spAutoFit/>
          </a:bodyPr>
          <a:lstStyle/>
          <a:p>
            <a:pPr>
              <a:lnSpc>
                <a:spcPct val="150000"/>
              </a:lnSpc>
            </a:pPr>
            <a:r>
              <a:rPr lang="en-US" sz="2400" dirty="0" smtClean="0"/>
              <a:t>While the procedure is implemented in R and can be done with Mesquite (</a:t>
            </a:r>
            <a:r>
              <a:rPr lang="en-US" sz="2400" dirty="0" err="1" smtClean="0"/>
              <a:t>Maddison</a:t>
            </a:r>
            <a:r>
              <a:rPr lang="en-US" sz="2400" dirty="0" smtClean="0"/>
              <a:t> and </a:t>
            </a:r>
            <a:r>
              <a:rPr lang="en-US" sz="2400" dirty="0" err="1" smtClean="0"/>
              <a:t>Maddison</a:t>
            </a:r>
            <a:r>
              <a:rPr lang="en-US" sz="2400" dirty="0" smtClean="0"/>
              <a:t> 2011), no current software can search for trees that maximizes the difference in tree length of two matrices in a time-appropriate manner that does a reasonable job of exploring tree space. </a:t>
            </a:r>
            <a:r>
              <a:rPr lang="en-US" sz="2400" smtClean="0"/>
              <a:t>If the </a:t>
            </a:r>
            <a:r>
              <a:rPr lang="en-US" sz="2400" dirty="0" smtClean="0"/>
              <a:t>most parsimonious trees all have </a:t>
            </a:r>
            <a:r>
              <a:rPr lang="en-US" sz="2400" smtClean="0"/>
              <a:t>the NA </a:t>
            </a:r>
            <a:r>
              <a:rPr lang="en-US" sz="2400" dirty="0" smtClean="0"/>
              <a:t>characters applicable for a monophyletic group, then the tree length calculated by the traditional method is correct.  Unfortunately this can’t be known </a:t>
            </a:r>
            <a:r>
              <a:rPr lang="en-US" sz="2400" i="1" dirty="0" smtClean="0"/>
              <a:t>a priori</a:t>
            </a:r>
            <a:r>
              <a:rPr lang="en-US" sz="2400" dirty="0" smtClean="0"/>
              <a:t>. When assessing which approach to use, a diagram of all of the logical dependencies between characters is very valuable. Groups of characters with logical dependencies are called character complexes.</a:t>
            </a:r>
          </a:p>
          <a:p>
            <a:pPr>
              <a:lnSpc>
                <a:spcPct val="150000"/>
              </a:lnSpc>
            </a:pPr>
            <a:endParaRPr lang="en-US" sz="2400" dirty="0" smtClean="0"/>
          </a:p>
          <a:p>
            <a:pPr>
              <a:lnSpc>
                <a:spcPct val="150000"/>
              </a:lnSpc>
            </a:pPr>
            <a:r>
              <a:rPr lang="en-US" sz="3600" b="1" dirty="0" smtClean="0"/>
              <a:t>When to use composite coding   </a:t>
            </a:r>
          </a:p>
          <a:p>
            <a:pPr>
              <a:lnSpc>
                <a:spcPct val="150000"/>
              </a:lnSpc>
            </a:pPr>
            <a:r>
              <a:rPr lang="en-US" sz="2400" dirty="0" smtClean="0"/>
              <a:t>Use composite coding when the number of transitions implied by any combination of character states in a character complex is one.  While this seems very restrictive, it is very frequently met.  Most instances of NA coding occur in one character that is logically dependent on the presence of one piece of anatomy. Use composite coding and conventional software will return the correct trees and tree length. If the character complex is more elaborate, the condition can still be met.  If all the NA characters are only immediately logically dependent on one character and all characters have at most one character dependent on it, then composite coding and current software will work correctly.</a:t>
            </a:r>
          </a:p>
          <a:p>
            <a:pPr>
              <a:lnSpc>
                <a:spcPct val="150000"/>
              </a:lnSpc>
            </a:pPr>
            <a:endParaRPr lang="en-US" sz="2400" dirty="0" smtClean="0"/>
          </a:p>
          <a:p>
            <a:pPr>
              <a:lnSpc>
                <a:spcPct val="150000"/>
              </a:lnSpc>
            </a:pPr>
            <a:r>
              <a:rPr lang="en-US" sz="3600" b="1" dirty="0" smtClean="0"/>
              <a:t>When to use a step matrix</a:t>
            </a:r>
          </a:p>
          <a:p>
            <a:pPr>
              <a:lnSpc>
                <a:spcPct val="150000"/>
              </a:lnSpc>
            </a:pPr>
            <a:r>
              <a:rPr lang="en-US" sz="2400" dirty="0" smtClean="0"/>
              <a:t>A step matrix can be applied to a composite coded character if the step matrix that would preserve the appropriate number of transitions between composited states maintains triangular inequality– meaning that the total tree length implied by transitions from A to B and B to C  are never less than the tree length implied by the transition from A to C.  This condition is usually met in the literature when two, but not more, NA characters  are dependent on the same character.</a:t>
            </a:r>
          </a:p>
          <a:p>
            <a:pPr>
              <a:lnSpc>
                <a:spcPct val="150000"/>
              </a:lnSpc>
            </a:pPr>
            <a:endParaRPr lang="en-US" sz="2400" dirty="0"/>
          </a:p>
          <a:p>
            <a:pPr>
              <a:lnSpc>
                <a:spcPct val="150000"/>
              </a:lnSpc>
            </a:pPr>
            <a:r>
              <a:rPr lang="en-US" sz="2400" dirty="0" smtClean="0"/>
              <a:t>When neither of the above conditions are met, current software will not be guaranteed to return the correct trees and tree length.  Mesquite  can calculate and filter trees based on the difference  in tree length from two matrices.  Use this software and </a:t>
            </a:r>
            <a:r>
              <a:rPr lang="en-US" sz="2400" dirty="0" smtClean="0"/>
              <a:t>the needed two matrices </a:t>
            </a:r>
            <a:r>
              <a:rPr lang="en-US" sz="2400" dirty="0" smtClean="0"/>
              <a:t>to see if the most parsimonious trees returned by current software all have the same tree length.  </a:t>
            </a:r>
            <a:r>
              <a:rPr lang="en-US" sz="2400" dirty="0" smtClean="0"/>
              <a:t>When a fast implementation of the proposed method is written, the advantages will be that it will work regardless of the nature of the logical dependencies within a character complex.  </a:t>
            </a:r>
            <a:r>
              <a:rPr lang="en-US" sz="2400" dirty="0" smtClean="0"/>
              <a:t> </a:t>
            </a:r>
          </a:p>
          <a:p>
            <a:pPr>
              <a:lnSpc>
                <a:spcPct val="150000"/>
              </a:lnSpc>
            </a:pPr>
            <a:endParaRPr lang="en-US" sz="2400" dirty="0"/>
          </a:p>
        </p:txBody>
      </p:sp>
      <p:sp>
        <p:nvSpPr>
          <p:cNvPr id="2058" name="TextBox 2057"/>
          <p:cNvSpPr txBox="1"/>
          <p:nvPr/>
        </p:nvSpPr>
        <p:spPr>
          <a:xfrm>
            <a:off x="2819400" y="37033200"/>
            <a:ext cx="24003000" cy="4154984"/>
          </a:xfrm>
          <a:prstGeom prst="rect">
            <a:avLst/>
          </a:prstGeom>
          <a:noFill/>
        </p:spPr>
        <p:txBody>
          <a:bodyPr wrap="square" rtlCol="0">
            <a:spAutoFit/>
          </a:bodyPr>
          <a:lstStyle/>
          <a:p>
            <a:r>
              <a:rPr lang="en-US" sz="2400" dirty="0" smtClean="0"/>
              <a:t>This work was supported by the NSF grant DEB-0343208. </a:t>
            </a:r>
          </a:p>
          <a:p>
            <a:endParaRPr lang="en-US" sz="2400" dirty="0"/>
          </a:p>
          <a:p>
            <a:endParaRPr lang="en-US" sz="2400" dirty="0" smtClean="0"/>
          </a:p>
          <a:p>
            <a:r>
              <a:rPr lang="en-US" sz="2400" dirty="0" err="1" smtClean="0"/>
              <a:t>Maddison</a:t>
            </a:r>
            <a:r>
              <a:rPr lang="en-US" sz="2400" dirty="0"/>
              <a:t>, W. P. 1993. Missing data versus missing characters in phylogenetic analysis. </a:t>
            </a:r>
            <a:r>
              <a:rPr lang="en-US" sz="2400" i="1" dirty="0"/>
              <a:t>Systematic Biology </a:t>
            </a:r>
            <a:r>
              <a:rPr lang="en-US" sz="2400" dirty="0"/>
              <a:t>42, no. 4: 576.</a:t>
            </a:r>
          </a:p>
          <a:p>
            <a:endParaRPr lang="en-US" sz="2400" dirty="0" smtClean="0"/>
          </a:p>
          <a:p>
            <a:r>
              <a:rPr lang="en-US" sz="2400" dirty="0" err="1"/>
              <a:t>Maddison</a:t>
            </a:r>
            <a:r>
              <a:rPr lang="en-US" sz="2400" dirty="0"/>
              <a:t>, W. P., and D. R. </a:t>
            </a:r>
            <a:r>
              <a:rPr lang="en-US" sz="2400" dirty="0" err="1"/>
              <a:t>Maddison</a:t>
            </a:r>
            <a:r>
              <a:rPr lang="en-US" sz="2400" dirty="0"/>
              <a:t>. </a:t>
            </a:r>
            <a:r>
              <a:rPr lang="en-US" sz="2400" dirty="0" smtClean="0"/>
              <a:t>2011. </a:t>
            </a:r>
            <a:r>
              <a:rPr lang="en-US" sz="2400" dirty="0"/>
              <a:t>Mesquite: a modular system for evolutionary analysis. Version </a:t>
            </a:r>
            <a:r>
              <a:rPr lang="en-US" sz="2400" dirty="0" smtClean="0"/>
              <a:t>2.75 http</a:t>
            </a:r>
            <a:r>
              <a:rPr lang="en-US" sz="2400" dirty="0"/>
              <a:t>://mesquiteproject. org/mesquite/mesquite. html.</a:t>
            </a:r>
          </a:p>
          <a:p>
            <a:endParaRPr lang="en-US" sz="2400" dirty="0" smtClean="0"/>
          </a:p>
          <a:p>
            <a:r>
              <a:rPr lang="en-US" sz="2400" dirty="0" err="1" smtClean="0">
                <a:effectLst/>
              </a:rPr>
              <a:t>Sereno</a:t>
            </a:r>
            <a:r>
              <a:rPr lang="en-US" sz="2400" dirty="0" smtClean="0">
                <a:effectLst/>
              </a:rPr>
              <a:t>, Paul C. 2007. “Logical Basis for Morphological Characters in </a:t>
            </a:r>
            <a:r>
              <a:rPr lang="en-US" sz="2400" dirty="0" err="1" smtClean="0">
                <a:effectLst/>
              </a:rPr>
              <a:t>Phylogenetics</a:t>
            </a:r>
            <a:r>
              <a:rPr lang="en-US" sz="2400" dirty="0" smtClean="0">
                <a:effectLst/>
              </a:rPr>
              <a:t>.” </a:t>
            </a:r>
            <a:r>
              <a:rPr lang="en-US" sz="2400" i="1" dirty="0" smtClean="0">
                <a:effectLst/>
              </a:rPr>
              <a:t>Cladistics</a:t>
            </a:r>
            <a:r>
              <a:rPr lang="en-US" sz="2400" dirty="0" smtClean="0">
                <a:effectLst/>
              </a:rPr>
              <a:t> 23 (6): 565–587. </a:t>
            </a:r>
          </a:p>
          <a:p>
            <a:endParaRPr lang="en-US" sz="2400" dirty="0"/>
          </a:p>
          <a:p>
            <a:r>
              <a:rPr lang="en-US" sz="2400" dirty="0" smtClean="0"/>
              <a:t>Strong</a:t>
            </a:r>
            <a:r>
              <a:rPr lang="en-US" sz="2400" dirty="0"/>
              <a:t>, E. E, and D. Lipscomb. 1999. Character coding and inapplicable data. </a:t>
            </a:r>
            <a:r>
              <a:rPr lang="en-US" sz="2400" i="1" dirty="0"/>
              <a:t>Cladistics</a:t>
            </a:r>
            <a:r>
              <a:rPr lang="en-US" sz="2400" dirty="0"/>
              <a:t> 15, no. 4: 363–371.</a:t>
            </a:r>
          </a:p>
          <a:p>
            <a:endParaRPr lang="en-US" sz="2400" dirty="0"/>
          </a:p>
        </p:txBody>
      </p:sp>
      <p:sp>
        <p:nvSpPr>
          <p:cNvPr id="45" name="TextBox 44"/>
          <p:cNvSpPr txBox="1"/>
          <p:nvPr/>
        </p:nvSpPr>
        <p:spPr>
          <a:xfrm>
            <a:off x="29718000" y="14630400"/>
            <a:ext cx="4495800" cy="2585323"/>
          </a:xfrm>
          <a:prstGeom prst="rect">
            <a:avLst/>
          </a:prstGeom>
          <a:noFill/>
        </p:spPr>
        <p:txBody>
          <a:bodyPr wrap="square" rtlCol="0">
            <a:spAutoFit/>
          </a:bodyPr>
          <a:lstStyle/>
          <a:p>
            <a:r>
              <a:rPr lang="en-US" sz="1800" dirty="0" smtClean="0"/>
              <a:t>These diagrams show the logical dependencies between the characters and character states (black arrows), all of the appropriate transitions (purple arrows), and inappropriate transitions (red arrows) detected by each matrix. The method takes advantage of absence coded matrices implying a knowable number of inappropriate transitions for a given tree.</a:t>
            </a:r>
            <a:endParaRPr lang="en-US" sz="1800" dirty="0"/>
          </a:p>
        </p:txBody>
      </p:sp>
      <p:sp>
        <p:nvSpPr>
          <p:cNvPr id="47" name="TextBox 46"/>
          <p:cNvSpPr txBox="1"/>
          <p:nvPr/>
        </p:nvSpPr>
        <p:spPr>
          <a:xfrm>
            <a:off x="2906938" y="32355002"/>
            <a:ext cx="5475062" cy="1754326"/>
          </a:xfrm>
          <a:prstGeom prst="rect">
            <a:avLst/>
          </a:prstGeom>
          <a:noFill/>
        </p:spPr>
        <p:txBody>
          <a:bodyPr wrap="square" rtlCol="0">
            <a:spAutoFit/>
          </a:bodyPr>
          <a:lstStyle/>
          <a:p>
            <a:r>
              <a:rPr lang="en-US" sz="1800" dirty="0" smtClean="0"/>
              <a:t>This diagram shows the logical dependencies between the characters and character states (black arrows).  All character complexes which show this pattern (the number of characters can vary) can be composite coded and used with current software to avoid NA related miscalculations of tree length and tree searches.</a:t>
            </a:r>
            <a:endParaRPr lang="en-US" sz="1800" dirty="0"/>
          </a:p>
        </p:txBody>
      </p:sp>
    </p:spTree>
    <p:extLst>
      <p:ext uri="{BB962C8B-B14F-4D97-AF65-F5344CB8AC3E}">
        <p14:creationId xmlns:p14="http://schemas.microsoft.com/office/powerpoint/2010/main" val="1988859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1243</TotalTime>
  <Words>2187</Words>
  <Application>Microsoft Office PowerPoint</Application>
  <PresentationFormat>Custom</PresentationFormat>
  <Paragraphs>202</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Troy</dc:creator>
  <cp:lastModifiedBy>Troy</cp:lastModifiedBy>
  <cp:revision>69</cp:revision>
  <cp:lastPrinted>2013-10-26T20:45:18Z</cp:lastPrinted>
  <dcterms:created xsi:type="dcterms:W3CDTF">2013-10-26T00:02:44Z</dcterms:created>
  <dcterms:modified xsi:type="dcterms:W3CDTF">2013-10-26T20:46:29Z</dcterms:modified>
</cp:coreProperties>
</file>