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6" r:id="rId4"/>
    <p:sldId id="263" r:id="rId5"/>
    <p:sldId id="265" r:id="rId6"/>
    <p:sldId id="267" r:id="rId7"/>
    <p:sldId id="268" r:id="rId8"/>
    <p:sldId id="269" r:id="rId9"/>
    <p:sldId id="259" r:id="rId10"/>
    <p:sldId id="271" r:id="rId11"/>
    <p:sldId id="274" r:id="rId12"/>
    <p:sldId id="279" r:id="rId13"/>
    <p:sldId id="284" r:id="rId14"/>
    <p:sldId id="282" r:id="rId15"/>
    <p:sldId id="285" r:id="rId16"/>
    <p:sldId id="292" r:id="rId17"/>
    <p:sldId id="293" r:id="rId18"/>
    <p:sldId id="290" r:id="rId19"/>
    <p:sldId id="294" r:id="rId20"/>
    <p:sldId id="295" r:id="rId21"/>
    <p:sldId id="29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0" autoAdjust="0"/>
    <p:restoredTop sz="88409" autoAdjust="0"/>
  </p:normalViewPr>
  <p:slideViewPr>
    <p:cSldViewPr snapToObjects="1">
      <p:cViewPr>
        <p:scale>
          <a:sx n="85" d="100"/>
          <a:sy n="85" d="100"/>
        </p:scale>
        <p:origin x="-8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D5575-7370-BE41-870B-DAFDAC66CD00}" type="datetimeFigureOut">
              <a:rPr lang="en-US" smtClean="0"/>
              <a:t>11/8/13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11E89-3FF9-5642-8659-020B566C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3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11E89-3FF9-5642-8659-020B566CDB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3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E3B79-75B8-A749-BB5E-395244E3304A}" type="datetimeFigureOut">
              <a:rPr lang="en-US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Kraken’s Back: New Evidence Regarding </a:t>
            </a:r>
            <a:r>
              <a:rPr lang="en-US" dirty="0" smtClean="0"/>
              <a:t>Possible Cephalopod </a:t>
            </a:r>
            <a:r>
              <a:rPr lang="en-US" dirty="0" smtClean="0"/>
              <a:t>Arrangement of Ichthyosaur Skeletons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Mark A. S. </a:t>
            </a:r>
            <a:r>
              <a:rPr lang="en-US" dirty="0" err="1" smtClean="0">
                <a:solidFill>
                  <a:schemeClr val="tx1"/>
                </a:solidFill>
              </a:rPr>
              <a:t>McMenamin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Dianna L. Schulte </a:t>
            </a:r>
            <a:r>
              <a:rPr lang="en-US" dirty="0" err="1" smtClean="0">
                <a:solidFill>
                  <a:schemeClr val="tx1"/>
                </a:solidFill>
              </a:rPr>
              <a:t>McMenamin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Department of Geology and Geography</a:t>
            </a:r>
          </a:p>
          <a:p>
            <a:r>
              <a:rPr lang="en-US" dirty="0">
                <a:solidFill>
                  <a:schemeClr val="tx1"/>
                </a:solidFill>
              </a:rPr>
              <a:t>Mount Holyoke College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2013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en-US" dirty="0" smtClean="0"/>
              <a:t>roken back, Discard pile, </a:t>
            </a:r>
            <a:r>
              <a:rPr lang="en-US" i="1" dirty="0" err="1" smtClean="0"/>
              <a:t>Geoglyph</a:t>
            </a:r>
            <a:endParaRPr lang="en-US" i="1" dirty="0"/>
          </a:p>
        </p:txBody>
      </p:sp>
      <p:pic>
        <p:nvPicPr>
          <p:cNvPr id="8" name="Content Placeholder 7" descr="UNLVMNHArray2.t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b="1087"/>
          <a:stretch/>
        </p:blipFill>
        <p:spPr>
          <a:xfrm>
            <a:off x="533400" y="1380285"/>
            <a:ext cx="8229600" cy="5138271"/>
          </a:xfrm>
        </p:spPr>
      </p:pic>
    </p:spTree>
    <p:extLst>
      <p:ext uri="{BB962C8B-B14F-4D97-AF65-F5344CB8AC3E}">
        <p14:creationId xmlns:p14="http://schemas.microsoft.com/office/powerpoint/2010/main" val="287130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Ichnofossil</a:t>
            </a:r>
            <a:r>
              <a:rPr lang="en-US" dirty="0" smtClean="0"/>
              <a:t>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</a:t>
            </a:r>
            <a:r>
              <a:rPr lang="en-US" dirty="0" err="1" smtClean="0"/>
              <a:t>geogyphs</a:t>
            </a:r>
            <a:endParaRPr lang="en-US" dirty="0" smtClean="0"/>
          </a:p>
          <a:p>
            <a:r>
              <a:rPr lang="en-US" dirty="0" err="1" smtClean="0"/>
              <a:t>Geoglyph</a:t>
            </a:r>
            <a:r>
              <a:rPr lang="en-US" dirty="0" smtClean="0"/>
              <a:t> </a:t>
            </a:r>
            <a:r>
              <a:rPr lang="en-US" dirty="0" err="1" smtClean="0"/>
              <a:t>PD</a:t>
            </a:r>
            <a:r>
              <a:rPr lang="en-US" dirty="0" smtClean="0"/>
              <a:t> = </a:t>
            </a:r>
            <a:r>
              <a:rPr lang="en-US" b="1" dirty="0" smtClean="0"/>
              <a:t>100%</a:t>
            </a:r>
            <a:endParaRPr lang="en-US" b="1" dirty="0"/>
          </a:p>
          <a:p>
            <a:r>
              <a:rPr lang="en-US" dirty="0"/>
              <a:t>C</a:t>
            </a:r>
            <a:r>
              <a:rPr lang="en-US" dirty="0" smtClean="0"/>
              <a:t>onstrictions to rib cage</a:t>
            </a:r>
          </a:p>
          <a:p>
            <a:r>
              <a:rPr lang="en-US" dirty="0" smtClean="0"/>
              <a:t>Discard pile plus broken back</a:t>
            </a:r>
            <a:endParaRPr lang="en-US" dirty="0"/>
          </a:p>
          <a:p>
            <a:r>
              <a:rPr lang="en-US" dirty="0"/>
              <a:t>M</a:t>
            </a:r>
            <a:r>
              <a:rPr lang="en-US" dirty="0" smtClean="0"/>
              <a:t>ix of </a:t>
            </a:r>
            <a:r>
              <a:rPr lang="en-US" dirty="0" err="1" smtClean="0"/>
              <a:t>centra</a:t>
            </a:r>
            <a:r>
              <a:rPr lang="en-US" dirty="0" smtClean="0"/>
              <a:t> with differing </a:t>
            </a:r>
            <a:r>
              <a:rPr lang="en-US" dirty="0" err="1" smtClean="0"/>
              <a:t>taphonomy</a:t>
            </a:r>
            <a:r>
              <a:rPr lang="en-US" dirty="0" smtClean="0"/>
              <a:t> </a:t>
            </a:r>
          </a:p>
          <a:p>
            <a:r>
              <a:rPr lang="en-US" dirty="0" smtClean="0"/>
              <a:t>Curious halved and slivered (bitten?) </a:t>
            </a:r>
            <a:r>
              <a:rPr lang="en-US" dirty="0" err="1" smtClean="0"/>
              <a:t>centra</a:t>
            </a:r>
            <a:endParaRPr lang="en-US" dirty="0" smtClean="0"/>
          </a:p>
          <a:p>
            <a:r>
              <a:rPr lang="en-US" dirty="0" smtClean="0"/>
              <a:t>Composite </a:t>
            </a:r>
            <a:r>
              <a:rPr lang="en-US" dirty="0" err="1" smtClean="0"/>
              <a:t>geoglyph</a:t>
            </a:r>
            <a:r>
              <a:rPr lang="en-US" dirty="0" smtClean="0"/>
              <a:t> </a:t>
            </a:r>
            <a:r>
              <a:rPr lang="en-US" dirty="0" smtClean="0"/>
              <a:t>element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9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 this the Beak </a:t>
            </a:r>
            <a:r>
              <a:rPr lang="en-US" dirty="0" smtClean="0"/>
              <a:t>of Triassic </a:t>
            </a:r>
            <a:r>
              <a:rPr lang="en-US" dirty="0" smtClean="0"/>
              <a:t>Kraken?</a:t>
            </a:r>
            <a:endParaRPr lang="en-US" dirty="0"/>
          </a:p>
        </p:txBody>
      </p:sp>
      <p:pic>
        <p:nvPicPr>
          <p:cNvPr id="4" name="Content Placeholder 3" descr="TrBeak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5"/>
          <a:stretch/>
        </p:blipFill>
        <p:spPr>
          <a:xfrm>
            <a:off x="1371600" y="1905000"/>
            <a:ext cx="6350000" cy="4415118"/>
          </a:xfrm>
        </p:spPr>
      </p:pic>
    </p:spTree>
    <p:extLst>
      <p:ext uri="{BB962C8B-B14F-4D97-AF65-F5344CB8AC3E}">
        <p14:creationId xmlns:p14="http://schemas.microsoft.com/office/powerpoint/2010/main" val="368587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Humbolt</a:t>
            </a:r>
            <a:r>
              <a:rPr lang="en-US" dirty="0" smtClean="0"/>
              <a:t> Squid Beak</a:t>
            </a:r>
            <a:endParaRPr lang="en-US" dirty="0"/>
          </a:p>
        </p:txBody>
      </p:sp>
      <p:pic>
        <p:nvPicPr>
          <p:cNvPr id="4" name="Content Placeholder 3" descr="HumboltJaw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3861" r="6972" b="9869"/>
          <a:stretch/>
        </p:blipFill>
        <p:spPr>
          <a:xfrm>
            <a:off x="1828800" y="1437062"/>
            <a:ext cx="5682129" cy="4745653"/>
          </a:xfrm>
        </p:spPr>
      </p:pic>
    </p:spTree>
    <p:extLst>
      <p:ext uri="{BB962C8B-B14F-4D97-AF65-F5344CB8AC3E}">
        <p14:creationId xmlns:p14="http://schemas.microsoft.com/office/powerpoint/2010/main" val="241731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Features in Common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First-order spall fractures</a:t>
            </a:r>
          </a:p>
          <a:p>
            <a:r>
              <a:rPr lang="en-US" dirty="0" smtClean="0"/>
              <a:t>Second-order spall fractures</a:t>
            </a:r>
          </a:p>
          <a:p>
            <a:r>
              <a:rPr lang="en-US" dirty="0" smtClean="0"/>
              <a:t>Spall </a:t>
            </a:r>
            <a:r>
              <a:rPr lang="en-US" smtClean="0"/>
              <a:t>shelves become </a:t>
            </a:r>
            <a:r>
              <a:rPr lang="en-US" dirty="0" smtClean="0"/>
              <a:t>smooth</a:t>
            </a:r>
          </a:p>
          <a:p>
            <a:r>
              <a:rPr lang="en-US" dirty="0" smtClean="0"/>
              <a:t>Converging </a:t>
            </a:r>
            <a:r>
              <a:rPr lang="en-US" dirty="0" err="1" smtClean="0"/>
              <a:t>striae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ension fractures with offset</a:t>
            </a:r>
          </a:p>
          <a:p>
            <a:r>
              <a:rPr lang="en-US" dirty="0"/>
              <a:t>T</a:t>
            </a:r>
            <a:r>
              <a:rPr lang="en-US" dirty="0" smtClean="0"/>
              <a:t>ip of beak most durable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32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Converging </a:t>
            </a:r>
            <a:r>
              <a:rPr lang="en-US" dirty="0" err="1" smtClean="0"/>
              <a:t>Striae</a:t>
            </a:r>
            <a:r>
              <a:rPr lang="en-US" dirty="0" smtClean="0"/>
              <a:t>, Offset and Spall Fractures, </a:t>
            </a:r>
            <a:r>
              <a:rPr lang="en-US" dirty="0" err="1" smtClean="0"/>
              <a:t>Humbolt</a:t>
            </a:r>
            <a:r>
              <a:rPr lang="en-US" dirty="0" smtClean="0"/>
              <a:t> Squid Beak</a:t>
            </a:r>
            <a:endParaRPr lang="en-US" dirty="0"/>
          </a:p>
        </p:txBody>
      </p:sp>
      <p:pic>
        <p:nvPicPr>
          <p:cNvPr id="10" name="Content Placeholder 9" descr="HumboltSpall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" b="55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392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Same Features</a:t>
            </a:r>
            <a:r>
              <a:rPr lang="en-US" dirty="0"/>
              <a:t>,</a:t>
            </a:r>
            <a:r>
              <a:rPr lang="en-US" dirty="0" smtClean="0"/>
              <a:t> Triassic Beak</a:t>
            </a:r>
            <a:endParaRPr lang="en-US" dirty="0"/>
          </a:p>
        </p:txBody>
      </p:sp>
      <p:pic>
        <p:nvPicPr>
          <p:cNvPr id="4" name="Content Placeholder 3" descr="kb5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b="13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931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Shonisaurus</a:t>
            </a:r>
            <a:r>
              <a:rPr lang="en-US" dirty="0" smtClean="0"/>
              <a:t>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ttack occurs at depth where cephalopod vision is superior</a:t>
            </a:r>
          </a:p>
          <a:p>
            <a:r>
              <a:rPr lang="en-US" dirty="0" smtClean="0"/>
              <a:t>Crushing tentacles encircle the victim</a:t>
            </a:r>
          </a:p>
          <a:p>
            <a:r>
              <a:rPr lang="en-US" dirty="0"/>
              <a:t>T</a:t>
            </a:r>
            <a:r>
              <a:rPr lang="en-US" dirty="0" smtClean="0"/>
              <a:t>oxic injection via </a:t>
            </a:r>
            <a:r>
              <a:rPr lang="en-US" dirty="0" err="1" smtClean="0"/>
              <a:t>radular</a:t>
            </a:r>
            <a:r>
              <a:rPr lang="en-US" dirty="0" smtClean="0"/>
              <a:t> tooth</a:t>
            </a:r>
          </a:p>
          <a:p>
            <a:r>
              <a:rPr lang="en-US" dirty="0" smtClean="0"/>
              <a:t>Evisceration and bone selection</a:t>
            </a:r>
          </a:p>
          <a:p>
            <a:r>
              <a:rPr lang="en-US" dirty="0" err="1"/>
              <a:t>G</a:t>
            </a:r>
            <a:r>
              <a:rPr lang="en-US" dirty="0" err="1" smtClean="0"/>
              <a:t>eoglyphs</a:t>
            </a:r>
            <a:r>
              <a:rPr lang="en-US" dirty="0" smtClean="0"/>
              <a:t> with composite elements</a:t>
            </a:r>
          </a:p>
          <a:p>
            <a:r>
              <a:rPr lang="en-US" dirty="0" err="1"/>
              <a:t>M</a:t>
            </a:r>
            <a:r>
              <a:rPr lang="en-US" dirty="0" err="1" smtClean="0"/>
              <a:t>idden</a:t>
            </a:r>
            <a:r>
              <a:rPr lang="en-US" dirty="0" smtClean="0"/>
              <a:t> scene illuminated by ghostly bioluminescence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93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Ichnological</a:t>
            </a:r>
            <a:r>
              <a:rPr lang="en-US" dirty="0" smtClean="0"/>
              <a:t> evidence led to initial recognition of the Triassic Kraken</a:t>
            </a:r>
          </a:p>
          <a:p>
            <a:r>
              <a:rPr lang="en-US" dirty="0" smtClean="0"/>
              <a:t>Multiple, independent lines of evidence</a:t>
            </a:r>
          </a:p>
          <a:p>
            <a:r>
              <a:rPr lang="en-US" dirty="0"/>
              <a:t>T</a:t>
            </a:r>
            <a:r>
              <a:rPr lang="en-US" dirty="0" smtClean="0"/>
              <a:t>race fossils (</a:t>
            </a:r>
            <a:r>
              <a:rPr lang="en-US" dirty="0" err="1" smtClean="0"/>
              <a:t>Seilacher’s</a:t>
            </a:r>
            <a:r>
              <a:rPr lang="en-US" dirty="0" smtClean="0"/>
              <a:t> “fossilized behavior”) provided </a:t>
            </a:r>
            <a:r>
              <a:rPr lang="en-US" i="1" dirty="0" smtClean="0"/>
              <a:t>at least twice as much evidence</a:t>
            </a:r>
            <a:r>
              <a:rPr lang="en-US" dirty="0" smtClean="0"/>
              <a:t> as did the body fossils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319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of Scientific Advance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</a:t>
            </a:r>
            <a:r>
              <a:rPr lang="en-US" dirty="0" smtClean="0"/>
              <a:t>ypothesis designed to absorb harsh criticism.</a:t>
            </a:r>
          </a:p>
          <a:p>
            <a:r>
              <a:rPr lang="en-US" dirty="0" smtClean="0"/>
              <a:t>Indeed, that was partly the point of this research, to advance the science through heated discussion.</a:t>
            </a:r>
          </a:p>
          <a:p>
            <a:r>
              <a:rPr lang="en-US" dirty="0" smtClean="0"/>
              <a:t>We can all hope for an improved next round of discussion on this topic.</a:t>
            </a:r>
          </a:p>
          <a:p>
            <a:r>
              <a:rPr lang="en-US" dirty="0" smtClean="0"/>
              <a:t>Critical scrutiny and </a:t>
            </a:r>
            <a:r>
              <a:rPr lang="en-US" dirty="0"/>
              <a:t>i</a:t>
            </a:r>
            <a:r>
              <a:rPr lang="en-US" dirty="0" smtClean="0"/>
              <a:t>ntelligent commentary is always welcome.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76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Triassic Kraken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Explanation for a puzzling accumulation of bones in Nevada.</a:t>
            </a:r>
          </a:p>
          <a:p>
            <a:r>
              <a:rPr lang="en-US" dirty="0"/>
              <a:t>Overflow audience at the 2011 Minneapolis GSA annual </a:t>
            </a:r>
            <a:r>
              <a:rPr lang="en-US" dirty="0" smtClean="0"/>
              <a:t>meeting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When we were made aware of a </a:t>
            </a:r>
            <a:r>
              <a:rPr lang="en-US" i="1" dirty="0" smtClean="0"/>
              <a:t>second</a:t>
            </a:r>
            <a:r>
              <a:rPr lang="en-US" dirty="0" smtClean="0"/>
              <a:t> cephalopod </a:t>
            </a:r>
            <a:r>
              <a:rPr lang="en-US" dirty="0" err="1" smtClean="0"/>
              <a:t>geoglyph</a:t>
            </a:r>
            <a:r>
              <a:rPr lang="en-US" dirty="0" smtClean="0"/>
              <a:t>, we made immediate plans to return to Nevada for more data.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Primates and </a:t>
            </a:r>
            <a:r>
              <a:rPr lang="en-US" dirty="0" err="1" smtClean="0"/>
              <a:t>proboscidians</a:t>
            </a:r>
            <a:r>
              <a:rPr lang="en-US" dirty="0" smtClean="0"/>
              <a:t> were not the first groups on this planet with sufficiently high intelligence to manifest a type of artistic behavior.</a:t>
            </a:r>
          </a:p>
          <a:p>
            <a:r>
              <a:rPr lang="en-US" dirty="0" smtClean="0"/>
              <a:t>Indeed, this is predicted by </a:t>
            </a:r>
            <a:r>
              <a:rPr lang="en-US" dirty="0" err="1" smtClean="0"/>
              <a:t>Teilhard’s</a:t>
            </a:r>
            <a:r>
              <a:rPr lang="en-US" dirty="0" smtClean="0"/>
              <a:t> Rule, of which Cope’s Rule is a specific example (</a:t>
            </a:r>
            <a:r>
              <a:rPr lang="en-US" dirty="0" err="1" smtClean="0"/>
              <a:t>McMenamin</a:t>
            </a:r>
            <a:r>
              <a:rPr lang="en-US" dirty="0" smtClean="0"/>
              <a:t>, 2011, pp. 33-45 in </a:t>
            </a:r>
            <a:r>
              <a:rPr lang="en-US" i="1" dirty="0" smtClean="0"/>
              <a:t>The Legacy of Pierre </a:t>
            </a:r>
            <a:r>
              <a:rPr lang="en-US" i="1" dirty="0" err="1" smtClean="0"/>
              <a:t>Teilhard</a:t>
            </a:r>
            <a:r>
              <a:rPr lang="en-US" i="1" dirty="0" smtClean="0"/>
              <a:t> de </a:t>
            </a:r>
            <a:r>
              <a:rPr lang="en-US" i="1" dirty="0" err="1" smtClean="0"/>
              <a:t>Chardin</a:t>
            </a:r>
            <a:r>
              <a:rPr lang="en-US" dirty="0" smtClean="0"/>
              <a:t>).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282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Quotation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“Somewhere, something incredible is waiting to be known” (Carl Sagan) and we may find it by “coupling restless curiosity with a willingness to follow the evidence wherever it leads” (President Barak </a:t>
            </a:r>
            <a:r>
              <a:rPr lang="en-US" dirty="0" smtClean="0"/>
              <a:t>Obama, in his letter congratulating the GSA on its 125</a:t>
            </a:r>
            <a:r>
              <a:rPr lang="en-US" baseline="30000" dirty="0" smtClean="0"/>
              <a:t>th</a:t>
            </a:r>
            <a:r>
              <a:rPr lang="en-US" dirty="0" smtClean="0"/>
              <a:t> Anniversary)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Well spoken, </a:t>
            </a:r>
            <a:r>
              <a:rPr lang="en-US" dirty="0" smtClean="0"/>
              <a:t>gentlemen</a:t>
            </a:r>
            <a:r>
              <a:rPr lang="en-US" dirty="0"/>
              <a:t>!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9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Triassic Nevada Field Work, May 2013</a:t>
            </a:r>
            <a:endParaRPr lang="en-US" dirty="0"/>
          </a:p>
        </p:txBody>
      </p:sp>
      <p:pic>
        <p:nvPicPr>
          <p:cNvPr id="4" name="Content Placeholder 3" descr="IMG_51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181600" y="632460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Credit: Ranger Todd Wheeler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27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Cephalopod </a:t>
            </a:r>
            <a:r>
              <a:rPr lang="en-US" dirty="0" err="1" smtClean="0"/>
              <a:t>Geoglyph</a:t>
            </a:r>
            <a:endParaRPr lang="en-US" dirty="0"/>
          </a:p>
        </p:txBody>
      </p:sp>
      <p:pic>
        <p:nvPicPr>
          <p:cNvPr id="5" name="Content Placeholder 4" descr="SpecimenUonli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415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Hydrodynamic Considerations</a:t>
            </a:r>
            <a:endParaRPr lang="en-US" dirty="0"/>
          </a:p>
        </p:txBody>
      </p:sp>
      <p:pic>
        <p:nvPicPr>
          <p:cNvPr id="5" name="Content Placeholder 4" descr="CentrArrayNu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r="1663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762000" y="6292334"/>
            <a:ext cx="765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Ref.: M. A. S. </a:t>
            </a:r>
            <a:r>
              <a:rPr lang="en-US" dirty="0" err="1" smtClean="0"/>
              <a:t>McMenamin</a:t>
            </a:r>
            <a:r>
              <a:rPr lang="en-US" dirty="0" smtClean="0"/>
              <a:t>, 2012, </a:t>
            </a:r>
            <a:r>
              <a:rPr lang="en-US" i="1" dirty="0" smtClean="0"/>
              <a:t>21</a:t>
            </a:r>
            <a:r>
              <a:rPr lang="en-US" i="1" baseline="30000" dirty="0" smtClean="0"/>
              <a:t>st</a:t>
            </a:r>
            <a:r>
              <a:rPr lang="en-US" i="1" dirty="0" smtClean="0"/>
              <a:t> Century Science and Technology</a:t>
            </a:r>
            <a:r>
              <a:rPr lang="en-US" dirty="0" smtClean="0"/>
              <a:t> 24(4):56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91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Hydrodynamic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Probability of Displacement (</a:t>
            </a:r>
            <a:r>
              <a:rPr lang="en-US" dirty="0" err="1" smtClean="0"/>
              <a:t>PD</a:t>
            </a:r>
            <a:r>
              <a:rPr lang="en-US" dirty="0" smtClean="0"/>
              <a:t>) = tendency to displacement in a random current suite.</a:t>
            </a:r>
          </a:p>
          <a:p>
            <a:r>
              <a:rPr lang="en-US" dirty="0" smtClean="0"/>
              <a:t>Case A: </a:t>
            </a:r>
            <a:r>
              <a:rPr lang="en-US" dirty="0" err="1" smtClean="0"/>
              <a:t>PD</a:t>
            </a:r>
            <a:r>
              <a:rPr lang="en-US" dirty="0" smtClean="0"/>
              <a:t> = </a:t>
            </a:r>
            <a:r>
              <a:rPr lang="en-US" b="1" dirty="0" smtClean="0"/>
              <a:t>17%</a:t>
            </a:r>
          </a:p>
          <a:p>
            <a:r>
              <a:rPr lang="en-US" dirty="0" smtClean="0"/>
              <a:t>Case B: </a:t>
            </a:r>
            <a:r>
              <a:rPr lang="en-US" dirty="0" err="1" smtClean="0"/>
              <a:t>PD</a:t>
            </a:r>
            <a:r>
              <a:rPr lang="en-US" dirty="0" smtClean="0"/>
              <a:t>  = </a:t>
            </a:r>
            <a:r>
              <a:rPr lang="en-US" b="1" dirty="0" smtClean="0"/>
              <a:t>89%</a:t>
            </a:r>
          </a:p>
          <a:p>
            <a:r>
              <a:rPr lang="en-US" dirty="0" smtClean="0"/>
              <a:t>Case C (Specimen U): </a:t>
            </a:r>
            <a:r>
              <a:rPr lang="en-US" dirty="0" err="1" smtClean="0"/>
              <a:t>PD</a:t>
            </a:r>
            <a:r>
              <a:rPr lang="en-US" dirty="0" smtClean="0"/>
              <a:t> = </a:t>
            </a:r>
            <a:r>
              <a:rPr lang="en-US" b="1" dirty="0" smtClean="0"/>
              <a:t>100%</a:t>
            </a:r>
          </a:p>
          <a:p>
            <a:r>
              <a:rPr lang="en-US" dirty="0" smtClean="0"/>
              <a:t>The probability that currents formed the </a:t>
            </a:r>
            <a:r>
              <a:rPr lang="en-US" dirty="0" err="1" smtClean="0"/>
              <a:t>geoglyph</a:t>
            </a:r>
            <a:r>
              <a:rPr lang="en-US" dirty="0" smtClean="0"/>
              <a:t> is </a:t>
            </a:r>
            <a:r>
              <a:rPr lang="en-US" i="1" dirty="0" smtClean="0"/>
              <a:t>zero</a:t>
            </a:r>
            <a:r>
              <a:rPr lang="en-US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406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 </a:t>
            </a:r>
            <a:r>
              <a:rPr lang="en-US" dirty="0" err="1" smtClean="0"/>
              <a:t>Dupras</a:t>
            </a:r>
            <a:r>
              <a:rPr lang="en-US" dirty="0" smtClean="0"/>
              <a:t>, </a:t>
            </a:r>
            <a:r>
              <a:rPr lang="en-US" i="1" dirty="0" smtClean="0"/>
              <a:t>California Geology</a:t>
            </a:r>
            <a:r>
              <a:rPr lang="en-US" i="1" dirty="0"/>
              <a:t> </a:t>
            </a:r>
            <a:r>
              <a:rPr lang="en-US" dirty="0" smtClean="0"/>
              <a:t>(1988) </a:t>
            </a:r>
            <a:endParaRPr lang="en-US" dirty="0"/>
          </a:p>
        </p:txBody>
      </p:sp>
      <p:pic>
        <p:nvPicPr>
          <p:cNvPr id="4" name="Content Placeholder 3" descr="Screen Shot 2013-09-10 at 11.12.2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r="5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968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Strange Rib Cage Constrictions</a:t>
            </a:r>
            <a:endParaRPr lang="en-US" dirty="0"/>
          </a:p>
        </p:txBody>
      </p:sp>
      <p:pic>
        <p:nvPicPr>
          <p:cNvPr id="4" name="Content Placeholder 3" descr="UNLV-Ichthy-Layout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b="11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927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Tentacular</a:t>
            </a:r>
            <a:r>
              <a:rPr lang="en-US" dirty="0" smtClean="0"/>
              <a:t> Constriction</a:t>
            </a:r>
            <a:endParaRPr lang="en-US" dirty="0"/>
          </a:p>
        </p:txBody>
      </p:sp>
      <p:pic>
        <p:nvPicPr>
          <p:cNvPr id="4" name="Content Placeholder 3" descr="KrakenArtSpain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4" b="4340"/>
          <a:stretch/>
        </p:blipFill>
        <p:spPr>
          <a:xfrm>
            <a:off x="990600" y="1259483"/>
            <a:ext cx="7226436" cy="5090517"/>
          </a:xfrm>
        </p:spPr>
      </p:pic>
      <p:sp>
        <p:nvSpPr>
          <p:cNvPr id="3" name="TextBox 2"/>
          <p:cNvSpPr txBox="1"/>
          <p:nvPr/>
        </p:nvSpPr>
        <p:spPr>
          <a:xfrm>
            <a:off x="5850335" y="6400800"/>
            <a:ext cx="237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Artwork: </a:t>
            </a:r>
            <a:r>
              <a:rPr lang="en-US" dirty="0" err="1" smtClean="0"/>
              <a:t>Hodari</a:t>
            </a:r>
            <a:r>
              <a:rPr lang="en-US" dirty="0" smtClean="0"/>
              <a:t> </a:t>
            </a:r>
            <a:r>
              <a:rPr lang="en-US" dirty="0" err="1" smtClean="0"/>
              <a:t>Nundu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0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7216</TotalTime>
  <Words>537</Words>
  <Application>Microsoft Macintosh PowerPoint</Application>
  <PresentationFormat>On-screen Show (4:3)</PresentationFormat>
  <Paragraphs>70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The Kraken’s Back: New Evidence Regarding Possible Cephalopod Arrangement of Ichthyosaur Skeletons</vt:lpstr>
      <vt:lpstr>Triassic Kraken</vt:lpstr>
      <vt:lpstr>Triassic Nevada Field Work, May 2013</vt:lpstr>
      <vt:lpstr>Cephalopod Geoglyph</vt:lpstr>
      <vt:lpstr>Hydrodynamic Considerations</vt:lpstr>
      <vt:lpstr>Hydrodynamic Considerations</vt:lpstr>
      <vt:lpstr>Don Dupras, California Geology (1988) </vt:lpstr>
      <vt:lpstr>Strange Rib Cage Constrictions</vt:lpstr>
      <vt:lpstr>Tentacular Constriction</vt:lpstr>
      <vt:lpstr>Broken back, Discard pile, Geoglyph</vt:lpstr>
      <vt:lpstr>Ichnofossil Evidence</vt:lpstr>
      <vt:lpstr>Is this the Beak of Triassic Kraken?</vt:lpstr>
      <vt:lpstr>Humbolt Squid Beak</vt:lpstr>
      <vt:lpstr>Features in Common</vt:lpstr>
      <vt:lpstr>Converging Striae, Offset and Spall Fractures, Humbolt Squid Beak</vt:lpstr>
      <vt:lpstr>Same Features, Triassic Beak</vt:lpstr>
      <vt:lpstr>Shonisaurus scenario</vt:lpstr>
      <vt:lpstr>Conclusions</vt:lpstr>
      <vt:lpstr>Mode of Scientific Advance</vt:lpstr>
      <vt:lpstr>Implications</vt:lpstr>
      <vt:lpstr>Composite Quotation</vt:lpstr>
    </vt:vector>
  </TitlesOfParts>
  <Company>Mount Holyoke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Cambrian Cannibals: Agnostid Trilobite Ethology and the Earliest Known Case of Arthropod Cannibalism</dc:title>
  <dc:creator>CTS LITS</dc:creator>
  <cp:lastModifiedBy>CTS LITS</cp:lastModifiedBy>
  <cp:revision>190</cp:revision>
  <dcterms:created xsi:type="dcterms:W3CDTF">2010-10-29T01:37:51Z</dcterms:created>
  <dcterms:modified xsi:type="dcterms:W3CDTF">2013-11-08T18:03:56Z</dcterms:modified>
</cp:coreProperties>
</file>