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1" r:id="rId2"/>
    <p:sldId id="265" r:id="rId3"/>
    <p:sldId id="328" r:id="rId4"/>
    <p:sldId id="329" r:id="rId5"/>
    <p:sldId id="333" r:id="rId6"/>
    <p:sldId id="258" r:id="rId7"/>
    <p:sldId id="309" r:id="rId8"/>
    <p:sldId id="294" r:id="rId9"/>
    <p:sldId id="272" r:id="rId10"/>
    <p:sldId id="330" r:id="rId11"/>
    <p:sldId id="331" r:id="rId12"/>
    <p:sldId id="332" r:id="rId13"/>
    <p:sldId id="317" r:id="rId14"/>
    <p:sldId id="275" r:id="rId15"/>
    <p:sldId id="276" r:id="rId16"/>
    <p:sldId id="281" r:id="rId17"/>
    <p:sldId id="280" r:id="rId18"/>
    <p:sldId id="282" r:id="rId19"/>
    <p:sldId id="283" r:id="rId20"/>
    <p:sldId id="315" r:id="rId21"/>
    <p:sldId id="319" r:id="rId22"/>
    <p:sldId id="316" r:id="rId23"/>
    <p:sldId id="320" r:id="rId24"/>
    <p:sldId id="287" r:id="rId25"/>
    <p:sldId id="286" r:id="rId26"/>
    <p:sldId id="289" r:id="rId27"/>
    <p:sldId id="318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0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25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82198-273E-F641-A15D-7B0304187DF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E25E2-1597-6B4F-B1FF-D190F9B73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8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Broken zone of a thrust fault.  Thrust </a:t>
            </a:r>
            <a:r>
              <a:rPr lang="en-US" dirty="0" err="1" smtClean="0"/>
              <a:t>tt</a:t>
            </a:r>
            <a:r>
              <a:rPr lang="en-US" dirty="0" smtClean="0"/>
              <a:t> WNW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57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1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Cayo </a:t>
            </a:r>
            <a:r>
              <a:rPr lang="en-US" dirty="0" err="1" smtClean="0"/>
              <a:t>Fm</a:t>
            </a:r>
            <a:r>
              <a:rPr lang="en-US" dirty="0" smtClean="0"/>
              <a:t> formed at back arc   DJC= dextral </a:t>
            </a:r>
            <a:r>
              <a:rPr lang="en-US" dirty="0" err="1" smtClean="0"/>
              <a:t>Guaquil-Caraca</a:t>
            </a:r>
            <a:r>
              <a:rPr lang="en-US" dirty="0" smtClean="0"/>
              <a:t> </a:t>
            </a:r>
            <a:r>
              <a:rPr lang="en-US" dirty="0" err="1" smtClean="0"/>
              <a:t>Megashear</a:t>
            </a:r>
            <a:endParaRPr lang="en-US" dirty="0" smtClean="0"/>
          </a:p>
          <a:p>
            <a:r>
              <a:rPr lang="en-US" dirty="0" smtClean="0"/>
              <a:t>San Lorenzo </a:t>
            </a:r>
            <a:r>
              <a:rPr lang="en-US" dirty="0" err="1" smtClean="0"/>
              <a:t>volcanincs</a:t>
            </a:r>
            <a:r>
              <a:rPr lang="en-US" dirty="0" smtClean="0"/>
              <a:t> have  </a:t>
            </a:r>
            <a:r>
              <a:rPr lang="en-US" dirty="0" err="1" smtClean="0"/>
              <a:t>calc</a:t>
            </a:r>
            <a:r>
              <a:rPr lang="en-US" dirty="0" smtClean="0"/>
              <a:t>-alkaline </a:t>
            </a:r>
            <a:r>
              <a:rPr lang="en-US" dirty="0" err="1" smtClean="0"/>
              <a:t>sigfniature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San</a:t>
            </a:r>
            <a:r>
              <a:rPr lang="en-US" baseline="0" dirty="0" smtClean="0"/>
              <a:t> Juan accreted in </a:t>
            </a:r>
            <a:r>
              <a:rPr lang="en-US" baseline="0" dirty="0" err="1" smtClean="0"/>
              <a:t>ecudor</a:t>
            </a:r>
            <a:endParaRPr lang="en-US" baseline="0" dirty="0" smtClean="0"/>
          </a:p>
          <a:p>
            <a:r>
              <a:rPr lang="en-US" baseline="0" dirty="0" err="1" smtClean="0"/>
              <a:t>Pino</a:t>
            </a:r>
            <a:r>
              <a:rPr lang="en-US" baseline="0" dirty="0" smtClean="0"/>
              <a:t> –southern edge formed a suprasubduction edged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 2. Ecuadorian margin. (A) Bathymetry of the Carnegie Ridge off the Ecuadorian coast and main structures from the coastal margin. BB,</a:t>
            </a:r>
          </a:p>
          <a:p>
            <a:r>
              <a:rPr lang="en-US" dirty="0" err="1" smtClean="0"/>
              <a:t>Borbon</a:t>
            </a:r>
            <a:r>
              <a:rPr lang="en-US" dirty="0" smtClean="0"/>
              <a:t> Basin; PG, Punta </a:t>
            </a:r>
            <a:r>
              <a:rPr lang="en-US" dirty="0" err="1" smtClean="0"/>
              <a:t>Galera</a:t>
            </a:r>
            <a:r>
              <a:rPr lang="en-US" dirty="0" smtClean="0"/>
              <a:t>; CP, Cape </a:t>
            </a:r>
            <a:r>
              <a:rPr lang="en-US" dirty="0" err="1" smtClean="0"/>
              <a:t>Pasado</a:t>
            </a:r>
            <a:r>
              <a:rPr lang="en-US" dirty="0" smtClean="0"/>
              <a:t>; BC, Bahia de </a:t>
            </a:r>
            <a:r>
              <a:rPr lang="en-US" dirty="0" err="1" smtClean="0"/>
              <a:t>Caraquez</a:t>
            </a:r>
            <a:r>
              <a:rPr lang="en-US" dirty="0" smtClean="0"/>
              <a:t>; MP, Manta Peninsula; PI, La Plata Island; CS, Cape Salinas; SEP,</a:t>
            </a:r>
          </a:p>
          <a:p>
            <a:r>
              <a:rPr lang="en-US" dirty="0" smtClean="0"/>
              <a:t>Santa Elena Peninsula; PU, </a:t>
            </a:r>
            <a:r>
              <a:rPr lang="en-US" dirty="0" err="1" smtClean="0"/>
              <a:t>PunaÅL</a:t>
            </a:r>
            <a:r>
              <a:rPr lang="en-US" dirty="0" smtClean="0"/>
              <a:t> Island; GG, Gulf of Guayaquil; ZFZ, </a:t>
            </a:r>
            <a:r>
              <a:rPr lang="en-US" dirty="0" err="1" smtClean="0"/>
              <a:t>Zambapala</a:t>
            </a:r>
            <a:r>
              <a:rPr lang="en-US" dirty="0" smtClean="0"/>
              <a:t> fault zone. The main faults are: 1, </a:t>
            </a:r>
            <a:r>
              <a:rPr lang="en-US" dirty="0" err="1" smtClean="0"/>
              <a:t>Jama</a:t>
            </a:r>
            <a:r>
              <a:rPr lang="en-US" dirty="0" smtClean="0"/>
              <a:t>; 2, Portoviejo; 3,</a:t>
            </a:r>
          </a:p>
          <a:p>
            <a:r>
              <a:rPr lang="en-US" dirty="0" err="1" smtClean="0"/>
              <a:t>Montecristi</a:t>
            </a:r>
            <a:r>
              <a:rPr lang="en-US" dirty="0" smtClean="0"/>
              <a:t>; 4, </a:t>
            </a:r>
            <a:r>
              <a:rPr lang="en-US" dirty="0" err="1" smtClean="0"/>
              <a:t>Colonche</a:t>
            </a:r>
            <a:r>
              <a:rPr lang="en-US" dirty="0" smtClean="0"/>
              <a:t>; 6, </a:t>
            </a:r>
            <a:r>
              <a:rPr lang="en-US" dirty="0" err="1" smtClean="0"/>
              <a:t>Carrizal</a:t>
            </a:r>
            <a:r>
              <a:rPr lang="en-US" dirty="0" smtClean="0"/>
              <a:t>. (B) DEM of the Manta Peninsula, La Plata Island, and upper continental shelf. MFZ: </a:t>
            </a:r>
            <a:r>
              <a:rPr lang="en-US" dirty="0" err="1" smtClean="0"/>
              <a:t>Montecristi</a:t>
            </a:r>
            <a:r>
              <a:rPr lang="en-US" dirty="0" smtClean="0"/>
              <a:t> fault zone,</a:t>
            </a:r>
          </a:p>
          <a:p>
            <a:r>
              <a:rPr lang="en-US" dirty="0" smtClean="0"/>
              <a:t>RSF: Rio Salado fault.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 6. low tide. Inclined strata. Green algae. Thick beds, thin beds.  Unconformity structures in dcc is not apparent in overlying light colored </a:t>
            </a:r>
            <a:r>
              <a:rPr lang="en-US" dirty="0" err="1" smtClean="0"/>
              <a:t>fossiliferous</a:t>
            </a:r>
            <a:r>
              <a:rPr lang="en-US" dirty="0" smtClean="0"/>
              <a:t> beds.  DCC tilted, 25°SE.</a:t>
            </a:r>
            <a:r>
              <a:rPr lang="en-US" baseline="0" dirty="0" smtClean="0"/>
              <a:t> TECTONIZED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 6. low tide. Inclined strata. Green algae. Thick beds, thin beds.  Unconformity structures in dcc is not apparent in overlying light colored </a:t>
            </a:r>
            <a:r>
              <a:rPr lang="en-US" dirty="0" err="1" smtClean="0"/>
              <a:t>fossiliferous</a:t>
            </a:r>
            <a:r>
              <a:rPr lang="en-US" dirty="0" smtClean="0"/>
              <a:t> beds.  DCC tilted, 25°SE.</a:t>
            </a:r>
            <a:r>
              <a:rPr lang="en-US" baseline="0" dirty="0" smtClean="0"/>
              <a:t> TECTONIZED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6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Grain flow thick, featureless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Debris flow.  Clasts,  blue</a:t>
            </a:r>
            <a:r>
              <a:rPr lang="en-US" baseline="0" dirty="0" smtClean="0"/>
              <a:t> specks are periwinkles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0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Faulted, NW down thrown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2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Faulted triangular block down</a:t>
            </a:r>
            <a:r>
              <a:rPr lang="en-US" baseline="0" dirty="0" smtClean="0"/>
              <a:t> </a:t>
            </a:r>
            <a:r>
              <a:rPr lang="en-US" dirty="0" smtClean="0"/>
              <a:t>thrown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25E2-1597-6B4F-B1FF-D190F9B730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3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8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2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3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5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1A3F-A799-B444-99AA-EDB5CF2BBABD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C44A-E97F-3145-8652-B5DDDA6D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7" y="1339617"/>
            <a:ext cx="8560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The Cretaceous Cayo Formation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at Puerto Cayo, Western Ecuador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3571" y="4933129"/>
            <a:ext cx="62504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Habte G. Churnet 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Department of Physics, Geology, and Astronomy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University of Tennessee at Chattanooga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2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8" r="24151" b="15546"/>
          <a:stretch/>
        </p:blipFill>
        <p:spPr>
          <a:xfrm>
            <a:off x="317471" y="401077"/>
            <a:ext cx="8083462" cy="526413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715" y="6149848"/>
            <a:ext cx="86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Heliaster</a:t>
            </a:r>
            <a:r>
              <a:rPr lang="en-US" dirty="0"/>
              <a:t> </a:t>
            </a:r>
            <a:r>
              <a:rPr lang="en-US" dirty="0" smtClean="0"/>
              <a:t>starfish in lower intertidal. Reportedly</a:t>
            </a:r>
            <a:r>
              <a:rPr lang="en-US" dirty="0"/>
              <a:t> </a:t>
            </a:r>
            <a:r>
              <a:rPr lang="en-US" dirty="0" smtClean="0"/>
              <a:t>the starfish is extinct at Galapagos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1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33611" r="24116"/>
          <a:stretch/>
        </p:blipFill>
        <p:spPr>
          <a:xfrm>
            <a:off x="1501893" y="217250"/>
            <a:ext cx="6702226" cy="5615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15" y="6149848"/>
            <a:ext cx="86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Heliaster</a:t>
            </a:r>
            <a:r>
              <a:rPr lang="en-US" dirty="0"/>
              <a:t> </a:t>
            </a:r>
            <a:r>
              <a:rPr lang="en-US" dirty="0" smtClean="0"/>
              <a:t>starfish in lower intertidal. Reportedly</a:t>
            </a:r>
            <a:r>
              <a:rPr lang="en-US" dirty="0"/>
              <a:t> </a:t>
            </a:r>
            <a:r>
              <a:rPr lang="en-US" dirty="0" smtClean="0"/>
              <a:t>the starfish is extinct at Galapagos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5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8530" y="1002693"/>
            <a:ext cx="145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unconformity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7234997" y="1587597"/>
            <a:ext cx="985831" cy="401077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812192" y="785443"/>
            <a:ext cx="2038499" cy="586582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94467" y="3091636"/>
            <a:ext cx="0" cy="852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79758" y="3294303"/>
            <a:ext cx="315575" cy="377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87879" y="3471333"/>
            <a:ext cx="123152" cy="2001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0121" y="2486121"/>
            <a:ext cx="708121" cy="469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220828" y="1372025"/>
            <a:ext cx="0" cy="51056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89294" y="785443"/>
            <a:ext cx="690464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480235" y="268941"/>
            <a:ext cx="1165412" cy="516502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7765" y="268941"/>
            <a:ext cx="493059" cy="179294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93060" y="1"/>
            <a:ext cx="1060822" cy="448234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619126" y="31897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faults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1910" y="21767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fault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01773" y="510988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Algal mat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12588" y="4213412"/>
            <a:ext cx="2853765" cy="1344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0824" y="38100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8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7" y="884125"/>
            <a:ext cx="6733433" cy="5050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112" y="5980174"/>
            <a:ext cx="4570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flow deposit. Coarse grained featureless.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7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610850"/>
            <a:ext cx="7183533" cy="538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7466" y="32150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0799" y="6233407"/>
            <a:ext cx="78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deposit. Coarse grained. Granules, clasts. Periwinkles attached to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1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20" y="250059"/>
            <a:ext cx="4823209" cy="6029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030" y="6319382"/>
            <a:ext cx="346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Faulted.  NW down thrown, mostly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2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7" y="264689"/>
            <a:ext cx="5113271" cy="6391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8116" y="5686781"/>
            <a:ext cx="1846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Pencil parallel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slickenlines</a:t>
            </a:r>
            <a:endParaRPr lang="en-US" dirty="0" smtClean="0"/>
          </a:p>
          <a:p>
            <a:r>
              <a:rPr lang="en-US" dirty="0" smtClean="0"/>
              <a:t>Hammer for scale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8748" y="4192399"/>
            <a:ext cx="184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Triangular </a:t>
            </a:r>
            <a:r>
              <a:rPr lang="en-US" dirty="0" err="1" smtClean="0"/>
              <a:t>graben</a:t>
            </a:r>
            <a:endParaRPr lang="en-US" dirty="0" smtClean="0"/>
          </a:p>
          <a:p>
            <a:r>
              <a:rPr lang="en-US" dirty="0" smtClean="0"/>
              <a:t> down thrown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6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73" y="434124"/>
            <a:ext cx="4357635" cy="5447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269" y="6042416"/>
            <a:ext cx="5498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 of previous picture, pencil  parallel to </a:t>
            </a:r>
            <a:r>
              <a:rPr lang="en-US" dirty="0" err="1" smtClean="0"/>
              <a:t>slickenline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Steps show block is down thrown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1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25" y="248648"/>
            <a:ext cx="5048962" cy="6311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3906" y="2660561"/>
            <a:ext cx="21611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spaced</a:t>
            </a:r>
          </a:p>
          <a:p>
            <a:r>
              <a:rPr lang="en-US" dirty="0" smtClean="0"/>
              <a:t> fracture and faulting</a:t>
            </a:r>
          </a:p>
          <a:p>
            <a:r>
              <a:rPr lang="en-US" dirty="0" smtClean="0"/>
              <a:t>Trend E-W.</a:t>
            </a:r>
          </a:p>
          <a:p>
            <a:endParaRPr lang="en-US" dirty="0"/>
          </a:p>
          <a:p>
            <a:r>
              <a:rPr lang="en-US" dirty="0" smtClean="0"/>
              <a:t>Broken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4" y="384179"/>
            <a:ext cx="5096524" cy="6370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1069" y="907010"/>
            <a:ext cx="2332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Hammer on up thrown</a:t>
            </a:r>
          </a:p>
          <a:p>
            <a:r>
              <a:rPr lang="en-US" dirty="0" smtClean="0"/>
              <a:t>Block.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9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Jonathan W. Mies</a:t>
            </a:r>
          </a:p>
          <a:p>
            <a:r>
              <a:rPr lang="en-US" dirty="0">
                <a:solidFill>
                  <a:schemeClr val="bg1"/>
                </a:solidFill>
              </a:rPr>
              <a:t>Department of Physics, Geology, and Astronomy</a:t>
            </a:r>
          </a:p>
          <a:p>
            <a:r>
              <a:rPr lang="en-US" dirty="0">
                <a:solidFill>
                  <a:schemeClr val="bg1"/>
                </a:solidFill>
              </a:rPr>
              <a:t>The University of Tennessee at Chattanooga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96" t="12669" r="2774" b="6473"/>
          <a:stretch/>
        </p:blipFill>
        <p:spPr>
          <a:xfrm>
            <a:off x="356235" y="868802"/>
            <a:ext cx="8534142" cy="55452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972492" y="5152206"/>
            <a:ext cx="1881598" cy="1012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40000">
            <a:off x="4080074" y="5088784"/>
            <a:ext cx="16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Grijalva</a:t>
            </a:r>
            <a:r>
              <a:rPr lang="en-US" dirty="0" smtClean="0"/>
              <a:t> scarp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28525" y="4003050"/>
            <a:ext cx="26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Carnegie  Ridge [aseismic]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5522" y="390547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Galapagos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7460000">
            <a:off x="6089906" y="3766974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Forearc</a:t>
            </a:r>
            <a:r>
              <a:rPr lang="en-US" sz="1200" dirty="0" smtClean="0"/>
              <a:t> Ridge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7040000">
            <a:off x="6377528" y="4124542"/>
            <a:ext cx="1024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Forearc</a:t>
            </a:r>
            <a:r>
              <a:rPr lang="en-US" sz="1200" dirty="0" smtClean="0"/>
              <a:t> basin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6440000">
            <a:off x="6977963" y="4397843"/>
            <a:ext cx="1037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Magmatic arc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 rot="16320000">
            <a:off x="7775213" y="4712733"/>
            <a:ext cx="1035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Backarc</a:t>
            </a:r>
            <a:r>
              <a:rPr lang="en-US" sz="1200" dirty="0" smtClean="0"/>
              <a:t> basin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rot="17280000">
            <a:off x="5784407" y="3424833"/>
            <a:ext cx="61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Trench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51865" y="371746"/>
            <a:ext cx="4820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Location: Geologic Environment of Ecuador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186106" y="4118348"/>
            <a:ext cx="26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7271" y="4626461"/>
            <a:ext cx="26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479124" y="3443555"/>
            <a:ext cx="26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697429" y="409483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cayo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7280000">
            <a:off x="5389165" y="5359886"/>
            <a:ext cx="61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Trench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533877" y="3265177"/>
            <a:ext cx="7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Quito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0022" y="6417230"/>
            <a:ext cx="546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Grijalva</a:t>
            </a:r>
            <a:r>
              <a:rPr lang="en-US" dirty="0" smtClean="0"/>
              <a:t> scarp: south side is 700 meters below north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6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728" y="161246"/>
            <a:ext cx="668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Colored Cayo.  Plane Polarized Thin Section.   View 5 mm across</a:t>
            </a:r>
            <a:endParaRPr lang="en-US" dirty="0"/>
          </a:p>
        </p:txBody>
      </p:sp>
      <p:pic>
        <p:nvPicPr>
          <p:cNvPr id="4" name="Picture 3" descr="IMG_23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69" y="530578"/>
            <a:ext cx="6040202" cy="6040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9580" y="1471371"/>
            <a:ext cx="15112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Calcite.</a:t>
            </a:r>
          </a:p>
          <a:p>
            <a:r>
              <a:rPr lang="en-US" dirty="0"/>
              <a:t>Z</a:t>
            </a:r>
            <a:r>
              <a:rPr lang="en-US" dirty="0" smtClean="0"/>
              <a:t>eolite</a:t>
            </a:r>
          </a:p>
          <a:p>
            <a:r>
              <a:rPr lang="en-US" dirty="0" smtClean="0"/>
              <a:t>Plagioclase</a:t>
            </a:r>
          </a:p>
          <a:p>
            <a:r>
              <a:rPr lang="en-US" dirty="0" smtClean="0"/>
              <a:t>Quartz,</a:t>
            </a:r>
          </a:p>
          <a:p>
            <a:r>
              <a:rPr lang="en-US" dirty="0" smtClean="0"/>
              <a:t>Chlorite</a:t>
            </a:r>
          </a:p>
          <a:p>
            <a:r>
              <a:rPr lang="en-US" dirty="0" smtClean="0"/>
              <a:t>Opaque</a:t>
            </a:r>
          </a:p>
          <a:p>
            <a:endParaRPr lang="en-US" dirty="0"/>
          </a:p>
          <a:p>
            <a:r>
              <a:rPr lang="en-US" dirty="0" smtClean="0"/>
              <a:t>Most stained</a:t>
            </a:r>
          </a:p>
          <a:p>
            <a:r>
              <a:rPr lang="en-US" dirty="0" smtClean="0"/>
              <a:t>Yellow by iron</a:t>
            </a:r>
          </a:p>
        </p:txBody>
      </p:sp>
    </p:spTree>
    <p:extLst>
      <p:ext uri="{BB962C8B-B14F-4D97-AF65-F5344CB8AC3E}">
        <p14:creationId xmlns:p14="http://schemas.microsoft.com/office/powerpoint/2010/main" val="85694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728" y="161246"/>
            <a:ext cx="667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Colored Cayo.  Crossed  Polaris Thin Section.   View 5 mm across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9580" y="1471371"/>
            <a:ext cx="121710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Calcite.</a:t>
            </a:r>
          </a:p>
          <a:p>
            <a:r>
              <a:rPr lang="en-US" dirty="0"/>
              <a:t>Z</a:t>
            </a:r>
            <a:r>
              <a:rPr lang="en-US" dirty="0" smtClean="0"/>
              <a:t>eolite</a:t>
            </a:r>
          </a:p>
          <a:p>
            <a:r>
              <a:rPr lang="en-US" dirty="0" smtClean="0"/>
              <a:t>Plagioclase</a:t>
            </a:r>
          </a:p>
          <a:p>
            <a:r>
              <a:rPr lang="en-US" dirty="0" smtClean="0"/>
              <a:t>Quartz,</a:t>
            </a:r>
          </a:p>
          <a:p>
            <a:r>
              <a:rPr lang="en-US" dirty="0" smtClean="0"/>
              <a:t>Chlorite</a:t>
            </a:r>
          </a:p>
          <a:p>
            <a:r>
              <a:rPr lang="en-US" dirty="0"/>
              <a:t>O</a:t>
            </a:r>
            <a:r>
              <a:rPr lang="en-US" dirty="0" smtClean="0"/>
              <a:t>paque</a:t>
            </a:r>
          </a:p>
        </p:txBody>
      </p:sp>
      <p:pic>
        <p:nvPicPr>
          <p:cNvPr id="6" name="Picture 5" descr="IMG_2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6226"/>
            <a:ext cx="5709121" cy="570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86935" y="161246"/>
            <a:ext cx="321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Colored Cayo.  XRD pattern</a:t>
            </a:r>
            <a:endParaRPr lang="en-US" dirty="0"/>
          </a:p>
        </p:txBody>
      </p:sp>
      <p:pic>
        <p:nvPicPr>
          <p:cNvPr id="2" name="Picture 1" descr="cayo fm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"/>
          <a:stretch/>
        </p:blipFill>
        <p:spPr>
          <a:xfrm>
            <a:off x="209174" y="660400"/>
            <a:ext cx="8770473" cy="55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784571"/>
            <a:ext cx="5705586" cy="5705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1191" y="362804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Rock.  Crossed </a:t>
            </a:r>
            <a:r>
              <a:rPr lang="en-US" dirty="0" err="1"/>
              <a:t>p</a:t>
            </a:r>
            <a:r>
              <a:rPr lang="en-US" dirty="0" err="1" smtClean="0"/>
              <a:t>olars</a:t>
            </a:r>
            <a:r>
              <a:rPr lang="en-US" dirty="0" smtClean="0"/>
              <a:t>-  Biogenic Ooze, </a:t>
            </a:r>
            <a:r>
              <a:rPr lang="en-US" dirty="0" err="1" smtClean="0"/>
              <a:t>Forams</a:t>
            </a:r>
            <a:r>
              <a:rPr lang="en-US" dirty="0" smtClean="0"/>
              <a:t>,  view 5 mm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9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452"/>
          <a:stretch/>
        </p:blipFill>
        <p:spPr>
          <a:xfrm>
            <a:off x="1479117" y="221706"/>
            <a:ext cx="6094875" cy="5679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17" y="6253098"/>
            <a:ext cx="475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Puerto Lopez, North part.  Gently dipping SE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2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09"/>
          <a:stretch/>
        </p:blipFill>
        <p:spPr>
          <a:xfrm>
            <a:off x="429397" y="366888"/>
            <a:ext cx="7512819" cy="5371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398" y="5934670"/>
            <a:ext cx="805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part of Puerto </a:t>
            </a:r>
            <a:r>
              <a:rPr lang="en-US" dirty="0"/>
              <a:t>L</a:t>
            </a:r>
            <a:r>
              <a:rPr lang="en-US" dirty="0" smtClean="0"/>
              <a:t>opez. Steeper limb of anticlines dips west to the Pacific Ocean</a:t>
            </a:r>
          </a:p>
          <a:p>
            <a:pPr lvl="1"/>
            <a:r>
              <a:rPr lang="en-US" dirty="0" smtClean="0"/>
              <a:t>West vergent anticline.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6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57" y="301460"/>
            <a:ext cx="48768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388" y="3728753"/>
            <a:ext cx="1787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Fining upward</a:t>
            </a:r>
          </a:p>
          <a:p>
            <a:r>
              <a:rPr lang="en-US" dirty="0"/>
              <a:t>g</a:t>
            </a:r>
            <a:r>
              <a:rPr lang="en-US" dirty="0" smtClean="0"/>
              <a:t>rain-size graded</a:t>
            </a:r>
          </a:p>
          <a:p>
            <a:r>
              <a:rPr lang="en-US" dirty="0" smtClean="0"/>
              <a:t>turbidite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935079" y="4375084"/>
            <a:ext cx="0" cy="2022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8450" y="276954"/>
            <a:ext cx="0" cy="11664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73384" y="301460"/>
            <a:ext cx="0" cy="27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23108" y="729539"/>
            <a:ext cx="1" cy="4807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39563" y="1443428"/>
            <a:ext cx="0" cy="2931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80927" y="5568247"/>
            <a:ext cx="0" cy="8292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3530" y="2644588"/>
            <a:ext cx="141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Puerto Lopez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5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023" y="1345768"/>
            <a:ext cx="794320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CONCLUSION</a:t>
            </a:r>
          </a:p>
          <a:p>
            <a:endParaRPr lang="en-US" sz="2000" dirty="0" smtClean="0"/>
          </a:p>
          <a:p>
            <a:r>
              <a:rPr lang="en-US" sz="2000" dirty="0" smtClean="0"/>
              <a:t>A. 	Two oceanic plateaus: </a:t>
            </a:r>
          </a:p>
          <a:p>
            <a:r>
              <a:rPr lang="en-US" sz="2000" dirty="0" smtClean="0"/>
              <a:t>	the San </a:t>
            </a:r>
            <a:r>
              <a:rPr lang="en-US" sz="2000" dirty="0"/>
              <a:t>J</a:t>
            </a:r>
            <a:r>
              <a:rPr lang="en-US" sz="2000" dirty="0" smtClean="0"/>
              <a:t>uan and its successor </a:t>
            </a:r>
          </a:p>
          <a:p>
            <a:r>
              <a:rPr lang="en-US" sz="2000" dirty="0" smtClean="0"/>
              <a:t>	plateau, the </a:t>
            </a:r>
            <a:r>
              <a:rPr lang="en-US" sz="2000" dirty="0" err="1" smtClean="0"/>
              <a:t>Pinon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are significant Cretaceous Plateaus.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The San Juan was thrust </a:t>
            </a:r>
            <a:r>
              <a:rPr lang="en-US" sz="2000" dirty="0" err="1" smtClean="0"/>
              <a:t>northeastwardward</a:t>
            </a:r>
            <a:r>
              <a:rPr lang="en-US" sz="2000" dirty="0" smtClean="0"/>
              <a:t> and accreted on Ecuador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The </a:t>
            </a:r>
            <a:r>
              <a:rPr lang="en-US" sz="2000" dirty="0" err="1" smtClean="0"/>
              <a:t>Pinon</a:t>
            </a:r>
            <a:r>
              <a:rPr lang="en-US" sz="2000" dirty="0" smtClean="0"/>
              <a:t> was thrust southwestward in the Cretaceous before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the coastal margin was under thrust by the Nazca </a:t>
            </a:r>
            <a:r>
              <a:rPr lang="en-US" sz="2000" dirty="0"/>
              <a:t>P</a:t>
            </a:r>
            <a:r>
              <a:rPr lang="en-US" sz="2000" dirty="0" smtClean="0"/>
              <a:t>late.</a:t>
            </a:r>
          </a:p>
          <a:p>
            <a:endParaRPr lang="en-US" sz="2000" dirty="0" smtClean="0"/>
          </a:p>
          <a:p>
            <a:r>
              <a:rPr lang="en-US" sz="2000" dirty="0" smtClean="0"/>
              <a:t>B.  At Puerto Cayo.</a:t>
            </a:r>
          </a:p>
          <a:p>
            <a:r>
              <a:rPr lang="en-US" sz="2000" dirty="0" smtClean="0"/>
              <a:t>	Grain flow and debris flow [high density turbidites?] volcaniclastics</a:t>
            </a:r>
          </a:p>
          <a:p>
            <a:r>
              <a:rPr lang="en-US" sz="2000" dirty="0" smtClean="0"/>
              <a:t>	dominate [minerals include: , heulandite, calcite, plagioclase, quartz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Magnetite and pyrite.  Iron staining]</a:t>
            </a:r>
          </a:p>
        </p:txBody>
      </p:sp>
      <p:pic>
        <p:nvPicPr>
          <p:cNvPr id="5" name="Picture 4" descr="Boob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21200" r="7903"/>
          <a:stretch/>
        </p:blipFill>
        <p:spPr>
          <a:xfrm>
            <a:off x="4979282" y="0"/>
            <a:ext cx="3325091" cy="2455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0883" y="2530610"/>
            <a:ext cx="337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Blue footed Booby. La Plata Island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641" y="791112"/>
            <a:ext cx="3987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C. Summary of structure </a:t>
            </a:r>
          </a:p>
          <a:p>
            <a:r>
              <a:rPr lang="en-US" sz="2400" dirty="0" smtClean="0"/>
              <a:t>In the Cayo FM at Puerto Cayo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8309" y="2053337"/>
            <a:ext cx="8434070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Formation declines at 25° to SE, different from the attitude in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overlying rock.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Therefore, tilting is likely Cretaceous.</a:t>
            </a:r>
          </a:p>
          <a:p>
            <a:endParaRPr lang="en-US" sz="2400" dirty="0" smtClean="0"/>
          </a:p>
          <a:p>
            <a:pPr marL="342900" indent="-342900">
              <a:buAutoNum type="arabicPeriod" startAt="2"/>
            </a:pPr>
            <a:r>
              <a:rPr lang="en-US" sz="2400" dirty="0" smtClean="0"/>
              <a:t>Formation </a:t>
            </a:r>
            <a:r>
              <a:rPr lang="en-US" sz="2400" dirty="0"/>
              <a:t>is broken </a:t>
            </a:r>
            <a:r>
              <a:rPr lang="en-US" sz="2400" dirty="0" smtClean="0"/>
              <a:t>up &amp; faulting </a:t>
            </a:r>
            <a:r>
              <a:rPr lang="en-US" sz="2400" dirty="0"/>
              <a:t>is post </a:t>
            </a:r>
            <a:r>
              <a:rPr lang="en-US" sz="2400" dirty="0" smtClean="0"/>
              <a:t>depositional.</a:t>
            </a:r>
          </a:p>
          <a:p>
            <a:endParaRPr lang="en-US" sz="2400" dirty="0"/>
          </a:p>
          <a:p>
            <a:r>
              <a:rPr lang="en-US" sz="2400" dirty="0" smtClean="0"/>
              <a:t>3. Broken zone.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Did the faulting occur as a relaxation after the Carnegie Ridge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uplifted the area?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 Or is the broken zone associated with westward thrusting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of the Cayo FM?  I prefer the latter, though it might have been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reactivated later.</a:t>
            </a:r>
            <a:endParaRPr lang="en-US" sz="2400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8" name="Picture 7" descr="DSCF0792-Frigate bir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29563" r="21485" b="-2793"/>
          <a:stretch/>
        </p:blipFill>
        <p:spPr>
          <a:xfrm>
            <a:off x="4995992" y="45963"/>
            <a:ext cx="2406095" cy="1995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304" y="417789"/>
            <a:ext cx="1595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Frigate bird</a:t>
            </a:r>
          </a:p>
          <a:p>
            <a:r>
              <a:rPr lang="en-US" dirty="0">
                <a:solidFill>
                  <a:srgbClr val="3366FF"/>
                </a:solidFill>
              </a:rPr>
              <a:t>a</a:t>
            </a:r>
            <a:r>
              <a:rPr lang="en-US" dirty="0" smtClean="0">
                <a:solidFill>
                  <a:srgbClr val="3366FF"/>
                </a:solidFill>
              </a:rPr>
              <a:t>t its nesting</a:t>
            </a:r>
          </a:p>
          <a:p>
            <a:r>
              <a:rPr lang="en-US" dirty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ite at  La Plata</a:t>
            </a:r>
          </a:p>
          <a:p>
            <a:r>
              <a:rPr lang="en-US" dirty="0">
                <a:solidFill>
                  <a:srgbClr val="3366FF"/>
                </a:solidFill>
              </a:rPr>
              <a:t>I</a:t>
            </a:r>
            <a:r>
              <a:rPr lang="en-US" dirty="0" smtClean="0">
                <a:solidFill>
                  <a:srgbClr val="3366FF"/>
                </a:solidFill>
              </a:rPr>
              <a:t>sland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412" y="343647"/>
            <a:ext cx="288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Conclusion continued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6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uadorCartoon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6"/>
          <a:stretch/>
        </p:blipFill>
        <p:spPr>
          <a:xfrm>
            <a:off x="4019847" y="3168164"/>
            <a:ext cx="4290918" cy="2105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212" y="1303501"/>
            <a:ext cx="7011129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/>
              <a:t>Igneous provenance from</a:t>
            </a:r>
          </a:p>
          <a:p>
            <a:r>
              <a:rPr lang="en-US" dirty="0"/>
              <a:t> </a:t>
            </a:r>
            <a:r>
              <a:rPr lang="en-US" dirty="0" smtClean="0"/>
              <a:t>     discrimination diagrams,</a:t>
            </a:r>
          </a:p>
          <a:p>
            <a:r>
              <a:rPr lang="en-US" dirty="0" smtClean="0"/>
              <a:t> 	e.g., Rare Earth Elements (REE)</a:t>
            </a:r>
          </a:p>
          <a:p>
            <a:endParaRPr lang="en-US" dirty="0" smtClean="0"/>
          </a:p>
          <a:p>
            <a:r>
              <a:rPr lang="en-US" dirty="0" smtClean="0"/>
              <a:t>B. </a:t>
            </a:r>
            <a:r>
              <a:rPr lang="en-US" dirty="0" smtClean="0">
                <a:solidFill>
                  <a:srgbClr val="0000FF"/>
                </a:solidFill>
              </a:rPr>
              <a:t>Cretaceous, Farallon Plate</a:t>
            </a:r>
          </a:p>
          <a:p>
            <a:r>
              <a:rPr lang="en-US" dirty="0" smtClean="0"/>
              <a:t>	Two oceanic plateaus that were</a:t>
            </a:r>
          </a:p>
          <a:p>
            <a:r>
              <a:rPr lang="en-US" dirty="0" smtClean="0"/>
              <a:t>appended to Ecuador since the Cretaceous, which</a:t>
            </a:r>
          </a:p>
          <a:p>
            <a:r>
              <a:rPr lang="en-US" dirty="0"/>
              <a:t>o</a:t>
            </a:r>
            <a:r>
              <a:rPr lang="en-US" dirty="0" smtClean="0"/>
              <a:t>therwise was mostly submarine.</a:t>
            </a:r>
          </a:p>
          <a:p>
            <a:pPr marL="342900" indent="-342900">
              <a:buAutoNum type="arabicPeriod"/>
            </a:pPr>
            <a:r>
              <a:rPr lang="en-US" dirty="0" smtClean="0"/>
              <a:t>S = San Jun Plateau-  1</a:t>
            </a:r>
            <a:r>
              <a:rPr lang="en-US" baseline="30000" dirty="0" smtClean="0"/>
              <a:t>st</a:t>
            </a:r>
            <a:r>
              <a:rPr lang="en-US" dirty="0" smtClean="0"/>
              <a:t> ocean Plateau</a:t>
            </a:r>
          </a:p>
          <a:p>
            <a:pPr marL="342900" indent="-342900">
              <a:buAutoNum type="arabicPeriod"/>
            </a:pPr>
            <a:r>
              <a:rPr lang="en-US" dirty="0" smtClean="0"/>
              <a:t>P = </a:t>
            </a:r>
            <a:r>
              <a:rPr lang="en-US" dirty="0" err="1" smtClean="0"/>
              <a:t>Pinon</a:t>
            </a:r>
            <a:r>
              <a:rPr lang="en-US" dirty="0" smtClean="0"/>
              <a:t> Plateau – successor Ocean Plateau</a:t>
            </a:r>
          </a:p>
          <a:p>
            <a:endParaRPr lang="en-US" dirty="0" smtClean="0"/>
          </a:p>
          <a:p>
            <a:pPr marL="342900" indent="-342900">
              <a:buAutoNum type="alphaUcPeriod" startAt="3"/>
            </a:pPr>
            <a:r>
              <a:rPr lang="en-US" dirty="0" err="1" smtClean="0"/>
              <a:t>Pinon</a:t>
            </a:r>
            <a:r>
              <a:rPr lang="en-US" dirty="0" smtClean="0"/>
              <a:t> Plateau was 100s km</a:t>
            </a:r>
          </a:p>
          <a:p>
            <a:r>
              <a:rPr lang="en-US" dirty="0" smtClean="0"/>
              <a:t>	south of its current position</a:t>
            </a:r>
          </a:p>
          <a:p>
            <a:r>
              <a:rPr lang="en-US" dirty="0" smtClean="0"/>
              <a:t>	In  Ecuador.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D. South America has been rotating clockwise</a:t>
            </a:r>
          </a:p>
          <a:p>
            <a:endParaRPr lang="en-US" dirty="0" smtClean="0"/>
          </a:p>
          <a:p>
            <a:r>
              <a:rPr lang="en-US" dirty="0" smtClean="0"/>
              <a:t>E. Volcanic activity since the Eocene covered earlier </a:t>
            </a:r>
            <a:r>
              <a:rPr lang="en-US" dirty="0" err="1" smtClean="0"/>
              <a:t>terranes</a:t>
            </a:r>
            <a:r>
              <a:rPr lang="en-US" dirty="0" smtClean="0"/>
              <a:t> and formed </a:t>
            </a:r>
          </a:p>
          <a:p>
            <a:r>
              <a:rPr lang="en-US" dirty="0" smtClean="0"/>
              <a:t>the </a:t>
            </a:r>
            <a:r>
              <a:rPr lang="en-US" dirty="0"/>
              <a:t>E</a:t>
            </a:r>
            <a:r>
              <a:rPr lang="en-US" dirty="0" smtClean="0"/>
              <a:t>cuadorian Andes.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15025" y="1561587"/>
            <a:ext cx="1523019" cy="824983"/>
            <a:chOff x="6915026" y="3671953"/>
            <a:chExt cx="764328" cy="47087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915026" y="4142831"/>
              <a:ext cx="7643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915026" y="3671953"/>
              <a:ext cx="282214" cy="1053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173725" y="3778523"/>
              <a:ext cx="45137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944896" y="1303501"/>
            <a:ext cx="1669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Calc</a:t>
            </a:r>
            <a:r>
              <a:rPr lang="en-US" dirty="0" smtClean="0"/>
              <a:t>-alkaline</a:t>
            </a:r>
          </a:p>
          <a:p>
            <a:r>
              <a:rPr lang="en-US" dirty="0" smtClean="0"/>
              <a:t>(e.g., Island arc)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2727" y="2082078"/>
            <a:ext cx="225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Tholeiite</a:t>
            </a:r>
            <a:endParaRPr lang="en-US" dirty="0" smtClean="0"/>
          </a:p>
          <a:p>
            <a:r>
              <a:rPr lang="en-US" dirty="0" smtClean="0"/>
              <a:t>(e.g., oceanic Plateau)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22001" y="934169"/>
            <a:ext cx="53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109559" y="1303501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03474" y="119225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35251" y="334231"/>
            <a:ext cx="58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9376" y="334231"/>
            <a:ext cx="5483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Objective</a:t>
            </a:r>
          </a:p>
          <a:p>
            <a:r>
              <a:rPr lang="en-US" dirty="0" smtClean="0"/>
              <a:t>Review of tectonic and neo-tectonic setting of Ecuador</a:t>
            </a:r>
          </a:p>
          <a:p>
            <a:r>
              <a:rPr lang="en-US" dirty="0" smtClean="0"/>
              <a:t>Show structures in the Cayo FM. and provide inferences.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6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905" y="812608"/>
            <a:ext cx="8382373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Currently, the Nazca  subduction zone is 150 km beneath the Ecuadorian Andes</a:t>
            </a:r>
          </a:p>
          <a:p>
            <a:endParaRPr lang="en-US" dirty="0"/>
          </a:p>
          <a:p>
            <a:r>
              <a:rPr lang="en-US" dirty="0" smtClean="0"/>
              <a:t>G. Compression above the edge of the supra-subducting  plate is associated with </a:t>
            </a:r>
          </a:p>
          <a:p>
            <a:r>
              <a:rPr lang="en-US" dirty="0" smtClean="0"/>
              <a:t>generally NE-SW dextral faults such as the Jamie, and the </a:t>
            </a:r>
            <a:r>
              <a:rPr lang="en-US" dirty="0" err="1" smtClean="0"/>
              <a:t>Puertovijo</a:t>
            </a:r>
            <a:r>
              <a:rPr lang="en-US" dirty="0" smtClean="0"/>
              <a:t>, and E-W</a:t>
            </a:r>
          </a:p>
          <a:p>
            <a:r>
              <a:rPr lang="en-US" dirty="0" smtClean="0"/>
              <a:t>Sinistral faults such as the </a:t>
            </a:r>
            <a:r>
              <a:rPr lang="en-US" dirty="0" err="1" smtClean="0"/>
              <a:t>Montecristi</a:t>
            </a:r>
            <a:r>
              <a:rPr lang="en-US" dirty="0" smtClean="0"/>
              <a:t> (</a:t>
            </a:r>
            <a:r>
              <a:rPr lang="en-US" dirty="0" err="1" smtClean="0"/>
              <a:t>Pedoja</a:t>
            </a:r>
            <a:r>
              <a:rPr lang="en-US" dirty="0" smtClean="0"/>
              <a:t> et al., 2004).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H. Subduction of the relatively hot, aseismic Carnegie Ridge is associated with </a:t>
            </a:r>
          </a:p>
          <a:p>
            <a:r>
              <a:rPr lang="en-US" dirty="0" smtClean="0"/>
              <a:t>uplift of the continental margin of Ecuador, and reactivated faults. For example,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Monticrist</a:t>
            </a:r>
            <a:r>
              <a:rPr lang="en-US" dirty="0" err="1"/>
              <a:t>i</a:t>
            </a:r>
            <a:r>
              <a:rPr lang="en-US" dirty="0" smtClean="0"/>
              <a:t> </a:t>
            </a:r>
            <a:r>
              <a:rPr lang="en-US" dirty="0" err="1" smtClean="0"/>
              <a:t>sinstral</a:t>
            </a:r>
            <a:r>
              <a:rPr lang="en-US" dirty="0" smtClean="0"/>
              <a:t> fault was reactivated into a north side up thrown </a:t>
            </a:r>
          </a:p>
          <a:p>
            <a:r>
              <a:rPr lang="en-US" dirty="0" smtClean="0"/>
              <a:t>normal fault (</a:t>
            </a:r>
            <a:r>
              <a:rPr lang="en-US" dirty="0" err="1"/>
              <a:t>Pedoja</a:t>
            </a:r>
            <a:r>
              <a:rPr lang="en-US" dirty="0"/>
              <a:t> et al., 2004</a:t>
            </a:r>
            <a:r>
              <a:rPr lang="en-US" dirty="0" smtClean="0"/>
              <a:t>)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uplift is apparently why </a:t>
            </a:r>
            <a:r>
              <a:rPr lang="en-US" dirty="0" err="1" smtClean="0"/>
              <a:t>cliffed</a:t>
            </a:r>
            <a:r>
              <a:rPr lang="en-US" dirty="0" smtClean="0"/>
              <a:t> coasts [secondary coasts in that waves and tides</a:t>
            </a:r>
          </a:p>
          <a:p>
            <a:r>
              <a:rPr lang="en-US" dirty="0" smtClean="0"/>
              <a:t>have also shaped the coastline with sea stacks separated from mainland by erosion]</a:t>
            </a:r>
          </a:p>
          <a:p>
            <a:r>
              <a:rPr lang="en-US" dirty="0"/>
              <a:t>o</a:t>
            </a:r>
            <a:r>
              <a:rPr lang="en-US" dirty="0" smtClean="0"/>
              <a:t>ccur over miles on either sides of the Manta peninsula. </a:t>
            </a:r>
            <a:r>
              <a:rPr lang="en-US" dirty="0"/>
              <a:t>W</a:t>
            </a:r>
            <a:r>
              <a:rPr lang="en-US" dirty="0" smtClean="0"/>
              <a:t>ave action erodes coastal </a:t>
            </a:r>
          </a:p>
          <a:p>
            <a:r>
              <a:rPr lang="en-US" dirty="0" smtClean="0"/>
              <a:t>man made structures, roads, fences, houses in the current global-warming-related sea </a:t>
            </a:r>
            <a:endParaRPr lang="en-US" dirty="0"/>
          </a:p>
          <a:p>
            <a:r>
              <a:rPr lang="en-US" dirty="0"/>
              <a:t>level </a:t>
            </a:r>
            <a:r>
              <a:rPr lang="en-US" dirty="0" smtClean="0"/>
              <a:t>rise.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I. Uplift of the continental margin is punctuated with interglacial inundation, </a:t>
            </a:r>
          </a:p>
          <a:p>
            <a:r>
              <a:rPr lang="en-US" dirty="0" smtClean="0"/>
              <a:t>and glacial coastal erosion. The punctuated uplift is marked by flat terraces present</a:t>
            </a:r>
          </a:p>
          <a:p>
            <a:r>
              <a:rPr lang="en-US" dirty="0"/>
              <a:t>o</a:t>
            </a:r>
            <a:r>
              <a:rPr lang="en-US" dirty="0" smtClean="0"/>
              <a:t>n land as in the Manta peninsula, which is associated with 360 m uplift above </a:t>
            </a:r>
          </a:p>
          <a:p>
            <a:r>
              <a:rPr lang="en-US" dirty="0" smtClean="0"/>
              <a:t>sea level, an on La Plata island that is uplifted 170 meters above sea level (</a:t>
            </a:r>
            <a:r>
              <a:rPr lang="en-US" dirty="0" err="1" smtClean="0"/>
              <a:t>Pedoja</a:t>
            </a:r>
            <a:r>
              <a:rPr lang="en-US" dirty="0" smtClean="0"/>
              <a:t> et al.)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35251" y="334231"/>
            <a:ext cx="58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9376" y="334231"/>
            <a:ext cx="289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Objective (continued)</a:t>
            </a:r>
          </a:p>
        </p:txBody>
      </p:sp>
    </p:spTree>
    <p:extLst>
      <p:ext uri="{BB962C8B-B14F-4D97-AF65-F5344CB8AC3E}">
        <p14:creationId xmlns:p14="http://schemas.microsoft.com/office/powerpoint/2010/main" val="67273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35" y="508000"/>
            <a:ext cx="5676900" cy="584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180000">
            <a:off x="4399469" y="2630831"/>
            <a:ext cx="910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San Juan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16560000">
            <a:off x="3978487" y="2756964"/>
            <a:ext cx="1003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Guaranda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560000">
            <a:off x="3394685" y="2855802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Macuchi</a:t>
            </a:r>
            <a:r>
              <a:rPr lang="en-US" sz="1600" dirty="0" smtClean="0"/>
              <a:t> Island Arc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353696" y="3104926"/>
            <a:ext cx="661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Pinon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flipV="1">
            <a:off x="5124228" y="3201376"/>
            <a:ext cx="273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691386" y="3193828"/>
            <a:ext cx="496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100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05303" y="3539930"/>
            <a:ext cx="44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 rot="19080000">
            <a:off x="4157068" y="1390753"/>
            <a:ext cx="887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Naranjal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813538" y="2584061"/>
            <a:ext cx="316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484677" y="2892227"/>
            <a:ext cx="3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LP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301082" y="2722560"/>
            <a:ext cx="259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601329" y="3830259"/>
            <a:ext cx="281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755633" y="2131200"/>
            <a:ext cx="288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214212" y="4275952"/>
            <a:ext cx="26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657560" y="1030961"/>
            <a:ext cx="259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717074" y="3135703"/>
            <a:ext cx="26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890507" y="97104"/>
            <a:ext cx="5329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Geologic  map ( </a:t>
            </a:r>
            <a:r>
              <a:rPr lang="en-US" sz="2000" dirty="0" smtClean="0"/>
              <a:t>adapted from </a:t>
            </a:r>
            <a:r>
              <a:rPr lang="en-US" sz="2000" dirty="0" err="1" smtClean="0"/>
              <a:t>Jaillard</a:t>
            </a:r>
            <a:r>
              <a:rPr lang="en-US" sz="2000" dirty="0" smtClean="0"/>
              <a:t> et al., 2009)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01527" y="7940"/>
            <a:ext cx="2950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Cartoon: Farallon to Nazca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514" y="6232420"/>
            <a:ext cx="670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magmatic arc from 140 to 40 Ma. Clockwise rotation of S America.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76701" y="6432313"/>
            <a:ext cx="7643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76701" y="5961435"/>
            <a:ext cx="282214" cy="105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935400" y="6068005"/>
            <a:ext cx="4513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778401" y="5838586"/>
            <a:ext cx="96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Calc</a:t>
            </a:r>
            <a:r>
              <a:rPr lang="en-US" sz="1200" dirty="0" smtClean="0"/>
              <a:t>-alkaline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6813678" y="6232420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Tholeiite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8441029" y="6067808"/>
            <a:ext cx="418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REE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8180000">
            <a:off x="4483393" y="1181405"/>
            <a:ext cx="188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Late Eocene -Recent</a:t>
            </a:r>
            <a:endParaRPr lang="en-US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093835" y="1030961"/>
            <a:ext cx="207247" cy="271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37331" y="1047075"/>
            <a:ext cx="156777" cy="22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8360000">
            <a:off x="4742324" y="829300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DGC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70701" y="493542"/>
            <a:ext cx="99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San Juan (S)</a:t>
            </a:r>
          </a:p>
          <a:p>
            <a:r>
              <a:rPr lang="en-US" sz="1200" dirty="0" smtClean="0"/>
              <a:t>Late K</a:t>
            </a:r>
            <a:endParaRPr lang="en-US" sz="12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629" y="478511"/>
            <a:ext cx="666750" cy="552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5365" y="1111131"/>
            <a:ext cx="117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Cayo Formation</a:t>
            </a:r>
          </a:p>
          <a:p>
            <a:r>
              <a:rPr lang="en-US" sz="1200" dirty="0" smtClean="0"/>
              <a:t>(C)</a:t>
            </a:r>
            <a:endParaRPr lang="en-US" sz="1200" dirty="0"/>
          </a:p>
          <a:p>
            <a:r>
              <a:rPr lang="en-US" sz="1200" dirty="0"/>
              <a:t>Late K</a:t>
            </a:r>
          </a:p>
          <a:p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7181833" y="3431430"/>
            <a:ext cx="1597152" cy="1176528"/>
            <a:chOff x="7038966" y="116794"/>
            <a:chExt cx="1597152" cy="1176528"/>
          </a:xfrm>
        </p:grpSpPr>
        <p:grpSp>
          <p:nvGrpSpPr>
            <p:cNvPr id="74" name="Group 73"/>
            <p:cNvGrpSpPr>
              <a:grpSpLocks noChangeAspect="1"/>
            </p:cNvGrpSpPr>
            <p:nvPr/>
          </p:nvGrpSpPr>
          <p:grpSpPr>
            <a:xfrm>
              <a:off x="7038966" y="116794"/>
              <a:ext cx="1597152" cy="1176528"/>
              <a:chOff x="5816600" y="0"/>
              <a:chExt cx="1996440" cy="1470660"/>
            </a:xfrm>
          </p:grpSpPr>
          <p:grpSp>
            <p:nvGrpSpPr>
              <p:cNvPr id="76" name="Group 75"/>
              <p:cNvGrpSpPr>
                <a:grpSpLocks noChangeAspect="1"/>
              </p:cNvGrpSpPr>
              <p:nvPr/>
            </p:nvGrpSpPr>
            <p:grpSpPr>
              <a:xfrm>
                <a:off x="5816600" y="0"/>
                <a:ext cx="1996440" cy="1470660"/>
                <a:chOff x="5816600" y="0"/>
                <a:chExt cx="3327400" cy="245110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5816600" y="0"/>
                  <a:ext cx="3327400" cy="2451100"/>
                  <a:chOff x="5816600" y="0"/>
                  <a:chExt cx="3327400" cy="2451100"/>
                </a:xfrm>
              </p:grpSpPr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816600" y="0"/>
                    <a:ext cx="3327400" cy="2451100"/>
                  </a:xfrm>
                  <a:prstGeom prst="rect">
                    <a:avLst/>
                  </a:prstGeom>
                </p:spPr>
              </p:pic>
              <p:cxnSp>
                <p:nvCxnSpPr>
                  <p:cNvPr id="81" name="Straight Arrow Connector 80"/>
                  <p:cNvCxnSpPr/>
                  <p:nvPr/>
                </p:nvCxnSpPr>
                <p:spPr>
                  <a:xfrm flipH="1" flipV="1">
                    <a:off x="7853877" y="2043896"/>
                    <a:ext cx="189777" cy="394181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Connector 78"/>
                <p:cNvCxnSpPr/>
                <p:nvPr/>
              </p:nvCxnSpPr>
              <p:spPr>
                <a:xfrm flipH="1" flipV="1">
                  <a:off x="6882135" y="405202"/>
                  <a:ext cx="1249107" cy="175432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/>
              <p:cNvSpPr txBox="1"/>
              <p:nvPr/>
            </p:nvSpPr>
            <p:spPr>
              <a:xfrm>
                <a:off x="6204722" y="744562"/>
                <a:ext cx="280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</a:t>
                </a:r>
                <a:endParaRPr lang="en-US" sz="1400" dirty="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8149994" y="944067"/>
              <a:ext cx="4584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DGC</a:t>
              </a:r>
              <a:endParaRPr lang="en-US" sz="1200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571112" y="2281935"/>
            <a:ext cx="1024128" cy="1024128"/>
            <a:chOff x="7532714" y="261011"/>
            <a:chExt cx="1024128" cy="1024128"/>
          </a:xfrm>
        </p:grpSpPr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7532714" y="261011"/>
              <a:ext cx="1024128" cy="1024128"/>
              <a:chOff x="7532714" y="261011"/>
              <a:chExt cx="1280160" cy="1280160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2714" y="261011"/>
                <a:ext cx="1280160" cy="1280160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7801269" y="978150"/>
                <a:ext cx="230833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kern="1200" dirty="0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7747558" y="834722"/>
              <a:ext cx="26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kern="1200" dirty="0" smtClean="0"/>
                <a:t>C</a:t>
              </a:r>
              <a:endParaRPr lang="en-US" sz="1200" kern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783295" y="2330824"/>
            <a:ext cx="8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Guaranda</a:t>
            </a:r>
            <a:r>
              <a:rPr lang="en-US" sz="1200" dirty="0" smtClean="0"/>
              <a:t> </a:t>
            </a:r>
          </a:p>
          <a:p>
            <a:r>
              <a:rPr lang="en-US" sz="1200" dirty="0" err="1" smtClean="0"/>
              <a:t>Terrnae</a:t>
            </a:r>
            <a:r>
              <a:rPr lang="en-US" sz="1200" dirty="0" smtClean="0"/>
              <a:t> (G)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489733" y="3261240"/>
            <a:ext cx="1586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Macuchi</a:t>
            </a:r>
            <a:r>
              <a:rPr lang="en-US" sz="1200" dirty="0" smtClean="0"/>
              <a:t> arc </a:t>
            </a:r>
            <a:r>
              <a:rPr lang="en-US" sz="1200" dirty="0"/>
              <a:t>(</a:t>
            </a:r>
            <a:r>
              <a:rPr lang="en-US" sz="1200" dirty="0" smtClean="0"/>
              <a:t>M)</a:t>
            </a:r>
            <a:endParaRPr lang="en-US" sz="1200" dirty="0"/>
          </a:p>
          <a:p>
            <a:r>
              <a:rPr lang="en-US" sz="1200" dirty="0" smtClean="0"/>
              <a:t>Northward </a:t>
            </a:r>
            <a:r>
              <a:rPr lang="en-US" sz="1200" dirty="0" smtClean="0"/>
              <a:t>movement </a:t>
            </a:r>
            <a:endParaRPr lang="en-US" sz="1200" dirty="0" smtClean="0"/>
          </a:p>
          <a:p>
            <a:r>
              <a:rPr lang="en-US" sz="1200" dirty="0"/>
              <a:t>a</a:t>
            </a:r>
            <a:r>
              <a:rPr lang="en-US" sz="1200" dirty="0" smtClean="0"/>
              <a:t>long the </a:t>
            </a:r>
          </a:p>
          <a:p>
            <a:r>
              <a:rPr lang="en-US" sz="1200" dirty="0" smtClean="0"/>
              <a:t>Dextral</a:t>
            </a:r>
          </a:p>
          <a:p>
            <a:r>
              <a:rPr lang="en-US" sz="1200" dirty="0" smtClean="0"/>
              <a:t>Guayaquil-</a:t>
            </a:r>
          </a:p>
          <a:p>
            <a:r>
              <a:rPr lang="en-US" sz="1200" dirty="0" err="1" smtClean="0"/>
              <a:t>Carcas</a:t>
            </a:r>
            <a:endParaRPr lang="en-US" sz="1200" dirty="0" smtClean="0"/>
          </a:p>
          <a:p>
            <a:r>
              <a:rPr lang="en-US" sz="1200" dirty="0" err="1" smtClean="0"/>
              <a:t>Megashear</a:t>
            </a:r>
            <a:endParaRPr lang="en-US" sz="1200" dirty="0" smtClean="0"/>
          </a:p>
          <a:p>
            <a:r>
              <a:rPr lang="en-US" sz="1200" dirty="0" smtClean="0"/>
              <a:t> (DGC)</a:t>
            </a:r>
            <a:endParaRPr lang="en-US" sz="12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7689800" y="1020500"/>
            <a:ext cx="1152144" cy="1198225"/>
            <a:chOff x="6661475" y="218829"/>
            <a:chExt cx="1152144" cy="1198225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1475" y="218829"/>
              <a:ext cx="1152144" cy="1198225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6956709" y="890554"/>
              <a:ext cx="26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</a:t>
              </a:r>
              <a:endParaRPr lang="en-US" sz="12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598278" y="6375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8001732" y="4782022"/>
            <a:ext cx="164122" cy="862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57359" y="5513398"/>
            <a:ext cx="458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DGC</a:t>
            </a:r>
            <a:endParaRPr lang="en-US" sz="1200" dirty="0"/>
          </a:p>
        </p:txBody>
      </p:sp>
      <p:grpSp>
        <p:nvGrpSpPr>
          <p:cNvPr id="96" name="Group 95"/>
          <p:cNvGrpSpPr/>
          <p:nvPr/>
        </p:nvGrpSpPr>
        <p:grpSpPr>
          <a:xfrm>
            <a:off x="7233343" y="4744404"/>
            <a:ext cx="1619153" cy="914400"/>
            <a:chOff x="7233343" y="4744404"/>
            <a:chExt cx="1619153" cy="91440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9728" y="4744404"/>
              <a:ext cx="1572768" cy="9144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233343" y="4907590"/>
              <a:ext cx="2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</a:t>
              </a:r>
              <a:endParaRPr lang="en-US" sz="1200" dirty="0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6419999" y="5051733"/>
            <a:ext cx="84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Nazca</a:t>
            </a:r>
          </a:p>
          <a:p>
            <a:r>
              <a:rPr lang="en-US" sz="1200" dirty="0" smtClean="0"/>
              <a:t> Plate (N)</a:t>
            </a:r>
          </a:p>
          <a:p>
            <a:r>
              <a:rPr lang="en-US" sz="1200" dirty="0" smtClean="0"/>
              <a:t>subducted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61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89" y="157066"/>
            <a:ext cx="3016769" cy="5748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404" y="906008"/>
            <a:ext cx="18242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1, </a:t>
            </a:r>
            <a:r>
              <a:rPr lang="en-US" sz="1200" dirty="0" err="1"/>
              <a:t>Jama</a:t>
            </a:r>
            <a:r>
              <a:rPr lang="en-US" sz="1200" dirty="0"/>
              <a:t>; </a:t>
            </a:r>
            <a:endParaRPr lang="en-US" sz="1200" dirty="0" smtClean="0"/>
          </a:p>
          <a:p>
            <a:r>
              <a:rPr lang="en-US" sz="1200" dirty="0" smtClean="0"/>
              <a:t>2</a:t>
            </a:r>
            <a:r>
              <a:rPr lang="en-US" sz="1200" dirty="0"/>
              <a:t>, Portoviejo; </a:t>
            </a:r>
            <a:r>
              <a:rPr lang="en-US" sz="1200" dirty="0" smtClean="0">
                <a:solidFill>
                  <a:srgbClr val="0000FF"/>
                </a:solidFill>
              </a:rPr>
              <a:t>(dextral)</a:t>
            </a:r>
          </a:p>
          <a:p>
            <a:r>
              <a:rPr lang="en-US" sz="1200" dirty="0" smtClean="0"/>
              <a:t>3,</a:t>
            </a:r>
            <a:r>
              <a:rPr lang="en-US" sz="1200" dirty="0"/>
              <a:t> </a:t>
            </a:r>
            <a:r>
              <a:rPr lang="en-US" sz="1200" dirty="0" err="1"/>
              <a:t>Montecristi</a:t>
            </a:r>
            <a:r>
              <a:rPr lang="en-US" sz="1200" dirty="0"/>
              <a:t>; 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err="1" smtClean="0">
                <a:solidFill>
                  <a:srgbClr val="0000FF"/>
                </a:solidFill>
              </a:rPr>
              <a:t>sinisteral</a:t>
            </a:r>
            <a:r>
              <a:rPr lang="en-US" sz="12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200" dirty="0" smtClean="0"/>
              <a:t>4</a:t>
            </a:r>
            <a:r>
              <a:rPr lang="en-US" sz="1200" dirty="0"/>
              <a:t>, </a:t>
            </a:r>
            <a:r>
              <a:rPr lang="en-US" sz="1200" dirty="0" err="1"/>
              <a:t>Colonche</a:t>
            </a:r>
            <a:r>
              <a:rPr lang="en-US" sz="1200" dirty="0"/>
              <a:t>; </a:t>
            </a:r>
          </a:p>
          <a:p>
            <a:r>
              <a:rPr lang="en-US" sz="1200" dirty="0" smtClean="0"/>
              <a:t>5, </a:t>
            </a:r>
            <a:r>
              <a:rPr lang="en-US" sz="1200" dirty="0" err="1"/>
              <a:t>Carrizal</a:t>
            </a:r>
            <a:r>
              <a:rPr lang="en-US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895" y="3522074"/>
            <a:ext cx="18892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PG, Punta </a:t>
            </a:r>
            <a:r>
              <a:rPr lang="en-US" sz="1200" dirty="0" err="1"/>
              <a:t>Galera</a:t>
            </a:r>
            <a:r>
              <a:rPr lang="en-US" sz="1200" dirty="0"/>
              <a:t>; </a:t>
            </a:r>
            <a:endParaRPr lang="en-US" sz="1200" dirty="0" smtClean="0"/>
          </a:p>
          <a:p>
            <a:r>
              <a:rPr lang="en-US" sz="1200" dirty="0" smtClean="0"/>
              <a:t>CP</a:t>
            </a:r>
            <a:r>
              <a:rPr lang="en-US" sz="1200" dirty="0"/>
              <a:t>, Cape </a:t>
            </a:r>
            <a:r>
              <a:rPr lang="en-US" sz="1200" dirty="0" err="1"/>
              <a:t>Pasado</a:t>
            </a:r>
            <a:r>
              <a:rPr lang="en-US" sz="1200" dirty="0"/>
              <a:t>; </a:t>
            </a:r>
            <a:endParaRPr lang="en-US" sz="1200" dirty="0" smtClean="0"/>
          </a:p>
          <a:p>
            <a:r>
              <a:rPr lang="en-US" sz="1200" dirty="0" smtClean="0"/>
              <a:t>BC</a:t>
            </a:r>
            <a:r>
              <a:rPr lang="en-US" sz="1200" dirty="0"/>
              <a:t>, Bahia de </a:t>
            </a:r>
            <a:r>
              <a:rPr lang="en-US" sz="1200" dirty="0" err="1"/>
              <a:t>Caraquez</a:t>
            </a:r>
            <a:r>
              <a:rPr lang="en-US" sz="1200" dirty="0"/>
              <a:t>; </a:t>
            </a:r>
            <a:endParaRPr lang="en-US" sz="1200" dirty="0" smtClean="0"/>
          </a:p>
          <a:p>
            <a:r>
              <a:rPr lang="en-US" sz="1200" dirty="0" smtClean="0"/>
              <a:t>MP</a:t>
            </a:r>
            <a:r>
              <a:rPr lang="en-US" sz="1200" dirty="0"/>
              <a:t>, Manta Peninsula</a:t>
            </a:r>
            <a:r>
              <a:rPr lang="en-US" sz="1200" dirty="0" smtClean="0"/>
              <a:t>;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C,   </a:t>
            </a:r>
            <a:r>
              <a:rPr lang="en-US" sz="1200" dirty="0">
                <a:solidFill>
                  <a:srgbClr val="0000FF"/>
                </a:solidFill>
              </a:rPr>
              <a:t>P</a:t>
            </a:r>
            <a:r>
              <a:rPr lang="en-US" sz="1200" dirty="0" smtClean="0">
                <a:solidFill>
                  <a:srgbClr val="0000FF"/>
                </a:solidFill>
              </a:rPr>
              <a:t>uerto </a:t>
            </a:r>
            <a:r>
              <a:rPr lang="en-US" sz="1200" dirty="0">
                <a:solidFill>
                  <a:srgbClr val="0000FF"/>
                </a:solidFill>
              </a:rPr>
              <a:t>C</a:t>
            </a:r>
            <a:r>
              <a:rPr lang="en-US" sz="1200" dirty="0" smtClean="0">
                <a:solidFill>
                  <a:srgbClr val="0000FF"/>
                </a:solidFill>
              </a:rPr>
              <a:t>ayo </a:t>
            </a:r>
          </a:p>
          <a:p>
            <a:r>
              <a:rPr lang="en-US" sz="1200" dirty="0" smtClean="0"/>
              <a:t>PI</a:t>
            </a:r>
            <a:r>
              <a:rPr lang="en-US" sz="1200" dirty="0"/>
              <a:t>, La Plata Island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CS</a:t>
            </a:r>
            <a:r>
              <a:rPr lang="en-US" sz="1200" dirty="0"/>
              <a:t>, Cape Salinas; </a:t>
            </a:r>
            <a:endParaRPr lang="en-US" sz="1200" dirty="0" smtClean="0"/>
          </a:p>
          <a:p>
            <a:r>
              <a:rPr lang="en-US" sz="1200" dirty="0" smtClean="0"/>
              <a:t>SEP, Santa </a:t>
            </a:r>
            <a:r>
              <a:rPr lang="en-US" sz="1200" dirty="0"/>
              <a:t>Elena Peninsula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 </a:t>
            </a:r>
            <a:r>
              <a:rPr lang="en-US" sz="1200" dirty="0"/>
              <a:t>PU, </a:t>
            </a:r>
            <a:r>
              <a:rPr lang="en-US" sz="1200" dirty="0" err="1"/>
              <a:t>PunaÅL</a:t>
            </a:r>
            <a:r>
              <a:rPr lang="en-US" sz="1200" dirty="0"/>
              <a:t> Island; </a:t>
            </a:r>
            <a:endParaRPr lang="en-US" sz="1200" dirty="0" smtClean="0"/>
          </a:p>
          <a:p>
            <a:r>
              <a:rPr lang="en-US" sz="1200" dirty="0" smtClean="0"/>
              <a:t>GG</a:t>
            </a:r>
            <a:r>
              <a:rPr lang="en-US" sz="1200" dirty="0"/>
              <a:t>, Gulf of Guayaquil; </a:t>
            </a:r>
            <a:endParaRPr lang="en-US" sz="1200" dirty="0" smtClean="0"/>
          </a:p>
          <a:p>
            <a:r>
              <a:rPr lang="en-US" sz="1200" dirty="0" smtClean="0"/>
              <a:t>ZFZ</a:t>
            </a:r>
            <a:r>
              <a:rPr lang="en-US" sz="1200" dirty="0"/>
              <a:t>, </a:t>
            </a:r>
            <a:r>
              <a:rPr lang="en-US" sz="1200" dirty="0" err="1"/>
              <a:t>Zambapala</a:t>
            </a:r>
            <a:r>
              <a:rPr lang="en-US" sz="1200" dirty="0"/>
              <a:t> fault zone.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6628" y="3161398"/>
            <a:ext cx="335737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Uplift </a:t>
            </a:r>
            <a:r>
              <a:rPr lang="en-US" dirty="0">
                <a:solidFill>
                  <a:srgbClr val="0000FF"/>
                </a:solidFill>
              </a:rPr>
              <a:t>&amp; extension since 3 to 2 Ma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Uplift –subducted Carnegie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Manta      ~ 360 meters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 Plata    ~ 170 meters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Marine terraces.  0.3 mmyr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6236" y="1796491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FF"/>
                </a:solidFill>
              </a:rPr>
              <a:t>C</a:t>
            </a:r>
            <a:endParaRPr lang="en-US" sz="105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678" y="744442"/>
            <a:ext cx="1036800" cy="8263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1817" y="5962711"/>
            <a:ext cx="6773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Plio</a:t>
            </a:r>
            <a:r>
              <a:rPr lang="en-US" sz="2000" dirty="0">
                <a:solidFill>
                  <a:srgbClr val="0000FF"/>
                </a:solidFill>
              </a:rPr>
              <a:t>-Quaternary </a:t>
            </a:r>
            <a:r>
              <a:rPr lang="en-US" sz="2000" dirty="0" smtClean="0">
                <a:solidFill>
                  <a:srgbClr val="0000FF"/>
                </a:solidFill>
              </a:rPr>
              <a:t>Uplift from </a:t>
            </a:r>
            <a:r>
              <a:rPr lang="en-US" sz="2000" dirty="0" err="1" smtClean="0">
                <a:solidFill>
                  <a:srgbClr val="0000FF"/>
                </a:solidFill>
              </a:rPr>
              <a:t>Pedoja</a:t>
            </a:r>
            <a:r>
              <a:rPr lang="en-US" sz="2000" dirty="0" smtClean="0">
                <a:solidFill>
                  <a:srgbClr val="0000FF"/>
                </a:solidFill>
              </a:rPr>
              <a:t> et </a:t>
            </a:r>
            <a:r>
              <a:rPr lang="en-US" sz="2000" dirty="0">
                <a:solidFill>
                  <a:srgbClr val="0000FF"/>
                </a:solidFill>
              </a:rPr>
              <a:t>al., </a:t>
            </a:r>
            <a:r>
              <a:rPr lang="en-US" sz="2000" dirty="0" smtClean="0">
                <a:solidFill>
                  <a:srgbClr val="0000FF"/>
                </a:solidFill>
              </a:rPr>
              <a:t>2004.  </a:t>
            </a:r>
            <a:r>
              <a:rPr lang="en-US" dirty="0" smtClean="0"/>
              <a:t>A. Bathymetry of Carnegie Ridge;  B. </a:t>
            </a:r>
            <a:r>
              <a:rPr lang="en-US" dirty="0"/>
              <a:t>DEM of </a:t>
            </a:r>
            <a:r>
              <a:rPr lang="en-US" dirty="0" smtClean="0"/>
              <a:t>Manta Peninsula  &amp; La </a:t>
            </a:r>
            <a:r>
              <a:rPr lang="en-US" dirty="0"/>
              <a:t>Plata Island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64779" y="1829338"/>
            <a:ext cx="303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Compression </a:t>
            </a:r>
            <a:r>
              <a:rPr lang="en-US" dirty="0" smtClean="0">
                <a:solidFill>
                  <a:srgbClr val="0000FF"/>
                </a:solidFill>
              </a:rPr>
              <a:t>before 3 </a:t>
            </a:r>
            <a:r>
              <a:rPr lang="en-US" dirty="0">
                <a:solidFill>
                  <a:srgbClr val="0000FF"/>
                </a:solidFill>
              </a:rPr>
              <a:t>to 2 Ma</a:t>
            </a:r>
          </a:p>
        </p:txBody>
      </p:sp>
    </p:spTree>
    <p:extLst>
      <p:ext uri="{BB962C8B-B14F-4D97-AF65-F5344CB8AC3E}">
        <p14:creationId xmlns:p14="http://schemas.microsoft.com/office/powerpoint/2010/main" val="100762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ace_basal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480000">
            <a:off x="729051" y="1829461"/>
            <a:ext cx="203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Marine terrace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4240" y="3653350"/>
            <a:ext cx="74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Pillow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586954" y="3762640"/>
            <a:ext cx="670256" cy="260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81343" y="481743"/>
            <a:ext cx="5727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Cretaceous (</a:t>
            </a:r>
            <a:r>
              <a:rPr lang="en-US" dirty="0" err="1" smtClean="0"/>
              <a:t>Pinon</a:t>
            </a:r>
            <a:r>
              <a:rPr lang="en-US" dirty="0" smtClean="0"/>
              <a:t>?) pillowed lava, blue line shows bedding</a:t>
            </a:r>
          </a:p>
          <a:p>
            <a:r>
              <a:rPr lang="en-US" dirty="0" smtClean="0"/>
              <a:t>Pre-3 Ma folding, west vergent</a:t>
            </a:r>
          </a:p>
          <a:p>
            <a:r>
              <a:rPr lang="en-US" dirty="0" smtClean="0"/>
              <a:t>Post 3-2 Ma uplift.</a:t>
            </a:r>
          </a:p>
          <a:p>
            <a:r>
              <a:rPr lang="en-US" dirty="0" smtClean="0"/>
              <a:t>Post 3k  marine terrace, (T2?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Pedoja</a:t>
            </a:r>
            <a:r>
              <a:rPr lang="en-US" dirty="0" smtClean="0"/>
              <a:t> et al., 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8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2" y="289095"/>
            <a:ext cx="4088953" cy="538008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9502" y="2875002"/>
            <a:ext cx="246729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Wave </a:t>
            </a:r>
            <a:r>
              <a:rPr lang="en-US" dirty="0"/>
              <a:t>erosion of </a:t>
            </a:r>
            <a:r>
              <a:rPr lang="en-US" dirty="0" smtClean="0"/>
              <a:t>bottom</a:t>
            </a:r>
          </a:p>
          <a:p>
            <a:r>
              <a:rPr lang="en-US" dirty="0"/>
              <a:t>of fence.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Black </a:t>
            </a:r>
            <a:r>
              <a:rPr lang="en-US" dirty="0"/>
              <a:t>sand is of </a:t>
            </a: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agnetite from eroded</a:t>
            </a:r>
          </a:p>
          <a:p>
            <a:r>
              <a:rPr lang="en-US" dirty="0" smtClean="0"/>
              <a:t>Cayo Formation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117" y="1405037"/>
            <a:ext cx="2467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Puerto Cayo</a:t>
            </a:r>
          </a:p>
          <a:p>
            <a:r>
              <a:rPr lang="en-US" dirty="0"/>
              <a:t>s</a:t>
            </a:r>
            <a:r>
              <a:rPr lang="en-US" dirty="0" smtClean="0"/>
              <a:t>ea level rise is outstrips</a:t>
            </a:r>
          </a:p>
          <a:p>
            <a:r>
              <a:rPr lang="en-US" dirty="0"/>
              <a:t>c</a:t>
            </a:r>
            <a:r>
              <a:rPr lang="en-US" dirty="0" smtClean="0"/>
              <a:t>oastal uplift</a:t>
            </a:r>
          </a:p>
        </p:txBody>
      </p:sp>
    </p:spTree>
    <p:extLst>
      <p:ext uri="{BB962C8B-B14F-4D97-AF65-F5344CB8AC3E}">
        <p14:creationId xmlns:p14="http://schemas.microsoft.com/office/powerpoint/2010/main" val="404200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8530" y="1002693"/>
            <a:ext cx="145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unconformity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7234997" y="1587597"/>
            <a:ext cx="985831" cy="401077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812192" y="785443"/>
            <a:ext cx="2038499" cy="586582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94467" y="3091636"/>
            <a:ext cx="0" cy="852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79758" y="3294303"/>
            <a:ext cx="315575" cy="377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87879" y="3471333"/>
            <a:ext cx="123152" cy="2001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0121" y="2486121"/>
            <a:ext cx="708121" cy="469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220828" y="1372025"/>
            <a:ext cx="0" cy="51056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89294" y="785443"/>
            <a:ext cx="690464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480235" y="268941"/>
            <a:ext cx="1165412" cy="516502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7765" y="268941"/>
            <a:ext cx="493059" cy="179294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93060" y="1"/>
            <a:ext cx="1060822" cy="448234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619126" y="31897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faults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1910" y="21767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fault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01773" y="510988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Algal mat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3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1293</Words>
  <Application>Microsoft Macintosh PowerPoint</Application>
  <PresentationFormat>On-screen Show (4:3)</PresentationFormat>
  <Paragraphs>283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Habte Churnet</dc:creator>
  <cp:lastModifiedBy>Habte Churnet</cp:lastModifiedBy>
  <cp:revision>167</cp:revision>
  <cp:lastPrinted>2013-10-18T14:45:56Z</cp:lastPrinted>
  <dcterms:created xsi:type="dcterms:W3CDTF">2013-10-17T17:21:10Z</dcterms:created>
  <dcterms:modified xsi:type="dcterms:W3CDTF">2013-12-05T21:14:35Z</dcterms:modified>
</cp:coreProperties>
</file>