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95" r:id="rId11"/>
    <p:sldId id="265" r:id="rId12"/>
    <p:sldId id="266" r:id="rId13"/>
    <p:sldId id="267" r:id="rId14"/>
    <p:sldId id="296" r:id="rId15"/>
    <p:sldId id="306" r:id="rId16"/>
    <p:sldId id="307" r:id="rId17"/>
    <p:sldId id="298" r:id="rId18"/>
    <p:sldId id="270" r:id="rId19"/>
    <p:sldId id="299" r:id="rId20"/>
    <p:sldId id="309" r:id="rId21"/>
    <p:sldId id="300" r:id="rId22"/>
    <p:sldId id="301" r:id="rId23"/>
    <p:sldId id="273" r:id="rId24"/>
    <p:sldId id="274" r:id="rId25"/>
    <p:sldId id="275" r:id="rId26"/>
    <p:sldId id="304" r:id="rId27"/>
    <p:sldId id="305" r:id="rId28"/>
    <p:sldId id="276" r:id="rId29"/>
    <p:sldId id="277" r:id="rId30"/>
    <p:sldId id="302" r:id="rId31"/>
    <p:sldId id="280" r:id="rId32"/>
    <p:sldId id="279" r:id="rId33"/>
    <p:sldId id="303" r:id="rId34"/>
    <p:sldId id="281" r:id="rId35"/>
    <p:sldId id="282" r:id="rId36"/>
    <p:sldId id="308" r:id="rId37"/>
    <p:sldId id="28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152" y="27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800"/>
            </a:pPr>
            <a:r>
              <a:rPr lang="en-US" sz="1800" dirty="0" smtClean="0"/>
              <a:t>12-year average of reported in-service use</a:t>
            </a:r>
            <a:r>
              <a:rPr lang="en-US" sz="1800" baseline="0" dirty="0" smtClean="0"/>
              <a:t> of aggregate </a:t>
            </a:r>
            <a:r>
              <a:rPr lang="en-US" sz="1800" dirty="0" smtClean="0"/>
              <a:t>(2000-2012</a:t>
            </a:r>
            <a:r>
              <a:rPr lang="en-US" sz="1800" dirty="0"/>
              <a:t>)</a:t>
            </a:r>
          </a:p>
        </c:rich>
      </c:tx>
      <c:layout>
        <c:manualLayout>
          <c:xMode val="edge"/>
          <c:yMode val="edge"/>
          <c:x val="8.7635601634839688E-2"/>
          <c:y val="4.0404040404040404E-3"/>
        </c:manualLayout>
      </c:layout>
    </c:title>
    <c:plotArea>
      <c:layout>
        <c:manualLayout>
          <c:layoutTarget val="inner"/>
          <c:xMode val="edge"/>
          <c:yMode val="edge"/>
          <c:x val="9.1698686124645046E-2"/>
          <c:y val="7.7606140141573313E-2"/>
          <c:w val="0.64629205440229065"/>
          <c:h val="0.68547808796627729"/>
        </c:manualLayout>
      </c:layout>
      <c:barChart>
        <c:barDir val="col"/>
        <c:grouping val="clustered"/>
        <c:ser>
          <c:idx val="0"/>
          <c:order val="0"/>
          <c:tx>
            <c:v>12-Year Average (2000-2012)</c:v>
          </c:tx>
          <c:spPr>
            <a:solidFill>
              <a:srgbClr val="FFFF00"/>
            </a:solidFill>
            <a:ln>
              <a:solidFill>
                <a:srgbClr val="FFFF00"/>
              </a:solidFill>
            </a:ln>
          </c:spPr>
          <c:cat>
            <c:strRef>
              <c:f>Sheet1!$A$20:$A$25</c:f>
              <c:strCache>
                <c:ptCount val="6"/>
                <c:pt idx="0">
                  <c:v>Chequamegon-Nicolet N.F.</c:v>
                </c:pt>
                <c:pt idx="1">
                  <c:v>Superior N.F.</c:v>
                </c:pt>
                <c:pt idx="2">
                  <c:v>Hiawatha N.F.</c:v>
                </c:pt>
                <c:pt idx="3">
                  <c:v>Ottawa N.F.</c:v>
                </c:pt>
                <c:pt idx="4">
                  <c:v>Chippewa N.F.</c:v>
                </c:pt>
                <c:pt idx="5">
                  <c:v>Huron-Manistee N.F.</c:v>
                </c:pt>
              </c:strCache>
            </c:strRef>
          </c:cat>
          <c:val>
            <c:numRef>
              <c:f>Sheet1!$B$20:$B$25</c:f>
              <c:numCache>
                <c:formatCode>_("$"* #,##0_);_("$"* \(#,##0\);_("$"* "-"??_);_(@_)</c:formatCode>
                <c:ptCount val="6"/>
                <c:pt idx="0">
                  <c:v>23641.692307692298</c:v>
                </c:pt>
                <c:pt idx="1">
                  <c:v>22086.230769230744</c:v>
                </c:pt>
                <c:pt idx="2">
                  <c:v>12973.307692307681</c:v>
                </c:pt>
                <c:pt idx="3">
                  <c:v>6773.4615384615499</c:v>
                </c:pt>
                <c:pt idx="4">
                  <c:v>5799.3846153846125</c:v>
                </c:pt>
                <c:pt idx="5">
                  <c:v>140.5384615384616</c:v>
                </c:pt>
              </c:numCache>
            </c:numRef>
          </c:val>
        </c:ser>
        <c:axId val="46320640"/>
        <c:axId val="46334720"/>
      </c:barChart>
      <c:catAx>
        <c:axId val="46320640"/>
        <c:scaling>
          <c:orientation val="minMax"/>
        </c:scaling>
        <c:axPos val="b"/>
        <c:tickLblPos val="nextTo"/>
        <c:txPr>
          <a:bodyPr/>
          <a:lstStyle/>
          <a:p>
            <a:pPr>
              <a:defRPr sz="1200"/>
            </a:pPr>
            <a:endParaRPr lang="en-US"/>
          </a:p>
        </c:txPr>
        <c:crossAx val="46334720"/>
        <c:crosses val="autoZero"/>
        <c:auto val="1"/>
        <c:lblAlgn val="ctr"/>
        <c:lblOffset val="100"/>
      </c:catAx>
      <c:valAx>
        <c:axId val="46334720"/>
        <c:scaling>
          <c:orientation val="minMax"/>
          <c:max val="30000"/>
        </c:scaling>
        <c:axPos val="l"/>
        <c:majorGridlines/>
        <c:numFmt formatCode="_(&quot;$&quot;* #,##0_);_(&quot;$&quot;* \(#,##0\);_(&quot;$&quot;* &quot;-&quot;??_);_(@_)" sourceLinked="1"/>
        <c:minorTickMark val="in"/>
        <c:tickLblPos val="nextTo"/>
        <c:txPr>
          <a:bodyPr/>
          <a:lstStyle/>
          <a:p>
            <a:pPr>
              <a:defRPr sz="1200"/>
            </a:pPr>
            <a:endParaRPr lang="en-US"/>
          </a:p>
        </c:txPr>
        <c:crossAx val="46320640"/>
        <c:crosses val="autoZero"/>
        <c:crossBetween val="between"/>
      </c:valAx>
    </c:plotArea>
    <c:legend>
      <c:legendPos val="r"/>
      <c:layout/>
      <c:spPr>
        <a:ln>
          <a:solidFill>
            <a:schemeClr val="tx1"/>
          </a:solidFill>
        </a:ln>
        <a:effectLst>
          <a:outerShdw blurRad="50800" dist="50800" dir="2700000" algn="ctr" rotWithShape="0">
            <a:srgbClr val="000000">
              <a:alpha val="30000"/>
            </a:srgbClr>
          </a:outerShdw>
        </a:effectLst>
      </c:spPr>
      <c:txPr>
        <a:bodyPr/>
        <a:lstStyle/>
        <a:p>
          <a:pPr>
            <a:defRPr sz="1200"/>
          </a:pPr>
          <a:endParaRPr lang="en-US"/>
        </a:p>
      </c:txPr>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800"/>
            </a:pPr>
            <a:r>
              <a:rPr lang="en-US" sz="1800" dirty="0" smtClean="0"/>
              <a:t>12-year average of reported in-service use of aggregate</a:t>
            </a:r>
            <a:r>
              <a:rPr lang="en-US" sz="1800" baseline="0" dirty="0" smtClean="0"/>
              <a:t> </a:t>
            </a:r>
            <a:r>
              <a:rPr lang="en-US" sz="1800" dirty="0" smtClean="0"/>
              <a:t>(2000-2012</a:t>
            </a:r>
            <a:r>
              <a:rPr lang="en-US" sz="1800" dirty="0"/>
              <a:t>)</a:t>
            </a:r>
          </a:p>
        </c:rich>
      </c:tx>
      <c:layout>
        <c:manualLayout>
          <c:xMode val="edge"/>
          <c:yMode val="edge"/>
          <c:x val="8.7635601634839647E-2"/>
          <c:y val="4.0404040404040404E-3"/>
        </c:manualLayout>
      </c:layout>
    </c:title>
    <c:plotArea>
      <c:layout>
        <c:manualLayout>
          <c:layoutTarget val="inner"/>
          <c:xMode val="edge"/>
          <c:yMode val="edge"/>
          <c:x val="9.1698686124645004E-2"/>
          <c:y val="7.7606140141573299E-2"/>
          <c:w val="0.64629205440229065"/>
          <c:h val="0.68547808796627696"/>
        </c:manualLayout>
      </c:layout>
      <c:barChart>
        <c:barDir val="col"/>
        <c:grouping val="clustered"/>
        <c:ser>
          <c:idx val="0"/>
          <c:order val="0"/>
          <c:tx>
            <c:v>12-Year Average (2000-2012)</c:v>
          </c:tx>
          <c:spPr>
            <a:solidFill>
              <a:srgbClr val="FFFF00"/>
            </a:solidFill>
            <a:ln>
              <a:solidFill>
                <a:srgbClr val="FFFF00"/>
              </a:solidFill>
            </a:ln>
          </c:spPr>
          <c:cat>
            <c:strRef>
              <c:f>Sheet1!$A$20:$A$25</c:f>
              <c:strCache>
                <c:ptCount val="6"/>
                <c:pt idx="0">
                  <c:v>Chequamegon-Nicolet N.F.</c:v>
                </c:pt>
                <c:pt idx="1">
                  <c:v>Superior N.F.</c:v>
                </c:pt>
                <c:pt idx="2">
                  <c:v>Hiawatha N.F.</c:v>
                </c:pt>
                <c:pt idx="3">
                  <c:v>Ottawa N.F.</c:v>
                </c:pt>
                <c:pt idx="4">
                  <c:v>Chippewa N.F.</c:v>
                </c:pt>
                <c:pt idx="5">
                  <c:v>Huron-Manistee N.F.</c:v>
                </c:pt>
              </c:strCache>
            </c:strRef>
          </c:cat>
          <c:val>
            <c:numRef>
              <c:f>Sheet1!$B$20:$B$25</c:f>
              <c:numCache>
                <c:formatCode>_("$"* #,##0_);_("$"* \(#,##0\);_("$"* "-"??_);_(@_)</c:formatCode>
                <c:ptCount val="6"/>
                <c:pt idx="0">
                  <c:v>23641.692307692298</c:v>
                </c:pt>
                <c:pt idx="1">
                  <c:v>22086.230769230744</c:v>
                </c:pt>
                <c:pt idx="2">
                  <c:v>12973.307692307681</c:v>
                </c:pt>
                <c:pt idx="3">
                  <c:v>6773.4615384615499</c:v>
                </c:pt>
                <c:pt idx="4">
                  <c:v>5799.3846153846125</c:v>
                </c:pt>
                <c:pt idx="5">
                  <c:v>140.5384615384616</c:v>
                </c:pt>
              </c:numCache>
            </c:numRef>
          </c:val>
        </c:ser>
        <c:axId val="70192512"/>
        <c:axId val="70663168"/>
      </c:barChart>
      <c:catAx>
        <c:axId val="70192512"/>
        <c:scaling>
          <c:orientation val="minMax"/>
        </c:scaling>
        <c:axPos val="b"/>
        <c:tickLblPos val="nextTo"/>
        <c:txPr>
          <a:bodyPr/>
          <a:lstStyle/>
          <a:p>
            <a:pPr>
              <a:defRPr sz="1200"/>
            </a:pPr>
            <a:endParaRPr lang="en-US"/>
          </a:p>
        </c:txPr>
        <c:crossAx val="70663168"/>
        <c:crosses val="autoZero"/>
        <c:auto val="1"/>
        <c:lblAlgn val="ctr"/>
        <c:lblOffset val="100"/>
      </c:catAx>
      <c:valAx>
        <c:axId val="70663168"/>
        <c:scaling>
          <c:orientation val="minMax"/>
          <c:max val="30000"/>
        </c:scaling>
        <c:axPos val="l"/>
        <c:majorGridlines/>
        <c:numFmt formatCode="_(&quot;$&quot;* #,##0_);_(&quot;$&quot;* \(#,##0\);_(&quot;$&quot;* &quot;-&quot;??_);_(@_)" sourceLinked="1"/>
        <c:minorTickMark val="in"/>
        <c:tickLblPos val="nextTo"/>
        <c:txPr>
          <a:bodyPr/>
          <a:lstStyle/>
          <a:p>
            <a:pPr>
              <a:defRPr sz="1200"/>
            </a:pPr>
            <a:endParaRPr lang="en-US"/>
          </a:p>
        </c:txPr>
        <c:crossAx val="70192512"/>
        <c:crosses val="autoZero"/>
        <c:crossBetween val="between"/>
      </c:valAx>
    </c:plotArea>
    <c:legend>
      <c:legendPos val="r"/>
      <c:layout/>
      <c:spPr>
        <a:ln>
          <a:solidFill>
            <a:schemeClr val="tx1"/>
          </a:solidFill>
        </a:ln>
        <a:effectLst>
          <a:outerShdw blurRad="50800" dist="50800" dir="2700000" algn="ctr" rotWithShape="0">
            <a:srgbClr val="000000">
              <a:alpha val="30000"/>
            </a:srgbClr>
          </a:outerShdw>
        </a:effectLst>
      </c:spPr>
      <c:txPr>
        <a:bodyPr/>
        <a:lstStyle/>
        <a:p>
          <a:pPr>
            <a:defRPr sz="1200"/>
          </a:pPr>
          <a:endParaRPr lang="en-US"/>
        </a:p>
      </c:txPr>
    </c:legend>
    <c:plotVisOnly val="1"/>
    <c:dispBlanksAs val="gap"/>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0.39443</cdr:x>
      <cdr:y>0.56061</cdr:y>
    </cdr:from>
    <cdr:to>
      <cdr:x>0.53519</cdr:x>
      <cdr:y>0.61446</cdr:y>
    </cdr:to>
    <cdr:sp macro="" textlink="">
      <cdr:nvSpPr>
        <cdr:cNvPr id="3" name="TextBox 4"/>
        <cdr:cNvSpPr txBox="1"/>
      </cdr:nvSpPr>
      <cdr:spPr>
        <a:xfrm xmlns:a="http://schemas.openxmlformats.org/drawingml/2006/main">
          <a:off x="3416316" y="3524275"/>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$6,773</a:t>
          </a:r>
        </a:p>
      </cdr:txBody>
    </cdr:sp>
  </cdr:relSizeAnchor>
  <cdr:relSizeAnchor xmlns:cdr="http://schemas.openxmlformats.org/drawingml/2006/chartDrawing">
    <cdr:from>
      <cdr:x>0.29765</cdr:x>
      <cdr:y>0.41515</cdr:y>
    </cdr:from>
    <cdr:to>
      <cdr:x>0.43842</cdr:x>
      <cdr:y>0.46901</cdr:y>
    </cdr:to>
    <cdr:sp macro="" textlink="">
      <cdr:nvSpPr>
        <cdr:cNvPr id="4" name="TextBox 4"/>
        <cdr:cNvSpPr txBox="1"/>
      </cdr:nvSpPr>
      <cdr:spPr>
        <a:xfrm xmlns:a="http://schemas.openxmlformats.org/drawingml/2006/main">
          <a:off x="2578100" y="2609850"/>
          <a:ext cx="1219265"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$12,973</a:t>
          </a:r>
        </a:p>
      </cdr:txBody>
    </cdr:sp>
  </cdr:relSizeAnchor>
  <cdr:relSizeAnchor xmlns:cdr="http://schemas.openxmlformats.org/drawingml/2006/chartDrawing">
    <cdr:from>
      <cdr:x>0.5</cdr:x>
      <cdr:y>0.58485</cdr:y>
    </cdr:from>
    <cdr:to>
      <cdr:x>0.64076</cdr:x>
      <cdr:y>0.6387</cdr:y>
    </cdr:to>
    <cdr:sp macro="" textlink="">
      <cdr:nvSpPr>
        <cdr:cNvPr id="5" name="TextBox 4"/>
        <cdr:cNvSpPr txBox="1"/>
      </cdr:nvSpPr>
      <cdr:spPr>
        <a:xfrm xmlns:a="http://schemas.openxmlformats.org/drawingml/2006/main">
          <a:off x="4330700" y="3676660"/>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$5,779</a:t>
          </a:r>
        </a:p>
      </cdr:txBody>
    </cdr:sp>
  </cdr:relSizeAnchor>
  <cdr:relSizeAnchor xmlns:cdr="http://schemas.openxmlformats.org/drawingml/2006/chartDrawing">
    <cdr:from>
      <cdr:x>0.61437</cdr:x>
      <cdr:y>0.70606</cdr:y>
    </cdr:from>
    <cdr:to>
      <cdr:x>0.75513</cdr:x>
      <cdr:y>0.75991</cdr:y>
    </cdr:to>
    <cdr:sp macro="" textlink="">
      <cdr:nvSpPr>
        <cdr:cNvPr id="6" name="TextBox 4"/>
        <cdr:cNvSpPr txBox="1"/>
      </cdr:nvSpPr>
      <cdr:spPr>
        <a:xfrm xmlns:a="http://schemas.openxmlformats.org/drawingml/2006/main">
          <a:off x="5321304" y="4438646"/>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$141</a:t>
          </a:r>
        </a:p>
      </cdr:txBody>
    </cdr:sp>
  </cdr:relSizeAnchor>
  <cdr:relSizeAnchor xmlns:cdr="http://schemas.openxmlformats.org/drawingml/2006/chartDrawing">
    <cdr:from>
      <cdr:x>0.62317</cdr:x>
      <cdr:y>0.63333</cdr:y>
    </cdr:from>
    <cdr:to>
      <cdr:x>0.74633</cdr:x>
      <cdr:y>0.83939</cdr:y>
    </cdr:to>
    <cdr:sp macro="" textlink="">
      <cdr:nvSpPr>
        <cdr:cNvPr id="2" name="Oval 1"/>
        <cdr:cNvSpPr/>
      </cdr:nvSpPr>
      <cdr:spPr>
        <a:xfrm xmlns:a="http://schemas.openxmlformats.org/drawingml/2006/main">
          <a:off x="5397500" y="3981450"/>
          <a:ext cx="1066800" cy="1295400"/>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0.39443</cdr:x>
      <cdr:y>0.56061</cdr:y>
    </cdr:from>
    <cdr:to>
      <cdr:x>0.53519</cdr:x>
      <cdr:y>0.61446</cdr:y>
    </cdr:to>
    <cdr:sp macro="" textlink="">
      <cdr:nvSpPr>
        <cdr:cNvPr id="3" name="TextBox 4"/>
        <cdr:cNvSpPr txBox="1"/>
      </cdr:nvSpPr>
      <cdr:spPr>
        <a:xfrm xmlns:a="http://schemas.openxmlformats.org/drawingml/2006/main">
          <a:off x="3416316" y="3524275"/>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$6,773</a:t>
          </a:r>
        </a:p>
      </cdr:txBody>
    </cdr:sp>
  </cdr:relSizeAnchor>
  <cdr:relSizeAnchor xmlns:cdr="http://schemas.openxmlformats.org/drawingml/2006/chartDrawing">
    <cdr:from>
      <cdr:x>0.29765</cdr:x>
      <cdr:y>0.41515</cdr:y>
    </cdr:from>
    <cdr:to>
      <cdr:x>0.43842</cdr:x>
      <cdr:y>0.46901</cdr:y>
    </cdr:to>
    <cdr:sp macro="" textlink="">
      <cdr:nvSpPr>
        <cdr:cNvPr id="4" name="TextBox 4"/>
        <cdr:cNvSpPr txBox="1"/>
      </cdr:nvSpPr>
      <cdr:spPr>
        <a:xfrm xmlns:a="http://schemas.openxmlformats.org/drawingml/2006/main">
          <a:off x="2578100" y="2609850"/>
          <a:ext cx="1219265"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$12,973</a:t>
          </a:r>
        </a:p>
      </cdr:txBody>
    </cdr:sp>
  </cdr:relSizeAnchor>
  <cdr:relSizeAnchor xmlns:cdr="http://schemas.openxmlformats.org/drawingml/2006/chartDrawing">
    <cdr:from>
      <cdr:x>0.5</cdr:x>
      <cdr:y>0.58485</cdr:y>
    </cdr:from>
    <cdr:to>
      <cdr:x>0.64076</cdr:x>
      <cdr:y>0.6387</cdr:y>
    </cdr:to>
    <cdr:sp macro="" textlink="">
      <cdr:nvSpPr>
        <cdr:cNvPr id="5" name="TextBox 4"/>
        <cdr:cNvSpPr txBox="1"/>
      </cdr:nvSpPr>
      <cdr:spPr>
        <a:xfrm xmlns:a="http://schemas.openxmlformats.org/drawingml/2006/main">
          <a:off x="4330700" y="3676660"/>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$5,779</a:t>
          </a:r>
        </a:p>
      </cdr:txBody>
    </cdr:sp>
  </cdr:relSizeAnchor>
  <cdr:relSizeAnchor xmlns:cdr="http://schemas.openxmlformats.org/drawingml/2006/chartDrawing">
    <cdr:from>
      <cdr:x>0.61437</cdr:x>
      <cdr:y>0.70606</cdr:y>
    </cdr:from>
    <cdr:to>
      <cdr:x>0.75513</cdr:x>
      <cdr:y>0.75991</cdr:y>
    </cdr:to>
    <cdr:sp macro="" textlink="">
      <cdr:nvSpPr>
        <cdr:cNvPr id="6" name="TextBox 4"/>
        <cdr:cNvSpPr txBox="1"/>
      </cdr:nvSpPr>
      <cdr:spPr>
        <a:xfrm xmlns:a="http://schemas.openxmlformats.org/drawingml/2006/main">
          <a:off x="5321304" y="4438646"/>
          <a:ext cx="121917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$141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13CBFF-61A4-4ECC-BD1C-AB456EE0293B}" type="datetimeFigureOut">
              <a:rPr lang="en-US" smtClean="0"/>
              <a:pPr/>
              <a:t>10/27/2013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84D7D-67DD-40C3-B82C-F2D8F229F670}" type="slidenum">
              <a:rPr lang="en-US" smtClean="0"/>
              <a:pPr/>
              <a:t>‹#›</a:t>
            </a:fld>
            <a:endParaRPr lang="en-US"/>
          </a:p>
        </p:txBody>
      </p:sp>
    </p:spTree>
    <p:extLst>
      <p:ext uri="{BB962C8B-B14F-4D97-AF65-F5344CB8AC3E}">
        <p14:creationId xmlns="" xmlns:p14="http://schemas.microsoft.com/office/powerpoint/2010/main" val="1238841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particular</a:t>
            </a:r>
            <a:r>
              <a:rPr lang="en-US" baseline="0" dirty="0" smtClean="0"/>
              <a:t> project is just one of several that I’m working on at the Huron-Manistee. I’ve chosen to present this one probably because it has been the most fun to develop.  It was quite open-ended when I started… the project description was to </a:t>
            </a:r>
            <a:r>
              <a:rPr lang="en-US" sz="1200" b="0" i="0" kern="1200" baseline="0" dirty="0" smtClean="0">
                <a:solidFill>
                  <a:schemeClr val="tx1"/>
                </a:solidFill>
                <a:effectLst/>
                <a:latin typeface="+mn-lt"/>
                <a:ea typeface="+mn-ea"/>
                <a:cs typeface="+mn-cs"/>
              </a:rPr>
              <a:t>“create an </a:t>
            </a:r>
            <a:r>
              <a:rPr lang="en-US" sz="1200" b="0" i="0" kern="1200" dirty="0" smtClean="0">
                <a:solidFill>
                  <a:schemeClr val="tx1"/>
                </a:solidFill>
                <a:effectLst/>
                <a:latin typeface="+mn-lt"/>
                <a:ea typeface="+mn-ea"/>
                <a:cs typeface="+mn-cs"/>
              </a:rPr>
              <a:t>inventory of potential gravel resources on the forest”.</a:t>
            </a:r>
            <a:r>
              <a:rPr lang="en-US" sz="1200" b="0" i="0" kern="1200" baseline="0" dirty="0" smtClean="0">
                <a:solidFill>
                  <a:schemeClr val="tx1"/>
                </a:solidFill>
                <a:effectLst/>
                <a:latin typeface="+mn-lt"/>
                <a:ea typeface="+mn-ea"/>
                <a:cs typeface="+mn-cs"/>
              </a:rPr>
              <a:t>  And as I dug into this, I realized that there are several possible approaches to the project, and that there are also several unknowns </a:t>
            </a:r>
            <a:r>
              <a:rPr lang="en-US" sz="1200" b="0" i="0" kern="1200" baseline="0" dirty="0" err="1" smtClean="0">
                <a:solidFill>
                  <a:schemeClr val="tx1"/>
                </a:solidFill>
                <a:effectLst/>
                <a:latin typeface="+mn-lt"/>
                <a:ea typeface="+mn-ea"/>
                <a:cs typeface="+mn-cs"/>
              </a:rPr>
              <a:t>wrt</a:t>
            </a:r>
            <a:r>
              <a:rPr lang="en-US" sz="1200" b="0" i="0" kern="1200" baseline="0" dirty="0" smtClean="0">
                <a:solidFill>
                  <a:schemeClr val="tx1"/>
                </a:solidFill>
                <a:effectLst/>
                <a:latin typeface="+mn-lt"/>
                <a:ea typeface="+mn-ea"/>
                <a:cs typeface="+mn-cs"/>
              </a:rPr>
              <a:t> the distribution of aggregate resources and the glacial geology of the area in general.  So, my hope is that this work not only is helpful from a resource perspective, but also ultimately from a geologic mapping perspective, as this info can potentially be used as an impetus to reinvigorate the effort to map these areas.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a:t>
            </a:fld>
            <a:endParaRPr lang="en-US"/>
          </a:p>
        </p:txBody>
      </p:sp>
    </p:spTree>
    <p:extLst>
      <p:ext uri="{BB962C8B-B14F-4D97-AF65-F5344CB8AC3E}">
        <p14:creationId xmlns="" xmlns:p14="http://schemas.microsoft.com/office/powerpoint/2010/main" val="347292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tricky thing about mapping gravel pits is that they show up in different places depending on the date of the map you are using for reference.  Aggregate is a finite resource, with sometimes quite limited extent.  So, for example, looking at a </a:t>
            </a:r>
            <a:r>
              <a:rPr lang="en-US" baseline="0" dirty="0" err="1" smtClean="0"/>
              <a:t>topo</a:t>
            </a:r>
            <a:r>
              <a:rPr lang="en-US" baseline="0" dirty="0" smtClean="0"/>
              <a:t> map dated 1983 shows pits in one place, and..</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15</a:t>
            </a:fld>
            <a:endParaRPr lang="en-US"/>
          </a:p>
        </p:txBody>
      </p:sp>
    </p:spTree>
    <p:extLst>
      <p:ext uri="{BB962C8B-B14F-4D97-AF65-F5344CB8AC3E}">
        <p14:creationId xmlns="" xmlns:p14="http://schemas.microsoft.com/office/powerpoint/2010/main" val="372891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an</a:t>
            </a:r>
            <a:r>
              <a:rPr lang="en-US" baseline="0" dirty="0" smtClean="0"/>
              <a:t> aerial photograph from 2012, they show up in entirely different places.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16</a:t>
            </a:fld>
            <a:endParaRPr lang="en-US"/>
          </a:p>
        </p:txBody>
      </p:sp>
    </p:spTree>
    <p:extLst>
      <p:ext uri="{BB962C8B-B14F-4D97-AF65-F5344CB8AC3E}">
        <p14:creationId xmlns="" xmlns:p14="http://schemas.microsoft.com/office/powerpoint/2010/main" val="69170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 of the </a:t>
            </a:r>
            <a:r>
              <a:rPr lang="en-US" baseline="0" dirty="0" err="1" smtClean="0"/>
              <a:t>geodatabase</a:t>
            </a:r>
            <a:r>
              <a:rPr lang="en-US" baseline="0" dirty="0" smtClean="0"/>
              <a:t> design was to include an accurate record of historic pit locations, so a variety of different data sets was used to do the mapping.  Essentially, the process involved comparing historic sources with current reference map.  For this project, the current reference map is the 2010 NAIP Aerial photo (however, a 2012 one is now out- went online right at the end of mapping pits…).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17</a:t>
            </a:fld>
            <a:endParaRPr lang="en-US"/>
          </a:p>
        </p:txBody>
      </p:sp>
    </p:spTree>
    <p:extLst>
      <p:ext uri="{BB962C8B-B14F-4D97-AF65-F5344CB8AC3E}">
        <p14:creationId xmlns="" xmlns:p14="http://schemas.microsoft.com/office/powerpoint/2010/main" val="6381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mapping was complete, I discovered about 33 forest service pits on the Manistee side that have been abandoned or reclaimed, and about 128 of such on private land.</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18</a:t>
            </a:fld>
            <a:endParaRPr lang="en-US"/>
          </a:p>
        </p:txBody>
      </p:sp>
    </p:spTree>
    <p:extLst>
      <p:ext uri="{BB962C8B-B14F-4D97-AF65-F5344CB8AC3E}">
        <p14:creationId xmlns="" xmlns:p14="http://schemas.microsoft.com/office/powerpoint/2010/main" val="203021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the Huron</a:t>
            </a:r>
            <a:r>
              <a:rPr lang="en-US" baseline="0" dirty="0" smtClean="0"/>
              <a:t> Side, the scales are tipped the opposite way, with 79 pits on federal land and 26 pits on private land.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only 4 of them still active today.  Essentially,</a:t>
            </a:r>
            <a:r>
              <a:rPr lang="en-US" baseline="0" dirty="0" smtClean="0"/>
              <a:t> these 4 pits serve both sides of the forest, and only 1 of these is being used right now, mostly by the county road commission.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20</a:t>
            </a:fld>
            <a:endParaRPr lang="en-US"/>
          </a:p>
        </p:txBody>
      </p:sp>
    </p:spTree>
    <p:extLst>
      <p:ext uri="{BB962C8B-B14F-4D97-AF65-F5344CB8AC3E}">
        <p14:creationId xmlns="" xmlns:p14="http://schemas.microsoft.com/office/powerpoint/2010/main" val="106735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information about the pits was gathered</a:t>
            </a:r>
            <a:r>
              <a:rPr lang="en-US" baseline="0" dirty="0" smtClean="0"/>
              <a:t> on the fly during the mapping effort.  These include…  Then, where they exist, I also attached photos and PDFs of permits or other relevant information to the pits.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can be accessed in </a:t>
            </a:r>
            <a:r>
              <a:rPr lang="en-US" baseline="0" dirty="0" err="1" smtClean="0"/>
              <a:t>ArcMap</a:t>
            </a:r>
            <a:r>
              <a:rPr lang="en-US" baseline="0" dirty="0" smtClean="0"/>
              <a:t> by using the HTML pop up tool and clicking on a pit.</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22</a:t>
            </a:fld>
            <a:endParaRPr lang="en-US"/>
          </a:p>
        </p:txBody>
      </p:sp>
    </p:spTree>
    <p:extLst>
      <p:ext uri="{BB962C8B-B14F-4D97-AF65-F5344CB8AC3E}">
        <p14:creationId xmlns="" xmlns:p14="http://schemas.microsoft.com/office/powerpoint/2010/main" val="3752235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a:t>
            </a:r>
            <a:r>
              <a:rPr lang="en-US" baseline="0" dirty="0" smtClean="0"/>
              <a:t> impetus for this work though comes from documenting the condition of pits on the ground using spherical panoramic photography.  This is the method that I chose to use to document these pits because it gives the most realistic sense for on the ground conditions of these abandoned pits.  Essentially, what you are doing is creating a 360 x 180 degree panoramic view of the scene, and using Google Earth as the platform to display and share the photos.  Why Google Earth?  Well, to those of us who use it often, the answer is obvious- but, for land and resources managers, or those otherwise unfamiliar, it’s easier to use and has greater visual capabilities that ArcGIS, its free, and makes sharing content over the web simple.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23</a:t>
            </a:fld>
            <a:endParaRPr lang="en-US"/>
          </a:p>
        </p:txBody>
      </p:sp>
    </p:spTree>
    <p:extLst>
      <p:ext uri="{BB962C8B-B14F-4D97-AF65-F5344CB8AC3E}">
        <p14:creationId xmlns="" xmlns:p14="http://schemas.microsoft.com/office/powerpoint/2010/main" val="2450568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a:t>
            </a:r>
            <a:r>
              <a:rPr lang="en-US" baseline="0" dirty="0" smtClean="0"/>
              <a:t> workflow for creating spherical panoramas is to take a series of photos using a fisheye lens and </a:t>
            </a:r>
            <a:r>
              <a:rPr lang="en-US" baseline="0" dirty="0" err="1" smtClean="0"/>
              <a:t>pano</a:t>
            </a:r>
            <a:r>
              <a:rPr lang="en-US" baseline="0" dirty="0" smtClean="0"/>
              <a:t> tripod head, stitch, etc…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24</a:t>
            </a:fld>
            <a:endParaRPr lang="en-US"/>
          </a:p>
        </p:txBody>
      </p:sp>
    </p:spTree>
    <p:extLst>
      <p:ext uri="{BB962C8B-B14F-4D97-AF65-F5344CB8AC3E}">
        <p14:creationId xmlns="" xmlns:p14="http://schemas.microsoft.com/office/powerpoint/2010/main" val="428177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Huron-Manistee is</a:t>
            </a:r>
            <a:r>
              <a:rPr lang="en-US" baseline="0" dirty="0" smtClean="0"/>
              <a:t> actually two separate forest units managed as 1, totaling about a million acres of public land in the Northern Lower Peninsula of Michigan.  It operates under a mixed-use mandate, primarily for timber production, but also for habitat conservation and recreation.</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a:t>
            </a:fld>
            <a:endParaRPr lang="en-US"/>
          </a:p>
        </p:txBody>
      </p:sp>
    </p:spTree>
    <p:extLst>
      <p:ext uri="{BB962C8B-B14F-4D97-AF65-F5344CB8AC3E}">
        <p14:creationId xmlns="" xmlns:p14="http://schemas.microsoft.com/office/powerpoint/2010/main" val="3665634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panoramic tripod</a:t>
            </a:r>
            <a:r>
              <a:rPr lang="en-US" baseline="0" dirty="0" smtClean="0"/>
              <a:t> head allow for full rotation around the No Parallax point, and also allows you to define your rotational intervals to ensure sufficient overlap, which depending on the lens is typically about 20-30%.  So, with a fisheye lens that has a 180 X90 degree scene with portrait orientation, setting the rotation interval to 60 degrees is optimal.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25</a:t>
            </a:fld>
            <a:endParaRPr lang="en-US"/>
          </a:p>
        </p:txBody>
      </p:sp>
    </p:spTree>
    <p:extLst>
      <p:ext uri="{BB962C8B-B14F-4D97-AF65-F5344CB8AC3E}">
        <p14:creationId xmlns="" xmlns:p14="http://schemas.microsoft.com/office/powerpoint/2010/main" val="211389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taking photos</a:t>
            </a:r>
            <a:r>
              <a:rPr lang="en-US" baseline="0" dirty="0" smtClean="0"/>
              <a:t> you have to first situate the camera on the tripod in such a way that there’s no parallax between photos taken at different angles.  To find the no parallax point, you set up a foreground reference (in this case the second tripod) and compare it to any background reference (in this case the two pine trees) and take photos at two different angles.  By noting the offset between the foreground and background references in the two photos, and adjusting the lens forward or backward on the tripod you can eliminate most parallax.</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26</a:t>
            </a:fld>
            <a:endParaRPr lang="en-US"/>
          </a:p>
        </p:txBody>
      </p:sp>
    </p:spTree>
    <p:extLst>
      <p:ext uri="{BB962C8B-B14F-4D97-AF65-F5344CB8AC3E}">
        <p14:creationId xmlns="" xmlns:p14="http://schemas.microsoft.com/office/powerpoint/2010/main" val="146371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these</a:t>
            </a:r>
            <a:r>
              <a:rPr lang="en-US" baseline="0" dirty="0" smtClean="0"/>
              <a:t> two pictures you can see that the foreground and background are misaligned when the camera is rotated.  Therefore, the lens needs to be adjusted forward or backward until this is eliminated.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27</a:t>
            </a:fld>
            <a:endParaRPr lang="en-US"/>
          </a:p>
        </p:txBody>
      </p:sp>
    </p:spTree>
    <p:extLst>
      <p:ext uri="{BB962C8B-B14F-4D97-AF65-F5344CB8AC3E}">
        <p14:creationId xmlns="" xmlns:p14="http://schemas.microsoft.com/office/powerpoint/2010/main" val="4044351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pre-requisite</a:t>
            </a:r>
            <a:r>
              <a:rPr lang="en-US" baseline="0" dirty="0" smtClean="0"/>
              <a:t> is that you m</a:t>
            </a:r>
            <a:r>
              <a:rPr lang="en-US" dirty="0" smtClean="0"/>
              <a:t>ust make sure camera is set to Manual exposure, and</a:t>
            </a:r>
            <a:r>
              <a:rPr lang="en-US" baseline="0" dirty="0" smtClean="0"/>
              <a:t> that you set the exposure and white balance for your highest contrast scene.  That way, the final photograph will appear seamless.  At each gravel pit, I took 14 photos (1 vertical up, 1 vertical down, and 6 rotational at 30 degrees positive and negative).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28</a:t>
            </a:fld>
            <a:endParaRPr lang="en-US"/>
          </a:p>
        </p:txBody>
      </p:sp>
    </p:spTree>
    <p:extLst>
      <p:ext uri="{BB962C8B-B14F-4D97-AF65-F5344CB8AC3E}">
        <p14:creationId xmlns="" xmlns:p14="http://schemas.microsoft.com/office/powerpoint/2010/main" val="1641555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software apps available for stitching photos.  I happen</a:t>
            </a:r>
            <a:r>
              <a:rPr lang="en-US" baseline="0" dirty="0" smtClean="0"/>
              <a:t> to use PT GUI, which is probably the most powerful and intuitive stitching software available right now.  Once the photos are stitched together, the resulting image can be incredibly large, which presents a challenge when you want to integrate these into Google Earth.  Especially if you want to do this for 10s or hundreds of sites.  So, to improve the usability of the photos, they need to be broken up into smaller sections once again, a process called “tiling”</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29</a:t>
            </a:fld>
            <a:endParaRPr lang="en-US"/>
          </a:p>
        </p:txBody>
      </p:sp>
    </p:spTree>
    <p:extLst>
      <p:ext uri="{BB962C8B-B14F-4D97-AF65-F5344CB8AC3E}">
        <p14:creationId xmlns="" xmlns:p14="http://schemas.microsoft.com/office/powerpoint/2010/main" val="1192679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Tiling is exactly how it sounds-</a:t>
            </a:r>
            <a:r>
              <a:rPr lang="en-US" baseline="0" dirty="0" smtClean="0"/>
              <a:t> you break up the image into a series of smaller images to allow Google Earth to only call upon the resolution that is needed, which drastically improves performance and loading time. It is similar to creating image pyramids for </a:t>
            </a:r>
            <a:r>
              <a:rPr lang="en-US" baseline="0" dirty="0" err="1" smtClean="0"/>
              <a:t>rasters</a:t>
            </a:r>
            <a:r>
              <a:rPr lang="en-US" baseline="0" dirty="0" smtClean="0"/>
              <a:t> in ArcGIS.  The standard Tile size that Google Earth likes to work with is 256x256 pixels.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30</a:t>
            </a:fld>
            <a:endParaRPr lang="en-US"/>
          </a:p>
        </p:txBody>
      </p:sp>
    </p:spTree>
    <p:extLst>
      <p:ext uri="{BB962C8B-B14F-4D97-AF65-F5344CB8AC3E}">
        <p14:creationId xmlns="" xmlns:p14="http://schemas.microsoft.com/office/powerpoint/2010/main" val="38057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a:t>
            </a:r>
            <a:r>
              <a:rPr lang="en-US" baseline="0" dirty="0" smtClean="0"/>
              <a:t> increase the size of the image by 2, the number of tiles is squared.  Any portion of a tile that does not contain part of the image by default is turned black.</a:t>
            </a:r>
          </a:p>
          <a:p>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31</a:t>
            </a:fld>
            <a:endParaRPr lang="en-US"/>
          </a:p>
        </p:txBody>
      </p:sp>
    </p:spTree>
    <p:extLst>
      <p:ext uri="{BB962C8B-B14F-4D97-AF65-F5344CB8AC3E}">
        <p14:creationId xmlns="" xmlns:p14="http://schemas.microsoft.com/office/powerpoint/2010/main" val="203142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particular photo happens to be a 2:1 ratio, so at a certain level some of the tiles will not contain any of the image- which is fine, they will not be requested by Google earth when the image is set to that particular zoom level.  The number of levels ultimately depends upon the original image size and the level of zoom detail that you want to be able to achieve.  Again, the challenge here is to balance quality with performance.  I set this particular image to have 6 levels of tiles, resulting in 1074 individual tiles to store.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32</a:t>
            </a:fld>
            <a:endParaRPr lang="en-US"/>
          </a:p>
        </p:txBody>
      </p:sp>
    </p:spTree>
    <p:extLst>
      <p:ext uri="{BB962C8B-B14F-4D97-AF65-F5344CB8AC3E}">
        <p14:creationId xmlns="" xmlns:p14="http://schemas.microsoft.com/office/powerpoint/2010/main" val="357802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going into too much detail about the KML file, the way that Google Earth requests individual tiles depends on the viewing angle and the level of zoom, so there is a very specific naming structure that needs to be used for this to work.  The naming convention of the tiles is similar to a simply Cartesian coordinate system in that the rows and columns are assigned sequential numbers.  </a:t>
            </a:r>
            <a:r>
              <a:rPr lang="en-US" dirty="0" smtClean="0"/>
              <a:t>Now, to do this manually,</a:t>
            </a:r>
            <a:r>
              <a:rPr lang="en-US" baseline="0" dirty="0" smtClean="0"/>
              <a:t> even for a single stitched photo</a:t>
            </a:r>
            <a:r>
              <a:rPr lang="en-US" dirty="0" smtClean="0"/>
              <a:t> would take an incredible amount</a:t>
            </a:r>
            <a:r>
              <a:rPr lang="en-US" baseline="0" dirty="0" smtClean="0"/>
              <a:t> of effort and time, and the process would be prone to error and difficult to troubleshoot.  Luckily, very smart people have developed tiling software that will do this for a photo in a matter of seconds, and even generate the KML file associated with the tiles.  I use the Google Earth Photo Overlay tool developed by the Bartlett Center for Advanced Spatial Analysis- it’s completely free and easy to use, and they actually get back to you with support if you have questions.  The only thing left to do is store these items in a folder, put them up on a server.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33</a:t>
            </a:fld>
            <a:endParaRPr lang="en-US"/>
          </a:p>
        </p:txBody>
      </p:sp>
    </p:spTree>
    <p:extLst>
      <p:ext uri="{BB962C8B-B14F-4D97-AF65-F5344CB8AC3E}">
        <p14:creationId xmlns="" xmlns:p14="http://schemas.microsoft.com/office/powerpoint/2010/main" val="184173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sand and gravel pit layer files were exported from ArcGIS to a KML, and they show up in Google Earth with the exact same </a:t>
            </a:r>
            <a:r>
              <a:rPr lang="en-US" baseline="0" dirty="0" err="1" smtClean="0"/>
              <a:t>symbology</a:t>
            </a:r>
            <a:r>
              <a:rPr lang="en-US" baseline="0" dirty="0" smtClean="0"/>
              <a:t>.  One of the added benefits of using this </a:t>
            </a:r>
            <a:r>
              <a:rPr lang="en-US" baseline="0" dirty="0" err="1" smtClean="0"/>
              <a:t>geodatabase</a:t>
            </a:r>
            <a:r>
              <a:rPr lang="en-US" baseline="0" dirty="0" smtClean="0"/>
              <a:t> in Google Earth is the ability to customize the Pop-Up boxes to include custom insignia, such as a logo, titles, and insert descriptive content, and links.  Also, the attribute table from </a:t>
            </a:r>
            <a:r>
              <a:rPr lang="en-US" baseline="0" dirty="0" err="1" smtClean="0"/>
              <a:t>ArcMap</a:t>
            </a:r>
            <a:r>
              <a:rPr lang="en-US" baseline="0" dirty="0" smtClean="0"/>
              <a:t> is inherited automatically, so you get all of the same important information when viewing each pit, giving essentially the same level of information access to those people in your organization or workplace who are not GIS savvy.  Then, to see the spherical photo, you simply click on the icon and it flies you into the scene, with the photo perfectly projected onto a sphere.  You can pan and zoom, looking in any direction at all, and even orient the scene so that it is geographically true.  The correct tiles are requested and the speed with which the scene comes into focus just depends on your computing power.  But, most computers that can handle basic panning in Google Earth will be able to handle photos of this resolution.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34</a:t>
            </a:fld>
            <a:endParaRPr lang="en-US"/>
          </a:p>
        </p:txBody>
      </p:sp>
    </p:spTree>
    <p:extLst>
      <p:ext uri="{BB962C8B-B14F-4D97-AF65-F5344CB8AC3E}">
        <p14:creationId xmlns="" xmlns:p14="http://schemas.microsoft.com/office/powerpoint/2010/main" val="386082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part of the world, aggregate resources are primarily coming from </a:t>
            </a:r>
            <a:r>
              <a:rPr lang="en-US" baseline="0" dirty="0" err="1" smtClean="0"/>
              <a:t>glaciofluvial</a:t>
            </a:r>
            <a:r>
              <a:rPr lang="en-US" baseline="0" dirty="0" smtClean="0"/>
              <a:t> and till deposits</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a:t>
            </a:fld>
            <a:endParaRPr lang="en-US"/>
          </a:p>
        </p:txBody>
      </p:sp>
    </p:spTree>
    <p:extLst>
      <p:ext uri="{BB962C8B-B14F-4D97-AF65-F5344CB8AC3E}">
        <p14:creationId xmlns="" xmlns:p14="http://schemas.microsoft.com/office/powerpoint/2010/main" val="2797267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before flying out,</a:t>
            </a:r>
            <a:r>
              <a:rPr lang="en-US" baseline="0" dirty="0" smtClean="0"/>
              <a:t> there was a perfect example of how this whole project can be used.  Our forest </a:t>
            </a:r>
            <a:r>
              <a:rPr lang="en-US" baseline="0" dirty="0" err="1" smtClean="0"/>
              <a:t>silviculturist</a:t>
            </a:r>
            <a:r>
              <a:rPr lang="en-US" baseline="0" dirty="0" smtClean="0"/>
              <a:t> was filling out a grant application to obtain funding to replant areas of forest, and she needed to know if there were any areas suitable to replanting, and if so, how many acres should she plan for.  So, I opened up the </a:t>
            </a:r>
            <a:r>
              <a:rPr lang="en-US" baseline="0" dirty="0" err="1" smtClean="0"/>
              <a:t>geodatabase</a:t>
            </a:r>
            <a:r>
              <a:rPr lang="en-US" baseline="0" dirty="0" smtClean="0"/>
              <a:t> in </a:t>
            </a:r>
            <a:r>
              <a:rPr lang="en-US" baseline="0" dirty="0" err="1" smtClean="0"/>
              <a:t>ArcMap</a:t>
            </a:r>
            <a:r>
              <a:rPr lang="en-US" baseline="0" dirty="0" smtClean="0"/>
              <a:t>, and queried those pits that are classified as “in reclamation”, or “inactive”.  Looked up those individual pits in </a:t>
            </a:r>
            <a:r>
              <a:rPr lang="en-US" baseline="0" dirty="0" err="1" smtClean="0"/>
              <a:t>google</a:t>
            </a:r>
            <a:r>
              <a:rPr lang="en-US" baseline="0" dirty="0" smtClean="0"/>
              <a:t> earth, and observe spherical photos simultaneously while discussing what the desired future vegetative condition is for these areas.  From that discussion, narrow down which pits could benefit from re-planting.  Then, go back into the GIS and summarize the </a:t>
            </a:r>
            <a:r>
              <a:rPr lang="en-US" baseline="0" dirty="0" err="1" smtClean="0"/>
              <a:t>Shape_Area</a:t>
            </a:r>
            <a:r>
              <a:rPr lang="en-US" baseline="0" dirty="0" smtClean="0"/>
              <a:t> for those priority pits, and get a total number of acres to apply for in the grant.</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35</a:t>
            </a:fld>
            <a:endParaRPr lang="en-US"/>
          </a:p>
        </p:txBody>
      </p:sp>
    </p:spTree>
    <p:extLst>
      <p:ext uri="{BB962C8B-B14F-4D97-AF65-F5344CB8AC3E}">
        <p14:creationId xmlns="" xmlns:p14="http://schemas.microsoft.com/office/powerpoint/2010/main" val="2008464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 number of other ongoing</a:t>
            </a:r>
            <a:r>
              <a:rPr lang="en-US" baseline="0" dirty="0" smtClean="0"/>
              <a:t> projects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36</a:t>
            </a:fld>
            <a:endParaRPr lang="en-US"/>
          </a:p>
        </p:txBody>
      </p:sp>
    </p:spTree>
    <p:extLst>
      <p:ext uri="{BB962C8B-B14F-4D97-AF65-F5344CB8AC3E}">
        <p14:creationId xmlns="" xmlns:p14="http://schemas.microsoft.com/office/powerpoint/2010/main" val="3414656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37</a:t>
            </a:fld>
            <a:endParaRPr lang="en-US"/>
          </a:p>
        </p:txBody>
      </p:sp>
    </p:spTree>
    <p:extLst>
      <p:ext uri="{BB962C8B-B14F-4D97-AF65-F5344CB8AC3E}">
        <p14:creationId xmlns="" xmlns:p14="http://schemas.microsoft.com/office/powerpoint/2010/main" val="327851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a:t>
            </a:r>
            <a:r>
              <a:rPr lang="en-US" baseline="0" dirty="0" smtClean="0"/>
              <a:t> the need for aggregate resources on the Huron-Manistee, </a:t>
            </a:r>
            <a:r>
              <a:rPr lang="en-US" dirty="0" smtClean="0"/>
              <a:t>the</a:t>
            </a:r>
            <a:r>
              <a:rPr lang="en-US" baseline="0" dirty="0" smtClean="0"/>
              <a:t> forest</a:t>
            </a:r>
            <a:r>
              <a:rPr lang="en-US" dirty="0" smtClean="0"/>
              <a:t> extracts very little,</a:t>
            </a:r>
            <a:r>
              <a:rPr lang="en-US" baseline="0" dirty="0" smtClean="0"/>
              <a:t> if any, directly from Federal lands.  At the end of each year, every forest reports on the dollar amount spent on aggregate resources, including the value equivalent of the tonnage extracted from Federal lands.  So what this graph really represents is the amount each forest saves each year by extracting directly from their own pits.</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9</a:t>
            </a:fld>
            <a:endParaRPr lang="en-US"/>
          </a:p>
        </p:txBody>
      </p:sp>
    </p:spTree>
    <p:extLst>
      <p:ext uri="{BB962C8B-B14F-4D97-AF65-F5344CB8AC3E}">
        <p14:creationId xmlns="" xmlns:p14="http://schemas.microsoft.com/office/powerpoint/2010/main" val="229348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the amount we save relative the amount we spend, and there’s a huge offset.  In a typical year, the HMNF spends around 30K on aggregate resources, and this doesn’t include the amount spent on equipment time for spreading and shaping roadways.</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10</a:t>
            </a:fld>
            <a:endParaRPr lang="en-US"/>
          </a:p>
        </p:txBody>
      </p:sp>
    </p:spTree>
    <p:extLst>
      <p:ext uri="{BB962C8B-B14F-4D97-AF65-F5344CB8AC3E}">
        <p14:creationId xmlns="" xmlns:p14="http://schemas.microsoft.com/office/powerpoint/2010/main" val="339795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the huge offset?</a:t>
            </a:r>
            <a:r>
              <a:rPr lang="en-US" baseline="0" dirty="0" smtClean="0"/>
              <a:t>  Since about the 1980s there’s been a decreasing priority placed on development of sand and gravel resources.  For one thing, there are now a large number of private and commercial suppliers within the proclamation boundary, which makes it easy to obtain materials.  There’s anecdotal concerns that if we returned to a period of developing our own aggregate resources, we’d be competing directly with the local economy, which essentially looks bad.  Another factor though is that mineral ownership patterns across the forest are fragmented and complicated by the fact that there’s mixed surface and subsurface mineral ownership by many parties.  There’s also a lack of detailed geologic maps covering forest lands, so information about the quality, quantity, and distribution of resources is speculative or based incomplete knowledge.  Probably the biggest factor, however, is that there is great uncertainty in the costs vs. benefits of developing aggregate resources for in-service use.  Without a construction and maintenance crew, equipment to sort and move aggregate, and all the associated environmental compliance, the costs quickly rise.  </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11</a:t>
            </a:fld>
            <a:endParaRPr lang="en-US"/>
          </a:p>
        </p:txBody>
      </p:sp>
    </p:spTree>
    <p:extLst>
      <p:ext uri="{BB962C8B-B14F-4D97-AF65-F5344CB8AC3E}">
        <p14:creationId xmlns="" xmlns:p14="http://schemas.microsoft.com/office/powerpoint/2010/main" val="304302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this has</a:t>
            </a:r>
            <a:r>
              <a:rPr lang="en-US" baseline="0" dirty="0" smtClean="0"/>
              <a:t> meant is that a lot of pits that once existed have simply been forgotten about.  Employees who worked on them back in the 70s are mostly retired now, and records of any extraction or reclamation activities are antiquated and dispersed throughout the forest in random file cabinets.</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12</a:t>
            </a:fld>
            <a:endParaRPr lang="en-US"/>
          </a:p>
        </p:txBody>
      </p:sp>
    </p:spTree>
    <p:extLst>
      <p:ext uri="{BB962C8B-B14F-4D97-AF65-F5344CB8AC3E}">
        <p14:creationId xmlns="" xmlns:p14="http://schemas.microsoft.com/office/powerpoint/2010/main" val="179935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tabular book on pits from the 1950’s I dug up</a:t>
            </a:r>
            <a:r>
              <a:rPr lang="en-US" baseline="0" dirty="0" smtClean="0"/>
              <a:t> in the warehouse- the iPhone there for juxtaposition…</a:t>
            </a:r>
            <a:endParaRPr lang="en-US" dirty="0"/>
          </a:p>
        </p:txBody>
      </p:sp>
      <p:sp>
        <p:nvSpPr>
          <p:cNvPr id="4" name="Slide Number Placeholder 3"/>
          <p:cNvSpPr>
            <a:spLocks noGrp="1"/>
          </p:cNvSpPr>
          <p:nvPr>
            <p:ph type="sldNum" sz="quarter" idx="10"/>
          </p:nvPr>
        </p:nvSpPr>
        <p:spPr/>
        <p:txBody>
          <a:bodyPr/>
          <a:lstStyle/>
          <a:p>
            <a:fld id="{C3384D7D-67DD-40C3-B82C-F2D8F229F670}" type="slidenum">
              <a:rPr lang="en-US" smtClean="0"/>
              <a:pPr/>
              <a:t>13</a:t>
            </a:fld>
            <a:endParaRPr lang="en-US"/>
          </a:p>
        </p:txBody>
      </p:sp>
    </p:spTree>
    <p:extLst>
      <p:ext uri="{BB962C8B-B14F-4D97-AF65-F5344CB8AC3E}">
        <p14:creationId xmlns="" xmlns:p14="http://schemas.microsoft.com/office/powerpoint/2010/main" val="347736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main goals associated with this project.  The first, more</a:t>
            </a:r>
            <a:r>
              <a:rPr lang="en-US" baseline="0" dirty="0" smtClean="0"/>
              <a:t> mechanical goal to map the pit locations.  With two other less tangible goals to increase the awareness of aggregate resources forest-wide and provide a foundation of accessible pit information for planning purposes.  </a:t>
            </a:r>
            <a:endParaRPr lang="en-US" dirty="0"/>
          </a:p>
        </p:txBody>
      </p:sp>
      <p:sp>
        <p:nvSpPr>
          <p:cNvPr id="4" name="Slide Number Placeholder 3"/>
          <p:cNvSpPr>
            <a:spLocks noGrp="1"/>
          </p:cNvSpPr>
          <p:nvPr>
            <p:ph type="sldNum" sz="quarter" idx="10"/>
          </p:nvPr>
        </p:nvSpPr>
        <p:spPr/>
        <p:txBody>
          <a:bodyPr/>
          <a:lstStyle/>
          <a:p>
            <a:fld id="{C12681FA-CE09-49B9-B735-0E097AF9E632}" type="slidenum">
              <a:rPr lang="en-US" smtClean="0"/>
              <a:pPr/>
              <a:t>14</a:t>
            </a:fld>
            <a:endParaRPr lang="en-US"/>
          </a:p>
        </p:txBody>
      </p:sp>
    </p:spTree>
    <p:extLst>
      <p:ext uri="{BB962C8B-B14F-4D97-AF65-F5344CB8AC3E}">
        <p14:creationId xmlns="" xmlns:p14="http://schemas.microsoft.com/office/powerpoint/2010/main" val="64643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56827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415756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60894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194257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228593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254177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344969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66639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149654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161202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FE979-8CA9-4956-9DDC-FB34B6CB075B}" type="datetimeFigureOut">
              <a:rPr lang="en-US" smtClean="0"/>
              <a:pPr/>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40096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FE979-8CA9-4956-9DDC-FB34B6CB075B}" type="datetimeFigureOut">
              <a:rPr lang="en-US" smtClean="0"/>
              <a:pPr/>
              <a:t>10/27/2013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53DBB-29D6-4ADC-8889-5D51DE9AE8BA}" type="slidenum">
              <a:rPr lang="en-US" smtClean="0"/>
              <a:pPr/>
              <a:t>‹#›</a:t>
            </a:fld>
            <a:endParaRPr lang="en-US"/>
          </a:p>
        </p:txBody>
      </p:sp>
    </p:spTree>
    <p:extLst>
      <p:ext uri="{BB962C8B-B14F-4D97-AF65-F5344CB8AC3E}">
        <p14:creationId xmlns="" xmlns:p14="http://schemas.microsoft.com/office/powerpoint/2010/main" val="3046585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23.xml"/><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media/media1.wmv"/><Relationship Id="rId5" Type="http://schemas.openxmlformats.org/officeDocument/2006/relationships/image" Target="../media/image53.png"/><Relationship Id="rId4" Type="http://schemas.microsoft.com/office/2007/relationships/media" Target="../media/media1.wm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sp>
        <p:nvSpPr>
          <p:cNvPr id="4" name="Rectangle 3"/>
          <p:cNvSpPr/>
          <p:nvPr/>
        </p:nvSpPr>
        <p:spPr>
          <a:xfrm>
            <a:off x="457200" y="290940"/>
            <a:ext cx="8305800" cy="2062103"/>
          </a:xfrm>
          <a:prstGeom prst="rect">
            <a:avLst/>
          </a:prstGeom>
        </p:spPr>
        <p:txBody>
          <a:bodyPr wrap="square">
            <a:spAutoFit/>
          </a:bodyPr>
          <a:lstStyle/>
          <a:p>
            <a:pPr algn="ctr"/>
            <a:r>
              <a:rPr lang="en-US" sz="3200" b="1" dirty="0" smtClean="0"/>
              <a:t>Utilizing Spherical Panoramic Photography in a GIS Environment for Aggregate Resource Inventory and Assessment: Huron Manistee National Forests, MI</a:t>
            </a:r>
            <a:endParaRPr lang="en-US" sz="3200" b="1"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80618" y="2292925"/>
            <a:ext cx="2182761" cy="2204884"/>
          </a:xfrm>
          <a:prstGeom prst="rect">
            <a:avLst/>
          </a:prstGeom>
        </p:spPr>
      </p:pic>
      <p:sp>
        <p:nvSpPr>
          <p:cNvPr id="7" name="TextBox 6"/>
          <p:cNvSpPr txBox="1"/>
          <p:nvPr/>
        </p:nvSpPr>
        <p:spPr>
          <a:xfrm>
            <a:off x="2320633" y="4343395"/>
            <a:ext cx="4419600" cy="369332"/>
          </a:xfrm>
          <a:prstGeom prst="rect">
            <a:avLst/>
          </a:prstGeom>
          <a:noFill/>
        </p:spPr>
        <p:txBody>
          <a:bodyPr wrap="square" rtlCol="0">
            <a:spAutoFit/>
          </a:bodyPr>
          <a:lstStyle/>
          <a:p>
            <a:pPr algn="ctr"/>
            <a:r>
              <a:rPr lang="en-US" dirty="0" smtClean="0"/>
              <a:t>USDA Forest Service</a:t>
            </a:r>
            <a:endParaRPr lang="en-US" dirty="0"/>
          </a:p>
        </p:txBody>
      </p:sp>
      <p:sp>
        <p:nvSpPr>
          <p:cNvPr id="9" name="TextBox 8"/>
          <p:cNvSpPr txBox="1"/>
          <p:nvPr/>
        </p:nvSpPr>
        <p:spPr>
          <a:xfrm>
            <a:off x="2098953" y="4876800"/>
            <a:ext cx="4842167" cy="461665"/>
          </a:xfrm>
          <a:prstGeom prst="rect">
            <a:avLst/>
          </a:prstGeom>
          <a:noFill/>
        </p:spPr>
        <p:txBody>
          <a:bodyPr wrap="square" rtlCol="0">
            <a:spAutoFit/>
          </a:bodyPr>
          <a:lstStyle/>
          <a:p>
            <a:pPr algn="ctr"/>
            <a:r>
              <a:rPr lang="en-US" sz="2400" b="1" dirty="0" smtClean="0"/>
              <a:t>Trevor C. Hobbs</a:t>
            </a:r>
            <a:r>
              <a:rPr lang="en-US" sz="2400" dirty="0" smtClean="0"/>
              <a:t>, </a:t>
            </a:r>
            <a:r>
              <a:rPr lang="en-US" sz="2400" i="1" dirty="0" smtClean="0"/>
              <a:t>GeoCorps America </a:t>
            </a:r>
            <a:endParaRPr lang="en-US" sz="2400" i="1" dirty="0"/>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07817" y="5316282"/>
            <a:ext cx="5024438" cy="1320038"/>
          </a:xfrm>
          <a:prstGeom prst="rect">
            <a:avLst/>
          </a:prstGeom>
        </p:spPr>
      </p:pic>
    </p:spTree>
    <p:extLst>
      <p:ext uri="{BB962C8B-B14F-4D97-AF65-F5344CB8AC3E}">
        <p14:creationId xmlns="" xmlns:p14="http://schemas.microsoft.com/office/powerpoint/2010/main" val="1647532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71310" y="803565"/>
            <a:ext cx="381000" cy="426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p:cNvGraphicFramePr>
            <a:graphicFrameLocks noGrp="1"/>
          </p:cNvGraphicFramePr>
          <p:nvPr>
            <p:extLst>
              <p:ext uri="{D42A27DB-BD31-4B8C-83A1-F6EECF244321}">
                <p14:modId xmlns="" xmlns:p14="http://schemas.microsoft.com/office/powerpoint/2010/main" val="3242847214"/>
              </p:ext>
            </p:extLst>
          </p:nvPr>
        </p:nvGraphicFramePr>
        <p:xfrm>
          <a:off x="241300" y="285750"/>
          <a:ext cx="86614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65910" y="1397088"/>
            <a:ext cx="1219200" cy="338554"/>
          </a:xfrm>
          <a:prstGeom prst="rect">
            <a:avLst/>
          </a:prstGeom>
          <a:noFill/>
        </p:spPr>
        <p:txBody>
          <a:bodyPr wrap="square" rtlCol="0">
            <a:spAutoFit/>
          </a:bodyPr>
          <a:lstStyle/>
          <a:p>
            <a:pPr algn="ctr"/>
            <a:r>
              <a:rPr lang="en-US" sz="1600" b="1" dirty="0" smtClean="0"/>
              <a:t>$23,642</a:t>
            </a:r>
          </a:p>
        </p:txBody>
      </p:sp>
      <p:sp>
        <p:nvSpPr>
          <p:cNvPr id="4" name="TextBox 3"/>
          <p:cNvSpPr txBox="1"/>
          <p:nvPr/>
        </p:nvSpPr>
        <p:spPr>
          <a:xfrm>
            <a:off x="1826490" y="1577155"/>
            <a:ext cx="1219200" cy="338554"/>
          </a:xfrm>
          <a:prstGeom prst="rect">
            <a:avLst/>
          </a:prstGeom>
          <a:noFill/>
        </p:spPr>
        <p:txBody>
          <a:bodyPr wrap="square" rtlCol="0">
            <a:spAutoFit/>
          </a:bodyPr>
          <a:lstStyle/>
          <a:p>
            <a:pPr algn="ctr"/>
            <a:r>
              <a:rPr lang="en-US" sz="1600" b="1" dirty="0" smtClean="0"/>
              <a:t>$22,086</a:t>
            </a:r>
          </a:p>
        </p:txBody>
      </p:sp>
      <p:sp>
        <p:nvSpPr>
          <p:cNvPr id="7" name="TextBox 1"/>
          <p:cNvSpPr txBox="1"/>
          <p:nvPr/>
        </p:nvSpPr>
        <p:spPr>
          <a:xfrm>
            <a:off x="7010400" y="719896"/>
            <a:ext cx="1904989" cy="221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smtClean="0"/>
              <a:t>In typical year, HMNF spends estimated $30,000 per year on aggregate resources.</a:t>
            </a:r>
            <a:endParaRPr lang="en-US" sz="2000" b="1" dirty="0"/>
          </a:p>
        </p:txBody>
      </p:sp>
      <p:cxnSp>
        <p:nvCxnSpPr>
          <p:cNvPr id="9" name="Straight Arrow Connector 8"/>
          <p:cNvCxnSpPr/>
          <p:nvPr/>
        </p:nvCxnSpPr>
        <p:spPr>
          <a:xfrm flipH="1">
            <a:off x="6477000" y="1915709"/>
            <a:ext cx="533400" cy="6750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87120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4581"/>
            <a:ext cx="8610600" cy="830997"/>
          </a:xfrm>
          <a:prstGeom prst="rect">
            <a:avLst/>
          </a:prstGeom>
          <a:noFill/>
        </p:spPr>
        <p:txBody>
          <a:bodyPr wrap="square" rtlCol="0">
            <a:spAutoFit/>
          </a:bodyPr>
          <a:lstStyle/>
          <a:p>
            <a:r>
              <a:rPr lang="en-US" sz="2400" b="1" dirty="0" smtClean="0">
                <a:cs typeface="Arial" pitchFamily="34" charset="0"/>
              </a:rPr>
              <a:t>Decline of sourcing materials directly from FS lands in recent decades…</a:t>
            </a:r>
          </a:p>
        </p:txBody>
      </p:sp>
      <p:sp>
        <p:nvSpPr>
          <p:cNvPr id="3" name="TextBox 2"/>
          <p:cNvSpPr txBox="1"/>
          <p:nvPr/>
        </p:nvSpPr>
        <p:spPr>
          <a:xfrm>
            <a:off x="457200" y="1371600"/>
            <a:ext cx="8229600" cy="5324535"/>
          </a:xfrm>
          <a:prstGeom prst="rect">
            <a:avLst/>
          </a:prstGeom>
          <a:noFill/>
        </p:spPr>
        <p:txBody>
          <a:bodyPr wrap="square" rtlCol="0">
            <a:spAutoFit/>
          </a:bodyPr>
          <a:lstStyle/>
          <a:p>
            <a:r>
              <a:rPr lang="en-US" sz="2400" dirty="0" smtClean="0">
                <a:cs typeface="Arial" pitchFamily="34" charset="0"/>
              </a:rPr>
              <a:t>…may be related to several complicating factors:</a:t>
            </a:r>
          </a:p>
          <a:p>
            <a:r>
              <a:rPr lang="en-US" sz="2400" dirty="0" smtClean="0">
                <a:cs typeface="Arial" pitchFamily="34" charset="0"/>
              </a:rPr>
              <a:t> </a:t>
            </a:r>
          </a:p>
          <a:p>
            <a:pPr marL="457200" indent="-457200">
              <a:buFont typeface="+mj-lt"/>
              <a:buAutoNum type="arabicPeriod"/>
            </a:pPr>
            <a:r>
              <a:rPr lang="en-US" sz="2400" dirty="0">
                <a:cs typeface="Arial" pitchFamily="34" charset="0"/>
              </a:rPr>
              <a:t>Abundance of private and commercial suppliers </a:t>
            </a:r>
            <a:r>
              <a:rPr lang="en-US" sz="2400" dirty="0" smtClean="0">
                <a:cs typeface="Arial" pitchFamily="34" charset="0"/>
              </a:rPr>
              <a:t>nearby.</a:t>
            </a:r>
            <a:endParaRPr lang="en-US" sz="2400" dirty="0">
              <a:cs typeface="Arial" pitchFamily="34" charset="0"/>
            </a:endParaRPr>
          </a:p>
          <a:p>
            <a:pPr marL="457200" indent="-457200">
              <a:buFont typeface="+mj-lt"/>
              <a:buAutoNum type="arabicPeriod"/>
            </a:pPr>
            <a:endParaRPr lang="en-US" sz="2400" dirty="0" smtClean="0">
              <a:cs typeface="Arial" pitchFamily="34" charset="0"/>
            </a:endParaRPr>
          </a:p>
          <a:p>
            <a:pPr marL="457200" indent="-457200">
              <a:buFont typeface="+mj-lt"/>
              <a:buAutoNum type="arabicPeriod"/>
            </a:pPr>
            <a:r>
              <a:rPr lang="en-US" sz="2400" dirty="0" smtClean="0">
                <a:cs typeface="Arial" pitchFamily="34" charset="0"/>
              </a:rPr>
              <a:t>Fragmented mineral ownership </a:t>
            </a:r>
            <a:r>
              <a:rPr lang="en-US" sz="2400" dirty="0">
                <a:cs typeface="Arial" pitchFamily="34" charset="0"/>
              </a:rPr>
              <a:t>p</a:t>
            </a:r>
            <a:r>
              <a:rPr lang="en-US" sz="2400" dirty="0" smtClean="0">
                <a:cs typeface="Arial" pitchFamily="34" charset="0"/>
              </a:rPr>
              <a:t>atterns (mixed surface/subsurface- Federal, State, and Private owners).</a:t>
            </a:r>
          </a:p>
          <a:p>
            <a:pPr marL="457200" indent="-457200">
              <a:buFont typeface="+mj-lt"/>
              <a:buAutoNum type="arabicPeriod"/>
            </a:pPr>
            <a:endParaRPr lang="en-US" sz="2400" dirty="0">
              <a:cs typeface="Arial" pitchFamily="34" charset="0"/>
            </a:endParaRPr>
          </a:p>
          <a:p>
            <a:pPr marL="457200" indent="-457200">
              <a:buFont typeface="+mj-lt"/>
              <a:buAutoNum type="arabicPeriod"/>
            </a:pPr>
            <a:r>
              <a:rPr lang="en-US" sz="2400" dirty="0" smtClean="0">
                <a:cs typeface="Arial" pitchFamily="34" charset="0"/>
              </a:rPr>
              <a:t>Lack of detailed geologic maps covering forest lands.</a:t>
            </a:r>
          </a:p>
          <a:p>
            <a:pPr marL="457200" indent="-457200">
              <a:buFont typeface="+mj-lt"/>
              <a:buAutoNum type="arabicPeriod"/>
            </a:pPr>
            <a:endParaRPr lang="en-US" sz="2400" dirty="0" smtClean="0">
              <a:cs typeface="Arial" pitchFamily="34" charset="0"/>
            </a:endParaRPr>
          </a:p>
          <a:p>
            <a:pPr marL="457200" indent="-457200">
              <a:buFont typeface="+mj-lt"/>
              <a:buAutoNum type="arabicPeriod"/>
            </a:pPr>
            <a:r>
              <a:rPr lang="en-US" sz="2400" dirty="0" smtClean="0">
                <a:cs typeface="Arial" pitchFamily="34" charset="0"/>
              </a:rPr>
              <a:t>Uncertainty </a:t>
            </a:r>
            <a:r>
              <a:rPr lang="en-US" sz="2400" dirty="0">
                <a:cs typeface="Arial" pitchFamily="34" charset="0"/>
              </a:rPr>
              <a:t>surrounding costs vs. benefits of developing pits for in-service use.</a:t>
            </a:r>
          </a:p>
          <a:p>
            <a:pPr marL="457200" indent="-457200">
              <a:buFont typeface="+mj-lt"/>
              <a:buAutoNum type="arabicPeriod"/>
            </a:pPr>
            <a:endParaRPr lang="en-US" sz="2000" dirty="0">
              <a:cs typeface="Arial" pitchFamily="34" charset="0"/>
            </a:endParaRPr>
          </a:p>
          <a:p>
            <a:pPr marL="457200" indent="-457200">
              <a:buFont typeface="+mj-lt"/>
              <a:buAutoNum type="arabicPeriod"/>
            </a:pPr>
            <a:endParaRPr lang="en-US" sz="2000" dirty="0" smtClean="0">
              <a:cs typeface="Arial" pitchFamily="34" charset="0"/>
            </a:endParaRPr>
          </a:p>
          <a:p>
            <a:pPr marL="457200" indent="-457200">
              <a:buFont typeface="+mj-lt"/>
              <a:buAutoNum type="arabicPeriod"/>
            </a:pPr>
            <a:endParaRPr lang="en-US" dirty="0" smtClean="0">
              <a:cs typeface="Arial" pitchFamily="34" charset="0"/>
            </a:endParaRPr>
          </a:p>
          <a:p>
            <a:pPr marL="457200" indent="-457200">
              <a:buFont typeface="+mj-lt"/>
              <a:buAutoNum type="arabicPeriod"/>
            </a:pPr>
            <a:endParaRPr lang="en-US"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49280" r="-1"/>
          <a:stretch/>
        </p:blipFill>
        <p:spPr>
          <a:xfrm>
            <a:off x="630766" y="2108200"/>
            <a:ext cx="2980267" cy="4406900"/>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12639" b="6852"/>
          <a:stretch/>
        </p:blipFill>
        <p:spPr>
          <a:xfrm>
            <a:off x="4265382" y="2514600"/>
            <a:ext cx="4573818" cy="3657600"/>
          </a:xfrm>
          <a:prstGeom prst="rect">
            <a:avLst/>
          </a:prstGeom>
        </p:spPr>
      </p:pic>
      <p:sp>
        <p:nvSpPr>
          <p:cNvPr id="4" name="Rectangle 3"/>
          <p:cNvSpPr/>
          <p:nvPr/>
        </p:nvSpPr>
        <p:spPr>
          <a:xfrm>
            <a:off x="1905000" y="3657600"/>
            <a:ext cx="1295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3200400" y="3886200"/>
            <a:ext cx="1333500" cy="190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01304"/>
            <a:ext cx="8610600" cy="1815882"/>
          </a:xfrm>
          <a:prstGeom prst="rect">
            <a:avLst/>
          </a:prstGeom>
          <a:noFill/>
        </p:spPr>
        <p:txBody>
          <a:bodyPr wrap="square" rtlCol="0">
            <a:spAutoFit/>
          </a:bodyPr>
          <a:lstStyle/>
          <a:p>
            <a:r>
              <a:rPr lang="en-US" sz="2400" b="1" dirty="0" smtClean="0">
                <a:cs typeface="Arial" pitchFamily="34" charset="0"/>
              </a:rPr>
              <a:t>Information on Forest Service </a:t>
            </a:r>
            <a:r>
              <a:rPr lang="en-US" sz="2400" b="1" dirty="0">
                <a:cs typeface="Arial" pitchFamily="34" charset="0"/>
              </a:rPr>
              <a:t>s</a:t>
            </a:r>
            <a:r>
              <a:rPr lang="en-US" sz="2400" b="1" dirty="0" smtClean="0">
                <a:cs typeface="Arial" pitchFamily="34" charset="0"/>
              </a:rPr>
              <a:t>and and gravel pits has become antiquated</a:t>
            </a:r>
          </a:p>
          <a:p>
            <a:r>
              <a:rPr lang="en-US" sz="2000" dirty="0">
                <a:cs typeface="Arial" pitchFamily="34" charset="0"/>
              </a:rPr>
              <a:t> </a:t>
            </a:r>
            <a:endParaRPr lang="en-US" sz="2000" dirty="0" smtClean="0">
              <a:cs typeface="Arial" pitchFamily="34" charset="0"/>
            </a:endParaRPr>
          </a:p>
          <a:p>
            <a:pPr marL="342900" indent="-342900">
              <a:buFont typeface="Arial" pitchFamily="34" charset="0"/>
              <a:buChar char="•"/>
            </a:pPr>
            <a:r>
              <a:rPr lang="en-US" sz="2200" dirty="0" smtClean="0">
                <a:cs typeface="Arial" pitchFamily="34" charset="0"/>
              </a:rPr>
              <a:t>Mostly historic/archival info</a:t>
            </a:r>
          </a:p>
          <a:p>
            <a:pPr marL="342900" indent="-342900">
              <a:buFont typeface="Arial" pitchFamily="34" charset="0"/>
              <a:buChar char="•"/>
            </a:pPr>
            <a:r>
              <a:rPr lang="en-US" sz="2200" dirty="0" smtClean="0">
                <a:cs typeface="Arial" pitchFamily="34" charset="0"/>
              </a:rPr>
              <a:t>Files on individual pits are stored separately at  each ranger district</a:t>
            </a: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732536" y="1143000"/>
            <a:ext cx="7653528" cy="5486400"/>
          </a:xfrm>
          <a:prstGeom prst="rect">
            <a:avLst/>
          </a:prstGeom>
          <a:ln w="12700" cmpd="dbl">
            <a:solidFill>
              <a:schemeClr val="tx1"/>
            </a:solidFill>
          </a:ln>
          <a:effectLst>
            <a:outerShdw blurRad="101600" dist="50800" dir="2700000" sx="101000" sy="101000" algn="ctr" rotWithShape="0">
              <a:srgbClr val="000000">
                <a:alpha val="30000"/>
              </a:srgbClr>
            </a:outerShdw>
          </a:effectLst>
        </p:spPr>
      </p:pic>
      <p:sp>
        <p:nvSpPr>
          <p:cNvPr id="3" name="TextBox 2"/>
          <p:cNvSpPr txBox="1"/>
          <p:nvPr/>
        </p:nvSpPr>
        <p:spPr>
          <a:xfrm>
            <a:off x="254000" y="228600"/>
            <a:ext cx="8610600" cy="461665"/>
          </a:xfrm>
          <a:prstGeom prst="rect">
            <a:avLst/>
          </a:prstGeom>
          <a:noFill/>
        </p:spPr>
        <p:txBody>
          <a:bodyPr wrap="square" rtlCol="0">
            <a:spAutoFit/>
          </a:bodyPr>
          <a:lstStyle/>
          <a:p>
            <a:r>
              <a:rPr lang="en-US" sz="2400" b="1" dirty="0" smtClean="0">
                <a:cs typeface="Arial" pitchFamily="34" charset="0"/>
              </a:rPr>
              <a:t>Book of tabular data on pits ~1950s…</a:t>
            </a: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 y="304800"/>
            <a:ext cx="8153400" cy="1200329"/>
          </a:xfrm>
          <a:prstGeom prst="rect">
            <a:avLst/>
          </a:prstGeom>
        </p:spPr>
        <p:txBody>
          <a:bodyPr wrap="square">
            <a:spAutoFit/>
          </a:bodyPr>
          <a:lstStyle/>
          <a:p>
            <a:r>
              <a:rPr lang="en-US" sz="2400" b="1" dirty="0" smtClean="0"/>
              <a:t>PURPOSE:  </a:t>
            </a:r>
            <a:r>
              <a:rPr lang="en-US" sz="2400" dirty="0" smtClean="0"/>
              <a:t>To gather relevant information about pits across the Huron-Manistee National Forest and store it in a manageable/useful geodatabase.</a:t>
            </a:r>
          </a:p>
        </p:txBody>
      </p:sp>
      <p:sp>
        <p:nvSpPr>
          <p:cNvPr id="2" name="TextBox 1"/>
          <p:cNvSpPr txBox="1"/>
          <p:nvPr/>
        </p:nvSpPr>
        <p:spPr>
          <a:xfrm>
            <a:off x="228600" y="4535944"/>
            <a:ext cx="8826500" cy="2308324"/>
          </a:xfrm>
          <a:prstGeom prst="rect">
            <a:avLst/>
          </a:prstGeom>
          <a:noFill/>
        </p:spPr>
        <p:txBody>
          <a:bodyPr wrap="square" rtlCol="0">
            <a:spAutoFit/>
          </a:bodyPr>
          <a:lstStyle/>
          <a:p>
            <a:r>
              <a:rPr lang="en-US" sz="2400" b="1" u="sng" dirty="0"/>
              <a:t>GOALS</a:t>
            </a:r>
          </a:p>
          <a:p>
            <a:pPr marL="457200" indent="-457200">
              <a:buFont typeface="+mj-lt"/>
              <a:buAutoNum type="arabicPeriod"/>
            </a:pPr>
            <a:r>
              <a:rPr lang="en-US" sz="2400" dirty="0">
                <a:solidFill>
                  <a:schemeClr val="tx2"/>
                </a:solidFill>
              </a:rPr>
              <a:t>Map pit locations across the National </a:t>
            </a:r>
            <a:r>
              <a:rPr lang="en-US" sz="2400" dirty="0" smtClean="0">
                <a:solidFill>
                  <a:schemeClr val="tx2"/>
                </a:solidFill>
              </a:rPr>
              <a:t>Forest (Inventory).</a:t>
            </a:r>
            <a:endParaRPr lang="en-US" sz="2400" dirty="0">
              <a:solidFill>
                <a:schemeClr val="tx2"/>
              </a:solidFill>
            </a:endParaRPr>
          </a:p>
          <a:p>
            <a:pPr marL="457200" indent="-457200">
              <a:buFont typeface="+mj-lt"/>
              <a:buAutoNum type="arabicPeriod"/>
            </a:pPr>
            <a:r>
              <a:rPr lang="en-US" sz="2400" dirty="0" smtClean="0">
                <a:solidFill>
                  <a:schemeClr val="tx2"/>
                </a:solidFill>
              </a:rPr>
              <a:t>Provide a foundation of accessible information for planning purposes (Assessment).</a:t>
            </a:r>
          </a:p>
          <a:p>
            <a:pPr marL="457200" indent="-457200">
              <a:buFont typeface="+mj-lt"/>
              <a:buAutoNum type="arabicPeriod"/>
            </a:pPr>
            <a:r>
              <a:rPr lang="en-US" sz="2400" dirty="0" smtClean="0">
                <a:solidFill>
                  <a:schemeClr val="tx2"/>
                </a:solidFill>
              </a:rPr>
              <a:t>Increase </a:t>
            </a:r>
            <a:r>
              <a:rPr lang="en-US" sz="2400" dirty="0">
                <a:solidFill>
                  <a:schemeClr val="tx2"/>
                </a:solidFill>
              </a:rPr>
              <a:t>awareness of </a:t>
            </a:r>
            <a:r>
              <a:rPr lang="en-US" sz="2400" dirty="0" smtClean="0">
                <a:solidFill>
                  <a:schemeClr val="tx2"/>
                </a:solidFill>
              </a:rPr>
              <a:t>pit locations, and availability of resources.</a:t>
            </a:r>
            <a:endParaRPr lang="en-US" sz="2400" dirty="0">
              <a:solidFill>
                <a:schemeClr val="tx2"/>
              </a:solidFill>
            </a:endParaRPr>
          </a:p>
          <a:p>
            <a:endParaRPr lang="en-US" sz="2400" dirty="0"/>
          </a:p>
        </p:txBody>
      </p:sp>
      <p:sp>
        <p:nvSpPr>
          <p:cNvPr id="7" name="TextBox 6"/>
          <p:cNvSpPr txBox="1"/>
          <p:nvPr/>
        </p:nvSpPr>
        <p:spPr>
          <a:xfrm>
            <a:off x="3352800" y="2133600"/>
            <a:ext cx="1675342" cy="784876"/>
          </a:xfrm>
          <a:custGeom>
            <a:avLst/>
            <a:gdLst>
              <a:gd name="connsiteX0" fmla="*/ 0 w 1675342"/>
              <a:gd name="connsiteY0" fmla="*/ 0 h 646331"/>
              <a:gd name="connsiteX1" fmla="*/ 1675342 w 1675342"/>
              <a:gd name="connsiteY1" fmla="*/ 0 h 646331"/>
              <a:gd name="connsiteX2" fmla="*/ 1675342 w 1675342"/>
              <a:gd name="connsiteY2" fmla="*/ 646331 h 646331"/>
              <a:gd name="connsiteX3" fmla="*/ 0 w 1675342"/>
              <a:gd name="connsiteY3" fmla="*/ 646331 h 646331"/>
              <a:gd name="connsiteX4" fmla="*/ 0 w 1675342"/>
              <a:gd name="connsiteY4" fmla="*/ 0 h 646331"/>
              <a:gd name="connsiteX0" fmla="*/ 0 w 1675342"/>
              <a:gd name="connsiteY0" fmla="*/ 0 h 784877"/>
              <a:gd name="connsiteX1" fmla="*/ 1675342 w 1675342"/>
              <a:gd name="connsiteY1" fmla="*/ 0 h 784877"/>
              <a:gd name="connsiteX2" fmla="*/ 1647633 w 1675342"/>
              <a:gd name="connsiteY2" fmla="*/ 784877 h 784877"/>
              <a:gd name="connsiteX3" fmla="*/ 0 w 1675342"/>
              <a:gd name="connsiteY3" fmla="*/ 646331 h 784877"/>
              <a:gd name="connsiteX4" fmla="*/ 0 w 1675342"/>
              <a:gd name="connsiteY4" fmla="*/ 0 h 78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42" h="784877">
                <a:moveTo>
                  <a:pt x="0" y="0"/>
                </a:moveTo>
                <a:lnTo>
                  <a:pt x="1675342" y="0"/>
                </a:lnTo>
                <a:lnTo>
                  <a:pt x="1647633" y="784877"/>
                </a:lnTo>
                <a:lnTo>
                  <a:pt x="0" y="646331"/>
                </a:lnTo>
                <a:lnTo>
                  <a:pt x="0" y="0"/>
                </a:lnTo>
                <a:close/>
              </a:path>
            </a:pathLst>
          </a:custGeom>
          <a:noFill/>
        </p:spPr>
        <p:txBody>
          <a:bodyPr wrap="square" rtlCol="0">
            <a:spAutoFit/>
          </a:bodyPr>
          <a:lstStyle/>
          <a:p>
            <a:pPr algn="ctr"/>
            <a:r>
              <a:rPr lang="en-US" dirty="0" smtClean="0"/>
              <a:t>Geodatabase</a:t>
            </a:r>
          </a:p>
          <a:p>
            <a:endParaRPr lang="en-US" dirty="0"/>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49280" r="-1"/>
          <a:stretch/>
        </p:blipFill>
        <p:spPr>
          <a:xfrm>
            <a:off x="444500" y="1646873"/>
            <a:ext cx="1867914" cy="2762071"/>
          </a:xfrm>
          <a:prstGeom prst="rect">
            <a:avLst/>
          </a:prstGeom>
        </p:spPr>
      </p:pic>
      <p:cxnSp>
        <p:nvCxnSpPr>
          <p:cNvPr id="10" name="Straight Arrow Connector 9"/>
          <p:cNvCxnSpPr>
            <a:stCxn id="8" idx="3"/>
          </p:cNvCxnSpPr>
          <p:nvPr/>
        </p:nvCxnSpPr>
        <p:spPr>
          <a:xfrm flipV="1">
            <a:off x="2312414" y="3027908"/>
            <a:ext cx="1116586"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laptop"/>
          <p:cNvSpPr>
            <a:spLocks noEditPoints="1" noChangeArrowheads="1"/>
          </p:cNvSpPr>
          <p:nvPr/>
        </p:nvSpPr>
        <p:spPr bwMode="auto">
          <a:xfrm>
            <a:off x="6992936" y="1540924"/>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laptop"/>
          <p:cNvSpPr>
            <a:spLocks noEditPoints="1" noChangeArrowheads="1"/>
          </p:cNvSpPr>
          <p:nvPr/>
        </p:nvSpPr>
        <p:spPr bwMode="auto">
          <a:xfrm>
            <a:off x="7640636" y="2634770"/>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laptop"/>
          <p:cNvSpPr>
            <a:spLocks noEditPoints="1" noChangeArrowheads="1"/>
          </p:cNvSpPr>
          <p:nvPr/>
        </p:nvSpPr>
        <p:spPr bwMode="auto">
          <a:xfrm>
            <a:off x="7010400" y="3654965"/>
            <a:ext cx="904875" cy="84083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7" name="Straight Arrow Connector 16"/>
          <p:cNvCxnSpPr/>
          <p:nvPr/>
        </p:nvCxnSpPr>
        <p:spPr>
          <a:xfrm flipV="1">
            <a:off x="5080116" y="3017087"/>
            <a:ext cx="1116586"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96702" y="2634770"/>
            <a:ext cx="1118498" cy="646331"/>
          </a:xfrm>
          <a:prstGeom prst="rect">
            <a:avLst/>
          </a:prstGeom>
          <a:noFill/>
        </p:spPr>
        <p:txBody>
          <a:bodyPr wrap="square" rtlCol="0">
            <a:spAutoFit/>
          </a:bodyPr>
          <a:lstStyle/>
          <a:p>
            <a:r>
              <a:rPr lang="en-US" dirty="0" smtClean="0"/>
              <a:t>Multiple users</a:t>
            </a:r>
            <a:endParaRPr lang="en-US" dirty="0"/>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52800" y="2438400"/>
            <a:ext cx="1904762" cy="1266667"/>
          </a:xfrm>
          <a:prstGeom prst="rect">
            <a:avLst/>
          </a:prstGeom>
        </p:spPr>
      </p:pic>
    </p:spTree>
    <p:extLst>
      <p:ext uri="{BB962C8B-B14F-4D97-AF65-F5344CB8AC3E}">
        <p14:creationId xmlns="" xmlns:p14="http://schemas.microsoft.com/office/powerpoint/2010/main" val="3268313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 y="15240"/>
            <a:ext cx="8644843" cy="6766560"/>
          </a:xfrm>
          <a:prstGeom prst="rect">
            <a:avLst/>
          </a:prstGeom>
        </p:spPr>
      </p:pic>
    </p:spTree>
    <p:extLst>
      <p:ext uri="{BB962C8B-B14F-4D97-AF65-F5344CB8AC3E}">
        <p14:creationId xmlns="" xmlns:p14="http://schemas.microsoft.com/office/powerpoint/2010/main" val="16109081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1167" y="0"/>
            <a:ext cx="8761665" cy="6858000"/>
          </a:xfrm>
          <a:prstGeom prst="rect">
            <a:avLst/>
          </a:prstGeom>
        </p:spPr>
      </p:pic>
    </p:spTree>
    <p:extLst>
      <p:ext uri="{BB962C8B-B14F-4D97-AF65-F5344CB8AC3E}">
        <p14:creationId xmlns="" xmlns:p14="http://schemas.microsoft.com/office/powerpoint/2010/main" val="4079055919"/>
      </p:ext>
    </p:extLst>
  </p:cSld>
  <p:clrMapOvr>
    <a:masterClrMapping/>
  </p:clrMapOvr>
  <mc:AlternateContent xmlns:mc="http://schemas.openxmlformats.org/markup-compatibility/2006">
    <mc:Choice xmlns=""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10" y="45303"/>
            <a:ext cx="8001000" cy="830997"/>
          </a:xfrm>
          <a:prstGeom prst="rect">
            <a:avLst/>
          </a:prstGeom>
          <a:noFill/>
        </p:spPr>
        <p:txBody>
          <a:bodyPr wrap="square" rtlCol="0">
            <a:spAutoFit/>
          </a:bodyPr>
          <a:lstStyle/>
          <a:p>
            <a:r>
              <a:rPr lang="en-US" sz="2400" b="1" dirty="0" smtClean="0">
                <a:cs typeface="Arial" pitchFamily="34" charset="0"/>
              </a:rPr>
              <a:t>Mapping Pit Locations…</a:t>
            </a:r>
          </a:p>
          <a:p>
            <a:endParaRPr lang="en-US" sz="2400" dirty="0">
              <a:latin typeface="Arial" pitchFamily="34" charset="0"/>
              <a:cs typeface="Arial" pitchFamily="34" charset="0"/>
            </a:endParaRPr>
          </a:p>
        </p:txBody>
      </p:sp>
      <p:sp>
        <p:nvSpPr>
          <p:cNvPr id="6" name="TextBox 5"/>
          <p:cNvSpPr txBox="1"/>
          <p:nvPr/>
        </p:nvSpPr>
        <p:spPr>
          <a:xfrm>
            <a:off x="381000" y="889000"/>
            <a:ext cx="4876800" cy="5940088"/>
          </a:xfrm>
          <a:prstGeom prst="rect">
            <a:avLst/>
          </a:prstGeom>
          <a:noFill/>
        </p:spPr>
        <p:txBody>
          <a:bodyPr wrap="square" rtlCol="0">
            <a:spAutoFit/>
          </a:bodyPr>
          <a:lstStyle/>
          <a:p>
            <a:pPr>
              <a:buFont typeface="Arial" pitchFamily="34" charset="0"/>
              <a:buChar char="•"/>
            </a:pPr>
            <a:r>
              <a:rPr lang="en-US" sz="2000" dirty="0" smtClean="0"/>
              <a:t> Manistee National Forest Map (1979)- paper map</a:t>
            </a:r>
          </a:p>
          <a:p>
            <a:pPr>
              <a:buFont typeface="Arial" pitchFamily="34" charset="0"/>
              <a:buChar char="•"/>
            </a:pPr>
            <a:endParaRPr lang="en-US" sz="2000" dirty="0" smtClean="0"/>
          </a:p>
          <a:p>
            <a:pPr>
              <a:buFont typeface="Arial" pitchFamily="34" charset="0"/>
              <a:buChar char="•"/>
            </a:pPr>
            <a:r>
              <a:rPr lang="en-US" sz="2000" dirty="0" smtClean="0"/>
              <a:t> 1:24,000 scale USGS Topographic Quads (1983)</a:t>
            </a:r>
          </a:p>
          <a:p>
            <a:pPr>
              <a:buFont typeface="Arial" pitchFamily="34" charset="0"/>
              <a:buChar char="•"/>
            </a:pPr>
            <a:endParaRPr lang="en-US" sz="2000" dirty="0" smtClean="0"/>
          </a:p>
          <a:p>
            <a:pPr>
              <a:buFont typeface="Arial" pitchFamily="34" charset="0"/>
              <a:buChar char="•"/>
            </a:pPr>
            <a:r>
              <a:rPr lang="en-US" sz="2000" dirty="0" smtClean="0"/>
              <a:t> 1:100,000 scale USGS Topographic Quads (date?)</a:t>
            </a:r>
          </a:p>
          <a:p>
            <a:pPr>
              <a:buFont typeface="Arial" pitchFamily="34" charset="0"/>
              <a:buChar char="•"/>
            </a:pPr>
            <a:endParaRPr lang="en-US" sz="2000" dirty="0" smtClean="0"/>
          </a:p>
          <a:p>
            <a:pPr>
              <a:buFont typeface="Arial" pitchFamily="34" charset="0"/>
              <a:buChar char="•"/>
            </a:pPr>
            <a:r>
              <a:rPr lang="en-US" sz="2000" dirty="0" smtClean="0"/>
              <a:t> Shapefiles provided by MDEQ (2000)</a:t>
            </a:r>
          </a:p>
          <a:p>
            <a:pPr>
              <a:buFont typeface="Arial" pitchFamily="34" charset="0"/>
              <a:buChar char="•"/>
            </a:pPr>
            <a:endParaRPr lang="en-US" sz="2000" dirty="0" smtClean="0"/>
          </a:p>
          <a:p>
            <a:pPr>
              <a:buFont typeface="Arial" pitchFamily="34" charset="0"/>
              <a:buChar char="•"/>
            </a:pPr>
            <a:r>
              <a:rPr lang="en-US" sz="2000" dirty="0" smtClean="0"/>
              <a:t> NAIP Aerial Photography (2010)- reference map to determine if pit still exists</a:t>
            </a:r>
          </a:p>
          <a:p>
            <a:pPr>
              <a:buFont typeface="Arial" pitchFamily="34" charset="0"/>
              <a:buChar char="•"/>
            </a:pPr>
            <a:endParaRPr lang="en-US" sz="2000" dirty="0" smtClean="0"/>
          </a:p>
          <a:p>
            <a:pPr>
              <a:buFont typeface="Arial" pitchFamily="34" charset="0"/>
              <a:buChar char="•"/>
            </a:pPr>
            <a:r>
              <a:rPr lang="en-US" sz="2000" dirty="0" smtClean="0"/>
              <a:t> Personal interviews with forest service personnel</a:t>
            </a:r>
          </a:p>
          <a:p>
            <a:pPr>
              <a:buFont typeface="Arial" pitchFamily="34" charset="0"/>
              <a:buChar char="•"/>
            </a:pPr>
            <a:endParaRPr lang="en-US" sz="2000" dirty="0" smtClean="0"/>
          </a:p>
          <a:p>
            <a:pPr>
              <a:buFont typeface="Arial" pitchFamily="34" charset="0"/>
              <a:buChar char="•"/>
            </a:pPr>
            <a:r>
              <a:rPr lang="en-US" sz="2000" dirty="0" smtClean="0"/>
              <a:t> Paper files of permits/contracts stored in Minerals and Geology office</a:t>
            </a:r>
          </a:p>
        </p:txBody>
      </p:sp>
      <p:cxnSp>
        <p:nvCxnSpPr>
          <p:cNvPr id="20" name="Straight Connector 19"/>
          <p:cNvCxnSpPr/>
          <p:nvPr/>
        </p:nvCxnSpPr>
        <p:spPr>
          <a:xfrm rot="16200000" flipV="1">
            <a:off x="7360443" y="3855243"/>
            <a:ext cx="533400" cy="138114"/>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562600" y="3733800"/>
            <a:ext cx="2819400" cy="1219200"/>
            <a:chOff x="5410200" y="3276600"/>
            <a:chExt cx="2819400" cy="1219200"/>
          </a:xfrm>
        </p:grpSpPr>
        <p:sp>
          <p:nvSpPr>
            <p:cNvPr id="24" name="Trapezoid 23"/>
            <p:cNvSpPr/>
            <p:nvPr/>
          </p:nvSpPr>
          <p:spPr>
            <a:xfrm>
              <a:off x="5410200" y="3276600"/>
              <a:ext cx="2819400" cy="1216152"/>
            </a:xfrm>
            <a:prstGeom prst="trapezoi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3600" y="32766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400800" y="34290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96000" y="35356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72400" y="38404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24600" y="43434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6600" y="4069081"/>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96000" y="3429000"/>
              <a:ext cx="76200" cy="45719"/>
            </a:xfrm>
            <a:prstGeom prst="ellipse">
              <a:avLst/>
            </a:prstGeom>
            <a:scene3d>
              <a:camera prst="orthographicFront">
                <a:rot lat="19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5715000" y="3733800"/>
              <a:ext cx="990600" cy="0"/>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53200" y="3962400"/>
              <a:ext cx="1066800" cy="0"/>
            </a:xfrm>
            <a:prstGeom prst="line">
              <a:avLst/>
            </a:prstGeom>
            <a:scene3d>
              <a:camera prst="orthographicFront">
                <a:rot lat="192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524500" y="4076700"/>
              <a:ext cx="762000" cy="762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rot="5400000">
            <a:off x="6773069" y="403145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5715000" y="2118360"/>
            <a:ext cx="2514600" cy="2377440"/>
          </a:xfrm>
          <a:prstGeom prst="rect">
            <a:avLst/>
          </a:prstGeom>
          <a:ln>
            <a:solidFill>
              <a:schemeClr val="tx1"/>
            </a:solidFill>
          </a:ln>
          <a:scene3d>
            <a:camera prst="perspectiveRelaxed" fov="5100000">
              <a:rot lat="18000000" lon="0" rev="0"/>
            </a:camera>
            <a:lightRig rig="threePt" dir="t"/>
          </a:scene3d>
        </p:spPr>
      </p:pic>
      <p:cxnSp>
        <p:nvCxnSpPr>
          <p:cNvPr id="42" name="Straight Arrow Connector 41"/>
          <p:cNvCxnSpPr/>
          <p:nvPr/>
        </p:nvCxnSpPr>
        <p:spPr>
          <a:xfrm rot="5400000">
            <a:off x="6760369" y="304720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1" y="1143000"/>
            <a:ext cx="2515809" cy="2377440"/>
          </a:xfrm>
          <a:prstGeom prst="rect">
            <a:avLst/>
          </a:prstGeom>
          <a:ln>
            <a:solidFill>
              <a:schemeClr val="tx1"/>
            </a:solidFill>
          </a:ln>
          <a:scene3d>
            <a:camera prst="perspectiveRelaxed" fov="5100000">
              <a:rot lat="18000000" lon="0" rev="0"/>
            </a:camera>
            <a:lightRig rig="threePt" dir="t"/>
          </a:scene3d>
        </p:spPr>
      </p:pic>
      <p:grpSp>
        <p:nvGrpSpPr>
          <p:cNvPr id="54" name="Group 53"/>
          <p:cNvGrpSpPr/>
          <p:nvPr/>
        </p:nvGrpSpPr>
        <p:grpSpPr>
          <a:xfrm>
            <a:off x="6934200" y="1752600"/>
            <a:ext cx="152400" cy="533400"/>
            <a:chOff x="6705600" y="1828800"/>
            <a:chExt cx="152400" cy="533400"/>
          </a:xfrm>
        </p:grpSpPr>
        <p:cxnSp>
          <p:nvCxnSpPr>
            <p:cNvPr id="39" name="Straight Arrow Connector 38"/>
            <p:cNvCxnSpPr/>
            <p:nvPr/>
          </p:nvCxnSpPr>
          <p:spPr>
            <a:xfrm rot="5400000">
              <a:off x="6553994" y="2056606"/>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705600" y="22860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375400" y="5251450"/>
            <a:ext cx="1159083" cy="463550"/>
            <a:chOff x="6146800" y="4400550"/>
            <a:chExt cx="1159083" cy="463550"/>
          </a:xfrm>
        </p:grpSpPr>
        <p:sp>
          <p:nvSpPr>
            <p:cNvPr id="53" name="Freeform 52"/>
            <p:cNvSpPr/>
            <p:nvPr/>
          </p:nvSpPr>
          <p:spPr>
            <a:xfrm>
              <a:off x="6146800" y="4400550"/>
              <a:ext cx="1159083" cy="463550"/>
            </a:xfrm>
            <a:custGeom>
              <a:avLst/>
              <a:gdLst>
                <a:gd name="connsiteX0" fmla="*/ 415925 w 1159083"/>
                <a:gd name="connsiteY0" fmla="*/ 0 h 463550"/>
                <a:gd name="connsiteX1" fmla="*/ 285750 w 1159083"/>
                <a:gd name="connsiteY1" fmla="*/ 9525 h 463550"/>
                <a:gd name="connsiteX2" fmla="*/ 301625 w 1159083"/>
                <a:gd name="connsiteY2" fmla="*/ 50800 h 463550"/>
                <a:gd name="connsiteX3" fmla="*/ 254000 w 1159083"/>
                <a:gd name="connsiteY3" fmla="*/ 85725 h 463550"/>
                <a:gd name="connsiteX4" fmla="*/ 149225 w 1159083"/>
                <a:gd name="connsiteY4" fmla="*/ 73025 h 463550"/>
                <a:gd name="connsiteX5" fmla="*/ 120650 w 1159083"/>
                <a:gd name="connsiteY5" fmla="*/ 69850 h 463550"/>
                <a:gd name="connsiteX6" fmla="*/ 111125 w 1159083"/>
                <a:gd name="connsiteY6" fmla="*/ 66675 h 463550"/>
                <a:gd name="connsiteX7" fmla="*/ 82550 w 1159083"/>
                <a:gd name="connsiteY7" fmla="*/ 63500 h 463550"/>
                <a:gd name="connsiteX8" fmla="*/ 22225 w 1159083"/>
                <a:gd name="connsiteY8" fmla="*/ 79375 h 463550"/>
                <a:gd name="connsiteX9" fmla="*/ 0 w 1159083"/>
                <a:gd name="connsiteY9" fmla="*/ 142875 h 463550"/>
                <a:gd name="connsiteX10" fmla="*/ 53975 w 1159083"/>
                <a:gd name="connsiteY10" fmla="*/ 158750 h 463550"/>
                <a:gd name="connsiteX11" fmla="*/ 158750 w 1159083"/>
                <a:gd name="connsiteY11" fmla="*/ 193675 h 463550"/>
                <a:gd name="connsiteX12" fmla="*/ 206375 w 1159083"/>
                <a:gd name="connsiteY12" fmla="*/ 203200 h 463550"/>
                <a:gd name="connsiteX13" fmla="*/ 295275 w 1159083"/>
                <a:gd name="connsiteY13" fmla="*/ 228600 h 463550"/>
                <a:gd name="connsiteX14" fmla="*/ 279400 w 1159083"/>
                <a:gd name="connsiteY14" fmla="*/ 257175 h 463550"/>
                <a:gd name="connsiteX15" fmla="*/ 254000 w 1159083"/>
                <a:gd name="connsiteY15" fmla="*/ 304800 h 463550"/>
                <a:gd name="connsiteX16" fmla="*/ 342900 w 1159083"/>
                <a:gd name="connsiteY16" fmla="*/ 374650 h 463550"/>
                <a:gd name="connsiteX17" fmla="*/ 457200 w 1159083"/>
                <a:gd name="connsiteY17" fmla="*/ 387350 h 463550"/>
                <a:gd name="connsiteX18" fmla="*/ 488950 w 1159083"/>
                <a:gd name="connsiteY18" fmla="*/ 377825 h 463550"/>
                <a:gd name="connsiteX19" fmla="*/ 603250 w 1159083"/>
                <a:gd name="connsiteY19" fmla="*/ 374650 h 463550"/>
                <a:gd name="connsiteX20" fmla="*/ 631825 w 1159083"/>
                <a:gd name="connsiteY20" fmla="*/ 381000 h 463550"/>
                <a:gd name="connsiteX21" fmla="*/ 650875 w 1159083"/>
                <a:gd name="connsiteY21" fmla="*/ 384175 h 463550"/>
                <a:gd name="connsiteX22" fmla="*/ 812800 w 1159083"/>
                <a:gd name="connsiteY22" fmla="*/ 438150 h 463550"/>
                <a:gd name="connsiteX23" fmla="*/ 844550 w 1159083"/>
                <a:gd name="connsiteY23" fmla="*/ 444500 h 463550"/>
                <a:gd name="connsiteX24" fmla="*/ 1012825 w 1159083"/>
                <a:gd name="connsiteY24" fmla="*/ 463550 h 463550"/>
                <a:gd name="connsiteX25" fmla="*/ 1066800 w 1159083"/>
                <a:gd name="connsiteY25" fmla="*/ 463550 h 463550"/>
                <a:gd name="connsiteX26" fmla="*/ 1152525 w 1159083"/>
                <a:gd name="connsiteY26" fmla="*/ 412750 h 463550"/>
                <a:gd name="connsiteX27" fmla="*/ 1158875 w 1159083"/>
                <a:gd name="connsiteY27" fmla="*/ 377825 h 463550"/>
                <a:gd name="connsiteX28" fmla="*/ 1133475 w 1159083"/>
                <a:gd name="connsiteY28" fmla="*/ 317500 h 463550"/>
                <a:gd name="connsiteX29" fmla="*/ 1111250 w 1159083"/>
                <a:gd name="connsiteY29" fmla="*/ 301625 h 463550"/>
                <a:gd name="connsiteX30" fmla="*/ 1073150 w 1159083"/>
                <a:gd name="connsiteY30" fmla="*/ 263525 h 463550"/>
                <a:gd name="connsiteX31" fmla="*/ 1098550 w 1159083"/>
                <a:gd name="connsiteY31" fmla="*/ 241300 h 463550"/>
                <a:gd name="connsiteX32" fmla="*/ 1108075 w 1159083"/>
                <a:gd name="connsiteY32" fmla="*/ 234950 h 463550"/>
                <a:gd name="connsiteX33" fmla="*/ 1146175 w 1159083"/>
                <a:gd name="connsiteY33" fmla="*/ 196850 h 463550"/>
                <a:gd name="connsiteX34" fmla="*/ 1152525 w 1159083"/>
                <a:gd name="connsiteY34" fmla="*/ 165100 h 463550"/>
                <a:gd name="connsiteX35" fmla="*/ 1139825 w 1159083"/>
                <a:gd name="connsiteY35" fmla="*/ 120650 h 463550"/>
                <a:gd name="connsiteX36" fmla="*/ 1101725 w 1159083"/>
                <a:gd name="connsiteY36" fmla="*/ 85725 h 463550"/>
                <a:gd name="connsiteX37" fmla="*/ 1066800 w 1159083"/>
                <a:gd name="connsiteY37" fmla="*/ 73025 h 463550"/>
                <a:gd name="connsiteX38" fmla="*/ 996950 w 1159083"/>
                <a:gd name="connsiteY38" fmla="*/ 66675 h 463550"/>
                <a:gd name="connsiteX39" fmla="*/ 930275 w 1159083"/>
                <a:gd name="connsiteY39" fmla="*/ 60325 h 463550"/>
                <a:gd name="connsiteX40" fmla="*/ 904875 w 1159083"/>
                <a:gd name="connsiteY40" fmla="*/ 41275 h 463550"/>
                <a:gd name="connsiteX41" fmla="*/ 885825 w 1159083"/>
                <a:gd name="connsiteY41" fmla="*/ 31750 h 463550"/>
                <a:gd name="connsiteX42" fmla="*/ 850900 w 1159083"/>
                <a:gd name="connsiteY42" fmla="*/ 28575 h 463550"/>
                <a:gd name="connsiteX43" fmla="*/ 796925 w 1159083"/>
                <a:gd name="connsiteY43" fmla="*/ 31750 h 463550"/>
                <a:gd name="connsiteX44" fmla="*/ 752475 w 1159083"/>
                <a:gd name="connsiteY44" fmla="*/ 25400 h 463550"/>
                <a:gd name="connsiteX45" fmla="*/ 711200 w 1159083"/>
                <a:gd name="connsiteY45" fmla="*/ 6350 h 463550"/>
                <a:gd name="connsiteX46" fmla="*/ 666750 w 1159083"/>
                <a:gd name="connsiteY46" fmla="*/ 3175 h 463550"/>
                <a:gd name="connsiteX47" fmla="*/ 638175 w 1159083"/>
                <a:gd name="connsiteY47" fmla="*/ 0 h 463550"/>
                <a:gd name="connsiteX48" fmla="*/ 593725 w 1159083"/>
                <a:gd name="connsiteY48" fmla="*/ 0 h 463550"/>
                <a:gd name="connsiteX49" fmla="*/ 511175 w 1159083"/>
                <a:gd name="connsiteY49" fmla="*/ 0 h 463550"/>
                <a:gd name="connsiteX50" fmla="*/ 415925 w 1159083"/>
                <a:gd name="connsiteY50"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9083" h="463550">
                  <a:moveTo>
                    <a:pt x="415925" y="0"/>
                  </a:moveTo>
                  <a:lnTo>
                    <a:pt x="285750" y="9525"/>
                  </a:lnTo>
                  <a:lnTo>
                    <a:pt x="301625" y="50800"/>
                  </a:lnTo>
                  <a:lnTo>
                    <a:pt x="254000" y="85725"/>
                  </a:lnTo>
                  <a:lnTo>
                    <a:pt x="149225" y="73025"/>
                  </a:lnTo>
                  <a:cubicBezTo>
                    <a:pt x="139700" y="71967"/>
                    <a:pt x="130103" y="71426"/>
                    <a:pt x="120650" y="69850"/>
                  </a:cubicBezTo>
                  <a:cubicBezTo>
                    <a:pt x="117349" y="69300"/>
                    <a:pt x="114426" y="67225"/>
                    <a:pt x="111125" y="66675"/>
                  </a:cubicBezTo>
                  <a:cubicBezTo>
                    <a:pt x="101672" y="65099"/>
                    <a:pt x="82550" y="63500"/>
                    <a:pt x="82550" y="63500"/>
                  </a:cubicBezTo>
                  <a:lnTo>
                    <a:pt x="22225" y="79375"/>
                  </a:lnTo>
                  <a:lnTo>
                    <a:pt x="0" y="142875"/>
                  </a:lnTo>
                  <a:cubicBezTo>
                    <a:pt x="42985" y="160785"/>
                    <a:pt x="24342" y="158750"/>
                    <a:pt x="53975" y="158750"/>
                  </a:cubicBezTo>
                  <a:lnTo>
                    <a:pt x="158750" y="193675"/>
                  </a:lnTo>
                  <a:cubicBezTo>
                    <a:pt x="191087" y="205801"/>
                    <a:pt x="175108" y="203200"/>
                    <a:pt x="206375" y="203200"/>
                  </a:cubicBezTo>
                  <a:lnTo>
                    <a:pt x="295275" y="228600"/>
                  </a:lnTo>
                  <a:cubicBezTo>
                    <a:pt x="281906" y="255339"/>
                    <a:pt x="289268" y="247307"/>
                    <a:pt x="279400" y="257175"/>
                  </a:cubicBezTo>
                  <a:lnTo>
                    <a:pt x="254000" y="304800"/>
                  </a:lnTo>
                  <a:lnTo>
                    <a:pt x="342900" y="374650"/>
                  </a:lnTo>
                  <a:lnTo>
                    <a:pt x="457200" y="387350"/>
                  </a:lnTo>
                  <a:cubicBezTo>
                    <a:pt x="484582" y="377082"/>
                    <a:pt x="473558" y="377825"/>
                    <a:pt x="488950" y="377825"/>
                  </a:cubicBezTo>
                  <a:lnTo>
                    <a:pt x="603250" y="374650"/>
                  </a:lnTo>
                  <a:cubicBezTo>
                    <a:pt x="612775" y="376767"/>
                    <a:pt x="622359" y="378633"/>
                    <a:pt x="631825" y="381000"/>
                  </a:cubicBezTo>
                  <a:cubicBezTo>
                    <a:pt x="648541" y="385179"/>
                    <a:pt x="634039" y="384175"/>
                    <a:pt x="650875" y="384175"/>
                  </a:cubicBezTo>
                  <a:lnTo>
                    <a:pt x="812800" y="438150"/>
                  </a:lnTo>
                  <a:cubicBezTo>
                    <a:pt x="842408" y="444730"/>
                    <a:pt x="831618" y="444500"/>
                    <a:pt x="844550" y="444500"/>
                  </a:cubicBezTo>
                  <a:lnTo>
                    <a:pt x="1012825" y="463550"/>
                  </a:lnTo>
                  <a:lnTo>
                    <a:pt x="1066800" y="463550"/>
                  </a:lnTo>
                  <a:lnTo>
                    <a:pt x="1152525" y="412750"/>
                  </a:lnTo>
                  <a:cubicBezTo>
                    <a:pt x="1159083" y="379962"/>
                    <a:pt x="1158875" y="391793"/>
                    <a:pt x="1158875" y="377825"/>
                  </a:cubicBezTo>
                  <a:lnTo>
                    <a:pt x="1133475" y="317500"/>
                  </a:lnTo>
                  <a:lnTo>
                    <a:pt x="1111250" y="301625"/>
                  </a:lnTo>
                  <a:lnTo>
                    <a:pt x="1073150" y="263525"/>
                  </a:lnTo>
                  <a:cubicBezTo>
                    <a:pt x="1081617" y="256117"/>
                    <a:pt x="1089843" y="248424"/>
                    <a:pt x="1098550" y="241300"/>
                  </a:cubicBezTo>
                  <a:cubicBezTo>
                    <a:pt x="1101503" y="238884"/>
                    <a:pt x="1108075" y="234950"/>
                    <a:pt x="1108075" y="234950"/>
                  </a:cubicBezTo>
                  <a:lnTo>
                    <a:pt x="1146175" y="196850"/>
                  </a:lnTo>
                  <a:cubicBezTo>
                    <a:pt x="1152755" y="167242"/>
                    <a:pt x="1152525" y="178032"/>
                    <a:pt x="1152525" y="165100"/>
                  </a:cubicBezTo>
                  <a:lnTo>
                    <a:pt x="1139825" y="120650"/>
                  </a:lnTo>
                  <a:cubicBezTo>
                    <a:pt x="1106402" y="87227"/>
                    <a:pt x="1121462" y="95593"/>
                    <a:pt x="1101725" y="85725"/>
                  </a:cubicBezTo>
                  <a:lnTo>
                    <a:pt x="1066800" y="73025"/>
                  </a:lnTo>
                  <a:lnTo>
                    <a:pt x="996950" y="66675"/>
                  </a:lnTo>
                  <a:lnTo>
                    <a:pt x="930275" y="60325"/>
                  </a:lnTo>
                  <a:cubicBezTo>
                    <a:pt x="906832" y="43580"/>
                    <a:pt x="914488" y="50888"/>
                    <a:pt x="904875" y="41275"/>
                  </a:cubicBezTo>
                  <a:lnTo>
                    <a:pt x="885825" y="31750"/>
                  </a:lnTo>
                  <a:cubicBezTo>
                    <a:pt x="855146" y="28341"/>
                    <a:pt x="866834" y="28575"/>
                    <a:pt x="850900" y="28575"/>
                  </a:cubicBezTo>
                  <a:lnTo>
                    <a:pt x="796925" y="31750"/>
                  </a:lnTo>
                  <a:lnTo>
                    <a:pt x="752475" y="25400"/>
                  </a:lnTo>
                  <a:lnTo>
                    <a:pt x="711200" y="6350"/>
                  </a:lnTo>
                  <a:lnTo>
                    <a:pt x="666750" y="3175"/>
                  </a:lnTo>
                  <a:lnTo>
                    <a:pt x="638175" y="0"/>
                  </a:lnTo>
                  <a:lnTo>
                    <a:pt x="593725" y="0"/>
                  </a:lnTo>
                  <a:lnTo>
                    <a:pt x="511175" y="0"/>
                  </a:lnTo>
                  <a:lnTo>
                    <a:pt x="415925"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05600" y="45720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p:cNvCxnSpPr>
            <a:endCxn id="47" idx="0"/>
          </p:cNvCxnSpPr>
          <p:nvPr/>
        </p:nvCxnSpPr>
        <p:spPr>
          <a:xfrm rot="5400000">
            <a:off x="6775847" y="5187553"/>
            <a:ext cx="469900" cy="79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13451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00" y="0"/>
            <a:ext cx="7052330" cy="6858000"/>
          </a:xfrm>
          <a:prstGeom prst="rect">
            <a:avLst/>
          </a:prstGeom>
        </p:spPr>
      </p:pic>
      <p:sp>
        <p:nvSpPr>
          <p:cNvPr id="3" name="TextBox 2"/>
          <p:cNvSpPr txBox="1"/>
          <p:nvPr/>
        </p:nvSpPr>
        <p:spPr>
          <a:xfrm>
            <a:off x="7048500" y="981164"/>
            <a:ext cx="1981200" cy="1015663"/>
          </a:xfrm>
          <a:prstGeom prst="rect">
            <a:avLst/>
          </a:prstGeom>
          <a:noFill/>
        </p:spPr>
        <p:txBody>
          <a:bodyPr wrap="square" rtlCol="0">
            <a:spAutoFit/>
          </a:bodyPr>
          <a:lstStyle/>
          <a:p>
            <a:r>
              <a:rPr lang="en-US" sz="2000" dirty="0" smtClean="0"/>
              <a:t>F.S. Pits = </a:t>
            </a:r>
            <a:r>
              <a:rPr lang="en-US" sz="2000" b="1" dirty="0" smtClean="0">
                <a:solidFill>
                  <a:schemeClr val="tx2"/>
                </a:solidFill>
              </a:rPr>
              <a:t>33</a:t>
            </a:r>
          </a:p>
          <a:p>
            <a:endParaRPr lang="en-US" sz="2000" dirty="0"/>
          </a:p>
          <a:p>
            <a:r>
              <a:rPr lang="en-US" sz="2000" dirty="0" smtClean="0"/>
              <a:t>Private Pits = </a:t>
            </a:r>
            <a:r>
              <a:rPr lang="en-US" sz="2000" b="1" dirty="0" smtClean="0">
                <a:solidFill>
                  <a:schemeClr val="tx2"/>
                </a:solidFill>
              </a:rPr>
              <a:t>128</a:t>
            </a:r>
            <a:r>
              <a:rPr lang="en-US" sz="2000" dirty="0" smtClean="0"/>
              <a:t> </a:t>
            </a:r>
            <a:endParaRPr lang="en-US" sz="2000" dirty="0"/>
          </a:p>
        </p:txBody>
      </p:sp>
      <p:sp>
        <p:nvSpPr>
          <p:cNvPr id="4" name="TextBox 3"/>
          <p:cNvSpPr txBox="1"/>
          <p:nvPr/>
        </p:nvSpPr>
        <p:spPr>
          <a:xfrm>
            <a:off x="7162800" y="304800"/>
            <a:ext cx="1600200" cy="369332"/>
          </a:xfrm>
          <a:prstGeom prst="rect">
            <a:avLst/>
          </a:prstGeom>
          <a:noFill/>
        </p:spPr>
        <p:txBody>
          <a:bodyPr wrap="square" rtlCol="0">
            <a:spAutoFit/>
          </a:bodyPr>
          <a:lstStyle/>
          <a:p>
            <a:r>
              <a:rPr lang="en-US" b="1" u="sng" dirty="0" smtClean="0"/>
              <a:t>Manistee Side</a:t>
            </a:r>
            <a:endParaRPr lang="en-US" b="1" u="sng"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0"/>
            <a:ext cx="7052331" cy="6858000"/>
          </a:xfrm>
          <a:prstGeom prst="rect">
            <a:avLst/>
          </a:prstGeom>
        </p:spPr>
      </p:pic>
      <p:sp>
        <p:nvSpPr>
          <p:cNvPr id="3" name="TextBox 2"/>
          <p:cNvSpPr txBox="1"/>
          <p:nvPr/>
        </p:nvSpPr>
        <p:spPr>
          <a:xfrm>
            <a:off x="7039630" y="981164"/>
            <a:ext cx="2104370" cy="1292662"/>
          </a:xfrm>
          <a:prstGeom prst="rect">
            <a:avLst/>
          </a:prstGeom>
          <a:noFill/>
        </p:spPr>
        <p:txBody>
          <a:bodyPr wrap="square" rtlCol="0">
            <a:spAutoFit/>
          </a:bodyPr>
          <a:lstStyle/>
          <a:p>
            <a:r>
              <a:rPr lang="en-US" sz="2000" dirty="0" smtClean="0"/>
              <a:t>F.S. Pits = </a:t>
            </a:r>
            <a:r>
              <a:rPr lang="en-US" sz="2000" b="1" dirty="0" smtClean="0">
                <a:solidFill>
                  <a:schemeClr val="tx2"/>
                </a:solidFill>
              </a:rPr>
              <a:t>79</a:t>
            </a:r>
          </a:p>
          <a:p>
            <a:endParaRPr lang="en-US" sz="2000" dirty="0"/>
          </a:p>
          <a:p>
            <a:r>
              <a:rPr lang="en-US" sz="2000" dirty="0" smtClean="0"/>
              <a:t>Private Pits = </a:t>
            </a:r>
            <a:r>
              <a:rPr lang="en-US" sz="2000" b="1" dirty="0" smtClean="0">
                <a:solidFill>
                  <a:schemeClr val="tx2"/>
                </a:solidFill>
              </a:rPr>
              <a:t>26</a:t>
            </a:r>
          </a:p>
          <a:p>
            <a:endParaRPr lang="en-US" b="1" dirty="0">
              <a:solidFill>
                <a:schemeClr val="tx2"/>
              </a:solidFill>
            </a:endParaRPr>
          </a:p>
        </p:txBody>
      </p:sp>
      <p:sp>
        <p:nvSpPr>
          <p:cNvPr id="4" name="TextBox 3"/>
          <p:cNvSpPr txBox="1"/>
          <p:nvPr/>
        </p:nvSpPr>
        <p:spPr>
          <a:xfrm>
            <a:off x="7162800" y="304800"/>
            <a:ext cx="1600200" cy="369332"/>
          </a:xfrm>
          <a:prstGeom prst="rect">
            <a:avLst/>
          </a:prstGeom>
          <a:noFill/>
        </p:spPr>
        <p:txBody>
          <a:bodyPr wrap="square" rtlCol="0">
            <a:spAutoFit/>
          </a:bodyPr>
          <a:lstStyle/>
          <a:p>
            <a:r>
              <a:rPr lang="en-US" b="1" u="sng" dirty="0" smtClean="0"/>
              <a:t>Huron Side</a:t>
            </a:r>
            <a:endParaRPr lang="en-US" b="1" u="sng" dirty="0"/>
          </a:p>
        </p:txBody>
      </p:sp>
    </p:spTree>
    <p:extLst>
      <p:ext uri="{BB962C8B-B14F-4D97-AF65-F5344CB8AC3E}">
        <p14:creationId xmlns="" xmlns:p14="http://schemas.microsoft.com/office/powerpoint/2010/main" val="3144497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5466264" cy="6858000"/>
          </a:xfrm>
          <a:prstGeom prst="rect">
            <a:avLst/>
          </a:prstGeom>
        </p:spPr>
      </p:pic>
      <p:sp>
        <p:nvSpPr>
          <p:cNvPr id="5" name="TextBox 4"/>
          <p:cNvSpPr txBox="1"/>
          <p:nvPr/>
        </p:nvSpPr>
        <p:spPr>
          <a:xfrm>
            <a:off x="5638800" y="609600"/>
            <a:ext cx="3352800" cy="2800767"/>
          </a:xfrm>
          <a:prstGeom prst="rect">
            <a:avLst/>
          </a:prstGeom>
          <a:noFill/>
        </p:spPr>
        <p:txBody>
          <a:bodyPr wrap="square" rtlCol="0">
            <a:spAutoFit/>
          </a:bodyPr>
          <a:lstStyle/>
          <a:p>
            <a:r>
              <a:rPr lang="en-US" sz="2400" b="1" dirty="0" smtClean="0"/>
              <a:t>Huron-Manistee National Forests</a:t>
            </a:r>
            <a:endParaRPr lang="en-US" sz="2400" dirty="0" smtClean="0"/>
          </a:p>
          <a:p>
            <a:endParaRPr lang="en-US" b="1" dirty="0"/>
          </a:p>
          <a:p>
            <a:pPr marL="285750" indent="-285750">
              <a:buFont typeface="Arial" pitchFamily="34" charset="0"/>
              <a:buChar char="•"/>
            </a:pPr>
            <a:r>
              <a:rPr lang="en-US" sz="2200" dirty="0" smtClean="0"/>
              <a:t>~ 1 million Acres of public land</a:t>
            </a:r>
          </a:p>
          <a:p>
            <a:pPr marL="285750" indent="-285750">
              <a:buFont typeface="Arial" pitchFamily="34" charset="0"/>
              <a:buChar char="•"/>
            </a:pPr>
            <a:endParaRPr lang="en-US" sz="2200" b="1" dirty="0"/>
          </a:p>
          <a:p>
            <a:pPr marL="285750" indent="-285750">
              <a:buFont typeface="Arial" pitchFamily="34" charset="0"/>
              <a:buChar char="•"/>
            </a:pPr>
            <a:r>
              <a:rPr lang="en-US" sz="2200" dirty="0" smtClean="0"/>
              <a:t>Mixed Use (resources, recreation, habitat)</a:t>
            </a:r>
            <a:endParaRPr lang="en-US" sz="2200" dirty="0"/>
          </a:p>
        </p:txBody>
      </p:sp>
    </p:spTree>
    <p:extLst>
      <p:ext uri="{BB962C8B-B14F-4D97-AF65-F5344CB8AC3E}">
        <p14:creationId xmlns="" xmlns:p14="http://schemas.microsoft.com/office/powerpoint/2010/main" val="345694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7050024" cy="6858000"/>
          </a:xfrm>
          <a:prstGeom prst="rect">
            <a:avLst/>
          </a:prstGeom>
        </p:spPr>
      </p:pic>
      <p:sp>
        <p:nvSpPr>
          <p:cNvPr id="3" name="Oval 2"/>
          <p:cNvSpPr/>
          <p:nvPr/>
        </p:nvSpPr>
        <p:spPr>
          <a:xfrm>
            <a:off x="2971800" y="3048000"/>
            <a:ext cx="2209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39630" y="981164"/>
            <a:ext cx="2104370" cy="984885"/>
          </a:xfrm>
          <a:prstGeom prst="rect">
            <a:avLst/>
          </a:prstGeom>
          <a:noFill/>
        </p:spPr>
        <p:txBody>
          <a:bodyPr wrap="square" rtlCol="0">
            <a:spAutoFit/>
          </a:bodyPr>
          <a:lstStyle/>
          <a:p>
            <a:r>
              <a:rPr lang="en-US" sz="2000" b="1" dirty="0" smtClean="0"/>
              <a:t>Active</a:t>
            </a:r>
            <a:r>
              <a:rPr lang="en-US" sz="2000" dirty="0" smtClean="0"/>
              <a:t> Pits on FS land </a:t>
            </a:r>
            <a:r>
              <a:rPr lang="en-US" sz="2000" dirty="0" smtClean="0">
                <a:solidFill>
                  <a:schemeClr val="tx2"/>
                </a:solidFill>
              </a:rPr>
              <a:t>=</a:t>
            </a:r>
            <a:r>
              <a:rPr lang="en-US" sz="2000" b="1" dirty="0" smtClean="0">
                <a:solidFill>
                  <a:schemeClr val="tx2"/>
                </a:solidFill>
              </a:rPr>
              <a:t> 4</a:t>
            </a:r>
          </a:p>
          <a:p>
            <a:endParaRPr lang="en-US" b="1" dirty="0">
              <a:solidFill>
                <a:schemeClr val="tx2"/>
              </a:solidFill>
            </a:endParaRPr>
          </a:p>
        </p:txBody>
      </p:sp>
    </p:spTree>
    <p:extLst>
      <p:ext uri="{BB962C8B-B14F-4D97-AF65-F5344CB8AC3E}">
        <p14:creationId xmlns="" xmlns:p14="http://schemas.microsoft.com/office/powerpoint/2010/main" val="242077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60594" y="4488448"/>
            <a:ext cx="940006" cy="949276"/>
          </a:xfrm>
          <a:prstGeom prst="rect">
            <a:avLst/>
          </a:prstGeom>
        </p:spPr>
      </p:pic>
      <p:sp>
        <p:nvSpPr>
          <p:cNvPr id="3" name="TextBox 2"/>
          <p:cNvSpPr txBox="1"/>
          <p:nvPr/>
        </p:nvSpPr>
        <p:spPr>
          <a:xfrm>
            <a:off x="143271" y="140621"/>
            <a:ext cx="8610600" cy="461665"/>
          </a:xfrm>
          <a:prstGeom prst="rect">
            <a:avLst/>
          </a:prstGeom>
          <a:noFill/>
        </p:spPr>
        <p:txBody>
          <a:bodyPr wrap="square" rtlCol="0">
            <a:spAutoFit/>
          </a:bodyPr>
          <a:lstStyle/>
          <a:p>
            <a:r>
              <a:rPr lang="en-US" sz="2400" b="1" dirty="0" smtClean="0">
                <a:cs typeface="Arial" pitchFamily="34" charset="0"/>
              </a:rPr>
              <a:t>Information useful for planning purposes…</a:t>
            </a:r>
          </a:p>
        </p:txBody>
      </p:sp>
      <p:sp>
        <p:nvSpPr>
          <p:cNvPr id="4" name="TextBox 3"/>
          <p:cNvSpPr txBox="1"/>
          <p:nvPr/>
        </p:nvSpPr>
        <p:spPr>
          <a:xfrm>
            <a:off x="457200" y="1225689"/>
            <a:ext cx="8229600" cy="707886"/>
          </a:xfrm>
          <a:prstGeom prst="rect">
            <a:avLst/>
          </a:prstGeom>
          <a:noFill/>
        </p:spPr>
        <p:txBody>
          <a:bodyPr wrap="square" rtlCol="0">
            <a:spAutoFit/>
          </a:bodyPr>
          <a:lstStyle/>
          <a:p>
            <a:endParaRPr lang="en-US" sz="2000" dirty="0" smtClean="0"/>
          </a:p>
          <a:p>
            <a:endParaRPr lang="en-US" sz="2000" b="1" dirty="0" smtClean="0"/>
          </a:p>
        </p:txBody>
      </p:sp>
      <p:graphicFrame>
        <p:nvGraphicFramePr>
          <p:cNvPr id="6" name="Table 5"/>
          <p:cNvGraphicFramePr>
            <a:graphicFrameLocks noGrp="1"/>
          </p:cNvGraphicFramePr>
          <p:nvPr>
            <p:extLst>
              <p:ext uri="{D42A27DB-BD31-4B8C-83A1-F6EECF244321}">
                <p14:modId xmlns="" xmlns:p14="http://schemas.microsoft.com/office/powerpoint/2010/main" val="4044527096"/>
              </p:ext>
            </p:extLst>
          </p:nvPr>
        </p:nvGraphicFramePr>
        <p:xfrm>
          <a:off x="381000" y="2279616"/>
          <a:ext cx="2362200" cy="4364894"/>
        </p:xfrm>
        <a:graphic>
          <a:graphicData uri="http://schemas.openxmlformats.org/drawingml/2006/table">
            <a:tbl>
              <a:tblPr firstRow="1" bandRow="1">
                <a:tableStyleId>{5C22544A-7EE6-4342-B048-85BDC9FD1C3A}</a:tableStyleId>
              </a:tblPr>
              <a:tblGrid>
                <a:gridCol w="2362200"/>
              </a:tblGrid>
              <a:tr h="341534">
                <a:tc>
                  <a:txBody>
                    <a:bodyPr/>
                    <a:lstStyle/>
                    <a:p>
                      <a:r>
                        <a:rPr lang="en-US" dirty="0" smtClean="0"/>
                        <a:t>Pit Points</a:t>
                      </a:r>
                      <a:endParaRPr lang="en-US" dirty="0"/>
                    </a:p>
                  </a:txBody>
                  <a:tcPr/>
                </a:tc>
              </a:tr>
              <a:tr h="304597">
                <a:tc>
                  <a:txBody>
                    <a:bodyPr/>
                    <a:lstStyle/>
                    <a:p>
                      <a:r>
                        <a:rPr lang="en-US" sz="1400" dirty="0" smtClean="0"/>
                        <a:t>District</a:t>
                      </a:r>
                      <a:endParaRPr lang="en-US" sz="1400" dirty="0"/>
                    </a:p>
                  </a:txBody>
                  <a:tcPr/>
                </a:tc>
              </a:tr>
              <a:tr h="304597">
                <a:tc>
                  <a:txBody>
                    <a:bodyPr/>
                    <a:lstStyle/>
                    <a:p>
                      <a:r>
                        <a:rPr lang="en-US" sz="1400" dirty="0" smtClean="0"/>
                        <a:t>County</a:t>
                      </a:r>
                      <a:endParaRPr lang="en-US" sz="1400" dirty="0"/>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Legal Location</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Latitude</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Longitude</a:t>
                      </a:r>
                    </a:p>
                  </a:txBody>
                  <a:tcPr/>
                </a:tc>
              </a:tr>
              <a:tr h="304597">
                <a:tc>
                  <a:txBody>
                    <a:bodyPr/>
                    <a:lstStyle/>
                    <a:p>
                      <a:r>
                        <a:rPr lang="en-US" sz="1400" dirty="0" smtClean="0"/>
                        <a:t>Operation Status</a:t>
                      </a:r>
                    </a:p>
                  </a:txBody>
                  <a:tcPr/>
                </a:tc>
              </a:tr>
              <a:tr h="304597">
                <a:tc>
                  <a:txBody>
                    <a:bodyPr/>
                    <a:lstStyle/>
                    <a:p>
                      <a:r>
                        <a:rPr lang="en-US" sz="1400" dirty="0" smtClean="0"/>
                        <a:t>Mineral Ownership</a:t>
                      </a:r>
                      <a:endParaRPr lang="en-US" sz="1400" dirty="0"/>
                    </a:p>
                  </a:txBody>
                  <a:tcPr/>
                </a:tc>
              </a:tr>
              <a:tr h="304597">
                <a:tc>
                  <a:txBody>
                    <a:bodyPr/>
                    <a:lstStyle/>
                    <a:p>
                      <a:r>
                        <a:rPr lang="en-US" sz="1400" dirty="0" smtClean="0"/>
                        <a:t>Ownership Entity</a:t>
                      </a:r>
                      <a:endParaRPr lang="en-US" sz="1400" dirty="0"/>
                    </a:p>
                  </a:txBody>
                  <a:tcPr/>
                </a:tc>
              </a:tr>
              <a:tr h="304597">
                <a:tc>
                  <a:txBody>
                    <a:bodyPr/>
                    <a:lstStyle/>
                    <a:p>
                      <a:r>
                        <a:rPr lang="en-US" sz="1400" dirty="0" smtClean="0"/>
                        <a:t>Deposit Type</a:t>
                      </a:r>
                      <a:endParaRPr lang="en-US" sz="1400" dirty="0"/>
                    </a:p>
                  </a:txBody>
                  <a:tcPr/>
                </a:tc>
              </a:tr>
              <a:tr h="304597">
                <a:tc>
                  <a:txBody>
                    <a:bodyPr/>
                    <a:lstStyle/>
                    <a:p>
                      <a:r>
                        <a:rPr lang="en-US" sz="1400" dirty="0" smtClean="0"/>
                        <a:t>Map Source</a:t>
                      </a:r>
                    </a:p>
                  </a:txBody>
                  <a:tcPr/>
                </a:tc>
              </a:tr>
              <a:tr h="341534">
                <a:tc>
                  <a:txBody>
                    <a:bodyPr/>
                    <a:lstStyle/>
                    <a:p>
                      <a:r>
                        <a:rPr lang="en-US" sz="1400" dirty="0" smtClean="0"/>
                        <a:t>Pit ID Key</a:t>
                      </a:r>
                      <a:endParaRPr lang="en-US" sz="1400" dirty="0"/>
                    </a:p>
                  </a:txBody>
                  <a:tcPr/>
                </a:tc>
              </a:tr>
              <a:tr h="304597">
                <a:tc>
                  <a:txBody>
                    <a:bodyPr/>
                    <a:lstStyle/>
                    <a:p>
                      <a:r>
                        <a:rPr lang="en-US" sz="1400" dirty="0" smtClean="0"/>
                        <a:t>USGS Name</a:t>
                      </a:r>
                      <a:endParaRPr lang="en-US" sz="1400" dirty="0"/>
                    </a:p>
                  </a:txBody>
                  <a:tcPr/>
                </a:tc>
              </a:tr>
              <a:tr h="304597">
                <a:tc>
                  <a:txBody>
                    <a:bodyPr/>
                    <a:lstStyle/>
                    <a:p>
                      <a:r>
                        <a:rPr lang="en-US" sz="1400" dirty="0" smtClean="0"/>
                        <a:t>Comments</a:t>
                      </a:r>
                      <a:endParaRPr lang="en-US" sz="1400" dirty="0"/>
                    </a:p>
                  </a:txBody>
                  <a:tcPr/>
                </a:tc>
              </a:tr>
            </a:tbl>
          </a:graphicData>
        </a:graphic>
      </p:graphicFrame>
      <p:cxnSp>
        <p:nvCxnSpPr>
          <p:cNvPr id="9" name="Straight Arrow Connector 8"/>
          <p:cNvCxnSpPr/>
          <p:nvPr/>
        </p:nvCxnSpPr>
        <p:spPr>
          <a:xfrm flipH="1">
            <a:off x="1904999" y="1706632"/>
            <a:ext cx="1776944" cy="19836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257300" y="1706632"/>
            <a:ext cx="533400" cy="381000"/>
            <a:chOff x="1524000" y="2438400"/>
            <a:chExt cx="533400" cy="381000"/>
          </a:xfrm>
        </p:grpSpPr>
        <p:sp>
          <p:nvSpPr>
            <p:cNvPr id="10" name="Rectangle 9"/>
            <p:cNvSpPr/>
            <p:nvPr/>
          </p:nvSpPr>
          <p:spPr>
            <a:xfrm>
              <a:off x="1524000" y="2438400"/>
              <a:ext cx="5334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2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52600" y="2667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05000" y="2590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p:nvPr/>
        </p:nvCxnSpPr>
        <p:spPr>
          <a:xfrm>
            <a:off x="4647140" y="1706632"/>
            <a:ext cx="1906060" cy="1983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705600" y="1714500"/>
            <a:ext cx="533400" cy="381000"/>
            <a:chOff x="6019800" y="1676400"/>
            <a:chExt cx="533400" cy="381000"/>
          </a:xfrm>
        </p:grpSpPr>
        <p:sp>
          <p:nvSpPr>
            <p:cNvPr id="15" name="Rectangle 14"/>
            <p:cNvSpPr/>
            <p:nvPr/>
          </p:nvSpPr>
          <p:spPr>
            <a:xfrm>
              <a:off x="6019800" y="1676400"/>
              <a:ext cx="5334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073775" y="1727200"/>
              <a:ext cx="425450" cy="282575"/>
            </a:xfrm>
            <a:custGeom>
              <a:avLst/>
              <a:gdLst>
                <a:gd name="connsiteX0" fmla="*/ 196850 w 425450"/>
                <a:gd name="connsiteY0" fmla="*/ 0 h 282575"/>
                <a:gd name="connsiteX1" fmla="*/ 104775 w 425450"/>
                <a:gd name="connsiteY1" fmla="*/ 31750 h 282575"/>
                <a:gd name="connsiteX2" fmla="*/ 69850 w 425450"/>
                <a:gd name="connsiteY2" fmla="*/ 85725 h 282575"/>
                <a:gd name="connsiteX3" fmla="*/ 34925 w 425450"/>
                <a:gd name="connsiteY3" fmla="*/ 111125 h 282575"/>
                <a:gd name="connsiteX4" fmla="*/ 0 w 425450"/>
                <a:gd name="connsiteY4" fmla="*/ 139700 h 282575"/>
                <a:gd name="connsiteX5" fmla="*/ 34925 w 425450"/>
                <a:gd name="connsiteY5" fmla="*/ 206375 h 282575"/>
                <a:gd name="connsiteX6" fmla="*/ 85725 w 425450"/>
                <a:gd name="connsiteY6" fmla="*/ 190500 h 282575"/>
                <a:gd name="connsiteX7" fmla="*/ 130175 w 425450"/>
                <a:gd name="connsiteY7" fmla="*/ 184150 h 282575"/>
                <a:gd name="connsiteX8" fmla="*/ 139700 w 425450"/>
                <a:gd name="connsiteY8" fmla="*/ 241300 h 282575"/>
                <a:gd name="connsiteX9" fmla="*/ 155575 w 425450"/>
                <a:gd name="connsiteY9" fmla="*/ 282575 h 282575"/>
                <a:gd name="connsiteX10" fmla="*/ 203200 w 425450"/>
                <a:gd name="connsiteY10" fmla="*/ 254000 h 282575"/>
                <a:gd name="connsiteX11" fmla="*/ 225425 w 425450"/>
                <a:gd name="connsiteY11" fmla="*/ 196850 h 282575"/>
                <a:gd name="connsiteX12" fmla="*/ 250825 w 425450"/>
                <a:gd name="connsiteY12" fmla="*/ 187325 h 282575"/>
                <a:gd name="connsiteX13" fmla="*/ 298450 w 425450"/>
                <a:gd name="connsiteY13" fmla="*/ 187325 h 282575"/>
                <a:gd name="connsiteX14" fmla="*/ 342900 w 425450"/>
                <a:gd name="connsiteY14" fmla="*/ 212725 h 282575"/>
                <a:gd name="connsiteX15" fmla="*/ 400050 w 425450"/>
                <a:gd name="connsiteY15" fmla="*/ 209550 h 282575"/>
                <a:gd name="connsiteX16" fmla="*/ 422275 w 425450"/>
                <a:gd name="connsiteY16" fmla="*/ 155575 h 282575"/>
                <a:gd name="connsiteX17" fmla="*/ 425450 w 425450"/>
                <a:gd name="connsiteY17" fmla="*/ 66675 h 282575"/>
                <a:gd name="connsiteX18" fmla="*/ 365125 w 425450"/>
                <a:gd name="connsiteY18" fmla="*/ 44450 h 282575"/>
                <a:gd name="connsiteX19" fmla="*/ 307975 w 425450"/>
                <a:gd name="connsiteY19" fmla="*/ 76200 h 282575"/>
                <a:gd name="connsiteX20" fmla="*/ 266700 w 425450"/>
                <a:gd name="connsiteY20" fmla="*/ 57150 h 282575"/>
                <a:gd name="connsiteX21" fmla="*/ 250825 w 425450"/>
                <a:gd name="connsiteY21" fmla="*/ 12700 h 282575"/>
                <a:gd name="connsiteX22" fmla="*/ 196850 w 425450"/>
                <a:gd name="connsiteY22"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450" h="282575">
                  <a:moveTo>
                    <a:pt x="196850" y="0"/>
                  </a:moveTo>
                  <a:lnTo>
                    <a:pt x="104775" y="31750"/>
                  </a:lnTo>
                  <a:lnTo>
                    <a:pt x="69850" y="85725"/>
                  </a:lnTo>
                  <a:lnTo>
                    <a:pt x="34925" y="111125"/>
                  </a:lnTo>
                  <a:lnTo>
                    <a:pt x="0" y="139700"/>
                  </a:lnTo>
                  <a:lnTo>
                    <a:pt x="34925" y="206375"/>
                  </a:lnTo>
                  <a:lnTo>
                    <a:pt x="85725" y="190500"/>
                  </a:lnTo>
                  <a:lnTo>
                    <a:pt x="130175" y="184150"/>
                  </a:lnTo>
                  <a:lnTo>
                    <a:pt x="139700" y="241300"/>
                  </a:lnTo>
                  <a:lnTo>
                    <a:pt x="155575" y="282575"/>
                  </a:lnTo>
                  <a:lnTo>
                    <a:pt x="203200" y="254000"/>
                  </a:lnTo>
                  <a:lnTo>
                    <a:pt x="225425" y="196850"/>
                  </a:lnTo>
                  <a:lnTo>
                    <a:pt x="250825" y="187325"/>
                  </a:lnTo>
                  <a:lnTo>
                    <a:pt x="298450" y="187325"/>
                  </a:lnTo>
                  <a:lnTo>
                    <a:pt x="342900" y="212725"/>
                  </a:lnTo>
                  <a:lnTo>
                    <a:pt x="400050" y="209550"/>
                  </a:lnTo>
                  <a:lnTo>
                    <a:pt x="422275" y="155575"/>
                  </a:lnTo>
                  <a:lnTo>
                    <a:pt x="425450" y="66675"/>
                  </a:lnTo>
                  <a:lnTo>
                    <a:pt x="365125" y="44450"/>
                  </a:lnTo>
                  <a:lnTo>
                    <a:pt x="307975" y="76200"/>
                  </a:lnTo>
                  <a:lnTo>
                    <a:pt x="266700" y="57150"/>
                  </a:lnTo>
                  <a:lnTo>
                    <a:pt x="250825" y="12700"/>
                  </a:lnTo>
                  <a:lnTo>
                    <a:pt x="19685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63145" y="2743200"/>
            <a:ext cx="1535110" cy="993984"/>
          </a:xfrm>
          <a:prstGeom prst="rect">
            <a:avLst/>
          </a:prstGeom>
        </p:spPr>
      </p:pic>
      <p:cxnSp>
        <p:nvCxnSpPr>
          <p:cNvPr id="31" name="Straight Arrow Connector 30"/>
          <p:cNvCxnSpPr>
            <a:stCxn id="37" idx="0"/>
          </p:cNvCxnSpPr>
          <p:nvPr/>
        </p:nvCxnSpPr>
        <p:spPr>
          <a:xfrm flipH="1" flipV="1">
            <a:off x="2793471" y="2514598"/>
            <a:ext cx="844749" cy="224586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793470" y="2362200"/>
            <a:ext cx="469968" cy="87799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aphicFrame>
        <p:nvGraphicFramePr>
          <p:cNvPr id="38" name="Table 37"/>
          <p:cNvGraphicFramePr>
            <a:graphicFrameLocks noGrp="1"/>
          </p:cNvGraphicFramePr>
          <p:nvPr>
            <p:extLst>
              <p:ext uri="{D42A27DB-BD31-4B8C-83A1-F6EECF244321}">
                <p14:modId xmlns="" xmlns:p14="http://schemas.microsoft.com/office/powerpoint/2010/main" val="629265340"/>
              </p:ext>
            </p:extLst>
          </p:nvPr>
        </p:nvGraphicFramePr>
        <p:xfrm>
          <a:off x="5867400" y="2292316"/>
          <a:ext cx="2362200" cy="2499360"/>
        </p:xfrm>
        <a:graphic>
          <a:graphicData uri="http://schemas.openxmlformats.org/drawingml/2006/table">
            <a:tbl>
              <a:tblPr firstRow="1" bandRow="1">
                <a:tableStyleId>{5C22544A-7EE6-4342-B048-85BDC9FD1C3A}</a:tableStyleId>
              </a:tblPr>
              <a:tblGrid>
                <a:gridCol w="2362200"/>
              </a:tblGrid>
              <a:tr h="341534">
                <a:tc>
                  <a:txBody>
                    <a:bodyPr/>
                    <a:lstStyle/>
                    <a:p>
                      <a:r>
                        <a:rPr lang="en-US" dirty="0" smtClean="0"/>
                        <a:t>Pit Areas</a:t>
                      </a:r>
                      <a:endParaRPr lang="en-US" dirty="0"/>
                    </a:p>
                  </a:txBody>
                  <a:tcPr/>
                </a:tc>
              </a:tr>
              <a:tr h="304597">
                <a:tc>
                  <a:txBody>
                    <a:bodyPr/>
                    <a:lstStyle/>
                    <a:p>
                      <a:r>
                        <a:rPr lang="en-US" sz="1400" dirty="0" smtClean="0"/>
                        <a:t>District</a:t>
                      </a:r>
                      <a:endParaRPr lang="en-US" sz="1400" dirty="0"/>
                    </a:p>
                  </a:txBody>
                  <a:tcPr/>
                </a:tc>
              </a:tr>
              <a:tr h="304597">
                <a:tc>
                  <a:txBody>
                    <a:bodyPr/>
                    <a:lstStyle/>
                    <a:p>
                      <a:r>
                        <a:rPr lang="en-US" sz="1400" dirty="0" smtClean="0"/>
                        <a:t>Pit Name</a:t>
                      </a:r>
                      <a:endParaRPr lang="en-US" sz="1400" dirty="0"/>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Shape Length</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Shape Area</a:t>
                      </a:r>
                    </a:p>
                  </a:txBody>
                  <a:tcPr/>
                </a:tc>
              </a:tr>
              <a:tr h="304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Longitude</a:t>
                      </a:r>
                    </a:p>
                  </a:txBody>
                  <a:tcPr/>
                </a:tc>
              </a:tr>
              <a:tr h="304597">
                <a:tc>
                  <a:txBody>
                    <a:bodyPr/>
                    <a:lstStyle/>
                    <a:p>
                      <a:r>
                        <a:rPr lang="en-US" sz="1400" dirty="0" smtClean="0"/>
                        <a:t>Operation Status</a:t>
                      </a:r>
                    </a:p>
                  </a:txBody>
                  <a:tcPr/>
                </a:tc>
              </a:tr>
              <a:tr h="304597">
                <a:tc>
                  <a:txBody>
                    <a:bodyPr/>
                    <a:lstStyle/>
                    <a:p>
                      <a:r>
                        <a:rPr lang="en-US" sz="1400" dirty="0" smtClean="0"/>
                        <a:t>Comments</a:t>
                      </a:r>
                      <a:endParaRPr lang="en-US" sz="1400" dirty="0"/>
                    </a:p>
                  </a:txBody>
                  <a:tcPr/>
                </a:tc>
              </a:tr>
            </a:tbl>
          </a:graphicData>
        </a:graphic>
      </p:graphicFrame>
      <p:sp>
        <p:nvSpPr>
          <p:cNvPr id="54" name="TextBox 53"/>
          <p:cNvSpPr txBox="1"/>
          <p:nvPr/>
        </p:nvSpPr>
        <p:spPr>
          <a:xfrm>
            <a:off x="3725288" y="3737184"/>
            <a:ext cx="1278168" cy="369332"/>
          </a:xfrm>
          <a:prstGeom prst="rect">
            <a:avLst/>
          </a:prstGeom>
          <a:noFill/>
        </p:spPr>
        <p:txBody>
          <a:bodyPr wrap="square" rtlCol="0">
            <a:spAutoFit/>
          </a:bodyPr>
          <a:lstStyle/>
          <a:p>
            <a:r>
              <a:rPr lang="en-US" dirty="0" smtClean="0"/>
              <a:t>Pit Photos</a:t>
            </a:r>
            <a:endParaRPr lang="en-US" dirty="0"/>
          </a:p>
        </p:txBody>
      </p:sp>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19759766">
            <a:off x="3184460" y="3053276"/>
            <a:ext cx="440154" cy="440154"/>
          </a:xfrm>
          <a:prstGeom prst="rect">
            <a:avLst/>
          </a:prstGeom>
        </p:spPr>
      </p:pic>
      <p:pic>
        <p:nvPicPr>
          <p:cNvPr id="37" name="Picture 3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19759766">
            <a:off x="3530405" y="4729673"/>
            <a:ext cx="440154" cy="440154"/>
          </a:xfrm>
          <a:prstGeom prst="rect">
            <a:avLst/>
          </a:prstGeom>
        </p:spPr>
      </p:pic>
      <p:sp>
        <p:nvSpPr>
          <p:cNvPr id="39" name="TextBox 38"/>
          <p:cNvSpPr txBox="1"/>
          <p:nvPr/>
        </p:nvSpPr>
        <p:spPr>
          <a:xfrm>
            <a:off x="3568503" y="5437724"/>
            <a:ext cx="1524394" cy="1200329"/>
          </a:xfrm>
          <a:prstGeom prst="rect">
            <a:avLst/>
          </a:prstGeom>
          <a:noFill/>
        </p:spPr>
        <p:txBody>
          <a:bodyPr wrap="square" rtlCol="0">
            <a:spAutoFit/>
          </a:bodyPr>
          <a:lstStyle/>
          <a:p>
            <a:pPr algn="ctr"/>
            <a:r>
              <a:rPr lang="en-US" dirty="0" smtClean="0"/>
              <a:t>Permit Applications, Pit Abstracts, etc.</a:t>
            </a:r>
            <a:endParaRPr lang="en-US" dirty="0"/>
          </a:p>
        </p:txBody>
      </p:sp>
      <p:pic>
        <p:nvPicPr>
          <p:cNvPr id="44" name="Picture 4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66203" y="1149498"/>
            <a:ext cx="1904762" cy="1266667"/>
          </a:xfrm>
          <a:prstGeom prst="rect">
            <a:avLst/>
          </a:prstGeom>
        </p:spPr>
      </p:pic>
      <p:sp>
        <p:nvSpPr>
          <p:cNvPr id="16" name="TextBox 15"/>
          <p:cNvSpPr txBox="1"/>
          <p:nvPr/>
        </p:nvSpPr>
        <p:spPr>
          <a:xfrm>
            <a:off x="3596099" y="1008102"/>
            <a:ext cx="1065742" cy="553998"/>
          </a:xfrm>
          <a:prstGeom prst="rect">
            <a:avLst/>
          </a:prstGeom>
          <a:noFill/>
        </p:spPr>
        <p:txBody>
          <a:bodyPr wrap="square" rtlCol="0">
            <a:spAutoFit/>
          </a:bodyPr>
          <a:lstStyle/>
          <a:p>
            <a:pPr algn="ctr"/>
            <a:r>
              <a:rPr lang="en-US" sz="1200" dirty="0" smtClean="0"/>
              <a:t>Geodatabase</a:t>
            </a:r>
          </a:p>
          <a:p>
            <a:endParaRPr lang="en-US" dirty="0"/>
          </a:p>
        </p:txBody>
      </p:sp>
    </p:spTree>
    <p:extLst>
      <p:ext uri="{BB962C8B-B14F-4D97-AF65-F5344CB8AC3E}">
        <p14:creationId xmlns="" xmlns:p14="http://schemas.microsoft.com/office/powerpoint/2010/main" val="4111176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 r="25232" b="49999"/>
          <a:stretch/>
        </p:blipFill>
        <p:spPr bwMode="auto">
          <a:xfrm>
            <a:off x="0" y="0"/>
            <a:ext cx="9120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08345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l="34524"/>
          <a:stretch/>
        </p:blipFill>
        <p:spPr>
          <a:xfrm>
            <a:off x="2008909" y="247650"/>
            <a:ext cx="4087091" cy="4600437"/>
          </a:xfrm>
          <a:prstGeom prst="rect">
            <a:avLst/>
          </a:prstGeom>
        </p:spPr>
      </p:pic>
      <p:sp>
        <p:nvSpPr>
          <p:cNvPr id="2" name="Rectangle 1"/>
          <p:cNvSpPr/>
          <p:nvPr/>
        </p:nvSpPr>
        <p:spPr>
          <a:xfrm>
            <a:off x="221673" y="228600"/>
            <a:ext cx="8686800" cy="830997"/>
          </a:xfrm>
          <a:prstGeom prst="rect">
            <a:avLst/>
          </a:prstGeom>
        </p:spPr>
        <p:txBody>
          <a:bodyPr wrap="square">
            <a:spAutoFit/>
          </a:bodyPr>
          <a:lstStyle/>
          <a:p>
            <a:r>
              <a:rPr lang="en-US" sz="2400" b="1" dirty="0" smtClean="0"/>
              <a:t>Increase awareness of pit locations and availability of resources</a:t>
            </a:r>
            <a:r>
              <a:rPr lang="en-US" sz="2400" b="1" dirty="0" smtClean="0">
                <a:sym typeface="Wingdings" pitchFamily="2" charset="2"/>
              </a:rPr>
              <a:t></a:t>
            </a:r>
          </a:p>
          <a:p>
            <a:r>
              <a:rPr lang="en-US" sz="2400" b="1" dirty="0" smtClean="0">
                <a:sym typeface="Wingdings" pitchFamily="2" charset="2"/>
              </a:rPr>
              <a:t>Spherical Panoramic Photography</a:t>
            </a:r>
            <a:endParaRPr lang="en-US" sz="2400" b="1" dirty="0"/>
          </a:p>
        </p:txBody>
      </p:sp>
      <p:sp>
        <p:nvSpPr>
          <p:cNvPr id="3" name="TextBox 2"/>
          <p:cNvSpPr txBox="1"/>
          <p:nvPr/>
        </p:nvSpPr>
        <p:spPr>
          <a:xfrm>
            <a:off x="457200" y="4343400"/>
            <a:ext cx="8153400" cy="2246769"/>
          </a:xfrm>
          <a:prstGeom prst="rect">
            <a:avLst/>
          </a:prstGeom>
          <a:solidFill>
            <a:schemeClr val="bg1">
              <a:lumMod val="95000"/>
              <a:alpha val="68000"/>
            </a:schemeClr>
          </a:solidFill>
        </p:spPr>
        <p:txBody>
          <a:bodyPr wrap="square" rtlCol="0">
            <a:spAutoFit/>
          </a:bodyPr>
          <a:lstStyle/>
          <a:p>
            <a:pPr marL="285750" indent="-285750">
              <a:buFont typeface="Arial" pitchFamily="34" charset="0"/>
              <a:buChar char="•"/>
            </a:pPr>
            <a:r>
              <a:rPr lang="en-US" sz="2000" dirty="0" smtClean="0"/>
              <a:t>Provides a scalable 360⁰ x 180⁰ panoramic view of a scene/landscape</a:t>
            </a:r>
          </a:p>
          <a:p>
            <a:pPr marL="285750" indent="-285750">
              <a:buFont typeface="Arial" pitchFamily="34" charset="0"/>
              <a:buChar char="•"/>
            </a:pPr>
            <a:endParaRPr lang="en-US" sz="2000" dirty="0"/>
          </a:p>
          <a:p>
            <a:pPr marL="285750" indent="-285750">
              <a:buFont typeface="Arial" pitchFamily="34" charset="0"/>
              <a:buChar char="•"/>
            </a:pPr>
            <a:r>
              <a:rPr lang="en-US" sz="2000" dirty="0" smtClean="0"/>
              <a:t>Can be viewed using </a:t>
            </a:r>
            <a:r>
              <a:rPr lang="en-US" sz="2000" b="1" dirty="0" smtClean="0"/>
              <a:t>Google Earth</a:t>
            </a:r>
            <a:r>
              <a:rPr lang="en-US" sz="2000" b="1" dirty="0" smtClean="0">
                <a:sym typeface="Wingdings" pitchFamily="2" charset="2"/>
              </a:rPr>
              <a:t></a:t>
            </a:r>
            <a:endParaRPr lang="en-US" sz="2000" dirty="0" smtClean="0"/>
          </a:p>
          <a:p>
            <a:pPr marL="742950" lvl="1" indent="-285750">
              <a:buFont typeface="Arial" pitchFamily="34" charset="0"/>
              <a:buChar char="•"/>
            </a:pPr>
            <a:r>
              <a:rPr lang="en-US" sz="2000" dirty="0" smtClean="0"/>
              <a:t>Greater visual capabilities and easier to use the ArcGIS</a:t>
            </a:r>
          </a:p>
          <a:p>
            <a:pPr marL="742950" lvl="1" indent="-285750">
              <a:buFont typeface="Arial" pitchFamily="34" charset="0"/>
              <a:buChar char="•"/>
            </a:pPr>
            <a:r>
              <a:rPr lang="en-US" sz="2000" dirty="0" smtClean="0"/>
              <a:t>Free</a:t>
            </a:r>
          </a:p>
          <a:p>
            <a:pPr marL="742950" lvl="1" indent="-285750">
              <a:buFont typeface="Arial" pitchFamily="34" charset="0"/>
              <a:buChar char="•"/>
            </a:pPr>
            <a:r>
              <a:rPr lang="en-US" sz="2000" dirty="0" smtClean="0"/>
              <a:t>Photos can be served via the internet to minimize file size and maximize viewing performance</a:t>
            </a: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228600"/>
            <a:ext cx="8686800" cy="461665"/>
          </a:xfrm>
          <a:prstGeom prst="rect">
            <a:avLst/>
          </a:prstGeom>
        </p:spPr>
        <p:txBody>
          <a:bodyPr wrap="square">
            <a:spAutoFit/>
          </a:bodyPr>
          <a:lstStyle/>
          <a:p>
            <a:r>
              <a:rPr lang="en-US" sz="2400" b="1" dirty="0" smtClean="0">
                <a:sym typeface="Wingdings" pitchFamily="2" charset="2"/>
              </a:rPr>
              <a:t>Spherical Panoramic Photography Basic </a:t>
            </a:r>
            <a:r>
              <a:rPr lang="en-US" sz="2400" b="1" dirty="0">
                <a:sym typeface="Wingdings" pitchFamily="2" charset="2"/>
              </a:rPr>
              <a:t>W</a:t>
            </a:r>
            <a:r>
              <a:rPr lang="en-US" sz="2400" b="1" dirty="0" smtClean="0">
                <a:sym typeface="Wingdings" pitchFamily="2" charset="2"/>
              </a:rPr>
              <a:t>orkflow</a:t>
            </a:r>
            <a:endParaRPr lang="en-US" sz="2400" b="1" dirty="0"/>
          </a:p>
        </p:txBody>
      </p:sp>
      <p:sp>
        <p:nvSpPr>
          <p:cNvPr id="3" name="TextBox 2"/>
          <p:cNvSpPr txBox="1"/>
          <p:nvPr/>
        </p:nvSpPr>
        <p:spPr>
          <a:xfrm>
            <a:off x="76200" y="1066800"/>
            <a:ext cx="8915400" cy="4524315"/>
          </a:xfrm>
          <a:prstGeom prst="rect">
            <a:avLst/>
          </a:prstGeom>
          <a:noFill/>
        </p:spPr>
        <p:txBody>
          <a:bodyPr wrap="square" rtlCol="0">
            <a:spAutoFit/>
          </a:bodyPr>
          <a:lstStyle/>
          <a:p>
            <a:pPr marL="800100" lvl="1" indent="-342900">
              <a:buFont typeface="+mj-lt"/>
              <a:buAutoNum type="arabicPeriod"/>
            </a:pPr>
            <a:r>
              <a:rPr lang="en-US" sz="2400" dirty="0" smtClean="0"/>
              <a:t>Take a series of photos, using  fisheye lens and panoramic tripod head</a:t>
            </a:r>
          </a:p>
          <a:p>
            <a:pPr marL="800100" lvl="1" indent="-342900">
              <a:buFont typeface="+mj-lt"/>
              <a:buAutoNum type="arabicPeriod"/>
            </a:pPr>
            <a:endParaRPr lang="en-US" sz="2400" dirty="0" smtClean="0"/>
          </a:p>
          <a:p>
            <a:pPr marL="800100" lvl="1" indent="-342900">
              <a:buFont typeface="+mj-lt"/>
              <a:buAutoNum type="arabicPeriod"/>
            </a:pPr>
            <a:r>
              <a:rPr lang="en-US" sz="2400" dirty="0" smtClean="0"/>
              <a:t>“Stitch” photos together to create seamless panoramic photo</a:t>
            </a:r>
          </a:p>
          <a:p>
            <a:pPr marL="800100" lvl="1" indent="-342900">
              <a:buFont typeface="+mj-lt"/>
              <a:buAutoNum type="arabicPeriod"/>
            </a:pPr>
            <a:endParaRPr lang="en-US" sz="2400" dirty="0" smtClean="0"/>
          </a:p>
          <a:p>
            <a:pPr marL="800100" lvl="1" indent="-342900">
              <a:buFont typeface="+mj-lt"/>
              <a:buAutoNum type="arabicPeriod"/>
            </a:pPr>
            <a:r>
              <a:rPr lang="en-US" sz="2400" dirty="0" smtClean="0"/>
              <a:t>“Tile” panoramic photo to allow on-demand download of relevant portions of scene</a:t>
            </a:r>
          </a:p>
          <a:p>
            <a:pPr marL="800100" lvl="1" indent="-342900">
              <a:buFont typeface="+mj-lt"/>
              <a:buAutoNum type="arabicPeriod"/>
            </a:pPr>
            <a:endParaRPr lang="en-US" sz="2400" dirty="0" smtClean="0"/>
          </a:p>
          <a:p>
            <a:pPr marL="800100" lvl="1" indent="-342900">
              <a:buFont typeface="+mj-lt"/>
              <a:buAutoNum type="arabicPeriod"/>
            </a:pPr>
            <a:r>
              <a:rPr lang="en-US" sz="2400" dirty="0" smtClean="0"/>
              <a:t>Store photos on web server</a:t>
            </a:r>
          </a:p>
          <a:p>
            <a:pPr marL="800100" lvl="1" indent="-342900">
              <a:buFont typeface="+mj-lt"/>
              <a:buAutoNum type="arabicPeriod"/>
            </a:pPr>
            <a:endParaRPr lang="en-US" sz="2400" dirty="0" smtClean="0"/>
          </a:p>
          <a:p>
            <a:pPr marL="800100" lvl="1" indent="-342900">
              <a:buFont typeface="+mj-lt"/>
              <a:buAutoNum type="arabicPeriod"/>
            </a:pPr>
            <a:r>
              <a:rPr lang="en-US" sz="2400" dirty="0" smtClean="0"/>
              <a:t>Generate KML (Keyhole Markup Language) to display photos in Google Earth</a:t>
            </a: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r="13827"/>
          <a:stretch/>
        </p:blipFill>
        <p:spPr>
          <a:xfrm>
            <a:off x="0" y="0"/>
            <a:ext cx="4432300" cy="6858000"/>
          </a:xfrm>
          <a:prstGeom prst="rect">
            <a:avLst/>
          </a:prstGeom>
        </p:spPr>
      </p:pic>
      <p:sp>
        <p:nvSpPr>
          <p:cNvPr id="7" name="Freeform 6"/>
          <p:cNvSpPr/>
          <p:nvPr/>
        </p:nvSpPr>
        <p:spPr>
          <a:xfrm>
            <a:off x="630763" y="2133600"/>
            <a:ext cx="905937" cy="1193800"/>
          </a:xfrm>
          <a:custGeom>
            <a:avLst/>
            <a:gdLst>
              <a:gd name="connsiteX0" fmla="*/ 905937 w 905937"/>
              <a:gd name="connsiteY0" fmla="*/ 0 h 1193800"/>
              <a:gd name="connsiteX1" fmla="*/ 270937 w 905937"/>
              <a:gd name="connsiteY1" fmla="*/ 101600 h 1193800"/>
              <a:gd name="connsiteX2" fmla="*/ 4237 w 905937"/>
              <a:gd name="connsiteY2" fmla="*/ 546100 h 1193800"/>
              <a:gd name="connsiteX3" fmla="*/ 118537 w 905937"/>
              <a:gd name="connsiteY3" fmla="*/ 1016000 h 1193800"/>
              <a:gd name="connsiteX4" fmla="*/ 270937 w 905937"/>
              <a:gd name="connsiteY4" fmla="*/ 1193800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937" h="1193800">
                <a:moveTo>
                  <a:pt x="905937" y="0"/>
                </a:moveTo>
                <a:cubicBezTo>
                  <a:pt x="663578" y="5291"/>
                  <a:pt x="421220" y="10583"/>
                  <a:pt x="270937" y="101600"/>
                </a:cubicBezTo>
                <a:cubicBezTo>
                  <a:pt x="120654" y="192617"/>
                  <a:pt x="29637" y="393700"/>
                  <a:pt x="4237" y="546100"/>
                </a:cubicBezTo>
                <a:cubicBezTo>
                  <a:pt x="-21163" y="698500"/>
                  <a:pt x="74087" y="908050"/>
                  <a:pt x="118537" y="1016000"/>
                </a:cubicBezTo>
                <a:cubicBezTo>
                  <a:pt x="162987" y="1123950"/>
                  <a:pt x="216962" y="1158875"/>
                  <a:pt x="270937" y="119380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15779" y="5499100"/>
            <a:ext cx="1856687" cy="665969"/>
          </a:xfrm>
          <a:custGeom>
            <a:avLst/>
            <a:gdLst>
              <a:gd name="connsiteX0" fmla="*/ 305121 w 1856687"/>
              <a:gd name="connsiteY0" fmla="*/ 0 h 665969"/>
              <a:gd name="connsiteX1" fmla="*/ 76521 w 1856687"/>
              <a:gd name="connsiteY1" fmla="*/ 127000 h 665969"/>
              <a:gd name="connsiteX2" fmla="*/ 13021 w 1856687"/>
              <a:gd name="connsiteY2" fmla="*/ 368300 h 665969"/>
              <a:gd name="connsiteX3" fmla="*/ 305121 w 1856687"/>
              <a:gd name="connsiteY3" fmla="*/ 622300 h 665969"/>
              <a:gd name="connsiteX4" fmla="*/ 711521 w 1856687"/>
              <a:gd name="connsiteY4" fmla="*/ 660400 h 665969"/>
              <a:gd name="connsiteX5" fmla="*/ 1283021 w 1856687"/>
              <a:gd name="connsiteY5" fmla="*/ 647700 h 665969"/>
              <a:gd name="connsiteX6" fmla="*/ 1727521 w 1856687"/>
              <a:gd name="connsiteY6" fmla="*/ 495300 h 665969"/>
              <a:gd name="connsiteX7" fmla="*/ 1854521 w 1856687"/>
              <a:gd name="connsiteY7" fmla="*/ 330200 h 665969"/>
              <a:gd name="connsiteX8" fmla="*/ 1803721 w 1856687"/>
              <a:gd name="connsiteY8" fmla="*/ 177800 h 665969"/>
              <a:gd name="connsiteX9" fmla="*/ 1752921 w 1856687"/>
              <a:gd name="connsiteY9" fmla="*/ 114300 h 665969"/>
              <a:gd name="connsiteX10" fmla="*/ 1714821 w 1856687"/>
              <a:gd name="connsiteY10" fmla="*/ 76200 h 66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687" h="665969">
                <a:moveTo>
                  <a:pt x="305121" y="0"/>
                </a:moveTo>
                <a:cubicBezTo>
                  <a:pt x="215162" y="32808"/>
                  <a:pt x="125204" y="65617"/>
                  <a:pt x="76521" y="127000"/>
                </a:cubicBezTo>
                <a:cubicBezTo>
                  <a:pt x="27838" y="188383"/>
                  <a:pt x="-25079" y="285750"/>
                  <a:pt x="13021" y="368300"/>
                </a:cubicBezTo>
                <a:cubicBezTo>
                  <a:pt x="51121" y="450850"/>
                  <a:pt x="188704" y="573617"/>
                  <a:pt x="305121" y="622300"/>
                </a:cubicBezTo>
                <a:cubicBezTo>
                  <a:pt x="421538" y="670983"/>
                  <a:pt x="548538" y="656167"/>
                  <a:pt x="711521" y="660400"/>
                </a:cubicBezTo>
                <a:cubicBezTo>
                  <a:pt x="874504" y="664633"/>
                  <a:pt x="1113688" y="675217"/>
                  <a:pt x="1283021" y="647700"/>
                </a:cubicBezTo>
                <a:cubicBezTo>
                  <a:pt x="1452354" y="620183"/>
                  <a:pt x="1632271" y="548217"/>
                  <a:pt x="1727521" y="495300"/>
                </a:cubicBezTo>
                <a:cubicBezTo>
                  <a:pt x="1822771" y="442383"/>
                  <a:pt x="1841821" y="383117"/>
                  <a:pt x="1854521" y="330200"/>
                </a:cubicBezTo>
                <a:cubicBezTo>
                  <a:pt x="1867221" y="277283"/>
                  <a:pt x="1820654" y="213783"/>
                  <a:pt x="1803721" y="177800"/>
                </a:cubicBezTo>
                <a:cubicBezTo>
                  <a:pt x="1786788" y="141817"/>
                  <a:pt x="1767738" y="131233"/>
                  <a:pt x="1752921" y="114300"/>
                </a:cubicBezTo>
                <a:cubicBezTo>
                  <a:pt x="1738104" y="97367"/>
                  <a:pt x="1726462" y="86783"/>
                  <a:pt x="1714821" y="7620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744122" y="2286000"/>
            <a:ext cx="608678" cy="83820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32300" y="152400"/>
            <a:ext cx="4711700" cy="461665"/>
          </a:xfrm>
          <a:prstGeom prst="rect">
            <a:avLst/>
          </a:prstGeom>
        </p:spPr>
        <p:txBody>
          <a:bodyPr wrap="square">
            <a:spAutoFit/>
          </a:bodyPr>
          <a:lstStyle/>
          <a:p>
            <a:pPr algn="ctr"/>
            <a:r>
              <a:rPr lang="en-US" sz="2400" b="1" dirty="0" smtClean="0">
                <a:sym typeface="Wingdings" pitchFamily="2" charset="2"/>
              </a:rPr>
              <a:t>Panoramic Tripod Head &amp; Fisheye </a:t>
            </a:r>
            <a:endParaRPr lang="en-US" sz="2400" b="1" dirty="0"/>
          </a:p>
        </p:txBody>
      </p:sp>
      <p:sp>
        <p:nvSpPr>
          <p:cNvPr id="20" name="TextBox 19"/>
          <p:cNvSpPr txBox="1"/>
          <p:nvPr/>
        </p:nvSpPr>
        <p:spPr>
          <a:xfrm>
            <a:off x="5181600" y="609600"/>
            <a:ext cx="3276600" cy="2523768"/>
          </a:xfrm>
          <a:prstGeom prst="rect">
            <a:avLst/>
          </a:prstGeom>
          <a:noFill/>
        </p:spPr>
        <p:txBody>
          <a:bodyPr wrap="square" rtlCol="0">
            <a:spAutoFit/>
          </a:bodyPr>
          <a:lstStyle/>
          <a:p>
            <a:pPr marL="285750" indent="-285750">
              <a:buFont typeface="Arial" pitchFamily="34" charset="0"/>
              <a:buChar char="•"/>
            </a:pPr>
            <a:r>
              <a:rPr lang="en-US" sz="2000" dirty="0" smtClean="0"/>
              <a:t>Panoramic Head allows for full rotation around </a:t>
            </a:r>
            <a:r>
              <a:rPr lang="en-US" sz="2000" b="1" dirty="0" smtClean="0"/>
              <a:t>No Parallax Point</a:t>
            </a:r>
            <a:r>
              <a:rPr lang="en-US" sz="2000" dirty="0" smtClean="0"/>
              <a:t>.</a:t>
            </a:r>
          </a:p>
          <a:p>
            <a:pPr marL="285750" indent="-285750">
              <a:buFont typeface="Arial" pitchFamily="34" charset="0"/>
              <a:buChar char="•"/>
            </a:pPr>
            <a:r>
              <a:rPr lang="en-US" sz="2000" dirty="0" smtClean="0"/>
              <a:t>Define rotation intervals to ensure overlap.</a:t>
            </a:r>
            <a:endParaRPr lang="en-US" sz="2000" dirty="0"/>
          </a:p>
          <a:p>
            <a:pPr marL="285750" indent="-285750">
              <a:buFont typeface="Arial" pitchFamily="34" charset="0"/>
              <a:buChar char="•"/>
            </a:pPr>
            <a:r>
              <a:rPr lang="en-US" sz="2000" dirty="0" smtClean="0"/>
              <a:t>Fisheye </a:t>
            </a:r>
            <a:r>
              <a:rPr lang="en-US" sz="2000" dirty="0"/>
              <a:t>lens takes 180⁰ x 90⁰ view.</a:t>
            </a:r>
          </a:p>
          <a:p>
            <a:pPr marL="285750" indent="-285750">
              <a:buFont typeface="Arial" pitchFamily="34" charset="0"/>
              <a:buChar char="•"/>
            </a:pPr>
            <a:endParaRPr lang="en-US" dirty="0" smtClean="0"/>
          </a:p>
        </p:txBody>
      </p:sp>
      <p:pic>
        <p:nvPicPr>
          <p:cNvPr id="21" name="Picture 20"/>
          <p:cNvPicPr>
            <a:picLocks noChangeAspect="1"/>
          </p:cNvPicPr>
          <p:nvPr/>
        </p:nvPicPr>
        <p:blipFill rotWithShape="1">
          <a:blip r:embed="rId4" cstate="print">
            <a:extLst>
              <a:ext uri="{28A0092B-C50C-407E-A947-70E740481C1C}">
                <a14:useLocalDpi xmlns="" xmlns:a14="http://schemas.microsoft.com/office/drawing/2010/main" val="0"/>
              </a:ext>
            </a:extLst>
          </a:blip>
          <a:srcRect t="21945" b="12222"/>
          <a:stretch/>
        </p:blipFill>
        <p:spPr>
          <a:xfrm>
            <a:off x="4724823" y="3124200"/>
            <a:ext cx="4126653" cy="3622284"/>
          </a:xfrm>
          <a:prstGeom prst="rect">
            <a:avLst/>
          </a:prstGeom>
        </p:spPr>
      </p:pic>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6800" y="152400"/>
            <a:ext cx="4343400" cy="461665"/>
          </a:xfrm>
          <a:prstGeom prst="rect">
            <a:avLst/>
          </a:prstGeom>
        </p:spPr>
        <p:txBody>
          <a:bodyPr wrap="square">
            <a:spAutoFit/>
          </a:bodyPr>
          <a:lstStyle/>
          <a:p>
            <a:pPr algn="ctr"/>
            <a:r>
              <a:rPr lang="en-US" sz="2400" b="1" dirty="0" smtClean="0">
                <a:sym typeface="Wingdings" pitchFamily="2" charset="2"/>
              </a:rPr>
              <a:t>Finding the “No Parallax Point”</a:t>
            </a:r>
            <a:endParaRPr lang="en-US" sz="2400" b="1" dirty="0"/>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r="4691"/>
          <a:stretch/>
        </p:blipFill>
        <p:spPr>
          <a:xfrm>
            <a:off x="-25400" y="0"/>
            <a:ext cx="4902200" cy="6858000"/>
          </a:xfrm>
          <a:prstGeom prst="rect">
            <a:avLst/>
          </a:prstGeom>
        </p:spPr>
      </p:pic>
      <p:cxnSp>
        <p:nvCxnSpPr>
          <p:cNvPr id="7" name="Straight Arrow Connector 6"/>
          <p:cNvCxnSpPr/>
          <p:nvPr/>
        </p:nvCxnSpPr>
        <p:spPr>
          <a:xfrm flipV="1">
            <a:off x="2971800" y="1600200"/>
            <a:ext cx="11430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362200" y="2209800"/>
            <a:ext cx="3810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81600" y="914400"/>
            <a:ext cx="3733800" cy="4093428"/>
          </a:xfrm>
          <a:prstGeom prst="rect">
            <a:avLst/>
          </a:prstGeom>
          <a:noFill/>
        </p:spPr>
        <p:txBody>
          <a:bodyPr wrap="square" rtlCol="0">
            <a:spAutoFit/>
          </a:bodyPr>
          <a:lstStyle/>
          <a:p>
            <a:pPr marL="285750" indent="-285750">
              <a:buFont typeface="Arial" pitchFamily="34" charset="0"/>
              <a:buChar char="•"/>
            </a:pPr>
            <a:r>
              <a:rPr lang="en-US" sz="2000" dirty="0" smtClean="0"/>
              <a:t>Set up reference point in immediate foreground (rod of 2</a:t>
            </a:r>
            <a:r>
              <a:rPr lang="en-US" sz="2000" baseline="30000" dirty="0" smtClean="0"/>
              <a:t>nd</a:t>
            </a:r>
            <a:r>
              <a:rPr lang="en-US" sz="2000" dirty="0" smtClean="0"/>
              <a:t> tripod) to measure against background reference (Pine tree tips, </a:t>
            </a:r>
            <a:r>
              <a:rPr lang="en-US" sz="2000" dirty="0" smtClean="0">
                <a:solidFill>
                  <a:srgbClr val="FF0000"/>
                </a:solidFill>
              </a:rPr>
              <a:t>red lines</a:t>
            </a:r>
            <a:r>
              <a:rPr lang="en-US" sz="2000" dirty="0" smtClean="0"/>
              <a:t>)…</a:t>
            </a:r>
          </a:p>
          <a:p>
            <a:endParaRPr lang="en-US" sz="2000" dirty="0"/>
          </a:p>
          <a:p>
            <a:pPr marL="285750" indent="-285750">
              <a:buFont typeface="Arial" pitchFamily="34" charset="0"/>
              <a:buChar char="•"/>
            </a:pPr>
            <a:r>
              <a:rPr lang="en-US" sz="2000" dirty="0" smtClean="0"/>
              <a:t>Take photos from different angles.</a:t>
            </a:r>
          </a:p>
          <a:p>
            <a:endParaRPr lang="en-US" sz="2000" dirty="0"/>
          </a:p>
          <a:p>
            <a:pPr marL="285750" indent="-285750">
              <a:buFont typeface="Arial" pitchFamily="34" charset="0"/>
              <a:buChar char="•"/>
            </a:pPr>
            <a:r>
              <a:rPr lang="en-US" sz="2000" dirty="0"/>
              <a:t>N</a:t>
            </a:r>
            <a:r>
              <a:rPr lang="en-US" sz="2000" dirty="0" smtClean="0"/>
              <a:t>ote any offsets of two reference points between photographs and adjustment lens position accordingly.</a:t>
            </a:r>
            <a:endParaRPr lang="en-US" sz="2000" dirty="0"/>
          </a:p>
        </p:txBody>
      </p:sp>
      <p:cxnSp>
        <p:nvCxnSpPr>
          <p:cNvPr id="14" name="Straight Arrow Connector 13"/>
          <p:cNvCxnSpPr/>
          <p:nvPr/>
        </p:nvCxnSpPr>
        <p:spPr>
          <a:xfrm>
            <a:off x="2870200" y="1104900"/>
            <a:ext cx="0" cy="8001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0" y="838200"/>
            <a:ext cx="0" cy="4572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99000" y="838200"/>
            <a:ext cx="0" cy="4572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10239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50000"/>
          <a:stretch/>
        </p:blipFill>
        <p:spPr>
          <a:xfrm>
            <a:off x="0" y="0"/>
            <a:ext cx="2286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 xmlns:a14="http://schemas.microsoft.com/office/drawing/2010/main" val="0"/>
              </a:ext>
            </a:extLst>
          </a:blip>
          <a:srcRect r="48056"/>
          <a:stretch/>
        </p:blipFill>
        <p:spPr>
          <a:xfrm>
            <a:off x="2438400" y="0"/>
            <a:ext cx="2374900" cy="6858000"/>
          </a:xfrm>
          <a:prstGeom prst="rect">
            <a:avLst/>
          </a:prstGeom>
        </p:spPr>
      </p:pic>
      <p:cxnSp>
        <p:nvCxnSpPr>
          <p:cNvPr id="7" name="Straight Connector 6"/>
          <p:cNvCxnSpPr/>
          <p:nvPr/>
        </p:nvCxnSpPr>
        <p:spPr>
          <a:xfrm>
            <a:off x="1600200" y="2286000"/>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20900" y="2286000"/>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41500" y="1511300"/>
            <a:ext cx="0" cy="1143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97300" y="2336800"/>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35400" y="1625600"/>
            <a:ext cx="0" cy="1143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54500" y="2400300"/>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76800" y="152400"/>
            <a:ext cx="4343400" cy="461665"/>
          </a:xfrm>
          <a:prstGeom prst="rect">
            <a:avLst/>
          </a:prstGeom>
        </p:spPr>
        <p:txBody>
          <a:bodyPr wrap="square">
            <a:spAutoFit/>
          </a:bodyPr>
          <a:lstStyle/>
          <a:p>
            <a:pPr algn="ctr"/>
            <a:r>
              <a:rPr lang="en-US" sz="2400" b="1" dirty="0" smtClean="0">
                <a:sym typeface="Wingdings" pitchFamily="2" charset="2"/>
              </a:rPr>
              <a:t>Example of Misalignment</a:t>
            </a:r>
            <a:endParaRPr lang="en-US" sz="2400" b="1" dirty="0"/>
          </a:p>
        </p:txBody>
      </p:sp>
      <p:sp>
        <p:nvSpPr>
          <p:cNvPr id="16" name="TextBox 15"/>
          <p:cNvSpPr txBox="1"/>
          <p:nvPr/>
        </p:nvSpPr>
        <p:spPr>
          <a:xfrm>
            <a:off x="381000" y="304800"/>
            <a:ext cx="1739900" cy="369332"/>
          </a:xfrm>
          <a:prstGeom prst="rect">
            <a:avLst/>
          </a:prstGeom>
          <a:noFill/>
        </p:spPr>
        <p:txBody>
          <a:bodyPr wrap="square" rtlCol="0">
            <a:spAutoFit/>
          </a:bodyPr>
          <a:lstStyle/>
          <a:p>
            <a:pPr algn="ctr"/>
            <a:r>
              <a:rPr lang="en-US" dirty="0" smtClean="0"/>
              <a:t>Picture 1</a:t>
            </a:r>
            <a:endParaRPr lang="en-US" dirty="0"/>
          </a:p>
        </p:txBody>
      </p:sp>
      <p:sp>
        <p:nvSpPr>
          <p:cNvPr id="17" name="TextBox 16"/>
          <p:cNvSpPr txBox="1"/>
          <p:nvPr/>
        </p:nvSpPr>
        <p:spPr>
          <a:xfrm>
            <a:off x="2755900" y="304800"/>
            <a:ext cx="1739900" cy="369332"/>
          </a:xfrm>
          <a:prstGeom prst="rect">
            <a:avLst/>
          </a:prstGeom>
          <a:noFill/>
        </p:spPr>
        <p:txBody>
          <a:bodyPr wrap="square" rtlCol="0">
            <a:spAutoFit/>
          </a:bodyPr>
          <a:lstStyle/>
          <a:p>
            <a:pPr algn="ctr"/>
            <a:r>
              <a:rPr lang="en-US" dirty="0" smtClean="0"/>
              <a:t>Picture 2</a:t>
            </a:r>
            <a:endParaRPr lang="en-US" dirty="0"/>
          </a:p>
        </p:txBody>
      </p:sp>
      <p:sp>
        <p:nvSpPr>
          <p:cNvPr id="18" name="TextBox 17"/>
          <p:cNvSpPr txBox="1"/>
          <p:nvPr/>
        </p:nvSpPr>
        <p:spPr>
          <a:xfrm>
            <a:off x="5029200" y="914400"/>
            <a:ext cx="3810000" cy="1569660"/>
          </a:xfrm>
          <a:prstGeom prst="rect">
            <a:avLst/>
          </a:prstGeom>
          <a:noFill/>
        </p:spPr>
        <p:txBody>
          <a:bodyPr wrap="square" rtlCol="0">
            <a:spAutoFit/>
          </a:bodyPr>
          <a:lstStyle/>
          <a:p>
            <a:r>
              <a:rPr lang="en-US" sz="2400" dirty="0" smtClean="0"/>
              <a:t>Foreground reference (White) is slightly shifted compared to background reference </a:t>
            </a:r>
            <a:r>
              <a:rPr lang="en-US" sz="2400" dirty="0" smtClean="0">
                <a:solidFill>
                  <a:srgbClr val="FF0000"/>
                </a:solidFill>
              </a:rPr>
              <a:t>(Red)</a:t>
            </a:r>
            <a:endParaRPr lang="en-US" sz="2400" dirty="0">
              <a:solidFill>
                <a:srgbClr val="FF0000"/>
              </a:solidFill>
            </a:endParaRPr>
          </a:p>
        </p:txBody>
      </p:sp>
    </p:spTree>
    <p:extLst>
      <p:ext uri="{BB962C8B-B14F-4D97-AF65-F5344CB8AC3E}">
        <p14:creationId xmlns="" xmlns:p14="http://schemas.microsoft.com/office/powerpoint/2010/main" val="2556933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10400" y="3429000"/>
            <a:ext cx="1219200" cy="1828800"/>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2400" y="3429000"/>
            <a:ext cx="1219200" cy="1828800"/>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24000" y="3429000"/>
            <a:ext cx="1219200" cy="1828800"/>
          </a:xfrm>
          <a:prstGeom prst="rect">
            <a:avLst/>
          </a:prstGeom>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895600" y="3429000"/>
            <a:ext cx="1219200" cy="1828800"/>
          </a:xfrm>
          <a:prstGeom prst="rect">
            <a:avLst/>
          </a:prstGeom>
        </p:spPr>
      </p:pic>
      <p:pic>
        <p:nvPicPr>
          <p:cNvPr id="6" name="Picture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267200" y="3429000"/>
            <a:ext cx="1219200" cy="1828800"/>
          </a:xfrm>
          <a:prstGeom prst="rect">
            <a:avLst/>
          </a:prstGeom>
        </p:spPr>
      </p:pic>
      <p:pic>
        <p:nvPicPr>
          <p:cNvPr id="7" name="Picture 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638800" y="3429000"/>
            <a:ext cx="1219200" cy="1828800"/>
          </a:xfrm>
          <a:prstGeom prst="rect">
            <a:avLst/>
          </a:prstGeom>
        </p:spPr>
      </p:pic>
      <p:pic>
        <p:nvPicPr>
          <p:cNvPr id="8" name="Picture 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00400" y="5334000"/>
            <a:ext cx="1972582" cy="1313740"/>
          </a:xfrm>
          <a:prstGeom prst="rect">
            <a:avLst/>
          </a:prstGeom>
        </p:spPr>
      </p:pic>
      <p:pic>
        <p:nvPicPr>
          <p:cNvPr id="9" name="Picture 8"/>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638800" y="1447800"/>
            <a:ext cx="1219200" cy="1828800"/>
          </a:xfrm>
          <a:prstGeom prst="rect">
            <a:avLst/>
          </a:prstGeom>
        </p:spPr>
      </p:pic>
      <p:pic>
        <p:nvPicPr>
          <p:cNvPr id="10" name="Picture 9"/>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010400" y="1447800"/>
            <a:ext cx="1219200" cy="1828800"/>
          </a:xfrm>
          <a:prstGeom prst="rect">
            <a:avLst/>
          </a:prstGeom>
        </p:spPr>
      </p:pic>
      <p:pic>
        <p:nvPicPr>
          <p:cNvPr id="11" name="Picture 10"/>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52400" y="1447800"/>
            <a:ext cx="1219200" cy="1828800"/>
          </a:xfrm>
          <a:prstGeom prst="rect">
            <a:avLst/>
          </a:prstGeom>
        </p:spPr>
      </p:pic>
      <p:pic>
        <p:nvPicPr>
          <p:cNvPr id="12" name="Picture 11"/>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524000" y="1447800"/>
            <a:ext cx="1219200" cy="1828800"/>
          </a:xfrm>
          <a:prstGeom prst="rect">
            <a:avLst/>
          </a:prstGeom>
        </p:spPr>
      </p:pic>
      <p:pic>
        <p:nvPicPr>
          <p:cNvPr id="13" name="Picture 12"/>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2895600" y="1447800"/>
            <a:ext cx="1219200" cy="1828800"/>
          </a:xfrm>
          <a:prstGeom prst="rect">
            <a:avLst/>
          </a:prstGeom>
        </p:spPr>
      </p:pic>
      <p:pic>
        <p:nvPicPr>
          <p:cNvPr id="14" name="Picture 13"/>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4267200" y="1447800"/>
            <a:ext cx="1219200" cy="1828800"/>
          </a:xfrm>
          <a:prstGeom prst="rect">
            <a:avLst/>
          </a:prstGeom>
        </p:spPr>
      </p:pic>
      <p:pic>
        <p:nvPicPr>
          <p:cNvPr id="15" name="Picture 14"/>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rot="16200000">
            <a:off x="3558142" y="-226609"/>
            <a:ext cx="1278567" cy="1917850"/>
          </a:xfrm>
          <a:prstGeom prst="rect">
            <a:avLst/>
          </a:prstGeom>
        </p:spPr>
      </p:pic>
      <p:sp>
        <p:nvSpPr>
          <p:cNvPr id="16" name="TextBox 15"/>
          <p:cNvSpPr txBox="1"/>
          <p:nvPr/>
        </p:nvSpPr>
        <p:spPr>
          <a:xfrm>
            <a:off x="5257800" y="547650"/>
            <a:ext cx="1416549" cy="369332"/>
          </a:xfrm>
          <a:prstGeom prst="rect">
            <a:avLst/>
          </a:prstGeom>
          <a:noFill/>
        </p:spPr>
        <p:txBody>
          <a:bodyPr wrap="square" rtlCol="0">
            <a:spAutoFit/>
          </a:bodyPr>
          <a:lstStyle/>
          <a:p>
            <a:r>
              <a:rPr lang="en-US" dirty="0" smtClean="0"/>
              <a:t>1 Vertical Up</a:t>
            </a:r>
            <a:endParaRPr lang="en-US" dirty="0"/>
          </a:p>
        </p:txBody>
      </p:sp>
      <p:sp>
        <p:nvSpPr>
          <p:cNvPr id="17" name="TextBox 16"/>
          <p:cNvSpPr txBox="1"/>
          <p:nvPr/>
        </p:nvSpPr>
        <p:spPr>
          <a:xfrm>
            <a:off x="5181600" y="5806204"/>
            <a:ext cx="1930400" cy="369332"/>
          </a:xfrm>
          <a:prstGeom prst="rect">
            <a:avLst/>
          </a:prstGeom>
          <a:noFill/>
        </p:spPr>
        <p:txBody>
          <a:bodyPr wrap="square" rtlCol="0">
            <a:spAutoFit/>
          </a:bodyPr>
          <a:lstStyle/>
          <a:p>
            <a:r>
              <a:rPr lang="en-US" dirty="0" smtClean="0"/>
              <a:t>1 Vertical Down</a:t>
            </a:r>
          </a:p>
        </p:txBody>
      </p:sp>
      <p:sp>
        <p:nvSpPr>
          <p:cNvPr id="18" name="Rectangle 17"/>
          <p:cNvSpPr/>
          <p:nvPr/>
        </p:nvSpPr>
        <p:spPr>
          <a:xfrm>
            <a:off x="228600" y="139700"/>
            <a:ext cx="2667000" cy="954107"/>
          </a:xfrm>
          <a:prstGeom prst="rect">
            <a:avLst/>
          </a:prstGeom>
        </p:spPr>
        <p:txBody>
          <a:bodyPr wrap="square">
            <a:spAutoFit/>
          </a:bodyPr>
          <a:lstStyle/>
          <a:p>
            <a:pPr algn="ctr"/>
            <a:r>
              <a:rPr lang="en-US" sz="2800" b="1" dirty="0" smtClean="0">
                <a:sym typeface="Wingdings" pitchFamily="2" charset="2"/>
              </a:rPr>
              <a:t>14 photos per gravel pit</a:t>
            </a:r>
            <a:endParaRPr lang="en-US" sz="2800" b="1" dirty="0"/>
          </a:p>
        </p:txBody>
      </p:sp>
      <p:sp>
        <p:nvSpPr>
          <p:cNvPr id="19" name="TextBox 18"/>
          <p:cNvSpPr txBox="1"/>
          <p:nvPr/>
        </p:nvSpPr>
        <p:spPr>
          <a:xfrm>
            <a:off x="8229600" y="1752600"/>
            <a:ext cx="1079500" cy="1200329"/>
          </a:xfrm>
          <a:prstGeom prst="rect">
            <a:avLst/>
          </a:prstGeom>
          <a:noFill/>
        </p:spPr>
        <p:txBody>
          <a:bodyPr wrap="square" rtlCol="0">
            <a:spAutoFit/>
          </a:bodyPr>
          <a:lstStyle/>
          <a:p>
            <a:r>
              <a:rPr lang="en-US" dirty="0" smtClean="0"/>
              <a:t>6 at 30⁰</a:t>
            </a:r>
          </a:p>
          <a:p>
            <a:r>
              <a:rPr lang="en-US" dirty="0" smtClean="0"/>
              <a:t>Tilt, 60⁰</a:t>
            </a:r>
          </a:p>
          <a:p>
            <a:r>
              <a:rPr lang="en-US" dirty="0" smtClean="0"/>
              <a:t>Rotation</a:t>
            </a:r>
          </a:p>
          <a:p>
            <a:r>
              <a:rPr lang="en-US" dirty="0" smtClean="0"/>
              <a:t>interval</a:t>
            </a:r>
            <a:endParaRPr lang="en-US" dirty="0"/>
          </a:p>
        </p:txBody>
      </p:sp>
      <p:sp>
        <p:nvSpPr>
          <p:cNvPr id="20" name="TextBox 19"/>
          <p:cNvSpPr txBox="1"/>
          <p:nvPr/>
        </p:nvSpPr>
        <p:spPr>
          <a:xfrm>
            <a:off x="8229600" y="3881735"/>
            <a:ext cx="1079500" cy="1200329"/>
          </a:xfrm>
          <a:prstGeom prst="rect">
            <a:avLst/>
          </a:prstGeom>
          <a:noFill/>
        </p:spPr>
        <p:txBody>
          <a:bodyPr wrap="square" rtlCol="0">
            <a:spAutoFit/>
          </a:bodyPr>
          <a:lstStyle/>
          <a:p>
            <a:r>
              <a:rPr lang="en-US" dirty="0" smtClean="0"/>
              <a:t>6 at </a:t>
            </a:r>
            <a:r>
              <a:rPr lang="en-US" b="1" dirty="0" smtClean="0"/>
              <a:t>-</a:t>
            </a:r>
            <a:r>
              <a:rPr lang="en-US" dirty="0" smtClean="0"/>
              <a:t>30⁰</a:t>
            </a:r>
          </a:p>
          <a:p>
            <a:r>
              <a:rPr lang="en-US" dirty="0" smtClean="0"/>
              <a:t>Tilt, 60⁰</a:t>
            </a:r>
          </a:p>
          <a:p>
            <a:r>
              <a:rPr lang="en-US" dirty="0" smtClean="0"/>
              <a:t>Rotation</a:t>
            </a:r>
          </a:p>
          <a:p>
            <a:r>
              <a:rPr lang="en-US" dirty="0" smtClean="0"/>
              <a:t>interval</a:t>
            </a:r>
            <a:endParaRPr lang="en-US"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01020"/>
            <a:ext cx="9144000" cy="4572000"/>
          </a:xfrm>
          <a:prstGeom prst="rect">
            <a:avLst/>
          </a:prstGeom>
        </p:spPr>
      </p:pic>
      <p:sp>
        <p:nvSpPr>
          <p:cNvPr id="4" name="Rectangle 3"/>
          <p:cNvSpPr/>
          <p:nvPr/>
        </p:nvSpPr>
        <p:spPr>
          <a:xfrm>
            <a:off x="25400" y="139700"/>
            <a:ext cx="6477000" cy="523220"/>
          </a:xfrm>
          <a:prstGeom prst="rect">
            <a:avLst/>
          </a:prstGeom>
        </p:spPr>
        <p:txBody>
          <a:bodyPr wrap="square">
            <a:spAutoFit/>
          </a:bodyPr>
          <a:lstStyle/>
          <a:p>
            <a:r>
              <a:rPr lang="en-US" sz="2800" b="1" dirty="0" smtClean="0">
                <a:sym typeface="Wingdings" pitchFamily="2" charset="2"/>
              </a:rPr>
              <a:t>“Stitched” photo of gravel pit</a:t>
            </a:r>
            <a:endParaRPr lang="en-US" sz="2800" b="1" dirty="0"/>
          </a:p>
        </p:txBody>
      </p:sp>
      <p:sp>
        <p:nvSpPr>
          <p:cNvPr id="5" name="TextBox 4"/>
          <p:cNvSpPr txBox="1"/>
          <p:nvPr/>
        </p:nvSpPr>
        <p:spPr>
          <a:xfrm>
            <a:off x="304800" y="5574268"/>
            <a:ext cx="8077200" cy="707886"/>
          </a:xfrm>
          <a:prstGeom prst="rect">
            <a:avLst/>
          </a:prstGeom>
          <a:noFill/>
        </p:spPr>
        <p:txBody>
          <a:bodyPr wrap="square" rtlCol="0">
            <a:spAutoFit/>
          </a:bodyPr>
          <a:lstStyle/>
          <a:p>
            <a:pPr algn="ctr"/>
            <a:r>
              <a:rPr lang="en-US" sz="2000" dirty="0" smtClean="0"/>
              <a:t>Typical Stitched photo @ 18 Megapixels = 12,712 x 6,356 pixels</a:t>
            </a:r>
          </a:p>
          <a:p>
            <a:pPr algn="ctr"/>
            <a:r>
              <a:rPr lang="en-US" sz="2000" b="1" dirty="0" smtClean="0"/>
              <a:t>~90MB of data!</a:t>
            </a:r>
            <a:endParaRPr lang="en-US" sz="2000" b="1" dirty="0"/>
          </a:p>
        </p:txBody>
      </p:sp>
    </p:spTree>
    <p:extLst>
      <p:ext uri="{BB962C8B-B14F-4D97-AF65-F5344CB8AC3E}">
        <p14:creationId xmlns="" xmlns:p14="http://schemas.microsoft.com/office/powerpoint/2010/main" val="23230283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5105400" y="152400"/>
            <a:ext cx="38862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828800" y="2971800"/>
            <a:ext cx="914400" cy="914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562100" y="4265014"/>
            <a:ext cx="1447800" cy="369332"/>
          </a:xfrm>
          <a:prstGeom prst="rect">
            <a:avLst/>
          </a:prstGeom>
          <a:noFill/>
        </p:spPr>
        <p:txBody>
          <a:bodyPr wrap="square" rtlCol="0">
            <a:spAutoFit/>
          </a:bodyPr>
          <a:lstStyle/>
          <a:p>
            <a:pPr algn="ctr"/>
            <a:r>
              <a:rPr lang="en-US" b="1" dirty="0" smtClean="0"/>
              <a:t>Level 0</a:t>
            </a:r>
            <a:endParaRPr lang="en-US" b="1" dirty="0"/>
          </a:p>
        </p:txBody>
      </p:sp>
      <p:sp>
        <p:nvSpPr>
          <p:cNvPr id="52" name="TextBox 51"/>
          <p:cNvSpPr txBox="1"/>
          <p:nvPr/>
        </p:nvSpPr>
        <p:spPr>
          <a:xfrm>
            <a:off x="552450" y="4648200"/>
            <a:ext cx="3467100" cy="381000"/>
          </a:xfrm>
          <a:prstGeom prst="rect">
            <a:avLst/>
          </a:prstGeom>
          <a:noFill/>
        </p:spPr>
        <p:txBody>
          <a:bodyPr wrap="square" rtlCol="0">
            <a:spAutoFit/>
          </a:bodyPr>
          <a:lstStyle/>
          <a:p>
            <a:pPr algn="ctr"/>
            <a:r>
              <a:rPr lang="en-US" dirty="0" smtClean="0"/>
              <a:t>(Minimum Zoom)</a:t>
            </a:r>
            <a:endParaRPr lang="en-US" dirty="0"/>
          </a:p>
        </p:txBody>
      </p:sp>
      <p:sp>
        <p:nvSpPr>
          <p:cNvPr id="53" name="TextBox 52"/>
          <p:cNvSpPr txBox="1"/>
          <p:nvPr/>
        </p:nvSpPr>
        <p:spPr>
          <a:xfrm>
            <a:off x="152400" y="152400"/>
            <a:ext cx="6248400" cy="461665"/>
          </a:xfrm>
          <a:prstGeom prst="rect">
            <a:avLst/>
          </a:prstGeom>
          <a:noFill/>
        </p:spPr>
        <p:txBody>
          <a:bodyPr wrap="square" rtlCol="0">
            <a:spAutoFit/>
          </a:bodyPr>
          <a:lstStyle/>
          <a:p>
            <a:r>
              <a:rPr lang="en-US" sz="2400" b="1" dirty="0" smtClean="0"/>
              <a:t>Tiling the panoramic photo…</a:t>
            </a:r>
            <a:endParaRPr lang="en-US" sz="2400" b="1" dirty="0"/>
          </a:p>
        </p:txBody>
      </p:sp>
      <p:grpSp>
        <p:nvGrpSpPr>
          <p:cNvPr id="66" name="Group 65"/>
          <p:cNvGrpSpPr/>
          <p:nvPr/>
        </p:nvGrpSpPr>
        <p:grpSpPr>
          <a:xfrm>
            <a:off x="6248400" y="609600"/>
            <a:ext cx="1664732" cy="1567934"/>
            <a:chOff x="6248400" y="609600"/>
            <a:chExt cx="1664732" cy="1567934"/>
          </a:xfrm>
        </p:grpSpPr>
        <p:sp>
          <p:nvSpPr>
            <p:cNvPr id="54" name="Rectangle 53"/>
            <p:cNvSpPr/>
            <p:nvPr/>
          </p:nvSpPr>
          <p:spPr>
            <a:xfrm>
              <a:off x="6733310" y="10668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248400" y="609600"/>
              <a:ext cx="1664732" cy="1567934"/>
              <a:chOff x="6488668" y="990600"/>
              <a:chExt cx="1664732" cy="1567934"/>
            </a:xfrm>
          </p:grpSpPr>
          <p:sp>
            <p:nvSpPr>
              <p:cNvPr id="55" name="TextBox 54"/>
              <p:cNvSpPr txBox="1"/>
              <p:nvPr/>
            </p:nvSpPr>
            <p:spPr>
              <a:xfrm>
                <a:off x="6781800" y="990600"/>
                <a:ext cx="1371600" cy="369332"/>
              </a:xfrm>
              <a:prstGeom prst="rect">
                <a:avLst/>
              </a:prstGeom>
              <a:noFill/>
            </p:spPr>
            <p:txBody>
              <a:bodyPr wrap="square" rtlCol="0">
                <a:spAutoFit/>
              </a:bodyPr>
              <a:lstStyle/>
              <a:p>
                <a:pPr algn="ctr"/>
                <a:r>
                  <a:rPr lang="en-US" dirty="0" smtClean="0"/>
                  <a:t>256 pixels</a:t>
                </a:r>
                <a:endParaRPr lang="en-US" dirty="0"/>
              </a:p>
            </p:txBody>
          </p:sp>
          <p:sp>
            <p:nvSpPr>
              <p:cNvPr id="56" name="TextBox 55"/>
              <p:cNvSpPr txBox="1"/>
              <p:nvPr/>
            </p:nvSpPr>
            <p:spPr>
              <a:xfrm rot="16200000">
                <a:off x="5987534" y="1688068"/>
                <a:ext cx="1371600" cy="369332"/>
              </a:xfrm>
              <a:prstGeom prst="rect">
                <a:avLst/>
              </a:prstGeom>
              <a:noFill/>
            </p:spPr>
            <p:txBody>
              <a:bodyPr wrap="square" rtlCol="0">
                <a:spAutoFit/>
              </a:bodyPr>
              <a:lstStyle/>
              <a:p>
                <a:pPr algn="ctr"/>
                <a:r>
                  <a:rPr lang="en-US" dirty="0" smtClean="0"/>
                  <a:t>256 pixels</a:t>
                </a:r>
                <a:endParaRPr lang="en-US" dirty="0"/>
              </a:p>
            </p:txBody>
          </p:sp>
          <p:cxnSp>
            <p:nvCxnSpPr>
              <p:cNvPr id="60" name="Straight Arrow Connector 59"/>
              <p:cNvCxnSpPr/>
              <p:nvPr/>
            </p:nvCxnSpPr>
            <p:spPr>
              <a:xfrm>
                <a:off x="6858000" y="1359932"/>
                <a:ext cx="0" cy="1002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858000" y="1359932"/>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65" name="TextBox 64"/>
          <p:cNvSpPr txBox="1"/>
          <p:nvPr/>
        </p:nvSpPr>
        <p:spPr>
          <a:xfrm>
            <a:off x="5410200" y="2558534"/>
            <a:ext cx="3276600" cy="923330"/>
          </a:xfrm>
          <a:prstGeom prst="rect">
            <a:avLst/>
          </a:prstGeom>
          <a:noFill/>
        </p:spPr>
        <p:txBody>
          <a:bodyPr wrap="square" rtlCol="0">
            <a:spAutoFit/>
          </a:bodyPr>
          <a:lstStyle/>
          <a:p>
            <a:pPr marL="285750" indent="-285750">
              <a:buFont typeface="Arial" pitchFamily="34" charset="0"/>
              <a:buChar char="•"/>
            </a:pPr>
            <a:r>
              <a:rPr lang="en-US" dirty="0" smtClean="0"/>
              <a:t>Each “tiled” photo must be square (256 x 256 pixels)</a:t>
            </a:r>
          </a:p>
          <a:p>
            <a:pPr marL="285750" indent="-285750">
              <a:buFont typeface="Arial" pitchFamily="34" charset="0"/>
              <a:buChar char="•"/>
            </a:pPr>
            <a:endParaRPr lang="en-US" dirty="0"/>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54200" y="3202464"/>
            <a:ext cx="868680" cy="434340"/>
          </a:xfrm>
          <a:prstGeom prst="rect">
            <a:avLst/>
          </a:prstGeom>
        </p:spPr>
      </p:pic>
    </p:spTree>
    <p:extLst>
      <p:ext uri="{BB962C8B-B14F-4D97-AF65-F5344CB8AC3E}">
        <p14:creationId xmlns="" xmlns:p14="http://schemas.microsoft.com/office/powerpoint/2010/main" val="1449381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71600" y="2590800"/>
            <a:ext cx="18288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05400" y="152400"/>
            <a:ext cx="38862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62100" y="4876800"/>
            <a:ext cx="1447800" cy="369332"/>
          </a:xfrm>
          <a:prstGeom prst="rect">
            <a:avLst/>
          </a:prstGeom>
          <a:noFill/>
        </p:spPr>
        <p:txBody>
          <a:bodyPr wrap="square" rtlCol="0">
            <a:spAutoFit/>
          </a:bodyPr>
          <a:lstStyle/>
          <a:p>
            <a:pPr algn="ctr"/>
            <a:r>
              <a:rPr lang="en-US" b="1" dirty="0" smtClean="0"/>
              <a:t>Level 1</a:t>
            </a:r>
            <a:endParaRPr lang="en-US" b="1" dirty="0"/>
          </a:p>
        </p:txBody>
      </p:sp>
      <p:sp>
        <p:nvSpPr>
          <p:cNvPr id="8" name="TextBox 7"/>
          <p:cNvSpPr txBox="1"/>
          <p:nvPr/>
        </p:nvSpPr>
        <p:spPr>
          <a:xfrm>
            <a:off x="152400" y="152400"/>
            <a:ext cx="6248400" cy="461665"/>
          </a:xfrm>
          <a:prstGeom prst="rect">
            <a:avLst/>
          </a:prstGeom>
          <a:noFill/>
        </p:spPr>
        <p:txBody>
          <a:bodyPr wrap="square" rtlCol="0">
            <a:spAutoFit/>
          </a:bodyPr>
          <a:lstStyle/>
          <a:p>
            <a:r>
              <a:rPr lang="en-US" sz="2400" b="1" dirty="0" smtClean="0"/>
              <a:t>Tiling the panoramic photo…</a:t>
            </a:r>
            <a:endParaRPr lang="en-US" sz="2400" b="1"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1600" y="2971800"/>
            <a:ext cx="1828800" cy="914400"/>
          </a:xfrm>
          <a:prstGeom prst="rect">
            <a:avLst/>
          </a:prstGeom>
        </p:spPr>
      </p:pic>
      <p:sp>
        <p:nvSpPr>
          <p:cNvPr id="17" name="TextBox 16"/>
          <p:cNvSpPr txBox="1"/>
          <p:nvPr/>
        </p:nvSpPr>
        <p:spPr>
          <a:xfrm>
            <a:off x="5410200" y="2558534"/>
            <a:ext cx="3276600" cy="2308324"/>
          </a:xfrm>
          <a:prstGeom prst="rect">
            <a:avLst/>
          </a:prstGeom>
          <a:noFill/>
        </p:spPr>
        <p:txBody>
          <a:bodyPr wrap="square" rtlCol="0">
            <a:spAutoFit/>
          </a:bodyPr>
          <a:lstStyle/>
          <a:p>
            <a:pPr marL="285750" indent="-285750">
              <a:buFont typeface="Arial" pitchFamily="34" charset="0"/>
              <a:buChar char="•"/>
            </a:pPr>
            <a:r>
              <a:rPr lang="en-US" dirty="0" smtClean="0"/>
              <a:t>Each “tiled” photo must be square (256 x 256 pixels)</a:t>
            </a:r>
          </a:p>
          <a:p>
            <a:pPr marL="285750" indent="-285750">
              <a:buFont typeface="Arial" pitchFamily="34" charset="0"/>
              <a:buChar char="•"/>
            </a:pPr>
            <a:endParaRPr lang="en-US" dirty="0" smtClean="0"/>
          </a:p>
          <a:p>
            <a:pPr marL="285750" indent="-285750">
              <a:buFont typeface="Arial" pitchFamily="34" charset="0"/>
              <a:buChar char="•"/>
            </a:pPr>
            <a:r>
              <a:rPr lang="en-US" dirty="0" smtClean="0"/>
              <a:t>Photo and number of tiles doubles with each increasing level</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grpSp>
        <p:nvGrpSpPr>
          <p:cNvPr id="19" name="Group 18"/>
          <p:cNvGrpSpPr/>
          <p:nvPr/>
        </p:nvGrpSpPr>
        <p:grpSpPr>
          <a:xfrm>
            <a:off x="6248400" y="609600"/>
            <a:ext cx="1664732" cy="1567934"/>
            <a:chOff x="6248400" y="609600"/>
            <a:chExt cx="1664732" cy="1567934"/>
          </a:xfrm>
        </p:grpSpPr>
        <p:sp>
          <p:nvSpPr>
            <p:cNvPr id="20" name="Rectangle 19"/>
            <p:cNvSpPr/>
            <p:nvPr/>
          </p:nvSpPr>
          <p:spPr>
            <a:xfrm>
              <a:off x="6733310" y="10668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248400" y="609600"/>
              <a:ext cx="1664732" cy="1567934"/>
              <a:chOff x="6488668" y="990600"/>
              <a:chExt cx="1664732" cy="1567934"/>
            </a:xfrm>
          </p:grpSpPr>
          <p:sp>
            <p:nvSpPr>
              <p:cNvPr id="22" name="TextBox 21"/>
              <p:cNvSpPr txBox="1"/>
              <p:nvPr/>
            </p:nvSpPr>
            <p:spPr>
              <a:xfrm>
                <a:off x="6781800" y="990600"/>
                <a:ext cx="1371600" cy="369332"/>
              </a:xfrm>
              <a:prstGeom prst="rect">
                <a:avLst/>
              </a:prstGeom>
              <a:noFill/>
            </p:spPr>
            <p:txBody>
              <a:bodyPr wrap="square" rtlCol="0">
                <a:spAutoFit/>
              </a:bodyPr>
              <a:lstStyle/>
              <a:p>
                <a:pPr algn="ctr"/>
                <a:r>
                  <a:rPr lang="en-US" dirty="0" smtClean="0"/>
                  <a:t>256 pixels</a:t>
                </a:r>
                <a:endParaRPr lang="en-US" dirty="0"/>
              </a:p>
            </p:txBody>
          </p:sp>
          <p:sp>
            <p:nvSpPr>
              <p:cNvPr id="23" name="TextBox 22"/>
              <p:cNvSpPr txBox="1"/>
              <p:nvPr/>
            </p:nvSpPr>
            <p:spPr>
              <a:xfrm rot="16200000">
                <a:off x="5987534" y="1688068"/>
                <a:ext cx="1371600" cy="369332"/>
              </a:xfrm>
              <a:prstGeom prst="rect">
                <a:avLst/>
              </a:prstGeom>
              <a:noFill/>
            </p:spPr>
            <p:txBody>
              <a:bodyPr wrap="square" rtlCol="0">
                <a:spAutoFit/>
              </a:bodyPr>
              <a:lstStyle/>
              <a:p>
                <a:pPr algn="ctr"/>
                <a:r>
                  <a:rPr lang="en-US" dirty="0" smtClean="0"/>
                  <a:t>256 pixels</a:t>
                </a:r>
                <a:endParaRPr lang="en-US" dirty="0"/>
              </a:p>
            </p:txBody>
          </p:sp>
          <p:cxnSp>
            <p:nvCxnSpPr>
              <p:cNvPr id="24" name="Straight Arrow Connector 23"/>
              <p:cNvCxnSpPr/>
              <p:nvPr/>
            </p:nvCxnSpPr>
            <p:spPr>
              <a:xfrm>
                <a:off x="6858000" y="1359932"/>
                <a:ext cx="0" cy="1002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58000" y="1359932"/>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1371600" y="2590800"/>
            <a:ext cx="1828800" cy="1828800"/>
            <a:chOff x="1371600" y="1828800"/>
            <a:chExt cx="1828800" cy="1828800"/>
          </a:xfrm>
        </p:grpSpPr>
        <p:sp>
          <p:nvSpPr>
            <p:cNvPr id="2" name="Rectangle 1"/>
            <p:cNvSpPr/>
            <p:nvPr/>
          </p:nvSpPr>
          <p:spPr>
            <a:xfrm>
              <a:off x="13716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716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105400" y="152400"/>
            <a:ext cx="38862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62100" y="5715000"/>
            <a:ext cx="1447800" cy="369332"/>
          </a:xfrm>
          <a:prstGeom prst="rect">
            <a:avLst/>
          </a:prstGeom>
          <a:noFill/>
        </p:spPr>
        <p:txBody>
          <a:bodyPr wrap="square" rtlCol="0">
            <a:spAutoFit/>
          </a:bodyPr>
          <a:lstStyle/>
          <a:p>
            <a:pPr algn="ctr"/>
            <a:r>
              <a:rPr lang="en-US" b="1" dirty="0" smtClean="0"/>
              <a:t>Level 2</a:t>
            </a:r>
            <a:endParaRPr lang="en-US" b="1" dirty="0"/>
          </a:p>
        </p:txBody>
      </p:sp>
      <p:sp>
        <p:nvSpPr>
          <p:cNvPr id="20" name="TextBox 19"/>
          <p:cNvSpPr txBox="1"/>
          <p:nvPr/>
        </p:nvSpPr>
        <p:spPr>
          <a:xfrm>
            <a:off x="152400" y="152400"/>
            <a:ext cx="6248400" cy="461665"/>
          </a:xfrm>
          <a:prstGeom prst="rect">
            <a:avLst/>
          </a:prstGeom>
          <a:noFill/>
        </p:spPr>
        <p:txBody>
          <a:bodyPr wrap="square" rtlCol="0">
            <a:spAutoFit/>
          </a:bodyPr>
          <a:lstStyle/>
          <a:p>
            <a:r>
              <a:rPr lang="en-US" sz="2400" b="1" dirty="0" smtClean="0"/>
              <a:t>Tiling the panoramic photo…</a:t>
            </a:r>
            <a:endParaRPr lang="en-US" sz="2400" b="1" dirty="0"/>
          </a:p>
        </p:txBody>
      </p:sp>
      <p:sp>
        <p:nvSpPr>
          <p:cNvPr id="29" name="TextBox 28"/>
          <p:cNvSpPr txBox="1"/>
          <p:nvPr/>
        </p:nvSpPr>
        <p:spPr>
          <a:xfrm>
            <a:off x="5410200" y="2558534"/>
            <a:ext cx="3276600" cy="923330"/>
          </a:xfrm>
          <a:prstGeom prst="rect">
            <a:avLst/>
          </a:prstGeom>
          <a:noFill/>
        </p:spPr>
        <p:txBody>
          <a:bodyPr wrap="square" rtlCol="0">
            <a:spAutoFit/>
          </a:bodyPr>
          <a:lstStyle/>
          <a:p>
            <a:pPr marL="285750" indent="-285750">
              <a:buFont typeface="Arial" pitchFamily="34" charset="0"/>
              <a:buChar char="•"/>
            </a:pPr>
            <a:r>
              <a:rPr lang="en-US" dirty="0" smtClean="0"/>
              <a:t>Each “tiled” photo must be square (256 x 256 pixels)</a:t>
            </a:r>
          </a:p>
          <a:p>
            <a:pPr marL="285750" indent="-285750">
              <a:buFont typeface="Arial" pitchFamily="34" charset="0"/>
              <a:buChar char="•"/>
            </a:pPr>
            <a:endParaRPr lang="en-US" dirty="0"/>
          </a:p>
        </p:txBody>
      </p:sp>
      <p:sp>
        <p:nvSpPr>
          <p:cNvPr id="30" name="TextBox 29"/>
          <p:cNvSpPr txBox="1"/>
          <p:nvPr/>
        </p:nvSpPr>
        <p:spPr>
          <a:xfrm>
            <a:off x="5410200" y="2558534"/>
            <a:ext cx="3276600" cy="4247317"/>
          </a:xfrm>
          <a:prstGeom prst="rect">
            <a:avLst/>
          </a:prstGeom>
          <a:noFill/>
        </p:spPr>
        <p:txBody>
          <a:bodyPr wrap="square" rtlCol="0">
            <a:spAutoFit/>
          </a:bodyPr>
          <a:lstStyle/>
          <a:p>
            <a:pPr marL="285750" indent="-285750">
              <a:buFont typeface="Arial" pitchFamily="34" charset="0"/>
              <a:buChar char="•"/>
            </a:pPr>
            <a:r>
              <a:rPr lang="en-US" dirty="0" smtClean="0"/>
              <a:t>Each “tiled” photo must be square (256 x 256 pixels)</a:t>
            </a:r>
          </a:p>
          <a:p>
            <a:pPr marL="285750" indent="-285750">
              <a:buFont typeface="Arial" pitchFamily="34" charset="0"/>
              <a:buChar char="•"/>
            </a:pPr>
            <a:endParaRPr lang="en-US" dirty="0" smtClean="0"/>
          </a:p>
          <a:p>
            <a:pPr marL="285750" indent="-285750">
              <a:buFont typeface="Arial" pitchFamily="34" charset="0"/>
              <a:buChar char="•"/>
            </a:pPr>
            <a:r>
              <a:rPr lang="en-US" dirty="0" smtClean="0"/>
              <a:t>Photo and number of tiles doubles with each increasing level</a:t>
            </a:r>
          </a:p>
          <a:p>
            <a:pPr marL="285750" indent="-285750">
              <a:buFont typeface="Arial" pitchFamily="34" charset="0"/>
              <a:buChar char="•"/>
            </a:pPr>
            <a:endParaRPr lang="en-US" dirty="0" smtClean="0"/>
          </a:p>
          <a:p>
            <a:pPr marL="285750" indent="-285750">
              <a:buFont typeface="Arial" pitchFamily="34" charset="0"/>
              <a:buChar char="•"/>
            </a:pPr>
            <a:r>
              <a:rPr lang="en-US" dirty="0" smtClean="0"/>
              <a:t>Number of levels depends on storage space and desired level of detail</a:t>
            </a:r>
          </a:p>
          <a:p>
            <a:pPr marL="285750" indent="-285750">
              <a:buFont typeface="Arial" pitchFamily="34" charset="0"/>
              <a:buChar char="•"/>
            </a:pPr>
            <a:endParaRPr lang="en-US" dirty="0"/>
          </a:p>
          <a:p>
            <a:pPr marL="285750" indent="-285750">
              <a:buFont typeface="Arial" pitchFamily="34" charset="0"/>
              <a:buChar char="•"/>
            </a:pPr>
            <a:r>
              <a:rPr lang="en-US" dirty="0" smtClean="0"/>
              <a:t>When finished, this example photo= </a:t>
            </a:r>
            <a:r>
              <a:rPr lang="en-US" b="1" dirty="0" smtClean="0"/>
              <a:t>6 levels, 1074 individual tiles</a:t>
            </a:r>
            <a:r>
              <a:rPr lang="en-US" dirty="0" smtClean="0"/>
              <a:t> at full zoom</a:t>
            </a:r>
            <a:endParaRPr lang="en-US" b="1" dirty="0" smtClean="0"/>
          </a:p>
          <a:p>
            <a:pPr marL="285750" indent="-285750">
              <a:buFont typeface="Arial" pitchFamily="34" charset="0"/>
              <a:buChar char="•"/>
            </a:pPr>
            <a:endParaRPr lang="en-US" dirty="0"/>
          </a:p>
        </p:txBody>
      </p:sp>
      <p:grpSp>
        <p:nvGrpSpPr>
          <p:cNvPr id="31" name="Group 30"/>
          <p:cNvGrpSpPr/>
          <p:nvPr/>
        </p:nvGrpSpPr>
        <p:grpSpPr>
          <a:xfrm>
            <a:off x="6248400" y="609600"/>
            <a:ext cx="1664732" cy="1567934"/>
            <a:chOff x="6248400" y="609600"/>
            <a:chExt cx="1664732" cy="1567934"/>
          </a:xfrm>
        </p:grpSpPr>
        <p:sp>
          <p:nvSpPr>
            <p:cNvPr id="32" name="Rectangle 31"/>
            <p:cNvSpPr/>
            <p:nvPr/>
          </p:nvSpPr>
          <p:spPr>
            <a:xfrm>
              <a:off x="6733310" y="10668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6248400" y="609600"/>
              <a:ext cx="1664732" cy="1567934"/>
              <a:chOff x="6488668" y="990600"/>
              <a:chExt cx="1664732" cy="1567934"/>
            </a:xfrm>
          </p:grpSpPr>
          <p:sp>
            <p:nvSpPr>
              <p:cNvPr id="34" name="TextBox 33"/>
              <p:cNvSpPr txBox="1"/>
              <p:nvPr/>
            </p:nvSpPr>
            <p:spPr>
              <a:xfrm>
                <a:off x="6781800" y="990600"/>
                <a:ext cx="1371600" cy="369332"/>
              </a:xfrm>
              <a:prstGeom prst="rect">
                <a:avLst/>
              </a:prstGeom>
              <a:noFill/>
            </p:spPr>
            <p:txBody>
              <a:bodyPr wrap="square" rtlCol="0">
                <a:spAutoFit/>
              </a:bodyPr>
              <a:lstStyle/>
              <a:p>
                <a:pPr algn="ctr"/>
                <a:r>
                  <a:rPr lang="en-US" dirty="0" smtClean="0"/>
                  <a:t>256 pixels</a:t>
                </a:r>
                <a:endParaRPr lang="en-US" dirty="0"/>
              </a:p>
            </p:txBody>
          </p:sp>
          <p:sp>
            <p:nvSpPr>
              <p:cNvPr id="35" name="TextBox 34"/>
              <p:cNvSpPr txBox="1"/>
              <p:nvPr/>
            </p:nvSpPr>
            <p:spPr>
              <a:xfrm rot="16200000">
                <a:off x="5987534" y="1688068"/>
                <a:ext cx="1371600" cy="369332"/>
              </a:xfrm>
              <a:prstGeom prst="rect">
                <a:avLst/>
              </a:prstGeom>
              <a:noFill/>
            </p:spPr>
            <p:txBody>
              <a:bodyPr wrap="square" rtlCol="0">
                <a:spAutoFit/>
              </a:bodyPr>
              <a:lstStyle/>
              <a:p>
                <a:pPr algn="ctr"/>
                <a:r>
                  <a:rPr lang="en-US" dirty="0" smtClean="0"/>
                  <a:t>256 pixels</a:t>
                </a:r>
                <a:endParaRPr lang="en-US" dirty="0"/>
              </a:p>
            </p:txBody>
          </p:sp>
          <p:cxnSp>
            <p:nvCxnSpPr>
              <p:cNvPr id="36" name="Straight Arrow Connector 35"/>
              <p:cNvCxnSpPr/>
              <p:nvPr/>
            </p:nvCxnSpPr>
            <p:spPr>
              <a:xfrm>
                <a:off x="6858000" y="1359932"/>
                <a:ext cx="0" cy="1002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858000" y="1359932"/>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pic>
        <p:nvPicPr>
          <p:cNvPr id="21" name="Picture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2590800"/>
            <a:ext cx="3657600" cy="1828800"/>
          </a:xfrm>
          <a:prstGeom prst="rect">
            <a:avLst/>
          </a:prstGeom>
        </p:spPr>
      </p:pic>
      <p:grpSp>
        <p:nvGrpSpPr>
          <p:cNvPr id="38" name="Group 37"/>
          <p:cNvGrpSpPr/>
          <p:nvPr/>
        </p:nvGrpSpPr>
        <p:grpSpPr>
          <a:xfrm>
            <a:off x="457200" y="1676400"/>
            <a:ext cx="3657600" cy="3657600"/>
            <a:chOff x="457200" y="914400"/>
            <a:chExt cx="3657600" cy="3657600"/>
          </a:xfrm>
        </p:grpSpPr>
        <p:sp>
          <p:nvSpPr>
            <p:cNvPr id="2" name="Rectangle 1"/>
            <p:cNvSpPr/>
            <p:nvPr/>
          </p:nvSpPr>
          <p:spPr>
            <a:xfrm>
              <a:off x="4572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004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04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716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004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 xmlns:a14="http://schemas.microsoft.com/office/drawing/2010/main" val="0"/>
              </a:ext>
            </a:extLst>
          </a:blip>
          <a:srcRect r="49282"/>
          <a:stretch/>
        </p:blipFill>
        <p:spPr>
          <a:xfrm>
            <a:off x="457200" y="934372"/>
            <a:ext cx="3657600" cy="3605854"/>
          </a:xfrm>
          <a:prstGeom prst="rect">
            <a:avLst/>
          </a:prstGeom>
        </p:spPr>
      </p:pic>
      <p:sp>
        <p:nvSpPr>
          <p:cNvPr id="2" name="Rectangle 1"/>
          <p:cNvSpPr/>
          <p:nvPr/>
        </p:nvSpPr>
        <p:spPr>
          <a:xfrm>
            <a:off x="4572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p:cNvSpPr/>
          <p:nvPr/>
        </p:nvSpPr>
        <p:spPr>
          <a:xfrm>
            <a:off x="13716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p:cNvSpPr/>
          <p:nvPr/>
        </p:nvSpPr>
        <p:spPr>
          <a:xfrm>
            <a:off x="22860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p:nvSpPr>
        <p:spPr>
          <a:xfrm>
            <a:off x="3200400" y="9144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a:off x="4572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13716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2860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3200400" y="18288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4572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13716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22860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3200400" y="27432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4572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13716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p:nvSpPr>
        <p:spPr>
          <a:xfrm>
            <a:off x="22860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3200400" y="3657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p:cNvSpPr txBox="1"/>
          <p:nvPr/>
        </p:nvSpPr>
        <p:spPr>
          <a:xfrm>
            <a:off x="152400" y="152400"/>
            <a:ext cx="8382000" cy="461665"/>
          </a:xfrm>
          <a:prstGeom prst="rect">
            <a:avLst/>
          </a:prstGeom>
          <a:noFill/>
        </p:spPr>
        <p:txBody>
          <a:bodyPr wrap="square" rtlCol="0">
            <a:spAutoFit/>
          </a:bodyPr>
          <a:lstStyle/>
          <a:p>
            <a:r>
              <a:rPr lang="en-US" sz="2400" b="1" dirty="0" smtClean="0"/>
              <a:t>Numbering the tiles (file naming structure and storage)…</a:t>
            </a:r>
            <a:endParaRPr lang="en-US" sz="2400" b="1" dirty="0"/>
          </a:p>
        </p:txBody>
      </p:sp>
      <p:sp>
        <p:nvSpPr>
          <p:cNvPr id="21" name="TextBox 20"/>
          <p:cNvSpPr txBox="1"/>
          <p:nvPr/>
        </p:nvSpPr>
        <p:spPr>
          <a:xfrm>
            <a:off x="685800" y="1219200"/>
            <a:ext cx="685800" cy="369332"/>
          </a:xfrm>
          <a:prstGeom prst="rect">
            <a:avLst/>
          </a:prstGeom>
          <a:noFill/>
        </p:spPr>
        <p:txBody>
          <a:bodyPr wrap="square" rtlCol="0">
            <a:spAutoFit/>
          </a:bodyPr>
          <a:lstStyle/>
          <a:p>
            <a:r>
              <a:rPr lang="en-US" dirty="0" smtClean="0">
                <a:solidFill>
                  <a:schemeClr val="bg1"/>
                </a:solidFill>
              </a:rPr>
              <a:t>0,3</a:t>
            </a:r>
            <a:endParaRPr lang="en-US" dirty="0">
              <a:solidFill>
                <a:schemeClr val="bg1"/>
              </a:solidFill>
            </a:endParaRPr>
          </a:p>
        </p:txBody>
      </p:sp>
      <p:sp>
        <p:nvSpPr>
          <p:cNvPr id="22" name="TextBox 21"/>
          <p:cNvSpPr txBox="1"/>
          <p:nvPr/>
        </p:nvSpPr>
        <p:spPr>
          <a:xfrm>
            <a:off x="685800" y="2069068"/>
            <a:ext cx="685800" cy="369332"/>
          </a:xfrm>
          <a:prstGeom prst="rect">
            <a:avLst/>
          </a:prstGeom>
          <a:noFill/>
        </p:spPr>
        <p:txBody>
          <a:bodyPr wrap="square" rtlCol="0">
            <a:spAutoFit/>
          </a:bodyPr>
          <a:lstStyle/>
          <a:p>
            <a:r>
              <a:rPr lang="en-US" dirty="0" smtClean="0">
                <a:solidFill>
                  <a:schemeClr val="bg1"/>
                </a:solidFill>
              </a:rPr>
              <a:t>0,2</a:t>
            </a:r>
            <a:endParaRPr lang="en-US" dirty="0">
              <a:solidFill>
                <a:schemeClr val="bg1"/>
              </a:solidFill>
            </a:endParaRPr>
          </a:p>
        </p:txBody>
      </p:sp>
      <p:sp>
        <p:nvSpPr>
          <p:cNvPr id="23" name="TextBox 22"/>
          <p:cNvSpPr txBox="1"/>
          <p:nvPr/>
        </p:nvSpPr>
        <p:spPr>
          <a:xfrm>
            <a:off x="685800" y="3048000"/>
            <a:ext cx="685800" cy="369332"/>
          </a:xfrm>
          <a:prstGeom prst="rect">
            <a:avLst/>
          </a:prstGeom>
          <a:noFill/>
        </p:spPr>
        <p:txBody>
          <a:bodyPr wrap="square" rtlCol="0">
            <a:spAutoFit/>
          </a:bodyPr>
          <a:lstStyle/>
          <a:p>
            <a:r>
              <a:rPr lang="en-US" dirty="0" smtClean="0">
                <a:solidFill>
                  <a:schemeClr val="bg1"/>
                </a:solidFill>
              </a:rPr>
              <a:t>0</a:t>
            </a:r>
            <a:r>
              <a:rPr lang="en-US" dirty="0" smtClean="0">
                <a:solidFill>
                  <a:schemeClr val="bg1"/>
                </a:solidFill>
              </a:rPr>
              <a:t>,1</a:t>
            </a:r>
            <a:endParaRPr lang="en-US" dirty="0">
              <a:solidFill>
                <a:schemeClr val="bg1"/>
              </a:solidFill>
            </a:endParaRPr>
          </a:p>
        </p:txBody>
      </p:sp>
      <p:sp>
        <p:nvSpPr>
          <p:cNvPr id="24" name="TextBox 23"/>
          <p:cNvSpPr txBox="1"/>
          <p:nvPr/>
        </p:nvSpPr>
        <p:spPr>
          <a:xfrm>
            <a:off x="685800" y="3886200"/>
            <a:ext cx="685800" cy="369332"/>
          </a:xfrm>
          <a:prstGeom prst="rect">
            <a:avLst/>
          </a:prstGeom>
          <a:noFill/>
        </p:spPr>
        <p:txBody>
          <a:bodyPr wrap="square" rtlCol="0">
            <a:spAutoFit/>
          </a:bodyPr>
          <a:lstStyle/>
          <a:p>
            <a:r>
              <a:rPr lang="en-US" dirty="0" smtClean="0">
                <a:solidFill>
                  <a:schemeClr val="bg1"/>
                </a:solidFill>
              </a:rPr>
              <a:t>0,0</a:t>
            </a:r>
            <a:endParaRPr lang="en-US" dirty="0">
              <a:solidFill>
                <a:schemeClr val="bg1"/>
              </a:solidFill>
            </a:endParaRPr>
          </a:p>
        </p:txBody>
      </p:sp>
      <p:sp>
        <p:nvSpPr>
          <p:cNvPr id="25" name="TextBox 24"/>
          <p:cNvSpPr txBox="1"/>
          <p:nvPr/>
        </p:nvSpPr>
        <p:spPr>
          <a:xfrm>
            <a:off x="1600200" y="1219200"/>
            <a:ext cx="685800" cy="369332"/>
          </a:xfrm>
          <a:prstGeom prst="rect">
            <a:avLst/>
          </a:prstGeom>
          <a:noFill/>
        </p:spPr>
        <p:txBody>
          <a:bodyPr wrap="square" rtlCol="0">
            <a:spAutoFit/>
          </a:bodyPr>
          <a:lstStyle/>
          <a:p>
            <a:r>
              <a:rPr lang="en-US" dirty="0">
                <a:solidFill>
                  <a:schemeClr val="bg1"/>
                </a:solidFill>
              </a:rPr>
              <a:t>1</a:t>
            </a:r>
            <a:r>
              <a:rPr lang="en-US" dirty="0" smtClean="0">
                <a:solidFill>
                  <a:schemeClr val="bg1"/>
                </a:solidFill>
              </a:rPr>
              <a:t>,3</a:t>
            </a:r>
            <a:endParaRPr lang="en-US" dirty="0">
              <a:solidFill>
                <a:schemeClr val="bg1"/>
              </a:solidFill>
            </a:endParaRPr>
          </a:p>
        </p:txBody>
      </p:sp>
      <p:sp>
        <p:nvSpPr>
          <p:cNvPr id="26" name="TextBox 25"/>
          <p:cNvSpPr txBox="1"/>
          <p:nvPr/>
        </p:nvSpPr>
        <p:spPr>
          <a:xfrm>
            <a:off x="1600200" y="2057400"/>
            <a:ext cx="685800" cy="369332"/>
          </a:xfrm>
          <a:prstGeom prst="rect">
            <a:avLst/>
          </a:prstGeom>
          <a:noFill/>
        </p:spPr>
        <p:txBody>
          <a:bodyPr wrap="square" rtlCol="0">
            <a:spAutoFit/>
          </a:bodyPr>
          <a:lstStyle/>
          <a:p>
            <a:r>
              <a:rPr lang="en-US" dirty="0" smtClean="0">
                <a:solidFill>
                  <a:schemeClr val="bg1"/>
                </a:solidFill>
              </a:rPr>
              <a:t>1,2</a:t>
            </a:r>
            <a:endParaRPr lang="en-US" dirty="0">
              <a:solidFill>
                <a:schemeClr val="bg1"/>
              </a:solidFill>
            </a:endParaRPr>
          </a:p>
        </p:txBody>
      </p:sp>
      <p:sp>
        <p:nvSpPr>
          <p:cNvPr id="27" name="TextBox 26"/>
          <p:cNvSpPr txBox="1"/>
          <p:nvPr/>
        </p:nvSpPr>
        <p:spPr>
          <a:xfrm>
            <a:off x="1600200" y="3059668"/>
            <a:ext cx="685800" cy="369332"/>
          </a:xfrm>
          <a:prstGeom prst="rect">
            <a:avLst/>
          </a:prstGeom>
          <a:noFill/>
        </p:spPr>
        <p:txBody>
          <a:bodyPr wrap="square" rtlCol="0">
            <a:spAutoFit/>
          </a:bodyPr>
          <a:lstStyle/>
          <a:p>
            <a:r>
              <a:rPr lang="en-US" dirty="0" smtClean="0">
                <a:solidFill>
                  <a:schemeClr val="bg1"/>
                </a:solidFill>
              </a:rPr>
              <a:t>1,1</a:t>
            </a:r>
            <a:endParaRPr lang="en-US" dirty="0">
              <a:solidFill>
                <a:schemeClr val="bg1"/>
              </a:solidFill>
            </a:endParaRPr>
          </a:p>
        </p:txBody>
      </p:sp>
      <p:sp>
        <p:nvSpPr>
          <p:cNvPr id="28" name="TextBox 27"/>
          <p:cNvSpPr txBox="1"/>
          <p:nvPr/>
        </p:nvSpPr>
        <p:spPr>
          <a:xfrm>
            <a:off x="1600200" y="3897868"/>
            <a:ext cx="685800" cy="369332"/>
          </a:xfrm>
          <a:prstGeom prst="rect">
            <a:avLst/>
          </a:prstGeom>
          <a:noFill/>
        </p:spPr>
        <p:txBody>
          <a:bodyPr wrap="square" rtlCol="0">
            <a:spAutoFit/>
          </a:bodyPr>
          <a:lstStyle/>
          <a:p>
            <a:r>
              <a:rPr lang="en-US" dirty="0" smtClean="0">
                <a:solidFill>
                  <a:schemeClr val="bg1"/>
                </a:solidFill>
              </a:rPr>
              <a:t>1,0</a:t>
            </a:r>
            <a:endParaRPr lang="en-US" dirty="0">
              <a:solidFill>
                <a:schemeClr val="bg1"/>
              </a:solidFill>
            </a:endParaRPr>
          </a:p>
        </p:txBody>
      </p:sp>
      <p:sp>
        <p:nvSpPr>
          <p:cNvPr id="29" name="TextBox 28"/>
          <p:cNvSpPr txBox="1"/>
          <p:nvPr/>
        </p:nvSpPr>
        <p:spPr>
          <a:xfrm>
            <a:off x="2514600" y="1219200"/>
            <a:ext cx="685800" cy="369332"/>
          </a:xfrm>
          <a:prstGeom prst="rect">
            <a:avLst/>
          </a:prstGeom>
          <a:noFill/>
        </p:spPr>
        <p:txBody>
          <a:bodyPr wrap="square" rtlCol="0">
            <a:spAutoFit/>
          </a:bodyPr>
          <a:lstStyle/>
          <a:p>
            <a:r>
              <a:rPr lang="en-US" dirty="0">
                <a:solidFill>
                  <a:schemeClr val="bg1"/>
                </a:solidFill>
              </a:rPr>
              <a:t>2</a:t>
            </a:r>
            <a:r>
              <a:rPr lang="en-US" dirty="0" smtClean="0">
                <a:solidFill>
                  <a:schemeClr val="bg1"/>
                </a:solidFill>
              </a:rPr>
              <a:t>,3</a:t>
            </a:r>
            <a:endParaRPr lang="en-US" dirty="0">
              <a:solidFill>
                <a:schemeClr val="bg1"/>
              </a:solidFill>
            </a:endParaRPr>
          </a:p>
        </p:txBody>
      </p:sp>
      <p:sp>
        <p:nvSpPr>
          <p:cNvPr id="30" name="TextBox 29"/>
          <p:cNvSpPr txBox="1"/>
          <p:nvPr/>
        </p:nvSpPr>
        <p:spPr>
          <a:xfrm>
            <a:off x="2514600" y="2069068"/>
            <a:ext cx="685800" cy="369332"/>
          </a:xfrm>
          <a:prstGeom prst="rect">
            <a:avLst/>
          </a:prstGeom>
          <a:noFill/>
        </p:spPr>
        <p:txBody>
          <a:bodyPr wrap="square" rtlCol="0">
            <a:spAutoFit/>
          </a:bodyPr>
          <a:lstStyle/>
          <a:p>
            <a:r>
              <a:rPr lang="en-US" dirty="0" smtClean="0">
                <a:solidFill>
                  <a:schemeClr val="bg1"/>
                </a:solidFill>
              </a:rPr>
              <a:t>2,2</a:t>
            </a:r>
            <a:endParaRPr lang="en-US" dirty="0">
              <a:solidFill>
                <a:schemeClr val="bg1"/>
              </a:solidFill>
            </a:endParaRPr>
          </a:p>
        </p:txBody>
      </p:sp>
      <p:sp>
        <p:nvSpPr>
          <p:cNvPr id="31" name="TextBox 30"/>
          <p:cNvSpPr txBox="1"/>
          <p:nvPr/>
        </p:nvSpPr>
        <p:spPr>
          <a:xfrm>
            <a:off x="2514600" y="3059668"/>
            <a:ext cx="685800" cy="369332"/>
          </a:xfrm>
          <a:prstGeom prst="rect">
            <a:avLst/>
          </a:prstGeom>
          <a:noFill/>
        </p:spPr>
        <p:txBody>
          <a:bodyPr wrap="square" rtlCol="0">
            <a:spAutoFit/>
          </a:bodyPr>
          <a:lstStyle/>
          <a:p>
            <a:r>
              <a:rPr lang="en-US" dirty="0" smtClean="0">
                <a:solidFill>
                  <a:schemeClr val="bg1"/>
                </a:solidFill>
              </a:rPr>
              <a:t>2,1</a:t>
            </a:r>
            <a:endParaRPr lang="en-US" dirty="0">
              <a:solidFill>
                <a:schemeClr val="bg1"/>
              </a:solidFill>
            </a:endParaRPr>
          </a:p>
        </p:txBody>
      </p:sp>
      <p:sp>
        <p:nvSpPr>
          <p:cNvPr id="32" name="TextBox 31"/>
          <p:cNvSpPr txBox="1"/>
          <p:nvPr/>
        </p:nvSpPr>
        <p:spPr>
          <a:xfrm>
            <a:off x="2514600" y="3886200"/>
            <a:ext cx="685800" cy="369332"/>
          </a:xfrm>
          <a:prstGeom prst="rect">
            <a:avLst/>
          </a:prstGeom>
          <a:noFill/>
        </p:spPr>
        <p:txBody>
          <a:bodyPr wrap="square" rtlCol="0">
            <a:spAutoFit/>
          </a:bodyPr>
          <a:lstStyle/>
          <a:p>
            <a:r>
              <a:rPr lang="en-US" dirty="0" smtClean="0">
                <a:solidFill>
                  <a:schemeClr val="bg1"/>
                </a:solidFill>
              </a:rPr>
              <a:t>2,0</a:t>
            </a:r>
            <a:endParaRPr lang="en-US" dirty="0">
              <a:solidFill>
                <a:schemeClr val="bg1"/>
              </a:solidFill>
            </a:endParaRPr>
          </a:p>
        </p:txBody>
      </p:sp>
      <p:sp>
        <p:nvSpPr>
          <p:cNvPr id="33" name="TextBox 32"/>
          <p:cNvSpPr txBox="1"/>
          <p:nvPr/>
        </p:nvSpPr>
        <p:spPr>
          <a:xfrm>
            <a:off x="3429000" y="1219200"/>
            <a:ext cx="685800" cy="369332"/>
          </a:xfrm>
          <a:prstGeom prst="rect">
            <a:avLst/>
          </a:prstGeom>
          <a:noFill/>
        </p:spPr>
        <p:txBody>
          <a:bodyPr wrap="square" rtlCol="0">
            <a:spAutoFit/>
          </a:bodyPr>
          <a:lstStyle/>
          <a:p>
            <a:r>
              <a:rPr lang="en-US" dirty="0" smtClean="0">
                <a:solidFill>
                  <a:schemeClr val="bg1"/>
                </a:solidFill>
              </a:rPr>
              <a:t>3,3</a:t>
            </a:r>
            <a:endParaRPr lang="en-US" dirty="0">
              <a:solidFill>
                <a:schemeClr val="bg1"/>
              </a:solidFill>
            </a:endParaRPr>
          </a:p>
        </p:txBody>
      </p:sp>
      <p:sp>
        <p:nvSpPr>
          <p:cNvPr id="34" name="TextBox 33"/>
          <p:cNvSpPr txBox="1"/>
          <p:nvPr/>
        </p:nvSpPr>
        <p:spPr>
          <a:xfrm>
            <a:off x="3429000" y="2069068"/>
            <a:ext cx="685800" cy="369332"/>
          </a:xfrm>
          <a:prstGeom prst="rect">
            <a:avLst/>
          </a:prstGeom>
          <a:noFill/>
        </p:spPr>
        <p:txBody>
          <a:bodyPr wrap="square" rtlCol="0">
            <a:spAutoFit/>
          </a:bodyPr>
          <a:lstStyle/>
          <a:p>
            <a:r>
              <a:rPr lang="en-US" dirty="0" smtClean="0">
                <a:solidFill>
                  <a:schemeClr val="bg1"/>
                </a:solidFill>
              </a:rPr>
              <a:t>3,2</a:t>
            </a:r>
            <a:endParaRPr lang="en-US" dirty="0">
              <a:solidFill>
                <a:schemeClr val="bg1"/>
              </a:solidFill>
            </a:endParaRPr>
          </a:p>
        </p:txBody>
      </p:sp>
      <p:sp>
        <p:nvSpPr>
          <p:cNvPr id="35" name="TextBox 34"/>
          <p:cNvSpPr txBox="1"/>
          <p:nvPr/>
        </p:nvSpPr>
        <p:spPr>
          <a:xfrm>
            <a:off x="3429000" y="3048000"/>
            <a:ext cx="685800" cy="369332"/>
          </a:xfrm>
          <a:prstGeom prst="rect">
            <a:avLst/>
          </a:prstGeom>
          <a:noFill/>
        </p:spPr>
        <p:txBody>
          <a:bodyPr wrap="square" rtlCol="0">
            <a:spAutoFit/>
          </a:bodyPr>
          <a:lstStyle/>
          <a:p>
            <a:r>
              <a:rPr lang="en-US" dirty="0" smtClean="0">
                <a:solidFill>
                  <a:schemeClr val="bg1"/>
                </a:solidFill>
              </a:rPr>
              <a:t>3,1</a:t>
            </a:r>
            <a:endParaRPr lang="en-US" dirty="0">
              <a:solidFill>
                <a:schemeClr val="bg1"/>
              </a:solidFill>
            </a:endParaRPr>
          </a:p>
        </p:txBody>
      </p:sp>
      <p:sp>
        <p:nvSpPr>
          <p:cNvPr id="36" name="TextBox 35"/>
          <p:cNvSpPr txBox="1"/>
          <p:nvPr/>
        </p:nvSpPr>
        <p:spPr>
          <a:xfrm>
            <a:off x="3429000" y="3886200"/>
            <a:ext cx="685800" cy="369332"/>
          </a:xfrm>
          <a:prstGeom prst="rect">
            <a:avLst/>
          </a:prstGeom>
          <a:noFill/>
        </p:spPr>
        <p:txBody>
          <a:bodyPr wrap="square" rtlCol="0">
            <a:spAutoFit/>
          </a:bodyPr>
          <a:lstStyle/>
          <a:p>
            <a:r>
              <a:rPr lang="en-US" dirty="0" smtClean="0">
                <a:solidFill>
                  <a:schemeClr val="bg1"/>
                </a:solidFill>
              </a:rPr>
              <a:t>3,0</a:t>
            </a:r>
            <a:endParaRPr lang="en-US" dirty="0">
              <a:solidFill>
                <a:schemeClr val="bg1"/>
              </a:solidFill>
            </a:endParaRPr>
          </a:p>
        </p:txBody>
      </p:sp>
      <p:grpSp>
        <p:nvGrpSpPr>
          <p:cNvPr id="53" name="Group 52"/>
          <p:cNvGrpSpPr/>
          <p:nvPr/>
        </p:nvGrpSpPr>
        <p:grpSpPr>
          <a:xfrm>
            <a:off x="4925290" y="1696372"/>
            <a:ext cx="4475828" cy="5085428"/>
            <a:chOff x="4820572" y="781972"/>
            <a:chExt cx="4475828" cy="5085428"/>
          </a:xfrm>
        </p:grpSpPr>
        <p:sp>
          <p:nvSpPr>
            <p:cNvPr id="39" name="TextBox 38"/>
            <p:cNvSpPr txBox="1"/>
            <p:nvPr/>
          </p:nvSpPr>
          <p:spPr>
            <a:xfrm>
              <a:off x="4876800" y="2362200"/>
              <a:ext cx="1676400" cy="369332"/>
            </a:xfrm>
            <a:prstGeom prst="rect">
              <a:avLst/>
            </a:prstGeom>
            <a:noFill/>
          </p:spPr>
          <p:txBody>
            <a:bodyPr wrap="square" rtlCol="0">
              <a:spAutoFit/>
            </a:bodyPr>
            <a:lstStyle/>
            <a:p>
              <a:r>
                <a:rPr lang="en-US" dirty="0" smtClean="0"/>
                <a:t>Panorama Tiles</a:t>
              </a:r>
              <a:endParaRPr lang="en-US" dirty="0"/>
            </a:p>
          </p:txBody>
        </p:sp>
        <p:pic>
          <p:nvPicPr>
            <p:cNvPr id="40" name="Picture 3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239000" y="1066800"/>
              <a:ext cx="1371600" cy="1371600"/>
            </a:xfrm>
            <a:prstGeom prst="rect">
              <a:avLst/>
            </a:prstGeom>
          </p:spPr>
        </p:pic>
        <p:pic>
          <p:nvPicPr>
            <p:cNvPr id="41" name="Picture 4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20572" y="781972"/>
              <a:ext cx="1656428" cy="1656428"/>
            </a:xfrm>
            <a:prstGeom prst="rect">
              <a:avLst/>
            </a:prstGeom>
          </p:spPr>
        </p:pic>
        <p:sp>
          <p:nvSpPr>
            <p:cNvPr id="42" name="TextBox 41"/>
            <p:cNvSpPr txBox="1"/>
            <p:nvPr/>
          </p:nvSpPr>
          <p:spPr>
            <a:xfrm>
              <a:off x="6587833" y="1178004"/>
              <a:ext cx="727367" cy="1107996"/>
            </a:xfrm>
            <a:prstGeom prst="rect">
              <a:avLst/>
            </a:prstGeom>
            <a:noFill/>
          </p:spPr>
          <p:txBody>
            <a:bodyPr wrap="square" rtlCol="0">
              <a:spAutoFit/>
            </a:bodyPr>
            <a:lstStyle/>
            <a:p>
              <a:r>
                <a:rPr lang="en-US" sz="6600" dirty="0" smtClean="0"/>
                <a:t>+</a:t>
              </a:r>
              <a:endParaRPr lang="en-US" sz="6600" dirty="0"/>
            </a:p>
          </p:txBody>
        </p:sp>
        <p:pic>
          <p:nvPicPr>
            <p:cNvPr id="44" name="Picture 4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05400" y="2936796"/>
              <a:ext cx="2930604" cy="2930604"/>
            </a:xfrm>
            <a:prstGeom prst="rect">
              <a:avLst/>
            </a:prstGeom>
          </p:spPr>
        </p:pic>
        <p:sp>
          <p:nvSpPr>
            <p:cNvPr id="45" name="TextBox 44"/>
            <p:cNvSpPr txBox="1"/>
            <p:nvPr/>
          </p:nvSpPr>
          <p:spPr>
            <a:xfrm>
              <a:off x="6858000" y="2362200"/>
              <a:ext cx="2438400" cy="369332"/>
            </a:xfrm>
            <a:prstGeom prst="rect">
              <a:avLst/>
            </a:prstGeom>
            <a:noFill/>
          </p:spPr>
          <p:txBody>
            <a:bodyPr wrap="square" rtlCol="0">
              <a:spAutoFit/>
            </a:bodyPr>
            <a:lstStyle/>
            <a:p>
              <a:r>
                <a:rPr lang="en-US" dirty="0" smtClean="0"/>
                <a:t>KML for Google Earth</a:t>
              </a:r>
              <a:endParaRPr lang="en-US" dirty="0"/>
            </a:p>
          </p:txBody>
        </p:sp>
        <p:cxnSp>
          <p:nvCxnSpPr>
            <p:cNvPr id="47" name="Straight Arrow Connector 46"/>
            <p:cNvCxnSpPr/>
            <p:nvPr/>
          </p:nvCxnSpPr>
          <p:spPr>
            <a:xfrm>
              <a:off x="5715000" y="2743200"/>
              <a:ext cx="609600" cy="914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6896100" y="2743200"/>
              <a:ext cx="419100" cy="914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52" name="Right Brace 51"/>
          <p:cNvSpPr/>
          <p:nvPr/>
        </p:nvSpPr>
        <p:spPr>
          <a:xfrm>
            <a:off x="3429000" y="781972"/>
            <a:ext cx="1447800" cy="394242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a:endCxn id="52" idx="1"/>
          </p:cNvCxnSpPr>
          <p:nvPr/>
        </p:nvCxnSpPr>
        <p:spPr>
          <a:xfrm>
            <a:off x="4724400" y="2646402"/>
            <a:ext cx="152400" cy="10678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719638" y="2755482"/>
            <a:ext cx="152400" cy="10678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8" name="Isosceles Triangle 57"/>
          <p:cNvSpPr/>
          <p:nvPr/>
        </p:nvSpPr>
        <p:spPr>
          <a:xfrm rot="5400000">
            <a:off x="4648200" y="2658260"/>
            <a:ext cx="308760" cy="224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8735042" flipH="1">
            <a:off x="6238918" y="4444637"/>
            <a:ext cx="340736" cy="204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rot="12590762" flipH="1">
            <a:off x="6830901" y="4437787"/>
            <a:ext cx="340736" cy="204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4648200" y="6223000"/>
            <a:ext cx="4143318" cy="369332"/>
          </a:xfrm>
          <a:prstGeom prst="rect">
            <a:avLst/>
          </a:prstGeom>
          <a:noFill/>
        </p:spPr>
        <p:txBody>
          <a:bodyPr wrap="square" rtlCol="0">
            <a:spAutoFit/>
          </a:bodyPr>
          <a:lstStyle/>
          <a:p>
            <a:pPr algn="ctr"/>
            <a:r>
              <a:rPr lang="en-US" dirty="0" smtClean="0"/>
              <a:t>Folder Stored on Web Server</a:t>
            </a:r>
            <a:endParaRPr lang="en-US" dirty="0"/>
          </a:p>
        </p:txBody>
      </p:sp>
      <p:sp>
        <p:nvSpPr>
          <p:cNvPr id="19" name="TextBox 18"/>
          <p:cNvSpPr txBox="1"/>
          <p:nvPr/>
        </p:nvSpPr>
        <p:spPr>
          <a:xfrm>
            <a:off x="127000" y="4951274"/>
            <a:ext cx="4772890" cy="1754326"/>
          </a:xfrm>
          <a:prstGeom prst="rect">
            <a:avLst/>
          </a:prstGeom>
          <a:solidFill>
            <a:schemeClr val="bg1">
              <a:lumMod val="85000"/>
            </a:schemeClr>
          </a:solidFill>
          <a:ln>
            <a:solidFill>
              <a:schemeClr val="tx1"/>
            </a:solidFill>
          </a:ln>
        </p:spPr>
        <p:txBody>
          <a:bodyPr wrap="square" rtlCol="0">
            <a:spAutoFit/>
          </a:bodyPr>
          <a:lstStyle/>
          <a:p>
            <a:r>
              <a:rPr lang="en-US" b="1" dirty="0" smtClean="0"/>
              <a:t>Google Earth Photo Overlay Tool </a:t>
            </a:r>
            <a:r>
              <a:rPr lang="en-US" dirty="0" smtClean="0"/>
              <a:t>from </a:t>
            </a:r>
            <a:r>
              <a:rPr lang="en-US" u="sng" dirty="0" smtClean="0"/>
              <a:t>Digital Urban</a:t>
            </a:r>
            <a:r>
              <a:rPr lang="en-US" dirty="0" smtClean="0"/>
              <a:t>, </a:t>
            </a:r>
            <a:r>
              <a:rPr lang="en-US" i="1" dirty="0"/>
              <a:t>The Bartlett Centre for Advanced Spatial Analysis, University College </a:t>
            </a:r>
            <a:r>
              <a:rPr lang="en-US" i="1" dirty="0" smtClean="0"/>
              <a:t>London</a:t>
            </a:r>
            <a:r>
              <a:rPr lang="en-US" dirty="0" smtClean="0"/>
              <a:t>… </a:t>
            </a:r>
          </a:p>
          <a:p>
            <a:endParaRPr lang="en-US" dirty="0"/>
          </a:p>
          <a:p>
            <a:r>
              <a:rPr lang="en-US" dirty="0" smtClean="0"/>
              <a:t>Automatically </a:t>
            </a:r>
            <a:r>
              <a:rPr lang="en-US" dirty="0"/>
              <a:t>generates photo tiles and associated KML for Google </a:t>
            </a:r>
            <a:r>
              <a:rPr lang="en-US" dirty="0" smtClean="0"/>
              <a:t>Earth- FREE!</a:t>
            </a:r>
            <a:endParaRPr lang="en-US" dirty="0"/>
          </a:p>
        </p:txBody>
      </p:sp>
    </p:spTree>
    <p:extLst>
      <p:ext uri="{BB962C8B-B14F-4D97-AF65-F5344CB8AC3E}">
        <p14:creationId xmlns="" xmlns:p14="http://schemas.microsoft.com/office/powerpoint/2010/main" val="3692609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12 Pit Demo.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35859" y="228600"/>
            <a:ext cx="9070041" cy="5791200"/>
          </a:xfrm>
          <a:prstGeom prst="rect">
            <a:avLst/>
          </a:prstGeom>
          <a:ln w="19050">
            <a:solidFill>
              <a:schemeClr val="tx1"/>
            </a:solidFill>
          </a:ln>
        </p:spPr>
      </p:pic>
    </p:spTree>
    <p:extLst>
      <p:ext uri="{BB962C8B-B14F-4D97-AF65-F5344CB8AC3E}">
        <p14:creationId xmlns="" xmlns:p14="http://schemas.microsoft.com/office/powerpoint/2010/main" val="2323028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8382000" cy="461665"/>
          </a:xfrm>
          <a:prstGeom prst="rect">
            <a:avLst/>
          </a:prstGeom>
          <a:noFill/>
        </p:spPr>
        <p:txBody>
          <a:bodyPr wrap="square" rtlCol="0">
            <a:spAutoFit/>
          </a:bodyPr>
          <a:lstStyle/>
          <a:p>
            <a:r>
              <a:rPr lang="en-US" sz="2400" b="1" dirty="0" smtClean="0"/>
              <a:t>Recent example of using the Geodatabase/Google Earth</a:t>
            </a:r>
            <a:endParaRPr lang="en-US" sz="2400" b="1" dirty="0"/>
          </a:p>
        </p:txBody>
      </p:sp>
      <p:sp>
        <p:nvSpPr>
          <p:cNvPr id="4" name="TextBox 3"/>
          <p:cNvSpPr txBox="1"/>
          <p:nvPr/>
        </p:nvSpPr>
        <p:spPr>
          <a:xfrm>
            <a:off x="457200" y="838200"/>
            <a:ext cx="7696200" cy="6647974"/>
          </a:xfrm>
          <a:prstGeom prst="rect">
            <a:avLst/>
          </a:prstGeom>
          <a:noFill/>
        </p:spPr>
        <p:txBody>
          <a:bodyPr wrap="square" rtlCol="0">
            <a:spAutoFit/>
          </a:bodyPr>
          <a:lstStyle/>
          <a:p>
            <a:pPr marL="0" lvl="1"/>
            <a:r>
              <a:rPr lang="en-US" sz="2400" u="sng" dirty="0" smtClean="0"/>
              <a:t>Grant to obtain funding to replant areas of forest…</a:t>
            </a:r>
          </a:p>
          <a:p>
            <a:pPr marL="0" lvl="1"/>
            <a:endParaRPr lang="en-US" sz="2400" dirty="0" smtClean="0"/>
          </a:p>
          <a:p>
            <a:pPr marL="0" lvl="1"/>
            <a:r>
              <a:rPr lang="en-US" sz="2400" dirty="0" smtClean="0">
                <a:solidFill>
                  <a:schemeClr val="tx2"/>
                </a:solidFill>
              </a:rPr>
              <a:t>Are there any areas of forest that need replanting?  If so, how many acres should be planned for in the grant application?</a:t>
            </a:r>
          </a:p>
          <a:p>
            <a:pPr marL="342900" lvl="1" indent="-342900">
              <a:buFont typeface="Arial" pitchFamily="34" charset="0"/>
              <a:buChar char="•"/>
            </a:pPr>
            <a:endParaRPr lang="en-US" sz="2400" dirty="0"/>
          </a:p>
          <a:p>
            <a:pPr lvl="1" indent="-457200">
              <a:buFont typeface="+mj-lt"/>
              <a:buAutoNum type="arabicPeriod"/>
            </a:pPr>
            <a:r>
              <a:rPr lang="en-US" sz="2400" dirty="0" smtClean="0"/>
              <a:t>Query the geodatabase for “pits in reclamation” or “inactive”.</a:t>
            </a:r>
          </a:p>
          <a:p>
            <a:pPr lvl="1" indent="-457200">
              <a:buFont typeface="+mj-lt"/>
              <a:buAutoNum type="arabicPeriod"/>
            </a:pPr>
            <a:r>
              <a:rPr lang="en-US" sz="2400" dirty="0" smtClean="0"/>
              <a:t>Look up pits in Google Earth- observe spherical photos.</a:t>
            </a:r>
          </a:p>
          <a:p>
            <a:pPr lvl="1" indent="-457200">
              <a:buFont typeface="+mj-lt"/>
              <a:buAutoNum type="arabicPeriod"/>
            </a:pPr>
            <a:r>
              <a:rPr lang="en-US" sz="2400" dirty="0" smtClean="0"/>
              <a:t>Discuss with District Rangers/Foresters/</a:t>
            </a:r>
            <a:r>
              <a:rPr lang="en-US" sz="2400" dirty="0" err="1" smtClean="0"/>
              <a:t>Silviculturist</a:t>
            </a:r>
            <a:r>
              <a:rPr lang="en-US" sz="2400" dirty="0" smtClean="0"/>
              <a:t>… What is the desired future condition for this particular pit?</a:t>
            </a:r>
          </a:p>
          <a:p>
            <a:pPr lvl="1" indent="-457200">
              <a:buFont typeface="+mj-lt"/>
              <a:buAutoNum type="arabicPeriod"/>
            </a:pPr>
            <a:r>
              <a:rPr lang="en-US" sz="2400" dirty="0" smtClean="0"/>
              <a:t>Prioritize list of pits.</a:t>
            </a:r>
          </a:p>
          <a:p>
            <a:pPr lvl="1" indent="-457200">
              <a:buFont typeface="+mj-lt"/>
              <a:buAutoNum type="arabicPeriod"/>
            </a:pPr>
            <a:r>
              <a:rPr lang="en-US" sz="2400" dirty="0" smtClean="0"/>
              <a:t>Go back into the GIS- summarize “Shape_Area” for those prioritized pits.</a:t>
            </a:r>
          </a:p>
          <a:p>
            <a:pPr marL="342900" lvl="1" indent="-342900">
              <a:buFont typeface="Arial" pitchFamily="34" charset="0"/>
              <a:buChar char="•"/>
            </a:pPr>
            <a:endParaRPr lang="en-US" sz="2400" dirty="0"/>
          </a:p>
          <a:p>
            <a:pPr marL="342900" lvl="1" indent="-342900">
              <a:buFont typeface="Arial" pitchFamily="34" charset="0"/>
              <a:buChar char="•"/>
            </a:pPr>
            <a:endParaRPr lang="en-US" sz="2400" dirty="0"/>
          </a:p>
          <a:p>
            <a:endParaRPr lang="en-US"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763000" cy="6740307"/>
          </a:xfrm>
          <a:prstGeom prst="rect">
            <a:avLst/>
          </a:prstGeom>
          <a:noFill/>
        </p:spPr>
        <p:txBody>
          <a:bodyPr wrap="square" rtlCol="0">
            <a:spAutoFit/>
          </a:bodyPr>
          <a:lstStyle/>
          <a:p>
            <a:r>
              <a:rPr lang="en-US" sz="2400" b="1" dirty="0" smtClean="0"/>
              <a:t>Other ongoing projects at the Huron-Manistee…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Set up </a:t>
            </a:r>
            <a:r>
              <a:rPr lang="en-US" sz="2400" dirty="0"/>
              <a:t>sediment lab to do particle size </a:t>
            </a:r>
            <a:r>
              <a:rPr lang="en-US" sz="2400" dirty="0" smtClean="0"/>
              <a:t>analysis for sand and gravel inventory/future engineering projects.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Developing geologic interpretive displays (physical and online content using ArcGIS Online Story Maps).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Assessing the effects of acid deposition on forest soils in impaired watersheds.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Impact of land use legacies on savanna soils in areas managed for </a:t>
            </a:r>
            <a:r>
              <a:rPr lang="en-US" sz="2400" dirty="0" err="1" smtClean="0"/>
              <a:t>Karner</a:t>
            </a:r>
            <a:r>
              <a:rPr lang="en-US" sz="2400" dirty="0" smtClean="0"/>
              <a:t> Blue Butterfly habitat; implications for management and restoration.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b="1" dirty="0" smtClean="0"/>
              <a:t>Next year- </a:t>
            </a:r>
            <a:r>
              <a:rPr lang="en-US" sz="2400" dirty="0" smtClean="0"/>
              <a:t>mapping groundwater dependent ecosystems in areas of future potential high-volume </a:t>
            </a:r>
            <a:r>
              <a:rPr lang="en-US" sz="2400" dirty="0"/>
              <a:t>h</a:t>
            </a:r>
            <a:r>
              <a:rPr lang="en-US" sz="2400" dirty="0" smtClean="0"/>
              <a:t>ydraulic </a:t>
            </a:r>
            <a:r>
              <a:rPr lang="en-US" sz="2400" dirty="0"/>
              <a:t>f</a:t>
            </a:r>
            <a:r>
              <a:rPr lang="en-US" sz="2400" dirty="0" smtClean="0"/>
              <a:t>racturing oil/gas development.</a:t>
            </a:r>
            <a:endParaRPr lang="en-US" sz="2400" dirty="0"/>
          </a:p>
        </p:txBody>
      </p:sp>
    </p:spTree>
    <p:extLst>
      <p:ext uri="{BB962C8B-B14F-4D97-AF65-F5344CB8AC3E}">
        <p14:creationId xmlns="" xmlns:p14="http://schemas.microsoft.com/office/powerpoint/2010/main" val="4108102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00" y="533400"/>
            <a:ext cx="8610600" cy="2677656"/>
          </a:xfrm>
          <a:prstGeom prst="rect">
            <a:avLst/>
          </a:prstGeom>
          <a:noFill/>
        </p:spPr>
        <p:txBody>
          <a:bodyPr wrap="square" rtlCol="0">
            <a:spAutoFit/>
          </a:bodyPr>
          <a:lstStyle/>
          <a:p>
            <a:pPr algn="ctr"/>
            <a:r>
              <a:rPr lang="en-US" sz="2400" b="1" dirty="0" smtClean="0">
                <a:latin typeface="Arial" pitchFamily="34" charset="0"/>
                <a:cs typeface="Arial" pitchFamily="34" charset="0"/>
              </a:rPr>
              <a:t>Thank you for your input, help, resources, and support!</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Terry Saarela, Rich Corner, Tracy Miller, Scott Peedle, Jessica Stuntebeck, Suzanne Johnson, Greg Knight, Russ Sutton, Kate Salm, Doug Gullekson, Dave Jaunese, Kristen Thrall, Paul Salvatore, Geological Society of America GeoCorps program, Huron-Manistee National Forests, and many others…</a:t>
            </a:r>
            <a:endParaRPr lang="en-US" sz="2000" b="1" dirty="0">
              <a:latin typeface="Arial" pitchFamily="34" charset="0"/>
              <a:cs typeface="Arial" pitchFamily="34" charset="0"/>
            </a:endParaRPr>
          </a:p>
          <a:p>
            <a:endParaRPr lang="en-US" sz="2400" b="1" dirty="0" smtClean="0">
              <a:latin typeface="Arial" pitchFamily="34" charset="0"/>
              <a:cs typeface="Arial" pitchFamily="34" charset="0"/>
            </a:endParaRPr>
          </a:p>
        </p:txBody>
      </p:sp>
      <p:sp>
        <p:nvSpPr>
          <p:cNvPr id="3" name="TextBox 2"/>
          <p:cNvSpPr txBox="1"/>
          <p:nvPr/>
        </p:nvSpPr>
        <p:spPr>
          <a:xfrm>
            <a:off x="2348891" y="3581400"/>
            <a:ext cx="4648200" cy="923330"/>
          </a:xfrm>
          <a:prstGeom prst="rect">
            <a:avLst/>
          </a:prstGeom>
          <a:noFill/>
        </p:spPr>
        <p:txBody>
          <a:bodyPr wrap="square" rtlCol="0">
            <a:spAutoFit/>
          </a:bodyPr>
          <a:lstStyle/>
          <a:p>
            <a:pPr algn="ctr"/>
            <a:r>
              <a:rPr lang="en-US" sz="3600" b="1" dirty="0">
                <a:solidFill>
                  <a:schemeClr val="tx2"/>
                </a:solidFill>
                <a:latin typeface="Arial" pitchFamily="34" charset="0"/>
                <a:cs typeface="Arial" pitchFamily="34" charset="0"/>
              </a:rPr>
              <a:t>Questions?</a:t>
            </a:r>
          </a:p>
          <a:p>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00400" y="5867400"/>
            <a:ext cx="2945183" cy="773769"/>
          </a:xfrm>
          <a:prstGeom prst="rect">
            <a:avLst/>
          </a:prstGeom>
        </p:spPr>
      </p:pic>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4756" y="591456"/>
            <a:ext cx="7651044"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3" name="TextBox 2"/>
          <p:cNvSpPr txBox="1"/>
          <p:nvPr/>
        </p:nvSpPr>
        <p:spPr>
          <a:xfrm>
            <a:off x="1600200" y="6248400"/>
            <a:ext cx="5791200" cy="369332"/>
          </a:xfrm>
          <a:prstGeom prst="rect">
            <a:avLst/>
          </a:prstGeom>
          <a:noFill/>
        </p:spPr>
        <p:txBody>
          <a:bodyPr wrap="square" rtlCol="0">
            <a:spAutoFit/>
          </a:bodyPr>
          <a:lstStyle/>
          <a:p>
            <a:pPr algn="ctr"/>
            <a:r>
              <a:rPr lang="en-US" dirty="0" smtClean="0"/>
              <a:t>Road construction and maintenance</a:t>
            </a:r>
            <a:endParaRPr lang="en-US" dirty="0"/>
          </a:p>
        </p:txBody>
      </p:sp>
      <p:sp>
        <p:nvSpPr>
          <p:cNvPr id="4" name="TextBox 3"/>
          <p:cNvSpPr txBox="1"/>
          <p:nvPr/>
        </p:nvSpPr>
        <p:spPr>
          <a:xfrm>
            <a:off x="654756" y="5737423"/>
            <a:ext cx="2698044" cy="276999"/>
          </a:xfrm>
          <a:prstGeom prst="rect">
            <a:avLst/>
          </a:prstGeom>
          <a:noFill/>
        </p:spPr>
        <p:txBody>
          <a:bodyPr wrap="square" rtlCol="0">
            <a:spAutoFit/>
          </a:bodyPr>
          <a:lstStyle/>
          <a:p>
            <a:r>
              <a:rPr lang="en-US" sz="1200" b="1" dirty="0" smtClean="0"/>
              <a:t>Photo courtesy of: Doug Gullekson </a:t>
            </a:r>
            <a:endParaRPr lang="en-US" sz="1200" b="1"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3" name="TextBox 2"/>
          <p:cNvSpPr txBox="1"/>
          <p:nvPr/>
        </p:nvSpPr>
        <p:spPr>
          <a:xfrm>
            <a:off x="1600200" y="6248400"/>
            <a:ext cx="5791200" cy="369332"/>
          </a:xfrm>
          <a:prstGeom prst="rect">
            <a:avLst/>
          </a:prstGeom>
          <a:noFill/>
        </p:spPr>
        <p:txBody>
          <a:bodyPr wrap="square" rtlCol="0">
            <a:spAutoFit/>
          </a:bodyPr>
          <a:lstStyle/>
          <a:p>
            <a:pPr algn="ctr"/>
            <a:r>
              <a:rPr lang="en-US" dirty="0" smtClean="0"/>
              <a:t>Canoe Landing Sites</a:t>
            </a:r>
            <a:endParaRPr lang="en-US" dirty="0"/>
          </a:p>
        </p:txBody>
      </p:sp>
      <p:sp>
        <p:nvSpPr>
          <p:cNvPr id="4" name="TextBox 3"/>
          <p:cNvSpPr txBox="1"/>
          <p:nvPr/>
        </p:nvSpPr>
        <p:spPr>
          <a:xfrm>
            <a:off x="647700" y="5737423"/>
            <a:ext cx="2438400" cy="276999"/>
          </a:xfrm>
          <a:prstGeom prst="rect">
            <a:avLst/>
          </a:prstGeom>
          <a:noFill/>
        </p:spPr>
        <p:txBody>
          <a:bodyPr wrap="square" rtlCol="0">
            <a:spAutoFit/>
          </a:bodyPr>
          <a:lstStyle/>
          <a:p>
            <a:r>
              <a:rPr lang="en-US" sz="1200" b="1" dirty="0" smtClean="0"/>
              <a:t>Photo courtesy of: Huron Pines  </a:t>
            </a:r>
            <a:endParaRPr lang="en-US" sz="1200" b="1" dirty="0"/>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3" name="TextBox 2"/>
          <p:cNvSpPr txBox="1"/>
          <p:nvPr/>
        </p:nvSpPr>
        <p:spPr>
          <a:xfrm>
            <a:off x="1600200" y="6248400"/>
            <a:ext cx="5791200" cy="369332"/>
          </a:xfrm>
          <a:prstGeom prst="rect">
            <a:avLst/>
          </a:prstGeom>
          <a:noFill/>
        </p:spPr>
        <p:txBody>
          <a:bodyPr wrap="square" rtlCol="0">
            <a:spAutoFit/>
          </a:bodyPr>
          <a:lstStyle/>
          <a:p>
            <a:pPr algn="ctr"/>
            <a:r>
              <a:rPr lang="en-US" dirty="0" smtClean="0"/>
              <a:t>Septic Drainage Fields</a:t>
            </a:r>
            <a:endParaRPr lang="en-US" dirty="0"/>
          </a:p>
        </p:txBody>
      </p:sp>
      <p:sp>
        <p:nvSpPr>
          <p:cNvPr id="4" name="TextBox 3"/>
          <p:cNvSpPr txBox="1"/>
          <p:nvPr/>
        </p:nvSpPr>
        <p:spPr>
          <a:xfrm>
            <a:off x="638422" y="5739824"/>
            <a:ext cx="2438400" cy="276999"/>
          </a:xfrm>
          <a:prstGeom prst="rect">
            <a:avLst/>
          </a:prstGeom>
          <a:noFill/>
        </p:spPr>
        <p:txBody>
          <a:bodyPr wrap="square" rtlCol="0">
            <a:spAutoFit/>
          </a:bodyPr>
          <a:lstStyle/>
          <a:p>
            <a:r>
              <a:rPr lang="en-US" sz="1200" b="1" dirty="0" smtClean="0">
                <a:solidFill>
                  <a:schemeClr val="bg1"/>
                </a:solidFill>
              </a:rPr>
              <a:t>Photo courtesy of: Russ Sutton</a:t>
            </a:r>
            <a:endParaRPr lang="en-US" sz="1200" b="1" dirty="0">
              <a:solidFill>
                <a:schemeClr val="bg1"/>
              </a:solidFill>
            </a:endParaRP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1122" y="591456"/>
            <a:ext cx="7654678" cy="5486400"/>
          </a:xfrm>
          <a:prstGeom prst="rect">
            <a:avLst/>
          </a:prstGeom>
          <a:ln w="12700" cap="rnd" cmpd="dbl">
            <a:solidFill>
              <a:schemeClr val="tx1"/>
            </a:solidFill>
          </a:ln>
          <a:effectLst>
            <a:outerShdw blurRad="101600" dist="50800" dir="2700000" sx="101000" sy="101000" algn="tl" rotWithShape="0">
              <a:prstClr val="black">
                <a:alpha val="30000"/>
              </a:prstClr>
            </a:outerShdw>
          </a:effectLst>
        </p:spPr>
      </p:pic>
      <p:sp>
        <p:nvSpPr>
          <p:cNvPr id="3" name="TextBox 2"/>
          <p:cNvSpPr txBox="1"/>
          <p:nvPr/>
        </p:nvSpPr>
        <p:spPr>
          <a:xfrm>
            <a:off x="1600200" y="6248400"/>
            <a:ext cx="5791200" cy="369332"/>
          </a:xfrm>
          <a:prstGeom prst="rect">
            <a:avLst/>
          </a:prstGeom>
          <a:noFill/>
        </p:spPr>
        <p:txBody>
          <a:bodyPr wrap="square" rtlCol="0">
            <a:spAutoFit/>
          </a:bodyPr>
          <a:lstStyle/>
          <a:p>
            <a:pPr algn="ctr"/>
            <a:r>
              <a:rPr lang="en-US" dirty="0" smtClean="0"/>
              <a:t>Stream Crossings/Channel Stabilization</a:t>
            </a:r>
            <a:endParaRPr lang="en-US" dirty="0"/>
          </a:p>
        </p:txBody>
      </p:sp>
      <p:sp>
        <p:nvSpPr>
          <p:cNvPr id="4" name="Rectangle 3"/>
          <p:cNvSpPr/>
          <p:nvPr/>
        </p:nvSpPr>
        <p:spPr>
          <a:xfrm>
            <a:off x="638422" y="5740400"/>
            <a:ext cx="2132315" cy="276999"/>
          </a:xfrm>
          <a:prstGeom prst="rect">
            <a:avLst/>
          </a:prstGeom>
        </p:spPr>
        <p:txBody>
          <a:bodyPr wrap="none">
            <a:spAutoFit/>
          </a:bodyPr>
          <a:lstStyle/>
          <a:p>
            <a:r>
              <a:rPr lang="en-US" sz="1200" b="1" dirty="0">
                <a:solidFill>
                  <a:schemeClr val="bg1"/>
                </a:solidFill>
              </a:rPr>
              <a:t>Photo courtesy of: </a:t>
            </a:r>
            <a:r>
              <a:rPr lang="en-US" sz="1200" b="1" dirty="0" smtClean="0">
                <a:solidFill>
                  <a:schemeClr val="bg1"/>
                </a:solidFill>
              </a:rPr>
              <a:t>Rich Corner</a:t>
            </a:r>
            <a:endParaRPr lang="en-US" sz="1200" b="1" dirty="0">
              <a:solidFill>
                <a:schemeClr val="bg1"/>
              </a:solidFill>
            </a:endParaRP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248400"/>
            <a:ext cx="5791200" cy="369332"/>
          </a:xfrm>
          <a:prstGeom prst="rect">
            <a:avLst/>
          </a:prstGeom>
          <a:noFill/>
        </p:spPr>
        <p:txBody>
          <a:bodyPr wrap="square" rtlCol="0">
            <a:spAutoFit/>
          </a:bodyPr>
          <a:lstStyle/>
          <a:p>
            <a:pPr algn="ctr"/>
            <a:r>
              <a:rPr lang="en-US" dirty="0" smtClean="0"/>
              <a:t>Trail Maintenance</a:t>
            </a:r>
            <a:endParaRPr lang="en-US" dirty="0"/>
          </a:p>
        </p:txBody>
      </p:sp>
      <p:pic>
        <p:nvPicPr>
          <p:cNvPr id="3" name="Picture 2"/>
          <p:cNvPicPr>
            <a:picLocks/>
          </p:cNvPicPr>
          <p:nvPr/>
        </p:nvPicPr>
        <p:blipFill>
          <a:blip r:embed="rId2" cstate="print">
            <a:extLst>
              <a:ext uri="{28A0092B-C50C-407E-A947-70E740481C1C}">
                <a14:useLocalDpi xmlns="" xmlns:a14="http://schemas.microsoft.com/office/drawing/2010/main" val="0"/>
              </a:ext>
            </a:extLst>
          </a:blip>
          <a:stretch>
            <a:fillRect/>
          </a:stretch>
        </p:blipFill>
        <p:spPr>
          <a:xfrm>
            <a:off x="649224" y="588408"/>
            <a:ext cx="7653528" cy="5486400"/>
          </a:xfrm>
          <a:prstGeom prst="rect">
            <a:avLst/>
          </a:prstGeom>
          <a:ln w="12700" cmpd="dbl">
            <a:solidFill>
              <a:schemeClr val="tx1"/>
            </a:solidFill>
          </a:ln>
          <a:effectLst>
            <a:outerShdw blurRad="101600" dist="50800" dir="2700000" sx="101000" sy="101000" algn="ctr" rotWithShape="0">
              <a:srgbClr val="000000">
                <a:alpha val="30000"/>
              </a:srgbClr>
            </a:outerShdw>
          </a:effectLst>
        </p:spPr>
      </p:pic>
      <p:sp>
        <p:nvSpPr>
          <p:cNvPr id="4" name="TextBox 3"/>
          <p:cNvSpPr txBox="1"/>
          <p:nvPr/>
        </p:nvSpPr>
        <p:spPr>
          <a:xfrm>
            <a:off x="649224" y="5740400"/>
            <a:ext cx="2819400" cy="276999"/>
          </a:xfrm>
          <a:prstGeom prst="rect">
            <a:avLst/>
          </a:prstGeom>
          <a:noFill/>
        </p:spPr>
        <p:txBody>
          <a:bodyPr wrap="square" rtlCol="0">
            <a:spAutoFit/>
          </a:bodyPr>
          <a:lstStyle/>
          <a:p>
            <a:r>
              <a:rPr lang="en-US" sz="1200" b="1" dirty="0" smtClean="0">
                <a:solidFill>
                  <a:schemeClr val="bg1"/>
                </a:solidFill>
              </a:rPr>
              <a:t>Photo courtesy of: Dave Jaunese</a:t>
            </a:r>
            <a:endParaRPr lang="en-US" sz="1200" b="1" dirty="0">
              <a:solidFill>
                <a:schemeClr val="bg1"/>
              </a:solidFill>
            </a:endParaRP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 xmlns:p14="http://schemas.microsoft.com/office/powerpoint/2010/main" val="2636977854"/>
              </p:ext>
            </p:extLst>
          </p:nvPr>
        </p:nvGraphicFramePr>
        <p:xfrm>
          <a:off x="241300" y="285750"/>
          <a:ext cx="86614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65910" y="1397088"/>
            <a:ext cx="1219200" cy="338554"/>
          </a:xfrm>
          <a:prstGeom prst="rect">
            <a:avLst/>
          </a:prstGeom>
          <a:noFill/>
        </p:spPr>
        <p:txBody>
          <a:bodyPr wrap="square" rtlCol="0">
            <a:spAutoFit/>
          </a:bodyPr>
          <a:lstStyle/>
          <a:p>
            <a:pPr algn="ctr"/>
            <a:r>
              <a:rPr lang="en-US" sz="1600" b="1" dirty="0" smtClean="0"/>
              <a:t>$23,642</a:t>
            </a:r>
          </a:p>
        </p:txBody>
      </p:sp>
      <p:sp>
        <p:nvSpPr>
          <p:cNvPr id="4" name="TextBox 3"/>
          <p:cNvSpPr txBox="1"/>
          <p:nvPr/>
        </p:nvSpPr>
        <p:spPr>
          <a:xfrm>
            <a:off x="1826490" y="1577155"/>
            <a:ext cx="1219200" cy="338554"/>
          </a:xfrm>
          <a:prstGeom prst="rect">
            <a:avLst/>
          </a:prstGeom>
          <a:noFill/>
        </p:spPr>
        <p:txBody>
          <a:bodyPr wrap="square" rtlCol="0">
            <a:spAutoFit/>
          </a:bodyPr>
          <a:lstStyle/>
          <a:p>
            <a:pPr algn="ctr"/>
            <a:r>
              <a:rPr lang="en-US" sz="1600" b="1" dirty="0" smtClean="0"/>
              <a:t>$22,086</a:t>
            </a:r>
          </a:p>
        </p:txBody>
      </p:sp>
    </p:spTree>
    <p:extLst>
      <p:ext uri="{BB962C8B-B14F-4D97-AF65-F5344CB8AC3E}">
        <p14:creationId xmlns="" xmlns:p14="http://schemas.microsoft.com/office/powerpoint/2010/main" val="2323028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3563</Words>
  <Application>Microsoft Office PowerPoint</Application>
  <PresentationFormat>On-screen Show (4:3)</PresentationFormat>
  <Paragraphs>290</Paragraphs>
  <Slides>37</Slides>
  <Notes>32</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Forest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tRE</cp:lastModifiedBy>
  <cp:revision>81</cp:revision>
  <dcterms:created xsi:type="dcterms:W3CDTF">2013-09-19T15:01:10Z</dcterms:created>
  <dcterms:modified xsi:type="dcterms:W3CDTF">2013-10-28T04:14:21Z</dcterms:modified>
</cp:coreProperties>
</file>