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Lst>
  <p:notesMasterIdLst>
    <p:notesMasterId r:id="rId21"/>
  </p:notesMasterIdLst>
  <p:sldIdLst>
    <p:sldId id="256" r:id="rId2"/>
    <p:sldId id="282" r:id="rId3"/>
    <p:sldId id="257" r:id="rId4"/>
    <p:sldId id="260" r:id="rId5"/>
    <p:sldId id="294" r:id="rId6"/>
    <p:sldId id="271" r:id="rId7"/>
    <p:sldId id="273" r:id="rId8"/>
    <p:sldId id="272" r:id="rId9"/>
    <p:sldId id="284" r:id="rId10"/>
    <p:sldId id="295" r:id="rId11"/>
    <p:sldId id="296" r:id="rId12"/>
    <p:sldId id="285" r:id="rId13"/>
    <p:sldId id="293" r:id="rId14"/>
    <p:sldId id="292" r:id="rId15"/>
    <p:sldId id="280" r:id="rId16"/>
    <p:sldId id="286" r:id="rId17"/>
    <p:sldId id="287" r:id="rId18"/>
    <p:sldId id="288" r:id="rId19"/>
    <p:sldId id="25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F2010"/>
    <a:srgbClr val="110959"/>
    <a:srgbClr val="0E46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9" autoAdjust="0"/>
    <p:restoredTop sz="76319" autoAdjust="0"/>
  </p:normalViewPr>
  <p:slideViewPr>
    <p:cSldViewPr snapToGrid="0" snapToObjects="1">
      <p:cViewPr>
        <p:scale>
          <a:sx n="100" d="100"/>
          <a:sy n="100" d="100"/>
        </p:scale>
        <p:origin x="-260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3312" y="20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ricciardi:Documents:MSPHDS:Abstracts:2013%20GSA%20Meeting:2013%20GSA%20AM%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showLegendKey val="0"/>
            <c:showVal val="1"/>
            <c:showCatName val="0"/>
            <c:showSerName val="0"/>
            <c:showPercent val="0"/>
            <c:showBubbleSize val="0"/>
            <c:showLeaderLines val="1"/>
          </c:dLbls>
          <c:cat>
            <c:strRef>
              <c:f>Sheet3!$A$1:$G$1</c:f>
              <c:strCache>
                <c:ptCount val="7"/>
                <c:pt idx="0">
                  <c:v>Publications (11)</c:v>
                </c:pt>
                <c:pt idx="1">
                  <c:v>Reviewed Conference Proceedings Papers (12)</c:v>
                </c:pt>
                <c:pt idx="2">
                  <c:v>Technical Reports (6)</c:v>
                </c:pt>
                <c:pt idx="3">
                  <c:v>Abstracts, Oral, and Poster Presentations (316)</c:v>
                </c:pt>
                <c:pt idx="4">
                  <c:v>Editorships (3)</c:v>
                </c:pt>
                <c:pt idx="5">
                  <c:v>Awards and Recognitions (42)</c:v>
                </c:pt>
                <c:pt idx="6">
                  <c:v>Annual Reports (9)</c:v>
                </c:pt>
              </c:strCache>
            </c:strRef>
          </c:cat>
          <c:val>
            <c:numRef>
              <c:f>Sheet3!$A$2:$G$2</c:f>
              <c:numCache>
                <c:formatCode>0%</c:formatCode>
                <c:ptCount val="7"/>
                <c:pt idx="0">
                  <c:v>0.0275689223057644</c:v>
                </c:pt>
                <c:pt idx="1">
                  <c:v>0.0300751879699248</c:v>
                </c:pt>
                <c:pt idx="2">
                  <c:v>0.0150375939849624</c:v>
                </c:pt>
                <c:pt idx="3">
                  <c:v>0.791979949874687</c:v>
                </c:pt>
                <c:pt idx="4">
                  <c:v>0.0075187969924812</c:v>
                </c:pt>
                <c:pt idx="5">
                  <c:v>0.105263157894737</c:v>
                </c:pt>
                <c:pt idx="6">
                  <c:v>0.0225563909774436</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B33BF-DF7E-0044-AE16-5B26C021C2D2}" type="datetimeFigureOut">
              <a:rPr lang="en-US" smtClean="0"/>
              <a:t>10/27/13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9209E0-8926-1E4E-B958-C74B8D0696B4}" type="slidenum">
              <a:rPr lang="en-US" smtClean="0"/>
              <a:t>‹#›</a:t>
            </a:fld>
            <a:endParaRPr lang="en-US"/>
          </a:p>
        </p:txBody>
      </p:sp>
    </p:spTree>
    <p:extLst>
      <p:ext uri="{BB962C8B-B14F-4D97-AF65-F5344CB8AC3E}">
        <p14:creationId xmlns:p14="http://schemas.microsoft.com/office/powerpoint/2010/main" val="3813700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rPr>
              <a:t>Good Morning! My name is Lois Ricciardi and I am the Project Coordinator for the Minorities Striving and Pursuing Higher Degrees of Success Professional Development Program or MS PHD’S as we call ourselves for short. </a:t>
            </a:r>
            <a:endParaRPr lang="en-US" sz="1200" dirty="0">
              <a:latin typeface="+mn-lt"/>
            </a:endParaRPr>
          </a:p>
        </p:txBody>
      </p:sp>
      <p:sp>
        <p:nvSpPr>
          <p:cNvPr id="4" name="Slide Number Placeholder 3"/>
          <p:cNvSpPr>
            <a:spLocks noGrp="1"/>
          </p:cNvSpPr>
          <p:nvPr>
            <p:ph type="sldNum" sz="quarter" idx="10"/>
          </p:nvPr>
        </p:nvSpPr>
        <p:spPr/>
        <p:txBody>
          <a:bodyPr/>
          <a:lstStyle/>
          <a:p>
            <a:fld id="{E99209E0-8926-1E4E-B958-C74B8D0696B4}" type="slidenum">
              <a:rPr lang="en-US" smtClean="0"/>
              <a:t>1</a:t>
            </a:fld>
            <a:endParaRPr lang="en-US"/>
          </a:p>
        </p:txBody>
      </p:sp>
    </p:spTree>
    <p:extLst>
      <p:ext uri="{BB962C8B-B14F-4D97-AF65-F5344CB8AC3E}">
        <p14:creationId xmlns:p14="http://schemas.microsoft.com/office/powerpoint/2010/main" val="2352727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building activities facilitate bonding and support between participants. They have an opportunity to have fun and bond with each other while also gaining science exposure and networking through field trips to places such as California Academy of Sciences, Aquarium of the Bay, Smithsonian museums, we even do a group photo at the Einstein statute. They have a multicultural food festival where each participant prepares a favorite dish representative of their cultural background. </a:t>
            </a:r>
            <a:r>
              <a:rPr lang="en-US" dirty="0" smtClean="0"/>
              <a:t>And </a:t>
            </a:r>
            <a:r>
              <a:rPr lang="en-US" dirty="0" smtClean="0"/>
              <a:t>lastly, we have two closed discussion groups – the men’s Our Voices: Affirming and Empowering Brothers and Women’s Talking Circle where they share their most private </a:t>
            </a:r>
            <a:r>
              <a:rPr lang="en-US" dirty="0" smtClean="0"/>
              <a:t>challenges, obstacles </a:t>
            </a:r>
            <a:r>
              <a:rPr lang="en-US" dirty="0" smtClean="0"/>
              <a:t>and fears and counsel each other on strategies to </a:t>
            </a:r>
            <a:r>
              <a:rPr lang="en-US" dirty="0" smtClean="0"/>
              <a:t>overcome. </a:t>
            </a:r>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10</a:t>
            </a:fld>
            <a:endParaRPr lang="en-US"/>
          </a:p>
        </p:txBody>
      </p:sp>
    </p:spTree>
    <p:extLst>
      <p:ext uri="{BB962C8B-B14F-4D97-AF65-F5344CB8AC3E}">
        <p14:creationId xmlns:p14="http://schemas.microsoft.com/office/powerpoint/2010/main" val="1937733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professional development opportunities afforded by participation in major scientific conference and professional society events, participants engage in program facilitated professional development activities. Mentees work closely with </a:t>
            </a:r>
            <a:r>
              <a:rPr lang="en-US" dirty="0" smtClean="0"/>
              <a:t>the program’s </a:t>
            </a:r>
            <a:r>
              <a:rPr lang="en-US" dirty="0" smtClean="0"/>
              <a:t>Professional Development Consultant, Program Mentors and Program Staff to develop and expand skills through these exercises.</a:t>
            </a:r>
          </a:p>
          <a:p>
            <a:r>
              <a:rPr lang="en-US" dirty="0"/>
              <a:t> </a:t>
            </a:r>
            <a:r>
              <a:rPr lang="en-US" dirty="0" smtClean="0"/>
              <a:t>- </a:t>
            </a:r>
            <a:r>
              <a:rPr lang="en-US" dirty="0" smtClean="0"/>
              <a:t>They </a:t>
            </a:r>
            <a:r>
              <a:rPr lang="en-US" dirty="0" smtClean="0"/>
              <a:t>set up a </a:t>
            </a:r>
            <a:r>
              <a:rPr lang="en-US" dirty="0" smtClean="0"/>
              <a:t>public profile </a:t>
            </a:r>
            <a:r>
              <a:rPr lang="en-US" dirty="0" smtClean="0"/>
              <a:t>to showcase research, goals, select pubs and presentations – useful when applying to </a:t>
            </a:r>
            <a:r>
              <a:rPr lang="en-US" dirty="0" smtClean="0"/>
              <a:t>opportunities.</a:t>
            </a:r>
            <a:endParaRPr lang="en-US" dirty="0" smtClean="0"/>
          </a:p>
          <a:p>
            <a:r>
              <a:rPr lang="en-US" dirty="0"/>
              <a:t> </a:t>
            </a:r>
            <a:r>
              <a:rPr lang="en-US" dirty="0" smtClean="0"/>
              <a:t>- </a:t>
            </a:r>
            <a:r>
              <a:rPr lang="en-US" dirty="0" smtClean="0"/>
              <a:t>They </a:t>
            </a:r>
            <a:r>
              <a:rPr lang="en-US" dirty="0" smtClean="0"/>
              <a:t>give 5 minute self-introduction of background and goals to cohort members which they update at Phase 3</a:t>
            </a:r>
          </a:p>
          <a:p>
            <a:r>
              <a:rPr lang="en-US" dirty="0"/>
              <a:t> </a:t>
            </a:r>
            <a:r>
              <a:rPr lang="en-US" dirty="0" smtClean="0"/>
              <a:t>- </a:t>
            </a:r>
            <a:r>
              <a:rPr lang="en-US" dirty="0" smtClean="0"/>
              <a:t>They </a:t>
            </a:r>
            <a:r>
              <a:rPr lang="en-US" dirty="0" smtClean="0"/>
              <a:t>develop short, mid and long-term goals which are then refined through discussion with mentors</a:t>
            </a:r>
          </a:p>
          <a:p>
            <a:r>
              <a:rPr lang="en-US" dirty="0"/>
              <a:t> </a:t>
            </a:r>
            <a:r>
              <a:rPr lang="en-US" dirty="0" smtClean="0"/>
              <a:t>- </a:t>
            </a:r>
            <a:r>
              <a:rPr lang="en-US" dirty="0" smtClean="0"/>
              <a:t>They </a:t>
            </a:r>
            <a:r>
              <a:rPr lang="en-US" dirty="0" smtClean="0"/>
              <a:t>participate in brown bag discussions on creating a better CV/resume and strategies for better oral and written presentation skills</a:t>
            </a:r>
          </a:p>
          <a:p>
            <a:r>
              <a:rPr lang="en-US" dirty="0"/>
              <a:t> </a:t>
            </a:r>
            <a:r>
              <a:rPr lang="en-US" dirty="0" smtClean="0"/>
              <a:t>- </a:t>
            </a:r>
            <a:r>
              <a:rPr lang="en-US" dirty="0" smtClean="0"/>
              <a:t>At </a:t>
            </a:r>
            <a:r>
              <a:rPr lang="en-US" dirty="0" smtClean="0"/>
              <a:t>Phase 3 there is the NSF hosted poster session and individual meetings with congressional representatives</a:t>
            </a:r>
          </a:p>
        </p:txBody>
      </p:sp>
      <p:sp>
        <p:nvSpPr>
          <p:cNvPr id="4" name="Slide Number Placeholder 3"/>
          <p:cNvSpPr>
            <a:spLocks noGrp="1"/>
          </p:cNvSpPr>
          <p:nvPr>
            <p:ph type="sldNum" sz="quarter" idx="10"/>
          </p:nvPr>
        </p:nvSpPr>
        <p:spPr/>
        <p:txBody>
          <a:bodyPr/>
          <a:lstStyle/>
          <a:p>
            <a:fld id="{E99209E0-8926-1E4E-B958-C74B8D0696B4}" type="slidenum">
              <a:rPr lang="en-US" smtClean="0"/>
              <a:t>11</a:t>
            </a:fld>
            <a:endParaRPr lang="en-US"/>
          </a:p>
        </p:txBody>
      </p:sp>
    </p:spTree>
    <p:extLst>
      <p:ext uri="{BB962C8B-B14F-4D97-AF65-F5344CB8AC3E}">
        <p14:creationId xmlns:p14="http://schemas.microsoft.com/office/powerpoint/2010/main" val="100575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virtual community is used to share successes, disseminate opportunities, provide ongoing mentoring and support, and maintain continuity of networks formed through the program. We have various technologies and social media. We support the structure and moderation of the virtual community but it’s the participants who collectively keep it interactive and productive. </a:t>
            </a:r>
          </a:p>
        </p:txBody>
      </p:sp>
      <p:sp>
        <p:nvSpPr>
          <p:cNvPr id="4" name="Slide Number Placeholder 3"/>
          <p:cNvSpPr>
            <a:spLocks noGrp="1"/>
          </p:cNvSpPr>
          <p:nvPr>
            <p:ph type="sldNum" sz="quarter" idx="10"/>
          </p:nvPr>
        </p:nvSpPr>
        <p:spPr/>
        <p:txBody>
          <a:bodyPr/>
          <a:lstStyle/>
          <a:p>
            <a:fld id="{E99209E0-8926-1E4E-B958-C74B8D0696B4}" type="slidenum">
              <a:rPr lang="en-US" smtClean="0"/>
              <a:t>12</a:t>
            </a:fld>
            <a:endParaRPr lang="en-US"/>
          </a:p>
        </p:txBody>
      </p:sp>
    </p:spTree>
    <p:extLst>
      <p:ext uri="{BB962C8B-B14F-4D97-AF65-F5344CB8AC3E}">
        <p14:creationId xmlns:p14="http://schemas.microsoft.com/office/powerpoint/2010/main" val="347685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Overall 96% of mentee survey data indicates agreement on need for program. Benefits cluster around three central themes of community engagement and support, networking, and professional development.</a:t>
            </a: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E99209E0-8926-1E4E-B958-C74B8D0696B4}" type="slidenum">
              <a:rPr lang="en-US" smtClean="0"/>
              <a:t>13</a:t>
            </a:fld>
            <a:endParaRPr lang="en-US"/>
          </a:p>
        </p:txBody>
      </p:sp>
    </p:spTree>
    <p:extLst>
      <p:ext uri="{BB962C8B-B14F-4D97-AF65-F5344CB8AC3E}">
        <p14:creationId xmlns:p14="http://schemas.microsoft.com/office/powerpoint/2010/main" val="278296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After entering the MSPHD’S program, the relationships students form and the supportive networks they build last throughout their career! We’ve even had one marriage!  Jose and Maria met in Cohort II – today they are married and starting a family while completing their PhD’s. </a:t>
            </a:r>
            <a:r>
              <a:rPr lang="en-US" dirty="0" smtClean="0"/>
              <a:t>Holly, a cohort 4 mentee, is now a professor at University of Colorado, Boulder and a Program Mentor. Al-</a:t>
            </a:r>
            <a:r>
              <a:rPr lang="en-US" dirty="0" err="1" smtClean="0"/>
              <a:t>Aakhir</a:t>
            </a:r>
            <a:r>
              <a:rPr lang="en-US" dirty="0" smtClean="0"/>
              <a:t>, a cohort 2 mentee, has served several times as a Dream Team mentor and is currently working as an engineer </a:t>
            </a:r>
            <a:r>
              <a:rPr lang="en-US" dirty="0" smtClean="0"/>
              <a:t>for a not-for-profit research and development laboratory.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99209E0-8926-1E4E-B958-C74B8D0696B4}" type="slidenum">
              <a:rPr lang="en-US" smtClean="0"/>
              <a:t>14</a:t>
            </a:fld>
            <a:endParaRPr lang="en-US"/>
          </a:p>
        </p:txBody>
      </p:sp>
    </p:spTree>
    <p:extLst>
      <p:ext uri="{BB962C8B-B14F-4D97-AF65-F5344CB8AC3E}">
        <p14:creationId xmlns:p14="http://schemas.microsoft.com/office/powerpoint/2010/main" val="310493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solidFill>
                  <a:schemeClr val="tx1"/>
                </a:solidFill>
              </a:rPr>
              <a:t>The program has facilitated the recruitment and retention of 213 URM students with 47 having obtained a doctorate and another 67 enrolled in doctoral programs. </a:t>
            </a:r>
            <a:r>
              <a:rPr lang="en-US" dirty="0" smtClean="0">
                <a:solidFill>
                  <a:schemeClr val="tx1"/>
                </a:solidFill>
              </a:rPr>
              <a:t>MS </a:t>
            </a:r>
            <a:r>
              <a:rPr lang="en-US" dirty="0" smtClean="0">
                <a:solidFill>
                  <a:schemeClr val="tx1"/>
                </a:solidFill>
              </a:rPr>
              <a:t>PHD’S </a:t>
            </a:r>
            <a:r>
              <a:rPr lang="en-US" dirty="0" smtClean="0">
                <a:solidFill>
                  <a:schemeClr val="tx1"/>
                </a:solidFill>
              </a:rPr>
              <a:t>fellows have </a:t>
            </a:r>
            <a:r>
              <a:rPr lang="en-US" dirty="0" smtClean="0"/>
              <a:t>opportunities to become </a:t>
            </a:r>
            <a:r>
              <a:rPr lang="en-US" dirty="0" smtClean="0">
                <a:solidFill>
                  <a:schemeClr val="tx1"/>
                </a:solidFill>
              </a:rPr>
              <a:t>“</a:t>
            </a:r>
            <a:r>
              <a:rPr lang="en-US" dirty="0" smtClean="0">
                <a:solidFill>
                  <a:schemeClr val="tx1"/>
                </a:solidFill>
              </a:rPr>
              <a:t>Dream Team” (peer) mentors, program mentors, and </a:t>
            </a:r>
            <a:r>
              <a:rPr lang="en-US" dirty="0" smtClean="0">
                <a:solidFill>
                  <a:schemeClr val="tx1"/>
                </a:solidFill>
              </a:rPr>
              <a:t>staff. </a:t>
            </a:r>
            <a:r>
              <a:rPr lang="en-US" dirty="0" smtClean="0">
                <a:solidFill>
                  <a:schemeClr val="tx1"/>
                </a:solidFill>
              </a:rPr>
              <a:t>They also have opportunities to engage in STEM community as speakers and presenters at conferences, meetings, workshops, panels and webinars. Our organizational partners play a major role in facilitating the success of our program goals through their support in providing opportunities to the </a:t>
            </a:r>
            <a:r>
              <a:rPr lang="en-US" dirty="0" smtClean="0">
                <a:solidFill>
                  <a:schemeClr val="tx1"/>
                </a:solidFill>
              </a:rPr>
              <a:t>students.</a:t>
            </a:r>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E99209E0-8926-1E4E-B958-C74B8D0696B4}" type="slidenum">
              <a:rPr lang="en-US" smtClean="0"/>
              <a:t>15</a:t>
            </a:fld>
            <a:endParaRPr lang="en-US"/>
          </a:p>
        </p:txBody>
      </p:sp>
    </p:spTree>
    <p:extLst>
      <p:ext uri="{BB962C8B-B14F-4D97-AF65-F5344CB8AC3E}">
        <p14:creationId xmlns:p14="http://schemas.microsoft.com/office/powerpoint/2010/main" val="47525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MS PHD’S activities, participants have produced 399 products as of September 2013. Another 12 abstracts have been accepted for upcoming 2013-2014 activities.</a:t>
            </a:r>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16</a:t>
            </a:fld>
            <a:endParaRPr lang="en-US"/>
          </a:p>
        </p:txBody>
      </p:sp>
    </p:spTree>
    <p:extLst>
      <p:ext uri="{BB962C8B-B14F-4D97-AF65-F5344CB8AC3E}">
        <p14:creationId xmlns:p14="http://schemas.microsoft.com/office/powerpoint/2010/main" val="2594072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also facilitated a new initiative Beyond the PhD to provide continue support of early participants as they transition into the workforce. The pilot was a two-day </a:t>
            </a:r>
            <a:r>
              <a:rPr lang="en-US" dirty="0" smtClean="0"/>
              <a:t>workshop held at University of Texas, Arlington </a:t>
            </a:r>
            <a:r>
              <a:rPr lang="en-US" dirty="0" smtClean="0"/>
              <a:t>in November of 2011 and covered these topics. Pending funding opportunities, we hope to continue with future Beyond the PhD workshops.</a:t>
            </a:r>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17</a:t>
            </a:fld>
            <a:endParaRPr lang="en-US"/>
          </a:p>
        </p:txBody>
      </p:sp>
    </p:spTree>
    <p:extLst>
      <p:ext uri="{BB962C8B-B14F-4D97-AF65-F5344CB8AC3E}">
        <p14:creationId xmlns:p14="http://schemas.microsoft.com/office/powerpoint/2010/main" val="2380935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209E0-8926-1E4E-B958-C74B8D0696B4}" type="slidenum">
              <a:rPr lang="en-US" smtClean="0"/>
              <a:t>18</a:t>
            </a:fld>
            <a:endParaRPr lang="en-US"/>
          </a:p>
        </p:txBody>
      </p:sp>
    </p:spTree>
    <p:extLst>
      <p:ext uri="{BB962C8B-B14F-4D97-AF65-F5344CB8AC3E}">
        <p14:creationId xmlns:p14="http://schemas.microsoft.com/office/powerpoint/2010/main" val="3902007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19</a:t>
            </a:fld>
            <a:endParaRPr lang="en-US"/>
          </a:p>
        </p:txBody>
      </p:sp>
    </p:spTree>
    <p:extLst>
      <p:ext uri="{BB962C8B-B14F-4D97-AF65-F5344CB8AC3E}">
        <p14:creationId xmlns:p14="http://schemas.microsoft.com/office/powerpoint/2010/main" val="925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 PHD’S is a professional development program</a:t>
            </a:r>
            <a:r>
              <a:rPr lang="en-US" baseline="0" dirty="0" smtClean="0"/>
              <a:t> designed to facilitate the recruitment and retention of underrepresented minorities in STEM. </a:t>
            </a:r>
            <a:r>
              <a:rPr lang="en-US" dirty="0" smtClean="0"/>
              <a:t>We do this through a 3 phase structure that </a:t>
            </a:r>
            <a:r>
              <a:rPr lang="en-US" dirty="0" smtClean="0"/>
              <a:t>includes Tiered Mentoring, Successful </a:t>
            </a:r>
            <a:r>
              <a:rPr lang="en-US" dirty="0" smtClean="0"/>
              <a:t>URM Scientist Role </a:t>
            </a:r>
            <a:r>
              <a:rPr lang="en-US" dirty="0" smtClean="0"/>
              <a:t>Models, Community Building Activities, Professional </a:t>
            </a:r>
            <a:r>
              <a:rPr lang="en-US" dirty="0" smtClean="0"/>
              <a:t>Development </a:t>
            </a:r>
            <a:r>
              <a:rPr lang="en-US" dirty="0" smtClean="0"/>
              <a:t>Training, Networking Opportunities, and a Virtual Community.</a:t>
            </a:r>
            <a:endParaRPr lang="en-US" dirty="0" smtClean="0"/>
          </a:p>
          <a:p>
            <a:r>
              <a:rPr lang="en-US" dirty="0" smtClean="0"/>
              <a:t>Our </a:t>
            </a:r>
            <a:r>
              <a:rPr lang="en-US" dirty="0" smtClean="0"/>
              <a:t>Goals</a:t>
            </a:r>
            <a:r>
              <a:rPr lang="en-US" dirty="0"/>
              <a:t> </a:t>
            </a:r>
            <a:r>
              <a:rPr lang="en-US" dirty="0" smtClean="0"/>
              <a:t>are to increase </a:t>
            </a:r>
            <a:r>
              <a:rPr lang="en-US" dirty="0" smtClean="0"/>
              <a:t>exposure to and engagement in the Earth system science </a:t>
            </a:r>
            <a:r>
              <a:rPr lang="en-US" dirty="0" smtClean="0"/>
              <a:t>community for underrepresented minorities, enhance </a:t>
            </a:r>
            <a:r>
              <a:rPr lang="en-US" dirty="0" smtClean="0"/>
              <a:t>professional skills, </a:t>
            </a:r>
            <a:r>
              <a:rPr lang="en-US" dirty="0" err="1" smtClean="0"/>
              <a:t>grantsmanship</a:t>
            </a:r>
            <a:r>
              <a:rPr lang="en-US" dirty="0" smtClean="0"/>
              <a:t>, oral and written </a:t>
            </a:r>
            <a:r>
              <a:rPr lang="en-US" dirty="0" smtClean="0"/>
              <a:t>communication, provide </a:t>
            </a:r>
            <a:r>
              <a:rPr lang="en-US" dirty="0" smtClean="0"/>
              <a:t>resources regarding future funding, education and career </a:t>
            </a:r>
            <a:r>
              <a:rPr lang="en-US" dirty="0" smtClean="0"/>
              <a:t>opportunities, facilitate </a:t>
            </a:r>
            <a:r>
              <a:rPr lang="en-US" dirty="0" smtClean="0"/>
              <a:t>networking opportunities with established researchers and </a:t>
            </a:r>
            <a:r>
              <a:rPr lang="en-US" dirty="0" smtClean="0"/>
              <a:t>educators, and sustain </a:t>
            </a:r>
            <a:r>
              <a:rPr lang="en-US" dirty="0" smtClean="0"/>
              <a:t>on-going interaction, communication and support through our virtual community</a:t>
            </a:r>
          </a:p>
        </p:txBody>
      </p:sp>
      <p:sp>
        <p:nvSpPr>
          <p:cNvPr id="4" name="Slide Number Placeholder 3"/>
          <p:cNvSpPr>
            <a:spLocks noGrp="1"/>
          </p:cNvSpPr>
          <p:nvPr>
            <p:ph type="sldNum" sz="quarter" idx="10"/>
          </p:nvPr>
        </p:nvSpPr>
        <p:spPr/>
        <p:txBody>
          <a:bodyPr/>
          <a:lstStyle/>
          <a:p>
            <a:fld id="{E99209E0-8926-1E4E-B958-C74B8D0696B4}" type="slidenum">
              <a:rPr lang="en-US" smtClean="0"/>
              <a:t>2</a:t>
            </a:fld>
            <a:endParaRPr lang="en-US"/>
          </a:p>
        </p:txBody>
      </p:sp>
    </p:spTree>
    <p:extLst>
      <p:ext uri="{BB962C8B-B14F-4D97-AF65-F5344CB8AC3E}">
        <p14:creationId xmlns:p14="http://schemas.microsoft.com/office/powerpoint/2010/main" val="177298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pilot program was the 2003 MS PHD’S in Ocean </a:t>
            </a:r>
            <a:r>
              <a:rPr lang="en-US" sz="1200" kern="1200" dirty="0" smtClean="0">
                <a:solidFill>
                  <a:schemeClr val="tx1"/>
                </a:solidFill>
                <a:effectLst/>
                <a:latin typeface="+mn-lt"/>
                <a:ea typeface="+mn-ea"/>
                <a:cs typeface="+mn-cs"/>
              </a:rPr>
              <a:t>Sciences. It engaged 25 </a:t>
            </a:r>
            <a:r>
              <a:rPr lang="en-US" sz="1200" kern="1200" dirty="0" smtClean="0">
                <a:solidFill>
                  <a:schemeClr val="tx1"/>
                </a:solidFill>
                <a:effectLst/>
                <a:latin typeface="+mn-lt"/>
                <a:ea typeface="+mn-ea"/>
                <a:cs typeface="+mn-cs"/>
              </a:rPr>
              <a:t>highly talented URM students during the Final Joint Global Ocean Flux Study Program Open Science Meeting</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idea for the program was based upon research demonstrating that </a:t>
            </a:r>
            <a:r>
              <a:rPr lang="en-US" sz="1200" kern="1200" dirty="0" smtClean="0">
                <a:solidFill>
                  <a:schemeClr val="tx1"/>
                </a:solidFill>
                <a:effectLst/>
                <a:latin typeface="+mn-lt"/>
                <a:ea typeface="+mn-ea"/>
                <a:cs typeface="+mn-cs"/>
              </a:rPr>
              <a:t>in 1998, </a:t>
            </a:r>
            <a:r>
              <a:rPr lang="en-US" dirty="0"/>
              <a:t>m</a:t>
            </a:r>
            <a:r>
              <a:rPr lang="en-US" sz="1200" kern="1200" dirty="0" smtClean="0">
                <a:solidFill>
                  <a:schemeClr val="tx1"/>
                </a:solidFill>
                <a:effectLst/>
                <a:latin typeface="+mn-lt"/>
                <a:ea typeface="+mn-ea"/>
                <a:cs typeface="+mn-cs"/>
              </a:rPr>
              <a:t>inorities </a:t>
            </a:r>
            <a:r>
              <a:rPr lang="en-US" sz="1200" kern="1200" dirty="0" smtClean="0">
                <a:solidFill>
                  <a:schemeClr val="tx1"/>
                </a:solidFill>
                <a:effectLst/>
                <a:latin typeface="+mn-lt"/>
                <a:ea typeface="+mn-ea"/>
                <a:cs typeface="+mn-cs"/>
              </a:rPr>
              <a:t>received &lt; 10 % of the </a:t>
            </a:r>
            <a:r>
              <a:rPr lang="en-US" sz="1200" kern="1200" dirty="0" smtClean="0">
                <a:solidFill>
                  <a:schemeClr val="tx1"/>
                </a:solidFill>
                <a:effectLst/>
                <a:latin typeface="+mn-lt"/>
                <a:ea typeface="+mn-ea"/>
                <a:cs typeface="+mn-cs"/>
              </a:rPr>
              <a:t>30,000 </a:t>
            </a:r>
            <a:r>
              <a:rPr lang="en-US" sz="1200" kern="1200" dirty="0" smtClean="0">
                <a:solidFill>
                  <a:schemeClr val="tx1"/>
                </a:solidFill>
                <a:effectLst/>
                <a:latin typeface="+mn-lt"/>
                <a:ea typeface="+mn-ea"/>
                <a:cs typeface="+mn-cs"/>
              </a:rPr>
              <a:t>plus doctoral degrees </a:t>
            </a:r>
            <a:r>
              <a:rPr lang="en-US" sz="1200" kern="1200" dirty="0" smtClean="0">
                <a:solidFill>
                  <a:schemeClr val="tx1"/>
                </a:solidFill>
                <a:effectLst/>
                <a:latin typeface="+mn-lt"/>
                <a:ea typeface="+mn-ea"/>
                <a:cs typeface="+mn-cs"/>
              </a:rPr>
              <a:t>awarded </a:t>
            </a:r>
            <a:r>
              <a:rPr lang="en-US" sz="1200" kern="1200" dirty="0" smtClean="0">
                <a:solidFill>
                  <a:schemeClr val="tx1"/>
                </a:solidFill>
                <a:effectLst/>
                <a:latin typeface="+mn-lt"/>
                <a:ea typeface="+mn-ea"/>
                <a:cs typeface="+mn-cs"/>
              </a:rPr>
              <a:t>by U.S. institutions</a:t>
            </a:r>
            <a:r>
              <a:rPr lang="en-US" sz="1200" kern="1200" baseline="0" dirty="0" smtClean="0">
                <a:solidFill>
                  <a:schemeClr val="tx1"/>
                </a:solidFill>
                <a:effectLst/>
                <a:latin typeface="+mn-lt"/>
                <a:ea typeface="+mn-ea"/>
                <a:cs typeface="+mn-cs"/>
              </a:rPr>
              <a:t> and that t</a:t>
            </a:r>
            <a:r>
              <a:rPr lang="en-US" sz="1200" kern="1200" dirty="0" smtClean="0">
                <a:solidFill>
                  <a:schemeClr val="tx1"/>
                </a:solidFill>
                <a:effectLst/>
                <a:latin typeface="+mn-lt"/>
                <a:ea typeface="+mn-ea"/>
                <a:cs typeface="+mn-cs"/>
              </a:rPr>
              <a:t>he number of ESS doctoral degrees awarded to minorities </a:t>
            </a:r>
            <a:r>
              <a:rPr lang="en-US" sz="1200" kern="1200" dirty="0" smtClean="0">
                <a:solidFill>
                  <a:schemeClr val="tx1"/>
                </a:solidFill>
                <a:effectLst/>
                <a:latin typeface="+mn-lt"/>
                <a:ea typeface="+mn-ea"/>
                <a:cs typeface="+mn-cs"/>
              </a:rPr>
              <a:t>was even </a:t>
            </a:r>
            <a:r>
              <a:rPr lang="en-US" sz="1200" kern="1200" dirty="0" smtClean="0">
                <a:solidFill>
                  <a:schemeClr val="tx1"/>
                </a:solidFill>
                <a:effectLst/>
                <a:latin typeface="+mn-lt"/>
                <a:ea typeface="+mn-ea"/>
                <a:cs typeface="+mn-cs"/>
              </a:rPr>
              <a:t>smaller.</a:t>
            </a:r>
            <a:endParaRPr lang="en-US" dirty="0" smtClean="0"/>
          </a:p>
          <a:p>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3</a:t>
            </a:fld>
            <a:endParaRPr lang="en-US"/>
          </a:p>
        </p:txBody>
      </p:sp>
    </p:spTree>
    <p:extLst>
      <p:ext uri="{BB962C8B-B14F-4D97-AF65-F5344CB8AC3E}">
        <p14:creationId xmlns:p14="http://schemas.microsoft.com/office/powerpoint/2010/main" val="323948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response to evaluation findings, the program </a:t>
            </a:r>
            <a:r>
              <a:rPr lang="en-US" dirty="0" smtClean="0"/>
              <a:t>is expanded </a:t>
            </a:r>
            <a:r>
              <a:rPr lang="en-US" dirty="0" smtClean="0"/>
              <a:t>to include </a:t>
            </a:r>
            <a:r>
              <a:rPr lang="en-US" dirty="0" smtClean="0"/>
              <a:t>Earth system science </a:t>
            </a:r>
            <a:r>
              <a:rPr lang="en-US" dirty="0" smtClean="0"/>
              <a:t>disciplines </a:t>
            </a:r>
            <a:r>
              <a:rPr lang="en-US" dirty="0" smtClean="0"/>
              <a:t>beyond Ocean Sciences. It is set up as a 3-phase structure to increase the benefits for students. A virtual community is added to further support participant interaction and inclusivity. The program supports 213 participants from 33 states, D.C., Puerto Rico, and an American citizen who graduated from University of British Columbia in Vancouver, Canada. We currently have 47 alumni with doctoral degrees and another 67 participants are enrolled in doctoral programs.</a:t>
            </a:r>
          </a:p>
        </p:txBody>
      </p:sp>
      <p:sp>
        <p:nvSpPr>
          <p:cNvPr id="4" name="Slide Number Placeholder 3"/>
          <p:cNvSpPr>
            <a:spLocks noGrp="1"/>
          </p:cNvSpPr>
          <p:nvPr>
            <p:ph type="sldNum" sz="quarter" idx="10"/>
          </p:nvPr>
        </p:nvSpPr>
        <p:spPr/>
        <p:txBody>
          <a:bodyPr/>
          <a:lstStyle/>
          <a:p>
            <a:fld id="{E99209E0-8926-1E4E-B958-C74B8D0696B4}" type="slidenum">
              <a:rPr lang="en-US" smtClean="0"/>
              <a:t>4</a:t>
            </a:fld>
            <a:endParaRPr lang="en-US"/>
          </a:p>
        </p:txBody>
      </p:sp>
    </p:spTree>
    <p:extLst>
      <p:ext uri="{BB962C8B-B14F-4D97-AF65-F5344CB8AC3E}">
        <p14:creationId xmlns:p14="http://schemas.microsoft.com/office/powerpoint/2010/main" val="315250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an overview of the geographic representation by state and cohort along with levels</a:t>
            </a:r>
            <a:r>
              <a:rPr lang="en-US" baseline="0" dirty="0" smtClean="0"/>
              <a:t> and </a:t>
            </a:r>
            <a:r>
              <a:rPr lang="en-US" dirty="0" smtClean="0"/>
              <a:t>numbers on degrees attained. This map is also available on our website – </a:t>
            </a:r>
            <a:r>
              <a:rPr lang="en-US" dirty="0" err="1" smtClean="0"/>
              <a:t>www.msphds.org</a:t>
            </a:r>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5</a:t>
            </a:fld>
            <a:endParaRPr lang="en-US"/>
          </a:p>
        </p:txBody>
      </p:sp>
    </p:spTree>
    <p:extLst>
      <p:ext uri="{BB962C8B-B14F-4D97-AF65-F5344CB8AC3E}">
        <p14:creationId xmlns:p14="http://schemas.microsoft.com/office/powerpoint/2010/main" val="65011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86200" y="8686800"/>
            <a:ext cx="2971800" cy="457200"/>
          </a:xfrm>
          <a:noFill/>
        </p:spPr>
        <p:txBody>
          <a:bodyPr/>
          <a:lstStyle/>
          <a:p>
            <a:fld id="{76F92E8D-BA97-429E-8098-EA8DC5523DCC}" type="slidenum">
              <a:rPr lang="en-US"/>
              <a:pPr/>
              <a:t>6</a:t>
            </a:fld>
            <a:endParaRPr lang="en-US"/>
          </a:p>
        </p:txBody>
      </p:sp>
      <p:sp>
        <p:nvSpPr>
          <p:cNvPr id="73731" name="Slide Image Placeholder 1"/>
          <p:cNvSpPr>
            <a:spLocks noGrp="1" noRot="1" noChangeAspect="1" noTextEdit="1"/>
          </p:cNvSpPr>
          <p:nvPr>
            <p:ph type="sldImg"/>
          </p:nvPr>
        </p:nvSpPr>
        <p:spPr>
          <a:noFill/>
          <a:ln/>
        </p:spPr>
      </p:sp>
      <p:sp>
        <p:nvSpPr>
          <p:cNvPr id="7373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dirty="0" smtClean="0"/>
              <a:t>As you can see, the program has many components that contribute to its success, and they are all focused on providing support for student needs. Overall, the program focuses on five majors areas: exposing students to earth system science through meetings and field </a:t>
            </a:r>
            <a:r>
              <a:rPr lang="en-US" dirty="0" smtClean="0"/>
              <a:t>trips, mentoring relationships, </a:t>
            </a:r>
            <a:r>
              <a:rPr lang="en-US" dirty="0" smtClean="0"/>
              <a:t>professional development opportunities such as goal setting and strategic </a:t>
            </a:r>
            <a:r>
              <a:rPr lang="en-US" dirty="0" smtClean="0"/>
              <a:t>planning</a:t>
            </a:r>
            <a:r>
              <a:rPr lang="en-US" dirty="0"/>
              <a:t>,</a:t>
            </a:r>
            <a:r>
              <a:rPr lang="en-US" dirty="0" smtClean="0"/>
              <a:t> networking </a:t>
            </a:r>
            <a:r>
              <a:rPr lang="en-US" dirty="0" smtClean="0"/>
              <a:t>opportunities with researchers, educators, and </a:t>
            </a:r>
            <a:r>
              <a:rPr lang="en-US" dirty="0" smtClean="0"/>
              <a:t>peers, </a:t>
            </a:r>
            <a:r>
              <a:rPr lang="en-US" baseline="0" dirty="0" smtClean="0"/>
              <a:t>and </a:t>
            </a:r>
            <a:r>
              <a:rPr lang="en-US" baseline="0" dirty="0" smtClean="0"/>
              <a:t>ongoing virtual support</a:t>
            </a:r>
            <a:endParaRPr lang="en-US" dirty="0" smtClean="0"/>
          </a:p>
        </p:txBody>
      </p:sp>
      <p:sp>
        <p:nvSpPr>
          <p:cNvPr id="7373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eaLnBrk="1" hangingPunct="1"/>
            <a:fld id="{40DA4AA4-071B-49A9-8E1F-F78477522181}" type="slidenum">
              <a:rPr lang="en-US" sz="1200">
                <a:cs typeface="Arial" charset="0"/>
              </a:rPr>
              <a:pPr algn="r" eaLnBrk="1" hangingPunct="1"/>
              <a:t>6</a:t>
            </a:fld>
            <a:endParaRPr lang="en-US" sz="1200"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The program also benefits our mentors by </a:t>
            </a:r>
            <a:r>
              <a:rPr lang="en-US" dirty="0" smtClean="0"/>
              <a:t>facilitating </a:t>
            </a:r>
            <a:r>
              <a:rPr lang="en-US" dirty="0" smtClean="0"/>
              <a:t>mentoring and development of new talent</a:t>
            </a:r>
            <a:r>
              <a:rPr lang="en-US" baseline="0" dirty="0" smtClean="0"/>
              <a:t> and </a:t>
            </a:r>
            <a:r>
              <a:rPr lang="en-US" dirty="0" smtClean="0"/>
              <a:t>provides opportunities to engage new talent in their programs, labs and research initiatives.</a:t>
            </a:r>
          </a:p>
        </p:txBody>
      </p:sp>
      <p:sp>
        <p:nvSpPr>
          <p:cNvPr id="4" name="Slide Number Placeholder 3"/>
          <p:cNvSpPr>
            <a:spLocks noGrp="1"/>
          </p:cNvSpPr>
          <p:nvPr>
            <p:ph type="sldNum" sz="quarter" idx="10"/>
          </p:nvPr>
        </p:nvSpPr>
        <p:spPr/>
        <p:txBody>
          <a:bodyPr/>
          <a:lstStyle/>
          <a:p>
            <a:fld id="{E99209E0-8926-1E4E-B958-C74B8D0696B4}" type="slidenum">
              <a:rPr lang="en-US" smtClean="0"/>
              <a:t>7</a:t>
            </a:fld>
            <a:endParaRPr lang="en-US"/>
          </a:p>
        </p:txBody>
      </p:sp>
    </p:spTree>
    <p:extLst>
      <p:ext uri="{BB962C8B-B14F-4D97-AF65-F5344CB8AC3E}">
        <p14:creationId xmlns:p14="http://schemas.microsoft.com/office/powerpoint/2010/main" val="113701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A12FDCD-BEA9-491F-9AF9-BD78A9DEBD98}" type="slidenum">
              <a:rPr lang="en-US" smtClean="0"/>
              <a:pPr/>
              <a:t>8</a:t>
            </a:fld>
            <a:endParaRPr lang="en-US" smtClean="0"/>
          </a:p>
        </p:txBody>
      </p:sp>
      <p:sp>
        <p:nvSpPr>
          <p:cNvPr id="73731" name="Slide Image Placeholder 1"/>
          <p:cNvSpPr>
            <a:spLocks noGrp="1" noRot="1" noChangeAspect="1" noTextEdit="1"/>
          </p:cNvSpPr>
          <p:nvPr>
            <p:ph type="sldImg"/>
          </p:nvPr>
        </p:nvSpPr>
        <p:spPr>
          <a:solidFill>
            <a:srgbClr val="FFFFFF"/>
          </a:solidFill>
          <a:ln/>
        </p:spPr>
      </p:sp>
      <p:sp>
        <p:nvSpPr>
          <p:cNvPr id="73732"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r>
              <a:rPr lang="en-US" b="0" dirty="0" smtClean="0"/>
              <a:t>This is an overview of the 3-phase structure:</a:t>
            </a:r>
          </a:p>
          <a:p>
            <a:pPr eaLnBrk="1" hangingPunct="1">
              <a:spcBef>
                <a:spcPct val="0"/>
              </a:spcBef>
            </a:pPr>
            <a:r>
              <a:rPr lang="en-US" dirty="0"/>
              <a:t> </a:t>
            </a:r>
            <a:r>
              <a:rPr lang="en-US" dirty="0" smtClean="0"/>
              <a:t>- </a:t>
            </a:r>
            <a:r>
              <a:rPr lang="en-US" b="0" dirty="0" smtClean="0"/>
              <a:t>Phase </a:t>
            </a:r>
            <a:r>
              <a:rPr lang="en-US" b="0" dirty="0" smtClean="0"/>
              <a:t>I provides exposure to a large and diverse conference. Mentees are introduced to mentors and participate in sessions on developing and maintaining effective mentor/mentee relationships. They enjoy community building and gain additional exposure to science and research with field trips to CAS and Aquarium of the Bay. In-house professional development activities include CV/resume development, poster and oral presentations, and learning to set career and academic goals.</a:t>
            </a:r>
          </a:p>
          <a:p>
            <a:pPr eaLnBrk="1" hangingPunct="1">
              <a:spcBef>
                <a:spcPct val="0"/>
              </a:spcBef>
            </a:pPr>
            <a:r>
              <a:rPr lang="en-US" dirty="0"/>
              <a:t> </a:t>
            </a:r>
            <a:r>
              <a:rPr lang="en-US" dirty="0" smtClean="0"/>
              <a:t>- </a:t>
            </a:r>
            <a:r>
              <a:rPr lang="en-US" b="0" dirty="0" smtClean="0"/>
              <a:t>Phase </a:t>
            </a:r>
            <a:r>
              <a:rPr lang="en-US" b="0" dirty="0" smtClean="0"/>
              <a:t>II provides further networking and professional development by matching mentees to </a:t>
            </a:r>
            <a:r>
              <a:rPr lang="en-US" b="0" dirty="0" smtClean="0"/>
              <a:t>conferences</a:t>
            </a:r>
            <a:r>
              <a:rPr lang="en-US" dirty="0"/>
              <a:t> </a:t>
            </a:r>
            <a:r>
              <a:rPr lang="en-US" dirty="0" smtClean="0"/>
              <a:t>and </a:t>
            </a:r>
            <a:r>
              <a:rPr lang="en-US" b="0" dirty="0" smtClean="0"/>
              <a:t>workshops that </a:t>
            </a:r>
            <a:r>
              <a:rPr lang="en-US" b="0" dirty="0" smtClean="0"/>
              <a:t>align with their academic and research goals. Our organizational partners support small groups of mentees through travel grants, scholarships and other types of funding support to attend their events. Discipline-specific mentors are recruited to provide one-on-one or small group interaction with students during these meetings. In most cases, at least 2 students attend each conference to sustain peer-to-peer collegiality and support. </a:t>
            </a:r>
          </a:p>
          <a:p>
            <a:pPr eaLnBrk="1" hangingPunct="1">
              <a:spcBef>
                <a:spcPct val="0"/>
              </a:spcBef>
            </a:pPr>
            <a:r>
              <a:rPr lang="en-US" dirty="0"/>
              <a:t> </a:t>
            </a:r>
            <a:r>
              <a:rPr lang="en-US" dirty="0" smtClean="0"/>
              <a:t>- </a:t>
            </a:r>
            <a:r>
              <a:rPr lang="en-US" b="0" dirty="0" smtClean="0"/>
              <a:t>Phase </a:t>
            </a:r>
            <a:r>
              <a:rPr lang="en-US" b="0" dirty="0" smtClean="0"/>
              <a:t>III is the ‘capstone’ phase. It takes mentees on tours of federal agencies where they learn about career, funding, research and internship opportunities. Mentees hear presentations from and network with program directors and agency representatives. Mentees gain exposure to the legislative system and learn how it impacts funding for professional development programs for URMs in the STEM fields. Mentees fine-tune professional skills through in-house workshops focusing on CV/resume development, oral and poster presentations, career goals, and post-graduation planning. These workshops expand upon skills addressed during Phase I. Hosted by NSF, mentees prepare posters of their research and present to an invited group of representatives in STEM initiatives from the federal, state and private sector. At the conclusion of Phase III, each student receives a fellowship of up to $1,000 and designation of “MS PHD’S Fellow.” </a:t>
            </a:r>
          </a:p>
        </p:txBody>
      </p:sp>
      <p:sp>
        <p:nvSpPr>
          <p:cNvPr id="7373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eaLnBrk="1" hangingPunct="1"/>
            <a:fld id="{18FA7E8C-6B9D-4419-9144-8BBD5A48BD8B}" type="slidenum">
              <a:rPr lang="en-US" sz="1200">
                <a:latin typeface="Calibri" charset="0"/>
              </a:rPr>
              <a:pPr algn="r" eaLnBrk="1" hangingPunct="1"/>
              <a:t>8</a:t>
            </a:fld>
            <a:endParaRPr lang="en-US" sz="1200"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 PHD’S uses a tiered mentoring structure. We have Program Mentors who are successful underrepresented scientists and serve as role models. They remain engaged with students through all phases and beyond. </a:t>
            </a:r>
            <a:r>
              <a:rPr lang="en-US" dirty="0" smtClean="0"/>
              <a:t>They participate </a:t>
            </a:r>
            <a:r>
              <a:rPr lang="en-US" dirty="0" smtClean="0"/>
              <a:t>in all activities during Phase I and III. Meeting mentors are both URM and non-URM scientists. They support students by </a:t>
            </a:r>
            <a:r>
              <a:rPr lang="en-US" dirty="0" smtClean="0"/>
              <a:t>volunteering their time to share </a:t>
            </a:r>
            <a:r>
              <a:rPr lang="en-US" dirty="0" smtClean="0"/>
              <a:t>meeting/conference activities – attend sessions and debrief together – offer additional career/goal advice, networking – introduce students to their to colleagues - share information on program and research opportunities. The Dream Team are MS PHD’S alumni that are student or recent grads. They provide near peer mentoring, share experiences, develop leadership skills by working with mentees and helping facilitate program activities/logistics. The Staff coordinates program activities, identifies and facilitates outside opportunities for participants, helps students with applying to various opportunities by providing letters of recommendation, critiquing application materials, etc.</a:t>
            </a:r>
            <a:endParaRPr lang="en-US" dirty="0"/>
          </a:p>
        </p:txBody>
      </p:sp>
      <p:sp>
        <p:nvSpPr>
          <p:cNvPr id="4" name="Slide Number Placeholder 3"/>
          <p:cNvSpPr>
            <a:spLocks noGrp="1"/>
          </p:cNvSpPr>
          <p:nvPr>
            <p:ph type="sldNum" sz="quarter" idx="10"/>
          </p:nvPr>
        </p:nvSpPr>
        <p:spPr/>
        <p:txBody>
          <a:bodyPr/>
          <a:lstStyle/>
          <a:p>
            <a:fld id="{E99209E0-8926-1E4E-B958-C74B8D0696B4}" type="slidenum">
              <a:rPr lang="en-US" smtClean="0"/>
              <a:t>9</a:t>
            </a:fld>
            <a:endParaRPr lang="en-US" dirty="0"/>
          </a:p>
        </p:txBody>
      </p:sp>
    </p:spTree>
    <p:extLst>
      <p:ext uri="{BB962C8B-B14F-4D97-AF65-F5344CB8AC3E}">
        <p14:creationId xmlns:p14="http://schemas.microsoft.com/office/powerpoint/2010/main" val="17192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5FF6D4-D4D7-426A-98F7-170A3668379E}" type="datetime1">
              <a:rPr lang="en-US" smtClean="0"/>
              <a:pPr/>
              <a:t>10/27/13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07D77C-1C15-AD4E-A742-4E8F0713C7C1}"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07D77C-1C15-AD4E-A742-4E8F0713C7C1}"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07D77C-1C15-AD4E-A742-4E8F0713C7C1}"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95D47-465E-4A05-802B-049480555B6D}" type="datetime1">
              <a:rPr lang="en-US" smtClean="0"/>
              <a:pPr/>
              <a:t>10/27/13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07D77C-1C15-AD4E-A742-4E8F0713C7C1}" type="datetimeFigureOut">
              <a:rPr lang="en-US" smtClean="0"/>
              <a:t>10/27/13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07D77C-1C15-AD4E-A742-4E8F0713C7C1}" type="datetimeFigureOut">
              <a:rPr lang="en-US" smtClean="0"/>
              <a:t>10/27/13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07D77C-1C15-AD4E-A742-4E8F0713C7C1}" type="datetimeFigureOut">
              <a:rPr lang="en-US" smtClean="0"/>
              <a:t>10/27/13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7D77C-1C15-AD4E-A742-4E8F0713C7C1}" type="datetimeFigureOut">
              <a:rPr lang="en-US" smtClean="0"/>
              <a:t>10/27/13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07D77C-1C15-AD4E-A742-4E8F0713C7C1}" type="datetimeFigureOut">
              <a:rPr lang="en-US" smtClean="0"/>
              <a:t>10/27/13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07D77C-1C15-AD4E-A742-4E8F0713C7C1}" type="datetimeFigureOut">
              <a:rPr lang="en-US" smtClean="0"/>
              <a:t>10/27/13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D7784-B5AE-A747-9C4D-A90C3EC9207E}"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7D77C-1C15-AD4E-A742-4E8F0713C7C1}" type="datetimeFigureOut">
              <a:rPr lang="en-US" smtClean="0"/>
              <a:t>10/27/13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D7784-B5AE-A747-9C4D-A90C3EC9207E}"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2.wdp"/><Relationship Id="rId5" Type="http://schemas.openxmlformats.org/officeDocument/2006/relationships/image" Target="../media/image45.png"/><Relationship Id="rId6" Type="http://schemas.microsoft.com/office/2007/relationships/hdphoto" Target="../media/hdphoto3.wdp"/><Relationship Id="rId7" Type="http://schemas.openxmlformats.org/officeDocument/2006/relationships/image" Target="../media/image46.png"/><Relationship Id="rId8" Type="http://schemas.microsoft.com/office/2007/relationships/hdphoto" Target="../media/hdphoto4.wdp"/><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157" y="147499"/>
            <a:ext cx="6929419" cy="2432827"/>
          </a:xfrm>
        </p:spPr>
        <p:txBody>
          <a:bodyPr>
            <a:noAutofit/>
          </a:bodyPr>
          <a:lstStyle/>
          <a:p>
            <a:r>
              <a:rPr lang="en-US" sz="3200" i="1" dirty="0" smtClean="0">
                <a:effectLst>
                  <a:outerShdw blurRad="50800" dist="38100" dir="2700000" algn="tl" rotWithShape="0">
                    <a:srgbClr val="110959">
                      <a:alpha val="99000"/>
                    </a:srgbClr>
                  </a:outerShdw>
                </a:effectLst>
              </a:rPr>
              <a:t>MS PHD’S: </a:t>
            </a:r>
            <a:r>
              <a:rPr lang="en-US" sz="3200" i="1" dirty="0">
                <a:effectLst>
                  <a:outerShdw blurRad="50800" dist="38100" dir="2700000" algn="tl" rotWithShape="0">
                    <a:srgbClr val="110959">
                      <a:alpha val="99000"/>
                    </a:srgbClr>
                  </a:outerShdw>
                </a:effectLst>
              </a:rPr>
              <a:t>Diversifying the Earth System Science Community Through a Synergy of Mentoring, Community Building, and Professional Development Activities</a:t>
            </a:r>
          </a:p>
        </p:txBody>
      </p:sp>
      <p:sp>
        <p:nvSpPr>
          <p:cNvPr id="8" name="TextBox 7"/>
          <p:cNvSpPr txBox="1"/>
          <p:nvPr/>
        </p:nvSpPr>
        <p:spPr>
          <a:xfrm>
            <a:off x="1059114" y="5925410"/>
            <a:ext cx="7029158" cy="707886"/>
          </a:xfrm>
          <a:prstGeom prst="rect">
            <a:avLst/>
          </a:prstGeom>
          <a:noFill/>
        </p:spPr>
        <p:txBody>
          <a:bodyPr wrap="square" rtlCol="0">
            <a:spAutoFit/>
          </a:bodyPr>
          <a:lstStyle/>
          <a:p>
            <a:pPr algn="ctr"/>
            <a:r>
              <a:rPr lang="en-US" sz="2000" dirty="0" smtClean="0">
                <a:solidFill>
                  <a:srgbClr val="FFFF00"/>
                </a:solidFill>
                <a:effectLst>
                  <a:outerShdw blurRad="50800" dist="38100" dir="2700000" algn="tl" rotWithShape="0">
                    <a:srgbClr val="110959">
                      <a:alpha val="40000"/>
                    </a:srgbClr>
                  </a:outerShdw>
                </a:effectLst>
              </a:rPr>
              <a:t>Lois Ricciardi, Ashanti Johnson, Vivian Williamson Whitney, Warner </a:t>
            </a:r>
            <a:r>
              <a:rPr lang="en-US" sz="2000" dirty="0" err="1" smtClean="0">
                <a:solidFill>
                  <a:srgbClr val="FFFF00"/>
                </a:solidFill>
                <a:effectLst>
                  <a:outerShdw blurRad="50800" dist="38100" dir="2700000" algn="tl" rotWithShape="0">
                    <a:srgbClr val="110959">
                      <a:alpha val="40000"/>
                    </a:srgbClr>
                  </a:outerShdw>
                </a:effectLst>
              </a:rPr>
              <a:t>Ithier</a:t>
            </a:r>
            <a:r>
              <a:rPr lang="en-US" sz="2000" dirty="0" smtClean="0">
                <a:solidFill>
                  <a:srgbClr val="FFFF00"/>
                </a:solidFill>
                <a:effectLst>
                  <a:outerShdw blurRad="50800" dist="38100" dir="2700000" algn="tl" rotWithShape="0">
                    <a:srgbClr val="110959">
                      <a:alpha val="40000"/>
                    </a:srgbClr>
                  </a:outerShdw>
                </a:effectLst>
              </a:rPr>
              <a:t>-Guzman</a:t>
            </a:r>
            <a:r>
              <a:rPr lang="en-US" sz="2000" dirty="0">
                <a:solidFill>
                  <a:srgbClr val="FFFF00"/>
                </a:solidFill>
                <a:effectLst>
                  <a:outerShdw blurRad="50800" dist="38100" dir="2700000" algn="tl" rotWithShape="0">
                    <a:srgbClr val="110959">
                      <a:alpha val="40000"/>
                    </a:srgbClr>
                  </a:outerShdw>
                </a:effectLst>
              </a:rPr>
              <a:t>, </a:t>
            </a:r>
            <a:r>
              <a:rPr lang="en-US" sz="2000" dirty="0" err="1">
                <a:solidFill>
                  <a:srgbClr val="FFFF00"/>
                </a:solidFill>
                <a:effectLst>
                  <a:outerShdw blurRad="50800" dist="38100" dir="2700000" algn="tl" rotWithShape="0">
                    <a:srgbClr val="110959">
                      <a:alpha val="40000"/>
                    </a:srgbClr>
                  </a:outerShdw>
                </a:effectLst>
              </a:rPr>
              <a:t>LaTanya</a:t>
            </a:r>
            <a:r>
              <a:rPr lang="en-US" sz="2000" dirty="0">
                <a:solidFill>
                  <a:srgbClr val="FFFF00"/>
                </a:solidFill>
                <a:effectLst>
                  <a:outerShdw blurRad="50800" dist="38100" dir="2700000" algn="tl" rotWithShape="0">
                    <a:srgbClr val="110959">
                      <a:alpha val="40000"/>
                    </a:srgbClr>
                  </a:outerShdw>
                </a:effectLst>
              </a:rPr>
              <a:t> </a:t>
            </a:r>
            <a:r>
              <a:rPr lang="en-US" sz="2000" dirty="0" smtClean="0">
                <a:solidFill>
                  <a:srgbClr val="FFFF00"/>
                </a:solidFill>
                <a:effectLst>
                  <a:outerShdw blurRad="50800" dist="38100" dir="2700000" algn="tl" rotWithShape="0">
                    <a:srgbClr val="110959">
                      <a:alpha val="40000"/>
                    </a:srgbClr>
                  </a:outerShdw>
                </a:effectLst>
              </a:rPr>
              <a:t>Braxton</a:t>
            </a:r>
            <a:endParaRPr lang="en-US" sz="2000" dirty="0">
              <a:solidFill>
                <a:srgbClr val="FFFF00"/>
              </a:solidFill>
              <a:effectLst>
                <a:outerShdw blurRad="50800" dist="38100" dir="2700000" algn="tl" rotWithShape="0">
                  <a:srgbClr val="110959">
                    <a:alpha val="40000"/>
                  </a:srgbClr>
                </a:outerShdw>
              </a:effectLst>
            </a:endParaRPr>
          </a:p>
        </p:txBody>
      </p:sp>
      <p:pic>
        <p:nvPicPr>
          <p:cNvPr id="4" name="Picture 3" descr="MSPHDSLogo-3.jpg"/>
          <p:cNvPicPr>
            <a:picLocks noChangeAspect="1"/>
          </p:cNvPicPr>
          <p:nvPr/>
        </p:nvPicPr>
        <p:blipFill>
          <a:blip r:embed="rId3">
            <a:extLst>
              <a:ext uri="{BEBA8EAE-BF5A-486C-A8C5-ECC9F3942E4B}">
                <a14:imgProps xmlns:a14="http://schemas.microsoft.com/office/drawing/2010/main">
                  <a14:imgLayer r:embed="rId4">
                    <a14:imgEffect>
                      <a14:backgroundRemoval t="2123" b="98374" l="0" r="100000">
                        <a14:foregroundMark x1="52735" y1="70687" x2="52735" y2="70687"/>
                        <a14:foregroundMark x1="23333" y1="54246" x2="23333" y2="54246"/>
                        <a14:foregroundMark x1="22778" y1="57769" x2="47735" y2="82430"/>
                        <a14:foregroundMark x1="67735" y1="65402" x2="67735" y2="65402"/>
                        <a14:foregroundMark x1="67179" y1="68925" x2="50513" y2="84192"/>
                        <a14:foregroundMark x1="46068" y1="72448" x2="46068" y2="72448"/>
                      </a14:backgroundRemoval>
                    </a14:imgEffect>
                  </a14:imgLayer>
                </a14:imgProps>
              </a:ext>
              <a:ext uri="{28A0092B-C50C-407E-A947-70E740481C1C}">
                <a14:useLocalDpi xmlns:a14="http://schemas.microsoft.com/office/drawing/2010/main" val="0"/>
              </a:ext>
            </a:extLst>
          </a:blip>
          <a:stretch>
            <a:fillRect/>
          </a:stretch>
        </p:blipFill>
        <p:spPr>
          <a:xfrm>
            <a:off x="6941608" y="493160"/>
            <a:ext cx="2109546" cy="1995954"/>
          </a:xfrm>
          <a:prstGeom prst="rect">
            <a:avLst/>
          </a:prstGeom>
        </p:spPr>
      </p:pic>
      <p:pic>
        <p:nvPicPr>
          <p:cNvPr id="5" name="Picture 4" descr="CohortVI_20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616" y="2513772"/>
            <a:ext cx="4315388" cy="3236541"/>
          </a:xfrm>
          <a:prstGeom prst="ellipse">
            <a:avLst/>
          </a:prstGeom>
          <a:ln>
            <a:noFill/>
          </a:ln>
          <a:effectLst>
            <a:softEdge rad="112500"/>
          </a:effectLst>
        </p:spPr>
      </p:pic>
    </p:spTree>
    <p:extLst>
      <p:ext uri="{BB962C8B-B14F-4D97-AF65-F5344CB8AC3E}">
        <p14:creationId xmlns:p14="http://schemas.microsoft.com/office/powerpoint/2010/main" val="156797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7280"/>
            <a:ext cx="6392333" cy="5028883"/>
          </a:xfrm>
        </p:spPr>
        <p:txBody>
          <a:bodyPr>
            <a:normAutofit lnSpcReduction="10000"/>
          </a:bodyPr>
          <a:lstStyle/>
          <a:p>
            <a:r>
              <a:rPr lang="en-US" dirty="0" smtClean="0">
                <a:solidFill>
                  <a:srgbClr val="FFFF00"/>
                </a:solidFill>
                <a:effectLst>
                  <a:outerShdw blurRad="50800" dist="38100" dir="2700000" algn="tl" rotWithShape="0">
                    <a:srgbClr val="110959">
                      <a:alpha val="43000"/>
                    </a:srgbClr>
                  </a:outerShdw>
                </a:effectLst>
              </a:rPr>
              <a:t>Community Engagement</a:t>
            </a:r>
          </a:p>
          <a:p>
            <a:pPr lvl="1"/>
            <a:r>
              <a:rPr lang="en-US" dirty="0" smtClean="0">
                <a:effectLst>
                  <a:outerShdw blurRad="50800" dist="38100" dir="2700000" algn="tl" rotWithShape="0">
                    <a:srgbClr val="110959">
                      <a:alpha val="43000"/>
                    </a:srgbClr>
                  </a:outerShdw>
                </a:effectLst>
              </a:rPr>
              <a:t>Peer Contact</a:t>
            </a:r>
          </a:p>
          <a:p>
            <a:pPr lvl="1"/>
            <a:r>
              <a:rPr lang="en-US" dirty="0" smtClean="0">
                <a:effectLst>
                  <a:outerShdw blurRad="50800" dist="38100" dir="2700000" algn="tl" rotWithShape="0">
                    <a:srgbClr val="110959">
                      <a:alpha val="43000"/>
                    </a:srgbClr>
                  </a:outerShdw>
                </a:effectLst>
              </a:rPr>
              <a:t>Mentor Contact</a:t>
            </a:r>
          </a:p>
          <a:p>
            <a:pPr lvl="1"/>
            <a:r>
              <a:rPr lang="en-US" dirty="0" smtClean="0">
                <a:effectLst>
                  <a:outerShdw blurRad="50800" dist="38100" dir="2700000" algn="tl" rotWithShape="0">
                    <a:srgbClr val="110959">
                      <a:alpha val="43000"/>
                    </a:srgbClr>
                  </a:outerShdw>
                </a:effectLst>
              </a:rPr>
              <a:t>Community Support</a:t>
            </a:r>
            <a:endParaRPr lang="en-US" dirty="0">
              <a:effectLst>
                <a:outerShdw blurRad="50800" dist="38100" dir="2700000" algn="tl" rotWithShape="0">
                  <a:srgbClr val="110959">
                    <a:alpha val="43000"/>
                  </a:srgbClr>
                </a:outerShdw>
              </a:effectLst>
            </a:endParaRPr>
          </a:p>
          <a:p>
            <a:r>
              <a:rPr lang="en-US" dirty="0">
                <a:solidFill>
                  <a:srgbClr val="FFFF00"/>
                </a:solidFill>
                <a:effectLst>
                  <a:outerShdw blurRad="50800" dist="38100" dir="2700000" algn="tl" rotWithShape="0">
                    <a:srgbClr val="110959">
                      <a:alpha val="43000"/>
                    </a:srgbClr>
                  </a:outerShdw>
                </a:effectLst>
              </a:rPr>
              <a:t>Field </a:t>
            </a:r>
            <a:r>
              <a:rPr lang="en-US" dirty="0" smtClean="0">
                <a:solidFill>
                  <a:srgbClr val="FFFF00"/>
                </a:solidFill>
                <a:effectLst>
                  <a:outerShdw blurRad="50800" dist="38100" dir="2700000" algn="tl" rotWithShape="0">
                    <a:srgbClr val="110959">
                      <a:alpha val="43000"/>
                    </a:srgbClr>
                  </a:outerShdw>
                </a:effectLst>
              </a:rPr>
              <a:t>Trips</a:t>
            </a:r>
            <a:endParaRPr lang="en-US" dirty="0">
              <a:solidFill>
                <a:srgbClr val="FFFF00"/>
              </a:solidFill>
              <a:effectLst>
                <a:outerShdw blurRad="50800" dist="38100" dir="2700000" algn="tl" rotWithShape="0">
                  <a:srgbClr val="110959">
                    <a:alpha val="43000"/>
                  </a:srgbClr>
                </a:outerShdw>
              </a:effectLst>
            </a:endParaRPr>
          </a:p>
          <a:p>
            <a:r>
              <a:rPr lang="en-US" dirty="0">
                <a:solidFill>
                  <a:srgbClr val="FFFF00"/>
                </a:solidFill>
                <a:effectLst>
                  <a:outerShdw blurRad="50800" dist="38100" dir="2700000" algn="tl" rotWithShape="0">
                    <a:srgbClr val="110959">
                      <a:alpha val="43000"/>
                    </a:srgbClr>
                  </a:outerShdw>
                </a:effectLst>
              </a:rPr>
              <a:t>Multicultural Food </a:t>
            </a:r>
            <a:r>
              <a:rPr lang="en-US" dirty="0" smtClean="0">
                <a:solidFill>
                  <a:srgbClr val="FFFF00"/>
                </a:solidFill>
                <a:effectLst>
                  <a:outerShdw blurRad="50800" dist="38100" dir="2700000" algn="tl" rotWithShape="0">
                    <a:srgbClr val="110959">
                      <a:alpha val="43000"/>
                    </a:srgbClr>
                  </a:outerShdw>
                </a:effectLst>
              </a:rPr>
              <a:t>Festival</a:t>
            </a:r>
            <a:endParaRPr lang="en-US" dirty="0">
              <a:solidFill>
                <a:srgbClr val="FFFF00"/>
              </a:solidFill>
              <a:effectLst>
                <a:outerShdw blurRad="50800" dist="38100" dir="2700000" algn="tl" rotWithShape="0">
                  <a:srgbClr val="110959">
                    <a:alpha val="43000"/>
                  </a:srgbClr>
                </a:outerShdw>
              </a:effectLst>
            </a:endParaRPr>
          </a:p>
          <a:p>
            <a:r>
              <a:rPr lang="en-US" dirty="0">
                <a:solidFill>
                  <a:srgbClr val="FFFF00"/>
                </a:solidFill>
                <a:effectLst>
                  <a:outerShdw blurRad="50800" dist="38100" dir="2700000" algn="tl" rotWithShape="0">
                    <a:srgbClr val="110959">
                      <a:alpha val="43000"/>
                    </a:srgbClr>
                  </a:outerShdw>
                </a:effectLst>
              </a:rPr>
              <a:t>Men and Women’s </a:t>
            </a:r>
            <a:r>
              <a:rPr lang="en-US" dirty="0" smtClean="0">
                <a:solidFill>
                  <a:srgbClr val="FFFF00"/>
                </a:solidFill>
                <a:effectLst>
                  <a:outerShdw blurRad="50800" dist="38100" dir="2700000" algn="tl" rotWithShape="0">
                    <a:srgbClr val="110959">
                      <a:alpha val="43000"/>
                    </a:srgbClr>
                  </a:outerShdw>
                </a:effectLst>
              </a:rPr>
              <a:t>Discussion</a:t>
            </a:r>
          </a:p>
          <a:p>
            <a:pPr lvl="1"/>
            <a:r>
              <a:rPr lang="en-US" dirty="0">
                <a:effectLst>
                  <a:outerShdw blurRad="50800" dist="38100" dir="2700000" algn="tl" rotWithShape="0">
                    <a:srgbClr val="110959">
                      <a:alpha val="43000"/>
                    </a:srgbClr>
                  </a:outerShdw>
                </a:effectLst>
              </a:rPr>
              <a:t>Our Voices: Affirming and Empowering </a:t>
            </a:r>
            <a:r>
              <a:rPr lang="en-US" dirty="0" smtClean="0">
                <a:effectLst>
                  <a:outerShdw blurRad="50800" dist="38100" dir="2700000" algn="tl" rotWithShape="0">
                    <a:srgbClr val="110959">
                      <a:alpha val="43000"/>
                    </a:srgbClr>
                  </a:outerShdw>
                </a:effectLst>
              </a:rPr>
              <a:t>Brothers</a:t>
            </a:r>
          </a:p>
          <a:p>
            <a:pPr lvl="1"/>
            <a:r>
              <a:rPr lang="en-US" dirty="0">
                <a:effectLst>
                  <a:outerShdw blurRad="50800" dist="38100" dir="2700000" algn="tl" rotWithShape="0">
                    <a:srgbClr val="110959">
                      <a:alpha val="43000"/>
                    </a:srgbClr>
                  </a:outerShdw>
                </a:effectLst>
              </a:rPr>
              <a:t>Women’s Talking </a:t>
            </a:r>
            <a:r>
              <a:rPr lang="en-US" dirty="0" smtClean="0">
                <a:effectLst>
                  <a:outerShdw blurRad="50800" dist="38100" dir="2700000" algn="tl" rotWithShape="0">
                    <a:srgbClr val="110959">
                      <a:alpha val="43000"/>
                    </a:srgbClr>
                  </a:outerShdw>
                </a:effectLst>
              </a:rPr>
              <a:t>Circle</a:t>
            </a:r>
            <a:endParaRPr lang="en-US" dirty="0">
              <a:effectLst>
                <a:outerShdw blurRad="50800" dist="38100" dir="2700000" algn="tl" rotWithShape="0">
                  <a:srgbClr val="110959">
                    <a:alpha val="43000"/>
                  </a:srgbClr>
                </a:outerShdw>
              </a:effectLst>
            </a:endParaRPr>
          </a:p>
          <a:p>
            <a:endParaRPr lang="en-US" dirty="0"/>
          </a:p>
        </p:txBody>
      </p:sp>
      <p:sp>
        <p:nvSpPr>
          <p:cNvPr id="4" name="Title 1"/>
          <p:cNvSpPr txBox="1">
            <a:spLocks/>
          </p:cNvSpPr>
          <p:nvPr/>
        </p:nvSpPr>
        <p:spPr>
          <a:xfrm>
            <a:off x="457200" y="249981"/>
            <a:ext cx="8229600" cy="67469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i="1" dirty="0">
                <a:solidFill>
                  <a:srgbClr val="FFFF00"/>
                </a:solidFill>
                <a:effectLst>
                  <a:outerShdw blurRad="50800" dist="38100" dir="2700000" algn="tl" rotWithShape="0">
                    <a:srgbClr val="110959">
                      <a:alpha val="40000"/>
                    </a:srgbClr>
                  </a:outerShdw>
                </a:effectLst>
              </a:rPr>
              <a:t>MS PHD’S </a:t>
            </a:r>
            <a:r>
              <a:rPr lang="en-US" sz="4000" dirty="0" smtClean="0">
                <a:solidFill>
                  <a:srgbClr val="FFFF00"/>
                </a:solidFill>
                <a:effectLst>
                  <a:outerShdw blurRad="50800" dist="38100" dir="2700000" algn="tl" rotWithShape="0">
                    <a:srgbClr val="110959">
                      <a:alpha val="40000"/>
                    </a:srgbClr>
                  </a:outerShdw>
                </a:effectLst>
              </a:rPr>
              <a:t>Community Building</a:t>
            </a:r>
            <a:endParaRPr lang="en-US" sz="4000" dirty="0">
              <a:solidFill>
                <a:srgbClr val="FFFF00"/>
              </a:solidFill>
              <a:effectLst>
                <a:outerShdw blurRad="50800" dist="38100" dir="2700000" algn="tl" rotWithShape="0">
                  <a:srgbClr val="110959">
                    <a:alpha val="40000"/>
                  </a:srgbClr>
                </a:outerShdw>
              </a:effectLst>
            </a:endParaRPr>
          </a:p>
        </p:txBody>
      </p:sp>
      <p:pic>
        <p:nvPicPr>
          <p:cNvPr id="5" name="Picture 4" descr="PC0203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797" y="1732995"/>
            <a:ext cx="2459736" cy="1844802"/>
          </a:xfrm>
          <a:prstGeom prst="ellipse">
            <a:avLst/>
          </a:prstGeom>
          <a:ln>
            <a:noFill/>
          </a:ln>
          <a:effectLst>
            <a:softEdge rad="112500"/>
          </a:effectLst>
        </p:spPr>
      </p:pic>
      <p:pic>
        <p:nvPicPr>
          <p:cNvPr id="6" name="Picture 5" descr="PC03059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579" y="4151059"/>
            <a:ext cx="1549908" cy="2066544"/>
          </a:xfrm>
          <a:prstGeom prst="rect">
            <a:avLst/>
          </a:prstGeom>
          <a:ln>
            <a:noFill/>
          </a:ln>
          <a:effectLst>
            <a:softEdge rad="112500"/>
          </a:effectLst>
        </p:spPr>
      </p:pic>
      <p:pic>
        <p:nvPicPr>
          <p:cNvPr id="8" name="Picture 7" descr="PC05068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472" y="1732995"/>
            <a:ext cx="1481328" cy="1975104"/>
          </a:xfrm>
          <a:prstGeom prst="rect">
            <a:avLst/>
          </a:prstGeom>
          <a:ln>
            <a:noFill/>
          </a:ln>
          <a:effectLst>
            <a:softEdge rad="112500"/>
          </a:effectLst>
        </p:spPr>
      </p:pic>
    </p:spTree>
    <p:extLst>
      <p:ext uri="{BB962C8B-B14F-4D97-AF65-F5344CB8AC3E}">
        <p14:creationId xmlns:p14="http://schemas.microsoft.com/office/powerpoint/2010/main" val="21906413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595" y="1047964"/>
            <a:ext cx="8643106" cy="5078199"/>
          </a:xfrm>
        </p:spPr>
        <p:txBody>
          <a:bodyPr>
            <a:normAutofit/>
          </a:bodyPr>
          <a:lstStyle/>
          <a:p>
            <a:r>
              <a:rPr lang="en-US" sz="2800" dirty="0">
                <a:effectLst>
                  <a:outerShdw blurRad="50800" dist="38100" dir="2700000" algn="tl" rotWithShape="0">
                    <a:srgbClr val="110959">
                      <a:alpha val="43000"/>
                    </a:srgbClr>
                  </a:outerShdw>
                </a:effectLst>
              </a:rPr>
              <a:t>Creation of Public Web Profile</a:t>
            </a:r>
          </a:p>
          <a:p>
            <a:r>
              <a:rPr lang="en-US" sz="2800" dirty="0" smtClean="0">
                <a:effectLst>
                  <a:outerShdw blurRad="50800" dist="38100" dir="2700000" algn="tl" rotWithShape="0">
                    <a:srgbClr val="110959">
                      <a:alpha val="43000"/>
                    </a:srgbClr>
                  </a:outerShdw>
                </a:effectLst>
              </a:rPr>
              <a:t>Self-Introduction Presentations</a:t>
            </a:r>
          </a:p>
          <a:p>
            <a:r>
              <a:rPr lang="en-US" sz="2800" dirty="0" smtClean="0">
                <a:effectLst>
                  <a:outerShdw blurRad="50800" dist="38100" dir="2700000" algn="tl" rotWithShape="0">
                    <a:srgbClr val="110959">
                      <a:alpha val="43000"/>
                    </a:srgbClr>
                  </a:outerShdw>
                </a:effectLst>
              </a:rPr>
              <a:t>Short, Mid and Long-Term Career Planning</a:t>
            </a:r>
          </a:p>
          <a:p>
            <a:r>
              <a:rPr lang="en-US" sz="2800" dirty="0" smtClean="0">
                <a:effectLst>
                  <a:outerShdw blurRad="50800" dist="38100" dir="2700000" algn="tl" rotWithShape="0">
                    <a:srgbClr val="110959">
                      <a:alpha val="43000"/>
                    </a:srgbClr>
                  </a:outerShdw>
                </a:effectLst>
              </a:rPr>
              <a:t>Curriculum </a:t>
            </a:r>
            <a:r>
              <a:rPr lang="en-US" sz="2800" dirty="0">
                <a:effectLst>
                  <a:outerShdw blurRad="50800" dist="38100" dir="2700000" algn="tl" rotWithShape="0">
                    <a:srgbClr val="110959">
                      <a:alpha val="43000"/>
                    </a:srgbClr>
                  </a:outerShdw>
                </a:effectLst>
              </a:rPr>
              <a:t>Vitae Development</a:t>
            </a:r>
            <a:endParaRPr lang="en-US" sz="2800" dirty="0" smtClean="0">
              <a:effectLst>
                <a:outerShdw blurRad="50800" dist="38100" dir="2700000" algn="tl" rotWithShape="0">
                  <a:srgbClr val="110959">
                    <a:alpha val="43000"/>
                  </a:srgbClr>
                </a:outerShdw>
              </a:effectLst>
            </a:endParaRPr>
          </a:p>
          <a:p>
            <a:r>
              <a:rPr lang="en-US" sz="2800" dirty="0" smtClean="0">
                <a:effectLst>
                  <a:outerShdw blurRad="50800" dist="38100" dir="2700000" algn="tl" rotWithShape="0">
                    <a:srgbClr val="110959">
                      <a:alpha val="43000"/>
                    </a:srgbClr>
                  </a:outerShdw>
                </a:effectLst>
              </a:rPr>
              <a:t>Oral and Written Presentation Skills</a:t>
            </a:r>
          </a:p>
          <a:p>
            <a:r>
              <a:rPr lang="en-US" sz="2800" dirty="0" smtClean="0">
                <a:effectLst>
                  <a:outerShdw blurRad="50800" dist="38100" dir="2700000" algn="tl" rotWithShape="0">
                    <a:srgbClr val="110959">
                      <a:alpha val="43000"/>
                    </a:srgbClr>
                  </a:outerShdw>
                </a:effectLst>
              </a:rPr>
              <a:t>NSF Hosted Poster Session</a:t>
            </a:r>
          </a:p>
          <a:p>
            <a:r>
              <a:rPr lang="en-US" sz="2800" dirty="0" smtClean="0">
                <a:effectLst>
                  <a:outerShdw blurRad="50800" dist="38100" dir="2700000" algn="tl" rotWithShape="0">
                    <a:srgbClr val="110959">
                      <a:alpha val="43000"/>
                    </a:srgbClr>
                  </a:outerShdw>
                </a:effectLst>
              </a:rPr>
              <a:t>Individual Meetings with Congressional Representatives</a:t>
            </a:r>
          </a:p>
        </p:txBody>
      </p:sp>
      <p:sp>
        <p:nvSpPr>
          <p:cNvPr id="4" name="Title 1"/>
          <p:cNvSpPr txBox="1">
            <a:spLocks/>
          </p:cNvSpPr>
          <p:nvPr/>
        </p:nvSpPr>
        <p:spPr>
          <a:xfrm>
            <a:off x="457200" y="249981"/>
            <a:ext cx="8229600" cy="67469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i="1" dirty="0">
                <a:solidFill>
                  <a:srgbClr val="FFFF00"/>
                </a:solidFill>
                <a:effectLst>
                  <a:outerShdw blurRad="50800" dist="38100" dir="2700000" algn="tl" rotWithShape="0">
                    <a:srgbClr val="110959">
                      <a:alpha val="40000"/>
                    </a:srgbClr>
                  </a:outerShdw>
                </a:effectLst>
              </a:rPr>
              <a:t>MS PHD’S </a:t>
            </a:r>
            <a:r>
              <a:rPr lang="en-US" sz="4000" dirty="0" smtClean="0">
                <a:solidFill>
                  <a:srgbClr val="FFFF00"/>
                </a:solidFill>
                <a:effectLst>
                  <a:outerShdw blurRad="50800" dist="38100" dir="2700000" algn="tl" rotWithShape="0">
                    <a:srgbClr val="110959">
                      <a:alpha val="40000"/>
                    </a:srgbClr>
                  </a:outerShdw>
                </a:effectLst>
              </a:rPr>
              <a:t>Professional Development</a:t>
            </a:r>
            <a:endParaRPr lang="en-US" sz="4000" dirty="0">
              <a:solidFill>
                <a:srgbClr val="FFFF00"/>
              </a:solidFill>
              <a:effectLst>
                <a:outerShdw blurRad="50800" dist="38100" dir="2700000" algn="tl" rotWithShape="0">
                  <a:srgbClr val="110959">
                    <a:alpha val="40000"/>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63460" y="2624138"/>
            <a:ext cx="1467729" cy="1463040"/>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8581" y="2826068"/>
            <a:ext cx="1341120" cy="1463040"/>
          </a:xfrm>
          <a:prstGeom prst="rect">
            <a:avLst/>
          </a:prstGeom>
          <a:ln>
            <a:noFill/>
          </a:ln>
          <a:effectLst>
            <a:softEdge rad="112500"/>
          </a:effectLst>
        </p:spPr>
      </p:pic>
      <p:grpSp>
        <p:nvGrpSpPr>
          <p:cNvPr id="19" name="Group 18"/>
          <p:cNvGrpSpPr/>
          <p:nvPr/>
        </p:nvGrpSpPr>
        <p:grpSpPr>
          <a:xfrm>
            <a:off x="135625" y="4902675"/>
            <a:ext cx="5532225" cy="1655064"/>
            <a:chOff x="135625" y="4995812"/>
            <a:chExt cx="5532225" cy="1655064"/>
          </a:xfrm>
        </p:grpSpPr>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5625" y="4995812"/>
              <a:ext cx="2305511" cy="1655064"/>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74226" y="4995812"/>
              <a:ext cx="2293624" cy="1645920"/>
            </a:xfrm>
            <a:prstGeom prst="rect">
              <a:avLst/>
            </a:prstGeom>
            <a:ln>
              <a:noFill/>
            </a:ln>
            <a:effectLst>
              <a:softEdge rad="112500"/>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08501" y="4996625"/>
              <a:ext cx="2293624" cy="1645920"/>
            </a:xfrm>
            <a:prstGeom prst="rect">
              <a:avLst/>
            </a:prstGeom>
            <a:ln>
              <a:noFill/>
            </a:ln>
            <a:effectLst>
              <a:softEdge rad="112500"/>
            </a:effectLst>
          </p:spPr>
        </p:pic>
      </p:grpSp>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79471" y="4588304"/>
            <a:ext cx="2235708" cy="1490472"/>
          </a:xfrm>
          <a:prstGeom prst="ellipse">
            <a:avLst/>
          </a:prstGeom>
          <a:ln>
            <a:noFill/>
          </a:ln>
          <a:effectLst>
            <a:softEdge rad="112500"/>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97325" y="5333540"/>
            <a:ext cx="2235708" cy="1490472"/>
          </a:xfrm>
          <a:prstGeom prst="ellipse">
            <a:avLst/>
          </a:prstGeom>
          <a:ln>
            <a:noFill/>
          </a:ln>
          <a:effectLst>
            <a:softEdge rad="112500"/>
          </a:effectLst>
        </p:spPr>
      </p:pic>
    </p:spTree>
    <p:extLst>
      <p:ext uri="{BB962C8B-B14F-4D97-AF65-F5344CB8AC3E}">
        <p14:creationId xmlns:p14="http://schemas.microsoft.com/office/powerpoint/2010/main" val="21084943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540" y="1205672"/>
            <a:ext cx="8384260" cy="4525963"/>
          </a:xfrm>
        </p:spPr>
        <p:txBody>
          <a:bodyPr>
            <a:normAutofit fontScale="92500" lnSpcReduction="20000"/>
          </a:bodyPr>
          <a:lstStyle/>
          <a:p>
            <a:pPr>
              <a:spcAft>
                <a:spcPts val="1200"/>
              </a:spcAft>
            </a:pPr>
            <a:r>
              <a:rPr lang="en-US" dirty="0">
                <a:effectLst>
                  <a:outerShdw blurRad="50800" dist="38100" dir="2700000" algn="tl" rotWithShape="0">
                    <a:srgbClr val="110959">
                      <a:alpha val="40000"/>
                    </a:srgbClr>
                  </a:outerShdw>
                </a:effectLst>
              </a:rPr>
              <a:t>The virtual community is used to share successes, disseminate opportunities, provide ongoing mentoring and support, and maintain continuity of networks formed through the </a:t>
            </a:r>
            <a:r>
              <a:rPr lang="en-US" dirty="0" smtClean="0">
                <a:effectLst>
                  <a:outerShdw blurRad="50800" dist="38100" dir="2700000" algn="tl" rotWithShape="0">
                    <a:srgbClr val="110959">
                      <a:alpha val="40000"/>
                    </a:srgbClr>
                  </a:outerShdw>
                </a:effectLst>
              </a:rPr>
              <a:t>program </a:t>
            </a:r>
          </a:p>
          <a:p>
            <a:pPr lvl="1"/>
            <a:r>
              <a:rPr lang="en-US" dirty="0" smtClean="0">
                <a:solidFill>
                  <a:srgbClr val="FFFF00"/>
                </a:solidFill>
                <a:effectLst>
                  <a:outerShdw blurRad="50800" dist="38100" dir="2700000" algn="tl" rotWithShape="0">
                    <a:srgbClr val="110959">
                      <a:alpha val="40000"/>
                    </a:srgbClr>
                  </a:outerShdw>
                </a:effectLst>
              </a:rPr>
              <a:t>Online profiles</a:t>
            </a:r>
          </a:p>
          <a:p>
            <a:pPr lvl="1"/>
            <a:r>
              <a:rPr lang="en-US" dirty="0" smtClean="0">
                <a:solidFill>
                  <a:srgbClr val="FFFF00"/>
                </a:solidFill>
                <a:effectLst>
                  <a:outerShdw blurRad="50800" dist="38100" dir="2700000" algn="tl" rotWithShape="0">
                    <a:srgbClr val="110959">
                      <a:alpha val="40000"/>
                    </a:srgbClr>
                  </a:outerShdw>
                </a:effectLst>
              </a:rPr>
              <a:t>Listserv</a:t>
            </a:r>
          </a:p>
          <a:p>
            <a:pPr lvl="1"/>
            <a:r>
              <a:rPr lang="en-US" dirty="0" smtClean="0">
                <a:solidFill>
                  <a:srgbClr val="FFFF00"/>
                </a:solidFill>
                <a:effectLst>
                  <a:outerShdw blurRad="50800" dist="38100" dir="2700000" algn="tl" rotWithShape="0">
                    <a:srgbClr val="110959">
                      <a:alpha val="40000"/>
                    </a:srgbClr>
                  </a:outerShdw>
                </a:effectLst>
              </a:rPr>
              <a:t>Facebook</a:t>
            </a:r>
          </a:p>
          <a:p>
            <a:pPr lvl="1"/>
            <a:r>
              <a:rPr lang="en-US" dirty="0" smtClean="0">
                <a:solidFill>
                  <a:srgbClr val="FFFF00"/>
                </a:solidFill>
                <a:effectLst>
                  <a:outerShdw blurRad="50800" dist="38100" dir="2700000" algn="tl" rotWithShape="0">
                    <a:srgbClr val="110959">
                      <a:alpha val="40000"/>
                    </a:srgbClr>
                  </a:outerShdw>
                </a:effectLst>
              </a:rPr>
              <a:t>LinkedIn</a:t>
            </a:r>
          </a:p>
          <a:p>
            <a:pPr lvl="1"/>
            <a:r>
              <a:rPr lang="en-US" dirty="0">
                <a:solidFill>
                  <a:srgbClr val="FFFF00"/>
                </a:solidFill>
                <a:effectLst>
                  <a:outerShdw blurRad="50800" dist="38100" dir="2700000" algn="tl" rotWithShape="0">
                    <a:srgbClr val="110959">
                      <a:alpha val="40000"/>
                    </a:srgbClr>
                  </a:outerShdw>
                </a:effectLst>
              </a:rPr>
              <a:t>Community Forum</a:t>
            </a:r>
          </a:p>
          <a:p>
            <a:pPr lvl="1"/>
            <a:r>
              <a:rPr lang="en-US" dirty="0" smtClean="0">
                <a:solidFill>
                  <a:srgbClr val="FFFF00"/>
                </a:solidFill>
                <a:effectLst>
                  <a:outerShdw blurRad="50800" dist="38100" dir="2700000" algn="tl" rotWithShape="0">
                    <a:srgbClr val="110959">
                      <a:alpha val="40000"/>
                    </a:srgbClr>
                  </a:outerShdw>
                </a:effectLst>
              </a:rPr>
              <a:t>Web video conferencing</a:t>
            </a:r>
          </a:p>
          <a:p>
            <a:pPr lvl="1"/>
            <a:r>
              <a:rPr lang="en-US" dirty="0" smtClean="0">
                <a:solidFill>
                  <a:srgbClr val="FFFF00"/>
                </a:solidFill>
                <a:effectLst>
                  <a:outerShdw blurRad="50800" dist="38100" dir="2700000" algn="tl" rotWithShape="0">
                    <a:srgbClr val="110959">
                      <a:alpha val="40000"/>
                    </a:srgbClr>
                  </a:outerShdw>
                </a:effectLst>
              </a:rPr>
              <a:t>VoIP technologies</a:t>
            </a:r>
            <a:endParaRPr lang="en-US" dirty="0">
              <a:solidFill>
                <a:srgbClr val="FFFF00"/>
              </a:solidFill>
              <a:effectLst>
                <a:outerShdw blurRad="50800" dist="38100" dir="2700000" algn="tl" rotWithShape="0">
                  <a:srgbClr val="110959">
                    <a:alpha val="40000"/>
                  </a:srgbClr>
                </a:outerShdw>
              </a:effectLst>
            </a:endParaRPr>
          </a:p>
        </p:txBody>
      </p:sp>
      <p:pic>
        <p:nvPicPr>
          <p:cNvPr id="7" name="Picture 6" descr="Screen Shot 2013-05-09 at 9.46.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475" y="5706977"/>
            <a:ext cx="4198716" cy="990542"/>
          </a:xfrm>
          <a:prstGeom prst="rect">
            <a:avLst/>
          </a:prstGeom>
          <a:ln>
            <a:noFill/>
          </a:ln>
          <a:effectLst>
            <a:softEdge rad="112500"/>
          </a:effectLst>
        </p:spPr>
      </p:pic>
      <p:sp>
        <p:nvSpPr>
          <p:cNvPr id="2" name="Title 1"/>
          <p:cNvSpPr>
            <a:spLocks noGrp="1"/>
          </p:cNvSpPr>
          <p:nvPr>
            <p:ph type="title"/>
          </p:nvPr>
        </p:nvSpPr>
        <p:spPr>
          <a:xfrm>
            <a:off x="457200" y="188335"/>
            <a:ext cx="8229600" cy="1032235"/>
          </a:xfrm>
        </p:spPr>
        <p:txBody>
          <a:bodyPr>
            <a:normAutofit/>
          </a:bodyPr>
          <a:lstStyle/>
          <a:p>
            <a:r>
              <a:rPr lang="en-US" sz="3600" i="1" dirty="0">
                <a:solidFill>
                  <a:srgbClr val="FFFF00"/>
                </a:solidFill>
                <a:effectLst>
                  <a:outerShdw blurRad="50800" dist="38100" dir="2700000" algn="tl" rotWithShape="0">
                    <a:srgbClr val="110959">
                      <a:alpha val="40000"/>
                    </a:srgbClr>
                  </a:outerShdw>
                </a:effectLst>
              </a:rPr>
              <a:t>MS PHD’S </a:t>
            </a:r>
            <a:r>
              <a:rPr lang="en-US" sz="3600" dirty="0" smtClean="0">
                <a:solidFill>
                  <a:srgbClr val="FFFF00"/>
                </a:solidFill>
                <a:effectLst>
                  <a:outerShdw blurRad="50800" dist="38100" dir="2700000" algn="tl" rotWithShape="0">
                    <a:srgbClr val="110959">
                      <a:alpha val="40000"/>
                    </a:srgbClr>
                  </a:outerShdw>
                </a:effectLst>
              </a:rPr>
              <a:t>Virtual Community</a:t>
            </a:r>
            <a:endParaRPr lang="en-US" sz="3600" dirty="0"/>
          </a:p>
        </p:txBody>
      </p:sp>
      <p:pic>
        <p:nvPicPr>
          <p:cNvPr id="9" name="Picture 8" descr="facebook 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500" y="32662813"/>
            <a:ext cx="1371600" cy="1371600"/>
          </a:xfrm>
          <a:prstGeom prst="rect">
            <a:avLst/>
          </a:prstGeom>
          <a:ln w="19050">
            <a:solidFill>
              <a:schemeClr val="accent4">
                <a:lumMod val="50000"/>
              </a:schemeClr>
            </a:solidFill>
          </a:ln>
        </p:spPr>
      </p:pic>
      <p:pic>
        <p:nvPicPr>
          <p:cNvPr id="10" name="Picture 9" descr="facebook 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4900" y="32815213"/>
            <a:ext cx="1371600" cy="1371600"/>
          </a:xfrm>
          <a:prstGeom prst="rect">
            <a:avLst/>
          </a:prstGeom>
          <a:ln w="19050">
            <a:solidFill>
              <a:schemeClr val="accent4">
                <a:lumMod val="50000"/>
              </a:schemeClr>
            </a:solidFill>
          </a:ln>
        </p:spPr>
      </p:pic>
      <p:pic>
        <p:nvPicPr>
          <p:cNvPr id="12" name="Picture 11" descr="Faceboo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1573" y="5709967"/>
            <a:ext cx="987552" cy="987552"/>
          </a:xfrm>
          <a:prstGeom prst="rect">
            <a:avLst/>
          </a:prstGeom>
          <a:ln>
            <a:noFill/>
          </a:ln>
          <a:effectLst>
            <a:softEdge rad="112500"/>
          </a:effectLst>
        </p:spPr>
      </p:pic>
      <p:pic>
        <p:nvPicPr>
          <p:cNvPr id="5" name="Picture 4" descr="Screen Shot 2013-10-15 at 9.18.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269" y="3527645"/>
            <a:ext cx="2499261" cy="1938528"/>
          </a:xfrm>
          <a:prstGeom prst="rect">
            <a:avLst/>
          </a:prstGeom>
          <a:ln>
            <a:noFill/>
          </a:ln>
          <a:effectLst>
            <a:softEdge rad="112500"/>
          </a:effectLst>
        </p:spPr>
      </p:pic>
      <p:pic>
        <p:nvPicPr>
          <p:cNvPr id="8" name="Picture 7" descr="Troy Berni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725" y="2796396"/>
            <a:ext cx="2418544" cy="1938528"/>
          </a:xfrm>
          <a:prstGeom prst="rect">
            <a:avLst/>
          </a:prstGeom>
          <a:ln>
            <a:noFill/>
          </a:ln>
          <a:effectLst>
            <a:softEdge rad="112500"/>
          </a:effectLst>
        </p:spPr>
      </p:pic>
    </p:spTree>
    <p:extLst>
      <p:ext uri="{BB962C8B-B14F-4D97-AF65-F5344CB8AC3E}">
        <p14:creationId xmlns:p14="http://schemas.microsoft.com/office/powerpoint/2010/main" val="28255518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993"/>
            <a:ext cx="8229600" cy="859629"/>
          </a:xfrm>
        </p:spPr>
        <p:txBody>
          <a:bodyPr/>
          <a:lstStyle/>
          <a:p>
            <a:r>
              <a:rPr lang="en-US" sz="4000" dirty="0" smtClean="0">
                <a:solidFill>
                  <a:srgbClr val="FFFF00"/>
                </a:solidFill>
                <a:effectLst>
                  <a:outerShdw blurRad="50800" dist="38100" dir="2700000" algn="tl" rotWithShape="0">
                    <a:srgbClr val="110959">
                      <a:alpha val="40000"/>
                    </a:srgbClr>
                  </a:outerShdw>
                </a:effectLst>
              </a:rPr>
              <a:t>Impacts</a:t>
            </a:r>
            <a:endParaRPr lang="en-US" sz="4000"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457200" y="1072622"/>
            <a:ext cx="8229600" cy="3920618"/>
          </a:xfrm>
        </p:spPr>
        <p:txBody>
          <a:bodyPr>
            <a:normAutofit lnSpcReduction="10000"/>
          </a:bodyPr>
          <a:lstStyle/>
          <a:p>
            <a:r>
              <a:rPr lang="en-US" dirty="0" smtClean="0">
                <a:effectLst>
                  <a:outerShdw blurRad="50800" dist="38100" dir="2700000" algn="tl" rotWithShape="0">
                    <a:srgbClr val="110959">
                      <a:alpha val="40000"/>
                    </a:srgbClr>
                  </a:outerShdw>
                </a:effectLst>
              </a:rPr>
              <a:t>Mentee surveys indicate a 96% agreement of need for the program.</a:t>
            </a:r>
          </a:p>
          <a:p>
            <a:r>
              <a:rPr lang="en-US" dirty="0" smtClean="0">
                <a:effectLst>
                  <a:outerShdw blurRad="50800" dist="38100" dir="2700000" algn="tl" rotWithShape="0">
                    <a:srgbClr val="110959">
                      <a:alpha val="40000"/>
                    </a:srgbClr>
                  </a:outerShdw>
                </a:effectLst>
              </a:rPr>
              <a:t>Mentee appreciation of unique aspects of the </a:t>
            </a:r>
            <a:r>
              <a:rPr lang="en-US" i="1" dirty="0">
                <a:effectLst>
                  <a:outerShdw blurRad="50800" dist="38100" dir="2700000" algn="tl" rotWithShape="0">
                    <a:srgbClr val="110959">
                      <a:alpha val="40000"/>
                    </a:srgbClr>
                  </a:outerShdw>
                </a:effectLst>
              </a:rPr>
              <a:t>MS PHD’S </a:t>
            </a:r>
            <a:r>
              <a:rPr lang="en-US" dirty="0" smtClean="0">
                <a:effectLst>
                  <a:outerShdw blurRad="50800" dist="38100" dir="2700000" algn="tl" rotWithShape="0">
                    <a:srgbClr val="110959">
                      <a:alpha val="40000"/>
                    </a:srgbClr>
                  </a:outerShdw>
                </a:effectLst>
              </a:rPr>
              <a:t>experience clustered </a:t>
            </a:r>
            <a:r>
              <a:rPr lang="en-US" dirty="0">
                <a:effectLst>
                  <a:outerShdw blurRad="50800" dist="38100" dir="2700000" algn="tl" rotWithShape="0">
                    <a:srgbClr val="110959">
                      <a:alpha val="40000"/>
                    </a:srgbClr>
                  </a:outerShdw>
                </a:effectLst>
              </a:rPr>
              <a:t>around </a:t>
            </a:r>
            <a:r>
              <a:rPr lang="en-US" dirty="0" smtClean="0">
                <a:effectLst>
                  <a:outerShdw blurRad="50800" dist="38100" dir="2700000" algn="tl" rotWithShape="0">
                    <a:srgbClr val="110959">
                      <a:alpha val="40000"/>
                    </a:srgbClr>
                  </a:outerShdw>
                </a:effectLst>
              </a:rPr>
              <a:t>three central themes</a:t>
            </a:r>
          </a:p>
          <a:p>
            <a:pPr lvl="1"/>
            <a:r>
              <a:rPr lang="en-US" dirty="0" smtClean="0">
                <a:solidFill>
                  <a:srgbClr val="FFFF00"/>
                </a:solidFill>
                <a:effectLst>
                  <a:outerShdw blurRad="50800" dist="38100" dir="2700000" algn="tl" rotWithShape="0">
                    <a:srgbClr val="110959">
                      <a:alpha val="40000"/>
                    </a:srgbClr>
                  </a:outerShdw>
                </a:effectLst>
              </a:rPr>
              <a:t>Community Engagement</a:t>
            </a:r>
          </a:p>
          <a:p>
            <a:pPr lvl="1"/>
            <a:r>
              <a:rPr lang="en-US" dirty="0" smtClean="0">
                <a:solidFill>
                  <a:srgbClr val="FFFF00"/>
                </a:solidFill>
                <a:effectLst>
                  <a:outerShdw blurRad="50800" dist="38100" dir="2700000" algn="tl" rotWithShape="0">
                    <a:srgbClr val="110959">
                      <a:alpha val="40000"/>
                    </a:srgbClr>
                  </a:outerShdw>
                </a:effectLst>
              </a:rPr>
              <a:t>Networking</a:t>
            </a:r>
            <a:endParaRPr lang="en-US" dirty="0">
              <a:solidFill>
                <a:srgbClr val="FFFF00"/>
              </a:solidFill>
              <a:effectLst>
                <a:outerShdw blurRad="50800" dist="38100" dir="2700000" algn="tl" rotWithShape="0">
                  <a:srgbClr val="110959">
                    <a:alpha val="40000"/>
                  </a:srgbClr>
                </a:outerShdw>
              </a:effectLst>
            </a:endParaRPr>
          </a:p>
          <a:p>
            <a:pPr lvl="1"/>
            <a:r>
              <a:rPr lang="en-US" dirty="0" smtClean="0">
                <a:solidFill>
                  <a:srgbClr val="FFFF00"/>
                </a:solidFill>
                <a:effectLst>
                  <a:outerShdw blurRad="50800" dist="38100" dir="2700000" algn="tl" rotWithShape="0">
                    <a:srgbClr val="110959">
                      <a:alpha val="40000"/>
                    </a:srgbClr>
                  </a:outerShdw>
                </a:effectLst>
              </a:rPr>
              <a:t>Professional Development</a:t>
            </a:r>
            <a:endParaRPr lang="en-US" dirty="0">
              <a:solidFill>
                <a:srgbClr val="FFFF00"/>
              </a:solidFill>
              <a:effectLst>
                <a:outerShdw blurRad="50800" dist="38100" dir="2700000" algn="tl" rotWithShape="0">
                  <a:srgbClr val="110959">
                    <a:alpha val="40000"/>
                  </a:srgbClr>
                </a:outerShdw>
              </a:effectLst>
            </a:endParaRPr>
          </a:p>
        </p:txBody>
      </p:sp>
      <p:pic>
        <p:nvPicPr>
          <p:cNvPr id="4" name="Picture 3" descr="MSPHD_08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00" y="5067214"/>
            <a:ext cx="2194560" cy="1463040"/>
          </a:xfrm>
          <a:prstGeom prst="rect">
            <a:avLst/>
          </a:prstGeom>
          <a:ln>
            <a:noFill/>
          </a:ln>
          <a:effectLst>
            <a:softEdge rad="112500"/>
          </a:effectLst>
        </p:spPr>
      </p:pic>
      <p:pic>
        <p:nvPicPr>
          <p:cNvPr id="6" name="Picture 5" descr="MSPHD_01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558" y="5067214"/>
            <a:ext cx="2194560" cy="1463040"/>
          </a:xfrm>
          <a:prstGeom prst="rect">
            <a:avLst/>
          </a:prstGeom>
          <a:ln>
            <a:noFill/>
          </a:ln>
          <a:effectLst>
            <a:softEdge rad="112500"/>
          </a:effectLst>
        </p:spPr>
      </p:pic>
      <p:pic>
        <p:nvPicPr>
          <p:cNvPr id="7" name="Picture 6" descr="PC01265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838" y="5067214"/>
            <a:ext cx="1950720" cy="1463040"/>
          </a:xfrm>
          <a:prstGeom prst="rect">
            <a:avLst/>
          </a:prstGeom>
          <a:ln>
            <a:noFill/>
          </a:ln>
          <a:effectLst>
            <a:softEdge rad="112500"/>
          </a:effectLst>
        </p:spPr>
      </p:pic>
      <p:pic>
        <p:nvPicPr>
          <p:cNvPr id="8" name="Picture 7" descr="MSPHD_057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1277" y="5067214"/>
            <a:ext cx="2194561" cy="1463040"/>
          </a:xfrm>
          <a:prstGeom prst="rect">
            <a:avLst/>
          </a:prstGeom>
          <a:ln>
            <a:noFill/>
          </a:ln>
          <a:effectLst>
            <a:softEdge rad="112500"/>
          </a:effectLst>
        </p:spPr>
      </p:pic>
    </p:spTree>
    <p:extLst>
      <p:ext uri="{BB962C8B-B14F-4D97-AF65-F5344CB8AC3E}">
        <p14:creationId xmlns:p14="http://schemas.microsoft.com/office/powerpoint/2010/main" val="12998929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87"/>
            <a:ext cx="8229600" cy="736339"/>
          </a:xfrm>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Impacts</a:t>
            </a:r>
            <a:endParaRPr lang="en-US" sz="4000" dirty="0"/>
          </a:p>
        </p:txBody>
      </p:sp>
      <p:sp>
        <p:nvSpPr>
          <p:cNvPr id="3" name="Content Placeholder 2"/>
          <p:cNvSpPr>
            <a:spLocks noGrp="1"/>
          </p:cNvSpPr>
          <p:nvPr>
            <p:ph idx="1"/>
          </p:nvPr>
        </p:nvSpPr>
        <p:spPr>
          <a:xfrm>
            <a:off x="263920" y="651458"/>
            <a:ext cx="8229600" cy="828611"/>
          </a:xfrm>
        </p:spPr>
        <p:txBody>
          <a:bodyPr>
            <a:normAutofit/>
          </a:bodyPr>
          <a:lstStyle/>
          <a:p>
            <a:pPr marL="0" indent="0">
              <a:buNone/>
            </a:pPr>
            <a:r>
              <a:rPr lang="en-US" sz="2800" dirty="0" smtClean="0">
                <a:solidFill>
                  <a:srgbClr val="FFFF00"/>
                </a:solidFill>
                <a:effectLst>
                  <a:outerShdw blurRad="50800" dist="38100" dir="2700000" algn="tl" rotWithShape="0">
                    <a:srgbClr val="110959">
                      <a:alpha val="40000"/>
                    </a:srgbClr>
                  </a:outerShdw>
                </a:effectLst>
              </a:rPr>
              <a:t>Community Engagement </a:t>
            </a:r>
            <a:endParaRPr lang="en-US" sz="2800" dirty="0">
              <a:solidFill>
                <a:srgbClr val="FFFF00"/>
              </a:solidFill>
              <a:effectLst>
                <a:outerShdw blurRad="50800" dist="38100" dir="2700000" algn="tl" rotWithShape="0">
                  <a:srgbClr val="110959">
                    <a:alpha val="40000"/>
                  </a:srgbClr>
                </a:outerShdw>
              </a:effectLst>
            </a:endParaRPr>
          </a:p>
        </p:txBody>
      </p:sp>
      <p:sp>
        <p:nvSpPr>
          <p:cNvPr id="4" name="TextBox 3"/>
          <p:cNvSpPr txBox="1"/>
          <p:nvPr/>
        </p:nvSpPr>
        <p:spPr>
          <a:xfrm>
            <a:off x="1652908" y="1065764"/>
            <a:ext cx="7212133" cy="1929760"/>
          </a:xfrm>
          <a:prstGeom prst="rect">
            <a:avLst/>
          </a:prstGeom>
          <a:noFill/>
        </p:spPr>
        <p:txBody>
          <a:bodyPr wrap="square" rtlCol="0">
            <a:spAutoFit/>
          </a:bodyPr>
          <a:lstStyle/>
          <a:p>
            <a:pPr lvl="0" algn="just"/>
            <a:r>
              <a:rPr lang="en-US" i="1" dirty="0" smtClean="0">
                <a:solidFill>
                  <a:srgbClr val="FFFF00"/>
                </a:solidFill>
                <a:effectLst>
                  <a:outerShdw blurRad="50800" dist="38100" dir="2700000" algn="tl" rotWithShape="0">
                    <a:srgbClr val="110959">
                      <a:alpha val="40000"/>
                    </a:srgbClr>
                  </a:outerShdw>
                </a:effectLst>
                <a:ea typeface="Lucida Grande"/>
                <a:cs typeface="Lucida Grande"/>
              </a:rPr>
              <a:t>“The </a:t>
            </a:r>
            <a:r>
              <a:rPr lang="en-US" i="1" dirty="0">
                <a:solidFill>
                  <a:srgbClr val="FFFF00"/>
                </a:solidFill>
                <a:effectLst>
                  <a:outerShdw blurRad="50800" dist="38100" dir="2700000" algn="tl" rotWithShape="0">
                    <a:srgbClr val="110959">
                      <a:alpha val="40000"/>
                    </a:srgbClr>
                  </a:outerShdw>
                </a:effectLst>
                <a:ea typeface="Lucida Grande"/>
                <a:cs typeface="Lucida Grande"/>
              </a:rPr>
              <a:t>program has also provided me with outstanding mentorship that has helped me make better academic and professional </a:t>
            </a:r>
            <a:r>
              <a:rPr lang="en-US" i="1" dirty="0" smtClean="0">
                <a:solidFill>
                  <a:srgbClr val="FFFF00"/>
                </a:solidFill>
                <a:effectLst>
                  <a:outerShdw blurRad="50800" dist="38100" dir="2700000" algn="tl" rotWithShape="0">
                    <a:srgbClr val="110959">
                      <a:alpha val="40000"/>
                    </a:srgbClr>
                  </a:outerShdw>
                </a:effectLst>
                <a:ea typeface="Lucida Grande"/>
                <a:cs typeface="Lucida Grande"/>
              </a:rPr>
              <a:t>decisions…[a] community </a:t>
            </a:r>
            <a:r>
              <a:rPr lang="en-US" i="1" dirty="0">
                <a:solidFill>
                  <a:srgbClr val="FFFF00"/>
                </a:solidFill>
                <a:effectLst>
                  <a:outerShdw blurRad="50800" dist="38100" dir="2700000" algn="tl" rotWithShape="0">
                    <a:srgbClr val="110959">
                      <a:alpha val="40000"/>
                    </a:srgbClr>
                  </a:outerShdw>
                </a:effectLst>
                <a:ea typeface="Lucida Grande"/>
                <a:cs typeface="Lucida Grande"/>
              </a:rPr>
              <a:t>of professionals that help each other, share information and help you achieve your maximum </a:t>
            </a:r>
            <a:r>
              <a:rPr lang="en-US" i="1" dirty="0" smtClean="0">
                <a:solidFill>
                  <a:srgbClr val="FFFF00"/>
                </a:solidFill>
                <a:effectLst>
                  <a:outerShdw blurRad="50800" dist="38100" dir="2700000" algn="tl" rotWithShape="0">
                    <a:srgbClr val="110959">
                      <a:alpha val="40000"/>
                    </a:srgbClr>
                  </a:outerShdw>
                </a:effectLst>
                <a:ea typeface="Lucida Grande"/>
                <a:cs typeface="Lucida Grande"/>
              </a:rPr>
              <a:t>potential.”</a:t>
            </a:r>
          </a:p>
          <a:p>
            <a:pPr lvl="0"/>
            <a:r>
              <a:rPr lang="en-US" i="1" dirty="0" smtClean="0">
                <a:solidFill>
                  <a:srgbClr val="FFFFFF"/>
                </a:solidFill>
                <a:effectLst>
                  <a:outerShdw blurRad="50800" dist="38100" dir="2700000" algn="tl" rotWithShape="0">
                    <a:srgbClr val="110959">
                      <a:alpha val="40000"/>
                    </a:srgbClr>
                  </a:outerShdw>
                </a:effectLst>
                <a:ea typeface="Lucida Grande"/>
                <a:cs typeface="Lucida Grande"/>
              </a:rPr>
              <a:t>- Jose </a:t>
            </a:r>
            <a:r>
              <a:rPr lang="en-US" i="1" dirty="0" err="1" smtClean="0">
                <a:solidFill>
                  <a:srgbClr val="FFFFFF"/>
                </a:solidFill>
                <a:effectLst>
                  <a:outerShdw blurRad="50800" dist="38100" dir="2700000" algn="tl" rotWithShape="0">
                    <a:srgbClr val="110959">
                      <a:alpha val="40000"/>
                    </a:srgbClr>
                  </a:outerShdw>
                </a:effectLst>
                <a:ea typeface="Lucida Grande"/>
                <a:cs typeface="Lucida Grande"/>
              </a:rPr>
              <a:t>Tirado</a:t>
            </a:r>
            <a:r>
              <a:rPr lang="en-US" i="1" dirty="0" smtClean="0">
                <a:solidFill>
                  <a:srgbClr val="FFFFFF"/>
                </a:solidFill>
                <a:effectLst>
                  <a:outerShdw blurRad="50800" dist="38100" dir="2700000" algn="tl" rotWithShape="0">
                    <a:srgbClr val="110959">
                      <a:alpha val="40000"/>
                    </a:srgbClr>
                  </a:outerShdw>
                </a:effectLst>
                <a:ea typeface="Lucida Grande"/>
                <a:cs typeface="Lucida Grande"/>
              </a:rPr>
              <a:t>, PhD Student, Howard University, Mentee: Cohort II, Dream Team: Cohort VII</a:t>
            </a:r>
            <a:endParaRPr lang="en-US" i="1" dirty="0">
              <a:solidFill>
                <a:srgbClr val="FFFFFF"/>
              </a:solidFill>
              <a:effectLst>
                <a:outerShdw blurRad="50800" dist="38100" dir="2700000" algn="tl" rotWithShape="0">
                  <a:srgbClr val="110959">
                    <a:alpha val="40000"/>
                  </a:srgbClr>
                </a:outerShdw>
              </a:effectLst>
            </a:endParaRPr>
          </a:p>
        </p:txBody>
      </p:sp>
      <p:pic>
        <p:nvPicPr>
          <p:cNvPr id="9" name="Picture 8"/>
          <p:cNvPicPr>
            <a:picLocks noChangeAspect="1"/>
          </p:cNvPicPr>
          <p:nvPr/>
        </p:nvPicPr>
        <p:blipFill>
          <a:blip r:embed="rId3"/>
          <a:stretch>
            <a:fillRect/>
          </a:stretch>
        </p:blipFill>
        <p:spPr>
          <a:xfrm>
            <a:off x="162246" y="1171869"/>
            <a:ext cx="1441342" cy="1700784"/>
          </a:xfrm>
          <a:prstGeom prst="rect">
            <a:avLst/>
          </a:prstGeom>
          <a:ln>
            <a:noFill/>
          </a:ln>
          <a:effectLst>
            <a:softEdge rad="112500"/>
          </a:effectLst>
        </p:spPr>
      </p:pic>
      <p:sp>
        <p:nvSpPr>
          <p:cNvPr id="10" name="Content Placeholder 2"/>
          <p:cNvSpPr txBox="1">
            <a:spLocks/>
          </p:cNvSpPr>
          <p:nvPr/>
        </p:nvSpPr>
        <p:spPr>
          <a:xfrm>
            <a:off x="263920" y="2683263"/>
            <a:ext cx="8229600" cy="6245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rgbClr val="FFFF00"/>
                </a:solidFill>
                <a:effectLst>
                  <a:outerShdw blurRad="50800" dist="38100" dir="2700000" algn="tl" rotWithShape="0">
                    <a:srgbClr val="110959">
                      <a:alpha val="40000"/>
                    </a:srgbClr>
                  </a:outerShdw>
                </a:effectLst>
              </a:rPr>
              <a:t>Networking</a:t>
            </a:r>
            <a:endParaRPr lang="en-US" sz="2800" dirty="0">
              <a:solidFill>
                <a:srgbClr val="FFFF00"/>
              </a:solidFill>
              <a:effectLst>
                <a:outerShdw blurRad="50800" dist="38100" dir="2700000" algn="tl" rotWithShape="0">
                  <a:srgbClr val="110959">
                    <a:alpha val="40000"/>
                  </a:srgbClr>
                </a:outerShdw>
              </a:effectLst>
            </a:endParaRPr>
          </a:p>
        </p:txBody>
      </p:sp>
      <p:sp>
        <p:nvSpPr>
          <p:cNvPr id="13" name="TextBox 12"/>
          <p:cNvSpPr txBox="1"/>
          <p:nvPr/>
        </p:nvSpPr>
        <p:spPr>
          <a:xfrm>
            <a:off x="1689754" y="5244274"/>
            <a:ext cx="7240494" cy="1477328"/>
          </a:xfrm>
          <a:prstGeom prst="rect">
            <a:avLst/>
          </a:prstGeom>
          <a:noFill/>
        </p:spPr>
        <p:txBody>
          <a:bodyPr wrap="square" rtlCol="0">
            <a:spAutoFit/>
          </a:bodyPr>
          <a:lstStyle/>
          <a:p>
            <a:pPr lvl="0" algn="just"/>
            <a:r>
              <a:rPr lang="en-US" i="1" dirty="0">
                <a:solidFill>
                  <a:srgbClr val="FFFF00"/>
                </a:solidFill>
                <a:effectLst>
                  <a:outerShdw blurRad="50800" dist="38100" dir="2700000" algn="tl" rotWithShape="0">
                    <a:srgbClr val="110959">
                      <a:alpha val="40000"/>
                    </a:srgbClr>
                  </a:outerShdw>
                </a:effectLst>
              </a:rPr>
              <a:t>“MS PHD's taught me what interdisciplinary collaboration was all about.  Additionally, it facilitated professional development that has been the gateway in preparation for becoming a global engineer.</a:t>
            </a:r>
            <a:r>
              <a:rPr lang="en-US" i="1" dirty="0" smtClean="0">
                <a:solidFill>
                  <a:srgbClr val="FFFF00"/>
                </a:solidFill>
                <a:effectLst>
                  <a:outerShdw blurRad="50800" dist="38100" dir="2700000" algn="tl" rotWithShape="0">
                    <a:srgbClr val="110959">
                      <a:alpha val="40000"/>
                    </a:srgbClr>
                  </a:outerShdw>
                </a:effectLst>
              </a:rPr>
              <a:t>”</a:t>
            </a:r>
          </a:p>
          <a:p>
            <a:pPr lvl="0"/>
            <a:r>
              <a:rPr lang="en-US" i="1" dirty="0" smtClean="0">
                <a:effectLst>
                  <a:outerShdw blurRad="50800" dist="38100" dir="2700000" algn="tl" rotWithShape="0">
                    <a:srgbClr val="110959">
                      <a:alpha val="40000"/>
                    </a:srgbClr>
                  </a:outerShdw>
                </a:effectLst>
              </a:rPr>
              <a:t>- </a:t>
            </a:r>
            <a:r>
              <a:rPr lang="en-US" i="1" dirty="0">
                <a:effectLst>
                  <a:outerShdw blurRad="50800" dist="38100" dir="2700000" algn="tl" rotWithShape="0">
                    <a:srgbClr val="110959">
                      <a:alpha val="40000"/>
                    </a:srgbClr>
                  </a:outerShdw>
                </a:effectLst>
                <a:ea typeface="Lucida Grande"/>
                <a:cs typeface="Lucida Grande"/>
              </a:rPr>
              <a:t>Al-</a:t>
            </a:r>
            <a:r>
              <a:rPr lang="en-US" i="1" dirty="0" err="1">
                <a:effectLst>
                  <a:outerShdw blurRad="50800" dist="38100" dir="2700000" algn="tl" rotWithShape="0">
                    <a:srgbClr val="110959">
                      <a:alpha val="40000"/>
                    </a:srgbClr>
                  </a:outerShdw>
                </a:effectLst>
                <a:ea typeface="Lucida Grande"/>
                <a:cs typeface="Lucida Grande"/>
              </a:rPr>
              <a:t>Aakhir</a:t>
            </a:r>
            <a:r>
              <a:rPr lang="en-US" i="1" dirty="0">
                <a:effectLst>
                  <a:outerShdw blurRad="50800" dist="38100" dir="2700000" algn="tl" rotWithShape="0">
                    <a:srgbClr val="110959">
                      <a:alpha val="40000"/>
                    </a:srgbClr>
                  </a:outerShdw>
                </a:effectLst>
                <a:ea typeface="Lucida Grande"/>
                <a:cs typeface="Lucida Grande"/>
              </a:rPr>
              <a:t> </a:t>
            </a:r>
            <a:r>
              <a:rPr lang="en-US" i="1" dirty="0" smtClean="0">
                <a:effectLst>
                  <a:outerShdw blurRad="50800" dist="38100" dir="2700000" algn="tl" rotWithShape="0">
                    <a:srgbClr val="110959">
                      <a:alpha val="40000"/>
                    </a:srgbClr>
                  </a:outerShdw>
                </a:effectLst>
                <a:ea typeface="Lucida Grande"/>
                <a:cs typeface="Lucida Grande"/>
              </a:rPr>
              <a:t>Rogers, PhD, Engineer, Draper Laboratory, Mentee: Cohort II, Dream Team:  Cohorts IV &amp; VII</a:t>
            </a:r>
            <a:endParaRPr lang="en-US" i="1" dirty="0">
              <a:effectLst>
                <a:outerShdw blurRad="50800" dist="38100" dir="2700000" algn="tl" rotWithShape="0">
                  <a:srgbClr val="110959">
                    <a:alpha val="40000"/>
                  </a:srgbClr>
                </a:outerShdw>
              </a:effectLst>
            </a:endParaRPr>
          </a:p>
        </p:txBody>
      </p:sp>
      <p:pic>
        <p:nvPicPr>
          <p:cNvPr id="14" name="Picture 13"/>
          <p:cNvPicPr>
            <a:picLocks noChangeAspect="1"/>
          </p:cNvPicPr>
          <p:nvPr/>
        </p:nvPicPr>
        <p:blipFill>
          <a:blip r:embed="rId4"/>
          <a:stretch>
            <a:fillRect/>
          </a:stretch>
        </p:blipFill>
        <p:spPr>
          <a:xfrm>
            <a:off x="263920" y="5104201"/>
            <a:ext cx="1360627" cy="1700784"/>
          </a:xfrm>
          <a:prstGeom prst="rect">
            <a:avLst/>
          </a:prstGeom>
          <a:ln>
            <a:noFill/>
          </a:ln>
          <a:effectLst>
            <a:softEdge rad="112500"/>
          </a:effectLst>
        </p:spPr>
      </p:pic>
      <p:sp>
        <p:nvSpPr>
          <p:cNvPr id="15" name="Content Placeholder 2"/>
          <p:cNvSpPr txBox="1">
            <a:spLocks/>
          </p:cNvSpPr>
          <p:nvPr/>
        </p:nvSpPr>
        <p:spPr>
          <a:xfrm>
            <a:off x="263920" y="4693727"/>
            <a:ext cx="8229600" cy="6245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rgbClr val="FFFF00"/>
                </a:solidFill>
                <a:effectLst>
                  <a:outerShdw blurRad="50800" dist="38100" dir="2700000" algn="tl" rotWithShape="0">
                    <a:srgbClr val="110959">
                      <a:alpha val="40000"/>
                    </a:srgbClr>
                  </a:outerShdw>
                </a:effectLst>
              </a:rPr>
              <a:t>Professional Development</a:t>
            </a:r>
            <a:endParaRPr lang="en-US" sz="2800" dirty="0">
              <a:solidFill>
                <a:srgbClr val="FFFF00"/>
              </a:solidFill>
              <a:effectLst>
                <a:outerShdw blurRad="50800" dist="38100" dir="2700000" algn="tl" rotWithShape="0">
                  <a:srgbClr val="110959">
                    <a:alpha val="40000"/>
                  </a:srgbClr>
                </a:outerShdw>
              </a:effectLst>
            </a:endParaRPr>
          </a:p>
        </p:txBody>
      </p:sp>
      <p:sp>
        <p:nvSpPr>
          <p:cNvPr id="16" name="TextBox 15"/>
          <p:cNvSpPr txBox="1"/>
          <p:nvPr/>
        </p:nvSpPr>
        <p:spPr>
          <a:xfrm>
            <a:off x="1652908" y="3240245"/>
            <a:ext cx="7277340" cy="1477328"/>
          </a:xfrm>
          <a:prstGeom prst="rect">
            <a:avLst/>
          </a:prstGeom>
          <a:noFill/>
        </p:spPr>
        <p:txBody>
          <a:bodyPr wrap="square" rtlCol="0">
            <a:spAutoFit/>
          </a:bodyPr>
          <a:lstStyle/>
          <a:p>
            <a:pPr algn="just"/>
            <a:r>
              <a:rPr lang="en-US" i="1" dirty="0">
                <a:solidFill>
                  <a:srgbClr val="FFFF00"/>
                </a:solidFill>
                <a:effectLst>
                  <a:outerShdw blurRad="50800" dist="38100" dir="2700000" algn="tl" rotWithShape="0">
                    <a:srgbClr val="110959">
                      <a:alpha val="40000"/>
                    </a:srgbClr>
                  </a:outerShdw>
                </a:effectLst>
              </a:rPr>
              <a:t>“MSPHD's expanded my professional network. I have gained tremendous value from having a network of peers to interact with. This network helped me through the most difficult times of completing my PhD.</a:t>
            </a:r>
            <a:r>
              <a:rPr lang="en-US" i="1" dirty="0" smtClean="0">
                <a:solidFill>
                  <a:srgbClr val="FFFF00"/>
                </a:solidFill>
                <a:effectLst>
                  <a:outerShdw blurRad="50800" dist="38100" dir="2700000" algn="tl" rotWithShape="0">
                    <a:srgbClr val="110959">
                      <a:alpha val="40000"/>
                    </a:srgbClr>
                  </a:outerShdw>
                </a:effectLst>
              </a:rPr>
              <a:t>”</a:t>
            </a:r>
          </a:p>
          <a:p>
            <a:r>
              <a:rPr lang="en-US" i="1" dirty="0" smtClean="0">
                <a:effectLst>
                  <a:outerShdw blurRad="50800" dist="38100" dir="2700000" algn="tl" rotWithShape="0">
                    <a:srgbClr val="110959">
                      <a:alpha val="40000"/>
                    </a:srgbClr>
                  </a:outerShdw>
                </a:effectLst>
              </a:rPr>
              <a:t>- Holly Barnard, </a:t>
            </a:r>
            <a:r>
              <a:rPr lang="en-US" i="1" dirty="0">
                <a:effectLst>
                  <a:outerShdw blurRad="50800" dist="38100" dir="2700000" algn="tl" rotWithShape="0">
                    <a:srgbClr val="110959">
                      <a:alpha val="40000"/>
                    </a:srgbClr>
                  </a:outerShdw>
                </a:effectLst>
              </a:rPr>
              <a:t>Assistant Professor, </a:t>
            </a:r>
            <a:r>
              <a:rPr lang="en-US" i="1" dirty="0" smtClean="0">
                <a:effectLst>
                  <a:outerShdw blurRad="50800" dist="38100" dir="2700000" algn="tl" rotWithShape="0">
                    <a:srgbClr val="110959">
                      <a:alpha val="40000"/>
                    </a:srgbClr>
                  </a:outerShdw>
                </a:effectLst>
              </a:rPr>
              <a:t>Geography, University </a:t>
            </a:r>
            <a:r>
              <a:rPr lang="en-US" i="1" dirty="0">
                <a:effectLst>
                  <a:outerShdw blurRad="50800" dist="38100" dir="2700000" algn="tl" rotWithShape="0">
                    <a:srgbClr val="110959">
                      <a:alpha val="40000"/>
                    </a:srgbClr>
                  </a:outerShdw>
                </a:effectLst>
              </a:rPr>
              <a:t>of Colorado, </a:t>
            </a:r>
            <a:r>
              <a:rPr lang="en-US" i="1" dirty="0" smtClean="0">
                <a:effectLst>
                  <a:outerShdw blurRad="50800" dist="38100" dir="2700000" algn="tl" rotWithShape="0">
                    <a:srgbClr val="110959">
                      <a:alpha val="40000"/>
                    </a:srgbClr>
                  </a:outerShdw>
                </a:effectLst>
              </a:rPr>
              <a:t>Boulder, Mentee: Cohorts III &amp; IV, Mentor: Cohort VIII</a:t>
            </a:r>
            <a:endParaRPr lang="en-US" i="1" dirty="0">
              <a:effectLst>
                <a:outerShdw blurRad="50800" dist="38100" dir="2700000" algn="tl" rotWithShape="0">
                  <a:srgbClr val="110959">
                    <a:alpha val="40000"/>
                  </a:srgbClr>
                </a:outerShdw>
              </a:effectLst>
            </a:endParaRPr>
          </a:p>
        </p:txBody>
      </p:sp>
      <p:pic>
        <p:nvPicPr>
          <p:cNvPr id="17" name="Picture 16"/>
          <p:cNvPicPr>
            <a:picLocks noChangeAspect="1"/>
          </p:cNvPicPr>
          <p:nvPr/>
        </p:nvPicPr>
        <p:blipFill>
          <a:blip r:embed="rId5"/>
          <a:stretch>
            <a:fillRect/>
          </a:stretch>
        </p:blipFill>
        <p:spPr>
          <a:xfrm>
            <a:off x="299279" y="3171275"/>
            <a:ext cx="1137208" cy="1702599"/>
          </a:xfrm>
          <a:prstGeom prst="rect">
            <a:avLst/>
          </a:prstGeom>
          <a:ln>
            <a:noFill/>
          </a:ln>
          <a:effectLst>
            <a:softEdge rad="112500"/>
          </a:effectLst>
        </p:spPr>
      </p:pic>
    </p:spTree>
    <p:extLst>
      <p:ext uri="{BB962C8B-B14F-4D97-AF65-F5344CB8AC3E}">
        <p14:creationId xmlns:p14="http://schemas.microsoft.com/office/powerpoint/2010/main" val="20065028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375"/>
            <a:ext cx="8229600" cy="932055"/>
          </a:xfrm>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Outcomes</a:t>
            </a:r>
            <a:endParaRPr lang="en-US" sz="4000"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176235" y="1021430"/>
            <a:ext cx="8750454" cy="5660881"/>
          </a:xfrm>
        </p:spPr>
        <p:txBody>
          <a:bodyPr>
            <a:normAutofit fontScale="92500" lnSpcReduction="20000"/>
          </a:bodyPr>
          <a:lstStyle/>
          <a:p>
            <a:r>
              <a:rPr lang="en-US" sz="2800" dirty="0" smtClean="0">
                <a:solidFill>
                  <a:srgbClr val="FFFF00"/>
                </a:solidFill>
                <a:effectLst>
                  <a:outerShdw blurRad="50800" dist="38100" dir="2700000" algn="tl" rotWithShape="0">
                    <a:srgbClr val="110959">
                      <a:alpha val="40000"/>
                    </a:srgbClr>
                  </a:outerShdw>
                </a:effectLst>
              </a:rPr>
              <a:t>Recruitment and Retention</a:t>
            </a:r>
          </a:p>
          <a:p>
            <a:pPr lvl="1"/>
            <a:r>
              <a:rPr lang="en-US" sz="2400" dirty="0">
                <a:effectLst>
                  <a:outerShdw blurRad="50800" dist="38100" dir="2700000" algn="tl" rotWithShape="0">
                    <a:srgbClr val="110959">
                      <a:alpha val="40000"/>
                    </a:srgbClr>
                  </a:outerShdw>
                </a:effectLst>
              </a:rPr>
              <a:t>213 URM participants</a:t>
            </a:r>
          </a:p>
          <a:p>
            <a:pPr lvl="1"/>
            <a:r>
              <a:rPr lang="en-US" sz="2400" dirty="0" smtClean="0">
                <a:effectLst>
                  <a:outerShdw blurRad="50800" dist="38100" dir="2700000" algn="tl" rotWithShape="0">
                    <a:srgbClr val="110959">
                      <a:alpha val="40000"/>
                    </a:srgbClr>
                  </a:outerShdw>
                </a:effectLst>
              </a:rPr>
              <a:t>47 </a:t>
            </a:r>
            <a:r>
              <a:rPr lang="en-US" sz="2400" dirty="0">
                <a:effectLst>
                  <a:outerShdw blurRad="50800" dist="38100" dir="2700000" algn="tl" rotWithShape="0">
                    <a:srgbClr val="110959">
                      <a:alpha val="40000"/>
                    </a:srgbClr>
                  </a:outerShdw>
                </a:effectLst>
              </a:rPr>
              <a:t>Doctoral recipients</a:t>
            </a:r>
          </a:p>
          <a:p>
            <a:pPr lvl="1"/>
            <a:r>
              <a:rPr lang="en-US" sz="2400" dirty="0" smtClean="0">
                <a:effectLst>
                  <a:outerShdw blurRad="50800" dist="38100" dir="2700000" algn="tl" rotWithShape="0">
                    <a:srgbClr val="110959">
                      <a:alpha val="40000"/>
                    </a:srgbClr>
                  </a:outerShdw>
                </a:effectLst>
              </a:rPr>
              <a:t>67 </a:t>
            </a:r>
            <a:r>
              <a:rPr lang="en-US" sz="2400" dirty="0">
                <a:effectLst>
                  <a:outerShdw blurRad="50800" dist="38100" dir="2700000" algn="tl" rotWithShape="0">
                    <a:srgbClr val="110959">
                      <a:alpha val="40000"/>
                    </a:srgbClr>
                  </a:outerShdw>
                </a:effectLst>
              </a:rPr>
              <a:t>Mentees enrolled in doctoral </a:t>
            </a:r>
            <a:r>
              <a:rPr lang="en-US" sz="2400" dirty="0" smtClean="0">
                <a:effectLst>
                  <a:outerShdw blurRad="50800" dist="38100" dir="2700000" algn="tl" rotWithShape="0">
                    <a:srgbClr val="110959">
                      <a:alpha val="40000"/>
                    </a:srgbClr>
                  </a:outerShdw>
                </a:effectLst>
              </a:rPr>
              <a:t>programs</a:t>
            </a:r>
            <a:endParaRPr lang="en-US" sz="2800" dirty="0" smtClean="0">
              <a:solidFill>
                <a:srgbClr val="FFFF00"/>
              </a:solidFill>
              <a:effectLst>
                <a:outerShdw blurRad="50800" dist="38100" dir="2700000" algn="tl" rotWithShape="0">
                  <a:srgbClr val="110959">
                    <a:alpha val="40000"/>
                  </a:srgbClr>
                </a:outerShdw>
              </a:effectLst>
            </a:endParaRPr>
          </a:p>
          <a:p>
            <a:r>
              <a:rPr lang="en-US" sz="2800" dirty="0" smtClean="0">
                <a:solidFill>
                  <a:srgbClr val="FFFF00"/>
                </a:solidFill>
                <a:effectLst>
                  <a:outerShdw blurRad="50800" dist="38100" dir="2700000" algn="tl" rotWithShape="0">
                    <a:srgbClr val="110959">
                      <a:alpha val="40000"/>
                    </a:srgbClr>
                  </a:outerShdw>
                </a:effectLst>
              </a:rPr>
              <a:t>Broadening Participations</a:t>
            </a:r>
          </a:p>
          <a:p>
            <a:pPr lvl="1"/>
            <a:r>
              <a:rPr lang="en-US" sz="2400" dirty="0" smtClean="0">
                <a:effectLst>
                  <a:outerShdw blurRad="50800" dist="38100" dir="2700000" algn="tl" rotWithShape="0">
                    <a:srgbClr val="110959">
                      <a:alpha val="40000"/>
                    </a:srgbClr>
                  </a:outerShdw>
                </a:effectLst>
              </a:rPr>
              <a:t>Advance to Dream Team, Program Mentors, and Staff</a:t>
            </a:r>
          </a:p>
          <a:p>
            <a:pPr lvl="1"/>
            <a:r>
              <a:rPr lang="en-US" sz="2400" dirty="0" smtClean="0">
                <a:effectLst>
                  <a:outerShdw blurRad="50800" dist="38100" dir="2700000" algn="tl" rotWithShape="0">
                    <a:srgbClr val="110959">
                      <a:alpha val="40000"/>
                    </a:srgbClr>
                  </a:outerShdw>
                </a:effectLst>
              </a:rPr>
              <a:t>Represent Diversity in STEM at Conferences, Meetings, Workshops</a:t>
            </a:r>
          </a:p>
          <a:p>
            <a:pPr lvl="1"/>
            <a:r>
              <a:rPr lang="en-US" sz="2400" dirty="0" smtClean="0">
                <a:effectLst>
                  <a:outerShdw blurRad="50800" dist="38100" dir="2700000" algn="tl" rotWithShape="0">
                    <a:srgbClr val="110959">
                      <a:alpha val="40000"/>
                    </a:srgbClr>
                  </a:outerShdw>
                </a:effectLst>
              </a:rPr>
              <a:t>Panelists</a:t>
            </a:r>
          </a:p>
          <a:p>
            <a:pPr lvl="1"/>
            <a:r>
              <a:rPr lang="en-US" sz="2400" dirty="0" smtClean="0">
                <a:effectLst>
                  <a:outerShdw blurRad="50800" dist="38100" dir="2700000" algn="tl" rotWithShape="0">
                    <a:srgbClr val="110959">
                      <a:alpha val="40000"/>
                    </a:srgbClr>
                  </a:outerShdw>
                </a:effectLst>
              </a:rPr>
              <a:t>Regional Specialists</a:t>
            </a:r>
          </a:p>
          <a:p>
            <a:pPr lvl="1"/>
            <a:r>
              <a:rPr lang="en-US" sz="2400" dirty="0" smtClean="0">
                <a:solidFill>
                  <a:srgbClr val="FFFFFF"/>
                </a:solidFill>
                <a:effectLst>
                  <a:outerShdw blurRad="50800" dist="38100" dir="2700000" algn="tl" rotWithShape="0">
                    <a:srgbClr val="110959">
                      <a:alpha val="40000"/>
                    </a:srgbClr>
                  </a:outerShdw>
                </a:effectLst>
              </a:rPr>
              <a:t>Webinar Speakers</a:t>
            </a:r>
          </a:p>
          <a:p>
            <a:r>
              <a:rPr lang="en-US" sz="2800" dirty="0" smtClean="0">
                <a:solidFill>
                  <a:srgbClr val="FFFF00"/>
                </a:solidFill>
                <a:effectLst>
                  <a:outerShdw blurRad="50800" dist="38100" dir="2700000" algn="tl" rotWithShape="0">
                    <a:srgbClr val="110959">
                      <a:alpha val="40000"/>
                    </a:srgbClr>
                  </a:outerShdw>
                </a:effectLst>
              </a:rPr>
              <a:t>Partnerships</a:t>
            </a:r>
          </a:p>
          <a:p>
            <a:pPr lvl="1"/>
            <a:r>
              <a:rPr lang="en-US" sz="2400" dirty="0">
                <a:effectLst>
                  <a:outerShdw blurRad="50800" dist="38100" dir="2700000" algn="tl" rotWithShape="0">
                    <a:srgbClr val="110959">
                      <a:alpha val="40000"/>
                    </a:srgbClr>
                  </a:outerShdw>
                </a:effectLst>
              </a:rPr>
              <a:t>More than </a:t>
            </a:r>
            <a:r>
              <a:rPr lang="en-US" sz="2400" dirty="0" smtClean="0">
                <a:effectLst>
                  <a:outerShdw blurRad="50800" dist="38100" dir="2700000" algn="tl" rotWithShape="0">
                    <a:srgbClr val="110959">
                      <a:alpha val="40000"/>
                    </a:srgbClr>
                  </a:outerShdw>
                </a:effectLst>
              </a:rPr>
              <a:t>two dozen partner </a:t>
            </a:r>
            <a:r>
              <a:rPr lang="en-US" sz="2400" dirty="0">
                <a:effectLst>
                  <a:outerShdw blurRad="50800" dist="38100" dir="2700000" algn="tl" rotWithShape="0">
                    <a:srgbClr val="110959">
                      <a:alpha val="40000"/>
                    </a:srgbClr>
                  </a:outerShdw>
                </a:effectLst>
              </a:rPr>
              <a:t>organizations facilitate student professional development and science exposure </a:t>
            </a:r>
            <a:r>
              <a:rPr lang="en-US" sz="2400" dirty="0" smtClean="0">
                <a:effectLst>
                  <a:outerShdw blurRad="50800" dist="38100" dir="2700000" algn="tl" rotWithShape="0">
                    <a:srgbClr val="110959">
                      <a:alpha val="40000"/>
                    </a:srgbClr>
                  </a:outerShdw>
                </a:effectLst>
              </a:rPr>
              <a:t>opportunities</a:t>
            </a:r>
          </a:p>
          <a:p>
            <a:pPr marL="914400" lvl="2" indent="0">
              <a:buNone/>
            </a:pPr>
            <a:r>
              <a:rPr lang="en-US" sz="2000" dirty="0" smtClean="0">
                <a:solidFill>
                  <a:srgbClr val="FFFF00"/>
                </a:solidFill>
                <a:effectLst>
                  <a:outerShdw blurRad="50800" dist="38100" dir="2700000" algn="tl" rotWithShape="0">
                    <a:srgbClr val="110959">
                      <a:alpha val="40000"/>
                    </a:srgbClr>
                  </a:outerShdw>
                </a:effectLst>
              </a:rPr>
              <a:t>AGU</a:t>
            </a:r>
            <a:r>
              <a:rPr lang="en-US" sz="2000" dirty="0">
                <a:solidFill>
                  <a:srgbClr val="FFFF00"/>
                </a:solidFill>
                <a:effectLst>
                  <a:outerShdw blurRad="50800" dist="38100" dir="2700000" algn="tl" rotWithShape="0">
                    <a:srgbClr val="110959">
                      <a:alpha val="40000"/>
                    </a:srgbClr>
                  </a:outerShdw>
                </a:effectLst>
              </a:rPr>
              <a:t>, AGI, AMS, Aquarium of the Bay, ASLO, California Academy of Sciences, COL, EPA, ESA, FWS, </a:t>
            </a:r>
            <a:r>
              <a:rPr lang="en-US" sz="2000" dirty="0" smtClean="0">
                <a:solidFill>
                  <a:srgbClr val="FFFF00"/>
                </a:solidFill>
                <a:effectLst>
                  <a:outerShdw blurRad="50800" dist="38100" dir="2700000" algn="tl" rotWithShape="0">
                    <a:srgbClr val="110959">
                      <a:alpha val="40000"/>
                    </a:srgbClr>
                  </a:outerShdw>
                </a:effectLst>
              </a:rPr>
              <a:t>GSA, NABG</a:t>
            </a:r>
            <a:r>
              <a:rPr lang="en-US" sz="2000" dirty="0">
                <a:solidFill>
                  <a:srgbClr val="FFFF00"/>
                </a:solidFill>
                <a:effectLst>
                  <a:outerShdw blurRad="50800" dist="38100" dir="2700000" algn="tl" rotWithShape="0">
                    <a:srgbClr val="110959">
                      <a:alpha val="40000"/>
                    </a:srgbClr>
                  </a:outerShdw>
                </a:effectLst>
              </a:rPr>
              <a:t>, </a:t>
            </a:r>
            <a:r>
              <a:rPr lang="en-US" sz="2000" dirty="0" smtClean="0">
                <a:solidFill>
                  <a:srgbClr val="FFFF00"/>
                </a:solidFill>
                <a:effectLst>
                  <a:outerShdw blurRad="50800" dist="38100" dir="2700000" algn="tl" rotWithShape="0">
                    <a:srgbClr val="110959">
                      <a:alpha val="40000"/>
                    </a:srgbClr>
                  </a:outerShdw>
                </a:effectLst>
              </a:rPr>
              <a:t>NAS OSB, NOAA</a:t>
            </a:r>
            <a:r>
              <a:rPr lang="en-US" sz="2000" dirty="0">
                <a:solidFill>
                  <a:srgbClr val="FFFF00"/>
                </a:solidFill>
                <a:effectLst>
                  <a:outerShdw blurRad="50800" dist="38100" dir="2700000" algn="tl" rotWithShape="0">
                    <a:srgbClr val="110959">
                      <a:alpha val="40000"/>
                    </a:srgbClr>
                  </a:outerShdw>
                </a:effectLst>
              </a:rPr>
              <a:t>, On the Cutting Edge Professional Development for Geoscience Faculty, Sigma Xi, SFS, SREB-State Doctoral Scholars Program, USGS, USDA FS and </a:t>
            </a:r>
            <a:r>
              <a:rPr lang="en-US" sz="2000" dirty="0" smtClean="0">
                <a:solidFill>
                  <a:srgbClr val="FFFF00"/>
                </a:solidFill>
                <a:effectLst>
                  <a:outerShdw blurRad="50800" dist="38100" dir="2700000" algn="tl" rotWithShape="0">
                    <a:srgbClr val="110959">
                      <a:alpha val="40000"/>
                    </a:srgbClr>
                  </a:outerShdw>
                </a:effectLst>
              </a:rPr>
              <a:t>others</a:t>
            </a:r>
            <a:endParaRPr lang="en-US" sz="2000" dirty="0">
              <a:effectLst>
                <a:outerShdw blurRad="50800" dist="38100" dir="2700000" algn="tl" rotWithShape="0">
                  <a:srgbClr val="110959">
                    <a:alpha val="40000"/>
                  </a:srgbClr>
                </a:outerShdw>
              </a:effectLst>
            </a:endParaRPr>
          </a:p>
          <a:p>
            <a:pPr lvl="1"/>
            <a:endParaRPr lang="en-US" sz="2400" dirty="0" smtClean="0">
              <a:solidFill>
                <a:srgbClr val="FFFF00"/>
              </a:solidFill>
              <a:effectLst>
                <a:outerShdw blurRad="50800" dist="38100" dir="2700000" algn="tl" rotWithShape="0">
                  <a:srgbClr val="110959">
                    <a:alpha val="40000"/>
                  </a:srgbClr>
                </a:outerShdw>
              </a:effectLst>
            </a:endParaRPr>
          </a:p>
          <a:p>
            <a:pPr lvl="1"/>
            <a:endParaRPr lang="en-US" sz="2400" dirty="0" smtClean="0">
              <a:solidFill>
                <a:srgbClr val="FFFF00"/>
              </a:solidFill>
              <a:effectLst>
                <a:outerShdw blurRad="50800" dist="38100" dir="2700000" algn="tl" rotWithShape="0">
                  <a:srgbClr val="110959">
                    <a:alpha val="40000"/>
                  </a:srgbClr>
                </a:outerShdw>
              </a:effectLst>
            </a:endParaRPr>
          </a:p>
          <a:p>
            <a:pPr marL="0" indent="0">
              <a:buNone/>
            </a:pPr>
            <a:endParaRPr lang="en-US" sz="2800" dirty="0" smtClean="0">
              <a:solidFill>
                <a:srgbClr val="FFFF00"/>
              </a:solidFill>
            </a:endParaRPr>
          </a:p>
          <a:p>
            <a:endParaRPr lang="en-US" sz="2800" dirty="0">
              <a:solidFill>
                <a:srgbClr val="FFFF00"/>
              </a:solidFill>
            </a:endParaRPr>
          </a:p>
          <a:p>
            <a:endParaRPr lang="en-US" sz="2800" dirty="0" smtClean="0">
              <a:solidFill>
                <a:srgbClr val="FFFF00"/>
              </a:solidFill>
            </a:endParaRPr>
          </a:p>
          <a:p>
            <a:endParaRPr lang="en-US" sz="2800" dirty="0">
              <a:solidFill>
                <a:srgbClr val="FFFF00"/>
              </a:solidFill>
            </a:endParaRPr>
          </a:p>
          <a:p>
            <a:endParaRPr lang="en-US" sz="2800" dirty="0" smtClean="0">
              <a:solidFill>
                <a:srgbClr val="FFFF00"/>
              </a:solidFill>
            </a:endParaRPr>
          </a:p>
        </p:txBody>
      </p:sp>
      <p:pic>
        <p:nvPicPr>
          <p:cNvPr id="12" name="Picture 11" descr="MSPHD_02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489" y="1021430"/>
            <a:ext cx="2460311" cy="1640207"/>
          </a:xfrm>
          <a:prstGeom prst="ellipse">
            <a:avLst/>
          </a:prstGeom>
          <a:ln>
            <a:noFill/>
          </a:ln>
          <a:effectLst>
            <a:softEdge rad="112500"/>
          </a:effectLst>
        </p:spPr>
      </p:pic>
    </p:spTree>
    <p:extLst>
      <p:ext uri="{BB962C8B-B14F-4D97-AF65-F5344CB8AC3E}">
        <p14:creationId xmlns:p14="http://schemas.microsoft.com/office/powerpoint/2010/main" val="26386889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993"/>
            <a:ext cx="8229600" cy="908945"/>
          </a:xfrm>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Outcomes</a:t>
            </a:r>
            <a:endParaRPr lang="en-US" sz="4000" dirty="0"/>
          </a:p>
        </p:txBody>
      </p:sp>
      <p:sp>
        <p:nvSpPr>
          <p:cNvPr id="3" name="Content Placeholder 2"/>
          <p:cNvSpPr>
            <a:spLocks noGrp="1"/>
          </p:cNvSpPr>
          <p:nvPr>
            <p:ph idx="1"/>
          </p:nvPr>
        </p:nvSpPr>
        <p:spPr>
          <a:xfrm>
            <a:off x="457200" y="1060293"/>
            <a:ext cx="8229600" cy="5449413"/>
          </a:xfrm>
        </p:spPr>
        <p:txBody>
          <a:bodyPr>
            <a:normAutofit fontScale="92500" lnSpcReduction="10000"/>
          </a:bodyPr>
          <a:lstStyle/>
          <a:p>
            <a:r>
              <a:rPr lang="en-US" dirty="0" smtClean="0">
                <a:solidFill>
                  <a:srgbClr val="FFFF00"/>
                </a:solidFill>
                <a:effectLst>
                  <a:outerShdw blurRad="50800" dist="38100" dir="2700000" algn="tl" rotWithShape="0">
                    <a:srgbClr val="110959">
                      <a:alpha val="40000"/>
                    </a:srgbClr>
                  </a:outerShdw>
                </a:effectLst>
              </a:rPr>
              <a:t>Dissemination</a:t>
            </a:r>
          </a:p>
          <a:p>
            <a:pPr lvl="1"/>
            <a:r>
              <a:rPr lang="en-US" dirty="0" smtClean="0">
                <a:effectLst>
                  <a:outerShdw blurRad="50800" dist="38100" dir="2700000" algn="tl" rotWithShape="0">
                    <a:srgbClr val="110959">
                      <a:alpha val="40000"/>
                    </a:srgbClr>
                  </a:outerShdw>
                </a:effectLst>
              </a:rPr>
              <a:t>Program activities facilitated dissemination of 399 participant products through September 2013</a:t>
            </a:r>
          </a:p>
          <a:p>
            <a:pPr lvl="1"/>
            <a:endParaRPr lang="en-US" dirty="0">
              <a:effectLst>
                <a:outerShdw blurRad="50800" dist="38100" dir="2700000" algn="tl" rotWithShape="0">
                  <a:srgbClr val="110959">
                    <a:alpha val="40000"/>
                  </a:srgbClr>
                </a:outerShdw>
              </a:effectLst>
            </a:endParaRPr>
          </a:p>
          <a:p>
            <a:pPr lvl="1"/>
            <a:endParaRPr lang="en-US" dirty="0" smtClean="0">
              <a:effectLst>
                <a:outerShdw blurRad="50800" dist="38100" dir="2700000" algn="tl" rotWithShape="0">
                  <a:srgbClr val="110959">
                    <a:alpha val="40000"/>
                  </a:srgbClr>
                </a:outerShdw>
              </a:effectLst>
            </a:endParaRPr>
          </a:p>
          <a:p>
            <a:pPr lvl="1"/>
            <a:endParaRPr lang="en-US" dirty="0" smtClean="0">
              <a:effectLst>
                <a:outerShdw blurRad="50800" dist="38100" dir="2700000" algn="tl" rotWithShape="0">
                  <a:srgbClr val="110959">
                    <a:alpha val="40000"/>
                  </a:srgbClr>
                </a:outerShdw>
              </a:effectLst>
            </a:endParaRPr>
          </a:p>
          <a:p>
            <a:pPr lvl="1"/>
            <a:endParaRPr lang="en-US" dirty="0">
              <a:effectLst>
                <a:outerShdw blurRad="50800" dist="38100" dir="2700000" algn="tl" rotWithShape="0">
                  <a:srgbClr val="110959">
                    <a:alpha val="40000"/>
                  </a:srgbClr>
                </a:outerShdw>
              </a:effectLst>
            </a:endParaRPr>
          </a:p>
          <a:p>
            <a:pPr lvl="1"/>
            <a:endParaRPr lang="en-US" dirty="0">
              <a:effectLst>
                <a:outerShdw blurRad="50800" dist="38100" dir="2700000" algn="tl" rotWithShape="0">
                  <a:srgbClr val="110959">
                    <a:alpha val="40000"/>
                  </a:srgbClr>
                </a:outerShdw>
              </a:effectLst>
            </a:endParaRPr>
          </a:p>
          <a:p>
            <a:pPr lvl="1"/>
            <a:endParaRPr lang="en-US" dirty="0" smtClean="0">
              <a:effectLst>
                <a:outerShdw blurRad="50800" dist="38100" dir="2700000" algn="tl" rotWithShape="0">
                  <a:srgbClr val="110959">
                    <a:alpha val="40000"/>
                  </a:srgbClr>
                </a:outerShdw>
              </a:effectLst>
            </a:endParaRPr>
          </a:p>
          <a:p>
            <a:pPr lvl="1"/>
            <a:endParaRPr lang="en-US" dirty="0" smtClean="0">
              <a:effectLst>
                <a:outerShdw blurRad="50800" dist="38100" dir="2700000" algn="tl" rotWithShape="0">
                  <a:srgbClr val="110959">
                    <a:alpha val="40000"/>
                  </a:srgbClr>
                </a:outerShdw>
              </a:effectLst>
            </a:endParaRPr>
          </a:p>
          <a:p>
            <a:pPr lvl="1"/>
            <a:r>
              <a:rPr lang="en-US" dirty="0" smtClean="0">
                <a:effectLst>
                  <a:outerShdw blurRad="50800" dist="38100" dir="2700000" algn="tl" rotWithShape="0">
                    <a:srgbClr val="110959">
                      <a:alpha val="40000"/>
                    </a:srgbClr>
                  </a:outerShdw>
                </a:effectLst>
              </a:rPr>
              <a:t>12 additional abstracts accepted for 2013-2014 activities</a:t>
            </a:r>
            <a:endParaRPr lang="en-US" dirty="0">
              <a:effectLst>
                <a:outerShdw blurRad="50800" dist="38100" dir="2700000" algn="tl" rotWithShape="0">
                  <a:srgbClr val="110959">
                    <a:alpha val="40000"/>
                  </a:srgbClr>
                </a:outerShdw>
              </a:effectLst>
            </a:endParaRPr>
          </a:p>
        </p:txBody>
      </p:sp>
      <p:graphicFrame>
        <p:nvGraphicFramePr>
          <p:cNvPr id="9" name="Chart 8"/>
          <p:cNvGraphicFramePr>
            <a:graphicFrameLocks/>
          </p:cNvGraphicFramePr>
          <p:nvPr>
            <p:extLst>
              <p:ext uri="{D42A27DB-BD31-4B8C-83A1-F6EECF244321}">
                <p14:modId xmlns:p14="http://schemas.microsoft.com/office/powerpoint/2010/main" val="622035267"/>
              </p:ext>
            </p:extLst>
          </p:nvPr>
        </p:nvGraphicFramePr>
        <p:xfrm>
          <a:off x="2108200" y="2413172"/>
          <a:ext cx="4927600" cy="3088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07546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5932"/>
          </a:xfrm>
        </p:spPr>
        <p:txBody>
          <a:bodyPr/>
          <a:lstStyle/>
          <a:p>
            <a:r>
              <a:rPr lang="en-US" sz="4000" dirty="0" smtClean="0">
                <a:solidFill>
                  <a:srgbClr val="FFFF00"/>
                </a:solidFill>
                <a:effectLst>
                  <a:outerShdw blurRad="50800" dist="38100" dir="2700000" algn="tl" rotWithShape="0">
                    <a:srgbClr val="110959">
                      <a:alpha val="40000"/>
                    </a:srgbClr>
                  </a:outerShdw>
                </a:effectLst>
              </a:rPr>
              <a:t>Outcomes</a:t>
            </a:r>
            <a:endParaRPr lang="en-US" sz="4000" dirty="0"/>
          </a:p>
        </p:txBody>
      </p:sp>
      <p:sp>
        <p:nvSpPr>
          <p:cNvPr id="3" name="Content Placeholder 2"/>
          <p:cNvSpPr>
            <a:spLocks noGrp="1"/>
          </p:cNvSpPr>
          <p:nvPr>
            <p:ph idx="1"/>
          </p:nvPr>
        </p:nvSpPr>
        <p:spPr>
          <a:xfrm>
            <a:off x="457200" y="1328766"/>
            <a:ext cx="8229600" cy="4909506"/>
          </a:xfrm>
        </p:spPr>
        <p:txBody>
          <a:bodyPr>
            <a:normAutofit lnSpcReduction="10000"/>
          </a:bodyPr>
          <a:lstStyle/>
          <a:p>
            <a:r>
              <a:rPr lang="en-US" i="1" dirty="0" smtClean="0">
                <a:solidFill>
                  <a:srgbClr val="FFFF00"/>
                </a:solidFill>
                <a:effectLst>
                  <a:outerShdw blurRad="50800" dist="38100" dir="2700000" algn="tl" rotWithShape="0">
                    <a:srgbClr val="110959">
                      <a:alpha val="40000"/>
                    </a:srgbClr>
                  </a:outerShdw>
                </a:effectLst>
              </a:rPr>
              <a:t>Beyond the PhD</a:t>
            </a:r>
          </a:p>
          <a:p>
            <a:pPr lvl="1"/>
            <a:r>
              <a:rPr lang="en-US" dirty="0" smtClean="0">
                <a:effectLst>
                  <a:outerShdw blurRad="50800" dist="38100" dir="2700000" algn="tl" rotWithShape="0">
                    <a:srgbClr val="110959">
                      <a:alpha val="40000"/>
                    </a:srgbClr>
                  </a:outerShdw>
                </a:effectLst>
              </a:rPr>
              <a:t>New initiative to support and advance URM scientists in the global workforce</a:t>
            </a:r>
          </a:p>
          <a:p>
            <a:pPr marL="914400" lvl="2" indent="0">
              <a:buNone/>
            </a:pPr>
            <a:r>
              <a:rPr lang="en-US" dirty="0">
                <a:solidFill>
                  <a:srgbClr val="FFFF00"/>
                </a:solidFill>
                <a:effectLst>
                  <a:outerShdw blurRad="50800" dist="38100" dir="2700000" algn="tl" rotWithShape="0">
                    <a:srgbClr val="110959">
                      <a:alpha val="40000"/>
                    </a:srgbClr>
                  </a:outerShdw>
                </a:effectLst>
              </a:rPr>
              <a:t>N</a:t>
            </a:r>
            <a:r>
              <a:rPr lang="en-US" dirty="0" smtClean="0">
                <a:solidFill>
                  <a:srgbClr val="FFFF00"/>
                </a:solidFill>
                <a:effectLst>
                  <a:outerShdw blurRad="50800" dist="38100" dir="2700000" algn="tl" rotWithShape="0">
                    <a:srgbClr val="110959">
                      <a:alpha val="40000"/>
                    </a:srgbClr>
                  </a:outerShdw>
                </a:effectLst>
              </a:rPr>
              <a:t>etworking </a:t>
            </a:r>
            <a:r>
              <a:rPr lang="en-US" dirty="0">
                <a:solidFill>
                  <a:srgbClr val="FFFF00"/>
                </a:solidFill>
                <a:effectLst>
                  <a:outerShdw blurRad="50800" dist="38100" dir="2700000" algn="tl" rotWithShape="0">
                    <a:srgbClr val="110959">
                      <a:alpha val="40000"/>
                    </a:srgbClr>
                  </a:outerShdw>
                </a:effectLst>
              </a:rPr>
              <a:t>and </a:t>
            </a:r>
            <a:r>
              <a:rPr lang="en-US" dirty="0" smtClean="0">
                <a:solidFill>
                  <a:srgbClr val="FFFF00"/>
                </a:solidFill>
                <a:effectLst>
                  <a:outerShdw blurRad="50800" dist="38100" dir="2700000" algn="tl" rotWithShape="0">
                    <a:srgbClr val="110959">
                      <a:alpha val="40000"/>
                    </a:srgbClr>
                  </a:outerShdw>
                </a:effectLst>
              </a:rPr>
              <a:t>Communication</a:t>
            </a:r>
          </a:p>
          <a:p>
            <a:pPr marL="914400" lvl="2" indent="0">
              <a:buNone/>
            </a:pPr>
            <a:r>
              <a:rPr lang="en-US" dirty="0">
                <a:solidFill>
                  <a:srgbClr val="FFFF00"/>
                </a:solidFill>
                <a:effectLst>
                  <a:outerShdw blurRad="50800" dist="38100" dir="2700000" algn="tl" rotWithShape="0">
                    <a:srgbClr val="110959">
                      <a:alpha val="40000"/>
                    </a:srgbClr>
                  </a:outerShdw>
                </a:effectLst>
              </a:rPr>
              <a:t>I</a:t>
            </a:r>
            <a:r>
              <a:rPr lang="en-US" dirty="0" smtClean="0">
                <a:solidFill>
                  <a:srgbClr val="FFFF00"/>
                </a:solidFill>
                <a:effectLst>
                  <a:outerShdw blurRad="50800" dist="38100" dir="2700000" algn="tl" rotWithShape="0">
                    <a:srgbClr val="110959">
                      <a:alpha val="40000"/>
                    </a:srgbClr>
                  </a:outerShdw>
                </a:effectLst>
              </a:rPr>
              <a:t>nformed confidence</a:t>
            </a:r>
            <a:endParaRPr lang="en-US" dirty="0">
              <a:solidFill>
                <a:srgbClr val="FFFF00"/>
              </a:solidFill>
              <a:effectLst>
                <a:outerShdw blurRad="50800" dist="38100" dir="2700000" algn="tl" rotWithShape="0">
                  <a:srgbClr val="110959">
                    <a:alpha val="40000"/>
                  </a:srgbClr>
                </a:outerShdw>
              </a:effectLst>
            </a:endParaRPr>
          </a:p>
          <a:p>
            <a:pPr marL="914400" lvl="2" indent="0">
              <a:buNone/>
            </a:pPr>
            <a:r>
              <a:rPr lang="en-US" dirty="0" smtClean="0">
                <a:solidFill>
                  <a:srgbClr val="FFFF00"/>
                </a:solidFill>
                <a:effectLst>
                  <a:outerShdw blurRad="50800" dist="38100" dir="2700000" algn="tl" rotWithShape="0">
                    <a:srgbClr val="110959">
                      <a:alpha val="40000"/>
                    </a:srgbClr>
                  </a:outerShdw>
                </a:effectLst>
              </a:rPr>
              <a:t>Mentoring</a:t>
            </a:r>
          </a:p>
          <a:p>
            <a:pPr marL="914400" lvl="2" indent="0">
              <a:buNone/>
            </a:pPr>
            <a:r>
              <a:rPr lang="en-US" dirty="0">
                <a:solidFill>
                  <a:srgbClr val="FFFF00"/>
                </a:solidFill>
                <a:effectLst>
                  <a:outerShdw blurRad="50800" dist="38100" dir="2700000" algn="tl" rotWithShape="0">
                    <a:srgbClr val="110959">
                      <a:alpha val="40000"/>
                    </a:srgbClr>
                  </a:outerShdw>
                </a:effectLst>
              </a:rPr>
              <a:t>C</a:t>
            </a:r>
            <a:r>
              <a:rPr lang="en-US" dirty="0" smtClean="0">
                <a:solidFill>
                  <a:srgbClr val="FFFF00"/>
                </a:solidFill>
                <a:effectLst>
                  <a:outerShdw blurRad="50800" dist="38100" dir="2700000" algn="tl" rotWithShape="0">
                    <a:srgbClr val="110959">
                      <a:alpha val="40000"/>
                    </a:srgbClr>
                  </a:outerShdw>
                </a:effectLst>
              </a:rPr>
              <a:t>areer </a:t>
            </a:r>
            <a:r>
              <a:rPr lang="en-US" dirty="0">
                <a:solidFill>
                  <a:srgbClr val="FFFF00"/>
                </a:solidFill>
                <a:effectLst>
                  <a:outerShdw blurRad="50800" dist="38100" dir="2700000" algn="tl" rotWithShape="0">
                    <a:srgbClr val="110959">
                      <a:alpha val="40000"/>
                    </a:srgbClr>
                  </a:outerShdw>
                </a:effectLst>
              </a:rPr>
              <a:t>goal-</a:t>
            </a:r>
            <a:r>
              <a:rPr lang="en-US" dirty="0" smtClean="0">
                <a:solidFill>
                  <a:srgbClr val="FFFF00"/>
                </a:solidFill>
                <a:effectLst>
                  <a:outerShdw blurRad="50800" dist="38100" dir="2700000" algn="tl" rotWithShape="0">
                    <a:srgbClr val="110959">
                      <a:alpha val="40000"/>
                    </a:srgbClr>
                  </a:outerShdw>
                </a:effectLst>
              </a:rPr>
              <a:t>setting</a:t>
            </a:r>
            <a:endParaRPr lang="en-US" dirty="0">
              <a:solidFill>
                <a:srgbClr val="FFFF00"/>
              </a:solidFill>
              <a:effectLst>
                <a:outerShdw blurRad="50800" dist="38100" dir="2700000" algn="tl" rotWithShape="0">
                  <a:srgbClr val="110959">
                    <a:alpha val="40000"/>
                  </a:srgbClr>
                </a:outerShdw>
              </a:effectLst>
            </a:endParaRPr>
          </a:p>
          <a:p>
            <a:pPr marL="914400" lvl="2" indent="0">
              <a:buNone/>
            </a:pPr>
            <a:r>
              <a:rPr lang="en-US" dirty="0" smtClean="0">
                <a:solidFill>
                  <a:srgbClr val="FFFF00"/>
                </a:solidFill>
                <a:effectLst>
                  <a:outerShdw blurRad="50800" dist="38100" dir="2700000" algn="tl" rotWithShape="0">
                    <a:srgbClr val="110959">
                      <a:alpha val="40000"/>
                    </a:srgbClr>
                  </a:outerShdw>
                </a:effectLst>
              </a:rPr>
              <a:t>Career possibilities</a:t>
            </a:r>
            <a:endParaRPr lang="en-US" dirty="0">
              <a:solidFill>
                <a:srgbClr val="FFFF00"/>
              </a:solidFill>
              <a:effectLst>
                <a:outerShdw blurRad="50800" dist="38100" dir="2700000" algn="tl" rotWithShape="0">
                  <a:srgbClr val="110959">
                    <a:alpha val="40000"/>
                  </a:srgbClr>
                </a:outerShdw>
              </a:effectLst>
            </a:endParaRPr>
          </a:p>
          <a:p>
            <a:pPr marL="914400" lvl="2" indent="0">
              <a:buNone/>
            </a:pPr>
            <a:r>
              <a:rPr lang="en-US" dirty="0" smtClean="0">
                <a:solidFill>
                  <a:srgbClr val="FFFF00"/>
                </a:solidFill>
                <a:effectLst>
                  <a:outerShdw blurRad="50800" dist="38100" dir="2700000" algn="tl" rotWithShape="0">
                    <a:srgbClr val="110959">
                      <a:alpha val="40000"/>
                    </a:srgbClr>
                  </a:outerShdw>
                </a:effectLst>
              </a:rPr>
              <a:t>Learning </a:t>
            </a:r>
            <a:r>
              <a:rPr lang="en-US" dirty="0">
                <a:solidFill>
                  <a:srgbClr val="FFFF00"/>
                </a:solidFill>
                <a:effectLst>
                  <a:outerShdw blurRad="50800" dist="38100" dir="2700000" algn="tl" rotWithShape="0">
                    <a:srgbClr val="110959">
                      <a:alpha val="40000"/>
                    </a:srgbClr>
                  </a:outerShdw>
                </a:effectLst>
              </a:rPr>
              <a:t>from </a:t>
            </a:r>
            <a:r>
              <a:rPr lang="en-US" dirty="0" smtClean="0">
                <a:solidFill>
                  <a:srgbClr val="FFFF00"/>
                </a:solidFill>
                <a:effectLst>
                  <a:outerShdw blurRad="50800" dist="38100" dir="2700000" algn="tl" rotWithShape="0">
                    <a:srgbClr val="110959">
                      <a:alpha val="40000"/>
                    </a:srgbClr>
                  </a:outerShdw>
                </a:effectLst>
              </a:rPr>
              <a:t>failure</a:t>
            </a:r>
            <a:endParaRPr lang="en-US" dirty="0">
              <a:solidFill>
                <a:srgbClr val="FFFF00"/>
              </a:solidFill>
              <a:effectLst>
                <a:outerShdw blurRad="50800" dist="38100" dir="2700000" algn="tl" rotWithShape="0">
                  <a:srgbClr val="110959">
                    <a:alpha val="40000"/>
                  </a:srgbClr>
                </a:outerShdw>
              </a:effectLst>
            </a:endParaRPr>
          </a:p>
          <a:p>
            <a:pPr marL="914400" lvl="2" indent="0">
              <a:buNone/>
            </a:pPr>
            <a:r>
              <a:rPr lang="en-US" dirty="0" smtClean="0">
                <a:solidFill>
                  <a:srgbClr val="FFFF00"/>
                </a:solidFill>
                <a:effectLst>
                  <a:outerShdw blurRad="50800" dist="38100" dir="2700000" algn="tl" rotWithShape="0">
                    <a:srgbClr val="110959">
                      <a:alpha val="40000"/>
                    </a:srgbClr>
                  </a:outerShdw>
                </a:effectLst>
              </a:rPr>
              <a:t>Negotiation</a:t>
            </a:r>
          </a:p>
          <a:p>
            <a:pPr marL="914400" lvl="2" indent="0">
              <a:buNone/>
            </a:pPr>
            <a:r>
              <a:rPr lang="en-US" dirty="0">
                <a:solidFill>
                  <a:srgbClr val="FFFF00"/>
                </a:solidFill>
                <a:effectLst>
                  <a:outerShdw blurRad="50800" dist="38100" dir="2700000" algn="tl" rotWithShape="0">
                    <a:srgbClr val="110959">
                      <a:alpha val="40000"/>
                    </a:srgbClr>
                  </a:outerShdw>
                </a:effectLst>
              </a:rPr>
              <a:t>W</a:t>
            </a:r>
            <a:r>
              <a:rPr lang="en-US" dirty="0" smtClean="0">
                <a:solidFill>
                  <a:srgbClr val="FFFF00"/>
                </a:solidFill>
                <a:effectLst>
                  <a:outerShdw blurRad="50800" dist="38100" dir="2700000" algn="tl" rotWithShape="0">
                    <a:srgbClr val="110959">
                      <a:alpha val="40000"/>
                    </a:srgbClr>
                  </a:outerShdw>
                </a:effectLst>
              </a:rPr>
              <a:t>ork</a:t>
            </a:r>
            <a:r>
              <a:rPr lang="en-US" dirty="0">
                <a:solidFill>
                  <a:srgbClr val="FFFF00"/>
                </a:solidFill>
                <a:effectLst>
                  <a:outerShdw blurRad="50800" dist="38100" dir="2700000" algn="tl" rotWithShape="0">
                    <a:srgbClr val="110959">
                      <a:alpha val="40000"/>
                    </a:srgbClr>
                  </a:outerShdw>
                </a:effectLst>
              </a:rPr>
              <a:t>-life balance </a:t>
            </a:r>
          </a:p>
        </p:txBody>
      </p:sp>
      <p:pic>
        <p:nvPicPr>
          <p:cNvPr id="6" name="Content Placeholder 4" descr="Group Picture.jpg"/>
          <p:cNvPicPr>
            <a:picLocks noChangeAspect="1"/>
          </p:cNvPicPr>
          <p:nvPr/>
        </p:nvPicPr>
        <p:blipFill>
          <a:blip r:embed="rId3">
            <a:extLst>
              <a:ext uri="{28A0092B-C50C-407E-A947-70E740481C1C}">
                <a14:useLocalDpi xmlns:a14="http://schemas.microsoft.com/office/drawing/2010/main" val="0"/>
              </a:ext>
            </a:extLst>
          </a:blip>
          <a:srcRect t="13336" b="13336"/>
          <a:stretch>
            <a:fillRect/>
          </a:stretch>
        </p:blipFill>
        <p:spPr>
          <a:xfrm>
            <a:off x="4429367" y="3551216"/>
            <a:ext cx="4146463" cy="2280395"/>
          </a:xfrm>
          <a:prstGeom prst="rect">
            <a:avLst/>
          </a:prstGeom>
          <a:ln>
            <a:noFill/>
          </a:ln>
          <a:effectLst>
            <a:softEdge rad="112500"/>
          </a:effectLst>
        </p:spPr>
      </p:pic>
    </p:spTree>
    <p:extLst>
      <p:ext uri="{BB962C8B-B14F-4D97-AF65-F5344CB8AC3E}">
        <p14:creationId xmlns:p14="http://schemas.microsoft.com/office/powerpoint/2010/main" val="37766070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Thank You!</a:t>
            </a:r>
            <a:endParaRPr lang="en-US" sz="4000"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457200" y="1516466"/>
            <a:ext cx="8229600" cy="1208241"/>
          </a:xfrm>
        </p:spPr>
        <p:txBody>
          <a:bodyPr>
            <a:normAutofit/>
          </a:bodyPr>
          <a:lstStyle/>
          <a:p>
            <a:pPr marL="0" indent="0" algn="ctr">
              <a:buNone/>
            </a:pPr>
            <a:r>
              <a:rPr lang="en-US" sz="4000" dirty="0" smtClean="0">
                <a:solidFill>
                  <a:srgbClr val="FFFF00"/>
                </a:solidFill>
                <a:effectLst>
                  <a:outerShdw blurRad="50800" dist="38100" dir="2700000" algn="tl" rotWithShape="0">
                    <a:srgbClr val="110959">
                      <a:alpha val="40000"/>
                    </a:srgbClr>
                  </a:outerShdw>
                </a:effectLst>
              </a:rPr>
              <a:t>Questions?</a:t>
            </a:r>
            <a:endParaRPr lang="en-US" sz="4000" dirty="0">
              <a:solidFill>
                <a:srgbClr val="FFFF00"/>
              </a:solidFill>
              <a:effectLst>
                <a:outerShdw blurRad="50800" dist="38100" dir="2700000" algn="tl" rotWithShape="0">
                  <a:srgbClr val="110959">
                    <a:alpha val="40000"/>
                  </a:srgbClr>
                </a:outerShdw>
              </a:effectLst>
            </a:endParaRPr>
          </a:p>
        </p:txBody>
      </p:sp>
      <p:pic>
        <p:nvPicPr>
          <p:cNvPr id="4" name="Picture 3" descr="IMG_12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558" y="1803373"/>
            <a:ext cx="2292096" cy="1719072"/>
          </a:xfrm>
          <a:prstGeom prst="ellipse">
            <a:avLst/>
          </a:prstGeom>
          <a:ln>
            <a:noFill/>
          </a:ln>
          <a:effectLst>
            <a:softEdge rad="112500"/>
          </a:effectLst>
        </p:spPr>
      </p:pic>
      <p:pic>
        <p:nvPicPr>
          <p:cNvPr id="5" name="Picture 4" descr="IMG_12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573" y="4781478"/>
            <a:ext cx="2292096" cy="1719072"/>
          </a:xfrm>
          <a:prstGeom prst="rect">
            <a:avLst/>
          </a:prstGeom>
          <a:ln>
            <a:noFill/>
          </a:ln>
          <a:effectLst>
            <a:softEdge rad="112500"/>
          </a:effectLst>
        </p:spPr>
      </p:pic>
      <p:pic>
        <p:nvPicPr>
          <p:cNvPr id="6" name="Picture 5" descr="IMG_047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0702" y="4781478"/>
            <a:ext cx="2292098" cy="1719072"/>
          </a:xfrm>
          <a:prstGeom prst="rect">
            <a:avLst/>
          </a:prstGeom>
          <a:ln>
            <a:noFill/>
          </a:ln>
          <a:effectLst>
            <a:softEdge rad="112500"/>
          </a:effectLst>
        </p:spPr>
      </p:pic>
      <p:pic>
        <p:nvPicPr>
          <p:cNvPr id="8" name="Picture 7" descr="IMG_129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0" y="1804316"/>
            <a:ext cx="2290838" cy="1718129"/>
          </a:xfrm>
          <a:prstGeom prst="ellipse">
            <a:avLst/>
          </a:prstGeom>
          <a:ln>
            <a:noFill/>
          </a:ln>
          <a:effectLst>
            <a:softEdge rad="112500"/>
          </a:effectLst>
        </p:spPr>
      </p:pic>
      <p:pic>
        <p:nvPicPr>
          <p:cNvPr id="11" name="Picture 10" descr="MSPHD_036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669" y="3062406"/>
            <a:ext cx="2578608" cy="1719072"/>
          </a:xfrm>
          <a:prstGeom prst="ellipse">
            <a:avLst/>
          </a:prstGeom>
          <a:ln>
            <a:noFill/>
          </a:ln>
          <a:effectLst>
            <a:softEdge rad="112500"/>
          </a:effectLst>
        </p:spPr>
      </p:pic>
    </p:spTree>
    <p:extLst>
      <p:ext uri="{BB962C8B-B14F-4D97-AF65-F5344CB8AC3E}">
        <p14:creationId xmlns:p14="http://schemas.microsoft.com/office/powerpoint/2010/main" val="11853997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76" y="274638"/>
            <a:ext cx="4465767" cy="1143000"/>
          </a:xfrm>
        </p:spPr>
        <p:txBody>
          <a:bodyPr>
            <a:normAutofit/>
          </a:bodyPr>
          <a:lstStyle/>
          <a:p>
            <a:pPr algn="l"/>
            <a:r>
              <a:rPr lang="en-US" sz="4000" dirty="0" smtClean="0">
                <a:solidFill>
                  <a:srgbClr val="FFFF00"/>
                </a:solidFill>
                <a:effectLst>
                  <a:outerShdw blurRad="50800" dist="38100" dir="2700000" algn="tl" rotWithShape="0">
                    <a:srgbClr val="110959">
                      <a:alpha val="40000"/>
                    </a:srgbClr>
                  </a:outerShdw>
                </a:effectLst>
              </a:rPr>
              <a:t>Acknowledgments</a:t>
            </a:r>
            <a:endParaRPr lang="en-US" sz="4000"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306170" y="1543610"/>
            <a:ext cx="8380630" cy="4273925"/>
          </a:xfrm>
        </p:spPr>
        <p:txBody>
          <a:bodyPr>
            <a:normAutofit fontScale="62500" lnSpcReduction="20000"/>
          </a:bodyPr>
          <a:lstStyle/>
          <a:p>
            <a:r>
              <a:rPr lang="en-US" b="1" dirty="0">
                <a:solidFill>
                  <a:srgbClr val="FFFF00"/>
                </a:solidFill>
                <a:effectLst>
                  <a:outerShdw blurRad="50800" dist="38100" dir="2700000" algn="tl" rotWithShape="0">
                    <a:srgbClr val="110959">
                      <a:alpha val="40000"/>
                    </a:srgbClr>
                  </a:outerShdw>
                </a:effectLst>
              </a:rPr>
              <a:t>Acknowledgements:</a:t>
            </a:r>
            <a:r>
              <a:rPr lang="en-US" dirty="0">
                <a:effectLst>
                  <a:outerShdw blurRad="50800" dist="38100" dir="2700000" algn="tl" rotWithShape="0">
                    <a:srgbClr val="110959">
                      <a:alpha val="40000"/>
                    </a:srgbClr>
                  </a:outerShdw>
                </a:effectLst>
              </a:rPr>
              <a:t> This material is based upon work supported by the National Science Foundation (NSF)  Geoscience Directorate Grants 0429048, 0503536, and 1139269, co-sponsored by the National Aeronautics and Space Administration (NASA) Headquarters Office of Earth Science Grant NAG5-12647. </a:t>
            </a:r>
            <a:r>
              <a:rPr lang="en-US" dirty="0" smtClean="0">
                <a:effectLst>
                  <a:outerShdw blurRad="50800" dist="38100" dir="2700000" algn="tl" rotWithShape="0">
                    <a:srgbClr val="110959">
                      <a:alpha val="40000"/>
                    </a:srgbClr>
                  </a:outerShdw>
                </a:effectLst>
              </a:rPr>
              <a:t>Additional </a:t>
            </a:r>
            <a:r>
              <a:rPr lang="en-US" dirty="0">
                <a:effectLst>
                  <a:outerShdw blurRad="50800" dist="38100" dir="2700000" algn="tl" rotWithShape="0">
                    <a:srgbClr val="110959">
                      <a:alpha val="40000"/>
                    </a:srgbClr>
                  </a:outerShdw>
                </a:effectLst>
              </a:rPr>
              <a:t>support was provided by the following </a:t>
            </a:r>
            <a:r>
              <a:rPr lang="en-US" i="1" dirty="0">
                <a:effectLst>
                  <a:outerShdw blurRad="50800" dist="38100" dir="2700000" algn="tl" rotWithShape="0">
                    <a:srgbClr val="110959">
                      <a:alpha val="40000"/>
                    </a:srgbClr>
                  </a:outerShdw>
                </a:effectLst>
              </a:rPr>
              <a:t>MS PHD'S</a:t>
            </a:r>
            <a:r>
              <a:rPr lang="en-US" dirty="0">
                <a:effectLst>
                  <a:outerShdw blurRad="50800" dist="38100" dir="2700000" algn="tl" rotWithShape="0">
                    <a:srgbClr val="110959">
                      <a:alpha val="40000"/>
                    </a:srgbClr>
                  </a:outerShdw>
                </a:effectLst>
              </a:rPr>
              <a:t> Organizational Partners: </a:t>
            </a:r>
            <a:r>
              <a:rPr lang="en-US" dirty="0" smtClean="0">
                <a:effectLst>
                  <a:outerShdw blurRad="50800" dist="38100" dir="2700000" algn="tl" rotWithShape="0">
                    <a:srgbClr val="110959">
                      <a:alpha val="40000"/>
                    </a:srgbClr>
                  </a:outerShdw>
                </a:effectLst>
              </a:rPr>
              <a:t>American </a:t>
            </a:r>
            <a:r>
              <a:rPr lang="en-US" dirty="0">
                <a:effectLst>
                  <a:outerShdw blurRad="50800" dist="38100" dir="2700000" algn="tl" rotWithShape="0">
                    <a:srgbClr val="110959">
                      <a:alpha val="40000"/>
                    </a:srgbClr>
                  </a:outerShdw>
                </a:effectLst>
              </a:rPr>
              <a:t>Geophysical Union, </a:t>
            </a:r>
            <a:r>
              <a:rPr lang="en-US" dirty="0" smtClean="0">
                <a:effectLst>
                  <a:outerShdw blurRad="50800" dist="38100" dir="2700000" algn="tl" rotWithShape="0">
                    <a:srgbClr val="110959">
                      <a:alpha val="40000"/>
                    </a:srgbClr>
                  </a:outerShdw>
                </a:effectLst>
              </a:rPr>
              <a:t>American Geosciences Institute, American </a:t>
            </a:r>
            <a:r>
              <a:rPr lang="en-US" dirty="0">
                <a:effectLst>
                  <a:outerShdw blurRad="50800" dist="38100" dir="2700000" algn="tl" rotWithShape="0">
                    <a:srgbClr val="110959">
                      <a:alpha val="40000"/>
                    </a:srgbClr>
                  </a:outerShdw>
                </a:effectLst>
              </a:rPr>
              <a:t>Meteorological Society, </a:t>
            </a:r>
            <a:r>
              <a:rPr lang="en-US" dirty="0" smtClean="0">
                <a:effectLst>
                  <a:outerShdw blurRad="50800" dist="38100" dir="2700000" algn="tl" rotWithShape="0">
                    <a:srgbClr val="110959">
                      <a:alpha val="40000"/>
                    </a:srgbClr>
                  </a:outerShdw>
                </a:effectLst>
              </a:rPr>
              <a:t>Association for the Sciences of </a:t>
            </a:r>
            <a:r>
              <a:rPr lang="en-US" dirty="0">
                <a:effectLst>
                  <a:outerShdw blurRad="50800" dist="38100" dir="2700000" algn="tl" rotWithShape="0">
                    <a:srgbClr val="110959">
                      <a:alpha val="40000"/>
                    </a:srgbClr>
                  </a:outerShdw>
                </a:effectLst>
              </a:rPr>
              <a:t>Limnology and Oceanography, </a:t>
            </a:r>
            <a:r>
              <a:rPr lang="en-US" dirty="0" smtClean="0">
                <a:effectLst>
                  <a:outerShdw blurRad="50800" dist="38100" dir="2700000" algn="tl" rotWithShape="0">
                    <a:srgbClr val="110959">
                      <a:alpha val="40000"/>
                    </a:srgbClr>
                  </a:outerShdw>
                </a:effectLst>
              </a:rPr>
              <a:t>Aquarium of the Bay, California Academy of Sciences</a:t>
            </a:r>
            <a:r>
              <a:rPr lang="en-US" dirty="0">
                <a:effectLst>
                  <a:outerShdw blurRad="50800" dist="38100" dir="2700000" algn="tl" rotWithShape="0">
                    <a:srgbClr val="110959">
                      <a:alpha val="40000"/>
                    </a:srgbClr>
                  </a:outerShdw>
                </a:effectLst>
              </a:rPr>
              <a:t>, Consortium for Ocean Leadership (formerly Joint Oceanographic Institutions), Digital Library for Earth System Education, </a:t>
            </a:r>
            <a:r>
              <a:rPr lang="en-US" dirty="0" smtClean="0">
                <a:effectLst>
                  <a:outerShdw blurRad="50800" dist="38100" dir="2700000" algn="tl" rotWithShape="0">
                    <a:srgbClr val="110959">
                      <a:alpha val="40000"/>
                    </a:srgbClr>
                  </a:outerShdw>
                </a:effectLst>
              </a:rPr>
              <a:t>Ecological Society of America, Geological Society of America, </a:t>
            </a:r>
            <a:r>
              <a:rPr lang="en-US" dirty="0">
                <a:effectLst>
                  <a:outerShdw blurRad="50800" dist="38100" dir="2700000" algn="tl" rotWithShape="0">
                    <a:srgbClr val="110959">
                      <a:alpha val="40000"/>
                    </a:srgbClr>
                  </a:outerShdw>
                </a:effectLst>
              </a:rPr>
              <a:t>Joint Global Ocean Flux Study program</a:t>
            </a:r>
            <a:r>
              <a:rPr lang="en-US" dirty="0" smtClean="0">
                <a:effectLst>
                  <a:outerShdw blurRad="50800" dist="38100" dir="2700000" algn="tl" rotWithShape="0">
                    <a:srgbClr val="110959">
                      <a:alpha val="40000"/>
                    </a:srgbClr>
                  </a:outerShdw>
                </a:effectLst>
              </a:rPr>
              <a:t>, National </a:t>
            </a:r>
            <a:r>
              <a:rPr lang="en-US" dirty="0">
                <a:effectLst>
                  <a:outerShdw blurRad="50800" dist="38100" dir="2700000" algn="tl" rotWithShape="0">
                    <a:srgbClr val="110959">
                      <a:alpha val="40000"/>
                    </a:srgbClr>
                  </a:outerShdw>
                </a:effectLst>
              </a:rPr>
              <a:t>Association of Black </a:t>
            </a:r>
            <a:r>
              <a:rPr lang="en-US" dirty="0" smtClean="0">
                <a:effectLst>
                  <a:outerShdw blurRad="50800" dist="38100" dir="2700000" algn="tl" rotWithShape="0">
                    <a:srgbClr val="110959">
                      <a:alpha val="40000"/>
                    </a:srgbClr>
                  </a:outerShdw>
                </a:effectLst>
              </a:rPr>
              <a:t>Geoscientists</a:t>
            </a:r>
            <a:r>
              <a:rPr lang="en-US" dirty="0">
                <a:effectLst>
                  <a:outerShdw blurRad="50800" dist="38100" dir="2700000" algn="tl" rotWithShape="0">
                    <a:srgbClr val="110959">
                      <a:alpha val="40000"/>
                    </a:srgbClr>
                  </a:outerShdw>
                </a:effectLst>
              </a:rPr>
              <a:t>, </a:t>
            </a:r>
            <a:r>
              <a:rPr lang="en-US" dirty="0" smtClean="0">
                <a:effectLst>
                  <a:outerShdw blurRad="50800" dist="38100" dir="2700000" algn="tl" rotWithShape="0">
                    <a:srgbClr val="110959">
                      <a:alpha val="40000"/>
                    </a:srgbClr>
                  </a:outerShdw>
                </a:effectLst>
              </a:rPr>
              <a:t>National </a:t>
            </a:r>
            <a:r>
              <a:rPr lang="en-US" dirty="0">
                <a:effectLst>
                  <a:outerShdw blurRad="50800" dist="38100" dir="2700000" algn="tl" rotWithShape="0">
                    <a:srgbClr val="110959">
                      <a:alpha val="40000"/>
                    </a:srgbClr>
                  </a:outerShdw>
                </a:effectLst>
              </a:rPr>
              <a:t>Oceanic and Atmospheric </a:t>
            </a:r>
            <a:r>
              <a:rPr lang="en-US" dirty="0" smtClean="0">
                <a:effectLst>
                  <a:outerShdw blurRad="50800" dist="38100" dir="2700000" algn="tl" rotWithShape="0">
                    <a:srgbClr val="110959">
                      <a:alpha val="40000"/>
                    </a:srgbClr>
                  </a:outerShdw>
                </a:effectLst>
              </a:rPr>
              <a:t>Association, </a:t>
            </a:r>
            <a:r>
              <a:rPr lang="en-US" dirty="0">
                <a:effectLst>
                  <a:outerShdw blurRad="50800" dist="38100" dir="2700000" algn="tl" rotWithShape="0">
                    <a:srgbClr val="110959">
                      <a:alpha val="40000"/>
                    </a:srgbClr>
                  </a:outerShdw>
                </a:effectLst>
              </a:rPr>
              <a:t>Ocean </a:t>
            </a:r>
            <a:r>
              <a:rPr lang="en-US" dirty="0" smtClean="0">
                <a:effectLst>
                  <a:outerShdw blurRad="50800" dist="38100" dir="2700000" algn="tl" rotWithShape="0">
                    <a:srgbClr val="110959">
                      <a:alpha val="40000"/>
                    </a:srgbClr>
                  </a:outerShdw>
                </a:effectLst>
              </a:rPr>
              <a:t>Carbon and Biogeochemistry program, </a:t>
            </a:r>
            <a:r>
              <a:rPr lang="en-US" dirty="0">
                <a:effectLst>
                  <a:outerShdw blurRad="50800" dist="38100" dir="2700000" algn="tl" rotWithShape="0">
                    <a:srgbClr val="110959">
                      <a:alpha val="40000"/>
                    </a:srgbClr>
                  </a:outerShdw>
                </a:effectLst>
              </a:rPr>
              <a:t>On the Cutting Edge Professional Development for Geoscience Faculty program</a:t>
            </a:r>
            <a:r>
              <a:rPr lang="en-US" dirty="0" smtClean="0">
                <a:effectLst>
                  <a:outerShdw blurRad="50800" dist="38100" dir="2700000" algn="tl" rotWithShape="0">
                    <a:srgbClr val="110959">
                      <a:alpha val="40000"/>
                    </a:srgbClr>
                  </a:outerShdw>
                </a:effectLst>
              </a:rPr>
              <a:t>, Sigma Xi, Society for Freshwater Science, the </a:t>
            </a:r>
            <a:r>
              <a:rPr lang="en-US" dirty="0">
                <a:effectLst>
                  <a:outerShdw blurRad="50800" dist="38100" dir="2700000" algn="tl" rotWithShape="0">
                    <a:srgbClr val="110959">
                      <a:alpha val="40000"/>
                    </a:srgbClr>
                  </a:outerShdw>
                </a:effectLst>
              </a:rPr>
              <a:t>Oceanography Society, the University of Texas at Arlington, and the Institute for Broadening Participation.</a:t>
            </a:r>
          </a:p>
        </p:txBody>
      </p:sp>
      <p:pic>
        <p:nvPicPr>
          <p:cNvPr id="9" name="Picture 30"/>
          <p:cNvPicPr>
            <a:picLocks noChangeAspect="1" noChangeArrowheads="1"/>
          </p:cNvPicPr>
          <p:nvPr/>
        </p:nvPicPr>
        <p:blipFill>
          <a:blip r:embed="rId3" cstate="print">
            <a:clrChange>
              <a:clrFrom>
                <a:srgbClr val="FFFF99"/>
              </a:clrFrom>
              <a:clrTo>
                <a:srgbClr val="FFFF99">
                  <a:alpha val="0"/>
                </a:srgbClr>
              </a:clrTo>
            </a:clrChange>
            <a:extLst>
              <a:ext uri="{BEBA8EAE-BF5A-486C-A8C5-ECC9F3942E4B}">
                <a14:imgProps xmlns:a14="http://schemas.microsoft.com/office/drawing/2010/main">
                  <a14:imgLayer r:embed="rId4">
                    <a14:imgEffect>
                      <a14:backgroundRemoval t="2676" b="96990" l="1678" r="98658"/>
                    </a14:imgEffect>
                  </a14:imgLayer>
                </a14:imgProps>
              </a:ext>
              <a:ext uri="{28A0092B-C50C-407E-A947-70E740481C1C}">
                <a14:useLocalDpi xmlns:a14="http://schemas.microsoft.com/office/drawing/2010/main"/>
              </a:ext>
            </a:extLst>
          </a:blip>
          <a:srcRect/>
          <a:stretch>
            <a:fillRect/>
          </a:stretch>
        </p:blipFill>
        <p:spPr bwMode="auto">
          <a:xfrm>
            <a:off x="618256" y="349490"/>
            <a:ext cx="110607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0" r="96386">
                        <a14:foregroundMark x1="53012" y1="44928" x2="53012" y2="44928"/>
                      </a14:backgroundRemoval>
                    </a14:imgEffect>
                  </a14:imgLayer>
                </a14:imgProps>
              </a:ext>
            </a:extLst>
          </a:blip>
          <a:stretch>
            <a:fillRect/>
          </a:stretch>
        </p:blipFill>
        <p:spPr>
          <a:xfrm>
            <a:off x="6268769" y="372170"/>
            <a:ext cx="1319916" cy="1097280"/>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4762" b="100000" l="0" r="100000"/>
                    </a14:imgEffect>
                  </a14:imgLayer>
                </a14:imgProps>
              </a:ext>
            </a:extLst>
          </a:blip>
          <a:stretch>
            <a:fillRect/>
          </a:stretch>
        </p:blipFill>
        <p:spPr>
          <a:xfrm>
            <a:off x="7648568" y="360830"/>
            <a:ext cx="1097280" cy="1097280"/>
          </a:xfrm>
          <a:prstGeom prst="rect">
            <a:avLst/>
          </a:prstGeom>
        </p:spPr>
      </p:pic>
      <p:pic>
        <p:nvPicPr>
          <p:cNvPr id="17" name="Picture 16"/>
          <p:cNvPicPr>
            <a:picLocks noChangeAspect="1"/>
          </p:cNvPicPr>
          <p:nvPr/>
        </p:nvPicPr>
        <p:blipFill>
          <a:blip r:embed="rId9" cstate="print">
            <a:alphaModFix/>
            <a:extLst>
              <a:ext uri="{28A0092B-C50C-407E-A947-70E740481C1C}">
                <a14:useLocalDpi xmlns:a14="http://schemas.microsoft.com/office/drawing/2010/main"/>
              </a:ext>
            </a:extLst>
          </a:blip>
          <a:stretch>
            <a:fillRect/>
          </a:stretch>
        </p:blipFill>
        <p:spPr>
          <a:xfrm>
            <a:off x="2611987" y="5956372"/>
            <a:ext cx="3509370" cy="618199"/>
          </a:xfrm>
          <a:prstGeom prst="rect">
            <a:avLst/>
          </a:prstGeom>
        </p:spPr>
      </p:pic>
      <p:pic>
        <p:nvPicPr>
          <p:cNvPr id="18" name="Picture 17"/>
          <p:cNvPicPr/>
          <p:nvPr/>
        </p:nvPicPr>
        <p:blipFill>
          <a:blip r:embed="rId10">
            <a:extLst>
              <a:ext uri="{28A0092B-C50C-407E-A947-70E740481C1C}">
                <a14:useLocalDpi xmlns:a14="http://schemas.microsoft.com/office/drawing/2010/main"/>
              </a:ext>
            </a:extLst>
          </a:blip>
          <a:srcRect/>
          <a:stretch>
            <a:fillRect/>
          </a:stretch>
        </p:blipFill>
        <p:spPr bwMode="auto">
          <a:xfrm>
            <a:off x="1093298" y="5817535"/>
            <a:ext cx="1015875" cy="757037"/>
          </a:xfrm>
          <a:prstGeom prst="rect">
            <a:avLst/>
          </a:prstGeom>
          <a:noFill/>
          <a:ln>
            <a:noFill/>
          </a:ln>
        </p:spPr>
      </p:pic>
    </p:spTree>
    <p:extLst>
      <p:ext uri="{BB962C8B-B14F-4D97-AF65-F5344CB8AC3E}">
        <p14:creationId xmlns:p14="http://schemas.microsoft.com/office/powerpoint/2010/main" val="31170761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PHD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641" y="3715458"/>
            <a:ext cx="2194560" cy="1463040"/>
          </a:xfrm>
          <a:prstGeom prst="rect">
            <a:avLst/>
          </a:prstGeom>
          <a:ln>
            <a:noFill/>
          </a:ln>
          <a:effectLst>
            <a:softEdge rad="112500"/>
          </a:effectLst>
        </p:spPr>
      </p:pic>
      <p:pic>
        <p:nvPicPr>
          <p:cNvPr id="6" name="Picture 5" descr="MSPHD_06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816" y="4726437"/>
            <a:ext cx="2194560" cy="1463040"/>
          </a:xfrm>
          <a:prstGeom prst="rect">
            <a:avLst/>
          </a:prstGeom>
          <a:ln>
            <a:noFill/>
          </a:ln>
          <a:effectLst>
            <a:softEdge rad="112500"/>
          </a:effectLst>
        </p:spPr>
      </p:pic>
      <p:sp>
        <p:nvSpPr>
          <p:cNvPr id="2" name="Title 1"/>
          <p:cNvSpPr>
            <a:spLocks noGrp="1"/>
          </p:cNvSpPr>
          <p:nvPr>
            <p:ph type="title"/>
          </p:nvPr>
        </p:nvSpPr>
        <p:spPr>
          <a:xfrm>
            <a:off x="457200" y="274638"/>
            <a:ext cx="8229600" cy="970590"/>
          </a:xfrm>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What is </a:t>
            </a:r>
            <a:r>
              <a:rPr lang="en-US" sz="4000" i="1" dirty="0" smtClean="0">
                <a:solidFill>
                  <a:srgbClr val="FFFF00"/>
                </a:solidFill>
                <a:effectLst>
                  <a:outerShdw blurRad="50800" dist="38100" dir="2700000" algn="tl" rotWithShape="0">
                    <a:srgbClr val="110959">
                      <a:alpha val="40000"/>
                    </a:srgbClr>
                  </a:outerShdw>
                </a:effectLst>
              </a:rPr>
              <a:t>MS PHD’S?</a:t>
            </a:r>
            <a:endParaRPr lang="en-US" sz="4000" i="1"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457201" y="1269691"/>
            <a:ext cx="7051576" cy="4512606"/>
          </a:xfrm>
        </p:spPr>
        <p:txBody>
          <a:bodyPr>
            <a:normAutofit lnSpcReduction="10000"/>
          </a:bodyPr>
          <a:lstStyle/>
          <a:p>
            <a:r>
              <a:rPr lang="en-US" i="1" dirty="0" smtClean="0">
                <a:solidFill>
                  <a:srgbClr val="FFFF00"/>
                </a:solidFill>
                <a:effectLst>
                  <a:outerShdw blurRad="50800" dist="38100" dir="2700000" algn="tl" rotWithShape="0">
                    <a:srgbClr val="110959">
                      <a:alpha val="40000"/>
                    </a:srgbClr>
                  </a:outerShdw>
                </a:effectLst>
              </a:rPr>
              <a:t>M</a:t>
            </a:r>
            <a:r>
              <a:rPr lang="en-US" i="1" dirty="0" smtClean="0">
                <a:effectLst>
                  <a:outerShdw blurRad="50800" dist="38100" dir="2700000" algn="tl" rotWithShape="0">
                    <a:srgbClr val="110959">
                      <a:alpha val="40000"/>
                    </a:srgbClr>
                  </a:outerShdw>
                </a:effectLst>
              </a:rPr>
              <a:t>inorities </a:t>
            </a:r>
            <a:r>
              <a:rPr lang="en-US" i="1" dirty="0" smtClean="0">
                <a:solidFill>
                  <a:srgbClr val="FFFF00"/>
                </a:solidFill>
                <a:effectLst>
                  <a:outerShdw blurRad="50800" dist="38100" dir="2700000" algn="tl" rotWithShape="0">
                    <a:srgbClr val="110959">
                      <a:alpha val="40000"/>
                    </a:srgbClr>
                  </a:outerShdw>
                </a:effectLst>
              </a:rPr>
              <a:t>S</a:t>
            </a:r>
            <a:r>
              <a:rPr lang="en-US" i="1" dirty="0" smtClean="0">
                <a:effectLst>
                  <a:outerShdw blurRad="50800" dist="38100" dir="2700000" algn="tl" rotWithShape="0">
                    <a:srgbClr val="110959">
                      <a:alpha val="40000"/>
                    </a:srgbClr>
                  </a:outerShdw>
                </a:effectLst>
              </a:rPr>
              <a:t>triving and </a:t>
            </a:r>
            <a:r>
              <a:rPr lang="en-US" i="1" dirty="0" smtClean="0">
                <a:solidFill>
                  <a:srgbClr val="FFFF00"/>
                </a:solidFill>
                <a:effectLst>
                  <a:outerShdw blurRad="50800" dist="38100" dir="2700000" algn="tl" rotWithShape="0">
                    <a:srgbClr val="110959">
                      <a:alpha val="40000"/>
                    </a:srgbClr>
                  </a:outerShdw>
                </a:effectLst>
              </a:rPr>
              <a:t>P</a:t>
            </a:r>
            <a:r>
              <a:rPr lang="en-US" i="1" dirty="0" smtClean="0">
                <a:effectLst>
                  <a:outerShdw blurRad="50800" dist="38100" dir="2700000" algn="tl" rotWithShape="0">
                    <a:srgbClr val="110959">
                      <a:alpha val="40000"/>
                    </a:srgbClr>
                  </a:outerShdw>
                </a:effectLst>
              </a:rPr>
              <a:t>ursuing </a:t>
            </a:r>
            <a:r>
              <a:rPr lang="en-US" i="1" dirty="0" smtClean="0">
                <a:solidFill>
                  <a:srgbClr val="FFFF00"/>
                </a:solidFill>
                <a:effectLst>
                  <a:outerShdw blurRad="50800" dist="38100" dir="2700000" algn="tl" rotWithShape="0">
                    <a:srgbClr val="110959">
                      <a:alpha val="40000"/>
                    </a:srgbClr>
                  </a:outerShdw>
                </a:effectLst>
              </a:rPr>
              <a:t>H</a:t>
            </a:r>
            <a:r>
              <a:rPr lang="en-US" i="1" dirty="0" smtClean="0">
                <a:effectLst>
                  <a:outerShdw blurRad="50800" dist="38100" dir="2700000" algn="tl" rotWithShape="0">
                    <a:srgbClr val="110959">
                      <a:alpha val="40000"/>
                    </a:srgbClr>
                  </a:outerShdw>
                </a:effectLst>
              </a:rPr>
              <a:t>igher </a:t>
            </a:r>
            <a:r>
              <a:rPr lang="en-US" i="1" dirty="0" smtClean="0">
                <a:solidFill>
                  <a:srgbClr val="FFFF00"/>
                </a:solidFill>
                <a:effectLst>
                  <a:outerShdw blurRad="50800" dist="38100" dir="2700000" algn="tl" rotWithShape="0">
                    <a:srgbClr val="110959">
                      <a:alpha val="40000"/>
                    </a:srgbClr>
                  </a:outerShdw>
                </a:effectLst>
              </a:rPr>
              <a:t>D</a:t>
            </a:r>
            <a:r>
              <a:rPr lang="en-US" i="1" dirty="0" smtClean="0">
                <a:effectLst>
                  <a:outerShdw blurRad="50800" dist="38100" dir="2700000" algn="tl" rotWithShape="0">
                    <a:srgbClr val="110959">
                      <a:alpha val="40000"/>
                    </a:srgbClr>
                  </a:outerShdw>
                </a:effectLst>
              </a:rPr>
              <a:t>egrees of </a:t>
            </a:r>
            <a:r>
              <a:rPr lang="en-US" i="1" dirty="0" smtClean="0">
                <a:solidFill>
                  <a:srgbClr val="FFFF00"/>
                </a:solidFill>
                <a:effectLst>
                  <a:outerShdw blurRad="50800" dist="38100" dir="2700000" algn="tl" rotWithShape="0">
                    <a:srgbClr val="110959">
                      <a:alpha val="40000"/>
                    </a:srgbClr>
                  </a:outerShdw>
                </a:effectLst>
              </a:rPr>
              <a:t>S</a:t>
            </a:r>
            <a:r>
              <a:rPr lang="en-US" i="1" dirty="0" smtClean="0">
                <a:effectLst>
                  <a:outerShdw blurRad="50800" dist="38100" dir="2700000" algn="tl" rotWithShape="0">
                    <a:srgbClr val="110959">
                      <a:alpha val="40000"/>
                    </a:srgbClr>
                  </a:outerShdw>
                </a:effectLst>
              </a:rPr>
              <a:t>uccess </a:t>
            </a:r>
            <a:r>
              <a:rPr lang="en-US" i="1" dirty="0" smtClean="0">
                <a:solidFill>
                  <a:srgbClr val="FFFF00"/>
                </a:solidFill>
                <a:effectLst>
                  <a:outerShdw blurRad="50800" dist="38100" dir="2700000" algn="tl" rotWithShape="0">
                    <a:srgbClr val="110959">
                      <a:alpha val="40000"/>
                    </a:srgbClr>
                  </a:outerShdw>
                </a:effectLst>
              </a:rPr>
              <a:t>(MS PHD’S</a:t>
            </a:r>
            <a:r>
              <a:rPr lang="en-US" i="1" dirty="0" smtClean="0">
                <a:effectLst>
                  <a:outerShdw blurRad="50800" dist="38100" dir="2700000" algn="tl" rotWithShape="0">
                    <a:srgbClr val="110959">
                      <a:alpha val="40000"/>
                    </a:srgbClr>
                  </a:outerShdw>
                </a:effectLst>
              </a:rPr>
              <a:t>)</a:t>
            </a:r>
          </a:p>
          <a:p>
            <a:r>
              <a:rPr lang="en-US" dirty="0" smtClean="0">
                <a:solidFill>
                  <a:srgbClr val="FFFF00"/>
                </a:solidFill>
                <a:effectLst>
                  <a:outerShdw blurRad="50800" dist="38100" dir="2700000" algn="tl" rotWithShape="0">
                    <a:srgbClr val="110959">
                      <a:alpha val="40000"/>
                    </a:srgbClr>
                  </a:outerShdw>
                </a:effectLst>
              </a:rPr>
              <a:t>Professional Development Program</a:t>
            </a:r>
          </a:p>
          <a:p>
            <a:pPr lvl="1"/>
            <a:r>
              <a:rPr lang="en-US" dirty="0" smtClean="0">
                <a:effectLst>
                  <a:outerShdw blurRad="50800" dist="38100" dir="2700000" algn="tl" rotWithShape="0">
                    <a:srgbClr val="110959">
                      <a:alpha val="40000"/>
                    </a:srgbClr>
                  </a:outerShdw>
                </a:effectLst>
              </a:rPr>
              <a:t>Tiered Mentoring</a:t>
            </a:r>
          </a:p>
          <a:p>
            <a:pPr lvl="1"/>
            <a:r>
              <a:rPr lang="en-US" dirty="0" smtClean="0">
                <a:effectLst>
                  <a:outerShdw blurRad="50800" dist="38100" dir="2700000" algn="tl" rotWithShape="0">
                    <a:srgbClr val="110959">
                      <a:alpha val="40000"/>
                    </a:srgbClr>
                  </a:outerShdw>
                </a:effectLst>
              </a:rPr>
              <a:t>Successful URM Scientist Role Models</a:t>
            </a:r>
          </a:p>
          <a:p>
            <a:pPr lvl="1"/>
            <a:r>
              <a:rPr lang="en-US" dirty="0" smtClean="0">
                <a:effectLst>
                  <a:outerShdw blurRad="50800" dist="38100" dir="2700000" algn="tl" rotWithShape="0">
                    <a:srgbClr val="110959">
                      <a:alpha val="40000"/>
                    </a:srgbClr>
                  </a:outerShdw>
                </a:effectLst>
              </a:rPr>
              <a:t>Community Building</a:t>
            </a:r>
          </a:p>
          <a:p>
            <a:pPr lvl="1"/>
            <a:r>
              <a:rPr lang="en-US" dirty="0" smtClean="0">
                <a:effectLst>
                  <a:outerShdw blurRad="50800" dist="38100" dir="2700000" algn="tl" rotWithShape="0">
                    <a:srgbClr val="110959">
                      <a:alpha val="40000"/>
                    </a:srgbClr>
                  </a:outerShdw>
                </a:effectLst>
              </a:rPr>
              <a:t>Professional Development Training</a:t>
            </a:r>
          </a:p>
          <a:p>
            <a:pPr lvl="1"/>
            <a:r>
              <a:rPr lang="en-US" dirty="0" smtClean="0">
                <a:effectLst>
                  <a:outerShdw blurRad="50800" dist="38100" dir="2700000" algn="tl" rotWithShape="0">
                    <a:srgbClr val="110959">
                      <a:alpha val="40000"/>
                    </a:srgbClr>
                  </a:outerShdw>
                </a:effectLst>
              </a:rPr>
              <a:t>Networking Opportunities</a:t>
            </a:r>
          </a:p>
          <a:p>
            <a:pPr lvl="1"/>
            <a:r>
              <a:rPr lang="en-US" dirty="0" smtClean="0">
                <a:effectLst>
                  <a:outerShdw blurRad="50800" dist="38100" dir="2700000" algn="tl" rotWithShape="0">
                    <a:srgbClr val="110959">
                      <a:alpha val="40000"/>
                    </a:srgbClr>
                  </a:outerShdw>
                </a:effectLst>
              </a:rPr>
              <a:t>Virtual Community</a:t>
            </a:r>
            <a:endParaRPr lang="en-US" dirty="0">
              <a:effectLst>
                <a:outerShdw blurRad="50800" dist="38100" dir="2700000" algn="tl" rotWithShape="0">
                  <a:srgbClr val="110959">
                    <a:alpha val="40000"/>
                  </a:srgbClr>
                </a:outerShdw>
              </a:effectLst>
            </a:endParaRPr>
          </a:p>
        </p:txBody>
      </p:sp>
      <p:pic>
        <p:nvPicPr>
          <p:cNvPr id="4" name="Picture 3" descr="MSPHD_081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045" y="5334667"/>
            <a:ext cx="2193596" cy="1462397"/>
          </a:xfrm>
          <a:prstGeom prst="rect">
            <a:avLst/>
          </a:prstGeom>
          <a:ln>
            <a:noFill/>
          </a:ln>
          <a:effectLst>
            <a:softEdge rad="112500"/>
          </a:effectLst>
        </p:spPr>
      </p:pic>
    </p:spTree>
    <p:extLst>
      <p:ext uri="{BB962C8B-B14F-4D97-AF65-F5344CB8AC3E}">
        <p14:creationId xmlns:p14="http://schemas.microsoft.com/office/powerpoint/2010/main" val="40670385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6211" y="3637052"/>
            <a:ext cx="6873423" cy="615553"/>
          </a:xfrm>
          <a:prstGeom prst="rect">
            <a:avLst/>
          </a:prstGeom>
          <a:noFill/>
        </p:spPr>
        <p:txBody>
          <a:bodyPr wrap="square" rtlCol="0">
            <a:spAutoFit/>
          </a:bodyPr>
          <a:lstStyle/>
          <a:p>
            <a:pPr marL="0" lvl="1"/>
            <a:r>
              <a:rPr lang="en-US" sz="1600" dirty="0">
                <a:solidFill>
                  <a:schemeClr val="tx2"/>
                </a:solidFill>
                <a:effectLst>
                  <a:outerShdw blurRad="50800" dist="38100" dir="2700000" algn="tl" rotWithShape="0">
                    <a:srgbClr val="110959">
                      <a:alpha val="40000"/>
                    </a:srgbClr>
                  </a:outerShdw>
                </a:effectLst>
                <a:latin typeface="Arial" charset="0"/>
              </a:rPr>
              <a:t>Proportion of the U.S. ESS doctoral degrees awarded in 1998 (NSF, 1999)</a:t>
            </a:r>
            <a:endParaRPr lang="en-US" sz="1600" dirty="0">
              <a:effectLst>
                <a:outerShdw blurRad="50800" dist="38100" dir="2700000" algn="tl" rotWithShape="0">
                  <a:srgbClr val="110959">
                    <a:alpha val="40000"/>
                  </a:srgbClr>
                </a:outerShdw>
              </a:effectLst>
              <a:latin typeface="Arial" charset="0"/>
            </a:endParaRPr>
          </a:p>
          <a:p>
            <a:endParaRPr lang="en-US" dirty="0"/>
          </a:p>
        </p:txBody>
      </p:sp>
      <p:sp>
        <p:nvSpPr>
          <p:cNvPr id="3" name="Title 2"/>
          <p:cNvSpPr>
            <a:spLocks noGrp="1"/>
          </p:cNvSpPr>
          <p:nvPr>
            <p:ph type="title"/>
          </p:nvPr>
        </p:nvSpPr>
        <p:spPr>
          <a:xfrm>
            <a:off x="457200" y="206598"/>
            <a:ext cx="8229600" cy="1038630"/>
          </a:xfrm>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Background</a:t>
            </a:r>
            <a:endParaRPr lang="en-US" sz="4000" dirty="0">
              <a:solidFill>
                <a:srgbClr val="FFFF00"/>
              </a:solidFill>
              <a:effectLst>
                <a:outerShdw blurRad="50800" dist="38100" dir="2700000" algn="tl" rotWithShape="0">
                  <a:srgbClr val="110959">
                    <a:alpha val="40000"/>
                  </a:srgbClr>
                </a:outerShdw>
              </a:effectLst>
            </a:endParaRPr>
          </a:p>
        </p:txBody>
      </p:sp>
      <p:sp>
        <p:nvSpPr>
          <p:cNvPr id="2" name="Content Placeholder 1"/>
          <p:cNvSpPr>
            <a:spLocks noGrp="1"/>
          </p:cNvSpPr>
          <p:nvPr>
            <p:ph idx="1"/>
          </p:nvPr>
        </p:nvSpPr>
        <p:spPr>
          <a:xfrm>
            <a:off x="234265" y="1257557"/>
            <a:ext cx="8587974" cy="2250467"/>
          </a:xfrm>
        </p:spPr>
        <p:txBody>
          <a:bodyPr>
            <a:normAutofit fontScale="85000" lnSpcReduction="20000"/>
          </a:bodyPr>
          <a:lstStyle/>
          <a:p>
            <a:r>
              <a:rPr lang="en-US" dirty="0" smtClean="0">
                <a:effectLst>
                  <a:outerShdw blurRad="50800" dist="38100" dir="2700000" algn="tl" rotWithShape="0">
                    <a:srgbClr val="110959">
                      <a:alpha val="40000"/>
                    </a:srgbClr>
                  </a:outerShdw>
                </a:effectLst>
              </a:rPr>
              <a:t>Launched in 2003, the pilot </a:t>
            </a:r>
            <a:r>
              <a:rPr lang="en-US" i="1" dirty="0" smtClean="0">
                <a:effectLst>
                  <a:outerShdw blurRad="50800" dist="38100" dir="2700000" algn="tl" rotWithShape="0">
                    <a:srgbClr val="110959">
                      <a:alpha val="40000"/>
                    </a:srgbClr>
                  </a:outerShdw>
                </a:effectLst>
              </a:rPr>
              <a:t>MS PHD’S </a:t>
            </a:r>
            <a:r>
              <a:rPr lang="en-US" dirty="0" smtClean="0">
                <a:effectLst>
                  <a:outerShdw blurRad="50800" dist="38100" dir="2700000" algn="tl" rotWithShape="0">
                    <a:srgbClr val="110959">
                      <a:alpha val="40000"/>
                    </a:srgbClr>
                  </a:outerShdw>
                </a:effectLst>
              </a:rPr>
              <a:t>Ocean Sciences Program is supported by NASA, JGOFS and National Academies </a:t>
            </a:r>
          </a:p>
          <a:p>
            <a:r>
              <a:rPr lang="en-US" dirty="0" smtClean="0">
                <a:effectLst>
                  <a:outerShdw blurRad="50800" dist="38100" dir="2700000" algn="tl" rotWithShape="0">
                    <a:srgbClr val="110959">
                      <a:alpha val="40000"/>
                    </a:srgbClr>
                  </a:outerShdw>
                </a:effectLst>
              </a:rPr>
              <a:t>Designed to reduce gaps in recruitment and retention of URM students and correlation of underrepresentation within the Geoscience workforce</a:t>
            </a:r>
          </a:p>
        </p:txBody>
      </p:sp>
      <p:graphicFrame>
        <p:nvGraphicFramePr>
          <p:cNvPr id="7" name="Group 33"/>
          <p:cNvGraphicFramePr>
            <a:graphicFrameLocks/>
          </p:cNvGraphicFramePr>
          <p:nvPr>
            <p:extLst>
              <p:ext uri="{D42A27DB-BD31-4B8C-83A1-F6EECF244321}">
                <p14:modId xmlns:p14="http://schemas.microsoft.com/office/powerpoint/2010/main" val="3756444414"/>
              </p:ext>
            </p:extLst>
          </p:nvPr>
        </p:nvGraphicFramePr>
        <p:xfrm>
          <a:off x="783309" y="4075561"/>
          <a:ext cx="7543800" cy="2297297"/>
        </p:xfrm>
        <a:graphic>
          <a:graphicData uri="http://schemas.openxmlformats.org/drawingml/2006/table">
            <a:tbl>
              <a:tblPr/>
              <a:tblGrid>
                <a:gridCol w="2901950"/>
                <a:gridCol w="1701800"/>
                <a:gridCol w="1282700"/>
                <a:gridCol w="1657350"/>
              </a:tblGrid>
              <a:tr h="765994">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endPar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African American</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Hispanic</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Native American</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Life Sciences </a:t>
                      </a:r>
                      <a:endPar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3.2 %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4.0 %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0.41 %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Physical Sciences</a:t>
                      </a:r>
                      <a:endPar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2.2 %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2.6 %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0.45 %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Earth, Atmos. &amp; Marine Sciences </a:t>
                      </a:r>
                      <a:endPar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1.6 %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2.8 %</a:t>
                      </a:r>
                      <a:endParaRPr kumimoji="0" lang="en-US" sz="2000" b="0" i="0" u="none" strike="noStrike" cap="none" normalizeH="0" baseline="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Pct val="70000"/>
                        <a:buFontTx/>
                        <a:buNone/>
                        <a:tabLst/>
                      </a:pPr>
                      <a:r>
                        <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Times New Roman" charset="0"/>
                        </a:rPr>
                        <a:t>0.50 %</a:t>
                      </a:r>
                      <a:endParaRPr kumimoji="0" lang="en-US" sz="2000" b="0" i="0" u="none" strike="noStrike" cap="none" normalizeH="0" baseline="0" dirty="0">
                        <a:ln>
                          <a:noFill/>
                        </a:ln>
                        <a:solidFill>
                          <a:srgbClr val="66FFCC"/>
                        </a:solidFill>
                        <a:effectLst>
                          <a:outerShdw blurRad="38100" dist="38100" dir="2700000" algn="tl">
                            <a:srgbClr val="000000"/>
                          </a:outerShdw>
                        </a:effectLst>
                        <a:latin typeface="Arial Unicode MS"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684584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598"/>
            <a:ext cx="8229600" cy="984127"/>
          </a:xfrm>
        </p:spPr>
        <p:txBody>
          <a:bodyPr>
            <a:normAutofit/>
          </a:bodyPr>
          <a:lstStyle/>
          <a:p>
            <a:r>
              <a:rPr lang="en-US" sz="4000" i="1" dirty="0" smtClean="0">
                <a:solidFill>
                  <a:srgbClr val="FFFF00"/>
                </a:solidFill>
                <a:effectLst>
                  <a:outerShdw blurRad="50800" dist="38100" dir="2700000" algn="tl" rotWithShape="0">
                    <a:srgbClr val="110959">
                      <a:alpha val="40000"/>
                    </a:srgbClr>
                  </a:outerShdw>
                </a:effectLst>
              </a:rPr>
              <a:t>MS PHD’S </a:t>
            </a:r>
            <a:r>
              <a:rPr lang="en-US" sz="4000" dirty="0" smtClean="0">
                <a:solidFill>
                  <a:srgbClr val="FFFF00"/>
                </a:solidFill>
                <a:effectLst>
                  <a:outerShdw blurRad="50800" dist="38100" dir="2700000" algn="tl" rotWithShape="0">
                    <a:srgbClr val="110959">
                      <a:alpha val="40000"/>
                    </a:srgbClr>
                  </a:outerShdw>
                </a:effectLst>
              </a:rPr>
              <a:t>Today</a:t>
            </a:r>
            <a:endParaRPr lang="en-US" sz="4000"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49320" y="1294632"/>
            <a:ext cx="9033034" cy="5012624"/>
          </a:xfrm>
        </p:spPr>
        <p:txBody>
          <a:bodyPr>
            <a:noAutofit/>
          </a:bodyPr>
          <a:lstStyle/>
          <a:p>
            <a:r>
              <a:rPr lang="en-US" sz="2800" dirty="0">
                <a:solidFill>
                  <a:srgbClr val="FFFF00"/>
                </a:solidFill>
                <a:effectLst>
                  <a:outerShdw blurRad="50800" dist="38100" dir="2700000" algn="tl" rotWithShape="0">
                    <a:srgbClr val="110959">
                      <a:alpha val="40000"/>
                    </a:srgbClr>
                  </a:outerShdw>
                </a:effectLst>
              </a:rPr>
              <a:t>In response to evaluation findings of the pilot program, </a:t>
            </a:r>
            <a:r>
              <a:rPr lang="en-US" sz="2800" i="1" dirty="0">
                <a:solidFill>
                  <a:srgbClr val="FFFF00"/>
                </a:solidFill>
                <a:effectLst>
                  <a:outerShdw blurRad="50800" dist="38100" dir="2700000" algn="tl" rotWithShape="0">
                    <a:srgbClr val="110959">
                      <a:alpha val="40000"/>
                    </a:srgbClr>
                  </a:outerShdw>
                </a:effectLst>
              </a:rPr>
              <a:t>MS PHD’S PDP </a:t>
            </a:r>
            <a:r>
              <a:rPr lang="en-US" sz="2800" dirty="0">
                <a:solidFill>
                  <a:srgbClr val="FFFF00"/>
                </a:solidFill>
                <a:effectLst>
                  <a:outerShdw blurRad="50800" dist="38100" dir="2700000" algn="tl" rotWithShape="0">
                    <a:srgbClr val="110959">
                      <a:alpha val="40000"/>
                    </a:srgbClr>
                  </a:outerShdw>
                </a:effectLst>
              </a:rPr>
              <a:t>is launched in 2005 with support from NASA and NSF</a:t>
            </a:r>
          </a:p>
          <a:p>
            <a:pPr lvl="1"/>
            <a:r>
              <a:rPr lang="en-US" sz="2400" dirty="0">
                <a:effectLst>
                  <a:outerShdw blurRad="50800" dist="38100" dir="2700000" algn="tl" rotWithShape="0">
                    <a:srgbClr val="110959">
                      <a:alpha val="40000"/>
                    </a:srgbClr>
                  </a:outerShdw>
                </a:effectLst>
              </a:rPr>
              <a:t>Expanded from Ocean Sciences to broader Earth system sciences</a:t>
            </a:r>
          </a:p>
          <a:p>
            <a:pPr lvl="1"/>
            <a:r>
              <a:rPr lang="en-US" sz="2400" dirty="0" smtClean="0">
                <a:effectLst>
                  <a:outerShdw blurRad="50800" dist="38100" dir="2700000" algn="tl" rotWithShape="0">
                    <a:srgbClr val="110959">
                      <a:alpha val="40000"/>
                    </a:srgbClr>
                  </a:outerShdw>
                </a:effectLst>
              </a:rPr>
              <a:t>3 phase structure provides increased </a:t>
            </a:r>
            <a:r>
              <a:rPr lang="en-US" sz="2400" dirty="0">
                <a:effectLst>
                  <a:outerShdw blurRad="50800" dist="38100" dir="2700000" algn="tl" rotWithShape="0">
                    <a:srgbClr val="110959">
                      <a:alpha val="40000"/>
                    </a:srgbClr>
                  </a:outerShdw>
                </a:effectLst>
              </a:rPr>
              <a:t>exposure to mentoring, networking, professional development and community </a:t>
            </a:r>
            <a:r>
              <a:rPr lang="en-US" sz="2400" dirty="0" smtClean="0">
                <a:effectLst>
                  <a:outerShdw blurRad="50800" dist="38100" dir="2700000" algn="tl" rotWithShape="0">
                    <a:srgbClr val="110959">
                      <a:alpha val="40000"/>
                    </a:srgbClr>
                  </a:outerShdw>
                </a:effectLst>
              </a:rPr>
              <a:t>building</a:t>
            </a:r>
            <a:endParaRPr lang="en-US" sz="2400" dirty="0">
              <a:effectLst>
                <a:outerShdw blurRad="50800" dist="38100" dir="2700000" algn="tl" rotWithShape="0">
                  <a:srgbClr val="110959">
                    <a:alpha val="40000"/>
                  </a:srgbClr>
                </a:outerShdw>
              </a:effectLst>
            </a:endParaRPr>
          </a:p>
          <a:p>
            <a:pPr lvl="1"/>
            <a:r>
              <a:rPr lang="en-US" sz="2400" dirty="0">
                <a:effectLst>
                  <a:outerShdw blurRad="50800" dist="38100" dir="2700000" algn="tl" rotWithShape="0">
                    <a:srgbClr val="110959">
                      <a:alpha val="40000"/>
                    </a:srgbClr>
                  </a:outerShdw>
                </a:effectLst>
              </a:rPr>
              <a:t>Addition of Virtual Community</a:t>
            </a:r>
          </a:p>
          <a:p>
            <a:pPr>
              <a:lnSpc>
                <a:spcPct val="80000"/>
              </a:lnSpc>
            </a:pPr>
            <a:r>
              <a:rPr lang="en-US" sz="2800" dirty="0" smtClean="0">
                <a:solidFill>
                  <a:srgbClr val="FFFF00"/>
                </a:solidFill>
                <a:effectLst>
                  <a:outerShdw blurRad="50800" dist="38100" dir="2700000" algn="tl" rotWithShape="0">
                    <a:srgbClr val="110959">
                      <a:alpha val="40000"/>
                    </a:srgbClr>
                  </a:outerShdw>
                </a:effectLst>
              </a:rPr>
              <a:t>552 URM students have applied to participate in </a:t>
            </a:r>
            <a:r>
              <a:rPr lang="en-US" sz="2800" i="1" dirty="0" smtClean="0">
                <a:solidFill>
                  <a:srgbClr val="FFFF00"/>
                </a:solidFill>
                <a:effectLst>
                  <a:outerShdw blurRad="50800" dist="38100" dir="2700000" algn="tl" rotWithShape="0">
                    <a:srgbClr val="110959">
                      <a:alpha val="40000"/>
                    </a:srgbClr>
                  </a:outerShdw>
                </a:effectLst>
              </a:rPr>
              <a:t>MS PHD’S</a:t>
            </a:r>
          </a:p>
          <a:p>
            <a:pPr lvl="1">
              <a:lnSpc>
                <a:spcPct val="80000"/>
              </a:lnSpc>
            </a:pPr>
            <a:r>
              <a:rPr lang="en-US" sz="2400" dirty="0" smtClean="0">
                <a:effectLst>
                  <a:outerShdw blurRad="50800" dist="38100" dir="2700000" algn="tl" rotWithShape="0">
                    <a:srgbClr val="110959">
                      <a:alpha val="40000"/>
                    </a:srgbClr>
                  </a:outerShdw>
                </a:effectLst>
              </a:rPr>
              <a:t>213 highly talented URM students across 9 cohorts</a:t>
            </a:r>
          </a:p>
          <a:p>
            <a:pPr lvl="1">
              <a:lnSpc>
                <a:spcPct val="80000"/>
              </a:lnSpc>
            </a:pPr>
            <a:r>
              <a:rPr lang="en-US" sz="2400" dirty="0" smtClean="0">
                <a:effectLst>
                  <a:outerShdw blurRad="50800" dist="38100" dir="2700000" algn="tl" rotWithShape="0">
                    <a:srgbClr val="110959">
                      <a:alpha val="40000"/>
                    </a:srgbClr>
                  </a:outerShdw>
                </a:effectLst>
              </a:rPr>
              <a:t>33 states, D.C., Puerto Rico, Vancouver, Canada</a:t>
            </a:r>
          </a:p>
          <a:p>
            <a:pPr lvl="1">
              <a:lnSpc>
                <a:spcPct val="80000"/>
              </a:lnSpc>
            </a:pPr>
            <a:r>
              <a:rPr lang="en-US" sz="2400" dirty="0" smtClean="0">
                <a:effectLst>
                  <a:outerShdw blurRad="50800" dist="38100" dir="2700000" algn="tl" rotWithShape="0">
                    <a:srgbClr val="110959">
                      <a:alpha val="40000"/>
                    </a:srgbClr>
                  </a:outerShdw>
                </a:effectLst>
              </a:rPr>
              <a:t>47 students have completed doctoral degrees</a:t>
            </a:r>
          </a:p>
          <a:p>
            <a:pPr lvl="1">
              <a:lnSpc>
                <a:spcPct val="80000"/>
              </a:lnSpc>
            </a:pPr>
            <a:r>
              <a:rPr lang="en-US" sz="2400" dirty="0" smtClean="0">
                <a:effectLst>
                  <a:outerShdw blurRad="50800" dist="38100" dir="2700000" algn="tl" rotWithShape="0">
                    <a:srgbClr val="110959">
                      <a:alpha val="40000"/>
                    </a:srgbClr>
                  </a:outerShdw>
                </a:effectLst>
              </a:rPr>
              <a:t>Another 67 are enrolled in doctoral programs</a:t>
            </a:r>
          </a:p>
        </p:txBody>
      </p:sp>
    </p:spTree>
    <p:extLst>
      <p:ext uri="{BB962C8B-B14F-4D97-AF65-F5344CB8AC3E}">
        <p14:creationId xmlns:p14="http://schemas.microsoft.com/office/powerpoint/2010/main" val="31162573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PHDS_Completes_Plus_Everyone_Else_Sept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1" y="121576"/>
            <a:ext cx="8590084" cy="6637792"/>
          </a:xfrm>
          <a:prstGeom prst="rect">
            <a:avLst/>
          </a:prstGeom>
        </p:spPr>
      </p:pic>
    </p:spTree>
    <p:extLst>
      <p:ext uri="{BB962C8B-B14F-4D97-AF65-F5344CB8AC3E}">
        <p14:creationId xmlns:p14="http://schemas.microsoft.com/office/powerpoint/2010/main" val="8620888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457200" y="269240"/>
            <a:ext cx="8229600" cy="533400"/>
          </a:xfrm>
        </p:spPr>
        <p:txBody>
          <a:bodyPr>
            <a:noAutofit/>
          </a:bodyPr>
          <a:lstStyle/>
          <a:p>
            <a:pPr eaLnBrk="1" hangingPunct="1"/>
            <a:r>
              <a:rPr lang="en-US" sz="3600" dirty="0" smtClean="0">
                <a:solidFill>
                  <a:srgbClr val="FFFF00"/>
                </a:solidFill>
                <a:effectLst>
                  <a:outerShdw blurRad="50800" dist="38100" dir="2700000" algn="tl" rotWithShape="0">
                    <a:srgbClr val="110959">
                      <a:alpha val="40000"/>
                    </a:srgbClr>
                  </a:outerShdw>
                </a:effectLst>
              </a:rPr>
              <a:t>Benefits for Students</a:t>
            </a:r>
          </a:p>
        </p:txBody>
      </p:sp>
      <p:sp>
        <p:nvSpPr>
          <p:cNvPr id="72708" name="Rectangle 4"/>
          <p:cNvSpPr>
            <a:spLocks noChangeArrowheads="1"/>
          </p:cNvSpPr>
          <p:nvPr/>
        </p:nvSpPr>
        <p:spPr bwMode="auto">
          <a:xfrm>
            <a:off x="282503" y="848360"/>
            <a:ext cx="4191000" cy="1938992"/>
          </a:xfrm>
          <a:prstGeom prst="rect">
            <a:avLst/>
          </a:prstGeom>
          <a:noFill/>
          <a:ln w="9525">
            <a:noFill/>
            <a:miter lim="800000"/>
            <a:headEnd/>
            <a:tailEnd/>
          </a:ln>
        </p:spPr>
        <p:txBody>
          <a:bodyPr>
            <a:spAutoFit/>
          </a:bodyPr>
          <a:lstStyle/>
          <a:p>
            <a:r>
              <a:rPr lang="en-US" sz="2000" dirty="0">
                <a:solidFill>
                  <a:srgbClr val="FFFF00"/>
                </a:solidFill>
                <a:effectLst>
                  <a:outerShdw blurRad="50800" dist="38100" dir="2700000" algn="tl" rotWithShape="0">
                    <a:srgbClr val="110959">
                      <a:alpha val="40000"/>
                    </a:srgbClr>
                  </a:outerShdw>
                </a:effectLst>
                <a:latin typeface="Calibri" charset="0"/>
              </a:rPr>
              <a:t>ESS Exposure</a:t>
            </a:r>
          </a:p>
          <a:p>
            <a:pPr>
              <a:buFontTx/>
              <a:buChar char="•"/>
            </a:pPr>
            <a:r>
              <a:rPr lang="en-US" sz="2000" dirty="0" smtClean="0">
                <a:effectLst>
                  <a:outerShdw blurRad="50800" dist="38100" dir="2700000" algn="tl" rotWithShape="0">
                    <a:srgbClr val="110959">
                      <a:alpha val="40000"/>
                    </a:srgbClr>
                  </a:outerShdw>
                </a:effectLst>
                <a:latin typeface="Calibri" charset="0"/>
              </a:rPr>
              <a:t>Participation </a:t>
            </a:r>
            <a:r>
              <a:rPr lang="en-US" sz="2000" dirty="0">
                <a:effectLst>
                  <a:outerShdw blurRad="50800" dist="38100" dir="2700000" algn="tl" rotWithShape="0">
                    <a:srgbClr val="110959">
                      <a:alpha val="40000"/>
                    </a:srgbClr>
                  </a:outerShdw>
                </a:effectLst>
                <a:latin typeface="Calibri" charset="0"/>
              </a:rPr>
              <a:t>in ESS meetings &amp; conferences</a:t>
            </a:r>
          </a:p>
          <a:p>
            <a:pPr>
              <a:buFontTx/>
              <a:buChar char="•"/>
            </a:pPr>
            <a:r>
              <a:rPr lang="en-US" sz="2000" dirty="0" smtClean="0">
                <a:effectLst>
                  <a:outerShdw blurRad="50800" dist="38100" dir="2700000" algn="tl" rotWithShape="0">
                    <a:srgbClr val="110959">
                      <a:alpha val="40000"/>
                    </a:srgbClr>
                  </a:outerShdw>
                </a:effectLst>
                <a:latin typeface="Calibri" charset="0"/>
              </a:rPr>
              <a:t>Field </a:t>
            </a:r>
            <a:r>
              <a:rPr lang="en-US" sz="2000" dirty="0">
                <a:effectLst>
                  <a:outerShdw blurRad="50800" dist="38100" dir="2700000" algn="tl" rotWithShape="0">
                    <a:srgbClr val="110959">
                      <a:alpha val="40000"/>
                    </a:srgbClr>
                  </a:outerShdw>
                </a:effectLst>
                <a:latin typeface="Calibri" charset="0"/>
              </a:rPr>
              <a:t>trips to </a:t>
            </a:r>
            <a:r>
              <a:rPr lang="en-US" sz="2000" dirty="0" smtClean="0">
                <a:effectLst>
                  <a:outerShdw blurRad="50800" dist="38100" dir="2700000" algn="tl" rotWithShape="0">
                    <a:srgbClr val="110959">
                      <a:alpha val="40000"/>
                    </a:srgbClr>
                  </a:outerShdw>
                </a:effectLst>
                <a:latin typeface="Calibri" charset="0"/>
              </a:rPr>
              <a:t>NSF, NASA </a:t>
            </a:r>
            <a:r>
              <a:rPr lang="en-US" sz="2000" dirty="0">
                <a:effectLst>
                  <a:outerShdw blurRad="50800" dist="38100" dir="2700000" algn="tl" rotWithShape="0">
                    <a:srgbClr val="110959">
                      <a:alpha val="40000"/>
                    </a:srgbClr>
                  </a:outerShdw>
                </a:effectLst>
                <a:latin typeface="Calibri" charset="0"/>
              </a:rPr>
              <a:t>&amp; other                            ESS-focused facilities</a:t>
            </a:r>
          </a:p>
          <a:p>
            <a:pPr>
              <a:buFontTx/>
              <a:buChar char="•"/>
            </a:pPr>
            <a:r>
              <a:rPr lang="en-US" sz="2000" dirty="0" smtClean="0">
                <a:effectLst>
                  <a:outerShdw blurRad="50800" dist="38100" dir="2700000" algn="tl" rotWithShape="0">
                    <a:srgbClr val="110959">
                      <a:alpha val="40000"/>
                    </a:srgbClr>
                  </a:outerShdw>
                </a:effectLst>
                <a:latin typeface="Calibri" charset="0"/>
              </a:rPr>
              <a:t>Opportunities </a:t>
            </a:r>
            <a:r>
              <a:rPr lang="en-US" sz="2000" dirty="0">
                <a:effectLst>
                  <a:outerShdw blurRad="50800" dist="38100" dir="2700000" algn="tl" rotWithShape="0">
                    <a:srgbClr val="110959">
                      <a:alpha val="40000"/>
                    </a:srgbClr>
                  </a:outerShdw>
                </a:effectLst>
                <a:latin typeface="Calibri" charset="0"/>
              </a:rPr>
              <a:t>and Funding</a:t>
            </a:r>
          </a:p>
        </p:txBody>
      </p:sp>
      <p:sp>
        <p:nvSpPr>
          <p:cNvPr id="72709" name="Rectangle 5"/>
          <p:cNvSpPr>
            <a:spLocks noChangeArrowheads="1"/>
          </p:cNvSpPr>
          <p:nvPr/>
        </p:nvSpPr>
        <p:spPr bwMode="auto">
          <a:xfrm>
            <a:off x="4915463" y="848360"/>
            <a:ext cx="4114800" cy="1938992"/>
          </a:xfrm>
          <a:prstGeom prst="rect">
            <a:avLst/>
          </a:prstGeom>
          <a:noFill/>
          <a:ln w="9525">
            <a:noFill/>
            <a:miter lim="800000"/>
            <a:headEnd/>
            <a:tailEnd/>
          </a:ln>
        </p:spPr>
        <p:txBody>
          <a:bodyPr>
            <a:spAutoFit/>
          </a:bodyPr>
          <a:lstStyle/>
          <a:p>
            <a:r>
              <a:rPr lang="en-US" sz="2000" dirty="0">
                <a:solidFill>
                  <a:srgbClr val="FFFF00"/>
                </a:solidFill>
                <a:effectLst>
                  <a:outerShdw blurRad="50800" dist="38100" dir="2700000" algn="tl" rotWithShape="0">
                    <a:srgbClr val="110959">
                      <a:alpha val="40000"/>
                    </a:srgbClr>
                  </a:outerShdw>
                </a:effectLst>
                <a:latin typeface="Calibri" charset="0"/>
              </a:rPr>
              <a:t>Networking Opportunities</a:t>
            </a:r>
          </a:p>
          <a:p>
            <a:pPr>
              <a:buFontTx/>
              <a:buChar char="•"/>
            </a:pPr>
            <a:r>
              <a:rPr lang="en-US" sz="2000" dirty="0" smtClean="0">
                <a:effectLst>
                  <a:outerShdw blurRad="50800" dist="38100" dir="2700000" algn="tl" rotWithShape="0">
                    <a:srgbClr val="110959">
                      <a:alpha val="40000"/>
                    </a:srgbClr>
                  </a:outerShdw>
                </a:effectLst>
                <a:latin typeface="Calibri" charset="0"/>
              </a:rPr>
              <a:t>ESS </a:t>
            </a:r>
            <a:r>
              <a:rPr lang="en-US" sz="2000" dirty="0">
                <a:effectLst>
                  <a:outerShdw blurRad="50800" dist="38100" dir="2700000" algn="tl" rotWithShape="0">
                    <a:srgbClr val="110959">
                      <a:alpha val="40000"/>
                    </a:srgbClr>
                  </a:outerShdw>
                </a:effectLst>
                <a:latin typeface="Calibri" charset="0"/>
              </a:rPr>
              <a:t>researchers</a:t>
            </a:r>
          </a:p>
          <a:p>
            <a:pPr>
              <a:buFontTx/>
              <a:buChar char="•"/>
            </a:pPr>
            <a:r>
              <a:rPr lang="en-US" sz="2000" dirty="0" smtClean="0">
                <a:effectLst>
                  <a:outerShdw blurRad="50800" dist="38100" dir="2700000" algn="tl" rotWithShape="0">
                    <a:srgbClr val="110959">
                      <a:alpha val="40000"/>
                    </a:srgbClr>
                  </a:outerShdw>
                </a:effectLst>
                <a:latin typeface="Calibri" charset="0"/>
              </a:rPr>
              <a:t>ESS </a:t>
            </a:r>
            <a:r>
              <a:rPr lang="en-US" sz="2000" dirty="0">
                <a:effectLst>
                  <a:outerShdw blurRad="50800" dist="38100" dir="2700000" algn="tl" rotWithShape="0">
                    <a:srgbClr val="110959">
                      <a:alpha val="40000"/>
                    </a:srgbClr>
                  </a:outerShdw>
                </a:effectLst>
                <a:latin typeface="Calibri" charset="0"/>
              </a:rPr>
              <a:t>educators</a:t>
            </a:r>
          </a:p>
          <a:p>
            <a:pPr>
              <a:buFontTx/>
              <a:buChar char="•"/>
            </a:pPr>
            <a:r>
              <a:rPr lang="en-US" sz="2000" dirty="0" smtClean="0">
                <a:effectLst>
                  <a:outerShdw blurRad="50800" dist="38100" dir="2700000" algn="tl" rotWithShape="0">
                    <a:srgbClr val="110959">
                      <a:alpha val="40000"/>
                    </a:srgbClr>
                  </a:outerShdw>
                </a:effectLst>
                <a:latin typeface="Calibri" charset="0"/>
              </a:rPr>
              <a:t>Federal </a:t>
            </a:r>
            <a:r>
              <a:rPr lang="en-US" sz="2000" dirty="0">
                <a:effectLst>
                  <a:outerShdw blurRad="50800" dist="38100" dir="2700000" algn="tl" rotWithShape="0">
                    <a:srgbClr val="110959">
                      <a:alpha val="40000"/>
                    </a:srgbClr>
                  </a:outerShdw>
                </a:effectLst>
                <a:latin typeface="Calibri" charset="0"/>
              </a:rPr>
              <a:t>agency program officers</a:t>
            </a:r>
          </a:p>
          <a:p>
            <a:pPr>
              <a:buFontTx/>
              <a:buChar char="•"/>
            </a:pPr>
            <a:r>
              <a:rPr lang="en-US" sz="2000" dirty="0" smtClean="0">
                <a:effectLst>
                  <a:outerShdw blurRad="50800" dist="38100" dir="2700000" algn="tl" rotWithShape="0">
                    <a:srgbClr val="110959">
                      <a:alpha val="40000"/>
                    </a:srgbClr>
                  </a:outerShdw>
                </a:effectLst>
                <a:latin typeface="Calibri" charset="0"/>
              </a:rPr>
              <a:t>Professional </a:t>
            </a:r>
            <a:r>
              <a:rPr lang="en-US" sz="2000" dirty="0">
                <a:effectLst>
                  <a:outerShdw blurRad="50800" dist="38100" dir="2700000" algn="tl" rotWithShape="0">
                    <a:srgbClr val="110959">
                      <a:alpha val="40000"/>
                    </a:srgbClr>
                  </a:outerShdw>
                </a:effectLst>
                <a:latin typeface="Calibri" charset="0"/>
              </a:rPr>
              <a:t>society representatives</a:t>
            </a:r>
          </a:p>
          <a:p>
            <a:pPr>
              <a:buFontTx/>
              <a:buChar char="•"/>
            </a:pPr>
            <a:r>
              <a:rPr lang="en-US" sz="2000" dirty="0" smtClean="0">
                <a:effectLst>
                  <a:outerShdw blurRad="50800" dist="38100" dir="2700000" algn="tl" rotWithShape="0">
                    <a:srgbClr val="110959">
                      <a:alpha val="40000"/>
                    </a:srgbClr>
                  </a:outerShdw>
                </a:effectLst>
                <a:latin typeface="Calibri" charset="0"/>
              </a:rPr>
              <a:t>Peers </a:t>
            </a:r>
            <a:r>
              <a:rPr lang="en-US" sz="2000" dirty="0">
                <a:effectLst>
                  <a:outerShdw blurRad="50800" dist="38100" dir="2700000" algn="tl" rotWithShape="0">
                    <a:srgbClr val="110959">
                      <a:alpha val="40000"/>
                    </a:srgbClr>
                  </a:outerShdw>
                </a:effectLst>
                <a:latin typeface="Calibri" charset="0"/>
              </a:rPr>
              <a:t>&amp; near-peers</a:t>
            </a:r>
          </a:p>
        </p:txBody>
      </p:sp>
      <p:sp>
        <p:nvSpPr>
          <p:cNvPr id="72710" name="Rectangle 6"/>
          <p:cNvSpPr>
            <a:spLocks noChangeArrowheads="1"/>
          </p:cNvSpPr>
          <p:nvPr/>
        </p:nvSpPr>
        <p:spPr bwMode="auto">
          <a:xfrm>
            <a:off x="282503" y="3814584"/>
            <a:ext cx="4572000" cy="2862322"/>
          </a:xfrm>
          <a:prstGeom prst="rect">
            <a:avLst/>
          </a:prstGeom>
          <a:noFill/>
          <a:ln w="9525">
            <a:noFill/>
            <a:miter lim="800000"/>
            <a:headEnd/>
            <a:tailEnd/>
          </a:ln>
        </p:spPr>
        <p:txBody>
          <a:bodyPr>
            <a:spAutoFit/>
          </a:bodyPr>
          <a:lstStyle/>
          <a:p>
            <a:r>
              <a:rPr lang="en-US" sz="2000" dirty="0">
                <a:solidFill>
                  <a:srgbClr val="FFFF00"/>
                </a:solidFill>
                <a:effectLst>
                  <a:outerShdw blurRad="50800" dist="38100" dir="2700000" algn="tl" rotWithShape="0">
                    <a:srgbClr val="110959">
                      <a:alpha val="40000"/>
                    </a:srgbClr>
                  </a:outerShdw>
                </a:effectLst>
                <a:latin typeface="Calibri" charset="0"/>
              </a:rPr>
              <a:t>Professional Development Opportunities</a:t>
            </a:r>
          </a:p>
          <a:p>
            <a:pPr>
              <a:buFontTx/>
              <a:buChar char="•"/>
            </a:pPr>
            <a:r>
              <a:rPr lang="en-US" sz="2000" dirty="0" smtClean="0">
                <a:effectLst>
                  <a:outerShdw blurRad="50800" dist="38100" dir="2700000" algn="tl" rotWithShape="0">
                    <a:srgbClr val="110959">
                      <a:alpha val="40000"/>
                    </a:srgbClr>
                  </a:outerShdw>
                </a:effectLst>
                <a:latin typeface="Calibri" charset="0"/>
              </a:rPr>
              <a:t>Academic/professional </a:t>
            </a:r>
            <a:r>
              <a:rPr lang="en-US" sz="2000" dirty="0">
                <a:effectLst>
                  <a:outerShdw blurRad="50800" dist="38100" dir="2700000" algn="tl" rotWithShape="0">
                    <a:srgbClr val="110959">
                      <a:alpha val="40000"/>
                    </a:srgbClr>
                  </a:outerShdw>
                </a:effectLst>
                <a:latin typeface="Calibri" charset="0"/>
              </a:rPr>
              <a:t>goal setting &amp; strategic planning activities</a:t>
            </a:r>
          </a:p>
          <a:p>
            <a:pPr>
              <a:buFontTx/>
              <a:buChar char="•"/>
            </a:pPr>
            <a:r>
              <a:rPr lang="en-US" sz="2000" dirty="0">
                <a:effectLst>
                  <a:outerShdw blurRad="50800" dist="38100" dir="2700000" algn="tl" rotWithShape="0">
                    <a:srgbClr val="110959">
                      <a:alpha val="40000"/>
                    </a:srgbClr>
                  </a:outerShdw>
                </a:effectLst>
                <a:latin typeface="Calibri" charset="0"/>
              </a:rPr>
              <a:t>Information regarding future funding, education opportunities, career opportunities, and resources</a:t>
            </a:r>
          </a:p>
          <a:p>
            <a:pPr>
              <a:buFontTx/>
              <a:buChar char="•"/>
            </a:pPr>
            <a:r>
              <a:rPr lang="en-US" sz="2000" dirty="0">
                <a:effectLst>
                  <a:outerShdw blurRad="50800" dist="38100" dir="2700000" algn="tl" rotWithShape="0">
                    <a:srgbClr val="110959">
                      <a:alpha val="40000"/>
                    </a:srgbClr>
                  </a:outerShdw>
                </a:effectLst>
                <a:latin typeface="Calibri" charset="0"/>
              </a:rPr>
              <a:t> Brown bag discussions on academic &amp; career-related topics</a:t>
            </a:r>
          </a:p>
          <a:p>
            <a:pPr>
              <a:buFontTx/>
              <a:buChar char="•"/>
            </a:pPr>
            <a:r>
              <a:rPr lang="en-US" sz="2000" dirty="0">
                <a:effectLst>
                  <a:outerShdw blurRad="50800" dist="38100" dir="2700000" algn="tl" rotWithShape="0">
                    <a:srgbClr val="110959">
                      <a:alpha val="40000"/>
                    </a:srgbClr>
                  </a:outerShdw>
                </a:effectLst>
                <a:latin typeface="Calibri" charset="0"/>
              </a:rPr>
              <a:t>Actual and virtual mini-workshops</a:t>
            </a:r>
          </a:p>
        </p:txBody>
      </p:sp>
      <p:sp>
        <p:nvSpPr>
          <p:cNvPr id="72711" name="Rectangle 7"/>
          <p:cNvSpPr>
            <a:spLocks noChangeArrowheads="1"/>
          </p:cNvSpPr>
          <p:nvPr/>
        </p:nvSpPr>
        <p:spPr bwMode="auto">
          <a:xfrm>
            <a:off x="4915463" y="2947629"/>
            <a:ext cx="4099560" cy="3262432"/>
          </a:xfrm>
          <a:prstGeom prst="rect">
            <a:avLst/>
          </a:prstGeom>
          <a:noFill/>
          <a:ln w="9525">
            <a:noFill/>
            <a:miter lim="800000"/>
            <a:headEnd/>
            <a:tailEnd/>
          </a:ln>
        </p:spPr>
        <p:txBody>
          <a:bodyPr wrap="square">
            <a:spAutoFit/>
          </a:bodyPr>
          <a:lstStyle/>
          <a:p>
            <a:r>
              <a:rPr lang="en-US" sz="2000" dirty="0" smtClean="0">
                <a:solidFill>
                  <a:srgbClr val="FFFF00"/>
                </a:solidFill>
                <a:effectLst>
                  <a:outerShdw blurRad="50800" dist="38100" dir="2700000" algn="tl" rotWithShape="0">
                    <a:srgbClr val="110959">
                      <a:alpha val="40000"/>
                    </a:srgbClr>
                  </a:outerShdw>
                </a:effectLst>
                <a:latin typeface="Calibri" charset="0"/>
              </a:rPr>
              <a:t>Virtual Engagement</a:t>
            </a:r>
            <a:endParaRPr lang="en-US" sz="2000" dirty="0">
              <a:solidFill>
                <a:srgbClr val="FFFF00"/>
              </a:solidFill>
              <a:effectLst>
                <a:outerShdw blurRad="50800" dist="38100" dir="2700000" algn="tl" rotWithShape="0">
                  <a:srgbClr val="110959">
                    <a:alpha val="40000"/>
                  </a:srgbClr>
                </a:outerShdw>
              </a:effectLst>
              <a:latin typeface="Calibri" charset="0"/>
            </a:endParaRPr>
          </a:p>
          <a:p>
            <a:pPr>
              <a:buFontTx/>
              <a:buChar char="•"/>
            </a:pPr>
            <a:r>
              <a:rPr lang="en-US" sz="2000" dirty="0">
                <a:effectLst>
                  <a:outerShdw blurRad="50800" dist="38100" dir="2700000" algn="tl" rotWithShape="0">
                    <a:srgbClr val="110959">
                      <a:alpha val="40000"/>
                    </a:srgbClr>
                  </a:outerShdw>
                </a:effectLst>
                <a:latin typeface="Calibri" charset="0"/>
              </a:rPr>
              <a:t>Among peers, researchers &amp; educators </a:t>
            </a:r>
          </a:p>
          <a:p>
            <a:pPr>
              <a:buFontTx/>
              <a:buChar char="•"/>
            </a:pPr>
            <a:r>
              <a:rPr lang="en-US" sz="2000" dirty="0">
                <a:effectLst>
                  <a:outerShdw blurRad="50800" dist="38100" dir="2700000" algn="tl" rotWithShape="0">
                    <a:srgbClr val="110959">
                      <a:alpha val="40000"/>
                    </a:srgbClr>
                  </a:outerShdw>
                </a:effectLst>
                <a:latin typeface="Calibri" charset="0"/>
              </a:rPr>
              <a:t>Virtual </a:t>
            </a:r>
            <a:r>
              <a:rPr lang="en-US" sz="2000" dirty="0" smtClean="0">
                <a:effectLst>
                  <a:outerShdw blurRad="50800" dist="38100" dir="2700000" algn="tl" rotWithShape="0">
                    <a:srgbClr val="110959">
                      <a:alpha val="40000"/>
                    </a:srgbClr>
                  </a:outerShdw>
                </a:effectLst>
                <a:latin typeface="Calibri" charset="0"/>
              </a:rPr>
              <a:t>tools</a:t>
            </a:r>
          </a:p>
          <a:p>
            <a:pPr marL="742950" lvl="1" indent="-285750">
              <a:buFontTx/>
              <a:buChar char="-"/>
            </a:pPr>
            <a:r>
              <a:rPr lang="en-US" dirty="0" smtClean="0">
                <a:effectLst>
                  <a:outerShdw blurRad="50800" dist="38100" dir="2700000" algn="tl" rotWithShape="0">
                    <a:srgbClr val="110959">
                      <a:alpha val="40000"/>
                    </a:srgbClr>
                  </a:outerShdw>
                </a:effectLst>
              </a:rPr>
              <a:t>Online profiles</a:t>
            </a:r>
          </a:p>
          <a:p>
            <a:pPr marL="742950" lvl="1" indent="-285750">
              <a:buFontTx/>
              <a:buChar char="-"/>
            </a:pPr>
            <a:r>
              <a:rPr lang="en-US" dirty="0" smtClean="0">
                <a:effectLst>
                  <a:outerShdw blurRad="50800" dist="38100" dir="2700000" algn="tl" rotWithShape="0">
                    <a:srgbClr val="110959">
                      <a:alpha val="40000"/>
                    </a:srgbClr>
                  </a:outerShdw>
                </a:effectLst>
              </a:rPr>
              <a:t>Listserv</a:t>
            </a:r>
          </a:p>
          <a:p>
            <a:pPr marL="742950" lvl="1" indent="-285750">
              <a:buFontTx/>
              <a:buChar char="-"/>
            </a:pPr>
            <a:r>
              <a:rPr lang="en-US" dirty="0" smtClean="0">
                <a:effectLst>
                  <a:outerShdw blurRad="50800" dist="38100" dir="2700000" algn="tl" rotWithShape="0">
                    <a:srgbClr val="110959">
                      <a:alpha val="40000"/>
                    </a:srgbClr>
                  </a:outerShdw>
                </a:effectLst>
              </a:rPr>
              <a:t>Facebook</a:t>
            </a:r>
          </a:p>
          <a:p>
            <a:pPr marL="742950" lvl="1" indent="-285750">
              <a:buFontTx/>
              <a:buChar char="-"/>
            </a:pPr>
            <a:r>
              <a:rPr lang="en-US" dirty="0" smtClean="0">
                <a:effectLst>
                  <a:outerShdw blurRad="50800" dist="38100" dir="2700000" algn="tl" rotWithShape="0">
                    <a:srgbClr val="110959">
                      <a:alpha val="40000"/>
                    </a:srgbClr>
                  </a:outerShdw>
                </a:effectLst>
              </a:rPr>
              <a:t>LinkedIn</a:t>
            </a:r>
          </a:p>
          <a:p>
            <a:pPr marL="742950" lvl="1" indent="-285750">
              <a:buFontTx/>
              <a:buChar char="-"/>
            </a:pPr>
            <a:r>
              <a:rPr lang="en-US" dirty="0" smtClean="0">
                <a:effectLst>
                  <a:outerShdw blurRad="50800" dist="38100" dir="2700000" algn="tl" rotWithShape="0">
                    <a:srgbClr val="110959">
                      <a:alpha val="40000"/>
                    </a:srgbClr>
                  </a:outerShdw>
                </a:effectLst>
              </a:rPr>
              <a:t>Community Forum</a:t>
            </a:r>
          </a:p>
          <a:p>
            <a:pPr marL="742950" lvl="1" indent="-285750">
              <a:buFontTx/>
              <a:buChar char="-"/>
            </a:pPr>
            <a:r>
              <a:rPr lang="en-US" dirty="0" smtClean="0">
                <a:effectLst>
                  <a:outerShdw blurRad="50800" dist="38100" dir="2700000" algn="tl" rotWithShape="0">
                    <a:srgbClr val="110959">
                      <a:alpha val="40000"/>
                    </a:srgbClr>
                  </a:outerShdw>
                </a:effectLst>
              </a:rPr>
              <a:t>Web </a:t>
            </a:r>
            <a:r>
              <a:rPr lang="en-US" dirty="0">
                <a:effectLst>
                  <a:outerShdw blurRad="50800" dist="38100" dir="2700000" algn="tl" rotWithShape="0">
                    <a:srgbClr val="110959">
                      <a:alpha val="40000"/>
                    </a:srgbClr>
                  </a:outerShdw>
                </a:effectLst>
              </a:rPr>
              <a:t>video </a:t>
            </a:r>
            <a:r>
              <a:rPr lang="en-US" dirty="0" smtClean="0">
                <a:effectLst>
                  <a:outerShdw blurRad="50800" dist="38100" dir="2700000" algn="tl" rotWithShape="0">
                    <a:srgbClr val="110959">
                      <a:alpha val="40000"/>
                    </a:srgbClr>
                  </a:outerShdw>
                </a:effectLst>
              </a:rPr>
              <a:t>conferencing</a:t>
            </a:r>
          </a:p>
          <a:p>
            <a:pPr marL="742950" lvl="1" indent="-285750">
              <a:buFontTx/>
              <a:buChar char="-"/>
            </a:pPr>
            <a:r>
              <a:rPr lang="en-US" dirty="0" smtClean="0">
                <a:effectLst>
                  <a:outerShdw blurRad="50800" dist="38100" dir="2700000" algn="tl" rotWithShape="0">
                    <a:srgbClr val="110959">
                      <a:alpha val="40000"/>
                    </a:srgbClr>
                  </a:outerShdw>
                </a:effectLst>
              </a:rPr>
              <a:t>VoIP </a:t>
            </a:r>
            <a:r>
              <a:rPr lang="en-US" dirty="0">
                <a:effectLst>
                  <a:outerShdw blurRad="50800" dist="38100" dir="2700000" algn="tl" rotWithShape="0">
                    <a:srgbClr val="110959">
                      <a:alpha val="40000"/>
                    </a:srgbClr>
                  </a:outerShdw>
                </a:effectLst>
              </a:rPr>
              <a:t>technologies</a:t>
            </a:r>
          </a:p>
        </p:txBody>
      </p:sp>
      <p:sp>
        <p:nvSpPr>
          <p:cNvPr id="8" name="Rectangle 7"/>
          <p:cNvSpPr>
            <a:spLocks noChangeArrowheads="1"/>
          </p:cNvSpPr>
          <p:nvPr/>
        </p:nvSpPr>
        <p:spPr bwMode="auto">
          <a:xfrm>
            <a:off x="282503" y="2947629"/>
            <a:ext cx="4632960" cy="707886"/>
          </a:xfrm>
          <a:prstGeom prst="rect">
            <a:avLst/>
          </a:prstGeom>
          <a:noFill/>
          <a:ln w="9525">
            <a:noFill/>
            <a:miter lim="800000"/>
            <a:headEnd/>
            <a:tailEnd/>
          </a:ln>
        </p:spPr>
        <p:txBody>
          <a:bodyPr wrap="square">
            <a:spAutoFit/>
          </a:bodyPr>
          <a:lstStyle/>
          <a:p>
            <a:r>
              <a:rPr lang="en-US" sz="2000" dirty="0">
                <a:solidFill>
                  <a:srgbClr val="FFFF00"/>
                </a:solidFill>
                <a:effectLst>
                  <a:outerShdw blurRad="50800" dist="38100" dir="2700000" algn="tl" rotWithShape="0">
                    <a:srgbClr val="110959">
                      <a:alpha val="40000"/>
                    </a:srgbClr>
                  </a:outerShdw>
                </a:effectLst>
                <a:latin typeface="Calibri" charset="0"/>
              </a:rPr>
              <a:t>Mentoring Relationships</a:t>
            </a:r>
          </a:p>
          <a:p>
            <a:pPr>
              <a:buFontTx/>
              <a:buChar char="•"/>
            </a:pPr>
            <a:r>
              <a:rPr lang="en-US" sz="2000" dirty="0" smtClean="0">
                <a:effectLst>
                  <a:outerShdw blurRad="50800" dist="38100" dir="2700000" algn="tl" rotWithShape="0">
                    <a:srgbClr val="110959">
                      <a:alpha val="40000"/>
                    </a:srgbClr>
                  </a:outerShdw>
                </a:effectLst>
                <a:latin typeface="Calibri" charset="0"/>
              </a:rPr>
              <a:t>Among peers, researchers &amp; educators </a:t>
            </a:r>
            <a:endParaRPr lang="en-US" sz="2000" dirty="0">
              <a:effectLst>
                <a:outerShdw blurRad="50800" dist="38100" dir="2700000" algn="tl" rotWithShape="0">
                  <a:srgbClr val="110959">
                    <a:alpha val="40000"/>
                  </a:srgbClr>
                </a:outerShdw>
              </a:effectLst>
              <a:latin typeface="Calibri"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FF00"/>
                </a:solidFill>
                <a:effectLst>
                  <a:outerShdw blurRad="50800" dist="38100" dir="2700000" algn="tl" rotWithShape="0">
                    <a:srgbClr val="110959">
                      <a:alpha val="40000"/>
                    </a:srgbClr>
                  </a:outerShdw>
                </a:effectLst>
              </a:rPr>
              <a:t>Benefits for Mentors</a:t>
            </a:r>
            <a:endParaRPr lang="en-US" sz="4000" dirty="0">
              <a:solidFill>
                <a:srgbClr val="FFFF00"/>
              </a:solidFill>
              <a:effectLst>
                <a:outerShdw blurRad="50800" dist="38100" dir="2700000" algn="tl" rotWithShape="0">
                  <a:srgbClr val="110959">
                    <a:alpha val="40000"/>
                  </a:srgbClr>
                </a:outerShdw>
              </a:effectLst>
            </a:endParaRPr>
          </a:p>
        </p:txBody>
      </p:sp>
      <p:sp>
        <p:nvSpPr>
          <p:cNvPr id="3" name="Content Placeholder 2"/>
          <p:cNvSpPr>
            <a:spLocks noGrp="1"/>
          </p:cNvSpPr>
          <p:nvPr>
            <p:ph idx="1"/>
          </p:nvPr>
        </p:nvSpPr>
        <p:spPr>
          <a:xfrm>
            <a:off x="457200" y="1600200"/>
            <a:ext cx="8229600" cy="2425861"/>
          </a:xfrm>
        </p:spPr>
        <p:txBody>
          <a:bodyPr>
            <a:normAutofit lnSpcReduction="10000"/>
          </a:bodyPr>
          <a:lstStyle/>
          <a:p>
            <a:pPr>
              <a:spcAft>
                <a:spcPts val="1200"/>
              </a:spcAft>
            </a:pPr>
            <a:r>
              <a:rPr lang="en-US" baseline="30000" dirty="0" smtClean="0">
                <a:effectLst>
                  <a:outerShdw blurRad="50800" dist="38100" dir="2700000" algn="tl" rotWithShape="0">
                    <a:srgbClr val="110959">
                      <a:alpha val="40000"/>
                    </a:srgbClr>
                  </a:outerShdw>
                </a:effectLst>
              </a:rPr>
              <a:t>On</a:t>
            </a:r>
            <a:r>
              <a:rPr lang="en-US" baseline="30000" dirty="0">
                <a:effectLst>
                  <a:outerShdw blurRad="50800" dist="38100" dir="2700000" algn="tl" rotWithShape="0">
                    <a:srgbClr val="110959">
                      <a:alpha val="40000"/>
                    </a:srgbClr>
                  </a:outerShdw>
                </a:effectLst>
              </a:rPr>
              <a:t>‐going mentoring activities with highly talented minority students who are committed to achieving successful ESS </a:t>
            </a:r>
            <a:r>
              <a:rPr lang="en-US" baseline="30000" dirty="0" smtClean="0">
                <a:effectLst>
                  <a:outerShdw blurRad="50800" dist="38100" dir="2700000" algn="tl" rotWithShape="0">
                    <a:srgbClr val="110959">
                      <a:alpha val="40000"/>
                    </a:srgbClr>
                  </a:outerShdw>
                </a:effectLst>
              </a:rPr>
              <a:t>careers</a:t>
            </a:r>
            <a:endParaRPr lang="en-US" baseline="30000" dirty="0">
              <a:effectLst>
                <a:outerShdw blurRad="50800" dist="38100" dir="2700000" algn="tl" rotWithShape="0">
                  <a:srgbClr val="110959">
                    <a:alpha val="40000"/>
                  </a:srgbClr>
                </a:outerShdw>
              </a:effectLst>
            </a:endParaRPr>
          </a:p>
          <a:p>
            <a:pPr>
              <a:spcAft>
                <a:spcPts val="1200"/>
              </a:spcAft>
            </a:pPr>
            <a:r>
              <a:rPr lang="en-US" baseline="30000" dirty="0" smtClean="0">
                <a:effectLst>
                  <a:outerShdw blurRad="50800" dist="38100" dir="2700000" algn="tl" rotWithShape="0">
                    <a:srgbClr val="110959">
                      <a:alpha val="40000"/>
                    </a:srgbClr>
                  </a:outerShdw>
                </a:effectLst>
              </a:rPr>
              <a:t>Participation </a:t>
            </a:r>
            <a:r>
              <a:rPr lang="en-US" baseline="30000" dirty="0">
                <a:effectLst>
                  <a:outerShdw blurRad="50800" dist="38100" dir="2700000" algn="tl" rotWithShape="0">
                    <a:srgbClr val="110959">
                      <a:alpha val="40000"/>
                    </a:srgbClr>
                  </a:outerShdw>
                </a:effectLst>
              </a:rPr>
              <a:t>in brown bag </a:t>
            </a:r>
            <a:r>
              <a:rPr lang="en-US" baseline="30000" dirty="0" smtClean="0">
                <a:effectLst>
                  <a:outerShdw blurRad="50800" dist="38100" dir="2700000" algn="tl" rotWithShape="0">
                    <a:srgbClr val="110959">
                      <a:alpha val="40000"/>
                    </a:srgbClr>
                  </a:outerShdw>
                </a:effectLst>
              </a:rPr>
              <a:t>discussions</a:t>
            </a:r>
            <a:endParaRPr lang="en-US" baseline="30000" dirty="0">
              <a:effectLst>
                <a:outerShdw blurRad="50800" dist="38100" dir="2700000" algn="tl" rotWithShape="0">
                  <a:srgbClr val="110959">
                    <a:alpha val="40000"/>
                  </a:srgbClr>
                </a:outerShdw>
              </a:effectLst>
            </a:endParaRPr>
          </a:p>
          <a:p>
            <a:pPr>
              <a:spcAft>
                <a:spcPts val="1200"/>
              </a:spcAft>
            </a:pPr>
            <a:r>
              <a:rPr lang="en-US" baseline="30000" dirty="0" smtClean="0">
                <a:effectLst>
                  <a:outerShdw blurRad="50800" dist="38100" dir="2700000" algn="tl" rotWithShape="0">
                    <a:srgbClr val="110959">
                      <a:alpha val="40000"/>
                    </a:srgbClr>
                  </a:outerShdw>
                </a:effectLst>
              </a:rPr>
              <a:t>Professional </a:t>
            </a:r>
            <a:r>
              <a:rPr lang="en-US" baseline="30000" dirty="0">
                <a:effectLst>
                  <a:outerShdw blurRad="50800" dist="38100" dir="2700000" algn="tl" rotWithShape="0">
                    <a:srgbClr val="110959">
                      <a:alpha val="40000"/>
                    </a:srgbClr>
                  </a:outerShdw>
                </a:effectLst>
              </a:rPr>
              <a:t>and academic development of student participants</a:t>
            </a:r>
          </a:p>
          <a:p>
            <a:pPr>
              <a:spcAft>
                <a:spcPts val="1200"/>
              </a:spcAft>
            </a:pPr>
            <a:r>
              <a:rPr lang="en-US" baseline="30000" dirty="0" smtClean="0">
                <a:effectLst>
                  <a:outerShdw blurRad="50800" dist="38100" dir="2700000" algn="tl" rotWithShape="0">
                    <a:srgbClr val="110959">
                      <a:alpha val="40000"/>
                    </a:srgbClr>
                  </a:outerShdw>
                </a:effectLst>
              </a:rPr>
              <a:t>Virtual </a:t>
            </a:r>
            <a:r>
              <a:rPr lang="en-US" baseline="30000" dirty="0">
                <a:effectLst>
                  <a:outerShdw blurRad="50800" dist="38100" dir="2700000" algn="tl" rotWithShape="0">
                    <a:srgbClr val="110959">
                      <a:alpha val="40000"/>
                    </a:srgbClr>
                  </a:outerShdw>
                </a:effectLst>
              </a:rPr>
              <a:t>community dialog and topical </a:t>
            </a:r>
            <a:r>
              <a:rPr lang="en-US" baseline="30000" dirty="0" smtClean="0">
                <a:effectLst>
                  <a:outerShdw blurRad="50800" dist="38100" dir="2700000" algn="tl" rotWithShape="0">
                    <a:srgbClr val="110959">
                      <a:alpha val="40000"/>
                    </a:srgbClr>
                  </a:outerShdw>
                </a:effectLst>
              </a:rPr>
              <a:t>discussions</a:t>
            </a:r>
            <a:endParaRPr lang="en-US" dirty="0" smtClean="0">
              <a:effectLst>
                <a:outerShdw blurRad="50800" dist="38100" dir="2700000" algn="tl" rotWithShape="0">
                  <a:srgbClr val="110959">
                    <a:alpha val="40000"/>
                  </a:srgbClr>
                </a:outerShdw>
              </a:effectLst>
            </a:endParaRPr>
          </a:p>
          <a:p>
            <a:endParaRPr lang="en-US" dirty="0"/>
          </a:p>
        </p:txBody>
      </p:sp>
      <p:pic>
        <p:nvPicPr>
          <p:cNvPr id="6" name="Picture 5" descr="Yaik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70543" y="4560526"/>
            <a:ext cx="2750892" cy="2052589"/>
          </a:xfrm>
          <a:prstGeom prst="ellipse">
            <a:avLst/>
          </a:prstGeom>
          <a:ln>
            <a:noFill/>
          </a:ln>
          <a:effectLst>
            <a:softEdge rad="112500"/>
          </a:effectLst>
        </p:spPr>
      </p:pic>
      <p:pic>
        <p:nvPicPr>
          <p:cNvPr id="8" name="Picture 7" descr="IMG_142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819" y="4560526"/>
            <a:ext cx="2743200" cy="2057400"/>
          </a:xfrm>
          <a:prstGeom prst="ellipse">
            <a:avLst/>
          </a:prstGeom>
          <a:ln>
            <a:noFill/>
          </a:ln>
          <a:effectLst>
            <a:softEdge rad="112500"/>
          </a:effectLst>
        </p:spPr>
      </p:pic>
      <p:pic>
        <p:nvPicPr>
          <p:cNvPr id="14" name="Picture 13" descr="ashantiandbrandonagu.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0975" y="4026061"/>
            <a:ext cx="2752374" cy="2057400"/>
          </a:xfrm>
          <a:prstGeom prst="ellipse">
            <a:avLst/>
          </a:prstGeom>
          <a:ln>
            <a:noFill/>
          </a:ln>
          <a:effectLst>
            <a:softEdge rad="112500"/>
          </a:effectLst>
        </p:spPr>
      </p:pic>
    </p:spTree>
    <p:extLst>
      <p:ext uri="{BB962C8B-B14F-4D97-AF65-F5344CB8AC3E}">
        <p14:creationId xmlns:p14="http://schemas.microsoft.com/office/powerpoint/2010/main" val="18355615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Box 7"/>
          <p:cNvSpPr txBox="1">
            <a:spLocks noChangeArrowheads="1"/>
          </p:cNvSpPr>
          <p:nvPr/>
        </p:nvSpPr>
        <p:spPr bwMode="auto">
          <a:xfrm>
            <a:off x="335834" y="1426488"/>
            <a:ext cx="8479890" cy="1200328"/>
          </a:xfrm>
          <a:prstGeom prst="rect">
            <a:avLst/>
          </a:prstGeom>
          <a:noFill/>
          <a:ln w="9525">
            <a:noFill/>
            <a:miter lim="800000"/>
            <a:headEnd/>
            <a:tailEnd/>
          </a:ln>
        </p:spPr>
        <p:txBody>
          <a:bodyPr wrap="square">
            <a:spAutoFit/>
          </a:bodyPr>
          <a:lstStyle/>
          <a:p>
            <a:pPr algn="just" eaLnBrk="1" hangingPunct="1">
              <a:spcAft>
                <a:spcPts val="1800"/>
              </a:spcAft>
            </a:pPr>
            <a:r>
              <a:rPr lang="en-US" sz="2400" dirty="0" smtClean="0">
                <a:solidFill>
                  <a:srgbClr val="FFFFFF"/>
                </a:solidFill>
                <a:effectLst>
                  <a:outerShdw blurRad="50800" dist="38100" dir="2700000" algn="tl" rotWithShape="0">
                    <a:srgbClr val="110959">
                      <a:alpha val="40000"/>
                    </a:srgbClr>
                  </a:outerShdw>
                </a:effectLst>
              </a:rPr>
              <a:t>Students </a:t>
            </a:r>
            <a:r>
              <a:rPr lang="en-US" sz="2400" dirty="0">
                <a:solidFill>
                  <a:srgbClr val="FFFFFF"/>
                </a:solidFill>
                <a:effectLst>
                  <a:outerShdw blurRad="50800" dist="38100" dir="2700000" algn="tl" rotWithShape="0">
                    <a:srgbClr val="110959">
                      <a:alpha val="40000"/>
                    </a:srgbClr>
                  </a:outerShdw>
                </a:effectLst>
              </a:rPr>
              <a:t>participate in three phases </a:t>
            </a:r>
            <a:r>
              <a:rPr lang="en-US" sz="2400" dirty="0" smtClean="0">
                <a:solidFill>
                  <a:srgbClr val="FFFFFF"/>
                </a:solidFill>
                <a:effectLst>
                  <a:outerShdw blurRad="50800" dist="38100" dir="2700000" algn="tl" rotWithShape="0">
                    <a:srgbClr val="110959">
                      <a:alpha val="40000"/>
                    </a:srgbClr>
                  </a:outerShdw>
                </a:effectLst>
              </a:rPr>
              <a:t>of </a:t>
            </a:r>
            <a:r>
              <a:rPr lang="en-US" sz="2400" i="1" dirty="0" smtClean="0">
                <a:solidFill>
                  <a:srgbClr val="FFFFFF"/>
                </a:solidFill>
                <a:effectLst>
                  <a:outerShdw blurRad="50800" dist="38100" dir="2700000" algn="tl" rotWithShape="0">
                    <a:srgbClr val="110959">
                      <a:alpha val="40000"/>
                    </a:srgbClr>
                  </a:outerShdw>
                </a:effectLst>
              </a:rPr>
              <a:t>MS PHD’S </a:t>
            </a:r>
            <a:r>
              <a:rPr lang="en-US" sz="2400" dirty="0" smtClean="0">
                <a:solidFill>
                  <a:srgbClr val="FFFFFF"/>
                </a:solidFill>
                <a:effectLst>
                  <a:outerShdw blurRad="50800" dist="38100" dir="2700000" algn="tl" rotWithShape="0">
                    <a:srgbClr val="110959">
                      <a:alpha val="40000"/>
                    </a:srgbClr>
                  </a:outerShdw>
                </a:effectLst>
              </a:rPr>
              <a:t>activities designed </a:t>
            </a:r>
            <a:r>
              <a:rPr lang="en-US" sz="2400" dirty="0">
                <a:solidFill>
                  <a:srgbClr val="FFFFFF"/>
                </a:solidFill>
                <a:effectLst>
                  <a:outerShdw blurRad="50800" dist="38100" dir="2700000" algn="tl" rotWithShape="0">
                    <a:srgbClr val="110959">
                      <a:alpha val="40000"/>
                    </a:srgbClr>
                  </a:outerShdw>
                </a:effectLst>
              </a:rPr>
              <a:t>to facilitate </a:t>
            </a:r>
            <a:r>
              <a:rPr lang="en-US" sz="2400" dirty="0" smtClean="0">
                <a:solidFill>
                  <a:srgbClr val="FFFFFF"/>
                </a:solidFill>
                <a:effectLst>
                  <a:outerShdw blurRad="50800" dist="38100" dir="2700000" algn="tl" rotWithShape="0">
                    <a:srgbClr val="110959">
                      <a:alpha val="40000"/>
                    </a:srgbClr>
                  </a:outerShdw>
                </a:effectLst>
              </a:rPr>
              <a:t>community building, professional </a:t>
            </a:r>
            <a:r>
              <a:rPr lang="en-US" sz="2400" dirty="0">
                <a:solidFill>
                  <a:srgbClr val="FFFFFF"/>
                </a:solidFill>
                <a:effectLst>
                  <a:outerShdw blurRad="50800" dist="38100" dir="2700000" algn="tl" rotWithShape="0">
                    <a:srgbClr val="110959">
                      <a:alpha val="40000"/>
                    </a:srgbClr>
                  </a:outerShdw>
                </a:effectLst>
              </a:rPr>
              <a:t>development, </a:t>
            </a:r>
            <a:r>
              <a:rPr lang="en-US" sz="2400" dirty="0" smtClean="0">
                <a:solidFill>
                  <a:srgbClr val="FFFFFF"/>
                </a:solidFill>
                <a:effectLst>
                  <a:outerShdw blurRad="50800" dist="38100" dir="2700000" algn="tl" rotWithShape="0">
                    <a:srgbClr val="110959">
                      <a:alpha val="40000"/>
                    </a:srgbClr>
                  </a:outerShdw>
                </a:effectLst>
              </a:rPr>
              <a:t>and </a:t>
            </a:r>
            <a:r>
              <a:rPr lang="en-US" sz="2400" dirty="0">
                <a:solidFill>
                  <a:srgbClr val="FFFFFF"/>
                </a:solidFill>
                <a:effectLst>
                  <a:outerShdw blurRad="50800" dist="38100" dir="2700000" algn="tl" rotWithShape="0">
                    <a:srgbClr val="110959">
                      <a:alpha val="40000"/>
                    </a:srgbClr>
                  </a:outerShdw>
                </a:effectLst>
              </a:rPr>
              <a:t>networking </a:t>
            </a:r>
            <a:r>
              <a:rPr lang="en-US" sz="2400" dirty="0" smtClean="0">
                <a:solidFill>
                  <a:srgbClr val="FFFFFF"/>
                </a:solidFill>
                <a:effectLst>
                  <a:outerShdw blurRad="50800" dist="38100" dir="2700000" algn="tl" rotWithShape="0">
                    <a:srgbClr val="110959">
                      <a:alpha val="40000"/>
                    </a:srgbClr>
                  </a:outerShdw>
                </a:effectLst>
              </a:rPr>
              <a:t>activities</a:t>
            </a:r>
            <a:endParaRPr lang="en-US" sz="2400" dirty="0">
              <a:solidFill>
                <a:srgbClr val="FFFFFF"/>
              </a:solidFill>
              <a:effectLst>
                <a:outerShdw blurRad="50800" dist="38100" dir="2700000" algn="tl" rotWithShape="0">
                  <a:srgbClr val="110959">
                    <a:alpha val="40000"/>
                  </a:srgbClr>
                </a:outerShdw>
              </a:effectLst>
            </a:endParaRPr>
          </a:p>
        </p:txBody>
      </p:sp>
      <p:sp>
        <p:nvSpPr>
          <p:cNvPr id="32773" name="TextBox 8"/>
          <p:cNvSpPr txBox="1">
            <a:spLocks noChangeArrowheads="1"/>
          </p:cNvSpPr>
          <p:nvPr/>
        </p:nvSpPr>
        <p:spPr bwMode="auto">
          <a:xfrm>
            <a:off x="335834" y="315702"/>
            <a:ext cx="8479890" cy="707886"/>
          </a:xfrm>
          <a:prstGeom prst="rect">
            <a:avLst/>
          </a:prstGeom>
          <a:noFill/>
          <a:ln w="9525">
            <a:noFill/>
            <a:miter lim="800000"/>
            <a:headEnd/>
            <a:tailEnd/>
          </a:ln>
        </p:spPr>
        <p:txBody>
          <a:bodyPr wrap="square">
            <a:spAutoFit/>
          </a:bodyPr>
          <a:lstStyle/>
          <a:p>
            <a:pPr algn="ctr" eaLnBrk="1" hangingPunct="1"/>
            <a:r>
              <a:rPr lang="en-US" sz="4000" i="1" dirty="0" smtClean="0">
                <a:solidFill>
                  <a:srgbClr val="FFFF00"/>
                </a:solidFill>
                <a:effectLst>
                  <a:outerShdw blurRad="50800" dist="38100" dir="2700000" algn="tl" rotWithShape="0">
                    <a:srgbClr val="110959">
                      <a:alpha val="40000"/>
                    </a:srgbClr>
                  </a:outerShdw>
                </a:effectLst>
                <a:latin typeface="+mj-lt"/>
              </a:rPr>
              <a:t>MS </a:t>
            </a:r>
            <a:r>
              <a:rPr lang="en-US" sz="4000" i="1" dirty="0">
                <a:solidFill>
                  <a:srgbClr val="FFFF00"/>
                </a:solidFill>
                <a:effectLst>
                  <a:outerShdw blurRad="50800" dist="38100" dir="2700000" algn="tl" rotWithShape="0">
                    <a:srgbClr val="110959">
                      <a:alpha val="40000"/>
                    </a:srgbClr>
                  </a:outerShdw>
                </a:effectLst>
                <a:latin typeface="+mj-lt"/>
              </a:rPr>
              <a:t>PHD’S </a:t>
            </a:r>
            <a:r>
              <a:rPr lang="en-US" sz="4000" dirty="0">
                <a:solidFill>
                  <a:srgbClr val="FFFF00"/>
                </a:solidFill>
                <a:effectLst>
                  <a:outerShdw blurRad="50800" dist="38100" dir="2700000" algn="tl" rotWithShape="0">
                    <a:srgbClr val="110959">
                      <a:alpha val="40000"/>
                    </a:srgbClr>
                  </a:outerShdw>
                </a:effectLst>
                <a:latin typeface="+mj-lt"/>
              </a:rPr>
              <a:t>Phases</a:t>
            </a:r>
          </a:p>
        </p:txBody>
      </p:sp>
      <p:pic>
        <p:nvPicPr>
          <p:cNvPr id="17" name="Picture 16" descr="MS PHD'S Phases 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34" y="3063328"/>
            <a:ext cx="8479890" cy="34215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1661"/>
            <a:ext cx="8229600" cy="4389315"/>
          </a:xfrm>
        </p:spPr>
        <p:txBody>
          <a:bodyPr>
            <a:normAutofit fontScale="92500" lnSpcReduction="20000"/>
          </a:bodyPr>
          <a:lstStyle/>
          <a:p>
            <a:r>
              <a:rPr lang="en-US" sz="2600" dirty="0" smtClean="0">
                <a:solidFill>
                  <a:srgbClr val="FFFF00"/>
                </a:solidFill>
                <a:effectLst>
                  <a:outerShdw blurRad="50800" dist="38100" dir="2700000" algn="tl" rotWithShape="0">
                    <a:srgbClr val="110959">
                      <a:alpha val="40000"/>
                    </a:srgbClr>
                  </a:outerShdw>
                </a:effectLst>
              </a:rPr>
              <a:t>Program Mentors</a:t>
            </a:r>
          </a:p>
          <a:p>
            <a:pPr lvl="1"/>
            <a:r>
              <a:rPr lang="en-US" sz="2200" dirty="0">
                <a:effectLst>
                  <a:outerShdw blurRad="50800" dist="38100" dir="2700000" algn="tl" rotWithShape="0">
                    <a:srgbClr val="110959">
                      <a:alpha val="40000"/>
                    </a:srgbClr>
                  </a:outerShdw>
                </a:effectLst>
              </a:rPr>
              <a:t>Successful URM scientist role models</a:t>
            </a:r>
          </a:p>
          <a:p>
            <a:pPr lvl="1"/>
            <a:r>
              <a:rPr lang="en-US" sz="2200" dirty="0" smtClean="0">
                <a:effectLst>
                  <a:outerShdw blurRad="50800" dist="38100" dir="2700000" algn="tl" rotWithShape="0">
                    <a:srgbClr val="110959">
                      <a:alpha val="40000"/>
                    </a:srgbClr>
                  </a:outerShdw>
                </a:effectLst>
              </a:rPr>
              <a:t>Engage with mentees in all program activities</a:t>
            </a:r>
          </a:p>
          <a:p>
            <a:r>
              <a:rPr lang="en-US" sz="2600" dirty="0" smtClean="0">
                <a:solidFill>
                  <a:srgbClr val="FFFF00"/>
                </a:solidFill>
                <a:effectLst>
                  <a:outerShdw blurRad="50800" dist="38100" dir="2700000" algn="tl" rotWithShape="0">
                    <a:srgbClr val="110959">
                      <a:alpha val="40000"/>
                    </a:srgbClr>
                  </a:outerShdw>
                </a:effectLst>
              </a:rPr>
              <a:t>Meeting Mentors</a:t>
            </a:r>
          </a:p>
          <a:p>
            <a:pPr lvl="1"/>
            <a:r>
              <a:rPr lang="en-US" sz="2200" dirty="0" smtClean="0">
                <a:effectLst>
                  <a:outerShdw blurRad="50800" dist="38100" dir="2700000" algn="tl" rotWithShape="0">
                    <a:srgbClr val="110959">
                      <a:alpha val="40000"/>
                    </a:srgbClr>
                  </a:outerShdw>
                </a:effectLst>
              </a:rPr>
              <a:t>Successful URM and non-URM scientist role models</a:t>
            </a:r>
          </a:p>
          <a:p>
            <a:pPr lvl="1"/>
            <a:r>
              <a:rPr lang="en-US" sz="2200" dirty="0" smtClean="0">
                <a:effectLst>
                  <a:outerShdw blurRad="50800" dist="38100" dir="2700000" algn="tl" rotWithShape="0">
                    <a:srgbClr val="110959">
                      <a:alpha val="40000"/>
                    </a:srgbClr>
                  </a:outerShdw>
                </a:effectLst>
              </a:rPr>
              <a:t>Facilitate networking and professional development at scientific meetings and workshops</a:t>
            </a:r>
          </a:p>
          <a:p>
            <a:r>
              <a:rPr lang="en-US" sz="2600" dirty="0">
                <a:solidFill>
                  <a:srgbClr val="FFFF00"/>
                </a:solidFill>
                <a:effectLst>
                  <a:outerShdw blurRad="50800" dist="38100" dir="2700000" algn="tl" rotWithShape="0">
                    <a:srgbClr val="110959">
                      <a:alpha val="40000"/>
                    </a:srgbClr>
                  </a:outerShdw>
                </a:effectLst>
              </a:rPr>
              <a:t>Dream Team</a:t>
            </a:r>
          </a:p>
          <a:p>
            <a:pPr lvl="1"/>
            <a:r>
              <a:rPr lang="en-US" sz="2200" dirty="0">
                <a:effectLst>
                  <a:outerShdw blurRad="50800" dist="38100" dir="2700000" algn="tl" rotWithShape="0">
                    <a:srgbClr val="110959">
                      <a:alpha val="40000"/>
                    </a:srgbClr>
                  </a:outerShdw>
                </a:effectLst>
              </a:rPr>
              <a:t>Near-peer mentoring</a:t>
            </a:r>
          </a:p>
          <a:p>
            <a:pPr lvl="1"/>
            <a:r>
              <a:rPr lang="en-US" sz="2200" dirty="0">
                <a:effectLst>
                  <a:outerShdw blurRad="50800" dist="38100" dir="2700000" algn="tl" rotWithShape="0">
                    <a:srgbClr val="110959">
                      <a:alpha val="40000"/>
                    </a:srgbClr>
                  </a:outerShdw>
                </a:effectLst>
              </a:rPr>
              <a:t>Leadership </a:t>
            </a:r>
            <a:r>
              <a:rPr lang="en-US" sz="2200" dirty="0" smtClean="0">
                <a:effectLst>
                  <a:outerShdw blurRad="50800" dist="38100" dir="2700000" algn="tl" rotWithShape="0">
                    <a:srgbClr val="110959">
                      <a:alpha val="40000"/>
                    </a:srgbClr>
                  </a:outerShdw>
                </a:effectLst>
              </a:rPr>
              <a:t>training</a:t>
            </a:r>
          </a:p>
          <a:p>
            <a:r>
              <a:rPr lang="en-US" sz="2600" dirty="0" smtClean="0">
                <a:solidFill>
                  <a:srgbClr val="FFFF00"/>
                </a:solidFill>
                <a:effectLst>
                  <a:outerShdw blurRad="50800" dist="38100" dir="2700000" algn="tl" rotWithShape="0">
                    <a:srgbClr val="110959">
                      <a:alpha val="40000"/>
                    </a:srgbClr>
                  </a:outerShdw>
                </a:effectLst>
              </a:rPr>
              <a:t>Staff</a:t>
            </a:r>
          </a:p>
          <a:p>
            <a:pPr lvl="1"/>
            <a:r>
              <a:rPr lang="en-US" sz="2200" dirty="0" smtClean="0">
                <a:effectLst>
                  <a:outerShdw blurRad="50800" dist="38100" dir="2700000" algn="tl" rotWithShape="0">
                    <a:srgbClr val="110959">
                      <a:alpha val="40000"/>
                    </a:srgbClr>
                  </a:outerShdw>
                </a:effectLst>
              </a:rPr>
              <a:t>Coordinate program opportunities</a:t>
            </a:r>
          </a:p>
          <a:p>
            <a:pPr lvl="1"/>
            <a:r>
              <a:rPr lang="en-US" sz="2200" dirty="0" smtClean="0">
                <a:effectLst>
                  <a:outerShdw blurRad="50800" dist="38100" dir="2700000" algn="tl" rotWithShape="0">
                    <a:srgbClr val="110959">
                      <a:alpha val="40000"/>
                    </a:srgbClr>
                  </a:outerShdw>
                </a:effectLst>
              </a:rPr>
              <a:t>Support professional and academic development</a:t>
            </a:r>
            <a:endParaRPr lang="en-US" sz="2200" dirty="0" smtClean="0"/>
          </a:p>
        </p:txBody>
      </p:sp>
      <p:sp>
        <p:nvSpPr>
          <p:cNvPr id="2" name="Title 1"/>
          <p:cNvSpPr>
            <a:spLocks noGrp="1"/>
          </p:cNvSpPr>
          <p:nvPr>
            <p:ph type="title"/>
          </p:nvPr>
        </p:nvSpPr>
        <p:spPr>
          <a:xfrm>
            <a:off x="457200" y="249981"/>
            <a:ext cx="8229600" cy="674693"/>
          </a:xfrm>
        </p:spPr>
        <p:txBody>
          <a:bodyPr>
            <a:normAutofit fontScale="90000"/>
          </a:bodyPr>
          <a:lstStyle/>
          <a:p>
            <a:r>
              <a:rPr lang="en-US" sz="4000" i="1" dirty="0">
                <a:solidFill>
                  <a:srgbClr val="FFFF00"/>
                </a:solidFill>
                <a:effectLst>
                  <a:outerShdw blurRad="50800" dist="38100" dir="2700000" algn="tl" rotWithShape="0">
                    <a:srgbClr val="110959">
                      <a:alpha val="40000"/>
                    </a:srgbClr>
                  </a:outerShdw>
                </a:effectLst>
              </a:rPr>
              <a:t>MS PHD’S </a:t>
            </a:r>
            <a:r>
              <a:rPr lang="en-US" sz="4000" dirty="0" smtClean="0">
                <a:solidFill>
                  <a:srgbClr val="FFFF00"/>
                </a:solidFill>
                <a:effectLst>
                  <a:outerShdw blurRad="50800" dist="38100" dir="2700000" algn="tl" rotWithShape="0">
                    <a:srgbClr val="110959">
                      <a:alpha val="40000"/>
                    </a:srgbClr>
                  </a:outerShdw>
                </a:effectLst>
              </a:rPr>
              <a:t>Mentoring</a:t>
            </a:r>
            <a:endParaRPr lang="en-US" sz="4000" dirty="0">
              <a:solidFill>
                <a:srgbClr val="FFFF00"/>
              </a:solidFill>
              <a:effectLst>
                <a:outerShdw blurRad="50800" dist="38100" dir="2700000" algn="tl" rotWithShape="0">
                  <a:srgbClr val="110959">
                    <a:alpha val="40000"/>
                  </a:srgbClr>
                </a:outerShdw>
              </a:effectLst>
            </a:endParaRPr>
          </a:p>
        </p:txBody>
      </p:sp>
      <p:pic>
        <p:nvPicPr>
          <p:cNvPr id="5" name="Picture 4" descr="PC0406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535" y="4543432"/>
            <a:ext cx="1594430" cy="2125906"/>
          </a:xfrm>
          <a:prstGeom prst="rect">
            <a:avLst/>
          </a:prstGeom>
          <a:ln>
            <a:noFill/>
          </a:ln>
          <a:effectLst>
            <a:softEdge rad="112500"/>
          </a:effectLst>
        </p:spPr>
      </p:pic>
      <p:pic>
        <p:nvPicPr>
          <p:cNvPr id="6" name="Picture 5" descr="MSPHD_01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068" y="5206298"/>
            <a:ext cx="2194561" cy="1463040"/>
          </a:xfrm>
          <a:prstGeom prst="rect">
            <a:avLst/>
          </a:prstGeom>
          <a:ln>
            <a:noFill/>
          </a:ln>
          <a:effectLst>
            <a:softEdge rad="112500"/>
          </a:effectLst>
        </p:spPr>
      </p:pic>
      <p:pic>
        <p:nvPicPr>
          <p:cNvPr id="7" name="Picture 6" descr="MSPHD_019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5206298"/>
            <a:ext cx="2194560" cy="1463040"/>
          </a:xfrm>
          <a:prstGeom prst="rect">
            <a:avLst/>
          </a:prstGeom>
          <a:ln>
            <a:noFill/>
          </a:ln>
          <a:effectLst>
            <a:softEdge rad="112500"/>
          </a:effectLst>
        </p:spPr>
      </p:pic>
      <p:pic>
        <p:nvPicPr>
          <p:cNvPr id="8" name="Picture 7" descr="PC02277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5169" y="5206298"/>
            <a:ext cx="1950720" cy="1463040"/>
          </a:xfrm>
          <a:prstGeom prst="rect">
            <a:avLst/>
          </a:prstGeom>
          <a:ln>
            <a:noFill/>
          </a:ln>
          <a:effectLst>
            <a:softEdge rad="112500"/>
          </a:effectLst>
        </p:spPr>
      </p:pic>
    </p:spTree>
    <p:extLst>
      <p:ext uri="{BB962C8B-B14F-4D97-AF65-F5344CB8AC3E}">
        <p14:creationId xmlns:p14="http://schemas.microsoft.com/office/powerpoint/2010/main" val="10786263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8679</TotalTime>
  <Words>2706</Words>
  <Application>Microsoft Macintosh PowerPoint</Application>
  <PresentationFormat>On-screen Show (4:3)</PresentationFormat>
  <Paragraphs>223</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Black</vt:lpstr>
      <vt:lpstr>MS PHD’S: Diversifying the Earth System Science Community Through a Synergy of Mentoring, Community Building, and Professional Development Activities</vt:lpstr>
      <vt:lpstr>What is MS PHD’S?</vt:lpstr>
      <vt:lpstr>Background</vt:lpstr>
      <vt:lpstr>MS PHD’S Today</vt:lpstr>
      <vt:lpstr>PowerPoint Presentation</vt:lpstr>
      <vt:lpstr>Benefits for Students</vt:lpstr>
      <vt:lpstr>Benefits for Mentors</vt:lpstr>
      <vt:lpstr>PowerPoint Presentation</vt:lpstr>
      <vt:lpstr>MS PHD’S Mentoring</vt:lpstr>
      <vt:lpstr>PowerPoint Presentation</vt:lpstr>
      <vt:lpstr>PowerPoint Presentation</vt:lpstr>
      <vt:lpstr>MS PHD’S Virtual Community</vt:lpstr>
      <vt:lpstr>Impacts</vt:lpstr>
      <vt:lpstr>Impacts</vt:lpstr>
      <vt:lpstr>Outcomes</vt:lpstr>
      <vt:lpstr>Outcomes</vt:lpstr>
      <vt:lpstr>Outcomes</vt:lpstr>
      <vt:lpstr>Thank You!</vt:lpstr>
      <vt:lpstr>Acknowledgments</vt:lpstr>
    </vt:vector>
  </TitlesOfParts>
  <Company>Institute for Broadening Participation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Lois Ricciardi</dc:creator>
  <cp:lastModifiedBy>Lois Ricciardi</cp:lastModifiedBy>
  <cp:revision>278</cp:revision>
  <dcterms:created xsi:type="dcterms:W3CDTF">2011-11-20T20:31:08Z</dcterms:created>
  <dcterms:modified xsi:type="dcterms:W3CDTF">2013-10-27T20:15:43Z</dcterms:modified>
</cp:coreProperties>
</file>