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8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89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92" r:id="rId25"/>
    <p:sldId id="278" r:id="rId26"/>
    <p:sldId id="279" r:id="rId27"/>
    <p:sldId id="280" r:id="rId28"/>
    <p:sldId id="281" r:id="rId29"/>
    <p:sldId id="282" r:id="rId30"/>
    <p:sldId id="283" r:id="rId31"/>
    <p:sldId id="290" r:id="rId32"/>
    <p:sldId id="284" r:id="rId33"/>
    <p:sldId id="285" r:id="rId34"/>
    <p:sldId id="286" r:id="rId35"/>
    <p:sldId id="287" r:id="rId36"/>
    <p:sldId id="288" r:id="rId3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5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B7BFF9-21A5-465B-988D-EFF2FE36C140}" type="datetimeFigureOut">
              <a:rPr lang="en-US" smtClean="0"/>
              <a:t>11/23/2013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1FD0EF-1F38-4D8F-956B-BD51FF3CA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89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err="1" smtClean="0"/>
              <a:t>Asilisaurus</a:t>
            </a:r>
            <a:r>
              <a:rPr lang="en-US" i="0" baseline="0" dirty="0" smtClean="0"/>
              <a:t> is a basal member of </a:t>
            </a:r>
            <a:r>
              <a:rPr lang="en-US" i="0" baseline="0" dirty="0" err="1" smtClean="0"/>
              <a:t>Silesauridae</a:t>
            </a:r>
            <a:r>
              <a:rPr lang="en-US" i="0" baseline="0" dirty="0" smtClean="0"/>
              <a:t>, the sister taxon to </a:t>
            </a:r>
            <a:r>
              <a:rPr lang="en-US" i="0" baseline="0" dirty="0" err="1" smtClean="0"/>
              <a:t>Dinosauria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FD0EF-1F38-4D8F-956B-BD51FF3CAB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7903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Linea </a:t>
            </a:r>
            <a:r>
              <a:rPr lang="en-US" dirty="0" err="1" smtClean="0"/>
              <a:t>intermuscularis</a:t>
            </a:r>
            <a:r>
              <a:rPr lang="en-US" dirty="0" smtClean="0"/>
              <a:t> </a:t>
            </a:r>
            <a:r>
              <a:rPr lang="en-US" dirty="0" err="1" smtClean="0"/>
              <a:t>crainialis</a:t>
            </a:r>
            <a:r>
              <a:rPr lang="en-US" dirty="0" smtClean="0"/>
              <a:t>. </a:t>
            </a:r>
            <a:r>
              <a:rPr lang="en-US" baseline="0" dirty="0" smtClean="0"/>
              <a:t>Anterolateral view.</a:t>
            </a:r>
            <a:r>
              <a:rPr lang="en-US" baseline="0" dirty="0" smtClean="0"/>
              <a:t> </a:t>
            </a:r>
            <a:r>
              <a:rPr lang="en-US" baseline="0" dirty="0" smtClean="0"/>
              <a:t>Scale bar = 1 cm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FD0EF-1F38-4D8F-956B-BD51FF3CAB6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688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“dorsolateral trochanter,” possible posterior portion. Posteromedial</a:t>
            </a:r>
            <a:r>
              <a:rPr lang="en-US" baseline="0" dirty="0" smtClean="0"/>
              <a:t> view.</a:t>
            </a:r>
            <a:r>
              <a:rPr lang="en-US" baseline="0" dirty="0" smtClean="0"/>
              <a:t> Scale bar = 1 cm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FD0EF-1F38-4D8F-956B-BD51FF3CAB6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8445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Attachment of the M.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caudofemoralis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brevis</a:t>
            </a:r>
            <a:r>
              <a:rPr lang="en-US" baseline="0" dirty="0" smtClean="0"/>
              <a:t>. </a:t>
            </a:r>
            <a:r>
              <a:rPr lang="en-US" dirty="0" smtClean="0"/>
              <a:t>Posteromedial</a:t>
            </a:r>
            <a:r>
              <a:rPr lang="en-US" baseline="0" dirty="0" smtClean="0"/>
              <a:t> view. Scale bar = 1 cm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FD0EF-1F38-4D8F-956B-BD51FF3CAB6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8092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Fourth trochanter. Is present in all specimens as either a </a:t>
            </a:r>
            <a:r>
              <a:rPr lang="en-US" dirty="0" err="1" smtClean="0"/>
              <a:t>gracile</a:t>
            </a:r>
            <a:r>
              <a:rPr lang="en-US" dirty="0" smtClean="0"/>
              <a:t> or robust morph, robust pictured here.</a:t>
            </a:r>
            <a:r>
              <a:rPr lang="en-US" baseline="0" dirty="0" smtClean="0"/>
              <a:t> </a:t>
            </a:r>
            <a:r>
              <a:rPr lang="en-US" dirty="0" smtClean="0"/>
              <a:t>Posteromedial</a:t>
            </a:r>
            <a:r>
              <a:rPr lang="en-US" baseline="0" dirty="0" smtClean="0"/>
              <a:t> view. Scale bar = 1 cm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FD0EF-1F38-4D8F-956B-BD51FF3CAB6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242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Distolateral</a:t>
            </a:r>
            <a:r>
              <a:rPr lang="en-US" dirty="0" smtClean="0"/>
              <a:t> protrusion on the fourth trochanter. </a:t>
            </a:r>
            <a:r>
              <a:rPr lang="en-US" dirty="0" smtClean="0"/>
              <a:t>Posteromedial</a:t>
            </a:r>
            <a:r>
              <a:rPr lang="en-US" baseline="0" dirty="0" smtClean="0"/>
              <a:t> view. Scale bar = 1 cm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FD0EF-1F38-4D8F-956B-BD51FF3CAB6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3529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Linea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intermuscularis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caudalis</a:t>
            </a:r>
            <a:r>
              <a:rPr lang="en-US" baseline="0" dirty="0" smtClean="0"/>
              <a:t>. </a:t>
            </a:r>
            <a:r>
              <a:rPr lang="en-US" dirty="0" smtClean="0"/>
              <a:t>Posteromedial</a:t>
            </a:r>
            <a:r>
              <a:rPr lang="en-US" baseline="0" dirty="0" smtClean="0"/>
              <a:t> view. Scale bar = 1 cm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FD0EF-1F38-4D8F-956B-BD51FF3CAB6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946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 of data matrix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FD0EF-1F38-4D8F-956B-BD51FF3CAB6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126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common developmental sequence of </a:t>
            </a:r>
            <a:r>
              <a:rPr lang="en-US" i="1" dirty="0" smtClean="0"/>
              <a:t>A. </a:t>
            </a:r>
            <a:r>
              <a:rPr lang="en-US" i="1" dirty="0" err="1" smtClean="0"/>
              <a:t>kongwe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FD0EF-1F38-4D8F-956B-BD51FF3CAB6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4224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NMT RB221 has almost all muscle</a:t>
            </a:r>
            <a:r>
              <a:rPr lang="en-US" baseline="0" dirty="0" smtClean="0"/>
              <a:t> features and a robust fourth trochanter, but is one of the smallest femora. NMT RB102 is a medium-sized femur, but lacks nearly all muscle features.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FD0EF-1F38-4D8F-956B-BD51FF3CAB6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2277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NMT RB179 and SAM-PK-1057</a:t>
            </a:r>
            <a:r>
              <a:rPr lang="en-US" baseline="0" dirty="0" smtClean="0"/>
              <a:t> both lack the anterolateral trochanter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FD0EF-1F38-4D8F-956B-BD51FF3CAB6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01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Left: Croc-line </a:t>
            </a:r>
            <a:r>
              <a:rPr lang="en-US" dirty="0" err="1" smtClean="0"/>
              <a:t>archosaurs</a:t>
            </a:r>
            <a:r>
              <a:rPr lang="en-US" dirty="0" smtClean="0"/>
              <a:t>. Right: Bird-line </a:t>
            </a:r>
            <a:r>
              <a:rPr lang="en-US" dirty="0" err="1" smtClean="0"/>
              <a:t>archosaurs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FD0EF-1F38-4D8F-956B-BD51FF3CAB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3599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Trochanteric fusion is lacking in NMT RB179, when it becomes common earlier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FD0EF-1F38-4D8F-956B-BD51FF3CAB6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274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Growth similar to dinosaurs. LAGs</a:t>
            </a:r>
            <a:r>
              <a:rPr lang="en-US" baseline="0" dirty="0" smtClean="0"/>
              <a:t> not present.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FD0EF-1F38-4D8F-956B-BD51FF3CAB6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6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Histology of different trochanters differs.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FD0EF-1F38-4D8F-956B-BD51FF3CAB6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5827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close phylogenetic position of </a:t>
            </a:r>
            <a:r>
              <a:rPr lang="en-US" i="1" dirty="0" err="1" smtClean="0"/>
              <a:t>Asilisaurus</a:t>
            </a:r>
            <a:r>
              <a:rPr lang="en-US" i="0" dirty="0" smtClean="0"/>
              <a:t> makes it an</a:t>
            </a:r>
            <a:r>
              <a:rPr lang="en-US" i="0" baseline="0" dirty="0" smtClean="0"/>
              <a:t> excellent “lens” to interpret early dinosaur ontogeny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FD0EF-1F38-4D8F-956B-BD51FF3CAB6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70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Scale = 10 cm</a:t>
            </a:r>
          </a:p>
          <a:p>
            <a:r>
              <a:rPr lang="en-US" dirty="0" smtClean="0"/>
              <a:t>Earliest </a:t>
            </a:r>
            <a:r>
              <a:rPr lang="en-US" dirty="0" err="1" smtClean="0"/>
              <a:t>Ornithodiran</a:t>
            </a:r>
            <a:r>
              <a:rPr lang="en-US" dirty="0" smtClean="0"/>
              <a:t> ever</a:t>
            </a:r>
            <a:r>
              <a:rPr lang="en-US" baseline="0" dirty="0" smtClean="0"/>
              <a:t> found, with exception of the recently described, coeval </a:t>
            </a:r>
            <a:r>
              <a:rPr lang="en-US" i="1" baseline="0" dirty="0" err="1" smtClean="0"/>
              <a:t>Lutungutali</a:t>
            </a:r>
            <a:r>
              <a:rPr lang="en-US" i="1" baseline="0" dirty="0" smtClean="0"/>
              <a:t> </a:t>
            </a:r>
            <a:r>
              <a:rPr lang="en-US" i="1" baseline="0" dirty="0" err="1" smtClean="0"/>
              <a:t>sitwensis</a:t>
            </a:r>
            <a:r>
              <a:rPr lang="en-US" i="0" baseline="0" dirty="0" smtClean="0"/>
              <a:t> (</a:t>
            </a:r>
            <a:r>
              <a:rPr lang="en-US" i="0" baseline="0" dirty="0" err="1" smtClean="0"/>
              <a:t>Peecook</a:t>
            </a:r>
            <a:r>
              <a:rPr lang="en-US" i="0" baseline="0" dirty="0" smtClean="0"/>
              <a:t> et al. 2013)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FD0EF-1F38-4D8F-956B-BD51FF3CAB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518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Reconstruction in foreground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FD0EF-1F38-4D8F-956B-BD51FF3CAB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48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Foundin</a:t>
            </a:r>
            <a:r>
              <a:rPr lang="en-US" dirty="0" smtClean="0"/>
              <a:t> bone bed with hundreds of elements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FD0EF-1F38-4D8F-956B-BD51FF3CAB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54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Anterolateral</a:t>
            </a:r>
            <a:r>
              <a:rPr lang="en-US" baseline="0" dirty="0" smtClean="0"/>
              <a:t> trochanter—never described before, seems to be present in some other </a:t>
            </a:r>
            <a:r>
              <a:rPr lang="en-US" baseline="0" dirty="0" err="1" smtClean="0"/>
              <a:t>silesaurids</a:t>
            </a:r>
            <a:r>
              <a:rPr lang="en-US" baseline="0" dirty="0" smtClean="0"/>
              <a:t>. Anterolateral view.</a:t>
            </a:r>
            <a:r>
              <a:rPr lang="en-US" baseline="0" dirty="0" smtClean="0"/>
              <a:t> Scale bar = 1 cm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FD0EF-1F38-4D8F-956B-BD51FF3CAB6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43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“dorsolateral trochanter,” anterior portion. </a:t>
            </a:r>
            <a:r>
              <a:rPr lang="en-US" baseline="0" dirty="0" smtClean="0"/>
              <a:t>Anterolateral view. Scale bar = 1 cm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FD0EF-1F38-4D8F-956B-BD51FF3CAB6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454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Trochanteric shelf. </a:t>
            </a:r>
            <a:r>
              <a:rPr lang="en-US" baseline="0" dirty="0" smtClean="0"/>
              <a:t>Anterolateral view. Scale bar = 1 cm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FD0EF-1F38-4D8F-956B-BD51FF3CAB6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722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Anterior trochanter. Anterior trochanter and trochanteric shelf fuse later in ontogeny. </a:t>
            </a:r>
            <a:r>
              <a:rPr lang="en-US" baseline="0" dirty="0" smtClean="0"/>
              <a:t>Anterolateral view. Scale bar = 1 cm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FD0EF-1F38-4D8F-956B-BD51FF3CAB6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49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5A00D-A6E9-4FF3-B9A2-E628C631DD53}" type="datetimeFigureOut">
              <a:rPr lang="en-US"/>
              <a:pPr>
                <a:defRPr/>
              </a:pPr>
              <a:t>11/23/2013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F00D6-8B8A-4B92-9A8C-1560A37FCD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0EE5F-F1F4-4703-965C-927613C6D9A8}" type="datetimeFigureOut">
              <a:rPr lang="en-US"/>
              <a:pPr>
                <a:defRPr/>
              </a:pPr>
              <a:t>11/23/2013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2A12C-9E03-4386-B259-C25BEFEC68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6D7D5-90BF-4083-8FE1-F30437C1112B}" type="datetimeFigureOut">
              <a:rPr lang="en-US"/>
              <a:pPr>
                <a:defRPr/>
              </a:pPr>
              <a:t>11/23/2013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4DCDC-A016-4006-BFAE-152DE115E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C4D44-98A2-49CB-B7CF-90841AE8AC80}" type="datetimeFigureOut">
              <a:rPr lang="en-US"/>
              <a:pPr>
                <a:defRPr/>
              </a:pPr>
              <a:t>11/23/2013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6FF24-4EE5-4CD3-917A-C3D04240FA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4A815-EAC1-44AC-A259-717AECC90F71}" type="datetimeFigureOut">
              <a:rPr lang="en-US"/>
              <a:pPr>
                <a:defRPr/>
              </a:pPr>
              <a:t>11/23/2013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FA781-C77A-447C-A5A3-CB2642E08C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DA4E3-4BE7-4BCF-9231-71E590409DC2}" type="datetimeFigureOut">
              <a:rPr lang="en-US"/>
              <a:pPr>
                <a:defRPr/>
              </a:pPr>
              <a:t>11/23/2013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A401E-8333-41E9-88F8-D03C53DDEA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CBDB7-BB54-4A43-AFA6-220DBD3D8088}" type="datetimeFigureOut">
              <a:rPr lang="en-US"/>
              <a:pPr>
                <a:defRPr/>
              </a:pPr>
              <a:t>11/23/2013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EE594-0739-48ED-949A-F83A5DD0B9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13B5B-B0FC-4A2B-A227-C22F5ABD42BB}" type="datetimeFigureOut">
              <a:rPr lang="en-US"/>
              <a:pPr>
                <a:defRPr/>
              </a:pPr>
              <a:t>11/23/2013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C9F3F-65CA-41D4-9AB4-28CEAD0B17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F5D7F-9756-4B73-8FA5-E087816D84BF}" type="datetimeFigureOut">
              <a:rPr lang="en-US"/>
              <a:pPr>
                <a:defRPr/>
              </a:pPr>
              <a:t>11/23/2013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91494-4E0A-402E-BFE4-0B4C5C0BD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0B567-1A99-4E81-8B2B-F19625AE9735}" type="datetimeFigureOut">
              <a:rPr lang="en-US"/>
              <a:pPr>
                <a:defRPr/>
              </a:pPr>
              <a:t>11/23/2013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1F2F9-4BE0-4B1C-8BEB-A1C4EA2232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3B9B7-7FC0-408E-9710-0305F59BB267}" type="datetimeFigureOut">
              <a:rPr lang="en-US"/>
              <a:pPr>
                <a:defRPr/>
              </a:pPr>
              <a:t>11/23/2013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154A4-B3DC-42EE-910C-C1F1416454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C01EFB-9D87-4DFA-BA27-2E79E336E79F}" type="datetimeFigureOut">
              <a:rPr lang="en-US"/>
              <a:pPr>
                <a:defRPr/>
              </a:pPr>
              <a:t>11/23/2013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DA9EB8A-5841-4097-9699-04D98A70DB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ctrTitle"/>
          </p:nvPr>
        </p:nvSpPr>
        <p:spPr>
          <a:xfrm>
            <a:off x="1524000" y="2157413"/>
            <a:ext cx="9144000" cy="2387600"/>
          </a:xfrm>
        </p:spPr>
        <p:txBody>
          <a:bodyPr/>
          <a:lstStyle/>
          <a:p>
            <a:r>
              <a:rPr lang="en-US" sz="4800" smtClean="0"/>
              <a:t>How to grow a dinosaur: </a:t>
            </a:r>
            <a:br>
              <a:rPr lang="en-US" sz="4800" smtClean="0"/>
            </a:br>
            <a:r>
              <a:rPr lang="en-US" sz="4800" smtClean="0"/>
              <a:t>the histology and femoral ontogeny of the Middle Triassic dinosauriform </a:t>
            </a:r>
            <a:r>
              <a:rPr lang="en-US" sz="4800" i="1" smtClean="0"/>
              <a:t>Asilisaurus kongwe</a:t>
            </a:r>
            <a:r>
              <a:rPr lang="en-US" sz="4800" smtClean="0"/>
              <a:t> and implications for the growth of early dinosaurs</a:t>
            </a:r>
          </a:p>
        </p:txBody>
      </p:sp>
      <p:sp>
        <p:nvSpPr>
          <p:cNvPr id="13314" name="Subtitle 2"/>
          <p:cNvSpPr>
            <a:spLocks noGrp="1"/>
          </p:cNvSpPr>
          <p:nvPr>
            <p:ph type="subTitle" idx="1"/>
          </p:nvPr>
        </p:nvSpPr>
        <p:spPr>
          <a:xfrm>
            <a:off x="1524000" y="5181600"/>
            <a:ext cx="9144000" cy="889000"/>
          </a:xfrm>
        </p:spPr>
        <p:txBody>
          <a:bodyPr/>
          <a:lstStyle/>
          <a:p>
            <a:r>
              <a:rPr lang="en-US" sz="3200" smtClean="0"/>
              <a:t>Chris Griffin, Cedarville University and Field Museum</a:t>
            </a:r>
          </a:p>
          <a:p>
            <a:r>
              <a:rPr lang="en-US" sz="3200" smtClean="0"/>
              <a:t>Sterling Nesbitt, The Field Museum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Methods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smtClean="0"/>
              <a:t>Measuring and estimating length</a:t>
            </a:r>
          </a:p>
          <a:p>
            <a:pPr lvl="1"/>
            <a:r>
              <a:rPr lang="en-US" sz="3600" smtClean="0"/>
              <a:t>Cen-Tech™ six-inch digital caliper</a:t>
            </a:r>
          </a:p>
          <a:p>
            <a:pPr lvl="1"/>
            <a:r>
              <a:rPr lang="en-US" sz="3600" smtClean="0"/>
              <a:t>Measured femoral length and width of femoral head in mm</a:t>
            </a:r>
          </a:p>
          <a:p>
            <a:r>
              <a:rPr lang="en-US" sz="3600" smtClean="0"/>
              <a:t>Linear regression</a:t>
            </a:r>
          </a:p>
          <a:p>
            <a:pPr lvl="1"/>
            <a:r>
              <a:rPr lang="en-US" sz="3600" smtClean="0"/>
              <a:t>Enabled ordering of all specimens by length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3555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69863"/>
            <a:ext cx="9288463" cy="619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4579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6900" y="-374650"/>
            <a:ext cx="8458200" cy="723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Box 5"/>
          <p:cNvSpPr txBox="1">
            <a:spLocks noChangeArrowheads="1"/>
          </p:cNvSpPr>
          <p:nvPr/>
        </p:nvSpPr>
        <p:spPr bwMode="auto">
          <a:xfrm>
            <a:off x="3271838" y="1389063"/>
            <a:ext cx="12525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R</a:t>
            </a:r>
            <a:r>
              <a:rPr lang="en-US" baseline="30000">
                <a:latin typeface="Calibri" pitchFamily="34" charset="0"/>
              </a:rPr>
              <a:t>2</a:t>
            </a:r>
            <a:r>
              <a:rPr lang="en-US">
                <a:latin typeface="Calibri" pitchFamily="34" charset="0"/>
              </a:rPr>
              <a:t> = 0.9919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Methods</a:t>
            </a:r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smtClean="0"/>
              <a:t>Muscle scar identification</a:t>
            </a:r>
          </a:p>
          <a:p>
            <a:pPr lvl="1"/>
            <a:r>
              <a:rPr lang="en-US" sz="3600" smtClean="0"/>
              <a:t>Compared muscle scars with crocodilian, avian, and dinosaurian scars to identify muscle attachments</a:t>
            </a:r>
          </a:p>
          <a:p>
            <a:pPr lvl="1"/>
            <a:r>
              <a:rPr lang="en-US" sz="3600" smtClean="0"/>
              <a:t>Described muscle scar development throughout ontogeny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66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pic>
        <p:nvPicPr>
          <p:cNvPr id="26627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4313" y="-39688"/>
            <a:ext cx="3778250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571999" y="457200"/>
            <a:ext cx="362607" cy="2364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7651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4313" y="-39688"/>
            <a:ext cx="3778250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024313" y="2333625"/>
            <a:ext cx="450850" cy="228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8675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4313" y="-39688"/>
            <a:ext cx="3778250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327634" y="3341797"/>
            <a:ext cx="204788" cy="203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9699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4313" y="-39688"/>
            <a:ext cx="3778250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7062788" y="2298700"/>
            <a:ext cx="228600" cy="2159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072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4313" y="-39688"/>
            <a:ext cx="3778250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7062788" y="3983038"/>
            <a:ext cx="288925" cy="203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1747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-122238"/>
            <a:ext cx="3959225" cy="698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7724775" y="2057400"/>
            <a:ext cx="446088" cy="2524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4339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3563" y="196850"/>
            <a:ext cx="85248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2771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-122238"/>
            <a:ext cx="3959225" cy="698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7688263" y="2730500"/>
            <a:ext cx="300037" cy="3016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379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3795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-122238"/>
            <a:ext cx="3959225" cy="698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100638" y="4151313"/>
            <a:ext cx="349250" cy="2159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4819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-122238"/>
            <a:ext cx="3959225" cy="698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7531100" y="5186363"/>
            <a:ext cx="361950" cy="2524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58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584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-122238"/>
            <a:ext cx="3959225" cy="698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7748588" y="4283075"/>
            <a:ext cx="252412" cy="2762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98488" y="361950"/>
          <a:ext cx="11004332" cy="6117018"/>
        </p:xfrm>
        <a:graphic>
          <a:graphicData uri="http://schemas.openxmlformats.org/drawingml/2006/table">
            <a:tbl>
              <a:tblPr/>
              <a:tblGrid>
                <a:gridCol w="1100065"/>
                <a:gridCol w="744488"/>
                <a:gridCol w="711151"/>
                <a:gridCol w="711151"/>
                <a:gridCol w="711151"/>
                <a:gridCol w="711151"/>
                <a:gridCol w="711151"/>
                <a:gridCol w="877829"/>
                <a:gridCol w="711151"/>
                <a:gridCol w="711151"/>
                <a:gridCol w="711151"/>
                <a:gridCol w="711151"/>
                <a:gridCol w="1881591"/>
              </a:tblGrid>
              <a:tr h="5646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Specimen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cfb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at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lia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ts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dlp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lip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‘</a:t>
                      </a:r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dlta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'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4th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alt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‘</a:t>
                      </a:r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dltp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'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ts+at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of max. femoral length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46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NMT RB169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ridge-like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41.66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646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NMT RB221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?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ridge-like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46.67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173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NMT RB220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?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?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?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?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54.22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646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NMT RB172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ridge-like 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?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54.39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173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NMT RB185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?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?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?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54.8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646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NMT RB109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ridge-like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56.37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646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NMT RB19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ridge-like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56.53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646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NMT RB229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?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round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56.63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646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NMT RB223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ridge-like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56.79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646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NMT RB219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?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ridge-like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58.83</a:t>
                      </a:r>
                    </a:p>
                  </a:txBody>
                  <a:tcPr marL="8216" marR="8216" marT="82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789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7891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3463" y="2147888"/>
            <a:ext cx="10125075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Results</a:t>
            </a: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838200" y="2017713"/>
            <a:ext cx="10515600" cy="4351337"/>
          </a:xfrm>
        </p:spPr>
        <p:txBody>
          <a:bodyPr/>
          <a:lstStyle/>
          <a:p>
            <a:r>
              <a:rPr lang="en-US" sz="3600" smtClean="0"/>
              <a:t>Muscle scars develop at different times in ontogeny</a:t>
            </a:r>
          </a:p>
          <a:p>
            <a:r>
              <a:rPr lang="en-US" sz="3600" smtClean="0"/>
              <a:t>There is polymorphism in the ontogeny of </a:t>
            </a:r>
            <a:r>
              <a:rPr lang="en-US" sz="3600" i="1" smtClean="0"/>
              <a:t>A. kongwe</a:t>
            </a:r>
          </a:p>
          <a:p>
            <a:r>
              <a:rPr lang="en-US" sz="3600" smtClean="0"/>
              <a:t>No LAGs are present in any of the thin-sectioned specimens</a:t>
            </a:r>
          </a:p>
          <a:p>
            <a:r>
              <a:rPr lang="en-US" sz="3600" smtClean="0"/>
              <a:t>Muscle scars develop in a variety of ways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Polymorphism</a:t>
            </a:r>
          </a:p>
        </p:txBody>
      </p:sp>
      <p:grpSp>
        <p:nvGrpSpPr>
          <p:cNvPr id="39938" name="Group 11"/>
          <p:cNvGrpSpPr>
            <a:grpSpLocks/>
          </p:cNvGrpSpPr>
          <p:nvPr/>
        </p:nvGrpSpPr>
        <p:grpSpPr bwMode="auto">
          <a:xfrm>
            <a:off x="1033463" y="2392363"/>
            <a:ext cx="10125075" cy="3146425"/>
            <a:chOff x="1033462" y="3549317"/>
            <a:chExt cx="10125075" cy="3146005"/>
          </a:xfrm>
        </p:grpSpPr>
        <p:pic>
          <p:nvPicPr>
            <p:cNvPr id="39939" name="Picture 3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33462" y="4133097"/>
              <a:ext cx="10125075" cy="2562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4860924" y="3911219"/>
              <a:ext cx="0" cy="1553955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316162" y="3919155"/>
              <a:ext cx="0" cy="1553956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942" name="TextBox 9"/>
            <p:cNvSpPr txBox="1">
              <a:spLocks noChangeArrowheads="1"/>
            </p:cNvSpPr>
            <p:nvPr/>
          </p:nvSpPr>
          <p:spPr bwMode="auto">
            <a:xfrm>
              <a:off x="4213136" y="3549317"/>
              <a:ext cx="12971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Calibri" pitchFamily="34" charset="0"/>
                </a:rPr>
                <a:t>NMT RB102</a:t>
              </a:r>
            </a:p>
          </p:txBody>
        </p:sp>
        <p:sp>
          <p:nvSpPr>
            <p:cNvPr id="39943" name="TextBox 10"/>
            <p:cNvSpPr txBox="1">
              <a:spLocks noChangeArrowheads="1"/>
            </p:cNvSpPr>
            <p:nvPr/>
          </p:nvSpPr>
          <p:spPr bwMode="auto">
            <a:xfrm>
              <a:off x="1667589" y="3549317"/>
              <a:ext cx="12971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Calibri" pitchFamily="34" charset="0"/>
                </a:rPr>
                <a:t>NMT RB221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Polymorphism</a:t>
            </a:r>
          </a:p>
        </p:txBody>
      </p:sp>
      <p:grpSp>
        <p:nvGrpSpPr>
          <p:cNvPr id="40962" name="Group 8"/>
          <p:cNvGrpSpPr>
            <a:grpSpLocks/>
          </p:cNvGrpSpPr>
          <p:nvPr/>
        </p:nvGrpSpPr>
        <p:grpSpPr bwMode="auto">
          <a:xfrm>
            <a:off x="1033463" y="2395538"/>
            <a:ext cx="10125075" cy="3154362"/>
            <a:chOff x="1033462" y="3541765"/>
            <a:chExt cx="10125075" cy="3153557"/>
          </a:xfrm>
        </p:grpSpPr>
        <p:pic>
          <p:nvPicPr>
            <p:cNvPr id="40963" name="Picture 3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33462" y="4133097"/>
              <a:ext cx="10125075" cy="2562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5740399" y="3911558"/>
              <a:ext cx="0" cy="1553766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>
              <a:off x="10302874" y="3911558"/>
              <a:ext cx="0" cy="1553766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966" name="TextBox 6"/>
            <p:cNvSpPr txBox="1">
              <a:spLocks noChangeArrowheads="1"/>
            </p:cNvSpPr>
            <p:nvPr/>
          </p:nvSpPr>
          <p:spPr bwMode="auto">
            <a:xfrm>
              <a:off x="5091315" y="3541765"/>
              <a:ext cx="12971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Calibri" pitchFamily="34" charset="0"/>
                </a:rPr>
                <a:t>NMT RB179</a:t>
              </a:r>
            </a:p>
          </p:txBody>
        </p:sp>
        <p:sp>
          <p:nvSpPr>
            <p:cNvPr id="40967" name="TextBox 7"/>
            <p:cNvSpPr txBox="1">
              <a:spLocks noChangeArrowheads="1"/>
            </p:cNvSpPr>
            <p:nvPr/>
          </p:nvSpPr>
          <p:spPr bwMode="auto">
            <a:xfrm>
              <a:off x="9569346" y="3541765"/>
              <a:ext cx="146700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Calibri" pitchFamily="34" charset="0"/>
                </a:rPr>
                <a:t>SAM-PK-1057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Polymorphism</a:t>
            </a:r>
          </a:p>
        </p:txBody>
      </p:sp>
      <p:grpSp>
        <p:nvGrpSpPr>
          <p:cNvPr id="41986" name="Group 15"/>
          <p:cNvGrpSpPr>
            <a:grpSpLocks/>
          </p:cNvGrpSpPr>
          <p:nvPr/>
        </p:nvGrpSpPr>
        <p:grpSpPr bwMode="auto">
          <a:xfrm>
            <a:off x="1033463" y="2395538"/>
            <a:ext cx="10125075" cy="3154362"/>
            <a:chOff x="1033462" y="3541765"/>
            <a:chExt cx="10125075" cy="3153557"/>
          </a:xfrm>
        </p:grpSpPr>
        <p:pic>
          <p:nvPicPr>
            <p:cNvPr id="41987" name="Picture 3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33462" y="4133097"/>
              <a:ext cx="10125075" cy="2562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6627812" y="3911558"/>
              <a:ext cx="0" cy="1553766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989" name="TextBox 5"/>
            <p:cNvSpPr txBox="1">
              <a:spLocks noChangeArrowheads="1"/>
            </p:cNvSpPr>
            <p:nvPr/>
          </p:nvSpPr>
          <p:spPr bwMode="auto">
            <a:xfrm>
              <a:off x="5978570" y="3541765"/>
              <a:ext cx="12971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Calibri" pitchFamily="34" charset="0"/>
                </a:rPr>
                <a:t>NMT RB179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5251449" y="4481325"/>
              <a:ext cx="433388" cy="20632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5468937" y="4693996"/>
              <a:ext cx="0" cy="420580"/>
            </a:xfrm>
            <a:prstGeom prst="line">
              <a:avLst/>
            </a:prstGeom>
            <a:ln w="254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010149" y="5114576"/>
              <a:ext cx="458788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016499" y="5108227"/>
              <a:ext cx="0" cy="35709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536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6363" y="19050"/>
            <a:ext cx="9977437" cy="682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>
          <a:xfrm>
            <a:off x="869950" y="-144463"/>
            <a:ext cx="10515600" cy="1325563"/>
          </a:xfrm>
        </p:spPr>
        <p:txBody>
          <a:bodyPr/>
          <a:lstStyle/>
          <a:p>
            <a:pPr algn="ctr"/>
            <a:r>
              <a:rPr lang="en-US" smtClean="0"/>
              <a:t>Annual LAGs Not Present</a:t>
            </a:r>
          </a:p>
        </p:txBody>
      </p:sp>
      <p:pic>
        <p:nvPicPr>
          <p:cNvPr id="43010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4150" y="862013"/>
            <a:ext cx="4005263" cy="299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54150" y="3862388"/>
            <a:ext cx="4003675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19850" y="862013"/>
            <a:ext cx="4005263" cy="299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6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19850" y="3860800"/>
            <a:ext cx="4005263" cy="299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3" name="Group 5"/>
          <p:cNvGrpSpPr>
            <a:grpSpLocks/>
          </p:cNvGrpSpPr>
          <p:nvPr/>
        </p:nvGrpSpPr>
        <p:grpSpPr bwMode="auto">
          <a:xfrm>
            <a:off x="3773488" y="1158875"/>
            <a:ext cx="4027487" cy="7358063"/>
            <a:chOff x="3592178" y="0"/>
            <a:chExt cx="4028443" cy="7358312"/>
          </a:xfrm>
        </p:grpSpPr>
        <p:pic>
          <p:nvPicPr>
            <p:cNvPr id="44044" name="Picture 1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92178" y="0"/>
              <a:ext cx="4028443" cy="7358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" name="Straight Connector 3"/>
            <p:cNvCxnSpPr/>
            <p:nvPr/>
          </p:nvCxnSpPr>
          <p:spPr>
            <a:xfrm flipH="1">
              <a:off x="3962153" y="1044610"/>
              <a:ext cx="9527" cy="107159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4034" name="Picture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473575" cy="334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75" y="3511550"/>
            <a:ext cx="4470400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5250" y="3175"/>
            <a:ext cx="4476750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1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15250" y="3511550"/>
            <a:ext cx="4476750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 flipH="1">
            <a:off x="5018088" y="2740025"/>
            <a:ext cx="1011237" cy="60960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4473575" y="2740025"/>
            <a:ext cx="544513" cy="60960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473575" y="3349625"/>
            <a:ext cx="544513" cy="923925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029325" y="3902075"/>
            <a:ext cx="935038" cy="85725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6975475" y="2740025"/>
            <a:ext cx="739775" cy="116205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964363" y="3902075"/>
            <a:ext cx="741362" cy="60325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Discussion</a:t>
            </a:r>
          </a:p>
        </p:txBody>
      </p:sp>
      <p:sp>
        <p:nvSpPr>
          <p:cNvPr id="450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smtClean="0"/>
              <a:t>Many studies of early dinosaurs (e.g., </a:t>
            </a:r>
            <a:r>
              <a:rPr lang="en-US" sz="3600" i="1" smtClean="0"/>
              <a:t>Coelophysis, ‘Syntarsus’</a:t>
            </a:r>
            <a:r>
              <a:rPr lang="en-US" sz="3600" smtClean="0"/>
              <a:t>) have hypothesized that the different robustness of the femur correlates with sexual dimorphism</a:t>
            </a:r>
          </a:p>
          <a:p>
            <a:r>
              <a:rPr lang="en-US" sz="3600" i="1" smtClean="0"/>
              <a:t>Asilisaurus</a:t>
            </a:r>
            <a:r>
              <a:rPr lang="en-US" sz="3600" smtClean="0"/>
              <a:t> shows some developmental polymorphism, with gracile and robust forms</a:t>
            </a:r>
          </a:p>
          <a:p>
            <a:pPr lvl="1"/>
            <a:r>
              <a:rPr lang="en-US" sz="3600" smtClean="0"/>
              <a:t>Suggests polymorphism in development is plesiomorphic to dinosauria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6082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6083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1138" y="127000"/>
            <a:ext cx="4149725" cy="653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Conclusion</a:t>
            </a:r>
          </a:p>
        </p:txBody>
      </p:sp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838200" y="1657350"/>
            <a:ext cx="10515600" cy="4351338"/>
          </a:xfrm>
        </p:spPr>
        <p:txBody>
          <a:bodyPr/>
          <a:lstStyle/>
          <a:p>
            <a:r>
              <a:rPr lang="en-US" sz="3200" i="1" dirty="0" err="1" smtClean="0"/>
              <a:t>Asilisaurus</a:t>
            </a:r>
            <a:r>
              <a:rPr lang="en-US" sz="3200" dirty="0" smtClean="0"/>
              <a:t> has a developmental trajectory that most individuals take</a:t>
            </a:r>
          </a:p>
          <a:p>
            <a:r>
              <a:rPr lang="en-US" sz="3200" i="1" dirty="0" err="1" smtClean="0"/>
              <a:t>Asilisaurus</a:t>
            </a:r>
            <a:r>
              <a:rPr lang="en-US" sz="3200" dirty="0" smtClean="0"/>
              <a:t> displays some developmental polymorphism in the muscle features of the proximal femur</a:t>
            </a:r>
          </a:p>
          <a:p>
            <a:pPr lvl="1"/>
            <a:r>
              <a:rPr lang="en-US" sz="3200" dirty="0" smtClean="0"/>
              <a:t>Can result in “gracile” and “robust” morphs, and this ontogenetic pattern may be </a:t>
            </a:r>
            <a:r>
              <a:rPr lang="en-US" sz="3200" dirty="0" err="1" smtClean="0"/>
              <a:t>plesiomorphic</a:t>
            </a:r>
            <a:r>
              <a:rPr lang="en-US" sz="3200" dirty="0" smtClean="0"/>
              <a:t> for both </a:t>
            </a:r>
            <a:r>
              <a:rPr lang="en-US" sz="3200" dirty="0" err="1" smtClean="0"/>
              <a:t>Silesauridae</a:t>
            </a:r>
            <a:r>
              <a:rPr lang="en-US" sz="3200" dirty="0" smtClean="0"/>
              <a:t> and </a:t>
            </a:r>
            <a:r>
              <a:rPr lang="en-US" sz="3200" dirty="0" err="1" smtClean="0"/>
              <a:t>Dinosauria</a:t>
            </a:r>
            <a:endParaRPr lang="en-US" sz="3200" dirty="0" smtClean="0"/>
          </a:p>
          <a:p>
            <a:r>
              <a:rPr lang="en-US" sz="3200" dirty="0" smtClean="0"/>
              <a:t>The muscle scars of the proximal femur have at least two ways of developing</a:t>
            </a:r>
          </a:p>
          <a:p>
            <a:r>
              <a:rPr lang="en-US" sz="3200" dirty="0" smtClean="0"/>
              <a:t>In all likelihood, </a:t>
            </a:r>
            <a:r>
              <a:rPr lang="en-US" sz="3200" i="1" dirty="0" err="1" smtClean="0"/>
              <a:t>Asilisaurus</a:t>
            </a:r>
            <a:r>
              <a:rPr lang="en-US" sz="3200" dirty="0" smtClean="0"/>
              <a:t> did not lay down annual LAGs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Further Research</a:t>
            </a:r>
          </a:p>
        </p:txBody>
      </p:sp>
      <p:sp>
        <p:nvSpPr>
          <p:cNvPr id="481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smtClean="0"/>
              <a:t>Methods other than counting LAGs to determine age</a:t>
            </a:r>
          </a:p>
          <a:p>
            <a:r>
              <a:rPr lang="en-US" sz="3600" smtClean="0"/>
              <a:t>Histology/ontogeny of similar muscle scars in other silesaurids</a:t>
            </a:r>
          </a:p>
          <a:p>
            <a:r>
              <a:rPr lang="en-US" sz="3600" smtClean="0"/>
              <a:t>Prevalence of similar developmental polymorphism in dinosaurs/other archosaurs</a:t>
            </a:r>
          </a:p>
          <a:p>
            <a:r>
              <a:rPr lang="en-US" sz="3600" smtClean="0"/>
              <a:t>Ossification data useful for sequence heterochrony studies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Acknowledgements</a:t>
            </a:r>
          </a:p>
        </p:txBody>
      </p:sp>
      <p:sp>
        <p:nvSpPr>
          <p:cNvPr id="491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smtClean="0"/>
              <a:t>NSF</a:t>
            </a:r>
          </a:p>
          <a:p>
            <a:r>
              <a:rPr lang="en-US" sz="3600" smtClean="0"/>
              <a:t>Field Museum of Natural History</a:t>
            </a:r>
          </a:p>
          <a:p>
            <a:r>
              <a:rPr lang="en-US" sz="3600" smtClean="0"/>
              <a:t>National Museum of Tanzania</a:t>
            </a:r>
          </a:p>
        </p:txBody>
      </p:sp>
      <p:pic>
        <p:nvPicPr>
          <p:cNvPr id="49155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70550" y="4186238"/>
            <a:ext cx="147637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89963" y="4059238"/>
            <a:ext cx="2135187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963" y="4591050"/>
            <a:ext cx="3913187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Introduction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838200" y="1730375"/>
            <a:ext cx="10515600" cy="4351338"/>
          </a:xfrm>
        </p:spPr>
        <p:txBody>
          <a:bodyPr/>
          <a:lstStyle/>
          <a:p>
            <a:r>
              <a:rPr lang="en-US" sz="3600" i="1" smtClean="0"/>
              <a:t>Asilisaurus kongwe</a:t>
            </a:r>
            <a:endParaRPr lang="en-US" sz="3600" smtClean="0"/>
          </a:p>
          <a:p>
            <a:pPr lvl="1"/>
            <a:r>
              <a:rPr lang="en-US" sz="3600" smtClean="0"/>
              <a:t>“Ancient ancestor lizard”</a:t>
            </a:r>
          </a:p>
          <a:p>
            <a:r>
              <a:rPr lang="en-US" sz="3600" smtClean="0"/>
              <a:t>Middle Triassic: 245 mya</a:t>
            </a:r>
          </a:p>
          <a:p>
            <a:pPr lvl="1"/>
            <a:r>
              <a:rPr lang="en-US" sz="3600" smtClean="0"/>
              <a:t>Dinosaurs evolve ~230 mya</a:t>
            </a:r>
          </a:p>
        </p:txBody>
      </p:sp>
      <p:pic>
        <p:nvPicPr>
          <p:cNvPr id="16387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9300" y="4002088"/>
            <a:ext cx="7315200" cy="267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7410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670300" y="0"/>
            <a:ext cx="48514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dirty="0" err="1" smtClean="0"/>
              <a:t>Manda</a:t>
            </a:r>
            <a:r>
              <a:rPr lang="en-US" sz="3600" dirty="0" smtClean="0"/>
              <a:t> Beds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dirty="0" err="1" smtClean="0"/>
              <a:t>Ruhuhu</a:t>
            </a:r>
            <a:r>
              <a:rPr lang="en-US" sz="3600" dirty="0" smtClean="0"/>
              <a:t> Basin, Tanzania, Africa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dirty="0" err="1" smtClean="0"/>
              <a:t>Lifua</a:t>
            </a:r>
            <a:r>
              <a:rPr lang="en-US" sz="3600" dirty="0" smtClean="0"/>
              <a:t> Member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dirty="0" err="1" smtClean="0"/>
              <a:t>Fluvio</a:t>
            </a:r>
            <a:r>
              <a:rPr lang="en-US" sz="3600" dirty="0" smtClean="0"/>
              <a:t>-lacustrine mudstone-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600" dirty="0" smtClean="0"/>
              <a:t>	sandstone sequence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dirty="0" smtClean="0"/>
              <a:t>?Late </a:t>
            </a:r>
            <a:r>
              <a:rPr lang="en-US" sz="3600" dirty="0" err="1" smtClean="0"/>
              <a:t>Anisian</a:t>
            </a:r>
            <a:r>
              <a:rPr lang="en-US" sz="3600" dirty="0" smtClean="0"/>
              <a:t> by comparison of tetrapod fauna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dirty="0" smtClean="0"/>
              <a:t>Bone bed</a:t>
            </a:r>
            <a:endParaRPr lang="en-US" sz="3600" dirty="0"/>
          </a:p>
        </p:txBody>
      </p:sp>
      <p:pic>
        <p:nvPicPr>
          <p:cNvPr id="18435" name="Picture 2" descr="http://fieldmuseum.org/sites/default/files/Tanzania-Map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3863" y="1825625"/>
            <a:ext cx="3309937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Purpose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smtClean="0"/>
              <a:t>Understand limb histology and developmental patterns in the muscle scars of the proximal end of the femur of </a:t>
            </a:r>
            <a:r>
              <a:rPr lang="en-US" sz="3600" i="1" smtClean="0"/>
              <a:t>A. kongwe</a:t>
            </a:r>
          </a:p>
          <a:p>
            <a:r>
              <a:rPr lang="en-US" sz="3600" smtClean="0"/>
              <a:t>How does this developmental pattern relate to the ontogeny of early dinosaurs?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Methods</a:t>
            </a:r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321300" cy="4351338"/>
          </a:xfrm>
        </p:spPr>
        <p:txBody>
          <a:bodyPr/>
          <a:lstStyle/>
          <a:p>
            <a:r>
              <a:rPr lang="en-US" sz="3600" smtClean="0"/>
              <a:t>Prepared specimens</a:t>
            </a:r>
          </a:p>
          <a:p>
            <a:pPr lvl="1"/>
            <a:r>
              <a:rPr lang="en-US" sz="3600" smtClean="0"/>
              <a:t>Acid-washed with sulfamic acid</a:t>
            </a:r>
          </a:p>
          <a:p>
            <a:pPr lvl="1"/>
            <a:r>
              <a:rPr lang="en-US" sz="3600" smtClean="0"/>
              <a:t>Removed matrix with airscribe</a:t>
            </a:r>
          </a:p>
        </p:txBody>
      </p:sp>
      <p:pic>
        <p:nvPicPr>
          <p:cNvPr id="20483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9500" y="2305050"/>
            <a:ext cx="6032500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Methods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smtClean="0"/>
              <a:t>Molded/casted</a:t>
            </a:r>
          </a:p>
          <a:p>
            <a:r>
              <a:rPr lang="en-US" sz="3600" smtClean="0"/>
              <a:t>Thin-sectioned</a:t>
            </a:r>
          </a:p>
          <a:p>
            <a:pPr lvl="1"/>
            <a:r>
              <a:rPr lang="en-US" sz="3600" smtClean="0"/>
              <a:t>Standard procedure</a:t>
            </a:r>
          </a:p>
          <a:p>
            <a:endParaRPr lang="en-US" smtClean="0"/>
          </a:p>
        </p:txBody>
      </p:sp>
      <p:pic>
        <p:nvPicPr>
          <p:cNvPr id="21507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1500" y="2911475"/>
            <a:ext cx="5270500" cy="394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5400">
          <a:solidFill>
            <a:srgbClr val="FF0000"/>
          </a:solidFill>
          <a:prstDash val="sysDot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</TotalTime>
  <Words>887</Words>
  <Application>Microsoft Office PowerPoint</Application>
  <PresentationFormat>Widescreen</PresentationFormat>
  <Paragraphs>261</Paragraphs>
  <Slides>36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How to grow a dinosaur:  the histology and femoral ontogeny of the Middle Triassic dinosauriform Asilisaurus kongwe and implications for the growth of early dinosaurs</vt:lpstr>
      <vt:lpstr>PowerPoint Presentation</vt:lpstr>
      <vt:lpstr>PowerPoint Presentation</vt:lpstr>
      <vt:lpstr>Introduction</vt:lpstr>
      <vt:lpstr>PowerPoint Presentation</vt:lpstr>
      <vt:lpstr>Introduction</vt:lpstr>
      <vt:lpstr>Purpose</vt:lpstr>
      <vt:lpstr>Methods</vt:lpstr>
      <vt:lpstr>Methods</vt:lpstr>
      <vt:lpstr>Methods</vt:lpstr>
      <vt:lpstr>PowerPoint Presentation</vt:lpstr>
      <vt:lpstr>PowerPoint Presentation</vt:lpstr>
      <vt:lpstr>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</vt:lpstr>
      <vt:lpstr>Polymorphism</vt:lpstr>
      <vt:lpstr>Polymorphism</vt:lpstr>
      <vt:lpstr>Polymorphism</vt:lpstr>
      <vt:lpstr>Annual LAGs Not Present</vt:lpstr>
      <vt:lpstr>PowerPoint Presentation</vt:lpstr>
      <vt:lpstr>Discussion</vt:lpstr>
      <vt:lpstr>PowerPoint Presentation</vt:lpstr>
      <vt:lpstr>Conclusion</vt:lpstr>
      <vt:lpstr>Further Research</vt:lpstr>
      <vt:lpstr>Acknowledgements</vt:lpstr>
    </vt:vector>
  </TitlesOfParts>
  <Company>Cedarville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Grow a Dinosaur:  the histology and femoral ontogeny of the Middle Triassic dinosauriform Asilisaurus kongwe and implications for the growth of early dinosaurs</dc:title>
  <dc:creator>Chris Griffin</dc:creator>
  <cp:lastModifiedBy>Chris Griffin</cp:lastModifiedBy>
  <cp:revision>41</cp:revision>
  <dcterms:created xsi:type="dcterms:W3CDTF">2013-10-21T00:39:54Z</dcterms:created>
  <dcterms:modified xsi:type="dcterms:W3CDTF">2013-11-23T19:53:49Z</dcterms:modified>
</cp:coreProperties>
</file>