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8" d="100"/>
          <a:sy n="18" d="100"/>
        </p:scale>
        <p:origin x="-608" y="256"/>
      </p:cViewPr>
      <p:guideLst>
        <p:guide orient="horz" pos="10368"/>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9E1A1-32D3-4F1A-945A-2CB2ADC7EB93}" type="datetimeFigureOut">
              <a:rPr lang="en-US" smtClean="0"/>
              <a:pPr/>
              <a:t>11/12/2013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E7DA1-8053-4AEE-83A1-717C8AA05C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20E7DA1-8053-4AEE-83A1-717C8AA05CB2}"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A8721-FEEF-4ED0-A875-4FD46CA47AC2}"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4A94C-C325-48B5-9899-3E883D25C7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3EA8721-FEEF-4ED0-A875-4FD46CA47AC2}" type="datetimeFigureOut">
              <a:rPr lang="en-US" smtClean="0"/>
              <a:pPr/>
              <a:t>11/12/2013</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2DE4A94C-C325-48B5-9899-3E883D25C7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4630400" y="16230600"/>
            <a:ext cx="8382000" cy="1470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3393400" y="16230600"/>
            <a:ext cx="20040600" cy="1470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81000"/>
            <a:ext cx="438912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 y="3200400"/>
            <a:ext cx="14249400" cy="2773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4630400" y="3276600"/>
            <a:ext cx="29032200" cy="1257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533400"/>
            <a:ext cx="43891200" cy="2400657"/>
          </a:xfrm>
          <a:prstGeom prst="rect">
            <a:avLst/>
          </a:prstGeom>
          <a:noFill/>
        </p:spPr>
        <p:txBody>
          <a:bodyPr wrap="square" rtlCol="0">
            <a:spAutoFit/>
          </a:bodyPr>
          <a:lstStyle/>
          <a:p>
            <a:pPr algn="ctr"/>
            <a:r>
              <a:rPr lang="en-US" sz="6000" dirty="0"/>
              <a:t>Respecting uncertainty in geomorphic change detection using repeat </a:t>
            </a:r>
            <a:r>
              <a:rPr lang="en-US" sz="6000" dirty="0" smtClean="0"/>
              <a:t>aerial </a:t>
            </a:r>
            <a:r>
              <a:rPr lang="en-US" sz="6000" dirty="0" err="1"/>
              <a:t>lidar</a:t>
            </a:r>
            <a:r>
              <a:rPr lang="en-US" sz="6000" dirty="0"/>
              <a:t> over a massive area: </a:t>
            </a:r>
            <a:r>
              <a:rPr lang="en-US" sz="6000" dirty="0" smtClean="0"/>
              <a:t>Blue </a:t>
            </a:r>
            <a:r>
              <a:rPr lang="en-US" sz="6000" dirty="0"/>
              <a:t>Earth County, </a:t>
            </a:r>
            <a:r>
              <a:rPr lang="en-US" sz="6000" dirty="0" smtClean="0"/>
              <a:t>MN</a:t>
            </a:r>
          </a:p>
          <a:p>
            <a:pPr algn="ctr"/>
            <a:r>
              <a:rPr lang="en-US" sz="5400" dirty="0" err="1"/>
              <a:t>Keelin</a:t>
            </a:r>
            <a:r>
              <a:rPr lang="en-US" sz="5400" dirty="0"/>
              <a:t> </a:t>
            </a:r>
            <a:r>
              <a:rPr lang="en-US" sz="5400" dirty="0" smtClean="0"/>
              <a:t>Schaffrath</a:t>
            </a:r>
            <a:r>
              <a:rPr lang="en-US" sz="5400" baseline="30000" dirty="0" smtClean="0"/>
              <a:t>1</a:t>
            </a:r>
            <a:r>
              <a:rPr lang="en-US" sz="5400" dirty="0" smtClean="0"/>
              <a:t>, </a:t>
            </a:r>
            <a:r>
              <a:rPr lang="en-US" sz="5400" dirty="0"/>
              <a:t>Dr. Patrick </a:t>
            </a:r>
            <a:r>
              <a:rPr lang="en-US" sz="5400" dirty="0" smtClean="0"/>
              <a:t>Belmont</a:t>
            </a:r>
            <a:r>
              <a:rPr lang="en-US" sz="5400" baseline="30000" dirty="0" smtClean="0"/>
              <a:t>1</a:t>
            </a:r>
            <a:r>
              <a:rPr lang="en-US" sz="5400" dirty="0" smtClean="0"/>
              <a:t>, </a:t>
            </a:r>
            <a:r>
              <a:rPr lang="en-US" sz="5400" dirty="0"/>
              <a:t>and Dr. Joe </a:t>
            </a:r>
            <a:r>
              <a:rPr lang="en-US" sz="5400" dirty="0" smtClean="0"/>
              <a:t>Wheaton</a:t>
            </a:r>
            <a:r>
              <a:rPr lang="en-US" sz="5400" baseline="30000" dirty="0" smtClean="0"/>
              <a:t>1</a:t>
            </a:r>
          </a:p>
          <a:p>
            <a:pPr algn="ctr"/>
            <a:r>
              <a:rPr lang="en-US" sz="3200" baseline="30000" dirty="0" smtClean="0"/>
              <a:t>1.</a:t>
            </a:r>
            <a:r>
              <a:rPr lang="en-US" sz="3200" dirty="0" smtClean="0"/>
              <a:t> Department of Watershed Sciences, Utah State University, Logan, Utah: keelin.r.schaffrath@gmail.com, patrick.belmont@usu.edu, joe.wheaton@usu.edu</a:t>
            </a:r>
            <a:endParaRPr lang="en-US" sz="3200" dirty="0"/>
          </a:p>
        </p:txBody>
      </p:sp>
      <p:pic>
        <p:nvPicPr>
          <p:cNvPr id="11" name="Picture 10" descr="RoseTake2_3circles_Oct13.png"/>
          <p:cNvPicPr>
            <a:picLocks noChangeAspect="1"/>
          </p:cNvPicPr>
          <p:nvPr/>
        </p:nvPicPr>
        <p:blipFill>
          <a:blip r:embed="rId3" cstate="print"/>
          <a:stretch>
            <a:fillRect/>
          </a:stretch>
        </p:blipFill>
        <p:spPr>
          <a:xfrm>
            <a:off x="35509200" y="4419600"/>
            <a:ext cx="7839269" cy="8238849"/>
          </a:xfrm>
          <a:prstGeom prst="rect">
            <a:avLst/>
          </a:prstGeom>
        </p:spPr>
      </p:pic>
      <p:sp>
        <p:nvSpPr>
          <p:cNvPr id="12" name="TextBox 11"/>
          <p:cNvSpPr txBox="1"/>
          <p:nvPr/>
        </p:nvSpPr>
        <p:spPr>
          <a:xfrm>
            <a:off x="0" y="13106400"/>
            <a:ext cx="13487400" cy="1415772"/>
          </a:xfrm>
          <a:prstGeom prst="rect">
            <a:avLst/>
          </a:prstGeom>
          <a:noFill/>
        </p:spPr>
        <p:txBody>
          <a:bodyPr wrap="square" rtlCol="0">
            <a:spAutoFit/>
          </a:bodyPr>
          <a:lstStyle/>
          <a:p>
            <a:endParaRPr lang="en-US" dirty="0"/>
          </a:p>
        </p:txBody>
      </p:sp>
      <p:pic>
        <p:nvPicPr>
          <p:cNvPr id="18" name="Picture 17" descr="Fig1_SiteMap_Postev2b.png"/>
          <p:cNvPicPr>
            <a:picLocks noChangeAspect="1"/>
          </p:cNvPicPr>
          <p:nvPr/>
        </p:nvPicPr>
        <p:blipFill>
          <a:blip r:embed="rId4" cstate="print"/>
          <a:stretch>
            <a:fillRect/>
          </a:stretch>
        </p:blipFill>
        <p:spPr>
          <a:xfrm>
            <a:off x="304800" y="10744199"/>
            <a:ext cx="6875720" cy="5144599"/>
          </a:xfrm>
          <a:prstGeom prst="rect">
            <a:avLst/>
          </a:prstGeom>
        </p:spPr>
      </p:pic>
      <p:pic>
        <p:nvPicPr>
          <p:cNvPr id="21" name="Picture 20" descr="CombinedPDF_AxesSet_Poster.png"/>
          <p:cNvPicPr>
            <a:picLocks noChangeAspect="1"/>
          </p:cNvPicPr>
          <p:nvPr/>
        </p:nvPicPr>
        <p:blipFill>
          <a:blip r:embed="rId5" cstate="print"/>
          <a:stretch>
            <a:fillRect/>
          </a:stretch>
        </p:blipFill>
        <p:spPr>
          <a:xfrm>
            <a:off x="14782800" y="8534400"/>
            <a:ext cx="6985046" cy="6324600"/>
          </a:xfrm>
          <a:prstGeom prst="rect">
            <a:avLst/>
          </a:prstGeom>
        </p:spPr>
      </p:pic>
      <p:sp>
        <p:nvSpPr>
          <p:cNvPr id="22" name="TextBox 21"/>
          <p:cNvSpPr txBox="1"/>
          <p:nvPr/>
        </p:nvSpPr>
        <p:spPr>
          <a:xfrm>
            <a:off x="14630400" y="14859000"/>
            <a:ext cx="8153400" cy="1200329"/>
          </a:xfrm>
          <a:prstGeom prst="rect">
            <a:avLst/>
          </a:prstGeom>
          <a:noFill/>
        </p:spPr>
        <p:txBody>
          <a:bodyPr wrap="square" rtlCol="0">
            <a:spAutoFit/>
          </a:bodyPr>
          <a:lstStyle/>
          <a:p>
            <a:r>
              <a:rPr lang="en-US" sz="1800" b="1" dirty="0" smtClean="0"/>
              <a:t>Figure 3</a:t>
            </a:r>
            <a:r>
              <a:rPr lang="en-US" sz="1800" dirty="0" smtClean="0"/>
              <a:t>: Probability density functions for differences between the </a:t>
            </a:r>
            <a:r>
              <a:rPr lang="en-US" sz="1800" dirty="0" err="1" smtClean="0"/>
              <a:t>lidar</a:t>
            </a:r>
            <a:r>
              <a:rPr lang="en-US" sz="1800" dirty="0" smtClean="0"/>
              <a:t> and </a:t>
            </a:r>
            <a:r>
              <a:rPr lang="en-US" sz="1800" dirty="0" err="1" smtClean="0"/>
              <a:t>rtkGPS</a:t>
            </a:r>
            <a:r>
              <a:rPr lang="en-US" sz="1800" dirty="0" smtClean="0"/>
              <a:t> data (black line), differences in elevations from 2012 and 2005 for points digitized on roads (blue line) and randomly generated points (red line). A dashed line 6 cm.  </a:t>
            </a:r>
          </a:p>
          <a:p>
            <a:endParaRPr lang="en-US" sz="1800" b="1" dirty="0"/>
          </a:p>
        </p:txBody>
      </p:sp>
      <p:sp>
        <p:nvSpPr>
          <p:cNvPr id="23" name="TextBox 22"/>
          <p:cNvSpPr txBox="1"/>
          <p:nvPr/>
        </p:nvSpPr>
        <p:spPr>
          <a:xfrm>
            <a:off x="35890200" y="12649200"/>
            <a:ext cx="6629400" cy="1754326"/>
          </a:xfrm>
          <a:prstGeom prst="rect">
            <a:avLst/>
          </a:prstGeom>
          <a:noFill/>
        </p:spPr>
        <p:txBody>
          <a:bodyPr wrap="square" rtlCol="0">
            <a:spAutoFit/>
          </a:bodyPr>
          <a:lstStyle/>
          <a:p>
            <a:r>
              <a:rPr lang="en-US" sz="1800" b="1" dirty="0" smtClean="0"/>
              <a:t>Figure 4</a:t>
            </a:r>
            <a:r>
              <a:rPr lang="en-US" sz="1800" dirty="0" smtClean="0"/>
              <a:t>: Rose diagram representing the magnitude and direction of horizontal offset between 2005 and 2012 digital elevation models. Colors indicate the distribution of magnitude of change in meters and percentages indicate the percentage of the error in that direction. </a:t>
            </a:r>
          </a:p>
          <a:p>
            <a:endParaRPr lang="en-US" sz="1800" b="1" dirty="0"/>
          </a:p>
        </p:txBody>
      </p:sp>
      <p:sp>
        <p:nvSpPr>
          <p:cNvPr id="24" name="TextBox 23"/>
          <p:cNvSpPr txBox="1"/>
          <p:nvPr/>
        </p:nvSpPr>
        <p:spPr>
          <a:xfrm>
            <a:off x="304800" y="16001999"/>
            <a:ext cx="7543800" cy="923330"/>
          </a:xfrm>
          <a:prstGeom prst="rect">
            <a:avLst/>
          </a:prstGeom>
          <a:noFill/>
        </p:spPr>
        <p:txBody>
          <a:bodyPr wrap="square" rtlCol="0">
            <a:spAutoFit/>
          </a:bodyPr>
          <a:lstStyle/>
          <a:p>
            <a:r>
              <a:rPr lang="en-US" sz="1800" b="1" dirty="0" smtClean="0"/>
              <a:t>Figure 1</a:t>
            </a:r>
            <a:r>
              <a:rPr lang="en-US" sz="1800" dirty="0" smtClean="0"/>
              <a:t>: Above: Map of the state of Minnesota the location of Blue Earth County and the Greater Blue Earth River Basin. Right: Blue Earth County 2012 DEM and the 4 areas showcased below and in the results. </a:t>
            </a:r>
            <a:endParaRPr lang="en-US" sz="1800" b="1" dirty="0"/>
          </a:p>
        </p:txBody>
      </p:sp>
      <p:sp>
        <p:nvSpPr>
          <p:cNvPr id="25" name="TextBox 24"/>
          <p:cNvSpPr txBox="1"/>
          <p:nvPr/>
        </p:nvSpPr>
        <p:spPr>
          <a:xfrm>
            <a:off x="152400" y="3276600"/>
            <a:ext cx="14173200" cy="7755969"/>
          </a:xfrm>
          <a:prstGeom prst="rect">
            <a:avLst/>
          </a:prstGeom>
          <a:noFill/>
        </p:spPr>
        <p:txBody>
          <a:bodyPr wrap="square" rtlCol="0">
            <a:spAutoFit/>
          </a:bodyPr>
          <a:lstStyle/>
          <a:p>
            <a:r>
              <a:rPr lang="en-US" sz="1900" b="1" dirty="0" smtClean="0"/>
              <a:t>INTRODUCTION:</a:t>
            </a:r>
            <a:r>
              <a:rPr lang="en-US" sz="1900" dirty="0" smtClean="0"/>
              <a:t> High-resolution topographic models have become an integral part of Earth Surface Science. Applications and use of data from airborne laser scanning systems (e.g. </a:t>
            </a:r>
            <a:r>
              <a:rPr lang="en-US" sz="1900" dirty="0" err="1" smtClean="0"/>
              <a:t>lidar</a:t>
            </a:r>
            <a:r>
              <a:rPr lang="en-US" sz="1900" dirty="0" smtClean="0"/>
              <a:t>) have increased exponentially in the last decade (</a:t>
            </a:r>
            <a:r>
              <a:rPr lang="en-US" sz="1900" dirty="0" err="1" smtClean="0"/>
              <a:t>Glennie</a:t>
            </a:r>
            <a:r>
              <a:rPr lang="en-US" sz="1900" dirty="0" smtClean="0"/>
              <a:t> et al., 2013) as technological advances have increased our ability to acquire, store, and analyze substantially larger datasets.  Detailed representation of geomorphic features over vast areas provides the opportunity develop and verify new and better models of water, sediment and nutrient transfer at the scale of large watersheds.  Differencing of sequential topographic data through the analysis of 'Digital Elevation Models (DEMs) of difference (</a:t>
            </a:r>
            <a:r>
              <a:rPr lang="en-US" sz="1900" dirty="0" err="1" smtClean="0"/>
              <a:t>DoDs</a:t>
            </a:r>
            <a:r>
              <a:rPr lang="en-US" sz="1900" dirty="0" smtClean="0"/>
              <a:t>) can be used to detect and quantify geomorphic change (e.g. </a:t>
            </a:r>
            <a:r>
              <a:rPr lang="en-US" sz="1900" dirty="0" err="1" smtClean="0"/>
              <a:t>Brasington</a:t>
            </a:r>
            <a:r>
              <a:rPr lang="en-US" sz="1900" dirty="0" smtClean="0"/>
              <a:t> et al., 2003; Lane et al., 2003; </a:t>
            </a:r>
            <a:r>
              <a:rPr lang="en-US" sz="1900" dirty="0" err="1" smtClean="0"/>
              <a:t>Thoma</a:t>
            </a:r>
            <a:r>
              <a:rPr lang="en-US" sz="1900" dirty="0" smtClean="0"/>
              <a:t> et al., 2005; Wheaton et al., 2010a, 2010b) or to infer rates of sediment transport and channel morphology (</a:t>
            </a:r>
            <a:r>
              <a:rPr lang="en-US" sz="1900" dirty="0" err="1" smtClean="0"/>
              <a:t>Brasington</a:t>
            </a:r>
            <a:r>
              <a:rPr lang="en-US" sz="1900" dirty="0" smtClean="0"/>
              <a:t> et al., 2003; Wheaton et al., 2013). Additionally, estimates of erosion and deposition in the area surveyed can be used as one line of evidence to constrain watershed- and reach-scale sediment budgets. </a:t>
            </a:r>
          </a:p>
          <a:p>
            <a:endParaRPr lang="en-US" sz="1900" dirty="0" smtClean="0"/>
          </a:p>
          <a:p>
            <a:r>
              <a:rPr lang="en-US" sz="1900" dirty="0" smtClean="0"/>
              <a:t>Excessive sedimentation has been documented in the Minnesota River and many reaches of the main stem and tributaries (fig. 1) are listed as impaired under the Clean Water Act of 1972. An analysis of sediment cores from Lake Pepin, a naturally dammed lake on the Mississippi River downstream from the confluence with the Minnesota River, has shown that the majority of sediment is delivered from the Minnesota River and this has been true over the Holocene. The same analysis also indicated that, since the advent of agriculture in the mid- 1800’s, sediment delivery from the Minnesota River has increased tenfold. The Blue Earth River and its tributaries (Greater Blue Earth basin) have been identified as one of the main sources of sediment to the Minnesota River. A sediment budget for the Greater Blue Earth basin is being developed to inform strategies to reduce current sediment loads and also to better predict how the basin may respond to changing climate. (fig.. 2)Airborne </a:t>
            </a:r>
            <a:r>
              <a:rPr lang="en-US" sz="1900" dirty="0" err="1" smtClean="0"/>
              <a:t>lidar</a:t>
            </a:r>
            <a:r>
              <a:rPr lang="en-US" sz="1900" dirty="0" smtClean="0"/>
              <a:t> data were collected in 2005 and 2012 for the entire county. In 2010, the rivers in Blue Earth County experienced a record flood giving us the unique opportunity to analyze geomorphic change over a massive area. </a:t>
            </a:r>
          </a:p>
          <a:p>
            <a:endParaRPr lang="en-US" sz="1900" dirty="0" smtClean="0"/>
          </a:p>
          <a:p>
            <a:r>
              <a:rPr lang="en-US" sz="1900" dirty="0" smtClean="0"/>
              <a:t>Identifying, characterizing, and quantifying patterns of erosion and deposition at a landscape-scale is fundamental to our understanding of landscape denudation processes and stream-channel </a:t>
            </a:r>
            <a:r>
              <a:rPr lang="en-US" sz="1900" dirty="0" err="1" smtClean="0"/>
              <a:t>morpho</a:t>
            </a:r>
            <a:r>
              <a:rPr lang="en-US" sz="1900" dirty="0" smtClean="0"/>
              <a:t>-dynamics (Mueller and </a:t>
            </a:r>
            <a:r>
              <a:rPr lang="en-US" sz="1900" dirty="0" err="1" smtClean="0"/>
              <a:t>Pitlick</a:t>
            </a:r>
            <a:r>
              <a:rPr lang="en-US" sz="1900" dirty="0" smtClean="0"/>
              <a:t>, 2013). At this point, all studies involving DEMs of difference are on a reach- or small catchment-scale. With increasing spatial scale, there are increasing opportunities and a suite of additional challenges. The importance of responsibly quantifying and propagating uncertainty is of paramount importance </a:t>
            </a:r>
            <a:r>
              <a:rPr lang="en-US" sz="2000" dirty="0" smtClean="0"/>
              <a:t>as potential applications of differencing repeat </a:t>
            </a:r>
            <a:r>
              <a:rPr lang="en-US" sz="2000" dirty="0" err="1" smtClean="0"/>
              <a:t>lidar</a:t>
            </a:r>
            <a:r>
              <a:rPr lang="en-US" sz="2000" dirty="0" smtClean="0"/>
              <a:t> (4D or differential </a:t>
            </a:r>
            <a:r>
              <a:rPr lang="en-US" sz="2000" dirty="0" err="1" smtClean="0"/>
              <a:t>lidar</a:t>
            </a:r>
            <a:r>
              <a:rPr lang="en-US" sz="2000" dirty="0" smtClean="0"/>
              <a:t>) increase across disciplines and in terms of spatial extent.</a:t>
            </a:r>
          </a:p>
          <a:p>
            <a:endParaRPr lang="en-US" sz="2000" dirty="0" smtClean="0"/>
          </a:p>
          <a:p>
            <a:endParaRPr lang="en-US" sz="2000" dirty="0"/>
          </a:p>
        </p:txBody>
      </p:sp>
      <p:pic>
        <p:nvPicPr>
          <p:cNvPr id="27" name="Picture 26" descr="BELSConfl_12.png"/>
          <p:cNvPicPr>
            <a:picLocks noChangeAspect="1"/>
          </p:cNvPicPr>
          <p:nvPr/>
        </p:nvPicPr>
        <p:blipFill>
          <a:blip r:embed="rId6" cstate="print"/>
          <a:srcRect l="4593" t="9139" r="8145" b="10129"/>
          <a:stretch>
            <a:fillRect/>
          </a:stretch>
        </p:blipFill>
        <p:spPr>
          <a:xfrm>
            <a:off x="7543800" y="17145000"/>
            <a:ext cx="6638027" cy="6172200"/>
          </a:xfrm>
          <a:prstGeom prst="rect">
            <a:avLst/>
          </a:prstGeom>
        </p:spPr>
      </p:pic>
      <p:pic>
        <p:nvPicPr>
          <p:cNvPr id="28" name="Picture 27" descr="LSMapleConfl_12.png"/>
          <p:cNvPicPr>
            <a:picLocks noChangeAspect="1"/>
          </p:cNvPicPr>
          <p:nvPr/>
        </p:nvPicPr>
        <p:blipFill>
          <a:blip r:embed="rId7" cstate="print"/>
          <a:srcRect l="6057" t="6105" r="7622" b="12994"/>
          <a:stretch>
            <a:fillRect/>
          </a:stretch>
        </p:blipFill>
        <p:spPr>
          <a:xfrm>
            <a:off x="7620000" y="24460199"/>
            <a:ext cx="6638027" cy="6172200"/>
          </a:xfrm>
          <a:prstGeom prst="rect">
            <a:avLst/>
          </a:prstGeom>
        </p:spPr>
      </p:pic>
      <p:pic>
        <p:nvPicPr>
          <p:cNvPr id="31" name="Picture 30" descr="ScaleAndLegend.png"/>
          <p:cNvPicPr>
            <a:picLocks noChangeAspect="1"/>
          </p:cNvPicPr>
          <p:nvPr/>
        </p:nvPicPr>
        <p:blipFill>
          <a:blip r:embed="rId8" cstate="print"/>
          <a:srcRect l="28922" t="69291" r="32528" b="17752"/>
          <a:stretch>
            <a:fillRect/>
          </a:stretch>
        </p:blipFill>
        <p:spPr>
          <a:xfrm>
            <a:off x="4343400" y="23393399"/>
            <a:ext cx="2971800" cy="990600"/>
          </a:xfrm>
          <a:prstGeom prst="rect">
            <a:avLst/>
          </a:prstGeom>
        </p:spPr>
      </p:pic>
      <p:sp>
        <p:nvSpPr>
          <p:cNvPr id="41" name="TextBox 40"/>
          <p:cNvSpPr txBox="1"/>
          <p:nvPr/>
        </p:nvSpPr>
        <p:spPr>
          <a:xfrm>
            <a:off x="11201400" y="24764999"/>
            <a:ext cx="2712474" cy="369332"/>
          </a:xfrm>
          <a:prstGeom prst="rect">
            <a:avLst/>
          </a:prstGeom>
          <a:noFill/>
        </p:spPr>
        <p:txBody>
          <a:bodyPr wrap="none" rtlCol="0">
            <a:spAutoFit/>
          </a:bodyPr>
          <a:lstStyle/>
          <a:p>
            <a:r>
              <a:rPr lang="en-US" sz="1800" b="1" dirty="0" smtClean="0"/>
              <a:t>Le Sueur and Maple Rivers</a:t>
            </a:r>
            <a:endParaRPr lang="en-US" sz="1800" b="1" dirty="0"/>
          </a:p>
        </p:txBody>
      </p:sp>
      <p:sp>
        <p:nvSpPr>
          <p:cNvPr id="43" name="TextBox 42"/>
          <p:cNvSpPr txBox="1"/>
          <p:nvPr/>
        </p:nvSpPr>
        <p:spPr>
          <a:xfrm>
            <a:off x="9144000" y="17221200"/>
            <a:ext cx="3789884" cy="369332"/>
          </a:xfrm>
          <a:prstGeom prst="rect">
            <a:avLst/>
          </a:prstGeom>
          <a:noFill/>
        </p:spPr>
        <p:txBody>
          <a:bodyPr wrap="none" rtlCol="0">
            <a:spAutoFit/>
          </a:bodyPr>
          <a:lstStyle/>
          <a:p>
            <a:r>
              <a:rPr lang="en-US" sz="1800" b="1" dirty="0" smtClean="0"/>
              <a:t>Blue Earth and </a:t>
            </a:r>
            <a:r>
              <a:rPr lang="en-US" sz="1800" b="1" dirty="0" smtClean="0"/>
              <a:t>Le</a:t>
            </a:r>
            <a:r>
              <a:rPr lang="en-US" sz="1800" b="1" dirty="0" smtClean="0"/>
              <a:t>233085</a:t>
            </a:r>
            <a:r>
              <a:rPr lang="en-US" sz="1800" b="1" dirty="0" smtClean="0"/>
              <a:t> </a:t>
            </a:r>
            <a:r>
              <a:rPr lang="en-US" sz="1800" b="1" dirty="0" smtClean="0"/>
              <a:t>Sueur Rivers</a:t>
            </a:r>
            <a:endParaRPr lang="en-US" sz="1800" b="1" dirty="0"/>
          </a:p>
        </p:txBody>
      </p:sp>
      <p:sp>
        <p:nvSpPr>
          <p:cNvPr id="45" name="TextBox 44"/>
          <p:cNvSpPr txBox="1"/>
          <p:nvPr/>
        </p:nvSpPr>
        <p:spPr>
          <a:xfrm>
            <a:off x="37338000" y="29870400"/>
            <a:ext cx="5943600" cy="923330"/>
          </a:xfrm>
          <a:prstGeom prst="rect">
            <a:avLst/>
          </a:prstGeom>
          <a:noFill/>
        </p:spPr>
        <p:txBody>
          <a:bodyPr wrap="square" rtlCol="0">
            <a:spAutoFit/>
          </a:bodyPr>
          <a:lstStyle/>
          <a:p>
            <a:r>
              <a:rPr lang="en-US" sz="1800" b="1" dirty="0" smtClean="0"/>
              <a:t>Figure 7: </a:t>
            </a:r>
            <a:r>
              <a:rPr lang="en-US" sz="1800" dirty="0" smtClean="0"/>
              <a:t>Two-input  hypothetical fuzzy inference system to spatially quantify and propagate uncertainty in DEMs of Difference. </a:t>
            </a:r>
            <a:endParaRPr lang="en-US" sz="1800" dirty="0"/>
          </a:p>
        </p:txBody>
      </p:sp>
      <p:sp>
        <p:nvSpPr>
          <p:cNvPr id="46" name="TextBox 45"/>
          <p:cNvSpPr txBox="1"/>
          <p:nvPr/>
        </p:nvSpPr>
        <p:spPr>
          <a:xfrm>
            <a:off x="23164800" y="10914995"/>
            <a:ext cx="11506200" cy="5016758"/>
          </a:xfrm>
          <a:prstGeom prst="rect">
            <a:avLst/>
          </a:prstGeom>
          <a:noFill/>
        </p:spPr>
        <p:txBody>
          <a:bodyPr wrap="square" rtlCol="0">
            <a:spAutoFit/>
          </a:bodyPr>
          <a:lstStyle/>
          <a:p>
            <a:r>
              <a:rPr lang="en-US" sz="2000" b="1" dirty="0" err="1" smtClean="0"/>
              <a:t>DoD</a:t>
            </a:r>
            <a:r>
              <a:rPr lang="en-US" sz="2000" b="1" dirty="0" smtClean="0"/>
              <a:t> Methods: </a:t>
            </a:r>
            <a:r>
              <a:rPr lang="en-US" sz="2000" dirty="0" smtClean="0"/>
              <a:t>To make meaningful interpretations of the differences between two digital elevation models (DEMs), total uncertainty must be accounted for between and within DEMs. In other studies differencing airborne </a:t>
            </a:r>
            <a:r>
              <a:rPr lang="en-US" sz="2000" dirty="0" err="1" smtClean="0"/>
              <a:t>lidar</a:t>
            </a:r>
            <a:r>
              <a:rPr lang="en-US" sz="2000" dirty="0" smtClean="0"/>
              <a:t> (</a:t>
            </a:r>
            <a:r>
              <a:rPr lang="en-US" sz="2000" dirty="0" err="1" smtClean="0"/>
              <a:t>Thoma</a:t>
            </a:r>
            <a:r>
              <a:rPr lang="en-US" sz="2000" dirty="0" smtClean="0"/>
              <a:t> et al., 2005; Young and Ashford, 2006; Kessler et al., 2009; Bull et al., 2010), uncertainty or error was only estimated by applying a minimum level of detection (Fuller et al., 2003). Specifying a minimum level of detection relies on the typically unsupported assumption that uncertainty is spatially uniform (Wheaton et al., 2010b). A minimum level of detection is used as a threshold where only elevation differences greater than the minimum level of detection are considered meaningful. To estimate volumetric change and identify sediment sources and sinks, I compared two </a:t>
            </a:r>
            <a:r>
              <a:rPr lang="en-US" sz="2000" dirty="0" err="1" smtClean="0"/>
              <a:t>lidar</a:t>
            </a:r>
            <a:r>
              <a:rPr lang="en-US" sz="2000" dirty="0" smtClean="0"/>
              <a:t>-derived DEMs that were collected in 2005 and 2012 for all of Blue Earth County. I differenced the two DEMs using a fuzzy inference system that quantifies and propagates uncertainty throughout the DEMs (Wheaton et al., 2010) Sources of uncertainty include the slope, point density, and whether there was water in the channel at the time of data collection. Vegetation is another source of uncertainty that will be included in future iterations of this analysis. To the right (fig. 4), I show a 2-input fuzzy inference system using point density and slope as uncertainty parameters. Below, I show the DEM of difference for four areas in Blue Earth County using different methods of quantifying uncertainty. </a:t>
            </a:r>
          </a:p>
          <a:p>
            <a:r>
              <a:rPr lang="en-US" sz="2000" b="1" dirty="0" smtClean="0"/>
              <a:t> </a:t>
            </a:r>
            <a:endParaRPr lang="en-US" sz="2000" b="1" dirty="0"/>
          </a:p>
        </p:txBody>
      </p:sp>
      <p:sp>
        <p:nvSpPr>
          <p:cNvPr id="54" name="TextBox 53"/>
          <p:cNvSpPr txBox="1"/>
          <p:nvPr/>
        </p:nvSpPr>
        <p:spPr>
          <a:xfrm>
            <a:off x="23088600" y="3581400"/>
            <a:ext cx="11353800" cy="7786747"/>
          </a:xfrm>
          <a:prstGeom prst="rect">
            <a:avLst/>
          </a:prstGeom>
          <a:noFill/>
        </p:spPr>
        <p:txBody>
          <a:bodyPr wrap="square" rtlCol="0">
            <a:spAutoFit/>
          </a:bodyPr>
          <a:lstStyle/>
          <a:p>
            <a:r>
              <a:rPr lang="en-US" sz="2000" b="1" dirty="0" smtClean="0"/>
              <a:t>SYSTEMATIC OFFSET: </a:t>
            </a:r>
            <a:r>
              <a:rPr lang="en-US" sz="2000" dirty="0" smtClean="0"/>
              <a:t>Initial differences between the two DEMs indicated a systematic bias between the two datasets. The raw, uncorrected, </a:t>
            </a:r>
            <a:r>
              <a:rPr lang="en-US" sz="2000" dirty="0" err="1" smtClean="0"/>
              <a:t>DoD</a:t>
            </a:r>
            <a:r>
              <a:rPr lang="en-US" sz="2000" dirty="0" smtClean="0"/>
              <a:t> indicated a small amount of deposition throughout the county, including in agricultural fields where no measurable change would be expected over a 7-year period.   To determine whether there were systematic elevation differences and to quantify those differences, we took two approaches. First, we compared results from </a:t>
            </a:r>
            <a:r>
              <a:rPr lang="en-US" sz="2000" dirty="0" err="1" smtClean="0"/>
              <a:t>rtkGPS</a:t>
            </a:r>
            <a:r>
              <a:rPr lang="en-US" sz="2000" dirty="0" smtClean="0"/>
              <a:t> control points collected simultaneously with the </a:t>
            </a:r>
            <a:r>
              <a:rPr lang="en-US" sz="2000" dirty="0" err="1" smtClean="0"/>
              <a:t>lidar</a:t>
            </a:r>
            <a:r>
              <a:rPr lang="en-US" sz="2000" dirty="0" smtClean="0"/>
              <a:t> flight (black line in fig. 2). Second, we compared elevations of the two DEMs for two sets of points that we manually generated  (blue and red lines in fig. 2). </a:t>
            </a:r>
          </a:p>
          <a:p>
            <a:endParaRPr lang="en-US" sz="2000" dirty="0" smtClean="0"/>
          </a:p>
          <a:p>
            <a:r>
              <a:rPr lang="en-US" sz="2000" dirty="0" smtClean="0"/>
              <a:t>Results from analysis of the control point and generated point  data clearly indicate a positive bias in the 2012 dataset, relative to the 2005 dataset. Points collected for quality control indicate that </a:t>
            </a:r>
            <a:r>
              <a:rPr lang="en-US" sz="2000" dirty="0" err="1" smtClean="0"/>
              <a:t>lidar</a:t>
            </a:r>
            <a:r>
              <a:rPr lang="en-US" sz="2000" dirty="0" smtClean="0"/>
              <a:t> elevations are generally 7 cm higher than GPS elevations in the 2012 data. The median difference between elevations in the 2012 and 2005 DEMs was 9.6 cm for all points digitized on roads and 3.7 cm for all randomly generated points. Together, these results indicate that the 2012 DEM is systematically offset by 6 cm. To account for this bias, we subtracted 6 cm from each elevation in the 2012 DEM for the change detection analysis.</a:t>
            </a:r>
          </a:p>
          <a:p>
            <a:endParaRPr lang="en-US" sz="2000" dirty="0" smtClean="0"/>
          </a:p>
          <a:p>
            <a:r>
              <a:rPr lang="en-US" sz="2000" dirty="0" smtClean="0"/>
              <a:t>Horizontal error can introduce additional vertical error especially in areas of steep slope, such as bluffs or stream banks (James et al., 2012). To determine whether there was a systematic bias in the horizontal direction, we compared x and y coordinates of digitized points common in each dataset. X and y coordinates from 2005 were subtracted from 2012 x and y coordinates and the differences in northing and easting were used to calculate the angle (direction) and the magnitude of the vector between the two points. Magnitude of error varied from 0.40 m up to 5.4 m (fig.3). Magnitudes of horizontal offset were randomly distributed and the direction of offset was </a:t>
            </a:r>
            <a:r>
              <a:rPr lang="en-US" sz="2000" dirty="0" err="1" smtClean="0"/>
              <a:t>anisotropically</a:t>
            </a:r>
            <a:r>
              <a:rPr lang="en-US" sz="2000" dirty="0" smtClean="0"/>
              <a:t> distributed.  </a:t>
            </a:r>
          </a:p>
          <a:p>
            <a:endParaRPr lang="en-US" sz="2000" dirty="0" smtClean="0"/>
          </a:p>
          <a:p>
            <a:endParaRPr lang="en-US" sz="2000" dirty="0"/>
          </a:p>
        </p:txBody>
      </p:sp>
      <p:pic>
        <p:nvPicPr>
          <p:cNvPr id="55" name="Picture 54" descr="FISFigNoWet.png"/>
          <p:cNvPicPr>
            <a:picLocks noChangeAspect="1"/>
          </p:cNvPicPr>
          <p:nvPr/>
        </p:nvPicPr>
        <p:blipFill>
          <a:blip r:embed="rId9" cstate="print"/>
          <a:stretch>
            <a:fillRect/>
          </a:stretch>
        </p:blipFill>
        <p:spPr>
          <a:xfrm>
            <a:off x="37185600" y="18745200"/>
            <a:ext cx="6248400" cy="10917536"/>
          </a:xfrm>
          <a:prstGeom prst="rect">
            <a:avLst/>
          </a:prstGeom>
        </p:spPr>
      </p:pic>
      <p:sp>
        <p:nvSpPr>
          <p:cNvPr id="68" name="TextBox 67"/>
          <p:cNvSpPr txBox="1"/>
          <p:nvPr/>
        </p:nvSpPr>
        <p:spPr>
          <a:xfrm>
            <a:off x="228600" y="31165800"/>
            <a:ext cx="43510200" cy="1569660"/>
          </a:xfrm>
          <a:prstGeom prst="rect">
            <a:avLst/>
          </a:prstGeom>
          <a:noFill/>
        </p:spPr>
        <p:txBody>
          <a:bodyPr wrap="square" rtlCol="0">
            <a:spAutoFit/>
          </a:bodyPr>
          <a:lstStyle/>
          <a:p>
            <a:r>
              <a:rPr lang="en-US" sz="1600" b="1" dirty="0" smtClean="0"/>
              <a:t>References: </a:t>
            </a:r>
            <a:r>
              <a:rPr lang="en-US" sz="1600" i="1" dirty="0" err="1" smtClean="0"/>
              <a:t>Brasington</a:t>
            </a:r>
            <a:r>
              <a:rPr lang="en-US" sz="1600" i="1" dirty="0" smtClean="0"/>
              <a:t> J, </a:t>
            </a:r>
            <a:r>
              <a:rPr lang="en-US" sz="1600" i="1" dirty="0" err="1" smtClean="0"/>
              <a:t>Langham</a:t>
            </a:r>
            <a:r>
              <a:rPr lang="en-US" sz="1600" i="1" dirty="0" smtClean="0"/>
              <a:t> J, </a:t>
            </a:r>
            <a:r>
              <a:rPr lang="en-US" sz="1600" i="1" dirty="0" err="1" smtClean="0"/>
              <a:t>Rumsby</a:t>
            </a:r>
            <a:r>
              <a:rPr lang="en-US" sz="1600" i="1" dirty="0" smtClean="0"/>
              <a:t> B.</a:t>
            </a:r>
            <a:r>
              <a:rPr lang="en-US" sz="1600" dirty="0" smtClean="0"/>
              <a:t> 2003. Methodological sensitivity of </a:t>
            </a:r>
            <a:r>
              <a:rPr lang="en-US" sz="1600" dirty="0" err="1" smtClean="0"/>
              <a:t>morphometric</a:t>
            </a:r>
            <a:r>
              <a:rPr lang="en-US" sz="1600" dirty="0" smtClean="0"/>
              <a:t> estimates of coarse fluvial sediment transport. Geomorphology </a:t>
            </a:r>
            <a:r>
              <a:rPr lang="en-US" sz="1600" b="1" dirty="0" smtClean="0"/>
              <a:t>53</a:t>
            </a:r>
            <a:r>
              <a:rPr lang="en-US" sz="1600" dirty="0" smtClean="0"/>
              <a:t> : 299–316. </a:t>
            </a:r>
            <a:r>
              <a:rPr lang="en-US" sz="1600" i="1" dirty="0" smtClean="0"/>
              <a:t>Bull JM, Miller H, </a:t>
            </a:r>
            <a:r>
              <a:rPr lang="en-US" sz="1600" i="1" dirty="0" err="1" smtClean="0"/>
              <a:t>Gravley</a:t>
            </a:r>
            <a:r>
              <a:rPr lang="en-US" sz="1600" i="1" dirty="0" smtClean="0"/>
              <a:t> DM, Costello D, </a:t>
            </a:r>
            <a:r>
              <a:rPr lang="en-US" sz="1600" i="1" dirty="0" err="1" smtClean="0"/>
              <a:t>Hikuroa</a:t>
            </a:r>
            <a:r>
              <a:rPr lang="en-US" sz="1600" i="1" dirty="0" smtClean="0"/>
              <a:t> DCH, Dix JK</a:t>
            </a:r>
            <a:r>
              <a:rPr lang="en-US" sz="1600" dirty="0" smtClean="0"/>
              <a:t>. 2010. Assessing debris flows using LIDAR differencing: 18 May 2005 </a:t>
            </a:r>
            <a:r>
              <a:rPr lang="en-US" sz="1600" dirty="0" err="1" smtClean="0"/>
              <a:t>Matata</a:t>
            </a:r>
            <a:r>
              <a:rPr lang="en-US" sz="1600" dirty="0" smtClean="0"/>
              <a:t> event, New Zealand. Geomorphology </a:t>
            </a:r>
            <a:r>
              <a:rPr lang="en-US" sz="1600" b="1" dirty="0" smtClean="0"/>
              <a:t>124</a:t>
            </a:r>
            <a:r>
              <a:rPr lang="en-US" sz="1600" dirty="0" smtClean="0"/>
              <a:t> : 75–84. </a:t>
            </a:r>
            <a:r>
              <a:rPr lang="en-US" sz="1600" i="1" dirty="0" smtClean="0"/>
              <a:t>Fuller IC, Large ARG, Charlton ME, Heritage GL, Milan DJ</a:t>
            </a:r>
            <a:r>
              <a:rPr lang="en-US" sz="1600" dirty="0" smtClean="0"/>
              <a:t>. 2003. Reach-scale sediment transfers: an evaluation of two morphological budgeting approaches. Earth Surface Processes and Landforms </a:t>
            </a:r>
            <a:r>
              <a:rPr lang="en-US" sz="1600" b="1" dirty="0" smtClean="0"/>
              <a:t>28</a:t>
            </a:r>
            <a:r>
              <a:rPr lang="en-US" sz="1600" dirty="0" smtClean="0"/>
              <a:t> : 889–903. </a:t>
            </a:r>
            <a:r>
              <a:rPr lang="en-US" sz="1600" i="1" dirty="0" err="1" smtClean="0"/>
              <a:t>Glennie</a:t>
            </a:r>
            <a:r>
              <a:rPr lang="en-US" sz="1600" i="1" dirty="0" smtClean="0"/>
              <a:t> CL, Carter WE, </a:t>
            </a:r>
            <a:r>
              <a:rPr lang="en-US" sz="1600" i="1" dirty="0" err="1" smtClean="0"/>
              <a:t>Shrestha</a:t>
            </a:r>
            <a:r>
              <a:rPr lang="en-US" sz="1600" i="1" dirty="0" smtClean="0"/>
              <a:t> RL, Dietrich WE.</a:t>
            </a:r>
            <a:r>
              <a:rPr lang="en-US" sz="1600" dirty="0" smtClean="0"/>
              <a:t> 2013. Geodetic imaging with airborne </a:t>
            </a:r>
            <a:r>
              <a:rPr lang="en-US" sz="1600" dirty="0" err="1" smtClean="0"/>
              <a:t>LiDAR</a:t>
            </a:r>
            <a:r>
              <a:rPr lang="en-US" sz="1600" dirty="0" smtClean="0"/>
              <a:t>: the Earth’s surface revealed. Reports on progress in physics. Physical Society (Great Britain) </a:t>
            </a:r>
            <a:r>
              <a:rPr lang="en-US" sz="1600" b="1" dirty="0" smtClean="0"/>
              <a:t>76</a:t>
            </a:r>
            <a:r>
              <a:rPr lang="en-US" sz="1600" dirty="0" smtClean="0"/>
              <a:t> : 086801.</a:t>
            </a:r>
            <a:r>
              <a:rPr lang="en-US" sz="1600" i="1" dirty="0" smtClean="0"/>
              <a:t> James LA, Hodgson ME, </a:t>
            </a:r>
            <a:r>
              <a:rPr lang="en-US" sz="1600" i="1" dirty="0" err="1" smtClean="0"/>
              <a:t>Ghoshal</a:t>
            </a:r>
            <a:r>
              <a:rPr lang="en-US" sz="1600" i="1" dirty="0" smtClean="0"/>
              <a:t> S, </a:t>
            </a:r>
            <a:r>
              <a:rPr lang="en-US" sz="1600" i="1" dirty="0" err="1" smtClean="0"/>
              <a:t>Latiolais</a:t>
            </a:r>
            <a:r>
              <a:rPr lang="en-US" sz="1600" i="1" dirty="0" smtClean="0"/>
              <a:t> MM. </a:t>
            </a:r>
            <a:r>
              <a:rPr lang="en-US" sz="1600" dirty="0" smtClean="0"/>
              <a:t>2012. Geomorphic change detection using historic maps and DEM differencing: The temporal dimension of geospatial analysis. Geomorphology </a:t>
            </a:r>
            <a:r>
              <a:rPr lang="en-US" sz="1600" b="1" dirty="0" smtClean="0"/>
              <a:t>137</a:t>
            </a:r>
            <a:r>
              <a:rPr lang="en-US" sz="1600" dirty="0" smtClean="0"/>
              <a:t> : 181–198. </a:t>
            </a:r>
            <a:r>
              <a:rPr lang="en-US" sz="1600" i="1" dirty="0" smtClean="0"/>
              <a:t>Kessler a C, Gupta SC, </a:t>
            </a:r>
            <a:r>
              <a:rPr lang="en-US" sz="1600" i="1" dirty="0" err="1" smtClean="0"/>
              <a:t>Dolliver</a:t>
            </a:r>
            <a:r>
              <a:rPr lang="en-US" sz="1600" i="1" dirty="0" smtClean="0"/>
              <a:t> H a S, </a:t>
            </a:r>
            <a:r>
              <a:rPr lang="en-US" sz="1600" i="1" dirty="0" err="1" smtClean="0"/>
              <a:t>Thoma</a:t>
            </a:r>
            <a:r>
              <a:rPr lang="en-US" sz="1600" i="1" dirty="0" smtClean="0"/>
              <a:t> DP. </a:t>
            </a:r>
            <a:r>
              <a:rPr lang="en-US" sz="1600" dirty="0" smtClean="0"/>
              <a:t>2009. </a:t>
            </a:r>
            <a:r>
              <a:rPr lang="en-US" sz="1600" dirty="0" err="1" smtClean="0"/>
              <a:t>Lidar</a:t>
            </a:r>
            <a:r>
              <a:rPr lang="en-US" sz="1600" dirty="0" smtClean="0"/>
              <a:t> quantification of bank erosion in Blue Earth County, Minnesota. Journal of environmental quality </a:t>
            </a:r>
            <a:r>
              <a:rPr lang="en-US" sz="1600" b="1" dirty="0" smtClean="0"/>
              <a:t>41</a:t>
            </a:r>
            <a:r>
              <a:rPr lang="en-US" sz="1600" dirty="0" smtClean="0"/>
              <a:t> : 197–207.</a:t>
            </a:r>
            <a:r>
              <a:rPr lang="en-US" sz="1600" i="1" dirty="0" smtClean="0"/>
              <a:t> Lane SN, </a:t>
            </a:r>
            <a:r>
              <a:rPr lang="en-US" sz="1600" i="1" dirty="0" err="1" smtClean="0"/>
              <a:t>Westaway</a:t>
            </a:r>
            <a:r>
              <a:rPr lang="en-US" sz="1600" i="1" dirty="0" smtClean="0"/>
              <a:t> RM, Murray Hicks D.</a:t>
            </a:r>
            <a:r>
              <a:rPr lang="en-US" sz="1600" dirty="0" smtClean="0"/>
              <a:t> 2003. Estimation of erosion and deposition volumes in a large, gravel-bed, braided river using synoptic remote sensing. Earth Surface Processes and Landforms </a:t>
            </a:r>
            <a:r>
              <a:rPr lang="en-US" sz="1600" b="1" dirty="0" smtClean="0"/>
              <a:t>28</a:t>
            </a:r>
            <a:r>
              <a:rPr lang="en-US" sz="1600" dirty="0" smtClean="0"/>
              <a:t> : 249–271. </a:t>
            </a:r>
            <a:r>
              <a:rPr lang="en-US" sz="1600" i="1" dirty="0" smtClean="0"/>
              <a:t>Mueller ER, </a:t>
            </a:r>
            <a:r>
              <a:rPr lang="en-US" sz="1600" i="1" dirty="0" err="1" smtClean="0"/>
              <a:t>Pitlick</a:t>
            </a:r>
            <a:r>
              <a:rPr lang="en-US" sz="1600" i="1" dirty="0" smtClean="0"/>
              <a:t> J. </a:t>
            </a:r>
            <a:r>
              <a:rPr lang="en-US" sz="1600" dirty="0" smtClean="0"/>
              <a:t>2013. Sediment supply and channel morphology in mountain river systems: 1. Relative importance of </a:t>
            </a:r>
            <a:r>
              <a:rPr lang="en-US" sz="1600" dirty="0" err="1" smtClean="0"/>
              <a:t>lithology</a:t>
            </a:r>
            <a:r>
              <a:rPr lang="en-US" sz="1600" dirty="0" smtClean="0"/>
              <a:t>, topography and climate. Journal of Geophysical Research: Earth Surface. </a:t>
            </a:r>
            <a:r>
              <a:rPr lang="en-US" sz="1600" i="1" dirty="0" err="1" smtClean="0"/>
              <a:t>Thoma</a:t>
            </a:r>
            <a:r>
              <a:rPr lang="en-US" sz="1600" i="1" dirty="0" smtClean="0"/>
              <a:t> DP, Gupta SC, Bauer ME, </a:t>
            </a:r>
            <a:r>
              <a:rPr lang="en-US" sz="1600" i="1" dirty="0" err="1" smtClean="0"/>
              <a:t>Kirchoff</a:t>
            </a:r>
            <a:r>
              <a:rPr lang="en-US" sz="1600" i="1" dirty="0" smtClean="0"/>
              <a:t> CE. </a:t>
            </a:r>
            <a:r>
              <a:rPr lang="en-US" sz="1600" dirty="0" smtClean="0"/>
              <a:t>2005. Airborne laser scanning for riverbank erosion assessment. Remote Sensing of Environment </a:t>
            </a:r>
            <a:r>
              <a:rPr lang="en-US" sz="1600" b="1" dirty="0" smtClean="0"/>
              <a:t>95</a:t>
            </a:r>
            <a:r>
              <a:rPr lang="en-US" sz="1600" dirty="0" smtClean="0"/>
              <a:t> : 493–501. </a:t>
            </a:r>
            <a:r>
              <a:rPr lang="en-US" sz="1600" i="1" dirty="0" smtClean="0"/>
              <a:t>Wheaton JM, </a:t>
            </a:r>
            <a:r>
              <a:rPr lang="en-US" sz="1600" i="1" dirty="0" err="1" smtClean="0"/>
              <a:t>Brasington</a:t>
            </a:r>
            <a:r>
              <a:rPr lang="en-US" sz="1600" i="1" dirty="0" smtClean="0"/>
              <a:t> J, Darby SE, </a:t>
            </a:r>
            <a:r>
              <a:rPr lang="en-US" sz="1600" i="1" dirty="0" err="1" smtClean="0"/>
              <a:t>Kasprak</a:t>
            </a:r>
            <a:r>
              <a:rPr lang="en-US" sz="1600" i="1" dirty="0" smtClean="0"/>
              <a:t> A, Sear D, </a:t>
            </a:r>
            <a:r>
              <a:rPr lang="en-US" sz="1600" i="1" dirty="0" err="1" smtClean="0"/>
              <a:t>Vericat</a:t>
            </a:r>
            <a:r>
              <a:rPr lang="en-US" sz="1600" i="1" dirty="0" smtClean="0"/>
              <a:t> D.</a:t>
            </a:r>
            <a:r>
              <a:rPr lang="en-US" sz="1600" dirty="0" smtClean="0"/>
              <a:t> 2013. </a:t>
            </a:r>
            <a:r>
              <a:rPr lang="en-US" sz="1600" dirty="0" err="1" smtClean="0"/>
              <a:t>Morphodynamic</a:t>
            </a:r>
            <a:r>
              <a:rPr lang="en-US" sz="1600" dirty="0" smtClean="0"/>
              <a:t> signatures of braiding mechanisms as expressed through change in sediment storage in a gravel-bed river. Journal of Geophysical Research: Earth Surface </a:t>
            </a:r>
            <a:r>
              <a:rPr lang="en-US" sz="1600" b="1" dirty="0" smtClean="0"/>
              <a:t>118</a:t>
            </a:r>
            <a:r>
              <a:rPr lang="en-US" sz="1600" dirty="0" smtClean="0"/>
              <a:t> : 759–779.</a:t>
            </a:r>
            <a:r>
              <a:rPr lang="en-US" sz="1600" i="1" dirty="0" smtClean="0"/>
              <a:t> Wheaton JM, </a:t>
            </a:r>
            <a:r>
              <a:rPr lang="en-US" sz="1600" i="1" dirty="0" err="1" smtClean="0"/>
              <a:t>Brasington</a:t>
            </a:r>
            <a:r>
              <a:rPr lang="en-US" sz="1600" i="1" dirty="0" smtClean="0"/>
              <a:t> J, Darby SE, </a:t>
            </a:r>
            <a:r>
              <a:rPr lang="en-US" sz="1600" i="1" dirty="0" err="1" smtClean="0"/>
              <a:t>Merz</a:t>
            </a:r>
            <a:r>
              <a:rPr lang="en-US" sz="1600" i="1" dirty="0" smtClean="0"/>
              <a:t> J, </a:t>
            </a:r>
            <a:r>
              <a:rPr lang="en-US" sz="1600" i="1" dirty="0" err="1" smtClean="0"/>
              <a:t>Pasternack</a:t>
            </a:r>
            <a:r>
              <a:rPr lang="en-US" sz="1600" i="1" dirty="0" smtClean="0"/>
              <a:t> GB, Sear D, </a:t>
            </a:r>
            <a:r>
              <a:rPr lang="en-US" sz="1600" i="1" dirty="0" err="1" smtClean="0"/>
              <a:t>Vericat</a:t>
            </a:r>
            <a:r>
              <a:rPr lang="en-US" sz="1600" i="1" dirty="0" smtClean="0"/>
              <a:t> D. </a:t>
            </a:r>
            <a:r>
              <a:rPr lang="en-US" sz="1600" dirty="0" smtClean="0"/>
              <a:t>2010a. Linking geomorphic changes to </a:t>
            </a:r>
            <a:r>
              <a:rPr lang="en-US" sz="1600" dirty="0" err="1" smtClean="0"/>
              <a:t>salmonid</a:t>
            </a:r>
            <a:r>
              <a:rPr lang="en-US" sz="1600" dirty="0" smtClean="0"/>
              <a:t> habitat at a scale relevant to fish. River Research and Applications </a:t>
            </a:r>
            <a:r>
              <a:rPr lang="en-US" sz="1600" b="1" dirty="0" smtClean="0"/>
              <a:t>26</a:t>
            </a:r>
            <a:r>
              <a:rPr lang="en-US" sz="1600" dirty="0" smtClean="0"/>
              <a:t> : 469–486.</a:t>
            </a:r>
            <a:r>
              <a:rPr lang="en-US" sz="1600" i="1" dirty="0" smtClean="0"/>
              <a:t> Wheaton JM, </a:t>
            </a:r>
            <a:r>
              <a:rPr lang="en-US" sz="1600" i="1" dirty="0" err="1" smtClean="0"/>
              <a:t>Brasington</a:t>
            </a:r>
            <a:r>
              <a:rPr lang="en-US" sz="1600" i="1" dirty="0" smtClean="0"/>
              <a:t> J, Darby SE, Sear D. </a:t>
            </a:r>
            <a:r>
              <a:rPr lang="en-US" sz="1600" dirty="0" smtClean="0"/>
              <a:t>2010b. Accounting for uncertainty in DEMs from repeat topographic surveys: improved sediment budgets. Earth Surface Processes and Landforms </a:t>
            </a:r>
            <a:r>
              <a:rPr lang="en-US" sz="1600" b="1" dirty="0" smtClean="0"/>
              <a:t>35</a:t>
            </a:r>
            <a:r>
              <a:rPr lang="en-US" sz="1600" dirty="0" smtClean="0"/>
              <a:t> : 136–156. </a:t>
            </a:r>
            <a:r>
              <a:rPr lang="en-US" sz="1600" i="1" dirty="0" smtClean="0"/>
              <a:t>Young AP, Ashford SA. 2006. </a:t>
            </a:r>
            <a:r>
              <a:rPr lang="en-US" sz="1600" dirty="0" smtClean="0"/>
              <a:t>Application of airborne </a:t>
            </a:r>
            <a:r>
              <a:rPr lang="en-US" sz="1600" dirty="0" err="1" smtClean="0"/>
              <a:t>lidar</a:t>
            </a:r>
            <a:r>
              <a:rPr lang="en-US" sz="1600" dirty="0" smtClean="0"/>
              <a:t> for </a:t>
            </a:r>
            <a:r>
              <a:rPr lang="en-US" sz="1600" dirty="0" err="1" smtClean="0"/>
              <a:t>seacliff</a:t>
            </a:r>
            <a:r>
              <a:rPr lang="en-US" sz="1600" dirty="0" smtClean="0"/>
              <a:t> volumetric change and beach-sediment budget contributions. Journal of Coastal Research </a:t>
            </a:r>
            <a:r>
              <a:rPr lang="en-US" sz="1600" b="1" dirty="0" smtClean="0"/>
              <a:t>22</a:t>
            </a:r>
            <a:r>
              <a:rPr lang="en-US" sz="1600" dirty="0" smtClean="0"/>
              <a:t> : 307–318. </a:t>
            </a:r>
          </a:p>
          <a:p>
            <a:endParaRPr lang="en-US" sz="1600" b="1" dirty="0"/>
          </a:p>
        </p:txBody>
      </p:sp>
      <p:pic>
        <p:nvPicPr>
          <p:cNvPr id="37" name="Picture 36" descr="BEC_All_2boxes.png"/>
          <p:cNvPicPr>
            <a:picLocks noChangeAspect="1"/>
          </p:cNvPicPr>
          <p:nvPr/>
        </p:nvPicPr>
        <p:blipFill>
          <a:blip r:embed="rId10" cstate="print"/>
          <a:srcRect l="6314" t="3465" r="7400" b="4522"/>
          <a:stretch>
            <a:fillRect/>
          </a:stretch>
        </p:blipFill>
        <p:spPr>
          <a:xfrm>
            <a:off x="7848600" y="10363200"/>
            <a:ext cx="6248400" cy="6629400"/>
          </a:xfrm>
          <a:prstGeom prst="rect">
            <a:avLst/>
          </a:prstGeom>
        </p:spPr>
      </p:pic>
      <p:sp>
        <p:nvSpPr>
          <p:cNvPr id="33" name="TextBox 32"/>
          <p:cNvSpPr txBox="1"/>
          <p:nvPr/>
        </p:nvSpPr>
        <p:spPr>
          <a:xfrm>
            <a:off x="13182600" y="23698200"/>
            <a:ext cx="652743" cy="369332"/>
          </a:xfrm>
          <a:prstGeom prst="rect">
            <a:avLst/>
          </a:prstGeom>
          <a:noFill/>
        </p:spPr>
        <p:txBody>
          <a:bodyPr wrap="none" rtlCol="0">
            <a:spAutoFit/>
          </a:bodyPr>
          <a:lstStyle/>
          <a:p>
            <a:r>
              <a:rPr lang="en-US" sz="1800" b="1" dirty="0" smtClean="0"/>
              <a:t>2012</a:t>
            </a:r>
            <a:endParaRPr lang="en-US" sz="1800" b="1" dirty="0"/>
          </a:p>
        </p:txBody>
      </p:sp>
      <p:sp>
        <p:nvSpPr>
          <p:cNvPr id="35" name="TextBox 34"/>
          <p:cNvSpPr txBox="1"/>
          <p:nvPr/>
        </p:nvSpPr>
        <p:spPr>
          <a:xfrm>
            <a:off x="838200" y="23774400"/>
            <a:ext cx="652743" cy="369332"/>
          </a:xfrm>
          <a:prstGeom prst="rect">
            <a:avLst/>
          </a:prstGeom>
          <a:noFill/>
        </p:spPr>
        <p:txBody>
          <a:bodyPr wrap="none" rtlCol="0">
            <a:spAutoFit/>
          </a:bodyPr>
          <a:lstStyle/>
          <a:p>
            <a:r>
              <a:rPr lang="en-US" sz="1800" b="1" dirty="0" smtClean="0"/>
              <a:t>2005</a:t>
            </a:r>
            <a:endParaRPr lang="en-US" sz="1800" b="1" dirty="0"/>
          </a:p>
        </p:txBody>
      </p:sp>
      <p:cxnSp>
        <p:nvCxnSpPr>
          <p:cNvPr id="36" name="Straight Connector 35"/>
          <p:cNvCxnSpPr/>
          <p:nvPr/>
        </p:nvCxnSpPr>
        <p:spPr>
          <a:xfrm flipV="1">
            <a:off x="4876800" y="10515599"/>
            <a:ext cx="3200400" cy="198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descr="LSMapleConfl_05.png"/>
          <p:cNvPicPr>
            <a:picLocks noChangeAspect="1"/>
          </p:cNvPicPr>
          <p:nvPr/>
        </p:nvPicPr>
        <p:blipFill>
          <a:blip r:embed="rId11" cstate="print"/>
          <a:srcRect l="5187" t="5751" r="7669" b="13209"/>
          <a:stretch>
            <a:fillRect/>
          </a:stretch>
        </p:blipFill>
        <p:spPr>
          <a:xfrm>
            <a:off x="533400" y="24460200"/>
            <a:ext cx="6689868" cy="6172200"/>
          </a:xfrm>
          <a:prstGeom prst="rect">
            <a:avLst/>
          </a:prstGeom>
        </p:spPr>
      </p:pic>
      <p:sp>
        <p:nvSpPr>
          <p:cNvPr id="44" name="TextBox 43"/>
          <p:cNvSpPr txBox="1"/>
          <p:nvPr/>
        </p:nvSpPr>
        <p:spPr>
          <a:xfrm>
            <a:off x="4419600" y="24765000"/>
            <a:ext cx="2712474" cy="369332"/>
          </a:xfrm>
          <a:prstGeom prst="rect">
            <a:avLst/>
          </a:prstGeom>
          <a:noFill/>
        </p:spPr>
        <p:txBody>
          <a:bodyPr wrap="none" rtlCol="0">
            <a:spAutoFit/>
          </a:bodyPr>
          <a:lstStyle/>
          <a:p>
            <a:r>
              <a:rPr lang="en-US" sz="1800" b="1" dirty="0" smtClean="0"/>
              <a:t>Le Sueur and Maple Rivers</a:t>
            </a:r>
            <a:endParaRPr lang="en-US" sz="1800" b="1" dirty="0"/>
          </a:p>
        </p:txBody>
      </p:sp>
      <p:pic>
        <p:nvPicPr>
          <p:cNvPr id="49" name="Picture 48" descr="BELSConfl_05.png"/>
          <p:cNvPicPr>
            <a:picLocks noChangeAspect="1"/>
          </p:cNvPicPr>
          <p:nvPr/>
        </p:nvPicPr>
        <p:blipFill>
          <a:blip r:embed="rId12" cstate="print"/>
          <a:srcRect l="5909" t="8696" r="7465" b="10787"/>
          <a:stretch>
            <a:fillRect/>
          </a:stretch>
        </p:blipFill>
        <p:spPr>
          <a:xfrm>
            <a:off x="533400" y="17145000"/>
            <a:ext cx="6610597" cy="6096000"/>
          </a:xfrm>
          <a:prstGeom prst="rect">
            <a:avLst/>
          </a:prstGeom>
        </p:spPr>
      </p:pic>
      <p:pic>
        <p:nvPicPr>
          <p:cNvPr id="50" name="Picture 49" descr="PeakStreamflow_BECGages.png"/>
          <p:cNvPicPr>
            <a:picLocks noChangeAspect="1"/>
          </p:cNvPicPr>
          <p:nvPr/>
        </p:nvPicPr>
        <p:blipFill>
          <a:blip r:embed="rId13" cstate="print"/>
          <a:stretch>
            <a:fillRect/>
          </a:stretch>
        </p:blipFill>
        <p:spPr>
          <a:xfrm>
            <a:off x="14782800" y="3429001"/>
            <a:ext cx="6917318" cy="4800599"/>
          </a:xfrm>
          <a:prstGeom prst="rect">
            <a:avLst/>
          </a:prstGeom>
        </p:spPr>
      </p:pic>
      <p:sp>
        <p:nvSpPr>
          <p:cNvPr id="51" name="TextBox 50"/>
          <p:cNvSpPr txBox="1"/>
          <p:nvPr/>
        </p:nvSpPr>
        <p:spPr>
          <a:xfrm>
            <a:off x="14782800" y="8153400"/>
            <a:ext cx="8686800" cy="646331"/>
          </a:xfrm>
          <a:prstGeom prst="rect">
            <a:avLst/>
          </a:prstGeom>
          <a:noFill/>
        </p:spPr>
        <p:txBody>
          <a:bodyPr wrap="square" rtlCol="0">
            <a:spAutoFit/>
          </a:bodyPr>
          <a:lstStyle/>
          <a:p>
            <a:r>
              <a:rPr lang="en-US" sz="1800" b="1" dirty="0" smtClean="0"/>
              <a:t>Figure 32: </a:t>
            </a:r>
            <a:r>
              <a:rPr lang="en-US" sz="1800" dirty="0" smtClean="0"/>
              <a:t>Annual peak streamflow for two gages in Blue Earth County, 1910-2012.  </a:t>
            </a:r>
          </a:p>
          <a:p>
            <a:endParaRPr lang="en-US" sz="1800" b="1" dirty="0"/>
          </a:p>
        </p:txBody>
      </p:sp>
      <p:pic>
        <p:nvPicPr>
          <p:cNvPr id="57" name="Picture 56" descr="Legend.png"/>
          <p:cNvPicPr>
            <a:picLocks noChangeAspect="1"/>
          </p:cNvPicPr>
          <p:nvPr/>
        </p:nvPicPr>
        <p:blipFill>
          <a:blip r:embed="rId14" cstate="print"/>
          <a:srcRect l="58481" b="92308"/>
          <a:stretch>
            <a:fillRect/>
          </a:stretch>
        </p:blipFill>
        <p:spPr>
          <a:xfrm>
            <a:off x="39928800" y="17373600"/>
            <a:ext cx="3505200" cy="533400"/>
          </a:xfrm>
          <a:prstGeom prst="rect">
            <a:avLst/>
          </a:prstGeom>
        </p:spPr>
      </p:pic>
      <p:sp>
        <p:nvSpPr>
          <p:cNvPr id="59" name="TextBox 58"/>
          <p:cNvSpPr txBox="1"/>
          <p:nvPr/>
        </p:nvSpPr>
        <p:spPr>
          <a:xfrm>
            <a:off x="25984200" y="16230600"/>
            <a:ext cx="1555619" cy="523220"/>
          </a:xfrm>
          <a:prstGeom prst="rect">
            <a:avLst/>
          </a:prstGeom>
          <a:noFill/>
        </p:spPr>
        <p:txBody>
          <a:bodyPr wrap="none" rtlCol="0">
            <a:spAutoFit/>
          </a:bodyPr>
          <a:lstStyle/>
          <a:p>
            <a:r>
              <a:rPr lang="en-US" sz="2800" b="1" dirty="0" smtClean="0"/>
              <a:t>Raw </a:t>
            </a:r>
            <a:r>
              <a:rPr lang="en-US" sz="2800" b="1" dirty="0" err="1" smtClean="0"/>
              <a:t>DoD</a:t>
            </a:r>
            <a:endParaRPr lang="en-US" sz="2800" b="1" dirty="0"/>
          </a:p>
        </p:txBody>
      </p:sp>
      <p:pic>
        <p:nvPicPr>
          <p:cNvPr id="60" name="Picture 59" descr="BELS_Prop.png"/>
          <p:cNvPicPr>
            <a:picLocks noChangeAspect="1"/>
          </p:cNvPicPr>
          <p:nvPr/>
        </p:nvPicPr>
        <p:blipFill>
          <a:blip r:embed="rId15" cstate="print"/>
          <a:stretch>
            <a:fillRect/>
          </a:stretch>
        </p:blipFill>
        <p:spPr>
          <a:xfrm>
            <a:off x="30327600" y="17068800"/>
            <a:ext cx="6413601" cy="6400800"/>
          </a:xfrm>
          <a:prstGeom prst="rect">
            <a:avLst/>
          </a:prstGeom>
        </p:spPr>
      </p:pic>
      <p:pic>
        <p:nvPicPr>
          <p:cNvPr id="61" name="Picture 60" descr="LsM_Prop.png"/>
          <p:cNvPicPr>
            <a:picLocks noChangeAspect="1"/>
          </p:cNvPicPr>
          <p:nvPr/>
        </p:nvPicPr>
        <p:blipFill>
          <a:blip r:embed="rId16" cstate="print"/>
          <a:stretch>
            <a:fillRect/>
          </a:stretch>
        </p:blipFill>
        <p:spPr>
          <a:xfrm>
            <a:off x="30327600" y="24373179"/>
            <a:ext cx="6553200" cy="6333021"/>
          </a:xfrm>
          <a:prstGeom prst="rect">
            <a:avLst/>
          </a:prstGeom>
        </p:spPr>
      </p:pic>
      <p:pic>
        <p:nvPicPr>
          <p:cNvPr id="62" name="Picture 61" descr="LsM_Raw.png"/>
          <p:cNvPicPr>
            <a:picLocks noChangeAspect="1"/>
          </p:cNvPicPr>
          <p:nvPr/>
        </p:nvPicPr>
        <p:blipFill>
          <a:blip r:embed="rId17" cstate="print"/>
          <a:stretch>
            <a:fillRect/>
          </a:stretch>
        </p:blipFill>
        <p:spPr>
          <a:xfrm>
            <a:off x="23698200" y="24449378"/>
            <a:ext cx="6324600" cy="6333021"/>
          </a:xfrm>
          <a:prstGeom prst="rect">
            <a:avLst/>
          </a:prstGeom>
        </p:spPr>
      </p:pic>
      <p:sp>
        <p:nvSpPr>
          <p:cNvPr id="63" name="TextBox 62"/>
          <p:cNvSpPr txBox="1"/>
          <p:nvPr/>
        </p:nvSpPr>
        <p:spPr>
          <a:xfrm>
            <a:off x="30708600" y="16228199"/>
            <a:ext cx="5459508" cy="523220"/>
          </a:xfrm>
          <a:prstGeom prst="rect">
            <a:avLst/>
          </a:prstGeom>
          <a:noFill/>
        </p:spPr>
        <p:txBody>
          <a:bodyPr wrap="none" rtlCol="0">
            <a:spAutoFit/>
          </a:bodyPr>
          <a:lstStyle/>
          <a:p>
            <a:r>
              <a:rPr lang="en-US" sz="2800" b="1" dirty="0" smtClean="0"/>
              <a:t>Min. Level of Detection using RMSE</a:t>
            </a:r>
            <a:endParaRPr lang="en-US" sz="2800" b="1" dirty="0"/>
          </a:p>
        </p:txBody>
      </p:sp>
      <p:pic>
        <p:nvPicPr>
          <p:cNvPr id="65" name="Picture 64" descr="Legend.png"/>
          <p:cNvPicPr>
            <a:picLocks noChangeAspect="1"/>
          </p:cNvPicPr>
          <p:nvPr/>
        </p:nvPicPr>
        <p:blipFill>
          <a:blip r:embed="rId14" cstate="print"/>
          <a:srcRect l="58481" b="92308"/>
          <a:stretch>
            <a:fillRect/>
          </a:stretch>
        </p:blipFill>
        <p:spPr>
          <a:xfrm>
            <a:off x="7696200" y="23622000"/>
            <a:ext cx="3732865" cy="533400"/>
          </a:xfrm>
          <a:prstGeom prst="rect">
            <a:avLst/>
          </a:prstGeom>
        </p:spPr>
      </p:pic>
      <p:pic>
        <p:nvPicPr>
          <p:cNvPr id="52" name="Picture 51" descr="Legend.png"/>
          <p:cNvPicPr>
            <a:picLocks noChangeAspect="1"/>
          </p:cNvPicPr>
          <p:nvPr/>
        </p:nvPicPr>
        <p:blipFill>
          <a:blip r:embed="rId14" cstate="print"/>
          <a:srcRect l="57897" t="13788" b="49444"/>
          <a:stretch>
            <a:fillRect/>
          </a:stretch>
        </p:blipFill>
        <p:spPr>
          <a:xfrm>
            <a:off x="37109400" y="16611600"/>
            <a:ext cx="2715235" cy="1828800"/>
          </a:xfrm>
          <a:prstGeom prst="rect">
            <a:avLst/>
          </a:prstGeom>
          <a:solidFill>
            <a:schemeClr val="bg1"/>
          </a:solidFill>
          <a:ln>
            <a:solidFill>
              <a:schemeClr val="tx1">
                <a:lumMod val="65000"/>
                <a:lumOff val="35000"/>
              </a:schemeClr>
            </a:solidFill>
          </a:ln>
        </p:spPr>
      </p:pic>
      <p:pic>
        <p:nvPicPr>
          <p:cNvPr id="47" name="Picture 46" descr="ErrorAndRatio.png"/>
          <p:cNvPicPr>
            <a:picLocks noChangeAspect="1"/>
          </p:cNvPicPr>
          <p:nvPr/>
        </p:nvPicPr>
        <p:blipFill>
          <a:blip r:embed="rId18" cstate="print"/>
          <a:stretch>
            <a:fillRect/>
          </a:stretch>
        </p:blipFill>
        <p:spPr>
          <a:xfrm>
            <a:off x="14706600" y="24460200"/>
            <a:ext cx="8143200" cy="6172200"/>
          </a:xfrm>
          <a:prstGeom prst="rect">
            <a:avLst/>
          </a:prstGeom>
        </p:spPr>
      </p:pic>
      <p:pic>
        <p:nvPicPr>
          <p:cNvPr id="53" name="Picture 52" descr="RatioVegClass1.png"/>
          <p:cNvPicPr>
            <a:picLocks noChangeAspect="1"/>
          </p:cNvPicPr>
          <p:nvPr/>
        </p:nvPicPr>
        <p:blipFill>
          <a:blip r:embed="rId19" cstate="print"/>
          <a:stretch>
            <a:fillRect/>
          </a:stretch>
        </p:blipFill>
        <p:spPr>
          <a:xfrm>
            <a:off x="14706600" y="17297401"/>
            <a:ext cx="8141935" cy="6172199"/>
          </a:xfrm>
          <a:prstGeom prst="rect">
            <a:avLst/>
          </a:prstGeom>
        </p:spPr>
      </p:pic>
      <p:sp>
        <p:nvSpPr>
          <p:cNvPr id="67" name="TextBox 66"/>
          <p:cNvSpPr txBox="1"/>
          <p:nvPr/>
        </p:nvSpPr>
        <p:spPr>
          <a:xfrm>
            <a:off x="15773400" y="16306800"/>
            <a:ext cx="6531340" cy="954107"/>
          </a:xfrm>
          <a:prstGeom prst="rect">
            <a:avLst/>
          </a:prstGeom>
          <a:noFill/>
        </p:spPr>
        <p:txBody>
          <a:bodyPr wrap="none" rtlCol="0">
            <a:spAutoFit/>
          </a:bodyPr>
          <a:lstStyle/>
          <a:p>
            <a:r>
              <a:rPr lang="en-US" sz="2800" b="1" dirty="0" smtClean="0"/>
              <a:t>Quantifying uncertainty due to vegetation </a:t>
            </a:r>
          </a:p>
          <a:p>
            <a:pPr algn="ctr"/>
            <a:r>
              <a:rPr lang="en-US" sz="2800" b="1" dirty="0" smtClean="0"/>
              <a:t>using the point cloud</a:t>
            </a:r>
            <a:endParaRPr lang="en-US" sz="2800" b="1" dirty="0"/>
          </a:p>
        </p:txBody>
      </p:sp>
      <p:sp>
        <p:nvSpPr>
          <p:cNvPr id="69" name="TextBox 68"/>
          <p:cNvSpPr txBox="1"/>
          <p:nvPr/>
        </p:nvSpPr>
        <p:spPr>
          <a:xfrm>
            <a:off x="14782800" y="23545800"/>
            <a:ext cx="8153400" cy="923330"/>
          </a:xfrm>
          <a:prstGeom prst="rect">
            <a:avLst/>
          </a:prstGeom>
          <a:noFill/>
        </p:spPr>
        <p:txBody>
          <a:bodyPr wrap="square" rtlCol="0">
            <a:spAutoFit/>
          </a:bodyPr>
          <a:lstStyle/>
          <a:p>
            <a:r>
              <a:rPr lang="en-US" sz="1800" b="1" dirty="0" smtClean="0"/>
              <a:t>Figure 5: </a:t>
            </a:r>
            <a:r>
              <a:rPr lang="en-US" sz="1800" dirty="0" smtClean="0"/>
              <a:t>Point cloud density ratio with vegetation class above and relative to errors from control point measurements below</a:t>
            </a:r>
          </a:p>
          <a:p>
            <a:endParaRPr lang="en-US" sz="1800" b="1" dirty="0"/>
          </a:p>
        </p:txBody>
      </p:sp>
      <p:sp>
        <p:nvSpPr>
          <p:cNvPr id="70" name="TextBox 69"/>
          <p:cNvSpPr txBox="1"/>
          <p:nvPr/>
        </p:nvSpPr>
        <p:spPr>
          <a:xfrm>
            <a:off x="23774400" y="23545800"/>
            <a:ext cx="12801600" cy="923330"/>
          </a:xfrm>
          <a:prstGeom prst="rect">
            <a:avLst/>
          </a:prstGeom>
          <a:noFill/>
        </p:spPr>
        <p:txBody>
          <a:bodyPr wrap="square" rtlCol="0">
            <a:spAutoFit/>
          </a:bodyPr>
          <a:lstStyle/>
          <a:p>
            <a:r>
              <a:rPr lang="en-US" sz="1800" b="1" dirty="0" smtClean="0"/>
              <a:t>Figure 6: </a:t>
            </a:r>
            <a:r>
              <a:rPr lang="en-US" sz="1800" dirty="0" smtClean="0"/>
              <a:t>DEMs of Differences for two areas in Blue Earth County. On the left, uncertainty was not considered. On the right, a minimum level of detection was applied. </a:t>
            </a:r>
          </a:p>
          <a:p>
            <a:endParaRPr lang="en-US" sz="1800" b="1" dirty="0"/>
          </a:p>
        </p:txBody>
      </p:sp>
      <p:pic>
        <p:nvPicPr>
          <p:cNvPr id="71" name="Picture 70" descr="BELS_Raw.png"/>
          <p:cNvPicPr>
            <a:picLocks noChangeAspect="1"/>
          </p:cNvPicPr>
          <p:nvPr/>
        </p:nvPicPr>
        <p:blipFill>
          <a:blip r:embed="rId20" cstate="print"/>
          <a:stretch>
            <a:fillRect/>
          </a:stretch>
        </p:blipFill>
        <p:spPr>
          <a:xfrm>
            <a:off x="23622000" y="17068801"/>
            <a:ext cx="6400799" cy="6388024"/>
          </a:xfrm>
          <a:prstGeom prst="rect">
            <a:avLst/>
          </a:prstGeom>
        </p:spPr>
      </p:pic>
      <p:sp>
        <p:nvSpPr>
          <p:cNvPr id="72" name="TextBox 71"/>
          <p:cNvSpPr txBox="1"/>
          <p:nvPr/>
        </p:nvSpPr>
        <p:spPr>
          <a:xfrm>
            <a:off x="2057400" y="17297400"/>
            <a:ext cx="3789884" cy="369332"/>
          </a:xfrm>
          <a:prstGeom prst="rect">
            <a:avLst/>
          </a:prstGeom>
          <a:noFill/>
        </p:spPr>
        <p:txBody>
          <a:bodyPr wrap="none" rtlCol="0">
            <a:spAutoFit/>
          </a:bodyPr>
          <a:lstStyle/>
          <a:p>
            <a:r>
              <a:rPr lang="en-US" sz="1800" b="1" dirty="0" smtClean="0"/>
              <a:t>Blue Earth and </a:t>
            </a:r>
            <a:r>
              <a:rPr lang="en-US" sz="1800" b="1" dirty="0" smtClean="0"/>
              <a:t>Le</a:t>
            </a:r>
            <a:r>
              <a:rPr lang="en-US" sz="1800" b="1" dirty="0" smtClean="0"/>
              <a:t>233085</a:t>
            </a:r>
            <a:r>
              <a:rPr lang="en-US" sz="1800" b="1" dirty="0" smtClean="0"/>
              <a:t> </a:t>
            </a:r>
            <a:r>
              <a:rPr lang="en-US" sz="1800" b="1" dirty="0" smtClean="0"/>
              <a:t>Sueur Rivers</a:t>
            </a:r>
            <a:endParaRPr lang="en-US" sz="1800" b="1" dirty="0"/>
          </a:p>
        </p:txBody>
      </p:sp>
    </p:spTree>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TotalTime>
  <Words>1652</Words>
  <Application>Microsoft Office PowerPoint</Application>
  <PresentationFormat>Custom</PresentationFormat>
  <Paragraphs>35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Keelin</dc:creator>
  <cp:lastModifiedBy>Keelin</cp:lastModifiedBy>
  <cp:revision>65</cp:revision>
  <dcterms:created xsi:type="dcterms:W3CDTF">2013-10-24T14:32:56Z</dcterms:created>
  <dcterms:modified xsi:type="dcterms:W3CDTF">2013-11-12T22:54:35Z</dcterms:modified>
</cp:coreProperties>
</file>