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309" r:id="rId3"/>
    <p:sldId id="320" r:id="rId4"/>
    <p:sldId id="303" r:id="rId5"/>
    <p:sldId id="268" r:id="rId6"/>
    <p:sldId id="301" r:id="rId7"/>
    <p:sldId id="313" r:id="rId8"/>
    <p:sldId id="315" r:id="rId9"/>
    <p:sldId id="310" r:id="rId10"/>
    <p:sldId id="321" r:id="rId11"/>
    <p:sldId id="30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7030A0"/>
    <a:srgbClr val="F3CD60"/>
    <a:srgbClr val="381850"/>
    <a:srgbClr val="5D2884"/>
    <a:srgbClr val="F7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9481" autoAdjust="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9BBBE-426B-400F-913B-79A135CE5EED}" type="datetimeFigureOut">
              <a:rPr lang="en-US" smtClean="0"/>
              <a:t>10/29/2013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41625-2928-4207-AFDE-F5C78AE466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9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41625-2928-4207-AFDE-F5C78AE466C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6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blipFill dpi="0" rotWithShape="1">
          <a:blip r:embed="rId2" cstate="print">
            <a:alphaModFix amt="7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6126480"/>
            <a:ext cx="9144000" cy="731520"/>
            <a:chOff x="0" y="6126480"/>
            <a:chExt cx="9144000" cy="731520"/>
          </a:xfrm>
        </p:grpSpPr>
        <p:pic>
          <p:nvPicPr>
            <p:cNvPr id="21" name="Picture 2" descr="http://newsimg.bbc.co.uk/media/images/39483000/jpg/_39483947_natfossil2310270.jpg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0" y="6126480"/>
              <a:ext cx="549994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4" descr="http://2.bp.blogspot.com/_sQUMEIlMJX0/SQ_enU0rn0I/AAAAAAAAAFY/G7BqICHlU-U/s320/Ediacaran+dick1.jpg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219200" y="6126480"/>
              <a:ext cx="608072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6" descr="http://newsimg.bbc.co.uk/media/images/40387000/jpg/_40387689_ediac_science_203.jpg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t="6250"/>
            <a:stretch>
              <a:fillRect/>
            </a:stretch>
          </p:blipFill>
          <p:spPr bwMode="auto">
            <a:xfrm>
              <a:off x="2514600" y="6126480"/>
              <a:ext cx="509321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8" descr="http://rstb.royalsocietypublishing.org/content/363/1496/1425/F2.small.gif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533400" y="6126480"/>
              <a:ext cx="731520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15" descr="XiaoKnoll_JP2000_Fig8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A83D2B"/>
                </a:clrFrom>
                <a:clrTo>
                  <a:srgbClr val="A83D2B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1828800" y="6126480"/>
              <a:ext cx="701624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0" descr="http://www.nature.com/nchina/2007/070509/images/nchina.2007.70-i1.jpg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 l="4444" t="6250" r="2222" b="3388"/>
            <a:stretch>
              <a:fillRect/>
            </a:stretch>
          </p:blipFill>
          <p:spPr bwMode="auto">
            <a:xfrm>
              <a:off x="2971801" y="6126480"/>
              <a:ext cx="777163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4" descr="Doushantuo acritarch SEM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6172200" y="6126480"/>
              <a:ext cx="785176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12" descr="http://upload.wikimedia.org/wikipedia/en/4/46/Doushantou_Embryo_Yinetal2007.jpg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7686160" y="6126480"/>
              <a:ext cx="695840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" descr="C:\Users\Swapan Kr Sahoo\Desktop\Doushantuo_AnimalEmbryoFossils_Neoproterozoic_600 Ma.jpg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 l="32000" r="34000" b="69290"/>
            <a:stretch>
              <a:fillRect/>
            </a:stretch>
          </p:blipFill>
          <p:spPr bwMode="auto">
            <a:xfrm>
              <a:off x="5334000" y="6126480"/>
              <a:ext cx="888275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2" descr="C:\Users\Swapan Kr Sahoo\Desktop\Doushantuo_AnimalEmbryoFossils_Neoproterozoic_600 Ma.jpg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 l="38000" t="35178" r="34000" b="36387"/>
            <a:stretch>
              <a:fillRect/>
            </a:stretch>
          </p:blipFill>
          <p:spPr bwMode="auto">
            <a:xfrm>
              <a:off x="8353958" y="6126480"/>
              <a:ext cx="790042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14" descr="File:Cyclomedusa cropped.jpg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6952468" y="6126480"/>
              <a:ext cx="743732" cy="731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16" descr="http://upload.wikimedia.org/wikipedia/commons/4/4f/Spriggina_flounensi_C.jpg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3657600" y="6126480"/>
              <a:ext cx="1686247" cy="731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TextBox 32"/>
          <p:cNvSpPr txBox="1"/>
          <p:nvPr userDrawn="1"/>
        </p:nvSpPr>
        <p:spPr>
          <a:xfrm>
            <a:off x="0" y="6096000"/>
            <a:ext cx="929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Flowchart: Process 33"/>
          <p:cNvSpPr/>
          <p:nvPr userDrawn="1"/>
        </p:nvSpPr>
        <p:spPr>
          <a:xfrm>
            <a:off x="0" y="6096000"/>
            <a:ext cx="9144000" cy="762000"/>
          </a:xfrm>
          <a:prstGeom prst="flowChartProcess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F0FF34E-A431-4166-8E9B-6D9B4C241EFD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8ECFEF-811E-44F8-AD01-3493CB054AA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6126480"/>
            <a:ext cx="9144000" cy="731520"/>
            <a:chOff x="0" y="6126480"/>
            <a:chExt cx="9144000" cy="731520"/>
          </a:xfrm>
        </p:grpSpPr>
        <p:pic>
          <p:nvPicPr>
            <p:cNvPr id="8194" name="Picture 2" descr="http://newsimg.bbc.co.uk/media/images/39483000/jpg/_39483947_natfossil231027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126480"/>
              <a:ext cx="549994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8196" name="Picture 4" descr="http://2.bp.blogspot.com/_sQUMEIlMJX0/SQ_enU0rn0I/AAAAAAAAAFY/G7BqICHlU-U/s320/Ediacaran+dick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6126480"/>
              <a:ext cx="608072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8198" name="Picture 6" descr="http://newsimg.bbc.co.uk/media/images/40387000/jpg/_40387689_ediac_science_203.jpg"/>
            <p:cNvPicPr>
              <a:picLocks noChangeAspect="1" noChangeArrowheads="1"/>
            </p:cNvPicPr>
            <p:nvPr/>
          </p:nvPicPr>
          <p:blipFill>
            <a:blip r:embed="rId5" cstate="print"/>
            <a:srcRect t="6250"/>
            <a:stretch>
              <a:fillRect/>
            </a:stretch>
          </p:blipFill>
          <p:spPr bwMode="auto">
            <a:xfrm>
              <a:off x="2514600" y="6126480"/>
              <a:ext cx="509321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8200" name="Picture 8" descr="http://rstb.royalsocietypublishing.org/content/363/1496/1425/F2.small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" y="6126480"/>
              <a:ext cx="731520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10" name="Picture 15" descr="XiaoKnoll_JP2000_Fig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28800" y="6126480"/>
              <a:ext cx="701624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8202" name="Picture 10" descr="http://www.nature.com/nchina/2007/070509/images/nchina.2007.70-i1.jpg"/>
            <p:cNvPicPr>
              <a:picLocks noChangeAspect="1" noChangeArrowheads="1"/>
            </p:cNvPicPr>
            <p:nvPr/>
          </p:nvPicPr>
          <p:blipFill>
            <a:blip r:embed="rId8" cstate="print"/>
            <a:srcRect l="4444" t="6250" r="2222" b="3388"/>
            <a:stretch>
              <a:fillRect/>
            </a:stretch>
          </p:blipFill>
          <p:spPr bwMode="auto">
            <a:xfrm>
              <a:off x="2971801" y="6126480"/>
              <a:ext cx="777163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12" name="Picture 4" descr="Doushantuo acritarch SEM"/>
            <p:cNvPicPr>
              <a:picLocks noChangeAspect="1" noChangeArrowheads="1"/>
            </p:cNvPicPr>
            <p:nvPr/>
          </p:nvPicPr>
          <p:blipFill>
            <a:blip r:embed="rId9" cstate="print">
              <a:lum bright="18000" contrast="6000"/>
            </a:blip>
            <a:srcRect/>
            <a:stretch>
              <a:fillRect/>
            </a:stretch>
          </p:blipFill>
          <p:spPr bwMode="auto">
            <a:xfrm>
              <a:off x="6172200" y="6126480"/>
              <a:ext cx="785176" cy="73152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8204" name="Picture 12" descr="http://upload.wikimedia.org/wikipedia/en/4/46/Doushantou_Embryo_Yinetal2007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86160" y="6126480"/>
              <a:ext cx="695840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14" name="Picture 2" descr="C:\Users\Swapan Kr Sahoo\Desktop\Doushantuo_AnimalEmbryoFossils_Neoproterozoic_600 Ma.jpg"/>
            <p:cNvPicPr>
              <a:picLocks noChangeAspect="1" noChangeArrowheads="1"/>
            </p:cNvPicPr>
            <p:nvPr/>
          </p:nvPicPr>
          <p:blipFill>
            <a:blip r:embed="rId11" cstate="print"/>
            <a:srcRect l="32000" r="34000" b="69290"/>
            <a:stretch>
              <a:fillRect/>
            </a:stretch>
          </p:blipFill>
          <p:spPr bwMode="auto">
            <a:xfrm>
              <a:off x="5334000" y="6126480"/>
              <a:ext cx="888275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15" name="Picture 2" descr="C:\Users\Swapan Kr Sahoo\Desktop\Doushantuo_AnimalEmbryoFossils_Neoproterozoic_600 Ma.jpg"/>
            <p:cNvPicPr>
              <a:picLocks noChangeAspect="1" noChangeArrowheads="1"/>
            </p:cNvPicPr>
            <p:nvPr/>
          </p:nvPicPr>
          <p:blipFill>
            <a:blip r:embed="rId11" cstate="print"/>
            <a:srcRect l="38000" t="35178" r="34000" b="36387"/>
            <a:stretch>
              <a:fillRect/>
            </a:stretch>
          </p:blipFill>
          <p:spPr bwMode="auto">
            <a:xfrm>
              <a:off x="8353958" y="6126480"/>
              <a:ext cx="790042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8206" name="Picture 14" descr="File:Cyclomedusa cropped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52468" y="6126480"/>
              <a:ext cx="743732" cy="731520"/>
            </a:xfrm>
            <a:prstGeom prst="rect">
              <a:avLst/>
            </a:prstGeom>
            <a:noFill/>
            <a:ln w="3175">
              <a:noFill/>
            </a:ln>
          </p:spPr>
        </p:pic>
        <p:pic>
          <p:nvPicPr>
            <p:cNvPr id="8208" name="Picture 16" descr="http://upload.wikimedia.org/wikipedia/commons/4/4f/Spriggina_flounensi_C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657600" y="6126480"/>
              <a:ext cx="1686247" cy="731520"/>
            </a:xfrm>
            <a:prstGeom prst="rect">
              <a:avLst/>
            </a:prstGeom>
            <a:noFill/>
            <a:ln w="3175">
              <a:noFill/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2266950" y="2520077"/>
            <a:ext cx="4610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small" dirty="0" smtClean="0">
                <a:solidFill>
                  <a:schemeClr val="bg1"/>
                </a:solidFill>
                <a:latin typeface="Trajan Pro" pitchFamily="18" charset="0"/>
              </a:rPr>
              <a:t>By</a:t>
            </a:r>
          </a:p>
          <a:p>
            <a:pPr algn="ctr"/>
            <a:endParaRPr lang="en-US" sz="800" cap="small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algn="ctr"/>
            <a:r>
              <a:rPr lang="en-US" b="1" cap="small" dirty="0" smtClean="0">
                <a:solidFill>
                  <a:schemeClr val="bg1"/>
                </a:solidFill>
                <a:latin typeface="Trajan Pro" pitchFamily="18" charset="0"/>
              </a:rPr>
              <a:t>Swapan Kr Sahoo</a:t>
            </a:r>
          </a:p>
          <a:p>
            <a:pPr algn="ctr"/>
            <a:r>
              <a:rPr lang="en-US" sz="1400" cap="small" dirty="0" smtClean="0">
                <a:solidFill>
                  <a:schemeClr val="bg1"/>
                </a:solidFill>
                <a:latin typeface="Trajan Pro" pitchFamily="18" charset="0"/>
              </a:rPr>
              <a:t>Ganqing Jiang, Noah Planavsky, Brian Kendall, Jeremy Owens, Ariel Anbar</a:t>
            </a:r>
            <a:endParaRPr lang="en-US" sz="1400" cap="small" dirty="0">
              <a:solidFill>
                <a:schemeClr val="bg1"/>
              </a:solidFill>
              <a:latin typeface="Trajan Pro" pitchFamily="18" charset="0"/>
            </a:endParaRPr>
          </a:p>
          <a:p>
            <a:pPr algn="ctr"/>
            <a:r>
              <a:rPr lang="en-US" sz="1400" cap="small" dirty="0" smtClean="0">
                <a:solidFill>
                  <a:schemeClr val="bg1"/>
                </a:solidFill>
                <a:latin typeface="Trajan Pro" pitchFamily="18" charset="0"/>
              </a:rPr>
              <a:t>And Timothy Lyons</a:t>
            </a:r>
          </a:p>
          <a:p>
            <a:pPr algn="ctr"/>
            <a:endParaRPr lang="en-US" sz="1600" b="1" cap="small" dirty="0">
              <a:solidFill>
                <a:schemeClr val="bg1"/>
              </a:solidFill>
              <a:latin typeface="Trajan Pro" pitchFamily="18" charset="0"/>
            </a:endParaRPr>
          </a:p>
          <a:p>
            <a:pPr algn="ctr"/>
            <a:r>
              <a:rPr lang="en-US" sz="1600" b="1" i="1" cap="small" baseline="30000" dirty="0" smtClean="0">
                <a:solidFill>
                  <a:schemeClr val="bg1"/>
                </a:solidFill>
                <a:latin typeface="Trajan Pro" pitchFamily="18" charset="0"/>
              </a:rPr>
              <a:t>125th </a:t>
            </a:r>
            <a:r>
              <a:rPr lang="en-US" sz="1600" b="1" cap="small" dirty="0" smtClean="0">
                <a:solidFill>
                  <a:schemeClr val="bg1"/>
                </a:solidFill>
                <a:latin typeface="Trajan Pro" pitchFamily="18" charset="0"/>
              </a:rPr>
              <a:t>GSA</a:t>
            </a:r>
          </a:p>
          <a:p>
            <a:pPr algn="ctr"/>
            <a:r>
              <a:rPr lang="en-US" sz="1600" b="1" cap="small" dirty="0" smtClean="0">
                <a:solidFill>
                  <a:schemeClr val="bg1"/>
                </a:solidFill>
                <a:latin typeface="Trajan Pro" pitchFamily="18" charset="0"/>
              </a:rPr>
              <a:t>Annual Meeting</a:t>
            </a:r>
          </a:p>
          <a:p>
            <a:pPr algn="ctr"/>
            <a:r>
              <a:rPr lang="en-US" sz="1600" cap="small" dirty="0" smtClean="0">
                <a:solidFill>
                  <a:schemeClr val="bg1"/>
                </a:solidFill>
                <a:latin typeface="Trajan Pro" pitchFamily="18" charset="0"/>
              </a:rPr>
              <a:t>Denver, Colorado</a:t>
            </a:r>
          </a:p>
          <a:p>
            <a:pPr algn="ctr"/>
            <a:r>
              <a:rPr lang="en-US" sz="1600" cap="small" dirty="0" smtClean="0">
                <a:solidFill>
                  <a:schemeClr val="bg1"/>
                </a:solidFill>
                <a:latin typeface="Trajan Pro" pitchFamily="18" charset="0"/>
              </a:rPr>
              <a:t>30</a:t>
            </a:r>
            <a:r>
              <a:rPr lang="en-US" sz="1600" cap="small" baseline="30000" dirty="0" smtClean="0">
                <a:solidFill>
                  <a:schemeClr val="bg1"/>
                </a:solidFill>
                <a:latin typeface="Trajan Pro" pitchFamily="18" charset="0"/>
              </a:rPr>
              <a:t>th</a:t>
            </a:r>
            <a:r>
              <a:rPr lang="en-US" sz="1600" cap="small" dirty="0" smtClean="0">
                <a:solidFill>
                  <a:schemeClr val="bg1"/>
                </a:solidFill>
                <a:latin typeface="Trajan Pro" pitchFamily="18" charset="0"/>
              </a:rPr>
              <a:t> October, 2013</a:t>
            </a:r>
            <a:endParaRPr lang="en-US" sz="1600" cap="small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44500" y="1847497"/>
            <a:ext cx="8229600" cy="4764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cap="small" dirty="0" smtClean="0">
                <a:solidFill>
                  <a:schemeClr val="bg1"/>
                </a:solidFill>
                <a:latin typeface="Trajan Pro" pitchFamily="18" charset="0"/>
                <a:ea typeface="+mj-ea"/>
                <a:cs typeface="+mj-cs"/>
              </a:rPr>
              <a:t>Turbulent Times for Early Animals?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mpus Sans ITC" pitchFamily="82" charset="0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6300" y="5313402"/>
            <a:ext cx="7391400" cy="830997"/>
            <a:chOff x="876300" y="5313402"/>
            <a:chExt cx="7391400" cy="830997"/>
          </a:xfrm>
        </p:grpSpPr>
        <p:sp>
          <p:nvSpPr>
            <p:cNvPr id="4" name="Rectangle 3"/>
            <p:cNvSpPr/>
            <p:nvPr/>
          </p:nvSpPr>
          <p:spPr>
            <a:xfrm>
              <a:off x="3306654" y="5867400"/>
              <a:ext cx="25306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cap="small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University of Nevada, Las Vegas </a:t>
              </a:r>
            </a:p>
          </p:txBody>
        </p:sp>
        <p:pic>
          <p:nvPicPr>
            <p:cNvPr id="1026" name="Picture 2" descr="UNLV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3704" y="5367336"/>
              <a:ext cx="1485896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572000" y="5313402"/>
              <a:ext cx="186883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Department </a:t>
              </a:r>
              <a:r>
                <a:rPr lang="en-US" sz="12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of</a:t>
              </a:r>
            </a:p>
            <a:p>
              <a:pPr algn="just"/>
              <a:r>
                <a:rPr lang="en-US" cap="small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GEOSCIENCE</a:t>
              </a:r>
              <a:endParaRPr lang="en-US" cap="sm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4572000" y="5367336"/>
              <a:ext cx="0" cy="44426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76300" y="5867400"/>
              <a:ext cx="73914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Animals, Nutrients and O</a:t>
            </a:r>
            <a:r>
              <a:rPr lang="en-US" sz="2000" b="1" baseline="-25000" noProof="0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2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419600" y="152400"/>
            <a:ext cx="4191000" cy="5334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Diversification Limited to certain intervals</a:t>
            </a:r>
            <a:r>
              <a:rPr lang="en-US" sz="1400" b="1" noProof="0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. Rise and Fall of O</a:t>
            </a:r>
            <a:r>
              <a:rPr lang="en-US" sz="1400" b="1" baseline="-25000" noProof="0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2</a:t>
            </a:r>
            <a:r>
              <a:rPr lang="en-US" sz="1400" b="1" noProof="0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?</a:t>
            </a:r>
            <a:endParaRPr kumimoji="0" lang="en-US" sz="14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03783" y="3810000"/>
            <a:ext cx="6736434" cy="1638300"/>
            <a:chOff x="1203783" y="762000"/>
            <a:chExt cx="6736434" cy="16383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" r="3878" b="69428"/>
            <a:stretch/>
          </p:blipFill>
          <p:spPr bwMode="auto">
            <a:xfrm>
              <a:off x="1203783" y="762000"/>
              <a:ext cx="6736434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279983" y="762000"/>
              <a:ext cx="167817" cy="76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1447800" y="762000"/>
            <a:ext cx="640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64792" r="3878" b="1031"/>
          <a:stretch/>
        </p:blipFill>
        <p:spPr bwMode="auto">
          <a:xfrm>
            <a:off x="1203783" y="1295400"/>
            <a:ext cx="6736434" cy="183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53617" r="3878" b="34589"/>
          <a:stretch/>
        </p:blipFill>
        <p:spPr bwMode="auto">
          <a:xfrm>
            <a:off x="1203783" y="3177988"/>
            <a:ext cx="6736434" cy="6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5105400" y="2438400"/>
            <a:ext cx="167817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75257" y="3165123"/>
            <a:ext cx="7924800" cy="644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3659" y="3757576"/>
            <a:ext cx="7924800" cy="1975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600" y="2521059"/>
            <a:ext cx="86868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The Precambrian/Cambrian boundary – ocean chemistry was very much like Phanerozoic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ourier New"/>
                <a:cs typeface="Courier New"/>
              </a:rPr>
              <a:t>— </a:t>
            </a: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Low Fe, P but high Mo, V, U, Co, Cd  (Chalcophilic bioessential metals)</a:t>
            </a:r>
          </a:p>
          <a:p>
            <a:pPr algn="ctr"/>
            <a:endParaRPr lang="en-US" sz="1600" dirty="0" smtClean="0">
              <a:solidFill>
                <a:srgbClr val="FF0000"/>
              </a:solidFill>
              <a:latin typeface="Myriad Pro Light" pitchFamily="34" charset="0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We should question our self with Late Ediacaran biospheric evolution </a:t>
            </a:r>
          </a:p>
          <a:p>
            <a:pPr marL="342900" indent="-342900" algn="ctr"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Nutrient limitation feedbacks at various redox regimes</a:t>
            </a:r>
          </a:p>
          <a:p>
            <a:pPr marL="342900" indent="-342900" algn="ctr"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protracted nature of Earth’s O</a:t>
            </a:r>
            <a:r>
              <a:rPr lang="en-US" sz="1600" baseline="-25000" dirty="0" smtClean="0">
                <a:solidFill>
                  <a:srgbClr val="FF0000"/>
                </a:solidFill>
                <a:latin typeface="Myriad Pro Light" pitchFamily="34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 rise</a:t>
            </a:r>
          </a:p>
        </p:txBody>
      </p:sp>
    </p:spTree>
    <p:extLst>
      <p:ext uri="{BB962C8B-B14F-4D97-AF65-F5344CB8AC3E}">
        <p14:creationId xmlns:p14="http://schemas.microsoft.com/office/powerpoint/2010/main" val="405253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838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Acknowledgement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4114800" y="152400"/>
            <a:ext cx="4191000" cy="5334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Lot of People to Thank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Friends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 and Colleagues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sp>
        <p:nvSpPr>
          <p:cNvPr id="9" name="AutoShape 4" descr="Arizona State Univers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Arizona State Universit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Arizona State Universit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2" descr="data:image/jpeg;base64,/9j/4AAQSkZJRgABAQAAAQABAAD/2wCEAAkGBhAREBQSEhEWExQQFxYVFBcSFBQYERoVGBgYFBcRFRQXGyYeFxovGRUYHy8gJCcpLCwsFh4xNTAqNSYtLCoBCQoKDgwOGg8PGjQkHCUsNC0uKTAqKiwsLDAvLCw1Li4pLSw1LSwuLCwvKSksLCkvLCwsLCksLDUsKSwpLCwpNP/AABEIALsBDQMBIgACEQEDEQH/xAAcAAEAAgMBAQEAAAAAAAAAAAAABQYDBAgHAgH/xABLEAABAwIDBAUGCgYIBwEAAAABAAIDBBEFEiEGEzFBByJRYXEUMoGRodEVNFJTcnOSk7GyIyQ1QqKzVGJ0gqPB0vAWJTM2g8LhF//EABoBAQACAwEAAAAAAAAAAAAAAAABAgMEBQb/xAAvEQEAAgECBAMFCQEAAAAAAAAAAQIRAxIEITFBUaHwBRMzUmEVIjJxgZGxwdEj/9oADAMBAAIRAxEAPwD3FERAREQEREBERAREQEREBERAREQEREBERAREQEREBERAREQEREBERAREQEREBERAREQEREBERAREQEREBERAREQEREBERAREQEREBERAREQEREBERAREQEREBERAREQFhnq447Z3tZfhmcBfwuVmULtbsxDX0zopAMwBMb7dZj7aEd3IjmEWrETOJ6N/4Xp/no/vGe9Phen+ej+8Z71zAY7aEC40PiNCmUdirudT7Oj5vJ0/8L0/z0f3jPevqPE4XEBsrCTwAe0n0AFcvZR2IB2aeHH0FNx9nR83k6qRedw9JTafCaeZ/wClqJGmMNJ4vjOR0jzyHAnmcwXm2Mba19USZKh4B/cjJZGO4NadfSSpy1tPgr3me0OiJKljfOe1viQPxWH4Wp/no/vGe9cwu146+K/Mo7FG5s/Z0fN5On/hen+ej+8Z70+F6f56P7xnvXNdHhudj5HdWOIamwuXHzY295PqC130rmta5zbB9y0kcQNCR3X5qkatZnCfs6Pm8nTnwvT/AD0f3jPetprgQCDcHUEcLdq5Vc0WOnIrprZz4nT/AFMX5GrJE5anE8N7mInOctqetiYbPka0nUBzmg+OpWP4Xp/no/vGe9eSdNo/XIPqT+crzvKOxRlm0uBjUpFt3X6OoYsRhcQ1srHE8A17SfUCtlc+9GTR8K03jJ/LeuglMTlq8Ro+5ttzkREUtcREQEREBERAREQEREBERAREQFGbTYl5PRzzc443kfStZvtIUmqD0y4lu6FsQOtRI0H6LOufaGqJZdGm/Uiv1eKBfoF9O1finNicN8oxCmjtcbwPd9FnXP5belUektbbWZRNZSPikfE8WfG4scOwtNislDRveczGCTIbuZfUj6N7keCsvSphu6xOQgWE7WSjxIyO/ibf0qLo6EDLvKeoicOEkIedflFpB9h9Cw699lUaVt9Yt4oytLM1mB7WgebIblpOrm+F1rlSe0MLhLmLzJvGghxblcbdUhze1RinStFqRMLrfhuxUZY10r3EuANmWAF9bXtqs0+wsJHUke099nD/ACWlgu2ORojmaSGiwe3U2HAOHPxCtFFicMwvHIHdwPW9LTqvN8Tq8bo3mZmceS3JoVOCRhjGZS6KHURt86STkXH/AHx10CgMSpDnJlG+qH+bFHfdxt4NDrcbchorwoXFoQ0FokMTXakQRl0zyeN3cv8AeqxcJxdt2LevXqSVDq6V0ZLXWzW1AINu424HuXSmznxOn+pi/I1c84jRWYTHTSsa25L5c2a3hYNA9a6G2c+J0/1MX5Gr1ejffGXK9o/hq8r6bPjkH1J/OV52vROmz45B9Sfzledq8trhfg1Wjoz/AGrTeMn8t66BXP3Rn+1abxk/lvXQKtVzfaHxI/IREVnPEREBERAREQEREBERAREQEREBeLdM+J562OEHSCO5+lIbn+FrV7Sua9q8S8orqia9w+Rwb9FvUb7Gj1qtnQ4CmdTd4Ipei9CuG5qqacjSGMMH0pDc/wALPavOlatkukCXDonxxwRv3js7nPc4HgABYaW09qrDp8RW1tOa16yt/TbhoLKaoto1zonkccrhmHtafWqNgz47/o31n/jDcvsuFJbS9Js1dTugkp42hxa4Oa5+YFpuCL6d3pUVR4lo3e1UzieEcAN+5pdoPQLrU4uJtXkjhaWpp7brVW4U2phySZwRq1zw3eA9thp6FSsS2engvmZmaP3mXLfTzHpV5w6WwDXM3Zd5rXyZ5T3u7Fvrzelx2rwtpr1r4f428ZeSr9a4g3BII4EGx9YXpFdgFPN50YB+U3qu9Y4+lUrH8ENM8C+Zj75Tz04tPeu7wvtDS4idnSfBGEpgO1rg4RznM06B584Hlm7R38VZsSLsuhlH1AaXe0fgvMVc4asupInubI4Bti+CQiRpaS27m89BfmtPjeDrS9dSkYzPODKAxd8RvmfUl1jYTBtvab+pdCbOfE6f6mL8jVz3ide4sIZVPlY7QskBDx6wQfEFdCbOfE6f6mL8jV2OGiYrzcv2j+Gryvps+OQfUn85Xna9D6bD+uQfU/8AuV54s0trhfg1Wjoz/atN4yfy3roFc/dGf7VpvGT+W9dAq1XN9ofEj8hERWc8REQEREBERAREQEREBERAREQRW1OJ+T0VRNzjjcR9IjK0faIXNa9o6aMUEdEyK9jUSAcf3Wdc+3L614rvB2j1hUs7XAVxpzbxfbW3NhxOg8TpZWgdGGK/0b/Ej/1KP2JoBUYhTR6EbwPcP6rOufy+1dIJEZTxXFW0piKuf/8A8wxX+jf4kf8AqUNE+anlfF1YpA4se5wGZpGhGfWw8OK6ZXgnSth4hxOQ6ATtbKPG2V3tb7VF6RMYlHC8XbVvtsx4VWNBcInENaAaipl88j5LL8L8r687KXl2jYyATOacrzaJt+u5o/eN+Hb4W7VQ2VmjY3P/AEYdmLWkX14nvNuF+C+8RxPfPzEgADKxoIs1o4NC5Gp7OrqXjd09fz5Q6WVy/wCNqa17SX7Mo/G9lWsfx01Lm2blYy+UHU3PEn1KIzjtHrWxTUUshtHG95PJjHOPqAWxoez9HRtvrHNE2YVNMkDGhl3U1RGNHXIZI09YZ7cDY6E6K1bHdE80rxJWtMUQ13d/0r+428xvt8FD7YbEVtI6xa6aBlxFI1uazCbhj7att36di2tTS348GCvEac22RPNWKmpMjszgASNcrQ2/eQNLq5YD0sVdLA2DdxyiMZWOeXBwaOAdbzrehUfMO1fUbS45WjMTwDdT6hqskRtjEL6mnTUjFob+O47PWTGadwLnWAAFmtaODWjkNT61HqfxPYmrp6RlVLGWte7KWkddjbXa9/yQTcW5aX42Ve3g7R6wpKTWY+70Wroz/atN4yfy3roFczbO455JVRVAs7dOuRcXLSC1wHflJ9Nl0bhOLQ1ULJoXh7JBcEe1pHIg6EK1XK9oVnfFu2G4iIrOaIiICIiAiIgIiICIiAiIgIioOI7X1MGKxsLwaOWXyc3a24mytJAcNbBz28ex3YjJTTm/KF6lp2O85odbhmAP4rH5BF80z7Dfcsssoa0uPBoubAk28BqVDxbaUDmteKhuR7srXkPbGXcMucgNv6UViLT0S0dJG03axoPaGgH1hZVrYhiMUEZlldljbq51iQB2mwOnetQ7TUuSN+8JbPcxWZIS4CxJDQ29tRrbmhi080osctMx2rmNdb5QB/FRVVtfRxNzSSGNo0zPila254C5ZZbtTi0MbGve+wktkFjncSLhrWWzE25AXQ22jsyeQRfNM+w33J5BF80z7DfctePHoDKIS4skdq1kjXMc4DjkzgZvRdBj9N5R5NvQJrXDHAhxHa24s70KE4s2RQRfNs+y33LKyMDQADwFlhr8QjgYZJHZWC1zZxtfQeaCvivxSKCF08r8kbBmc5wOgOnC1+Y0UoxMttFipqlkjGyMIc14DmkcCCLg+pQe2O0DqVkLIy1slXMyFr3i7GZuMhHOw4DtKFazadsJabCad/nwRu+lGw/iFkp6CKPzI2M+i1o/AKJloa2OSEsqTKwvAmbJHHfJY3exzQMutrjXQ8kO29CGF7pi1jSQXOjlDAQcpBdltx04qFsWnpzTjmgixFweR4LB5BF80z7DfctOm2mppJGRNe4vkzFoMcjbhozE3c0Dgs7cagNQaUSDfNZvCzW+Thm7EV22hl8gi+aZ9hvuWWOJrRZrQ0dgAA9ijqnaWmjlfE97g+MNLgI5HABwuDdrSOAWs3behLA8TFzCbBzY5Swm+W2bLbjomYTsvPZOoouXaWlbMYDId60ZiwMkLg35Vg3hrxW3RYhHMCYzcNcWuu1zSHCxIIcAeBHrUomsx1hsoiIqIiICIiAiIgIiICIiDBXVjYYnyu82NrnnwaLn8F5vtPhFXJhVn0wa+ImqMglBfnJMkhyZb8HO0vpYdiuu09FUzxtihEeVz2GXeOcLsa4OMbQ1p42tc8jwKlKlhdG4ZQ4uaRlcbNNxYgmx09Chn077MTHijtl8YFXRQz31ewZu540ePtArzGixS2BildGWtqpZIhPJbyZhdITme4EuBFtNOPNXPYjZyuoIZIX7mRhLnxZXvBa4/uG7dW87+PasmzmxrmYc+hqgx7Xl+sZJ0eS69nAWcDqPAKGaLUpM94zGPP8AhsbTUm5waePMXbumLMx4nKy1/Yt7ZcNFDSuNrtp49TyGRpOvZoPUoWHZ2v8Ag2WhkfFISwxRSlzwd2bgbxuU6gdh/DX6xTZ6vkw2KjjfHG4NbHM4OfrG0AWYcuhNtb8O+6ljxExtz3adFfF63fn4jQutCD5s044ykc2jl/8ASsmEVBmx6r3mvkkLGQg/uh+UvcB2m/HsUzRU1VTwNhgp4GNjblYDPJYd5tFqb6ntWq/ZeobNFWxyM8rEYjqA4EQTN4kXAuwg+a6x0AuCi26OcdsYj19Xx0n0jX4bK/g+nyyxuGjmva4WLTyNiR6VE1+EOxLyV5eYqgUbZopBcFsuZhvYfun/ADU7jWC1FewQTBkMBcHShjy+WQNNxGDlaGNuBc6nwW8yglbWNka1ghZCYRZxzjrBwIbltbq2tdFa32ViInnzVmLap1RR1FNUt3VZTBolZwDgHtG+Z2tOnDt7CFNbVSRvfFTyBxjfnkkDGPf1WjKwEMBt13g/3F8bX7GMrDHKw7ueFzbO1AcwOBdE+3EWvbs9JUjh9JMKmeWUMyyBjYsriXBjM2jgWjUlxOnbbkoJtXlav7ft0QXRdXk0jqZ5OehkdCcwIdkvmjJB1Ghtr2KY2s2XixCnMMhLSDmY8cWvFxe3MWJBHetCkwCpixSaqZuxBUta2Rmd2fMzhKOra/d3nVSWM0lU6SGWnewbrPnZLmyyBwaA3M0HKdL3sfBSi0/9N1Zx3/VTMGx+vw2pioq/9LDMQyGcXJ42ALjxFyAQdRfiQpzpOjDcJna0AAbuwGg/6jVnxHAqitmp3VDI4oaV4myseZJHyAWaCcrQ1g48ye5bG2+CzVlG+niyAyFt3SEgANcHcADc6WRffWb1t0nv4JaBrd2xzrdRoIJ5dWxN+WhPrXmmKYi2KekxEB4cZ3icmKRrdxN1GdctANmNbz56K+YnSVL6MxRiMSvYGOu92QAjK4tIbcm3DTn3L42mwQ1NDJTNa0GRga0OJDGkWsbgciBy5Ipp2is8+/L9EpMwBjyALuaSSOelge/RVboujDsJia4AgmUEHUEb1+llMYZT1TKMRyiN0zGZAWudkdYZQ8ktu3v0K19h8Emo6NtPKWExlxDoySCHOL+BAtxsivKKTGe8f2hN8W7QyEMc/wDU2izct/Pbr1iArhhlUZGZ3RGJxc4Fr7Z+qS0E20Nw0HQnlqq8/AqtuKPrWNiLHQ7kMdI8OsCHZyQwgcOHtViw8zkOMwYCXdURkuAZYWu4gXN7nhzCJ1ZiYjHhDaREUsAiIgIiICIiAiIgIiICIiCF2xqpYaKaaGTdvhYXg5WuBtrlIcOC+Nia2aehhmmk3j5m5ycrWgakZQGjhovzbv8AZlX9S/8ABYujs/8AK6X6sfiVHdnxHuc/X+kVUYxVjG2UYqCIHxGYjdx5tAeoHZeFx4qzf8Q0/lPkpflmILmsc1zcwHNjiLO9B5FVCo/7mj/srvwcpLazZptbUZQ4xyxQh8Ejb5mSCTQ6ctNUZLVrM1ieX3VlxDEY4GbyS4aCAS1rnHU2GjQTxIHpWtiG0VPA+KOVzmvqDaIbt5zO+SC0EX14FVWm2pfNTTUtU3d1lMYxI3k9u8ZaZnaDxNu3vW1tv8ewr+0P/KEY40sW22+v8J5201MKkUhc7fkXDN2/VvHMHWy5dDrfktmpxaKOWOJ2bPNfIAxxBy+dqBYWBHG3FVXpFhMBpsRYOtRSAS24mB5yvB8L/wARU5h0gnqpJxqyFjYYzyJcBLI4egxj+6URNI2xaPUsrNpqd0skLS90kNt41sMpLb6gmzbWI4L9rNpKeKDyiRzmxAlpcY5LtIdls5uXM3rC2oVawqd7caxHJEZDkptA5rbfox8ohZdvp3vwSZ8jN29zGFzObTvG9W/PxTK3uo3Vjxx5rBBtLTOlZDnLZJG5o2yMkYXjjdhe0B3gFsYhiscOQOJLpSWxsYC6RxAucrRyA1J4BUWrqfKq/D6eVhpvJwJ2OksTMQ0DdxFhIHC5ub6cFN7aYTVl9PWUdnTUm8BjdwkjkDczR39UITpViYiZ6+oTlFjUcpkDWvDoLZ2ujcHAkZgAD52nZdakO19K+CSdjnPjhdleRHJfNcNyhpALjcjQLDsntTFWteRGYZ4iGTxvHXadba8xxt6dFGdF7QaSa4v+t1J1+ne6InTiInMdMJeTbKkbI2NxlbJICWMNPOHuA4lrclzZfk22dIxkkjzIxkLgx5fDKLFwBF25bgajUiyhdov27hv1dR+Ct9XQxysfG9gc2Vpa8EcQRaxRExSIifH/AFhmxqFlP5S5xEWUPzZXE5TwdlAvzHLmtuGUOaHAEBwuMwLXelp1HpVB2Mopd/NQSSZ4MMla5l75n5xniY/+q2+a3yrcmr0FIRqUik4ERFLEIiICIiAiIgIiICIiAiIgIiIMVVTNkY6N4zNkaWuB5gixHqVSwfZnEaFphpqiGSnuSwVLJDJGCb5QWOAcLnu9CuSIvW81jHZTIdiJ2YjHXeUNkcGFsu8aQXF1wSzKbMaBlAGvm63vdWPyKXyvfXZu91u7dbPfNmzX4W5WUgijCbalrdfyV3anY+OsdFKDknp3tc1/awOBdE+3EEXt2H0ptHs9NUVFJMx7GijkMlnBxLibAtuPN0HHVWJEwRqWjH0auJUDZ4ZIXi7ZWOYfAiy1dmcFFHSRU98xjaA53a46ud6yVKIpV3Tjb2Vik2fqoq6pq2vicKoMbkIeC0RgNBzDjpx0WTaLAamsoZKZ0kbXzHV2V2RrA4ODWi9ybAC571Y0UYW95bMT4f0rW0GyRq6SKMvEdRT5HRSsBs2RttQOOU24eHYtoU1eHRvzwvLY8krOu1jnXuJGnXIbcrHiptEwe8nGEFg+Avinqap5ZvqrIMrL7trYxZrbnVx5k2HgvjY3Z6Wiikjkex+8lfKCwOFjIbltj3qwImETqTMTHrkrmK7NzS4jTVbXsDaVr25CHZnB4sTcaC3JWNEUom0ziJ7K9gmz00FbV1L3sc2sLDlaHBzcgyjU6HTw1VhRELWm05kRERUREQEREBERAREQEREBERAREQEREBERAREQEREBERAREQEREBERAREQEREBERAREQEREBERAREQEREBERAREQEREBERAREQEREBERAREQEREBERAREQEREBERAREQ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5032" y="4447717"/>
            <a:ext cx="8690368" cy="1572083"/>
            <a:chOff x="225032" y="4101920"/>
            <a:chExt cx="8690368" cy="1572083"/>
          </a:xfrm>
        </p:grpSpPr>
        <p:sp>
          <p:nvSpPr>
            <p:cNvPr id="19" name="TextBox 18"/>
            <p:cNvSpPr txBox="1"/>
            <p:nvPr/>
          </p:nvSpPr>
          <p:spPr>
            <a:xfrm>
              <a:off x="228600" y="4101921"/>
              <a:ext cx="1447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S.K. </a:t>
              </a:r>
              <a:r>
                <a:rPr lang="en-US" sz="1200" b="1" dirty="0" err="1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Sahoo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rajan Pro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35462" y="4101921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G. Jiang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rajan Pro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62200" y="41019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N. </a:t>
              </a:r>
              <a:r>
                <a:rPr lang="en-US" sz="1200" b="1" dirty="0" err="1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Planavsky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rajan Pro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72986" y="4101921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T. Lyons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rajan Pro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48200" y="4101921"/>
              <a:ext cx="11864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B. Kendall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rajan Pro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15000" y="4101921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A. D. Anbar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rajan Pro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29400" y="4101921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    X. Wang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rajan Pro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25032" y="4393843"/>
              <a:ext cx="8690368" cy="1280160"/>
              <a:chOff x="225032" y="4393843"/>
              <a:chExt cx="8690368" cy="1280160"/>
            </a:xfrm>
          </p:grpSpPr>
          <p:pic>
            <p:nvPicPr>
              <p:cNvPr id="27" name="Picture 4" descr="C:\Users\Swapan Kr Sahoo\Desktop\Downloads\Temp Pictures\24560_814583560921_7004965_45090088_827958_n - Copy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4631" r="9688"/>
              <a:stretch>
                <a:fillRect/>
              </a:stretch>
            </p:blipFill>
            <p:spPr bwMode="auto">
              <a:xfrm>
                <a:off x="225032" y="4393843"/>
                <a:ext cx="1122809" cy="12801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91237" y="4393843"/>
                <a:ext cx="1107336" cy="12801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0639" r="3694"/>
              <a:stretch>
                <a:fillRect/>
              </a:stretch>
            </p:blipFill>
            <p:spPr bwMode="auto">
              <a:xfrm>
                <a:off x="5797560" y="4393843"/>
                <a:ext cx="1071613" cy="12801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0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44334"/>
              <a:stretch>
                <a:fillRect/>
              </a:stretch>
            </p:blipFill>
            <p:spPr bwMode="auto">
              <a:xfrm>
                <a:off x="2483735" y="4393843"/>
                <a:ext cx="1071608" cy="12801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1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7250" r="15417"/>
              <a:stretch>
                <a:fillRect/>
              </a:stretch>
            </p:blipFill>
            <p:spPr bwMode="auto">
              <a:xfrm>
                <a:off x="3554330" y="4393843"/>
                <a:ext cx="1137920" cy="12801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2" descr="C:\Users\Swapan Kr Sahoo\Desktop\Research\South China Project\Pictures\Wang Photos\IMG_3634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4138" t="6888" r="20690" b="47195"/>
              <a:stretch>
                <a:fillRect/>
              </a:stretch>
            </p:blipFill>
            <p:spPr bwMode="auto">
              <a:xfrm>
                <a:off x="6868160" y="4393843"/>
                <a:ext cx="1024128" cy="12801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7" descr="C:\Users\Swapan Kr Sahoo\Desktop\New Folder\DSCF6925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8169" t="10563" r="15493" b="41902"/>
              <a:stretch>
                <a:fillRect/>
              </a:stretch>
            </p:blipFill>
            <p:spPr bwMode="auto">
              <a:xfrm>
                <a:off x="1346828" y="4393843"/>
                <a:ext cx="1137920" cy="12801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16667"/>
              <a:stretch/>
            </p:blipFill>
            <p:spPr bwMode="auto">
              <a:xfrm>
                <a:off x="7891272" y="4393843"/>
                <a:ext cx="1024128" cy="1280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7696200" y="4101920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rajan Pro" pitchFamily="18" charset="0"/>
                  <a:cs typeface="Times New Roman" pitchFamily="18" charset="0"/>
                </a:rPr>
                <a:t>    C. Scott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rajan Pro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48646" y="890775"/>
            <a:ext cx="3446709" cy="3090144"/>
            <a:chOff x="4630491" y="890775"/>
            <a:chExt cx="3446709" cy="3090144"/>
          </a:xfrm>
        </p:grpSpPr>
        <p:sp>
          <p:nvSpPr>
            <p:cNvPr id="49" name="TextBox 48"/>
            <p:cNvSpPr txBox="1"/>
            <p:nvPr/>
          </p:nvSpPr>
          <p:spPr>
            <a:xfrm>
              <a:off x="4630491" y="1057042"/>
              <a:ext cx="3446709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800" dirty="0" smtClean="0"/>
            </a:p>
            <a:p>
              <a:r>
                <a:rPr lang="en-US" sz="1600" dirty="0" smtClean="0"/>
                <a:t>National Foundation  of Sciences</a:t>
              </a:r>
            </a:p>
            <a:p>
              <a:endParaRPr lang="en-US" sz="800" dirty="0" smtClean="0"/>
            </a:p>
            <a:p>
              <a:r>
                <a:rPr lang="en-US" sz="1600" dirty="0" smtClean="0"/>
                <a:t>University of California, Riverside</a:t>
              </a:r>
            </a:p>
            <a:p>
              <a:r>
                <a:rPr lang="en-US" sz="1400" dirty="0" smtClean="0"/>
                <a:t>Lyons Lab: Jeremy Owens, Chris, </a:t>
              </a:r>
            </a:p>
            <a:p>
              <a:r>
                <a:rPr lang="en-US" sz="1400" dirty="0" smtClean="0"/>
                <a:t>Natasha, Megan and Steve Bates</a:t>
              </a:r>
            </a:p>
            <a:p>
              <a:endParaRPr lang="en-US" sz="800" dirty="0" smtClean="0"/>
            </a:p>
            <a:p>
              <a:r>
                <a:rPr lang="en-US" sz="1600" dirty="0" smtClean="0"/>
                <a:t>Arizona State University, Tempe</a:t>
              </a:r>
            </a:p>
            <a:p>
              <a:r>
                <a:rPr lang="en-US" sz="1200" dirty="0" smtClean="0"/>
                <a:t>Gwyneth  Gordon, Steve Romanielo</a:t>
              </a:r>
            </a:p>
            <a:p>
              <a:endParaRPr lang="en-US" sz="800" dirty="0" smtClean="0"/>
            </a:p>
            <a:p>
              <a:r>
                <a:rPr lang="en-US" sz="1600" dirty="0" smtClean="0"/>
                <a:t>China University of Geosciences</a:t>
              </a:r>
            </a:p>
            <a:p>
              <a:endParaRPr lang="en-US" sz="1600" dirty="0"/>
            </a:p>
            <a:p>
              <a:r>
                <a:rPr lang="en-US" sz="1600" dirty="0" smtClean="0"/>
                <a:t>University of Nevada, Las Vegas</a:t>
              </a:r>
            </a:p>
            <a:p>
              <a:r>
                <a:rPr lang="en-US" sz="1200" dirty="0" smtClean="0"/>
                <a:t>Carbonate Mafia Group  and Jeevan Jayakody</a:t>
              </a:r>
            </a:p>
          </p:txBody>
        </p:sp>
        <p:sp>
          <p:nvSpPr>
            <p:cNvPr id="38" name="Rectangle 2"/>
            <p:cNvSpPr txBox="1">
              <a:spLocks noChangeArrowheads="1"/>
            </p:cNvSpPr>
            <p:nvPr/>
          </p:nvSpPr>
          <p:spPr>
            <a:xfrm>
              <a:off x="5386484" y="890775"/>
              <a:ext cx="1934722" cy="332534"/>
            </a:xfrm>
            <a:prstGeom prst="rect">
              <a:avLst/>
            </a:prstGeom>
          </p:spPr>
          <p:txBody>
            <a:bodyPr vert="horz" lIns="0" rIns="0" bIns="0" anchor="ctr" anchorCtr="1">
              <a:normAutofit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smtClean="0">
                  <a:solidFill>
                    <a:srgbClr val="C00000"/>
                  </a:solidFill>
                  <a:latin typeface="Trajan Pro" pitchFamily="18" charset="0"/>
                  <a:ea typeface="+mj-ea"/>
                  <a:cs typeface="+mj-cs"/>
                </a:rPr>
                <a:t>Thank You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6200" y="685800"/>
            <a:ext cx="8999220" cy="5405919"/>
            <a:chOff x="76200" y="701040"/>
            <a:chExt cx="8999220" cy="5405919"/>
          </a:xfrm>
        </p:grpSpPr>
        <p:grpSp>
          <p:nvGrpSpPr>
            <p:cNvPr id="4" name="Group 3"/>
            <p:cNvGrpSpPr/>
            <p:nvPr/>
          </p:nvGrpSpPr>
          <p:grpSpPr>
            <a:xfrm>
              <a:off x="76200" y="701040"/>
              <a:ext cx="8999220" cy="5405919"/>
              <a:chOff x="76200" y="701040"/>
              <a:chExt cx="8999220" cy="540591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5" t="1467"/>
              <a:stretch/>
            </p:blipFill>
            <p:spPr bwMode="auto">
              <a:xfrm>
                <a:off x="224032" y="701040"/>
                <a:ext cx="8851388" cy="5405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76200" y="701040"/>
                <a:ext cx="3810000" cy="1432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257800" y="2819400"/>
              <a:ext cx="1828800" cy="1571625"/>
              <a:chOff x="5257800" y="3086100"/>
              <a:chExt cx="1828800" cy="130492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257800" y="3086100"/>
                <a:ext cx="1828800" cy="876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410200" y="4133850"/>
                <a:ext cx="228600" cy="209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324600" y="4133850"/>
                <a:ext cx="533400" cy="2571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5086350" y="2888456"/>
              <a:ext cx="2057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400675" y="4269581"/>
              <a:ext cx="15610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Rise of Atmospheric O</a:t>
            </a:r>
            <a:r>
              <a:rPr lang="en-US" sz="2000" b="1" baseline="-25000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2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24400" y="152400"/>
            <a:ext cx="4191000" cy="5334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Early Metazoans</a:t>
            </a:r>
            <a:r>
              <a:rPr lang="en-US" sz="1400" b="1" dirty="0" smtClean="0">
                <a:solidFill>
                  <a:srgbClr val="002060"/>
                </a:solidFill>
                <a:latin typeface="Trajan Pro" pitchFamily="18" charset="0"/>
              </a:rPr>
              <a:t>–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632 Ma, Early O</a:t>
            </a:r>
            <a:r>
              <a:rPr kumimoji="0" lang="en-US" sz="1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 –2.3 Ga Fossil and Metal Record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701040"/>
            <a:ext cx="8458200" cy="1203960"/>
            <a:chOff x="235364" y="701040"/>
            <a:chExt cx="8299036" cy="1203960"/>
          </a:xfrm>
        </p:grpSpPr>
        <p:sp>
          <p:nvSpPr>
            <p:cNvPr id="18" name="Rectangle 17"/>
            <p:cNvSpPr/>
            <p:nvPr/>
          </p:nvSpPr>
          <p:spPr>
            <a:xfrm>
              <a:off x="235364" y="701040"/>
              <a:ext cx="8299036" cy="1005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00600" y="1524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629400" y="5867400"/>
            <a:ext cx="2057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after </a:t>
            </a:r>
            <a:r>
              <a:rPr lang="en-US" altLang="zh-CN" sz="12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Sahoo et al., 2012</a:t>
            </a:r>
            <a:endParaRPr lang="en-US" sz="1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0212" y="2808441"/>
            <a:ext cx="8851388" cy="3287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48" name="Group 2047"/>
          <p:cNvGrpSpPr/>
          <p:nvPr/>
        </p:nvGrpSpPr>
        <p:grpSpPr>
          <a:xfrm>
            <a:off x="2554099" y="3810000"/>
            <a:ext cx="5064501" cy="924528"/>
            <a:chOff x="2554099" y="3810000"/>
            <a:chExt cx="5064501" cy="924528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5011" r="3353"/>
            <a:stretch/>
          </p:blipFill>
          <p:spPr bwMode="auto">
            <a:xfrm>
              <a:off x="2554099" y="3810000"/>
              <a:ext cx="5064501" cy="92452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6477000" y="4572004"/>
              <a:ext cx="1066800" cy="162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24032" y="4572004"/>
            <a:ext cx="8851388" cy="1571620"/>
            <a:chOff x="224032" y="2819400"/>
            <a:chExt cx="8851388" cy="157162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" t="40078" b="31277"/>
            <a:stretch/>
          </p:blipFill>
          <p:spPr bwMode="auto">
            <a:xfrm>
              <a:off x="224032" y="2819400"/>
              <a:ext cx="8851388" cy="157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5410200" y="4081284"/>
              <a:ext cx="1447800" cy="309736"/>
              <a:chOff x="5410200" y="4133850"/>
              <a:chExt cx="1447800" cy="257175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5410200" y="4133850"/>
                <a:ext cx="228600" cy="209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324600" y="4133850"/>
                <a:ext cx="533400" cy="2571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1" name="Straight Connector 30"/>
            <p:cNvCxnSpPr/>
            <p:nvPr/>
          </p:nvCxnSpPr>
          <p:spPr>
            <a:xfrm>
              <a:off x="5086350" y="2888456"/>
              <a:ext cx="2057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400675" y="4269581"/>
              <a:ext cx="15610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15168" r="3353" b="41641"/>
          <a:stretch/>
        </p:blipFill>
        <p:spPr bwMode="auto">
          <a:xfrm>
            <a:off x="2554099" y="2895600"/>
            <a:ext cx="5064501" cy="11412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94691" b="1"/>
          <a:stretch/>
        </p:blipFill>
        <p:spPr bwMode="auto">
          <a:xfrm>
            <a:off x="224032" y="2794421"/>
            <a:ext cx="8851388" cy="29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" name="Rectangle 2048"/>
          <p:cNvSpPr/>
          <p:nvPr/>
        </p:nvSpPr>
        <p:spPr>
          <a:xfrm>
            <a:off x="685800" y="22098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685800" y="4721828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7422131" y="3842952"/>
            <a:ext cx="17768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after </a:t>
            </a:r>
            <a:r>
              <a:rPr lang="en-US" altLang="zh-CN" sz="8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Lyons et al., 2009, Elements</a:t>
            </a:r>
            <a:endParaRPr lang="en-US" sz="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543799" y="4343400"/>
            <a:ext cx="17793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after </a:t>
            </a:r>
            <a:r>
              <a:rPr lang="en-US" altLang="zh-CN" sz="8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Sahoo et al., 2012, Nature</a:t>
            </a:r>
            <a:endParaRPr lang="en-US" sz="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055" name="Group 2054"/>
          <p:cNvGrpSpPr/>
          <p:nvPr/>
        </p:nvGrpSpPr>
        <p:grpSpPr>
          <a:xfrm>
            <a:off x="2209800" y="1447800"/>
            <a:ext cx="1981200" cy="838200"/>
            <a:chOff x="2209800" y="1447800"/>
            <a:chExt cx="1981200" cy="838200"/>
          </a:xfrm>
        </p:grpSpPr>
        <p:sp>
          <p:nvSpPr>
            <p:cNvPr id="2051" name="TextBox 2050"/>
            <p:cNvSpPr txBox="1"/>
            <p:nvPr/>
          </p:nvSpPr>
          <p:spPr>
            <a:xfrm>
              <a:off x="2209800" y="144780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Myriad Pro Light" pitchFamily="34" charset="0"/>
                </a:rPr>
                <a:t>Early Proterozoic - GOE ~2.4 Ga</a:t>
              </a:r>
              <a:endParaRPr lang="en-US" sz="1400" dirty="0">
                <a:latin typeface="Myriad Pro Light" pitchFamily="34" charset="0"/>
              </a:endParaRPr>
            </a:p>
          </p:txBody>
        </p:sp>
        <p:cxnSp>
          <p:nvCxnSpPr>
            <p:cNvPr id="2053" name="Straight Arrow Connector 2052"/>
            <p:cNvCxnSpPr/>
            <p:nvPr/>
          </p:nvCxnSpPr>
          <p:spPr>
            <a:xfrm>
              <a:off x="3276600" y="1953399"/>
              <a:ext cx="685800" cy="3326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4" name="Group 2053"/>
          <p:cNvGrpSpPr/>
          <p:nvPr/>
        </p:nvGrpSpPr>
        <p:grpSpPr>
          <a:xfrm>
            <a:off x="5384800" y="1066800"/>
            <a:ext cx="1758950" cy="712006"/>
            <a:chOff x="5384800" y="1066800"/>
            <a:chExt cx="1758950" cy="712006"/>
          </a:xfrm>
        </p:grpSpPr>
        <p:sp>
          <p:nvSpPr>
            <p:cNvPr id="61" name="TextBox 60"/>
            <p:cNvSpPr txBox="1"/>
            <p:nvPr/>
          </p:nvSpPr>
          <p:spPr>
            <a:xfrm>
              <a:off x="5384800" y="1066800"/>
              <a:ext cx="1549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Myriad Pro Light" pitchFamily="34" charset="0"/>
                  <a:cs typeface="Arial" pitchFamily="34" charset="0"/>
                </a:rPr>
                <a:t>Late Proterozoic ~551 Ma</a:t>
              </a:r>
              <a:endParaRPr lang="en-US" sz="1400" dirty="0">
                <a:latin typeface="Myriad Pro Light" pitchFamily="34" charset="0"/>
                <a:cs typeface="Arial" pitchFamily="34" charset="0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6553200" y="1468844"/>
              <a:ext cx="590550" cy="30996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87140" y="3085678"/>
            <a:ext cx="4671060" cy="846956"/>
            <a:chOff x="3787140" y="3085678"/>
            <a:chExt cx="4671060" cy="846956"/>
          </a:xfrm>
        </p:grpSpPr>
        <p:pic>
          <p:nvPicPr>
            <p:cNvPr id="51" name="Picture 2" descr="http://www.geology.sdsu.edu/seminars/fall08/stromatolit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9" t="34030" r="1333" b="9281"/>
            <a:stretch/>
          </p:blipFill>
          <p:spPr bwMode="auto">
            <a:xfrm>
              <a:off x="3787140" y="3085678"/>
              <a:ext cx="1463040" cy="846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http://i.livescience.com/images/i/000/005/717/original/sponge-fossil-100817-02.jpg?129608512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r="6245"/>
            <a:stretch/>
          </p:blipFill>
          <p:spPr bwMode="auto">
            <a:xfrm rot="16200000">
              <a:off x="5744912" y="2823356"/>
              <a:ext cx="846955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9" descr="Yin-2007-Natur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86600" y="3085678"/>
              <a:ext cx="1371600" cy="846956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57" name="TextBox 56"/>
          <p:cNvSpPr txBox="1"/>
          <p:nvPr/>
        </p:nvSpPr>
        <p:spPr>
          <a:xfrm>
            <a:off x="7316975" y="2255333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yriad Pro Light" pitchFamily="34" charset="0"/>
                <a:cs typeface="Arial" pitchFamily="34" charset="0"/>
              </a:rPr>
              <a:t>Early Metazoans</a:t>
            </a:r>
          </a:p>
          <a:p>
            <a:pPr algn="ctr"/>
            <a:r>
              <a:rPr lang="en-US" sz="1000" dirty="0" smtClean="0">
                <a:latin typeface="Myriad Pro Light" pitchFamily="34" charset="0"/>
                <a:cs typeface="Arial" pitchFamily="34" charset="0"/>
              </a:rPr>
              <a:t>~632 Ma</a:t>
            </a:r>
            <a:endParaRPr lang="en-US" sz="1000" dirty="0">
              <a:latin typeface="Myriad Pro Light" pitchFamily="34" charset="0"/>
              <a:cs typeface="Arial" pitchFamily="34" charset="0"/>
            </a:endParaRPr>
          </a:p>
        </p:txBody>
      </p:sp>
      <p:cxnSp>
        <p:nvCxnSpPr>
          <p:cNvPr id="2057" name="Straight Arrow Connector 2056"/>
          <p:cNvCxnSpPr/>
          <p:nvPr/>
        </p:nvCxnSpPr>
        <p:spPr>
          <a:xfrm flipH="1">
            <a:off x="7177275" y="2455388"/>
            <a:ext cx="24257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242236" y="4697508"/>
            <a:ext cx="1830683" cy="71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5800" y="4734528"/>
            <a:ext cx="228600" cy="320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Trace Metals and Isotopes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638675" y="152400"/>
            <a:ext cx="4191000" cy="5334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400" b="1" dirty="0">
                <a:solidFill>
                  <a:srgbClr val="002060"/>
                </a:solidFill>
                <a:latin typeface="Trajan Pro" pitchFamily="18" charset="0"/>
              </a:rPr>
              <a:t>Rise of Early Animals and </a:t>
            </a:r>
            <a:r>
              <a:rPr lang="en-US" sz="1400" b="1" dirty="0" smtClean="0">
                <a:solidFill>
                  <a:srgbClr val="002060"/>
                </a:solidFill>
                <a:latin typeface="Trajan Pro" pitchFamily="18" charset="0"/>
              </a:rPr>
              <a:t>O</a:t>
            </a:r>
            <a:r>
              <a:rPr lang="en-US" sz="1400" b="1" baseline="-25000" dirty="0" smtClean="0">
                <a:solidFill>
                  <a:srgbClr val="002060"/>
                </a:solidFill>
                <a:latin typeface="Trajan Pro" pitchFamily="18" charset="0"/>
              </a:rPr>
              <a:t>2</a:t>
            </a:r>
            <a:endParaRPr lang="en-US" sz="1400" b="1" baseline="-25000" dirty="0">
              <a:solidFill>
                <a:srgbClr val="002060"/>
              </a:solidFill>
              <a:latin typeface="Trajan Pro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1400" b="1" dirty="0">
                <a:solidFill>
                  <a:srgbClr val="002060"/>
                </a:solidFill>
                <a:latin typeface="Trajan Pro" pitchFamily="18" charset="0"/>
              </a:rPr>
              <a:t>Evidence from Redox sensitive Metals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42188" r="4511" b="38463"/>
          <a:stretch/>
        </p:blipFill>
        <p:spPr bwMode="auto">
          <a:xfrm>
            <a:off x="1014373" y="2914650"/>
            <a:ext cx="7115255" cy="123543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23072" r="4511" b="57979"/>
          <a:stretch/>
        </p:blipFill>
        <p:spPr bwMode="auto">
          <a:xfrm>
            <a:off x="1014373" y="1780926"/>
            <a:ext cx="7115255" cy="12099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4465" r="4511" b="76243"/>
          <a:stretch/>
        </p:blipFill>
        <p:spPr bwMode="auto">
          <a:xfrm>
            <a:off x="1014373" y="685800"/>
            <a:ext cx="7115255" cy="12317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61370" r="4511" b="8521"/>
          <a:stretch/>
        </p:blipFill>
        <p:spPr bwMode="auto">
          <a:xfrm>
            <a:off x="990600" y="4038601"/>
            <a:ext cx="7143830" cy="193013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523480" y="5921348"/>
            <a:ext cx="17729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after </a:t>
            </a:r>
            <a:r>
              <a:rPr lang="en-US" altLang="zh-CN" sz="8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Sahoo et al., 2012, Nature</a:t>
            </a:r>
            <a:endParaRPr lang="en-US" sz="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3000" y="5591175"/>
            <a:ext cx="6449154" cy="545617"/>
            <a:chOff x="1143000" y="5591175"/>
            <a:chExt cx="6449154" cy="63280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79"/>
            <a:stretch/>
          </p:blipFill>
          <p:spPr bwMode="auto">
            <a:xfrm>
              <a:off x="1364564" y="5591175"/>
              <a:ext cx="6227590" cy="632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143000" y="5791200"/>
              <a:ext cx="304800" cy="2378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245972" y="5586452"/>
            <a:ext cx="6296754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l="5298" r="8609"/>
          <a:stretch>
            <a:fillRect/>
          </a:stretch>
        </p:blipFill>
        <p:spPr bwMode="auto">
          <a:xfrm>
            <a:off x="457200" y="762000"/>
            <a:ext cx="4992624" cy="3840480"/>
          </a:xfrm>
          <a:prstGeom prst="rect">
            <a:avLst/>
          </a:prstGeom>
          <a:ln w="3175">
            <a:noFill/>
          </a:ln>
          <a:effectLst/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457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Trace Metals and Oxygen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4343400" y="152400"/>
            <a:ext cx="4572000" cy="533400"/>
          </a:xfrm>
          <a:prstGeom prst="rect">
            <a:avLst/>
          </a:prstGeom>
        </p:spPr>
        <p:txBody>
          <a:bodyPr vert="horz" lIns="0" rIns="0" bIns="0" anchor="ctr" anchorCtr="1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Seawater </a:t>
            </a:r>
            <a:r>
              <a:rPr lang="en-US" sz="14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Metals Record Redox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Metal/TOC Ratio’s Record Conc.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00" y="5325070"/>
            <a:ext cx="4992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Myriad Pro Light" pitchFamily="34" charset="0"/>
              </a:rPr>
              <a:t>The sedimentary </a:t>
            </a:r>
            <a:r>
              <a:rPr lang="en-US" sz="1600" dirty="0" smtClean="0">
                <a:latin typeface="Myriad Pro Light" pitchFamily="34" charset="0"/>
              </a:rPr>
              <a:t>Metal/TOC* </a:t>
            </a:r>
            <a:r>
              <a:rPr lang="en-US" sz="1600" dirty="0">
                <a:latin typeface="Myriad Pro Light" pitchFamily="34" charset="0"/>
              </a:rPr>
              <a:t>ratios track dissolved </a:t>
            </a:r>
            <a:r>
              <a:rPr lang="en-US" sz="1600" dirty="0" smtClean="0">
                <a:latin typeface="Myriad Pro Light" pitchFamily="34" charset="0"/>
              </a:rPr>
              <a:t>Metal </a:t>
            </a:r>
            <a:r>
              <a:rPr lang="en-US" sz="1600" dirty="0">
                <a:latin typeface="Myriad Pro Light" pitchFamily="34" charset="0"/>
              </a:rPr>
              <a:t>concentration in seawater. </a:t>
            </a:r>
            <a:endParaRPr lang="en-US" b="1" dirty="0">
              <a:latin typeface="Myriad Pro Light" pitchFamily="34" charset="0"/>
            </a:endParaRPr>
          </a:p>
          <a:p>
            <a:pPr algn="just"/>
            <a:r>
              <a:rPr lang="en-US" sz="1000" dirty="0" smtClean="0">
                <a:latin typeface="Myriad Pro Light" pitchFamily="34" charset="0"/>
              </a:rPr>
              <a:t>*TOC </a:t>
            </a:r>
            <a:r>
              <a:rPr lang="en-US" sz="1000" dirty="0">
                <a:latin typeface="Myriad Pro Light" pitchFamily="34" charset="0"/>
                <a:sym typeface="Wingdings" pitchFamily="2" charset="2"/>
              </a:rPr>
              <a:t> Total Organic </a:t>
            </a:r>
            <a:r>
              <a:rPr lang="en-US" sz="1000" dirty="0" smtClean="0">
                <a:latin typeface="Myriad Pro Light" pitchFamily="34" charset="0"/>
                <a:sym typeface="Wingdings" pitchFamily="2" charset="2"/>
              </a:rPr>
              <a:t>Carbon</a:t>
            </a:r>
            <a:endParaRPr lang="en-US" sz="1200" dirty="0">
              <a:latin typeface="Myriad Pro Light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" y="4596825"/>
            <a:ext cx="499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Myriad Pro Light" pitchFamily="34" charset="0"/>
              </a:rPr>
              <a:t>Seawater </a:t>
            </a:r>
            <a:r>
              <a:rPr lang="en-US" sz="1600" dirty="0" smtClean="0">
                <a:latin typeface="Myriad Pro Light" pitchFamily="34" charset="0"/>
              </a:rPr>
              <a:t>Trace metals records </a:t>
            </a:r>
            <a:r>
              <a:rPr lang="en-US" sz="1600" dirty="0">
                <a:latin typeface="Myriad Pro Light" pitchFamily="34" charset="0"/>
              </a:rPr>
              <a:t>information about marine redox landscape.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38800" y="762673"/>
            <a:ext cx="3128665" cy="2790166"/>
            <a:chOff x="5638800" y="762673"/>
            <a:chExt cx="3128665" cy="2790166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16913"/>
            <a:stretch/>
          </p:blipFill>
          <p:spPr bwMode="auto">
            <a:xfrm>
              <a:off x="5638800" y="762673"/>
              <a:ext cx="2743200" cy="2790166"/>
            </a:xfrm>
            <a:prstGeom prst="rect">
              <a:avLst/>
            </a:prstGeom>
            <a:ln w="3175">
              <a:noFill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 rot="16200000">
              <a:off x="7888933" y="2131367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Modern Sediments</a:t>
              </a:r>
              <a:endParaRPr lang="en-US" sz="1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8800" y="3325964"/>
            <a:ext cx="3040519" cy="2712055"/>
            <a:chOff x="5638800" y="3325964"/>
            <a:chExt cx="3040519" cy="2712055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b="19574"/>
            <a:stretch/>
          </p:blipFill>
          <p:spPr bwMode="auto">
            <a:xfrm>
              <a:off x="5638800" y="3325964"/>
              <a:ext cx="2743200" cy="2712055"/>
            </a:xfrm>
            <a:prstGeom prst="rect">
              <a:avLst/>
            </a:prstGeom>
            <a:ln w="3175">
              <a:noFill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7893120" y="454349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Ancient</a:t>
              </a:r>
              <a:endParaRPr lang="en-US" sz="1200" dirty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7543800" y="5880556"/>
            <a:ext cx="15443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after </a:t>
            </a:r>
            <a:r>
              <a:rPr lang="en-US" altLang="zh-CN" sz="8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Lyons et al., 2008, ESR</a:t>
            </a:r>
            <a:endParaRPr lang="en-US" sz="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457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Redox Indicators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4648200" y="152400"/>
            <a:ext cx="4191000" cy="5334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How to calculate the chemical condition of the ocean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1000" y="1365597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yriad Pro Light" pitchFamily="34" charset="0"/>
              </a:rPr>
              <a:t>Iron (Fe</a:t>
            </a:r>
            <a:r>
              <a:rPr lang="en-US" sz="1600" baseline="-25000" dirty="0" smtClean="0">
                <a:latin typeface="Myriad Pro Light" pitchFamily="34" charset="0"/>
              </a:rPr>
              <a:t>T</a:t>
            </a:r>
            <a:r>
              <a:rPr lang="en-US" sz="1600" dirty="0" smtClean="0">
                <a:latin typeface="Myriad Pro Light" pitchFamily="34" charset="0"/>
              </a:rPr>
              <a:t>)</a:t>
            </a:r>
            <a:endParaRPr lang="en-US" sz="1600" dirty="0">
              <a:latin typeface="Myriad Pro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47800" y="1021736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Myriad Pro Light" pitchFamily="34" charset="0"/>
              </a:rPr>
              <a:t>Highly Reactive Fe (Fe</a:t>
            </a:r>
            <a:r>
              <a:rPr lang="en-US" sz="1600" baseline="-25000" dirty="0" smtClean="0">
                <a:latin typeface="Myriad Pro Light" pitchFamily="34" charset="0"/>
              </a:rPr>
              <a:t>HR</a:t>
            </a:r>
            <a:r>
              <a:rPr lang="en-US" sz="1600" dirty="0" smtClean="0">
                <a:latin typeface="Myriad Pro Light" pitchFamily="34" charset="0"/>
              </a:rPr>
              <a:t>)</a:t>
            </a:r>
            <a:endParaRPr lang="en-US" sz="1600" dirty="0">
              <a:latin typeface="Myriad Pro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14475" y="1615768"/>
            <a:ext cx="1786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Myriad Pro Light" pitchFamily="34" charset="0"/>
              </a:rPr>
              <a:t>Non Reactive Fe (</a:t>
            </a:r>
            <a:r>
              <a:rPr lang="en-US" sz="1600" dirty="0" err="1" smtClean="0">
                <a:latin typeface="Myriad Pro Light" pitchFamily="34" charset="0"/>
              </a:rPr>
              <a:t>Fe</a:t>
            </a:r>
            <a:r>
              <a:rPr lang="en-US" sz="1600" baseline="-25000" dirty="0" err="1" smtClean="0">
                <a:latin typeface="Myriad Pro Light" pitchFamily="34" charset="0"/>
              </a:rPr>
              <a:t>NR</a:t>
            </a:r>
            <a:r>
              <a:rPr lang="en-US" sz="1600" dirty="0" smtClean="0">
                <a:latin typeface="Myriad Pro Light" pitchFamily="34" charset="0"/>
              </a:rPr>
              <a:t>)</a:t>
            </a:r>
            <a:endParaRPr lang="en-US" sz="1600" dirty="0">
              <a:latin typeface="Myriad Pro Light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684270" y="880646"/>
            <a:ext cx="2183130" cy="1319897"/>
            <a:chOff x="3684270" y="880646"/>
            <a:chExt cx="2183130" cy="1319897"/>
          </a:xfrm>
        </p:grpSpPr>
        <p:sp>
          <p:nvSpPr>
            <p:cNvPr id="73" name="TextBox 72"/>
            <p:cNvSpPr txBox="1"/>
            <p:nvPr/>
          </p:nvSpPr>
          <p:spPr>
            <a:xfrm>
              <a:off x="3684270" y="880646"/>
              <a:ext cx="1878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Myriad Pro Light" pitchFamily="34" charset="0"/>
                </a:rPr>
                <a:t>Fe Oxide (</a:t>
              </a:r>
              <a:r>
                <a:rPr lang="en-US" sz="1600" dirty="0" err="1" smtClean="0">
                  <a:latin typeface="Myriad Pro Light" pitchFamily="34" charset="0"/>
                </a:rPr>
                <a:t>Fe</a:t>
              </a:r>
              <a:r>
                <a:rPr lang="en-US" sz="1600" baseline="-25000" dirty="0" err="1" smtClean="0">
                  <a:latin typeface="Myriad Pro Light" pitchFamily="34" charset="0"/>
                </a:rPr>
                <a:t>Oxide</a:t>
              </a:r>
              <a:r>
                <a:rPr lang="en-US" sz="1600" dirty="0" smtClean="0">
                  <a:latin typeface="Myriad Pro Light" pitchFamily="34" charset="0"/>
                </a:rPr>
                <a:t>)</a:t>
              </a:r>
              <a:endParaRPr lang="en-US" sz="1600" dirty="0">
                <a:latin typeface="Myriad Pro Light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684270" y="1207760"/>
              <a:ext cx="2183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Myriad Pro Light" pitchFamily="34" charset="0"/>
                </a:rPr>
                <a:t>Fe Magnetite (</a:t>
              </a:r>
              <a:r>
                <a:rPr lang="en-US" sz="1600" dirty="0" err="1" smtClean="0">
                  <a:latin typeface="Myriad Pro Light" pitchFamily="34" charset="0"/>
                </a:rPr>
                <a:t>Fe</a:t>
              </a:r>
              <a:r>
                <a:rPr lang="en-US" sz="1600" baseline="-25000" dirty="0" err="1" smtClean="0">
                  <a:latin typeface="Myriad Pro Light" pitchFamily="34" charset="0"/>
                </a:rPr>
                <a:t>Mag</a:t>
              </a:r>
              <a:r>
                <a:rPr lang="en-US" sz="1600" dirty="0" smtClean="0">
                  <a:latin typeface="Myriad Pro Light" pitchFamily="34" charset="0"/>
                </a:rPr>
                <a:t>)</a:t>
              </a:r>
              <a:endParaRPr lang="en-US" sz="1600" dirty="0">
                <a:latin typeface="Myriad Pro Light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84270" y="1534874"/>
              <a:ext cx="2183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Myriad Pro Light" pitchFamily="34" charset="0"/>
                </a:rPr>
                <a:t>Fe Carbonate (</a:t>
              </a:r>
              <a:r>
                <a:rPr lang="en-US" sz="1600" dirty="0" err="1" smtClean="0">
                  <a:latin typeface="Myriad Pro Light" pitchFamily="34" charset="0"/>
                </a:rPr>
                <a:t>Fe</a:t>
              </a:r>
              <a:r>
                <a:rPr lang="en-US" sz="1600" baseline="-25000" dirty="0" err="1" smtClean="0">
                  <a:latin typeface="Myriad Pro Light" pitchFamily="34" charset="0"/>
                </a:rPr>
                <a:t>Carb</a:t>
              </a:r>
              <a:r>
                <a:rPr lang="en-US" sz="1600" dirty="0" smtClean="0">
                  <a:latin typeface="Myriad Pro Light" pitchFamily="34" charset="0"/>
                </a:rPr>
                <a:t>)</a:t>
              </a:r>
              <a:endParaRPr lang="en-US" sz="1600" dirty="0">
                <a:latin typeface="Myriad Pro Light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684270" y="1861989"/>
              <a:ext cx="2183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Myriad Pro Light" pitchFamily="34" charset="0"/>
                </a:rPr>
                <a:t>Fe Pyrite (</a:t>
              </a:r>
              <a:r>
                <a:rPr lang="en-US" sz="1600" dirty="0" err="1" smtClean="0">
                  <a:latin typeface="Myriad Pro Light" pitchFamily="34" charset="0"/>
                </a:rPr>
                <a:t>Fe</a:t>
              </a:r>
              <a:r>
                <a:rPr lang="en-US" sz="1600" baseline="-25000" dirty="0" err="1" smtClean="0">
                  <a:latin typeface="Myriad Pro Light" pitchFamily="34" charset="0"/>
                </a:rPr>
                <a:t>Pyrite</a:t>
              </a:r>
              <a:r>
                <a:rPr lang="en-US" sz="1600" dirty="0" smtClean="0">
                  <a:latin typeface="Myriad Pro Light" pitchFamily="34" charset="0"/>
                </a:rPr>
                <a:t>)</a:t>
              </a:r>
              <a:endParaRPr lang="en-US" sz="1600" dirty="0">
                <a:latin typeface="Myriad Pro Light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81000" y="2603212"/>
            <a:ext cx="1920352" cy="3203285"/>
            <a:chOff x="381000" y="2603212"/>
            <a:chExt cx="1920352" cy="3203285"/>
          </a:xfrm>
        </p:grpSpPr>
        <p:sp>
          <p:nvSpPr>
            <p:cNvPr id="84" name="TextBox 83"/>
            <p:cNvSpPr txBox="1"/>
            <p:nvPr/>
          </p:nvSpPr>
          <p:spPr>
            <a:xfrm>
              <a:off x="579176" y="2603212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Myriad Pro Light" pitchFamily="34" charset="0"/>
                </a:rPr>
                <a:t>Oxic vs. Anoxic (Fe</a:t>
              </a:r>
              <a:r>
                <a:rPr lang="en-US" sz="1600" baseline="-25000" dirty="0" smtClean="0">
                  <a:latin typeface="Myriad Pro Light" pitchFamily="34" charset="0"/>
                </a:rPr>
                <a:t>HR/</a:t>
              </a:r>
              <a:r>
                <a:rPr lang="en-US" sz="1600" dirty="0" smtClean="0">
                  <a:latin typeface="Myriad Pro Light" pitchFamily="34" charset="0"/>
                </a:rPr>
                <a:t>Fe</a:t>
              </a:r>
              <a:r>
                <a:rPr lang="en-US" sz="1600" baseline="-25000" dirty="0" smtClean="0">
                  <a:latin typeface="Myriad Pro Light" pitchFamily="34" charset="0"/>
                </a:rPr>
                <a:t>T</a:t>
              </a:r>
              <a:r>
                <a:rPr lang="en-US" sz="1600" dirty="0" smtClean="0">
                  <a:latin typeface="Myriad Pro Light" pitchFamily="34" charset="0"/>
                </a:rPr>
                <a:t>)</a:t>
              </a:r>
              <a:endParaRPr lang="en-US" sz="1600" dirty="0">
                <a:latin typeface="Myriad Pro Light" pitchFamily="34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1" b="53331"/>
            <a:stretch/>
          </p:blipFill>
          <p:spPr bwMode="auto">
            <a:xfrm>
              <a:off x="381000" y="3246059"/>
              <a:ext cx="1920352" cy="256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" name="Group 82"/>
          <p:cNvGrpSpPr/>
          <p:nvPr/>
        </p:nvGrpSpPr>
        <p:grpSpPr>
          <a:xfrm>
            <a:off x="3123962" y="2603212"/>
            <a:ext cx="2209800" cy="3340388"/>
            <a:chOff x="2743200" y="2603212"/>
            <a:chExt cx="2209800" cy="3340388"/>
          </a:xfrm>
        </p:grpSpPr>
        <p:sp>
          <p:nvSpPr>
            <p:cNvPr id="85" name="TextBox 84"/>
            <p:cNvSpPr txBox="1"/>
            <p:nvPr/>
          </p:nvSpPr>
          <p:spPr>
            <a:xfrm>
              <a:off x="2743200" y="2603212"/>
              <a:ext cx="2209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Myriad Pro Light" pitchFamily="34" charset="0"/>
                </a:rPr>
                <a:t>Ferruginous vs. Euxinic (</a:t>
              </a:r>
              <a:r>
                <a:rPr lang="en-US" sz="1600" dirty="0" err="1" smtClean="0">
                  <a:latin typeface="Myriad Pro Light" pitchFamily="34" charset="0"/>
                </a:rPr>
                <a:t>Fe</a:t>
              </a:r>
              <a:r>
                <a:rPr lang="en-US" sz="1600" baseline="-25000" dirty="0" err="1" smtClean="0">
                  <a:latin typeface="Myriad Pro Light" pitchFamily="34" charset="0"/>
                </a:rPr>
                <a:t>Pyrite</a:t>
              </a:r>
              <a:r>
                <a:rPr lang="en-US" sz="1600" dirty="0" smtClean="0">
                  <a:latin typeface="Myriad Pro Light" pitchFamily="34" charset="0"/>
                </a:rPr>
                <a:t>/Fe</a:t>
              </a:r>
              <a:r>
                <a:rPr lang="en-US" sz="1600" baseline="-25000" dirty="0" smtClean="0">
                  <a:latin typeface="Myriad Pro Light" pitchFamily="34" charset="0"/>
                </a:rPr>
                <a:t>HR</a:t>
              </a:r>
              <a:r>
                <a:rPr lang="en-US" sz="1600" dirty="0" smtClean="0">
                  <a:latin typeface="Myriad Pro Light" pitchFamily="34" charset="0"/>
                </a:rPr>
                <a:t>)</a:t>
              </a:r>
              <a:endParaRPr lang="en-US" sz="1600" dirty="0">
                <a:latin typeface="Myriad Pro Light" pitchFamily="34" charset="0"/>
              </a:endParaRPr>
            </a:p>
          </p:txBody>
        </p:sp>
        <p:pic>
          <p:nvPicPr>
            <p:cNvPr id="8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67" r="4567" b="-1"/>
            <a:stretch/>
          </p:blipFill>
          <p:spPr bwMode="auto">
            <a:xfrm>
              <a:off x="2887980" y="3335718"/>
              <a:ext cx="1920240" cy="260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0" name="Picture 6" descr="http://www.geol.umd.edu/~jmerck/geol342/images/08dalesgo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72" y="2529378"/>
            <a:ext cx="2743200" cy="177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reenelectron-images.co.uk/sem/images/framboidal_pyrite-1a_w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3"/>
          <a:stretch/>
        </p:blipFill>
        <p:spPr bwMode="auto">
          <a:xfrm>
            <a:off x="6156372" y="4343400"/>
            <a:ext cx="2743200" cy="176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wapan K Sahoo\Desktop\South China Project\Pictures\Wang Photos\IMG_35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/>
          <a:stretch/>
        </p:blipFill>
        <p:spPr bwMode="auto">
          <a:xfrm>
            <a:off x="6156372" y="720769"/>
            <a:ext cx="2743200" cy="177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0900" y="990600"/>
            <a:ext cx="34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886200" y="5880556"/>
            <a:ext cx="2209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after </a:t>
            </a:r>
            <a:r>
              <a:rPr lang="en-US" altLang="zh-CN" sz="8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Poulton and Canfield, 2011, Elements</a:t>
            </a:r>
            <a:endParaRPr lang="en-US" sz="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2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57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Geology-Rock Record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876800" y="152400"/>
            <a:ext cx="3886200" cy="5334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Study area,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 Location Maps and Age constrains for the Nanhua Basin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50000"/>
          <a:stretch/>
        </p:blipFill>
        <p:spPr bwMode="auto">
          <a:xfrm>
            <a:off x="914400" y="1279430"/>
            <a:ext cx="2057400" cy="16168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7016580" y="5863682"/>
            <a:ext cx="23845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</a:t>
            </a:r>
            <a:r>
              <a:rPr lang="en-US" altLang="zh-CN" sz="8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nd Jiang et al., 2011, Gondwana Research</a:t>
            </a:r>
            <a:endParaRPr lang="en-US" sz="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63" y="746760"/>
            <a:ext cx="4842237" cy="26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14400" y="3444240"/>
            <a:ext cx="7010401" cy="2369821"/>
            <a:chOff x="304800" y="3444240"/>
            <a:chExt cx="6295747" cy="2369821"/>
          </a:xfrm>
        </p:grpSpPr>
        <p:pic>
          <p:nvPicPr>
            <p:cNvPr id="28" name="Picture 3" descr="C:\Users\Swapan Kr Sahoo\Desktop\9-26-11\Figures from Ganqing\Graphic-abstract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37931"/>
            <a:stretch/>
          </p:blipFill>
          <p:spPr bwMode="auto">
            <a:xfrm>
              <a:off x="304800" y="3444240"/>
              <a:ext cx="3658868" cy="2362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148" y="3451861"/>
              <a:ext cx="2606399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7545864" y="5715000"/>
            <a:ext cx="17729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after </a:t>
            </a:r>
            <a:r>
              <a:rPr lang="en-US" altLang="zh-CN" sz="8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Sahoo et al., 2012, Nature</a:t>
            </a:r>
            <a:endParaRPr lang="en-US" sz="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wapan K Sahoo\Desktop\South China Project\SEM\Swapan\WHH6.4 F-Py euhedral distribution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1"/>
          <a:stretch/>
        </p:blipFill>
        <p:spPr bwMode="auto">
          <a:xfrm>
            <a:off x="3352800" y="2769973"/>
            <a:ext cx="3247503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7355" y="691978"/>
            <a:ext cx="3618045" cy="288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228600" y="5112603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 smtClean="0">
              <a:latin typeface="Myriad Pro Light" pitchFamily="34" charset="0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The redox </a:t>
            </a:r>
            <a:r>
              <a:rPr lang="en-US" sz="1600" dirty="0">
                <a:solidFill>
                  <a:srgbClr val="FF0000"/>
                </a:solidFill>
                <a:latin typeface="Myriad Pro Light" pitchFamily="34" charset="0"/>
              </a:rPr>
              <a:t>state </a:t>
            </a: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of the ocean was euxinic, and record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original signature of the ocean chemistry</a:t>
            </a:r>
            <a:endParaRPr lang="en-US" sz="1600" dirty="0">
              <a:solidFill>
                <a:srgbClr val="FF0000"/>
              </a:solidFill>
              <a:latin typeface="Myriad Pro Light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SEM Analysis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724400" y="152400"/>
            <a:ext cx="4191000" cy="5334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Pyrite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Framboids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- </a:t>
            </a:r>
            <a:r>
              <a:rPr lang="en-US" sz="1400" b="1" dirty="0" err="1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syngenetic</a:t>
            </a:r>
            <a:r>
              <a:rPr lang="en-US" sz="14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 depositional history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2418" y="835317"/>
            <a:ext cx="4644937" cy="1920240"/>
            <a:chOff x="685800" y="1051560"/>
            <a:chExt cx="7962749" cy="3291840"/>
          </a:xfrm>
        </p:grpSpPr>
        <p:pic>
          <p:nvPicPr>
            <p:cNvPr id="12" name="Picture 3" descr="C:\Users\SWAPAN~1\AppData\Local\Temp\Rar$DI02.007\SWP-2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051560"/>
              <a:ext cx="3924149" cy="329184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C:\Users\SWAPAN~1\AppData\Local\Temp\Rar$DI01.583\SWP-3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051560"/>
              <a:ext cx="3924149" cy="329184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2647874" y="476427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Myriad Pro Light" pitchFamily="34" charset="0"/>
              </a:rPr>
              <a:t>Backscattered electron (BSE) images of closely packed, typical pyrite </a:t>
            </a:r>
            <a:r>
              <a:rPr lang="en-US" sz="1600" dirty="0" err="1">
                <a:latin typeface="Myriad Pro Light" pitchFamily="34" charset="0"/>
              </a:rPr>
              <a:t>framboids</a:t>
            </a:r>
            <a:endParaRPr lang="en-US" sz="1600" dirty="0">
              <a:latin typeface="Myriad Pro Light" pitchFamily="34" charset="0"/>
            </a:endParaRPr>
          </a:p>
        </p:txBody>
      </p:sp>
      <p:pic>
        <p:nvPicPr>
          <p:cNvPr id="1027" name="Picture 3" descr="C:\Users\Swapan K Sahoo\Desktop\South China Project\SEM\Swapan\WHH6.4 F-Py 6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8" y="2769973"/>
            <a:ext cx="2608033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wapan K Sahoo\Desktop\South China Project\SEM\Swapan K Sahoo\WHH 6.4 F-Py 3 SEI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46" y="835317"/>
            <a:ext cx="3337354" cy="266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wapan K Sahoo\Desktop\South China Project\SEM\Swapan\WHH6.4 Non F-Py euhedral distribution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5" t="59558" r="1616" b="7151"/>
          <a:stretch/>
        </p:blipFill>
        <p:spPr bwMode="auto">
          <a:xfrm>
            <a:off x="6697363" y="3575222"/>
            <a:ext cx="1989437" cy="115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523480" y="5921348"/>
            <a:ext cx="17729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after </a:t>
            </a:r>
            <a:r>
              <a:rPr lang="en-US" altLang="zh-CN" sz="8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Sahoo et al., 2012, Nature</a:t>
            </a:r>
            <a:endParaRPr lang="en-US" sz="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6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wapan K Sahoo\Desktop\Science\Figure 1\Wuhe\Sahoo AGU Abstract 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" y="1097280"/>
            <a:ext cx="9022131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89660" y="4638124"/>
            <a:ext cx="7848600" cy="31487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89660" y="3404211"/>
            <a:ext cx="7845552" cy="24617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89660" y="2245908"/>
            <a:ext cx="7845552" cy="118285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9660" y="1466850"/>
            <a:ext cx="7845552" cy="30857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36720" y="1447800"/>
            <a:ext cx="137160" cy="3502152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00400" y="1447800"/>
            <a:ext cx="411480" cy="3505200"/>
          </a:xfrm>
          <a:prstGeom prst="rect">
            <a:avLst/>
          </a:prstGeom>
          <a:solidFill>
            <a:srgbClr val="F3CD60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57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Multi-Proxy Geochemical Data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724400" y="152400"/>
            <a:ext cx="4191000" cy="5334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Rise and Fall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Redox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 sensitive Metals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34" y="3013502"/>
            <a:ext cx="896112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If no redox change across major boundaries, but metal enrichments: then</a:t>
            </a:r>
          </a:p>
          <a:p>
            <a:pPr marL="342900" indent="-342900" algn="ctr"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Either there are change in fluxes </a:t>
            </a:r>
            <a:r>
              <a:rPr lang="en-US" sz="1600" dirty="0" smtClean="0">
                <a:solidFill>
                  <a:srgbClr val="FF0000"/>
                </a:solidFill>
                <a:latin typeface="Courier New"/>
                <a:cs typeface="Courier New"/>
              </a:rPr>
              <a:t>—</a:t>
            </a: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weathering</a:t>
            </a:r>
          </a:p>
          <a:p>
            <a:pPr marL="342900" indent="-342900" algn="ctr"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Change in oxidative state of the ocean</a:t>
            </a:r>
          </a:p>
        </p:txBody>
      </p:sp>
    </p:spTree>
    <p:extLst>
      <p:ext uri="{BB962C8B-B14F-4D97-AF65-F5344CB8AC3E}">
        <p14:creationId xmlns:p14="http://schemas.microsoft.com/office/powerpoint/2010/main" val="21588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3" grpId="0" animBg="1"/>
      <p:bldP spid="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33400" y="228600"/>
            <a:ext cx="8077200" cy="457200"/>
            <a:chOff x="533400" y="228600"/>
            <a:chExt cx="8077200" cy="4572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533400" y="685800"/>
              <a:ext cx="807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648200" y="228600"/>
              <a:ext cx="0" cy="381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57200" y="228600"/>
            <a:ext cx="4191000" cy="3810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Geochemical Modeling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724400" y="152400"/>
            <a:ext cx="4191000" cy="533400"/>
          </a:xfrm>
          <a:prstGeom prst="rect">
            <a:avLst/>
          </a:prstGeom>
        </p:spPr>
        <p:txBody>
          <a:bodyPr vert="horz" lIns="0" rIns="0" bIns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ajan Pro" pitchFamily="18" charset="0"/>
                <a:ea typeface="+mj-ea"/>
                <a:cs typeface="+mj-cs"/>
              </a:rPr>
              <a:t>Weathering Alone is not the Driver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Trajan Pro" pitchFamily="18" charset="0"/>
                <a:ea typeface="+mj-ea"/>
                <a:cs typeface="+mj-cs"/>
              </a:rPr>
              <a:t>Oxidation is the key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ajan Pro" pitchFamily="18" charset="0"/>
              <a:ea typeface="+mj-ea"/>
              <a:cs typeface="+mj-cs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BFCF8"/>
              </a:clrFrom>
              <a:clrTo>
                <a:srgbClr val="FBFC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b="7688"/>
          <a:stretch/>
        </p:blipFill>
        <p:spPr bwMode="auto">
          <a:xfrm>
            <a:off x="228600" y="914400"/>
            <a:ext cx="8686800" cy="38129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28600" y="484413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Myriad Pro Light" pitchFamily="34" charset="0"/>
              </a:rPr>
              <a:t>Even 1</a:t>
            </a:r>
            <a:r>
              <a:rPr lang="en-US" sz="1600" dirty="0">
                <a:latin typeface="Myriad Pro Light" pitchFamily="34" charset="0"/>
              </a:rPr>
              <a:t>% Anoxic/euxinic sediments can counter balance even </a:t>
            </a:r>
            <a:endParaRPr lang="en-US" sz="1600" dirty="0" smtClean="0">
              <a:latin typeface="Myriad Pro Light" pitchFamily="34" charset="0"/>
            </a:endParaRPr>
          </a:p>
          <a:p>
            <a:pPr algn="ctr"/>
            <a:r>
              <a:rPr lang="en-US" sz="1600" dirty="0" smtClean="0">
                <a:latin typeface="Myriad Pro Light" pitchFamily="34" charset="0"/>
              </a:rPr>
              <a:t>double </a:t>
            </a:r>
            <a:r>
              <a:rPr lang="en-US" sz="1600" dirty="0">
                <a:latin typeface="Myriad Pro Light" pitchFamily="34" charset="0"/>
              </a:rPr>
              <a:t>the riverine flux.</a:t>
            </a:r>
            <a:r>
              <a:rPr lang="en-US" sz="1600" dirty="0">
                <a:latin typeface="Myriad Pro Light" pitchFamily="34" charset="0"/>
                <a:sym typeface="Wingdings" pitchFamily="2" charset="2"/>
              </a:rPr>
              <a:t> not the major driver </a:t>
            </a:r>
          </a:p>
          <a:p>
            <a:pPr algn="ctr"/>
            <a:endParaRPr lang="en-US" sz="1600" dirty="0" smtClean="0">
              <a:latin typeface="Myriad Pro Light" pitchFamily="34" charset="0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Myriad Pro Light" pitchFamily="34" charset="0"/>
              </a:rPr>
              <a:t>oxidative state </a:t>
            </a: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of the ocean was </a:t>
            </a:r>
            <a:r>
              <a:rPr lang="en-US" sz="1600" dirty="0">
                <a:solidFill>
                  <a:srgbClr val="FF0000"/>
                </a:solidFill>
                <a:latin typeface="Myriad Pro Light" pitchFamily="34" charset="0"/>
              </a:rPr>
              <a:t>a primary driver for high </a:t>
            </a:r>
            <a:r>
              <a:rPr lang="en-US" sz="1600" dirty="0" smtClean="0">
                <a:solidFill>
                  <a:srgbClr val="FF0000"/>
                </a:solidFill>
                <a:latin typeface="Myriad Pro Light" pitchFamily="34" charset="0"/>
              </a:rPr>
              <a:t>Trace metals</a:t>
            </a:r>
            <a:endParaRPr lang="en-US" sz="1600" dirty="0">
              <a:solidFill>
                <a:srgbClr val="FF0000"/>
              </a:solidFill>
              <a:latin typeface="Myriad Pro Light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73125" y="2583180"/>
            <a:ext cx="7867015" cy="1588770"/>
            <a:chOff x="873125" y="2583180"/>
            <a:chExt cx="7867015" cy="1588770"/>
          </a:xfrm>
        </p:grpSpPr>
        <p:sp>
          <p:nvSpPr>
            <p:cNvPr id="3" name="Freeform 2"/>
            <p:cNvSpPr/>
            <p:nvPr/>
          </p:nvSpPr>
          <p:spPr>
            <a:xfrm>
              <a:off x="873125" y="2616200"/>
              <a:ext cx="3482975" cy="1555750"/>
            </a:xfrm>
            <a:custGeom>
              <a:avLst/>
              <a:gdLst>
                <a:gd name="connsiteX0" fmla="*/ 12700 w 3482975"/>
                <a:gd name="connsiteY0" fmla="*/ 0 h 1555750"/>
                <a:gd name="connsiteX1" fmla="*/ 12700 w 3482975"/>
                <a:gd name="connsiteY1" fmla="*/ 0 h 1555750"/>
                <a:gd name="connsiteX2" fmla="*/ 6350 w 3482975"/>
                <a:gd name="connsiteY2" fmla="*/ 31750 h 1555750"/>
                <a:gd name="connsiteX3" fmla="*/ 0 w 3482975"/>
                <a:gd name="connsiteY3" fmla="*/ 82550 h 1555750"/>
                <a:gd name="connsiteX4" fmla="*/ 3175 w 3482975"/>
                <a:gd name="connsiteY4" fmla="*/ 228600 h 1555750"/>
                <a:gd name="connsiteX5" fmla="*/ 6350 w 3482975"/>
                <a:gd name="connsiteY5" fmla="*/ 250825 h 1555750"/>
                <a:gd name="connsiteX6" fmla="*/ 9525 w 3482975"/>
                <a:gd name="connsiteY6" fmla="*/ 276225 h 1555750"/>
                <a:gd name="connsiteX7" fmla="*/ 12700 w 3482975"/>
                <a:gd name="connsiteY7" fmla="*/ 409575 h 1555750"/>
                <a:gd name="connsiteX8" fmla="*/ 15875 w 3482975"/>
                <a:gd name="connsiteY8" fmla="*/ 425450 h 1555750"/>
                <a:gd name="connsiteX9" fmla="*/ 22225 w 3482975"/>
                <a:gd name="connsiteY9" fmla="*/ 469900 h 1555750"/>
                <a:gd name="connsiteX10" fmla="*/ 25400 w 3482975"/>
                <a:gd name="connsiteY10" fmla="*/ 536575 h 1555750"/>
                <a:gd name="connsiteX11" fmla="*/ 28575 w 3482975"/>
                <a:gd name="connsiteY11" fmla="*/ 625475 h 1555750"/>
                <a:gd name="connsiteX12" fmla="*/ 41275 w 3482975"/>
                <a:gd name="connsiteY12" fmla="*/ 666750 h 1555750"/>
                <a:gd name="connsiteX13" fmla="*/ 44450 w 3482975"/>
                <a:gd name="connsiteY13" fmla="*/ 676275 h 1555750"/>
                <a:gd name="connsiteX14" fmla="*/ 47625 w 3482975"/>
                <a:gd name="connsiteY14" fmla="*/ 701675 h 1555750"/>
                <a:gd name="connsiteX15" fmla="*/ 57150 w 3482975"/>
                <a:gd name="connsiteY15" fmla="*/ 742950 h 1555750"/>
                <a:gd name="connsiteX16" fmla="*/ 60325 w 3482975"/>
                <a:gd name="connsiteY16" fmla="*/ 885825 h 1555750"/>
                <a:gd name="connsiteX17" fmla="*/ 66675 w 3482975"/>
                <a:gd name="connsiteY17" fmla="*/ 927100 h 1555750"/>
                <a:gd name="connsiteX18" fmla="*/ 76200 w 3482975"/>
                <a:gd name="connsiteY18" fmla="*/ 977900 h 1555750"/>
                <a:gd name="connsiteX19" fmla="*/ 79375 w 3482975"/>
                <a:gd name="connsiteY19" fmla="*/ 1019175 h 1555750"/>
                <a:gd name="connsiteX20" fmla="*/ 82550 w 3482975"/>
                <a:gd name="connsiteY20" fmla="*/ 1041400 h 1555750"/>
                <a:gd name="connsiteX21" fmla="*/ 88900 w 3482975"/>
                <a:gd name="connsiteY21" fmla="*/ 1092200 h 1555750"/>
                <a:gd name="connsiteX22" fmla="*/ 92075 w 3482975"/>
                <a:gd name="connsiteY22" fmla="*/ 1165225 h 1555750"/>
                <a:gd name="connsiteX23" fmla="*/ 98425 w 3482975"/>
                <a:gd name="connsiteY23" fmla="*/ 1196975 h 1555750"/>
                <a:gd name="connsiteX24" fmla="*/ 101600 w 3482975"/>
                <a:gd name="connsiteY24" fmla="*/ 1225550 h 1555750"/>
                <a:gd name="connsiteX25" fmla="*/ 104775 w 3482975"/>
                <a:gd name="connsiteY25" fmla="*/ 1235075 h 1555750"/>
                <a:gd name="connsiteX26" fmla="*/ 107950 w 3482975"/>
                <a:gd name="connsiteY26" fmla="*/ 1311275 h 1555750"/>
                <a:gd name="connsiteX27" fmla="*/ 120650 w 3482975"/>
                <a:gd name="connsiteY27" fmla="*/ 1330325 h 1555750"/>
                <a:gd name="connsiteX28" fmla="*/ 123825 w 3482975"/>
                <a:gd name="connsiteY28" fmla="*/ 1343025 h 1555750"/>
                <a:gd name="connsiteX29" fmla="*/ 142875 w 3482975"/>
                <a:gd name="connsiteY29" fmla="*/ 1365250 h 1555750"/>
                <a:gd name="connsiteX30" fmla="*/ 149225 w 3482975"/>
                <a:gd name="connsiteY30" fmla="*/ 1374775 h 1555750"/>
                <a:gd name="connsiteX31" fmla="*/ 161925 w 3482975"/>
                <a:gd name="connsiteY31" fmla="*/ 1384300 h 1555750"/>
                <a:gd name="connsiteX32" fmla="*/ 171450 w 3482975"/>
                <a:gd name="connsiteY32" fmla="*/ 1397000 h 1555750"/>
                <a:gd name="connsiteX33" fmla="*/ 180975 w 3482975"/>
                <a:gd name="connsiteY33" fmla="*/ 1406525 h 1555750"/>
                <a:gd name="connsiteX34" fmla="*/ 193675 w 3482975"/>
                <a:gd name="connsiteY34" fmla="*/ 1425575 h 1555750"/>
                <a:gd name="connsiteX35" fmla="*/ 203200 w 3482975"/>
                <a:gd name="connsiteY35" fmla="*/ 1438275 h 1555750"/>
                <a:gd name="connsiteX36" fmla="*/ 219075 w 3482975"/>
                <a:gd name="connsiteY36" fmla="*/ 1466850 h 1555750"/>
                <a:gd name="connsiteX37" fmla="*/ 225425 w 3482975"/>
                <a:gd name="connsiteY37" fmla="*/ 1476375 h 1555750"/>
                <a:gd name="connsiteX38" fmla="*/ 244475 w 3482975"/>
                <a:gd name="connsiteY38" fmla="*/ 1492250 h 1555750"/>
                <a:gd name="connsiteX39" fmla="*/ 266700 w 3482975"/>
                <a:gd name="connsiteY39" fmla="*/ 1498600 h 1555750"/>
                <a:gd name="connsiteX40" fmla="*/ 276225 w 3482975"/>
                <a:gd name="connsiteY40" fmla="*/ 1504950 h 1555750"/>
                <a:gd name="connsiteX41" fmla="*/ 390525 w 3482975"/>
                <a:gd name="connsiteY41" fmla="*/ 1514475 h 1555750"/>
                <a:gd name="connsiteX42" fmla="*/ 514350 w 3482975"/>
                <a:gd name="connsiteY42" fmla="*/ 1517650 h 1555750"/>
                <a:gd name="connsiteX43" fmla="*/ 539750 w 3482975"/>
                <a:gd name="connsiteY43" fmla="*/ 1520825 h 1555750"/>
                <a:gd name="connsiteX44" fmla="*/ 555625 w 3482975"/>
                <a:gd name="connsiteY44" fmla="*/ 1524000 h 1555750"/>
                <a:gd name="connsiteX45" fmla="*/ 723900 w 3482975"/>
                <a:gd name="connsiteY45" fmla="*/ 1530350 h 1555750"/>
                <a:gd name="connsiteX46" fmla="*/ 1028700 w 3482975"/>
                <a:gd name="connsiteY46" fmla="*/ 1536700 h 1555750"/>
                <a:gd name="connsiteX47" fmla="*/ 1657350 w 3482975"/>
                <a:gd name="connsiteY47" fmla="*/ 1533525 h 1555750"/>
                <a:gd name="connsiteX48" fmla="*/ 1727200 w 3482975"/>
                <a:gd name="connsiteY48" fmla="*/ 1527175 h 1555750"/>
                <a:gd name="connsiteX49" fmla="*/ 1749425 w 3482975"/>
                <a:gd name="connsiteY49" fmla="*/ 1520825 h 1555750"/>
                <a:gd name="connsiteX50" fmla="*/ 1822450 w 3482975"/>
                <a:gd name="connsiteY50" fmla="*/ 1514475 h 1555750"/>
                <a:gd name="connsiteX51" fmla="*/ 1838325 w 3482975"/>
                <a:gd name="connsiteY51" fmla="*/ 1508125 h 1555750"/>
                <a:gd name="connsiteX52" fmla="*/ 1857375 w 3482975"/>
                <a:gd name="connsiteY52" fmla="*/ 1504950 h 1555750"/>
                <a:gd name="connsiteX53" fmla="*/ 1933575 w 3482975"/>
                <a:gd name="connsiteY53" fmla="*/ 1498600 h 1555750"/>
                <a:gd name="connsiteX54" fmla="*/ 2393950 w 3482975"/>
                <a:gd name="connsiteY54" fmla="*/ 1504950 h 1555750"/>
                <a:gd name="connsiteX55" fmla="*/ 2451100 w 3482975"/>
                <a:gd name="connsiteY55" fmla="*/ 1508125 h 1555750"/>
                <a:gd name="connsiteX56" fmla="*/ 2460625 w 3482975"/>
                <a:gd name="connsiteY56" fmla="*/ 1511300 h 1555750"/>
                <a:gd name="connsiteX57" fmla="*/ 2511425 w 3482975"/>
                <a:gd name="connsiteY57" fmla="*/ 1514475 h 1555750"/>
                <a:gd name="connsiteX58" fmla="*/ 2619375 w 3482975"/>
                <a:gd name="connsiteY58" fmla="*/ 1514475 h 1555750"/>
                <a:gd name="connsiteX59" fmla="*/ 2657475 w 3482975"/>
                <a:gd name="connsiteY59" fmla="*/ 1508125 h 1555750"/>
                <a:gd name="connsiteX60" fmla="*/ 2822575 w 3482975"/>
                <a:gd name="connsiteY60" fmla="*/ 1511300 h 1555750"/>
                <a:gd name="connsiteX61" fmla="*/ 2832100 w 3482975"/>
                <a:gd name="connsiteY61" fmla="*/ 1514475 h 1555750"/>
                <a:gd name="connsiteX62" fmla="*/ 2844800 w 3482975"/>
                <a:gd name="connsiteY62" fmla="*/ 1517650 h 1555750"/>
                <a:gd name="connsiteX63" fmla="*/ 2863850 w 3482975"/>
                <a:gd name="connsiteY63" fmla="*/ 1533525 h 1555750"/>
                <a:gd name="connsiteX64" fmla="*/ 2879725 w 3482975"/>
                <a:gd name="connsiteY64" fmla="*/ 1549400 h 1555750"/>
                <a:gd name="connsiteX65" fmla="*/ 2908300 w 3482975"/>
                <a:gd name="connsiteY65" fmla="*/ 1555750 h 1555750"/>
                <a:gd name="connsiteX66" fmla="*/ 3044825 w 3482975"/>
                <a:gd name="connsiteY66" fmla="*/ 1549400 h 1555750"/>
                <a:gd name="connsiteX67" fmla="*/ 3063875 w 3482975"/>
                <a:gd name="connsiteY67" fmla="*/ 1546225 h 1555750"/>
                <a:gd name="connsiteX68" fmla="*/ 3146425 w 3482975"/>
                <a:gd name="connsiteY68" fmla="*/ 1539875 h 1555750"/>
                <a:gd name="connsiteX69" fmla="*/ 3305175 w 3482975"/>
                <a:gd name="connsiteY69" fmla="*/ 1536700 h 1555750"/>
                <a:gd name="connsiteX70" fmla="*/ 3463925 w 3482975"/>
                <a:gd name="connsiteY70" fmla="*/ 1530350 h 1555750"/>
                <a:gd name="connsiteX71" fmla="*/ 3482975 w 3482975"/>
                <a:gd name="connsiteY71" fmla="*/ 1524000 h 1555750"/>
                <a:gd name="connsiteX72" fmla="*/ 3479800 w 3482975"/>
                <a:gd name="connsiteY72" fmla="*/ 1489075 h 1555750"/>
                <a:gd name="connsiteX73" fmla="*/ 3476625 w 3482975"/>
                <a:gd name="connsiteY73" fmla="*/ 1479550 h 1555750"/>
                <a:gd name="connsiteX74" fmla="*/ 3470275 w 3482975"/>
                <a:gd name="connsiteY74" fmla="*/ 1444625 h 1555750"/>
                <a:gd name="connsiteX75" fmla="*/ 3473450 w 3482975"/>
                <a:gd name="connsiteY75" fmla="*/ 790575 h 1555750"/>
                <a:gd name="connsiteX76" fmla="*/ 3476625 w 3482975"/>
                <a:gd name="connsiteY76" fmla="*/ 771525 h 1555750"/>
                <a:gd name="connsiteX77" fmla="*/ 3479800 w 3482975"/>
                <a:gd name="connsiteY77" fmla="*/ 739775 h 1555750"/>
                <a:gd name="connsiteX78" fmla="*/ 3476625 w 3482975"/>
                <a:gd name="connsiteY78" fmla="*/ 606425 h 1555750"/>
                <a:gd name="connsiteX79" fmla="*/ 3470275 w 3482975"/>
                <a:gd name="connsiteY79" fmla="*/ 593725 h 1555750"/>
                <a:gd name="connsiteX80" fmla="*/ 3467100 w 3482975"/>
                <a:gd name="connsiteY80" fmla="*/ 571500 h 1555750"/>
                <a:gd name="connsiteX81" fmla="*/ 3463925 w 3482975"/>
                <a:gd name="connsiteY81" fmla="*/ 558800 h 1555750"/>
                <a:gd name="connsiteX82" fmla="*/ 3460750 w 3482975"/>
                <a:gd name="connsiteY82" fmla="*/ 549275 h 1555750"/>
                <a:gd name="connsiteX83" fmla="*/ 3403600 w 3482975"/>
                <a:gd name="connsiteY83" fmla="*/ 536575 h 1555750"/>
                <a:gd name="connsiteX84" fmla="*/ 3311525 w 3482975"/>
                <a:gd name="connsiteY84" fmla="*/ 523875 h 1555750"/>
                <a:gd name="connsiteX85" fmla="*/ 3235325 w 3482975"/>
                <a:gd name="connsiteY85" fmla="*/ 517525 h 1555750"/>
                <a:gd name="connsiteX86" fmla="*/ 3184525 w 3482975"/>
                <a:gd name="connsiteY86" fmla="*/ 508000 h 1555750"/>
                <a:gd name="connsiteX87" fmla="*/ 3136900 w 3482975"/>
                <a:gd name="connsiteY87" fmla="*/ 501650 h 1555750"/>
                <a:gd name="connsiteX88" fmla="*/ 3028950 w 3482975"/>
                <a:gd name="connsiteY88" fmla="*/ 482600 h 1555750"/>
                <a:gd name="connsiteX89" fmla="*/ 2981325 w 3482975"/>
                <a:gd name="connsiteY89" fmla="*/ 469900 h 1555750"/>
                <a:gd name="connsiteX90" fmla="*/ 2959100 w 3482975"/>
                <a:gd name="connsiteY90" fmla="*/ 466725 h 1555750"/>
                <a:gd name="connsiteX91" fmla="*/ 2921000 w 3482975"/>
                <a:gd name="connsiteY91" fmla="*/ 457200 h 1555750"/>
                <a:gd name="connsiteX92" fmla="*/ 2863850 w 3482975"/>
                <a:gd name="connsiteY92" fmla="*/ 450850 h 1555750"/>
                <a:gd name="connsiteX93" fmla="*/ 2800350 w 3482975"/>
                <a:gd name="connsiteY93" fmla="*/ 434975 h 1555750"/>
                <a:gd name="connsiteX94" fmla="*/ 2755900 w 3482975"/>
                <a:gd name="connsiteY94" fmla="*/ 431800 h 1555750"/>
                <a:gd name="connsiteX95" fmla="*/ 1692275 w 3482975"/>
                <a:gd name="connsiteY95" fmla="*/ 422275 h 1555750"/>
                <a:gd name="connsiteX96" fmla="*/ 1635125 w 3482975"/>
                <a:gd name="connsiteY96" fmla="*/ 415925 h 1555750"/>
                <a:gd name="connsiteX97" fmla="*/ 1609725 w 3482975"/>
                <a:gd name="connsiteY97" fmla="*/ 409575 h 1555750"/>
                <a:gd name="connsiteX98" fmla="*/ 1574800 w 3482975"/>
                <a:gd name="connsiteY98" fmla="*/ 406400 h 1555750"/>
                <a:gd name="connsiteX99" fmla="*/ 1527175 w 3482975"/>
                <a:gd name="connsiteY99" fmla="*/ 400050 h 1555750"/>
                <a:gd name="connsiteX100" fmla="*/ 1412875 w 3482975"/>
                <a:gd name="connsiteY100" fmla="*/ 374650 h 1555750"/>
                <a:gd name="connsiteX101" fmla="*/ 1343025 w 3482975"/>
                <a:gd name="connsiteY101" fmla="*/ 368300 h 1555750"/>
                <a:gd name="connsiteX102" fmla="*/ 1311275 w 3482975"/>
                <a:gd name="connsiteY102" fmla="*/ 365125 h 1555750"/>
                <a:gd name="connsiteX103" fmla="*/ 1247775 w 3482975"/>
                <a:gd name="connsiteY103" fmla="*/ 352425 h 1555750"/>
                <a:gd name="connsiteX104" fmla="*/ 1177925 w 3482975"/>
                <a:gd name="connsiteY104" fmla="*/ 330200 h 1555750"/>
                <a:gd name="connsiteX105" fmla="*/ 1111250 w 3482975"/>
                <a:gd name="connsiteY105" fmla="*/ 317500 h 1555750"/>
                <a:gd name="connsiteX106" fmla="*/ 1054100 w 3482975"/>
                <a:gd name="connsiteY106" fmla="*/ 301625 h 1555750"/>
                <a:gd name="connsiteX107" fmla="*/ 1022350 w 3482975"/>
                <a:gd name="connsiteY107" fmla="*/ 295275 h 1555750"/>
                <a:gd name="connsiteX108" fmla="*/ 1000125 w 3482975"/>
                <a:gd name="connsiteY108" fmla="*/ 288925 h 1555750"/>
                <a:gd name="connsiteX109" fmla="*/ 958850 w 3482975"/>
                <a:gd name="connsiteY109" fmla="*/ 279400 h 1555750"/>
                <a:gd name="connsiteX110" fmla="*/ 917575 w 3482975"/>
                <a:gd name="connsiteY110" fmla="*/ 269875 h 1555750"/>
                <a:gd name="connsiteX111" fmla="*/ 901700 w 3482975"/>
                <a:gd name="connsiteY111" fmla="*/ 263525 h 1555750"/>
                <a:gd name="connsiteX112" fmla="*/ 828675 w 3482975"/>
                <a:gd name="connsiteY112" fmla="*/ 241300 h 1555750"/>
                <a:gd name="connsiteX113" fmla="*/ 809625 w 3482975"/>
                <a:gd name="connsiteY113" fmla="*/ 238125 h 1555750"/>
                <a:gd name="connsiteX114" fmla="*/ 793750 w 3482975"/>
                <a:gd name="connsiteY114" fmla="*/ 231775 h 1555750"/>
                <a:gd name="connsiteX115" fmla="*/ 774700 w 3482975"/>
                <a:gd name="connsiteY115" fmla="*/ 228600 h 1555750"/>
                <a:gd name="connsiteX116" fmla="*/ 723900 w 3482975"/>
                <a:gd name="connsiteY116" fmla="*/ 212725 h 1555750"/>
                <a:gd name="connsiteX117" fmla="*/ 695325 w 3482975"/>
                <a:gd name="connsiteY117" fmla="*/ 203200 h 1555750"/>
                <a:gd name="connsiteX118" fmla="*/ 666750 w 3482975"/>
                <a:gd name="connsiteY118" fmla="*/ 190500 h 1555750"/>
                <a:gd name="connsiteX119" fmla="*/ 647700 w 3482975"/>
                <a:gd name="connsiteY119" fmla="*/ 187325 h 1555750"/>
                <a:gd name="connsiteX120" fmla="*/ 635000 w 3482975"/>
                <a:gd name="connsiteY120" fmla="*/ 180975 h 1555750"/>
                <a:gd name="connsiteX121" fmla="*/ 606425 w 3482975"/>
                <a:gd name="connsiteY121" fmla="*/ 174625 h 1555750"/>
                <a:gd name="connsiteX122" fmla="*/ 593725 w 3482975"/>
                <a:gd name="connsiteY122" fmla="*/ 165100 h 1555750"/>
                <a:gd name="connsiteX123" fmla="*/ 558800 w 3482975"/>
                <a:gd name="connsiteY123" fmla="*/ 158750 h 1555750"/>
                <a:gd name="connsiteX124" fmla="*/ 508000 w 3482975"/>
                <a:gd name="connsiteY124" fmla="*/ 146050 h 1555750"/>
                <a:gd name="connsiteX125" fmla="*/ 476250 w 3482975"/>
                <a:gd name="connsiteY125" fmla="*/ 133350 h 1555750"/>
                <a:gd name="connsiteX126" fmla="*/ 466725 w 3482975"/>
                <a:gd name="connsiteY126" fmla="*/ 130175 h 1555750"/>
                <a:gd name="connsiteX127" fmla="*/ 444500 w 3482975"/>
                <a:gd name="connsiteY127" fmla="*/ 123825 h 1555750"/>
                <a:gd name="connsiteX128" fmla="*/ 428625 w 3482975"/>
                <a:gd name="connsiteY128" fmla="*/ 114300 h 1555750"/>
                <a:gd name="connsiteX129" fmla="*/ 381000 w 3482975"/>
                <a:gd name="connsiteY129" fmla="*/ 95250 h 1555750"/>
                <a:gd name="connsiteX130" fmla="*/ 365125 w 3482975"/>
                <a:gd name="connsiteY130" fmla="*/ 88900 h 1555750"/>
                <a:gd name="connsiteX131" fmla="*/ 330200 w 3482975"/>
                <a:gd name="connsiteY131" fmla="*/ 82550 h 1555750"/>
                <a:gd name="connsiteX132" fmla="*/ 301625 w 3482975"/>
                <a:gd name="connsiteY132" fmla="*/ 73025 h 1555750"/>
                <a:gd name="connsiteX133" fmla="*/ 282575 w 3482975"/>
                <a:gd name="connsiteY133" fmla="*/ 66675 h 1555750"/>
                <a:gd name="connsiteX134" fmla="*/ 257175 w 3482975"/>
                <a:gd name="connsiteY134" fmla="*/ 60325 h 1555750"/>
                <a:gd name="connsiteX135" fmla="*/ 244475 w 3482975"/>
                <a:gd name="connsiteY135" fmla="*/ 57150 h 1555750"/>
                <a:gd name="connsiteX136" fmla="*/ 219075 w 3482975"/>
                <a:gd name="connsiteY136" fmla="*/ 47625 h 1555750"/>
                <a:gd name="connsiteX137" fmla="*/ 196850 w 3482975"/>
                <a:gd name="connsiteY137" fmla="*/ 44450 h 1555750"/>
                <a:gd name="connsiteX138" fmla="*/ 174625 w 3482975"/>
                <a:gd name="connsiteY138" fmla="*/ 38100 h 1555750"/>
                <a:gd name="connsiteX139" fmla="*/ 161925 w 3482975"/>
                <a:gd name="connsiteY139" fmla="*/ 34925 h 1555750"/>
                <a:gd name="connsiteX140" fmla="*/ 146050 w 3482975"/>
                <a:gd name="connsiteY140" fmla="*/ 31750 h 1555750"/>
                <a:gd name="connsiteX141" fmla="*/ 127000 w 3482975"/>
                <a:gd name="connsiteY141" fmla="*/ 25400 h 1555750"/>
                <a:gd name="connsiteX142" fmla="*/ 117475 w 3482975"/>
                <a:gd name="connsiteY142" fmla="*/ 22225 h 1555750"/>
                <a:gd name="connsiteX143" fmla="*/ 104775 w 3482975"/>
                <a:gd name="connsiteY143" fmla="*/ 15875 h 1555750"/>
                <a:gd name="connsiteX144" fmla="*/ 82550 w 3482975"/>
                <a:gd name="connsiteY144" fmla="*/ 12700 h 1555750"/>
                <a:gd name="connsiteX145" fmla="*/ 60325 w 3482975"/>
                <a:gd name="connsiteY145" fmla="*/ 6350 h 1555750"/>
                <a:gd name="connsiteX146" fmla="*/ 50800 w 3482975"/>
                <a:gd name="connsiteY146" fmla="*/ 3175 h 1555750"/>
                <a:gd name="connsiteX147" fmla="*/ 19050 w 3482975"/>
                <a:gd name="connsiteY147" fmla="*/ 6350 h 1555750"/>
                <a:gd name="connsiteX148" fmla="*/ 12700 w 3482975"/>
                <a:gd name="connsiteY148" fmla="*/ 0 h 155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482975" h="1555750">
                  <a:moveTo>
                    <a:pt x="12700" y="0"/>
                  </a:moveTo>
                  <a:lnTo>
                    <a:pt x="12700" y="0"/>
                  </a:lnTo>
                  <a:cubicBezTo>
                    <a:pt x="10583" y="10583"/>
                    <a:pt x="7746" y="21048"/>
                    <a:pt x="6350" y="31750"/>
                  </a:cubicBezTo>
                  <a:cubicBezTo>
                    <a:pt x="-1004" y="88128"/>
                    <a:pt x="8490" y="57081"/>
                    <a:pt x="0" y="82550"/>
                  </a:cubicBezTo>
                  <a:cubicBezTo>
                    <a:pt x="1058" y="131233"/>
                    <a:pt x="1339" y="179940"/>
                    <a:pt x="3175" y="228600"/>
                  </a:cubicBezTo>
                  <a:cubicBezTo>
                    <a:pt x="3457" y="236078"/>
                    <a:pt x="5361" y="243407"/>
                    <a:pt x="6350" y="250825"/>
                  </a:cubicBezTo>
                  <a:cubicBezTo>
                    <a:pt x="7478" y="259283"/>
                    <a:pt x="8467" y="267758"/>
                    <a:pt x="9525" y="276225"/>
                  </a:cubicBezTo>
                  <a:cubicBezTo>
                    <a:pt x="10583" y="320675"/>
                    <a:pt x="10810" y="365153"/>
                    <a:pt x="12700" y="409575"/>
                  </a:cubicBezTo>
                  <a:cubicBezTo>
                    <a:pt x="12929" y="414967"/>
                    <a:pt x="15206" y="420095"/>
                    <a:pt x="15875" y="425450"/>
                  </a:cubicBezTo>
                  <a:cubicBezTo>
                    <a:pt x="21440" y="469968"/>
                    <a:pt x="14756" y="447493"/>
                    <a:pt x="22225" y="469900"/>
                  </a:cubicBezTo>
                  <a:cubicBezTo>
                    <a:pt x="23283" y="492125"/>
                    <a:pt x="24493" y="514343"/>
                    <a:pt x="25400" y="536575"/>
                  </a:cubicBezTo>
                  <a:cubicBezTo>
                    <a:pt x="26609" y="566203"/>
                    <a:pt x="26113" y="595925"/>
                    <a:pt x="28575" y="625475"/>
                  </a:cubicBezTo>
                  <a:cubicBezTo>
                    <a:pt x="29942" y="641878"/>
                    <a:pt x="35841" y="652259"/>
                    <a:pt x="41275" y="666750"/>
                  </a:cubicBezTo>
                  <a:cubicBezTo>
                    <a:pt x="42450" y="669884"/>
                    <a:pt x="43392" y="673100"/>
                    <a:pt x="44450" y="676275"/>
                  </a:cubicBezTo>
                  <a:cubicBezTo>
                    <a:pt x="45508" y="684742"/>
                    <a:pt x="46142" y="693272"/>
                    <a:pt x="47625" y="701675"/>
                  </a:cubicBezTo>
                  <a:cubicBezTo>
                    <a:pt x="49814" y="714079"/>
                    <a:pt x="53893" y="729921"/>
                    <a:pt x="57150" y="742950"/>
                  </a:cubicBezTo>
                  <a:cubicBezTo>
                    <a:pt x="58208" y="790575"/>
                    <a:pt x="58494" y="838223"/>
                    <a:pt x="60325" y="885825"/>
                  </a:cubicBezTo>
                  <a:cubicBezTo>
                    <a:pt x="60748" y="896825"/>
                    <a:pt x="65420" y="915807"/>
                    <a:pt x="66675" y="927100"/>
                  </a:cubicBezTo>
                  <a:cubicBezTo>
                    <a:pt x="71772" y="972975"/>
                    <a:pt x="63583" y="952666"/>
                    <a:pt x="76200" y="977900"/>
                  </a:cubicBezTo>
                  <a:cubicBezTo>
                    <a:pt x="77258" y="991658"/>
                    <a:pt x="78002" y="1005445"/>
                    <a:pt x="79375" y="1019175"/>
                  </a:cubicBezTo>
                  <a:cubicBezTo>
                    <a:pt x="80120" y="1026621"/>
                    <a:pt x="81767" y="1033958"/>
                    <a:pt x="82550" y="1041400"/>
                  </a:cubicBezTo>
                  <a:cubicBezTo>
                    <a:pt x="87695" y="1090280"/>
                    <a:pt x="82084" y="1064934"/>
                    <a:pt x="88900" y="1092200"/>
                  </a:cubicBezTo>
                  <a:cubicBezTo>
                    <a:pt x="89958" y="1116542"/>
                    <a:pt x="90399" y="1140918"/>
                    <a:pt x="92075" y="1165225"/>
                  </a:cubicBezTo>
                  <a:cubicBezTo>
                    <a:pt x="92816" y="1175975"/>
                    <a:pt x="95824" y="1186573"/>
                    <a:pt x="98425" y="1196975"/>
                  </a:cubicBezTo>
                  <a:cubicBezTo>
                    <a:pt x="99483" y="1206500"/>
                    <a:pt x="100024" y="1216097"/>
                    <a:pt x="101600" y="1225550"/>
                  </a:cubicBezTo>
                  <a:cubicBezTo>
                    <a:pt x="102150" y="1228851"/>
                    <a:pt x="104528" y="1231737"/>
                    <a:pt x="104775" y="1235075"/>
                  </a:cubicBezTo>
                  <a:cubicBezTo>
                    <a:pt x="106653" y="1260428"/>
                    <a:pt x="103771" y="1286199"/>
                    <a:pt x="107950" y="1311275"/>
                  </a:cubicBezTo>
                  <a:cubicBezTo>
                    <a:pt x="109205" y="1318803"/>
                    <a:pt x="120650" y="1330325"/>
                    <a:pt x="120650" y="1330325"/>
                  </a:cubicBezTo>
                  <a:cubicBezTo>
                    <a:pt x="121708" y="1334558"/>
                    <a:pt x="121874" y="1339122"/>
                    <a:pt x="123825" y="1343025"/>
                  </a:cubicBezTo>
                  <a:cubicBezTo>
                    <a:pt x="129770" y="1354916"/>
                    <a:pt x="134932" y="1355718"/>
                    <a:pt x="142875" y="1365250"/>
                  </a:cubicBezTo>
                  <a:cubicBezTo>
                    <a:pt x="145318" y="1368181"/>
                    <a:pt x="146527" y="1372077"/>
                    <a:pt x="149225" y="1374775"/>
                  </a:cubicBezTo>
                  <a:cubicBezTo>
                    <a:pt x="152967" y="1378517"/>
                    <a:pt x="158183" y="1380558"/>
                    <a:pt x="161925" y="1384300"/>
                  </a:cubicBezTo>
                  <a:cubicBezTo>
                    <a:pt x="165667" y="1388042"/>
                    <a:pt x="168006" y="1392982"/>
                    <a:pt x="171450" y="1397000"/>
                  </a:cubicBezTo>
                  <a:cubicBezTo>
                    <a:pt x="174372" y="1400409"/>
                    <a:pt x="178218" y="1402981"/>
                    <a:pt x="180975" y="1406525"/>
                  </a:cubicBezTo>
                  <a:cubicBezTo>
                    <a:pt x="185660" y="1412549"/>
                    <a:pt x="189096" y="1419470"/>
                    <a:pt x="193675" y="1425575"/>
                  </a:cubicBezTo>
                  <a:lnTo>
                    <a:pt x="203200" y="1438275"/>
                  </a:lnTo>
                  <a:cubicBezTo>
                    <a:pt x="208788" y="1455040"/>
                    <a:pt x="204519" y="1445015"/>
                    <a:pt x="219075" y="1466850"/>
                  </a:cubicBezTo>
                  <a:cubicBezTo>
                    <a:pt x="221192" y="1470025"/>
                    <a:pt x="222727" y="1473677"/>
                    <a:pt x="225425" y="1476375"/>
                  </a:cubicBezTo>
                  <a:cubicBezTo>
                    <a:pt x="232447" y="1483397"/>
                    <a:pt x="235634" y="1487830"/>
                    <a:pt x="244475" y="1492250"/>
                  </a:cubicBezTo>
                  <a:cubicBezTo>
                    <a:pt x="249030" y="1494527"/>
                    <a:pt x="262631" y="1497583"/>
                    <a:pt x="266700" y="1498600"/>
                  </a:cubicBezTo>
                  <a:cubicBezTo>
                    <a:pt x="269875" y="1500717"/>
                    <a:pt x="272738" y="1503400"/>
                    <a:pt x="276225" y="1504950"/>
                  </a:cubicBezTo>
                  <a:cubicBezTo>
                    <a:pt x="312033" y="1520865"/>
                    <a:pt x="352085" y="1513361"/>
                    <a:pt x="390525" y="1514475"/>
                  </a:cubicBezTo>
                  <a:lnTo>
                    <a:pt x="514350" y="1517650"/>
                  </a:lnTo>
                  <a:cubicBezTo>
                    <a:pt x="522817" y="1518708"/>
                    <a:pt x="531317" y="1519528"/>
                    <a:pt x="539750" y="1520825"/>
                  </a:cubicBezTo>
                  <a:cubicBezTo>
                    <a:pt x="545084" y="1521646"/>
                    <a:pt x="550236" y="1523721"/>
                    <a:pt x="555625" y="1524000"/>
                  </a:cubicBezTo>
                  <a:cubicBezTo>
                    <a:pt x="611682" y="1526899"/>
                    <a:pt x="667808" y="1528233"/>
                    <a:pt x="723900" y="1530350"/>
                  </a:cubicBezTo>
                  <a:cubicBezTo>
                    <a:pt x="830487" y="1556997"/>
                    <a:pt x="745126" y="1536700"/>
                    <a:pt x="1028700" y="1536700"/>
                  </a:cubicBezTo>
                  <a:lnTo>
                    <a:pt x="1657350" y="1533525"/>
                  </a:lnTo>
                  <a:cubicBezTo>
                    <a:pt x="1706581" y="1523679"/>
                    <a:pt x="1615459" y="1541143"/>
                    <a:pt x="1727200" y="1527175"/>
                  </a:cubicBezTo>
                  <a:cubicBezTo>
                    <a:pt x="1734845" y="1526219"/>
                    <a:pt x="1741852" y="1522245"/>
                    <a:pt x="1749425" y="1520825"/>
                  </a:cubicBezTo>
                  <a:cubicBezTo>
                    <a:pt x="1764242" y="1518047"/>
                    <a:pt x="1812649" y="1515175"/>
                    <a:pt x="1822450" y="1514475"/>
                  </a:cubicBezTo>
                  <a:cubicBezTo>
                    <a:pt x="1827742" y="1512358"/>
                    <a:pt x="1832827" y="1509625"/>
                    <a:pt x="1838325" y="1508125"/>
                  </a:cubicBezTo>
                  <a:cubicBezTo>
                    <a:pt x="1844536" y="1506431"/>
                    <a:pt x="1850969" y="1505591"/>
                    <a:pt x="1857375" y="1504950"/>
                  </a:cubicBezTo>
                  <a:cubicBezTo>
                    <a:pt x="1882737" y="1502414"/>
                    <a:pt x="1908175" y="1500717"/>
                    <a:pt x="1933575" y="1498600"/>
                  </a:cubicBezTo>
                  <a:lnTo>
                    <a:pt x="2393950" y="1504950"/>
                  </a:lnTo>
                  <a:cubicBezTo>
                    <a:pt x="2413026" y="1505301"/>
                    <a:pt x="2432107" y="1506316"/>
                    <a:pt x="2451100" y="1508125"/>
                  </a:cubicBezTo>
                  <a:cubicBezTo>
                    <a:pt x="2454432" y="1508442"/>
                    <a:pt x="2457297" y="1510950"/>
                    <a:pt x="2460625" y="1511300"/>
                  </a:cubicBezTo>
                  <a:cubicBezTo>
                    <a:pt x="2477498" y="1513076"/>
                    <a:pt x="2494492" y="1513417"/>
                    <a:pt x="2511425" y="1514475"/>
                  </a:cubicBezTo>
                  <a:cubicBezTo>
                    <a:pt x="2551125" y="1527708"/>
                    <a:pt x="2527075" y="1520915"/>
                    <a:pt x="2619375" y="1514475"/>
                  </a:cubicBezTo>
                  <a:cubicBezTo>
                    <a:pt x="2632219" y="1513579"/>
                    <a:pt x="2657475" y="1508125"/>
                    <a:pt x="2657475" y="1508125"/>
                  </a:cubicBezTo>
                  <a:lnTo>
                    <a:pt x="2822575" y="1511300"/>
                  </a:lnTo>
                  <a:cubicBezTo>
                    <a:pt x="2825920" y="1511422"/>
                    <a:pt x="2828882" y="1513556"/>
                    <a:pt x="2832100" y="1514475"/>
                  </a:cubicBezTo>
                  <a:cubicBezTo>
                    <a:pt x="2836296" y="1515674"/>
                    <a:pt x="2840567" y="1516592"/>
                    <a:pt x="2844800" y="1517650"/>
                  </a:cubicBezTo>
                  <a:cubicBezTo>
                    <a:pt x="2854166" y="1523894"/>
                    <a:pt x="2856210" y="1524358"/>
                    <a:pt x="2863850" y="1533525"/>
                  </a:cubicBezTo>
                  <a:cubicBezTo>
                    <a:pt x="2872921" y="1544411"/>
                    <a:pt x="2866420" y="1542748"/>
                    <a:pt x="2879725" y="1549400"/>
                  </a:cubicBezTo>
                  <a:cubicBezTo>
                    <a:pt x="2887541" y="1553308"/>
                    <a:pt x="2900983" y="1554531"/>
                    <a:pt x="2908300" y="1555750"/>
                  </a:cubicBezTo>
                  <a:cubicBezTo>
                    <a:pt x="2932374" y="1554787"/>
                    <a:pt x="3014819" y="1551901"/>
                    <a:pt x="3044825" y="1549400"/>
                  </a:cubicBezTo>
                  <a:cubicBezTo>
                    <a:pt x="3051240" y="1548865"/>
                    <a:pt x="3057482" y="1546977"/>
                    <a:pt x="3063875" y="1546225"/>
                  </a:cubicBezTo>
                  <a:cubicBezTo>
                    <a:pt x="3081021" y="1544208"/>
                    <a:pt x="3132901" y="1540291"/>
                    <a:pt x="3146425" y="1539875"/>
                  </a:cubicBezTo>
                  <a:cubicBezTo>
                    <a:pt x="3199327" y="1538247"/>
                    <a:pt x="3252258" y="1537758"/>
                    <a:pt x="3305175" y="1536700"/>
                  </a:cubicBezTo>
                  <a:cubicBezTo>
                    <a:pt x="3372116" y="1523312"/>
                    <a:pt x="3277214" y="1541333"/>
                    <a:pt x="3463925" y="1530350"/>
                  </a:cubicBezTo>
                  <a:cubicBezTo>
                    <a:pt x="3470607" y="1529957"/>
                    <a:pt x="3482975" y="1524000"/>
                    <a:pt x="3482975" y="1524000"/>
                  </a:cubicBezTo>
                  <a:cubicBezTo>
                    <a:pt x="3481917" y="1512358"/>
                    <a:pt x="3481453" y="1500647"/>
                    <a:pt x="3479800" y="1489075"/>
                  </a:cubicBezTo>
                  <a:cubicBezTo>
                    <a:pt x="3479327" y="1485762"/>
                    <a:pt x="3477326" y="1482822"/>
                    <a:pt x="3476625" y="1479550"/>
                  </a:cubicBezTo>
                  <a:cubicBezTo>
                    <a:pt x="3474146" y="1467980"/>
                    <a:pt x="3472392" y="1456267"/>
                    <a:pt x="3470275" y="1444625"/>
                  </a:cubicBezTo>
                  <a:cubicBezTo>
                    <a:pt x="3471333" y="1226608"/>
                    <a:pt x="3471393" y="1008585"/>
                    <a:pt x="3473450" y="790575"/>
                  </a:cubicBezTo>
                  <a:cubicBezTo>
                    <a:pt x="3473511" y="784138"/>
                    <a:pt x="3475827" y="777913"/>
                    <a:pt x="3476625" y="771525"/>
                  </a:cubicBezTo>
                  <a:cubicBezTo>
                    <a:pt x="3477944" y="760971"/>
                    <a:pt x="3478742" y="750358"/>
                    <a:pt x="3479800" y="739775"/>
                  </a:cubicBezTo>
                  <a:cubicBezTo>
                    <a:pt x="3478742" y="695325"/>
                    <a:pt x="3479519" y="650793"/>
                    <a:pt x="3476625" y="606425"/>
                  </a:cubicBezTo>
                  <a:cubicBezTo>
                    <a:pt x="3476317" y="601702"/>
                    <a:pt x="3471520" y="598291"/>
                    <a:pt x="3470275" y="593725"/>
                  </a:cubicBezTo>
                  <a:cubicBezTo>
                    <a:pt x="3468306" y="586505"/>
                    <a:pt x="3468439" y="578863"/>
                    <a:pt x="3467100" y="571500"/>
                  </a:cubicBezTo>
                  <a:cubicBezTo>
                    <a:pt x="3466319" y="567207"/>
                    <a:pt x="3465124" y="562996"/>
                    <a:pt x="3463925" y="558800"/>
                  </a:cubicBezTo>
                  <a:cubicBezTo>
                    <a:pt x="3463006" y="555582"/>
                    <a:pt x="3463789" y="550677"/>
                    <a:pt x="3460750" y="549275"/>
                  </a:cubicBezTo>
                  <a:cubicBezTo>
                    <a:pt x="3450697" y="544635"/>
                    <a:pt x="3418699" y="538732"/>
                    <a:pt x="3403600" y="536575"/>
                  </a:cubicBezTo>
                  <a:cubicBezTo>
                    <a:pt x="3372929" y="532193"/>
                    <a:pt x="3342416" y="526251"/>
                    <a:pt x="3311525" y="523875"/>
                  </a:cubicBezTo>
                  <a:cubicBezTo>
                    <a:pt x="3258595" y="519803"/>
                    <a:pt x="3283992" y="521949"/>
                    <a:pt x="3235325" y="517525"/>
                  </a:cubicBezTo>
                  <a:cubicBezTo>
                    <a:pt x="3218392" y="514350"/>
                    <a:pt x="3201519" y="510832"/>
                    <a:pt x="3184525" y="508000"/>
                  </a:cubicBezTo>
                  <a:cubicBezTo>
                    <a:pt x="3176122" y="506599"/>
                    <a:pt x="3146152" y="503661"/>
                    <a:pt x="3136900" y="501650"/>
                  </a:cubicBezTo>
                  <a:cubicBezTo>
                    <a:pt x="3046213" y="481936"/>
                    <a:pt x="3126829" y="493475"/>
                    <a:pt x="3028950" y="482600"/>
                  </a:cubicBezTo>
                  <a:cubicBezTo>
                    <a:pt x="3015264" y="478690"/>
                    <a:pt x="2995023" y="472640"/>
                    <a:pt x="2981325" y="469900"/>
                  </a:cubicBezTo>
                  <a:cubicBezTo>
                    <a:pt x="2973987" y="468432"/>
                    <a:pt x="2966423" y="468267"/>
                    <a:pt x="2959100" y="466725"/>
                  </a:cubicBezTo>
                  <a:cubicBezTo>
                    <a:pt x="2946290" y="464028"/>
                    <a:pt x="2933913" y="459352"/>
                    <a:pt x="2921000" y="457200"/>
                  </a:cubicBezTo>
                  <a:cubicBezTo>
                    <a:pt x="2902094" y="454049"/>
                    <a:pt x="2882900" y="452967"/>
                    <a:pt x="2863850" y="450850"/>
                  </a:cubicBezTo>
                  <a:cubicBezTo>
                    <a:pt x="2838872" y="442524"/>
                    <a:pt x="2832222" y="439528"/>
                    <a:pt x="2800350" y="434975"/>
                  </a:cubicBezTo>
                  <a:cubicBezTo>
                    <a:pt x="2785645" y="432874"/>
                    <a:pt x="2770717" y="432858"/>
                    <a:pt x="2755900" y="431800"/>
                  </a:cubicBezTo>
                  <a:cubicBezTo>
                    <a:pt x="2389740" y="350431"/>
                    <a:pt x="2764748" y="431628"/>
                    <a:pt x="1692275" y="422275"/>
                  </a:cubicBezTo>
                  <a:cubicBezTo>
                    <a:pt x="1673108" y="422108"/>
                    <a:pt x="1654175" y="418042"/>
                    <a:pt x="1635125" y="415925"/>
                  </a:cubicBezTo>
                  <a:cubicBezTo>
                    <a:pt x="1626658" y="413808"/>
                    <a:pt x="1618345" y="410936"/>
                    <a:pt x="1609725" y="409575"/>
                  </a:cubicBezTo>
                  <a:cubicBezTo>
                    <a:pt x="1598178" y="407752"/>
                    <a:pt x="1586413" y="407740"/>
                    <a:pt x="1574800" y="406400"/>
                  </a:cubicBezTo>
                  <a:cubicBezTo>
                    <a:pt x="1558890" y="404564"/>
                    <a:pt x="1542989" y="402580"/>
                    <a:pt x="1527175" y="400050"/>
                  </a:cubicBezTo>
                  <a:cubicBezTo>
                    <a:pt x="1482374" y="392882"/>
                    <a:pt x="1467635" y="383777"/>
                    <a:pt x="1412875" y="374650"/>
                  </a:cubicBezTo>
                  <a:cubicBezTo>
                    <a:pt x="1389814" y="370806"/>
                    <a:pt x="1366288" y="370626"/>
                    <a:pt x="1343025" y="368300"/>
                  </a:cubicBezTo>
                  <a:cubicBezTo>
                    <a:pt x="1332442" y="367242"/>
                    <a:pt x="1321766" y="366874"/>
                    <a:pt x="1311275" y="365125"/>
                  </a:cubicBezTo>
                  <a:cubicBezTo>
                    <a:pt x="1289983" y="361576"/>
                    <a:pt x="1268676" y="357819"/>
                    <a:pt x="1247775" y="352425"/>
                  </a:cubicBezTo>
                  <a:cubicBezTo>
                    <a:pt x="1143342" y="325474"/>
                    <a:pt x="1281464" y="352849"/>
                    <a:pt x="1177925" y="330200"/>
                  </a:cubicBezTo>
                  <a:cubicBezTo>
                    <a:pt x="1155823" y="325365"/>
                    <a:pt x="1133295" y="322587"/>
                    <a:pt x="1111250" y="317500"/>
                  </a:cubicBezTo>
                  <a:cubicBezTo>
                    <a:pt x="1091985" y="313054"/>
                    <a:pt x="1073281" y="306420"/>
                    <a:pt x="1054100" y="301625"/>
                  </a:cubicBezTo>
                  <a:cubicBezTo>
                    <a:pt x="1043629" y="299007"/>
                    <a:pt x="1032856" y="297747"/>
                    <a:pt x="1022350" y="295275"/>
                  </a:cubicBezTo>
                  <a:cubicBezTo>
                    <a:pt x="1014850" y="293510"/>
                    <a:pt x="1007600" y="290794"/>
                    <a:pt x="1000125" y="288925"/>
                  </a:cubicBezTo>
                  <a:cubicBezTo>
                    <a:pt x="986427" y="285500"/>
                    <a:pt x="972548" y="282825"/>
                    <a:pt x="958850" y="279400"/>
                  </a:cubicBezTo>
                  <a:cubicBezTo>
                    <a:pt x="918257" y="269252"/>
                    <a:pt x="954400" y="276012"/>
                    <a:pt x="917575" y="269875"/>
                  </a:cubicBezTo>
                  <a:cubicBezTo>
                    <a:pt x="912283" y="267758"/>
                    <a:pt x="907074" y="265422"/>
                    <a:pt x="901700" y="263525"/>
                  </a:cubicBezTo>
                  <a:cubicBezTo>
                    <a:pt x="877297" y="254912"/>
                    <a:pt x="853850" y="247223"/>
                    <a:pt x="828675" y="241300"/>
                  </a:cubicBezTo>
                  <a:cubicBezTo>
                    <a:pt x="822409" y="239826"/>
                    <a:pt x="815975" y="239183"/>
                    <a:pt x="809625" y="238125"/>
                  </a:cubicBezTo>
                  <a:cubicBezTo>
                    <a:pt x="804333" y="236008"/>
                    <a:pt x="799248" y="233275"/>
                    <a:pt x="793750" y="231775"/>
                  </a:cubicBezTo>
                  <a:cubicBezTo>
                    <a:pt x="787539" y="230081"/>
                    <a:pt x="780807" y="230636"/>
                    <a:pt x="774700" y="228600"/>
                  </a:cubicBezTo>
                  <a:cubicBezTo>
                    <a:pt x="718629" y="209910"/>
                    <a:pt x="771275" y="219493"/>
                    <a:pt x="723900" y="212725"/>
                  </a:cubicBezTo>
                  <a:cubicBezTo>
                    <a:pt x="714375" y="209550"/>
                    <a:pt x="704500" y="207278"/>
                    <a:pt x="695325" y="203200"/>
                  </a:cubicBezTo>
                  <a:cubicBezTo>
                    <a:pt x="685800" y="198967"/>
                    <a:pt x="676638" y="193796"/>
                    <a:pt x="666750" y="190500"/>
                  </a:cubicBezTo>
                  <a:cubicBezTo>
                    <a:pt x="660643" y="188464"/>
                    <a:pt x="654050" y="188383"/>
                    <a:pt x="647700" y="187325"/>
                  </a:cubicBezTo>
                  <a:cubicBezTo>
                    <a:pt x="643467" y="185208"/>
                    <a:pt x="639524" y="182367"/>
                    <a:pt x="635000" y="180975"/>
                  </a:cubicBezTo>
                  <a:cubicBezTo>
                    <a:pt x="625674" y="178106"/>
                    <a:pt x="615532" y="178128"/>
                    <a:pt x="606425" y="174625"/>
                  </a:cubicBezTo>
                  <a:cubicBezTo>
                    <a:pt x="601486" y="172725"/>
                    <a:pt x="598745" y="166773"/>
                    <a:pt x="593725" y="165100"/>
                  </a:cubicBezTo>
                  <a:cubicBezTo>
                    <a:pt x="582500" y="161358"/>
                    <a:pt x="570279" y="161620"/>
                    <a:pt x="558800" y="158750"/>
                  </a:cubicBezTo>
                  <a:cubicBezTo>
                    <a:pt x="495379" y="142895"/>
                    <a:pt x="560846" y="153599"/>
                    <a:pt x="508000" y="146050"/>
                  </a:cubicBezTo>
                  <a:cubicBezTo>
                    <a:pt x="489313" y="136707"/>
                    <a:pt x="499790" y="141197"/>
                    <a:pt x="476250" y="133350"/>
                  </a:cubicBezTo>
                  <a:cubicBezTo>
                    <a:pt x="473075" y="132292"/>
                    <a:pt x="469972" y="130987"/>
                    <a:pt x="466725" y="130175"/>
                  </a:cubicBezTo>
                  <a:cubicBezTo>
                    <a:pt x="462656" y="129158"/>
                    <a:pt x="449055" y="126102"/>
                    <a:pt x="444500" y="123825"/>
                  </a:cubicBezTo>
                  <a:cubicBezTo>
                    <a:pt x="438980" y="121065"/>
                    <a:pt x="434217" y="116910"/>
                    <a:pt x="428625" y="114300"/>
                  </a:cubicBezTo>
                  <a:lnTo>
                    <a:pt x="381000" y="95250"/>
                  </a:lnTo>
                  <a:cubicBezTo>
                    <a:pt x="375708" y="93133"/>
                    <a:pt x="370732" y="89920"/>
                    <a:pt x="365125" y="88900"/>
                  </a:cubicBezTo>
                  <a:lnTo>
                    <a:pt x="330200" y="82550"/>
                  </a:lnTo>
                  <a:cubicBezTo>
                    <a:pt x="306915" y="70908"/>
                    <a:pt x="328706" y="80411"/>
                    <a:pt x="301625" y="73025"/>
                  </a:cubicBezTo>
                  <a:cubicBezTo>
                    <a:pt x="295167" y="71264"/>
                    <a:pt x="289011" y="68514"/>
                    <a:pt x="282575" y="66675"/>
                  </a:cubicBezTo>
                  <a:cubicBezTo>
                    <a:pt x="274184" y="64277"/>
                    <a:pt x="265642" y="62442"/>
                    <a:pt x="257175" y="60325"/>
                  </a:cubicBezTo>
                  <a:cubicBezTo>
                    <a:pt x="252942" y="59267"/>
                    <a:pt x="248561" y="58682"/>
                    <a:pt x="244475" y="57150"/>
                  </a:cubicBezTo>
                  <a:cubicBezTo>
                    <a:pt x="236008" y="53975"/>
                    <a:pt x="227812" y="49955"/>
                    <a:pt x="219075" y="47625"/>
                  </a:cubicBezTo>
                  <a:cubicBezTo>
                    <a:pt x="211844" y="45697"/>
                    <a:pt x="204167" y="46018"/>
                    <a:pt x="196850" y="44450"/>
                  </a:cubicBezTo>
                  <a:cubicBezTo>
                    <a:pt x="189316" y="42836"/>
                    <a:pt x="182058" y="40127"/>
                    <a:pt x="174625" y="38100"/>
                  </a:cubicBezTo>
                  <a:cubicBezTo>
                    <a:pt x="170415" y="36952"/>
                    <a:pt x="166185" y="35872"/>
                    <a:pt x="161925" y="34925"/>
                  </a:cubicBezTo>
                  <a:cubicBezTo>
                    <a:pt x="156657" y="33754"/>
                    <a:pt x="151256" y="33170"/>
                    <a:pt x="146050" y="31750"/>
                  </a:cubicBezTo>
                  <a:cubicBezTo>
                    <a:pt x="139592" y="29989"/>
                    <a:pt x="133350" y="27517"/>
                    <a:pt x="127000" y="25400"/>
                  </a:cubicBezTo>
                  <a:cubicBezTo>
                    <a:pt x="123825" y="24342"/>
                    <a:pt x="120468" y="23722"/>
                    <a:pt x="117475" y="22225"/>
                  </a:cubicBezTo>
                  <a:cubicBezTo>
                    <a:pt x="113242" y="20108"/>
                    <a:pt x="109341" y="17120"/>
                    <a:pt x="104775" y="15875"/>
                  </a:cubicBezTo>
                  <a:cubicBezTo>
                    <a:pt x="97555" y="13906"/>
                    <a:pt x="89958" y="13758"/>
                    <a:pt x="82550" y="12700"/>
                  </a:cubicBezTo>
                  <a:cubicBezTo>
                    <a:pt x="59712" y="5087"/>
                    <a:pt x="88232" y="14323"/>
                    <a:pt x="60325" y="6350"/>
                  </a:cubicBezTo>
                  <a:cubicBezTo>
                    <a:pt x="57107" y="5431"/>
                    <a:pt x="53975" y="4233"/>
                    <a:pt x="50800" y="3175"/>
                  </a:cubicBezTo>
                  <a:cubicBezTo>
                    <a:pt x="40217" y="4233"/>
                    <a:pt x="29579" y="4846"/>
                    <a:pt x="19050" y="6350"/>
                  </a:cubicBezTo>
                  <a:cubicBezTo>
                    <a:pt x="-4972" y="9782"/>
                    <a:pt x="13758" y="1058"/>
                    <a:pt x="127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5257800" y="2583180"/>
              <a:ext cx="3482340" cy="1524000"/>
            </a:xfrm>
            <a:custGeom>
              <a:avLst/>
              <a:gdLst>
                <a:gd name="connsiteX0" fmla="*/ 0 w 3482340"/>
                <a:gd name="connsiteY0" fmla="*/ 0 h 1524000"/>
                <a:gd name="connsiteX1" fmla="*/ 0 w 3482340"/>
                <a:gd name="connsiteY1" fmla="*/ 0 h 1524000"/>
                <a:gd name="connsiteX2" fmla="*/ 106680 w 3482340"/>
                <a:gd name="connsiteY2" fmla="*/ 53340 h 1524000"/>
                <a:gd name="connsiteX3" fmla="*/ 213360 w 3482340"/>
                <a:gd name="connsiteY3" fmla="*/ 83820 h 1524000"/>
                <a:gd name="connsiteX4" fmla="*/ 266700 w 3482340"/>
                <a:gd name="connsiteY4" fmla="*/ 99060 h 1524000"/>
                <a:gd name="connsiteX5" fmla="*/ 289560 w 3482340"/>
                <a:gd name="connsiteY5" fmla="*/ 106680 h 1524000"/>
                <a:gd name="connsiteX6" fmla="*/ 335280 w 3482340"/>
                <a:gd name="connsiteY6" fmla="*/ 114300 h 1524000"/>
                <a:gd name="connsiteX7" fmla="*/ 419100 w 3482340"/>
                <a:gd name="connsiteY7" fmla="*/ 144780 h 1524000"/>
                <a:gd name="connsiteX8" fmla="*/ 464820 w 3482340"/>
                <a:gd name="connsiteY8" fmla="*/ 160020 h 1524000"/>
                <a:gd name="connsiteX9" fmla="*/ 579120 w 3482340"/>
                <a:gd name="connsiteY9" fmla="*/ 182880 h 1524000"/>
                <a:gd name="connsiteX10" fmla="*/ 601980 w 3482340"/>
                <a:gd name="connsiteY10" fmla="*/ 190500 h 1524000"/>
                <a:gd name="connsiteX11" fmla="*/ 640080 w 3482340"/>
                <a:gd name="connsiteY11" fmla="*/ 198120 h 1524000"/>
                <a:gd name="connsiteX12" fmla="*/ 662940 w 3482340"/>
                <a:gd name="connsiteY12" fmla="*/ 213360 h 1524000"/>
                <a:gd name="connsiteX13" fmla="*/ 746760 w 3482340"/>
                <a:gd name="connsiteY13" fmla="*/ 220980 h 1524000"/>
                <a:gd name="connsiteX14" fmla="*/ 845820 w 3482340"/>
                <a:gd name="connsiteY14" fmla="*/ 236220 h 1524000"/>
                <a:gd name="connsiteX15" fmla="*/ 922020 w 3482340"/>
                <a:gd name="connsiteY15" fmla="*/ 251460 h 1524000"/>
                <a:gd name="connsiteX16" fmla="*/ 1028700 w 3482340"/>
                <a:gd name="connsiteY16" fmla="*/ 259080 h 1524000"/>
                <a:gd name="connsiteX17" fmla="*/ 1120140 w 3482340"/>
                <a:gd name="connsiteY17" fmla="*/ 274320 h 1524000"/>
                <a:gd name="connsiteX18" fmla="*/ 1196340 w 3482340"/>
                <a:gd name="connsiteY18" fmla="*/ 281940 h 1524000"/>
                <a:gd name="connsiteX19" fmla="*/ 1295400 w 3482340"/>
                <a:gd name="connsiteY19" fmla="*/ 304800 h 1524000"/>
                <a:gd name="connsiteX20" fmla="*/ 1363980 w 3482340"/>
                <a:gd name="connsiteY20" fmla="*/ 312420 h 1524000"/>
                <a:gd name="connsiteX21" fmla="*/ 1432560 w 3482340"/>
                <a:gd name="connsiteY21" fmla="*/ 327660 h 1524000"/>
                <a:gd name="connsiteX22" fmla="*/ 1463040 w 3482340"/>
                <a:gd name="connsiteY22" fmla="*/ 335280 h 1524000"/>
                <a:gd name="connsiteX23" fmla="*/ 1554480 w 3482340"/>
                <a:gd name="connsiteY23" fmla="*/ 350520 h 1524000"/>
                <a:gd name="connsiteX24" fmla="*/ 1592580 w 3482340"/>
                <a:gd name="connsiteY24" fmla="*/ 358140 h 1524000"/>
                <a:gd name="connsiteX25" fmla="*/ 1653540 w 3482340"/>
                <a:gd name="connsiteY25" fmla="*/ 373380 h 1524000"/>
                <a:gd name="connsiteX26" fmla="*/ 2606040 w 3482340"/>
                <a:gd name="connsiteY26" fmla="*/ 381000 h 1524000"/>
                <a:gd name="connsiteX27" fmla="*/ 2727960 w 3482340"/>
                <a:gd name="connsiteY27" fmla="*/ 403860 h 1524000"/>
                <a:gd name="connsiteX28" fmla="*/ 2750820 w 3482340"/>
                <a:gd name="connsiteY28" fmla="*/ 411480 h 1524000"/>
                <a:gd name="connsiteX29" fmla="*/ 2842260 w 3482340"/>
                <a:gd name="connsiteY29" fmla="*/ 434340 h 1524000"/>
                <a:gd name="connsiteX30" fmla="*/ 2865120 w 3482340"/>
                <a:gd name="connsiteY30" fmla="*/ 449580 h 1524000"/>
                <a:gd name="connsiteX31" fmla="*/ 2956560 w 3482340"/>
                <a:gd name="connsiteY31" fmla="*/ 472440 h 1524000"/>
                <a:gd name="connsiteX32" fmla="*/ 2979420 w 3482340"/>
                <a:gd name="connsiteY32" fmla="*/ 480060 h 1524000"/>
                <a:gd name="connsiteX33" fmla="*/ 3025140 w 3482340"/>
                <a:gd name="connsiteY33" fmla="*/ 487680 h 1524000"/>
                <a:gd name="connsiteX34" fmla="*/ 3360420 w 3482340"/>
                <a:gd name="connsiteY34" fmla="*/ 480060 h 1524000"/>
                <a:gd name="connsiteX35" fmla="*/ 3390900 w 3482340"/>
                <a:gd name="connsiteY35" fmla="*/ 472440 h 1524000"/>
                <a:gd name="connsiteX36" fmla="*/ 3482340 w 3482340"/>
                <a:gd name="connsiteY36" fmla="*/ 487680 h 1524000"/>
                <a:gd name="connsiteX37" fmla="*/ 3474720 w 3482340"/>
                <a:gd name="connsiteY37" fmla="*/ 822960 h 1524000"/>
                <a:gd name="connsiteX38" fmla="*/ 3467100 w 3482340"/>
                <a:gd name="connsiteY38" fmla="*/ 1356360 h 1524000"/>
                <a:gd name="connsiteX39" fmla="*/ 3459480 w 3482340"/>
                <a:gd name="connsiteY39" fmla="*/ 1379220 h 1524000"/>
                <a:gd name="connsiteX40" fmla="*/ 3444240 w 3482340"/>
                <a:gd name="connsiteY40" fmla="*/ 1440180 h 1524000"/>
                <a:gd name="connsiteX41" fmla="*/ 3421380 w 3482340"/>
                <a:gd name="connsiteY41" fmla="*/ 1493520 h 1524000"/>
                <a:gd name="connsiteX42" fmla="*/ 3375660 w 3482340"/>
                <a:gd name="connsiteY42" fmla="*/ 1516380 h 1524000"/>
                <a:gd name="connsiteX43" fmla="*/ 3093720 w 3482340"/>
                <a:gd name="connsiteY43" fmla="*/ 1524000 h 1524000"/>
                <a:gd name="connsiteX44" fmla="*/ 2781300 w 3482340"/>
                <a:gd name="connsiteY44" fmla="*/ 1516380 h 1524000"/>
                <a:gd name="connsiteX45" fmla="*/ 2720340 w 3482340"/>
                <a:gd name="connsiteY45" fmla="*/ 1501140 h 1524000"/>
                <a:gd name="connsiteX46" fmla="*/ 2689860 w 3482340"/>
                <a:gd name="connsiteY46" fmla="*/ 1493520 h 1524000"/>
                <a:gd name="connsiteX47" fmla="*/ 2583180 w 3482340"/>
                <a:gd name="connsiteY47" fmla="*/ 1478280 h 1524000"/>
                <a:gd name="connsiteX48" fmla="*/ 2552700 w 3482340"/>
                <a:gd name="connsiteY48" fmla="*/ 1470660 h 1524000"/>
                <a:gd name="connsiteX49" fmla="*/ 2461260 w 3482340"/>
                <a:gd name="connsiteY49" fmla="*/ 1463040 h 1524000"/>
                <a:gd name="connsiteX50" fmla="*/ 967740 w 3482340"/>
                <a:gd name="connsiteY50" fmla="*/ 1440180 h 1524000"/>
                <a:gd name="connsiteX51" fmla="*/ 937260 w 3482340"/>
                <a:gd name="connsiteY51" fmla="*/ 1432560 h 1524000"/>
                <a:gd name="connsiteX52" fmla="*/ 769620 w 3482340"/>
                <a:gd name="connsiteY52" fmla="*/ 1417320 h 1524000"/>
                <a:gd name="connsiteX53" fmla="*/ 381000 w 3482340"/>
                <a:gd name="connsiteY53" fmla="*/ 1409700 h 1524000"/>
                <a:gd name="connsiteX54" fmla="*/ 350520 w 3482340"/>
                <a:gd name="connsiteY54" fmla="*/ 1402080 h 1524000"/>
                <a:gd name="connsiteX55" fmla="*/ 312420 w 3482340"/>
                <a:gd name="connsiteY55" fmla="*/ 1394460 h 1524000"/>
                <a:gd name="connsiteX56" fmla="*/ 228600 w 3482340"/>
                <a:gd name="connsiteY56" fmla="*/ 1371600 h 1524000"/>
                <a:gd name="connsiteX57" fmla="*/ 198120 w 3482340"/>
                <a:gd name="connsiteY57" fmla="*/ 1356360 h 1524000"/>
                <a:gd name="connsiteX58" fmla="*/ 167640 w 3482340"/>
                <a:gd name="connsiteY58" fmla="*/ 1348740 h 1524000"/>
                <a:gd name="connsiteX59" fmla="*/ 121920 w 3482340"/>
                <a:gd name="connsiteY59" fmla="*/ 1318260 h 1524000"/>
                <a:gd name="connsiteX60" fmla="*/ 99060 w 3482340"/>
                <a:gd name="connsiteY60" fmla="*/ 1303020 h 1524000"/>
                <a:gd name="connsiteX61" fmla="*/ 83820 w 3482340"/>
                <a:gd name="connsiteY61" fmla="*/ 1280160 h 1524000"/>
                <a:gd name="connsiteX62" fmla="*/ 60960 w 3482340"/>
                <a:gd name="connsiteY62" fmla="*/ 1104900 h 1524000"/>
                <a:gd name="connsiteX63" fmla="*/ 30480 w 3482340"/>
                <a:gd name="connsiteY63" fmla="*/ 1028700 h 1524000"/>
                <a:gd name="connsiteX64" fmla="*/ 22860 w 3482340"/>
                <a:gd name="connsiteY64" fmla="*/ 982980 h 1524000"/>
                <a:gd name="connsiteX65" fmla="*/ 15240 w 3482340"/>
                <a:gd name="connsiteY65" fmla="*/ 960120 h 1524000"/>
                <a:gd name="connsiteX66" fmla="*/ 30480 w 3482340"/>
                <a:gd name="connsiteY66" fmla="*/ 632460 h 1524000"/>
                <a:gd name="connsiteX67" fmla="*/ 22860 w 3482340"/>
                <a:gd name="connsiteY67" fmla="*/ 396240 h 1524000"/>
                <a:gd name="connsiteX68" fmla="*/ 7620 w 3482340"/>
                <a:gd name="connsiteY68" fmla="*/ 350520 h 1524000"/>
                <a:gd name="connsiteX69" fmla="*/ 0 w 3482340"/>
                <a:gd name="connsiteY69" fmla="*/ 320040 h 1524000"/>
                <a:gd name="connsiteX70" fmla="*/ 7620 w 3482340"/>
                <a:gd name="connsiteY70" fmla="*/ 91440 h 1524000"/>
                <a:gd name="connsiteX71" fmla="*/ 15240 w 3482340"/>
                <a:gd name="connsiteY71" fmla="*/ 22860 h 1524000"/>
                <a:gd name="connsiteX72" fmla="*/ 0 w 3482340"/>
                <a:gd name="connsiteY72" fmla="*/ 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482340" h="1524000">
                  <a:moveTo>
                    <a:pt x="0" y="0"/>
                  </a:moveTo>
                  <a:lnTo>
                    <a:pt x="0" y="0"/>
                  </a:lnTo>
                  <a:cubicBezTo>
                    <a:pt x="35560" y="17780"/>
                    <a:pt x="68963" y="40768"/>
                    <a:pt x="106680" y="53340"/>
                  </a:cubicBezTo>
                  <a:cubicBezTo>
                    <a:pt x="186947" y="80096"/>
                    <a:pt x="117679" y="58305"/>
                    <a:pt x="213360" y="83820"/>
                  </a:cubicBezTo>
                  <a:cubicBezTo>
                    <a:pt x="231227" y="88585"/>
                    <a:pt x="248988" y="93747"/>
                    <a:pt x="266700" y="99060"/>
                  </a:cubicBezTo>
                  <a:cubicBezTo>
                    <a:pt x="274393" y="101368"/>
                    <a:pt x="281719" y="104938"/>
                    <a:pt x="289560" y="106680"/>
                  </a:cubicBezTo>
                  <a:cubicBezTo>
                    <a:pt x="304642" y="110032"/>
                    <a:pt x="320040" y="111760"/>
                    <a:pt x="335280" y="114300"/>
                  </a:cubicBezTo>
                  <a:cubicBezTo>
                    <a:pt x="376905" y="155925"/>
                    <a:pt x="339305" y="127681"/>
                    <a:pt x="419100" y="144780"/>
                  </a:cubicBezTo>
                  <a:cubicBezTo>
                    <a:pt x="434808" y="148146"/>
                    <a:pt x="449235" y="156124"/>
                    <a:pt x="464820" y="160020"/>
                  </a:cubicBezTo>
                  <a:cubicBezTo>
                    <a:pt x="543204" y="179616"/>
                    <a:pt x="505045" y="172298"/>
                    <a:pt x="579120" y="182880"/>
                  </a:cubicBezTo>
                  <a:cubicBezTo>
                    <a:pt x="586740" y="185420"/>
                    <a:pt x="594188" y="188552"/>
                    <a:pt x="601980" y="190500"/>
                  </a:cubicBezTo>
                  <a:cubicBezTo>
                    <a:pt x="614545" y="193641"/>
                    <a:pt x="627953" y="193572"/>
                    <a:pt x="640080" y="198120"/>
                  </a:cubicBezTo>
                  <a:cubicBezTo>
                    <a:pt x="648655" y="201336"/>
                    <a:pt x="653985" y="211441"/>
                    <a:pt x="662940" y="213360"/>
                  </a:cubicBezTo>
                  <a:cubicBezTo>
                    <a:pt x="690372" y="219238"/>
                    <a:pt x="718820" y="218440"/>
                    <a:pt x="746760" y="220980"/>
                  </a:cubicBezTo>
                  <a:cubicBezTo>
                    <a:pt x="815538" y="238175"/>
                    <a:pt x="731725" y="218667"/>
                    <a:pt x="845820" y="236220"/>
                  </a:cubicBezTo>
                  <a:cubicBezTo>
                    <a:pt x="925445" y="248470"/>
                    <a:pt x="815580" y="240816"/>
                    <a:pt x="922020" y="251460"/>
                  </a:cubicBezTo>
                  <a:cubicBezTo>
                    <a:pt x="957494" y="255007"/>
                    <a:pt x="993140" y="256540"/>
                    <a:pt x="1028700" y="259080"/>
                  </a:cubicBezTo>
                  <a:cubicBezTo>
                    <a:pt x="1069807" y="267301"/>
                    <a:pt x="1074232" y="268919"/>
                    <a:pt x="1120140" y="274320"/>
                  </a:cubicBezTo>
                  <a:cubicBezTo>
                    <a:pt x="1145492" y="277303"/>
                    <a:pt x="1170940" y="279400"/>
                    <a:pt x="1196340" y="281940"/>
                  </a:cubicBezTo>
                  <a:cubicBezTo>
                    <a:pt x="1226044" y="289366"/>
                    <a:pt x="1269132" y="300422"/>
                    <a:pt x="1295400" y="304800"/>
                  </a:cubicBezTo>
                  <a:cubicBezTo>
                    <a:pt x="1318088" y="308581"/>
                    <a:pt x="1341120" y="309880"/>
                    <a:pt x="1363980" y="312420"/>
                  </a:cubicBezTo>
                  <a:cubicBezTo>
                    <a:pt x="1408469" y="327250"/>
                    <a:pt x="1365506" y="314249"/>
                    <a:pt x="1432560" y="327660"/>
                  </a:cubicBezTo>
                  <a:cubicBezTo>
                    <a:pt x="1442829" y="329714"/>
                    <a:pt x="1452747" y="333350"/>
                    <a:pt x="1463040" y="335280"/>
                  </a:cubicBezTo>
                  <a:cubicBezTo>
                    <a:pt x="1493411" y="340975"/>
                    <a:pt x="1524180" y="344460"/>
                    <a:pt x="1554480" y="350520"/>
                  </a:cubicBezTo>
                  <a:cubicBezTo>
                    <a:pt x="1567180" y="353060"/>
                    <a:pt x="1579960" y="355228"/>
                    <a:pt x="1592580" y="358140"/>
                  </a:cubicBezTo>
                  <a:cubicBezTo>
                    <a:pt x="1612989" y="362850"/>
                    <a:pt x="1632600" y="372908"/>
                    <a:pt x="1653540" y="373380"/>
                  </a:cubicBezTo>
                  <a:cubicBezTo>
                    <a:pt x="1970969" y="380540"/>
                    <a:pt x="2288540" y="378460"/>
                    <a:pt x="2606040" y="381000"/>
                  </a:cubicBezTo>
                  <a:cubicBezTo>
                    <a:pt x="2666531" y="401164"/>
                    <a:pt x="2596269" y="379168"/>
                    <a:pt x="2727960" y="403860"/>
                  </a:cubicBezTo>
                  <a:cubicBezTo>
                    <a:pt x="2735855" y="405340"/>
                    <a:pt x="2743059" y="409410"/>
                    <a:pt x="2750820" y="411480"/>
                  </a:cubicBezTo>
                  <a:cubicBezTo>
                    <a:pt x="2781177" y="419575"/>
                    <a:pt x="2842260" y="434340"/>
                    <a:pt x="2842260" y="434340"/>
                  </a:cubicBezTo>
                  <a:cubicBezTo>
                    <a:pt x="2849880" y="439420"/>
                    <a:pt x="2856751" y="445861"/>
                    <a:pt x="2865120" y="449580"/>
                  </a:cubicBezTo>
                  <a:cubicBezTo>
                    <a:pt x="2911312" y="470110"/>
                    <a:pt x="2908637" y="461791"/>
                    <a:pt x="2956560" y="472440"/>
                  </a:cubicBezTo>
                  <a:cubicBezTo>
                    <a:pt x="2964401" y="474182"/>
                    <a:pt x="2971579" y="478318"/>
                    <a:pt x="2979420" y="480060"/>
                  </a:cubicBezTo>
                  <a:cubicBezTo>
                    <a:pt x="2994502" y="483412"/>
                    <a:pt x="3009900" y="485140"/>
                    <a:pt x="3025140" y="487680"/>
                  </a:cubicBezTo>
                  <a:lnTo>
                    <a:pt x="3360420" y="480060"/>
                  </a:lnTo>
                  <a:cubicBezTo>
                    <a:pt x="3370884" y="479624"/>
                    <a:pt x="3380427" y="472440"/>
                    <a:pt x="3390900" y="472440"/>
                  </a:cubicBezTo>
                  <a:cubicBezTo>
                    <a:pt x="3409803" y="472440"/>
                    <a:pt x="3460707" y="483353"/>
                    <a:pt x="3482340" y="487680"/>
                  </a:cubicBezTo>
                  <a:cubicBezTo>
                    <a:pt x="3479800" y="599440"/>
                    <a:pt x="3476681" y="711188"/>
                    <a:pt x="3474720" y="822960"/>
                  </a:cubicBezTo>
                  <a:cubicBezTo>
                    <a:pt x="3471601" y="1000751"/>
                    <a:pt x="3471970" y="1178609"/>
                    <a:pt x="3467100" y="1356360"/>
                  </a:cubicBezTo>
                  <a:cubicBezTo>
                    <a:pt x="3466880" y="1364389"/>
                    <a:pt x="3461593" y="1371471"/>
                    <a:pt x="3459480" y="1379220"/>
                  </a:cubicBezTo>
                  <a:cubicBezTo>
                    <a:pt x="3453969" y="1399427"/>
                    <a:pt x="3450864" y="1420309"/>
                    <a:pt x="3444240" y="1440180"/>
                  </a:cubicBezTo>
                  <a:cubicBezTo>
                    <a:pt x="3438946" y="1456061"/>
                    <a:pt x="3431842" y="1480965"/>
                    <a:pt x="3421380" y="1493520"/>
                  </a:cubicBezTo>
                  <a:cubicBezTo>
                    <a:pt x="3414400" y="1501896"/>
                    <a:pt x="3387419" y="1515792"/>
                    <a:pt x="3375660" y="1516380"/>
                  </a:cubicBezTo>
                  <a:cubicBezTo>
                    <a:pt x="3281763" y="1521075"/>
                    <a:pt x="3187700" y="1521460"/>
                    <a:pt x="3093720" y="1524000"/>
                  </a:cubicBezTo>
                  <a:lnTo>
                    <a:pt x="2781300" y="1516380"/>
                  </a:lnTo>
                  <a:cubicBezTo>
                    <a:pt x="2753891" y="1515188"/>
                    <a:pt x="2743972" y="1507892"/>
                    <a:pt x="2720340" y="1501140"/>
                  </a:cubicBezTo>
                  <a:cubicBezTo>
                    <a:pt x="2710270" y="1498263"/>
                    <a:pt x="2700190" y="1495242"/>
                    <a:pt x="2689860" y="1493520"/>
                  </a:cubicBezTo>
                  <a:cubicBezTo>
                    <a:pt x="2654428" y="1487615"/>
                    <a:pt x="2618612" y="1484185"/>
                    <a:pt x="2583180" y="1478280"/>
                  </a:cubicBezTo>
                  <a:cubicBezTo>
                    <a:pt x="2572850" y="1476558"/>
                    <a:pt x="2563092" y="1471959"/>
                    <a:pt x="2552700" y="1470660"/>
                  </a:cubicBezTo>
                  <a:cubicBezTo>
                    <a:pt x="2522351" y="1466866"/>
                    <a:pt x="2491740" y="1465580"/>
                    <a:pt x="2461260" y="1463040"/>
                  </a:cubicBezTo>
                  <a:cubicBezTo>
                    <a:pt x="1927276" y="1344377"/>
                    <a:pt x="2451142" y="1455713"/>
                    <a:pt x="967740" y="1440180"/>
                  </a:cubicBezTo>
                  <a:cubicBezTo>
                    <a:pt x="957268" y="1440070"/>
                    <a:pt x="947664" y="1433760"/>
                    <a:pt x="937260" y="1432560"/>
                  </a:cubicBezTo>
                  <a:cubicBezTo>
                    <a:pt x="881519" y="1426128"/>
                    <a:pt x="825683" y="1419624"/>
                    <a:pt x="769620" y="1417320"/>
                  </a:cubicBezTo>
                  <a:cubicBezTo>
                    <a:pt x="640164" y="1412000"/>
                    <a:pt x="510540" y="1412240"/>
                    <a:pt x="381000" y="1409700"/>
                  </a:cubicBezTo>
                  <a:cubicBezTo>
                    <a:pt x="370840" y="1407160"/>
                    <a:pt x="360743" y="1404352"/>
                    <a:pt x="350520" y="1402080"/>
                  </a:cubicBezTo>
                  <a:cubicBezTo>
                    <a:pt x="337877" y="1399270"/>
                    <a:pt x="324915" y="1397868"/>
                    <a:pt x="312420" y="1394460"/>
                  </a:cubicBezTo>
                  <a:cubicBezTo>
                    <a:pt x="206074" y="1365457"/>
                    <a:pt x="321425" y="1390165"/>
                    <a:pt x="228600" y="1371600"/>
                  </a:cubicBezTo>
                  <a:cubicBezTo>
                    <a:pt x="218440" y="1366520"/>
                    <a:pt x="208756" y="1360348"/>
                    <a:pt x="198120" y="1356360"/>
                  </a:cubicBezTo>
                  <a:cubicBezTo>
                    <a:pt x="188314" y="1352683"/>
                    <a:pt x="177007" y="1353424"/>
                    <a:pt x="167640" y="1348740"/>
                  </a:cubicBezTo>
                  <a:cubicBezTo>
                    <a:pt x="151257" y="1340549"/>
                    <a:pt x="137160" y="1328420"/>
                    <a:pt x="121920" y="1318260"/>
                  </a:cubicBezTo>
                  <a:lnTo>
                    <a:pt x="99060" y="1303020"/>
                  </a:lnTo>
                  <a:cubicBezTo>
                    <a:pt x="93980" y="1295400"/>
                    <a:pt x="88364" y="1288111"/>
                    <a:pt x="83820" y="1280160"/>
                  </a:cubicBezTo>
                  <a:cubicBezTo>
                    <a:pt x="45238" y="1212641"/>
                    <a:pt x="76537" y="1234707"/>
                    <a:pt x="60960" y="1104900"/>
                  </a:cubicBezTo>
                  <a:cubicBezTo>
                    <a:pt x="57987" y="1080121"/>
                    <a:pt x="41690" y="1051121"/>
                    <a:pt x="30480" y="1028700"/>
                  </a:cubicBezTo>
                  <a:cubicBezTo>
                    <a:pt x="27940" y="1013460"/>
                    <a:pt x="26212" y="998062"/>
                    <a:pt x="22860" y="982980"/>
                  </a:cubicBezTo>
                  <a:cubicBezTo>
                    <a:pt x="21118" y="975139"/>
                    <a:pt x="15240" y="968152"/>
                    <a:pt x="15240" y="960120"/>
                  </a:cubicBezTo>
                  <a:cubicBezTo>
                    <a:pt x="15240" y="670753"/>
                    <a:pt x="-8661" y="749882"/>
                    <a:pt x="30480" y="632460"/>
                  </a:cubicBezTo>
                  <a:cubicBezTo>
                    <a:pt x="27940" y="553720"/>
                    <a:pt x="29227" y="474763"/>
                    <a:pt x="22860" y="396240"/>
                  </a:cubicBezTo>
                  <a:cubicBezTo>
                    <a:pt x="21562" y="380228"/>
                    <a:pt x="11516" y="366105"/>
                    <a:pt x="7620" y="350520"/>
                  </a:cubicBezTo>
                  <a:lnTo>
                    <a:pt x="0" y="320040"/>
                  </a:lnTo>
                  <a:cubicBezTo>
                    <a:pt x="2540" y="243840"/>
                    <a:pt x="3715" y="167582"/>
                    <a:pt x="7620" y="91440"/>
                  </a:cubicBezTo>
                  <a:cubicBezTo>
                    <a:pt x="8798" y="68470"/>
                    <a:pt x="11459" y="45548"/>
                    <a:pt x="15240" y="22860"/>
                  </a:cubicBezTo>
                  <a:cubicBezTo>
                    <a:pt x="16560" y="14937"/>
                    <a:pt x="2540" y="381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523480" y="5921348"/>
            <a:ext cx="17729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b="1" i="1" dirty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after </a:t>
            </a:r>
            <a:r>
              <a:rPr lang="en-US" altLang="zh-CN" sz="800" b="1" i="1" dirty="0" smtClean="0">
                <a:solidFill>
                  <a:schemeClr val="accent1">
                    <a:lumMod val="50000"/>
                  </a:schemeClr>
                </a:solidFill>
                <a:ea typeface="SimSun" pitchFamily="2" charset="-122"/>
              </a:rPr>
              <a:t>Sahoo et al., 2012, Nature</a:t>
            </a:r>
            <a:endParaRPr lang="en-US" sz="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62200" y="1600200"/>
            <a:ext cx="4419600" cy="2440590"/>
            <a:chOff x="2362200" y="1826610"/>
            <a:chExt cx="4419600" cy="2440590"/>
          </a:xfrm>
        </p:grpSpPr>
        <p:sp>
          <p:nvSpPr>
            <p:cNvPr id="2" name="Rectangle 1"/>
            <p:cNvSpPr/>
            <p:nvPr/>
          </p:nvSpPr>
          <p:spPr>
            <a:xfrm>
              <a:off x="2362200" y="1826610"/>
              <a:ext cx="4419600" cy="2440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6824" y="1905000"/>
              <a:ext cx="4210352" cy="2241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809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AD1F1F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9812</TotalTime>
  <Words>578</Words>
  <Application>Microsoft Office PowerPoint</Application>
  <PresentationFormat>On-screen Show (4:3)</PresentationFormat>
  <Paragraphs>109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GSN, 2013</dc:title>
  <dc:creator>Swapan Kr Sahoo</dc:creator>
  <cp:lastModifiedBy>Swapan K Sahoo</cp:lastModifiedBy>
  <cp:revision>325</cp:revision>
  <dcterms:created xsi:type="dcterms:W3CDTF">2011-11-15T18:34:37Z</dcterms:created>
  <dcterms:modified xsi:type="dcterms:W3CDTF">2013-10-29T19:42:37Z</dcterms:modified>
</cp:coreProperties>
</file>