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10.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9"/>
  </p:notesMasterIdLst>
  <p:sldIdLst>
    <p:sldId id="256" r:id="rId3"/>
    <p:sldId id="269" r:id="rId4"/>
    <p:sldId id="275" r:id="rId5"/>
    <p:sldId id="276" r:id="rId6"/>
    <p:sldId id="271" r:id="rId7"/>
    <p:sldId id="264" r:id="rId8"/>
    <p:sldId id="273" r:id="rId9"/>
    <p:sldId id="274" r:id="rId10"/>
    <p:sldId id="280" r:id="rId11"/>
    <p:sldId id="281" r:id="rId12"/>
    <p:sldId id="260" r:id="rId13"/>
    <p:sldId id="277" r:id="rId14"/>
    <p:sldId id="278" r:id="rId15"/>
    <p:sldId id="279" r:id="rId16"/>
    <p:sldId id="259" r:id="rId17"/>
    <p:sldId id="262"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FF"/>
    <a:srgbClr val="00FF0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206" autoAdjust="0"/>
    <p:restoredTop sz="78731" autoAdjust="0"/>
  </p:normalViewPr>
  <p:slideViewPr>
    <p:cSldViewPr>
      <p:cViewPr varScale="1">
        <p:scale>
          <a:sx n="50" d="100"/>
          <a:sy n="50" d="100"/>
        </p:scale>
        <p:origin x="-1806" y="-102"/>
      </p:cViewPr>
      <p:guideLst>
        <p:guide orient="horz" pos="2160"/>
        <p:guide pos="2880"/>
      </p:guideLst>
    </p:cSldViewPr>
  </p:slideViewPr>
  <p:notesTextViewPr>
    <p:cViewPr>
      <p:scale>
        <a:sx n="1" d="1"/>
        <a:sy n="1" d="1"/>
      </p:scale>
      <p:origin x="0" y="0"/>
    </p:cViewPr>
  </p:notesTextViewPr>
  <p:sorterViewPr>
    <p:cViewPr>
      <p:scale>
        <a:sx n="67" d="100"/>
        <a:sy n="67"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1"/>
          <c:order val="0"/>
          <c:tx>
            <c:strRef>
              <c:f>Sheet2!$B$1:$B$2</c:f>
              <c:strCache>
                <c:ptCount val="1"/>
                <c:pt idx="0">
                  <c:v>Sandy Thickness (cm)</c:v>
                </c:pt>
              </c:strCache>
            </c:strRef>
          </c:tx>
          <c:invertIfNegative val="0"/>
          <c:dPt>
            <c:idx val="0"/>
            <c:invertIfNegative val="0"/>
            <c:bubble3D val="0"/>
            <c:spPr>
              <a:solidFill>
                <a:srgbClr val="FF0066"/>
              </a:solidFill>
              <a:ln>
                <a:solidFill>
                  <a:schemeClr val="tx1"/>
                </a:solidFill>
              </a:ln>
            </c:spPr>
          </c:dPt>
          <c:dPt>
            <c:idx val="1"/>
            <c:invertIfNegative val="0"/>
            <c:bubble3D val="0"/>
            <c:spPr>
              <a:solidFill>
                <a:srgbClr val="00FF00"/>
              </a:solidFill>
              <a:ln>
                <a:solidFill>
                  <a:schemeClr val="tx1"/>
                </a:solidFill>
              </a:ln>
            </c:spPr>
          </c:dPt>
          <c:dPt>
            <c:idx val="2"/>
            <c:invertIfNegative val="0"/>
            <c:bubble3D val="0"/>
            <c:spPr>
              <a:solidFill>
                <a:srgbClr val="00FFFF"/>
              </a:solidFill>
              <a:ln>
                <a:solidFill>
                  <a:schemeClr val="tx1"/>
                </a:solidFill>
              </a:ln>
            </c:spPr>
          </c:dPt>
          <c:dPt>
            <c:idx val="3"/>
            <c:invertIfNegative val="0"/>
            <c:bubble3D val="0"/>
            <c:spPr>
              <a:solidFill>
                <a:srgbClr val="FFFF00"/>
              </a:solidFill>
              <a:ln>
                <a:solidFill>
                  <a:schemeClr val="tx1"/>
                </a:solidFill>
              </a:ln>
            </c:spPr>
          </c:dPt>
          <c:val>
            <c:numRef>
              <c:f>Sheet2!$B$3:$B$6</c:f>
              <c:numCache>
                <c:formatCode>General</c:formatCode>
                <c:ptCount val="4"/>
                <c:pt idx="0">
                  <c:v>20</c:v>
                </c:pt>
                <c:pt idx="1">
                  <c:v>9</c:v>
                </c:pt>
                <c:pt idx="2">
                  <c:v>6</c:v>
                </c:pt>
                <c:pt idx="3">
                  <c:v>5</c:v>
                </c:pt>
              </c:numCache>
            </c:numRef>
          </c:val>
        </c:ser>
        <c:ser>
          <c:idx val="2"/>
          <c:order val="1"/>
          <c:tx>
            <c:strRef>
              <c:f>Sheet2!$C$1:$C$2</c:f>
              <c:strCache>
                <c:ptCount val="1"/>
                <c:pt idx="0">
                  <c:v>1821 Thickness (cm)</c:v>
                </c:pt>
              </c:strCache>
            </c:strRef>
          </c:tx>
          <c:invertIfNegative val="0"/>
          <c:dPt>
            <c:idx val="0"/>
            <c:invertIfNegative val="0"/>
            <c:bubble3D val="0"/>
            <c:spPr>
              <a:solidFill>
                <a:srgbClr val="FF0066"/>
              </a:solidFill>
              <a:ln>
                <a:solidFill>
                  <a:schemeClr val="tx1"/>
                </a:solidFill>
              </a:ln>
            </c:spPr>
          </c:dPt>
          <c:dPt>
            <c:idx val="1"/>
            <c:invertIfNegative val="0"/>
            <c:bubble3D val="0"/>
            <c:spPr>
              <a:solidFill>
                <a:srgbClr val="00FF00"/>
              </a:solidFill>
              <a:ln>
                <a:solidFill>
                  <a:schemeClr val="tx1"/>
                </a:solidFill>
              </a:ln>
            </c:spPr>
          </c:dPt>
          <c:dPt>
            <c:idx val="2"/>
            <c:invertIfNegative val="0"/>
            <c:bubble3D val="0"/>
            <c:spPr>
              <a:solidFill>
                <a:srgbClr val="00FFFF"/>
              </a:solidFill>
              <a:ln>
                <a:solidFill>
                  <a:schemeClr val="tx1"/>
                </a:solidFill>
              </a:ln>
            </c:spPr>
          </c:dPt>
          <c:dPt>
            <c:idx val="3"/>
            <c:invertIfNegative val="0"/>
            <c:bubble3D val="0"/>
            <c:spPr>
              <a:solidFill>
                <a:srgbClr val="FFFF00"/>
              </a:solidFill>
              <a:ln>
                <a:solidFill>
                  <a:schemeClr val="tx1"/>
                </a:solidFill>
              </a:ln>
            </c:spPr>
          </c:dPt>
          <c:val>
            <c:numRef>
              <c:f>Sheet2!$C$3:$C$6</c:f>
              <c:numCache>
                <c:formatCode>General</c:formatCode>
                <c:ptCount val="4"/>
                <c:pt idx="0">
                  <c:v>11</c:v>
                </c:pt>
                <c:pt idx="1">
                  <c:v>3</c:v>
                </c:pt>
                <c:pt idx="2">
                  <c:v>4</c:v>
                </c:pt>
                <c:pt idx="3">
                  <c:v>1</c:v>
                </c:pt>
              </c:numCache>
            </c:numRef>
          </c:val>
        </c:ser>
        <c:dLbls>
          <c:showLegendKey val="0"/>
          <c:showVal val="0"/>
          <c:showCatName val="0"/>
          <c:showSerName val="0"/>
          <c:showPercent val="0"/>
          <c:showBubbleSize val="0"/>
        </c:dLbls>
        <c:gapWidth val="150"/>
        <c:axId val="45560960"/>
        <c:axId val="45562496"/>
      </c:barChart>
      <c:catAx>
        <c:axId val="45560960"/>
        <c:scaling>
          <c:orientation val="minMax"/>
        </c:scaling>
        <c:delete val="1"/>
        <c:axPos val="b"/>
        <c:majorTickMark val="out"/>
        <c:minorTickMark val="none"/>
        <c:tickLblPos val="nextTo"/>
        <c:crossAx val="45562496"/>
        <c:crosses val="autoZero"/>
        <c:auto val="1"/>
        <c:lblAlgn val="ctr"/>
        <c:lblOffset val="100"/>
        <c:noMultiLvlLbl val="0"/>
      </c:catAx>
      <c:valAx>
        <c:axId val="45562496"/>
        <c:scaling>
          <c:orientation val="minMax"/>
        </c:scaling>
        <c:delete val="1"/>
        <c:axPos val="l"/>
        <c:majorGridlines/>
        <c:numFmt formatCode="General" sourceLinked="1"/>
        <c:majorTickMark val="out"/>
        <c:minorTickMark val="none"/>
        <c:tickLblPos val="nextTo"/>
        <c:crossAx val="45560960"/>
        <c:crosses val="autoZero"/>
        <c:crossBetween val="between"/>
      </c:valAx>
      <c:spPr>
        <a:noFill/>
        <a:ln w="25400">
          <a:noFill/>
        </a:ln>
      </c:spPr>
    </c:plotArea>
    <c:plotVisOnly val="1"/>
    <c:dispBlanksAs val="gap"/>
    <c:showDLblsOverMax val="0"/>
  </c:chart>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'D90'!$B$1:$B$2</c:f>
              <c:strCache>
                <c:ptCount val="1"/>
                <c:pt idx="0">
                  <c:v>Sandy size (cm)</c:v>
                </c:pt>
              </c:strCache>
            </c:strRef>
          </c:tx>
          <c:spPr>
            <a:ln>
              <a:solidFill>
                <a:schemeClr val="tx1"/>
              </a:solidFill>
            </a:ln>
          </c:spPr>
          <c:invertIfNegative val="0"/>
          <c:dPt>
            <c:idx val="0"/>
            <c:invertIfNegative val="0"/>
            <c:bubble3D val="0"/>
            <c:spPr>
              <a:solidFill>
                <a:srgbClr val="FF0066"/>
              </a:solidFill>
              <a:ln>
                <a:solidFill>
                  <a:schemeClr val="tx1"/>
                </a:solidFill>
              </a:ln>
            </c:spPr>
          </c:dPt>
          <c:dPt>
            <c:idx val="1"/>
            <c:invertIfNegative val="0"/>
            <c:bubble3D val="0"/>
            <c:spPr>
              <a:solidFill>
                <a:srgbClr val="00FF00"/>
              </a:solidFill>
              <a:ln>
                <a:solidFill>
                  <a:schemeClr val="tx1"/>
                </a:solidFill>
              </a:ln>
            </c:spPr>
          </c:dPt>
          <c:dPt>
            <c:idx val="2"/>
            <c:invertIfNegative val="0"/>
            <c:bubble3D val="0"/>
            <c:spPr>
              <a:solidFill>
                <a:srgbClr val="00FFFF"/>
              </a:solidFill>
              <a:ln>
                <a:solidFill>
                  <a:schemeClr val="tx1"/>
                </a:solidFill>
              </a:ln>
            </c:spPr>
          </c:dPt>
          <c:dPt>
            <c:idx val="3"/>
            <c:invertIfNegative val="0"/>
            <c:bubble3D val="0"/>
            <c:spPr>
              <a:solidFill>
                <a:srgbClr val="FFFF00"/>
              </a:solidFill>
              <a:ln>
                <a:solidFill>
                  <a:schemeClr val="tx1"/>
                </a:solidFill>
              </a:ln>
            </c:spPr>
          </c:dPt>
          <c:cat>
            <c:numRef>
              <c:f>'D90'!$A$3:$A$6</c:f>
              <c:numCache>
                <c:formatCode>General</c:formatCode>
                <c:ptCount val="4"/>
                <c:pt idx="0">
                  <c:v>1</c:v>
                </c:pt>
                <c:pt idx="1">
                  <c:v>2</c:v>
                </c:pt>
                <c:pt idx="2">
                  <c:v>3</c:v>
                </c:pt>
                <c:pt idx="3">
                  <c:v>4</c:v>
                </c:pt>
              </c:numCache>
            </c:numRef>
          </c:cat>
          <c:val>
            <c:numRef>
              <c:f>'D90'!$B$3:$B$6</c:f>
              <c:numCache>
                <c:formatCode>General</c:formatCode>
                <c:ptCount val="4"/>
                <c:pt idx="0">
                  <c:v>0.47199999999999998</c:v>
                </c:pt>
                <c:pt idx="1">
                  <c:v>0.21099999999999999</c:v>
                </c:pt>
                <c:pt idx="2">
                  <c:v>0.192</c:v>
                </c:pt>
                <c:pt idx="3">
                  <c:v>0.187</c:v>
                </c:pt>
              </c:numCache>
            </c:numRef>
          </c:val>
        </c:ser>
        <c:ser>
          <c:idx val="1"/>
          <c:order val="1"/>
          <c:tx>
            <c:strRef>
              <c:f>'D90'!$C$1:$C$2</c:f>
              <c:strCache>
                <c:ptCount val="1"/>
                <c:pt idx="0">
                  <c:v>1821 size (cm)</c:v>
                </c:pt>
              </c:strCache>
            </c:strRef>
          </c:tx>
          <c:invertIfNegative val="0"/>
          <c:dPt>
            <c:idx val="0"/>
            <c:invertIfNegative val="0"/>
            <c:bubble3D val="0"/>
            <c:spPr>
              <a:solidFill>
                <a:srgbClr val="FF0066"/>
              </a:solidFill>
              <a:ln>
                <a:solidFill>
                  <a:schemeClr val="tx1"/>
                </a:solidFill>
              </a:ln>
            </c:spPr>
          </c:dPt>
          <c:dPt>
            <c:idx val="1"/>
            <c:invertIfNegative val="0"/>
            <c:bubble3D val="0"/>
            <c:spPr>
              <a:solidFill>
                <a:srgbClr val="00FF00"/>
              </a:solidFill>
              <a:ln>
                <a:solidFill>
                  <a:schemeClr val="tx1"/>
                </a:solidFill>
              </a:ln>
            </c:spPr>
          </c:dPt>
          <c:dPt>
            <c:idx val="2"/>
            <c:invertIfNegative val="0"/>
            <c:bubble3D val="0"/>
            <c:spPr>
              <a:solidFill>
                <a:srgbClr val="00FFFF"/>
              </a:solidFill>
              <a:ln>
                <a:solidFill>
                  <a:schemeClr val="tx1"/>
                </a:solidFill>
              </a:ln>
            </c:spPr>
          </c:dPt>
          <c:dPt>
            <c:idx val="3"/>
            <c:invertIfNegative val="0"/>
            <c:bubble3D val="0"/>
            <c:spPr>
              <a:solidFill>
                <a:srgbClr val="FFFF00"/>
              </a:solidFill>
              <a:ln>
                <a:solidFill>
                  <a:schemeClr val="tx1"/>
                </a:solidFill>
              </a:ln>
            </c:spPr>
          </c:dPt>
          <c:cat>
            <c:numRef>
              <c:f>'D90'!$A$3:$A$6</c:f>
              <c:numCache>
                <c:formatCode>General</c:formatCode>
                <c:ptCount val="4"/>
                <c:pt idx="0">
                  <c:v>1</c:v>
                </c:pt>
                <c:pt idx="1">
                  <c:v>2</c:v>
                </c:pt>
                <c:pt idx="2">
                  <c:v>3</c:v>
                </c:pt>
                <c:pt idx="3">
                  <c:v>4</c:v>
                </c:pt>
              </c:numCache>
            </c:numRef>
          </c:cat>
          <c:val>
            <c:numRef>
              <c:f>'D90'!$C$3:$C$6</c:f>
              <c:numCache>
                <c:formatCode>General</c:formatCode>
                <c:ptCount val="4"/>
                <c:pt idx="0">
                  <c:v>0.40799999999999997</c:v>
                </c:pt>
                <c:pt idx="1">
                  <c:v>0.45700000000000002</c:v>
                </c:pt>
                <c:pt idx="2">
                  <c:v>0.42399999999999999</c:v>
                </c:pt>
                <c:pt idx="3">
                  <c:v>0.36299999999999999</c:v>
                </c:pt>
              </c:numCache>
            </c:numRef>
          </c:val>
        </c:ser>
        <c:dLbls>
          <c:showLegendKey val="0"/>
          <c:showVal val="0"/>
          <c:showCatName val="0"/>
          <c:showSerName val="0"/>
          <c:showPercent val="0"/>
          <c:showBubbleSize val="0"/>
        </c:dLbls>
        <c:gapWidth val="150"/>
        <c:axId val="131572096"/>
        <c:axId val="131573632"/>
      </c:barChart>
      <c:catAx>
        <c:axId val="131572096"/>
        <c:scaling>
          <c:orientation val="minMax"/>
        </c:scaling>
        <c:delete val="1"/>
        <c:axPos val="b"/>
        <c:numFmt formatCode="General" sourceLinked="1"/>
        <c:majorTickMark val="out"/>
        <c:minorTickMark val="none"/>
        <c:tickLblPos val="nextTo"/>
        <c:crossAx val="131573632"/>
        <c:crosses val="autoZero"/>
        <c:auto val="1"/>
        <c:lblAlgn val="ctr"/>
        <c:lblOffset val="100"/>
        <c:noMultiLvlLbl val="0"/>
      </c:catAx>
      <c:valAx>
        <c:axId val="131573632"/>
        <c:scaling>
          <c:orientation val="minMax"/>
        </c:scaling>
        <c:delete val="1"/>
        <c:axPos val="l"/>
        <c:majorGridlines/>
        <c:numFmt formatCode="General" sourceLinked="1"/>
        <c:majorTickMark val="out"/>
        <c:minorTickMark val="none"/>
        <c:tickLblPos val="nextTo"/>
        <c:crossAx val="131572096"/>
        <c:crosses val="autoZero"/>
        <c:crossBetween val="between"/>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'D90'!$B$1:$B$2</c:f>
              <c:strCache>
                <c:ptCount val="1"/>
                <c:pt idx="0">
                  <c:v>Sandy size (cm)</c:v>
                </c:pt>
              </c:strCache>
            </c:strRef>
          </c:tx>
          <c:spPr>
            <a:ln>
              <a:solidFill>
                <a:schemeClr val="tx1"/>
              </a:solidFill>
            </a:ln>
          </c:spPr>
          <c:invertIfNegative val="0"/>
          <c:dPt>
            <c:idx val="0"/>
            <c:invertIfNegative val="0"/>
            <c:bubble3D val="0"/>
            <c:spPr>
              <a:solidFill>
                <a:srgbClr val="FF0066"/>
              </a:solidFill>
              <a:ln>
                <a:solidFill>
                  <a:schemeClr val="tx1"/>
                </a:solidFill>
              </a:ln>
            </c:spPr>
          </c:dPt>
          <c:dPt>
            <c:idx val="1"/>
            <c:invertIfNegative val="0"/>
            <c:bubble3D val="0"/>
            <c:spPr>
              <a:solidFill>
                <a:srgbClr val="00FF00"/>
              </a:solidFill>
              <a:ln>
                <a:solidFill>
                  <a:schemeClr val="tx1"/>
                </a:solidFill>
              </a:ln>
            </c:spPr>
          </c:dPt>
          <c:dPt>
            <c:idx val="2"/>
            <c:invertIfNegative val="0"/>
            <c:bubble3D val="0"/>
            <c:spPr>
              <a:solidFill>
                <a:srgbClr val="00FFFF"/>
              </a:solidFill>
              <a:ln>
                <a:solidFill>
                  <a:schemeClr val="tx1"/>
                </a:solidFill>
              </a:ln>
            </c:spPr>
          </c:dPt>
          <c:dPt>
            <c:idx val="3"/>
            <c:invertIfNegative val="0"/>
            <c:bubble3D val="0"/>
            <c:spPr>
              <a:solidFill>
                <a:srgbClr val="FFFF00"/>
              </a:solidFill>
              <a:ln>
                <a:solidFill>
                  <a:schemeClr val="tx1"/>
                </a:solidFill>
              </a:ln>
            </c:spPr>
          </c:dPt>
          <c:cat>
            <c:numRef>
              <c:f>'D90'!$A$3:$A$6</c:f>
              <c:numCache>
                <c:formatCode>General</c:formatCode>
                <c:ptCount val="4"/>
                <c:pt idx="0">
                  <c:v>1</c:v>
                </c:pt>
                <c:pt idx="1">
                  <c:v>2</c:v>
                </c:pt>
                <c:pt idx="2">
                  <c:v>3</c:v>
                </c:pt>
                <c:pt idx="3">
                  <c:v>4</c:v>
                </c:pt>
              </c:numCache>
            </c:numRef>
          </c:cat>
          <c:val>
            <c:numRef>
              <c:f>'D90'!$B$3:$B$6</c:f>
              <c:numCache>
                <c:formatCode>General</c:formatCode>
                <c:ptCount val="4"/>
                <c:pt idx="0">
                  <c:v>0.47199999999999998</c:v>
                </c:pt>
                <c:pt idx="1">
                  <c:v>0.21099999999999999</c:v>
                </c:pt>
                <c:pt idx="2">
                  <c:v>0.192</c:v>
                </c:pt>
                <c:pt idx="3">
                  <c:v>0.187</c:v>
                </c:pt>
              </c:numCache>
            </c:numRef>
          </c:val>
        </c:ser>
        <c:ser>
          <c:idx val="1"/>
          <c:order val="1"/>
          <c:tx>
            <c:strRef>
              <c:f>'D90'!$C$1:$C$2</c:f>
              <c:strCache>
                <c:ptCount val="1"/>
                <c:pt idx="0">
                  <c:v>1821 size (cm)</c:v>
                </c:pt>
              </c:strCache>
            </c:strRef>
          </c:tx>
          <c:invertIfNegative val="0"/>
          <c:dPt>
            <c:idx val="0"/>
            <c:invertIfNegative val="0"/>
            <c:bubble3D val="0"/>
            <c:spPr>
              <a:solidFill>
                <a:srgbClr val="FF0066"/>
              </a:solidFill>
              <a:ln>
                <a:solidFill>
                  <a:schemeClr val="tx1"/>
                </a:solidFill>
              </a:ln>
            </c:spPr>
          </c:dPt>
          <c:dPt>
            <c:idx val="1"/>
            <c:invertIfNegative val="0"/>
            <c:bubble3D val="0"/>
            <c:spPr>
              <a:solidFill>
                <a:srgbClr val="00FF00"/>
              </a:solidFill>
              <a:ln>
                <a:solidFill>
                  <a:schemeClr val="tx1"/>
                </a:solidFill>
              </a:ln>
            </c:spPr>
          </c:dPt>
          <c:dPt>
            <c:idx val="2"/>
            <c:invertIfNegative val="0"/>
            <c:bubble3D val="0"/>
            <c:spPr>
              <a:solidFill>
                <a:srgbClr val="00FFFF"/>
              </a:solidFill>
              <a:ln>
                <a:solidFill>
                  <a:schemeClr val="tx1"/>
                </a:solidFill>
              </a:ln>
            </c:spPr>
          </c:dPt>
          <c:dPt>
            <c:idx val="3"/>
            <c:invertIfNegative val="0"/>
            <c:bubble3D val="0"/>
            <c:spPr>
              <a:solidFill>
                <a:srgbClr val="FFFF00"/>
              </a:solidFill>
              <a:ln>
                <a:solidFill>
                  <a:schemeClr val="tx1"/>
                </a:solidFill>
              </a:ln>
            </c:spPr>
          </c:dPt>
          <c:cat>
            <c:numRef>
              <c:f>'D90'!$A$3:$A$6</c:f>
              <c:numCache>
                <c:formatCode>General</c:formatCode>
                <c:ptCount val="4"/>
                <c:pt idx="0">
                  <c:v>1</c:v>
                </c:pt>
                <c:pt idx="1">
                  <c:v>2</c:v>
                </c:pt>
                <c:pt idx="2">
                  <c:v>3</c:v>
                </c:pt>
                <c:pt idx="3">
                  <c:v>4</c:v>
                </c:pt>
              </c:numCache>
            </c:numRef>
          </c:cat>
          <c:val>
            <c:numRef>
              <c:f>'D90'!$C$3:$C$6</c:f>
              <c:numCache>
                <c:formatCode>General</c:formatCode>
                <c:ptCount val="4"/>
                <c:pt idx="0">
                  <c:v>0.40799999999999997</c:v>
                </c:pt>
                <c:pt idx="1">
                  <c:v>0.45700000000000002</c:v>
                </c:pt>
                <c:pt idx="2">
                  <c:v>0.42399999999999999</c:v>
                </c:pt>
                <c:pt idx="3">
                  <c:v>0.36299999999999999</c:v>
                </c:pt>
              </c:numCache>
            </c:numRef>
          </c:val>
        </c:ser>
        <c:dLbls>
          <c:showLegendKey val="0"/>
          <c:showVal val="0"/>
          <c:showCatName val="0"/>
          <c:showSerName val="0"/>
          <c:showPercent val="0"/>
          <c:showBubbleSize val="0"/>
        </c:dLbls>
        <c:gapWidth val="150"/>
        <c:axId val="131756416"/>
        <c:axId val="131757952"/>
      </c:barChart>
      <c:catAx>
        <c:axId val="131756416"/>
        <c:scaling>
          <c:orientation val="minMax"/>
        </c:scaling>
        <c:delete val="1"/>
        <c:axPos val="b"/>
        <c:numFmt formatCode="General" sourceLinked="1"/>
        <c:majorTickMark val="out"/>
        <c:minorTickMark val="none"/>
        <c:tickLblPos val="nextTo"/>
        <c:crossAx val="131757952"/>
        <c:crosses val="autoZero"/>
        <c:auto val="1"/>
        <c:lblAlgn val="ctr"/>
        <c:lblOffset val="100"/>
        <c:noMultiLvlLbl val="0"/>
      </c:catAx>
      <c:valAx>
        <c:axId val="131757952"/>
        <c:scaling>
          <c:orientation val="minMax"/>
        </c:scaling>
        <c:delete val="1"/>
        <c:axPos val="l"/>
        <c:majorGridlines/>
        <c:numFmt formatCode="General" sourceLinked="1"/>
        <c:majorTickMark val="out"/>
        <c:minorTickMark val="none"/>
        <c:tickLblPos val="nextTo"/>
        <c:crossAx val="131756416"/>
        <c:crosses val="autoZero"/>
        <c:crossBetween val="between"/>
      </c:valAx>
    </c:plotArea>
    <c:plotVisOnly val="1"/>
    <c:dispBlanksAs val="gap"/>
    <c:showDLblsOverMax val="0"/>
  </c:chart>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0.05102</cdr:x>
      <cdr:y>0.11864</cdr:y>
    </cdr:from>
    <cdr:to>
      <cdr:x>0.26531</cdr:x>
      <cdr:y>0.20339</cdr:y>
    </cdr:to>
    <cdr:sp macro="" textlink="">
      <cdr:nvSpPr>
        <cdr:cNvPr id="2" name="TextBox 1"/>
        <cdr:cNvSpPr txBox="1"/>
      </cdr:nvSpPr>
      <cdr:spPr>
        <a:xfrm xmlns:a="http://schemas.openxmlformats.org/drawingml/2006/main">
          <a:off x="381000" y="533400"/>
          <a:ext cx="1600200" cy="3810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000" dirty="0" smtClean="0"/>
            <a:t>Sandy</a:t>
          </a:r>
          <a:endParaRPr lang="en-US" sz="2000" dirty="0"/>
        </a:p>
      </cdr:txBody>
    </cdr:sp>
  </cdr:relSizeAnchor>
  <cdr:relSizeAnchor xmlns:cdr="http://schemas.openxmlformats.org/drawingml/2006/chartDrawing">
    <cdr:from>
      <cdr:x>0.13265</cdr:x>
      <cdr:y>0.47458</cdr:y>
    </cdr:from>
    <cdr:to>
      <cdr:x>0.34694</cdr:x>
      <cdr:y>0.55932</cdr:y>
    </cdr:to>
    <cdr:sp macro="" textlink="">
      <cdr:nvSpPr>
        <cdr:cNvPr id="5" name="TextBox 1"/>
        <cdr:cNvSpPr txBox="1"/>
      </cdr:nvSpPr>
      <cdr:spPr>
        <a:xfrm xmlns:a="http://schemas.openxmlformats.org/drawingml/2006/main">
          <a:off x="990600" y="2133600"/>
          <a:ext cx="1600200" cy="3810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dirty="0" smtClean="0"/>
            <a:t>1821</a:t>
          </a:r>
          <a:endParaRPr lang="en-US" sz="2000" dirty="0"/>
        </a:p>
      </cdr:txBody>
    </cdr:sp>
  </cdr:relSizeAnchor>
  <cdr:relSizeAnchor xmlns:cdr="http://schemas.openxmlformats.org/drawingml/2006/chartDrawing">
    <cdr:from>
      <cdr:x>0.29592</cdr:x>
      <cdr:y>0.52542</cdr:y>
    </cdr:from>
    <cdr:to>
      <cdr:x>0.5102</cdr:x>
      <cdr:y>0.61017</cdr:y>
    </cdr:to>
    <cdr:sp macro="" textlink="">
      <cdr:nvSpPr>
        <cdr:cNvPr id="7" name="TextBox 1"/>
        <cdr:cNvSpPr txBox="1"/>
      </cdr:nvSpPr>
      <cdr:spPr>
        <a:xfrm xmlns:a="http://schemas.openxmlformats.org/drawingml/2006/main">
          <a:off x="2209800" y="2362200"/>
          <a:ext cx="1600200" cy="3810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dirty="0" smtClean="0"/>
            <a:t>Sandy</a:t>
          </a:r>
          <a:endParaRPr lang="en-US" sz="2000" dirty="0"/>
        </a:p>
      </cdr:txBody>
    </cdr:sp>
  </cdr:relSizeAnchor>
  <cdr:relSizeAnchor xmlns:cdr="http://schemas.openxmlformats.org/drawingml/2006/chartDrawing">
    <cdr:from>
      <cdr:x>0.37216</cdr:x>
      <cdr:y>0.77904</cdr:y>
    </cdr:from>
    <cdr:to>
      <cdr:x>0.58645</cdr:x>
      <cdr:y>0.86378</cdr:y>
    </cdr:to>
    <cdr:sp macro="" textlink="">
      <cdr:nvSpPr>
        <cdr:cNvPr id="8" name="TextBox 1"/>
        <cdr:cNvSpPr txBox="1"/>
      </cdr:nvSpPr>
      <cdr:spPr>
        <a:xfrm xmlns:a="http://schemas.openxmlformats.org/drawingml/2006/main">
          <a:off x="2393887" y="3276600"/>
          <a:ext cx="1378418" cy="35641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dirty="0" smtClean="0"/>
            <a:t>1821</a:t>
          </a:r>
          <a:endParaRPr lang="en-US" sz="2000" dirty="0"/>
        </a:p>
      </cdr:txBody>
    </cdr:sp>
  </cdr:relSizeAnchor>
  <cdr:relSizeAnchor xmlns:cdr="http://schemas.openxmlformats.org/drawingml/2006/chartDrawing">
    <cdr:from>
      <cdr:x>0.5124</cdr:x>
      <cdr:y>0.65222</cdr:y>
    </cdr:from>
    <cdr:to>
      <cdr:x>0.72668</cdr:x>
      <cdr:y>0.73697</cdr:y>
    </cdr:to>
    <cdr:sp macro="" textlink="">
      <cdr:nvSpPr>
        <cdr:cNvPr id="9" name="TextBox 1"/>
        <cdr:cNvSpPr txBox="1"/>
      </cdr:nvSpPr>
      <cdr:spPr>
        <a:xfrm xmlns:a="http://schemas.openxmlformats.org/drawingml/2006/main">
          <a:off x="3523307" y="2743200"/>
          <a:ext cx="1473452" cy="35643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dirty="0" smtClean="0"/>
            <a:t>Sandy</a:t>
          </a:r>
          <a:endParaRPr lang="en-US" sz="2000" dirty="0"/>
        </a:p>
      </cdr:txBody>
    </cdr:sp>
  </cdr:relSizeAnchor>
  <cdr:relSizeAnchor xmlns:cdr="http://schemas.openxmlformats.org/drawingml/2006/chartDrawing">
    <cdr:from>
      <cdr:x>0.60908</cdr:x>
      <cdr:y>0.74281</cdr:y>
    </cdr:from>
    <cdr:to>
      <cdr:x>0.82337</cdr:x>
      <cdr:y>0.82756</cdr:y>
    </cdr:to>
    <cdr:sp macro="" textlink="">
      <cdr:nvSpPr>
        <cdr:cNvPr id="10" name="TextBox 1"/>
        <cdr:cNvSpPr txBox="1"/>
      </cdr:nvSpPr>
      <cdr:spPr>
        <a:xfrm xmlns:a="http://schemas.openxmlformats.org/drawingml/2006/main">
          <a:off x="3917887" y="3124200"/>
          <a:ext cx="1378417" cy="35645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dirty="0" smtClean="0"/>
            <a:t>1821</a:t>
          </a:r>
          <a:endParaRPr lang="en-US" sz="2000" dirty="0"/>
        </a:p>
      </cdr:txBody>
    </cdr:sp>
  </cdr:relSizeAnchor>
  <cdr:relSizeAnchor xmlns:cdr="http://schemas.openxmlformats.org/drawingml/2006/chartDrawing">
    <cdr:from>
      <cdr:x>0.77551</cdr:x>
      <cdr:y>0.69492</cdr:y>
    </cdr:from>
    <cdr:to>
      <cdr:x>0.9898</cdr:x>
      <cdr:y>0.77966</cdr:y>
    </cdr:to>
    <cdr:sp macro="" textlink="">
      <cdr:nvSpPr>
        <cdr:cNvPr id="11" name="TextBox 1"/>
        <cdr:cNvSpPr txBox="1"/>
      </cdr:nvSpPr>
      <cdr:spPr>
        <a:xfrm xmlns:a="http://schemas.openxmlformats.org/drawingml/2006/main">
          <a:off x="5791200" y="3124200"/>
          <a:ext cx="1600200" cy="3810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dirty="0" smtClean="0"/>
            <a:t>Sandy</a:t>
          </a:r>
          <a:endParaRPr lang="en-US" sz="2000" dirty="0"/>
        </a:p>
      </cdr:txBody>
    </cdr:sp>
  </cdr:relSizeAnchor>
  <cdr:relSizeAnchor xmlns:cdr="http://schemas.openxmlformats.org/drawingml/2006/chartDrawing">
    <cdr:from>
      <cdr:x>0.85785</cdr:x>
      <cdr:y>0.85151</cdr:y>
    </cdr:from>
    <cdr:to>
      <cdr:x>0.9701</cdr:x>
      <cdr:y>0.93626</cdr:y>
    </cdr:to>
    <cdr:sp macro="" textlink="">
      <cdr:nvSpPr>
        <cdr:cNvPr id="12" name="TextBox 1"/>
        <cdr:cNvSpPr txBox="1"/>
      </cdr:nvSpPr>
      <cdr:spPr>
        <a:xfrm xmlns:a="http://schemas.openxmlformats.org/drawingml/2006/main">
          <a:off x="5518087" y="3581400"/>
          <a:ext cx="722047" cy="35645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dirty="0" smtClean="0"/>
            <a:t>1821</a:t>
          </a:r>
          <a:endParaRPr lang="en-US" sz="20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D3772C7-1578-45D5-BA40-3AF6BC655D26}" type="datetimeFigureOut">
              <a:rPr lang="en-US" smtClean="0"/>
              <a:t>11/6/2013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A45BC2D-E82C-4F23-B9BA-5F4C2DC0E89B}" type="slidenum">
              <a:rPr lang="en-US" smtClean="0"/>
              <a:t>‹#›</a:t>
            </a:fld>
            <a:endParaRPr lang="en-US"/>
          </a:p>
        </p:txBody>
      </p:sp>
    </p:spTree>
    <p:extLst>
      <p:ext uri="{BB962C8B-B14F-4D97-AF65-F5344CB8AC3E}">
        <p14:creationId xmlns:p14="http://schemas.microsoft.com/office/powerpoint/2010/main" val="6000641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Hurricane Sandy raised</a:t>
            </a:r>
            <a:r>
              <a:rPr lang="en-US" baseline="0" dirty="0" smtClean="0"/>
              <a:t> water levels to their highest recorded values at the Battery (southern tip of Manhattan), however, the tide gauge record only extends back to 1920.  We need to examine the sediment record to get a better idea of how often a flood like that caused by Sandy occurs in this area.  The flooding depths of the 1788, 1821, and 1893 storms are reported in </a:t>
            </a:r>
            <a:r>
              <a:rPr lang="en-US" baseline="0" dirty="0" err="1" smtClean="0"/>
              <a:t>Scileppi</a:t>
            </a:r>
            <a:r>
              <a:rPr lang="en-US" baseline="0" dirty="0" smtClean="0"/>
              <a:t> and Donnelly (2007) and were calculated using newspaper accounts of the extent of flooding in New York City (and referenced to today’s mean sea level).</a:t>
            </a:r>
            <a:endParaRPr lang="en-US" dirty="0"/>
          </a:p>
        </p:txBody>
      </p:sp>
      <p:sp>
        <p:nvSpPr>
          <p:cNvPr id="4" name="Slide Number Placeholder 3"/>
          <p:cNvSpPr>
            <a:spLocks noGrp="1"/>
          </p:cNvSpPr>
          <p:nvPr>
            <p:ph type="sldNum" sz="quarter" idx="10"/>
          </p:nvPr>
        </p:nvSpPr>
        <p:spPr/>
        <p:txBody>
          <a:bodyPr/>
          <a:lstStyle/>
          <a:p>
            <a:fld id="{FA45BC2D-E82C-4F23-B9BA-5F4C2DC0E89B}" type="slidenum">
              <a:rPr lang="en-US" smtClean="0"/>
              <a:t>2</a:t>
            </a:fld>
            <a:endParaRPr lang="en-US"/>
          </a:p>
        </p:txBody>
      </p:sp>
    </p:spTree>
    <p:extLst>
      <p:ext uri="{BB962C8B-B14F-4D97-AF65-F5344CB8AC3E}">
        <p14:creationId xmlns:p14="http://schemas.microsoft.com/office/powerpoint/2010/main" val="21860289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3 of the 4 cores, the 1821 storm has a larger maximum grain size.  We think this corresponds to a faster</a:t>
            </a:r>
            <a:r>
              <a:rPr lang="en-US" baseline="0" dirty="0" smtClean="0"/>
              <a:t> inundation period and a larger storm surge.  The Hurricane Sandy deposit probably had a larger grain size in core SG1 because this core was taken very close to the overwash fan and therefore may have included some </a:t>
            </a:r>
            <a:r>
              <a:rPr lang="en-US" baseline="0" dirty="0" err="1" smtClean="0"/>
              <a:t>bedload</a:t>
            </a:r>
            <a:r>
              <a:rPr lang="en-US" baseline="0" dirty="0" smtClean="0"/>
              <a:t>-transported sediment.</a:t>
            </a:r>
            <a:endParaRPr lang="en-US" dirty="0"/>
          </a:p>
        </p:txBody>
      </p:sp>
      <p:sp>
        <p:nvSpPr>
          <p:cNvPr id="4" name="Slide Number Placeholder 3"/>
          <p:cNvSpPr>
            <a:spLocks noGrp="1"/>
          </p:cNvSpPr>
          <p:nvPr>
            <p:ph type="sldNum" sz="quarter" idx="10"/>
          </p:nvPr>
        </p:nvSpPr>
        <p:spPr/>
        <p:txBody>
          <a:bodyPr/>
          <a:lstStyle/>
          <a:p>
            <a:fld id="{FA45BC2D-E82C-4F23-B9BA-5F4C2DC0E89B}" type="slidenum">
              <a:rPr lang="en-US" smtClean="0"/>
              <a:t>12</a:t>
            </a:fld>
            <a:endParaRPr lang="en-US"/>
          </a:p>
        </p:txBody>
      </p:sp>
    </p:spTree>
    <p:extLst>
      <p:ext uri="{BB962C8B-B14F-4D97-AF65-F5344CB8AC3E}">
        <p14:creationId xmlns:p14="http://schemas.microsoft.com/office/powerpoint/2010/main" val="38104952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we</a:t>
            </a:r>
            <a:r>
              <a:rPr lang="en-US" baseline="0" dirty="0" smtClean="0"/>
              <a:t> take today’s sea-level rise rate (~2.7 mm/</a:t>
            </a:r>
            <a:r>
              <a:rPr lang="en-US" baseline="0" dirty="0" err="1" smtClean="0"/>
              <a:t>yr</a:t>
            </a:r>
            <a:r>
              <a:rPr lang="en-US" baseline="0" dirty="0" smtClean="0"/>
              <a:t>) and extend it into the past, then we see that the 1821 storm took place when the sea-level was ~0.5 </a:t>
            </a:r>
            <a:r>
              <a:rPr lang="en-US" baseline="0" dirty="0" smtClean="0"/>
              <a:t>meter </a:t>
            </a:r>
            <a:r>
              <a:rPr lang="en-US" baseline="0" dirty="0" smtClean="0"/>
              <a:t>lower than today.  Including this in our calculation, we see that the 1821 storm produced a ~4 meter surge (relative to today’s MSL), the 1788 produced ~3.6 meter surge (about the same as Hurricane Sandy), and the 1893 produced a ~3.4 meter surge</a:t>
            </a:r>
            <a:r>
              <a:rPr lang="en-US" baseline="0" dirty="0" smtClean="0"/>
              <a:t>.  Therefore, Sandy is not really unique when compared with these </a:t>
            </a:r>
            <a:r>
              <a:rPr lang="en-US" baseline="0" smtClean="0"/>
              <a:t>older storms.</a:t>
            </a:r>
            <a:endParaRPr lang="en-US" dirty="0"/>
          </a:p>
        </p:txBody>
      </p:sp>
      <p:sp>
        <p:nvSpPr>
          <p:cNvPr id="4" name="Slide Number Placeholder 3"/>
          <p:cNvSpPr>
            <a:spLocks noGrp="1"/>
          </p:cNvSpPr>
          <p:nvPr>
            <p:ph type="sldNum" sz="quarter" idx="10"/>
          </p:nvPr>
        </p:nvSpPr>
        <p:spPr/>
        <p:txBody>
          <a:bodyPr/>
          <a:lstStyle/>
          <a:p>
            <a:fld id="{FA45BC2D-E82C-4F23-B9BA-5F4C2DC0E89B}" type="slidenum">
              <a:rPr lang="en-US" smtClean="0"/>
              <a:t>14</a:t>
            </a:fld>
            <a:endParaRPr lang="en-US"/>
          </a:p>
        </p:txBody>
      </p:sp>
    </p:spTree>
    <p:extLst>
      <p:ext uri="{BB962C8B-B14F-4D97-AF65-F5344CB8AC3E}">
        <p14:creationId xmlns:p14="http://schemas.microsoft.com/office/powerpoint/2010/main" val="3679842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only quantitative information about the 1821 storm</a:t>
            </a:r>
            <a:r>
              <a:rPr lang="en-US" baseline="0" dirty="0" smtClean="0"/>
              <a:t> surge comes from William Redfield’s “Remarks on the prevailing storms of the Atlantic coast of the North American States” written in 1831 in which he quotes a newspaper </a:t>
            </a:r>
            <a:r>
              <a:rPr lang="en-US" baseline="0" dirty="0" smtClean="0"/>
              <a:t>article from 10 years before.  </a:t>
            </a:r>
            <a:r>
              <a:rPr lang="en-US" baseline="0" dirty="0" smtClean="0"/>
              <a:t>The same work compiles many accounts of this storm which, because the eye traveled up the East Coast, gives a pretty strong constraint on the timing and location of the storm.</a:t>
            </a:r>
            <a:endParaRPr lang="en-US" dirty="0"/>
          </a:p>
        </p:txBody>
      </p:sp>
      <p:sp>
        <p:nvSpPr>
          <p:cNvPr id="4" name="Slide Number Placeholder 3"/>
          <p:cNvSpPr>
            <a:spLocks noGrp="1"/>
          </p:cNvSpPr>
          <p:nvPr>
            <p:ph type="sldNum" sz="quarter" idx="10"/>
          </p:nvPr>
        </p:nvSpPr>
        <p:spPr/>
        <p:txBody>
          <a:bodyPr/>
          <a:lstStyle/>
          <a:p>
            <a:fld id="{FA45BC2D-E82C-4F23-B9BA-5F4C2DC0E89B}" type="slidenum">
              <a:rPr lang="en-US" smtClean="0"/>
              <a:t>3</a:t>
            </a:fld>
            <a:endParaRPr lang="en-US"/>
          </a:p>
        </p:txBody>
      </p:sp>
    </p:spTree>
    <p:extLst>
      <p:ext uri="{BB962C8B-B14F-4D97-AF65-F5344CB8AC3E}">
        <p14:creationId xmlns:p14="http://schemas.microsoft.com/office/powerpoint/2010/main" val="19261143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1821 storm was smaller (smaller</a:t>
            </a:r>
            <a:r>
              <a:rPr lang="en-US" baseline="0" dirty="0" smtClean="0"/>
              <a:t> radius of maximum winds), had a faster forward velocity, and had a higher wind speed at landfall than Hurricane Sandy.  The inundation deposits of these two storms should reflect these differences.  Also, note that the Lower Bay of New York Harbor experienced some of the largest surges from both storms (this is where our field sites are).</a:t>
            </a:r>
            <a:endParaRPr lang="en-US" dirty="0"/>
          </a:p>
        </p:txBody>
      </p:sp>
      <p:sp>
        <p:nvSpPr>
          <p:cNvPr id="4" name="Slide Number Placeholder 3"/>
          <p:cNvSpPr>
            <a:spLocks noGrp="1"/>
          </p:cNvSpPr>
          <p:nvPr>
            <p:ph type="sldNum" sz="quarter" idx="10"/>
          </p:nvPr>
        </p:nvSpPr>
        <p:spPr/>
        <p:txBody>
          <a:bodyPr/>
          <a:lstStyle/>
          <a:p>
            <a:fld id="{FA45BC2D-E82C-4F23-B9BA-5F4C2DC0E89B}" type="slidenum">
              <a:rPr lang="en-US" smtClean="0"/>
              <a:t>4</a:t>
            </a:fld>
            <a:endParaRPr lang="en-US"/>
          </a:p>
        </p:txBody>
      </p:sp>
    </p:spTree>
    <p:extLst>
      <p:ext uri="{BB962C8B-B14F-4D97-AF65-F5344CB8AC3E}">
        <p14:creationId xmlns:p14="http://schemas.microsoft.com/office/powerpoint/2010/main" val="3513380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visited 3 field sites on</a:t>
            </a:r>
            <a:r>
              <a:rPr lang="en-US" baseline="0" dirty="0" smtClean="0"/>
              <a:t> the southern coast of Staten Island and, as far as we know, this is the first </a:t>
            </a:r>
            <a:r>
              <a:rPr lang="en-US" baseline="0" dirty="0" err="1" smtClean="0"/>
              <a:t>paleotempest</a:t>
            </a:r>
            <a:r>
              <a:rPr lang="en-US" baseline="0" dirty="0" smtClean="0"/>
              <a:t> study from inside of New York Harbor.  All three sites are coastal back-barrier ponds.  This talk focuses on results from Seguine Pond, but I have a poster which presents results from the other 2 ponds.</a:t>
            </a:r>
            <a:endParaRPr lang="en-US" dirty="0"/>
          </a:p>
        </p:txBody>
      </p:sp>
      <p:sp>
        <p:nvSpPr>
          <p:cNvPr id="4" name="Slide Number Placeholder 3"/>
          <p:cNvSpPr>
            <a:spLocks noGrp="1"/>
          </p:cNvSpPr>
          <p:nvPr>
            <p:ph type="sldNum" sz="quarter" idx="10"/>
          </p:nvPr>
        </p:nvSpPr>
        <p:spPr/>
        <p:txBody>
          <a:bodyPr/>
          <a:lstStyle/>
          <a:p>
            <a:fld id="{FA45BC2D-E82C-4F23-B9BA-5F4C2DC0E89B}" type="slidenum">
              <a:rPr lang="en-US" smtClean="0"/>
              <a:t>5</a:t>
            </a:fld>
            <a:endParaRPr lang="en-US"/>
          </a:p>
        </p:txBody>
      </p:sp>
    </p:spTree>
    <p:extLst>
      <p:ext uri="{BB962C8B-B14F-4D97-AF65-F5344CB8AC3E}">
        <p14:creationId xmlns:p14="http://schemas.microsoft.com/office/powerpoint/2010/main" val="42418113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Seguine Pond from before (left) and after (right) Hurricane Sandy.  Note the reddish tint in</a:t>
            </a:r>
            <a:r>
              <a:rPr lang="en-US" baseline="0" dirty="0" smtClean="0"/>
              <a:t> the “after” picture which comes from mobilized sediment.  The sediment source is an old terminal glacial moraine deposited ~20,000 years ago.  This moraine forms the barrier and stands ~3 meters high near Seguine Pond.</a:t>
            </a:r>
            <a:endParaRPr lang="en-US" dirty="0"/>
          </a:p>
        </p:txBody>
      </p:sp>
      <p:sp>
        <p:nvSpPr>
          <p:cNvPr id="4" name="Slide Number Placeholder 3"/>
          <p:cNvSpPr>
            <a:spLocks noGrp="1"/>
          </p:cNvSpPr>
          <p:nvPr>
            <p:ph type="sldNum" sz="quarter" idx="10"/>
          </p:nvPr>
        </p:nvSpPr>
        <p:spPr/>
        <p:txBody>
          <a:bodyPr/>
          <a:lstStyle/>
          <a:p>
            <a:fld id="{FA45BC2D-E82C-4F23-B9BA-5F4C2DC0E89B}" type="slidenum">
              <a:rPr lang="en-US" smtClean="0"/>
              <a:t>6</a:t>
            </a:fld>
            <a:endParaRPr lang="en-US"/>
          </a:p>
        </p:txBody>
      </p:sp>
    </p:spTree>
    <p:extLst>
      <p:ext uri="{BB962C8B-B14F-4D97-AF65-F5344CB8AC3E}">
        <p14:creationId xmlns:p14="http://schemas.microsoft.com/office/powerpoint/2010/main" val="36946636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45BC2D-E82C-4F23-B9BA-5F4C2DC0E89B}" type="slidenum">
              <a:rPr lang="en-US" smtClean="0"/>
              <a:t>8</a:t>
            </a:fld>
            <a:endParaRPr lang="en-US"/>
          </a:p>
        </p:txBody>
      </p:sp>
    </p:spTree>
    <p:extLst>
      <p:ext uri="{BB962C8B-B14F-4D97-AF65-F5344CB8AC3E}">
        <p14:creationId xmlns:p14="http://schemas.microsoft.com/office/powerpoint/2010/main" val="28853001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inundation layer left</a:t>
            </a:r>
            <a:r>
              <a:rPr lang="en-US" baseline="0" dirty="0" smtClean="0"/>
              <a:t> by Hurricane Sandy is easily identifiable at the top of the core as a red layer (photo).  The X-ray image shows density differences with white layers being denser than the surrounding material. These dense layers most likely correspond to other inundation layers.  The Hurricane Sandy layer is composed of mostly coarse (grain size &gt; 63 µm), inorganic material.  The median grain size is ~100 µm or fine sand.  The %coarse and median grain size </a:t>
            </a:r>
            <a:r>
              <a:rPr lang="en-US" baseline="0" dirty="0" smtClean="0"/>
              <a:t>for </a:t>
            </a:r>
            <a:r>
              <a:rPr lang="en-US" baseline="0" dirty="0" smtClean="0"/>
              <a:t>other dense layers in the core </a:t>
            </a:r>
            <a:r>
              <a:rPr lang="en-US" baseline="0" dirty="0" smtClean="0"/>
              <a:t>was examined and </a:t>
            </a:r>
            <a:r>
              <a:rPr lang="en-US" baseline="0" dirty="0" smtClean="0"/>
              <a:t>one was found that was more coarse than </a:t>
            </a:r>
            <a:r>
              <a:rPr lang="en-US" baseline="0" dirty="0" err="1" smtClean="0"/>
              <a:t>Hurrcane</a:t>
            </a:r>
            <a:r>
              <a:rPr lang="en-US" baseline="0" dirty="0" smtClean="0"/>
              <a:t> Sandy’s layer.  We used </a:t>
            </a:r>
            <a:r>
              <a:rPr lang="en-US" baseline="30000" dirty="0" smtClean="0"/>
              <a:t>137</a:t>
            </a:r>
            <a:r>
              <a:rPr lang="en-US" baseline="0" dirty="0" smtClean="0"/>
              <a:t>Cs (onset = 1954; peak = 1963) and the onset of heavy metals like Zn (1850 AD) to discover that this layer was emplaced before 1850.  We think it </a:t>
            </a:r>
            <a:r>
              <a:rPr lang="en-US" baseline="0" dirty="0" smtClean="0"/>
              <a:t>most likely corresponds </a:t>
            </a:r>
            <a:r>
              <a:rPr lang="en-US" baseline="0" dirty="0" smtClean="0"/>
              <a:t>to the 1821 storm.</a:t>
            </a:r>
            <a:endParaRPr lang="en-US" dirty="0"/>
          </a:p>
        </p:txBody>
      </p:sp>
      <p:sp>
        <p:nvSpPr>
          <p:cNvPr id="4" name="Slide Number Placeholder 3"/>
          <p:cNvSpPr>
            <a:spLocks noGrp="1"/>
          </p:cNvSpPr>
          <p:nvPr>
            <p:ph type="sldNum" sz="quarter" idx="10"/>
          </p:nvPr>
        </p:nvSpPr>
        <p:spPr/>
        <p:txBody>
          <a:bodyPr/>
          <a:lstStyle/>
          <a:p>
            <a:fld id="{FA45BC2D-E82C-4F23-B9BA-5F4C2DC0E89B}" type="slidenum">
              <a:rPr lang="en-US" smtClean="0"/>
              <a:t>9</a:t>
            </a:fld>
            <a:endParaRPr lang="en-US"/>
          </a:p>
        </p:txBody>
      </p:sp>
    </p:spTree>
    <p:extLst>
      <p:ext uri="{BB962C8B-B14F-4D97-AF65-F5344CB8AC3E}">
        <p14:creationId xmlns:p14="http://schemas.microsoft.com/office/powerpoint/2010/main" val="41546380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Hurricane Sandy layer is easily identifiable in all 4 cores.  We used the</a:t>
            </a:r>
            <a:r>
              <a:rPr lang="en-US" baseline="0" dirty="0" smtClean="0"/>
              <a:t> onset of Zn in the cores to help us identify the 1821 </a:t>
            </a:r>
            <a:r>
              <a:rPr lang="en-US" baseline="0" dirty="0" smtClean="0"/>
              <a:t>deposit, which we also found in all 4 cores.</a:t>
            </a:r>
            <a:endParaRPr lang="en-US" dirty="0"/>
          </a:p>
        </p:txBody>
      </p:sp>
      <p:sp>
        <p:nvSpPr>
          <p:cNvPr id="4" name="Slide Number Placeholder 3"/>
          <p:cNvSpPr>
            <a:spLocks noGrp="1"/>
          </p:cNvSpPr>
          <p:nvPr>
            <p:ph type="sldNum" sz="quarter" idx="10"/>
          </p:nvPr>
        </p:nvSpPr>
        <p:spPr/>
        <p:txBody>
          <a:bodyPr/>
          <a:lstStyle/>
          <a:p>
            <a:fld id="{FA45BC2D-E82C-4F23-B9BA-5F4C2DC0E89B}" type="slidenum">
              <a:rPr lang="en-US" smtClean="0"/>
              <a:t>10</a:t>
            </a:fld>
            <a:endParaRPr lang="en-US"/>
          </a:p>
        </p:txBody>
      </p:sp>
    </p:spTree>
    <p:extLst>
      <p:ext uri="{BB962C8B-B14F-4D97-AF65-F5344CB8AC3E}">
        <p14:creationId xmlns:p14="http://schemas.microsoft.com/office/powerpoint/2010/main" val="21511754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Hurricane</a:t>
            </a:r>
            <a:r>
              <a:rPr lang="en-US" baseline="0" dirty="0" smtClean="0"/>
              <a:t> Sandy deposit is thicker than the 1821 deposit in all 4 cores.  We think this corresponds to Hurricane Sandy’s longer inundation period </a:t>
            </a:r>
            <a:r>
              <a:rPr lang="en-US" baseline="0" dirty="0" smtClean="0"/>
              <a:t>(more </a:t>
            </a:r>
            <a:r>
              <a:rPr lang="en-US" baseline="0" dirty="0" smtClean="0"/>
              <a:t>time to deposit sediment in the pond).</a:t>
            </a:r>
            <a:endParaRPr lang="en-US" dirty="0"/>
          </a:p>
        </p:txBody>
      </p:sp>
      <p:sp>
        <p:nvSpPr>
          <p:cNvPr id="4" name="Slide Number Placeholder 3"/>
          <p:cNvSpPr>
            <a:spLocks noGrp="1"/>
          </p:cNvSpPr>
          <p:nvPr>
            <p:ph type="sldNum" sz="quarter" idx="10"/>
          </p:nvPr>
        </p:nvSpPr>
        <p:spPr/>
        <p:txBody>
          <a:bodyPr/>
          <a:lstStyle/>
          <a:p>
            <a:fld id="{FA45BC2D-E82C-4F23-B9BA-5F4C2DC0E89B}" type="slidenum">
              <a:rPr lang="en-US" smtClean="0"/>
              <a:t>11</a:t>
            </a:fld>
            <a:endParaRPr lang="en-US"/>
          </a:p>
        </p:txBody>
      </p:sp>
    </p:spTree>
    <p:extLst>
      <p:ext uri="{BB962C8B-B14F-4D97-AF65-F5344CB8AC3E}">
        <p14:creationId xmlns:p14="http://schemas.microsoft.com/office/powerpoint/2010/main" val="8157841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12DABE8-9BC6-49C0-908F-BC9E0D834343}" type="datetimeFigureOut">
              <a:rPr lang="en-US" smtClean="0"/>
              <a:t>11/6/2013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37A789-E65B-4F11-9947-7736AAB3F3CF}" type="slidenum">
              <a:rPr lang="en-US" smtClean="0"/>
              <a:t>‹#›</a:t>
            </a:fld>
            <a:endParaRPr lang="en-US"/>
          </a:p>
        </p:txBody>
      </p:sp>
    </p:spTree>
    <p:extLst>
      <p:ext uri="{BB962C8B-B14F-4D97-AF65-F5344CB8AC3E}">
        <p14:creationId xmlns:p14="http://schemas.microsoft.com/office/powerpoint/2010/main" val="23860318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2DABE8-9BC6-49C0-908F-BC9E0D834343}" type="datetimeFigureOut">
              <a:rPr lang="en-US" smtClean="0"/>
              <a:t>11/6/2013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37A789-E65B-4F11-9947-7736AAB3F3CF}" type="slidenum">
              <a:rPr lang="en-US" smtClean="0"/>
              <a:t>‹#›</a:t>
            </a:fld>
            <a:endParaRPr lang="en-US"/>
          </a:p>
        </p:txBody>
      </p:sp>
    </p:spTree>
    <p:extLst>
      <p:ext uri="{BB962C8B-B14F-4D97-AF65-F5344CB8AC3E}">
        <p14:creationId xmlns:p14="http://schemas.microsoft.com/office/powerpoint/2010/main" val="6053573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2DABE8-9BC6-49C0-908F-BC9E0D834343}" type="datetimeFigureOut">
              <a:rPr lang="en-US" smtClean="0"/>
              <a:t>11/6/2013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37A789-E65B-4F11-9947-7736AAB3F3CF}" type="slidenum">
              <a:rPr lang="en-US" smtClean="0"/>
              <a:t>‹#›</a:t>
            </a:fld>
            <a:endParaRPr lang="en-US"/>
          </a:p>
        </p:txBody>
      </p:sp>
    </p:spTree>
    <p:extLst>
      <p:ext uri="{BB962C8B-B14F-4D97-AF65-F5344CB8AC3E}">
        <p14:creationId xmlns:p14="http://schemas.microsoft.com/office/powerpoint/2010/main" val="3766892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936C97B-9F53-47F7-A6F5-1812EFCBAC65}" type="datetimeFigureOut">
              <a:rPr lang="en-US" smtClean="0">
                <a:solidFill>
                  <a:prstClr val="white">
                    <a:tint val="75000"/>
                  </a:prstClr>
                </a:solidFill>
              </a:rPr>
              <a:pPr/>
              <a:t>11/6/2013</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051D11B-E400-4DFB-A1D3-2C15111E94C2}" type="slidenum">
              <a:rPr lang="en-US" smtClean="0">
                <a:solidFill>
                  <a:prstClr val="white">
                    <a:tint val="75000"/>
                  </a:prstClr>
                </a:solidFill>
              </a:rPr>
              <a:pPr/>
              <a:t>‹#›</a:t>
            </a:fld>
            <a:endParaRPr lang="en-US">
              <a:solidFill>
                <a:prstClr val="white">
                  <a:tint val="75000"/>
                </a:prstClr>
              </a:solidFill>
            </a:endParaRPr>
          </a:p>
        </p:txBody>
      </p:sp>
      <p:sp>
        <p:nvSpPr>
          <p:cNvPr id="7" name="TextBox 6"/>
          <p:cNvSpPr txBox="1"/>
          <p:nvPr userDrawn="1"/>
        </p:nvSpPr>
        <p:spPr>
          <a:xfrm>
            <a:off x="0" y="0"/>
            <a:ext cx="9144000" cy="7017306"/>
          </a:xfrm>
          <a:prstGeom prst="rect">
            <a:avLst/>
          </a:prstGeom>
          <a:gradFill flip="none" rotWithShape="1">
            <a:gsLst>
              <a:gs pos="0">
                <a:schemeClr val="bg1">
                  <a:lumMod val="75000"/>
                  <a:lumOff val="25000"/>
                  <a:shade val="30000"/>
                  <a:satMod val="115000"/>
                </a:schemeClr>
              </a:gs>
              <a:gs pos="50000">
                <a:schemeClr val="bg1">
                  <a:lumMod val="75000"/>
                  <a:lumOff val="25000"/>
                  <a:shade val="67500"/>
                  <a:satMod val="115000"/>
                </a:schemeClr>
              </a:gs>
              <a:gs pos="100000">
                <a:schemeClr val="bg1">
                  <a:lumMod val="75000"/>
                  <a:lumOff val="25000"/>
                  <a:shade val="100000"/>
                  <a:satMod val="115000"/>
                </a:schemeClr>
              </a:gs>
            </a:gsLst>
            <a:lin ang="16200000" scaled="1"/>
            <a:tileRect/>
          </a:gradFill>
        </p:spPr>
        <p:txBody>
          <a:bodyPr wrap="square" rtlCol="0">
            <a:spAutoFit/>
          </a:bodyPr>
          <a:lstStyle/>
          <a:p>
            <a:endParaRPr lang="en-US" dirty="0">
              <a:solidFill>
                <a:prstClr val="white"/>
              </a:solidFill>
            </a:endParaRPr>
          </a:p>
          <a:p>
            <a:endParaRPr lang="en-US" dirty="0">
              <a:solidFill>
                <a:prstClr val="white"/>
              </a:solidFill>
            </a:endParaRPr>
          </a:p>
          <a:p>
            <a:endParaRPr lang="en-US" dirty="0">
              <a:solidFill>
                <a:prstClr val="white"/>
              </a:solidFill>
            </a:endParaRPr>
          </a:p>
          <a:p>
            <a:endParaRPr lang="en-US" dirty="0">
              <a:solidFill>
                <a:prstClr val="white"/>
              </a:solidFill>
            </a:endParaRPr>
          </a:p>
          <a:p>
            <a:endParaRPr lang="en-US" dirty="0">
              <a:solidFill>
                <a:prstClr val="white"/>
              </a:solidFill>
            </a:endParaRPr>
          </a:p>
          <a:p>
            <a:endParaRPr lang="en-US" dirty="0">
              <a:solidFill>
                <a:prstClr val="white"/>
              </a:solidFill>
            </a:endParaRPr>
          </a:p>
          <a:p>
            <a:endParaRPr lang="en-US" dirty="0">
              <a:solidFill>
                <a:prstClr val="white"/>
              </a:solidFill>
            </a:endParaRPr>
          </a:p>
          <a:p>
            <a:endParaRPr lang="en-US" dirty="0">
              <a:solidFill>
                <a:prstClr val="white"/>
              </a:solidFill>
            </a:endParaRPr>
          </a:p>
          <a:p>
            <a:endParaRPr lang="en-US" dirty="0">
              <a:solidFill>
                <a:prstClr val="white"/>
              </a:solidFill>
            </a:endParaRPr>
          </a:p>
          <a:p>
            <a:endParaRPr lang="en-US" dirty="0">
              <a:solidFill>
                <a:prstClr val="white"/>
              </a:solidFill>
            </a:endParaRPr>
          </a:p>
          <a:p>
            <a:endParaRPr lang="en-US" dirty="0">
              <a:solidFill>
                <a:prstClr val="white"/>
              </a:solidFill>
            </a:endParaRPr>
          </a:p>
          <a:p>
            <a:endParaRPr lang="en-US" dirty="0">
              <a:solidFill>
                <a:prstClr val="white"/>
              </a:solidFill>
            </a:endParaRPr>
          </a:p>
          <a:p>
            <a:endParaRPr lang="en-US" dirty="0">
              <a:solidFill>
                <a:prstClr val="white"/>
              </a:solidFill>
            </a:endParaRPr>
          </a:p>
          <a:p>
            <a:endParaRPr lang="en-US" dirty="0">
              <a:solidFill>
                <a:prstClr val="white"/>
              </a:solidFill>
            </a:endParaRPr>
          </a:p>
          <a:p>
            <a:endParaRPr lang="en-US" dirty="0">
              <a:solidFill>
                <a:prstClr val="white"/>
              </a:solidFill>
            </a:endParaRPr>
          </a:p>
          <a:p>
            <a:endParaRPr lang="en-US" dirty="0">
              <a:solidFill>
                <a:prstClr val="white"/>
              </a:solidFill>
            </a:endParaRPr>
          </a:p>
          <a:p>
            <a:endParaRPr lang="en-US" dirty="0">
              <a:solidFill>
                <a:prstClr val="white"/>
              </a:solidFill>
            </a:endParaRPr>
          </a:p>
          <a:p>
            <a:endParaRPr lang="en-US" dirty="0">
              <a:solidFill>
                <a:prstClr val="white"/>
              </a:solidFill>
            </a:endParaRPr>
          </a:p>
          <a:p>
            <a:endParaRPr lang="en-US" dirty="0">
              <a:solidFill>
                <a:prstClr val="white"/>
              </a:solidFill>
            </a:endParaRPr>
          </a:p>
          <a:p>
            <a:endParaRPr lang="en-US" dirty="0">
              <a:solidFill>
                <a:prstClr val="white"/>
              </a:solidFill>
            </a:endParaRPr>
          </a:p>
          <a:p>
            <a:endParaRPr lang="en-US" dirty="0">
              <a:solidFill>
                <a:prstClr val="white"/>
              </a:solidFill>
            </a:endParaRPr>
          </a:p>
          <a:p>
            <a:endParaRPr lang="en-US" dirty="0">
              <a:solidFill>
                <a:prstClr val="white"/>
              </a:solidFill>
            </a:endParaRPr>
          </a:p>
          <a:p>
            <a:endParaRPr lang="en-US" dirty="0">
              <a:solidFill>
                <a:prstClr val="white"/>
              </a:solidFill>
            </a:endParaRPr>
          </a:p>
          <a:p>
            <a:endParaRPr lang="en-US" dirty="0">
              <a:solidFill>
                <a:prstClr val="white"/>
              </a:solidFill>
            </a:endParaRPr>
          </a:p>
          <a:p>
            <a:endParaRPr lang="en-US" dirty="0">
              <a:solidFill>
                <a:prstClr val="white"/>
              </a:solidFill>
            </a:endParaRPr>
          </a:p>
        </p:txBody>
      </p:sp>
    </p:spTree>
    <p:extLst>
      <p:ext uri="{BB962C8B-B14F-4D97-AF65-F5344CB8AC3E}">
        <p14:creationId xmlns:p14="http://schemas.microsoft.com/office/powerpoint/2010/main" val="1417850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936C97B-9F53-47F7-A6F5-1812EFCBAC65}" type="datetimeFigureOut">
              <a:rPr lang="en-US" smtClean="0">
                <a:solidFill>
                  <a:prstClr val="white">
                    <a:tint val="75000"/>
                  </a:prstClr>
                </a:solidFill>
              </a:rPr>
              <a:pPr/>
              <a:t>11/6/2013</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051D11B-E400-4DFB-A1D3-2C15111E94C2}" type="slidenum">
              <a:rPr lang="en-US" smtClean="0">
                <a:solidFill>
                  <a:prstClr val="white">
                    <a:tint val="75000"/>
                  </a:prstClr>
                </a:solidFill>
              </a:rPr>
              <a:pPr/>
              <a:t>‹#›</a:t>
            </a:fld>
            <a:endParaRPr lang="en-US">
              <a:solidFill>
                <a:prstClr val="white">
                  <a:tint val="75000"/>
                </a:prstClr>
              </a:solidFill>
            </a:endParaRPr>
          </a:p>
        </p:txBody>
      </p:sp>
      <p:pic>
        <p:nvPicPr>
          <p:cNvPr id="8" name="Picture 2"/>
          <p:cNvPicPr>
            <a:picLocks noChangeAspect="1" noChangeArrowheads="1"/>
          </p:cNvPicPr>
          <p:nvPr userDrawn="1"/>
        </p:nvPicPr>
        <p:blipFill>
          <a:blip r:embed="rId2" cstate="print">
            <a:lum bright="-24000" contrast="-40000"/>
          </a:blip>
          <a:srcRect/>
          <a:stretch>
            <a:fillRect/>
          </a:stretch>
        </p:blipFill>
        <p:spPr bwMode="auto">
          <a:xfrm>
            <a:off x="8399400" y="184545"/>
            <a:ext cx="582366" cy="567623"/>
          </a:xfrm>
          <a:prstGeom prst="rect">
            <a:avLst/>
          </a:prstGeom>
          <a:noFill/>
          <a:ln w="9525">
            <a:noFill/>
            <a:miter lim="800000"/>
            <a:headEnd/>
            <a:tailEnd/>
          </a:ln>
          <a:effectLst>
            <a:outerShdw blurRad="50800" dist="38100" dir="8100000" algn="tr" rotWithShape="0">
              <a:prstClr val="black">
                <a:alpha val="40000"/>
              </a:prstClr>
            </a:outerShdw>
          </a:effectLst>
        </p:spPr>
      </p:pic>
      <p:sp>
        <p:nvSpPr>
          <p:cNvPr id="2" name="Title 1"/>
          <p:cNvSpPr>
            <a:spLocks noGrp="1"/>
          </p:cNvSpPr>
          <p:nvPr>
            <p:ph type="title"/>
          </p:nvPr>
        </p:nvSpPr>
        <p:spPr>
          <a:xfrm>
            <a:off x="457200" y="-124521"/>
            <a:ext cx="8229600" cy="1143000"/>
          </a:xfrm>
        </p:spPr>
        <p:txBody>
          <a:bodyPr>
            <a:normAutofit/>
          </a:bodyPr>
          <a:lstStyle>
            <a:lvl1pPr>
              <a:defRPr sz="4000">
                <a:solidFill>
                  <a:srgbClr val="FFFF66"/>
                </a:solidFill>
              </a:defRPr>
            </a:lvl1pPr>
          </a:lstStyle>
          <a:p>
            <a:r>
              <a:rPr lang="en-US" smtClean="0"/>
              <a:t>Click to edit Master title style</a:t>
            </a:r>
            <a:endParaRPr lang="en-US"/>
          </a:p>
        </p:txBody>
      </p:sp>
    </p:spTree>
    <p:extLst>
      <p:ext uri="{BB962C8B-B14F-4D97-AF65-F5344CB8AC3E}">
        <p14:creationId xmlns:p14="http://schemas.microsoft.com/office/powerpoint/2010/main" val="32540303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936C97B-9F53-47F7-A6F5-1812EFCBAC65}" type="datetimeFigureOut">
              <a:rPr lang="en-US" smtClean="0">
                <a:solidFill>
                  <a:prstClr val="white">
                    <a:tint val="75000"/>
                  </a:prstClr>
                </a:solidFill>
              </a:rPr>
              <a:pPr/>
              <a:t>11/6/2013</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051D11B-E400-4DFB-A1D3-2C15111E94C2}" type="slidenum">
              <a:rPr lang="en-US" smtClean="0">
                <a:solidFill>
                  <a:prstClr val="white">
                    <a:tint val="75000"/>
                  </a:prstClr>
                </a:solidFill>
              </a:rPr>
              <a:pPr/>
              <a:t>‹#›</a:t>
            </a:fld>
            <a:endParaRPr lang="en-US">
              <a:solidFill>
                <a:prstClr val="white">
                  <a:tint val="75000"/>
                </a:prstClr>
              </a:solidFill>
            </a:endParaRPr>
          </a:p>
        </p:txBody>
      </p:sp>
      <p:pic>
        <p:nvPicPr>
          <p:cNvPr id="7" name="Picture 2"/>
          <p:cNvPicPr>
            <a:picLocks noChangeAspect="1" noChangeArrowheads="1"/>
          </p:cNvPicPr>
          <p:nvPr userDrawn="1"/>
        </p:nvPicPr>
        <p:blipFill>
          <a:blip r:embed="rId2" cstate="print">
            <a:lum bright="-24000" contrast="-40000"/>
          </a:blip>
          <a:srcRect/>
          <a:stretch>
            <a:fillRect/>
          </a:stretch>
        </p:blipFill>
        <p:spPr bwMode="auto">
          <a:xfrm>
            <a:off x="8399400" y="184545"/>
            <a:ext cx="582366" cy="567623"/>
          </a:xfrm>
          <a:prstGeom prst="rect">
            <a:avLst/>
          </a:prstGeom>
          <a:noFill/>
          <a:ln w="9525">
            <a:noFill/>
            <a:miter lim="800000"/>
            <a:headEnd/>
            <a:tailEnd/>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1256244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936C97B-9F53-47F7-A6F5-1812EFCBAC65}" type="datetimeFigureOut">
              <a:rPr lang="en-US" smtClean="0">
                <a:solidFill>
                  <a:prstClr val="white">
                    <a:tint val="75000"/>
                  </a:prstClr>
                </a:solidFill>
              </a:rPr>
              <a:pPr/>
              <a:t>11/6/2013</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0051D11B-E400-4DFB-A1D3-2C15111E94C2}" type="slidenum">
              <a:rPr lang="en-US" smtClean="0">
                <a:solidFill>
                  <a:prstClr val="white">
                    <a:tint val="75000"/>
                  </a:prstClr>
                </a:solidFill>
              </a:rPr>
              <a:pPr/>
              <a:t>‹#›</a:t>
            </a:fld>
            <a:endParaRPr lang="en-US">
              <a:solidFill>
                <a:prstClr val="white">
                  <a:tint val="75000"/>
                </a:prstClr>
              </a:solidFill>
            </a:endParaRPr>
          </a:p>
        </p:txBody>
      </p:sp>
      <p:pic>
        <p:nvPicPr>
          <p:cNvPr id="9" name="Picture 2"/>
          <p:cNvPicPr>
            <a:picLocks noChangeAspect="1" noChangeArrowheads="1"/>
          </p:cNvPicPr>
          <p:nvPr userDrawn="1"/>
        </p:nvPicPr>
        <p:blipFill>
          <a:blip r:embed="rId2" cstate="print">
            <a:lum bright="-24000" contrast="-40000"/>
          </a:blip>
          <a:srcRect/>
          <a:stretch>
            <a:fillRect/>
          </a:stretch>
        </p:blipFill>
        <p:spPr bwMode="auto">
          <a:xfrm>
            <a:off x="8399400" y="184545"/>
            <a:ext cx="582366" cy="567623"/>
          </a:xfrm>
          <a:prstGeom prst="rect">
            <a:avLst/>
          </a:prstGeom>
          <a:noFill/>
          <a:ln w="9525">
            <a:noFill/>
            <a:miter lim="800000"/>
            <a:headEnd/>
            <a:tailEnd/>
          </a:ln>
          <a:effectLst>
            <a:outerShdw blurRad="50800" dist="38100" dir="8100000" algn="tr" rotWithShape="0">
              <a:prstClr val="black">
                <a:alpha val="40000"/>
              </a:prstClr>
            </a:outerShdw>
          </a:effectLst>
        </p:spPr>
      </p:pic>
      <p:sp>
        <p:nvSpPr>
          <p:cNvPr id="2" name="Title 1"/>
          <p:cNvSpPr>
            <a:spLocks noGrp="1"/>
          </p:cNvSpPr>
          <p:nvPr>
            <p:ph type="title"/>
          </p:nvPr>
        </p:nvSpPr>
        <p:spPr>
          <a:xfrm>
            <a:off x="507005" y="-123830"/>
            <a:ext cx="8229600" cy="1143000"/>
          </a:xfrm>
        </p:spPr>
        <p:txBody>
          <a:bodyPr>
            <a:normAutofit/>
          </a:bodyPr>
          <a:lstStyle>
            <a:lvl1pPr>
              <a:defRPr sz="4000">
                <a:solidFill>
                  <a:srgbClr val="FFFF66"/>
                </a:solidFill>
              </a:defRPr>
            </a:lvl1pPr>
          </a:lstStyle>
          <a:p>
            <a:r>
              <a:rPr lang="en-US" smtClean="0"/>
              <a:t>Click to edit Master title style</a:t>
            </a:r>
            <a:endParaRPr lang="en-US"/>
          </a:p>
        </p:txBody>
      </p:sp>
    </p:spTree>
    <p:extLst>
      <p:ext uri="{BB962C8B-B14F-4D97-AF65-F5344CB8AC3E}">
        <p14:creationId xmlns:p14="http://schemas.microsoft.com/office/powerpoint/2010/main" val="31470725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936C97B-9F53-47F7-A6F5-1812EFCBAC65}" type="datetimeFigureOut">
              <a:rPr lang="en-US" smtClean="0">
                <a:solidFill>
                  <a:prstClr val="white">
                    <a:tint val="75000"/>
                  </a:prstClr>
                </a:solidFill>
              </a:rPr>
              <a:pPr/>
              <a:t>11/6/2013</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0051D11B-E400-4DFB-A1D3-2C15111E94C2}" type="slidenum">
              <a:rPr lang="en-US" smtClean="0">
                <a:solidFill>
                  <a:prstClr val="white">
                    <a:tint val="75000"/>
                  </a:prstClr>
                </a:solidFill>
              </a:rPr>
              <a:pPr/>
              <a:t>‹#›</a:t>
            </a:fld>
            <a:endParaRPr lang="en-US">
              <a:solidFill>
                <a:prstClr val="white">
                  <a:tint val="75000"/>
                </a:prstClr>
              </a:solidFill>
            </a:endParaRPr>
          </a:p>
        </p:txBody>
      </p:sp>
      <p:pic>
        <p:nvPicPr>
          <p:cNvPr id="11" name="Picture 2"/>
          <p:cNvPicPr>
            <a:picLocks noChangeAspect="1" noChangeArrowheads="1"/>
          </p:cNvPicPr>
          <p:nvPr userDrawn="1"/>
        </p:nvPicPr>
        <p:blipFill>
          <a:blip r:embed="rId2" cstate="print">
            <a:lum bright="-24000" contrast="-40000"/>
          </a:blip>
          <a:srcRect/>
          <a:stretch>
            <a:fillRect/>
          </a:stretch>
        </p:blipFill>
        <p:spPr bwMode="auto">
          <a:xfrm>
            <a:off x="8399400" y="184545"/>
            <a:ext cx="582366" cy="567623"/>
          </a:xfrm>
          <a:prstGeom prst="rect">
            <a:avLst/>
          </a:prstGeom>
          <a:noFill/>
          <a:ln w="9525">
            <a:noFill/>
            <a:miter lim="800000"/>
            <a:headEnd/>
            <a:tailEnd/>
          </a:ln>
          <a:effectLst>
            <a:outerShdw blurRad="50800" dist="38100" dir="8100000" algn="tr" rotWithShape="0">
              <a:prstClr val="black">
                <a:alpha val="40000"/>
              </a:prstClr>
            </a:outerShdw>
          </a:effectLst>
        </p:spPr>
      </p:pic>
      <p:sp>
        <p:nvSpPr>
          <p:cNvPr id="2" name="Title 1"/>
          <p:cNvSpPr>
            <a:spLocks noGrp="1"/>
          </p:cNvSpPr>
          <p:nvPr>
            <p:ph type="title"/>
          </p:nvPr>
        </p:nvSpPr>
        <p:spPr>
          <a:xfrm>
            <a:off x="457200" y="-87164"/>
            <a:ext cx="8229600" cy="1143000"/>
          </a:xfrm>
        </p:spPr>
        <p:txBody>
          <a:bodyPr>
            <a:normAutofit/>
          </a:bodyPr>
          <a:lstStyle>
            <a:lvl1pPr>
              <a:defRPr sz="4000">
                <a:solidFill>
                  <a:srgbClr val="FFFF66"/>
                </a:solidFill>
              </a:defRPr>
            </a:lvl1pPr>
          </a:lstStyle>
          <a:p>
            <a:r>
              <a:rPr lang="en-US" smtClean="0"/>
              <a:t>Click to edit Master title style</a:t>
            </a:r>
            <a:endParaRPr lang="en-US"/>
          </a:p>
        </p:txBody>
      </p:sp>
    </p:spTree>
    <p:extLst>
      <p:ext uri="{BB962C8B-B14F-4D97-AF65-F5344CB8AC3E}">
        <p14:creationId xmlns:p14="http://schemas.microsoft.com/office/powerpoint/2010/main" val="31285137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936C97B-9F53-47F7-A6F5-1812EFCBAC65}" type="datetimeFigureOut">
              <a:rPr lang="en-US" smtClean="0">
                <a:solidFill>
                  <a:prstClr val="white">
                    <a:tint val="75000"/>
                  </a:prstClr>
                </a:solidFill>
              </a:rPr>
              <a:pPr/>
              <a:t>11/6/2013</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0051D11B-E400-4DFB-A1D3-2C15111E94C2}" type="slidenum">
              <a:rPr lang="en-US" smtClean="0">
                <a:solidFill>
                  <a:prstClr val="white">
                    <a:tint val="75000"/>
                  </a:prstClr>
                </a:solidFill>
              </a:rPr>
              <a:pPr/>
              <a:t>‹#›</a:t>
            </a:fld>
            <a:endParaRPr lang="en-US">
              <a:solidFill>
                <a:prstClr val="white">
                  <a:tint val="75000"/>
                </a:prstClr>
              </a:solidFill>
            </a:endParaRPr>
          </a:p>
        </p:txBody>
      </p:sp>
      <p:pic>
        <p:nvPicPr>
          <p:cNvPr id="7" name="Picture 2"/>
          <p:cNvPicPr>
            <a:picLocks noChangeAspect="1" noChangeArrowheads="1"/>
          </p:cNvPicPr>
          <p:nvPr userDrawn="1"/>
        </p:nvPicPr>
        <p:blipFill>
          <a:blip r:embed="rId2" cstate="print">
            <a:lum bright="-24000" contrast="-40000"/>
          </a:blip>
          <a:srcRect/>
          <a:stretch>
            <a:fillRect/>
          </a:stretch>
        </p:blipFill>
        <p:spPr bwMode="auto">
          <a:xfrm>
            <a:off x="8399400" y="184545"/>
            <a:ext cx="582366" cy="567623"/>
          </a:xfrm>
          <a:prstGeom prst="rect">
            <a:avLst/>
          </a:prstGeom>
          <a:noFill/>
          <a:ln w="9525">
            <a:noFill/>
            <a:miter lim="800000"/>
            <a:headEnd/>
            <a:tailEnd/>
          </a:ln>
          <a:effectLst>
            <a:outerShdw blurRad="50800" dist="38100" dir="8100000" algn="tr" rotWithShape="0">
              <a:prstClr val="black">
                <a:alpha val="40000"/>
              </a:prstClr>
            </a:outerShdw>
          </a:effectLst>
        </p:spPr>
      </p:pic>
      <p:sp>
        <p:nvSpPr>
          <p:cNvPr id="2" name="Title 1"/>
          <p:cNvSpPr>
            <a:spLocks noGrp="1"/>
          </p:cNvSpPr>
          <p:nvPr>
            <p:ph type="title"/>
          </p:nvPr>
        </p:nvSpPr>
        <p:spPr>
          <a:xfrm>
            <a:off x="457200" y="-99616"/>
            <a:ext cx="8229600" cy="1143000"/>
          </a:xfrm>
        </p:spPr>
        <p:txBody>
          <a:bodyPr>
            <a:normAutofit/>
          </a:bodyPr>
          <a:lstStyle>
            <a:lvl1pPr>
              <a:defRPr sz="4000">
                <a:solidFill>
                  <a:srgbClr val="FFFF66"/>
                </a:solidFill>
              </a:defRPr>
            </a:lvl1pPr>
          </a:lstStyle>
          <a:p>
            <a:r>
              <a:rPr lang="en-US" smtClean="0"/>
              <a:t>Click to edit Master title style</a:t>
            </a:r>
            <a:endParaRPr lang="en-US"/>
          </a:p>
        </p:txBody>
      </p:sp>
    </p:spTree>
    <p:extLst>
      <p:ext uri="{BB962C8B-B14F-4D97-AF65-F5344CB8AC3E}">
        <p14:creationId xmlns:p14="http://schemas.microsoft.com/office/powerpoint/2010/main" val="5170727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36C97B-9F53-47F7-A6F5-1812EFCBAC65}" type="datetimeFigureOut">
              <a:rPr lang="en-US" smtClean="0">
                <a:solidFill>
                  <a:prstClr val="white">
                    <a:tint val="75000"/>
                  </a:prstClr>
                </a:solidFill>
              </a:rPr>
              <a:pPr/>
              <a:t>11/6/2013</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0051D11B-E400-4DFB-A1D3-2C15111E94C2}" type="slidenum">
              <a:rPr lang="en-US" smtClean="0">
                <a:solidFill>
                  <a:prstClr val="white">
                    <a:tint val="75000"/>
                  </a:prstClr>
                </a:solidFill>
              </a:rPr>
              <a:pPr/>
              <a:t>‹#›</a:t>
            </a:fld>
            <a:endParaRPr lang="en-US">
              <a:solidFill>
                <a:prstClr val="white">
                  <a:tint val="75000"/>
                </a:prstClr>
              </a:solidFill>
            </a:endParaRPr>
          </a:p>
        </p:txBody>
      </p:sp>
      <p:pic>
        <p:nvPicPr>
          <p:cNvPr id="5" name="Picture 2"/>
          <p:cNvPicPr>
            <a:picLocks noChangeAspect="1" noChangeArrowheads="1"/>
          </p:cNvPicPr>
          <p:nvPr userDrawn="1"/>
        </p:nvPicPr>
        <p:blipFill>
          <a:blip r:embed="rId2" cstate="print">
            <a:lum bright="-24000" contrast="-40000"/>
          </a:blip>
          <a:srcRect/>
          <a:stretch>
            <a:fillRect/>
          </a:stretch>
        </p:blipFill>
        <p:spPr bwMode="auto">
          <a:xfrm>
            <a:off x="8399400" y="184545"/>
            <a:ext cx="582366" cy="567623"/>
          </a:xfrm>
          <a:prstGeom prst="rect">
            <a:avLst/>
          </a:prstGeom>
          <a:noFill/>
          <a:ln w="9525">
            <a:noFill/>
            <a:miter lim="800000"/>
            <a:headEnd/>
            <a:tailEnd/>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2751621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936C97B-9F53-47F7-A6F5-1812EFCBAC65}" type="datetimeFigureOut">
              <a:rPr lang="en-US" smtClean="0">
                <a:solidFill>
                  <a:prstClr val="white">
                    <a:tint val="75000"/>
                  </a:prstClr>
                </a:solidFill>
              </a:rPr>
              <a:pPr/>
              <a:t>11/6/2013</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0051D11B-E400-4DFB-A1D3-2C15111E94C2}"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7153764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2DABE8-9BC6-49C0-908F-BC9E0D834343}" type="datetimeFigureOut">
              <a:rPr lang="en-US" smtClean="0"/>
              <a:t>11/6/2013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37A789-E65B-4F11-9947-7736AAB3F3CF}" type="slidenum">
              <a:rPr lang="en-US" smtClean="0"/>
              <a:t>‹#›</a:t>
            </a:fld>
            <a:endParaRPr lang="en-US"/>
          </a:p>
        </p:txBody>
      </p:sp>
    </p:spTree>
    <p:extLst>
      <p:ext uri="{BB962C8B-B14F-4D97-AF65-F5344CB8AC3E}">
        <p14:creationId xmlns:p14="http://schemas.microsoft.com/office/powerpoint/2010/main" val="33568428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936C97B-9F53-47F7-A6F5-1812EFCBAC65}" type="datetimeFigureOut">
              <a:rPr lang="en-US" smtClean="0">
                <a:solidFill>
                  <a:prstClr val="white">
                    <a:tint val="75000"/>
                  </a:prstClr>
                </a:solidFill>
              </a:rPr>
              <a:pPr/>
              <a:t>11/6/2013</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0051D11B-E400-4DFB-A1D3-2C15111E94C2}" type="slidenum">
              <a:rPr lang="en-US" smtClean="0">
                <a:solidFill>
                  <a:prstClr val="white">
                    <a:tint val="75000"/>
                  </a:prstClr>
                </a:solidFill>
              </a:rPr>
              <a:pPr/>
              <a:t>‹#›</a:t>
            </a:fld>
            <a:endParaRPr lang="en-US">
              <a:solidFill>
                <a:prstClr val="white">
                  <a:tint val="75000"/>
                </a:prstClr>
              </a:solidFill>
            </a:endParaRPr>
          </a:p>
        </p:txBody>
      </p:sp>
      <p:pic>
        <p:nvPicPr>
          <p:cNvPr id="8" name="Picture 2"/>
          <p:cNvPicPr>
            <a:picLocks noChangeAspect="1" noChangeArrowheads="1"/>
          </p:cNvPicPr>
          <p:nvPr userDrawn="1"/>
        </p:nvPicPr>
        <p:blipFill>
          <a:blip r:embed="rId2" cstate="print">
            <a:lum bright="-24000" contrast="-40000"/>
          </a:blip>
          <a:srcRect/>
          <a:stretch>
            <a:fillRect/>
          </a:stretch>
        </p:blipFill>
        <p:spPr bwMode="auto">
          <a:xfrm>
            <a:off x="8399400" y="184545"/>
            <a:ext cx="582366" cy="567623"/>
          </a:xfrm>
          <a:prstGeom prst="rect">
            <a:avLst/>
          </a:prstGeom>
          <a:noFill/>
          <a:ln w="9525">
            <a:noFill/>
            <a:miter lim="800000"/>
            <a:headEnd/>
            <a:tailEnd/>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6748226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936C97B-9F53-47F7-A6F5-1812EFCBAC65}" type="datetimeFigureOut">
              <a:rPr lang="en-US" smtClean="0">
                <a:solidFill>
                  <a:prstClr val="white">
                    <a:tint val="75000"/>
                  </a:prstClr>
                </a:solidFill>
              </a:rPr>
              <a:pPr/>
              <a:t>11/6/2013</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051D11B-E400-4DFB-A1D3-2C15111E94C2}" type="slidenum">
              <a:rPr lang="en-US" smtClean="0">
                <a:solidFill>
                  <a:prstClr val="white">
                    <a:tint val="75000"/>
                  </a:prstClr>
                </a:solidFill>
              </a:rPr>
              <a:pPr/>
              <a:t>‹#›</a:t>
            </a:fld>
            <a:endParaRPr lang="en-US">
              <a:solidFill>
                <a:prstClr val="white">
                  <a:tint val="75000"/>
                </a:prstClr>
              </a:solidFill>
            </a:endParaRPr>
          </a:p>
        </p:txBody>
      </p:sp>
      <p:pic>
        <p:nvPicPr>
          <p:cNvPr id="8" name="Picture 2"/>
          <p:cNvPicPr>
            <a:picLocks noChangeAspect="1" noChangeArrowheads="1"/>
          </p:cNvPicPr>
          <p:nvPr userDrawn="1"/>
        </p:nvPicPr>
        <p:blipFill>
          <a:blip r:embed="rId2" cstate="print">
            <a:lum bright="-24000" contrast="-40000"/>
          </a:blip>
          <a:srcRect/>
          <a:stretch>
            <a:fillRect/>
          </a:stretch>
        </p:blipFill>
        <p:spPr bwMode="auto">
          <a:xfrm>
            <a:off x="8399400" y="184545"/>
            <a:ext cx="582366" cy="567623"/>
          </a:xfrm>
          <a:prstGeom prst="rect">
            <a:avLst/>
          </a:prstGeom>
          <a:noFill/>
          <a:ln w="9525">
            <a:noFill/>
            <a:miter lim="800000"/>
            <a:headEnd/>
            <a:tailEnd/>
          </a:ln>
          <a:effectLst>
            <a:outerShdw blurRad="50800" dist="38100" dir="8100000" algn="tr" rotWithShape="0">
              <a:prstClr val="black">
                <a:alpha val="40000"/>
              </a:prstClr>
            </a:outerShdw>
          </a:effectLst>
        </p:spPr>
      </p:pic>
      <p:sp>
        <p:nvSpPr>
          <p:cNvPr id="2" name="Title 1"/>
          <p:cNvSpPr>
            <a:spLocks noGrp="1"/>
          </p:cNvSpPr>
          <p:nvPr>
            <p:ph type="title"/>
          </p:nvPr>
        </p:nvSpPr>
        <p:spPr>
          <a:xfrm>
            <a:off x="457200" y="-112068"/>
            <a:ext cx="8229600" cy="1143000"/>
          </a:xfrm>
        </p:spPr>
        <p:txBody>
          <a:bodyPr>
            <a:normAutofit/>
          </a:bodyPr>
          <a:lstStyle>
            <a:lvl1pPr>
              <a:defRPr sz="4000">
                <a:solidFill>
                  <a:srgbClr val="FFFF66"/>
                </a:solidFill>
              </a:defRPr>
            </a:lvl1pPr>
          </a:lstStyle>
          <a:p>
            <a:r>
              <a:rPr lang="en-US" smtClean="0"/>
              <a:t>Click to edit Master title style</a:t>
            </a:r>
            <a:endParaRPr lang="en-US"/>
          </a:p>
        </p:txBody>
      </p:sp>
    </p:spTree>
    <p:extLst>
      <p:ext uri="{BB962C8B-B14F-4D97-AF65-F5344CB8AC3E}">
        <p14:creationId xmlns:p14="http://schemas.microsoft.com/office/powerpoint/2010/main" val="22218084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936C97B-9F53-47F7-A6F5-1812EFCBAC65}" type="datetimeFigureOut">
              <a:rPr lang="en-US" smtClean="0">
                <a:solidFill>
                  <a:prstClr val="white">
                    <a:tint val="75000"/>
                  </a:prstClr>
                </a:solidFill>
              </a:rPr>
              <a:pPr/>
              <a:t>11/6/2013</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051D11B-E400-4DFB-A1D3-2C15111E94C2}" type="slidenum">
              <a:rPr lang="en-US" smtClean="0">
                <a:solidFill>
                  <a:prstClr val="white">
                    <a:tint val="75000"/>
                  </a:prstClr>
                </a:solidFill>
              </a:rPr>
              <a:pPr/>
              <a:t>‹#›</a:t>
            </a:fld>
            <a:endParaRPr lang="en-US">
              <a:solidFill>
                <a:prstClr val="white">
                  <a:tint val="75000"/>
                </a:prstClr>
              </a:solidFill>
            </a:endParaRPr>
          </a:p>
        </p:txBody>
      </p:sp>
      <p:pic>
        <p:nvPicPr>
          <p:cNvPr id="7" name="Picture 2"/>
          <p:cNvPicPr>
            <a:picLocks noChangeAspect="1" noChangeArrowheads="1"/>
          </p:cNvPicPr>
          <p:nvPr userDrawn="1"/>
        </p:nvPicPr>
        <p:blipFill>
          <a:blip r:embed="rId2" cstate="print">
            <a:lum bright="-24000" contrast="-40000"/>
          </a:blip>
          <a:srcRect/>
          <a:stretch>
            <a:fillRect/>
          </a:stretch>
        </p:blipFill>
        <p:spPr bwMode="auto">
          <a:xfrm>
            <a:off x="8399400" y="184545"/>
            <a:ext cx="582366" cy="567623"/>
          </a:xfrm>
          <a:prstGeom prst="rect">
            <a:avLst/>
          </a:prstGeom>
          <a:noFill/>
          <a:ln w="9525">
            <a:noFill/>
            <a:miter lim="800000"/>
            <a:headEnd/>
            <a:tailEnd/>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613844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12DABE8-9BC6-49C0-908F-BC9E0D834343}" type="datetimeFigureOut">
              <a:rPr lang="en-US" smtClean="0"/>
              <a:t>11/6/2013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37A789-E65B-4F11-9947-7736AAB3F3CF}" type="slidenum">
              <a:rPr lang="en-US" smtClean="0"/>
              <a:t>‹#›</a:t>
            </a:fld>
            <a:endParaRPr lang="en-US"/>
          </a:p>
        </p:txBody>
      </p:sp>
    </p:spTree>
    <p:extLst>
      <p:ext uri="{BB962C8B-B14F-4D97-AF65-F5344CB8AC3E}">
        <p14:creationId xmlns:p14="http://schemas.microsoft.com/office/powerpoint/2010/main" val="32301881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12DABE8-9BC6-49C0-908F-BC9E0D834343}" type="datetimeFigureOut">
              <a:rPr lang="en-US" smtClean="0"/>
              <a:t>11/6/2013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37A789-E65B-4F11-9947-7736AAB3F3CF}" type="slidenum">
              <a:rPr lang="en-US" smtClean="0"/>
              <a:t>‹#›</a:t>
            </a:fld>
            <a:endParaRPr lang="en-US"/>
          </a:p>
        </p:txBody>
      </p:sp>
    </p:spTree>
    <p:extLst>
      <p:ext uri="{BB962C8B-B14F-4D97-AF65-F5344CB8AC3E}">
        <p14:creationId xmlns:p14="http://schemas.microsoft.com/office/powerpoint/2010/main" val="23396363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12DABE8-9BC6-49C0-908F-BC9E0D834343}" type="datetimeFigureOut">
              <a:rPr lang="en-US" smtClean="0"/>
              <a:t>11/6/2013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137A789-E65B-4F11-9947-7736AAB3F3CF}" type="slidenum">
              <a:rPr lang="en-US" smtClean="0"/>
              <a:t>‹#›</a:t>
            </a:fld>
            <a:endParaRPr lang="en-US"/>
          </a:p>
        </p:txBody>
      </p:sp>
    </p:spTree>
    <p:extLst>
      <p:ext uri="{BB962C8B-B14F-4D97-AF65-F5344CB8AC3E}">
        <p14:creationId xmlns:p14="http://schemas.microsoft.com/office/powerpoint/2010/main" val="1420516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12DABE8-9BC6-49C0-908F-BC9E0D834343}" type="datetimeFigureOut">
              <a:rPr lang="en-US" smtClean="0"/>
              <a:t>11/6/2013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137A789-E65B-4F11-9947-7736AAB3F3CF}" type="slidenum">
              <a:rPr lang="en-US" smtClean="0"/>
              <a:t>‹#›</a:t>
            </a:fld>
            <a:endParaRPr lang="en-US"/>
          </a:p>
        </p:txBody>
      </p:sp>
    </p:spTree>
    <p:extLst>
      <p:ext uri="{BB962C8B-B14F-4D97-AF65-F5344CB8AC3E}">
        <p14:creationId xmlns:p14="http://schemas.microsoft.com/office/powerpoint/2010/main" val="28264398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2DABE8-9BC6-49C0-908F-BC9E0D834343}" type="datetimeFigureOut">
              <a:rPr lang="en-US" smtClean="0"/>
              <a:t>11/6/2013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137A789-E65B-4F11-9947-7736AAB3F3CF}" type="slidenum">
              <a:rPr lang="en-US" smtClean="0"/>
              <a:t>‹#›</a:t>
            </a:fld>
            <a:endParaRPr lang="en-US"/>
          </a:p>
        </p:txBody>
      </p:sp>
    </p:spTree>
    <p:extLst>
      <p:ext uri="{BB962C8B-B14F-4D97-AF65-F5344CB8AC3E}">
        <p14:creationId xmlns:p14="http://schemas.microsoft.com/office/powerpoint/2010/main" val="22880769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2DABE8-9BC6-49C0-908F-BC9E0D834343}" type="datetimeFigureOut">
              <a:rPr lang="en-US" smtClean="0"/>
              <a:t>11/6/2013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37A789-E65B-4F11-9947-7736AAB3F3CF}" type="slidenum">
              <a:rPr lang="en-US" smtClean="0"/>
              <a:t>‹#›</a:t>
            </a:fld>
            <a:endParaRPr lang="en-US"/>
          </a:p>
        </p:txBody>
      </p:sp>
    </p:spTree>
    <p:extLst>
      <p:ext uri="{BB962C8B-B14F-4D97-AF65-F5344CB8AC3E}">
        <p14:creationId xmlns:p14="http://schemas.microsoft.com/office/powerpoint/2010/main" val="9848584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2DABE8-9BC6-49C0-908F-BC9E0D834343}" type="datetimeFigureOut">
              <a:rPr lang="en-US" smtClean="0"/>
              <a:t>11/6/2013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37A789-E65B-4F11-9947-7736AAB3F3CF}" type="slidenum">
              <a:rPr lang="en-US" smtClean="0"/>
              <a:t>‹#›</a:t>
            </a:fld>
            <a:endParaRPr lang="en-US"/>
          </a:p>
        </p:txBody>
      </p:sp>
    </p:spTree>
    <p:extLst>
      <p:ext uri="{BB962C8B-B14F-4D97-AF65-F5344CB8AC3E}">
        <p14:creationId xmlns:p14="http://schemas.microsoft.com/office/powerpoint/2010/main" val="19232714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2DABE8-9BC6-49C0-908F-BC9E0D834343}" type="datetimeFigureOut">
              <a:rPr lang="en-US" smtClean="0"/>
              <a:t>11/6/2013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37A789-E65B-4F11-9947-7736AAB3F3CF}" type="slidenum">
              <a:rPr lang="en-US" smtClean="0"/>
              <a:t>‹#›</a:t>
            </a:fld>
            <a:endParaRPr lang="en-US"/>
          </a:p>
        </p:txBody>
      </p:sp>
    </p:spTree>
    <p:extLst>
      <p:ext uri="{BB962C8B-B14F-4D97-AF65-F5344CB8AC3E}">
        <p14:creationId xmlns:p14="http://schemas.microsoft.com/office/powerpoint/2010/main" val="39200049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36C97B-9F53-47F7-A6F5-1812EFCBAC65}" type="datetimeFigureOut">
              <a:rPr lang="en-US" smtClean="0">
                <a:solidFill>
                  <a:prstClr val="white">
                    <a:tint val="75000"/>
                  </a:prstClr>
                </a:solidFill>
              </a:rPr>
              <a:pPr/>
              <a:t>11/6/2013</a:t>
            </a:fld>
            <a:endParaRPr lang="en-US">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51D11B-E400-4DFB-A1D3-2C15111E94C2}"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27621790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image" Target="../media/image18.png"/><Relationship Id="rId12"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28.png"/><Relationship Id="rId5" Type="http://schemas.openxmlformats.org/officeDocument/2006/relationships/image" Target="../media/image24.png"/><Relationship Id="rId10" Type="http://schemas.openxmlformats.org/officeDocument/2006/relationships/image" Target="../media/image27.png"/><Relationship Id="rId4" Type="http://schemas.openxmlformats.org/officeDocument/2006/relationships/image" Target="../media/image23.png"/><Relationship Id="rId9"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chart" Target="../charts/chart1.xml"/></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chart" Target="../charts/chart3.xml"/><Relationship Id="rId1" Type="http://schemas.openxmlformats.org/officeDocument/2006/relationships/slideLayout" Target="../slideLayouts/slideLayout2.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19.png"/><Relationship Id="rId18" Type="http://schemas.openxmlformats.org/officeDocument/2006/relationships/image" Target="../media/image35.jpeg"/><Relationship Id="rId3" Type="http://schemas.openxmlformats.org/officeDocument/2006/relationships/image" Target="../media/image23.png"/><Relationship Id="rId7" Type="http://schemas.openxmlformats.org/officeDocument/2006/relationships/image" Target="../media/image20.png"/><Relationship Id="rId12" Type="http://schemas.openxmlformats.org/officeDocument/2006/relationships/image" Target="../media/image30.png"/><Relationship Id="rId17" Type="http://schemas.openxmlformats.org/officeDocument/2006/relationships/image" Target="../media/image34.jpeg"/><Relationship Id="rId2" Type="http://schemas.openxmlformats.org/officeDocument/2006/relationships/image" Target="../media/image17.png"/><Relationship Id="rId16" Type="http://schemas.openxmlformats.org/officeDocument/2006/relationships/image" Target="../media/image33.jpeg"/><Relationship Id="rId20" Type="http://schemas.openxmlformats.org/officeDocument/2006/relationships/image" Target="../media/image37.jpeg"/><Relationship Id="rId1" Type="http://schemas.openxmlformats.org/officeDocument/2006/relationships/slideLayout" Target="../slideLayouts/slideLayout13.xml"/><Relationship Id="rId6" Type="http://schemas.openxmlformats.org/officeDocument/2006/relationships/image" Target="../media/image18.png"/><Relationship Id="rId11" Type="http://schemas.openxmlformats.org/officeDocument/2006/relationships/image" Target="../media/image29.png"/><Relationship Id="rId5" Type="http://schemas.openxmlformats.org/officeDocument/2006/relationships/image" Target="../media/image25.png"/><Relationship Id="rId15" Type="http://schemas.openxmlformats.org/officeDocument/2006/relationships/image" Target="../media/image32.jpeg"/><Relationship Id="rId10" Type="http://schemas.openxmlformats.org/officeDocument/2006/relationships/image" Target="../media/image28.png"/><Relationship Id="rId19" Type="http://schemas.openxmlformats.org/officeDocument/2006/relationships/image" Target="../media/image36.jpeg"/><Relationship Id="rId4" Type="http://schemas.openxmlformats.org/officeDocument/2006/relationships/image" Target="../media/image24.png"/><Relationship Id="rId9" Type="http://schemas.openxmlformats.org/officeDocument/2006/relationships/image" Target="../media/image27.png"/><Relationship Id="rId14" Type="http://schemas.openxmlformats.org/officeDocument/2006/relationships/image" Target="../media/image31.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2.wmv"/><Relationship Id="rId7" Type="http://schemas.openxmlformats.org/officeDocument/2006/relationships/image" Target="../media/image4.png"/><Relationship Id="rId12" Type="http://schemas.microsoft.com/office/2007/relationships/hdphoto" Target="../media/hdphoto2.wdp"/><Relationship Id="rId2" Type="http://schemas.microsoft.com/office/2007/relationships/media" Target="../media/media1.wmv"/><Relationship Id="rId1" Type="http://schemas.openxmlformats.org/officeDocument/2006/relationships/video" Target="NULL" TargetMode="External"/><Relationship Id="rId6" Type="http://schemas.openxmlformats.org/officeDocument/2006/relationships/notesSlide" Target="../notesSlides/notesSlide3.xml"/><Relationship Id="rId11" Type="http://schemas.openxmlformats.org/officeDocument/2006/relationships/image" Target="../media/image7.jpeg"/><Relationship Id="rId5" Type="http://schemas.openxmlformats.org/officeDocument/2006/relationships/slideLayout" Target="../slideLayouts/slideLayout2.xml"/><Relationship Id="rId10" Type="http://schemas.microsoft.com/office/2007/relationships/hdphoto" Target="../media/hdphoto1.wdp"/><Relationship Id="rId4" Type="http://schemas.openxmlformats.org/officeDocument/2006/relationships/video" Target="../media/media2.wmv"/><Relationship Id="rId9" Type="http://schemas.openxmlformats.org/officeDocument/2006/relationships/image" Target="../media/image6.jpeg"/></Relationships>
</file>

<file path=ppt/slides/_rels/slide5.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8.jpeg"/><Relationship Id="rId7"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jpeg"/><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9.jpe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0" y="23648"/>
            <a:ext cx="9144000" cy="1424152"/>
          </a:xfrm>
          <a:solidFill>
            <a:schemeClr val="bg1">
              <a:alpha val="28000"/>
            </a:schemeClr>
          </a:solidFill>
        </p:spPr>
        <p:txBody>
          <a:bodyPr>
            <a:normAutofit/>
          </a:bodyPr>
          <a:lstStyle/>
          <a:p>
            <a:r>
              <a:rPr lang="en-US" sz="2800" dirty="0" smtClean="0"/>
              <a:t>How unique was Hurricane Sandy? </a:t>
            </a:r>
            <a:r>
              <a:rPr lang="en-US" sz="2800" dirty="0"/>
              <a:t>A comparison of the inundation deposits and surge heights from Hurricane Sandy and the 1821 </a:t>
            </a:r>
            <a:r>
              <a:rPr lang="en-US" sz="2800" dirty="0" smtClean="0"/>
              <a:t>hurricane</a:t>
            </a:r>
            <a:endParaRPr lang="en-US" sz="2800" dirty="0"/>
          </a:p>
        </p:txBody>
      </p:sp>
      <p:sp>
        <p:nvSpPr>
          <p:cNvPr id="3" name="Subtitle 2"/>
          <p:cNvSpPr>
            <a:spLocks noGrp="1"/>
          </p:cNvSpPr>
          <p:nvPr>
            <p:ph type="subTitle" idx="1"/>
          </p:nvPr>
        </p:nvSpPr>
        <p:spPr>
          <a:xfrm>
            <a:off x="0" y="2819400"/>
            <a:ext cx="9144000" cy="1905000"/>
          </a:xfrm>
        </p:spPr>
        <p:txBody>
          <a:bodyPr numCol="2">
            <a:noAutofit/>
          </a:bodyPr>
          <a:lstStyle/>
          <a:p>
            <a:r>
              <a:rPr lang="en-US" sz="2000" dirty="0" smtClean="0">
                <a:solidFill>
                  <a:schemeClr val="bg1"/>
                </a:solidFill>
              </a:rPr>
              <a:t>Christine Brandon &amp; Jonathan Woodruff</a:t>
            </a:r>
          </a:p>
          <a:p>
            <a:r>
              <a:rPr lang="en-US" sz="2000" dirty="0" smtClean="0">
                <a:solidFill>
                  <a:schemeClr val="bg1"/>
                </a:solidFill>
              </a:rPr>
              <a:t>University of Massachusetts Amherst</a:t>
            </a:r>
          </a:p>
          <a:p>
            <a:endParaRPr lang="en-US" sz="2000" dirty="0" smtClean="0">
              <a:solidFill>
                <a:schemeClr val="bg1"/>
              </a:solidFill>
            </a:endParaRPr>
          </a:p>
          <a:p>
            <a:endParaRPr lang="en-US" sz="2000" dirty="0">
              <a:solidFill>
                <a:schemeClr val="bg1"/>
              </a:solidFill>
            </a:endParaRPr>
          </a:p>
          <a:p>
            <a:endParaRPr lang="en-US" sz="2000" dirty="0" smtClean="0">
              <a:solidFill>
                <a:schemeClr val="bg1"/>
              </a:solidFill>
            </a:endParaRPr>
          </a:p>
          <a:p>
            <a:r>
              <a:rPr lang="en-US" sz="2000" dirty="0" smtClean="0">
                <a:solidFill>
                  <a:schemeClr val="bg1"/>
                </a:solidFill>
              </a:rPr>
              <a:t>Jeff Donnelly</a:t>
            </a:r>
          </a:p>
          <a:p>
            <a:r>
              <a:rPr lang="en-US" sz="2000" dirty="0" smtClean="0">
                <a:solidFill>
                  <a:schemeClr val="bg1"/>
                </a:solidFill>
              </a:rPr>
              <a:t>Woods Hole Oceanographic Institution</a:t>
            </a:r>
            <a:endParaRPr lang="en-US" sz="2000" dirty="0">
              <a:solidFill>
                <a:schemeClr val="bg1"/>
              </a:solidFill>
            </a:endParaRPr>
          </a:p>
        </p:txBody>
      </p:sp>
    </p:spTree>
    <p:extLst>
      <p:ext uri="{BB962C8B-B14F-4D97-AF65-F5344CB8AC3E}">
        <p14:creationId xmlns:p14="http://schemas.microsoft.com/office/powerpoint/2010/main" val="878911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3" name="Group 172"/>
          <p:cNvGrpSpPr>
            <a:grpSpLocks noChangeAspect="1"/>
          </p:cNvGrpSpPr>
          <p:nvPr/>
        </p:nvGrpSpPr>
        <p:grpSpPr>
          <a:xfrm>
            <a:off x="7620000" y="3962400"/>
            <a:ext cx="1232715" cy="2743200"/>
            <a:chOff x="8065054" y="3333430"/>
            <a:chExt cx="929530" cy="2068510"/>
          </a:xfrm>
        </p:grpSpPr>
        <p:pic>
          <p:nvPicPr>
            <p:cNvPr id="174" name="Picture 173" descr="Screen shot 2013-04-09 at 2.27.01 PM.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065054" y="3333430"/>
              <a:ext cx="929530" cy="2068510"/>
            </a:xfrm>
            <a:prstGeom prst="rect">
              <a:avLst/>
            </a:prstGeom>
            <a:ln>
              <a:solidFill>
                <a:schemeClr val="tx1"/>
              </a:solidFill>
            </a:ln>
          </p:spPr>
        </p:pic>
        <p:sp>
          <p:nvSpPr>
            <p:cNvPr id="175" name="Oval 174"/>
            <p:cNvSpPr/>
            <p:nvPr/>
          </p:nvSpPr>
          <p:spPr>
            <a:xfrm>
              <a:off x="8445149" y="4752631"/>
              <a:ext cx="97045" cy="97046"/>
            </a:xfrm>
            <a:prstGeom prst="ellipse">
              <a:avLst/>
            </a:prstGeom>
            <a:solidFill>
              <a:srgbClr val="FF008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400">
                <a:solidFill>
                  <a:prstClr val="white"/>
                </a:solidFill>
              </a:endParaRPr>
            </a:p>
          </p:txBody>
        </p:sp>
        <p:sp>
          <p:nvSpPr>
            <p:cNvPr id="176" name="Oval 175"/>
            <p:cNvSpPr/>
            <p:nvPr/>
          </p:nvSpPr>
          <p:spPr>
            <a:xfrm>
              <a:off x="8370699" y="4535855"/>
              <a:ext cx="100762" cy="100762"/>
            </a:xfrm>
            <a:prstGeom prst="ellipse">
              <a:avLst/>
            </a:prstGeom>
            <a:solidFill>
              <a:srgbClr val="00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400">
                <a:solidFill>
                  <a:prstClr val="white"/>
                </a:solidFill>
              </a:endParaRPr>
            </a:p>
          </p:txBody>
        </p:sp>
        <p:sp>
          <p:nvSpPr>
            <p:cNvPr id="177" name="Oval 176"/>
            <p:cNvSpPr/>
            <p:nvPr/>
          </p:nvSpPr>
          <p:spPr>
            <a:xfrm>
              <a:off x="8370747" y="4249612"/>
              <a:ext cx="97045" cy="97046"/>
            </a:xfrm>
            <a:prstGeom prst="ellipse">
              <a:avLst/>
            </a:prstGeom>
            <a:solidFill>
              <a:srgbClr val="00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400">
                <a:solidFill>
                  <a:prstClr val="white"/>
                </a:solidFill>
              </a:endParaRPr>
            </a:p>
          </p:txBody>
        </p:sp>
        <p:sp>
          <p:nvSpPr>
            <p:cNvPr id="178" name="Oval 177"/>
            <p:cNvSpPr/>
            <p:nvPr/>
          </p:nvSpPr>
          <p:spPr>
            <a:xfrm>
              <a:off x="8373982" y="3961710"/>
              <a:ext cx="97045" cy="97046"/>
            </a:xfrm>
            <a:prstGeom prst="ellipse">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400">
                <a:solidFill>
                  <a:prstClr val="white"/>
                </a:solidFill>
              </a:endParaRPr>
            </a:p>
          </p:txBody>
        </p:sp>
        <p:sp>
          <p:nvSpPr>
            <p:cNvPr id="179" name="Rectangle 9"/>
            <p:cNvSpPr>
              <a:spLocks noChangeArrowheads="1"/>
            </p:cNvSpPr>
            <p:nvPr/>
          </p:nvSpPr>
          <p:spPr bwMode="auto">
            <a:xfrm>
              <a:off x="8578889" y="4638861"/>
              <a:ext cx="315983" cy="23740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400" dirty="0" smtClean="0">
                  <a:solidFill>
                    <a:prstClr val="white"/>
                  </a:solidFill>
                  <a:cs typeface="Arial" pitchFamily="34" charset="0"/>
                </a:rPr>
                <a:t>SG1 </a:t>
              </a:r>
            </a:p>
          </p:txBody>
        </p:sp>
        <p:sp>
          <p:nvSpPr>
            <p:cNvPr id="180" name="Rectangle 9"/>
            <p:cNvSpPr>
              <a:spLocks noChangeArrowheads="1"/>
            </p:cNvSpPr>
            <p:nvPr/>
          </p:nvSpPr>
          <p:spPr bwMode="auto">
            <a:xfrm>
              <a:off x="8537145" y="4419136"/>
              <a:ext cx="315983" cy="23740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400" dirty="0" smtClean="0">
                  <a:solidFill>
                    <a:prstClr val="white"/>
                  </a:solidFill>
                  <a:cs typeface="Arial" pitchFamily="34" charset="0"/>
                </a:rPr>
                <a:t>SG2 </a:t>
              </a:r>
            </a:p>
          </p:txBody>
        </p:sp>
        <p:sp>
          <p:nvSpPr>
            <p:cNvPr id="181" name="Rectangle 9"/>
            <p:cNvSpPr>
              <a:spLocks noChangeArrowheads="1"/>
            </p:cNvSpPr>
            <p:nvPr/>
          </p:nvSpPr>
          <p:spPr bwMode="auto">
            <a:xfrm>
              <a:off x="8503489" y="4183233"/>
              <a:ext cx="315983" cy="23740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400" dirty="0" smtClean="0">
                  <a:solidFill>
                    <a:prstClr val="white"/>
                  </a:solidFill>
                  <a:cs typeface="Arial" pitchFamily="34" charset="0"/>
                </a:rPr>
                <a:t>SG3 </a:t>
              </a:r>
            </a:p>
          </p:txBody>
        </p:sp>
        <p:sp>
          <p:nvSpPr>
            <p:cNvPr id="182" name="Rectangle 9"/>
            <p:cNvSpPr>
              <a:spLocks noChangeArrowheads="1"/>
            </p:cNvSpPr>
            <p:nvPr/>
          </p:nvSpPr>
          <p:spPr bwMode="auto">
            <a:xfrm>
              <a:off x="8526459" y="3923061"/>
              <a:ext cx="315983" cy="23740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400" dirty="0" smtClean="0">
                  <a:solidFill>
                    <a:prstClr val="white"/>
                  </a:solidFill>
                  <a:cs typeface="Arial" pitchFamily="34" charset="0"/>
                </a:rPr>
                <a:t>SG4 </a:t>
              </a:r>
            </a:p>
          </p:txBody>
        </p:sp>
      </p:grpSp>
      <p:grpSp>
        <p:nvGrpSpPr>
          <p:cNvPr id="197" name="Group 196"/>
          <p:cNvGrpSpPr/>
          <p:nvPr/>
        </p:nvGrpSpPr>
        <p:grpSpPr>
          <a:xfrm>
            <a:off x="1" y="646422"/>
            <a:ext cx="8618036" cy="5144778"/>
            <a:chOff x="1" y="381000"/>
            <a:chExt cx="8618036" cy="5144778"/>
          </a:xfrm>
        </p:grpSpPr>
        <p:sp>
          <p:nvSpPr>
            <p:cNvPr id="5" name="Freeform 4"/>
            <p:cNvSpPr/>
            <p:nvPr/>
          </p:nvSpPr>
          <p:spPr>
            <a:xfrm>
              <a:off x="1219200" y="2743201"/>
              <a:ext cx="5896517" cy="565792"/>
            </a:xfrm>
            <a:custGeom>
              <a:avLst/>
              <a:gdLst>
                <a:gd name="connsiteX0" fmla="*/ 0 w 5416361"/>
                <a:gd name="connsiteY0" fmla="*/ 136973 h 336207"/>
                <a:gd name="connsiteX1" fmla="*/ 1581328 w 5416361"/>
                <a:gd name="connsiteY1" fmla="*/ 49808 h 336207"/>
                <a:gd name="connsiteX2" fmla="*/ 3349428 w 5416361"/>
                <a:gd name="connsiteY2" fmla="*/ 0 h 336207"/>
                <a:gd name="connsiteX3" fmla="*/ 5416361 w 5416361"/>
                <a:gd name="connsiteY3" fmla="*/ 336207 h 336207"/>
                <a:gd name="connsiteX0" fmla="*/ 0 w 5416361"/>
                <a:gd name="connsiteY0" fmla="*/ 87165 h 286399"/>
                <a:gd name="connsiteX1" fmla="*/ 1581328 w 5416361"/>
                <a:gd name="connsiteY1" fmla="*/ 0 h 286399"/>
                <a:gd name="connsiteX2" fmla="*/ 1967322 w 5416361"/>
                <a:gd name="connsiteY2" fmla="*/ 24904 h 286399"/>
                <a:gd name="connsiteX3" fmla="*/ 5416361 w 5416361"/>
                <a:gd name="connsiteY3" fmla="*/ 286399 h 286399"/>
                <a:gd name="connsiteX0" fmla="*/ 0 w 5416361"/>
                <a:gd name="connsiteY0" fmla="*/ 87165 h 286399"/>
                <a:gd name="connsiteX1" fmla="*/ 1581328 w 5416361"/>
                <a:gd name="connsiteY1" fmla="*/ 0 h 286399"/>
                <a:gd name="connsiteX2" fmla="*/ 1967322 w 5416361"/>
                <a:gd name="connsiteY2" fmla="*/ 24904 h 286399"/>
                <a:gd name="connsiteX3" fmla="*/ 3698067 w 5416361"/>
                <a:gd name="connsiteY3" fmla="*/ 24904 h 286399"/>
                <a:gd name="connsiteX4" fmla="*/ 5416361 w 5416361"/>
                <a:gd name="connsiteY4" fmla="*/ 286399 h 286399"/>
                <a:gd name="connsiteX0" fmla="*/ 0 w 5814805"/>
                <a:gd name="connsiteY0" fmla="*/ 87165 h 87165"/>
                <a:gd name="connsiteX1" fmla="*/ 1581328 w 5814805"/>
                <a:gd name="connsiteY1" fmla="*/ 0 h 87165"/>
                <a:gd name="connsiteX2" fmla="*/ 1967322 w 5814805"/>
                <a:gd name="connsiteY2" fmla="*/ 24904 h 87165"/>
                <a:gd name="connsiteX3" fmla="*/ 3698067 w 5814805"/>
                <a:gd name="connsiteY3" fmla="*/ 24904 h 87165"/>
                <a:gd name="connsiteX4" fmla="*/ 5814805 w 5814805"/>
                <a:gd name="connsiteY4" fmla="*/ 0 h 87165"/>
                <a:gd name="connsiteX0" fmla="*/ 0 w 5740096"/>
                <a:gd name="connsiteY0" fmla="*/ 149426 h 149426"/>
                <a:gd name="connsiteX1" fmla="*/ 1581328 w 5740096"/>
                <a:gd name="connsiteY1" fmla="*/ 62261 h 149426"/>
                <a:gd name="connsiteX2" fmla="*/ 1967322 w 5740096"/>
                <a:gd name="connsiteY2" fmla="*/ 87165 h 149426"/>
                <a:gd name="connsiteX3" fmla="*/ 3698067 w 5740096"/>
                <a:gd name="connsiteY3" fmla="*/ 87165 h 149426"/>
                <a:gd name="connsiteX4" fmla="*/ 5740096 w 5740096"/>
                <a:gd name="connsiteY4" fmla="*/ 0 h 149426"/>
                <a:gd name="connsiteX0" fmla="*/ 0 w 5740096"/>
                <a:gd name="connsiteY0" fmla="*/ 149426 h 205960"/>
                <a:gd name="connsiteX1" fmla="*/ 1581328 w 5740096"/>
                <a:gd name="connsiteY1" fmla="*/ 62261 h 205960"/>
                <a:gd name="connsiteX2" fmla="*/ 1942419 w 5740096"/>
                <a:gd name="connsiteY2" fmla="*/ 199234 h 205960"/>
                <a:gd name="connsiteX3" fmla="*/ 3698067 w 5740096"/>
                <a:gd name="connsiteY3" fmla="*/ 87165 h 205960"/>
                <a:gd name="connsiteX4" fmla="*/ 5740096 w 5740096"/>
                <a:gd name="connsiteY4" fmla="*/ 0 h 205960"/>
                <a:gd name="connsiteX0" fmla="*/ 0 w 5740096"/>
                <a:gd name="connsiteY0" fmla="*/ 149426 h 205960"/>
                <a:gd name="connsiteX1" fmla="*/ 1568876 w 5740096"/>
                <a:gd name="connsiteY1" fmla="*/ 149426 h 205960"/>
                <a:gd name="connsiteX2" fmla="*/ 1942419 w 5740096"/>
                <a:gd name="connsiteY2" fmla="*/ 199234 h 205960"/>
                <a:gd name="connsiteX3" fmla="*/ 3698067 w 5740096"/>
                <a:gd name="connsiteY3" fmla="*/ 87165 h 205960"/>
                <a:gd name="connsiteX4" fmla="*/ 5740096 w 5740096"/>
                <a:gd name="connsiteY4" fmla="*/ 0 h 205960"/>
                <a:gd name="connsiteX0" fmla="*/ 0 w 5740096"/>
                <a:gd name="connsiteY0" fmla="*/ 149426 h 208283"/>
                <a:gd name="connsiteX1" fmla="*/ 1568876 w 5740096"/>
                <a:gd name="connsiteY1" fmla="*/ 149426 h 208283"/>
                <a:gd name="connsiteX2" fmla="*/ 1942419 w 5740096"/>
                <a:gd name="connsiteY2" fmla="*/ 199234 h 208283"/>
                <a:gd name="connsiteX3" fmla="*/ 3698067 w 5740096"/>
                <a:gd name="connsiteY3" fmla="*/ 87165 h 208283"/>
                <a:gd name="connsiteX4" fmla="*/ 5740096 w 5740096"/>
                <a:gd name="connsiteY4" fmla="*/ 0 h 208283"/>
                <a:gd name="connsiteX0" fmla="*/ 0 w 5740096"/>
                <a:gd name="connsiteY0" fmla="*/ 149426 h 244039"/>
                <a:gd name="connsiteX1" fmla="*/ 1568876 w 5740096"/>
                <a:gd name="connsiteY1" fmla="*/ 149426 h 244039"/>
                <a:gd name="connsiteX2" fmla="*/ 1929967 w 5740096"/>
                <a:gd name="connsiteY2" fmla="*/ 236591 h 244039"/>
                <a:gd name="connsiteX3" fmla="*/ 3698067 w 5740096"/>
                <a:gd name="connsiteY3" fmla="*/ 87165 h 244039"/>
                <a:gd name="connsiteX4" fmla="*/ 5740096 w 5740096"/>
                <a:gd name="connsiteY4" fmla="*/ 0 h 244039"/>
                <a:gd name="connsiteX0" fmla="*/ 0 w 5740096"/>
                <a:gd name="connsiteY0" fmla="*/ 149426 h 244039"/>
                <a:gd name="connsiteX1" fmla="*/ 1556425 w 5740096"/>
                <a:gd name="connsiteY1" fmla="*/ 211686 h 244039"/>
                <a:gd name="connsiteX2" fmla="*/ 1929967 w 5740096"/>
                <a:gd name="connsiteY2" fmla="*/ 236591 h 244039"/>
                <a:gd name="connsiteX3" fmla="*/ 3698067 w 5740096"/>
                <a:gd name="connsiteY3" fmla="*/ 87165 h 244039"/>
                <a:gd name="connsiteX4" fmla="*/ 5740096 w 5740096"/>
                <a:gd name="connsiteY4" fmla="*/ 0 h 244039"/>
                <a:gd name="connsiteX0" fmla="*/ 0 w 5740096"/>
                <a:gd name="connsiteY0" fmla="*/ 149426 h 710224"/>
                <a:gd name="connsiteX1" fmla="*/ 1556425 w 5740096"/>
                <a:gd name="connsiteY1" fmla="*/ 211686 h 710224"/>
                <a:gd name="connsiteX2" fmla="*/ 1929967 w 5740096"/>
                <a:gd name="connsiteY2" fmla="*/ 236591 h 710224"/>
                <a:gd name="connsiteX3" fmla="*/ 3660713 w 5740096"/>
                <a:gd name="connsiteY3" fmla="*/ 709771 h 710224"/>
                <a:gd name="connsiteX4" fmla="*/ 5740096 w 5740096"/>
                <a:gd name="connsiteY4" fmla="*/ 0 h 710224"/>
                <a:gd name="connsiteX0" fmla="*/ 0 w 5740096"/>
                <a:gd name="connsiteY0" fmla="*/ 149426 h 375284"/>
                <a:gd name="connsiteX1" fmla="*/ 1556425 w 5740096"/>
                <a:gd name="connsiteY1" fmla="*/ 211686 h 375284"/>
                <a:gd name="connsiteX2" fmla="*/ 1929967 w 5740096"/>
                <a:gd name="connsiteY2" fmla="*/ 236591 h 375284"/>
                <a:gd name="connsiteX3" fmla="*/ 3648261 w 5740096"/>
                <a:gd name="connsiteY3" fmla="*/ 373564 h 375284"/>
                <a:gd name="connsiteX4" fmla="*/ 5740096 w 5740096"/>
                <a:gd name="connsiteY4" fmla="*/ 0 h 375284"/>
                <a:gd name="connsiteX0" fmla="*/ 0 w 5690291"/>
                <a:gd name="connsiteY0" fmla="*/ 0 h 435823"/>
                <a:gd name="connsiteX1" fmla="*/ 1556425 w 5690291"/>
                <a:gd name="connsiteY1" fmla="*/ 62260 h 435823"/>
                <a:gd name="connsiteX2" fmla="*/ 1929967 w 5690291"/>
                <a:gd name="connsiteY2" fmla="*/ 87165 h 435823"/>
                <a:gd name="connsiteX3" fmla="*/ 3648261 w 5690291"/>
                <a:gd name="connsiteY3" fmla="*/ 224138 h 435823"/>
                <a:gd name="connsiteX4" fmla="*/ 5690291 w 5690291"/>
                <a:gd name="connsiteY4" fmla="*/ 435823 h 435823"/>
                <a:gd name="connsiteX0" fmla="*/ 0 w 5690291"/>
                <a:gd name="connsiteY0" fmla="*/ 0 h 435823"/>
                <a:gd name="connsiteX1" fmla="*/ 1929967 w 5690291"/>
                <a:gd name="connsiteY1" fmla="*/ 87165 h 435823"/>
                <a:gd name="connsiteX2" fmla="*/ 3648261 w 5690291"/>
                <a:gd name="connsiteY2" fmla="*/ 224138 h 435823"/>
                <a:gd name="connsiteX3" fmla="*/ 5690291 w 5690291"/>
                <a:gd name="connsiteY3" fmla="*/ 435823 h 435823"/>
                <a:gd name="connsiteX0" fmla="*/ 0 w 5690291"/>
                <a:gd name="connsiteY0" fmla="*/ 0 h 465997"/>
                <a:gd name="connsiteX1" fmla="*/ 2042030 w 5690291"/>
                <a:gd name="connsiteY1" fmla="*/ 460729 h 465997"/>
                <a:gd name="connsiteX2" fmla="*/ 3648261 w 5690291"/>
                <a:gd name="connsiteY2" fmla="*/ 224138 h 465997"/>
                <a:gd name="connsiteX3" fmla="*/ 5690291 w 5690291"/>
                <a:gd name="connsiteY3" fmla="*/ 435823 h 465997"/>
                <a:gd name="connsiteX0" fmla="*/ 0 w 5690291"/>
                <a:gd name="connsiteY0" fmla="*/ 0 h 435823"/>
                <a:gd name="connsiteX1" fmla="*/ 1942419 w 5690291"/>
                <a:gd name="connsiteY1" fmla="*/ 136974 h 435823"/>
                <a:gd name="connsiteX2" fmla="*/ 3648261 w 5690291"/>
                <a:gd name="connsiteY2" fmla="*/ 224138 h 435823"/>
                <a:gd name="connsiteX3" fmla="*/ 5690291 w 5690291"/>
                <a:gd name="connsiteY3" fmla="*/ 435823 h 435823"/>
                <a:gd name="connsiteX0" fmla="*/ 0 w 5677840"/>
                <a:gd name="connsiteY0" fmla="*/ 0 h 485631"/>
                <a:gd name="connsiteX1" fmla="*/ 1942419 w 5677840"/>
                <a:gd name="connsiteY1" fmla="*/ 136974 h 485631"/>
                <a:gd name="connsiteX2" fmla="*/ 3648261 w 5677840"/>
                <a:gd name="connsiteY2" fmla="*/ 224138 h 485631"/>
                <a:gd name="connsiteX3" fmla="*/ 5677840 w 5677840"/>
                <a:gd name="connsiteY3" fmla="*/ 485631 h 485631"/>
              </a:gdLst>
              <a:ahLst/>
              <a:cxnLst>
                <a:cxn ang="0">
                  <a:pos x="connsiteX0" y="connsiteY0"/>
                </a:cxn>
                <a:cxn ang="0">
                  <a:pos x="connsiteX1" y="connsiteY1"/>
                </a:cxn>
                <a:cxn ang="0">
                  <a:pos x="connsiteX2" y="connsiteY2"/>
                </a:cxn>
                <a:cxn ang="0">
                  <a:pos x="connsiteX3" y="connsiteY3"/>
                </a:cxn>
              </a:cxnLst>
              <a:rect l="l" t="t" r="r" b="b"/>
              <a:pathLst>
                <a:path w="5677840" h="485631">
                  <a:moveTo>
                    <a:pt x="0" y="0"/>
                  </a:moveTo>
                  <a:lnTo>
                    <a:pt x="1942419" y="136974"/>
                  </a:lnTo>
                  <a:cubicBezTo>
                    <a:pt x="2515183" y="182632"/>
                    <a:pt x="3075497" y="240740"/>
                    <a:pt x="3648261" y="224138"/>
                  </a:cubicBezTo>
                  <a:cubicBezTo>
                    <a:pt x="4328938" y="294700"/>
                    <a:pt x="4997163" y="415069"/>
                    <a:pt x="5677840" y="485631"/>
                  </a:cubicBezTo>
                </a:path>
              </a:pathLst>
            </a:custGeom>
            <a:noFill/>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Freeform 5"/>
            <p:cNvSpPr/>
            <p:nvPr/>
          </p:nvSpPr>
          <p:spPr>
            <a:xfrm>
              <a:off x="1219201" y="1254259"/>
              <a:ext cx="6002614" cy="117341"/>
            </a:xfrm>
            <a:custGeom>
              <a:avLst/>
              <a:gdLst>
                <a:gd name="connsiteX0" fmla="*/ 0 w 5416361"/>
                <a:gd name="connsiteY0" fmla="*/ 136973 h 336207"/>
                <a:gd name="connsiteX1" fmla="*/ 1581328 w 5416361"/>
                <a:gd name="connsiteY1" fmla="*/ 49808 h 336207"/>
                <a:gd name="connsiteX2" fmla="*/ 3349428 w 5416361"/>
                <a:gd name="connsiteY2" fmla="*/ 0 h 336207"/>
                <a:gd name="connsiteX3" fmla="*/ 5416361 w 5416361"/>
                <a:gd name="connsiteY3" fmla="*/ 336207 h 336207"/>
                <a:gd name="connsiteX0" fmla="*/ 0 w 5416361"/>
                <a:gd name="connsiteY0" fmla="*/ 87165 h 286399"/>
                <a:gd name="connsiteX1" fmla="*/ 1581328 w 5416361"/>
                <a:gd name="connsiteY1" fmla="*/ 0 h 286399"/>
                <a:gd name="connsiteX2" fmla="*/ 1967322 w 5416361"/>
                <a:gd name="connsiteY2" fmla="*/ 24904 h 286399"/>
                <a:gd name="connsiteX3" fmla="*/ 5416361 w 5416361"/>
                <a:gd name="connsiteY3" fmla="*/ 286399 h 286399"/>
                <a:gd name="connsiteX0" fmla="*/ 0 w 5416361"/>
                <a:gd name="connsiteY0" fmla="*/ 87165 h 286399"/>
                <a:gd name="connsiteX1" fmla="*/ 1581328 w 5416361"/>
                <a:gd name="connsiteY1" fmla="*/ 0 h 286399"/>
                <a:gd name="connsiteX2" fmla="*/ 1967322 w 5416361"/>
                <a:gd name="connsiteY2" fmla="*/ 24904 h 286399"/>
                <a:gd name="connsiteX3" fmla="*/ 3698067 w 5416361"/>
                <a:gd name="connsiteY3" fmla="*/ 24904 h 286399"/>
                <a:gd name="connsiteX4" fmla="*/ 5416361 w 5416361"/>
                <a:gd name="connsiteY4" fmla="*/ 286399 h 286399"/>
                <a:gd name="connsiteX0" fmla="*/ 0 w 5814805"/>
                <a:gd name="connsiteY0" fmla="*/ 87165 h 87165"/>
                <a:gd name="connsiteX1" fmla="*/ 1581328 w 5814805"/>
                <a:gd name="connsiteY1" fmla="*/ 0 h 87165"/>
                <a:gd name="connsiteX2" fmla="*/ 1967322 w 5814805"/>
                <a:gd name="connsiteY2" fmla="*/ 24904 h 87165"/>
                <a:gd name="connsiteX3" fmla="*/ 3698067 w 5814805"/>
                <a:gd name="connsiteY3" fmla="*/ 24904 h 87165"/>
                <a:gd name="connsiteX4" fmla="*/ 5814805 w 5814805"/>
                <a:gd name="connsiteY4" fmla="*/ 0 h 87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4805" h="87165">
                  <a:moveTo>
                    <a:pt x="0" y="87165"/>
                  </a:moveTo>
                  <a:lnTo>
                    <a:pt x="1581328" y="0"/>
                  </a:lnTo>
                  <a:lnTo>
                    <a:pt x="1967322" y="24904"/>
                  </a:lnTo>
                  <a:cubicBezTo>
                    <a:pt x="2540086" y="70562"/>
                    <a:pt x="3125303" y="-20754"/>
                    <a:pt x="3698067" y="24904"/>
                  </a:cubicBezTo>
                  <a:lnTo>
                    <a:pt x="5814805" y="0"/>
                  </a:lnTo>
                </a:path>
              </a:pathLst>
            </a:custGeom>
            <a:noFill/>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7" name="Rectangle 103"/>
            <p:cNvSpPr>
              <a:spLocks noChangeArrowheads="1"/>
            </p:cNvSpPr>
            <p:nvPr/>
          </p:nvSpPr>
          <p:spPr bwMode="auto">
            <a:xfrm rot="16200000">
              <a:off x="2916936" y="729575"/>
              <a:ext cx="671473" cy="30777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effectLst/>
                  <a:latin typeface="+mj-lt"/>
                  <a:cs typeface="Arial" pitchFamily="34" charset="0"/>
                </a:rPr>
                <a:t> X-ray</a:t>
              </a:r>
            </a:p>
          </p:txBody>
        </p:sp>
        <p:sp>
          <p:nvSpPr>
            <p:cNvPr id="11" name="Rectangle 55"/>
            <p:cNvSpPr>
              <a:spLocks noChangeArrowheads="1"/>
            </p:cNvSpPr>
            <p:nvPr/>
          </p:nvSpPr>
          <p:spPr bwMode="auto">
            <a:xfrm>
              <a:off x="3572254" y="774019"/>
              <a:ext cx="129844" cy="35151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effectLst/>
                  <a:latin typeface="+mj-lt"/>
                  <a:cs typeface="Arial" pitchFamily="34" charset="0"/>
                </a:rPr>
                <a:t>0</a:t>
              </a:r>
            </a:p>
          </p:txBody>
        </p:sp>
        <p:sp>
          <p:nvSpPr>
            <p:cNvPr id="12" name="Rectangle 58"/>
            <p:cNvSpPr>
              <a:spLocks noChangeArrowheads="1"/>
            </p:cNvSpPr>
            <p:nvPr/>
          </p:nvSpPr>
          <p:spPr bwMode="auto">
            <a:xfrm>
              <a:off x="4187631" y="774019"/>
              <a:ext cx="519373" cy="35151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effectLst/>
                  <a:latin typeface="+mj-lt"/>
                  <a:cs typeface="Arial" pitchFamily="34" charset="0"/>
                </a:rPr>
                <a:t>2000</a:t>
              </a:r>
            </a:p>
          </p:txBody>
        </p:sp>
        <p:sp>
          <p:nvSpPr>
            <p:cNvPr id="13" name="Rectangle 55"/>
            <p:cNvSpPr>
              <a:spLocks noChangeArrowheads="1"/>
            </p:cNvSpPr>
            <p:nvPr/>
          </p:nvSpPr>
          <p:spPr bwMode="auto">
            <a:xfrm>
              <a:off x="5420689" y="769245"/>
              <a:ext cx="129844" cy="35151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effectLst/>
                  <a:latin typeface="+mj-lt"/>
                  <a:cs typeface="Arial" pitchFamily="34" charset="0"/>
                </a:rPr>
                <a:t>0</a:t>
              </a:r>
            </a:p>
          </p:txBody>
        </p:sp>
        <p:sp>
          <p:nvSpPr>
            <p:cNvPr id="14" name="Rectangle 58"/>
            <p:cNvSpPr>
              <a:spLocks noChangeArrowheads="1"/>
            </p:cNvSpPr>
            <p:nvPr/>
          </p:nvSpPr>
          <p:spPr bwMode="auto">
            <a:xfrm>
              <a:off x="6113025" y="769245"/>
              <a:ext cx="519373" cy="35151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effectLst/>
                  <a:latin typeface="+mj-lt"/>
                  <a:cs typeface="Arial" pitchFamily="34" charset="0"/>
                </a:rPr>
                <a:t>2000</a:t>
              </a:r>
            </a:p>
          </p:txBody>
        </p:sp>
        <p:sp>
          <p:nvSpPr>
            <p:cNvPr id="15" name="Rectangle 55"/>
            <p:cNvSpPr>
              <a:spLocks noChangeArrowheads="1"/>
            </p:cNvSpPr>
            <p:nvPr/>
          </p:nvSpPr>
          <p:spPr bwMode="auto">
            <a:xfrm>
              <a:off x="7464046" y="774405"/>
              <a:ext cx="129844" cy="35151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effectLst/>
                  <a:latin typeface="+mj-lt"/>
                  <a:cs typeface="Arial" pitchFamily="34" charset="0"/>
                </a:rPr>
                <a:t>0</a:t>
              </a:r>
            </a:p>
          </p:txBody>
        </p:sp>
        <p:sp>
          <p:nvSpPr>
            <p:cNvPr id="16" name="Rectangle 58"/>
            <p:cNvSpPr>
              <a:spLocks noChangeArrowheads="1"/>
            </p:cNvSpPr>
            <p:nvPr/>
          </p:nvSpPr>
          <p:spPr bwMode="auto">
            <a:xfrm>
              <a:off x="8098664" y="774405"/>
              <a:ext cx="519373" cy="35151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effectLst/>
                  <a:latin typeface="+mj-lt"/>
                  <a:cs typeface="Arial" pitchFamily="34" charset="0"/>
                </a:rPr>
                <a:t>2000</a:t>
              </a:r>
            </a:p>
          </p:txBody>
        </p:sp>
        <p:sp>
          <p:nvSpPr>
            <p:cNvPr id="18" name="Rectangle 103"/>
            <p:cNvSpPr>
              <a:spLocks noChangeArrowheads="1"/>
            </p:cNvSpPr>
            <p:nvPr/>
          </p:nvSpPr>
          <p:spPr bwMode="auto">
            <a:xfrm rot="16200000">
              <a:off x="758952" y="731520"/>
              <a:ext cx="671473" cy="30777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effectLst/>
                  <a:latin typeface="+mj-lt"/>
                  <a:cs typeface="Arial" pitchFamily="34" charset="0"/>
                </a:rPr>
                <a:t> X-ray</a:t>
              </a:r>
            </a:p>
          </p:txBody>
        </p:sp>
        <p:sp>
          <p:nvSpPr>
            <p:cNvPr id="20" name="Rectangle 103"/>
            <p:cNvSpPr>
              <a:spLocks noChangeArrowheads="1"/>
            </p:cNvSpPr>
            <p:nvPr/>
          </p:nvSpPr>
          <p:spPr bwMode="auto">
            <a:xfrm rot="16200000">
              <a:off x="6784848" y="731520"/>
              <a:ext cx="671473" cy="30777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effectLst/>
                  <a:latin typeface="+mj-lt"/>
                  <a:cs typeface="Arial" pitchFamily="34" charset="0"/>
                </a:rPr>
                <a:t> X-ray</a:t>
              </a:r>
            </a:p>
          </p:txBody>
        </p:sp>
        <p:sp>
          <p:nvSpPr>
            <p:cNvPr id="22" name="Rectangle 103"/>
            <p:cNvSpPr>
              <a:spLocks noChangeArrowheads="1"/>
            </p:cNvSpPr>
            <p:nvPr/>
          </p:nvSpPr>
          <p:spPr bwMode="auto">
            <a:xfrm rot="16200000">
              <a:off x="4818888" y="731520"/>
              <a:ext cx="671473" cy="30777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effectLst/>
                  <a:latin typeface="+mj-lt"/>
                  <a:cs typeface="Arial" pitchFamily="34" charset="0"/>
                </a:rPr>
                <a:t> X-ray</a:t>
              </a:r>
            </a:p>
          </p:txBody>
        </p:sp>
        <p:sp>
          <p:nvSpPr>
            <p:cNvPr id="25" name="Rectangle 10"/>
            <p:cNvSpPr>
              <a:spLocks noChangeArrowheads="1"/>
            </p:cNvSpPr>
            <p:nvPr/>
          </p:nvSpPr>
          <p:spPr bwMode="auto">
            <a:xfrm rot="16200000">
              <a:off x="-513701" y="3027135"/>
              <a:ext cx="1335181" cy="30777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effectLst/>
                  <a:latin typeface="+mj-lt"/>
                  <a:cs typeface="Arial" pitchFamily="34" charset="0"/>
                </a:rPr>
                <a:t>Depth (cm)</a:t>
              </a:r>
            </a:p>
          </p:txBody>
        </p:sp>
        <p:grpSp>
          <p:nvGrpSpPr>
            <p:cNvPr id="187" name="Group 186"/>
            <p:cNvGrpSpPr/>
            <p:nvPr/>
          </p:nvGrpSpPr>
          <p:grpSpPr>
            <a:xfrm>
              <a:off x="990600" y="1225895"/>
              <a:ext cx="231834" cy="4026483"/>
              <a:chOff x="1335024" y="1225895"/>
              <a:chExt cx="231834" cy="4026483"/>
            </a:xfrm>
          </p:grpSpPr>
          <p:pic>
            <p:nvPicPr>
              <p:cNvPr id="24" name="Picture 8"/>
              <p:cNvPicPr preferRelativeResize="0">
                <a:picLocks noChangeArrowheads="1"/>
              </p:cNvPicPr>
              <p:nvPr/>
            </p:nvPicPr>
            <p:blipFill>
              <a:blip r:embed="rId4" cstate="print"/>
              <a:srcRect/>
              <a:stretch>
                <a:fillRect/>
              </a:stretch>
            </p:blipFill>
            <p:spPr bwMode="auto">
              <a:xfrm>
                <a:off x="1335024" y="1225895"/>
                <a:ext cx="228600" cy="1324943"/>
              </a:xfrm>
              <a:prstGeom prst="rect">
                <a:avLst/>
              </a:prstGeom>
              <a:noFill/>
              <a:ln w="12700" cmpd="sng">
                <a:solidFill>
                  <a:schemeClr val="tx1"/>
                </a:solidFill>
                <a:miter lim="800000"/>
                <a:headEnd/>
                <a:tailEnd/>
              </a:ln>
            </p:spPr>
          </p:pic>
          <p:pic>
            <p:nvPicPr>
              <p:cNvPr id="26" name="Picture 11"/>
              <p:cNvPicPr preferRelativeResize="0">
                <a:picLocks noChangeArrowheads="1"/>
              </p:cNvPicPr>
              <p:nvPr/>
            </p:nvPicPr>
            <p:blipFill>
              <a:blip r:embed="rId5" cstate="print"/>
              <a:srcRect/>
              <a:stretch>
                <a:fillRect/>
              </a:stretch>
            </p:blipFill>
            <p:spPr bwMode="auto">
              <a:xfrm>
                <a:off x="1338258" y="2550837"/>
                <a:ext cx="228600" cy="1087598"/>
              </a:xfrm>
              <a:prstGeom prst="rect">
                <a:avLst/>
              </a:prstGeom>
              <a:noFill/>
              <a:ln w="12700" cmpd="sng">
                <a:solidFill>
                  <a:schemeClr val="tx1"/>
                </a:solidFill>
                <a:miter lim="800000"/>
                <a:headEnd/>
                <a:tailEnd/>
              </a:ln>
            </p:spPr>
          </p:pic>
          <p:pic>
            <p:nvPicPr>
              <p:cNvPr id="27" name="Picture 12"/>
              <p:cNvPicPr preferRelativeResize="0">
                <a:picLocks noChangeArrowheads="1"/>
              </p:cNvPicPr>
              <p:nvPr/>
            </p:nvPicPr>
            <p:blipFill>
              <a:blip r:embed="rId6" cstate="print"/>
              <a:srcRect/>
              <a:stretch>
                <a:fillRect/>
              </a:stretch>
            </p:blipFill>
            <p:spPr bwMode="auto">
              <a:xfrm>
                <a:off x="1338258" y="3688696"/>
                <a:ext cx="228600" cy="1563682"/>
              </a:xfrm>
              <a:prstGeom prst="rect">
                <a:avLst/>
              </a:prstGeom>
              <a:noFill/>
              <a:ln w="12700" cmpd="sng">
                <a:solidFill>
                  <a:schemeClr val="tx1"/>
                </a:solidFill>
                <a:miter lim="800000"/>
                <a:headEnd/>
                <a:tailEnd/>
              </a:ln>
            </p:spPr>
          </p:pic>
        </p:grpSp>
        <p:sp>
          <p:nvSpPr>
            <p:cNvPr id="28" name="Line 14"/>
            <p:cNvSpPr>
              <a:spLocks noChangeShapeType="1"/>
            </p:cNvSpPr>
            <p:nvPr/>
          </p:nvSpPr>
          <p:spPr bwMode="auto">
            <a:xfrm>
              <a:off x="1333496" y="5327771"/>
              <a:ext cx="79375" cy="1397"/>
            </a:xfrm>
            <a:prstGeom prst="line">
              <a:avLst/>
            </a:prstGeom>
            <a:noFill/>
            <a:ln w="12700" cmpd="sng">
              <a:noFill/>
              <a:prstDash val="solid"/>
              <a:round/>
              <a:headEnd/>
              <a:tailEnd/>
            </a:ln>
          </p:spPr>
          <p:txBody>
            <a:bodyPr vert="horz" wrap="square" lIns="91440" tIns="45720" rIns="91440" bIns="45720" numCol="1" anchor="t" anchorCtr="0" compatLnSpc="1">
              <a:prstTxWarp prst="textNoShape">
                <a:avLst/>
              </a:prstTxWarp>
            </a:bodyPr>
            <a:lstStyle/>
            <a:p>
              <a:endParaRPr lang="en-US" sz="1200">
                <a:latin typeface="+mj-lt"/>
              </a:endParaRPr>
            </a:p>
          </p:txBody>
        </p:sp>
        <p:sp>
          <p:nvSpPr>
            <p:cNvPr id="29" name="Line 15"/>
            <p:cNvSpPr>
              <a:spLocks noChangeShapeType="1"/>
            </p:cNvSpPr>
            <p:nvPr/>
          </p:nvSpPr>
          <p:spPr bwMode="auto">
            <a:xfrm>
              <a:off x="1333496" y="1220312"/>
              <a:ext cx="79375" cy="1397"/>
            </a:xfrm>
            <a:prstGeom prst="line">
              <a:avLst/>
            </a:prstGeom>
            <a:noFill/>
            <a:ln w="12700" cmpd="sng">
              <a:noFill/>
              <a:prstDash val="solid"/>
              <a:round/>
              <a:headEnd/>
              <a:tailEnd/>
            </a:ln>
          </p:spPr>
          <p:txBody>
            <a:bodyPr vert="horz" wrap="square" lIns="91440" tIns="45720" rIns="91440" bIns="45720" numCol="1" anchor="t" anchorCtr="0" compatLnSpc="1">
              <a:prstTxWarp prst="textNoShape">
                <a:avLst/>
              </a:prstTxWarp>
            </a:bodyPr>
            <a:lstStyle/>
            <a:p>
              <a:endParaRPr lang="en-US" sz="1200">
                <a:latin typeface="+mj-lt"/>
              </a:endParaRPr>
            </a:p>
          </p:txBody>
        </p:sp>
        <p:sp>
          <p:nvSpPr>
            <p:cNvPr id="30" name="Line 18"/>
            <p:cNvSpPr>
              <a:spLocks noChangeShapeType="1"/>
            </p:cNvSpPr>
            <p:nvPr/>
          </p:nvSpPr>
          <p:spPr bwMode="auto">
            <a:xfrm>
              <a:off x="1333496" y="1220312"/>
              <a:ext cx="79375" cy="1397"/>
            </a:xfrm>
            <a:prstGeom prst="line">
              <a:avLst/>
            </a:prstGeom>
            <a:noFill/>
            <a:ln w="12700" cmpd="sng">
              <a:noFill/>
              <a:prstDash val="solid"/>
              <a:round/>
              <a:headEnd/>
              <a:tailEnd/>
            </a:ln>
          </p:spPr>
          <p:txBody>
            <a:bodyPr vert="horz" wrap="square" lIns="91440" tIns="45720" rIns="91440" bIns="45720" numCol="1" anchor="t" anchorCtr="0" compatLnSpc="1">
              <a:prstTxWarp prst="textNoShape">
                <a:avLst/>
              </a:prstTxWarp>
            </a:bodyPr>
            <a:lstStyle/>
            <a:p>
              <a:endParaRPr lang="en-US" sz="1200">
                <a:latin typeface="+mj-lt"/>
              </a:endParaRPr>
            </a:p>
          </p:txBody>
        </p:sp>
        <p:sp>
          <p:nvSpPr>
            <p:cNvPr id="32" name="Line 21"/>
            <p:cNvSpPr>
              <a:spLocks noChangeShapeType="1"/>
            </p:cNvSpPr>
            <p:nvPr/>
          </p:nvSpPr>
          <p:spPr bwMode="auto">
            <a:xfrm flipH="1">
              <a:off x="1366834" y="1220312"/>
              <a:ext cx="46038" cy="1397"/>
            </a:xfrm>
            <a:prstGeom prst="line">
              <a:avLst/>
            </a:prstGeom>
            <a:noFill/>
            <a:ln w="12700" cmpd="sng">
              <a:noFill/>
              <a:prstDash val="solid"/>
              <a:round/>
              <a:headEnd/>
              <a:tailEnd/>
            </a:ln>
          </p:spPr>
          <p:txBody>
            <a:bodyPr vert="horz" wrap="square" lIns="91440" tIns="45720" rIns="91440" bIns="45720" numCol="1" anchor="t" anchorCtr="0" compatLnSpc="1">
              <a:prstTxWarp prst="textNoShape">
                <a:avLst/>
              </a:prstTxWarp>
            </a:bodyPr>
            <a:lstStyle/>
            <a:p>
              <a:endParaRPr lang="en-US" sz="1200">
                <a:latin typeface="+mj-lt"/>
              </a:endParaRPr>
            </a:p>
          </p:txBody>
        </p:sp>
        <p:sp>
          <p:nvSpPr>
            <p:cNvPr id="35" name="Line 24"/>
            <p:cNvSpPr>
              <a:spLocks noChangeShapeType="1"/>
            </p:cNvSpPr>
            <p:nvPr/>
          </p:nvSpPr>
          <p:spPr bwMode="auto">
            <a:xfrm flipH="1">
              <a:off x="1366834" y="1908611"/>
              <a:ext cx="46038" cy="1397"/>
            </a:xfrm>
            <a:prstGeom prst="line">
              <a:avLst/>
            </a:prstGeom>
            <a:noFill/>
            <a:ln w="12700" cmpd="sng">
              <a:noFill/>
              <a:prstDash val="solid"/>
              <a:round/>
              <a:headEnd/>
              <a:tailEnd/>
            </a:ln>
          </p:spPr>
          <p:txBody>
            <a:bodyPr vert="horz" wrap="square" lIns="91440" tIns="45720" rIns="91440" bIns="45720" numCol="1" anchor="t" anchorCtr="0" compatLnSpc="1">
              <a:prstTxWarp prst="textNoShape">
                <a:avLst/>
              </a:prstTxWarp>
            </a:bodyPr>
            <a:lstStyle/>
            <a:p>
              <a:endParaRPr lang="en-US" sz="1200">
                <a:latin typeface="+mj-lt"/>
              </a:endParaRPr>
            </a:p>
          </p:txBody>
        </p:sp>
        <p:sp>
          <p:nvSpPr>
            <p:cNvPr id="38" name="Line 27"/>
            <p:cNvSpPr>
              <a:spLocks noChangeShapeType="1"/>
            </p:cNvSpPr>
            <p:nvPr/>
          </p:nvSpPr>
          <p:spPr bwMode="auto">
            <a:xfrm flipH="1">
              <a:off x="1366834" y="2591326"/>
              <a:ext cx="46038" cy="1397"/>
            </a:xfrm>
            <a:prstGeom prst="line">
              <a:avLst/>
            </a:prstGeom>
            <a:noFill/>
            <a:ln w="12700" cmpd="sng">
              <a:noFill/>
              <a:prstDash val="solid"/>
              <a:round/>
              <a:headEnd/>
              <a:tailEnd/>
            </a:ln>
          </p:spPr>
          <p:txBody>
            <a:bodyPr vert="horz" wrap="square" lIns="91440" tIns="45720" rIns="91440" bIns="45720" numCol="1" anchor="t" anchorCtr="0" compatLnSpc="1">
              <a:prstTxWarp prst="textNoShape">
                <a:avLst/>
              </a:prstTxWarp>
            </a:bodyPr>
            <a:lstStyle/>
            <a:p>
              <a:endParaRPr lang="en-US" sz="1200">
                <a:latin typeface="+mj-lt"/>
              </a:endParaRPr>
            </a:p>
          </p:txBody>
        </p:sp>
        <p:sp>
          <p:nvSpPr>
            <p:cNvPr id="41" name="Line 30"/>
            <p:cNvSpPr>
              <a:spLocks noChangeShapeType="1"/>
            </p:cNvSpPr>
            <p:nvPr/>
          </p:nvSpPr>
          <p:spPr bwMode="auto">
            <a:xfrm flipH="1">
              <a:off x="1366834" y="3274041"/>
              <a:ext cx="46038" cy="1397"/>
            </a:xfrm>
            <a:prstGeom prst="line">
              <a:avLst/>
            </a:prstGeom>
            <a:noFill/>
            <a:ln w="12700" cmpd="sng">
              <a:noFill/>
              <a:prstDash val="solid"/>
              <a:round/>
              <a:headEnd/>
              <a:tailEnd/>
            </a:ln>
          </p:spPr>
          <p:txBody>
            <a:bodyPr vert="horz" wrap="square" lIns="91440" tIns="45720" rIns="91440" bIns="45720" numCol="1" anchor="t" anchorCtr="0" compatLnSpc="1">
              <a:prstTxWarp prst="textNoShape">
                <a:avLst/>
              </a:prstTxWarp>
            </a:bodyPr>
            <a:lstStyle/>
            <a:p>
              <a:endParaRPr lang="en-US" sz="1200">
                <a:latin typeface="+mj-lt"/>
              </a:endParaRPr>
            </a:p>
          </p:txBody>
        </p:sp>
        <p:sp>
          <p:nvSpPr>
            <p:cNvPr id="44" name="Line 33"/>
            <p:cNvSpPr>
              <a:spLocks noChangeShapeType="1"/>
            </p:cNvSpPr>
            <p:nvPr/>
          </p:nvSpPr>
          <p:spPr bwMode="auto">
            <a:xfrm flipH="1">
              <a:off x="1366834" y="3956756"/>
              <a:ext cx="46038" cy="1397"/>
            </a:xfrm>
            <a:prstGeom prst="line">
              <a:avLst/>
            </a:prstGeom>
            <a:noFill/>
            <a:ln w="12700" cmpd="sng">
              <a:noFill/>
              <a:prstDash val="solid"/>
              <a:round/>
              <a:headEnd/>
              <a:tailEnd/>
            </a:ln>
          </p:spPr>
          <p:txBody>
            <a:bodyPr vert="horz" wrap="square" lIns="91440" tIns="45720" rIns="91440" bIns="45720" numCol="1" anchor="t" anchorCtr="0" compatLnSpc="1">
              <a:prstTxWarp prst="textNoShape">
                <a:avLst/>
              </a:prstTxWarp>
            </a:bodyPr>
            <a:lstStyle/>
            <a:p>
              <a:endParaRPr lang="en-US" sz="1200">
                <a:latin typeface="+mj-lt"/>
              </a:endParaRPr>
            </a:p>
          </p:txBody>
        </p:sp>
        <p:sp>
          <p:nvSpPr>
            <p:cNvPr id="47" name="Line 36"/>
            <p:cNvSpPr>
              <a:spLocks noChangeShapeType="1"/>
            </p:cNvSpPr>
            <p:nvPr/>
          </p:nvSpPr>
          <p:spPr bwMode="auto">
            <a:xfrm flipH="1">
              <a:off x="1366834" y="4640868"/>
              <a:ext cx="46038" cy="1397"/>
            </a:xfrm>
            <a:prstGeom prst="line">
              <a:avLst/>
            </a:prstGeom>
            <a:noFill/>
            <a:ln w="12700" cmpd="sng">
              <a:noFill/>
              <a:prstDash val="solid"/>
              <a:round/>
              <a:headEnd/>
              <a:tailEnd/>
            </a:ln>
          </p:spPr>
          <p:txBody>
            <a:bodyPr vert="horz" wrap="square" lIns="91440" tIns="45720" rIns="91440" bIns="45720" numCol="1" anchor="t" anchorCtr="0" compatLnSpc="1">
              <a:prstTxWarp prst="textNoShape">
                <a:avLst/>
              </a:prstTxWarp>
            </a:bodyPr>
            <a:lstStyle/>
            <a:p>
              <a:endParaRPr lang="en-US" sz="1200">
                <a:latin typeface="+mj-lt"/>
              </a:endParaRPr>
            </a:p>
          </p:txBody>
        </p:sp>
        <p:sp>
          <p:nvSpPr>
            <p:cNvPr id="50" name="Line 39"/>
            <p:cNvSpPr>
              <a:spLocks noChangeShapeType="1"/>
            </p:cNvSpPr>
            <p:nvPr/>
          </p:nvSpPr>
          <p:spPr bwMode="auto">
            <a:xfrm flipH="1">
              <a:off x="1366834" y="5327771"/>
              <a:ext cx="46038" cy="1397"/>
            </a:xfrm>
            <a:prstGeom prst="line">
              <a:avLst/>
            </a:prstGeom>
            <a:noFill/>
            <a:ln w="12700" cmpd="sng">
              <a:noFill/>
              <a:prstDash val="solid"/>
              <a:round/>
              <a:headEnd/>
              <a:tailEnd/>
            </a:ln>
          </p:spPr>
          <p:txBody>
            <a:bodyPr vert="horz" wrap="square" lIns="91440" tIns="45720" rIns="91440" bIns="45720" numCol="1" anchor="t" anchorCtr="0" compatLnSpc="1">
              <a:prstTxWarp prst="textNoShape">
                <a:avLst/>
              </a:prstTxWarp>
            </a:bodyPr>
            <a:lstStyle/>
            <a:p>
              <a:endParaRPr lang="en-US" sz="1200">
                <a:latin typeface="+mj-lt"/>
              </a:endParaRPr>
            </a:p>
          </p:txBody>
        </p:sp>
        <p:grpSp>
          <p:nvGrpSpPr>
            <p:cNvPr id="185" name="Group 184"/>
            <p:cNvGrpSpPr/>
            <p:nvPr/>
          </p:nvGrpSpPr>
          <p:grpSpPr>
            <a:xfrm>
              <a:off x="381000" y="1066800"/>
              <a:ext cx="389530" cy="4458978"/>
              <a:chOff x="381000" y="1179822"/>
              <a:chExt cx="389530" cy="4458978"/>
            </a:xfrm>
          </p:grpSpPr>
          <p:sp>
            <p:nvSpPr>
              <p:cNvPr id="33" name="Rectangle 22"/>
              <p:cNvSpPr>
                <a:spLocks noChangeArrowheads="1"/>
              </p:cNvSpPr>
              <p:nvPr/>
            </p:nvSpPr>
            <p:spPr bwMode="auto">
              <a:xfrm>
                <a:off x="461962" y="1179822"/>
                <a:ext cx="129844" cy="35151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effectLst/>
                    <a:latin typeface="+mj-lt"/>
                    <a:cs typeface="Arial" pitchFamily="34" charset="0"/>
                  </a:rPr>
                  <a:t>0</a:t>
                </a:r>
              </a:p>
            </p:txBody>
          </p:sp>
          <p:sp>
            <p:nvSpPr>
              <p:cNvPr id="36" name="Rectangle 25"/>
              <p:cNvSpPr>
                <a:spLocks noChangeArrowheads="1"/>
              </p:cNvSpPr>
              <p:nvPr/>
            </p:nvSpPr>
            <p:spPr bwMode="auto">
              <a:xfrm>
                <a:off x="420687" y="1868123"/>
                <a:ext cx="259686" cy="35151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effectLst/>
                    <a:latin typeface="+mj-lt"/>
                    <a:cs typeface="Arial" pitchFamily="34" charset="0"/>
                  </a:rPr>
                  <a:t>50</a:t>
                </a:r>
              </a:p>
            </p:txBody>
          </p:sp>
          <p:sp>
            <p:nvSpPr>
              <p:cNvPr id="39" name="Rectangle 28"/>
              <p:cNvSpPr>
                <a:spLocks noChangeArrowheads="1"/>
              </p:cNvSpPr>
              <p:nvPr/>
            </p:nvSpPr>
            <p:spPr bwMode="auto">
              <a:xfrm>
                <a:off x="381000" y="2550837"/>
                <a:ext cx="389530" cy="35151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effectLst/>
                    <a:latin typeface="+mj-lt"/>
                    <a:cs typeface="Arial" pitchFamily="34" charset="0"/>
                  </a:rPr>
                  <a:t>100</a:t>
                </a:r>
              </a:p>
            </p:txBody>
          </p:sp>
          <p:sp>
            <p:nvSpPr>
              <p:cNvPr id="42" name="Rectangle 31"/>
              <p:cNvSpPr>
                <a:spLocks noChangeArrowheads="1"/>
              </p:cNvSpPr>
              <p:nvPr/>
            </p:nvSpPr>
            <p:spPr bwMode="auto">
              <a:xfrm>
                <a:off x="381000" y="3233553"/>
                <a:ext cx="389530" cy="35151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effectLst/>
                    <a:latin typeface="+mj-lt"/>
                    <a:cs typeface="Arial" pitchFamily="34" charset="0"/>
                  </a:rPr>
                  <a:t>150</a:t>
                </a:r>
              </a:p>
            </p:txBody>
          </p:sp>
          <p:sp>
            <p:nvSpPr>
              <p:cNvPr id="45" name="Rectangle 34"/>
              <p:cNvSpPr>
                <a:spLocks noChangeArrowheads="1"/>
              </p:cNvSpPr>
              <p:nvPr/>
            </p:nvSpPr>
            <p:spPr bwMode="auto">
              <a:xfrm>
                <a:off x="381000" y="3916267"/>
                <a:ext cx="389530" cy="35151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effectLst/>
                    <a:latin typeface="+mj-lt"/>
                    <a:cs typeface="Arial" pitchFamily="34" charset="0"/>
                  </a:rPr>
                  <a:t>200</a:t>
                </a:r>
              </a:p>
            </p:txBody>
          </p:sp>
          <p:sp>
            <p:nvSpPr>
              <p:cNvPr id="48" name="Rectangle 37"/>
              <p:cNvSpPr>
                <a:spLocks noChangeArrowheads="1"/>
              </p:cNvSpPr>
              <p:nvPr/>
            </p:nvSpPr>
            <p:spPr bwMode="auto">
              <a:xfrm>
                <a:off x="381000" y="4600378"/>
                <a:ext cx="389530" cy="35151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effectLst/>
                    <a:latin typeface="+mj-lt"/>
                    <a:cs typeface="Arial" pitchFamily="34" charset="0"/>
                  </a:rPr>
                  <a:t>250</a:t>
                </a:r>
              </a:p>
            </p:txBody>
          </p:sp>
          <p:sp>
            <p:nvSpPr>
              <p:cNvPr id="51" name="Rectangle 40"/>
              <p:cNvSpPr>
                <a:spLocks noChangeArrowheads="1"/>
              </p:cNvSpPr>
              <p:nvPr/>
            </p:nvSpPr>
            <p:spPr bwMode="auto">
              <a:xfrm>
                <a:off x="381000" y="5287282"/>
                <a:ext cx="389530" cy="35151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effectLst/>
                    <a:latin typeface="+mj-lt"/>
                    <a:cs typeface="Arial" pitchFamily="34" charset="0"/>
                  </a:rPr>
                  <a:t>300</a:t>
                </a:r>
              </a:p>
            </p:txBody>
          </p:sp>
        </p:grpSp>
        <p:sp>
          <p:nvSpPr>
            <p:cNvPr id="52" name="Line 41"/>
            <p:cNvSpPr>
              <a:spLocks noChangeShapeType="1"/>
            </p:cNvSpPr>
            <p:nvPr/>
          </p:nvSpPr>
          <p:spPr bwMode="auto">
            <a:xfrm>
              <a:off x="1333496" y="5327771"/>
              <a:ext cx="79375" cy="1397"/>
            </a:xfrm>
            <a:prstGeom prst="line">
              <a:avLst/>
            </a:prstGeom>
            <a:noFill/>
            <a:ln w="12700" cmpd="sng">
              <a:noFill/>
              <a:prstDash val="solid"/>
              <a:round/>
              <a:headEnd/>
              <a:tailEnd/>
            </a:ln>
          </p:spPr>
          <p:txBody>
            <a:bodyPr vert="horz" wrap="square" lIns="91440" tIns="45720" rIns="91440" bIns="45720" numCol="1" anchor="t" anchorCtr="0" compatLnSpc="1">
              <a:prstTxWarp prst="textNoShape">
                <a:avLst/>
              </a:prstTxWarp>
            </a:bodyPr>
            <a:lstStyle/>
            <a:p>
              <a:endParaRPr lang="en-US" sz="1200">
                <a:latin typeface="+mj-lt"/>
              </a:endParaRPr>
            </a:p>
          </p:txBody>
        </p:sp>
        <p:sp>
          <p:nvSpPr>
            <p:cNvPr id="53" name="Line 42"/>
            <p:cNvSpPr>
              <a:spLocks noChangeShapeType="1"/>
            </p:cNvSpPr>
            <p:nvPr/>
          </p:nvSpPr>
          <p:spPr bwMode="auto">
            <a:xfrm>
              <a:off x="1333496" y="1220312"/>
              <a:ext cx="79375" cy="1397"/>
            </a:xfrm>
            <a:prstGeom prst="line">
              <a:avLst/>
            </a:prstGeom>
            <a:noFill/>
            <a:ln w="12700" cmpd="sng">
              <a:noFill/>
              <a:prstDash val="solid"/>
              <a:round/>
              <a:headEnd/>
              <a:tailEnd/>
            </a:ln>
          </p:spPr>
          <p:txBody>
            <a:bodyPr vert="horz" wrap="square" lIns="91440" tIns="45720" rIns="91440" bIns="45720" numCol="1" anchor="t" anchorCtr="0" compatLnSpc="1">
              <a:prstTxWarp prst="textNoShape">
                <a:avLst/>
              </a:prstTxWarp>
            </a:bodyPr>
            <a:lstStyle/>
            <a:p>
              <a:endParaRPr lang="en-US" sz="1200">
                <a:latin typeface="+mj-lt"/>
              </a:endParaRPr>
            </a:p>
          </p:txBody>
        </p:sp>
        <p:grpSp>
          <p:nvGrpSpPr>
            <p:cNvPr id="184" name="Group 183"/>
            <p:cNvGrpSpPr/>
            <p:nvPr/>
          </p:nvGrpSpPr>
          <p:grpSpPr>
            <a:xfrm>
              <a:off x="842330" y="1220312"/>
              <a:ext cx="148270" cy="4108856"/>
              <a:chOff x="923869" y="1220312"/>
              <a:chExt cx="148270" cy="4108856"/>
            </a:xfrm>
          </p:grpSpPr>
          <p:sp>
            <p:nvSpPr>
              <p:cNvPr id="31" name="Line 20"/>
              <p:cNvSpPr>
                <a:spLocks noChangeShapeType="1"/>
              </p:cNvSpPr>
              <p:nvPr/>
            </p:nvSpPr>
            <p:spPr bwMode="auto">
              <a:xfrm>
                <a:off x="1026101" y="1220312"/>
                <a:ext cx="46038" cy="1397"/>
              </a:xfrm>
              <a:prstGeom prst="line">
                <a:avLst/>
              </a:prstGeom>
              <a:noFill/>
              <a:ln w="12700" cmpd="sng">
                <a:noFill/>
                <a:prstDash val="solid"/>
                <a:round/>
                <a:headEnd/>
                <a:tailEnd/>
              </a:ln>
            </p:spPr>
            <p:txBody>
              <a:bodyPr vert="horz" wrap="square" lIns="91440" tIns="45720" rIns="91440" bIns="45720" numCol="1" anchor="t" anchorCtr="0" compatLnSpc="1">
                <a:prstTxWarp prst="textNoShape">
                  <a:avLst/>
                </a:prstTxWarp>
              </a:bodyPr>
              <a:lstStyle/>
              <a:p>
                <a:endParaRPr lang="en-US" sz="1200">
                  <a:latin typeface="+mj-lt"/>
                </a:endParaRPr>
              </a:p>
            </p:txBody>
          </p:sp>
          <p:sp>
            <p:nvSpPr>
              <p:cNvPr id="34" name="Line 23"/>
              <p:cNvSpPr>
                <a:spLocks noChangeShapeType="1"/>
              </p:cNvSpPr>
              <p:nvPr/>
            </p:nvSpPr>
            <p:spPr bwMode="auto">
              <a:xfrm>
                <a:off x="1026101" y="1908611"/>
                <a:ext cx="46038" cy="1397"/>
              </a:xfrm>
              <a:prstGeom prst="line">
                <a:avLst/>
              </a:prstGeom>
              <a:noFill/>
              <a:ln w="12700" cmpd="sng">
                <a:noFill/>
                <a:prstDash val="solid"/>
                <a:round/>
                <a:headEnd/>
                <a:tailEnd/>
              </a:ln>
            </p:spPr>
            <p:txBody>
              <a:bodyPr vert="horz" wrap="square" lIns="91440" tIns="45720" rIns="91440" bIns="45720" numCol="1" anchor="t" anchorCtr="0" compatLnSpc="1">
                <a:prstTxWarp prst="textNoShape">
                  <a:avLst/>
                </a:prstTxWarp>
              </a:bodyPr>
              <a:lstStyle/>
              <a:p>
                <a:endParaRPr lang="en-US" sz="1200">
                  <a:latin typeface="+mj-lt"/>
                </a:endParaRPr>
              </a:p>
            </p:txBody>
          </p:sp>
          <p:sp>
            <p:nvSpPr>
              <p:cNvPr id="37" name="Line 26"/>
              <p:cNvSpPr>
                <a:spLocks noChangeShapeType="1"/>
              </p:cNvSpPr>
              <p:nvPr/>
            </p:nvSpPr>
            <p:spPr bwMode="auto">
              <a:xfrm>
                <a:off x="1026101" y="2591326"/>
                <a:ext cx="46038" cy="1397"/>
              </a:xfrm>
              <a:prstGeom prst="line">
                <a:avLst/>
              </a:prstGeom>
              <a:noFill/>
              <a:ln w="12700" cmpd="sng">
                <a:noFill/>
                <a:prstDash val="solid"/>
                <a:round/>
                <a:headEnd/>
                <a:tailEnd/>
              </a:ln>
            </p:spPr>
            <p:txBody>
              <a:bodyPr vert="horz" wrap="square" lIns="91440" tIns="45720" rIns="91440" bIns="45720" numCol="1" anchor="t" anchorCtr="0" compatLnSpc="1">
                <a:prstTxWarp prst="textNoShape">
                  <a:avLst/>
                </a:prstTxWarp>
              </a:bodyPr>
              <a:lstStyle/>
              <a:p>
                <a:endParaRPr lang="en-US" sz="1200">
                  <a:latin typeface="+mj-lt"/>
                </a:endParaRPr>
              </a:p>
            </p:txBody>
          </p:sp>
          <p:sp>
            <p:nvSpPr>
              <p:cNvPr id="40" name="Line 29"/>
              <p:cNvSpPr>
                <a:spLocks noChangeShapeType="1"/>
              </p:cNvSpPr>
              <p:nvPr/>
            </p:nvSpPr>
            <p:spPr bwMode="auto">
              <a:xfrm>
                <a:off x="1026101" y="3274041"/>
                <a:ext cx="46038" cy="1397"/>
              </a:xfrm>
              <a:prstGeom prst="line">
                <a:avLst/>
              </a:prstGeom>
              <a:noFill/>
              <a:ln w="12700" cmpd="sng">
                <a:noFill/>
                <a:prstDash val="solid"/>
                <a:round/>
                <a:headEnd/>
                <a:tailEnd/>
              </a:ln>
            </p:spPr>
            <p:txBody>
              <a:bodyPr vert="horz" wrap="square" lIns="91440" tIns="45720" rIns="91440" bIns="45720" numCol="1" anchor="t" anchorCtr="0" compatLnSpc="1">
                <a:prstTxWarp prst="textNoShape">
                  <a:avLst/>
                </a:prstTxWarp>
              </a:bodyPr>
              <a:lstStyle/>
              <a:p>
                <a:endParaRPr lang="en-US" sz="1200">
                  <a:latin typeface="+mj-lt"/>
                </a:endParaRPr>
              </a:p>
            </p:txBody>
          </p:sp>
          <p:sp>
            <p:nvSpPr>
              <p:cNvPr id="43" name="Line 32"/>
              <p:cNvSpPr>
                <a:spLocks noChangeShapeType="1"/>
              </p:cNvSpPr>
              <p:nvPr/>
            </p:nvSpPr>
            <p:spPr bwMode="auto">
              <a:xfrm>
                <a:off x="1026101" y="3956756"/>
                <a:ext cx="46038" cy="1397"/>
              </a:xfrm>
              <a:prstGeom prst="line">
                <a:avLst/>
              </a:prstGeom>
              <a:noFill/>
              <a:ln w="12700" cmpd="sng">
                <a:noFill/>
                <a:prstDash val="solid"/>
                <a:round/>
                <a:headEnd/>
                <a:tailEnd/>
              </a:ln>
            </p:spPr>
            <p:txBody>
              <a:bodyPr vert="horz" wrap="square" lIns="91440" tIns="45720" rIns="91440" bIns="45720" numCol="1" anchor="t" anchorCtr="0" compatLnSpc="1">
                <a:prstTxWarp prst="textNoShape">
                  <a:avLst/>
                </a:prstTxWarp>
              </a:bodyPr>
              <a:lstStyle/>
              <a:p>
                <a:endParaRPr lang="en-US" sz="1200">
                  <a:latin typeface="+mj-lt"/>
                </a:endParaRPr>
              </a:p>
            </p:txBody>
          </p:sp>
          <p:sp>
            <p:nvSpPr>
              <p:cNvPr id="46" name="Line 35"/>
              <p:cNvSpPr>
                <a:spLocks noChangeShapeType="1"/>
              </p:cNvSpPr>
              <p:nvPr/>
            </p:nvSpPr>
            <p:spPr bwMode="auto">
              <a:xfrm>
                <a:off x="1026101" y="4640868"/>
                <a:ext cx="46038" cy="1397"/>
              </a:xfrm>
              <a:prstGeom prst="line">
                <a:avLst/>
              </a:prstGeom>
              <a:noFill/>
              <a:ln w="12700" cmpd="sng">
                <a:noFill/>
                <a:prstDash val="solid"/>
                <a:round/>
                <a:headEnd/>
                <a:tailEnd/>
              </a:ln>
            </p:spPr>
            <p:txBody>
              <a:bodyPr vert="horz" wrap="square" lIns="91440" tIns="45720" rIns="91440" bIns="45720" numCol="1" anchor="t" anchorCtr="0" compatLnSpc="1">
                <a:prstTxWarp prst="textNoShape">
                  <a:avLst/>
                </a:prstTxWarp>
              </a:bodyPr>
              <a:lstStyle/>
              <a:p>
                <a:endParaRPr lang="en-US" sz="1200">
                  <a:latin typeface="+mj-lt"/>
                </a:endParaRPr>
              </a:p>
            </p:txBody>
          </p:sp>
          <p:sp>
            <p:nvSpPr>
              <p:cNvPr id="49" name="Line 38"/>
              <p:cNvSpPr>
                <a:spLocks noChangeShapeType="1"/>
              </p:cNvSpPr>
              <p:nvPr/>
            </p:nvSpPr>
            <p:spPr bwMode="auto">
              <a:xfrm>
                <a:off x="1026101" y="5327771"/>
                <a:ext cx="46038" cy="1397"/>
              </a:xfrm>
              <a:prstGeom prst="line">
                <a:avLst/>
              </a:prstGeom>
              <a:noFill/>
              <a:ln w="12700" cmpd="sng">
                <a:noFill/>
                <a:prstDash val="solid"/>
                <a:round/>
                <a:headEnd/>
                <a:tailEnd/>
              </a:ln>
            </p:spPr>
            <p:txBody>
              <a:bodyPr vert="horz" wrap="square" lIns="91440" tIns="45720" rIns="91440" bIns="45720" numCol="1" anchor="t" anchorCtr="0" compatLnSpc="1">
                <a:prstTxWarp prst="textNoShape">
                  <a:avLst/>
                </a:prstTxWarp>
              </a:bodyPr>
              <a:lstStyle/>
              <a:p>
                <a:endParaRPr lang="en-US" sz="1200">
                  <a:latin typeface="+mj-lt"/>
                </a:endParaRPr>
              </a:p>
            </p:txBody>
          </p:sp>
          <p:sp>
            <p:nvSpPr>
              <p:cNvPr id="54" name="Line 50"/>
              <p:cNvSpPr>
                <a:spLocks noChangeShapeType="1"/>
              </p:cNvSpPr>
              <p:nvPr/>
            </p:nvSpPr>
            <p:spPr bwMode="auto">
              <a:xfrm>
                <a:off x="923869" y="1220312"/>
                <a:ext cx="1588" cy="4107460"/>
              </a:xfrm>
              <a:prstGeom prst="line">
                <a:avLst/>
              </a:prstGeom>
              <a:noFill/>
              <a:ln w="12700" cmpd="sng">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sz="1200">
                  <a:latin typeface="+mj-lt"/>
                </a:endParaRPr>
              </a:p>
            </p:txBody>
          </p:sp>
          <p:grpSp>
            <p:nvGrpSpPr>
              <p:cNvPr id="55" name="Group 54"/>
              <p:cNvGrpSpPr/>
              <p:nvPr/>
            </p:nvGrpSpPr>
            <p:grpSpPr>
              <a:xfrm>
                <a:off x="923869" y="1223103"/>
                <a:ext cx="91440" cy="4104668"/>
                <a:chOff x="1765300" y="1038225"/>
                <a:chExt cx="91440" cy="4667251"/>
              </a:xfrm>
            </p:grpSpPr>
            <p:sp>
              <p:nvSpPr>
                <p:cNvPr id="164" name="Line 54"/>
                <p:cNvSpPr>
                  <a:spLocks noChangeShapeType="1"/>
                </p:cNvSpPr>
                <p:nvPr/>
              </p:nvSpPr>
              <p:spPr bwMode="auto">
                <a:xfrm flipV="1">
                  <a:off x="1765300" y="5654676"/>
                  <a:ext cx="1588" cy="50800"/>
                </a:xfrm>
                <a:prstGeom prst="line">
                  <a:avLst/>
                </a:prstGeom>
                <a:noFill/>
                <a:ln w="12700" cmpd="sng">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sz="1200">
                    <a:latin typeface="+mj-lt"/>
                  </a:endParaRPr>
                </a:p>
              </p:txBody>
            </p:sp>
            <p:sp>
              <p:nvSpPr>
                <p:cNvPr id="165" name="Line 62"/>
                <p:cNvSpPr>
                  <a:spLocks noChangeShapeType="1"/>
                </p:cNvSpPr>
                <p:nvPr/>
              </p:nvSpPr>
              <p:spPr bwMode="auto">
                <a:xfrm>
                  <a:off x="1765300" y="1038225"/>
                  <a:ext cx="91440" cy="0"/>
                </a:xfrm>
                <a:prstGeom prst="line">
                  <a:avLst/>
                </a:prstGeom>
                <a:noFill/>
                <a:ln w="12700" cmpd="sng">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sz="1200">
                    <a:latin typeface="+mj-lt"/>
                  </a:endParaRPr>
                </a:p>
              </p:txBody>
            </p:sp>
            <p:sp>
              <p:nvSpPr>
                <p:cNvPr id="166" name="Line 65"/>
                <p:cNvSpPr>
                  <a:spLocks noChangeShapeType="1"/>
                </p:cNvSpPr>
                <p:nvPr/>
              </p:nvSpPr>
              <p:spPr bwMode="auto">
                <a:xfrm>
                  <a:off x="1765300" y="1817688"/>
                  <a:ext cx="91440" cy="0"/>
                </a:xfrm>
                <a:prstGeom prst="line">
                  <a:avLst/>
                </a:prstGeom>
                <a:noFill/>
                <a:ln w="12700" cmpd="sng">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sz="1200">
                    <a:latin typeface="+mj-lt"/>
                  </a:endParaRPr>
                </a:p>
              </p:txBody>
            </p:sp>
            <p:sp>
              <p:nvSpPr>
                <p:cNvPr id="167" name="Line 68"/>
                <p:cNvSpPr>
                  <a:spLocks noChangeShapeType="1"/>
                </p:cNvSpPr>
                <p:nvPr/>
              </p:nvSpPr>
              <p:spPr bwMode="auto">
                <a:xfrm>
                  <a:off x="1765300" y="2593976"/>
                  <a:ext cx="91440" cy="0"/>
                </a:xfrm>
                <a:prstGeom prst="line">
                  <a:avLst/>
                </a:prstGeom>
                <a:noFill/>
                <a:ln w="12700" cmpd="sng">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sz="1200">
                    <a:latin typeface="+mj-lt"/>
                  </a:endParaRPr>
                </a:p>
              </p:txBody>
            </p:sp>
            <p:sp>
              <p:nvSpPr>
                <p:cNvPr id="168" name="Line 71"/>
                <p:cNvSpPr>
                  <a:spLocks noChangeShapeType="1"/>
                </p:cNvSpPr>
                <p:nvPr/>
              </p:nvSpPr>
              <p:spPr bwMode="auto">
                <a:xfrm>
                  <a:off x="1765300" y="3370263"/>
                  <a:ext cx="91440" cy="0"/>
                </a:xfrm>
                <a:prstGeom prst="line">
                  <a:avLst/>
                </a:prstGeom>
                <a:noFill/>
                <a:ln w="12700" cmpd="sng">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sz="1200">
                    <a:latin typeface="+mj-lt"/>
                  </a:endParaRPr>
                </a:p>
              </p:txBody>
            </p:sp>
            <p:sp>
              <p:nvSpPr>
                <p:cNvPr id="169" name="Line 74"/>
                <p:cNvSpPr>
                  <a:spLocks noChangeShapeType="1"/>
                </p:cNvSpPr>
                <p:nvPr/>
              </p:nvSpPr>
              <p:spPr bwMode="auto">
                <a:xfrm>
                  <a:off x="1765300" y="4146551"/>
                  <a:ext cx="91440" cy="0"/>
                </a:xfrm>
                <a:prstGeom prst="line">
                  <a:avLst/>
                </a:prstGeom>
                <a:noFill/>
                <a:ln w="12700" cmpd="sng">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sz="1200">
                    <a:latin typeface="+mj-lt"/>
                  </a:endParaRPr>
                </a:p>
              </p:txBody>
            </p:sp>
            <p:sp>
              <p:nvSpPr>
                <p:cNvPr id="170" name="Line 77"/>
                <p:cNvSpPr>
                  <a:spLocks noChangeShapeType="1"/>
                </p:cNvSpPr>
                <p:nvPr/>
              </p:nvSpPr>
              <p:spPr bwMode="auto">
                <a:xfrm>
                  <a:off x="1765300" y="4924425"/>
                  <a:ext cx="91440" cy="0"/>
                </a:xfrm>
                <a:prstGeom prst="line">
                  <a:avLst/>
                </a:prstGeom>
                <a:noFill/>
                <a:ln w="12700" cmpd="sng">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sz="1200">
                    <a:latin typeface="+mj-lt"/>
                  </a:endParaRPr>
                </a:p>
              </p:txBody>
            </p:sp>
            <p:sp>
              <p:nvSpPr>
                <p:cNvPr id="171" name="Line 80"/>
                <p:cNvSpPr>
                  <a:spLocks noChangeShapeType="1"/>
                </p:cNvSpPr>
                <p:nvPr/>
              </p:nvSpPr>
              <p:spPr bwMode="auto">
                <a:xfrm>
                  <a:off x="1765300" y="5705476"/>
                  <a:ext cx="91440" cy="0"/>
                </a:xfrm>
                <a:prstGeom prst="line">
                  <a:avLst/>
                </a:prstGeom>
                <a:noFill/>
                <a:ln w="12700" cmpd="sng">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sz="1200">
                    <a:latin typeface="+mj-lt"/>
                  </a:endParaRPr>
                </a:p>
              </p:txBody>
            </p:sp>
          </p:grpSp>
        </p:grpSp>
        <p:grpSp>
          <p:nvGrpSpPr>
            <p:cNvPr id="56" name="Group 55"/>
            <p:cNvGrpSpPr/>
            <p:nvPr/>
          </p:nvGrpSpPr>
          <p:grpSpPr>
            <a:xfrm>
              <a:off x="3124200" y="1220312"/>
              <a:ext cx="228600" cy="2716899"/>
              <a:chOff x="3285332" y="1792132"/>
              <a:chExt cx="79375" cy="3089275"/>
            </a:xfrm>
          </p:grpSpPr>
          <p:pic>
            <p:nvPicPr>
              <p:cNvPr id="157" name="Picture 102"/>
              <p:cNvPicPr>
                <a:picLocks noChangeAspect="1" noChangeArrowheads="1"/>
              </p:cNvPicPr>
              <p:nvPr/>
            </p:nvPicPr>
            <p:blipFill>
              <a:blip r:embed="rId7" cstate="print"/>
              <a:srcRect/>
              <a:stretch>
                <a:fillRect/>
              </a:stretch>
            </p:blipFill>
            <p:spPr bwMode="auto">
              <a:xfrm>
                <a:off x="3290094" y="1798482"/>
                <a:ext cx="74613" cy="2047875"/>
              </a:xfrm>
              <a:prstGeom prst="rect">
                <a:avLst/>
              </a:prstGeom>
              <a:noFill/>
              <a:ln w="12700" cmpd="sng">
                <a:solidFill>
                  <a:schemeClr val="tx1"/>
                </a:solidFill>
                <a:miter lim="800000"/>
                <a:headEnd/>
                <a:tailEnd/>
              </a:ln>
            </p:spPr>
          </p:pic>
          <p:pic>
            <p:nvPicPr>
              <p:cNvPr id="158" name="Picture 105"/>
              <p:cNvPicPr>
                <a:picLocks noChangeAspect="1" noChangeArrowheads="1"/>
              </p:cNvPicPr>
              <p:nvPr/>
            </p:nvPicPr>
            <p:blipFill>
              <a:blip r:embed="rId8" cstate="print"/>
              <a:srcRect/>
              <a:stretch>
                <a:fillRect/>
              </a:stretch>
            </p:blipFill>
            <p:spPr bwMode="auto">
              <a:xfrm>
                <a:off x="3290094" y="3846357"/>
                <a:ext cx="74613" cy="1035050"/>
              </a:xfrm>
              <a:prstGeom prst="rect">
                <a:avLst/>
              </a:prstGeom>
              <a:noFill/>
              <a:ln w="12700" cmpd="sng">
                <a:solidFill>
                  <a:schemeClr val="tx1"/>
                </a:solidFill>
                <a:miter lim="800000"/>
                <a:headEnd/>
                <a:tailEnd/>
              </a:ln>
            </p:spPr>
          </p:pic>
          <p:sp>
            <p:nvSpPr>
              <p:cNvPr id="159" name="Line 107"/>
              <p:cNvSpPr>
                <a:spLocks noChangeShapeType="1"/>
              </p:cNvSpPr>
              <p:nvPr/>
            </p:nvSpPr>
            <p:spPr bwMode="auto">
              <a:xfrm>
                <a:off x="3285332" y="1792132"/>
                <a:ext cx="79375" cy="1588"/>
              </a:xfrm>
              <a:prstGeom prst="line">
                <a:avLst/>
              </a:prstGeom>
              <a:noFill/>
              <a:ln w="12700" cmpd="sng">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sz="1200">
                  <a:latin typeface="+mj-lt"/>
                </a:endParaRPr>
              </a:p>
            </p:txBody>
          </p:sp>
          <p:sp>
            <p:nvSpPr>
              <p:cNvPr id="160" name="Line 110"/>
              <p:cNvSpPr>
                <a:spLocks noChangeShapeType="1"/>
              </p:cNvSpPr>
              <p:nvPr/>
            </p:nvSpPr>
            <p:spPr bwMode="auto">
              <a:xfrm>
                <a:off x="3285332" y="1792132"/>
                <a:ext cx="79375" cy="1588"/>
              </a:xfrm>
              <a:prstGeom prst="line">
                <a:avLst/>
              </a:prstGeom>
              <a:noFill/>
              <a:ln w="12700" cmpd="sng">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sz="1200">
                  <a:latin typeface="+mj-lt"/>
                </a:endParaRPr>
              </a:p>
            </p:txBody>
          </p:sp>
          <p:sp>
            <p:nvSpPr>
              <p:cNvPr id="161" name="Line 112"/>
              <p:cNvSpPr>
                <a:spLocks noChangeShapeType="1"/>
              </p:cNvSpPr>
              <p:nvPr/>
            </p:nvSpPr>
            <p:spPr bwMode="auto">
              <a:xfrm>
                <a:off x="3285332" y="1792132"/>
                <a:ext cx="46038" cy="1588"/>
              </a:xfrm>
              <a:prstGeom prst="line">
                <a:avLst/>
              </a:prstGeom>
              <a:noFill/>
              <a:ln w="12700" cmpd="sng">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sz="1200">
                  <a:latin typeface="+mj-lt"/>
                </a:endParaRPr>
              </a:p>
            </p:txBody>
          </p:sp>
          <p:sp>
            <p:nvSpPr>
              <p:cNvPr id="162" name="Line 113"/>
              <p:cNvSpPr>
                <a:spLocks noChangeShapeType="1"/>
              </p:cNvSpPr>
              <p:nvPr/>
            </p:nvSpPr>
            <p:spPr bwMode="auto">
              <a:xfrm flipH="1">
                <a:off x="3318669" y="1792132"/>
                <a:ext cx="46038" cy="1588"/>
              </a:xfrm>
              <a:prstGeom prst="line">
                <a:avLst/>
              </a:prstGeom>
              <a:noFill/>
              <a:ln w="12700" cmpd="sng">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sz="1200">
                  <a:latin typeface="+mj-lt"/>
                </a:endParaRPr>
              </a:p>
            </p:txBody>
          </p:sp>
          <p:sp>
            <p:nvSpPr>
              <p:cNvPr id="163" name="Line 134"/>
              <p:cNvSpPr>
                <a:spLocks noChangeShapeType="1"/>
              </p:cNvSpPr>
              <p:nvPr/>
            </p:nvSpPr>
            <p:spPr bwMode="auto">
              <a:xfrm>
                <a:off x="3285332" y="1792132"/>
                <a:ext cx="79375" cy="1588"/>
              </a:xfrm>
              <a:prstGeom prst="line">
                <a:avLst/>
              </a:prstGeom>
              <a:noFill/>
              <a:ln w="12700" cmpd="sng">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sz="1200">
                  <a:latin typeface="+mj-lt"/>
                </a:endParaRPr>
              </a:p>
            </p:txBody>
          </p:sp>
        </p:grpSp>
        <p:grpSp>
          <p:nvGrpSpPr>
            <p:cNvPr id="57" name="Group 56"/>
            <p:cNvGrpSpPr/>
            <p:nvPr/>
          </p:nvGrpSpPr>
          <p:grpSpPr>
            <a:xfrm>
              <a:off x="2967227" y="1220312"/>
              <a:ext cx="91440" cy="2736445"/>
              <a:chOff x="3956050" y="1035051"/>
              <a:chExt cx="91440" cy="3111500"/>
            </a:xfrm>
          </p:grpSpPr>
          <p:sp>
            <p:nvSpPr>
              <p:cNvPr id="151" name="Line 142"/>
              <p:cNvSpPr>
                <a:spLocks noChangeShapeType="1"/>
              </p:cNvSpPr>
              <p:nvPr/>
            </p:nvSpPr>
            <p:spPr bwMode="auto">
              <a:xfrm>
                <a:off x="3956050" y="1035051"/>
                <a:ext cx="0" cy="3096929"/>
              </a:xfrm>
              <a:prstGeom prst="line">
                <a:avLst/>
              </a:prstGeom>
              <a:noFill/>
              <a:ln w="12700" cmpd="sng">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sz="1200">
                  <a:latin typeface="+mj-lt"/>
                </a:endParaRPr>
              </a:p>
            </p:txBody>
          </p:sp>
          <p:sp>
            <p:nvSpPr>
              <p:cNvPr id="152" name="Line 154"/>
              <p:cNvSpPr>
                <a:spLocks noChangeShapeType="1"/>
              </p:cNvSpPr>
              <p:nvPr/>
            </p:nvSpPr>
            <p:spPr bwMode="auto">
              <a:xfrm>
                <a:off x="3956050" y="1041401"/>
                <a:ext cx="91440" cy="0"/>
              </a:xfrm>
              <a:prstGeom prst="line">
                <a:avLst/>
              </a:prstGeom>
              <a:noFill/>
              <a:ln w="12700" cmpd="sng">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sz="1200">
                  <a:latin typeface="+mj-lt"/>
                </a:endParaRPr>
              </a:p>
            </p:txBody>
          </p:sp>
          <p:sp>
            <p:nvSpPr>
              <p:cNvPr id="153" name="Line 157"/>
              <p:cNvSpPr>
                <a:spLocks noChangeShapeType="1"/>
              </p:cNvSpPr>
              <p:nvPr/>
            </p:nvSpPr>
            <p:spPr bwMode="auto">
              <a:xfrm>
                <a:off x="3956050" y="1817688"/>
                <a:ext cx="91440" cy="0"/>
              </a:xfrm>
              <a:prstGeom prst="line">
                <a:avLst/>
              </a:prstGeom>
              <a:noFill/>
              <a:ln w="12700" cmpd="sng">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sz="1200">
                  <a:latin typeface="+mj-lt"/>
                </a:endParaRPr>
              </a:p>
            </p:txBody>
          </p:sp>
          <p:sp>
            <p:nvSpPr>
              <p:cNvPr id="154" name="Line 160"/>
              <p:cNvSpPr>
                <a:spLocks noChangeShapeType="1"/>
              </p:cNvSpPr>
              <p:nvPr/>
            </p:nvSpPr>
            <p:spPr bwMode="auto">
              <a:xfrm>
                <a:off x="3956050" y="2593976"/>
                <a:ext cx="91440" cy="0"/>
              </a:xfrm>
              <a:prstGeom prst="line">
                <a:avLst/>
              </a:prstGeom>
              <a:noFill/>
              <a:ln w="12700" cmpd="sng">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sz="1200">
                  <a:latin typeface="+mj-lt"/>
                </a:endParaRPr>
              </a:p>
            </p:txBody>
          </p:sp>
          <p:sp>
            <p:nvSpPr>
              <p:cNvPr id="155" name="Line 163"/>
              <p:cNvSpPr>
                <a:spLocks noChangeShapeType="1"/>
              </p:cNvSpPr>
              <p:nvPr/>
            </p:nvSpPr>
            <p:spPr bwMode="auto">
              <a:xfrm>
                <a:off x="3956050" y="3370263"/>
                <a:ext cx="91440" cy="0"/>
              </a:xfrm>
              <a:prstGeom prst="line">
                <a:avLst/>
              </a:prstGeom>
              <a:noFill/>
              <a:ln w="12700" cmpd="sng">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sz="1200">
                  <a:latin typeface="+mj-lt"/>
                </a:endParaRPr>
              </a:p>
            </p:txBody>
          </p:sp>
          <p:sp>
            <p:nvSpPr>
              <p:cNvPr id="156" name="Line 166"/>
              <p:cNvSpPr>
                <a:spLocks noChangeShapeType="1"/>
              </p:cNvSpPr>
              <p:nvPr/>
            </p:nvSpPr>
            <p:spPr bwMode="auto">
              <a:xfrm>
                <a:off x="3956050" y="4146551"/>
                <a:ext cx="91440" cy="0"/>
              </a:xfrm>
              <a:prstGeom prst="line">
                <a:avLst/>
              </a:prstGeom>
              <a:noFill/>
              <a:ln w="12700" cmpd="sng">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sz="1200">
                  <a:latin typeface="+mj-lt"/>
                </a:endParaRPr>
              </a:p>
            </p:txBody>
          </p:sp>
        </p:grpSp>
        <p:grpSp>
          <p:nvGrpSpPr>
            <p:cNvPr id="60" name="Group 59"/>
            <p:cNvGrpSpPr/>
            <p:nvPr/>
          </p:nvGrpSpPr>
          <p:grpSpPr>
            <a:xfrm>
              <a:off x="4703496" y="1218244"/>
              <a:ext cx="91440" cy="2738511"/>
              <a:chOff x="4573613" y="1789782"/>
              <a:chExt cx="91440" cy="3113849"/>
            </a:xfrm>
          </p:grpSpPr>
          <p:sp>
            <p:nvSpPr>
              <p:cNvPr id="145" name="Line 231"/>
              <p:cNvSpPr>
                <a:spLocks noChangeShapeType="1"/>
              </p:cNvSpPr>
              <p:nvPr/>
            </p:nvSpPr>
            <p:spPr bwMode="auto">
              <a:xfrm>
                <a:off x="4573613" y="1792131"/>
                <a:ext cx="0" cy="3105629"/>
              </a:xfrm>
              <a:prstGeom prst="line">
                <a:avLst/>
              </a:prstGeom>
              <a:noFill/>
              <a:ln w="12700" cmpd="sng">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sz="1200">
                  <a:latin typeface="+mj-lt"/>
                </a:endParaRPr>
              </a:p>
            </p:txBody>
          </p:sp>
          <p:sp>
            <p:nvSpPr>
              <p:cNvPr id="146" name="Line 243"/>
              <p:cNvSpPr>
                <a:spLocks noChangeShapeType="1"/>
              </p:cNvSpPr>
              <p:nvPr/>
            </p:nvSpPr>
            <p:spPr bwMode="auto">
              <a:xfrm>
                <a:off x="4573613" y="1789782"/>
                <a:ext cx="91440" cy="0"/>
              </a:xfrm>
              <a:prstGeom prst="line">
                <a:avLst/>
              </a:prstGeom>
              <a:noFill/>
              <a:ln w="12700" cmpd="sng">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sz="1200">
                  <a:latin typeface="+mj-lt"/>
                </a:endParaRPr>
              </a:p>
            </p:txBody>
          </p:sp>
          <p:sp>
            <p:nvSpPr>
              <p:cNvPr id="147" name="Line 246"/>
              <p:cNvSpPr>
                <a:spLocks noChangeShapeType="1"/>
              </p:cNvSpPr>
              <p:nvPr/>
            </p:nvSpPr>
            <p:spPr bwMode="auto">
              <a:xfrm>
                <a:off x="4573613" y="2574770"/>
                <a:ext cx="91440" cy="0"/>
              </a:xfrm>
              <a:prstGeom prst="line">
                <a:avLst/>
              </a:prstGeom>
              <a:noFill/>
              <a:ln w="12700" cmpd="sng">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sz="1200">
                  <a:latin typeface="+mj-lt"/>
                </a:endParaRPr>
              </a:p>
            </p:txBody>
          </p:sp>
          <p:sp>
            <p:nvSpPr>
              <p:cNvPr id="148" name="Line 249"/>
              <p:cNvSpPr>
                <a:spLocks noChangeShapeType="1"/>
              </p:cNvSpPr>
              <p:nvPr/>
            </p:nvSpPr>
            <p:spPr bwMode="auto">
              <a:xfrm>
                <a:off x="4573613" y="3351056"/>
                <a:ext cx="91440" cy="0"/>
              </a:xfrm>
              <a:prstGeom prst="line">
                <a:avLst/>
              </a:prstGeom>
              <a:noFill/>
              <a:ln w="12700" cmpd="sng">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sz="1200">
                  <a:latin typeface="+mj-lt"/>
                </a:endParaRPr>
              </a:p>
            </p:txBody>
          </p:sp>
          <p:sp>
            <p:nvSpPr>
              <p:cNvPr id="149" name="Line 252"/>
              <p:cNvSpPr>
                <a:spLocks noChangeShapeType="1"/>
              </p:cNvSpPr>
              <p:nvPr/>
            </p:nvSpPr>
            <p:spPr bwMode="auto">
              <a:xfrm>
                <a:off x="4573613" y="4127344"/>
                <a:ext cx="91440" cy="0"/>
              </a:xfrm>
              <a:prstGeom prst="line">
                <a:avLst/>
              </a:prstGeom>
              <a:noFill/>
              <a:ln w="12700" cmpd="sng">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sz="1200">
                  <a:latin typeface="+mj-lt"/>
                </a:endParaRPr>
              </a:p>
            </p:txBody>
          </p:sp>
          <p:sp>
            <p:nvSpPr>
              <p:cNvPr id="150" name="Line 255"/>
              <p:cNvSpPr>
                <a:spLocks noChangeShapeType="1"/>
              </p:cNvSpPr>
              <p:nvPr/>
            </p:nvSpPr>
            <p:spPr bwMode="auto">
              <a:xfrm>
                <a:off x="4573613" y="4903631"/>
                <a:ext cx="91440" cy="0"/>
              </a:xfrm>
              <a:prstGeom prst="line">
                <a:avLst/>
              </a:prstGeom>
              <a:noFill/>
              <a:ln w="12700" cmpd="sng">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sz="1200">
                  <a:latin typeface="+mj-lt"/>
                </a:endParaRPr>
              </a:p>
            </p:txBody>
          </p:sp>
        </p:grpSp>
        <p:sp>
          <p:nvSpPr>
            <p:cNvPr id="63" name="Line 281"/>
            <p:cNvSpPr>
              <a:spLocks noChangeShapeType="1"/>
            </p:cNvSpPr>
            <p:nvPr/>
          </p:nvSpPr>
          <p:spPr bwMode="auto">
            <a:xfrm>
              <a:off x="7149503" y="1220310"/>
              <a:ext cx="80963" cy="1397"/>
            </a:xfrm>
            <a:prstGeom prst="line">
              <a:avLst/>
            </a:prstGeom>
            <a:noFill/>
            <a:ln w="12700" cmpd="sng">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200">
                <a:latin typeface="+mj-lt"/>
              </a:endParaRPr>
            </a:p>
          </p:txBody>
        </p:sp>
        <p:sp>
          <p:nvSpPr>
            <p:cNvPr id="64" name="Line 284"/>
            <p:cNvSpPr>
              <a:spLocks noChangeShapeType="1"/>
            </p:cNvSpPr>
            <p:nvPr/>
          </p:nvSpPr>
          <p:spPr bwMode="auto">
            <a:xfrm>
              <a:off x="7149503" y="1220310"/>
              <a:ext cx="80963" cy="1397"/>
            </a:xfrm>
            <a:prstGeom prst="line">
              <a:avLst/>
            </a:prstGeom>
            <a:noFill/>
            <a:ln w="12700" cmpd="sng">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200">
                <a:latin typeface="+mj-lt"/>
              </a:endParaRPr>
            </a:p>
          </p:txBody>
        </p:sp>
        <p:sp>
          <p:nvSpPr>
            <p:cNvPr id="65" name="Line 286"/>
            <p:cNvSpPr>
              <a:spLocks noChangeShapeType="1"/>
            </p:cNvSpPr>
            <p:nvPr/>
          </p:nvSpPr>
          <p:spPr bwMode="auto">
            <a:xfrm>
              <a:off x="7149503" y="1220310"/>
              <a:ext cx="46038" cy="1397"/>
            </a:xfrm>
            <a:prstGeom prst="line">
              <a:avLst/>
            </a:prstGeom>
            <a:noFill/>
            <a:ln w="12700" cmpd="sng">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200">
                <a:latin typeface="+mj-lt"/>
              </a:endParaRPr>
            </a:p>
          </p:txBody>
        </p:sp>
        <p:sp>
          <p:nvSpPr>
            <p:cNvPr id="66" name="Line 287"/>
            <p:cNvSpPr>
              <a:spLocks noChangeShapeType="1"/>
            </p:cNvSpPr>
            <p:nvPr/>
          </p:nvSpPr>
          <p:spPr bwMode="auto">
            <a:xfrm flipH="1">
              <a:off x="7184428" y="1220310"/>
              <a:ext cx="46038" cy="1397"/>
            </a:xfrm>
            <a:prstGeom prst="line">
              <a:avLst/>
            </a:prstGeom>
            <a:noFill/>
            <a:ln w="12700" cmpd="sng">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200">
                <a:latin typeface="+mj-lt"/>
              </a:endParaRPr>
            </a:p>
          </p:txBody>
        </p:sp>
        <p:grpSp>
          <p:nvGrpSpPr>
            <p:cNvPr id="67" name="Group 66"/>
            <p:cNvGrpSpPr/>
            <p:nvPr/>
          </p:nvGrpSpPr>
          <p:grpSpPr>
            <a:xfrm>
              <a:off x="6844430" y="1220310"/>
              <a:ext cx="91440" cy="2736445"/>
              <a:chOff x="8328025" y="1035050"/>
              <a:chExt cx="91440" cy="3111500"/>
            </a:xfrm>
          </p:grpSpPr>
          <p:sp>
            <p:nvSpPr>
              <p:cNvPr id="139" name="Line 316"/>
              <p:cNvSpPr>
                <a:spLocks noChangeShapeType="1"/>
              </p:cNvSpPr>
              <p:nvPr/>
            </p:nvSpPr>
            <p:spPr bwMode="auto">
              <a:xfrm>
                <a:off x="8328025" y="1035050"/>
                <a:ext cx="0" cy="3105629"/>
              </a:xfrm>
              <a:prstGeom prst="line">
                <a:avLst/>
              </a:prstGeom>
              <a:noFill/>
              <a:ln w="12700" cmpd="sng">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sz="1200">
                  <a:latin typeface="+mj-lt"/>
                </a:endParaRPr>
              </a:p>
            </p:txBody>
          </p:sp>
          <p:sp>
            <p:nvSpPr>
              <p:cNvPr id="140" name="Line 328"/>
              <p:cNvSpPr>
                <a:spLocks noChangeShapeType="1"/>
              </p:cNvSpPr>
              <p:nvPr/>
            </p:nvSpPr>
            <p:spPr bwMode="auto">
              <a:xfrm>
                <a:off x="8328025" y="1041400"/>
                <a:ext cx="91440" cy="0"/>
              </a:xfrm>
              <a:prstGeom prst="line">
                <a:avLst/>
              </a:prstGeom>
              <a:noFill/>
              <a:ln w="12700" cmpd="sng">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sz="1200">
                  <a:latin typeface="+mj-lt"/>
                </a:endParaRPr>
              </a:p>
            </p:txBody>
          </p:sp>
          <p:sp>
            <p:nvSpPr>
              <p:cNvPr id="141" name="Line 331"/>
              <p:cNvSpPr>
                <a:spLocks noChangeShapeType="1"/>
              </p:cNvSpPr>
              <p:nvPr/>
            </p:nvSpPr>
            <p:spPr bwMode="auto">
              <a:xfrm>
                <a:off x="8328025" y="1817688"/>
                <a:ext cx="91440" cy="0"/>
              </a:xfrm>
              <a:prstGeom prst="line">
                <a:avLst/>
              </a:prstGeom>
              <a:noFill/>
              <a:ln w="12700" cmpd="sng">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sz="1200">
                  <a:latin typeface="+mj-lt"/>
                </a:endParaRPr>
              </a:p>
            </p:txBody>
          </p:sp>
          <p:sp>
            <p:nvSpPr>
              <p:cNvPr id="142" name="Line 334"/>
              <p:cNvSpPr>
                <a:spLocks noChangeShapeType="1"/>
              </p:cNvSpPr>
              <p:nvPr/>
            </p:nvSpPr>
            <p:spPr bwMode="auto">
              <a:xfrm>
                <a:off x="8328025" y="2593975"/>
                <a:ext cx="91440" cy="0"/>
              </a:xfrm>
              <a:prstGeom prst="line">
                <a:avLst/>
              </a:prstGeom>
              <a:noFill/>
              <a:ln w="12700" cmpd="sng">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sz="1200">
                  <a:latin typeface="+mj-lt"/>
                </a:endParaRPr>
              </a:p>
            </p:txBody>
          </p:sp>
          <p:sp>
            <p:nvSpPr>
              <p:cNvPr id="143" name="Line 337"/>
              <p:cNvSpPr>
                <a:spLocks noChangeShapeType="1"/>
              </p:cNvSpPr>
              <p:nvPr/>
            </p:nvSpPr>
            <p:spPr bwMode="auto">
              <a:xfrm>
                <a:off x="8328025" y="3370263"/>
                <a:ext cx="91440" cy="0"/>
              </a:xfrm>
              <a:prstGeom prst="line">
                <a:avLst/>
              </a:prstGeom>
              <a:noFill/>
              <a:ln w="12700" cmpd="sng">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sz="1200">
                  <a:latin typeface="+mj-lt"/>
                </a:endParaRPr>
              </a:p>
            </p:txBody>
          </p:sp>
          <p:sp>
            <p:nvSpPr>
              <p:cNvPr id="144" name="Line 340"/>
              <p:cNvSpPr>
                <a:spLocks noChangeShapeType="1"/>
              </p:cNvSpPr>
              <p:nvPr/>
            </p:nvSpPr>
            <p:spPr bwMode="auto">
              <a:xfrm>
                <a:off x="8328025" y="4146550"/>
                <a:ext cx="91440" cy="0"/>
              </a:xfrm>
              <a:prstGeom prst="line">
                <a:avLst/>
              </a:prstGeom>
              <a:noFill/>
              <a:ln w="12700" cmpd="sng">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sz="1200">
                  <a:latin typeface="+mj-lt"/>
                </a:endParaRPr>
              </a:p>
            </p:txBody>
          </p:sp>
        </p:grpSp>
        <p:sp>
          <p:nvSpPr>
            <p:cNvPr id="68" name="Line 140"/>
            <p:cNvSpPr>
              <a:spLocks noChangeShapeType="1"/>
            </p:cNvSpPr>
            <p:nvPr/>
          </p:nvSpPr>
          <p:spPr bwMode="auto">
            <a:xfrm>
              <a:off x="3628062" y="1143808"/>
              <a:ext cx="854954" cy="0"/>
            </a:xfrm>
            <a:prstGeom prst="line">
              <a:avLst/>
            </a:prstGeom>
            <a:noFill/>
            <a:ln w="12700" cmpd="sng">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sz="1200">
                <a:latin typeface="+mj-lt"/>
              </a:endParaRPr>
            </a:p>
          </p:txBody>
        </p:sp>
        <p:sp>
          <p:nvSpPr>
            <p:cNvPr id="69" name="Line 145"/>
            <p:cNvSpPr>
              <a:spLocks noChangeShapeType="1"/>
            </p:cNvSpPr>
            <p:nvPr/>
          </p:nvSpPr>
          <p:spPr bwMode="auto">
            <a:xfrm>
              <a:off x="3628061" y="1149392"/>
              <a:ext cx="3042" cy="104435"/>
            </a:xfrm>
            <a:prstGeom prst="line">
              <a:avLst/>
            </a:prstGeom>
            <a:noFill/>
            <a:ln w="12700" cmpd="sng">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sz="1200">
                <a:latin typeface="+mj-lt"/>
              </a:endParaRPr>
            </a:p>
          </p:txBody>
        </p:sp>
        <p:sp>
          <p:nvSpPr>
            <p:cNvPr id="70" name="Line 148"/>
            <p:cNvSpPr>
              <a:spLocks noChangeShapeType="1"/>
            </p:cNvSpPr>
            <p:nvPr/>
          </p:nvSpPr>
          <p:spPr bwMode="auto">
            <a:xfrm>
              <a:off x="4312352" y="1149392"/>
              <a:ext cx="0" cy="104435"/>
            </a:xfrm>
            <a:prstGeom prst="line">
              <a:avLst/>
            </a:prstGeom>
            <a:noFill/>
            <a:ln w="12700" cmpd="sng">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sz="1200">
                <a:latin typeface="+mj-lt"/>
              </a:endParaRPr>
            </a:p>
          </p:txBody>
        </p:sp>
        <p:grpSp>
          <p:nvGrpSpPr>
            <p:cNvPr id="71" name="Group 70"/>
            <p:cNvGrpSpPr/>
            <p:nvPr/>
          </p:nvGrpSpPr>
          <p:grpSpPr>
            <a:xfrm>
              <a:off x="3652391" y="1225895"/>
              <a:ext cx="659963" cy="2701542"/>
              <a:chOff x="3968750" y="1041401"/>
              <a:chExt cx="344488" cy="3071813"/>
            </a:xfrm>
          </p:grpSpPr>
          <p:sp>
            <p:nvSpPr>
              <p:cNvPr id="131" name="Freeform 179"/>
              <p:cNvSpPr>
                <a:spLocks/>
              </p:cNvSpPr>
              <p:nvPr/>
            </p:nvSpPr>
            <p:spPr bwMode="auto">
              <a:xfrm>
                <a:off x="4008437" y="1041401"/>
                <a:ext cx="103188" cy="407988"/>
              </a:xfrm>
              <a:custGeom>
                <a:avLst/>
                <a:gdLst/>
                <a:ahLst/>
                <a:cxnLst>
                  <a:cxn ang="0">
                    <a:pos x="4" y="7"/>
                  </a:cxn>
                  <a:cxn ang="0">
                    <a:pos x="15" y="11"/>
                  </a:cxn>
                  <a:cxn ang="0">
                    <a:pos x="29" y="14"/>
                  </a:cxn>
                  <a:cxn ang="0">
                    <a:pos x="40" y="14"/>
                  </a:cxn>
                  <a:cxn ang="0">
                    <a:pos x="54" y="18"/>
                  </a:cxn>
                  <a:cxn ang="0">
                    <a:pos x="44" y="22"/>
                  </a:cxn>
                  <a:cxn ang="0">
                    <a:pos x="29" y="25"/>
                  </a:cxn>
                  <a:cxn ang="0">
                    <a:pos x="15" y="25"/>
                  </a:cxn>
                  <a:cxn ang="0">
                    <a:pos x="4" y="32"/>
                  </a:cxn>
                  <a:cxn ang="0">
                    <a:pos x="7" y="47"/>
                  </a:cxn>
                  <a:cxn ang="0">
                    <a:pos x="18" y="50"/>
                  </a:cxn>
                  <a:cxn ang="0">
                    <a:pos x="29" y="54"/>
                  </a:cxn>
                  <a:cxn ang="0">
                    <a:pos x="40" y="58"/>
                  </a:cxn>
                  <a:cxn ang="0">
                    <a:pos x="44" y="65"/>
                  </a:cxn>
                  <a:cxn ang="0">
                    <a:pos x="44" y="76"/>
                  </a:cxn>
                  <a:cxn ang="0">
                    <a:pos x="51" y="79"/>
                  </a:cxn>
                  <a:cxn ang="0">
                    <a:pos x="62" y="83"/>
                  </a:cxn>
                  <a:cxn ang="0">
                    <a:pos x="58" y="90"/>
                  </a:cxn>
                  <a:cxn ang="0">
                    <a:pos x="47" y="94"/>
                  </a:cxn>
                  <a:cxn ang="0">
                    <a:pos x="58" y="101"/>
                  </a:cxn>
                  <a:cxn ang="0">
                    <a:pos x="47" y="108"/>
                  </a:cxn>
                  <a:cxn ang="0">
                    <a:pos x="44" y="112"/>
                  </a:cxn>
                  <a:cxn ang="0">
                    <a:pos x="47" y="116"/>
                  </a:cxn>
                  <a:cxn ang="0">
                    <a:pos x="51" y="123"/>
                  </a:cxn>
                  <a:cxn ang="0">
                    <a:pos x="54" y="137"/>
                  </a:cxn>
                  <a:cxn ang="0">
                    <a:pos x="47" y="148"/>
                  </a:cxn>
                  <a:cxn ang="0">
                    <a:pos x="47" y="156"/>
                  </a:cxn>
                  <a:cxn ang="0">
                    <a:pos x="47" y="163"/>
                  </a:cxn>
                  <a:cxn ang="0">
                    <a:pos x="44" y="166"/>
                  </a:cxn>
                  <a:cxn ang="0">
                    <a:pos x="47" y="181"/>
                  </a:cxn>
                  <a:cxn ang="0">
                    <a:pos x="51" y="185"/>
                  </a:cxn>
                  <a:cxn ang="0">
                    <a:pos x="47" y="188"/>
                  </a:cxn>
                  <a:cxn ang="0">
                    <a:pos x="51" y="206"/>
                  </a:cxn>
                  <a:cxn ang="0">
                    <a:pos x="47" y="206"/>
                  </a:cxn>
                  <a:cxn ang="0">
                    <a:pos x="58" y="214"/>
                  </a:cxn>
                  <a:cxn ang="0">
                    <a:pos x="62" y="217"/>
                  </a:cxn>
                  <a:cxn ang="0">
                    <a:pos x="58" y="224"/>
                  </a:cxn>
                  <a:cxn ang="0">
                    <a:pos x="54" y="224"/>
                  </a:cxn>
                  <a:cxn ang="0">
                    <a:pos x="51" y="228"/>
                  </a:cxn>
                  <a:cxn ang="0">
                    <a:pos x="47" y="235"/>
                  </a:cxn>
                  <a:cxn ang="0">
                    <a:pos x="44" y="243"/>
                  </a:cxn>
                  <a:cxn ang="0">
                    <a:pos x="36" y="250"/>
                  </a:cxn>
                </a:cxnLst>
                <a:rect l="0" t="0" r="r" b="b"/>
                <a:pathLst>
                  <a:path w="65" h="257">
                    <a:moveTo>
                      <a:pt x="4" y="0"/>
                    </a:moveTo>
                    <a:lnTo>
                      <a:pt x="0" y="3"/>
                    </a:lnTo>
                    <a:lnTo>
                      <a:pt x="4" y="7"/>
                    </a:lnTo>
                    <a:lnTo>
                      <a:pt x="7" y="11"/>
                    </a:lnTo>
                    <a:lnTo>
                      <a:pt x="11" y="11"/>
                    </a:lnTo>
                    <a:lnTo>
                      <a:pt x="15" y="11"/>
                    </a:lnTo>
                    <a:lnTo>
                      <a:pt x="18" y="11"/>
                    </a:lnTo>
                    <a:lnTo>
                      <a:pt x="22" y="11"/>
                    </a:lnTo>
                    <a:lnTo>
                      <a:pt x="29" y="14"/>
                    </a:lnTo>
                    <a:lnTo>
                      <a:pt x="33" y="14"/>
                    </a:lnTo>
                    <a:lnTo>
                      <a:pt x="36" y="14"/>
                    </a:lnTo>
                    <a:lnTo>
                      <a:pt x="40" y="14"/>
                    </a:lnTo>
                    <a:lnTo>
                      <a:pt x="44" y="14"/>
                    </a:lnTo>
                    <a:lnTo>
                      <a:pt x="47" y="18"/>
                    </a:lnTo>
                    <a:lnTo>
                      <a:pt x="54" y="18"/>
                    </a:lnTo>
                    <a:lnTo>
                      <a:pt x="51" y="18"/>
                    </a:lnTo>
                    <a:lnTo>
                      <a:pt x="47" y="22"/>
                    </a:lnTo>
                    <a:lnTo>
                      <a:pt x="44" y="22"/>
                    </a:lnTo>
                    <a:lnTo>
                      <a:pt x="40" y="22"/>
                    </a:lnTo>
                    <a:lnTo>
                      <a:pt x="36" y="22"/>
                    </a:lnTo>
                    <a:lnTo>
                      <a:pt x="29" y="25"/>
                    </a:lnTo>
                    <a:lnTo>
                      <a:pt x="22" y="25"/>
                    </a:lnTo>
                    <a:lnTo>
                      <a:pt x="18" y="25"/>
                    </a:lnTo>
                    <a:lnTo>
                      <a:pt x="15" y="25"/>
                    </a:lnTo>
                    <a:lnTo>
                      <a:pt x="11" y="25"/>
                    </a:lnTo>
                    <a:lnTo>
                      <a:pt x="7" y="29"/>
                    </a:lnTo>
                    <a:lnTo>
                      <a:pt x="4" y="32"/>
                    </a:lnTo>
                    <a:lnTo>
                      <a:pt x="0" y="36"/>
                    </a:lnTo>
                    <a:lnTo>
                      <a:pt x="7" y="43"/>
                    </a:lnTo>
                    <a:lnTo>
                      <a:pt x="7" y="47"/>
                    </a:lnTo>
                    <a:lnTo>
                      <a:pt x="11" y="50"/>
                    </a:lnTo>
                    <a:lnTo>
                      <a:pt x="15" y="50"/>
                    </a:lnTo>
                    <a:lnTo>
                      <a:pt x="18" y="50"/>
                    </a:lnTo>
                    <a:lnTo>
                      <a:pt x="22" y="54"/>
                    </a:lnTo>
                    <a:lnTo>
                      <a:pt x="25" y="54"/>
                    </a:lnTo>
                    <a:lnTo>
                      <a:pt x="29" y="54"/>
                    </a:lnTo>
                    <a:lnTo>
                      <a:pt x="33" y="54"/>
                    </a:lnTo>
                    <a:lnTo>
                      <a:pt x="36" y="58"/>
                    </a:lnTo>
                    <a:lnTo>
                      <a:pt x="40" y="58"/>
                    </a:lnTo>
                    <a:lnTo>
                      <a:pt x="44" y="61"/>
                    </a:lnTo>
                    <a:lnTo>
                      <a:pt x="47" y="61"/>
                    </a:lnTo>
                    <a:lnTo>
                      <a:pt x="44" y="65"/>
                    </a:lnTo>
                    <a:lnTo>
                      <a:pt x="47" y="65"/>
                    </a:lnTo>
                    <a:lnTo>
                      <a:pt x="44" y="69"/>
                    </a:lnTo>
                    <a:lnTo>
                      <a:pt x="44" y="76"/>
                    </a:lnTo>
                    <a:lnTo>
                      <a:pt x="44" y="79"/>
                    </a:lnTo>
                    <a:lnTo>
                      <a:pt x="47" y="79"/>
                    </a:lnTo>
                    <a:lnTo>
                      <a:pt x="51" y="79"/>
                    </a:lnTo>
                    <a:lnTo>
                      <a:pt x="54" y="79"/>
                    </a:lnTo>
                    <a:lnTo>
                      <a:pt x="58" y="83"/>
                    </a:lnTo>
                    <a:lnTo>
                      <a:pt x="62" y="83"/>
                    </a:lnTo>
                    <a:lnTo>
                      <a:pt x="65" y="87"/>
                    </a:lnTo>
                    <a:lnTo>
                      <a:pt x="62" y="87"/>
                    </a:lnTo>
                    <a:lnTo>
                      <a:pt x="58" y="90"/>
                    </a:lnTo>
                    <a:lnTo>
                      <a:pt x="54" y="90"/>
                    </a:lnTo>
                    <a:lnTo>
                      <a:pt x="51" y="94"/>
                    </a:lnTo>
                    <a:lnTo>
                      <a:pt x="47" y="94"/>
                    </a:lnTo>
                    <a:lnTo>
                      <a:pt x="51" y="94"/>
                    </a:lnTo>
                    <a:lnTo>
                      <a:pt x="54" y="98"/>
                    </a:lnTo>
                    <a:lnTo>
                      <a:pt x="58" y="101"/>
                    </a:lnTo>
                    <a:lnTo>
                      <a:pt x="54" y="105"/>
                    </a:lnTo>
                    <a:lnTo>
                      <a:pt x="51" y="105"/>
                    </a:lnTo>
                    <a:lnTo>
                      <a:pt x="47" y="108"/>
                    </a:lnTo>
                    <a:lnTo>
                      <a:pt x="44" y="108"/>
                    </a:lnTo>
                    <a:lnTo>
                      <a:pt x="47" y="108"/>
                    </a:lnTo>
                    <a:lnTo>
                      <a:pt x="44" y="112"/>
                    </a:lnTo>
                    <a:lnTo>
                      <a:pt x="47" y="112"/>
                    </a:lnTo>
                    <a:lnTo>
                      <a:pt x="44" y="116"/>
                    </a:lnTo>
                    <a:lnTo>
                      <a:pt x="47" y="116"/>
                    </a:lnTo>
                    <a:lnTo>
                      <a:pt x="44" y="119"/>
                    </a:lnTo>
                    <a:lnTo>
                      <a:pt x="47" y="119"/>
                    </a:lnTo>
                    <a:lnTo>
                      <a:pt x="51" y="123"/>
                    </a:lnTo>
                    <a:lnTo>
                      <a:pt x="51" y="130"/>
                    </a:lnTo>
                    <a:lnTo>
                      <a:pt x="51" y="137"/>
                    </a:lnTo>
                    <a:lnTo>
                      <a:pt x="54" y="137"/>
                    </a:lnTo>
                    <a:lnTo>
                      <a:pt x="51" y="141"/>
                    </a:lnTo>
                    <a:lnTo>
                      <a:pt x="51" y="145"/>
                    </a:lnTo>
                    <a:lnTo>
                      <a:pt x="47" y="148"/>
                    </a:lnTo>
                    <a:lnTo>
                      <a:pt x="47" y="156"/>
                    </a:lnTo>
                    <a:lnTo>
                      <a:pt x="44" y="156"/>
                    </a:lnTo>
                    <a:lnTo>
                      <a:pt x="47" y="156"/>
                    </a:lnTo>
                    <a:lnTo>
                      <a:pt x="44" y="156"/>
                    </a:lnTo>
                    <a:lnTo>
                      <a:pt x="44" y="163"/>
                    </a:lnTo>
                    <a:lnTo>
                      <a:pt x="47" y="163"/>
                    </a:lnTo>
                    <a:lnTo>
                      <a:pt x="44" y="163"/>
                    </a:lnTo>
                    <a:lnTo>
                      <a:pt x="47" y="166"/>
                    </a:lnTo>
                    <a:lnTo>
                      <a:pt x="44" y="166"/>
                    </a:lnTo>
                    <a:lnTo>
                      <a:pt x="47" y="166"/>
                    </a:lnTo>
                    <a:lnTo>
                      <a:pt x="47" y="174"/>
                    </a:lnTo>
                    <a:lnTo>
                      <a:pt x="47" y="181"/>
                    </a:lnTo>
                    <a:lnTo>
                      <a:pt x="51" y="181"/>
                    </a:lnTo>
                    <a:lnTo>
                      <a:pt x="47" y="185"/>
                    </a:lnTo>
                    <a:lnTo>
                      <a:pt x="51" y="185"/>
                    </a:lnTo>
                    <a:lnTo>
                      <a:pt x="47" y="185"/>
                    </a:lnTo>
                    <a:lnTo>
                      <a:pt x="51" y="188"/>
                    </a:lnTo>
                    <a:lnTo>
                      <a:pt x="47" y="188"/>
                    </a:lnTo>
                    <a:lnTo>
                      <a:pt x="51" y="192"/>
                    </a:lnTo>
                    <a:lnTo>
                      <a:pt x="51" y="199"/>
                    </a:lnTo>
                    <a:lnTo>
                      <a:pt x="51" y="206"/>
                    </a:lnTo>
                    <a:lnTo>
                      <a:pt x="54" y="206"/>
                    </a:lnTo>
                    <a:lnTo>
                      <a:pt x="51" y="206"/>
                    </a:lnTo>
                    <a:lnTo>
                      <a:pt x="47" y="206"/>
                    </a:lnTo>
                    <a:lnTo>
                      <a:pt x="51" y="210"/>
                    </a:lnTo>
                    <a:lnTo>
                      <a:pt x="54" y="210"/>
                    </a:lnTo>
                    <a:lnTo>
                      <a:pt x="58" y="214"/>
                    </a:lnTo>
                    <a:lnTo>
                      <a:pt x="62" y="214"/>
                    </a:lnTo>
                    <a:lnTo>
                      <a:pt x="58" y="214"/>
                    </a:lnTo>
                    <a:lnTo>
                      <a:pt x="62" y="217"/>
                    </a:lnTo>
                    <a:lnTo>
                      <a:pt x="58" y="217"/>
                    </a:lnTo>
                    <a:lnTo>
                      <a:pt x="62" y="221"/>
                    </a:lnTo>
                    <a:lnTo>
                      <a:pt x="58" y="224"/>
                    </a:lnTo>
                    <a:lnTo>
                      <a:pt x="62" y="224"/>
                    </a:lnTo>
                    <a:lnTo>
                      <a:pt x="58" y="224"/>
                    </a:lnTo>
                    <a:lnTo>
                      <a:pt x="54" y="224"/>
                    </a:lnTo>
                    <a:lnTo>
                      <a:pt x="51" y="228"/>
                    </a:lnTo>
                    <a:lnTo>
                      <a:pt x="54" y="228"/>
                    </a:lnTo>
                    <a:lnTo>
                      <a:pt x="51" y="228"/>
                    </a:lnTo>
                    <a:lnTo>
                      <a:pt x="47" y="232"/>
                    </a:lnTo>
                    <a:lnTo>
                      <a:pt x="44" y="235"/>
                    </a:lnTo>
                    <a:lnTo>
                      <a:pt x="47" y="235"/>
                    </a:lnTo>
                    <a:lnTo>
                      <a:pt x="51" y="239"/>
                    </a:lnTo>
                    <a:lnTo>
                      <a:pt x="47" y="243"/>
                    </a:lnTo>
                    <a:lnTo>
                      <a:pt x="44" y="243"/>
                    </a:lnTo>
                    <a:lnTo>
                      <a:pt x="36" y="250"/>
                    </a:lnTo>
                    <a:lnTo>
                      <a:pt x="40" y="250"/>
                    </a:lnTo>
                    <a:lnTo>
                      <a:pt x="36" y="250"/>
                    </a:lnTo>
                    <a:lnTo>
                      <a:pt x="40" y="250"/>
                    </a:lnTo>
                    <a:lnTo>
                      <a:pt x="33" y="257"/>
                    </a:lnTo>
                  </a:path>
                </a:pathLst>
              </a:custGeom>
              <a:noFill/>
              <a:ln w="12700" cmpd="sng">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latin typeface="+mj-lt"/>
                </a:endParaRPr>
              </a:p>
            </p:txBody>
          </p:sp>
          <p:sp>
            <p:nvSpPr>
              <p:cNvPr id="132" name="Freeform 180"/>
              <p:cNvSpPr>
                <a:spLocks/>
              </p:cNvSpPr>
              <p:nvPr/>
            </p:nvSpPr>
            <p:spPr bwMode="auto">
              <a:xfrm>
                <a:off x="4037012" y="1449388"/>
                <a:ext cx="195263" cy="368300"/>
              </a:xfrm>
              <a:custGeom>
                <a:avLst/>
                <a:gdLst/>
                <a:ahLst/>
                <a:cxnLst>
                  <a:cxn ang="0">
                    <a:pos x="7" y="11"/>
                  </a:cxn>
                  <a:cxn ang="0">
                    <a:pos x="11" y="22"/>
                  </a:cxn>
                  <a:cxn ang="0">
                    <a:pos x="0" y="25"/>
                  </a:cxn>
                  <a:cxn ang="0">
                    <a:pos x="11" y="29"/>
                  </a:cxn>
                  <a:cxn ang="0">
                    <a:pos x="22" y="33"/>
                  </a:cxn>
                  <a:cxn ang="0">
                    <a:pos x="33" y="36"/>
                  </a:cxn>
                  <a:cxn ang="0">
                    <a:pos x="36" y="44"/>
                  </a:cxn>
                  <a:cxn ang="0">
                    <a:pos x="33" y="51"/>
                  </a:cxn>
                  <a:cxn ang="0">
                    <a:pos x="44" y="54"/>
                  </a:cxn>
                  <a:cxn ang="0">
                    <a:pos x="55" y="62"/>
                  </a:cxn>
                  <a:cxn ang="0">
                    <a:pos x="44" y="65"/>
                  </a:cxn>
                  <a:cxn ang="0">
                    <a:pos x="55" y="69"/>
                  </a:cxn>
                  <a:cxn ang="0">
                    <a:pos x="58" y="72"/>
                  </a:cxn>
                  <a:cxn ang="0">
                    <a:pos x="62" y="83"/>
                  </a:cxn>
                  <a:cxn ang="0">
                    <a:pos x="76" y="94"/>
                  </a:cxn>
                  <a:cxn ang="0">
                    <a:pos x="80" y="94"/>
                  </a:cxn>
                  <a:cxn ang="0">
                    <a:pos x="76" y="98"/>
                  </a:cxn>
                  <a:cxn ang="0">
                    <a:pos x="65" y="101"/>
                  </a:cxn>
                  <a:cxn ang="0">
                    <a:pos x="55" y="105"/>
                  </a:cxn>
                  <a:cxn ang="0">
                    <a:pos x="44" y="109"/>
                  </a:cxn>
                  <a:cxn ang="0">
                    <a:pos x="47" y="116"/>
                  </a:cxn>
                  <a:cxn ang="0">
                    <a:pos x="58" y="123"/>
                  </a:cxn>
                  <a:cxn ang="0">
                    <a:pos x="47" y="130"/>
                  </a:cxn>
                  <a:cxn ang="0">
                    <a:pos x="58" y="134"/>
                  </a:cxn>
                  <a:cxn ang="0">
                    <a:pos x="55" y="141"/>
                  </a:cxn>
                  <a:cxn ang="0">
                    <a:pos x="62" y="152"/>
                  </a:cxn>
                  <a:cxn ang="0">
                    <a:pos x="58" y="156"/>
                  </a:cxn>
                  <a:cxn ang="0">
                    <a:pos x="69" y="170"/>
                  </a:cxn>
                  <a:cxn ang="0">
                    <a:pos x="58" y="178"/>
                  </a:cxn>
                  <a:cxn ang="0">
                    <a:pos x="69" y="181"/>
                  </a:cxn>
                  <a:cxn ang="0">
                    <a:pos x="80" y="188"/>
                  </a:cxn>
                  <a:cxn ang="0">
                    <a:pos x="69" y="188"/>
                  </a:cxn>
                  <a:cxn ang="0">
                    <a:pos x="55" y="192"/>
                  </a:cxn>
                  <a:cxn ang="0">
                    <a:pos x="44" y="196"/>
                  </a:cxn>
                  <a:cxn ang="0">
                    <a:pos x="47" y="199"/>
                  </a:cxn>
                  <a:cxn ang="0">
                    <a:pos x="58" y="207"/>
                  </a:cxn>
                  <a:cxn ang="0">
                    <a:pos x="69" y="210"/>
                  </a:cxn>
                  <a:cxn ang="0">
                    <a:pos x="80" y="210"/>
                  </a:cxn>
                  <a:cxn ang="0">
                    <a:pos x="91" y="217"/>
                  </a:cxn>
                  <a:cxn ang="0">
                    <a:pos x="102" y="221"/>
                  </a:cxn>
                  <a:cxn ang="0">
                    <a:pos x="105" y="225"/>
                  </a:cxn>
                  <a:cxn ang="0">
                    <a:pos x="116" y="228"/>
                  </a:cxn>
                </a:cxnLst>
                <a:rect l="0" t="0" r="r" b="b"/>
                <a:pathLst>
                  <a:path w="123" h="232">
                    <a:moveTo>
                      <a:pt x="15" y="0"/>
                    </a:moveTo>
                    <a:lnTo>
                      <a:pt x="15" y="4"/>
                    </a:lnTo>
                    <a:lnTo>
                      <a:pt x="7" y="11"/>
                    </a:lnTo>
                    <a:lnTo>
                      <a:pt x="7" y="15"/>
                    </a:lnTo>
                    <a:lnTo>
                      <a:pt x="7" y="22"/>
                    </a:lnTo>
                    <a:lnTo>
                      <a:pt x="11" y="22"/>
                    </a:lnTo>
                    <a:lnTo>
                      <a:pt x="7" y="22"/>
                    </a:lnTo>
                    <a:lnTo>
                      <a:pt x="4" y="25"/>
                    </a:lnTo>
                    <a:lnTo>
                      <a:pt x="0" y="25"/>
                    </a:lnTo>
                    <a:lnTo>
                      <a:pt x="4" y="25"/>
                    </a:lnTo>
                    <a:lnTo>
                      <a:pt x="7" y="29"/>
                    </a:lnTo>
                    <a:lnTo>
                      <a:pt x="11" y="29"/>
                    </a:lnTo>
                    <a:lnTo>
                      <a:pt x="15" y="29"/>
                    </a:lnTo>
                    <a:lnTo>
                      <a:pt x="18" y="29"/>
                    </a:lnTo>
                    <a:lnTo>
                      <a:pt x="22" y="33"/>
                    </a:lnTo>
                    <a:lnTo>
                      <a:pt x="26" y="33"/>
                    </a:lnTo>
                    <a:lnTo>
                      <a:pt x="29" y="33"/>
                    </a:lnTo>
                    <a:lnTo>
                      <a:pt x="33" y="36"/>
                    </a:lnTo>
                    <a:lnTo>
                      <a:pt x="36" y="40"/>
                    </a:lnTo>
                    <a:lnTo>
                      <a:pt x="40" y="40"/>
                    </a:lnTo>
                    <a:lnTo>
                      <a:pt x="36" y="44"/>
                    </a:lnTo>
                    <a:lnTo>
                      <a:pt x="33" y="47"/>
                    </a:lnTo>
                    <a:lnTo>
                      <a:pt x="29" y="51"/>
                    </a:lnTo>
                    <a:lnTo>
                      <a:pt x="33" y="51"/>
                    </a:lnTo>
                    <a:lnTo>
                      <a:pt x="36" y="54"/>
                    </a:lnTo>
                    <a:lnTo>
                      <a:pt x="40" y="54"/>
                    </a:lnTo>
                    <a:lnTo>
                      <a:pt x="44" y="54"/>
                    </a:lnTo>
                    <a:lnTo>
                      <a:pt x="47" y="54"/>
                    </a:lnTo>
                    <a:lnTo>
                      <a:pt x="51" y="58"/>
                    </a:lnTo>
                    <a:lnTo>
                      <a:pt x="55" y="62"/>
                    </a:lnTo>
                    <a:lnTo>
                      <a:pt x="51" y="62"/>
                    </a:lnTo>
                    <a:lnTo>
                      <a:pt x="47" y="65"/>
                    </a:lnTo>
                    <a:lnTo>
                      <a:pt x="44" y="65"/>
                    </a:lnTo>
                    <a:lnTo>
                      <a:pt x="47" y="65"/>
                    </a:lnTo>
                    <a:lnTo>
                      <a:pt x="51" y="69"/>
                    </a:lnTo>
                    <a:lnTo>
                      <a:pt x="55" y="69"/>
                    </a:lnTo>
                    <a:lnTo>
                      <a:pt x="58" y="72"/>
                    </a:lnTo>
                    <a:lnTo>
                      <a:pt x="62" y="72"/>
                    </a:lnTo>
                    <a:lnTo>
                      <a:pt x="58" y="72"/>
                    </a:lnTo>
                    <a:lnTo>
                      <a:pt x="55" y="76"/>
                    </a:lnTo>
                    <a:lnTo>
                      <a:pt x="58" y="80"/>
                    </a:lnTo>
                    <a:lnTo>
                      <a:pt x="62" y="83"/>
                    </a:lnTo>
                    <a:lnTo>
                      <a:pt x="65" y="83"/>
                    </a:lnTo>
                    <a:lnTo>
                      <a:pt x="69" y="87"/>
                    </a:lnTo>
                    <a:lnTo>
                      <a:pt x="76" y="94"/>
                    </a:lnTo>
                    <a:lnTo>
                      <a:pt x="73" y="94"/>
                    </a:lnTo>
                    <a:lnTo>
                      <a:pt x="76" y="94"/>
                    </a:lnTo>
                    <a:lnTo>
                      <a:pt x="80" y="94"/>
                    </a:lnTo>
                    <a:lnTo>
                      <a:pt x="76" y="94"/>
                    </a:lnTo>
                    <a:lnTo>
                      <a:pt x="80" y="98"/>
                    </a:lnTo>
                    <a:lnTo>
                      <a:pt x="76" y="98"/>
                    </a:lnTo>
                    <a:lnTo>
                      <a:pt x="73" y="101"/>
                    </a:lnTo>
                    <a:lnTo>
                      <a:pt x="69" y="101"/>
                    </a:lnTo>
                    <a:lnTo>
                      <a:pt x="65" y="101"/>
                    </a:lnTo>
                    <a:lnTo>
                      <a:pt x="62" y="105"/>
                    </a:lnTo>
                    <a:lnTo>
                      <a:pt x="58" y="105"/>
                    </a:lnTo>
                    <a:lnTo>
                      <a:pt x="55" y="105"/>
                    </a:lnTo>
                    <a:lnTo>
                      <a:pt x="51" y="105"/>
                    </a:lnTo>
                    <a:lnTo>
                      <a:pt x="47" y="109"/>
                    </a:lnTo>
                    <a:lnTo>
                      <a:pt x="44" y="109"/>
                    </a:lnTo>
                    <a:lnTo>
                      <a:pt x="40" y="112"/>
                    </a:lnTo>
                    <a:lnTo>
                      <a:pt x="44" y="112"/>
                    </a:lnTo>
                    <a:lnTo>
                      <a:pt x="47" y="116"/>
                    </a:lnTo>
                    <a:lnTo>
                      <a:pt x="51" y="120"/>
                    </a:lnTo>
                    <a:lnTo>
                      <a:pt x="55" y="120"/>
                    </a:lnTo>
                    <a:lnTo>
                      <a:pt x="58" y="123"/>
                    </a:lnTo>
                    <a:lnTo>
                      <a:pt x="55" y="123"/>
                    </a:lnTo>
                    <a:lnTo>
                      <a:pt x="51" y="127"/>
                    </a:lnTo>
                    <a:lnTo>
                      <a:pt x="47" y="130"/>
                    </a:lnTo>
                    <a:lnTo>
                      <a:pt x="51" y="130"/>
                    </a:lnTo>
                    <a:lnTo>
                      <a:pt x="55" y="130"/>
                    </a:lnTo>
                    <a:lnTo>
                      <a:pt x="58" y="134"/>
                    </a:lnTo>
                    <a:lnTo>
                      <a:pt x="55" y="138"/>
                    </a:lnTo>
                    <a:lnTo>
                      <a:pt x="51" y="141"/>
                    </a:lnTo>
                    <a:lnTo>
                      <a:pt x="55" y="141"/>
                    </a:lnTo>
                    <a:lnTo>
                      <a:pt x="58" y="145"/>
                    </a:lnTo>
                    <a:lnTo>
                      <a:pt x="58" y="152"/>
                    </a:lnTo>
                    <a:lnTo>
                      <a:pt x="62" y="152"/>
                    </a:lnTo>
                    <a:lnTo>
                      <a:pt x="58" y="152"/>
                    </a:lnTo>
                    <a:lnTo>
                      <a:pt x="62" y="156"/>
                    </a:lnTo>
                    <a:lnTo>
                      <a:pt x="58" y="156"/>
                    </a:lnTo>
                    <a:lnTo>
                      <a:pt x="65" y="163"/>
                    </a:lnTo>
                    <a:lnTo>
                      <a:pt x="65" y="170"/>
                    </a:lnTo>
                    <a:lnTo>
                      <a:pt x="69" y="170"/>
                    </a:lnTo>
                    <a:lnTo>
                      <a:pt x="65" y="170"/>
                    </a:lnTo>
                    <a:lnTo>
                      <a:pt x="62" y="174"/>
                    </a:lnTo>
                    <a:lnTo>
                      <a:pt x="58" y="178"/>
                    </a:lnTo>
                    <a:lnTo>
                      <a:pt x="62" y="181"/>
                    </a:lnTo>
                    <a:lnTo>
                      <a:pt x="65" y="181"/>
                    </a:lnTo>
                    <a:lnTo>
                      <a:pt x="69" y="181"/>
                    </a:lnTo>
                    <a:lnTo>
                      <a:pt x="73" y="185"/>
                    </a:lnTo>
                    <a:lnTo>
                      <a:pt x="76" y="185"/>
                    </a:lnTo>
                    <a:lnTo>
                      <a:pt x="80" y="188"/>
                    </a:lnTo>
                    <a:lnTo>
                      <a:pt x="76" y="188"/>
                    </a:lnTo>
                    <a:lnTo>
                      <a:pt x="73" y="188"/>
                    </a:lnTo>
                    <a:lnTo>
                      <a:pt x="69" y="188"/>
                    </a:lnTo>
                    <a:lnTo>
                      <a:pt x="62" y="192"/>
                    </a:lnTo>
                    <a:lnTo>
                      <a:pt x="58" y="192"/>
                    </a:lnTo>
                    <a:lnTo>
                      <a:pt x="55" y="192"/>
                    </a:lnTo>
                    <a:lnTo>
                      <a:pt x="51" y="192"/>
                    </a:lnTo>
                    <a:lnTo>
                      <a:pt x="47" y="192"/>
                    </a:lnTo>
                    <a:lnTo>
                      <a:pt x="44" y="196"/>
                    </a:lnTo>
                    <a:lnTo>
                      <a:pt x="40" y="196"/>
                    </a:lnTo>
                    <a:lnTo>
                      <a:pt x="44" y="196"/>
                    </a:lnTo>
                    <a:lnTo>
                      <a:pt x="47" y="199"/>
                    </a:lnTo>
                    <a:lnTo>
                      <a:pt x="51" y="203"/>
                    </a:lnTo>
                    <a:lnTo>
                      <a:pt x="55" y="207"/>
                    </a:lnTo>
                    <a:lnTo>
                      <a:pt x="58" y="207"/>
                    </a:lnTo>
                    <a:lnTo>
                      <a:pt x="62" y="207"/>
                    </a:lnTo>
                    <a:lnTo>
                      <a:pt x="65" y="207"/>
                    </a:lnTo>
                    <a:lnTo>
                      <a:pt x="69" y="210"/>
                    </a:lnTo>
                    <a:lnTo>
                      <a:pt x="73" y="210"/>
                    </a:lnTo>
                    <a:lnTo>
                      <a:pt x="76" y="210"/>
                    </a:lnTo>
                    <a:lnTo>
                      <a:pt x="80" y="210"/>
                    </a:lnTo>
                    <a:lnTo>
                      <a:pt x="84" y="214"/>
                    </a:lnTo>
                    <a:lnTo>
                      <a:pt x="87" y="217"/>
                    </a:lnTo>
                    <a:lnTo>
                      <a:pt x="91" y="217"/>
                    </a:lnTo>
                    <a:lnTo>
                      <a:pt x="94" y="221"/>
                    </a:lnTo>
                    <a:lnTo>
                      <a:pt x="98" y="221"/>
                    </a:lnTo>
                    <a:lnTo>
                      <a:pt x="102" y="221"/>
                    </a:lnTo>
                    <a:lnTo>
                      <a:pt x="105" y="221"/>
                    </a:lnTo>
                    <a:lnTo>
                      <a:pt x="102" y="221"/>
                    </a:lnTo>
                    <a:lnTo>
                      <a:pt x="105" y="225"/>
                    </a:lnTo>
                    <a:lnTo>
                      <a:pt x="109" y="225"/>
                    </a:lnTo>
                    <a:lnTo>
                      <a:pt x="112" y="228"/>
                    </a:lnTo>
                    <a:lnTo>
                      <a:pt x="116" y="228"/>
                    </a:lnTo>
                    <a:lnTo>
                      <a:pt x="120" y="232"/>
                    </a:lnTo>
                    <a:lnTo>
                      <a:pt x="123" y="232"/>
                    </a:lnTo>
                  </a:path>
                </a:pathLst>
              </a:custGeom>
              <a:noFill/>
              <a:ln w="12700" cmpd="sng">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latin typeface="+mj-lt"/>
                </a:endParaRPr>
              </a:p>
            </p:txBody>
          </p:sp>
          <p:sp>
            <p:nvSpPr>
              <p:cNvPr id="133" name="Freeform 181"/>
              <p:cNvSpPr>
                <a:spLocks/>
              </p:cNvSpPr>
              <p:nvPr/>
            </p:nvSpPr>
            <p:spPr bwMode="auto">
              <a:xfrm>
                <a:off x="4124325" y="1817688"/>
                <a:ext cx="182563" cy="258763"/>
              </a:xfrm>
              <a:custGeom>
                <a:avLst/>
                <a:gdLst/>
                <a:ahLst/>
                <a:cxnLst>
                  <a:cxn ang="0">
                    <a:pos x="68" y="4"/>
                  </a:cxn>
                  <a:cxn ang="0">
                    <a:pos x="79" y="11"/>
                  </a:cxn>
                  <a:cxn ang="0">
                    <a:pos x="76" y="14"/>
                  </a:cxn>
                  <a:cxn ang="0">
                    <a:pos x="72" y="18"/>
                  </a:cxn>
                  <a:cxn ang="0">
                    <a:pos x="83" y="22"/>
                  </a:cxn>
                  <a:cxn ang="0">
                    <a:pos x="94" y="25"/>
                  </a:cxn>
                  <a:cxn ang="0">
                    <a:pos x="105" y="29"/>
                  </a:cxn>
                  <a:cxn ang="0">
                    <a:pos x="115" y="33"/>
                  </a:cxn>
                  <a:cxn ang="0">
                    <a:pos x="105" y="36"/>
                  </a:cxn>
                  <a:cxn ang="0">
                    <a:pos x="94" y="40"/>
                  </a:cxn>
                  <a:cxn ang="0">
                    <a:pos x="83" y="40"/>
                  </a:cxn>
                  <a:cxn ang="0">
                    <a:pos x="72" y="43"/>
                  </a:cxn>
                  <a:cxn ang="0">
                    <a:pos x="61" y="43"/>
                  </a:cxn>
                  <a:cxn ang="0">
                    <a:pos x="57" y="47"/>
                  </a:cxn>
                  <a:cxn ang="0">
                    <a:pos x="54" y="54"/>
                  </a:cxn>
                  <a:cxn ang="0">
                    <a:pos x="65" y="58"/>
                  </a:cxn>
                  <a:cxn ang="0">
                    <a:pos x="61" y="65"/>
                  </a:cxn>
                  <a:cxn ang="0">
                    <a:pos x="57" y="65"/>
                  </a:cxn>
                  <a:cxn ang="0">
                    <a:pos x="68" y="69"/>
                  </a:cxn>
                  <a:cxn ang="0">
                    <a:pos x="72" y="76"/>
                  </a:cxn>
                  <a:cxn ang="0">
                    <a:pos x="68" y="83"/>
                  </a:cxn>
                  <a:cxn ang="0">
                    <a:pos x="57" y="87"/>
                  </a:cxn>
                  <a:cxn ang="0">
                    <a:pos x="54" y="98"/>
                  </a:cxn>
                  <a:cxn ang="0">
                    <a:pos x="57" y="101"/>
                  </a:cxn>
                  <a:cxn ang="0">
                    <a:pos x="47" y="105"/>
                  </a:cxn>
                  <a:cxn ang="0">
                    <a:pos x="36" y="109"/>
                  </a:cxn>
                  <a:cxn ang="0">
                    <a:pos x="25" y="112"/>
                  </a:cxn>
                  <a:cxn ang="0">
                    <a:pos x="10" y="112"/>
                  </a:cxn>
                  <a:cxn ang="0">
                    <a:pos x="0" y="116"/>
                  </a:cxn>
                  <a:cxn ang="0">
                    <a:pos x="10" y="120"/>
                  </a:cxn>
                  <a:cxn ang="0">
                    <a:pos x="21" y="120"/>
                  </a:cxn>
                  <a:cxn ang="0">
                    <a:pos x="32" y="123"/>
                  </a:cxn>
                  <a:cxn ang="0">
                    <a:pos x="29" y="123"/>
                  </a:cxn>
                  <a:cxn ang="0">
                    <a:pos x="18" y="127"/>
                  </a:cxn>
                  <a:cxn ang="0">
                    <a:pos x="7" y="130"/>
                  </a:cxn>
                  <a:cxn ang="0">
                    <a:pos x="18" y="134"/>
                  </a:cxn>
                  <a:cxn ang="0">
                    <a:pos x="39" y="134"/>
                  </a:cxn>
                  <a:cxn ang="0">
                    <a:pos x="54" y="138"/>
                  </a:cxn>
                  <a:cxn ang="0">
                    <a:pos x="65" y="138"/>
                  </a:cxn>
                  <a:cxn ang="0">
                    <a:pos x="72" y="148"/>
                  </a:cxn>
                  <a:cxn ang="0">
                    <a:pos x="68" y="152"/>
                  </a:cxn>
                  <a:cxn ang="0">
                    <a:pos x="68" y="159"/>
                  </a:cxn>
                </a:cxnLst>
                <a:rect l="0" t="0" r="r" b="b"/>
                <a:pathLst>
                  <a:path w="115" h="163">
                    <a:moveTo>
                      <a:pt x="68" y="0"/>
                    </a:moveTo>
                    <a:lnTo>
                      <a:pt x="65" y="0"/>
                    </a:lnTo>
                    <a:lnTo>
                      <a:pt x="68" y="4"/>
                    </a:lnTo>
                    <a:lnTo>
                      <a:pt x="72" y="7"/>
                    </a:lnTo>
                    <a:lnTo>
                      <a:pt x="76" y="7"/>
                    </a:lnTo>
                    <a:lnTo>
                      <a:pt x="79" y="11"/>
                    </a:lnTo>
                    <a:lnTo>
                      <a:pt x="76" y="11"/>
                    </a:lnTo>
                    <a:lnTo>
                      <a:pt x="79" y="14"/>
                    </a:lnTo>
                    <a:lnTo>
                      <a:pt x="76" y="14"/>
                    </a:lnTo>
                    <a:lnTo>
                      <a:pt x="72" y="14"/>
                    </a:lnTo>
                    <a:lnTo>
                      <a:pt x="76" y="14"/>
                    </a:lnTo>
                    <a:lnTo>
                      <a:pt x="72" y="18"/>
                    </a:lnTo>
                    <a:lnTo>
                      <a:pt x="76" y="22"/>
                    </a:lnTo>
                    <a:lnTo>
                      <a:pt x="79" y="22"/>
                    </a:lnTo>
                    <a:lnTo>
                      <a:pt x="83" y="22"/>
                    </a:lnTo>
                    <a:lnTo>
                      <a:pt x="86" y="25"/>
                    </a:lnTo>
                    <a:lnTo>
                      <a:pt x="90" y="25"/>
                    </a:lnTo>
                    <a:lnTo>
                      <a:pt x="94" y="25"/>
                    </a:lnTo>
                    <a:lnTo>
                      <a:pt x="97" y="25"/>
                    </a:lnTo>
                    <a:lnTo>
                      <a:pt x="101" y="29"/>
                    </a:lnTo>
                    <a:lnTo>
                      <a:pt x="105" y="29"/>
                    </a:lnTo>
                    <a:lnTo>
                      <a:pt x="108" y="29"/>
                    </a:lnTo>
                    <a:lnTo>
                      <a:pt x="112" y="33"/>
                    </a:lnTo>
                    <a:lnTo>
                      <a:pt x="115" y="33"/>
                    </a:lnTo>
                    <a:lnTo>
                      <a:pt x="112" y="33"/>
                    </a:lnTo>
                    <a:lnTo>
                      <a:pt x="108" y="33"/>
                    </a:lnTo>
                    <a:lnTo>
                      <a:pt x="105" y="36"/>
                    </a:lnTo>
                    <a:lnTo>
                      <a:pt x="101" y="36"/>
                    </a:lnTo>
                    <a:lnTo>
                      <a:pt x="97" y="36"/>
                    </a:lnTo>
                    <a:lnTo>
                      <a:pt x="94" y="40"/>
                    </a:lnTo>
                    <a:lnTo>
                      <a:pt x="90" y="40"/>
                    </a:lnTo>
                    <a:lnTo>
                      <a:pt x="86" y="40"/>
                    </a:lnTo>
                    <a:lnTo>
                      <a:pt x="83" y="40"/>
                    </a:lnTo>
                    <a:lnTo>
                      <a:pt x="79" y="43"/>
                    </a:lnTo>
                    <a:lnTo>
                      <a:pt x="76" y="43"/>
                    </a:lnTo>
                    <a:lnTo>
                      <a:pt x="72" y="43"/>
                    </a:lnTo>
                    <a:lnTo>
                      <a:pt x="68" y="43"/>
                    </a:lnTo>
                    <a:lnTo>
                      <a:pt x="65" y="43"/>
                    </a:lnTo>
                    <a:lnTo>
                      <a:pt x="61" y="43"/>
                    </a:lnTo>
                    <a:lnTo>
                      <a:pt x="57" y="47"/>
                    </a:lnTo>
                    <a:lnTo>
                      <a:pt x="61" y="47"/>
                    </a:lnTo>
                    <a:lnTo>
                      <a:pt x="57" y="47"/>
                    </a:lnTo>
                    <a:lnTo>
                      <a:pt x="54" y="51"/>
                    </a:lnTo>
                    <a:lnTo>
                      <a:pt x="50" y="51"/>
                    </a:lnTo>
                    <a:lnTo>
                      <a:pt x="54" y="54"/>
                    </a:lnTo>
                    <a:lnTo>
                      <a:pt x="57" y="58"/>
                    </a:lnTo>
                    <a:lnTo>
                      <a:pt x="61" y="58"/>
                    </a:lnTo>
                    <a:lnTo>
                      <a:pt x="65" y="58"/>
                    </a:lnTo>
                    <a:lnTo>
                      <a:pt x="61" y="62"/>
                    </a:lnTo>
                    <a:lnTo>
                      <a:pt x="57" y="65"/>
                    </a:lnTo>
                    <a:lnTo>
                      <a:pt x="61" y="65"/>
                    </a:lnTo>
                    <a:lnTo>
                      <a:pt x="57" y="65"/>
                    </a:lnTo>
                    <a:lnTo>
                      <a:pt x="61" y="65"/>
                    </a:lnTo>
                    <a:lnTo>
                      <a:pt x="57" y="65"/>
                    </a:lnTo>
                    <a:lnTo>
                      <a:pt x="61" y="69"/>
                    </a:lnTo>
                    <a:lnTo>
                      <a:pt x="65" y="69"/>
                    </a:lnTo>
                    <a:lnTo>
                      <a:pt x="68" y="69"/>
                    </a:lnTo>
                    <a:lnTo>
                      <a:pt x="72" y="72"/>
                    </a:lnTo>
                    <a:lnTo>
                      <a:pt x="76" y="72"/>
                    </a:lnTo>
                    <a:lnTo>
                      <a:pt x="72" y="76"/>
                    </a:lnTo>
                    <a:lnTo>
                      <a:pt x="76" y="76"/>
                    </a:lnTo>
                    <a:lnTo>
                      <a:pt x="72" y="80"/>
                    </a:lnTo>
                    <a:lnTo>
                      <a:pt x="68" y="83"/>
                    </a:lnTo>
                    <a:lnTo>
                      <a:pt x="65" y="83"/>
                    </a:lnTo>
                    <a:lnTo>
                      <a:pt x="61" y="87"/>
                    </a:lnTo>
                    <a:lnTo>
                      <a:pt x="57" y="87"/>
                    </a:lnTo>
                    <a:lnTo>
                      <a:pt x="54" y="91"/>
                    </a:lnTo>
                    <a:lnTo>
                      <a:pt x="50" y="94"/>
                    </a:lnTo>
                    <a:lnTo>
                      <a:pt x="54" y="98"/>
                    </a:lnTo>
                    <a:lnTo>
                      <a:pt x="57" y="98"/>
                    </a:lnTo>
                    <a:lnTo>
                      <a:pt x="54" y="98"/>
                    </a:lnTo>
                    <a:lnTo>
                      <a:pt x="57" y="101"/>
                    </a:lnTo>
                    <a:lnTo>
                      <a:pt x="54" y="101"/>
                    </a:lnTo>
                    <a:lnTo>
                      <a:pt x="50" y="105"/>
                    </a:lnTo>
                    <a:lnTo>
                      <a:pt x="47" y="105"/>
                    </a:lnTo>
                    <a:lnTo>
                      <a:pt x="43" y="105"/>
                    </a:lnTo>
                    <a:lnTo>
                      <a:pt x="39" y="109"/>
                    </a:lnTo>
                    <a:lnTo>
                      <a:pt x="36" y="109"/>
                    </a:lnTo>
                    <a:lnTo>
                      <a:pt x="32" y="109"/>
                    </a:lnTo>
                    <a:lnTo>
                      <a:pt x="29" y="112"/>
                    </a:lnTo>
                    <a:lnTo>
                      <a:pt x="25" y="112"/>
                    </a:lnTo>
                    <a:lnTo>
                      <a:pt x="21" y="112"/>
                    </a:lnTo>
                    <a:lnTo>
                      <a:pt x="18" y="112"/>
                    </a:lnTo>
                    <a:lnTo>
                      <a:pt x="10" y="112"/>
                    </a:lnTo>
                    <a:lnTo>
                      <a:pt x="7" y="112"/>
                    </a:lnTo>
                    <a:lnTo>
                      <a:pt x="3" y="116"/>
                    </a:lnTo>
                    <a:lnTo>
                      <a:pt x="0" y="116"/>
                    </a:lnTo>
                    <a:lnTo>
                      <a:pt x="3" y="116"/>
                    </a:lnTo>
                    <a:lnTo>
                      <a:pt x="7" y="120"/>
                    </a:lnTo>
                    <a:lnTo>
                      <a:pt x="10" y="120"/>
                    </a:lnTo>
                    <a:lnTo>
                      <a:pt x="14" y="120"/>
                    </a:lnTo>
                    <a:lnTo>
                      <a:pt x="18" y="120"/>
                    </a:lnTo>
                    <a:lnTo>
                      <a:pt x="21" y="120"/>
                    </a:lnTo>
                    <a:lnTo>
                      <a:pt x="25" y="120"/>
                    </a:lnTo>
                    <a:lnTo>
                      <a:pt x="29" y="120"/>
                    </a:lnTo>
                    <a:lnTo>
                      <a:pt x="32" y="123"/>
                    </a:lnTo>
                    <a:lnTo>
                      <a:pt x="36" y="123"/>
                    </a:lnTo>
                    <a:lnTo>
                      <a:pt x="32" y="123"/>
                    </a:lnTo>
                    <a:lnTo>
                      <a:pt x="29" y="123"/>
                    </a:lnTo>
                    <a:lnTo>
                      <a:pt x="25" y="127"/>
                    </a:lnTo>
                    <a:lnTo>
                      <a:pt x="21" y="127"/>
                    </a:lnTo>
                    <a:lnTo>
                      <a:pt x="18" y="127"/>
                    </a:lnTo>
                    <a:lnTo>
                      <a:pt x="14" y="127"/>
                    </a:lnTo>
                    <a:lnTo>
                      <a:pt x="10" y="127"/>
                    </a:lnTo>
                    <a:lnTo>
                      <a:pt x="7" y="130"/>
                    </a:lnTo>
                    <a:lnTo>
                      <a:pt x="10" y="130"/>
                    </a:lnTo>
                    <a:lnTo>
                      <a:pt x="14" y="134"/>
                    </a:lnTo>
                    <a:lnTo>
                      <a:pt x="18" y="134"/>
                    </a:lnTo>
                    <a:lnTo>
                      <a:pt x="25" y="134"/>
                    </a:lnTo>
                    <a:lnTo>
                      <a:pt x="32" y="134"/>
                    </a:lnTo>
                    <a:lnTo>
                      <a:pt x="39" y="134"/>
                    </a:lnTo>
                    <a:lnTo>
                      <a:pt x="47" y="134"/>
                    </a:lnTo>
                    <a:lnTo>
                      <a:pt x="50" y="134"/>
                    </a:lnTo>
                    <a:lnTo>
                      <a:pt x="54" y="138"/>
                    </a:lnTo>
                    <a:lnTo>
                      <a:pt x="57" y="138"/>
                    </a:lnTo>
                    <a:lnTo>
                      <a:pt x="61" y="138"/>
                    </a:lnTo>
                    <a:lnTo>
                      <a:pt x="65" y="138"/>
                    </a:lnTo>
                    <a:lnTo>
                      <a:pt x="68" y="138"/>
                    </a:lnTo>
                    <a:lnTo>
                      <a:pt x="72" y="141"/>
                    </a:lnTo>
                    <a:lnTo>
                      <a:pt x="72" y="148"/>
                    </a:lnTo>
                    <a:lnTo>
                      <a:pt x="76" y="148"/>
                    </a:lnTo>
                    <a:lnTo>
                      <a:pt x="72" y="148"/>
                    </a:lnTo>
                    <a:lnTo>
                      <a:pt x="68" y="152"/>
                    </a:lnTo>
                    <a:lnTo>
                      <a:pt x="72" y="152"/>
                    </a:lnTo>
                    <a:lnTo>
                      <a:pt x="65" y="159"/>
                    </a:lnTo>
                    <a:lnTo>
                      <a:pt x="68" y="159"/>
                    </a:lnTo>
                    <a:lnTo>
                      <a:pt x="65" y="159"/>
                    </a:lnTo>
                    <a:lnTo>
                      <a:pt x="68" y="163"/>
                    </a:lnTo>
                  </a:path>
                </a:pathLst>
              </a:custGeom>
              <a:noFill/>
              <a:ln w="12700" cmpd="sng">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latin typeface="+mj-lt"/>
                </a:endParaRPr>
              </a:p>
            </p:txBody>
          </p:sp>
          <p:sp>
            <p:nvSpPr>
              <p:cNvPr id="134" name="Freeform 182"/>
              <p:cNvSpPr>
                <a:spLocks/>
              </p:cNvSpPr>
              <p:nvPr/>
            </p:nvSpPr>
            <p:spPr bwMode="auto">
              <a:xfrm>
                <a:off x="4117975" y="2076451"/>
                <a:ext cx="195263" cy="230188"/>
              </a:xfrm>
              <a:custGeom>
                <a:avLst/>
                <a:gdLst/>
                <a:ahLst/>
                <a:cxnLst>
                  <a:cxn ang="0">
                    <a:pos x="72" y="0"/>
                  </a:cxn>
                  <a:cxn ang="0">
                    <a:pos x="83" y="7"/>
                  </a:cxn>
                  <a:cxn ang="0">
                    <a:pos x="76" y="11"/>
                  </a:cxn>
                  <a:cxn ang="0">
                    <a:pos x="65" y="14"/>
                  </a:cxn>
                  <a:cxn ang="0">
                    <a:pos x="69" y="18"/>
                  </a:cxn>
                  <a:cxn ang="0">
                    <a:pos x="80" y="22"/>
                  </a:cxn>
                  <a:cxn ang="0">
                    <a:pos x="76" y="25"/>
                  </a:cxn>
                  <a:cxn ang="0">
                    <a:pos x="72" y="29"/>
                  </a:cxn>
                  <a:cxn ang="0">
                    <a:pos x="58" y="29"/>
                  </a:cxn>
                  <a:cxn ang="0">
                    <a:pos x="40" y="33"/>
                  </a:cxn>
                  <a:cxn ang="0">
                    <a:pos x="14" y="33"/>
                  </a:cxn>
                  <a:cxn ang="0">
                    <a:pos x="0" y="36"/>
                  </a:cxn>
                  <a:cxn ang="0">
                    <a:pos x="18" y="36"/>
                  </a:cxn>
                  <a:cxn ang="0">
                    <a:pos x="43" y="40"/>
                  </a:cxn>
                  <a:cxn ang="0">
                    <a:pos x="76" y="40"/>
                  </a:cxn>
                  <a:cxn ang="0">
                    <a:pos x="98" y="43"/>
                  </a:cxn>
                  <a:cxn ang="0">
                    <a:pos x="112" y="43"/>
                  </a:cxn>
                  <a:cxn ang="0">
                    <a:pos x="109" y="47"/>
                  </a:cxn>
                  <a:cxn ang="0">
                    <a:pos x="98" y="51"/>
                  </a:cxn>
                  <a:cxn ang="0">
                    <a:pos x="101" y="54"/>
                  </a:cxn>
                  <a:cxn ang="0">
                    <a:pos x="112" y="58"/>
                  </a:cxn>
                  <a:cxn ang="0">
                    <a:pos x="123" y="62"/>
                  </a:cxn>
                  <a:cxn ang="0">
                    <a:pos x="112" y="65"/>
                  </a:cxn>
                  <a:cxn ang="0">
                    <a:pos x="101" y="65"/>
                  </a:cxn>
                  <a:cxn ang="0">
                    <a:pos x="83" y="69"/>
                  </a:cxn>
                  <a:cxn ang="0">
                    <a:pos x="72" y="69"/>
                  </a:cxn>
                  <a:cxn ang="0">
                    <a:pos x="61" y="72"/>
                  </a:cxn>
                  <a:cxn ang="0">
                    <a:pos x="65" y="76"/>
                  </a:cxn>
                  <a:cxn ang="0">
                    <a:pos x="76" y="80"/>
                  </a:cxn>
                  <a:cxn ang="0">
                    <a:pos x="90" y="80"/>
                  </a:cxn>
                  <a:cxn ang="0">
                    <a:pos x="90" y="87"/>
                  </a:cxn>
                  <a:cxn ang="0">
                    <a:pos x="90" y="94"/>
                  </a:cxn>
                  <a:cxn ang="0">
                    <a:pos x="90" y="101"/>
                  </a:cxn>
                  <a:cxn ang="0">
                    <a:pos x="83" y="109"/>
                  </a:cxn>
                  <a:cxn ang="0">
                    <a:pos x="76" y="116"/>
                  </a:cxn>
                  <a:cxn ang="0">
                    <a:pos x="72" y="123"/>
                  </a:cxn>
                  <a:cxn ang="0">
                    <a:pos x="69" y="127"/>
                  </a:cxn>
                  <a:cxn ang="0">
                    <a:pos x="58" y="130"/>
                  </a:cxn>
                  <a:cxn ang="0">
                    <a:pos x="47" y="134"/>
                  </a:cxn>
                  <a:cxn ang="0">
                    <a:pos x="36" y="138"/>
                  </a:cxn>
                  <a:cxn ang="0">
                    <a:pos x="33" y="141"/>
                  </a:cxn>
                  <a:cxn ang="0">
                    <a:pos x="22" y="145"/>
                  </a:cxn>
                </a:cxnLst>
                <a:rect l="0" t="0" r="r" b="b"/>
                <a:pathLst>
                  <a:path w="123" h="145">
                    <a:moveTo>
                      <a:pt x="72" y="0"/>
                    </a:moveTo>
                    <a:lnTo>
                      <a:pt x="76" y="0"/>
                    </a:lnTo>
                    <a:lnTo>
                      <a:pt x="72" y="0"/>
                    </a:lnTo>
                    <a:lnTo>
                      <a:pt x="76" y="0"/>
                    </a:lnTo>
                    <a:lnTo>
                      <a:pt x="80" y="4"/>
                    </a:lnTo>
                    <a:lnTo>
                      <a:pt x="83" y="7"/>
                    </a:lnTo>
                    <a:lnTo>
                      <a:pt x="87" y="7"/>
                    </a:lnTo>
                    <a:lnTo>
                      <a:pt x="83" y="11"/>
                    </a:lnTo>
                    <a:lnTo>
                      <a:pt x="76" y="11"/>
                    </a:lnTo>
                    <a:lnTo>
                      <a:pt x="72" y="11"/>
                    </a:lnTo>
                    <a:lnTo>
                      <a:pt x="69" y="11"/>
                    </a:lnTo>
                    <a:lnTo>
                      <a:pt x="65" y="14"/>
                    </a:lnTo>
                    <a:lnTo>
                      <a:pt x="61" y="14"/>
                    </a:lnTo>
                    <a:lnTo>
                      <a:pt x="65" y="18"/>
                    </a:lnTo>
                    <a:lnTo>
                      <a:pt x="69" y="18"/>
                    </a:lnTo>
                    <a:lnTo>
                      <a:pt x="72" y="18"/>
                    </a:lnTo>
                    <a:lnTo>
                      <a:pt x="76" y="22"/>
                    </a:lnTo>
                    <a:lnTo>
                      <a:pt x="80" y="22"/>
                    </a:lnTo>
                    <a:lnTo>
                      <a:pt x="76" y="22"/>
                    </a:lnTo>
                    <a:lnTo>
                      <a:pt x="80" y="25"/>
                    </a:lnTo>
                    <a:lnTo>
                      <a:pt x="76" y="25"/>
                    </a:lnTo>
                    <a:lnTo>
                      <a:pt x="80" y="29"/>
                    </a:lnTo>
                    <a:lnTo>
                      <a:pt x="76" y="29"/>
                    </a:lnTo>
                    <a:lnTo>
                      <a:pt x="72" y="29"/>
                    </a:lnTo>
                    <a:lnTo>
                      <a:pt x="69" y="29"/>
                    </a:lnTo>
                    <a:lnTo>
                      <a:pt x="65" y="29"/>
                    </a:lnTo>
                    <a:lnTo>
                      <a:pt x="58" y="29"/>
                    </a:lnTo>
                    <a:lnTo>
                      <a:pt x="51" y="33"/>
                    </a:lnTo>
                    <a:lnTo>
                      <a:pt x="47" y="33"/>
                    </a:lnTo>
                    <a:lnTo>
                      <a:pt x="40" y="33"/>
                    </a:lnTo>
                    <a:lnTo>
                      <a:pt x="29" y="33"/>
                    </a:lnTo>
                    <a:lnTo>
                      <a:pt x="22" y="33"/>
                    </a:lnTo>
                    <a:lnTo>
                      <a:pt x="14" y="33"/>
                    </a:lnTo>
                    <a:lnTo>
                      <a:pt x="11" y="33"/>
                    </a:lnTo>
                    <a:lnTo>
                      <a:pt x="4" y="36"/>
                    </a:lnTo>
                    <a:lnTo>
                      <a:pt x="0" y="36"/>
                    </a:lnTo>
                    <a:lnTo>
                      <a:pt x="4" y="36"/>
                    </a:lnTo>
                    <a:lnTo>
                      <a:pt x="11" y="36"/>
                    </a:lnTo>
                    <a:lnTo>
                      <a:pt x="18" y="36"/>
                    </a:lnTo>
                    <a:lnTo>
                      <a:pt x="25" y="40"/>
                    </a:lnTo>
                    <a:lnTo>
                      <a:pt x="36" y="40"/>
                    </a:lnTo>
                    <a:lnTo>
                      <a:pt x="43" y="40"/>
                    </a:lnTo>
                    <a:lnTo>
                      <a:pt x="54" y="40"/>
                    </a:lnTo>
                    <a:lnTo>
                      <a:pt x="65" y="40"/>
                    </a:lnTo>
                    <a:lnTo>
                      <a:pt x="76" y="40"/>
                    </a:lnTo>
                    <a:lnTo>
                      <a:pt x="83" y="40"/>
                    </a:lnTo>
                    <a:lnTo>
                      <a:pt x="94" y="43"/>
                    </a:lnTo>
                    <a:lnTo>
                      <a:pt x="98" y="43"/>
                    </a:lnTo>
                    <a:lnTo>
                      <a:pt x="105" y="43"/>
                    </a:lnTo>
                    <a:lnTo>
                      <a:pt x="109" y="43"/>
                    </a:lnTo>
                    <a:lnTo>
                      <a:pt x="112" y="43"/>
                    </a:lnTo>
                    <a:lnTo>
                      <a:pt x="116" y="47"/>
                    </a:lnTo>
                    <a:lnTo>
                      <a:pt x="112" y="47"/>
                    </a:lnTo>
                    <a:lnTo>
                      <a:pt x="109" y="47"/>
                    </a:lnTo>
                    <a:lnTo>
                      <a:pt x="105" y="47"/>
                    </a:lnTo>
                    <a:lnTo>
                      <a:pt x="101" y="47"/>
                    </a:lnTo>
                    <a:lnTo>
                      <a:pt x="98" y="51"/>
                    </a:lnTo>
                    <a:lnTo>
                      <a:pt x="94" y="54"/>
                    </a:lnTo>
                    <a:lnTo>
                      <a:pt x="98" y="54"/>
                    </a:lnTo>
                    <a:lnTo>
                      <a:pt x="101" y="54"/>
                    </a:lnTo>
                    <a:lnTo>
                      <a:pt x="105" y="54"/>
                    </a:lnTo>
                    <a:lnTo>
                      <a:pt x="109" y="58"/>
                    </a:lnTo>
                    <a:lnTo>
                      <a:pt x="112" y="58"/>
                    </a:lnTo>
                    <a:lnTo>
                      <a:pt x="116" y="58"/>
                    </a:lnTo>
                    <a:lnTo>
                      <a:pt x="119" y="62"/>
                    </a:lnTo>
                    <a:lnTo>
                      <a:pt x="123" y="62"/>
                    </a:lnTo>
                    <a:lnTo>
                      <a:pt x="119" y="62"/>
                    </a:lnTo>
                    <a:lnTo>
                      <a:pt x="116" y="65"/>
                    </a:lnTo>
                    <a:lnTo>
                      <a:pt x="112" y="65"/>
                    </a:lnTo>
                    <a:lnTo>
                      <a:pt x="109" y="65"/>
                    </a:lnTo>
                    <a:lnTo>
                      <a:pt x="105" y="65"/>
                    </a:lnTo>
                    <a:lnTo>
                      <a:pt x="101" y="65"/>
                    </a:lnTo>
                    <a:lnTo>
                      <a:pt x="94" y="65"/>
                    </a:lnTo>
                    <a:lnTo>
                      <a:pt x="90" y="65"/>
                    </a:lnTo>
                    <a:lnTo>
                      <a:pt x="83" y="69"/>
                    </a:lnTo>
                    <a:lnTo>
                      <a:pt x="80" y="69"/>
                    </a:lnTo>
                    <a:lnTo>
                      <a:pt x="76" y="69"/>
                    </a:lnTo>
                    <a:lnTo>
                      <a:pt x="72" y="69"/>
                    </a:lnTo>
                    <a:lnTo>
                      <a:pt x="69" y="69"/>
                    </a:lnTo>
                    <a:lnTo>
                      <a:pt x="65" y="72"/>
                    </a:lnTo>
                    <a:lnTo>
                      <a:pt x="61" y="72"/>
                    </a:lnTo>
                    <a:lnTo>
                      <a:pt x="58" y="76"/>
                    </a:lnTo>
                    <a:lnTo>
                      <a:pt x="61" y="76"/>
                    </a:lnTo>
                    <a:lnTo>
                      <a:pt x="65" y="76"/>
                    </a:lnTo>
                    <a:lnTo>
                      <a:pt x="69" y="76"/>
                    </a:lnTo>
                    <a:lnTo>
                      <a:pt x="72" y="76"/>
                    </a:lnTo>
                    <a:lnTo>
                      <a:pt x="76" y="80"/>
                    </a:lnTo>
                    <a:lnTo>
                      <a:pt x="80" y="80"/>
                    </a:lnTo>
                    <a:lnTo>
                      <a:pt x="87" y="80"/>
                    </a:lnTo>
                    <a:lnTo>
                      <a:pt x="90" y="80"/>
                    </a:lnTo>
                    <a:lnTo>
                      <a:pt x="90" y="87"/>
                    </a:lnTo>
                    <a:lnTo>
                      <a:pt x="94" y="87"/>
                    </a:lnTo>
                    <a:lnTo>
                      <a:pt x="90" y="87"/>
                    </a:lnTo>
                    <a:lnTo>
                      <a:pt x="87" y="87"/>
                    </a:lnTo>
                    <a:lnTo>
                      <a:pt x="90" y="87"/>
                    </a:lnTo>
                    <a:lnTo>
                      <a:pt x="90" y="94"/>
                    </a:lnTo>
                    <a:lnTo>
                      <a:pt x="90" y="98"/>
                    </a:lnTo>
                    <a:lnTo>
                      <a:pt x="87" y="101"/>
                    </a:lnTo>
                    <a:lnTo>
                      <a:pt x="90" y="101"/>
                    </a:lnTo>
                    <a:lnTo>
                      <a:pt x="87" y="101"/>
                    </a:lnTo>
                    <a:lnTo>
                      <a:pt x="90" y="101"/>
                    </a:lnTo>
                    <a:lnTo>
                      <a:pt x="83" y="109"/>
                    </a:lnTo>
                    <a:lnTo>
                      <a:pt x="83" y="112"/>
                    </a:lnTo>
                    <a:lnTo>
                      <a:pt x="80" y="112"/>
                    </a:lnTo>
                    <a:lnTo>
                      <a:pt x="76" y="116"/>
                    </a:lnTo>
                    <a:lnTo>
                      <a:pt x="72" y="120"/>
                    </a:lnTo>
                    <a:lnTo>
                      <a:pt x="69" y="120"/>
                    </a:lnTo>
                    <a:lnTo>
                      <a:pt x="72" y="123"/>
                    </a:lnTo>
                    <a:lnTo>
                      <a:pt x="69" y="127"/>
                    </a:lnTo>
                    <a:lnTo>
                      <a:pt x="65" y="127"/>
                    </a:lnTo>
                    <a:lnTo>
                      <a:pt x="69" y="127"/>
                    </a:lnTo>
                    <a:lnTo>
                      <a:pt x="65" y="127"/>
                    </a:lnTo>
                    <a:lnTo>
                      <a:pt x="61" y="130"/>
                    </a:lnTo>
                    <a:lnTo>
                      <a:pt x="58" y="130"/>
                    </a:lnTo>
                    <a:lnTo>
                      <a:pt x="54" y="130"/>
                    </a:lnTo>
                    <a:lnTo>
                      <a:pt x="51" y="130"/>
                    </a:lnTo>
                    <a:lnTo>
                      <a:pt x="47" y="134"/>
                    </a:lnTo>
                    <a:lnTo>
                      <a:pt x="43" y="134"/>
                    </a:lnTo>
                    <a:lnTo>
                      <a:pt x="40" y="134"/>
                    </a:lnTo>
                    <a:lnTo>
                      <a:pt x="36" y="138"/>
                    </a:lnTo>
                    <a:lnTo>
                      <a:pt x="40" y="138"/>
                    </a:lnTo>
                    <a:lnTo>
                      <a:pt x="36" y="141"/>
                    </a:lnTo>
                    <a:lnTo>
                      <a:pt x="33" y="141"/>
                    </a:lnTo>
                    <a:lnTo>
                      <a:pt x="29" y="141"/>
                    </a:lnTo>
                    <a:lnTo>
                      <a:pt x="25" y="145"/>
                    </a:lnTo>
                    <a:lnTo>
                      <a:pt x="22" y="145"/>
                    </a:lnTo>
                    <a:lnTo>
                      <a:pt x="18" y="145"/>
                    </a:lnTo>
                    <a:lnTo>
                      <a:pt x="14" y="145"/>
                    </a:lnTo>
                  </a:path>
                </a:pathLst>
              </a:custGeom>
              <a:noFill/>
              <a:ln w="12700" cmpd="sng">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latin typeface="+mj-lt"/>
                </a:endParaRPr>
              </a:p>
            </p:txBody>
          </p:sp>
          <p:sp>
            <p:nvSpPr>
              <p:cNvPr id="135" name="Freeform 183"/>
              <p:cNvSpPr>
                <a:spLocks/>
              </p:cNvSpPr>
              <p:nvPr/>
            </p:nvSpPr>
            <p:spPr bwMode="auto">
              <a:xfrm>
                <a:off x="3997325" y="2306638"/>
                <a:ext cx="142875" cy="333375"/>
              </a:xfrm>
              <a:custGeom>
                <a:avLst/>
                <a:gdLst/>
                <a:ahLst/>
                <a:cxnLst>
                  <a:cxn ang="0">
                    <a:pos x="83" y="4"/>
                  </a:cxn>
                  <a:cxn ang="0">
                    <a:pos x="72" y="4"/>
                  </a:cxn>
                  <a:cxn ang="0">
                    <a:pos x="61" y="7"/>
                  </a:cxn>
                  <a:cxn ang="0">
                    <a:pos x="51" y="7"/>
                  </a:cxn>
                  <a:cxn ang="0">
                    <a:pos x="40" y="11"/>
                  </a:cxn>
                  <a:cxn ang="0">
                    <a:pos x="29" y="11"/>
                  </a:cxn>
                  <a:cxn ang="0">
                    <a:pos x="25" y="18"/>
                  </a:cxn>
                  <a:cxn ang="0">
                    <a:pos x="36" y="22"/>
                  </a:cxn>
                  <a:cxn ang="0">
                    <a:pos x="40" y="25"/>
                  </a:cxn>
                  <a:cxn ang="0">
                    <a:pos x="29" y="25"/>
                  </a:cxn>
                  <a:cxn ang="0">
                    <a:pos x="18" y="29"/>
                  </a:cxn>
                  <a:cxn ang="0">
                    <a:pos x="7" y="29"/>
                  </a:cxn>
                  <a:cxn ang="0">
                    <a:pos x="3" y="36"/>
                  </a:cxn>
                  <a:cxn ang="0">
                    <a:pos x="11" y="43"/>
                  </a:cxn>
                  <a:cxn ang="0">
                    <a:pos x="18" y="51"/>
                  </a:cxn>
                  <a:cxn ang="0">
                    <a:pos x="29" y="54"/>
                  </a:cxn>
                  <a:cxn ang="0">
                    <a:pos x="47" y="54"/>
                  </a:cxn>
                  <a:cxn ang="0">
                    <a:pos x="61" y="58"/>
                  </a:cxn>
                  <a:cxn ang="0">
                    <a:pos x="72" y="58"/>
                  </a:cxn>
                  <a:cxn ang="0">
                    <a:pos x="87" y="58"/>
                  </a:cxn>
                  <a:cxn ang="0">
                    <a:pos x="83" y="65"/>
                  </a:cxn>
                  <a:cxn ang="0">
                    <a:pos x="72" y="69"/>
                  </a:cxn>
                  <a:cxn ang="0">
                    <a:pos x="61" y="72"/>
                  </a:cxn>
                  <a:cxn ang="0">
                    <a:pos x="51" y="76"/>
                  </a:cxn>
                  <a:cxn ang="0">
                    <a:pos x="40" y="76"/>
                  </a:cxn>
                  <a:cxn ang="0">
                    <a:pos x="43" y="83"/>
                  </a:cxn>
                  <a:cxn ang="0">
                    <a:pos x="51" y="94"/>
                  </a:cxn>
                  <a:cxn ang="0">
                    <a:pos x="47" y="98"/>
                  </a:cxn>
                  <a:cxn ang="0">
                    <a:pos x="36" y="101"/>
                  </a:cxn>
                  <a:cxn ang="0">
                    <a:pos x="32" y="109"/>
                  </a:cxn>
                  <a:cxn ang="0">
                    <a:pos x="22" y="119"/>
                  </a:cxn>
                  <a:cxn ang="0">
                    <a:pos x="25" y="127"/>
                  </a:cxn>
                  <a:cxn ang="0">
                    <a:pos x="36" y="130"/>
                  </a:cxn>
                  <a:cxn ang="0">
                    <a:pos x="25" y="134"/>
                  </a:cxn>
                  <a:cxn ang="0">
                    <a:pos x="14" y="138"/>
                  </a:cxn>
                  <a:cxn ang="0">
                    <a:pos x="11" y="145"/>
                  </a:cxn>
                  <a:cxn ang="0">
                    <a:pos x="14" y="152"/>
                  </a:cxn>
                  <a:cxn ang="0">
                    <a:pos x="11" y="159"/>
                  </a:cxn>
                  <a:cxn ang="0">
                    <a:pos x="0" y="167"/>
                  </a:cxn>
                  <a:cxn ang="0">
                    <a:pos x="3" y="181"/>
                  </a:cxn>
                  <a:cxn ang="0">
                    <a:pos x="7" y="196"/>
                  </a:cxn>
                  <a:cxn ang="0">
                    <a:pos x="7" y="203"/>
                  </a:cxn>
                </a:cxnLst>
                <a:rect l="0" t="0" r="r" b="b"/>
                <a:pathLst>
                  <a:path w="90" h="210">
                    <a:moveTo>
                      <a:pt x="90" y="0"/>
                    </a:moveTo>
                    <a:lnTo>
                      <a:pt x="87" y="0"/>
                    </a:lnTo>
                    <a:lnTo>
                      <a:pt x="83" y="4"/>
                    </a:lnTo>
                    <a:lnTo>
                      <a:pt x="80" y="4"/>
                    </a:lnTo>
                    <a:lnTo>
                      <a:pt x="76" y="4"/>
                    </a:lnTo>
                    <a:lnTo>
                      <a:pt x="72" y="4"/>
                    </a:lnTo>
                    <a:lnTo>
                      <a:pt x="69" y="4"/>
                    </a:lnTo>
                    <a:lnTo>
                      <a:pt x="65" y="4"/>
                    </a:lnTo>
                    <a:lnTo>
                      <a:pt x="61" y="7"/>
                    </a:lnTo>
                    <a:lnTo>
                      <a:pt x="58" y="7"/>
                    </a:lnTo>
                    <a:lnTo>
                      <a:pt x="54" y="7"/>
                    </a:lnTo>
                    <a:lnTo>
                      <a:pt x="51" y="7"/>
                    </a:lnTo>
                    <a:lnTo>
                      <a:pt x="47" y="7"/>
                    </a:lnTo>
                    <a:lnTo>
                      <a:pt x="43" y="7"/>
                    </a:lnTo>
                    <a:lnTo>
                      <a:pt x="40" y="11"/>
                    </a:lnTo>
                    <a:lnTo>
                      <a:pt x="36" y="11"/>
                    </a:lnTo>
                    <a:lnTo>
                      <a:pt x="32" y="11"/>
                    </a:lnTo>
                    <a:lnTo>
                      <a:pt x="29" y="11"/>
                    </a:lnTo>
                    <a:lnTo>
                      <a:pt x="25" y="14"/>
                    </a:lnTo>
                    <a:lnTo>
                      <a:pt x="22" y="18"/>
                    </a:lnTo>
                    <a:lnTo>
                      <a:pt x="25" y="18"/>
                    </a:lnTo>
                    <a:lnTo>
                      <a:pt x="29" y="18"/>
                    </a:lnTo>
                    <a:lnTo>
                      <a:pt x="32" y="22"/>
                    </a:lnTo>
                    <a:lnTo>
                      <a:pt x="36" y="22"/>
                    </a:lnTo>
                    <a:lnTo>
                      <a:pt x="40" y="22"/>
                    </a:lnTo>
                    <a:lnTo>
                      <a:pt x="43" y="25"/>
                    </a:lnTo>
                    <a:lnTo>
                      <a:pt x="40" y="25"/>
                    </a:lnTo>
                    <a:lnTo>
                      <a:pt x="36" y="25"/>
                    </a:lnTo>
                    <a:lnTo>
                      <a:pt x="32" y="25"/>
                    </a:lnTo>
                    <a:lnTo>
                      <a:pt x="29" y="25"/>
                    </a:lnTo>
                    <a:lnTo>
                      <a:pt x="25" y="29"/>
                    </a:lnTo>
                    <a:lnTo>
                      <a:pt x="22" y="29"/>
                    </a:lnTo>
                    <a:lnTo>
                      <a:pt x="18" y="29"/>
                    </a:lnTo>
                    <a:lnTo>
                      <a:pt x="14" y="29"/>
                    </a:lnTo>
                    <a:lnTo>
                      <a:pt x="11" y="29"/>
                    </a:lnTo>
                    <a:lnTo>
                      <a:pt x="7" y="29"/>
                    </a:lnTo>
                    <a:lnTo>
                      <a:pt x="3" y="33"/>
                    </a:lnTo>
                    <a:lnTo>
                      <a:pt x="0" y="33"/>
                    </a:lnTo>
                    <a:lnTo>
                      <a:pt x="3" y="36"/>
                    </a:lnTo>
                    <a:lnTo>
                      <a:pt x="7" y="36"/>
                    </a:lnTo>
                    <a:lnTo>
                      <a:pt x="11" y="36"/>
                    </a:lnTo>
                    <a:lnTo>
                      <a:pt x="11" y="43"/>
                    </a:lnTo>
                    <a:lnTo>
                      <a:pt x="11" y="47"/>
                    </a:lnTo>
                    <a:lnTo>
                      <a:pt x="14" y="51"/>
                    </a:lnTo>
                    <a:lnTo>
                      <a:pt x="18" y="51"/>
                    </a:lnTo>
                    <a:lnTo>
                      <a:pt x="22" y="51"/>
                    </a:lnTo>
                    <a:lnTo>
                      <a:pt x="25" y="54"/>
                    </a:lnTo>
                    <a:lnTo>
                      <a:pt x="29" y="54"/>
                    </a:lnTo>
                    <a:lnTo>
                      <a:pt x="36" y="54"/>
                    </a:lnTo>
                    <a:lnTo>
                      <a:pt x="40" y="54"/>
                    </a:lnTo>
                    <a:lnTo>
                      <a:pt x="47" y="54"/>
                    </a:lnTo>
                    <a:lnTo>
                      <a:pt x="51" y="54"/>
                    </a:lnTo>
                    <a:lnTo>
                      <a:pt x="58" y="54"/>
                    </a:lnTo>
                    <a:lnTo>
                      <a:pt x="61" y="58"/>
                    </a:lnTo>
                    <a:lnTo>
                      <a:pt x="65" y="58"/>
                    </a:lnTo>
                    <a:lnTo>
                      <a:pt x="69" y="58"/>
                    </a:lnTo>
                    <a:lnTo>
                      <a:pt x="72" y="58"/>
                    </a:lnTo>
                    <a:lnTo>
                      <a:pt x="80" y="58"/>
                    </a:lnTo>
                    <a:lnTo>
                      <a:pt x="83" y="58"/>
                    </a:lnTo>
                    <a:lnTo>
                      <a:pt x="87" y="58"/>
                    </a:lnTo>
                    <a:lnTo>
                      <a:pt x="90" y="62"/>
                    </a:lnTo>
                    <a:lnTo>
                      <a:pt x="87" y="65"/>
                    </a:lnTo>
                    <a:lnTo>
                      <a:pt x="83" y="65"/>
                    </a:lnTo>
                    <a:lnTo>
                      <a:pt x="80" y="65"/>
                    </a:lnTo>
                    <a:lnTo>
                      <a:pt x="76" y="65"/>
                    </a:lnTo>
                    <a:lnTo>
                      <a:pt x="72" y="69"/>
                    </a:lnTo>
                    <a:lnTo>
                      <a:pt x="69" y="69"/>
                    </a:lnTo>
                    <a:lnTo>
                      <a:pt x="65" y="72"/>
                    </a:lnTo>
                    <a:lnTo>
                      <a:pt x="61" y="72"/>
                    </a:lnTo>
                    <a:lnTo>
                      <a:pt x="58" y="72"/>
                    </a:lnTo>
                    <a:lnTo>
                      <a:pt x="54" y="72"/>
                    </a:lnTo>
                    <a:lnTo>
                      <a:pt x="51" y="76"/>
                    </a:lnTo>
                    <a:lnTo>
                      <a:pt x="47" y="76"/>
                    </a:lnTo>
                    <a:lnTo>
                      <a:pt x="43" y="76"/>
                    </a:lnTo>
                    <a:lnTo>
                      <a:pt x="40" y="76"/>
                    </a:lnTo>
                    <a:lnTo>
                      <a:pt x="36" y="80"/>
                    </a:lnTo>
                    <a:lnTo>
                      <a:pt x="40" y="83"/>
                    </a:lnTo>
                    <a:lnTo>
                      <a:pt x="43" y="83"/>
                    </a:lnTo>
                    <a:lnTo>
                      <a:pt x="47" y="83"/>
                    </a:lnTo>
                    <a:lnTo>
                      <a:pt x="51" y="87"/>
                    </a:lnTo>
                    <a:lnTo>
                      <a:pt x="51" y="94"/>
                    </a:lnTo>
                    <a:lnTo>
                      <a:pt x="54" y="94"/>
                    </a:lnTo>
                    <a:lnTo>
                      <a:pt x="51" y="94"/>
                    </a:lnTo>
                    <a:lnTo>
                      <a:pt x="47" y="98"/>
                    </a:lnTo>
                    <a:lnTo>
                      <a:pt x="43" y="98"/>
                    </a:lnTo>
                    <a:lnTo>
                      <a:pt x="40" y="98"/>
                    </a:lnTo>
                    <a:lnTo>
                      <a:pt x="36" y="101"/>
                    </a:lnTo>
                    <a:lnTo>
                      <a:pt x="32" y="101"/>
                    </a:lnTo>
                    <a:lnTo>
                      <a:pt x="29" y="105"/>
                    </a:lnTo>
                    <a:lnTo>
                      <a:pt x="32" y="109"/>
                    </a:lnTo>
                    <a:lnTo>
                      <a:pt x="25" y="116"/>
                    </a:lnTo>
                    <a:lnTo>
                      <a:pt x="25" y="119"/>
                    </a:lnTo>
                    <a:lnTo>
                      <a:pt x="22" y="119"/>
                    </a:lnTo>
                    <a:lnTo>
                      <a:pt x="18" y="123"/>
                    </a:lnTo>
                    <a:lnTo>
                      <a:pt x="22" y="127"/>
                    </a:lnTo>
                    <a:lnTo>
                      <a:pt x="25" y="127"/>
                    </a:lnTo>
                    <a:lnTo>
                      <a:pt x="29" y="127"/>
                    </a:lnTo>
                    <a:lnTo>
                      <a:pt x="32" y="127"/>
                    </a:lnTo>
                    <a:lnTo>
                      <a:pt x="36" y="130"/>
                    </a:lnTo>
                    <a:lnTo>
                      <a:pt x="32" y="130"/>
                    </a:lnTo>
                    <a:lnTo>
                      <a:pt x="29" y="134"/>
                    </a:lnTo>
                    <a:lnTo>
                      <a:pt x="25" y="134"/>
                    </a:lnTo>
                    <a:lnTo>
                      <a:pt x="22" y="134"/>
                    </a:lnTo>
                    <a:lnTo>
                      <a:pt x="18" y="134"/>
                    </a:lnTo>
                    <a:lnTo>
                      <a:pt x="14" y="138"/>
                    </a:lnTo>
                    <a:lnTo>
                      <a:pt x="11" y="138"/>
                    </a:lnTo>
                    <a:lnTo>
                      <a:pt x="7" y="141"/>
                    </a:lnTo>
                    <a:lnTo>
                      <a:pt x="11" y="145"/>
                    </a:lnTo>
                    <a:lnTo>
                      <a:pt x="7" y="148"/>
                    </a:lnTo>
                    <a:lnTo>
                      <a:pt x="11" y="148"/>
                    </a:lnTo>
                    <a:lnTo>
                      <a:pt x="14" y="152"/>
                    </a:lnTo>
                    <a:lnTo>
                      <a:pt x="18" y="156"/>
                    </a:lnTo>
                    <a:lnTo>
                      <a:pt x="14" y="159"/>
                    </a:lnTo>
                    <a:lnTo>
                      <a:pt x="11" y="159"/>
                    </a:lnTo>
                    <a:lnTo>
                      <a:pt x="7" y="159"/>
                    </a:lnTo>
                    <a:lnTo>
                      <a:pt x="3" y="163"/>
                    </a:lnTo>
                    <a:lnTo>
                      <a:pt x="0" y="167"/>
                    </a:lnTo>
                    <a:lnTo>
                      <a:pt x="3" y="170"/>
                    </a:lnTo>
                    <a:lnTo>
                      <a:pt x="3" y="177"/>
                    </a:lnTo>
                    <a:lnTo>
                      <a:pt x="3" y="181"/>
                    </a:lnTo>
                    <a:lnTo>
                      <a:pt x="3" y="188"/>
                    </a:lnTo>
                    <a:lnTo>
                      <a:pt x="3" y="192"/>
                    </a:lnTo>
                    <a:lnTo>
                      <a:pt x="7" y="196"/>
                    </a:lnTo>
                    <a:lnTo>
                      <a:pt x="11" y="196"/>
                    </a:lnTo>
                    <a:lnTo>
                      <a:pt x="7" y="199"/>
                    </a:lnTo>
                    <a:lnTo>
                      <a:pt x="7" y="203"/>
                    </a:lnTo>
                    <a:lnTo>
                      <a:pt x="3" y="206"/>
                    </a:lnTo>
                    <a:lnTo>
                      <a:pt x="7" y="210"/>
                    </a:lnTo>
                  </a:path>
                </a:pathLst>
              </a:custGeom>
              <a:noFill/>
              <a:ln w="12700" cmpd="sng">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latin typeface="+mj-lt"/>
                </a:endParaRPr>
              </a:p>
            </p:txBody>
          </p:sp>
          <p:sp>
            <p:nvSpPr>
              <p:cNvPr id="136" name="Freeform 184"/>
              <p:cNvSpPr>
                <a:spLocks/>
              </p:cNvSpPr>
              <p:nvPr/>
            </p:nvSpPr>
            <p:spPr bwMode="auto">
              <a:xfrm>
                <a:off x="3968750" y="2640013"/>
                <a:ext cx="50800" cy="436563"/>
              </a:xfrm>
              <a:custGeom>
                <a:avLst/>
                <a:gdLst/>
                <a:ahLst/>
                <a:cxnLst>
                  <a:cxn ang="0">
                    <a:pos x="29" y="4"/>
                  </a:cxn>
                  <a:cxn ang="0">
                    <a:pos x="29" y="4"/>
                  </a:cxn>
                  <a:cxn ang="0">
                    <a:pos x="21" y="11"/>
                  </a:cxn>
                  <a:cxn ang="0">
                    <a:pos x="18" y="29"/>
                  </a:cxn>
                  <a:cxn ang="0">
                    <a:pos x="14" y="36"/>
                  </a:cxn>
                  <a:cxn ang="0">
                    <a:pos x="18" y="44"/>
                  </a:cxn>
                  <a:cxn ang="0">
                    <a:pos x="21" y="58"/>
                  </a:cxn>
                  <a:cxn ang="0">
                    <a:pos x="21" y="65"/>
                  </a:cxn>
                  <a:cxn ang="0">
                    <a:pos x="29" y="69"/>
                  </a:cxn>
                  <a:cxn ang="0">
                    <a:pos x="29" y="73"/>
                  </a:cxn>
                  <a:cxn ang="0">
                    <a:pos x="21" y="80"/>
                  </a:cxn>
                  <a:cxn ang="0">
                    <a:pos x="21" y="83"/>
                  </a:cxn>
                  <a:cxn ang="0">
                    <a:pos x="25" y="91"/>
                  </a:cxn>
                  <a:cxn ang="0">
                    <a:pos x="25" y="91"/>
                  </a:cxn>
                  <a:cxn ang="0">
                    <a:pos x="18" y="94"/>
                  </a:cxn>
                  <a:cxn ang="0">
                    <a:pos x="14" y="105"/>
                  </a:cxn>
                  <a:cxn ang="0">
                    <a:pos x="11" y="112"/>
                  </a:cxn>
                  <a:cxn ang="0">
                    <a:pos x="11" y="112"/>
                  </a:cxn>
                  <a:cxn ang="0">
                    <a:pos x="3" y="120"/>
                  </a:cxn>
                  <a:cxn ang="0">
                    <a:pos x="7" y="127"/>
                  </a:cxn>
                  <a:cxn ang="0">
                    <a:pos x="7" y="127"/>
                  </a:cxn>
                  <a:cxn ang="0">
                    <a:pos x="7" y="131"/>
                  </a:cxn>
                  <a:cxn ang="0">
                    <a:pos x="7" y="145"/>
                  </a:cxn>
                  <a:cxn ang="0">
                    <a:pos x="7" y="145"/>
                  </a:cxn>
                  <a:cxn ang="0">
                    <a:pos x="14" y="156"/>
                  </a:cxn>
                  <a:cxn ang="0">
                    <a:pos x="14" y="156"/>
                  </a:cxn>
                  <a:cxn ang="0">
                    <a:pos x="7" y="163"/>
                  </a:cxn>
                  <a:cxn ang="0">
                    <a:pos x="11" y="178"/>
                  </a:cxn>
                  <a:cxn ang="0">
                    <a:pos x="11" y="185"/>
                  </a:cxn>
                  <a:cxn ang="0">
                    <a:pos x="3" y="192"/>
                  </a:cxn>
                  <a:cxn ang="0">
                    <a:pos x="7" y="199"/>
                  </a:cxn>
                  <a:cxn ang="0">
                    <a:pos x="7" y="199"/>
                  </a:cxn>
                  <a:cxn ang="0">
                    <a:pos x="7" y="203"/>
                  </a:cxn>
                  <a:cxn ang="0">
                    <a:pos x="7" y="203"/>
                  </a:cxn>
                  <a:cxn ang="0">
                    <a:pos x="7" y="203"/>
                  </a:cxn>
                  <a:cxn ang="0">
                    <a:pos x="7" y="207"/>
                  </a:cxn>
                  <a:cxn ang="0">
                    <a:pos x="11" y="228"/>
                  </a:cxn>
                  <a:cxn ang="0">
                    <a:pos x="11" y="232"/>
                  </a:cxn>
                  <a:cxn ang="0">
                    <a:pos x="11" y="243"/>
                  </a:cxn>
                  <a:cxn ang="0">
                    <a:pos x="14" y="250"/>
                  </a:cxn>
                  <a:cxn ang="0">
                    <a:pos x="7" y="261"/>
                  </a:cxn>
                  <a:cxn ang="0">
                    <a:pos x="7" y="265"/>
                  </a:cxn>
                  <a:cxn ang="0">
                    <a:pos x="7" y="265"/>
                  </a:cxn>
                  <a:cxn ang="0">
                    <a:pos x="11" y="272"/>
                  </a:cxn>
                  <a:cxn ang="0">
                    <a:pos x="11" y="272"/>
                  </a:cxn>
                  <a:cxn ang="0">
                    <a:pos x="11" y="275"/>
                  </a:cxn>
                </a:cxnLst>
                <a:rect l="0" t="0" r="r" b="b"/>
                <a:pathLst>
                  <a:path w="32" h="275">
                    <a:moveTo>
                      <a:pt x="25" y="0"/>
                    </a:moveTo>
                    <a:lnTo>
                      <a:pt x="29" y="4"/>
                    </a:lnTo>
                    <a:lnTo>
                      <a:pt x="25" y="4"/>
                    </a:lnTo>
                    <a:lnTo>
                      <a:pt x="29" y="4"/>
                    </a:lnTo>
                    <a:lnTo>
                      <a:pt x="25" y="7"/>
                    </a:lnTo>
                    <a:lnTo>
                      <a:pt x="21" y="11"/>
                    </a:lnTo>
                    <a:lnTo>
                      <a:pt x="18" y="15"/>
                    </a:lnTo>
                    <a:lnTo>
                      <a:pt x="18" y="29"/>
                    </a:lnTo>
                    <a:lnTo>
                      <a:pt x="11" y="36"/>
                    </a:lnTo>
                    <a:lnTo>
                      <a:pt x="14" y="36"/>
                    </a:lnTo>
                    <a:lnTo>
                      <a:pt x="11" y="36"/>
                    </a:lnTo>
                    <a:lnTo>
                      <a:pt x="18" y="44"/>
                    </a:lnTo>
                    <a:lnTo>
                      <a:pt x="18" y="54"/>
                    </a:lnTo>
                    <a:lnTo>
                      <a:pt x="21" y="58"/>
                    </a:lnTo>
                    <a:lnTo>
                      <a:pt x="18" y="62"/>
                    </a:lnTo>
                    <a:lnTo>
                      <a:pt x="21" y="65"/>
                    </a:lnTo>
                    <a:lnTo>
                      <a:pt x="25" y="65"/>
                    </a:lnTo>
                    <a:lnTo>
                      <a:pt x="29" y="69"/>
                    </a:lnTo>
                    <a:lnTo>
                      <a:pt x="32" y="69"/>
                    </a:lnTo>
                    <a:lnTo>
                      <a:pt x="29" y="73"/>
                    </a:lnTo>
                    <a:lnTo>
                      <a:pt x="25" y="76"/>
                    </a:lnTo>
                    <a:lnTo>
                      <a:pt x="21" y="80"/>
                    </a:lnTo>
                    <a:lnTo>
                      <a:pt x="18" y="83"/>
                    </a:lnTo>
                    <a:lnTo>
                      <a:pt x="21" y="83"/>
                    </a:lnTo>
                    <a:lnTo>
                      <a:pt x="25" y="83"/>
                    </a:lnTo>
                    <a:lnTo>
                      <a:pt x="25" y="91"/>
                    </a:lnTo>
                    <a:lnTo>
                      <a:pt x="29" y="91"/>
                    </a:lnTo>
                    <a:lnTo>
                      <a:pt x="25" y="91"/>
                    </a:lnTo>
                    <a:lnTo>
                      <a:pt x="21" y="91"/>
                    </a:lnTo>
                    <a:lnTo>
                      <a:pt x="18" y="94"/>
                    </a:lnTo>
                    <a:lnTo>
                      <a:pt x="14" y="98"/>
                    </a:lnTo>
                    <a:lnTo>
                      <a:pt x="14" y="105"/>
                    </a:lnTo>
                    <a:lnTo>
                      <a:pt x="11" y="105"/>
                    </a:lnTo>
                    <a:lnTo>
                      <a:pt x="11" y="112"/>
                    </a:lnTo>
                    <a:lnTo>
                      <a:pt x="14" y="112"/>
                    </a:lnTo>
                    <a:lnTo>
                      <a:pt x="11" y="112"/>
                    </a:lnTo>
                    <a:lnTo>
                      <a:pt x="7" y="116"/>
                    </a:lnTo>
                    <a:lnTo>
                      <a:pt x="3" y="120"/>
                    </a:lnTo>
                    <a:lnTo>
                      <a:pt x="11" y="127"/>
                    </a:lnTo>
                    <a:lnTo>
                      <a:pt x="7" y="127"/>
                    </a:lnTo>
                    <a:lnTo>
                      <a:pt x="11" y="127"/>
                    </a:lnTo>
                    <a:lnTo>
                      <a:pt x="7" y="127"/>
                    </a:lnTo>
                    <a:lnTo>
                      <a:pt x="11" y="127"/>
                    </a:lnTo>
                    <a:lnTo>
                      <a:pt x="7" y="131"/>
                    </a:lnTo>
                    <a:lnTo>
                      <a:pt x="7" y="138"/>
                    </a:lnTo>
                    <a:lnTo>
                      <a:pt x="7" y="145"/>
                    </a:lnTo>
                    <a:lnTo>
                      <a:pt x="11" y="145"/>
                    </a:lnTo>
                    <a:lnTo>
                      <a:pt x="7" y="145"/>
                    </a:lnTo>
                    <a:lnTo>
                      <a:pt x="14" y="152"/>
                    </a:lnTo>
                    <a:lnTo>
                      <a:pt x="14" y="156"/>
                    </a:lnTo>
                    <a:lnTo>
                      <a:pt x="11" y="156"/>
                    </a:lnTo>
                    <a:lnTo>
                      <a:pt x="14" y="156"/>
                    </a:lnTo>
                    <a:lnTo>
                      <a:pt x="11" y="160"/>
                    </a:lnTo>
                    <a:lnTo>
                      <a:pt x="7" y="163"/>
                    </a:lnTo>
                    <a:lnTo>
                      <a:pt x="11" y="167"/>
                    </a:lnTo>
                    <a:lnTo>
                      <a:pt x="11" y="178"/>
                    </a:lnTo>
                    <a:lnTo>
                      <a:pt x="14" y="181"/>
                    </a:lnTo>
                    <a:lnTo>
                      <a:pt x="11" y="185"/>
                    </a:lnTo>
                    <a:lnTo>
                      <a:pt x="7" y="189"/>
                    </a:lnTo>
                    <a:lnTo>
                      <a:pt x="3" y="192"/>
                    </a:lnTo>
                    <a:lnTo>
                      <a:pt x="0" y="192"/>
                    </a:lnTo>
                    <a:lnTo>
                      <a:pt x="7" y="199"/>
                    </a:lnTo>
                    <a:lnTo>
                      <a:pt x="3" y="199"/>
                    </a:lnTo>
                    <a:lnTo>
                      <a:pt x="7" y="199"/>
                    </a:lnTo>
                    <a:lnTo>
                      <a:pt x="11" y="199"/>
                    </a:lnTo>
                    <a:lnTo>
                      <a:pt x="7" y="203"/>
                    </a:lnTo>
                    <a:lnTo>
                      <a:pt x="11" y="203"/>
                    </a:lnTo>
                    <a:lnTo>
                      <a:pt x="7" y="203"/>
                    </a:lnTo>
                    <a:lnTo>
                      <a:pt x="11" y="203"/>
                    </a:lnTo>
                    <a:lnTo>
                      <a:pt x="7" y="203"/>
                    </a:lnTo>
                    <a:lnTo>
                      <a:pt x="11" y="207"/>
                    </a:lnTo>
                    <a:lnTo>
                      <a:pt x="7" y="207"/>
                    </a:lnTo>
                    <a:lnTo>
                      <a:pt x="11" y="210"/>
                    </a:lnTo>
                    <a:lnTo>
                      <a:pt x="11" y="228"/>
                    </a:lnTo>
                    <a:lnTo>
                      <a:pt x="7" y="228"/>
                    </a:lnTo>
                    <a:lnTo>
                      <a:pt x="11" y="232"/>
                    </a:lnTo>
                    <a:lnTo>
                      <a:pt x="11" y="236"/>
                    </a:lnTo>
                    <a:lnTo>
                      <a:pt x="11" y="243"/>
                    </a:lnTo>
                    <a:lnTo>
                      <a:pt x="11" y="250"/>
                    </a:lnTo>
                    <a:lnTo>
                      <a:pt x="14" y="250"/>
                    </a:lnTo>
                    <a:lnTo>
                      <a:pt x="7" y="257"/>
                    </a:lnTo>
                    <a:lnTo>
                      <a:pt x="7" y="261"/>
                    </a:lnTo>
                    <a:lnTo>
                      <a:pt x="11" y="261"/>
                    </a:lnTo>
                    <a:lnTo>
                      <a:pt x="7" y="265"/>
                    </a:lnTo>
                    <a:lnTo>
                      <a:pt x="11" y="265"/>
                    </a:lnTo>
                    <a:lnTo>
                      <a:pt x="7" y="265"/>
                    </a:lnTo>
                    <a:lnTo>
                      <a:pt x="11" y="265"/>
                    </a:lnTo>
                    <a:lnTo>
                      <a:pt x="11" y="272"/>
                    </a:lnTo>
                    <a:lnTo>
                      <a:pt x="7" y="272"/>
                    </a:lnTo>
                    <a:lnTo>
                      <a:pt x="11" y="272"/>
                    </a:lnTo>
                    <a:lnTo>
                      <a:pt x="7" y="275"/>
                    </a:lnTo>
                    <a:lnTo>
                      <a:pt x="11" y="275"/>
                    </a:lnTo>
                  </a:path>
                </a:pathLst>
              </a:custGeom>
              <a:noFill/>
              <a:ln w="12700" cmpd="sng">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latin typeface="+mj-lt"/>
                </a:endParaRPr>
              </a:p>
            </p:txBody>
          </p:sp>
          <p:sp>
            <p:nvSpPr>
              <p:cNvPr id="137" name="Freeform 186"/>
              <p:cNvSpPr>
                <a:spLocks/>
              </p:cNvSpPr>
              <p:nvPr/>
            </p:nvSpPr>
            <p:spPr bwMode="auto">
              <a:xfrm>
                <a:off x="3973512" y="3089276"/>
                <a:ext cx="23813" cy="879475"/>
              </a:xfrm>
              <a:custGeom>
                <a:avLst/>
                <a:gdLst/>
                <a:ahLst/>
                <a:cxnLst>
                  <a:cxn ang="0">
                    <a:pos x="8" y="11"/>
                  </a:cxn>
                  <a:cxn ang="0">
                    <a:pos x="8" y="21"/>
                  </a:cxn>
                  <a:cxn ang="0">
                    <a:pos x="8" y="40"/>
                  </a:cxn>
                  <a:cxn ang="0">
                    <a:pos x="11" y="43"/>
                  </a:cxn>
                  <a:cxn ang="0">
                    <a:pos x="11" y="54"/>
                  </a:cxn>
                  <a:cxn ang="0">
                    <a:pos x="11" y="69"/>
                  </a:cxn>
                  <a:cxn ang="0">
                    <a:pos x="4" y="90"/>
                  </a:cxn>
                  <a:cxn ang="0">
                    <a:pos x="11" y="98"/>
                  </a:cxn>
                  <a:cxn ang="0">
                    <a:pos x="4" y="108"/>
                  </a:cxn>
                  <a:cxn ang="0">
                    <a:pos x="8" y="112"/>
                  </a:cxn>
                  <a:cxn ang="0">
                    <a:pos x="11" y="119"/>
                  </a:cxn>
                  <a:cxn ang="0">
                    <a:pos x="11" y="130"/>
                  </a:cxn>
                  <a:cxn ang="0">
                    <a:pos x="8" y="134"/>
                  </a:cxn>
                  <a:cxn ang="0">
                    <a:pos x="11" y="174"/>
                  </a:cxn>
                  <a:cxn ang="0">
                    <a:pos x="8" y="195"/>
                  </a:cxn>
                  <a:cxn ang="0">
                    <a:pos x="8" y="213"/>
                  </a:cxn>
                  <a:cxn ang="0">
                    <a:pos x="0" y="228"/>
                  </a:cxn>
                  <a:cxn ang="0">
                    <a:pos x="4" y="228"/>
                  </a:cxn>
                  <a:cxn ang="0">
                    <a:pos x="0" y="232"/>
                  </a:cxn>
                  <a:cxn ang="0">
                    <a:pos x="8" y="246"/>
                  </a:cxn>
                  <a:cxn ang="0">
                    <a:pos x="0" y="257"/>
                  </a:cxn>
                  <a:cxn ang="0">
                    <a:pos x="4" y="271"/>
                  </a:cxn>
                  <a:cxn ang="0">
                    <a:pos x="8" y="293"/>
                  </a:cxn>
                  <a:cxn ang="0">
                    <a:pos x="8" y="304"/>
                  </a:cxn>
                  <a:cxn ang="0">
                    <a:pos x="8" y="344"/>
                  </a:cxn>
                  <a:cxn ang="0">
                    <a:pos x="11" y="348"/>
                  </a:cxn>
                  <a:cxn ang="0">
                    <a:pos x="8" y="351"/>
                  </a:cxn>
                  <a:cxn ang="0">
                    <a:pos x="11" y="355"/>
                  </a:cxn>
                  <a:cxn ang="0">
                    <a:pos x="11" y="373"/>
                  </a:cxn>
                  <a:cxn ang="0">
                    <a:pos x="11" y="384"/>
                  </a:cxn>
                  <a:cxn ang="0">
                    <a:pos x="8" y="387"/>
                  </a:cxn>
                  <a:cxn ang="0">
                    <a:pos x="8" y="413"/>
                  </a:cxn>
                  <a:cxn ang="0">
                    <a:pos x="8" y="424"/>
                  </a:cxn>
                  <a:cxn ang="0">
                    <a:pos x="8" y="438"/>
                  </a:cxn>
                  <a:cxn ang="0">
                    <a:pos x="8" y="445"/>
                  </a:cxn>
                  <a:cxn ang="0">
                    <a:pos x="8" y="471"/>
                  </a:cxn>
                  <a:cxn ang="0">
                    <a:pos x="8" y="489"/>
                  </a:cxn>
                  <a:cxn ang="0">
                    <a:pos x="11" y="500"/>
                  </a:cxn>
                  <a:cxn ang="0">
                    <a:pos x="11" y="514"/>
                  </a:cxn>
                  <a:cxn ang="0">
                    <a:pos x="8" y="518"/>
                  </a:cxn>
                  <a:cxn ang="0">
                    <a:pos x="8" y="536"/>
                  </a:cxn>
                  <a:cxn ang="0">
                    <a:pos x="11" y="536"/>
                  </a:cxn>
                </a:cxnLst>
                <a:rect l="0" t="0" r="r" b="b"/>
                <a:pathLst>
                  <a:path w="15" h="554">
                    <a:moveTo>
                      <a:pt x="11" y="0"/>
                    </a:moveTo>
                    <a:lnTo>
                      <a:pt x="8" y="3"/>
                    </a:lnTo>
                    <a:lnTo>
                      <a:pt x="8" y="11"/>
                    </a:lnTo>
                    <a:lnTo>
                      <a:pt x="11" y="11"/>
                    </a:lnTo>
                    <a:lnTo>
                      <a:pt x="8" y="14"/>
                    </a:lnTo>
                    <a:lnTo>
                      <a:pt x="8" y="21"/>
                    </a:lnTo>
                    <a:lnTo>
                      <a:pt x="11" y="25"/>
                    </a:lnTo>
                    <a:lnTo>
                      <a:pt x="8" y="29"/>
                    </a:lnTo>
                    <a:lnTo>
                      <a:pt x="8" y="40"/>
                    </a:lnTo>
                    <a:lnTo>
                      <a:pt x="11" y="40"/>
                    </a:lnTo>
                    <a:lnTo>
                      <a:pt x="8" y="40"/>
                    </a:lnTo>
                    <a:lnTo>
                      <a:pt x="11" y="43"/>
                    </a:lnTo>
                    <a:lnTo>
                      <a:pt x="15" y="47"/>
                    </a:lnTo>
                    <a:lnTo>
                      <a:pt x="15" y="50"/>
                    </a:lnTo>
                    <a:lnTo>
                      <a:pt x="11" y="54"/>
                    </a:lnTo>
                    <a:lnTo>
                      <a:pt x="11" y="69"/>
                    </a:lnTo>
                    <a:lnTo>
                      <a:pt x="8" y="69"/>
                    </a:lnTo>
                    <a:lnTo>
                      <a:pt x="11" y="69"/>
                    </a:lnTo>
                    <a:lnTo>
                      <a:pt x="11" y="76"/>
                    </a:lnTo>
                    <a:lnTo>
                      <a:pt x="11" y="83"/>
                    </a:lnTo>
                    <a:lnTo>
                      <a:pt x="4" y="90"/>
                    </a:lnTo>
                    <a:lnTo>
                      <a:pt x="8" y="90"/>
                    </a:lnTo>
                    <a:lnTo>
                      <a:pt x="4" y="90"/>
                    </a:lnTo>
                    <a:lnTo>
                      <a:pt x="11" y="98"/>
                    </a:lnTo>
                    <a:lnTo>
                      <a:pt x="11" y="105"/>
                    </a:lnTo>
                    <a:lnTo>
                      <a:pt x="8" y="108"/>
                    </a:lnTo>
                    <a:lnTo>
                      <a:pt x="4" y="108"/>
                    </a:lnTo>
                    <a:lnTo>
                      <a:pt x="8" y="108"/>
                    </a:lnTo>
                    <a:lnTo>
                      <a:pt x="4" y="108"/>
                    </a:lnTo>
                    <a:lnTo>
                      <a:pt x="8" y="112"/>
                    </a:lnTo>
                    <a:lnTo>
                      <a:pt x="4" y="112"/>
                    </a:lnTo>
                    <a:lnTo>
                      <a:pt x="8" y="116"/>
                    </a:lnTo>
                    <a:lnTo>
                      <a:pt x="11" y="119"/>
                    </a:lnTo>
                    <a:lnTo>
                      <a:pt x="8" y="123"/>
                    </a:lnTo>
                    <a:lnTo>
                      <a:pt x="11" y="123"/>
                    </a:lnTo>
                    <a:lnTo>
                      <a:pt x="11" y="130"/>
                    </a:lnTo>
                    <a:lnTo>
                      <a:pt x="8" y="130"/>
                    </a:lnTo>
                    <a:lnTo>
                      <a:pt x="11" y="130"/>
                    </a:lnTo>
                    <a:lnTo>
                      <a:pt x="8" y="134"/>
                    </a:lnTo>
                    <a:lnTo>
                      <a:pt x="8" y="152"/>
                    </a:lnTo>
                    <a:lnTo>
                      <a:pt x="11" y="156"/>
                    </a:lnTo>
                    <a:lnTo>
                      <a:pt x="11" y="174"/>
                    </a:lnTo>
                    <a:lnTo>
                      <a:pt x="8" y="177"/>
                    </a:lnTo>
                    <a:lnTo>
                      <a:pt x="8" y="185"/>
                    </a:lnTo>
                    <a:lnTo>
                      <a:pt x="8" y="195"/>
                    </a:lnTo>
                    <a:lnTo>
                      <a:pt x="11" y="195"/>
                    </a:lnTo>
                    <a:lnTo>
                      <a:pt x="8" y="199"/>
                    </a:lnTo>
                    <a:lnTo>
                      <a:pt x="8" y="213"/>
                    </a:lnTo>
                    <a:lnTo>
                      <a:pt x="4" y="217"/>
                    </a:lnTo>
                    <a:lnTo>
                      <a:pt x="0" y="221"/>
                    </a:lnTo>
                    <a:lnTo>
                      <a:pt x="0" y="228"/>
                    </a:lnTo>
                    <a:lnTo>
                      <a:pt x="4" y="228"/>
                    </a:lnTo>
                    <a:lnTo>
                      <a:pt x="0" y="228"/>
                    </a:lnTo>
                    <a:lnTo>
                      <a:pt x="4" y="228"/>
                    </a:lnTo>
                    <a:lnTo>
                      <a:pt x="0" y="232"/>
                    </a:lnTo>
                    <a:lnTo>
                      <a:pt x="4" y="232"/>
                    </a:lnTo>
                    <a:lnTo>
                      <a:pt x="0" y="232"/>
                    </a:lnTo>
                    <a:lnTo>
                      <a:pt x="4" y="235"/>
                    </a:lnTo>
                    <a:lnTo>
                      <a:pt x="4" y="246"/>
                    </a:lnTo>
                    <a:lnTo>
                      <a:pt x="8" y="246"/>
                    </a:lnTo>
                    <a:lnTo>
                      <a:pt x="4" y="246"/>
                    </a:lnTo>
                    <a:lnTo>
                      <a:pt x="8" y="250"/>
                    </a:lnTo>
                    <a:lnTo>
                      <a:pt x="0" y="257"/>
                    </a:lnTo>
                    <a:lnTo>
                      <a:pt x="0" y="261"/>
                    </a:lnTo>
                    <a:lnTo>
                      <a:pt x="4" y="264"/>
                    </a:lnTo>
                    <a:lnTo>
                      <a:pt x="4" y="271"/>
                    </a:lnTo>
                    <a:lnTo>
                      <a:pt x="4" y="282"/>
                    </a:lnTo>
                    <a:lnTo>
                      <a:pt x="8" y="286"/>
                    </a:lnTo>
                    <a:lnTo>
                      <a:pt x="8" y="293"/>
                    </a:lnTo>
                    <a:lnTo>
                      <a:pt x="11" y="297"/>
                    </a:lnTo>
                    <a:lnTo>
                      <a:pt x="11" y="304"/>
                    </a:lnTo>
                    <a:lnTo>
                      <a:pt x="8" y="304"/>
                    </a:lnTo>
                    <a:lnTo>
                      <a:pt x="11" y="308"/>
                    </a:lnTo>
                    <a:lnTo>
                      <a:pt x="8" y="311"/>
                    </a:lnTo>
                    <a:lnTo>
                      <a:pt x="8" y="344"/>
                    </a:lnTo>
                    <a:lnTo>
                      <a:pt x="11" y="348"/>
                    </a:lnTo>
                    <a:lnTo>
                      <a:pt x="8" y="348"/>
                    </a:lnTo>
                    <a:lnTo>
                      <a:pt x="11" y="348"/>
                    </a:lnTo>
                    <a:lnTo>
                      <a:pt x="8" y="351"/>
                    </a:lnTo>
                    <a:lnTo>
                      <a:pt x="11" y="351"/>
                    </a:lnTo>
                    <a:lnTo>
                      <a:pt x="8" y="351"/>
                    </a:lnTo>
                    <a:lnTo>
                      <a:pt x="11" y="351"/>
                    </a:lnTo>
                    <a:lnTo>
                      <a:pt x="8" y="355"/>
                    </a:lnTo>
                    <a:lnTo>
                      <a:pt x="11" y="355"/>
                    </a:lnTo>
                    <a:lnTo>
                      <a:pt x="8" y="355"/>
                    </a:lnTo>
                    <a:lnTo>
                      <a:pt x="11" y="358"/>
                    </a:lnTo>
                    <a:lnTo>
                      <a:pt x="11" y="373"/>
                    </a:lnTo>
                    <a:lnTo>
                      <a:pt x="8" y="377"/>
                    </a:lnTo>
                    <a:lnTo>
                      <a:pt x="11" y="377"/>
                    </a:lnTo>
                    <a:lnTo>
                      <a:pt x="11" y="384"/>
                    </a:lnTo>
                    <a:lnTo>
                      <a:pt x="8" y="384"/>
                    </a:lnTo>
                    <a:lnTo>
                      <a:pt x="11" y="384"/>
                    </a:lnTo>
                    <a:lnTo>
                      <a:pt x="8" y="387"/>
                    </a:lnTo>
                    <a:lnTo>
                      <a:pt x="11" y="391"/>
                    </a:lnTo>
                    <a:lnTo>
                      <a:pt x="8" y="395"/>
                    </a:lnTo>
                    <a:lnTo>
                      <a:pt x="8" y="413"/>
                    </a:lnTo>
                    <a:lnTo>
                      <a:pt x="4" y="413"/>
                    </a:lnTo>
                    <a:lnTo>
                      <a:pt x="8" y="416"/>
                    </a:lnTo>
                    <a:lnTo>
                      <a:pt x="8" y="424"/>
                    </a:lnTo>
                    <a:lnTo>
                      <a:pt x="11" y="427"/>
                    </a:lnTo>
                    <a:lnTo>
                      <a:pt x="8" y="431"/>
                    </a:lnTo>
                    <a:lnTo>
                      <a:pt x="8" y="438"/>
                    </a:lnTo>
                    <a:lnTo>
                      <a:pt x="4" y="438"/>
                    </a:lnTo>
                    <a:lnTo>
                      <a:pt x="11" y="445"/>
                    </a:lnTo>
                    <a:lnTo>
                      <a:pt x="8" y="445"/>
                    </a:lnTo>
                    <a:lnTo>
                      <a:pt x="11" y="445"/>
                    </a:lnTo>
                    <a:lnTo>
                      <a:pt x="8" y="449"/>
                    </a:lnTo>
                    <a:lnTo>
                      <a:pt x="8" y="471"/>
                    </a:lnTo>
                    <a:lnTo>
                      <a:pt x="4" y="474"/>
                    </a:lnTo>
                    <a:lnTo>
                      <a:pt x="8" y="478"/>
                    </a:lnTo>
                    <a:lnTo>
                      <a:pt x="8" y="489"/>
                    </a:lnTo>
                    <a:lnTo>
                      <a:pt x="8" y="496"/>
                    </a:lnTo>
                    <a:lnTo>
                      <a:pt x="8" y="500"/>
                    </a:lnTo>
                    <a:lnTo>
                      <a:pt x="11" y="500"/>
                    </a:lnTo>
                    <a:lnTo>
                      <a:pt x="8" y="503"/>
                    </a:lnTo>
                    <a:lnTo>
                      <a:pt x="8" y="514"/>
                    </a:lnTo>
                    <a:lnTo>
                      <a:pt x="11" y="514"/>
                    </a:lnTo>
                    <a:lnTo>
                      <a:pt x="8" y="514"/>
                    </a:lnTo>
                    <a:lnTo>
                      <a:pt x="11" y="514"/>
                    </a:lnTo>
                    <a:lnTo>
                      <a:pt x="8" y="518"/>
                    </a:lnTo>
                    <a:lnTo>
                      <a:pt x="8" y="529"/>
                    </a:lnTo>
                    <a:lnTo>
                      <a:pt x="4" y="532"/>
                    </a:lnTo>
                    <a:lnTo>
                      <a:pt x="8" y="536"/>
                    </a:lnTo>
                    <a:lnTo>
                      <a:pt x="11" y="536"/>
                    </a:lnTo>
                    <a:lnTo>
                      <a:pt x="8" y="536"/>
                    </a:lnTo>
                    <a:lnTo>
                      <a:pt x="11" y="536"/>
                    </a:lnTo>
                    <a:lnTo>
                      <a:pt x="8" y="540"/>
                    </a:lnTo>
                    <a:lnTo>
                      <a:pt x="8" y="554"/>
                    </a:lnTo>
                  </a:path>
                </a:pathLst>
              </a:custGeom>
              <a:noFill/>
              <a:ln w="12700" cmpd="sng">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latin typeface="+mj-lt"/>
                </a:endParaRPr>
              </a:p>
            </p:txBody>
          </p:sp>
          <p:sp>
            <p:nvSpPr>
              <p:cNvPr id="138" name="Freeform 187"/>
              <p:cNvSpPr>
                <a:spLocks/>
              </p:cNvSpPr>
              <p:nvPr/>
            </p:nvSpPr>
            <p:spPr bwMode="auto">
              <a:xfrm>
                <a:off x="3979862" y="3968751"/>
                <a:ext cx="11113" cy="144463"/>
              </a:xfrm>
              <a:custGeom>
                <a:avLst/>
                <a:gdLst/>
                <a:ahLst/>
                <a:cxnLst>
                  <a:cxn ang="0">
                    <a:pos x="4" y="0"/>
                  </a:cxn>
                  <a:cxn ang="0">
                    <a:pos x="0" y="4"/>
                  </a:cxn>
                  <a:cxn ang="0">
                    <a:pos x="0" y="11"/>
                  </a:cxn>
                  <a:cxn ang="0">
                    <a:pos x="4" y="15"/>
                  </a:cxn>
                  <a:cxn ang="0">
                    <a:pos x="0" y="15"/>
                  </a:cxn>
                  <a:cxn ang="0">
                    <a:pos x="4" y="18"/>
                  </a:cxn>
                  <a:cxn ang="0">
                    <a:pos x="4" y="25"/>
                  </a:cxn>
                  <a:cxn ang="0">
                    <a:pos x="4" y="33"/>
                  </a:cxn>
                  <a:cxn ang="0">
                    <a:pos x="4" y="44"/>
                  </a:cxn>
                  <a:cxn ang="0">
                    <a:pos x="0" y="47"/>
                  </a:cxn>
                  <a:cxn ang="0">
                    <a:pos x="4" y="47"/>
                  </a:cxn>
                  <a:cxn ang="0">
                    <a:pos x="0" y="47"/>
                  </a:cxn>
                  <a:cxn ang="0">
                    <a:pos x="4" y="51"/>
                  </a:cxn>
                  <a:cxn ang="0">
                    <a:pos x="0" y="51"/>
                  </a:cxn>
                  <a:cxn ang="0">
                    <a:pos x="4" y="54"/>
                  </a:cxn>
                  <a:cxn ang="0">
                    <a:pos x="0" y="58"/>
                  </a:cxn>
                  <a:cxn ang="0">
                    <a:pos x="4" y="62"/>
                  </a:cxn>
                  <a:cxn ang="0">
                    <a:pos x="4" y="83"/>
                  </a:cxn>
                  <a:cxn ang="0">
                    <a:pos x="0" y="83"/>
                  </a:cxn>
                  <a:cxn ang="0">
                    <a:pos x="4" y="83"/>
                  </a:cxn>
                  <a:cxn ang="0">
                    <a:pos x="0" y="87"/>
                  </a:cxn>
                  <a:cxn ang="0">
                    <a:pos x="4" y="91"/>
                  </a:cxn>
                  <a:cxn ang="0">
                    <a:pos x="7" y="91"/>
                  </a:cxn>
                </a:cxnLst>
                <a:rect l="0" t="0" r="r" b="b"/>
                <a:pathLst>
                  <a:path w="7" h="91">
                    <a:moveTo>
                      <a:pt x="4" y="0"/>
                    </a:moveTo>
                    <a:lnTo>
                      <a:pt x="0" y="4"/>
                    </a:lnTo>
                    <a:lnTo>
                      <a:pt x="0" y="11"/>
                    </a:lnTo>
                    <a:lnTo>
                      <a:pt x="4" y="15"/>
                    </a:lnTo>
                    <a:lnTo>
                      <a:pt x="0" y="15"/>
                    </a:lnTo>
                    <a:lnTo>
                      <a:pt x="4" y="18"/>
                    </a:lnTo>
                    <a:lnTo>
                      <a:pt x="4" y="25"/>
                    </a:lnTo>
                    <a:lnTo>
                      <a:pt x="4" y="33"/>
                    </a:lnTo>
                    <a:lnTo>
                      <a:pt x="4" y="44"/>
                    </a:lnTo>
                    <a:lnTo>
                      <a:pt x="0" y="47"/>
                    </a:lnTo>
                    <a:lnTo>
                      <a:pt x="4" y="47"/>
                    </a:lnTo>
                    <a:lnTo>
                      <a:pt x="0" y="47"/>
                    </a:lnTo>
                    <a:lnTo>
                      <a:pt x="4" y="51"/>
                    </a:lnTo>
                    <a:lnTo>
                      <a:pt x="0" y="51"/>
                    </a:lnTo>
                    <a:lnTo>
                      <a:pt x="4" y="54"/>
                    </a:lnTo>
                    <a:lnTo>
                      <a:pt x="0" y="58"/>
                    </a:lnTo>
                    <a:lnTo>
                      <a:pt x="4" y="62"/>
                    </a:lnTo>
                    <a:lnTo>
                      <a:pt x="4" y="83"/>
                    </a:lnTo>
                    <a:lnTo>
                      <a:pt x="0" y="83"/>
                    </a:lnTo>
                    <a:lnTo>
                      <a:pt x="4" y="83"/>
                    </a:lnTo>
                    <a:lnTo>
                      <a:pt x="0" y="87"/>
                    </a:lnTo>
                    <a:lnTo>
                      <a:pt x="4" y="91"/>
                    </a:lnTo>
                    <a:lnTo>
                      <a:pt x="7" y="91"/>
                    </a:lnTo>
                  </a:path>
                </a:pathLst>
              </a:custGeom>
              <a:noFill/>
              <a:ln w="12700" cmpd="sng">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latin typeface="+mj-lt"/>
                </a:endParaRPr>
              </a:p>
            </p:txBody>
          </p:sp>
        </p:grpSp>
        <p:sp>
          <p:nvSpPr>
            <p:cNvPr id="72" name="Line 229"/>
            <p:cNvSpPr>
              <a:spLocks noChangeShapeType="1"/>
            </p:cNvSpPr>
            <p:nvPr/>
          </p:nvSpPr>
          <p:spPr bwMode="auto">
            <a:xfrm>
              <a:off x="5539711" y="1143806"/>
              <a:ext cx="867343" cy="0"/>
            </a:xfrm>
            <a:prstGeom prst="line">
              <a:avLst/>
            </a:prstGeom>
            <a:noFill/>
            <a:ln w="12700" cmpd="sng">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sz="1200">
                <a:latin typeface="+mj-lt"/>
              </a:endParaRPr>
            </a:p>
          </p:txBody>
        </p:sp>
        <p:sp>
          <p:nvSpPr>
            <p:cNvPr id="73" name="Line 234"/>
            <p:cNvSpPr>
              <a:spLocks noChangeShapeType="1"/>
            </p:cNvSpPr>
            <p:nvPr/>
          </p:nvSpPr>
          <p:spPr bwMode="auto">
            <a:xfrm>
              <a:off x="5539711" y="1149390"/>
              <a:ext cx="0" cy="104435"/>
            </a:xfrm>
            <a:prstGeom prst="line">
              <a:avLst/>
            </a:prstGeom>
            <a:noFill/>
            <a:ln w="12700" cmpd="sng">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sz="1200">
                <a:latin typeface="+mj-lt"/>
              </a:endParaRPr>
            </a:p>
          </p:txBody>
        </p:sp>
        <p:sp>
          <p:nvSpPr>
            <p:cNvPr id="74" name="Line 237"/>
            <p:cNvSpPr>
              <a:spLocks noChangeShapeType="1"/>
            </p:cNvSpPr>
            <p:nvPr/>
          </p:nvSpPr>
          <p:spPr bwMode="auto">
            <a:xfrm>
              <a:off x="6224004" y="1149390"/>
              <a:ext cx="0" cy="104435"/>
            </a:xfrm>
            <a:prstGeom prst="line">
              <a:avLst/>
            </a:prstGeom>
            <a:noFill/>
            <a:ln w="12700" cmpd="sng">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sz="1200">
                <a:latin typeface="+mj-lt"/>
              </a:endParaRPr>
            </a:p>
          </p:txBody>
        </p:sp>
        <p:grpSp>
          <p:nvGrpSpPr>
            <p:cNvPr id="75" name="Group 74"/>
            <p:cNvGrpSpPr/>
            <p:nvPr/>
          </p:nvGrpSpPr>
          <p:grpSpPr>
            <a:xfrm>
              <a:off x="5573165" y="1230083"/>
              <a:ext cx="672126" cy="2554946"/>
              <a:chOff x="4237194" y="1046163"/>
              <a:chExt cx="350837" cy="2905125"/>
            </a:xfrm>
          </p:grpSpPr>
          <p:sp>
            <p:nvSpPr>
              <p:cNvPr id="125" name="Freeform 271"/>
              <p:cNvSpPr>
                <a:spLocks/>
              </p:cNvSpPr>
              <p:nvPr/>
            </p:nvSpPr>
            <p:spPr bwMode="auto">
              <a:xfrm>
                <a:off x="4245945" y="2692400"/>
                <a:ext cx="23813" cy="57150"/>
              </a:xfrm>
              <a:custGeom>
                <a:avLst/>
                <a:gdLst/>
                <a:ahLst/>
                <a:cxnLst>
                  <a:cxn ang="0">
                    <a:pos x="11" y="0"/>
                  </a:cxn>
                  <a:cxn ang="0">
                    <a:pos x="15" y="3"/>
                  </a:cxn>
                  <a:cxn ang="0">
                    <a:pos x="15" y="14"/>
                  </a:cxn>
                  <a:cxn ang="0">
                    <a:pos x="7" y="21"/>
                  </a:cxn>
                  <a:cxn ang="0">
                    <a:pos x="7" y="25"/>
                  </a:cxn>
                  <a:cxn ang="0">
                    <a:pos x="0" y="32"/>
                  </a:cxn>
                  <a:cxn ang="0">
                    <a:pos x="0" y="36"/>
                  </a:cxn>
                </a:cxnLst>
                <a:rect l="0" t="0" r="r" b="b"/>
                <a:pathLst>
                  <a:path w="15" h="36">
                    <a:moveTo>
                      <a:pt x="11" y="0"/>
                    </a:moveTo>
                    <a:lnTo>
                      <a:pt x="15" y="3"/>
                    </a:lnTo>
                    <a:lnTo>
                      <a:pt x="15" y="14"/>
                    </a:lnTo>
                    <a:lnTo>
                      <a:pt x="7" y="21"/>
                    </a:lnTo>
                    <a:lnTo>
                      <a:pt x="7" y="25"/>
                    </a:lnTo>
                    <a:lnTo>
                      <a:pt x="0" y="32"/>
                    </a:lnTo>
                    <a:lnTo>
                      <a:pt x="0" y="36"/>
                    </a:lnTo>
                  </a:path>
                </a:pathLst>
              </a:custGeom>
              <a:noFill/>
              <a:ln w="12700" cmpd="sng">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latin typeface="+mj-lt"/>
                </a:endParaRPr>
              </a:p>
            </p:txBody>
          </p:sp>
          <p:grpSp>
            <p:nvGrpSpPr>
              <p:cNvPr id="126" name="Group 125"/>
              <p:cNvGrpSpPr/>
              <p:nvPr/>
            </p:nvGrpSpPr>
            <p:grpSpPr>
              <a:xfrm>
                <a:off x="4237194" y="1046163"/>
                <a:ext cx="350837" cy="2905125"/>
                <a:chOff x="6159500" y="1046163"/>
                <a:chExt cx="350837" cy="2905125"/>
              </a:xfrm>
            </p:grpSpPr>
            <p:sp>
              <p:nvSpPr>
                <p:cNvPr id="127" name="Freeform 268"/>
                <p:cNvSpPr>
                  <a:spLocks/>
                </p:cNvSpPr>
                <p:nvPr/>
              </p:nvSpPr>
              <p:spPr bwMode="auto">
                <a:xfrm>
                  <a:off x="6200775" y="1046163"/>
                  <a:ext cx="114300" cy="569913"/>
                </a:xfrm>
                <a:custGeom>
                  <a:avLst/>
                  <a:gdLst/>
                  <a:ahLst/>
                  <a:cxnLst>
                    <a:cxn ang="0">
                      <a:pos x="39" y="11"/>
                    </a:cxn>
                    <a:cxn ang="0">
                      <a:pos x="29" y="15"/>
                    </a:cxn>
                    <a:cxn ang="0">
                      <a:pos x="18" y="19"/>
                    </a:cxn>
                    <a:cxn ang="0">
                      <a:pos x="14" y="26"/>
                    </a:cxn>
                    <a:cxn ang="0">
                      <a:pos x="25" y="37"/>
                    </a:cxn>
                    <a:cxn ang="0">
                      <a:pos x="36" y="44"/>
                    </a:cxn>
                    <a:cxn ang="0">
                      <a:pos x="39" y="51"/>
                    </a:cxn>
                    <a:cxn ang="0">
                      <a:pos x="39" y="69"/>
                    </a:cxn>
                    <a:cxn ang="0">
                      <a:pos x="36" y="73"/>
                    </a:cxn>
                    <a:cxn ang="0">
                      <a:pos x="25" y="80"/>
                    </a:cxn>
                    <a:cxn ang="0">
                      <a:pos x="18" y="91"/>
                    </a:cxn>
                    <a:cxn ang="0">
                      <a:pos x="29" y="95"/>
                    </a:cxn>
                    <a:cxn ang="0">
                      <a:pos x="32" y="109"/>
                    </a:cxn>
                    <a:cxn ang="0">
                      <a:pos x="21" y="116"/>
                    </a:cxn>
                    <a:cxn ang="0">
                      <a:pos x="29" y="124"/>
                    </a:cxn>
                    <a:cxn ang="0">
                      <a:pos x="39" y="127"/>
                    </a:cxn>
                    <a:cxn ang="0">
                      <a:pos x="50" y="131"/>
                    </a:cxn>
                    <a:cxn ang="0">
                      <a:pos x="61" y="138"/>
                    </a:cxn>
                    <a:cxn ang="0">
                      <a:pos x="50" y="145"/>
                    </a:cxn>
                    <a:cxn ang="0">
                      <a:pos x="54" y="163"/>
                    </a:cxn>
                    <a:cxn ang="0">
                      <a:pos x="54" y="182"/>
                    </a:cxn>
                    <a:cxn ang="0">
                      <a:pos x="43" y="189"/>
                    </a:cxn>
                    <a:cxn ang="0">
                      <a:pos x="47" y="200"/>
                    </a:cxn>
                    <a:cxn ang="0">
                      <a:pos x="58" y="207"/>
                    </a:cxn>
                    <a:cxn ang="0">
                      <a:pos x="54" y="221"/>
                    </a:cxn>
                    <a:cxn ang="0">
                      <a:pos x="58" y="243"/>
                    </a:cxn>
                    <a:cxn ang="0">
                      <a:pos x="47" y="247"/>
                    </a:cxn>
                    <a:cxn ang="0">
                      <a:pos x="32" y="250"/>
                    </a:cxn>
                    <a:cxn ang="0">
                      <a:pos x="18" y="250"/>
                    </a:cxn>
                    <a:cxn ang="0">
                      <a:pos x="7" y="254"/>
                    </a:cxn>
                    <a:cxn ang="0">
                      <a:pos x="0" y="261"/>
                    </a:cxn>
                    <a:cxn ang="0">
                      <a:pos x="10" y="265"/>
                    </a:cxn>
                    <a:cxn ang="0">
                      <a:pos x="21" y="269"/>
                    </a:cxn>
                    <a:cxn ang="0">
                      <a:pos x="32" y="276"/>
                    </a:cxn>
                    <a:cxn ang="0">
                      <a:pos x="43" y="279"/>
                    </a:cxn>
                    <a:cxn ang="0">
                      <a:pos x="58" y="290"/>
                    </a:cxn>
                    <a:cxn ang="0">
                      <a:pos x="65" y="301"/>
                    </a:cxn>
                    <a:cxn ang="0">
                      <a:pos x="72" y="316"/>
                    </a:cxn>
                    <a:cxn ang="0">
                      <a:pos x="72" y="330"/>
                    </a:cxn>
                    <a:cxn ang="0">
                      <a:pos x="68" y="337"/>
                    </a:cxn>
                    <a:cxn ang="0">
                      <a:pos x="58" y="348"/>
                    </a:cxn>
                    <a:cxn ang="0">
                      <a:pos x="54" y="348"/>
                    </a:cxn>
                  </a:cxnLst>
                  <a:rect l="0" t="0" r="r" b="b"/>
                  <a:pathLst>
                    <a:path w="72" h="359">
                      <a:moveTo>
                        <a:pt x="43" y="0"/>
                      </a:moveTo>
                      <a:lnTo>
                        <a:pt x="43" y="8"/>
                      </a:lnTo>
                      <a:lnTo>
                        <a:pt x="39" y="11"/>
                      </a:lnTo>
                      <a:lnTo>
                        <a:pt x="36" y="11"/>
                      </a:lnTo>
                      <a:lnTo>
                        <a:pt x="32" y="11"/>
                      </a:lnTo>
                      <a:lnTo>
                        <a:pt x="29" y="15"/>
                      </a:lnTo>
                      <a:lnTo>
                        <a:pt x="25" y="15"/>
                      </a:lnTo>
                      <a:lnTo>
                        <a:pt x="21" y="15"/>
                      </a:lnTo>
                      <a:lnTo>
                        <a:pt x="18" y="19"/>
                      </a:lnTo>
                      <a:lnTo>
                        <a:pt x="14" y="22"/>
                      </a:lnTo>
                      <a:lnTo>
                        <a:pt x="10" y="22"/>
                      </a:lnTo>
                      <a:lnTo>
                        <a:pt x="14" y="26"/>
                      </a:lnTo>
                      <a:lnTo>
                        <a:pt x="18" y="29"/>
                      </a:lnTo>
                      <a:lnTo>
                        <a:pt x="21" y="33"/>
                      </a:lnTo>
                      <a:lnTo>
                        <a:pt x="25" y="37"/>
                      </a:lnTo>
                      <a:lnTo>
                        <a:pt x="29" y="40"/>
                      </a:lnTo>
                      <a:lnTo>
                        <a:pt x="32" y="40"/>
                      </a:lnTo>
                      <a:lnTo>
                        <a:pt x="36" y="44"/>
                      </a:lnTo>
                      <a:lnTo>
                        <a:pt x="39" y="47"/>
                      </a:lnTo>
                      <a:lnTo>
                        <a:pt x="43" y="51"/>
                      </a:lnTo>
                      <a:lnTo>
                        <a:pt x="39" y="51"/>
                      </a:lnTo>
                      <a:lnTo>
                        <a:pt x="47" y="58"/>
                      </a:lnTo>
                      <a:lnTo>
                        <a:pt x="47" y="62"/>
                      </a:lnTo>
                      <a:lnTo>
                        <a:pt x="39" y="69"/>
                      </a:lnTo>
                      <a:lnTo>
                        <a:pt x="43" y="69"/>
                      </a:lnTo>
                      <a:lnTo>
                        <a:pt x="39" y="69"/>
                      </a:lnTo>
                      <a:lnTo>
                        <a:pt x="36" y="73"/>
                      </a:lnTo>
                      <a:lnTo>
                        <a:pt x="32" y="73"/>
                      </a:lnTo>
                      <a:lnTo>
                        <a:pt x="29" y="76"/>
                      </a:lnTo>
                      <a:lnTo>
                        <a:pt x="25" y="80"/>
                      </a:lnTo>
                      <a:lnTo>
                        <a:pt x="21" y="84"/>
                      </a:lnTo>
                      <a:lnTo>
                        <a:pt x="21" y="91"/>
                      </a:lnTo>
                      <a:lnTo>
                        <a:pt x="18" y="91"/>
                      </a:lnTo>
                      <a:lnTo>
                        <a:pt x="21" y="91"/>
                      </a:lnTo>
                      <a:lnTo>
                        <a:pt x="25" y="95"/>
                      </a:lnTo>
                      <a:lnTo>
                        <a:pt x="29" y="95"/>
                      </a:lnTo>
                      <a:lnTo>
                        <a:pt x="32" y="98"/>
                      </a:lnTo>
                      <a:lnTo>
                        <a:pt x="32" y="105"/>
                      </a:lnTo>
                      <a:lnTo>
                        <a:pt x="32" y="109"/>
                      </a:lnTo>
                      <a:lnTo>
                        <a:pt x="29" y="113"/>
                      </a:lnTo>
                      <a:lnTo>
                        <a:pt x="25" y="116"/>
                      </a:lnTo>
                      <a:lnTo>
                        <a:pt x="21" y="116"/>
                      </a:lnTo>
                      <a:lnTo>
                        <a:pt x="29" y="124"/>
                      </a:lnTo>
                      <a:lnTo>
                        <a:pt x="25" y="124"/>
                      </a:lnTo>
                      <a:lnTo>
                        <a:pt x="29" y="124"/>
                      </a:lnTo>
                      <a:lnTo>
                        <a:pt x="32" y="124"/>
                      </a:lnTo>
                      <a:lnTo>
                        <a:pt x="36" y="124"/>
                      </a:lnTo>
                      <a:lnTo>
                        <a:pt x="39" y="127"/>
                      </a:lnTo>
                      <a:lnTo>
                        <a:pt x="43" y="127"/>
                      </a:lnTo>
                      <a:lnTo>
                        <a:pt x="47" y="131"/>
                      </a:lnTo>
                      <a:lnTo>
                        <a:pt x="50" y="131"/>
                      </a:lnTo>
                      <a:lnTo>
                        <a:pt x="54" y="131"/>
                      </a:lnTo>
                      <a:lnTo>
                        <a:pt x="58" y="134"/>
                      </a:lnTo>
                      <a:lnTo>
                        <a:pt x="61" y="138"/>
                      </a:lnTo>
                      <a:lnTo>
                        <a:pt x="58" y="142"/>
                      </a:lnTo>
                      <a:lnTo>
                        <a:pt x="54" y="142"/>
                      </a:lnTo>
                      <a:lnTo>
                        <a:pt x="50" y="145"/>
                      </a:lnTo>
                      <a:lnTo>
                        <a:pt x="58" y="153"/>
                      </a:lnTo>
                      <a:lnTo>
                        <a:pt x="58" y="160"/>
                      </a:lnTo>
                      <a:lnTo>
                        <a:pt x="54" y="163"/>
                      </a:lnTo>
                      <a:lnTo>
                        <a:pt x="54" y="178"/>
                      </a:lnTo>
                      <a:lnTo>
                        <a:pt x="58" y="178"/>
                      </a:lnTo>
                      <a:lnTo>
                        <a:pt x="54" y="182"/>
                      </a:lnTo>
                      <a:lnTo>
                        <a:pt x="50" y="185"/>
                      </a:lnTo>
                      <a:lnTo>
                        <a:pt x="47" y="185"/>
                      </a:lnTo>
                      <a:lnTo>
                        <a:pt x="43" y="189"/>
                      </a:lnTo>
                      <a:lnTo>
                        <a:pt x="39" y="192"/>
                      </a:lnTo>
                      <a:lnTo>
                        <a:pt x="43" y="196"/>
                      </a:lnTo>
                      <a:lnTo>
                        <a:pt x="47" y="200"/>
                      </a:lnTo>
                      <a:lnTo>
                        <a:pt x="50" y="203"/>
                      </a:lnTo>
                      <a:lnTo>
                        <a:pt x="54" y="203"/>
                      </a:lnTo>
                      <a:lnTo>
                        <a:pt x="58" y="207"/>
                      </a:lnTo>
                      <a:lnTo>
                        <a:pt x="58" y="214"/>
                      </a:lnTo>
                      <a:lnTo>
                        <a:pt x="58" y="218"/>
                      </a:lnTo>
                      <a:lnTo>
                        <a:pt x="54" y="221"/>
                      </a:lnTo>
                      <a:lnTo>
                        <a:pt x="58" y="225"/>
                      </a:lnTo>
                      <a:lnTo>
                        <a:pt x="58" y="232"/>
                      </a:lnTo>
                      <a:lnTo>
                        <a:pt x="58" y="243"/>
                      </a:lnTo>
                      <a:lnTo>
                        <a:pt x="54" y="243"/>
                      </a:lnTo>
                      <a:lnTo>
                        <a:pt x="50" y="243"/>
                      </a:lnTo>
                      <a:lnTo>
                        <a:pt x="47" y="247"/>
                      </a:lnTo>
                      <a:lnTo>
                        <a:pt x="43" y="247"/>
                      </a:lnTo>
                      <a:lnTo>
                        <a:pt x="39" y="247"/>
                      </a:lnTo>
                      <a:lnTo>
                        <a:pt x="32" y="250"/>
                      </a:lnTo>
                      <a:lnTo>
                        <a:pt x="29" y="250"/>
                      </a:lnTo>
                      <a:lnTo>
                        <a:pt x="21" y="250"/>
                      </a:lnTo>
                      <a:lnTo>
                        <a:pt x="18" y="250"/>
                      </a:lnTo>
                      <a:lnTo>
                        <a:pt x="14" y="254"/>
                      </a:lnTo>
                      <a:lnTo>
                        <a:pt x="10" y="254"/>
                      </a:lnTo>
                      <a:lnTo>
                        <a:pt x="7" y="254"/>
                      </a:lnTo>
                      <a:lnTo>
                        <a:pt x="3" y="254"/>
                      </a:lnTo>
                      <a:lnTo>
                        <a:pt x="3" y="261"/>
                      </a:lnTo>
                      <a:lnTo>
                        <a:pt x="0" y="261"/>
                      </a:lnTo>
                      <a:lnTo>
                        <a:pt x="3" y="261"/>
                      </a:lnTo>
                      <a:lnTo>
                        <a:pt x="7" y="265"/>
                      </a:lnTo>
                      <a:lnTo>
                        <a:pt x="10" y="265"/>
                      </a:lnTo>
                      <a:lnTo>
                        <a:pt x="14" y="265"/>
                      </a:lnTo>
                      <a:lnTo>
                        <a:pt x="18" y="269"/>
                      </a:lnTo>
                      <a:lnTo>
                        <a:pt x="21" y="269"/>
                      </a:lnTo>
                      <a:lnTo>
                        <a:pt x="25" y="269"/>
                      </a:lnTo>
                      <a:lnTo>
                        <a:pt x="29" y="272"/>
                      </a:lnTo>
                      <a:lnTo>
                        <a:pt x="32" y="276"/>
                      </a:lnTo>
                      <a:lnTo>
                        <a:pt x="36" y="276"/>
                      </a:lnTo>
                      <a:lnTo>
                        <a:pt x="39" y="276"/>
                      </a:lnTo>
                      <a:lnTo>
                        <a:pt x="43" y="279"/>
                      </a:lnTo>
                      <a:lnTo>
                        <a:pt x="47" y="279"/>
                      </a:lnTo>
                      <a:lnTo>
                        <a:pt x="50" y="283"/>
                      </a:lnTo>
                      <a:lnTo>
                        <a:pt x="58" y="290"/>
                      </a:lnTo>
                      <a:lnTo>
                        <a:pt x="58" y="298"/>
                      </a:lnTo>
                      <a:lnTo>
                        <a:pt x="61" y="301"/>
                      </a:lnTo>
                      <a:lnTo>
                        <a:pt x="65" y="301"/>
                      </a:lnTo>
                      <a:lnTo>
                        <a:pt x="68" y="305"/>
                      </a:lnTo>
                      <a:lnTo>
                        <a:pt x="72" y="308"/>
                      </a:lnTo>
                      <a:lnTo>
                        <a:pt x="72" y="316"/>
                      </a:lnTo>
                      <a:lnTo>
                        <a:pt x="68" y="319"/>
                      </a:lnTo>
                      <a:lnTo>
                        <a:pt x="68" y="326"/>
                      </a:lnTo>
                      <a:lnTo>
                        <a:pt x="72" y="330"/>
                      </a:lnTo>
                      <a:lnTo>
                        <a:pt x="68" y="330"/>
                      </a:lnTo>
                      <a:lnTo>
                        <a:pt x="72" y="334"/>
                      </a:lnTo>
                      <a:lnTo>
                        <a:pt x="68" y="337"/>
                      </a:lnTo>
                      <a:lnTo>
                        <a:pt x="65" y="341"/>
                      </a:lnTo>
                      <a:lnTo>
                        <a:pt x="61" y="345"/>
                      </a:lnTo>
                      <a:lnTo>
                        <a:pt x="58" y="348"/>
                      </a:lnTo>
                      <a:lnTo>
                        <a:pt x="54" y="348"/>
                      </a:lnTo>
                      <a:lnTo>
                        <a:pt x="58" y="348"/>
                      </a:lnTo>
                      <a:lnTo>
                        <a:pt x="54" y="348"/>
                      </a:lnTo>
                      <a:lnTo>
                        <a:pt x="58" y="352"/>
                      </a:lnTo>
                      <a:lnTo>
                        <a:pt x="65" y="359"/>
                      </a:lnTo>
                    </a:path>
                  </a:pathLst>
                </a:custGeom>
                <a:noFill/>
                <a:ln w="12700" cmpd="sng">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latin typeface="+mj-lt"/>
                  </a:endParaRPr>
                </a:p>
              </p:txBody>
            </p:sp>
            <p:sp>
              <p:nvSpPr>
                <p:cNvPr id="128" name="Freeform 269"/>
                <p:cNvSpPr>
                  <a:spLocks/>
                </p:cNvSpPr>
                <p:nvPr/>
              </p:nvSpPr>
              <p:spPr bwMode="auto">
                <a:xfrm>
                  <a:off x="6292850" y="1616075"/>
                  <a:ext cx="188913" cy="558800"/>
                </a:xfrm>
                <a:custGeom>
                  <a:avLst/>
                  <a:gdLst/>
                  <a:ahLst/>
                  <a:cxnLst>
                    <a:cxn ang="0">
                      <a:pos x="14" y="11"/>
                    </a:cxn>
                    <a:cxn ang="0">
                      <a:pos x="21" y="18"/>
                    </a:cxn>
                    <a:cxn ang="0">
                      <a:pos x="32" y="25"/>
                    </a:cxn>
                    <a:cxn ang="0">
                      <a:pos x="39" y="40"/>
                    </a:cxn>
                    <a:cxn ang="0">
                      <a:pos x="29" y="44"/>
                    </a:cxn>
                    <a:cxn ang="0">
                      <a:pos x="18" y="51"/>
                    </a:cxn>
                    <a:cxn ang="0">
                      <a:pos x="14" y="58"/>
                    </a:cxn>
                    <a:cxn ang="0">
                      <a:pos x="7" y="69"/>
                    </a:cxn>
                    <a:cxn ang="0">
                      <a:pos x="7" y="83"/>
                    </a:cxn>
                    <a:cxn ang="0">
                      <a:pos x="3" y="102"/>
                    </a:cxn>
                    <a:cxn ang="0">
                      <a:pos x="3" y="116"/>
                    </a:cxn>
                    <a:cxn ang="0">
                      <a:pos x="10" y="131"/>
                    </a:cxn>
                    <a:cxn ang="0">
                      <a:pos x="21" y="141"/>
                    </a:cxn>
                    <a:cxn ang="0">
                      <a:pos x="29" y="149"/>
                    </a:cxn>
                    <a:cxn ang="0">
                      <a:pos x="18" y="160"/>
                    </a:cxn>
                    <a:cxn ang="0">
                      <a:pos x="10" y="178"/>
                    </a:cxn>
                    <a:cxn ang="0">
                      <a:pos x="3" y="189"/>
                    </a:cxn>
                    <a:cxn ang="0">
                      <a:pos x="14" y="196"/>
                    </a:cxn>
                    <a:cxn ang="0">
                      <a:pos x="25" y="199"/>
                    </a:cxn>
                    <a:cxn ang="0">
                      <a:pos x="36" y="207"/>
                    </a:cxn>
                    <a:cxn ang="0">
                      <a:pos x="47" y="214"/>
                    </a:cxn>
                    <a:cxn ang="0">
                      <a:pos x="58" y="221"/>
                    </a:cxn>
                    <a:cxn ang="0">
                      <a:pos x="50" y="232"/>
                    </a:cxn>
                    <a:cxn ang="0">
                      <a:pos x="61" y="236"/>
                    </a:cxn>
                    <a:cxn ang="0">
                      <a:pos x="79" y="239"/>
                    </a:cxn>
                    <a:cxn ang="0">
                      <a:pos x="94" y="243"/>
                    </a:cxn>
                    <a:cxn ang="0">
                      <a:pos x="112" y="243"/>
                    </a:cxn>
                    <a:cxn ang="0">
                      <a:pos x="119" y="257"/>
                    </a:cxn>
                    <a:cxn ang="0">
                      <a:pos x="101" y="265"/>
                    </a:cxn>
                    <a:cxn ang="0">
                      <a:pos x="94" y="272"/>
                    </a:cxn>
                    <a:cxn ang="0">
                      <a:pos x="105" y="279"/>
                    </a:cxn>
                    <a:cxn ang="0">
                      <a:pos x="94" y="283"/>
                    </a:cxn>
                    <a:cxn ang="0">
                      <a:pos x="83" y="283"/>
                    </a:cxn>
                    <a:cxn ang="0">
                      <a:pos x="72" y="286"/>
                    </a:cxn>
                    <a:cxn ang="0">
                      <a:pos x="61" y="290"/>
                    </a:cxn>
                    <a:cxn ang="0">
                      <a:pos x="65" y="297"/>
                    </a:cxn>
                    <a:cxn ang="0">
                      <a:pos x="76" y="304"/>
                    </a:cxn>
                    <a:cxn ang="0">
                      <a:pos x="83" y="312"/>
                    </a:cxn>
                    <a:cxn ang="0">
                      <a:pos x="94" y="319"/>
                    </a:cxn>
                    <a:cxn ang="0">
                      <a:pos x="94" y="326"/>
                    </a:cxn>
                    <a:cxn ang="0">
                      <a:pos x="105" y="333"/>
                    </a:cxn>
                    <a:cxn ang="0">
                      <a:pos x="105" y="352"/>
                    </a:cxn>
                  </a:cxnLst>
                  <a:rect l="0" t="0" r="r" b="b"/>
                  <a:pathLst>
                    <a:path w="119" h="352">
                      <a:moveTo>
                        <a:pt x="7" y="0"/>
                      </a:moveTo>
                      <a:lnTo>
                        <a:pt x="7" y="4"/>
                      </a:lnTo>
                      <a:lnTo>
                        <a:pt x="14" y="11"/>
                      </a:lnTo>
                      <a:lnTo>
                        <a:pt x="14" y="15"/>
                      </a:lnTo>
                      <a:lnTo>
                        <a:pt x="18" y="18"/>
                      </a:lnTo>
                      <a:lnTo>
                        <a:pt x="21" y="18"/>
                      </a:lnTo>
                      <a:lnTo>
                        <a:pt x="25" y="18"/>
                      </a:lnTo>
                      <a:lnTo>
                        <a:pt x="29" y="22"/>
                      </a:lnTo>
                      <a:lnTo>
                        <a:pt x="32" y="25"/>
                      </a:lnTo>
                      <a:lnTo>
                        <a:pt x="36" y="29"/>
                      </a:lnTo>
                      <a:lnTo>
                        <a:pt x="39" y="33"/>
                      </a:lnTo>
                      <a:lnTo>
                        <a:pt x="39" y="40"/>
                      </a:lnTo>
                      <a:lnTo>
                        <a:pt x="36" y="44"/>
                      </a:lnTo>
                      <a:lnTo>
                        <a:pt x="32" y="44"/>
                      </a:lnTo>
                      <a:lnTo>
                        <a:pt x="29" y="44"/>
                      </a:lnTo>
                      <a:lnTo>
                        <a:pt x="25" y="47"/>
                      </a:lnTo>
                      <a:lnTo>
                        <a:pt x="21" y="51"/>
                      </a:lnTo>
                      <a:lnTo>
                        <a:pt x="18" y="51"/>
                      </a:lnTo>
                      <a:lnTo>
                        <a:pt x="14" y="54"/>
                      </a:lnTo>
                      <a:lnTo>
                        <a:pt x="10" y="54"/>
                      </a:lnTo>
                      <a:lnTo>
                        <a:pt x="14" y="58"/>
                      </a:lnTo>
                      <a:lnTo>
                        <a:pt x="10" y="62"/>
                      </a:lnTo>
                      <a:lnTo>
                        <a:pt x="7" y="65"/>
                      </a:lnTo>
                      <a:lnTo>
                        <a:pt x="7" y="69"/>
                      </a:lnTo>
                      <a:lnTo>
                        <a:pt x="3" y="73"/>
                      </a:lnTo>
                      <a:lnTo>
                        <a:pt x="3" y="80"/>
                      </a:lnTo>
                      <a:lnTo>
                        <a:pt x="7" y="83"/>
                      </a:lnTo>
                      <a:lnTo>
                        <a:pt x="7" y="91"/>
                      </a:lnTo>
                      <a:lnTo>
                        <a:pt x="3" y="94"/>
                      </a:lnTo>
                      <a:lnTo>
                        <a:pt x="3" y="102"/>
                      </a:lnTo>
                      <a:lnTo>
                        <a:pt x="0" y="105"/>
                      </a:lnTo>
                      <a:lnTo>
                        <a:pt x="0" y="116"/>
                      </a:lnTo>
                      <a:lnTo>
                        <a:pt x="3" y="116"/>
                      </a:lnTo>
                      <a:lnTo>
                        <a:pt x="7" y="120"/>
                      </a:lnTo>
                      <a:lnTo>
                        <a:pt x="10" y="123"/>
                      </a:lnTo>
                      <a:lnTo>
                        <a:pt x="10" y="131"/>
                      </a:lnTo>
                      <a:lnTo>
                        <a:pt x="14" y="134"/>
                      </a:lnTo>
                      <a:lnTo>
                        <a:pt x="18" y="138"/>
                      </a:lnTo>
                      <a:lnTo>
                        <a:pt x="21" y="141"/>
                      </a:lnTo>
                      <a:lnTo>
                        <a:pt x="29" y="149"/>
                      </a:lnTo>
                      <a:lnTo>
                        <a:pt x="25" y="149"/>
                      </a:lnTo>
                      <a:lnTo>
                        <a:pt x="29" y="149"/>
                      </a:lnTo>
                      <a:lnTo>
                        <a:pt x="21" y="156"/>
                      </a:lnTo>
                      <a:lnTo>
                        <a:pt x="21" y="160"/>
                      </a:lnTo>
                      <a:lnTo>
                        <a:pt x="18" y="160"/>
                      </a:lnTo>
                      <a:lnTo>
                        <a:pt x="10" y="167"/>
                      </a:lnTo>
                      <a:lnTo>
                        <a:pt x="10" y="170"/>
                      </a:lnTo>
                      <a:lnTo>
                        <a:pt x="10" y="178"/>
                      </a:lnTo>
                      <a:lnTo>
                        <a:pt x="10" y="181"/>
                      </a:lnTo>
                      <a:lnTo>
                        <a:pt x="7" y="185"/>
                      </a:lnTo>
                      <a:lnTo>
                        <a:pt x="3" y="189"/>
                      </a:lnTo>
                      <a:lnTo>
                        <a:pt x="7" y="192"/>
                      </a:lnTo>
                      <a:lnTo>
                        <a:pt x="10" y="192"/>
                      </a:lnTo>
                      <a:lnTo>
                        <a:pt x="14" y="196"/>
                      </a:lnTo>
                      <a:lnTo>
                        <a:pt x="18" y="196"/>
                      </a:lnTo>
                      <a:lnTo>
                        <a:pt x="21" y="199"/>
                      </a:lnTo>
                      <a:lnTo>
                        <a:pt x="25" y="199"/>
                      </a:lnTo>
                      <a:lnTo>
                        <a:pt x="29" y="203"/>
                      </a:lnTo>
                      <a:lnTo>
                        <a:pt x="32" y="207"/>
                      </a:lnTo>
                      <a:lnTo>
                        <a:pt x="36" y="207"/>
                      </a:lnTo>
                      <a:lnTo>
                        <a:pt x="39" y="207"/>
                      </a:lnTo>
                      <a:lnTo>
                        <a:pt x="43" y="210"/>
                      </a:lnTo>
                      <a:lnTo>
                        <a:pt x="47" y="214"/>
                      </a:lnTo>
                      <a:lnTo>
                        <a:pt x="50" y="218"/>
                      </a:lnTo>
                      <a:lnTo>
                        <a:pt x="54" y="218"/>
                      </a:lnTo>
                      <a:lnTo>
                        <a:pt x="58" y="221"/>
                      </a:lnTo>
                      <a:lnTo>
                        <a:pt x="54" y="225"/>
                      </a:lnTo>
                      <a:lnTo>
                        <a:pt x="54" y="232"/>
                      </a:lnTo>
                      <a:lnTo>
                        <a:pt x="50" y="232"/>
                      </a:lnTo>
                      <a:lnTo>
                        <a:pt x="54" y="232"/>
                      </a:lnTo>
                      <a:lnTo>
                        <a:pt x="58" y="236"/>
                      </a:lnTo>
                      <a:lnTo>
                        <a:pt x="61" y="236"/>
                      </a:lnTo>
                      <a:lnTo>
                        <a:pt x="68" y="236"/>
                      </a:lnTo>
                      <a:lnTo>
                        <a:pt x="76" y="236"/>
                      </a:lnTo>
                      <a:lnTo>
                        <a:pt x="79" y="239"/>
                      </a:lnTo>
                      <a:lnTo>
                        <a:pt x="83" y="239"/>
                      </a:lnTo>
                      <a:lnTo>
                        <a:pt x="90" y="239"/>
                      </a:lnTo>
                      <a:lnTo>
                        <a:pt x="94" y="243"/>
                      </a:lnTo>
                      <a:lnTo>
                        <a:pt x="101" y="243"/>
                      </a:lnTo>
                      <a:lnTo>
                        <a:pt x="108" y="243"/>
                      </a:lnTo>
                      <a:lnTo>
                        <a:pt x="112" y="243"/>
                      </a:lnTo>
                      <a:lnTo>
                        <a:pt x="119" y="247"/>
                      </a:lnTo>
                      <a:lnTo>
                        <a:pt x="119" y="254"/>
                      </a:lnTo>
                      <a:lnTo>
                        <a:pt x="119" y="257"/>
                      </a:lnTo>
                      <a:lnTo>
                        <a:pt x="115" y="257"/>
                      </a:lnTo>
                      <a:lnTo>
                        <a:pt x="112" y="257"/>
                      </a:lnTo>
                      <a:lnTo>
                        <a:pt x="101" y="265"/>
                      </a:lnTo>
                      <a:lnTo>
                        <a:pt x="101" y="268"/>
                      </a:lnTo>
                      <a:lnTo>
                        <a:pt x="97" y="268"/>
                      </a:lnTo>
                      <a:lnTo>
                        <a:pt x="94" y="272"/>
                      </a:lnTo>
                      <a:lnTo>
                        <a:pt x="97" y="275"/>
                      </a:lnTo>
                      <a:lnTo>
                        <a:pt x="101" y="275"/>
                      </a:lnTo>
                      <a:lnTo>
                        <a:pt x="105" y="279"/>
                      </a:lnTo>
                      <a:lnTo>
                        <a:pt x="101" y="279"/>
                      </a:lnTo>
                      <a:lnTo>
                        <a:pt x="97" y="279"/>
                      </a:lnTo>
                      <a:lnTo>
                        <a:pt x="94" y="283"/>
                      </a:lnTo>
                      <a:lnTo>
                        <a:pt x="90" y="283"/>
                      </a:lnTo>
                      <a:lnTo>
                        <a:pt x="87" y="283"/>
                      </a:lnTo>
                      <a:lnTo>
                        <a:pt x="83" y="283"/>
                      </a:lnTo>
                      <a:lnTo>
                        <a:pt x="79" y="286"/>
                      </a:lnTo>
                      <a:lnTo>
                        <a:pt x="76" y="286"/>
                      </a:lnTo>
                      <a:lnTo>
                        <a:pt x="72" y="286"/>
                      </a:lnTo>
                      <a:lnTo>
                        <a:pt x="68" y="290"/>
                      </a:lnTo>
                      <a:lnTo>
                        <a:pt x="65" y="290"/>
                      </a:lnTo>
                      <a:lnTo>
                        <a:pt x="61" y="290"/>
                      </a:lnTo>
                      <a:lnTo>
                        <a:pt x="58" y="294"/>
                      </a:lnTo>
                      <a:lnTo>
                        <a:pt x="61" y="297"/>
                      </a:lnTo>
                      <a:lnTo>
                        <a:pt x="65" y="297"/>
                      </a:lnTo>
                      <a:lnTo>
                        <a:pt x="68" y="301"/>
                      </a:lnTo>
                      <a:lnTo>
                        <a:pt x="72" y="301"/>
                      </a:lnTo>
                      <a:lnTo>
                        <a:pt x="76" y="304"/>
                      </a:lnTo>
                      <a:lnTo>
                        <a:pt x="79" y="304"/>
                      </a:lnTo>
                      <a:lnTo>
                        <a:pt x="83" y="308"/>
                      </a:lnTo>
                      <a:lnTo>
                        <a:pt x="83" y="312"/>
                      </a:lnTo>
                      <a:lnTo>
                        <a:pt x="87" y="315"/>
                      </a:lnTo>
                      <a:lnTo>
                        <a:pt x="90" y="315"/>
                      </a:lnTo>
                      <a:lnTo>
                        <a:pt x="94" y="319"/>
                      </a:lnTo>
                      <a:lnTo>
                        <a:pt x="90" y="319"/>
                      </a:lnTo>
                      <a:lnTo>
                        <a:pt x="97" y="326"/>
                      </a:lnTo>
                      <a:lnTo>
                        <a:pt x="94" y="326"/>
                      </a:lnTo>
                      <a:lnTo>
                        <a:pt x="97" y="326"/>
                      </a:lnTo>
                      <a:lnTo>
                        <a:pt x="101" y="330"/>
                      </a:lnTo>
                      <a:lnTo>
                        <a:pt x="105" y="333"/>
                      </a:lnTo>
                      <a:lnTo>
                        <a:pt x="105" y="341"/>
                      </a:lnTo>
                      <a:lnTo>
                        <a:pt x="105" y="344"/>
                      </a:lnTo>
                      <a:lnTo>
                        <a:pt x="105" y="352"/>
                      </a:lnTo>
                      <a:lnTo>
                        <a:pt x="101" y="352"/>
                      </a:lnTo>
                      <a:lnTo>
                        <a:pt x="105" y="352"/>
                      </a:lnTo>
                    </a:path>
                  </a:pathLst>
                </a:custGeom>
                <a:noFill/>
                <a:ln w="12700" cmpd="sng">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latin typeface="+mj-lt"/>
                  </a:endParaRPr>
                </a:p>
              </p:txBody>
            </p:sp>
            <p:sp>
              <p:nvSpPr>
                <p:cNvPr id="129" name="Freeform 270"/>
                <p:cNvSpPr>
                  <a:spLocks/>
                </p:cNvSpPr>
                <p:nvPr/>
              </p:nvSpPr>
              <p:spPr bwMode="auto">
                <a:xfrm>
                  <a:off x="6176962" y="2174875"/>
                  <a:ext cx="333375" cy="517525"/>
                </a:xfrm>
                <a:custGeom>
                  <a:avLst/>
                  <a:gdLst/>
                  <a:ahLst/>
                  <a:cxnLst>
                    <a:cxn ang="0">
                      <a:pos x="185" y="3"/>
                    </a:cxn>
                    <a:cxn ang="0">
                      <a:pos x="196" y="14"/>
                    </a:cxn>
                    <a:cxn ang="0">
                      <a:pos x="196" y="29"/>
                    </a:cxn>
                    <a:cxn ang="0">
                      <a:pos x="207" y="32"/>
                    </a:cxn>
                    <a:cxn ang="0">
                      <a:pos x="210" y="47"/>
                    </a:cxn>
                    <a:cxn ang="0">
                      <a:pos x="199" y="50"/>
                    </a:cxn>
                    <a:cxn ang="0">
                      <a:pos x="188" y="68"/>
                    </a:cxn>
                    <a:cxn ang="0">
                      <a:pos x="178" y="76"/>
                    </a:cxn>
                    <a:cxn ang="0">
                      <a:pos x="167" y="83"/>
                    </a:cxn>
                    <a:cxn ang="0">
                      <a:pos x="156" y="87"/>
                    </a:cxn>
                    <a:cxn ang="0">
                      <a:pos x="141" y="94"/>
                    </a:cxn>
                    <a:cxn ang="0">
                      <a:pos x="131" y="97"/>
                    </a:cxn>
                    <a:cxn ang="0">
                      <a:pos x="120" y="101"/>
                    </a:cxn>
                    <a:cxn ang="0">
                      <a:pos x="109" y="108"/>
                    </a:cxn>
                    <a:cxn ang="0">
                      <a:pos x="98" y="108"/>
                    </a:cxn>
                    <a:cxn ang="0">
                      <a:pos x="87" y="116"/>
                    </a:cxn>
                    <a:cxn ang="0">
                      <a:pos x="80" y="126"/>
                    </a:cxn>
                    <a:cxn ang="0">
                      <a:pos x="80" y="134"/>
                    </a:cxn>
                    <a:cxn ang="0">
                      <a:pos x="69" y="137"/>
                    </a:cxn>
                    <a:cxn ang="0">
                      <a:pos x="58" y="141"/>
                    </a:cxn>
                    <a:cxn ang="0">
                      <a:pos x="47" y="145"/>
                    </a:cxn>
                    <a:cxn ang="0">
                      <a:pos x="36" y="148"/>
                    </a:cxn>
                    <a:cxn ang="0">
                      <a:pos x="25" y="155"/>
                    </a:cxn>
                    <a:cxn ang="0">
                      <a:pos x="33" y="170"/>
                    </a:cxn>
                    <a:cxn ang="0">
                      <a:pos x="29" y="181"/>
                    </a:cxn>
                    <a:cxn ang="0">
                      <a:pos x="18" y="192"/>
                    </a:cxn>
                    <a:cxn ang="0">
                      <a:pos x="7" y="195"/>
                    </a:cxn>
                    <a:cxn ang="0">
                      <a:pos x="4" y="206"/>
                    </a:cxn>
                    <a:cxn ang="0">
                      <a:pos x="15" y="213"/>
                    </a:cxn>
                    <a:cxn ang="0">
                      <a:pos x="29" y="217"/>
                    </a:cxn>
                    <a:cxn ang="0">
                      <a:pos x="40" y="217"/>
                    </a:cxn>
                    <a:cxn ang="0">
                      <a:pos x="51" y="221"/>
                    </a:cxn>
                    <a:cxn ang="0">
                      <a:pos x="65" y="224"/>
                    </a:cxn>
                    <a:cxn ang="0">
                      <a:pos x="76" y="231"/>
                    </a:cxn>
                    <a:cxn ang="0">
                      <a:pos x="65" y="235"/>
                    </a:cxn>
                    <a:cxn ang="0">
                      <a:pos x="54" y="242"/>
                    </a:cxn>
                    <a:cxn ang="0">
                      <a:pos x="44" y="264"/>
                    </a:cxn>
                    <a:cxn ang="0">
                      <a:pos x="40" y="264"/>
                    </a:cxn>
                    <a:cxn ang="0">
                      <a:pos x="29" y="271"/>
                    </a:cxn>
                    <a:cxn ang="0">
                      <a:pos x="22" y="282"/>
                    </a:cxn>
                    <a:cxn ang="0">
                      <a:pos x="15" y="293"/>
                    </a:cxn>
                    <a:cxn ang="0">
                      <a:pos x="11" y="318"/>
                    </a:cxn>
                  </a:cxnLst>
                  <a:rect l="0" t="0" r="r" b="b"/>
                  <a:pathLst>
                    <a:path w="210" h="326">
                      <a:moveTo>
                        <a:pt x="178" y="0"/>
                      </a:moveTo>
                      <a:lnTo>
                        <a:pt x="181" y="3"/>
                      </a:lnTo>
                      <a:lnTo>
                        <a:pt x="185" y="3"/>
                      </a:lnTo>
                      <a:lnTo>
                        <a:pt x="188" y="7"/>
                      </a:lnTo>
                      <a:lnTo>
                        <a:pt x="192" y="10"/>
                      </a:lnTo>
                      <a:lnTo>
                        <a:pt x="196" y="14"/>
                      </a:lnTo>
                      <a:lnTo>
                        <a:pt x="199" y="18"/>
                      </a:lnTo>
                      <a:lnTo>
                        <a:pt x="199" y="25"/>
                      </a:lnTo>
                      <a:lnTo>
                        <a:pt x="196" y="29"/>
                      </a:lnTo>
                      <a:lnTo>
                        <a:pt x="199" y="29"/>
                      </a:lnTo>
                      <a:lnTo>
                        <a:pt x="203" y="32"/>
                      </a:lnTo>
                      <a:lnTo>
                        <a:pt x="207" y="32"/>
                      </a:lnTo>
                      <a:lnTo>
                        <a:pt x="210" y="36"/>
                      </a:lnTo>
                      <a:lnTo>
                        <a:pt x="210" y="43"/>
                      </a:lnTo>
                      <a:lnTo>
                        <a:pt x="210" y="47"/>
                      </a:lnTo>
                      <a:lnTo>
                        <a:pt x="207" y="47"/>
                      </a:lnTo>
                      <a:lnTo>
                        <a:pt x="203" y="47"/>
                      </a:lnTo>
                      <a:lnTo>
                        <a:pt x="199" y="50"/>
                      </a:lnTo>
                      <a:lnTo>
                        <a:pt x="196" y="50"/>
                      </a:lnTo>
                      <a:lnTo>
                        <a:pt x="188" y="58"/>
                      </a:lnTo>
                      <a:lnTo>
                        <a:pt x="188" y="68"/>
                      </a:lnTo>
                      <a:lnTo>
                        <a:pt x="185" y="72"/>
                      </a:lnTo>
                      <a:lnTo>
                        <a:pt x="181" y="72"/>
                      </a:lnTo>
                      <a:lnTo>
                        <a:pt x="178" y="76"/>
                      </a:lnTo>
                      <a:lnTo>
                        <a:pt x="174" y="79"/>
                      </a:lnTo>
                      <a:lnTo>
                        <a:pt x="170" y="83"/>
                      </a:lnTo>
                      <a:lnTo>
                        <a:pt x="167" y="83"/>
                      </a:lnTo>
                      <a:lnTo>
                        <a:pt x="163" y="83"/>
                      </a:lnTo>
                      <a:lnTo>
                        <a:pt x="160" y="87"/>
                      </a:lnTo>
                      <a:lnTo>
                        <a:pt x="156" y="87"/>
                      </a:lnTo>
                      <a:lnTo>
                        <a:pt x="149" y="90"/>
                      </a:lnTo>
                      <a:lnTo>
                        <a:pt x="145" y="90"/>
                      </a:lnTo>
                      <a:lnTo>
                        <a:pt x="141" y="94"/>
                      </a:lnTo>
                      <a:lnTo>
                        <a:pt x="138" y="94"/>
                      </a:lnTo>
                      <a:lnTo>
                        <a:pt x="134" y="94"/>
                      </a:lnTo>
                      <a:lnTo>
                        <a:pt x="131" y="97"/>
                      </a:lnTo>
                      <a:lnTo>
                        <a:pt x="127" y="97"/>
                      </a:lnTo>
                      <a:lnTo>
                        <a:pt x="123" y="101"/>
                      </a:lnTo>
                      <a:lnTo>
                        <a:pt x="120" y="101"/>
                      </a:lnTo>
                      <a:lnTo>
                        <a:pt x="116" y="105"/>
                      </a:lnTo>
                      <a:lnTo>
                        <a:pt x="112" y="105"/>
                      </a:lnTo>
                      <a:lnTo>
                        <a:pt x="109" y="108"/>
                      </a:lnTo>
                      <a:lnTo>
                        <a:pt x="105" y="108"/>
                      </a:lnTo>
                      <a:lnTo>
                        <a:pt x="102" y="108"/>
                      </a:lnTo>
                      <a:lnTo>
                        <a:pt x="98" y="108"/>
                      </a:lnTo>
                      <a:lnTo>
                        <a:pt x="94" y="112"/>
                      </a:lnTo>
                      <a:lnTo>
                        <a:pt x="91" y="112"/>
                      </a:lnTo>
                      <a:lnTo>
                        <a:pt x="87" y="116"/>
                      </a:lnTo>
                      <a:lnTo>
                        <a:pt x="83" y="119"/>
                      </a:lnTo>
                      <a:lnTo>
                        <a:pt x="76" y="126"/>
                      </a:lnTo>
                      <a:lnTo>
                        <a:pt x="80" y="126"/>
                      </a:lnTo>
                      <a:lnTo>
                        <a:pt x="76" y="126"/>
                      </a:lnTo>
                      <a:lnTo>
                        <a:pt x="76" y="134"/>
                      </a:lnTo>
                      <a:lnTo>
                        <a:pt x="80" y="134"/>
                      </a:lnTo>
                      <a:lnTo>
                        <a:pt x="76" y="134"/>
                      </a:lnTo>
                      <a:lnTo>
                        <a:pt x="73" y="137"/>
                      </a:lnTo>
                      <a:lnTo>
                        <a:pt x="69" y="137"/>
                      </a:lnTo>
                      <a:lnTo>
                        <a:pt x="65" y="141"/>
                      </a:lnTo>
                      <a:lnTo>
                        <a:pt x="62" y="141"/>
                      </a:lnTo>
                      <a:lnTo>
                        <a:pt x="58" y="141"/>
                      </a:lnTo>
                      <a:lnTo>
                        <a:pt x="54" y="145"/>
                      </a:lnTo>
                      <a:lnTo>
                        <a:pt x="51" y="145"/>
                      </a:lnTo>
                      <a:lnTo>
                        <a:pt x="47" y="145"/>
                      </a:lnTo>
                      <a:lnTo>
                        <a:pt x="44" y="145"/>
                      </a:lnTo>
                      <a:lnTo>
                        <a:pt x="40" y="148"/>
                      </a:lnTo>
                      <a:lnTo>
                        <a:pt x="36" y="148"/>
                      </a:lnTo>
                      <a:lnTo>
                        <a:pt x="33" y="148"/>
                      </a:lnTo>
                      <a:lnTo>
                        <a:pt x="29" y="152"/>
                      </a:lnTo>
                      <a:lnTo>
                        <a:pt x="25" y="155"/>
                      </a:lnTo>
                      <a:lnTo>
                        <a:pt x="25" y="159"/>
                      </a:lnTo>
                      <a:lnTo>
                        <a:pt x="33" y="166"/>
                      </a:lnTo>
                      <a:lnTo>
                        <a:pt x="33" y="170"/>
                      </a:lnTo>
                      <a:lnTo>
                        <a:pt x="29" y="174"/>
                      </a:lnTo>
                      <a:lnTo>
                        <a:pt x="25" y="177"/>
                      </a:lnTo>
                      <a:lnTo>
                        <a:pt x="29" y="181"/>
                      </a:lnTo>
                      <a:lnTo>
                        <a:pt x="25" y="184"/>
                      </a:lnTo>
                      <a:lnTo>
                        <a:pt x="22" y="188"/>
                      </a:lnTo>
                      <a:lnTo>
                        <a:pt x="18" y="192"/>
                      </a:lnTo>
                      <a:lnTo>
                        <a:pt x="15" y="192"/>
                      </a:lnTo>
                      <a:lnTo>
                        <a:pt x="11" y="192"/>
                      </a:lnTo>
                      <a:lnTo>
                        <a:pt x="7" y="195"/>
                      </a:lnTo>
                      <a:lnTo>
                        <a:pt x="4" y="199"/>
                      </a:lnTo>
                      <a:lnTo>
                        <a:pt x="0" y="202"/>
                      </a:lnTo>
                      <a:lnTo>
                        <a:pt x="4" y="206"/>
                      </a:lnTo>
                      <a:lnTo>
                        <a:pt x="7" y="210"/>
                      </a:lnTo>
                      <a:lnTo>
                        <a:pt x="11" y="213"/>
                      </a:lnTo>
                      <a:lnTo>
                        <a:pt x="15" y="213"/>
                      </a:lnTo>
                      <a:lnTo>
                        <a:pt x="18" y="213"/>
                      </a:lnTo>
                      <a:lnTo>
                        <a:pt x="22" y="213"/>
                      </a:lnTo>
                      <a:lnTo>
                        <a:pt x="29" y="217"/>
                      </a:lnTo>
                      <a:lnTo>
                        <a:pt x="33" y="217"/>
                      </a:lnTo>
                      <a:lnTo>
                        <a:pt x="36" y="217"/>
                      </a:lnTo>
                      <a:lnTo>
                        <a:pt x="40" y="217"/>
                      </a:lnTo>
                      <a:lnTo>
                        <a:pt x="44" y="221"/>
                      </a:lnTo>
                      <a:lnTo>
                        <a:pt x="47" y="221"/>
                      </a:lnTo>
                      <a:lnTo>
                        <a:pt x="51" y="221"/>
                      </a:lnTo>
                      <a:lnTo>
                        <a:pt x="58" y="221"/>
                      </a:lnTo>
                      <a:lnTo>
                        <a:pt x="62" y="224"/>
                      </a:lnTo>
                      <a:lnTo>
                        <a:pt x="65" y="224"/>
                      </a:lnTo>
                      <a:lnTo>
                        <a:pt x="69" y="224"/>
                      </a:lnTo>
                      <a:lnTo>
                        <a:pt x="73" y="228"/>
                      </a:lnTo>
                      <a:lnTo>
                        <a:pt x="76" y="231"/>
                      </a:lnTo>
                      <a:lnTo>
                        <a:pt x="73" y="231"/>
                      </a:lnTo>
                      <a:lnTo>
                        <a:pt x="69" y="231"/>
                      </a:lnTo>
                      <a:lnTo>
                        <a:pt x="65" y="235"/>
                      </a:lnTo>
                      <a:lnTo>
                        <a:pt x="62" y="235"/>
                      </a:lnTo>
                      <a:lnTo>
                        <a:pt x="58" y="239"/>
                      </a:lnTo>
                      <a:lnTo>
                        <a:pt x="54" y="242"/>
                      </a:lnTo>
                      <a:lnTo>
                        <a:pt x="51" y="246"/>
                      </a:lnTo>
                      <a:lnTo>
                        <a:pt x="51" y="257"/>
                      </a:lnTo>
                      <a:lnTo>
                        <a:pt x="44" y="264"/>
                      </a:lnTo>
                      <a:lnTo>
                        <a:pt x="47" y="264"/>
                      </a:lnTo>
                      <a:lnTo>
                        <a:pt x="44" y="264"/>
                      </a:lnTo>
                      <a:lnTo>
                        <a:pt x="40" y="264"/>
                      </a:lnTo>
                      <a:lnTo>
                        <a:pt x="36" y="268"/>
                      </a:lnTo>
                      <a:lnTo>
                        <a:pt x="33" y="268"/>
                      </a:lnTo>
                      <a:lnTo>
                        <a:pt x="29" y="271"/>
                      </a:lnTo>
                      <a:lnTo>
                        <a:pt x="25" y="271"/>
                      </a:lnTo>
                      <a:lnTo>
                        <a:pt x="22" y="275"/>
                      </a:lnTo>
                      <a:lnTo>
                        <a:pt x="22" y="282"/>
                      </a:lnTo>
                      <a:lnTo>
                        <a:pt x="18" y="286"/>
                      </a:lnTo>
                      <a:lnTo>
                        <a:pt x="22" y="286"/>
                      </a:lnTo>
                      <a:lnTo>
                        <a:pt x="15" y="293"/>
                      </a:lnTo>
                      <a:lnTo>
                        <a:pt x="15" y="304"/>
                      </a:lnTo>
                      <a:lnTo>
                        <a:pt x="11" y="308"/>
                      </a:lnTo>
                      <a:lnTo>
                        <a:pt x="11" y="318"/>
                      </a:lnTo>
                      <a:lnTo>
                        <a:pt x="7" y="322"/>
                      </a:lnTo>
                      <a:lnTo>
                        <a:pt x="11" y="326"/>
                      </a:lnTo>
                    </a:path>
                  </a:pathLst>
                </a:custGeom>
                <a:noFill/>
                <a:ln w="12700" cmpd="sng">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latin typeface="+mj-lt"/>
                  </a:endParaRPr>
                </a:p>
              </p:txBody>
            </p:sp>
            <p:sp>
              <p:nvSpPr>
                <p:cNvPr id="130" name="Freeform 273"/>
                <p:cNvSpPr>
                  <a:spLocks/>
                </p:cNvSpPr>
                <p:nvPr/>
              </p:nvSpPr>
              <p:spPr bwMode="auto">
                <a:xfrm>
                  <a:off x="6159500" y="2771775"/>
                  <a:ext cx="23813" cy="1179513"/>
                </a:xfrm>
                <a:custGeom>
                  <a:avLst/>
                  <a:gdLst/>
                  <a:ahLst/>
                  <a:cxnLst>
                    <a:cxn ang="0">
                      <a:pos x="15" y="4"/>
                    </a:cxn>
                    <a:cxn ang="0">
                      <a:pos x="15" y="8"/>
                    </a:cxn>
                    <a:cxn ang="0">
                      <a:pos x="7" y="22"/>
                    </a:cxn>
                    <a:cxn ang="0">
                      <a:pos x="11" y="44"/>
                    </a:cxn>
                    <a:cxn ang="0">
                      <a:pos x="11" y="51"/>
                    </a:cxn>
                    <a:cxn ang="0">
                      <a:pos x="7" y="62"/>
                    </a:cxn>
                    <a:cxn ang="0">
                      <a:pos x="4" y="106"/>
                    </a:cxn>
                    <a:cxn ang="0">
                      <a:pos x="4" y="109"/>
                    </a:cxn>
                    <a:cxn ang="0">
                      <a:pos x="4" y="127"/>
                    </a:cxn>
                    <a:cxn ang="0">
                      <a:pos x="7" y="160"/>
                    </a:cxn>
                    <a:cxn ang="0">
                      <a:pos x="7" y="163"/>
                    </a:cxn>
                    <a:cxn ang="0">
                      <a:pos x="7" y="167"/>
                    </a:cxn>
                    <a:cxn ang="0">
                      <a:pos x="7" y="189"/>
                    </a:cxn>
                    <a:cxn ang="0">
                      <a:pos x="11" y="218"/>
                    </a:cxn>
                    <a:cxn ang="0">
                      <a:pos x="11" y="236"/>
                    </a:cxn>
                    <a:cxn ang="0">
                      <a:pos x="7" y="261"/>
                    </a:cxn>
                    <a:cxn ang="0">
                      <a:pos x="11" y="269"/>
                    </a:cxn>
                    <a:cxn ang="0">
                      <a:pos x="7" y="276"/>
                    </a:cxn>
                    <a:cxn ang="0">
                      <a:pos x="4" y="337"/>
                    </a:cxn>
                    <a:cxn ang="0">
                      <a:pos x="4" y="337"/>
                    </a:cxn>
                    <a:cxn ang="0">
                      <a:pos x="7" y="348"/>
                    </a:cxn>
                    <a:cxn ang="0">
                      <a:pos x="7" y="359"/>
                    </a:cxn>
                    <a:cxn ang="0">
                      <a:pos x="11" y="370"/>
                    </a:cxn>
                    <a:cxn ang="0">
                      <a:pos x="7" y="406"/>
                    </a:cxn>
                    <a:cxn ang="0">
                      <a:pos x="4" y="413"/>
                    </a:cxn>
                    <a:cxn ang="0">
                      <a:pos x="4" y="417"/>
                    </a:cxn>
                    <a:cxn ang="0">
                      <a:pos x="7" y="435"/>
                    </a:cxn>
                    <a:cxn ang="0">
                      <a:pos x="11" y="461"/>
                    </a:cxn>
                    <a:cxn ang="0">
                      <a:pos x="11" y="464"/>
                    </a:cxn>
                    <a:cxn ang="0">
                      <a:pos x="11" y="464"/>
                    </a:cxn>
                    <a:cxn ang="0">
                      <a:pos x="7" y="490"/>
                    </a:cxn>
                    <a:cxn ang="0">
                      <a:pos x="7" y="497"/>
                    </a:cxn>
                    <a:cxn ang="0">
                      <a:pos x="11" y="504"/>
                    </a:cxn>
                    <a:cxn ang="0">
                      <a:pos x="7" y="526"/>
                    </a:cxn>
                    <a:cxn ang="0">
                      <a:pos x="4" y="555"/>
                    </a:cxn>
                    <a:cxn ang="0">
                      <a:pos x="7" y="569"/>
                    </a:cxn>
                    <a:cxn ang="0">
                      <a:pos x="11" y="577"/>
                    </a:cxn>
                    <a:cxn ang="0">
                      <a:pos x="11" y="580"/>
                    </a:cxn>
                    <a:cxn ang="0">
                      <a:pos x="11" y="587"/>
                    </a:cxn>
                    <a:cxn ang="0">
                      <a:pos x="7" y="595"/>
                    </a:cxn>
                    <a:cxn ang="0">
                      <a:pos x="4" y="609"/>
                    </a:cxn>
                    <a:cxn ang="0">
                      <a:pos x="4" y="613"/>
                    </a:cxn>
                    <a:cxn ang="0">
                      <a:pos x="7" y="645"/>
                    </a:cxn>
                    <a:cxn ang="0">
                      <a:pos x="11" y="674"/>
                    </a:cxn>
                    <a:cxn ang="0">
                      <a:pos x="15" y="685"/>
                    </a:cxn>
                    <a:cxn ang="0">
                      <a:pos x="11" y="696"/>
                    </a:cxn>
                    <a:cxn ang="0">
                      <a:pos x="7" y="711"/>
                    </a:cxn>
                    <a:cxn ang="0">
                      <a:pos x="11" y="736"/>
                    </a:cxn>
                    <a:cxn ang="0">
                      <a:pos x="7" y="743"/>
                    </a:cxn>
                  </a:cxnLst>
                  <a:rect l="0" t="0" r="r" b="b"/>
                  <a:pathLst>
                    <a:path w="15" h="743">
                      <a:moveTo>
                        <a:pt x="15" y="0"/>
                      </a:moveTo>
                      <a:lnTo>
                        <a:pt x="15" y="4"/>
                      </a:lnTo>
                      <a:lnTo>
                        <a:pt x="11" y="8"/>
                      </a:lnTo>
                      <a:lnTo>
                        <a:pt x="15" y="8"/>
                      </a:lnTo>
                      <a:lnTo>
                        <a:pt x="7" y="15"/>
                      </a:lnTo>
                      <a:lnTo>
                        <a:pt x="7" y="22"/>
                      </a:lnTo>
                      <a:lnTo>
                        <a:pt x="11" y="26"/>
                      </a:lnTo>
                      <a:lnTo>
                        <a:pt x="11" y="44"/>
                      </a:lnTo>
                      <a:lnTo>
                        <a:pt x="7" y="48"/>
                      </a:lnTo>
                      <a:lnTo>
                        <a:pt x="11" y="51"/>
                      </a:lnTo>
                      <a:lnTo>
                        <a:pt x="11" y="58"/>
                      </a:lnTo>
                      <a:lnTo>
                        <a:pt x="7" y="62"/>
                      </a:lnTo>
                      <a:lnTo>
                        <a:pt x="7" y="102"/>
                      </a:lnTo>
                      <a:lnTo>
                        <a:pt x="4" y="106"/>
                      </a:lnTo>
                      <a:lnTo>
                        <a:pt x="7" y="106"/>
                      </a:lnTo>
                      <a:lnTo>
                        <a:pt x="4" y="109"/>
                      </a:lnTo>
                      <a:lnTo>
                        <a:pt x="4" y="116"/>
                      </a:lnTo>
                      <a:lnTo>
                        <a:pt x="4" y="127"/>
                      </a:lnTo>
                      <a:lnTo>
                        <a:pt x="7" y="131"/>
                      </a:lnTo>
                      <a:lnTo>
                        <a:pt x="7" y="160"/>
                      </a:lnTo>
                      <a:lnTo>
                        <a:pt x="11" y="163"/>
                      </a:lnTo>
                      <a:lnTo>
                        <a:pt x="7" y="163"/>
                      </a:lnTo>
                      <a:lnTo>
                        <a:pt x="11" y="163"/>
                      </a:lnTo>
                      <a:lnTo>
                        <a:pt x="7" y="167"/>
                      </a:lnTo>
                      <a:lnTo>
                        <a:pt x="7" y="174"/>
                      </a:lnTo>
                      <a:lnTo>
                        <a:pt x="7" y="189"/>
                      </a:lnTo>
                      <a:lnTo>
                        <a:pt x="11" y="192"/>
                      </a:lnTo>
                      <a:lnTo>
                        <a:pt x="11" y="218"/>
                      </a:lnTo>
                      <a:lnTo>
                        <a:pt x="11" y="225"/>
                      </a:lnTo>
                      <a:lnTo>
                        <a:pt x="11" y="236"/>
                      </a:lnTo>
                      <a:lnTo>
                        <a:pt x="7" y="240"/>
                      </a:lnTo>
                      <a:lnTo>
                        <a:pt x="7" y="261"/>
                      </a:lnTo>
                      <a:lnTo>
                        <a:pt x="7" y="269"/>
                      </a:lnTo>
                      <a:lnTo>
                        <a:pt x="11" y="269"/>
                      </a:lnTo>
                      <a:lnTo>
                        <a:pt x="7" y="269"/>
                      </a:lnTo>
                      <a:lnTo>
                        <a:pt x="7" y="276"/>
                      </a:lnTo>
                      <a:lnTo>
                        <a:pt x="7" y="334"/>
                      </a:lnTo>
                      <a:lnTo>
                        <a:pt x="4" y="337"/>
                      </a:lnTo>
                      <a:lnTo>
                        <a:pt x="7" y="337"/>
                      </a:lnTo>
                      <a:lnTo>
                        <a:pt x="4" y="337"/>
                      </a:lnTo>
                      <a:lnTo>
                        <a:pt x="7" y="341"/>
                      </a:lnTo>
                      <a:lnTo>
                        <a:pt x="7" y="348"/>
                      </a:lnTo>
                      <a:lnTo>
                        <a:pt x="7" y="356"/>
                      </a:lnTo>
                      <a:lnTo>
                        <a:pt x="7" y="359"/>
                      </a:lnTo>
                      <a:lnTo>
                        <a:pt x="11" y="363"/>
                      </a:lnTo>
                      <a:lnTo>
                        <a:pt x="11" y="370"/>
                      </a:lnTo>
                      <a:lnTo>
                        <a:pt x="7" y="374"/>
                      </a:lnTo>
                      <a:lnTo>
                        <a:pt x="7" y="406"/>
                      </a:lnTo>
                      <a:lnTo>
                        <a:pt x="7" y="413"/>
                      </a:lnTo>
                      <a:lnTo>
                        <a:pt x="4" y="413"/>
                      </a:lnTo>
                      <a:lnTo>
                        <a:pt x="7" y="413"/>
                      </a:lnTo>
                      <a:lnTo>
                        <a:pt x="4" y="417"/>
                      </a:lnTo>
                      <a:lnTo>
                        <a:pt x="4" y="432"/>
                      </a:lnTo>
                      <a:lnTo>
                        <a:pt x="7" y="435"/>
                      </a:lnTo>
                      <a:lnTo>
                        <a:pt x="11" y="439"/>
                      </a:lnTo>
                      <a:lnTo>
                        <a:pt x="11" y="461"/>
                      </a:lnTo>
                      <a:lnTo>
                        <a:pt x="7" y="464"/>
                      </a:lnTo>
                      <a:lnTo>
                        <a:pt x="11" y="464"/>
                      </a:lnTo>
                      <a:lnTo>
                        <a:pt x="7" y="464"/>
                      </a:lnTo>
                      <a:lnTo>
                        <a:pt x="11" y="464"/>
                      </a:lnTo>
                      <a:lnTo>
                        <a:pt x="7" y="468"/>
                      </a:lnTo>
                      <a:lnTo>
                        <a:pt x="7" y="490"/>
                      </a:lnTo>
                      <a:lnTo>
                        <a:pt x="11" y="493"/>
                      </a:lnTo>
                      <a:lnTo>
                        <a:pt x="7" y="497"/>
                      </a:lnTo>
                      <a:lnTo>
                        <a:pt x="7" y="500"/>
                      </a:lnTo>
                      <a:lnTo>
                        <a:pt x="11" y="504"/>
                      </a:lnTo>
                      <a:lnTo>
                        <a:pt x="7" y="508"/>
                      </a:lnTo>
                      <a:lnTo>
                        <a:pt x="7" y="526"/>
                      </a:lnTo>
                      <a:lnTo>
                        <a:pt x="4" y="529"/>
                      </a:lnTo>
                      <a:lnTo>
                        <a:pt x="4" y="555"/>
                      </a:lnTo>
                      <a:lnTo>
                        <a:pt x="7" y="558"/>
                      </a:lnTo>
                      <a:lnTo>
                        <a:pt x="7" y="569"/>
                      </a:lnTo>
                      <a:lnTo>
                        <a:pt x="15" y="577"/>
                      </a:lnTo>
                      <a:lnTo>
                        <a:pt x="11" y="577"/>
                      </a:lnTo>
                      <a:lnTo>
                        <a:pt x="15" y="577"/>
                      </a:lnTo>
                      <a:lnTo>
                        <a:pt x="11" y="580"/>
                      </a:lnTo>
                      <a:lnTo>
                        <a:pt x="15" y="584"/>
                      </a:lnTo>
                      <a:lnTo>
                        <a:pt x="11" y="587"/>
                      </a:lnTo>
                      <a:lnTo>
                        <a:pt x="7" y="591"/>
                      </a:lnTo>
                      <a:lnTo>
                        <a:pt x="7" y="595"/>
                      </a:lnTo>
                      <a:lnTo>
                        <a:pt x="4" y="598"/>
                      </a:lnTo>
                      <a:lnTo>
                        <a:pt x="4" y="609"/>
                      </a:lnTo>
                      <a:lnTo>
                        <a:pt x="0" y="609"/>
                      </a:lnTo>
                      <a:lnTo>
                        <a:pt x="4" y="613"/>
                      </a:lnTo>
                      <a:lnTo>
                        <a:pt x="4" y="642"/>
                      </a:lnTo>
                      <a:lnTo>
                        <a:pt x="7" y="645"/>
                      </a:lnTo>
                      <a:lnTo>
                        <a:pt x="7" y="671"/>
                      </a:lnTo>
                      <a:lnTo>
                        <a:pt x="11" y="674"/>
                      </a:lnTo>
                      <a:lnTo>
                        <a:pt x="11" y="682"/>
                      </a:lnTo>
                      <a:lnTo>
                        <a:pt x="15" y="685"/>
                      </a:lnTo>
                      <a:lnTo>
                        <a:pt x="11" y="689"/>
                      </a:lnTo>
                      <a:lnTo>
                        <a:pt x="11" y="696"/>
                      </a:lnTo>
                      <a:lnTo>
                        <a:pt x="7" y="700"/>
                      </a:lnTo>
                      <a:lnTo>
                        <a:pt x="7" y="711"/>
                      </a:lnTo>
                      <a:lnTo>
                        <a:pt x="11" y="714"/>
                      </a:lnTo>
                      <a:lnTo>
                        <a:pt x="11" y="736"/>
                      </a:lnTo>
                      <a:lnTo>
                        <a:pt x="7" y="740"/>
                      </a:lnTo>
                      <a:lnTo>
                        <a:pt x="7" y="743"/>
                      </a:lnTo>
                    </a:path>
                  </a:pathLst>
                </a:custGeom>
                <a:noFill/>
                <a:ln w="12700" cmpd="sng">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latin typeface="+mj-lt"/>
                  </a:endParaRPr>
                </a:p>
              </p:txBody>
            </p:sp>
          </p:grpSp>
        </p:grpSp>
        <p:sp>
          <p:nvSpPr>
            <p:cNvPr id="76" name="Line 314"/>
            <p:cNvSpPr>
              <a:spLocks noChangeShapeType="1"/>
            </p:cNvSpPr>
            <p:nvPr/>
          </p:nvSpPr>
          <p:spPr bwMode="auto">
            <a:xfrm>
              <a:off x="7511605" y="1143807"/>
              <a:ext cx="1050375" cy="0"/>
            </a:xfrm>
            <a:prstGeom prst="line">
              <a:avLst/>
            </a:prstGeom>
            <a:noFill/>
            <a:ln w="12700" cmpd="sng">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sz="1200">
                <a:latin typeface="+mj-lt"/>
              </a:endParaRPr>
            </a:p>
          </p:txBody>
        </p:sp>
        <p:sp>
          <p:nvSpPr>
            <p:cNvPr id="77" name="Line 319"/>
            <p:cNvSpPr>
              <a:spLocks noChangeShapeType="1"/>
            </p:cNvSpPr>
            <p:nvPr/>
          </p:nvSpPr>
          <p:spPr bwMode="auto">
            <a:xfrm>
              <a:off x="7511605" y="1149392"/>
              <a:ext cx="0" cy="104435"/>
            </a:xfrm>
            <a:prstGeom prst="line">
              <a:avLst/>
            </a:prstGeom>
            <a:noFill/>
            <a:ln w="12700" cmpd="sng">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sz="1200">
                <a:latin typeface="+mj-lt"/>
              </a:endParaRPr>
            </a:p>
          </p:txBody>
        </p:sp>
        <p:sp>
          <p:nvSpPr>
            <p:cNvPr id="78" name="Line 322"/>
            <p:cNvSpPr>
              <a:spLocks noChangeShapeType="1"/>
            </p:cNvSpPr>
            <p:nvPr/>
          </p:nvSpPr>
          <p:spPr bwMode="auto">
            <a:xfrm>
              <a:off x="8195897" y="1149392"/>
              <a:ext cx="0" cy="104435"/>
            </a:xfrm>
            <a:prstGeom prst="line">
              <a:avLst/>
            </a:prstGeom>
            <a:noFill/>
            <a:ln w="12700" cmpd="sng">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sz="1200">
                <a:latin typeface="+mj-lt"/>
              </a:endParaRPr>
            </a:p>
          </p:txBody>
        </p:sp>
        <p:sp>
          <p:nvSpPr>
            <p:cNvPr id="79" name="Freeform 358"/>
            <p:cNvSpPr>
              <a:spLocks/>
            </p:cNvSpPr>
            <p:nvPr/>
          </p:nvSpPr>
          <p:spPr bwMode="auto">
            <a:xfrm>
              <a:off x="7973883" y="2257647"/>
              <a:ext cx="453155" cy="141011"/>
            </a:xfrm>
            <a:custGeom>
              <a:avLst/>
              <a:gdLst/>
              <a:ahLst/>
              <a:cxnLst>
                <a:cxn ang="0">
                  <a:pos x="98" y="0"/>
                </a:cxn>
                <a:cxn ang="0">
                  <a:pos x="91" y="4"/>
                </a:cxn>
                <a:cxn ang="0">
                  <a:pos x="102" y="7"/>
                </a:cxn>
                <a:cxn ang="0">
                  <a:pos x="91" y="11"/>
                </a:cxn>
                <a:cxn ang="0">
                  <a:pos x="102" y="14"/>
                </a:cxn>
                <a:cxn ang="0">
                  <a:pos x="98" y="18"/>
                </a:cxn>
                <a:cxn ang="0">
                  <a:pos x="87" y="22"/>
                </a:cxn>
                <a:cxn ang="0">
                  <a:pos x="73" y="22"/>
                </a:cxn>
                <a:cxn ang="0">
                  <a:pos x="58" y="25"/>
                </a:cxn>
                <a:cxn ang="0">
                  <a:pos x="69" y="29"/>
                </a:cxn>
                <a:cxn ang="0">
                  <a:pos x="80" y="33"/>
                </a:cxn>
                <a:cxn ang="0">
                  <a:pos x="91" y="33"/>
                </a:cxn>
                <a:cxn ang="0">
                  <a:pos x="105" y="36"/>
                </a:cxn>
                <a:cxn ang="0">
                  <a:pos x="116" y="36"/>
                </a:cxn>
                <a:cxn ang="0">
                  <a:pos x="127" y="36"/>
                </a:cxn>
                <a:cxn ang="0">
                  <a:pos x="142" y="40"/>
                </a:cxn>
                <a:cxn ang="0">
                  <a:pos x="145" y="43"/>
                </a:cxn>
                <a:cxn ang="0">
                  <a:pos x="134" y="47"/>
                </a:cxn>
                <a:cxn ang="0">
                  <a:pos x="127" y="51"/>
                </a:cxn>
                <a:cxn ang="0">
                  <a:pos x="116" y="51"/>
                </a:cxn>
                <a:cxn ang="0">
                  <a:pos x="98" y="54"/>
                </a:cxn>
                <a:cxn ang="0">
                  <a:pos x="87" y="58"/>
                </a:cxn>
                <a:cxn ang="0">
                  <a:pos x="84" y="62"/>
                </a:cxn>
                <a:cxn ang="0">
                  <a:pos x="80" y="62"/>
                </a:cxn>
                <a:cxn ang="0">
                  <a:pos x="66" y="65"/>
                </a:cxn>
                <a:cxn ang="0">
                  <a:pos x="69" y="69"/>
                </a:cxn>
                <a:cxn ang="0">
                  <a:pos x="73" y="72"/>
                </a:cxn>
                <a:cxn ang="0">
                  <a:pos x="62" y="72"/>
                </a:cxn>
                <a:cxn ang="0">
                  <a:pos x="44" y="76"/>
                </a:cxn>
                <a:cxn ang="0">
                  <a:pos x="29" y="76"/>
                </a:cxn>
                <a:cxn ang="0">
                  <a:pos x="11" y="80"/>
                </a:cxn>
                <a:cxn ang="0">
                  <a:pos x="4" y="80"/>
                </a:cxn>
                <a:cxn ang="0">
                  <a:pos x="15" y="83"/>
                </a:cxn>
                <a:cxn ang="0">
                  <a:pos x="33" y="83"/>
                </a:cxn>
                <a:cxn ang="0">
                  <a:pos x="55" y="87"/>
                </a:cxn>
                <a:cxn ang="0">
                  <a:pos x="73" y="87"/>
                </a:cxn>
                <a:cxn ang="0">
                  <a:pos x="87" y="91"/>
                </a:cxn>
                <a:cxn ang="0">
                  <a:pos x="102" y="94"/>
                </a:cxn>
                <a:cxn ang="0">
                  <a:pos x="87" y="94"/>
                </a:cxn>
                <a:cxn ang="0">
                  <a:pos x="77" y="94"/>
                </a:cxn>
                <a:cxn ang="0">
                  <a:pos x="62" y="98"/>
                </a:cxn>
                <a:cxn ang="0">
                  <a:pos x="40" y="98"/>
                </a:cxn>
              </a:cxnLst>
              <a:rect l="0" t="0" r="r" b="b"/>
              <a:pathLst>
                <a:path w="149" h="101">
                  <a:moveTo>
                    <a:pt x="109" y="0"/>
                  </a:moveTo>
                  <a:lnTo>
                    <a:pt x="102" y="0"/>
                  </a:lnTo>
                  <a:lnTo>
                    <a:pt x="98" y="0"/>
                  </a:lnTo>
                  <a:lnTo>
                    <a:pt x="91" y="0"/>
                  </a:lnTo>
                  <a:lnTo>
                    <a:pt x="87" y="4"/>
                  </a:lnTo>
                  <a:lnTo>
                    <a:pt x="91" y="4"/>
                  </a:lnTo>
                  <a:lnTo>
                    <a:pt x="95" y="4"/>
                  </a:lnTo>
                  <a:lnTo>
                    <a:pt x="98" y="4"/>
                  </a:lnTo>
                  <a:lnTo>
                    <a:pt x="102" y="7"/>
                  </a:lnTo>
                  <a:lnTo>
                    <a:pt x="98" y="11"/>
                  </a:lnTo>
                  <a:lnTo>
                    <a:pt x="95" y="11"/>
                  </a:lnTo>
                  <a:lnTo>
                    <a:pt x="91" y="11"/>
                  </a:lnTo>
                  <a:lnTo>
                    <a:pt x="95" y="14"/>
                  </a:lnTo>
                  <a:lnTo>
                    <a:pt x="98" y="14"/>
                  </a:lnTo>
                  <a:lnTo>
                    <a:pt x="102" y="14"/>
                  </a:lnTo>
                  <a:lnTo>
                    <a:pt x="105" y="18"/>
                  </a:lnTo>
                  <a:lnTo>
                    <a:pt x="102" y="18"/>
                  </a:lnTo>
                  <a:lnTo>
                    <a:pt x="98" y="18"/>
                  </a:lnTo>
                  <a:lnTo>
                    <a:pt x="95" y="18"/>
                  </a:lnTo>
                  <a:lnTo>
                    <a:pt x="91" y="22"/>
                  </a:lnTo>
                  <a:lnTo>
                    <a:pt x="87" y="22"/>
                  </a:lnTo>
                  <a:lnTo>
                    <a:pt x="80" y="22"/>
                  </a:lnTo>
                  <a:lnTo>
                    <a:pt x="77" y="22"/>
                  </a:lnTo>
                  <a:lnTo>
                    <a:pt x="73" y="22"/>
                  </a:lnTo>
                  <a:lnTo>
                    <a:pt x="66" y="22"/>
                  </a:lnTo>
                  <a:lnTo>
                    <a:pt x="62" y="25"/>
                  </a:lnTo>
                  <a:lnTo>
                    <a:pt x="58" y="25"/>
                  </a:lnTo>
                  <a:lnTo>
                    <a:pt x="62" y="29"/>
                  </a:lnTo>
                  <a:lnTo>
                    <a:pt x="66" y="29"/>
                  </a:lnTo>
                  <a:lnTo>
                    <a:pt x="69" y="29"/>
                  </a:lnTo>
                  <a:lnTo>
                    <a:pt x="73" y="29"/>
                  </a:lnTo>
                  <a:lnTo>
                    <a:pt x="77" y="29"/>
                  </a:lnTo>
                  <a:lnTo>
                    <a:pt x="80" y="33"/>
                  </a:lnTo>
                  <a:lnTo>
                    <a:pt x="84" y="33"/>
                  </a:lnTo>
                  <a:lnTo>
                    <a:pt x="87" y="33"/>
                  </a:lnTo>
                  <a:lnTo>
                    <a:pt x="91" y="33"/>
                  </a:lnTo>
                  <a:lnTo>
                    <a:pt x="98" y="33"/>
                  </a:lnTo>
                  <a:lnTo>
                    <a:pt x="102" y="33"/>
                  </a:lnTo>
                  <a:lnTo>
                    <a:pt x="105" y="36"/>
                  </a:lnTo>
                  <a:lnTo>
                    <a:pt x="109" y="36"/>
                  </a:lnTo>
                  <a:lnTo>
                    <a:pt x="113" y="36"/>
                  </a:lnTo>
                  <a:lnTo>
                    <a:pt x="116" y="36"/>
                  </a:lnTo>
                  <a:lnTo>
                    <a:pt x="120" y="36"/>
                  </a:lnTo>
                  <a:lnTo>
                    <a:pt x="124" y="36"/>
                  </a:lnTo>
                  <a:lnTo>
                    <a:pt x="127" y="36"/>
                  </a:lnTo>
                  <a:lnTo>
                    <a:pt x="131" y="40"/>
                  </a:lnTo>
                  <a:lnTo>
                    <a:pt x="134" y="40"/>
                  </a:lnTo>
                  <a:lnTo>
                    <a:pt x="142" y="40"/>
                  </a:lnTo>
                  <a:lnTo>
                    <a:pt x="145" y="40"/>
                  </a:lnTo>
                  <a:lnTo>
                    <a:pt x="149" y="40"/>
                  </a:lnTo>
                  <a:lnTo>
                    <a:pt x="145" y="43"/>
                  </a:lnTo>
                  <a:lnTo>
                    <a:pt x="142" y="43"/>
                  </a:lnTo>
                  <a:lnTo>
                    <a:pt x="138" y="43"/>
                  </a:lnTo>
                  <a:lnTo>
                    <a:pt x="134" y="47"/>
                  </a:lnTo>
                  <a:lnTo>
                    <a:pt x="127" y="47"/>
                  </a:lnTo>
                  <a:lnTo>
                    <a:pt x="124" y="51"/>
                  </a:lnTo>
                  <a:lnTo>
                    <a:pt x="127" y="51"/>
                  </a:lnTo>
                  <a:lnTo>
                    <a:pt x="124" y="51"/>
                  </a:lnTo>
                  <a:lnTo>
                    <a:pt x="120" y="51"/>
                  </a:lnTo>
                  <a:lnTo>
                    <a:pt x="116" y="51"/>
                  </a:lnTo>
                  <a:lnTo>
                    <a:pt x="109" y="54"/>
                  </a:lnTo>
                  <a:lnTo>
                    <a:pt x="105" y="54"/>
                  </a:lnTo>
                  <a:lnTo>
                    <a:pt x="98" y="54"/>
                  </a:lnTo>
                  <a:lnTo>
                    <a:pt x="95" y="54"/>
                  </a:lnTo>
                  <a:lnTo>
                    <a:pt x="84" y="58"/>
                  </a:lnTo>
                  <a:lnTo>
                    <a:pt x="87" y="58"/>
                  </a:lnTo>
                  <a:lnTo>
                    <a:pt x="84" y="58"/>
                  </a:lnTo>
                  <a:lnTo>
                    <a:pt x="87" y="58"/>
                  </a:lnTo>
                  <a:lnTo>
                    <a:pt x="84" y="62"/>
                  </a:lnTo>
                  <a:lnTo>
                    <a:pt x="80" y="62"/>
                  </a:lnTo>
                  <a:lnTo>
                    <a:pt x="84" y="62"/>
                  </a:lnTo>
                  <a:lnTo>
                    <a:pt x="80" y="62"/>
                  </a:lnTo>
                  <a:lnTo>
                    <a:pt x="77" y="65"/>
                  </a:lnTo>
                  <a:lnTo>
                    <a:pt x="73" y="65"/>
                  </a:lnTo>
                  <a:lnTo>
                    <a:pt x="66" y="65"/>
                  </a:lnTo>
                  <a:lnTo>
                    <a:pt x="62" y="65"/>
                  </a:lnTo>
                  <a:lnTo>
                    <a:pt x="66" y="69"/>
                  </a:lnTo>
                  <a:lnTo>
                    <a:pt x="69" y="69"/>
                  </a:lnTo>
                  <a:lnTo>
                    <a:pt x="73" y="69"/>
                  </a:lnTo>
                  <a:lnTo>
                    <a:pt x="77" y="72"/>
                  </a:lnTo>
                  <a:lnTo>
                    <a:pt x="73" y="72"/>
                  </a:lnTo>
                  <a:lnTo>
                    <a:pt x="69" y="72"/>
                  </a:lnTo>
                  <a:lnTo>
                    <a:pt x="66" y="72"/>
                  </a:lnTo>
                  <a:lnTo>
                    <a:pt x="62" y="72"/>
                  </a:lnTo>
                  <a:lnTo>
                    <a:pt x="55" y="76"/>
                  </a:lnTo>
                  <a:lnTo>
                    <a:pt x="51" y="76"/>
                  </a:lnTo>
                  <a:lnTo>
                    <a:pt x="44" y="76"/>
                  </a:lnTo>
                  <a:lnTo>
                    <a:pt x="40" y="76"/>
                  </a:lnTo>
                  <a:lnTo>
                    <a:pt x="33" y="76"/>
                  </a:lnTo>
                  <a:lnTo>
                    <a:pt x="29" y="76"/>
                  </a:lnTo>
                  <a:lnTo>
                    <a:pt x="22" y="76"/>
                  </a:lnTo>
                  <a:lnTo>
                    <a:pt x="15" y="76"/>
                  </a:lnTo>
                  <a:lnTo>
                    <a:pt x="11" y="80"/>
                  </a:lnTo>
                  <a:lnTo>
                    <a:pt x="4" y="80"/>
                  </a:lnTo>
                  <a:lnTo>
                    <a:pt x="0" y="80"/>
                  </a:lnTo>
                  <a:lnTo>
                    <a:pt x="4" y="80"/>
                  </a:lnTo>
                  <a:lnTo>
                    <a:pt x="8" y="83"/>
                  </a:lnTo>
                  <a:lnTo>
                    <a:pt x="11" y="83"/>
                  </a:lnTo>
                  <a:lnTo>
                    <a:pt x="15" y="83"/>
                  </a:lnTo>
                  <a:lnTo>
                    <a:pt x="22" y="83"/>
                  </a:lnTo>
                  <a:lnTo>
                    <a:pt x="26" y="83"/>
                  </a:lnTo>
                  <a:lnTo>
                    <a:pt x="33" y="83"/>
                  </a:lnTo>
                  <a:lnTo>
                    <a:pt x="40" y="87"/>
                  </a:lnTo>
                  <a:lnTo>
                    <a:pt x="48" y="87"/>
                  </a:lnTo>
                  <a:lnTo>
                    <a:pt x="55" y="87"/>
                  </a:lnTo>
                  <a:lnTo>
                    <a:pt x="66" y="87"/>
                  </a:lnTo>
                  <a:lnTo>
                    <a:pt x="69" y="87"/>
                  </a:lnTo>
                  <a:lnTo>
                    <a:pt x="73" y="87"/>
                  </a:lnTo>
                  <a:lnTo>
                    <a:pt x="80" y="87"/>
                  </a:lnTo>
                  <a:lnTo>
                    <a:pt x="84" y="87"/>
                  </a:lnTo>
                  <a:lnTo>
                    <a:pt x="87" y="91"/>
                  </a:lnTo>
                  <a:lnTo>
                    <a:pt x="95" y="91"/>
                  </a:lnTo>
                  <a:lnTo>
                    <a:pt x="98" y="91"/>
                  </a:lnTo>
                  <a:lnTo>
                    <a:pt x="102" y="94"/>
                  </a:lnTo>
                  <a:lnTo>
                    <a:pt x="95" y="94"/>
                  </a:lnTo>
                  <a:lnTo>
                    <a:pt x="91" y="94"/>
                  </a:lnTo>
                  <a:lnTo>
                    <a:pt x="87" y="94"/>
                  </a:lnTo>
                  <a:lnTo>
                    <a:pt x="84" y="94"/>
                  </a:lnTo>
                  <a:lnTo>
                    <a:pt x="80" y="94"/>
                  </a:lnTo>
                  <a:lnTo>
                    <a:pt x="77" y="94"/>
                  </a:lnTo>
                  <a:lnTo>
                    <a:pt x="73" y="98"/>
                  </a:lnTo>
                  <a:lnTo>
                    <a:pt x="69" y="98"/>
                  </a:lnTo>
                  <a:lnTo>
                    <a:pt x="62" y="98"/>
                  </a:lnTo>
                  <a:lnTo>
                    <a:pt x="55" y="98"/>
                  </a:lnTo>
                  <a:lnTo>
                    <a:pt x="48" y="98"/>
                  </a:lnTo>
                  <a:lnTo>
                    <a:pt x="40" y="98"/>
                  </a:lnTo>
                  <a:lnTo>
                    <a:pt x="37" y="98"/>
                  </a:lnTo>
                  <a:lnTo>
                    <a:pt x="29" y="101"/>
                  </a:lnTo>
                </a:path>
              </a:pathLst>
            </a:custGeom>
            <a:noFill/>
            <a:ln w="12700" cmpd="sng">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latin typeface="+mj-lt"/>
              </a:endParaRPr>
            </a:p>
          </p:txBody>
        </p:sp>
        <p:grpSp>
          <p:nvGrpSpPr>
            <p:cNvPr id="80" name="Group 79"/>
            <p:cNvGrpSpPr/>
            <p:nvPr/>
          </p:nvGrpSpPr>
          <p:grpSpPr>
            <a:xfrm>
              <a:off x="7557224" y="1230083"/>
              <a:ext cx="936721" cy="2267340"/>
              <a:chOff x="8351837" y="1046163"/>
              <a:chExt cx="488950" cy="2578100"/>
            </a:xfrm>
          </p:grpSpPr>
          <p:sp>
            <p:nvSpPr>
              <p:cNvPr id="116" name="Freeform 353"/>
              <p:cNvSpPr>
                <a:spLocks/>
              </p:cNvSpPr>
              <p:nvPr/>
            </p:nvSpPr>
            <p:spPr bwMode="auto">
              <a:xfrm>
                <a:off x="8385175" y="1046163"/>
                <a:ext cx="133350" cy="190500"/>
              </a:xfrm>
              <a:custGeom>
                <a:avLst/>
                <a:gdLst/>
                <a:ahLst/>
                <a:cxnLst>
                  <a:cxn ang="0">
                    <a:pos x="55" y="0"/>
                  </a:cxn>
                  <a:cxn ang="0">
                    <a:pos x="44" y="0"/>
                  </a:cxn>
                  <a:cxn ang="0">
                    <a:pos x="33" y="8"/>
                  </a:cxn>
                  <a:cxn ang="0">
                    <a:pos x="44" y="8"/>
                  </a:cxn>
                  <a:cxn ang="0">
                    <a:pos x="55" y="11"/>
                  </a:cxn>
                  <a:cxn ang="0">
                    <a:pos x="69" y="15"/>
                  </a:cxn>
                  <a:cxn ang="0">
                    <a:pos x="80" y="15"/>
                  </a:cxn>
                  <a:cxn ang="0">
                    <a:pos x="77" y="19"/>
                  </a:cxn>
                  <a:cxn ang="0">
                    <a:pos x="66" y="22"/>
                  </a:cxn>
                  <a:cxn ang="0">
                    <a:pos x="55" y="22"/>
                  </a:cxn>
                  <a:cxn ang="0">
                    <a:pos x="51" y="26"/>
                  </a:cxn>
                  <a:cxn ang="0">
                    <a:pos x="55" y="29"/>
                  </a:cxn>
                  <a:cxn ang="0">
                    <a:pos x="44" y="33"/>
                  </a:cxn>
                  <a:cxn ang="0">
                    <a:pos x="33" y="33"/>
                  </a:cxn>
                  <a:cxn ang="0">
                    <a:pos x="19" y="37"/>
                  </a:cxn>
                  <a:cxn ang="0">
                    <a:pos x="15" y="40"/>
                  </a:cxn>
                  <a:cxn ang="0">
                    <a:pos x="29" y="40"/>
                  </a:cxn>
                  <a:cxn ang="0">
                    <a:pos x="51" y="44"/>
                  </a:cxn>
                  <a:cxn ang="0">
                    <a:pos x="55" y="47"/>
                  </a:cxn>
                  <a:cxn ang="0">
                    <a:pos x="40" y="47"/>
                  </a:cxn>
                  <a:cxn ang="0">
                    <a:pos x="33" y="51"/>
                  </a:cxn>
                  <a:cxn ang="0">
                    <a:pos x="22" y="55"/>
                  </a:cxn>
                  <a:cxn ang="0">
                    <a:pos x="26" y="62"/>
                  </a:cxn>
                  <a:cxn ang="0">
                    <a:pos x="37" y="66"/>
                  </a:cxn>
                  <a:cxn ang="0">
                    <a:pos x="26" y="69"/>
                  </a:cxn>
                  <a:cxn ang="0">
                    <a:pos x="37" y="73"/>
                  </a:cxn>
                  <a:cxn ang="0">
                    <a:pos x="40" y="76"/>
                  </a:cxn>
                  <a:cxn ang="0">
                    <a:pos x="29" y="76"/>
                  </a:cxn>
                  <a:cxn ang="0">
                    <a:pos x="19" y="80"/>
                  </a:cxn>
                  <a:cxn ang="0">
                    <a:pos x="8" y="80"/>
                  </a:cxn>
                  <a:cxn ang="0">
                    <a:pos x="11" y="84"/>
                  </a:cxn>
                  <a:cxn ang="0">
                    <a:pos x="22" y="87"/>
                  </a:cxn>
                  <a:cxn ang="0">
                    <a:pos x="33" y="87"/>
                  </a:cxn>
                  <a:cxn ang="0">
                    <a:pos x="37" y="91"/>
                  </a:cxn>
                  <a:cxn ang="0">
                    <a:pos x="26" y="95"/>
                  </a:cxn>
                  <a:cxn ang="0">
                    <a:pos x="15" y="98"/>
                  </a:cxn>
                  <a:cxn ang="0">
                    <a:pos x="19" y="102"/>
                  </a:cxn>
                  <a:cxn ang="0">
                    <a:pos x="29" y="109"/>
                  </a:cxn>
                  <a:cxn ang="0">
                    <a:pos x="19" y="113"/>
                  </a:cxn>
                  <a:cxn ang="0">
                    <a:pos x="8" y="113"/>
                  </a:cxn>
                  <a:cxn ang="0">
                    <a:pos x="4" y="116"/>
                  </a:cxn>
                  <a:cxn ang="0">
                    <a:pos x="15" y="120"/>
                  </a:cxn>
                </a:cxnLst>
                <a:rect l="0" t="0" r="r" b="b"/>
                <a:pathLst>
                  <a:path w="84" h="120">
                    <a:moveTo>
                      <a:pt x="55" y="0"/>
                    </a:moveTo>
                    <a:lnTo>
                      <a:pt x="58" y="0"/>
                    </a:lnTo>
                    <a:lnTo>
                      <a:pt x="55" y="0"/>
                    </a:lnTo>
                    <a:lnTo>
                      <a:pt x="51" y="0"/>
                    </a:lnTo>
                    <a:lnTo>
                      <a:pt x="48" y="0"/>
                    </a:lnTo>
                    <a:lnTo>
                      <a:pt x="44" y="0"/>
                    </a:lnTo>
                    <a:lnTo>
                      <a:pt x="40" y="0"/>
                    </a:lnTo>
                    <a:lnTo>
                      <a:pt x="37" y="4"/>
                    </a:lnTo>
                    <a:lnTo>
                      <a:pt x="33" y="8"/>
                    </a:lnTo>
                    <a:lnTo>
                      <a:pt x="37" y="8"/>
                    </a:lnTo>
                    <a:lnTo>
                      <a:pt x="40" y="8"/>
                    </a:lnTo>
                    <a:lnTo>
                      <a:pt x="44" y="8"/>
                    </a:lnTo>
                    <a:lnTo>
                      <a:pt x="48" y="11"/>
                    </a:lnTo>
                    <a:lnTo>
                      <a:pt x="51" y="11"/>
                    </a:lnTo>
                    <a:lnTo>
                      <a:pt x="55" y="11"/>
                    </a:lnTo>
                    <a:lnTo>
                      <a:pt x="62" y="11"/>
                    </a:lnTo>
                    <a:lnTo>
                      <a:pt x="66" y="15"/>
                    </a:lnTo>
                    <a:lnTo>
                      <a:pt x="69" y="15"/>
                    </a:lnTo>
                    <a:lnTo>
                      <a:pt x="73" y="15"/>
                    </a:lnTo>
                    <a:lnTo>
                      <a:pt x="77" y="15"/>
                    </a:lnTo>
                    <a:lnTo>
                      <a:pt x="80" y="15"/>
                    </a:lnTo>
                    <a:lnTo>
                      <a:pt x="84" y="19"/>
                    </a:lnTo>
                    <a:lnTo>
                      <a:pt x="80" y="19"/>
                    </a:lnTo>
                    <a:lnTo>
                      <a:pt x="77" y="19"/>
                    </a:lnTo>
                    <a:lnTo>
                      <a:pt x="73" y="22"/>
                    </a:lnTo>
                    <a:lnTo>
                      <a:pt x="69" y="22"/>
                    </a:lnTo>
                    <a:lnTo>
                      <a:pt x="66" y="22"/>
                    </a:lnTo>
                    <a:lnTo>
                      <a:pt x="62" y="22"/>
                    </a:lnTo>
                    <a:lnTo>
                      <a:pt x="58" y="22"/>
                    </a:lnTo>
                    <a:lnTo>
                      <a:pt x="55" y="22"/>
                    </a:lnTo>
                    <a:lnTo>
                      <a:pt x="51" y="26"/>
                    </a:lnTo>
                    <a:lnTo>
                      <a:pt x="48" y="26"/>
                    </a:lnTo>
                    <a:lnTo>
                      <a:pt x="51" y="26"/>
                    </a:lnTo>
                    <a:lnTo>
                      <a:pt x="48" y="26"/>
                    </a:lnTo>
                    <a:lnTo>
                      <a:pt x="51" y="29"/>
                    </a:lnTo>
                    <a:lnTo>
                      <a:pt x="55" y="29"/>
                    </a:lnTo>
                    <a:lnTo>
                      <a:pt x="51" y="33"/>
                    </a:lnTo>
                    <a:lnTo>
                      <a:pt x="48" y="33"/>
                    </a:lnTo>
                    <a:lnTo>
                      <a:pt x="44" y="33"/>
                    </a:lnTo>
                    <a:lnTo>
                      <a:pt x="40" y="33"/>
                    </a:lnTo>
                    <a:lnTo>
                      <a:pt x="37" y="33"/>
                    </a:lnTo>
                    <a:lnTo>
                      <a:pt x="33" y="33"/>
                    </a:lnTo>
                    <a:lnTo>
                      <a:pt x="26" y="33"/>
                    </a:lnTo>
                    <a:lnTo>
                      <a:pt x="22" y="37"/>
                    </a:lnTo>
                    <a:lnTo>
                      <a:pt x="19" y="37"/>
                    </a:lnTo>
                    <a:lnTo>
                      <a:pt x="15" y="37"/>
                    </a:lnTo>
                    <a:lnTo>
                      <a:pt x="11" y="40"/>
                    </a:lnTo>
                    <a:lnTo>
                      <a:pt x="15" y="40"/>
                    </a:lnTo>
                    <a:lnTo>
                      <a:pt x="19" y="40"/>
                    </a:lnTo>
                    <a:lnTo>
                      <a:pt x="22" y="40"/>
                    </a:lnTo>
                    <a:lnTo>
                      <a:pt x="29" y="40"/>
                    </a:lnTo>
                    <a:lnTo>
                      <a:pt x="40" y="40"/>
                    </a:lnTo>
                    <a:lnTo>
                      <a:pt x="48" y="40"/>
                    </a:lnTo>
                    <a:lnTo>
                      <a:pt x="51" y="44"/>
                    </a:lnTo>
                    <a:lnTo>
                      <a:pt x="48" y="44"/>
                    </a:lnTo>
                    <a:lnTo>
                      <a:pt x="51" y="44"/>
                    </a:lnTo>
                    <a:lnTo>
                      <a:pt x="55" y="47"/>
                    </a:lnTo>
                    <a:lnTo>
                      <a:pt x="51" y="47"/>
                    </a:lnTo>
                    <a:lnTo>
                      <a:pt x="44" y="47"/>
                    </a:lnTo>
                    <a:lnTo>
                      <a:pt x="40" y="47"/>
                    </a:lnTo>
                    <a:lnTo>
                      <a:pt x="33" y="51"/>
                    </a:lnTo>
                    <a:lnTo>
                      <a:pt x="29" y="51"/>
                    </a:lnTo>
                    <a:lnTo>
                      <a:pt x="33" y="51"/>
                    </a:lnTo>
                    <a:lnTo>
                      <a:pt x="29" y="51"/>
                    </a:lnTo>
                    <a:lnTo>
                      <a:pt x="26" y="55"/>
                    </a:lnTo>
                    <a:lnTo>
                      <a:pt x="22" y="55"/>
                    </a:lnTo>
                    <a:lnTo>
                      <a:pt x="19" y="58"/>
                    </a:lnTo>
                    <a:lnTo>
                      <a:pt x="22" y="58"/>
                    </a:lnTo>
                    <a:lnTo>
                      <a:pt x="26" y="62"/>
                    </a:lnTo>
                    <a:lnTo>
                      <a:pt x="29" y="62"/>
                    </a:lnTo>
                    <a:lnTo>
                      <a:pt x="33" y="62"/>
                    </a:lnTo>
                    <a:lnTo>
                      <a:pt x="37" y="66"/>
                    </a:lnTo>
                    <a:lnTo>
                      <a:pt x="33" y="69"/>
                    </a:lnTo>
                    <a:lnTo>
                      <a:pt x="29" y="69"/>
                    </a:lnTo>
                    <a:lnTo>
                      <a:pt x="26" y="69"/>
                    </a:lnTo>
                    <a:lnTo>
                      <a:pt x="29" y="73"/>
                    </a:lnTo>
                    <a:lnTo>
                      <a:pt x="33" y="73"/>
                    </a:lnTo>
                    <a:lnTo>
                      <a:pt x="37" y="73"/>
                    </a:lnTo>
                    <a:lnTo>
                      <a:pt x="40" y="76"/>
                    </a:lnTo>
                    <a:lnTo>
                      <a:pt x="44" y="76"/>
                    </a:lnTo>
                    <a:lnTo>
                      <a:pt x="40" y="76"/>
                    </a:lnTo>
                    <a:lnTo>
                      <a:pt x="37" y="76"/>
                    </a:lnTo>
                    <a:lnTo>
                      <a:pt x="33" y="76"/>
                    </a:lnTo>
                    <a:lnTo>
                      <a:pt x="29" y="76"/>
                    </a:lnTo>
                    <a:lnTo>
                      <a:pt x="26" y="76"/>
                    </a:lnTo>
                    <a:lnTo>
                      <a:pt x="22" y="80"/>
                    </a:lnTo>
                    <a:lnTo>
                      <a:pt x="19" y="80"/>
                    </a:lnTo>
                    <a:lnTo>
                      <a:pt x="15" y="80"/>
                    </a:lnTo>
                    <a:lnTo>
                      <a:pt x="11" y="80"/>
                    </a:lnTo>
                    <a:lnTo>
                      <a:pt x="8" y="80"/>
                    </a:lnTo>
                    <a:lnTo>
                      <a:pt x="4" y="84"/>
                    </a:lnTo>
                    <a:lnTo>
                      <a:pt x="8" y="84"/>
                    </a:lnTo>
                    <a:lnTo>
                      <a:pt x="11" y="84"/>
                    </a:lnTo>
                    <a:lnTo>
                      <a:pt x="15" y="84"/>
                    </a:lnTo>
                    <a:lnTo>
                      <a:pt x="19" y="84"/>
                    </a:lnTo>
                    <a:lnTo>
                      <a:pt x="22" y="87"/>
                    </a:lnTo>
                    <a:lnTo>
                      <a:pt x="26" y="87"/>
                    </a:lnTo>
                    <a:lnTo>
                      <a:pt x="29" y="87"/>
                    </a:lnTo>
                    <a:lnTo>
                      <a:pt x="33" y="87"/>
                    </a:lnTo>
                    <a:lnTo>
                      <a:pt x="37" y="91"/>
                    </a:lnTo>
                    <a:lnTo>
                      <a:pt x="33" y="91"/>
                    </a:lnTo>
                    <a:lnTo>
                      <a:pt x="37" y="91"/>
                    </a:lnTo>
                    <a:lnTo>
                      <a:pt x="33" y="95"/>
                    </a:lnTo>
                    <a:lnTo>
                      <a:pt x="29" y="95"/>
                    </a:lnTo>
                    <a:lnTo>
                      <a:pt x="26" y="95"/>
                    </a:lnTo>
                    <a:lnTo>
                      <a:pt x="22" y="98"/>
                    </a:lnTo>
                    <a:lnTo>
                      <a:pt x="19" y="98"/>
                    </a:lnTo>
                    <a:lnTo>
                      <a:pt x="15" y="98"/>
                    </a:lnTo>
                    <a:lnTo>
                      <a:pt x="19" y="98"/>
                    </a:lnTo>
                    <a:lnTo>
                      <a:pt x="15" y="102"/>
                    </a:lnTo>
                    <a:lnTo>
                      <a:pt x="19" y="102"/>
                    </a:lnTo>
                    <a:lnTo>
                      <a:pt x="22" y="105"/>
                    </a:lnTo>
                    <a:lnTo>
                      <a:pt x="26" y="105"/>
                    </a:lnTo>
                    <a:lnTo>
                      <a:pt x="29" y="109"/>
                    </a:lnTo>
                    <a:lnTo>
                      <a:pt x="26" y="109"/>
                    </a:lnTo>
                    <a:lnTo>
                      <a:pt x="22" y="109"/>
                    </a:lnTo>
                    <a:lnTo>
                      <a:pt x="19" y="113"/>
                    </a:lnTo>
                    <a:lnTo>
                      <a:pt x="15" y="113"/>
                    </a:lnTo>
                    <a:lnTo>
                      <a:pt x="11" y="113"/>
                    </a:lnTo>
                    <a:lnTo>
                      <a:pt x="8" y="113"/>
                    </a:lnTo>
                    <a:lnTo>
                      <a:pt x="4" y="113"/>
                    </a:lnTo>
                    <a:lnTo>
                      <a:pt x="0" y="116"/>
                    </a:lnTo>
                    <a:lnTo>
                      <a:pt x="4" y="116"/>
                    </a:lnTo>
                    <a:lnTo>
                      <a:pt x="8" y="116"/>
                    </a:lnTo>
                    <a:lnTo>
                      <a:pt x="11" y="120"/>
                    </a:lnTo>
                    <a:lnTo>
                      <a:pt x="15" y="120"/>
                    </a:lnTo>
                    <a:lnTo>
                      <a:pt x="19" y="120"/>
                    </a:lnTo>
                    <a:lnTo>
                      <a:pt x="22" y="120"/>
                    </a:lnTo>
                  </a:path>
                </a:pathLst>
              </a:custGeom>
              <a:noFill/>
              <a:ln w="12700" cmpd="sng">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latin typeface="+mj-lt"/>
                </a:endParaRPr>
              </a:p>
            </p:txBody>
          </p:sp>
          <p:sp>
            <p:nvSpPr>
              <p:cNvPr id="117" name="Freeform 354"/>
              <p:cNvSpPr>
                <a:spLocks/>
              </p:cNvSpPr>
              <p:nvPr/>
            </p:nvSpPr>
            <p:spPr bwMode="auto">
              <a:xfrm>
                <a:off x="8391525" y="1236663"/>
                <a:ext cx="98425" cy="287338"/>
              </a:xfrm>
              <a:custGeom>
                <a:avLst/>
                <a:gdLst/>
                <a:ahLst/>
                <a:cxnLst>
                  <a:cxn ang="0">
                    <a:pos x="25" y="0"/>
                  </a:cxn>
                  <a:cxn ang="0">
                    <a:pos x="36" y="4"/>
                  </a:cxn>
                  <a:cxn ang="0">
                    <a:pos x="29" y="7"/>
                  </a:cxn>
                  <a:cxn ang="0">
                    <a:pos x="18" y="11"/>
                  </a:cxn>
                  <a:cxn ang="0">
                    <a:pos x="7" y="11"/>
                  </a:cxn>
                  <a:cxn ang="0">
                    <a:pos x="4" y="14"/>
                  </a:cxn>
                  <a:cxn ang="0">
                    <a:pos x="15" y="22"/>
                  </a:cxn>
                  <a:cxn ang="0">
                    <a:pos x="25" y="25"/>
                  </a:cxn>
                  <a:cxn ang="0">
                    <a:pos x="29" y="29"/>
                  </a:cxn>
                  <a:cxn ang="0">
                    <a:pos x="40" y="36"/>
                  </a:cxn>
                  <a:cxn ang="0">
                    <a:pos x="51" y="36"/>
                  </a:cxn>
                  <a:cxn ang="0">
                    <a:pos x="54" y="40"/>
                  </a:cxn>
                  <a:cxn ang="0">
                    <a:pos x="44" y="43"/>
                  </a:cxn>
                  <a:cxn ang="0">
                    <a:pos x="29" y="47"/>
                  </a:cxn>
                  <a:cxn ang="0">
                    <a:pos x="25" y="51"/>
                  </a:cxn>
                  <a:cxn ang="0">
                    <a:pos x="36" y="54"/>
                  </a:cxn>
                  <a:cxn ang="0">
                    <a:pos x="40" y="54"/>
                  </a:cxn>
                  <a:cxn ang="0">
                    <a:pos x="51" y="62"/>
                  </a:cxn>
                  <a:cxn ang="0">
                    <a:pos x="54" y="69"/>
                  </a:cxn>
                  <a:cxn ang="0">
                    <a:pos x="54" y="76"/>
                  </a:cxn>
                  <a:cxn ang="0">
                    <a:pos x="47" y="83"/>
                  </a:cxn>
                  <a:cxn ang="0">
                    <a:pos x="51" y="87"/>
                  </a:cxn>
                  <a:cxn ang="0">
                    <a:pos x="40" y="91"/>
                  </a:cxn>
                  <a:cxn ang="0">
                    <a:pos x="36" y="94"/>
                  </a:cxn>
                  <a:cxn ang="0">
                    <a:pos x="47" y="98"/>
                  </a:cxn>
                  <a:cxn ang="0">
                    <a:pos x="58" y="101"/>
                  </a:cxn>
                  <a:cxn ang="0">
                    <a:pos x="51" y="112"/>
                  </a:cxn>
                  <a:cxn ang="0">
                    <a:pos x="54" y="116"/>
                  </a:cxn>
                  <a:cxn ang="0">
                    <a:pos x="51" y="127"/>
                  </a:cxn>
                  <a:cxn ang="0">
                    <a:pos x="62" y="134"/>
                  </a:cxn>
                  <a:cxn ang="0">
                    <a:pos x="58" y="138"/>
                  </a:cxn>
                  <a:cxn ang="0">
                    <a:pos x="47" y="141"/>
                  </a:cxn>
                  <a:cxn ang="0">
                    <a:pos x="36" y="145"/>
                  </a:cxn>
                  <a:cxn ang="0">
                    <a:pos x="25" y="149"/>
                  </a:cxn>
                  <a:cxn ang="0">
                    <a:pos x="15" y="149"/>
                  </a:cxn>
                  <a:cxn ang="0">
                    <a:pos x="7" y="156"/>
                  </a:cxn>
                  <a:cxn ang="0">
                    <a:pos x="11" y="156"/>
                  </a:cxn>
                  <a:cxn ang="0">
                    <a:pos x="18" y="163"/>
                  </a:cxn>
                  <a:cxn ang="0">
                    <a:pos x="7" y="167"/>
                  </a:cxn>
                  <a:cxn ang="0">
                    <a:pos x="11" y="170"/>
                  </a:cxn>
                  <a:cxn ang="0">
                    <a:pos x="22" y="174"/>
                  </a:cxn>
                  <a:cxn ang="0">
                    <a:pos x="33" y="174"/>
                  </a:cxn>
                </a:cxnLst>
                <a:rect l="0" t="0" r="r" b="b"/>
                <a:pathLst>
                  <a:path w="62" h="181">
                    <a:moveTo>
                      <a:pt x="18" y="0"/>
                    </a:moveTo>
                    <a:lnTo>
                      <a:pt x="22" y="0"/>
                    </a:lnTo>
                    <a:lnTo>
                      <a:pt x="25" y="0"/>
                    </a:lnTo>
                    <a:lnTo>
                      <a:pt x="29" y="0"/>
                    </a:lnTo>
                    <a:lnTo>
                      <a:pt x="33" y="4"/>
                    </a:lnTo>
                    <a:lnTo>
                      <a:pt x="36" y="4"/>
                    </a:lnTo>
                    <a:lnTo>
                      <a:pt x="40" y="7"/>
                    </a:lnTo>
                    <a:lnTo>
                      <a:pt x="36" y="7"/>
                    </a:lnTo>
                    <a:lnTo>
                      <a:pt x="29" y="7"/>
                    </a:lnTo>
                    <a:lnTo>
                      <a:pt x="25" y="7"/>
                    </a:lnTo>
                    <a:lnTo>
                      <a:pt x="22" y="11"/>
                    </a:lnTo>
                    <a:lnTo>
                      <a:pt x="18" y="11"/>
                    </a:lnTo>
                    <a:lnTo>
                      <a:pt x="15" y="11"/>
                    </a:lnTo>
                    <a:lnTo>
                      <a:pt x="11" y="11"/>
                    </a:lnTo>
                    <a:lnTo>
                      <a:pt x="7" y="11"/>
                    </a:lnTo>
                    <a:lnTo>
                      <a:pt x="4" y="14"/>
                    </a:lnTo>
                    <a:lnTo>
                      <a:pt x="0" y="14"/>
                    </a:lnTo>
                    <a:lnTo>
                      <a:pt x="4" y="14"/>
                    </a:lnTo>
                    <a:lnTo>
                      <a:pt x="7" y="18"/>
                    </a:lnTo>
                    <a:lnTo>
                      <a:pt x="11" y="18"/>
                    </a:lnTo>
                    <a:lnTo>
                      <a:pt x="15" y="22"/>
                    </a:lnTo>
                    <a:lnTo>
                      <a:pt x="18" y="22"/>
                    </a:lnTo>
                    <a:lnTo>
                      <a:pt x="22" y="22"/>
                    </a:lnTo>
                    <a:lnTo>
                      <a:pt x="25" y="25"/>
                    </a:lnTo>
                    <a:lnTo>
                      <a:pt x="29" y="25"/>
                    </a:lnTo>
                    <a:lnTo>
                      <a:pt x="33" y="29"/>
                    </a:lnTo>
                    <a:lnTo>
                      <a:pt x="29" y="29"/>
                    </a:lnTo>
                    <a:lnTo>
                      <a:pt x="33" y="33"/>
                    </a:lnTo>
                    <a:lnTo>
                      <a:pt x="36" y="33"/>
                    </a:lnTo>
                    <a:lnTo>
                      <a:pt x="40" y="36"/>
                    </a:lnTo>
                    <a:lnTo>
                      <a:pt x="44" y="36"/>
                    </a:lnTo>
                    <a:lnTo>
                      <a:pt x="47" y="36"/>
                    </a:lnTo>
                    <a:lnTo>
                      <a:pt x="51" y="36"/>
                    </a:lnTo>
                    <a:lnTo>
                      <a:pt x="54" y="40"/>
                    </a:lnTo>
                    <a:lnTo>
                      <a:pt x="58" y="40"/>
                    </a:lnTo>
                    <a:lnTo>
                      <a:pt x="54" y="40"/>
                    </a:lnTo>
                    <a:lnTo>
                      <a:pt x="51" y="43"/>
                    </a:lnTo>
                    <a:lnTo>
                      <a:pt x="47" y="43"/>
                    </a:lnTo>
                    <a:lnTo>
                      <a:pt x="44" y="43"/>
                    </a:lnTo>
                    <a:lnTo>
                      <a:pt x="36" y="43"/>
                    </a:lnTo>
                    <a:lnTo>
                      <a:pt x="33" y="43"/>
                    </a:lnTo>
                    <a:lnTo>
                      <a:pt x="29" y="47"/>
                    </a:lnTo>
                    <a:lnTo>
                      <a:pt x="25" y="47"/>
                    </a:lnTo>
                    <a:lnTo>
                      <a:pt x="29" y="47"/>
                    </a:lnTo>
                    <a:lnTo>
                      <a:pt x="25" y="51"/>
                    </a:lnTo>
                    <a:lnTo>
                      <a:pt x="29" y="51"/>
                    </a:lnTo>
                    <a:lnTo>
                      <a:pt x="33" y="54"/>
                    </a:lnTo>
                    <a:lnTo>
                      <a:pt x="36" y="54"/>
                    </a:lnTo>
                    <a:lnTo>
                      <a:pt x="40" y="54"/>
                    </a:lnTo>
                    <a:lnTo>
                      <a:pt x="36" y="54"/>
                    </a:lnTo>
                    <a:lnTo>
                      <a:pt x="40" y="54"/>
                    </a:lnTo>
                    <a:lnTo>
                      <a:pt x="44" y="58"/>
                    </a:lnTo>
                    <a:lnTo>
                      <a:pt x="47" y="58"/>
                    </a:lnTo>
                    <a:lnTo>
                      <a:pt x="51" y="62"/>
                    </a:lnTo>
                    <a:lnTo>
                      <a:pt x="54" y="65"/>
                    </a:lnTo>
                    <a:lnTo>
                      <a:pt x="58" y="69"/>
                    </a:lnTo>
                    <a:lnTo>
                      <a:pt x="54" y="69"/>
                    </a:lnTo>
                    <a:lnTo>
                      <a:pt x="54" y="76"/>
                    </a:lnTo>
                    <a:lnTo>
                      <a:pt x="51" y="76"/>
                    </a:lnTo>
                    <a:lnTo>
                      <a:pt x="54" y="76"/>
                    </a:lnTo>
                    <a:lnTo>
                      <a:pt x="51" y="76"/>
                    </a:lnTo>
                    <a:lnTo>
                      <a:pt x="44" y="83"/>
                    </a:lnTo>
                    <a:lnTo>
                      <a:pt x="47" y="83"/>
                    </a:lnTo>
                    <a:lnTo>
                      <a:pt x="44" y="83"/>
                    </a:lnTo>
                    <a:lnTo>
                      <a:pt x="47" y="87"/>
                    </a:lnTo>
                    <a:lnTo>
                      <a:pt x="51" y="87"/>
                    </a:lnTo>
                    <a:lnTo>
                      <a:pt x="47" y="87"/>
                    </a:lnTo>
                    <a:lnTo>
                      <a:pt x="44" y="87"/>
                    </a:lnTo>
                    <a:lnTo>
                      <a:pt x="40" y="91"/>
                    </a:lnTo>
                    <a:lnTo>
                      <a:pt x="44" y="91"/>
                    </a:lnTo>
                    <a:lnTo>
                      <a:pt x="40" y="94"/>
                    </a:lnTo>
                    <a:lnTo>
                      <a:pt x="36" y="94"/>
                    </a:lnTo>
                    <a:lnTo>
                      <a:pt x="40" y="94"/>
                    </a:lnTo>
                    <a:lnTo>
                      <a:pt x="44" y="98"/>
                    </a:lnTo>
                    <a:lnTo>
                      <a:pt x="47" y="98"/>
                    </a:lnTo>
                    <a:lnTo>
                      <a:pt x="51" y="98"/>
                    </a:lnTo>
                    <a:lnTo>
                      <a:pt x="54" y="98"/>
                    </a:lnTo>
                    <a:lnTo>
                      <a:pt x="58" y="101"/>
                    </a:lnTo>
                    <a:lnTo>
                      <a:pt x="62" y="101"/>
                    </a:lnTo>
                    <a:lnTo>
                      <a:pt x="58" y="105"/>
                    </a:lnTo>
                    <a:lnTo>
                      <a:pt x="51" y="112"/>
                    </a:lnTo>
                    <a:lnTo>
                      <a:pt x="54" y="112"/>
                    </a:lnTo>
                    <a:lnTo>
                      <a:pt x="51" y="112"/>
                    </a:lnTo>
                    <a:lnTo>
                      <a:pt x="54" y="116"/>
                    </a:lnTo>
                    <a:lnTo>
                      <a:pt x="51" y="120"/>
                    </a:lnTo>
                    <a:lnTo>
                      <a:pt x="47" y="123"/>
                    </a:lnTo>
                    <a:lnTo>
                      <a:pt x="51" y="127"/>
                    </a:lnTo>
                    <a:lnTo>
                      <a:pt x="54" y="130"/>
                    </a:lnTo>
                    <a:lnTo>
                      <a:pt x="58" y="130"/>
                    </a:lnTo>
                    <a:lnTo>
                      <a:pt x="62" y="134"/>
                    </a:lnTo>
                    <a:lnTo>
                      <a:pt x="58" y="134"/>
                    </a:lnTo>
                    <a:lnTo>
                      <a:pt x="62" y="138"/>
                    </a:lnTo>
                    <a:lnTo>
                      <a:pt x="58" y="138"/>
                    </a:lnTo>
                    <a:lnTo>
                      <a:pt x="54" y="138"/>
                    </a:lnTo>
                    <a:lnTo>
                      <a:pt x="51" y="141"/>
                    </a:lnTo>
                    <a:lnTo>
                      <a:pt x="47" y="141"/>
                    </a:lnTo>
                    <a:lnTo>
                      <a:pt x="44" y="145"/>
                    </a:lnTo>
                    <a:lnTo>
                      <a:pt x="40" y="145"/>
                    </a:lnTo>
                    <a:lnTo>
                      <a:pt x="36" y="145"/>
                    </a:lnTo>
                    <a:lnTo>
                      <a:pt x="33" y="145"/>
                    </a:lnTo>
                    <a:lnTo>
                      <a:pt x="29" y="145"/>
                    </a:lnTo>
                    <a:lnTo>
                      <a:pt x="25" y="149"/>
                    </a:lnTo>
                    <a:lnTo>
                      <a:pt x="22" y="149"/>
                    </a:lnTo>
                    <a:lnTo>
                      <a:pt x="18" y="149"/>
                    </a:lnTo>
                    <a:lnTo>
                      <a:pt x="15" y="149"/>
                    </a:lnTo>
                    <a:lnTo>
                      <a:pt x="11" y="149"/>
                    </a:lnTo>
                    <a:lnTo>
                      <a:pt x="7" y="149"/>
                    </a:lnTo>
                    <a:lnTo>
                      <a:pt x="7" y="156"/>
                    </a:lnTo>
                    <a:lnTo>
                      <a:pt x="4" y="156"/>
                    </a:lnTo>
                    <a:lnTo>
                      <a:pt x="7" y="156"/>
                    </a:lnTo>
                    <a:lnTo>
                      <a:pt x="11" y="156"/>
                    </a:lnTo>
                    <a:lnTo>
                      <a:pt x="15" y="156"/>
                    </a:lnTo>
                    <a:lnTo>
                      <a:pt x="15" y="163"/>
                    </a:lnTo>
                    <a:lnTo>
                      <a:pt x="18" y="163"/>
                    </a:lnTo>
                    <a:lnTo>
                      <a:pt x="15" y="163"/>
                    </a:lnTo>
                    <a:lnTo>
                      <a:pt x="11" y="163"/>
                    </a:lnTo>
                    <a:lnTo>
                      <a:pt x="7" y="167"/>
                    </a:lnTo>
                    <a:lnTo>
                      <a:pt x="4" y="167"/>
                    </a:lnTo>
                    <a:lnTo>
                      <a:pt x="7" y="170"/>
                    </a:lnTo>
                    <a:lnTo>
                      <a:pt x="11" y="170"/>
                    </a:lnTo>
                    <a:lnTo>
                      <a:pt x="15" y="170"/>
                    </a:lnTo>
                    <a:lnTo>
                      <a:pt x="18" y="170"/>
                    </a:lnTo>
                    <a:lnTo>
                      <a:pt x="22" y="174"/>
                    </a:lnTo>
                    <a:lnTo>
                      <a:pt x="25" y="174"/>
                    </a:lnTo>
                    <a:lnTo>
                      <a:pt x="29" y="174"/>
                    </a:lnTo>
                    <a:lnTo>
                      <a:pt x="33" y="174"/>
                    </a:lnTo>
                    <a:lnTo>
                      <a:pt x="36" y="174"/>
                    </a:lnTo>
                    <a:lnTo>
                      <a:pt x="36" y="181"/>
                    </a:lnTo>
                  </a:path>
                </a:pathLst>
              </a:custGeom>
              <a:noFill/>
              <a:ln w="12700" cmpd="sng">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latin typeface="+mj-lt"/>
                </a:endParaRPr>
              </a:p>
            </p:txBody>
          </p:sp>
          <p:sp>
            <p:nvSpPr>
              <p:cNvPr id="118" name="Freeform 355"/>
              <p:cNvSpPr>
                <a:spLocks/>
              </p:cNvSpPr>
              <p:nvPr/>
            </p:nvSpPr>
            <p:spPr bwMode="auto">
              <a:xfrm>
                <a:off x="8408987" y="1524000"/>
                <a:ext cx="120650" cy="241300"/>
              </a:xfrm>
              <a:custGeom>
                <a:avLst/>
                <a:gdLst/>
                <a:ahLst/>
                <a:cxnLst>
                  <a:cxn ang="0">
                    <a:pos x="25" y="0"/>
                  </a:cxn>
                  <a:cxn ang="0">
                    <a:pos x="29" y="0"/>
                  </a:cxn>
                  <a:cxn ang="0">
                    <a:pos x="22" y="11"/>
                  </a:cxn>
                  <a:cxn ang="0">
                    <a:pos x="11" y="11"/>
                  </a:cxn>
                  <a:cxn ang="0">
                    <a:pos x="33" y="15"/>
                  </a:cxn>
                  <a:cxn ang="0">
                    <a:pos x="36" y="15"/>
                  </a:cxn>
                  <a:cxn ang="0">
                    <a:pos x="40" y="18"/>
                  </a:cxn>
                  <a:cxn ang="0">
                    <a:pos x="22" y="22"/>
                  </a:cxn>
                  <a:cxn ang="0">
                    <a:pos x="14" y="25"/>
                  </a:cxn>
                  <a:cxn ang="0">
                    <a:pos x="11" y="29"/>
                  </a:cxn>
                  <a:cxn ang="0">
                    <a:pos x="22" y="33"/>
                  </a:cxn>
                  <a:cxn ang="0">
                    <a:pos x="25" y="36"/>
                  </a:cxn>
                  <a:cxn ang="0">
                    <a:pos x="14" y="40"/>
                  </a:cxn>
                  <a:cxn ang="0">
                    <a:pos x="18" y="44"/>
                  </a:cxn>
                  <a:cxn ang="0">
                    <a:pos x="33" y="44"/>
                  </a:cxn>
                  <a:cxn ang="0">
                    <a:pos x="54" y="44"/>
                  </a:cxn>
                  <a:cxn ang="0">
                    <a:pos x="72" y="47"/>
                  </a:cxn>
                  <a:cxn ang="0">
                    <a:pos x="65" y="47"/>
                  </a:cxn>
                  <a:cxn ang="0">
                    <a:pos x="54" y="51"/>
                  </a:cxn>
                  <a:cxn ang="0">
                    <a:pos x="36" y="51"/>
                  </a:cxn>
                  <a:cxn ang="0">
                    <a:pos x="14" y="54"/>
                  </a:cxn>
                  <a:cxn ang="0">
                    <a:pos x="7" y="54"/>
                  </a:cxn>
                  <a:cxn ang="0">
                    <a:pos x="18" y="58"/>
                  </a:cxn>
                  <a:cxn ang="0">
                    <a:pos x="29" y="58"/>
                  </a:cxn>
                  <a:cxn ang="0">
                    <a:pos x="40" y="62"/>
                  </a:cxn>
                  <a:cxn ang="0">
                    <a:pos x="36" y="65"/>
                  </a:cxn>
                  <a:cxn ang="0">
                    <a:pos x="25" y="69"/>
                  </a:cxn>
                  <a:cxn ang="0">
                    <a:pos x="14" y="73"/>
                  </a:cxn>
                  <a:cxn ang="0">
                    <a:pos x="25" y="76"/>
                  </a:cxn>
                  <a:cxn ang="0">
                    <a:pos x="36" y="80"/>
                  </a:cxn>
                  <a:cxn ang="0">
                    <a:pos x="47" y="87"/>
                  </a:cxn>
                  <a:cxn ang="0">
                    <a:pos x="51" y="91"/>
                  </a:cxn>
                  <a:cxn ang="0">
                    <a:pos x="62" y="98"/>
                  </a:cxn>
                  <a:cxn ang="0">
                    <a:pos x="51" y="105"/>
                  </a:cxn>
                  <a:cxn ang="0">
                    <a:pos x="51" y="112"/>
                  </a:cxn>
                  <a:cxn ang="0">
                    <a:pos x="40" y="116"/>
                  </a:cxn>
                  <a:cxn ang="0">
                    <a:pos x="29" y="123"/>
                  </a:cxn>
                  <a:cxn ang="0">
                    <a:pos x="14" y="131"/>
                  </a:cxn>
                  <a:cxn ang="0">
                    <a:pos x="7" y="138"/>
                  </a:cxn>
                  <a:cxn ang="0">
                    <a:pos x="4" y="141"/>
                  </a:cxn>
                  <a:cxn ang="0">
                    <a:pos x="0" y="145"/>
                  </a:cxn>
                  <a:cxn ang="0">
                    <a:pos x="11" y="149"/>
                  </a:cxn>
                </a:cxnLst>
                <a:rect l="0" t="0" r="r" b="b"/>
                <a:pathLst>
                  <a:path w="76" h="152">
                    <a:moveTo>
                      <a:pt x="25" y="0"/>
                    </a:moveTo>
                    <a:lnTo>
                      <a:pt x="29" y="0"/>
                    </a:lnTo>
                    <a:lnTo>
                      <a:pt x="25" y="0"/>
                    </a:lnTo>
                    <a:lnTo>
                      <a:pt x="29" y="0"/>
                    </a:lnTo>
                    <a:lnTo>
                      <a:pt x="25" y="0"/>
                    </a:lnTo>
                    <a:lnTo>
                      <a:pt x="29" y="0"/>
                    </a:lnTo>
                    <a:lnTo>
                      <a:pt x="25" y="4"/>
                    </a:lnTo>
                    <a:lnTo>
                      <a:pt x="18" y="11"/>
                    </a:lnTo>
                    <a:lnTo>
                      <a:pt x="22" y="11"/>
                    </a:lnTo>
                    <a:lnTo>
                      <a:pt x="18" y="11"/>
                    </a:lnTo>
                    <a:lnTo>
                      <a:pt x="14" y="11"/>
                    </a:lnTo>
                    <a:lnTo>
                      <a:pt x="11" y="11"/>
                    </a:lnTo>
                    <a:lnTo>
                      <a:pt x="18" y="11"/>
                    </a:lnTo>
                    <a:lnTo>
                      <a:pt x="29" y="15"/>
                    </a:lnTo>
                    <a:lnTo>
                      <a:pt x="33" y="15"/>
                    </a:lnTo>
                    <a:lnTo>
                      <a:pt x="36" y="15"/>
                    </a:lnTo>
                    <a:lnTo>
                      <a:pt x="33" y="15"/>
                    </a:lnTo>
                    <a:lnTo>
                      <a:pt x="36" y="15"/>
                    </a:lnTo>
                    <a:lnTo>
                      <a:pt x="33" y="18"/>
                    </a:lnTo>
                    <a:lnTo>
                      <a:pt x="36" y="18"/>
                    </a:lnTo>
                    <a:lnTo>
                      <a:pt x="40" y="18"/>
                    </a:lnTo>
                    <a:lnTo>
                      <a:pt x="43" y="18"/>
                    </a:lnTo>
                    <a:lnTo>
                      <a:pt x="33" y="22"/>
                    </a:lnTo>
                    <a:lnTo>
                      <a:pt x="22" y="22"/>
                    </a:lnTo>
                    <a:lnTo>
                      <a:pt x="14" y="22"/>
                    </a:lnTo>
                    <a:lnTo>
                      <a:pt x="11" y="22"/>
                    </a:lnTo>
                    <a:lnTo>
                      <a:pt x="14" y="25"/>
                    </a:lnTo>
                    <a:lnTo>
                      <a:pt x="11" y="25"/>
                    </a:lnTo>
                    <a:lnTo>
                      <a:pt x="7" y="25"/>
                    </a:lnTo>
                    <a:lnTo>
                      <a:pt x="11" y="29"/>
                    </a:lnTo>
                    <a:lnTo>
                      <a:pt x="14" y="29"/>
                    </a:lnTo>
                    <a:lnTo>
                      <a:pt x="18" y="33"/>
                    </a:lnTo>
                    <a:lnTo>
                      <a:pt x="22" y="33"/>
                    </a:lnTo>
                    <a:lnTo>
                      <a:pt x="25" y="33"/>
                    </a:lnTo>
                    <a:lnTo>
                      <a:pt x="29" y="33"/>
                    </a:lnTo>
                    <a:lnTo>
                      <a:pt x="25" y="36"/>
                    </a:lnTo>
                    <a:lnTo>
                      <a:pt x="22" y="36"/>
                    </a:lnTo>
                    <a:lnTo>
                      <a:pt x="18" y="36"/>
                    </a:lnTo>
                    <a:lnTo>
                      <a:pt x="14" y="40"/>
                    </a:lnTo>
                    <a:lnTo>
                      <a:pt x="11" y="40"/>
                    </a:lnTo>
                    <a:lnTo>
                      <a:pt x="14" y="40"/>
                    </a:lnTo>
                    <a:lnTo>
                      <a:pt x="18" y="44"/>
                    </a:lnTo>
                    <a:lnTo>
                      <a:pt x="22" y="44"/>
                    </a:lnTo>
                    <a:lnTo>
                      <a:pt x="25" y="44"/>
                    </a:lnTo>
                    <a:lnTo>
                      <a:pt x="33" y="44"/>
                    </a:lnTo>
                    <a:lnTo>
                      <a:pt x="36" y="44"/>
                    </a:lnTo>
                    <a:lnTo>
                      <a:pt x="47" y="44"/>
                    </a:lnTo>
                    <a:lnTo>
                      <a:pt x="54" y="44"/>
                    </a:lnTo>
                    <a:lnTo>
                      <a:pt x="62" y="47"/>
                    </a:lnTo>
                    <a:lnTo>
                      <a:pt x="69" y="47"/>
                    </a:lnTo>
                    <a:lnTo>
                      <a:pt x="72" y="47"/>
                    </a:lnTo>
                    <a:lnTo>
                      <a:pt x="76" y="47"/>
                    </a:lnTo>
                    <a:lnTo>
                      <a:pt x="72" y="47"/>
                    </a:lnTo>
                    <a:lnTo>
                      <a:pt x="65" y="47"/>
                    </a:lnTo>
                    <a:lnTo>
                      <a:pt x="62" y="51"/>
                    </a:lnTo>
                    <a:lnTo>
                      <a:pt x="58" y="51"/>
                    </a:lnTo>
                    <a:lnTo>
                      <a:pt x="54" y="51"/>
                    </a:lnTo>
                    <a:lnTo>
                      <a:pt x="51" y="51"/>
                    </a:lnTo>
                    <a:lnTo>
                      <a:pt x="43" y="51"/>
                    </a:lnTo>
                    <a:lnTo>
                      <a:pt x="36" y="51"/>
                    </a:lnTo>
                    <a:lnTo>
                      <a:pt x="29" y="51"/>
                    </a:lnTo>
                    <a:lnTo>
                      <a:pt x="22" y="54"/>
                    </a:lnTo>
                    <a:lnTo>
                      <a:pt x="14" y="54"/>
                    </a:lnTo>
                    <a:lnTo>
                      <a:pt x="11" y="54"/>
                    </a:lnTo>
                    <a:lnTo>
                      <a:pt x="4" y="54"/>
                    </a:lnTo>
                    <a:lnTo>
                      <a:pt x="7" y="54"/>
                    </a:lnTo>
                    <a:lnTo>
                      <a:pt x="11" y="58"/>
                    </a:lnTo>
                    <a:lnTo>
                      <a:pt x="14" y="58"/>
                    </a:lnTo>
                    <a:lnTo>
                      <a:pt x="18" y="58"/>
                    </a:lnTo>
                    <a:lnTo>
                      <a:pt x="22" y="58"/>
                    </a:lnTo>
                    <a:lnTo>
                      <a:pt x="25" y="58"/>
                    </a:lnTo>
                    <a:lnTo>
                      <a:pt x="29" y="58"/>
                    </a:lnTo>
                    <a:lnTo>
                      <a:pt x="33" y="62"/>
                    </a:lnTo>
                    <a:lnTo>
                      <a:pt x="36" y="62"/>
                    </a:lnTo>
                    <a:lnTo>
                      <a:pt x="40" y="62"/>
                    </a:lnTo>
                    <a:lnTo>
                      <a:pt x="43" y="65"/>
                    </a:lnTo>
                    <a:lnTo>
                      <a:pt x="40" y="65"/>
                    </a:lnTo>
                    <a:lnTo>
                      <a:pt x="36" y="65"/>
                    </a:lnTo>
                    <a:lnTo>
                      <a:pt x="33" y="65"/>
                    </a:lnTo>
                    <a:lnTo>
                      <a:pt x="29" y="65"/>
                    </a:lnTo>
                    <a:lnTo>
                      <a:pt x="25" y="69"/>
                    </a:lnTo>
                    <a:lnTo>
                      <a:pt x="22" y="69"/>
                    </a:lnTo>
                    <a:lnTo>
                      <a:pt x="18" y="69"/>
                    </a:lnTo>
                    <a:lnTo>
                      <a:pt x="14" y="73"/>
                    </a:lnTo>
                    <a:lnTo>
                      <a:pt x="18" y="76"/>
                    </a:lnTo>
                    <a:lnTo>
                      <a:pt x="22" y="76"/>
                    </a:lnTo>
                    <a:lnTo>
                      <a:pt x="25" y="76"/>
                    </a:lnTo>
                    <a:lnTo>
                      <a:pt x="29" y="76"/>
                    </a:lnTo>
                    <a:lnTo>
                      <a:pt x="33" y="80"/>
                    </a:lnTo>
                    <a:lnTo>
                      <a:pt x="36" y="80"/>
                    </a:lnTo>
                    <a:lnTo>
                      <a:pt x="40" y="80"/>
                    </a:lnTo>
                    <a:lnTo>
                      <a:pt x="43" y="83"/>
                    </a:lnTo>
                    <a:lnTo>
                      <a:pt x="47" y="87"/>
                    </a:lnTo>
                    <a:lnTo>
                      <a:pt x="51" y="87"/>
                    </a:lnTo>
                    <a:lnTo>
                      <a:pt x="47" y="91"/>
                    </a:lnTo>
                    <a:lnTo>
                      <a:pt x="51" y="91"/>
                    </a:lnTo>
                    <a:lnTo>
                      <a:pt x="54" y="91"/>
                    </a:lnTo>
                    <a:lnTo>
                      <a:pt x="58" y="94"/>
                    </a:lnTo>
                    <a:lnTo>
                      <a:pt x="62" y="98"/>
                    </a:lnTo>
                    <a:lnTo>
                      <a:pt x="58" y="102"/>
                    </a:lnTo>
                    <a:lnTo>
                      <a:pt x="54" y="105"/>
                    </a:lnTo>
                    <a:lnTo>
                      <a:pt x="51" y="105"/>
                    </a:lnTo>
                    <a:lnTo>
                      <a:pt x="51" y="112"/>
                    </a:lnTo>
                    <a:lnTo>
                      <a:pt x="54" y="112"/>
                    </a:lnTo>
                    <a:lnTo>
                      <a:pt x="51" y="112"/>
                    </a:lnTo>
                    <a:lnTo>
                      <a:pt x="47" y="112"/>
                    </a:lnTo>
                    <a:lnTo>
                      <a:pt x="43" y="116"/>
                    </a:lnTo>
                    <a:lnTo>
                      <a:pt x="40" y="116"/>
                    </a:lnTo>
                    <a:lnTo>
                      <a:pt x="36" y="116"/>
                    </a:lnTo>
                    <a:lnTo>
                      <a:pt x="33" y="120"/>
                    </a:lnTo>
                    <a:lnTo>
                      <a:pt x="29" y="123"/>
                    </a:lnTo>
                    <a:lnTo>
                      <a:pt x="25" y="123"/>
                    </a:lnTo>
                    <a:lnTo>
                      <a:pt x="22" y="123"/>
                    </a:lnTo>
                    <a:lnTo>
                      <a:pt x="14" y="131"/>
                    </a:lnTo>
                    <a:lnTo>
                      <a:pt x="14" y="134"/>
                    </a:lnTo>
                    <a:lnTo>
                      <a:pt x="11" y="134"/>
                    </a:lnTo>
                    <a:lnTo>
                      <a:pt x="7" y="138"/>
                    </a:lnTo>
                    <a:lnTo>
                      <a:pt x="4" y="138"/>
                    </a:lnTo>
                    <a:lnTo>
                      <a:pt x="7" y="138"/>
                    </a:lnTo>
                    <a:lnTo>
                      <a:pt x="4" y="141"/>
                    </a:lnTo>
                    <a:lnTo>
                      <a:pt x="0" y="141"/>
                    </a:lnTo>
                    <a:lnTo>
                      <a:pt x="4" y="145"/>
                    </a:lnTo>
                    <a:lnTo>
                      <a:pt x="0" y="145"/>
                    </a:lnTo>
                    <a:lnTo>
                      <a:pt x="4" y="145"/>
                    </a:lnTo>
                    <a:lnTo>
                      <a:pt x="7" y="149"/>
                    </a:lnTo>
                    <a:lnTo>
                      <a:pt x="11" y="149"/>
                    </a:lnTo>
                    <a:lnTo>
                      <a:pt x="14" y="149"/>
                    </a:lnTo>
                    <a:lnTo>
                      <a:pt x="18" y="152"/>
                    </a:lnTo>
                  </a:path>
                </a:pathLst>
              </a:custGeom>
              <a:noFill/>
              <a:ln w="12700" cmpd="sng">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latin typeface="+mj-lt"/>
                </a:endParaRPr>
              </a:p>
            </p:txBody>
          </p:sp>
          <p:sp>
            <p:nvSpPr>
              <p:cNvPr id="119" name="Freeform 356"/>
              <p:cNvSpPr>
                <a:spLocks/>
              </p:cNvSpPr>
              <p:nvPr/>
            </p:nvSpPr>
            <p:spPr bwMode="auto">
              <a:xfrm>
                <a:off x="8431212" y="1765300"/>
                <a:ext cx="150813" cy="254000"/>
              </a:xfrm>
              <a:custGeom>
                <a:avLst/>
                <a:gdLst/>
                <a:ahLst/>
                <a:cxnLst>
                  <a:cxn ang="0">
                    <a:pos x="11" y="0"/>
                  </a:cxn>
                  <a:cxn ang="0">
                    <a:pos x="22" y="4"/>
                  </a:cxn>
                  <a:cxn ang="0">
                    <a:pos x="33" y="8"/>
                  </a:cxn>
                  <a:cxn ang="0">
                    <a:pos x="40" y="15"/>
                  </a:cxn>
                  <a:cxn ang="0">
                    <a:pos x="44" y="18"/>
                  </a:cxn>
                  <a:cxn ang="0">
                    <a:pos x="40" y="22"/>
                  </a:cxn>
                  <a:cxn ang="0">
                    <a:pos x="37" y="26"/>
                  </a:cxn>
                  <a:cxn ang="0">
                    <a:pos x="33" y="29"/>
                  </a:cxn>
                  <a:cxn ang="0">
                    <a:pos x="37" y="40"/>
                  </a:cxn>
                  <a:cxn ang="0">
                    <a:pos x="33" y="40"/>
                  </a:cxn>
                  <a:cxn ang="0">
                    <a:pos x="22" y="47"/>
                  </a:cxn>
                  <a:cxn ang="0">
                    <a:pos x="19" y="55"/>
                  </a:cxn>
                  <a:cxn ang="0">
                    <a:pos x="29" y="55"/>
                  </a:cxn>
                  <a:cxn ang="0">
                    <a:pos x="26" y="62"/>
                  </a:cxn>
                  <a:cxn ang="0">
                    <a:pos x="29" y="66"/>
                  </a:cxn>
                  <a:cxn ang="0">
                    <a:pos x="40" y="69"/>
                  </a:cxn>
                  <a:cxn ang="0">
                    <a:pos x="37" y="69"/>
                  </a:cxn>
                  <a:cxn ang="0">
                    <a:pos x="33" y="73"/>
                  </a:cxn>
                  <a:cxn ang="0">
                    <a:pos x="33" y="80"/>
                  </a:cxn>
                  <a:cxn ang="0">
                    <a:pos x="37" y="84"/>
                  </a:cxn>
                  <a:cxn ang="0">
                    <a:pos x="26" y="87"/>
                  </a:cxn>
                  <a:cxn ang="0">
                    <a:pos x="15" y="87"/>
                  </a:cxn>
                  <a:cxn ang="0">
                    <a:pos x="4" y="91"/>
                  </a:cxn>
                  <a:cxn ang="0">
                    <a:pos x="8" y="98"/>
                  </a:cxn>
                  <a:cxn ang="0">
                    <a:pos x="11" y="102"/>
                  </a:cxn>
                  <a:cxn ang="0">
                    <a:pos x="15" y="109"/>
                  </a:cxn>
                  <a:cxn ang="0">
                    <a:pos x="4" y="109"/>
                  </a:cxn>
                  <a:cxn ang="0">
                    <a:pos x="15" y="113"/>
                  </a:cxn>
                  <a:cxn ang="0">
                    <a:pos x="26" y="116"/>
                  </a:cxn>
                  <a:cxn ang="0">
                    <a:pos x="37" y="116"/>
                  </a:cxn>
                  <a:cxn ang="0">
                    <a:pos x="48" y="120"/>
                  </a:cxn>
                  <a:cxn ang="0">
                    <a:pos x="58" y="120"/>
                  </a:cxn>
                  <a:cxn ang="0">
                    <a:pos x="69" y="124"/>
                  </a:cxn>
                  <a:cxn ang="0">
                    <a:pos x="73" y="127"/>
                  </a:cxn>
                  <a:cxn ang="0">
                    <a:pos x="73" y="134"/>
                  </a:cxn>
                  <a:cxn ang="0">
                    <a:pos x="77" y="138"/>
                  </a:cxn>
                  <a:cxn ang="0">
                    <a:pos x="66" y="145"/>
                  </a:cxn>
                  <a:cxn ang="0">
                    <a:pos x="55" y="145"/>
                  </a:cxn>
                  <a:cxn ang="0">
                    <a:pos x="51" y="153"/>
                  </a:cxn>
                  <a:cxn ang="0">
                    <a:pos x="66" y="156"/>
                  </a:cxn>
                  <a:cxn ang="0">
                    <a:pos x="77" y="156"/>
                  </a:cxn>
                  <a:cxn ang="0">
                    <a:pos x="87" y="160"/>
                  </a:cxn>
                </a:cxnLst>
                <a:rect l="0" t="0" r="r" b="b"/>
                <a:pathLst>
                  <a:path w="95" h="160">
                    <a:moveTo>
                      <a:pt x="4" y="0"/>
                    </a:moveTo>
                    <a:lnTo>
                      <a:pt x="8" y="0"/>
                    </a:lnTo>
                    <a:lnTo>
                      <a:pt x="11" y="0"/>
                    </a:lnTo>
                    <a:lnTo>
                      <a:pt x="15" y="0"/>
                    </a:lnTo>
                    <a:lnTo>
                      <a:pt x="19" y="4"/>
                    </a:lnTo>
                    <a:lnTo>
                      <a:pt x="22" y="4"/>
                    </a:lnTo>
                    <a:lnTo>
                      <a:pt x="26" y="8"/>
                    </a:lnTo>
                    <a:lnTo>
                      <a:pt x="29" y="8"/>
                    </a:lnTo>
                    <a:lnTo>
                      <a:pt x="33" y="8"/>
                    </a:lnTo>
                    <a:lnTo>
                      <a:pt x="37" y="8"/>
                    </a:lnTo>
                    <a:lnTo>
                      <a:pt x="44" y="15"/>
                    </a:lnTo>
                    <a:lnTo>
                      <a:pt x="40" y="15"/>
                    </a:lnTo>
                    <a:lnTo>
                      <a:pt x="44" y="15"/>
                    </a:lnTo>
                    <a:lnTo>
                      <a:pt x="40" y="18"/>
                    </a:lnTo>
                    <a:lnTo>
                      <a:pt x="44" y="18"/>
                    </a:lnTo>
                    <a:lnTo>
                      <a:pt x="48" y="22"/>
                    </a:lnTo>
                    <a:lnTo>
                      <a:pt x="44" y="22"/>
                    </a:lnTo>
                    <a:lnTo>
                      <a:pt x="40" y="22"/>
                    </a:lnTo>
                    <a:lnTo>
                      <a:pt x="37" y="22"/>
                    </a:lnTo>
                    <a:lnTo>
                      <a:pt x="40" y="22"/>
                    </a:lnTo>
                    <a:lnTo>
                      <a:pt x="37" y="26"/>
                    </a:lnTo>
                    <a:lnTo>
                      <a:pt x="33" y="26"/>
                    </a:lnTo>
                    <a:lnTo>
                      <a:pt x="29" y="29"/>
                    </a:lnTo>
                    <a:lnTo>
                      <a:pt x="33" y="29"/>
                    </a:lnTo>
                    <a:lnTo>
                      <a:pt x="37" y="33"/>
                    </a:lnTo>
                    <a:lnTo>
                      <a:pt x="40" y="37"/>
                    </a:lnTo>
                    <a:lnTo>
                      <a:pt x="37" y="40"/>
                    </a:lnTo>
                    <a:lnTo>
                      <a:pt x="33" y="40"/>
                    </a:lnTo>
                    <a:lnTo>
                      <a:pt x="29" y="40"/>
                    </a:lnTo>
                    <a:lnTo>
                      <a:pt x="33" y="40"/>
                    </a:lnTo>
                    <a:lnTo>
                      <a:pt x="29" y="44"/>
                    </a:lnTo>
                    <a:lnTo>
                      <a:pt x="26" y="47"/>
                    </a:lnTo>
                    <a:lnTo>
                      <a:pt x="22" y="47"/>
                    </a:lnTo>
                    <a:lnTo>
                      <a:pt x="26" y="51"/>
                    </a:lnTo>
                    <a:lnTo>
                      <a:pt x="22" y="55"/>
                    </a:lnTo>
                    <a:lnTo>
                      <a:pt x="19" y="55"/>
                    </a:lnTo>
                    <a:lnTo>
                      <a:pt x="22" y="55"/>
                    </a:lnTo>
                    <a:lnTo>
                      <a:pt x="26" y="55"/>
                    </a:lnTo>
                    <a:lnTo>
                      <a:pt x="29" y="55"/>
                    </a:lnTo>
                    <a:lnTo>
                      <a:pt x="26" y="58"/>
                    </a:lnTo>
                    <a:lnTo>
                      <a:pt x="22" y="58"/>
                    </a:lnTo>
                    <a:lnTo>
                      <a:pt x="26" y="62"/>
                    </a:lnTo>
                    <a:lnTo>
                      <a:pt x="29" y="62"/>
                    </a:lnTo>
                    <a:lnTo>
                      <a:pt x="33" y="62"/>
                    </a:lnTo>
                    <a:lnTo>
                      <a:pt x="29" y="66"/>
                    </a:lnTo>
                    <a:lnTo>
                      <a:pt x="33" y="66"/>
                    </a:lnTo>
                    <a:lnTo>
                      <a:pt x="37" y="66"/>
                    </a:lnTo>
                    <a:lnTo>
                      <a:pt x="40" y="69"/>
                    </a:lnTo>
                    <a:lnTo>
                      <a:pt x="37" y="69"/>
                    </a:lnTo>
                    <a:lnTo>
                      <a:pt x="40" y="69"/>
                    </a:lnTo>
                    <a:lnTo>
                      <a:pt x="37" y="69"/>
                    </a:lnTo>
                    <a:lnTo>
                      <a:pt x="33" y="69"/>
                    </a:lnTo>
                    <a:lnTo>
                      <a:pt x="37" y="73"/>
                    </a:lnTo>
                    <a:lnTo>
                      <a:pt x="33" y="73"/>
                    </a:lnTo>
                    <a:lnTo>
                      <a:pt x="33" y="80"/>
                    </a:lnTo>
                    <a:lnTo>
                      <a:pt x="29" y="80"/>
                    </a:lnTo>
                    <a:lnTo>
                      <a:pt x="33" y="80"/>
                    </a:lnTo>
                    <a:lnTo>
                      <a:pt x="37" y="84"/>
                    </a:lnTo>
                    <a:lnTo>
                      <a:pt x="33" y="84"/>
                    </a:lnTo>
                    <a:lnTo>
                      <a:pt x="37" y="84"/>
                    </a:lnTo>
                    <a:lnTo>
                      <a:pt x="33" y="84"/>
                    </a:lnTo>
                    <a:lnTo>
                      <a:pt x="29" y="84"/>
                    </a:lnTo>
                    <a:lnTo>
                      <a:pt x="26" y="87"/>
                    </a:lnTo>
                    <a:lnTo>
                      <a:pt x="22" y="87"/>
                    </a:lnTo>
                    <a:lnTo>
                      <a:pt x="19" y="87"/>
                    </a:lnTo>
                    <a:lnTo>
                      <a:pt x="15" y="87"/>
                    </a:lnTo>
                    <a:lnTo>
                      <a:pt x="11" y="87"/>
                    </a:lnTo>
                    <a:lnTo>
                      <a:pt x="8" y="91"/>
                    </a:lnTo>
                    <a:lnTo>
                      <a:pt x="4" y="91"/>
                    </a:lnTo>
                    <a:lnTo>
                      <a:pt x="0" y="91"/>
                    </a:lnTo>
                    <a:lnTo>
                      <a:pt x="4" y="95"/>
                    </a:lnTo>
                    <a:lnTo>
                      <a:pt x="8" y="98"/>
                    </a:lnTo>
                    <a:lnTo>
                      <a:pt x="11" y="98"/>
                    </a:lnTo>
                    <a:lnTo>
                      <a:pt x="8" y="102"/>
                    </a:lnTo>
                    <a:lnTo>
                      <a:pt x="11" y="102"/>
                    </a:lnTo>
                    <a:lnTo>
                      <a:pt x="15" y="105"/>
                    </a:lnTo>
                    <a:lnTo>
                      <a:pt x="19" y="105"/>
                    </a:lnTo>
                    <a:lnTo>
                      <a:pt x="15" y="109"/>
                    </a:lnTo>
                    <a:lnTo>
                      <a:pt x="11" y="109"/>
                    </a:lnTo>
                    <a:lnTo>
                      <a:pt x="8" y="109"/>
                    </a:lnTo>
                    <a:lnTo>
                      <a:pt x="4" y="109"/>
                    </a:lnTo>
                    <a:lnTo>
                      <a:pt x="8" y="109"/>
                    </a:lnTo>
                    <a:lnTo>
                      <a:pt x="11" y="109"/>
                    </a:lnTo>
                    <a:lnTo>
                      <a:pt x="15" y="113"/>
                    </a:lnTo>
                    <a:lnTo>
                      <a:pt x="19" y="116"/>
                    </a:lnTo>
                    <a:lnTo>
                      <a:pt x="22" y="116"/>
                    </a:lnTo>
                    <a:lnTo>
                      <a:pt x="26" y="116"/>
                    </a:lnTo>
                    <a:lnTo>
                      <a:pt x="29" y="116"/>
                    </a:lnTo>
                    <a:lnTo>
                      <a:pt x="33" y="116"/>
                    </a:lnTo>
                    <a:lnTo>
                      <a:pt x="37" y="116"/>
                    </a:lnTo>
                    <a:lnTo>
                      <a:pt x="40" y="120"/>
                    </a:lnTo>
                    <a:lnTo>
                      <a:pt x="44" y="120"/>
                    </a:lnTo>
                    <a:lnTo>
                      <a:pt x="48" y="120"/>
                    </a:lnTo>
                    <a:lnTo>
                      <a:pt x="51" y="120"/>
                    </a:lnTo>
                    <a:lnTo>
                      <a:pt x="55" y="120"/>
                    </a:lnTo>
                    <a:lnTo>
                      <a:pt x="58" y="120"/>
                    </a:lnTo>
                    <a:lnTo>
                      <a:pt x="62" y="120"/>
                    </a:lnTo>
                    <a:lnTo>
                      <a:pt x="66" y="124"/>
                    </a:lnTo>
                    <a:lnTo>
                      <a:pt x="69" y="124"/>
                    </a:lnTo>
                    <a:lnTo>
                      <a:pt x="73" y="124"/>
                    </a:lnTo>
                    <a:lnTo>
                      <a:pt x="69" y="124"/>
                    </a:lnTo>
                    <a:lnTo>
                      <a:pt x="73" y="127"/>
                    </a:lnTo>
                    <a:lnTo>
                      <a:pt x="73" y="134"/>
                    </a:lnTo>
                    <a:lnTo>
                      <a:pt x="69" y="134"/>
                    </a:lnTo>
                    <a:lnTo>
                      <a:pt x="73" y="134"/>
                    </a:lnTo>
                    <a:lnTo>
                      <a:pt x="69" y="134"/>
                    </a:lnTo>
                    <a:lnTo>
                      <a:pt x="73" y="138"/>
                    </a:lnTo>
                    <a:lnTo>
                      <a:pt x="77" y="138"/>
                    </a:lnTo>
                    <a:lnTo>
                      <a:pt x="73" y="142"/>
                    </a:lnTo>
                    <a:lnTo>
                      <a:pt x="69" y="142"/>
                    </a:lnTo>
                    <a:lnTo>
                      <a:pt x="66" y="145"/>
                    </a:lnTo>
                    <a:lnTo>
                      <a:pt x="62" y="145"/>
                    </a:lnTo>
                    <a:lnTo>
                      <a:pt x="58" y="145"/>
                    </a:lnTo>
                    <a:lnTo>
                      <a:pt x="55" y="145"/>
                    </a:lnTo>
                    <a:lnTo>
                      <a:pt x="51" y="149"/>
                    </a:lnTo>
                    <a:lnTo>
                      <a:pt x="48" y="153"/>
                    </a:lnTo>
                    <a:lnTo>
                      <a:pt x="51" y="153"/>
                    </a:lnTo>
                    <a:lnTo>
                      <a:pt x="55" y="153"/>
                    </a:lnTo>
                    <a:lnTo>
                      <a:pt x="58" y="156"/>
                    </a:lnTo>
                    <a:lnTo>
                      <a:pt x="66" y="156"/>
                    </a:lnTo>
                    <a:lnTo>
                      <a:pt x="69" y="156"/>
                    </a:lnTo>
                    <a:lnTo>
                      <a:pt x="73" y="156"/>
                    </a:lnTo>
                    <a:lnTo>
                      <a:pt x="77" y="156"/>
                    </a:lnTo>
                    <a:lnTo>
                      <a:pt x="80" y="156"/>
                    </a:lnTo>
                    <a:lnTo>
                      <a:pt x="84" y="156"/>
                    </a:lnTo>
                    <a:lnTo>
                      <a:pt x="87" y="160"/>
                    </a:lnTo>
                    <a:lnTo>
                      <a:pt x="91" y="160"/>
                    </a:lnTo>
                    <a:lnTo>
                      <a:pt x="95" y="160"/>
                    </a:lnTo>
                  </a:path>
                </a:pathLst>
              </a:custGeom>
              <a:noFill/>
              <a:ln w="12700" cmpd="sng">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latin typeface="+mj-lt"/>
                </a:endParaRPr>
              </a:p>
            </p:txBody>
          </p:sp>
          <p:sp>
            <p:nvSpPr>
              <p:cNvPr id="120" name="Freeform 357"/>
              <p:cNvSpPr>
                <a:spLocks/>
              </p:cNvSpPr>
              <p:nvPr/>
            </p:nvSpPr>
            <p:spPr bwMode="auto">
              <a:xfrm>
                <a:off x="8494712" y="2019300"/>
                <a:ext cx="271463" cy="195263"/>
              </a:xfrm>
              <a:custGeom>
                <a:avLst/>
                <a:gdLst/>
                <a:ahLst/>
                <a:cxnLst>
                  <a:cxn ang="0">
                    <a:pos x="62" y="0"/>
                  </a:cxn>
                  <a:cxn ang="0">
                    <a:pos x="66" y="3"/>
                  </a:cxn>
                  <a:cxn ang="0">
                    <a:pos x="76" y="7"/>
                  </a:cxn>
                  <a:cxn ang="0">
                    <a:pos x="73" y="11"/>
                  </a:cxn>
                  <a:cxn ang="0">
                    <a:pos x="69" y="14"/>
                  </a:cxn>
                  <a:cxn ang="0">
                    <a:pos x="80" y="21"/>
                  </a:cxn>
                  <a:cxn ang="0">
                    <a:pos x="84" y="29"/>
                  </a:cxn>
                  <a:cxn ang="0">
                    <a:pos x="69" y="29"/>
                  </a:cxn>
                  <a:cxn ang="0">
                    <a:pos x="58" y="29"/>
                  </a:cxn>
                  <a:cxn ang="0">
                    <a:pos x="44" y="32"/>
                  </a:cxn>
                  <a:cxn ang="0">
                    <a:pos x="33" y="32"/>
                  </a:cxn>
                  <a:cxn ang="0">
                    <a:pos x="18" y="36"/>
                  </a:cxn>
                  <a:cxn ang="0">
                    <a:pos x="8" y="36"/>
                  </a:cxn>
                  <a:cxn ang="0">
                    <a:pos x="4" y="43"/>
                  </a:cxn>
                  <a:cxn ang="0">
                    <a:pos x="15" y="43"/>
                  </a:cxn>
                  <a:cxn ang="0">
                    <a:pos x="29" y="47"/>
                  </a:cxn>
                  <a:cxn ang="0">
                    <a:pos x="40" y="47"/>
                  </a:cxn>
                  <a:cxn ang="0">
                    <a:pos x="44" y="50"/>
                  </a:cxn>
                  <a:cxn ang="0">
                    <a:pos x="33" y="54"/>
                  </a:cxn>
                  <a:cxn ang="0">
                    <a:pos x="29" y="54"/>
                  </a:cxn>
                  <a:cxn ang="0">
                    <a:pos x="11" y="58"/>
                  </a:cxn>
                  <a:cxn ang="0">
                    <a:pos x="15" y="58"/>
                  </a:cxn>
                  <a:cxn ang="0">
                    <a:pos x="26" y="65"/>
                  </a:cxn>
                  <a:cxn ang="0">
                    <a:pos x="40" y="65"/>
                  </a:cxn>
                  <a:cxn ang="0">
                    <a:pos x="51" y="69"/>
                  </a:cxn>
                  <a:cxn ang="0">
                    <a:pos x="62" y="72"/>
                  </a:cxn>
                  <a:cxn ang="0">
                    <a:pos x="66" y="83"/>
                  </a:cxn>
                  <a:cxn ang="0">
                    <a:pos x="62" y="83"/>
                  </a:cxn>
                  <a:cxn ang="0">
                    <a:pos x="58" y="87"/>
                  </a:cxn>
                  <a:cxn ang="0">
                    <a:pos x="55" y="90"/>
                  </a:cxn>
                  <a:cxn ang="0">
                    <a:pos x="58" y="90"/>
                  </a:cxn>
                  <a:cxn ang="0">
                    <a:pos x="62" y="94"/>
                  </a:cxn>
                  <a:cxn ang="0">
                    <a:pos x="73" y="98"/>
                  </a:cxn>
                  <a:cxn ang="0">
                    <a:pos x="76" y="105"/>
                  </a:cxn>
                  <a:cxn ang="0">
                    <a:pos x="87" y="105"/>
                  </a:cxn>
                  <a:cxn ang="0">
                    <a:pos x="105" y="108"/>
                  </a:cxn>
                  <a:cxn ang="0">
                    <a:pos x="120" y="108"/>
                  </a:cxn>
                  <a:cxn ang="0">
                    <a:pos x="131" y="112"/>
                  </a:cxn>
                  <a:cxn ang="0">
                    <a:pos x="134" y="112"/>
                  </a:cxn>
                  <a:cxn ang="0">
                    <a:pos x="145" y="116"/>
                  </a:cxn>
                  <a:cxn ang="0">
                    <a:pos x="167" y="119"/>
                  </a:cxn>
                  <a:cxn ang="0">
                    <a:pos x="163" y="119"/>
                  </a:cxn>
                </a:cxnLst>
                <a:rect l="0" t="0" r="r" b="b"/>
                <a:pathLst>
                  <a:path w="171" h="123">
                    <a:moveTo>
                      <a:pt x="55" y="0"/>
                    </a:moveTo>
                    <a:lnTo>
                      <a:pt x="58" y="0"/>
                    </a:lnTo>
                    <a:lnTo>
                      <a:pt x="62" y="0"/>
                    </a:lnTo>
                    <a:lnTo>
                      <a:pt x="58" y="3"/>
                    </a:lnTo>
                    <a:lnTo>
                      <a:pt x="62" y="3"/>
                    </a:lnTo>
                    <a:lnTo>
                      <a:pt x="66" y="3"/>
                    </a:lnTo>
                    <a:lnTo>
                      <a:pt x="69" y="7"/>
                    </a:lnTo>
                    <a:lnTo>
                      <a:pt x="73" y="7"/>
                    </a:lnTo>
                    <a:lnTo>
                      <a:pt x="76" y="7"/>
                    </a:lnTo>
                    <a:lnTo>
                      <a:pt x="80" y="11"/>
                    </a:lnTo>
                    <a:lnTo>
                      <a:pt x="76" y="11"/>
                    </a:lnTo>
                    <a:lnTo>
                      <a:pt x="73" y="11"/>
                    </a:lnTo>
                    <a:lnTo>
                      <a:pt x="69" y="14"/>
                    </a:lnTo>
                    <a:lnTo>
                      <a:pt x="73" y="14"/>
                    </a:lnTo>
                    <a:lnTo>
                      <a:pt x="69" y="14"/>
                    </a:lnTo>
                    <a:lnTo>
                      <a:pt x="73" y="18"/>
                    </a:lnTo>
                    <a:lnTo>
                      <a:pt x="76" y="21"/>
                    </a:lnTo>
                    <a:lnTo>
                      <a:pt x="80" y="21"/>
                    </a:lnTo>
                    <a:lnTo>
                      <a:pt x="84" y="25"/>
                    </a:lnTo>
                    <a:lnTo>
                      <a:pt x="80" y="25"/>
                    </a:lnTo>
                    <a:lnTo>
                      <a:pt x="84" y="29"/>
                    </a:lnTo>
                    <a:lnTo>
                      <a:pt x="80" y="29"/>
                    </a:lnTo>
                    <a:lnTo>
                      <a:pt x="76" y="29"/>
                    </a:lnTo>
                    <a:lnTo>
                      <a:pt x="69" y="29"/>
                    </a:lnTo>
                    <a:lnTo>
                      <a:pt x="66" y="29"/>
                    </a:lnTo>
                    <a:lnTo>
                      <a:pt x="62" y="29"/>
                    </a:lnTo>
                    <a:lnTo>
                      <a:pt x="58" y="29"/>
                    </a:lnTo>
                    <a:lnTo>
                      <a:pt x="55" y="29"/>
                    </a:lnTo>
                    <a:lnTo>
                      <a:pt x="51" y="32"/>
                    </a:lnTo>
                    <a:lnTo>
                      <a:pt x="44" y="32"/>
                    </a:lnTo>
                    <a:lnTo>
                      <a:pt x="40" y="32"/>
                    </a:lnTo>
                    <a:lnTo>
                      <a:pt x="37" y="32"/>
                    </a:lnTo>
                    <a:lnTo>
                      <a:pt x="33" y="32"/>
                    </a:lnTo>
                    <a:lnTo>
                      <a:pt x="29" y="32"/>
                    </a:lnTo>
                    <a:lnTo>
                      <a:pt x="22" y="32"/>
                    </a:lnTo>
                    <a:lnTo>
                      <a:pt x="18" y="36"/>
                    </a:lnTo>
                    <a:lnTo>
                      <a:pt x="15" y="36"/>
                    </a:lnTo>
                    <a:lnTo>
                      <a:pt x="11" y="36"/>
                    </a:lnTo>
                    <a:lnTo>
                      <a:pt x="8" y="36"/>
                    </a:lnTo>
                    <a:lnTo>
                      <a:pt x="4" y="40"/>
                    </a:lnTo>
                    <a:lnTo>
                      <a:pt x="0" y="40"/>
                    </a:lnTo>
                    <a:lnTo>
                      <a:pt x="4" y="43"/>
                    </a:lnTo>
                    <a:lnTo>
                      <a:pt x="8" y="43"/>
                    </a:lnTo>
                    <a:lnTo>
                      <a:pt x="11" y="43"/>
                    </a:lnTo>
                    <a:lnTo>
                      <a:pt x="15" y="43"/>
                    </a:lnTo>
                    <a:lnTo>
                      <a:pt x="18" y="43"/>
                    </a:lnTo>
                    <a:lnTo>
                      <a:pt x="26" y="47"/>
                    </a:lnTo>
                    <a:lnTo>
                      <a:pt x="29" y="47"/>
                    </a:lnTo>
                    <a:lnTo>
                      <a:pt x="33" y="47"/>
                    </a:lnTo>
                    <a:lnTo>
                      <a:pt x="37" y="47"/>
                    </a:lnTo>
                    <a:lnTo>
                      <a:pt x="40" y="47"/>
                    </a:lnTo>
                    <a:lnTo>
                      <a:pt x="44" y="50"/>
                    </a:lnTo>
                    <a:lnTo>
                      <a:pt x="47" y="50"/>
                    </a:lnTo>
                    <a:lnTo>
                      <a:pt x="44" y="50"/>
                    </a:lnTo>
                    <a:lnTo>
                      <a:pt x="40" y="50"/>
                    </a:lnTo>
                    <a:lnTo>
                      <a:pt x="37" y="54"/>
                    </a:lnTo>
                    <a:lnTo>
                      <a:pt x="33" y="54"/>
                    </a:lnTo>
                    <a:lnTo>
                      <a:pt x="29" y="54"/>
                    </a:lnTo>
                    <a:lnTo>
                      <a:pt x="33" y="54"/>
                    </a:lnTo>
                    <a:lnTo>
                      <a:pt x="29" y="54"/>
                    </a:lnTo>
                    <a:lnTo>
                      <a:pt x="26" y="54"/>
                    </a:lnTo>
                    <a:lnTo>
                      <a:pt x="22" y="54"/>
                    </a:lnTo>
                    <a:lnTo>
                      <a:pt x="11" y="58"/>
                    </a:lnTo>
                    <a:lnTo>
                      <a:pt x="15" y="58"/>
                    </a:lnTo>
                    <a:lnTo>
                      <a:pt x="11" y="58"/>
                    </a:lnTo>
                    <a:lnTo>
                      <a:pt x="15" y="58"/>
                    </a:lnTo>
                    <a:lnTo>
                      <a:pt x="18" y="61"/>
                    </a:lnTo>
                    <a:lnTo>
                      <a:pt x="22" y="61"/>
                    </a:lnTo>
                    <a:lnTo>
                      <a:pt x="26" y="65"/>
                    </a:lnTo>
                    <a:lnTo>
                      <a:pt x="29" y="65"/>
                    </a:lnTo>
                    <a:lnTo>
                      <a:pt x="37" y="65"/>
                    </a:lnTo>
                    <a:lnTo>
                      <a:pt x="40" y="65"/>
                    </a:lnTo>
                    <a:lnTo>
                      <a:pt x="44" y="69"/>
                    </a:lnTo>
                    <a:lnTo>
                      <a:pt x="47" y="69"/>
                    </a:lnTo>
                    <a:lnTo>
                      <a:pt x="51" y="69"/>
                    </a:lnTo>
                    <a:lnTo>
                      <a:pt x="55" y="69"/>
                    </a:lnTo>
                    <a:lnTo>
                      <a:pt x="58" y="69"/>
                    </a:lnTo>
                    <a:lnTo>
                      <a:pt x="62" y="72"/>
                    </a:lnTo>
                    <a:lnTo>
                      <a:pt x="66" y="76"/>
                    </a:lnTo>
                    <a:lnTo>
                      <a:pt x="62" y="79"/>
                    </a:lnTo>
                    <a:lnTo>
                      <a:pt x="66" y="83"/>
                    </a:lnTo>
                    <a:lnTo>
                      <a:pt x="69" y="83"/>
                    </a:lnTo>
                    <a:lnTo>
                      <a:pt x="66" y="83"/>
                    </a:lnTo>
                    <a:lnTo>
                      <a:pt x="62" y="83"/>
                    </a:lnTo>
                    <a:lnTo>
                      <a:pt x="58" y="83"/>
                    </a:lnTo>
                    <a:lnTo>
                      <a:pt x="62" y="87"/>
                    </a:lnTo>
                    <a:lnTo>
                      <a:pt x="58" y="87"/>
                    </a:lnTo>
                    <a:lnTo>
                      <a:pt x="55" y="87"/>
                    </a:lnTo>
                    <a:lnTo>
                      <a:pt x="51" y="87"/>
                    </a:lnTo>
                    <a:lnTo>
                      <a:pt x="55" y="90"/>
                    </a:lnTo>
                    <a:lnTo>
                      <a:pt x="58" y="90"/>
                    </a:lnTo>
                    <a:lnTo>
                      <a:pt x="55" y="90"/>
                    </a:lnTo>
                    <a:lnTo>
                      <a:pt x="58" y="90"/>
                    </a:lnTo>
                    <a:lnTo>
                      <a:pt x="62" y="90"/>
                    </a:lnTo>
                    <a:lnTo>
                      <a:pt x="58" y="94"/>
                    </a:lnTo>
                    <a:lnTo>
                      <a:pt x="62" y="94"/>
                    </a:lnTo>
                    <a:lnTo>
                      <a:pt x="66" y="94"/>
                    </a:lnTo>
                    <a:lnTo>
                      <a:pt x="69" y="98"/>
                    </a:lnTo>
                    <a:lnTo>
                      <a:pt x="73" y="98"/>
                    </a:lnTo>
                    <a:lnTo>
                      <a:pt x="76" y="98"/>
                    </a:lnTo>
                    <a:lnTo>
                      <a:pt x="80" y="101"/>
                    </a:lnTo>
                    <a:lnTo>
                      <a:pt x="76" y="105"/>
                    </a:lnTo>
                    <a:lnTo>
                      <a:pt x="80" y="105"/>
                    </a:lnTo>
                    <a:lnTo>
                      <a:pt x="84" y="105"/>
                    </a:lnTo>
                    <a:lnTo>
                      <a:pt x="87" y="105"/>
                    </a:lnTo>
                    <a:lnTo>
                      <a:pt x="91" y="108"/>
                    </a:lnTo>
                    <a:lnTo>
                      <a:pt x="102" y="108"/>
                    </a:lnTo>
                    <a:lnTo>
                      <a:pt x="105" y="108"/>
                    </a:lnTo>
                    <a:lnTo>
                      <a:pt x="109" y="108"/>
                    </a:lnTo>
                    <a:lnTo>
                      <a:pt x="113" y="108"/>
                    </a:lnTo>
                    <a:lnTo>
                      <a:pt x="120" y="108"/>
                    </a:lnTo>
                    <a:lnTo>
                      <a:pt x="124" y="108"/>
                    </a:lnTo>
                    <a:lnTo>
                      <a:pt x="127" y="112"/>
                    </a:lnTo>
                    <a:lnTo>
                      <a:pt x="131" y="112"/>
                    </a:lnTo>
                    <a:lnTo>
                      <a:pt x="134" y="112"/>
                    </a:lnTo>
                    <a:lnTo>
                      <a:pt x="131" y="112"/>
                    </a:lnTo>
                    <a:lnTo>
                      <a:pt x="134" y="112"/>
                    </a:lnTo>
                    <a:lnTo>
                      <a:pt x="138" y="112"/>
                    </a:lnTo>
                    <a:lnTo>
                      <a:pt x="142" y="116"/>
                    </a:lnTo>
                    <a:lnTo>
                      <a:pt x="145" y="116"/>
                    </a:lnTo>
                    <a:lnTo>
                      <a:pt x="152" y="116"/>
                    </a:lnTo>
                    <a:lnTo>
                      <a:pt x="163" y="116"/>
                    </a:lnTo>
                    <a:lnTo>
                      <a:pt x="167" y="119"/>
                    </a:lnTo>
                    <a:lnTo>
                      <a:pt x="171" y="119"/>
                    </a:lnTo>
                    <a:lnTo>
                      <a:pt x="167" y="119"/>
                    </a:lnTo>
                    <a:lnTo>
                      <a:pt x="163" y="119"/>
                    </a:lnTo>
                    <a:lnTo>
                      <a:pt x="160" y="119"/>
                    </a:lnTo>
                    <a:lnTo>
                      <a:pt x="156" y="123"/>
                    </a:lnTo>
                  </a:path>
                </a:pathLst>
              </a:custGeom>
              <a:noFill/>
              <a:ln w="12700" cmpd="sng">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latin typeface="+mj-lt"/>
                </a:endParaRPr>
              </a:p>
            </p:txBody>
          </p:sp>
          <p:sp>
            <p:nvSpPr>
              <p:cNvPr id="121" name="Freeform 359"/>
              <p:cNvSpPr>
                <a:spLocks/>
              </p:cNvSpPr>
              <p:nvPr/>
            </p:nvSpPr>
            <p:spPr bwMode="auto">
              <a:xfrm>
                <a:off x="8575675" y="2374900"/>
                <a:ext cx="252413" cy="161925"/>
              </a:xfrm>
              <a:custGeom>
                <a:avLst/>
                <a:gdLst/>
                <a:ahLst/>
                <a:cxnLst>
                  <a:cxn ang="0">
                    <a:pos x="18" y="0"/>
                  </a:cxn>
                  <a:cxn ang="0">
                    <a:pos x="4" y="4"/>
                  </a:cxn>
                  <a:cxn ang="0">
                    <a:pos x="11" y="4"/>
                  </a:cxn>
                  <a:cxn ang="0">
                    <a:pos x="33" y="4"/>
                  </a:cxn>
                  <a:cxn ang="0">
                    <a:pos x="58" y="8"/>
                  </a:cxn>
                  <a:cxn ang="0">
                    <a:pos x="83" y="8"/>
                  </a:cxn>
                  <a:cxn ang="0">
                    <a:pos x="116" y="11"/>
                  </a:cxn>
                  <a:cxn ang="0">
                    <a:pos x="127" y="15"/>
                  </a:cxn>
                  <a:cxn ang="0">
                    <a:pos x="116" y="15"/>
                  </a:cxn>
                  <a:cxn ang="0">
                    <a:pos x="94" y="19"/>
                  </a:cxn>
                  <a:cxn ang="0">
                    <a:pos x="98" y="19"/>
                  </a:cxn>
                  <a:cxn ang="0">
                    <a:pos x="101" y="22"/>
                  </a:cxn>
                  <a:cxn ang="0">
                    <a:pos x="112" y="26"/>
                  </a:cxn>
                  <a:cxn ang="0">
                    <a:pos x="101" y="33"/>
                  </a:cxn>
                  <a:cxn ang="0">
                    <a:pos x="87" y="37"/>
                  </a:cxn>
                  <a:cxn ang="0">
                    <a:pos x="69" y="37"/>
                  </a:cxn>
                  <a:cxn ang="0">
                    <a:pos x="54" y="40"/>
                  </a:cxn>
                  <a:cxn ang="0">
                    <a:pos x="36" y="40"/>
                  </a:cxn>
                  <a:cxn ang="0">
                    <a:pos x="22" y="44"/>
                  </a:cxn>
                  <a:cxn ang="0">
                    <a:pos x="33" y="48"/>
                  </a:cxn>
                  <a:cxn ang="0">
                    <a:pos x="22" y="51"/>
                  </a:cxn>
                  <a:cxn ang="0">
                    <a:pos x="33" y="55"/>
                  </a:cxn>
                  <a:cxn ang="0">
                    <a:pos x="47" y="55"/>
                  </a:cxn>
                  <a:cxn ang="0">
                    <a:pos x="65" y="58"/>
                  </a:cxn>
                  <a:cxn ang="0">
                    <a:pos x="91" y="58"/>
                  </a:cxn>
                  <a:cxn ang="0">
                    <a:pos x="109" y="58"/>
                  </a:cxn>
                  <a:cxn ang="0">
                    <a:pos x="112" y="62"/>
                  </a:cxn>
                  <a:cxn ang="0">
                    <a:pos x="127" y="66"/>
                  </a:cxn>
                  <a:cxn ang="0">
                    <a:pos x="130" y="69"/>
                  </a:cxn>
                  <a:cxn ang="0">
                    <a:pos x="145" y="69"/>
                  </a:cxn>
                  <a:cxn ang="0">
                    <a:pos x="141" y="73"/>
                  </a:cxn>
                  <a:cxn ang="0">
                    <a:pos x="138" y="73"/>
                  </a:cxn>
                  <a:cxn ang="0">
                    <a:pos x="134" y="80"/>
                  </a:cxn>
                  <a:cxn ang="0">
                    <a:pos x="145" y="80"/>
                  </a:cxn>
                  <a:cxn ang="0">
                    <a:pos x="141" y="84"/>
                  </a:cxn>
                  <a:cxn ang="0">
                    <a:pos x="156" y="87"/>
                  </a:cxn>
                  <a:cxn ang="0">
                    <a:pos x="152" y="87"/>
                  </a:cxn>
                  <a:cxn ang="0">
                    <a:pos x="134" y="91"/>
                  </a:cxn>
                  <a:cxn ang="0">
                    <a:pos x="127" y="95"/>
                  </a:cxn>
                  <a:cxn ang="0">
                    <a:pos x="116" y="95"/>
                  </a:cxn>
                  <a:cxn ang="0">
                    <a:pos x="134" y="98"/>
                  </a:cxn>
                  <a:cxn ang="0">
                    <a:pos x="127" y="98"/>
                  </a:cxn>
                </a:cxnLst>
                <a:rect l="0" t="0" r="r" b="b"/>
                <a:pathLst>
                  <a:path w="159" h="102">
                    <a:moveTo>
                      <a:pt x="25" y="0"/>
                    </a:moveTo>
                    <a:lnTo>
                      <a:pt x="22" y="0"/>
                    </a:lnTo>
                    <a:lnTo>
                      <a:pt x="18" y="0"/>
                    </a:lnTo>
                    <a:lnTo>
                      <a:pt x="15" y="0"/>
                    </a:lnTo>
                    <a:lnTo>
                      <a:pt x="7" y="0"/>
                    </a:lnTo>
                    <a:lnTo>
                      <a:pt x="4" y="4"/>
                    </a:lnTo>
                    <a:lnTo>
                      <a:pt x="0" y="4"/>
                    </a:lnTo>
                    <a:lnTo>
                      <a:pt x="4" y="4"/>
                    </a:lnTo>
                    <a:lnTo>
                      <a:pt x="11" y="4"/>
                    </a:lnTo>
                    <a:lnTo>
                      <a:pt x="18" y="4"/>
                    </a:lnTo>
                    <a:lnTo>
                      <a:pt x="25" y="4"/>
                    </a:lnTo>
                    <a:lnTo>
                      <a:pt x="33" y="4"/>
                    </a:lnTo>
                    <a:lnTo>
                      <a:pt x="40" y="8"/>
                    </a:lnTo>
                    <a:lnTo>
                      <a:pt x="51" y="8"/>
                    </a:lnTo>
                    <a:lnTo>
                      <a:pt x="58" y="8"/>
                    </a:lnTo>
                    <a:lnTo>
                      <a:pt x="65" y="8"/>
                    </a:lnTo>
                    <a:lnTo>
                      <a:pt x="73" y="8"/>
                    </a:lnTo>
                    <a:lnTo>
                      <a:pt x="83" y="8"/>
                    </a:lnTo>
                    <a:lnTo>
                      <a:pt x="98" y="8"/>
                    </a:lnTo>
                    <a:lnTo>
                      <a:pt x="109" y="11"/>
                    </a:lnTo>
                    <a:lnTo>
                      <a:pt x="116" y="11"/>
                    </a:lnTo>
                    <a:lnTo>
                      <a:pt x="120" y="11"/>
                    </a:lnTo>
                    <a:lnTo>
                      <a:pt x="123" y="11"/>
                    </a:lnTo>
                    <a:lnTo>
                      <a:pt x="127" y="15"/>
                    </a:lnTo>
                    <a:lnTo>
                      <a:pt x="123" y="15"/>
                    </a:lnTo>
                    <a:lnTo>
                      <a:pt x="120" y="15"/>
                    </a:lnTo>
                    <a:lnTo>
                      <a:pt x="116" y="15"/>
                    </a:lnTo>
                    <a:lnTo>
                      <a:pt x="109" y="15"/>
                    </a:lnTo>
                    <a:lnTo>
                      <a:pt x="105" y="15"/>
                    </a:lnTo>
                    <a:lnTo>
                      <a:pt x="94" y="19"/>
                    </a:lnTo>
                    <a:lnTo>
                      <a:pt x="98" y="19"/>
                    </a:lnTo>
                    <a:lnTo>
                      <a:pt x="94" y="19"/>
                    </a:lnTo>
                    <a:lnTo>
                      <a:pt x="98" y="19"/>
                    </a:lnTo>
                    <a:lnTo>
                      <a:pt x="94" y="19"/>
                    </a:lnTo>
                    <a:lnTo>
                      <a:pt x="98" y="22"/>
                    </a:lnTo>
                    <a:lnTo>
                      <a:pt x="101" y="22"/>
                    </a:lnTo>
                    <a:lnTo>
                      <a:pt x="105" y="22"/>
                    </a:lnTo>
                    <a:lnTo>
                      <a:pt x="109" y="22"/>
                    </a:lnTo>
                    <a:lnTo>
                      <a:pt x="112" y="26"/>
                    </a:lnTo>
                    <a:lnTo>
                      <a:pt x="109" y="29"/>
                    </a:lnTo>
                    <a:lnTo>
                      <a:pt x="105" y="33"/>
                    </a:lnTo>
                    <a:lnTo>
                      <a:pt x="101" y="33"/>
                    </a:lnTo>
                    <a:lnTo>
                      <a:pt x="98" y="37"/>
                    </a:lnTo>
                    <a:lnTo>
                      <a:pt x="91" y="37"/>
                    </a:lnTo>
                    <a:lnTo>
                      <a:pt x="87" y="37"/>
                    </a:lnTo>
                    <a:lnTo>
                      <a:pt x="80" y="37"/>
                    </a:lnTo>
                    <a:lnTo>
                      <a:pt x="76" y="37"/>
                    </a:lnTo>
                    <a:lnTo>
                      <a:pt x="69" y="37"/>
                    </a:lnTo>
                    <a:lnTo>
                      <a:pt x="62" y="37"/>
                    </a:lnTo>
                    <a:lnTo>
                      <a:pt x="58" y="40"/>
                    </a:lnTo>
                    <a:lnTo>
                      <a:pt x="54" y="40"/>
                    </a:lnTo>
                    <a:lnTo>
                      <a:pt x="47" y="40"/>
                    </a:lnTo>
                    <a:lnTo>
                      <a:pt x="40" y="40"/>
                    </a:lnTo>
                    <a:lnTo>
                      <a:pt x="36" y="40"/>
                    </a:lnTo>
                    <a:lnTo>
                      <a:pt x="29" y="40"/>
                    </a:lnTo>
                    <a:lnTo>
                      <a:pt x="25" y="40"/>
                    </a:lnTo>
                    <a:lnTo>
                      <a:pt x="22" y="44"/>
                    </a:lnTo>
                    <a:lnTo>
                      <a:pt x="25" y="44"/>
                    </a:lnTo>
                    <a:lnTo>
                      <a:pt x="29" y="48"/>
                    </a:lnTo>
                    <a:lnTo>
                      <a:pt x="33" y="48"/>
                    </a:lnTo>
                    <a:lnTo>
                      <a:pt x="29" y="51"/>
                    </a:lnTo>
                    <a:lnTo>
                      <a:pt x="25" y="51"/>
                    </a:lnTo>
                    <a:lnTo>
                      <a:pt x="22" y="51"/>
                    </a:lnTo>
                    <a:lnTo>
                      <a:pt x="25" y="55"/>
                    </a:lnTo>
                    <a:lnTo>
                      <a:pt x="29" y="55"/>
                    </a:lnTo>
                    <a:lnTo>
                      <a:pt x="33" y="55"/>
                    </a:lnTo>
                    <a:lnTo>
                      <a:pt x="40" y="55"/>
                    </a:lnTo>
                    <a:lnTo>
                      <a:pt x="44" y="55"/>
                    </a:lnTo>
                    <a:lnTo>
                      <a:pt x="47" y="55"/>
                    </a:lnTo>
                    <a:lnTo>
                      <a:pt x="54" y="55"/>
                    </a:lnTo>
                    <a:lnTo>
                      <a:pt x="62" y="58"/>
                    </a:lnTo>
                    <a:lnTo>
                      <a:pt x="65" y="58"/>
                    </a:lnTo>
                    <a:lnTo>
                      <a:pt x="73" y="58"/>
                    </a:lnTo>
                    <a:lnTo>
                      <a:pt x="80" y="58"/>
                    </a:lnTo>
                    <a:lnTo>
                      <a:pt x="91" y="58"/>
                    </a:lnTo>
                    <a:lnTo>
                      <a:pt x="101" y="58"/>
                    </a:lnTo>
                    <a:lnTo>
                      <a:pt x="105" y="58"/>
                    </a:lnTo>
                    <a:lnTo>
                      <a:pt x="109" y="58"/>
                    </a:lnTo>
                    <a:lnTo>
                      <a:pt x="112" y="62"/>
                    </a:lnTo>
                    <a:lnTo>
                      <a:pt x="109" y="62"/>
                    </a:lnTo>
                    <a:lnTo>
                      <a:pt x="112" y="62"/>
                    </a:lnTo>
                    <a:lnTo>
                      <a:pt x="116" y="66"/>
                    </a:lnTo>
                    <a:lnTo>
                      <a:pt x="123" y="66"/>
                    </a:lnTo>
                    <a:lnTo>
                      <a:pt x="127" y="66"/>
                    </a:lnTo>
                    <a:lnTo>
                      <a:pt x="123" y="66"/>
                    </a:lnTo>
                    <a:lnTo>
                      <a:pt x="127" y="66"/>
                    </a:lnTo>
                    <a:lnTo>
                      <a:pt x="130" y="69"/>
                    </a:lnTo>
                    <a:lnTo>
                      <a:pt x="138" y="69"/>
                    </a:lnTo>
                    <a:lnTo>
                      <a:pt x="141" y="69"/>
                    </a:lnTo>
                    <a:lnTo>
                      <a:pt x="145" y="69"/>
                    </a:lnTo>
                    <a:lnTo>
                      <a:pt x="149" y="69"/>
                    </a:lnTo>
                    <a:lnTo>
                      <a:pt x="145" y="73"/>
                    </a:lnTo>
                    <a:lnTo>
                      <a:pt x="141" y="73"/>
                    </a:lnTo>
                    <a:lnTo>
                      <a:pt x="138" y="73"/>
                    </a:lnTo>
                    <a:lnTo>
                      <a:pt x="141" y="73"/>
                    </a:lnTo>
                    <a:lnTo>
                      <a:pt x="138" y="73"/>
                    </a:lnTo>
                    <a:lnTo>
                      <a:pt x="141" y="76"/>
                    </a:lnTo>
                    <a:lnTo>
                      <a:pt x="138" y="76"/>
                    </a:lnTo>
                    <a:lnTo>
                      <a:pt x="134" y="80"/>
                    </a:lnTo>
                    <a:lnTo>
                      <a:pt x="138" y="80"/>
                    </a:lnTo>
                    <a:lnTo>
                      <a:pt x="141" y="80"/>
                    </a:lnTo>
                    <a:lnTo>
                      <a:pt x="145" y="80"/>
                    </a:lnTo>
                    <a:lnTo>
                      <a:pt x="141" y="84"/>
                    </a:lnTo>
                    <a:lnTo>
                      <a:pt x="138" y="84"/>
                    </a:lnTo>
                    <a:lnTo>
                      <a:pt x="141" y="84"/>
                    </a:lnTo>
                    <a:lnTo>
                      <a:pt x="149" y="84"/>
                    </a:lnTo>
                    <a:lnTo>
                      <a:pt x="152" y="87"/>
                    </a:lnTo>
                    <a:lnTo>
                      <a:pt x="156" y="87"/>
                    </a:lnTo>
                    <a:lnTo>
                      <a:pt x="159" y="87"/>
                    </a:lnTo>
                    <a:lnTo>
                      <a:pt x="156" y="87"/>
                    </a:lnTo>
                    <a:lnTo>
                      <a:pt x="152" y="87"/>
                    </a:lnTo>
                    <a:lnTo>
                      <a:pt x="145" y="91"/>
                    </a:lnTo>
                    <a:lnTo>
                      <a:pt x="138" y="91"/>
                    </a:lnTo>
                    <a:lnTo>
                      <a:pt x="134" y="91"/>
                    </a:lnTo>
                    <a:lnTo>
                      <a:pt x="138" y="95"/>
                    </a:lnTo>
                    <a:lnTo>
                      <a:pt x="130" y="95"/>
                    </a:lnTo>
                    <a:lnTo>
                      <a:pt x="127" y="95"/>
                    </a:lnTo>
                    <a:lnTo>
                      <a:pt x="123" y="95"/>
                    </a:lnTo>
                    <a:lnTo>
                      <a:pt x="120" y="95"/>
                    </a:lnTo>
                    <a:lnTo>
                      <a:pt x="116" y="95"/>
                    </a:lnTo>
                    <a:lnTo>
                      <a:pt x="120" y="98"/>
                    </a:lnTo>
                    <a:lnTo>
                      <a:pt x="130" y="98"/>
                    </a:lnTo>
                    <a:lnTo>
                      <a:pt x="134" y="98"/>
                    </a:lnTo>
                    <a:lnTo>
                      <a:pt x="138" y="98"/>
                    </a:lnTo>
                    <a:lnTo>
                      <a:pt x="130" y="98"/>
                    </a:lnTo>
                    <a:lnTo>
                      <a:pt x="127" y="98"/>
                    </a:lnTo>
                    <a:lnTo>
                      <a:pt x="123" y="102"/>
                    </a:lnTo>
                    <a:lnTo>
                      <a:pt x="127" y="102"/>
                    </a:lnTo>
                  </a:path>
                </a:pathLst>
              </a:custGeom>
              <a:noFill/>
              <a:ln w="12700" cmpd="sng">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latin typeface="+mj-lt"/>
                </a:endParaRPr>
              </a:p>
            </p:txBody>
          </p:sp>
          <p:sp>
            <p:nvSpPr>
              <p:cNvPr id="122" name="Freeform 360"/>
              <p:cNvSpPr>
                <a:spLocks/>
              </p:cNvSpPr>
              <p:nvPr/>
            </p:nvSpPr>
            <p:spPr bwMode="auto">
              <a:xfrm>
                <a:off x="8650287" y="2536825"/>
                <a:ext cx="190500" cy="219075"/>
              </a:xfrm>
              <a:custGeom>
                <a:avLst/>
                <a:gdLst/>
                <a:ahLst/>
                <a:cxnLst>
                  <a:cxn ang="0">
                    <a:pos x="87" y="3"/>
                  </a:cxn>
                  <a:cxn ang="0">
                    <a:pos x="87" y="3"/>
                  </a:cxn>
                  <a:cxn ang="0">
                    <a:pos x="98" y="3"/>
                  </a:cxn>
                  <a:cxn ang="0">
                    <a:pos x="112" y="7"/>
                  </a:cxn>
                  <a:cxn ang="0">
                    <a:pos x="116" y="11"/>
                  </a:cxn>
                  <a:cxn ang="0">
                    <a:pos x="105" y="14"/>
                  </a:cxn>
                  <a:cxn ang="0">
                    <a:pos x="91" y="14"/>
                  </a:cxn>
                  <a:cxn ang="0">
                    <a:pos x="76" y="22"/>
                  </a:cxn>
                  <a:cxn ang="0">
                    <a:pos x="87" y="25"/>
                  </a:cxn>
                  <a:cxn ang="0">
                    <a:pos x="98" y="29"/>
                  </a:cxn>
                  <a:cxn ang="0">
                    <a:pos x="109" y="32"/>
                  </a:cxn>
                  <a:cxn ang="0">
                    <a:pos x="98" y="36"/>
                  </a:cxn>
                  <a:cxn ang="0">
                    <a:pos x="94" y="36"/>
                  </a:cxn>
                  <a:cxn ang="0">
                    <a:pos x="83" y="40"/>
                  </a:cxn>
                  <a:cxn ang="0">
                    <a:pos x="65" y="40"/>
                  </a:cxn>
                  <a:cxn ang="0">
                    <a:pos x="51" y="40"/>
                  </a:cxn>
                  <a:cxn ang="0">
                    <a:pos x="40" y="43"/>
                  </a:cxn>
                  <a:cxn ang="0">
                    <a:pos x="29" y="47"/>
                  </a:cxn>
                  <a:cxn ang="0">
                    <a:pos x="18" y="51"/>
                  </a:cxn>
                  <a:cxn ang="0">
                    <a:pos x="22" y="54"/>
                  </a:cxn>
                  <a:cxn ang="0">
                    <a:pos x="33" y="58"/>
                  </a:cxn>
                  <a:cxn ang="0">
                    <a:pos x="29" y="65"/>
                  </a:cxn>
                  <a:cxn ang="0">
                    <a:pos x="18" y="65"/>
                  </a:cxn>
                  <a:cxn ang="0">
                    <a:pos x="15" y="69"/>
                  </a:cxn>
                  <a:cxn ang="0">
                    <a:pos x="18" y="72"/>
                  </a:cxn>
                  <a:cxn ang="0">
                    <a:pos x="29" y="76"/>
                  </a:cxn>
                  <a:cxn ang="0">
                    <a:pos x="33" y="76"/>
                  </a:cxn>
                  <a:cxn ang="0">
                    <a:pos x="29" y="87"/>
                  </a:cxn>
                  <a:cxn ang="0">
                    <a:pos x="33" y="90"/>
                  </a:cxn>
                  <a:cxn ang="0">
                    <a:pos x="36" y="94"/>
                  </a:cxn>
                  <a:cxn ang="0">
                    <a:pos x="22" y="98"/>
                  </a:cxn>
                  <a:cxn ang="0">
                    <a:pos x="11" y="98"/>
                  </a:cxn>
                  <a:cxn ang="0">
                    <a:pos x="0" y="105"/>
                  </a:cxn>
                  <a:cxn ang="0">
                    <a:pos x="4" y="105"/>
                  </a:cxn>
                  <a:cxn ang="0">
                    <a:pos x="7" y="112"/>
                  </a:cxn>
                  <a:cxn ang="0">
                    <a:pos x="18" y="116"/>
                  </a:cxn>
                  <a:cxn ang="0">
                    <a:pos x="29" y="119"/>
                  </a:cxn>
                  <a:cxn ang="0">
                    <a:pos x="44" y="119"/>
                  </a:cxn>
                  <a:cxn ang="0">
                    <a:pos x="40" y="127"/>
                  </a:cxn>
                  <a:cxn ang="0">
                    <a:pos x="29" y="127"/>
                  </a:cxn>
                  <a:cxn ang="0">
                    <a:pos x="18" y="130"/>
                  </a:cxn>
                  <a:cxn ang="0">
                    <a:pos x="7" y="134"/>
                  </a:cxn>
                </a:cxnLst>
                <a:rect l="0" t="0" r="r" b="b"/>
                <a:pathLst>
                  <a:path w="120" h="138">
                    <a:moveTo>
                      <a:pt x="80" y="0"/>
                    </a:moveTo>
                    <a:lnTo>
                      <a:pt x="83" y="0"/>
                    </a:lnTo>
                    <a:lnTo>
                      <a:pt x="87" y="3"/>
                    </a:lnTo>
                    <a:lnTo>
                      <a:pt x="91" y="3"/>
                    </a:lnTo>
                    <a:lnTo>
                      <a:pt x="83" y="3"/>
                    </a:lnTo>
                    <a:lnTo>
                      <a:pt x="87" y="3"/>
                    </a:lnTo>
                    <a:lnTo>
                      <a:pt x="91" y="3"/>
                    </a:lnTo>
                    <a:lnTo>
                      <a:pt x="94" y="3"/>
                    </a:lnTo>
                    <a:lnTo>
                      <a:pt x="98" y="3"/>
                    </a:lnTo>
                    <a:lnTo>
                      <a:pt x="102" y="7"/>
                    </a:lnTo>
                    <a:lnTo>
                      <a:pt x="105" y="7"/>
                    </a:lnTo>
                    <a:lnTo>
                      <a:pt x="112" y="7"/>
                    </a:lnTo>
                    <a:lnTo>
                      <a:pt x="116" y="7"/>
                    </a:lnTo>
                    <a:lnTo>
                      <a:pt x="120" y="7"/>
                    </a:lnTo>
                    <a:lnTo>
                      <a:pt x="116" y="11"/>
                    </a:lnTo>
                    <a:lnTo>
                      <a:pt x="112" y="11"/>
                    </a:lnTo>
                    <a:lnTo>
                      <a:pt x="109" y="11"/>
                    </a:lnTo>
                    <a:lnTo>
                      <a:pt x="105" y="14"/>
                    </a:lnTo>
                    <a:lnTo>
                      <a:pt x="102" y="14"/>
                    </a:lnTo>
                    <a:lnTo>
                      <a:pt x="98" y="14"/>
                    </a:lnTo>
                    <a:lnTo>
                      <a:pt x="91" y="14"/>
                    </a:lnTo>
                    <a:lnTo>
                      <a:pt x="83" y="14"/>
                    </a:lnTo>
                    <a:lnTo>
                      <a:pt x="80" y="18"/>
                    </a:lnTo>
                    <a:lnTo>
                      <a:pt x="76" y="22"/>
                    </a:lnTo>
                    <a:lnTo>
                      <a:pt x="80" y="22"/>
                    </a:lnTo>
                    <a:lnTo>
                      <a:pt x="83" y="22"/>
                    </a:lnTo>
                    <a:lnTo>
                      <a:pt x="87" y="25"/>
                    </a:lnTo>
                    <a:lnTo>
                      <a:pt x="91" y="25"/>
                    </a:lnTo>
                    <a:lnTo>
                      <a:pt x="94" y="29"/>
                    </a:lnTo>
                    <a:lnTo>
                      <a:pt x="98" y="29"/>
                    </a:lnTo>
                    <a:lnTo>
                      <a:pt x="102" y="29"/>
                    </a:lnTo>
                    <a:lnTo>
                      <a:pt x="105" y="29"/>
                    </a:lnTo>
                    <a:lnTo>
                      <a:pt x="109" y="32"/>
                    </a:lnTo>
                    <a:lnTo>
                      <a:pt x="105" y="32"/>
                    </a:lnTo>
                    <a:lnTo>
                      <a:pt x="102" y="32"/>
                    </a:lnTo>
                    <a:lnTo>
                      <a:pt x="98" y="36"/>
                    </a:lnTo>
                    <a:lnTo>
                      <a:pt x="102" y="36"/>
                    </a:lnTo>
                    <a:lnTo>
                      <a:pt x="98" y="36"/>
                    </a:lnTo>
                    <a:lnTo>
                      <a:pt x="94" y="36"/>
                    </a:lnTo>
                    <a:lnTo>
                      <a:pt x="91" y="36"/>
                    </a:lnTo>
                    <a:lnTo>
                      <a:pt x="87" y="36"/>
                    </a:lnTo>
                    <a:lnTo>
                      <a:pt x="83" y="40"/>
                    </a:lnTo>
                    <a:lnTo>
                      <a:pt x="80" y="40"/>
                    </a:lnTo>
                    <a:lnTo>
                      <a:pt x="73" y="40"/>
                    </a:lnTo>
                    <a:lnTo>
                      <a:pt x="65" y="40"/>
                    </a:lnTo>
                    <a:lnTo>
                      <a:pt x="62" y="40"/>
                    </a:lnTo>
                    <a:lnTo>
                      <a:pt x="58" y="40"/>
                    </a:lnTo>
                    <a:lnTo>
                      <a:pt x="51" y="40"/>
                    </a:lnTo>
                    <a:lnTo>
                      <a:pt x="47" y="43"/>
                    </a:lnTo>
                    <a:lnTo>
                      <a:pt x="44" y="43"/>
                    </a:lnTo>
                    <a:lnTo>
                      <a:pt x="40" y="43"/>
                    </a:lnTo>
                    <a:lnTo>
                      <a:pt x="36" y="43"/>
                    </a:lnTo>
                    <a:lnTo>
                      <a:pt x="33" y="47"/>
                    </a:lnTo>
                    <a:lnTo>
                      <a:pt x="29" y="47"/>
                    </a:lnTo>
                    <a:lnTo>
                      <a:pt x="26" y="51"/>
                    </a:lnTo>
                    <a:lnTo>
                      <a:pt x="22" y="51"/>
                    </a:lnTo>
                    <a:lnTo>
                      <a:pt x="18" y="51"/>
                    </a:lnTo>
                    <a:lnTo>
                      <a:pt x="15" y="51"/>
                    </a:lnTo>
                    <a:lnTo>
                      <a:pt x="18" y="54"/>
                    </a:lnTo>
                    <a:lnTo>
                      <a:pt x="22" y="54"/>
                    </a:lnTo>
                    <a:lnTo>
                      <a:pt x="26" y="54"/>
                    </a:lnTo>
                    <a:lnTo>
                      <a:pt x="29" y="58"/>
                    </a:lnTo>
                    <a:lnTo>
                      <a:pt x="33" y="58"/>
                    </a:lnTo>
                    <a:lnTo>
                      <a:pt x="36" y="61"/>
                    </a:lnTo>
                    <a:lnTo>
                      <a:pt x="33" y="61"/>
                    </a:lnTo>
                    <a:lnTo>
                      <a:pt x="29" y="65"/>
                    </a:lnTo>
                    <a:lnTo>
                      <a:pt x="26" y="65"/>
                    </a:lnTo>
                    <a:lnTo>
                      <a:pt x="22" y="65"/>
                    </a:lnTo>
                    <a:lnTo>
                      <a:pt x="18" y="65"/>
                    </a:lnTo>
                    <a:lnTo>
                      <a:pt x="15" y="65"/>
                    </a:lnTo>
                    <a:lnTo>
                      <a:pt x="11" y="69"/>
                    </a:lnTo>
                    <a:lnTo>
                      <a:pt x="15" y="69"/>
                    </a:lnTo>
                    <a:lnTo>
                      <a:pt x="11" y="69"/>
                    </a:lnTo>
                    <a:lnTo>
                      <a:pt x="15" y="72"/>
                    </a:lnTo>
                    <a:lnTo>
                      <a:pt x="18" y="72"/>
                    </a:lnTo>
                    <a:lnTo>
                      <a:pt x="22" y="72"/>
                    </a:lnTo>
                    <a:lnTo>
                      <a:pt x="26" y="72"/>
                    </a:lnTo>
                    <a:lnTo>
                      <a:pt x="29" y="76"/>
                    </a:lnTo>
                    <a:lnTo>
                      <a:pt x="33" y="76"/>
                    </a:lnTo>
                    <a:lnTo>
                      <a:pt x="36" y="76"/>
                    </a:lnTo>
                    <a:lnTo>
                      <a:pt x="33" y="76"/>
                    </a:lnTo>
                    <a:lnTo>
                      <a:pt x="36" y="80"/>
                    </a:lnTo>
                    <a:lnTo>
                      <a:pt x="33" y="83"/>
                    </a:lnTo>
                    <a:lnTo>
                      <a:pt x="29" y="87"/>
                    </a:lnTo>
                    <a:lnTo>
                      <a:pt x="26" y="87"/>
                    </a:lnTo>
                    <a:lnTo>
                      <a:pt x="29" y="87"/>
                    </a:lnTo>
                    <a:lnTo>
                      <a:pt x="33" y="90"/>
                    </a:lnTo>
                    <a:lnTo>
                      <a:pt x="36" y="90"/>
                    </a:lnTo>
                    <a:lnTo>
                      <a:pt x="40" y="94"/>
                    </a:lnTo>
                    <a:lnTo>
                      <a:pt x="36" y="94"/>
                    </a:lnTo>
                    <a:lnTo>
                      <a:pt x="33" y="94"/>
                    </a:lnTo>
                    <a:lnTo>
                      <a:pt x="29" y="98"/>
                    </a:lnTo>
                    <a:lnTo>
                      <a:pt x="22" y="98"/>
                    </a:lnTo>
                    <a:lnTo>
                      <a:pt x="18" y="98"/>
                    </a:lnTo>
                    <a:lnTo>
                      <a:pt x="15" y="98"/>
                    </a:lnTo>
                    <a:lnTo>
                      <a:pt x="11" y="98"/>
                    </a:lnTo>
                    <a:lnTo>
                      <a:pt x="7" y="101"/>
                    </a:lnTo>
                    <a:lnTo>
                      <a:pt x="4" y="101"/>
                    </a:lnTo>
                    <a:lnTo>
                      <a:pt x="0" y="105"/>
                    </a:lnTo>
                    <a:lnTo>
                      <a:pt x="4" y="105"/>
                    </a:lnTo>
                    <a:lnTo>
                      <a:pt x="0" y="105"/>
                    </a:lnTo>
                    <a:lnTo>
                      <a:pt x="4" y="105"/>
                    </a:lnTo>
                    <a:lnTo>
                      <a:pt x="0" y="109"/>
                    </a:lnTo>
                    <a:lnTo>
                      <a:pt x="4" y="112"/>
                    </a:lnTo>
                    <a:lnTo>
                      <a:pt x="7" y="112"/>
                    </a:lnTo>
                    <a:lnTo>
                      <a:pt x="11" y="112"/>
                    </a:lnTo>
                    <a:lnTo>
                      <a:pt x="15" y="116"/>
                    </a:lnTo>
                    <a:lnTo>
                      <a:pt x="18" y="116"/>
                    </a:lnTo>
                    <a:lnTo>
                      <a:pt x="22" y="116"/>
                    </a:lnTo>
                    <a:lnTo>
                      <a:pt x="26" y="119"/>
                    </a:lnTo>
                    <a:lnTo>
                      <a:pt x="29" y="119"/>
                    </a:lnTo>
                    <a:lnTo>
                      <a:pt x="36" y="119"/>
                    </a:lnTo>
                    <a:lnTo>
                      <a:pt x="40" y="119"/>
                    </a:lnTo>
                    <a:lnTo>
                      <a:pt x="44" y="119"/>
                    </a:lnTo>
                    <a:lnTo>
                      <a:pt x="47" y="123"/>
                    </a:lnTo>
                    <a:lnTo>
                      <a:pt x="44" y="127"/>
                    </a:lnTo>
                    <a:lnTo>
                      <a:pt x="40" y="127"/>
                    </a:lnTo>
                    <a:lnTo>
                      <a:pt x="36" y="127"/>
                    </a:lnTo>
                    <a:lnTo>
                      <a:pt x="33" y="127"/>
                    </a:lnTo>
                    <a:lnTo>
                      <a:pt x="29" y="127"/>
                    </a:lnTo>
                    <a:lnTo>
                      <a:pt x="26" y="127"/>
                    </a:lnTo>
                    <a:lnTo>
                      <a:pt x="22" y="130"/>
                    </a:lnTo>
                    <a:lnTo>
                      <a:pt x="18" y="130"/>
                    </a:lnTo>
                    <a:lnTo>
                      <a:pt x="15" y="130"/>
                    </a:lnTo>
                    <a:lnTo>
                      <a:pt x="11" y="130"/>
                    </a:lnTo>
                    <a:lnTo>
                      <a:pt x="7" y="134"/>
                    </a:lnTo>
                    <a:lnTo>
                      <a:pt x="4" y="134"/>
                    </a:lnTo>
                    <a:lnTo>
                      <a:pt x="0" y="138"/>
                    </a:lnTo>
                  </a:path>
                </a:pathLst>
              </a:custGeom>
              <a:noFill/>
              <a:ln w="12700" cmpd="sng">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latin typeface="+mj-lt"/>
                </a:endParaRPr>
              </a:p>
            </p:txBody>
          </p:sp>
          <p:sp>
            <p:nvSpPr>
              <p:cNvPr id="123" name="Freeform 363"/>
              <p:cNvSpPr>
                <a:spLocks/>
              </p:cNvSpPr>
              <p:nvPr/>
            </p:nvSpPr>
            <p:spPr bwMode="auto">
              <a:xfrm>
                <a:off x="8362950" y="2750224"/>
                <a:ext cx="290312" cy="343814"/>
              </a:xfrm>
              <a:custGeom>
                <a:avLst/>
                <a:gdLst>
                  <a:gd name="connsiteX0" fmla="*/ 16328 w 16328"/>
                  <a:gd name="connsiteY0" fmla="*/ 0 h 11520"/>
                  <a:gd name="connsiteX1" fmla="*/ 7768 w 16328"/>
                  <a:gd name="connsiteY1" fmla="*/ 1733 h 11520"/>
                  <a:gd name="connsiteX2" fmla="*/ 7411 w 16328"/>
                  <a:gd name="connsiteY2" fmla="*/ 1733 h 11520"/>
                  <a:gd name="connsiteX3" fmla="*/ 7143 w 16328"/>
                  <a:gd name="connsiteY3" fmla="*/ 1733 h 11520"/>
                  <a:gd name="connsiteX4" fmla="*/ 6786 w 16328"/>
                  <a:gd name="connsiteY4" fmla="*/ 1733 h 11520"/>
                  <a:gd name="connsiteX5" fmla="*/ 6429 w 16328"/>
                  <a:gd name="connsiteY5" fmla="*/ 1733 h 11520"/>
                  <a:gd name="connsiteX6" fmla="*/ 6161 w 16328"/>
                  <a:gd name="connsiteY6" fmla="*/ 1892 h 11520"/>
                  <a:gd name="connsiteX7" fmla="*/ 5804 w 16328"/>
                  <a:gd name="connsiteY7" fmla="*/ 2105 h 11520"/>
                  <a:gd name="connsiteX8" fmla="*/ 5536 w 16328"/>
                  <a:gd name="connsiteY8" fmla="*/ 2105 h 11520"/>
                  <a:gd name="connsiteX9" fmla="*/ 5179 w 16328"/>
                  <a:gd name="connsiteY9" fmla="*/ 2105 h 11520"/>
                  <a:gd name="connsiteX10" fmla="*/ 4821 w 16328"/>
                  <a:gd name="connsiteY10" fmla="*/ 2265 h 11520"/>
                  <a:gd name="connsiteX11" fmla="*/ 4554 w 16328"/>
                  <a:gd name="connsiteY11" fmla="*/ 2265 h 11520"/>
                  <a:gd name="connsiteX12" fmla="*/ 4196 w 16328"/>
                  <a:gd name="connsiteY12" fmla="*/ 2265 h 11520"/>
                  <a:gd name="connsiteX13" fmla="*/ 4554 w 16328"/>
                  <a:gd name="connsiteY13" fmla="*/ 2477 h 11520"/>
                  <a:gd name="connsiteX14" fmla="*/ 4196 w 16328"/>
                  <a:gd name="connsiteY14" fmla="*/ 2690 h 11520"/>
                  <a:gd name="connsiteX15" fmla="*/ 3839 w 16328"/>
                  <a:gd name="connsiteY15" fmla="*/ 2690 h 11520"/>
                  <a:gd name="connsiteX16" fmla="*/ 3571 w 16328"/>
                  <a:gd name="connsiteY16" fmla="*/ 2690 h 11520"/>
                  <a:gd name="connsiteX17" fmla="*/ 3214 w 16328"/>
                  <a:gd name="connsiteY17" fmla="*/ 2690 h 11520"/>
                  <a:gd name="connsiteX18" fmla="*/ 2946 w 16328"/>
                  <a:gd name="connsiteY18" fmla="*/ 2850 h 11520"/>
                  <a:gd name="connsiteX19" fmla="*/ 2589 w 16328"/>
                  <a:gd name="connsiteY19" fmla="*/ 2850 h 11520"/>
                  <a:gd name="connsiteX20" fmla="*/ 2232 w 16328"/>
                  <a:gd name="connsiteY20" fmla="*/ 2850 h 11520"/>
                  <a:gd name="connsiteX21" fmla="*/ 1964 w 16328"/>
                  <a:gd name="connsiteY21" fmla="*/ 2850 h 11520"/>
                  <a:gd name="connsiteX22" fmla="*/ 1607 w 16328"/>
                  <a:gd name="connsiteY22" fmla="*/ 3063 h 11520"/>
                  <a:gd name="connsiteX23" fmla="*/ 1250 w 16328"/>
                  <a:gd name="connsiteY23" fmla="*/ 3063 h 11520"/>
                  <a:gd name="connsiteX24" fmla="*/ 1607 w 16328"/>
                  <a:gd name="connsiteY24" fmla="*/ 3275 h 11520"/>
                  <a:gd name="connsiteX25" fmla="*/ 1964 w 16328"/>
                  <a:gd name="connsiteY25" fmla="*/ 3275 h 11520"/>
                  <a:gd name="connsiteX26" fmla="*/ 2232 w 16328"/>
                  <a:gd name="connsiteY26" fmla="*/ 3275 h 11520"/>
                  <a:gd name="connsiteX27" fmla="*/ 2589 w 16328"/>
                  <a:gd name="connsiteY27" fmla="*/ 3435 h 11520"/>
                  <a:gd name="connsiteX28" fmla="*/ 2946 w 16328"/>
                  <a:gd name="connsiteY28" fmla="*/ 3435 h 11520"/>
                  <a:gd name="connsiteX29" fmla="*/ 2589 w 16328"/>
                  <a:gd name="connsiteY29" fmla="*/ 3648 h 11520"/>
                  <a:gd name="connsiteX30" fmla="*/ 2232 w 16328"/>
                  <a:gd name="connsiteY30" fmla="*/ 3648 h 11520"/>
                  <a:gd name="connsiteX31" fmla="*/ 1964 w 16328"/>
                  <a:gd name="connsiteY31" fmla="*/ 3807 h 11520"/>
                  <a:gd name="connsiteX32" fmla="*/ 1607 w 16328"/>
                  <a:gd name="connsiteY32" fmla="*/ 3807 h 11520"/>
                  <a:gd name="connsiteX33" fmla="*/ 1964 w 16328"/>
                  <a:gd name="connsiteY33" fmla="*/ 3807 h 11520"/>
                  <a:gd name="connsiteX34" fmla="*/ 2232 w 16328"/>
                  <a:gd name="connsiteY34" fmla="*/ 4020 h 11520"/>
                  <a:gd name="connsiteX35" fmla="*/ 2589 w 16328"/>
                  <a:gd name="connsiteY35" fmla="*/ 4020 h 11520"/>
                  <a:gd name="connsiteX36" fmla="*/ 2946 w 16328"/>
                  <a:gd name="connsiteY36" fmla="*/ 4020 h 11520"/>
                  <a:gd name="connsiteX37" fmla="*/ 3214 w 16328"/>
                  <a:gd name="connsiteY37" fmla="*/ 4233 h 11520"/>
                  <a:gd name="connsiteX38" fmla="*/ 3571 w 16328"/>
                  <a:gd name="connsiteY38" fmla="*/ 4233 h 11520"/>
                  <a:gd name="connsiteX39" fmla="*/ 3214 w 16328"/>
                  <a:gd name="connsiteY39" fmla="*/ 4233 h 11520"/>
                  <a:gd name="connsiteX40" fmla="*/ 2946 w 16328"/>
                  <a:gd name="connsiteY40" fmla="*/ 4233 h 11520"/>
                  <a:gd name="connsiteX41" fmla="*/ 2589 w 16328"/>
                  <a:gd name="connsiteY41" fmla="*/ 4392 h 11520"/>
                  <a:gd name="connsiteX42" fmla="*/ 2232 w 16328"/>
                  <a:gd name="connsiteY42" fmla="*/ 4605 h 11520"/>
                  <a:gd name="connsiteX43" fmla="*/ 2589 w 16328"/>
                  <a:gd name="connsiteY43" fmla="*/ 4605 h 11520"/>
                  <a:gd name="connsiteX44" fmla="*/ 2946 w 16328"/>
                  <a:gd name="connsiteY44" fmla="*/ 4605 h 11520"/>
                  <a:gd name="connsiteX45" fmla="*/ 3214 w 16328"/>
                  <a:gd name="connsiteY45" fmla="*/ 4818 h 11520"/>
                  <a:gd name="connsiteX46" fmla="*/ 2946 w 16328"/>
                  <a:gd name="connsiteY46" fmla="*/ 4977 h 11520"/>
                  <a:gd name="connsiteX47" fmla="*/ 2589 w 16328"/>
                  <a:gd name="connsiteY47" fmla="*/ 4977 h 11520"/>
                  <a:gd name="connsiteX48" fmla="*/ 2232 w 16328"/>
                  <a:gd name="connsiteY48" fmla="*/ 4977 h 11520"/>
                  <a:gd name="connsiteX49" fmla="*/ 1964 w 16328"/>
                  <a:gd name="connsiteY49" fmla="*/ 4977 h 11520"/>
                  <a:gd name="connsiteX50" fmla="*/ 1607 w 16328"/>
                  <a:gd name="connsiteY50" fmla="*/ 4977 h 11520"/>
                  <a:gd name="connsiteX51" fmla="*/ 1250 w 16328"/>
                  <a:gd name="connsiteY51" fmla="*/ 5190 h 11520"/>
                  <a:gd name="connsiteX52" fmla="*/ 982 w 16328"/>
                  <a:gd name="connsiteY52" fmla="*/ 5190 h 11520"/>
                  <a:gd name="connsiteX53" fmla="*/ 625 w 16328"/>
                  <a:gd name="connsiteY53" fmla="*/ 5190 h 11520"/>
                  <a:gd name="connsiteX54" fmla="*/ 357 w 16328"/>
                  <a:gd name="connsiteY54" fmla="*/ 5350 h 11520"/>
                  <a:gd name="connsiteX55" fmla="*/ 0 w 16328"/>
                  <a:gd name="connsiteY55" fmla="*/ 5563 h 11520"/>
                  <a:gd name="connsiteX56" fmla="*/ 357 w 16328"/>
                  <a:gd name="connsiteY56" fmla="*/ 5563 h 11520"/>
                  <a:gd name="connsiteX57" fmla="*/ 625 w 16328"/>
                  <a:gd name="connsiteY57" fmla="*/ 5775 h 11520"/>
                  <a:gd name="connsiteX58" fmla="*/ 982 w 16328"/>
                  <a:gd name="connsiteY58" fmla="*/ 5775 h 11520"/>
                  <a:gd name="connsiteX59" fmla="*/ 1250 w 16328"/>
                  <a:gd name="connsiteY59" fmla="*/ 5935 h 11520"/>
                  <a:gd name="connsiteX60" fmla="*/ 1607 w 16328"/>
                  <a:gd name="connsiteY60" fmla="*/ 5935 h 11520"/>
                  <a:gd name="connsiteX61" fmla="*/ 1964 w 16328"/>
                  <a:gd name="connsiteY61" fmla="*/ 5935 h 11520"/>
                  <a:gd name="connsiteX62" fmla="*/ 2589 w 16328"/>
                  <a:gd name="connsiteY62" fmla="*/ 5935 h 11520"/>
                  <a:gd name="connsiteX63" fmla="*/ 2946 w 16328"/>
                  <a:gd name="connsiteY63" fmla="*/ 5935 h 11520"/>
                  <a:gd name="connsiteX64" fmla="*/ 3214 w 16328"/>
                  <a:gd name="connsiteY64" fmla="*/ 5935 h 11520"/>
                  <a:gd name="connsiteX65" fmla="*/ 3571 w 16328"/>
                  <a:gd name="connsiteY65" fmla="*/ 5935 h 11520"/>
                  <a:gd name="connsiteX66" fmla="*/ 3839 w 16328"/>
                  <a:gd name="connsiteY66" fmla="*/ 5935 h 11520"/>
                  <a:gd name="connsiteX67" fmla="*/ 4196 w 16328"/>
                  <a:gd name="connsiteY67" fmla="*/ 6148 h 11520"/>
                  <a:gd name="connsiteX68" fmla="*/ 4821 w 16328"/>
                  <a:gd name="connsiteY68" fmla="*/ 6148 h 11520"/>
                  <a:gd name="connsiteX69" fmla="*/ 5179 w 16328"/>
                  <a:gd name="connsiteY69" fmla="*/ 6148 h 11520"/>
                  <a:gd name="connsiteX70" fmla="*/ 5536 w 16328"/>
                  <a:gd name="connsiteY70" fmla="*/ 6148 h 11520"/>
                  <a:gd name="connsiteX71" fmla="*/ 5804 w 16328"/>
                  <a:gd name="connsiteY71" fmla="*/ 6148 h 11520"/>
                  <a:gd name="connsiteX72" fmla="*/ 6161 w 16328"/>
                  <a:gd name="connsiteY72" fmla="*/ 6148 h 11520"/>
                  <a:gd name="connsiteX73" fmla="*/ 6786 w 16328"/>
                  <a:gd name="connsiteY73" fmla="*/ 6148 h 11520"/>
                  <a:gd name="connsiteX74" fmla="*/ 7143 w 16328"/>
                  <a:gd name="connsiteY74" fmla="*/ 6360 h 11520"/>
                  <a:gd name="connsiteX75" fmla="*/ 7411 w 16328"/>
                  <a:gd name="connsiteY75" fmla="*/ 6360 h 11520"/>
                  <a:gd name="connsiteX76" fmla="*/ 7143 w 16328"/>
                  <a:gd name="connsiteY76" fmla="*/ 6520 h 11520"/>
                  <a:gd name="connsiteX77" fmla="*/ 7411 w 16328"/>
                  <a:gd name="connsiteY77" fmla="*/ 6520 h 11520"/>
                  <a:gd name="connsiteX78" fmla="*/ 7768 w 16328"/>
                  <a:gd name="connsiteY78" fmla="*/ 6520 h 11520"/>
                  <a:gd name="connsiteX79" fmla="*/ 8125 w 16328"/>
                  <a:gd name="connsiteY79" fmla="*/ 6520 h 11520"/>
                  <a:gd name="connsiteX80" fmla="*/ 8393 w 16328"/>
                  <a:gd name="connsiteY80" fmla="*/ 6733 h 11520"/>
                  <a:gd name="connsiteX81" fmla="*/ 8750 w 16328"/>
                  <a:gd name="connsiteY81" fmla="*/ 6733 h 11520"/>
                  <a:gd name="connsiteX82" fmla="*/ 9018 w 16328"/>
                  <a:gd name="connsiteY82" fmla="*/ 6733 h 11520"/>
                  <a:gd name="connsiteX83" fmla="*/ 9375 w 16328"/>
                  <a:gd name="connsiteY83" fmla="*/ 6733 h 11520"/>
                  <a:gd name="connsiteX84" fmla="*/ 9732 w 16328"/>
                  <a:gd name="connsiteY84" fmla="*/ 6892 h 11520"/>
                  <a:gd name="connsiteX85" fmla="*/ 10000 w 16328"/>
                  <a:gd name="connsiteY85" fmla="*/ 6892 h 11520"/>
                  <a:gd name="connsiteX86" fmla="*/ 9732 w 16328"/>
                  <a:gd name="connsiteY86" fmla="*/ 7105 h 11520"/>
                  <a:gd name="connsiteX87" fmla="*/ 9375 w 16328"/>
                  <a:gd name="connsiteY87" fmla="*/ 7105 h 11520"/>
                  <a:gd name="connsiteX88" fmla="*/ 9018 w 16328"/>
                  <a:gd name="connsiteY88" fmla="*/ 7105 h 11520"/>
                  <a:gd name="connsiteX89" fmla="*/ 8750 w 16328"/>
                  <a:gd name="connsiteY89" fmla="*/ 7105 h 11520"/>
                  <a:gd name="connsiteX90" fmla="*/ 8393 w 16328"/>
                  <a:gd name="connsiteY90" fmla="*/ 7318 h 11520"/>
                  <a:gd name="connsiteX91" fmla="*/ 8125 w 16328"/>
                  <a:gd name="connsiteY91" fmla="*/ 7318 h 11520"/>
                  <a:gd name="connsiteX92" fmla="*/ 7768 w 16328"/>
                  <a:gd name="connsiteY92" fmla="*/ 7318 h 11520"/>
                  <a:gd name="connsiteX93" fmla="*/ 7411 w 16328"/>
                  <a:gd name="connsiteY93" fmla="*/ 7318 h 11520"/>
                  <a:gd name="connsiteX94" fmla="*/ 7143 w 16328"/>
                  <a:gd name="connsiteY94" fmla="*/ 7477 h 11520"/>
                  <a:gd name="connsiteX95" fmla="*/ 6786 w 16328"/>
                  <a:gd name="connsiteY95" fmla="*/ 7690 h 11520"/>
                  <a:gd name="connsiteX96" fmla="*/ 6429 w 16328"/>
                  <a:gd name="connsiteY96" fmla="*/ 7690 h 11520"/>
                  <a:gd name="connsiteX97" fmla="*/ 6161 w 16328"/>
                  <a:gd name="connsiteY97" fmla="*/ 7690 h 11520"/>
                  <a:gd name="connsiteX98" fmla="*/ 5804 w 16328"/>
                  <a:gd name="connsiteY98" fmla="*/ 7850 h 11520"/>
                  <a:gd name="connsiteX99" fmla="*/ 5536 w 16328"/>
                  <a:gd name="connsiteY99" fmla="*/ 7850 h 11520"/>
                  <a:gd name="connsiteX100" fmla="*/ 5179 w 16328"/>
                  <a:gd name="connsiteY100" fmla="*/ 7850 h 11520"/>
                  <a:gd name="connsiteX101" fmla="*/ 4821 w 16328"/>
                  <a:gd name="connsiteY101" fmla="*/ 8063 h 11520"/>
                  <a:gd name="connsiteX102" fmla="*/ 4196 w 16328"/>
                  <a:gd name="connsiteY102" fmla="*/ 8435 h 11520"/>
                  <a:gd name="connsiteX103" fmla="*/ 4554 w 16328"/>
                  <a:gd name="connsiteY103" fmla="*/ 8435 h 11520"/>
                  <a:gd name="connsiteX104" fmla="*/ 4196 w 16328"/>
                  <a:gd name="connsiteY104" fmla="*/ 8435 h 11520"/>
                  <a:gd name="connsiteX105" fmla="*/ 3839 w 16328"/>
                  <a:gd name="connsiteY105" fmla="*/ 8648 h 11520"/>
                  <a:gd name="connsiteX106" fmla="*/ 3571 w 16328"/>
                  <a:gd name="connsiteY106" fmla="*/ 8648 h 11520"/>
                  <a:gd name="connsiteX107" fmla="*/ 3214 w 16328"/>
                  <a:gd name="connsiteY107" fmla="*/ 8648 h 11520"/>
                  <a:gd name="connsiteX108" fmla="*/ 2589 w 16328"/>
                  <a:gd name="connsiteY108" fmla="*/ 9020 h 11520"/>
                  <a:gd name="connsiteX109" fmla="*/ 2946 w 16328"/>
                  <a:gd name="connsiteY109" fmla="*/ 9020 h 11520"/>
                  <a:gd name="connsiteX110" fmla="*/ 2589 w 16328"/>
                  <a:gd name="connsiteY110" fmla="*/ 9020 h 11520"/>
                  <a:gd name="connsiteX111" fmla="*/ 2232 w 16328"/>
                  <a:gd name="connsiteY111" fmla="*/ 9020 h 11520"/>
                  <a:gd name="connsiteX112" fmla="*/ 1964 w 16328"/>
                  <a:gd name="connsiteY112" fmla="*/ 9233 h 11520"/>
                  <a:gd name="connsiteX113" fmla="*/ 1607 w 16328"/>
                  <a:gd name="connsiteY113" fmla="*/ 9233 h 11520"/>
                  <a:gd name="connsiteX114" fmla="*/ 1250 w 16328"/>
                  <a:gd name="connsiteY114" fmla="*/ 9233 h 11520"/>
                  <a:gd name="connsiteX115" fmla="*/ 982 w 16328"/>
                  <a:gd name="connsiteY115" fmla="*/ 9392 h 11520"/>
                  <a:gd name="connsiteX116" fmla="*/ 1250 w 16328"/>
                  <a:gd name="connsiteY116" fmla="*/ 9605 h 11520"/>
                  <a:gd name="connsiteX117" fmla="*/ 1607 w 16328"/>
                  <a:gd name="connsiteY117" fmla="*/ 9818 h 11520"/>
                  <a:gd name="connsiteX118" fmla="*/ 1250 w 16328"/>
                  <a:gd name="connsiteY118" fmla="*/ 9977 h 11520"/>
                  <a:gd name="connsiteX119" fmla="*/ 625 w 16328"/>
                  <a:gd name="connsiteY119" fmla="*/ 10403 h 11520"/>
                  <a:gd name="connsiteX120" fmla="*/ 625 w 16328"/>
                  <a:gd name="connsiteY120" fmla="*/ 10563 h 11520"/>
                  <a:gd name="connsiteX121" fmla="*/ 357 w 16328"/>
                  <a:gd name="connsiteY121" fmla="*/ 10775 h 11520"/>
                  <a:gd name="connsiteX122" fmla="*/ 357 w 16328"/>
                  <a:gd name="connsiteY122" fmla="*/ 11148 h 11520"/>
                  <a:gd name="connsiteX123" fmla="*/ 357 w 16328"/>
                  <a:gd name="connsiteY123" fmla="*/ 11360 h 11520"/>
                  <a:gd name="connsiteX124" fmla="*/ 625 w 16328"/>
                  <a:gd name="connsiteY124" fmla="*/ 11360 h 11520"/>
                  <a:gd name="connsiteX125" fmla="*/ 357 w 16328"/>
                  <a:gd name="connsiteY125" fmla="*/ 11360 h 11520"/>
                  <a:gd name="connsiteX126" fmla="*/ 625 w 16328"/>
                  <a:gd name="connsiteY126" fmla="*/ 11520 h 11520"/>
                  <a:gd name="connsiteX127" fmla="*/ 357 w 16328"/>
                  <a:gd name="connsiteY127" fmla="*/ 11520 h 11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16328" h="11520">
                    <a:moveTo>
                      <a:pt x="16328" y="0"/>
                    </a:moveTo>
                    <a:lnTo>
                      <a:pt x="7768" y="1733"/>
                    </a:lnTo>
                    <a:lnTo>
                      <a:pt x="7411" y="1733"/>
                    </a:lnTo>
                    <a:lnTo>
                      <a:pt x="7143" y="1733"/>
                    </a:lnTo>
                    <a:lnTo>
                      <a:pt x="6786" y="1733"/>
                    </a:lnTo>
                    <a:lnTo>
                      <a:pt x="6429" y="1733"/>
                    </a:lnTo>
                    <a:lnTo>
                      <a:pt x="6161" y="1892"/>
                    </a:lnTo>
                    <a:lnTo>
                      <a:pt x="5804" y="2105"/>
                    </a:lnTo>
                    <a:lnTo>
                      <a:pt x="5536" y="2105"/>
                    </a:lnTo>
                    <a:lnTo>
                      <a:pt x="5179" y="2105"/>
                    </a:lnTo>
                    <a:lnTo>
                      <a:pt x="4821" y="2265"/>
                    </a:lnTo>
                    <a:lnTo>
                      <a:pt x="4554" y="2265"/>
                    </a:lnTo>
                    <a:lnTo>
                      <a:pt x="4196" y="2265"/>
                    </a:lnTo>
                    <a:lnTo>
                      <a:pt x="4554" y="2477"/>
                    </a:lnTo>
                    <a:lnTo>
                      <a:pt x="4196" y="2690"/>
                    </a:lnTo>
                    <a:lnTo>
                      <a:pt x="3839" y="2690"/>
                    </a:lnTo>
                    <a:lnTo>
                      <a:pt x="3571" y="2690"/>
                    </a:lnTo>
                    <a:lnTo>
                      <a:pt x="3214" y="2690"/>
                    </a:lnTo>
                    <a:lnTo>
                      <a:pt x="2946" y="2850"/>
                    </a:lnTo>
                    <a:lnTo>
                      <a:pt x="2589" y="2850"/>
                    </a:lnTo>
                    <a:lnTo>
                      <a:pt x="2232" y="2850"/>
                    </a:lnTo>
                    <a:lnTo>
                      <a:pt x="1964" y="2850"/>
                    </a:lnTo>
                    <a:lnTo>
                      <a:pt x="1607" y="3063"/>
                    </a:lnTo>
                    <a:lnTo>
                      <a:pt x="1250" y="3063"/>
                    </a:lnTo>
                    <a:lnTo>
                      <a:pt x="1607" y="3275"/>
                    </a:lnTo>
                    <a:lnTo>
                      <a:pt x="1964" y="3275"/>
                    </a:lnTo>
                    <a:lnTo>
                      <a:pt x="2232" y="3275"/>
                    </a:lnTo>
                    <a:lnTo>
                      <a:pt x="2589" y="3435"/>
                    </a:lnTo>
                    <a:lnTo>
                      <a:pt x="2946" y="3435"/>
                    </a:lnTo>
                    <a:lnTo>
                      <a:pt x="2589" y="3648"/>
                    </a:lnTo>
                    <a:lnTo>
                      <a:pt x="2232" y="3648"/>
                    </a:lnTo>
                    <a:lnTo>
                      <a:pt x="1964" y="3807"/>
                    </a:lnTo>
                    <a:lnTo>
                      <a:pt x="1607" y="3807"/>
                    </a:lnTo>
                    <a:lnTo>
                      <a:pt x="1964" y="3807"/>
                    </a:lnTo>
                    <a:lnTo>
                      <a:pt x="2232" y="4020"/>
                    </a:lnTo>
                    <a:lnTo>
                      <a:pt x="2589" y="4020"/>
                    </a:lnTo>
                    <a:lnTo>
                      <a:pt x="2946" y="4020"/>
                    </a:lnTo>
                    <a:lnTo>
                      <a:pt x="3214" y="4233"/>
                    </a:lnTo>
                    <a:lnTo>
                      <a:pt x="3571" y="4233"/>
                    </a:lnTo>
                    <a:lnTo>
                      <a:pt x="3214" y="4233"/>
                    </a:lnTo>
                    <a:lnTo>
                      <a:pt x="2946" y="4233"/>
                    </a:lnTo>
                    <a:lnTo>
                      <a:pt x="2589" y="4392"/>
                    </a:lnTo>
                    <a:lnTo>
                      <a:pt x="2232" y="4605"/>
                    </a:lnTo>
                    <a:lnTo>
                      <a:pt x="2589" y="4605"/>
                    </a:lnTo>
                    <a:lnTo>
                      <a:pt x="2946" y="4605"/>
                    </a:lnTo>
                    <a:lnTo>
                      <a:pt x="3214" y="4818"/>
                    </a:lnTo>
                    <a:lnTo>
                      <a:pt x="2946" y="4977"/>
                    </a:lnTo>
                    <a:lnTo>
                      <a:pt x="2589" y="4977"/>
                    </a:lnTo>
                    <a:lnTo>
                      <a:pt x="2232" y="4977"/>
                    </a:lnTo>
                    <a:lnTo>
                      <a:pt x="1964" y="4977"/>
                    </a:lnTo>
                    <a:lnTo>
                      <a:pt x="1607" y="4977"/>
                    </a:lnTo>
                    <a:lnTo>
                      <a:pt x="1250" y="5190"/>
                    </a:lnTo>
                    <a:lnTo>
                      <a:pt x="982" y="5190"/>
                    </a:lnTo>
                    <a:lnTo>
                      <a:pt x="625" y="5190"/>
                    </a:lnTo>
                    <a:lnTo>
                      <a:pt x="357" y="5350"/>
                    </a:lnTo>
                    <a:lnTo>
                      <a:pt x="0" y="5563"/>
                    </a:lnTo>
                    <a:lnTo>
                      <a:pt x="357" y="5563"/>
                    </a:lnTo>
                    <a:lnTo>
                      <a:pt x="625" y="5775"/>
                    </a:lnTo>
                    <a:lnTo>
                      <a:pt x="982" y="5775"/>
                    </a:lnTo>
                    <a:lnTo>
                      <a:pt x="1250" y="5935"/>
                    </a:lnTo>
                    <a:lnTo>
                      <a:pt x="1607" y="5935"/>
                    </a:lnTo>
                    <a:lnTo>
                      <a:pt x="1964" y="5935"/>
                    </a:lnTo>
                    <a:lnTo>
                      <a:pt x="2589" y="5935"/>
                    </a:lnTo>
                    <a:lnTo>
                      <a:pt x="2946" y="5935"/>
                    </a:lnTo>
                    <a:lnTo>
                      <a:pt x="3214" y="5935"/>
                    </a:lnTo>
                    <a:lnTo>
                      <a:pt x="3571" y="5935"/>
                    </a:lnTo>
                    <a:lnTo>
                      <a:pt x="3839" y="5935"/>
                    </a:lnTo>
                    <a:lnTo>
                      <a:pt x="4196" y="6148"/>
                    </a:lnTo>
                    <a:lnTo>
                      <a:pt x="4821" y="6148"/>
                    </a:lnTo>
                    <a:lnTo>
                      <a:pt x="5179" y="6148"/>
                    </a:lnTo>
                    <a:lnTo>
                      <a:pt x="5536" y="6148"/>
                    </a:lnTo>
                    <a:lnTo>
                      <a:pt x="5804" y="6148"/>
                    </a:lnTo>
                    <a:lnTo>
                      <a:pt x="6161" y="6148"/>
                    </a:lnTo>
                    <a:lnTo>
                      <a:pt x="6786" y="6148"/>
                    </a:lnTo>
                    <a:lnTo>
                      <a:pt x="7143" y="6360"/>
                    </a:lnTo>
                    <a:lnTo>
                      <a:pt x="7411" y="6360"/>
                    </a:lnTo>
                    <a:lnTo>
                      <a:pt x="7143" y="6520"/>
                    </a:lnTo>
                    <a:lnTo>
                      <a:pt x="7411" y="6520"/>
                    </a:lnTo>
                    <a:lnTo>
                      <a:pt x="7768" y="6520"/>
                    </a:lnTo>
                    <a:lnTo>
                      <a:pt x="8125" y="6520"/>
                    </a:lnTo>
                    <a:lnTo>
                      <a:pt x="8393" y="6733"/>
                    </a:lnTo>
                    <a:lnTo>
                      <a:pt x="8750" y="6733"/>
                    </a:lnTo>
                    <a:lnTo>
                      <a:pt x="9018" y="6733"/>
                    </a:lnTo>
                    <a:lnTo>
                      <a:pt x="9375" y="6733"/>
                    </a:lnTo>
                    <a:lnTo>
                      <a:pt x="9732" y="6892"/>
                    </a:lnTo>
                    <a:lnTo>
                      <a:pt x="10000" y="6892"/>
                    </a:lnTo>
                    <a:lnTo>
                      <a:pt x="9732" y="7105"/>
                    </a:lnTo>
                    <a:lnTo>
                      <a:pt x="9375" y="7105"/>
                    </a:lnTo>
                    <a:lnTo>
                      <a:pt x="9018" y="7105"/>
                    </a:lnTo>
                    <a:lnTo>
                      <a:pt x="8750" y="7105"/>
                    </a:lnTo>
                    <a:lnTo>
                      <a:pt x="8393" y="7318"/>
                    </a:lnTo>
                    <a:lnTo>
                      <a:pt x="8125" y="7318"/>
                    </a:lnTo>
                    <a:lnTo>
                      <a:pt x="7768" y="7318"/>
                    </a:lnTo>
                    <a:lnTo>
                      <a:pt x="7411" y="7318"/>
                    </a:lnTo>
                    <a:lnTo>
                      <a:pt x="7143" y="7477"/>
                    </a:lnTo>
                    <a:lnTo>
                      <a:pt x="6786" y="7690"/>
                    </a:lnTo>
                    <a:lnTo>
                      <a:pt x="6429" y="7690"/>
                    </a:lnTo>
                    <a:lnTo>
                      <a:pt x="6161" y="7690"/>
                    </a:lnTo>
                    <a:lnTo>
                      <a:pt x="5804" y="7850"/>
                    </a:lnTo>
                    <a:lnTo>
                      <a:pt x="5536" y="7850"/>
                    </a:lnTo>
                    <a:lnTo>
                      <a:pt x="5179" y="7850"/>
                    </a:lnTo>
                    <a:lnTo>
                      <a:pt x="4821" y="8063"/>
                    </a:lnTo>
                    <a:lnTo>
                      <a:pt x="4196" y="8435"/>
                    </a:lnTo>
                    <a:lnTo>
                      <a:pt x="4554" y="8435"/>
                    </a:lnTo>
                    <a:lnTo>
                      <a:pt x="4196" y="8435"/>
                    </a:lnTo>
                    <a:lnTo>
                      <a:pt x="3839" y="8648"/>
                    </a:lnTo>
                    <a:lnTo>
                      <a:pt x="3571" y="8648"/>
                    </a:lnTo>
                    <a:lnTo>
                      <a:pt x="3214" y="8648"/>
                    </a:lnTo>
                    <a:lnTo>
                      <a:pt x="2589" y="9020"/>
                    </a:lnTo>
                    <a:lnTo>
                      <a:pt x="2946" y="9020"/>
                    </a:lnTo>
                    <a:lnTo>
                      <a:pt x="2589" y="9020"/>
                    </a:lnTo>
                    <a:lnTo>
                      <a:pt x="2232" y="9020"/>
                    </a:lnTo>
                    <a:lnTo>
                      <a:pt x="1964" y="9233"/>
                    </a:lnTo>
                    <a:lnTo>
                      <a:pt x="1607" y="9233"/>
                    </a:lnTo>
                    <a:lnTo>
                      <a:pt x="1250" y="9233"/>
                    </a:lnTo>
                    <a:lnTo>
                      <a:pt x="982" y="9392"/>
                    </a:lnTo>
                    <a:lnTo>
                      <a:pt x="1250" y="9605"/>
                    </a:lnTo>
                    <a:lnTo>
                      <a:pt x="1607" y="9818"/>
                    </a:lnTo>
                    <a:lnTo>
                      <a:pt x="1250" y="9977"/>
                    </a:lnTo>
                    <a:lnTo>
                      <a:pt x="625" y="10403"/>
                    </a:lnTo>
                    <a:lnTo>
                      <a:pt x="625" y="10563"/>
                    </a:lnTo>
                    <a:lnTo>
                      <a:pt x="357" y="10775"/>
                    </a:lnTo>
                    <a:lnTo>
                      <a:pt x="357" y="11148"/>
                    </a:lnTo>
                    <a:lnTo>
                      <a:pt x="357" y="11360"/>
                    </a:lnTo>
                    <a:lnTo>
                      <a:pt x="625" y="11360"/>
                    </a:lnTo>
                    <a:lnTo>
                      <a:pt x="357" y="11360"/>
                    </a:lnTo>
                    <a:lnTo>
                      <a:pt x="625" y="11520"/>
                    </a:lnTo>
                    <a:lnTo>
                      <a:pt x="357" y="11520"/>
                    </a:lnTo>
                  </a:path>
                </a:pathLst>
              </a:custGeom>
              <a:noFill/>
              <a:ln w="12700" cmpd="sng">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latin typeface="+mj-lt"/>
                </a:endParaRPr>
              </a:p>
            </p:txBody>
          </p:sp>
          <p:sp>
            <p:nvSpPr>
              <p:cNvPr id="124" name="Freeform 364"/>
              <p:cNvSpPr>
                <a:spLocks/>
              </p:cNvSpPr>
              <p:nvPr/>
            </p:nvSpPr>
            <p:spPr bwMode="auto">
              <a:xfrm>
                <a:off x="8351837" y="3094038"/>
                <a:ext cx="22225" cy="530225"/>
              </a:xfrm>
              <a:custGeom>
                <a:avLst/>
                <a:gdLst/>
                <a:ahLst/>
                <a:cxnLst>
                  <a:cxn ang="0">
                    <a:pos x="14" y="4"/>
                  </a:cxn>
                  <a:cxn ang="0">
                    <a:pos x="7" y="8"/>
                  </a:cxn>
                  <a:cxn ang="0">
                    <a:pos x="11" y="15"/>
                  </a:cxn>
                  <a:cxn ang="0">
                    <a:pos x="7" y="22"/>
                  </a:cxn>
                  <a:cxn ang="0">
                    <a:pos x="7" y="37"/>
                  </a:cxn>
                  <a:cxn ang="0">
                    <a:pos x="11" y="44"/>
                  </a:cxn>
                  <a:cxn ang="0">
                    <a:pos x="11" y="47"/>
                  </a:cxn>
                  <a:cxn ang="0">
                    <a:pos x="7" y="76"/>
                  </a:cxn>
                  <a:cxn ang="0">
                    <a:pos x="7" y="84"/>
                  </a:cxn>
                  <a:cxn ang="0">
                    <a:pos x="3" y="102"/>
                  </a:cxn>
                  <a:cxn ang="0">
                    <a:pos x="7" y="113"/>
                  </a:cxn>
                  <a:cxn ang="0">
                    <a:pos x="3" y="120"/>
                  </a:cxn>
                  <a:cxn ang="0">
                    <a:pos x="7" y="127"/>
                  </a:cxn>
                  <a:cxn ang="0">
                    <a:pos x="3" y="138"/>
                  </a:cxn>
                  <a:cxn ang="0">
                    <a:pos x="3" y="145"/>
                  </a:cxn>
                  <a:cxn ang="0">
                    <a:pos x="3" y="145"/>
                  </a:cxn>
                  <a:cxn ang="0">
                    <a:pos x="3" y="149"/>
                  </a:cxn>
                  <a:cxn ang="0">
                    <a:pos x="7" y="156"/>
                  </a:cxn>
                  <a:cxn ang="0">
                    <a:pos x="7" y="156"/>
                  </a:cxn>
                  <a:cxn ang="0">
                    <a:pos x="7" y="163"/>
                  </a:cxn>
                  <a:cxn ang="0">
                    <a:pos x="3" y="185"/>
                  </a:cxn>
                  <a:cxn ang="0">
                    <a:pos x="3" y="192"/>
                  </a:cxn>
                  <a:cxn ang="0">
                    <a:pos x="7" y="210"/>
                  </a:cxn>
                  <a:cxn ang="0">
                    <a:pos x="7" y="218"/>
                  </a:cxn>
                  <a:cxn ang="0">
                    <a:pos x="7" y="221"/>
                  </a:cxn>
                  <a:cxn ang="0">
                    <a:pos x="0" y="225"/>
                  </a:cxn>
                  <a:cxn ang="0">
                    <a:pos x="0" y="229"/>
                  </a:cxn>
                  <a:cxn ang="0">
                    <a:pos x="3" y="239"/>
                  </a:cxn>
                  <a:cxn ang="0">
                    <a:pos x="3" y="243"/>
                  </a:cxn>
                  <a:cxn ang="0">
                    <a:pos x="3" y="247"/>
                  </a:cxn>
                  <a:cxn ang="0">
                    <a:pos x="7" y="258"/>
                  </a:cxn>
                  <a:cxn ang="0">
                    <a:pos x="7" y="258"/>
                  </a:cxn>
                  <a:cxn ang="0">
                    <a:pos x="3" y="265"/>
                  </a:cxn>
                  <a:cxn ang="0">
                    <a:pos x="0" y="268"/>
                  </a:cxn>
                  <a:cxn ang="0">
                    <a:pos x="3" y="287"/>
                  </a:cxn>
                  <a:cxn ang="0">
                    <a:pos x="3" y="290"/>
                  </a:cxn>
                  <a:cxn ang="0">
                    <a:pos x="3" y="294"/>
                  </a:cxn>
                  <a:cxn ang="0">
                    <a:pos x="3" y="297"/>
                  </a:cxn>
                  <a:cxn ang="0">
                    <a:pos x="0" y="308"/>
                  </a:cxn>
                  <a:cxn ang="0">
                    <a:pos x="0" y="319"/>
                  </a:cxn>
                  <a:cxn ang="0">
                    <a:pos x="3" y="334"/>
                  </a:cxn>
                </a:cxnLst>
                <a:rect l="0" t="0" r="r" b="b"/>
                <a:pathLst>
                  <a:path w="14" h="334">
                    <a:moveTo>
                      <a:pt x="11" y="0"/>
                    </a:moveTo>
                    <a:lnTo>
                      <a:pt x="14" y="4"/>
                    </a:lnTo>
                    <a:lnTo>
                      <a:pt x="11" y="8"/>
                    </a:lnTo>
                    <a:lnTo>
                      <a:pt x="7" y="8"/>
                    </a:lnTo>
                    <a:lnTo>
                      <a:pt x="14" y="15"/>
                    </a:lnTo>
                    <a:lnTo>
                      <a:pt x="11" y="15"/>
                    </a:lnTo>
                    <a:lnTo>
                      <a:pt x="14" y="15"/>
                    </a:lnTo>
                    <a:lnTo>
                      <a:pt x="7" y="22"/>
                    </a:lnTo>
                    <a:lnTo>
                      <a:pt x="7" y="29"/>
                    </a:lnTo>
                    <a:lnTo>
                      <a:pt x="7" y="37"/>
                    </a:lnTo>
                    <a:lnTo>
                      <a:pt x="7" y="44"/>
                    </a:lnTo>
                    <a:lnTo>
                      <a:pt x="11" y="44"/>
                    </a:lnTo>
                    <a:lnTo>
                      <a:pt x="7" y="47"/>
                    </a:lnTo>
                    <a:lnTo>
                      <a:pt x="11" y="47"/>
                    </a:lnTo>
                    <a:lnTo>
                      <a:pt x="7" y="51"/>
                    </a:lnTo>
                    <a:lnTo>
                      <a:pt x="7" y="76"/>
                    </a:lnTo>
                    <a:lnTo>
                      <a:pt x="3" y="80"/>
                    </a:lnTo>
                    <a:lnTo>
                      <a:pt x="7" y="84"/>
                    </a:lnTo>
                    <a:lnTo>
                      <a:pt x="7" y="98"/>
                    </a:lnTo>
                    <a:lnTo>
                      <a:pt x="3" y="102"/>
                    </a:lnTo>
                    <a:lnTo>
                      <a:pt x="3" y="109"/>
                    </a:lnTo>
                    <a:lnTo>
                      <a:pt x="7" y="113"/>
                    </a:lnTo>
                    <a:lnTo>
                      <a:pt x="7" y="116"/>
                    </a:lnTo>
                    <a:lnTo>
                      <a:pt x="3" y="120"/>
                    </a:lnTo>
                    <a:lnTo>
                      <a:pt x="3" y="127"/>
                    </a:lnTo>
                    <a:lnTo>
                      <a:pt x="7" y="127"/>
                    </a:lnTo>
                    <a:lnTo>
                      <a:pt x="3" y="131"/>
                    </a:lnTo>
                    <a:lnTo>
                      <a:pt x="3" y="138"/>
                    </a:lnTo>
                    <a:lnTo>
                      <a:pt x="7" y="142"/>
                    </a:lnTo>
                    <a:lnTo>
                      <a:pt x="3" y="145"/>
                    </a:lnTo>
                    <a:lnTo>
                      <a:pt x="0" y="145"/>
                    </a:lnTo>
                    <a:lnTo>
                      <a:pt x="3" y="145"/>
                    </a:lnTo>
                    <a:lnTo>
                      <a:pt x="0" y="149"/>
                    </a:lnTo>
                    <a:lnTo>
                      <a:pt x="3" y="149"/>
                    </a:lnTo>
                    <a:lnTo>
                      <a:pt x="0" y="149"/>
                    </a:lnTo>
                    <a:lnTo>
                      <a:pt x="7" y="156"/>
                    </a:lnTo>
                    <a:lnTo>
                      <a:pt x="3" y="156"/>
                    </a:lnTo>
                    <a:lnTo>
                      <a:pt x="7" y="156"/>
                    </a:lnTo>
                    <a:lnTo>
                      <a:pt x="3" y="160"/>
                    </a:lnTo>
                    <a:lnTo>
                      <a:pt x="7" y="163"/>
                    </a:lnTo>
                    <a:lnTo>
                      <a:pt x="3" y="167"/>
                    </a:lnTo>
                    <a:lnTo>
                      <a:pt x="3" y="185"/>
                    </a:lnTo>
                    <a:lnTo>
                      <a:pt x="0" y="189"/>
                    </a:lnTo>
                    <a:lnTo>
                      <a:pt x="3" y="192"/>
                    </a:lnTo>
                    <a:lnTo>
                      <a:pt x="3" y="210"/>
                    </a:lnTo>
                    <a:lnTo>
                      <a:pt x="7" y="210"/>
                    </a:lnTo>
                    <a:lnTo>
                      <a:pt x="3" y="214"/>
                    </a:lnTo>
                    <a:lnTo>
                      <a:pt x="7" y="218"/>
                    </a:lnTo>
                    <a:lnTo>
                      <a:pt x="3" y="218"/>
                    </a:lnTo>
                    <a:lnTo>
                      <a:pt x="7" y="221"/>
                    </a:lnTo>
                    <a:lnTo>
                      <a:pt x="3" y="225"/>
                    </a:lnTo>
                    <a:lnTo>
                      <a:pt x="0" y="225"/>
                    </a:lnTo>
                    <a:lnTo>
                      <a:pt x="3" y="225"/>
                    </a:lnTo>
                    <a:lnTo>
                      <a:pt x="0" y="229"/>
                    </a:lnTo>
                    <a:lnTo>
                      <a:pt x="0" y="239"/>
                    </a:lnTo>
                    <a:lnTo>
                      <a:pt x="3" y="239"/>
                    </a:lnTo>
                    <a:lnTo>
                      <a:pt x="0" y="239"/>
                    </a:lnTo>
                    <a:lnTo>
                      <a:pt x="3" y="243"/>
                    </a:lnTo>
                    <a:lnTo>
                      <a:pt x="0" y="243"/>
                    </a:lnTo>
                    <a:lnTo>
                      <a:pt x="3" y="247"/>
                    </a:lnTo>
                    <a:lnTo>
                      <a:pt x="3" y="254"/>
                    </a:lnTo>
                    <a:lnTo>
                      <a:pt x="7" y="258"/>
                    </a:lnTo>
                    <a:lnTo>
                      <a:pt x="11" y="258"/>
                    </a:lnTo>
                    <a:lnTo>
                      <a:pt x="7" y="258"/>
                    </a:lnTo>
                    <a:lnTo>
                      <a:pt x="11" y="258"/>
                    </a:lnTo>
                    <a:lnTo>
                      <a:pt x="3" y="265"/>
                    </a:lnTo>
                    <a:lnTo>
                      <a:pt x="3" y="268"/>
                    </a:lnTo>
                    <a:lnTo>
                      <a:pt x="0" y="268"/>
                    </a:lnTo>
                    <a:lnTo>
                      <a:pt x="3" y="272"/>
                    </a:lnTo>
                    <a:lnTo>
                      <a:pt x="3" y="287"/>
                    </a:lnTo>
                    <a:lnTo>
                      <a:pt x="0" y="290"/>
                    </a:lnTo>
                    <a:lnTo>
                      <a:pt x="3" y="290"/>
                    </a:lnTo>
                    <a:lnTo>
                      <a:pt x="0" y="294"/>
                    </a:lnTo>
                    <a:lnTo>
                      <a:pt x="3" y="294"/>
                    </a:lnTo>
                    <a:lnTo>
                      <a:pt x="0" y="294"/>
                    </a:lnTo>
                    <a:lnTo>
                      <a:pt x="3" y="297"/>
                    </a:lnTo>
                    <a:lnTo>
                      <a:pt x="3" y="305"/>
                    </a:lnTo>
                    <a:lnTo>
                      <a:pt x="0" y="308"/>
                    </a:lnTo>
                    <a:lnTo>
                      <a:pt x="0" y="316"/>
                    </a:lnTo>
                    <a:lnTo>
                      <a:pt x="0" y="319"/>
                    </a:lnTo>
                    <a:lnTo>
                      <a:pt x="3" y="323"/>
                    </a:lnTo>
                    <a:lnTo>
                      <a:pt x="3" y="334"/>
                    </a:lnTo>
                  </a:path>
                </a:pathLst>
              </a:custGeom>
              <a:noFill/>
              <a:ln w="12700" cmpd="sng">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latin typeface="+mj-lt"/>
                </a:endParaRPr>
              </a:p>
            </p:txBody>
          </p:sp>
        </p:grpSp>
        <p:grpSp>
          <p:nvGrpSpPr>
            <p:cNvPr id="190" name="Group 189"/>
            <p:cNvGrpSpPr/>
            <p:nvPr/>
          </p:nvGrpSpPr>
          <p:grpSpPr>
            <a:xfrm>
              <a:off x="1244974" y="381000"/>
              <a:ext cx="1345826" cy="4861606"/>
              <a:chOff x="1549773" y="381000"/>
              <a:chExt cx="1345826" cy="4861606"/>
            </a:xfrm>
          </p:grpSpPr>
          <p:sp>
            <p:nvSpPr>
              <p:cNvPr id="8" name="Rectangle 55"/>
              <p:cNvSpPr>
                <a:spLocks noChangeArrowheads="1"/>
              </p:cNvSpPr>
              <p:nvPr/>
            </p:nvSpPr>
            <p:spPr bwMode="auto">
              <a:xfrm>
                <a:off x="1549773" y="729118"/>
                <a:ext cx="129844" cy="35151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effectLst/>
                    <a:latin typeface="+mj-lt"/>
                    <a:cs typeface="Arial" pitchFamily="34" charset="0"/>
                  </a:rPr>
                  <a:t>0</a:t>
                </a:r>
              </a:p>
            </p:txBody>
          </p:sp>
          <p:sp>
            <p:nvSpPr>
              <p:cNvPr id="9" name="Rectangle 58"/>
              <p:cNvSpPr>
                <a:spLocks noChangeArrowheads="1"/>
              </p:cNvSpPr>
              <p:nvPr/>
            </p:nvSpPr>
            <p:spPr bwMode="auto">
              <a:xfrm>
                <a:off x="2145559" y="729118"/>
                <a:ext cx="519373" cy="35151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effectLst/>
                    <a:latin typeface="+mj-lt"/>
                    <a:cs typeface="Arial" pitchFamily="34" charset="0"/>
                  </a:rPr>
                  <a:t>2000</a:t>
                </a:r>
              </a:p>
            </p:txBody>
          </p:sp>
          <p:sp>
            <p:nvSpPr>
              <p:cNvPr id="10" name="Rectangle 93"/>
              <p:cNvSpPr>
                <a:spLocks noChangeArrowheads="1"/>
              </p:cNvSpPr>
              <p:nvPr/>
            </p:nvSpPr>
            <p:spPr bwMode="auto">
              <a:xfrm>
                <a:off x="1600200" y="381000"/>
                <a:ext cx="1295399" cy="35151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effectLst/>
                    <a:latin typeface="+mj-lt"/>
                    <a:cs typeface="Arial" pitchFamily="34" charset="0"/>
                  </a:rPr>
                  <a:t>Zn (XRF</a:t>
                </a:r>
                <a:r>
                  <a:rPr kumimoji="0" lang="en-US" sz="2000" b="0" i="0" u="none" strike="noStrike" cap="none" normalizeH="0" dirty="0" smtClean="0">
                    <a:ln>
                      <a:noFill/>
                    </a:ln>
                    <a:effectLst/>
                    <a:latin typeface="+mj-lt"/>
                    <a:cs typeface="Arial" pitchFamily="34" charset="0"/>
                  </a:rPr>
                  <a:t> </a:t>
                </a:r>
                <a:r>
                  <a:rPr kumimoji="0" lang="en-US" sz="2000" b="0" i="0" u="none" strike="noStrike" cap="none" normalizeH="0" dirty="0" err="1" smtClean="0">
                    <a:ln>
                      <a:noFill/>
                    </a:ln>
                    <a:effectLst/>
                    <a:latin typeface="+mj-lt"/>
                    <a:cs typeface="Arial" pitchFamily="34" charset="0"/>
                  </a:rPr>
                  <a:t>int</a:t>
                </a:r>
                <a:r>
                  <a:rPr kumimoji="0" lang="en-US" sz="2000" b="0" i="0" u="none" strike="noStrike" cap="none" normalizeH="0" dirty="0" smtClean="0">
                    <a:ln>
                      <a:noFill/>
                    </a:ln>
                    <a:effectLst/>
                    <a:latin typeface="+mj-lt"/>
                    <a:cs typeface="Arial" pitchFamily="34" charset="0"/>
                  </a:rPr>
                  <a:t>)</a:t>
                </a:r>
                <a:endParaRPr kumimoji="0" lang="en-US" sz="2000" b="0" i="0" u="none" strike="noStrike" cap="none" normalizeH="0" baseline="0" dirty="0" smtClean="0">
                  <a:ln>
                    <a:noFill/>
                  </a:ln>
                  <a:effectLst/>
                  <a:latin typeface="+mj-lt"/>
                  <a:cs typeface="Arial" pitchFamily="34" charset="0"/>
                </a:endParaRPr>
              </a:p>
            </p:txBody>
          </p:sp>
          <p:sp>
            <p:nvSpPr>
              <p:cNvPr id="81" name="Line 53"/>
              <p:cNvSpPr>
                <a:spLocks noChangeShapeType="1"/>
              </p:cNvSpPr>
              <p:nvPr/>
            </p:nvSpPr>
            <p:spPr bwMode="auto">
              <a:xfrm>
                <a:off x="1582918" y="1119788"/>
                <a:ext cx="0" cy="104435"/>
              </a:xfrm>
              <a:prstGeom prst="line">
                <a:avLst/>
              </a:prstGeom>
              <a:noFill/>
              <a:ln w="12700" cmpd="sng">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sz="1200">
                  <a:latin typeface="+mj-lt"/>
                </a:endParaRPr>
              </a:p>
            </p:txBody>
          </p:sp>
          <p:sp>
            <p:nvSpPr>
              <p:cNvPr id="82" name="Line 56"/>
              <p:cNvSpPr>
                <a:spLocks noChangeShapeType="1"/>
              </p:cNvSpPr>
              <p:nvPr/>
            </p:nvSpPr>
            <p:spPr bwMode="auto">
              <a:xfrm>
                <a:off x="2260871" y="1119788"/>
                <a:ext cx="0" cy="104435"/>
              </a:xfrm>
              <a:prstGeom prst="line">
                <a:avLst/>
              </a:prstGeom>
              <a:noFill/>
              <a:ln w="12700" cmpd="sng">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sz="1200">
                  <a:latin typeface="+mj-lt"/>
                </a:endParaRPr>
              </a:p>
            </p:txBody>
          </p:sp>
          <p:grpSp>
            <p:nvGrpSpPr>
              <p:cNvPr id="83" name="Group 82"/>
              <p:cNvGrpSpPr/>
              <p:nvPr/>
            </p:nvGrpSpPr>
            <p:grpSpPr>
              <a:xfrm>
                <a:off x="1582918" y="1225895"/>
                <a:ext cx="1286606" cy="4016711"/>
                <a:chOff x="1765300" y="1041401"/>
                <a:chExt cx="677863" cy="4567238"/>
              </a:xfrm>
            </p:grpSpPr>
            <p:sp>
              <p:nvSpPr>
                <p:cNvPr id="105" name="Freeform 87"/>
                <p:cNvSpPr>
                  <a:spLocks/>
                </p:cNvSpPr>
                <p:nvPr/>
              </p:nvSpPr>
              <p:spPr bwMode="auto">
                <a:xfrm>
                  <a:off x="1793875" y="1041401"/>
                  <a:ext cx="219075" cy="373063"/>
                </a:xfrm>
                <a:custGeom>
                  <a:avLst/>
                  <a:gdLst/>
                  <a:ahLst/>
                  <a:cxnLst>
                    <a:cxn ang="0">
                      <a:pos x="58" y="3"/>
                    </a:cxn>
                    <a:cxn ang="0">
                      <a:pos x="47" y="7"/>
                    </a:cxn>
                    <a:cxn ang="0">
                      <a:pos x="36" y="14"/>
                    </a:cxn>
                    <a:cxn ang="0">
                      <a:pos x="25" y="14"/>
                    </a:cxn>
                    <a:cxn ang="0">
                      <a:pos x="22" y="22"/>
                    </a:cxn>
                    <a:cxn ang="0">
                      <a:pos x="33" y="25"/>
                    </a:cxn>
                    <a:cxn ang="0">
                      <a:pos x="36" y="32"/>
                    </a:cxn>
                    <a:cxn ang="0">
                      <a:pos x="33" y="40"/>
                    </a:cxn>
                    <a:cxn ang="0">
                      <a:pos x="25" y="50"/>
                    </a:cxn>
                    <a:cxn ang="0">
                      <a:pos x="22" y="58"/>
                    </a:cxn>
                    <a:cxn ang="0">
                      <a:pos x="11" y="61"/>
                    </a:cxn>
                    <a:cxn ang="0">
                      <a:pos x="7" y="65"/>
                    </a:cxn>
                    <a:cxn ang="0">
                      <a:pos x="7" y="79"/>
                    </a:cxn>
                    <a:cxn ang="0">
                      <a:pos x="7" y="90"/>
                    </a:cxn>
                    <a:cxn ang="0">
                      <a:pos x="4" y="98"/>
                    </a:cxn>
                    <a:cxn ang="0">
                      <a:pos x="7" y="108"/>
                    </a:cxn>
                    <a:cxn ang="0">
                      <a:pos x="4" y="119"/>
                    </a:cxn>
                    <a:cxn ang="0">
                      <a:pos x="15" y="127"/>
                    </a:cxn>
                    <a:cxn ang="0">
                      <a:pos x="18" y="127"/>
                    </a:cxn>
                    <a:cxn ang="0">
                      <a:pos x="22" y="141"/>
                    </a:cxn>
                    <a:cxn ang="0">
                      <a:pos x="11" y="148"/>
                    </a:cxn>
                    <a:cxn ang="0">
                      <a:pos x="22" y="152"/>
                    </a:cxn>
                    <a:cxn ang="0">
                      <a:pos x="33" y="152"/>
                    </a:cxn>
                    <a:cxn ang="0">
                      <a:pos x="44" y="156"/>
                    </a:cxn>
                    <a:cxn ang="0">
                      <a:pos x="54" y="159"/>
                    </a:cxn>
                    <a:cxn ang="0">
                      <a:pos x="54" y="166"/>
                    </a:cxn>
                    <a:cxn ang="0">
                      <a:pos x="58" y="170"/>
                    </a:cxn>
                    <a:cxn ang="0">
                      <a:pos x="54" y="174"/>
                    </a:cxn>
                    <a:cxn ang="0">
                      <a:pos x="65" y="185"/>
                    </a:cxn>
                    <a:cxn ang="0">
                      <a:pos x="62" y="192"/>
                    </a:cxn>
                    <a:cxn ang="0">
                      <a:pos x="51" y="195"/>
                    </a:cxn>
                    <a:cxn ang="0">
                      <a:pos x="40" y="199"/>
                    </a:cxn>
                    <a:cxn ang="0">
                      <a:pos x="29" y="206"/>
                    </a:cxn>
                    <a:cxn ang="0">
                      <a:pos x="40" y="214"/>
                    </a:cxn>
                    <a:cxn ang="0">
                      <a:pos x="44" y="221"/>
                    </a:cxn>
                    <a:cxn ang="0">
                      <a:pos x="58" y="224"/>
                    </a:cxn>
                    <a:cxn ang="0">
                      <a:pos x="83" y="224"/>
                    </a:cxn>
                    <a:cxn ang="0">
                      <a:pos x="101" y="224"/>
                    </a:cxn>
                    <a:cxn ang="0">
                      <a:pos x="123" y="228"/>
                    </a:cxn>
                    <a:cxn ang="0">
                      <a:pos x="138" y="232"/>
                    </a:cxn>
                    <a:cxn ang="0">
                      <a:pos x="123" y="235"/>
                    </a:cxn>
                    <a:cxn ang="0">
                      <a:pos x="109" y="235"/>
                    </a:cxn>
                  </a:cxnLst>
                  <a:rect l="0" t="0" r="r" b="b"/>
                  <a:pathLst>
                    <a:path w="138" h="235">
                      <a:moveTo>
                        <a:pt x="65" y="0"/>
                      </a:moveTo>
                      <a:lnTo>
                        <a:pt x="62" y="3"/>
                      </a:lnTo>
                      <a:lnTo>
                        <a:pt x="58" y="3"/>
                      </a:lnTo>
                      <a:lnTo>
                        <a:pt x="54" y="3"/>
                      </a:lnTo>
                      <a:lnTo>
                        <a:pt x="51" y="3"/>
                      </a:lnTo>
                      <a:lnTo>
                        <a:pt x="47" y="7"/>
                      </a:lnTo>
                      <a:lnTo>
                        <a:pt x="44" y="11"/>
                      </a:lnTo>
                      <a:lnTo>
                        <a:pt x="40" y="11"/>
                      </a:lnTo>
                      <a:lnTo>
                        <a:pt x="36" y="14"/>
                      </a:lnTo>
                      <a:lnTo>
                        <a:pt x="33" y="14"/>
                      </a:lnTo>
                      <a:lnTo>
                        <a:pt x="29" y="14"/>
                      </a:lnTo>
                      <a:lnTo>
                        <a:pt x="25" y="14"/>
                      </a:lnTo>
                      <a:lnTo>
                        <a:pt x="22" y="18"/>
                      </a:lnTo>
                      <a:lnTo>
                        <a:pt x="18" y="22"/>
                      </a:lnTo>
                      <a:lnTo>
                        <a:pt x="22" y="22"/>
                      </a:lnTo>
                      <a:lnTo>
                        <a:pt x="25" y="22"/>
                      </a:lnTo>
                      <a:lnTo>
                        <a:pt x="29" y="25"/>
                      </a:lnTo>
                      <a:lnTo>
                        <a:pt x="33" y="25"/>
                      </a:lnTo>
                      <a:lnTo>
                        <a:pt x="36" y="29"/>
                      </a:lnTo>
                      <a:lnTo>
                        <a:pt x="33" y="32"/>
                      </a:lnTo>
                      <a:lnTo>
                        <a:pt x="36" y="32"/>
                      </a:lnTo>
                      <a:lnTo>
                        <a:pt x="33" y="36"/>
                      </a:lnTo>
                      <a:lnTo>
                        <a:pt x="36" y="36"/>
                      </a:lnTo>
                      <a:lnTo>
                        <a:pt x="33" y="40"/>
                      </a:lnTo>
                      <a:lnTo>
                        <a:pt x="29" y="43"/>
                      </a:lnTo>
                      <a:lnTo>
                        <a:pt x="25" y="47"/>
                      </a:lnTo>
                      <a:lnTo>
                        <a:pt x="25" y="50"/>
                      </a:lnTo>
                      <a:lnTo>
                        <a:pt x="22" y="54"/>
                      </a:lnTo>
                      <a:lnTo>
                        <a:pt x="18" y="58"/>
                      </a:lnTo>
                      <a:lnTo>
                        <a:pt x="22" y="58"/>
                      </a:lnTo>
                      <a:lnTo>
                        <a:pt x="18" y="58"/>
                      </a:lnTo>
                      <a:lnTo>
                        <a:pt x="15" y="61"/>
                      </a:lnTo>
                      <a:lnTo>
                        <a:pt x="11" y="61"/>
                      </a:lnTo>
                      <a:lnTo>
                        <a:pt x="7" y="61"/>
                      </a:lnTo>
                      <a:lnTo>
                        <a:pt x="11" y="61"/>
                      </a:lnTo>
                      <a:lnTo>
                        <a:pt x="7" y="65"/>
                      </a:lnTo>
                      <a:lnTo>
                        <a:pt x="4" y="69"/>
                      </a:lnTo>
                      <a:lnTo>
                        <a:pt x="0" y="72"/>
                      </a:lnTo>
                      <a:lnTo>
                        <a:pt x="7" y="79"/>
                      </a:lnTo>
                      <a:lnTo>
                        <a:pt x="7" y="87"/>
                      </a:lnTo>
                      <a:lnTo>
                        <a:pt x="11" y="87"/>
                      </a:lnTo>
                      <a:lnTo>
                        <a:pt x="7" y="90"/>
                      </a:lnTo>
                      <a:lnTo>
                        <a:pt x="11" y="90"/>
                      </a:lnTo>
                      <a:lnTo>
                        <a:pt x="7" y="94"/>
                      </a:lnTo>
                      <a:lnTo>
                        <a:pt x="4" y="98"/>
                      </a:lnTo>
                      <a:lnTo>
                        <a:pt x="4" y="101"/>
                      </a:lnTo>
                      <a:lnTo>
                        <a:pt x="11" y="108"/>
                      </a:lnTo>
                      <a:lnTo>
                        <a:pt x="7" y="108"/>
                      </a:lnTo>
                      <a:lnTo>
                        <a:pt x="11" y="108"/>
                      </a:lnTo>
                      <a:lnTo>
                        <a:pt x="4" y="116"/>
                      </a:lnTo>
                      <a:lnTo>
                        <a:pt x="4" y="119"/>
                      </a:lnTo>
                      <a:lnTo>
                        <a:pt x="7" y="119"/>
                      </a:lnTo>
                      <a:lnTo>
                        <a:pt x="11" y="123"/>
                      </a:lnTo>
                      <a:lnTo>
                        <a:pt x="15" y="127"/>
                      </a:lnTo>
                      <a:lnTo>
                        <a:pt x="18" y="127"/>
                      </a:lnTo>
                      <a:lnTo>
                        <a:pt x="15" y="127"/>
                      </a:lnTo>
                      <a:lnTo>
                        <a:pt x="18" y="127"/>
                      </a:lnTo>
                      <a:lnTo>
                        <a:pt x="18" y="134"/>
                      </a:lnTo>
                      <a:lnTo>
                        <a:pt x="18" y="137"/>
                      </a:lnTo>
                      <a:lnTo>
                        <a:pt x="22" y="141"/>
                      </a:lnTo>
                      <a:lnTo>
                        <a:pt x="18" y="145"/>
                      </a:lnTo>
                      <a:lnTo>
                        <a:pt x="15" y="148"/>
                      </a:lnTo>
                      <a:lnTo>
                        <a:pt x="11" y="148"/>
                      </a:lnTo>
                      <a:lnTo>
                        <a:pt x="15" y="148"/>
                      </a:lnTo>
                      <a:lnTo>
                        <a:pt x="18" y="152"/>
                      </a:lnTo>
                      <a:lnTo>
                        <a:pt x="22" y="152"/>
                      </a:lnTo>
                      <a:lnTo>
                        <a:pt x="25" y="152"/>
                      </a:lnTo>
                      <a:lnTo>
                        <a:pt x="29" y="152"/>
                      </a:lnTo>
                      <a:lnTo>
                        <a:pt x="33" y="152"/>
                      </a:lnTo>
                      <a:lnTo>
                        <a:pt x="36" y="152"/>
                      </a:lnTo>
                      <a:lnTo>
                        <a:pt x="40" y="156"/>
                      </a:lnTo>
                      <a:lnTo>
                        <a:pt x="44" y="156"/>
                      </a:lnTo>
                      <a:lnTo>
                        <a:pt x="47" y="156"/>
                      </a:lnTo>
                      <a:lnTo>
                        <a:pt x="51" y="159"/>
                      </a:lnTo>
                      <a:lnTo>
                        <a:pt x="54" y="159"/>
                      </a:lnTo>
                      <a:lnTo>
                        <a:pt x="54" y="166"/>
                      </a:lnTo>
                      <a:lnTo>
                        <a:pt x="58" y="166"/>
                      </a:lnTo>
                      <a:lnTo>
                        <a:pt x="54" y="166"/>
                      </a:lnTo>
                      <a:lnTo>
                        <a:pt x="58" y="166"/>
                      </a:lnTo>
                      <a:lnTo>
                        <a:pt x="54" y="170"/>
                      </a:lnTo>
                      <a:lnTo>
                        <a:pt x="58" y="170"/>
                      </a:lnTo>
                      <a:lnTo>
                        <a:pt x="54" y="174"/>
                      </a:lnTo>
                      <a:lnTo>
                        <a:pt x="58" y="174"/>
                      </a:lnTo>
                      <a:lnTo>
                        <a:pt x="54" y="174"/>
                      </a:lnTo>
                      <a:lnTo>
                        <a:pt x="58" y="177"/>
                      </a:lnTo>
                      <a:lnTo>
                        <a:pt x="62" y="181"/>
                      </a:lnTo>
                      <a:lnTo>
                        <a:pt x="65" y="185"/>
                      </a:lnTo>
                      <a:lnTo>
                        <a:pt x="69" y="188"/>
                      </a:lnTo>
                      <a:lnTo>
                        <a:pt x="65" y="192"/>
                      </a:lnTo>
                      <a:lnTo>
                        <a:pt x="62" y="192"/>
                      </a:lnTo>
                      <a:lnTo>
                        <a:pt x="58" y="192"/>
                      </a:lnTo>
                      <a:lnTo>
                        <a:pt x="54" y="195"/>
                      </a:lnTo>
                      <a:lnTo>
                        <a:pt x="51" y="195"/>
                      </a:lnTo>
                      <a:lnTo>
                        <a:pt x="47" y="195"/>
                      </a:lnTo>
                      <a:lnTo>
                        <a:pt x="44" y="195"/>
                      </a:lnTo>
                      <a:lnTo>
                        <a:pt x="40" y="199"/>
                      </a:lnTo>
                      <a:lnTo>
                        <a:pt x="36" y="199"/>
                      </a:lnTo>
                      <a:lnTo>
                        <a:pt x="33" y="203"/>
                      </a:lnTo>
                      <a:lnTo>
                        <a:pt x="29" y="206"/>
                      </a:lnTo>
                      <a:lnTo>
                        <a:pt x="33" y="210"/>
                      </a:lnTo>
                      <a:lnTo>
                        <a:pt x="36" y="214"/>
                      </a:lnTo>
                      <a:lnTo>
                        <a:pt x="40" y="214"/>
                      </a:lnTo>
                      <a:lnTo>
                        <a:pt x="44" y="217"/>
                      </a:lnTo>
                      <a:lnTo>
                        <a:pt x="40" y="221"/>
                      </a:lnTo>
                      <a:lnTo>
                        <a:pt x="44" y="221"/>
                      </a:lnTo>
                      <a:lnTo>
                        <a:pt x="47" y="221"/>
                      </a:lnTo>
                      <a:lnTo>
                        <a:pt x="51" y="221"/>
                      </a:lnTo>
                      <a:lnTo>
                        <a:pt x="58" y="224"/>
                      </a:lnTo>
                      <a:lnTo>
                        <a:pt x="65" y="224"/>
                      </a:lnTo>
                      <a:lnTo>
                        <a:pt x="76" y="224"/>
                      </a:lnTo>
                      <a:lnTo>
                        <a:pt x="83" y="224"/>
                      </a:lnTo>
                      <a:lnTo>
                        <a:pt x="87" y="224"/>
                      </a:lnTo>
                      <a:lnTo>
                        <a:pt x="94" y="224"/>
                      </a:lnTo>
                      <a:lnTo>
                        <a:pt x="101" y="224"/>
                      </a:lnTo>
                      <a:lnTo>
                        <a:pt x="109" y="224"/>
                      </a:lnTo>
                      <a:lnTo>
                        <a:pt x="116" y="228"/>
                      </a:lnTo>
                      <a:lnTo>
                        <a:pt x="123" y="228"/>
                      </a:lnTo>
                      <a:lnTo>
                        <a:pt x="130" y="228"/>
                      </a:lnTo>
                      <a:lnTo>
                        <a:pt x="134" y="228"/>
                      </a:lnTo>
                      <a:lnTo>
                        <a:pt x="138" y="232"/>
                      </a:lnTo>
                      <a:lnTo>
                        <a:pt x="130" y="232"/>
                      </a:lnTo>
                      <a:lnTo>
                        <a:pt x="127" y="232"/>
                      </a:lnTo>
                      <a:lnTo>
                        <a:pt x="123" y="235"/>
                      </a:lnTo>
                      <a:lnTo>
                        <a:pt x="116" y="235"/>
                      </a:lnTo>
                      <a:lnTo>
                        <a:pt x="112" y="235"/>
                      </a:lnTo>
                      <a:lnTo>
                        <a:pt x="109" y="235"/>
                      </a:lnTo>
                      <a:lnTo>
                        <a:pt x="105" y="235"/>
                      </a:lnTo>
                      <a:lnTo>
                        <a:pt x="101" y="235"/>
                      </a:lnTo>
                    </a:path>
                  </a:pathLst>
                </a:custGeom>
                <a:noFill/>
                <a:ln w="12700" cmpd="sng">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latin typeface="+mj-lt"/>
                  </a:endParaRPr>
                </a:p>
              </p:txBody>
            </p:sp>
            <p:sp>
              <p:nvSpPr>
                <p:cNvPr id="106" name="Freeform 88"/>
                <p:cNvSpPr>
                  <a:spLocks/>
                </p:cNvSpPr>
                <p:nvPr/>
              </p:nvSpPr>
              <p:spPr bwMode="auto">
                <a:xfrm>
                  <a:off x="1800225" y="1414463"/>
                  <a:ext cx="642938" cy="144463"/>
                </a:xfrm>
                <a:custGeom>
                  <a:avLst/>
                  <a:gdLst/>
                  <a:ahLst/>
                  <a:cxnLst>
                    <a:cxn ang="0">
                      <a:pos x="83" y="4"/>
                    </a:cxn>
                    <a:cxn ang="0">
                      <a:pos x="72" y="8"/>
                    </a:cxn>
                    <a:cxn ang="0">
                      <a:pos x="58" y="8"/>
                    </a:cxn>
                    <a:cxn ang="0">
                      <a:pos x="47" y="8"/>
                    </a:cxn>
                    <a:cxn ang="0">
                      <a:pos x="36" y="11"/>
                    </a:cxn>
                    <a:cxn ang="0">
                      <a:pos x="32" y="15"/>
                    </a:cxn>
                    <a:cxn ang="0">
                      <a:pos x="36" y="18"/>
                    </a:cxn>
                    <a:cxn ang="0">
                      <a:pos x="25" y="22"/>
                    </a:cxn>
                    <a:cxn ang="0">
                      <a:pos x="14" y="26"/>
                    </a:cxn>
                    <a:cxn ang="0">
                      <a:pos x="3" y="33"/>
                    </a:cxn>
                    <a:cxn ang="0">
                      <a:pos x="7" y="40"/>
                    </a:cxn>
                    <a:cxn ang="0">
                      <a:pos x="3" y="40"/>
                    </a:cxn>
                    <a:cxn ang="0">
                      <a:pos x="7" y="44"/>
                    </a:cxn>
                    <a:cxn ang="0">
                      <a:pos x="32" y="47"/>
                    </a:cxn>
                    <a:cxn ang="0">
                      <a:pos x="94" y="47"/>
                    </a:cxn>
                    <a:cxn ang="0">
                      <a:pos x="166" y="51"/>
                    </a:cxn>
                    <a:cxn ang="0">
                      <a:pos x="242" y="51"/>
                    </a:cxn>
                    <a:cxn ang="0">
                      <a:pos x="293" y="55"/>
                    </a:cxn>
                    <a:cxn ang="0">
                      <a:pos x="311" y="55"/>
                    </a:cxn>
                    <a:cxn ang="0">
                      <a:pos x="282" y="55"/>
                    </a:cxn>
                    <a:cxn ang="0">
                      <a:pos x="246" y="58"/>
                    </a:cxn>
                    <a:cxn ang="0">
                      <a:pos x="213" y="58"/>
                    </a:cxn>
                    <a:cxn ang="0">
                      <a:pos x="192" y="62"/>
                    </a:cxn>
                    <a:cxn ang="0">
                      <a:pos x="177" y="62"/>
                    </a:cxn>
                    <a:cxn ang="0">
                      <a:pos x="195" y="62"/>
                    </a:cxn>
                    <a:cxn ang="0">
                      <a:pos x="228" y="66"/>
                    </a:cxn>
                    <a:cxn ang="0">
                      <a:pos x="253" y="66"/>
                    </a:cxn>
                    <a:cxn ang="0">
                      <a:pos x="387" y="69"/>
                    </a:cxn>
                    <a:cxn ang="0">
                      <a:pos x="405" y="69"/>
                    </a:cxn>
                    <a:cxn ang="0">
                      <a:pos x="395" y="73"/>
                    </a:cxn>
                    <a:cxn ang="0">
                      <a:pos x="373" y="73"/>
                    </a:cxn>
                    <a:cxn ang="0">
                      <a:pos x="333" y="73"/>
                    </a:cxn>
                    <a:cxn ang="0">
                      <a:pos x="206" y="76"/>
                    </a:cxn>
                    <a:cxn ang="0">
                      <a:pos x="184" y="76"/>
                    </a:cxn>
                    <a:cxn ang="0">
                      <a:pos x="145" y="80"/>
                    </a:cxn>
                    <a:cxn ang="0">
                      <a:pos x="108" y="80"/>
                    </a:cxn>
                    <a:cxn ang="0">
                      <a:pos x="87" y="80"/>
                    </a:cxn>
                    <a:cxn ang="0">
                      <a:pos x="90" y="84"/>
                    </a:cxn>
                    <a:cxn ang="0">
                      <a:pos x="119" y="87"/>
                    </a:cxn>
                    <a:cxn ang="0">
                      <a:pos x="166" y="87"/>
                    </a:cxn>
                    <a:cxn ang="0">
                      <a:pos x="213" y="91"/>
                    </a:cxn>
                    <a:cxn ang="0">
                      <a:pos x="246" y="91"/>
                    </a:cxn>
                  </a:cxnLst>
                  <a:rect l="0" t="0" r="r" b="b"/>
                  <a:pathLst>
                    <a:path w="405" h="91">
                      <a:moveTo>
                        <a:pt x="97" y="0"/>
                      </a:moveTo>
                      <a:lnTo>
                        <a:pt x="90" y="4"/>
                      </a:lnTo>
                      <a:lnTo>
                        <a:pt x="83" y="4"/>
                      </a:lnTo>
                      <a:lnTo>
                        <a:pt x="79" y="4"/>
                      </a:lnTo>
                      <a:lnTo>
                        <a:pt x="76" y="4"/>
                      </a:lnTo>
                      <a:lnTo>
                        <a:pt x="72" y="8"/>
                      </a:lnTo>
                      <a:lnTo>
                        <a:pt x="68" y="8"/>
                      </a:lnTo>
                      <a:lnTo>
                        <a:pt x="61" y="8"/>
                      </a:lnTo>
                      <a:lnTo>
                        <a:pt x="58" y="8"/>
                      </a:lnTo>
                      <a:lnTo>
                        <a:pt x="54" y="8"/>
                      </a:lnTo>
                      <a:lnTo>
                        <a:pt x="50" y="8"/>
                      </a:lnTo>
                      <a:lnTo>
                        <a:pt x="47" y="8"/>
                      </a:lnTo>
                      <a:lnTo>
                        <a:pt x="43" y="11"/>
                      </a:lnTo>
                      <a:lnTo>
                        <a:pt x="40" y="11"/>
                      </a:lnTo>
                      <a:lnTo>
                        <a:pt x="36" y="11"/>
                      </a:lnTo>
                      <a:lnTo>
                        <a:pt x="40" y="11"/>
                      </a:lnTo>
                      <a:lnTo>
                        <a:pt x="36" y="11"/>
                      </a:lnTo>
                      <a:lnTo>
                        <a:pt x="32" y="15"/>
                      </a:lnTo>
                      <a:lnTo>
                        <a:pt x="29" y="15"/>
                      </a:lnTo>
                      <a:lnTo>
                        <a:pt x="32" y="18"/>
                      </a:lnTo>
                      <a:lnTo>
                        <a:pt x="36" y="18"/>
                      </a:lnTo>
                      <a:lnTo>
                        <a:pt x="32" y="18"/>
                      </a:lnTo>
                      <a:lnTo>
                        <a:pt x="29" y="18"/>
                      </a:lnTo>
                      <a:lnTo>
                        <a:pt x="25" y="22"/>
                      </a:lnTo>
                      <a:lnTo>
                        <a:pt x="21" y="22"/>
                      </a:lnTo>
                      <a:lnTo>
                        <a:pt x="18" y="26"/>
                      </a:lnTo>
                      <a:lnTo>
                        <a:pt x="14" y="26"/>
                      </a:lnTo>
                      <a:lnTo>
                        <a:pt x="11" y="29"/>
                      </a:lnTo>
                      <a:lnTo>
                        <a:pt x="7" y="29"/>
                      </a:lnTo>
                      <a:lnTo>
                        <a:pt x="3" y="33"/>
                      </a:lnTo>
                      <a:lnTo>
                        <a:pt x="0" y="37"/>
                      </a:lnTo>
                      <a:lnTo>
                        <a:pt x="3" y="37"/>
                      </a:lnTo>
                      <a:lnTo>
                        <a:pt x="7" y="40"/>
                      </a:lnTo>
                      <a:lnTo>
                        <a:pt x="3" y="40"/>
                      </a:lnTo>
                      <a:lnTo>
                        <a:pt x="7" y="40"/>
                      </a:lnTo>
                      <a:lnTo>
                        <a:pt x="3" y="40"/>
                      </a:lnTo>
                      <a:lnTo>
                        <a:pt x="7" y="44"/>
                      </a:lnTo>
                      <a:lnTo>
                        <a:pt x="3" y="44"/>
                      </a:lnTo>
                      <a:lnTo>
                        <a:pt x="7" y="44"/>
                      </a:lnTo>
                      <a:lnTo>
                        <a:pt x="14" y="47"/>
                      </a:lnTo>
                      <a:lnTo>
                        <a:pt x="21" y="47"/>
                      </a:lnTo>
                      <a:lnTo>
                        <a:pt x="32" y="47"/>
                      </a:lnTo>
                      <a:lnTo>
                        <a:pt x="50" y="47"/>
                      </a:lnTo>
                      <a:lnTo>
                        <a:pt x="68" y="47"/>
                      </a:lnTo>
                      <a:lnTo>
                        <a:pt x="94" y="47"/>
                      </a:lnTo>
                      <a:lnTo>
                        <a:pt x="116" y="47"/>
                      </a:lnTo>
                      <a:lnTo>
                        <a:pt x="141" y="51"/>
                      </a:lnTo>
                      <a:lnTo>
                        <a:pt x="166" y="51"/>
                      </a:lnTo>
                      <a:lnTo>
                        <a:pt x="192" y="51"/>
                      </a:lnTo>
                      <a:lnTo>
                        <a:pt x="221" y="51"/>
                      </a:lnTo>
                      <a:lnTo>
                        <a:pt x="242" y="51"/>
                      </a:lnTo>
                      <a:lnTo>
                        <a:pt x="268" y="51"/>
                      </a:lnTo>
                      <a:lnTo>
                        <a:pt x="282" y="51"/>
                      </a:lnTo>
                      <a:lnTo>
                        <a:pt x="293" y="55"/>
                      </a:lnTo>
                      <a:lnTo>
                        <a:pt x="304" y="55"/>
                      </a:lnTo>
                      <a:lnTo>
                        <a:pt x="308" y="55"/>
                      </a:lnTo>
                      <a:lnTo>
                        <a:pt x="311" y="55"/>
                      </a:lnTo>
                      <a:lnTo>
                        <a:pt x="304" y="55"/>
                      </a:lnTo>
                      <a:lnTo>
                        <a:pt x="293" y="55"/>
                      </a:lnTo>
                      <a:lnTo>
                        <a:pt x="282" y="55"/>
                      </a:lnTo>
                      <a:lnTo>
                        <a:pt x="271" y="58"/>
                      </a:lnTo>
                      <a:lnTo>
                        <a:pt x="257" y="58"/>
                      </a:lnTo>
                      <a:lnTo>
                        <a:pt x="246" y="58"/>
                      </a:lnTo>
                      <a:lnTo>
                        <a:pt x="232" y="58"/>
                      </a:lnTo>
                      <a:lnTo>
                        <a:pt x="221" y="58"/>
                      </a:lnTo>
                      <a:lnTo>
                        <a:pt x="213" y="58"/>
                      </a:lnTo>
                      <a:lnTo>
                        <a:pt x="206" y="58"/>
                      </a:lnTo>
                      <a:lnTo>
                        <a:pt x="199" y="62"/>
                      </a:lnTo>
                      <a:lnTo>
                        <a:pt x="192" y="62"/>
                      </a:lnTo>
                      <a:lnTo>
                        <a:pt x="188" y="62"/>
                      </a:lnTo>
                      <a:lnTo>
                        <a:pt x="181" y="62"/>
                      </a:lnTo>
                      <a:lnTo>
                        <a:pt x="177" y="62"/>
                      </a:lnTo>
                      <a:lnTo>
                        <a:pt x="181" y="62"/>
                      </a:lnTo>
                      <a:lnTo>
                        <a:pt x="188" y="62"/>
                      </a:lnTo>
                      <a:lnTo>
                        <a:pt x="195" y="62"/>
                      </a:lnTo>
                      <a:lnTo>
                        <a:pt x="206" y="66"/>
                      </a:lnTo>
                      <a:lnTo>
                        <a:pt x="221" y="66"/>
                      </a:lnTo>
                      <a:lnTo>
                        <a:pt x="228" y="66"/>
                      </a:lnTo>
                      <a:lnTo>
                        <a:pt x="239" y="66"/>
                      </a:lnTo>
                      <a:lnTo>
                        <a:pt x="250" y="66"/>
                      </a:lnTo>
                      <a:lnTo>
                        <a:pt x="253" y="66"/>
                      </a:lnTo>
                      <a:lnTo>
                        <a:pt x="268" y="66"/>
                      </a:lnTo>
                      <a:lnTo>
                        <a:pt x="373" y="69"/>
                      </a:lnTo>
                      <a:lnTo>
                        <a:pt x="387" y="69"/>
                      </a:lnTo>
                      <a:lnTo>
                        <a:pt x="395" y="69"/>
                      </a:lnTo>
                      <a:lnTo>
                        <a:pt x="398" y="69"/>
                      </a:lnTo>
                      <a:lnTo>
                        <a:pt x="405" y="69"/>
                      </a:lnTo>
                      <a:lnTo>
                        <a:pt x="402" y="69"/>
                      </a:lnTo>
                      <a:lnTo>
                        <a:pt x="398" y="73"/>
                      </a:lnTo>
                      <a:lnTo>
                        <a:pt x="395" y="73"/>
                      </a:lnTo>
                      <a:lnTo>
                        <a:pt x="387" y="73"/>
                      </a:lnTo>
                      <a:lnTo>
                        <a:pt x="380" y="73"/>
                      </a:lnTo>
                      <a:lnTo>
                        <a:pt x="373" y="73"/>
                      </a:lnTo>
                      <a:lnTo>
                        <a:pt x="358" y="73"/>
                      </a:lnTo>
                      <a:lnTo>
                        <a:pt x="351" y="73"/>
                      </a:lnTo>
                      <a:lnTo>
                        <a:pt x="333" y="73"/>
                      </a:lnTo>
                      <a:lnTo>
                        <a:pt x="228" y="76"/>
                      </a:lnTo>
                      <a:lnTo>
                        <a:pt x="213" y="76"/>
                      </a:lnTo>
                      <a:lnTo>
                        <a:pt x="206" y="76"/>
                      </a:lnTo>
                      <a:lnTo>
                        <a:pt x="199" y="76"/>
                      </a:lnTo>
                      <a:lnTo>
                        <a:pt x="195" y="76"/>
                      </a:lnTo>
                      <a:lnTo>
                        <a:pt x="184" y="76"/>
                      </a:lnTo>
                      <a:lnTo>
                        <a:pt x="174" y="76"/>
                      </a:lnTo>
                      <a:lnTo>
                        <a:pt x="159" y="80"/>
                      </a:lnTo>
                      <a:lnTo>
                        <a:pt x="145" y="80"/>
                      </a:lnTo>
                      <a:lnTo>
                        <a:pt x="134" y="80"/>
                      </a:lnTo>
                      <a:lnTo>
                        <a:pt x="119" y="80"/>
                      </a:lnTo>
                      <a:lnTo>
                        <a:pt x="108" y="80"/>
                      </a:lnTo>
                      <a:lnTo>
                        <a:pt x="97" y="80"/>
                      </a:lnTo>
                      <a:lnTo>
                        <a:pt x="94" y="80"/>
                      </a:lnTo>
                      <a:lnTo>
                        <a:pt x="87" y="80"/>
                      </a:lnTo>
                      <a:lnTo>
                        <a:pt x="90" y="84"/>
                      </a:lnTo>
                      <a:lnTo>
                        <a:pt x="87" y="84"/>
                      </a:lnTo>
                      <a:lnTo>
                        <a:pt x="90" y="84"/>
                      </a:lnTo>
                      <a:lnTo>
                        <a:pt x="97" y="84"/>
                      </a:lnTo>
                      <a:lnTo>
                        <a:pt x="108" y="87"/>
                      </a:lnTo>
                      <a:lnTo>
                        <a:pt x="119" y="87"/>
                      </a:lnTo>
                      <a:lnTo>
                        <a:pt x="130" y="87"/>
                      </a:lnTo>
                      <a:lnTo>
                        <a:pt x="148" y="87"/>
                      </a:lnTo>
                      <a:lnTo>
                        <a:pt x="166" y="87"/>
                      </a:lnTo>
                      <a:lnTo>
                        <a:pt x="181" y="87"/>
                      </a:lnTo>
                      <a:lnTo>
                        <a:pt x="195" y="87"/>
                      </a:lnTo>
                      <a:lnTo>
                        <a:pt x="213" y="91"/>
                      </a:lnTo>
                      <a:lnTo>
                        <a:pt x="221" y="91"/>
                      </a:lnTo>
                      <a:lnTo>
                        <a:pt x="232" y="91"/>
                      </a:lnTo>
                      <a:lnTo>
                        <a:pt x="246" y="91"/>
                      </a:lnTo>
                      <a:lnTo>
                        <a:pt x="257" y="91"/>
                      </a:lnTo>
                      <a:lnTo>
                        <a:pt x="268" y="91"/>
                      </a:lnTo>
                    </a:path>
                  </a:pathLst>
                </a:custGeom>
                <a:noFill/>
                <a:ln w="12700" cmpd="sng">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latin typeface="+mj-lt"/>
                  </a:endParaRPr>
                </a:p>
              </p:txBody>
            </p:sp>
            <p:sp>
              <p:nvSpPr>
                <p:cNvPr id="107" name="Freeform 89"/>
                <p:cNvSpPr>
                  <a:spLocks/>
                </p:cNvSpPr>
                <p:nvPr/>
              </p:nvSpPr>
              <p:spPr bwMode="auto">
                <a:xfrm>
                  <a:off x="1833562" y="1558926"/>
                  <a:ext cx="427038" cy="173038"/>
                </a:xfrm>
                <a:custGeom>
                  <a:avLst/>
                  <a:gdLst/>
                  <a:ahLst/>
                  <a:cxnLst>
                    <a:cxn ang="0">
                      <a:pos x="265" y="3"/>
                    </a:cxn>
                    <a:cxn ang="0">
                      <a:pos x="269" y="3"/>
                    </a:cxn>
                    <a:cxn ang="0">
                      <a:pos x="250" y="7"/>
                    </a:cxn>
                    <a:cxn ang="0">
                      <a:pos x="218" y="7"/>
                    </a:cxn>
                    <a:cxn ang="0">
                      <a:pos x="192" y="7"/>
                    </a:cxn>
                    <a:cxn ang="0">
                      <a:pos x="178" y="11"/>
                    </a:cxn>
                    <a:cxn ang="0">
                      <a:pos x="131" y="11"/>
                    </a:cxn>
                    <a:cxn ang="0">
                      <a:pos x="109" y="14"/>
                    </a:cxn>
                    <a:cxn ang="0">
                      <a:pos x="95" y="18"/>
                    </a:cxn>
                    <a:cxn ang="0">
                      <a:pos x="80" y="18"/>
                    </a:cxn>
                    <a:cxn ang="0">
                      <a:pos x="69" y="22"/>
                    </a:cxn>
                    <a:cxn ang="0">
                      <a:pos x="51" y="22"/>
                    </a:cxn>
                    <a:cxn ang="0">
                      <a:pos x="26" y="22"/>
                    </a:cxn>
                    <a:cxn ang="0">
                      <a:pos x="8" y="25"/>
                    </a:cxn>
                    <a:cxn ang="0">
                      <a:pos x="4" y="29"/>
                    </a:cxn>
                    <a:cxn ang="0">
                      <a:pos x="15" y="32"/>
                    </a:cxn>
                    <a:cxn ang="0">
                      <a:pos x="26" y="36"/>
                    </a:cxn>
                    <a:cxn ang="0">
                      <a:pos x="37" y="36"/>
                    </a:cxn>
                    <a:cxn ang="0">
                      <a:pos x="47" y="43"/>
                    </a:cxn>
                    <a:cxn ang="0">
                      <a:pos x="58" y="51"/>
                    </a:cxn>
                    <a:cxn ang="0">
                      <a:pos x="55" y="54"/>
                    </a:cxn>
                    <a:cxn ang="0">
                      <a:pos x="51" y="61"/>
                    </a:cxn>
                    <a:cxn ang="0">
                      <a:pos x="62" y="65"/>
                    </a:cxn>
                    <a:cxn ang="0">
                      <a:pos x="51" y="69"/>
                    </a:cxn>
                    <a:cxn ang="0">
                      <a:pos x="40" y="72"/>
                    </a:cxn>
                    <a:cxn ang="0">
                      <a:pos x="51" y="72"/>
                    </a:cxn>
                    <a:cxn ang="0">
                      <a:pos x="66" y="76"/>
                    </a:cxn>
                    <a:cxn ang="0">
                      <a:pos x="91" y="76"/>
                    </a:cxn>
                    <a:cxn ang="0">
                      <a:pos x="95" y="80"/>
                    </a:cxn>
                    <a:cxn ang="0">
                      <a:pos x="91" y="83"/>
                    </a:cxn>
                    <a:cxn ang="0">
                      <a:pos x="66" y="83"/>
                    </a:cxn>
                    <a:cxn ang="0">
                      <a:pos x="47" y="83"/>
                    </a:cxn>
                    <a:cxn ang="0">
                      <a:pos x="44" y="87"/>
                    </a:cxn>
                    <a:cxn ang="0">
                      <a:pos x="58" y="90"/>
                    </a:cxn>
                    <a:cxn ang="0">
                      <a:pos x="73" y="90"/>
                    </a:cxn>
                    <a:cxn ang="0">
                      <a:pos x="84" y="94"/>
                    </a:cxn>
                    <a:cxn ang="0">
                      <a:pos x="98" y="94"/>
                    </a:cxn>
                    <a:cxn ang="0">
                      <a:pos x="109" y="94"/>
                    </a:cxn>
                    <a:cxn ang="0">
                      <a:pos x="120" y="98"/>
                    </a:cxn>
                    <a:cxn ang="0">
                      <a:pos x="109" y="101"/>
                    </a:cxn>
                    <a:cxn ang="0">
                      <a:pos x="95" y="101"/>
                    </a:cxn>
                    <a:cxn ang="0">
                      <a:pos x="84" y="105"/>
                    </a:cxn>
                  </a:cxnLst>
                  <a:rect l="0" t="0" r="r" b="b"/>
                  <a:pathLst>
                    <a:path w="269" h="109">
                      <a:moveTo>
                        <a:pt x="247" y="0"/>
                      </a:moveTo>
                      <a:lnTo>
                        <a:pt x="254" y="0"/>
                      </a:lnTo>
                      <a:lnTo>
                        <a:pt x="265" y="3"/>
                      </a:lnTo>
                      <a:lnTo>
                        <a:pt x="261" y="3"/>
                      </a:lnTo>
                      <a:lnTo>
                        <a:pt x="265" y="3"/>
                      </a:lnTo>
                      <a:lnTo>
                        <a:pt x="269" y="3"/>
                      </a:lnTo>
                      <a:lnTo>
                        <a:pt x="265" y="3"/>
                      </a:lnTo>
                      <a:lnTo>
                        <a:pt x="258" y="3"/>
                      </a:lnTo>
                      <a:lnTo>
                        <a:pt x="250" y="7"/>
                      </a:lnTo>
                      <a:lnTo>
                        <a:pt x="243" y="7"/>
                      </a:lnTo>
                      <a:lnTo>
                        <a:pt x="232" y="7"/>
                      </a:lnTo>
                      <a:lnTo>
                        <a:pt x="218" y="7"/>
                      </a:lnTo>
                      <a:lnTo>
                        <a:pt x="207" y="7"/>
                      </a:lnTo>
                      <a:lnTo>
                        <a:pt x="196" y="7"/>
                      </a:lnTo>
                      <a:lnTo>
                        <a:pt x="192" y="7"/>
                      </a:lnTo>
                      <a:lnTo>
                        <a:pt x="189" y="7"/>
                      </a:lnTo>
                      <a:lnTo>
                        <a:pt x="185" y="11"/>
                      </a:lnTo>
                      <a:lnTo>
                        <a:pt x="178" y="11"/>
                      </a:lnTo>
                      <a:lnTo>
                        <a:pt x="167" y="11"/>
                      </a:lnTo>
                      <a:lnTo>
                        <a:pt x="149" y="11"/>
                      </a:lnTo>
                      <a:lnTo>
                        <a:pt x="131" y="11"/>
                      </a:lnTo>
                      <a:lnTo>
                        <a:pt x="120" y="11"/>
                      </a:lnTo>
                      <a:lnTo>
                        <a:pt x="113" y="11"/>
                      </a:lnTo>
                      <a:lnTo>
                        <a:pt x="109" y="14"/>
                      </a:lnTo>
                      <a:lnTo>
                        <a:pt x="105" y="14"/>
                      </a:lnTo>
                      <a:lnTo>
                        <a:pt x="102" y="14"/>
                      </a:lnTo>
                      <a:lnTo>
                        <a:pt x="95" y="18"/>
                      </a:lnTo>
                      <a:lnTo>
                        <a:pt x="87" y="18"/>
                      </a:lnTo>
                      <a:lnTo>
                        <a:pt x="84" y="18"/>
                      </a:lnTo>
                      <a:lnTo>
                        <a:pt x="80" y="18"/>
                      </a:lnTo>
                      <a:lnTo>
                        <a:pt x="76" y="18"/>
                      </a:lnTo>
                      <a:lnTo>
                        <a:pt x="73" y="18"/>
                      </a:lnTo>
                      <a:lnTo>
                        <a:pt x="69" y="22"/>
                      </a:lnTo>
                      <a:lnTo>
                        <a:pt x="62" y="22"/>
                      </a:lnTo>
                      <a:lnTo>
                        <a:pt x="55" y="22"/>
                      </a:lnTo>
                      <a:lnTo>
                        <a:pt x="51" y="22"/>
                      </a:lnTo>
                      <a:lnTo>
                        <a:pt x="40" y="22"/>
                      </a:lnTo>
                      <a:lnTo>
                        <a:pt x="33" y="22"/>
                      </a:lnTo>
                      <a:lnTo>
                        <a:pt x="26" y="22"/>
                      </a:lnTo>
                      <a:lnTo>
                        <a:pt x="19" y="25"/>
                      </a:lnTo>
                      <a:lnTo>
                        <a:pt x="15" y="25"/>
                      </a:lnTo>
                      <a:lnTo>
                        <a:pt x="8" y="25"/>
                      </a:lnTo>
                      <a:lnTo>
                        <a:pt x="4" y="25"/>
                      </a:lnTo>
                      <a:lnTo>
                        <a:pt x="0" y="25"/>
                      </a:lnTo>
                      <a:lnTo>
                        <a:pt x="4" y="29"/>
                      </a:lnTo>
                      <a:lnTo>
                        <a:pt x="8" y="29"/>
                      </a:lnTo>
                      <a:lnTo>
                        <a:pt x="11" y="32"/>
                      </a:lnTo>
                      <a:lnTo>
                        <a:pt x="15" y="32"/>
                      </a:lnTo>
                      <a:lnTo>
                        <a:pt x="19" y="32"/>
                      </a:lnTo>
                      <a:lnTo>
                        <a:pt x="22" y="32"/>
                      </a:lnTo>
                      <a:lnTo>
                        <a:pt x="26" y="36"/>
                      </a:lnTo>
                      <a:lnTo>
                        <a:pt x="29" y="36"/>
                      </a:lnTo>
                      <a:lnTo>
                        <a:pt x="33" y="36"/>
                      </a:lnTo>
                      <a:lnTo>
                        <a:pt x="37" y="36"/>
                      </a:lnTo>
                      <a:lnTo>
                        <a:pt x="40" y="40"/>
                      </a:lnTo>
                      <a:lnTo>
                        <a:pt x="44" y="43"/>
                      </a:lnTo>
                      <a:lnTo>
                        <a:pt x="47" y="43"/>
                      </a:lnTo>
                      <a:lnTo>
                        <a:pt x="51" y="43"/>
                      </a:lnTo>
                      <a:lnTo>
                        <a:pt x="55" y="47"/>
                      </a:lnTo>
                      <a:lnTo>
                        <a:pt x="58" y="51"/>
                      </a:lnTo>
                      <a:lnTo>
                        <a:pt x="55" y="51"/>
                      </a:lnTo>
                      <a:lnTo>
                        <a:pt x="51" y="54"/>
                      </a:lnTo>
                      <a:lnTo>
                        <a:pt x="55" y="54"/>
                      </a:lnTo>
                      <a:lnTo>
                        <a:pt x="51" y="54"/>
                      </a:lnTo>
                      <a:lnTo>
                        <a:pt x="47" y="58"/>
                      </a:lnTo>
                      <a:lnTo>
                        <a:pt x="51" y="61"/>
                      </a:lnTo>
                      <a:lnTo>
                        <a:pt x="55" y="61"/>
                      </a:lnTo>
                      <a:lnTo>
                        <a:pt x="58" y="61"/>
                      </a:lnTo>
                      <a:lnTo>
                        <a:pt x="62" y="65"/>
                      </a:lnTo>
                      <a:lnTo>
                        <a:pt x="58" y="65"/>
                      </a:lnTo>
                      <a:lnTo>
                        <a:pt x="55" y="65"/>
                      </a:lnTo>
                      <a:lnTo>
                        <a:pt x="51" y="69"/>
                      </a:lnTo>
                      <a:lnTo>
                        <a:pt x="47" y="69"/>
                      </a:lnTo>
                      <a:lnTo>
                        <a:pt x="44" y="69"/>
                      </a:lnTo>
                      <a:lnTo>
                        <a:pt x="40" y="72"/>
                      </a:lnTo>
                      <a:lnTo>
                        <a:pt x="44" y="72"/>
                      </a:lnTo>
                      <a:lnTo>
                        <a:pt x="47" y="72"/>
                      </a:lnTo>
                      <a:lnTo>
                        <a:pt x="51" y="72"/>
                      </a:lnTo>
                      <a:lnTo>
                        <a:pt x="55" y="76"/>
                      </a:lnTo>
                      <a:lnTo>
                        <a:pt x="62" y="76"/>
                      </a:lnTo>
                      <a:lnTo>
                        <a:pt x="66" y="76"/>
                      </a:lnTo>
                      <a:lnTo>
                        <a:pt x="76" y="76"/>
                      </a:lnTo>
                      <a:lnTo>
                        <a:pt x="84" y="76"/>
                      </a:lnTo>
                      <a:lnTo>
                        <a:pt x="91" y="76"/>
                      </a:lnTo>
                      <a:lnTo>
                        <a:pt x="95" y="80"/>
                      </a:lnTo>
                      <a:lnTo>
                        <a:pt x="98" y="80"/>
                      </a:lnTo>
                      <a:lnTo>
                        <a:pt x="95" y="80"/>
                      </a:lnTo>
                      <a:lnTo>
                        <a:pt x="98" y="80"/>
                      </a:lnTo>
                      <a:lnTo>
                        <a:pt x="95" y="80"/>
                      </a:lnTo>
                      <a:lnTo>
                        <a:pt x="91" y="83"/>
                      </a:lnTo>
                      <a:lnTo>
                        <a:pt x="87" y="83"/>
                      </a:lnTo>
                      <a:lnTo>
                        <a:pt x="80" y="83"/>
                      </a:lnTo>
                      <a:lnTo>
                        <a:pt x="66" y="83"/>
                      </a:lnTo>
                      <a:lnTo>
                        <a:pt x="55" y="83"/>
                      </a:lnTo>
                      <a:lnTo>
                        <a:pt x="51" y="83"/>
                      </a:lnTo>
                      <a:lnTo>
                        <a:pt x="47" y="83"/>
                      </a:lnTo>
                      <a:lnTo>
                        <a:pt x="44" y="87"/>
                      </a:lnTo>
                      <a:lnTo>
                        <a:pt x="40" y="87"/>
                      </a:lnTo>
                      <a:lnTo>
                        <a:pt x="44" y="87"/>
                      </a:lnTo>
                      <a:lnTo>
                        <a:pt x="47" y="90"/>
                      </a:lnTo>
                      <a:lnTo>
                        <a:pt x="55" y="90"/>
                      </a:lnTo>
                      <a:lnTo>
                        <a:pt x="58" y="90"/>
                      </a:lnTo>
                      <a:lnTo>
                        <a:pt x="62" y="90"/>
                      </a:lnTo>
                      <a:lnTo>
                        <a:pt x="69" y="90"/>
                      </a:lnTo>
                      <a:lnTo>
                        <a:pt x="73" y="90"/>
                      </a:lnTo>
                      <a:lnTo>
                        <a:pt x="76" y="90"/>
                      </a:lnTo>
                      <a:lnTo>
                        <a:pt x="80" y="90"/>
                      </a:lnTo>
                      <a:lnTo>
                        <a:pt x="84" y="94"/>
                      </a:lnTo>
                      <a:lnTo>
                        <a:pt x="91" y="94"/>
                      </a:lnTo>
                      <a:lnTo>
                        <a:pt x="95" y="94"/>
                      </a:lnTo>
                      <a:lnTo>
                        <a:pt x="98" y="94"/>
                      </a:lnTo>
                      <a:lnTo>
                        <a:pt x="102" y="94"/>
                      </a:lnTo>
                      <a:lnTo>
                        <a:pt x="105" y="94"/>
                      </a:lnTo>
                      <a:lnTo>
                        <a:pt x="109" y="94"/>
                      </a:lnTo>
                      <a:lnTo>
                        <a:pt x="113" y="98"/>
                      </a:lnTo>
                      <a:lnTo>
                        <a:pt x="116" y="98"/>
                      </a:lnTo>
                      <a:lnTo>
                        <a:pt x="120" y="98"/>
                      </a:lnTo>
                      <a:lnTo>
                        <a:pt x="116" y="101"/>
                      </a:lnTo>
                      <a:lnTo>
                        <a:pt x="113" y="101"/>
                      </a:lnTo>
                      <a:lnTo>
                        <a:pt x="109" y="101"/>
                      </a:lnTo>
                      <a:lnTo>
                        <a:pt x="105" y="101"/>
                      </a:lnTo>
                      <a:lnTo>
                        <a:pt x="102" y="101"/>
                      </a:lnTo>
                      <a:lnTo>
                        <a:pt x="95" y="101"/>
                      </a:lnTo>
                      <a:lnTo>
                        <a:pt x="91" y="105"/>
                      </a:lnTo>
                      <a:lnTo>
                        <a:pt x="87" y="105"/>
                      </a:lnTo>
                      <a:lnTo>
                        <a:pt x="84" y="105"/>
                      </a:lnTo>
                      <a:lnTo>
                        <a:pt x="80" y="105"/>
                      </a:lnTo>
                      <a:lnTo>
                        <a:pt x="84" y="109"/>
                      </a:lnTo>
                    </a:path>
                  </a:pathLst>
                </a:custGeom>
                <a:noFill/>
                <a:ln w="12700" cmpd="sng">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latin typeface="+mj-lt"/>
                  </a:endParaRPr>
                </a:p>
              </p:txBody>
            </p:sp>
            <p:sp>
              <p:nvSpPr>
                <p:cNvPr id="108" name="Freeform 90"/>
                <p:cNvSpPr>
                  <a:spLocks/>
                </p:cNvSpPr>
                <p:nvPr/>
              </p:nvSpPr>
              <p:spPr bwMode="auto">
                <a:xfrm>
                  <a:off x="1822450" y="1731963"/>
                  <a:ext cx="236538" cy="177800"/>
                </a:xfrm>
                <a:custGeom>
                  <a:avLst/>
                  <a:gdLst/>
                  <a:ahLst/>
                  <a:cxnLst>
                    <a:cxn ang="0">
                      <a:pos x="98" y="0"/>
                    </a:cxn>
                    <a:cxn ang="0">
                      <a:pos x="94" y="7"/>
                    </a:cxn>
                    <a:cxn ang="0">
                      <a:pos x="83" y="7"/>
                    </a:cxn>
                    <a:cxn ang="0">
                      <a:pos x="76" y="10"/>
                    </a:cxn>
                    <a:cxn ang="0">
                      <a:pos x="65" y="10"/>
                    </a:cxn>
                    <a:cxn ang="0">
                      <a:pos x="80" y="14"/>
                    </a:cxn>
                    <a:cxn ang="0">
                      <a:pos x="91" y="14"/>
                    </a:cxn>
                    <a:cxn ang="0">
                      <a:pos x="94" y="18"/>
                    </a:cxn>
                    <a:cxn ang="0">
                      <a:pos x="83" y="21"/>
                    </a:cxn>
                    <a:cxn ang="0">
                      <a:pos x="69" y="21"/>
                    </a:cxn>
                    <a:cxn ang="0">
                      <a:pos x="58" y="25"/>
                    </a:cxn>
                    <a:cxn ang="0">
                      <a:pos x="44" y="25"/>
                    </a:cxn>
                    <a:cxn ang="0">
                      <a:pos x="33" y="29"/>
                    </a:cxn>
                    <a:cxn ang="0">
                      <a:pos x="47" y="32"/>
                    </a:cxn>
                    <a:cxn ang="0">
                      <a:pos x="40" y="36"/>
                    </a:cxn>
                    <a:cxn ang="0">
                      <a:pos x="36" y="43"/>
                    </a:cxn>
                    <a:cxn ang="0">
                      <a:pos x="47" y="47"/>
                    </a:cxn>
                    <a:cxn ang="0">
                      <a:pos x="36" y="50"/>
                    </a:cxn>
                    <a:cxn ang="0">
                      <a:pos x="22" y="50"/>
                    </a:cxn>
                    <a:cxn ang="0">
                      <a:pos x="11" y="54"/>
                    </a:cxn>
                    <a:cxn ang="0">
                      <a:pos x="0" y="54"/>
                    </a:cxn>
                    <a:cxn ang="0">
                      <a:pos x="11" y="58"/>
                    </a:cxn>
                    <a:cxn ang="0">
                      <a:pos x="15" y="61"/>
                    </a:cxn>
                    <a:cxn ang="0">
                      <a:pos x="11" y="68"/>
                    </a:cxn>
                    <a:cxn ang="0">
                      <a:pos x="22" y="72"/>
                    </a:cxn>
                    <a:cxn ang="0">
                      <a:pos x="36" y="76"/>
                    </a:cxn>
                    <a:cxn ang="0">
                      <a:pos x="51" y="76"/>
                    </a:cxn>
                    <a:cxn ang="0">
                      <a:pos x="94" y="79"/>
                    </a:cxn>
                    <a:cxn ang="0">
                      <a:pos x="131" y="79"/>
                    </a:cxn>
                    <a:cxn ang="0">
                      <a:pos x="138" y="83"/>
                    </a:cxn>
                    <a:cxn ang="0">
                      <a:pos x="120" y="87"/>
                    </a:cxn>
                    <a:cxn ang="0">
                      <a:pos x="98" y="87"/>
                    </a:cxn>
                    <a:cxn ang="0">
                      <a:pos x="87" y="90"/>
                    </a:cxn>
                    <a:cxn ang="0">
                      <a:pos x="116" y="90"/>
                    </a:cxn>
                    <a:cxn ang="0">
                      <a:pos x="131" y="90"/>
                    </a:cxn>
                    <a:cxn ang="0">
                      <a:pos x="149" y="94"/>
                    </a:cxn>
                    <a:cxn ang="0">
                      <a:pos x="138" y="97"/>
                    </a:cxn>
                    <a:cxn ang="0">
                      <a:pos x="131" y="97"/>
                    </a:cxn>
                    <a:cxn ang="0">
                      <a:pos x="134" y="101"/>
                    </a:cxn>
                    <a:cxn ang="0">
                      <a:pos x="145" y="105"/>
                    </a:cxn>
                    <a:cxn ang="0">
                      <a:pos x="141" y="108"/>
                    </a:cxn>
                    <a:cxn ang="0">
                      <a:pos x="123" y="112"/>
                    </a:cxn>
                  </a:cxnLst>
                  <a:rect l="0" t="0" r="r" b="b"/>
                  <a:pathLst>
                    <a:path w="149" h="112">
                      <a:moveTo>
                        <a:pt x="91" y="0"/>
                      </a:moveTo>
                      <a:lnTo>
                        <a:pt x="94" y="0"/>
                      </a:lnTo>
                      <a:lnTo>
                        <a:pt x="98" y="0"/>
                      </a:lnTo>
                      <a:lnTo>
                        <a:pt x="94" y="0"/>
                      </a:lnTo>
                      <a:lnTo>
                        <a:pt x="98" y="3"/>
                      </a:lnTo>
                      <a:lnTo>
                        <a:pt x="94" y="7"/>
                      </a:lnTo>
                      <a:lnTo>
                        <a:pt x="91" y="7"/>
                      </a:lnTo>
                      <a:lnTo>
                        <a:pt x="87" y="7"/>
                      </a:lnTo>
                      <a:lnTo>
                        <a:pt x="83" y="7"/>
                      </a:lnTo>
                      <a:lnTo>
                        <a:pt x="76" y="7"/>
                      </a:lnTo>
                      <a:lnTo>
                        <a:pt x="80" y="7"/>
                      </a:lnTo>
                      <a:lnTo>
                        <a:pt x="76" y="10"/>
                      </a:lnTo>
                      <a:lnTo>
                        <a:pt x="73" y="10"/>
                      </a:lnTo>
                      <a:lnTo>
                        <a:pt x="69" y="10"/>
                      </a:lnTo>
                      <a:lnTo>
                        <a:pt x="65" y="10"/>
                      </a:lnTo>
                      <a:lnTo>
                        <a:pt x="73" y="10"/>
                      </a:lnTo>
                      <a:lnTo>
                        <a:pt x="76" y="14"/>
                      </a:lnTo>
                      <a:lnTo>
                        <a:pt x="80" y="14"/>
                      </a:lnTo>
                      <a:lnTo>
                        <a:pt x="87" y="14"/>
                      </a:lnTo>
                      <a:lnTo>
                        <a:pt x="94" y="14"/>
                      </a:lnTo>
                      <a:lnTo>
                        <a:pt x="91" y="14"/>
                      </a:lnTo>
                      <a:lnTo>
                        <a:pt x="94" y="18"/>
                      </a:lnTo>
                      <a:lnTo>
                        <a:pt x="98" y="18"/>
                      </a:lnTo>
                      <a:lnTo>
                        <a:pt x="94" y="18"/>
                      </a:lnTo>
                      <a:lnTo>
                        <a:pt x="91" y="18"/>
                      </a:lnTo>
                      <a:lnTo>
                        <a:pt x="87" y="21"/>
                      </a:lnTo>
                      <a:lnTo>
                        <a:pt x="83" y="21"/>
                      </a:lnTo>
                      <a:lnTo>
                        <a:pt x="76" y="21"/>
                      </a:lnTo>
                      <a:lnTo>
                        <a:pt x="73" y="21"/>
                      </a:lnTo>
                      <a:lnTo>
                        <a:pt x="69" y="21"/>
                      </a:lnTo>
                      <a:lnTo>
                        <a:pt x="65" y="21"/>
                      </a:lnTo>
                      <a:lnTo>
                        <a:pt x="58" y="21"/>
                      </a:lnTo>
                      <a:lnTo>
                        <a:pt x="58" y="25"/>
                      </a:lnTo>
                      <a:lnTo>
                        <a:pt x="51" y="25"/>
                      </a:lnTo>
                      <a:lnTo>
                        <a:pt x="47" y="25"/>
                      </a:lnTo>
                      <a:lnTo>
                        <a:pt x="44" y="25"/>
                      </a:lnTo>
                      <a:lnTo>
                        <a:pt x="40" y="25"/>
                      </a:lnTo>
                      <a:lnTo>
                        <a:pt x="33" y="25"/>
                      </a:lnTo>
                      <a:lnTo>
                        <a:pt x="33" y="29"/>
                      </a:lnTo>
                      <a:lnTo>
                        <a:pt x="40" y="29"/>
                      </a:lnTo>
                      <a:lnTo>
                        <a:pt x="44" y="29"/>
                      </a:lnTo>
                      <a:lnTo>
                        <a:pt x="47" y="32"/>
                      </a:lnTo>
                      <a:lnTo>
                        <a:pt x="51" y="36"/>
                      </a:lnTo>
                      <a:lnTo>
                        <a:pt x="44" y="36"/>
                      </a:lnTo>
                      <a:lnTo>
                        <a:pt x="40" y="36"/>
                      </a:lnTo>
                      <a:lnTo>
                        <a:pt x="36" y="39"/>
                      </a:lnTo>
                      <a:lnTo>
                        <a:pt x="33" y="39"/>
                      </a:lnTo>
                      <a:lnTo>
                        <a:pt x="36" y="43"/>
                      </a:lnTo>
                      <a:lnTo>
                        <a:pt x="40" y="43"/>
                      </a:lnTo>
                      <a:lnTo>
                        <a:pt x="44" y="47"/>
                      </a:lnTo>
                      <a:lnTo>
                        <a:pt x="47" y="47"/>
                      </a:lnTo>
                      <a:lnTo>
                        <a:pt x="44" y="47"/>
                      </a:lnTo>
                      <a:lnTo>
                        <a:pt x="40" y="47"/>
                      </a:lnTo>
                      <a:lnTo>
                        <a:pt x="36" y="50"/>
                      </a:lnTo>
                      <a:lnTo>
                        <a:pt x="33" y="50"/>
                      </a:lnTo>
                      <a:lnTo>
                        <a:pt x="26" y="50"/>
                      </a:lnTo>
                      <a:lnTo>
                        <a:pt x="22" y="50"/>
                      </a:lnTo>
                      <a:lnTo>
                        <a:pt x="18" y="50"/>
                      </a:lnTo>
                      <a:lnTo>
                        <a:pt x="15" y="50"/>
                      </a:lnTo>
                      <a:lnTo>
                        <a:pt x="11" y="54"/>
                      </a:lnTo>
                      <a:lnTo>
                        <a:pt x="7" y="54"/>
                      </a:lnTo>
                      <a:lnTo>
                        <a:pt x="4" y="54"/>
                      </a:lnTo>
                      <a:lnTo>
                        <a:pt x="0" y="54"/>
                      </a:lnTo>
                      <a:lnTo>
                        <a:pt x="4" y="58"/>
                      </a:lnTo>
                      <a:lnTo>
                        <a:pt x="7" y="58"/>
                      </a:lnTo>
                      <a:lnTo>
                        <a:pt x="11" y="58"/>
                      </a:lnTo>
                      <a:lnTo>
                        <a:pt x="15" y="61"/>
                      </a:lnTo>
                      <a:lnTo>
                        <a:pt x="11" y="61"/>
                      </a:lnTo>
                      <a:lnTo>
                        <a:pt x="15" y="61"/>
                      </a:lnTo>
                      <a:lnTo>
                        <a:pt x="11" y="65"/>
                      </a:lnTo>
                      <a:lnTo>
                        <a:pt x="7" y="68"/>
                      </a:lnTo>
                      <a:lnTo>
                        <a:pt x="11" y="68"/>
                      </a:lnTo>
                      <a:lnTo>
                        <a:pt x="15" y="68"/>
                      </a:lnTo>
                      <a:lnTo>
                        <a:pt x="18" y="72"/>
                      </a:lnTo>
                      <a:lnTo>
                        <a:pt x="22" y="72"/>
                      </a:lnTo>
                      <a:lnTo>
                        <a:pt x="26" y="72"/>
                      </a:lnTo>
                      <a:lnTo>
                        <a:pt x="33" y="72"/>
                      </a:lnTo>
                      <a:lnTo>
                        <a:pt x="36" y="76"/>
                      </a:lnTo>
                      <a:lnTo>
                        <a:pt x="40" y="76"/>
                      </a:lnTo>
                      <a:lnTo>
                        <a:pt x="47" y="76"/>
                      </a:lnTo>
                      <a:lnTo>
                        <a:pt x="51" y="76"/>
                      </a:lnTo>
                      <a:lnTo>
                        <a:pt x="62" y="79"/>
                      </a:lnTo>
                      <a:lnTo>
                        <a:pt x="76" y="79"/>
                      </a:lnTo>
                      <a:lnTo>
                        <a:pt x="94" y="79"/>
                      </a:lnTo>
                      <a:lnTo>
                        <a:pt x="105" y="79"/>
                      </a:lnTo>
                      <a:lnTo>
                        <a:pt x="120" y="79"/>
                      </a:lnTo>
                      <a:lnTo>
                        <a:pt x="131" y="79"/>
                      </a:lnTo>
                      <a:lnTo>
                        <a:pt x="138" y="79"/>
                      </a:lnTo>
                      <a:lnTo>
                        <a:pt x="141" y="83"/>
                      </a:lnTo>
                      <a:lnTo>
                        <a:pt x="138" y="83"/>
                      </a:lnTo>
                      <a:lnTo>
                        <a:pt x="131" y="83"/>
                      </a:lnTo>
                      <a:lnTo>
                        <a:pt x="123" y="87"/>
                      </a:lnTo>
                      <a:lnTo>
                        <a:pt x="120" y="87"/>
                      </a:lnTo>
                      <a:lnTo>
                        <a:pt x="109" y="87"/>
                      </a:lnTo>
                      <a:lnTo>
                        <a:pt x="105" y="87"/>
                      </a:lnTo>
                      <a:lnTo>
                        <a:pt x="98" y="87"/>
                      </a:lnTo>
                      <a:lnTo>
                        <a:pt x="94" y="87"/>
                      </a:lnTo>
                      <a:lnTo>
                        <a:pt x="91" y="90"/>
                      </a:lnTo>
                      <a:lnTo>
                        <a:pt x="87" y="90"/>
                      </a:lnTo>
                      <a:lnTo>
                        <a:pt x="91" y="90"/>
                      </a:lnTo>
                      <a:lnTo>
                        <a:pt x="105" y="90"/>
                      </a:lnTo>
                      <a:lnTo>
                        <a:pt x="116" y="90"/>
                      </a:lnTo>
                      <a:lnTo>
                        <a:pt x="120" y="90"/>
                      </a:lnTo>
                      <a:lnTo>
                        <a:pt x="127" y="90"/>
                      </a:lnTo>
                      <a:lnTo>
                        <a:pt x="131" y="90"/>
                      </a:lnTo>
                      <a:lnTo>
                        <a:pt x="138" y="90"/>
                      </a:lnTo>
                      <a:lnTo>
                        <a:pt x="145" y="94"/>
                      </a:lnTo>
                      <a:lnTo>
                        <a:pt x="149" y="94"/>
                      </a:lnTo>
                      <a:lnTo>
                        <a:pt x="145" y="94"/>
                      </a:lnTo>
                      <a:lnTo>
                        <a:pt x="141" y="94"/>
                      </a:lnTo>
                      <a:lnTo>
                        <a:pt x="138" y="97"/>
                      </a:lnTo>
                      <a:lnTo>
                        <a:pt x="131" y="97"/>
                      </a:lnTo>
                      <a:lnTo>
                        <a:pt x="127" y="97"/>
                      </a:lnTo>
                      <a:lnTo>
                        <a:pt x="131" y="97"/>
                      </a:lnTo>
                      <a:lnTo>
                        <a:pt x="134" y="101"/>
                      </a:lnTo>
                      <a:lnTo>
                        <a:pt x="131" y="101"/>
                      </a:lnTo>
                      <a:lnTo>
                        <a:pt x="134" y="101"/>
                      </a:lnTo>
                      <a:lnTo>
                        <a:pt x="138" y="101"/>
                      </a:lnTo>
                      <a:lnTo>
                        <a:pt x="141" y="101"/>
                      </a:lnTo>
                      <a:lnTo>
                        <a:pt x="145" y="105"/>
                      </a:lnTo>
                      <a:lnTo>
                        <a:pt x="149" y="108"/>
                      </a:lnTo>
                      <a:lnTo>
                        <a:pt x="145" y="108"/>
                      </a:lnTo>
                      <a:lnTo>
                        <a:pt x="141" y="108"/>
                      </a:lnTo>
                      <a:lnTo>
                        <a:pt x="138" y="108"/>
                      </a:lnTo>
                      <a:lnTo>
                        <a:pt x="131" y="108"/>
                      </a:lnTo>
                      <a:lnTo>
                        <a:pt x="123" y="112"/>
                      </a:lnTo>
                      <a:lnTo>
                        <a:pt x="116" y="112"/>
                      </a:lnTo>
                      <a:lnTo>
                        <a:pt x="109" y="112"/>
                      </a:lnTo>
                    </a:path>
                  </a:pathLst>
                </a:custGeom>
                <a:noFill/>
                <a:ln w="12700" cmpd="sng">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latin typeface="+mj-lt"/>
                  </a:endParaRPr>
                </a:p>
              </p:txBody>
            </p:sp>
            <p:sp>
              <p:nvSpPr>
                <p:cNvPr id="109" name="Freeform 91"/>
                <p:cNvSpPr>
                  <a:spLocks/>
                </p:cNvSpPr>
                <p:nvPr/>
              </p:nvSpPr>
              <p:spPr bwMode="auto">
                <a:xfrm>
                  <a:off x="1817687" y="1909763"/>
                  <a:ext cx="177800" cy="223838"/>
                </a:xfrm>
                <a:custGeom>
                  <a:avLst/>
                  <a:gdLst/>
                  <a:ahLst/>
                  <a:cxnLst>
                    <a:cxn ang="0">
                      <a:pos x="101" y="0"/>
                    </a:cxn>
                    <a:cxn ang="0">
                      <a:pos x="72" y="4"/>
                    </a:cxn>
                    <a:cxn ang="0">
                      <a:pos x="50" y="4"/>
                    </a:cxn>
                    <a:cxn ang="0">
                      <a:pos x="32" y="4"/>
                    </a:cxn>
                    <a:cxn ang="0">
                      <a:pos x="21" y="7"/>
                    </a:cxn>
                    <a:cxn ang="0">
                      <a:pos x="7" y="7"/>
                    </a:cxn>
                    <a:cxn ang="0">
                      <a:pos x="3" y="14"/>
                    </a:cxn>
                    <a:cxn ang="0">
                      <a:pos x="14" y="14"/>
                    </a:cxn>
                    <a:cxn ang="0">
                      <a:pos x="10" y="18"/>
                    </a:cxn>
                    <a:cxn ang="0">
                      <a:pos x="21" y="22"/>
                    </a:cxn>
                    <a:cxn ang="0">
                      <a:pos x="32" y="25"/>
                    </a:cxn>
                    <a:cxn ang="0">
                      <a:pos x="47" y="25"/>
                    </a:cxn>
                    <a:cxn ang="0">
                      <a:pos x="57" y="29"/>
                    </a:cxn>
                    <a:cxn ang="0">
                      <a:pos x="68" y="29"/>
                    </a:cxn>
                    <a:cxn ang="0">
                      <a:pos x="57" y="33"/>
                    </a:cxn>
                    <a:cxn ang="0">
                      <a:pos x="43" y="36"/>
                    </a:cxn>
                    <a:cxn ang="0">
                      <a:pos x="36" y="43"/>
                    </a:cxn>
                    <a:cxn ang="0">
                      <a:pos x="47" y="47"/>
                    </a:cxn>
                    <a:cxn ang="0">
                      <a:pos x="57" y="58"/>
                    </a:cxn>
                    <a:cxn ang="0">
                      <a:pos x="54" y="62"/>
                    </a:cxn>
                    <a:cxn ang="0">
                      <a:pos x="43" y="62"/>
                    </a:cxn>
                    <a:cxn ang="0">
                      <a:pos x="39" y="69"/>
                    </a:cxn>
                    <a:cxn ang="0">
                      <a:pos x="43" y="72"/>
                    </a:cxn>
                    <a:cxn ang="0">
                      <a:pos x="47" y="80"/>
                    </a:cxn>
                    <a:cxn ang="0">
                      <a:pos x="39" y="83"/>
                    </a:cxn>
                    <a:cxn ang="0">
                      <a:pos x="50" y="87"/>
                    </a:cxn>
                    <a:cxn ang="0">
                      <a:pos x="61" y="90"/>
                    </a:cxn>
                    <a:cxn ang="0">
                      <a:pos x="72" y="90"/>
                    </a:cxn>
                    <a:cxn ang="0">
                      <a:pos x="83" y="94"/>
                    </a:cxn>
                    <a:cxn ang="0">
                      <a:pos x="97" y="98"/>
                    </a:cxn>
                    <a:cxn ang="0">
                      <a:pos x="101" y="105"/>
                    </a:cxn>
                    <a:cxn ang="0">
                      <a:pos x="97" y="105"/>
                    </a:cxn>
                    <a:cxn ang="0">
                      <a:pos x="86" y="109"/>
                    </a:cxn>
                    <a:cxn ang="0">
                      <a:pos x="72" y="112"/>
                    </a:cxn>
                    <a:cxn ang="0">
                      <a:pos x="61" y="112"/>
                    </a:cxn>
                    <a:cxn ang="0">
                      <a:pos x="50" y="116"/>
                    </a:cxn>
                    <a:cxn ang="0">
                      <a:pos x="39" y="116"/>
                    </a:cxn>
                    <a:cxn ang="0">
                      <a:pos x="36" y="119"/>
                    </a:cxn>
                    <a:cxn ang="0">
                      <a:pos x="32" y="123"/>
                    </a:cxn>
                    <a:cxn ang="0">
                      <a:pos x="29" y="127"/>
                    </a:cxn>
                    <a:cxn ang="0">
                      <a:pos x="32" y="134"/>
                    </a:cxn>
                    <a:cxn ang="0">
                      <a:pos x="43" y="138"/>
                    </a:cxn>
                  </a:cxnLst>
                  <a:rect l="0" t="0" r="r" b="b"/>
                  <a:pathLst>
                    <a:path w="112" h="141">
                      <a:moveTo>
                        <a:pt x="112" y="0"/>
                      </a:moveTo>
                      <a:lnTo>
                        <a:pt x="105" y="0"/>
                      </a:lnTo>
                      <a:lnTo>
                        <a:pt x="101" y="0"/>
                      </a:lnTo>
                      <a:lnTo>
                        <a:pt x="90" y="0"/>
                      </a:lnTo>
                      <a:lnTo>
                        <a:pt x="83" y="0"/>
                      </a:lnTo>
                      <a:lnTo>
                        <a:pt x="72" y="4"/>
                      </a:lnTo>
                      <a:lnTo>
                        <a:pt x="65" y="4"/>
                      </a:lnTo>
                      <a:lnTo>
                        <a:pt x="61" y="4"/>
                      </a:lnTo>
                      <a:lnTo>
                        <a:pt x="50" y="4"/>
                      </a:lnTo>
                      <a:lnTo>
                        <a:pt x="43" y="4"/>
                      </a:lnTo>
                      <a:lnTo>
                        <a:pt x="39" y="4"/>
                      </a:lnTo>
                      <a:lnTo>
                        <a:pt x="32" y="4"/>
                      </a:lnTo>
                      <a:lnTo>
                        <a:pt x="29" y="7"/>
                      </a:lnTo>
                      <a:lnTo>
                        <a:pt x="25" y="7"/>
                      </a:lnTo>
                      <a:lnTo>
                        <a:pt x="21" y="7"/>
                      </a:lnTo>
                      <a:lnTo>
                        <a:pt x="14" y="7"/>
                      </a:lnTo>
                      <a:lnTo>
                        <a:pt x="10" y="7"/>
                      </a:lnTo>
                      <a:lnTo>
                        <a:pt x="7" y="7"/>
                      </a:lnTo>
                      <a:lnTo>
                        <a:pt x="3" y="7"/>
                      </a:lnTo>
                      <a:lnTo>
                        <a:pt x="0" y="11"/>
                      </a:lnTo>
                      <a:lnTo>
                        <a:pt x="3" y="14"/>
                      </a:lnTo>
                      <a:lnTo>
                        <a:pt x="7" y="14"/>
                      </a:lnTo>
                      <a:lnTo>
                        <a:pt x="10" y="14"/>
                      </a:lnTo>
                      <a:lnTo>
                        <a:pt x="14" y="14"/>
                      </a:lnTo>
                      <a:lnTo>
                        <a:pt x="18" y="18"/>
                      </a:lnTo>
                      <a:lnTo>
                        <a:pt x="14" y="18"/>
                      </a:lnTo>
                      <a:lnTo>
                        <a:pt x="10" y="18"/>
                      </a:lnTo>
                      <a:lnTo>
                        <a:pt x="14" y="22"/>
                      </a:lnTo>
                      <a:lnTo>
                        <a:pt x="18" y="22"/>
                      </a:lnTo>
                      <a:lnTo>
                        <a:pt x="21" y="22"/>
                      </a:lnTo>
                      <a:lnTo>
                        <a:pt x="25" y="25"/>
                      </a:lnTo>
                      <a:lnTo>
                        <a:pt x="29" y="25"/>
                      </a:lnTo>
                      <a:lnTo>
                        <a:pt x="32" y="25"/>
                      </a:lnTo>
                      <a:lnTo>
                        <a:pt x="36" y="25"/>
                      </a:lnTo>
                      <a:lnTo>
                        <a:pt x="39" y="25"/>
                      </a:lnTo>
                      <a:lnTo>
                        <a:pt x="47" y="25"/>
                      </a:lnTo>
                      <a:lnTo>
                        <a:pt x="50" y="25"/>
                      </a:lnTo>
                      <a:lnTo>
                        <a:pt x="54" y="25"/>
                      </a:lnTo>
                      <a:lnTo>
                        <a:pt x="57" y="29"/>
                      </a:lnTo>
                      <a:lnTo>
                        <a:pt x="61" y="29"/>
                      </a:lnTo>
                      <a:lnTo>
                        <a:pt x="65" y="29"/>
                      </a:lnTo>
                      <a:lnTo>
                        <a:pt x="68" y="29"/>
                      </a:lnTo>
                      <a:lnTo>
                        <a:pt x="65" y="33"/>
                      </a:lnTo>
                      <a:lnTo>
                        <a:pt x="61" y="33"/>
                      </a:lnTo>
                      <a:lnTo>
                        <a:pt x="57" y="33"/>
                      </a:lnTo>
                      <a:lnTo>
                        <a:pt x="54" y="33"/>
                      </a:lnTo>
                      <a:lnTo>
                        <a:pt x="47" y="33"/>
                      </a:lnTo>
                      <a:lnTo>
                        <a:pt x="43" y="36"/>
                      </a:lnTo>
                      <a:lnTo>
                        <a:pt x="39" y="36"/>
                      </a:lnTo>
                      <a:lnTo>
                        <a:pt x="39" y="43"/>
                      </a:lnTo>
                      <a:lnTo>
                        <a:pt x="36" y="43"/>
                      </a:lnTo>
                      <a:lnTo>
                        <a:pt x="39" y="43"/>
                      </a:lnTo>
                      <a:lnTo>
                        <a:pt x="43" y="43"/>
                      </a:lnTo>
                      <a:lnTo>
                        <a:pt x="47" y="47"/>
                      </a:lnTo>
                      <a:lnTo>
                        <a:pt x="50" y="47"/>
                      </a:lnTo>
                      <a:lnTo>
                        <a:pt x="57" y="54"/>
                      </a:lnTo>
                      <a:lnTo>
                        <a:pt x="57" y="58"/>
                      </a:lnTo>
                      <a:lnTo>
                        <a:pt x="61" y="58"/>
                      </a:lnTo>
                      <a:lnTo>
                        <a:pt x="57" y="58"/>
                      </a:lnTo>
                      <a:lnTo>
                        <a:pt x="54" y="62"/>
                      </a:lnTo>
                      <a:lnTo>
                        <a:pt x="50" y="62"/>
                      </a:lnTo>
                      <a:lnTo>
                        <a:pt x="47" y="62"/>
                      </a:lnTo>
                      <a:lnTo>
                        <a:pt x="43" y="62"/>
                      </a:lnTo>
                      <a:lnTo>
                        <a:pt x="39" y="65"/>
                      </a:lnTo>
                      <a:lnTo>
                        <a:pt x="36" y="65"/>
                      </a:lnTo>
                      <a:lnTo>
                        <a:pt x="39" y="69"/>
                      </a:lnTo>
                      <a:lnTo>
                        <a:pt x="39" y="72"/>
                      </a:lnTo>
                      <a:lnTo>
                        <a:pt x="47" y="72"/>
                      </a:lnTo>
                      <a:lnTo>
                        <a:pt x="43" y="72"/>
                      </a:lnTo>
                      <a:lnTo>
                        <a:pt x="39" y="76"/>
                      </a:lnTo>
                      <a:lnTo>
                        <a:pt x="43" y="76"/>
                      </a:lnTo>
                      <a:lnTo>
                        <a:pt x="47" y="80"/>
                      </a:lnTo>
                      <a:lnTo>
                        <a:pt x="50" y="80"/>
                      </a:lnTo>
                      <a:lnTo>
                        <a:pt x="43" y="80"/>
                      </a:lnTo>
                      <a:lnTo>
                        <a:pt x="39" y="83"/>
                      </a:lnTo>
                      <a:lnTo>
                        <a:pt x="43" y="87"/>
                      </a:lnTo>
                      <a:lnTo>
                        <a:pt x="47" y="87"/>
                      </a:lnTo>
                      <a:lnTo>
                        <a:pt x="50" y="87"/>
                      </a:lnTo>
                      <a:lnTo>
                        <a:pt x="54" y="87"/>
                      </a:lnTo>
                      <a:lnTo>
                        <a:pt x="57" y="90"/>
                      </a:lnTo>
                      <a:lnTo>
                        <a:pt x="61" y="90"/>
                      </a:lnTo>
                      <a:lnTo>
                        <a:pt x="65" y="90"/>
                      </a:lnTo>
                      <a:lnTo>
                        <a:pt x="68" y="90"/>
                      </a:lnTo>
                      <a:lnTo>
                        <a:pt x="72" y="90"/>
                      </a:lnTo>
                      <a:lnTo>
                        <a:pt x="76" y="94"/>
                      </a:lnTo>
                      <a:lnTo>
                        <a:pt x="79" y="94"/>
                      </a:lnTo>
                      <a:lnTo>
                        <a:pt x="83" y="94"/>
                      </a:lnTo>
                      <a:lnTo>
                        <a:pt x="90" y="94"/>
                      </a:lnTo>
                      <a:lnTo>
                        <a:pt x="94" y="98"/>
                      </a:lnTo>
                      <a:lnTo>
                        <a:pt x="97" y="98"/>
                      </a:lnTo>
                      <a:lnTo>
                        <a:pt x="101" y="98"/>
                      </a:lnTo>
                      <a:lnTo>
                        <a:pt x="105" y="101"/>
                      </a:lnTo>
                      <a:lnTo>
                        <a:pt x="101" y="105"/>
                      </a:lnTo>
                      <a:lnTo>
                        <a:pt x="105" y="105"/>
                      </a:lnTo>
                      <a:lnTo>
                        <a:pt x="101" y="105"/>
                      </a:lnTo>
                      <a:lnTo>
                        <a:pt x="97" y="105"/>
                      </a:lnTo>
                      <a:lnTo>
                        <a:pt x="94" y="109"/>
                      </a:lnTo>
                      <a:lnTo>
                        <a:pt x="90" y="109"/>
                      </a:lnTo>
                      <a:lnTo>
                        <a:pt x="86" y="109"/>
                      </a:lnTo>
                      <a:lnTo>
                        <a:pt x="83" y="109"/>
                      </a:lnTo>
                      <a:lnTo>
                        <a:pt x="79" y="112"/>
                      </a:lnTo>
                      <a:lnTo>
                        <a:pt x="72" y="112"/>
                      </a:lnTo>
                      <a:lnTo>
                        <a:pt x="68" y="112"/>
                      </a:lnTo>
                      <a:lnTo>
                        <a:pt x="65" y="112"/>
                      </a:lnTo>
                      <a:lnTo>
                        <a:pt x="61" y="112"/>
                      </a:lnTo>
                      <a:lnTo>
                        <a:pt x="57" y="112"/>
                      </a:lnTo>
                      <a:lnTo>
                        <a:pt x="54" y="116"/>
                      </a:lnTo>
                      <a:lnTo>
                        <a:pt x="50" y="116"/>
                      </a:lnTo>
                      <a:lnTo>
                        <a:pt x="47" y="116"/>
                      </a:lnTo>
                      <a:lnTo>
                        <a:pt x="43" y="116"/>
                      </a:lnTo>
                      <a:lnTo>
                        <a:pt x="39" y="116"/>
                      </a:lnTo>
                      <a:lnTo>
                        <a:pt x="36" y="116"/>
                      </a:lnTo>
                      <a:lnTo>
                        <a:pt x="32" y="119"/>
                      </a:lnTo>
                      <a:lnTo>
                        <a:pt x="36" y="119"/>
                      </a:lnTo>
                      <a:lnTo>
                        <a:pt x="32" y="119"/>
                      </a:lnTo>
                      <a:lnTo>
                        <a:pt x="36" y="123"/>
                      </a:lnTo>
                      <a:lnTo>
                        <a:pt x="32" y="123"/>
                      </a:lnTo>
                      <a:lnTo>
                        <a:pt x="29" y="123"/>
                      </a:lnTo>
                      <a:lnTo>
                        <a:pt x="32" y="127"/>
                      </a:lnTo>
                      <a:lnTo>
                        <a:pt x="29" y="127"/>
                      </a:lnTo>
                      <a:lnTo>
                        <a:pt x="25" y="130"/>
                      </a:lnTo>
                      <a:lnTo>
                        <a:pt x="29" y="130"/>
                      </a:lnTo>
                      <a:lnTo>
                        <a:pt x="32" y="134"/>
                      </a:lnTo>
                      <a:lnTo>
                        <a:pt x="36" y="134"/>
                      </a:lnTo>
                      <a:lnTo>
                        <a:pt x="39" y="134"/>
                      </a:lnTo>
                      <a:lnTo>
                        <a:pt x="43" y="138"/>
                      </a:lnTo>
                      <a:lnTo>
                        <a:pt x="39" y="141"/>
                      </a:lnTo>
                      <a:lnTo>
                        <a:pt x="36" y="141"/>
                      </a:lnTo>
                    </a:path>
                  </a:pathLst>
                </a:custGeom>
                <a:noFill/>
                <a:ln w="12700" cmpd="sng">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latin typeface="+mj-lt"/>
                  </a:endParaRPr>
                </a:p>
              </p:txBody>
            </p:sp>
            <p:sp>
              <p:nvSpPr>
                <p:cNvPr id="110" name="Freeform 92"/>
                <p:cNvSpPr>
                  <a:spLocks/>
                </p:cNvSpPr>
                <p:nvPr/>
              </p:nvSpPr>
              <p:spPr bwMode="auto">
                <a:xfrm>
                  <a:off x="1811337" y="2133601"/>
                  <a:ext cx="96838" cy="403225"/>
                </a:xfrm>
                <a:custGeom>
                  <a:avLst/>
                  <a:gdLst/>
                  <a:ahLst/>
                  <a:cxnLst>
                    <a:cxn ang="0">
                      <a:pos x="36" y="0"/>
                    </a:cxn>
                    <a:cxn ang="0">
                      <a:pos x="29" y="4"/>
                    </a:cxn>
                    <a:cxn ang="0">
                      <a:pos x="29" y="7"/>
                    </a:cxn>
                    <a:cxn ang="0">
                      <a:pos x="36" y="11"/>
                    </a:cxn>
                    <a:cxn ang="0">
                      <a:pos x="29" y="11"/>
                    </a:cxn>
                    <a:cxn ang="0">
                      <a:pos x="29" y="15"/>
                    </a:cxn>
                    <a:cxn ang="0">
                      <a:pos x="29" y="18"/>
                    </a:cxn>
                    <a:cxn ang="0">
                      <a:pos x="29" y="18"/>
                    </a:cxn>
                    <a:cxn ang="0">
                      <a:pos x="29" y="29"/>
                    </a:cxn>
                    <a:cxn ang="0">
                      <a:pos x="29" y="29"/>
                    </a:cxn>
                    <a:cxn ang="0">
                      <a:pos x="22" y="36"/>
                    </a:cxn>
                    <a:cxn ang="0">
                      <a:pos x="22" y="44"/>
                    </a:cxn>
                    <a:cxn ang="0">
                      <a:pos x="22" y="44"/>
                    </a:cxn>
                    <a:cxn ang="0">
                      <a:pos x="22" y="51"/>
                    </a:cxn>
                    <a:cxn ang="0">
                      <a:pos x="29" y="55"/>
                    </a:cxn>
                    <a:cxn ang="0">
                      <a:pos x="36" y="55"/>
                    </a:cxn>
                    <a:cxn ang="0">
                      <a:pos x="43" y="55"/>
                    </a:cxn>
                    <a:cxn ang="0">
                      <a:pos x="43" y="58"/>
                    </a:cxn>
                    <a:cxn ang="0">
                      <a:pos x="43" y="58"/>
                    </a:cxn>
                    <a:cxn ang="0">
                      <a:pos x="36" y="62"/>
                    </a:cxn>
                    <a:cxn ang="0">
                      <a:pos x="29" y="62"/>
                    </a:cxn>
                    <a:cxn ang="0">
                      <a:pos x="22" y="62"/>
                    </a:cxn>
                    <a:cxn ang="0">
                      <a:pos x="22" y="65"/>
                    </a:cxn>
                    <a:cxn ang="0">
                      <a:pos x="22" y="69"/>
                    </a:cxn>
                    <a:cxn ang="0">
                      <a:pos x="29" y="69"/>
                    </a:cxn>
                    <a:cxn ang="0">
                      <a:pos x="36" y="73"/>
                    </a:cxn>
                    <a:cxn ang="0">
                      <a:pos x="36" y="80"/>
                    </a:cxn>
                    <a:cxn ang="0">
                      <a:pos x="43" y="87"/>
                    </a:cxn>
                    <a:cxn ang="0">
                      <a:pos x="43" y="91"/>
                    </a:cxn>
                    <a:cxn ang="0">
                      <a:pos x="43" y="94"/>
                    </a:cxn>
                    <a:cxn ang="0">
                      <a:pos x="47" y="102"/>
                    </a:cxn>
                    <a:cxn ang="0">
                      <a:pos x="47" y="102"/>
                    </a:cxn>
                    <a:cxn ang="0">
                      <a:pos x="43" y="109"/>
                    </a:cxn>
                    <a:cxn ang="0">
                      <a:pos x="43" y="113"/>
                    </a:cxn>
                    <a:cxn ang="0">
                      <a:pos x="51" y="116"/>
                    </a:cxn>
                    <a:cxn ang="0">
                      <a:pos x="58" y="116"/>
                    </a:cxn>
                    <a:cxn ang="0">
                      <a:pos x="58" y="123"/>
                    </a:cxn>
                    <a:cxn ang="0">
                      <a:pos x="51" y="127"/>
                    </a:cxn>
                    <a:cxn ang="0">
                      <a:pos x="43" y="134"/>
                    </a:cxn>
                    <a:cxn ang="0">
                      <a:pos x="51" y="138"/>
                    </a:cxn>
                    <a:cxn ang="0">
                      <a:pos x="43" y="142"/>
                    </a:cxn>
                    <a:cxn ang="0">
                      <a:pos x="36" y="142"/>
                    </a:cxn>
                    <a:cxn ang="0">
                      <a:pos x="33" y="149"/>
                    </a:cxn>
                    <a:cxn ang="0">
                      <a:pos x="25" y="152"/>
                    </a:cxn>
                    <a:cxn ang="0">
                      <a:pos x="25" y="156"/>
                    </a:cxn>
                    <a:cxn ang="0">
                      <a:pos x="33" y="160"/>
                    </a:cxn>
                    <a:cxn ang="0">
                      <a:pos x="40" y="163"/>
                    </a:cxn>
                    <a:cxn ang="0">
                      <a:pos x="40" y="167"/>
                    </a:cxn>
                    <a:cxn ang="0">
                      <a:pos x="29" y="178"/>
                    </a:cxn>
                    <a:cxn ang="0">
                      <a:pos x="29" y="178"/>
                    </a:cxn>
                    <a:cxn ang="0">
                      <a:pos x="29" y="185"/>
                    </a:cxn>
                    <a:cxn ang="0">
                      <a:pos x="29" y="189"/>
                    </a:cxn>
                    <a:cxn ang="0">
                      <a:pos x="22" y="192"/>
                    </a:cxn>
                    <a:cxn ang="0">
                      <a:pos x="14" y="200"/>
                    </a:cxn>
                    <a:cxn ang="0">
                      <a:pos x="4" y="210"/>
                    </a:cxn>
                    <a:cxn ang="0">
                      <a:pos x="0" y="218"/>
                    </a:cxn>
                    <a:cxn ang="0">
                      <a:pos x="0" y="218"/>
                    </a:cxn>
                    <a:cxn ang="0">
                      <a:pos x="7" y="225"/>
                    </a:cxn>
                    <a:cxn ang="0">
                      <a:pos x="4" y="236"/>
                    </a:cxn>
                    <a:cxn ang="0">
                      <a:pos x="4" y="239"/>
                    </a:cxn>
                    <a:cxn ang="0">
                      <a:pos x="4" y="243"/>
                    </a:cxn>
                    <a:cxn ang="0">
                      <a:pos x="4" y="243"/>
                    </a:cxn>
                    <a:cxn ang="0">
                      <a:pos x="4" y="254"/>
                    </a:cxn>
                  </a:cxnLst>
                  <a:rect l="0" t="0" r="r" b="b"/>
                  <a:pathLst>
                    <a:path w="61" h="254">
                      <a:moveTo>
                        <a:pt x="40" y="0"/>
                      </a:moveTo>
                      <a:lnTo>
                        <a:pt x="36" y="0"/>
                      </a:lnTo>
                      <a:lnTo>
                        <a:pt x="33" y="4"/>
                      </a:lnTo>
                      <a:lnTo>
                        <a:pt x="29" y="4"/>
                      </a:lnTo>
                      <a:lnTo>
                        <a:pt x="25" y="4"/>
                      </a:lnTo>
                      <a:lnTo>
                        <a:pt x="29" y="7"/>
                      </a:lnTo>
                      <a:lnTo>
                        <a:pt x="33" y="7"/>
                      </a:lnTo>
                      <a:lnTo>
                        <a:pt x="36" y="11"/>
                      </a:lnTo>
                      <a:lnTo>
                        <a:pt x="33" y="11"/>
                      </a:lnTo>
                      <a:lnTo>
                        <a:pt x="29" y="11"/>
                      </a:lnTo>
                      <a:lnTo>
                        <a:pt x="33" y="11"/>
                      </a:lnTo>
                      <a:lnTo>
                        <a:pt x="29" y="15"/>
                      </a:lnTo>
                      <a:lnTo>
                        <a:pt x="25" y="18"/>
                      </a:lnTo>
                      <a:lnTo>
                        <a:pt x="29" y="18"/>
                      </a:lnTo>
                      <a:lnTo>
                        <a:pt x="25" y="18"/>
                      </a:lnTo>
                      <a:lnTo>
                        <a:pt x="29" y="18"/>
                      </a:lnTo>
                      <a:lnTo>
                        <a:pt x="29" y="26"/>
                      </a:lnTo>
                      <a:lnTo>
                        <a:pt x="29" y="29"/>
                      </a:lnTo>
                      <a:lnTo>
                        <a:pt x="33" y="29"/>
                      </a:lnTo>
                      <a:lnTo>
                        <a:pt x="29" y="29"/>
                      </a:lnTo>
                      <a:lnTo>
                        <a:pt x="25" y="33"/>
                      </a:lnTo>
                      <a:lnTo>
                        <a:pt x="22" y="36"/>
                      </a:lnTo>
                      <a:lnTo>
                        <a:pt x="25" y="40"/>
                      </a:lnTo>
                      <a:lnTo>
                        <a:pt x="22" y="44"/>
                      </a:lnTo>
                      <a:lnTo>
                        <a:pt x="18" y="44"/>
                      </a:lnTo>
                      <a:lnTo>
                        <a:pt x="22" y="44"/>
                      </a:lnTo>
                      <a:lnTo>
                        <a:pt x="18" y="47"/>
                      </a:lnTo>
                      <a:lnTo>
                        <a:pt x="22" y="51"/>
                      </a:lnTo>
                      <a:lnTo>
                        <a:pt x="25" y="51"/>
                      </a:lnTo>
                      <a:lnTo>
                        <a:pt x="29" y="55"/>
                      </a:lnTo>
                      <a:lnTo>
                        <a:pt x="33" y="55"/>
                      </a:lnTo>
                      <a:lnTo>
                        <a:pt x="36" y="55"/>
                      </a:lnTo>
                      <a:lnTo>
                        <a:pt x="40" y="55"/>
                      </a:lnTo>
                      <a:lnTo>
                        <a:pt x="43" y="55"/>
                      </a:lnTo>
                      <a:lnTo>
                        <a:pt x="47" y="58"/>
                      </a:lnTo>
                      <a:lnTo>
                        <a:pt x="43" y="58"/>
                      </a:lnTo>
                      <a:lnTo>
                        <a:pt x="47" y="58"/>
                      </a:lnTo>
                      <a:lnTo>
                        <a:pt x="43" y="58"/>
                      </a:lnTo>
                      <a:lnTo>
                        <a:pt x="40" y="62"/>
                      </a:lnTo>
                      <a:lnTo>
                        <a:pt x="36" y="62"/>
                      </a:lnTo>
                      <a:lnTo>
                        <a:pt x="33" y="62"/>
                      </a:lnTo>
                      <a:lnTo>
                        <a:pt x="29" y="62"/>
                      </a:lnTo>
                      <a:lnTo>
                        <a:pt x="25" y="62"/>
                      </a:lnTo>
                      <a:lnTo>
                        <a:pt x="22" y="62"/>
                      </a:lnTo>
                      <a:lnTo>
                        <a:pt x="25" y="65"/>
                      </a:lnTo>
                      <a:lnTo>
                        <a:pt x="22" y="65"/>
                      </a:lnTo>
                      <a:lnTo>
                        <a:pt x="25" y="65"/>
                      </a:lnTo>
                      <a:lnTo>
                        <a:pt x="22" y="69"/>
                      </a:lnTo>
                      <a:lnTo>
                        <a:pt x="25" y="69"/>
                      </a:lnTo>
                      <a:lnTo>
                        <a:pt x="29" y="69"/>
                      </a:lnTo>
                      <a:lnTo>
                        <a:pt x="33" y="73"/>
                      </a:lnTo>
                      <a:lnTo>
                        <a:pt x="36" y="73"/>
                      </a:lnTo>
                      <a:lnTo>
                        <a:pt x="40" y="76"/>
                      </a:lnTo>
                      <a:lnTo>
                        <a:pt x="36" y="80"/>
                      </a:lnTo>
                      <a:lnTo>
                        <a:pt x="40" y="84"/>
                      </a:lnTo>
                      <a:lnTo>
                        <a:pt x="43" y="87"/>
                      </a:lnTo>
                      <a:lnTo>
                        <a:pt x="40" y="91"/>
                      </a:lnTo>
                      <a:lnTo>
                        <a:pt x="43" y="91"/>
                      </a:lnTo>
                      <a:lnTo>
                        <a:pt x="40" y="91"/>
                      </a:lnTo>
                      <a:lnTo>
                        <a:pt x="43" y="94"/>
                      </a:lnTo>
                      <a:lnTo>
                        <a:pt x="43" y="102"/>
                      </a:lnTo>
                      <a:lnTo>
                        <a:pt x="47" y="102"/>
                      </a:lnTo>
                      <a:lnTo>
                        <a:pt x="43" y="102"/>
                      </a:lnTo>
                      <a:lnTo>
                        <a:pt x="47" y="102"/>
                      </a:lnTo>
                      <a:lnTo>
                        <a:pt x="40" y="109"/>
                      </a:lnTo>
                      <a:lnTo>
                        <a:pt x="43" y="109"/>
                      </a:lnTo>
                      <a:lnTo>
                        <a:pt x="40" y="109"/>
                      </a:lnTo>
                      <a:lnTo>
                        <a:pt x="43" y="113"/>
                      </a:lnTo>
                      <a:lnTo>
                        <a:pt x="47" y="113"/>
                      </a:lnTo>
                      <a:lnTo>
                        <a:pt x="51" y="116"/>
                      </a:lnTo>
                      <a:lnTo>
                        <a:pt x="54" y="116"/>
                      </a:lnTo>
                      <a:lnTo>
                        <a:pt x="58" y="116"/>
                      </a:lnTo>
                      <a:lnTo>
                        <a:pt x="61" y="120"/>
                      </a:lnTo>
                      <a:lnTo>
                        <a:pt x="58" y="123"/>
                      </a:lnTo>
                      <a:lnTo>
                        <a:pt x="54" y="123"/>
                      </a:lnTo>
                      <a:lnTo>
                        <a:pt x="51" y="127"/>
                      </a:lnTo>
                      <a:lnTo>
                        <a:pt x="47" y="131"/>
                      </a:lnTo>
                      <a:lnTo>
                        <a:pt x="43" y="134"/>
                      </a:lnTo>
                      <a:lnTo>
                        <a:pt x="47" y="134"/>
                      </a:lnTo>
                      <a:lnTo>
                        <a:pt x="51" y="138"/>
                      </a:lnTo>
                      <a:lnTo>
                        <a:pt x="47" y="138"/>
                      </a:lnTo>
                      <a:lnTo>
                        <a:pt x="43" y="142"/>
                      </a:lnTo>
                      <a:lnTo>
                        <a:pt x="40" y="142"/>
                      </a:lnTo>
                      <a:lnTo>
                        <a:pt x="36" y="142"/>
                      </a:lnTo>
                      <a:lnTo>
                        <a:pt x="33" y="145"/>
                      </a:lnTo>
                      <a:lnTo>
                        <a:pt x="33" y="149"/>
                      </a:lnTo>
                      <a:lnTo>
                        <a:pt x="29" y="152"/>
                      </a:lnTo>
                      <a:lnTo>
                        <a:pt x="25" y="152"/>
                      </a:lnTo>
                      <a:lnTo>
                        <a:pt x="29" y="152"/>
                      </a:lnTo>
                      <a:lnTo>
                        <a:pt x="25" y="156"/>
                      </a:lnTo>
                      <a:lnTo>
                        <a:pt x="29" y="160"/>
                      </a:lnTo>
                      <a:lnTo>
                        <a:pt x="33" y="160"/>
                      </a:lnTo>
                      <a:lnTo>
                        <a:pt x="36" y="160"/>
                      </a:lnTo>
                      <a:lnTo>
                        <a:pt x="40" y="163"/>
                      </a:lnTo>
                      <a:lnTo>
                        <a:pt x="43" y="167"/>
                      </a:lnTo>
                      <a:lnTo>
                        <a:pt x="40" y="167"/>
                      </a:lnTo>
                      <a:lnTo>
                        <a:pt x="36" y="171"/>
                      </a:lnTo>
                      <a:lnTo>
                        <a:pt x="29" y="178"/>
                      </a:lnTo>
                      <a:lnTo>
                        <a:pt x="33" y="178"/>
                      </a:lnTo>
                      <a:lnTo>
                        <a:pt x="29" y="178"/>
                      </a:lnTo>
                      <a:lnTo>
                        <a:pt x="33" y="181"/>
                      </a:lnTo>
                      <a:lnTo>
                        <a:pt x="29" y="185"/>
                      </a:lnTo>
                      <a:lnTo>
                        <a:pt x="33" y="185"/>
                      </a:lnTo>
                      <a:lnTo>
                        <a:pt x="29" y="189"/>
                      </a:lnTo>
                      <a:lnTo>
                        <a:pt x="25" y="189"/>
                      </a:lnTo>
                      <a:lnTo>
                        <a:pt x="22" y="192"/>
                      </a:lnTo>
                      <a:lnTo>
                        <a:pt x="18" y="196"/>
                      </a:lnTo>
                      <a:lnTo>
                        <a:pt x="14" y="200"/>
                      </a:lnTo>
                      <a:lnTo>
                        <a:pt x="11" y="203"/>
                      </a:lnTo>
                      <a:lnTo>
                        <a:pt x="4" y="210"/>
                      </a:lnTo>
                      <a:lnTo>
                        <a:pt x="4" y="214"/>
                      </a:lnTo>
                      <a:lnTo>
                        <a:pt x="0" y="218"/>
                      </a:lnTo>
                      <a:lnTo>
                        <a:pt x="4" y="218"/>
                      </a:lnTo>
                      <a:lnTo>
                        <a:pt x="0" y="218"/>
                      </a:lnTo>
                      <a:lnTo>
                        <a:pt x="4" y="221"/>
                      </a:lnTo>
                      <a:lnTo>
                        <a:pt x="7" y="225"/>
                      </a:lnTo>
                      <a:lnTo>
                        <a:pt x="7" y="232"/>
                      </a:lnTo>
                      <a:lnTo>
                        <a:pt x="4" y="236"/>
                      </a:lnTo>
                      <a:lnTo>
                        <a:pt x="0" y="236"/>
                      </a:lnTo>
                      <a:lnTo>
                        <a:pt x="4" y="239"/>
                      </a:lnTo>
                      <a:lnTo>
                        <a:pt x="0" y="239"/>
                      </a:lnTo>
                      <a:lnTo>
                        <a:pt x="4" y="243"/>
                      </a:lnTo>
                      <a:lnTo>
                        <a:pt x="0" y="243"/>
                      </a:lnTo>
                      <a:lnTo>
                        <a:pt x="4" y="243"/>
                      </a:lnTo>
                      <a:lnTo>
                        <a:pt x="4" y="250"/>
                      </a:lnTo>
                      <a:lnTo>
                        <a:pt x="4" y="254"/>
                      </a:lnTo>
                      <a:lnTo>
                        <a:pt x="7" y="254"/>
                      </a:lnTo>
                    </a:path>
                  </a:pathLst>
                </a:custGeom>
                <a:noFill/>
                <a:ln w="12700" cmpd="sng">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latin typeface="+mj-lt"/>
                  </a:endParaRPr>
                </a:p>
              </p:txBody>
            </p:sp>
            <p:sp>
              <p:nvSpPr>
                <p:cNvPr id="111" name="Freeform 94"/>
                <p:cNvSpPr>
                  <a:spLocks/>
                </p:cNvSpPr>
                <p:nvPr/>
              </p:nvSpPr>
              <p:spPr bwMode="auto">
                <a:xfrm>
                  <a:off x="1771650" y="2547938"/>
                  <a:ext cx="79375" cy="679450"/>
                </a:xfrm>
                <a:custGeom>
                  <a:avLst/>
                  <a:gdLst/>
                  <a:ahLst/>
                  <a:cxnLst>
                    <a:cxn ang="0">
                      <a:pos x="32" y="7"/>
                    </a:cxn>
                    <a:cxn ang="0">
                      <a:pos x="39" y="18"/>
                    </a:cxn>
                    <a:cxn ang="0">
                      <a:pos x="29" y="25"/>
                    </a:cxn>
                    <a:cxn ang="0">
                      <a:pos x="18" y="29"/>
                    </a:cxn>
                    <a:cxn ang="0">
                      <a:pos x="7" y="36"/>
                    </a:cxn>
                    <a:cxn ang="0">
                      <a:pos x="18" y="47"/>
                    </a:cxn>
                    <a:cxn ang="0">
                      <a:pos x="18" y="69"/>
                    </a:cxn>
                    <a:cxn ang="0">
                      <a:pos x="10" y="109"/>
                    </a:cxn>
                    <a:cxn ang="0">
                      <a:pos x="10" y="116"/>
                    </a:cxn>
                    <a:cxn ang="0">
                      <a:pos x="18" y="127"/>
                    </a:cxn>
                    <a:cxn ang="0">
                      <a:pos x="14" y="131"/>
                    </a:cxn>
                    <a:cxn ang="0">
                      <a:pos x="18" y="138"/>
                    </a:cxn>
                    <a:cxn ang="0">
                      <a:pos x="14" y="145"/>
                    </a:cxn>
                    <a:cxn ang="0">
                      <a:pos x="10" y="167"/>
                    </a:cxn>
                    <a:cxn ang="0">
                      <a:pos x="7" y="178"/>
                    </a:cxn>
                    <a:cxn ang="0">
                      <a:pos x="14" y="192"/>
                    </a:cxn>
                    <a:cxn ang="0">
                      <a:pos x="7" y="199"/>
                    </a:cxn>
                    <a:cxn ang="0">
                      <a:pos x="18" y="210"/>
                    </a:cxn>
                    <a:cxn ang="0">
                      <a:pos x="14" y="214"/>
                    </a:cxn>
                    <a:cxn ang="0">
                      <a:pos x="14" y="225"/>
                    </a:cxn>
                    <a:cxn ang="0">
                      <a:pos x="14" y="232"/>
                    </a:cxn>
                    <a:cxn ang="0">
                      <a:pos x="14" y="247"/>
                    </a:cxn>
                    <a:cxn ang="0">
                      <a:pos x="14" y="268"/>
                    </a:cxn>
                    <a:cxn ang="0">
                      <a:pos x="10" y="275"/>
                    </a:cxn>
                    <a:cxn ang="0">
                      <a:pos x="10" y="286"/>
                    </a:cxn>
                    <a:cxn ang="0">
                      <a:pos x="14" y="286"/>
                    </a:cxn>
                    <a:cxn ang="0">
                      <a:pos x="10" y="297"/>
                    </a:cxn>
                    <a:cxn ang="0">
                      <a:pos x="0" y="301"/>
                    </a:cxn>
                    <a:cxn ang="0">
                      <a:pos x="7" y="326"/>
                    </a:cxn>
                    <a:cxn ang="0">
                      <a:pos x="14" y="333"/>
                    </a:cxn>
                    <a:cxn ang="0">
                      <a:pos x="10" y="341"/>
                    </a:cxn>
                    <a:cxn ang="0">
                      <a:pos x="10" y="352"/>
                    </a:cxn>
                    <a:cxn ang="0">
                      <a:pos x="14" y="370"/>
                    </a:cxn>
                    <a:cxn ang="0">
                      <a:pos x="29" y="377"/>
                    </a:cxn>
                    <a:cxn ang="0">
                      <a:pos x="25" y="381"/>
                    </a:cxn>
                    <a:cxn ang="0">
                      <a:pos x="36" y="384"/>
                    </a:cxn>
                    <a:cxn ang="0">
                      <a:pos x="47" y="384"/>
                    </a:cxn>
                    <a:cxn ang="0">
                      <a:pos x="43" y="391"/>
                    </a:cxn>
                    <a:cxn ang="0">
                      <a:pos x="32" y="395"/>
                    </a:cxn>
                    <a:cxn ang="0">
                      <a:pos x="25" y="402"/>
                    </a:cxn>
                    <a:cxn ang="0">
                      <a:pos x="21" y="410"/>
                    </a:cxn>
                    <a:cxn ang="0">
                      <a:pos x="14" y="424"/>
                    </a:cxn>
                  </a:cxnLst>
                  <a:rect l="0" t="0" r="r" b="b"/>
                  <a:pathLst>
                    <a:path w="50" h="428">
                      <a:moveTo>
                        <a:pt x="29" y="0"/>
                      </a:moveTo>
                      <a:lnTo>
                        <a:pt x="29" y="7"/>
                      </a:lnTo>
                      <a:lnTo>
                        <a:pt x="32" y="7"/>
                      </a:lnTo>
                      <a:lnTo>
                        <a:pt x="36" y="11"/>
                      </a:lnTo>
                      <a:lnTo>
                        <a:pt x="36" y="18"/>
                      </a:lnTo>
                      <a:lnTo>
                        <a:pt x="39" y="18"/>
                      </a:lnTo>
                      <a:lnTo>
                        <a:pt x="36" y="18"/>
                      </a:lnTo>
                      <a:lnTo>
                        <a:pt x="32" y="22"/>
                      </a:lnTo>
                      <a:lnTo>
                        <a:pt x="29" y="25"/>
                      </a:lnTo>
                      <a:lnTo>
                        <a:pt x="25" y="25"/>
                      </a:lnTo>
                      <a:lnTo>
                        <a:pt x="21" y="29"/>
                      </a:lnTo>
                      <a:lnTo>
                        <a:pt x="18" y="29"/>
                      </a:lnTo>
                      <a:lnTo>
                        <a:pt x="14" y="33"/>
                      </a:lnTo>
                      <a:lnTo>
                        <a:pt x="10" y="33"/>
                      </a:lnTo>
                      <a:lnTo>
                        <a:pt x="7" y="36"/>
                      </a:lnTo>
                      <a:lnTo>
                        <a:pt x="10" y="40"/>
                      </a:lnTo>
                      <a:lnTo>
                        <a:pt x="14" y="44"/>
                      </a:lnTo>
                      <a:lnTo>
                        <a:pt x="18" y="47"/>
                      </a:lnTo>
                      <a:lnTo>
                        <a:pt x="18" y="69"/>
                      </a:lnTo>
                      <a:lnTo>
                        <a:pt x="14" y="69"/>
                      </a:lnTo>
                      <a:lnTo>
                        <a:pt x="18" y="69"/>
                      </a:lnTo>
                      <a:lnTo>
                        <a:pt x="10" y="76"/>
                      </a:lnTo>
                      <a:lnTo>
                        <a:pt x="10" y="102"/>
                      </a:lnTo>
                      <a:lnTo>
                        <a:pt x="10" y="109"/>
                      </a:lnTo>
                      <a:lnTo>
                        <a:pt x="10" y="112"/>
                      </a:lnTo>
                      <a:lnTo>
                        <a:pt x="14" y="112"/>
                      </a:lnTo>
                      <a:lnTo>
                        <a:pt x="10" y="116"/>
                      </a:lnTo>
                      <a:lnTo>
                        <a:pt x="14" y="120"/>
                      </a:lnTo>
                      <a:lnTo>
                        <a:pt x="14" y="127"/>
                      </a:lnTo>
                      <a:lnTo>
                        <a:pt x="18" y="127"/>
                      </a:lnTo>
                      <a:lnTo>
                        <a:pt x="14" y="127"/>
                      </a:lnTo>
                      <a:lnTo>
                        <a:pt x="18" y="131"/>
                      </a:lnTo>
                      <a:lnTo>
                        <a:pt x="14" y="131"/>
                      </a:lnTo>
                      <a:lnTo>
                        <a:pt x="18" y="134"/>
                      </a:lnTo>
                      <a:lnTo>
                        <a:pt x="14" y="138"/>
                      </a:lnTo>
                      <a:lnTo>
                        <a:pt x="18" y="138"/>
                      </a:lnTo>
                      <a:lnTo>
                        <a:pt x="14" y="141"/>
                      </a:lnTo>
                      <a:lnTo>
                        <a:pt x="18" y="141"/>
                      </a:lnTo>
                      <a:lnTo>
                        <a:pt x="14" y="145"/>
                      </a:lnTo>
                      <a:lnTo>
                        <a:pt x="14" y="149"/>
                      </a:lnTo>
                      <a:lnTo>
                        <a:pt x="10" y="152"/>
                      </a:lnTo>
                      <a:lnTo>
                        <a:pt x="10" y="167"/>
                      </a:lnTo>
                      <a:lnTo>
                        <a:pt x="10" y="174"/>
                      </a:lnTo>
                      <a:lnTo>
                        <a:pt x="10" y="178"/>
                      </a:lnTo>
                      <a:lnTo>
                        <a:pt x="7" y="178"/>
                      </a:lnTo>
                      <a:lnTo>
                        <a:pt x="10" y="181"/>
                      </a:lnTo>
                      <a:lnTo>
                        <a:pt x="14" y="185"/>
                      </a:lnTo>
                      <a:lnTo>
                        <a:pt x="14" y="192"/>
                      </a:lnTo>
                      <a:lnTo>
                        <a:pt x="14" y="196"/>
                      </a:lnTo>
                      <a:lnTo>
                        <a:pt x="10" y="199"/>
                      </a:lnTo>
                      <a:lnTo>
                        <a:pt x="7" y="199"/>
                      </a:lnTo>
                      <a:lnTo>
                        <a:pt x="10" y="203"/>
                      </a:lnTo>
                      <a:lnTo>
                        <a:pt x="18" y="203"/>
                      </a:lnTo>
                      <a:lnTo>
                        <a:pt x="18" y="210"/>
                      </a:lnTo>
                      <a:lnTo>
                        <a:pt x="14" y="210"/>
                      </a:lnTo>
                      <a:lnTo>
                        <a:pt x="10" y="214"/>
                      </a:lnTo>
                      <a:lnTo>
                        <a:pt x="14" y="214"/>
                      </a:lnTo>
                      <a:lnTo>
                        <a:pt x="10" y="214"/>
                      </a:lnTo>
                      <a:lnTo>
                        <a:pt x="14" y="218"/>
                      </a:lnTo>
                      <a:lnTo>
                        <a:pt x="14" y="225"/>
                      </a:lnTo>
                      <a:lnTo>
                        <a:pt x="14" y="232"/>
                      </a:lnTo>
                      <a:lnTo>
                        <a:pt x="18" y="232"/>
                      </a:lnTo>
                      <a:lnTo>
                        <a:pt x="14" y="232"/>
                      </a:lnTo>
                      <a:lnTo>
                        <a:pt x="18" y="236"/>
                      </a:lnTo>
                      <a:lnTo>
                        <a:pt x="18" y="243"/>
                      </a:lnTo>
                      <a:lnTo>
                        <a:pt x="14" y="247"/>
                      </a:lnTo>
                      <a:lnTo>
                        <a:pt x="14" y="265"/>
                      </a:lnTo>
                      <a:lnTo>
                        <a:pt x="18" y="265"/>
                      </a:lnTo>
                      <a:lnTo>
                        <a:pt x="14" y="268"/>
                      </a:lnTo>
                      <a:lnTo>
                        <a:pt x="10" y="272"/>
                      </a:lnTo>
                      <a:lnTo>
                        <a:pt x="14" y="272"/>
                      </a:lnTo>
                      <a:lnTo>
                        <a:pt x="10" y="275"/>
                      </a:lnTo>
                      <a:lnTo>
                        <a:pt x="14" y="279"/>
                      </a:lnTo>
                      <a:lnTo>
                        <a:pt x="10" y="279"/>
                      </a:lnTo>
                      <a:lnTo>
                        <a:pt x="10" y="286"/>
                      </a:lnTo>
                      <a:lnTo>
                        <a:pt x="14" y="286"/>
                      </a:lnTo>
                      <a:lnTo>
                        <a:pt x="10" y="286"/>
                      </a:lnTo>
                      <a:lnTo>
                        <a:pt x="14" y="286"/>
                      </a:lnTo>
                      <a:lnTo>
                        <a:pt x="10" y="290"/>
                      </a:lnTo>
                      <a:lnTo>
                        <a:pt x="14" y="294"/>
                      </a:lnTo>
                      <a:lnTo>
                        <a:pt x="10" y="297"/>
                      </a:lnTo>
                      <a:lnTo>
                        <a:pt x="7" y="301"/>
                      </a:lnTo>
                      <a:lnTo>
                        <a:pt x="3" y="301"/>
                      </a:lnTo>
                      <a:lnTo>
                        <a:pt x="0" y="301"/>
                      </a:lnTo>
                      <a:lnTo>
                        <a:pt x="3" y="304"/>
                      </a:lnTo>
                      <a:lnTo>
                        <a:pt x="3" y="323"/>
                      </a:lnTo>
                      <a:lnTo>
                        <a:pt x="7" y="326"/>
                      </a:lnTo>
                      <a:lnTo>
                        <a:pt x="10" y="326"/>
                      </a:lnTo>
                      <a:lnTo>
                        <a:pt x="10" y="333"/>
                      </a:lnTo>
                      <a:lnTo>
                        <a:pt x="14" y="333"/>
                      </a:lnTo>
                      <a:lnTo>
                        <a:pt x="10" y="333"/>
                      </a:lnTo>
                      <a:lnTo>
                        <a:pt x="7" y="337"/>
                      </a:lnTo>
                      <a:lnTo>
                        <a:pt x="10" y="341"/>
                      </a:lnTo>
                      <a:lnTo>
                        <a:pt x="10" y="348"/>
                      </a:lnTo>
                      <a:lnTo>
                        <a:pt x="14" y="352"/>
                      </a:lnTo>
                      <a:lnTo>
                        <a:pt x="10" y="352"/>
                      </a:lnTo>
                      <a:lnTo>
                        <a:pt x="10" y="359"/>
                      </a:lnTo>
                      <a:lnTo>
                        <a:pt x="10" y="366"/>
                      </a:lnTo>
                      <a:lnTo>
                        <a:pt x="14" y="370"/>
                      </a:lnTo>
                      <a:lnTo>
                        <a:pt x="18" y="370"/>
                      </a:lnTo>
                      <a:lnTo>
                        <a:pt x="29" y="373"/>
                      </a:lnTo>
                      <a:lnTo>
                        <a:pt x="29" y="377"/>
                      </a:lnTo>
                      <a:lnTo>
                        <a:pt x="25" y="377"/>
                      </a:lnTo>
                      <a:lnTo>
                        <a:pt x="21" y="381"/>
                      </a:lnTo>
                      <a:lnTo>
                        <a:pt x="25" y="381"/>
                      </a:lnTo>
                      <a:lnTo>
                        <a:pt x="29" y="381"/>
                      </a:lnTo>
                      <a:lnTo>
                        <a:pt x="32" y="381"/>
                      </a:lnTo>
                      <a:lnTo>
                        <a:pt x="36" y="384"/>
                      </a:lnTo>
                      <a:lnTo>
                        <a:pt x="39" y="384"/>
                      </a:lnTo>
                      <a:lnTo>
                        <a:pt x="43" y="384"/>
                      </a:lnTo>
                      <a:lnTo>
                        <a:pt x="47" y="384"/>
                      </a:lnTo>
                      <a:lnTo>
                        <a:pt x="50" y="388"/>
                      </a:lnTo>
                      <a:lnTo>
                        <a:pt x="47" y="391"/>
                      </a:lnTo>
                      <a:lnTo>
                        <a:pt x="43" y="391"/>
                      </a:lnTo>
                      <a:lnTo>
                        <a:pt x="39" y="391"/>
                      </a:lnTo>
                      <a:lnTo>
                        <a:pt x="36" y="395"/>
                      </a:lnTo>
                      <a:lnTo>
                        <a:pt x="32" y="395"/>
                      </a:lnTo>
                      <a:lnTo>
                        <a:pt x="25" y="402"/>
                      </a:lnTo>
                      <a:lnTo>
                        <a:pt x="29" y="402"/>
                      </a:lnTo>
                      <a:lnTo>
                        <a:pt x="25" y="402"/>
                      </a:lnTo>
                      <a:lnTo>
                        <a:pt x="21" y="406"/>
                      </a:lnTo>
                      <a:lnTo>
                        <a:pt x="18" y="410"/>
                      </a:lnTo>
                      <a:lnTo>
                        <a:pt x="21" y="410"/>
                      </a:lnTo>
                      <a:lnTo>
                        <a:pt x="18" y="413"/>
                      </a:lnTo>
                      <a:lnTo>
                        <a:pt x="14" y="417"/>
                      </a:lnTo>
                      <a:lnTo>
                        <a:pt x="14" y="424"/>
                      </a:lnTo>
                      <a:lnTo>
                        <a:pt x="14" y="428"/>
                      </a:lnTo>
                      <a:lnTo>
                        <a:pt x="18" y="428"/>
                      </a:lnTo>
                    </a:path>
                  </a:pathLst>
                </a:custGeom>
                <a:noFill/>
                <a:ln w="12700" cmpd="sng">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latin typeface="+mj-lt"/>
                  </a:endParaRPr>
                </a:p>
              </p:txBody>
            </p:sp>
            <p:sp>
              <p:nvSpPr>
                <p:cNvPr id="112" name="Freeform 95"/>
                <p:cNvSpPr>
                  <a:spLocks/>
                </p:cNvSpPr>
                <p:nvPr/>
              </p:nvSpPr>
              <p:spPr bwMode="auto">
                <a:xfrm>
                  <a:off x="1765300" y="3227388"/>
                  <a:ext cx="39688" cy="552450"/>
                </a:xfrm>
                <a:custGeom>
                  <a:avLst/>
                  <a:gdLst/>
                  <a:ahLst/>
                  <a:cxnLst>
                    <a:cxn ang="0">
                      <a:pos x="18" y="3"/>
                    </a:cxn>
                    <a:cxn ang="0">
                      <a:pos x="14" y="14"/>
                    </a:cxn>
                    <a:cxn ang="0">
                      <a:pos x="14" y="14"/>
                    </a:cxn>
                    <a:cxn ang="0">
                      <a:pos x="14" y="14"/>
                    </a:cxn>
                    <a:cxn ang="0">
                      <a:pos x="14" y="18"/>
                    </a:cxn>
                    <a:cxn ang="0">
                      <a:pos x="14" y="21"/>
                    </a:cxn>
                    <a:cxn ang="0">
                      <a:pos x="11" y="32"/>
                    </a:cxn>
                    <a:cxn ang="0">
                      <a:pos x="14" y="50"/>
                    </a:cxn>
                    <a:cxn ang="0">
                      <a:pos x="14" y="54"/>
                    </a:cxn>
                    <a:cxn ang="0">
                      <a:pos x="11" y="61"/>
                    </a:cxn>
                    <a:cxn ang="0">
                      <a:pos x="11" y="61"/>
                    </a:cxn>
                    <a:cxn ang="0">
                      <a:pos x="14" y="76"/>
                    </a:cxn>
                    <a:cxn ang="0">
                      <a:pos x="18" y="98"/>
                    </a:cxn>
                    <a:cxn ang="0">
                      <a:pos x="11" y="108"/>
                    </a:cxn>
                    <a:cxn ang="0">
                      <a:pos x="18" y="112"/>
                    </a:cxn>
                    <a:cxn ang="0">
                      <a:pos x="18" y="116"/>
                    </a:cxn>
                    <a:cxn ang="0">
                      <a:pos x="18" y="126"/>
                    </a:cxn>
                    <a:cxn ang="0">
                      <a:pos x="11" y="130"/>
                    </a:cxn>
                    <a:cxn ang="0">
                      <a:pos x="14" y="141"/>
                    </a:cxn>
                    <a:cxn ang="0">
                      <a:pos x="18" y="148"/>
                    </a:cxn>
                    <a:cxn ang="0">
                      <a:pos x="22" y="159"/>
                    </a:cxn>
                    <a:cxn ang="0">
                      <a:pos x="22" y="166"/>
                    </a:cxn>
                    <a:cxn ang="0">
                      <a:pos x="14" y="174"/>
                    </a:cxn>
                    <a:cxn ang="0">
                      <a:pos x="14" y="177"/>
                    </a:cxn>
                    <a:cxn ang="0">
                      <a:pos x="14" y="181"/>
                    </a:cxn>
                    <a:cxn ang="0">
                      <a:pos x="14" y="181"/>
                    </a:cxn>
                    <a:cxn ang="0">
                      <a:pos x="11" y="203"/>
                    </a:cxn>
                    <a:cxn ang="0">
                      <a:pos x="18" y="206"/>
                    </a:cxn>
                    <a:cxn ang="0">
                      <a:pos x="11" y="221"/>
                    </a:cxn>
                    <a:cxn ang="0">
                      <a:pos x="14" y="228"/>
                    </a:cxn>
                    <a:cxn ang="0">
                      <a:pos x="14" y="228"/>
                    </a:cxn>
                    <a:cxn ang="0">
                      <a:pos x="22" y="235"/>
                    </a:cxn>
                    <a:cxn ang="0">
                      <a:pos x="14" y="242"/>
                    </a:cxn>
                    <a:cxn ang="0">
                      <a:pos x="18" y="253"/>
                    </a:cxn>
                    <a:cxn ang="0">
                      <a:pos x="18" y="257"/>
                    </a:cxn>
                    <a:cxn ang="0">
                      <a:pos x="14" y="275"/>
                    </a:cxn>
                    <a:cxn ang="0">
                      <a:pos x="22" y="282"/>
                    </a:cxn>
                    <a:cxn ang="0">
                      <a:pos x="18" y="293"/>
                    </a:cxn>
                    <a:cxn ang="0">
                      <a:pos x="14" y="304"/>
                    </a:cxn>
                    <a:cxn ang="0">
                      <a:pos x="14" y="304"/>
                    </a:cxn>
                    <a:cxn ang="0">
                      <a:pos x="14" y="311"/>
                    </a:cxn>
                    <a:cxn ang="0">
                      <a:pos x="22" y="319"/>
                    </a:cxn>
                    <a:cxn ang="0">
                      <a:pos x="18" y="337"/>
                    </a:cxn>
                    <a:cxn ang="0">
                      <a:pos x="11" y="340"/>
                    </a:cxn>
                    <a:cxn ang="0">
                      <a:pos x="4" y="340"/>
                    </a:cxn>
                    <a:cxn ang="0">
                      <a:pos x="0" y="348"/>
                    </a:cxn>
                  </a:cxnLst>
                  <a:rect l="0" t="0" r="r" b="b"/>
                  <a:pathLst>
                    <a:path w="25" h="348">
                      <a:moveTo>
                        <a:pt x="22" y="0"/>
                      </a:moveTo>
                      <a:lnTo>
                        <a:pt x="18" y="3"/>
                      </a:lnTo>
                      <a:lnTo>
                        <a:pt x="14" y="7"/>
                      </a:lnTo>
                      <a:lnTo>
                        <a:pt x="14" y="14"/>
                      </a:lnTo>
                      <a:lnTo>
                        <a:pt x="11" y="14"/>
                      </a:lnTo>
                      <a:lnTo>
                        <a:pt x="14" y="14"/>
                      </a:lnTo>
                      <a:lnTo>
                        <a:pt x="11" y="14"/>
                      </a:lnTo>
                      <a:lnTo>
                        <a:pt x="14" y="14"/>
                      </a:lnTo>
                      <a:lnTo>
                        <a:pt x="11" y="14"/>
                      </a:lnTo>
                      <a:lnTo>
                        <a:pt x="14" y="18"/>
                      </a:lnTo>
                      <a:lnTo>
                        <a:pt x="11" y="18"/>
                      </a:lnTo>
                      <a:lnTo>
                        <a:pt x="14" y="21"/>
                      </a:lnTo>
                      <a:lnTo>
                        <a:pt x="14" y="29"/>
                      </a:lnTo>
                      <a:lnTo>
                        <a:pt x="11" y="32"/>
                      </a:lnTo>
                      <a:lnTo>
                        <a:pt x="14" y="36"/>
                      </a:lnTo>
                      <a:lnTo>
                        <a:pt x="14" y="50"/>
                      </a:lnTo>
                      <a:lnTo>
                        <a:pt x="18" y="50"/>
                      </a:lnTo>
                      <a:lnTo>
                        <a:pt x="14" y="54"/>
                      </a:lnTo>
                      <a:lnTo>
                        <a:pt x="18" y="54"/>
                      </a:lnTo>
                      <a:lnTo>
                        <a:pt x="11" y="61"/>
                      </a:lnTo>
                      <a:lnTo>
                        <a:pt x="14" y="61"/>
                      </a:lnTo>
                      <a:lnTo>
                        <a:pt x="11" y="61"/>
                      </a:lnTo>
                      <a:lnTo>
                        <a:pt x="14" y="65"/>
                      </a:lnTo>
                      <a:lnTo>
                        <a:pt x="14" y="76"/>
                      </a:lnTo>
                      <a:lnTo>
                        <a:pt x="18" y="79"/>
                      </a:lnTo>
                      <a:lnTo>
                        <a:pt x="18" y="98"/>
                      </a:lnTo>
                      <a:lnTo>
                        <a:pt x="11" y="105"/>
                      </a:lnTo>
                      <a:lnTo>
                        <a:pt x="11" y="108"/>
                      </a:lnTo>
                      <a:lnTo>
                        <a:pt x="14" y="112"/>
                      </a:lnTo>
                      <a:lnTo>
                        <a:pt x="18" y="112"/>
                      </a:lnTo>
                      <a:lnTo>
                        <a:pt x="14" y="112"/>
                      </a:lnTo>
                      <a:lnTo>
                        <a:pt x="18" y="116"/>
                      </a:lnTo>
                      <a:lnTo>
                        <a:pt x="18" y="123"/>
                      </a:lnTo>
                      <a:lnTo>
                        <a:pt x="18" y="126"/>
                      </a:lnTo>
                      <a:lnTo>
                        <a:pt x="14" y="126"/>
                      </a:lnTo>
                      <a:lnTo>
                        <a:pt x="11" y="130"/>
                      </a:lnTo>
                      <a:lnTo>
                        <a:pt x="7" y="134"/>
                      </a:lnTo>
                      <a:lnTo>
                        <a:pt x="14" y="141"/>
                      </a:lnTo>
                      <a:lnTo>
                        <a:pt x="14" y="145"/>
                      </a:lnTo>
                      <a:lnTo>
                        <a:pt x="18" y="148"/>
                      </a:lnTo>
                      <a:lnTo>
                        <a:pt x="22" y="152"/>
                      </a:lnTo>
                      <a:lnTo>
                        <a:pt x="22" y="159"/>
                      </a:lnTo>
                      <a:lnTo>
                        <a:pt x="25" y="163"/>
                      </a:lnTo>
                      <a:lnTo>
                        <a:pt x="22" y="166"/>
                      </a:lnTo>
                      <a:lnTo>
                        <a:pt x="18" y="170"/>
                      </a:lnTo>
                      <a:lnTo>
                        <a:pt x="14" y="174"/>
                      </a:lnTo>
                      <a:lnTo>
                        <a:pt x="18" y="174"/>
                      </a:lnTo>
                      <a:lnTo>
                        <a:pt x="14" y="177"/>
                      </a:lnTo>
                      <a:lnTo>
                        <a:pt x="18" y="177"/>
                      </a:lnTo>
                      <a:lnTo>
                        <a:pt x="14" y="181"/>
                      </a:lnTo>
                      <a:lnTo>
                        <a:pt x="11" y="181"/>
                      </a:lnTo>
                      <a:lnTo>
                        <a:pt x="14" y="181"/>
                      </a:lnTo>
                      <a:lnTo>
                        <a:pt x="11" y="184"/>
                      </a:lnTo>
                      <a:lnTo>
                        <a:pt x="11" y="203"/>
                      </a:lnTo>
                      <a:lnTo>
                        <a:pt x="14" y="206"/>
                      </a:lnTo>
                      <a:lnTo>
                        <a:pt x="18" y="206"/>
                      </a:lnTo>
                      <a:lnTo>
                        <a:pt x="11" y="213"/>
                      </a:lnTo>
                      <a:lnTo>
                        <a:pt x="11" y="221"/>
                      </a:lnTo>
                      <a:lnTo>
                        <a:pt x="14" y="221"/>
                      </a:lnTo>
                      <a:lnTo>
                        <a:pt x="14" y="228"/>
                      </a:lnTo>
                      <a:lnTo>
                        <a:pt x="11" y="228"/>
                      </a:lnTo>
                      <a:lnTo>
                        <a:pt x="14" y="228"/>
                      </a:lnTo>
                      <a:lnTo>
                        <a:pt x="18" y="232"/>
                      </a:lnTo>
                      <a:lnTo>
                        <a:pt x="22" y="235"/>
                      </a:lnTo>
                      <a:lnTo>
                        <a:pt x="18" y="239"/>
                      </a:lnTo>
                      <a:lnTo>
                        <a:pt x="14" y="242"/>
                      </a:lnTo>
                      <a:lnTo>
                        <a:pt x="18" y="246"/>
                      </a:lnTo>
                      <a:lnTo>
                        <a:pt x="18" y="253"/>
                      </a:lnTo>
                      <a:lnTo>
                        <a:pt x="14" y="253"/>
                      </a:lnTo>
                      <a:lnTo>
                        <a:pt x="18" y="257"/>
                      </a:lnTo>
                      <a:lnTo>
                        <a:pt x="14" y="261"/>
                      </a:lnTo>
                      <a:lnTo>
                        <a:pt x="14" y="275"/>
                      </a:lnTo>
                      <a:lnTo>
                        <a:pt x="18" y="279"/>
                      </a:lnTo>
                      <a:lnTo>
                        <a:pt x="22" y="282"/>
                      </a:lnTo>
                      <a:lnTo>
                        <a:pt x="18" y="286"/>
                      </a:lnTo>
                      <a:lnTo>
                        <a:pt x="18" y="293"/>
                      </a:lnTo>
                      <a:lnTo>
                        <a:pt x="14" y="297"/>
                      </a:lnTo>
                      <a:lnTo>
                        <a:pt x="14" y="304"/>
                      </a:lnTo>
                      <a:lnTo>
                        <a:pt x="18" y="304"/>
                      </a:lnTo>
                      <a:lnTo>
                        <a:pt x="14" y="304"/>
                      </a:lnTo>
                      <a:lnTo>
                        <a:pt x="18" y="308"/>
                      </a:lnTo>
                      <a:lnTo>
                        <a:pt x="14" y="311"/>
                      </a:lnTo>
                      <a:lnTo>
                        <a:pt x="18" y="315"/>
                      </a:lnTo>
                      <a:lnTo>
                        <a:pt x="22" y="319"/>
                      </a:lnTo>
                      <a:lnTo>
                        <a:pt x="18" y="322"/>
                      </a:lnTo>
                      <a:lnTo>
                        <a:pt x="18" y="337"/>
                      </a:lnTo>
                      <a:lnTo>
                        <a:pt x="14" y="337"/>
                      </a:lnTo>
                      <a:lnTo>
                        <a:pt x="11" y="340"/>
                      </a:lnTo>
                      <a:lnTo>
                        <a:pt x="7" y="340"/>
                      </a:lnTo>
                      <a:lnTo>
                        <a:pt x="4" y="340"/>
                      </a:lnTo>
                      <a:lnTo>
                        <a:pt x="0" y="344"/>
                      </a:lnTo>
                      <a:lnTo>
                        <a:pt x="0" y="348"/>
                      </a:lnTo>
                    </a:path>
                  </a:pathLst>
                </a:custGeom>
                <a:noFill/>
                <a:ln w="12700" cmpd="sng">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latin typeface="+mj-lt"/>
                  </a:endParaRPr>
                </a:p>
              </p:txBody>
            </p:sp>
            <p:sp>
              <p:nvSpPr>
                <p:cNvPr id="113" name="Freeform 96"/>
                <p:cNvSpPr>
                  <a:spLocks/>
                </p:cNvSpPr>
                <p:nvPr/>
              </p:nvSpPr>
              <p:spPr bwMode="auto">
                <a:xfrm>
                  <a:off x="1776412" y="3841751"/>
                  <a:ext cx="69850" cy="655638"/>
                </a:xfrm>
                <a:custGeom>
                  <a:avLst/>
                  <a:gdLst/>
                  <a:ahLst/>
                  <a:cxnLst>
                    <a:cxn ang="0">
                      <a:pos x="40" y="8"/>
                    </a:cxn>
                    <a:cxn ang="0">
                      <a:pos x="29" y="11"/>
                    </a:cxn>
                    <a:cxn ang="0">
                      <a:pos x="18" y="19"/>
                    </a:cxn>
                    <a:cxn ang="0">
                      <a:pos x="11" y="29"/>
                    </a:cxn>
                    <a:cxn ang="0">
                      <a:pos x="11" y="47"/>
                    </a:cxn>
                    <a:cxn ang="0">
                      <a:pos x="15" y="47"/>
                    </a:cxn>
                    <a:cxn ang="0">
                      <a:pos x="7" y="58"/>
                    </a:cxn>
                    <a:cxn ang="0">
                      <a:pos x="11" y="62"/>
                    </a:cxn>
                    <a:cxn ang="0">
                      <a:pos x="7" y="66"/>
                    </a:cxn>
                    <a:cxn ang="0">
                      <a:pos x="11" y="69"/>
                    </a:cxn>
                    <a:cxn ang="0">
                      <a:pos x="7" y="73"/>
                    </a:cxn>
                    <a:cxn ang="0">
                      <a:pos x="7" y="80"/>
                    </a:cxn>
                    <a:cxn ang="0">
                      <a:pos x="4" y="91"/>
                    </a:cxn>
                    <a:cxn ang="0">
                      <a:pos x="7" y="116"/>
                    </a:cxn>
                    <a:cxn ang="0">
                      <a:pos x="7" y="131"/>
                    </a:cxn>
                    <a:cxn ang="0">
                      <a:pos x="15" y="142"/>
                    </a:cxn>
                    <a:cxn ang="0">
                      <a:pos x="11" y="145"/>
                    </a:cxn>
                    <a:cxn ang="0">
                      <a:pos x="4" y="160"/>
                    </a:cxn>
                    <a:cxn ang="0">
                      <a:pos x="7" y="171"/>
                    </a:cxn>
                    <a:cxn ang="0">
                      <a:pos x="7" y="189"/>
                    </a:cxn>
                    <a:cxn ang="0">
                      <a:pos x="7" y="211"/>
                    </a:cxn>
                    <a:cxn ang="0">
                      <a:pos x="11" y="214"/>
                    </a:cxn>
                    <a:cxn ang="0">
                      <a:pos x="7" y="218"/>
                    </a:cxn>
                    <a:cxn ang="0">
                      <a:pos x="11" y="240"/>
                    </a:cxn>
                    <a:cxn ang="0">
                      <a:pos x="11" y="254"/>
                    </a:cxn>
                    <a:cxn ang="0">
                      <a:pos x="7" y="272"/>
                    </a:cxn>
                    <a:cxn ang="0">
                      <a:pos x="11" y="294"/>
                    </a:cxn>
                    <a:cxn ang="0">
                      <a:pos x="7" y="294"/>
                    </a:cxn>
                    <a:cxn ang="0">
                      <a:pos x="4" y="298"/>
                    </a:cxn>
                    <a:cxn ang="0">
                      <a:pos x="4" y="305"/>
                    </a:cxn>
                    <a:cxn ang="0">
                      <a:pos x="11" y="316"/>
                    </a:cxn>
                    <a:cxn ang="0">
                      <a:pos x="11" y="323"/>
                    </a:cxn>
                    <a:cxn ang="0">
                      <a:pos x="4" y="337"/>
                    </a:cxn>
                    <a:cxn ang="0">
                      <a:pos x="7" y="341"/>
                    </a:cxn>
                    <a:cxn ang="0">
                      <a:pos x="7" y="348"/>
                    </a:cxn>
                    <a:cxn ang="0">
                      <a:pos x="11" y="359"/>
                    </a:cxn>
                    <a:cxn ang="0">
                      <a:pos x="7" y="366"/>
                    </a:cxn>
                    <a:cxn ang="0">
                      <a:pos x="0" y="381"/>
                    </a:cxn>
                    <a:cxn ang="0">
                      <a:pos x="4" y="384"/>
                    </a:cxn>
                    <a:cxn ang="0">
                      <a:pos x="7" y="395"/>
                    </a:cxn>
                    <a:cxn ang="0">
                      <a:pos x="4" y="403"/>
                    </a:cxn>
                    <a:cxn ang="0">
                      <a:pos x="4" y="410"/>
                    </a:cxn>
                  </a:cxnLst>
                  <a:rect l="0" t="0" r="r" b="b"/>
                  <a:pathLst>
                    <a:path w="44" h="413">
                      <a:moveTo>
                        <a:pt x="40" y="0"/>
                      </a:moveTo>
                      <a:lnTo>
                        <a:pt x="44" y="4"/>
                      </a:lnTo>
                      <a:lnTo>
                        <a:pt x="40" y="8"/>
                      </a:lnTo>
                      <a:lnTo>
                        <a:pt x="36" y="8"/>
                      </a:lnTo>
                      <a:lnTo>
                        <a:pt x="33" y="11"/>
                      </a:lnTo>
                      <a:lnTo>
                        <a:pt x="29" y="11"/>
                      </a:lnTo>
                      <a:lnTo>
                        <a:pt x="26" y="15"/>
                      </a:lnTo>
                      <a:lnTo>
                        <a:pt x="22" y="15"/>
                      </a:lnTo>
                      <a:lnTo>
                        <a:pt x="18" y="19"/>
                      </a:lnTo>
                      <a:lnTo>
                        <a:pt x="15" y="19"/>
                      </a:lnTo>
                      <a:lnTo>
                        <a:pt x="11" y="22"/>
                      </a:lnTo>
                      <a:lnTo>
                        <a:pt x="11" y="29"/>
                      </a:lnTo>
                      <a:lnTo>
                        <a:pt x="11" y="37"/>
                      </a:lnTo>
                      <a:lnTo>
                        <a:pt x="11" y="40"/>
                      </a:lnTo>
                      <a:lnTo>
                        <a:pt x="11" y="47"/>
                      </a:lnTo>
                      <a:lnTo>
                        <a:pt x="15" y="47"/>
                      </a:lnTo>
                      <a:lnTo>
                        <a:pt x="11" y="47"/>
                      </a:lnTo>
                      <a:lnTo>
                        <a:pt x="15" y="47"/>
                      </a:lnTo>
                      <a:lnTo>
                        <a:pt x="11" y="51"/>
                      </a:lnTo>
                      <a:lnTo>
                        <a:pt x="11" y="58"/>
                      </a:lnTo>
                      <a:lnTo>
                        <a:pt x="7" y="58"/>
                      </a:lnTo>
                      <a:lnTo>
                        <a:pt x="11" y="62"/>
                      </a:lnTo>
                      <a:lnTo>
                        <a:pt x="7" y="62"/>
                      </a:lnTo>
                      <a:lnTo>
                        <a:pt x="11" y="62"/>
                      </a:lnTo>
                      <a:lnTo>
                        <a:pt x="7" y="66"/>
                      </a:lnTo>
                      <a:lnTo>
                        <a:pt x="11" y="66"/>
                      </a:lnTo>
                      <a:lnTo>
                        <a:pt x="7" y="66"/>
                      </a:lnTo>
                      <a:lnTo>
                        <a:pt x="11" y="66"/>
                      </a:lnTo>
                      <a:lnTo>
                        <a:pt x="7" y="69"/>
                      </a:lnTo>
                      <a:lnTo>
                        <a:pt x="11" y="69"/>
                      </a:lnTo>
                      <a:lnTo>
                        <a:pt x="7" y="73"/>
                      </a:lnTo>
                      <a:lnTo>
                        <a:pt x="11" y="73"/>
                      </a:lnTo>
                      <a:lnTo>
                        <a:pt x="7" y="73"/>
                      </a:lnTo>
                      <a:lnTo>
                        <a:pt x="11" y="73"/>
                      </a:lnTo>
                      <a:lnTo>
                        <a:pt x="4" y="80"/>
                      </a:lnTo>
                      <a:lnTo>
                        <a:pt x="7" y="80"/>
                      </a:lnTo>
                      <a:lnTo>
                        <a:pt x="4" y="80"/>
                      </a:lnTo>
                      <a:lnTo>
                        <a:pt x="4" y="87"/>
                      </a:lnTo>
                      <a:lnTo>
                        <a:pt x="4" y="91"/>
                      </a:lnTo>
                      <a:lnTo>
                        <a:pt x="11" y="98"/>
                      </a:lnTo>
                      <a:lnTo>
                        <a:pt x="11" y="113"/>
                      </a:lnTo>
                      <a:lnTo>
                        <a:pt x="7" y="116"/>
                      </a:lnTo>
                      <a:lnTo>
                        <a:pt x="7" y="127"/>
                      </a:lnTo>
                      <a:lnTo>
                        <a:pt x="11" y="127"/>
                      </a:lnTo>
                      <a:lnTo>
                        <a:pt x="7" y="131"/>
                      </a:lnTo>
                      <a:lnTo>
                        <a:pt x="11" y="131"/>
                      </a:lnTo>
                      <a:lnTo>
                        <a:pt x="7" y="134"/>
                      </a:lnTo>
                      <a:lnTo>
                        <a:pt x="15" y="142"/>
                      </a:lnTo>
                      <a:lnTo>
                        <a:pt x="11" y="142"/>
                      </a:lnTo>
                      <a:lnTo>
                        <a:pt x="15" y="142"/>
                      </a:lnTo>
                      <a:lnTo>
                        <a:pt x="11" y="145"/>
                      </a:lnTo>
                      <a:lnTo>
                        <a:pt x="11" y="149"/>
                      </a:lnTo>
                      <a:lnTo>
                        <a:pt x="4" y="156"/>
                      </a:lnTo>
                      <a:lnTo>
                        <a:pt x="4" y="160"/>
                      </a:lnTo>
                      <a:lnTo>
                        <a:pt x="7" y="163"/>
                      </a:lnTo>
                      <a:lnTo>
                        <a:pt x="11" y="167"/>
                      </a:lnTo>
                      <a:lnTo>
                        <a:pt x="7" y="171"/>
                      </a:lnTo>
                      <a:lnTo>
                        <a:pt x="11" y="171"/>
                      </a:lnTo>
                      <a:lnTo>
                        <a:pt x="7" y="174"/>
                      </a:lnTo>
                      <a:lnTo>
                        <a:pt x="7" y="189"/>
                      </a:lnTo>
                      <a:lnTo>
                        <a:pt x="4" y="192"/>
                      </a:lnTo>
                      <a:lnTo>
                        <a:pt x="7" y="196"/>
                      </a:lnTo>
                      <a:lnTo>
                        <a:pt x="7" y="211"/>
                      </a:lnTo>
                      <a:lnTo>
                        <a:pt x="11" y="214"/>
                      </a:lnTo>
                      <a:lnTo>
                        <a:pt x="7" y="214"/>
                      </a:lnTo>
                      <a:lnTo>
                        <a:pt x="11" y="214"/>
                      </a:lnTo>
                      <a:lnTo>
                        <a:pt x="7" y="214"/>
                      </a:lnTo>
                      <a:lnTo>
                        <a:pt x="11" y="218"/>
                      </a:lnTo>
                      <a:lnTo>
                        <a:pt x="7" y="218"/>
                      </a:lnTo>
                      <a:lnTo>
                        <a:pt x="11" y="221"/>
                      </a:lnTo>
                      <a:lnTo>
                        <a:pt x="11" y="232"/>
                      </a:lnTo>
                      <a:lnTo>
                        <a:pt x="11" y="240"/>
                      </a:lnTo>
                      <a:lnTo>
                        <a:pt x="11" y="254"/>
                      </a:lnTo>
                      <a:lnTo>
                        <a:pt x="7" y="254"/>
                      </a:lnTo>
                      <a:lnTo>
                        <a:pt x="11" y="254"/>
                      </a:lnTo>
                      <a:lnTo>
                        <a:pt x="11" y="261"/>
                      </a:lnTo>
                      <a:lnTo>
                        <a:pt x="11" y="269"/>
                      </a:lnTo>
                      <a:lnTo>
                        <a:pt x="7" y="272"/>
                      </a:lnTo>
                      <a:lnTo>
                        <a:pt x="4" y="276"/>
                      </a:lnTo>
                      <a:lnTo>
                        <a:pt x="11" y="283"/>
                      </a:lnTo>
                      <a:lnTo>
                        <a:pt x="11" y="294"/>
                      </a:lnTo>
                      <a:lnTo>
                        <a:pt x="7" y="294"/>
                      </a:lnTo>
                      <a:lnTo>
                        <a:pt x="11" y="294"/>
                      </a:lnTo>
                      <a:lnTo>
                        <a:pt x="7" y="294"/>
                      </a:lnTo>
                      <a:lnTo>
                        <a:pt x="11" y="294"/>
                      </a:lnTo>
                      <a:lnTo>
                        <a:pt x="7" y="298"/>
                      </a:lnTo>
                      <a:lnTo>
                        <a:pt x="4" y="298"/>
                      </a:lnTo>
                      <a:lnTo>
                        <a:pt x="7" y="298"/>
                      </a:lnTo>
                      <a:lnTo>
                        <a:pt x="7" y="305"/>
                      </a:lnTo>
                      <a:lnTo>
                        <a:pt x="4" y="305"/>
                      </a:lnTo>
                      <a:lnTo>
                        <a:pt x="7" y="305"/>
                      </a:lnTo>
                      <a:lnTo>
                        <a:pt x="4" y="308"/>
                      </a:lnTo>
                      <a:lnTo>
                        <a:pt x="11" y="316"/>
                      </a:lnTo>
                      <a:lnTo>
                        <a:pt x="11" y="319"/>
                      </a:lnTo>
                      <a:lnTo>
                        <a:pt x="7" y="319"/>
                      </a:lnTo>
                      <a:lnTo>
                        <a:pt x="11" y="323"/>
                      </a:lnTo>
                      <a:lnTo>
                        <a:pt x="7" y="326"/>
                      </a:lnTo>
                      <a:lnTo>
                        <a:pt x="7" y="337"/>
                      </a:lnTo>
                      <a:lnTo>
                        <a:pt x="4" y="337"/>
                      </a:lnTo>
                      <a:lnTo>
                        <a:pt x="7" y="341"/>
                      </a:lnTo>
                      <a:lnTo>
                        <a:pt x="4" y="341"/>
                      </a:lnTo>
                      <a:lnTo>
                        <a:pt x="7" y="341"/>
                      </a:lnTo>
                      <a:lnTo>
                        <a:pt x="4" y="341"/>
                      </a:lnTo>
                      <a:lnTo>
                        <a:pt x="4" y="348"/>
                      </a:lnTo>
                      <a:lnTo>
                        <a:pt x="7" y="348"/>
                      </a:lnTo>
                      <a:lnTo>
                        <a:pt x="4" y="348"/>
                      </a:lnTo>
                      <a:lnTo>
                        <a:pt x="11" y="355"/>
                      </a:lnTo>
                      <a:lnTo>
                        <a:pt x="11" y="359"/>
                      </a:lnTo>
                      <a:lnTo>
                        <a:pt x="7" y="359"/>
                      </a:lnTo>
                      <a:lnTo>
                        <a:pt x="11" y="363"/>
                      </a:lnTo>
                      <a:lnTo>
                        <a:pt x="7" y="366"/>
                      </a:lnTo>
                      <a:lnTo>
                        <a:pt x="7" y="370"/>
                      </a:lnTo>
                      <a:lnTo>
                        <a:pt x="0" y="377"/>
                      </a:lnTo>
                      <a:lnTo>
                        <a:pt x="0" y="381"/>
                      </a:lnTo>
                      <a:lnTo>
                        <a:pt x="4" y="381"/>
                      </a:lnTo>
                      <a:lnTo>
                        <a:pt x="0" y="384"/>
                      </a:lnTo>
                      <a:lnTo>
                        <a:pt x="4" y="384"/>
                      </a:lnTo>
                      <a:lnTo>
                        <a:pt x="0" y="388"/>
                      </a:lnTo>
                      <a:lnTo>
                        <a:pt x="4" y="392"/>
                      </a:lnTo>
                      <a:lnTo>
                        <a:pt x="7" y="395"/>
                      </a:lnTo>
                      <a:lnTo>
                        <a:pt x="4" y="399"/>
                      </a:lnTo>
                      <a:lnTo>
                        <a:pt x="7" y="399"/>
                      </a:lnTo>
                      <a:lnTo>
                        <a:pt x="4" y="403"/>
                      </a:lnTo>
                      <a:lnTo>
                        <a:pt x="7" y="403"/>
                      </a:lnTo>
                      <a:lnTo>
                        <a:pt x="7" y="410"/>
                      </a:lnTo>
                      <a:lnTo>
                        <a:pt x="4" y="410"/>
                      </a:lnTo>
                      <a:lnTo>
                        <a:pt x="7" y="410"/>
                      </a:lnTo>
                      <a:lnTo>
                        <a:pt x="4" y="413"/>
                      </a:lnTo>
                    </a:path>
                  </a:pathLst>
                </a:custGeom>
                <a:noFill/>
                <a:ln w="12700" cmpd="sng">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latin typeface="+mj-lt"/>
                  </a:endParaRPr>
                </a:p>
              </p:txBody>
            </p:sp>
            <p:sp>
              <p:nvSpPr>
                <p:cNvPr id="114" name="Freeform 97"/>
                <p:cNvSpPr>
                  <a:spLocks/>
                </p:cNvSpPr>
                <p:nvPr/>
              </p:nvSpPr>
              <p:spPr bwMode="auto">
                <a:xfrm>
                  <a:off x="1771650" y="4497388"/>
                  <a:ext cx="28575" cy="703263"/>
                </a:xfrm>
                <a:custGeom>
                  <a:avLst/>
                  <a:gdLst/>
                  <a:ahLst/>
                  <a:cxnLst>
                    <a:cxn ang="0">
                      <a:pos x="14" y="11"/>
                    </a:cxn>
                    <a:cxn ang="0">
                      <a:pos x="10" y="19"/>
                    </a:cxn>
                    <a:cxn ang="0">
                      <a:pos x="7" y="22"/>
                    </a:cxn>
                    <a:cxn ang="0">
                      <a:pos x="14" y="37"/>
                    </a:cxn>
                    <a:cxn ang="0">
                      <a:pos x="10" y="40"/>
                    </a:cxn>
                    <a:cxn ang="0">
                      <a:pos x="10" y="48"/>
                    </a:cxn>
                    <a:cxn ang="0">
                      <a:pos x="7" y="58"/>
                    </a:cxn>
                    <a:cxn ang="0">
                      <a:pos x="7" y="69"/>
                    </a:cxn>
                    <a:cxn ang="0">
                      <a:pos x="7" y="77"/>
                    </a:cxn>
                    <a:cxn ang="0">
                      <a:pos x="10" y="84"/>
                    </a:cxn>
                    <a:cxn ang="0">
                      <a:pos x="7" y="91"/>
                    </a:cxn>
                    <a:cxn ang="0">
                      <a:pos x="3" y="109"/>
                    </a:cxn>
                    <a:cxn ang="0">
                      <a:pos x="7" y="116"/>
                    </a:cxn>
                    <a:cxn ang="0">
                      <a:pos x="3" y="135"/>
                    </a:cxn>
                    <a:cxn ang="0">
                      <a:pos x="7" y="142"/>
                    </a:cxn>
                    <a:cxn ang="0">
                      <a:pos x="10" y="156"/>
                    </a:cxn>
                    <a:cxn ang="0">
                      <a:pos x="14" y="164"/>
                    </a:cxn>
                    <a:cxn ang="0">
                      <a:pos x="3" y="167"/>
                    </a:cxn>
                    <a:cxn ang="0">
                      <a:pos x="3" y="174"/>
                    </a:cxn>
                    <a:cxn ang="0">
                      <a:pos x="3" y="193"/>
                    </a:cxn>
                    <a:cxn ang="0">
                      <a:pos x="7" y="200"/>
                    </a:cxn>
                    <a:cxn ang="0">
                      <a:pos x="0" y="211"/>
                    </a:cxn>
                    <a:cxn ang="0">
                      <a:pos x="3" y="229"/>
                    </a:cxn>
                    <a:cxn ang="0">
                      <a:pos x="7" y="229"/>
                    </a:cxn>
                    <a:cxn ang="0">
                      <a:pos x="7" y="240"/>
                    </a:cxn>
                    <a:cxn ang="0">
                      <a:pos x="7" y="243"/>
                    </a:cxn>
                    <a:cxn ang="0">
                      <a:pos x="3" y="250"/>
                    </a:cxn>
                    <a:cxn ang="0">
                      <a:pos x="3" y="272"/>
                    </a:cxn>
                    <a:cxn ang="0">
                      <a:pos x="7" y="290"/>
                    </a:cxn>
                    <a:cxn ang="0">
                      <a:pos x="3" y="294"/>
                    </a:cxn>
                    <a:cxn ang="0">
                      <a:pos x="7" y="294"/>
                    </a:cxn>
                    <a:cxn ang="0">
                      <a:pos x="3" y="301"/>
                    </a:cxn>
                    <a:cxn ang="0">
                      <a:pos x="7" y="312"/>
                    </a:cxn>
                    <a:cxn ang="0">
                      <a:pos x="7" y="319"/>
                    </a:cxn>
                    <a:cxn ang="0">
                      <a:pos x="7" y="334"/>
                    </a:cxn>
                    <a:cxn ang="0">
                      <a:pos x="7" y="363"/>
                    </a:cxn>
                    <a:cxn ang="0">
                      <a:pos x="7" y="377"/>
                    </a:cxn>
                    <a:cxn ang="0">
                      <a:pos x="3" y="377"/>
                    </a:cxn>
                    <a:cxn ang="0">
                      <a:pos x="10" y="388"/>
                    </a:cxn>
                    <a:cxn ang="0">
                      <a:pos x="7" y="388"/>
                    </a:cxn>
                    <a:cxn ang="0">
                      <a:pos x="7" y="421"/>
                    </a:cxn>
                    <a:cxn ang="0">
                      <a:pos x="7" y="435"/>
                    </a:cxn>
                  </a:cxnLst>
                  <a:rect l="0" t="0" r="r" b="b"/>
                  <a:pathLst>
                    <a:path w="18" h="443">
                      <a:moveTo>
                        <a:pt x="7" y="0"/>
                      </a:moveTo>
                      <a:lnTo>
                        <a:pt x="14" y="8"/>
                      </a:lnTo>
                      <a:lnTo>
                        <a:pt x="14" y="11"/>
                      </a:lnTo>
                      <a:lnTo>
                        <a:pt x="18" y="11"/>
                      </a:lnTo>
                      <a:lnTo>
                        <a:pt x="14" y="15"/>
                      </a:lnTo>
                      <a:lnTo>
                        <a:pt x="10" y="19"/>
                      </a:lnTo>
                      <a:lnTo>
                        <a:pt x="7" y="19"/>
                      </a:lnTo>
                      <a:lnTo>
                        <a:pt x="10" y="19"/>
                      </a:lnTo>
                      <a:lnTo>
                        <a:pt x="7" y="22"/>
                      </a:lnTo>
                      <a:lnTo>
                        <a:pt x="10" y="26"/>
                      </a:lnTo>
                      <a:lnTo>
                        <a:pt x="10" y="33"/>
                      </a:lnTo>
                      <a:lnTo>
                        <a:pt x="14" y="37"/>
                      </a:lnTo>
                      <a:lnTo>
                        <a:pt x="10" y="37"/>
                      </a:lnTo>
                      <a:lnTo>
                        <a:pt x="14" y="37"/>
                      </a:lnTo>
                      <a:lnTo>
                        <a:pt x="10" y="40"/>
                      </a:lnTo>
                      <a:lnTo>
                        <a:pt x="10" y="44"/>
                      </a:lnTo>
                      <a:lnTo>
                        <a:pt x="7" y="48"/>
                      </a:lnTo>
                      <a:lnTo>
                        <a:pt x="10" y="48"/>
                      </a:lnTo>
                      <a:lnTo>
                        <a:pt x="10" y="55"/>
                      </a:lnTo>
                      <a:lnTo>
                        <a:pt x="10" y="58"/>
                      </a:lnTo>
                      <a:lnTo>
                        <a:pt x="7" y="58"/>
                      </a:lnTo>
                      <a:lnTo>
                        <a:pt x="10" y="62"/>
                      </a:lnTo>
                      <a:lnTo>
                        <a:pt x="3" y="69"/>
                      </a:lnTo>
                      <a:lnTo>
                        <a:pt x="7" y="69"/>
                      </a:lnTo>
                      <a:lnTo>
                        <a:pt x="3" y="69"/>
                      </a:lnTo>
                      <a:lnTo>
                        <a:pt x="10" y="77"/>
                      </a:lnTo>
                      <a:lnTo>
                        <a:pt x="7" y="77"/>
                      </a:lnTo>
                      <a:lnTo>
                        <a:pt x="10" y="77"/>
                      </a:lnTo>
                      <a:lnTo>
                        <a:pt x="7" y="80"/>
                      </a:lnTo>
                      <a:lnTo>
                        <a:pt x="10" y="84"/>
                      </a:lnTo>
                      <a:lnTo>
                        <a:pt x="7" y="87"/>
                      </a:lnTo>
                      <a:lnTo>
                        <a:pt x="3" y="87"/>
                      </a:lnTo>
                      <a:lnTo>
                        <a:pt x="7" y="91"/>
                      </a:lnTo>
                      <a:lnTo>
                        <a:pt x="7" y="98"/>
                      </a:lnTo>
                      <a:lnTo>
                        <a:pt x="7" y="106"/>
                      </a:lnTo>
                      <a:lnTo>
                        <a:pt x="3" y="109"/>
                      </a:lnTo>
                      <a:lnTo>
                        <a:pt x="7" y="109"/>
                      </a:lnTo>
                      <a:lnTo>
                        <a:pt x="3" y="113"/>
                      </a:lnTo>
                      <a:lnTo>
                        <a:pt x="7" y="116"/>
                      </a:lnTo>
                      <a:lnTo>
                        <a:pt x="7" y="124"/>
                      </a:lnTo>
                      <a:lnTo>
                        <a:pt x="3" y="127"/>
                      </a:lnTo>
                      <a:lnTo>
                        <a:pt x="3" y="135"/>
                      </a:lnTo>
                      <a:lnTo>
                        <a:pt x="7" y="138"/>
                      </a:lnTo>
                      <a:lnTo>
                        <a:pt x="10" y="138"/>
                      </a:lnTo>
                      <a:lnTo>
                        <a:pt x="7" y="142"/>
                      </a:lnTo>
                      <a:lnTo>
                        <a:pt x="7" y="145"/>
                      </a:lnTo>
                      <a:lnTo>
                        <a:pt x="10" y="149"/>
                      </a:lnTo>
                      <a:lnTo>
                        <a:pt x="10" y="156"/>
                      </a:lnTo>
                      <a:lnTo>
                        <a:pt x="14" y="160"/>
                      </a:lnTo>
                      <a:lnTo>
                        <a:pt x="18" y="160"/>
                      </a:lnTo>
                      <a:lnTo>
                        <a:pt x="14" y="164"/>
                      </a:lnTo>
                      <a:lnTo>
                        <a:pt x="10" y="167"/>
                      </a:lnTo>
                      <a:lnTo>
                        <a:pt x="7" y="167"/>
                      </a:lnTo>
                      <a:lnTo>
                        <a:pt x="3" y="167"/>
                      </a:lnTo>
                      <a:lnTo>
                        <a:pt x="3" y="174"/>
                      </a:lnTo>
                      <a:lnTo>
                        <a:pt x="0" y="174"/>
                      </a:lnTo>
                      <a:lnTo>
                        <a:pt x="3" y="174"/>
                      </a:lnTo>
                      <a:lnTo>
                        <a:pt x="0" y="174"/>
                      </a:lnTo>
                      <a:lnTo>
                        <a:pt x="3" y="178"/>
                      </a:lnTo>
                      <a:lnTo>
                        <a:pt x="3" y="193"/>
                      </a:lnTo>
                      <a:lnTo>
                        <a:pt x="7" y="193"/>
                      </a:lnTo>
                      <a:lnTo>
                        <a:pt x="3" y="196"/>
                      </a:lnTo>
                      <a:lnTo>
                        <a:pt x="7" y="200"/>
                      </a:lnTo>
                      <a:lnTo>
                        <a:pt x="7" y="203"/>
                      </a:lnTo>
                      <a:lnTo>
                        <a:pt x="3" y="207"/>
                      </a:lnTo>
                      <a:lnTo>
                        <a:pt x="0" y="211"/>
                      </a:lnTo>
                      <a:lnTo>
                        <a:pt x="0" y="218"/>
                      </a:lnTo>
                      <a:lnTo>
                        <a:pt x="3" y="221"/>
                      </a:lnTo>
                      <a:lnTo>
                        <a:pt x="3" y="229"/>
                      </a:lnTo>
                      <a:lnTo>
                        <a:pt x="7" y="229"/>
                      </a:lnTo>
                      <a:lnTo>
                        <a:pt x="3" y="229"/>
                      </a:lnTo>
                      <a:lnTo>
                        <a:pt x="7" y="229"/>
                      </a:lnTo>
                      <a:lnTo>
                        <a:pt x="3" y="229"/>
                      </a:lnTo>
                      <a:lnTo>
                        <a:pt x="7" y="232"/>
                      </a:lnTo>
                      <a:lnTo>
                        <a:pt x="7" y="240"/>
                      </a:lnTo>
                      <a:lnTo>
                        <a:pt x="7" y="243"/>
                      </a:lnTo>
                      <a:lnTo>
                        <a:pt x="3" y="243"/>
                      </a:lnTo>
                      <a:lnTo>
                        <a:pt x="7" y="243"/>
                      </a:lnTo>
                      <a:lnTo>
                        <a:pt x="3" y="243"/>
                      </a:lnTo>
                      <a:lnTo>
                        <a:pt x="7" y="247"/>
                      </a:lnTo>
                      <a:lnTo>
                        <a:pt x="3" y="250"/>
                      </a:lnTo>
                      <a:lnTo>
                        <a:pt x="3" y="269"/>
                      </a:lnTo>
                      <a:lnTo>
                        <a:pt x="7" y="269"/>
                      </a:lnTo>
                      <a:lnTo>
                        <a:pt x="3" y="272"/>
                      </a:lnTo>
                      <a:lnTo>
                        <a:pt x="10" y="279"/>
                      </a:lnTo>
                      <a:lnTo>
                        <a:pt x="10" y="287"/>
                      </a:lnTo>
                      <a:lnTo>
                        <a:pt x="7" y="290"/>
                      </a:lnTo>
                      <a:lnTo>
                        <a:pt x="3" y="290"/>
                      </a:lnTo>
                      <a:lnTo>
                        <a:pt x="7" y="294"/>
                      </a:lnTo>
                      <a:lnTo>
                        <a:pt x="3" y="294"/>
                      </a:lnTo>
                      <a:lnTo>
                        <a:pt x="7" y="294"/>
                      </a:lnTo>
                      <a:lnTo>
                        <a:pt x="3" y="294"/>
                      </a:lnTo>
                      <a:lnTo>
                        <a:pt x="7" y="294"/>
                      </a:lnTo>
                      <a:lnTo>
                        <a:pt x="3" y="298"/>
                      </a:lnTo>
                      <a:lnTo>
                        <a:pt x="7" y="301"/>
                      </a:lnTo>
                      <a:lnTo>
                        <a:pt x="3" y="301"/>
                      </a:lnTo>
                      <a:lnTo>
                        <a:pt x="7" y="305"/>
                      </a:lnTo>
                      <a:lnTo>
                        <a:pt x="3" y="308"/>
                      </a:lnTo>
                      <a:lnTo>
                        <a:pt x="7" y="312"/>
                      </a:lnTo>
                      <a:lnTo>
                        <a:pt x="7" y="319"/>
                      </a:lnTo>
                      <a:lnTo>
                        <a:pt x="3" y="319"/>
                      </a:lnTo>
                      <a:lnTo>
                        <a:pt x="7" y="319"/>
                      </a:lnTo>
                      <a:lnTo>
                        <a:pt x="3" y="323"/>
                      </a:lnTo>
                      <a:lnTo>
                        <a:pt x="3" y="330"/>
                      </a:lnTo>
                      <a:lnTo>
                        <a:pt x="7" y="334"/>
                      </a:lnTo>
                      <a:lnTo>
                        <a:pt x="7" y="345"/>
                      </a:lnTo>
                      <a:lnTo>
                        <a:pt x="7" y="352"/>
                      </a:lnTo>
                      <a:lnTo>
                        <a:pt x="7" y="363"/>
                      </a:lnTo>
                      <a:lnTo>
                        <a:pt x="10" y="363"/>
                      </a:lnTo>
                      <a:lnTo>
                        <a:pt x="7" y="366"/>
                      </a:lnTo>
                      <a:lnTo>
                        <a:pt x="7" y="377"/>
                      </a:lnTo>
                      <a:lnTo>
                        <a:pt x="3" y="377"/>
                      </a:lnTo>
                      <a:lnTo>
                        <a:pt x="7" y="377"/>
                      </a:lnTo>
                      <a:lnTo>
                        <a:pt x="3" y="377"/>
                      </a:lnTo>
                      <a:lnTo>
                        <a:pt x="7" y="377"/>
                      </a:lnTo>
                      <a:lnTo>
                        <a:pt x="3" y="381"/>
                      </a:lnTo>
                      <a:lnTo>
                        <a:pt x="10" y="388"/>
                      </a:lnTo>
                      <a:lnTo>
                        <a:pt x="7" y="388"/>
                      </a:lnTo>
                      <a:lnTo>
                        <a:pt x="10" y="388"/>
                      </a:lnTo>
                      <a:lnTo>
                        <a:pt x="7" y="388"/>
                      </a:lnTo>
                      <a:lnTo>
                        <a:pt x="10" y="392"/>
                      </a:lnTo>
                      <a:lnTo>
                        <a:pt x="7" y="395"/>
                      </a:lnTo>
                      <a:lnTo>
                        <a:pt x="7" y="421"/>
                      </a:lnTo>
                      <a:lnTo>
                        <a:pt x="10" y="424"/>
                      </a:lnTo>
                      <a:lnTo>
                        <a:pt x="7" y="428"/>
                      </a:lnTo>
                      <a:lnTo>
                        <a:pt x="7" y="435"/>
                      </a:lnTo>
                      <a:lnTo>
                        <a:pt x="14" y="443"/>
                      </a:lnTo>
                      <a:lnTo>
                        <a:pt x="10" y="443"/>
                      </a:lnTo>
                    </a:path>
                  </a:pathLst>
                </a:custGeom>
                <a:noFill/>
                <a:ln w="12700" cmpd="sng">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latin typeface="+mj-lt"/>
                  </a:endParaRPr>
                </a:p>
              </p:txBody>
            </p:sp>
            <p:sp>
              <p:nvSpPr>
                <p:cNvPr id="115" name="Freeform 98"/>
                <p:cNvSpPr>
                  <a:spLocks/>
                </p:cNvSpPr>
                <p:nvPr/>
              </p:nvSpPr>
              <p:spPr bwMode="auto">
                <a:xfrm>
                  <a:off x="1776412" y="5200651"/>
                  <a:ext cx="17463" cy="407988"/>
                </a:xfrm>
                <a:custGeom>
                  <a:avLst/>
                  <a:gdLst/>
                  <a:ahLst/>
                  <a:cxnLst>
                    <a:cxn ang="0">
                      <a:pos x="11" y="0"/>
                    </a:cxn>
                    <a:cxn ang="0">
                      <a:pos x="11" y="0"/>
                    </a:cxn>
                    <a:cxn ang="0">
                      <a:pos x="11" y="3"/>
                    </a:cxn>
                    <a:cxn ang="0">
                      <a:pos x="7" y="14"/>
                    </a:cxn>
                    <a:cxn ang="0">
                      <a:pos x="4" y="29"/>
                    </a:cxn>
                    <a:cxn ang="0">
                      <a:pos x="4" y="32"/>
                    </a:cxn>
                    <a:cxn ang="0">
                      <a:pos x="7" y="50"/>
                    </a:cxn>
                    <a:cxn ang="0">
                      <a:pos x="7" y="54"/>
                    </a:cxn>
                    <a:cxn ang="0">
                      <a:pos x="7" y="57"/>
                    </a:cxn>
                    <a:cxn ang="0">
                      <a:pos x="4" y="65"/>
                    </a:cxn>
                    <a:cxn ang="0">
                      <a:pos x="7" y="79"/>
                    </a:cxn>
                    <a:cxn ang="0">
                      <a:pos x="7" y="83"/>
                    </a:cxn>
                    <a:cxn ang="0">
                      <a:pos x="7" y="83"/>
                    </a:cxn>
                    <a:cxn ang="0">
                      <a:pos x="7" y="86"/>
                    </a:cxn>
                    <a:cxn ang="0">
                      <a:pos x="4" y="105"/>
                    </a:cxn>
                    <a:cxn ang="0">
                      <a:pos x="7" y="112"/>
                    </a:cxn>
                    <a:cxn ang="0">
                      <a:pos x="4" y="119"/>
                    </a:cxn>
                    <a:cxn ang="0">
                      <a:pos x="4" y="123"/>
                    </a:cxn>
                    <a:cxn ang="0">
                      <a:pos x="7" y="130"/>
                    </a:cxn>
                    <a:cxn ang="0">
                      <a:pos x="7" y="130"/>
                    </a:cxn>
                    <a:cxn ang="0">
                      <a:pos x="4" y="137"/>
                    </a:cxn>
                    <a:cxn ang="0">
                      <a:pos x="4" y="137"/>
                    </a:cxn>
                    <a:cxn ang="0">
                      <a:pos x="4" y="141"/>
                    </a:cxn>
                    <a:cxn ang="0">
                      <a:pos x="4" y="144"/>
                    </a:cxn>
                    <a:cxn ang="0">
                      <a:pos x="7" y="155"/>
                    </a:cxn>
                    <a:cxn ang="0">
                      <a:pos x="7" y="170"/>
                    </a:cxn>
                    <a:cxn ang="0">
                      <a:pos x="4" y="202"/>
                    </a:cxn>
                    <a:cxn ang="0">
                      <a:pos x="4" y="206"/>
                    </a:cxn>
                    <a:cxn ang="0">
                      <a:pos x="4" y="206"/>
                    </a:cxn>
                    <a:cxn ang="0">
                      <a:pos x="4" y="213"/>
                    </a:cxn>
                    <a:cxn ang="0">
                      <a:pos x="4" y="213"/>
                    </a:cxn>
                    <a:cxn ang="0">
                      <a:pos x="4" y="217"/>
                    </a:cxn>
                    <a:cxn ang="0">
                      <a:pos x="4" y="221"/>
                    </a:cxn>
                    <a:cxn ang="0">
                      <a:pos x="7" y="231"/>
                    </a:cxn>
                    <a:cxn ang="0">
                      <a:pos x="4" y="239"/>
                    </a:cxn>
                    <a:cxn ang="0">
                      <a:pos x="4" y="239"/>
                    </a:cxn>
                    <a:cxn ang="0">
                      <a:pos x="4" y="242"/>
                    </a:cxn>
                    <a:cxn ang="0">
                      <a:pos x="4" y="242"/>
                    </a:cxn>
                    <a:cxn ang="0">
                      <a:pos x="7" y="253"/>
                    </a:cxn>
                    <a:cxn ang="0">
                      <a:pos x="7" y="253"/>
                    </a:cxn>
                    <a:cxn ang="0">
                      <a:pos x="7" y="257"/>
                    </a:cxn>
                    <a:cxn ang="0">
                      <a:pos x="7" y="257"/>
                    </a:cxn>
                  </a:cxnLst>
                  <a:rect l="0" t="0" r="r" b="b"/>
                  <a:pathLst>
                    <a:path w="11" h="257">
                      <a:moveTo>
                        <a:pt x="7" y="0"/>
                      </a:moveTo>
                      <a:lnTo>
                        <a:pt x="11" y="0"/>
                      </a:lnTo>
                      <a:lnTo>
                        <a:pt x="7" y="0"/>
                      </a:lnTo>
                      <a:lnTo>
                        <a:pt x="11" y="0"/>
                      </a:lnTo>
                      <a:lnTo>
                        <a:pt x="7" y="3"/>
                      </a:lnTo>
                      <a:lnTo>
                        <a:pt x="11" y="3"/>
                      </a:lnTo>
                      <a:lnTo>
                        <a:pt x="7" y="7"/>
                      </a:lnTo>
                      <a:lnTo>
                        <a:pt x="7" y="14"/>
                      </a:lnTo>
                      <a:lnTo>
                        <a:pt x="4" y="18"/>
                      </a:lnTo>
                      <a:lnTo>
                        <a:pt x="4" y="29"/>
                      </a:lnTo>
                      <a:lnTo>
                        <a:pt x="0" y="29"/>
                      </a:lnTo>
                      <a:lnTo>
                        <a:pt x="4" y="32"/>
                      </a:lnTo>
                      <a:lnTo>
                        <a:pt x="4" y="47"/>
                      </a:lnTo>
                      <a:lnTo>
                        <a:pt x="7" y="50"/>
                      </a:lnTo>
                      <a:lnTo>
                        <a:pt x="11" y="54"/>
                      </a:lnTo>
                      <a:lnTo>
                        <a:pt x="7" y="54"/>
                      </a:lnTo>
                      <a:lnTo>
                        <a:pt x="11" y="54"/>
                      </a:lnTo>
                      <a:lnTo>
                        <a:pt x="7" y="57"/>
                      </a:lnTo>
                      <a:lnTo>
                        <a:pt x="11" y="57"/>
                      </a:lnTo>
                      <a:lnTo>
                        <a:pt x="4" y="65"/>
                      </a:lnTo>
                      <a:lnTo>
                        <a:pt x="4" y="76"/>
                      </a:lnTo>
                      <a:lnTo>
                        <a:pt x="7" y="79"/>
                      </a:lnTo>
                      <a:lnTo>
                        <a:pt x="11" y="83"/>
                      </a:lnTo>
                      <a:lnTo>
                        <a:pt x="7" y="83"/>
                      </a:lnTo>
                      <a:lnTo>
                        <a:pt x="11" y="83"/>
                      </a:lnTo>
                      <a:lnTo>
                        <a:pt x="7" y="83"/>
                      </a:lnTo>
                      <a:lnTo>
                        <a:pt x="11" y="83"/>
                      </a:lnTo>
                      <a:lnTo>
                        <a:pt x="7" y="86"/>
                      </a:lnTo>
                      <a:lnTo>
                        <a:pt x="7" y="101"/>
                      </a:lnTo>
                      <a:lnTo>
                        <a:pt x="4" y="105"/>
                      </a:lnTo>
                      <a:lnTo>
                        <a:pt x="7" y="105"/>
                      </a:lnTo>
                      <a:lnTo>
                        <a:pt x="7" y="112"/>
                      </a:lnTo>
                      <a:lnTo>
                        <a:pt x="7" y="119"/>
                      </a:lnTo>
                      <a:lnTo>
                        <a:pt x="4" y="119"/>
                      </a:lnTo>
                      <a:lnTo>
                        <a:pt x="0" y="119"/>
                      </a:lnTo>
                      <a:lnTo>
                        <a:pt x="4" y="123"/>
                      </a:lnTo>
                      <a:lnTo>
                        <a:pt x="0" y="123"/>
                      </a:lnTo>
                      <a:lnTo>
                        <a:pt x="7" y="130"/>
                      </a:lnTo>
                      <a:lnTo>
                        <a:pt x="4" y="130"/>
                      </a:lnTo>
                      <a:lnTo>
                        <a:pt x="7" y="130"/>
                      </a:lnTo>
                      <a:lnTo>
                        <a:pt x="7" y="137"/>
                      </a:lnTo>
                      <a:lnTo>
                        <a:pt x="4" y="137"/>
                      </a:lnTo>
                      <a:lnTo>
                        <a:pt x="7" y="137"/>
                      </a:lnTo>
                      <a:lnTo>
                        <a:pt x="4" y="137"/>
                      </a:lnTo>
                      <a:lnTo>
                        <a:pt x="7" y="141"/>
                      </a:lnTo>
                      <a:lnTo>
                        <a:pt x="4" y="141"/>
                      </a:lnTo>
                      <a:lnTo>
                        <a:pt x="7" y="144"/>
                      </a:lnTo>
                      <a:lnTo>
                        <a:pt x="4" y="144"/>
                      </a:lnTo>
                      <a:lnTo>
                        <a:pt x="7" y="148"/>
                      </a:lnTo>
                      <a:lnTo>
                        <a:pt x="7" y="155"/>
                      </a:lnTo>
                      <a:lnTo>
                        <a:pt x="7" y="163"/>
                      </a:lnTo>
                      <a:lnTo>
                        <a:pt x="7" y="170"/>
                      </a:lnTo>
                      <a:lnTo>
                        <a:pt x="4" y="173"/>
                      </a:lnTo>
                      <a:lnTo>
                        <a:pt x="4" y="202"/>
                      </a:lnTo>
                      <a:lnTo>
                        <a:pt x="7" y="206"/>
                      </a:lnTo>
                      <a:lnTo>
                        <a:pt x="4" y="206"/>
                      </a:lnTo>
                      <a:lnTo>
                        <a:pt x="7" y="206"/>
                      </a:lnTo>
                      <a:lnTo>
                        <a:pt x="4" y="206"/>
                      </a:lnTo>
                      <a:lnTo>
                        <a:pt x="7" y="210"/>
                      </a:lnTo>
                      <a:lnTo>
                        <a:pt x="4" y="213"/>
                      </a:lnTo>
                      <a:lnTo>
                        <a:pt x="7" y="213"/>
                      </a:lnTo>
                      <a:lnTo>
                        <a:pt x="4" y="213"/>
                      </a:lnTo>
                      <a:lnTo>
                        <a:pt x="7" y="217"/>
                      </a:lnTo>
                      <a:lnTo>
                        <a:pt x="4" y="217"/>
                      </a:lnTo>
                      <a:lnTo>
                        <a:pt x="7" y="217"/>
                      </a:lnTo>
                      <a:lnTo>
                        <a:pt x="4" y="221"/>
                      </a:lnTo>
                      <a:lnTo>
                        <a:pt x="4" y="231"/>
                      </a:lnTo>
                      <a:lnTo>
                        <a:pt x="7" y="231"/>
                      </a:lnTo>
                      <a:lnTo>
                        <a:pt x="4" y="231"/>
                      </a:lnTo>
                      <a:lnTo>
                        <a:pt x="4" y="239"/>
                      </a:lnTo>
                      <a:lnTo>
                        <a:pt x="7" y="239"/>
                      </a:lnTo>
                      <a:lnTo>
                        <a:pt x="4" y="239"/>
                      </a:lnTo>
                      <a:lnTo>
                        <a:pt x="7" y="239"/>
                      </a:lnTo>
                      <a:lnTo>
                        <a:pt x="4" y="242"/>
                      </a:lnTo>
                      <a:lnTo>
                        <a:pt x="7" y="242"/>
                      </a:lnTo>
                      <a:lnTo>
                        <a:pt x="4" y="242"/>
                      </a:lnTo>
                      <a:lnTo>
                        <a:pt x="7" y="246"/>
                      </a:lnTo>
                      <a:lnTo>
                        <a:pt x="7" y="253"/>
                      </a:lnTo>
                      <a:lnTo>
                        <a:pt x="4" y="253"/>
                      </a:lnTo>
                      <a:lnTo>
                        <a:pt x="7" y="253"/>
                      </a:lnTo>
                      <a:lnTo>
                        <a:pt x="4" y="253"/>
                      </a:lnTo>
                      <a:lnTo>
                        <a:pt x="7" y="257"/>
                      </a:lnTo>
                      <a:lnTo>
                        <a:pt x="4" y="257"/>
                      </a:lnTo>
                      <a:lnTo>
                        <a:pt x="7" y="257"/>
                      </a:lnTo>
                    </a:path>
                  </a:pathLst>
                </a:custGeom>
                <a:noFill/>
                <a:ln w="12700" cmpd="sng">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latin typeface="+mj-lt"/>
                  </a:endParaRPr>
                </a:p>
              </p:txBody>
            </p:sp>
          </p:grpSp>
          <p:sp>
            <p:nvSpPr>
              <p:cNvPr id="84" name="Line 51"/>
              <p:cNvSpPr>
                <a:spLocks noChangeShapeType="1"/>
              </p:cNvSpPr>
              <p:nvPr/>
            </p:nvSpPr>
            <p:spPr bwMode="auto">
              <a:xfrm>
                <a:off x="1582918" y="1116995"/>
                <a:ext cx="1226183" cy="0"/>
              </a:xfrm>
              <a:prstGeom prst="line">
                <a:avLst/>
              </a:prstGeom>
              <a:noFill/>
              <a:ln w="12700" cmpd="sng">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sz="1200">
                  <a:latin typeface="+mj-lt"/>
                </a:endParaRPr>
              </a:p>
            </p:txBody>
          </p:sp>
        </p:grpSp>
        <p:sp>
          <p:nvSpPr>
            <p:cNvPr id="92" name="Rectangle 93"/>
            <p:cNvSpPr>
              <a:spLocks noChangeArrowheads="1"/>
            </p:cNvSpPr>
            <p:nvPr/>
          </p:nvSpPr>
          <p:spPr bwMode="auto">
            <a:xfrm>
              <a:off x="2057400" y="1295400"/>
              <a:ext cx="626775" cy="30777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2000" dirty="0" smtClean="0">
                  <a:latin typeface="+mj-lt"/>
                  <a:cs typeface="Arial" pitchFamily="34" charset="0"/>
                </a:rPr>
                <a:t>Sandy</a:t>
              </a:r>
              <a:endParaRPr kumimoji="0" lang="en-US" sz="2000" b="0" i="0" u="none" strike="noStrike" cap="none" normalizeH="0" baseline="0" dirty="0" smtClean="0">
                <a:ln>
                  <a:noFill/>
                </a:ln>
                <a:effectLst/>
                <a:latin typeface="+mj-lt"/>
                <a:cs typeface="Arial" pitchFamily="34" charset="0"/>
              </a:endParaRPr>
            </a:p>
          </p:txBody>
        </p:sp>
        <p:sp>
          <p:nvSpPr>
            <p:cNvPr id="93" name="Rectangle 412"/>
            <p:cNvSpPr>
              <a:spLocks noChangeArrowheads="1"/>
            </p:cNvSpPr>
            <p:nvPr/>
          </p:nvSpPr>
          <p:spPr bwMode="auto">
            <a:xfrm>
              <a:off x="1524000" y="3518656"/>
              <a:ext cx="861000" cy="3163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i="0" u="none" strike="noStrike" kern="0" cap="none" spc="0" normalizeH="0" baseline="0" noProof="0" dirty="0" smtClean="0">
                  <a:ln>
                    <a:noFill/>
                  </a:ln>
                  <a:effectLst/>
                  <a:uLnTx/>
                  <a:uFillTx/>
                  <a:latin typeface="Calibri"/>
                  <a:cs typeface="Arial" pitchFamily="34" charset="0"/>
                </a:rPr>
                <a:t>Core SG1</a:t>
              </a:r>
            </a:p>
          </p:txBody>
        </p:sp>
        <p:sp>
          <p:nvSpPr>
            <p:cNvPr id="94" name="Rectangle 412"/>
            <p:cNvSpPr>
              <a:spLocks noChangeArrowheads="1"/>
            </p:cNvSpPr>
            <p:nvPr/>
          </p:nvSpPr>
          <p:spPr bwMode="auto">
            <a:xfrm>
              <a:off x="3789942" y="3494951"/>
              <a:ext cx="861000" cy="3163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i="0" u="none" strike="noStrike" kern="0" cap="none" spc="0" normalizeH="0" baseline="0" noProof="0" dirty="0" smtClean="0">
                  <a:ln>
                    <a:noFill/>
                  </a:ln>
                  <a:effectLst/>
                  <a:uLnTx/>
                  <a:uFillTx/>
                  <a:latin typeface="Calibri"/>
                  <a:cs typeface="Arial" pitchFamily="34" charset="0"/>
                </a:rPr>
                <a:t>Core SG2</a:t>
              </a:r>
            </a:p>
          </p:txBody>
        </p:sp>
        <p:sp>
          <p:nvSpPr>
            <p:cNvPr id="95" name="Rectangle 412"/>
            <p:cNvSpPr>
              <a:spLocks noChangeArrowheads="1"/>
            </p:cNvSpPr>
            <p:nvPr/>
          </p:nvSpPr>
          <p:spPr bwMode="auto">
            <a:xfrm>
              <a:off x="5785408" y="3437303"/>
              <a:ext cx="861000" cy="3163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i="0" u="none" strike="noStrike" kern="0" cap="none" spc="0" normalizeH="0" baseline="0" noProof="0" dirty="0" smtClean="0">
                  <a:ln>
                    <a:noFill/>
                  </a:ln>
                  <a:effectLst/>
                  <a:uLnTx/>
                  <a:uFillTx/>
                  <a:latin typeface="Calibri"/>
                  <a:cs typeface="Arial" pitchFamily="34" charset="0"/>
                </a:rPr>
                <a:t>Core SG3</a:t>
              </a:r>
            </a:p>
          </p:txBody>
        </p:sp>
        <p:sp>
          <p:nvSpPr>
            <p:cNvPr id="96" name="Rectangle 412"/>
            <p:cNvSpPr>
              <a:spLocks noChangeArrowheads="1"/>
            </p:cNvSpPr>
            <p:nvPr/>
          </p:nvSpPr>
          <p:spPr bwMode="auto">
            <a:xfrm>
              <a:off x="7697669" y="3427819"/>
              <a:ext cx="861000" cy="3163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i="0" u="none" strike="noStrike" kern="0" cap="none" spc="0" normalizeH="0" baseline="0" noProof="0" dirty="0" smtClean="0">
                  <a:ln>
                    <a:noFill/>
                  </a:ln>
                  <a:effectLst/>
                  <a:uLnTx/>
                  <a:uFillTx/>
                  <a:latin typeface="Calibri"/>
                  <a:cs typeface="Arial" pitchFamily="34" charset="0"/>
                </a:rPr>
                <a:t>Core SG4</a:t>
              </a:r>
            </a:p>
          </p:txBody>
        </p:sp>
        <p:sp>
          <p:nvSpPr>
            <p:cNvPr id="97" name="Rectangle 93"/>
            <p:cNvSpPr>
              <a:spLocks noChangeArrowheads="1"/>
            </p:cNvSpPr>
            <p:nvPr/>
          </p:nvSpPr>
          <p:spPr bwMode="auto">
            <a:xfrm>
              <a:off x="3581400" y="381000"/>
              <a:ext cx="1219200" cy="35151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effectLst/>
                  <a:latin typeface="+mj-lt"/>
                  <a:cs typeface="Arial" pitchFamily="34" charset="0"/>
                </a:rPr>
                <a:t>Zn (XRF</a:t>
              </a:r>
              <a:r>
                <a:rPr kumimoji="0" lang="en-US" sz="2000" b="0" i="0" u="none" strike="noStrike" cap="none" normalizeH="0" dirty="0" smtClean="0">
                  <a:ln>
                    <a:noFill/>
                  </a:ln>
                  <a:effectLst/>
                  <a:latin typeface="+mj-lt"/>
                  <a:cs typeface="Arial" pitchFamily="34" charset="0"/>
                </a:rPr>
                <a:t> </a:t>
              </a:r>
              <a:r>
                <a:rPr kumimoji="0" lang="en-US" sz="2000" b="0" i="0" u="none" strike="noStrike" cap="none" normalizeH="0" dirty="0" err="1" smtClean="0">
                  <a:ln>
                    <a:noFill/>
                  </a:ln>
                  <a:effectLst/>
                  <a:latin typeface="+mj-lt"/>
                  <a:cs typeface="Arial" pitchFamily="34" charset="0"/>
                </a:rPr>
                <a:t>int</a:t>
              </a:r>
              <a:r>
                <a:rPr kumimoji="0" lang="en-US" sz="2000" b="0" i="0" u="none" strike="noStrike" cap="none" normalizeH="0" dirty="0" smtClean="0">
                  <a:ln>
                    <a:noFill/>
                  </a:ln>
                  <a:effectLst/>
                  <a:latin typeface="+mj-lt"/>
                  <a:cs typeface="Arial" pitchFamily="34" charset="0"/>
                </a:rPr>
                <a:t>)</a:t>
              </a:r>
              <a:endParaRPr kumimoji="0" lang="en-US" sz="2000" b="0" i="0" u="none" strike="noStrike" cap="none" normalizeH="0" baseline="0" dirty="0" smtClean="0">
                <a:ln>
                  <a:noFill/>
                </a:ln>
                <a:effectLst/>
                <a:latin typeface="+mj-lt"/>
                <a:cs typeface="Arial" pitchFamily="34" charset="0"/>
              </a:endParaRPr>
            </a:p>
          </p:txBody>
        </p:sp>
        <p:sp>
          <p:nvSpPr>
            <p:cNvPr id="98" name="Rectangle 93"/>
            <p:cNvSpPr>
              <a:spLocks noChangeArrowheads="1"/>
            </p:cNvSpPr>
            <p:nvPr/>
          </p:nvSpPr>
          <p:spPr bwMode="auto">
            <a:xfrm>
              <a:off x="5410200" y="381000"/>
              <a:ext cx="1447800" cy="35151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effectLst/>
                  <a:latin typeface="+mj-lt"/>
                  <a:cs typeface="Arial" pitchFamily="34" charset="0"/>
                </a:rPr>
                <a:t>Zn (XRF</a:t>
              </a:r>
              <a:r>
                <a:rPr kumimoji="0" lang="en-US" sz="2000" b="0" i="0" u="none" strike="noStrike" cap="none" normalizeH="0" dirty="0" smtClean="0">
                  <a:ln>
                    <a:noFill/>
                  </a:ln>
                  <a:effectLst/>
                  <a:latin typeface="+mj-lt"/>
                  <a:cs typeface="Arial" pitchFamily="34" charset="0"/>
                </a:rPr>
                <a:t> </a:t>
              </a:r>
              <a:r>
                <a:rPr kumimoji="0" lang="en-US" sz="2000" b="0" i="0" u="none" strike="noStrike" cap="none" normalizeH="0" dirty="0" err="1" smtClean="0">
                  <a:ln>
                    <a:noFill/>
                  </a:ln>
                  <a:effectLst/>
                  <a:latin typeface="+mj-lt"/>
                  <a:cs typeface="Arial" pitchFamily="34" charset="0"/>
                </a:rPr>
                <a:t>int</a:t>
              </a:r>
              <a:r>
                <a:rPr kumimoji="0" lang="en-US" sz="2000" b="0" i="0" u="none" strike="noStrike" cap="none" normalizeH="0" dirty="0" smtClean="0">
                  <a:ln>
                    <a:noFill/>
                  </a:ln>
                  <a:effectLst/>
                  <a:latin typeface="+mj-lt"/>
                  <a:cs typeface="Arial" pitchFamily="34" charset="0"/>
                </a:rPr>
                <a:t>)</a:t>
              </a:r>
              <a:endParaRPr kumimoji="0" lang="en-US" sz="2000" b="0" i="0" u="none" strike="noStrike" cap="none" normalizeH="0" baseline="0" dirty="0" smtClean="0">
                <a:ln>
                  <a:noFill/>
                </a:ln>
                <a:effectLst/>
                <a:latin typeface="+mj-lt"/>
                <a:cs typeface="Arial" pitchFamily="34" charset="0"/>
              </a:endParaRPr>
            </a:p>
          </p:txBody>
        </p:sp>
        <p:sp>
          <p:nvSpPr>
            <p:cNvPr id="99" name="Rectangle 93"/>
            <p:cNvSpPr>
              <a:spLocks noChangeArrowheads="1"/>
            </p:cNvSpPr>
            <p:nvPr/>
          </p:nvSpPr>
          <p:spPr bwMode="auto">
            <a:xfrm>
              <a:off x="7315200" y="381000"/>
              <a:ext cx="1295399" cy="35151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effectLst/>
                  <a:latin typeface="+mj-lt"/>
                  <a:cs typeface="Arial" pitchFamily="34" charset="0"/>
                </a:rPr>
                <a:t>Zn (XRF</a:t>
              </a:r>
              <a:r>
                <a:rPr kumimoji="0" lang="en-US" sz="2000" b="0" i="0" u="none" strike="noStrike" cap="none" normalizeH="0" dirty="0" smtClean="0">
                  <a:ln>
                    <a:noFill/>
                  </a:ln>
                  <a:effectLst/>
                  <a:latin typeface="+mj-lt"/>
                  <a:cs typeface="Arial" pitchFamily="34" charset="0"/>
                </a:rPr>
                <a:t> </a:t>
              </a:r>
              <a:r>
                <a:rPr kumimoji="0" lang="en-US" sz="2000" b="0" i="0" u="none" strike="noStrike" cap="none" normalizeH="0" dirty="0" err="1" smtClean="0">
                  <a:ln>
                    <a:noFill/>
                  </a:ln>
                  <a:effectLst/>
                  <a:latin typeface="+mj-lt"/>
                  <a:cs typeface="Arial" pitchFamily="34" charset="0"/>
                </a:rPr>
                <a:t>int</a:t>
              </a:r>
              <a:r>
                <a:rPr kumimoji="0" lang="en-US" sz="2000" b="0" i="0" u="none" strike="noStrike" cap="none" normalizeH="0" dirty="0" smtClean="0">
                  <a:ln>
                    <a:noFill/>
                  </a:ln>
                  <a:effectLst/>
                  <a:latin typeface="+mj-lt"/>
                  <a:cs typeface="Arial" pitchFamily="34" charset="0"/>
                </a:rPr>
                <a:t>)</a:t>
              </a:r>
              <a:endParaRPr kumimoji="0" lang="en-US" sz="2000" b="0" i="0" u="none" strike="noStrike" cap="none" normalizeH="0" baseline="0" dirty="0" smtClean="0">
                <a:ln>
                  <a:noFill/>
                </a:ln>
                <a:effectLst/>
                <a:latin typeface="+mj-lt"/>
                <a:cs typeface="Arial" pitchFamily="34" charset="0"/>
              </a:endParaRPr>
            </a:p>
          </p:txBody>
        </p:sp>
        <p:sp>
          <p:nvSpPr>
            <p:cNvPr id="100" name="Rectangle 93"/>
            <p:cNvSpPr>
              <a:spLocks noChangeArrowheads="1"/>
            </p:cNvSpPr>
            <p:nvPr/>
          </p:nvSpPr>
          <p:spPr bwMode="auto">
            <a:xfrm>
              <a:off x="1981200" y="2817826"/>
              <a:ext cx="519373" cy="35151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2000" dirty="0" smtClean="0">
                  <a:latin typeface="+mj-lt"/>
                  <a:cs typeface="Arial" pitchFamily="34" charset="0"/>
                </a:rPr>
                <a:t>1821</a:t>
              </a:r>
              <a:endParaRPr kumimoji="0" lang="en-US" sz="2000" b="0" i="0" u="none" strike="noStrike" cap="none" normalizeH="0" baseline="0" dirty="0" smtClean="0">
                <a:ln>
                  <a:noFill/>
                </a:ln>
                <a:effectLst/>
                <a:latin typeface="+mj-lt"/>
                <a:cs typeface="Arial" pitchFamily="34" charset="0"/>
              </a:endParaRPr>
            </a:p>
          </p:txBody>
        </p:sp>
        <p:grpSp>
          <p:nvGrpSpPr>
            <p:cNvPr id="193" name="Group 192"/>
            <p:cNvGrpSpPr/>
            <p:nvPr/>
          </p:nvGrpSpPr>
          <p:grpSpPr>
            <a:xfrm>
              <a:off x="5047488" y="1219200"/>
              <a:ext cx="236362" cy="2578608"/>
              <a:chOff x="5047488" y="1219200"/>
              <a:chExt cx="236362" cy="2578608"/>
            </a:xfrm>
          </p:grpSpPr>
          <p:grpSp>
            <p:nvGrpSpPr>
              <p:cNvPr id="191" name="Group 190"/>
              <p:cNvGrpSpPr/>
              <p:nvPr/>
            </p:nvGrpSpPr>
            <p:grpSpPr>
              <a:xfrm>
                <a:off x="5053279" y="1225895"/>
                <a:ext cx="230571" cy="2568909"/>
                <a:chOff x="5053279" y="1225895"/>
                <a:chExt cx="230571" cy="2568909"/>
              </a:xfrm>
            </p:grpSpPr>
            <p:pic>
              <p:nvPicPr>
                <p:cNvPr id="58" name="Picture 190"/>
                <p:cNvPicPr preferRelativeResize="0">
                  <a:picLocks noChangeArrowheads="1"/>
                </p:cNvPicPr>
                <p:nvPr/>
              </p:nvPicPr>
              <p:blipFill>
                <a:blip r:embed="rId9" cstate="print"/>
                <a:srcRect/>
                <a:stretch>
                  <a:fillRect/>
                </a:stretch>
              </p:blipFill>
              <p:spPr bwMode="auto">
                <a:xfrm>
                  <a:off x="5055250" y="1225895"/>
                  <a:ext cx="228600" cy="1517610"/>
                </a:xfrm>
                <a:prstGeom prst="rect">
                  <a:avLst/>
                </a:prstGeom>
                <a:noFill/>
                <a:ln w="12700" cmpd="sng">
                  <a:noFill/>
                  <a:miter lim="800000"/>
                  <a:headEnd/>
                  <a:tailEnd/>
                </a:ln>
              </p:spPr>
            </p:pic>
            <p:pic>
              <p:nvPicPr>
                <p:cNvPr id="59" name="Picture 193"/>
                <p:cNvPicPr preferRelativeResize="0">
                  <a:picLocks noChangeArrowheads="1"/>
                </p:cNvPicPr>
                <p:nvPr/>
              </p:nvPicPr>
              <p:blipFill>
                <a:blip r:embed="rId10" cstate="print"/>
                <a:srcRect/>
                <a:stretch>
                  <a:fillRect/>
                </a:stretch>
              </p:blipFill>
              <p:spPr bwMode="auto">
                <a:xfrm>
                  <a:off x="5053279" y="2737921"/>
                  <a:ext cx="228600" cy="1056883"/>
                </a:xfrm>
                <a:prstGeom prst="rect">
                  <a:avLst/>
                </a:prstGeom>
                <a:noFill/>
                <a:ln w="12700" cmpd="sng">
                  <a:noFill/>
                  <a:miter lim="800000"/>
                  <a:headEnd/>
                  <a:tailEnd/>
                </a:ln>
              </p:spPr>
            </p:pic>
          </p:grpSp>
          <p:sp>
            <p:nvSpPr>
              <p:cNvPr id="192" name="Rectangle 191"/>
              <p:cNvSpPr/>
              <p:nvPr/>
            </p:nvSpPr>
            <p:spPr>
              <a:xfrm>
                <a:off x="5047488" y="1219200"/>
                <a:ext cx="228600" cy="257860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6" name="Group 195"/>
            <p:cNvGrpSpPr/>
            <p:nvPr/>
          </p:nvGrpSpPr>
          <p:grpSpPr>
            <a:xfrm>
              <a:off x="7004304" y="1216152"/>
              <a:ext cx="234696" cy="2285461"/>
              <a:chOff x="7004304" y="1216152"/>
              <a:chExt cx="234696" cy="2285461"/>
            </a:xfrm>
          </p:grpSpPr>
          <p:grpSp>
            <p:nvGrpSpPr>
              <p:cNvPr id="194" name="Group 193"/>
              <p:cNvGrpSpPr/>
              <p:nvPr/>
            </p:nvGrpSpPr>
            <p:grpSpPr>
              <a:xfrm>
                <a:off x="7010400" y="1225894"/>
                <a:ext cx="228600" cy="2275719"/>
                <a:chOff x="7158198" y="1225894"/>
                <a:chExt cx="75443" cy="2275719"/>
              </a:xfrm>
            </p:grpSpPr>
            <p:pic>
              <p:nvPicPr>
                <p:cNvPr id="61" name="Picture 276"/>
                <p:cNvPicPr>
                  <a:picLocks noChangeAspect="1" noChangeArrowheads="1"/>
                </p:cNvPicPr>
                <p:nvPr/>
              </p:nvPicPr>
              <p:blipFill>
                <a:blip r:embed="rId11" cstate="print"/>
                <a:srcRect/>
                <a:stretch>
                  <a:fillRect/>
                </a:stretch>
              </p:blipFill>
              <p:spPr bwMode="auto">
                <a:xfrm>
                  <a:off x="7158198" y="1225894"/>
                  <a:ext cx="74613" cy="1542742"/>
                </a:xfrm>
                <a:prstGeom prst="rect">
                  <a:avLst/>
                </a:prstGeom>
                <a:noFill/>
                <a:ln w="12700" cmpd="sng">
                  <a:noFill/>
                  <a:miter lim="800000"/>
                  <a:headEnd/>
                  <a:tailEnd/>
                </a:ln>
              </p:spPr>
            </p:pic>
            <p:pic>
              <p:nvPicPr>
                <p:cNvPr id="62" name="Picture 279"/>
                <p:cNvPicPr>
                  <a:picLocks noChangeAspect="1" noChangeArrowheads="1"/>
                </p:cNvPicPr>
                <p:nvPr/>
              </p:nvPicPr>
              <p:blipFill>
                <a:blip r:embed="rId12" cstate="print"/>
                <a:srcRect/>
                <a:stretch>
                  <a:fillRect/>
                </a:stretch>
              </p:blipFill>
              <p:spPr bwMode="auto">
                <a:xfrm>
                  <a:off x="7159028" y="2763051"/>
                  <a:ext cx="74613" cy="738562"/>
                </a:xfrm>
                <a:prstGeom prst="rect">
                  <a:avLst/>
                </a:prstGeom>
                <a:noFill/>
                <a:ln w="12700" cmpd="sng">
                  <a:noFill/>
                  <a:miter lim="800000"/>
                  <a:headEnd/>
                  <a:tailEnd/>
                </a:ln>
              </p:spPr>
            </p:pic>
          </p:grpSp>
          <p:sp>
            <p:nvSpPr>
              <p:cNvPr id="195" name="Rectangle 194"/>
              <p:cNvSpPr/>
              <p:nvPr/>
            </p:nvSpPr>
            <p:spPr>
              <a:xfrm>
                <a:off x="7004304" y="1216152"/>
                <a:ext cx="228600" cy="227685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98" name="Title 2"/>
          <p:cNvSpPr>
            <a:spLocks noGrp="1"/>
          </p:cNvSpPr>
          <p:nvPr>
            <p:ph type="title"/>
          </p:nvPr>
        </p:nvSpPr>
        <p:spPr>
          <a:xfrm>
            <a:off x="0" y="-1"/>
            <a:ext cx="9144000" cy="832104"/>
          </a:xfrm>
        </p:spPr>
        <p:txBody>
          <a:bodyPr>
            <a:normAutofit/>
          </a:bodyPr>
          <a:lstStyle/>
          <a:p>
            <a:r>
              <a:rPr lang="en-US" sz="3100" dirty="0" smtClean="0"/>
              <a:t>Transect of Hurricane Sandy and 1821 Deposits</a:t>
            </a:r>
            <a:endParaRPr lang="en-US" sz="3100" dirty="0"/>
          </a:p>
        </p:txBody>
      </p:sp>
      <p:grpSp>
        <p:nvGrpSpPr>
          <p:cNvPr id="183" name="Group 182"/>
          <p:cNvGrpSpPr/>
          <p:nvPr/>
        </p:nvGrpSpPr>
        <p:grpSpPr>
          <a:xfrm>
            <a:off x="1981200" y="4724400"/>
            <a:ext cx="4343400" cy="457200"/>
            <a:chOff x="3733800" y="1524000"/>
            <a:chExt cx="4343400" cy="457200"/>
          </a:xfrm>
        </p:grpSpPr>
        <p:cxnSp>
          <p:nvCxnSpPr>
            <p:cNvPr id="186" name="Straight Arrow Connector 185"/>
            <p:cNvCxnSpPr/>
            <p:nvPr/>
          </p:nvCxnSpPr>
          <p:spPr>
            <a:xfrm>
              <a:off x="3733800" y="1981200"/>
              <a:ext cx="4267200" cy="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8" name="TextBox 187"/>
            <p:cNvSpPr txBox="1"/>
            <p:nvPr/>
          </p:nvSpPr>
          <p:spPr>
            <a:xfrm>
              <a:off x="3733800" y="1524000"/>
              <a:ext cx="4343400" cy="400110"/>
            </a:xfrm>
            <a:prstGeom prst="rect">
              <a:avLst/>
            </a:prstGeom>
            <a:noFill/>
          </p:spPr>
          <p:txBody>
            <a:bodyPr wrap="square" rtlCol="0">
              <a:spAutoFit/>
            </a:bodyPr>
            <a:lstStyle/>
            <a:p>
              <a:pPr algn="ctr"/>
              <a:r>
                <a:rPr lang="en-US" sz="2000" dirty="0" smtClean="0"/>
                <a:t>Landward</a:t>
              </a:r>
              <a:endParaRPr lang="en-US" sz="2000" dirty="0"/>
            </a:p>
          </p:txBody>
        </p:sp>
      </p:grpSp>
    </p:spTree>
    <p:extLst>
      <p:ext uri="{BB962C8B-B14F-4D97-AF65-F5344CB8AC3E}">
        <p14:creationId xmlns:p14="http://schemas.microsoft.com/office/powerpoint/2010/main" val="13401513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6" name="Group 225"/>
          <p:cNvGrpSpPr>
            <a:grpSpLocks noChangeAspect="1"/>
          </p:cNvGrpSpPr>
          <p:nvPr/>
        </p:nvGrpSpPr>
        <p:grpSpPr>
          <a:xfrm>
            <a:off x="228600" y="1524000"/>
            <a:ext cx="1232715" cy="2743200"/>
            <a:chOff x="8065054" y="3333430"/>
            <a:chExt cx="929530" cy="2068510"/>
          </a:xfrm>
        </p:grpSpPr>
        <p:pic>
          <p:nvPicPr>
            <p:cNvPr id="227" name="Picture 226" descr="Screen shot 2013-04-09 at 2.27.01 PM.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065054" y="3333430"/>
              <a:ext cx="929530" cy="2068510"/>
            </a:xfrm>
            <a:prstGeom prst="rect">
              <a:avLst/>
            </a:prstGeom>
            <a:ln>
              <a:solidFill>
                <a:schemeClr val="tx1"/>
              </a:solidFill>
            </a:ln>
          </p:spPr>
        </p:pic>
        <p:sp>
          <p:nvSpPr>
            <p:cNvPr id="228" name="Oval 227"/>
            <p:cNvSpPr/>
            <p:nvPr/>
          </p:nvSpPr>
          <p:spPr>
            <a:xfrm>
              <a:off x="8445149" y="4752631"/>
              <a:ext cx="97045" cy="97046"/>
            </a:xfrm>
            <a:prstGeom prst="ellipse">
              <a:avLst/>
            </a:prstGeom>
            <a:solidFill>
              <a:srgbClr val="FF008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400">
                <a:solidFill>
                  <a:prstClr val="white"/>
                </a:solidFill>
              </a:endParaRPr>
            </a:p>
          </p:txBody>
        </p:sp>
        <p:sp>
          <p:nvSpPr>
            <p:cNvPr id="229" name="Oval 228"/>
            <p:cNvSpPr/>
            <p:nvPr/>
          </p:nvSpPr>
          <p:spPr>
            <a:xfrm>
              <a:off x="8370699" y="4535855"/>
              <a:ext cx="100762" cy="100762"/>
            </a:xfrm>
            <a:prstGeom prst="ellipse">
              <a:avLst/>
            </a:prstGeom>
            <a:solidFill>
              <a:srgbClr val="00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400">
                <a:solidFill>
                  <a:prstClr val="white"/>
                </a:solidFill>
              </a:endParaRPr>
            </a:p>
          </p:txBody>
        </p:sp>
        <p:sp>
          <p:nvSpPr>
            <p:cNvPr id="230" name="Oval 229"/>
            <p:cNvSpPr/>
            <p:nvPr/>
          </p:nvSpPr>
          <p:spPr>
            <a:xfrm>
              <a:off x="8370747" y="4249612"/>
              <a:ext cx="97045" cy="97046"/>
            </a:xfrm>
            <a:prstGeom prst="ellipse">
              <a:avLst/>
            </a:prstGeom>
            <a:solidFill>
              <a:srgbClr val="00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400">
                <a:solidFill>
                  <a:prstClr val="white"/>
                </a:solidFill>
              </a:endParaRPr>
            </a:p>
          </p:txBody>
        </p:sp>
        <p:sp>
          <p:nvSpPr>
            <p:cNvPr id="231" name="Oval 230"/>
            <p:cNvSpPr/>
            <p:nvPr/>
          </p:nvSpPr>
          <p:spPr>
            <a:xfrm>
              <a:off x="8373982" y="3961710"/>
              <a:ext cx="97045" cy="97046"/>
            </a:xfrm>
            <a:prstGeom prst="ellipse">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400">
                <a:solidFill>
                  <a:prstClr val="white"/>
                </a:solidFill>
              </a:endParaRPr>
            </a:p>
          </p:txBody>
        </p:sp>
        <p:sp>
          <p:nvSpPr>
            <p:cNvPr id="232" name="Rectangle 9"/>
            <p:cNvSpPr>
              <a:spLocks noChangeArrowheads="1"/>
            </p:cNvSpPr>
            <p:nvPr/>
          </p:nvSpPr>
          <p:spPr bwMode="auto">
            <a:xfrm>
              <a:off x="8578889" y="4638861"/>
              <a:ext cx="315983" cy="23740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400" dirty="0" smtClean="0">
                  <a:solidFill>
                    <a:prstClr val="white"/>
                  </a:solidFill>
                  <a:cs typeface="Arial" pitchFamily="34" charset="0"/>
                </a:rPr>
                <a:t>SG1 </a:t>
              </a:r>
            </a:p>
          </p:txBody>
        </p:sp>
        <p:sp>
          <p:nvSpPr>
            <p:cNvPr id="233" name="Rectangle 9"/>
            <p:cNvSpPr>
              <a:spLocks noChangeArrowheads="1"/>
            </p:cNvSpPr>
            <p:nvPr/>
          </p:nvSpPr>
          <p:spPr bwMode="auto">
            <a:xfrm>
              <a:off x="8537145" y="4419136"/>
              <a:ext cx="315983" cy="23740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400" dirty="0" smtClean="0">
                  <a:solidFill>
                    <a:prstClr val="white"/>
                  </a:solidFill>
                  <a:cs typeface="Arial" pitchFamily="34" charset="0"/>
                </a:rPr>
                <a:t>SG2 </a:t>
              </a:r>
            </a:p>
          </p:txBody>
        </p:sp>
        <p:sp>
          <p:nvSpPr>
            <p:cNvPr id="234" name="Rectangle 9"/>
            <p:cNvSpPr>
              <a:spLocks noChangeArrowheads="1"/>
            </p:cNvSpPr>
            <p:nvPr/>
          </p:nvSpPr>
          <p:spPr bwMode="auto">
            <a:xfrm>
              <a:off x="8503489" y="4183233"/>
              <a:ext cx="315983" cy="23740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400" dirty="0" smtClean="0">
                  <a:solidFill>
                    <a:prstClr val="white"/>
                  </a:solidFill>
                  <a:cs typeface="Arial" pitchFamily="34" charset="0"/>
                </a:rPr>
                <a:t>SG3 </a:t>
              </a:r>
            </a:p>
          </p:txBody>
        </p:sp>
        <p:sp>
          <p:nvSpPr>
            <p:cNvPr id="235" name="Rectangle 9"/>
            <p:cNvSpPr>
              <a:spLocks noChangeArrowheads="1"/>
            </p:cNvSpPr>
            <p:nvPr/>
          </p:nvSpPr>
          <p:spPr bwMode="auto">
            <a:xfrm>
              <a:off x="8526459" y="3923061"/>
              <a:ext cx="315983" cy="23740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400" dirty="0" smtClean="0">
                  <a:solidFill>
                    <a:prstClr val="white"/>
                  </a:solidFill>
                  <a:cs typeface="Arial" pitchFamily="34" charset="0"/>
                </a:rPr>
                <a:t>SG4 </a:t>
              </a:r>
            </a:p>
          </p:txBody>
        </p:sp>
      </p:grpSp>
      <p:sp>
        <p:nvSpPr>
          <p:cNvPr id="237" name="Title 1"/>
          <p:cNvSpPr txBox="1">
            <a:spLocks/>
          </p:cNvSpPr>
          <p:nvPr/>
        </p:nvSpPr>
        <p:spPr>
          <a:xfrm>
            <a:off x="0" y="9832"/>
            <a:ext cx="9144000" cy="828368"/>
          </a:xfrm>
          <a:prstGeom prst="rect">
            <a:avLst/>
          </a:prstGeom>
        </p:spPr>
        <p:txBody>
          <a:bodyP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t>Thickness of Hurricane Sandy and 1821 Storm Deposits</a:t>
            </a:r>
            <a:endParaRPr lang="en-US" sz="3600" dirty="0"/>
          </a:p>
        </p:txBody>
      </p:sp>
      <p:graphicFrame>
        <p:nvGraphicFramePr>
          <p:cNvPr id="264" name="Chart 263"/>
          <p:cNvGraphicFramePr>
            <a:graphicFrameLocks/>
          </p:cNvGraphicFramePr>
          <p:nvPr>
            <p:extLst>
              <p:ext uri="{D42A27DB-BD31-4B8C-83A1-F6EECF244321}">
                <p14:modId xmlns:p14="http://schemas.microsoft.com/office/powerpoint/2010/main" val="3643209957"/>
              </p:ext>
            </p:extLst>
          </p:nvPr>
        </p:nvGraphicFramePr>
        <p:xfrm>
          <a:off x="2330513" y="533400"/>
          <a:ext cx="6432487" cy="4205931"/>
        </p:xfrm>
        <a:graphic>
          <a:graphicData uri="http://schemas.openxmlformats.org/drawingml/2006/chart">
            <c:chart xmlns:c="http://schemas.openxmlformats.org/drawingml/2006/chart" xmlns:r="http://schemas.openxmlformats.org/officeDocument/2006/relationships" r:id="rId4"/>
          </a:graphicData>
        </a:graphic>
      </p:graphicFrame>
      <p:grpSp>
        <p:nvGrpSpPr>
          <p:cNvPr id="274" name="Group 273"/>
          <p:cNvGrpSpPr/>
          <p:nvPr/>
        </p:nvGrpSpPr>
        <p:grpSpPr>
          <a:xfrm>
            <a:off x="2819400" y="4648201"/>
            <a:ext cx="5486400" cy="307777"/>
            <a:chOff x="2819400" y="4648201"/>
            <a:chExt cx="5486400" cy="307777"/>
          </a:xfrm>
        </p:grpSpPr>
        <p:sp>
          <p:nvSpPr>
            <p:cNvPr id="265" name="Rectangle 31"/>
            <p:cNvSpPr>
              <a:spLocks noChangeArrowheads="1"/>
            </p:cNvSpPr>
            <p:nvPr/>
          </p:nvSpPr>
          <p:spPr bwMode="auto">
            <a:xfrm>
              <a:off x="2819400" y="4648201"/>
              <a:ext cx="838199" cy="307777"/>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2000" dirty="0" smtClean="0">
                  <a:latin typeface="Calibri" panose="020F0502020204030204" pitchFamily="34" charset="0"/>
                  <a:cs typeface="Arial" pitchFamily="34" charset="0"/>
                </a:rPr>
                <a:t>SG1</a:t>
              </a:r>
              <a:endParaRPr kumimoji="0" lang="en-US" sz="2000" b="0" i="0" u="none" strike="noStrike" cap="none" normalizeH="0" baseline="0" dirty="0" smtClean="0">
                <a:ln>
                  <a:noFill/>
                </a:ln>
                <a:effectLst/>
                <a:latin typeface="Calibri" panose="020F0502020204030204" pitchFamily="34" charset="0"/>
                <a:cs typeface="Arial" pitchFamily="34" charset="0"/>
              </a:endParaRPr>
            </a:p>
          </p:txBody>
        </p:sp>
        <p:sp>
          <p:nvSpPr>
            <p:cNvPr id="266" name="Rectangle 31"/>
            <p:cNvSpPr>
              <a:spLocks noChangeArrowheads="1"/>
            </p:cNvSpPr>
            <p:nvPr/>
          </p:nvSpPr>
          <p:spPr bwMode="auto">
            <a:xfrm>
              <a:off x="4343400" y="4648201"/>
              <a:ext cx="838200" cy="307777"/>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effectLst/>
                  <a:latin typeface="Calibri" panose="020F0502020204030204" pitchFamily="34" charset="0"/>
                  <a:cs typeface="Arial" pitchFamily="34" charset="0"/>
                </a:rPr>
                <a:t>SG2</a:t>
              </a:r>
            </a:p>
          </p:txBody>
        </p:sp>
        <p:sp>
          <p:nvSpPr>
            <p:cNvPr id="267" name="Rectangle 31"/>
            <p:cNvSpPr>
              <a:spLocks noChangeArrowheads="1"/>
            </p:cNvSpPr>
            <p:nvPr/>
          </p:nvSpPr>
          <p:spPr bwMode="auto">
            <a:xfrm>
              <a:off x="5867400" y="4648201"/>
              <a:ext cx="838199" cy="307777"/>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2000" dirty="0" smtClean="0">
                  <a:latin typeface="Calibri" panose="020F0502020204030204" pitchFamily="34" charset="0"/>
                  <a:cs typeface="Arial" pitchFamily="34" charset="0"/>
                </a:rPr>
                <a:t>SG3</a:t>
              </a:r>
              <a:endParaRPr kumimoji="0" lang="en-US" sz="2000" b="0" i="0" u="none" strike="noStrike" cap="none" normalizeH="0" baseline="0" dirty="0" smtClean="0">
                <a:ln>
                  <a:noFill/>
                </a:ln>
                <a:effectLst/>
                <a:latin typeface="Calibri" panose="020F0502020204030204" pitchFamily="34" charset="0"/>
                <a:cs typeface="Arial" pitchFamily="34" charset="0"/>
              </a:endParaRPr>
            </a:p>
          </p:txBody>
        </p:sp>
        <p:sp>
          <p:nvSpPr>
            <p:cNvPr id="268" name="Rectangle 31"/>
            <p:cNvSpPr>
              <a:spLocks noChangeArrowheads="1"/>
            </p:cNvSpPr>
            <p:nvPr/>
          </p:nvSpPr>
          <p:spPr bwMode="auto">
            <a:xfrm>
              <a:off x="7391400" y="4648201"/>
              <a:ext cx="914400" cy="307777"/>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effectLst/>
                  <a:latin typeface="Calibri" panose="020F0502020204030204" pitchFamily="34" charset="0"/>
                  <a:cs typeface="Arial" pitchFamily="34" charset="0"/>
                </a:rPr>
                <a:t>SG4</a:t>
              </a:r>
            </a:p>
          </p:txBody>
        </p:sp>
      </p:grpSp>
      <p:sp>
        <p:nvSpPr>
          <p:cNvPr id="238" name="Rectangle 237"/>
          <p:cNvSpPr/>
          <p:nvPr/>
        </p:nvSpPr>
        <p:spPr>
          <a:xfrm>
            <a:off x="2330513" y="533400"/>
            <a:ext cx="6432487" cy="213861"/>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Rectangle 31"/>
          <p:cNvSpPr>
            <a:spLocks noChangeArrowheads="1"/>
          </p:cNvSpPr>
          <p:nvPr/>
        </p:nvSpPr>
        <p:spPr bwMode="auto">
          <a:xfrm>
            <a:off x="2133600" y="3670027"/>
            <a:ext cx="333854" cy="287933"/>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effectLst/>
                <a:latin typeface="Calibri" panose="020F0502020204030204" pitchFamily="34" charset="0"/>
                <a:cs typeface="Arial" pitchFamily="34" charset="0"/>
              </a:rPr>
              <a:t>5</a:t>
            </a:r>
          </a:p>
        </p:txBody>
      </p:sp>
      <p:sp>
        <p:nvSpPr>
          <p:cNvPr id="271" name="Rectangle 31"/>
          <p:cNvSpPr>
            <a:spLocks noChangeArrowheads="1"/>
          </p:cNvSpPr>
          <p:nvPr/>
        </p:nvSpPr>
        <p:spPr bwMode="auto">
          <a:xfrm>
            <a:off x="2133600" y="2885870"/>
            <a:ext cx="333854" cy="287933"/>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effectLst/>
                <a:latin typeface="Calibri" panose="020F0502020204030204" pitchFamily="34" charset="0"/>
                <a:cs typeface="Arial" pitchFamily="34" charset="0"/>
              </a:rPr>
              <a:t>10</a:t>
            </a:r>
          </a:p>
        </p:txBody>
      </p:sp>
      <p:sp>
        <p:nvSpPr>
          <p:cNvPr id="272" name="Rectangle 31"/>
          <p:cNvSpPr>
            <a:spLocks noChangeArrowheads="1"/>
          </p:cNvSpPr>
          <p:nvPr/>
        </p:nvSpPr>
        <p:spPr bwMode="auto">
          <a:xfrm>
            <a:off x="2136226" y="2101713"/>
            <a:ext cx="333854" cy="287933"/>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effectLst/>
                <a:latin typeface="Calibri" panose="020F0502020204030204" pitchFamily="34" charset="0"/>
                <a:cs typeface="Arial" pitchFamily="34" charset="0"/>
              </a:rPr>
              <a:t>15</a:t>
            </a:r>
          </a:p>
        </p:txBody>
      </p:sp>
      <p:sp>
        <p:nvSpPr>
          <p:cNvPr id="273" name="Rectangle 31"/>
          <p:cNvSpPr>
            <a:spLocks noChangeArrowheads="1"/>
          </p:cNvSpPr>
          <p:nvPr/>
        </p:nvSpPr>
        <p:spPr bwMode="auto">
          <a:xfrm>
            <a:off x="2133600" y="1317557"/>
            <a:ext cx="333854" cy="287933"/>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2000" dirty="0" smtClean="0">
                <a:latin typeface="Calibri" panose="020F0502020204030204" pitchFamily="34" charset="0"/>
                <a:cs typeface="Arial" pitchFamily="34" charset="0"/>
              </a:rPr>
              <a:t>20</a:t>
            </a:r>
            <a:endParaRPr kumimoji="0" lang="en-US" sz="2000" b="0" i="0" u="none" strike="noStrike" cap="none" normalizeH="0" baseline="0" dirty="0" smtClean="0">
              <a:ln>
                <a:noFill/>
              </a:ln>
              <a:effectLst/>
              <a:latin typeface="Calibri" panose="020F0502020204030204" pitchFamily="34" charset="0"/>
              <a:cs typeface="Arial" pitchFamily="34" charset="0"/>
            </a:endParaRPr>
          </a:p>
        </p:txBody>
      </p:sp>
      <p:sp>
        <p:nvSpPr>
          <p:cNvPr id="240" name="TextBox 239"/>
          <p:cNvSpPr txBox="1"/>
          <p:nvPr/>
        </p:nvSpPr>
        <p:spPr>
          <a:xfrm rot="16200000">
            <a:off x="314355" y="2809845"/>
            <a:ext cx="3276600" cy="400110"/>
          </a:xfrm>
          <a:prstGeom prst="rect">
            <a:avLst/>
          </a:prstGeom>
          <a:noFill/>
        </p:spPr>
        <p:txBody>
          <a:bodyPr wrap="square" rtlCol="0">
            <a:spAutoFit/>
          </a:bodyPr>
          <a:lstStyle/>
          <a:p>
            <a:pPr algn="ctr"/>
            <a:r>
              <a:rPr lang="en-US" sz="2000" dirty="0" smtClean="0"/>
              <a:t>Thickness (cm)</a:t>
            </a:r>
            <a:endParaRPr lang="en-US" sz="2000" dirty="0"/>
          </a:p>
        </p:txBody>
      </p:sp>
      <p:sp>
        <p:nvSpPr>
          <p:cNvPr id="241" name="TextBox 240"/>
          <p:cNvSpPr txBox="1"/>
          <p:nvPr/>
        </p:nvSpPr>
        <p:spPr>
          <a:xfrm>
            <a:off x="2514600" y="4876800"/>
            <a:ext cx="6096000" cy="400110"/>
          </a:xfrm>
          <a:prstGeom prst="rect">
            <a:avLst/>
          </a:prstGeom>
          <a:noFill/>
        </p:spPr>
        <p:txBody>
          <a:bodyPr wrap="square" rtlCol="0">
            <a:spAutoFit/>
          </a:bodyPr>
          <a:lstStyle/>
          <a:p>
            <a:pPr algn="ctr"/>
            <a:r>
              <a:rPr lang="en-US" sz="2000" dirty="0" smtClean="0"/>
              <a:t>Core location</a:t>
            </a:r>
            <a:endParaRPr lang="en-US" sz="2000" dirty="0"/>
          </a:p>
        </p:txBody>
      </p:sp>
      <p:sp>
        <p:nvSpPr>
          <p:cNvPr id="243" name="TextBox 242"/>
          <p:cNvSpPr txBox="1"/>
          <p:nvPr/>
        </p:nvSpPr>
        <p:spPr>
          <a:xfrm>
            <a:off x="152400" y="5486400"/>
            <a:ext cx="6400800" cy="369332"/>
          </a:xfrm>
          <a:prstGeom prst="rect">
            <a:avLst/>
          </a:prstGeom>
          <a:noFill/>
        </p:spPr>
        <p:txBody>
          <a:bodyPr wrap="square" rtlCol="0">
            <a:spAutoFit/>
          </a:bodyPr>
          <a:lstStyle/>
          <a:p>
            <a:endParaRPr lang="en-US" dirty="0"/>
          </a:p>
        </p:txBody>
      </p:sp>
      <p:sp>
        <p:nvSpPr>
          <p:cNvPr id="244" name="TextBox 243"/>
          <p:cNvSpPr txBox="1"/>
          <p:nvPr/>
        </p:nvSpPr>
        <p:spPr>
          <a:xfrm>
            <a:off x="0" y="5334000"/>
            <a:ext cx="9144000" cy="954107"/>
          </a:xfrm>
          <a:prstGeom prst="rect">
            <a:avLst/>
          </a:prstGeom>
          <a:noFill/>
        </p:spPr>
        <p:txBody>
          <a:bodyPr wrap="square" rtlCol="0">
            <a:spAutoFit/>
          </a:bodyPr>
          <a:lstStyle/>
          <a:p>
            <a:r>
              <a:rPr lang="en-US" sz="2800" dirty="0" smtClean="0"/>
              <a:t>Hurricane Sandy deposit thicker, consistent with longer inundation period</a:t>
            </a:r>
            <a:endParaRPr lang="en-US" sz="2800" dirty="0"/>
          </a:p>
        </p:txBody>
      </p:sp>
      <p:grpSp>
        <p:nvGrpSpPr>
          <p:cNvPr id="275" name="Group 274"/>
          <p:cNvGrpSpPr/>
          <p:nvPr/>
        </p:nvGrpSpPr>
        <p:grpSpPr>
          <a:xfrm>
            <a:off x="3733800" y="1524000"/>
            <a:ext cx="4343400" cy="457200"/>
            <a:chOff x="3733800" y="1524000"/>
            <a:chExt cx="4343400" cy="457200"/>
          </a:xfrm>
        </p:grpSpPr>
        <p:cxnSp>
          <p:nvCxnSpPr>
            <p:cNvPr id="261" name="Straight Arrow Connector 260"/>
            <p:cNvCxnSpPr/>
            <p:nvPr/>
          </p:nvCxnSpPr>
          <p:spPr>
            <a:xfrm>
              <a:off x="3733800" y="1981200"/>
              <a:ext cx="4267200" cy="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9" name="TextBox 268"/>
            <p:cNvSpPr txBox="1"/>
            <p:nvPr/>
          </p:nvSpPr>
          <p:spPr>
            <a:xfrm>
              <a:off x="3733800" y="1524000"/>
              <a:ext cx="4343400" cy="400110"/>
            </a:xfrm>
            <a:prstGeom prst="rect">
              <a:avLst/>
            </a:prstGeom>
            <a:noFill/>
          </p:spPr>
          <p:txBody>
            <a:bodyPr wrap="square" rtlCol="0">
              <a:spAutoFit/>
            </a:bodyPr>
            <a:lstStyle/>
            <a:p>
              <a:pPr algn="ctr"/>
              <a:r>
                <a:rPr lang="en-US" sz="2000" dirty="0" smtClean="0"/>
                <a:t>Landward</a:t>
              </a:r>
              <a:endParaRPr lang="en-US" sz="2000" dirty="0"/>
            </a:p>
          </p:txBody>
        </p:sp>
      </p:grpSp>
    </p:spTree>
    <p:extLst>
      <p:ext uri="{BB962C8B-B14F-4D97-AF65-F5344CB8AC3E}">
        <p14:creationId xmlns:p14="http://schemas.microsoft.com/office/powerpoint/2010/main" val="13456166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Title 1"/>
          <p:cNvSpPr txBox="1">
            <a:spLocks/>
          </p:cNvSpPr>
          <p:nvPr/>
        </p:nvSpPr>
        <p:spPr>
          <a:xfrm>
            <a:off x="0" y="9832"/>
            <a:ext cx="9144000" cy="828368"/>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100" dirty="0" smtClean="0"/>
              <a:t>D</a:t>
            </a:r>
            <a:r>
              <a:rPr lang="en-US" sz="3100" baseline="-25000" dirty="0" smtClean="0"/>
              <a:t>90</a:t>
            </a:r>
            <a:r>
              <a:rPr lang="en-US" sz="3100" dirty="0" smtClean="0"/>
              <a:t> of Hurricane Sandy and 1821 Storm Deposits</a:t>
            </a:r>
            <a:endParaRPr lang="en-US" sz="3100" dirty="0"/>
          </a:p>
        </p:txBody>
      </p:sp>
      <p:grpSp>
        <p:nvGrpSpPr>
          <p:cNvPr id="4" name="Group 3"/>
          <p:cNvGrpSpPr/>
          <p:nvPr/>
        </p:nvGrpSpPr>
        <p:grpSpPr>
          <a:xfrm>
            <a:off x="1822010" y="762000"/>
            <a:ext cx="7398190" cy="4972110"/>
            <a:chOff x="1219200" y="990600"/>
            <a:chExt cx="7398190" cy="4972110"/>
          </a:xfrm>
        </p:grpSpPr>
        <p:graphicFrame>
          <p:nvGraphicFramePr>
            <p:cNvPr id="286" name="Chart 285"/>
            <p:cNvGraphicFramePr>
              <a:graphicFrameLocks/>
            </p:cNvGraphicFramePr>
            <p:nvPr>
              <p:extLst>
                <p:ext uri="{D42A27DB-BD31-4B8C-83A1-F6EECF244321}">
                  <p14:modId xmlns:p14="http://schemas.microsoft.com/office/powerpoint/2010/main" val="240752991"/>
                </p:ext>
              </p:extLst>
            </p:nvPr>
          </p:nvGraphicFramePr>
          <p:xfrm>
            <a:off x="1905000" y="1295400"/>
            <a:ext cx="6437376" cy="4206240"/>
          </p:xfrm>
          <a:graphic>
            <a:graphicData uri="http://schemas.openxmlformats.org/drawingml/2006/chart">
              <c:chart xmlns:c="http://schemas.openxmlformats.org/drawingml/2006/chart" xmlns:r="http://schemas.openxmlformats.org/officeDocument/2006/relationships" r:id="rId3"/>
            </a:graphicData>
          </a:graphic>
        </p:graphicFrame>
        <p:grpSp>
          <p:nvGrpSpPr>
            <p:cNvPr id="288" name="Group 287"/>
            <p:cNvGrpSpPr/>
            <p:nvPr/>
          </p:nvGrpSpPr>
          <p:grpSpPr>
            <a:xfrm>
              <a:off x="2438400" y="5334000"/>
              <a:ext cx="5486400" cy="307777"/>
              <a:chOff x="2819400" y="4648201"/>
              <a:chExt cx="5486400" cy="307777"/>
            </a:xfrm>
          </p:grpSpPr>
          <p:sp>
            <p:nvSpPr>
              <p:cNvPr id="289" name="Rectangle 31"/>
              <p:cNvSpPr>
                <a:spLocks noChangeArrowheads="1"/>
              </p:cNvSpPr>
              <p:nvPr/>
            </p:nvSpPr>
            <p:spPr bwMode="auto">
              <a:xfrm>
                <a:off x="2819400" y="4648201"/>
                <a:ext cx="838199" cy="307777"/>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2000" dirty="0" smtClean="0">
                    <a:latin typeface="Calibri" panose="020F0502020204030204" pitchFamily="34" charset="0"/>
                    <a:cs typeface="Arial" pitchFamily="34" charset="0"/>
                  </a:rPr>
                  <a:t>SG1</a:t>
                </a:r>
                <a:endParaRPr kumimoji="0" lang="en-US" sz="2000" b="0" i="0" u="none" strike="noStrike" cap="none" normalizeH="0" baseline="0" dirty="0" smtClean="0">
                  <a:ln>
                    <a:noFill/>
                  </a:ln>
                  <a:effectLst/>
                  <a:latin typeface="Calibri" panose="020F0502020204030204" pitchFamily="34" charset="0"/>
                  <a:cs typeface="Arial" pitchFamily="34" charset="0"/>
                </a:endParaRPr>
              </a:p>
            </p:txBody>
          </p:sp>
          <p:sp>
            <p:nvSpPr>
              <p:cNvPr id="290" name="Rectangle 31"/>
              <p:cNvSpPr>
                <a:spLocks noChangeArrowheads="1"/>
              </p:cNvSpPr>
              <p:nvPr/>
            </p:nvSpPr>
            <p:spPr bwMode="auto">
              <a:xfrm>
                <a:off x="4343400" y="4648201"/>
                <a:ext cx="838200" cy="307777"/>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effectLst/>
                    <a:latin typeface="Calibri" panose="020F0502020204030204" pitchFamily="34" charset="0"/>
                    <a:cs typeface="Arial" pitchFamily="34" charset="0"/>
                  </a:rPr>
                  <a:t>SG2</a:t>
                </a:r>
              </a:p>
            </p:txBody>
          </p:sp>
          <p:sp>
            <p:nvSpPr>
              <p:cNvPr id="291" name="Rectangle 31"/>
              <p:cNvSpPr>
                <a:spLocks noChangeArrowheads="1"/>
              </p:cNvSpPr>
              <p:nvPr/>
            </p:nvSpPr>
            <p:spPr bwMode="auto">
              <a:xfrm>
                <a:off x="5867400" y="4648201"/>
                <a:ext cx="838199" cy="307777"/>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2000" dirty="0" smtClean="0">
                    <a:latin typeface="Calibri" panose="020F0502020204030204" pitchFamily="34" charset="0"/>
                    <a:cs typeface="Arial" pitchFamily="34" charset="0"/>
                  </a:rPr>
                  <a:t>SG3</a:t>
                </a:r>
                <a:endParaRPr kumimoji="0" lang="en-US" sz="2000" b="0" i="0" u="none" strike="noStrike" cap="none" normalizeH="0" baseline="0" dirty="0" smtClean="0">
                  <a:ln>
                    <a:noFill/>
                  </a:ln>
                  <a:effectLst/>
                  <a:latin typeface="Calibri" panose="020F0502020204030204" pitchFamily="34" charset="0"/>
                  <a:cs typeface="Arial" pitchFamily="34" charset="0"/>
                </a:endParaRPr>
              </a:p>
            </p:txBody>
          </p:sp>
          <p:sp>
            <p:nvSpPr>
              <p:cNvPr id="292" name="Rectangle 31"/>
              <p:cNvSpPr>
                <a:spLocks noChangeArrowheads="1"/>
              </p:cNvSpPr>
              <p:nvPr/>
            </p:nvSpPr>
            <p:spPr bwMode="auto">
              <a:xfrm>
                <a:off x="7391400" y="4648201"/>
                <a:ext cx="914400" cy="307777"/>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effectLst/>
                    <a:latin typeface="Calibri" panose="020F0502020204030204" pitchFamily="34" charset="0"/>
                    <a:cs typeface="Arial" pitchFamily="34" charset="0"/>
                  </a:rPr>
                  <a:t>SG4</a:t>
                </a:r>
              </a:p>
            </p:txBody>
          </p:sp>
        </p:grpSp>
        <p:sp>
          <p:nvSpPr>
            <p:cNvPr id="293" name="Rectangle 31"/>
            <p:cNvSpPr>
              <a:spLocks noChangeArrowheads="1"/>
            </p:cNvSpPr>
            <p:nvPr/>
          </p:nvSpPr>
          <p:spPr bwMode="auto">
            <a:xfrm>
              <a:off x="1676400" y="5105400"/>
              <a:ext cx="457199" cy="307777"/>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2000" dirty="0">
                  <a:latin typeface="Calibri" panose="020F0502020204030204" pitchFamily="34" charset="0"/>
                  <a:cs typeface="Arial" pitchFamily="34" charset="0"/>
                </a:rPr>
                <a:t>0</a:t>
              </a:r>
              <a:endParaRPr kumimoji="0" lang="en-US" sz="2000" b="0" i="0" u="none" strike="noStrike" cap="none" normalizeH="0" baseline="0" dirty="0" smtClean="0">
                <a:ln>
                  <a:noFill/>
                </a:ln>
                <a:effectLst/>
                <a:latin typeface="Calibri" panose="020F0502020204030204" pitchFamily="34" charset="0"/>
                <a:cs typeface="Arial" pitchFamily="34" charset="0"/>
              </a:endParaRPr>
            </a:p>
          </p:txBody>
        </p:sp>
        <p:sp>
          <p:nvSpPr>
            <p:cNvPr id="295" name="Rectangle 31"/>
            <p:cNvSpPr>
              <a:spLocks noChangeArrowheads="1"/>
            </p:cNvSpPr>
            <p:nvPr/>
          </p:nvSpPr>
          <p:spPr bwMode="auto">
            <a:xfrm>
              <a:off x="1600200" y="4416623"/>
              <a:ext cx="457201" cy="307777"/>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2000" dirty="0" smtClean="0">
                  <a:latin typeface="Calibri" panose="020F0502020204030204" pitchFamily="34" charset="0"/>
                  <a:cs typeface="Arial" pitchFamily="34" charset="0"/>
                </a:rPr>
                <a:t>0.1</a:t>
              </a:r>
              <a:endParaRPr kumimoji="0" lang="en-US" sz="2000" b="0" i="0" u="none" strike="noStrike" cap="none" normalizeH="0" baseline="0" dirty="0" smtClean="0">
                <a:ln>
                  <a:noFill/>
                </a:ln>
                <a:effectLst/>
                <a:latin typeface="Calibri" panose="020F0502020204030204" pitchFamily="34" charset="0"/>
                <a:cs typeface="Arial" pitchFamily="34" charset="0"/>
              </a:endParaRPr>
            </a:p>
          </p:txBody>
        </p:sp>
        <p:sp>
          <p:nvSpPr>
            <p:cNvPr id="296" name="Rectangle 31"/>
            <p:cNvSpPr>
              <a:spLocks noChangeArrowheads="1"/>
            </p:cNvSpPr>
            <p:nvPr/>
          </p:nvSpPr>
          <p:spPr bwMode="auto">
            <a:xfrm>
              <a:off x="1600200" y="3654623"/>
              <a:ext cx="457201" cy="307777"/>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2000" dirty="0" smtClean="0">
                  <a:latin typeface="Calibri" panose="020F0502020204030204" pitchFamily="34" charset="0"/>
                  <a:cs typeface="Arial" pitchFamily="34" charset="0"/>
                </a:rPr>
                <a:t>0.2</a:t>
              </a:r>
              <a:endParaRPr kumimoji="0" lang="en-US" sz="2000" b="0" i="0" u="none" strike="noStrike" cap="none" normalizeH="0" baseline="0" dirty="0" smtClean="0">
                <a:ln>
                  <a:noFill/>
                </a:ln>
                <a:effectLst/>
                <a:latin typeface="Calibri" panose="020F0502020204030204" pitchFamily="34" charset="0"/>
                <a:cs typeface="Arial" pitchFamily="34" charset="0"/>
              </a:endParaRPr>
            </a:p>
          </p:txBody>
        </p:sp>
        <p:sp>
          <p:nvSpPr>
            <p:cNvPr id="297" name="Rectangle 31"/>
            <p:cNvSpPr>
              <a:spLocks noChangeArrowheads="1"/>
            </p:cNvSpPr>
            <p:nvPr/>
          </p:nvSpPr>
          <p:spPr bwMode="auto">
            <a:xfrm>
              <a:off x="1600200" y="2819400"/>
              <a:ext cx="457201" cy="307777"/>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2000" dirty="0" smtClean="0">
                  <a:latin typeface="Calibri" panose="020F0502020204030204" pitchFamily="34" charset="0"/>
                  <a:cs typeface="Arial" pitchFamily="34" charset="0"/>
                </a:rPr>
                <a:t>0.3</a:t>
              </a:r>
              <a:endParaRPr kumimoji="0" lang="en-US" sz="2000" b="0" i="0" u="none" strike="noStrike" cap="none" normalizeH="0" baseline="0" dirty="0" smtClean="0">
                <a:ln>
                  <a:noFill/>
                </a:ln>
                <a:effectLst/>
                <a:latin typeface="Calibri" panose="020F0502020204030204" pitchFamily="34" charset="0"/>
                <a:cs typeface="Arial" pitchFamily="34" charset="0"/>
              </a:endParaRPr>
            </a:p>
          </p:txBody>
        </p:sp>
        <p:sp>
          <p:nvSpPr>
            <p:cNvPr id="299" name="Rectangle 31"/>
            <p:cNvSpPr>
              <a:spLocks noChangeArrowheads="1"/>
            </p:cNvSpPr>
            <p:nvPr/>
          </p:nvSpPr>
          <p:spPr bwMode="auto">
            <a:xfrm>
              <a:off x="1600200" y="2057400"/>
              <a:ext cx="457201" cy="307777"/>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2000" dirty="0" smtClean="0">
                  <a:latin typeface="Calibri" panose="020F0502020204030204" pitchFamily="34" charset="0"/>
                  <a:cs typeface="Arial" pitchFamily="34" charset="0"/>
                </a:rPr>
                <a:t>0.4</a:t>
              </a:r>
              <a:endParaRPr kumimoji="0" lang="en-US" sz="2000" b="0" i="0" u="none" strike="noStrike" cap="none" normalizeH="0" baseline="0" dirty="0" smtClean="0">
                <a:ln>
                  <a:noFill/>
                </a:ln>
                <a:effectLst/>
                <a:latin typeface="Calibri" panose="020F0502020204030204" pitchFamily="34" charset="0"/>
                <a:cs typeface="Arial" pitchFamily="34" charset="0"/>
              </a:endParaRPr>
            </a:p>
          </p:txBody>
        </p:sp>
        <p:sp>
          <p:nvSpPr>
            <p:cNvPr id="300" name="Rectangle 31"/>
            <p:cNvSpPr>
              <a:spLocks noChangeArrowheads="1"/>
            </p:cNvSpPr>
            <p:nvPr/>
          </p:nvSpPr>
          <p:spPr bwMode="auto">
            <a:xfrm>
              <a:off x="1600200" y="1295400"/>
              <a:ext cx="457201" cy="307777"/>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2000" dirty="0" smtClean="0">
                  <a:latin typeface="Calibri" panose="020F0502020204030204" pitchFamily="34" charset="0"/>
                  <a:cs typeface="Arial" pitchFamily="34" charset="0"/>
                </a:rPr>
                <a:t>0.5</a:t>
              </a:r>
              <a:endParaRPr kumimoji="0" lang="en-US" sz="2000" b="0" i="0" u="none" strike="noStrike" cap="none" normalizeH="0" baseline="0" dirty="0" smtClean="0">
                <a:ln>
                  <a:noFill/>
                </a:ln>
                <a:effectLst/>
                <a:latin typeface="Calibri" panose="020F0502020204030204" pitchFamily="34" charset="0"/>
                <a:cs typeface="Arial" pitchFamily="34" charset="0"/>
              </a:endParaRPr>
            </a:p>
          </p:txBody>
        </p:sp>
        <p:sp>
          <p:nvSpPr>
            <p:cNvPr id="301" name="TextBox 300"/>
            <p:cNvSpPr txBox="1"/>
            <p:nvPr/>
          </p:nvSpPr>
          <p:spPr>
            <a:xfrm>
              <a:off x="2057400" y="5562600"/>
              <a:ext cx="6096000" cy="400110"/>
            </a:xfrm>
            <a:prstGeom prst="rect">
              <a:avLst/>
            </a:prstGeom>
            <a:noFill/>
          </p:spPr>
          <p:txBody>
            <a:bodyPr wrap="square" rtlCol="0">
              <a:spAutoFit/>
            </a:bodyPr>
            <a:lstStyle/>
            <a:p>
              <a:pPr algn="ctr"/>
              <a:r>
                <a:rPr lang="en-US" sz="2000" dirty="0" smtClean="0"/>
                <a:t>Core location</a:t>
              </a:r>
              <a:endParaRPr lang="en-US" sz="2000" dirty="0"/>
            </a:p>
          </p:txBody>
        </p:sp>
        <p:sp>
          <p:nvSpPr>
            <p:cNvPr id="302" name="TextBox 301"/>
            <p:cNvSpPr txBox="1"/>
            <p:nvPr/>
          </p:nvSpPr>
          <p:spPr>
            <a:xfrm rot="16200000">
              <a:off x="-561945" y="3152745"/>
              <a:ext cx="3962400" cy="400110"/>
            </a:xfrm>
            <a:prstGeom prst="rect">
              <a:avLst/>
            </a:prstGeom>
            <a:noFill/>
          </p:spPr>
          <p:txBody>
            <a:bodyPr wrap="square" rtlCol="0">
              <a:spAutoFit/>
            </a:bodyPr>
            <a:lstStyle/>
            <a:p>
              <a:pPr algn="ctr"/>
              <a:r>
                <a:rPr lang="en-US" sz="2000" dirty="0" smtClean="0"/>
                <a:t>Grain size (cm)</a:t>
              </a:r>
              <a:endParaRPr lang="en-US" sz="2000" dirty="0"/>
            </a:p>
          </p:txBody>
        </p:sp>
        <p:sp>
          <p:nvSpPr>
            <p:cNvPr id="303" name="TextBox 1"/>
            <p:cNvSpPr txBox="1"/>
            <p:nvPr/>
          </p:nvSpPr>
          <p:spPr>
            <a:xfrm>
              <a:off x="2209800" y="1295400"/>
              <a:ext cx="1378390" cy="35643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dirty="0" smtClean="0"/>
                <a:t>Sandy</a:t>
              </a:r>
              <a:endParaRPr lang="en-US" sz="2000" dirty="0"/>
            </a:p>
          </p:txBody>
        </p:sp>
        <p:sp>
          <p:nvSpPr>
            <p:cNvPr id="304" name="TextBox 1"/>
            <p:cNvSpPr txBox="1"/>
            <p:nvPr/>
          </p:nvSpPr>
          <p:spPr>
            <a:xfrm>
              <a:off x="3581400" y="3352800"/>
              <a:ext cx="1378390" cy="35643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dirty="0" smtClean="0"/>
                <a:t>Sandy</a:t>
              </a:r>
              <a:endParaRPr lang="en-US" sz="2000" dirty="0"/>
            </a:p>
          </p:txBody>
        </p:sp>
        <p:sp>
          <p:nvSpPr>
            <p:cNvPr id="305" name="TextBox 1"/>
            <p:cNvSpPr txBox="1"/>
            <p:nvPr/>
          </p:nvSpPr>
          <p:spPr>
            <a:xfrm>
              <a:off x="5029200" y="3505200"/>
              <a:ext cx="1378390" cy="35643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dirty="0" smtClean="0"/>
                <a:t>Sandy</a:t>
              </a:r>
              <a:endParaRPr lang="en-US" sz="2000" dirty="0"/>
            </a:p>
          </p:txBody>
        </p:sp>
        <p:sp>
          <p:nvSpPr>
            <p:cNvPr id="306" name="TextBox 1"/>
            <p:cNvSpPr txBox="1"/>
            <p:nvPr/>
          </p:nvSpPr>
          <p:spPr>
            <a:xfrm>
              <a:off x="6705600" y="3505200"/>
              <a:ext cx="1378390" cy="35643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dirty="0" smtClean="0"/>
                <a:t>Sandy</a:t>
              </a:r>
              <a:endParaRPr lang="en-US" sz="2000" dirty="0"/>
            </a:p>
          </p:txBody>
        </p:sp>
        <p:sp>
          <p:nvSpPr>
            <p:cNvPr id="307" name="TextBox 1"/>
            <p:cNvSpPr txBox="1"/>
            <p:nvPr/>
          </p:nvSpPr>
          <p:spPr>
            <a:xfrm>
              <a:off x="2743200" y="1752600"/>
              <a:ext cx="1378390" cy="35643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dirty="0" smtClean="0"/>
                <a:t>1821</a:t>
              </a:r>
              <a:endParaRPr lang="en-US" sz="2000" dirty="0"/>
            </a:p>
          </p:txBody>
        </p:sp>
        <p:sp>
          <p:nvSpPr>
            <p:cNvPr id="308" name="TextBox 1"/>
            <p:cNvSpPr txBox="1"/>
            <p:nvPr/>
          </p:nvSpPr>
          <p:spPr>
            <a:xfrm>
              <a:off x="4191000" y="1447800"/>
              <a:ext cx="1378390" cy="35643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dirty="0" smtClean="0"/>
                <a:t>1821</a:t>
              </a:r>
              <a:endParaRPr lang="en-US" sz="2000" dirty="0"/>
            </a:p>
          </p:txBody>
        </p:sp>
        <p:sp>
          <p:nvSpPr>
            <p:cNvPr id="309" name="TextBox 1"/>
            <p:cNvSpPr txBox="1"/>
            <p:nvPr/>
          </p:nvSpPr>
          <p:spPr>
            <a:xfrm>
              <a:off x="5791200" y="1676400"/>
              <a:ext cx="1378390" cy="35643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dirty="0" smtClean="0"/>
                <a:t>1821</a:t>
              </a:r>
              <a:endParaRPr lang="en-US" sz="2000" dirty="0"/>
            </a:p>
          </p:txBody>
        </p:sp>
        <p:sp>
          <p:nvSpPr>
            <p:cNvPr id="310" name="TextBox 1"/>
            <p:cNvSpPr txBox="1"/>
            <p:nvPr/>
          </p:nvSpPr>
          <p:spPr>
            <a:xfrm>
              <a:off x="7239000" y="2133600"/>
              <a:ext cx="1378390" cy="35643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dirty="0" smtClean="0"/>
                <a:t>1821</a:t>
              </a:r>
              <a:endParaRPr lang="en-US" sz="2000" dirty="0"/>
            </a:p>
          </p:txBody>
        </p:sp>
        <p:grpSp>
          <p:nvGrpSpPr>
            <p:cNvPr id="311" name="Group 310"/>
            <p:cNvGrpSpPr/>
            <p:nvPr/>
          </p:nvGrpSpPr>
          <p:grpSpPr>
            <a:xfrm>
              <a:off x="3352800" y="990600"/>
              <a:ext cx="4343400" cy="457200"/>
              <a:chOff x="3733800" y="1524000"/>
              <a:chExt cx="4343400" cy="457200"/>
            </a:xfrm>
          </p:grpSpPr>
          <p:cxnSp>
            <p:nvCxnSpPr>
              <p:cNvPr id="312" name="Straight Arrow Connector 311"/>
              <p:cNvCxnSpPr/>
              <p:nvPr/>
            </p:nvCxnSpPr>
            <p:spPr>
              <a:xfrm>
                <a:off x="3733800" y="1981200"/>
                <a:ext cx="4267200" cy="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13" name="TextBox 312"/>
              <p:cNvSpPr txBox="1"/>
              <p:nvPr/>
            </p:nvSpPr>
            <p:spPr>
              <a:xfrm>
                <a:off x="3733800" y="1524000"/>
                <a:ext cx="4343400" cy="400110"/>
              </a:xfrm>
              <a:prstGeom prst="rect">
                <a:avLst/>
              </a:prstGeom>
              <a:noFill/>
            </p:spPr>
            <p:txBody>
              <a:bodyPr wrap="square" rtlCol="0">
                <a:spAutoFit/>
              </a:bodyPr>
              <a:lstStyle/>
              <a:p>
                <a:pPr algn="ctr"/>
                <a:r>
                  <a:rPr lang="en-US" sz="2000" dirty="0" smtClean="0"/>
                  <a:t>Landward</a:t>
                </a:r>
                <a:endParaRPr lang="en-US" sz="2000" dirty="0"/>
              </a:p>
            </p:txBody>
          </p:sp>
        </p:grpSp>
      </p:grpSp>
      <p:grpSp>
        <p:nvGrpSpPr>
          <p:cNvPr id="314" name="Group 313"/>
          <p:cNvGrpSpPr>
            <a:grpSpLocks noChangeAspect="1"/>
          </p:cNvGrpSpPr>
          <p:nvPr/>
        </p:nvGrpSpPr>
        <p:grpSpPr>
          <a:xfrm>
            <a:off x="304800" y="1752600"/>
            <a:ext cx="1232715" cy="2743200"/>
            <a:chOff x="8065054" y="3333430"/>
            <a:chExt cx="929530" cy="2068510"/>
          </a:xfrm>
        </p:grpSpPr>
        <p:pic>
          <p:nvPicPr>
            <p:cNvPr id="315" name="Picture 314" descr="Screen shot 2013-04-09 at 2.27.01 PM.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065054" y="3333430"/>
              <a:ext cx="929530" cy="2068510"/>
            </a:xfrm>
            <a:prstGeom prst="rect">
              <a:avLst/>
            </a:prstGeom>
            <a:ln>
              <a:solidFill>
                <a:schemeClr val="tx1"/>
              </a:solidFill>
            </a:ln>
          </p:spPr>
        </p:pic>
        <p:sp>
          <p:nvSpPr>
            <p:cNvPr id="316" name="Oval 315"/>
            <p:cNvSpPr/>
            <p:nvPr/>
          </p:nvSpPr>
          <p:spPr>
            <a:xfrm>
              <a:off x="8445149" y="4752631"/>
              <a:ext cx="97045" cy="97046"/>
            </a:xfrm>
            <a:prstGeom prst="ellipse">
              <a:avLst/>
            </a:prstGeom>
            <a:solidFill>
              <a:srgbClr val="FF008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400">
                <a:solidFill>
                  <a:prstClr val="white"/>
                </a:solidFill>
              </a:endParaRPr>
            </a:p>
          </p:txBody>
        </p:sp>
        <p:sp>
          <p:nvSpPr>
            <p:cNvPr id="317" name="Oval 316"/>
            <p:cNvSpPr/>
            <p:nvPr/>
          </p:nvSpPr>
          <p:spPr>
            <a:xfrm>
              <a:off x="8370699" y="4535855"/>
              <a:ext cx="100762" cy="100762"/>
            </a:xfrm>
            <a:prstGeom prst="ellipse">
              <a:avLst/>
            </a:prstGeom>
            <a:solidFill>
              <a:srgbClr val="00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400">
                <a:solidFill>
                  <a:prstClr val="white"/>
                </a:solidFill>
              </a:endParaRPr>
            </a:p>
          </p:txBody>
        </p:sp>
        <p:sp>
          <p:nvSpPr>
            <p:cNvPr id="318" name="Oval 317"/>
            <p:cNvSpPr/>
            <p:nvPr/>
          </p:nvSpPr>
          <p:spPr>
            <a:xfrm>
              <a:off x="8370747" y="4249612"/>
              <a:ext cx="97045" cy="97046"/>
            </a:xfrm>
            <a:prstGeom prst="ellipse">
              <a:avLst/>
            </a:prstGeom>
            <a:solidFill>
              <a:srgbClr val="00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400">
                <a:solidFill>
                  <a:prstClr val="white"/>
                </a:solidFill>
              </a:endParaRPr>
            </a:p>
          </p:txBody>
        </p:sp>
        <p:sp>
          <p:nvSpPr>
            <p:cNvPr id="319" name="Oval 318"/>
            <p:cNvSpPr/>
            <p:nvPr/>
          </p:nvSpPr>
          <p:spPr>
            <a:xfrm>
              <a:off x="8373982" y="3961710"/>
              <a:ext cx="97045" cy="97046"/>
            </a:xfrm>
            <a:prstGeom prst="ellipse">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400">
                <a:solidFill>
                  <a:prstClr val="white"/>
                </a:solidFill>
              </a:endParaRPr>
            </a:p>
          </p:txBody>
        </p:sp>
        <p:sp>
          <p:nvSpPr>
            <p:cNvPr id="320" name="Rectangle 9"/>
            <p:cNvSpPr>
              <a:spLocks noChangeArrowheads="1"/>
            </p:cNvSpPr>
            <p:nvPr/>
          </p:nvSpPr>
          <p:spPr bwMode="auto">
            <a:xfrm>
              <a:off x="8578889" y="4638861"/>
              <a:ext cx="315983" cy="23740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400" dirty="0" smtClean="0">
                  <a:solidFill>
                    <a:prstClr val="white"/>
                  </a:solidFill>
                  <a:cs typeface="Arial" pitchFamily="34" charset="0"/>
                </a:rPr>
                <a:t>SG1 </a:t>
              </a:r>
            </a:p>
          </p:txBody>
        </p:sp>
        <p:sp>
          <p:nvSpPr>
            <p:cNvPr id="323" name="Rectangle 9"/>
            <p:cNvSpPr>
              <a:spLocks noChangeArrowheads="1"/>
            </p:cNvSpPr>
            <p:nvPr/>
          </p:nvSpPr>
          <p:spPr bwMode="auto">
            <a:xfrm>
              <a:off x="8537145" y="4419136"/>
              <a:ext cx="315983" cy="23740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400" dirty="0" smtClean="0">
                  <a:solidFill>
                    <a:prstClr val="white"/>
                  </a:solidFill>
                  <a:cs typeface="Arial" pitchFamily="34" charset="0"/>
                </a:rPr>
                <a:t>SG2 </a:t>
              </a:r>
            </a:p>
          </p:txBody>
        </p:sp>
        <p:sp>
          <p:nvSpPr>
            <p:cNvPr id="324" name="Rectangle 9"/>
            <p:cNvSpPr>
              <a:spLocks noChangeArrowheads="1"/>
            </p:cNvSpPr>
            <p:nvPr/>
          </p:nvSpPr>
          <p:spPr bwMode="auto">
            <a:xfrm>
              <a:off x="8503489" y="4183233"/>
              <a:ext cx="315983" cy="23740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400" dirty="0" smtClean="0">
                  <a:solidFill>
                    <a:prstClr val="white"/>
                  </a:solidFill>
                  <a:cs typeface="Arial" pitchFamily="34" charset="0"/>
                </a:rPr>
                <a:t>SG3 </a:t>
              </a:r>
            </a:p>
          </p:txBody>
        </p:sp>
        <p:sp>
          <p:nvSpPr>
            <p:cNvPr id="325" name="Rectangle 9"/>
            <p:cNvSpPr>
              <a:spLocks noChangeArrowheads="1"/>
            </p:cNvSpPr>
            <p:nvPr/>
          </p:nvSpPr>
          <p:spPr bwMode="auto">
            <a:xfrm>
              <a:off x="8526459" y="3923061"/>
              <a:ext cx="315983" cy="23740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400" dirty="0" smtClean="0">
                  <a:solidFill>
                    <a:prstClr val="white"/>
                  </a:solidFill>
                  <a:cs typeface="Arial" pitchFamily="34" charset="0"/>
                </a:rPr>
                <a:t>SG4 </a:t>
              </a:r>
            </a:p>
          </p:txBody>
        </p:sp>
      </p:grpSp>
      <p:sp>
        <p:nvSpPr>
          <p:cNvPr id="326" name="TextBox 325"/>
          <p:cNvSpPr txBox="1"/>
          <p:nvPr/>
        </p:nvSpPr>
        <p:spPr>
          <a:xfrm>
            <a:off x="0" y="5473005"/>
            <a:ext cx="9144000" cy="954107"/>
          </a:xfrm>
          <a:prstGeom prst="rect">
            <a:avLst/>
          </a:prstGeom>
          <a:noFill/>
        </p:spPr>
        <p:txBody>
          <a:bodyPr wrap="square" rtlCol="0">
            <a:spAutoFit/>
          </a:bodyPr>
          <a:lstStyle/>
          <a:p>
            <a:r>
              <a:rPr lang="en-US" sz="2800" dirty="0" smtClean="0"/>
              <a:t>1821 storm has much larger D</a:t>
            </a:r>
            <a:r>
              <a:rPr lang="en-US" sz="2800" baseline="-25000" dirty="0" smtClean="0"/>
              <a:t>90</a:t>
            </a:r>
            <a:r>
              <a:rPr lang="en-US" sz="2800" dirty="0" smtClean="0"/>
              <a:t> grain size in 3 out of 4 cores, consistent with larger bottom shear stress (faster inundation)</a:t>
            </a:r>
            <a:endParaRPr lang="en-US" sz="2800" dirty="0"/>
          </a:p>
        </p:txBody>
      </p:sp>
    </p:spTree>
    <p:extLst>
      <p:ext uri="{BB962C8B-B14F-4D97-AF65-F5344CB8AC3E}">
        <p14:creationId xmlns:p14="http://schemas.microsoft.com/office/powerpoint/2010/main" val="30252689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832"/>
            <a:ext cx="9144000" cy="828368"/>
          </a:xfrm>
        </p:spPr>
        <p:txBody>
          <a:bodyPr>
            <a:normAutofit/>
          </a:bodyPr>
          <a:lstStyle/>
          <a:p>
            <a:r>
              <a:rPr lang="en-US" sz="3600" dirty="0" smtClean="0"/>
              <a:t>Summarize</a:t>
            </a:r>
            <a:endParaRPr lang="en-US" sz="3600" dirty="0"/>
          </a:p>
        </p:txBody>
      </p:sp>
      <p:sp>
        <p:nvSpPr>
          <p:cNvPr id="4" name="Content Placeholder 1"/>
          <p:cNvSpPr>
            <a:spLocks noGrp="1"/>
          </p:cNvSpPr>
          <p:nvPr>
            <p:ph idx="1"/>
          </p:nvPr>
        </p:nvSpPr>
        <p:spPr>
          <a:xfrm>
            <a:off x="0" y="685800"/>
            <a:ext cx="9144000" cy="4525963"/>
          </a:xfrm>
        </p:spPr>
        <p:txBody>
          <a:bodyPr>
            <a:noAutofit/>
          </a:bodyPr>
          <a:lstStyle/>
          <a:p>
            <a:pPr marL="0" indent="0">
              <a:buNone/>
            </a:pPr>
            <a:r>
              <a:rPr lang="en-US" sz="2800" dirty="0"/>
              <a:t>1) the maximum grain size of the 1821 inundation deposit is larger than that of Hurricane Sandy’s deposit, suggesting that it was produced by a larger storm </a:t>
            </a:r>
            <a:r>
              <a:rPr lang="en-US" sz="2800" dirty="0" smtClean="0"/>
              <a:t>surge </a:t>
            </a:r>
          </a:p>
          <a:p>
            <a:pPr marL="0" indent="0">
              <a:buNone/>
            </a:pPr>
            <a:r>
              <a:rPr lang="en-US" sz="2800" dirty="0" smtClean="0"/>
              <a:t>2</a:t>
            </a:r>
            <a:r>
              <a:rPr lang="en-US" sz="2800" dirty="0"/>
              <a:t>) SLOSH modeling results </a:t>
            </a:r>
            <a:r>
              <a:rPr lang="en-US" sz="2800" dirty="0" smtClean="0"/>
              <a:t>are consistent with Redfield’s reported change in water level</a:t>
            </a:r>
          </a:p>
          <a:p>
            <a:pPr marL="0" indent="0">
              <a:buNone/>
            </a:pPr>
            <a:endParaRPr lang="en-US" sz="2800" dirty="0"/>
          </a:p>
        </p:txBody>
      </p:sp>
      <p:grpSp>
        <p:nvGrpSpPr>
          <p:cNvPr id="5" name="Group 4"/>
          <p:cNvGrpSpPr/>
          <p:nvPr/>
        </p:nvGrpSpPr>
        <p:grpSpPr>
          <a:xfrm>
            <a:off x="1524000" y="2590800"/>
            <a:ext cx="5867400" cy="3676710"/>
            <a:chOff x="1219200" y="990600"/>
            <a:chExt cx="7398190" cy="4972110"/>
          </a:xfrm>
        </p:grpSpPr>
        <p:graphicFrame>
          <p:nvGraphicFramePr>
            <p:cNvPr id="6" name="Chart 5"/>
            <p:cNvGraphicFramePr>
              <a:graphicFrameLocks/>
            </p:cNvGraphicFramePr>
            <p:nvPr>
              <p:extLst>
                <p:ext uri="{D42A27DB-BD31-4B8C-83A1-F6EECF244321}">
                  <p14:modId xmlns:p14="http://schemas.microsoft.com/office/powerpoint/2010/main" val="4251673631"/>
                </p:ext>
              </p:extLst>
            </p:nvPr>
          </p:nvGraphicFramePr>
          <p:xfrm>
            <a:off x="1905000" y="1295400"/>
            <a:ext cx="6437376" cy="4206240"/>
          </p:xfrm>
          <a:graphic>
            <a:graphicData uri="http://schemas.openxmlformats.org/drawingml/2006/chart">
              <c:chart xmlns:c="http://schemas.openxmlformats.org/drawingml/2006/chart" xmlns:r="http://schemas.openxmlformats.org/officeDocument/2006/relationships" r:id="rId2"/>
            </a:graphicData>
          </a:graphic>
        </p:graphicFrame>
        <p:grpSp>
          <p:nvGrpSpPr>
            <p:cNvPr id="7" name="Group 6"/>
            <p:cNvGrpSpPr/>
            <p:nvPr/>
          </p:nvGrpSpPr>
          <p:grpSpPr>
            <a:xfrm>
              <a:off x="2438400" y="5334000"/>
              <a:ext cx="5486400" cy="307777"/>
              <a:chOff x="2819400" y="4648201"/>
              <a:chExt cx="5486400" cy="307777"/>
            </a:xfrm>
          </p:grpSpPr>
          <p:sp>
            <p:nvSpPr>
              <p:cNvPr id="27" name="Rectangle 31"/>
              <p:cNvSpPr>
                <a:spLocks noChangeArrowheads="1"/>
              </p:cNvSpPr>
              <p:nvPr/>
            </p:nvSpPr>
            <p:spPr bwMode="auto">
              <a:xfrm>
                <a:off x="2819400" y="4648201"/>
                <a:ext cx="838199" cy="307777"/>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2000" dirty="0" smtClean="0">
                    <a:latin typeface="Calibri" panose="020F0502020204030204" pitchFamily="34" charset="0"/>
                    <a:cs typeface="Arial" pitchFamily="34" charset="0"/>
                  </a:rPr>
                  <a:t>SG1</a:t>
                </a:r>
                <a:endParaRPr kumimoji="0" lang="en-US" sz="2000" b="0" i="0" u="none" strike="noStrike" cap="none" normalizeH="0" baseline="0" dirty="0" smtClean="0">
                  <a:ln>
                    <a:noFill/>
                  </a:ln>
                  <a:effectLst/>
                  <a:latin typeface="Calibri" panose="020F0502020204030204" pitchFamily="34" charset="0"/>
                  <a:cs typeface="Arial" pitchFamily="34" charset="0"/>
                </a:endParaRPr>
              </a:p>
            </p:txBody>
          </p:sp>
          <p:sp>
            <p:nvSpPr>
              <p:cNvPr id="28" name="Rectangle 31"/>
              <p:cNvSpPr>
                <a:spLocks noChangeArrowheads="1"/>
              </p:cNvSpPr>
              <p:nvPr/>
            </p:nvSpPr>
            <p:spPr bwMode="auto">
              <a:xfrm>
                <a:off x="4343400" y="4648201"/>
                <a:ext cx="838200" cy="307777"/>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effectLst/>
                    <a:latin typeface="Calibri" panose="020F0502020204030204" pitchFamily="34" charset="0"/>
                    <a:cs typeface="Arial" pitchFamily="34" charset="0"/>
                  </a:rPr>
                  <a:t>SG2</a:t>
                </a:r>
              </a:p>
            </p:txBody>
          </p:sp>
          <p:sp>
            <p:nvSpPr>
              <p:cNvPr id="29" name="Rectangle 31"/>
              <p:cNvSpPr>
                <a:spLocks noChangeArrowheads="1"/>
              </p:cNvSpPr>
              <p:nvPr/>
            </p:nvSpPr>
            <p:spPr bwMode="auto">
              <a:xfrm>
                <a:off x="5867400" y="4648201"/>
                <a:ext cx="838199" cy="307777"/>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2000" dirty="0" smtClean="0">
                    <a:latin typeface="Calibri" panose="020F0502020204030204" pitchFamily="34" charset="0"/>
                    <a:cs typeface="Arial" pitchFamily="34" charset="0"/>
                  </a:rPr>
                  <a:t>SG3</a:t>
                </a:r>
                <a:endParaRPr kumimoji="0" lang="en-US" sz="2000" b="0" i="0" u="none" strike="noStrike" cap="none" normalizeH="0" baseline="0" dirty="0" smtClean="0">
                  <a:ln>
                    <a:noFill/>
                  </a:ln>
                  <a:effectLst/>
                  <a:latin typeface="Calibri" panose="020F0502020204030204" pitchFamily="34" charset="0"/>
                  <a:cs typeface="Arial" pitchFamily="34" charset="0"/>
                </a:endParaRPr>
              </a:p>
            </p:txBody>
          </p:sp>
          <p:sp>
            <p:nvSpPr>
              <p:cNvPr id="30" name="Rectangle 31"/>
              <p:cNvSpPr>
                <a:spLocks noChangeArrowheads="1"/>
              </p:cNvSpPr>
              <p:nvPr/>
            </p:nvSpPr>
            <p:spPr bwMode="auto">
              <a:xfrm>
                <a:off x="7391400" y="4648201"/>
                <a:ext cx="914400" cy="307777"/>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effectLst/>
                    <a:latin typeface="Calibri" panose="020F0502020204030204" pitchFamily="34" charset="0"/>
                    <a:cs typeface="Arial" pitchFamily="34" charset="0"/>
                  </a:rPr>
                  <a:t>SG4</a:t>
                </a:r>
              </a:p>
            </p:txBody>
          </p:sp>
        </p:grpSp>
        <p:sp>
          <p:nvSpPr>
            <p:cNvPr id="8" name="Rectangle 31"/>
            <p:cNvSpPr>
              <a:spLocks noChangeArrowheads="1"/>
            </p:cNvSpPr>
            <p:nvPr/>
          </p:nvSpPr>
          <p:spPr bwMode="auto">
            <a:xfrm>
              <a:off x="1676400" y="5105400"/>
              <a:ext cx="457199" cy="307777"/>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2000" dirty="0">
                  <a:latin typeface="Calibri" panose="020F0502020204030204" pitchFamily="34" charset="0"/>
                  <a:cs typeface="Arial" pitchFamily="34" charset="0"/>
                </a:rPr>
                <a:t>0</a:t>
              </a:r>
              <a:endParaRPr kumimoji="0" lang="en-US" sz="2000" b="0" i="0" u="none" strike="noStrike" cap="none" normalizeH="0" baseline="0" dirty="0" smtClean="0">
                <a:ln>
                  <a:noFill/>
                </a:ln>
                <a:effectLst/>
                <a:latin typeface="Calibri" panose="020F0502020204030204" pitchFamily="34" charset="0"/>
                <a:cs typeface="Arial" pitchFamily="34" charset="0"/>
              </a:endParaRPr>
            </a:p>
          </p:txBody>
        </p:sp>
        <p:sp>
          <p:nvSpPr>
            <p:cNvPr id="9" name="Rectangle 31"/>
            <p:cNvSpPr>
              <a:spLocks noChangeArrowheads="1"/>
            </p:cNvSpPr>
            <p:nvPr/>
          </p:nvSpPr>
          <p:spPr bwMode="auto">
            <a:xfrm>
              <a:off x="1600200" y="4416623"/>
              <a:ext cx="457201" cy="307777"/>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2000" dirty="0" smtClean="0">
                  <a:latin typeface="Calibri" panose="020F0502020204030204" pitchFamily="34" charset="0"/>
                  <a:cs typeface="Arial" pitchFamily="34" charset="0"/>
                </a:rPr>
                <a:t>0.1</a:t>
              </a:r>
              <a:endParaRPr kumimoji="0" lang="en-US" sz="2000" b="0" i="0" u="none" strike="noStrike" cap="none" normalizeH="0" baseline="0" dirty="0" smtClean="0">
                <a:ln>
                  <a:noFill/>
                </a:ln>
                <a:effectLst/>
                <a:latin typeface="Calibri" panose="020F0502020204030204" pitchFamily="34" charset="0"/>
                <a:cs typeface="Arial" pitchFamily="34" charset="0"/>
              </a:endParaRPr>
            </a:p>
          </p:txBody>
        </p:sp>
        <p:sp>
          <p:nvSpPr>
            <p:cNvPr id="10" name="Rectangle 31"/>
            <p:cNvSpPr>
              <a:spLocks noChangeArrowheads="1"/>
            </p:cNvSpPr>
            <p:nvPr/>
          </p:nvSpPr>
          <p:spPr bwMode="auto">
            <a:xfrm>
              <a:off x="1600200" y="3654623"/>
              <a:ext cx="457201" cy="307777"/>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2000" dirty="0" smtClean="0">
                  <a:latin typeface="Calibri" panose="020F0502020204030204" pitchFamily="34" charset="0"/>
                  <a:cs typeface="Arial" pitchFamily="34" charset="0"/>
                </a:rPr>
                <a:t>0.2</a:t>
              </a:r>
              <a:endParaRPr kumimoji="0" lang="en-US" sz="2000" b="0" i="0" u="none" strike="noStrike" cap="none" normalizeH="0" baseline="0" dirty="0" smtClean="0">
                <a:ln>
                  <a:noFill/>
                </a:ln>
                <a:effectLst/>
                <a:latin typeface="Calibri" panose="020F0502020204030204" pitchFamily="34" charset="0"/>
                <a:cs typeface="Arial" pitchFamily="34" charset="0"/>
              </a:endParaRPr>
            </a:p>
          </p:txBody>
        </p:sp>
        <p:sp>
          <p:nvSpPr>
            <p:cNvPr id="11" name="Rectangle 31"/>
            <p:cNvSpPr>
              <a:spLocks noChangeArrowheads="1"/>
            </p:cNvSpPr>
            <p:nvPr/>
          </p:nvSpPr>
          <p:spPr bwMode="auto">
            <a:xfrm>
              <a:off x="1600200" y="2819400"/>
              <a:ext cx="457201" cy="307777"/>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2000" dirty="0" smtClean="0">
                  <a:latin typeface="Calibri" panose="020F0502020204030204" pitchFamily="34" charset="0"/>
                  <a:cs typeface="Arial" pitchFamily="34" charset="0"/>
                </a:rPr>
                <a:t>0.3</a:t>
              </a:r>
              <a:endParaRPr kumimoji="0" lang="en-US" sz="2000" b="0" i="0" u="none" strike="noStrike" cap="none" normalizeH="0" baseline="0" dirty="0" smtClean="0">
                <a:ln>
                  <a:noFill/>
                </a:ln>
                <a:effectLst/>
                <a:latin typeface="Calibri" panose="020F0502020204030204" pitchFamily="34" charset="0"/>
                <a:cs typeface="Arial" pitchFamily="34" charset="0"/>
              </a:endParaRPr>
            </a:p>
          </p:txBody>
        </p:sp>
        <p:sp>
          <p:nvSpPr>
            <p:cNvPr id="12" name="Rectangle 31"/>
            <p:cNvSpPr>
              <a:spLocks noChangeArrowheads="1"/>
            </p:cNvSpPr>
            <p:nvPr/>
          </p:nvSpPr>
          <p:spPr bwMode="auto">
            <a:xfrm>
              <a:off x="1600200" y="2057400"/>
              <a:ext cx="457201" cy="307777"/>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2000" dirty="0" smtClean="0">
                  <a:latin typeface="Calibri" panose="020F0502020204030204" pitchFamily="34" charset="0"/>
                  <a:cs typeface="Arial" pitchFamily="34" charset="0"/>
                </a:rPr>
                <a:t>0.4</a:t>
              </a:r>
              <a:endParaRPr kumimoji="0" lang="en-US" sz="2000" b="0" i="0" u="none" strike="noStrike" cap="none" normalizeH="0" baseline="0" dirty="0" smtClean="0">
                <a:ln>
                  <a:noFill/>
                </a:ln>
                <a:effectLst/>
                <a:latin typeface="Calibri" panose="020F0502020204030204" pitchFamily="34" charset="0"/>
                <a:cs typeface="Arial" pitchFamily="34" charset="0"/>
              </a:endParaRPr>
            </a:p>
          </p:txBody>
        </p:sp>
        <p:sp>
          <p:nvSpPr>
            <p:cNvPr id="13" name="Rectangle 31"/>
            <p:cNvSpPr>
              <a:spLocks noChangeArrowheads="1"/>
            </p:cNvSpPr>
            <p:nvPr/>
          </p:nvSpPr>
          <p:spPr bwMode="auto">
            <a:xfrm>
              <a:off x="1600200" y="1295400"/>
              <a:ext cx="457201" cy="307777"/>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2000" dirty="0" smtClean="0">
                  <a:latin typeface="Calibri" panose="020F0502020204030204" pitchFamily="34" charset="0"/>
                  <a:cs typeface="Arial" pitchFamily="34" charset="0"/>
                </a:rPr>
                <a:t>0.5</a:t>
              </a:r>
              <a:endParaRPr kumimoji="0" lang="en-US" sz="2000" b="0" i="0" u="none" strike="noStrike" cap="none" normalizeH="0" baseline="0" dirty="0" smtClean="0">
                <a:ln>
                  <a:noFill/>
                </a:ln>
                <a:effectLst/>
                <a:latin typeface="Calibri" panose="020F0502020204030204" pitchFamily="34" charset="0"/>
                <a:cs typeface="Arial" pitchFamily="34" charset="0"/>
              </a:endParaRPr>
            </a:p>
          </p:txBody>
        </p:sp>
        <p:sp>
          <p:nvSpPr>
            <p:cNvPr id="14" name="TextBox 13"/>
            <p:cNvSpPr txBox="1"/>
            <p:nvPr/>
          </p:nvSpPr>
          <p:spPr>
            <a:xfrm>
              <a:off x="2057400" y="5562600"/>
              <a:ext cx="6096000" cy="400110"/>
            </a:xfrm>
            <a:prstGeom prst="rect">
              <a:avLst/>
            </a:prstGeom>
            <a:noFill/>
          </p:spPr>
          <p:txBody>
            <a:bodyPr wrap="square" rtlCol="0">
              <a:spAutoFit/>
            </a:bodyPr>
            <a:lstStyle/>
            <a:p>
              <a:pPr algn="ctr"/>
              <a:r>
                <a:rPr lang="en-US" sz="2000" dirty="0" smtClean="0"/>
                <a:t>Core location</a:t>
              </a:r>
              <a:endParaRPr lang="en-US" sz="2000" dirty="0"/>
            </a:p>
          </p:txBody>
        </p:sp>
        <p:sp>
          <p:nvSpPr>
            <p:cNvPr id="15" name="TextBox 14"/>
            <p:cNvSpPr txBox="1"/>
            <p:nvPr/>
          </p:nvSpPr>
          <p:spPr>
            <a:xfrm rot="16200000">
              <a:off x="-561945" y="3152745"/>
              <a:ext cx="3962400" cy="400110"/>
            </a:xfrm>
            <a:prstGeom prst="rect">
              <a:avLst/>
            </a:prstGeom>
            <a:noFill/>
          </p:spPr>
          <p:txBody>
            <a:bodyPr wrap="square" rtlCol="0">
              <a:spAutoFit/>
            </a:bodyPr>
            <a:lstStyle/>
            <a:p>
              <a:pPr algn="ctr"/>
              <a:r>
                <a:rPr lang="en-US" sz="2000" dirty="0" smtClean="0"/>
                <a:t>Grain size (cm)</a:t>
              </a:r>
              <a:endParaRPr lang="en-US" sz="2000" dirty="0"/>
            </a:p>
          </p:txBody>
        </p:sp>
        <p:sp>
          <p:nvSpPr>
            <p:cNvPr id="16" name="TextBox 1"/>
            <p:cNvSpPr txBox="1"/>
            <p:nvPr/>
          </p:nvSpPr>
          <p:spPr>
            <a:xfrm>
              <a:off x="2209800" y="1295400"/>
              <a:ext cx="1378390" cy="35643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dirty="0" smtClean="0"/>
                <a:t>Sandy</a:t>
              </a:r>
              <a:endParaRPr lang="en-US" sz="2000" dirty="0"/>
            </a:p>
          </p:txBody>
        </p:sp>
        <p:sp>
          <p:nvSpPr>
            <p:cNvPr id="17" name="TextBox 1"/>
            <p:cNvSpPr txBox="1"/>
            <p:nvPr/>
          </p:nvSpPr>
          <p:spPr>
            <a:xfrm>
              <a:off x="3429049" y="3154592"/>
              <a:ext cx="1378390" cy="35643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dirty="0" smtClean="0"/>
                <a:t>Sandy</a:t>
              </a:r>
              <a:endParaRPr lang="en-US" sz="2000" dirty="0"/>
            </a:p>
          </p:txBody>
        </p:sp>
        <p:sp>
          <p:nvSpPr>
            <p:cNvPr id="18" name="TextBox 1"/>
            <p:cNvSpPr txBox="1"/>
            <p:nvPr/>
          </p:nvSpPr>
          <p:spPr>
            <a:xfrm>
              <a:off x="5029200" y="3360686"/>
              <a:ext cx="1378390" cy="35643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dirty="0" smtClean="0"/>
                <a:t>Sandy</a:t>
              </a:r>
              <a:endParaRPr lang="en-US" sz="2000" dirty="0"/>
            </a:p>
          </p:txBody>
        </p:sp>
        <p:sp>
          <p:nvSpPr>
            <p:cNvPr id="19" name="TextBox 1"/>
            <p:cNvSpPr txBox="1"/>
            <p:nvPr/>
          </p:nvSpPr>
          <p:spPr>
            <a:xfrm>
              <a:off x="6503621" y="3360686"/>
              <a:ext cx="1378390" cy="35643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dirty="0" smtClean="0"/>
                <a:t>Sandy</a:t>
              </a:r>
              <a:endParaRPr lang="en-US" sz="2000" dirty="0"/>
            </a:p>
          </p:txBody>
        </p:sp>
        <p:sp>
          <p:nvSpPr>
            <p:cNvPr id="20" name="TextBox 1"/>
            <p:cNvSpPr txBox="1"/>
            <p:nvPr/>
          </p:nvSpPr>
          <p:spPr>
            <a:xfrm>
              <a:off x="2743200" y="1752600"/>
              <a:ext cx="1378390" cy="35643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dirty="0" smtClean="0"/>
                <a:t>1821</a:t>
              </a:r>
              <a:endParaRPr lang="en-US" sz="2000" dirty="0"/>
            </a:p>
          </p:txBody>
        </p:sp>
        <p:sp>
          <p:nvSpPr>
            <p:cNvPr id="21" name="TextBox 1"/>
            <p:cNvSpPr txBox="1"/>
            <p:nvPr/>
          </p:nvSpPr>
          <p:spPr>
            <a:xfrm>
              <a:off x="4191000" y="1447800"/>
              <a:ext cx="1378390" cy="35643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dirty="0" smtClean="0"/>
                <a:t>1821</a:t>
              </a:r>
              <a:endParaRPr lang="en-US" sz="2000" dirty="0"/>
            </a:p>
          </p:txBody>
        </p:sp>
        <p:sp>
          <p:nvSpPr>
            <p:cNvPr id="22" name="TextBox 1"/>
            <p:cNvSpPr txBox="1"/>
            <p:nvPr/>
          </p:nvSpPr>
          <p:spPr>
            <a:xfrm>
              <a:off x="5791200" y="1676400"/>
              <a:ext cx="1378390" cy="35643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dirty="0" smtClean="0"/>
                <a:t>1821</a:t>
              </a:r>
              <a:endParaRPr lang="en-US" sz="2000" dirty="0"/>
            </a:p>
          </p:txBody>
        </p:sp>
        <p:sp>
          <p:nvSpPr>
            <p:cNvPr id="23" name="TextBox 1"/>
            <p:cNvSpPr txBox="1"/>
            <p:nvPr/>
          </p:nvSpPr>
          <p:spPr>
            <a:xfrm>
              <a:off x="7239000" y="2133600"/>
              <a:ext cx="1378390" cy="35643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dirty="0" smtClean="0"/>
                <a:t>1821</a:t>
              </a:r>
              <a:endParaRPr lang="en-US" sz="2000" dirty="0"/>
            </a:p>
          </p:txBody>
        </p:sp>
        <p:grpSp>
          <p:nvGrpSpPr>
            <p:cNvPr id="24" name="Group 23"/>
            <p:cNvGrpSpPr/>
            <p:nvPr/>
          </p:nvGrpSpPr>
          <p:grpSpPr>
            <a:xfrm>
              <a:off x="3352800" y="990600"/>
              <a:ext cx="4343400" cy="457200"/>
              <a:chOff x="3733800" y="1524000"/>
              <a:chExt cx="4343400" cy="457200"/>
            </a:xfrm>
          </p:grpSpPr>
          <p:cxnSp>
            <p:nvCxnSpPr>
              <p:cNvPr id="25" name="Straight Arrow Connector 24"/>
              <p:cNvCxnSpPr/>
              <p:nvPr/>
            </p:nvCxnSpPr>
            <p:spPr>
              <a:xfrm>
                <a:off x="3733800" y="1981200"/>
                <a:ext cx="4267200" cy="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733800" y="1524000"/>
                <a:ext cx="4343400" cy="400110"/>
              </a:xfrm>
              <a:prstGeom prst="rect">
                <a:avLst/>
              </a:prstGeom>
              <a:noFill/>
            </p:spPr>
            <p:txBody>
              <a:bodyPr wrap="square" rtlCol="0">
                <a:spAutoFit/>
              </a:bodyPr>
              <a:lstStyle/>
              <a:p>
                <a:pPr algn="ctr"/>
                <a:r>
                  <a:rPr lang="en-US" sz="2000" dirty="0" smtClean="0"/>
                  <a:t>Landward</a:t>
                </a:r>
                <a:endParaRPr lang="en-US" sz="2000" dirty="0"/>
              </a:p>
            </p:txBody>
          </p:sp>
        </p:grpSp>
      </p:grpSp>
      <p:pic>
        <p:nvPicPr>
          <p:cNvPr id="199" name="Picture 198"/>
          <p:cNvPicPr preferRelativeResize="0">
            <a:picLocks/>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2362200" y="3429000"/>
            <a:ext cx="3995928" cy="3429000"/>
          </a:xfrm>
          <a:prstGeom prst="rect">
            <a:avLst/>
          </a:prstGeom>
        </p:spPr>
      </p:pic>
    </p:spTree>
    <p:extLst>
      <p:ext uri="{BB962C8B-B14F-4D97-AF65-F5344CB8AC3E}">
        <p14:creationId xmlns:p14="http://schemas.microsoft.com/office/powerpoint/2010/main" val="1329277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par>
                                <p:cTn id="9" presetID="1" presetClass="exit" presetSubtype="0" fill="hold" nodeType="withEffect">
                                  <p:stCondLst>
                                    <p:cond delay="0"/>
                                  </p:stCondLst>
                                  <p:childTnLst>
                                    <p:set>
                                      <p:cBhvr>
                                        <p:cTn id="10" dur="1" fill="hold">
                                          <p:stCondLst>
                                            <p:cond delay="0"/>
                                          </p:stCondLst>
                                        </p:cTn>
                                        <p:tgtEl>
                                          <p:spTgt spid="5"/>
                                        </p:tgtEl>
                                        <p:attrNameLst>
                                          <p:attrName>style.visibility</p:attrName>
                                        </p:attrNameLst>
                                      </p:cBhvr>
                                      <p:to>
                                        <p:strVal val="hidden"/>
                                      </p:to>
                                    </p:set>
                                  </p:childTnLst>
                                </p:cTn>
                              </p:par>
                              <p:par>
                                <p:cTn id="11" presetID="1" presetClass="entr" presetSubtype="0" fill="hold" nodeType="withEffect">
                                  <p:stCondLst>
                                    <p:cond delay="1000"/>
                                  </p:stCondLst>
                                  <p:childTnLst>
                                    <p:set>
                                      <p:cBhvr>
                                        <p:cTn id="12" dur="1" fill="hold">
                                          <p:stCondLst>
                                            <p:cond delay="0"/>
                                          </p:stCondLst>
                                        </p:cTn>
                                        <p:tgtEl>
                                          <p:spTgt spid="199"/>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19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832"/>
            <a:ext cx="9144000" cy="828368"/>
          </a:xfrm>
        </p:spPr>
        <p:txBody>
          <a:bodyPr>
            <a:normAutofit/>
          </a:bodyPr>
          <a:lstStyle/>
          <a:p>
            <a:r>
              <a:rPr lang="en-US" sz="3600" dirty="0" smtClean="0"/>
              <a:t>Sandy not </a:t>
            </a:r>
            <a:r>
              <a:rPr lang="en-US" sz="3600" dirty="0"/>
              <a:t>r</a:t>
            </a:r>
            <a:r>
              <a:rPr lang="en-US" sz="3600" dirty="0" smtClean="0"/>
              <a:t>eally </a:t>
            </a:r>
            <a:r>
              <a:rPr lang="en-US" sz="3600" dirty="0"/>
              <a:t>u</a:t>
            </a:r>
            <a:r>
              <a:rPr lang="en-US" sz="3600" dirty="0" smtClean="0"/>
              <a:t>nique</a:t>
            </a:r>
            <a:endParaRPr lang="en-US" sz="3600" dirty="0"/>
          </a:p>
        </p:txBody>
      </p:sp>
      <p:sp>
        <p:nvSpPr>
          <p:cNvPr id="60" name="TextBox 59"/>
          <p:cNvSpPr txBox="1"/>
          <p:nvPr/>
        </p:nvSpPr>
        <p:spPr>
          <a:xfrm>
            <a:off x="7028128" y="5070815"/>
            <a:ext cx="1525546" cy="1323439"/>
          </a:xfrm>
          <a:prstGeom prst="rect">
            <a:avLst/>
          </a:prstGeom>
          <a:noFill/>
        </p:spPr>
        <p:txBody>
          <a:bodyPr wrap="none" rtlCol="0">
            <a:spAutoFit/>
          </a:bodyPr>
          <a:lstStyle/>
          <a:p>
            <a:pPr defTabSz="457200"/>
            <a:r>
              <a:rPr lang="en-US" sz="1600" dirty="0" smtClean="0"/>
              <a:t>Long-Term</a:t>
            </a:r>
          </a:p>
          <a:p>
            <a:pPr defTabSz="457200"/>
            <a:r>
              <a:rPr lang="en-US" sz="1600" dirty="0" smtClean="0"/>
              <a:t>Sea-Level</a:t>
            </a:r>
          </a:p>
          <a:p>
            <a:pPr defTabSz="457200"/>
            <a:r>
              <a:rPr lang="en-US" sz="1600" dirty="0" smtClean="0"/>
              <a:t>Trend at Battery</a:t>
            </a:r>
          </a:p>
          <a:p>
            <a:pPr defTabSz="457200"/>
            <a:r>
              <a:rPr lang="en-US" sz="1600" dirty="0" smtClean="0"/>
              <a:t>(2.7 mm/y)</a:t>
            </a:r>
          </a:p>
          <a:p>
            <a:pPr defTabSz="457200"/>
            <a:r>
              <a:rPr lang="en-US" sz="1600" dirty="0" smtClean="0"/>
              <a:t>NOAA, 2013</a:t>
            </a:r>
            <a:endParaRPr lang="en-US" sz="1600" dirty="0"/>
          </a:p>
        </p:txBody>
      </p:sp>
      <p:sp>
        <p:nvSpPr>
          <p:cNvPr id="6" name="Rectangle 196"/>
          <p:cNvSpPr>
            <a:spLocks noChangeArrowheads="1"/>
          </p:cNvSpPr>
          <p:nvPr/>
        </p:nvSpPr>
        <p:spPr bwMode="auto">
          <a:xfrm rot="2700000">
            <a:off x="2681624" y="6059359"/>
            <a:ext cx="519373" cy="30777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2000" dirty="0" smtClean="0">
                <a:cs typeface="Arial" pitchFamily="34" charset="0"/>
              </a:rPr>
              <a:t>1800</a:t>
            </a:r>
          </a:p>
        </p:txBody>
      </p:sp>
      <p:sp>
        <p:nvSpPr>
          <p:cNvPr id="8" name="Rectangle 199"/>
          <p:cNvSpPr>
            <a:spLocks noChangeArrowheads="1"/>
          </p:cNvSpPr>
          <p:nvPr/>
        </p:nvSpPr>
        <p:spPr bwMode="auto">
          <a:xfrm rot="2700000">
            <a:off x="3054687" y="6059359"/>
            <a:ext cx="519373" cy="30777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2000" smtClean="0">
                <a:cs typeface="Arial" pitchFamily="34" charset="0"/>
              </a:rPr>
              <a:t>1820</a:t>
            </a:r>
          </a:p>
        </p:txBody>
      </p:sp>
      <p:sp>
        <p:nvSpPr>
          <p:cNvPr id="10" name="Rectangle 202"/>
          <p:cNvSpPr>
            <a:spLocks noChangeArrowheads="1"/>
          </p:cNvSpPr>
          <p:nvPr/>
        </p:nvSpPr>
        <p:spPr bwMode="auto">
          <a:xfrm rot="2700000">
            <a:off x="3437274" y="6059359"/>
            <a:ext cx="519373" cy="30777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2000" smtClean="0">
                <a:cs typeface="Arial" pitchFamily="34" charset="0"/>
              </a:rPr>
              <a:t>1840</a:t>
            </a:r>
          </a:p>
        </p:txBody>
      </p:sp>
      <p:sp>
        <p:nvSpPr>
          <p:cNvPr id="12" name="Rectangle 205"/>
          <p:cNvSpPr>
            <a:spLocks noChangeArrowheads="1"/>
          </p:cNvSpPr>
          <p:nvPr/>
        </p:nvSpPr>
        <p:spPr bwMode="auto">
          <a:xfrm rot="2700000">
            <a:off x="3818274" y="6059359"/>
            <a:ext cx="519373" cy="30777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2000" smtClean="0">
                <a:cs typeface="Arial" pitchFamily="34" charset="0"/>
              </a:rPr>
              <a:t>1860</a:t>
            </a:r>
          </a:p>
        </p:txBody>
      </p:sp>
      <p:sp>
        <p:nvSpPr>
          <p:cNvPr id="14" name="Rectangle 209"/>
          <p:cNvSpPr>
            <a:spLocks noChangeArrowheads="1"/>
          </p:cNvSpPr>
          <p:nvPr/>
        </p:nvSpPr>
        <p:spPr bwMode="auto">
          <a:xfrm rot="2700000">
            <a:off x="4191336" y="6059359"/>
            <a:ext cx="519373" cy="30777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2000" smtClean="0">
                <a:cs typeface="Arial" pitchFamily="34" charset="0"/>
              </a:rPr>
              <a:t>1880</a:t>
            </a:r>
          </a:p>
        </p:txBody>
      </p:sp>
      <p:sp>
        <p:nvSpPr>
          <p:cNvPr id="16" name="Rectangle 212"/>
          <p:cNvSpPr>
            <a:spLocks noChangeArrowheads="1"/>
          </p:cNvSpPr>
          <p:nvPr/>
        </p:nvSpPr>
        <p:spPr bwMode="auto">
          <a:xfrm rot="2700000">
            <a:off x="4573924" y="6059359"/>
            <a:ext cx="519373" cy="30777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2000" smtClean="0">
                <a:cs typeface="Arial" pitchFamily="34" charset="0"/>
              </a:rPr>
              <a:t>1900</a:t>
            </a:r>
          </a:p>
        </p:txBody>
      </p:sp>
      <p:sp>
        <p:nvSpPr>
          <p:cNvPr id="18" name="Rectangle 215"/>
          <p:cNvSpPr>
            <a:spLocks noChangeArrowheads="1"/>
          </p:cNvSpPr>
          <p:nvPr/>
        </p:nvSpPr>
        <p:spPr bwMode="auto">
          <a:xfrm rot="2700000">
            <a:off x="4946986" y="6059359"/>
            <a:ext cx="519373" cy="30777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2000" smtClean="0">
                <a:cs typeface="Arial" pitchFamily="34" charset="0"/>
              </a:rPr>
              <a:t>1920</a:t>
            </a:r>
          </a:p>
        </p:txBody>
      </p:sp>
      <p:sp>
        <p:nvSpPr>
          <p:cNvPr id="20" name="Rectangle 218"/>
          <p:cNvSpPr>
            <a:spLocks noChangeArrowheads="1"/>
          </p:cNvSpPr>
          <p:nvPr/>
        </p:nvSpPr>
        <p:spPr bwMode="auto">
          <a:xfrm rot="2700000">
            <a:off x="5327986" y="6059359"/>
            <a:ext cx="519373" cy="30777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2000" smtClean="0">
                <a:cs typeface="Arial" pitchFamily="34" charset="0"/>
              </a:rPr>
              <a:t>1940</a:t>
            </a:r>
          </a:p>
        </p:txBody>
      </p:sp>
      <p:sp>
        <p:nvSpPr>
          <p:cNvPr id="22" name="Rectangle 221"/>
          <p:cNvSpPr>
            <a:spLocks noChangeArrowheads="1"/>
          </p:cNvSpPr>
          <p:nvPr/>
        </p:nvSpPr>
        <p:spPr bwMode="auto">
          <a:xfrm rot="2700000">
            <a:off x="5708986" y="6059359"/>
            <a:ext cx="519373" cy="30777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2000" smtClean="0">
                <a:cs typeface="Arial" pitchFamily="34" charset="0"/>
              </a:rPr>
              <a:t>1960</a:t>
            </a:r>
          </a:p>
        </p:txBody>
      </p:sp>
      <p:sp>
        <p:nvSpPr>
          <p:cNvPr id="24" name="Rectangle 224"/>
          <p:cNvSpPr>
            <a:spLocks noChangeArrowheads="1"/>
          </p:cNvSpPr>
          <p:nvPr/>
        </p:nvSpPr>
        <p:spPr bwMode="auto">
          <a:xfrm rot="2700000">
            <a:off x="6083636" y="6059359"/>
            <a:ext cx="519373" cy="30777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2000" smtClean="0">
                <a:cs typeface="Arial" pitchFamily="34" charset="0"/>
              </a:rPr>
              <a:t>1980</a:t>
            </a:r>
          </a:p>
        </p:txBody>
      </p:sp>
      <p:grpSp>
        <p:nvGrpSpPr>
          <p:cNvPr id="171" name="Group 170"/>
          <p:cNvGrpSpPr/>
          <p:nvPr/>
        </p:nvGrpSpPr>
        <p:grpSpPr>
          <a:xfrm>
            <a:off x="2841625" y="5897880"/>
            <a:ext cx="3784599" cy="91440"/>
            <a:chOff x="2841625" y="5930900"/>
            <a:chExt cx="3784599" cy="91440"/>
          </a:xfrm>
        </p:grpSpPr>
        <p:sp>
          <p:nvSpPr>
            <p:cNvPr id="5" name="Line 194"/>
            <p:cNvSpPr>
              <a:spLocks noChangeShapeType="1"/>
            </p:cNvSpPr>
            <p:nvPr/>
          </p:nvSpPr>
          <p:spPr bwMode="auto">
            <a:xfrm flipV="1">
              <a:off x="2841625" y="5930900"/>
              <a:ext cx="0" cy="91440"/>
            </a:xfrm>
            <a:prstGeom prst="line">
              <a:avLst/>
            </a:prstGeom>
            <a:noFill/>
            <a:ln w="12700" cmpd="sng">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400"/>
            </a:p>
          </p:txBody>
        </p:sp>
        <p:sp>
          <p:nvSpPr>
            <p:cNvPr id="7" name="Line 197"/>
            <p:cNvSpPr>
              <a:spLocks noChangeShapeType="1"/>
            </p:cNvSpPr>
            <p:nvPr/>
          </p:nvSpPr>
          <p:spPr bwMode="auto">
            <a:xfrm flipV="1">
              <a:off x="3216275" y="5930900"/>
              <a:ext cx="0" cy="91440"/>
            </a:xfrm>
            <a:prstGeom prst="line">
              <a:avLst/>
            </a:prstGeom>
            <a:noFill/>
            <a:ln w="12700" cmpd="sng">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400"/>
            </a:p>
          </p:txBody>
        </p:sp>
        <p:sp>
          <p:nvSpPr>
            <p:cNvPr id="9" name="Line 200"/>
            <p:cNvSpPr>
              <a:spLocks noChangeShapeType="1"/>
            </p:cNvSpPr>
            <p:nvPr/>
          </p:nvSpPr>
          <p:spPr bwMode="auto">
            <a:xfrm flipV="1">
              <a:off x="3597275" y="5930900"/>
              <a:ext cx="0" cy="91440"/>
            </a:xfrm>
            <a:prstGeom prst="line">
              <a:avLst/>
            </a:prstGeom>
            <a:noFill/>
            <a:ln w="12700" cmpd="sng">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400"/>
            </a:p>
          </p:txBody>
        </p:sp>
        <p:sp>
          <p:nvSpPr>
            <p:cNvPr id="11" name="Line 203"/>
            <p:cNvSpPr>
              <a:spLocks noChangeShapeType="1"/>
            </p:cNvSpPr>
            <p:nvPr/>
          </p:nvSpPr>
          <p:spPr bwMode="auto">
            <a:xfrm flipV="1">
              <a:off x="3978275" y="5930900"/>
              <a:ext cx="0" cy="91440"/>
            </a:xfrm>
            <a:prstGeom prst="line">
              <a:avLst/>
            </a:prstGeom>
            <a:noFill/>
            <a:ln w="12700" cmpd="sng">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400"/>
            </a:p>
          </p:txBody>
        </p:sp>
        <p:sp>
          <p:nvSpPr>
            <p:cNvPr id="13" name="Line 207"/>
            <p:cNvSpPr>
              <a:spLocks noChangeShapeType="1"/>
            </p:cNvSpPr>
            <p:nvPr/>
          </p:nvSpPr>
          <p:spPr bwMode="auto">
            <a:xfrm flipV="1">
              <a:off x="4352924" y="5930900"/>
              <a:ext cx="0" cy="91440"/>
            </a:xfrm>
            <a:prstGeom prst="line">
              <a:avLst/>
            </a:prstGeom>
            <a:noFill/>
            <a:ln w="12700" cmpd="sng">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400"/>
            </a:p>
          </p:txBody>
        </p:sp>
        <p:sp>
          <p:nvSpPr>
            <p:cNvPr id="15" name="Line 210"/>
            <p:cNvSpPr>
              <a:spLocks noChangeShapeType="1"/>
            </p:cNvSpPr>
            <p:nvPr/>
          </p:nvSpPr>
          <p:spPr bwMode="auto">
            <a:xfrm flipV="1">
              <a:off x="4733924" y="5930900"/>
              <a:ext cx="0" cy="91440"/>
            </a:xfrm>
            <a:prstGeom prst="line">
              <a:avLst/>
            </a:prstGeom>
            <a:noFill/>
            <a:ln w="12700" cmpd="sng">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400"/>
            </a:p>
          </p:txBody>
        </p:sp>
        <p:sp>
          <p:nvSpPr>
            <p:cNvPr id="17" name="Line 213"/>
            <p:cNvSpPr>
              <a:spLocks noChangeShapeType="1"/>
            </p:cNvSpPr>
            <p:nvPr/>
          </p:nvSpPr>
          <p:spPr bwMode="auto">
            <a:xfrm flipV="1">
              <a:off x="5108574" y="5930900"/>
              <a:ext cx="0" cy="91440"/>
            </a:xfrm>
            <a:prstGeom prst="line">
              <a:avLst/>
            </a:prstGeom>
            <a:noFill/>
            <a:ln w="12700" cmpd="sng">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400"/>
            </a:p>
          </p:txBody>
        </p:sp>
        <p:sp>
          <p:nvSpPr>
            <p:cNvPr id="19" name="Line 216"/>
            <p:cNvSpPr>
              <a:spLocks noChangeShapeType="1"/>
            </p:cNvSpPr>
            <p:nvPr/>
          </p:nvSpPr>
          <p:spPr bwMode="auto">
            <a:xfrm flipV="1">
              <a:off x="5489574" y="5930900"/>
              <a:ext cx="0" cy="91440"/>
            </a:xfrm>
            <a:prstGeom prst="line">
              <a:avLst/>
            </a:prstGeom>
            <a:noFill/>
            <a:ln w="12700" cmpd="sng">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400"/>
            </a:p>
          </p:txBody>
        </p:sp>
        <p:sp>
          <p:nvSpPr>
            <p:cNvPr id="21" name="Line 219"/>
            <p:cNvSpPr>
              <a:spLocks noChangeShapeType="1"/>
            </p:cNvSpPr>
            <p:nvPr/>
          </p:nvSpPr>
          <p:spPr bwMode="auto">
            <a:xfrm flipV="1">
              <a:off x="5870574" y="5930900"/>
              <a:ext cx="0" cy="91440"/>
            </a:xfrm>
            <a:prstGeom prst="line">
              <a:avLst/>
            </a:prstGeom>
            <a:noFill/>
            <a:ln w="12700" cmpd="sng">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400"/>
            </a:p>
          </p:txBody>
        </p:sp>
        <p:sp>
          <p:nvSpPr>
            <p:cNvPr id="23" name="Line 222"/>
            <p:cNvSpPr>
              <a:spLocks noChangeShapeType="1"/>
            </p:cNvSpPr>
            <p:nvPr/>
          </p:nvSpPr>
          <p:spPr bwMode="auto">
            <a:xfrm flipV="1">
              <a:off x="6245224" y="5930900"/>
              <a:ext cx="0" cy="91440"/>
            </a:xfrm>
            <a:prstGeom prst="line">
              <a:avLst/>
            </a:prstGeom>
            <a:noFill/>
            <a:ln w="12700" cmpd="sng">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400"/>
            </a:p>
          </p:txBody>
        </p:sp>
        <p:sp>
          <p:nvSpPr>
            <p:cNvPr id="25" name="Line 225"/>
            <p:cNvSpPr>
              <a:spLocks noChangeShapeType="1"/>
            </p:cNvSpPr>
            <p:nvPr/>
          </p:nvSpPr>
          <p:spPr bwMode="auto">
            <a:xfrm flipV="1">
              <a:off x="6626224" y="5930900"/>
              <a:ext cx="0" cy="91440"/>
            </a:xfrm>
            <a:prstGeom prst="line">
              <a:avLst/>
            </a:prstGeom>
            <a:noFill/>
            <a:ln w="12700" cmpd="sng">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400"/>
            </a:p>
          </p:txBody>
        </p:sp>
      </p:grpSp>
      <p:sp>
        <p:nvSpPr>
          <p:cNvPr id="26" name="Rectangle 227"/>
          <p:cNvSpPr>
            <a:spLocks noChangeArrowheads="1"/>
          </p:cNvSpPr>
          <p:nvPr/>
        </p:nvSpPr>
        <p:spPr bwMode="auto">
          <a:xfrm rot="2700000">
            <a:off x="6464636" y="6059359"/>
            <a:ext cx="519373" cy="30777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2000" smtClean="0">
                <a:cs typeface="Arial" pitchFamily="34" charset="0"/>
              </a:rPr>
              <a:t>2000</a:t>
            </a:r>
          </a:p>
        </p:txBody>
      </p:sp>
      <p:grpSp>
        <p:nvGrpSpPr>
          <p:cNvPr id="30" name="Group 29"/>
          <p:cNvGrpSpPr/>
          <p:nvPr/>
        </p:nvGrpSpPr>
        <p:grpSpPr>
          <a:xfrm>
            <a:off x="5100637" y="2493963"/>
            <a:ext cx="1741488" cy="2617788"/>
            <a:chOff x="5100637" y="2493963"/>
            <a:chExt cx="1741488" cy="2617788"/>
          </a:xfrm>
        </p:grpSpPr>
        <p:sp>
          <p:nvSpPr>
            <p:cNvPr id="79" name="Rectangle 391"/>
            <p:cNvSpPr>
              <a:spLocks noChangeArrowheads="1"/>
            </p:cNvSpPr>
            <p:nvPr/>
          </p:nvSpPr>
          <p:spPr bwMode="auto">
            <a:xfrm>
              <a:off x="5100637" y="3587751"/>
              <a:ext cx="14288" cy="1524000"/>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pPr defTabSz="457200"/>
              <a:endParaRPr lang="en-US" sz="1400"/>
            </a:p>
          </p:txBody>
        </p:sp>
        <p:sp>
          <p:nvSpPr>
            <p:cNvPr id="80" name="Rectangle 392"/>
            <p:cNvSpPr>
              <a:spLocks noChangeArrowheads="1"/>
            </p:cNvSpPr>
            <p:nvPr/>
          </p:nvSpPr>
          <p:spPr bwMode="auto">
            <a:xfrm>
              <a:off x="5122862" y="3687763"/>
              <a:ext cx="14288" cy="1423988"/>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pPr defTabSz="457200"/>
              <a:endParaRPr lang="en-US" sz="1400"/>
            </a:p>
          </p:txBody>
        </p:sp>
        <p:sp>
          <p:nvSpPr>
            <p:cNvPr id="81" name="Rectangle 393"/>
            <p:cNvSpPr>
              <a:spLocks noChangeArrowheads="1"/>
            </p:cNvSpPr>
            <p:nvPr/>
          </p:nvSpPr>
          <p:spPr bwMode="auto">
            <a:xfrm>
              <a:off x="5143499" y="3622676"/>
              <a:ext cx="14288" cy="1489075"/>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pPr defTabSz="457200"/>
              <a:endParaRPr lang="en-US" sz="1400"/>
            </a:p>
          </p:txBody>
        </p:sp>
        <p:sp>
          <p:nvSpPr>
            <p:cNvPr id="82" name="Rectangle 394"/>
            <p:cNvSpPr>
              <a:spLocks noChangeArrowheads="1"/>
            </p:cNvSpPr>
            <p:nvPr/>
          </p:nvSpPr>
          <p:spPr bwMode="auto">
            <a:xfrm>
              <a:off x="5157787" y="3622676"/>
              <a:ext cx="14288" cy="1489075"/>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pPr defTabSz="457200"/>
              <a:endParaRPr lang="en-US" sz="1400"/>
            </a:p>
          </p:txBody>
        </p:sp>
        <p:sp>
          <p:nvSpPr>
            <p:cNvPr id="83" name="Rectangle 395"/>
            <p:cNvSpPr>
              <a:spLocks noChangeArrowheads="1"/>
            </p:cNvSpPr>
            <p:nvPr/>
          </p:nvSpPr>
          <p:spPr bwMode="auto">
            <a:xfrm>
              <a:off x="5180012" y="3514726"/>
              <a:ext cx="14288" cy="1597025"/>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pPr defTabSz="457200"/>
              <a:endParaRPr lang="en-US" sz="1400"/>
            </a:p>
          </p:txBody>
        </p:sp>
        <p:sp>
          <p:nvSpPr>
            <p:cNvPr id="84" name="Rectangle 396"/>
            <p:cNvSpPr>
              <a:spLocks noChangeArrowheads="1"/>
            </p:cNvSpPr>
            <p:nvPr/>
          </p:nvSpPr>
          <p:spPr bwMode="auto">
            <a:xfrm>
              <a:off x="5200649" y="3832226"/>
              <a:ext cx="15875" cy="1279525"/>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pPr defTabSz="457200"/>
              <a:endParaRPr lang="en-US" sz="1400"/>
            </a:p>
          </p:txBody>
        </p:sp>
        <p:sp>
          <p:nvSpPr>
            <p:cNvPr id="85" name="Rectangle 397"/>
            <p:cNvSpPr>
              <a:spLocks noChangeArrowheads="1"/>
            </p:cNvSpPr>
            <p:nvPr/>
          </p:nvSpPr>
          <p:spPr bwMode="auto">
            <a:xfrm>
              <a:off x="5216524" y="3832226"/>
              <a:ext cx="14288" cy="1279525"/>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pPr defTabSz="457200"/>
              <a:endParaRPr lang="en-US" sz="1400"/>
            </a:p>
          </p:txBody>
        </p:sp>
        <p:sp>
          <p:nvSpPr>
            <p:cNvPr id="86" name="Rectangle 398"/>
            <p:cNvSpPr>
              <a:spLocks noChangeArrowheads="1"/>
            </p:cNvSpPr>
            <p:nvPr/>
          </p:nvSpPr>
          <p:spPr bwMode="auto">
            <a:xfrm>
              <a:off x="5237162" y="3306763"/>
              <a:ext cx="14288" cy="1804988"/>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pPr defTabSz="457200"/>
              <a:endParaRPr lang="en-US" sz="1400"/>
            </a:p>
          </p:txBody>
        </p:sp>
        <p:sp>
          <p:nvSpPr>
            <p:cNvPr id="87" name="Rectangle 399"/>
            <p:cNvSpPr>
              <a:spLocks noChangeArrowheads="1"/>
            </p:cNvSpPr>
            <p:nvPr/>
          </p:nvSpPr>
          <p:spPr bwMode="auto">
            <a:xfrm>
              <a:off x="5251449" y="3724276"/>
              <a:ext cx="22225" cy="1387475"/>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pPr defTabSz="457200"/>
              <a:endParaRPr lang="en-US" sz="1400"/>
            </a:p>
          </p:txBody>
        </p:sp>
        <p:sp>
          <p:nvSpPr>
            <p:cNvPr id="88" name="Rectangle 400"/>
            <p:cNvSpPr>
              <a:spLocks noChangeArrowheads="1"/>
            </p:cNvSpPr>
            <p:nvPr/>
          </p:nvSpPr>
          <p:spPr bwMode="auto">
            <a:xfrm>
              <a:off x="5273674" y="3587751"/>
              <a:ext cx="14288" cy="1524000"/>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pPr defTabSz="457200"/>
              <a:endParaRPr lang="en-US" sz="1400"/>
            </a:p>
          </p:txBody>
        </p:sp>
        <p:sp>
          <p:nvSpPr>
            <p:cNvPr id="89" name="Rectangle 401"/>
            <p:cNvSpPr>
              <a:spLocks noChangeArrowheads="1"/>
            </p:cNvSpPr>
            <p:nvPr/>
          </p:nvSpPr>
          <p:spPr bwMode="auto">
            <a:xfrm>
              <a:off x="5294312" y="3867151"/>
              <a:ext cx="14288" cy="1244600"/>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pPr defTabSz="457200"/>
              <a:endParaRPr lang="en-US" sz="1400"/>
            </a:p>
          </p:txBody>
        </p:sp>
        <p:sp>
          <p:nvSpPr>
            <p:cNvPr id="90" name="Rectangle 402"/>
            <p:cNvSpPr>
              <a:spLocks noChangeArrowheads="1"/>
            </p:cNvSpPr>
            <p:nvPr/>
          </p:nvSpPr>
          <p:spPr bwMode="auto">
            <a:xfrm>
              <a:off x="5308599" y="3443288"/>
              <a:ext cx="15875" cy="1668463"/>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pPr defTabSz="457200"/>
              <a:endParaRPr lang="en-US" sz="1400"/>
            </a:p>
          </p:txBody>
        </p:sp>
        <p:sp>
          <p:nvSpPr>
            <p:cNvPr id="91" name="Rectangle 403"/>
            <p:cNvSpPr>
              <a:spLocks noChangeArrowheads="1"/>
            </p:cNvSpPr>
            <p:nvPr/>
          </p:nvSpPr>
          <p:spPr bwMode="auto">
            <a:xfrm>
              <a:off x="5330824" y="3306763"/>
              <a:ext cx="14288" cy="1804988"/>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pPr defTabSz="457200"/>
              <a:endParaRPr lang="en-US" sz="1400"/>
            </a:p>
          </p:txBody>
        </p:sp>
        <p:sp>
          <p:nvSpPr>
            <p:cNvPr id="92" name="Rectangle 404"/>
            <p:cNvSpPr>
              <a:spLocks noChangeArrowheads="1"/>
            </p:cNvSpPr>
            <p:nvPr/>
          </p:nvSpPr>
          <p:spPr bwMode="auto">
            <a:xfrm>
              <a:off x="5353049" y="3479801"/>
              <a:ext cx="14288" cy="1631950"/>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pPr defTabSz="457200"/>
              <a:endParaRPr lang="en-US" sz="1400"/>
            </a:p>
          </p:txBody>
        </p:sp>
        <p:sp>
          <p:nvSpPr>
            <p:cNvPr id="93" name="Rectangle 405"/>
            <p:cNvSpPr>
              <a:spLocks noChangeArrowheads="1"/>
            </p:cNvSpPr>
            <p:nvPr/>
          </p:nvSpPr>
          <p:spPr bwMode="auto">
            <a:xfrm>
              <a:off x="5367337" y="3867151"/>
              <a:ext cx="14288" cy="1244600"/>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pPr defTabSz="457200"/>
              <a:endParaRPr lang="en-US" sz="1400"/>
            </a:p>
          </p:txBody>
        </p:sp>
        <p:sp>
          <p:nvSpPr>
            <p:cNvPr id="94" name="Rectangle 406"/>
            <p:cNvSpPr>
              <a:spLocks noChangeArrowheads="1"/>
            </p:cNvSpPr>
            <p:nvPr/>
          </p:nvSpPr>
          <p:spPr bwMode="auto">
            <a:xfrm>
              <a:off x="5387974" y="3406776"/>
              <a:ext cx="14288" cy="1704975"/>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pPr defTabSz="457200"/>
              <a:endParaRPr lang="en-US" sz="1400"/>
            </a:p>
          </p:txBody>
        </p:sp>
        <p:sp>
          <p:nvSpPr>
            <p:cNvPr id="95" name="Rectangle 408"/>
            <p:cNvSpPr>
              <a:spLocks noChangeArrowheads="1"/>
            </p:cNvSpPr>
            <p:nvPr/>
          </p:nvSpPr>
          <p:spPr bwMode="auto">
            <a:xfrm>
              <a:off x="5402262" y="3622675"/>
              <a:ext cx="22225" cy="1489075"/>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pPr defTabSz="457200"/>
              <a:endParaRPr lang="en-US" sz="1400"/>
            </a:p>
          </p:txBody>
        </p:sp>
        <p:sp>
          <p:nvSpPr>
            <p:cNvPr id="96" name="Rectangle 409"/>
            <p:cNvSpPr>
              <a:spLocks noChangeArrowheads="1"/>
            </p:cNvSpPr>
            <p:nvPr/>
          </p:nvSpPr>
          <p:spPr bwMode="auto">
            <a:xfrm>
              <a:off x="5424487" y="3551238"/>
              <a:ext cx="14288" cy="1560513"/>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pPr defTabSz="457200"/>
              <a:endParaRPr lang="en-US" sz="1400"/>
            </a:p>
          </p:txBody>
        </p:sp>
        <p:sp>
          <p:nvSpPr>
            <p:cNvPr id="97" name="Rectangle 410"/>
            <p:cNvSpPr>
              <a:spLocks noChangeArrowheads="1"/>
            </p:cNvSpPr>
            <p:nvPr/>
          </p:nvSpPr>
          <p:spPr bwMode="auto">
            <a:xfrm>
              <a:off x="5446712" y="3127375"/>
              <a:ext cx="14288" cy="1984375"/>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pPr defTabSz="457200"/>
              <a:endParaRPr lang="en-US" sz="1400"/>
            </a:p>
          </p:txBody>
        </p:sp>
        <p:sp>
          <p:nvSpPr>
            <p:cNvPr id="98" name="Rectangle 411"/>
            <p:cNvSpPr>
              <a:spLocks noChangeArrowheads="1"/>
            </p:cNvSpPr>
            <p:nvPr/>
          </p:nvSpPr>
          <p:spPr bwMode="auto">
            <a:xfrm>
              <a:off x="5460999" y="3622675"/>
              <a:ext cx="14288" cy="1489075"/>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pPr defTabSz="457200"/>
              <a:endParaRPr lang="en-US" sz="1400"/>
            </a:p>
          </p:txBody>
        </p:sp>
        <p:sp>
          <p:nvSpPr>
            <p:cNvPr id="99" name="Rectangle 412"/>
            <p:cNvSpPr>
              <a:spLocks noChangeArrowheads="1"/>
            </p:cNvSpPr>
            <p:nvPr/>
          </p:nvSpPr>
          <p:spPr bwMode="auto">
            <a:xfrm>
              <a:off x="5481637" y="3659188"/>
              <a:ext cx="14288" cy="1452563"/>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pPr defTabSz="457200"/>
              <a:endParaRPr lang="en-US" sz="1400"/>
            </a:p>
          </p:txBody>
        </p:sp>
        <p:sp>
          <p:nvSpPr>
            <p:cNvPr id="100" name="Rectangle 413"/>
            <p:cNvSpPr>
              <a:spLocks noChangeArrowheads="1"/>
            </p:cNvSpPr>
            <p:nvPr/>
          </p:nvSpPr>
          <p:spPr bwMode="auto">
            <a:xfrm>
              <a:off x="5503862" y="3867150"/>
              <a:ext cx="14288" cy="1244600"/>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pPr defTabSz="457200"/>
              <a:endParaRPr lang="en-US" sz="1400"/>
            </a:p>
          </p:txBody>
        </p:sp>
        <p:sp>
          <p:nvSpPr>
            <p:cNvPr id="101" name="Rectangle 414"/>
            <p:cNvSpPr>
              <a:spLocks noChangeArrowheads="1"/>
            </p:cNvSpPr>
            <p:nvPr/>
          </p:nvSpPr>
          <p:spPr bwMode="auto">
            <a:xfrm>
              <a:off x="5518149" y="3587750"/>
              <a:ext cx="14288" cy="1524000"/>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pPr defTabSz="457200"/>
              <a:endParaRPr lang="en-US" sz="1400"/>
            </a:p>
          </p:txBody>
        </p:sp>
        <p:sp>
          <p:nvSpPr>
            <p:cNvPr id="102" name="Rectangle 415"/>
            <p:cNvSpPr>
              <a:spLocks noChangeArrowheads="1"/>
            </p:cNvSpPr>
            <p:nvPr/>
          </p:nvSpPr>
          <p:spPr bwMode="auto">
            <a:xfrm>
              <a:off x="5538787" y="3443288"/>
              <a:ext cx="15875" cy="1668463"/>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pPr defTabSz="457200"/>
              <a:endParaRPr lang="en-US" sz="1400"/>
            </a:p>
          </p:txBody>
        </p:sp>
        <p:sp>
          <p:nvSpPr>
            <p:cNvPr id="103" name="Rectangle 416"/>
            <p:cNvSpPr>
              <a:spLocks noChangeArrowheads="1"/>
            </p:cNvSpPr>
            <p:nvPr/>
          </p:nvSpPr>
          <p:spPr bwMode="auto">
            <a:xfrm>
              <a:off x="5561012" y="3127375"/>
              <a:ext cx="14288" cy="1984375"/>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pPr defTabSz="457200"/>
              <a:endParaRPr lang="en-US" sz="1400"/>
            </a:p>
          </p:txBody>
        </p:sp>
        <p:sp>
          <p:nvSpPr>
            <p:cNvPr id="104" name="Rectangle 417"/>
            <p:cNvSpPr>
              <a:spLocks noChangeArrowheads="1"/>
            </p:cNvSpPr>
            <p:nvPr/>
          </p:nvSpPr>
          <p:spPr bwMode="auto">
            <a:xfrm>
              <a:off x="5575299" y="3551238"/>
              <a:ext cx="14288" cy="1560513"/>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pPr defTabSz="457200"/>
              <a:endParaRPr lang="en-US" sz="1400"/>
            </a:p>
          </p:txBody>
        </p:sp>
        <p:sp>
          <p:nvSpPr>
            <p:cNvPr id="105" name="Rectangle 418"/>
            <p:cNvSpPr>
              <a:spLocks noChangeArrowheads="1"/>
            </p:cNvSpPr>
            <p:nvPr/>
          </p:nvSpPr>
          <p:spPr bwMode="auto">
            <a:xfrm>
              <a:off x="5597524" y="3622675"/>
              <a:ext cx="14288" cy="1489075"/>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pPr defTabSz="457200"/>
              <a:endParaRPr lang="en-US" sz="1400"/>
            </a:p>
          </p:txBody>
        </p:sp>
        <p:sp>
          <p:nvSpPr>
            <p:cNvPr id="106" name="Rectangle 419"/>
            <p:cNvSpPr>
              <a:spLocks noChangeArrowheads="1"/>
            </p:cNvSpPr>
            <p:nvPr/>
          </p:nvSpPr>
          <p:spPr bwMode="auto">
            <a:xfrm>
              <a:off x="5611812" y="3551238"/>
              <a:ext cx="20638" cy="1560513"/>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pPr defTabSz="457200"/>
              <a:endParaRPr lang="en-US" sz="1400"/>
            </a:p>
          </p:txBody>
        </p:sp>
        <p:sp>
          <p:nvSpPr>
            <p:cNvPr id="107" name="Rectangle 420"/>
            <p:cNvSpPr>
              <a:spLocks noChangeArrowheads="1"/>
            </p:cNvSpPr>
            <p:nvPr/>
          </p:nvSpPr>
          <p:spPr bwMode="auto">
            <a:xfrm>
              <a:off x="5632449" y="3659188"/>
              <a:ext cx="14288" cy="1452563"/>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pPr defTabSz="457200"/>
              <a:endParaRPr lang="en-US" sz="1400"/>
            </a:p>
          </p:txBody>
        </p:sp>
        <p:sp>
          <p:nvSpPr>
            <p:cNvPr id="108" name="Rectangle 421"/>
            <p:cNvSpPr>
              <a:spLocks noChangeArrowheads="1"/>
            </p:cNvSpPr>
            <p:nvPr/>
          </p:nvSpPr>
          <p:spPr bwMode="auto">
            <a:xfrm>
              <a:off x="5654674" y="3659188"/>
              <a:ext cx="14288" cy="1452563"/>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pPr defTabSz="457200"/>
              <a:endParaRPr lang="en-US" sz="1400"/>
            </a:p>
          </p:txBody>
        </p:sp>
        <p:sp>
          <p:nvSpPr>
            <p:cNvPr id="109" name="Rectangle 422"/>
            <p:cNvSpPr>
              <a:spLocks noChangeArrowheads="1"/>
            </p:cNvSpPr>
            <p:nvPr/>
          </p:nvSpPr>
          <p:spPr bwMode="auto">
            <a:xfrm>
              <a:off x="5668962" y="2809875"/>
              <a:ext cx="14288" cy="2301875"/>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pPr defTabSz="457200"/>
              <a:endParaRPr lang="en-US" sz="1400"/>
            </a:p>
          </p:txBody>
        </p:sp>
        <p:sp>
          <p:nvSpPr>
            <p:cNvPr id="110" name="Rectangle 423"/>
            <p:cNvSpPr>
              <a:spLocks noChangeArrowheads="1"/>
            </p:cNvSpPr>
            <p:nvPr/>
          </p:nvSpPr>
          <p:spPr bwMode="auto">
            <a:xfrm>
              <a:off x="5691187" y="3551238"/>
              <a:ext cx="14288" cy="1560513"/>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pPr defTabSz="457200"/>
              <a:endParaRPr lang="en-US" sz="1400"/>
            </a:p>
          </p:txBody>
        </p:sp>
        <p:sp>
          <p:nvSpPr>
            <p:cNvPr id="111" name="Rectangle 424"/>
            <p:cNvSpPr>
              <a:spLocks noChangeArrowheads="1"/>
            </p:cNvSpPr>
            <p:nvPr/>
          </p:nvSpPr>
          <p:spPr bwMode="auto">
            <a:xfrm>
              <a:off x="5711824" y="3659188"/>
              <a:ext cx="14288" cy="1452563"/>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pPr defTabSz="457200"/>
              <a:endParaRPr lang="en-US" sz="1400"/>
            </a:p>
          </p:txBody>
        </p:sp>
        <p:sp>
          <p:nvSpPr>
            <p:cNvPr id="112" name="Rectangle 425"/>
            <p:cNvSpPr>
              <a:spLocks noChangeArrowheads="1"/>
            </p:cNvSpPr>
            <p:nvPr/>
          </p:nvSpPr>
          <p:spPr bwMode="auto">
            <a:xfrm>
              <a:off x="5726112" y="2673350"/>
              <a:ext cx="14288" cy="2438400"/>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pPr defTabSz="457200"/>
              <a:endParaRPr lang="en-US" sz="1400"/>
            </a:p>
          </p:txBody>
        </p:sp>
        <p:sp>
          <p:nvSpPr>
            <p:cNvPr id="113" name="Rectangle 426"/>
            <p:cNvSpPr>
              <a:spLocks noChangeArrowheads="1"/>
            </p:cNvSpPr>
            <p:nvPr/>
          </p:nvSpPr>
          <p:spPr bwMode="auto">
            <a:xfrm>
              <a:off x="5748337" y="3371850"/>
              <a:ext cx="14288" cy="1739900"/>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pPr defTabSz="457200"/>
              <a:endParaRPr lang="en-US" sz="1400"/>
            </a:p>
          </p:txBody>
        </p:sp>
        <p:sp>
          <p:nvSpPr>
            <p:cNvPr id="114" name="Rectangle 427"/>
            <p:cNvSpPr>
              <a:spLocks noChangeArrowheads="1"/>
            </p:cNvSpPr>
            <p:nvPr/>
          </p:nvSpPr>
          <p:spPr bwMode="auto">
            <a:xfrm>
              <a:off x="5762624" y="3235325"/>
              <a:ext cx="22225" cy="1876425"/>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pPr defTabSz="457200"/>
              <a:endParaRPr lang="en-US" sz="1400"/>
            </a:p>
          </p:txBody>
        </p:sp>
        <p:sp>
          <p:nvSpPr>
            <p:cNvPr id="115" name="Rectangle 428"/>
            <p:cNvSpPr>
              <a:spLocks noChangeArrowheads="1"/>
            </p:cNvSpPr>
            <p:nvPr/>
          </p:nvSpPr>
          <p:spPr bwMode="auto">
            <a:xfrm>
              <a:off x="5784849" y="3622675"/>
              <a:ext cx="14288" cy="1489075"/>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pPr defTabSz="457200"/>
              <a:endParaRPr lang="en-US" sz="1400"/>
            </a:p>
          </p:txBody>
        </p:sp>
        <p:sp>
          <p:nvSpPr>
            <p:cNvPr id="116" name="Rectangle 429"/>
            <p:cNvSpPr>
              <a:spLocks noChangeArrowheads="1"/>
            </p:cNvSpPr>
            <p:nvPr/>
          </p:nvSpPr>
          <p:spPr bwMode="auto">
            <a:xfrm>
              <a:off x="5805487" y="3622675"/>
              <a:ext cx="14288" cy="1489075"/>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pPr defTabSz="457200"/>
              <a:endParaRPr lang="en-US" sz="1400"/>
            </a:p>
          </p:txBody>
        </p:sp>
        <p:sp>
          <p:nvSpPr>
            <p:cNvPr id="117" name="Rectangle 430"/>
            <p:cNvSpPr>
              <a:spLocks noChangeArrowheads="1"/>
            </p:cNvSpPr>
            <p:nvPr/>
          </p:nvSpPr>
          <p:spPr bwMode="auto">
            <a:xfrm>
              <a:off x="5819774" y="3724275"/>
              <a:ext cx="14288" cy="1387475"/>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pPr defTabSz="457200"/>
              <a:endParaRPr lang="en-US" sz="1400"/>
            </a:p>
          </p:txBody>
        </p:sp>
        <p:sp>
          <p:nvSpPr>
            <p:cNvPr id="118" name="Rectangle 431"/>
            <p:cNvSpPr>
              <a:spLocks noChangeArrowheads="1"/>
            </p:cNvSpPr>
            <p:nvPr/>
          </p:nvSpPr>
          <p:spPr bwMode="auto">
            <a:xfrm>
              <a:off x="5841999" y="3371850"/>
              <a:ext cx="14288" cy="1739900"/>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pPr defTabSz="457200"/>
              <a:endParaRPr lang="en-US" sz="1400"/>
            </a:p>
          </p:txBody>
        </p:sp>
        <p:sp>
          <p:nvSpPr>
            <p:cNvPr id="119" name="Rectangle 432"/>
            <p:cNvSpPr>
              <a:spLocks noChangeArrowheads="1"/>
            </p:cNvSpPr>
            <p:nvPr/>
          </p:nvSpPr>
          <p:spPr bwMode="auto">
            <a:xfrm>
              <a:off x="5862637" y="2493963"/>
              <a:ext cx="14288" cy="2617788"/>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pPr defTabSz="457200"/>
              <a:endParaRPr lang="en-US" sz="1400"/>
            </a:p>
          </p:txBody>
        </p:sp>
        <p:sp>
          <p:nvSpPr>
            <p:cNvPr id="120" name="Rectangle 433"/>
            <p:cNvSpPr>
              <a:spLocks noChangeArrowheads="1"/>
            </p:cNvSpPr>
            <p:nvPr/>
          </p:nvSpPr>
          <p:spPr bwMode="auto">
            <a:xfrm>
              <a:off x="5876924" y="3090863"/>
              <a:ext cx="14288" cy="2020888"/>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pPr defTabSz="457200"/>
              <a:endParaRPr lang="en-US" sz="1400"/>
            </a:p>
          </p:txBody>
        </p:sp>
        <p:sp>
          <p:nvSpPr>
            <p:cNvPr id="121" name="Rectangle 434"/>
            <p:cNvSpPr>
              <a:spLocks noChangeArrowheads="1"/>
            </p:cNvSpPr>
            <p:nvPr/>
          </p:nvSpPr>
          <p:spPr bwMode="auto">
            <a:xfrm>
              <a:off x="5899149" y="2882900"/>
              <a:ext cx="14288" cy="2228850"/>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pPr defTabSz="457200"/>
              <a:endParaRPr lang="en-US" sz="1400"/>
            </a:p>
          </p:txBody>
        </p:sp>
        <p:sp>
          <p:nvSpPr>
            <p:cNvPr id="122" name="Rectangle 435"/>
            <p:cNvSpPr>
              <a:spLocks noChangeArrowheads="1"/>
            </p:cNvSpPr>
            <p:nvPr/>
          </p:nvSpPr>
          <p:spPr bwMode="auto">
            <a:xfrm>
              <a:off x="5921374" y="3622675"/>
              <a:ext cx="14288" cy="1489075"/>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pPr defTabSz="457200"/>
              <a:endParaRPr lang="en-US" sz="1400"/>
            </a:p>
          </p:txBody>
        </p:sp>
        <p:sp>
          <p:nvSpPr>
            <p:cNvPr id="123" name="Rectangle 436"/>
            <p:cNvSpPr>
              <a:spLocks noChangeArrowheads="1"/>
            </p:cNvSpPr>
            <p:nvPr/>
          </p:nvSpPr>
          <p:spPr bwMode="auto">
            <a:xfrm>
              <a:off x="5935662" y="3724275"/>
              <a:ext cx="14288" cy="1387475"/>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pPr defTabSz="457200"/>
              <a:endParaRPr lang="en-US" sz="1400"/>
            </a:p>
          </p:txBody>
        </p:sp>
        <p:sp>
          <p:nvSpPr>
            <p:cNvPr id="124" name="Rectangle 437"/>
            <p:cNvSpPr>
              <a:spLocks noChangeArrowheads="1"/>
            </p:cNvSpPr>
            <p:nvPr/>
          </p:nvSpPr>
          <p:spPr bwMode="auto">
            <a:xfrm>
              <a:off x="5956299" y="3622675"/>
              <a:ext cx="14288" cy="1489075"/>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pPr defTabSz="457200"/>
              <a:endParaRPr lang="en-US" sz="1400"/>
            </a:p>
          </p:txBody>
        </p:sp>
        <p:sp>
          <p:nvSpPr>
            <p:cNvPr id="125" name="Rectangle 438"/>
            <p:cNvSpPr>
              <a:spLocks noChangeArrowheads="1"/>
            </p:cNvSpPr>
            <p:nvPr/>
          </p:nvSpPr>
          <p:spPr bwMode="auto">
            <a:xfrm>
              <a:off x="5970587" y="3162300"/>
              <a:ext cx="22225" cy="1949450"/>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pPr defTabSz="457200"/>
              <a:endParaRPr lang="en-US" sz="1400"/>
            </a:p>
          </p:txBody>
        </p:sp>
        <p:sp>
          <p:nvSpPr>
            <p:cNvPr id="126" name="Rectangle 439"/>
            <p:cNvSpPr>
              <a:spLocks noChangeArrowheads="1"/>
            </p:cNvSpPr>
            <p:nvPr/>
          </p:nvSpPr>
          <p:spPr bwMode="auto">
            <a:xfrm>
              <a:off x="5992812" y="3551238"/>
              <a:ext cx="14288" cy="1560513"/>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pPr defTabSz="457200"/>
              <a:endParaRPr lang="en-US" sz="1400"/>
            </a:p>
          </p:txBody>
        </p:sp>
        <p:sp>
          <p:nvSpPr>
            <p:cNvPr id="127" name="Rectangle 440"/>
            <p:cNvSpPr>
              <a:spLocks noChangeArrowheads="1"/>
            </p:cNvSpPr>
            <p:nvPr/>
          </p:nvSpPr>
          <p:spPr bwMode="auto">
            <a:xfrm>
              <a:off x="6015037" y="3082925"/>
              <a:ext cx="14288" cy="2028825"/>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pPr defTabSz="457200"/>
              <a:endParaRPr lang="en-US" sz="1400"/>
            </a:p>
          </p:txBody>
        </p:sp>
        <p:sp>
          <p:nvSpPr>
            <p:cNvPr id="128" name="Rectangle 441"/>
            <p:cNvSpPr>
              <a:spLocks noChangeArrowheads="1"/>
            </p:cNvSpPr>
            <p:nvPr/>
          </p:nvSpPr>
          <p:spPr bwMode="auto">
            <a:xfrm>
              <a:off x="6029324" y="3386138"/>
              <a:ext cx="14288" cy="1725613"/>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pPr defTabSz="457200"/>
              <a:endParaRPr lang="en-US" sz="1400"/>
            </a:p>
          </p:txBody>
        </p:sp>
        <p:sp>
          <p:nvSpPr>
            <p:cNvPr id="129" name="Rectangle 442"/>
            <p:cNvSpPr>
              <a:spLocks noChangeArrowheads="1"/>
            </p:cNvSpPr>
            <p:nvPr/>
          </p:nvSpPr>
          <p:spPr bwMode="auto">
            <a:xfrm>
              <a:off x="6049962" y="3500438"/>
              <a:ext cx="14288" cy="1611313"/>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pPr defTabSz="457200"/>
              <a:endParaRPr lang="en-US" sz="1400"/>
            </a:p>
          </p:txBody>
        </p:sp>
        <p:sp>
          <p:nvSpPr>
            <p:cNvPr id="130" name="Rectangle 443"/>
            <p:cNvSpPr>
              <a:spLocks noChangeArrowheads="1"/>
            </p:cNvSpPr>
            <p:nvPr/>
          </p:nvSpPr>
          <p:spPr bwMode="auto">
            <a:xfrm>
              <a:off x="6072187" y="3573463"/>
              <a:ext cx="14288" cy="1538288"/>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pPr defTabSz="457200"/>
              <a:endParaRPr lang="en-US" sz="1400"/>
            </a:p>
          </p:txBody>
        </p:sp>
        <p:sp>
          <p:nvSpPr>
            <p:cNvPr id="131" name="Rectangle 444"/>
            <p:cNvSpPr>
              <a:spLocks noChangeArrowheads="1"/>
            </p:cNvSpPr>
            <p:nvPr/>
          </p:nvSpPr>
          <p:spPr bwMode="auto">
            <a:xfrm>
              <a:off x="6086474" y="3306763"/>
              <a:ext cx="14288" cy="1804988"/>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pPr defTabSz="457200"/>
              <a:endParaRPr lang="en-US" sz="1400"/>
            </a:p>
          </p:txBody>
        </p:sp>
        <p:sp>
          <p:nvSpPr>
            <p:cNvPr id="132" name="Rectangle 445"/>
            <p:cNvSpPr>
              <a:spLocks noChangeArrowheads="1"/>
            </p:cNvSpPr>
            <p:nvPr/>
          </p:nvSpPr>
          <p:spPr bwMode="auto">
            <a:xfrm>
              <a:off x="6107112" y="3529013"/>
              <a:ext cx="14288" cy="1582738"/>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pPr defTabSz="457200"/>
              <a:endParaRPr lang="en-US" sz="1400"/>
            </a:p>
          </p:txBody>
        </p:sp>
        <p:sp>
          <p:nvSpPr>
            <p:cNvPr id="133" name="Rectangle 446"/>
            <p:cNvSpPr>
              <a:spLocks noChangeArrowheads="1"/>
            </p:cNvSpPr>
            <p:nvPr/>
          </p:nvSpPr>
          <p:spPr bwMode="auto">
            <a:xfrm>
              <a:off x="6121399" y="3343275"/>
              <a:ext cx="22225" cy="1768475"/>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pPr defTabSz="457200"/>
              <a:endParaRPr lang="en-US" sz="1400"/>
            </a:p>
          </p:txBody>
        </p:sp>
        <p:sp>
          <p:nvSpPr>
            <p:cNvPr id="134" name="Rectangle 447"/>
            <p:cNvSpPr>
              <a:spLocks noChangeArrowheads="1"/>
            </p:cNvSpPr>
            <p:nvPr/>
          </p:nvSpPr>
          <p:spPr bwMode="auto">
            <a:xfrm>
              <a:off x="6143624" y="3665538"/>
              <a:ext cx="14288" cy="1446213"/>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pPr defTabSz="457200"/>
              <a:endParaRPr lang="en-US" sz="1400"/>
            </a:p>
          </p:txBody>
        </p:sp>
        <p:sp>
          <p:nvSpPr>
            <p:cNvPr id="135" name="Rectangle 448"/>
            <p:cNvSpPr>
              <a:spLocks noChangeArrowheads="1"/>
            </p:cNvSpPr>
            <p:nvPr/>
          </p:nvSpPr>
          <p:spPr bwMode="auto">
            <a:xfrm>
              <a:off x="6165849" y="3551238"/>
              <a:ext cx="14288" cy="1560513"/>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pPr defTabSz="457200"/>
              <a:endParaRPr lang="en-US" sz="1400"/>
            </a:p>
          </p:txBody>
        </p:sp>
        <p:sp>
          <p:nvSpPr>
            <p:cNvPr id="136" name="Rectangle 449"/>
            <p:cNvSpPr>
              <a:spLocks noChangeArrowheads="1"/>
            </p:cNvSpPr>
            <p:nvPr/>
          </p:nvSpPr>
          <p:spPr bwMode="auto">
            <a:xfrm>
              <a:off x="6180137" y="3298825"/>
              <a:ext cx="14288" cy="1812925"/>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pPr defTabSz="457200"/>
              <a:endParaRPr lang="en-US" sz="1400"/>
            </a:p>
          </p:txBody>
        </p:sp>
        <p:sp>
          <p:nvSpPr>
            <p:cNvPr id="137" name="Rectangle 450"/>
            <p:cNvSpPr>
              <a:spLocks noChangeArrowheads="1"/>
            </p:cNvSpPr>
            <p:nvPr/>
          </p:nvSpPr>
          <p:spPr bwMode="auto">
            <a:xfrm>
              <a:off x="6200774" y="3400425"/>
              <a:ext cx="14288" cy="1711325"/>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pPr defTabSz="457200"/>
              <a:endParaRPr lang="en-US" sz="1400"/>
            </a:p>
          </p:txBody>
        </p:sp>
        <p:sp>
          <p:nvSpPr>
            <p:cNvPr id="138" name="Rectangle 451"/>
            <p:cNvSpPr>
              <a:spLocks noChangeArrowheads="1"/>
            </p:cNvSpPr>
            <p:nvPr/>
          </p:nvSpPr>
          <p:spPr bwMode="auto">
            <a:xfrm>
              <a:off x="6222999" y="3421063"/>
              <a:ext cx="14288" cy="1690688"/>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pPr defTabSz="457200"/>
              <a:endParaRPr lang="en-US" sz="1400"/>
            </a:p>
          </p:txBody>
        </p:sp>
        <p:sp>
          <p:nvSpPr>
            <p:cNvPr id="139" name="Rectangle 452"/>
            <p:cNvSpPr>
              <a:spLocks noChangeArrowheads="1"/>
            </p:cNvSpPr>
            <p:nvPr/>
          </p:nvSpPr>
          <p:spPr bwMode="auto">
            <a:xfrm>
              <a:off x="6237287" y="3221038"/>
              <a:ext cx="14288" cy="1890713"/>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pPr defTabSz="457200"/>
              <a:endParaRPr lang="en-US" sz="1400"/>
            </a:p>
          </p:txBody>
        </p:sp>
        <p:sp>
          <p:nvSpPr>
            <p:cNvPr id="140" name="Rectangle 453"/>
            <p:cNvSpPr>
              <a:spLocks noChangeArrowheads="1"/>
            </p:cNvSpPr>
            <p:nvPr/>
          </p:nvSpPr>
          <p:spPr bwMode="auto">
            <a:xfrm>
              <a:off x="6259512" y="3587750"/>
              <a:ext cx="14288" cy="1524000"/>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pPr defTabSz="457200"/>
              <a:endParaRPr lang="en-US" sz="1400"/>
            </a:p>
          </p:txBody>
        </p:sp>
        <p:sp>
          <p:nvSpPr>
            <p:cNvPr id="141" name="Rectangle 454"/>
            <p:cNvSpPr>
              <a:spLocks noChangeArrowheads="1"/>
            </p:cNvSpPr>
            <p:nvPr/>
          </p:nvSpPr>
          <p:spPr bwMode="auto">
            <a:xfrm>
              <a:off x="6280149" y="3665538"/>
              <a:ext cx="14288" cy="1446213"/>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pPr defTabSz="457200"/>
              <a:endParaRPr lang="en-US" sz="1400"/>
            </a:p>
          </p:txBody>
        </p:sp>
        <p:sp>
          <p:nvSpPr>
            <p:cNvPr id="142" name="Rectangle 455"/>
            <p:cNvSpPr>
              <a:spLocks noChangeArrowheads="1"/>
            </p:cNvSpPr>
            <p:nvPr/>
          </p:nvSpPr>
          <p:spPr bwMode="auto">
            <a:xfrm>
              <a:off x="6294437" y="3486150"/>
              <a:ext cx="14288" cy="1625600"/>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pPr defTabSz="457200"/>
              <a:endParaRPr lang="en-US" sz="1400"/>
            </a:p>
          </p:txBody>
        </p:sp>
        <p:sp>
          <p:nvSpPr>
            <p:cNvPr id="143" name="Rectangle 456"/>
            <p:cNvSpPr>
              <a:spLocks noChangeArrowheads="1"/>
            </p:cNvSpPr>
            <p:nvPr/>
          </p:nvSpPr>
          <p:spPr bwMode="auto">
            <a:xfrm>
              <a:off x="6316662" y="3019425"/>
              <a:ext cx="14288" cy="2092325"/>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pPr defTabSz="457200"/>
              <a:endParaRPr lang="en-US" sz="1400"/>
            </a:p>
          </p:txBody>
        </p:sp>
        <p:sp>
          <p:nvSpPr>
            <p:cNvPr id="144" name="Rectangle 457"/>
            <p:cNvSpPr>
              <a:spLocks noChangeArrowheads="1"/>
            </p:cNvSpPr>
            <p:nvPr/>
          </p:nvSpPr>
          <p:spPr bwMode="auto">
            <a:xfrm>
              <a:off x="6330949" y="3119438"/>
              <a:ext cx="20638" cy="1992313"/>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pPr defTabSz="457200"/>
              <a:endParaRPr lang="en-US" sz="1400"/>
            </a:p>
          </p:txBody>
        </p:sp>
        <p:sp>
          <p:nvSpPr>
            <p:cNvPr id="145" name="Rectangle 458"/>
            <p:cNvSpPr>
              <a:spLocks noChangeArrowheads="1"/>
            </p:cNvSpPr>
            <p:nvPr/>
          </p:nvSpPr>
          <p:spPr bwMode="auto">
            <a:xfrm>
              <a:off x="6351587" y="3435350"/>
              <a:ext cx="15875" cy="1676400"/>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pPr defTabSz="457200"/>
              <a:endParaRPr lang="en-US" sz="1400"/>
            </a:p>
          </p:txBody>
        </p:sp>
        <p:sp>
          <p:nvSpPr>
            <p:cNvPr id="146" name="Rectangle 459"/>
            <p:cNvSpPr>
              <a:spLocks noChangeArrowheads="1"/>
            </p:cNvSpPr>
            <p:nvPr/>
          </p:nvSpPr>
          <p:spPr bwMode="auto">
            <a:xfrm>
              <a:off x="6373812" y="3068638"/>
              <a:ext cx="14288" cy="2043113"/>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pPr defTabSz="457200"/>
              <a:endParaRPr lang="en-US" sz="1400"/>
            </a:p>
          </p:txBody>
        </p:sp>
        <p:sp>
          <p:nvSpPr>
            <p:cNvPr id="147" name="Rectangle 460"/>
            <p:cNvSpPr>
              <a:spLocks noChangeArrowheads="1"/>
            </p:cNvSpPr>
            <p:nvPr/>
          </p:nvSpPr>
          <p:spPr bwMode="auto">
            <a:xfrm>
              <a:off x="6388099" y="3543300"/>
              <a:ext cx="14288" cy="1568450"/>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pPr defTabSz="457200"/>
              <a:endParaRPr lang="en-US" sz="1400"/>
            </a:p>
          </p:txBody>
        </p:sp>
        <p:sp>
          <p:nvSpPr>
            <p:cNvPr id="148" name="Rectangle 461"/>
            <p:cNvSpPr>
              <a:spLocks noChangeArrowheads="1"/>
            </p:cNvSpPr>
            <p:nvPr/>
          </p:nvSpPr>
          <p:spPr bwMode="auto">
            <a:xfrm>
              <a:off x="6410324" y="3435350"/>
              <a:ext cx="14288" cy="1676400"/>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pPr defTabSz="457200"/>
              <a:endParaRPr lang="en-US" sz="1400"/>
            </a:p>
          </p:txBody>
        </p:sp>
        <p:sp>
          <p:nvSpPr>
            <p:cNvPr id="149" name="Rectangle 462"/>
            <p:cNvSpPr>
              <a:spLocks noChangeArrowheads="1"/>
            </p:cNvSpPr>
            <p:nvPr/>
          </p:nvSpPr>
          <p:spPr bwMode="auto">
            <a:xfrm>
              <a:off x="6430962" y="3435350"/>
              <a:ext cx="14288" cy="1676400"/>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pPr defTabSz="457200"/>
              <a:endParaRPr lang="en-US" sz="1400"/>
            </a:p>
          </p:txBody>
        </p:sp>
        <p:sp>
          <p:nvSpPr>
            <p:cNvPr id="150" name="Rectangle 463"/>
            <p:cNvSpPr>
              <a:spLocks noChangeArrowheads="1"/>
            </p:cNvSpPr>
            <p:nvPr/>
          </p:nvSpPr>
          <p:spPr bwMode="auto">
            <a:xfrm>
              <a:off x="6445249" y="2946400"/>
              <a:ext cx="14288" cy="2165350"/>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pPr defTabSz="457200"/>
              <a:endParaRPr lang="en-US" sz="1400"/>
            </a:p>
          </p:txBody>
        </p:sp>
        <p:sp>
          <p:nvSpPr>
            <p:cNvPr id="151" name="Rectangle 464"/>
            <p:cNvSpPr>
              <a:spLocks noChangeArrowheads="1"/>
            </p:cNvSpPr>
            <p:nvPr/>
          </p:nvSpPr>
          <p:spPr bwMode="auto">
            <a:xfrm>
              <a:off x="6467474" y="2601913"/>
              <a:ext cx="14288" cy="2509838"/>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pPr defTabSz="457200"/>
              <a:endParaRPr lang="en-US" sz="1400"/>
            </a:p>
          </p:txBody>
        </p:sp>
        <p:sp>
          <p:nvSpPr>
            <p:cNvPr id="152" name="Rectangle 465"/>
            <p:cNvSpPr>
              <a:spLocks noChangeArrowheads="1"/>
            </p:cNvSpPr>
            <p:nvPr/>
          </p:nvSpPr>
          <p:spPr bwMode="auto">
            <a:xfrm>
              <a:off x="6481762" y="3076575"/>
              <a:ext cx="22225" cy="2035175"/>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pPr defTabSz="457200"/>
              <a:endParaRPr lang="en-US" sz="1400"/>
            </a:p>
          </p:txBody>
        </p:sp>
        <p:sp>
          <p:nvSpPr>
            <p:cNvPr id="153" name="Rectangle 466"/>
            <p:cNvSpPr>
              <a:spLocks noChangeArrowheads="1"/>
            </p:cNvSpPr>
            <p:nvPr/>
          </p:nvSpPr>
          <p:spPr bwMode="auto">
            <a:xfrm>
              <a:off x="6503987" y="3400425"/>
              <a:ext cx="14288" cy="1711325"/>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pPr defTabSz="457200"/>
              <a:endParaRPr lang="en-US" sz="1400"/>
            </a:p>
          </p:txBody>
        </p:sp>
        <p:sp>
          <p:nvSpPr>
            <p:cNvPr id="154" name="Rectangle 467"/>
            <p:cNvSpPr>
              <a:spLocks noChangeArrowheads="1"/>
            </p:cNvSpPr>
            <p:nvPr/>
          </p:nvSpPr>
          <p:spPr bwMode="auto">
            <a:xfrm>
              <a:off x="6524624" y="3465513"/>
              <a:ext cx="14288" cy="1646238"/>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pPr defTabSz="457200"/>
              <a:endParaRPr lang="en-US" sz="1400"/>
            </a:p>
          </p:txBody>
        </p:sp>
        <p:sp>
          <p:nvSpPr>
            <p:cNvPr id="155" name="Rectangle 468"/>
            <p:cNvSpPr>
              <a:spLocks noChangeArrowheads="1"/>
            </p:cNvSpPr>
            <p:nvPr/>
          </p:nvSpPr>
          <p:spPr bwMode="auto">
            <a:xfrm>
              <a:off x="6538912" y="3105150"/>
              <a:ext cx="14288" cy="2006600"/>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pPr defTabSz="457200"/>
              <a:endParaRPr lang="en-US" sz="1400"/>
            </a:p>
          </p:txBody>
        </p:sp>
        <p:sp>
          <p:nvSpPr>
            <p:cNvPr id="156" name="Rectangle 469"/>
            <p:cNvSpPr>
              <a:spLocks noChangeArrowheads="1"/>
            </p:cNvSpPr>
            <p:nvPr/>
          </p:nvSpPr>
          <p:spPr bwMode="auto">
            <a:xfrm>
              <a:off x="6561137" y="3406775"/>
              <a:ext cx="14288" cy="1704975"/>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pPr defTabSz="457200"/>
              <a:endParaRPr lang="en-US" sz="1400"/>
            </a:p>
          </p:txBody>
        </p:sp>
        <p:sp>
          <p:nvSpPr>
            <p:cNvPr id="157" name="Rectangle 470"/>
            <p:cNvSpPr>
              <a:spLocks noChangeArrowheads="1"/>
            </p:cNvSpPr>
            <p:nvPr/>
          </p:nvSpPr>
          <p:spPr bwMode="auto">
            <a:xfrm>
              <a:off x="6583362" y="3343275"/>
              <a:ext cx="14288" cy="1768475"/>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pPr defTabSz="457200"/>
              <a:endParaRPr lang="en-US" sz="1400"/>
            </a:p>
          </p:txBody>
        </p:sp>
        <p:sp>
          <p:nvSpPr>
            <p:cNvPr id="158" name="Rectangle 471"/>
            <p:cNvSpPr>
              <a:spLocks noChangeArrowheads="1"/>
            </p:cNvSpPr>
            <p:nvPr/>
          </p:nvSpPr>
          <p:spPr bwMode="auto">
            <a:xfrm>
              <a:off x="6597649" y="3429000"/>
              <a:ext cx="14288" cy="1682750"/>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pPr defTabSz="457200"/>
              <a:endParaRPr lang="en-US" sz="1400"/>
            </a:p>
          </p:txBody>
        </p:sp>
        <p:sp>
          <p:nvSpPr>
            <p:cNvPr id="159" name="Rectangle 472"/>
            <p:cNvSpPr>
              <a:spLocks noChangeArrowheads="1"/>
            </p:cNvSpPr>
            <p:nvPr/>
          </p:nvSpPr>
          <p:spPr bwMode="auto">
            <a:xfrm>
              <a:off x="6618287" y="3551238"/>
              <a:ext cx="14288" cy="1560513"/>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pPr defTabSz="457200"/>
              <a:endParaRPr lang="en-US" sz="1400"/>
            </a:p>
          </p:txBody>
        </p:sp>
        <p:sp>
          <p:nvSpPr>
            <p:cNvPr id="160" name="Rectangle 473"/>
            <p:cNvSpPr>
              <a:spLocks noChangeArrowheads="1"/>
            </p:cNvSpPr>
            <p:nvPr/>
          </p:nvSpPr>
          <p:spPr bwMode="auto">
            <a:xfrm>
              <a:off x="6640512" y="3730625"/>
              <a:ext cx="14288" cy="1381125"/>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pPr defTabSz="457200"/>
              <a:endParaRPr lang="en-US" sz="1400"/>
            </a:p>
          </p:txBody>
        </p:sp>
        <p:sp>
          <p:nvSpPr>
            <p:cNvPr id="161" name="Rectangle 474"/>
            <p:cNvSpPr>
              <a:spLocks noChangeArrowheads="1"/>
            </p:cNvSpPr>
            <p:nvPr/>
          </p:nvSpPr>
          <p:spPr bwMode="auto">
            <a:xfrm>
              <a:off x="6654799" y="3363913"/>
              <a:ext cx="14288" cy="1747838"/>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pPr defTabSz="457200"/>
              <a:endParaRPr lang="en-US" sz="1400"/>
            </a:p>
          </p:txBody>
        </p:sp>
        <p:sp>
          <p:nvSpPr>
            <p:cNvPr id="162" name="Rectangle 475"/>
            <p:cNvSpPr>
              <a:spLocks noChangeArrowheads="1"/>
            </p:cNvSpPr>
            <p:nvPr/>
          </p:nvSpPr>
          <p:spPr bwMode="auto">
            <a:xfrm>
              <a:off x="6675437" y="3349625"/>
              <a:ext cx="14288" cy="1762125"/>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pPr defTabSz="457200"/>
              <a:endParaRPr lang="en-US" sz="1400"/>
            </a:p>
          </p:txBody>
        </p:sp>
        <p:sp>
          <p:nvSpPr>
            <p:cNvPr id="163" name="Rectangle 476"/>
            <p:cNvSpPr>
              <a:spLocks noChangeArrowheads="1"/>
            </p:cNvSpPr>
            <p:nvPr/>
          </p:nvSpPr>
          <p:spPr bwMode="auto">
            <a:xfrm>
              <a:off x="6689724" y="3508375"/>
              <a:ext cx="22225" cy="1603375"/>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pPr defTabSz="457200"/>
              <a:endParaRPr lang="en-US" sz="1400"/>
            </a:p>
          </p:txBody>
        </p:sp>
        <p:sp>
          <p:nvSpPr>
            <p:cNvPr id="164" name="Rectangle 477"/>
            <p:cNvSpPr>
              <a:spLocks noChangeArrowheads="1"/>
            </p:cNvSpPr>
            <p:nvPr/>
          </p:nvSpPr>
          <p:spPr bwMode="auto">
            <a:xfrm>
              <a:off x="6711949" y="3414713"/>
              <a:ext cx="14288" cy="1697038"/>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pPr defTabSz="457200"/>
              <a:endParaRPr lang="en-US" sz="1400"/>
            </a:p>
          </p:txBody>
        </p:sp>
        <p:sp>
          <p:nvSpPr>
            <p:cNvPr id="165" name="Rectangle 478"/>
            <p:cNvSpPr>
              <a:spLocks noChangeArrowheads="1"/>
            </p:cNvSpPr>
            <p:nvPr/>
          </p:nvSpPr>
          <p:spPr bwMode="auto">
            <a:xfrm>
              <a:off x="6734174" y="3328988"/>
              <a:ext cx="14288" cy="1782763"/>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pPr defTabSz="457200"/>
              <a:endParaRPr lang="en-US" sz="1400"/>
            </a:p>
          </p:txBody>
        </p:sp>
        <p:sp>
          <p:nvSpPr>
            <p:cNvPr id="166" name="Rectangle 479"/>
            <p:cNvSpPr>
              <a:spLocks noChangeArrowheads="1"/>
            </p:cNvSpPr>
            <p:nvPr/>
          </p:nvSpPr>
          <p:spPr bwMode="auto">
            <a:xfrm>
              <a:off x="6748462" y="3321050"/>
              <a:ext cx="14288" cy="1790700"/>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pPr defTabSz="457200"/>
              <a:endParaRPr lang="en-US" sz="1400"/>
            </a:p>
          </p:txBody>
        </p:sp>
        <p:sp>
          <p:nvSpPr>
            <p:cNvPr id="167" name="Rectangle 480"/>
            <p:cNvSpPr>
              <a:spLocks noChangeArrowheads="1"/>
            </p:cNvSpPr>
            <p:nvPr/>
          </p:nvSpPr>
          <p:spPr bwMode="auto">
            <a:xfrm>
              <a:off x="6769099" y="3343275"/>
              <a:ext cx="14288" cy="1768475"/>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pPr defTabSz="457200"/>
              <a:endParaRPr lang="en-US" sz="1400"/>
            </a:p>
          </p:txBody>
        </p:sp>
        <p:sp>
          <p:nvSpPr>
            <p:cNvPr id="168" name="Rectangle 481"/>
            <p:cNvSpPr>
              <a:spLocks noChangeArrowheads="1"/>
            </p:cNvSpPr>
            <p:nvPr/>
          </p:nvSpPr>
          <p:spPr bwMode="auto">
            <a:xfrm>
              <a:off x="6791324" y="3284538"/>
              <a:ext cx="14288" cy="1827213"/>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pPr defTabSz="457200"/>
              <a:endParaRPr lang="en-US" sz="1400"/>
            </a:p>
          </p:txBody>
        </p:sp>
        <p:sp>
          <p:nvSpPr>
            <p:cNvPr id="169" name="Rectangle 482"/>
            <p:cNvSpPr>
              <a:spLocks noChangeArrowheads="1"/>
            </p:cNvSpPr>
            <p:nvPr/>
          </p:nvSpPr>
          <p:spPr bwMode="auto">
            <a:xfrm>
              <a:off x="6805612" y="2917825"/>
              <a:ext cx="14288" cy="2193925"/>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pPr defTabSz="457200"/>
              <a:endParaRPr lang="en-US" sz="1400"/>
            </a:p>
          </p:txBody>
        </p:sp>
        <p:sp>
          <p:nvSpPr>
            <p:cNvPr id="170" name="Rectangle 483"/>
            <p:cNvSpPr>
              <a:spLocks noChangeArrowheads="1"/>
            </p:cNvSpPr>
            <p:nvPr/>
          </p:nvSpPr>
          <p:spPr bwMode="auto">
            <a:xfrm>
              <a:off x="6827837" y="2673350"/>
              <a:ext cx="14288" cy="2438400"/>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pPr defTabSz="457200"/>
              <a:endParaRPr lang="en-US" sz="1400"/>
            </a:p>
          </p:txBody>
        </p:sp>
      </p:grpSp>
      <p:sp>
        <p:nvSpPr>
          <p:cNvPr id="31" name="Rectangle 484"/>
          <p:cNvSpPr>
            <a:spLocks noChangeArrowheads="1"/>
          </p:cNvSpPr>
          <p:nvPr/>
        </p:nvSpPr>
        <p:spPr bwMode="auto">
          <a:xfrm>
            <a:off x="6874481" y="1076325"/>
            <a:ext cx="98539" cy="4035425"/>
          </a:xfrm>
          <a:prstGeom prst="rect">
            <a:avLst/>
          </a:prstGeom>
          <a:solidFill>
            <a:srgbClr val="FFFF00"/>
          </a:solidFill>
          <a:ln w="12700" cmpd="sng">
            <a:solidFill>
              <a:schemeClr val="tx1"/>
            </a:solidFill>
            <a:miter lim="800000"/>
            <a:headEnd/>
            <a:tailEnd/>
          </a:ln>
        </p:spPr>
        <p:txBody>
          <a:bodyPr vert="horz" wrap="square" lIns="91440" tIns="45720" rIns="91440" bIns="45720" numCol="1" anchor="t" anchorCtr="0" compatLnSpc="1">
            <a:prstTxWarp prst="textNoShape">
              <a:avLst/>
            </a:prstTxWarp>
          </a:bodyPr>
          <a:lstStyle/>
          <a:p>
            <a:pPr defTabSz="457200"/>
            <a:endParaRPr lang="en-US" sz="1400"/>
          </a:p>
        </p:txBody>
      </p:sp>
      <p:sp>
        <p:nvSpPr>
          <p:cNvPr id="32" name="Line 485"/>
          <p:cNvSpPr>
            <a:spLocks noChangeShapeType="1"/>
          </p:cNvSpPr>
          <p:nvPr/>
        </p:nvSpPr>
        <p:spPr bwMode="auto">
          <a:xfrm>
            <a:off x="2597149" y="5111750"/>
            <a:ext cx="4259263" cy="1588"/>
          </a:xfrm>
          <a:prstGeom prst="line">
            <a:avLst/>
          </a:prstGeom>
          <a:noFill/>
          <a:ln w="12700" cmpd="sng">
            <a:solidFill>
              <a:schemeClr val="tx1">
                <a:lumMod val="65000"/>
              </a:schemeClr>
            </a:solidFill>
            <a:prstDash val="sysDash"/>
            <a:round/>
            <a:headEnd/>
            <a:tailEnd/>
          </a:ln>
        </p:spPr>
        <p:txBody>
          <a:bodyPr vert="horz" wrap="square" lIns="91440" tIns="45720" rIns="91440" bIns="45720" numCol="1" anchor="t" anchorCtr="0" compatLnSpc="1">
            <a:prstTxWarp prst="textNoShape">
              <a:avLst/>
            </a:prstTxWarp>
          </a:bodyPr>
          <a:lstStyle/>
          <a:p>
            <a:pPr defTabSz="457200"/>
            <a:endParaRPr lang="en-US" sz="1400"/>
          </a:p>
        </p:txBody>
      </p:sp>
      <p:grpSp>
        <p:nvGrpSpPr>
          <p:cNvPr id="52" name="Group 51"/>
          <p:cNvGrpSpPr/>
          <p:nvPr/>
        </p:nvGrpSpPr>
        <p:grpSpPr>
          <a:xfrm>
            <a:off x="2611437" y="4810125"/>
            <a:ext cx="4251325" cy="1020763"/>
            <a:chOff x="2611437" y="4810125"/>
            <a:chExt cx="4251325" cy="1020763"/>
          </a:xfrm>
        </p:grpSpPr>
        <p:grpSp>
          <p:nvGrpSpPr>
            <p:cNvPr id="33" name="Group 32"/>
            <p:cNvGrpSpPr/>
            <p:nvPr/>
          </p:nvGrpSpPr>
          <p:grpSpPr>
            <a:xfrm>
              <a:off x="3898899" y="4810125"/>
              <a:ext cx="2963863" cy="985838"/>
              <a:chOff x="3898899" y="5135562"/>
              <a:chExt cx="2963863" cy="985838"/>
            </a:xfrm>
          </p:grpSpPr>
          <p:sp>
            <p:nvSpPr>
              <p:cNvPr id="69" name="Freeform 486"/>
              <p:cNvSpPr>
                <a:spLocks/>
              </p:cNvSpPr>
              <p:nvPr/>
            </p:nvSpPr>
            <p:spPr bwMode="auto">
              <a:xfrm>
                <a:off x="3898899" y="5538787"/>
                <a:ext cx="338138" cy="582613"/>
              </a:xfrm>
              <a:custGeom>
                <a:avLst/>
                <a:gdLst/>
                <a:ahLst/>
                <a:cxnLst>
                  <a:cxn ang="0">
                    <a:pos x="5" y="149"/>
                  </a:cxn>
                  <a:cxn ang="0">
                    <a:pos x="9" y="231"/>
                  </a:cxn>
                  <a:cxn ang="0">
                    <a:pos x="14" y="194"/>
                  </a:cxn>
                  <a:cxn ang="0">
                    <a:pos x="14" y="194"/>
                  </a:cxn>
                  <a:cxn ang="0">
                    <a:pos x="18" y="154"/>
                  </a:cxn>
                  <a:cxn ang="0">
                    <a:pos x="23" y="181"/>
                  </a:cxn>
                  <a:cxn ang="0">
                    <a:pos x="27" y="176"/>
                  </a:cxn>
                  <a:cxn ang="0">
                    <a:pos x="37" y="267"/>
                  </a:cxn>
                  <a:cxn ang="0">
                    <a:pos x="41" y="185"/>
                  </a:cxn>
                  <a:cxn ang="0">
                    <a:pos x="46" y="145"/>
                  </a:cxn>
                  <a:cxn ang="0">
                    <a:pos x="50" y="154"/>
                  </a:cxn>
                  <a:cxn ang="0">
                    <a:pos x="55" y="163"/>
                  </a:cxn>
                  <a:cxn ang="0">
                    <a:pos x="55" y="181"/>
                  </a:cxn>
                  <a:cxn ang="0">
                    <a:pos x="59" y="199"/>
                  </a:cxn>
                  <a:cxn ang="0">
                    <a:pos x="73" y="199"/>
                  </a:cxn>
                  <a:cxn ang="0">
                    <a:pos x="77" y="149"/>
                  </a:cxn>
                  <a:cxn ang="0">
                    <a:pos x="82" y="190"/>
                  </a:cxn>
                  <a:cxn ang="0">
                    <a:pos x="86" y="167"/>
                  </a:cxn>
                  <a:cxn ang="0">
                    <a:pos x="91" y="163"/>
                  </a:cxn>
                  <a:cxn ang="0">
                    <a:pos x="100" y="303"/>
                  </a:cxn>
                  <a:cxn ang="0">
                    <a:pos x="105" y="194"/>
                  </a:cxn>
                  <a:cxn ang="0">
                    <a:pos x="109" y="290"/>
                  </a:cxn>
                  <a:cxn ang="0">
                    <a:pos x="114" y="303"/>
                  </a:cxn>
                  <a:cxn ang="0">
                    <a:pos x="118" y="181"/>
                  </a:cxn>
                  <a:cxn ang="0">
                    <a:pos x="123" y="321"/>
                  </a:cxn>
                  <a:cxn ang="0">
                    <a:pos x="127" y="158"/>
                  </a:cxn>
                  <a:cxn ang="0">
                    <a:pos x="132" y="276"/>
                  </a:cxn>
                  <a:cxn ang="0">
                    <a:pos x="136" y="167"/>
                  </a:cxn>
                  <a:cxn ang="0">
                    <a:pos x="145" y="240"/>
                  </a:cxn>
                  <a:cxn ang="0">
                    <a:pos x="150" y="0"/>
                  </a:cxn>
                  <a:cxn ang="0">
                    <a:pos x="154" y="281"/>
                  </a:cxn>
                  <a:cxn ang="0">
                    <a:pos x="159" y="140"/>
                  </a:cxn>
                  <a:cxn ang="0">
                    <a:pos x="168" y="208"/>
                  </a:cxn>
                  <a:cxn ang="0">
                    <a:pos x="172" y="113"/>
                  </a:cxn>
                  <a:cxn ang="0">
                    <a:pos x="177" y="117"/>
                  </a:cxn>
                  <a:cxn ang="0">
                    <a:pos x="182" y="258"/>
                  </a:cxn>
                  <a:cxn ang="0">
                    <a:pos x="186" y="140"/>
                  </a:cxn>
                  <a:cxn ang="0">
                    <a:pos x="191" y="339"/>
                  </a:cxn>
                  <a:cxn ang="0">
                    <a:pos x="195" y="213"/>
                  </a:cxn>
                  <a:cxn ang="0">
                    <a:pos x="200" y="158"/>
                  </a:cxn>
                  <a:cxn ang="0">
                    <a:pos x="204" y="185"/>
                  </a:cxn>
                  <a:cxn ang="0">
                    <a:pos x="209" y="163"/>
                  </a:cxn>
                </a:cxnLst>
                <a:rect l="0" t="0" r="r" b="b"/>
                <a:pathLst>
                  <a:path w="213" h="367">
                    <a:moveTo>
                      <a:pt x="0" y="185"/>
                    </a:moveTo>
                    <a:lnTo>
                      <a:pt x="5" y="226"/>
                    </a:lnTo>
                    <a:lnTo>
                      <a:pt x="5" y="149"/>
                    </a:lnTo>
                    <a:lnTo>
                      <a:pt x="5" y="240"/>
                    </a:lnTo>
                    <a:lnTo>
                      <a:pt x="9" y="204"/>
                    </a:lnTo>
                    <a:lnTo>
                      <a:pt x="9" y="231"/>
                    </a:lnTo>
                    <a:lnTo>
                      <a:pt x="9" y="181"/>
                    </a:lnTo>
                    <a:lnTo>
                      <a:pt x="9" y="217"/>
                    </a:lnTo>
                    <a:lnTo>
                      <a:pt x="14" y="194"/>
                    </a:lnTo>
                    <a:lnTo>
                      <a:pt x="14" y="213"/>
                    </a:lnTo>
                    <a:lnTo>
                      <a:pt x="14" y="185"/>
                    </a:lnTo>
                    <a:lnTo>
                      <a:pt x="14" y="194"/>
                    </a:lnTo>
                    <a:lnTo>
                      <a:pt x="18" y="181"/>
                    </a:lnTo>
                    <a:lnTo>
                      <a:pt x="18" y="131"/>
                    </a:lnTo>
                    <a:lnTo>
                      <a:pt x="18" y="154"/>
                    </a:lnTo>
                    <a:lnTo>
                      <a:pt x="23" y="167"/>
                    </a:lnTo>
                    <a:lnTo>
                      <a:pt x="23" y="213"/>
                    </a:lnTo>
                    <a:lnTo>
                      <a:pt x="23" y="181"/>
                    </a:lnTo>
                    <a:lnTo>
                      <a:pt x="27" y="167"/>
                    </a:lnTo>
                    <a:lnTo>
                      <a:pt x="27" y="208"/>
                    </a:lnTo>
                    <a:lnTo>
                      <a:pt x="27" y="176"/>
                    </a:lnTo>
                    <a:lnTo>
                      <a:pt x="32" y="149"/>
                    </a:lnTo>
                    <a:lnTo>
                      <a:pt x="32" y="226"/>
                    </a:lnTo>
                    <a:lnTo>
                      <a:pt x="37" y="267"/>
                    </a:lnTo>
                    <a:lnTo>
                      <a:pt x="37" y="181"/>
                    </a:lnTo>
                    <a:lnTo>
                      <a:pt x="37" y="190"/>
                    </a:lnTo>
                    <a:lnTo>
                      <a:pt x="41" y="185"/>
                    </a:lnTo>
                    <a:lnTo>
                      <a:pt x="41" y="140"/>
                    </a:lnTo>
                    <a:lnTo>
                      <a:pt x="41" y="154"/>
                    </a:lnTo>
                    <a:lnTo>
                      <a:pt x="46" y="145"/>
                    </a:lnTo>
                    <a:lnTo>
                      <a:pt x="46" y="208"/>
                    </a:lnTo>
                    <a:lnTo>
                      <a:pt x="46" y="199"/>
                    </a:lnTo>
                    <a:lnTo>
                      <a:pt x="50" y="154"/>
                    </a:lnTo>
                    <a:lnTo>
                      <a:pt x="50" y="213"/>
                    </a:lnTo>
                    <a:lnTo>
                      <a:pt x="50" y="190"/>
                    </a:lnTo>
                    <a:lnTo>
                      <a:pt x="55" y="163"/>
                    </a:lnTo>
                    <a:lnTo>
                      <a:pt x="55" y="185"/>
                    </a:lnTo>
                    <a:lnTo>
                      <a:pt x="55" y="149"/>
                    </a:lnTo>
                    <a:lnTo>
                      <a:pt x="55" y="181"/>
                    </a:lnTo>
                    <a:lnTo>
                      <a:pt x="59" y="208"/>
                    </a:lnTo>
                    <a:lnTo>
                      <a:pt x="59" y="231"/>
                    </a:lnTo>
                    <a:lnTo>
                      <a:pt x="59" y="199"/>
                    </a:lnTo>
                    <a:lnTo>
                      <a:pt x="73" y="217"/>
                    </a:lnTo>
                    <a:lnTo>
                      <a:pt x="73" y="226"/>
                    </a:lnTo>
                    <a:lnTo>
                      <a:pt x="73" y="199"/>
                    </a:lnTo>
                    <a:lnTo>
                      <a:pt x="77" y="181"/>
                    </a:lnTo>
                    <a:lnTo>
                      <a:pt x="77" y="140"/>
                    </a:lnTo>
                    <a:lnTo>
                      <a:pt x="77" y="149"/>
                    </a:lnTo>
                    <a:lnTo>
                      <a:pt x="82" y="181"/>
                    </a:lnTo>
                    <a:lnTo>
                      <a:pt x="82" y="253"/>
                    </a:lnTo>
                    <a:lnTo>
                      <a:pt x="82" y="190"/>
                    </a:lnTo>
                    <a:lnTo>
                      <a:pt x="86" y="231"/>
                    </a:lnTo>
                    <a:lnTo>
                      <a:pt x="86" y="258"/>
                    </a:lnTo>
                    <a:lnTo>
                      <a:pt x="86" y="167"/>
                    </a:lnTo>
                    <a:lnTo>
                      <a:pt x="91" y="131"/>
                    </a:lnTo>
                    <a:lnTo>
                      <a:pt x="91" y="172"/>
                    </a:lnTo>
                    <a:lnTo>
                      <a:pt x="91" y="163"/>
                    </a:lnTo>
                    <a:lnTo>
                      <a:pt x="95" y="131"/>
                    </a:lnTo>
                    <a:lnTo>
                      <a:pt x="95" y="367"/>
                    </a:lnTo>
                    <a:lnTo>
                      <a:pt x="100" y="303"/>
                    </a:lnTo>
                    <a:lnTo>
                      <a:pt x="100" y="77"/>
                    </a:lnTo>
                    <a:lnTo>
                      <a:pt x="100" y="226"/>
                    </a:lnTo>
                    <a:lnTo>
                      <a:pt x="105" y="194"/>
                    </a:lnTo>
                    <a:lnTo>
                      <a:pt x="105" y="68"/>
                    </a:lnTo>
                    <a:lnTo>
                      <a:pt x="109" y="213"/>
                    </a:lnTo>
                    <a:lnTo>
                      <a:pt x="109" y="290"/>
                    </a:lnTo>
                    <a:lnTo>
                      <a:pt x="109" y="249"/>
                    </a:lnTo>
                    <a:lnTo>
                      <a:pt x="114" y="231"/>
                    </a:lnTo>
                    <a:lnTo>
                      <a:pt x="114" y="303"/>
                    </a:lnTo>
                    <a:lnTo>
                      <a:pt x="114" y="136"/>
                    </a:lnTo>
                    <a:lnTo>
                      <a:pt x="114" y="204"/>
                    </a:lnTo>
                    <a:lnTo>
                      <a:pt x="118" y="181"/>
                    </a:lnTo>
                    <a:lnTo>
                      <a:pt x="118" y="226"/>
                    </a:lnTo>
                    <a:lnTo>
                      <a:pt x="123" y="253"/>
                    </a:lnTo>
                    <a:lnTo>
                      <a:pt x="123" y="321"/>
                    </a:lnTo>
                    <a:lnTo>
                      <a:pt x="123" y="190"/>
                    </a:lnTo>
                    <a:lnTo>
                      <a:pt x="127" y="167"/>
                    </a:lnTo>
                    <a:lnTo>
                      <a:pt x="127" y="158"/>
                    </a:lnTo>
                    <a:lnTo>
                      <a:pt x="127" y="163"/>
                    </a:lnTo>
                    <a:lnTo>
                      <a:pt x="132" y="81"/>
                    </a:lnTo>
                    <a:lnTo>
                      <a:pt x="132" y="276"/>
                    </a:lnTo>
                    <a:lnTo>
                      <a:pt x="136" y="149"/>
                    </a:lnTo>
                    <a:lnTo>
                      <a:pt x="136" y="217"/>
                    </a:lnTo>
                    <a:lnTo>
                      <a:pt x="136" y="167"/>
                    </a:lnTo>
                    <a:lnTo>
                      <a:pt x="141" y="54"/>
                    </a:lnTo>
                    <a:lnTo>
                      <a:pt x="141" y="222"/>
                    </a:lnTo>
                    <a:lnTo>
                      <a:pt x="145" y="240"/>
                    </a:lnTo>
                    <a:lnTo>
                      <a:pt x="145" y="312"/>
                    </a:lnTo>
                    <a:lnTo>
                      <a:pt x="145" y="154"/>
                    </a:lnTo>
                    <a:lnTo>
                      <a:pt x="150" y="0"/>
                    </a:lnTo>
                    <a:lnTo>
                      <a:pt x="150" y="185"/>
                    </a:lnTo>
                    <a:lnTo>
                      <a:pt x="154" y="104"/>
                    </a:lnTo>
                    <a:lnTo>
                      <a:pt x="154" y="281"/>
                    </a:lnTo>
                    <a:lnTo>
                      <a:pt x="154" y="231"/>
                    </a:lnTo>
                    <a:lnTo>
                      <a:pt x="159" y="272"/>
                    </a:lnTo>
                    <a:lnTo>
                      <a:pt x="159" y="140"/>
                    </a:lnTo>
                    <a:lnTo>
                      <a:pt x="163" y="190"/>
                    </a:lnTo>
                    <a:lnTo>
                      <a:pt x="163" y="149"/>
                    </a:lnTo>
                    <a:lnTo>
                      <a:pt x="168" y="208"/>
                    </a:lnTo>
                    <a:lnTo>
                      <a:pt x="168" y="240"/>
                    </a:lnTo>
                    <a:lnTo>
                      <a:pt x="168" y="163"/>
                    </a:lnTo>
                    <a:lnTo>
                      <a:pt x="172" y="113"/>
                    </a:lnTo>
                    <a:lnTo>
                      <a:pt x="172" y="63"/>
                    </a:lnTo>
                    <a:lnTo>
                      <a:pt x="172" y="131"/>
                    </a:lnTo>
                    <a:lnTo>
                      <a:pt x="177" y="117"/>
                    </a:lnTo>
                    <a:lnTo>
                      <a:pt x="177" y="226"/>
                    </a:lnTo>
                    <a:lnTo>
                      <a:pt x="182" y="235"/>
                    </a:lnTo>
                    <a:lnTo>
                      <a:pt x="182" y="258"/>
                    </a:lnTo>
                    <a:lnTo>
                      <a:pt x="182" y="127"/>
                    </a:lnTo>
                    <a:lnTo>
                      <a:pt x="186" y="181"/>
                    </a:lnTo>
                    <a:lnTo>
                      <a:pt x="186" y="140"/>
                    </a:lnTo>
                    <a:lnTo>
                      <a:pt x="186" y="145"/>
                    </a:lnTo>
                    <a:lnTo>
                      <a:pt x="191" y="217"/>
                    </a:lnTo>
                    <a:lnTo>
                      <a:pt x="191" y="339"/>
                    </a:lnTo>
                    <a:lnTo>
                      <a:pt x="191" y="190"/>
                    </a:lnTo>
                    <a:lnTo>
                      <a:pt x="191" y="267"/>
                    </a:lnTo>
                    <a:lnTo>
                      <a:pt x="195" y="213"/>
                    </a:lnTo>
                    <a:lnTo>
                      <a:pt x="195" y="267"/>
                    </a:lnTo>
                    <a:lnTo>
                      <a:pt x="195" y="154"/>
                    </a:lnTo>
                    <a:lnTo>
                      <a:pt x="200" y="158"/>
                    </a:lnTo>
                    <a:lnTo>
                      <a:pt x="200" y="199"/>
                    </a:lnTo>
                    <a:lnTo>
                      <a:pt x="200" y="131"/>
                    </a:lnTo>
                    <a:lnTo>
                      <a:pt x="204" y="185"/>
                    </a:lnTo>
                    <a:lnTo>
                      <a:pt x="204" y="290"/>
                    </a:lnTo>
                    <a:lnTo>
                      <a:pt x="209" y="131"/>
                    </a:lnTo>
                    <a:lnTo>
                      <a:pt x="209" y="163"/>
                    </a:lnTo>
                    <a:lnTo>
                      <a:pt x="209" y="145"/>
                    </a:lnTo>
                    <a:lnTo>
                      <a:pt x="213" y="131"/>
                    </a:lnTo>
                  </a:path>
                </a:pathLst>
              </a:custGeom>
              <a:noFill/>
              <a:ln w="12700" cmpd="sng">
                <a:solidFill>
                  <a:schemeClr val="accent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400"/>
              </a:p>
            </p:txBody>
          </p:sp>
          <p:sp>
            <p:nvSpPr>
              <p:cNvPr id="70" name="Freeform 487"/>
              <p:cNvSpPr>
                <a:spLocks/>
              </p:cNvSpPr>
              <p:nvPr/>
            </p:nvSpPr>
            <p:spPr bwMode="auto">
              <a:xfrm>
                <a:off x="4237037" y="5624512"/>
                <a:ext cx="101600" cy="474663"/>
              </a:xfrm>
              <a:custGeom>
                <a:avLst/>
                <a:gdLst/>
                <a:ahLst/>
                <a:cxnLst>
                  <a:cxn ang="0">
                    <a:pos x="0" y="77"/>
                  </a:cxn>
                  <a:cxn ang="0">
                    <a:pos x="0" y="181"/>
                  </a:cxn>
                  <a:cxn ang="0">
                    <a:pos x="0" y="68"/>
                  </a:cxn>
                  <a:cxn ang="0">
                    <a:pos x="0" y="168"/>
                  </a:cxn>
                  <a:cxn ang="0">
                    <a:pos x="5" y="159"/>
                  </a:cxn>
                  <a:cxn ang="0">
                    <a:pos x="5" y="245"/>
                  </a:cxn>
                  <a:cxn ang="0">
                    <a:pos x="5" y="195"/>
                  </a:cxn>
                  <a:cxn ang="0">
                    <a:pos x="9" y="122"/>
                  </a:cxn>
                  <a:cxn ang="0">
                    <a:pos x="9" y="77"/>
                  </a:cxn>
                  <a:cxn ang="0">
                    <a:pos x="14" y="172"/>
                  </a:cxn>
                  <a:cxn ang="0">
                    <a:pos x="14" y="290"/>
                  </a:cxn>
                  <a:cxn ang="0">
                    <a:pos x="14" y="281"/>
                  </a:cxn>
                  <a:cxn ang="0">
                    <a:pos x="18" y="163"/>
                  </a:cxn>
                  <a:cxn ang="0">
                    <a:pos x="18" y="172"/>
                  </a:cxn>
                  <a:cxn ang="0">
                    <a:pos x="18" y="136"/>
                  </a:cxn>
                  <a:cxn ang="0">
                    <a:pos x="18" y="150"/>
                  </a:cxn>
                  <a:cxn ang="0">
                    <a:pos x="23" y="118"/>
                  </a:cxn>
                  <a:cxn ang="0">
                    <a:pos x="23" y="77"/>
                  </a:cxn>
                  <a:cxn ang="0">
                    <a:pos x="23" y="154"/>
                  </a:cxn>
                  <a:cxn ang="0">
                    <a:pos x="27" y="168"/>
                  </a:cxn>
                  <a:cxn ang="0">
                    <a:pos x="27" y="299"/>
                  </a:cxn>
                  <a:cxn ang="0">
                    <a:pos x="27" y="159"/>
                  </a:cxn>
                  <a:cxn ang="0">
                    <a:pos x="32" y="118"/>
                  </a:cxn>
                  <a:cxn ang="0">
                    <a:pos x="32" y="136"/>
                  </a:cxn>
                  <a:cxn ang="0">
                    <a:pos x="32" y="91"/>
                  </a:cxn>
                  <a:cxn ang="0">
                    <a:pos x="37" y="45"/>
                  </a:cxn>
                  <a:cxn ang="0">
                    <a:pos x="37" y="168"/>
                  </a:cxn>
                  <a:cxn ang="0">
                    <a:pos x="37" y="0"/>
                  </a:cxn>
                  <a:cxn ang="0">
                    <a:pos x="37" y="163"/>
                  </a:cxn>
                  <a:cxn ang="0">
                    <a:pos x="41" y="245"/>
                  </a:cxn>
                  <a:cxn ang="0">
                    <a:pos x="41" y="77"/>
                  </a:cxn>
                  <a:cxn ang="0">
                    <a:pos x="41" y="91"/>
                  </a:cxn>
                  <a:cxn ang="0">
                    <a:pos x="46" y="118"/>
                  </a:cxn>
                  <a:cxn ang="0">
                    <a:pos x="46" y="36"/>
                  </a:cxn>
                  <a:cxn ang="0">
                    <a:pos x="46" y="50"/>
                  </a:cxn>
                  <a:cxn ang="0">
                    <a:pos x="50" y="54"/>
                  </a:cxn>
                  <a:cxn ang="0">
                    <a:pos x="50" y="150"/>
                  </a:cxn>
                  <a:cxn ang="0">
                    <a:pos x="50" y="50"/>
                  </a:cxn>
                  <a:cxn ang="0">
                    <a:pos x="55" y="104"/>
                  </a:cxn>
                  <a:cxn ang="0">
                    <a:pos x="55" y="36"/>
                  </a:cxn>
                  <a:cxn ang="0">
                    <a:pos x="55" y="82"/>
                  </a:cxn>
                  <a:cxn ang="0">
                    <a:pos x="59" y="41"/>
                  </a:cxn>
                  <a:cxn ang="0">
                    <a:pos x="59" y="150"/>
                  </a:cxn>
                  <a:cxn ang="0">
                    <a:pos x="64" y="95"/>
                  </a:cxn>
                </a:cxnLst>
                <a:rect l="0" t="0" r="r" b="b"/>
                <a:pathLst>
                  <a:path w="64" h="299">
                    <a:moveTo>
                      <a:pt x="0" y="77"/>
                    </a:moveTo>
                    <a:lnTo>
                      <a:pt x="0" y="181"/>
                    </a:lnTo>
                    <a:lnTo>
                      <a:pt x="0" y="68"/>
                    </a:lnTo>
                    <a:lnTo>
                      <a:pt x="0" y="168"/>
                    </a:lnTo>
                    <a:lnTo>
                      <a:pt x="5" y="159"/>
                    </a:lnTo>
                    <a:lnTo>
                      <a:pt x="5" y="245"/>
                    </a:lnTo>
                    <a:lnTo>
                      <a:pt x="5" y="195"/>
                    </a:lnTo>
                    <a:lnTo>
                      <a:pt x="9" y="122"/>
                    </a:lnTo>
                    <a:lnTo>
                      <a:pt x="9" y="77"/>
                    </a:lnTo>
                    <a:lnTo>
                      <a:pt x="14" y="172"/>
                    </a:lnTo>
                    <a:lnTo>
                      <a:pt x="14" y="290"/>
                    </a:lnTo>
                    <a:lnTo>
                      <a:pt x="14" y="281"/>
                    </a:lnTo>
                    <a:lnTo>
                      <a:pt x="18" y="163"/>
                    </a:lnTo>
                    <a:lnTo>
                      <a:pt x="18" y="172"/>
                    </a:lnTo>
                    <a:lnTo>
                      <a:pt x="18" y="136"/>
                    </a:lnTo>
                    <a:lnTo>
                      <a:pt x="18" y="150"/>
                    </a:lnTo>
                    <a:lnTo>
                      <a:pt x="23" y="118"/>
                    </a:lnTo>
                    <a:lnTo>
                      <a:pt x="23" y="77"/>
                    </a:lnTo>
                    <a:lnTo>
                      <a:pt x="23" y="154"/>
                    </a:lnTo>
                    <a:lnTo>
                      <a:pt x="27" y="168"/>
                    </a:lnTo>
                    <a:lnTo>
                      <a:pt x="27" y="299"/>
                    </a:lnTo>
                    <a:lnTo>
                      <a:pt x="27" y="159"/>
                    </a:lnTo>
                    <a:lnTo>
                      <a:pt x="32" y="118"/>
                    </a:lnTo>
                    <a:lnTo>
                      <a:pt x="32" y="136"/>
                    </a:lnTo>
                    <a:lnTo>
                      <a:pt x="32" y="91"/>
                    </a:lnTo>
                    <a:lnTo>
                      <a:pt x="37" y="45"/>
                    </a:lnTo>
                    <a:lnTo>
                      <a:pt x="37" y="168"/>
                    </a:lnTo>
                    <a:lnTo>
                      <a:pt x="37" y="0"/>
                    </a:lnTo>
                    <a:lnTo>
                      <a:pt x="37" y="163"/>
                    </a:lnTo>
                    <a:lnTo>
                      <a:pt x="41" y="245"/>
                    </a:lnTo>
                    <a:lnTo>
                      <a:pt x="41" y="77"/>
                    </a:lnTo>
                    <a:lnTo>
                      <a:pt x="41" y="91"/>
                    </a:lnTo>
                    <a:lnTo>
                      <a:pt x="46" y="118"/>
                    </a:lnTo>
                    <a:lnTo>
                      <a:pt x="46" y="36"/>
                    </a:lnTo>
                    <a:lnTo>
                      <a:pt x="46" y="50"/>
                    </a:lnTo>
                    <a:lnTo>
                      <a:pt x="50" y="54"/>
                    </a:lnTo>
                    <a:lnTo>
                      <a:pt x="50" y="150"/>
                    </a:lnTo>
                    <a:lnTo>
                      <a:pt x="50" y="50"/>
                    </a:lnTo>
                    <a:lnTo>
                      <a:pt x="55" y="104"/>
                    </a:lnTo>
                    <a:lnTo>
                      <a:pt x="55" y="36"/>
                    </a:lnTo>
                    <a:lnTo>
                      <a:pt x="55" y="82"/>
                    </a:lnTo>
                    <a:lnTo>
                      <a:pt x="59" y="41"/>
                    </a:lnTo>
                    <a:lnTo>
                      <a:pt x="59" y="150"/>
                    </a:lnTo>
                    <a:lnTo>
                      <a:pt x="64" y="95"/>
                    </a:lnTo>
                  </a:path>
                </a:pathLst>
              </a:custGeom>
              <a:noFill/>
              <a:ln w="12700" cmpd="sng">
                <a:solidFill>
                  <a:schemeClr val="accent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400"/>
              </a:p>
            </p:txBody>
          </p:sp>
          <p:sp>
            <p:nvSpPr>
              <p:cNvPr id="71" name="Freeform 488"/>
              <p:cNvSpPr>
                <a:spLocks/>
              </p:cNvSpPr>
              <p:nvPr/>
            </p:nvSpPr>
            <p:spPr bwMode="auto">
              <a:xfrm>
                <a:off x="4603749" y="5516562"/>
                <a:ext cx="317500" cy="525463"/>
              </a:xfrm>
              <a:custGeom>
                <a:avLst/>
                <a:gdLst/>
                <a:ahLst/>
                <a:cxnLst>
                  <a:cxn ang="0">
                    <a:pos x="0" y="122"/>
                  </a:cxn>
                  <a:cxn ang="0">
                    <a:pos x="5" y="86"/>
                  </a:cxn>
                  <a:cxn ang="0">
                    <a:pos x="9" y="254"/>
                  </a:cxn>
                  <a:cxn ang="0">
                    <a:pos x="14" y="77"/>
                  </a:cxn>
                  <a:cxn ang="0">
                    <a:pos x="19" y="104"/>
                  </a:cxn>
                  <a:cxn ang="0">
                    <a:pos x="23" y="299"/>
                  </a:cxn>
                  <a:cxn ang="0">
                    <a:pos x="28" y="159"/>
                  </a:cxn>
                  <a:cxn ang="0">
                    <a:pos x="32" y="113"/>
                  </a:cxn>
                  <a:cxn ang="0">
                    <a:pos x="37" y="159"/>
                  </a:cxn>
                  <a:cxn ang="0">
                    <a:pos x="41" y="118"/>
                  </a:cxn>
                  <a:cxn ang="0">
                    <a:pos x="46" y="141"/>
                  </a:cxn>
                  <a:cxn ang="0">
                    <a:pos x="50" y="195"/>
                  </a:cxn>
                  <a:cxn ang="0">
                    <a:pos x="55" y="32"/>
                  </a:cxn>
                  <a:cxn ang="0">
                    <a:pos x="59" y="86"/>
                  </a:cxn>
                  <a:cxn ang="0">
                    <a:pos x="68" y="104"/>
                  </a:cxn>
                  <a:cxn ang="0">
                    <a:pos x="73" y="199"/>
                  </a:cxn>
                  <a:cxn ang="0">
                    <a:pos x="77" y="131"/>
                  </a:cxn>
                  <a:cxn ang="0">
                    <a:pos x="82" y="86"/>
                  </a:cxn>
                  <a:cxn ang="0">
                    <a:pos x="86" y="181"/>
                  </a:cxn>
                  <a:cxn ang="0">
                    <a:pos x="91" y="82"/>
                  </a:cxn>
                  <a:cxn ang="0">
                    <a:pos x="96" y="331"/>
                  </a:cxn>
                  <a:cxn ang="0">
                    <a:pos x="100" y="68"/>
                  </a:cxn>
                  <a:cxn ang="0">
                    <a:pos x="105" y="113"/>
                  </a:cxn>
                  <a:cxn ang="0">
                    <a:pos x="109" y="104"/>
                  </a:cxn>
                  <a:cxn ang="0">
                    <a:pos x="114" y="50"/>
                  </a:cxn>
                  <a:cxn ang="0">
                    <a:pos x="118" y="154"/>
                  </a:cxn>
                  <a:cxn ang="0">
                    <a:pos x="123" y="0"/>
                  </a:cxn>
                  <a:cxn ang="0">
                    <a:pos x="127" y="5"/>
                  </a:cxn>
                  <a:cxn ang="0">
                    <a:pos x="132" y="286"/>
                  </a:cxn>
                  <a:cxn ang="0">
                    <a:pos x="136" y="122"/>
                  </a:cxn>
                  <a:cxn ang="0">
                    <a:pos x="141" y="286"/>
                  </a:cxn>
                  <a:cxn ang="0">
                    <a:pos x="150" y="113"/>
                  </a:cxn>
                  <a:cxn ang="0">
                    <a:pos x="154" y="159"/>
                  </a:cxn>
                  <a:cxn ang="0">
                    <a:pos x="159" y="145"/>
                  </a:cxn>
                  <a:cxn ang="0">
                    <a:pos x="164" y="59"/>
                  </a:cxn>
                  <a:cxn ang="0">
                    <a:pos x="168" y="141"/>
                  </a:cxn>
                  <a:cxn ang="0">
                    <a:pos x="177" y="109"/>
                  </a:cxn>
                  <a:cxn ang="0">
                    <a:pos x="182" y="227"/>
                  </a:cxn>
                  <a:cxn ang="0">
                    <a:pos x="186" y="213"/>
                  </a:cxn>
                  <a:cxn ang="0">
                    <a:pos x="191" y="204"/>
                  </a:cxn>
                  <a:cxn ang="0">
                    <a:pos x="195" y="100"/>
                  </a:cxn>
                  <a:cxn ang="0">
                    <a:pos x="200" y="136"/>
                  </a:cxn>
                </a:cxnLst>
                <a:rect l="0" t="0" r="r" b="b"/>
                <a:pathLst>
                  <a:path w="200" h="331">
                    <a:moveTo>
                      <a:pt x="0" y="204"/>
                    </a:moveTo>
                    <a:lnTo>
                      <a:pt x="0" y="290"/>
                    </a:lnTo>
                    <a:lnTo>
                      <a:pt x="0" y="122"/>
                    </a:lnTo>
                    <a:lnTo>
                      <a:pt x="5" y="91"/>
                    </a:lnTo>
                    <a:lnTo>
                      <a:pt x="5" y="145"/>
                    </a:lnTo>
                    <a:lnTo>
                      <a:pt x="5" y="86"/>
                    </a:lnTo>
                    <a:lnTo>
                      <a:pt x="5" y="127"/>
                    </a:lnTo>
                    <a:lnTo>
                      <a:pt x="9" y="100"/>
                    </a:lnTo>
                    <a:lnTo>
                      <a:pt x="9" y="254"/>
                    </a:lnTo>
                    <a:lnTo>
                      <a:pt x="9" y="213"/>
                    </a:lnTo>
                    <a:lnTo>
                      <a:pt x="14" y="190"/>
                    </a:lnTo>
                    <a:lnTo>
                      <a:pt x="14" y="77"/>
                    </a:lnTo>
                    <a:lnTo>
                      <a:pt x="14" y="150"/>
                    </a:lnTo>
                    <a:lnTo>
                      <a:pt x="19" y="145"/>
                    </a:lnTo>
                    <a:lnTo>
                      <a:pt x="19" y="104"/>
                    </a:lnTo>
                    <a:lnTo>
                      <a:pt x="19" y="236"/>
                    </a:lnTo>
                    <a:lnTo>
                      <a:pt x="23" y="172"/>
                    </a:lnTo>
                    <a:lnTo>
                      <a:pt x="23" y="299"/>
                    </a:lnTo>
                    <a:lnTo>
                      <a:pt x="23" y="263"/>
                    </a:lnTo>
                    <a:lnTo>
                      <a:pt x="28" y="145"/>
                    </a:lnTo>
                    <a:lnTo>
                      <a:pt x="28" y="159"/>
                    </a:lnTo>
                    <a:lnTo>
                      <a:pt x="28" y="104"/>
                    </a:lnTo>
                    <a:lnTo>
                      <a:pt x="28" y="131"/>
                    </a:lnTo>
                    <a:lnTo>
                      <a:pt x="32" y="113"/>
                    </a:lnTo>
                    <a:lnTo>
                      <a:pt x="32" y="159"/>
                    </a:lnTo>
                    <a:lnTo>
                      <a:pt x="32" y="127"/>
                    </a:lnTo>
                    <a:lnTo>
                      <a:pt x="37" y="159"/>
                    </a:lnTo>
                    <a:lnTo>
                      <a:pt x="37" y="299"/>
                    </a:lnTo>
                    <a:lnTo>
                      <a:pt x="37" y="113"/>
                    </a:lnTo>
                    <a:lnTo>
                      <a:pt x="41" y="118"/>
                    </a:lnTo>
                    <a:lnTo>
                      <a:pt x="41" y="145"/>
                    </a:lnTo>
                    <a:lnTo>
                      <a:pt x="41" y="50"/>
                    </a:lnTo>
                    <a:lnTo>
                      <a:pt x="46" y="141"/>
                    </a:lnTo>
                    <a:lnTo>
                      <a:pt x="46" y="236"/>
                    </a:lnTo>
                    <a:lnTo>
                      <a:pt x="46" y="127"/>
                    </a:lnTo>
                    <a:lnTo>
                      <a:pt x="50" y="195"/>
                    </a:lnTo>
                    <a:lnTo>
                      <a:pt x="50" y="59"/>
                    </a:lnTo>
                    <a:lnTo>
                      <a:pt x="55" y="63"/>
                    </a:lnTo>
                    <a:lnTo>
                      <a:pt x="55" y="32"/>
                    </a:lnTo>
                    <a:lnTo>
                      <a:pt x="55" y="181"/>
                    </a:lnTo>
                    <a:lnTo>
                      <a:pt x="59" y="195"/>
                    </a:lnTo>
                    <a:lnTo>
                      <a:pt x="59" y="86"/>
                    </a:lnTo>
                    <a:lnTo>
                      <a:pt x="64" y="54"/>
                    </a:lnTo>
                    <a:lnTo>
                      <a:pt x="64" y="109"/>
                    </a:lnTo>
                    <a:lnTo>
                      <a:pt x="68" y="104"/>
                    </a:lnTo>
                    <a:lnTo>
                      <a:pt x="68" y="77"/>
                    </a:lnTo>
                    <a:lnTo>
                      <a:pt x="68" y="245"/>
                    </a:lnTo>
                    <a:lnTo>
                      <a:pt x="73" y="199"/>
                    </a:lnTo>
                    <a:lnTo>
                      <a:pt x="73" y="82"/>
                    </a:lnTo>
                    <a:lnTo>
                      <a:pt x="77" y="122"/>
                    </a:lnTo>
                    <a:lnTo>
                      <a:pt x="77" y="131"/>
                    </a:lnTo>
                    <a:lnTo>
                      <a:pt x="77" y="59"/>
                    </a:lnTo>
                    <a:lnTo>
                      <a:pt x="77" y="113"/>
                    </a:lnTo>
                    <a:lnTo>
                      <a:pt x="82" y="86"/>
                    </a:lnTo>
                    <a:lnTo>
                      <a:pt x="82" y="286"/>
                    </a:lnTo>
                    <a:lnTo>
                      <a:pt x="82" y="231"/>
                    </a:lnTo>
                    <a:lnTo>
                      <a:pt x="86" y="181"/>
                    </a:lnTo>
                    <a:lnTo>
                      <a:pt x="86" y="95"/>
                    </a:lnTo>
                    <a:lnTo>
                      <a:pt x="86" y="122"/>
                    </a:lnTo>
                    <a:lnTo>
                      <a:pt x="91" y="82"/>
                    </a:lnTo>
                    <a:lnTo>
                      <a:pt x="91" y="181"/>
                    </a:lnTo>
                    <a:lnTo>
                      <a:pt x="96" y="159"/>
                    </a:lnTo>
                    <a:lnTo>
                      <a:pt x="96" y="331"/>
                    </a:lnTo>
                    <a:lnTo>
                      <a:pt x="96" y="14"/>
                    </a:lnTo>
                    <a:lnTo>
                      <a:pt x="100" y="45"/>
                    </a:lnTo>
                    <a:lnTo>
                      <a:pt x="100" y="68"/>
                    </a:lnTo>
                    <a:lnTo>
                      <a:pt x="100" y="32"/>
                    </a:lnTo>
                    <a:lnTo>
                      <a:pt x="105" y="127"/>
                    </a:lnTo>
                    <a:lnTo>
                      <a:pt x="105" y="113"/>
                    </a:lnTo>
                    <a:lnTo>
                      <a:pt x="105" y="199"/>
                    </a:lnTo>
                    <a:lnTo>
                      <a:pt x="109" y="168"/>
                    </a:lnTo>
                    <a:lnTo>
                      <a:pt x="109" y="104"/>
                    </a:lnTo>
                    <a:lnTo>
                      <a:pt x="114" y="73"/>
                    </a:lnTo>
                    <a:lnTo>
                      <a:pt x="114" y="41"/>
                    </a:lnTo>
                    <a:lnTo>
                      <a:pt x="114" y="50"/>
                    </a:lnTo>
                    <a:lnTo>
                      <a:pt x="118" y="109"/>
                    </a:lnTo>
                    <a:lnTo>
                      <a:pt x="118" y="276"/>
                    </a:lnTo>
                    <a:lnTo>
                      <a:pt x="118" y="154"/>
                    </a:lnTo>
                    <a:lnTo>
                      <a:pt x="123" y="45"/>
                    </a:lnTo>
                    <a:lnTo>
                      <a:pt x="123" y="109"/>
                    </a:lnTo>
                    <a:lnTo>
                      <a:pt x="123" y="0"/>
                    </a:lnTo>
                    <a:lnTo>
                      <a:pt x="123" y="45"/>
                    </a:lnTo>
                    <a:lnTo>
                      <a:pt x="127" y="77"/>
                    </a:lnTo>
                    <a:lnTo>
                      <a:pt x="127" y="5"/>
                    </a:lnTo>
                    <a:lnTo>
                      <a:pt x="127" y="240"/>
                    </a:lnTo>
                    <a:lnTo>
                      <a:pt x="132" y="208"/>
                    </a:lnTo>
                    <a:lnTo>
                      <a:pt x="132" y="286"/>
                    </a:lnTo>
                    <a:lnTo>
                      <a:pt x="132" y="127"/>
                    </a:lnTo>
                    <a:lnTo>
                      <a:pt x="136" y="82"/>
                    </a:lnTo>
                    <a:lnTo>
                      <a:pt x="136" y="122"/>
                    </a:lnTo>
                    <a:lnTo>
                      <a:pt x="136" y="104"/>
                    </a:lnTo>
                    <a:lnTo>
                      <a:pt x="141" y="122"/>
                    </a:lnTo>
                    <a:lnTo>
                      <a:pt x="141" y="286"/>
                    </a:lnTo>
                    <a:lnTo>
                      <a:pt x="145" y="213"/>
                    </a:lnTo>
                    <a:lnTo>
                      <a:pt x="145" y="118"/>
                    </a:lnTo>
                    <a:lnTo>
                      <a:pt x="150" y="113"/>
                    </a:lnTo>
                    <a:lnTo>
                      <a:pt x="150" y="77"/>
                    </a:lnTo>
                    <a:lnTo>
                      <a:pt x="150" y="177"/>
                    </a:lnTo>
                    <a:lnTo>
                      <a:pt x="154" y="159"/>
                    </a:lnTo>
                    <a:lnTo>
                      <a:pt x="154" y="245"/>
                    </a:lnTo>
                    <a:lnTo>
                      <a:pt x="154" y="141"/>
                    </a:lnTo>
                    <a:lnTo>
                      <a:pt x="159" y="145"/>
                    </a:lnTo>
                    <a:lnTo>
                      <a:pt x="159" y="63"/>
                    </a:lnTo>
                    <a:lnTo>
                      <a:pt x="164" y="86"/>
                    </a:lnTo>
                    <a:lnTo>
                      <a:pt x="164" y="59"/>
                    </a:lnTo>
                    <a:lnTo>
                      <a:pt x="164" y="218"/>
                    </a:lnTo>
                    <a:lnTo>
                      <a:pt x="168" y="249"/>
                    </a:lnTo>
                    <a:lnTo>
                      <a:pt x="168" y="141"/>
                    </a:lnTo>
                    <a:lnTo>
                      <a:pt x="173" y="82"/>
                    </a:lnTo>
                    <a:lnTo>
                      <a:pt x="173" y="141"/>
                    </a:lnTo>
                    <a:lnTo>
                      <a:pt x="177" y="109"/>
                    </a:lnTo>
                    <a:lnTo>
                      <a:pt x="177" y="254"/>
                    </a:lnTo>
                    <a:lnTo>
                      <a:pt x="182" y="213"/>
                    </a:lnTo>
                    <a:lnTo>
                      <a:pt x="182" y="227"/>
                    </a:lnTo>
                    <a:lnTo>
                      <a:pt x="182" y="113"/>
                    </a:lnTo>
                    <a:lnTo>
                      <a:pt x="186" y="36"/>
                    </a:lnTo>
                    <a:lnTo>
                      <a:pt x="186" y="213"/>
                    </a:lnTo>
                    <a:lnTo>
                      <a:pt x="186" y="208"/>
                    </a:lnTo>
                    <a:lnTo>
                      <a:pt x="191" y="177"/>
                    </a:lnTo>
                    <a:lnTo>
                      <a:pt x="191" y="204"/>
                    </a:lnTo>
                    <a:lnTo>
                      <a:pt x="191" y="172"/>
                    </a:lnTo>
                    <a:lnTo>
                      <a:pt x="195" y="59"/>
                    </a:lnTo>
                    <a:lnTo>
                      <a:pt x="195" y="100"/>
                    </a:lnTo>
                    <a:lnTo>
                      <a:pt x="195" y="45"/>
                    </a:lnTo>
                    <a:lnTo>
                      <a:pt x="195" y="63"/>
                    </a:lnTo>
                    <a:lnTo>
                      <a:pt x="200" y="136"/>
                    </a:lnTo>
                    <a:lnTo>
                      <a:pt x="200" y="118"/>
                    </a:lnTo>
                    <a:lnTo>
                      <a:pt x="200" y="145"/>
                    </a:lnTo>
                  </a:path>
                </a:pathLst>
              </a:custGeom>
              <a:noFill/>
              <a:ln w="12700" cmpd="sng">
                <a:solidFill>
                  <a:schemeClr val="accent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400"/>
              </a:p>
            </p:txBody>
          </p:sp>
          <p:sp>
            <p:nvSpPr>
              <p:cNvPr id="72" name="Freeform 489"/>
              <p:cNvSpPr>
                <a:spLocks/>
              </p:cNvSpPr>
              <p:nvPr/>
            </p:nvSpPr>
            <p:spPr bwMode="auto">
              <a:xfrm>
                <a:off x="4921249" y="5480050"/>
                <a:ext cx="323850" cy="490538"/>
              </a:xfrm>
              <a:custGeom>
                <a:avLst/>
                <a:gdLst/>
                <a:ahLst/>
                <a:cxnLst>
                  <a:cxn ang="0">
                    <a:pos x="4" y="82"/>
                  </a:cxn>
                  <a:cxn ang="0">
                    <a:pos x="9" y="127"/>
                  </a:cxn>
                  <a:cxn ang="0">
                    <a:pos x="13" y="118"/>
                  </a:cxn>
                  <a:cxn ang="0">
                    <a:pos x="18" y="145"/>
                  </a:cxn>
                  <a:cxn ang="0">
                    <a:pos x="22" y="109"/>
                  </a:cxn>
                  <a:cxn ang="0">
                    <a:pos x="22" y="186"/>
                  </a:cxn>
                  <a:cxn ang="0">
                    <a:pos x="31" y="164"/>
                  </a:cxn>
                  <a:cxn ang="0">
                    <a:pos x="36" y="281"/>
                  </a:cxn>
                  <a:cxn ang="0">
                    <a:pos x="45" y="154"/>
                  </a:cxn>
                  <a:cxn ang="0">
                    <a:pos x="50" y="200"/>
                  </a:cxn>
                  <a:cxn ang="0">
                    <a:pos x="50" y="191"/>
                  </a:cxn>
                  <a:cxn ang="0">
                    <a:pos x="54" y="123"/>
                  </a:cxn>
                  <a:cxn ang="0">
                    <a:pos x="59" y="91"/>
                  </a:cxn>
                  <a:cxn ang="0">
                    <a:pos x="63" y="186"/>
                  </a:cxn>
                  <a:cxn ang="0">
                    <a:pos x="68" y="123"/>
                  </a:cxn>
                  <a:cxn ang="0">
                    <a:pos x="72" y="141"/>
                  </a:cxn>
                  <a:cxn ang="0">
                    <a:pos x="77" y="168"/>
                  </a:cxn>
                  <a:cxn ang="0">
                    <a:pos x="81" y="86"/>
                  </a:cxn>
                  <a:cxn ang="0">
                    <a:pos x="86" y="150"/>
                  </a:cxn>
                  <a:cxn ang="0">
                    <a:pos x="90" y="82"/>
                  </a:cxn>
                  <a:cxn ang="0">
                    <a:pos x="95" y="168"/>
                  </a:cxn>
                  <a:cxn ang="0">
                    <a:pos x="99" y="91"/>
                  </a:cxn>
                  <a:cxn ang="0">
                    <a:pos x="104" y="154"/>
                  </a:cxn>
                  <a:cxn ang="0">
                    <a:pos x="109" y="109"/>
                  </a:cxn>
                  <a:cxn ang="0">
                    <a:pos x="113" y="55"/>
                  </a:cxn>
                  <a:cxn ang="0">
                    <a:pos x="118" y="168"/>
                  </a:cxn>
                  <a:cxn ang="0">
                    <a:pos x="127" y="68"/>
                  </a:cxn>
                  <a:cxn ang="0">
                    <a:pos x="136" y="96"/>
                  </a:cxn>
                  <a:cxn ang="0">
                    <a:pos x="136" y="68"/>
                  </a:cxn>
                  <a:cxn ang="0">
                    <a:pos x="140" y="82"/>
                  </a:cxn>
                  <a:cxn ang="0">
                    <a:pos x="145" y="168"/>
                  </a:cxn>
                  <a:cxn ang="0">
                    <a:pos x="149" y="91"/>
                  </a:cxn>
                  <a:cxn ang="0">
                    <a:pos x="158" y="159"/>
                  </a:cxn>
                  <a:cxn ang="0">
                    <a:pos x="163" y="109"/>
                  </a:cxn>
                  <a:cxn ang="0">
                    <a:pos x="167" y="86"/>
                  </a:cxn>
                  <a:cxn ang="0">
                    <a:pos x="167" y="123"/>
                  </a:cxn>
                  <a:cxn ang="0">
                    <a:pos x="172" y="59"/>
                  </a:cxn>
                  <a:cxn ang="0">
                    <a:pos x="176" y="150"/>
                  </a:cxn>
                  <a:cxn ang="0">
                    <a:pos x="181" y="132"/>
                  </a:cxn>
                  <a:cxn ang="0">
                    <a:pos x="190" y="73"/>
                  </a:cxn>
                  <a:cxn ang="0">
                    <a:pos x="195" y="231"/>
                  </a:cxn>
                  <a:cxn ang="0">
                    <a:pos x="199" y="55"/>
                  </a:cxn>
                </a:cxnLst>
                <a:rect l="0" t="0" r="r" b="b"/>
                <a:pathLst>
                  <a:path w="204" h="309">
                    <a:moveTo>
                      <a:pt x="0" y="168"/>
                    </a:moveTo>
                    <a:lnTo>
                      <a:pt x="4" y="222"/>
                    </a:lnTo>
                    <a:lnTo>
                      <a:pt x="4" y="82"/>
                    </a:lnTo>
                    <a:lnTo>
                      <a:pt x="4" y="86"/>
                    </a:lnTo>
                    <a:lnTo>
                      <a:pt x="9" y="96"/>
                    </a:lnTo>
                    <a:lnTo>
                      <a:pt x="9" y="127"/>
                    </a:lnTo>
                    <a:lnTo>
                      <a:pt x="9" y="77"/>
                    </a:lnTo>
                    <a:lnTo>
                      <a:pt x="9" y="123"/>
                    </a:lnTo>
                    <a:lnTo>
                      <a:pt x="13" y="118"/>
                    </a:lnTo>
                    <a:lnTo>
                      <a:pt x="13" y="241"/>
                    </a:lnTo>
                    <a:lnTo>
                      <a:pt x="13" y="227"/>
                    </a:lnTo>
                    <a:lnTo>
                      <a:pt x="18" y="145"/>
                    </a:lnTo>
                    <a:lnTo>
                      <a:pt x="18" y="82"/>
                    </a:lnTo>
                    <a:lnTo>
                      <a:pt x="18" y="141"/>
                    </a:lnTo>
                    <a:lnTo>
                      <a:pt x="22" y="109"/>
                    </a:lnTo>
                    <a:lnTo>
                      <a:pt x="22" y="200"/>
                    </a:lnTo>
                    <a:lnTo>
                      <a:pt x="22" y="50"/>
                    </a:lnTo>
                    <a:lnTo>
                      <a:pt x="22" y="186"/>
                    </a:lnTo>
                    <a:lnTo>
                      <a:pt x="27" y="286"/>
                    </a:lnTo>
                    <a:lnTo>
                      <a:pt x="27" y="150"/>
                    </a:lnTo>
                    <a:lnTo>
                      <a:pt x="31" y="164"/>
                    </a:lnTo>
                    <a:lnTo>
                      <a:pt x="31" y="73"/>
                    </a:lnTo>
                    <a:lnTo>
                      <a:pt x="36" y="127"/>
                    </a:lnTo>
                    <a:lnTo>
                      <a:pt x="36" y="281"/>
                    </a:lnTo>
                    <a:lnTo>
                      <a:pt x="41" y="309"/>
                    </a:lnTo>
                    <a:lnTo>
                      <a:pt x="41" y="141"/>
                    </a:lnTo>
                    <a:lnTo>
                      <a:pt x="45" y="154"/>
                    </a:lnTo>
                    <a:lnTo>
                      <a:pt x="45" y="55"/>
                    </a:lnTo>
                    <a:lnTo>
                      <a:pt x="45" y="150"/>
                    </a:lnTo>
                    <a:lnTo>
                      <a:pt x="50" y="200"/>
                    </a:lnTo>
                    <a:lnTo>
                      <a:pt x="50" y="254"/>
                    </a:lnTo>
                    <a:lnTo>
                      <a:pt x="50" y="132"/>
                    </a:lnTo>
                    <a:lnTo>
                      <a:pt x="50" y="191"/>
                    </a:lnTo>
                    <a:lnTo>
                      <a:pt x="54" y="150"/>
                    </a:lnTo>
                    <a:lnTo>
                      <a:pt x="54" y="100"/>
                    </a:lnTo>
                    <a:lnTo>
                      <a:pt x="54" y="123"/>
                    </a:lnTo>
                    <a:lnTo>
                      <a:pt x="59" y="109"/>
                    </a:lnTo>
                    <a:lnTo>
                      <a:pt x="59" y="191"/>
                    </a:lnTo>
                    <a:lnTo>
                      <a:pt x="59" y="91"/>
                    </a:lnTo>
                    <a:lnTo>
                      <a:pt x="59" y="145"/>
                    </a:lnTo>
                    <a:lnTo>
                      <a:pt x="63" y="159"/>
                    </a:lnTo>
                    <a:lnTo>
                      <a:pt x="63" y="186"/>
                    </a:lnTo>
                    <a:lnTo>
                      <a:pt x="63" y="136"/>
                    </a:lnTo>
                    <a:lnTo>
                      <a:pt x="68" y="105"/>
                    </a:lnTo>
                    <a:lnTo>
                      <a:pt x="68" y="123"/>
                    </a:lnTo>
                    <a:lnTo>
                      <a:pt x="68" y="55"/>
                    </a:lnTo>
                    <a:lnTo>
                      <a:pt x="68" y="91"/>
                    </a:lnTo>
                    <a:lnTo>
                      <a:pt x="72" y="141"/>
                    </a:lnTo>
                    <a:lnTo>
                      <a:pt x="72" y="222"/>
                    </a:lnTo>
                    <a:lnTo>
                      <a:pt x="72" y="218"/>
                    </a:lnTo>
                    <a:lnTo>
                      <a:pt x="77" y="168"/>
                    </a:lnTo>
                    <a:lnTo>
                      <a:pt x="77" y="55"/>
                    </a:lnTo>
                    <a:lnTo>
                      <a:pt x="77" y="132"/>
                    </a:lnTo>
                    <a:lnTo>
                      <a:pt x="81" y="86"/>
                    </a:lnTo>
                    <a:lnTo>
                      <a:pt x="81" y="154"/>
                    </a:lnTo>
                    <a:lnTo>
                      <a:pt x="86" y="268"/>
                    </a:lnTo>
                    <a:lnTo>
                      <a:pt x="86" y="150"/>
                    </a:lnTo>
                    <a:lnTo>
                      <a:pt x="90" y="59"/>
                    </a:lnTo>
                    <a:lnTo>
                      <a:pt x="90" y="100"/>
                    </a:lnTo>
                    <a:lnTo>
                      <a:pt x="90" y="82"/>
                    </a:lnTo>
                    <a:lnTo>
                      <a:pt x="95" y="91"/>
                    </a:lnTo>
                    <a:lnTo>
                      <a:pt x="95" y="182"/>
                    </a:lnTo>
                    <a:lnTo>
                      <a:pt x="95" y="168"/>
                    </a:lnTo>
                    <a:lnTo>
                      <a:pt x="99" y="186"/>
                    </a:lnTo>
                    <a:lnTo>
                      <a:pt x="99" y="200"/>
                    </a:lnTo>
                    <a:lnTo>
                      <a:pt x="99" y="91"/>
                    </a:lnTo>
                    <a:lnTo>
                      <a:pt x="99" y="109"/>
                    </a:lnTo>
                    <a:lnTo>
                      <a:pt x="104" y="109"/>
                    </a:lnTo>
                    <a:lnTo>
                      <a:pt x="104" y="154"/>
                    </a:lnTo>
                    <a:lnTo>
                      <a:pt x="109" y="150"/>
                    </a:lnTo>
                    <a:lnTo>
                      <a:pt x="109" y="213"/>
                    </a:lnTo>
                    <a:lnTo>
                      <a:pt x="109" y="109"/>
                    </a:lnTo>
                    <a:lnTo>
                      <a:pt x="109" y="141"/>
                    </a:lnTo>
                    <a:lnTo>
                      <a:pt x="113" y="127"/>
                    </a:lnTo>
                    <a:lnTo>
                      <a:pt x="113" y="55"/>
                    </a:lnTo>
                    <a:lnTo>
                      <a:pt x="113" y="86"/>
                    </a:lnTo>
                    <a:lnTo>
                      <a:pt x="118" y="32"/>
                    </a:lnTo>
                    <a:lnTo>
                      <a:pt x="118" y="168"/>
                    </a:lnTo>
                    <a:lnTo>
                      <a:pt x="127" y="50"/>
                    </a:lnTo>
                    <a:lnTo>
                      <a:pt x="127" y="96"/>
                    </a:lnTo>
                    <a:lnTo>
                      <a:pt x="127" y="68"/>
                    </a:lnTo>
                    <a:lnTo>
                      <a:pt x="131" y="73"/>
                    </a:lnTo>
                    <a:lnTo>
                      <a:pt x="131" y="182"/>
                    </a:lnTo>
                    <a:lnTo>
                      <a:pt x="136" y="96"/>
                    </a:lnTo>
                    <a:lnTo>
                      <a:pt x="136" y="154"/>
                    </a:lnTo>
                    <a:lnTo>
                      <a:pt x="136" y="0"/>
                    </a:lnTo>
                    <a:lnTo>
                      <a:pt x="136" y="68"/>
                    </a:lnTo>
                    <a:lnTo>
                      <a:pt x="140" y="68"/>
                    </a:lnTo>
                    <a:lnTo>
                      <a:pt x="140" y="136"/>
                    </a:lnTo>
                    <a:lnTo>
                      <a:pt x="140" y="82"/>
                    </a:lnTo>
                    <a:lnTo>
                      <a:pt x="145" y="168"/>
                    </a:lnTo>
                    <a:lnTo>
                      <a:pt x="145" y="236"/>
                    </a:lnTo>
                    <a:lnTo>
                      <a:pt x="145" y="168"/>
                    </a:lnTo>
                    <a:lnTo>
                      <a:pt x="149" y="145"/>
                    </a:lnTo>
                    <a:lnTo>
                      <a:pt x="149" y="86"/>
                    </a:lnTo>
                    <a:lnTo>
                      <a:pt x="149" y="91"/>
                    </a:lnTo>
                    <a:lnTo>
                      <a:pt x="154" y="77"/>
                    </a:lnTo>
                    <a:lnTo>
                      <a:pt x="154" y="154"/>
                    </a:lnTo>
                    <a:lnTo>
                      <a:pt x="158" y="159"/>
                    </a:lnTo>
                    <a:lnTo>
                      <a:pt x="158" y="200"/>
                    </a:lnTo>
                    <a:lnTo>
                      <a:pt x="158" y="123"/>
                    </a:lnTo>
                    <a:lnTo>
                      <a:pt x="163" y="109"/>
                    </a:lnTo>
                    <a:lnTo>
                      <a:pt x="163" y="100"/>
                    </a:lnTo>
                    <a:lnTo>
                      <a:pt x="163" y="105"/>
                    </a:lnTo>
                    <a:lnTo>
                      <a:pt x="167" y="86"/>
                    </a:lnTo>
                    <a:lnTo>
                      <a:pt x="167" y="250"/>
                    </a:lnTo>
                    <a:lnTo>
                      <a:pt x="167" y="73"/>
                    </a:lnTo>
                    <a:lnTo>
                      <a:pt x="167" y="123"/>
                    </a:lnTo>
                    <a:lnTo>
                      <a:pt x="172" y="59"/>
                    </a:lnTo>
                    <a:lnTo>
                      <a:pt x="172" y="118"/>
                    </a:lnTo>
                    <a:lnTo>
                      <a:pt x="172" y="59"/>
                    </a:lnTo>
                    <a:lnTo>
                      <a:pt x="172" y="114"/>
                    </a:lnTo>
                    <a:lnTo>
                      <a:pt x="176" y="73"/>
                    </a:lnTo>
                    <a:lnTo>
                      <a:pt x="176" y="150"/>
                    </a:lnTo>
                    <a:lnTo>
                      <a:pt x="181" y="250"/>
                    </a:lnTo>
                    <a:lnTo>
                      <a:pt x="181" y="123"/>
                    </a:lnTo>
                    <a:lnTo>
                      <a:pt x="181" y="132"/>
                    </a:lnTo>
                    <a:lnTo>
                      <a:pt x="186" y="123"/>
                    </a:lnTo>
                    <a:lnTo>
                      <a:pt x="186" y="105"/>
                    </a:lnTo>
                    <a:lnTo>
                      <a:pt x="190" y="73"/>
                    </a:lnTo>
                    <a:lnTo>
                      <a:pt x="190" y="259"/>
                    </a:lnTo>
                    <a:lnTo>
                      <a:pt x="195" y="164"/>
                    </a:lnTo>
                    <a:lnTo>
                      <a:pt x="195" y="231"/>
                    </a:lnTo>
                    <a:lnTo>
                      <a:pt x="195" y="132"/>
                    </a:lnTo>
                    <a:lnTo>
                      <a:pt x="199" y="118"/>
                    </a:lnTo>
                    <a:lnTo>
                      <a:pt x="199" y="55"/>
                    </a:lnTo>
                    <a:lnTo>
                      <a:pt x="199" y="86"/>
                    </a:lnTo>
                    <a:lnTo>
                      <a:pt x="204" y="168"/>
                    </a:lnTo>
                  </a:path>
                </a:pathLst>
              </a:custGeom>
              <a:noFill/>
              <a:ln w="12700" cmpd="sng">
                <a:solidFill>
                  <a:schemeClr val="accent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400"/>
              </a:p>
            </p:txBody>
          </p:sp>
          <p:sp>
            <p:nvSpPr>
              <p:cNvPr id="73" name="Freeform 490"/>
              <p:cNvSpPr>
                <a:spLocks/>
              </p:cNvSpPr>
              <p:nvPr/>
            </p:nvSpPr>
            <p:spPr bwMode="auto">
              <a:xfrm>
                <a:off x="5245099" y="5459412"/>
                <a:ext cx="309563" cy="511175"/>
              </a:xfrm>
              <a:custGeom>
                <a:avLst/>
                <a:gdLst/>
                <a:ahLst/>
                <a:cxnLst>
                  <a:cxn ang="0">
                    <a:pos x="0" y="140"/>
                  </a:cxn>
                  <a:cxn ang="0">
                    <a:pos x="4" y="104"/>
                  </a:cxn>
                  <a:cxn ang="0">
                    <a:pos x="9" y="140"/>
                  </a:cxn>
                  <a:cxn ang="0">
                    <a:pos x="18" y="122"/>
                  </a:cxn>
                  <a:cxn ang="0">
                    <a:pos x="22" y="322"/>
                  </a:cxn>
                  <a:cxn ang="0">
                    <a:pos x="27" y="63"/>
                  </a:cxn>
                  <a:cxn ang="0">
                    <a:pos x="31" y="90"/>
                  </a:cxn>
                  <a:cxn ang="0">
                    <a:pos x="36" y="222"/>
                  </a:cxn>
                  <a:cxn ang="0">
                    <a:pos x="45" y="90"/>
                  </a:cxn>
                  <a:cxn ang="0">
                    <a:pos x="45" y="177"/>
                  </a:cxn>
                  <a:cxn ang="0">
                    <a:pos x="50" y="127"/>
                  </a:cxn>
                  <a:cxn ang="0">
                    <a:pos x="54" y="81"/>
                  </a:cxn>
                  <a:cxn ang="0">
                    <a:pos x="59" y="158"/>
                  </a:cxn>
                  <a:cxn ang="0">
                    <a:pos x="68" y="99"/>
                  </a:cxn>
                  <a:cxn ang="0">
                    <a:pos x="72" y="163"/>
                  </a:cxn>
                  <a:cxn ang="0">
                    <a:pos x="72" y="177"/>
                  </a:cxn>
                  <a:cxn ang="0">
                    <a:pos x="77" y="36"/>
                  </a:cxn>
                  <a:cxn ang="0">
                    <a:pos x="86" y="276"/>
                  </a:cxn>
                  <a:cxn ang="0">
                    <a:pos x="90" y="86"/>
                  </a:cxn>
                  <a:cxn ang="0">
                    <a:pos x="90" y="90"/>
                  </a:cxn>
                  <a:cxn ang="0">
                    <a:pos x="99" y="172"/>
                  </a:cxn>
                  <a:cxn ang="0">
                    <a:pos x="104" y="68"/>
                  </a:cxn>
                  <a:cxn ang="0">
                    <a:pos x="108" y="149"/>
                  </a:cxn>
                  <a:cxn ang="0">
                    <a:pos x="108" y="149"/>
                  </a:cxn>
                  <a:cxn ang="0">
                    <a:pos x="113" y="90"/>
                  </a:cxn>
                  <a:cxn ang="0">
                    <a:pos x="117" y="136"/>
                  </a:cxn>
                  <a:cxn ang="0">
                    <a:pos x="122" y="72"/>
                  </a:cxn>
                  <a:cxn ang="0">
                    <a:pos x="127" y="95"/>
                  </a:cxn>
                  <a:cxn ang="0">
                    <a:pos x="131" y="154"/>
                  </a:cxn>
                  <a:cxn ang="0">
                    <a:pos x="136" y="122"/>
                  </a:cxn>
                  <a:cxn ang="0">
                    <a:pos x="140" y="72"/>
                  </a:cxn>
                  <a:cxn ang="0">
                    <a:pos x="145" y="163"/>
                  </a:cxn>
                  <a:cxn ang="0">
                    <a:pos x="149" y="59"/>
                  </a:cxn>
                  <a:cxn ang="0">
                    <a:pos x="154" y="72"/>
                  </a:cxn>
                  <a:cxn ang="0">
                    <a:pos x="158" y="172"/>
                  </a:cxn>
                  <a:cxn ang="0">
                    <a:pos x="163" y="81"/>
                  </a:cxn>
                  <a:cxn ang="0">
                    <a:pos x="167" y="127"/>
                  </a:cxn>
                  <a:cxn ang="0">
                    <a:pos x="172" y="77"/>
                  </a:cxn>
                  <a:cxn ang="0">
                    <a:pos x="172" y="72"/>
                  </a:cxn>
                  <a:cxn ang="0">
                    <a:pos x="181" y="154"/>
                  </a:cxn>
                  <a:cxn ang="0">
                    <a:pos x="185" y="27"/>
                  </a:cxn>
                  <a:cxn ang="0">
                    <a:pos x="190" y="22"/>
                  </a:cxn>
                </a:cxnLst>
                <a:rect l="0" t="0" r="r" b="b"/>
                <a:pathLst>
                  <a:path w="195" h="322">
                    <a:moveTo>
                      <a:pt x="0" y="181"/>
                    </a:moveTo>
                    <a:lnTo>
                      <a:pt x="0" y="263"/>
                    </a:lnTo>
                    <a:lnTo>
                      <a:pt x="0" y="140"/>
                    </a:lnTo>
                    <a:lnTo>
                      <a:pt x="4" y="140"/>
                    </a:lnTo>
                    <a:lnTo>
                      <a:pt x="4" y="154"/>
                    </a:lnTo>
                    <a:lnTo>
                      <a:pt x="4" y="104"/>
                    </a:lnTo>
                    <a:lnTo>
                      <a:pt x="4" y="127"/>
                    </a:lnTo>
                    <a:lnTo>
                      <a:pt x="9" y="63"/>
                    </a:lnTo>
                    <a:lnTo>
                      <a:pt x="9" y="140"/>
                    </a:lnTo>
                    <a:lnTo>
                      <a:pt x="13" y="281"/>
                    </a:lnTo>
                    <a:lnTo>
                      <a:pt x="13" y="190"/>
                    </a:lnTo>
                    <a:lnTo>
                      <a:pt x="18" y="122"/>
                    </a:lnTo>
                    <a:lnTo>
                      <a:pt x="18" y="68"/>
                    </a:lnTo>
                    <a:lnTo>
                      <a:pt x="22" y="158"/>
                    </a:lnTo>
                    <a:lnTo>
                      <a:pt x="22" y="322"/>
                    </a:lnTo>
                    <a:lnTo>
                      <a:pt x="27" y="172"/>
                    </a:lnTo>
                    <a:lnTo>
                      <a:pt x="27" y="181"/>
                    </a:lnTo>
                    <a:lnTo>
                      <a:pt x="27" y="63"/>
                    </a:lnTo>
                    <a:lnTo>
                      <a:pt x="27" y="90"/>
                    </a:lnTo>
                    <a:lnTo>
                      <a:pt x="31" y="131"/>
                    </a:lnTo>
                    <a:lnTo>
                      <a:pt x="31" y="90"/>
                    </a:lnTo>
                    <a:lnTo>
                      <a:pt x="31" y="149"/>
                    </a:lnTo>
                    <a:lnTo>
                      <a:pt x="36" y="154"/>
                    </a:lnTo>
                    <a:lnTo>
                      <a:pt x="36" y="222"/>
                    </a:lnTo>
                    <a:lnTo>
                      <a:pt x="40" y="208"/>
                    </a:lnTo>
                    <a:lnTo>
                      <a:pt x="40" y="127"/>
                    </a:lnTo>
                    <a:lnTo>
                      <a:pt x="45" y="90"/>
                    </a:lnTo>
                    <a:lnTo>
                      <a:pt x="45" y="208"/>
                    </a:lnTo>
                    <a:lnTo>
                      <a:pt x="45" y="68"/>
                    </a:lnTo>
                    <a:lnTo>
                      <a:pt x="45" y="177"/>
                    </a:lnTo>
                    <a:lnTo>
                      <a:pt x="50" y="222"/>
                    </a:lnTo>
                    <a:lnTo>
                      <a:pt x="50" y="50"/>
                    </a:lnTo>
                    <a:lnTo>
                      <a:pt x="50" y="127"/>
                    </a:lnTo>
                    <a:lnTo>
                      <a:pt x="54" y="77"/>
                    </a:lnTo>
                    <a:lnTo>
                      <a:pt x="54" y="59"/>
                    </a:lnTo>
                    <a:lnTo>
                      <a:pt x="54" y="81"/>
                    </a:lnTo>
                    <a:lnTo>
                      <a:pt x="59" y="109"/>
                    </a:lnTo>
                    <a:lnTo>
                      <a:pt x="59" y="213"/>
                    </a:lnTo>
                    <a:lnTo>
                      <a:pt x="59" y="158"/>
                    </a:lnTo>
                    <a:lnTo>
                      <a:pt x="63" y="231"/>
                    </a:lnTo>
                    <a:lnTo>
                      <a:pt x="63" y="109"/>
                    </a:lnTo>
                    <a:lnTo>
                      <a:pt x="68" y="99"/>
                    </a:lnTo>
                    <a:lnTo>
                      <a:pt x="68" y="131"/>
                    </a:lnTo>
                    <a:lnTo>
                      <a:pt x="68" y="54"/>
                    </a:lnTo>
                    <a:lnTo>
                      <a:pt x="72" y="163"/>
                    </a:lnTo>
                    <a:lnTo>
                      <a:pt x="72" y="240"/>
                    </a:lnTo>
                    <a:lnTo>
                      <a:pt x="72" y="109"/>
                    </a:lnTo>
                    <a:lnTo>
                      <a:pt x="72" y="177"/>
                    </a:lnTo>
                    <a:lnTo>
                      <a:pt x="77" y="81"/>
                    </a:lnTo>
                    <a:lnTo>
                      <a:pt x="77" y="86"/>
                    </a:lnTo>
                    <a:lnTo>
                      <a:pt x="77" y="36"/>
                    </a:lnTo>
                    <a:lnTo>
                      <a:pt x="81" y="27"/>
                    </a:lnTo>
                    <a:lnTo>
                      <a:pt x="81" y="204"/>
                    </a:lnTo>
                    <a:lnTo>
                      <a:pt x="86" y="276"/>
                    </a:lnTo>
                    <a:lnTo>
                      <a:pt x="86" y="109"/>
                    </a:lnTo>
                    <a:lnTo>
                      <a:pt x="86" y="140"/>
                    </a:lnTo>
                    <a:lnTo>
                      <a:pt x="90" y="86"/>
                    </a:lnTo>
                    <a:lnTo>
                      <a:pt x="90" y="95"/>
                    </a:lnTo>
                    <a:lnTo>
                      <a:pt x="90" y="54"/>
                    </a:lnTo>
                    <a:lnTo>
                      <a:pt x="90" y="90"/>
                    </a:lnTo>
                    <a:lnTo>
                      <a:pt x="95" y="154"/>
                    </a:lnTo>
                    <a:lnTo>
                      <a:pt x="95" y="226"/>
                    </a:lnTo>
                    <a:lnTo>
                      <a:pt x="99" y="172"/>
                    </a:lnTo>
                    <a:lnTo>
                      <a:pt x="99" y="68"/>
                    </a:lnTo>
                    <a:lnTo>
                      <a:pt x="99" y="86"/>
                    </a:lnTo>
                    <a:lnTo>
                      <a:pt x="104" y="68"/>
                    </a:lnTo>
                    <a:lnTo>
                      <a:pt x="104" y="104"/>
                    </a:lnTo>
                    <a:lnTo>
                      <a:pt x="104" y="0"/>
                    </a:lnTo>
                    <a:lnTo>
                      <a:pt x="108" y="149"/>
                    </a:lnTo>
                    <a:lnTo>
                      <a:pt x="108" y="217"/>
                    </a:lnTo>
                    <a:lnTo>
                      <a:pt x="108" y="86"/>
                    </a:lnTo>
                    <a:lnTo>
                      <a:pt x="108" y="149"/>
                    </a:lnTo>
                    <a:lnTo>
                      <a:pt x="113" y="158"/>
                    </a:lnTo>
                    <a:lnTo>
                      <a:pt x="113" y="54"/>
                    </a:lnTo>
                    <a:lnTo>
                      <a:pt x="113" y="90"/>
                    </a:lnTo>
                    <a:lnTo>
                      <a:pt x="117" y="68"/>
                    </a:lnTo>
                    <a:lnTo>
                      <a:pt x="117" y="190"/>
                    </a:lnTo>
                    <a:lnTo>
                      <a:pt x="117" y="136"/>
                    </a:lnTo>
                    <a:lnTo>
                      <a:pt x="122" y="90"/>
                    </a:lnTo>
                    <a:lnTo>
                      <a:pt x="122" y="204"/>
                    </a:lnTo>
                    <a:lnTo>
                      <a:pt x="122" y="72"/>
                    </a:lnTo>
                    <a:lnTo>
                      <a:pt x="122" y="72"/>
                    </a:lnTo>
                    <a:lnTo>
                      <a:pt x="127" y="59"/>
                    </a:lnTo>
                    <a:lnTo>
                      <a:pt x="127" y="95"/>
                    </a:lnTo>
                    <a:lnTo>
                      <a:pt x="127" y="81"/>
                    </a:lnTo>
                    <a:lnTo>
                      <a:pt x="131" y="122"/>
                    </a:lnTo>
                    <a:lnTo>
                      <a:pt x="131" y="154"/>
                    </a:lnTo>
                    <a:lnTo>
                      <a:pt x="131" y="99"/>
                    </a:lnTo>
                    <a:lnTo>
                      <a:pt x="131" y="118"/>
                    </a:lnTo>
                    <a:lnTo>
                      <a:pt x="136" y="122"/>
                    </a:lnTo>
                    <a:lnTo>
                      <a:pt x="136" y="86"/>
                    </a:lnTo>
                    <a:lnTo>
                      <a:pt x="136" y="95"/>
                    </a:lnTo>
                    <a:lnTo>
                      <a:pt x="140" y="72"/>
                    </a:lnTo>
                    <a:lnTo>
                      <a:pt x="140" y="4"/>
                    </a:lnTo>
                    <a:lnTo>
                      <a:pt x="140" y="127"/>
                    </a:lnTo>
                    <a:lnTo>
                      <a:pt x="145" y="163"/>
                    </a:lnTo>
                    <a:lnTo>
                      <a:pt x="145" y="90"/>
                    </a:lnTo>
                    <a:lnTo>
                      <a:pt x="149" y="54"/>
                    </a:lnTo>
                    <a:lnTo>
                      <a:pt x="149" y="59"/>
                    </a:lnTo>
                    <a:lnTo>
                      <a:pt x="149" y="18"/>
                    </a:lnTo>
                    <a:lnTo>
                      <a:pt x="149" y="36"/>
                    </a:lnTo>
                    <a:lnTo>
                      <a:pt x="154" y="72"/>
                    </a:lnTo>
                    <a:lnTo>
                      <a:pt x="154" y="204"/>
                    </a:lnTo>
                    <a:lnTo>
                      <a:pt x="154" y="77"/>
                    </a:lnTo>
                    <a:lnTo>
                      <a:pt x="158" y="172"/>
                    </a:lnTo>
                    <a:lnTo>
                      <a:pt x="158" y="18"/>
                    </a:lnTo>
                    <a:lnTo>
                      <a:pt x="158" y="45"/>
                    </a:lnTo>
                    <a:lnTo>
                      <a:pt x="163" y="81"/>
                    </a:lnTo>
                    <a:lnTo>
                      <a:pt x="163" y="45"/>
                    </a:lnTo>
                    <a:lnTo>
                      <a:pt x="163" y="136"/>
                    </a:lnTo>
                    <a:lnTo>
                      <a:pt x="167" y="127"/>
                    </a:lnTo>
                    <a:lnTo>
                      <a:pt x="167" y="99"/>
                    </a:lnTo>
                    <a:lnTo>
                      <a:pt x="167" y="199"/>
                    </a:lnTo>
                    <a:lnTo>
                      <a:pt x="172" y="77"/>
                    </a:lnTo>
                    <a:lnTo>
                      <a:pt x="172" y="95"/>
                    </a:lnTo>
                    <a:lnTo>
                      <a:pt x="172" y="54"/>
                    </a:lnTo>
                    <a:lnTo>
                      <a:pt x="172" y="72"/>
                    </a:lnTo>
                    <a:lnTo>
                      <a:pt x="176" y="81"/>
                    </a:lnTo>
                    <a:lnTo>
                      <a:pt x="176" y="149"/>
                    </a:lnTo>
                    <a:lnTo>
                      <a:pt x="181" y="154"/>
                    </a:lnTo>
                    <a:lnTo>
                      <a:pt x="181" y="195"/>
                    </a:lnTo>
                    <a:lnTo>
                      <a:pt x="181" y="72"/>
                    </a:lnTo>
                    <a:lnTo>
                      <a:pt x="185" y="27"/>
                    </a:lnTo>
                    <a:lnTo>
                      <a:pt x="185" y="41"/>
                    </a:lnTo>
                    <a:lnTo>
                      <a:pt x="185" y="4"/>
                    </a:lnTo>
                    <a:lnTo>
                      <a:pt x="190" y="22"/>
                    </a:lnTo>
                    <a:lnTo>
                      <a:pt x="190" y="186"/>
                    </a:lnTo>
                    <a:lnTo>
                      <a:pt x="195" y="140"/>
                    </a:lnTo>
                  </a:path>
                </a:pathLst>
              </a:custGeom>
              <a:noFill/>
              <a:ln w="12700" cmpd="sng">
                <a:solidFill>
                  <a:schemeClr val="accent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400"/>
              </a:p>
            </p:txBody>
          </p:sp>
          <p:sp>
            <p:nvSpPr>
              <p:cNvPr id="74" name="Freeform 491"/>
              <p:cNvSpPr>
                <a:spLocks/>
              </p:cNvSpPr>
              <p:nvPr/>
            </p:nvSpPr>
            <p:spPr bwMode="auto">
              <a:xfrm>
                <a:off x="5554662" y="5380037"/>
                <a:ext cx="336550" cy="452438"/>
              </a:xfrm>
              <a:custGeom>
                <a:avLst/>
                <a:gdLst/>
                <a:ahLst/>
                <a:cxnLst>
                  <a:cxn ang="0">
                    <a:pos x="4" y="77"/>
                  </a:cxn>
                  <a:cxn ang="0">
                    <a:pos x="9" y="263"/>
                  </a:cxn>
                  <a:cxn ang="0">
                    <a:pos x="13" y="86"/>
                  </a:cxn>
                  <a:cxn ang="0">
                    <a:pos x="18" y="32"/>
                  </a:cxn>
                  <a:cxn ang="0">
                    <a:pos x="22" y="68"/>
                  </a:cxn>
                  <a:cxn ang="0">
                    <a:pos x="27" y="95"/>
                  </a:cxn>
                  <a:cxn ang="0">
                    <a:pos x="36" y="127"/>
                  </a:cxn>
                  <a:cxn ang="0">
                    <a:pos x="40" y="217"/>
                  </a:cxn>
                  <a:cxn ang="0">
                    <a:pos x="45" y="136"/>
                  </a:cxn>
                  <a:cxn ang="0">
                    <a:pos x="49" y="77"/>
                  </a:cxn>
                  <a:cxn ang="0">
                    <a:pos x="54" y="36"/>
                  </a:cxn>
                  <a:cxn ang="0">
                    <a:pos x="58" y="54"/>
                  </a:cxn>
                  <a:cxn ang="0">
                    <a:pos x="63" y="27"/>
                  </a:cxn>
                  <a:cxn ang="0">
                    <a:pos x="72" y="136"/>
                  </a:cxn>
                  <a:cxn ang="0">
                    <a:pos x="77" y="63"/>
                  </a:cxn>
                  <a:cxn ang="0">
                    <a:pos x="81" y="285"/>
                  </a:cxn>
                  <a:cxn ang="0">
                    <a:pos x="86" y="72"/>
                  </a:cxn>
                  <a:cxn ang="0">
                    <a:pos x="90" y="72"/>
                  </a:cxn>
                  <a:cxn ang="0">
                    <a:pos x="95" y="113"/>
                  </a:cxn>
                  <a:cxn ang="0">
                    <a:pos x="99" y="54"/>
                  </a:cxn>
                  <a:cxn ang="0">
                    <a:pos x="104" y="118"/>
                  </a:cxn>
                  <a:cxn ang="0">
                    <a:pos x="108" y="68"/>
                  </a:cxn>
                  <a:cxn ang="0">
                    <a:pos x="113" y="140"/>
                  </a:cxn>
                  <a:cxn ang="0">
                    <a:pos x="117" y="50"/>
                  </a:cxn>
                  <a:cxn ang="0">
                    <a:pos x="126" y="82"/>
                  </a:cxn>
                  <a:cxn ang="0">
                    <a:pos x="131" y="199"/>
                  </a:cxn>
                  <a:cxn ang="0">
                    <a:pos x="135" y="104"/>
                  </a:cxn>
                  <a:cxn ang="0">
                    <a:pos x="140" y="195"/>
                  </a:cxn>
                  <a:cxn ang="0">
                    <a:pos x="145" y="27"/>
                  </a:cxn>
                  <a:cxn ang="0">
                    <a:pos x="149" y="9"/>
                  </a:cxn>
                  <a:cxn ang="0">
                    <a:pos x="154" y="77"/>
                  </a:cxn>
                  <a:cxn ang="0">
                    <a:pos x="158" y="32"/>
                  </a:cxn>
                  <a:cxn ang="0">
                    <a:pos x="163" y="95"/>
                  </a:cxn>
                  <a:cxn ang="0">
                    <a:pos x="167" y="104"/>
                  </a:cxn>
                  <a:cxn ang="0">
                    <a:pos x="172" y="168"/>
                  </a:cxn>
                  <a:cxn ang="0">
                    <a:pos x="176" y="0"/>
                  </a:cxn>
                  <a:cxn ang="0">
                    <a:pos x="181" y="36"/>
                  </a:cxn>
                  <a:cxn ang="0">
                    <a:pos x="190" y="168"/>
                  </a:cxn>
                  <a:cxn ang="0">
                    <a:pos x="194" y="113"/>
                  </a:cxn>
                  <a:cxn ang="0">
                    <a:pos x="199" y="95"/>
                  </a:cxn>
                  <a:cxn ang="0">
                    <a:pos x="199" y="127"/>
                  </a:cxn>
                  <a:cxn ang="0">
                    <a:pos x="208" y="0"/>
                  </a:cxn>
                </a:cxnLst>
                <a:rect l="0" t="0" r="r" b="b"/>
                <a:pathLst>
                  <a:path w="212" h="285">
                    <a:moveTo>
                      <a:pt x="0" y="190"/>
                    </a:moveTo>
                    <a:lnTo>
                      <a:pt x="0" y="104"/>
                    </a:lnTo>
                    <a:lnTo>
                      <a:pt x="4" y="77"/>
                    </a:lnTo>
                    <a:lnTo>
                      <a:pt x="4" y="59"/>
                    </a:lnTo>
                    <a:lnTo>
                      <a:pt x="4" y="140"/>
                    </a:lnTo>
                    <a:lnTo>
                      <a:pt x="9" y="263"/>
                    </a:lnTo>
                    <a:lnTo>
                      <a:pt x="9" y="136"/>
                    </a:lnTo>
                    <a:lnTo>
                      <a:pt x="13" y="140"/>
                    </a:lnTo>
                    <a:lnTo>
                      <a:pt x="13" y="86"/>
                    </a:lnTo>
                    <a:lnTo>
                      <a:pt x="13" y="104"/>
                    </a:lnTo>
                    <a:lnTo>
                      <a:pt x="18" y="95"/>
                    </a:lnTo>
                    <a:lnTo>
                      <a:pt x="18" y="32"/>
                    </a:lnTo>
                    <a:lnTo>
                      <a:pt x="18" y="245"/>
                    </a:lnTo>
                    <a:lnTo>
                      <a:pt x="22" y="222"/>
                    </a:lnTo>
                    <a:lnTo>
                      <a:pt x="22" y="68"/>
                    </a:lnTo>
                    <a:lnTo>
                      <a:pt x="27" y="82"/>
                    </a:lnTo>
                    <a:lnTo>
                      <a:pt x="27" y="59"/>
                    </a:lnTo>
                    <a:lnTo>
                      <a:pt x="27" y="95"/>
                    </a:lnTo>
                    <a:lnTo>
                      <a:pt x="31" y="54"/>
                    </a:lnTo>
                    <a:lnTo>
                      <a:pt x="31" y="222"/>
                    </a:lnTo>
                    <a:lnTo>
                      <a:pt x="36" y="127"/>
                    </a:lnTo>
                    <a:lnTo>
                      <a:pt x="36" y="95"/>
                    </a:lnTo>
                    <a:lnTo>
                      <a:pt x="40" y="54"/>
                    </a:lnTo>
                    <a:lnTo>
                      <a:pt x="40" y="217"/>
                    </a:lnTo>
                    <a:lnTo>
                      <a:pt x="45" y="199"/>
                    </a:lnTo>
                    <a:lnTo>
                      <a:pt x="45" y="263"/>
                    </a:lnTo>
                    <a:lnTo>
                      <a:pt x="45" y="136"/>
                    </a:lnTo>
                    <a:lnTo>
                      <a:pt x="49" y="104"/>
                    </a:lnTo>
                    <a:lnTo>
                      <a:pt x="49" y="63"/>
                    </a:lnTo>
                    <a:lnTo>
                      <a:pt x="49" y="77"/>
                    </a:lnTo>
                    <a:lnTo>
                      <a:pt x="54" y="113"/>
                    </a:lnTo>
                    <a:lnTo>
                      <a:pt x="54" y="249"/>
                    </a:lnTo>
                    <a:lnTo>
                      <a:pt x="54" y="36"/>
                    </a:lnTo>
                    <a:lnTo>
                      <a:pt x="54" y="204"/>
                    </a:lnTo>
                    <a:lnTo>
                      <a:pt x="58" y="163"/>
                    </a:lnTo>
                    <a:lnTo>
                      <a:pt x="58" y="54"/>
                    </a:lnTo>
                    <a:lnTo>
                      <a:pt x="63" y="82"/>
                    </a:lnTo>
                    <a:lnTo>
                      <a:pt x="63" y="91"/>
                    </a:lnTo>
                    <a:lnTo>
                      <a:pt x="63" y="27"/>
                    </a:lnTo>
                    <a:lnTo>
                      <a:pt x="67" y="100"/>
                    </a:lnTo>
                    <a:lnTo>
                      <a:pt x="67" y="204"/>
                    </a:lnTo>
                    <a:lnTo>
                      <a:pt x="72" y="136"/>
                    </a:lnTo>
                    <a:lnTo>
                      <a:pt x="72" y="77"/>
                    </a:lnTo>
                    <a:lnTo>
                      <a:pt x="77" y="100"/>
                    </a:lnTo>
                    <a:lnTo>
                      <a:pt x="77" y="63"/>
                    </a:lnTo>
                    <a:lnTo>
                      <a:pt x="77" y="245"/>
                    </a:lnTo>
                    <a:lnTo>
                      <a:pt x="81" y="227"/>
                    </a:lnTo>
                    <a:lnTo>
                      <a:pt x="81" y="285"/>
                    </a:lnTo>
                    <a:lnTo>
                      <a:pt x="81" y="159"/>
                    </a:lnTo>
                    <a:lnTo>
                      <a:pt x="86" y="159"/>
                    </a:lnTo>
                    <a:lnTo>
                      <a:pt x="86" y="72"/>
                    </a:lnTo>
                    <a:lnTo>
                      <a:pt x="90" y="91"/>
                    </a:lnTo>
                    <a:lnTo>
                      <a:pt x="90" y="190"/>
                    </a:lnTo>
                    <a:lnTo>
                      <a:pt x="90" y="72"/>
                    </a:lnTo>
                    <a:lnTo>
                      <a:pt x="90" y="186"/>
                    </a:lnTo>
                    <a:lnTo>
                      <a:pt x="95" y="59"/>
                    </a:lnTo>
                    <a:lnTo>
                      <a:pt x="95" y="113"/>
                    </a:lnTo>
                    <a:lnTo>
                      <a:pt x="95" y="36"/>
                    </a:lnTo>
                    <a:lnTo>
                      <a:pt x="99" y="104"/>
                    </a:lnTo>
                    <a:lnTo>
                      <a:pt x="99" y="54"/>
                    </a:lnTo>
                    <a:lnTo>
                      <a:pt x="99" y="127"/>
                    </a:lnTo>
                    <a:lnTo>
                      <a:pt x="104" y="195"/>
                    </a:lnTo>
                    <a:lnTo>
                      <a:pt x="104" y="118"/>
                    </a:lnTo>
                    <a:lnTo>
                      <a:pt x="108" y="104"/>
                    </a:lnTo>
                    <a:lnTo>
                      <a:pt x="108" y="118"/>
                    </a:lnTo>
                    <a:lnTo>
                      <a:pt x="108" y="68"/>
                    </a:lnTo>
                    <a:lnTo>
                      <a:pt x="108" y="100"/>
                    </a:lnTo>
                    <a:lnTo>
                      <a:pt x="113" y="68"/>
                    </a:lnTo>
                    <a:lnTo>
                      <a:pt x="113" y="140"/>
                    </a:lnTo>
                    <a:lnTo>
                      <a:pt x="113" y="82"/>
                    </a:lnTo>
                    <a:lnTo>
                      <a:pt x="117" y="217"/>
                    </a:lnTo>
                    <a:lnTo>
                      <a:pt x="117" y="50"/>
                    </a:lnTo>
                    <a:lnTo>
                      <a:pt x="122" y="109"/>
                    </a:lnTo>
                    <a:lnTo>
                      <a:pt x="122" y="63"/>
                    </a:lnTo>
                    <a:lnTo>
                      <a:pt x="126" y="82"/>
                    </a:lnTo>
                    <a:lnTo>
                      <a:pt x="126" y="213"/>
                    </a:lnTo>
                    <a:lnTo>
                      <a:pt x="126" y="154"/>
                    </a:lnTo>
                    <a:lnTo>
                      <a:pt x="131" y="199"/>
                    </a:lnTo>
                    <a:lnTo>
                      <a:pt x="131" y="54"/>
                    </a:lnTo>
                    <a:lnTo>
                      <a:pt x="131" y="86"/>
                    </a:lnTo>
                    <a:lnTo>
                      <a:pt x="135" y="104"/>
                    </a:lnTo>
                    <a:lnTo>
                      <a:pt x="135" y="82"/>
                    </a:lnTo>
                    <a:lnTo>
                      <a:pt x="135" y="131"/>
                    </a:lnTo>
                    <a:lnTo>
                      <a:pt x="140" y="195"/>
                    </a:lnTo>
                    <a:lnTo>
                      <a:pt x="140" y="50"/>
                    </a:lnTo>
                    <a:lnTo>
                      <a:pt x="145" y="109"/>
                    </a:lnTo>
                    <a:lnTo>
                      <a:pt x="145" y="27"/>
                    </a:lnTo>
                    <a:lnTo>
                      <a:pt x="149" y="72"/>
                    </a:lnTo>
                    <a:lnTo>
                      <a:pt x="149" y="222"/>
                    </a:lnTo>
                    <a:lnTo>
                      <a:pt x="149" y="9"/>
                    </a:lnTo>
                    <a:lnTo>
                      <a:pt x="149" y="104"/>
                    </a:lnTo>
                    <a:lnTo>
                      <a:pt x="154" y="186"/>
                    </a:lnTo>
                    <a:lnTo>
                      <a:pt x="154" y="77"/>
                    </a:lnTo>
                    <a:lnTo>
                      <a:pt x="154" y="86"/>
                    </a:lnTo>
                    <a:lnTo>
                      <a:pt x="158" y="72"/>
                    </a:lnTo>
                    <a:lnTo>
                      <a:pt x="158" y="32"/>
                    </a:lnTo>
                    <a:lnTo>
                      <a:pt x="163" y="95"/>
                    </a:lnTo>
                    <a:lnTo>
                      <a:pt x="163" y="240"/>
                    </a:lnTo>
                    <a:lnTo>
                      <a:pt x="163" y="95"/>
                    </a:lnTo>
                    <a:lnTo>
                      <a:pt x="167" y="177"/>
                    </a:lnTo>
                    <a:lnTo>
                      <a:pt x="167" y="100"/>
                    </a:lnTo>
                    <a:lnTo>
                      <a:pt x="167" y="104"/>
                    </a:lnTo>
                    <a:lnTo>
                      <a:pt x="172" y="95"/>
                    </a:lnTo>
                    <a:lnTo>
                      <a:pt x="172" y="59"/>
                    </a:lnTo>
                    <a:lnTo>
                      <a:pt x="172" y="168"/>
                    </a:lnTo>
                    <a:lnTo>
                      <a:pt x="176" y="104"/>
                    </a:lnTo>
                    <a:lnTo>
                      <a:pt x="176" y="159"/>
                    </a:lnTo>
                    <a:lnTo>
                      <a:pt x="176" y="0"/>
                    </a:lnTo>
                    <a:lnTo>
                      <a:pt x="176" y="23"/>
                    </a:lnTo>
                    <a:lnTo>
                      <a:pt x="181" y="95"/>
                    </a:lnTo>
                    <a:lnTo>
                      <a:pt x="181" y="36"/>
                    </a:lnTo>
                    <a:lnTo>
                      <a:pt x="185" y="9"/>
                    </a:lnTo>
                    <a:lnTo>
                      <a:pt x="185" y="236"/>
                    </a:lnTo>
                    <a:lnTo>
                      <a:pt x="190" y="168"/>
                    </a:lnTo>
                    <a:lnTo>
                      <a:pt x="190" y="82"/>
                    </a:lnTo>
                    <a:lnTo>
                      <a:pt x="190" y="91"/>
                    </a:lnTo>
                    <a:lnTo>
                      <a:pt x="194" y="113"/>
                    </a:lnTo>
                    <a:lnTo>
                      <a:pt x="194" y="45"/>
                    </a:lnTo>
                    <a:lnTo>
                      <a:pt x="194" y="122"/>
                    </a:lnTo>
                    <a:lnTo>
                      <a:pt x="199" y="95"/>
                    </a:lnTo>
                    <a:lnTo>
                      <a:pt x="199" y="149"/>
                    </a:lnTo>
                    <a:lnTo>
                      <a:pt x="199" y="91"/>
                    </a:lnTo>
                    <a:lnTo>
                      <a:pt x="199" y="127"/>
                    </a:lnTo>
                    <a:lnTo>
                      <a:pt x="203" y="100"/>
                    </a:lnTo>
                    <a:lnTo>
                      <a:pt x="203" y="27"/>
                    </a:lnTo>
                    <a:lnTo>
                      <a:pt x="208" y="0"/>
                    </a:lnTo>
                    <a:lnTo>
                      <a:pt x="208" y="190"/>
                    </a:lnTo>
                    <a:lnTo>
                      <a:pt x="212" y="190"/>
                    </a:lnTo>
                  </a:path>
                </a:pathLst>
              </a:custGeom>
              <a:noFill/>
              <a:ln w="12700" cmpd="sng">
                <a:solidFill>
                  <a:schemeClr val="accent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400"/>
              </a:p>
            </p:txBody>
          </p:sp>
          <p:sp>
            <p:nvSpPr>
              <p:cNvPr id="75" name="Freeform 492"/>
              <p:cNvSpPr>
                <a:spLocks/>
              </p:cNvSpPr>
              <p:nvPr/>
            </p:nvSpPr>
            <p:spPr bwMode="auto">
              <a:xfrm>
                <a:off x="5891212" y="5322887"/>
                <a:ext cx="317500" cy="481013"/>
              </a:xfrm>
              <a:custGeom>
                <a:avLst/>
                <a:gdLst/>
                <a:ahLst/>
                <a:cxnLst>
                  <a:cxn ang="0">
                    <a:pos x="0" y="113"/>
                  </a:cxn>
                  <a:cxn ang="0">
                    <a:pos x="5" y="95"/>
                  </a:cxn>
                  <a:cxn ang="0">
                    <a:pos x="10" y="272"/>
                  </a:cxn>
                  <a:cxn ang="0">
                    <a:pos x="14" y="149"/>
                  </a:cxn>
                  <a:cxn ang="0">
                    <a:pos x="19" y="95"/>
                  </a:cxn>
                  <a:cxn ang="0">
                    <a:pos x="23" y="303"/>
                  </a:cxn>
                  <a:cxn ang="0">
                    <a:pos x="28" y="176"/>
                  </a:cxn>
                  <a:cxn ang="0">
                    <a:pos x="32" y="122"/>
                  </a:cxn>
                  <a:cxn ang="0">
                    <a:pos x="32" y="213"/>
                  </a:cxn>
                  <a:cxn ang="0">
                    <a:pos x="41" y="149"/>
                  </a:cxn>
                  <a:cxn ang="0">
                    <a:pos x="46" y="72"/>
                  </a:cxn>
                  <a:cxn ang="0">
                    <a:pos x="50" y="122"/>
                  </a:cxn>
                  <a:cxn ang="0">
                    <a:pos x="55" y="131"/>
                  </a:cxn>
                  <a:cxn ang="0">
                    <a:pos x="59" y="240"/>
                  </a:cxn>
                  <a:cxn ang="0">
                    <a:pos x="64" y="36"/>
                  </a:cxn>
                  <a:cxn ang="0">
                    <a:pos x="68" y="77"/>
                  </a:cxn>
                  <a:cxn ang="0">
                    <a:pos x="73" y="63"/>
                  </a:cxn>
                  <a:cxn ang="0">
                    <a:pos x="78" y="136"/>
                  </a:cxn>
                  <a:cxn ang="0">
                    <a:pos x="82" y="113"/>
                  </a:cxn>
                  <a:cxn ang="0">
                    <a:pos x="87" y="59"/>
                  </a:cxn>
                  <a:cxn ang="0">
                    <a:pos x="91" y="267"/>
                  </a:cxn>
                  <a:cxn ang="0">
                    <a:pos x="100" y="72"/>
                  </a:cxn>
                  <a:cxn ang="0">
                    <a:pos x="100" y="59"/>
                  </a:cxn>
                  <a:cxn ang="0">
                    <a:pos x="105" y="50"/>
                  </a:cxn>
                  <a:cxn ang="0">
                    <a:pos x="109" y="95"/>
                  </a:cxn>
                  <a:cxn ang="0">
                    <a:pos x="118" y="104"/>
                  </a:cxn>
                  <a:cxn ang="0">
                    <a:pos x="123" y="118"/>
                  </a:cxn>
                  <a:cxn ang="0">
                    <a:pos x="127" y="50"/>
                  </a:cxn>
                  <a:cxn ang="0">
                    <a:pos x="132" y="185"/>
                  </a:cxn>
                  <a:cxn ang="0">
                    <a:pos x="136" y="31"/>
                  </a:cxn>
                  <a:cxn ang="0">
                    <a:pos x="141" y="140"/>
                  </a:cxn>
                  <a:cxn ang="0">
                    <a:pos x="145" y="77"/>
                  </a:cxn>
                  <a:cxn ang="0">
                    <a:pos x="150" y="185"/>
                  </a:cxn>
                  <a:cxn ang="0">
                    <a:pos x="155" y="131"/>
                  </a:cxn>
                  <a:cxn ang="0">
                    <a:pos x="159" y="95"/>
                  </a:cxn>
                  <a:cxn ang="0">
                    <a:pos x="164" y="154"/>
                  </a:cxn>
                  <a:cxn ang="0">
                    <a:pos x="168" y="172"/>
                  </a:cxn>
                  <a:cxn ang="0">
                    <a:pos x="173" y="22"/>
                  </a:cxn>
                  <a:cxn ang="0">
                    <a:pos x="177" y="145"/>
                  </a:cxn>
                  <a:cxn ang="0">
                    <a:pos x="186" y="77"/>
                  </a:cxn>
                  <a:cxn ang="0">
                    <a:pos x="191" y="204"/>
                  </a:cxn>
                  <a:cxn ang="0">
                    <a:pos x="200" y="36"/>
                  </a:cxn>
                </a:cxnLst>
                <a:rect l="0" t="0" r="r" b="b"/>
                <a:pathLst>
                  <a:path w="200" h="303">
                    <a:moveTo>
                      <a:pt x="0" y="226"/>
                    </a:moveTo>
                    <a:lnTo>
                      <a:pt x="0" y="86"/>
                    </a:lnTo>
                    <a:lnTo>
                      <a:pt x="0" y="113"/>
                    </a:lnTo>
                    <a:lnTo>
                      <a:pt x="5" y="131"/>
                    </a:lnTo>
                    <a:lnTo>
                      <a:pt x="5" y="167"/>
                    </a:lnTo>
                    <a:lnTo>
                      <a:pt x="5" y="95"/>
                    </a:lnTo>
                    <a:lnTo>
                      <a:pt x="5" y="95"/>
                    </a:lnTo>
                    <a:lnTo>
                      <a:pt x="10" y="122"/>
                    </a:lnTo>
                    <a:lnTo>
                      <a:pt x="10" y="272"/>
                    </a:lnTo>
                    <a:lnTo>
                      <a:pt x="10" y="136"/>
                    </a:lnTo>
                    <a:lnTo>
                      <a:pt x="14" y="13"/>
                    </a:lnTo>
                    <a:lnTo>
                      <a:pt x="14" y="149"/>
                    </a:lnTo>
                    <a:lnTo>
                      <a:pt x="14" y="68"/>
                    </a:lnTo>
                    <a:lnTo>
                      <a:pt x="19" y="81"/>
                    </a:lnTo>
                    <a:lnTo>
                      <a:pt x="19" y="95"/>
                    </a:lnTo>
                    <a:lnTo>
                      <a:pt x="19" y="90"/>
                    </a:lnTo>
                    <a:lnTo>
                      <a:pt x="23" y="181"/>
                    </a:lnTo>
                    <a:lnTo>
                      <a:pt x="23" y="303"/>
                    </a:lnTo>
                    <a:lnTo>
                      <a:pt x="23" y="140"/>
                    </a:lnTo>
                    <a:lnTo>
                      <a:pt x="23" y="163"/>
                    </a:lnTo>
                    <a:lnTo>
                      <a:pt x="28" y="176"/>
                    </a:lnTo>
                    <a:lnTo>
                      <a:pt x="28" y="108"/>
                    </a:lnTo>
                    <a:lnTo>
                      <a:pt x="28" y="122"/>
                    </a:lnTo>
                    <a:lnTo>
                      <a:pt x="32" y="122"/>
                    </a:lnTo>
                    <a:lnTo>
                      <a:pt x="32" y="244"/>
                    </a:lnTo>
                    <a:lnTo>
                      <a:pt x="32" y="118"/>
                    </a:lnTo>
                    <a:lnTo>
                      <a:pt x="32" y="213"/>
                    </a:lnTo>
                    <a:lnTo>
                      <a:pt x="37" y="226"/>
                    </a:lnTo>
                    <a:lnTo>
                      <a:pt x="37" y="131"/>
                    </a:lnTo>
                    <a:lnTo>
                      <a:pt x="41" y="149"/>
                    </a:lnTo>
                    <a:lnTo>
                      <a:pt x="41" y="59"/>
                    </a:lnTo>
                    <a:lnTo>
                      <a:pt x="41" y="72"/>
                    </a:lnTo>
                    <a:lnTo>
                      <a:pt x="46" y="72"/>
                    </a:lnTo>
                    <a:lnTo>
                      <a:pt x="46" y="195"/>
                    </a:lnTo>
                    <a:lnTo>
                      <a:pt x="46" y="176"/>
                    </a:lnTo>
                    <a:lnTo>
                      <a:pt x="50" y="122"/>
                    </a:lnTo>
                    <a:lnTo>
                      <a:pt x="50" y="131"/>
                    </a:lnTo>
                    <a:lnTo>
                      <a:pt x="50" y="90"/>
                    </a:lnTo>
                    <a:lnTo>
                      <a:pt x="55" y="131"/>
                    </a:lnTo>
                    <a:lnTo>
                      <a:pt x="55" y="90"/>
                    </a:lnTo>
                    <a:lnTo>
                      <a:pt x="55" y="136"/>
                    </a:lnTo>
                    <a:lnTo>
                      <a:pt x="59" y="240"/>
                    </a:lnTo>
                    <a:lnTo>
                      <a:pt x="59" y="136"/>
                    </a:lnTo>
                    <a:lnTo>
                      <a:pt x="64" y="149"/>
                    </a:lnTo>
                    <a:lnTo>
                      <a:pt x="64" y="36"/>
                    </a:lnTo>
                    <a:lnTo>
                      <a:pt x="68" y="145"/>
                    </a:lnTo>
                    <a:lnTo>
                      <a:pt x="68" y="154"/>
                    </a:lnTo>
                    <a:lnTo>
                      <a:pt x="68" y="77"/>
                    </a:lnTo>
                    <a:lnTo>
                      <a:pt x="68" y="136"/>
                    </a:lnTo>
                    <a:lnTo>
                      <a:pt x="73" y="172"/>
                    </a:lnTo>
                    <a:lnTo>
                      <a:pt x="73" y="63"/>
                    </a:lnTo>
                    <a:lnTo>
                      <a:pt x="73" y="68"/>
                    </a:lnTo>
                    <a:lnTo>
                      <a:pt x="78" y="59"/>
                    </a:lnTo>
                    <a:lnTo>
                      <a:pt x="78" y="136"/>
                    </a:lnTo>
                    <a:lnTo>
                      <a:pt x="82" y="176"/>
                    </a:lnTo>
                    <a:lnTo>
                      <a:pt x="82" y="208"/>
                    </a:lnTo>
                    <a:lnTo>
                      <a:pt x="82" y="113"/>
                    </a:lnTo>
                    <a:lnTo>
                      <a:pt x="82" y="172"/>
                    </a:lnTo>
                    <a:lnTo>
                      <a:pt x="87" y="136"/>
                    </a:lnTo>
                    <a:lnTo>
                      <a:pt x="87" y="59"/>
                    </a:lnTo>
                    <a:lnTo>
                      <a:pt x="87" y="99"/>
                    </a:lnTo>
                    <a:lnTo>
                      <a:pt x="91" y="77"/>
                    </a:lnTo>
                    <a:lnTo>
                      <a:pt x="91" y="267"/>
                    </a:lnTo>
                    <a:lnTo>
                      <a:pt x="96" y="231"/>
                    </a:lnTo>
                    <a:lnTo>
                      <a:pt x="96" y="131"/>
                    </a:lnTo>
                    <a:lnTo>
                      <a:pt x="100" y="72"/>
                    </a:lnTo>
                    <a:lnTo>
                      <a:pt x="100" y="72"/>
                    </a:lnTo>
                    <a:lnTo>
                      <a:pt x="100" y="54"/>
                    </a:lnTo>
                    <a:lnTo>
                      <a:pt x="100" y="59"/>
                    </a:lnTo>
                    <a:lnTo>
                      <a:pt x="105" y="68"/>
                    </a:lnTo>
                    <a:lnTo>
                      <a:pt x="105" y="181"/>
                    </a:lnTo>
                    <a:lnTo>
                      <a:pt x="105" y="50"/>
                    </a:lnTo>
                    <a:lnTo>
                      <a:pt x="105" y="172"/>
                    </a:lnTo>
                    <a:lnTo>
                      <a:pt x="109" y="167"/>
                    </a:lnTo>
                    <a:lnTo>
                      <a:pt x="109" y="95"/>
                    </a:lnTo>
                    <a:lnTo>
                      <a:pt x="114" y="104"/>
                    </a:lnTo>
                    <a:lnTo>
                      <a:pt x="114" y="27"/>
                    </a:lnTo>
                    <a:lnTo>
                      <a:pt x="118" y="104"/>
                    </a:lnTo>
                    <a:lnTo>
                      <a:pt x="118" y="195"/>
                    </a:lnTo>
                    <a:lnTo>
                      <a:pt x="118" y="172"/>
                    </a:lnTo>
                    <a:lnTo>
                      <a:pt x="123" y="118"/>
                    </a:lnTo>
                    <a:lnTo>
                      <a:pt x="123" y="68"/>
                    </a:lnTo>
                    <a:lnTo>
                      <a:pt x="123" y="104"/>
                    </a:lnTo>
                    <a:lnTo>
                      <a:pt x="127" y="50"/>
                    </a:lnTo>
                    <a:lnTo>
                      <a:pt x="127" y="0"/>
                    </a:lnTo>
                    <a:lnTo>
                      <a:pt x="127" y="204"/>
                    </a:lnTo>
                    <a:lnTo>
                      <a:pt x="132" y="185"/>
                    </a:lnTo>
                    <a:lnTo>
                      <a:pt x="132" y="50"/>
                    </a:lnTo>
                    <a:lnTo>
                      <a:pt x="136" y="45"/>
                    </a:lnTo>
                    <a:lnTo>
                      <a:pt x="136" y="31"/>
                    </a:lnTo>
                    <a:lnTo>
                      <a:pt x="136" y="81"/>
                    </a:lnTo>
                    <a:lnTo>
                      <a:pt x="141" y="0"/>
                    </a:lnTo>
                    <a:lnTo>
                      <a:pt x="141" y="140"/>
                    </a:lnTo>
                    <a:lnTo>
                      <a:pt x="141" y="99"/>
                    </a:lnTo>
                    <a:lnTo>
                      <a:pt x="145" y="45"/>
                    </a:lnTo>
                    <a:lnTo>
                      <a:pt x="145" y="77"/>
                    </a:lnTo>
                    <a:lnTo>
                      <a:pt x="145" y="63"/>
                    </a:lnTo>
                    <a:lnTo>
                      <a:pt x="150" y="68"/>
                    </a:lnTo>
                    <a:lnTo>
                      <a:pt x="150" y="185"/>
                    </a:lnTo>
                    <a:lnTo>
                      <a:pt x="155" y="145"/>
                    </a:lnTo>
                    <a:lnTo>
                      <a:pt x="155" y="167"/>
                    </a:lnTo>
                    <a:lnTo>
                      <a:pt x="155" y="131"/>
                    </a:lnTo>
                    <a:lnTo>
                      <a:pt x="155" y="149"/>
                    </a:lnTo>
                    <a:lnTo>
                      <a:pt x="159" y="90"/>
                    </a:lnTo>
                    <a:lnTo>
                      <a:pt x="159" y="95"/>
                    </a:lnTo>
                    <a:lnTo>
                      <a:pt x="159" y="50"/>
                    </a:lnTo>
                    <a:lnTo>
                      <a:pt x="159" y="63"/>
                    </a:lnTo>
                    <a:lnTo>
                      <a:pt x="164" y="154"/>
                    </a:lnTo>
                    <a:lnTo>
                      <a:pt x="164" y="118"/>
                    </a:lnTo>
                    <a:lnTo>
                      <a:pt x="164" y="190"/>
                    </a:lnTo>
                    <a:lnTo>
                      <a:pt x="168" y="172"/>
                    </a:lnTo>
                    <a:lnTo>
                      <a:pt x="168" y="81"/>
                    </a:lnTo>
                    <a:lnTo>
                      <a:pt x="173" y="86"/>
                    </a:lnTo>
                    <a:lnTo>
                      <a:pt x="173" y="22"/>
                    </a:lnTo>
                    <a:lnTo>
                      <a:pt x="177" y="81"/>
                    </a:lnTo>
                    <a:lnTo>
                      <a:pt x="177" y="222"/>
                    </a:lnTo>
                    <a:lnTo>
                      <a:pt x="177" y="145"/>
                    </a:lnTo>
                    <a:lnTo>
                      <a:pt x="182" y="149"/>
                    </a:lnTo>
                    <a:lnTo>
                      <a:pt x="182" y="72"/>
                    </a:lnTo>
                    <a:lnTo>
                      <a:pt x="186" y="77"/>
                    </a:lnTo>
                    <a:lnTo>
                      <a:pt x="186" y="290"/>
                    </a:lnTo>
                    <a:lnTo>
                      <a:pt x="191" y="294"/>
                    </a:lnTo>
                    <a:lnTo>
                      <a:pt x="191" y="204"/>
                    </a:lnTo>
                    <a:lnTo>
                      <a:pt x="195" y="140"/>
                    </a:lnTo>
                    <a:lnTo>
                      <a:pt x="195" y="9"/>
                    </a:lnTo>
                    <a:lnTo>
                      <a:pt x="200" y="36"/>
                    </a:lnTo>
                    <a:lnTo>
                      <a:pt x="200" y="163"/>
                    </a:lnTo>
                    <a:lnTo>
                      <a:pt x="200" y="36"/>
                    </a:lnTo>
                  </a:path>
                </a:pathLst>
              </a:custGeom>
              <a:noFill/>
              <a:ln w="12700" cmpd="sng">
                <a:solidFill>
                  <a:schemeClr val="accent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400"/>
              </a:p>
            </p:txBody>
          </p:sp>
          <p:sp>
            <p:nvSpPr>
              <p:cNvPr id="76" name="Freeform 493"/>
              <p:cNvSpPr>
                <a:spLocks/>
              </p:cNvSpPr>
              <p:nvPr/>
            </p:nvSpPr>
            <p:spPr bwMode="auto">
              <a:xfrm>
                <a:off x="6208712" y="5294312"/>
                <a:ext cx="315913" cy="452438"/>
              </a:xfrm>
              <a:custGeom>
                <a:avLst/>
                <a:gdLst/>
                <a:ahLst/>
                <a:cxnLst>
                  <a:cxn ang="0">
                    <a:pos x="4" y="68"/>
                  </a:cxn>
                  <a:cxn ang="0">
                    <a:pos x="9" y="86"/>
                  </a:cxn>
                  <a:cxn ang="0">
                    <a:pos x="13" y="203"/>
                  </a:cxn>
                  <a:cxn ang="0">
                    <a:pos x="18" y="108"/>
                  </a:cxn>
                  <a:cxn ang="0">
                    <a:pos x="23" y="217"/>
                  </a:cxn>
                  <a:cxn ang="0">
                    <a:pos x="32" y="131"/>
                  </a:cxn>
                  <a:cxn ang="0">
                    <a:pos x="36" y="190"/>
                  </a:cxn>
                  <a:cxn ang="0">
                    <a:pos x="41" y="167"/>
                  </a:cxn>
                  <a:cxn ang="0">
                    <a:pos x="41" y="104"/>
                  </a:cxn>
                  <a:cxn ang="0">
                    <a:pos x="45" y="72"/>
                  </a:cxn>
                  <a:cxn ang="0">
                    <a:pos x="50" y="244"/>
                  </a:cxn>
                  <a:cxn ang="0">
                    <a:pos x="54" y="113"/>
                  </a:cxn>
                  <a:cxn ang="0">
                    <a:pos x="59" y="86"/>
                  </a:cxn>
                  <a:cxn ang="0">
                    <a:pos x="59" y="163"/>
                  </a:cxn>
                  <a:cxn ang="0">
                    <a:pos x="63" y="86"/>
                  </a:cxn>
                  <a:cxn ang="0">
                    <a:pos x="72" y="63"/>
                  </a:cxn>
                  <a:cxn ang="0">
                    <a:pos x="77" y="0"/>
                  </a:cxn>
                  <a:cxn ang="0">
                    <a:pos x="81" y="45"/>
                  </a:cxn>
                  <a:cxn ang="0">
                    <a:pos x="86" y="222"/>
                  </a:cxn>
                  <a:cxn ang="0">
                    <a:pos x="90" y="113"/>
                  </a:cxn>
                  <a:cxn ang="0">
                    <a:pos x="95" y="22"/>
                  </a:cxn>
                  <a:cxn ang="0">
                    <a:pos x="100" y="190"/>
                  </a:cxn>
                  <a:cxn ang="0">
                    <a:pos x="104" y="63"/>
                  </a:cxn>
                  <a:cxn ang="0">
                    <a:pos x="109" y="117"/>
                  </a:cxn>
                  <a:cxn ang="0">
                    <a:pos x="113" y="27"/>
                  </a:cxn>
                  <a:cxn ang="0">
                    <a:pos x="118" y="54"/>
                  </a:cxn>
                  <a:cxn ang="0">
                    <a:pos x="122" y="217"/>
                  </a:cxn>
                  <a:cxn ang="0">
                    <a:pos x="127" y="90"/>
                  </a:cxn>
                  <a:cxn ang="0">
                    <a:pos x="131" y="104"/>
                  </a:cxn>
                  <a:cxn ang="0">
                    <a:pos x="136" y="172"/>
                  </a:cxn>
                  <a:cxn ang="0">
                    <a:pos x="140" y="63"/>
                  </a:cxn>
                  <a:cxn ang="0">
                    <a:pos x="145" y="163"/>
                  </a:cxn>
                  <a:cxn ang="0">
                    <a:pos x="149" y="36"/>
                  </a:cxn>
                  <a:cxn ang="0">
                    <a:pos x="154" y="140"/>
                  </a:cxn>
                  <a:cxn ang="0">
                    <a:pos x="158" y="108"/>
                  </a:cxn>
                  <a:cxn ang="0">
                    <a:pos x="163" y="49"/>
                  </a:cxn>
                  <a:cxn ang="0">
                    <a:pos x="168" y="117"/>
                  </a:cxn>
                  <a:cxn ang="0">
                    <a:pos x="177" y="68"/>
                  </a:cxn>
                  <a:cxn ang="0">
                    <a:pos x="181" y="140"/>
                  </a:cxn>
                  <a:cxn ang="0">
                    <a:pos x="186" y="86"/>
                  </a:cxn>
                  <a:cxn ang="0">
                    <a:pos x="190" y="77"/>
                  </a:cxn>
                  <a:cxn ang="0">
                    <a:pos x="195" y="63"/>
                  </a:cxn>
                </a:cxnLst>
                <a:rect l="0" t="0" r="r" b="b"/>
                <a:pathLst>
                  <a:path w="199" h="285">
                    <a:moveTo>
                      <a:pt x="0" y="54"/>
                    </a:moveTo>
                    <a:lnTo>
                      <a:pt x="4" y="140"/>
                    </a:lnTo>
                    <a:lnTo>
                      <a:pt x="4" y="68"/>
                    </a:lnTo>
                    <a:lnTo>
                      <a:pt x="4" y="104"/>
                    </a:lnTo>
                    <a:lnTo>
                      <a:pt x="9" y="77"/>
                    </a:lnTo>
                    <a:lnTo>
                      <a:pt x="9" y="86"/>
                    </a:lnTo>
                    <a:lnTo>
                      <a:pt x="9" y="31"/>
                    </a:lnTo>
                    <a:lnTo>
                      <a:pt x="9" y="72"/>
                    </a:lnTo>
                    <a:lnTo>
                      <a:pt x="13" y="203"/>
                    </a:lnTo>
                    <a:lnTo>
                      <a:pt x="13" y="136"/>
                    </a:lnTo>
                    <a:lnTo>
                      <a:pt x="13" y="163"/>
                    </a:lnTo>
                    <a:lnTo>
                      <a:pt x="18" y="108"/>
                    </a:lnTo>
                    <a:lnTo>
                      <a:pt x="18" y="81"/>
                    </a:lnTo>
                    <a:lnTo>
                      <a:pt x="23" y="90"/>
                    </a:lnTo>
                    <a:lnTo>
                      <a:pt x="23" y="217"/>
                    </a:lnTo>
                    <a:lnTo>
                      <a:pt x="27" y="199"/>
                    </a:lnTo>
                    <a:lnTo>
                      <a:pt x="27" y="95"/>
                    </a:lnTo>
                    <a:lnTo>
                      <a:pt x="32" y="131"/>
                    </a:lnTo>
                    <a:lnTo>
                      <a:pt x="32" y="95"/>
                    </a:lnTo>
                    <a:lnTo>
                      <a:pt x="32" y="136"/>
                    </a:lnTo>
                    <a:lnTo>
                      <a:pt x="36" y="190"/>
                    </a:lnTo>
                    <a:lnTo>
                      <a:pt x="36" y="285"/>
                    </a:lnTo>
                    <a:lnTo>
                      <a:pt x="36" y="231"/>
                    </a:lnTo>
                    <a:lnTo>
                      <a:pt x="41" y="167"/>
                    </a:lnTo>
                    <a:lnTo>
                      <a:pt x="41" y="217"/>
                    </a:lnTo>
                    <a:lnTo>
                      <a:pt x="41" y="99"/>
                    </a:lnTo>
                    <a:lnTo>
                      <a:pt x="41" y="104"/>
                    </a:lnTo>
                    <a:lnTo>
                      <a:pt x="45" y="90"/>
                    </a:lnTo>
                    <a:lnTo>
                      <a:pt x="45" y="136"/>
                    </a:lnTo>
                    <a:lnTo>
                      <a:pt x="45" y="72"/>
                    </a:lnTo>
                    <a:lnTo>
                      <a:pt x="45" y="113"/>
                    </a:lnTo>
                    <a:lnTo>
                      <a:pt x="50" y="158"/>
                    </a:lnTo>
                    <a:lnTo>
                      <a:pt x="50" y="244"/>
                    </a:lnTo>
                    <a:lnTo>
                      <a:pt x="50" y="231"/>
                    </a:lnTo>
                    <a:lnTo>
                      <a:pt x="54" y="108"/>
                    </a:lnTo>
                    <a:lnTo>
                      <a:pt x="54" y="113"/>
                    </a:lnTo>
                    <a:lnTo>
                      <a:pt x="54" y="27"/>
                    </a:lnTo>
                    <a:lnTo>
                      <a:pt x="54" y="108"/>
                    </a:lnTo>
                    <a:lnTo>
                      <a:pt x="59" y="86"/>
                    </a:lnTo>
                    <a:lnTo>
                      <a:pt x="59" y="172"/>
                    </a:lnTo>
                    <a:lnTo>
                      <a:pt x="59" y="40"/>
                    </a:lnTo>
                    <a:lnTo>
                      <a:pt x="59" y="163"/>
                    </a:lnTo>
                    <a:lnTo>
                      <a:pt x="63" y="86"/>
                    </a:lnTo>
                    <a:lnTo>
                      <a:pt x="63" y="22"/>
                    </a:lnTo>
                    <a:lnTo>
                      <a:pt x="63" y="86"/>
                    </a:lnTo>
                    <a:lnTo>
                      <a:pt x="68" y="81"/>
                    </a:lnTo>
                    <a:lnTo>
                      <a:pt x="68" y="31"/>
                    </a:lnTo>
                    <a:lnTo>
                      <a:pt x="72" y="63"/>
                    </a:lnTo>
                    <a:lnTo>
                      <a:pt x="72" y="154"/>
                    </a:lnTo>
                    <a:lnTo>
                      <a:pt x="72" y="90"/>
                    </a:lnTo>
                    <a:lnTo>
                      <a:pt x="77" y="0"/>
                    </a:lnTo>
                    <a:lnTo>
                      <a:pt x="77" y="104"/>
                    </a:lnTo>
                    <a:lnTo>
                      <a:pt x="77" y="90"/>
                    </a:lnTo>
                    <a:lnTo>
                      <a:pt x="81" y="45"/>
                    </a:lnTo>
                    <a:lnTo>
                      <a:pt x="81" y="36"/>
                    </a:lnTo>
                    <a:lnTo>
                      <a:pt x="81" y="172"/>
                    </a:lnTo>
                    <a:lnTo>
                      <a:pt x="86" y="222"/>
                    </a:lnTo>
                    <a:lnTo>
                      <a:pt x="86" y="158"/>
                    </a:lnTo>
                    <a:lnTo>
                      <a:pt x="90" y="99"/>
                    </a:lnTo>
                    <a:lnTo>
                      <a:pt x="90" y="113"/>
                    </a:lnTo>
                    <a:lnTo>
                      <a:pt x="90" y="72"/>
                    </a:lnTo>
                    <a:lnTo>
                      <a:pt x="95" y="99"/>
                    </a:lnTo>
                    <a:lnTo>
                      <a:pt x="95" y="22"/>
                    </a:lnTo>
                    <a:lnTo>
                      <a:pt x="95" y="235"/>
                    </a:lnTo>
                    <a:lnTo>
                      <a:pt x="100" y="122"/>
                    </a:lnTo>
                    <a:lnTo>
                      <a:pt x="100" y="190"/>
                    </a:lnTo>
                    <a:lnTo>
                      <a:pt x="100" y="45"/>
                    </a:lnTo>
                    <a:lnTo>
                      <a:pt x="100" y="108"/>
                    </a:lnTo>
                    <a:lnTo>
                      <a:pt x="104" y="63"/>
                    </a:lnTo>
                    <a:lnTo>
                      <a:pt x="104" y="104"/>
                    </a:lnTo>
                    <a:lnTo>
                      <a:pt x="104" y="68"/>
                    </a:lnTo>
                    <a:lnTo>
                      <a:pt x="109" y="117"/>
                    </a:lnTo>
                    <a:lnTo>
                      <a:pt x="109" y="199"/>
                    </a:lnTo>
                    <a:lnTo>
                      <a:pt x="109" y="63"/>
                    </a:lnTo>
                    <a:lnTo>
                      <a:pt x="113" y="27"/>
                    </a:lnTo>
                    <a:lnTo>
                      <a:pt x="113" y="104"/>
                    </a:lnTo>
                    <a:lnTo>
                      <a:pt x="113" y="54"/>
                    </a:lnTo>
                    <a:lnTo>
                      <a:pt x="118" y="54"/>
                    </a:lnTo>
                    <a:lnTo>
                      <a:pt x="118" y="126"/>
                    </a:lnTo>
                    <a:lnTo>
                      <a:pt x="118" y="108"/>
                    </a:lnTo>
                    <a:lnTo>
                      <a:pt x="122" y="217"/>
                    </a:lnTo>
                    <a:lnTo>
                      <a:pt x="122" y="49"/>
                    </a:lnTo>
                    <a:lnTo>
                      <a:pt x="122" y="90"/>
                    </a:lnTo>
                    <a:lnTo>
                      <a:pt x="127" y="90"/>
                    </a:lnTo>
                    <a:lnTo>
                      <a:pt x="127" y="122"/>
                    </a:lnTo>
                    <a:lnTo>
                      <a:pt x="127" y="113"/>
                    </a:lnTo>
                    <a:lnTo>
                      <a:pt x="131" y="104"/>
                    </a:lnTo>
                    <a:lnTo>
                      <a:pt x="131" y="194"/>
                    </a:lnTo>
                    <a:lnTo>
                      <a:pt x="136" y="163"/>
                    </a:lnTo>
                    <a:lnTo>
                      <a:pt x="136" y="172"/>
                    </a:lnTo>
                    <a:lnTo>
                      <a:pt x="136" y="72"/>
                    </a:lnTo>
                    <a:lnTo>
                      <a:pt x="140" y="86"/>
                    </a:lnTo>
                    <a:lnTo>
                      <a:pt x="140" y="63"/>
                    </a:lnTo>
                    <a:lnTo>
                      <a:pt x="140" y="158"/>
                    </a:lnTo>
                    <a:lnTo>
                      <a:pt x="145" y="240"/>
                    </a:lnTo>
                    <a:lnTo>
                      <a:pt x="145" y="163"/>
                    </a:lnTo>
                    <a:lnTo>
                      <a:pt x="149" y="72"/>
                    </a:lnTo>
                    <a:lnTo>
                      <a:pt x="149" y="95"/>
                    </a:lnTo>
                    <a:lnTo>
                      <a:pt x="149" y="36"/>
                    </a:lnTo>
                    <a:lnTo>
                      <a:pt x="154" y="63"/>
                    </a:lnTo>
                    <a:lnTo>
                      <a:pt x="154" y="167"/>
                    </a:lnTo>
                    <a:lnTo>
                      <a:pt x="154" y="140"/>
                    </a:lnTo>
                    <a:lnTo>
                      <a:pt x="158" y="176"/>
                    </a:lnTo>
                    <a:lnTo>
                      <a:pt x="158" y="58"/>
                    </a:lnTo>
                    <a:lnTo>
                      <a:pt x="158" y="108"/>
                    </a:lnTo>
                    <a:lnTo>
                      <a:pt x="163" y="63"/>
                    </a:lnTo>
                    <a:lnTo>
                      <a:pt x="163" y="90"/>
                    </a:lnTo>
                    <a:lnTo>
                      <a:pt x="163" y="49"/>
                    </a:lnTo>
                    <a:lnTo>
                      <a:pt x="168" y="95"/>
                    </a:lnTo>
                    <a:lnTo>
                      <a:pt x="168" y="163"/>
                    </a:lnTo>
                    <a:lnTo>
                      <a:pt x="168" y="117"/>
                    </a:lnTo>
                    <a:lnTo>
                      <a:pt x="172" y="131"/>
                    </a:lnTo>
                    <a:lnTo>
                      <a:pt x="172" y="40"/>
                    </a:lnTo>
                    <a:lnTo>
                      <a:pt x="177" y="68"/>
                    </a:lnTo>
                    <a:lnTo>
                      <a:pt x="177" y="90"/>
                    </a:lnTo>
                    <a:lnTo>
                      <a:pt x="181" y="90"/>
                    </a:lnTo>
                    <a:lnTo>
                      <a:pt x="181" y="140"/>
                    </a:lnTo>
                    <a:lnTo>
                      <a:pt x="181" y="0"/>
                    </a:lnTo>
                    <a:lnTo>
                      <a:pt x="186" y="54"/>
                    </a:lnTo>
                    <a:lnTo>
                      <a:pt x="186" y="86"/>
                    </a:lnTo>
                    <a:lnTo>
                      <a:pt x="186" y="40"/>
                    </a:lnTo>
                    <a:lnTo>
                      <a:pt x="186" y="54"/>
                    </a:lnTo>
                    <a:lnTo>
                      <a:pt x="190" y="77"/>
                    </a:lnTo>
                    <a:lnTo>
                      <a:pt x="190" y="226"/>
                    </a:lnTo>
                    <a:lnTo>
                      <a:pt x="195" y="176"/>
                    </a:lnTo>
                    <a:lnTo>
                      <a:pt x="195" y="63"/>
                    </a:lnTo>
                    <a:lnTo>
                      <a:pt x="195" y="104"/>
                    </a:lnTo>
                    <a:lnTo>
                      <a:pt x="199" y="86"/>
                    </a:lnTo>
                  </a:path>
                </a:pathLst>
              </a:custGeom>
              <a:noFill/>
              <a:ln w="12700" cmpd="sng">
                <a:solidFill>
                  <a:schemeClr val="accent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400"/>
              </a:p>
            </p:txBody>
          </p:sp>
          <p:sp>
            <p:nvSpPr>
              <p:cNvPr id="77" name="Freeform 494"/>
              <p:cNvSpPr>
                <a:spLocks/>
              </p:cNvSpPr>
              <p:nvPr/>
            </p:nvSpPr>
            <p:spPr bwMode="auto">
              <a:xfrm>
                <a:off x="6524624" y="5149850"/>
                <a:ext cx="317500" cy="560388"/>
              </a:xfrm>
              <a:custGeom>
                <a:avLst/>
                <a:gdLst/>
                <a:ahLst/>
                <a:cxnLst>
                  <a:cxn ang="0">
                    <a:pos x="0" y="159"/>
                  </a:cxn>
                  <a:cxn ang="0">
                    <a:pos x="5" y="204"/>
                  </a:cxn>
                  <a:cxn ang="0">
                    <a:pos x="9" y="149"/>
                  </a:cxn>
                  <a:cxn ang="0">
                    <a:pos x="14" y="222"/>
                  </a:cxn>
                  <a:cxn ang="0">
                    <a:pos x="18" y="136"/>
                  </a:cxn>
                  <a:cxn ang="0">
                    <a:pos x="23" y="27"/>
                  </a:cxn>
                  <a:cxn ang="0">
                    <a:pos x="27" y="199"/>
                  </a:cxn>
                  <a:cxn ang="0">
                    <a:pos x="32" y="95"/>
                  </a:cxn>
                  <a:cxn ang="0">
                    <a:pos x="37" y="122"/>
                  </a:cxn>
                  <a:cxn ang="0">
                    <a:pos x="41" y="163"/>
                  </a:cxn>
                  <a:cxn ang="0">
                    <a:pos x="46" y="68"/>
                  </a:cxn>
                  <a:cxn ang="0">
                    <a:pos x="50" y="231"/>
                  </a:cxn>
                  <a:cxn ang="0">
                    <a:pos x="59" y="163"/>
                  </a:cxn>
                  <a:cxn ang="0">
                    <a:pos x="64" y="217"/>
                  </a:cxn>
                  <a:cxn ang="0">
                    <a:pos x="68" y="104"/>
                  </a:cxn>
                  <a:cxn ang="0">
                    <a:pos x="73" y="136"/>
                  </a:cxn>
                  <a:cxn ang="0">
                    <a:pos x="77" y="127"/>
                  </a:cxn>
                  <a:cxn ang="0">
                    <a:pos x="82" y="163"/>
                  </a:cxn>
                  <a:cxn ang="0">
                    <a:pos x="86" y="290"/>
                  </a:cxn>
                  <a:cxn ang="0">
                    <a:pos x="91" y="208"/>
                  </a:cxn>
                  <a:cxn ang="0">
                    <a:pos x="95" y="86"/>
                  </a:cxn>
                  <a:cxn ang="0">
                    <a:pos x="100" y="190"/>
                  </a:cxn>
                  <a:cxn ang="0">
                    <a:pos x="104" y="140"/>
                  </a:cxn>
                  <a:cxn ang="0">
                    <a:pos x="109" y="208"/>
                  </a:cxn>
                  <a:cxn ang="0">
                    <a:pos x="114" y="199"/>
                  </a:cxn>
                  <a:cxn ang="0">
                    <a:pos x="123" y="54"/>
                  </a:cxn>
                  <a:cxn ang="0">
                    <a:pos x="127" y="163"/>
                  </a:cxn>
                  <a:cxn ang="0">
                    <a:pos x="132" y="86"/>
                  </a:cxn>
                  <a:cxn ang="0">
                    <a:pos x="136" y="231"/>
                  </a:cxn>
                  <a:cxn ang="0">
                    <a:pos x="141" y="154"/>
                  </a:cxn>
                  <a:cxn ang="0">
                    <a:pos x="145" y="249"/>
                  </a:cxn>
                  <a:cxn ang="0">
                    <a:pos x="150" y="127"/>
                  </a:cxn>
                  <a:cxn ang="0">
                    <a:pos x="154" y="140"/>
                  </a:cxn>
                  <a:cxn ang="0">
                    <a:pos x="159" y="100"/>
                  </a:cxn>
                  <a:cxn ang="0">
                    <a:pos x="163" y="50"/>
                  </a:cxn>
                  <a:cxn ang="0">
                    <a:pos x="168" y="72"/>
                  </a:cxn>
                  <a:cxn ang="0">
                    <a:pos x="172" y="254"/>
                  </a:cxn>
                  <a:cxn ang="0">
                    <a:pos x="177" y="23"/>
                  </a:cxn>
                  <a:cxn ang="0">
                    <a:pos x="182" y="36"/>
                  </a:cxn>
                  <a:cxn ang="0">
                    <a:pos x="186" y="0"/>
                  </a:cxn>
                  <a:cxn ang="0">
                    <a:pos x="191" y="95"/>
                  </a:cxn>
                  <a:cxn ang="0">
                    <a:pos x="195" y="86"/>
                  </a:cxn>
                </a:cxnLst>
                <a:rect l="0" t="0" r="r" b="b"/>
                <a:pathLst>
                  <a:path w="200" h="353">
                    <a:moveTo>
                      <a:pt x="0" y="177"/>
                    </a:moveTo>
                    <a:lnTo>
                      <a:pt x="0" y="149"/>
                    </a:lnTo>
                    <a:lnTo>
                      <a:pt x="0" y="159"/>
                    </a:lnTo>
                    <a:lnTo>
                      <a:pt x="5" y="258"/>
                    </a:lnTo>
                    <a:lnTo>
                      <a:pt x="5" y="313"/>
                    </a:lnTo>
                    <a:lnTo>
                      <a:pt x="5" y="204"/>
                    </a:lnTo>
                    <a:lnTo>
                      <a:pt x="5" y="213"/>
                    </a:lnTo>
                    <a:lnTo>
                      <a:pt x="9" y="236"/>
                    </a:lnTo>
                    <a:lnTo>
                      <a:pt x="9" y="149"/>
                    </a:lnTo>
                    <a:lnTo>
                      <a:pt x="9" y="172"/>
                    </a:lnTo>
                    <a:lnTo>
                      <a:pt x="14" y="109"/>
                    </a:lnTo>
                    <a:lnTo>
                      <a:pt x="14" y="222"/>
                    </a:lnTo>
                    <a:lnTo>
                      <a:pt x="18" y="149"/>
                    </a:lnTo>
                    <a:lnTo>
                      <a:pt x="18" y="231"/>
                    </a:lnTo>
                    <a:lnTo>
                      <a:pt x="18" y="136"/>
                    </a:lnTo>
                    <a:lnTo>
                      <a:pt x="18" y="154"/>
                    </a:lnTo>
                    <a:lnTo>
                      <a:pt x="23" y="136"/>
                    </a:lnTo>
                    <a:lnTo>
                      <a:pt x="23" y="27"/>
                    </a:lnTo>
                    <a:lnTo>
                      <a:pt x="27" y="68"/>
                    </a:lnTo>
                    <a:lnTo>
                      <a:pt x="27" y="213"/>
                    </a:lnTo>
                    <a:lnTo>
                      <a:pt x="27" y="199"/>
                    </a:lnTo>
                    <a:lnTo>
                      <a:pt x="32" y="177"/>
                    </a:lnTo>
                    <a:lnTo>
                      <a:pt x="32" y="86"/>
                    </a:lnTo>
                    <a:lnTo>
                      <a:pt x="32" y="95"/>
                    </a:lnTo>
                    <a:lnTo>
                      <a:pt x="37" y="140"/>
                    </a:lnTo>
                    <a:lnTo>
                      <a:pt x="37" y="118"/>
                    </a:lnTo>
                    <a:lnTo>
                      <a:pt x="37" y="122"/>
                    </a:lnTo>
                    <a:lnTo>
                      <a:pt x="41" y="208"/>
                    </a:lnTo>
                    <a:lnTo>
                      <a:pt x="41" y="54"/>
                    </a:lnTo>
                    <a:lnTo>
                      <a:pt x="41" y="163"/>
                    </a:lnTo>
                    <a:lnTo>
                      <a:pt x="46" y="113"/>
                    </a:lnTo>
                    <a:lnTo>
                      <a:pt x="46" y="122"/>
                    </a:lnTo>
                    <a:lnTo>
                      <a:pt x="46" y="68"/>
                    </a:lnTo>
                    <a:lnTo>
                      <a:pt x="46" y="118"/>
                    </a:lnTo>
                    <a:lnTo>
                      <a:pt x="50" y="113"/>
                    </a:lnTo>
                    <a:lnTo>
                      <a:pt x="50" y="231"/>
                    </a:lnTo>
                    <a:lnTo>
                      <a:pt x="55" y="249"/>
                    </a:lnTo>
                    <a:lnTo>
                      <a:pt x="55" y="140"/>
                    </a:lnTo>
                    <a:lnTo>
                      <a:pt x="59" y="163"/>
                    </a:lnTo>
                    <a:lnTo>
                      <a:pt x="59" y="104"/>
                    </a:lnTo>
                    <a:lnTo>
                      <a:pt x="59" y="168"/>
                    </a:lnTo>
                    <a:lnTo>
                      <a:pt x="64" y="217"/>
                    </a:lnTo>
                    <a:lnTo>
                      <a:pt x="64" y="313"/>
                    </a:lnTo>
                    <a:lnTo>
                      <a:pt x="68" y="163"/>
                    </a:lnTo>
                    <a:lnTo>
                      <a:pt x="68" y="104"/>
                    </a:lnTo>
                    <a:lnTo>
                      <a:pt x="73" y="104"/>
                    </a:lnTo>
                    <a:lnTo>
                      <a:pt x="73" y="145"/>
                    </a:lnTo>
                    <a:lnTo>
                      <a:pt x="73" y="136"/>
                    </a:lnTo>
                    <a:lnTo>
                      <a:pt x="77" y="213"/>
                    </a:lnTo>
                    <a:lnTo>
                      <a:pt x="77" y="245"/>
                    </a:lnTo>
                    <a:lnTo>
                      <a:pt x="77" y="127"/>
                    </a:lnTo>
                    <a:lnTo>
                      <a:pt x="77" y="131"/>
                    </a:lnTo>
                    <a:lnTo>
                      <a:pt x="82" y="149"/>
                    </a:lnTo>
                    <a:lnTo>
                      <a:pt x="82" y="163"/>
                    </a:lnTo>
                    <a:lnTo>
                      <a:pt x="82" y="145"/>
                    </a:lnTo>
                    <a:lnTo>
                      <a:pt x="86" y="104"/>
                    </a:lnTo>
                    <a:lnTo>
                      <a:pt x="86" y="290"/>
                    </a:lnTo>
                    <a:lnTo>
                      <a:pt x="91" y="213"/>
                    </a:lnTo>
                    <a:lnTo>
                      <a:pt x="91" y="281"/>
                    </a:lnTo>
                    <a:lnTo>
                      <a:pt x="91" y="208"/>
                    </a:lnTo>
                    <a:lnTo>
                      <a:pt x="95" y="154"/>
                    </a:lnTo>
                    <a:lnTo>
                      <a:pt x="95" y="163"/>
                    </a:lnTo>
                    <a:lnTo>
                      <a:pt x="95" y="86"/>
                    </a:lnTo>
                    <a:lnTo>
                      <a:pt x="100" y="204"/>
                    </a:lnTo>
                    <a:lnTo>
                      <a:pt x="100" y="322"/>
                    </a:lnTo>
                    <a:lnTo>
                      <a:pt x="100" y="190"/>
                    </a:lnTo>
                    <a:lnTo>
                      <a:pt x="104" y="127"/>
                    </a:lnTo>
                    <a:lnTo>
                      <a:pt x="104" y="104"/>
                    </a:lnTo>
                    <a:lnTo>
                      <a:pt x="104" y="140"/>
                    </a:lnTo>
                    <a:lnTo>
                      <a:pt x="109" y="131"/>
                    </a:lnTo>
                    <a:lnTo>
                      <a:pt x="109" y="54"/>
                    </a:lnTo>
                    <a:lnTo>
                      <a:pt x="109" y="208"/>
                    </a:lnTo>
                    <a:lnTo>
                      <a:pt x="114" y="299"/>
                    </a:lnTo>
                    <a:lnTo>
                      <a:pt x="114" y="190"/>
                    </a:lnTo>
                    <a:lnTo>
                      <a:pt x="114" y="199"/>
                    </a:lnTo>
                    <a:lnTo>
                      <a:pt x="118" y="181"/>
                    </a:lnTo>
                    <a:lnTo>
                      <a:pt x="118" y="86"/>
                    </a:lnTo>
                    <a:lnTo>
                      <a:pt x="123" y="54"/>
                    </a:lnTo>
                    <a:lnTo>
                      <a:pt x="123" y="186"/>
                    </a:lnTo>
                    <a:lnTo>
                      <a:pt x="123" y="159"/>
                    </a:lnTo>
                    <a:lnTo>
                      <a:pt x="127" y="163"/>
                    </a:lnTo>
                    <a:lnTo>
                      <a:pt x="127" y="54"/>
                    </a:lnTo>
                    <a:lnTo>
                      <a:pt x="127" y="100"/>
                    </a:lnTo>
                    <a:lnTo>
                      <a:pt x="132" y="86"/>
                    </a:lnTo>
                    <a:lnTo>
                      <a:pt x="132" y="54"/>
                    </a:lnTo>
                    <a:lnTo>
                      <a:pt x="132" y="177"/>
                    </a:lnTo>
                    <a:lnTo>
                      <a:pt x="136" y="231"/>
                    </a:lnTo>
                    <a:lnTo>
                      <a:pt x="136" y="177"/>
                    </a:lnTo>
                    <a:lnTo>
                      <a:pt x="136" y="222"/>
                    </a:lnTo>
                    <a:lnTo>
                      <a:pt x="141" y="154"/>
                    </a:lnTo>
                    <a:lnTo>
                      <a:pt x="141" y="77"/>
                    </a:lnTo>
                    <a:lnTo>
                      <a:pt x="145" y="23"/>
                    </a:lnTo>
                    <a:lnTo>
                      <a:pt x="145" y="249"/>
                    </a:lnTo>
                    <a:lnTo>
                      <a:pt x="150" y="254"/>
                    </a:lnTo>
                    <a:lnTo>
                      <a:pt x="150" y="353"/>
                    </a:lnTo>
                    <a:lnTo>
                      <a:pt x="150" y="127"/>
                    </a:lnTo>
                    <a:lnTo>
                      <a:pt x="150" y="190"/>
                    </a:lnTo>
                    <a:lnTo>
                      <a:pt x="154" y="113"/>
                    </a:lnTo>
                    <a:lnTo>
                      <a:pt x="154" y="140"/>
                    </a:lnTo>
                    <a:lnTo>
                      <a:pt x="154" y="104"/>
                    </a:lnTo>
                    <a:lnTo>
                      <a:pt x="154" y="136"/>
                    </a:lnTo>
                    <a:lnTo>
                      <a:pt x="159" y="100"/>
                    </a:lnTo>
                    <a:lnTo>
                      <a:pt x="159" y="217"/>
                    </a:lnTo>
                    <a:lnTo>
                      <a:pt x="163" y="181"/>
                    </a:lnTo>
                    <a:lnTo>
                      <a:pt x="163" y="50"/>
                    </a:lnTo>
                    <a:lnTo>
                      <a:pt x="163" y="104"/>
                    </a:lnTo>
                    <a:lnTo>
                      <a:pt x="168" y="113"/>
                    </a:lnTo>
                    <a:lnTo>
                      <a:pt x="168" y="72"/>
                    </a:lnTo>
                    <a:lnTo>
                      <a:pt x="168" y="145"/>
                    </a:lnTo>
                    <a:lnTo>
                      <a:pt x="172" y="249"/>
                    </a:lnTo>
                    <a:lnTo>
                      <a:pt x="172" y="254"/>
                    </a:lnTo>
                    <a:lnTo>
                      <a:pt x="172" y="149"/>
                    </a:lnTo>
                    <a:lnTo>
                      <a:pt x="177" y="145"/>
                    </a:lnTo>
                    <a:lnTo>
                      <a:pt x="177" y="23"/>
                    </a:lnTo>
                    <a:lnTo>
                      <a:pt x="177" y="95"/>
                    </a:lnTo>
                    <a:lnTo>
                      <a:pt x="182" y="54"/>
                    </a:lnTo>
                    <a:lnTo>
                      <a:pt x="182" y="36"/>
                    </a:lnTo>
                    <a:lnTo>
                      <a:pt x="182" y="163"/>
                    </a:lnTo>
                    <a:lnTo>
                      <a:pt x="186" y="118"/>
                    </a:lnTo>
                    <a:lnTo>
                      <a:pt x="186" y="0"/>
                    </a:lnTo>
                    <a:lnTo>
                      <a:pt x="186" y="122"/>
                    </a:lnTo>
                    <a:lnTo>
                      <a:pt x="191" y="77"/>
                    </a:lnTo>
                    <a:lnTo>
                      <a:pt x="191" y="95"/>
                    </a:lnTo>
                    <a:lnTo>
                      <a:pt x="191" y="54"/>
                    </a:lnTo>
                    <a:lnTo>
                      <a:pt x="191" y="82"/>
                    </a:lnTo>
                    <a:lnTo>
                      <a:pt x="195" y="86"/>
                    </a:lnTo>
                    <a:lnTo>
                      <a:pt x="195" y="213"/>
                    </a:lnTo>
                    <a:lnTo>
                      <a:pt x="200" y="140"/>
                    </a:lnTo>
                  </a:path>
                </a:pathLst>
              </a:custGeom>
              <a:noFill/>
              <a:ln w="12700" cmpd="sng">
                <a:solidFill>
                  <a:schemeClr val="accent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400"/>
              </a:p>
            </p:txBody>
          </p:sp>
          <p:sp>
            <p:nvSpPr>
              <p:cNvPr id="78" name="Freeform 495"/>
              <p:cNvSpPr>
                <a:spLocks/>
              </p:cNvSpPr>
              <p:nvPr/>
            </p:nvSpPr>
            <p:spPr bwMode="auto">
              <a:xfrm>
                <a:off x="6842124" y="5135562"/>
                <a:ext cx="20638" cy="344488"/>
              </a:xfrm>
              <a:custGeom>
                <a:avLst/>
                <a:gdLst/>
                <a:ahLst/>
                <a:cxnLst>
                  <a:cxn ang="0">
                    <a:pos x="0" y="149"/>
                  </a:cxn>
                  <a:cxn ang="0">
                    <a:pos x="0" y="36"/>
                  </a:cxn>
                  <a:cxn ang="0">
                    <a:pos x="0" y="72"/>
                  </a:cxn>
                  <a:cxn ang="0">
                    <a:pos x="4" y="45"/>
                  </a:cxn>
                  <a:cxn ang="0">
                    <a:pos x="4" y="0"/>
                  </a:cxn>
                  <a:cxn ang="0">
                    <a:pos x="4" y="136"/>
                  </a:cxn>
                  <a:cxn ang="0">
                    <a:pos x="9" y="172"/>
                  </a:cxn>
                  <a:cxn ang="0">
                    <a:pos x="9" y="217"/>
                  </a:cxn>
                  <a:cxn ang="0">
                    <a:pos x="9" y="127"/>
                  </a:cxn>
                  <a:cxn ang="0">
                    <a:pos x="13" y="122"/>
                  </a:cxn>
                </a:cxnLst>
                <a:rect l="0" t="0" r="r" b="b"/>
                <a:pathLst>
                  <a:path w="13" h="217">
                    <a:moveTo>
                      <a:pt x="0" y="149"/>
                    </a:moveTo>
                    <a:lnTo>
                      <a:pt x="0" y="36"/>
                    </a:lnTo>
                    <a:lnTo>
                      <a:pt x="0" y="72"/>
                    </a:lnTo>
                    <a:lnTo>
                      <a:pt x="4" y="45"/>
                    </a:lnTo>
                    <a:lnTo>
                      <a:pt x="4" y="0"/>
                    </a:lnTo>
                    <a:lnTo>
                      <a:pt x="4" y="136"/>
                    </a:lnTo>
                    <a:lnTo>
                      <a:pt x="9" y="172"/>
                    </a:lnTo>
                    <a:lnTo>
                      <a:pt x="9" y="217"/>
                    </a:lnTo>
                    <a:lnTo>
                      <a:pt x="9" y="127"/>
                    </a:lnTo>
                    <a:lnTo>
                      <a:pt x="13" y="122"/>
                    </a:lnTo>
                  </a:path>
                </a:pathLst>
              </a:custGeom>
              <a:noFill/>
              <a:ln w="12700" cmpd="sng">
                <a:solidFill>
                  <a:schemeClr val="accent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400"/>
              </a:p>
            </p:txBody>
          </p:sp>
        </p:grpSp>
        <p:sp>
          <p:nvSpPr>
            <p:cNvPr id="34" name="Line 496"/>
            <p:cNvSpPr>
              <a:spLocks noChangeShapeType="1"/>
            </p:cNvSpPr>
            <p:nvPr/>
          </p:nvSpPr>
          <p:spPr bwMode="auto">
            <a:xfrm flipV="1">
              <a:off x="2611437" y="5111750"/>
              <a:ext cx="4244975" cy="719138"/>
            </a:xfrm>
            <a:prstGeom prst="line">
              <a:avLst/>
            </a:prstGeom>
            <a:noFill/>
            <a:ln w="28575" cmpd="sng">
              <a:solidFill>
                <a:srgbClr val="FF0000"/>
              </a:solidFill>
              <a:prstDash val="dash"/>
              <a:round/>
              <a:headEnd/>
              <a:tailEnd/>
            </a:ln>
          </p:spPr>
          <p:txBody>
            <a:bodyPr vert="horz" wrap="square" lIns="91440" tIns="45720" rIns="91440" bIns="45720" numCol="1" anchor="t" anchorCtr="0" compatLnSpc="1">
              <a:prstTxWarp prst="textNoShape">
                <a:avLst/>
              </a:prstTxWarp>
            </a:bodyPr>
            <a:lstStyle/>
            <a:p>
              <a:pPr defTabSz="457200"/>
              <a:endParaRPr lang="en-US" sz="1400"/>
            </a:p>
          </p:txBody>
        </p:sp>
      </p:grpSp>
      <p:sp>
        <p:nvSpPr>
          <p:cNvPr id="35" name="Line 11"/>
          <p:cNvSpPr>
            <a:spLocks noChangeShapeType="1"/>
          </p:cNvSpPr>
          <p:nvPr/>
        </p:nvSpPr>
        <p:spPr bwMode="auto">
          <a:xfrm flipV="1">
            <a:off x="1732757" y="439595"/>
            <a:ext cx="0" cy="5542105"/>
          </a:xfrm>
          <a:prstGeom prst="line">
            <a:avLst/>
          </a:prstGeom>
          <a:noFill/>
          <a:ln w="12700" cmpd="sng">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400"/>
          </a:p>
        </p:txBody>
      </p:sp>
      <p:sp>
        <p:nvSpPr>
          <p:cNvPr id="36" name="Line 44"/>
          <p:cNvSpPr>
            <a:spLocks noChangeShapeType="1"/>
          </p:cNvSpPr>
          <p:nvPr/>
        </p:nvSpPr>
        <p:spPr bwMode="auto">
          <a:xfrm>
            <a:off x="1732757" y="5688013"/>
            <a:ext cx="91440" cy="0"/>
          </a:xfrm>
          <a:prstGeom prst="line">
            <a:avLst/>
          </a:prstGeom>
          <a:noFill/>
          <a:ln w="12700" cmpd="sng">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400"/>
          </a:p>
        </p:txBody>
      </p:sp>
      <p:sp>
        <p:nvSpPr>
          <p:cNvPr id="38" name="Line 47"/>
          <p:cNvSpPr>
            <a:spLocks noChangeShapeType="1"/>
          </p:cNvSpPr>
          <p:nvPr/>
        </p:nvSpPr>
        <p:spPr bwMode="auto">
          <a:xfrm>
            <a:off x="1732757" y="5111751"/>
            <a:ext cx="91440" cy="0"/>
          </a:xfrm>
          <a:prstGeom prst="line">
            <a:avLst/>
          </a:prstGeom>
          <a:noFill/>
          <a:ln w="12700" cmpd="sng">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400"/>
          </a:p>
        </p:txBody>
      </p:sp>
      <p:sp>
        <p:nvSpPr>
          <p:cNvPr id="40" name="Line 50"/>
          <p:cNvSpPr>
            <a:spLocks noChangeShapeType="1"/>
          </p:cNvSpPr>
          <p:nvPr/>
        </p:nvSpPr>
        <p:spPr bwMode="auto">
          <a:xfrm>
            <a:off x="1732757" y="4537076"/>
            <a:ext cx="91440" cy="0"/>
          </a:xfrm>
          <a:prstGeom prst="line">
            <a:avLst/>
          </a:prstGeom>
          <a:noFill/>
          <a:ln w="12700" cmpd="sng">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400"/>
          </a:p>
        </p:txBody>
      </p:sp>
      <p:sp>
        <p:nvSpPr>
          <p:cNvPr id="42" name="Line 53"/>
          <p:cNvSpPr>
            <a:spLocks noChangeShapeType="1"/>
          </p:cNvSpPr>
          <p:nvPr/>
        </p:nvSpPr>
        <p:spPr bwMode="auto">
          <a:xfrm>
            <a:off x="1732757" y="3960813"/>
            <a:ext cx="91440" cy="0"/>
          </a:xfrm>
          <a:prstGeom prst="line">
            <a:avLst/>
          </a:prstGeom>
          <a:noFill/>
          <a:ln w="12700" cmpd="sng">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400"/>
          </a:p>
        </p:txBody>
      </p:sp>
      <p:sp>
        <p:nvSpPr>
          <p:cNvPr id="44" name="Line 56"/>
          <p:cNvSpPr>
            <a:spLocks noChangeShapeType="1"/>
          </p:cNvSpPr>
          <p:nvPr/>
        </p:nvSpPr>
        <p:spPr bwMode="auto">
          <a:xfrm>
            <a:off x="1732757" y="3386138"/>
            <a:ext cx="91440" cy="0"/>
          </a:xfrm>
          <a:prstGeom prst="line">
            <a:avLst/>
          </a:prstGeom>
          <a:noFill/>
          <a:ln w="12700" cmpd="sng">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400"/>
          </a:p>
        </p:txBody>
      </p:sp>
      <p:sp>
        <p:nvSpPr>
          <p:cNvPr id="46" name="Line 59"/>
          <p:cNvSpPr>
            <a:spLocks noChangeShapeType="1"/>
          </p:cNvSpPr>
          <p:nvPr/>
        </p:nvSpPr>
        <p:spPr bwMode="auto">
          <a:xfrm>
            <a:off x="1732757" y="2803526"/>
            <a:ext cx="91440" cy="0"/>
          </a:xfrm>
          <a:prstGeom prst="line">
            <a:avLst/>
          </a:prstGeom>
          <a:noFill/>
          <a:ln w="12700" cmpd="sng">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400"/>
          </a:p>
        </p:txBody>
      </p:sp>
      <p:sp>
        <p:nvSpPr>
          <p:cNvPr id="48" name="Line 62"/>
          <p:cNvSpPr>
            <a:spLocks noChangeShapeType="1"/>
          </p:cNvSpPr>
          <p:nvPr/>
        </p:nvSpPr>
        <p:spPr bwMode="auto">
          <a:xfrm>
            <a:off x="1732757" y="2227263"/>
            <a:ext cx="91440" cy="0"/>
          </a:xfrm>
          <a:prstGeom prst="line">
            <a:avLst/>
          </a:prstGeom>
          <a:noFill/>
          <a:ln w="12700" cmpd="sng">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400"/>
          </a:p>
        </p:txBody>
      </p:sp>
      <p:sp>
        <p:nvSpPr>
          <p:cNvPr id="50" name="Line 65"/>
          <p:cNvSpPr>
            <a:spLocks noChangeShapeType="1"/>
          </p:cNvSpPr>
          <p:nvPr/>
        </p:nvSpPr>
        <p:spPr bwMode="auto">
          <a:xfrm>
            <a:off x="1732757" y="1652588"/>
            <a:ext cx="91440" cy="0"/>
          </a:xfrm>
          <a:prstGeom prst="line">
            <a:avLst/>
          </a:prstGeom>
          <a:noFill/>
          <a:ln w="12700" cmpd="sng">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400"/>
          </a:p>
        </p:txBody>
      </p:sp>
      <p:sp>
        <p:nvSpPr>
          <p:cNvPr id="54" name="Rectangle 185"/>
          <p:cNvSpPr>
            <a:spLocks noChangeArrowheads="1"/>
          </p:cNvSpPr>
          <p:nvPr/>
        </p:nvSpPr>
        <p:spPr bwMode="auto">
          <a:xfrm rot="16200000">
            <a:off x="-310896" y="3165576"/>
            <a:ext cx="2998641" cy="30777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2000" dirty="0" smtClean="0">
                <a:cs typeface="Arial" pitchFamily="34" charset="0"/>
              </a:rPr>
              <a:t>Elevation relative to MSL (m)</a:t>
            </a:r>
          </a:p>
        </p:txBody>
      </p:sp>
      <p:sp>
        <p:nvSpPr>
          <p:cNvPr id="55" name="Line 189"/>
          <p:cNvSpPr>
            <a:spLocks noChangeShapeType="1"/>
          </p:cNvSpPr>
          <p:nvPr/>
        </p:nvSpPr>
        <p:spPr bwMode="auto">
          <a:xfrm>
            <a:off x="2597150" y="5988050"/>
            <a:ext cx="4259263" cy="1588"/>
          </a:xfrm>
          <a:prstGeom prst="line">
            <a:avLst/>
          </a:prstGeom>
          <a:noFill/>
          <a:ln w="12700" cmpd="sng">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400"/>
          </a:p>
        </p:txBody>
      </p:sp>
      <p:sp>
        <p:nvSpPr>
          <p:cNvPr id="59" name="TextBox 58"/>
          <p:cNvSpPr txBox="1"/>
          <p:nvPr/>
        </p:nvSpPr>
        <p:spPr>
          <a:xfrm>
            <a:off x="6580838" y="730396"/>
            <a:ext cx="704039" cy="400110"/>
          </a:xfrm>
          <a:prstGeom prst="rect">
            <a:avLst/>
          </a:prstGeom>
          <a:noFill/>
        </p:spPr>
        <p:txBody>
          <a:bodyPr wrap="none" rtlCol="0">
            <a:spAutoFit/>
          </a:bodyPr>
          <a:lstStyle/>
          <a:p>
            <a:pPr defTabSz="457200"/>
            <a:r>
              <a:rPr lang="en-US" sz="2000" dirty="0" smtClean="0"/>
              <a:t>2012</a:t>
            </a:r>
            <a:endParaRPr lang="en-US" sz="2000" dirty="0"/>
          </a:p>
        </p:txBody>
      </p:sp>
      <p:grpSp>
        <p:nvGrpSpPr>
          <p:cNvPr id="63" name="Group 62"/>
          <p:cNvGrpSpPr/>
          <p:nvPr/>
        </p:nvGrpSpPr>
        <p:grpSpPr>
          <a:xfrm>
            <a:off x="2553750" y="1174750"/>
            <a:ext cx="725021" cy="4629150"/>
            <a:chOff x="2553750" y="1174750"/>
            <a:chExt cx="725021" cy="4629150"/>
          </a:xfrm>
        </p:grpSpPr>
        <p:sp>
          <p:nvSpPr>
            <p:cNvPr id="27" name="Rectangle 259"/>
            <p:cNvSpPr>
              <a:spLocks noChangeArrowheads="1"/>
            </p:cNvSpPr>
            <p:nvPr/>
          </p:nvSpPr>
          <p:spPr bwMode="auto">
            <a:xfrm>
              <a:off x="2553750" y="1652588"/>
              <a:ext cx="100549" cy="4151312"/>
            </a:xfrm>
            <a:prstGeom prst="rect">
              <a:avLst/>
            </a:prstGeom>
            <a:solidFill>
              <a:srgbClr val="FFFF00"/>
            </a:solidFill>
            <a:ln w="12700" cmpd="sng">
              <a:solidFill>
                <a:schemeClr val="tx1"/>
              </a:solidFill>
              <a:miter lim="800000"/>
              <a:headEnd/>
              <a:tailEnd/>
            </a:ln>
          </p:spPr>
          <p:txBody>
            <a:bodyPr vert="horz" wrap="square" lIns="91440" tIns="45720" rIns="91440" bIns="45720" numCol="1" anchor="t" anchorCtr="0" compatLnSpc="1">
              <a:prstTxWarp prst="textNoShape">
                <a:avLst/>
              </a:prstTxWarp>
            </a:bodyPr>
            <a:lstStyle/>
            <a:p>
              <a:pPr defTabSz="457200"/>
              <a:endParaRPr lang="en-US" sz="1400"/>
            </a:p>
          </p:txBody>
        </p:sp>
        <p:sp>
          <p:nvSpPr>
            <p:cNvPr id="56" name="TextBox 55"/>
            <p:cNvSpPr txBox="1"/>
            <p:nvPr/>
          </p:nvSpPr>
          <p:spPr>
            <a:xfrm>
              <a:off x="2574732" y="1370498"/>
              <a:ext cx="704039" cy="400110"/>
            </a:xfrm>
            <a:prstGeom prst="rect">
              <a:avLst/>
            </a:prstGeom>
            <a:noFill/>
          </p:spPr>
          <p:txBody>
            <a:bodyPr wrap="none" rtlCol="0">
              <a:spAutoFit/>
            </a:bodyPr>
            <a:lstStyle/>
            <a:p>
              <a:pPr defTabSz="457200"/>
              <a:r>
                <a:rPr lang="en-US" sz="2000" dirty="0" smtClean="0"/>
                <a:t>1788</a:t>
              </a:r>
              <a:endParaRPr lang="en-US" sz="2000" dirty="0"/>
            </a:p>
          </p:txBody>
        </p:sp>
        <p:cxnSp>
          <p:nvCxnSpPr>
            <p:cNvPr id="61" name="Straight Connector 60"/>
            <p:cNvCxnSpPr/>
            <p:nvPr/>
          </p:nvCxnSpPr>
          <p:spPr>
            <a:xfrm>
              <a:off x="2603500" y="1174750"/>
              <a:ext cx="0" cy="1111250"/>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73" name="Group 172"/>
          <p:cNvGrpSpPr/>
          <p:nvPr/>
        </p:nvGrpSpPr>
        <p:grpSpPr>
          <a:xfrm>
            <a:off x="4538126" y="1073149"/>
            <a:ext cx="767110" cy="4438651"/>
            <a:chOff x="4538126" y="1073149"/>
            <a:chExt cx="767110" cy="4438651"/>
          </a:xfrm>
        </p:grpSpPr>
        <p:sp>
          <p:nvSpPr>
            <p:cNvPr id="29" name="Rectangle 364"/>
            <p:cNvSpPr>
              <a:spLocks noChangeArrowheads="1"/>
            </p:cNvSpPr>
            <p:nvPr/>
          </p:nvSpPr>
          <p:spPr bwMode="auto">
            <a:xfrm>
              <a:off x="4538126" y="1652588"/>
              <a:ext cx="91024" cy="3859212"/>
            </a:xfrm>
            <a:prstGeom prst="rect">
              <a:avLst/>
            </a:prstGeom>
            <a:solidFill>
              <a:srgbClr val="FFFF00"/>
            </a:solidFill>
            <a:ln w="12700" cmpd="sng">
              <a:solidFill>
                <a:schemeClr val="tx1"/>
              </a:solidFill>
              <a:miter lim="800000"/>
              <a:headEnd/>
              <a:tailEnd/>
            </a:ln>
          </p:spPr>
          <p:txBody>
            <a:bodyPr vert="horz" wrap="square" lIns="91440" tIns="45720" rIns="91440" bIns="45720" numCol="1" anchor="t" anchorCtr="0" compatLnSpc="1">
              <a:prstTxWarp prst="textNoShape">
                <a:avLst/>
              </a:prstTxWarp>
            </a:bodyPr>
            <a:lstStyle/>
            <a:p>
              <a:pPr defTabSz="457200"/>
              <a:endParaRPr lang="en-US" sz="1400"/>
            </a:p>
          </p:txBody>
        </p:sp>
        <p:sp>
          <p:nvSpPr>
            <p:cNvPr id="58" name="TextBox 57"/>
            <p:cNvSpPr txBox="1"/>
            <p:nvPr/>
          </p:nvSpPr>
          <p:spPr>
            <a:xfrm>
              <a:off x="4601197" y="1400859"/>
              <a:ext cx="704039" cy="400110"/>
            </a:xfrm>
            <a:prstGeom prst="rect">
              <a:avLst/>
            </a:prstGeom>
            <a:noFill/>
          </p:spPr>
          <p:txBody>
            <a:bodyPr wrap="none" rtlCol="0">
              <a:spAutoFit/>
            </a:bodyPr>
            <a:lstStyle/>
            <a:p>
              <a:pPr defTabSz="457200"/>
              <a:r>
                <a:rPr lang="en-US" sz="2000" dirty="0" smtClean="0"/>
                <a:t>1893</a:t>
              </a:r>
              <a:endParaRPr lang="en-US" sz="2000" dirty="0"/>
            </a:p>
          </p:txBody>
        </p:sp>
        <p:cxnSp>
          <p:nvCxnSpPr>
            <p:cNvPr id="62" name="Straight Connector 61"/>
            <p:cNvCxnSpPr/>
            <p:nvPr/>
          </p:nvCxnSpPr>
          <p:spPr>
            <a:xfrm>
              <a:off x="4581525" y="1073149"/>
              <a:ext cx="0" cy="1236664"/>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67" name="Line 65"/>
          <p:cNvSpPr>
            <a:spLocks noChangeShapeType="1"/>
          </p:cNvSpPr>
          <p:nvPr/>
        </p:nvSpPr>
        <p:spPr bwMode="auto">
          <a:xfrm>
            <a:off x="1737360" y="1084540"/>
            <a:ext cx="91440" cy="0"/>
          </a:xfrm>
          <a:prstGeom prst="line">
            <a:avLst/>
          </a:prstGeom>
          <a:noFill/>
          <a:ln w="12700" cmpd="sng">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400"/>
          </a:p>
        </p:txBody>
      </p:sp>
      <p:sp>
        <p:nvSpPr>
          <p:cNvPr id="68" name="Line 68"/>
          <p:cNvSpPr>
            <a:spLocks noChangeShapeType="1"/>
          </p:cNvSpPr>
          <p:nvPr/>
        </p:nvSpPr>
        <p:spPr bwMode="auto">
          <a:xfrm>
            <a:off x="1738613" y="508278"/>
            <a:ext cx="91440" cy="0"/>
          </a:xfrm>
          <a:prstGeom prst="line">
            <a:avLst/>
          </a:prstGeom>
          <a:noFill/>
          <a:ln w="12700" cmpd="sng">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400"/>
          </a:p>
        </p:txBody>
      </p:sp>
      <p:grpSp>
        <p:nvGrpSpPr>
          <p:cNvPr id="4" name="Group 3"/>
          <p:cNvGrpSpPr/>
          <p:nvPr/>
        </p:nvGrpSpPr>
        <p:grpSpPr>
          <a:xfrm>
            <a:off x="1325880" y="329184"/>
            <a:ext cx="402354" cy="5534769"/>
            <a:chOff x="1350246" y="402284"/>
            <a:chExt cx="402354" cy="5534769"/>
          </a:xfrm>
        </p:grpSpPr>
        <p:sp>
          <p:nvSpPr>
            <p:cNvPr id="37" name="Rectangle 46"/>
            <p:cNvSpPr>
              <a:spLocks noChangeArrowheads="1"/>
            </p:cNvSpPr>
            <p:nvPr/>
          </p:nvSpPr>
          <p:spPr bwMode="auto">
            <a:xfrm>
              <a:off x="1350246" y="5629276"/>
              <a:ext cx="402354" cy="30777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2000" dirty="0" smtClean="0">
                  <a:cs typeface="Arial" pitchFamily="34" charset="0"/>
                </a:rPr>
                <a:t>-0.5</a:t>
              </a:r>
            </a:p>
          </p:txBody>
        </p:sp>
        <p:sp>
          <p:nvSpPr>
            <p:cNvPr id="39" name="Rectangle 49"/>
            <p:cNvSpPr>
              <a:spLocks noChangeArrowheads="1"/>
            </p:cNvSpPr>
            <p:nvPr/>
          </p:nvSpPr>
          <p:spPr bwMode="auto">
            <a:xfrm>
              <a:off x="1458196" y="5054601"/>
              <a:ext cx="129844" cy="30777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2000" smtClean="0">
                  <a:cs typeface="Arial" pitchFamily="34" charset="0"/>
                </a:rPr>
                <a:t>0</a:t>
              </a:r>
            </a:p>
          </p:txBody>
        </p:sp>
        <p:sp>
          <p:nvSpPr>
            <p:cNvPr id="41" name="Rectangle 52"/>
            <p:cNvSpPr>
              <a:spLocks noChangeArrowheads="1"/>
            </p:cNvSpPr>
            <p:nvPr/>
          </p:nvSpPr>
          <p:spPr bwMode="auto">
            <a:xfrm>
              <a:off x="1380408" y="4478338"/>
              <a:ext cx="323807" cy="30777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2000" smtClean="0">
                  <a:cs typeface="Arial" pitchFamily="34" charset="0"/>
                </a:rPr>
                <a:t>0.5</a:t>
              </a:r>
            </a:p>
          </p:txBody>
        </p:sp>
        <p:sp>
          <p:nvSpPr>
            <p:cNvPr id="43" name="Rectangle 55"/>
            <p:cNvSpPr>
              <a:spLocks noChangeArrowheads="1"/>
            </p:cNvSpPr>
            <p:nvPr/>
          </p:nvSpPr>
          <p:spPr bwMode="auto">
            <a:xfrm>
              <a:off x="1458196" y="3903663"/>
              <a:ext cx="129844" cy="30777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2000" smtClean="0">
                  <a:cs typeface="Arial" pitchFamily="34" charset="0"/>
                </a:rPr>
                <a:t>1</a:t>
              </a:r>
            </a:p>
          </p:txBody>
        </p:sp>
        <p:sp>
          <p:nvSpPr>
            <p:cNvPr id="45" name="Rectangle 58"/>
            <p:cNvSpPr>
              <a:spLocks noChangeArrowheads="1"/>
            </p:cNvSpPr>
            <p:nvPr/>
          </p:nvSpPr>
          <p:spPr bwMode="auto">
            <a:xfrm>
              <a:off x="1380408" y="3328988"/>
              <a:ext cx="323807" cy="30777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2000" dirty="0" smtClean="0">
                  <a:cs typeface="Arial" pitchFamily="34" charset="0"/>
                </a:rPr>
                <a:t>1.5</a:t>
              </a:r>
            </a:p>
          </p:txBody>
        </p:sp>
        <p:sp>
          <p:nvSpPr>
            <p:cNvPr id="47" name="Rectangle 61"/>
            <p:cNvSpPr>
              <a:spLocks noChangeArrowheads="1"/>
            </p:cNvSpPr>
            <p:nvPr/>
          </p:nvSpPr>
          <p:spPr bwMode="auto">
            <a:xfrm>
              <a:off x="1458196" y="2744788"/>
              <a:ext cx="129844" cy="30777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2000" smtClean="0">
                  <a:cs typeface="Arial" pitchFamily="34" charset="0"/>
                </a:rPr>
                <a:t>2</a:t>
              </a:r>
            </a:p>
          </p:txBody>
        </p:sp>
        <p:sp>
          <p:nvSpPr>
            <p:cNvPr id="49" name="Rectangle 64"/>
            <p:cNvSpPr>
              <a:spLocks noChangeArrowheads="1"/>
            </p:cNvSpPr>
            <p:nvPr/>
          </p:nvSpPr>
          <p:spPr bwMode="auto">
            <a:xfrm>
              <a:off x="1380408" y="2170113"/>
              <a:ext cx="323807" cy="30777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2000" smtClean="0">
                  <a:cs typeface="Arial" pitchFamily="34" charset="0"/>
                </a:rPr>
                <a:t>2.5</a:t>
              </a:r>
            </a:p>
          </p:txBody>
        </p:sp>
        <p:sp>
          <p:nvSpPr>
            <p:cNvPr id="51" name="Rectangle 67"/>
            <p:cNvSpPr>
              <a:spLocks noChangeArrowheads="1"/>
            </p:cNvSpPr>
            <p:nvPr/>
          </p:nvSpPr>
          <p:spPr bwMode="auto">
            <a:xfrm>
              <a:off x="1458196" y="1595438"/>
              <a:ext cx="129844" cy="30777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2000" dirty="0" smtClean="0">
                  <a:cs typeface="Arial" pitchFamily="34" charset="0"/>
                </a:rPr>
                <a:t>3</a:t>
              </a:r>
            </a:p>
          </p:txBody>
        </p:sp>
        <p:sp>
          <p:nvSpPr>
            <p:cNvPr id="53" name="Rectangle 70"/>
            <p:cNvSpPr>
              <a:spLocks noChangeArrowheads="1"/>
            </p:cNvSpPr>
            <p:nvPr/>
          </p:nvSpPr>
          <p:spPr bwMode="auto">
            <a:xfrm>
              <a:off x="1380408" y="1019176"/>
              <a:ext cx="323807" cy="30777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2000" dirty="0" smtClean="0">
                  <a:cs typeface="Arial" pitchFamily="34" charset="0"/>
                </a:rPr>
                <a:t>3.5</a:t>
              </a:r>
            </a:p>
          </p:txBody>
        </p:sp>
        <p:sp>
          <p:nvSpPr>
            <p:cNvPr id="64" name="Rectangle 70"/>
            <p:cNvSpPr>
              <a:spLocks noChangeArrowheads="1"/>
            </p:cNvSpPr>
            <p:nvPr/>
          </p:nvSpPr>
          <p:spPr bwMode="auto">
            <a:xfrm>
              <a:off x="1461973" y="402284"/>
              <a:ext cx="129844" cy="30777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2000" dirty="0" smtClean="0">
                  <a:cs typeface="Arial" pitchFamily="34" charset="0"/>
                </a:rPr>
                <a:t>4</a:t>
              </a:r>
            </a:p>
          </p:txBody>
        </p:sp>
      </p:grpSp>
      <p:grpSp>
        <p:nvGrpSpPr>
          <p:cNvPr id="172" name="Group 171"/>
          <p:cNvGrpSpPr/>
          <p:nvPr/>
        </p:nvGrpSpPr>
        <p:grpSpPr>
          <a:xfrm>
            <a:off x="3179225" y="1008063"/>
            <a:ext cx="846710" cy="4700586"/>
            <a:chOff x="3179225" y="1008063"/>
            <a:chExt cx="846710" cy="4700586"/>
          </a:xfrm>
        </p:grpSpPr>
        <p:sp>
          <p:nvSpPr>
            <p:cNvPr id="28" name="Rectangle 292"/>
            <p:cNvSpPr>
              <a:spLocks noChangeArrowheads="1"/>
            </p:cNvSpPr>
            <p:nvPr/>
          </p:nvSpPr>
          <p:spPr bwMode="auto">
            <a:xfrm>
              <a:off x="3179225" y="1422400"/>
              <a:ext cx="101141" cy="4286249"/>
            </a:xfrm>
            <a:prstGeom prst="rect">
              <a:avLst/>
            </a:prstGeom>
            <a:solidFill>
              <a:srgbClr val="FFFF00"/>
            </a:solidFill>
            <a:ln w="12700" cmpd="sng">
              <a:solidFill>
                <a:schemeClr val="tx1"/>
              </a:solidFill>
              <a:miter lim="800000"/>
              <a:headEnd/>
              <a:tailEnd/>
            </a:ln>
          </p:spPr>
          <p:txBody>
            <a:bodyPr vert="horz" wrap="square" lIns="91440" tIns="45720" rIns="91440" bIns="45720" numCol="1" anchor="t" anchorCtr="0" compatLnSpc="1">
              <a:prstTxWarp prst="textNoShape">
                <a:avLst/>
              </a:prstTxWarp>
            </a:bodyPr>
            <a:lstStyle/>
            <a:p>
              <a:pPr defTabSz="457200"/>
              <a:endParaRPr lang="en-US" sz="1400"/>
            </a:p>
          </p:txBody>
        </p:sp>
        <p:sp>
          <p:nvSpPr>
            <p:cNvPr id="57" name="TextBox 56"/>
            <p:cNvSpPr txBox="1"/>
            <p:nvPr/>
          </p:nvSpPr>
          <p:spPr>
            <a:xfrm>
              <a:off x="3321896" y="1199720"/>
              <a:ext cx="704039" cy="400110"/>
            </a:xfrm>
            <a:prstGeom prst="rect">
              <a:avLst/>
            </a:prstGeom>
            <a:noFill/>
          </p:spPr>
          <p:txBody>
            <a:bodyPr wrap="none" rtlCol="0">
              <a:spAutoFit/>
            </a:bodyPr>
            <a:lstStyle/>
            <a:p>
              <a:pPr defTabSz="457200"/>
              <a:r>
                <a:rPr lang="en-US" sz="2000" dirty="0" smtClean="0"/>
                <a:t>1821</a:t>
              </a:r>
              <a:endParaRPr lang="en-US" sz="2000" dirty="0"/>
            </a:p>
          </p:txBody>
        </p:sp>
        <p:cxnSp>
          <p:nvCxnSpPr>
            <p:cNvPr id="65" name="Straight Connector 64"/>
            <p:cNvCxnSpPr/>
            <p:nvPr/>
          </p:nvCxnSpPr>
          <p:spPr>
            <a:xfrm>
              <a:off x="3224212" y="1008063"/>
              <a:ext cx="0" cy="985838"/>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66" name="TextBox 65"/>
          <p:cNvSpPr txBox="1"/>
          <p:nvPr/>
        </p:nvSpPr>
        <p:spPr>
          <a:xfrm>
            <a:off x="170973" y="6419256"/>
            <a:ext cx="8841744" cy="338554"/>
          </a:xfrm>
          <a:prstGeom prst="rect">
            <a:avLst/>
          </a:prstGeom>
          <a:noFill/>
        </p:spPr>
        <p:txBody>
          <a:bodyPr wrap="square" rtlCol="0">
            <a:spAutoFit/>
          </a:bodyPr>
          <a:lstStyle/>
          <a:p>
            <a:pPr defTabSz="457200"/>
            <a:r>
              <a:rPr lang="en-US" sz="1600" dirty="0" smtClean="0"/>
              <a:t>1788, 1821 and 1893 water levels based on historical reconstructions by </a:t>
            </a:r>
            <a:r>
              <a:rPr lang="en-US" sz="1600" i="1" dirty="0" err="1" smtClean="0"/>
              <a:t>Scileppi</a:t>
            </a:r>
            <a:r>
              <a:rPr lang="en-US" sz="1600" i="1" dirty="0" smtClean="0"/>
              <a:t> and Donnelly, 2007</a:t>
            </a:r>
            <a:endParaRPr lang="en-US" sz="1600" i="1" dirty="0"/>
          </a:p>
        </p:txBody>
      </p:sp>
      <p:sp>
        <p:nvSpPr>
          <p:cNvPr id="174" name="Rectangle 173"/>
          <p:cNvSpPr/>
          <p:nvPr/>
        </p:nvSpPr>
        <p:spPr>
          <a:xfrm>
            <a:off x="1905000" y="5148072"/>
            <a:ext cx="4953000" cy="73152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2927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3.61111E-6 3.7037E-6 L -0.00225 -0.09769 " pathEditMode="relative" rAng="0" ptsTypes="AA">
                                      <p:cBhvr>
                                        <p:cTn id="10" dur="2000" fill="hold"/>
                                        <p:tgtEl>
                                          <p:spTgt spid="63"/>
                                        </p:tgtEl>
                                        <p:attrNameLst>
                                          <p:attrName>ppt_x</p:attrName>
                                          <p:attrName>ppt_y</p:attrName>
                                        </p:attrNameLst>
                                      </p:cBhvr>
                                      <p:rCtr x="-122" y="-4884"/>
                                    </p:animMotion>
                                  </p:childTnLst>
                                </p:cTn>
                              </p:par>
                              <p:par>
                                <p:cTn id="11" presetID="42" presetClass="path" presetSubtype="0" accel="50000" decel="50000" fill="hold" nodeType="withEffect">
                                  <p:stCondLst>
                                    <p:cond delay="0"/>
                                  </p:stCondLst>
                                  <p:childTnLst>
                                    <p:animMotion origin="layout" path="M -3.61111E-6 -3.33333E-6 L -0.00225 -0.08958 " pathEditMode="relative" rAng="0" ptsTypes="AA">
                                      <p:cBhvr>
                                        <p:cTn id="12" dur="2000" fill="hold"/>
                                        <p:tgtEl>
                                          <p:spTgt spid="172"/>
                                        </p:tgtEl>
                                        <p:attrNameLst>
                                          <p:attrName>ppt_x</p:attrName>
                                          <p:attrName>ppt_y</p:attrName>
                                        </p:attrNameLst>
                                      </p:cBhvr>
                                      <p:rCtr x="-122" y="-4491"/>
                                    </p:animMotion>
                                  </p:childTnLst>
                                </p:cTn>
                              </p:par>
                              <p:par>
                                <p:cTn id="13" presetID="42" presetClass="path" presetSubtype="0" accel="50000" decel="50000" fill="hold" nodeType="withEffect">
                                  <p:stCondLst>
                                    <p:cond delay="0"/>
                                  </p:stCondLst>
                                  <p:childTnLst>
                                    <p:animMotion origin="layout" path="M -4.44444E-6 -2.59259E-6 L 0.00348 -0.05787 " pathEditMode="relative" rAng="0" ptsTypes="AA">
                                      <p:cBhvr>
                                        <p:cTn id="14" dur="2000" fill="hold"/>
                                        <p:tgtEl>
                                          <p:spTgt spid="173"/>
                                        </p:tgtEl>
                                        <p:attrNameLst>
                                          <p:attrName>ppt_x</p:attrName>
                                          <p:attrName>ppt_y</p:attrName>
                                        </p:attrNameLst>
                                      </p:cBhvr>
                                      <p:rCtr x="174" y="-28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2" name="Rectangle 371"/>
          <p:cNvSpPr/>
          <p:nvPr/>
        </p:nvSpPr>
        <p:spPr>
          <a:xfrm>
            <a:off x="940351" y="1125456"/>
            <a:ext cx="7632721" cy="303230"/>
          </a:xfrm>
          <a:prstGeom prst="rect">
            <a:avLst/>
          </a:prstGeom>
          <a:solidFill>
            <a:schemeClr val="bg1">
              <a:lumMod val="65000"/>
              <a:lumOff val="35000"/>
            </a:schemeClr>
          </a:solidFill>
          <a:ln>
            <a:solidFill>
              <a:schemeClr val="tx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377" name="Freeform 376"/>
          <p:cNvSpPr/>
          <p:nvPr/>
        </p:nvSpPr>
        <p:spPr>
          <a:xfrm>
            <a:off x="1437877" y="2459017"/>
            <a:ext cx="5677840" cy="485631"/>
          </a:xfrm>
          <a:custGeom>
            <a:avLst/>
            <a:gdLst>
              <a:gd name="connsiteX0" fmla="*/ 0 w 5416361"/>
              <a:gd name="connsiteY0" fmla="*/ 136973 h 336207"/>
              <a:gd name="connsiteX1" fmla="*/ 1581328 w 5416361"/>
              <a:gd name="connsiteY1" fmla="*/ 49808 h 336207"/>
              <a:gd name="connsiteX2" fmla="*/ 3349428 w 5416361"/>
              <a:gd name="connsiteY2" fmla="*/ 0 h 336207"/>
              <a:gd name="connsiteX3" fmla="*/ 5416361 w 5416361"/>
              <a:gd name="connsiteY3" fmla="*/ 336207 h 336207"/>
              <a:gd name="connsiteX0" fmla="*/ 0 w 5416361"/>
              <a:gd name="connsiteY0" fmla="*/ 87165 h 286399"/>
              <a:gd name="connsiteX1" fmla="*/ 1581328 w 5416361"/>
              <a:gd name="connsiteY1" fmla="*/ 0 h 286399"/>
              <a:gd name="connsiteX2" fmla="*/ 1967322 w 5416361"/>
              <a:gd name="connsiteY2" fmla="*/ 24904 h 286399"/>
              <a:gd name="connsiteX3" fmla="*/ 5416361 w 5416361"/>
              <a:gd name="connsiteY3" fmla="*/ 286399 h 286399"/>
              <a:gd name="connsiteX0" fmla="*/ 0 w 5416361"/>
              <a:gd name="connsiteY0" fmla="*/ 87165 h 286399"/>
              <a:gd name="connsiteX1" fmla="*/ 1581328 w 5416361"/>
              <a:gd name="connsiteY1" fmla="*/ 0 h 286399"/>
              <a:gd name="connsiteX2" fmla="*/ 1967322 w 5416361"/>
              <a:gd name="connsiteY2" fmla="*/ 24904 h 286399"/>
              <a:gd name="connsiteX3" fmla="*/ 3698067 w 5416361"/>
              <a:gd name="connsiteY3" fmla="*/ 24904 h 286399"/>
              <a:gd name="connsiteX4" fmla="*/ 5416361 w 5416361"/>
              <a:gd name="connsiteY4" fmla="*/ 286399 h 286399"/>
              <a:gd name="connsiteX0" fmla="*/ 0 w 5814805"/>
              <a:gd name="connsiteY0" fmla="*/ 87165 h 87165"/>
              <a:gd name="connsiteX1" fmla="*/ 1581328 w 5814805"/>
              <a:gd name="connsiteY1" fmla="*/ 0 h 87165"/>
              <a:gd name="connsiteX2" fmla="*/ 1967322 w 5814805"/>
              <a:gd name="connsiteY2" fmla="*/ 24904 h 87165"/>
              <a:gd name="connsiteX3" fmla="*/ 3698067 w 5814805"/>
              <a:gd name="connsiteY3" fmla="*/ 24904 h 87165"/>
              <a:gd name="connsiteX4" fmla="*/ 5814805 w 5814805"/>
              <a:gd name="connsiteY4" fmla="*/ 0 h 87165"/>
              <a:gd name="connsiteX0" fmla="*/ 0 w 5740096"/>
              <a:gd name="connsiteY0" fmla="*/ 149426 h 149426"/>
              <a:gd name="connsiteX1" fmla="*/ 1581328 w 5740096"/>
              <a:gd name="connsiteY1" fmla="*/ 62261 h 149426"/>
              <a:gd name="connsiteX2" fmla="*/ 1967322 w 5740096"/>
              <a:gd name="connsiteY2" fmla="*/ 87165 h 149426"/>
              <a:gd name="connsiteX3" fmla="*/ 3698067 w 5740096"/>
              <a:gd name="connsiteY3" fmla="*/ 87165 h 149426"/>
              <a:gd name="connsiteX4" fmla="*/ 5740096 w 5740096"/>
              <a:gd name="connsiteY4" fmla="*/ 0 h 149426"/>
              <a:gd name="connsiteX0" fmla="*/ 0 w 5740096"/>
              <a:gd name="connsiteY0" fmla="*/ 149426 h 205960"/>
              <a:gd name="connsiteX1" fmla="*/ 1581328 w 5740096"/>
              <a:gd name="connsiteY1" fmla="*/ 62261 h 205960"/>
              <a:gd name="connsiteX2" fmla="*/ 1942419 w 5740096"/>
              <a:gd name="connsiteY2" fmla="*/ 199234 h 205960"/>
              <a:gd name="connsiteX3" fmla="*/ 3698067 w 5740096"/>
              <a:gd name="connsiteY3" fmla="*/ 87165 h 205960"/>
              <a:gd name="connsiteX4" fmla="*/ 5740096 w 5740096"/>
              <a:gd name="connsiteY4" fmla="*/ 0 h 205960"/>
              <a:gd name="connsiteX0" fmla="*/ 0 w 5740096"/>
              <a:gd name="connsiteY0" fmla="*/ 149426 h 205960"/>
              <a:gd name="connsiteX1" fmla="*/ 1568876 w 5740096"/>
              <a:gd name="connsiteY1" fmla="*/ 149426 h 205960"/>
              <a:gd name="connsiteX2" fmla="*/ 1942419 w 5740096"/>
              <a:gd name="connsiteY2" fmla="*/ 199234 h 205960"/>
              <a:gd name="connsiteX3" fmla="*/ 3698067 w 5740096"/>
              <a:gd name="connsiteY3" fmla="*/ 87165 h 205960"/>
              <a:gd name="connsiteX4" fmla="*/ 5740096 w 5740096"/>
              <a:gd name="connsiteY4" fmla="*/ 0 h 205960"/>
              <a:gd name="connsiteX0" fmla="*/ 0 w 5740096"/>
              <a:gd name="connsiteY0" fmla="*/ 149426 h 208283"/>
              <a:gd name="connsiteX1" fmla="*/ 1568876 w 5740096"/>
              <a:gd name="connsiteY1" fmla="*/ 149426 h 208283"/>
              <a:gd name="connsiteX2" fmla="*/ 1942419 w 5740096"/>
              <a:gd name="connsiteY2" fmla="*/ 199234 h 208283"/>
              <a:gd name="connsiteX3" fmla="*/ 3698067 w 5740096"/>
              <a:gd name="connsiteY3" fmla="*/ 87165 h 208283"/>
              <a:gd name="connsiteX4" fmla="*/ 5740096 w 5740096"/>
              <a:gd name="connsiteY4" fmla="*/ 0 h 208283"/>
              <a:gd name="connsiteX0" fmla="*/ 0 w 5740096"/>
              <a:gd name="connsiteY0" fmla="*/ 149426 h 244039"/>
              <a:gd name="connsiteX1" fmla="*/ 1568876 w 5740096"/>
              <a:gd name="connsiteY1" fmla="*/ 149426 h 244039"/>
              <a:gd name="connsiteX2" fmla="*/ 1929967 w 5740096"/>
              <a:gd name="connsiteY2" fmla="*/ 236591 h 244039"/>
              <a:gd name="connsiteX3" fmla="*/ 3698067 w 5740096"/>
              <a:gd name="connsiteY3" fmla="*/ 87165 h 244039"/>
              <a:gd name="connsiteX4" fmla="*/ 5740096 w 5740096"/>
              <a:gd name="connsiteY4" fmla="*/ 0 h 244039"/>
              <a:gd name="connsiteX0" fmla="*/ 0 w 5740096"/>
              <a:gd name="connsiteY0" fmla="*/ 149426 h 244039"/>
              <a:gd name="connsiteX1" fmla="*/ 1556425 w 5740096"/>
              <a:gd name="connsiteY1" fmla="*/ 211686 h 244039"/>
              <a:gd name="connsiteX2" fmla="*/ 1929967 w 5740096"/>
              <a:gd name="connsiteY2" fmla="*/ 236591 h 244039"/>
              <a:gd name="connsiteX3" fmla="*/ 3698067 w 5740096"/>
              <a:gd name="connsiteY3" fmla="*/ 87165 h 244039"/>
              <a:gd name="connsiteX4" fmla="*/ 5740096 w 5740096"/>
              <a:gd name="connsiteY4" fmla="*/ 0 h 244039"/>
              <a:gd name="connsiteX0" fmla="*/ 0 w 5740096"/>
              <a:gd name="connsiteY0" fmla="*/ 149426 h 710224"/>
              <a:gd name="connsiteX1" fmla="*/ 1556425 w 5740096"/>
              <a:gd name="connsiteY1" fmla="*/ 211686 h 710224"/>
              <a:gd name="connsiteX2" fmla="*/ 1929967 w 5740096"/>
              <a:gd name="connsiteY2" fmla="*/ 236591 h 710224"/>
              <a:gd name="connsiteX3" fmla="*/ 3660713 w 5740096"/>
              <a:gd name="connsiteY3" fmla="*/ 709771 h 710224"/>
              <a:gd name="connsiteX4" fmla="*/ 5740096 w 5740096"/>
              <a:gd name="connsiteY4" fmla="*/ 0 h 710224"/>
              <a:gd name="connsiteX0" fmla="*/ 0 w 5740096"/>
              <a:gd name="connsiteY0" fmla="*/ 149426 h 375284"/>
              <a:gd name="connsiteX1" fmla="*/ 1556425 w 5740096"/>
              <a:gd name="connsiteY1" fmla="*/ 211686 h 375284"/>
              <a:gd name="connsiteX2" fmla="*/ 1929967 w 5740096"/>
              <a:gd name="connsiteY2" fmla="*/ 236591 h 375284"/>
              <a:gd name="connsiteX3" fmla="*/ 3648261 w 5740096"/>
              <a:gd name="connsiteY3" fmla="*/ 373564 h 375284"/>
              <a:gd name="connsiteX4" fmla="*/ 5740096 w 5740096"/>
              <a:gd name="connsiteY4" fmla="*/ 0 h 375284"/>
              <a:gd name="connsiteX0" fmla="*/ 0 w 5690291"/>
              <a:gd name="connsiteY0" fmla="*/ 0 h 435823"/>
              <a:gd name="connsiteX1" fmla="*/ 1556425 w 5690291"/>
              <a:gd name="connsiteY1" fmla="*/ 62260 h 435823"/>
              <a:gd name="connsiteX2" fmla="*/ 1929967 w 5690291"/>
              <a:gd name="connsiteY2" fmla="*/ 87165 h 435823"/>
              <a:gd name="connsiteX3" fmla="*/ 3648261 w 5690291"/>
              <a:gd name="connsiteY3" fmla="*/ 224138 h 435823"/>
              <a:gd name="connsiteX4" fmla="*/ 5690291 w 5690291"/>
              <a:gd name="connsiteY4" fmla="*/ 435823 h 435823"/>
              <a:gd name="connsiteX0" fmla="*/ 0 w 5690291"/>
              <a:gd name="connsiteY0" fmla="*/ 0 h 435823"/>
              <a:gd name="connsiteX1" fmla="*/ 1929967 w 5690291"/>
              <a:gd name="connsiteY1" fmla="*/ 87165 h 435823"/>
              <a:gd name="connsiteX2" fmla="*/ 3648261 w 5690291"/>
              <a:gd name="connsiteY2" fmla="*/ 224138 h 435823"/>
              <a:gd name="connsiteX3" fmla="*/ 5690291 w 5690291"/>
              <a:gd name="connsiteY3" fmla="*/ 435823 h 435823"/>
              <a:gd name="connsiteX0" fmla="*/ 0 w 5690291"/>
              <a:gd name="connsiteY0" fmla="*/ 0 h 465997"/>
              <a:gd name="connsiteX1" fmla="*/ 2042030 w 5690291"/>
              <a:gd name="connsiteY1" fmla="*/ 460729 h 465997"/>
              <a:gd name="connsiteX2" fmla="*/ 3648261 w 5690291"/>
              <a:gd name="connsiteY2" fmla="*/ 224138 h 465997"/>
              <a:gd name="connsiteX3" fmla="*/ 5690291 w 5690291"/>
              <a:gd name="connsiteY3" fmla="*/ 435823 h 465997"/>
              <a:gd name="connsiteX0" fmla="*/ 0 w 5690291"/>
              <a:gd name="connsiteY0" fmla="*/ 0 h 435823"/>
              <a:gd name="connsiteX1" fmla="*/ 1942419 w 5690291"/>
              <a:gd name="connsiteY1" fmla="*/ 136974 h 435823"/>
              <a:gd name="connsiteX2" fmla="*/ 3648261 w 5690291"/>
              <a:gd name="connsiteY2" fmla="*/ 224138 h 435823"/>
              <a:gd name="connsiteX3" fmla="*/ 5690291 w 5690291"/>
              <a:gd name="connsiteY3" fmla="*/ 435823 h 435823"/>
              <a:gd name="connsiteX0" fmla="*/ 0 w 5677840"/>
              <a:gd name="connsiteY0" fmla="*/ 0 h 485631"/>
              <a:gd name="connsiteX1" fmla="*/ 1942419 w 5677840"/>
              <a:gd name="connsiteY1" fmla="*/ 136974 h 485631"/>
              <a:gd name="connsiteX2" fmla="*/ 3648261 w 5677840"/>
              <a:gd name="connsiteY2" fmla="*/ 224138 h 485631"/>
              <a:gd name="connsiteX3" fmla="*/ 5677840 w 5677840"/>
              <a:gd name="connsiteY3" fmla="*/ 485631 h 485631"/>
            </a:gdLst>
            <a:ahLst/>
            <a:cxnLst>
              <a:cxn ang="0">
                <a:pos x="connsiteX0" y="connsiteY0"/>
              </a:cxn>
              <a:cxn ang="0">
                <a:pos x="connsiteX1" y="connsiteY1"/>
              </a:cxn>
              <a:cxn ang="0">
                <a:pos x="connsiteX2" y="connsiteY2"/>
              </a:cxn>
              <a:cxn ang="0">
                <a:pos x="connsiteX3" y="connsiteY3"/>
              </a:cxn>
            </a:cxnLst>
            <a:rect l="l" t="t" r="r" b="b"/>
            <a:pathLst>
              <a:path w="5677840" h="485631">
                <a:moveTo>
                  <a:pt x="0" y="0"/>
                </a:moveTo>
                <a:lnTo>
                  <a:pt x="1942419" y="136974"/>
                </a:lnTo>
                <a:cubicBezTo>
                  <a:pt x="2515183" y="182632"/>
                  <a:pt x="3075497" y="240740"/>
                  <a:pt x="3648261" y="224138"/>
                </a:cubicBezTo>
                <a:cubicBezTo>
                  <a:pt x="4328938" y="294700"/>
                  <a:pt x="4997163" y="415069"/>
                  <a:pt x="5677840" y="485631"/>
                </a:cubicBezTo>
              </a:path>
            </a:pathLst>
          </a:custGeom>
          <a:noFill/>
          <a:ln>
            <a:solidFill>
              <a:schemeClr val="bg1"/>
            </a:solidFill>
            <a:prstDash val="sys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en-US">
              <a:solidFill>
                <a:prstClr val="white"/>
              </a:solidFill>
            </a:endParaRPr>
          </a:p>
        </p:txBody>
      </p:sp>
      <p:sp>
        <p:nvSpPr>
          <p:cNvPr id="78" name="Freeform 77"/>
          <p:cNvSpPr/>
          <p:nvPr/>
        </p:nvSpPr>
        <p:spPr>
          <a:xfrm>
            <a:off x="1407009" y="1145595"/>
            <a:ext cx="5814805" cy="87165"/>
          </a:xfrm>
          <a:custGeom>
            <a:avLst/>
            <a:gdLst>
              <a:gd name="connsiteX0" fmla="*/ 0 w 5416361"/>
              <a:gd name="connsiteY0" fmla="*/ 136973 h 336207"/>
              <a:gd name="connsiteX1" fmla="*/ 1581328 w 5416361"/>
              <a:gd name="connsiteY1" fmla="*/ 49808 h 336207"/>
              <a:gd name="connsiteX2" fmla="*/ 3349428 w 5416361"/>
              <a:gd name="connsiteY2" fmla="*/ 0 h 336207"/>
              <a:gd name="connsiteX3" fmla="*/ 5416361 w 5416361"/>
              <a:gd name="connsiteY3" fmla="*/ 336207 h 336207"/>
              <a:gd name="connsiteX0" fmla="*/ 0 w 5416361"/>
              <a:gd name="connsiteY0" fmla="*/ 87165 h 286399"/>
              <a:gd name="connsiteX1" fmla="*/ 1581328 w 5416361"/>
              <a:gd name="connsiteY1" fmla="*/ 0 h 286399"/>
              <a:gd name="connsiteX2" fmla="*/ 1967322 w 5416361"/>
              <a:gd name="connsiteY2" fmla="*/ 24904 h 286399"/>
              <a:gd name="connsiteX3" fmla="*/ 5416361 w 5416361"/>
              <a:gd name="connsiteY3" fmla="*/ 286399 h 286399"/>
              <a:gd name="connsiteX0" fmla="*/ 0 w 5416361"/>
              <a:gd name="connsiteY0" fmla="*/ 87165 h 286399"/>
              <a:gd name="connsiteX1" fmla="*/ 1581328 w 5416361"/>
              <a:gd name="connsiteY1" fmla="*/ 0 h 286399"/>
              <a:gd name="connsiteX2" fmla="*/ 1967322 w 5416361"/>
              <a:gd name="connsiteY2" fmla="*/ 24904 h 286399"/>
              <a:gd name="connsiteX3" fmla="*/ 3698067 w 5416361"/>
              <a:gd name="connsiteY3" fmla="*/ 24904 h 286399"/>
              <a:gd name="connsiteX4" fmla="*/ 5416361 w 5416361"/>
              <a:gd name="connsiteY4" fmla="*/ 286399 h 286399"/>
              <a:gd name="connsiteX0" fmla="*/ 0 w 5814805"/>
              <a:gd name="connsiteY0" fmla="*/ 87165 h 87165"/>
              <a:gd name="connsiteX1" fmla="*/ 1581328 w 5814805"/>
              <a:gd name="connsiteY1" fmla="*/ 0 h 87165"/>
              <a:gd name="connsiteX2" fmla="*/ 1967322 w 5814805"/>
              <a:gd name="connsiteY2" fmla="*/ 24904 h 87165"/>
              <a:gd name="connsiteX3" fmla="*/ 3698067 w 5814805"/>
              <a:gd name="connsiteY3" fmla="*/ 24904 h 87165"/>
              <a:gd name="connsiteX4" fmla="*/ 5814805 w 5814805"/>
              <a:gd name="connsiteY4" fmla="*/ 0 h 87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4805" h="87165">
                <a:moveTo>
                  <a:pt x="0" y="87165"/>
                </a:moveTo>
                <a:lnTo>
                  <a:pt x="1581328" y="0"/>
                </a:lnTo>
                <a:lnTo>
                  <a:pt x="1967322" y="24904"/>
                </a:lnTo>
                <a:cubicBezTo>
                  <a:pt x="2540086" y="70562"/>
                  <a:pt x="3125303" y="-20754"/>
                  <a:pt x="3698067" y="24904"/>
                </a:cubicBezTo>
                <a:lnTo>
                  <a:pt x="5814805" y="0"/>
                </a:lnTo>
              </a:path>
            </a:pathLst>
          </a:custGeom>
          <a:noFill/>
          <a:ln>
            <a:solidFill>
              <a:schemeClr val="bg1"/>
            </a:solidFill>
            <a:prstDash val="sys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en-US" dirty="0">
              <a:solidFill>
                <a:prstClr val="white"/>
              </a:solidFill>
            </a:endParaRPr>
          </a:p>
        </p:txBody>
      </p:sp>
      <p:sp>
        <p:nvSpPr>
          <p:cNvPr id="3" name="Title 2"/>
          <p:cNvSpPr>
            <a:spLocks noGrp="1"/>
          </p:cNvSpPr>
          <p:nvPr>
            <p:ph type="title"/>
          </p:nvPr>
        </p:nvSpPr>
        <p:spPr>
          <a:xfrm>
            <a:off x="457200" y="-1"/>
            <a:ext cx="8229600" cy="423373"/>
          </a:xfrm>
        </p:spPr>
        <p:txBody>
          <a:bodyPr>
            <a:normAutofit fontScale="90000"/>
          </a:bodyPr>
          <a:lstStyle/>
          <a:p>
            <a:r>
              <a:rPr lang="en-US" sz="3200" dirty="0" smtClean="0"/>
              <a:t>Seguine Pond Cores</a:t>
            </a:r>
            <a:endParaRPr lang="en-US" sz="3200" dirty="0"/>
          </a:p>
        </p:txBody>
      </p:sp>
      <p:sp>
        <p:nvSpPr>
          <p:cNvPr id="68" name="Rectangle 103"/>
          <p:cNvSpPr>
            <a:spLocks noChangeArrowheads="1"/>
          </p:cNvSpPr>
          <p:nvPr/>
        </p:nvSpPr>
        <p:spPr bwMode="auto">
          <a:xfrm rot="16200000">
            <a:off x="3192394" y="801179"/>
            <a:ext cx="359073"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dirty="0" smtClean="0">
                <a:solidFill>
                  <a:prstClr val="white"/>
                </a:solidFill>
                <a:cs typeface="Arial" pitchFamily="34" charset="0"/>
              </a:rPr>
              <a:t> X-ray</a:t>
            </a:r>
          </a:p>
        </p:txBody>
      </p:sp>
      <p:sp>
        <p:nvSpPr>
          <p:cNvPr id="38" name="Rectangle 55"/>
          <p:cNvSpPr>
            <a:spLocks noChangeArrowheads="1"/>
          </p:cNvSpPr>
          <p:nvPr/>
        </p:nvSpPr>
        <p:spPr bwMode="auto">
          <a:xfrm>
            <a:off x="1549773" y="778527"/>
            <a:ext cx="148039"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dirty="0" smtClean="0">
                <a:solidFill>
                  <a:prstClr val="white"/>
                </a:solidFill>
                <a:cs typeface="Arial" pitchFamily="34" charset="0"/>
              </a:rPr>
              <a:t>0</a:t>
            </a:r>
          </a:p>
        </p:txBody>
      </p:sp>
      <p:sp>
        <p:nvSpPr>
          <p:cNvPr id="40" name="Rectangle 58"/>
          <p:cNvSpPr>
            <a:spLocks noChangeArrowheads="1"/>
          </p:cNvSpPr>
          <p:nvPr/>
        </p:nvSpPr>
        <p:spPr bwMode="auto">
          <a:xfrm>
            <a:off x="2145559" y="778527"/>
            <a:ext cx="592156"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dirty="0" smtClean="0">
                <a:solidFill>
                  <a:prstClr val="white"/>
                </a:solidFill>
                <a:cs typeface="Arial" pitchFamily="34" charset="0"/>
              </a:rPr>
              <a:t>2000</a:t>
            </a:r>
          </a:p>
        </p:txBody>
      </p:sp>
      <p:sp>
        <p:nvSpPr>
          <p:cNvPr id="43" name="Rectangle 93"/>
          <p:cNvSpPr>
            <a:spLocks noChangeArrowheads="1"/>
          </p:cNvSpPr>
          <p:nvPr/>
        </p:nvSpPr>
        <p:spPr bwMode="auto">
          <a:xfrm>
            <a:off x="1887477" y="547892"/>
            <a:ext cx="764672" cy="184666"/>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fontAlgn="base">
              <a:spcBef>
                <a:spcPct val="0"/>
              </a:spcBef>
              <a:spcAft>
                <a:spcPct val="0"/>
              </a:spcAft>
            </a:pPr>
            <a:r>
              <a:rPr lang="en-US" sz="1200" dirty="0" smtClean="0">
                <a:solidFill>
                  <a:prstClr val="white"/>
                </a:solidFill>
                <a:cs typeface="Arial" pitchFamily="34" charset="0"/>
              </a:rPr>
              <a:t>Zn (XRF </a:t>
            </a:r>
            <a:r>
              <a:rPr lang="en-US" sz="1200" dirty="0" err="1" smtClean="0">
                <a:solidFill>
                  <a:prstClr val="white"/>
                </a:solidFill>
                <a:cs typeface="Arial" pitchFamily="34" charset="0"/>
              </a:rPr>
              <a:t>int</a:t>
            </a:r>
            <a:r>
              <a:rPr lang="en-US" sz="1200" dirty="0" smtClean="0">
                <a:solidFill>
                  <a:prstClr val="white"/>
                </a:solidFill>
                <a:cs typeface="Arial" pitchFamily="34" charset="0"/>
              </a:rPr>
              <a:t>)</a:t>
            </a:r>
          </a:p>
        </p:txBody>
      </p:sp>
      <p:sp>
        <p:nvSpPr>
          <p:cNvPr id="147" name="Rectangle 55"/>
          <p:cNvSpPr>
            <a:spLocks noChangeArrowheads="1"/>
          </p:cNvSpPr>
          <p:nvPr/>
        </p:nvSpPr>
        <p:spPr bwMode="auto">
          <a:xfrm>
            <a:off x="3572254" y="817841"/>
            <a:ext cx="149423"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dirty="0" smtClean="0">
                <a:solidFill>
                  <a:prstClr val="white"/>
                </a:solidFill>
                <a:cs typeface="Arial" pitchFamily="34" charset="0"/>
              </a:rPr>
              <a:t>0</a:t>
            </a:r>
          </a:p>
        </p:txBody>
      </p:sp>
      <p:sp>
        <p:nvSpPr>
          <p:cNvPr id="148" name="Rectangle 58"/>
          <p:cNvSpPr>
            <a:spLocks noChangeArrowheads="1"/>
          </p:cNvSpPr>
          <p:nvPr/>
        </p:nvSpPr>
        <p:spPr bwMode="auto">
          <a:xfrm>
            <a:off x="4187631" y="817841"/>
            <a:ext cx="597693"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dirty="0" smtClean="0">
                <a:solidFill>
                  <a:prstClr val="white"/>
                </a:solidFill>
                <a:cs typeface="Arial" pitchFamily="34" charset="0"/>
              </a:rPr>
              <a:t>2000</a:t>
            </a:r>
          </a:p>
        </p:txBody>
      </p:sp>
      <p:sp>
        <p:nvSpPr>
          <p:cNvPr id="151" name="Rectangle 55"/>
          <p:cNvSpPr>
            <a:spLocks noChangeArrowheads="1"/>
          </p:cNvSpPr>
          <p:nvPr/>
        </p:nvSpPr>
        <p:spPr bwMode="auto">
          <a:xfrm>
            <a:off x="5420689" y="813661"/>
            <a:ext cx="149423"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dirty="0" smtClean="0">
                <a:solidFill>
                  <a:prstClr val="white"/>
                </a:solidFill>
                <a:cs typeface="Arial" pitchFamily="34" charset="0"/>
              </a:rPr>
              <a:t>0</a:t>
            </a:r>
          </a:p>
        </p:txBody>
      </p:sp>
      <p:sp>
        <p:nvSpPr>
          <p:cNvPr id="152" name="Rectangle 58"/>
          <p:cNvSpPr>
            <a:spLocks noChangeArrowheads="1"/>
          </p:cNvSpPr>
          <p:nvPr/>
        </p:nvSpPr>
        <p:spPr bwMode="auto">
          <a:xfrm>
            <a:off x="6113025" y="813661"/>
            <a:ext cx="597693"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dirty="0" smtClean="0">
                <a:solidFill>
                  <a:prstClr val="white"/>
                </a:solidFill>
                <a:cs typeface="Arial" pitchFamily="34" charset="0"/>
              </a:rPr>
              <a:t>2000</a:t>
            </a:r>
          </a:p>
        </p:txBody>
      </p:sp>
      <p:sp>
        <p:nvSpPr>
          <p:cNvPr id="155" name="Rectangle 55"/>
          <p:cNvSpPr>
            <a:spLocks noChangeArrowheads="1"/>
          </p:cNvSpPr>
          <p:nvPr/>
        </p:nvSpPr>
        <p:spPr bwMode="auto">
          <a:xfrm>
            <a:off x="7464046" y="818179"/>
            <a:ext cx="149423"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dirty="0" smtClean="0">
                <a:solidFill>
                  <a:prstClr val="white"/>
                </a:solidFill>
                <a:cs typeface="Arial" pitchFamily="34" charset="0"/>
              </a:rPr>
              <a:t>0</a:t>
            </a:r>
          </a:p>
        </p:txBody>
      </p:sp>
      <p:sp>
        <p:nvSpPr>
          <p:cNvPr id="156" name="Rectangle 58"/>
          <p:cNvSpPr>
            <a:spLocks noChangeArrowheads="1"/>
          </p:cNvSpPr>
          <p:nvPr/>
        </p:nvSpPr>
        <p:spPr bwMode="auto">
          <a:xfrm>
            <a:off x="8098664" y="818179"/>
            <a:ext cx="597693"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dirty="0" smtClean="0">
                <a:solidFill>
                  <a:prstClr val="white"/>
                </a:solidFill>
                <a:cs typeface="Arial" pitchFamily="34" charset="0"/>
              </a:rPr>
              <a:t>2000</a:t>
            </a:r>
          </a:p>
        </p:txBody>
      </p:sp>
      <p:sp>
        <p:nvSpPr>
          <p:cNvPr id="170" name="Rectangle 103"/>
          <p:cNvSpPr>
            <a:spLocks noChangeArrowheads="1"/>
          </p:cNvSpPr>
          <p:nvPr/>
        </p:nvSpPr>
        <p:spPr bwMode="auto">
          <a:xfrm rot="16200000">
            <a:off x="2980320" y="775605"/>
            <a:ext cx="372698"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dirty="0" smtClean="0">
                <a:solidFill>
                  <a:prstClr val="white"/>
                </a:solidFill>
                <a:cs typeface="Arial" pitchFamily="34" charset="0"/>
              </a:rPr>
              <a:t>Photo</a:t>
            </a:r>
          </a:p>
        </p:txBody>
      </p:sp>
      <p:sp>
        <p:nvSpPr>
          <p:cNvPr id="171" name="Rectangle 103"/>
          <p:cNvSpPr>
            <a:spLocks noChangeArrowheads="1"/>
          </p:cNvSpPr>
          <p:nvPr/>
        </p:nvSpPr>
        <p:spPr bwMode="auto">
          <a:xfrm rot="16200000">
            <a:off x="1184938" y="824144"/>
            <a:ext cx="359073"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dirty="0" smtClean="0">
                <a:solidFill>
                  <a:prstClr val="white"/>
                </a:solidFill>
                <a:cs typeface="Arial" pitchFamily="34" charset="0"/>
              </a:rPr>
              <a:t> X-ray</a:t>
            </a:r>
          </a:p>
        </p:txBody>
      </p:sp>
      <p:sp>
        <p:nvSpPr>
          <p:cNvPr id="172" name="Rectangle 103"/>
          <p:cNvSpPr>
            <a:spLocks noChangeArrowheads="1"/>
          </p:cNvSpPr>
          <p:nvPr/>
        </p:nvSpPr>
        <p:spPr bwMode="auto">
          <a:xfrm rot="16200000">
            <a:off x="948595" y="839019"/>
            <a:ext cx="372698"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dirty="0" smtClean="0">
                <a:solidFill>
                  <a:prstClr val="white"/>
                </a:solidFill>
                <a:cs typeface="Arial" pitchFamily="34" charset="0"/>
              </a:rPr>
              <a:t>Photo</a:t>
            </a:r>
          </a:p>
        </p:txBody>
      </p:sp>
      <p:grpSp>
        <p:nvGrpSpPr>
          <p:cNvPr id="2" name="Group 1"/>
          <p:cNvGrpSpPr/>
          <p:nvPr/>
        </p:nvGrpSpPr>
        <p:grpSpPr>
          <a:xfrm>
            <a:off x="7010400" y="4724400"/>
            <a:ext cx="843535" cy="1877144"/>
            <a:chOff x="8065054" y="3333430"/>
            <a:chExt cx="929530" cy="2068510"/>
          </a:xfrm>
        </p:grpSpPr>
        <p:pic>
          <p:nvPicPr>
            <p:cNvPr id="177" name="Picture 176" descr="Screen shot 2013-04-09 at 2.27.01 PM.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065054" y="3333430"/>
              <a:ext cx="929530" cy="2068510"/>
            </a:xfrm>
            <a:prstGeom prst="rect">
              <a:avLst/>
            </a:prstGeom>
            <a:ln>
              <a:solidFill>
                <a:schemeClr val="tx1"/>
              </a:solidFill>
            </a:ln>
          </p:spPr>
        </p:pic>
        <p:sp>
          <p:nvSpPr>
            <p:cNvPr id="179" name="Oval 178"/>
            <p:cNvSpPr/>
            <p:nvPr/>
          </p:nvSpPr>
          <p:spPr>
            <a:xfrm>
              <a:off x="8445149" y="4752631"/>
              <a:ext cx="97045" cy="97046"/>
            </a:xfrm>
            <a:prstGeom prst="ellipse">
              <a:avLst/>
            </a:prstGeom>
            <a:solidFill>
              <a:srgbClr val="FF008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400">
                <a:solidFill>
                  <a:prstClr val="white"/>
                </a:solidFill>
              </a:endParaRPr>
            </a:p>
          </p:txBody>
        </p:sp>
        <p:sp>
          <p:nvSpPr>
            <p:cNvPr id="180" name="Oval 179"/>
            <p:cNvSpPr/>
            <p:nvPr/>
          </p:nvSpPr>
          <p:spPr>
            <a:xfrm>
              <a:off x="8375599" y="4537513"/>
              <a:ext cx="97045" cy="97046"/>
            </a:xfrm>
            <a:prstGeom prst="ellipse">
              <a:avLst/>
            </a:prstGeom>
            <a:solidFill>
              <a:srgbClr val="00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400">
                <a:solidFill>
                  <a:prstClr val="white"/>
                </a:solidFill>
              </a:endParaRPr>
            </a:p>
          </p:txBody>
        </p:sp>
        <p:sp>
          <p:nvSpPr>
            <p:cNvPr id="181" name="Oval 180"/>
            <p:cNvSpPr/>
            <p:nvPr/>
          </p:nvSpPr>
          <p:spPr>
            <a:xfrm>
              <a:off x="8370747" y="4249612"/>
              <a:ext cx="97045" cy="97046"/>
            </a:xfrm>
            <a:prstGeom prst="ellipse">
              <a:avLst/>
            </a:prstGeom>
            <a:solidFill>
              <a:srgbClr val="00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400">
                <a:solidFill>
                  <a:prstClr val="white"/>
                </a:solidFill>
              </a:endParaRPr>
            </a:p>
          </p:txBody>
        </p:sp>
        <p:sp>
          <p:nvSpPr>
            <p:cNvPr id="182" name="Oval 181"/>
            <p:cNvSpPr/>
            <p:nvPr/>
          </p:nvSpPr>
          <p:spPr>
            <a:xfrm>
              <a:off x="8373982" y="3961710"/>
              <a:ext cx="97045" cy="97046"/>
            </a:xfrm>
            <a:prstGeom prst="ellipse">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400">
                <a:solidFill>
                  <a:prstClr val="white"/>
                </a:solidFill>
              </a:endParaRPr>
            </a:p>
          </p:txBody>
        </p:sp>
        <p:sp>
          <p:nvSpPr>
            <p:cNvPr id="184" name="Rectangle 9"/>
            <p:cNvSpPr>
              <a:spLocks noChangeArrowheads="1"/>
            </p:cNvSpPr>
            <p:nvPr/>
          </p:nvSpPr>
          <p:spPr bwMode="auto">
            <a:xfrm>
              <a:off x="8578889" y="4638861"/>
              <a:ext cx="315983" cy="23740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400" dirty="0" smtClean="0">
                  <a:solidFill>
                    <a:prstClr val="white"/>
                  </a:solidFill>
                  <a:cs typeface="Arial" pitchFamily="34" charset="0"/>
                </a:rPr>
                <a:t>SG1 </a:t>
              </a:r>
            </a:p>
          </p:txBody>
        </p:sp>
        <p:sp>
          <p:nvSpPr>
            <p:cNvPr id="185" name="Rectangle 9"/>
            <p:cNvSpPr>
              <a:spLocks noChangeArrowheads="1"/>
            </p:cNvSpPr>
            <p:nvPr/>
          </p:nvSpPr>
          <p:spPr bwMode="auto">
            <a:xfrm>
              <a:off x="8537145" y="4419136"/>
              <a:ext cx="315983" cy="23740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400" dirty="0" smtClean="0">
                  <a:solidFill>
                    <a:prstClr val="white"/>
                  </a:solidFill>
                  <a:cs typeface="Arial" pitchFamily="34" charset="0"/>
                </a:rPr>
                <a:t>SG2 </a:t>
              </a:r>
            </a:p>
          </p:txBody>
        </p:sp>
        <p:sp>
          <p:nvSpPr>
            <p:cNvPr id="186" name="Rectangle 9"/>
            <p:cNvSpPr>
              <a:spLocks noChangeArrowheads="1"/>
            </p:cNvSpPr>
            <p:nvPr/>
          </p:nvSpPr>
          <p:spPr bwMode="auto">
            <a:xfrm>
              <a:off x="8503489" y="4183233"/>
              <a:ext cx="315983" cy="23740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400" dirty="0" smtClean="0">
                  <a:solidFill>
                    <a:prstClr val="white"/>
                  </a:solidFill>
                  <a:cs typeface="Arial" pitchFamily="34" charset="0"/>
                </a:rPr>
                <a:t>SG3 </a:t>
              </a:r>
            </a:p>
          </p:txBody>
        </p:sp>
        <p:sp>
          <p:nvSpPr>
            <p:cNvPr id="187" name="Rectangle 9"/>
            <p:cNvSpPr>
              <a:spLocks noChangeArrowheads="1"/>
            </p:cNvSpPr>
            <p:nvPr/>
          </p:nvSpPr>
          <p:spPr bwMode="auto">
            <a:xfrm>
              <a:off x="8526459" y="3923061"/>
              <a:ext cx="315983" cy="23740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400" dirty="0" smtClean="0">
                  <a:solidFill>
                    <a:prstClr val="white"/>
                  </a:solidFill>
                  <a:cs typeface="Arial" pitchFamily="34" charset="0"/>
                </a:rPr>
                <a:t>SG4 </a:t>
              </a:r>
            </a:p>
          </p:txBody>
        </p:sp>
      </p:grpSp>
      <p:sp>
        <p:nvSpPr>
          <p:cNvPr id="191" name="Rectangle 103"/>
          <p:cNvSpPr>
            <a:spLocks noChangeArrowheads="1"/>
          </p:cNvSpPr>
          <p:nvPr/>
        </p:nvSpPr>
        <p:spPr bwMode="auto">
          <a:xfrm rot="16200000">
            <a:off x="7033538" y="824146"/>
            <a:ext cx="359073"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dirty="0" smtClean="0">
                <a:solidFill>
                  <a:prstClr val="white"/>
                </a:solidFill>
                <a:cs typeface="Arial" pitchFamily="34" charset="0"/>
              </a:rPr>
              <a:t> X-ray</a:t>
            </a:r>
          </a:p>
        </p:txBody>
      </p:sp>
      <p:sp>
        <p:nvSpPr>
          <p:cNvPr id="192" name="Rectangle 103"/>
          <p:cNvSpPr>
            <a:spLocks noChangeArrowheads="1"/>
          </p:cNvSpPr>
          <p:nvPr/>
        </p:nvSpPr>
        <p:spPr bwMode="auto">
          <a:xfrm rot="16200000">
            <a:off x="6821464" y="798572"/>
            <a:ext cx="372698"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dirty="0" smtClean="0">
                <a:solidFill>
                  <a:prstClr val="white"/>
                </a:solidFill>
                <a:cs typeface="Arial" pitchFamily="34" charset="0"/>
              </a:rPr>
              <a:t>Photo</a:t>
            </a:r>
          </a:p>
        </p:txBody>
      </p:sp>
      <p:sp>
        <p:nvSpPr>
          <p:cNvPr id="193" name="Rectangle 103"/>
          <p:cNvSpPr>
            <a:spLocks noChangeArrowheads="1"/>
          </p:cNvSpPr>
          <p:nvPr/>
        </p:nvSpPr>
        <p:spPr bwMode="auto">
          <a:xfrm rot="16200000">
            <a:off x="4904740" y="790484"/>
            <a:ext cx="359073"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dirty="0" smtClean="0">
                <a:solidFill>
                  <a:prstClr val="white"/>
                </a:solidFill>
                <a:cs typeface="Arial" pitchFamily="34" charset="0"/>
              </a:rPr>
              <a:t> X-ray</a:t>
            </a:r>
          </a:p>
        </p:txBody>
      </p:sp>
      <p:sp>
        <p:nvSpPr>
          <p:cNvPr id="194" name="Rectangle 103"/>
          <p:cNvSpPr>
            <a:spLocks noChangeArrowheads="1"/>
          </p:cNvSpPr>
          <p:nvPr/>
        </p:nvSpPr>
        <p:spPr bwMode="auto">
          <a:xfrm rot="16200000">
            <a:off x="4692666" y="764910"/>
            <a:ext cx="372698"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dirty="0" smtClean="0">
                <a:solidFill>
                  <a:prstClr val="white"/>
                </a:solidFill>
                <a:cs typeface="Arial" pitchFamily="34" charset="0"/>
              </a:rPr>
              <a:t>Photo</a:t>
            </a:r>
          </a:p>
        </p:txBody>
      </p:sp>
      <p:pic>
        <p:nvPicPr>
          <p:cNvPr id="5" name="Picture 8"/>
          <p:cNvPicPr>
            <a:picLocks noChangeAspect="1" noChangeArrowheads="1"/>
          </p:cNvPicPr>
          <p:nvPr/>
        </p:nvPicPr>
        <p:blipFill>
          <a:blip r:embed="rId3" cstate="print"/>
          <a:srcRect/>
          <a:stretch>
            <a:fillRect/>
          </a:stretch>
        </p:blipFill>
        <p:spPr bwMode="auto">
          <a:xfrm>
            <a:off x="1346348" y="1120761"/>
            <a:ext cx="74613" cy="1160074"/>
          </a:xfrm>
          <a:prstGeom prst="rect">
            <a:avLst/>
          </a:prstGeom>
          <a:noFill/>
          <a:ln w="12700" cmpd="sng">
            <a:noFill/>
            <a:miter lim="800000"/>
            <a:headEnd/>
            <a:tailEnd/>
          </a:ln>
        </p:spPr>
      </p:pic>
      <p:sp>
        <p:nvSpPr>
          <p:cNvPr id="7" name="Rectangle 10"/>
          <p:cNvSpPr>
            <a:spLocks noChangeArrowheads="1"/>
          </p:cNvSpPr>
          <p:nvPr/>
        </p:nvSpPr>
        <p:spPr bwMode="auto">
          <a:xfrm rot="16200000">
            <a:off x="36328" y="2740270"/>
            <a:ext cx="538969"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dirty="0" smtClean="0">
                <a:solidFill>
                  <a:prstClr val="white"/>
                </a:solidFill>
                <a:cs typeface="Arial" pitchFamily="34" charset="0"/>
              </a:rPr>
              <a:t>Depth (cm)</a:t>
            </a:r>
          </a:p>
        </p:txBody>
      </p:sp>
      <p:pic>
        <p:nvPicPr>
          <p:cNvPr id="8" name="Picture 11"/>
          <p:cNvPicPr>
            <a:picLocks noChangeAspect="1" noChangeArrowheads="1"/>
          </p:cNvPicPr>
          <p:nvPr/>
        </p:nvPicPr>
        <p:blipFill>
          <a:blip r:embed="rId4" cstate="print"/>
          <a:srcRect/>
          <a:stretch>
            <a:fillRect/>
          </a:stretch>
        </p:blipFill>
        <p:spPr bwMode="auto">
          <a:xfrm>
            <a:off x="1338259" y="2280834"/>
            <a:ext cx="74613" cy="952263"/>
          </a:xfrm>
          <a:prstGeom prst="rect">
            <a:avLst/>
          </a:prstGeom>
          <a:noFill/>
          <a:ln w="12700" cmpd="sng">
            <a:noFill/>
            <a:miter lim="800000"/>
            <a:headEnd/>
            <a:tailEnd/>
          </a:ln>
        </p:spPr>
      </p:pic>
      <p:pic>
        <p:nvPicPr>
          <p:cNvPr id="9" name="Picture 12"/>
          <p:cNvPicPr>
            <a:picLocks noChangeAspect="1" noChangeArrowheads="1"/>
          </p:cNvPicPr>
          <p:nvPr/>
        </p:nvPicPr>
        <p:blipFill>
          <a:blip r:embed="rId5" cstate="print"/>
          <a:srcRect/>
          <a:stretch>
            <a:fillRect/>
          </a:stretch>
        </p:blipFill>
        <p:spPr bwMode="auto">
          <a:xfrm>
            <a:off x="1338259" y="3277104"/>
            <a:ext cx="74613" cy="1369106"/>
          </a:xfrm>
          <a:prstGeom prst="rect">
            <a:avLst/>
          </a:prstGeom>
          <a:noFill/>
          <a:ln w="12700" cmpd="sng">
            <a:noFill/>
            <a:miter lim="800000"/>
            <a:headEnd/>
            <a:tailEnd/>
          </a:ln>
        </p:spPr>
      </p:pic>
      <p:sp>
        <p:nvSpPr>
          <p:cNvPr id="11" name="Line 14"/>
          <p:cNvSpPr>
            <a:spLocks noChangeShapeType="1"/>
          </p:cNvSpPr>
          <p:nvPr/>
        </p:nvSpPr>
        <p:spPr bwMode="auto">
          <a:xfrm>
            <a:off x="1333496" y="4712221"/>
            <a:ext cx="79375" cy="1223"/>
          </a:xfrm>
          <a:prstGeom prst="line">
            <a:avLst/>
          </a:prstGeom>
          <a:noFill/>
          <a:ln w="12700" cmpd="sng">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200">
              <a:solidFill>
                <a:prstClr val="white"/>
              </a:solidFill>
            </a:endParaRPr>
          </a:p>
        </p:txBody>
      </p:sp>
      <p:sp>
        <p:nvSpPr>
          <p:cNvPr id="12" name="Line 15"/>
          <p:cNvSpPr>
            <a:spLocks noChangeShapeType="1"/>
          </p:cNvSpPr>
          <p:nvPr/>
        </p:nvSpPr>
        <p:spPr bwMode="auto">
          <a:xfrm>
            <a:off x="1333496" y="1115872"/>
            <a:ext cx="79375" cy="1223"/>
          </a:xfrm>
          <a:prstGeom prst="line">
            <a:avLst/>
          </a:prstGeom>
          <a:noFill/>
          <a:ln w="12700" cmpd="sng">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200">
              <a:solidFill>
                <a:prstClr val="white"/>
              </a:solidFill>
            </a:endParaRPr>
          </a:p>
        </p:txBody>
      </p:sp>
      <p:sp>
        <p:nvSpPr>
          <p:cNvPr id="13" name="Line 18"/>
          <p:cNvSpPr>
            <a:spLocks noChangeShapeType="1"/>
          </p:cNvSpPr>
          <p:nvPr/>
        </p:nvSpPr>
        <p:spPr bwMode="auto">
          <a:xfrm>
            <a:off x="1333496" y="1115872"/>
            <a:ext cx="79375" cy="1223"/>
          </a:xfrm>
          <a:prstGeom prst="line">
            <a:avLst/>
          </a:prstGeom>
          <a:noFill/>
          <a:ln w="12700" cmpd="sng">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200">
              <a:solidFill>
                <a:prstClr val="white"/>
              </a:solidFill>
            </a:endParaRPr>
          </a:p>
        </p:txBody>
      </p:sp>
      <p:sp>
        <p:nvSpPr>
          <p:cNvPr id="14" name="Line 20"/>
          <p:cNvSpPr>
            <a:spLocks noChangeShapeType="1"/>
          </p:cNvSpPr>
          <p:nvPr/>
        </p:nvSpPr>
        <p:spPr bwMode="auto">
          <a:xfrm>
            <a:off x="1026101" y="1115872"/>
            <a:ext cx="46038" cy="1223"/>
          </a:xfrm>
          <a:prstGeom prst="line">
            <a:avLst/>
          </a:prstGeom>
          <a:noFill/>
          <a:ln w="12700" cmpd="sng">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200">
              <a:solidFill>
                <a:prstClr val="white"/>
              </a:solidFill>
            </a:endParaRPr>
          </a:p>
        </p:txBody>
      </p:sp>
      <p:sp>
        <p:nvSpPr>
          <p:cNvPr id="15" name="Line 21"/>
          <p:cNvSpPr>
            <a:spLocks noChangeShapeType="1"/>
          </p:cNvSpPr>
          <p:nvPr/>
        </p:nvSpPr>
        <p:spPr bwMode="auto">
          <a:xfrm flipH="1">
            <a:off x="1366834" y="1115872"/>
            <a:ext cx="46038" cy="1223"/>
          </a:xfrm>
          <a:prstGeom prst="line">
            <a:avLst/>
          </a:prstGeom>
          <a:noFill/>
          <a:ln w="12700" cmpd="sng">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200">
              <a:solidFill>
                <a:prstClr val="white"/>
              </a:solidFill>
            </a:endParaRPr>
          </a:p>
        </p:txBody>
      </p:sp>
      <p:sp>
        <p:nvSpPr>
          <p:cNvPr id="16" name="Rectangle 22"/>
          <p:cNvSpPr>
            <a:spLocks noChangeArrowheads="1"/>
          </p:cNvSpPr>
          <p:nvPr/>
        </p:nvSpPr>
        <p:spPr bwMode="auto">
          <a:xfrm>
            <a:off x="577531" y="1080421"/>
            <a:ext cx="77996" cy="14219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dirty="0" smtClean="0">
                <a:solidFill>
                  <a:prstClr val="white"/>
                </a:solidFill>
                <a:cs typeface="Arial" pitchFamily="34" charset="0"/>
              </a:rPr>
              <a:t>0</a:t>
            </a:r>
          </a:p>
        </p:txBody>
      </p:sp>
      <p:sp>
        <p:nvSpPr>
          <p:cNvPr id="17" name="Line 23"/>
          <p:cNvSpPr>
            <a:spLocks noChangeShapeType="1"/>
          </p:cNvSpPr>
          <p:nvPr/>
        </p:nvSpPr>
        <p:spPr bwMode="auto">
          <a:xfrm>
            <a:off x="1026101" y="1718523"/>
            <a:ext cx="46038" cy="1223"/>
          </a:xfrm>
          <a:prstGeom prst="line">
            <a:avLst/>
          </a:prstGeom>
          <a:noFill/>
          <a:ln w="12700" cmpd="sng">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200">
              <a:solidFill>
                <a:prstClr val="white"/>
              </a:solidFill>
            </a:endParaRPr>
          </a:p>
        </p:txBody>
      </p:sp>
      <p:sp>
        <p:nvSpPr>
          <p:cNvPr id="18" name="Line 24"/>
          <p:cNvSpPr>
            <a:spLocks noChangeShapeType="1"/>
          </p:cNvSpPr>
          <p:nvPr/>
        </p:nvSpPr>
        <p:spPr bwMode="auto">
          <a:xfrm flipH="1">
            <a:off x="1366834" y="1718523"/>
            <a:ext cx="46038" cy="1223"/>
          </a:xfrm>
          <a:prstGeom prst="line">
            <a:avLst/>
          </a:prstGeom>
          <a:noFill/>
          <a:ln w="12700" cmpd="sng">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200">
              <a:solidFill>
                <a:prstClr val="white"/>
              </a:solidFill>
            </a:endParaRPr>
          </a:p>
        </p:txBody>
      </p:sp>
      <p:sp>
        <p:nvSpPr>
          <p:cNvPr id="19" name="Rectangle 25"/>
          <p:cNvSpPr>
            <a:spLocks noChangeArrowheads="1"/>
          </p:cNvSpPr>
          <p:nvPr/>
        </p:nvSpPr>
        <p:spPr bwMode="auto">
          <a:xfrm>
            <a:off x="536256" y="1683073"/>
            <a:ext cx="155992" cy="14219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smtClean="0">
                <a:solidFill>
                  <a:prstClr val="white"/>
                </a:solidFill>
                <a:cs typeface="Arial" pitchFamily="34" charset="0"/>
              </a:rPr>
              <a:t>50</a:t>
            </a:r>
          </a:p>
        </p:txBody>
      </p:sp>
      <p:sp>
        <p:nvSpPr>
          <p:cNvPr id="20" name="Line 26"/>
          <p:cNvSpPr>
            <a:spLocks noChangeShapeType="1"/>
          </p:cNvSpPr>
          <p:nvPr/>
        </p:nvSpPr>
        <p:spPr bwMode="auto">
          <a:xfrm>
            <a:off x="1026101" y="2316285"/>
            <a:ext cx="46038" cy="1223"/>
          </a:xfrm>
          <a:prstGeom prst="line">
            <a:avLst/>
          </a:prstGeom>
          <a:noFill/>
          <a:ln w="12700" cmpd="sng">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200">
              <a:solidFill>
                <a:prstClr val="white"/>
              </a:solidFill>
            </a:endParaRPr>
          </a:p>
        </p:txBody>
      </p:sp>
      <p:sp>
        <p:nvSpPr>
          <p:cNvPr id="21" name="Line 27"/>
          <p:cNvSpPr>
            <a:spLocks noChangeShapeType="1"/>
          </p:cNvSpPr>
          <p:nvPr/>
        </p:nvSpPr>
        <p:spPr bwMode="auto">
          <a:xfrm flipH="1">
            <a:off x="1366834" y="2316285"/>
            <a:ext cx="46038" cy="1223"/>
          </a:xfrm>
          <a:prstGeom prst="line">
            <a:avLst/>
          </a:prstGeom>
          <a:noFill/>
          <a:ln w="12700" cmpd="sng">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200">
              <a:solidFill>
                <a:prstClr val="white"/>
              </a:solidFill>
            </a:endParaRPr>
          </a:p>
        </p:txBody>
      </p:sp>
      <p:sp>
        <p:nvSpPr>
          <p:cNvPr id="22" name="Rectangle 28"/>
          <p:cNvSpPr>
            <a:spLocks noChangeArrowheads="1"/>
          </p:cNvSpPr>
          <p:nvPr/>
        </p:nvSpPr>
        <p:spPr bwMode="auto">
          <a:xfrm>
            <a:off x="496569" y="2280834"/>
            <a:ext cx="233988" cy="14219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smtClean="0">
                <a:solidFill>
                  <a:prstClr val="white"/>
                </a:solidFill>
                <a:cs typeface="Arial" pitchFamily="34" charset="0"/>
              </a:rPr>
              <a:t>100</a:t>
            </a:r>
          </a:p>
        </p:txBody>
      </p:sp>
      <p:sp>
        <p:nvSpPr>
          <p:cNvPr id="23" name="Line 29"/>
          <p:cNvSpPr>
            <a:spLocks noChangeShapeType="1"/>
          </p:cNvSpPr>
          <p:nvPr/>
        </p:nvSpPr>
        <p:spPr bwMode="auto">
          <a:xfrm>
            <a:off x="1026101" y="2914046"/>
            <a:ext cx="46038" cy="1223"/>
          </a:xfrm>
          <a:prstGeom prst="line">
            <a:avLst/>
          </a:prstGeom>
          <a:noFill/>
          <a:ln w="12700" cmpd="sng">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200">
              <a:solidFill>
                <a:prstClr val="white"/>
              </a:solidFill>
            </a:endParaRPr>
          </a:p>
        </p:txBody>
      </p:sp>
      <p:sp>
        <p:nvSpPr>
          <p:cNvPr id="24" name="Line 30"/>
          <p:cNvSpPr>
            <a:spLocks noChangeShapeType="1"/>
          </p:cNvSpPr>
          <p:nvPr/>
        </p:nvSpPr>
        <p:spPr bwMode="auto">
          <a:xfrm flipH="1">
            <a:off x="1366834" y="2914046"/>
            <a:ext cx="46038" cy="1223"/>
          </a:xfrm>
          <a:prstGeom prst="line">
            <a:avLst/>
          </a:prstGeom>
          <a:noFill/>
          <a:ln w="12700" cmpd="sng">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200">
              <a:solidFill>
                <a:prstClr val="white"/>
              </a:solidFill>
            </a:endParaRPr>
          </a:p>
        </p:txBody>
      </p:sp>
      <p:sp>
        <p:nvSpPr>
          <p:cNvPr id="25" name="Rectangle 31"/>
          <p:cNvSpPr>
            <a:spLocks noChangeArrowheads="1"/>
          </p:cNvSpPr>
          <p:nvPr/>
        </p:nvSpPr>
        <p:spPr bwMode="auto">
          <a:xfrm>
            <a:off x="496569" y="2878596"/>
            <a:ext cx="233988" cy="14219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dirty="0" smtClean="0">
                <a:solidFill>
                  <a:prstClr val="white"/>
                </a:solidFill>
                <a:cs typeface="Arial" pitchFamily="34" charset="0"/>
              </a:rPr>
              <a:t>150</a:t>
            </a:r>
          </a:p>
        </p:txBody>
      </p:sp>
      <p:sp>
        <p:nvSpPr>
          <p:cNvPr id="26" name="Line 32"/>
          <p:cNvSpPr>
            <a:spLocks noChangeShapeType="1"/>
          </p:cNvSpPr>
          <p:nvPr/>
        </p:nvSpPr>
        <p:spPr bwMode="auto">
          <a:xfrm>
            <a:off x="1026101" y="3511808"/>
            <a:ext cx="46038" cy="1223"/>
          </a:xfrm>
          <a:prstGeom prst="line">
            <a:avLst/>
          </a:prstGeom>
          <a:noFill/>
          <a:ln w="12700" cmpd="sng">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200">
              <a:solidFill>
                <a:prstClr val="white"/>
              </a:solidFill>
            </a:endParaRPr>
          </a:p>
        </p:txBody>
      </p:sp>
      <p:sp>
        <p:nvSpPr>
          <p:cNvPr id="27" name="Line 33"/>
          <p:cNvSpPr>
            <a:spLocks noChangeShapeType="1"/>
          </p:cNvSpPr>
          <p:nvPr/>
        </p:nvSpPr>
        <p:spPr bwMode="auto">
          <a:xfrm flipH="1">
            <a:off x="1366834" y="3511808"/>
            <a:ext cx="46038" cy="1223"/>
          </a:xfrm>
          <a:prstGeom prst="line">
            <a:avLst/>
          </a:prstGeom>
          <a:noFill/>
          <a:ln w="12700" cmpd="sng">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200">
              <a:solidFill>
                <a:prstClr val="white"/>
              </a:solidFill>
            </a:endParaRPr>
          </a:p>
        </p:txBody>
      </p:sp>
      <p:sp>
        <p:nvSpPr>
          <p:cNvPr id="28" name="Rectangle 34"/>
          <p:cNvSpPr>
            <a:spLocks noChangeArrowheads="1"/>
          </p:cNvSpPr>
          <p:nvPr/>
        </p:nvSpPr>
        <p:spPr bwMode="auto">
          <a:xfrm>
            <a:off x="496569" y="3476357"/>
            <a:ext cx="233988" cy="14219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smtClean="0">
                <a:solidFill>
                  <a:prstClr val="white"/>
                </a:solidFill>
                <a:cs typeface="Arial" pitchFamily="34" charset="0"/>
              </a:rPr>
              <a:t>200</a:t>
            </a:r>
          </a:p>
        </p:txBody>
      </p:sp>
      <p:sp>
        <p:nvSpPr>
          <p:cNvPr id="29" name="Line 35"/>
          <p:cNvSpPr>
            <a:spLocks noChangeShapeType="1"/>
          </p:cNvSpPr>
          <p:nvPr/>
        </p:nvSpPr>
        <p:spPr bwMode="auto">
          <a:xfrm>
            <a:off x="1026101" y="4110792"/>
            <a:ext cx="46038" cy="1223"/>
          </a:xfrm>
          <a:prstGeom prst="line">
            <a:avLst/>
          </a:prstGeom>
          <a:noFill/>
          <a:ln w="12700" cmpd="sng">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200">
              <a:solidFill>
                <a:prstClr val="white"/>
              </a:solidFill>
            </a:endParaRPr>
          </a:p>
        </p:txBody>
      </p:sp>
      <p:sp>
        <p:nvSpPr>
          <p:cNvPr id="30" name="Line 36"/>
          <p:cNvSpPr>
            <a:spLocks noChangeShapeType="1"/>
          </p:cNvSpPr>
          <p:nvPr/>
        </p:nvSpPr>
        <p:spPr bwMode="auto">
          <a:xfrm flipH="1">
            <a:off x="1366834" y="4110792"/>
            <a:ext cx="46038" cy="1223"/>
          </a:xfrm>
          <a:prstGeom prst="line">
            <a:avLst/>
          </a:prstGeom>
          <a:noFill/>
          <a:ln w="12700" cmpd="sng">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200">
              <a:solidFill>
                <a:prstClr val="white"/>
              </a:solidFill>
            </a:endParaRPr>
          </a:p>
        </p:txBody>
      </p:sp>
      <p:sp>
        <p:nvSpPr>
          <p:cNvPr id="31" name="Rectangle 37"/>
          <p:cNvSpPr>
            <a:spLocks noChangeArrowheads="1"/>
          </p:cNvSpPr>
          <p:nvPr/>
        </p:nvSpPr>
        <p:spPr bwMode="auto">
          <a:xfrm>
            <a:off x="496569" y="4075341"/>
            <a:ext cx="233988" cy="14219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smtClean="0">
                <a:solidFill>
                  <a:prstClr val="white"/>
                </a:solidFill>
                <a:cs typeface="Arial" pitchFamily="34" charset="0"/>
              </a:rPr>
              <a:t>250</a:t>
            </a:r>
          </a:p>
        </p:txBody>
      </p:sp>
      <p:sp>
        <p:nvSpPr>
          <p:cNvPr id="32" name="Line 38"/>
          <p:cNvSpPr>
            <a:spLocks noChangeShapeType="1"/>
          </p:cNvSpPr>
          <p:nvPr/>
        </p:nvSpPr>
        <p:spPr bwMode="auto">
          <a:xfrm>
            <a:off x="1026101" y="4712221"/>
            <a:ext cx="46038" cy="1223"/>
          </a:xfrm>
          <a:prstGeom prst="line">
            <a:avLst/>
          </a:prstGeom>
          <a:noFill/>
          <a:ln w="12700" cmpd="sng">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200">
              <a:solidFill>
                <a:prstClr val="white"/>
              </a:solidFill>
            </a:endParaRPr>
          </a:p>
        </p:txBody>
      </p:sp>
      <p:sp>
        <p:nvSpPr>
          <p:cNvPr id="33" name="Line 39"/>
          <p:cNvSpPr>
            <a:spLocks noChangeShapeType="1"/>
          </p:cNvSpPr>
          <p:nvPr/>
        </p:nvSpPr>
        <p:spPr bwMode="auto">
          <a:xfrm flipH="1">
            <a:off x="1366834" y="4712221"/>
            <a:ext cx="46038" cy="1223"/>
          </a:xfrm>
          <a:prstGeom prst="line">
            <a:avLst/>
          </a:prstGeom>
          <a:noFill/>
          <a:ln w="12700" cmpd="sng">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200">
              <a:solidFill>
                <a:prstClr val="white"/>
              </a:solidFill>
            </a:endParaRPr>
          </a:p>
        </p:txBody>
      </p:sp>
      <p:sp>
        <p:nvSpPr>
          <p:cNvPr id="34" name="Rectangle 40"/>
          <p:cNvSpPr>
            <a:spLocks noChangeArrowheads="1"/>
          </p:cNvSpPr>
          <p:nvPr/>
        </p:nvSpPr>
        <p:spPr bwMode="auto">
          <a:xfrm>
            <a:off x="496569" y="4676770"/>
            <a:ext cx="233988" cy="14219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smtClean="0">
                <a:solidFill>
                  <a:prstClr val="white"/>
                </a:solidFill>
                <a:cs typeface="Arial" pitchFamily="34" charset="0"/>
              </a:rPr>
              <a:t>300</a:t>
            </a:r>
          </a:p>
        </p:txBody>
      </p:sp>
      <p:sp>
        <p:nvSpPr>
          <p:cNvPr id="35" name="Line 41"/>
          <p:cNvSpPr>
            <a:spLocks noChangeShapeType="1"/>
          </p:cNvSpPr>
          <p:nvPr/>
        </p:nvSpPr>
        <p:spPr bwMode="auto">
          <a:xfrm>
            <a:off x="1333496" y="4712221"/>
            <a:ext cx="79375" cy="1223"/>
          </a:xfrm>
          <a:prstGeom prst="line">
            <a:avLst/>
          </a:prstGeom>
          <a:noFill/>
          <a:ln w="12700" cmpd="sng">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200">
              <a:solidFill>
                <a:prstClr val="white"/>
              </a:solidFill>
            </a:endParaRPr>
          </a:p>
        </p:txBody>
      </p:sp>
      <p:sp>
        <p:nvSpPr>
          <p:cNvPr id="36" name="Line 42"/>
          <p:cNvSpPr>
            <a:spLocks noChangeShapeType="1"/>
          </p:cNvSpPr>
          <p:nvPr/>
        </p:nvSpPr>
        <p:spPr bwMode="auto">
          <a:xfrm>
            <a:off x="1333496" y="1115872"/>
            <a:ext cx="79375" cy="1223"/>
          </a:xfrm>
          <a:prstGeom prst="line">
            <a:avLst/>
          </a:prstGeom>
          <a:noFill/>
          <a:ln w="12700" cmpd="sng">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200">
              <a:solidFill>
                <a:prstClr val="white"/>
              </a:solidFill>
            </a:endParaRPr>
          </a:p>
        </p:txBody>
      </p:sp>
      <p:sp>
        <p:nvSpPr>
          <p:cNvPr id="44" name="Line 50"/>
          <p:cNvSpPr>
            <a:spLocks noChangeShapeType="1"/>
          </p:cNvSpPr>
          <p:nvPr/>
        </p:nvSpPr>
        <p:spPr bwMode="auto">
          <a:xfrm>
            <a:off x="923869" y="1115872"/>
            <a:ext cx="1588" cy="3596349"/>
          </a:xfrm>
          <a:prstGeom prst="line">
            <a:avLst/>
          </a:prstGeom>
          <a:noFill/>
          <a:ln w="12700" cmpd="sng">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200">
              <a:solidFill>
                <a:prstClr val="white"/>
              </a:solidFill>
            </a:endParaRPr>
          </a:p>
        </p:txBody>
      </p:sp>
      <p:grpSp>
        <p:nvGrpSpPr>
          <p:cNvPr id="57" name="Group 56"/>
          <p:cNvGrpSpPr/>
          <p:nvPr/>
        </p:nvGrpSpPr>
        <p:grpSpPr>
          <a:xfrm>
            <a:off x="923869" y="1118316"/>
            <a:ext cx="46038" cy="3598795"/>
            <a:chOff x="1765300" y="1038225"/>
            <a:chExt cx="46038" cy="4673601"/>
          </a:xfrm>
        </p:grpSpPr>
        <p:sp>
          <p:nvSpPr>
            <p:cNvPr id="58" name="Line 54"/>
            <p:cNvSpPr>
              <a:spLocks noChangeShapeType="1"/>
            </p:cNvSpPr>
            <p:nvPr/>
          </p:nvSpPr>
          <p:spPr bwMode="auto">
            <a:xfrm flipV="1">
              <a:off x="1765300" y="5654676"/>
              <a:ext cx="1588" cy="50800"/>
            </a:xfrm>
            <a:prstGeom prst="line">
              <a:avLst/>
            </a:prstGeom>
            <a:noFill/>
            <a:ln w="12700" cmpd="sng">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200">
                <a:solidFill>
                  <a:prstClr val="white"/>
                </a:solidFill>
              </a:endParaRPr>
            </a:p>
          </p:txBody>
        </p:sp>
        <p:sp>
          <p:nvSpPr>
            <p:cNvPr id="59" name="Line 62"/>
            <p:cNvSpPr>
              <a:spLocks noChangeShapeType="1"/>
            </p:cNvSpPr>
            <p:nvPr/>
          </p:nvSpPr>
          <p:spPr bwMode="auto">
            <a:xfrm>
              <a:off x="1765300" y="1038225"/>
              <a:ext cx="46038" cy="1588"/>
            </a:xfrm>
            <a:prstGeom prst="line">
              <a:avLst/>
            </a:prstGeom>
            <a:noFill/>
            <a:ln w="12700" cmpd="sng">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200">
                <a:solidFill>
                  <a:prstClr val="white"/>
                </a:solidFill>
              </a:endParaRPr>
            </a:p>
          </p:txBody>
        </p:sp>
        <p:sp>
          <p:nvSpPr>
            <p:cNvPr id="60" name="Line 65"/>
            <p:cNvSpPr>
              <a:spLocks noChangeShapeType="1"/>
            </p:cNvSpPr>
            <p:nvPr/>
          </p:nvSpPr>
          <p:spPr bwMode="auto">
            <a:xfrm>
              <a:off x="1765300" y="1817688"/>
              <a:ext cx="46038" cy="1588"/>
            </a:xfrm>
            <a:prstGeom prst="line">
              <a:avLst/>
            </a:prstGeom>
            <a:noFill/>
            <a:ln w="12700" cmpd="sng">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200">
                <a:solidFill>
                  <a:prstClr val="white"/>
                </a:solidFill>
              </a:endParaRPr>
            </a:p>
          </p:txBody>
        </p:sp>
        <p:sp>
          <p:nvSpPr>
            <p:cNvPr id="61" name="Line 68"/>
            <p:cNvSpPr>
              <a:spLocks noChangeShapeType="1"/>
            </p:cNvSpPr>
            <p:nvPr/>
          </p:nvSpPr>
          <p:spPr bwMode="auto">
            <a:xfrm>
              <a:off x="1765300" y="2593976"/>
              <a:ext cx="46038" cy="1588"/>
            </a:xfrm>
            <a:prstGeom prst="line">
              <a:avLst/>
            </a:prstGeom>
            <a:noFill/>
            <a:ln w="12700" cmpd="sng">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200">
                <a:solidFill>
                  <a:prstClr val="white"/>
                </a:solidFill>
              </a:endParaRPr>
            </a:p>
          </p:txBody>
        </p:sp>
        <p:sp>
          <p:nvSpPr>
            <p:cNvPr id="62" name="Line 71"/>
            <p:cNvSpPr>
              <a:spLocks noChangeShapeType="1"/>
            </p:cNvSpPr>
            <p:nvPr/>
          </p:nvSpPr>
          <p:spPr bwMode="auto">
            <a:xfrm>
              <a:off x="1765300" y="3370263"/>
              <a:ext cx="46038" cy="1588"/>
            </a:xfrm>
            <a:prstGeom prst="line">
              <a:avLst/>
            </a:prstGeom>
            <a:noFill/>
            <a:ln w="12700" cmpd="sng">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200">
                <a:solidFill>
                  <a:prstClr val="white"/>
                </a:solidFill>
              </a:endParaRPr>
            </a:p>
          </p:txBody>
        </p:sp>
        <p:sp>
          <p:nvSpPr>
            <p:cNvPr id="63" name="Line 74"/>
            <p:cNvSpPr>
              <a:spLocks noChangeShapeType="1"/>
            </p:cNvSpPr>
            <p:nvPr/>
          </p:nvSpPr>
          <p:spPr bwMode="auto">
            <a:xfrm>
              <a:off x="1765300" y="4146551"/>
              <a:ext cx="46038" cy="1588"/>
            </a:xfrm>
            <a:prstGeom prst="line">
              <a:avLst/>
            </a:prstGeom>
            <a:noFill/>
            <a:ln w="12700" cmpd="sng">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200">
                <a:solidFill>
                  <a:prstClr val="white"/>
                </a:solidFill>
              </a:endParaRPr>
            </a:p>
          </p:txBody>
        </p:sp>
        <p:sp>
          <p:nvSpPr>
            <p:cNvPr id="64" name="Line 77"/>
            <p:cNvSpPr>
              <a:spLocks noChangeShapeType="1"/>
            </p:cNvSpPr>
            <p:nvPr/>
          </p:nvSpPr>
          <p:spPr bwMode="auto">
            <a:xfrm>
              <a:off x="1765300" y="4924426"/>
              <a:ext cx="46038" cy="1588"/>
            </a:xfrm>
            <a:prstGeom prst="line">
              <a:avLst/>
            </a:prstGeom>
            <a:noFill/>
            <a:ln w="12700" cmpd="sng">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200">
                <a:solidFill>
                  <a:prstClr val="white"/>
                </a:solidFill>
              </a:endParaRPr>
            </a:p>
          </p:txBody>
        </p:sp>
        <p:sp>
          <p:nvSpPr>
            <p:cNvPr id="65" name="Line 80"/>
            <p:cNvSpPr>
              <a:spLocks noChangeShapeType="1"/>
            </p:cNvSpPr>
            <p:nvPr/>
          </p:nvSpPr>
          <p:spPr bwMode="auto">
            <a:xfrm>
              <a:off x="1765300" y="5705476"/>
              <a:ext cx="46038" cy="1588"/>
            </a:xfrm>
            <a:prstGeom prst="line">
              <a:avLst/>
            </a:prstGeom>
            <a:noFill/>
            <a:ln w="12700" cmpd="sng">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200">
                <a:solidFill>
                  <a:prstClr val="white"/>
                </a:solidFill>
              </a:endParaRPr>
            </a:p>
          </p:txBody>
        </p:sp>
        <p:sp>
          <p:nvSpPr>
            <p:cNvPr id="66" name="Line 99"/>
            <p:cNvSpPr>
              <a:spLocks noChangeShapeType="1"/>
            </p:cNvSpPr>
            <p:nvPr/>
          </p:nvSpPr>
          <p:spPr bwMode="auto">
            <a:xfrm>
              <a:off x="1765300" y="5619751"/>
              <a:ext cx="1588" cy="92075"/>
            </a:xfrm>
            <a:prstGeom prst="line">
              <a:avLst/>
            </a:prstGeom>
            <a:noFill/>
            <a:ln w="12700" cmpd="sng">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200">
                <a:solidFill>
                  <a:prstClr val="white"/>
                </a:solidFill>
              </a:endParaRPr>
            </a:p>
          </p:txBody>
        </p:sp>
      </p:grpSp>
      <p:grpSp>
        <p:nvGrpSpPr>
          <p:cNvPr id="163" name="Group 162"/>
          <p:cNvGrpSpPr/>
          <p:nvPr/>
        </p:nvGrpSpPr>
        <p:grpSpPr>
          <a:xfrm>
            <a:off x="3334318" y="1115872"/>
            <a:ext cx="79375" cy="2378822"/>
            <a:chOff x="3285332" y="1792132"/>
            <a:chExt cx="79375" cy="3089275"/>
          </a:xfrm>
        </p:grpSpPr>
        <p:pic>
          <p:nvPicPr>
            <p:cNvPr id="67" name="Picture 102"/>
            <p:cNvPicPr>
              <a:picLocks noChangeAspect="1" noChangeArrowheads="1"/>
            </p:cNvPicPr>
            <p:nvPr/>
          </p:nvPicPr>
          <p:blipFill>
            <a:blip r:embed="rId6" cstate="print"/>
            <a:srcRect/>
            <a:stretch>
              <a:fillRect/>
            </a:stretch>
          </p:blipFill>
          <p:spPr bwMode="auto">
            <a:xfrm>
              <a:off x="3290094" y="1798482"/>
              <a:ext cx="74613" cy="2047875"/>
            </a:xfrm>
            <a:prstGeom prst="rect">
              <a:avLst/>
            </a:prstGeom>
            <a:noFill/>
            <a:ln w="12700" cmpd="sng">
              <a:noFill/>
              <a:miter lim="800000"/>
              <a:headEnd/>
              <a:tailEnd/>
            </a:ln>
          </p:spPr>
        </p:pic>
        <p:pic>
          <p:nvPicPr>
            <p:cNvPr id="69" name="Picture 105"/>
            <p:cNvPicPr>
              <a:picLocks noChangeAspect="1" noChangeArrowheads="1"/>
            </p:cNvPicPr>
            <p:nvPr/>
          </p:nvPicPr>
          <p:blipFill>
            <a:blip r:embed="rId7" cstate="print"/>
            <a:srcRect/>
            <a:stretch>
              <a:fillRect/>
            </a:stretch>
          </p:blipFill>
          <p:spPr bwMode="auto">
            <a:xfrm>
              <a:off x="3290094" y="3846357"/>
              <a:ext cx="74613" cy="1035050"/>
            </a:xfrm>
            <a:prstGeom prst="rect">
              <a:avLst/>
            </a:prstGeom>
            <a:noFill/>
            <a:ln w="12700" cmpd="sng">
              <a:noFill/>
              <a:miter lim="800000"/>
              <a:headEnd/>
              <a:tailEnd/>
            </a:ln>
          </p:spPr>
        </p:pic>
        <p:sp>
          <p:nvSpPr>
            <p:cNvPr id="70" name="Line 107"/>
            <p:cNvSpPr>
              <a:spLocks noChangeShapeType="1"/>
            </p:cNvSpPr>
            <p:nvPr/>
          </p:nvSpPr>
          <p:spPr bwMode="auto">
            <a:xfrm>
              <a:off x="3285332" y="1792132"/>
              <a:ext cx="79375" cy="1588"/>
            </a:xfrm>
            <a:prstGeom prst="line">
              <a:avLst/>
            </a:prstGeom>
            <a:noFill/>
            <a:ln w="12700" cmpd="sng">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200">
                <a:solidFill>
                  <a:prstClr val="white"/>
                </a:solidFill>
              </a:endParaRPr>
            </a:p>
          </p:txBody>
        </p:sp>
        <p:sp>
          <p:nvSpPr>
            <p:cNvPr id="71" name="Line 110"/>
            <p:cNvSpPr>
              <a:spLocks noChangeShapeType="1"/>
            </p:cNvSpPr>
            <p:nvPr/>
          </p:nvSpPr>
          <p:spPr bwMode="auto">
            <a:xfrm>
              <a:off x="3285332" y="1792132"/>
              <a:ext cx="79375" cy="1588"/>
            </a:xfrm>
            <a:prstGeom prst="line">
              <a:avLst/>
            </a:prstGeom>
            <a:noFill/>
            <a:ln w="12700" cmpd="sng">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200">
                <a:solidFill>
                  <a:prstClr val="white"/>
                </a:solidFill>
              </a:endParaRPr>
            </a:p>
          </p:txBody>
        </p:sp>
        <p:sp>
          <p:nvSpPr>
            <p:cNvPr id="72" name="Line 112"/>
            <p:cNvSpPr>
              <a:spLocks noChangeShapeType="1"/>
            </p:cNvSpPr>
            <p:nvPr/>
          </p:nvSpPr>
          <p:spPr bwMode="auto">
            <a:xfrm>
              <a:off x="3285332" y="1792132"/>
              <a:ext cx="46038" cy="1588"/>
            </a:xfrm>
            <a:prstGeom prst="line">
              <a:avLst/>
            </a:prstGeom>
            <a:noFill/>
            <a:ln w="12700" cmpd="sng">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200">
                <a:solidFill>
                  <a:prstClr val="white"/>
                </a:solidFill>
              </a:endParaRPr>
            </a:p>
          </p:txBody>
        </p:sp>
        <p:sp>
          <p:nvSpPr>
            <p:cNvPr id="73" name="Line 113"/>
            <p:cNvSpPr>
              <a:spLocks noChangeShapeType="1"/>
            </p:cNvSpPr>
            <p:nvPr/>
          </p:nvSpPr>
          <p:spPr bwMode="auto">
            <a:xfrm flipH="1">
              <a:off x="3318669" y="1792132"/>
              <a:ext cx="46038" cy="1588"/>
            </a:xfrm>
            <a:prstGeom prst="line">
              <a:avLst/>
            </a:prstGeom>
            <a:noFill/>
            <a:ln w="12700" cmpd="sng">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200">
                <a:solidFill>
                  <a:prstClr val="white"/>
                </a:solidFill>
              </a:endParaRPr>
            </a:p>
          </p:txBody>
        </p:sp>
        <p:sp>
          <p:nvSpPr>
            <p:cNvPr id="74" name="Line 134"/>
            <p:cNvSpPr>
              <a:spLocks noChangeShapeType="1"/>
            </p:cNvSpPr>
            <p:nvPr/>
          </p:nvSpPr>
          <p:spPr bwMode="auto">
            <a:xfrm>
              <a:off x="3285332" y="1792132"/>
              <a:ext cx="79375" cy="1588"/>
            </a:xfrm>
            <a:prstGeom prst="line">
              <a:avLst/>
            </a:prstGeom>
            <a:noFill/>
            <a:ln w="12700" cmpd="sng">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200">
                <a:solidFill>
                  <a:prstClr val="white"/>
                </a:solidFill>
              </a:endParaRPr>
            </a:p>
          </p:txBody>
        </p:sp>
      </p:grpSp>
      <p:grpSp>
        <p:nvGrpSpPr>
          <p:cNvPr id="79" name="Group 78"/>
          <p:cNvGrpSpPr/>
          <p:nvPr/>
        </p:nvGrpSpPr>
        <p:grpSpPr>
          <a:xfrm>
            <a:off x="2967227" y="1115872"/>
            <a:ext cx="46038" cy="2397159"/>
            <a:chOff x="3956050" y="1035051"/>
            <a:chExt cx="46038" cy="3113088"/>
          </a:xfrm>
        </p:grpSpPr>
        <p:sp>
          <p:nvSpPr>
            <p:cNvPr id="80" name="Line 142"/>
            <p:cNvSpPr>
              <a:spLocks noChangeShapeType="1"/>
            </p:cNvSpPr>
            <p:nvPr/>
          </p:nvSpPr>
          <p:spPr bwMode="auto">
            <a:xfrm>
              <a:off x="3956050" y="1035051"/>
              <a:ext cx="0" cy="3096929"/>
            </a:xfrm>
            <a:prstGeom prst="line">
              <a:avLst/>
            </a:prstGeom>
            <a:noFill/>
            <a:ln w="12700" cmpd="sng">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200">
                <a:solidFill>
                  <a:prstClr val="white"/>
                </a:solidFill>
              </a:endParaRPr>
            </a:p>
          </p:txBody>
        </p:sp>
        <p:sp>
          <p:nvSpPr>
            <p:cNvPr id="81" name="Line 154"/>
            <p:cNvSpPr>
              <a:spLocks noChangeShapeType="1"/>
            </p:cNvSpPr>
            <p:nvPr/>
          </p:nvSpPr>
          <p:spPr bwMode="auto">
            <a:xfrm>
              <a:off x="3956050" y="1041402"/>
              <a:ext cx="46038" cy="1588"/>
            </a:xfrm>
            <a:prstGeom prst="line">
              <a:avLst/>
            </a:prstGeom>
            <a:noFill/>
            <a:ln w="12700" cmpd="sng">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200">
                <a:solidFill>
                  <a:prstClr val="white"/>
                </a:solidFill>
              </a:endParaRPr>
            </a:p>
          </p:txBody>
        </p:sp>
        <p:sp>
          <p:nvSpPr>
            <p:cNvPr id="82" name="Line 157"/>
            <p:cNvSpPr>
              <a:spLocks noChangeShapeType="1"/>
            </p:cNvSpPr>
            <p:nvPr/>
          </p:nvSpPr>
          <p:spPr bwMode="auto">
            <a:xfrm>
              <a:off x="3956050" y="1817688"/>
              <a:ext cx="46038" cy="1588"/>
            </a:xfrm>
            <a:prstGeom prst="line">
              <a:avLst/>
            </a:prstGeom>
            <a:noFill/>
            <a:ln w="12700" cmpd="sng">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200">
                <a:solidFill>
                  <a:prstClr val="white"/>
                </a:solidFill>
              </a:endParaRPr>
            </a:p>
          </p:txBody>
        </p:sp>
        <p:sp>
          <p:nvSpPr>
            <p:cNvPr id="83" name="Line 160"/>
            <p:cNvSpPr>
              <a:spLocks noChangeShapeType="1"/>
            </p:cNvSpPr>
            <p:nvPr/>
          </p:nvSpPr>
          <p:spPr bwMode="auto">
            <a:xfrm>
              <a:off x="3956050" y="2593976"/>
              <a:ext cx="46038" cy="1588"/>
            </a:xfrm>
            <a:prstGeom prst="line">
              <a:avLst/>
            </a:prstGeom>
            <a:noFill/>
            <a:ln w="12700" cmpd="sng">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200">
                <a:solidFill>
                  <a:prstClr val="white"/>
                </a:solidFill>
              </a:endParaRPr>
            </a:p>
          </p:txBody>
        </p:sp>
        <p:sp>
          <p:nvSpPr>
            <p:cNvPr id="84" name="Line 163"/>
            <p:cNvSpPr>
              <a:spLocks noChangeShapeType="1"/>
            </p:cNvSpPr>
            <p:nvPr/>
          </p:nvSpPr>
          <p:spPr bwMode="auto">
            <a:xfrm>
              <a:off x="3956050" y="3370263"/>
              <a:ext cx="46038" cy="1588"/>
            </a:xfrm>
            <a:prstGeom prst="line">
              <a:avLst/>
            </a:prstGeom>
            <a:noFill/>
            <a:ln w="12700" cmpd="sng">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200">
                <a:solidFill>
                  <a:prstClr val="white"/>
                </a:solidFill>
              </a:endParaRPr>
            </a:p>
          </p:txBody>
        </p:sp>
        <p:sp>
          <p:nvSpPr>
            <p:cNvPr id="85" name="Line 166"/>
            <p:cNvSpPr>
              <a:spLocks noChangeShapeType="1"/>
            </p:cNvSpPr>
            <p:nvPr/>
          </p:nvSpPr>
          <p:spPr bwMode="auto">
            <a:xfrm>
              <a:off x="3956050" y="4146551"/>
              <a:ext cx="46038" cy="1588"/>
            </a:xfrm>
            <a:prstGeom prst="line">
              <a:avLst/>
            </a:prstGeom>
            <a:noFill/>
            <a:ln w="12700" cmpd="sng">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200">
                <a:solidFill>
                  <a:prstClr val="white"/>
                </a:solidFill>
              </a:endParaRPr>
            </a:p>
          </p:txBody>
        </p:sp>
      </p:grpSp>
      <p:pic>
        <p:nvPicPr>
          <p:cNvPr id="95" name="Picture 190"/>
          <p:cNvPicPr>
            <a:picLocks noChangeAspect="1" noChangeArrowheads="1"/>
          </p:cNvPicPr>
          <p:nvPr/>
        </p:nvPicPr>
        <p:blipFill>
          <a:blip r:embed="rId8" cstate="print"/>
          <a:srcRect/>
          <a:stretch>
            <a:fillRect/>
          </a:stretch>
        </p:blipFill>
        <p:spPr bwMode="auto">
          <a:xfrm>
            <a:off x="5055251" y="1120761"/>
            <a:ext cx="80963" cy="1328767"/>
          </a:xfrm>
          <a:prstGeom prst="rect">
            <a:avLst/>
          </a:prstGeom>
          <a:noFill/>
          <a:ln w="12700" cmpd="sng">
            <a:noFill/>
            <a:miter lim="800000"/>
            <a:headEnd/>
            <a:tailEnd/>
          </a:ln>
        </p:spPr>
      </p:pic>
      <p:pic>
        <p:nvPicPr>
          <p:cNvPr id="97" name="Picture 193"/>
          <p:cNvPicPr>
            <a:picLocks noChangeAspect="1" noChangeArrowheads="1"/>
          </p:cNvPicPr>
          <p:nvPr/>
        </p:nvPicPr>
        <p:blipFill>
          <a:blip r:embed="rId9" cstate="print"/>
          <a:srcRect/>
          <a:stretch>
            <a:fillRect/>
          </a:stretch>
        </p:blipFill>
        <p:spPr bwMode="auto">
          <a:xfrm>
            <a:off x="5053280" y="2444638"/>
            <a:ext cx="80963" cy="925370"/>
          </a:xfrm>
          <a:prstGeom prst="rect">
            <a:avLst/>
          </a:prstGeom>
          <a:noFill/>
          <a:ln w="12700" cmpd="sng">
            <a:noFill/>
            <a:miter lim="800000"/>
            <a:headEnd/>
            <a:tailEnd/>
          </a:ln>
        </p:spPr>
      </p:pic>
      <p:grpSp>
        <p:nvGrpSpPr>
          <p:cNvPr id="159" name="Group 158"/>
          <p:cNvGrpSpPr/>
          <p:nvPr/>
        </p:nvGrpSpPr>
        <p:grpSpPr>
          <a:xfrm>
            <a:off x="4703496" y="1114062"/>
            <a:ext cx="46038" cy="2398968"/>
            <a:chOff x="4573613" y="1789782"/>
            <a:chExt cx="46038" cy="3115437"/>
          </a:xfrm>
        </p:grpSpPr>
        <p:sp>
          <p:nvSpPr>
            <p:cNvPr id="102" name="Line 231"/>
            <p:cNvSpPr>
              <a:spLocks noChangeShapeType="1"/>
            </p:cNvSpPr>
            <p:nvPr/>
          </p:nvSpPr>
          <p:spPr bwMode="auto">
            <a:xfrm>
              <a:off x="4573613" y="1792131"/>
              <a:ext cx="0" cy="3105629"/>
            </a:xfrm>
            <a:prstGeom prst="line">
              <a:avLst/>
            </a:prstGeom>
            <a:noFill/>
            <a:ln w="12700" cmpd="sng">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200">
                <a:solidFill>
                  <a:prstClr val="white"/>
                </a:solidFill>
              </a:endParaRPr>
            </a:p>
          </p:txBody>
        </p:sp>
        <p:sp>
          <p:nvSpPr>
            <p:cNvPr id="103" name="Line 243"/>
            <p:cNvSpPr>
              <a:spLocks noChangeShapeType="1"/>
            </p:cNvSpPr>
            <p:nvPr/>
          </p:nvSpPr>
          <p:spPr bwMode="auto">
            <a:xfrm>
              <a:off x="4573613" y="1789782"/>
              <a:ext cx="46038" cy="1588"/>
            </a:xfrm>
            <a:prstGeom prst="line">
              <a:avLst/>
            </a:prstGeom>
            <a:noFill/>
            <a:ln w="12700" cmpd="sng">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200">
                <a:solidFill>
                  <a:prstClr val="white"/>
                </a:solidFill>
              </a:endParaRPr>
            </a:p>
          </p:txBody>
        </p:sp>
        <p:sp>
          <p:nvSpPr>
            <p:cNvPr id="104" name="Line 246"/>
            <p:cNvSpPr>
              <a:spLocks noChangeShapeType="1"/>
            </p:cNvSpPr>
            <p:nvPr/>
          </p:nvSpPr>
          <p:spPr bwMode="auto">
            <a:xfrm>
              <a:off x="4573613" y="2574769"/>
              <a:ext cx="46038" cy="1588"/>
            </a:xfrm>
            <a:prstGeom prst="line">
              <a:avLst/>
            </a:prstGeom>
            <a:noFill/>
            <a:ln w="12700" cmpd="sng">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200">
                <a:solidFill>
                  <a:prstClr val="white"/>
                </a:solidFill>
              </a:endParaRPr>
            </a:p>
          </p:txBody>
        </p:sp>
        <p:sp>
          <p:nvSpPr>
            <p:cNvPr id="105" name="Line 249"/>
            <p:cNvSpPr>
              <a:spLocks noChangeShapeType="1"/>
            </p:cNvSpPr>
            <p:nvPr/>
          </p:nvSpPr>
          <p:spPr bwMode="auto">
            <a:xfrm>
              <a:off x="4573613" y="3351056"/>
              <a:ext cx="46038" cy="1588"/>
            </a:xfrm>
            <a:prstGeom prst="line">
              <a:avLst/>
            </a:prstGeom>
            <a:noFill/>
            <a:ln w="12700" cmpd="sng">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200">
                <a:solidFill>
                  <a:prstClr val="white"/>
                </a:solidFill>
              </a:endParaRPr>
            </a:p>
          </p:txBody>
        </p:sp>
        <p:sp>
          <p:nvSpPr>
            <p:cNvPr id="106" name="Line 252"/>
            <p:cNvSpPr>
              <a:spLocks noChangeShapeType="1"/>
            </p:cNvSpPr>
            <p:nvPr/>
          </p:nvSpPr>
          <p:spPr bwMode="auto">
            <a:xfrm>
              <a:off x="4573613" y="4127344"/>
              <a:ext cx="46038" cy="1588"/>
            </a:xfrm>
            <a:prstGeom prst="line">
              <a:avLst/>
            </a:prstGeom>
            <a:noFill/>
            <a:ln w="12700" cmpd="sng">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200">
                <a:solidFill>
                  <a:prstClr val="white"/>
                </a:solidFill>
              </a:endParaRPr>
            </a:p>
          </p:txBody>
        </p:sp>
        <p:sp>
          <p:nvSpPr>
            <p:cNvPr id="107" name="Line 255"/>
            <p:cNvSpPr>
              <a:spLocks noChangeShapeType="1"/>
            </p:cNvSpPr>
            <p:nvPr/>
          </p:nvSpPr>
          <p:spPr bwMode="auto">
            <a:xfrm>
              <a:off x="4573613" y="4903631"/>
              <a:ext cx="46038" cy="1588"/>
            </a:xfrm>
            <a:prstGeom prst="line">
              <a:avLst/>
            </a:prstGeom>
            <a:noFill/>
            <a:ln w="12700" cmpd="sng">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200">
                <a:solidFill>
                  <a:prstClr val="white"/>
                </a:solidFill>
              </a:endParaRPr>
            </a:p>
          </p:txBody>
        </p:sp>
      </p:grpSp>
      <p:pic>
        <p:nvPicPr>
          <p:cNvPr id="115" name="Picture 276"/>
          <p:cNvPicPr>
            <a:picLocks noChangeAspect="1" noChangeArrowheads="1"/>
          </p:cNvPicPr>
          <p:nvPr/>
        </p:nvPicPr>
        <p:blipFill>
          <a:blip r:embed="rId10" cstate="print"/>
          <a:srcRect/>
          <a:stretch>
            <a:fillRect/>
          </a:stretch>
        </p:blipFill>
        <p:spPr bwMode="auto">
          <a:xfrm>
            <a:off x="7158198" y="1120760"/>
            <a:ext cx="74613" cy="1350771"/>
          </a:xfrm>
          <a:prstGeom prst="rect">
            <a:avLst/>
          </a:prstGeom>
          <a:noFill/>
          <a:ln w="12700" cmpd="sng">
            <a:noFill/>
            <a:miter lim="800000"/>
            <a:headEnd/>
            <a:tailEnd/>
          </a:ln>
        </p:spPr>
      </p:pic>
      <p:pic>
        <p:nvPicPr>
          <p:cNvPr id="117" name="Picture 279"/>
          <p:cNvPicPr>
            <a:picLocks noChangeAspect="1" noChangeArrowheads="1"/>
          </p:cNvPicPr>
          <p:nvPr/>
        </p:nvPicPr>
        <p:blipFill>
          <a:blip r:embed="rId11" cstate="print"/>
          <a:srcRect/>
          <a:stretch>
            <a:fillRect/>
          </a:stretch>
        </p:blipFill>
        <p:spPr bwMode="auto">
          <a:xfrm>
            <a:off x="7159028" y="2466641"/>
            <a:ext cx="74613" cy="646659"/>
          </a:xfrm>
          <a:prstGeom prst="rect">
            <a:avLst/>
          </a:prstGeom>
          <a:noFill/>
          <a:ln w="12700" cmpd="sng">
            <a:noFill/>
            <a:miter lim="800000"/>
            <a:headEnd/>
            <a:tailEnd/>
          </a:ln>
        </p:spPr>
      </p:pic>
      <p:sp>
        <p:nvSpPr>
          <p:cNvPr id="118" name="Line 281"/>
          <p:cNvSpPr>
            <a:spLocks noChangeShapeType="1"/>
          </p:cNvSpPr>
          <p:nvPr/>
        </p:nvSpPr>
        <p:spPr bwMode="auto">
          <a:xfrm>
            <a:off x="7149503" y="1115871"/>
            <a:ext cx="80963" cy="1223"/>
          </a:xfrm>
          <a:prstGeom prst="line">
            <a:avLst/>
          </a:prstGeom>
          <a:noFill/>
          <a:ln w="12700" cmpd="sng">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200">
              <a:solidFill>
                <a:prstClr val="white"/>
              </a:solidFill>
            </a:endParaRPr>
          </a:p>
        </p:txBody>
      </p:sp>
      <p:sp>
        <p:nvSpPr>
          <p:cNvPr id="119" name="Line 284"/>
          <p:cNvSpPr>
            <a:spLocks noChangeShapeType="1"/>
          </p:cNvSpPr>
          <p:nvPr/>
        </p:nvSpPr>
        <p:spPr bwMode="auto">
          <a:xfrm>
            <a:off x="7149503" y="1115871"/>
            <a:ext cx="80963" cy="1223"/>
          </a:xfrm>
          <a:prstGeom prst="line">
            <a:avLst/>
          </a:prstGeom>
          <a:noFill/>
          <a:ln w="12700" cmpd="sng">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200">
              <a:solidFill>
                <a:prstClr val="white"/>
              </a:solidFill>
            </a:endParaRPr>
          </a:p>
        </p:txBody>
      </p:sp>
      <p:sp>
        <p:nvSpPr>
          <p:cNvPr id="120" name="Line 286"/>
          <p:cNvSpPr>
            <a:spLocks noChangeShapeType="1"/>
          </p:cNvSpPr>
          <p:nvPr/>
        </p:nvSpPr>
        <p:spPr bwMode="auto">
          <a:xfrm>
            <a:off x="7149503" y="1115871"/>
            <a:ext cx="46038" cy="1223"/>
          </a:xfrm>
          <a:prstGeom prst="line">
            <a:avLst/>
          </a:prstGeom>
          <a:noFill/>
          <a:ln w="12700" cmpd="sng">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200">
              <a:solidFill>
                <a:prstClr val="white"/>
              </a:solidFill>
            </a:endParaRPr>
          </a:p>
        </p:txBody>
      </p:sp>
      <p:sp>
        <p:nvSpPr>
          <p:cNvPr id="121" name="Line 287"/>
          <p:cNvSpPr>
            <a:spLocks noChangeShapeType="1"/>
          </p:cNvSpPr>
          <p:nvPr/>
        </p:nvSpPr>
        <p:spPr bwMode="auto">
          <a:xfrm flipH="1">
            <a:off x="7184428" y="1115871"/>
            <a:ext cx="46038" cy="1223"/>
          </a:xfrm>
          <a:prstGeom prst="line">
            <a:avLst/>
          </a:prstGeom>
          <a:noFill/>
          <a:ln w="12700" cmpd="sng">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200">
              <a:solidFill>
                <a:prstClr val="white"/>
              </a:solidFill>
            </a:endParaRPr>
          </a:p>
        </p:txBody>
      </p:sp>
      <p:grpSp>
        <p:nvGrpSpPr>
          <p:cNvPr id="127" name="Group 126"/>
          <p:cNvGrpSpPr/>
          <p:nvPr/>
        </p:nvGrpSpPr>
        <p:grpSpPr>
          <a:xfrm>
            <a:off x="6844430" y="1115871"/>
            <a:ext cx="46038" cy="2397159"/>
            <a:chOff x="8328025" y="1035050"/>
            <a:chExt cx="46038" cy="3113088"/>
          </a:xfrm>
        </p:grpSpPr>
        <p:sp>
          <p:nvSpPr>
            <p:cNvPr id="128" name="Line 316"/>
            <p:cNvSpPr>
              <a:spLocks noChangeShapeType="1"/>
            </p:cNvSpPr>
            <p:nvPr/>
          </p:nvSpPr>
          <p:spPr bwMode="auto">
            <a:xfrm>
              <a:off x="8328025" y="1035050"/>
              <a:ext cx="0" cy="3105629"/>
            </a:xfrm>
            <a:prstGeom prst="line">
              <a:avLst/>
            </a:prstGeom>
            <a:noFill/>
            <a:ln w="12700" cmpd="sng">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200">
                <a:solidFill>
                  <a:prstClr val="white"/>
                </a:solidFill>
              </a:endParaRPr>
            </a:p>
          </p:txBody>
        </p:sp>
        <p:sp>
          <p:nvSpPr>
            <p:cNvPr id="129" name="Line 328"/>
            <p:cNvSpPr>
              <a:spLocks noChangeShapeType="1"/>
            </p:cNvSpPr>
            <p:nvPr/>
          </p:nvSpPr>
          <p:spPr bwMode="auto">
            <a:xfrm>
              <a:off x="8328025" y="1041401"/>
              <a:ext cx="46038" cy="1588"/>
            </a:xfrm>
            <a:prstGeom prst="line">
              <a:avLst/>
            </a:prstGeom>
            <a:noFill/>
            <a:ln w="12700" cmpd="sng">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200">
                <a:solidFill>
                  <a:prstClr val="white"/>
                </a:solidFill>
              </a:endParaRPr>
            </a:p>
          </p:txBody>
        </p:sp>
        <p:sp>
          <p:nvSpPr>
            <p:cNvPr id="130" name="Line 331"/>
            <p:cNvSpPr>
              <a:spLocks noChangeShapeType="1"/>
            </p:cNvSpPr>
            <p:nvPr/>
          </p:nvSpPr>
          <p:spPr bwMode="auto">
            <a:xfrm>
              <a:off x="8328025" y="1817688"/>
              <a:ext cx="46038" cy="1588"/>
            </a:xfrm>
            <a:prstGeom prst="line">
              <a:avLst/>
            </a:prstGeom>
            <a:noFill/>
            <a:ln w="12700" cmpd="sng">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200">
                <a:solidFill>
                  <a:prstClr val="white"/>
                </a:solidFill>
              </a:endParaRPr>
            </a:p>
          </p:txBody>
        </p:sp>
        <p:sp>
          <p:nvSpPr>
            <p:cNvPr id="131" name="Line 334"/>
            <p:cNvSpPr>
              <a:spLocks noChangeShapeType="1"/>
            </p:cNvSpPr>
            <p:nvPr/>
          </p:nvSpPr>
          <p:spPr bwMode="auto">
            <a:xfrm>
              <a:off x="8328025" y="2593975"/>
              <a:ext cx="46038" cy="1588"/>
            </a:xfrm>
            <a:prstGeom prst="line">
              <a:avLst/>
            </a:prstGeom>
            <a:noFill/>
            <a:ln w="12700" cmpd="sng">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200">
                <a:solidFill>
                  <a:prstClr val="white"/>
                </a:solidFill>
              </a:endParaRPr>
            </a:p>
          </p:txBody>
        </p:sp>
        <p:sp>
          <p:nvSpPr>
            <p:cNvPr id="132" name="Line 337"/>
            <p:cNvSpPr>
              <a:spLocks noChangeShapeType="1"/>
            </p:cNvSpPr>
            <p:nvPr/>
          </p:nvSpPr>
          <p:spPr bwMode="auto">
            <a:xfrm>
              <a:off x="8328025" y="3370263"/>
              <a:ext cx="46038" cy="1588"/>
            </a:xfrm>
            <a:prstGeom prst="line">
              <a:avLst/>
            </a:prstGeom>
            <a:noFill/>
            <a:ln w="12700" cmpd="sng">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200">
                <a:solidFill>
                  <a:prstClr val="white"/>
                </a:solidFill>
              </a:endParaRPr>
            </a:p>
          </p:txBody>
        </p:sp>
        <p:sp>
          <p:nvSpPr>
            <p:cNvPr id="133" name="Line 340"/>
            <p:cNvSpPr>
              <a:spLocks noChangeShapeType="1"/>
            </p:cNvSpPr>
            <p:nvPr/>
          </p:nvSpPr>
          <p:spPr bwMode="auto">
            <a:xfrm>
              <a:off x="8328025" y="4146550"/>
              <a:ext cx="46038" cy="1588"/>
            </a:xfrm>
            <a:prstGeom prst="line">
              <a:avLst/>
            </a:prstGeom>
            <a:noFill/>
            <a:ln w="12700" cmpd="sng">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200">
                <a:solidFill>
                  <a:prstClr val="white"/>
                </a:solidFill>
              </a:endParaRPr>
            </a:p>
          </p:txBody>
        </p:sp>
      </p:grpSp>
      <p:sp>
        <p:nvSpPr>
          <p:cNvPr id="75" name="Line 140"/>
          <p:cNvSpPr>
            <a:spLocks noChangeShapeType="1"/>
          </p:cNvSpPr>
          <p:nvPr/>
        </p:nvSpPr>
        <p:spPr bwMode="auto">
          <a:xfrm>
            <a:off x="3628062" y="1048888"/>
            <a:ext cx="854954" cy="0"/>
          </a:xfrm>
          <a:prstGeom prst="line">
            <a:avLst/>
          </a:prstGeom>
          <a:noFill/>
          <a:ln w="12700" cmpd="sng">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200">
              <a:solidFill>
                <a:prstClr val="white"/>
              </a:solidFill>
            </a:endParaRPr>
          </a:p>
        </p:txBody>
      </p:sp>
      <p:sp>
        <p:nvSpPr>
          <p:cNvPr id="76" name="Line 145"/>
          <p:cNvSpPr>
            <a:spLocks noChangeShapeType="1"/>
          </p:cNvSpPr>
          <p:nvPr/>
        </p:nvSpPr>
        <p:spPr bwMode="auto">
          <a:xfrm>
            <a:off x="3628061" y="1053777"/>
            <a:ext cx="3042" cy="35450"/>
          </a:xfrm>
          <a:prstGeom prst="line">
            <a:avLst/>
          </a:prstGeom>
          <a:noFill/>
          <a:ln w="12700" cmpd="sng">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200">
              <a:solidFill>
                <a:prstClr val="white"/>
              </a:solidFill>
            </a:endParaRPr>
          </a:p>
        </p:txBody>
      </p:sp>
      <p:sp>
        <p:nvSpPr>
          <p:cNvPr id="77" name="Line 148"/>
          <p:cNvSpPr>
            <a:spLocks noChangeShapeType="1"/>
          </p:cNvSpPr>
          <p:nvPr/>
        </p:nvSpPr>
        <p:spPr bwMode="auto">
          <a:xfrm>
            <a:off x="4312352" y="1053777"/>
            <a:ext cx="3042" cy="35450"/>
          </a:xfrm>
          <a:prstGeom prst="line">
            <a:avLst/>
          </a:prstGeom>
          <a:noFill/>
          <a:ln w="12700" cmpd="sng">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200">
              <a:solidFill>
                <a:prstClr val="white"/>
              </a:solidFill>
            </a:endParaRPr>
          </a:p>
        </p:txBody>
      </p:sp>
      <p:grpSp>
        <p:nvGrpSpPr>
          <p:cNvPr id="86" name="Group 85"/>
          <p:cNvGrpSpPr/>
          <p:nvPr/>
        </p:nvGrpSpPr>
        <p:grpSpPr>
          <a:xfrm>
            <a:off x="3652391" y="1120761"/>
            <a:ext cx="659963" cy="2365376"/>
            <a:chOff x="3968750" y="1041401"/>
            <a:chExt cx="344488" cy="3071813"/>
          </a:xfrm>
        </p:grpSpPr>
        <p:sp>
          <p:nvSpPr>
            <p:cNvPr id="87" name="Freeform 179"/>
            <p:cNvSpPr>
              <a:spLocks/>
            </p:cNvSpPr>
            <p:nvPr/>
          </p:nvSpPr>
          <p:spPr bwMode="auto">
            <a:xfrm>
              <a:off x="4008437" y="1041401"/>
              <a:ext cx="103188" cy="407988"/>
            </a:xfrm>
            <a:custGeom>
              <a:avLst/>
              <a:gdLst/>
              <a:ahLst/>
              <a:cxnLst>
                <a:cxn ang="0">
                  <a:pos x="4" y="7"/>
                </a:cxn>
                <a:cxn ang="0">
                  <a:pos x="15" y="11"/>
                </a:cxn>
                <a:cxn ang="0">
                  <a:pos x="29" y="14"/>
                </a:cxn>
                <a:cxn ang="0">
                  <a:pos x="40" y="14"/>
                </a:cxn>
                <a:cxn ang="0">
                  <a:pos x="54" y="18"/>
                </a:cxn>
                <a:cxn ang="0">
                  <a:pos x="44" y="22"/>
                </a:cxn>
                <a:cxn ang="0">
                  <a:pos x="29" y="25"/>
                </a:cxn>
                <a:cxn ang="0">
                  <a:pos x="15" y="25"/>
                </a:cxn>
                <a:cxn ang="0">
                  <a:pos x="4" y="32"/>
                </a:cxn>
                <a:cxn ang="0">
                  <a:pos x="7" y="47"/>
                </a:cxn>
                <a:cxn ang="0">
                  <a:pos x="18" y="50"/>
                </a:cxn>
                <a:cxn ang="0">
                  <a:pos x="29" y="54"/>
                </a:cxn>
                <a:cxn ang="0">
                  <a:pos x="40" y="58"/>
                </a:cxn>
                <a:cxn ang="0">
                  <a:pos x="44" y="65"/>
                </a:cxn>
                <a:cxn ang="0">
                  <a:pos x="44" y="76"/>
                </a:cxn>
                <a:cxn ang="0">
                  <a:pos x="51" y="79"/>
                </a:cxn>
                <a:cxn ang="0">
                  <a:pos x="62" y="83"/>
                </a:cxn>
                <a:cxn ang="0">
                  <a:pos x="58" y="90"/>
                </a:cxn>
                <a:cxn ang="0">
                  <a:pos x="47" y="94"/>
                </a:cxn>
                <a:cxn ang="0">
                  <a:pos x="58" y="101"/>
                </a:cxn>
                <a:cxn ang="0">
                  <a:pos x="47" y="108"/>
                </a:cxn>
                <a:cxn ang="0">
                  <a:pos x="44" y="112"/>
                </a:cxn>
                <a:cxn ang="0">
                  <a:pos x="47" y="116"/>
                </a:cxn>
                <a:cxn ang="0">
                  <a:pos x="51" y="123"/>
                </a:cxn>
                <a:cxn ang="0">
                  <a:pos x="54" y="137"/>
                </a:cxn>
                <a:cxn ang="0">
                  <a:pos x="47" y="148"/>
                </a:cxn>
                <a:cxn ang="0">
                  <a:pos x="47" y="156"/>
                </a:cxn>
                <a:cxn ang="0">
                  <a:pos x="47" y="163"/>
                </a:cxn>
                <a:cxn ang="0">
                  <a:pos x="44" y="166"/>
                </a:cxn>
                <a:cxn ang="0">
                  <a:pos x="47" y="181"/>
                </a:cxn>
                <a:cxn ang="0">
                  <a:pos x="51" y="185"/>
                </a:cxn>
                <a:cxn ang="0">
                  <a:pos x="47" y="188"/>
                </a:cxn>
                <a:cxn ang="0">
                  <a:pos x="51" y="206"/>
                </a:cxn>
                <a:cxn ang="0">
                  <a:pos x="47" y="206"/>
                </a:cxn>
                <a:cxn ang="0">
                  <a:pos x="58" y="214"/>
                </a:cxn>
                <a:cxn ang="0">
                  <a:pos x="62" y="217"/>
                </a:cxn>
                <a:cxn ang="0">
                  <a:pos x="58" y="224"/>
                </a:cxn>
                <a:cxn ang="0">
                  <a:pos x="54" y="224"/>
                </a:cxn>
                <a:cxn ang="0">
                  <a:pos x="51" y="228"/>
                </a:cxn>
                <a:cxn ang="0">
                  <a:pos x="47" y="235"/>
                </a:cxn>
                <a:cxn ang="0">
                  <a:pos x="44" y="243"/>
                </a:cxn>
                <a:cxn ang="0">
                  <a:pos x="36" y="250"/>
                </a:cxn>
              </a:cxnLst>
              <a:rect l="0" t="0" r="r" b="b"/>
              <a:pathLst>
                <a:path w="65" h="257">
                  <a:moveTo>
                    <a:pt x="4" y="0"/>
                  </a:moveTo>
                  <a:lnTo>
                    <a:pt x="0" y="3"/>
                  </a:lnTo>
                  <a:lnTo>
                    <a:pt x="4" y="7"/>
                  </a:lnTo>
                  <a:lnTo>
                    <a:pt x="7" y="11"/>
                  </a:lnTo>
                  <a:lnTo>
                    <a:pt x="11" y="11"/>
                  </a:lnTo>
                  <a:lnTo>
                    <a:pt x="15" y="11"/>
                  </a:lnTo>
                  <a:lnTo>
                    <a:pt x="18" y="11"/>
                  </a:lnTo>
                  <a:lnTo>
                    <a:pt x="22" y="11"/>
                  </a:lnTo>
                  <a:lnTo>
                    <a:pt x="29" y="14"/>
                  </a:lnTo>
                  <a:lnTo>
                    <a:pt x="33" y="14"/>
                  </a:lnTo>
                  <a:lnTo>
                    <a:pt x="36" y="14"/>
                  </a:lnTo>
                  <a:lnTo>
                    <a:pt x="40" y="14"/>
                  </a:lnTo>
                  <a:lnTo>
                    <a:pt x="44" y="14"/>
                  </a:lnTo>
                  <a:lnTo>
                    <a:pt x="47" y="18"/>
                  </a:lnTo>
                  <a:lnTo>
                    <a:pt x="54" y="18"/>
                  </a:lnTo>
                  <a:lnTo>
                    <a:pt x="51" y="18"/>
                  </a:lnTo>
                  <a:lnTo>
                    <a:pt x="47" y="22"/>
                  </a:lnTo>
                  <a:lnTo>
                    <a:pt x="44" y="22"/>
                  </a:lnTo>
                  <a:lnTo>
                    <a:pt x="40" y="22"/>
                  </a:lnTo>
                  <a:lnTo>
                    <a:pt x="36" y="22"/>
                  </a:lnTo>
                  <a:lnTo>
                    <a:pt x="29" y="25"/>
                  </a:lnTo>
                  <a:lnTo>
                    <a:pt x="22" y="25"/>
                  </a:lnTo>
                  <a:lnTo>
                    <a:pt x="18" y="25"/>
                  </a:lnTo>
                  <a:lnTo>
                    <a:pt x="15" y="25"/>
                  </a:lnTo>
                  <a:lnTo>
                    <a:pt x="11" y="25"/>
                  </a:lnTo>
                  <a:lnTo>
                    <a:pt x="7" y="29"/>
                  </a:lnTo>
                  <a:lnTo>
                    <a:pt x="4" y="32"/>
                  </a:lnTo>
                  <a:lnTo>
                    <a:pt x="0" y="36"/>
                  </a:lnTo>
                  <a:lnTo>
                    <a:pt x="7" y="43"/>
                  </a:lnTo>
                  <a:lnTo>
                    <a:pt x="7" y="47"/>
                  </a:lnTo>
                  <a:lnTo>
                    <a:pt x="11" y="50"/>
                  </a:lnTo>
                  <a:lnTo>
                    <a:pt x="15" y="50"/>
                  </a:lnTo>
                  <a:lnTo>
                    <a:pt x="18" y="50"/>
                  </a:lnTo>
                  <a:lnTo>
                    <a:pt x="22" y="54"/>
                  </a:lnTo>
                  <a:lnTo>
                    <a:pt x="25" y="54"/>
                  </a:lnTo>
                  <a:lnTo>
                    <a:pt x="29" y="54"/>
                  </a:lnTo>
                  <a:lnTo>
                    <a:pt x="33" y="54"/>
                  </a:lnTo>
                  <a:lnTo>
                    <a:pt x="36" y="58"/>
                  </a:lnTo>
                  <a:lnTo>
                    <a:pt x="40" y="58"/>
                  </a:lnTo>
                  <a:lnTo>
                    <a:pt x="44" y="61"/>
                  </a:lnTo>
                  <a:lnTo>
                    <a:pt x="47" y="61"/>
                  </a:lnTo>
                  <a:lnTo>
                    <a:pt x="44" y="65"/>
                  </a:lnTo>
                  <a:lnTo>
                    <a:pt x="47" y="65"/>
                  </a:lnTo>
                  <a:lnTo>
                    <a:pt x="44" y="69"/>
                  </a:lnTo>
                  <a:lnTo>
                    <a:pt x="44" y="76"/>
                  </a:lnTo>
                  <a:lnTo>
                    <a:pt x="44" y="79"/>
                  </a:lnTo>
                  <a:lnTo>
                    <a:pt x="47" y="79"/>
                  </a:lnTo>
                  <a:lnTo>
                    <a:pt x="51" y="79"/>
                  </a:lnTo>
                  <a:lnTo>
                    <a:pt x="54" y="79"/>
                  </a:lnTo>
                  <a:lnTo>
                    <a:pt x="58" y="83"/>
                  </a:lnTo>
                  <a:lnTo>
                    <a:pt x="62" y="83"/>
                  </a:lnTo>
                  <a:lnTo>
                    <a:pt x="65" y="87"/>
                  </a:lnTo>
                  <a:lnTo>
                    <a:pt x="62" y="87"/>
                  </a:lnTo>
                  <a:lnTo>
                    <a:pt x="58" y="90"/>
                  </a:lnTo>
                  <a:lnTo>
                    <a:pt x="54" y="90"/>
                  </a:lnTo>
                  <a:lnTo>
                    <a:pt x="51" y="94"/>
                  </a:lnTo>
                  <a:lnTo>
                    <a:pt x="47" y="94"/>
                  </a:lnTo>
                  <a:lnTo>
                    <a:pt x="51" y="94"/>
                  </a:lnTo>
                  <a:lnTo>
                    <a:pt x="54" y="98"/>
                  </a:lnTo>
                  <a:lnTo>
                    <a:pt x="58" y="101"/>
                  </a:lnTo>
                  <a:lnTo>
                    <a:pt x="54" y="105"/>
                  </a:lnTo>
                  <a:lnTo>
                    <a:pt x="51" y="105"/>
                  </a:lnTo>
                  <a:lnTo>
                    <a:pt x="47" y="108"/>
                  </a:lnTo>
                  <a:lnTo>
                    <a:pt x="44" y="108"/>
                  </a:lnTo>
                  <a:lnTo>
                    <a:pt x="47" y="108"/>
                  </a:lnTo>
                  <a:lnTo>
                    <a:pt x="44" y="112"/>
                  </a:lnTo>
                  <a:lnTo>
                    <a:pt x="47" y="112"/>
                  </a:lnTo>
                  <a:lnTo>
                    <a:pt x="44" y="116"/>
                  </a:lnTo>
                  <a:lnTo>
                    <a:pt x="47" y="116"/>
                  </a:lnTo>
                  <a:lnTo>
                    <a:pt x="44" y="119"/>
                  </a:lnTo>
                  <a:lnTo>
                    <a:pt x="47" y="119"/>
                  </a:lnTo>
                  <a:lnTo>
                    <a:pt x="51" y="123"/>
                  </a:lnTo>
                  <a:lnTo>
                    <a:pt x="51" y="130"/>
                  </a:lnTo>
                  <a:lnTo>
                    <a:pt x="51" y="137"/>
                  </a:lnTo>
                  <a:lnTo>
                    <a:pt x="54" y="137"/>
                  </a:lnTo>
                  <a:lnTo>
                    <a:pt x="51" y="141"/>
                  </a:lnTo>
                  <a:lnTo>
                    <a:pt x="51" y="145"/>
                  </a:lnTo>
                  <a:lnTo>
                    <a:pt x="47" y="148"/>
                  </a:lnTo>
                  <a:lnTo>
                    <a:pt x="47" y="156"/>
                  </a:lnTo>
                  <a:lnTo>
                    <a:pt x="44" y="156"/>
                  </a:lnTo>
                  <a:lnTo>
                    <a:pt x="47" y="156"/>
                  </a:lnTo>
                  <a:lnTo>
                    <a:pt x="44" y="156"/>
                  </a:lnTo>
                  <a:lnTo>
                    <a:pt x="44" y="163"/>
                  </a:lnTo>
                  <a:lnTo>
                    <a:pt x="47" y="163"/>
                  </a:lnTo>
                  <a:lnTo>
                    <a:pt x="44" y="163"/>
                  </a:lnTo>
                  <a:lnTo>
                    <a:pt x="47" y="166"/>
                  </a:lnTo>
                  <a:lnTo>
                    <a:pt x="44" y="166"/>
                  </a:lnTo>
                  <a:lnTo>
                    <a:pt x="47" y="166"/>
                  </a:lnTo>
                  <a:lnTo>
                    <a:pt x="47" y="174"/>
                  </a:lnTo>
                  <a:lnTo>
                    <a:pt x="47" y="181"/>
                  </a:lnTo>
                  <a:lnTo>
                    <a:pt x="51" y="181"/>
                  </a:lnTo>
                  <a:lnTo>
                    <a:pt x="47" y="185"/>
                  </a:lnTo>
                  <a:lnTo>
                    <a:pt x="51" y="185"/>
                  </a:lnTo>
                  <a:lnTo>
                    <a:pt x="47" y="185"/>
                  </a:lnTo>
                  <a:lnTo>
                    <a:pt x="51" y="188"/>
                  </a:lnTo>
                  <a:lnTo>
                    <a:pt x="47" y="188"/>
                  </a:lnTo>
                  <a:lnTo>
                    <a:pt x="51" y="192"/>
                  </a:lnTo>
                  <a:lnTo>
                    <a:pt x="51" y="199"/>
                  </a:lnTo>
                  <a:lnTo>
                    <a:pt x="51" y="206"/>
                  </a:lnTo>
                  <a:lnTo>
                    <a:pt x="54" y="206"/>
                  </a:lnTo>
                  <a:lnTo>
                    <a:pt x="51" y="206"/>
                  </a:lnTo>
                  <a:lnTo>
                    <a:pt x="47" y="206"/>
                  </a:lnTo>
                  <a:lnTo>
                    <a:pt x="51" y="210"/>
                  </a:lnTo>
                  <a:lnTo>
                    <a:pt x="54" y="210"/>
                  </a:lnTo>
                  <a:lnTo>
                    <a:pt x="58" y="214"/>
                  </a:lnTo>
                  <a:lnTo>
                    <a:pt x="62" y="214"/>
                  </a:lnTo>
                  <a:lnTo>
                    <a:pt x="58" y="214"/>
                  </a:lnTo>
                  <a:lnTo>
                    <a:pt x="62" y="217"/>
                  </a:lnTo>
                  <a:lnTo>
                    <a:pt x="58" y="217"/>
                  </a:lnTo>
                  <a:lnTo>
                    <a:pt x="62" y="221"/>
                  </a:lnTo>
                  <a:lnTo>
                    <a:pt x="58" y="224"/>
                  </a:lnTo>
                  <a:lnTo>
                    <a:pt x="62" y="224"/>
                  </a:lnTo>
                  <a:lnTo>
                    <a:pt x="58" y="224"/>
                  </a:lnTo>
                  <a:lnTo>
                    <a:pt x="54" y="224"/>
                  </a:lnTo>
                  <a:lnTo>
                    <a:pt x="51" y="228"/>
                  </a:lnTo>
                  <a:lnTo>
                    <a:pt x="54" y="228"/>
                  </a:lnTo>
                  <a:lnTo>
                    <a:pt x="51" y="228"/>
                  </a:lnTo>
                  <a:lnTo>
                    <a:pt x="47" y="232"/>
                  </a:lnTo>
                  <a:lnTo>
                    <a:pt x="44" y="235"/>
                  </a:lnTo>
                  <a:lnTo>
                    <a:pt x="47" y="235"/>
                  </a:lnTo>
                  <a:lnTo>
                    <a:pt x="51" y="239"/>
                  </a:lnTo>
                  <a:lnTo>
                    <a:pt x="47" y="243"/>
                  </a:lnTo>
                  <a:lnTo>
                    <a:pt x="44" y="243"/>
                  </a:lnTo>
                  <a:lnTo>
                    <a:pt x="36" y="250"/>
                  </a:lnTo>
                  <a:lnTo>
                    <a:pt x="40" y="250"/>
                  </a:lnTo>
                  <a:lnTo>
                    <a:pt x="36" y="250"/>
                  </a:lnTo>
                  <a:lnTo>
                    <a:pt x="40" y="250"/>
                  </a:lnTo>
                  <a:lnTo>
                    <a:pt x="33" y="257"/>
                  </a:lnTo>
                </a:path>
              </a:pathLst>
            </a:custGeom>
            <a:noFill/>
            <a:ln w="12700" cmpd="sng">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200">
                <a:solidFill>
                  <a:prstClr val="white"/>
                </a:solidFill>
              </a:endParaRPr>
            </a:p>
          </p:txBody>
        </p:sp>
        <p:sp>
          <p:nvSpPr>
            <p:cNvPr id="88" name="Freeform 180"/>
            <p:cNvSpPr>
              <a:spLocks/>
            </p:cNvSpPr>
            <p:nvPr/>
          </p:nvSpPr>
          <p:spPr bwMode="auto">
            <a:xfrm>
              <a:off x="4037012" y="1449388"/>
              <a:ext cx="195263" cy="368300"/>
            </a:xfrm>
            <a:custGeom>
              <a:avLst/>
              <a:gdLst/>
              <a:ahLst/>
              <a:cxnLst>
                <a:cxn ang="0">
                  <a:pos x="7" y="11"/>
                </a:cxn>
                <a:cxn ang="0">
                  <a:pos x="11" y="22"/>
                </a:cxn>
                <a:cxn ang="0">
                  <a:pos x="0" y="25"/>
                </a:cxn>
                <a:cxn ang="0">
                  <a:pos x="11" y="29"/>
                </a:cxn>
                <a:cxn ang="0">
                  <a:pos x="22" y="33"/>
                </a:cxn>
                <a:cxn ang="0">
                  <a:pos x="33" y="36"/>
                </a:cxn>
                <a:cxn ang="0">
                  <a:pos x="36" y="44"/>
                </a:cxn>
                <a:cxn ang="0">
                  <a:pos x="33" y="51"/>
                </a:cxn>
                <a:cxn ang="0">
                  <a:pos x="44" y="54"/>
                </a:cxn>
                <a:cxn ang="0">
                  <a:pos x="55" y="62"/>
                </a:cxn>
                <a:cxn ang="0">
                  <a:pos x="44" y="65"/>
                </a:cxn>
                <a:cxn ang="0">
                  <a:pos x="55" y="69"/>
                </a:cxn>
                <a:cxn ang="0">
                  <a:pos x="58" y="72"/>
                </a:cxn>
                <a:cxn ang="0">
                  <a:pos x="62" y="83"/>
                </a:cxn>
                <a:cxn ang="0">
                  <a:pos x="76" y="94"/>
                </a:cxn>
                <a:cxn ang="0">
                  <a:pos x="80" y="94"/>
                </a:cxn>
                <a:cxn ang="0">
                  <a:pos x="76" y="98"/>
                </a:cxn>
                <a:cxn ang="0">
                  <a:pos x="65" y="101"/>
                </a:cxn>
                <a:cxn ang="0">
                  <a:pos x="55" y="105"/>
                </a:cxn>
                <a:cxn ang="0">
                  <a:pos x="44" y="109"/>
                </a:cxn>
                <a:cxn ang="0">
                  <a:pos x="47" y="116"/>
                </a:cxn>
                <a:cxn ang="0">
                  <a:pos x="58" y="123"/>
                </a:cxn>
                <a:cxn ang="0">
                  <a:pos x="47" y="130"/>
                </a:cxn>
                <a:cxn ang="0">
                  <a:pos x="58" y="134"/>
                </a:cxn>
                <a:cxn ang="0">
                  <a:pos x="55" y="141"/>
                </a:cxn>
                <a:cxn ang="0">
                  <a:pos x="62" y="152"/>
                </a:cxn>
                <a:cxn ang="0">
                  <a:pos x="58" y="156"/>
                </a:cxn>
                <a:cxn ang="0">
                  <a:pos x="69" y="170"/>
                </a:cxn>
                <a:cxn ang="0">
                  <a:pos x="58" y="178"/>
                </a:cxn>
                <a:cxn ang="0">
                  <a:pos x="69" y="181"/>
                </a:cxn>
                <a:cxn ang="0">
                  <a:pos x="80" y="188"/>
                </a:cxn>
                <a:cxn ang="0">
                  <a:pos x="69" y="188"/>
                </a:cxn>
                <a:cxn ang="0">
                  <a:pos x="55" y="192"/>
                </a:cxn>
                <a:cxn ang="0">
                  <a:pos x="44" y="196"/>
                </a:cxn>
                <a:cxn ang="0">
                  <a:pos x="47" y="199"/>
                </a:cxn>
                <a:cxn ang="0">
                  <a:pos x="58" y="207"/>
                </a:cxn>
                <a:cxn ang="0">
                  <a:pos x="69" y="210"/>
                </a:cxn>
                <a:cxn ang="0">
                  <a:pos x="80" y="210"/>
                </a:cxn>
                <a:cxn ang="0">
                  <a:pos x="91" y="217"/>
                </a:cxn>
                <a:cxn ang="0">
                  <a:pos x="102" y="221"/>
                </a:cxn>
                <a:cxn ang="0">
                  <a:pos x="105" y="225"/>
                </a:cxn>
                <a:cxn ang="0">
                  <a:pos x="116" y="228"/>
                </a:cxn>
              </a:cxnLst>
              <a:rect l="0" t="0" r="r" b="b"/>
              <a:pathLst>
                <a:path w="123" h="232">
                  <a:moveTo>
                    <a:pt x="15" y="0"/>
                  </a:moveTo>
                  <a:lnTo>
                    <a:pt x="15" y="4"/>
                  </a:lnTo>
                  <a:lnTo>
                    <a:pt x="7" y="11"/>
                  </a:lnTo>
                  <a:lnTo>
                    <a:pt x="7" y="15"/>
                  </a:lnTo>
                  <a:lnTo>
                    <a:pt x="7" y="22"/>
                  </a:lnTo>
                  <a:lnTo>
                    <a:pt x="11" y="22"/>
                  </a:lnTo>
                  <a:lnTo>
                    <a:pt x="7" y="22"/>
                  </a:lnTo>
                  <a:lnTo>
                    <a:pt x="4" y="25"/>
                  </a:lnTo>
                  <a:lnTo>
                    <a:pt x="0" y="25"/>
                  </a:lnTo>
                  <a:lnTo>
                    <a:pt x="4" y="25"/>
                  </a:lnTo>
                  <a:lnTo>
                    <a:pt x="7" y="29"/>
                  </a:lnTo>
                  <a:lnTo>
                    <a:pt x="11" y="29"/>
                  </a:lnTo>
                  <a:lnTo>
                    <a:pt x="15" y="29"/>
                  </a:lnTo>
                  <a:lnTo>
                    <a:pt x="18" y="29"/>
                  </a:lnTo>
                  <a:lnTo>
                    <a:pt x="22" y="33"/>
                  </a:lnTo>
                  <a:lnTo>
                    <a:pt x="26" y="33"/>
                  </a:lnTo>
                  <a:lnTo>
                    <a:pt x="29" y="33"/>
                  </a:lnTo>
                  <a:lnTo>
                    <a:pt x="33" y="36"/>
                  </a:lnTo>
                  <a:lnTo>
                    <a:pt x="36" y="40"/>
                  </a:lnTo>
                  <a:lnTo>
                    <a:pt x="40" y="40"/>
                  </a:lnTo>
                  <a:lnTo>
                    <a:pt x="36" y="44"/>
                  </a:lnTo>
                  <a:lnTo>
                    <a:pt x="33" y="47"/>
                  </a:lnTo>
                  <a:lnTo>
                    <a:pt x="29" y="51"/>
                  </a:lnTo>
                  <a:lnTo>
                    <a:pt x="33" y="51"/>
                  </a:lnTo>
                  <a:lnTo>
                    <a:pt x="36" y="54"/>
                  </a:lnTo>
                  <a:lnTo>
                    <a:pt x="40" y="54"/>
                  </a:lnTo>
                  <a:lnTo>
                    <a:pt x="44" y="54"/>
                  </a:lnTo>
                  <a:lnTo>
                    <a:pt x="47" y="54"/>
                  </a:lnTo>
                  <a:lnTo>
                    <a:pt x="51" y="58"/>
                  </a:lnTo>
                  <a:lnTo>
                    <a:pt x="55" y="62"/>
                  </a:lnTo>
                  <a:lnTo>
                    <a:pt x="51" y="62"/>
                  </a:lnTo>
                  <a:lnTo>
                    <a:pt x="47" y="65"/>
                  </a:lnTo>
                  <a:lnTo>
                    <a:pt x="44" y="65"/>
                  </a:lnTo>
                  <a:lnTo>
                    <a:pt x="47" y="65"/>
                  </a:lnTo>
                  <a:lnTo>
                    <a:pt x="51" y="69"/>
                  </a:lnTo>
                  <a:lnTo>
                    <a:pt x="55" y="69"/>
                  </a:lnTo>
                  <a:lnTo>
                    <a:pt x="58" y="72"/>
                  </a:lnTo>
                  <a:lnTo>
                    <a:pt x="62" y="72"/>
                  </a:lnTo>
                  <a:lnTo>
                    <a:pt x="58" y="72"/>
                  </a:lnTo>
                  <a:lnTo>
                    <a:pt x="55" y="76"/>
                  </a:lnTo>
                  <a:lnTo>
                    <a:pt x="58" y="80"/>
                  </a:lnTo>
                  <a:lnTo>
                    <a:pt x="62" y="83"/>
                  </a:lnTo>
                  <a:lnTo>
                    <a:pt x="65" y="83"/>
                  </a:lnTo>
                  <a:lnTo>
                    <a:pt x="69" y="87"/>
                  </a:lnTo>
                  <a:lnTo>
                    <a:pt x="76" y="94"/>
                  </a:lnTo>
                  <a:lnTo>
                    <a:pt x="73" y="94"/>
                  </a:lnTo>
                  <a:lnTo>
                    <a:pt x="76" y="94"/>
                  </a:lnTo>
                  <a:lnTo>
                    <a:pt x="80" y="94"/>
                  </a:lnTo>
                  <a:lnTo>
                    <a:pt x="76" y="94"/>
                  </a:lnTo>
                  <a:lnTo>
                    <a:pt x="80" y="98"/>
                  </a:lnTo>
                  <a:lnTo>
                    <a:pt x="76" y="98"/>
                  </a:lnTo>
                  <a:lnTo>
                    <a:pt x="73" y="101"/>
                  </a:lnTo>
                  <a:lnTo>
                    <a:pt x="69" y="101"/>
                  </a:lnTo>
                  <a:lnTo>
                    <a:pt x="65" y="101"/>
                  </a:lnTo>
                  <a:lnTo>
                    <a:pt x="62" y="105"/>
                  </a:lnTo>
                  <a:lnTo>
                    <a:pt x="58" y="105"/>
                  </a:lnTo>
                  <a:lnTo>
                    <a:pt x="55" y="105"/>
                  </a:lnTo>
                  <a:lnTo>
                    <a:pt x="51" y="105"/>
                  </a:lnTo>
                  <a:lnTo>
                    <a:pt x="47" y="109"/>
                  </a:lnTo>
                  <a:lnTo>
                    <a:pt x="44" y="109"/>
                  </a:lnTo>
                  <a:lnTo>
                    <a:pt x="40" y="112"/>
                  </a:lnTo>
                  <a:lnTo>
                    <a:pt x="44" y="112"/>
                  </a:lnTo>
                  <a:lnTo>
                    <a:pt x="47" y="116"/>
                  </a:lnTo>
                  <a:lnTo>
                    <a:pt x="51" y="120"/>
                  </a:lnTo>
                  <a:lnTo>
                    <a:pt x="55" y="120"/>
                  </a:lnTo>
                  <a:lnTo>
                    <a:pt x="58" y="123"/>
                  </a:lnTo>
                  <a:lnTo>
                    <a:pt x="55" y="123"/>
                  </a:lnTo>
                  <a:lnTo>
                    <a:pt x="51" y="127"/>
                  </a:lnTo>
                  <a:lnTo>
                    <a:pt x="47" y="130"/>
                  </a:lnTo>
                  <a:lnTo>
                    <a:pt x="51" y="130"/>
                  </a:lnTo>
                  <a:lnTo>
                    <a:pt x="55" y="130"/>
                  </a:lnTo>
                  <a:lnTo>
                    <a:pt x="58" y="134"/>
                  </a:lnTo>
                  <a:lnTo>
                    <a:pt x="55" y="138"/>
                  </a:lnTo>
                  <a:lnTo>
                    <a:pt x="51" y="141"/>
                  </a:lnTo>
                  <a:lnTo>
                    <a:pt x="55" y="141"/>
                  </a:lnTo>
                  <a:lnTo>
                    <a:pt x="58" y="145"/>
                  </a:lnTo>
                  <a:lnTo>
                    <a:pt x="58" y="152"/>
                  </a:lnTo>
                  <a:lnTo>
                    <a:pt x="62" y="152"/>
                  </a:lnTo>
                  <a:lnTo>
                    <a:pt x="58" y="152"/>
                  </a:lnTo>
                  <a:lnTo>
                    <a:pt x="62" y="156"/>
                  </a:lnTo>
                  <a:lnTo>
                    <a:pt x="58" y="156"/>
                  </a:lnTo>
                  <a:lnTo>
                    <a:pt x="65" y="163"/>
                  </a:lnTo>
                  <a:lnTo>
                    <a:pt x="65" y="170"/>
                  </a:lnTo>
                  <a:lnTo>
                    <a:pt x="69" y="170"/>
                  </a:lnTo>
                  <a:lnTo>
                    <a:pt x="65" y="170"/>
                  </a:lnTo>
                  <a:lnTo>
                    <a:pt x="62" y="174"/>
                  </a:lnTo>
                  <a:lnTo>
                    <a:pt x="58" y="178"/>
                  </a:lnTo>
                  <a:lnTo>
                    <a:pt x="62" y="181"/>
                  </a:lnTo>
                  <a:lnTo>
                    <a:pt x="65" y="181"/>
                  </a:lnTo>
                  <a:lnTo>
                    <a:pt x="69" y="181"/>
                  </a:lnTo>
                  <a:lnTo>
                    <a:pt x="73" y="185"/>
                  </a:lnTo>
                  <a:lnTo>
                    <a:pt x="76" y="185"/>
                  </a:lnTo>
                  <a:lnTo>
                    <a:pt x="80" y="188"/>
                  </a:lnTo>
                  <a:lnTo>
                    <a:pt x="76" y="188"/>
                  </a:lnTo>
                  <a:lnTo>
                    <a:pt x="73" y="188"/>
                  </a:lnTo>
                  <a:lnTo>
                    <a:pt x="69" y="188"/>
                  </a:lnTo>
                  <a:lnTo>
                    <a:pt x="62" y="192"/>
                  </a:lnTo>
                  <a:lnTo>
                    <a:pt x="58" y="192"/>
                  </a:lnTo>
                  <a:lnTo>
                    <a:pt x="55" y="192"/>
                  </a:lnTo>
                  <a:lnTo>
                    <a:pt x="51" y="192"/>
                  </a:lnTo>
                  <a:lnTo>
                    <a:pt x="47" y="192"/>
                  </a:lnTo>
                  <a:lnTo>
                    <a:pt x="44" y="196"/>
                  </a:lnTo>
                  <a:lnTo>
                    <a:pt x="40" y="196"/>
                  </a:lnTo>
                  <a:lnTo>
                    <a:pt x="44" y="196"/>
                  </a:lnTo>
                  <a:lnTo>
                    <a:pt x="47" y="199"/>
                  </a:lnTo>
                  <a:lnTo>
                    <a:pt x="51" y="203"/>
                  </a:lnTo>
                  <a:lnTo>
                    <a:pt x="55" y="207"/>
                  </a:lnTo>
                  <a:lnTo>
                    <a:pt x="58" y="207"/>
                  </a:lnTo>
                  <a:lnTo>
                    <a:pt x="62" y="207"/>
                  </a:lnTo>
                  <a:lnTo>
                    <a:pt x="65" y="207"/>
                  </a:lnTo>
                  <a:lnTo>
                    <a:pt x="69" y="210"/>
                  </a:lnTo>
                  <a:lnTo>
                    <a:pt x="73" y="210"/>
                  </a:lnTo>
                  <a:lnTo>
                    <a:pt x="76" y="210"/>
                  </a:lnTo>
                  <a:lnTo>
                    <a:pt x="80" y="210"/>
                  </a:lnTo>
                  <a:lnTo>
                    <a:pt x="84" y="214"/>
                  </a:lnTo>
                  <a:lnTo>
                    <a:pt x="87" y="217"/>
                  </a:lnTo>
                  <a:lnTo>
                    <a:pt x="91" y="217"/>
                  </a:lnTo>
                  <a:lnTo>
                    <a:pt x="94" y="221"/>
                  </a:lnTo>
                  <a:lnTo>
                    <a:pt x="98" y="221"/>
                  </a:lnTo>
                  <a:lnTo>
                    <a:pt x="102" y="221"/>
                  </a:lnTo>
                  <a:lnTo>
                    <a:pt x="105" y="221"/>
                  </a:lnTo>
                  <a:lnTo>
                    <a:pt x="102" y="221"/>
                  </a:lnTo>
                  <a:lnTo>
                    <a:pt x="105" y="225"/>
                  </a:lnTo>
                  <a:lnTo>
                    <a:pt x="109" y="225"/>
                  </a:lnTo>
                  <a:lnTo>
                    <a:pt x="112" y="228"/>
                  </a:lnTo>
                  <a:lnTo>
                    <a:pt x="116" y="228"/>
                  </a:lnTo>
                  <a:lnTo>
                    <a:pt x="120" y="232"/>
                  </a:lnTo>
                  <a:lnTo>
                    <a:pt x="123" y="232"/>
                  </a:lnTo>
                </a:path>
              </a:pathLst>
            </a:custGeom>
            <a:noFill/>
            <a:ln w="12700" cmpd="sng">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200">
                <a:solidFill>
                  <a:prstClr val="white"/>
                </a:solidFill>
              </a:endParaRPr>
            </a:p>
          </p:txBody>
        </p:sp>
        <p:sp>
          <p:nvSpPr>
            <p:cNvPr id="89" name="Freeform 181"/>
            <p:cNvSpPr>
              <a:spLocks/>
            </p:cNvSpPr>
            <p:nvPr/>
          </p:nvSpPr>
          <p:spPr bwMode="auto">
            <a:xfrm>
              <a:off x="4124325" y="1817688"/>
              <a:ext cx="182563" cy="258763"/>
            </a:xfrm>
            <a:custGeom>
              <a:avLst/>
              <a:gdLst/>
              <a:ahLst/>
              <a:cxnLst>
                <a:cxn ang="0">
                  <a:pos x="68" y="4"/>
                </a:cxn>
                <a:cxn ang="0">
                  <a:pos x="79" y="11"/>
                </a:cxn>
                <a:cxn ang="0">
                  <a:pos x="76" y="14"/>
                </a:cxn>
                <a:cxn ang="0">
                  <a:pos x="72" y="18"/>
                </a:cxn>
                <a:cxn ang="0">
                  <a:pos x="83" y="22"/>
                </a:cxn>
                <a:cxn ang="0">
                  <a:pos x="94" y="25"/>
                </a:cxn>
                <a:cxn ang="0">
                  <a:pos x="105" y="29"/>
                </a:cxn>
                <a:cxn ang="0">
                  <a:pos x="115" y="33"/>
                </a:cxn>
                <a:cxn ang="0">
                  <a:pos x="105" y="36"/>
                </a:cxn>
                <a:cxn ang="0">
                  <a:pos x="94" y="40"/>
                </a:cxn>
                <a:cxn ang="0">
                  <a:pos x="83" y="40"/>
                </a:cxn>
                <a:cxn ang="0">
                  <a:pos x="72" y="43"/>
                </a:cxn>
                <a:cxn ang="0">
                  <a:pos x="61" y="43"/>
                </a:cxn>
                <a:cxn ang="0">
                  <a:pos x="57" y="47"/>
                </a:cxn>
                <a:cxn ang="0">
                  <a:pos x="54" y="54"/>
                </a:cxn>
                <a:cxn ang="0">
                  <a:pos x="65" y="58"/>
                </a:cxn>
                <a:cxn ang="0">
                  <a:pos x="61" y="65"/>
                </a:cxn>
                <a:cxn ang="0">
                  <a:pos x="57" y="65"/>
                </a:cxn>
                <a:cxn ang="0">
                  <a:pos x="68" y="69"/>
                </a:cxn>
                <a:cxn ang="0">
                  <a:pos x="72" y="76"/>
                </a:cxn>
                <a:cxn ang="0">
                  <a:pos x="68" y="83"/>
                </a:cxn>
                <a:cxn ang="0">
                  <a:pos x="57" y="87"/>
                </a:cxn>
                <a:cxn ang="0">
                  <a:pos x="54" y="98"/>
                </a:cxn>
                <a:cxn ang="0">
                  <a:pos x="57" y="101"/>
                </a:cxn>
                <a:cxn ang="0">
                  <a:pos x="47" y="105"/>
                </a:cxn>
                <a:cxn ang="0">
                  <a:pos x="36" y="109"/>
                </a:cxn>
                <a:cxn ang="0">
                  <a:pos x="25" y="112"/>
                </a:cxn>
                <a:cxn ang="0">
                  <a:pos x="10" y="112"/>
                </a:cxn>
                <a:cxn ang="0">
                  <a:pos x="0" y="116"/>
                </a:cxn>
                <a:cxn ang="0">
                  <a:pos x="10" y="120"/>
                </a:cxn>
                <a:cxn ang="0">
                  <a:pos x="21" y="120"/>
                </a:cxn>
                <a:cxn ang="0">
                  <a:pos x="32" y="123"/>
                </a:cxn>
                <a:cxn ang="0">
                  <a:pos x="29" y="123"/>
                </a:cxn>
                <a:cxn ang="0">
                  <a:pos x="18" y="127"/>
                </a:cxn>
                <a:cxn ang="0">
                  <a:pos x="7" y="130"/>
                </a:cxn>
                <a:cxn ang="0">
                  <a:pos x="18" y="134"/>
                </a:cxn>
                <a:cxn ang="0">
                  <a:pos x="39" y="134"/>
                </a:cxn>
                <a:cxn ang="0">
                  <a:pos x="54" y="138"/>
                </a:cxn>
                <a:cxn ang="0">
                  <a:pos x="65" y="138"/>
                </a:cxn>
                <a:cxn ang="0">
                  <a:pos x="72" y="148"/>
                </a:cxn>
                <a:cxn ang="0">
                  <a:pos x="68" y="152"/>
                </a:cxn>
                <a:cxn ang="0">
                  <a:pos x="68" y="159"/>
                </a:cxn>
              </a:cxnLst>
              <a:rect l="0" t="0" r="r" b="b"/>
              <a:pathLst>
                <a:path w="115" h="163">
                  <a:moveTo>
                    <a:pt x="68" y="0"/>
                  </a:moveTo>
                  <a:lnTo>
                    <a:pt x="65" y="0"/>
                  </a:lnTo>
                  <a:lnTo>
                    <a:pt x="68" y="4"/>
                  </a:lnTo>
                  <a:lnTo>
                    <a:pt x="72" y="7"/>
                  </a:lnTo>
                  <a:lnTo>
                    <a:pt x="76" y="7"/>
                  </a:lnTo>
                  <a:lnTo>
                    <a:pt x="79" y="11"/>
                  </a:lnTo>
                  <a:lnTo>
                    <a:pt x="76" y="11"/>
                  </a:lnTo>
                  <a:lnTo>
                    <a:pt x="79" y="14"/>
                  </a:lnTo>
                  <a:lnTo>
                    <a:pt x="76" y="14"/>
                  </a:lnTo>
                  <a:lnTo>
                    <a:pt x="72" y="14"/>
                  </a:lnTo>
                  <a:lnTo>
                    <a:pt x="76" y="14"/>
                  </a:lnTo>
                  <a:lnTo>
                    <a:pt x="72" y="18"/>
                  </a:lnTo>
                  <a:lnTo>
                    <a:pt x="76" y="22"/>
                  </a:lnTo>
                  <a:lnTo>
                    <a:pt x="79" y="22"/>
                  </a:lnTo>
                  <a:lnTo>
                    <a:pt x="83" y="22"/>
                  </a:lnTo>
                  <a:lnTo>
                    <a:pt x="86" y="25"/>
                  </a:lnTo>
                  <a:lnTo>
                    <a:pt x="90" y="25"/>
                  </a:lnTo>
                  <a:lnTo>
                    <a:pt x="94" y="25"/>
                  </a:lnTo>
                  <a:lnTo>
                    <a:pt x="97" y="25"/>
                  </a:lnTo>
                  <a:lnTo>
                    <a:pt x="101" y="29"/>
                  </a:lnTo>
                  <a:lnTo>
                    <a:pt x="105" y="29"/>
                  </a:lnTo>
                  <a:lnTo>
                    <a:pt x="108" y="29"/>
                  </a:lnTo>
                  <a:lnTo>
                    <a:pt x="112" y="33"/>
                  </a:lnTo>
                  <a:lnTo>
                    <a:pt x="115" y="33"/>
                  </a:lnTo>
                  <a:lnTo>
                    <a:pt x="112" y="33"/>
                  </a:lnTo>
                  <a:lnTo>
                    <a:pt x="108" y="33"/>
                  </a:lnTo>
                  <a:lnTo>
                    <a:pt x="105" y="36"/>
                  </a:lnTo>
                  <a:lnTo>
                    <a:pt x="101" y="36"/>
                  </a:lnTo>
                  <a:lnTo>
                    <a:pt x="97" y="36"/>
                  </a:lnTo>
                  <a:lnTo>
                    <a:pt x="94" y="40"/>
                  </a:lnTo>
                  <a:lnTo>
                    <a:pt x="90" y="40"/>
                  </a:lnTo>
                  <a:lnTo>
                    <a:pt x="86" y="40"/>
                  </a:lnTo>
                  <a:lnTo>
                    <a:pt x="83" y="40"/>
                  </a:lnTo>
                  <a:lnTo>
                    <a:pt x="79" y="43"/>
                  </a:lnTo>
                  <a:lnTo>
                    <a:pt x="76" y="43"/>
                  </a:lnTo>
                  <a:lnTo>
                    <a:pt x="72" y="43"/>
                  </a:lnTo>
                  <a:lnTo>
                    <a:pt x="68" y="43"/>
                  </a:lnTo>
                  <a:lnTo>
                    <a:pt x="65" y="43"/>
                  </a:lnTo>
                  <a:lnTo>
                    <a:pt x="61" y="43"/>
                  </a:lnTo>
                  <a:lnTo>
                    <a:pt x="57" y="47"/>
                  </a:lnTo>
                  <a:lnTo>
                    <a:pt x="61" y="47"/>
                  </a:lnTo>
                  <a:lnTo>
                    <a:pt x="57" y="47"/>
                  </a:lnTo>
                  <a:lnTo>
                    <a:pt x="54" y="51"/>
                  </a:lnTo>
                  <a:lnTo>
                    <a:pt x="50" y="51"/>
                  </a:lnTo>
                  <a:lnTo>
                    <a:pt x="54" y="54"/>
                  </a:lnTo>
                  <a:lnTo>
                    <a:pt x="57" y="58"/>
                  </a:lnTo>
                  <a:lnTo>
                    <a:pt x="61" y="58"/>
                  </a:lnTo>
                  <a:lnTo>
                    <a:pt x="65" y="58"/>
                  </a:lnTo>
                  <a:lnTo>
                    <a:pt x="61" y="62"/>
                  </a:lnTo>
                  <a:lnTo>
                    <a:pt x="57" y="65"/>
                  </a:lnTo>
                  <a:lnTo>
                    <a:pt x="61" y="65"/>
                  </a:lnTo>
                  <a:lnTo>
                    <a:pt x="57" y="65"/>
                  </a:lnTo>
                  <a:lnTo>
                    <a:pt x="61" y="65"/>
                  </a:lnTo>
                  <a:lnTo>
                    <a:pt x="57" y="65"/>
                  </a:lnTo>
                  <a:lnTo>
                    <a:pt x="61" y="69"/>
                  </a:lnTo>
                  <a:lnTo>
                    <a:pt x="65" y="69"/>
                  </a:lnTo>
                  <a:lnTo>
                    <a:pt x="68" y="69"/>
                  </a:lnTo>
                  <a:lnTo>
                    <a:pt x="72" y="72"/>
                  </a:lnTo>
                  <a:lnTo>
                    <a:pt x="76" y="72"/>
                  </a:lnTo>
                  <a:lnTo>
                    <a:pt x="72" y="76"/>
                  </a:lnTo>
                  <a:lnTo>
                    <a:pt x="76" y="76"/>
                  </a:lnTo>
                  <a:lnTo>
                    <a:pt x="72" y="80"/>
                  </a:lnTo>
                  <a:lnTo>
                    <a:pt x="68" y="83"/>
                  </a:lnTo>
                  <a:lnTo>
                    <a:pt x="65" y="83"/>
                  </a:lnTo>
                  <a:lnTo>
                    <a:pt x="61" y="87"/>
                  </a:lnTo>
                  <a:lnTo>
                    <a:pt x="57" y="87"/>
                  </a:lnTo>
                  <a:lnTo>
                    <a:pt x="54" y="91"/>
                  </a:lnTo>
                  <a:lnTo>
                    <a:pt x="50" y="94"/>
                  </a:lnTo>
                  <a:lnTo>
                    <a:pt x="54" y="98"/>
                  </a:lnTo>
                  <a:lnTo>
                    <a:pt x="57" y="98"/>
                  </a:lnTo>
                  <a:lnTo>
                    <a:pt x="54" y="98"/>
                  </a:lnTo>
                  <a:lnTo>
                    <a:pt x="57" y="101"/>
                  </a:lnTo>
                  <a:lnTo>
                    <a:pt x="54" y="101"/>
                  </a:lnTo>
                  <a:lnTo>
                    <a:pt x="50" y="105"/>
                  </a:lnTo>
                  <a:lnTo>
                    <a:pt x="47" y="105"/>
                  </a:lnTo>
                  <a:lnTo>
                    <a:pt x="43" y="105"/>
                  </a:lnTo>
                  <a:lnTo>
                    <a:pt x="39" y="109"/>
                  </a:lnTo>
                  <a:lnTo>
                    <a:pt x="36" y="109"/>
                  </a:lnTo>
                  <a:lnTo>
                    <a:pt x="32" y="109"/>
                  </a:lnTo>
                  <a:lnTo>
                    <a:pt x="29" y="112"/>
                  </a:lnTo>
                  <a:lnTo>
                    <a:pt x="25" y="112"/>
                  </a:lnTo>
                  <a:lnTo>
                    <a:pt x="21" y="112"/>
                  </a:lnTo>
                  <a:lnTo>
                    <a:pt x="18" y="112"/>
                  </a:lnTo>
                  <a:lnTo>
                    <a:pt x="10" y="112"/>
                  </a:lnTo>
                  <a:lnTo>
                    <a:pt x="7" y="112"/>
                  </a:lnTo>
                  <a:lnTo>
                    <a:pt x="3" y="116"/>
                  </a:lnTo>
                  <a:lnTo>
                    <a:pt x="0" y="116"/>
                  </a:lnTo>
                  <a:lnTo>
                    <a:pt x="3" y="116"/>
                  </a:lnTo>
                  <a:lnTo>
                    <a:pt x="7" y="120"/>
                  </a:lnTo>
                  <a:lnTo>
                    <a:pt x="10" y="120"/>
                  </a:lnTo>
                  <a:lnTo>
                    <a:pt x="14" y="120"/>
                  </a:lnTo>
                  <a:lnTo>
                    <a:pt x="18" y="120"/>
                  </a:lnTo>
                  <a:lnTo>
                    <a:pt x="21" y="120"/>
                  </a:lnTo>
                  <a:lnTo>
                    <a:pt x="25" y="120"/>
                  </a:lnTo>
                  <a:lnTo>
                    <a:pt x="29" y="120"/>
                  </a:lnTo>
                  <a:lnTo>
                    <a:pt x="32" y="123"/>
                  </a:lnTo>
                  <a:lnTo>
                    <a:pt x="36" y="123"/>
                  </a:lnTo>
                  <a:lnTo>
                    <a:pt x="32" y="123"/>
                  </a:lnTo>
                  <a:lnTo>
                    <a:pt x="29" y="123"/>
                  </a:lnTo>
                  <a:lnTo>
                    <a:pt x="25" y="127"/>
                  </a:lnTo>
                  <a:lnTo>
                    <a:pt x="21" y="127"/>
                  </a:lnTo>
                  <a:lnTo>
                    <a:pt x="18" y="127"/>
                  </a:lnTo>
                  <a:lnTo>
                    <a:pt x="14" y="127"/>
                  </a:lnTo>
                  <a:lnTo>
                    <a:pt x="10" y="127"/>
                  </a:lnTo>
                  <a:lnTo>
                    <a:pt x="7" y="130"/>
                  </a:lnTo>
                  <a:lnTo>
                    <a:pt x="10" y="130"/>
                  </a:lnTo>
                  <a:lnTo>
                    <a:pt x="14" y="134"/>
                  </a:lnTo>
                  <a:lnTo>
                    <a:pt x="18" y="134"/>
                  </a:lnTo>
                  <a:lnTo>
                    <a:pt x="25" y="134"/>
                  </a:lnTo>
                  <a:lnTo>
                    <a:pt x="32" y="134"/>
                  </a:lnTo>
                  <a:lnTo>
                    <a:pt x="39" y="134"/>
                  </a:lnTo>
                  <a:lnTo>
                    <a:pt x="47" y="134"/>
                  </a:lnTo>
                  <a:lnTo>
                    <a:pt x="50" y="134"/>
                  </a:lnTo>
                  <a:lnTo>
                    <a:pt x="54" y="138"/>
                  </a:lnTo>
                  <a:lnTo>
                    <a:pt x="57" y="138"/>
                  </a:lnTo>
                  <a:lnTo>
                    <a:pt x="61" y="138"/>
                  </a:lnTo>
                  <a:lnTo>
                    <a:pt x="65" y="138"/>
                  </a:lnTo>
                  <a:lnTo>
                    <a:pt x="68" y="138"/>
                  </a:lnTo>
                  <a:lnTo>
                    <a:pt x="72" y="141"/>
                  </a:lnTo>
                  <a:lnTo>
                    <a:pt x="72" y="148"/>
                  </a:lnTo>
                  <a:lnTo>
                    <a:pt x="76" y="148"/>
                  </a:lnTo>
                  <a:lnTo>
                    <a:pt x="72" y="148"/>
                  </a:lnTo>
                  <a:lnTo>
                    <a:pt x="68" y="152"/>
                  </a:lnTo>
                  <a:lnTo>
                    <a:pt x="72" y="152"/>
                  </a:lnTo>
                  <a:lnTo>
                    <a:pt x="65" y="159"/>
                  </a:lnTo>
                  <a:lnTo>
                    <a:pt x="68" y="159"/>
                  </a:lnTo>
                  <a:lnTo>
                    <a:pt x="65" y="159"/>
                  </a:lnTo>
                  <a:lnTo>
                    <a:pt x="68" y="163"/>
                  </a:lnTo>
                </a:path>
              </a:pathLst>
            </a:custGeom>
            <a:noFill/>
            <a:ln w="12700" cmpd="sng">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200">
                <a:solidFill>
                  <a:prstClr val="white"/>
                </a:solidFill>
              </a:endParaRPr>
            </a:p>
          </p:txBody>
        </p:sp>
        <p:sp>
          <p:nvSpPr>
            <p:cNvPr id="90" name="Freeform 182"/>
            <p:cNvSpPr>
              <a:spLocks/>
            </p:cNvSpPr>
            <p:nvPr/>
          </p:nvSpPr>
          <p:spPr bwMode="auto">
            <a:xfrm>
              <a:off x="4117975" y="2076451"/>
              <a:ext cx="195263" cy="230188"/>
            </a:xfrm>
            <a:custGeom>
              <a:avLst/>
              <a:gdLst/>
              <a:ahLst/>
              <a:cxnLst>
                <a:cxn ang="0">
                  <a:pos x="72" y="0"/>
                </a:cxn>
                <a:cxn ang="0">
                  <a:pos x="83" y="7"/>
                </a:cxn>
                <a:cxn ang="0">
                  <a:pos x="76" y="11"/>
                </a:cxn>
                <a:cxn ang="0">
                  <a:pos x="65" y="14"/>
                </a:cxn>
                <a:cxn ang="0">
                  <a:pos x="69" y="18"/>
                </a:cxn>
                <a:cxn ang="0">
                  <a:pos x="80" y="22"/>
                </a:cxn>
                <a:cxn ang="0">
                  <a:pos x="76" y="25"/>
                </a:cxn>
                <a:cxn ang="0">
                  <a:pos x="72" y="29"/>
                </a:cxn>
                <a:cxn ang="0">
                  <a:pos x="58" y="29"/>
                </a:cxn>
                <a:cxn ang="0">
                  <a:pos x="40" y="33"/>
                </a:cxn>
                <a:cxn ang="0">
                  <a:pos x="14" y="33"/>
                </a:cxn>
                <a:cxn ang="0">
                  <a:pos x="0" y="36"/>
                </a:cxn>
                <a:cxn ang="0">
                  <a:pos x="18" y="36"/>
                </a:cxn>
                <a:cxn ang="0">
                  <a:pos x="43" y="40"/>
                </a:cxn>
                <a:cxn ang="0">
                  <a:pos x="76" y="40"/>
                </a:cxn>
                <a:cxn ang="0">
                  <a:pos x="98" y="43"/>
                </a:cxn>
                <a:cxn ang="0">
                  <a:pos x="112" y="43"/>
                </a:cxn>
                <a:cxn ang="0">
                  <a:pos x="109" y="47"/>
                </a:cxn>
                <a:cxn ang="0">
                  <a:pos x="98" y="51"/>
                </a:cxn>
                <a:cxn ang="0">
                  <a:pos x="101" y="54"/>
                </a:cxn>
                <a:cxn ang="0">
                  <a:pos x="112" y="58"/>
                </a:cxn>
                <a:cxn ang="0">
                  <a:pos x="123" y="62"/>
                </a:cxn>
                <a:cxn ang="0">
                  <a:pos x="112" y="65"/>
                </a:cxn>
                <a:cxn ang="0">
                  <a:pos x="101" y="65"/>
                </a:cxn>
                <a:cxn ang="0">
                  <a:pos x="83" y="69"/>
                </a:cxn>
                <a:cxn ang="0">
                  <a:pos x="72" y="69"/>
                </a:cxn>
                <a:cxn ang="0">
                  <a:pos x="61" y="72"/>
                </a:cxn>
                <a:cxn ang="0">
                  <a:pos x="65" y="76"/>
                </a:cxn>
                <a:cxn ang="0">
                  <a:pos x="76" y="80"/>
                </a:cxn>
                <a:cxn ang="0">
                  <a:pos x="90" y="80"/>
                </a:cxn>
                <a:cxn ang="0">
                  <a:pos x="90" y="87"/>
                </a:cxn>
                <a:cxn ang="0">
                  <a:pos x="90" y="94"/>
                </a:cxn>
                <a:cxn ang="0">
                  <a:pos x="90" y="101"/>
                </a:cxn>
                <a:cxn ang="0">
                  <a:pos x="83" y="109"/>
                </a:cxn>
                <a:cxn ang="0">
                  <a:pos x="76" y="116"/>
                </a:cxn>
                <a:cxn ang="0">
                  <a:pos x="72" y="123"/>
                </a:cxn>
                <a:cxn ang="0">
                  <a:pos x="69" y="127"/>
                </a:cxn>
                <a:cxn ang="0">
                  <a:pos x="58" y="130"/>
                </a:cxn>
                <a:cxn ang="0">
                  <a:pos x="47" y="134"/>
                </a:cxn>
                <a:cxn ang="0">
                  <a:pos x="36" y="138"/>
                </a:cxn>
                <a:cxn ang="0">
                  <a:pos x="33" y="141"/>
                </a:cxn>
                <a:cxn ang="0">
                  <a:pos x="22" y="145"/>
                </a:cxn>
              </a:cxnLst>
              <a:rect l="0" t="0" r="r" b="b"/>
              <a:pathLst>
                <a:path w="123" h="145">
                  <a:moveTo>
                    <a:pt x="72" y="0"/>
                  </a:moveTo>
                  <a:lnTo>
                    <a:pt x="76" y="0"/>
                  </a:lnTo>
                  <a:lnTo>
                    <a:pt x="72" y="0"/>
                  </a:lnTo>
                  <a:lnTo>
                    <a:pt x="76" y="0"/>
                  </a:lnTo>
                  <a:lnTo>
                    <a:pt x="80" y="4"/>
                  </a:lnTo>
                  <a:lnTo>
                    <a:pt x="83" y="7"/>
                  </a:lnTo>
                  <a:lnTo>
                    <a:pt x="87" y="7"/>
                  </a:lnTo>
                  <a:lnTo>
                    <a:pt x="83" y="11"/>
                  </a:lnTo>
                  <a:lnTo>
                    <a:pt x="76" y="11"/>
                  </a:lnTo>
                  <a:lnTo>
                    <a:pt x="72" y="11"/>
                  </a:lnTo>
                  <a:lnTo>
                    <a:pt x="69" y="11"/>
                  </a:lnTo>
                  <a:lnTo>
                    <a:pt x="65" y="14"/>
                  </a:lnTo>
                  <a:lnTo>
                    <a:pt x="61" y="14"/>
                  </a:lnTo>
                  <a:lnTo>
                    <a:pt x="65" y="18"/>
                  </a:lnTo>
                  <a:lnTo>
                    <a:pt x="69" y="18"/>
                  </a:lnTo>
                  <a:lnTo>
                    <a:pt x="72" y="18"/>
                  </a:lnTo>
                  <a:lnTo>
                    <a:pt x="76" y="22"/>
                  </a:lnTo>
                  <a:lnTo>
                    <a:pt x="80" y="22"/>
                  </a:lnTo>
                  <a:lnTo>
                    <a:pt x="76" y="22"/>
                  </a:lnTo>
                  <a:lnTo>
                    <a:pt x="80" y="25"/>
                  </a:lnTo>
                  <a:lnTo>
                    <a:pt x="76" y="25"/>
                  </a:lnTo>
                  <a:lnTo>
                    <a:pt x="80" y="29"/>
                  </a:lnTo>
                  <a:lnTo>
                    <a:pt x="76" y="29"/>
                  </a:lnTo>
                  <a:lnTo>
                    <a:pt x="72" y="29"/>
                  </a:lnTo>
                  <a:lnTo>
                    <a:pt x="69" y="29"/>
                  </a:lnTo>
                  <a:lnTo>
                    <a:pt x="65" y="29"/>
                  </a:lnTo>
                  <a:lnTo>
                    <a:pt x="58" y="29"/>
                  </a:lnTo>
                  <a:lnTo>
                    <a:pt x="51" y="33"/>
                  </a:lnTo>
                  <a:lnTo>
                    <a:pt x="47" y="33"/>
                  </a:lnTo>
                  <a:lnTo>
                    <a:pt x="40" y="33"/>
                  </a:lnTo>
                  <a:lnTo>
                    <a:pt x="29" y="33"/>
                  </a:lnTo>
                  <a:lnTo>
                    <a:pt x="22" y="33"/>
                  </a:lnTo>
                  <a:lnTo>
                    <a:pt x="14" y="33"/>
                  </a:lnTo>
                  <a:lnTo>
                    <a:pt x="11" y="33"/>
                  </a:lnTo>
                  <a:lnTo>
                    <a:pt x="4" y="36"/>
                  </a:lnTo>
                  <a:lnTo>
                    <a:pt x="0" y="36"/>
                  </a:lnTo>
                  <a:lnTo>
                    <a:pt x="4" y="36"/>
                  </a:lnTo>
                  <a:lnTo>
                    <a:pt x="11" y="36"/>
                  </a:lnTo>
                  <a:lnTo>
                    <a:pt x="18" y="36"/>
                  </a:lnTo>
                  <a:lnTo>
                    <a:pt x="25" y="40"/>
                  </a:lnTo>
                  <a:lnTo>
                    <a:pt x="36" y="40"/>
                  </a:lnTo>
                  <a:lnTo>
                    <a:pt x="43" y="40"/>
                  </a:lnTo>
                  <a:lnTo>
                    <a:pt x="54" y="40"/>
                  </a:lnTo>
                  <a:lnTo>
                    <a:pt x="65" y="40"/>
                  </a:lnTo>
                  <a:lnTo>
                    <a:pt x="76" y="40"/>
                  </a:lnTo>
                  <a:lnTo>
                    <a:pt x="83" y="40"/>
                  </a:lnTo>
                  <a:lnTo>
                    <a:pt x="94" y="43"/>
                  </a:lnTo>
                  <a:lnTo>
                    <a:pt x="98" y="43"/>
                  </a:lnTo>
                  <a:lnTo>
                    <a:pt x="105" y="43"/>
                  </a:lnTo>
                  <a:lnTo>
                    <a:pt x="109" y="43"/>
                  </a:lnTo>
                  <a:lnTo>
                    <a:pt x="112" y="43"/>
                  </a:lnTo>
                  <a:lnTo>
                    <a:pt x="116" y="47"/>
                  </a:lnTo>
                  <a:lnTo>
                    <a:pt x="112" y="47"/>
                  </a:lnTo>
                  <a:lnTo>
                    <a:pt x="109" y="47"/>
                  </a:lnTo>
                  <a:lnTo>
                    <a:pt x="105" y="47"/>
                  </a:lnTo>
                  <a:lnTo>
                    <a:pt x="101" y="47"/>
                  </a:lnTo>
                  <a:lnTo>
                    <a:pt x="98" y="51"/>
                  </a:lnTo>
                  <a:lnTo>
                    <a:pt x="94" y="54"/>
                  </a:lnTo>
                  <a:lnTo>
                    <a:pt x="98" y="54"/>
                  </a:lnTo>
                  <a:lnTo>
                    <a:pt x="101" y="54"/>
                  </a:lnTo>
                  <a:lnTo>
                    <a:pt x="105" y="54"/>
                  </a:lnTo>
                  <a:lnTo>
                    <a:pt x="109" y="58"/>
                  </a:lnTo>
                  <a:lnTo>
                    <a:pt x="112" y="58"/>
                  </a:lnTo>
                  <a:lnTo>
                    <a:pt x="116" y="58"/>
                  </a:lnTo>
                  <a:lnTo>
                    <a:pt x="119" y="62"/>
                  </a:lnTo>
                  <a:lnTo>
                    <a:pt x="123" y="62"/>
                  </a:lnTo>
                  <a:lnTo>
                    <a:pt x="119" y="62"/>
                  </a:lnTo>
                  <a:lnTo>
                    <a:pt x="116" y="65"/>
                  </a:lnTo>
                  <a:lnTo>
                    <a:pt x="112" y="65"/>
                  </a:lnTo>
                  <a:lnTo>
                    <a:pt x="109" y="65"/>
                  </a:lnTo>
                  <a:lnTo>
                    <a:pt x="105" y="65"/>
                  </a:lnTo>
                  <a:lnTo>
                    <a:pt x="101" y="65"/>
                  </a:lnTo>
                  <a:lnTo>
                    <a:pt x="94" y="65"/>
                  </a:lnTo>
                  <a:lnTo>
                    <a:pt x="90" y="65"/>
                  </a:lnTo>
                  <a:lnTo>
                    <a:pt x="83" y="69"/>
                  </a:lnTo>
                  <a:lnTo>
                    <a:pt x="80" y="69"/>
                  </a:lnTo>
                  <a:lnTo>
                    <a:pt x="76" y="69"/>
                  </a:lnTo>
                  <a:lnTo>
                    <a:pt x="72" y="69"/>
                  </a:lnTo>
                  <a:lnTo>
                    <a:pt x="69" y="69"/>
                  </a:lnTo>
                  <a:lnTo>
                    <a:pt x="65" y="72"/>
                  </a:lnTo>
                  <a:lnTo>
                    <a:pt x="61" y="72"/>
                  </a:lnTo>
                  <a:lnTo>
                    <a:pt x="58" y="76"/>
                  </a:lnTo>
                  <a:lnTo>
                    <a:pt x="61" y="76"/>
                  </a:lnTo>
                  <a:lnTo>
                    <a:pt x="65" y="76"/>
                  </a:lnTo>
                  <a:lnTo>
                    <a:pt x="69" y="76"/>
                  </a:lnTo>
                  <a:lnTo>
                    <a:pt x="72" y="76"/>
                  </a:lnTo>
                  <a:lnTo>
                    <a:pt x="76" y="80"/>
                  </a:lnTo>
                  <a:lnTo>
                    <a:pt x="80" y="80"/>
                  </a:lnTo>
                  <a:lnTo>
                    <a:pt x="87" y="80"/>
                  </a:lnTo>
                  <a:lnTo>
                    <a:pt x="90" y="80"/>
                  </a:lnTo>
                  <a:lnTo>
                    <a:pt x="90" y="87"/>
                  </a:lnTo>
                  <a:lnTo>
                    <a:pt x="94" y="87"/>
                  </a:lnTo>
                  <a:lnTo>
                    <a:pt x="90" y="87"/>
                  </a:lnTo>
                  <a:lnTo>
                    <a:pt x="87" y="87"/>
                  </a:lnTo>
                  <a:lnTo>
                    <a:pt x="90" y="87"/>
                  </a:lnTo>
                  <a:lnTo>
                    <a:pt x="90" y="94"/>
                  </a:lnTo>
                  <a:lnTo>
                    <a:pt x="90" y="98"/>
                  </a:lnTo>
                  <a:lnTo>
                    <a:pt x="87" y="101"/>
                  </a:lnTo>
                  <a:lnTo>
                    <a:pt x="90" y="101"/>
                  </a:lnTo>
                  <a:lnTo>
                    <a:pt x="87" y="101"/>
                  </a:lnTo>
                  <a:lnTo>
                    <a:pt x="90" y="101"/>
                  </a:lnTo>
                  <a:lnTo>
                    <a:pt x="83" y="109"/>
                  </a:lnTo>
                  <a:lnTo>
                    <a:pt x="83" y="112"/>
                  </a:lnTo>
                  <a:lnTo>
                    <a:pt x="80" y="112"/>
                  </a:lnTo>
                  <a:lnTo>
                    <a:pt x="76" y="116"/>
                  </a:lnTo>
                  <a:lnTo>
                    <a:pt x="72" y="120"/>
                  </a:lnTo>
                  <a:lnTo>
                    <a:pt x="69" y="120"/>
                  </a:lnTo>
                  <a:lnTo>
                    <a:pt x="72" y="123"/>
                  </a:lnTo>
                  <a:lnTo>
                    <a:pt x="69" y="127"/>
                  </a:lnTo>
                  <a:lnTo>
                    <a:pt x="65" y="127"/>
                  </a:lnTo>
                  <a:lnTo>
                    <a:pt x="69" y="127"/>
                  </a:lnTo>
                  <a:lnTo>
                    <a:pt x="65" y="127"/>
                  </a:lnTo>
                  <a:lnTo>
                    <a:pt x="61" y="130"/>
                  </a:lnTo>
                  <a:lnTo>
                    <a:pt x="58" y="130"/>
                  </a:lnTo>
                  <a:lnTo>
                    <a:pt x="54" y="130"/>
                  </a:lnTo>
                  <a:lnTo>
                    <a:pt x="51" y="130"/>
                  </a:lnTo>
                  <a:lnTo>
                    <a:pt x="47" y="134"/>
                  </a:lnTo>
                  <a:lnTo>
                    <a:pt x="43" y="134"/>
                  </a:lnTo>
                  <a:lnTo>
                    <a:pt x="40" y="134"/>
                  </a:lnTo>
                  <a:lnTo>
                    <a:pt x="36" y="138"/>
                  </a:lnTo>
                  <a:lnTo>
                    <a:pt x="40" y="138"/>
                  </a:lnTo>
                  <a:lnTo>
                    <a:pt x="36" y="141"/>
                  </a:lnTo>
                  <a:lnTo>
                    <a:pt x="33" y="141"/>
                  </a:lnTo>
                  <a:lnTo>
                    <a:pt x="29" y="141"/>
                  </a:lnTo>
                  <a:lnTo>
                    <a:pt x="25" y="145"/>
                  </a:lnTo>
                  <a:lnTo>
                    <a:pt x="22" y="145"/>
                  </a:lnTo>
                  <a:lnTo>
                    <a:pt x="18" y="145"/>
                  </a:lnTo>
                  <a:lnTo>
                    <a:pt x="14" y="145"/>
                  </a:lnTo>
                </a:path>
              </a:pathLst>
            </a:custGeom>
            <a:noFill/>
            <a:ln w="12700" cmpd="sng">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200">
                <a:solidFill>
                  <a:prstClr val="white"/>
                </a:solidFill>
              </a:endParaRPr>
            </a:p>
          </p:txBody>
        </p:sp>
        <p:sp>
          <p:nvSpPr>
            <p:cNvPr id="91" name="Freeform 183"/>
            <p:cNvSpPr>
              <a:spLocks/>
            </p:cNvSpPr>
            <p:nvPr/>
          </p:nvSpPr>
          <p:spPr bwMode="auto">
            <a:xfrm>
              <a:off x="3997325" y="2306638"/>
              <a:ext cx="142875" cy="333375"/>
            </a:xfrm>
            <a:custGeom>
              <a:avLst/>
              <a:gdLst/>
              <a:ahLst/>
              <a:cxnLst>
                <a:cxn ang="0">
                  <a:pos x="83" y="4"/>
                </a:cxn>
                <a:cxn ang="0">
                  <a:pos x="72" y="4"/>
                </a:cxn>
                <a:cxn ang="0">
                  <a:pos x="61" y="7"/>
                </a:cxn>
                <a:cxn ang="0">
                  <a:pos x="51" y="7"/>
                </a:cxn>
                <a:cxn ang="0">
                  <a:pos x="40" y="11"/>
                </a:cxn>
                <a:cxn ang="0">
                  <a:pos x="29" y="11"/>
                </a:cxn>
                <a:cxn ang="0">
                  <a:pos x="25" y="18"/>
                </a:cxn>
                <a:cxn ang="0">
                  <a:pos x="36" y="22"/>
                </a:cxn>
                <a:cxn ang="0">
                  <a:pos x="40" y="25"/>
                </a:cxn>
                <a:cxn ang="0">
                  <a:pos x="29" y="25"/>
                </a:cxn>
                <a:cxn ang="0">
                  <a:pos x="18" y="29"/>
                </a:cxn>
                <a:cxn ang="0">
                  <a:pos x="7" y="29"/>
                </a:cxn>
                <a:cxn ang="0">
                  <a:pos x="3" y="36"/>
                </a:cxn>
                <a:cxn ang="0">
                  <a:pos x="11" y="43"/>
                </a:cxn>
                <a:cxn ang="0">
                  <a:pos x="18" y="51"/>
                </a:cxn>
                <a:cxn ang="0">
                  <a:pos x="29" y="54"/>
                </a:cxn>
                <a:cxn ang="0">
                  <a:pos x="47" y="54"/>
                </a:cxn>
                <a:cxn ang="0">
                  <a:pos x="61" y="58"/>
                </a:cxn>
                <a:cxn ang="0">
                  <a:pos x="72" y="58"/>
                </a:cxn>
                <a:cxn ang="0">
                  <a:pos x="87" y="58"/>
                </a:cxn>
                <a:cxn ang="0">
                  <a:pos x="83" y="65"/>
                </a:cxn>
                <a:cxn ang="0">
                  <a:pos x="72" y="69"/>
                </a:cxn>
                <a:cxn ang="0">
                  <a:pos x="61" y="72"/>
                </a:cxn>
                <a:cxn ang="0">
                  <a:pos x="51" y="76"/>
                </a:cxn>
                <a:cxn ang="0">
                  <a:pos x="40" y="76"/>
                </a:cxn>
                <a:cxn ang="0">
                  <a:pos x="43" y="83"/>
                </a:cxn>
                <a:cxn ang="0">
                  <a:pos x="51" y="94"/>
                </a:cxn>
                <a:cxn ang="0">
                  <a:pos x="47" y="98"/>
                </a:cxn>
                <a:cxn ang="0">
                  <a:pos x="36" y="101"/>
                </a:cxn>
                <a:cxn ang="0">
                  <a:pos x="32" y="109"/>
                </a:cxn>
                <a:cxn ang="0">
                  <a:pos x="22" y="119"/>
                </a:cxn>
                <a:cxn ang="0">
                  <a:pos x="25" y="127"/>
                </a:cxn>
                <a:cxn ang="0">
                  <a:pos x="36" y="130"/>
                </a:cxn>
                <a:cxn ang="0">
                  <a:pos x="25" y="134"/>
                </a:cxn>
                <a:cxn ang="0">
                  <a:pos x="14" y="138"/>
                </a:cxn>
                <a:cxn ang="0">
                  <a:pos x="11" y="145"/>
                </a:cxn>
                <a:cxn ang="0">
                  <a:pos x="14" y="152"/>
                </a:cxn>
                <a:cxn ang="0">
                  <a:pos x="11" y="159"/>
                </a:cxn>
                <a:cxn ang="0">
                  <a:pos x="0" y="167"/>
                </a:cxn>
                <a:cxn ang="0">
                  <a:pos x="3" y="181"/>
                </a:cxn>
                <a:cxn ang="0">
                  <a:pos x="7" y="196"/>
                </a:cxn>
                <a:cxn ang="0">
                  <a:pos x="7" y="203"/>
                </a:cxn>
              </a:cxnLst>
              <a:rect l="0" t="0" r="r" b="b"/>
              <a:pathLst>
                <a:path w="90" h="210">
                  <a:moveTo>
                    <a:pt x="90" y="0"/>
                  </a:moveTo>
                  <a:lnTo>
                    <a:pt x="87" y="0"/>
                  </a:lnTo>
                  <a:lnTo>
                    <a:pt x="83" y="4"/>
                  </a:lnTo>
                  <a:lnTo>
                    <a:pt x="80" y="4"/>
                  </a:lnTo>
                  <a:lnTo>
                    <a:pt x="76" y="4"/>
                  </a:lnTo>
                  <a:lnTo>
                    <a:pt x="72" y="4"/>
                  </a:lnTo>
                  <a:lnTo>
                    <a:pt x="69" y="4"/>
                  </a:lnTo>
                  <a:lnTo>
                    <a:pt x="65" y="4"/>
                  </a:lnTo>
                  <a:lnTo>
                    <a:pt x="61" y="7"/>
                  </a:lnTo>
                  <a:lnTo>
                    <a:pt x="58" y="7"/>
                  </a:lnTo>
                  <a:lnTo>
                    <a:pt x="54" y="7"/>
                  </a:lnTo>
                  <a:lnTo>
                    <a:pt x="51" y="7"/>
                  </a:lnTo>
                  <a:lnTo>
                    <a:pt x="47" y="7"/>
                  </a:lnTo>
                  <a:lnTo>
                    <a:pt x="43" y="7"/>
                  </a:lnTo>
                  <a:lnTo>
                    <a:pt x="40" y="11"/>
                  </a:lnTo>
                  <a:lnTo>
                    <a:pt x="36" y="11"/>
                  </a:lnTo>
                  <a:lnTo>
                    <a:pt x="32" y="11"/>
                  </a:lnTo>
                  <a:lnTo>
                    <a:pt x="29" y="11"/>
                  </a:lnTo>
                  <a:lnTo>
                    <a:pt x="25" y="14"/>
                  </a:lnTo>
                  <a:lnTo>
                    <a:pt x="22" y="18"/>
                  </a:lnTo>
                  <a:lnTo>
                    <a:pt x="25" y="18"/>
                  </a:lnTo>
                  <a:lnTo>
                    <a:pt x="29" y="18"/>
                  </a:lnTo>
                  <a:lnTo>
                    <a:pt x="32" y="22"/>
                  </a:lnTo>
                  <a:lnTo>
                    <a:pt x="36" y="22"/>
                  </a:lnTo>
                  <a:lnTo>
                    <a:pt x="40" y="22"/>
                  </a:lnTo>
                  <a:lnTo>
                    <a:pt x="43" y="25"/>
                  </a:lnTo>
                  <a:lnTo>
                    <a:pt x="40" y="25"/>
                  </a:lnTo>
                  <a:lnTo>
                    <a:pt x="36" y="25"/>
                  </a:lnTo>
                  <a:lnTo>
                    <a:pt x="32" y="25"/>
                  </a:lnTo>
                  <a:lnTo>
                    <a:pt x="29" y="25"/>
                  </a:lnTo>
                  <a:lnTo>
                    <a:pt x="25" y="29"/>
                  </a:lnTo>
                  <a:lnTo>
                    <a:pt x="22" y="29"/>
                  </a:lnTo>
                  <a:lnTo>
                    <a:pt x="18" y="29"/>
                  </a:lnTo>
                  <a:lnTo>
                    <a:pt x="14" y="29"/>
                  </a:lnTo>
                  <a:lnTo>
                    <a:pt x="11" y="29"/>
                  </a:lnTo>
                  <a:lnTo>
                    <a:pt x="7" y="29"/>
                  </a:lnTo>
                  <a:lnTo>
                    <a:pt x="3" y="33"/>
                  </a:lnTo>
                  <a:lnTo>
                    <a:pt x="0" y="33"/>
                  </a:lnTo>
                  <a:lnTo>
                    <a:pt x="3" y="36"/>
                  </a:lnTo>
                  <a:lnTo>
                    <a:pt x="7" y="36"/>
                  </a:lnTo>
                  <a:lnTo>
                    <a:pt x="11" y="36"/>
                  </a:lnTo>
                  <a:lnTo>
                    <a:pt x="11" y="43"/>
                  </a:lnTo>
                  <a:lnTo>
                    <a:pt x="11" y="47"/>
                  </a:lnTo>
                  <a:lnTo>
                    <a:pt x="14" y="51"/>
                  </a:lnTo>
                  <a:lnTo>
                    <a:pt x="18" y="51"/>
                  </a:lnTo>
                  <a:lnTo>
                    <a:pt x="22" y="51"/>
                  </a:lnTo>
                  <a:lnTo>
                    <a:pt x="25" y="54"/>
                  </a:lnTo>
                  <a:lnTo>
                    <a:pt x="29" y="54"/>
                  </a:lnTo>
                  <a:lnTo>
                    <a:pt x="36" y="54"/>
                  </a:lnTo>
                  <a:lnTo>
                    <a:pt x="40" y="54"/>
                  </a:lnTo>
                  <a:lnTo>
                    <a:pt x="47" y="54"/>
                  </a:lnTo>
                  <a:lnTo>
                    <a:pt x="51" y="54"/>
                  </a:lnTo>
                  <a:lnTo>
                    <a:pt x="58" y="54"/>
                  </a:lnTo>
                  <a:lnTo>
                    <a:pt x="61" y="58"/>
                  </a:lnTo>
                  <a:lnTo>
                    <a:pt x="65" y="58"/>
                  </a:lnTo>
                  <a:lnTo>
                    <a:pt x="69" y="58"/>
                  </a:lnTo>
                  <a:lnTo>
                    <a:pt x="72" y="58"/>
                  </a:lnTo>
                  <a:lnTo>
                    <a:pt x="80" y="58"/>
                  </a:lnTo>
                  <a:lnTo>
                    <a:pt x="83" y="58"/>
                  </a:lnTo>
                  <a:lnTo>
                    <a:pt x="87" y="58"/>
                  </a:lnTo>
                  <a:lnTo>
                    <a:pt x="90" y="62"/>
                  </a:lnTo>
                  <a:lnTo>
                    <a:pt x="87" y="65"/>
                  </a:lnTo>
                  <a:lnTo>
                    <a:pt x="83" y="65"/>
                  </a:lnTo>
                  <a:lnTo>
                    <a:pt x="80" y="65"/>
                  </a:lnTo>
                  <a:lnTo>
                    <a:pt x="76" y="65"/>
                  </a:lnTo>
                  <a:lnTo>
                    <a:pt x="72" y="69"/>
                  </a:lnTo>
                  <a:lnTo>
                    <a:pt x="69" y="69"/>
                  </a:lnTo>
                  <a:lnTo>
                    <a:pt x="65" y="72"/>
                  </a:lnTo>
                  <a:lnTo>
                    <a:pt x="61" y="72"/>
                  </a:lnTo>
                  <a:lnTo>
                    <a:pt x="58" y="72"/>
                  </a:lnTo>
                  <a:lnTo>
                    <a:pt x="54" y="72"/>
                  </a:lnTo>
                  <a:lnTo>
                    <a:pt x="51" y="76"/>
                  </a:lnTo>
                  <a:lnTo>
                    <a:pt x="47" y="76"/>
                  </a:lnTo>
                  <a:lnTo>
                    <a:pt x="43" y="76"/>
                  </a:lnTo>
                  <a:lnTo>
                    <a:pt x="40" y="76"/>
                  </a:lnTo>
                  <a:lnTo>
                    <a:pt x="36" y="80"/>
                  </a:lnTo>
                  <a:lnTo>
                    <a:pt x="40" y="83"/>
                  </a:lnTo>
                  <a:lnTo>
                    <a:pt x="43" y="83"/>
                  </a:lnTo>
                  <a:lnTo>
                    <a:pt x="47" y="83"/>
                  </a:lnTo>
                  <a:lnTo>
                    <a:pt x="51" y="87"/>
                  </a:lnTo>
                  <a:lnTo>
                    <a:pt x="51" y="94"/>
                  </a:lnTo>
                  <a:lnTo>
                    <a:pt x="54" y="94"/>
                  </a:lnTo>
                  <a:lnTo>
                    <a:pt x="51" y="94"/>
                  </a:lnTo>
                  <a:lnTo>
                    <a:pt x="47" y="98"/>
                  </a:lnTo>
                  <a:lnTo>
                    <a:pt x="43" y="98"/>
                  </a:lnTo>
                  <a:lnTo>
                    <a:pt x="40" y="98"/>
                  </a:lnTo>
                  <a:lnTo>
                    <a:pt x="36" y="101"/>
                  </a:lnTo>
                  <a:lnTo>
                    <a:pt x="32" y="101"/>
                  </a:lnTo>
                  <a:lnTo>
                    <a:pt x="29" y="105"/>
                  </a:lnTo>
                  <a:lnTo>
                    <a:pt x="32" y="109"/>
                  </a:lnTo>
                  <a:lnTo>
                    <a:pt x="25" y="116"/>
                  </a:lnTo>
                  <a:lnTo>
                    <a:pt x="25" y="119"/>
                  </a:lnTo>
                  <a:lnTo>
                    <a:pt x="22" y="119"/>
                  </a:lnTo>
                  <a:lnTo>
                    <a:pt x="18" y="123"/>
                  </a:lnTo>
                  <a:lnTo>
                    <a:pt x="22" y="127"/>
                  </a:lnTo>
                  <a:lnTo>
                    <a:pt x="25" y="127"/>
                  </a:lnTo>
                  <a:lnTo>
                    <a:pt x="29" y="127"/>
                  </a:lnTo>
                  <a:lnTo>
                    <a:pt x="32" y="127"/>
                  </a:lnTo>
                  <a:lnTo>
                    <a:pt x="36" y="130"/>
                  </a:lnTo>
                  <a:lnTo>
                    <a:pt x="32" y="130"/>
                  </a:lnTo>
                  <a:lnTo>
                    <a:pt x="29" y="134"/>
                  </a:lnTo>
                  <a:lnTo>
                    <a:pt x="25" y="134"/>
                  </a:lnTo>
                  <a:lnTo>
                    <a:pt x="22" y="134"/>
                  </a:lnTo>
                  <a:lnTo>
                    <a:pt x="18" y="134"/>
                  </a:lnTo>
                  <a:lnTo>
                    <a:pt x="14" y="138"/>
                  </a:lnTo>
                  <a:lnTo>
                    <a:pt x="11" y="138"/>
                  </a:lnTo>
                  <a:lnTo>
                    <a:pt x="7" y="141"/>
                  </a:lnTo>
                  <a:lnTo>
                    <a:pt x="11" y="145"/>
                  </a:lnTo>
                  <a:lnTo>
                    <a:pt x="7" y="148"/>
                  </a:lnTo>
                  <a:lnTo>
                    <a:pt x="11" y="148"/>
                  </a:lnTo>
                  <a:lnTo>
                    <a:pt x="14" y="152"/>
                  </a:lnTo>
                  <a:lnTo>
                    <a:pt x="18" y="156"/>
                  </a:lnTo>
                  <a:lnTo>
                    <a:pt x="14" y="159"/>
                  </a:lnTo>
                  <a:lnTo>
                    <a:pt x="11" y="159"/>
                  </a:lnTo>
                  <a:lnTo>
                    <a:pt x="7" y="159"/>
                  </a:lnTo>
                  <a:lnTo>
                    <a:pt x="3" y="163"/>
                  </a:lnTo>
                  <a:lnTo>
                    <a:pt x="0" y="167"/>
                  </a:lnTo>
                  <a:lnTo>
                    <a:pt x="3" y="170"/>
                  </a:lnTo>
                  <a:lnTo>
                    <a:pt x="3" y="177"/>
                  </a:lnTo>
                  <a:lnTo>
                    <a:pt x="3" y="181"/>
                  </a:lnTo>
                  <a:lnTo>
                    <a:pt x="3" y="188"/>
                  </a:lnTo>
                  <a:lnTo>
                    <a:pt x="3" y="192"/>
                  </a:lnTo>
                  <a:lnTo>
                    <a:pt x="7" y="196"/>
                  </a:lnTo>
                  <a:lnTo>
                    <a:pt x="11" y="196"/>
                  </a:lnTo>
                  <a:lnTo>
                    <a:pt x="7" y="199"/>
                  </a:lnTo>
                  <a:lnTo>
                    <a:pt x="7" y="203"/>
                  </a:lnTo>
                  <a:lnTo>
                    <a:pt x="3" y="206"/>
                  </a:lnTo>
                  <a:lnTo>
                    <a:pt x="7" y="210"/>
                  </a:lnTo>
                </a:path>
              </a:pathLst>
            </a:custGeom>
            <a:noFill/>
            <a:ln w="12700" cmpd="sng">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200">
                <a:solidFill>
                  <a:prstClr val="white"/>
                </a:solidFill>
              </a:endParaRPr>
            </a:p>
          </p:txBody>
        </p:sp>
        <p:sp>
          <p:nvSpPr>
            <p:cNvPr id="92" name="Freeform 184"/>
            <p:cNvSpPr>
              <a:spLocks/>
            </p:cNvSpPr>
            <p:nvPr/>
          </p:nvSpPr>
          <p:spPr bwMode="auto">
            <a:xfrm>
              <a:off x="3968750" y="2640013"/>
              <a:ext cx="50800" cy="436563"/>
            </a:xfrm>
            <a:custGeom>
              <a:avLst/>
              <a:gdLst/>
              <a:ahLst/>
              <a:cxnLst>
                <a:cxn ang="0">
                  <a:pos x="29" y="4"/>
                </a:cxn>
                <a:cxn ang="0">
                  <a:pos x="29" y="4"/>
                </a:cxn>
                <a:cxn ang="0">
                  <a:pos x="21" y="11"/>
                </a:cxn>
                <a:cxn ang="0">
                  <a:pos x="18" y="29"/>
                </a:cxn>
                <a:cxn ang="0">
                  <a:pos x="14" y="36"/>
                </a:cxn>
                <a:cxn ang="0">
                  <a:pos x="18" y="44"/>
                </a:cxn>
                <a:cxn ang="0">
                  <a:pos x="21" y="58"/>
                </a:cxn>
                <a:cxn ang="0">
                  <a:pos x="21" y="65"/>
                </a:cxn>
                <a:cxn ang="0">
                  <a:pos x="29" y="69"/>
                </a:cxn>
                <a:cxn ang="0">
                  <a:pos x="29" y="73"/>
                </a:cxn>
                <a:cxn ang="0">
                  <a:pos x="21" y="80"/>
                </a:cxn>
                <a:cxn ang="0">
                  <a:pos x="21" y="83"/>
                </a:cxn>
                <a:cxn ang="0">
                  <a:pos x="25" y="91"/>
                </a:cxn>
                <a:cxn ang="0">
                  <a:pos x="25" y="91"/>
                </a:cxn>
                <a:cxn ang="0">
                  <a:pos x="18" y="94"/>
                </a:cxn>
                <a:cxn ang="0">
                  <a:pos x="14" y="105"/>
                </a:cxn>
                <a:cxn ang="0">
                  <a:pos x="11" y="112"/>
                </a:cxn>
                <a:cxn ang="0">
                  <a:pos x="11" y="112"/>
                </a:cxn>
                <a:cxn ang="0">
                  <a:pos x="3" y="120"/>
                </a:cxn>
                <a:cxn ang="0">
                  <a:pos x="7" y="127"/>
                </a:cxn>
                <a:cxn ang="0">
                  <a:pos x="7" y="127"/>
                </a:cxn>
                <a:cxn ang="0">
                  <a:pos x="7" y="131"/>
                </a:cxn>
                <a:cxn ang="0">
                  <a:pos x="7" y="145"/>
                </a:cxn>
                <a:cxn ang="0">
                  <a:pos x="7" y="145"/>
                </a:cxn>
                <a:cxn ang="0">
                  <a:pos x="14" y="156"/>
                </a:cxn>
                <a:cxn ang="0">
                  <a:pos x="14" y="156"/>
                </a:cxn>
                <a:cxn ang="0">
                  <a:pos x="7" y="163"/>
                </a:cxn>
                <a:cxn ang="0">
                  <a:pos x="11" y="178"/>
                </a:cxn>
                <a:cxn ang="0">
                  <a:pos x="11" y="185"/>
                </a:cxn>
                <a:cxn ang="0">
                  <a:pos x="3" y="192"/>
                </a:cxn>
                <a:cxn ang="0">
                  <a:pos x="7" y="199"/>
                </a:cxn>
                <a:cxn ang="0">
                  <a:pos x="7" y="199"/>
                </a:cxn>
                <a:cxn ang="0">
                  <a:pos x="7" y="203"/>
                </a:cxn>
                <a:cxn ang="0">
                  <a:pos x="7" y="203"/>
                </a:cxn>
                <a:cxn ang="0">
                  <a:pos x="7" y="203"/>
                </a:cxn>
                <a:cxn ang="0">
                  <a:pos x="7" y="207"/>
                </a:cxn>
                <a:cxn ang="0">
                  <a:pos x="11" y="228"/>
                </a:cxn>
                <a:cxn ang="0">
                  <a:pos x="11" y="232"/>
                </a:cxn>
                <a:cxn ang="0">
                  <a:pos x="11" y="243"/>
                </a:cxn>
                <a:cxn ang="0">
                  <a:pos x="14" y="250"/>
                </a:cxn>
                <a:cxn ang="0">
                  <a:pos x="7" y="261"/>
                </a:cxn>
                <a:cxn ang="0">
                  <a:pos x="7" y="265"/>
                </a:cxn>
                <a:cxn ang="0">
                  <a:pos x="7" y="265"/>
                </a:cxn>
                <a:cxn ang="0">
                  <a:pos x="11" y="272"/>
                </a:cxn>
                <a:cxn ang="0">
                  <a:pos x="11" y="272"/>
                </a:cxn>
                <a:cxn ang="0">
                  <a:pos x="11" y="275"/>
                </a:cxn>
              </a:cxnLst>
              <a:rect l="0" t="0" r="r" b="b"/>
              <a:pathLst>
                <a:path w="32" h="275">
                  <a:moveTo>
                    <a:pt x="25" y="0"/>
                  </a:moveTo>
                  <a:lnTo>
                    <a:pt x="29" y="4"/>
                  </a:lnTo>
                  <a:lnTo>
                    <a:pt x="25" y="4"/>
                  </a:lnTo>
                  <a:lnTo>
                    <a:pt x="29" y="4"/>
                  </a:lnTo>
                  <a:lnTo>
                    <a:pt x="25" y="7"/>
                  </a:lnTo>
                  <a:lnTo>
                    <a:pt x="21" y="11"/>
                  </a:lnTo>
                  <a:lnTo>
                    <a:pt x="18" y="15"/>
                  </a:lnTo>
                  <a:lnTo>
                    <a:pt x="18" y="29"/>
                  </a:lnTo>
                  <a:lnTo>
                    <a:pt x="11" y="36"/>
                  </a:lnTo>
                  <a:lnTo>
                    <a:pt x="14" y="36"/>
                  </a:lnTo>
                  <a:lnTo>
                    <a:pt x="11" y="36"/>
                  </a:lnTo>
                  <a:lnTo>
                    <a:pt x="18" y="44"/>
                  </a:lnTo>
                  <a:lnTo>
                    <a:pt x="18" y="54"/>
                  </a:lnTo>
                  <a:lnTo>
                    <a:pt x="21" y="58"/>
                  </a:lnTo>
                  <a:lnTo>
                    <a:pt x="18" y="62"/>
                  </a:lnTo>
                  <a:lnTo>
                    <a:pt x="21" y="65"/>
                  </a:lnTo>
                  <a:lnTo>
                    <a:pt x="25" y="65"/>
                  </a:lnTo>
                  <a:lnTo>
                    <a:pt x="29" y="69"/>
                  </a:lnTo>
                  <a:lnTo>
                    <a:pt x="32" y="69"/>
                  </a:lnTo>
                  <a:lnTo>
                    <a:pt x="29" y="73"/>
                  </a:lnTo>
                  <a:lnTo>
                    <a:pt x="25" y="76"/>
                  </a:lnTo>
                  <a:lnTo>
                    <a:pt x="21" y="80"/>
                  </a:lnTo>
                  <a:lnTo>
                    <a:pt x="18" y="83"/>
                  </a:lnTo>
                  <a:lnTo>
                    <a:pt x="21" y="83"/>
                  </a:lnTo>
                  <a:lnTo>
                    <a:pt x="25" y="83"/>
                  </a:lnTo>
                  <a:lnTo>
                    <a:pt x="25" y="91"/>
                  </a:lnTo>
                  <a:lnTo>
                    <a:pt x="29" y="91"/>
                  </a:lnTo>
                  <a:lnTo>
                    <a:pt x="25" y="91"/>
                  </a:lnTo>
                  <a:lnTo>
                    <a:pt x="21" y="91"/>
                  </a:lnTo>
                  <a:lnTo>
                    <a:pt x="18" y="94"/>
                  </a:lnTo>
                  <a:lnTo>
                    <a:pt x="14" y="98"/>
                  </a:lnTo>
                  <a:lnTo>
                    <a:pt x="14" y="105"/>
                  </a:lnTo>
                  <a:lnTo>
                    <a:pt x="11" y="105"/>
                  </a:lnTo>
                  <a:lnTo>
                    <a:pt x="11" y="112"/>
                  </a:lnTo>
                  <a:lnTo>
                    <a:pt x="14" y="112"/>
                  </a:lnTo>
                  <a:lnTo>
                    <a:pt x="11" y="112"/>
                  </a:lnTo>
                  <a:lnTo>
                    <a:pt x="7" y="116"/>
                  </a:lnTo>
                  <a:lnTo>
                    <a:pt x="3" y="120"/>
                  </a:lnTo>
                  <a:lnTo>
                    <a:pt x="11" y="127"/>
                  </a:lnTo>
                  <a:lnTo>
                    <a:pt x="7" y="127"/>
                  </a:lnTo>
                  <a:lnTo>
                    <a:pt x="11" y="127"/>
                  </a:lnTo>
                  <a:lnTo>
                    <a:pt x="7" y="127"/>
                  </a:lnTo>
                  <a:lnTo>
                    <a:pt x="11" y="127"/>
                  </a:lnTo>
                  <a:lnTo>
                    <a:pt x="7" y="131"/>
                  </a:lnTo>
                  <a:lnTo>
                    <a:pt x="7" y="138"/>
                  </a:lnTo>
                  <a:lnTo>
                    <a:pt x="7" y="145"/>
                  </a:lnTo>
                  <a:lnTo>
                    <a:pt x="11" y="145"/>
                  </a:lnTo>
                  <a:lnTo>
                    <a:pt x="7" y="145"/>
                  </a:lnTo>
                  <a:lnTo>
                    <a:pt x="14" y="152"/>
                  </a:lnTo>
                  <a:lnTo>
                    <a:pt x="14" y="156"/>
                  </a:lnTo>
                  <a:lnTo>
                    <a:pt x="11" y="156"/>
                  </a:lnTo>
                  <a:lnTo>
                    <a:pt x="14" y="156"/>
                  </a:lnTo>
                  <a:lnTo>
                    <a:pt x="11" y="160"/>
                  </a:lnTo>
                  <a:lnTo>
                    <a:pt x="7" y="163"/>
                  </a:lnTo>
                  <a:lnTo>
                    <a:pt x="11" y="167"/>
                  </a:lnTo>
                  <a:lnTo>
                    <a:pt x="11" y="178"/>
                  </a:lnTo>
                  <a:lnTo>
                    <a:pt x="14" y="181"/>
                  </a:lnTo>
                  <a:lnTo>
                    <a:pt x="11" y="185"/>
                  </a:lnTo>
                  <a:lnTo>
                    <a:pt x="7" y="189"/>
                  </a:lnTo>
                  <a:lnTo>
                    <a:pt x="3" y="192"/>
                  </a:lnTo>
                  <a:lnTo>
                    <a:pt x="0" y="192"/>
                  </a:lnTo>
                  <a:lnTo>
                    <a:pt x="7" y="199"/>
                  </a:lnTo>
                  <a:lnTo>
                    <a:pt x="3" y="199"/>
                  </a:lnTo>
                  <a:lnTo>
                    <a:pt x="7" y="199"/>
                  </a:lnTo>
                  <a:lnTo>
                    <a:pt x="11" y="199"/>
                  </a:lnTo>
                  <a:lnTo>
                    <a:pt x="7" y="203"/>
                  </a:lnTo>
                  <a:lnTo>
                    <a:pt x="11" y="203"/>
                  </a:lnTo>
                  <a:lnTo>
                    <a:pt x="7" y="203"/>
                  </a:lnTo>
                  <a:lnTo>
                    <a:pt x="11" y="203"/>
                  </a:lnTo>
                  <a:lnTo>
                    <a:pt x="7" y="203"/>
                  </a:lnTo>
                  <a:lnTo>
                    <a:pt x="11" y="207"/>
                  </a:lnTo>
                  <a:lnTo>
                    <a:pt x="7" y="207"/>
                  </a:lnTo>
                  <a:lnTo>
                    <a:pt x="11" y="210"/>
                  </a:lnTo>
                  <a:lnTo>
                    <a:pt x="11" y="228"/>
                  </a:lnTo>
                  <a:lnTo>
                    <a:pt x="7" y="228"/>
                  </a:lnTo>
                  <a:lnTo>
                    <a:pt x="11" y="232"/>
                  </a:lnTo>
                  <a:lnTo>
                    <a:pt x="11" y="236"/>
                  </a:lnTo>
                  <a:lnTo>
                    <a:pt x="11" y="243"/>
                  </a:lnTo>
                  <a:lnTo>
                    <a:pt x="11" y="250"/>
                  </a:lnTo>
                  <a:lnTo>
                    <a:pt x="14" y="250"/>
                  </a:lnTo>
                  <a:lnTo>
                    <a:pt x="7" y="257"/>
                  </a:lnTo>
                  <a:lnTo>
                    <a:pt x="7" y="261"/>
                  </a:lnTo>
                  <a:lnTo>
                    <a:pt x="11" y="261"/>
                  </a:lnTo>
                  <a:lnTo>
                    <a:pt x="7" y="265"/>
                  </a:lnTo>
                  <a:lnTo>
                    <a:pt x="11" y="265"/>
                  </a:lnTo>
                  <a:lnTo>
                    <a:pt x="7" y="265"/>
                  </a:lnTo>
                  <a:lnTo>
                    <a:pt x="11" y="265"/>
                  </a:lnTo>
                  <a:lnTo>
                    <a:pt x="11" y="272"/>
                  </a:lnTo>
                  <a:lnTo>
                    <a:pt x="7" y="272"/>
                  </a:lnTo>
                  <a:lnTo>
                    <a:pt x="11" y="272"/>
                  </a:lnTo>
                  <a:lnTo>
                    <a:pt x="7" y="275"/>
                  </a:lnTo>
                  <a:lnTo>
                    <a:pt x="11" y="275"/>
                  </a:lnTo>
                </a:path>
              </a:pathLst>
            </a:custGeom>
            <a:noFill/>
            <a:ln w="12700" cmpd="sng">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200">
                <a:solidFill>
                  <a:prstClr val="white"/>
                </a:solidFill>
              </a:endParaRPr>
            </a:p>
          </p:txBody>
        </p:sp>
        <p:sp>
          <p:nvSpPr>
            <p:cNvPr id="93" name="Freeform 186"/>
            <p:cNvSpPr>
              <a:spLocks/>
            </p:cNvSpPr>
            <p:nvPr/>
          </p:nvSpPr>
          <p:spPr bwMode="auto">
            <a:xfrm>
              <a:off x="3973512" y="3089276"/>
              <a:ext cx="23813" cy="879475"/>
            </a:xfrm>
            <a:custGeom>
              <a:avLst/>
              <a:gdLst/>
              <a:ahLst/>
              <a:cxnLst>
                <a:cxn ang="0">
                  <a:pos x="8" y="11"/>
                </a:cxn>
                <a:cxn ang="0">
                  <a:pos x="8" y="21"/>
                </a:cxn>
                <a:cxn ang="0">
                  <a:pos x="8" y="40"/>
                </a:cxn>
                <a:cxn ang="0">
                  <a:pos x="11" y="43"/>
                </a:cxn>
                <a:cxn ang="0">
                  <a:pos x="11" y="54"/>
                </a:cxn>
                <a:cxn ang="0">
                  <a:pos x="11" y="69"/>
                </a:cxn>
                <a:cxn ang="0">
                  <a:pos x="4" y="90"/>
                </a:cxn>
                <a:cxn ang="0">
                  <a:pos x="11" y="98"/>
                </a:cxn>
                <a:cxn ang="0">
                  <a:pos x="4" y="108"/>
                </a:cxn>
                <a:cxn ang="0">
                  <a:pos x="8" y="112"/>
                </a:cxn>
                <a:cxn ang="0">
                  <a:pos x="11" y="119"/>
                </a:cxn>
                <a:cxn ang="0">
                  <a:pos x="11" y="130"/>
                </a:cxn>
                <a:cxn ang="0">
                  <a:pos x="8" y="134"/>
                </a:cxn>
                <a:cxn ang="0">
                  <a:pos x="11" y="174"/>
                </a:cxn>
                <a:cxn ang="0">
                  <a:pos x="8" y="195"/>
                </a:cxn>
                <a:cxn ang="0">
                  <a:pos x="8" y="213"/>
                </a:cxn>
                <a:cxn ang="0">
                  <a:pos x="0" y="228"/>
                </a:cxn>
                <a:cxn ang="0">
                  <a:pos x="4" y="228"/>
                </a:cxn>
                <a:cxn ang="0">
                  <a:pos x="0" y="232"/>
                </a:cxn>
                <a:cxn ang="0">
                  <a:pos x="8" y="246"/>
                </a:cxn>
                <a:cxn ang="0">
                  <a:pos x="0" y="257"/>
                </a:cxn>
                <a:cxn ang="0">
                  <a:pos x="4" y="271"/>
                </a:cxn>
                <a:cxn ang="0">
                  <a:pos x="8" y="293"/>
                </a:cxn>
                <a:cxn ang="0">
                  <a:pos x="8" y="304"/>
                </a:cxn>
                <a:cxn ang="0">
                  <a:pos x="8" y="344"/>
                </a:cxn>
                <a:cxn ang="0">
                  <a:pos x="11" y="348"/>
                </a:cxn>
                <a:cxn ang="0">
                  <a:pos x="8" y="351"/>
                </a:cxn>
                <a:cxn ang="0">
                  <a:pos x="11" y="355"/>
                </a:cxn>
                <a:cxn ang="0">
                  <a:pos x="11" y="373"/>
                </a:cxn>
                <a:cxn ang="0">
                  <a:pos x="11" y="384"/>
                </a:cxn>
                <a:cxn ang="0">
                  <a:pos x="8" y="387"/>
                </a:cxn>
                <a:cxn ang="0">
                  <a:pos x="8" y="413"/>
                </a:cxn>
                <a:cxn ang="0">
                  <a:pos x="8" y="424"/>
                </a:cxn>
                <a:cxn ang="0">
                  <a:pos x="8" y="438"/>
                </a:cxn>
                <a:cxn ang="0">
                  <a:pos x="8" y="445"/>
                </a:cxn>
                <a:cxn ang="0">
                  <a:pos x="8" y="471"/>
                </a:cxn>
                <a:cxn ang="0">
                  <a:pos x="8" y="489"/>
                </a:cxn>
                <a:cxn ang="0">
                  <a:pos x="11" y="500"/>
                </a:cxn>
                <a:cxn ang="0">
                  <a:pos x="11" y="514"/>
                </a:cxn>
                <a:cxn ang="0">
                  <a:pos x="8" y="518"/>
                </a:cxn>
                <a:cxn ang="0">
                  <a:pos x="8" y="536"/>
                </a:cxn>
                <a:cxn ang="0">
                  <a:pos x="11" y="536"/>
                </a:cxn>
              </a:cxnLst>
              <a:rect l="0" t="0" r="r" b="b"/>
              <a:pathLst>
                <a:path w="15" h="554">
                  <a:moveTo>
                    <a:pt x="11" y="0"/>
                  </a:moveTo>
                  <a:lnTo>
                    <a:pt x="8" y="3"/>
                  </a:lnTo>
                  <a:lnTo>
                    <a:pt x="8" y="11"/>
                  </a:lnTo>
                  <a:lnTo>
                    <a:pt x="11" y="11"/>
                  </a:lnTo>
                  <a:lnTo>
                    <a:pt x="8" y="14"/>
                  </a:lnTo>
                  <a:lnTo>
                    <a:pt x="8" y="21"/>
                  </a:lnTo>
                  <a:lnTo>
                    <a:pt x="11" y="25"/>
                  </a:lnTo>
                  <a:lnTo>
                    <a:pt x="8" y="29"/>
                  </a:lnTo>
                  <a:lnTo>
                    <a:pt x="8" y="40"/>
                  </a:lnTo>
                  <a:lnTo>
                    <a:pt x="11" y="40"/>
                  </a:lnTo>
                  <a:lnTo>
                    <a:pt x="8" y="40"/>
                  </a:lnTo>
                  <a:lnTo>
                    <a:pt x="11" y="43"/>
                  </a:lnTo>
                  <a:lnTo>
                    <a:pt x="15" y="47"/>
                  </a:lnTo>
                  <a:lnTo>
                    <a:pt x="15" y="50"/>
                  </a:lnTo>
                  <a:lnTo>
                    <a:pt x="11" y="54"/>
                  </a:lnTo>
                  <a:lnTo>
                    <a:pt x="11" y="69"/>
                  </a:lnTo>
                  <a:lnTo>
                    <a:pt x="8" y="69"/>
                  </a:lnTo>
                  <a:lnTo>
                    <a:pt x="11" y="69"/>
                  </a:lnTo>
                  <a:lnTo>
                    <a:pt x="11" y="76"/>
                  </a:lnTo>
                  <a:lnTo>
                    <a:pt x="11" y="83"/>
                  </a:lnTo>
                  <a:lnTo>
                    <a:pt x="4" y="90"/>
                  </a:lnTo>
                  <a:lnTo>
                    <a:pt x="8" y="90"/>
                  </a:lnTo>
                  <a:lnTo>
                    <a:pt x="4" y="90"/>
                  </a:lnTo>
                  <a:lnTo>
                    <a:pt x="11" y="98"/>
                  </a:lnTo>
                  <a:lnTo>
                    <a:pt x="11" y="105"/>
                  </a:lnTo>
                  <a:lnTo>
                    <a:pt x="8" y="108"/>
                  </a:lnTo>
                  <a:lnTo>
                    <a:pt x="4" y="108"/>
                  </a:lnTo>
                  <a:lnTo>
                    <a:pt x="8" y="108"/>
                  </a:lnTo>
                  <a:lnTo>
                    <a:pt x="4" y="108"/>
                  </a:lnTo>
                  <a:lnTo>
                    <a:pt x="8" y="112"/>
                  </a:lnTo>
                  <a:lnTo>
                    <a:pt x="4" y="112"/>
                  </a:lnTo>
                  <a:lnTo>
                    <a:pt x="8" y="116"/>
                  </a:lnTo>
                  <a:lnTo>
                    <a:pt x="11" y="119"/>
                  </a:lnTo>
                  <a:lnTo>
                    <a:pt x="8" y="123"/>
                  </a:lnTo>
                  <a:lnTo>
                    <a:pt x="11" y="123"/>
                  </a:lnTo>
                  <a:lnTo>
                    <a:pt x="11" y="130"/>
                  </a:lnTo>
                  <a:lnTo>
                    <a:pt x="8" y="130"/>
                  </a:lnTo>
                  <a:lnTo>
                    <a:pt x="11" y="130"/>
                  </a:lnTo>
                  <a:lnTo>
                    <a:pt x="8" y="134"/>
                  </a:lnTo>
                  <a:lnTo>
                    <a:pt x="8" y="152"/>
                  </a:lnTo>
                  <a:lnTo>
                    <a:pt x="11" y="156"/>
                  </a:lnTo>
                  <a:lnTo>
                    <a:pt x="11" y="174"/>
                  </a:lnTo>
                  <a:lnTo>
                    <a:pt x="8" y="177"/>
                  </a:lnTo>
                  <a:lnTo>
                    <a:pt x="8" y="185"/>
                  </a:lnTo>
                  <a:lnTo>
                    <a:pt x="8" y="195"/>
                  </a:lnTo>
                  <a:lnTo>
                    <a:pt x="11" y="195"/>
                  </a:lnTo>
                  <a:lnTo>
                    <a:pt x="8" y="199"/>
                  </a:lnTo>
                  <a:lnTo>
                    <a:pt x="8" y="213"/>
                  </a:lnTo>
                  <a:lnTo>
                    <a:pt x="4" y="217"/>
                  </a:lnTo>
                  <a:lnTo>
                    <a:pt x="0" y="221"/>
                  </a:lnTo>
                  <a:lnTo>
                    <a:pt x="0" y="228"/>
                  </a:lnTo>
                  <a:lnTo>
                    <a:pt x="4" y="228"/>
                  </a:lnTo>
                  <a:lnTo>
                    <a:pt x="0" y="228"/>
                  </a:lnTo>
                  <a:lnTo>
                    <a:pt x="4" y="228"/>
                  </a:lnTo>
                  <a:lnTo>
                    <a:pt x="0" y="232"/>
                  </a:lnTo>
                  <a:lnTo>
                    <a:pt x="4" y="232"/>
                  </a:lnTo>
                  <a:lnTo>
                    <a:pt x="0" y="232"/>
                  </a:lnTo>
                  <a:lnTo>
                    <a:pt x="4" y="235"/>
                  </a:lnTo>
                  <a:lnTo>
                    <a:pt x="4" y="246"/>
                  </a:lnTo>
                  <a:lnTo>
                    <a:pt x="8" y="246"/>
                  </a:lnTo>
                  <a:lnTo>
                    <a:pt x="4" y="246"/>
                  </a:lnTo>
                  <a:lnTo>
                    <a:pt x="8" y="250"/>
                  </a:lnTo>
                  <a:lnTo>
                    <a:pt x="0" y="257"/>
                  </a:lnTo>
                  <a:lnTo>
                    <a:pt x="0" y="261"/>
                  </a:lnTo>
                  <a:lnTo>
                    <a:pt x="4" y="264"/>
                  </a:lnTo>
                  <a:lnTo>
                    <a:pt x="4" y="271"/>
                  </a:lnTo>
                  <a:lnTo>
                    <a:pt x="4" y="282"/>
                  </a:lnTo>
                  <a:lnTo>
                    <a:pt x="8" y="286"/>
                  </a:lnTo>
                  <a:lnTo>
                    <a:pt x="8" y="293"/>
                  </a:lnTo>
                  <a:lnTo>
                    <a:pt x="11" y="297"/>
                  </a:lnTo>
                  <a:lnTo>
                    <a:pt x="11" y="304"/>
                  </a:lnTo>
                  <a:lnTo>
                    <a:pt x="8" y="304"/>
                  </a:lnTo>
                  <a:lnTo>
                    <a:pt x="11" y="308"/>
                  </a:lnTo>
                  <a:lnTo>
                    <a:pt x="8" y="311"/>
                  </a:lnTo>
                  <a:lnTo>
                    <a:pt x="8" y="344"/>
                  </a:lnTo>
                  <a:lnTo>
                    <a:pt x="11" y="348"/>
                  </a:lnTo>
                  <a:lnTo>
                    <a:pt x="8" y="348"/>
                  </a:lnTo>
                  <a:lnTo>
                    <a:pt x="11" y="348"/>
                  </a:lnTo>
                  <a:lnTo>
                    <a:pt x="8" y="351"/>
                  </a:lnTo>
                  <a:lnTo>
                    <a:pt x="11" y="351"/>
                  </a:lnTo>
                  <a:lnTo>
                    <a:pt x="8" y="351"/>
                  </a:lnTo>
                  <a:lnTo>
                    <a:pt x="11" y="351"/>
                  </a:lnTo>
                  <a:lnTo>
                    <a:pt x="8" y="355"/>
                  </a:lnTo>
                  <a:lnTo>
                    <a:pt x="11" y="355"/>
                  </a:lnTo>
                  <a:lnTo>
                    <a:pt x="8" y="355"/>
                  </a:lnTo>
                  <a:lnTo>
                    <a:pt x="11" y="358"/>
                  </a:lnTo>
                  <a:lnTo>
                    <a:pt x="11" y="373"/>
                  </a:lnTo>
                  <a:lnTo>
                    <a:pt x="8" y="377"/>
                  </a:lnTo>
                  <a:lnTo>
                    <a:pt x="11" y="377"/>
                  </a:lnTo>
                  <a:lnTo>
                    <a:pt x="11" y="384"/>
                  </a:lnTo>
                  <a:lnTo>
                    <a:pt x="8" y="384"/>
                  </a:lnTo>
                  <a:lnTo>
                    <a:pt x="11" y="384"/>
                  </a:lnTo>
                  <a:lnTo>
                    <a:pt x="8" y="387"/>
                  </a:lnTo>
                  <a:lnTo>
                    <a:pt x="11" y="391"/>
                  </a:lnTo>
                  <a:lnTo>
                    <a:pt x="8" y="395"/>
                  </a:lnTo>
                  <a:lnTo>
                    <a:pt x="8" y="413"/>
                  </a:lnTo>
                  <a:lnTo>
                    <a:pt x="4" y="413"/>
                  </a:lnTo>
                  <a:lnTo>
                    <a:pt x="8" y="416"/>
                  </a:lnTo>
                  <a:lnTo>
                    <a:pt x="8" y="424"/>
                  </a:lnTo>
                  <a:lnTo>
                    <a:pt x="11" y="427"/>
                  </a:lnTo>
                  <a:lnTo>
                    <a:pt x="8" y="431"/>
                  </a:lnTo>
                  <a:lnTo>
                    <a:pt x="8" y="438"/>
                  </a:lnTo>
                  <a:lnTo>
                    <a:pt x="4" y="438"/>
                  </a:lnTo>
                  <a:lnTo>
                    <a:pt x="11" y="445"/>
                  </a:lnTo>
                  <a:lnTo>
                    <a:pt x="8" y="445"/>
                  </a:lnTo>
                  <a:lnTo>
                    <a:pt x="11" y="445"/>
                  </a:lnTo>
                  <a:lnTo>
                    <a:pt x="8" y="449"/>
                  </a:lnTo>
                  <a:lnTo>
                    <a:pt x="8" y="471"/>
                  </a:lnTo>
                  <a:lnTo>
                    <a:pt x="4" y="474"/>
                  </a:lnTo>
                  <a:lnTo>
                    <a:pt x="8" y="478"/>
                  </a:lnTo>
                  <a:lnTo>
                    <a:pt x="8" y="489"/>
                  </a:lnTo>
                  <a:lnTo>
                    <a:pt x="8" y="496"/>
                  </a:lnTo>
                  <a:lnTo>
                    <a:pt x="8" y="500"/>
                  </a:lnTo>
                  <a:lnTo>
                    <a:pt x="11" y="500"/>
                  </a:lnTo>
                  <a:lnTo>
                    <a:pt x="8" y="503"/>
                  </a:lnTo>
                  <a:lnTo>
                    <a:pt x="8" y="514"/>
                  </a:lnTo>
                  <a:lnTo>
                    <a:pt x="11" y="514"/>
                  </a:lnTo>
                  <a:lnTo>
                    <a:pt x="8" y="514"/>
                  </a:lnTo>
                  <a:lnTo>
                    <a:pt x="11" y="514"/>
                  </a:lnTo>
                  <a:lnTo>
                    <a:pt x="8" y="518"/>
                  </a:lnTo>
                  <a:lnTo>
                    <a:pt x="8" y="529"/>
                  </a:lnTo>
                  <a:lnTo>
                    <a:pt x="4" y="532"/>
                  </a:lnTo>
                  <a:lnTo>
                    <a:pt x="8" y="536"/>
                  </a:lnTo>
                  <a:lnTo>
                    <a:pt x="11" y="536"/>
                  </a:lnTo>
                  <a:lnTo>
                    <a:pt x="8" y="536"/>
                  </a:lnTo>
                  <a:lnTo>
                    <a:pt x="11" y="536"/>
                  </a:lnTo>
                  <a:lnTo>
                    <a:pt x="8" y="540"/>
                  </a:lnTo>
                  <a:lnTo>
                    <a:pt x="8" y="554"/>
                  </a:lnTo>
                </a:path>
              </a:pathLst>
            </a:custGeom>
            <a:noFill/>
            <a:ln w="12700" cmpd="sng">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200">
                <a:solidFill>
                  <a:prstClr val="white"/>
                </a:solidFill>
              </a:endParaRPr>
            </a:p>
          </p:txBody>
        </p:sp>
        <p:sp>
          <p:nvSpPr>
            <p:cNvPr id="94" name="Freeform 187"/>
            <p:cNvSpPr>
              <a:spLocks/>
            </p:cNvSpPr>
            <p:nvPr/>
          </p:nvSpPr>
          <p:spPr bwMode="auto">
            <a:xfrm>
              <a:off x="3979862" y="3968751"/>
              <a:ext cx="11113" cy="144463"/>
            </a:xfrm>
            <a:custGeom>
              <a:avLst/>
              <a:gdLst/>
              <a:ahLst/>
              <a:cxnLst>
                <a:cxn ang="0">
                  <a:pos x="4" y="0"/>
                </a:cxn>
                <a:cxn ang="0">
                  <a:pos x="0" y="4"/>
                </a:cxn>
                <a:cxn ang="0">
                  <a:pos x="0" y="11"/>
                </a:cxn>
                <a:cxn ang="0">
                  <a:pos x="4" y="15"/>
                </a:cxn>
                <a:cxn ang="0">
                  <a:pos x="0" y="15"/>
                </a:cxn>
                <a:cxn ang="0">
                  <a:pos x="4" y="18"/>
                </a:cxn>
                <a:cxn ang="0">
                  <a:pos x="4" y="25"/>
                </a:cxn>
                <a:cxn ang="0">
                  <a:pos x="4" y="33"/>
                </a:cxn>
                <a:cxn ang="0">
                  <a:pos x="4" y="44"/>
                </a:cxn>
                <a:cxn ang="0">
                  <a:pos x="0" y="47"/>
                </a:cxn>
                <a:cxn ang="0">
                  <a:pos x="4" y="47"/>
                </a:cxn>
                <a:cxn ang="0">
                  <a:pos x="0" y="47"/>
                </a:cxn>
                <a:cxn ang="0">
                  <a:pos x="4" y="51"/>
                </a:cxn>
                <a:cxn ang="0">
                  <a:pos x="0" y="51"/>
                </a:cxn>
                <a:cxn ang="0">
                  <a:pos x="4" y="54"/>
                </a:cxn>
                <a:cxn ang="0">
                  <a:pos x="0" y="58"/>
                </a:cxn>
                <a:cxn ang="0">
                  <a:pos x="4" y="62"/>
                </a:cxn>
                <a:cxn ang="0">
                  <a:pos x="4" y="83"/>
                </a:cxn>
                <a:cxn ang="0">
                  <a:pos x="0" y="83"/>
                </a:cxn>
                <a:cxn ang="0">
                  <a:pos x="4" y="83"/>
                </a:cxn>
                <a:cxn ang="0">
                  <a:pos x="0" y="87"/>
                </a:cxn>
                <a:cxn ang="0">
                  <a:pos x="4" y="91"/>
                </a:cxn>
                <a:cxn ang="0">
                  <a:pos x="7" y="91"/>
                </a:cxn>
              </a:cxnLst>
              <a:rect l="0" t="0" r="r" b="b"/>
              <a:pathLst>
                <a:path w="7" h="91">
                  <a:moveTo>
                    <a:pt x="4" y="0"/>
                  </a:moveTo>
                  <a:lnTo>
                    <a:pt x="0" y="4"/>
                  </a:lnTo>
                  <a:lnTo>
                    <a:pt x="0" y="11"/>
                  </a:lnTo>
                  <a:lnTo>
                    <a:pt x="4" y="15"/>
                  </a:lnTo>
                  <a:lnTo>
                    <a:pt x="0" y="15"/>
                  </a:lnTo>
                  <a:lnTo>
                    <a:pt x="4" y="18"/>
                  </a:lnTo>
                  <a:lnTo>
                    <a:pt x="4" y="25"/>
                  </a:lnTo>
                  <a:lnTo>
                    <a:pt x="4" y="33"/>
                  </a:lnTo>
                  <a:lnTo>
                    <a:pt x="4" y="44"/>
                  </a:lnTo>
                  <a:lnTo>
                    <a:pt x="0" y="47"/>
                  </a:lnTo>
                  <a:lnTo>
                    <a:pt x="4" y="47"/>
                  </a:lnTo>
                  <a:lnTo>
                    <a:pt x="0" y="47"/>
                  </a:lnTo>
                  <a:lnTo>
                    <a:pt x="4" y="51"/>
                  </a:lnTo>
                  <a:lnTo>
                    <a:pt x="0" y="51"/>
                  </a:lnTo>
                  <a:lnTo>
                    <a:pt x="4" y="54"/>
                  </a:lnTo>
                  <a:lnTo>
                    <a:pt x="0" y="58"/>
                  </a:lnTo>
                  <a:lnTo>
                    <a:pt x="4" y="62"/>
                  </a:lnTo>
                  <a:lnTo>
                    <a:pt x="4" y="83"/>
                  </a:lnTo>
                  <a:lnTo>
                    <a:pt x="0" y="83"/>
                  </a:lnTo>
                  <a:lnTo>
                    <a:pt x="4" y="83"/>
                  </a:lnTo>
                  <a:lnTo>
                    <a:pt x="0" y="87"/>
                  </a:lnTo>
                  <a:lnTo>
                    <a:pt x="4" y="91"/>
                  </a:lnTo>
                  <a:lnTo>
                    <a:pt x="7" y="91"/>
                  </a:lnTo>
                </a:path>
              </a:pathLst>
            </a:custGeom>
            <a:noFill/>
            <a:ln w="12700" cmpd="sng">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200">
                <a:solidFill>
                  <a:prstClr val="white"/>
                </a:solidFill>
              </a:endParaRPr>
            </a:p>
          </p:txBody>
        </p:sp>
      </p:grpSp>
      <p:sp>
        <p:nvSpPr>
          <p:cNvPr id="98" name="Line 229"/>
          <p:cNvSpPr>
            <a:spLocks noChangeShapeType="1"/>
          </p:cNvSpPr>
          <p:nvPr/>
        </p:nvSpPr>
        <p:spPr bwMode="auto">
          <a:xfrm>
            <a:off x="5539711" y="1048886"/>
            <a:ext cx="867343" cy="0"/>
          </a:xfrm>
          <a:prstGeom prst="line">
            <a:avLst/>
          </a:prstGeom>
          <a:noFill/>
          <a:ln w="12700" cmpd="sng">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200">
              <a:solidFill>
                <a:prstClr val="white"/>
              </a:solidFill>
            </a:endParaRPr>
          </a:p>
        </p:txBody>
      </p:sp>
      <p:sp>
        <p:nvSpPr>
          <p:cNvPr id="99" name="Line 234"/>
          <p:cNvSpPr>
            <a:spLocks noChangeShapeType="1"/>
          </p:cNvSpPr>
          <p:nvPr/>
        </p:nvSpPr>
        <p:spPr bwMode="auto">
          <a:xfrm>
            <a:off x="5539711" y="1053776"/>
            <a:ext cx="3042" cy="35450"/>
          </a:xfrm>
          <a:prstGeom prst="line">
            <a:avLst/>
          </a:prstGeom>
          <a:noFill/>
          <a:ln w="12700" cmpd="sng">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200">
              <a:solidFill>
                <a:prstClr val="white"/>
              </a:solidFill>
            </a:endParaRPr>
          </a:p>
        </p:txBody>
      </p:sp>
      <p:sp>
        <p:nvSpPr>
          <p:cNvPr id="100" name="Line 237"/>
          <p:cNvSpPr>
            <a:spLocks noChangeShapeType="1"/>
          </p:cNvSpPr>
          <p:nvPr/>
        </p:nvSpPr>
        <p:spPr bwMode="auto">
          <a:xfrm>
            <a:off x="6224004" y="1053776"/>
            <a:ext cx="3042" cy="35450"/>
          </a:xfrm>
          <a:prstGeom prst="line">
            <a:avLst/>
          </a:prstGeom>
          <a:noFill/>
          <a:ln w="12700" cmpd="sng">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200">
              <a:solidFill>
                <a:prstClr val="white"/>
              </a:solidFill>
            </a:endParaRPr>
          </a:p>
        </p:txBody>
      </p:sp>
      <p:grpSp>
        <p:nvGrpSpPr>
          <p:cNvPr id="108" name="Group 107"/>
          <p:cNvGrpSpPr/>
          <p:nvPr/>
        </p:nvGrpSpPr>
        <p:grpSpPr>
          <a:xfrm>
            <a:off x="5573165" y="1124428"/>
            <a:ext cx="672126" cy="2237022"/>
            <a:chOff x="4237194" y="1046163"/>
            <a:chExt cx="350837" cy="2905125"/>
          </a:xfrm>
        </p:grpSpPr>
        <p:sp>
          <p:nvSpPr>
            <p:cNvPr id="109" name="Freeform 271"/>
            <p:cNvSpPr>
              <a:spLocks/>
            </p:cNvSpPr>
            <p:nvPr/>
          </p:nvSpPr>
          <p:spPr bwMode="auto">
            <a:xfrm>
              <a:off x="4245945" y="2692400"/>
              <a:ext cx="23813" cy="57150"/>
            </a:xfrm>
            <a:custGeom>
              <a:avLst/>
              <a:gdLst/>
              <a:ahLst/>
              <a:cxnLst>
                <a:cxn ang="0">
                  <a:pos x="11" y="0"/>
                </a:cxn>
                <a:cxn ang="0">
                  <a:pos x="15" y="3"/>
                </a:cxn>
                <a:cxn ang="0">
                  <a:pos x="15" y="14"/>
                </a:cxn>
                <a:cxn ang="0">
                  <a:pos x="7" y="21"/>
                </a:cxn>
                <a:cxn ang="0">
                  <a:pos x="7" y="25"/>
                </a:cxn>
                <a:cxn ang="0">
                  <a:pos x="0" y="32"/>
                </a:cxn>
                <a:cxn ang="0">
                  <a:pos x="0" y="36"/>
                </a:cxn>
              </a:cxnLst>
              <a:rect l="0" t="0" r="r" b="b"/>
              <a:pathLst>
                <a:path w="15" h="36">
                  <a:moveTo>
                    <a:pt x="11" y="0"/>
                  </a:moveTo>
                  <a:lnTo>
                    <a:pt x="15" y="3"/>
                  </a:lnTo>
                  <a:lnTo>
                    <a:pt x="15" y="14"/>
                  </a:lnTo>
                  <a:lnTo>
                    <a:pt x="7" y="21"/>
                  </a:lnTo>
                  <a:lnTo>
                    <a:pt x="7" y="25"/>
                  </a:lnTo>
                  <a:lnTo>
                    <a:pt x="0" y="32"/>
                  </a:lnTo>
                  <a:lnTo>
                    <a:pt x="0" y="36"/>
                  </a:lnTo>
                </a:path>
              </a:pathLst>
            </a:custGeom>
            <a:noFill/>
            <a:ln w="12700" cmpd="sng">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200">
                <a:solidFill>
                  <a:prstClr val="white"/>
                </a:solidFill>
              </a:endParaRPr>
            </a:p>
          </p:txBody>
        </p:sp>
        <p:grpSp>
          <p:nvGrpSpPr>
            <p:cNvPr id="110" name="Group 109"/>
            <p:cNvGrpSpPr/>
            <p:nvPr/>
          </p:nvGrpSpPr>
          <p:grpSpPr>
            <a:xfrm>
              <a:off x="4237194" y="1046163"/>
              <a:ext cx="350837" cy="2905125"/>
              <a:chOff x="6159500" y="1046163"/>
              <a:chExt cx="350837" cy="2905125"/>
            </a:xfrm>
          </p:grpSpPr>
          <p:sp>
            <p:nvSpPr>
              <p:cNvPr id="111" name="Freeform 268"/>
              <p:cNvSpPr>
                <a:spLocks/>
              </p:cNvSpPr>
              <p:nvPr/>
            </p:nvSpPr>
            <p:spPr bwMode="auto">
              <a:xfrm>
                <a:off x="6200775" y="1046163"/>
                <a:ext cx="114300" cy="569913"/>
              </a:xfrm>
              <a:custGeom>
                <a:avLst/>
                <a:gdLst/>
                <a:ahLst/>
                <a:cxnLst>
                  <a:cxn ang="0">
                    <a:pos x="39" y="11"/>
                  </a:cxn>
                  <a:cxn ang="0">
                    <a:pos x="29" y="15"/>
                  </a:cxn>
                  <a:cxn ang="0">
                    <a:pos x="18" y="19"/>
                  </a:cxn>
                  <a:cxn ang="0">
                    <a:pos x="14" y="26"/>
                  </a:cxn>
                  <a:cxn ang="0">
                    <a:pos x="25" y="37"/>
                  </a:cxn>
                  <a:cxn ang="0">
                    <a:pos x="36" y="44"/>
                  </a:cxn>
                  <a:cxn ang="0">
                    <a:pos x="39" y="51"/>
                  </a:cxn>
                  <a:cxn ang="0">
                    <a:pos x="39" y="69"/>
                  </a:cxn>
                  <a:cxn ang="0">
                    <a:pos x="36" y="73"/>
                  </a:cxn>
                  <a:cxn ang="0">
                    <a:pos x="25" y="80"/>
                  </a:cxn>
                  <a:cxn ang="0">
                    <a:pos x="18" y="91"/>
                  </a:cxn>
                  <a:cxn ang="0">
                    <a:pos x="29" y="95"/>
                  </a:cxn>
                  <a:cxn ang="0">
                    <a:pos x="32" y="109"/>
                  </a:cxn>
                  <a:cxn ang="0">
                    <a:pos x="21" y="116"/>
                  </a:cxn>
                  <a:cxn ang="0">
                    <a:pos x="29" y="124"/>
                  </a:cxn>
                  <a:cxn ang="0">
                    <a:pos x="39" y="127"/>
                  </a:cxn>
                  <a:cxn ang="0">
                    <a:pos x="50" y="131"/>
                  </a:cxn>
                  <a:cxn ang="0">
                    <a:pos x="61" y="138"/>
                  </a:cxn>
                  <a:cxn ang="0">
                    <a:pos x="50" y="145"/>
                  </a:cxn>
                  <a:cxn ang="0">
                    <a:pos x="54" y="163"/>
                  </a:cxn>
                  <a:cxn ang="0">
                    <a:pos x="54" y="182"/>
                  </a:cxn>
                  <a:cxn ang="0">
                    <a:pos x="43" y="189"/>
                  </a:cxn>
                  <a:cxn ang="0">
                    <a:pos x="47" y="200"/>
                  </a:cxn>
                  <a:cxn ang="0">
                    <a:pos x="58" y="207"/>
                  </a:cxn>
                  <a:cxn ang="0">
                    <a:pos x="54" y="221"/>
                  </a:cxn>
                  <a:cxn ang="0">
                    <a:pos x="58" y="243"/>
                  </a:cxn>
                  <a:cxn ang="0">
                    <a:pos x="47" y="247"/>
                  </a:cxn>
                  <a:cxn ang="0">
                    <a:pos x="32" y="250"/>
                  </a:cxn>
                  <a:cxn ang="0">
                    <a:pos x="18" y="250"/>
                  </a:cxn>
                  <a:cxn ang="0">
                    <a:pos x="7" y="254"/>
                  </a:cxn>
                  <a:cxn ang="0">
                    <a:pos x="0" y="261"/>
                  </a:cxn>
                  <a:cxn ang="0">
                    <a:pos x="10" y="265"/>
                  </a:cxn>
                  <a:cxn ang="0">
                    <a:pos x="21" y="269"/>
                  </a:cxn>
                  <a:cxn ang="0">
                    <a:pos x="32" y="276"/>
                  </a:cxn>
                  <a:cxn ang="0">
                    <a:pos x="43" y="279"/>
                  </a:cxn>
                  <a:cxn ang="0">
                    <a:pos x="58" y="290"/>
                  </a:cxn>
                  <a:cxn ang="0">
                    <a:pos x="65" y="301"/>
                  </a:cxn>
                  <a:cxn ang="0">
                    <a:pos x="72" y="316"/>
                  </a:cxn>
                  <a:cxn ang="0">
                    <a:pos x="72" y="330"/>
                  </a:cxn>
                  <a:cxn ang="0">
                    <a:pos x="68" y="337"/>
                  </a:cxn>
                  <a:cxn ang="0">
                    <a:pos x="58" y="348"/>
                  </a:cxn>
                  <a:cxn ang="0">
                    <a:pos x="54" y="348"/>
                  </a:cxn>
                </a:cxnLst>
                <a:rect l="0" t="0" r="r" b="b"/>
                <a:pathLst>
                  <a:path w="72" h="359">
                    <a:moveTo>
                      <a:pt x="43" y="0"/>
                    </a:moveTo>
                    <a:lnTo>
                      <a:pt x="43" y="8"/>
                    </a:lnTo>
                    <a:lnTo>
                      <a:pt x="39" y="11"/>
                    </a:lnTo>
                    <a:lnTo>
                      <a:pt x="36" y="11"/>
                    </a:lnTo>
                    <a:lnTo>
                      <a:pt x="32" y="11"/>
                    </a:lnTo>
                    <a:lnTo>
                      <a:pt x="29" y="15"/>
                    </a:lnTo>
                    <a:lnTo>
                      <a:pt x="25" y="15"/>
                    </a:lnTo>
                    <a:lnTo>
                      <a:pt x="21" y="15"/>
                    </a:lnTo>
                    <a:lnTo>
                      <a:pt x="18" y="19"/>
                    </a:lnTo>
                    <a:lnTo>
                      <a:pt x="14" y="22"/>
                    </a:lnTo>
                    <a:lnTo>
                      <a:pt x="10" y="22"/>
                    </a:lnTo>
                    <a:lnTo>
                      <a:pt x="14" y="26"/>
                    </a:lnTo>
                    <a:lnTo>
                      <a:pt x="18" y="29"/>
                    </a:lnTo>
                    <a:lnTo>
                      <a:pt x="21" y="33"/>
                    </a:lnTo>
                    <a:lnTo>
                      <a:pt x="25" y="37"/>
                    </a:lnTo>
                    <a:lnTo>
                      <a:pt x="29" y="40"/>
                    </a:lnTo>
                    <a:lnTo>
                      <a:pt x="32" y="40"/>
                    </a:lnTo>
                    <a:lnTo>
                      <a:pt x="36" y="44"/>
                    </a:lnTo>
                    <a:lnTo>
                      <a:pt x="39" y="47"/>
                    </a:lnTo>
                    <a:lnTo>
                      <a:pt x="43" y="51"/>
                    </a:lnTo>
                    <a:lnTo>
                      <a:pt x="39" y="51"/>
                    </a:lnTo>
                    <a:lnTo>
                      <a:pt x="47" y="58"/>
                    </a:lnTo>
                    <a:lnTo>
                      <a:pt x="47" y="62"/>
                    </a:lnTo>
                    <a:lnTo>
                      <a:pt x="39" y="69"/>
                    </a:lnTo>
                    <a:lnTo>
                      <a:pt x="43" y="69"/>
                    </a:lnTo>
                    <a:lnTo>
                      <a:pt x="39" y="69"/>
                    </a:lnTo>
                    <a:lnTo>
                      <a:pt x="36" y="73"/>
                    </a:lnTo>
                    <a:lnTo>
                      <a:pt x="32" y="73"/>
                    </a:lnTo>
                    <a:lnTo>
                      <a:pt x="29" y="76"/>
                    </a:lnTo>
                    <a:lnTo>
                      <a:pt x="25" y="80"/>
                    </a:lnTo>
                    <a:lnTo>
                      <a:pt x="21" y="84"/>
                    </a:lnTo>
                    <a:lnTo>
                      <a:pt x="21" y="91"/>
                    </a:lnTo>
                    <a:lnTo>
                      <a:pt x="18" y="91"/>
                    </a:lnTo>
                    <a:lnTo>
                      <a:pt x="21" y="91"/>
                    </a:lnTo>
                    <a:lnTo>
                      <a:pt x="25" y="95"/>
                    </a:lnTo>
                    <a:lnTo>
                      <a:pt x="29" y="95"/>
                    </a:lnTo>
                    <a:lnTo>
                      <a:pt x="32" y="98"/>
                    </a:lnTo>
                    <a:lnTo>
                      <a:pt x="32" y="105"/>
                    </a:lnTo>
                    <a:lnTo>
                      <a:pt x="32" y="109"/>
                    </a:lnTo>
                    <a:lnTo>
                      <a:pt x="29" y="113"/>
                    </a:lnTo>
                    <a:lnTo>
                      <a:pt x="25" y="116"/>
                    </a:lnTo>
                    <a:lnTo>
                      <a:pt x="21" y="116"/>
                    </a:lnTo>
                    <a:lnTo>
                      <a:pt x="29" y="124"/>
                    </a:lnTo>
                    <a:lnTo>
                      <a:pt x="25" y="124"/>
                    </a:lnTo>
                    <a:lnTo>
                      <a:pt x="29" y="124"/>
                    </a:lnTo>
                    <a:lnTo>
                      <a:pt x="32" y="124"/>
                    </a:lnTo>
                    <a:lnTo>
                      <a:pt x="36" y="124"/>
                    </a:lnTo>
                    <a:lnTo>
                      <a:pt x="39" y="127"/>
                    </a:lnTo>
                    <a:lnTo>
                      <a:pt x="43" y="127"/>
                    </a:lnTo>
                    <a:lnTo>
                      <a:pt x="47" y="131"/>
                    </a:lnTo>
                    <a:lnTo>
                      <a:pt x="50" y="131"/>
                    </a:lnTo>
                    <a:lnTo>
                      <a:pt x="54" y="131"/>
                    </a:lnTo>
                    <a:lnTo>
                      <a:pt x="58" y="134"/>
                    </a:lnTo>
                    <a:lnTo>
                      <a:pt x="61" y="138"/>
                    </a:lnTo>
                    <a:lnTo>
                      <a:pt x="58" y="142"/>
                    </a:lnTo>
                    <a:lnTo>
                      <a:pt x="54" y="142"/>
                    </a:lnTo>
                    <a:lnTo>
                      <a:pt x="50" y="145"/>
                    </a:lnTo>
                    <a:lnTo>
                      <a:pt x="58" y="153"/>
                    </a:lnTo>
                    <a:lnTo>
                      <a:pt x="58" y="160"/>
                    </a:lnTo>
                    <a:lnTo>
                      <a:pt x="54" y="163"/>
                    </a:lnTo>
                    <a:lnTo>
                      <a:pt x="54" y="178"/>
                    </a:lnTo>
                    <a:lnTo>
                      <a:pt x="58" y="178"/>
                    </a:lnTo>
                    <a:lnTo>
                      <a:pt x="54" y="182"/>
                    </a:lnTo>
                    <a:lnTo>
                      <a:pt x="50" y="185"/>
                    </a:lnTo>
                    <a:lnTo>
                      <a:pt x="47" y="185"/>
                    </a:lnTo>
                    <a:lnTo>
                      <a:pt x="43" y="189"/>
                    </a:lnTo>
                    <a:lnTo>
                      <a:pt x="39" y="192"/>
                    </a:lnTo>
                    <a:lnTo>
                      <a:pt x="43" y="196"/>
                    </a:lnTo>
                    <a:lnTo>
                      <a:pt x="47" y="200"/>
                    </a:lnTo>
                    <a:lnTo>
                      <a:pt x="50" y="203"/>
                    </a:lnTo>
                    <a:lnTo>
                      <a:pt x="54" y="203"/>
                    </a:lnTo>
                    <a:lnTo>
                      <a:pt x="58" y="207"/>
                    </a:lnTo>
                    <a:lnTo>
                      <a:pt x="58" y="214"/>
                    </a:lnTo>
                    <a:lnTo>
                      <a:pt x="58" y="218"/>
                    </a:lnTo>
                    <a:lnTo>
                      <a:pt x="54" y="221"/>
                    </a:lnTo>
                    <a:lnTo>
                      <a:pt x="58" y="225"/>
                    </a:lnTo>
                    <a:lnTo>
                      <a:pt x="58" y="232"/>
                    </a:lnTo>
                    <a:lnTo>
                      <a:pt x="58" y="243"/>
                    </a:lnTo>
                    <a:lnTo>
                      <a:pt x="54" y="243"/>
                    </a:lnTo>
                    <a:lnTo>
                      <a:pt x="50" y="243"/>
                    </a:lnTo>
                    <a:lnTo>
                      <a:pt x="47" y="247"/>
                    </a:lnTo>
                    <a:lnTo>
                      <a:pt x="43" y="247"/>
                    </a:lnTo>
                    <a:lnTo>
                      <a:pt x="39" y="247"/>
                    </a:lnTo>
                    <a:lnTo>
                      <a:pt x="32" y="250"/>
                    </a:lnTo>
                    <a:lnTo>
                      <a:pt x="29" y="250"/>
                    </a:lnTo>
                    <a:lnTo>
                      <a:pt x="21" y="250"/>
                    </a:lnTo>
                    <a:lnTo>
                      <a:pt x="18" y="250"/>
                    </a:lnTo>
                    <a:lnTo>
                      <a:pt x="14" y="254"/>
                    </a:lnTo>
                    <a:lnTo>
                      <a:pt x="10" y="254"/>
                    </a:lnTo>
                    <a:lnTo>
                      <a:pt x="7" y="254"/>
                    </a:lnTo>
                    <a:lnTo>
                      <a:pt x="3" y="254"/>
                    </a:lnTo>
                    <a:lnTo>
                      <a:pt x="3" y="261"/>
                    </a:lnTo>
                    <a:lnTo>
                      <a:pt x="0" y="261"/>
                    </a:lnTo>
                    <a:lnTo>
                      <a:pt x="3" y="261"/>
                    </a:lnTo>
                    <a:lnTo>
                      <a:pt x="7" y="265"/>
                    </a:lnTo>
                    <a:lnTo>
                      <a:pt x="10" y="265"/>
                    </a:lnTo>
                    <a:lnTo>
                      <a:pt x="14" y="265"/>
                    </a:lnTo>
                    <a:lnTo>
                      <a:pt x="18" y="269"/>
                    </a:lnTo>
                    <a:lnTo>
                      <a:pt x="21" y="269"/>
                    </a:lnTo>
                    <a:lnTo>
                      <a:pt x="25" y="269"/>
                    </a:lnTo>
                    <a:lnTo>
                      <a:pt x="29" y="272"/>
                    </a:lnTo>
                    <a:lnTo>
                      <a:pt x="32" y="276"/>
                    </a:lnTo>
                    <a:lnTo>
                      <a:pt x="36" y="276"/>
                    </a:lnTo>
                    <a:lnTo>
                      <a:pt x="39" y="276"/>
                    </a:lnTo>
                    <a:lnTo>
                      <a:pt x="43" y="279"/>
                    </a:lnTo>
                    <a:lnTo>
                      <a:pt x="47" y="279"/>
                    </a:lnTo>
                    <a:lnTo>
                      <a:pt x="50" y="283"/>
                    </a:lnTo>
                    <a:lnTo>
                      <a:pt x="58" y="290"/>
                    </a:lnTo>
                    <a:lnTo>
                      <a:pt x="58" y="298"/>
                    </a:lnTo>
                    <a:lnTo>
                      <a:pt x="61" y="301"/>
                    </a:lnTo>
                    <a:lnTo>
                      <a:pt x="65" y="301"/>
                    </a:lnTo>
                    <a:lnTo>
                      <a:pt x="68" y="305"/>
                    </a:lnTo>
                    <a:lnTo>
                      <a:pt x="72" y="308"/>
                    </a:lnTo>
                    <a:lnTo>
                      <a:pt x="72" y="316"/>
                    </a:lnTo>
                    <a:lnTo>
                      <a:pt x="68" y="319"/>
                    </a:lnTo>
                    <a:lnTo>
                      <a:pt x="68" y="326"/>
                    </a:lnTo>
                    <a:lnTo>
                      <a:pt x="72" y="330"/>
                    </a:lnTo>
                    <a:lnTo>
                      <a:pt x="68" y="330"/>
                    </a:lnTo>
                    <a:lnTo>
                      <a:pt x="72" y="334"/>
                    </a:lnTo>
                    <a:lnTo>
                      <a:pt x="68" y="337"/>
                    </a:lnTo>
                    <a:lnTo>
                      <a:pt x="65" y="341"/>
                    </a:lnTo>
                    <a:lnTo>
                      <a:pt x="61" y="345"/>
                    </a:lnTo>
                    <a:lnTo>
                      <a:pt x="58" y="348"/>
                    </a:lnTo>
                    <a:lnTo>
                      <a:pt x="54" y="348"/>
                    </a:lnTo>
                    <a:lnTo>
                      <a:pt x="58" y="348"/>
                    </a:lnTo>
                    <a:lnTo>
                      <a:pt x="54" y="348"/>
                    </a:lnTo>
                    <a:lnTo>
                      <a:pt x="58" y="352"/>
                    </a:lnTo>
                    <a:lnTo>
                      <a:pt x="65" y="359"/>
                    </a:lnTo>
                  </a:path>
                </a:pathLst>
              </a:custGeom>
              <a:noFill/>
              <a:ln w="12700" cmpd="sng">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200">
                  <a:solidFill>
                    <a:prstClr val="white"/>
                  </a:solidFill>
                </a:endParaRPr>
              </a:p>
            </p:txBody>
          </p:sp>
          <p:sp>
            <p:nvSpPr>
              <p:cNvPr id="112" name="Freeform 269"/>
              <p:cNvSpPr>
                <a:spLocks/>
              </p:cNvSpPr>
              <p:nvPr/>
            </p:nvSpPr>
            <p:spPr bwMode="auto">
              <a:xfrm>
                <a:off x="6292850" y="1616075"/>
                <a:ext cx="188913" cy="558800"/>
              </a:xfrm>
              <a:custGeom>
                <a:avLst/>
                <a:gdLst/>
                <a:ahLst/>
                <a:cxnLst>
                  <a:cxn ang="0">
                    <a:pos x="14" y="11"/>
                  </a:cxn>
                  <a:cxn ang="0">
                    <a:pos x="21" y="18"/>
                  </a:cxn>
                  <a:cxn ang="0">
                    <a:pos x="32" y="25"/>
                  </a:cxn>
                  <a:cxn ang="0">
                    <a:pos x="39" y="40"/>
                  </a:cxn>
                  <a:cxn ang="0">
                    <a:pos x="29" y="44"/>
                  </a:cxn>
                  <a:cxn ang="0">
                    <a:pos x="18" y="51"/>
                  </a:cxn>
                  <a:cxn ang="0">
                    <a:pos x="14" y="58"/>
                  </a:cxn>
                  <a:cxn ang="0">
                    <a:pos x="7" y="69"/>
                  </a:cxn>
                  <a:cxn ang="0">
                    <a:pos x="7" y="83"/>
                  </a:cxn>
                  <a:cxn ang="0">
                    <a:pos x="3" y="102"/>
                  </a:cxn>
                  <a:cxn ang="0">
                    <a:pos x="3" y="116"/>
                  </a:cxn>
                  <a:cxn ang="0">
                    <a:pos x="10" y="131"/>
                  </a:cxn>
                  <a:cxn ang="0">
                    <a:pos x="21" y="141"/>
                  </a:cxn>
                  <a:cxn ang="0">
                    <a:pos x="29" y="149"/>
                  </a:cxn>
                  <a:cxn ang="0">
                    <a:pos x="18" y="160"/>
                  </a:cxn>
                  <a:cxn ang="0">
                    <a:pos x="10" y="178"/>
                  </a:cxn>
                  <a:cxn ang="0">
                    <a:pos x="3" y="189"/>
                  </a:cxn>
                  <a:cxn ang="0">
                    <a:pos x="14" y="196"/>
                  </a:cxn>
                  <a:cxn ang="0">
                    <a:pos x="25" y="199"/>
                  </a:cxn>
                  <a:cxn ang="0">
                    <a:pos x="36" y="207"/>
                  </a:cxn>
                  <a:cxn ang="0">
                    <a:pos x="47" y="214"/>
                  </a:cxn>
                  <a:cxn ang="0">
                    <a:pos x="58" y="221"/>
                  </a:cxn>
                  <a:cxn ang="0">
                    <a:pos x="50" y="232"/>
                  </a:cxn>
                  <a:cxn ang="0">
                    <a:pos x="61" y="236"/>
                  </a:cxn>
                  <a:cxn ang="0">
                    <a:pos x="79" y="239"/>
                  </a:cxn>
                  <a:cxn ang="0">
                    <a:pos x="94" y="243"/>
                  </a:cxn>
                  <a:cxn ang="0">
                    <a:pos x="112" y="243"/>
                  </a:cxn>
                  <a:cxn ang="0">
                    <a:pos x="119" y="257"/>
                  </a:cxn>
                  <a:cxn ang="0">
                    <a:pos x="101" y="265"/>
                  </a:cxn>
                  <a:cxn ang="0">
                    <a:pos x="94" y="272"/>
                  </a:cxn>
                  <a:cxn ang="0">
                    <a:pos x="105" y="279"/>
                  </a:cxn>
                  <a:cxn ang="0">
                    <a:pos x="94" y="283"/>
                  </a:cxn>
                  <a:cxn ang="0">
                    <a:pos x="83" y="283"/>
                  </a:cxn>
                  <a:cxn ang="0">
                    <a:pos x="72" y="286"/>
                  </a:cxn>
                  <a:cxn ang="0">
                    <a:pos x="61" y="290"/>
                  </a:cxn>
                  <a:cxn ang="0">
                    <a:pos x="65" y="297"/>
                  </a:cxn>
                  <a:cxn ang="0">
                    <a:pos x="76" y="304"/>
                  </a:cxn>
                  <a:cxn ang="0">
                    <a:pos x="83" y="312"/>
                  </a:cxn>
                  <a:cxn ang="0">
                    <a:pos x="94" y="319"/>
                  </a:cxn>
                  <a:cxn ang="0">
                    <a:pos x="94" y="326"/>
                  </a:cxn>
                  <a:cxn ang="0">
                    <a:pos x="105" y="333"/>
                  </a:cxn>
                  <a:cxn ang="0">
                    <a:pos x="105" y="352"/>
                  </a:cxn>
                </a:cxnLst>
                <a:rect l="0" t="0" r="r" b="b"/>
                <a:pathLst>
                  <a:path w="119" h="352">
                    <a:moveTo>
                      <a:pt x="7" y="0"/>
                    </a:moveTo>
                    <a:lnTo>
                      <a:pt x="7" y="4"/>
                    </a:lnTo>
                    <a:lnTo>
                      <a:pt x="14" y="11"/>
                    </a:lnTo>
                    <a:lnTo>
                      <a:pt x="14" y="15"/>
                    </a:lnTo>
                    <a:lnTo>
                      <a:pt x="18" y="18"/>
                    </a:lnTo>
                    <a:lnTo>
                      <a:pt x="21" y="18"/>
                    </a:lnTo>
                    <a:lnTo>
                      <a:pt x="25" y="18"/>
                    </a:lnTo>
                    <a:lnTo>
                      <a:pt x="29" y="22"/>
                    </a:lnTo>
                    <a:lnTo>
                      <a:pt x="32" y="25"/>
                    </a:lnTo>
                    <a:lnTo>
                      <a:pt x="36" y="29"/>
                    </a:lnTo>
                    <a:lnTo>
                      <a:pt x="39" y="33"/>
                    </a:lnTo>
                    <a:lnTo>
                      <a:pt x="39" y="40"/>
                    </a:lnTo>
                    <a:lnTo>
                      <a:pt x="36" y="44"/>
                    </a:lnTo>
                    <a:lnTo>
                      <a:pt x="32" y="44"/>
                    </a:lnTo>
                    <a:lnTo>
                      <a:pt x="29" y="44"/>
                    </a:lnTo>
                    <a:lnTo>
                      <a:pt x="25" y="47"/>
                    </a:lnTo>
                    <a:lnTo>
                      <a:pt x="21" y="51"/>
                    </a:lnTo>
                    <a:lnTo>
                      <a:pt x="18" y="51"/>
                    </a:lnTo>
                    <a:lnTo>
                      <a:pt x="14" y="54"/>
                    </a:lnTo>
                    <a:lnTo>
                      <a:pt x="10" y="54"/>
                    </a:lnTo>
                    <a:lnTo>
                      <a:pt x="14" y="58"/>
                    </a:lnTo>
                    <a:lnTo>
                      <a:pt x="10" y="62"/>
                    </a:lnTo>
                    <a:lnTo>
                      <a:pt x="7" y="65"/>
                    </a:lnTo>
                    <a:lnTo>
                      <a:pt x="7" y="69"/>
                    </a:lnTo>
                    <a:lnTo>
                      <a:pt x="3" y="73"/>
                    </a:lnTo>
                    <a:lnTo>
                      <a:pt x="3" y="80"/>
                    </a:lnTo>
                    <a:lnTo>
                      <a:pt x="7" y="83"/>
                    </a:lnTo>
                    <a:lnTo>
                      <a:pt x="7" y="91"/>
                    </a:lnTo>
                    <a:lnTo>
                      <a:pt x="3" y="94"/>
                    </a:lnTo>
                    <a:lnTo>
                      <a:pt x="3" y="102"/>
                    </a:lnTo>
                    <a:lnTo>
                      <a:pt x="0" y="105"/>
                    </a:lnTo>
                    <a:lnTo>
                      <a:pt x="0" y="116"/>
                    </a:lnTo>
                    <a:lnTo>
                      <a:pt x="3" y="116"/>
                    </a:lnTo>
                    <a:lnTo>
                      <a:pt x="7" y="120"/>
                    </a:lnTo>
                    <a:lnTo>
                      <a:pt x="10" y="123"/>
                    </a:lnTo>
                    <a:lnTo>
                      <a:pt x="10" y="131"/>
                    </a:lnTo>
                    <a:lnTo>
                      <a:pt x="14" y="134"/>
                    </a:lnTo>
                    <a:lnTo>
                      <a:pt x="18" y="138"/>
                    </a:lnTo>
                    <a:lnTo>
                      <a:pt x="21" y="141"/>
                    </a:lnTo>
                    <a:lnTo>
                      <a:pt x="29" y="149"/>
                    </a:lnTo>
                    <a:lnTo>
                      <a:pt x="25" y="149"/>
                    </a:lnTo>
                    <a:lnTo>
                      <a:pt x="29" y="149"/>
                    </a:lnTo>
                    <a:lnTo>
                      <a:pt x="21" y="156"/>
                    </a:lnTo>
                    <a:lnTo>
                      <a:pt x="21" y="160"/>
                    </a:lnTo>
                    <a:lnTo>
                      <a:pt x="18" y="160"/>
                    </a:lnTo>
                    <a:lnTo>
                      <a:pt x="10" y="167"/>
                    </a:lnTo>
                    <a:lnTo>
                      <a:pt x="10" y="170"/>
                    </a:lnTo>
                    <a:lnTo>
                      <a:pt x="10" y="178"/>
                    </a:lnTo>
                    <a:lnTo>
                      <a:pt x="10" y="181"/>
                    </a:lnTo>
                    <a:lnTo>
                      <a:pt x="7" y="185"/>
                    </a:lnTo>
                    <a:lnTo>
                      <a:pt x="3" y="189"/>
                    </a:lnTo>
                    <a:lnTo>
                      <a:pt x="7" y="192"/>
                    </a:lnTo>
                    <a:lnTo>
                      <a:pt x="10" y="192"/>
                    </a:lnTo>
                    <a:lnTo>
                      <a:pt x="14" y="196"/>
                    </a:lnTo>
                    <a:lnTo>
                      <a:pt x="18" y="196"/>
                    </a:lnTo>
                    <a:lnTo>
                      <a:pt x="21" y="199"/>
                    </a:lnTo>
                    <a:lnTo>
                      <a:pt x="25" y="199"/>
                    </a:lnTo>
                    <a:lnTo>
                      <a:pt x="29" y="203"/>
                    </a:lnTo>
                    <a:lnTo>
                      <a:pt x="32" y="207"/>
                    </a:lnTo>
                    <a:lnTo>
                      <a:pt x="36" y="207"/>
                    </a:lnTo>
                    <a:lnTo>
                      <a:pt x="39" y="207"/>
                    </a:lnTo>
                    <a:lnTo>
                      <a:pt x="43" y="210"/>
                    </a:lnTo>
                    <a:lnTo>
                      <a:pt x="47" y="214"/>
                    </a:lnTo>
                    <a:lnTo>
                      <a:pt x="50" y="218"/>
                    </a:lnTo>
                    <a:lnTo>
                      <a:pt x="54" y="218"/>
                    </a:lnTo>
                    <a:lnTo>
                      <a:pt x="58" y="221"/>
                    </a:lnTo>
                    <a:lnTo>
                      <a:pt x="54" y="225"/>
                    </a:lnTo>
                    <a:lnTo>
                      <a:pt x="54" y="232"/>
                    </a:lnTo>
                    <a:lnTo>
                      <a:pt x="50" y="232"/>
                    </a:lnTo>
                    <a:lnTo>
                      <a:pt x="54" y="232"/>
                    </a:lnTo>
                    <a:lnTo>
                      <a:pt x="58" y="236"/>
                    </a:lnTo>
                    <a:lnTo>
                      <a:pt x="61" y="236"/>
                    </a:lnTo>
                    <a:lnTo>
                      <a:pt x="68" y="236"/>
                    </a:lnTo>
                    <a:lnTo>
                      <a:pt x="76" y="236"/>
                    </a:lnTo>
                    <a:lnTo>
                      <a:pt x="79" y="239"/>
                    </a:lnTo>
                    <a:lnTo>
                      <a:pt x="83" y="239"/>
                    </a:lnTo>
                    <a:lnTo>
                      <a:pt x="90" y="239"/>
                    </a:lnTo>
                    <a:lnTo>
                      <a:pt x="94" y="243"/>
                    </a:lnTo>
                    <a:lnTo>
                      <a:pt x="101" y="243"/>
                    </a:lnTo>
                    <a:lnTo>
                      <a:pt x="108" y="243"/>
                    </a:lnTo>
                    <a:lnTo>
                      <a:pt x="112" y="243"/>
                    </a:lnTo>
                    <a:lnTo>
                      <a:pt x="119" y="247"/>
                    </a:lnTo>
                    <a:lnTo>
                      <a:pt x="119" y="254"/>
                    </a:lnTo>
                    <a:lnTo>
                      <a:pt x="119" y="257"/>
                    </a:lnTo>
                    <a:lnTo>
                      <a:pt x="115" y="257"/>
                    </a:lnTo>
                    <a:lnTo>
                      <a:pt x="112" y="257"/>
                    </a:lnTo>
                    <a:lnTo>
                      <a:pt x="101" y="265"/>
                    </a:lnTo>
                    <a:lnTo>
                      <a:pt x="101" y="268"/>
                    </a:lnTo>
                    <a:lnTo>
                      <a:pt x="97" y="268"/>
                    </a:lnTo>
                    <a:lnTo>
                      <a:pt x="94" y="272"/>
                    </a:lnTo>
                    <a:lnTo>
                      <a:pt x="97" y="275"/>
                    </a:lnTo>
                    <a:lnTo>
                      <a:pt x="101" y="275"/>
                    </a:lnTo>
                    <a:lnTo>
                      <a:pt x="105" y="279"/>
                    </a:lnTo>
                    <a:lnTo>
                      <a:pt x="101" y="279"/>
                    </a:lnTo>
                    <a:lnTo>
                      <a:pt x="97" y="279"/>
                    </a:lnTo>
                    <a:lnTo>
                      <a:pt x="94" y="283"/>
                    </a:lnTo>
                    <a:lnTo>
                      <a:pt x="90" y="283"/>
                    </a:lnTo>
                    <a:lnTo>
                      <a:pt x="87" y="283"/>
                    </a:lnTo>
                    <a:lnTo>
                      <a:pt x="83" y="283"/>
                    </a:lnTo>
                    <a:lnTo>
                      <a:pt x="79" y="286"/>
                    </a:lnTo>
                    <a:lnTo>
                      <a:pt x="76" y="286"/>
                    </a:lnTo>
                    <a:lnTo>
                      <a:pt x="72" y="286"/>
                    </a:lnTo>
                    <a:lnTo>
                      <a:pt x="68" y="290"/>
                    </a:lnTo>
                    <a:lnTo>
                      <a:pt x="65" y="290"/>
                    </a:lnTo>
                    <a:lnTo>
                      <a:pt x="61" y="290"/>
                    </a:lnTo>
                    <a:lnTo>
                      <a:pt x="58" y="294"/>
                    </a:lnTo>
                    <a:lnTo>
                      <a:pt x="61" y="297"/>
                    </a:lnTo>
                    <a:lnTo>
                      <a:pt x="65" y="297"/>
                    </a:lnTo>
                    <a:lnTo>
                      <a:pt x="68" y="301"/>
                    </a:lnTo>
                    <a:lnTo>
                      <a:pt x="72" y="301"/>
                    </a:lnTo>
                    <a:lnTo>
                      <a:pt x="76" y="304"/>
                    </a:lnTo>
                    <a:lnTo>
                      <a:pt x="79" y="304"/>
                    </a:lnTo>
                    <a:lnTo>
                      <a:pt x="83" y="308"/>
                    </a:lnTo>
                    <a:lnTo>
                      <a:pt x="83" y="312"/>
                    </a:lnTo>
                    <a:lnTo>
                      <a:pt x="87" y="315"/>
                    </a:lnTo>
                    <a:lnTo>
                      <a:pt x="90" y="315"/>
                    </a:lnTo>
                    <a:lnTo>
                      <a:pt x="94" y="319"/>
                    </a:lnTo>
                    <a:lnTo>
                      <a:pt x="90" y="319"/>
                    </a:lnTo>
                    <a:lnTo>
                      <a:pt x="97" y="326"/>
                    </a:lnTo>
                    <a:lnTo>
                      <a:pt x="94" y="326"/>
                    </a:lnTo>
                    <a:lnTo>
                      <a:pt x="97" y="326"/>
                    </a:lnTo>
                    <a:lnTo>
                      <a:pt x="101" y="330"/>
                    </a:lnTo>
                    <a:lnTo>
                      <a:pt x="105" y="333"/>
                    </a:lnTo>
                    <a:lnTo>
                      <a:pt x="105" y="341"/>
                    </a:lnTo>
                    <a:lnTo>
                      <a:pt x="105" y="344"/>
                    </a:lnTo>
                    <a:lnTo>
                      <a:pt x="105" y="352"/>
                    </a:lnTo>
                    <a:lnTo>
                      <a:pt x="101" y="352"/>
                    </a:lnTo>
                    <a:lnTo>
                      <a:pt x="105" y="352"/>
                    </a:lnTo>
                  </a:path>
                </a:pathLst>
              </a:custGeom>
              <a:noFill/>
              <a:ln w="12700" cmpd="sng">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200">
                  <a:solidFill>
                    <a:prstClr val="white"/>
                  </a:solidFill>
                </a:endParaRPr>
              </a:p>
            </p:txBody>
          </p:sp>
          <p:sp>
            <p:nvSpPr>
              <p:cNvPr id="113" name="Freeform 270"/>
              <p:cNvSpPr>
                <a:spLocks/>
              </p:cNvSpPr>
              <p:nvPr/>
            </p:nvSpPr>
            <p:spPr bwMode="auto">
              <a:xfrm>
                <a:off x="6176962" y="2174875"/>
                <a:ext cx="333375" cy="517525"/>
              </a:xfrm>
              <a:custGeom>
                <a:avLst/>
                <a:gdLst/>
                <a:ahLst/>
                <a:cxnLst>
                  <a:cxn ang="0">
                    <a:pos x="185" y="3"/>
                  </a:cxn>
                  <a:cxn ang="0">
                    <a:pos x="196" y="14"/>
                  </a:cxn>
                  <a:cxn ang="0">
                    <a:pos x="196" y="29"/>
                  </a:cxn>
                  <a:cxn ang="0">
                    <a:pos x="207" y="32"/>
                  </a:cxn>
                  <a:cxn ang="0">
                    <a:pos x="210" y="47"/>
                  </a:cxn>
                  <a:cxn ang="0">
                    <a:pos x="199" y="50"/>
                  </a:cxn>
                  <a:cxn ang="0">
                    <a:pos x="188" y="68"/>
                  </a:cxn>
                  <a:cxn ang="0">
                    <a:pos x="178" y="76"/>
                  </a:cxn>
                  <a:cxn ang="0">
                    <a:pos x="167" y="83"/>
                  </a:cxn>
                  <a:cxn ang="0">
                    <a:pos x="156" y="87"/>
                  </a:cxn>
                  <a:cxn ang="0">
                    <a:pos x="141" y="94"/>
                  </a:cxn>
                  <a:cxn ang="0">
                    <a:pos x="131" y="97"/>
                  </a:cxn>
                  <a:cxn ang="0">
                    <a:pos x="120" y="101"/>
                  </a:cxn>
                  <a:cxn ang="0">
                    <a:pos x="109" y="108"/>
                  </a:cxn>
                  <a:cxn ang="0">
                    <a:pos x="98" y="108"/>
                  </a:cxn>
                  <a:cxn ang="0">
                    <a:pos x="87" y="116"/>
                  </a:cxn>
                  <a:cxn ang="0">
                    <a:pos x="80" y="126"/>
                  </a:cxn>
                  <a:cxn ang="0">
                    <a:pos x="80" y="134"/>
                  </a:cxn>
                  <a:cxn ang="0">
                    <a:pos x="69" y="137"/>
                  </a:cxn>
                  <a:cxn ang="0">
                    <a:pos x="58" y="141"/>
                  </a:cxn>
                  <a:cxn ang="0">
                    <a:pos x="47" y="145"/>
                  </a:cxn>
                  <a:cxn ang="0">
                    <a:pos x="36" y="148"/>
                  </a:cxn>
                  <a:cxn ang="0">
                    <a:pos x="25" y="155"/>
                  </a:cxn>
                  <a:cxn ang="0">
                    <a:pos x="33" y="170"/>
                  </a:cxn>
                  <a:cxn ang="0">
                    <a:pos x="29" y="181"/>
                  </a:cxn>
                  <a:cxn ang="0">
                    <a:pos x="18" y="192"/>
                  </a:cxn>
                  <a:cxn ang="0">
                    <a:pos x="7" y="195"/>
                  </a:cxn>
                  <a:cxn ang="0">
                    <a:pos x="4" y="206"/>
                  </a:cxn>
                  <a:cxn ang="0">
                    <a:pos x="15" y="213"/>
                  </a:cxn>
                  <a:cxn ang="0">
                    <a:pos x="29" y="217"/>
                  </a:cxn>
                  <a:cxn ang="0">
                    <a:pos x="40" y="217"/>
                  </a:cxn>
                  <a:cxn ang="0">
                    <a:pos x="51" y="221"/>
                  </a:cxn>
                  <a:cxn ang="0">
                    <a:pos x="65" y="224"/>
                  </a:cxn>
                  <a:cxn ang="0">
                    <a:pos x="76" y="231"/>
                  </a:cxn>
                  <a:cxn ang="0">
                    <a:pos x="65" y="235"/>
                  </a:cxn>
                  <a:cxn ang="0">
                    <a:pos x="54" y="242"/>
                  </a:cxn>
                  <a:cxn ang="0">
                    <a:pos x="44" y="264"/>
                  </a:cxn>
                  <a:cxn ang="0">
                    <a:pos x="40" y="264"/>
                  </a:cxn>
                  <a:cxn ang="0">
                    <a:pos x="29" y="271"/>
                  </a:cxn>
                  <a:cxn ang="0">
                    <a:pos x="22" y="282"/>
                  </a:cxn>
                  <a:cxn ang="0">
                    <a:pos x="15" y="293"/>
                  </a:cxn>
                  <a:cxn ang="0">
                    <a:pos x="11" y="318"/>
                  </a:cxn>
                </a:cxnLst>
                <a:rect l="0" t="0" r="r" b="b"/>
                <a:pathLst>
                  <a:path w="210" h="326">
                    <a:moveTo>
                      <a:pt x="178" y="0"/>
                    </a:moveTo>
                    <a:lnTo>
                      <a:pt x="181" y="3"/>
                    </a:lnTo>
                    <a:lnTo>
                      <a:pt x="185" y="3"/>
                    </a:lnTo>
                    <a:lnTo>
                      <a:pt x="188" y="7"/>
                    </a:lnTo>
                    <a:lnTo>
                      <a:pt x="192" y="10"/>
                    </a:lnTo>
                    <a:lnTo>
                      <a:pt x="196" y="14"/>
                    </a:lnTo>
                    <a:lnTo>
                      <a:pt x="199" y="18"/>
                    </a:lnTo>
                    <a:lnTo>
                      <a:pt x="199" y="25"/>
                    </a:lnTo>
                    <a:lnTo>
                      <a:pt x="196" y="29"/>
                    </a:lnTo>
                    <a:lnTo>
                      <a:pt x="199" y="29"/>
                    </a:lnTo>
                    <a:lnTo>
                      <a:pt x="203" y="32"/>
                    </a:lnTo>
                    <a:lnTo>
                      <a:pt x="207" y="32"/>
                    </a:lnTo>
                    <a:lnTo>
                      <a:pt x="210" y="36"/>
                    </a:lnTo>
                    <a:lnTo>
                      <a:pt x="210" y="43"/>
                    </a:lnTo>
                    <a:lnTo>
                      <a:pt x="210" y="47"/>
                    </a:lnTo>
                    <a:lnTo>
                      <a:pt x="207" y="47"/>
                    </a:lnTo>
                    <a:lnTo>
                      <a:pt x="203" y="47"/>
                    </a:lnTo>
                    <a:lnTo>
                      <a:pt x="199" y="50"/>
                    </a:lnTo>
                    <a:lnTo>
                      <a:pt x="196" y="50"/>
                    </a:lnTo>
                    <a:lnTo>
                      <a:pt x="188" y="58"/>
                    </a:lnTo>
                    <a:lnTo>
                      <a:pt x="188" y="68"/>
                    </a:lnTo>
                    <a:lnTo>
                      <a:pt x="185" y="72"/>
                    </a:lnTo>
                    <a:lnTo>
                      <a:pt x="181" y="72"/>
                    </a:lnTo>
                    <a:lnTo>
                      <a:pt x="178" y="76"/>
                    </a:lnTo>
                    <a:lnTo>
                      <a:pt x="174" y="79"/>
                    </a:lnTo>
                    <a:lnTo>
                      <a:pt x="170" y="83"/>
                    </a:lnTo>
                    <a:lnTo>
                      <a:pt x="167" y="83"/>
                    </a:lnTo>
                    <a:lnTo>
                      <a:pt x="163" y="83"/>
                    </a:lnTo>
                    <a:lnTo>
                      <a:pt x="160" y="87"/>
                    </a:lnTo>
                    <a:lnTo>
                      <a:pt x="156" y="87"/>
                    </a:lnTo>
                    <a:lnTo>
                      <a:pt x="149" y="90"/>
                    </a:lnTo>
                    <a:lnTo>
                      <a:pt x="145" y="90"/>
                    </a:lnTo>
                    <a:lnTo>
                      <a:pt x="141" y="94"/>
                    </a:lnTo>
                    <a:lnTo>
                      <a:pt x="138" y="94"/>
                    </a:lnTo>
                    <a:lnTo>
                      <a:pt x="134" y="94"/>
                    </a:lnTo>
                    <a:lnTo>
                      <a:pt x="131" y="97"/>
                    </a:lnTo>
                    <a:lnTo>
                      <a:pt x="127" y="97"/>
                    </a:lnTo>
                    <a:lnTo>
                      <a:pt x="123" y="101"/>
                    </a:lnTo>
                    <a:lnTo>
                      <a:pt x="120" y="101"/>
                    </a:lnTo>
                    <a:lnTo>
                      <a:pt x="116" y="105"/>
                    </a:lnTo>
                    <a:lnTo>
                      <a:pt x="112" y="105"/>
                    </a:lnTo>
                    <a:lnTo>
                      <a:pt x="109" y="108"/>
                    </a:lnTo>
                    <a:lnTo>
                      <a:pt x="105" y="108"/>
                    </a:lnTo>
                    <a:lnTo>
                      <a:pt x="102" y="108"/>
                    </a:lnTo>
                    <a:lnTo>
                      <a:pt x="98" y="108"/>
                    </a:lnTo>
                    <a:lnTo>
                      <a:pt x="94" y="112"/>
                    </a:lnTo>
                    <a:lnTo>
                      <a:pt x="91" y="112"/>
                    </a:lnTo>
                    <a:lnTo>
                      <a:pt x="87" y="116"/>
                    </a:lnTo>
                    <a:lnTo>
                      <a:pt x="83" y="119"/>
                    </a:lnTo>
                    <a:lnTo>
                      <a:pt x="76" y="126"/>
                    </a:lnTo>
                    <a:lnTo>
                      <a:pt x="80" y="126"/>
                    </a:lnTo>
                    <a:lnTo>
                      <a:pt x="76" y="126"/>
                    </a:lnTo>
                    <a:lnTo>
                      <a:pt x="76" y="134"/>
                    </a:lnTo>
                    <a:lnTo>
                      <a:pt x="80" y="134"/>
                    </a:lnTo>
                    <a:lnTo>
                      <a:pt x="76" y="134"/>
                    </a:lnTo>
                    <a:lnTo>
                      <a:pt x="73" y="137"/>
                    </a:lnTo>
                    <a:lnTo>
                      <a:pt x="69" y="137"/>
                    </a:lnTo>
                    <a:lnTo>
                      <a:pt x="65" y="141"/>
                    </a:lnTo>
                    <a:lnTo>
                      <a:pt x="62" y="141"/>
                    </a:lnTo>
                    <a:lnTo>
                      <a:pt x="58" y="141"/>
                    </a:lnTo>
                    <a:lnTo>
                      <a:pt x="54" y="145"/>
                    </a:lnTo>
                    <a:lnTo>
                      <a:pt x="51" y="145"/>
                    </a:lnTo>
                    <a:lnTo>
                      <a:pt x="47" y="145"/>
                    </a:lnTo>
                    <a:lnTo>
                      <a:pt x="44" y="145"/>
                    </a:lnTo>
                    <a:lnTo>
                      <a:pt x="40" y="148"/>
                    </a:lnTo>
                    <a:lnTo>
                      <a:pt x="36" y="148"/>
                    </a:lnTo>
                    <a:lnTo>
                      <a:pt x="33" y="148"/>
                    </a:lnTo>
                    <a:lnTo>
                      <a:pt x="29" y="152"/>
                    </a:lnTo>
                    <a:lnTo>
                      <a:pt x="25" y="155"/>
                    </a:lnTo>
                    <a:lnTo>
                      <a:pt x="25" y="159"/>
                    </a:lnTo>
                    <a:lnTo>
                      <a:pt x="33" y="166"/>
                    </a:lnTo>
                    <a:lnTo>
                      <a:pt x="33" y="170"/>
                    </a:lnTo>
                    <a:lnTo>
                      <a:pt x="29" y="174"/>
                    </a:lnTo>
                    <a:lnTo>
                      <a:pt x="25" y="177"/>
                    </a:lnTo>
                    <a:lnTo>
                      <a:pt x="29" y="181"/>
                    </a:lnTo>
                    <a:lnTo>
                      <a:pt x="25" y="184"/>
                    </a:lnTo>
                    <a:lnTo>
                      <a:pt x="22" y="188"/>
                    </a:lnTo>
                    <a:lnTo>
                      <a:pt x="18" y="192"/>
                    </a:lnTo>
                    <a:lnTo>
                      <a:pt x="15" y="192"/>
                    </a:lnTo>
                    <a:lnTo>
                      <a:pt x="11" y="192"/>
                    </a:lnTo>
                    <a:lnTo>
                      <a:pt x="7" y="195"/>
                    </a:lnTo>
                    <a:lnTo>
                      <a:pt x="4" y="199"/>
                    </a:lnTo>
                    <a:lnTo>
                      <a:pt x="0" y="202"/>
                    </a:lnTo>
                    <a:lnTo>
                      <a:pt x="4" y="206"/>
                    </a:lnTo>
                    <a:lnTo>
                      <a:pt x="7" y="210"/>
                    </a:lnTo>
                    <a:lnTo>
                      <a:pt x="11" y="213"/>
                    </a:lnTo>
                    <a:lnTo>
                      <a:pt x="15" y="213"/>
                    </a:lnTo>
                    <a:lnTo>
                      <a:pt x="18" y="213"/>
                    </a:lnTo>
                    <a:lnTo>
                      <a:pt x="22" y="213"/>
                    </a:lnTo>
                    <a:lnTo>
                      <a:pt x="29" y="217"/>
                    </a:lnTo>
                    <a:lnTo>
                      <a:pt x="33" y="217"/>
                    </a:lnTo>
                    <a:lnTo>
                      <a:pt x="36" y="217"/>
                    </a:lnTo>
                    <a:lnTo>
                      <a:pt x="40" y="217"/>
                    </a:lnTo>
                    <a:lnTo>
                      <a:pt x="44" y="221"/>
                    </a:lnTo>
                    <a:lnTo>
                      <a:pt x="47" y="221"/>
                    </a:lnTo>
                    <a:lnTo>
                      <a:pt x="51" y="221"/>
                    </a:lnTo>
                    <a:lnTo>
                      <a:pt x="58" y="221"/>
                    </a:lnTo>
                    <a:lnTo>
                      <a:pt x="62" y="224"/>
                    </a:lnTo>
                    <a:lnTo>
                      <a:pt x="65" y="224"/>
                    </a:lnTo>
                    <a:lnTo>
                      <a:pt x="69" y="224"/>
                    </a:lnTo>
                    <a:lnTo>
                      <a:pt x="73" y="228"/>
                    </a:lnTo>
                    <a:lnTo>
                      <a:pt x="76" y="231"/>
                    </a:lnTo>
                    <a:lnTo>
                      <a:pt x="73" y="231"/>
                    </a:lnTo>
                    <a:lnTo>
                      <a:pt x="69" y="231"/>
                    </a:lnTo>
                    <a:lnTo>
                      <a:pt x="65" y="235"/>
                    </a:lnTo>
                    <a:lnTo>
                      <a:pt x="62" y="235"/>
                    </a:lnTo>
                    <a:lnTo>
                      <a:pt x="58" y="239"/>
                    </a:lnTo>
                    <a:lnTo>
                      <a:pt x="54" y="242"/>
                    </a:lnTo>
                    <a:lnTo>
                      <a:pt x="51" y="246"/>
                    </a:lnTo>
                    <a:lnTo>
                      <a:pt x="51" y="257"/>
                    </a:lnTo>
                    <a:lnTo>
                      <a:pt x="44" y="264"/>
                    </a:lnTo>
                    <a:lnTo>
                      <a:pt x="47" y="264"/>
                    </a:lnTo>
                    <a:lnTo>
                      <a:pt x="44" y="264"/>
                    </a:lnTo>
                    <a:lnTo>
                      <a:pt x="40" y="264"/>
                    </a:lnTo>
                    <a:lnTo>
                      <a:pt x="36" y="268"/>
                    </a:lnTo>
                    <a:lnTo>
                      <a:pt x="33" y="268"/>
                    </a:lnTo>
                    <a:lnTo>
                      <a:pt x="29" y="271"/>
                    </a:lnTo>
                    <a:lnTo>
                      <a:pt x="25" y="271"/>
                    </a:lnTo>
                    <a:lnTo>
                      <a:pt x="22" y="275"/>
                    </a:lnTo>
                    <a:lnTo>
                      <a:pt x="22" y="282"/>
                    </a:lnTo>
                    <a:lnTo>
                      <a:pt x="18" y="286"/>
                    </a:lnTo>
                    <a:lnTo>
                      <a:pt x="22" y="286"/>
                    </a:lnTo>
                    <a:lnTo>
                      <a:pt x="15" y="293"/>
                    </a:lnTo>
                    <a:lnTo>
                      <a:pt x="15" y="304"/>
                    </a:lnTo>
                    <a:lnTo>
                      <a:pt x="11" y="308"/>
                    </a:lnTo>
                    <a:lnTo>
                      <a:pt x="11" y="318"/>
                    </a:lnTo>
                    <a:lnTo>
                      <a:pt x="7" y="322"/>
                    </a:lnTo>
                    <a:lnTo>
                      <a:pt x="11" y="326"/>
                    </a:lnTo>
                  </a:path>
                </a:pathLst>
              </a:custGeom>
              <a:noFill/>
              <a:ln w="12700" cmpd="sng">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200">
                  <a:solidFill>
                    <a:prstClr val="white"/>
                  </a:solidFill>
                </a:endParaRPr>
              </a:p>
            </p:txBody>
          </p:sp>
          <p:sp>
            <p:nvSpPr>
              <p:cNvPr id="114" name="Freeform 273"/>
              <p:cNvSpPr>
                <a:spLocks/>
              </p:cNvSpPr>
              <p:nvPr/>
            </p:nvSpPr>
            <p:spPr bwMode="auto">
              <a:xfrm>
                <a:off x="6159500" y="2771775"/>
                <a:ext cx="23813" cy="1179513"/>
              </a:xfrm>
              <a:custGeom>
                <a:avLst/>
                <a:gdLst/>
                <a:ahLst/>
                <a:cxnLst>
                  <a:cxn ang="0">
                    <a:pos x="15" y="4"/>
                  </a:cxn>
                  <a:cxn ang="0">
                    <a:pos x="15" y="8"/>
                  </a:cxn>
                  <a:cxn ang="0">
                    <a:pos x="7" y="22"/>
                  </a:cxn>
                  <a:cxn ang="0">
                    <a:pos x="11" y="44"/>
                  </a:cxn>
                  <a:cxn ang="0">
                    <a:pos x="11" y="51"/>
                  </a:cxn>
                  <a:cxn ang="0">
                    <a:pos x="7" y="62"/>
                  </a:cxn>
                  <a:cxn ang="0">
                    <a:pos x="4" y="106"/>
                  </a:cxn>
                  <a:cxn ang="0">
                    <a:pos x="4" y="109"/>
                  </a:cxn>
                  <a:cxn ang="0">
                    <a:pos x="4" y="127"/>
                  </a:cxn>
                  <a:cxn ang="0">
                    <a:pos x="7" y="160"/>
                  </a:cxn>
                  <a:cxn ang="0">
                    <a:pos x="7" y="163"/>
                  </a:cxn>
                  <a:cxn ang="0">
                    <a:pos x="7" y="167"/>
                  </a:cxn>
                  <a:cxn ang="0">
                    <a:pos x="7" y="189"/>
                  </a:cxn>
                  <a:cxn ang="0">
                    <a:pos x="11" y="218"/>
                  </a:cxn>
                  <a:cxn ang="0">
                    <a:pos x="11" y="236"/>
                  </a:cxn>
                  <a:cxn ang="0">
                    <a:pos x="7" y="261"/>
                  </a:cxn>
                  <a:cxn ang="0">
                    <a:pos x="11" y="269"/>
                  </a:cxn>
                  <a:cxn ang="0">
                    <a:pos x="7" y="276"/>
                  </a:cxn>
                  <a:cxn ang="0">
                    <a:pos x="4" y="337"/>
                  </a:cxn>
                  <a:cxn ang="0">
                    <a:pos x="4" y="337"/>
                  </a:cxn>
                  <a:cxn ang="0">
                    <a:pos x="7" y="348"/>
                  </a:cxn>
                  <a:cxn ang="0">
                    <a:pos x="7" y="359"/>
                  </a:cxn>
                  <a:cxn ang="0">
                    <a:pos x="11" y="370"/>
                  </a:cxn>
                  <a:cxn ang="0">
                    <a:pos x="7" y="406"/>
                  </a:cxn>
                  <a:cxn ang="0">
                    <a:pos x="4" y="413"/>
                  </a:cxn>
                  <a:cxn ang="0">
                    <a:pos x="4" y="417"/>
                  </a:cxn>
                  <a:cxn ang="0">
                    <a:pos x="7" y="435"/>
                  </a:cxn>
                  <a:cxn ang="0">
                    <a:pos x="11" y="461"/>
                  </a:cxn>
                  <a:cxn ang="0">
                    <a:pos x="11" y="464"/>
                  </a:cxn>
                  <a:cxn ang="0">
                    <a:pos x="11" y="464"/>
                  </a:cxn>
                  <a:cxn ang="0">
                    <a:pos x="7" y="490"/>
                  </a:cxn>
                  <a:cxn ang="0">
                    <a:pos x="7" y="497"/>
                  </a:cxn>
                  <a:cxn ang="0">
                    <a:pos x="11" y="504"/>
                  </a:cxn>
                  <a:cxn ang="0">
                    <a:pos x="7" y="526"/>
                  </a:cxn>
                  <a:cxn ang="0">
                    <a:pos x="4" y="555"/>
                  </a:cxn>
                  <a:cxn ang="0">
                    <a:pos x="7" y="569"/>
                  </a:cxn>
                  <a:cxn ang="0">
                    <a:pos x="11" y="577"/>
                  </a:cxn>
                  <a:cxn ang="0">
                    <a:pos x="11" y="580"/>
                  </a:cxn>
                  <a:cxn ang="0">
                    <a:pos x="11" y="587"/>
                  </a:cxn>
                  <a:cxn ang="0">
                    <a:pos x="7" y="595"/>
                  </a:cxn>
                  <a:cxn ang="0">
                    <a:pos x="4" y="609"/>
                  </a:cxn>
                  <a:cxn ang="0">
                    <a:pos x="4" y="613"/>
                  </a:cxn>
                  <a:cxn ang="0">
                    <a:pos x="7" y="645"/>
                  </a:cxn>
                  <a:cxn ang="0">
                    <a:pos x="11" y="674"/>
                  </a:cxn>
                  <a:cxn ang="0">
                    <a:pos x="15" y="685"/>
                  </a:cxn>
                  <a:cxn ang="0">
                    <a:pos x="11" y="696"/>
                  </a:cxn>
                  <a:cxn ang="0">
                    <a:pos x="7" y="711"/>
                  </a:cxn>
                  <a:cxn ang="0">
                    <a:pos x="11" y="736"/>
                  </a:cxn>
                  <a:cxn ang="0">
                    <a:pos x="7" y="743"/>
                  </a:cxn>
                </a:cxnLst>
                <a:rect l="0" t="0" r="r" b="b"/>
                <a:pathLst>
                  <a:path w="15" h="743">
                    <a:moveTo>
                      <a:pt x="15" y="0"/>
                    </a:moveTo>
                    <a:lnTo>
                      <a:pt x="15" y="4"/>
                    </a:lnTo>
                    <a:lnTo>
                      <a:pt x="11" y="8"/>
                    </a:lnTo>
                    <a:lnTo>
                      <a:pt x="15" y="8"/>
                    </a:lnTo>
                    <a:lnTo>
                      <a:pt x="7" y="15"/>
                    </a:lnTo>
                    <a:lnTo>
                      <a:pt x="7" y="22"/>
                    </a:lnTo>
                    <a:lnTo>
                      <a:pt x="11" y="26"/>
                    </a:lnTo>
                    <a:lnTo>
                      <a:pt x="11" y="44"/>
                    </a:lnTo>
                    <a:lnTo>
                      <a:pt x="7" y="48"/>
                    </a:lnTo>
                    <a:lnTo>
                      <a:pt x="11" y="51"/>
                    </a:lnTo>
                    <a:lnTo>
                      <a:pt x="11" y="58"/>
                    </a:lnTo>
                    <a:lnTo>
                      <a:pt x="7" y="62"/>
                    </a:lnTo>
                    <a:lnTo>
                      <a:pt x="7" y="102"/>
                    </a:lnTo>
                    <a:lnTo>
                      <a:pt x="4" y="106"/>
                    </a:lnTo>
                    <a:lnTo>
                      <a:pt x="7" y="106"/>
                    </a:lnTo>
                    <a:lnTo>
                      <a:pt x="4" y="109"/>
                    </a:lnTo>
                    <a:lnTo>
                      <a:pt x="4" y="116"/>
                    </a:lnTo>
                    <a:lnTo>
                      <a:pt x="4" y="127"/>
                    </a:lnTo>
                    <a:lnTo>
                      <a:pt x="7" y="131"/>
                    </a:lnTo>
                    <a:lnTo>
                      <a:pt x="7" y="160"/>
                    </a:lnTo>
                    <a:lnTo>
                      <a:pt x="11" y="163"/>
                    </a:lnTo>
                    <a:lnTo>
                      <a:pt x="7" y="163"/>
                    </a:lnTo>
                    <a:lnTo>
                      <a:pt x="11" y="163"/>
                    </a:lnTo>
                    <a:lnTo>
                      <a:pt x="7" y="167"/>
                    </a:lnTo>
                    <a:lnTo>
                      <a:pt x="7" y="174"/>
                    </a:lnTo>
                    <a:lnTo>
                      <a:pt x="7" y="189"/>
                    </a:lnTo>
                    <a:lnTo>
                      <a:pt x="11" y="192"/>
                    </a:lnTo>
                    <a:lnTo>
                      <a:pt x="11" y="218"/>
                    </a:lnTo>
                    <a:lnTo>
                      <a:pt x="11" y="225"/>
                    </a:lnTo>
                    <a:lnTo>
                      <a:pt x="11" y="236"/>
                    </a:lnTo>
                    <a:lnTo>
                      <a:pt x="7" y="240"/>
                    </a:lnTo>
                    <a:lnTo>
                      <a:pt x="7" y="261"/>
                    </a:lnTo>
                    <a:lnTo>
                      <a:pt x="7" y="269"/>
                    </a:lnTo>
                    <a:lnTo>
                      <a:pt x="11" y="269"/>
                    </a:lnTo>
                    <a:lnTo>
                      <a:pt x="7" y="269"/>
                    </a:lnTo>
                    <a:lnTo>
                      <a:pt x="7" y="276"/>
                    </a:lnTo>
                    <a:lnTo>
                      <a:pt x="7" y="334"/>
                    </a:lnTo>
                    <a:lnTo>
                      <a:pt x="4" y="337"/>
                    </a:lnTo>
                    <a:lnTo>
                      <a:pt x="7" y="337"/>
                    </a:lnTo>
                    <a:lnTo>
                      <a:pt x="4" y="337"/>
                    </a:lnTo>
                    <a:lnTo>
                      <a:pt x="7" y="341"/>
                    </a:lnTo>
                    <a:lnTo>
                      <a:pt x="7" y="348"/>
                    </a:lnTo>
                    <a:lnTo>
                      <a:pt x="7" y="356"/>
                    </a:lnTo>
                    <a:lnTo>
                      <a:pt x="7" y="359"/>
                    </a:lnTo>
                    <a:lnTo>
                      <a:pt x="11" y="363"/>
                    </a:lnTo>
                    <a:lnTo>
                      <a:pt x="11" y="370"/>
                    </a:lnTo>
                    <a:lnTo>
                      <a:pt x="7" y="374"/>
                    </a:lnTo>
                    <a:lnTo>
                      <a:pt x="7" y="406"/>
                    </a:lnTo>
                    <a:lnTo>
                      <a:pt x="7" y="413"/>
                    </a:lnTo>
                    <a:lnTo>
                      <a:pt x="4" y="413"/>
                    </a:lnTo>
                    <a:lnTo>
                      <a:pt x="7" y="413"/>
                    </a:lnTo>
                    <a:lnTo>
                      <a:pt x="4" y="417"/>
                    </a:lnTo>
                    <a:lnTo>
                      <a:pt x="4" y="432"/>
                    </a:lnTo>
                    <a:lnTo>
                      <a:pt x="7" y="435"/>
                    </a:lnTo>
                    <a:lnTo>
                      <a:pt x="11" y="439"/>
                    </a:lnTo>
                    <a:lnTo>
                      <a:pt x="11" y="461"/>
                    </a:lnTo>
                    <a:lnTo>
                      <a:pt x="7" y="464"/>
                    </a:lnTo>
                    <a:lnTo>
                      <a:pt x="11" y="464"/>
                    </a:lnTo>
                    <a:lnTo>
                      <a:pt x="7" y="464"/>
                    </a:lnTo>
                    <a:lnTo>
                      <a:pt x="11" y="464"/>
                    </a:lnTo>
                    <a:lnTo>
                      <a:pt x="7" y="468"/>
                    </a:lnTo>
                    <a:lnTo>
                      <a:pt x="7" y="490"/>
                    </a:lnTo>
                    <a:lnTo>
                      <a:pt x="11" y="493"/>
                    </a:lnTo>
                    <a:lnTo>
                      <a:pt x="7" y="497"/>
                    </a:lnTo>
                    <a:lnTo>
                      <a:pt x="7" y="500"/>
                    </a:lnTo>
                    <a:lnTo>
                      <a:pt x="11" y="504"/>
                    </a:lnTo>
                    <a:lnTo>
                      <a:pt x="7" y="508"/>
                    </a:lnTo>
                    <a:lnTo>
                      <a:pt x="7" y="526"/>
                    </a:lnTo>
                    <a:lnTo>
                      <a:pt x="4" y="529"/>
                    </a:lnTo>
                    <a:lnTo>
                      <a:pt x="4" y="555"/>
                    </a:lnTo>
                    <a:lnTo>
                      <a:pt x="7" y="558"/>
                    </a:lnTo>
                    <a:lnTo>
                      <a:pt x="7" y="569"/>
                    </a:lnTo>
                    <a:lnTo>
                      <a:pt x="15" y="577"/>
                    </a:lnTo>
                    <a:lnTo>
                      <a:pt x="11" y="577"/>
                    </a:lnTo>
                    <a:lnTo>
                      <a:pt x="15" y="577"/>
                    </a:lnTo>
                    <a:lnTo>
                      <a:pt x="11" y="580"/>
                    </a:lnTo>
                    <a:lnTo>
                      <a:pt x="15" y="584"/>
                    </a:lnTo>
                    <a:lnTo>
                      <a:pt x="11" y="587"/>
                    </a:lnTo>
                    <a:lnTo>
                      <a:pt x="7" y="591"/>
                    </a:lnTo>
                    <a:lnTo>
                      <a:pt x="7" y="595"/>
                    </a:lnTo>
                    <a:lnTo>
                      <a:pt x="4" y="598"/>
                    </a:lnTo>
                    <a:lnTo>
                      <a:pt x="4" y="609"/>
                    </a:lnTo>
                    <a:lnTo>
                      <a:pt x="0" y="609"/>
                    </a:lnTo>
                    <a:lnTo>
                      <a:pt x="4" y="613"/>
                    </a:lnTo>
                    <a:lnTo>
                      <a:pt x="4" y="642"/>
                    </a:lnTo>
                    <a:lnTo>
                      <a:pt x="7" y="645"/>
                    </a:lnTo>
                    <a:lnTo>
                      <a:pt x="7" y="671"/>
                    </a:lnTo>
                    <a:lnTo>
                      <a:pt x="11" y="674"/>
                    </a:lnTo>
                    <a:lnTo>
                      <a:pt x="11" y="682"/>
                    </a:lnTo>
                    <a:lnTo>
                      <a:pt x="15" y="685"/>
                    </a:lnTo>
                    <a:lnTo>
                      <a:pt x="11" y="689"/>
                    </a:lnTo>
                    <a:lnTo>
                      <a:pt x="11" y="696"/>
                    </a:lnTo>
                    <a:lnTo>
                      <a:pt x="7" y="700"/>
                    </a:lnTo>
                    <a:lnTo>
                      <a:pt x="7" y="711"/>
                    </a:lnTo>
                    <a:lnTo>
                      <a:pt x="11" y="714"/>
                    </a:lnTo>
                    <a:lnTo>
                      <a:pt x="11" y="736"/>
                    </a:lnTo>
                    <a:lnTo>
                      <a:pt x="7" y="740"/>
                    </a:lnTo>
                    <a:lnTo>
                      <a:pt x="7" y="743"/>
                    </a:lnTo>
                  </a:path>
                </a:pathLst>
              </a:custGeom>
              <a:noFill/>
              <a:ln w="12700" cmpd="sng">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200">
                  <a:solidFill>
                    <a:prstClr val="white"/>
                  </a:solidFill>
                </a:endParaRPr>
              </a:p>
            </p:txBody>
          </p:sp>
        </p:grpSp>
      </p:grpSp>
      <p:sp>
        <p:nvSpPr>
          <p:cNvPr id="123" name="Line 314"/>
          <p:cNvSpPr>
            <a:spLocks noChangeShapeType="1"/>
          </p:cNvSpPr>
          <p:nvPr/>
        </p:nvSpPr>
        <p:spPr bwMode="auto">
          <a:xfrm>
            <a:off x="7511605" y="1048887"/>
            <a:ext cx="1050375" cy="0"/>
          </a:xfrm>
          <a:prstGeom prst="line">
            <a:avLst/>
          </a:prstGeom>
          <a:noFill/>
          <a:ln w="12700" cmpd="sng">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200">
              <a:solidFill>
                <a:prstClr val="white"/>
              </a:solidFill>
            </a:endParaRPr>
          </a:p>
        </p:txBody>
      </p:sp>
      <p:sp>
        <p:nvSpPr>
          <p:cNvPr id="124" name="Line 319"/>
          <p:cNvSpPr>
            <a:spLocks noChangeShapeType="1"/>
          </p:cNvSpPr>
          <p:nvPr/>
        </p:nvSpPr>
        <p:spPr bwMode="auto">
          <a:xfrm>
            <a:off x="7511605" y="1053777"/>
            <a:ext cx="3042" cy="35450"/>
          </a:xfrm>
          <a:prstGeom prst="line">
            <a:avLst/>
          </a:prstGeom>
          <a:noFill/>
          <a:ln w="12700" cmpd="sng">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200">
              <a:solidFill>
                <a:prstClr val="white"/>
              </a:solidFill>
            </a:endParaRPr>
          </a:p>
        </p:txBody>
      </p:sp>
      <p:sp>
        <p:nvSpPr>
          <p:cNvPr id="125" name="Line 322"/>
          <p:cNvSpPr>
            <a:spLocks noChangeShapeType="1"/>
          </p:cNvSpPr>
          <p:nvPr/>
        </p:nvSpPr>
        <p:spPr bwMode="auto">
          <a:xfrm>
            <a:off x="8195897" y="1053777"/>
            <a:ext cx="3042" cy="35450"/>
          </a:xfrm>
          <a:prstGeom prst="line">
            <a:avLst/>
          </a:prstGeom>
          <a:noFill/>
          <a:ln w="12700" cmpd="sng">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200">
              <a:solidFill>
                <a:prstClr val="white"/>
              </a:solidFill>
            </a:endParaRPr>
          </a:p>
        </p:txBody>
      </p:sp>
      <p:sp>
        <p:nvSpPr>
          <p:cNvPr id="134" name="Freeform 358"/>
          <p:cNvSpPr>
            <a:spLocks/>
          </p:cNvSpPr>
          <p:nvPr/>
        </p:nvSpPr>
        <p:spPr bwMode="auto">
          <a:xfrm>
            <a:off x="7973883" y="2024127"/>
            <a:ext cx="453155" cy="123464"/>
          </a:xfrm>
          <a:custGeom>
            <a:avLst/>
            <a:gdLst/>
            <a:ahLst/>
            <a:cxnLst>
              <a:cxn ang="0">
                <a:pos x="98" y="0"/>
              </a:cxn>
              <a:cxn ang="0">
                <a:pos x="91" y="4"/>
              </a:cxn>
              <a:cxn ang="0">
                <a:pos x="102" y="7"/>
              </a:cxn>
              <a:cxn ang="0">
                <a:pos x="91" y="11"/>
              </a:cxn>
              <a:cxn ang="0">
                <a:pos x="102" y="14"/>
              </a:cxn>
              <a:cxn ang="0">
                <a:pos x="98" y="18"/>
              </a:cxn>
              <a:cxn ang="0">
                <a:pos x="87" y="22"/>
              </a:cxn>
              <a:cxn ang="0">
                <a:pos x="73" y="22"/>
              </a:cxn>
              <a:cxn ang="0">
                <a:pos x="58" y="25"/>
              </a:cxn>
              <a:cxn ang="0">
                <a:pos x="69" y="29"/>
              </a:cxn>
              <a:cxn ang="0">
                <a:pos x="80" y="33"/>
              </a:cxn>
              <a:cxn ang="0">
                <a:pos x="91" y="33"/>
              </a:cxn>
              <a:cxn ang="0">
                <a:pos x="105" y="36"/>
              </a:cxn>
              <a:cxn ang="0">
                <a:pos x="116" y="36"/>
              </a:cxn>
              <a:cxn ang="0">
                <a:pos x="127" y="36"/>
              </a:cxn>
              <a:cxn ang="0">
                <a:pos x="142" y="40"/>
              </a:cxn>
              <a:cxn ang="0">
                <a:pos x="145" y="43"/>
              </a:cxn>
              <a:cxn ang="0">
                <a:pos x="134" y="47"/>
              </a:cxn>
              <a:cxn ang="0">
                <a:pos x="127" y="51"/>
              </a:cxn>
              <a:cxn ang="0">
                <a:pos x="116" y="51"/>
              </a:cxn>
              <a:cxn ang="0">
                <a:pos x="98" y="54"/>
              </a:cxn>
              <a:cxn ang="0">
                <a:pos x="87" y="58"/>
              </a:cxn>
              <a:cxn ang="0">
                <a:pos x="84" y="62"/>
              </a:cxn>
              <a:cxn ang="0">
                <a:pos x="80" y="62"/>
              </a:cxn>
              <a:cxn ang="0">
                <a:pos x="66" y="65"/>
              </a:cxn>
              <a:cxn ang="0">
                <a:pos x="69" y="69"/>
              </a:cxn>
              <a:cxn ang="0">
                <a:pos x="73" y="72"/>
              </a:cxn>
              <a:cxn ang="0">
                <a:pos x="62" y="72"/>
              </a:cxn>
              <a:cxn ang="0">
                <a:pos x="44" y="76"/>
              </a:cxn>
              <a:cxn ang="0">
                <a:pos x="29" y="76"/>
              </a:cxn>
              <a:cxn ang="0">
                <a:pos x="11" y="80"/>
              </a:cxn>
              <a:cxn ang="0">
                <a:pos x="4" y="80"/>
              </a:cxn>
              <a:cxn ang="0">
                <a:pos x="15" y="83"/>
              </a:cxn>
              <a:cxn ang="0">
                <a:pos x="33" y="83"/>
              </a:cxn>
              <a:cxn ang="0">
                <a:pos x="55" y="87"/>
              </a:cxn>
              <a:cxn ang="0">
                <a:pos x="73" y="87"/>
              </a:cxn>
              <a:cxn ang="0">
                <a:pos x="87" y="91"/>
              </a:cxn>
              <a:cxn ang="0">
                <a:pos x="102" y="94"/>
              </a:cxn>
              <a:cxn ang="0">
                <a:pos x="87" y="94"/>
              </a:cxn>
              <a:cxn ang="0">
                <a:pos x="77" y="94"/>
              </a:cxn>
              <a:cxn ang="0">
                <a:pos x="62" y="98"/>
              </a:cxn>
              <a:cxn ang="0">
                <a:pos x="40" y="98"/>
              </a:cxn>
            </a:cxnLst>
            <a:rect l="0" t="0" r="r" b="b"/>
            <a:pathLst>
              <a:path w="149" h="101">
                <a:moveTo>
                  <a:pt x="109" y="0"/>
                </a:moveTo>
                <a:lnTo>
                  <a:pt x="102" y="0"/>
                </a:lnTo>
                <a:lnTo>
                  <a:pt x="98" y="0"/>
                </a:lnTo>
                <a:lnTo>
                  <a:pt x="91" y="0"/>
                </a:lnTo>
                <a:lnTo>
                  <a:pt x="87" y="4"/>
                </a:lnTo>
                <a:lnTo>
                  <a:pt x="91" y="4"/>
                </a:lnTo>
                <a:lnTo>
                  <a:pt x="95" y="4"/>
                </a:lnTo>
                <a:lnTo>
                  <a:pt x="98" y="4"/>
                </a:lnTo>
                <a:lnTo>
                  <a:pt x="102" y="7"/>
                </a:lnTo>
                <a:lnTo>
                  <a:pt x="98" y="11"/>
                </a:lnTo>
                <a:lnTo>
                  <a:pt x="95" y="11"/>
                </a:lnTo>
                <a:lnTo>
                  <a:pt x="91" y="11"/>
                </a:lnTo>
                <a:lnTo>
                  <a:pt x="95" y="14"/>
                </a:lnTo>
                <a:lnTo>
                  <a:pt x="98" y="14"/>
                </a:lnTo>
                <a:lnTo>
                  <a:pt x="102" y="14"/>
                </a:lnTo>
                <a:lnTo>
                  <a:pt x="105" y="18"/>
                </a:lnTo>
                <a:lnTo>
                  <a:pt x="102" y="18"/>
                </a:lnTo>
                <a:lnTo>
                  <a:pt x="98" y="18"/>
                </a:lnTo>
                <a:lnTo>
                  <a:pt x="95" y="18"/>
                </a:lnTo>
                <a:lnTo>
                  <a:pt x="91" y="22"/>
                </a:lnTo>
                <a:lnTo>
                  <a:pt x="87" y="22"/>
                </a:lnTo>
                <a:lnTo>
                  <a:pt x="80" y="22"/>
                </a:lnTo>
                <a:lnTo>
                  <a:pt x="77" y="22"/>
                </a:lnTo>
                <a:lnTo>
                  <a:pt x="73" y="22"/>
                </a:lnTo>
                <a:lnTo>
                  <a:pt x="66" y="22"/>
                </a:lnTo>
                <a:lnTo>
                  <a:pt x="62" y="25"/>
                </a:lnTo>
                <a:lnTo>
                  <a:pt x="58" y="25"/>
                </a:lnTo>
                <a:lnTo>
                  <a:pt x="62" y="29"/>
                </a:lnTo>
                <a:lnTo>
                  <a:pt x="66" y="29"/>
                </a:lnTo>
                <a:lnTo>
                  <a:pt x="69" y="29"/>
                </a:lnTo>
                <a:lnTo>
                  <a:pt x="73" y="29"/>
                </a:lnTo>
                <a:lnTo>
                  <a:pt x="77" y="29"/>
                </a:lnTo>
                <a:lnTo>
                  <a:pt x="80" y="33"/>
                </a:lnTo>
                <a:lnTo>
                  <a:pt x="84" y="33"/>
                </a:lnTo>
                <a:lnTo>
                  <a:pt x="87" y="33"/>
                </a:lnTo>
                <a:lnTo>
                  <a:pt x="91" y="33"/>
                </a:lnTo>
                <a:lnTo>
                  <a:pt x="98" y="33"/>
                </a:lnTo>
                <a:lnTo>
                  <a:pt x="102" y="33"/>
                </a:lnTo>
                <a:lnTo>
                  <a:pt x="105" y="36"/>
                </a:lnTo>
                <a:lnTo>
                  <a:pt x="109" y="36"/>
                </a:lnTo>
                <a:lnTo>
                  <a:pt x="113" y="36"/>
                </a:lnTo>
                <a:lnTo>
                  <a:pt x="116" y="36"/>
                </a:lnTo>
                <a:lnTo>
                  <a:pt x="120" y="36"/>
                </a:lnTo>
                <a:lnTo>
                  <a:pt x="124" y="36"/>
                </a:lnTo>
                <a:lnTo>
                  <a:pt x="127" y="36"/>
                </a:lnTo>
                <a:lnTo>
                  <a:pt x="131" y="40"/>
                </a:lnTo>
                <a:lnTo>
                  <a:pt x="134" y="40"/>
                </a:lnTo>
                <a:lnTo>
                  <a:pt x="142" y="40"/>
                </a:lnTo>
                <a:lnTo>
                  <a:pt x="145" y="40"/>
                </a:lnTo>
                <a:lnTo>
                  <a:pt x="149" y="40"/>
                </a:lnTo>
                <a:lnTo>
                  <a:pt x="145" y="43"/>
                </a:lnTo>
                <a:lnTo>
                  <a:pt x="142" y="43"/>
                </a:lnTo>
                <a:lnTo>
                  <a:pt x="138" y="43"/>
                </a:lnTo>
                <a:lnTo>
                  <a:pt x="134" y="47"/>
                </a:lnTo>
                <a:lnTo>
                  <a:pt x="127" y="47"/>
                </a:lnTo>
                <a:lnTo>
                  <a:pt x="124" y="51"/>
                </a:lnTo>
                <a:lnTo>
                  <a:pt x="127" y="51"/>
                </a:lnTo>
                <a:lnTo>
                  <a:pt x="124" y="51"/>
                </a:lnTo>
                <a:lnTo>
                  <a:pt x="120" y="51"/>
                </a:lnTo>
                <a:lnTo>
                  <a:pt x="116" y="51"/>
                </a:lnTo>
                <a:lnTo>
                  <a:pt x="109" y="54"/>
                </a:lnTo>
                <a:lnTo>
                  <a:pt x="105" y="54"/>
                </a:lnTo>
                <a:lnTo>
                  <a:pt x="98" y="54"/>
                </a:lnTo>
                <a:lnTo>
                  <a:pt x="95" y="54"/>
                </a:lnTo>
                <a:lnTo>
                  <a:pt x="84" y="58"/>
                </a:lnTo>
                <a:lnTo>
                  <a:pt x="87" y="58"/>
                </a:lnTo>
                <a:lnTo>
                  <a:pt x="84" y="58"/>
                </a:lnTo>
                <a:lnTo>
                  <a:pt x="87" y="58"/>
                </a:lnTo>
                <a:lnTo>
                  <a:pt x="84" y="62"/>
                </a:lnTo>
                <a:lnTo>
                  <a:pt x="80" y="62"/>
                </a:lnTo>
                <a:lnTo>
                  <a:pt x="84" y="62"/>
                </a:lnTo>
                <a:lnTo>
                  <a:pt x="80" y="62"/>
                </a:lnTo>
                <a:lnTo>
                  <a:pt x="77" y="65"/>
                </a:lnTo>
                <a:lnTo>
                  <a:pt x="73" y="65"/>
                </a:lnTo>
                <a:lnTo>
                  <a:pt x="66" y="65"/>
                </a:lnTo>
                <a:lnTo>
                  <a:pt x="62" y="65"/>
                </a:lnTo>
                <a:lnTo>
                  <a:pt x="66" y="69"/>
                </a:lnTo>
                <a:lnTo>
                  <a:pt x="69" y="69"/>
                </a:lnTo>
                <a:lnTo>
                  <a:pt x="73" y="69"/>
                </a:lnTo>
                <a:lnTo>
                  <a:pt x="77" y="72"/>
                </a:lnTo>
                <a:lnTo>
                  <a:pt x="73" y="72"/>
                </a:lnTo>
                <a:lnTo>
                  <a:pt x="69" y="72"/>
                </a:lnTo>
                <a:lnTo>
                  <a:pt x="66" y="72"/>
                </a:lnTo>
                <a:lnTo>
                  <a:pt x="62" y="72"/>
                </a:lnTo>
                <a:lnTo>
                  <a:pt x="55" y="76"/>
                </a:lnTo>
                <a:lnTo>
                  <a:pt x="51" y="76"/>
                </a:lnTo>
                <a:lnTo>
                  <a:pt x="44" y="76"/>
                </a:lnTo>
                <a:lnTo>
                  <a:pt x="40" y="76"/>
                </a:lnTo>
                <a:lnTo>
                  <a:pt x="33" y="76"/>
                </a:lnTo>
                <a:lnTo>
                  <a:pt x="29" y="76"/>
                </a:lnTo>
                <a:lnTo>
                  <a:pt x="22" y="76"/>
                </a:lnTo>
                <a:lnTo>
                  <a:pt x="15" y="76"/>
                </a:lnTo>
                <a:lnTo>
                  <a:pt x="11" y="80"/>
                </a:lnTo>
                <a:lnTo>
                  <a:pt x="4" y="80"/>
                </a:lnTo>
                <a:lnTo>
                  <a:pt x="0" y="80"/>
                </a:lnTo>
                <a:lnTo>
                  <a:pt x="4" y="80"/>
                </a:lnTo>
                <a:lnTo>
                  <a:pt x="8" y="83"/>
                </a:lnTo>
                <a:lnTo>
                  <a:pt x="11" y="83"/>
                </a:lnTo>
                <a:lnTo>
                  <a:pt x="15" y="83"/>
                </a:lnTo>
                <a:lnTo>
                  <a:pt x="22" y="83"/>
                </a:lnTo>
                <a:lnTo>
                  <a:pt x="26" y="83"/>
                </a:lnTo>
                <a:lnTo>
                  <a:pt x="33" y="83"/>
                </a:lnTo>
                <a:lnTo>
                  <a:pt x="40" y="87"/>
                </a:lnTo>
                <a:lnTo>
                  <a:pt x="48" y="87"/>
                </a:lnTo>
                <a:lnTo>
                  <a:pt x="55" y="87"/>
                </a:lnTo>
                <a:lnTo>
                  <a:pt x="66" y="87"/>
                </a:lnTo>
                <a:lnTo>
                  <a:pt x="69" y="87"/>
                </a:lnTo>
                <a:lnTo>
                  <a:pt x="73" y="87"/>
                </a:lnTo>
                <a:lnTo>
                  <a:pt x="80" y="87"/>
                </a:lnTo>
                <a:lnTo>
                  <a:pt x="84" y="87"/>
                </a:lnTo>
                <a:lnTo>
                  <a:pt x="87" y="91"/>
                </a:lnTo>
                <a:lnTo>
                  <a:pt x="95" y="91"/>
                </a:lnTo>
                <a:lnTo>
                  <a:pt x="98" y="91"/>
                </a:lnTo>
                <a:lnTo>
                  <a:pt x="102" y="94"/>
                </a:lnTo>
                <a:lnTo>
                  <a:pt x="95" y="94"/>
                </a:lnTo>
                <a:lnTo>
                  <a:pt x="91" y="94"/>
                </a:lnTo>
                <a:lnTo>
                  <a:pt x="87" y="94"/>
                </a:lnTo>
                <a:lnTo>
                  <a:pt x="84" y="94"/>
                </a:lnTo>
                <a:lnTo>
                  <a:pt x="80" y="94"/>
                </a:lnTo>
                <a:lnTo>
                  <a:pt x="77" y="94"/>
                </a:lnTo>
                <a:lnTo>
                  <a:pt x="73" y="98"/>
                </a:lnTo>
                <a:lnTo>
                  <a:pt x="69" y="98"/>
                </a:lnTo>
                <a:lnTo>
                  <a:pt x="62" y="98"/>
                </a:lnTo>
                <a:lnTo>
                  <a:pt x="55" y="98"/>
                </a:lnTo>
                <a:lnTo>
                  <a:pt x="48" y="98"/>
                </a:lnTo>
                <a:lnTo>
                  <a:pt x="40" y="98"/>
                </a:lnTo>
                <a:lnTo>
                  <a:pt x="37" y="98"/>
                </a:lnTo>
                <a:lnTo>
                  <a:pt x="29" y="101"/>
                </a:lnTo>
              </a:path>
            </a:pathLst>
          </a:custGeom>
          <a:noFill/>
          <a:ln w="12700" cmpd="sng">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200">
              <a:solidFill>
                <a:prstClr val="white"/>
              </a:solidFill>
            </a:endParaRPr>
          </a:p>
        </p:txBody>
      </p:sp>
      <p:grpSp>
        <p:nvGrpSpPr>
          <p:cNvPr id="136" name="Group 135"/>
          <p:cNvGrpSpPr/>
          <p:nvPr/>
        </p:nvGrpSpPr>
        <p:grpSpPr>
          <a:xfrm>
            <a:off x="7557224" y="1124428"/>
            <a:ext cx="936721" cy="1985204"/>
            <a:chOff x="8351837" y="1046163"/>
            <a:chExt cx="488950" cy="2578100"/>
          </a:xfrm>
        </p:grpSpPr>
        <p:sp>
          <p:nvSpPr>
            <p:cNvPr id="137" name="Freeform 353"/>
            <p:cNvSpPr>
              <a:spLocks/>
            </p:cNvSpPr>
            <p:nvPr/>
          </p:nvSpPr>
          <p:spPr bwMode="auto">
            <a:xfrm>
              <a:off x="8385175" y="1046163"/>
              <a:ext cx="133350" cy="190500"/>
            </a:xfrm>
            <a:custGeom>
              <a:avLst/>
              <a:gdLst/>
              <a:ahLst/>
              <a:cxnLst>
                <a:cxn ang="0">
                  <a:pos x="55" y="0"/>
                </a:cxn>
                <a:cxn ang="0">
                  <a:pos x="44" y="0"/>
                </a:cxn>
                <a:cxn ang="0">
                  <a:pos x="33" y="8"/>
                </a:cxn>
                <a:cxn ang="0">
                  <a:pos x="44" y="8"/>
                </a:cxn>
                <a:cxn ang="0">
                  <a:pos x="55" y="11"/>
                </a:cxn>
                <a:cxn ang="0">
                  <a:pos x="69" y="15"/>
                </a:cxn>
                <a:cxn ang="0">
                  <a:pos x="80" y="15"/>
                </a:cxn>
                <a:cxn ang="0">
                  <a:pos x="77" y="19"/>
                </a:cxn>
                <a:cxn ang="0">
                  <a:pos x="66" y="22"/>
                </a:cxn>
                <a:cxn ang="0">
                  <a:pos x="55" y="22"/>
                </a:cxn>
                <a:cxn ang="0">
                  <a:pos x="51" y="26"/>
                </a:cxn>
                <a:cxn ang="0">
                  <a:pos x="55" y="29"/>
                </a:cxn>
                <a:cxn ang="0">
                  <a:pos x="44" y="33"/>
                </a:cxn>
                <a:cxn ang="0">
                  <a:pos x="33" y="33"/>
                </a:cxn>
                <a:cxn ang="0">
                  <a:pos x="19" y="37"/>
                </a:cxn>
                <a:cxn ang="0">
                  <a:pos x="15" y="40"/>
                </a:cxn>
                <a:cxn ang="0">
                  <a:pos x="29" y="40"/>
                </a:cxn>
                <a:cxn ang="0">
                  <a:pos x="51" y="44"/>
                </a:cxn>
                <a:cxn ang="0">
                  <a:pos x="55" y="47"/>
                </a:cxn>
                <a:cxn ang="0">
                  <a:pos x="40" y="47"/>
                </a:cxn>
                <a:cxn ang="0">
                  <a:pos x="33" y="51"/>
                </a:cxn>
                <a:cxn ang="0">
                  <a:pos x="22" y="55"/>
                </a:cxn>
                <a:cxn ang="0">
                  <a:pos x="26" y="62"/>
                </a:cxn>
                <a:cxn ang="0">
                  <a:pos x="37" y="66"/>
                </a:cxn>
                <a:cxn ang="0">
                  <a:pos x="26" y="69"/>
                </a:cxn>
                <a:cxn ang="0">
                  <a:pos x="37" y="73"/>
                </a:cxn>
                <a:cxn ang="0">
                  <a:pos x="40" y="76"/>
                </a:cxn>
                <a:cxn ang="0">
                  <a:pos x="29" y="76"/>
                </a:cxn>
                <a:cxn ang="0">
                  <a:pos x="19" y="80"/>
                </a:cxn>
                <a:cxn ang="0">
                  <a:pos x="8" y="80"/>
                </a:cxn>
                <a:cxn ang="0">
                  <a:pos x="11" y="84"/>
                </a:cxn>
                <a:cxn ang="0">
                  <a:pos x="22" y="87"/>
                </a:cxn>
                <a:cxn ang="0">
                  <a:pos x="33" y="87"/>
                </a:cxn>
                <a:cxn ang="0">
                  <a:pos x="37" y="91"/>
                </a:cxn>
                <a:cxn ang="0">
                  <a:pos x="26" y="95"/>
                </a:cxn>
                <a:cxn ang="0">
                  <a:pos x="15" y="98"/>
                </a:cxn>
                <a:cxn ang="0">
                  <a:pos x="19" y="102"/>
                </a:cxn>
                <a:cxn ang="0">
                  <a:pos x="29" y="109"/>
                </a:cxn>
                <a:cxn ang="0">
                  <a:pos x="19" y="113"/>
                </a:cxn>
                <a:cxn ang="0">
                  <a:pos x="8" y="113"/>
                </a:cxn>
                <a:cxn ang="0">
                  <a:pos x="4" y="116"/>
                </a:cxn>
                <a:cxn ang="0">
                  <a:pos x="15" y="120"/>
                </a:cxn>
              </a:cxnLst>
              <a:rect l="0" t="0" r="r" b="b"/>
              <a:pathLst>
                <a:path w="84" h="120">
                  <a:moveTo>
                    <a:pt x="55" y="0"/>
                  </a:moveTo>
                  <a:lnTo>
                    <a:pt x="58" y="0"/>
                  </a:lnTo>
                  <a:lnTo>
                    <a:pt x="55" y="0"/>
                  </a:lnTo>
                  <a:lnTo>
                    <a:pt x="51" y="0"/>
                  </a:lnTo>
                  <a:lnTo>
                    <a:pt x="48" y="0"/>
                  </a:lnTo>
                  <a:lnTo>
                    <a:pt x="44" y="0"/>
                  </a:lnTo>
                  <a:lnTo>
                    <a:pt x="40" y="0"/>
                  </a:lnTo>
                  <a:lnTo>
                    <a:pt x="37" y="4"/>
                  </a:lnTo>
                  <a:lnTo>
                    <a:pt x="33" y="8"/>
                  </a:lnTo>
                  <a:lnTo>
                    <a:pt x="37" y="8"/>
                  </a:lnTo>
                  <a:lnTo>
                    <a:pt x="40" y="8"/>
                  </a:lnTo>
                  <a:lnTo>
                    <a:pt x="44" y="8"/>
                  </a:lnTo>
                  <a:lnTo>
                    <a:pt x="48" y="11"/>
                  </a:lnTo>
                  <a:lnTo>
                    <a:pt x="51" y="11"/>
                  </a:lnTo>
                  <a:lnTo>
                    <a:pt x="55" y="11"/>
                  </a:lnTo>
                  <a:lnTo>
                    <a:pt x="62" y="11"/>
                  </a:lnTo>
                  <a:lnTo>
                    <a:pt x="66" y="15"/>
                  </a:lnTo>
                  <a:lnTo>
                    <a:pt x="69" y="15"/>
                  </a:lnTo>
                  <a:lnTo>
                    <a:pt x="73" y="15"/>
                  </a:lnTo>
                  <a:lnTo>
                    <a:pt x="77" y="15"/>
                  </a:lnTo>
                  <a:lnTo>
                    <a:pt x="80" y="15"/>
                  </a:lnTo>
                  <a:lnTo>
                    <a:pt x="84" y="19"/>
                  </a:lnTo>
                  <a:lnTo>
                    <a:pt x="80" y="19"/>
                  </a:lnTo>
                  <a:lnTo>
                    <a:pt x="77" y="19"/>
                  </a:lnTo>
                  <a:lnTo>
                    <a:pt x="73" y="22"/>
                  </a:lnTo>
                  <a:lnTo>
                    <a:pt x="69" y="22"/>
                  </a:lnTo>
                  <a:lnTo>
                    <a:pt x="66" y="22"/>
                  </a:lnTo>
                  <a:lnTo>
                    <a:pt x="62" y="22"/>
                  </a:lnTo>
                  <a:lnTo>
                    <a:pt x="58" y="22"/>
                  </a:lnTo>
                  <a:lnTo>
                    <a:pt x="55" y="22"/>
                  </a:lnTo>
                  <a:lnTo>
                    <a:pt x="51" y="26"/>
                  </a:lnTo>
                  <a:lnTo>
                    <a:pt x="48" y="26"/>
                  </a:lnTo>
                  <a:lnTo>
                    <a:pt x="51" y="26"/>
                  </a:lnTo>
                  <a:lnTo>
                    <a:pt x="48" y="26"/>
                  </a:lnTo>
                  <a:lnTo>
                    <a:pt x="51" y="29"/>
                  </a:lnTo>
                  <a:lnTo>
                    <a:pt x="55" y="29"/>
                  </a:lnTo>
                  <a:lnTo>
                    <a:pt x="51" y="33"/>
                  </a:lnTo>
                  <a:lnTo>
                    <a:pt x="48" y="33"/>
                  </a:lnTo>
                  <a:lnTo>
                    <a:pt x="44" y="33"/>
                  </a:lnTo>
                  <a:lnTo>
                    <a:pt x="40" y="33"/>
                  </a:lnTo>
                  <a:lnTo>
                    <a:pt x="37" y="33"/>
                  </a:lnTo>
                  <a:lnTo>
                    <a:pt x="33" y="33"/>
                  </a:lnTo>
                  <a:lnTo>
                    <a:pt x="26" y="33"/>
                  </a:lnTo>
                  <a:lnTo>
                    <a:pt x="22" y="37"/>
                  </a:lnTo>
                  <a:lnTo>
                    <a:pt x="19" y="37"/>
                  </a:lnTo>
                  <a:lnTo>
                    <a:pt x="15" y="37"/>
                  </a:lnTo>
                  <a:lnTo>
                    <a:pt x="11" y="40"/>
                  </a:lnTo>
                  <a:lnTo>
                    <a:pt x="15" y="40"/>
                  </a:lnTo>
                  <a:lnTo>
                    <a:pt x="19" y="40"/>
                  </a:lnTo>
                  <a:lnTo>
                    <a:pt x="22" y="40"/>
                  </a:lnTo>
                  <a:lnTo>
                    <a:pt x="29" y="40"/>
                  </a:lnTo>
                  <a:lnTo>
                    <a:pt x="40" y="40"/>
                  </a:lnTo>
                  <a:lnTo>
                    <a:pt x="48" y="40"/>
                  </a:lnTo>
                  <a:lnTo>
                    <a:pt x="51" y="44"/>
                  </a:lnTo>
                  <a:lnTo>
                    <a:pt x="48" y="44"/>
                  </a:lnTo>
                  <a:lnTo>
                    <a:pt x="51" y="44"/>
                  </a:lnTo>
                  <a:lnTo>
                    <a:pt x="55" y="47"/>
                  </a:lnTo>
                  <a:lnTo>
                    <a:pt x="51" y="47"/>
                  </a:lnTo>
                  <a:lnTo>
                    <a:pt x="44" y="47"/>
                  </a:lnTo>
                  <a:lnTo>
                    <a:pt x="40" y="47"/>
                  </a:lnTo>
                  <a:lnTo>
                    <a:pt x="33" y="51"/>
                  </a:lnTo>
                  <a:lnTo>
                    <a:pt x="29" y="51"/>
                  </a:lnTo>
                  <a:lnTo>
                    <a:pt x="33" y="51"/>
                  </a:lnTo>
                  <a:lnTo>
                    <a:pt x="29" y="51"/>
                  </a:lnTo>
                  <a:lnTo>
                    <a:pt x="26" y="55"/>
                  </a:lnTo>
                  <a:lnTo>
                    <a:pt x="22" y="55"/>
                  </a:lnTo>
                  <a:lnTo>
                    <a:pt x="19" y="58"/>
                  </a:lnTo>
                  <a:lnTo>
                    <a:pt x="22" y="58"/>
                  </a:lnTo>
                  <a:lnTo>
                    <a:pt x="26" y="62"/>
                  </a:lnTo>
                  <a:lnTo>
                    <a:pt x="29" y="62"/>
                  </a:lnTo>
                  <a:lnTo>
                    <a:pt x="33" y="62"/>
                  </a:lnTo>
                  <a:lnTo>
                    <a:pt x="37" y="66"/>
                  </a:lnTo>
                  <a:lnTo>
                    <a:pt x="33" y="69"/>
                  </a:lnTo>
                  <a:lnTo>
                    <a:pt x="29" y="69"/>
                  </a:lnTo>
                  <a:lnTo>
                    <a:pt x="26" y="69"/>
                  </a:lnTo>
                  <a:lnTo>
                    <a:pt x="29" y="73"/>
                  </a:lnTo>
                  <a:lnTo>
                    <a:pt x="33" y="73"/>
                  </a:lnTo>
                  <a:lnTo>
                    <a:pt x="37" y="73"/>
                  </a:lnTo>
                  <a:lnTo>
                    <a:pt x="40" y="76"/>
                  </a:lnTo>
                  <a:lnTo>
                    <a:pt x="44" y="76"/>
                  </a:lnTo>
                  <a:lnTo>
                    <a:pt x="40" y="76"/>
                  </a:lnTo>
                  <a:lnTo>
                    <a:pt x="37" y="76"/>
                  </a:lnTo>
                  <a:lnTo>
                    <a:pt x="33" y="76"/>
                  </a:lnTo>
                  <a:lnTo>
                    <a:pt x="29" y="76"/>
                  </a:lnTo>
                  <a:lnTo>
                    <a:pt x="26" y="76"/>
                  </a:lnTo>
                  <a:lnTo>
                    <a:pt x="22" y="80"/>
                  </a:lnTo>
                  <a:lnTo>
                    <a:pt x="19" y="80"/>
                  </a:lnTo>
                  <a:lnTo>
                    <a:pt x="15" y="80"/>
                  </a:lnTo>
                  <a:lnTo>
                    <a:pt x="11" y="80"/>
                  </a:lnTo>
                  <a:lnTo>
                    <a:pt x="8" y="80"/>
                  </a:lnTo>
                  <a:lnTo>
                    <a:pt x="4" y="84"/>
                  </a:lnTo>
                  <a:lnTo>
                    <a:pt x="8" y="84"/>
                  </a:lnTo>
                  <a:lnTo>
                    <a:pt x="11" y="84"/>
                  </a:lnTo>
                  <a:lnTo>
                    <a:pt x="15" y="84"/>
                  </a:lnTo>
                  <a:lnTo>
                    <a:pt x="19" y="84"/>
                  </a:lnTo>
                  <a:lnTo>
                    <a:pt x="22" y="87"/>
                  </a:lnTo>
                  <a:lnTo>
                    <a:pt x="26" y="87"/>
                  </a:lnTo>
                  <a:lnTo>
                    <a:pt x="29" y="87"/>
                  </a:lnTo>
                  <a:lnTo>
                    <a:pt x="33" y="87"/>
                  </a:lnTo>
                  <a:lnTo>
                    <a:pt x="37" y="91"/>
                  </a:lnTo>
                  <a:lnTo>
                    <a:pt x="33" y="91"/>
                  </a:lnTo>
                  <a:lnTo>
                    <a:pt x="37" y="91"/>
                  </a:lnTo>
                  <a:lnTo>
                    <a:pt x="33" y="95"/>
                  </a:lnTo>
                  <a:lnTo>
                    <a:pt x="29" y="95"/>
                  </a:lnTo>
                  <a:lnTo>
                    <a:pt x="26" y="95"/>
                  </a:lnTo>
                  <a:lnTo>
                    <a:pt x="22" y="98"/>
                  </a:lnTo>
                  <a:lnTo>
                    <a:pt x="19" y="98"/>
                  </a:lnTo>
                  <a:lnTo>
                    <a:pt x="15" y="98"/>
                  </a:lnTo>
                  <a:lnTo>
                    <a:pt x="19" y="98"/>
                  </a:lnTo>
                  <a:lnTo>
                    <a:pt x="15" y="102"/>
                  </a:lnTo>
                  <a:lnTo>
                    <a:pt x="19" y="102"/>
                  </a:lnTo>
                  <a:lnTo>
                    <a:pt x="22" y="105"/>
                  </a:lnTo>
                  <a:lnTo>
                    <a:pt x="26" y="105"/>
                  </a:lnTo>
                  <a:lnTo>
                    <a:pt x="29" y="109"/>
                  </a:lnTo>
                  <a:lnTo>
                    <a:pt x="26" y="109"/>
                  </a:lnTo>
                  <a:lnTo>
                    <a:pt x="22" y="109"/>
                  </a:lnTo>
                  <a:lnTo>
                    <a:pt x="19" y="113"/>
                  </a:lnTo>
                  <a:lnTo>
                    <a:pt x="15" y="113"/>
                  </a:lnTo>
                  <a:lnTo>
                    <a:pt x="11" y="113"/>
                  </a:lnTo>
                  <a:lnTo>
                    <a:pt x="8" y="113"/>
                  </a:lnTo>
                  <a:lnTo>
                    <a:pt x="4" y="113"/>
                  </a:lnTo>
                  <a:lnTo>
                    <a:pt x="0" y="116"/>
                  </a:lnTo>
                  <a:lnTo>
                    <a:pt x="4" y="116"/>
                  </a:lnTo>
                  <a:lnTo>
                    <a:pt x="8" y="116"/>
                  </a:lnTo>
                  <a:lnTo>
                    <a:pt x="11" y="120"/>
                  </a:lnTo>
                  <a:lnTo>
                    <a:pt x="15" y="120"/>
                  </a:lnTo>
                  <a:lnTo>
                    <a:pt x="19" y="120"/>
                  </a:lnTo>
                  <a:lnTo>
                    <a:pt x="22" y="120"/>
                  </a:lnTo>
                </a:path>
              </a:pathLst>
            </a:custGeom>
            <a:noFill/>
            <a:ln w="12700" cmpd="sng">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200">
                <a:solidFill>
                  <a:prstClr val="white"/>
                </a:solidFill>
              </a:endParaRPr>
            </a:p>
          </p:txBody>
        </p:sp>
        <p:sp>
          <p:nvSpPr>
            <p:cNvPr id="138" name="Freeform 354"/>
            <p:cNvSpPr>
              <a:spLocks/>
            </p:cNvSpPr>
            <p:nvPr/>
          </p:nvSpPr>
          <p:spPr bwMode="auto">
            <a:xfrm>
              <a:off x="8391525" y="1236663"/>
              <a:ext cx="98425" cy="287338"/>
            </a:xfrm>
            <a:custGeom>
              <a:avLst/>
              <a:gdLst/>
              <a:ahLst/>
              <a:cxnLst>
                <a:cxn ang="0">
                  <a:pos x="25" y="0"/>
                </a:cxn>
                <a:cxn ang="0">
                  <a:pos x="36" y="4"/>
                </a:cxn>
                <a:cxn ang="0">
                  <a:pos x="29" y="7"/>
                </a:cxn>
                <a:cxn ang="0">
                  <a:pos x="18" y="11"/>
                </a:cxn>
                <a:cxn ang="0">
                  <a:pos x="7" y="11"/>
                </a:cxn>
                <a:cxn ang="0">
                  <a:pos x="4" y="14"/>
                </a:cxn>
                <a:cxn ang="0">
                  <a:pos x="15" y="22"/>
                </a:cxn>
                <a:cxn ang="0">
                  <a:pos x="25" y="25"/>
                </a:cxn>
                <a:cxn ang="0">
                  <a:pos x="29" y="29"/>
                </a:cxn>
                <a:cxn ang="0">
                  <a:pos x="40" y="36"/>
                </a:cxn>
                <a:cxn ang="0">
                  <a:pos x="51" y="36"/>
                </a:cxn>
                <a:cxn ang="0">
                  <a:pos x="54" y="40"/>
                </a:cxn>
                <a:cxn ang="0">
                  <a:pos x="44" y="43"/>
                </a:cxn>
                <a:cxn ang="0">
                  <a:pos x="29" y="47"/>
                </a:cxn>
                <a:cxn ang="0">
                  <a:pos x="25" y="51"/>
                </a:cxn>
                <a:cxn ang="0">
                  <a:pos x="36" y="54"/>
                </a:cxn>
                <a:cxn ang="0">
                  <a:pos x="40" y="54"/>
                </a:cxn>
                <a:cxn ang="0">
                  <a:pos x="51" y="62"/>
                </a:cxn>
                <a:cxn ang="0">
                  <a:pos x="54" y="69"/>
                </a:cxn>
                <a:cxn ang="0">
                  <a:pos x="54" y="76"/>
                </a:cxn>
                <a:cxn ang="0">
                  <a:pos x="47" y="83"/>
                </a:cxn>
                <a:cxn ang="0">
                  <a:pos x="51" y="87"/>
                </a:cxn>
                <a:cxn ang="0">
                  <a:pos x="40" y="91"/>
                </a:cxn>
                <a:cxn ang="0">
                  <a:pos x="36" y="94"/>
                </a:cxn>
                <a:cxn ang="0">
                  <a:pos x="47" y="98"/>
                </a:cxn>
                <a:cxn ang="0">
                  <a:pos x="58" y="101"/>
                </a:cxn>
                <a:cxn ang="0">
                  <a:pos x="51" y="112"/>
                </a:cxn>
                <a:cxn ang="0">
                  <a:pos x="54" y="116"/>
                </a:cxn>
                <a:cxn ang="0">
                  <a:pos x="51" y="127"/>
                </a:cxn>
                <a:cxn ang="0">
                  <a:pos x="62" y="134"/>
                </a:cxn>
                <a:cxn ang="0">
                  <a:pos x="58" y="138"/>
                </a:cxn>
                <a:cxn ang="0">
                  <a:pos x="47" y="141"/>
                </a:cxn>
                <a:cxn ang="0">
                  <a:pos x="36" y="145"/>
                </a:cxn>
                <a:cxn ang="0">
                  <a:pos x="25" y="149"/>
                </a:cxn>
                <a:cxn ang="0">
                  <a:pos x="15" y="149"/>
                </a:cxn>
                <a:cxn ang="0">
                  <a:pos x="7" y="156"/>
                </a:cxn>
                <a:cxn ang="0">
                  <a:pos x="11" y="156"/>
                </a:cxn>
                <a:cxn ang="0">
                  <a:pos x="18" y="163"/>
                </a:cxn>
                <a:cxn ang="0">
                  <a:pos x="7" y="167"/>
                </a:cxn>
                <a:cxn ang="0">
                  <a:pos x="11" y="170"/>
                </a:cxn>
                <a:cxn ang="0">
                  <a:pos x="22" y="174"/>
                </a:cxn>
                <a:cxn ang="0">
                  <a:pos x="33" y="174"/>
                </a:cxn>
              </a:cxnLst>
              <a:rect l="0" t="0" r="r" b="b"/>
              <a:pathLst>
                <a:path w="62" h="181">
                  <a:moveTo>
                    <a:pt x="18" y="0"/>
                  </a:moveTo>
                  <a:lnTo>
                    <a:pt x="22" y="0"/>
                  </a:lnTo>
                  <a:lnTo>
                    <a:pt x="25" y="0"/>
                  </a:lnTo>
                  <a:lnTo>
                    <a:pt x="29" y="0"/>
                  </a:lnTo>
                  <a:lnTo>
                    <a:pt x="33" y="4"/>
                  </a:lnTo>
                  <a:lnTo>
                    <a:pt x="36" y="4"/>
                  </a:lnTo>
                  <a:lnTo>
                    <a:pt x="40" y="7"/>
                  </a:lnTo>
                  <a:lnTo>
                    <a:pt x="36" y="7"/>
                  </a:lnTo>
                  <a:lnTo>
                    <a:pt x="29" y="7"/>
                  </a:lnTo>
                  <a:lnTo>
                    <a:pt x="25" y="7"/>
                  </a:lnTo>
                  <a:lnTo>
                    <a:pt x="22" y="11"/>
                  </a:lnTo>
                  <a:lnTo>
                    <a:pt x="18" y="11"/>
                  </a:lnTo>
                  <a:lnTo>
                    <a:pt x="15" y="11"/>
                  </a:lnTo>
                  <a:lnTo>
                    <a:pt x="11" y="11"/>
                  </a:lnTo>
                  <a:lnTo>
                    <a:pt x="7" y="11"/>
                  </a:lnTo>
                  <a:lnTo>
                    <a:pt x="4" y="14"/>
                  </a:lnTo>
                  <a:lnTo>
                    <a:pt x="0" y="14"/>
                  </a:lnTo>
                  <a:lnTo>
                    <a:pt x="4" y="14"/>
                  </a:lnTo>
                  <a:lnTo>
                    <a:pt x="7" y="18"/>
                  </a:lnTo>
                  <a:lnTo>
                    <a:pt x="11" y="18"/>
                  </a:lnTo>
                  <a:lnTo>
                    <a:pt x="15" y="22"/>
                  </a:lnTo>
                  <a:lnTo>
                    <a:pt x="18" y="22"/>
                  </a:lnTo>
                  <a:lnTo>
                    <a:pt x="22" y="22"/>
                  </a:lnTo>
                  <a:lnTo>
                    <a:pt x="25" y="25"/>
                  </a:lnTo>
                  <a:lnTo>
                    <a:pt x="29" y="25"/>
                  </a:lnTo>
                  <a:lnTo>
                    <a:pt x="33" y="29"/>
                  </a:lnTo>
                  <a:lnTo>
                    <a:pt x="29" y="29"/>
                  </a:lnTo>
                  <a:lnTo>
                    <a:pt x="33" y="33"/>
                  </a:lnTo>
                  <a:lnTo>
                    <a:pt x="36" y="33"/>
                  </a:lnTo>
                  <a:lnTo>
                    <a:pt x="40" y="36"/>
                  </a:lnTo>
                  <a:lnTo>
                    <a:pt x="44" y="36"/>
                  </a:lnTo>
                  <a:lnTo>
                    <a:pt x="47" y="36"/>
                  </a:lnTo>
                  <a:lnTo>
                    <a:pt x="51" y="36"/>
                  </a:lnTo>
                  <a:lnTo>
                    <a:pt x="54" y="40"/>
                  </a:lnTo>
                  <a:lnTo>
                    <a:pt x="58" y="40"/>
                  </a:lnTo>
                  <a:lnTo>
                    <a:pt x="54" y="40"/>
                  </a:lnTo>
                  <a:lnTo>
                    <a:pt x="51" y="43"/>
                  </a:lnTo>
                  <a:lnTo>
                    <a:pt x="47" y="43"/>
                  </a:lnTo>
                  <a:lnTo>
                    <a:pt x="44" y="43"/>
                  </a:lnTo>
                  <a:lnTo>
                    <a:pt x="36" y="43"/>
                  </a:lnTo>
                  <a:lnTo>
                    <a:pt x="33" y="43"/>
                  </a:lnTo>
                  <a:lnTo>
                    <a:pt x="29" y="47"/>
                  </a:lnTo>
                  <a:lnTo>
                    <a:pt x="25" y="47"/>
                  </a:lnTo>
                  <a:lnTo>
                    <a:pt x="29" y="47"/>
                  </a:lnTo>
                  <a:lnTo>
                    <a:pt x="25" y="51"/>
                  </a:lnTo>
                  <a:lnTo>
                    <a:pt x="29" y="51"/>
                  </a:lnTo>
                  <a:lnTo>
                    <a:pt x="33" y="54"/>
                  </a:lnTo>
                  <a:lnTo>
                    <a:pt x="36" y="54"/>
                  </a:lnTo>
                  <a:lnTo>
                    <a:pt x="40" y="54"/>
                  </a:lnTo>
                  <a:lnTo>
                    <a:pt x="36" y="54"/>
                  </a:lnTo>
                  <a:lnTo>
                    <a:pt x="40" y="54"/>
                  </a:lnTo>
                  <a:lnTo>
                    <a:pt x="44" y="58"/>
                  </a:lnTo>
                  <a:lnTo>
                    <a:pt x="47" y="58"/>
                  </a:lnTo>
                  <a:lnTo>
                    <a:pt x="51" y="62"/>
                  </a:lnTo>
                  <a:lnTo>
                    <a:pt x="54" y="65"/>
                  </a:lnTo>
                  <a:lnTo>
                    <a:pt x="58" y="69"/>
                  </a:lnTo>
                  <a:lnTo>
                    <a:pt x="54" y="69"/>
                  </a:lnTo>
                  <a:lnTo>
                    <a:pt x="54" y="76"/>
                  </a:lnTo>
                  <a:lnTo>
                    <a:pt x="51" y="76"/>
                  </a:lnTo>
                  <a:lnTo>
                    <a:pt x="54" y="76"/>
                  </a:lnTo>
                  <a:lnTo>
                    <a:pt x="51" y="76"/>
                  </a:lnTo>
                  <a:lnTo>
                    <a:pt x="44" y="83"/>
                  </a:lnTo>
                  <a:lnTo>
                    <a:pt x="47" y="83"/>
                  </a:lnTo>
                  <a:lnTo>
                    <a:pt x="44" y="83"/>
                  </a:lnTo>
                  <a:lnTo>
                    <a:pt x="47" y="87"/>
                  </a:lnTo>
                  <a:lnTo>
                    <a:pt x="51" y="87"/>
                  </a:lnTo>
                  <a:lnTo>
                    <a:pt x="47" y="87"/>
                  </a:lnTo>
                  <a:lnTo>
                    <a:pt x="44" y="87"/>
                  </a:lnTo>
                  <a:lnTo>
                    <a:pt x="40" y="91"/>
                  </a:lnTo>
                  <a:lnTo>
                    <a:pt x="44" y="91"/>
                  </a:lnTo>
                  <a:lnTo>
                    <a:pt x="40" y="94"/>
                  </a:lnTo>
                  <a:lnTo>
                    <a:pt x="36" y="94"/>
                  </a:lnTo>
                  <a:lnTo>
                    <a:pt x="40" y="94"/>
                  </a:lnTo>
                  <a:lnTo>
                    <a:pt x="44" y="98"/>
                  </a:lnTo>
                  <a:lnTo>
                    <a:pt x="47" y="98"/>
                  </a:lnTo>
                  <a:lnTo>
                    <a:pt x="51" y="98"/>
                  </a:lnTo>
                  <a:lnTo>
                    <a:pt x="54" y="98"/>
                  </a:lnTo>
                  <a:lnTo>
                    <a:pt x="58" y="101"/>
                  </a:lnTo>
                  <a:lnTo>
                    <a:pt x="62" y="101"/>
                  </a:lnTo>
                  <a:lnTo>
                    <a:pt x="58" y="105"/>
                  </a:lnTo>
                  <a:lnTo>
                    <a:pt x="51" y="112"/>
                  </a:lnTo>
                  <a:lnTo>
                    <a:pt x="54" y="112"/>
                  </a:lnTo>
                  <a:lnTo>
                    <a:pt x="51" y="112"/>
                  </a:lnTo>
                  <a:lnTo>
                    <a:pt x="54" y="116"/>
                  </a:lnTo>
                  <a:lnTo>
                    <a:pt x="51" y="120"/>
                  </a:lnTo>
                  <a:lnTo>
                    <a:pt x="47" y="123"/>
                  </a:lnTo>
                  <a:lnTo>
                    <a:pt x="51" y="127"/>
                  </a:lnTo>
                  <a:lnTo>
                    <a:pt x="54" y="130"/>
                  </a:lnTo>
                  <a:lnTo>
                    <a:pt x="58" y="130"/>
                  </a:lnTo>
                  <a:lnTo>
                    <a:pt x="62" y="134"/>
                  </a:lnTo>
                  <a:lnTo>
                    <a:pt x="58" y="134"/>
                  </a:lnTo>
                  <a:lnTo>
                    <a:pt x="62" y="138"/>
                  </a:lnTo>
                  <a:lnTo>
                    <a:pt x="58" y="138"/>
                  </a:lnTo>
                  <a:lnTo>
                    <a:pt x="54" y="138"/>
                  </a:lnTo>
                  <a:lnTo>
                    <a:pt x="51" y="141"/>
                  </a:lnTo>
                  <a:lnTo>
                    <a:pt x="47" y="141"/>
                  </a:lnTo>
                  <a:lnTo>
                    <a:pt x="44" y="145"/>
                  </a:lnTo>
                  <a:lnTo>
                    <a:pt x="40" y="145"/>
                  </a:lnTo>
                  <a:lnTo>
                    <a:pt x="36" y="145"/>
                  </a:lnTo>
                  <a:lnTo>
                    <a:pt x="33" y="145"/>
                  </a:lnTo>
                  <a:lnTo>
                    <a:pt x="29" y="145"/>
                  </a:lnTo>
                  <a:lnTo>
                    <a:pt x="25" y="149"/>
                  </a:lnTo>
                  <a:lnTo>
                    <a:pt x="22" y="149"/>
                  </a:lnTo>
                  <a:lnTo>
                    <a:pt x="18" y="149"/>
                  </a:lnTo>
                  <a:lnTo>
                    <a:pt x="15" y="149"/>
                  </a:lnTo>
                  <a:lnTo>
                    <a:pt x="11" y="149"/>
                  </a:lnTo>
                  <a:lnTo>
                    <a:pt x="7" y="149"/>
                  </a:lnTo>
                  <a:lnTo>
                    <a:pt x="7" y="156"/>
                  </a:lnTo>
                  <a:lnTo>
                    <a:pt x="4" y="156"/>
                  </a:lnTo>
                  <a:lnTo>
                    <a:pt x="7" y="156"/>
                  </a:lnTo>
                  <a:lnTo>
                    <a:pt x="11" y="156"/>
                  </a:lnTo>
                  <a:lnTo>
                    <a:pt x="15" y="156"/>
                  </a:lnTo>
                  <a:lnTo>
                    <a:pt x="15" y="163"/>
                  </a:lnTo>
                  <a:lnTo>
                    <a:pt x="18" y="163"/>
                  </a:lnTo>
                  <a:lnTo>
                    <a:pt x="15" y="163"/>
                  </a:lnTo>
                  <a:lnTo>
                    <a:pt x="11" y="163"/>
                  </a:lnTo>
                  <a:lnTo>
                    <a:pt x="7" y="167"/>
                  </a:lnTo>
                  <a:lnTo>
                    <a:pt x="4" y="167"/>
                  </a:lnTo>
                  <a:lnTo>
                    <a:pt x="7" y="170"/>
                  </a:lnTo>
                  <a:lnTo>
                    <a:pt x="11" y="170"/>
                  </a:lnTo>
                  <a:lnTo>
                    <a:pt x="15" y="170"/>
                  </a:lnTo>
                  <a:lnTo>
                    <a:pt x="18" y="170"/>
                  </a:lnTo>
                  <a:lnTo>
                    <a:pt x="22" y="174"/>
                  </a:lnTo>
                  <a:lnTo>
                    <a:pt x="25" y="174"/>
                  </a:lnTo>
                  <a:lnTo>
                    <a:pt x="29" y="174"/>
                  </a:lnTo>
                  <a:lnTo>
                    <a:pt x="33" y="174"/>
                  </a:lnTo>
                  <a:lnTo>
                    <a:pt x="36" y="174"/>
                  </a:lnTo>
                  <a:lnTo>
                    <a:pt x="36" y="181"/>
                  </a:lnTo>
                </a:path>
              </a:pathLst>
            </a:custGeom>
            <a:noFill/>
            <a:ln w="12700" cmpd="sng">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200">
                <a:solidFill>
                  <a:prstClr val="white"/>
                </a:solidFill>
              </a:endParaRPr>
            </a:p>
          </p:txBody>
        </p:sp>
        <p:sp>
          <p:nvSpPr>
            <p:cNvPr id="139" name="Freeform 355"/>
            <p:cNvSpPr>
              <a:spLocks/>
            </p:cNvSpPr>
            <p:nvPr/>
          </p:nvSpPr>
          <p:spPr bwMode="auto">
            <a:xfrm>
              <a:off x="8408987" y="1524000"/>
              <a:ext cx="120650" cy="241300"/>
            </a:xfrm>
            <a:custGeom>
              <a:avLst/>
              <a:gdLst/>
              <a:ahLst/>
              <a:cxnLst>
                <a:cxn ang="0">
                  <a:pos x="25" y="0"/>
                </a:cxn>
                <a:cxn ang="0">
                  <a:pos x="29" y="0"/>
                </a:cxn>
                <a:cxn ang="0">
                  <a:pos x="22" y="11"/>
                </a:cxn>
                <a:cxn ang="0">
                  <a:pos x="11" y="11"/>
                </a:cxn>
                <a:cxn ang="0">
                  <a:pos x="33" y="15"/>
                </a:cxn>
                <a:cxn ang="0">
                  <a:pos x="36" y="15"/>
                </a:cxn>
                <a:cxn ang="0">
                  <a:pos x="40" y="18"/>
                </a:cxn>
                <a:cxn ang="0">
                  <a:pos x="22" y="22"/>
                </a:cxn>
                <a:cxn ang="0">
                  <a:pos x="14" y="25"/>
                </a:cxn>
                <a:cxn ang="0">
                  <a:pos x="11" y="29"/>
                </a:cxn>
                <a:cxn ang="0">
                  <a:pos x="22" y="33"/>
                </a:cxn>
                <a:cxn ang="0">
                  <a:pos x="25" y="36"/>
                </a:cxn>
                <a:cxn ang="0">
                  <a:pos x="14" y="40"/>
                </a:cxn>
                <a:cxn ang="0">
                  <a:pos x="18" y="44"/>
                </a:cxn>
                <a:cxn ang="0">
                  <a:pos x="33" y="44"/>
                </a:cxn>
                <a:cxn ang="0">
                  <a:pos x="54" y="44"/>
                </a:cxn>
                <a:cxn ang="0">
                  <a:pos x="72" y="47"/>
                </a:cxn>
                <a:cxn ang="0">
                  <a:pos x="65" y="47"/>
                </a:cxn>
                <a:cxn ang="0">
                  <a:pos x="54" y="51"/>
                </a:cxn>
                <a:cxn ang="0">
                  <a:pos x="36" y="51"/>
                </a:cxn>
                <a:cxn ang="0">
                  <a:pos x="14" y="54"/>
                </a:cxn>
                <a:cxn ang="0">
                  <a:pos x="7" y="54"/>
                </a:cxn>
                <a:cxn ang="0">
                  <a:pos x="18" y="58"/>
                </a:cxn>
                <a:cxn ang="0">
                  <a:pos x="29" y="58"/>
                </a:cxn>
                <a:cxn ang="0">
                  <a:pos x="40" y="62"/>
                </a:cxn>
                <a:cxn ang="0">
                  <a:pos x="36" y="65"/>
                </a:cxn>
                <a:cxn ang="0">
                  <a:pos x="25" y="69"/>
                </a:cxn>
                <a:cxn ang="0">
                  <a:pos x="14" y="73"/>
                </a:cxn>
                <a:cxn ang="0">
                  <a:pos x="25" y="76"/>
                </a:cxn>
                <a:cxn ang="0">
                  <a:pos x="36" y="80"/>
                </a:cxn>
                <a:cxn ang="0">
                  <a:pos x="47" y="87"/>
                </a:cxn>
                <a:cxn ang="0">
                  <a:pos x="51" y="91"/>
                </a:cxn>
                <a:cxn ang="0">
                  <a:pos x="62" y="98"/>
                </a:cxn>
                <a:cxn ang="0">
                  <a:pos x="51" y="105"/>
                </a:cxn>
                <a:cxn ang="0">
                  <a:pos x="51" y="112"/>
                </a:cxn>
                <a:cxn ang="0">
                  <a:pos x="40" y="116"/>
                </a:cxn>
                <a:cxn ang="0">
                  <a:pos x="29" y="123"/>
                </a:cxn>
                <a:cxn ang="0">
                  <a:pos x="14" y="131"/>
                </a:cxn>
                <a:cxn ang="0">
                  <a:pos x="7" y="138"/>
                </a:cxn>
                <a:cxn ang="0">
                  <a:pos x="4" y="141"/>
                </a:cxn>
                <a:cxn ang="0">
                  <a:pos x="0" y="145"/>
                </a:cxn>
                <a:cxn ang="0">
                  <a:pos x="11" y="149"/>
                </a:cxn>
              </a:cxnLst>
              <a:rect l="0" t="0" r="r" b="b"/>
              <a:pathLst>
                <a:path w="76" h="152">
                  <a:moveTo>
                    <a:pt x="25" y="0"/>
                  </a:moveTo>
                  <a:lnTo>
                    <a:pt x="29" y="0"/>
                  </a:lnTo>
                  <a:lnTo>
                    <a:pt x="25" y="0"/>
                  </a:lnTo>
                  <a:lnTo>
                    <a:pt x="29" y="0"/>
                  </a:lnTo>
                  <a:lnTo>
                    <a:pt x="25" y="0"/>
                  </a:lnTo>
                  <a:lnTo>
                    <a:pt x="29" y="0"/>
                  </a:lnTo>
                  <a:lnTo>
                    <a:pt x="25" y="4"/>
                  </a:lnTo>
                  <a:lnTo>
                    <a:pt x="18" y="11"/>
                  </a:lnTo>
                  <a:lnTo>
                    <a:pt x="22" y="11"/>
                  </a:lnTo>
                  <a:lnTo>
                    <a:pt x="18" y="11"/>
                  </a:lnTo>
                  <a:lnTo>
                    <a:pt x="14" y="11"/>
                  </a:lnTo>
                  <a:lnTo>
                    <a:pt x="11" y="11"/>
                  </a:lnTo>
                  <a:lnTo>
                    <a:pt x="18" y="11"/>
                  </a:lnTo>
                  <a:lnTo>
                    <a:pt x="29" y="15"/>
                  </a:lnTo>
                  <a:lnTo>
                    <a:pt x="33" y="15"/>
                  </a:lnTo>
                  <a:lnTo>
                    <a:pt x="36" y="15"/>
                  </a:lnTo>
                  <a:lnTo>
                    <a:pt x="33" y="15"/>
                  </a:lnTo>
                  <a:lnTo>
                    <a:pt x="36" y="15"/>
                  </a:lnTo>
                  <a:lnTo>
                    <a:pt x="33" y="18"/>
                  </a:lnTo>
                  <a:lnTo>
                    <a:pt x="36" y="18"/>
                  </a:lnTo>
                  <a:lnTo>
                    <a:pt x="40" y="18"/>
                  </a:lnTo>
                  <a:lnTo>
                    <a:pt x="43" y="18"/>
                  </a:lnTo>
                  <a:lnTo>
                    <a:pt x="33" y="22"/>
                  </a:lnTo>
                  <a:lnTo>
                    <a:pt x="22" y="22"/>
                  </a:lnTo>
                  <a:lnTo>
                    <a:pt x="14" y="22"/>
                  </a:lnTo>
                  <a:lnTo>
                    <a:pt x="11" y="22"/>
                  </a:lnTo>
                  <a:lnTo>
                    <a:pt x="14" y="25"/>
                  </a:lnTo>
                  <a:lnTo>
                    <a:pt x="11" y="25"/>
                  </a:lnTo>
                  <a:lnTo>
                    <a:pt x="7" y="25"/>
                  </a:lnTo>
                  <a:lnTo>
                    <a:pt x="11" y="29"/>
                  </a:lnTo>
                  <a:lnTo>
                    <a:pt x="14" y="29"/>
                  </a:lnTo>
                  <a:lnTo>
                    <a:pt x="18" y="33"/>
                  </a:lnTo>
                  <a:lnTo>
                    <a:pt x="22" y="33"/>
                  </a:lnTo>
                  <a:lnTo>
                    <a:pt x="25" y="33"/>
                  </a:lnTo>
                  <a:lnTo>
                    <a:pt x="29" y="33"/>
                  </a:lnTo>
                  <a:lnTo>
                    <a:pt x="25" y="36"/>
                  </a:lnTo>
                  <a:lnTo>
                    <a:pt x="22" y="36"/>
                  </a:lnTo>
                  <a:lnTo>
                    <a:pt x="18" y="36"/>
                  </a:lnTo>
                  <a:lnTo>
                    <a:pt x="14" y="40"/>
                  </a:lnTo>
                  <a:lnTo>
                    <a:pt x="11" y="40"/>
                  </a:lnTo>
                  <a:lnTo>
                    <a:pt x="14" y="40"/>
                  </a:lnTo>
                  <a:lnTo>
                    <a:pt x="18" y="44"/>
                  </a:lnTo>
                  <a:lnTo>
                    <a:pt x="22" y="44"/>
                  </a:lnTo>
                  <a:lnTo>
                    <a:pt x="25" y="44"/>
                  </a:lnTo>
                  <a:lnTo>
                    <a:pt x="33" y="44"/>
                  </a:lnTo>
                  <a:lnTo>
                    <a:pt x="36" y="44"/>
                  </a:lnTo>
                  <a:lnTo>
                    <a:pt x="47" y="44"/>
                  </a:lnTo>
                  <a:lnTo>
                    <a:pt x="54" y="44"/>
                  </a:lnTo>
                  <a:lnTo>
                    <a:pt x="62" y="47"/>
                  </a:lnTo>
                  <a:lnTo>
                    <a:pt x="69" y="47"/>
                  </a:lnTo>
                  <a:lnTo>
                    <a:pt x="72" y="47"/>
                  </a:lnTo>
                  <a:lnTo>
                    <a:pt x="76" y="47"/>
                  </a:lnTo>
                  <a:lnTo>
                    <a:pt x="72" y="47"/>
                  </a:lnTo>
                  <a:lnTo>
                    <a:pt x="65" y="47"/>
                  </a:lnTo>
                  <a:lnTo>
                    <a:pt x="62" y="51"/>
                  </a:lnTo>
                  <a:lnTo>
                    <a:pt x="58" y="51"/>
                  </a:lnTo>
                  <a:lnTo>
                    <a:pt x="54" y="51"/>
                  </a:lnTo>
                  <a:lnTo>
                    <a:pt x="51" y="51"/>
                  </a:lnTo>
                  <a:lnTo>
                    <a:pt x="43" y="51"/>
                  </a:lnTo>
                  <a:lnTo>
                    <a:pt x="36" y="51"/>
                  </a:lnTo>
                  <a:lnTo>
                    <a:pt x="29" y="51"/>
                  </a:lnTo>
                  <a:lnTo>
                    <a:pt x="22" y="54"/>
                  </a:lnTo>
                  <a:lnTo>
                    <a:pt x="14" y="54"/>
                  </a:lnTo>
                  <a:lnTo>
                    <a:pt x="11" y="54"/>
                  </a:lnTo>
                  <a:lnTo>
                    <a:pt x="4" y="54"/>
                  </a:lnTo>
                  <a:lnTo>
                    <a:pt x="7" y="54"/>
                  </a:lnTo>
                  <a:lnTo>
                    <a:pt x="11" y="58"/>
                  </a:lnTo>
                  <a:lnTo>
                    <a:pt x="14" y="58"/>
                  </a:lnTo>
                  <a:lnTo>
                    <a:pt x="18" y="58"/>
                  </a:lnTo>
                  <a:lnTo>
                    <a:pt x="22" y="58"/>
                  </a:lnTo>
                  <a:lnTo>
                    <a:pt x="25" y="58"/>
                  </a:lnTo>
                  <a:lnTo>
                    <a:pt x="29" y="58"/>
                  </a:lnTo>
                  <a:lnTo>
                    <a:pt x="33" y="62"/>
                  </a:lnTo>
                  <a:lnTo>
                    <a:pt x="36" y="62"/>
                  </a:lnTo>
                  <a:lnTo>
                    <a:pt x="40" y="62"/>
                  </a:lnTo>
                  <a:lnTo>
                    <a:pt x="43" y="65"/>
                  </a:lnTo>
                  <a:lnTo>
                    <a:pt x="40" y="65"/>
                  </a:lnTo>
                  <a:lnTo>
                    <a:pt x="36" y="65"/>
                  </a:lnTo>
                  <a:lnTo>
                    <a:pt x="33" y="65"/>
                  </a:lnTo>
                  <a:lnTo>
                    <a:pt x="29" y="65"/>
                  </a:lnTo>
                  <a:lnTo>
                    <a:pt x="25" y="69"/>
                  </a:lnTo>
                  <a:lnTo>
                    <a:pt x="22" y="69"/>
                  </a:lnTo>
                  <a:lnTo>
                    <a:pt x="18" y="69"/>
                  </a:lnTo>
                  <a:lnTo>
                    <a:pt x="14" y="73"/>
                  </a:lnTo>
                  <a:lnTo>
                    <a:pt x="18" y="76"/>
                  </a:lnTo>
                  <a:lnTo>
                    <a:pt x="22" y="76"/>
                  </a:lnTo>
                  <a:lnTo>
                    <a:pt x="25" y="76"/>
                  </a:lnTo>
                  <a:lnTo>
                    <a:pt x="29" y="76"/>
                  </a:lnTo>
                  <a:lnTo>
                    <a:pt x="33" y="80"/>
                  </a:lnTo>
                  <a:lnTo>
                    <a:pt x="36" y="80"/>
                  </a:lnTo>
                  <a:lnTo>
                    <a:pt x="40" y="80"/>
                  </a:lnTo>
                  <a:lnTo>
                    <a:pt x="43" y="83"/>
                  </a:lnTo>
                  <a:lnTo>
                    <a:pt x="47" y="87"/>
                  </a:lnTo>
                  <a:lnTo>
                    <a:pt x="51" y="87"/>
                  </a:lnTo>
                  <a:lnTo>
                    <a:pt x="47" y="91"/>
                  </a:lnTo>
                  <a:lnTo>
                    <a:pt x="51" y="91"/>
                  </a:lnTo>
                  <a:lnTo>
                    <a:pt x="54" y="91"/>
                  </a:lnTo>
                  <a:lnTo>
                    <a:pt x="58" y="94"/>
                  </a:lnTo>
                  <a:lnTo>
                    <a:pt x="62" y="98"/>
                  </a:lnTo>
                  <a:lnTo>
                    <a:pt x="58" y="102"/>
                  </a:lnTo>
                  <a:lnTo>
                    <a:pt x="54" y="105"/>
                  </a:lnTo>
                  <a:lnTo>
                    <a:pt x="51" y="105"/>
                  </a:lnTo>
                  <a:lnTo>
                    <a:pt x="51" y="112"/>
                  </a:lnTo>
                  <a:lnTo>
                    <a:pt x="54" y="112"/>
                  </a:lnTo>
                  <a:lnTo>
                    <a:pt x="51" y="112"/>
                  </a:lnTo>
                  <a:lnTo>
                    <a:pt x="47" y="112"/>
                  </a:lnTo>
                  <a:lnTo>
                    <a:pt x="43" y="116"/>
                  </a:lnTo>
                  <a:lnTo>
                    <a:pt x="40" y="116"/>
                  </a:lnTo>
                  <a:lnTo>
                    <a:pt x="36" y="116"/>
                  </a:lnTo>
                  <a:lnTo>
                    <a:pt x="33" y="120"/>
                  </a:lnTo>
                  <a:lnTo>
                    <a:pt x="29" y="123"/>
                  </a:lnTo>
                  <a:lnTo>
                    <a:pt x="25" y="123"/>
                  </a:lnTo>
                  <a:lnTo>
                    <a:pt x="22" y="123"/>
                  </a:lnTo>
                  <a:lnTo>
                    <a:pt x="14" y="131"/>
                  </a:lnTo>
                  <a:lnTo>
                    <a:pt x="14" y="134"/>
                  </a:lnTo>
                  <a:lnTo>
                    <a:pt x="11" y="134"/>
                  </a:lnTo>
                  <a:lnTo>
                    <a:pt x="7" y="138"/>
                  </a:lnTo>
                  <a:lnTo>
                    <a:pt x="4" y="138"/>
                  </a:lnTo>
                  <a:lnTo>
                    <a:pt x="7" y="138"/>
                  </a:lnTo>
                  <a:lnTo>
                    <a:pt x="4" y="141"/>
                  </a:lnTo>
                  <a:lnTo>
                    <a:pt x="0" y="141"/>
                  </a:lnTo>
                  <a:lnTo>
                    <a:pt x="4" y="145"/>
                  </a:lnTo>
                  <a:lnTo>
                    <a:pt x="0" y="145"/>
                  </a:lnTo>
                  <a:lnTo>
                    <a:pt x="4" y="145"/>
                  </a:lnTo>
                  <a:lnTo>
                    <a:pt x="7" y="149"/>
                  </a:lnTo>
                  <a:lnTo>
                    <a:pt x="11" y="149"/>
                  </a:lnTo>
                  <a:lnTo>
                    <a:pt x="14" y="149"/>
                  </a:lnTo>
                  <a:lnTo>
                    <a:pt x="18" y="152"/>
                  </a:lnTo>
                </a:path>
              </a:pathLst>
            </a:custGeom>
            <a:noFill/>
            <a:ln w="12700" cmpd="sng">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200">
                <a:solidFill>
                  <a:prstClr val="white"/>
                </a:solidFill>
              </a:endParaRPr>
            </a:p>
          </p:txBody>
        </p:sp>
        <p:sp>
          <p:nvSpPr>
            <p:cNvPr id="140" name="Freeform 356"/>
            <p:cNvSpPr>
              <a:spLocks/>
            </p:cNvSpPr>
            <p:nvPr/>
          </p:nvSpPr>
          <p:spPr bwMode="auto">
            <a:xfrm>
              <a:off x="8431212" y="1765300"/>
              <a:ext cx="150813" cy="254000"/>
            </a:xfrm>
            <a:custGeom>
              <a:avLst/>
              <a:gdLst/>
              <a:ahLst/>
              <a:cxnLst>
                <a:cxn ang="0">
                  <a:pos x="11" y="0"/>
                </a:cxn>
                <a:cxn ang="0">
                  <a:pos x="22" y="4"/>
                </a:cxn>
                <a:cxn ang="0">
                  <a:pos x="33" y="8"/>
                </a:cxn>
                <a:cxn ang="0">
                  <a:pos x="40" y="15"/>
                </a:cxn>
                <a:cxn ang="0">
                  <a:pos x="44" y="18"/>
                </a:cxn>
                <a:cxn ang="0">
                  <a:pos x="40" y="22"/>
                </a:cxn>
                <a:cxn ang="0">
                  <a:pos x="37" y="26"/>
                </a:cxn>
                <a:cxn ang="0">
                  <a:pos x="33" y="29"/>
                </a:cxn>
                <a:cxn ang="0">
                  <a:pos x="37" y="40"/>
                </a:cxn>
                <a:cxn ang="0">
                  <a:pos x="33" y="40"/>
                </a:cxn>
                <a:cxn ang="0">
                  <a:pos x="22" y="47"/>
                </a:cxn>
                <a:cxn ang="0">
                  <a:pos x="19" y="55"/>
                </a:cxn>
                <a:cxn ang="0">
                  <a:pos x="29" y="55"/>
                </a:cxn>
                <a:cxn ang="0">
                  <a:pos x="26" y="62"/>
                </a:cxn>
                <a:cxn ang="0">
                  <a:pos x="29" y="66"/>
                </a:cxn>
                <a:cxn ang="0">
                  <a:pos x="40" y="69"/>
                </a:cxn>
                <a:cxn ang="0">
                  <a:pos x="37" y="69"/>
                </a:cxn>
                <a:cxn ang="0">
                  <a:pos x="33" y="73"/>
                </a:cxn>
                <a:cxn ang="0">
                  <a:pos x="33" y="80"/>
                </a:cxn>
                <a:cxn ang="0">
                  <a:pos x="37" y="84"/>
                </a:cxn>
                <a:cxn ang="0">
                  <a:pos x="26" y="87"/>
                </a:cxn>
                <a:cxn ang="0">
                  <a:pos x="15" y="87"/>
                </a:cxn>
                <a:cxn ang="0">
                  <a:pos x="4" y="91"/>
                </a:cxn>
                <a:cxn ang="0">
                  <a:pos x="8" y="98"/>
                </a:cxn>
                <a:cxn ang="0">
                  <a:pos x="11" y="102"/>
                </a:cxn>
                <a:cxn ang="0">
                  <a:pos x="15" y="109"/>
                </a:cxn>
                <a:cxn ang="0">
                  <a:pos x="4" y="109"/>
                </a:cxn>
                <a:cxn ang="0">
                  <a:pos x="15" y="113"/>
                </a:cxn>
                <a:cxn ang="0">
                  <a:pos x="26" y="116"/>
                </a:cxn>
                <a:cxn ang="0">
                  <a:pos x="37" y="116"/>
                </a:cxn>
                <a:cxn ang="0">
                  <a:pos x="48" y="120"/>
                </a:cxn>
                <a:cxn ang="0">
                  <a:pos x="58" y="120"/>
                </a:cxn>
                <a:cxn ang="0">
                  <a:pos x="69" y="124"/>
                </a:cxn>
                <a:cxn ang="0">
                  <a:pos x="73" y="127"/>
                </a:cxn>
                <a:cxn ang="0">
                  <a:pos x="73" y="134"/>
                </a:cxn>
                <a:cxn ang="0">
                  <a:pos x="77" y="138"/>
                </a:cxn>
                <a:cxn ang="0">
                  <a:pos x="66" y="145"/>
                </a:cxn>
                <a:cxn ang="0">
                  <a:pos x="55" y="145"/>
                </a:cxn>
                <a:cxn ang="0">
                  <a:pos x="51" y="153"/>
                </a:cxn>
                <a:cxn ang="0">
                  <a:pos x="66" y="156"/>
                </a:cxn>
                <a:cxn ang="0">
                  <a:pos x="77" y="156"/>
                </a:cxn>
                <a:cxn ang="0">
                  <a:pos x="87" y="160"/>
                </a:cxn>
              </a:cxnLst>
              <a:rect l="0" t="0" r="r" b="b"/>
              <a:pathLst>
                <a:path w="95" h="160">
                  <a:moveTo>
                    <a:pt x="4" y="0"/>
                  </a:moveTo>
                  <a:lnTo>
                    <a:pt x="8" y="0"/>
                  </a:lnTo>
                  <a:lnTo>
                    <a:pt x="11" y="0"/>
                  </a:lnTo>
                  <a:lnTo>
                    <a:pt x="15" y="0"/>
                  </a:lnTo>
                  <a:lnTo>
                    <a:pt x="19" y="4"/>
                  </a:lnTo>
                  <a:lnTo>
                    <a:pt x="22" y="4"/>
                  </a:lnTo>
                  <a:lnTo>
                    <a:pt x="26" y="8"/>
                  </a:lnTo>
                  <a:lnTo>
                    <a:pt x="29" y="8"/>
                  </a:lnTo>
                  <a:lnTo>
                    <a:pt x="33" y="8"/>
                  </a:lnTo>
                  <a:lnTo>
                    <a:pt x="37" y="8"/>
                  </a:lnTo>
                  <a:lnTo>
                    <a:pt x="44" y="15"/>
                  </a:lnTo>
                  <a:lnTo>
                    <a:pt x="40" y="15"/>
                  </a:lnTo>
                  <a:lnTo>
                    <a:pt x="44" y="15"/>
                  </a:lnTo>
                  <a:lnTo>
                    <a:pt x="40" y="18"/>
                  </a:lnTo>
                  <a:lnTo>
                    <a:pt x="44" y="18"/>
                  </a:lnTo>
                  <a:lnTo>
                    <a:pt x="48" y="22"/>
                  </a:lnTo>
                  <a:lnTo>
                    <a:pt x="44" y="22"/>
                  </a:lnTo>
                  <a:lnTo>
                    <a:pt x="40" y="22"/>
                  </a:lnTo>
                  <a:lnTo>
                    <a:pt x="37" y="22"/>
                  </a:lnTo>
                  <a:lnTo>
                    <a:pt x="40" y="22"/>
                  </a:lnTo>
                  <a:lnTo>
                    <a:pt x="37" y="26"/>
                  </a:lnTo>
                  <a:lnTo>
                    <a:pt x="33" y="26"/>
                  </a:lnTo>
                  <a:lnTo>
                    <a:pt x="29" y="29"/>
                  </a:lnTo>
                  <a:lnTo>
                    <a:pt x="33" y="29"/>
                  </a:lnTo>
                  <a:lnTo>
                    <a:pt x="37" y="33"/>
                  </a:lnTo>
                  <a:lnTo>
                    <a:pt x="40" y="37"/>
                  </a:lnTo>
                  <a:lnTo>
                    <a:pt x="37" y="40"/>
                  </a:lnTo>
                  <a:lnTo>
                    <a:pt x="33" y="40"/>
                  </a:lnTo>
                  <a:lnTo>
                    <a:pt x="29" y="40"/>
                  </a:lnTo>
                  <a:lnTo>
                    <a:pt x="33" y="40"/>
                  </a:lnTo>
                  <a:lnTo>
                    <a:pt x="29" y="44"/>
                  </a:lnTo>
                  <a:lnTo>
                    <a:pt x="26" y="47"/>
                  </a:lnTo>
                  <a:lnTo>
                    <a:pt x="22" y="47"/>
                  </a:lnTo>
                  <a:lnTo>
                    <a:pt x="26" y="51"/>
                  </a:lnTo>
                  <a:lnTo>
                    <a:pt x="22" y="55"/>
                  </a:lnTo>
                  <a:lnTo>
                    <a:pt x="19" y="55"/>
                  </a:lnTo>
                  <a:lnTo>
                    <a:pt x="22" y="55"/>
                  </a:lnTo>
                  <a:lnTo>
                    <a:pt x="26" y="55"/>
                  </a:lnTo>
                  <a:lnTo>
                    <a:pt x="29" y="55"/>
                  </a:lnTo>
                  <a:lnTo>
                    <a:pt x="26" y="58"/>
                  </a:lnTo>
                  <a:lnTo>
                    <a:pt x="22" y="58"/>
                  </a:lnTo>
                  <a:lnTo>
                    <a:pt x="26" y="62"/>
                  </a:lnTo>
                  <a:lnTo>
                    <a:pt x="29" y="62"/>
                  </a:lnTo>
                  <a:lnTo>
                    <a:pt x="33" y="62"/>
                  </a:lnTo>
                  <a:lnTo>
                    <a:pt x="29" y="66"/>
                  </a:lnTo>
                  <a:lnTo>
                    <a:pt x="33" y="66"/>
                  </a:lnTo>
                  <a:lnTo>
                    <a:pt x="37" y="66"/>
                  </a:lnTo>
                  <a:lnTo>
                    <a:pt x="40" y="69"/>
                  </a:lnTo>
                  <a:lnTo>
                    <a:pt x="37" y="69"/>
                  </a:lnTo>
                  <a:lnTo>
                    <a:pt x="40" y="69"/>
                  </a:lnTo>
                  <a:lnTo>
                    <a:pt x="37" y="69"/>
                  </a:lnTo>
                  <a:lnTo>
                    <a:pt x="33" y="69"/>
                  </a:lnTo>
                  <a:lnTo>
                    <a:pt x="37" y="73"/>
                  </a:lnTo>
                  <a:lnTo>
                    <a:pt x="33" y="73"/>
                  </a:lnTo>
                  <a:lnTo>
                    <a:pt x="33" y="80"/>
                  </a:lnTo>
                  <a:lnTo>
                    <a:pt x="29" y="80"/>
                  </a:lnTo>
                  <a:lnTo>
                    <a:pt x="33" y="80"/>
                  </a:lnTo>
                  <a:lnTo>
                    <a:pt x="37" y="84"/>
                  </a:lnTo>
                  <a:lnTo>
                    <a:pt x="33" y="84"/>
                  </a:lnTo>
                  <a:lnTo>
                    <a:pt x="37" y="84"/>
                  </a:lnTo>
                  <a:lnTo>
                    <a:pt x="33" y="84"/>
                  </a:lnTo>
                  <a:lnTo>
                    <a:pt x="29" y="84"/>
                  </a:lnTo>
                  <a:lnTo>
                    <a:pt x="26" y="87"/>
                  </a:lnTo>
                  <a:lnTo>
                    <a:pt x="22" y="87"/>
                  </a:lnTo>
                  <a:lnTo>
                    <a:pt x="19" y="87"/>
                  </a:lnTo>
                  <a:lnTo>
                    <a:pt x="15" y="87"/>
                  </a:lnTo>
                  <a:lnTo>
                    <a:pt x="11" y="87"/>
                  </a:lnTo>
                  <a:lnTo>
                    <a:pt x="8" y="91"/>
                  </a:lnTo>
                  <a:lnTo>
                    <a:pt x="4" y="91"/>
                  </a:lnTo>
                  <a:lnTo>
                    <a:pt x="0" y="91"/>
                  </a:lnTo>
                  <a:lnTo>
                    <a:pt x="4" y="95"/>
                  </a:lnTo>
                  <a:lnTo>
                    <a:pt x="8" y="98"/>
                  </a:lnTo>
                  <a:lnTo>
                    <a:pt x="11" y="98"/>
                  </a:lnTo>
                  <a:lnTo>
                    <a:pt x="8" y="102"/>
                  </a:lnTo>
                  <a:lnTo>
                    <a:pt x="11" y="102"/>
                  </a:lnTo>
                  <a:lnTo>
                    <a:pt x="15" y="105"/>
                  </a:lnTo>
                  <a:lnTo>
                    <a:pt x="19" y="105"/>
                  </a:lnTo>
                  <a:lnTo>
                    <a:pt x="15" y="109"/>
                  </a:lnTo>
                  <a:lnTo>
                    <a:pt x="11" y="109"/>
                  </a:lnTo>
                  <a:lnTo>
                    <a:pt x="8" y="109"/>
                  </a:lnTo>
                  <a:lnTo>
                    <a:pt x="4" y="109"/>
                  </a:lnTo>
                  <a:lnTo>
                    <a:pt x="8" y="109"/>
                  </a:lnTo>
                  <a:lnTo>
                    <a:pt x="11" y="109"/>
                  </a:lnTo>
                  <a:lnTo>
                    <a:pt x="15" y="113"/>
                  </a:lnTo>
                  <a:lnTo>
                    <a:pt x="19" y="116"/>
                  </a:lnTo>
                  <a:lnTo>
                    <a:pt x="22" y="116"/>
                  </a:lnTo>
                  <a:lnTo>
                    <a:pt x="26" y="116"/>
                  </a:lnTo>
                  <a:lnTo>
                    <a:pt x="29" y="116"/>
                  </a:lnTo>
                  <a:lnTo>
                    <a:pt x="33" y="116"/>
                  </a:lnTo>
                  <a:lnTo>
                    <a:pt x="37" y="116"/>
                  </a:lnTo>
                  <a:lnTo>
                    <a:pt x="40" y="120"/>
                  </a:lnTo>
                  <a:lnTo>
                    <a:pt x="44" y="120"/>
                  </a:lnTo>
                  <a:lnTo>
                    <a:pt x="48" y="120"/>
                  </a:lnTo>
                  <a:lnTo>
                    <a:pt x="51" y="120"/>
                  </a:lnTo>
                  <a:lnTo>
                    <a:pt x="55" y="120"/>
                  </a:lnTo>
                  <a:lnTo>
                    <a:pt x="58" y="120"/>
                  </a:lnTo>
                  <a:lnTo>
                    <a:pt x="62" y="120"/>
                  </a:lnTo>
                  <a:lnTo>
                    <a:pt x="66" y="124"/>
                  </a:lnTo>
                  <a:lnTo>
                    <a:pt x="69" y="124"/>
                  </a:lnTo>
                  <a:lnTo>
                    <a:pt x="73" y="124"/>
                  </a:lnTo>
                  <a:lnTo>
                    <a:pt x="69" y="124"/>
                  </a:lnTo>
                  <a:lnTo>
                    <a:pt x="73" y="127"/>
                  </a:lnTo>
                  <a:lnTo>
                    <a:pt x="73" y="134"/>
                  </a:lnTo>
                  <a:lnTo>
                    <a:pt x="69" y="134"/>
                  </a:lnTo>
                  <a:lnTo>
                    <a:pt x="73" y="134"/>
                  </a:lnTo>
                  <a:lnTo>
                    <a:pt x="69" y="134"/>
                  </a:lnTo>
                  <a:lnTo>
                    <a:pt x="73" y="138"/>
                  </a:lnTo>
                  <a:lnTo>
                    <a:pt x="77" y="138"/>
                  </a:lnTo>
                  <a:lnTo>
                    <a:pt x="73" y="142"/>
                  </a:lnTo>
                  <a:lnTo>
                    <a:pt x="69" y="142"/>
                  </a:lnTo>
                  <a:lnTo>
                    <a:pt x="66" y="145"/>
                  </a:lnTo>
                  <a:lnTo>
                    <a:pt x="62" y="145"/>
                  </a:lnTo>
                  <a:lnTo>
                    <a:pt x="58" y="145"/>
                  </a:lnTo>
                  <a:lnTo>
                    <a:pt x="55" y="145"/>
                  </a:lnTo>
                  <a:lnTo>
                    <a:pt x="51" y="149"/>
                  </a:lnTo>
                  <a:lnTo>
                    <a:pt x="48" y="153"/>
                  </a:lnTo>
                  <a:lnTo>
                    <a:pt x="51" y="153"/>
                  </a:lnTo>
                  <a:lnTo>
                    <a:pt x="55" y="153"/>
                  </a:lnTo>
                  <a:lnTo>
                    <a:pt x="58" y="156"/>
                  </a:lnTo>
                  <a:lnTo>
                    <a:pt x="66" y="156"/>
                  </a:lnTo>
                  <a:lnTo>
                    <a:pt x="69" y="156"/>
                  </a:lnTo>
                  <a:lnTo>
                    <a:pt x="73" y="156"/>
                  </a:lnTo>
                  <a:lnTo>
                    <a:pt x="77" y="156"/>
                  </a:lnTo>
                  <a:lnTo>
                    <a:pt x="80" y="156"/>
                  </a:lnTo>
                  <a:lnTo>
                    <a:pt x="84" y="156"/>
                  </a:lnTo>
                  <a:lnTo>
                    <a:pt x="87" y="160"/>
                  </a:lnTo>
                  <a:lnTo>
                    <a:pt x="91" y="160"/>
                  </a:lnTo>
                  <a:lnTo>
                    <a:pt x="95" y="160"/>
                  </a:lnTo>
                </a:path>
              </a:pathLst>
            </a:custGeom>
            <a:noFill/>
            <a:ln w="12700" cmpd="sng">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200">
                <a:solidFill>
                  <a:prstClr val="white"/>
                </a:solidFill>
              </a:endParaRPr>
            </a:p>
          </p:txBody>
        </p:sp>
        <p:sp>
          <p:nvSpPr>
            <p:cNvPr id="141" name="Freeform 357"/>
            <p:cNvSpPr>
              <a:spLocks/>
            </p:cNvSpPr>
            <p:nvPr/>
          </p:nvSpPr>
          <p:spPr bwMode="auto">
            <a:xfrm>
              <a:off x="8494712" y="2019300"/>
              <a:ext cx="271463" cy="195263"/>
            </a:xfrm>
            <a:custGeom>
              <a:avLst/>
              <a:gdLst/>
              <a:ahLst/>
              <a:cxnLst>
                <a:cxn ang="0">
                  <a:pos x="62" y="0"/>
                </a:cxn>
                <a:cxn ang="0">
                  <a:pos x="66" y="3"/>
                </a:cxn>
                <a:cxn ang="0">
                  <a:pos x="76" y="7"/>
                </a:cxn>
                <a:cxn ang="0">
                  <a:pos x="73" y="11"/>
                </a:cxn>
                <a:cxn ang="0">
                  <a:pos x="69" y="14"/>
                </a:cxn>
                <a:cxn ang="0">
                  <a:pos x="80" y="21"/>
                </a:cxn>
                <a:cxn ang="0">
                  <a:pos x="84" y="29"/>
                </a:cxn>
                <a:cxn ang="0">
                  <a:pos x="69" y="29"/>
                </a:cxn>
                <a:cxn ang="0">
                  <a:pos x="58" y="29"/>
                </a:cxn>
                <a:cxn ang="0">
                  <a:pos x="44" y="32"/>
                </a:cxn>
                <a:cxn ang="0">
                  <a:pos x="33" y="32"/>
                </a:cxn>
                <a:cxn ang="0">
                  <a:pos x="18" y="36"/>
                </a:cxn>
                <a:cxn ang="0">
                  <a:pos x="8" y="36"/>
                </a:cxn>
                <a:cxn ang="0">
                  <a:pos x="4" y="43"/>
                </a:cxn>
                <a:cxn ang="0">
                  <a:pos x="15" y="43"/>
                </a:cxn>
                <a:cxn ang="0">
                  <a:pos x="29" y="47"/>
                </a:cxn>
                <a:cxn ang="0">
                  <a:pos x="40" y="47"/>
                </a:cxn>
                <a:cxn ang="0">
                  <a:pos x="44" y="50"/>
                </a:cxn>
                <a:cxn ang="0">
                  <a:pos x="33" y="54"/>
                </a:cxn>
                <a:cxn ang="0">
                  <a:pos x="29" y="54"/>
                </a:cxn>
                <a:cxn ang="0">
                  <a:pos x="11" y="58"/>
                </a:cxn>
                <a:cxn ang="0">
                  <a:pos x="15" y="58"/>
                </a:cxn>
                <a:cxn ang="0">
                  <a:pos x="26" y="65"/>
                </a:cxn>
                <a:cxn ang="0">
                  <a:pos x="40" y="65"/>
                </a:cxn>
                <a:cxn ang="0">
                  <a:pos x="51" y="69"/>
                </a:cxn>
                <a:cxn ang="0">
                  <a:pos x="62" y="72"/>
                </a:cxn>
                <a:cxn ang="0">
                  <a:pos x="66" y="83"/>
                </a:cxn>
                <a:cxn ang="0">
                  <a:pos x="62" y="83"/>
                </a:cxn>
                <a:cxn ang="0">
                  <a:pos x="58" y="87"/>
                </a:cxn>
                <a:cxn ang="0">
                  <a:pos x="55" y="90"/>
                </a:cxn>
                <a:cxn ang="0">
                  <a:pos x="58" y="90"/>
                </a:cxn>
                <a:cxn ang="0">
                  <a:pos x="62" y="94"/>
                </a:cxn>
                <a:cxn ang="0">
                  <a:pos x="73" y="98"/>
                </a:cxn>
                <a:cxn ang="0">
                  <a:pos x="76" y="105"/>
                </a:cxn>
                <a:cxn ang="0">
                  <a:pos x="87" y="105"/>
                </a:cxn>
                <a:cxn ang="0">
                  <a:pos x="105" y="108"/>
                </a:cxn>
                <a:cxn ang="0">
                  <a:pos x="120" y="108"/>
                </a:cxn>
                <a:cxn ang="0">
                  <a:pos x="131" y="112"/>
                </a:cxn>
                <a:cxn ang="0">
                  <a:pos x="134" y="112"/>
                </a:cxn>
                <a:cxn ang="0">
                  <a:pos x="145" y="116"/>
                </a:cxn>
                <a:cxn ang="0">
                  <a:pos x="167" y="119"/>
                </a:cxn>
                <a:cxn ang="0">
                  <a:pos x="163" y="119"/>
                </a:cxn>
              </a:cxnLst>
              <a:rect l="0" t="0" r="r" b="b"/>
              <a:pathLst>
                <a:path w="171" h="123">
                  <a:moveTo>
                    <a:pt x="55" y="0"/>
                  </a:moveTo>
                  <a:lnTo>
                    <a:pt x="58" y="0"/>
                  </a:lnTo>
                  <a:lnTo>
                    <a:pt x="62" y="0"/>
                  </a:lnTo>
                  <a:lnTo>
                    <a:pt x="58" y="3"/>
                  </a:lnTo>
                  <a:lnTo>
                    <a:pt x="62" y="3"/>
                  </a:lnTo>
                  <a:lnTo>
                    <a:pt x="66" y="3"/>
                  </a:lnTo>
                  <a:lnTo>
                    <a:pt x="69" y="7"/>
                  </a:lnTo>
                  <a:lnTo>
                    <a:pt x="73" y="7"/>
                  </a:lnTo>
                  <a:lnTo>
                    <a:pt x="76" y="7"/>
                  </a:lnTo>
                  <a:lnTo>
                    <a:pt x="80" y="11"/>
                  </a:lnTo>
                  <a:lnTo>
                    <a:pt x="76" y="11"/>
                  </a:lnTo>
                  <a:lnTo>
                    <a:pt x="73" y="11"/>
                  </a:lnTo>
                  <a:lnTo>
                    <a:pt x="69" y="14"/>
                  </a:lnTo>
                  <a:lnTo>
                    <a:pt x="73" y="14"/>
                  </a:lnTo>
                  <a:lnTo>
                    <a:pt x="69" y="14"/>
                  </a:lnTo>
                  <a:lnTo>
                    <a:pt x="73" y="18"/>
                  </a:lnTo>
                  <a:lnTo>
                    <a:pt x="76" y="21"/>
                  </a:lnTo>
                  <a:lnTo>
                    <a:pt x="80" y="21"/>
                  </a:lnTo>
                  <a:lnTo>
                    <a:pt x="84" y="25"/>
                  </a:lnTo>
                  <a:lnTo>
                    <a:pt x="80" y="25"/>
                  </a:lnTo>
                  <a:lnTo>
                    <a:pt x="84" y="29"/>
                  </a:lnTo>
                  <a:lnTo>
                    <a:pt x="80" y="29"/>
                  </a:lnTo>
                  <a:lnTo>
                    <a:pt x="76" y="29"/>
                  </a:lnTo>
                  <a:lnTo>
                    <a:pt x="69" y="29"/>
                  </a:lnTo>
                  <a:lnTo>
                    <a:pt x="66" y="29"/>
                  </a:lnTo>
                  <a:lnTo>
                    <a:pt x="62" y="29"/>
                  </a:lnTo>
                  <a:lnTo>
                    <a:pt x="58" y="29"/>
                  </a:lnTo>
                  <a:lnTo>
                    <a:pt x="55" y="29"/>
                  </a:lnTo>
                  <a:lnTo>
                    <a:pt x="51" y="32"/>
                  </a:lnTo>
                  <a:lnTo>
                    <a:pt x="44" y="32"/>
                  </a:lnTo>
                  <a:lnTo>
                    <a:pt x="40" y="32"/>
                  </a:lnTo>
                  <a:lnTo>
                    <a:pt x="37" y="32"/>
                  </a:lnTo>
                  <a:lnTo>
                    <a:pt x="33" y="32"/>
                  </a:lnTo>
                  <a:lnTo>
                    <a:pt x="29" y="32"/>
                  </a:lnTo>
                  <a:lnTo>
                    <a:pt x="22" y="32"/>
                  </a:lnTo>
                  <a:lnTo>
                    <a:pt x="18" y="36"/>
                  </a:lnTo>
                  <a:lnTo>
                    <a:pt x="15" y="36"/>
                  </a:lnTo>
                  <a:lnTo>
                    <a:pt x="11" y="36"/>
                  </a:lnTo>
                  <a:lnTo>
                    <a:pt x="8" y="36"/>
                  </a:lnTo>
                  <a:lnTo>
                    <a:pt x="4" y="40"/>
                  </a:lnTo>
                  <a:lnTo>
                    <a:pt x="0" y="40"/>
                  </a:lnTo>
                  <a:lnTo>
                    <a:pt x="4" y="43"/>
                  </a:lnTo>
                  <a:lnTo>
                    <a:pt x="8" y="43"/>
                  </a:lnTo>
                  <a:lnTo>
                    <a:pt x="11" y="43"/>
                  </a:lnTo>
                  <a:lnTo>
                    <a:pt x="15" y="43"/>
                  </a:lnTo>
                  <a:lnTo>
                    <a:pt x="18" y="43"/>
                  </a:lnTo>
                  <a:lnTo>
                    <a:pt x="26" y="47"/>
                  </a:lnTo>
                  <a:lnTo>
                    <a:pt x="29" y="47"/>
                  </a:lnTo>
                  <a:lnTo>
                    <a:pt x="33" y="47"/>
                  </a:lnTo>
                  <a:lnTo>
                    <a:pt x="37" y="47"/>
                  </a:lnTo>
                  <a:lnTo>
                    <a:pt x="40" y="47"/>
                  </a:lnTo>
                  <a:lnTo>
                    <a:pt x="44" y="50"/>
                  </a:lnTo>
                  <a:lnTo>
                    <a:pt x="47" y="50"/>
                  </a:lnTo>
                  <a:lnTo>
                    <a:pt x="44" y="50"/>
                  </a:lnTo>
                  <a:lnTo>
                    <a:pt x="40" y="50"/>
                  </a:lnTo>
                  <a:lnTo>
                    <a:pt x="37" y="54"/>
                  </a:lnTo>
                  <a:lnTo>
                    <a:pt x="33" y="54"/>
                  </a:lnTo>
                  <a:lnTo>
                    <a:pt x="29" y="54"/>
                  </a:lnTo>
                  <a:lnTo>
                    <a:pt x="33" y="54"/>
                  </a:lnTo>
                  <a:lnTo>
                    <a:pt x="29" y="54"/>
                  </a:lnTo>
                  <a:lnTo>
                    <a:pt x="26" y="54"/>
                  </a:lnTo>
                  <a:lnTo>
                    <a:pt x="22" y="54"/>
                  </a:lnTo>
                  <a:lnTo>
                    <a:pt x="11" y="58"/>
                  </a:lnTo>
                  <a:lnTo>
                    <a:pt x="15" y="58"/>
                  </a:lnTo>
                  <a:lnTo>
                    <a:pt x="11" y="58"/>
                  </a:lnTo>
                  <a:lnTo>
                    <a:pt x="15" y="58"/>
                  </a:lnTo>
                  <a:lnTo>
                    <a:pt x="18" y="61"/>
                  </a:lnTo>
                  <a:lnTo>
                    <a:pt x="22" y="61"/>
                  </a:lnTo>
                  <a:lnTo>
                    <a:pt x="26" y="65"/>
                  </a:lnTo>
                  <a:lnTo>
                    <a:pt x="29" y="65"/>
                  </a:lnTo>
                  <a:lnTo>
                    <a:pt x="37" y="65"/>
                  </a:lnTo>
                  <a:lnTo>
                    <a:pt x="40" y="65"/>
                  </a:lnTo>
                  <a:lnTo>
                    <a:pt x="44" y="69"/>
                  </a:lnTo>
                  <a:lnTo>
                    <a:pt x="47" y="69"/>
                  </a:lnTo>
                  <a:lnTo>
                    <a:pt x="51" y="69"/>
                  </a:lnTo>
                  <a:lnTo>
                    <a:pt x="55" y="69"/>
                  </a:lnTo>
                  <a:lnTo>
                    <a:pt x="58" y="69"/>
                  </a:lnTo>
                  <a:lnTo>
                    <a:pt x="62" y="72"/>
                  </a:lnTo>
                  <a:lnTo>
                    <a:pt x="66" y="76"/>
                  </a:lnTo>
                  <a:lnTo>
                    <a:pt x="62" y="79"/>
                  </a:lnTo>
                  <a:lnTo>
                    <a:pt x="66" y="83"/>
                  </a:lnTo>
                  <a:lnTo>
                    <a:pt x="69" y="83"/>
                  </a:lnTo>
                  <a:lnTo>
                    <a:pt x="66" y="83"/>
                  </a:lnTo>
                  <a:lnTo>
                    <a:pt x="62" y="83"/>
                  </a:lnTo>
                  <a:lnTo>
                    <a:pt x="58" y="83"/>
                  </a:lnTo>
                  <a:lnTo>
                    <a:pt x="62" y="87"/>
                  </a:lnTo>
                  <a:lnTo>
                    <a:pt x="58" y="87"/>
                  </a:lnTo>
                  <a:lnTo>
                    <a:pt x="55" y="87"/>
                  </a:lnTo>
                  <a:lnTo>
                    <a:pt x="51" y="87"/>
                  </a:lnTo>
                  <a:lnTo>
                    <a:pt x="55" y="90"/>
                  </a:lnTo>
                  <a:lnTo>
                    <a:pt x="58" y="90"/>
                  </a:lnTo>
                  <a:lnTo>
                    <a:pt x="55" y="90"/>
                  </a:lnTo>
                  <a:lnTo>
                    <a:pt x="58" y="90"/>
                  </a:lnTo>
                  <a:lnTo>
                    <a:pt x="62" y="90"/>
                  </a:lnTo>
                  <a:lnTo>
                    <a:pt x="58" y="94"/>
                  </a:lnTo>
                  <a:lnTo>
                    <a:pt x="62" y="94"/>
                  </a:lnTo>
                  <a:lnTo>
                    <a:pt x="66" y="94"/>
                  </a:lnTo>
                  <a:lnTo>
                    <a:pt x="69" y="98"/>
                  </a:lnTo>
                  <a:lnTo>
                    <a:pt x="73" y="98"/>
                  </a:lnTo>
                  <a:lnTo>
                    <a:pt x="76" y="98"/>
                  </a:lnTo>
                  <a:lnTo>
                    <a:pt x="80" y="101"/>
                  </a:lnTo>
                  <a:lnTo>
                    <a:pt x="76" y="105"/>
                  </a:lnTo>
                  <a:lnTo>
                    <a:pt x="80" y="105"/>
                  </a:lnTo>
                  <a:lnTo>
                    <a:pt x="84" y="105"/>
                  </a:lnTo>
                  <a:lnTo>
                    <a:pt x="87" y="105"/>
                  </a:lnTo>
                  <a:lnTo>
                    <a:pt x="91" y="108"/>
                  </a:lnTo>
                  <a:lnTo>
                    <a:pt x="102" y="108"/>
                  </a:lnTo>
                  <a:lnTo>
                    <a:pt x="105" y="108"/>
                  </a:lnTo>
                  <a:lnTo>
                    <a:pt x="109" y="108"/>
                  </a:lnTo>
                  <a:lnTo>
                    <a:pt x="113" y="108"/>
                  </a:lnTo>
                  <a:lnTo>
                    <a:pt x="120" y="108"/>
                  </a:lnTo>
                  <a:lnTo>
                    <a:pt x="124" y="108"/>
                  </a:lnTo>
                  <a:lnTo>
                    <a:pt x="127" y="112"/>
                  </a:lnTo>
                  <a:lnTo>
                    <a:pt x="131" y="112"/>
                  </a:lnTo>
                  <a:lnTo>
                    <a:pt x="134" y="112"/>
                  </a:lnTo>
                  <a:lnTo>
                    <a:pt x="131" y="112"/>
                  </a:lnTo>
                  <a:lnTo>
                    <a:pt x="134" y="112"/>
                  </a:lnTo>
                  <a:lnTo>
                    <a:pt x="138" y="112"/>
                  </a:lnTo>
                  <a:lnTo>
                    <a:pt x="142" y="116"/>
                  </a:lnTo>
                  <a:lnTo>
                    <a:pt x="145" y="116"/>
                  </a:lnTo>
                  <a:lnTo>
                    <a:pt x="152" y="116"/>
                  </a:lnTo>
                  <a:lnTo>
                    <a:pt x="163" y="116"/>
                  </a:lnTo>
                  <a:lnTo>
                    <a:pt x="167" y="119"/>
                  </a:lnTo>
                  <a:lnTo>
                    <a:pt x="171" y="119"/>
                  </a:lnTo>
                  <a:lnTo>
                    <a:pt x="167" y="119"/>
                  </a:lnTo>
                  <a:lnTo>
                    <a:pt x="163" y="119"/>
                  </a:lnTo>
                  <a:lnTo>
                    <a:pt x="160" y="119"/>
                  </a:lnTo>
                  <a:lnTo>
                    <a:pt x="156" y="123"/>
                  </a:lnTo>
                </a:path>
              </a:pathLst>
            </a:custGeom>
            <a:noFill/>
            <a:ln w="12700" cmpd="sng">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200">
                <a:solidFill>
                  <a:prstClr val="white"/>
                </a:solidFill>
              </a:endParaRPr>
            </a:p>
          </p:txBody>
        </p:sp>
        <p:sp>
          <p:nvSpPr>
            <p:cNvPr id="142" name="Freeform 359"/>
            <p:cNvSpPr>
              <a:spLocks/>
            </p:cNvSpPr>
            <p:nvPr/>
          </p:nvSpPr>
          <p:spPr bwMode="auto">
            <a:xfrm>
              <a:off x="8575675" y="2374900"/>
              <a:ext cx="252413" cy="161925"/>
            </a:xfrm>
            <a:custGeom>
              <a:avLst/>
              <a:gdLst/>
              <a:ahLst/>
              <a:cxnLst>
                <a:cxn ang="0">
                  <a:pos x="18" y="0"/>
                </a:cxn>
                <a:cxn ang="0">
                  <a:pos x="4" y="4"/>
                </a:cxn>
                <a:cxn ang="0">
                  <a:pos x="11" y="4"/>
                </a:cxn>
                <a:cxn ang="0">
                  <a:pos x="33" y="4"/>
                </a:cxn>
                <a:cxn ang="0">
                  <a:pos x="58" y="8"/>
                </a:cxn>
                <a:cxn ang="0">
                  <a:pos x="83" y="8"/>
                </a:cxn>
                <a:cxn ang="0">
                  <a:pos x="116" y="11"/>
                </a:cxn>
                <a:cxn ang="0">
                  <a:pos x="127" y="15"/>
                </a:cxn>
                <a:cxn ang="0">
                  <a:pos x="116" y="15"/>
                </a:cxn>
                <a:cxn ang="0">
                  <a:pos x="94" y="19"/>
                </a:cxn>
                <a:cxn ang="0">
                  <a:pos x="98" y="19"/>
                </a:cxn>
                <a:cxn ang="0">
                  <a:pos x="101" y="22"/>
                </a:cxn>
                <a:cxn ang="0">
                  <a:pos x="112" y="26"/>
                </a:cxn>
                <a:cxn ang="0">
                  <a:pos x="101" y="33"/>
                </a:cxn>
                <a:cxn ang="0">
                  <a:pos x="87" y="37"/>
                </a:cxn>
                <a:cxn ang="0">
                  <a:pos x="69" y="37"/>
                </a:cxn>
                <a:cxn ang="0">
                  <a:pos x="54" y="40"/>
                </a:cxn>
                <a:cxn ang="0">
                  <a:pos x="36" y="40"/>
                </a:cxn>
                <a:cxn ang="0">
                  <a:pos x="22" y="44"/>
                </a:cxn>
                <a:cxn ang="0">
                  <a:pos x="33" y="48"/>
                </a:cxn>
                <a:cxn ang="0">
                  <a:pos x="22" y="51"/>
                </a:cxn>
                <a:cxn ang="0">
                  <a:pos x="33" y="55"/>
                </a:cxn>
                <a:cxn ang="0">
                  <a:pos x="47" y="55"/>
                </a:cxn>
                <a:cxn ang="0">
                  <a:pos x="65" y="58"/>
                </a:cxn>
                <a:cxn ang="0">
                  <a:pos x="91" y="58"/>
                </a:cxn>
                <a:cxn ang="0">
                  <a:pos x="109" y="58"/>
                </a:cxn>
                <a:cxn ang="0">
                  <a:pos x="112" y="62"/>
                </a:cxn>
                <a:cxn ang="0">
                  <a:pos x="127" y="66"/>
                </a:cxn>
                <a:cxn ang="0">
                  <a:pos x="130" y="69"/>
                </a:cxn>
                <a:cxn ang="0">
                  <a:pos x="145" y="69"/>
                </a:cxn>
                <a:cxn ang="0">
                  <a:pos x="141" y="73"/>
                </a:cxn>
                <a:cxn ang="0">
                  <a:pos x="138" y="73"/>
                </a:cxn>
                <a:cxn ang="0">
                  <a:pos x="134" y="80"/>
                </a:cxn>
                <a:cxn ang="0">
                  <a:pos x="145" y="80"/>
                </a:cxn>
                <a:cxn ang="0">
                  <a:pos x="141" y="84"/>
                </a:cxn>
                <a:cxn ang="0">
                  <a:pos x="156" y="87"/>
                </a:cxn>
                <a:cxn ang="0">
                  <a:pos x="152" y="87"/>
                </a:cxn>
                <a:cxn ang="0">
                  <a:pos x="134" y="91"/>
                </a:cxn>
                <a:cxn ang="0">
                  <a:pos x="127" y="95"/>
                </a:cxn>
                <a:cxn ang="0">
                  <a:pos x="116" y="95"/>
                </a:cxn>
                <a:cxn ang="0">
                  <a:pos x="134" y="98"/>
                </a:cxn>
                <a:cxn ang="0">
                  <a:pos x="127" y="98"/>
                </a:cxn>
              </a:cxnLst>
              <a:rect l="0" t="0" r="r" b="b"/>
              <a:pathLst>
                <a:path w="159" h="102">
                  <a:moveTo>
                    <a:pt x="25" y="0"/>
                  </a:moveTo>
                  <a:lnTo>
                    <a:pt x="22" y="0"/>
                  </a:lnTo>
                  <a:lnTo>
                    <a:pt x="18" y="0"/>
                  </a:lnTo>
                  <a:lnTo>
                    <a:pt x="15" y="0"/>
                  </a:lnTo>
                  <a:lnTo>
                    <a:pt x="7" y="0"/>
                  </a:lnTo>
                  <a:lnTo>
                    <a:pt x="4" y="4"/>
                  </a:lnTo>
                  <a:lnTo>
                    <a:pt x="0" y="4"/>
                  </a:lnTo>
                  <a:lnTo>
                    <a:pt x="4" y="4"/>
                  </a:lnTo>
                  <a:lnTo>
                    <a:pt x="11" y="4"/>
                  </a:lnTo>
                  <a:lnTo>
                    <a:pt x="18" y="4"/>
                  </a:lnTo>
                  <a:lnTo>
                    <a:pt x="25" y="4"/>
                  </a:lnTo>
                  <a:lnTo>
                    <a:pt x="33" y="4"/>
                  </a:lnTo>
                  <a:lnTo>
                    <a:pt x="40" y="8"/>
                  </a:lnTo>
                  <a:lnTo>
                    <a:pt x="51" y="8"/>
                  </a:lnTo>
                  <a:lnTo>
                    <a:pt x="58" y="8"/>
                  </a:lnTo>
                  <a:lnTo>
                    <a:pt x="65" y="8"/>
                  </a:lnTo>
                  <a:lnTo>
                    <a:pt x="73" y="8"/>
                  </a:lnTo>
                  <a:lnTo>
                    <a:pt x="83" y="8"/>
                  </a:lnTo>
                  <a:lnTo>
                    <a:pt x="98" y="8"/>
                  </a:lnTo>
                  <a:lnTo>
                    <a:pt x="109" y="11"/>
                  </a:lnTo>
                  <a:lnTo>
                    <a:pt x="116" y="11"/>
                  </a:lnTo>
                  <a:lnTo>
                    <a:pt x="120" y="11"/>
                  </a:lnTo>
                  <a:lnTo>
                    <a:pt x="123" y="11"/>
                  </a:lnTo>
                  <a:lnTo>
                    <a:pt x="127" y="15"/>
                  </a:lnTo>
                  <a:lnTo>
                    <a:pt x="123" y="15"/>
                  </a:lnTo>
                  <a:lnTo>
                    <a:pt x="120" y="15"/>
                  </a:lnTo>
                  <a:lnTo>
                    <a:pt x="116" y="15"/>
                  </a:lnTo>
                  <a:lnTo>
                    <a:pt x="109" y="15"/>
                  </a:lnTo>
                  <a:lnTo>
                    <a:pt x="105" y="15"/>
                  </a:lnTo>
                  <a:lnTo>
                    <a:pt x="94" y="19"/>
                  </a:lnTo>
                  <a:lnTo>
                    <a:pt x="98" y="19"/>
                  </a:lnTo>
                  <a:lnTo>
                    <a:pt x="94" y="19"/>
                  </a:lnTo>
                  <a:lnTo>
                    <a:pt x="98" y="19"/>
                  </a:lnTo>
                  <a:lnTo>
                    <a:pt x="94" y="19"/>
                  </a:lnTo>
                  <a:lnTo>
                    <a:pt x="98" y="22"/>
                  </a:lnTo>
                  <a:lnTo>
                    <a:pt x="101" y="22"/>
                  </a:lnTo>
                  <a:lnTo>
                    <a:pt x="105" y="22"/>
                  </a:lnTo>
                  <a:lnTo>
                    <a:pt x="109" y="22"/>
                  </a:lnTo>
                  <a:lnTo>
                    <a:pt x="112" y="26"/>
                  </a:lnTo>
                  <a:lnTo>
                    <a:pt x="109" y="29"/>
                  </a:lnTo>
                  <a:lnTo>
                    <a:pt x="105" y="33"/>
                  </a:lnTo>
                  <a:lnTo>
                    <a:pt x="101" y="33"/>
                  </a:lnTo>
                  <a:lnTo>
                    <a:pt x="98" y="37"/>
                  </a:lnTo>
                  <a:lnTo>
                    <a:pt x="91" y="37"/>
                  </a:lnTo>
                  <a:lnTo>
                    <a:pt x="87" y="37"/>
                  </a:lnTo>
                  <a:lnTo>
                    <a:pt x="80" y="37"/>
                  </a:lnTo>
                  <a:lnTo>
                    <a:pt x="76" y="37"/>
                  </a:lnTo>
                  <a:lnTo>
                    <a:pt x="69" y="37"/>
                  </a:lnTo>
                  <a:lnTo>
                    <a:pt x="62" y="37"/>
                  </a:lnTo>
                  <a:lnTo>
                    <a:pt x="58" y="40"/>
                  </a:lnTo>
                  <a:lnTo>
                    <a:pt x="54" y="40"/>
                  </a:lnTo>
                  <a:lnTo>
                    <a:pt x="47" y="40"/>
                  </a:lnTo>
                  <a:lnTo>
                    <a:pt x="40" y="40"/>
                  </a:lnTo>
                  <a:lnTo>
                    <a:pt x="36" y="40"/>
                  </a:lnTo>
                  <a:lnTo>
                    <a:pt x="29" y="40"/>
                  </a:lnTo>
                  <a:lnTo>
                    <a:pt x="25" y="40"/>
                  </a:lnTo>
                  <a:lnTo>
                    <a:pt x="22" y="44"/>
                  </a:lnTo>
                  <a:lnTo>
                    <a:pt x="25" y="44"/>
                  </a:lnTo>
                  <a:lnTo>
                    <a:pt x="29" y="48"/>
                  </a:lnTo>
                  <a:lnTo>
                    <a:pt x="33" y="48"/>
                  </a:lnTo>
                  <a:lnTo>
                    <a:pt x="29" y="51"/>
                  </a:lnTo>
                  <a:lnTo>
                    <a:pt x="25" y="51"/>
                  </a:lnTo>
                  <a:lnTo>
                    <a:pt x="22" y="51"/>
                  </a:lnTo>
                  <a:lnTo>
                    <a:pt x="25" y="55"/>
                  </a:lnTo>
                  <a:lnTo>
                    <a:pt x="29" y="55"/>
                  </a:lnTo>
                  <a:lnTo>
                    <a:pt x="33" y="55"/>
                  </a:lnTo>
                  <a:lnTo>
                    <a:pt x="40" y="55"/>
                  </a:lnTo>
                  <a:lnTo>
                    <a:pt x="44" y="55"/>
                  </a:lnTo>
                  <a:lnTo>
                    <a:pt x="47" y="55"/>
                  </a:lnTo>
                  <a:lnTo>
                    <a:pt x="54" y="55"/>
                  </a:lnTo>
                  <a:lnTo>
                    <a:pt x="62" y="58"/>
                  </a:lnTo>
                  <a:lnTo>
                    <a:pt x="65" y="58"/>
                  </a:lnTo>
                  <a:lnTo>
                    <a:pt x="73" y="58"/>
                  </a:lnTo>
                  <a:lnTo>
                    <a:pt x="80" y="58"/>
                  </a:lnTo>
                  <a:lnTo>
                    <a:pt x="91" y="58"/>
                  </a:lnTo>
                  <a:lnTo>
                    <a:pt x="101" y="58"/>
                  </a:lnTo>
                  <a:lnTo>
                    <a:pt x="105" y="58"/>
                  </a:lnTo>
                  <a:lnTo>
                    <a:pt x="109" y="58"/>
                  </a:lnTo>
                  <a:lnTo>
                    <a:pt x="112" y="62"/>
                  </a:lnTo>
                  <a:lnTo>
                    <a:pt x="109" y="62"/>
                  </a:lnTo>
                  <a:lnTo>
                    <a:pt x="112" y="62"/>
                  </a:lnTo>
                  <a:lnTo>
                    <a:pt x="116" y="66"/>
                  </a:lnTo>
                  <a:lnTo>
                    <a:pt x="123" y="66"/>
                  </a:lnTo>
                  <a:lnTo>
                    <a:pt x="127" y="66"/>
                  </a:lnTo>
                  <a:lnTo>
                    <a:pt x="123" y="66"/>
                  </a:lnTo>
                  <a:lnTo>
                    <a:pt x="127" y="66"/>
                  </a:lnTo>
                  <a:lnTo>
                    <a:pt x="130" y="69"/>
                  </a:lnTo>
                  <a:lnTo>
                    <a:pt x="138" y="69"/>
                  </a:lnTo>
                  <a:lnTo>
                    <a:pt x="141" y="69"/>
                  </a:lnTo>
                  <a:lnTo>
                    <a:pt x="145" y="69"/>
                  </a:lnTo>
                  <a:lnTo>
                    <a:pt x="149" y="69"/>
                  </a:lnTo>
                  <a:lnTo>
                    <a:pt x="145" y="73"/>
                  </a:lnTo>
                  <a:lnTo>
                    <a:pt x="141" y="73"/>
                  </a:lnTo>
                  <a:lnTo>
                    <a:pt x="138" y="73"/>
                  </a:lnTo>
                  <a:lnTo>
                    <a:pt x="141" y="73"/>
                  </a:lnTo>
                  <a:lnTo>
                    <a:pt x="138" y="73"/>
                  </a:lnTo>
                  <a:lnTo>
                    <a:pt x="141" y="76"/>
                  </a:lnTo>
                  <a:lnTo>
                    <a:pt x="138" y="76"/>
                  </a:lnTo>
                  <a:lnTo>
                    <a:pt x="134" y="80"/>
                  </a:lnTo>
                  <a:lnTo>
                    <a:pt x="138" y="80"/>
                  </a:lnTo>
                  <a:lnTo>
                    <a:pt x="141" y="80"/>
                  </a:lnTo>
                  <a:lnTo>
                    <a:pt x="145" y="80"/>
                  </a:lnTo>
                  <a:lnTo>
                    <a:pt x="141" y="84"/>
                  </a:lnTo>
                  <a:lnTo>
                    <a:pt x="138" y="84"/>
                  </a:lnTo>
                  <a:lnTo>
                    <a:pt x="141" y="84"/>
                  </a:lnTo>
                  <a:lnTo>
                    <a:pt x="149" y="84"/>
                  </a:lnTo>
                  <a:lnTo>
                    <a:pt x="152" y="87"/>
                  </a:lnTo>
                  <a:lnTo>
                    <a:pt x="156" y="87"/>
                  </a:lnTo>
                  <a:lnTo>
                    <a:pt x="159" y="87"/>
                  </a:lnTo>
                  <a:lnTo>
                    <a:pt x="156" y="87"/>
                  </a:lnTo>
                  <a:lnTo>
                    <a:pt x="152" y="87"/>
                  </a:lnTo>
                  <a:lnTo>
                    <a:pt x="145" y="91"/>
                  </a:lnTo>
                  <a:lnTo>
                    <a:pt x="138" y="91"/>
                  </a:lnTo>
                  <a:lnTo>
                    <a:pt x="134" y="91"/>
                  </a:lnTo>
                  <a:lnTo>
                    <a:pt x="138" y="95"/>
                  </a:lnTo>
                  <a:lnTo>
                    <a:pt x="130" y="95"/>
                  </a:lnTo>
                  <a:lnTo>
                    <a:pt x="127" y="95"/>
                  </a:lnTo>
                  <a:lnTo>
                    <a:pt x="123" y="95"/>
                  </a:lnTo>
                  <a:lnTo>
                    <a:pt x="120" y="95"/>
                  </a:lnTo>
                  <a:lnTo>
                    <a:pt x="116" y="95"/>
                  </a:lnTo>
                  <a:lnTo>
                    <a:pt x="120" y="98"/>
                  </a:lnTo>
                  <a:lnTo>
                    <a:pt x="130" y="98"/>
                  </a:lnTo>
                  <a:lnTo>
                    <a:pt x="134" y="98"/>
                  </a:lnTo>
                  <a:lnTo>
                    <a:pt x="138" y="98"/>
                  </a:lnTo>
                  <a:lnTo>
                    <a:pt x="130" y="98"/>
                  </a:lnTo>
                  <a:lnTo>
                    <a:pt x="127" y="98"/>
                  </a:lnTo>
                  <a:lnTo>
                    <a:pt x="123" y="102"/>
                  </a:lnTo>
                  <a:lnTo>
                    <a:pt x="127" y="102"/>
                  </a:lnTo>
                </a:path>
              </a:pathLst>
            </a:custGeom>
            <a:noFill/>
            <a:ln w="12700" cmpd="sng">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200">
                <a:solidFill>
                  <a:prstClr val="white"/>
                </a:solidFill>
              </a:endParaRPr>
            </a:p>
          </p:txBody>
        </p:sp>
        <p:sp>
          <p:nvSpPr>
            <p:cNvPr id="143" name="Freeform 360"/>
            <p:cNvSpPr>
              <a:spLocks/>
            </p:cNvSpPr>
            <p:nvPr/>
          </p:nvSpPr>
          <p:spPr bwMode="auto">
            <a:xfrm>
              <a:off x="8650287" y="2536825"/>
              <a:ext cx="190500" cy="219075"/>
            </a:xfrm>
            <a:custGeom>
              <a:avLst/>
              <a:gdLst/>
              <a:ahLst/>
              <a:cxnLst>
                <a:cxn ang="0">
                  <a:pos x="87" y="3"/>
                </a:cxn>
                <a:cxn ang="0">
                  <a:pos x="87" y="3"/>
                </a:cxn>
                <a:cxn ang="0">
                  <a:pos x="98" y="3"/>
                </a:cxn>
                <a:cxn ang="0">
                  <a:pos x="112" y="7"/>
                </a:cxn>
                <a:cxn ang="0">
                  <a:pos x="116" y="11"/>
                </a:cxn>
                <a:cxn ang="0">
                  <a:pos x="105" y="14"/>
                </a:cxn>
                <a:cxn ang="0">
                  <a:pos x="91" y="14"/>
                </a:cxn>
                <a:cxn ang="0">
                  <a:pos x="76" y="22"/>
                </a:cxn>
                <a:cxn ang="0">
                  <a:pos x="87" y="25"/>
                </a:cxn>
                <a:cxn ang="0">
                  <a:pos x="98" y="29"/>
                </a:cxn>
                <a:cxn ang="0">
                  <a:pos x="109" y="32"/>
                </a:cxn>
                <a:cxn ang="0">
                  <a:pos x="98" y="36"/>
                </a:cxn>
                <a:cxn ang="0">
                  <a:pos x="94" y="36"/>
                </a:cxn>
                <a:cxn ang="0">
                  <a:pos x="83" y="40"/>
                </a:cxn>
                <a:cxn ang="0">
                  <a:pos x="65" y="40"/>
                </a:cxn>
                <a:cxn ang="0">
                  <a:pos x="51" y="40"/>
                </a:cxn>
                <a:cxn ang="0">
                  <a:pos x="40" y="43"/>
                </a:cxn>
                <a:cxn ang="0">
                  <a:pos x="29" y="47"/>
                </a:cxn>
                <a:cxn ang="0">
                  <a:pos x="18" y="51"/>
                </a:cxn>
                <a:cxn ang="0">
                  <a:pos x="22" y="54"/>
                </a:cxn>
                <a:cxn ang="0">
                  <a:pos x="33" y="58"/>
                </a:cxn>
                <a:cxn ang="0">
                  <a:pos x="29" y="65"/>
                </a:cxn>
                <a:cxn ang="0">
                  <a:pos x="18" y="65"/>
                </a:cxn>
                <a:cxn ang="0">
                  <a:pos x="15" y="69"/>
                </a:cxn>
                <a:cxn ang="0">
                  <a:pos x="18" y="72"/>
                </a:cxn>
                <a:cxn ang="0">
                  <a:pos x="29" y="76"/>
                </a:cxn>
                <a:cxn ang="0">
                  <a:pos x="33" y="76"/>
                </a:cxn>
                <a:cxn ang="0">
                  <a:pos x="29" y="87"/>
                </a:cxn>
                <a:cxn ang="0">
                  <a:pos x="33" y="90"/>
                </a:cxn>
                <a:cxn ang="0">
                  <a:pos x="36" y="94"/>
                </a:cxn>
                <a:cxn ang="0">
                  <a:pos x="22" y="98"/>
                </a:cxn>
                <a:cxn ang="0">
                  <a:pos x="11" y="98"/>
                </a:cxn>
                <a:cxn ang="0">
                  <a:pos x="0" y="105"/>
                </a:cxn>
                <a:cxn ang="0">
                  <a:pos x="4" y="105"/>
                </a:cxn>
                <a:cxn ang="0">
                  <a:pos x="7" y="112"/>
                </a:cxn>
                <a:cxn ang="0">
                  <a:pos x="18" y="116"/>
                </a:cxn>
                <a:cxn ang="0">
                  <a:pos x="29" y="119"/>
                </a:cxn>
                <a:cxn ang="0">
                  <a:pos x="44" y="119"/>
                </a:cxn>
                <a:cxn ang="0">
                  <a:pos x="40" y="127"/>
                </a:cxn>
                <a:cxn ang="0">
                  <a:pos x="29" y="127"/>
                </a:cxn>
                <a:cxn ang="0">
                  <a:pos x="18" y="130"/>
                </a:cxn>
                <a:cxn ang="0">
                  <a:pos x="7" y="134"/>
                </a:cxn>
              </a:cxnLst>
              <a:rect l="0" t="0" r="r" b="b"/>
              <a:pathLst>
                <a:path w="120" h="138">
                  <a:moveTo>
                    <a:pt x="80" y="0"/>
                  </a:moveTo>
                  <a:lnTo>
                    <a:pt x="83" y="0"/>
                  </a:lnTo>
                  <a:lnTo>
                    <a:pt x="87" y="3"/>
                  </a:lnTo>
                  <a:lnTo>
                    <a:pt x="91" y="3"/>
                  </a:lnTo>
                  <a:lnTo>
                    <a:pt x="83" y="3"/>
                  </a:lnTo>
                  <a:lnTo>
                    <a:pt x="87" y="3"/>
                  </a:lnTo>
                  <a:lnTo>
                    <a:pt x="91" y="3"/>
                  </a:lnTo>
                  <a:lnTo>
                    <a:pt x="94" y="3"/>
                  </a:lnTo>
                  <a:lnTo>
                    <a:pt x="98" y="3"/>
                  </a:lnTo>
                  <a:lnTo>
                    <a:pt x="102" y="7"/>
                  </a:lnTo>
                  <a:lnTo>
                    <a:pt x="105" y="7"/>
                  </a:lnTo>
                  <a:lnTo>
                    <a:pt x="112" y="7"/>
                  </a:lnTo>
                  <a:lnTo>
                    <a:pt x="116" y="7"/>
                  </a:lnTo>
                  <a:lnTo>
                    <a:pt x="120" y="7"/>
                  </a:lnTo>
                  <a:lnTo>
                    <a:pt x="116" y="11"/>
                  </a:lnTo>
                  <a:lnTo>
                    <a:pt x="112" y="11"/>
                  </a:lnTo>
                  <a:lnTo>
                    <a:pt x="109" y="11"/>
                  </a:lnTo>
                  <a:lnTo>
                    <a:pt x="105" y="14"/>
                  </a:lnTo>
                  <a:lnTo>
                    <a:pt x="102" y="14"/>
                  </a:lnTo>
                  <a:lnTo>
                    <a:pt x="98" y="14"/>
                  </a:lnTo>
                  <a:lnTo>
                    <a:pt x="91" y="14"/>
                  </a:lnTo>
                  <a:lnTo>
                    <a:pt x="83" y="14"/>
                  </a:lnTo>
                  <a:lnTo>
                    <a:pt x="80" y="18"/>
                  </a:lnTo>
                  <a:lnTo>
                    <a:pt x="76" y="22"/>
                  </a:lnTo>
                  <a:lnTo>
                    <a:pt x="80" y="22"/>
                  </a:lnTo>
                  <a:lnTo>
                    <a:pt x="83" y="22"/>
                  </a:lnTo>
                  <a:lnTo>
                    <a:pt x="87" y="25"/>
                  </a:lnTo>
                  <a:lnTo>
                    <a:pt x="91" y="25"/>
                  </a:lnTo>
                  <a:lnTo>
                    <a:pt x="94" y="29"/>
                  </a:lnTo>
                  <a:lnTo>
                    <a:pt x="98" y="29"/>
                  </a:lnTo>
                  <a:lnTo>
                    <a:pt x="102" y="29"/>
                  </a:lnTo>
                  <a:lnTo>
                    <a:pt x="105" y="29"/>
                  </a:lnTo>
                  <a:lnTo>
                    <a:pt x="109" y="32"/>
                  </a:lnTo>
                  <a:lnTo>
                    <a:pt x="105" y="32"/>
                  </a:lnTo>
                  <a:lnTo>
                    <a:pt x="102" y="32"/>
                  </a:lnTo>
                  <a:lnTo>
                    <a:pt x="98" y="36"/>
                  </a:lnTo>
                  <a:lnTo>
                    <a:pt x="102" y="36"/>
                  </a:lnTo>
                  <a:lnTo>
                    <a:pt x="98" y="36"/>
                  </a:lnTo>
                  <a:lnTo>
                    <a:pt x="94" y="36"/>
                  </a:lnTo>
                  <a:lnTo>
                    <a:pt x="91" y="36"/>
                  </a:lnTo>
                  <a:lnTo>
                    <a:pt x="87" y="36"/>
                  </a:lnTo>
                  <a:lnTo>
                    <a:pt x="83" y="40"/>
                  </a:lnTo>
                  <a:lnTo>
                    <a:pt x="80" y="40"/>
                  </a:lnTo>
                  <a:lnTo>
                    <a:pt x="73" y="40"/>
                  </a:lnTo>
                  <a:lnTo>
                    <a:pt x="65" y="40"/>
                  </a:lnTo>
                  <a:lnTo>
                    <a:pt x="62" y="40"/>
                  </a:lnTo>
                  <a:lnTo>
                    <a:pt x="58" y="40"/>
                  </a:lnTo>
                  <a:lnTo>
                    <a:pt x="51" y="40"/>
                  </a:lnTo>
                  <a:lnTo>
                    <a:pt x="47" y="43"/>
                  </a:lnTo>
                  <a:lnTo>
                    <a:pt x="44" y="43"/>
                  </a:lnTo>
                  <a:lnTo>
                    <a:pt x="40" y="43"/>
                  </a:lnTo>
                  <a:lnTo>
                    <a:pt x="36" y="43"/>
                  </a:lnTo>
                  <a:lnTo>
                    <a:pt x="33" y="47"/>
                  </a:lnTo>
                  <a:lnTo>
                    <a:pt x="29" y="47"/>
                  </a:lnTo>
                  <a:lnTo>
                    <a:pt x="26" y="51"/>
                  </a:lnTo>
                  <a:lnTo>
                    <a:pt x="22" y="51"/>
                  </a:lnTo>
                  <a:lnTo>
                    <a:pt x="18" y="51"/>
                  </a:lnTo>
                  <a:lnTo>
                    <a:pt x="15" y="51"/>
                  </a:lnTo>
                  <a:lnTo>
                    <a:pt x="18" y="54"/>
                  </a:lnTo>
                  <a:lnTo>
                    <a:pt x="22" y="54"/>
                  </a:lnTo>
                  <a:lnTo>
                    <a:pt x="26" y="54"/>
                  </a:lnTo>
                  <a:lnTo>
                    <a:pt x="29" y="58"/>
                  </a:lnTo>
                  <a:lnTo>
                    <a:pt x="33" y="58"/>
                  </a:lnTo>
                  <a:lnTo>
                    <a:pt x="36" y="61"/>
                  </a:lnTo>
                  <a:lnTo>
                    <a:pt x="33" y="61"/>
                  </a:lnTo>
                  <a:lnTo>
                    <a:pt x="29" y="65"/>
                  </a:lnTo>
                  <a:lnTo>
                    <a:pt x="26" y="65"/>
                  </a:lnTo>
                  <a:lnTo>
                    <a:pt x="22" y="65"/>
                  </a:lnTo>
                  <a:lnTo>
                    <a:pt x="18" y="65"/>
                  </a:lnTo>
                  <a:lnTo>
                    <a:pt x="15" y="65"/>
                  </a:lnTo>
                  <a:lnTo>
                    <a:pt x="11" y="69"/>
                  </a:lnTo>
                  <a:lnTo>
                    <a:pt x="15" y="69"/>
                  </a:lnTo>
                  <a:lnTo>
                    <a:pt x="11" y="69"/>
                  </a:lnTo>
                  <a:lnTo>
                    <a:pt x="15" y="72"/>
                  </a:lnTo>
                  <a:lnTo>
                    <a:pt x="18" y="72"/>
                  </a:lnTo>
                  <a:lnTo>
                    <a:pt x="22" y="72"/>
                  </a:lnTo>
                  <a:lnTo>
                    <a:pt x="26" y="72"/>
                  </a:lnTo>
                  <a:lnTo>
                    <a:pt x="29" y="76"/>
                  </a:lnTo>
                  <a:lnTo>
                    <a:pt x="33" y="76"/>
                  </a:lnTo>
                  <a:lnTo>
                    <a:pt x="36" y="76"/>
                  </a:lnTo>
                  <a:lnTo>
                    <a:pt x="33" y="76"/>
                  </a:lnTo>
                  <a:lnTo>
                    <a:pt x="36" y="80"/>
                  </a:lnTo>
                  <a:lnTo>
                    <a:pt x="33" y="83"/>
                  </a:lnTo>
                  <a:lnTo>
                    <a:pt x="29" y="87"/>
                  </a:lnTo>
                  <a:lnTo>
                    <a:pt x="26" y="87"/>
                  </a:lnTo>
                  <a:lnTo>
                    <a:pt x="29" y="87"/>
                  </a:lnTo>
                  <a:lnTo>
                    <a:pt x="33" y="90"/>
                  </a:lnTo>
                  <a:lnTo>
                    <a:pt x="36" y="90"/>
                  </a:lnTo>
                  <a:lnTo>
                    <a:pt x="40" y="94"/>
                  </a:lnTo>
                  <a:lnTo>
                    <a:pt x="36" y="94"/>
                  </a:lnTo>
                  <a:lnTo>
                    <a:pt x="33" y="94"/>
                  </a:lnTo>
                  <a:lnTo>
                    <a:pt x="29" y="98"/>
                  </a:lnTo>
                  <a:lnTo>
                    <a:pt x="22" y="98"/>
                  </a:lnTo>
                  <a:lnTo>
                    <a:pt x="18" y="98"/>
                  </a:lnTo>
                  <a:lnTo>
                    <a:pt x="15" y="98"/>
                  </a:lnTo>
                  <a:lnTo>
                    <a:pt x="11" y="98"/>
                  </a:lnTo>
                  <a:lnTo>
                    <a:pt x="7" y="101"/>
                  </a:lnTo>
                  <a:lnTo>
                    <a:pt x="4" y="101"/>
                  </a:lnTo>
                  <a:lnTo>
                    <a:pt x="0" y="105"/>
                  </a:lnTo>
                  <a:lnTo>
                    <a:pt x="4" y="105"/>
                  </a:lnTo>
                  <a:lnTo>
                    <a:pt x="0" y="105"/>
                  </a:lnTo>
                  <a:lnTo>
                    <a:pt x="4" y="105"/>
                  </a:lnTo>
                  <a:lnTo>
                    <a:pt x="0" y="109"/>
                  </a:lnTo>
                  <a:lnTo>
                    <a:pt x="4" y="112"/>
                  </a:lnTo>
                  <a:lnTo>
                    <a:pt x="7" y="112"/>
                  </a:lnTo>
                  <a:lnTo>
                    <a:pt x="11" y="112"/>
                  </a:lnTo>
                  <a:lnTo>
                    <a:pt x="15" y="116"/>
                  </a:lnTo>
                  <a:lnTo>
                    <a:pt x="18" y="116"/>
                  </a:lnTo>
                  <a:lnTo>
                    <a:pt x="22" y="116"/>
                  </a:lnTo>
                  <a:lnTo>
                    <a:pt x="26" y="119"/>
                  </a:lnTo>
                  <a:lnTo>
                    <a:pt x="29" y="119"/>
                  </a:lnTo>
                  <a:lnTo>
                    <a:pt x="36" y="119"/>
                  </a:lnTo>
                  <a:lnTo>
                    <a:pt x="40" y="119"/>
                  </a:lnTo>
                  <a:lnTo>
                    <a:pt x="44" y="119"/>
                  </a:lnTo>
                  <a:lnTo>
                    <a:pt x="47" y="123"/>
                  </a:lnTo>
                  <a:lnTo>
                    <a:pt x="44" y="127"/>
                  </a:lnTo>
                  <a:lnTo>
                    <a:pt x="40" y="127"/>
                  </a:lnTo>
                  <a:lnTo>
                    <a:pt x="36" y="127"/>
                  </a:lnTo>
                  <a:lnTo>
                    <a:pt x="33" y="127"/>
                  </a:lnTo>
                  <a:lnTo>
                    <a:pt x="29" y="127"/>
                  </a:lnTo>
                  <a:lnTo>
                    <a:pt x="26" y="127"/>
                  </a:lnTo>
                  <a:lnTo>
                    <a:pt x="22" y="130"/>
                  </a:lnTo>
                  <a:lnTo>
                    <a:pt x="18" y="130"/>
                  </a:lnTo>
                  <a:lnTo>
                    <a:pt x="15" y="130"/>
                  </a:lnTo>
                  <a:lnTo>
                    <a:pt x="11" y="130"/>
                  </a:lnTo>
                  <a:lnTo>
                    <a:pt x="7" y="134"/>
                  </a:lnTo>
                  <a:lnTo>
                    <a:pt x="4" y="134"/>
                  </a:lnTo>
                  <a:lnTo>
                    <a:pt x="0" y="138"/>
                  </a:lnTo>
                </a:path>
              </a:pathLst>
            </a:custGeom>
            <a:noFill/>
            <a:ln w="12700" cmpd="sng">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200">
                <a:solidFill>
                  <a:prstClr val="white"/>
                </a:solidFill>
              </a:endParaRPr>
            </a:p>
          </p:txBody>
        </p:sp>
        <p:sp>
          <p:nvSpPr>
            <p:cNvPr id="144" name="Freeform 363"/>
            <p:cNvSpPr>
              <a:spLocks/>
            </p:cNvSpPr>
            <p:nvPr/>
          </p:nvSpPr>
          <p:spPr bwMode="auto">
            <a:xfrm>
              <a:off x="8362950" y="2750224"/>
              <a:ext cx="290312" cy="343814"/>
            </a:xfrm>
            <a:custGeom>
              <a:avLst/>
              <a:gdLst>
                <a:gd name="connsiteX0" fmla="*/ 16328 w 16328"/>
                <a:gd name="connsiteY0" fmla="*/ 0 h 11520"/>
                <a:gd name="connsiteX1" fmla="*/ 7768 w 16328"/>
                <a:gd name="connsiteY1" fmla="*/ 1733 h 11520"/>
                <a:gd name="connsiteX2" fmla="*/ 7411 w 16328"/>
                <a:gd name="connsiteY2" fmla="*/ 1733 h 11520"/>
                <a:gd name="connsiteX3" fmla="*/ 7143 w 16328"/>
                <a:gd name="connsiteY3" fmla="*/ 1733 h 11520"/>
                <a:gd name="connsiteX4" fmla="*/ 6786 w 16328"/>
                <a:gd name="connsiteY4" fmla="*/ 1733 h 11520"/>
                <a:gd name="connsiteX5" fmla="*/ 6429 w 16328"/>
                <a:gd name="connsiteY5" fmla="*/ 1733 h 11520"/>
                <a:gd name="connsiteX6" fmla="*/ 6161 w 16328"/>
                <a:gd name="connsiteY6" fmla="*/ 1892 h 11520"/>
                <a:gd name="connsiteX7" fmla="*/ 5804 w 16328"/>
                <a:gd name="connsiteY7" fmla="*/ 2105 h 11520"/>
                <a:gd name="connsiteX8" fmla="*/ 5536 w 16328"/>
                <a:gd name="connsiteY8" fmla="*/ 2105 h 11520"/>
                <a:gd name="connsiteX9" fmla="*/ 5179 w 16328"/>
                <a:gd name="connsiteY9" fmla="*/ 2105 h 11520"/>
                <a:gd name="connsiteX10" fmla="*/ 4821 w 16328"/>
                <a:gd name="connsiteY10" fmla="*/ 2265 h 11520"/>
                <a:gd name="connsiteX11" fmla="*/ 4554 w 16328"/>
                <a:gd name="connsiteY11" fmla="*/ 2265 h 11520"/>
                <a:gd name="connsiteX12" fmla="*/ 4196 w 16328"/>
                <a:gd name="connsiteY12" fmla="*/ 2265 h 11520"/>
                <a:gd name="connsiteX13" fmla="*/ 4554 w 16328"/>
                <a:gd name="connsiteY13" fmla="*/ 2477 h 11520"/>
                <a:gd name="connsiteX14" fmla="*/ 4196 w 16328"/>
                <a:gd name="connsiteY14" fmla="*/ 2690 h 11520"/>
                <a:gd name="connsiteX15" fmla="*/ 3839 w 16328"/>
                <a:gd name="connsiteY15" fmla="*/ 2690 h 11520"/>
                <a:gd name="connsiteX16" fmla="*/ 3571 w 16328"/>
                <a:gd name="connsiteY16" fmla="*/ 2690 h 11520"/>
                <a:gd name="connsiteX17" fmla="*/ 3214 w 16328"/>
                <a:gd name="connsiteY17" fmla="*/ 2690 h 11520"/>
                <a:gd name="connsiteX18" fmla="*/ 2946 w 16328"/>
                <a:gd name="connsiteY18" fmla="*/ 2850 h 11520"/>
                <a:gd name="connsiteX19" fmla="*/ 2589 w 16328"/>
                <a:gd name="connsiteY19" fmla="*/ 2850 h 11520"/>
                <a:gd name="connsiteX20" fmla="*/ 2232 w 16328"/>
                <a:gd name="connsiteY20" fmla="*/ 2850 h 11520"/>
                <a:gd name="connsiteX21" fmla="*/ 1964 w 16328"/>
                <a:gd name="connsiteY21" fmla="*/ 2850 h 11520"/>
                <a:gd name="connsiteX22" fmla="*/ 1607 w 16328"/>
                <a:gd name="connsiteY22" fmla="*/ 3063 h 11520"/>
                <a:gd name="connsiteX23" fmla="*/ 1250 w 16328"/>
                <a:gd name="connsiteY23" fmla="*/ 3063 h 11520"/>
                <a:gd name="connsiteX24" fmla="*/ 1607 w 16328"/>
                <a:gd name="connsiteY24" fmla="*/ 3275 h 11520"/>
                <a:gd name="connsiteX25" fmla="*/ 1964 w 16328"/>
                <a:gd name="connsiteY25" fmla="*/ 3275 h 11520"/>
                <a:gd name="connsiteX26" fmla="*/ 2232 w 16328"/>
                <a:gd name="connsiteY26" fmla="*/ 3275 h 11520"/>
                <a:gd name="connsiteX27" fmla="*/ 2589 w 16328"/>
                <a:gd name="connsiteY27" fmla="*/ 3435 h 11520"/>
                <a:gd name="connsiteX28" fmla="*/ 2946 w 16328"/>
                <a:gd name="connsiteY28" fmla="*/ 3435 h 11520"/>
                <a:gd name="connsiteX29" fmla="*/ 2589 w 16328"/>
                <a:gd name="connsiteY29" fmla="*/ 3648 h 11520"/>
                <a:gd name="connsiteX30" fmla="*/ 2232 w 16328"/>
                <a:gd name="connsiteY30" fmla="*/ 3648 h 11520"/>
                <a:gd name="connsiteX31" fmla="*/ 1964 w 16328"/>
                <a:gd name="connsiteY31" fmla="*/ 3807 h 11520"/>
                <a:gd name="connsiteX32" fmla="*/ 1607 w 16328"/>
                <a:gd name="connsiteY32" fmla="*/ 3807 h 11520"/>
                <a:gd name="connsiteX33" fmla="*/ 1964 w 16328"/>
                <a:gd name="connsiteY33" fmla="*/ 3807 h 11520"/>
                <a:gd name="connsiteX34" fmla="*/ 2232 w 16328"/>
                <a:gd name="connsiteY34" fmla="*/ 4020 h 11520"/>
                <a:gd name="connsiteX35" fmla="*/ 2589 w 16328"/>
                <a:gd name="connsiteY35" fmla="*/ 4020 h 11520"/>
                <a:gd name="connsiteX36" fmla="*/ 2946 w 16328"/>
                <a:gd name="connsiteY36" fmla="*/ 4020 h 11520"/>
                <a:gd name="connsiteX37" fmla="*/ 3214 w 16328"/>
                <a:gd name="connsiteY37" fmla="*/ 4233 h 11520"/>
                <a:gd name="connsiteX38" fmla="*/ 3571 w 16328"/>
                <a:gd name="connsiteY38" fmla="*/ 4233 h 11520"/>
                <a:gd name="connsiteX39" fmla="*/ 3214 w 16328"/>
                <a:gd name="connsiteY39" fmla="*/ 4233 h 11520"/>
                <a:gd name="connsiteX40" fmla="*/ 2946 w 16328"/>
                <a:gd name="connsiteY40" fmla="*/ 4233 h 11520"/>
                <a:gd name="connsiteX41" fmla="*/ 2589 w 16328"/>
                <a:gd name="connsiteY41" fmla="*/ 4392 h 11520"/>
                <a:gd name="connsiteX42" fmla="*/ 2232 w 16328"/>
                <a:gd name="connsiteY42" fmla="*/ 4605 h 11520"/>
                <a:gd name="connsiteX43" fmla="*/ 2589 w 16328"/>
                <a:gd name="connsiteY43" fmla="*/ 4605 h 11520"/>
                <a:gd name="connsiteX44" fmla="*/ 2946 w 16328"/>
                <a:gd name="connsiteY44" fmla="*/ 4605 h 11520"/>
                <a:gd name="connsiteX45" fmla="*/ 3214 w 16328"/>
                <a:gd name="connsiteY45" fmla="*/ 4818 h 11520"/>
                <a:gd name="connsiteX46" fmla="*/ 2946 w 16328"/>
                <a:gd name="connsiteY46" fmla="*/ 4977 h 11520"/>
                <a:gd name="connsiteX47" fmla="*/ 2589 w 16328"/>
                <a:gd name="connsiteY47" fmla="*/ 4977 h 11520"/>
                <a:gd name="connsiteX48" fmla="*/ 2232 w 16328"/>
                <a:gd name="connsiteY48" fmla="*/ 4977 h 11520"/>
                <a:gd name="connsiteX49" fmla="*/ 1964 w 16328"/>
                <a:gd name="connsiteY49" fmla="*/ 4977 h 11520"/>
                <a:gd name="connsiteX50" fmla="*/ 1607 w 16328"/>
                <a:gd name="connsiteY50" fmla="*/ 4977 h 11520"/>
                <a:gd name="connsiteX51" fmla="*/ 1250 w 16328"/>
                <a:gd name="connsiteY51" fmla="*/ 5190 h 11520"/>
                <a:gd name="connsiteX52" fmla="*/ 982 w 16328"/>
                <a:gd name="connsiteY52" fmla="*/ 5190 h 11520"/>
                <a:gd name="connsiteX53" fmla="*/ 625 w 16328"/>
                <a:gd name="connsiteY53" fmla="*/ 5190 h 11520"/>
                <a:gd name="connsiteX54" fmla="*/ 357 w 16328"/>
                <a:gd name="connsiteY54" fmla="*/ 5350 h 11520"/>
                <a:gd name="connsiteX55" fmla="*/ 0 w 16328"/>
                <a:gd name="connsiteY55" fmla="*/ 5563 h 11520"/>
                <a:gd name="connsiteX56" fmla="*/ 357 w 16328"/>
                <a:gd name="connsiteY56" fmla="*/ 5563 h 11520"/>
                <a:gd name="connsiteX57" fmla="*/ 625 w 16328"/>
                <a:gd name="connsiteY57" fmla="*/ 5775 h 11520"/>
                <a:gd name="connsiteX58" fmla="*/ 982 w 16328"/>
                <a:gd name="connsiteY58" fmla="*/ 5775 h 11520"/>
                <a:gd name="connsiteX59" fmla="*/ 1250 w 16328"/>
                <a:gd name="connsiteY59" fmla="*/ 5935 h 11520"/>
                <a:gd name="connsiteX60" fmla="*/ 1607 w 16328"/>
                <a:gd name="connsiteY60" fmla="*/ 5935 h 11520"/>
                <a:gd name="connsiteX61" fmla="*/ 1964 w 16328"/>
                <a:gd name="connsiteY61" fmla="*/ 5935 h 11520"/>
                <a:gd name="connsiteX62" fmla="*/ 2589 w 16328"/>
                <a:gd name="connsiteY62" fmla="*/ 5935 h 11520"/>
                <a:gd name="connsiteX63" fmla="*/ 2946 w 16328"/>
                <a:gd name="connsiteY63" fmla="*/ 5935 h 11520"/>
                <a:gd name="connsiteX64" fmla="*/ 3214 w 16328"/>
                <a:gd name="connsiteY64" fmla="*/ 5935 h 11520"/>
                <a:gd name="connsiteX65" fmla="*/ 3571 w 16328"/>
                <a:gd name="connsiteY65" fmla="*/ 5935 h 11520"/>
                <a:gd name="connsiteX66" fmla="*/ 3839 w 16328"/>
                <a:gd name="connsiteY66" fmla="*/ 5935 h 11520"/>
                <a:gd name="connsiteX67" fmla="*/ 4196 w 16328"/>
                <a:gd name="connsiteY67" fmla="*/ 6148 h 11520"/>
                <a:gd name="connsiteX68" fmla="*/ 4821 w 16328"/>
                <a:gd name="connsiteY68" fmla="*/ 6148 h 11520"/>
                <a:gd name="connsiteX69" fmla="*/ 5179 w 16328"/>
                <a:gd name="connsiteY69" fmla="*/ 6148 h 11520"/>
                <a:gd name="connsiteX70" fmla="*/ 5536 w 16328"/>
                <a:gd name="connsiteY70" fmla="*/ 6148 h 11520"/>
                <a:gd name="connsiteX71" fmla="*/ 5804 w 16328"/>
                <a:gd name="connsiteY71" fmla="*/ 6148 h 11520"/>
                <a:gd name="connsiteX72" fmla="*/ 6161 w 16328"/>
                <a:gd name="connsiteY72" fmla="*/ 6148 h 11520"/>
                <a:gd name="connsiteX73" fmla="*/ 6786 w 16328"/>
                <a:gd name="connsiteY73" fmla="*/ 6148 h 11520"/>
                <a:gd name="connsiteX74" fmla="*/ 7143 w 16328"/>
                <a:gd name="connsiteY74" fmla="*/ 6360 h 11520"/>
                <a:gd name="connsiteX75" fmla="*/ 7411 w 16328"/>
                <a:gd name="connsiteY75" fmla="*/ 6360 h 11520"/>
                <a:gd name="connsiteX76" fmla="*/ 7143 w 16328"/>
                <a:gd name="connsiteY76" fmla="*/ 6520 h 11520"/>
                <a:gd name="connsiteX77" fmla="*/ 7411 w 16328"/>
                <a:gd name="connsiteY77" fmla="*/ 6520 h 11520"/>
                <a:gd name="connsiteX78" fmla="*/ 7768 w 16328"/>
                <a:gd name="connsiteY78" fmla="*/ 6520 h 11520"/>
                <a:gd name="connsiteX79" fmla="*/ 8125 w 16328"/>
                <a:gd name="connsiteY79" fmla="*/ 6520 h 11520"/>
                <a:gd name="connsiteX80" fmla="*/ 8393 w 16328"/>
                <a:gd name="connsiteY80" fmla="*/ 6733 h 11520"/>
                <a:gd name="connsiteX81" fmla="*/ 8750 w 16328"/>
                <a:gd name="connsiteY81" fmla="*/ 6733 h 11520"/>
                <a:gd name="connsiteX82" fmla="*/ 9018 w 16328"/>
                <a:gd name="connsiteY82" fmla="*/ 6733 h 11520"/>
                <a:gd name="connsiteX83" fmla="*/ 9375 w 16328"/>
                <a:gd name="connsiteY83" fmla="*/ 6733 h 11520"/>
                <a:gd name="connsiteX84" fmla="*/ 9732 w 16328"/>
                <a:gd name="connsiteY84" fmla="*/ 6892 h 11520"/>
                <a:gd name="connsiteX85" fmla="*/ 10000 w 16328"/>
                <a:gd name="connsiteY85" fmla="*/ 6892 h 11520"/>
                <a:gd name="connsiteX86" fmla="*/ 9732 w 16328"/>
                <a:gd name="connsiteY86" fmla="*/ 7105 h 11520"/>
                <a:gd name="connsiteX87" fmla="*/ 9375 w 16328"/>
                <a:gd name="connsiteY87" fmla="*/ 7105 h 11520"/>
                <a:gd name="connsiteX88" fmla="*/ 9018 w 16328"/>
                <a:gd name="connsiteY88" fmla="*/ 7105 h 11520"/>
                <a:gd name="connsiteX89" fmla="*/ 8750 w 16328"/>
                <a:gd name="connsiteY89" fmla="*/ 7105 h 11520"/>
                <a:gd name="connsiteX90" fmla="*/ 8393 w 16328"/>
                <a:gd name="connsiteY90" fmla="*/ 7318 h 11520"/>
                <a:gd name="connsiteX91" fmla="*/ 8125 w 16328"/>
                <a:gd name="connsiteY91" fmla="*/ 7318 h 11520"/>
                <a:gd name="connsiteX92" fmla="*/ 7768 w 16328"/>
                <a:gd name="connsiteY92" fmla="*/ 7318 h 11520"/>
                <a:gd name="connsiteX93" fmla="*/ 7411 w 16328"/>
                <a:gd name="connsiteY93" fmla="*/ 7318 h 11520"/>
                <a:gd name="connsiteX94" fmla="*/ 7143 w 16328"/>
                <a:gd name="connsiteY94" fmla="*/ 7477 h 11520"/>
                <a:gd name="connsiteX95" fmla="*/ 6786 w 16328"/>
                <a:gd name="connsiteY95" fmla="*/ 7690 h 11520"/>
                <a:gd name="connsiteX96" fmla="*/ 6429 w 16328"/>
                <a:gd name="connsiteY96" fmla="*/ 7690 h 11520"/>
                <a:gd name="connsiteX97" fmla="*/ 6161 w 16328"/>
                <a:gd name="connsiteY97" fmla="*/ 7690 h 11520"/>
                <a:gd name="connsiteX98" fmla="*/ 5804 w 16328"/>
                <a:gd name="connsiteY98" fmla="*/ 7850 h 11520"/>
                <a:gd name="connsiteX99" fmla="*/ 5536 w 16328"/>
                <a:gd name="connsiteY99" fmla="*/ 7850 h 11520"/>
                <a:gd name="connsiteX100" fmla="*/ 5179 w 16328"/>
                <a:gd name="connsiteY100" fmla="*/ 7850 h 11520"/>
                <a:gd name="connsiteX101" fmla="*/ 4821 w 16328"/>
                <a:gd name="connsiteY101" fmla="*/ 8063 h 11520"/>
                <a:gd name="connsiteX102" fmla="*/ 4196 w 16328"/>
                <a:gd name="connsiteY102" fmla="*/ 8435 h 11520"/>
                <a:gd name="connsiteX103" fmla="*/ 4554 w 16328"/>
                <a:gd name="connsiteY103" fmla="*/ 8435 h 11520"/>
                <a:gd name="connsiteX104" fmla="*/ 4196 w 16328"/>
                <a:gd name="connsiteY104" fmla="*/ 8435 h 11520"/>
                <a:gd name="connsiteX105" fmla="*/ 3839 w 16328"/>
                <a:gd name="connsiteY105" fmla="*/ 8648 h 11520"/>
                <a:gd name="connsiteX106" fmla="*/ 3571 w 16328"/>
                <a:gd name="connsiteY106" fmla="*/ 8648 h 11520"/>
                <a:gd name="connsiteX107" fmla="*/ 3214 w 16328"/>
                <a:gd name="connsiteY107" fmla="*/ 8648 h 11520"/>
                <a:gd name="connsiteX108" fmla="*/ 2589 w 16328"/>
                <a:gd name="connsiteY108" fmla="*/ 9020 h 11520"/>
                <a:gd name="connsiteX109" fmla="*/ 2946 w 16328"/>
                <a:gd name="connsiteY109" fmla="*/ 9020 h 11520"/>
                <a:gd name="connsiteX110" fmla="*/ 2589 w 16328"/>
                <a:gd name="connsiteY110" fmla="*/ 9020 h 11520"/>
                <a:gd name="connsiteX111" fmla="*/ 2232 w 16328"/>
                <a:gd name="connsiteY111" fmla="*/ 9020 h 11520"/>
                <a:gd name="connsiteX112" fmla="*/ 1964 w 16328"/>
                <a:gd name="connsiteY112" fmla="*/ 9233 h 11520"/>
                <a:gd name="connsiteX113" fmla="*/ 1607 w 16328"/>
                <a:gd name="connsiteY113" fmla="*/ 9233 h 11520"/>
                <a:gd name="connsiteX114" fmla="*/ 1250 w 16328"/>
                <a:gd name="connsiteY114" fmla="*/ 9233 h 11520"/>
                <a:gd name="connsiteX115" fmla="*/ 982 w 16328"/>
                <a:gd name="connsiteY115" fmla="*/ 9392 h 11520"/>
                <a:gd name="connsiteX116" fmla="*/ 1250 w 16328"/>
                <a:gd name="connsiteY116" fmla="*/ 9605 h 11520"/>
                <a:gd name="connsiteX117" fmla="*/ 1607 w 16328"/>
                <a:gd name="connsiteY117" fmla="*/ 9818 h 11520"/>
                <a:gd name="connsiteX118" fmla="*/ 1250 w 16328"/>
                <a:gd name="connsiteY118" fmla="*/ 9977 h 11520"/>
                <a:gd name="connsiteX119" fmla="*/ 625 w 16328"/>
                <a:gd name="connsiteY119" fmla="*/ 10403 h 11520"/>
                <a:gd name="connsiteX120" fmla="*/ 625 w 16328"/>
                <a:gd name="connsiteY120" fmla="*/ 10563 h 11520"/>
                <a:gd name="connsiteX121" fmla="*/ 357 w 16328"/>
                <a:gd name="connsiteY121" fmla="*/ 10775 h 11520"/>
                <a:gd name="connsiteX122" fmla="*/ 357 w 16328"/>
                <a:gd name="connsiteY122" fmla="*/ 11148 h 11520"/>
                <a:gd name="connsiteX123" fmla="*/ 357 w 16328"/>
                <a:gd name="connsiteY123" fmla="*/ 11360 h 11520"/>
                <a:gd name="connsiteX124" fmla="*/ 625 w 16328"/>
                <a:gd name="connsiteY124" fmla="*/ 11360 h 11520"/>
                <a:gd name="connsiteX125" fmla="*/ 357 w 16328"/>
                <a:gd name="connsiteY125" fmla="*/ 11360 h 11520"/>
                <a:gd name="connsiteX126" fmla="*/ 625 w 16328"/>
                <a:gd name="connsiteY126" fmla="*/ 11520 h 11520"/>
                <a:gd name="connsiteX127" fmla="*/ 357 w 16328"/>
                <a:gd name="connsiteY127" fmla="*/ 11520 h 11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16328" h="11520">
                  <a:moveTo>
                    <a:pt x="16328" y="0"/>
                  </a:moveTo>
                  <a:lnTo>
                    <a:pt x="7768" y="1733"/>
                  </a:lnTo>
                  <a:lnTo>
                    <a:pt x="7411" y="1733"/>
                  </a:lnTo>
                  <a:lnTo>
                    <a:pt x="7143" y="1733"/>
                  </a:lnTo>
                  <a:lnTo>
                    <a:pt x="6786" y="1733"/>
                  </a:lnTo>
                  <a:lnTo>
                    <a:pt x="6429" y="1733"/>
                  </a:lnTo>
                  <a:lnTo>
                    <a:pt x="6161" y="1892"/>
                  </a:lnTo>
                  <a:lnTo>
                    <a:pt x="5804" y="2105"/>
                  </a:lnTo>
                  <a:lnTo>
                    <a:pt x="5536" y="2105"/>
                  </a:lnTo>
                  <a:lnTo>
                    <a:pt x="5179" y="2105"/>
                  </a:lnTo>
                  <a:lnTo>
                    <a:pt x="4821" y="2265"/>
                  </a:lnTo>
                  <a:lnTo>
                    <a:pt x="4554" y="2265"/>
                  </a:lnTo>
                  <a:lnTo>
                    <a:pt x="4196" y="2265"/>
                  </a:lnTo>
                  <a:lnTo>
                    <a:pt x="4554" y="2477"/>
                  </a:lnTo>
                  <a:lnTo>
                    <a:pt x="4196" y="2690"/>
                  </a:lnTo>
                  <a:lnTo>
                    <a:pt x="3839" y="2690"/>
                  </a:lnTo>
                  <a:lnTo>
                    <a:pt x="3571" y="2690"/>
                  </a:lnTo>
                  <a:lnTo>
                    <a:pt x="3214" y="2690"/>
                  </a:lnTo>
                  <a:lnTo>
                    <a:pt x="2946" y="2850"/>
                  </a:lnTo>
                  <a:lnTo>
                    <a:pt x="2589" y="2850"/>
                  </a:lnTo>
                  <a:lnTo>
                    <a:pt x="2232" y="2850"/>
                  </a:lnTo>
                  <a:lnTo>
                    <a:pt x="1964" y="2850"/>
                  </a:lnTo>
                  <a:lnTo>
                    <a:pt x="1607" y="3063"/>
                  </a:lnTo>
                  <a:lnTo>
                    <a:pt x="1250" y="3063"/>
                  </a:lnTo>
                  <a:lnTo>
                    <a:pt x="1607" y="3275"/>
                  </a:lnTo>
                  <a:lnTo>
                    <a:pt x="1964" y="3275"/>
                  </a:lnTo>
                  <a:lnTo>
                    <a:pt x="2232" y="3275"/>
                  </a:lnTo>
                  <a:lnTo>
                    <a:pt x="2589" y="3435"/>
                  </a:lnTo>
                  <a:lnTo>
                    <a:pt x="2946" y="3435"/>
                  </a:lnTo>
                  <a:lnTo>
                    <a:pt x="2589" y="3648"/>
                  </a:lnTo>
                  <a:lnTo>
                    <a:pt x="2232" y="3648"/>
                  </a:lnTo>
                  <a:lnTo>
                    <a:pt x="1964" y="3807"/>
                  </a:lnTo>
                  <a:lnTo>
                    <a:pt x="1607" y="3807"/>
                  </a:lnTo>
                  <a:lnTo>
                    <a:pt x="1964" y="3807"/>
                  </a:lnTo>
                  <a:lnTo>
                    <a:pt x="2232" y="4020"/>
                  </a:lnTo>
                  <a:lnTo>
                    <a:pt x="2589" y="4020"/>
                  </a:lnTo>
                  <a:lnTo>
                    <a:pt x="2946" y="4020"/>
                  </a:lnTo>
                  <a:lnTo>
                    <a:pt x="3214" y="4233"/>
                  </a:lnTo>
                  <a:lnTo>
                    <a:pt x="3571" y="4233"/>
                  </a:lnTo>
                  <a:lnTo>
                    <a:pt x="3214" y="4233"/>
                  </a:lnTo>
                  <a:lnTo>
                    <a:pt x="2946" y="4233"/>
                  </a:lnTo>
                  <a:lnTo>
                    <a:pt x="2589" y="4392"/>
                  </a:lnTo>
                  <a:lnTo>
                    <a:pt x="2232" y="4605"/>
                  </a:lnTo>
                  <a:lnTo>
                    <a:pt x="2589" y="4605"/>
                  </a:lnTo>
                  <a:lnTo>
                    <a:pt x="2946" y="4605"/>
                  </a:lnTo>
                  <a:lnTo>
                    <a:pt x="3214" y="4818"/>
                  </a:lnTo>
                  <a:lnTo>
                    <a:pt x="2946" y="4977"/>
                  </a:lnTo>
                  <a:lnTo>
                    <a:pt x="2589" y="4977"/>
                  </a:lnTo>
                  <a:lnTo>
                    <a:pt x="2232" y="4977"/>
                  </a:lnTo>
                  <a:lnTo>
                    <a:pt x="1964" y="4977"/>
                  </a:lnTo>
                  <a:lnTo>
                    <a:pt x="1607" y="4977"/>
                  </a:lnTo>
                  <a:lnTo>
                    <a:pt x="1250" y="5190"/>
                  </a:lnTo>
                  <a:lnTo>
                    <a:pt x="982" y="5190"/>
                  </a:lnTo>
                  <a:lnTo>
                    <a:pt x="625" y="5190"/>
                  </a:lnTo>
                  <a:lnTo>
                    <a:pt x="357" y="5350"/>
                  </a:lnTo>
                  <a:lnTo>
                    <a:pt x="0" y="5563"/>
                  </a:lnTo>
                  <a:lnTo>
                    <a:pt x="357" y="5563"/>
                  </a:lnTo>
                  <a:lnTo>
                    <a:pt x="625" y="5775"/>
                  </a:lnTo>
                  <a:lnTo>
                    <a:pt x="982" y="5775"/>
                  </a:lnTo>
                  <a:lnTo>
                    <a:pt x="1250" y="5935"/>
                  </a:lnTo>
                  <a:lnTo>
                    <a:pt x="1607" y="5935"/>
                  </a:lnTo>
                  <a:lnTo>
                    <a:pt x="1964" y="5935"/>
                  </a:lnTo>
                  <a:lnTo>
                    <a:pt x="2589" y="5935"/>
                  </a:lnTo>
                  <a:lnTo>
                    <a:pt x="2946" y="5935"/>
                  </a:lnTo>
                  <a:lnTo>
                    <a:pt x="3214" y="5935"/>
                  </a:lnTo>
                  <a:lnTo>
                    <a:pt x="3571" y="5935"/>
                  </a:lnTo>
                  <a:lnTo>
                    <a:pt x="3839" y="5935"/>
                  </a:lnTo>
                  <a:lnTo>
                    <a:pt x="4196" y="6148"/>
                  </a:lnTo>
                  <a:lnTo>
                    <a:pt x="4821" y="6148"/>
                  </a:lnTo>
                  <a:lnTo>
                    <a:pt x="5179" y="6148"/>
                  </a:lnTo>
                  <a:lnTo>
                    <a:pt x="5536" y="6148"/>
                  </a:lnTo>
                  <a:lnTo>
                    <a:pt x="5804" y="6148"/>
                  </a:lnTo>
                  <a:lnTo>
                    <a:pt x="6161" y="6148"/>
                  </a:lnTo>
                  <a:lnTo>
                    <a:pt x="6786" y="6148"/>
                  </a:lnTo>
                  <a:lnTo>
                    <a:pt x="7143" y="6360"/>
                  </a:lnTo>
                  <a:lnTo>
                    <a:pt x="7411" y="6360"/>
                  </a:lnTo>
                  <a:lnTo>
                    <a:pt x="7143" y="6520"/>
                  </a:lnTo>
                  <a:lnTo>
                    <a:pt x="7411" y="6520"/>
                  </a:lnTo>
                  <a:lnTo>
                    <a:pt x="7768" y="6520"/>
                  </a:lnTo>
                  <a:lnTo>
                    <a:pt x="8125" y="6520"/>
                  </a:lnTo>
                  <a:lnTo>
                    <a:pt x="8393" y="6733"/>
                  </a:lnTo>
                  <a:lnTo>
                    <a:pt x="8750" y="6733"/>
                  </a:lnTo>
                  <a:lnTo>
                    <a:pt x="9018" y="6733"/>
                  </a:lnTo>
                  <a:lnTo>
                    <a:pt x="9375" y="6733"/>
                  </a:lnTo>
                  <a:lnTo>
                    <a:pt x="9732" y="6892"/>
                  </a:lnTo>
                  <a:lnTo>
                    <a:pt x="10000" y="6892"/>
                  </a:lnTo>
                  <a:lnTo>
                    <a:pt x="9732" y="7105"/>
                  </a:lnTo>
                  <a:lnTo>
                    <a:pt x="9375" y="7105"/>
                  </a:lnTo>
                  <a:lnTo>
                    <a:pt x="9018" y="7105"/>
                  </a:lnTo>
                  <a:lnTo>
                    <a:pt x="8750" y="7105"/>
                  </a:lnTo>
                  <a:lnTo>
                    <a:pt x="8393" y="7318"/>
                  </a:lnTo>
                  <a:lnTo>
                    <a:pt x="8125" y="7318"/>
                  </a:lnTo>
                  <a:lnTo>
                    <a:pt x="7768" y="7318"/>
                  </a:lnTo>
                  <a:lnTo>
                    <a:pt x="7411" y="7318"/>
                  </a:lnTo>
                  <a:lnTo>
                    <a:pt x="7143" y="7477"/>
                  </a:lnTo>
                  <a:lnTo>
                    <a:pt x="6786" y="7690"/>
                  </a:lnTo>
                  <a:lnTo>
                    <a:pt x="6429" y="7690"/>
                  </a:lnTo>
                  <a:lnTo>
                    <a:pt x="6161" y="7690"/>
                  </a:lnTo>
                  <a:lnTo>
                    <a:pt x="5804" y="7850"/>
                  </a:lnTo>
                  <a:lnTo>
                    <a:pt x="5536" y="7850"/>
                  </a:lnTo>
                  <a:lnTo>
                    <a:pt x="5179" y="7850"/>
                  </a:lnTo>
                  <a:lnTo>
                    <a:pt x="4821" y="8063"/>
                  </a:lnTo>
                  <a:lnTo>
                    <a:pt x="4196" y="8435"/>
                  </a:lnTo>
                  <a:lnTo>
                    <a:pt x="4554" y="8435"/>
                  </a:lnTo>
                  <a:lnTo>
                    <a:pt x="4196" y="8435"/>
                  </a:lnTo>
                  <a:lnTo>
                    <a:pt x="3839" y="8648"/>
                  </a:lnTo>
                  <a:lnTo>
                    <a:pt x="3571" y="8648"/>
                  </a:lnTo>
                  <a:lnTo>
                    <a:pt x="3214" y="8648"/>
                  </a:lnTo>
                  <a:lnTo>
                    <a:pt x="2589" y="9020"/>
                  </a:lnTo>
                  <a:lnTo>
                    <a:pt x="2946" y="9020"/>
                  </a:lnTo>
                  <a:lnTo>
                    <a:pt x="2589" y="9020"/>
                  </a:lnTo>
                  <a:lnTo>
                    <a:pt x="2232" y="9020"/>
                  </a:lnTo>
                  <a:lnTo>
                    <a:pt x="1964" y="9233"/>
                  </a:lnTo>
                  <a:lnTo>
                    <a:pt x="1607" y="9233"/>
                  </a:lnTo>
                  <a:lnTo>
                    <a:pt x="1250" y="9233"/>
                  </a:lnTo>
                  <a:lnTo>
                    <a:pt x="982" y="9392"/>
                  </a:lnTo>
                  <a:lnTo>
                    <a:pt x="1250" y="9605"/>
                  </a:lnTo>
                  <a:lnTo>
                    <a:pt x="1607" y="9818"/>
                  </a:lnTo>
                  <a:lnTo>
                    <a:pt x="1250" y="9977"/>
                  </a:lnTo>
                  <a:lnTo>
                    <a:pt x="625" y="10403"/>
                  </a:lnTo>
                  <a:lnTo>
                    <a:pt x="625" y="10563"/>
                  </a:lnTo>
                  <a:lnTo>
                    <a:pt x="357" y="10775"/>
                  </a:lnTo>
                  <a:lnTo>
                    <a:pt x="357" y="11148"/>
                  </a:lnTo>
                  <a:lnTo>
                    <a:pt x="357" y="11360"/>
                  </a:lnTo>
                  <a:lnTo>
                    <a:pt x="625" y="11360"/>
                  </a:lnTo>
                  <a:lnTo>
                    <a:pt x="357" y="11360"/>
                  </a:lnTo>
                  <a:lnTo>
                    <a:pt x="625" y="11520"/>
                  </a:lnTo>
                  <a:lnTo>
                    <a:pt x="357" y="11520"/>
                  </a:lnTo>
                </a:path>
              </a:pathLst>
            </a:custGeom>
            <a:noFill/>
            <a:ln w="12700" cmpd="sng">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200">
                <a:solidFill>
                  <a:prstClr val="white"/>
                </a:solidFill>
              </a:endParaRPr>
            </a:p>
          </p:txBody>
        </p:sp>
        <p:sp>
          <p:nvSpPr>
            <p:cNvPr id="145" name="Freeform 364"/>
            <p:cNvSpPr>
              <a:spLocks/>
            </p:cNvSpPr>
            <p:nvPr/>
          </p:nvSpPr>
          <p:spPr bwMode="auto">
            <a:xfrm>
              <a:off x="8351837" y="3094038"/>
              <a:ext cx="22225" cy="530225"/>
            </a:xfrm>
            <a:custGeom>
              <a:avLst/>
              <a:gdLst/>
              <a:ahLst/>
              <a:cxnLst>
                <a:cxn ang="0">
                  <a:pos x="14" y="4"/>
                </a:cxn>
                <a:cxn ang="0">
                  <a:pos x="7" y="8"/>
                </a:cxn>
                <a:cxn ang="0">
                  <a:pos x="11" y="15"/>
                </a:cxn>
                <a:cxn ang="0">
                  <a:pos x="7" y="22"/>
                </a:cxn>
                <a:cxn ang="0">
                  <a:pos x="7" y="37"/>
                </a:cxn>
                <a:cxn ang="0">
                  <a:pos x="11" y="44"/>
                </a:cxn>
                <a:cxn ang="0">
                  <a:pos x="11" y="47"/>
                </a:cxn>
                <a:cxn ang="0">
                  <a:pos x="7" y="76"/>
                </a:cxn>
                <a:cxn ang="0">
                  <a:pos x="7" y="84"/>
                </a:cxn>
                <a:cxn ang="0">
                  <a:pos x="3" y="102"/>
                </a:cxn>
                <a:cxn ang="0">
                  <a:pos x="7" y="113"/>
                </a:cxn>
                <a:cxn ang="0">
                  <a:pos x="3" y="120"/>
                </a:cxn>
                <a:cxn ang="0">
                  <a:pos x="7" y="127"/>
                </a:cxn>
                <a:cxn ang="0">
                  <a:pos x="3" y="138"/>
                </a:cxn>
                <a:cxn ang="0">
                  <a:pos x="3" y="145"/>
                </a:cxn>
                <a:cxn ang="0">
                  <a:pos x="3" y="145"/>
                </a:cxn>
                <a:cxn ang="0">
                  <a:pos x="3" y="149"/>
                </a:cxn>
                <a:cxn ang="0">
                  <a:pos x="7" y="156"/>
                </a:cxn>
                <a:cxn ang="0">
                  <a:pos x="7" y="156"/>
                </a:cxn>
                <a:cxn ang="0">
                  <a:pos x="7" y="163"/>
                </a:cxn>
                <a:cxn ang="0">
                  <a:pos x="3" y="185"/>
                </a:cxn>
                <a:cxn ang="0">
                  <a:pos x="3" y="192"/>
                </a:cxn>
                <a:cxn ang="0">
                  <a:pos x="7" y="210"/>
                </a:cxn>
                <a:cxn ang="0">
                  <a:pos x="7" y="218"/>
                </a:cxn>
                <a:cxn ang="0">
                  <a:pos x="7" y="221"/>
                </a:cxn>
                <a:cxn ang="0">
                  <a:pos x="0" y="225"/>
                </a:cxn>
                <a:cxn ang="0">
                  <a:pos x="0" y="229"/>
                </a:cxn>
                <a:cxn ang="0">
                  <a:pos x="3" y="239"/>
                </a:cxn>
                <a:cxn ang="0">
                  <a:pos x="3" y="243"/>
                </a:cxn>
                <a:cxn ang="0">
                  <a:pos x="3" y="247"/>
                </a:cxn>
                <a:cxn ang="0">
                  <a:pos x="7" y="258"/>
                </a:cxn>
                <a:cxn ang="0">
                  <a:pos x="7" y="258"/>
                </a:cxn>
                <a:cxn ang="0">
                  <a:pos x="3" y="265"/>
                </a:cxn>
                <a:cxn ang="0">
                  <a:pos x="0" y="268"/>
                </a:cxn>
                <a:cxn ang="0">
                  <a:pos x="3" y="287"/>
                </a:cxn>
                <a:cxn ang="0">
                  <a:pos x="3" y="290"/>
                </a:cxn>
                <a:cxn ang="0">
                  <a:pos x="3" y="294"/>
                </a:cxn>
                <a:cxn ang="0">
                  <a:pos x="3" y="297"/>
                </a:cxn>
                <a:cxn ang="0">
                  <a:pos x="0" y="308"/>
                </a:cxn>
                <a:cxn ang="0">
                  <a:pos x="0" y="319"/>
                </a:cxn>
                <a:cxn ang="0">
                  <a:pos x="3" y="334"/>
                </a:cxn>
              </a:cxnLst>
              <a:rect l="0" t="0" r="r" b="b"/>
              <a:pathLst>
                <a:path w="14" h="334">
                  <a:moveTo>
                    <a:pt x="11" y="0"/>
                  </a:moveTo>
                  <a:lnTo>
                    <a:pt x="14" y="4"/>
                  </a:lnTo>
                  <a:lnTo>
                    <a:pt x="11" y="8"/>
                  </a:lnTo>
                  <a:lnTo>
                    <a:pt x="7" y="8"/>
                  </a:lnTo>
                  <a:lnTo>
                    <a:pt x="14" y="15"/>
                  </a:lnTo>
                  <a:lnTo>
                    <a:pt x="11" y="15"/>
                  </a:lnTo>
                  <a:lnTo>
                    <a:pt x="14" y="15"/>
                  </a:lnTo>
                  <a:lnTo>
                    <a:pt x="7" y="22"/>
                  </a:lnTo>
                  <a:lnTo>
                    <a:pt x="7" y="29"/>
                  </a:lnTo>
                  <a:lnTo>
                    <a:pt x="7" y="37"/>
                  </a:lnTo>
                  <a:lnTo>
                    <a:pt x="7" y="44"/>
                  </a:lnTo>
                  <a:lnTo>
                    <a:pt x="11" y="44"/>
                  </a:lnTo>
                  <a:lnTo>
                    <a:pt x="7" y="47"/>
                  </a:lnTo>
                  <a:lnTo>
                    <a:pt x="11" y="47"/>
                  </a:lnTo>
                  <a:lnTo>
                    <a:pt x="7" y="51"/>
                  </a:lnTo>
                  <a:lnTo>
                    <a:pt x="7" y="76"/>
                  </a:lnTo>
                  <a:lnTo>
                    <a:pt x="3" y="80"/>
                  </a:lnTo>
                  <a:lnTo>
                    <a:pt x="7" y="84"/>
                  </a:lnTo>
                  <a:lnTo>
                    <a:pt x="7" y="98"/>
                  </a:lnTo>
                  <a:lnTo>
                    <a:pt x="3" y="102"/>
                  </a:lnTo>
                  <a:lnTo>
                    <a:pt x="3" y="109"/>
                  </a:lnTo>
                  <a:lnTo>
                    <a:pt x="7" y="113"/>
                  </a:lnTo>
                  <a:lnTo>
                    <a:pt x="7" y="116"/>
                  </a:lnTo>
                  <a:lnTo>
                    <a:pt x="3" y="120"/>
                  </a:lnTo>
                  <a:lnTo>
                    <a:pt x="3" y="127"/>
                  </a:lnTo>
                  <a:lnTo>
                    <a:pt x="7" y="127"/>
                  </a:lnTo>
                  <a:lnTo>
                    <a:pt x="3" y="131"/>
                  </a:lnTo>
                  <a:lnTo>
                    <a:pt x="3" y="138"/>
                  </a:lnTo>
                  <a:lnTo>
                    <a:pt x="7" y="142"/>
                  </a:lnTo>
                  <a:lnTo>
                    <a:pt x="3" y="145"/>
                  </a:lnTo>
                  <a:lnTo>
                    <a:pt x="0" y="145"/>
                  </a:lnTo>
                  <a:lnTo>
                    <a:pt x="3" y="145"/>
                  </a:lnTo>
                  <a:lnTo>
                    <a:pt x="0" y="149"/>
                  </a:lnTo>
                  <a:lnTo>
                    <a:pt x="3" y="149"/>
                  </a:lnTo>
                  <a:lnTo>
                    <a:pt x="0" y="149"/>
                  </a:lnTo>
                  <a:lnTo>
                    <a:pt x="7" y="156"/>
                  </a:lnTo>
                  <a:lnTo>
                    <a:pt x="3" y="156"/>
                  </a:lnTo>
                  <a:lnTo>
                    <a:pt x="7" y="156"/>
                  </a:lnTo>
                  <a:lnTo>
                    <a:pt x="3" y="160"/>
                  </a:lnTo>
                  <a:lnTo>
                    <a:pt x="7" y="163"/>
                  </a:lnTo>
                  <a:lnTo>
                    <a:pt x="3" y="167"/>
                  </a:lnTo>
                  <a:lnTo>
                    <a:pt x="3" y="185"/>
                  </a:lnTo>
                  <a:lnTo>
                    <a:pt x="0" y="189"/>
                  </a:lnTo>
                  <a:lnTo>
                    <a:pt x="3" y="192"/>
                  </a:lnTo>
                  <a:lnTo>
                    <a:pt x="3" y="210"/>
                  </a:lnTo>
                  <a:lnTo>
                    <a:pt x="7" y="210"/>
                  </a:lnTo>
                  <a:lnTo>
                    <a:pt x="3" y="214"/>
                  </a:lnTo>
                  <a:lnTo>
                    <a:pt x="7" y="218"/>
                  </a:lnTo>
                  <a:lnTo>
                    <a:pt x="3" y="218"/>
                  </a:lnTo>
                  <a:lnTo>
                    <a:pt x="7" y="221"/>
                  </a:lnTo>
                  <a:lnTo>
                    <a:pt x="3" y="225"/>
                  </a:lnTo>
                  <a:lnTo>
                    <a:pt x="0" y="225"/>
                  </a:lnTo>
                  <a:lnTo>
                    <a:pt x="3" y="225"/>
                  </a:lnTo>
                  <a:lnTo>
                    <a:pt x="0" y="229"/>
                  </a:lnTo>
                  <a:lnTo>
                    <a:pt x="0" y="239"/>
                  </a:lnTo>
                  <a:lnTo>
                    <a:pt x="3" y="239"/>
                  </a:lnTo>
                  <a:lnTo>
                    <a:pt x="0" y="239"/>
                  </a:lnTo>
                  <a:lnTo>
                    <a:pt x="3" y="243"/>
                  </a:lnTo>
                  <a:lnTo>
                    <a:pt x="0" y="243"/>
                  </a:lnTo>
                  <a:lnTo>
                    <a:pt x="3" y="247"/>
                  </a:lnTo>
                  <a:lnTo>
                    <a:pt x="3" y="254"/>
                  </a:lnTo>
                  <a:lnTo>
                    <a:pt x="7" y="258"/>
                  </a:lnTo>
                  <a:lnTo>
                    <a:pt x="11" y="258"/>
                  </a:lnTo>
                  <a:lnTo>
                    <a:pt x="7" y="258"/>
                  </a:lnTo>
                  <a:lnTo>
                    <a:pt x="11" y="258"/>
                  </a:lnTo>
                  <a:lnTo>
                    <a:pt x="3" y="265"/>
                  </a:lnTo>
                  <a:lnTo>
                    <a:pt x="3" y="268"/>
                  </a:lnTo>
                  <a:lnTo>
                    <a:pt x="0" y="268"/>
                  </a:lnTo>
                  <a:lnTo>
                    <a:pt x="3" y="272"/>
                  </a:lnTo>
                  <a:lnTo>
                    <a:pt x="3" y="287"/>
                  </a:lnTo>
                  <a:lnTo>
                    <a:pt x="0" y="290"/>
                  </a:lnTo>
                  <a:lnTo>
                    <a:pt x="3" y="290"/>
                  </a:lnTo>
                  <a:lnTo>
                    <a:pt x="0" y="294"/>
                  </a:lnTo>
                  <a:lnTo>
                    <a:pt x="3" y="294"/>
                  </a:lnTo>
                  <a:lnTo>
                    <a:pt x="0" y="294"/>
                  </a:lnTo>
                  <a:lnTo>
                    <a:pt x="3" y="297"/>
                  </a:lnTo>
                  <a:lnTo>
                    <a:pt x="3" y="305"/>
                  </a:lnTo>
                  <a:lnTo>
                    <a:pt x="0" y="308"/>
                  </a:lnTo>
                  <a:lnTo>
                    <a:pt x="0" y="316"/>
                  </a:lnTo>
                  <a:lnTo>
                    <a:pt x="0" y="319"/>
                  </a:lnTo>
                  <a:lnTo>
                    <a:pt x="3" y="323"/>
                  </a:lnTo>
                  <a:lnTo>
                    <a:pt x="3" y="334"/>
                  </a:lnTo>
                </a:path>
              </a:pathLst>
            </a:custGeom>
            <a:noFill/>
            <a:ln w="12700" cmpd="sng">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200">
                <a:solidFill>
                  <a:prstClr val="white"/>
                </a:solidFill>
              </a:endParaRPr>
            </a:p>
          </p:txBody>
        </p:sp>
      </p:grpSp>
      <p:sp>
        <p:nvSpPr>
          <p:cNvPr id="37" name="Line 53"/>
          <p:cNvSpPr>
            <a:spLocks noChangeShapeType="1"/>
          </p:cNvSpPr>
          <p:nvPr/>
        </p:nvSpPr>
        <p:spPr bwMode="auto">
          <a:xfrm>
            <a:off x="1582918" y="1027857"/>
            <a:ext cx="3014" cy="35450"/>
          </a:xfrm>
          <a:prstGeom prst="line">
            <a:avLst/>
          </a:prstGeom>
          <a:noFill/>
          <a:ln w="12700" cmpd="sng">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200">
              <a:solidFill>
                <a:prstClr val="white"/>
              </a:solidFill>
            </a:endParaRPr>
          </a:p>
        </p:txBody>
      </p:sp>
      <p:sp>
        <p:nvSpPr>
          <p:cNvPr id="39" name="Line 56"/>
          <p:cNvSpPr>
            <a:spLocks noChangeShapeType="1"/>
          </p:cNvSpPr>
          <p:nvPr/>
        </p:nvSpPr>
        <p:spPr bwMode="auto">
          <a:xfrm>
            <a:off x="2260871" y="1027857"/>
            <a:ext cx="3014" cy="35450"/>
          </a:xfrm>
          <a:prstGeom prst="line">
            <a:avLst/>
          </a:prstGeom>
          <a:noFill/>
          <a:ln w="12700" cmpd="sng">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200">
              <a:solidFill>
                <a:prstClr val="white"/>
              </a:solidFill>
            </a:endParaRPr>
          </a:p>
        </p:txBody>
      </p:sp>
      <p:grpSp>
        <p:nvGrpSpPr>
          <p:cNvPr id="45" name="Group 44"/>
          <p:cNvGrpSpPr/>
          <p:nvPr/>
        </p:nvGrpSpPr>
        <p:grpSpPr>
          <a:xfrm>
            <a:off x="1582918" y="1120761"/>
            <a:ext cx="1286606" cy="3516893"/>
            <a:chOff x="1765300" y="1041401"/>
            <a:chExt cx="677863" cy="4567238"/>
          </a:xfrm>
        </p:grpSpPr>
        <p:sp>
          <p:nvSpPr>
            <p:cNvPr id="46" name="Freeform 87"/>
            <p:cNvSpPr>
              <a:spLocks/>
            </p:cNvSpPr>
            <p:nvPr/>
          </p:nvSpPr>
          <p:spPr bwMode="auto">
            <a:xfrm>
              <a:off x="1793875" y="1041401"/>
              <a:ext cx="219075" cy="373063"/>
            </a:xfrm>
            <a:custGeom>
              <a:avLst/>
              <a:gdLst/>
              <a:ahLst/>
              <a:cxnLst>
                <a:cxn ang="0">
                  <a:pos x="58" y="3"/>
                </a:cxn>
                <a:cxn ang="0">
                  <a:pos x="47" y="7"/>
                </a:cxn>
                <a:cxn ang="0">
                  <a:pos x="36" y="14"/>
                </a:cxn>
                <a:cxn ang="0">
                  <a:pos x="25" y="14"/>
                </a:cxn>
                <a:cxn ang="0">
                  <a:pos x="22" y="22"/>
                </a:cxn>
                <a:cxn ang="0">
                  <a:pos x="33" y="25"/>
                </a:cxn>
                <a:cxn ang="0">
                  <a:pos x="36" y="32"/>
                </a:cxn>
                <a:cxn ang="0">
                  <a:pos x="33" y="40"/>
                </a:cxn>
                <a:cxn ang="0">
                  <a:pos x="25" y="50"/>
                </a:cxn>
                <a:cxn ang="0">
                  <a:pos x="22" y="58"/>
                </a:cxn>
                <a:cxn ang="0">
                  <a:pos x="11" y="61"/>
                </a:cxn>
                <a:cxn ang="0">
                  <a:pos x="7" y="65"/>
                </a:cxn>
                <a:cxn ang="0">
                  <a:pos x="7" y="79"/>
                </a:cxn>
                <a:cxn ang="0">
                  <a:pos x="7" y="90"/>
                </a:cxn>
                <a:cxn ang="0">
                  <a:pos x="4" y="98"/>
                </a:cxn>
                <a:cxn ang="0">
                  <a:pos x="7" y="108"/>
                </a:cxn>
                <a:cxn ang="0">
                  <a:pos x="4" y="119"/>
                </a:cxn>
                <a:cxn ang="0">
                  <a:pos x="15" y="127"/>
                </a:cxn>
                <a:cxn ang="0">
                  <a:pos x="18" y="127"/>
                </a:cxn>
                <a:cxn ang="0">
                  <a:pos x="22" y="141"/>
                </a:cxn>
                <a:cxn ang="0">
                  <a:pos x="11" y="148"/>
                </a:cxn>
                <a:cxn ang="0">
                  <a:pos x="22" y="152"/>
                </a:cxn>
                <a:cxn ang="0">
                  <a:pos x="33" y="152"/>
                </a:cxn>
                <a:cxn ang="0">
                  <a:pos x="44" y="156"/>
                </a:cxn>
                <a:cxn ang="0">
                  <a:pos x="54" y="159"/>
                </a:cxn>
                <a:cxn ang="0">
                  <a:pos x="54" y="166"/>
                </a:cxn>
                <a:cxn ang="0">
                  <a:pos x="58" y="170"/>
                </a:cxn>
                <a:cxn ang="0">
                  <a:pos x="54" y="174"/>
                </a:cxn>
                <a:cxn ang="0">
                  <a:pos x="65" y="185"/>
                </a:cxn>
                <a:cxn ang="0">
                  <a:pos x="62" y="192"/>
                </a:cxn>
                <a:cxn ang="0">
                  <a:pos x="51" y="195"/>
                </a:cxn>
                <a:cxn ang="0">
                  <a:pos x="40" y="199"/>
                </a:cxn>
                <a:cxn ang="0">
                  <a:pos x="29" y="206"/>
                </a:cxn>
                <a:cxn ang="0">
                  <a:pos x="40" y="214"/>
                </a:cxn>
                <a:cxn ang="0">
                  <a:pos x="44" y="221"/>
                </a:cxn>
                <a:cxn ang="0">
                  <a:pos x="58" y="224"/>
                </a:cxn>
                <a:cxn ang="0">
                  <a:pos x="83" y="224"/>
                </a:cxn>
                <a:cxn ang="0">
                  <a:pos x="101" y="224"/>
                </a:cxn>
                <a:cxn ang="0">
                  <a:pos x="123" y="228"/>
                </a:cxn>
                <a:cxn ang="0">
                  <a:pos x="138" y="232"/>
                </a:cxn>
                <a:cxn ang="0">
                  <a:pos x="123" y="235"/>
                </a:cxn>
                <a:cxn ang="0">
                  <a:pos x="109" y="235"/>
                </a:cxn>
              </a:cxnLst>
              <a:rect l="0" t="0" r="r" b="b"/>
              <a:pathLst>
                <a:path w="138" h="235">
                  <a:moveTo>
                    <a:pt x="65" y="0"/>
                  </a:moveTo>
                  <a:lnTo>
                    <a:pt x="62" y="3"/>
                  </a:lnTo>
                  <a:lnTo>
                    <a:pt x="58" y="3"/>
                  </a:lnTo>
                  <a:lnTo>
                    <a:pt x="54" y="3"/>
                  </a:lnTo>
                  <a:lnTo>
                    <a:pt x="51" y="3"/>
                  </a:lnTo>
                  <a:lnTo>
                    <a:pt x="47" y="7"/>
                  </a:lnTo>
                  <a:lnTo>
                    <a:pt x="44" y="11"/>
                  </a:lnTo>
                  <a:lnTo>
                    <a:pt x="40" y="11"/>
                  </a:lnTo>
                  <a:lnTo>
                    <a:pt x="36" y="14"/>
                  </a:lnTo>
                  <a:lnTo>
                    <a:pt x="33" y="14"/>
                  </a:lnTo>
                  <a:lnTo>
                    <a:pt x="29" y="14"/>
                  </a:lnTo>
                  <a:lnTo>
                    <a:pt x="25" y="14"/>
                  </a:lnTo>
                  <a:lnTo>
                    <a:pt x="22" y="18"/>
                  </a:lnTo>
                  <a:lnTo>
                    <a:pt x="18" y="22"/>
                  </a:lnTo>
                  <a:lnTo>
                    <a:pt x="22" y="22"/>
                  </a:lnTo>
                  <a:lnTo>
                    <a:pt x="25" y="22"/>
                  </a:lnTo>
                  <a:lnTo>
                    <a:pt x="29" y="25"/>
                  </a:lnTo>
                  <a:lnTo>
                    <a:pt x="33" y="25"/>
                  </a:lnTo>
                  <a:lnTo>
                    <a:pt x="36" y="29"/>
                  </a:lnTo>
                  <a:lnTo>
                    <a:pt x="33" y="32"/>
                  </a:lnTo>
                  <a:lnTo>
                    <a:pt x="36" y="32"/>
                  </a:lnTo>
                  <a:lnTo>
                    <a:pt x="33" y="36"/>
                  </a:lnTo>
                  <a:lnTo>
                    <a:pt x="36" y="36"/>
                  </a:lnTo>
                  <a:lnTo>
                    <a:pt x="33" y="40"/>
                  </a:lnTo>
                  <a:lnTo>
                    <a:pt x="29" y="43"/>
                  </a:lnTo>
                  <a:lnTo>
                    <a:pt x="25" y="47"/>
                  </a:lnTo>
                  <a:lnTo>
                    <a:pt x="25" y="50"/>
                  </a:lnTo>
                  <a:lnTo>
                    <a:pt x="22" y="54"/>
                  </a:lnTo>
                  <a:lnTo>
                    <a:pt x="18" y="58"/>
                  </a:lnTo>
                  <a:lnTo>
                    <a:pt x="22" y="58"/>
                  </a:lnTo>
                  <a:lnTo>
                    <a:pt x="18" y="58"/>
                  </a:lnTo>
                  <a:lnTo>
                    <a:pt x="15" y="61"/>
                  </a:lnTo>
                  <a:lnTo>
                    <a:pt x="11" y="61"/>
                  </a:lnTo>
                  <a:lnTo>
                    <a:pt x="7" y="61"/>
                  </a:lnTo>
                  <a:lnTo>
                    <a:pt x="11" y="61"/>
                  </a:lnTo>
                  <a:lnTo>
                    <a:pt x="7" y="65"/>
                  </a:lnTo>
                  <a:lnTo>
                    <a:pt x="4" y="69"/>
                  </a:lnTo>
                  <a:lnTo>
                    <a:pt x="0" y="72"/>
                  </a:lnTo>
                  <a:lnTo>
                    <a:pt x="7" y="79"/>
                  </a:lnTo>
                  <a:lnTo>
                    <a:pt x="7" y="87"/>
                  </a:lnTo>
                  <a:lnTo>
                    <a:pt x="11" y="87"/>
                  </a:lnTo>
                  <a:lnTo>
                    <a:pt x="7" y="90"/>
                  </a:lnTo>
                  <a:lnTo>
                    <a:pt x="11" y="90"/>
                  </a:lnTo>
                  <a:lnTo>
                    <a:pt x="7" y="94"/>
                  </a:lnTo>
                  <a:lnTo>
                    <a:pt x="4" y="98"/>
                  </a:lnTo>
                  <a:lnTo>
                    <a:pt x="4" y="101"/>
                  </a:lnTo>
                  <a:lnTo>
                    <a:pt x="11" y="108"/>
                  </a:lnTo>
                  <a:lnTo>
                    <a:pt x="7" y="108"/>
                  </a:lnTo>
                  <a:lnTo>
                    <a:pt x="11" y="108"/>
                  </a:lnTo>
                  <a:lnTo>
                    <a:pt x="4" y="116"/>
                  </a:lnTo>
                  <a:lnTo>
                    <a:pt x="4" y="119"/>
                  </a:lnTo>
                  <a:lnTo>
                    <a:pt x="7" y="119"/>
                  </a:lnTo>
                  <a:lnTo>
                    <a:pt x="11" y="123"/>
                  </a:lnTo>
                  <a:lnTo>
                    <a:pt x="15" y="127"/>
                  </a:lnTo>
                  <a:lnTo>
                    <a:pt x="18" y="127"/>
                  </a:lnTo>
                  <a:lnTo>
                    <a:pt x="15" y="127"/>
                  </a:lnTo>
                  <a:lnTo>
                    <a:pt x="18" y="127"/>
                  </a:lnTo>
                  <a:lnTo>
                    <a:pt x="18" y="134"/>
                  </a:lnTo>
                  <a:lnTo>
                    <a:pt x="18" y="137"/>
                  </a:lnTo>
                  <a:lnTo>
                    <a:pt x="22" y="141"/>
                  </a:lnTo>
                  <a:lnTo>
                    <a:pt x="18" y="145"/>
                  </a:lnTo>
                  <a:lnTo>
                    <a:pt x="15" y="148"/>
                  </a:lnTo>
                  <a:lnTo>
                    <a:pt x="11" y="148"/>
                  </a:lnTo>
                  <a:lnTo>
                    <a:pt x="15" y="148"/>
                  </a:lnTo>
                  <a:lnTo>
                    <a:pt x="18" y="152"/>
                  </a:lnTo>
                  <a:lnTo>
                    <a:pt x="22" y="152"/>
                  </a:lnTo>
                  <a:lnTo>
                    <a:pt x="25" y="152"/>
                  </a:lnTo>
                  <a:lnTo>
                    <a:pt x="29" y="152"/>
                  </a:lnTo>
                  <a:lnTo>
                    <a:pt x="33" y="152"/>
                  </a:lnTo>
                  <a:lnTo>
                    <a:pt x="36" y="152"/>
                  </a:lnTo>
                  <a:lnTo>
                    <a:pt x="40" y="156"/>
                  </a:lnTo>
                  <a:lnTo>
                    <a:pt x="44" y="156"/>
                  </a:lnTo>
                  <a:lnTo>
                    <a:pt x="47" y="156"/>
                  </a:lnTo>
                  <a:lnTo>
                    <a:pt x="51" y="159"/>
                  </a:lnTo>
                  <a:lnTo>
                    <a:pt x="54" y="159"/>
                  </a:lnTo>
                  <a:lnTo>
                    <a:pt x="54" y="166"/>
                  </a:lnTo>
                  <a:lnTo>
                    <a:pt x="58" y="166"/>
                  </a:lnTo>
                  <a:lnTo>
                    <a:pt x="54" y="166"/>
                  </a:lnTo>
                  <a:lnTo>
                    <a:pt x="58" y="166"/>
                  </a:lnTo>
                  <a:lnTo>
                    <a:pt x="54" y="170"/>
                  </a:lnTo>
                  <a:lnTo>
                    <a:pt x="58" y="170"/>
                  </a:lnTo>
                  <a:lnTo>
                    <a:pt x="54" y="174"/>
                  </a:lnTo>
                  <a:lnTo>
                    <a:pt x="58" y="174"/>
                  </a:lnTo>
                  <a:lnTo>
                    <a:pt x="54" y="174"/>
                  </a:lnTo>
                  <a:lnTo>
                    <a:pt x="58" y="177"/>
                  </a:lnTo>
                  <a:lnTo>
                    <a:pt x="62" y="181"/>
                  </a:lnTo>
                  <a:lnTo>
                    <a:pt x="65" y="185"/>
                  </a:lnTo>
                  <a:lnTo>
                    <a:pt x="69" y="188"/>
                  </a:lnTo>
                  <a:lnTo>
                    <a:pt x="65" y="192"/>
                  </a:lnTo>
                  <a:lnTo>
                    <a:pt x="62" y="192"/>
                  </a:lnTo>
                  <a:lnTo>
                    <a:pt x="58" y="192"/>
                  </a:lnTo>
                  <a:lnTo>
                    <a:pt x="54" y="195"/>
                  </a:lnTo>
                  <a:lnTo>
                    <a:pt x="51" y="195"/>
                  </a:lnTo>
                  <a:lnTo>
                    <a:pt x="47" y="195"/>
                  </a:lnTo>
                  <a:lnTo>
                    <a:pt x="44" y="195"/>
                  </a:lnTo>
                  <a:lnTo>
                    <a:pt x="40" y="199"/>
                  </a:lnTo>
                  <a:lnTo>
                    <a:pt x="36" y="199"/>
                  </a:lnTo>
                  <a:lnTo>
                    <a:pt x="33" y="203"/>
                  </a:lnTo>
                  <a:lnTo>
                    <a:pt x="29" y="206"/>
                  </a:lnTo>
                  <a:lnTo>
                    <a:pt x="33" y="210"/>
                  </a:lnTo>
                  <a:lnTo>
                    <a:pt x="36" y="214"/>
                  </a:lnTo>
                  <a:lnTo>
                    <a:pt x="40" y="214"/>
                  </a:lnTo>
                  <a:lnTo>
                    <a:pt x="44" y="217"/>
                  </a:lnTo>
                  <a:lnTo>
                    <a:pt x="40" y="221"/>
                  </a:lnTo>
                  <a:lnTo>
                    <a:pt x="44" y="221"/>
                  </a:lnTo>
                  <a:lnTo>
                    <a:pt x="47" y="221"/>
                  </a:lnTo>
                  <a:lnTo>
                    <a:pt x="51" y="221"/>
                  </a:lnTo>
                  <a:lnTo>
                    <a:pt x="58" y="224"/>
                  </a:lnTo>
                  <a:lnTo>
                    <a:pt x="65" y="224"/>
                  </a:lnTo>
                  <a:lnTo>
                    <a:pt x="76" y="224"/>
                  </a:lnTo>
                  <a:lnTo>
                    <a:pt x="83" y="224"/>
                  </a:lnTo>
                  <a:lnTo>
                    <a:pt x="87" y="224"/>
                  </a:lnTo>
                  <a:lnTo>
                    <a:pt x="94" y="224"/>
                  </a:lnTo>
                  <a:lnTo>
                    <a:pt x="101" y="224"/>
                  </a:lnTo>
                  <a:lnTo>
                    <a:pt x="109" y="224"/>
                  </a:lnTo>
                  <a:lnTo>
                    <a:pt x="116" y="228"/>
                  </a:lnTo>
                  <a:lnTo>
                    <a:pt x="123" y="228"/>
                  </a:lnTo>
                  <a:lnTo>
                    <a:pt x="130" y="228"/>
                  </a:lnTo>
                  <a:lnTo>
                    <a:pt x="134" y="228"/>
                  </a:lnTo>
                  <a:lnTo>
                    <a:pt x="138" y="232"/>
                  </a:lnTo>
                  <a:lnTo>
                    <a:pt x="130" y="232"/>
                  </a:lnTo>
                  <a:lnTo>
                    <a:pt x="127" y="232"/>
                  </a:lnTo>
                  <a:lnTo>
                    <a:pt x="123" y="235"/>
                  </a:lnTo>
                  <a:lnTo>
                    <a:pt x="116" y="235"/>
                  </a:lnTo>
                  <a:lnTo>
                    <a:pt x="112" y="235"/>
                  </a:lnTo>
                  <a:lnTo>
                    <a:pt x="109" y="235"/>
                  </a:lnTo>
                  <a:lnTo>
                    <a:pt x="105" y="235"/>
                  </a:lnTo>
                  <a:lnTo>
                    <a:pt x="101" y="235"/>
                  </a:lnTo>
                </a:path>
              </a:pathLst>
            </a:custGeom>
            <a:noFill/>
            <a:ln w="12700" cmpd="sng">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200">
                <a:solidFill>
                  <a:prstClr val="white"/>
                </a:solidFill>
              </a:endParaRPr>
            </a:p>
          </p:txBody>
        </p:sp>
        <p:sp>
          <p:nvSpPr>
            <p:cNvPr id="47" name="Freeform 88"/>
            <p:cNvSpPr>
              <a:spLocks/>
            </p:cNvSpPr>
            <p:nvPr/>
          </p:nvSpPr>
          <p:spPr bwMode="auto">
            <a:xfrm>
              <a:off x="1800225" y="1414463"/>
              <a:ext cx="642938" cy="144463"/>
            </a:xfrm>
            <a:custGeom>
              <a:avLst/>
              <a:gdLst/>
              <a:ahLst/>
              <a:cxnLst>
                <a:cxn ang="0">
                  <a:pos x="83" y="4"/>
                </a:cxn>
                <a:cxn ang="0">
                  <a:pos x="72" y="8"/>
                </a:cxn>
                <a:cxn ang="0">
                  <a:pos x="58" y="8"/>
                </a:cxn>
                <a:cxn ang="0">
                  <a:pos x="47" y="8"/>
                </a:cxn>
                <a:cxn ang="0">
                  <a:pos x="36" y="11"/>
                </a:cxn>
                <a:cxn ang="0">
                  <a:pos x="32" y="15"/>
                </a:cxn>
                <a:cxn ang="0">
                  <a:pos x="36" y="18"/>
                </a:cxn>
                <a:cxn ang="0">
                  <a:pos x="25" y="22"/>
                </a:cxn>
                <a:cxn ang="0">
                  <a:pos x="14" y="26"/>
                </a:cxn>
                <a:cxn ang="0">
                  <a:pos x="3" y="33"/>
                </a:cxn>
                <a:cxn ang="0">
                  <a:pos x="7" y="40"/>
                </a:cxn>
                <a:cxn ang="0">
                  <a:pos x="3" y="40"/>
                </a:cxn>
                <a:cxn ang="0">
                  <a:pos x="7" y="44"/>
                </a:cxn>
                <a:cxn ang="0">
                  <a:pos x="32" y="47"/>
                </a:cxn>
                <a:cxn ang="0">
                  <a:pos x="94" y="47"/>
                </a:cxn>
                <a:cxn ang="0">
                  <a:pos x="166" y="51"/>
                </a:cxn>
                <a:cxn ang="0">
                  <a:pos x="242" y="51"/>
                </a:cxn>
                <a:cxn ang="0">
                  <a:pos x="293" y="55"/>
                </a:cxn>
                <a:cxn ang="0">
                  <a:pos x="311" y="55"/>
                </a:cxn>
                <a:cxn ang="0">
                  <a:pos x="282" y="55"/>
                </a:cxn>
                <a:cxn ang="0">
                  <a:pos x="246" y="58"/>
                </a:cxn>
                <a:cxn ang="0">
                  <a:pos x="213" y="58"/>
                </a:cxn>
                <a:cxn ang="0">
                  <a:pos x="192" y="62"/>
                </a:cxn>
                <a:cxn ang="0">
                  <a:pos x="177" y="62"/>
                </a:cxn>
                <a:cxn ang="0">
                  <a:pos x="195" y="62"/>
                </a:cxn>
                <a:cxn ang="0">
                  <a:pos x="228" y="66"/>
                </a:cxn>
                <a:cxn ang="0">
                  <a:pos x="253" y="66"/>
                </a:cxn>
                <a:cxn ang="0">
                  <a:pos x="387" y="69"/>
                </a:cxn>
                <a:cxn ang="0">
                  <a:pos x="405" y="69"/>
                </a:cxn>
                <a:cxn ang="0">
                  <a:pos x="395" y="73"/>
                </a:cxn>
                <a:cxn ang="0">
                  <a:pos x="373" y="73"/>
                </a:cxn>
                <a:cxn ang="0">
                  <a:pos x="333" y="73"/>
                </a:cxn>
                <a:cxn ang="0">
                  <a:pos x="206" y="76"/>
                </a:cxn>
                <a:cxn ang="0">
                  <a:pos x="184" y="76"/>
                </a:cxn>
                <a:cxn ang="0">
                  <a:pos x="145" y="80"/>
                </a:cxn>
                <a:cxn ang="0">
                  <a:pos x="108" y="80"/>
                </a:cxn>
                <a:cxn ang="0">
                  <a:pos x="87" y="80"/>
                </a:cxn>
                <a:cxn ang="0">
                  <a:pos x="90" y="84"/>
                </a:cxn>
                <a:cxn ang="0">
                  <a:pos x="119" y="87"/>
                </a:cxn>
                <a:cxn ang="0">
                  <a:pos x="166" y="87"/>
                </a:cxn>
                <a:cxn ang="0">
                  <a:pos x="213" y="91"/>
                </a:cxn>
                <a:cxn ang="0">
                  <a:pos x="246" y="91"/>
                </a:cxn>
              </a:cxnLst>
              <a:rect l="0" t="0" r="r" b="b"/>
              <a:pathLst>
                <a:path w="405" h="91">
                  <a:moveTo>
                    <a:pt x="97" y="0"/>
                  </a:moveTo>
                  <a:lnTo>
                    <a:pt x="90" y="4"/>
                  </a:lnTo>
                  <a:lnTo>
                    <a:pt x="83" y="4"/>
                  </a:lnTo>
                  <a:lnTo>
                    <a:pt x="79" y="4"/>
                  </a:lnTo>
                  <a:lnTo>
                    <a:pt x="76" y="4"/>
                  </a:lnTo>
                  <a:lnTo>
                    <a:pt x="72" y="8"/>
                  </a:lnTo>
                  <a:lnTo>
                    <a:pt x="68" y="8"/>
                  </a:lnTo>
                  <a:lnTo>
                    <a:pt x="61" y="8"/>
                  </a:lnTo>
                  <a:lnTo>
                    <a:pt x="58" y="8"/>
                  </a:lnTo>
                  <a:lnTo>
                    <a:pt x="54" y="8"/>
                  </a:lnTo>
                  <a:lnTo>
                    <a:pt x="50" y="8"/>
                  </a:lnTo>
                  <a:lnTo>
                    <a:pt x="47" y="8"/>
                  </a:lnTo>
                  <a:lnTo>
                    <a:pt x="43" y="11"/>
                  </a:lnTo>
                  <a:lnTo>
                    <a:pt x="40" y="11"/>
                  </a:lnTo>
                  <a:lnTo>
                    <a:pt x="36" y="11"/>
                  </a:lnTo>
                  <a:lnTo>
                    <a:pt x="40" y="11"/>
                  </a:lnTo>
                  <a:lnTo>
                    <a:pt x="36" y="11"/>
                  </a:lnTo>
                  <a:lnTo>
                    <a:pt x="32" y="15"/>
                  </a:lnTo>
                  <a:lnTo>
                    <a:pt x="29" y="15"/>
                  </a:lnTo>
                  <a:lnTo>
                    <a:pt x="32" y="18"/>
                  </a:lnTo>
                  <a:lnTo>
                    <a:pt x="36" y="18"/>
                  </a:lnTo>
                  <a:lnTo>
                    <a:pt x="32" y="18"/>
                  </a:lnTo>
                  <a:lnTo>
                    <a:pt x="29" y="18"/>
                  </a:lnTo>
                  <a:lnTo>
                    <a:pt x="25" y="22"/>
                  </a:lnTo>
                  <a:lnTo>
                    <a:pt x="21" y="22"/>
                  </a:lnTo>
                  <a:lnTo>
                    <a:pt x="18" y="26"/>
                  </a:lnTo>
                  <a:lnTo>
                    <a:pt x="14" y="26"/>
                  </a:lnTo>
                  <a:lnTo>
                    <a:pt x="11" y="29"/>
                  </a:lnTo>
                  <a:lnTo>
                    <a:pt x="7" y="29"/>
                  </a:lnTo>
                  <a:lnTo>
                    <a:pt x="3" y="33"/>
                  </a:lnTo>
                  <a:lnTo>
                    <a:pt x="0" y="37"/>
                  </a:lnTo>
                  <a:lnTo>
                    <a:pt x="3" y="37"/>
                  </a:lnTo>
                  <a:lnTo>
                    <a:pt x="7" y="40"/>
                  </a:lnTo>
                  <a:lnTo>
                    <a:pt x="3" y="40"/>
                  </a:lnTo>
                  <a:lnTo>
                    <a:pt x="7" y="40"/>
                  </a:lnTo>
                  <a:lnTo>
                    <a:pt x="3" y="40"/>
                  </a:lnTo>
                  <a:lnTo>
                    <a:pt x="7" y="44"/>
                  </a:lnTo>
                  <a:lnTo>
                    <a:pt x="3" y="44"/>
                  </a:lnTo>
                  <a:lnTo>
                    <a:pt x="7" y="44"/>
                  </a:lnTo>
                  <a:lnTo>
                    <a:pt x="14" y="47"/>
                  </a:lnTo>
                  <a:lnTo>
                    <a:pt x="21" y="47"/>
                  </a:lnTo>
                  <a:lnTo>
                    <a:pt x="32" y="47"/>
                  </a:lnTo>
                  <a:lnTo>
                    <a:pt x="50" y="47"/>
                  </a:lnTo>
                  <a:lnTo>
                    <a:pt x="68" y="47"/>
                  </a:lnTo>
                  <a:lnTo>
                    <a:pt x="94" y="47"/>
                  </a:lnTo>
                  <a:lnTo>
                    <a:pt x="116" y="47"/>
                  </a:lnTo>
                  <a:lnTo>
                    <a:pt x="141" y="51"/>
                  </a:lnTo>
                  <a:lnTo>
                    <a:pt x="166" y="51"/>
                  </a:lnTo>
                  <a:lnTo>
                    <a:pt x="192" y="51"/>
                  </a:lnTo>
                  <a:lnTo>
                    <a:pt x="221" y="51"/>
                  </a:lnTo>
                  <a:lnTo>
                    <a:pt x="242" y="51"/>
                  </a:lnTo>
                  <a:lnTo>
                    <a:pt x="268" y="51"/>
                  </a:lnTo>
                  <a:lnTo>
                    <a:pt x="282" y="51"/>
                  </a:lnTo>
                  <a:lnTo>
                    <a:pt x="293" y="55"/>
                  </a:lnTo>
                  <a:lnTo>
                    <a:pt x="304" y="55"/>
                  </a:lnTo>
                  <a:lnTo>
                    <a:pt x="308" y="55"/>
                  </a:lnTo>
                  <a:lnTo>
                    <a:pt x="311" y="55"/>
                  </a:lnTo>
                  <a:lnTo>
                    <a:pt x="304" y="55"/>
                  </a:lnTo>
                  <a:lnTo>
                    <a:pt x="293" y="55"/>
                  </a:lnTo>
                  <a:lnTo>
                    <a:pt x="282" y="55"/>
                  </a:lnTo>
                  <a:lnTo>
                    <a:pt x="271" y="58"/>
                  </a:lnTo>
                  <a:lnTo>
                    <a:pt x="257" y="58"/>
                  </a:lnTo>
                  <a:lnTo>
                    <a:pt x="246" y="58"/>
                  </a:lnTo>
                  <a:lnTo>
                    <a:pt x="232" y="58"/>
                  </a:lnTo>
                  <a:lnTo>
                    <a:pt x="221" y="58"/>
                  </a:lnTo>
                  <a:lnTo>
                    <a:pt x="213" y="58"/>
                  </a:lnTo>
                  <a:lnTo>
                    <a:pt x="206" y="58"/>
                  </a:lnTo>
                  <a:lnTo>
                    <a:pt x="199" y="62"/>
                  </a:lnTo>
                  <a:lnTo>
                    <a:pt x="192" y="62"/>
                  </a:lnTo>
                  <a:lnTo>
                    <a:pt x="188" y="62"/>
                  </a:lnTo>
                  <a:lnTo>
                    <a:pt x="181" y="62"/>
                  </a:lnTo>
                  <a:lnTo>
                    <a:pt x="177" y="62"/>
                  </a:lnTo>
                  <a:lnTo>
                    <a:pt x="181" y="62"/>
                  </a:lnTo>
                  <a:lnTo>
                    <a:pt x="188" y="62"/>
                  </a:lnTo>
                  <a:lnTo>
                    <a:pt x="195" y="62"/>
                  </a:lnTo>
                  <a:lnTo>
                    <a:pt x="206" y="66"/>
                  </a:lnTo>
                  <a:lnTo>
                    <a:pt x="221" y="66"/>
                  </a:lnTo>
                  <a:lnTo>
                    <a:pt x="228" y="66"/>
                  </a:lnTo>
                  <a:lnTo>
                    <a:pt x="239" y="66"/>
                  </a:lnTo>
                  <a:lnTo>
                    <a:pt x="250" y="66"/>
                  </a:lnTo>
                  <a:lnTo>
                    <a:pt x="253" y="66"/>
                  </a:lnTo>
                  <a:lnTo>
                    <a:pt x="268" y="66"/>
                  </a:lnTo>
                  <a:lnTo>
                    <a:pt x="373" y="69"/>
                  </a:lnTo>
                  <a:lnTo>
                    <a:pt x="387" y="69"/>
                  </a:lnTo>
                  <a:lnTo>
                    <a:pt x="395" y="69"/>
                  </a:lnTo>
                  <a:lnTo>
                    <a:pt x="398" y="69"/>
                  </a:lnTo>
                  <a:lnTo>
                    <a:pt x="405" y="69"/>
                  </a:lnTo>
                  <a:lnTo>
                    <a:pt x="402" y="69"/>
                  </a:lnTo>
                  <a:lnTo>
                    <a:pt x="398" y="73"/>
                  </a:lnTo>
                  <a:lnTo>
                    <a:pt x="395" y="73"/>
                  </a:lnTo>
                  <a:lnTo>
                    <a:pt x="387" y="73"/>
                  </a:lnTo>
                  <a:lnTo>
                    <a:pt x="380" y="73"/>
                  </a:lnTo>
                  <a:lnTo>
                    <a:pt x="373" y="73"/>
                  </a:lnTo>
                  <a:lnTo>
                    <a:pt x="358" y="73"/>
                  </a:lnTo>
                  <a:lnTo>
                    <a:pt x="351" y="73"/>
                  </a:lnTo>
                  <a:lnTo>
                    <a:pt x="333" y="73"/>
                  </a:lnTo>
                  <a:lnTo>
                    <a:pt x="228" y="76"/>
                  </a:lnTo>
                  <a:lnTo>
                    <a:pt x="213" y="76"/>
                  </a:lnTo>
                  <a:lnTo>
                    <a:pt x="206" y="76"/>
                  </a:lnTo>
                  <a:lnTo>
                    <a:pt x="199" y="76"/>
                  </a:lnTo>
                  <a:lnTo>
                    <a:pt x="195" y="76"/>
                  </a:lnTo>
                  <a:lnTo>
                    <a:pt x="184" y="76"/>
                  </a:lnTo>
                  <a:lnTo>
                    <a:pt x="174" y="76"/>
                  </a:lnTo>
                  <a:lnTo>
                    <a:pt x="159" y="80"/>
                  </a:lnTo>
                  <a:lnTo>
                    <a:pt x="145" y="80"/>
                  </a:lnTo>
                  <a:lnTo>
                    <a:pt x="134" y="80"/>
                  </a:lnTo>
                  <a:lnTo>
                    <a:pt x="119" y="80"/>
                  </a:lnTo>
                  <a:lnTo>
                    <a:pt x="108" y="80"/>
                  </a:lnTo>
                  <a:lnTo>
                    <a:pt x="97" y="80"/>
                  </a:lnTo>
                  <a:lnTo>
                    <a:pt x="94" y="80"/>
                  </a:lnTo>
                  <a:lnTo>
                    <a:pt x="87" y="80"/>
                  </a:lnTo>
                  <a:lnTo>
                    <a:pt x="90" y="84"/>
                  </a:lnTo>
                  <a:lnTo>
                    <a:pt x="87" y="84"/>
                  </a:lnTo>
                  <a:lnTo>
                    <a:pt x="90" y="84"/>
                  </a:lnTo>
                  <a:lnTo>
                    <a:pt x="97" y="84"/>
                  </a:lnTo>
                  <a:lnTo>
                    <a:pt x="108" y="87"/>
                  </a:lnTo>
                  <a:lnTo>
                    <a:pt x="119" y="87"/>
                  </a:lnTo>
                  <a:lnTo>
                    <a:pt x="130" y="87"/>
                  </a:lnTo>
                  <a:lnTo>
                    <a:pt x="148" y="87"/>
                  </a:lnTo>
                  <a:lnTo>
                    <a:pt x="166" y="87"/>
                  </a:lnTo>
                  <a:lnTo>
                    <a:pt x="181" y="87"/>
                  </a:lnTo>
                  <a:lnTo>
                    <a:pt x="195" y="87"/>
                  </a:lnTo>
                  <a:lnTo>
                    <a:pt x="213" y="91"/>
                  </a:lnTo>
                  <a:lnTo>
                    <a:pt x="221" y="91"/>
                  </a:lnTo>
                  <a:lnTo>
                    <a:pt x="232" y="91"/>
                  </a:lnTo>
                  <a:lnTo>
                    <a:pt x="246" y="91"/>
                  </a:lnTo>
                  <a:lnTo>
                    <a:pt x="257" y="91"/>
                  </a:lnTo>
                  <a:lnTo>
                    <a:pt x="268" y="91"/>
                  </a:lnTo>
                </a:path>
              </a:pathLst>
            </a:custGeom>
            <a:noFill/>
            <a:ln w="12700" cmpd="sng">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200">
                <a:solidFill>
                  <a:prstClr val="white"/>
                </a:solidFill>
              </a:endParaRPr>
            </a:p>
          </p:txBody>
        </p:sp>
        <p:sp>
          <p:nvSpPr>
            <p:cNvPr id="48" name="Freeform 89"/>
            <p:cNvSpPr>
              <a:spLocks/>
            </p:cNvSpPr>
            <p:nvPr/>
          </p:nvSpPr>
          <p:spPr bwMode="auto">
            <a:xfrm>
              <a:off x="1833562" y="1558926"/>
              <a:ext cx="427038" cy="173038"/>
            </a:xfrm>
            <a:custGeom>
              <a:avLst/>
              <a:gdLst/>
              <a:ahLst/>
              <a:cxnLst>
                <a:cxn ang="0">
                  <a:pos x="265" y="3"/>
                </a:cxn>
                <a:cxn ang="0">
                  <a:pos x="269" y="3"/>
                </a:cxn>
                <a:cxn ang="0">
                  <a:pos x="250" y="7"/>
                </a:cxn>
                <a:cxn ang="0">
                  <a:pos x="218" y="7"/>
                </a:cxn>
                <a:cxn ang="0">
                  <a:pos x="192" y="7"/>
                </a:cxn>
                <a:cxn ang="0">
                  <a:pos x="178" y="11"/>
                </a:cxn>
                <a:cxn ang="0">
                  <a:pos x="131" y="11"/>
                </a:cxn>
                <a:cxn ang="0">
                  <a:pos x="109" y="14"/>
                </a:cxn>
                <a:cxn ang="0">
                  <a:pos x="95" y="18"/>
                </a:cxn>
                <a:cxn ang="0">
                  <a:pos x="80" y="18"/>
                </a:cxn>
                <a:cxn ang="0">
                  <a:pos x="69" y="22"/>
                </a:cxn>
                <a:cxn ang="0">
                  <a:pos x="51" y="22"/>
                </a:cxn>
                <a:cxn ang="0">
                  <a:pos x="26" y="22"/>
                </a:cxn>
                <a:cxn ang="0">
                  <a:pos x="8" y="25"/>
                </a:cxn>
                <a:cxn ang="0">
                  <a:pos x="4" y="29"/>
                </a:cxn>
                <a:cxn ang="0">
                  <a:pos x="15" y="32"/>
                </a:cxn>
                <a:cxn ang="0">
                  <a:pos x="26" y="36"/>
                </a:cxn>
                <a:cxn ang="0">
                  <a:pos x="37" y="36"/>
                </a:cxn>
                <a:cxn ang="0">
                  <a:pos x="47" y="43"/>
                </a:cxn>
                <a:cxn ang="0">
                  <a:pos x="58" y="51"/>
                </a:cxn>
                <a:cxn ang="0">
                  <a:pos x="55" y="54"/>
                </a:cxn>
                <a:cxn ang="0">
                  <a:pos x="51" y="61"/>
                </a:cxn>
                <a:cxn ang="0">
                  <a:pos x="62" y="65"/>
                </a:cxn>
                <a:cxn ang="0">
                  <a:pos x="51" y="69"/>
                </a:cxn>
                <a:cxn ang="0">
                  <a:pos x="40" y="72"/>
                </a:cxn>
                <a:cxn ang="0">
                  <a:pos x="51" y="72"/>
                </a:cxn>
                <a:cxn ang="0">
                  <a:pos x="66" y="76"/>
                </a:cxn>
                <a:cxn ang="0">
                  <a:pos x="91" y="76"/>
                </a:cxn>
                <a:cxn ang="0">
                  <a:pos x="95" y="80"/>
                </a:cxn>
                <a:cxn ang="0">
                  <a:pos x="91" y="83"/>
                </a:cxn>
                <a:cxn ang="0">
                  <a:pos x="66" y="83"/>
                </a:cxn>
                <a:cxn ang="0">
                  <a:pos x="47" y="83"/>
                </a:cxn>
                <a:cxn ang="0">
                  <a:pos x="44" y="87"/>
                </a:cxn>
                <a:cxn ang="0">
                  <a:pos x="58" y="90"/>
                </a:cxn>
                <a:cxn ang="0">
                  <a:pos x="73" y="90"/>
                </a:cxn>
                <a:cxn ang="0">
                  <a:pos x="84" y="94"/>
                </a:cxn>
                <a:cxn ang="0">
                  <a:pos x="98" y="94"/>
                </a:cxn>
                <a:cxn ang="0">
                  <a:pos x="109" y="94"/>
                </a:cxn>
                <a:cxn ang="0">
                  <a:pos x="120" y="98"/>
                </a:cxn>
                <a:cxn ang="0">
                  <a:pos x="109" y="101"/>
                </a:cxn>
                <a:cxn ang="0">
                  <a:pos x="95" y="101"/>
                </a:cxn>
                <a:cxn ang="0">
                  <a:pos x="84" y="105"/>
                </a:cxn>
              </a:cxnLst>
              <a:rect l="0" t="0" r="r" b="b"/>
              <a:pathLst>
                <a:path w="269" h="109">
                  <a:moveTo>
                    <a:pt x="247" y="0"/>
                  </a:moveTo>
                  <a:lnTo>
                    <a:pt x="254" y="0"/>
                  </a:lnTo>
                  <a:lnTo>
                    <a:pt x="265" y="3"/>
                  </a:lnTo>
                  <a:lnTo>
                    <a:pt x="261" y="3"/>
                  </a:lnTo>
                  <a:lnTo>
                    <a:pt x="265" y="3"/>
                  </a:lnTo>
                  <a:lnTo>
                    <a:pt x="269" y="3"/>
                  </a:lnTo>
                  <a:lnTo>
                    <a:pt x="265" y="3"/>
                  </a:lnTo>
                  <a:lnTo>
                    <a:pt x="258" y="3"/>
                  </a:lnTo>
                  <a:lnTo>
                    <a:pt x="250" y="7"/>
                  </a:lnTo>
                  <a:lnTo>
                    <a:pt x="243" y="7"/>
                  </a:lnTo>
                  <a:lnTo>
                    <a:pt x="232" y="7"/>
                  </a:lnTo>
                  <a:lnTo>
                    <a:pt x="218" y="7"/>
                  </a:lnTo>
                  <a:lnTo>
                    <a:pt x="207" y="7"/>
                  </a:lnTo>
                  <a:lnTo>
                    <a:pt x="196" y="7"/>
                  </a:lnTo>
                  <a:lnTo>
                    <a:pt x="192" y="7"/>
                  </a:lnTo>
                  <a:lnTo>
                    <a:pt x="189" y="7"/>
                  </a:lnTo>
                  <a:lnTo>
                    <a:pt x="185" y="11"/>
                  </a:lnTo>
                  <a:lnTo>
                    <a:pt x="178" y="11"/>
                  </a:lnTo>
                  <a:lnTo>
                    <a:pt x="167" y="11"/>
                  </a:lnTo>
                  <a:lnTo>
                    <a:pt x="149" y="11"/>
                  </a:lnTo>
                  <a:lnTo>
                    <a:pt x="131" y="11"/>
                  </a:lnTo>
                  <a:lnTo>
                    <a:pt x="120" y="11"/>
                  </a:lnTo>
                  <a:lnTo>
                    <a:pt x="113" y="11"/>
                  </a:lnTo>
                  <a:lnTo>
                    <a:pt x="109" y="14"/>
                  </a:lnTo>
                  <a:lnTo>
                    <a:pt x="105" y="14"/>
                  </a:lnTo>
                  <a:lnTo>
                    <a:pt x="102" y="14"/>
                  </a:lnTo>
                  <a:lnTo>
                    <a:pt x="95" y="18"/>
                  </a:lnTo>
                  <a:lnTo>
                    <a:pt x="87" y="18"/>
                  </a:lnTo>
                  <a:lnTo>
                    <a:pt x="84" y="18"/>
                  </a:lnTo>
                  <a:lnTo>
                    <a:pt x="80" y="18"/>
                  </a:lnTo>
                  <a:lnTo>
                    <a:pt x="76" y="18"/>
                  </a:lnTo>
                  <a:lnTo>
                    <a:pt x="73" y="18"/>
                  </a:lnTo>
                  <a:lnTo>
                    <a:pt x="69" y="22"/>
                  </a:lnTo>
                  <a:lnTo>
                    <a:pt x="62" y="22"/>
                  </a:lnTo>
                  <a:lnTo>
                    <a:pt x="55" y="22"/>
                  </a:lnTo>
                  <a:lnTo>
                    <a:pt x="51" y="22"/>
                  </a:lnTo>
                  <a:lnTo>
                    <a:pt x="40" y="22"/>
                  </a:lnTo>
                  <a:lnTo>
                    <a:pt x="33" y="22"/>
                  </a:lnTo>
                  <a:lnTo>
                    <a:pt x="26" y="22"/>
                  </a:lnTo>
                  <a:lnTo>
                    <a:pt x="19" y="25"/>
                  </a:lnTo>
                  <a:lnTo>
                    <a:pt x="15" y="25"/>
                  </a:lnTo>
                  <a:lnTo>
                    <a:pt x="8" y="25"/>
                  </a:lnTo>
                  <a:lnTo>
                    <a:pt x="4" y="25"/>
                  </a:lnTo>
                  <a:lnTo>
                    <a:pt x="0" y="25"/>
                  </a:lnTo>
                  <a:lnTo>
                    <a:pt x="4" y="29"/>
                  </a:lnTo>
                  <a:lnTo>
                    <a:pt x="8" y="29"/>
                  </a:lnTo>
                  <a:lnTo>
                    <a:pt x="11" y="32"/>
                  </a:lnTo>
                  <a:lnTo>
                    <a:pt x="15" y="32"/>
                  </a:lnTo>
                  <a:lnTo>
                    <a:pt x="19" y="32"/>
                  </a:lnTo>
                  <a:lnTo>
                    <a:pt x="22" y="32"/>
                  </a:lnTo>
                  <a:lnTo>
                    <a:pt x="26" y="36"/>
                  </a:lnTo>
                  <a:lnTo>
                    <a:pt x="29" y="36"/>
                  </a:lnTo>
                  <a:lnTo>
                    <a:pt x="33" y="36"/>
                  </a:lnTo>
                  <a:lnTo>
                    <a:pt x="37" y="36"/>
                  </a:lnTo>
                  <a:lnTo>
                    <a:pt x="40" y="40"/>
                  </a:lnTo>
                  <a:lnTo>
                    <a:pt x="44" y="43"/>
                  </a:lnTo>
                  <a:lnTo>
                    <a:pt x="47" y="43"/>
                  </a:lnTo>
                  <a:lnTo>
                    <a:pt x="51" y="43"/>
                  </a:lnTo>
                  <a:lnTo>
                    <a:pt x="55" y="47"/>
                  </a:lnTo>
                  <a:lnTo>
                    <a:pt x="58" y="51"/>
                  </a:lnTo>
                  <a:lnTo>
                    <a:pt x="55" y="51"/>
                  </a:lnTo>
                  <a:lnTo>
                    <a:pt x="51" y="54"/>
                  </a:lnTo>
                  <a:lnTo>
                    <a:pt x="55" y="54"/>
                  </a:lnTo>
                  <a:lnTo>
                    <a:pt x="51" y="54"/>
                  </a:lnTo>
                  <a:lnTo>
                    <a:pt x="47" y="58"/>
                  </a:lnTo>
                  <a:lnTo>
                    <a:pt x="51" y="61"/>
                  </a:lnTo>
                  <a:lnTo>
                    <a:pt x="55" y="61"/>
                  </a:lnTo>
                  <a:lnTo>
                    <a:pt x="58" y="61"/>
                  </a:lnTo>
                  <a:lnTo>
                    <a:pt x="62" y="65"/>
                  </a:lnTo>
                  <a:lnTo>
                    <a:pt x="58" y="65"/>
                  </a:lnTo>
                  <a:lnTo>
                    <a:pt x="55" y="65"/>
                  </a:lnTo>
                  <a:lnTo>
                    <a:pt x="51" y="69"/>
                  </a:lnTo>
                  <a:lnTo>
                    <a:pt x="47" y="69"/>
                  </a:lnTo>
                  <a:lnTo>
                    <a:pt x="44" y="69"/>
                  </a:lnTo>
                  <a:lnTo>
                    <a:pt x="40" y="72"/>
                  </a:lnTo>
                  <a:lnTo>
                    <a:pt x="44" y="72"/>
                  </a:lnTo>
                  <a:lnTo>
                    <a:pt x="47" y="72"/>
                  </a:lnTo>
                  <a:lnTo>
                    <a:pt x="51" y="72"/>
                  </a:lnTo>
                  <a:lnTo>
                    <a:pt x="55" y="76"/>
                  </a:lnTo>
                  <a:lnTo>
                    <a:pt x="62" y="76"/>
                  </a:lnTo>
                  <a:lnTo>
                    <a:pt x="66" y="76"/>
                  </a:lnTo>
                  <a:lnTo>
                    <a:pt x="76" y="76"/>
                  </a:lnTo>
                  <a:lnTo>
                    <a:pt x="84" y="76"/>
                  </a:lnTo>
                  <a:lnTo>
                    <a:pt x="91" y="76"/>
                  </a:lnTo>
                  <a:lnTo>
                    <a:pt x="95" y="80"/>
                  </a:lnTo>
                  <a:lnTo>
                    <a:pt x="98" y="80"/>
                  </a:lnTo>
                  <a:lnTo>
                    <a:pt x="95" y="80"/>
                  </a:lnTo>
                  <a:lnTo>
                    <a:pt x="98" y="80"/>
                  </a:lnTo>
                  <a:lnTo>
                    <a:pt x="95" y="80"/>
                  </a:lnTo>
                  <a:lnTo>
                    <a:pt x="91" y="83"/>
                  </a:lnTo>
                  <a:lnTo>
                    <a:pt x="87" y="83"/>
                  </a:lnTo>
                  <a:lnTo>
                    <a:pt x="80" y="83"/>
                  </a:lnTo>
                  <a:lnTo>
                    <a:pt x="66" y="83"/>
                  </a:lnTo>
                  <a:lnTo>
                    <a:pt x="55" y="83"/>
                  </a:lnTo>
                  <a:lnTo>
                    <a:pt x="51" y="83"/>
                  </a:lnTo>
                  <a:lnTo>
                    <a:pt x="47" y="83"/>
                  </a:lnTo>
                  <a:lnTo>
                    <a:pt x="44" y="87"/>
                  </a:lnTo>
                  <a:lnTo>
                    <a:pt x="40" y="87"/>
                  </a:lnTo>
                  <a:lnTo>
                    <a:pt x="44" y="87"/>
                  </a:lnTo>
                  <a:lnTo>
                    <a:pt x="47" y="90"/>
                  </a:lnTo>
                  <a:lnTo>
                    <a:pt x="55" y="90"/>
                  </a:lnTo>
                  <a:lnTo>
                    <a:pt x="58" y="90"/>
                  </a:lnTo>
                  <a:lnTo>
                    <a:pt x="62" y="90"/>
                  </a:lnTo>
                  <a:lnTo>
                    <a:pt x="69" y="90"/>
                  </a:lnTo>
                  <a:lnTo>
                    <a:pt x="73" y="90"/>
                  </a:lnTo>
                  <a:lnTo>
                    <a:pt x="76" y="90"/>
                  </a:lnTo>
                  <a:lnTo>
                    <a:pt x="80" y="90"/>
                  </a:lnTo>
                  <a:lnTo>
                    <a:pt x="84" y="94"/>
                  </a:lnTo>
                  <a:lnTo>
                    <a:pt x="91" y="94"/>
                  </a:lnTo>
                  <a:lnTo>
                    <a:pt x="95" y="94"/>
                  </a:lnTo>
                  <a:lnTo>
                    <a:pt x="98" y="94"/>
                  </a:lnTo>
                  <a:lnTo>
                    <a:pt x="102" y="94"/>
                  </a:lnTo>
                  <a:lnTo>
                    <a:pt x="105" y="94"/>
                  </a:lnTo>
                  <a:lnTo>
                    <a:pt x="109" y="94"/>
                  </a:lnTo>
                  <a:lnTo>
                    <a:pt x="113" y="98"/>
                  </a:lnTo>
                  <a:lnTo>
                    <a:pt x="116" y="98"/>
                  </a:lnTo>
                  <a:lnTo>
                    <a:pt x="120" y="98"/>
                  </a:lnTo>
                  <a:lnTo>
                    <a:pt x="116" y="101"/>
                  </a:lnTo>
                  <a:lnTo>
                    <a:pt x="113" y="101"/>
                  </a:lnTo>
                  <a:lnTo>
                    <a:pt x="109" y="101"/>
                  </a:lnTo>
                  <a:lnTo>
                    <a:pt x="105" y="101"/>
                  </a:lnTo>
                  <a:lnTo>
                    <a:pt x="102" y="101"/>
                  </a:lnTo>
                  <a:lnTo>
                    <a:pt x="95" y="101"/>
                  </a:lnTo>
                  <a:lnTo>
                    <a:pt x="91" y="105"/>
                  </a:lnTo>
                  <a:lnTo>
                    <a:pt x="87" y="105"/>
                  </a:lnTo>
                  <a:lnTo>
                    <a:pt x="84" y="105"/>
                  </a:lnTo>
                  <a:lnTo>
                    <a:pt x="80" y="105"/>
                  </a:lnTo>
                  <a:lnTo>
                    <a:pt x="84" y="109"/>
                  </a:lnTo>
                </a:path>
              </a:pathLst>
            </a:custGeom>
            <a:noFill/>
            <a:ln w="12700" cmpd="sng">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200">
                <a:solidFill>
                  <a:prstClr val="white"/>
                </a:solidFill>
              </a:endParaRPr>
            </a:p>
          </p:txBody>
        </p:sp>
        <p:sp>
          <p:nvSpPr>
            <p:cNvPr id="49" name="Freeform 90"/>
            <p:cNvSpPr>
              <a:spLocks/>
            </p:cNvSpPr>
            <p:nvPr/>
          </p:nvSpPr>
          <p:spPr bwMode="auto">
            <a:xfrm>
              <a:off x="1822450" y="1731963"/>
              <a:ext cx="236538" cy="177800"/>
            </a:xfrm>
            <a:custGeom>
              <a:avLst/>
              <a:gdLst/>
              <a:ahLst/>
              <a:cxnLst>
                <a:cxn ang="0">
                  <a:pos x="98" y="0"/>
                </a:cxn>
                <a:cxn ang="0">
                  <a:pos x="94" y="7"/>
                </a:cxn>
                <a:cxn ang="0">
                  <a:pos x="83" y="7"/>
                </a:cxn>
                <a:cxn ang="0">
                  <a:pos x="76" y="10"/>
                </a:cxn>
                <a:cxn ang="0">
                  <a:pos x="65" y="10"/>
                </a:cxn>
                <a:cxn ang="0">
                  <a:pos x="80" y="14"/>
                </a:cxn>
                <a:cxn ang="0">
                  <a:pos x="91" y="14"/>
                </a:cxn>
                <a:cxn ang="0">
                  <a:pos x="94" y="18"/>
                </a:cxn>
                <a:cxn ang="0">
                  <a:pos x="83" y="21"/>
                </a:cxn>
                <a:cxn ang="0">
                  <a:pos x="69" y="21"/>
                </a:cxn>
                <a:cxn ang="0">
                  <a:pos x="58" y="25"/>
                </a:cxn>
                <a:cxn ang="0">
                  <a:pos x="44" y="25"/>
                </a:cxn>
                <a:cxn ang="0">
                  <a:pos x="33" y="29"/>
                </a:cxn>
                <a:cxn ang="0">
                  <a:pos x="47" y="32"/>
                </a:cxn>
                <a:cxn ang="0">
                  <a:pos x="40" y="36"/>
                </a:cxn>
                <a:cxn ang="0">
                  <a:pos x="36" y="43"/>
                </a:cxn>
                <a:cxn ang="0">
                  <a:pos x="47" y="47"/>
                </a:cxn>
                <a:cxn ang="0">
                  <a:pos x="36" y="50"/>
                </a:cxn>
                <a:cxn ang="0">
                  <a:pos x="22" y="50"/>
                </a:cxn>
                <a:cxn ang="0">
                  <a:pos x="11" y="54"/>
                </a:cxn>
                <a:cxn ang="0">
                  <a:pos x="0" y="54"/>
                </a:cxn>
                <a:cxn ang="0">
                  <a:pos x="11" y="58"/>
                </a:cxn>
                <a:cxn ang="0">
                  <a:pos x="15" y="61"/>
                </a:cxn>
                <a:cxn ang="0">
                  <a:pos x="11" y="68"/>
                </a:cxn>
                <a:cxn ang="0">
                  <a:pos x="22" y="72"/>
                </a:cxn>
                <a:cxn ang="0">
                  <a:pos x="36" y="76"/>
                </a:cxn>
                <a:cxn ang="0">
                  <a:pos x="51" y="76"/>
                </a:cxn>
                <a:cxn ang="0">
                  <a:pos x="94" y="79"/>
                </a:cxn>
                <a:cxn ang="0">
                  <a:pos x="131" y="79"/>
                </a:cxn>
                <a:cxn ang="0">
                  <a:pos x="138" y="83"/>
                </a:cxn>
                <a:cxn ang="0">
                  <a:pos x="120" y="87"/>
                </a:cxn>
                <a:cxn ang="0">
                  <a:pos x="98" y="87"/>
                </a:cxn>
                <a:cxn ang="0">
                  <a:pos x="87" y="90"/>
                </a:cxn>
                <a:cxn ang="0">
                  <a:pos x="116" y="90"/>
                </a:cxn>
                <a:cxn ang="0">
                  <a:pos x="131" y="90"/>
                </a:cxn>
                <a:cxn ang="0">
                  <a:pos x="149" y="94"/>
                </a:cxn>
                <a:cxn ang="0">
                  <a:pos x="138" y="97"/>
                </a:cxn>
                <a:cxn ang="0">
                  <a:pos x="131" y="97"/>
                </a:cxn>
                <a:cxn ang="0">
                  <a:pos x="134" y="101"/>
                </a:cxn>
                <a:cxn ang="0">
                  <a:pos x="145" y="105"/>
                </a:cxn>
                <a:cxn ang="0">
                  <a:pos x="141" y="108"/>
                </a:cxn>
                <a:cxn ang="0">
                  <a:pos x="123" y="112"/>
                </a:cxn>
              </a:cxnLst>
              <a:rect l="0" t="0" r="r" b="b"/>
              <a:pathLst>
                <a:path w="149" h="112">
                  <a:moveTo>
                    <a:pt x="91" y="0"/>
                  </a:moveTo>
                  <a:lnTo>
                    <a:pt x="94" y="0"/>
                  </a:lnTo>
                  <a:lnTo>
                    <a:pt x="98" y="0"/>
                  </a:lnTo>
                  <a:lnTo>
                    <a:pt x="94" y="0"/>
                  </a:lnTo>
                  <a:lnTo>
                    <a:pt x="98" y="3"/>
                  </a:lnTo>
                  <a:lnTo>
                    <a:pt x="94" y="7"/>
                  </a:lnTo>
                  <a:lnTo>
                    <a:pt x="91" y="7"/>
                  </a:lnTo>
                  <a:lnTo>
                    <a:pt x="87" y="7"/>
                  </a:lnTo>
                  <a:lnTo>
                    <a:pt x="83" y="7"/>
                  </a:lnTo>
                  <a:lnTo>
                    <a:pt x="76" y="7"/>
                  </a:lnTo>
                  <a:lnTo>
                    <a:pt x="80" y="7"/>
                  </a:lnTo>
                  <a:lnTo>
                    <a:pt x="76" y="10"/>
                  </a:lnTo>
                  <a:lnTo>
                    <a:pt x="73" y="10"/>
                  </a:lnTo>
                  <a:lnTo>
                    <a:pt x="69" y="10"/>
                  </a:lnTo>
                  <a:lnTo>
                    <a:pt x="65" y="10"/>
                  </a:lnTo>
                  <a:lnTo>
                    <a:pt x="73" y="10"/>
                  </a:lnTo>
                  <a:lnTo>
                    <a:pt x="76" y="14"/>
                  </a:lnTo>
                  <a:lnTo>
                    <a:pt x="80" y="14"/>
                  </a:lnTo>
                  <a:lnTo>
                    <a:pt x="87" y="14"/>
                  </a:lnTo>
                  <a:lnTo>
                    <a:pt x="94" y="14"/>
                  </a:lnTo>
                  <a:lnTo>
                    <a:pt x="91" y="14"/>
                  </a:lnTo>
                  <a:lnTo>
                    <a:pt x="94" y="18"/>
                  </a:lnTo>
                  <a:lnTo>
                    <a:pt x="98" y="18"/>
                  </a:lnTo>
                  <a:lnTo>
                    <a:pt x="94" y="18"/>
                  </a:lnTo>
                  <a:lnTo>
                    <a:pt x="91" y="18"/>
                  </a:lnTo>
                  <a:lnTo>
                    <a:pt x="87" y="21"/>
                  </a:lnTo>
                  <a:lnTo>
                    <a:pt x="83" y="21"/>
                  </a:lnTo>
                  <a:lnTo>
                    <a:pt x="76" y="21"/>
                  </a:lnTo>
                  <a:lnTo>
                    <a:pt x="73" y="21"/>
                  </a:lnTo>
                  <a:lnTo>
                    <a:pt x="69" y="21"/>
                  </a:lnTo>
                  <a:lnTo>
                    <a:pt x="65" y="21"/>
                  </a:lnTo>
                  <a:lnTo>
                    <a:pt x="58" y="21"/>
                  </a:lnTo>
                  <a:lnTo>
                    <a:pt x="58" y="25"/>
                  </a:lnTo>
                  <a:lnTo>
                    <a:pt x="51" y="25"/>
                  </a:lnTo>
                  <a:lnTo>
                    <a:pt x="47" y="25"/>
                  </a:lnTo>
                  <a:lnTo>
                    <a:pt x="44" y="25"/>
                  </a:lnTo>
                  <a:lnTo>
                    <a:pt x="40" y="25"/>
                  </a:lnTo>
                  <a:lnTo>
                    <a:pt x="33" y="25"/>
                  </a:lnTo>
                  <a:lnTo>
                    <a:pt x="33" y="29"/>
                  </a:lnTo>
                  <a:lnTo>
                    <a:pt x="40" y="29"/>
                  </a:lnTo>
                  <a:lnTo>
                    <a:pt x="44" y="29"/>
                  </a:lnTo>
                  <a:lnTo>
                    <a:pt x="47" y="32"/>
                  </a:lnTo>
                  <a:lnTo>
                    <a:pt x="51" y="36"/>
                  </a:lnTo>
                  <a:lnTo>
                    <a:pt x="44" y="36"/>
                  </a:lnTo>
                  <a:lnTo>
                    <a:pt x="40" y="36"/>
                  </a:lnTo>
                  <a:lnTo>
                    <a:pt x="36" y="39"/>
                  </a:lnTo>
                  <a:lnTo>
                    <a:pt x="33" y="39"/>
                  </a:lnTo>
                  <a:lnTo>
                    <a:pt x="36" y="43"/>
                  </a:lnTo>
                  <a:lnTo>
                    <a:pt x="40" y="43"/>
                  </a:lnTo>
                  <a:lnTo>
                    <a:pt x="44" y="47"/>
                  </a:lnTo>
                  <a:lnTo>
                    <a:pt x="47" y="47"/>
                  </a:lnTo>
                  <a:lnTo>
                    <a:pt x="44" y="47"/>
                  </a:lnTo>
                  <a:lnTo>
                    <a:pt x="40" y="47"/>
                  </a:lnTo>
                  <a:lnTo>
                    <a:pt x="36" y="50"/>
                  </a:lnTo>
                  <a:lnTo>
                    <a:pt x="33" y="50"/>
                  </a:lnTo>
                  <a:lnTo>
                    <a:pt x="26" y="50"/>
                  </a:lnTo>
                  <a:lnTo>
                    <a:pt x="22" y="50"/>
                  </a:lnTo>
                  <a:lnTo>
                    <a:pt x="18" y="50"/>
                  </a:lnTo>
                  <a:lnTo>
                    <a:pt x="15" y="50"/>
                  </a:lnTo>
                  <a:lnTo>
                    <a:pt x="11" y="54"/>
                  </a:lnTo>
                  <a:lnTo>
                    <a:pt x="7" y="54"/>
                  </a:lnTo>
                  <a:lnTo>
                    <a:pt x="4" y="54"/>
                  </a:lnTo>
                  <a:lnTo>
                    <a:pt x="0" y="54"/>
                  </a:lnTo>
                  <a:lnTo>
                    <a:pt x="4" y="58"/>
                  </a:lnTo>
                  <a:lnTo>
                    <a:pt x="7" y="58"/>
                  </a:lnTo>
                  <a:lnTo>
                    <a:pt x="11" y="58"/>
                  </a:lnTo>
                  <a:lnTo>
                    <a:pt x="15" y="61"/>
                  </a:lnTo>
                  <a:lnTo>
                    <a:pt x="11" y="61"/>
                  </a:lnTo>
                  <a:lnTo>
                    <a:pt x="15" y="61"/>
                  </a:lnTo>
                  <a:lnTo>
                    <a:pt x="11" y="65"/>
                  </a:lnTo>
                  <a:lnTo>
                    <a:pt x="7" y="68"/>
                  </a:lnTo>
                  <a:lnTo>
                    <a:pt x="11" y="68"/>
                  </a:lnTo>
                  <a:lnTo>
                    <a:pt x="15" y="68"/>
                  </a:lnTo>
                  <a:lnTo>
                    <a:pt x="18" y="72"/>
                  </a:lnTo>
                  <a:lnTo>
                    <a:pt x="22" y="72"/>
                  </a:lnTo>
                  <a:lnTo>
                    <a:pt x="26" y="72"/>
                  </a:lnTo>
                  <a:lnTo>
                    <a:pt x="33" y="72"/>
                  </a:lnTo>
                  <a:lnTo>
                    <a:pt x="36" y="76"/>
                  </a:lnTo>
                  <a:lnTo>
                    <a:pt x="40" y="76"/>
                  </a:lnTo>
                  <a:lnTo>
                    <a:pt x="47" y="76"/>
                  </a:lnTo>
                  <a:lnTo>
                    <a:pt x="51" y="76"/>
                  </a:lnTo>
                  <a:lnTo>
                    <a:pt x="62" y="79"/>
                  </a:lnTo>
                  <a:lnTo>
                    <a:pt x="76" y="79"/>
                  </a:lnTo>
                  <a:lnTo>
                    <a:pt x="94" y="79"/>
                  </a:lnTo>
                  <a:lnTo>
                    <a:pt x="105" y="79"/>
                  </a:lnTo>
                  <a:lnTo>
                    <a:pt x="120" y="79"/>
                  </a:lnTo>
                  <a:lnTo>
                    <a:pt x="131" y="79"/>
                  </a:lnTo>
                  <a:lnTo>
                    <a:pt x="138" y="79"/>
                  </a:lnTo>
                  <a:lnTo>
                    <a:pt x="141" y="83"/>
                  </a:lnTo>
                  <a:lnTo>
                    <a:pt x="138" y="83"/>
                  </a:lnTo>
                  <a:lnTo>
                    <a:pt x="131" y="83"/>
                  </a:lnTo>
                  <a:lnTo>
                    <a:pt x="123" y="87"/>
                  </a:lnTo>
                  <a:lnTo>
                    <a:pt x="120" y="87"/>
                  </a:lnTo>
                  <a:lnTo>
                    <a:pt x="109" y="87"/>
                  </a:lnTo>
                  <a:lnTo>
                    <a:pt x="105" y="87"/>
                  </a:lnTo>
                  <a:lnTo>
                    <a:pt x="98" y="87"/>
                  </a:lnTo>
                  <a:lnTo>
                    <a:pt x="94" y="87"/>
                  </a:lnTo>
                  <a:lnTo>
                    <a:pt x="91" y="90"/>
                  </a:lnTo>
                  <a:lnTo>
                    <a:pt x="87" y="90"/>
                  </a:lnTo>
                  <a:lnTo>
                    <a:pt x="91" y="90"/>
                  </a:lnTo>
                  <a:lnTo>
                    <a:pt x="105" y="90"/>
                  </a:lnTo>
                  <a:lnTo>
                    <a:pt x="116" y="90"/>
                  </a:lnTo>
                  <a:lnTo>
                    <a:pt x="120" y="90"/>
                  </a:lnTo>
                  <a:lnTo>
                    <a:pt x="127" y="90"/>
                  </a:lnTo>
                  <a:lnTo>
                    <a:pt x="131" y="90"/>
                  </a:lnTo>
                  <a:lnTo>
                    <a:pt x="138" y="90"/>
                  </a:lnTo>
                  <a:lnTo>
                    <a:pt x="145" y="94"/>
                  </a:lnTo>
                  <a:lnTo>
                    <a:pt x="149" y="94"/>
                  </a:lnTo>
                  <a:lnTo>
                    <a:pt x="145" y="94"/>
                  </a:lnTo>
                  <a:lnTo>
                    <a:pt x="141" y="94"/>
                  </a:lnTo>
                  <a:lnTo>
                    <a:pt x="138" y="97"/>
                  </a:lnTo>
                  <a:lnTo>
                    <a:pt x="131" y="97"/>
                  </a:lnTo>
                  <a:lnTo>
                    <a:pt x="127" y="97"/>
                  </a:lnTo>
                  <a:lnTo>
                    <a:pt x="131" y="97"/>
                  </a:lnTo>
                  <a:lnTo>
                    <a:pt x="134" y="101"/>
                  </a:lnTo>
                  <a:lnTo>
                    <a:pt x="131" y="101"/>
                  </a:lnTo>
                  <a:lnTo>
                    <a:pt x="134" y="101"/>
                  </a:lnTo>
                  <a:lnTo>
                    <a:pt x="138" y="101"/>
                  </a:lnTo>
                  <a:lnTo>
                    <a:pt x="141" y="101"/>
                  </a:lnTo>
                  <a:lnTo>
                    <a:pt x="145" y="105"/>
                  </a:lnTo>
                  <a:lnTo>
                    <a:pt x="149" y="108"/>
                  </a:lnTo>
                  <a:lnTo>
                    <a:pt x="145" y="108"/>
                  </a:lnTo>
                  <a:lnTo>
                    <a:pt x="141" y="108"/>
                  </a:lnTo>
                  <a:lnTo>
                    <a:pt x="138" y="108"/>
                  </a:lnTo>
                  <a:lnTo>
                    <a:pt x="131" y="108"/>
                  </a:lnTo>
                  <a:lnTo>
                    <a:pt x="123" y="112"/>
                  </a:lnTo>
                  <a:lnTo>
                    <a:pt x="116" y="112"/>
                  </a:lnTo>
                  <a:lnTo>
                    <a:pt x="109" y="112"/>
                  </a:lnTo>
                </a:path>
              </a:pathLst>
            </a:custGeom>
            <a:noFill/>
            <a:ln w="12700" cmpd="sng">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200">
                <a:solidFill>
                  <a:prstClr val="white"/>
                </a:solidFill>
              </a:endParaRPr>
            </a:p>
          </p:txBody>
        </p:sp>
        <p:sp>
          <p:nvSpPr>
            <p:cNvPr id="50" name="Freeform 91"/>
            <p:cNvSpPr>
              <a:spLocks/>
            </p:cNvSpPr>
            <p:nvPr/>
          </p:nvSpPr>
          <p:spPr bwMode="auto">
            <a:xfrm>
              <a:off x="1817687" y="1909763"/>
              <a:ext cx="177800" cy="223838"/>
            </a:xfrm>
            <a:custGeom>
              <a:avLst/>
              <a:gdLst/>
              <a:ahLst/>
              <a:cxnLst>
                <a:cxn ang="0">
                  <a:pos x="101" y="0"/>
                </a:cxn>
                <a:cxn ang="0">
                  <a:pos x="72" y="4"/>
                </a:cxn>
                <a:cxn ang="0">
                  <a:pos x="50" y="4"/>
                </a:cxn>
                <a:cxn ang="0">
                  <a:pos x="32" y="4"/>
                </a:cxn>
                <a:cxn ang="0">
                  <a:pos x="21" y="7"/>
                </a:cxn>
                <a:cxn ang="0">
                  <a:pos x="7" y="7"/>
                </a:cxn>
                <a:cxn ang="0">
                  <a:pos x="3" y="14"/>
                </a:cxn>
                <a:cxn ang="0">
                  <a:pos x="14" y="14"/>
                </a:cxn>
                <a:cxn ang="0">
                  <a:pos x="10" y="18"/>
                </a:cxn>
                <a:cxn ang="0">
                  <a:pos x="21" y="22"/>
                </a:cxn>
                <a:cxn ang="0">
                  <a:pos x="32" y="25"/>
                </a:cxn>
                <a:cxn ang="0">
                  <a:pos x="47" y="25"/>
                </a:cxn>
                <a:cxn ang="0">
                  <a:pos x="57" y="29"/>
                </a:cxn>
                <a:cxn ang="0">
                  <a:pos x="68" y="29"/>
                </a:cxn>
                <a:cxn ang="0">
                  <a:pos x="57" y="33"/>
                </a:cxn>
                <a:cxn ang="0">
                  <a:pos x="43" y="36"/>
                </a:cxn>
                <a:cxn ang="0">
                  <a:pos x="36" y="43"/>
                </a:cxn>
                <a:cxn ang="0">
                  <a:pos x="47" y="47"/>
                </a:cxn>
                <a:cxn ang="0">
                  <a:pos x="57" y="58"/>
                </a:cxn>
                <a:cxn ang="0">
                  <a:pos x="54" y="62"/>
                </a:cxn>
                <a:cxn ang="0">
                  <a:pos x="43" y="62"/>
                </a:cxn>
                <a:cxn ang="0">
                  <a:pos x="39" y="69"/>
                </a:cxn>
                <a:cxn ang="0">
                  <a:pos x="43" y="72"/>
                </a:cxn>
                <a:cxn ang="0">
                  <a:pos x="47" y="80"/>
                </a:cxn>
                <a:cxn ang="0">
                  <a:pos x="39" y="83"/>
                </a:cxn>
                <a:cxn ang="0">
                  <a:pos x="50" y="87"/>
                </a:cxn>
                <a:cxn ang="0">
                  <a:pos x="61" y="90"/>
                </a:cxn>
                <a:cxn ang="0">
                  <a:pos x="72" y="90"/>
                </a:cxn>
                <a:cxn ang="0">
                  <a:pos x="83" y="94"/>
                </a:cxn>
                <a:cxn ang="0">
                  <a:pos x="97" y="98"/>
                </a:cxn>
                <a:cxn ang="0">
                  <a:pos x="101" y="105"/>
                </a:cxn>
                <a:cxn ang="0">
                  <a:pos x="97" y="105"/>
                </a:cxn>
                <a:cxn ang="0">
                  <a:pos x="86" y="109"/>
                </a:cxn>
                <a:cxn ang="0">
                  <a:pos x="72" y="112"/>
                </a:cxn>
                <a:cxn ang="0">
                  <a:pos x="61" y="112"/>
                </a:cxn>
                <a:cxn ang="0">
                  <a:pos x="50" y="116"/>
                </a:cxn>
                <a:cxn ang="0">
                  <a:pos x="39" y="116"/>
                </a:cxn>
                <a:cxn ang="0">
                  <a:pos x="36" y="119"/>
                </a:cxn>
                <a:cxn ang="0">
                  <a:pos x="32" y="123"/>
                </a:cxn>
                <a:cxn ang="0">
                  <a:pos x="29" y="127"/>
                </a:cxn>
                <a:cxn ang="0">
                  <a:pos x="32" y="134"/>
                </a:cxn>
                <a:cxn ang="0">
                  <a:pos x="43" y="138"/>
                </a:cxn>
              </a:cxnLst>
              <a:rect l="0" t="0" r="r" b="b"/>
              <a:pathLst>
                <a:path w="112" h="141">
                  <a:moveTo>
                    <a:pt x="112" y="0"/>
                  </a:moveTo>
                  <a:lnTo>
                    <a:pt x="105" y="0"/>
                  </a:lnTo>
                  <a:lnTo>
                    <a:pt x="101" y="0"/>
                  </a:lnTo>
                  <a:lnTo>
                    <a:pt x="90" y="0"/>
                  </a:lnTo>
                  <a:lnTo>
                    <a:pt x="83" y="0"/>
                  </a:lnTo>
                  <a:lnTo>
                    <a:pt x="72" y="4"/>
                  </a:lnTo>
                  <a:lnTo>
                    <a:pt x="65" y="4"/>
                  </a:lnTo>
                  <a:lnTo>
                    <a:pt x="61" y="4"/>
                  </a:lnTo>
                  <a:lnTo>
                    <a:pt x="50" y="4"/>
                  </a:lnTo>
                  <a:lnTo>
                    <a:pt x="43" y="4"/>
                  </a:lnTo>
                  <a:lnTo>
                    <a:pt x="39" y="4"/>
                  </a:lnTo>
                  <a:lnTo>
                    <a:pt x="32" y="4"/>
                  </a:lnTo>
                  <a:lnTo>
                    <a:pt x="29" y="7"/>
                  </a:lnTo>
                  <a:lnTo>
                    <a:pt x="25" y="7"/>
                  </a:lnTo>
                  <a:lnTo>
                    <a:pt x="21" y="7"/>
                  </a:lnTo>
                  <a:lnTo>
                    <a:pt x="14" y="7"/>
                  </a:lnTo>
                  <a:lnTo>
                    <a:pt x="10" y="7"/>
                  </a:lnTo>
                  <a:lnTo>
                    <a:pt x="7" y="7"/>
                  </a:lnTo>
                  <a:lnTo>
                    <a:pt x="3" y="7"/>
                  </a:lnTo>
                  <a:lnTo>
                    <a:pt x="0" y="11"/>
                  </a:lnTo>
                  <a:lnTo>
                    <a:pt x="3" y="14"/>
                  </a:lnTo>
                  <a:lnTo>
                    <a:pt x="7" y="14"/>
                  </a:lnTo>
                  <a:lnTo>
                    <a:pt x="10" y="14"/>
                  </a:lnTo>
                  <a:lnTo>
                    <a:pt x="14" y="14"/>
                  </a:lnTo>
                  <a:lnTo>
                    <a:pt x="18" y="18"/>
                  </a:lnTo>
                  <a:lnTo>
                    <a:pt x="14" y="18"/>
                  </a:lnTo>
                  <a:lnTo>
                    <a:pt x="10" y="18"/>
                  </a:lnTo>
                  <a:lnTo>
                    <a:pt x="14" y="22"/>
                  </a:lnTo>
                  <a:lnTo>
                    <a:pt x="18" y="22"/>
                  </a:lnTo>
                  <a:lnTo>
                    <a:pt x="21" y="22"/>
                  </a:lnTo>
                  <a:lnTo>
                    <a:pt x="25" y="25"/>
                  </a:lnTo>
                  <a:lnTo>
                    <a:pt x="29" y="25"/>
                  </a:lnTo>
                  <a:lnTo>
                    <a:pt x="32" y="25"/>
                  </a:lnTo>
                  <a:lnTo>
                    <a:pt x="36" y="25"/>
                  </a:lnTo>
                  <a:lnTo>
                    <a:pt x="39" y="25"/>
                  </a:lnTo>
                  <a:lnTo>
                    <a:pt x="47" y="25"/>
                  </a:lnTo>
                  <a:lnTo>
                    <a:pt x="50" y="25"/>
                  </a:lnTo>
                  <a:lnTo>
                    <a:pt x="54" y="25"/>
                  </a:lnTo>
                  <a:lnTo>
                    <a:pt x="57" y="29"/>
                  </a:lnTo>
                  <a:lnTo>
                    <a:pt x="61" y="29"/>
                  </a:lnTo>
                  <a:lnTo>
                    <a:pt x="65" y="29"/>
                  </a:lnTo>
                  <a:lnTo>
                    <a:pt x="68" y="29"/>
                  </a:lnTo>
                  <a:lnTo>
                    <a:pt x="65" y="33"/>
                  </a:lnTo>
                  <a:lnTo>
                    <a:pt x="61" y="33"/>
                  </a:lnTo>
                  <a:lnTo>
                    <a:pt x="57" y="33"/>
                  </a:lnTo>
                  <a:lnTo>
                    <a:pt x="54" y="33"/>
                  </a:lnTo>
                  <a:lnTo>
                    <a:pt x="47" y="33"/>
                  </a:lnTo>
                  <a:lnTo>
                    <a:pt x="43" y="36"/>
                  </a:lnTo>
                  <a:lnTo>
                    <a:pt x="39" y="36"/>
                  </a:lnTo>
                  <a:lnTo>
                    <a:pt x="39" y="43"/>
                  </a:lnTo>
                  <a:lnTo>
                    <a:pt x="36" y="43"/>
                  </a:lnTo>
                  <a:lnTo>
                    <a:pt x="39" y="43"/>
                  </a:lnTo>
                  <a:lnTo>
                    <a:pt x="43" y="43"/>
                  </a:lnTo>
                  <a:lnTo>
                    <a:pt x="47" y="47"/>
                  </a:lnTo>
                  <a:lnTo>
                    <a:pt x="50" y="47"/>
                  </a:lnTo>
                  <a:lnTo>
                    <a:pt x="57" y="54"/>
                  </a:lnTo>
                  <a:lnTo>
                    <a:pt x="57" y="58"/>
                  </a:lnTo>
                  <a:lnTo>
                    <a:pt x="61" y="58"/>
                  </a:lnTo>
                  <a:lnTo>
                    <a:pt x="57" y="58"/>
                  </a:lnTo>
                  <a:lnTo>
                    <a:pt x="54" y="62"/>
                  </a:lnTo>
                  <a:lnTo>
                    <a:pt x="50" y="62"/>
                  </a:lnTo>
                  <a:lnTo>
                    <a:pt x="47" y="62"/>
                  </a:lnTo>
                  <a:lnTo>
                    <a:pt x="43" y="62"/>
                  </a:lnTo>
                  <a:lnTo>
                    <a:pt x="39" y="65"/>
                  </a:lnTo>
                  <a:lnTo>
                    <a:pt x="36" y="65"/>
                  </a:lnTo>
                  <a:lnTo>
                    <a:pt x="39" y="69"/>
                  </a:lnTo>
                  <a:lnTo>
                    <a:pt x="39" y="72"/>
                  </a:lnTo>
                  <a:lnTo>
                    <a:pt x="47" y="72"/>
                  </a:lnTo>
                  <a:lnTo>
                    <a:pt x="43" y="72"/>
                  </a:lnTo>
                  <a:lnTo>
                    <a:pt x="39" y="76"/>
                  </a:lnTo>
                  <a:lnTo>
                    <a:pt x="43" y="76"/>
                  </a:lnTo>
                  <a:lnTo>
                    <a:pt x="47" y="80"/>
                  </a:lnTo>
                  <a:lnTo>
                    <a:pt x="50" y="80"/>
                  </a:lnTo>
                  <a:lnTo>
                    <a:pt x="43" y="80"/>
                  </a:lnTo>
                  <a:lnTo>
                    <a:pt x="39" y="83"/>
                  </a:lnTo>
                  <a:lnTo>
                    <a:pt x="43" y="87"/>
                  </a:lnTo>
                  <a:lnTo>
                    <a:pt x="47" y="87"/>
                  </a:lnTo>
                  <a:lnTo>
                    <a:pt x="50" y="87"/>
                  </a:lnTo>
                  <a:lnTo>
                    <a:pt x="54" y="87"/>
                  </a:lnTo>
                  <a:lnTo>
                    <a:pt x="57" y="90"/>
                  </a:lnTo>
                  <a:lnTo>
                    <a:pt x="61" y="90"/>
                  </a:lnTo>
                  <a:lnTo>
                    <a:pt x="65" y="90"/>
                  </a:lnTo>
                  <a:lnTo>
                    <a:pt x="68" y="90"/>
                  </a:lnTo>
                  <a:lnTo>
                    <a:pt x="72" y="90"/>
                  </a:lnTo>
                  <a:lnTo>
                    <a:pt x="76" y="94"/>
                  </a:lnTo>
                  <a:lnTo>
                    <a:pt x="79" y="94"/>
                  </a:lnTo>
                  <a:lnTo>
                    <a:pt x="83" y="94"/>
                  </a:lnTo>
                  <a:lnTo>
                    <a:pt x="90" y="94"/>
                  </a:lnTo>
                  <a:lnTo>
                    <a:pt x="94" y="98"/>
                  </a:lnTo>
                  <a:lnTo>
                    <a:pt x="97" y="98"/>
                  </a:lnTo>
                  <a:lnTo>
                    <a:pt x="101" y="98"/>
                  </a:lnTo>
                  <a:lnTo>
                    <a:pt x="105" y="101"/>
                  </a:lnTo>
                  <a:lnTo>
                    <a:pt x="101" y="105"/>
                  </a:lnTo>
                  <a:lnTo>
                    <a:pt x="105" y="105"/>
                  </a:lnTo>
                  <a:lnTo>
                    <a:pt x="101" y="105"/>
                  </a:lnTo>
                  <a:lnTo>
                    <a:pt x="97" y="105"/>
                  </a:lnTo>
                  <a:lnTo>
                    <a:pt x="94" y="109"/>
                  </a:lnTo>
                  <a:lnTo>
                    <a:pt x="90" y="109"/>
                  </a:lnTo>
                  <a:lnTo>
                    <a:pt x="86" y="109"/>
                  </a:lnTo>
                  <a:lnTo>
                    <a:pt x="83" y="109"/>
                  </a:lnTo>
                  <a:lnTo>
                    <a:pt x="79" y="112"/>
                  </a:lnTo>
                  <a:lnTo>
                    <a:pt x="72" y="112"/>
                  </a:lnTo>
                  <a:lnTo>
                    <a:pt x="68" y="112"/>
                  </a:lnTo>
                  <a:lnTo>
                    <a:pt x="65" y="112"/>
                  </a:lnTo>
                  <a:lnTo>
                    <a:pt x="61" y="112"/>
                  </a:lnTo>
                  <a:lnTo>
                    <a:pt x="57" y="112"/>
                  </a:lnTo>
                  <a:lnTo>
                    <a:pt x="54" y="116"/>
                  </a:lnTo>
                  <a:lnTo>
                    <a:pt x="50" y="116"/>
                  </a:lnTo>
                  <a:lnTo>
                    <a:pt x="47" y="116"/>
                  </a:lnTo>
                  <a:lnTo>
                    <a:pt x="43" y="116"/>
                  </a:lnTo>
                  <a:lnTo>
                    <a:pt x="39" y="116"/>
                  </a:lnTo>
                  <a:lnTo>
                    <a:pt x="36" y="116"/>
                  </a:lnTo>
                  <a:lnTo>
                    <a:pt x="32" y="119"/>
                  </a:lnTo>
                  <a:lnTo>
                    <a:pt x="36" y="119"/>
                  </a:lnTo>
                  <a:lnTo>
                    <a:pt x="32" y="119"/>
                  </a:lnTo>
                  <a:lnTo>
                    <a:pt x="36" y="123"/>
                  </a:lnTo>
                  <a:lnTo>
                    <a:pt x="32" y="123"/>
                  </a:lnTo>
                  <a:lnTo>
                    <a:pt x="29" y="123"/>
                  </a:lnTo>
                  <a:lnTo>
                    <a:pt x="32" y="127"/>
                  </a:lnTo>
                  <a:lnTo>
                    <a:pt x="29" y="127"/>
                  </a:lnTo>
                  <a:lnTo>
                    <a:pt x="25" y="130"/>
                  </a:lnTo>
                  <a:lnTo>
                    <a:pt x="29" y="130"/>
                  </a:lnTo>
                  <a:lnTo>
                    <a:pt x="32" y="134"/>
                  </a:lnTo>
                  <a:lnTo>
                    <a:pt x="36" y="134"/>
                  </a:lnTo>
                  <a:lnTo>
                    <a:pt x="39" y="134"/>
                  </a:lnTo>
                  <a:lnTo>
                    <a:pt x="43" y="138"/>
                  </a:lnTo>
                  <a:lnTo>
                    <a:pt x="39" y="141"/>
                  </a:lnTo>
                  <a:lnTo>
                    <a:pt x="36" y="141"/>
                  </a:lnTo>
                </a:path>
              </a:pathLst>
            </a:custGeom>
            <a:noFill/>
            <a:ln w="12700" cmpd="sng">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200">
                <a:solidFill>
                  <a:prstClr val="white"/>
                </a:solidFill>
              </a:endParaRPr>
            </a:p>
          </p:txBody>
        </p:sp>
        <p:sp>
          <p:nvSpPr>
            <p:cNvPr id="51" name="Freeform 92"/>
            <p:cNvSpPr>
              <a:spLocks/>
            </p:cNvSpPr>
            <p:nvPr/>
          </p:nvSpPr>
          <p:spPr bwMode="auto">
            <a:xfrm>
              <a:off x="1811337" y="2133601"/>
              <a:ext cx="96838" cy="403225"/>
            </a:xfrm>
            <a:custGeom>
              <a:avLst/>
              <a:gdLst/>
              <a:ahLst/>
              <a:cxnLst>
                <a:cxn ang="0">
                  <a:pos x="36" y="0"/>
                </a:cxn>
                <a:cxn ang="0">
                  <a:pos x="29" y="4"/>
                </a:cxn>
                <a:cxn ang="0">
                  <a:pos x="29" y="7"/>
                </a:cxn>
                <a:cxn ang="0">
                  <a:pos x="36" y="11"/>
                </a:cxn>
                <a:cxn ang="0">
                  <a:pos x="29" y="11"/>
                </a:cxn>
                <a:cxn ang="0">
                  <a:pos x="29" y="15"/>
                </a:cxn>
                <a:cxn ang="0">
                  <a:pos x="29" y="18"/>
                </a:cxn>
                <a:cxn ang="0">
                  <a:pos x="29" y="18"/>
                </a:cxn>
                <a:cxn ang="0">
                  <a:pos x="29" y="29"/>
                </a:cxn>
                <a:cxn ang="0">
                  <a:pos x="29" y="29"/>
                </a:cxn>
                <a:cxn ang="0">
                  <a:pos x="22" y="36"/>
                </a:cxn>
                <a:cxn ang="0">
                  <a:pos x="22" y="44"/>
                </a:cxn>
                <a:cxn ang="0">
                  <a:pos x="22" y="44"/>
                </a:cxn>
                <a:cxn ang="0">
                  <a:pos x="22" y="51"/>
                </a:cxn>
                <a:cxn ang="0">
                  <a:pos x="29" y="55"/>
                </a:cxn>
                <a:cxn ang="0">
                  <a:pos x="36" y="55"/>
                </a:cxn>
                <a:cxn ang="0">
                  <a:pos x="43" y="55"/>
                </a:cxn>
                <a:cxn ang="0">
                  <a:pos x="43" y="58"/>
                </a:cxn>
                <a:cxn ang="0">
                  <a:pos x="43" y="58"/>
                </a:cxn>
                <a:cxn ang="0">
                  <a:pos x="36" y="62"/>
                </a:cxn>
                <a:cxn ang="0">
                  <a:pos x="29" y="62"/>
                </a:cxn>
                <a:cxn ang="0">
                  <a:pos x="22" y="62"/>
                </a:cxn>
                <a:cxn ang="0">
                  <a:pos x="22" y="65"/>
                </a:cxn>
                <a:cxn ang="0">
                  <a:pos x="22" y="69"/>
                </a:cxn>
                <a:cxn ang="0">
                  <a:pos x="29" y="69"/>
                </a:cxn>
                <a:cxn ang="0">
                  <a:pos x="36" y="73"/>
                </a:cxn>
                <a:cxn ang="0">
                  <a:pos x="36" y="80"/>
                </a:cxn>
                <a:cxn ang="0">
                  <a:pos x="43" y="87"/>
                </a:cxn>
                <a:cxn ang="0">
                  <a:pos x="43" y="91"/>
                </a:cxn>
                <a:cxn ang="0">
                  <a:pos x="43" y="94"/>
                </a:cxn>
                <a:cxn ang="0">
                  <a:pos x="47" y="102"/>
                </a:cxn>
                <a:cxn ang="0">
                  <a:pos x="47" y="102"/>
                </a:cxn>
                <a:cxn ang="0">
                  <a:pos x="43" y="109"/>
                </a:cxn>
                <a:cxn ang="0">
                  <a:pos x="43" y="113"/>
                </a:cxn>
                <a:cxn ang="0">
                  <a:pos x="51" y="116"/>
                </a:cxn>
                <a:cxn ang="0">
                  <a:pos x="58" y="116"/>
                </a:cxn>
                <a:cxn ang="0">
                  <a:pos x="58" y="123"/>
                </a:cxn>
                <a:cxn ang="0">
                  <a:pos x="51" y="127"/>
                </a:cxn>
                <a:cxn ang="0">
                  <a:pos x="43" y="134"/>
                </a:cxn>
                <a:cxn ang="0">
                  <a:pos x="51" y="138"/>
                </a:cxn>
                <a:cxn ang="0">
                  <a:pos x="43" y="142"/>
                </a:cxn>
                <a:cxn ang="0">
                  <a:pos x="36" y="142"/>
                </a:cxn>
                <a:cxn ang="0">
                  <a:pos x="33" y="149"/>
                </a:cxn>
                <a:cxn ang="0">
                  <a:pos x="25" y="152"/>
                </a:cxn>
                <a:cxn ang="0">
                  <a:pos x="25" y="156"/>
                </a:cxn>
                <a:cxn ang="0">
                  <a:pos x="33" y="160"/>
                </a:cxn>
                <a:cxn ang="0">
                  <a:pos x="40" y="163"/>
                </a:cxn>
                <a:cxn ang="0">
                  <a:pos x="40" y="167"/>
                </a:cxn>
                <a:cxn ang="0">
                  <a:pos x="29" y="178"/>
                </a:cxn>
                <a:cxn ang="0">
                  <a:pos x="29" y="178"/>
                </a:cxn>
                <a:cxn ang="0">
                  <a:pos x="29" y="185"/>
                </a:cxn>
                <a:cxn ang="0">
                  <a:pos x="29" y="189"/>
                </a:cxn>
                <a:cxn ang="0">
                  <a:pos x="22" y="192"/>
                </a:cxn>
                <a:cxn ang="0">
                  <a:pos x="14" y="200"/>
                </a:cxn>
                <a:cxn ang="0">
                  <a:pos x="4" y="210"/>
                </a:cxn>
                <a:cxn ang="0">
                  <a:pos x="0" y="218"/>
                </a:cxn>
                <a:cxn ang="0">
                  <a:pos x="0" y="218"/>
                </a:cxn>
                <a:cxn ang="0">
                  <a:pos x="7" y="225"/>
                </a:cxn>
                <a:cxn ang="0">
                  <a:pos x="4" y="236"/>
                </a:cxn>
                <a:cxn ang="0">
                  <a:pos x="4" y="239"/>
                </a:cxn>
                <a:cxn ang="0">
                  <a:pos x="4" y="243"/>
                </a:cxn>
                <a:cxn ang="0">
                  <a:pos x="4" y="243"/>
                </a:cxn>
                <a:cxn ang="0">
                  <a:pos x="4" y="254"/>
                </a:cxn>
              </a:cxnLst>
              <a:rect l="0" t="0" r="r" b="b"/>
              <a:pathLst>
                <a:path w="61" h="254">
                  <a:moveTo>
                    <a:pt x="40" y="0"/>
                  </a:moveTo>
                  <a:lnTo>
                    <a:pt x="36" y="0"/>
                  </a:lnTo>
                  <a:lnTo>
                    <a:pt x="33" y="4"/>
                  </a:lnTo>
                  <a:lnTo>
                    <a:pt x="29" y="4"/>
                  </a:lnTo>
                  <a:lnTo>
                    <a:pt x="25" y="4"/>
                  </a:lnTo>
                  <a:lnTo>
                    <a:pt x="29" y="7"/>
                  </a:lnTo>
                  <a:lnTo>
                    <a:pt x="33" y="7"/>
                  </a:lnTo>
                  <a:lnTo>
                    <a:pt x="36" y="11"/>
                  </a:lnTo>
                  <a:lnTo>
                    <a:pt x="33" y="11"/>
                  </a:lnTo>
                  <a:lnTo>
                    <a:pt x="29" y="11"/>
                  </a:lnTo>
                  <a:lnTo>
                    <a:pt x="33" y="11"/>
                  </a:lnTo>
                  <a:lnTo>
                    <a:pt x="29" y="15"/>
                  </a:lnTo>
                  <a:lnTo>
                    <a:pt x="25" y="18"/>
                  </a:lnTo>
                  <a:lnTo>
                    <a:pt x="29" y="18"/>
                  </a:lnTo>
                  <a:lnTo>
                    <a:pt x="25" y="18"/>
                  </a:lnTo>
                  <a:lnTo>
                    <a:pt x="29" y="18"/>
                  </a:lnTo>
                  <a:lnTo>
                    <a:pt x="29" y="26"/>
                  </a:lnTo>
                  <a:lnTo>
                    <a:pt x="29" y="29"/>
                  </a:lnTo>
                  <a:lnTo>
                    <a:pt x="33" y="29"/>
                  </a:lnTo>
                  <a:lnTo>
                    <a:pt x="29" y="29"/>
                  </a:lnTo>
                  <a:lnTo>
                    <a:pt x="25" y="33"/>
                  </a:lnTo>
                  <a:lnTo>
                    <a:pt x="22" y="36"/>
                  </a:lnTo>
                  <a:lnTo>
                    <a:pt x="25" y="40"/>
                  </a:lnTo>
                  <a:lnTo>
                    <a:pt x="22" y="44"/>
                  </a:lnTo>
                  <a:lnTo>
                    <a:pt x="18" y="44"/>
                  </a:lnTo>
                  <a:lnTo>
                    <a:pt x="22" y="44"/>
                  </a:lnTo>
                  <a:lnTo>
                    <a:pt x="18" y="47"/>
                  </a:lnTo>
                  <a:lnTo>
                    <a:pt x="22" y="51"/>
                  </a:lnTo>
                  <a:lnTo>
                    <a:pt x="25" y="51"/>
                  </a:lnTo>
                  <a:lnTo>
                    <a:pt x="29" y="55"/>
                  </a:lnTo>
                  <a:lnTo>
                    <a:pt x="33" y="55"/>
                  </a:lnTo>
                  <a:lnTo>
                    <a:pt x="36" y="55"/>
                  </a:lnTo>
                  <a:lnTo>
                    <a:pt x="40" y="55"/>
                  </a:lnTo>
                  <a:lnTo>
                    <a:pt x="43" y="55"/>
                  </a:lnTo>
                  <a:lnTo>
                    <a:pt x="47" y="58"/>
                  </a:lnTo>
                  <a:lnTo>
                    <a:pt x="43" y="58"/>
                  </a:lnTo>
                  <a:lnTo>
                    <a:pt x="47" y="58"/>
                  </a:lnTo>
                  <a:lnTo>
                    <a:pt x="43" y="58"/>
                  </a:lnTo>
                  <a:lnTo>
                    <a:pt x="40" y="62"/>
                  </a:lnTo>
                  <a:lnTo>
                    <a:pt x="36" y="62"/>
                  </a:lnTo>
                  <a:lnTo>
                    <a:pt x="33" y="62"/>
                  </a:lnTo>
                  <a:lnTo>
                    <a:pt x="29" y="62"/>
                  </a:lnTo>
                  <a:lnTo>
                    <a:pt x="25" y="62"/>
                  </a:lnTo>
                  <a:lnTo>
                    <a:pt x="22" y="62"/>
                  </a:lnTo>
                  <a:lnTo>
                    <a:pt x="25" y="65"/>
                  </a:lnTo>
                  <a:lnTo>
                    <a:pt x="22" y="65"/>
                  </a:lnTo>
                  <a:lnTo>
                    <a:pt x="25" y="65"/>
                  </a:lnTo>
                  <a:lnTo>
                    <a:pt x="22" y="69"/>
                  </a:lnTo>
                  <a:lnTo>
                    <a:pt x="25" y="69"/>
                  </a:lnTo>
                  <a:lnTo>
                    <a:pt x="29" y="69"/>
                  </a:lnTo>
                  <a:lnTo>
                    <a:pt x="33" y="73"/>
                  </a:lnTo>
                  <a:lnTo>
                    <a:pt x="36" y="73"/>
                  </a:lnTo>
                  <a:lnTo>
                    <a:pt x="40" y="76"/>
                  </a:lnTo>
                  <a:lnTo>
                    <a:pt x="36" y="80"/>
                  </a:lnTo>
                  <a:lnTo>
                    <a:pt x="40" y="84"/>
                  </a:lnTo>
                  <a:lnTo>
                    <a:pt x="43" y="87"/>
                  </a:lnTo>
                  <a:lnTo>
                    <a:pt x="40" y="91"/>
                  </a:lnTo>
                  <a:lnTo>
                    <a:pt x="43" y="91"/>
                  </a:lnTo>
                  <a:lnTo>
                    <a:pt x="40" y="91"/>
                  </a:lnTo>
                  <a:lnTo>
                    <a:pt x="43" y="94"/>
                  </a:lnTo>
                  <a:lnTo>
                    <a:pt x="43" y="102"/>
                  </a:lnTo>
                  <a:lnTo>
                    <a:pt x="47" y="102"/>
                  </a:lnTo>
                  <a:lnTo>
                    <a:pt x="43" y="102"/>
                  </a:lnTo>
                  <a:lnTo>
                    <a:pt x="47" y="102"/>
                  </a:lnTo>
                  <a:lnTo>
                    <a:pt x="40" y="109"/>
                  </a:lnTo>
                  <a:lnTo>
                    <a:pt x="43" y="109"/>
                  </a:lnTo>
                  <a:lnTo>
                    <a:pt x="40" y="109"/>
                  </a:lnTo>
                  <a:lnTo>
                    <a:pt x="43" y="113"/>
                  </a:lnTo>
                  <a:lnTo>
                    <a:pt x="47" y="113"/>
                  </a:lnTo>
                  <a:lnTo>
                    <a:pt x="51" y="116"/>
                  </a:lnTo>
                  <a:lnTo>
                    <a:pt x="54" y="116"/>
                  </a:lnTo>
                  <a:lnTo>
                    <a:pt x="58" y="116"/>
                  </a:lnTo>
                  <a:lnTo>
                    <a:pt x="61" y="120"/>
                  </a:lnTo>
                  <a:lnTo>
                    <a:pt x="58" y="123"/>
                  </a:lnTo>
                  <a:lnTo>
                    <a:pt x="54" y="123"/>
                  </a:lnTo>
                  <a:lnTo>
                    <a:pt x="51" y="127"/>
                  </a:lnTo>
                  <a:lnTo>
                    <a:pt x="47" y="131"/>
                  </a:lnTo>
                  <a:lnTo>
                    <a:pt x="43" y="134"/>
                  </a:lnTo>
                  <a:lnTo>
                    <a:pt x="47" y="134"/>
                  </a:lnTo>
                  <a:lnTo>
                    <a:pt x="51" y="138"/>
                  </a:lnTo>
                  <a:lnTo>
                    <a:pt x="47" y="138"/>
                  </a:lnTo>
                  <a:lnTo>
                    <a:pt x="43" y="142"/>
                  </a:lnTo>
                  <a:lnTo>
                    <a:pt x="40" y="142"/>
                  </a:lnTo>
                  <a:lnTo>
                    <a:pt x="36" y="142"/>
                  </a:lnTo>
                  <a:lnTo>
                    <a:pt x="33" y="145"/>
                  </a:lnTo>
                  <a:lnTo>
                    <a:pt x="33" y="149"/>
                  </a:lnTo>
                  <a:lnTo>
                    <a:pt x="29" y="152"/>
                  </a:lnTo>
                  <a:lnTo>
                    <a:pt x="25" y="152"/>
                  </a:lnTo>
                  <a:lnTo>
                    <a:pt x="29" y="152"/>
                  </a:lnTo>
                  <a:lnTo>
                    <a:pt x="25" y="156"/>
                  </a:lnTo>
                  <a:lnTo>
                    <a:pt x="29" y="160"/>
                  </a:lnTo>
                  <a:lnTo>
                    <a:pt x="33" y="160"/>
                  </a:lnTo>
                  <a:lnTo>
                    <a:pt x="36" y="160"/>
                  </a:lnTo>
                  <a:lnTo>
                    <a:pt x="40" y="163"/>
                  </a:lnTo>
                  <a:lnTo>
                    <a:pt x="43" y="167"/>
                  </a:lnTo>
                  <a:lnTo>
                    <a:pt x="40" y="167"/>
                  </a:lnTo>
                  <a:lnTo>
                    <a:pt x="36" y="171"/>
                  </a:lnTo>
                  <a:lnTo>
                    <a:pt x="29" y="178"/>
                  </a:lnTo>
                  <a:lnTo>
                    <a:pt x="33" y="178"/>
                  </a:lnTo>
                  <a:lnTo>
                    <a:pt x="29" y="178"/>
                  </a:lnTo>
                  <a:lnTo>
                    <a:pt x="33" y="181"/>
                  </a:lnTo>
                  <a:lnTo>
                    <a:pt x="29" y="185"/>
                  </a:lnTo>
                  <a:lnTo>
                    <a:pt x="33" y="185"/>
                  </a:lnTo>
                  <a:lnTo>
                    <a:pt x="29" y="189"/>
                  </a:lnTo>
                  <a:lnTo>
                    <a:pt x="25" y="189"/>
                  </a:lnTo>
                  <a:lnTo>
                    <a:pt x="22" y="192"/>
                  </a:lnTo>
                  <a:lnTo>
                    <a:pt x="18" y="196"/>
                  </a:lnTo>
                  <a:lnTo>
                    <a:pt x="14" y="200"/>
                  </a:lnTo>
                  <a:lnTo>
                    <a:pt x="11" y="203"/>
                  </a:lnTo>
                  <a:lnTo>
                    <a:pt x="4" y="210"/>
                  </a:lnTo>
                  <a:lnTo>
                    <a:pt x="4" y="214"/>
                  </a:lnTo>
                  <a:lnTo>
                    <a:pt x="0" y="218"/>
                  </a:lnTo>
                  <a:lnTo>
                    <a:pt x="4" y="218"/>
                  </a:lnTo>
                  <a:lnTo>
                    <a:pt x="0" y="218"/>
                  </a:lnTo>
                  <a:lnTo>
                    <a:pt x="4" y="221"/>
                  </a:lnTo>
                  <a:lnTo>
                    <a:pt x="7" y="225"/>
                  </a:lnTo>
                  <a:lnTo>
                    <a:pt x="7" y="232"/>
                  </a:lnTo>
                  <a:lnTo>
                    <a:pt x="4" y="236"/>
                  </a:lnTo>
                  <a:lnTo>
                    <a:pt x="0" y="236"/>
                  </a:lnTo>
                  <a:lnTo>
                    <a:pt x="4" y="239"/>
                  </a:lnTo>
                  <a:lnTo>
                    <a:pt x="0" y="239"/>
                  </a:lnTo>
                  <a:lnTo>
                    <a:pt x="4" y="243"/>
                  </a:lnTo>
                  <a:lnTo>
                    <a:pt x="0" y="243"/>
                  </a:lnTo>
                  <a:lnTo>
                    <a:pt x="4" y="243"/>
                  </a:lnTo>
                  <a:lnTo>
                    <a:pt x="4" y="250"/>
                  </a:lnTo>
                  <a:lnTo>
                    <a:pt x="4" y="254"/>
                  </a:lnTo>
                  <a:lnTo>
                    <a:pt x="7" y="254"/>
                  </a:lnTo>
                </a:path>
              </a:pathLst>
            </a:custGeom>
            <a:noFill/>
            <a:ln w="12700" cmpd="sng">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200">
                <a:solidFill>
                  <a:prstClr val="white"/>
                </a:solidFill>
              </a:endParaRPr>
            </a:p>
          </p:txBody>
        </p:sp>
        <p:sp>
          <p:nvSpPr>
            <p:cNvPr id="52" name="Freeform 94"/>
            <p:cNvSpPr>
              <a:spLocks/>
            </p:cNvSpPr>
            <p:nvPr/>
          </p:nvSpPr>
          <p:spPr bwMode="auto">
            <a:xfrm>
              <a:off x="1771650" y="2547938"/>
              <a:ext cx="79375" cy="679450"/>
            </a:xfrm>
            <a:custGeom>
              <a:avLst/>
              <a:gdLst/>
              <a:ahLst/>
              <a:cxnLst>
                <a:cxn ang="0">
                  <a:pos x="32" y="7"/>
                </a:cxn>
                <a:cxn ang="0">
                  <a:pos x="39" y="18"/>
                </a:cxn>
                <a:cxn ang="0">
                  <a:pos x="29" y="25"/>
                </a:cxn>
                <a:cxn ang="0">
                  <a:pos x="18" y="29"/>
                </a:cxn>
                <a:cxn ang="0">
                  <a:pos x="7" y="36"/>
                </a:cxn>
                <a:cxn ang="0">
                  <a:pos x="18" y="47"/>
                </a:cxn>
                <a:cxn ang="0">
                  <a:pos x="18" y="69"/>
                </a:cxn>
                <a:cxn ang="0">
                  <a:pos x="10" y="109"/>
                </a:cxn>
                <a:cxn ang="0">
                  <a:pos x="10" y="116"/>
                </a:cxn>
                <a:cxn ang="0">
                  <a:pos x="18" y="127"/>
                </a:cxn>
                <a:cxn ang="0">
                  <a:pos x="14" y="131"/>
                </a:cxn>
                <a:cxn ang="0">
                  <a:pos x="18" y="138"/>
                </a:cxn>
                <a:cxn ang="0">
                  <a:pos x="14" y="145"/>
                </a:cxn>
                <a:cxn ang="0">
                  <a:pos x="10" y="167"/>
                </a:cxn>
                <a:cxn ang="0">
                  <a:pos x="7" y="178"/>
                </a:cxn>
                <a:cxn ang="0">
                  <a:pos x="14" y="192"/>
                </a:cxn>
                <a:cxn ang="0">
                  <a:pos x="7" y="199"/>
                </a:cxn>
                <a:cxn ang="0">
                  <a:pos x="18" y="210"/>
                </a:cxn>
                <a:cxn ang="0">
                  <a:pos x="14" y="214"/>
                </a:cxn>
                <a:cxn ang="0">
                  <a:pos x="14" y="225"/>
                </a:cxn>
                <a:cxn ang="0">
                  <a:pos x="14" y="232"/>
                </a:cxn>
                <a:cxn ang="0">
                  <a:pos x="14" y="247"/>
                </a:cxn>
                <a:cxn ang="0">
                  <a:pos x="14" y="268"/>
                </a:cxn>
                <a:cxn ang="0">
                  <a:pos x="10" y="275"/>
                </a:cxn>
                <a:cxn ang="0">
                  <a:pos x="10" y="286"/>
                </a:cxn>
                <a:cxn ang="0">
                  <a:pos x="14" y="286"/>
                </a:cxn>
                <a:cxn ang="0">
                  <a:pos x="10" y="297"/>
                </a:cxn>
                <a:cxn ang="0">
                  <a:pos x="0" y="301"/>
                </a:cxn>
                <a:cxn ang="0">
                  <a:pos x="7" y="326"/>
                </a:cxn>
                <a:cxn ang="0">
                  <a:pos x="14" y="333"/>
                </a:cxn>
                <a:cxn ang="0">
                  <a:pos x="10" y="341"/>
                </a:cxn>
                <a:cxn ang="0">
                  <a:pos x="10" y="352"/>
                </a:cxn>
                <a:cxn ang="0">
                  <a:pos x="14" y="370"/>
                </a:cxn>
                <a:cxn ang="0">
                  <a:pos x="29" y="377"/>
                </a:cxn>
                <a:cxn ang="0">
                  <a:pos x="25" y="381"/>
                </a:cxn>
                <a:cxn ang="0">
                  <a:pos x="36" y="384"/>
                </a:cxn>
                <a:cxn ang="0">
                  <a:pos x="47" y="384"/>
                </a:cxn>
                <a:cxn ang="0">
                  <a:pos x="43" y="391"/>
                </a:cxn>
                <a:cxn ang="0">
                  <a:pos x="32" y="395"/>
                </a:cxn>
                <a:cxn ang="0">
                  <a:pos x="25" y="402"/>
                </a:cxn>
                <a:cxn ang="0">
                  <a:pos x="21" y="410"/>
                </a:cxn>
                <a:cxn ang="0">
                  <a:pos x="14" y="424"/>
                </a:cxn>
              </a:cxnLst>
              <a:rect l="0" t="0" r="r" b="b"/>
              <a:pathLst>
                <a:path w="50" h="428">
                  <a:moveTo>
                    <a:pt x="29" y="0"/>
                  </a:moveTo>
                  <a:lnTo>
                    <a:pt x="29" y="7"/>
                  </a:lnTo>
                  <a:lnTo>
                    <a:pt x="32" y="7"/>
                  </a:lnTo>
                  <a:lnTo>
                    <a:pt x="36" y="11"/>
                  </a:lnTo>
                  <a:lnTo>
                    <a:pt x="36" y="18"/>
                  </a:lnTo>
                  <a:lnTo>
                    <a:pt x="39" y="18"/>
                  </a:lnTo>
                  <a:lnTo>
                    <a:pt x="36" y="18"/>
                  </a:lnTo>
                  <a:lnTo>
                    <a:pt x="32" y="22"/>
                  </a:lnTo>
                  <a:lnTo>
                    <a:pt x="29" y="25"/>
                  </a:lnTo>
                  <a:lnTo>
                    <a:pt x="25" y="25"/>
                  </a:lnTo>
                  <a:lnTo>
                    <a:pt x="21" y="29"/>
                  </a:lnTo>
                  <a:lnTo>
                    <a:pt x="18" y="29"/>
                  </a:lnTo>
                  <a:lnTo>
                    <a:pt x="14" y="33"/>
                  </a:lnTo>
                  <a:lnTo>
                    <a:pt x="10" y="33"/>
                  </a:lnTo>
                  <a:lnTo>
                    <a:pt x="7" y="36"/>
                  </a:lnTo>
                  <a:lnTo>
                    <a:pt x="10" y="40"/>
                  </a:lnTo>
                  <a:lnTo>
                    <a:pt x="14" y="44"/>
                  </a:lnTo>
                  <a:lnTo>
                    <a:pt x="18" y="47"/>
                  </a:lnTo>
                  <a:lnTo>
                    <a:pt x="18" y="69"/>
                  </a:lnTo>
                  <a:lnTo>
                    <a:pt x="14" y="69"/>
                  </a:lnTo>
                  <a:lnTo>
                    <a:pt x="18" y="69"/>
                  </a:lnTo>
                  <a:lnTo>
                    <a:pt x="10" y="76"/>
                  </a:lnTo>
                  <a:lnTo>
                    <a:pt x="10" y="102"/>
                  </a:lnTo>
                  <a:lnTo>
                    <a:pt x="10" y="109"/>
                  </a:lnTo>
                  <a:lnTo>
                    <a:pt x="10" y="112"/>
                  </a:lnTo>
                  <a:lnTo>
                    <a:pt x="14" y="112"/>
                  </a:lnTo>
                  <a:lnTo>
                    <a:pt x="10" y="116"/>
                  </a:lnTo>
                  <a:lnTo>
                    <a:pt x="14" y="120"/>
                  </a:lnTo>
                  <a:lnTo>
                    <a:pt x="14" y="127"/>
                  </a:lnTo>
                  <a:lnTo>
                    <a:pt x="18" y="127"/>
                  </a:lnTo>
                  <a:lnTo>
                    <a:pt x="14" y="127"/>
                  </a:lnTo>
                  <a:lnTo>
                    <a:pt x="18" y="131"/>
                  </a:lnTo>
                  <a:lnTo>
                    <a:pt x="14" y="131"/>
                  </a:lnTo>
                  <a:lnTo>
                    <a:pt x="18" y="134"/>
                  </a:lnTo>
                  <a:lnTo>
                    <a:pt x="14" y="138"/>
                  </a:lnTo>
                  <a:lnTo>
                    <a:pt x="18" y="138"/>
                  </a:lnTo>
                  <a:lnTo>
                    <a:pt x="14" y="141"/>
                  </a:lnTo>
                  <a:lnTo>
                    <a:pt x="18" y="141"/>
                  </a:lnTo>
                  <a:lnTo>
                    <a:pt x="14" y="145"/>
                  </a:lnTo>
                  <a:lnTo>
                    <a:pt x="14" y="149"/>
                  </a:lnTo>
                  <a:lnTo>
                    <a:pt x="10" y="152"/>
                  </a:lnTo>
                  <a:lnTo>
                    <a:pt x="10" y="167"/>
                  </a:lnTo>
                  <a:lnTo>
                    <a:pt x="10" y="174"/>
                  </a:lnTo>
                  <a:lnTo>
                    <a:pt x="10" y="178"/>
                  </a:lnTo>
                  <a:lnTo>
                    <a:pt x="7" y="178"/>
                  </a:lnTo>
                  <a:lnTo>
                    <a:pt x="10" y="181"/>
                  </a:lnTo>
                  <a:lnTo>
                    <a:pt x="14" y="185"/>
                  </a:lnTo>
                  <a:lnTo>
                    <a:pt x="14" y="192"/>
                  </a:lnTo>
                  <a:lnTo>
                    <a:pt x="14" y="196"/>
                  </a:lnTo>
                  <a:lnTo>
                    <a:pt x="10" y="199"/>
                  </a:lnTo>
                  <a:lnTo>
                    <a:pt x="7" y="199"/>
                  </a:lnTo>
                  <a:lnTo>
                    <a:pt x="10" y="203"/>
                  </a:lnTo>
                  <a:lnTo>
                    <a:pt x="18" y="203"/>
                  </a:lnTo>
                  <a:lnTo>
                    <a:pt x="18" y="210"/>
                  </a:lnTo>
                  <a:lnTo>
                    <a:pt x="14" y="210"/>
                  </a:lnTo>
                  <a:lnTo>
                    <a:pt x="10" y="214"/>
                  </a:lnTo>
                  <a:lnTo>
                    <a:pt x="14" y="214"/>
                  </a:lnTo>
                  <a:lnTo>
                    <a:pt x="10" y="214"/>
                  </a:lnTo>
                  <a:lnTo>
                    <a:pt x="14" y="218"/>
                  </a:lnTo>
                  <a:lnTo>
                    <a:pt x="14" y="225"/>
                  </a:lnTo>
                  <a:lnTo>
                    <a:pt x="14" y="232"/>
                  </a:lnTo>
                  <a:lnTo>
                    <a:pt x="18" y="232"/>
                  </a:lnTo>
                  <a:lnTo>
                    <a:pt x="14" y="232"/>
                  </a:lnTo>
                  <a:lnTo>
                    <a:pt x="18" y="236"/>
                  </a:lnTo>
                  <a:lnTo>
                    <a:pt x="18" y="243"/>
                  </a:lnTo>
                  <a:lnTo>
                    <a:pt x="14" y="247"/>
                  </a:lnTo>
                  <a:lnTo>
                    <a:pt x="14" y="265"/>
                  </a:lnTo>
                  <a:lnTo>
                    <a:pt x="18" y="265"/>
                  </a:lnTo>
                  <a:lnTo>
                    <a:pt x="14" y="268"/>
                  </a:lnTo>
                  <a:lnTo>
                    <a:pt x="10" y="272"/>
                  </a:lnTo>
                  <a:lnTo>
                    <a:pt x="14" y="272"/>
                  </a:lnTo>
                  <a:lnTo>
                    <a:pt x="10" y="275"/>
                  </a:lnTo>
                  <a:lnTo>
                    <a:pt x="14" y="279"/>
                  </a:lnTo>
                  <a:lnTo>
                    <a:pt x="10" y="279"/>
                  </a:lnTo>
                  <a:lnTo>
                    <a:pt x="10" y="286"/>
                  </a:lnTo>
                  <a:lnTo>
                    <a:pt x="14" y="286"/>
                  </a:lnTo>
                  <a:lnTo>
                    <a:pt x="10" y="286"/>
                  </a:lnTo>
                  <a:lnTo>
                    <a:pt x="14" y="286"/>
                  </a:lnTo>
                  <a:lnTo>
                    <a:pt x="10" y="290"/>
                  </a:lnTo>
                  <a:lnTo>
                    <a:pt x="14" y="294"/>
                  </a:lnTo>
                  <a:lnTo>
                    <a:pt x="10" y="297"/>
                  </a:lnTo>
                  <a:lnTo>
                    <a:pt x="7" y="301"/>
                  </a:lnTo>
                  <a:lnTo>
                    <a:pt x="3" y="301"/>
                  </a:lnTo>
                  <a:lnTo>
                    <a:pt x="0" y="301"/>
                  </a:lnTo>
                  <a:lnTo>
                    <a:pt x="3" y="304"/>
                  </a:lnTo>
                  <a:lnTo>
                    <a:pt x="3" y="323"/>
                  </a:lnTo>
                  <a:lnTo>
                    <a:pt x="7" y="326"/>
                  </a:lnTo>
                  <a:lnTo>
                    <a:pt x="10" y="326"/>
                  </a:lnTo>
                  <a:lnTo>
                    <a:pt x="10" y="333"/>
                  </a:lnTo>
                  <a:lnTo>
                    <a:pt x="14" y="333"/>
                  </a:lnTo>
                  <a:lnTo>
                    <a:pt x="10" y="333"/>
                  </a:lnTo>
                  <a:lnTo>
                    <a:pt x="7" y="337"/>
                  </a:lnTo>
                  <a:lnTo>
                    <a:pt x="10" y="341"/>
                  </a:lnTo>
                  <a:lnTo>
                    <a:pt x="10" y="348"/>
                  </a:lnTo>
                  <a:lnTo>
                    <a:pt x="14" y="352"/>
                  </a:lnTo>
                  <a:lnTo>
                    <a:pt x="10" y="352"/>
                  </a:lnTo>
                  <a:lnTo>
                    <a:pt x="10" y="359"/>
                  </a:lnTo>
                  <a:lnTo>
                    <a:pt x="10" y="366"/>
                  </a:lnTo>
                  <a:lnTo>
                    <a:pt x="14" y="370"/>
                  </a:lnTo>
                  <a:lnTo>
                    <a:pt x="18" y="370"/>
                  </a:lnTo>
                  <a:lnTo>
                    <a:pt x="29" y="373"/>
                  </a:lnTo>
                  <a:lnTo>
                    <a:pt x="29" y="377"/>
                  </a:lnTo>
                  <a:lnTo>
                    <a:pt x="25" y="377"/>
                  </a:lnTo>
                  <a:lnTo>
                    <a:pt x="21" y="381"/>
                  </a:lnTo>
                  <a:lnTo>
                    <a:pt x="25" y="381"/>
                  </a:lnTo>
                  <a:lnTo>
                    <a:pt x="29" y="381"/>
                  </a:lnTo>
                  <a:lnTo>
                    <a:pt x="32" y="381"/>
                  </a:lnTo>
                  <a:lnTo>
                    <a:pt x="36" y="384"/>
                  </a:lnTo>
                  <a:lnTo>
                    <a:pt x="39" y="384"/>
                  </a:lnTo>
                  <a:lnTo>
                    <a:pt x="43" y="384"/>
                  </a:lnTo>
                  <a:lnTo>
                    <a:pt x="47" y="384"/>
                  </a:lnTo>
                  <a:lnTo>
                    <a:pt x="50" y="388"/>
                  </a:lnTo>
                  <a:lnTo>
                    <a:pt x="47" y="391"/>
                  </a:lnTo>
                  <a:lnTo>
                    <a:pt x="43" y="391"/>
                  </a:lnTo>
                  <a:lnTo>
                    <a:pt x="39" y="391"/>
                  </a:lnTo>
                  <a:lnTo>
                    <a:pt x="36" y="395"/>
                  </a:lnTo>
                  <a:lnTo>
                    <a:pt x="32" y="395"/>
                  </a:lnTo>
                  <a:lnTo>
                    <a:pt x="25" y="402"/>
                  </a:lnTo>
                  <a:lnTo>
                    <a:pt x="29" y="402"/>
                  </a:lnTo>
                  <a:lnTo>
                    <a:pt x="25" y="402"/>
                  </a:lnTo>
                  <a:lnTo>
                    <a:pt x="21" y="406"/>
                  </a:lnTo>
                  <a:lnTo>
                    <a:pt x="18" y="410"/>
                  </a:lnTo>
                  <a:lnTo>
                    <a:pt x="21" y="410"/>
                  </a:lnTo>
                  <a:lnTo>
                    <a:pt x="18" y="413"/>
                  </a:lnTo>
                  <a:lnTo>
                    <a:pt x="14" y="417"/>
                  </a:lnTo>
                  <a:lnTo>
                    <a:pt x="14" y="424"/>
                  </a:lnTo>
                  <a:lnTo>
                    <a:pt x="14" y="428"/>
                  </a:lnTo>
                  <a:lnTo>
                    <a:pt x="18" y="428"/>
                  </a:lnTo>
                </a:path>
              </a:pathLst>
            </a:custGeom>
            <a:noFill/>
            <a:ln w="12700" cmpd="sng">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200">
                <a:solidFill>
                  <a:prstClr val="white"/>
                </a:solidFill>
              </a:endParaRPr>
            </a:p>
          </p:txBody>
        </p:sp>
        <p:sp>
          <p:nvSpPr>
            <p:cNvPr id="53" name="Freeform 95"/>
            <p:cNvSpPr>
              <a:spLocks/>
            </p:cNvSpPr>
            <p:nvPr/>
          </p:nvSpPr>
          <p:spPr bwMode="auto">
            <a:xfrm>
              <a:off x="1765300" y="3227388"/>
              <a:ext cx="39688" cy="552450"/>
            </a:xfrm>
            <a:custGeom>
              <a:avLst/>
              <a:gdLst/>
              <a:ahLst/>
              <a:cxnLst>
                <a:cxn ang="0">
                  <a:pos x="18" y="3"/>
                </a:cxn>
                <a:cxn ang="0">
                  <a:pos x="14" y="14"/>
                </a:cxn>
                <a:cxn ang="0">
                  <a:pos x="14" y="14"/>
                </a:cxn>
                <a:cxn ang="0">
                  <a:pos x="14" y="14"/>
                </a:cxn>
                <a:cxn ang="0">
                  <a:pos x="14" y="18"/>
                </a:cxn>
                <a:cxn ang="0">
                  <a:pos x="14" y="21"/>
                </a:cxn>
                <a:cxn ang="0">
                  <a:pos x="11" y="32"/>
                </a:cxn>
                <a:cxn ang="0">
                  <a:pos x="14" y="50"/>
                </a:cxn>
                <a:cxn ang="0">
                  <a:pos x="14" y="54"/>
                </a:cxn>
                <a:cxn ang="0">
                  <a:pos x="11" y="61"/>
                </a:cxn>
                <a:cxn ang="0">
                  <a:pos x="11" y="61"/>
                </a:cxn>
                <a:cxn ang="0">
                  <a:pos x="14" y="76"/>
                </a:cxn>
                <a:cxn ang="0">
                  <a:pos x="18" y="98"/>
                </a:cxn>
                <a:cxn ang="0">
                  <a:pos x="11" y="108"/>
                </a:cxn>
                <a:cxn ang="0">
                  <a:pos x="18" y="112"/>
                </a:cxn>
                <a:cxn ang="0">
                  <a:pos x="18" y="116"/>
                </a:cxn>
                <a:cxn ang="0">
                  <a:pos x="18" y="126"/>
                </a:cxn>
                <a:cxn ang="0">
                  <a:pos x="11" y="130"/>
                </a:cxn>
                <a:cxn ang="0">
                  <a:pos x="14" y="141"/>
                </a:cxn>
                <a:cxn ang="0">
                  <a:pos x="18" y="148"/>
                </a:cxn>
                <a:cxn ang="0">
                  <a:pos x="22" y="159"/>
                </a:cxn>
                <a:cxn ang="0">
                  <a:pos x="22" y="166"/>
                </a:cxn>
                <a:cxn ang="0">
                  <a:pos x="14" y="174"/>
                </a:cxn>
                <a:cxn ang="0">
                  <a:pos x="14" y="177"/>
                </a:cxn>
                <a:cxn ang="0">
                  <a:pos x="14" y="181"/>
                </a:cxn>
                <a:cxn ang="0">
                  <a:pos x="14" y="181"/>
                </a:cxn>
                <a:cxn ang="0">
                  <a:pos x="11" y="203"/>
                </a:cxn>
                <a:cxn ang="0">
                  <a:pos x="18" y="206"/>
                </a:cxn>
                <a:cxn ang="0">
                  <a:pos x="11" y="221"/>
                </a:cxn>
                <a:cxn ang="0">
                  <a:pos x="14" y="228"/>
                </a:cxn>
                <a:cxn ang="0">
                  <a:pos x="14" y="228"/>
                </a:cxn>
                <a:cxn ang="0">
                  <a:pos x="22" y="235"/>
                </a:cxn>
                <a:cxn ang="0">
                  <a:pos x="14" y="242"/>
                </a:cxn>
                <a:cxn ang="0">
                  <a:pos x="18" y="253"/>
                </a:cxn>
                <a:cxn ang="0">
                  <a:pos x="18" y="257"/>
                </a:cxn>
                <a:cxn ang="0">
                  <a:pos x="14" y="275"/>
                </a:cxn>
                <a:cxn ang="0">
                  <a:pos x="22" y="282"/>
                </a:cxn>
                <a:cxn ang="0">
                  <a:pos x="18" y="293"/>
                </a:cxn>
                <a:cxn ang="0">
                  <a:pos x="14" y="304"/>
                </a:cxn>
                <a:cxn ang="0">
                  <a:pos x="14" y="304"/>
                </a:cxn>
                <a:cxn ang="0">
                  <a:pos x="14" y="311"/>
                </a:cxn>
                <a:cxn ang="0">
                  <a:pos x="22" y="319"/>
                </a:cxn>
                <a:cxn ang="0">
                  <a:pos x="18" y="337"/>
                </a:cxn>
                <a:cxn ang="0">
                  <a:pos x="11" y="340"/>
                </a:cxn>
                <a:cxn ang="0">
                  <a:pos x="4" y="340"/>
                </a:cxn>
                <a:cxn ang="0">
                  <a:pos x="0" y="348"/>
                </a:cxn>
              </a:cxnLst>
              <a:rect l="0" t="0" r="r" b="b"/>
              <a:pathLst>
                <a:path w="25" h="348">
                  <a:moveTo>
                    <a:pt x="22" y="0"/>
                  </a:moveTo>
                  <a:lnTo>
                    <a:pt x="18" y="3"/>
                  </a:lnTo>
                  <a:lnTo>
                    <a:pt x="14" y="7"/>
                  </a:lnTo>
                  <a:lnTo>
                    <a:pt x="14" y="14"/>
                  </a:lnTo>
                  <a:lnTo>
                    <a:pt x="11" y="14"/>
                  </a:lnTo>
                  <a:lnTo>
                    <a:pt x="14" y="14"/>
                  </a:lnTo>
                  <a:lnTo>
                    <a:pt x="11" y="14"/>
                  </a:lnTo>
                  <a:lnTo>
                    <a:pt x="14" y="14"/>
                  </a:lnTo>
                  <a:lnTo>
                    <a:pt x="11" y="14"/>
                  </a:lnTo>
                  <a:lnTo>
                    <a:pt x="14" y="18"/>
                  </a:lnTo>
                  <a:lnTo>
                    <a:pt x="11" y="18"/>
                  </a:lnTo>
                  <a:lnTo>
                    <a:pt x="14" y="21"/>
                  </a:lnTo>
                  <a:lnTo>
                    <a:pt x="14" y="29"/>
                  </a:lnTo>
                  <a:lnTo>
                    <a:pt x="11" y="32"/>
                  </a:lnTo>
                  <a:lnTo>
                    <a:pt x="14" y="36"/>
                  </a:lnTo>
                  <a:lnTo>
                    <a:pt x="14" y="50"/>
                  </a:lnTo>
                  <a:lnTo>
                    <a:pt x="18" y="50"/>
                  </a:lnTo>
                  <a:lnTo>
                    <a:pt x="14" y="54"/>
                  </a:lnTo>
                  <a:lnTo>
                    <a:pt x="18" y="54"/>
                  </a:lnTo>
                  <a:lnTo>
                    <a:pt x="11" y="61"/>
                  </a:lnTo>
                  <a:lnTo>
                    <a:pt x="14" y="61"/>
                  </a:lnTo>
                  <a:lnTo>
                    <a:pt x="11" y="61"/>
                  </a:lnTo>
                  <a:lnTo>
                    <a:pt x="14" y="65"/>
                  </a:lnTo>
                  <a:lnTo>
                    <a:pt x="14" y="76"/>
                  </a:lnTo>
                  <a:lnTo>
                    <a:pt x="18" y="79"/>
                  </a:lnTo>
                  <a:lnTo>
                    <a:pt x="18" y="98"/>
                  </a:lnTo>
                  <a:lnTo>
                    <a:pt x="11" y="105"/>
                  </a:lnTo>
                  <a:lnTo>
                    <a:pt x="11" y="108"/>
                  </a:lnTo>
                  <a:lnTo>
                    <a:pt x="14" y="112"/>
                  </a:lnTo>
                  <a:lnTo>
                    <a:pt x="18" y="112"/>
                  </a:lnTo>
                  <a:lnTo>
                    <a:pt x="14" y="112"/>
                  </a:lnTo>
                  <a:lnTo>
                    <a:pt x="18" y="116"/>
                  </a:lnTo>
                  <a:lnTo>
                    <a:pt x="18" y="123"/>
                  </a:lnTo>
                  <a:lnTo>
                    <a:pt x="18" y="126"/>
                  </a:lnTo>
                  <a:lnTo>
                    <a:pt x="14" y="126"/>
                  </a:lnTo>
                  <a:lnTo>
                    <a:pt x="11" y="130"/>
                  </a:lnTo>
                  <a:lnTo>
                    <a:pt x="7" y="134"/>
                  </a:lnTo>
                  <a:lnTo>
                    <a:pt x="14" y="141"/>
                  </a:lnTo>
                  <a:lnTo>
                    <a:pt x="14" y="145"/>
                  </a:lnTo>
                  <a:lnTo>
                    <a:pt x="18" y="148"/>
                  </a:lnTo>
                  <a:lnTo>
                    <a:pt x="22" y="152"/>
                  </a:lnTo>
                  <a:lnTo>
                    <a:pt x="22" y="159"/>
                  </a:lnTo>
                  <a:lnTo>
                    <a:pt x="25" y="163"/>
                  </a:lnTo>
                  <a:lnTo>
                    <a:pt x="22" y="166"/>
                  </a:lnTo>
                  <a:lnTo>
                    <a:pt x="18" y="170"/>
                  </a:lnTo>
                  <a:lnTo>
                    <a:pt x="14" y="174"/>
                  </a:lnTo>
                  <a:lnTo>
                    <a:pt x="18" y="174"/>
                  </a:lnTo>
                  <a:lnTo>
                    <a:pt x="14" y="177"/>
                  </a:lnTo>
                  <a:lnTo>
                    <a:pt x="18" y="177"/>
                  </a:lnTo>
                  <a:lnTo>
                    <a:pt x="14" y="181"/>
                  </a:lnTo>
                  <a:lnTo>
                    <a:pt x="11" y="181"/>
                  </a:lnTo>
                  <a:lnTo>
                    <a:pt x="14" y="181"/>
                  </a:lnTo>
                  <a:lnTo>
                    <a:pt x="11" y="184"/>
                  </a:lnTo>
                  <a:lnTo>
                    <a:pt x="11" y="203"/>
                  </a:lnTo>
                  <a:lnTo>
                    <a:pt x="14" y="206"/>
                  </a:lnTo>
                  <a:lnTo>
                    <a:pt x="18" y="206"/>
                  </a:lnTo>
                  <a:lnTo>
                    <a:pt x="11" y="213"/>
                  </a:lnTo>
                  <a:lnTo>
                    <a:pt x="11" y="221"/>
                  </a:lnTo>
                  <a:lnTo>
                    <a:pt x="14" y="221"/>
                  </a:lnTo>
                  <a:lnTo>
                    <a:pt x="14" y="228"/>
                  </a:lnTo>
                  <a:lnTo>
                    <a:pt x="11" y="228"/>
                  </a:lnTo>
                  <a:lnTo>
                    <a:pt x="14" y="228"/>
                  </a:lnTo>
                  <a:lnTo>
                    <a:pt x="18" y="232"/>
                  </a:lnTo>
                  <a:lnTo>
                    <a:pt x="22" y="235"/>
                  </a:lnTo>
                  <a:lnTo>
                    <a:pt x="18" y="239"/>
                  </a:lnTo>
                  <a:lnTo>
                    <a:pt x="14" y="242"/>
                  </a:lnTo>
                  <a:lnTo>
                    <a:pt x="18" y="246"/>
                  </a:lnTo>
                  <a:lnTo>
                    <a:pt x="18" y="253"/>
                  </a:lnTo>
                  <a:lnTo>
                    <a:pt x="14" y="253"/>
                  </a:lnTo>
                  <a:lnTo>
                    <a:pt x="18" y="257"/>
                  </a:lnTo>
                  <a:lnTo>
                    <a:pt x="14" y="261"/>
                  </a:lnTo>
                  <a:lnTo>
                    <a:pt x="14" y="275"/>
                  </a:lnTo>
                  <a:lnTo>
                    <a:pt x="18" y="279"/>
                  </a:lnTo>
                  <a:lnTo>
                    <a:pt x="22" y="282"/>
                  </a:lnTo>
                  <a:lnTo>
                    <a:pt x="18" y="286"/>
                  </a:lnTo>
                  <a:lnTo>
                    <a:pt x="18" y="293"/>
                  </a:lnTo>
                  <a:lnTo>
                    <a:pt x="14" y="297"/>
                  </a:lnTo>
                  <a:lnTo>
                    <a:pt x="14" y="304"/>
                  </a:lnTo>
                  <a:lnTo>
                    <a:pt x="18" y="304"/>
                  </a:lnTo>
                  <a:lnTo>
                    <a:pt x="14" y="304"/>
                  </a:lnTo>
                  <a:lnTo>
                    <a:pt x="18" y="308"/>
                  </a:lnTo>
                  <a:lnTo>
                    <a:pt x="14" y="311"/>
                  </a:lnTo>
                  <a:lnTo>
                    <a:pt x="18" y="315"/>
                  </a:lnTo>
                  <a:lnTo>
                    <a:pt x="22" y="319"/>
                  </a:lnTo>
                  <a:lnTo>
                    <a:pt x="18" y="322"/>
                  </a:lnTo>
                  <a:lnTo>
                    <a:pt x="18" y="337"/>
                  </a:lnTo>
                  <a:lnTo>
                    <a:pt x="14" y="337"/>
                  </a:lnTo>
                  <a:lnTo>
                    <a:pt x="11" y="340"/>
                  </a:lnTo>
                  <a:lnTo>
                    <a:pt x="7" y="340"/>
                  </a:lnTo>
                  <a:lnTo>
                    <a:pt x="4" y="340"/>
                  </a:lnTo>
                  <a:lnTo>
                    <a:pt x="0" y="344"/>
                  </a:lnTo>
                  <a:lnTo>
                    <a:pt x="0" y="348"/>
                  </a:lnTo>
                </a:path>
              </a:pathLst>
            </a:custGeom>
            <a:noFill/>
            <a:ln w="12700" cmpd="sng">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200">
                <a:solidFill>
                  <a:prstClr val="white"/>
                </a:solidFill>
              </a:endParaRPr>
            </a:p>
          </p:txBody>
        </p:sp>
        <p:sp>
          <p:nvSpPr>
            <p:cNvPr id="54" name="Freeform 96"/>
            <p:cNvSpPr>
              <a:spLocks/>
            </p:cNvSpPr>
            <p:nvPr/>
          </p:nvSpPr>
          <p:spPr bwMode="auto">
            <a:xfrm>
              <a:off x="1776412" y="3841751"/>
              <a:ext cx="69850" cy="655638"/>
            </a:xfrm>
            <a:custGeom>
              <a:avLst/>
              <a:gdLst/>
              <a:ahLst/>
              <a:cxnLst>
                <a:cxn ang="0">
                  <a:pos x="40" y="8"/>
                </a:cxn>
                <a:cxn ang="0">
                  <a:pos x="29" y="11"/>
                </a:cxn>
                <a:cxn ang="0">
                  <a:pos x="18" y="19"/>
                </a:cxn>
                <a:cxn ang="0">
                  <a:pos x="11" y="29"/>
                </a:cxn>
                <a:cxn ang="0">
                  <a:pos x="11" y="47"/>
                </a:cxn>
                <a:cxn ang="0">
                  <a:pos x="15" y="47"/>
                </a:cxn>
                <a:cxn ang="0">
                  <a:pos x="7" y="58"/>
                </a:cxn>
                <a:cxn ang="0">
                  <a:pos x="11" y="62"/>
                </a:cxn>
                <a:cxn ang="0">
                  <a:pos x="7" y="66"/>
                </a:cxn>
                <a:cxn ang="0">
                  <a:pos x="11" y="69"/>
                </a:cxn>
                <a:cxn ang="0">
                  <a:pos x="7" y="73"/>
                </a:cxn>
                <a:cxn ang="0">
                  <a:pos x="7" y="80"/>
                </a:cxn>
                <a:cxn ang="0">
                  <a:pos x="4" y="91"/>
                </a:cxn>
                <a:cxn ang="0">
                  <a:pos x="7" y="116"/>
                </a:cxn>
                <a:cxn ang="0">
                  <a:pos x="7" y="131"/>
                </a:cxn>
                <a:cxn ang="0">
                  <a:pos x="15" y="142"/>
                </a:cxn>
                <a:cxn ang="0">
                  <a:pos x="11" y="145"/>
                </a:cxn>
                <a:cxn ang="0">
                  <a:pos x="4" y="160"/>
                </a:cxn>
                <a:cxn ang="0">
                  <a:pos x="7" y="171"/>
                </a:cxn>
                <a:cxn ang="0">
                  <a:pos x="7" y="189"/>
                </a:cxn>
                <a:cxn ang="0">
                  <a:pos x="7" y="211"/>
                </a:cxn>
                <a:cxn ang="0">
                  <a:pos x="11" y="214"/>
                </a:cxn>
                <a:cxn ang="0">
                  <a:pos x="7" y="218"/>
                </a:cxn>
                <a:cxn ang="0">
                  <a:pos x="11" y="240"/>
                </a:cxn>
                <a:cxn ang="0">
                  <a:pos x="11" y="254"/>
                </a:cxn>
                <a:cxn ang="0">
                  <a:pos x="7" y="272"/>
                </a:cxn>
                <a:cxn ang="0">
                  <a:pos x="11" y="294"/>
                </a:cxn>
                <a:cxn ang="0">
                  <a:pos x="7" y="294"/>
                </a:cxn>
                <a:cxn ang="0">
                  <a:pos x="4" y="298"/>
                </a:cxn>
                <a:cxn ang="0">
                  <a:pos x="4" y="305"/>
                </a:cxn>
                <a:cxn ang="0">
                  <a:pos x="11" y="316"/>
                </a:cxn>
                <a:cxn ang="0">
                  <a:pos x="11" y="323"/>
                </a:cxn>
                <a:cxn ang="0">
                  <a:pos x="4" y="337"/>
                </a:cxn>
                <a:cxn ang="0">
                  <a:pos x="7" y="341"/>
                </a:cxn>
                <a:cxn ang="0">
                  <a:pos x="7" y="348"/>
                </a:cxn>
                <a:cxn ang="0">
                  <a:pos x="11" y="359"/>
                </a:cxn>
                <a:cxn ang="0">
                  <a:pos x="7" y="366"/>
                </a:cxn>
                <a:cxn ang="0">
                  <a:pos x="0" y="381"/>
                </a:cxn>
                <a:cxn ang="0">
                  <a:pos x="4" y="384"/>
                </a:cxn>
                <a:cxn ang="0">
                  <a:pos x="7" y="395"/>
                </a:cxn>
                <a:cxn ang="0">
                  <a:pos x="4" y="403"/>
                </a:cxn>
                <a:cxn ang="0">
                  <a:pos x="4" y="410"/>
                </a:cxn>
              </a:cxnLst>
              <a:rect l="0" t="0" r="r" b="b"/>
              <a:pathLst>
                <a:path w="44" h="413">
                  <a:moveTo>
                    <a:pt x="40" y="0"/>
                  </a:moveTo>
                  <a:lnTo>
                    <a:pt x="44" y="4"/>
                  </a:lnTo>
                  <a:lnTo>
                    <a:pt x="40" y="8"/>
                  </a:lnTo>
                  <a:lnTo>
                    <a:pt x="36" y="8"/>
                  </a:lnTo>
                  <a:lnTo>
                    <a:pt x="33" y="11"/>
                  </a:lnTo>
                  <a:lnTo>
                    <a:pt x="29" y="11"/>
                  </a:lnTo>
                  <a:lnTo>
                    <a:pt x="26" y="15"/>
                  </a:lnTo>
                  <a:lnTo>
                    <a:pt x="22" y="15"/>
                  </a:lnTo>
                  <a:lnTo>
                    <a:pt x="18" y="19"/>
                  </a:lnTo>
                  <a:lnTo>
                    <a:pt x="15" y="19"/>
                  </a:lnTo>
                  <a:lnTo>
                    <a:pt x="11" y="22"/>
                  </a:lnTo>
                  <a:lnTo>
                    <a:pt x="11" y="29"/>
                  </a:lnTo>
                  <a:lnTo>
                    <a:pt x="11" y="37"/>
                  </a:lnTo>
                  <a:lnTo>
                    <a:pt x="11" y="40"/>
                  </a:lnTo>
                  <a:lnTo>
                    <a:pt x="11" y="47"/>
                  </a:lnTo>
                  <a:lnTo>
                    <a:pt x="15" y="47"/>
                  </a:lnTo>
                  <a:lnTo>
                    <a:pt x="11" y="47"/>
                  </a:lnTo>
                  <a:lnTo>
                    <a:pt x="15" y="47"/>
                  </a:lnTo>
                  <a:lnTo>
                    <a:pt x="11" y="51"/>
                  </a:lnTo>
                  <a:lnTo>
                    <a:pt x="11" y="58"/>
                  </a:lnTo>
                  <a:lnTo>
                    <a:pt x="7" y="58"/>
                  </a:lnTo>
                  <a:lnTo>
                    <a:pt x="11" y="62"/>
                  </a:lnTo>
                  <a:lnTo>
                    <a:pt x="7" y="62"/>
                  </a:lnTo>
                  <a:lnTo>
                    <a:pt x="11" y="62"/>
                  </a:lnTo>
                  <a:lnTo>
                    <a:pt x="7" y="66"/>
                  </a:lnTo>
                  <a:lnTo>
                    <a:pt x="11" y="66"/>
                  </a:lnTo>
                  <a:lnTo>
                    <a:pt x="7" y="66"/>
                  </a:lnTo>
                  <a:lnTo>
                    <a:pt x="11" y="66"/>
                  </a:lnTo>
                  <a:lnTo>
                    <a:pt x="7" y="69"/>
                  </a:lnTo>
                  <a:lnTo>
                    <a:pt x="11" y="69"/>
                  </a:lnTo>
                  <a:lnTo>
                    <a:pt x="7" y="73"/>
                  </a:lnTo>
                  <a:lnTo>
                    <a:pt x="11" y="73"/>
                  </a:lnTo>
                  <a:lnTo>
                    <a:pt x="7" y="73"/>
                  </a:lnTo>
                  <a:lnTo>
                    <a:pt x="11" y="73"/>
                  </a:lnTo>
                  <a:lnTo>
                    <a:pt x="4" y="80"/>
                  </a:lnTo>
                  <a:lnTo>
                    <a:pt x="7" y="80"/>
                  </a:lnTo>
                  <a:lnTo>
                    <a:pt x="4" y="80"/>
                  </a:lnTo>
                  <a:lnTo>
                    <a:pt x="4" y="87"/>
                  </a:lnTo>
                  <a:lnTo>
                    <a:pt x="4" y="91"/>
                  </a:lnTo>
                  <a:lnTo>
                    <a:pt x="11" y="98"/>
                  </a:lnTo>
                  <a:lnTo>
                    <a:pt x="11" y="113"/>
                  </a:lnTo>
                  <a:lnTo>
                    <a:pt x="7" y="116"/>
                  </a:lnTo>
                  <a:lnTo>
                    <a:pt x="7" y="127"/>
                  </a:lnTo>
                  <a:lnTo>
                    <a:pt x="11" y="127"/>
                  </a:lnTo>
                  <a:lnTo>
                    <a:pt x="7" y="131"/>
                  </a:lnTo>
                  <a:lnTo>
                    <a:pt x="11" y="131"/>
                  </a:lnTo>
                  <a:lnTo>
                    <a:pt x="7" y="134"/>
                  </a:lnTo>
                  <a:lnTo>
                    <a:pt x="15" y="142"/>
                  </a:lnTo>
                  <a:lnTo>
                    <a:pt x="11" y="142"/>
                  </a:lnTo>
                  <a:lnTo>
                    <a:pt x="15" y="142"/>
                  </a:lnTo>
                  <a:lnTo>
                    <a:pt x="11" y="145"/>
                  </a:lnTo>
                  <a:lnTo>
                    <a:pt x="11" y="149"/>
                  </a:lnTo>
                  <a:lnTo>
                    <a:pt x="4" y="156"/>
                  </a:lnTo>
                  <a:lnTo>
                    <a:pt x="4" y="160"/>
                  </a:lnTo>
                  <a:lnTo>
                    <a:pt x="7" y="163"/>
                  </a:lnTo>
                  <a:lnTo>
                    <a:pt x="11" y="167"/>
                  </a:lnTo>
                  <a:lnTo>
                    <a:pt x="7" y="171"/>
                  </a:lnTo>
                  <a:lnTo>
                    <a:pt x="11" y="171"/>
                  </a:lnTo>
                  <a:lnTo>
                    <a:pt x="7" y="174"/>
                  </a:lnTo>
                  <a:lnTo>
                    <a:pt x="7" y="189"/>
                  </a:lnTo>
                  <a:lnTo>
                    <a:pt x="4" y="192"/>
                  </a:lnTo>
                  <a:lnTo>
                    <a:pt x="7" y="196"/>
                  </a:lnTo>
                  <a:lnTo>
                    <a:pt x="7" y="211"/>
                  </a:lnTo>
                  <a:lnTo>
                    <a:pt x="11" y="214"/>
                  </a:lnTo>
                  <a:lnTo>
                    <a:pt x="7" y="214"/>
                  </a:lnTo>
                  <a:lnTo>
                    <a:pt x="11" y="214"/>
                  </a:lnTo>
                  <a:lnTo>
                    <a:pt x="7" y="214"/>
                  </a:lnTo>
                  <a:lnTo>
                    <a:pt x="11" y="218"/>
                  </a:lnTo>
                  <a:lnTo>
                    <a:pt x="7" y="218"/>
                  </a:lnTo>
                  <a:lnTo>
                    <a:pt x="11" y="221"/>
                  </a:lnTo>
                  <a:lnTo>
                    <a:pt x="11" y="232"/>
                  </a:lnTo>
                  <a:lnTo>
                    <a:pt x="11" y="240"/>
                  </a:lnTo>
                  <a:lnTo>
                    <a:pt x="11" y="254"/>
                  </a:lnTo>
                  <a:lnTo>
                    <a:pt x="7" y="254"/>
                  </a:lnTo>
                  <a:lnTo>
                    <a:pt x="11" y="254"/>
                  </a:lnTo>
                  <a:lnTo>
                    <a:pt x="11" y="261"/>
                  </a:lnTo>
                  <a:lnTo>
                    <a:pt x="11" y="269"/>
                  </a:lnTo>
                  <a:lnTo>
                    <a:pt x="7" y="272"/>
                  </a:lnTo>
                  <a:lnTo>
                    <a:pt x="4" y="276"/>
                  </a:lnTo>
                  <a:lnTo>
                    <a:pt x="11" y="283"/>
                  </a:lnTo>
                  <a:lnTo>
                    <a:pt x="11" y="294"/>
                  </a:lnTo>
                  <a:lnTo>
                    <a:pt x="7" y="294"/>
                  </a:lnTo>
                  <a:lnTo>
                    <a:pt x="11" y="294"/>
                  </a:lnTo>
                  <a:lnTo>
                    <a:pt x="7" y="294"/>
                  </a:lnTo>
                  <a:lnTo>
                    <a:pt x="11" y="294"/>
                  </a:lnTo>
                  <a:lnTo>
                    <a:pt x="7" y="298"/>
                  </a:lnTo>
                  <a:lnTo>
                    <a:pt x="4" y="298"/>
                  </a:lnTo>
                  <a:lnTo>
                    <a:pt x="7" y="298"/>
                  </a:lnTo>
                  <a:lnTo>
                    <a:pt x="7" y="305"/>
                  </a:lnTo>
                  <a:lnTo>
                    <a:pt x="4" y="305"/>
                  </a:lnTo>
                  <a:lnTo>
                    <a:pt x="7" y="305"/>
                  </a:lnTo>
                  <a:lnTo>
                    <a:pt x="4" y="308"/>
                  </a:lnTo>
                  <a:lnTo>
                    <a:pt x="11" y="316"/>
                  </a:lnTo>
                  <a:lnTo>
                    <a:pt x="11" y="319"/>
                  </a:lnTo>
                  <a:lnTo>
                    <a:pt x="7" y="319"/>
                  </a:lnTo>
                  <a:lnTo>
                    <a:pt x="11" y="323"/>
                  </a:lnTo>
                  <a:lnTo>
                    <a:pt x="7" y="326"/>
                  </a:lnTo>
                  <a:lnTo>
                    <a:pt x="7" y="337"/>
                  </a:lnTo>
                  <a:lnTo>
                    <a:pt x="4" y="337"/>
                  </a:lnTo>
                  <a:lnTo>
                    <a:pt x="7" y="341"/>
                  </a:lnTo>
                  <a:lnTo>
                    <a:pt x="4" y="341"/>
                  </a:lnTo>
                  <a:lnTo>
                    <a:pt x="7" y="341"/>
                  </a:lnTo>
                  <a:lnTo>
                    <a:pt x="4" y="341"/>
                  </a:lnTo>
                  <a:lnTo>
                    <a:pt x="4" y="348"/>
                  </a:lnTo>
                  <a:lnTo>
                    <a:pt x="7" y="348"/>
                  </a:lnTo>
                  <a:lnTo>
                    <a:pt x="4" y="348"/>
                  </a:lnTo>
                  <a:lnTo>
                    <a:pt x="11" y="355"/>
                  </a:lnTo>
                  <a:lnTo>
                    <a:pt x="11" y="359"/>
                  </a:lnTo>
                  <a:lnTo>
                    <a:pt x="7" y="359"/>
                  </a:lnTo>
                  <a:lnTo>
                    <a:pt x="11" y="363"/>
                  </a:lnTo>
                  <a:lnTo>
                    <a:pt x="7" y="366"/>
                  </a:lnTo>
                  <a:lnTo>
                    <a:pt x="7" y="370"/>
                  </a:lnTo>
                  <a:lnTo>
                    <a:pt x="0" y="377"/>
                  </a:lnTo>
                  <a:lnTo>
                    <a:pt x="0" y="381"/>
                  </a:lnTo>
                  <a:lnTo>
                    <a:pt x="4" y="381"/>
                  </a:lnTo>
                  <a:lnTo>
                    <a:pt x="0" y="384"/>
                  </a:lnTo>
                  <a:lnTo>
                    <a:pt x="4" y="384"/>
                  </a:lnTo>
                  <a:lnTo>
                    <a:pt x="0" y="388"/>
                  </a:lnTo>
                  <a:lnTo>
                    <a:pt x="4" y="392"/>
                  </a:lnTo>
                  <a:lnTo>
                    <a:pt x="7" y="395"/>
                  </a:lnTo>
                  <a:lnTo>
                    <a:pt x="4" y="399"/>
                  </a:lnTo>
                  <a:lnTo>
                    <a:pt x="7" y="399"/>
                  </a:lnTo>
                  <a:lnTo>
                    <a:pt x="4" y="403"/>
                  </a:lnTo>
                  <a:lnTo>
                    <a:pt x="7" y="403"/>
                  </a:lnTo>
                  <a:lnTo>
                    <a:pt x="7" y="410"/>
                  </a:lnTo>
                  <a:lnTo>
                    <a:pt x="4" y="410"/>
                  </a:lnTo>
                  <a:lnTo>
                    <a:pt x="7" y="410"/>
                  </a:lnTo>
                  <a:lnTo>
                    <a:pt x="4" y="413"/>
                  </a:lnTo>
                </a:path>
              </a:pathLst>
            </a:custGeom>
            <a:noFill/>
            <a:ln w="12700" cmpd="sng">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200">
                <a:solidFill>
                  <a:prstClr val="white"/>
                </a:solidFill>
              </a:endParaRPr>
            </a:p>
          </p:txBody>
        </p:sp>
        <p:sp>
          <p:nvSpPr>
            <p:cNvPr id="55" name="Freeform 97"/>
            <p:cNvSpPr>
              <a:spLocks/>
            </p:cNvSpPr>
            <p:nvPr/>
          </p:nvSpPr>
          <p:spPr bwMode="auto">
            <a:xfrm>
              <a:off x="1771650" y="4497388"/>
              <a:ext cx="28575" cy="703263"/>
            </a:xfrm>
            <a:custGeom>
              <a:avLst/>
              <a:gdLst/>
              <a:ahLst/>
              <a:cxnLst>
                <a:cxn ang="0">
                  <a:pos x="14" y="11"/>
                </a:cxn>
                <a:cxn ang="0">
                  <a:pos x="10" y="19"/>
                </a:cxn>
                <a:cxn ang="0">
                  <a:pos x="7" y="22"/>
                </a:cxn>
                <a:cxn ang="0">
                  <a:pos x="14" y="37"/>
                </a:cxn>
                <a:cxn ang="0">
                  <a:pos x="10" y="40"/>
                </a:cxn>
                <a:cxn ang="0">
                  <a:pos x="10" y="48"/>
                </a:cxn>
                <a:cxn ang="0">
                  <a:pos x="7" y="58"/>
                </a:cxn>
                <a:cxn ang="0">
                  <a:pos x="7" y="69"/>
                </a:cxn>
                <a:cxn ang="0">
                  <a:pos x="7" y="77"/>
                </a:cxn>
                <a:cxn ang="0">
                  <a:pos x="10" y="84"/>
                </a:cxn>
                <a:cxn ang="0">
                  <a:pos x="7" y="91"/>
                </a:cxn>
                <a:cxn ang="0">
                  <a:pos x="3" y="109"/>
                </a:cxn>
                <a:cxn ang="0">
                  <a:pos x="7" y="116"/>
                </a:cxn>
                <a:cxn ang="0">
                  <a:pos x="3" y="135"/>
                </a:cxn>
                <a:cxn ang="0">
                  <a:pos x="7" y="142"/>
                </a:cxn>
                <a:cxn ang="0">
                  <a:pos x="10" y="156"/>
                </a:cxn>
                <a:cxn ang="0">
                  <a:pos x="14" y="164"/>
                </a:cxn>
                <a:cxn ang="0">
                  <a:pos x="3" y="167"/>
                </a:cxn>
                <a:cxn ang="0">
                  <a:pos x="3" y="174"/>
                </a:cxn>
                <a:cxn ang="0">
                  <a:pos x="3" y="193"/>
                </a:cxn>
                <a:cxn ang="0">
                  <a:pos x="7" y="200"/>
                </a:cxn>
                <a:cxn ang="0">
                  <a:pos x="0" y="211"/>
                </a:cxn>
                <a:cxn ang="0">
                  <a:pos x="3" y="229"/>
                </a:cxn>
                <a:cxn ang="0">
                  <a:pos x="7" y="229"/>
                </a:cxn>
                <a:cxn ang="0">
                  <a:pos x="7" y="240"/>
                </a:cxn>
                <a:cxn ang="0">
                  <a:pos x="7" y="243"/>
                </a:cxn>
                <a:cxn ang="0">
                  <a:pos x="3" y="250"/>
                </a:cxn>
                <a:cxn ang="0">
                  <a:pos x="3" y="272"/>
                </a:cxn>
                <a:cxn ang="0">
                  <a:pos x="7" y="290"/>
                </a:cxn>
                <a:cxn ang="0">
                  <a:pos x="3" y="294"/>
                </a:cxn>
                <a:cxn ang="0">
                  <a:pos x="7" y="294"/>
                </a:cxn>
                <a:cxn ang="0">
                  <a:pos x="3" y="301"/>
                </a:cxn>
                <a:cxn ang="0">
                  <a:pos x="7" y="312"/>
                </a:cxn>
                <a:cxn ang="0">
                  <a:pos x="7" y="319"/>
                </a:cxn>
                <a:cxn ang="0">
                  <a:pos x="7" y="334"/>
                </a:cxn>
                <a:cxn ang="0">
                  <a:pos x="7" y="363"/>
                </a:cxn>
                <a:cxn ang="0">
                  <a:pos x="7" y="377"/>
                </a:cxn>
                <a:cxn ang="0">
                  <a:pos x="3" y="377"/>
                </a:cxn>
                <a:cxn ang="0">
                  <a:pos x="10" y="388"/>
                </a:cxn>
                <a:cxn ang="0">
                  <a:pos x="7" y="388"/>
                </a:cxn>
                <a:cxn ang="0">
                  <a:pos x="7" y="421"/>
                </a:cxn>
                <a:cxn ang="0">
                  <a:pos x="7" y="435"/>
                </a:cxn>
              </a:cxnLst>
              <a:rect l="0" t="0" r="r" b="b"/>
              <a:pathLst>
                <a:path w="18" h="443">
                  <a:moveTo>
                    <a:pt x="7" y="0"/>
                  </a:moveTo>
                  <a:lnTo>
                    <a:pt x="14" y="8"/>
                  </a:lnTo>
                  <a:lnTo>
                    <a:pt x="14" y="11"/>
                  </a:lnTo>
                  <a:lnTo>
                    <a:pt x="18" y="11"/>
                  </a:lnTo>
                  <a:lnTo>
                    <a:pt x="14" y="15"/>
                  </a:lnTo>
                  <a:lnTo>
                    <a:pt x="10" y="19"/>
                  </a:lnTo>
                  <a:lnTo>
                    <a:pt x="7" y="19"/>
                  </a:lnTo>
                  <a:lnTo>
                    <a:pt x="10" y="19"/>
                  </a:lnTo>
                  <a:lnTo>
                    <a:pt x="7" y="22"/>
                  </a:lnTo>
                  <a:lnTo>
                    <a:pt x="10" y="26"/>
                  </a:lnTo>
                  <a:lnTo>
                    <a:pt x="10" y="33"/>
                  </a:lnTo>
                  <a:lnTo>
                    <a:pt x="14" y="37"/>
                  </a:lnTo>
                  <a:lnTo>
                    <a:pt x="10" y="37"/>
                  </a:lnTo>
                  <a:lnTo>
                    <a:pt x="14" y="37"/>
                  </a:lnTo>
                  <a:lnTo>
                    <a:pt x="10" y="40"/>
                  </a:lnTo>
                  <a:lnTo>
                    <a:pt x="10" y="44"/>
                  </a:lnTo>
                  <a:lnTo>
                    <a:pt x="7" y="48"/>
                  </a:lnTo>
                  <a:lnTo>
                    <a:pt x="10" y="48"/>
                  </a:lnTo>
                  <a:lnTo>
                    <a:pt x="10" y="55"/>
                  </a:lnTo>
                  <a:lnTo>
                    <a:pt x="10" y="58"/>
                  </a:lnTo>
                  <a:lnTo>
                    <a:pt x="7" y="58"/>
                  </a:lnTo>
                  <a:lnTo>
                    <a:pt x="10" y="62"/>
                  </a:lnTo>
                  <a:lnTo>
                    <a:pt x="3" y="69"/>
                  </a:lnTo>
                  <a:lnTo>
                    <a:pt x="7" y="69"/>
                  </a:lnTo>
                  <a:lnTo>
                    <a:pt x="3" y="69"/>
                  </a:lnTo>
                  <a:lnTo>
                    <a:pt x="10" y="77"/>
                  </a:lnTo>
                  <a:lnTo>
                    <a:pt x="7" y="77"/>
                  </a:lnTo>
                  <a:lnTo>
                    <a:pt x="10" y="77"/>
                  </a:lnTo>
                  <a:lnTo>
                    <a:pt x="7" y="80"/>
                  </a:lnTo>
                  <a:lnTo>
                    <a:pt x="10" y="84"/>
                  </a:lnTo>
                  <a:lnTo>
                    <a:pt x="7" y="87"/>
                  </a:lnTo>
                  <a:lnTo>
                    <a:pt x="3" y="87"/>
                  </a:lnTo>
                  <a:lnTo>
                    <a:pt x="7" y="91"/>
                  </a:lnTo>
                  <a:lnTo>
                    <a:pt x="7" y="98"/>
                  </a:lnTo>
                  <a:lnTo>
                    <a:pt x="7" y="106"/>
                  </a:lnTo>
                  <a:lnTo>
                    <a:pt x="3" y="109"/>
                  </a:lnTo>
                  <a:lnTo>
                    <a:pt x="7" y="109"/>
                  </a:lnTo>
                  <a:lnTo>
                    <a:pt x="3" y="113"/>
                  </a:lnTo>
                  <a:lnTo>
                    <a:pt x="7" y="116"/>
                  </a:lnTo>
                  <a:lnTo>
                    <a:pt x="7" y="124"/>
                  </a:lnTo>
                  <a:lnTo>
                    <a:pt x="3" y="127"/>
                  </a:lnTo>
                  <a:lnTo>
                    <a:pt x="3" y="135"/>
                  </a:lnTo>
                  <a:lnTo>
                    <a:pt x="7" y="138"/>
                  </a:lnTo>
                  <a:lnTo>
                    <a:pt x="10" y="138"/>
                  </a:lnTo>
                  <a:lnTo>
                    <a:pt x="7" y="142"/>
                  </a:lnTo>
                  <a:lnTo>
                    <a:pt x="7" y="145"/>
                  </a:lnTo>
                  <a:lnTo>
                    <a:pt x="10" y="149"/>
                  </a:lnTo>
                  <a:lnTo>
                    <a:pt x="10" y="156"/>
                  </a:lnTo>
                  <a:lnTo>
                    <a:pt x="14" y="160"/>
                  </a:lnTo>
                  <a:lnTo>
                    <a:pt x="18" y="160"/>
                  </a:lnTo>
                  <a:lnTo>
                    <a:pt x="14" y="164"/>
                  </a:lnTo>
                  <a:lnTo>
                    <a:pt x="10" y="167"/>
                  </a:lnTo>
                  <a:lnTo>
                    <a:pt x="7" y="167"/>
                  </a:lnTo>
                  <a:lnTo>
                    <a:pt x="3" y="167"/>
                  </a:lnTo>
                  <a:lnTo>
                    <a:pt x="3" y="174"/>
                  </a:lnTo>
                  <a:lnTo>
                    <a:pt x="0" y="174"/>
                  </a:lnTo>
                  <a:lnTo>
                    <a:pt x="3" y="174"/>
                  </a:lnTo>
                  <a:lnTo>
                    <a:pt x="0" y="174"/>
                  </a:lnTo>
                  <a:lnTo>
                    <a:pt x="3" y="178"/>
                  </a:lnTo>
                  <a:lnTo>
                    <a:pt x="3" y="193"/>
                  </a:lnTo>
                  <a:lnTo>
                    <a:pt x="7" y="193"/>
                  </a:lnTo>
                  <a:lnTo>
                    <a:pt x="3" y="196"/>
                  </a:lnTo>
                  <a:lnTo>
                    <a:pt x="7" y="200"/>
                  </a:lnTo>
                  <a:lnTo>
                    <a:pt x="7" y="203"/>
                  </a:lnTo>
                  <a:lnTo>
                    <a:pt x="3" y="207"/>
                  </a:lnTo>
                  <a:lnTo>
                    <a:pt x="0" y="211"/>
                  </a:lnTo>
                  <a:lnTo>
                    <a:pt x="0" y="218"/>
                  </a:lnTo>
                  <a:lnTo>
                    <a:pt x="3" y="221"/>
                  </a:lnTo>
                  <a:lnTo>
                    <a:pt x="3" y="229"/>
                  </a:lnTo>
                  <a:lnTo>
                    <a:pt x="7" y="229"/>
                  </a:lnTo>
                  <a:lnTo>
                    <a:pt x="3" y="229"/>
                  </a:lnTo>
                  <a:lnTo>
                    <a:pt x="7" y="229"/>
                  </a:lnTo>
                  <a:lnTo>
                    <a:pt x="3" y="229"/>
                  </a:lnTo>
                  <a:lnTo>
                    <a:pt x="7" y="232"/>
                  </a:lnTo>
                  <a:lnTo>
                    <a:pt x="7" y="240"/>
                  </a:lnTo>
                  <a:lnTo>
                    <a:pt x="7" y="243"/>
                  </a:lnTo>
                  <a:lnTo>
                    <a:pt x="3" y="243"/>
                  </a:lnTo>
                  <a:lnTo>
                    <a:pt x="7" y="243"/>
                  </a:lnTo>
                  <a:lnTo>
                    <a:pt x="3" y="243"/>
                  </a:lnTo>
                  <a:lnTo>
                    <a:pt x="7" y="247"/>
                  </a:lnTo>
                  <a:lnTo>
                    <a:pt x="3" y="250"/>
                  </a:lnTo>
                  <a:lnTo>
                    <a:pt x="3" y="269"/>
                  </a:lnTo>
                  <a:lnTo>
                    <a:pt x="7" y="269"/>
                  </a:lnTo>
                  <a:lnTo>
                    <a:pt x="3" y="272"/>
                  </a:lnTo>
                  <a:lnTo>
                    <a:pt x="10" y="279"/>
                  </a:lnTo>
                  <a:lnTo>
                    <a:pt x="10" y="287"/>
                  </a:lnTo>
                  <a:lnTo>
                    <a:pt x="7" y="290"/>
                  </a:lnTo>
                  <a:lnTo>
                    <a:pt x="3" y="290"/>
                  </a:lnTo>
                  <a:lnTo>
                    <a:pt x="7" y="294"/>
                  </a:lnTo>
                  <a:lnTo>
                    <a:pt x="3" y="294"/>
                  </a:lnTo>
                  <a:lnTo>
                    <a:pt x="7" y="294"/>
                  </a:lnTo>
                  <a:lnTo>
                    <a:pt x="3" y="294"/>
                  </a:lnTo>
                  <a:lnTo>
                    <a:pt x="7" y="294"/>
                  </a:lnTo>
                  <a:lnTo>
                    <a:pt x="3" y="298"/>
                  </a:lnTo>
                  <a:lnTo>
                    <a:pt x="7" y="301"/>
                  </a:lnTo>
                  <a:lnTo>
                    <a:pt x="3" y="301"/>
                  </a:lnTo>
                  <a:lnTo>
                    <a:pt x="7" y="305"/>
                  </a:lnTo>
                  <a:lnTo>
                    <a:pt x="3" y="308"/>
                  </a:lnTo>
                  <a:lnTo>
                    <a:pt x="7" y="312"/>
                  </a:lnTo>
                  <a:lnTo>
                    <a:pt x="7" y="319"/>
                  </a:lnTo>
                  <a:lnTo>
                    <a:pt x="3" y="319"/>
                  </a:lnTo>
                  <a:lnTo>
                    <a:pt x="7" y="319"/>
                  </a:lnTo>
                  <a:lnTo>
                    <a:pt x="3" y="323"/>
                  </a:lnTo>
                  <a:lnTo>
                    <a:pt x="3" y="330"/>
                  </a:lnTo>
                  <a:lnTo>
                    <a:pt x="7" y="334"/>
                  </a:lnTo>
                  <a:lnTo>
                    <a:pt x="7" y="345"/>
                  </a:lnTo>
                  <a:lnTo>
                    <a:pt x="7" y="352"/>
                  </a:lnTo>
                  <a:lnTo>
                    <a:pt x="7" y="363"/>
                  </a:lnTo>
                  <a:lnTo>
                    <a:pt x="10" y="363"/>
                  </a:lnTo>
                  <a:lnTo>
                    <a:pt x="7" y="366"/>
                  </a:lnTo>
                  <a:lnTo>
                    <a:pt x="7" y="377"/>
                  </a:lnTo>
                  <a:lnTo>
                    <a:pt x="3" y="377"/>
                  </a:lnTo>
                  <a:lnTo>
                    <a:pt x="7" y="377"/>
                  </a:lnTo>
                  <a:lnTo>
                    <a:pt x="3" y="377"/>
                  </a:lnTo>
                  <a:lnTo>
                    <a:pt x="7" y="377"/>
                  </a:lnTo>
                  <a:lnTo>
                    <a:pt x="3" y="381"/>
                  </a:lnTo>
                  <a:lnTo>
                    <a:pt x="10" y="388"/>
                  </a:lnTo>
                  <a:lnTo>
                    <a:pt x="7" y="388"/>
                  </a:lnTo>
                  <a:lnTo>
                    <a:pt x="10" y="388"/>
                  </a:lnTo>
                  <a:lnTo>
                    <a:pt x="7" y="388"/>
                  </a:lnTo>
                  <a:lnTo>
                    <a:pt x="10" y="392"/>
                  </a:lnTo>
                  <a:lnTo>
                    <a:pt x="7" y="395"/>
                  </a:lnTo>
                  <a:lnTo>
                    <a:pt x="7" y="421"/>
                  </a:lnTo>
                  <a:lnTo>
                    <a:pt x="10" y="424"/>
                  </a:lnTo>
                  <a:lnTo>
                    <a:pt x="7" y="428"/>
                  </a:lnTo>
                  <a:lnTo>
                    <a:pt x="7" y="435"/>
                  </a:lnTo>
                  <a:lnTo>
                    <a:pt x="14" y="443"/>
                  </a:lnTo>
                  <a:lnTo>
                    <a:pt x="10" y="443"/>
                  </a:lnTo>
                </a:path>
              </a:pathLst>
            </a:custGeom>
            <a:noFill/>
            <a:ln w="12700" cmpd="sng">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200">
                <a:solidFill>
                  <a:prstClr val="white"/>
                </a:solidFill>
              </a:endParaRPr>
            </a:p>
          </p:txBody>
        </p:sp>
        <p:sp>
          <p:nvSpPr>
            <p:cNvPr id="56" name="Freeform 98"/>
            <p:cNvSpPr>
              <a:spLocks/>
            </p:cNvSpPr>
            <p:nvPr/>
          </p:nvSpPr>
          <p:spPr bwMode="auto">
            <a:xfrm>
              <a:off x="1776412" y="5200651"/>
              <a:ext cx="17463" cy="407988"/>
            </a:xfrm>
            <a:custGeom>
              <a:avLst/>
              <a:gdLst/>
              <a:ahLst/>
              <a:cxnLst>
                <a:cxn ang="0">
                  <a:pos x="11" y="0"/>
                </a:cxn>
                <a:cxn ang="0">
                  <a:pos x="11" y="0"/>
                </a:cxn>
                <a:cxn ang="0">
                  <a:pos x="11" y="3"/>
                </a:cxn>
                <a:cxn ang="0">
                  <a:pos x="7" y="14"/>
                </a:cxn>
                <a:cxn ang="0">
                  <a:pos x="4" y="29"/>
                </a:cxn>
                <a:cxn ang="0">
                  <a:pos x="4" y="32"/>
                </a:cxn>
                <a:cxn ang="0">
                  <a:pos x="7" y="50"/>
                </a:cxn>
                <a:cxn ang="0">
                  <a:pos x="7" y="54"/>
                </a:cxn>
                <a:cxn ang="0">
                  <a:pos x="7" y="57"/>
                </a:cxn>
                <a:cxn ang="0">
                  <a:pos x="4" y="65"/>
                </a:cxn>
                <a:cxn ang="0">
                  <a:pos x="7" y="79"/>
                </a:cxn>
                <a:cxn ang="0">
                  <a:pos x="7" y="83"/>
                </a:cxn>
                <a:cxn ang="0">
                  <a:pos x="7" y="83"/>
                </a:cxn>
                <a:cxn ang="0">
                  <a:pos x="7" y="86"/>
                </a:cxn>
                <a:cxn ang="0">
                  <a:pos x="4" y="105"/>
                </a:cxn>
                <a:cxn ang="0">
                  <a:pos x="7" y="112"/>
                </a:cxn>
                <a:cxn ang="0">
                  <a:pos x="4" y="119"/>
                </a:cxn>
                <a:cxn ang="0">
                  <a:pos x="4" y="123"/>
                </a:cxn>
                <a:cxn ang="0">
                  <a:pos x="7" y="130"/>
                </a:cxn>
                <a:cxn ang="0">
                  <a:pos x="7" y="130"/>
                </a:cxn>
                <a:cxn ang="0">
                  <a:pos x="4" y="137"/>
                </a:cxn>
                <a:cxn ang="0">
                  <a:pos x="4" y="137"/>
                </a:cxn>
                <a:cxn ang="0">
                  <a:pos x="4" y="141"/>
                </a:cxn>
                <a:cxn ang="0">
                  <a:pos x="4" y="144"/>
                </a:cxn>
                <a:cxn ang="0">
                  <a:pos x="7" y="155"/>
                </a:cxn>
                <a:cxn ang="0">
                  <a:pos x="7" y="170"/>
                </a:cxn>
                <a:cxn ang="0">
                  <a:pos x="4" y="202"/>
                </a:cxn>
                <a:cxn ang="0">
                  <a:pos x="4" y="206"/>
                </a:cxn>
                <a:cxn ang="0">
                  <a:pos x="4" y="206"/>
                </a:cxn>
                <a:cxn ang="0">
                  <a:pos x="4" y="213"/>
                </a:cxn>
                <a:cxn ang="0">
                  <a:pos x="4" y="213"/>
                </a:cxn>
                <a:cxn ang="0">
                  <a:pos x="4" y="217"/>
                </a:cxn>
                <a:cxn ang="0">
                  <a:pos x="4" y="221"/>
                </a:cxn>
                <a:cxn ang="0">
                  <a:pos x="7" y="231"/>
                </a:cxn>
                <a:cxn ang="0">
                  <a:pos x="4" y="239"/>
                </a:cxn>
                <a:cxn ang="0">
                  <a:pos x="4" y="239"/>
                </a:cxn>
                <a:cxn ang="0">
                  <a:pos x="4" y="242"/>
                </a:cxn>
                <a:cxn ang="0">
                  <a:pos x="4" y="242"/>
                </a:cxn>
                <a:cxn ang="0">
                  <a:pos x="7" y="253"/>
                </a:cxn>
                <a:cxn ang="0">
                  <a:pos x="7" y="253"/>
                </a:cxn>
                <a:cxn ang="0">
                  <a:pos x="7" y="257"/>
                </a:cxn>
                <a:cxn ang="0">
                  <a:pos x="7" y="257"/>
                </a:cxn>
              </a:cxnLst>
              <a:rect l="0" t="0" r="r" b="b"/>
              <a:pathLst>
                <a:path w="11" h="257">
                  <a:moveTo>
                    <a:pt x="7" y="0"/>
                  </a:moveTo>
                  <a:lnTo>
                    <a:pt x="11" y="0"/>
                  </a:lnTo>
                  <a:lnTo>
                    <a:pt x="7" y="0"/>
                  </a:lnTo>
                  <a:lnTo>
                    <a:pt x="11" y="0"/>
                  </a:lnTo>
                  <a:lnTo>
                    <a:pt x="7" y="3"/>
                  </a:lnTo>
                  <a:lnTo>
                    <a:pt x="11" y="3"/>
                  </a:lnTo>
                  <a:lnTo>
                    <a:pt x="7" y="7"/>
                  </a:lnTo>
                  <a:lnTo>
                    <a:pt x="7" y="14"/>
                  </a:lnTo>
                  <a:lnTo>
                    <a:pt x="4" y="18"/>
                  </a:lnTo>
                  <a:lnTo>
                    <a:pt x="4" y="29"/>
                  </a:lnTo>
                  <a:lnTo>
                    <a:pt x="0" y="29"/>
                  </a:lnTo>
                  <a:lnTo>
                    <a:pt x="4" y="32"/>
                  </a:lnTo>
                  <a:lnTo>
                    <a:pt x="4" y="47"/>
                  </a:lnTo>
                  <a:lnTo>
                    <a:pt x="7" y="50"/>
                  </a:lnTo>
                  <a:lnTo>
                    <a:pt x="11" y="54"/>
                  </a:lnTo>
                  <a:lnTo>
                    <a:pt x="7" y="54"/>
                  </a:lnTo>
                  <a:lnTo>
                    <a:pt x="11" y="54"/>
                  </a:lnTo>
                  <a:lnTo>
                    <a:pt x="7" y="57"/>
                  </a:lnTo>
                  <a:lnTo>
                    <a:pt x="11" y="57"/>
                  </a:lnTo>
                  <a:lnTo>
                    <a:pt x="4" y="65"/>
                  </a:lnTo>
                  <a:lnTo>
                    <a:pt x="4" y="76"/>
                  </a:lnTo>
                  <a:lnTo>
                    <a:pt x="7" y="79"/>
                  </a:lnTo>
                  <a:lnTo>
                    <a:pt x="11" y="83"/>
                  </a:lnTo>
                  <a:lnTo>
                    <a:pt x="7" y="83"/>
                  </a:lnTo>
                  <a:lnTo>
                    <a:pt x="11" y="83"/>
                  </a:lnTo>
                  <a:lnTo>
                    <a:pt x="7" y="83"/>
                  </a:lnTo>
                  <a:lnTo>
                    <a:pt x="11" y="83"/>
                  </a:lnTo>
                  <a:lnTo>
                    <a:pt x="7" y="86"/>
                  </a:lnTo>
                  <a:lnTo>
                    <a:pt x="7" y="101"/>
                  </a:lnTo>
                  <a:lnTo>
                    <a:pt x="4" y="105"/>
                  </a:lnTo>
                  <a:lnTo>
                    <a:pt x="7" y="105"/>
                  </a:lnTo>
                  <a:lnTo>
                    <a:pt x="7" y="112"/>
                  </a:lnTo>
                  <a:lnTo>
                    <a:pt x="7" y="119"/>
                  </a:lnTo>
                  <a:lnTo>
                    <a:pt x="4" y="119"/>
                  </a:lnTo>
                  <a:lnTo>
                    <a:pt x="0" y="119"/>
                  </a:lnTo>
                  <a:lnTo>
                    <a:pt x="4" y="123"/>
                  </a:lnTo>
                  <a:lnTo>
                    <a:pt x="0" y="123"/>
                  </a:lnTo>
                  <a:lnTo>
                    <a:pt x="7" y="130"/>
                  </a:lnTo>
                  <a:lnTo>
                    <a:pt x="4" y="130"/>
                  </a:lnTo>
                  <a:lnTo>
                    <a:pt x="7" y="130"/>
                  </a:lnTo>
                  <a:lnTo>
                    <a:pt x="7" y="137"/>
                  </a:lnTo>
                  <a:lnTo>
                    <a:pt x="4" y="137"/>
                  </a:lnTo>
                  <a:lnTo>
                    <a:pt x="7" y="137"/>
                  </a:lnTo>
                  <a:lnTo>
                    <a:pt x="4" y="137"/>
                  </a:lnTo>
                  <a:lnTo>
                    <a:pt x="7" y="141"/>
                  </a:lnTo>
                  <a:lnTo>
                    <a:pt x="4" y="141"/>
                  </a:lnTo>
                  <a:lnTo>
                    <a:pt x="7" y="144"/>
                  </a:lnTo>
                  <a:lnTo>
                    <a:pt x="4" y="144"/>
                  </a:lnTo>
                  <a:lnTo>
                    <a:pt x="7" y="148"/>
                  </a:lnTo>
                  <a:lnTo>
                    <a:pt x="7" y="155"/>
                  </a:lnTo>
                  <a:lnTo>
                    <a:pt x="7" y="163"/>
                  </a:lnTo>
                  <a:lnTo>
                    <a:pt x="7" y="170"/>
                  </a:lnTo>
                  <a:lnTo>
                    <a:pt x="4" y="173"/>
                  </a:lnTo>
                  <a:lnTo>
                    <a:pt x="4" y="202"/>
                  </a:lnTo>
                  <a:lnTo>
                    <a:pt x="7" y="206"/>
                  </a:lnTo>
                  <a:lnTo>
                    <a:pt x="4" y="206"/>
                  </a:lnTo>
                  <a:lnTo>
                    <a:pt x="7" y="206"/>
                  </a:lnTo>
                  <a:lnTo>
                    <a:pt x="4" y="206"/>
                  </a:lnTo>
                  <a:lnTo>
                    <a:pt x="7" y="210"/>
                  </a:lnTo>
                  <a:lnTo>
                    <a:pt x="4" y="213"/>
                  </a:lnTo>
                  <a:lnTo>
                    <a:pt x="7" y="213"/>
                  </a:lnTo>
                  <a:lnTo>
                    <a:pt x="4" y="213"/>
                  </a:lnTo>
                  <a:lnTo>
                    <a:pt x="7" y="217"/>
                  </a:lnTo>
                  <a:lnTo>
                    <a:pt x="4" y="217"/>
                  </a:lnTo>
                  <a:lnTo>
                    <a:pt x="7" y="217"/>
                  </a:lnTo>
                  <a:lnTo>
                    <a:pt x="4" y="221"/>
                  </a:lnTo>
                  <a:lnTo>
                    <a:pt x="4" y="231"/>
                  </a:lnTo>
                  <a:lnTo>
                    <a:pt x="7" y="231"/>
                  </a:lnTo>
                  <a:lnTo>
                    <a:pt x="4" y="231"/>
                  </a:lnTo>
                  <a:lnTo>
                    <a:pt x="4" y="239"/>
                  </a:lnTo>
                  <a:lnTo>
                    <a:pt x="7" y="239"/>
                  </a:lnTo>
                  <a:lnTo>
                    <a:pt x="4" y="239"/>
                  </a:lnTo>
                  <a:lnTo>
                    <a:pt x="7" y="239"/>
                  </a:lnTo>
                  <a:lnTo>
                    <a:pt x="4" y="242"/>
                  </a:lnTo>
                  <a:lnTo>
                    <a:pt x="7" y="242"/>
                  </a:lnTo>
                  <a:lnTo>
                    <a:pt x="4" y="242"/>
                  </a:lnTo>
                  <a:lnTo>
                    <a:pt x="7" y="246"/>
                  </a:lnTo>
                  <a:lnTo>
                    <a:pt x="7" y="253"/>
                  </a:lnTo>
                  <a:lnTo>
                    <a:pt x="4" y="253"/>
                  </a:lnTo>
                  <a:lnTo>
                    <a:pt x="7" y="253"/>
                  </a:lnTo>
                  <a:lnTo>
                    <a:pt x="4" y="253"/>
                  </a:lnTo>
                  <a:lnTo>
                    <a:pt x="7" y="257"/>
                  </a:lnTo>
                  <a:lnTo>
                    <a:pt x="4" y="257"/>
                  </a:lnTo>
                  <a:lnTo>
                    <a:pt x="7" y="257"/>
                  </a:lnTo>
                </a:path>
              </a:pathLst>
            </a:custGeom>
            <a:noFill/>
            <a:ln w="12700" cmpd="sng">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200">
                <a:solidFill>
                  <a:prstClr val="white"/>
                </a:solidFill>
              </a:endParaRPr>
            </a:p>
          </p:txBody>
        </p:sp>
      </p:grpSp>
      <p:sp>
        <p:nvSpPr>
          <p:cNvPr id="146" name="Line 51"/>
          <p:cNvSpPr>
            <a:spLocks noChangeShapeType="1"/>
          </p:cNvSpPr>
          <p:nvPr/>
        </p:nvSpPr>
        <p:spPr bwMode="auto">
          <a:xfrm>
            <a:off x="1582918" y="1025412"/>
            <a:ext cx="1226183" cy="0"/>
          </a:xfrm>
          <a:prstGeom prst="line">
            <a:avLst/>
          </a:prstGeom>
          <a:noFill/>
          <a:ln w="12700" cmpd="sng">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200">
              <a:solidFill>
                <a:prstClr val="white"/>
              </a:solidFill>
            </a:endParaRPr>
          </a:p>
        </p:txBody>
      </p:sp>
      <p:grpSp>
        <p:nvGrpSpPr>
          <p:cNvPr id="167" name="Group 166"/>
          <p:cNvGrpSpPr/>
          <p:nvPr/>
        </p:nvGrpSpPr>
        <p:grpSpPr>
          <a:xfrm>
            <a:off x="3123624" y="1112324"/>
            <a:ext cx="103321" cy="2382082"/>
            <a:chOff x="988262" y="832048"/>
            <a:chExt cx="117487" cy="3517654"/>
          </a:xfrm>
        </p:grpSpPr>
        <p:pic>
          <p:nvPicPr>
            <p:cNvPr id="168" name="Picture 167" descr="Screen shot 2013-04-09 at 3.42.53 PM.png"/>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rot="16200000">
              <a:off x="446803" y="3692696"/>
              <a:ext cx="1198466" cy="115545"/>
            </a:xfrm>
            <a:prstGeom prst="rect">
              <a:avLst/>
            </a:prstGeom>
          </p:spPr>
        </p:pic>
        <p:pic>
          <p:nvPicPr>
            <p:cNvPr id="169" name="Picture 168" descr="Screen shot 2013-04-09 at 3.40.53 PM.png"/>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rot="16200000">
              <a:off x="-114476" y="1934786"/>
              <a:ext cx="2322964" cy="117487"/>
            </a:xfrm>
            <a:prstGeom prst="rect">
              <a:avLst/>
            </a:prstGeom>
          </p:spPr>
        </p:pic>
      </p:grpSp>
      <p:grpSp>
        <p:nvGrpSpPr>
          <p:cNvPr id="190" name="Group 189"/>
          <p:cNvGrpSpPr/>
          <p:nvPr/>
        </p:nvGrpSpPr>
        <p:grpSpPr>
          <a:xfrm>
            <a:off x="6962997" y="1109843"/>
            <a:ext cx="112448" cy="1994984"/>
            <a:chOff x="7035800" y="1533524"/>
            <a:chExt cx="112448" cy="2590801"/>
          </a:xfrm>
        </p:grpSpPr>
        <p:pic>
          <p:nvPicPr>
            <p:cNvPr id="188" name="Picture 187" descr="IM001_01_R.tif"/>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7035800" y="1533524"/>
              <a:ext cx="106073" cy="1762125"/>
            </a:xfrm>
            <a:prstGeom prst="rect">
              <a:avLst/>
            </a:prstGeom>
          </p:spPr>
        </p:pic>
        <p:pic>
          <p:nvPicPr>
            <p:cNvPr id="189" name="Picture 188" descr="IM001_01_R.tif"/>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7038980" y="3298824"/>
              <a:ext cx="109268" cy="825501"/>
            </a:xfrm>
            <a:prstGeom prst="rect">
              <a:avLst/>
            </a:prstGeom>
          </p:spPr>
        </p:pic>
      </p:grpSp>
      <p:pic>
        <p:nvPicPr>
          <p:cNvPr id="195" name="Picture 194" descr="IM001_01_R.tif"/>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4831268" y="1099250"/>
            <a:ext cx="100720" cy="1349548"/>
          </a:xfrm>
          <a:prstGeom prst="rect">
            <a:avLst/>
          </a:prstGeom>
        </p:spPr>
      </p:pic>
      <p:pic>
        <p:nvPicPr>
          <p:cNvPr id="196" name="Picture 195" descr="IM001_01_R.tif"/>
          <p:cNvPicPr>
            <a:picLocks noChangeAspect="1"/>
          </p:cNvPicPr>
          <p:nvPr/>
        </p:nvPicPr>
        <p:blipFill rotWithShape="1">
          <a:blip r:embed="rId17" cstate="print">
            <a:extLst>
              <a:ext uri="{28A0092B-C50C-407E-A947-70E740481C1C}">
                <a14:useLocalDpi xmlns:a14="http://schemas.microsoft.com/office/drawing/2010/main"/>
              </a:ext>
            </a:extLst>
          </a:blip>
          <a:srcRect/>
          <a:stretch/>
        </p:blipFill>
        <p:spPr>
          <a:xfrm>
            <a:off x="4824684" y="2445088"/>
            <a:ext cx="114483" cy="926225"/>
          </a:xfrm>
          <a:prstGeom prst="rect">
            <a:avLst/>
          </a:prstGeom>
        </p:spPr>
      </p:pic>
      <p:pic>
        <p:nvPicPr>
          <p:cNvPr id="197" name="Picture 196" descr="IM005_01best-light_R.tif"/>
          <p:cNvPicPr>
            <a:picLocks noChangeAspect="1"/>
          </p:cNvPicPr>
          <p:nvPr/>
        </p:nvPicPr>
        <p:blipFill rotWithShape="1">
          <a:blip r:embed="rId18" cstate="print">
            <a:extLst>
              <a:ext uri="{28A0092B-C50C-407E-A947-70E740481C1C}">
                <a14:useLocalDpi xmlns:a14="http://schemas.microsoft.com/office/drawing/2010/main"/>
              </a:ext>
            </a:extLst>
          </a:blip>
          <a:srcRect/>
          <a:stretch/>
        </p:blipFill>
        <p:spPr>
          <a:xfrm>
            <a:off x="1101588" y="1120074"/>
            <a:ext cx="103035" cy="1165734"/>
          </a:xfrm>
          <a:prstGeom prst="rect">
            <a:avLst/>
          </a:prstGeom>
        </p:spPr>
      </p:pic>
      <p:pic>
        <p:nvPicPr>
          <p:cNvPr id="198" name="Picture 197" descr="IM001_01_R.tif"/>
          <p:cNvPicPr>
            <a:picLocks noChangeAspect="1"/>
          </p:cNvPicPr>
          <p:nvPr/>
        </p:nvPicPr>
        <p:blipFill rotWithShape="1">
          <a:blip r:embed="rId19" cstate="print">
            <a:extLst>
              <a:ext uri="{28A0092B-C50C-407E-A947-70E740481C1C}">
                <a14:useLocalDpi xmlns:a14="http://schemas.microsoft.com/office/drawing/2010/main"/>
              </a:ext>
            </a:extLst>
          </a:blip>
          <a:srcRect/>
          <a:stretch/>
        </p:blipFill>
        <p:spPr>
          <a:xfrm>
            <a:off x="1098744" y="2285808"/>
            <a:ext cx="107757" cy="943705"/>
          </a:xfrm>
          <a:prstGeom prst="rect">
            <a:avLst/>
          </a:prstGeom>
        </p:spPr>
      </p:pic>
      <p:pic>
        <p:nvPicPr>
          <p:cNvPr id="199" name="Picture 198" descr="IM001_01_R.tif"/>
          <p:cNvPicPr>
            <a:picLocks noChangeAspect="1"/>
          </p:cNvPicPr>
          <p:nvPr/>
        </p:nvPicPr>
        <p:blipFill rotWithShape="1">
          <a:blip r:embed="rId20" cstate="print">
            <a:extLst>
              <a:ext uri="{28A0092B-C50C-407E-A947-70E740481C1C}">
                <a14:useLocalDpi xmlns:a14="http://schemas.microsoft.com/office/drawing/2010/main"/>
              </a:ext>
            </a:extLst>
          </a:blip>
          <a:srcRect/>
          <a:stretch/>
        </p:blipFill>
        <p:spPr>
          <a:xfrm>
            <a:off x="1100594" y="3273557"/>
            <a:ext cx="104157" cy="1373960"/>
          </a:xfrm>
          <a:prstGeom prst="rect">
            <a:avLst/>
          </a:prstGeom>
        </p:spPr>
      </p:pic>
      <p:sp>
        <p:nvSpPr>
          <p:cNvPr id="380" name="Rectangle 93"/>
          <p:cNvSpPr>
            <a:spLocks noChangeArrowheads="1"/>
          </p:cNvSpPr>
          <p:nvPr/>
        </p:nvSpPr>
        <p:spPr bwMode="auto">
          <a:xfrm>
            <a:off x="2021429" y="1069333"/>
            <a:ext cx="890869"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dirty="0" smtClean="0">
                <a:solidFill>
                  <a:prstClr val="white"/>
                </a:solidFill>
                <a:cs typeface="Arial" pitchFamily="34" charset="0"/>
              </a:rPr>
              <a:t>Sandy Deposit</a:t>
            </a:r>
          </a:p>
        </p:txBody>
      </p:sp>
      <p:sp>
        <p:nvSpPr>
          <p:cNvPr id="383" name="Rectangle 412"/>
          <p:cNvSpPr>
            <a:spLocks noChangeArrowheads="1"/>
          </p:cNvSpPr>
          <p:nvPr/>
        </p:nvSpPr>
        <p:spPr bwMode="auto">
          <a:xfrm>
            <a:off x="1808301" y="3128223"/>
            <a:ext cx="86100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defRPr/>
            </a:pPr>
            <a:r>
              <a:rPr lang="en-US" kern="0" dirty="0" smtClean="0">
                <a:solidFill>
                  <a:prstClr val="white"/>
                </a:solidFill>
                <a:cs typeface="Arial" pitchFamily="34" charset="0"/>
              </a:rPr>
              <a:t>Core SG1</a:t>
            </a:r>
          </a:p>
        </p:txBody>
      </p:sp>
      <p:sp>
        <p:nvSpPr>
          <p:cNvPr id="386" name="Rectangle 412"/>
          <p:cNvSpPr>
            <a:spLocks noChangeArrowheads="1"/>
          </p:cNvSpPr>
          <p:nvPr/>
        </p:nvSpPr>
        <p:spPr bwMode="auto">
          <a:xfrm>
            <a:off x="7697669" y="3048689"/>
            <a:ext cx="86100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defRPr/>
            </a:pPr>
            <a:r>
              <a:rPr lang="en-US" kern="0" dirty="0" smtClean="0">
                <a:solidFill>
                  <a:prstClr val="white"/>
                </a:solidFill>
                <a:cs typeface="Arial" pitchFamily="34" charset="0"/>
              </a:rPr>
              <a:t>Core SG4</a:t>
            </a:r>
          </a:p>
        </p:txBody>
      </p:sp>
      <p:sp>
        <p:nvSpPr>
          <p:cNvPr id="388" name="Rectangle 93"/>
          <p:cNvSpPr>
            <a:spLocks noChangeArrowheads="1"/>
          </p:cNvSpPr>
          <p:nvPr/>
        </p:nvSpPr>
        <p:spPr bwMode="auto">
          <a:xfrm>
            <a:off x="3683462" y="525963"/>
            <a:ext cx="764672" cy="184666"/>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fontAlgn="base">
              <a:spcBef>
                <a:spcPct val="0"/>
              </a:spcBef>
              <a:spcAft>
                <a:spcPct val="0"/>
              </a:spcAft>
            </a:pPr>
            <a:r>
              <a:rPr lang="en-US" sz="1200" dirty="0" smtClean="0">
                <a:solidFill>
                  <a:prstClr val="white"/>
                </a:solidFill>
                <a:cs typeface="Arial" pitchFamily="34" charset="0"/>
              </a:rPr>
              <a:t>Zn (XRF </a:t>
            </a:r>
            <a:r>
              <a:rPr lang="en-US" sz="1200" dirty="0" err="1" smtClean="0">
                <a:solidFill>
                  <a:prstClr val="white"/>
                </a:solidFill>
                <a:cs typeface="Arial" pitchFamily="34" charset="0"/>
              </a:rPr>
              <a:t>int</a:t>
            </a:r>
            <a:r>
              <a:rPr lang="en-US" sz="1200" dirty="0" smtClean="0">
                <a:solidFill>
                  <a:prstClr val="white"/>
                </a:solidFill>
                <a:cs typeface="Arial" pitchFamily="34" charset="0"/>
              </a:rPr>
              <a:t>)</a:t>
            </a:r>
          </a:p>
        </p:txBody>
      </p:sp>
      <p:sp>
        <p:nvSpPr>
          <p:cNvPr id="389" name="Rectangle 93"/>
          <p:cNvSpPr>
            <a:spLocks noChangeArrowheads="1"/>
          </p:cNvSpPr>
          <p:nvPr/>
        </p:nvSpPr>
        <p:spPr bwMode="auto">
          <a:xfrm>
            <a:off x="5591510" y="541390"/>
            <a:ext cx="764672" cy="184666"/>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fontAlgn="base">
              <a:spcBef>
                <a:spcPct val="0"/>
              </a:spcBef>
              <a:spcAft>
                <a:spcPct val="0"/>
              </a:spcAft>
            </a:pPr>
            <a:r>
              <a:rPr lang="en-US" sz="1200" dirty="0" smtClean="0">
                <a:solidFill>
                  <a:prstClr val="white"/>
                </a:solidFill>
                <a:cs typeface="Arial" pitchFamily="34" charset="0"/>
              </a:rPr>
              <a:t>Zn (XRF </a:t>
            </a:r>
            <a:r>
              <a:rPr lang="en-US" sz="1200" dirty="0" err="1" smtClean="0">
                <a:solidFill>
                  <a:prstClr val="white"/>
                </a:solidFill>
                <a:cs typeface="Arial" pitchFamily="34" charset="0"/>
              </a:rPr>
              <a:t>int</a:t>
            </a:r>
            <a:r>
              <a:rPr lang="en-US" sz="1200" dirty="0" smtClean="0">
                <a:solidFill>
                  <a:prstClr val="white"/>
                </a:solidFill>
                <a:cs typeface="Arial" pitchFamily="34" charset="0"/>
              </a:rPr>
              <a:t>)</a:t>
            </a:r>
          </a:p>
        </p:txBody>
      </p:sp>
      <p:sp>
        <p:nvSpPr>
          <p:cNvPr id="390" name="Rectangle 93"/>
          <p:cNvSpPr>
            <a:spLocks noChangeArrowheads="1"/>
          </p:cNvSpPr>
          <p:nvPr/>
        </p:nvSpPr>
        <p:spPr bwMode="auto">
          <a:xfrm>
            <a:off x="7561815" y="556818"/>
            <a:ext cx="764672" cy="184666"/>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fontAlgn="base">
              <a:spcBef>
                <a:spcPct val="0"/>
              </a:spcBef>
              <a:spcAft>
                <a:spcPct val="0"/>
              </a:spcAft>
            </a:pPr>
            <a:r>
              <a:rPr lang="en-US" sz="1200" dirty="0" smtClean="0">
                <a:solidFill>
                  <a:prstClr val="white"/>
                </a:solidFill>
                <a:cs typeface="Arial" pitchFamily="34" charset="0"/>
              </a:rPr>
              <a:t>Zn (XRF </a:t>
            </a:r>
            <a:r>
              <a:rPr lang="en-US" sz="1200" dirty="0" err="1" smtClean="0">
                <a:solidFill>
                  <a:prstClr val="white"/>
                </a:solidFill>
                <a:cs typeface="Arial" pitchFamily="34" charset="0"/>
              </a:rPr>
              <a:t>int</a:t>
            </a:r>
            <a:r>
              <a:rPr lang="en-US" sz="1200" dirty="0" smtClean="0">
                <a:solidFill>
                  <a:prstClr val="white"/>
                </a:solidFill>
                <a:cs typeface="Arial" pitchFamily="34" charset="0"/>
              </a:rPr>
              <a:t>)</a:t>
            </a:r>
          </a:p>
        </p:txBody>
      </p:sp>
      <p:sp>
        <p:nvSpPr>
          <p:cNvPr id="373" name="Rectangle 93"/>
          <p:cNvSpPr>
            <a:spLocks noChangeArrowheads="1"/>
          </p:cNvSpPr>
          <p:nvPr/>
        </p:nvSpPr>
        <p:spPr bwMode="auto">
          <a:xfrm>
            <a:off x="1966219" y="2406200"/>
            <a:ext cx="383293"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dirty="0" smtClean="0">
                <a:solidFill>
                  <a:prstClr val="white"/>
                </a:solidFill>
                <a:cs typeface="Arial" pitchFamily="34" charset="0"/>
              </a:rPr>
              <a:t>1821?</a:t>
            </a:r>
          </a:p>
        </p:txBody>
      </p:sp>
      <p:sp>
        <p:nvSpPr>
          <p:cNvPr id="5127" name="Freeform 66"/>
          <p:cNvSpPr>
            <a:spLocks/>
          </p:cNvSpPr>
          <p:nvPr/>
        </p:nvSpPr>
        <p:spPr bwMode="auto">
          <a:xfrm>
            <a:off x="1580279" y="1126671"/>
            <a:ext cx="1045845" cy="778873"/>
          </a:xfrm>
          <a:custGeom>
            <a:avLst/>
            <a:gdLst>
              <a:gd name="T0" fmla="*/ 1086 w 2562"/>
              <a:gd name="T1" fmla="*/ 0 h 1908"/>
              <a:gd name="T2" fmla="*/ 1254 w 2562"/>
              <a:gd name="T3" fmla="*/ 498 h 1908"/>
              <a:gd name="T4" fmla="*/ 2562 w 2562"/>
              <a:gd name="T5" fmla="*/ 1290 h 1908"/>
              <a:gd name="T6" fmla="*/ 1560 w 2562"/>
              <a:gd name="T7" fmla="*/ 1470 h 1908"/>
              <a:gd name="T8" fmla="*/ 0 w 2562"/>
              <a:gd name="T9" fmla="*/ 1908 h 1908"/>
            </a:gdLst>
            <a:ahLst/>
            <a:cxnLst>
              <a:cxn ang="0">
                <a:pos x="T0" y="T1"/>
              </a:cxn>
              <a:cxn ang="0">
                <a:pos x="T2" y="T3"/>
              </a:cxn>
              <a:cxn ang="0">
                <a:pos x="T4" y="T5"/>
              </a:cxn>
              <a:cxn ang="0">
                <a:pos x="T6" y="T7"/>
              </a:cxn>
              <a:cxn ang="0">
                <a:pos x="T8" y="T9"/>
              </a:cxn>
            </a:cxnLst>
            <a:rect l="0" t="0" r="r" b="b"/>
            <a:pathLst>
              <a:path w="2562" h="1908">
                <a:moveTo>
                  <a:pt x="1086" y="0"/>
                </a:moveTo>
                <a:lnTo>
                  <a:pt x="1254" y="498"/>
                </a:lnTo>
                <a:lnTo>
                  <a:pt x="2562" y="1290"/>
                </a:lnTo>
                <a:lnTo>
                  <a:pt x="1560" y="1470"/>
                </a:lnTo>
                <a:lnTo>
                  <a:pt x="0" y="1908"/>
                </a:lnTo>
              </a:path>
            </a:pathLst>
          </a:custGeom>
          <a:noFill/>
          <a:ln w="1270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grpSp>
        <p:nvGrpSpPr>
          <p:cNvPr id="204" name="Group 203"/>
          <p:cNvGrpSpPr/>
          <p:nvPr/>
        </p:nvGrpSpPr>
        <p:grpSpPr>
          <a:xfrm>
            <a:off x="1545336" y="1097280"/>
            <a:ext cx="700822" cy="842881"/>
            <a:chOff x="1575381" y="1121773"/>
            <a:chExt cx="700822" cy="842881"/>
          </a:xfrm>
        </p:grpSpPr>
        <p:sp>
          <p:nvSpPr>
            <p:cNvPr id="5128" name="Oval 67"/>
            <p:cNvSpPr>
              <a:spLocks noChangeArrowheads="1"/>
            </p:cNvSpPr>
            <p:nvPr/>
          </p:nvSpPr>
          <p:spPr bwMode="auto">
            <a:xfrm>
              <a:off x="2018701" y="1121773"/>
              <a:ext cx="64008" cy="64008"/>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5129" name="Oval 68"/>
            <p:cNvSpPr>
              <a:spLocks noChangeArrowheads="1"/>
            </p:cNvSpPr>
            <p:nvPr/>
          </p:nvSpPr>
          <p:spPr bwMode="auto">
            <a:xfrm>
              <a:off x="2087281" y="1325064"/>
              <a:ext cx="64008" cy="64008"/>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5131" name="Oval 70"/>
            <p:cNvSpPr>
              <a:spLocks noChangeArrowheads="1"/>
            </p:cNvSpPr>
            <p:nvPr/>
          </p:nvSpPr>
          <p:spPr bwMode="auto">
            <a:xfrm>
              <a:off x="2212195" y="1721848"/>
              <a:ext cx="64008" cy="64008"/>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5132" name="Oval 71"/>
            <p:cNvSpPr>
              <a:spLocks noChangeArrowheads="1"/>
            </p:cNvSpPr>
            <p:nvPr/>
          </p:nvSpPr>
          <p:spPr bwMode="auto">
            <a:xfrm>
              <a:off x="1575381" y="1900646"/>
              <a:ext cx="64008" cy="64008"/>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grpSp>
      <p:sp>
        <p:nvSpPr>
          <p:cNvPr id="5130" name="Oval 69"/>
          <p:cNvSpPr>
            <a:spLocks noChangeArrowheads="1"/>
          </p:cNvSpPr>
          <p:nvPr/>
        </p:nvSpPr>
        <p:spPr bwMode="auto">
          <a:xfrm>
            <a:off x="3631170" y="1097280"/>
            <a:ext cx="3168" cy="3168"/>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5203" name="Line 109"/>
          <p:cNvSpPr>
            <a:spLocks noChangeShapeType="1"/>
          </p:cNvSpPr>
          <p:nvPr/>
        </p:nvSpPr>
        <p:spPr bwMode="auto">
          <a:xfrm flipV="1">
            <a:off x="4695395" y="1950708"/>
            <a:ext cx="0" cy="12323"/>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370" name="Freeform 63"/>
          <p:cNvSpPr>
            <a:spLocks/>
          </p:cNvSpPr>
          <p:nvPr/>
        </p:nvSpPr>
        <p:spPr bwMode="auto">
          <a:xfrm>
            <a:off x="3625206" y="1495183"/>
            <a:ext cx="846764" cy="595872"/>
          </a:xfrm>
          <a:custGeom>
            <a:avLst/>
            <a:gdLst>
              <a:gd name="T0" fmla="*/ 1020 w 2430"/>
              <a:gd name="T1" fmla="*/ 0 h 1710"/>
              <a:gd name="T2" fmla="*/ 1038 w 2430"/>
              <a:gd name="T3" fmla="*/ 342 h 1710"/>
              <a:gd name="T4" fmla="*/ 1800 w 2430"/>
              <a:gd name="T5" fmla="*/ 684 h 1710"/>
              <a:gd name="T6" fmla="*/ 2376 w 2430"/>
              <a:gd name="T7" fmla="*/ 1026 h 1710"/>
              <a:gd name="T8" fmla="*/ 2430 w 2430"/>
              <a:gd name="T9" fmla="*/ 1194 h 1710"/>
              <a:gd name="T10" fmla="*/ 1260 w 2430"/>
              <a:gd name="T11" fmla="*/ 1266 h 1710"/>
              <a:gd name="T12" fmla="*/ 0 w 2430"/>
              <a:gd name="T13" fmla="*/ 1470 h 1710"/>
              <a:gd name="T14" fmla="*/ 0 w 2430"/>
              <a:gd name="T15" fmla="*/ 1710 h 17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0" h="1710">
                <a:moveTo>
                  <a:pt x="1020" y="0"/>
                </a:moveTo>
                <a:lnTo>
                  <a:pt x="1038" y="342"/>
                </a:lnTo>
                <a:lnTo>
                  <a:pt x="1800" y="684"/>
                </a:lnTo>
                <a:lnTo>
                  <a:pt x="2376" y="1026"/>
                </a:lnTo>
                <a:lnTo>
                  <a:pt x="2430" y="1194"/>
                </a:lnTo>
                <a:lnTo>
                  <a:pt x="1260" y="1266"/>
                </a:lnTo>
                <a:lnTo>
                  <a:pt x="0" y="1470"/>
                </a:lnTo>
                <a:lnTo>
                  <a:pt x="0" y="1710"/>
                </a:lnTo>
              </a:path>
            </a:pathLst>
          </a:custGeom>
          <a:noFill/>
          <a:ln w="1270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grpSp>
        <p:nvGrpSpPr>
          <p:cNvPr id="203" name="Group 202"/>
          <p:cNvGrpSpPr/>
          <p:nvPr/>
        </p:nvGrpSpPr>
        <p:grpSpPr>
          <a:xfrm>
            <a:off x="3593592" y="1463040"/>
            <a:ext cx="910772" cy="659880"/>
            <a:chOff x="3621024" y="1491001"/>
            <a:chExt cx="910772" cy="659880"/>
          </a:xfrm>
        </p:grpSpPr>
        <p:sp>
          <p:nvSpPr>
            <p:cNvPr id="371" name="Oval 64"/>
            <p:cNvSpPr>
              <a:spLocks noChangeArrowheads="1"/>
            </p:cNvSpPr>
            <p:nvPr/>
          </p:nvSpPr>
          <p:spPr bwMode="auto">
            <a:xfrm>
              <a:off x="3976456" y="1491001"/>
              <a:ext cx="64008" cy="64008"/>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374" name="Oval 65"/>
            <p:cNvSpPr>
              <a:spLocks noChangeArrowheads="1"/>
            </p:cNvSpPr>
            <p:nvPr/>
          </p:nvSpPr>
          <p:spPr bwMode="auto">
            <a:xfrm>
              <a:off x="3982728" y="1610175"/>
              <a:ext cx="64008" cy="64008"/>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375" name="Oval 66"/>
            <p:cNvSpPr>
              <a:spLocks noChangeArrowheads="1"/>
            </p:cNvSpPr>
            <p:nvPr/>
          </p:nvSpPr>
          <p:spPr bwMode="auto">
            <a:xfrm>
              <a:off x="4248257" y="1729350"/>
              <a:ext cx="64008" cy="64008"/>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376" name="Oval 67"/>
            <p:cNvSpPr>
              <a:spLocks noChangeArrowheads="1"/>
            </p:cNvSpPr>
            <p:nvPr/>
          </p:nvSpPr>
          <p:spPr bwMode="auto">
            <a:xfrm>
              <a:off x="4448971" y="1848524"/>
              <a:ext cx="64008" cy="64008"/>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378" name="Oval 68"/>
            <p:cNvSpPr>
              <a:spLocks noChangeArrowheads="1"/>
            </p:cNvSpPr>
            <p:nvPr/>
          </p:nvSpPr>
          <p:spPr bwMode="auto">
            <a:xfrm>
              <a:off x="4467788" y="1907066"/>
              <a:ext cx="64008" cy="64008"/>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379" name="Oval 69"/>
            <p:cNvSpPr>
              <a:spLocks noChangeArrowheads="1"/>
            </p:cNvSpPr>
            <p:nvPr/>
          </p:nvSpPr>
          <p:spPr bwMode="auto">
            <a:xfrm>
              <a:off x="4060087" y="1932155"/>
              <a:ext cx="64008" cy="64008"/>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381" name="Oval 70"/>
            <p:cNvSpPr>
              <a:spLocks noChangeArrowheads="1"/>
            </p:cNvSpPr>
            <p:nvPr/>
          </p:nvSpPr>
          <p:spPr bwMode="auto">
            <a:xfrm>
              <a:off x="3621024" y="2003242"/>
              <a:ext cx="64008" cy="64008"/>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382" name="Oval 71"/>
            <p:cNvSpPr>
              <a:spLocks noChangeArrowheads="1"/>
            </p:cNvSpPr>
            <p:nvPr/>
          </p:nvSpPr>
          <p:spPr bwMode="auto">
            <a:xfrm>
              <a:off x="3621024" y="2086873"/>
              <a:ext cx="64008" cy="64008"/>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grpSp>
      <p:sp>
        <p:nvSpPr>
          <p:cNvPr id="1111" name="Freeform 145"/>
          <p:cNvSpPr>
            <a:spLocks/>
          </p:cNvSpPr>
          <p:nvPr/>
        </p:nvSpPr>
        <p:spPr bwMode="auto">
          <a:xfrm>
            <a:off x="5538349" y="1501278"/>
            <a:ext cx="872836" cy="590204"/>
          </a:xfrm>
          <a:custGeom>
            <a:avLst/>
            <a:gdLst>
              <a:gd name="T0" fmla="*/ 636 w 2520"/>
              <a:gd name="T1" fmla="*/ 0 h 1704"/>
              <a:gd name="T2" fmla="*/ 642 w 2520"/>
              <a:gd name="T3" fmla="*/ 324 h 1704"/>
              <a:gd name="T4" fmla="*/ 1092 w 2520"/>
              <a:gd name="T5" fmla="*/ 648 h 1704"/>
              <a:gd name="T6" fmla="*/ 1776 w 2520"/>
              <a:gd name="T7" fmla="*/ 912 h 1704"/>
              <a:gd name="T8" fmla="*/ 2520 w 2520"/>
              <a:gd name="T9" fmla="*/ 1056 h 1704"/>
              <a:gd name="T10" fmla="*/ 918 w 2520"/>
              <a:gd name="T11" fmla="*/ 1230 h 1704"/>
              <a:gd name="T12" fmla="*/ 0 w 2520"/>
              <a:gd name="T13" fmla="*/ 1524 h 1704"/>
              <a:gd name="T14" fmla="*/ 0 w 2520"/>
              <a:gd name="T15" fmla="*/ 1704 h 17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0" h="1704">
                <a:moveTo>
                  <a:pt x="636" y="0"/>
                </a:moveTo>
                <a:lnTo>
                  <a:pt x="642" y="324"/>
                </a:lnTo>
                <a:lnTo>
                  <a:pt x="1092" y="648"/>
                </a:lnTo>
                <a:lnTo>
                  <a:pt x="1776" y="912"/>
                </a:lnTo>
                <a:lnTo>
                  <a:pt x="2520" y="1056"/>
                </a:lnTo>
                <a:lnTo>
                  <a:pt x="918" y="1230"/>
                </a:lnTo>
                <a:lnTo>
                  <a:pt x="0" y="1524"/>
                </a:lnTo>
                <a:lnTo>
                  <a:pt x="0" y="1704"/>
                </a:lnTo>
              </a:path>
            </a:pathLst>
          </a:custGeom>
          <a:noFill/>
          <a:ln w="1270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grpSp>
        <p:nvGrpSpPr>
          <p:cNvPr id="202" name="Group 201"/>
          <p:cNvGrpSpPr/>
          <p:nvPr/>
        </p:nvGrpSpPr>
        <p:grpSpPr>
          <a:xfrm>
            <a:off x="5513832" y="1472184"/>
            <a:ext cx="927700" cy="645068"/>
            <a:chOff x="5534192" y="1497121"/>
            <a:chExt cx="927700" cy="645068"/>
          </a:xfrm>
        </p:grpSpPr>
        <p:sp>
          <p:nvSpPr>
            <p:cNvPr id="1112" name="Oval 146"/>
            <p:cNvSpPr>
              <a:spLocks noChangeArrowheads="1"/>
            </p:cNvSpPr>
            <p:nvPr/>
          </p:nvSpPr>
          <p:spPr bwMode="auto">
            <a:xfrm>
              <a:off x="5754479" y="1497121"/>
              <a:ext cx="54864" cy="54864"/>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1113" name="Oval 147"/>
            <p:cNvSpPr>
              <a:spLocks noChangeArrowheads="1"/>
            </p:cNvSpPr>
            <p:nvPr/>
          </p:nvSpPr>
          <p:spPr bwMode="auto">
            <a:xfrm>
              <a:off x="5756557" y="1609343"/>
              <a:ext cx="54864" cy="54864"/>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1114" name="Oval 148"/>
            <p:cNvSpPr>
              <a:spLocks noChangeArrowheads="1"/>
            </p:cNvSpPr>
            <p:nvPr/>
          </p:nvSpPr>
          <p:spPr bwMode="auto">
            <a:xfrm>
              <a:off x="5912421" y="1721565"/>
              <a:ext cx="54864" cy="54864"/>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1115" name="Oval 149"/>
            <p:cNvSpPr>
              <a:spLocks noChangeArrowheads="1"/>
            </p:cNvSpPr>
            <p:nvPr/>
          </p:nvSpPr>
          <p:spPr bwMode="auto">
            <a:xfrm>
              <a:off x="6149333" y="1813004"/>
              <a:ext cx="54864" cy="54864"/>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1116" name="Oval 150"/>
            <p:cNvSpPr>
              <a:spLocks noChangeArrowheads="1"/>
            </p:cNvSpPr>
            <p:nvPr/>
          </p:nvSpPr>
          <p:spPr bwMode="auto">
            <a:xfrm>
              <a:off x="6407028" y="1862881"/>
              <a:ext cx="54864" cy="54864"/>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1117" name="Oval 151"/>
            <p:cNvSpPr>
              <a:spLocks noChangeArrowheads="1"/>
            </p:cNvSpPr>
            <p:nvPr/>
          </p:nvSpPr>
          <p:spPr bwMode="auto">
            <a:xfrm>
              <a:off x="5852153" y="1923148"/>
              <a:ext cx="54864" cy="54864"/>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1118" name="Oval 152"/>
            <p:cNvSpPr>
              <a:spLocks noChangeArrowheads="1"/>
            </p:cNvSpPr>
            <p:nvPr/>
          </p:nvSpPr>
          <p:spPr bwMode="auto">
            <a:xfrm>
              <a:off x="5534192" y="2024980"/>
              <a:ext cx="54864" cy="54864"/>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1119" name="Oval 153"/>
            <p:cNvSpPr>
              <a:spLocks noChangeArrowheads="1"/>
            </p:cNvSpPr>
            <p:nvPr/>
          </p:nvSpPr>
          <p:spPr bwMode="auto">
            <a:xfrm>
              <a:off x="5534192" y="2087325"/>
              <a:ext cx="54864" cy="54864"/>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grpSp>
      <p:sp>
        <p:nvSpPr>
          <p:cNvPr id="385" name="Rectangle 412"/>
          <p:cNvSpPr>
            <a:spLocks noChangeArrowheads="1"/>
          </p:cNvSpPr>
          <p:nvPr/>
        </p:nvSpPr>
        <p:spPr bwMode="auto">
          <a:xfrm>
            <a:off x="5791200" y="2286000"/>
            <a:ext cx="867766" cy="27699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fontAlgn="base">
              <a:spcBef>
                <a:spcPct val="0"/>
              </a:spcBef>
              <a:spcAft>
                <a:spcPct val="0"/>
              </a:spcAft>
              <a:defRPr/>
            </a:pPr>
            <a:r>
              <a:rPr lang="en-US" kern="0" dirty="0" smtClean="0">
                <a:solidFill>
                  <a:prstClr val="white"/>
                </a:solidFill>
                <a:cs typeface="Arial" pitchFamily="34" charset="0"/>
              </a:rPr>
              <a:t>Core SG3</a:t>
            </a:r>
          </a:p>
        </p:txBody>
      </p:sp>
      <p:sp>
        <p:nvSpPr>
          <p:cNvPr id="1177" name="Line 200"/>
          <p:cNvSpPr>
            <a:spLocks noChangeShapeType="1"/>
          </p:cNvSpPr>
          <p:nvPr/>
        </p:nvSpPr>
        <p:spPr bwMode="auto">
          <a:xfrm flipH="1">
            <a:off x="4408956" y="1125649"/>
            <a:ext cx="908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395" name="Line 212"/>
          <p:cNvSpPr>
            <a:spLocks noChangeShapeType="1"/>
          </p:cNvSpPr>
          <p:nvPr/>
        </p:nvSpPr>
        <p:spPr bwMode="auto">
          <a:xfrm flipH="1">
            <a:off x="4408956" y="2074258"/>
            <a:ext cx="908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5124" name="Freeform 236"/>
          <p:cNvSpPr>
            <a:spLocks/>
          </p:cNvSpPr>
          <p:nvPr/>
        </p:nvSpPr>
        <p:spPr bwMode="auto">
          <a:xfrm>
            <a:off x="3646195" y="1125649"/>
            <a:ext cx="764577" cy="2364550"/>
          </a:xfrm>
          <a:custGeom>
            <a:avLst/>
            <a:gdLst>
              <a:gd name="T0" fmla="*/ 324 w 2526"/>
              <a:gd name="T1" fmla="*/ 0 h 2034"/>
              <a:gd name="T2" fmla="*/ 132 w 2526"/>
              <a:gd name="T3" fmla="*/ 12 h 2034"/>
              <a:gd name="T4" fmla="*/ 126 w 2526"/>
              <a:gd name="T5" fmla="*/ 24 h 2034"/>
              <a:gd name="T6" fmla="*/ 300 w 2526"/>
              <a:gd name="T7" fmla="*/ 30 h 2034"/>
              <a:gd name="T8" fmla="*/ 282 w 2526"/>
              <a:gd name="T9" fmla="*/ 42 h 2034"/>
              <a:gd name="T10" fmla="*/ 318 w 2526"/>
              <a:gd name="T11" fmla="*/ 54 h 2034"/>
              <a:gd name="T12" fmla="*/ 276 w 2526"/>
              <a:gd name="T13" fmla="*/ 66 h 2034"/>
              <a:gd name="T14" fmla="*/ 204 w 2526"/>
              <a:gd name="T15" fmla="*/ 72 h 2034"/>
              <a:gd name="T16" fmla="*/ 480 w 2526"/>
              <a:gd name="T17" fmla="*/ 90 h 2034"/>
              <a:gd name="T18" fmla="*/ 528 w 2526"/>
              <a:gd name="T19" fmla="*/ 102 h 2034"/>
              <a:gd name="T20" fmla="*/ 810 w 2526"/>
              <a:gd name="T21" fmla="*/ 210 h 2034"/>
              <a:gd name="T22" fmla="*/ 1062 w 2526"/>
              <a:gd name="T23" fmla="*/ 312 h 2034"/>
              <a:gd name="T24" fmla="*/ 738 w 2526"/>
              <a:gd name="T25" fmla="*/ 414 h 2034"/>
              <a:gd name="T26" fmla="*/ 1110 w 2526"/>
              <a:gd name="T27" fmla="*/ 516 h 2034"/>
              <a:gd name="T28" fmla="*/ 1032 w 2526"/>
              <a:gd name="T29" fmla="*/ 618 h 2034"/>
              <a:gd name="T30" fmla="*/ 2214 w 2526"/>
              <a:gd name="T31" fmla="*/ 720 h 2034"/>
              <a:gd name="T32" fmla="*/ 2526 w 2526"/>
              <a:gd name="T33" fmla="*/ 822 h 2034"/>
              <a:gd name="T34" fmla="*/ 1500 w 2526"/>
              <a:gd name="T35" fmla="*/ 924 h 2034"/>
              <a:gd name="T36" fmla="*/ 1302 w 2526"/>
              <a:gd name="T37" fmla="*/ 1026 h 2034"/>
              <a:gd name="T38" fmla="*/ 258 w 2526"/>
              <a:gd name="T39" fmla="*/ 1128 h 2034"/>
              <a:gd name="T40" fmla="*/ 84 w 2526"/>
              <a:gd name="T41" fmla="*/ 1236 h 2034"/>
              <a:gd name="T42" fmla="*/ 42 w 2526"/>
              <a:gd name="T43" fmla="*/ 1338 h 2034"/>
              <a:gd name="T44" fmla="*/ 18 w 2526"/>
              <a:gd name="T45" fmla="*/ 1440 h 2034"/>
              <a:gd name="T46" fmla="*/ 0 w 2526"/>
              <a:gd name="T47" fmla="*/ 1542 h 2034"/>
              <a:gd name="T48" fmla="*/ 0 w 2526"/>
              <a:gd name="T49" fmla="*/ 1644 h 2034"/>
              <a:gd name="T50" fmla="*/ 0 w 2526"/>
              <a:gd name="T51" fmla="*/ 1746 h 2034"/>
              <a:gd name="T52" fmla="*/ 0 w 2526"/>
              <a:gd name="T53" fmla="*/ 1848 h 2034"/>
              <a:gd name="T54" fmla="*/ 0 w 2526"/>
              <a:gd name="T55" fmla="*/ 1950 h 2034"/>
              <a:gd name="T56" fmla="*/ 36 w 2526"/>
              <a:gd name="T57" fmla="*/ 2034 h 2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26" h="2034">
                <a:moveTo>
                  <a:pt x="324" y="0"/>
                </a:moveTo>
                <a:lnTo>
                  <a:pt x="132" y="12"/>
                </a:lnTo>
                <a:lnTo>
                  <a:pt x="126" y="24"/>
                </a:lnTo>
                <a:lnTo>
                  <a:pt x="300" y="30"/>
                </a:lnTo>
                <a:lnTo>
                  <a:pt x="282" y="42"/>
                </a:lnTo>
                <a:lnTo>
                  <a:pt x="318" y="54"/>
                </a:lnTo>
                <a:lnTo>
                  <a:pt x="276" y="66"/>
                </a:lnTo>
                <a:lnTo>
                  <a:pt x="204" y="72"/>
                </a:lnTo>
                <a:lnTo>
                  <a:pt x="480" y="90"/>
                </a:lnTo>
                <a:lnTo>
                  <a:pt x="528" y="102"/>
                </a:lnTo>
                <a:lnTo>
                  <a:pt x="810" y="210"/>
                </a:lnTo>
                <a:lnTo>
                  <a:pt x="1062" y="312"/>
                </a:lnTo>
                <a:lnTo>
                  <a:pt x="738" y="414"/>
                </a:lnTo>
                <a:lnTo>
                  <a:pt x="1110" y="516"/>
                </a:lnTo>
                <a:lnTo>
                  <a:pt x="1032" y="618"/>
                </a:lnTo>
                <a:lnTo>
                  <a:pt x="2214" y="720"/>
                </a:lnTo>
                <a:lnTo>
                  <a:pt x="2526" y="822"/>
                </a:lnTo>
                <a:lnTo>
                  <a:pt x="1500" y="924"/>
                </a:lnTo>
                <a:lnTo>
                  <a:pt x="1302" y="1026"/>
                </a:lnTo>
                <a:lnTo>
                  <a:pt x="258" y="1128"/>
                </a:lnTo>
                <a:lnTo>
                  <a:pt x="84" y="1236"/>
                </a:lnTo>
                <a:lnTo>
                  <a:pt x="42" y="1338"/>
                </a:lnTo>
                <a:lnTo>
                  <a:pt x="18" y="1440"/>
                </a:lnTo>
                <a:lnTo>
                  <a:pt x="0" y="1542"/>
                </a:lnTo>
                <a:lnTo>
                  <a:pt x="0" y="1644"/>
                </a:lnTo>
                <a:lnTo>
                  <a:pt x="0" y="1746"/>
                </a:lnTo>
                <a:lnTo>
                  <a:pt x="0" y="1848"/>
                </a:lnTo>
                <a:lnTo>
                  <a:pt x="0" y="1950"/>
                </a:lnTo>
                <a:lnTo>
                  <a:pt x="36" y="2034"/>
                </a:lnTo>
              </a:path>
            </a:pathLst>
          </a:custGeom>
          <a:noFill/>
          <a:ln w="0">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5125" name="Oval 237"/>
          <p:cNvSpPr>
            <a:spLocks noChangeArrowheads="1"/>
          </p:cNvSpPr>
          <p:nvPr/>
        </p:nvSpPr>
        <p:spPr bwMode="auto">
          <a:xfrm>
            <a:off x="3740632" y="1111698"/>
            <a:ext cx="9080" cy="34875"/>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5126" name="Oval 238"/>
          <p:cNvSpPr>
            <a:spLocks noChangeArrowheads="1"/>
          </p:cNvSpPr>
          <p:nvPr/>
        </p:nvSpPr>
        <p:spPr bwMode="auto">
          <a:xfrm>
            <a:off x="3682517" y="1125649"/>
            <a:ext cx="9080" cy="34875"/>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5133" name="Oval 239"/>
          <p:cNvSpPr>
            <a:spLocks noChangeArrowheads="1"/>
          </p:cNvSpPr>
          <p:nvPr/>
        </p:nvSpPr>
        <p:spPr bwMode="auto">
          <a:xfrm>
            <a:off x="3680701" y="1139599"/>
            <a:ext cx="9080" cy="34875"/>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5134" name="Oval 240"/>
          <p:cNvSpPr>
            <a:spLocks noChangeArrowheads="1"/>
          </p:cNvSpPr>
          <p:nvPr/>
        </p:nvSpPr>
        <p:spPr bwMode="auto">
          <a:xfrm>
            <a:off x="3733368" y="1146574"/>
            <a:ext cx="9080" cy="34875"/>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5135" name="Oval 241"/>
          <p:cNvSpPr>
            <a:spLocks noChangeArrowheads="1"/>
          </p:cNvSpPr>
          <p:nvPr/>
        </p:nvSpPr>
        <p:spPr bwMode="auto">
          <a:xfrm>
            <a:off x="3727920" y="1160524"/>
            <a:ext cx="9080" cy="34875"/>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5136" name="Oval 242"/>
          <p:cNvSpPr>
            <a:spLocks noChangeArrowheads="1"/>
          </p:cNvSpPr>
          <p:nvPr/>
        </p:nvSpPr>
        <p:spPr bwMode="auto">
          <a:xfrm>
            <a:off x="3738816" y="1174474"/>
            <a:ext cx="9080" cy="34875"/>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5137" name="Oval 243"/>
          <p:cNvSpPr>
            <a:spLocks noChangeArrowheads="1"/>
          </p:cNvSpPr>
          <p:nvPr/>
        </p:nvSpPr>
        <p:spPr bwMode="auto">
          <a:xfrm>
            <a:off x="3726104" y="1188424"/>
            <a:ext cx="9080" cy="34875"/>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5138" name="Oval 244"/>
          <p:cNvSpPr>
            <a:spLocks noChangeArrowheads="1"/>
          </p:cNvSpPr>
          <p:nvPr/>
        </p:nvSpPr>
        <p:spPr bwMode="auto">
          <a:xfrm>
            <a:off x="3704310" y="1195399"/>
            <a:ext cx="9080" cy="34875"/>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5139" name="Oval 245"/>
          <p:cNvSpPr>
            <a:spLocks noChangeArrowheads="1"/>
          </p:cNvSpPr>
          <p:nvPr/>
        </p:nvSpPr>
        <p:spPr bwMode="auto">
          <a:xfrm>
            <a:off x="3787851" y="1216325"/>
            <a:ext cx="9080" cy="34875"/>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5140" name="Oval 246"/>
          <p:cNvSpPr>
            <a:spLocks noChangeArrowheads="1"/>
          </p:cNvSpPr>
          <p:nvPr/>
        </p:nvSpPr>
        <p:spPr bwMode="auto">
          <a:xfrm>
            <a:off x="3802380" y="1230275"/>
            <a:ext cx="9080" cy="34875"/>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5141" name="Oval 247"/>
          <p:cNvSpPr>
            <a:spLocks noChangeArrowheads="1"/>
          </p:cNvSpPr>
          <p:nvPr/>
        </p:nvSpPr>
        <p:spPr bwMode="auto">
          <a:xfrm>
            <a:off x="3887736" y="1355826"/>
            <a:ext cx="9080" cy="34875"/>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5142" name="Oval 248"/>
          <p:cNvSpPr>
            <a:spLocks noChangeArrowheads="1"/>
          </p:cNvSpPr>
          <p:nvPr/>
        </p:nvSpPr>
        <p:spPr bwMode="auto">
          <a:xfrm>
            <a:off x="3964012" y="1474402"/>
            <a:ext cx="9080" cy="34875"/>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5143" name="Oval 249"/>
          <p:cNvSpPr>
            <a:spLocks noChangeArrowheads="1"/>
          </p:cNvSpPr>
          <p:nvPr/>
        </p:nvSpPr>
        <p:spPr bwMode="auto">
          <a:xfrm>
            <a:off x="3865943" y="1592978"/>
            <a:ext cx="9080" cy="34875"/>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5144" name="Oval 250"/>
          <p:cNvSpPr>
            <a:spLocks noChangeArrowheads="1"/>
          </p:cNvSpPr>
          <p:nvPr/>
        </p:nvSpPr>
        <p:spPr bwMode="auto">
          <a:xfrm>
            <a:off x="3978541" y="1711555"/>
            <a:ext cx="9080" cy="34875"/>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5145" name="Oval 251"/>
          <p:cNvSpPr>
            <a:spLocks noChangeArrowheads="1"/>
          </p:cNvSpPr>
          <p:nvPr/>
        </p:nvSpPr>
        <p:spPr bwMode="auto">
          <a:xfrm>
            <a:off x="3954932" y="1830131"/>
            <a:ext cx="9080" cy="34875"/>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5146" name="Oval 252"/>
          <p:cNvSpPr>
            <a:spLocks noChangeArrowheads="1"/>
          </p:cNvSpPr>
          <p:nvPr/>
        </p:nvSpPr>
        <p:spPr bwMode="auto">
          <a:xfrm>
            <a:off x="4312703" y="1948707"/>
            <a:ext cx="9080" cy="34875"/>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5147" name="Oval 253"/>
          <p:cNvSpPr>
            <a:spLocks noChangeArrowheads="1"/>
          </p:cNvSpPr>
          <p:nvPr/>
        </p:nvSpPr>
        <p:spPr bwMode="auto">
          <a:xfrm>
            <a:off x="4407140" y="2067283"/>
            <a:ext cx="9080" cy="34875"/>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5148" name="Oval 254"/>
          <p:cNvSpPr>
            <a:spLocks noChangeArrowheads="1"/>
          </p:cNvSpPr>
          <p:nvPr/>
        </p:nvSpPr>
        <p:spPr bwMode="auto">
          <a:xfrm>
            <a:off x="4096588" y="2185860"/>
            <a:ext cx="9080" cy="34875"/>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5149" name="Oval 255"/>
          <p:cNvSpPr>
            <a:spLocks noChangeArrowheads="1"/>
          </p:cNvSpPr>
          <p:nvPr/>
        </p:nvSpPr>
        <p:spPr bwMode="auto">
          <a:xfrm>
            <a:off x="4036656" y="2304436"/>
            <a:ext cx="9080" cy="34875"/>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5150" name="Oval 256"/>
          <p:cNvSpPr>
            <a:spLocks noChangeArrowheads="1"/>
          </p:cNvSpPr>
          <p:nvPr/>
        </p:nvSpPr>
        <p:spPr bwMode="auto">
          <a:xfrm>
            <a:off x="3720655" y="2423012"/>
            <a:ext cx="9080" cy="34875"/>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5151" name="Oval 257"/>
          <p:cNvSpPr>
            <a:spLocks noChangeArrowheads="1"/>
          </p:cNvSpPr>
          <p:nvPr/>
        </p:nvSpPr>
        <p:spPr bwMode="auto">
          <a:xfrm>
            <a:off x="3667989" y="2548563"/>
            <a:ext cx="9080" cy="34875"/>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5216" name="Oval 258"/>
          <p:cNvSpPr>
            <a:spLocks noChangeArrowheads="1"/>
          </p:cNvSpPr>
          <p:nvPr/>
        </p:nvSpPr>
        <p:spPr bwMode="auto">
          <a:xfrm>
            <a:off x="3655276" y="2667140"/>
            <a:ext cx="9080" cy="34875"/>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5217" name="Oval 259"/>
          <p:cNvSpPr>
            <a:spLocks noChangeArrowheads="1"/>
          </p:cNvSpPr>
          <p:nvPr/>
        </p:nvSpPr>
        <p:spPr bwMode="auto">
          <a:xfrm>
            <a:off x="3648011" y="2785716"/>
            <a:ext cx="9080" cy="34875"/>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5218" name="Oval 260"/>
          <p:cNvSpPr>
            <a:spLocks noChangeArrowheads="1"/>
          </p:cNvSpPr>
          <p:nvPr/>
        </p:nvSpPr>
        <p:spPr bwMode="auto">
          <a:xfrm>
            <a:off x="3642563" y="2904292"/>
            <a:ext cx="9080" cy="34875"/>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5219" name="Oval 261"/>
          <p:cNvSpPr>
            <a:spLocks noChangeArrowheads="1"/>
          </p:cNvSpPr>
          <p:nvPr/>
        </p:nvSpPr>
        <p:spPr bwMode="auto">
          <a:xfrm>
            <a:off x="3642563" y="3022868"/>
            <a:ext cx="9080" cy="34875"/>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5220" name="Oval 262"/>
          <p:cNvSpPr>
            <a:spLocks noChangeArrowheads="1"/>
          </p:cNvSpPr>
          <p:nvPr/>
        </p:nvSpPr>
        <p:spPr bwMode="auto">
          <a:xfrm>
            <a:off x="3642563" y="3141445"/>
            <a:ext cx="9080" cy="34875"/>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5221" name="Oval 263"/>
          <p:cNvSpPr>
            <a:spLocks noChangeArrowheads="1"/>
          </p:cNvSpPr>
          <p:nvPr/>
        </p:nvSpPr>
        <p:spPr bwMode="auto">
          <a:xfrm>
            <a:off x="3642563" y="3260021"/>
            <a:ext cx="9080" cy="34875"/>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5222" name="Oval 264"/>
          <p:cNvSpPr>
            <a:spLocks noChangeArrowheads="1"/>
          </p:cNvSpPr>
          <p:nvPr/>
        </p:nvSpPr>
        <p:spPr bwMode="auto">
          <a:xfrm>
            <a:off x="3642563" y="3378597"/>
            <a:ext cx="9080" cy="34875"/>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5223" name="Oval 265"/>
          <p:cNvSpPr>
            <a:spLocks noChangeArrowheads="1"/>
          </p:cNvSpPr>
          <p:nvPr/>
        </p:nvSpPr>
        <p:spPr bwMode="auto">
          <a:xfrm>
            <a:off x="3653460" y="3476248"/>
            <a:ext cx="9080" cy="34875"/>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4" name="TextBox 3"/>
          <p:cNvSpPr txBox="1"/>
          <p:nvPr/>
        </p:nvSpPr>
        <p:spPr>
          <a:xfrm>
            <a:off x="4648200" y="5105400"/>
            <a:ext cx="533400" cy="923330"/>
          </a:xfrm>
          <a:prstGeom prst="rect">
            <a:avLst/>
          </a:prstGeom>
          <a:noFill/>
        </p:spPr>
        <p:txBody>
          <a:bodyPr wrap="square" rtlCol="0">
            <a:spAutoFit/>
          </a:bodyPr>
          <a:lstStyle/>
          <a:p>
            <a:r>
              <a:rPr lang="en-US" dirty="0" smtClean="0">
                <a:solidFill>
                  <a:prstClr val="white"/>
                </a:solidFill>
              </a:rPr>
              <a:t>Zn</a:t>
            </a:r>
          </a:p>
          <a:p>
            <a:r>
              <a:rPr lang="en-US" dirty="0" smtClean="0">
                <a:solidFill>
                  <a:prstClr val="white"/>
                </a:solidFill>
              </a:rPr>
              <a:t>Cs</a:t>
            </a:r>
          </a:p>
          <a:p>
            <a:r>
              <a:rPr lang="en-US" dirty="0" smtClean="0">
                <a:solidFill>
                  <a:prstClr val="white"/>
                </a:solidFill>
              </a:rPr>
              <a:t>Hg</a:t>
            </a:r>
          </a:p>
        </p:txBody>
      </p:sp>
      <p:cxnSp>
        <p:nvCxnSpPr>
          <p:cNvPr id="10" name="Straight Connector 9"/>
          <p:cNvCxnSpPr/>
          <p:nvPr/>
        </p:nvCxnSpPr>
        <p:spPr>
          <a:xfrm>
            <a:off x="4495800" y="5257800"/>
            <a:ext cx="2286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a:off x="4495800" y="5562600"/>
            <a:ext cx="228600"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a:off x="4495800" y="5791200"/>
            <a:ext cx="228600" cy="0"/>
          </a:xfrm>
          <a:prstGeom prst="line">
            <a:avLst/>
          </a:prstGeom>
          <a:ln w="25400">
            <a:solidFill>
              <a:srgbClr val="00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44982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AutoShape 3"/>
          <p:cNvSpPr>
            <a:spLocks noChangeAspect="1" noChangeArrowheads="1" noTextEdit="1"/>
          </p:cNvSpPr>
          <p:nvPr/>
        </p:nvSpPr>
        <p:spPr bwMode="auto">
          <a:xfrm>
            <a:off x="619125" y="600075"/>
            <a:ext cx="7905750" cy="565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5" name="Group 205"/>
          <p:cNvGrpSpPr>
            <a:grpSpLocks/>
          </p:cNvGrpSpPr>
          <p:nvPr/>
        </p:nvGrpSpPr>
        <p:grpSpPr bwMode="auto">
          <a:xfrm>
            <a:off x="1409700" y="952500"/>
            <a:ext cx="3028950" cy="4886325"/>
            <a:chOff x="888" y="600"/>
            <a:chExt cx="1908" cy="3078"/>
          </a:xfrm>
        </p:grpSpPr>
        <p:sp>
          <p:nvSpPr>
            <p:cNvPr id="1073" name="Rectangle 5"/>
            <p:cNvSpPr>
              <a:spLocks noChangeArrowheads="1"/>
            </p:cNvSpPr>
            <p:nvPr/>
          </p:nvSpPr>
          <p:spPr bwMode="auto">
            <a:xfrm>
              <a:off x="1038" y="648"/>
              <a:ext cx="1668" cy="290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4" name="Rectangle 6"/>
            <p:cNvSpPr>
              <a:spLocks noChangeArrowheads="1"/>
            </p:cNvSpPr>
            <p:nvPr/>
          </p:nvSpPr>
          <p:spPr bwMode="auto">
            <a:xfrm>
              <a:off x="1038" y="648"/>
              <a:ext cx="1668" cy="2904"/>
            </a:xfrm>
            <a:prstGeom prst="rect">
              <a:avLst/>
            </a:prstGeom>
            <a:noFill/>
            <a:ln w="0">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5" name="Line 7"/>
            <p:cNvSpPr>
              <a:spLocks noChangeShapeType="1"/>
            </p:cNvSpPr>
            <p:nvPr/>
          </p:nvSpPr>
          <p:spPr bwMode="auto">
            <a:xfrm>
              <a:off x="1038" y="3552"/>
              <a:ext cx="1668"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6" name="Line 8"/>
            <p:cNvSpPr>
              <a:spLocks noChangeShapeType="1"/>
            </p:cNvSpPr>
            <p:nvPr/>
          </p:nvSpPr>
          <p:spPr bwMode="auto">
            <a:xfrm>
              <a:off x="1038" y="648"/>
              <a:ext cx="0" cy="290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7" name="Line 9"/>
            <p:cNvSpPr>
              <a:spLocks noChangeShapeType="1"/>
            </p:cNvSpPr>
            <p:nvPr/>
          </p:nvSpPr>
          <p:spPr bwMode="auto">
            <a:xfrm flipV="1">
              <a:off x="1038" y="3522"/>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8" name="Rectangle 10"/>
            <p:cNvSpPr>
              <a:spLocks noChangeArrowheads="1"/>
            </p:cNvSpPr>
            <p:nvPr/>
          </p:nvSpPr>
          <p:spPr bwMode="auto">
            <a:xfrm>
              <a:off x="1020" y="3570"/>
              <a:ext cx="78" cy="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Helvetica" charset="0"/>
                  <a:cs typeface="Arial" pitchFamily="34" charset="0"/>
                </a:rPr>
                <a:t>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79" name="Line 11"/>
            <p:cNvSpPr>
              <a:spLocks noChangeShapeType="1"/>
            </p:cNvSpPr>
            <p:nvPr/>
          </p:nvSpPr>
          <p:spPr bwMode="auto">
            <a:xfrm flipV="1">
              <a:off x="1368" y="3522"/>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80" name="Rectangle 12"/>
            <p:cNvSpPr>
              <a:spLocks noChangeArrowheads="1"/>
            </p:cNvSpPr>
            <p:nvPr/>
          </p:nvSpPr>
          <p:spPr bwMode="auto">
            <a:xfrm>
              <a:off x="1314" y="3570"/>
              <a:ext cx="144" cy="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Helvetica" charset="0"/>
                  <a:cs typeface="Arial" pitchFamily="34" charset="0"/>
                </a:rPr>
                <a:t>0.1</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81" name="Line 13"/>
            <p:cNvSpPr>
              <a:spLocks noChangeShapeType="1"/>
            </p:cNvSpPr>
            <p:nvPr/>
          </p:nvSpPr>
          <p:spPr bwMode="auto">
            <a:xfrm flipV="1">
              <a:off x="1704" y="3522"/>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82" name="Rectangle 14"/>
            <p:cNvSpPr>
              <a:spLocks noChangeArrowheads="1"/>
            </p:cNvSpPr>
            <p:nvPr/>
          </p:nvSpPr>
          <p:spPr bwMode="auto">
            <a:xfrm>
              <a:off x="1650" y="3570"/>
              <a:ext cx="144" cy="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Helvetica" charset="0"/>
                  <a:cs typeface="Arial" pitchFamily="34" charset="0"/>
                </a:rPr>
                <a:t>0.2</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83" name="Line 15"/>
            <p:cNvSpPr>
              <a:spLocks noChangeShapeType="1"/>
            </p:cNvSpPr>
            <p:nvPr/>
          </p:nvSpPr>
          <p:spPr bwMode="auto">
            <a:xfrm flipV="1">
              <a:off x="2034" y="3522"/>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84" name="Rectangle 16"/>
            <p:cNvSpPr>
              <a:spLocks noChangeArrowheads="1"/>
            </p:cNvSpPr>
            <p:nvPr/>
          </p:nvSpPr>
          <p:spPr bwMode="auto">
            <a:xfrm>
              <a:off x="1980" y="3570"/>
              <a:ext cx="144" cy="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Helvetica" charset="0"/>
                  <a:cs typeface="Arial" pitchFamily="34" charset="0"/>
                </a:rPr>
                <a:t>0.3</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85" name="Line 17"/>
            <p:cNvSpPr>
              <a:spLocks noChangeShapeType="1"/>
            </p:cNvSpPr>
            <p:nvPr/>
          </p:nvSpPr>
          <p:spPr bwMode="auto">
            <a:xfrm flipV="1">
              <a:off x="2370" y="3522"/>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86" name="Rectangle 18"/>
            <p:cNvSpPr>
              <a:spLocks noChangeArrowheads="1"/>
            </p:cNvSpPr>
            <p:nvPr/>
          </p:nvSpPr>
          <p:spPr bwMode="auto">
            <a:xfrm>
              <a:off x="2316" y="3570"/>
              <a:ext cx="144" cy="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Helvetica" charset="0"/>
                  <a:cs typeface="Arial" pitchFamily="34" charset="0"/>
                </a:rPr>
                <a:t>0.4</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87" name="Line 19"/>
            <p:cNvSpPr>
              <a:spLocks noChangeShapeType="1"/>
            </p:cNvSpPr>
            <p:nvPr/>
          </p:nvSpPr>
          <p:spPr bwMode="auto">
            <a:xfrm flipV="1">
              <a:off x="2706" y="3522"/>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88" name="Rectangle 20"/>
            <p:cNvSpPr>
              <a:spLocks noChangeArrowheads="1"/>
            </p:cNvSpPr>
            <p:nvPr/>
          </p:nvSpPr>
          <p:spPr bwMode="auto">
            <a:xfrm>
              <a:off x="2652" y="3570"/>
              <a:ext cx="144" cy="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Helvetica" charset="0"/>
                  <a:cs typeface="Arial" pitchFamily="34" charset="0"/>
                </a:rPr>
                <a:t>0.5</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89" name="Line 21"/>
            <p:cNvSpPr>
              <a:spLocks noChangeShapeType="1"/>
            </p:cNvSpPr>
            <p:nvPr/>
          </p:nvSpPr>
          <p:spPr bwMode="auto">
            <a:xfrm>
              <a:off x="1038" y="648"/>
              <a:ext cx="2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90" name="Rectangle 22"/>
            <p:cNvSpPr>
              <a:spLocks noChangeArrowheads="1"/>
            </p:cNvSpPr>
            <p:nvPr/>
          </p:nvSpPr>
          <p:spPr bwMode="auto">
            <a:xfrm>
              <a:off x="972" y="600"/>
              <a:ext cx="78" cy="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Helvetica" charset="0"/>
                  <a:cs typeface="Arial" pitchFamily="34" charset="0"/>
                </a:rPr>
                <a:t>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91" name="Line 23"/>
            <p:cNvSpPr>
              <a:spLocks noChangeShapeType="1"/>
            </p:cNvSpPr>
            <p:nvPr/>
          </p:nvSpPr>
          <p:spPr bwMode="auto">
            <a:xfrm>
              <a:off x="1038" y="936"/>
              <a:ext cx="2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92" name="Rectangle 24"/>
            <p:cNvSpPr>
              <a:spLocks noChangeArrowheads="1"/>
            </p:cNvSpPr>
            <p:nvPr/>
          </p:nvSpPr>
          <p:spPr bwMode="auto">
            <a:xfrm>
              <a:off x="930" y="888"/>
              <a:ext cx="120" cy="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Helvetica" charset="0"/>
                  <a:cs typeface="Arial" pitchFamily="34" charset="0"/>
                </a:rPr>
                <a:t>20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93" name="Line 25"/>
            <p:cNvSpPr>
              <a:spLocks noChangeShapeType="1"/>
            </p:cNvSpPr>
            <p:nvPr/>
          </p:nvSpPr>
          <p:spPr bwMode="auto">
            <a:xfrm>
              <a:off x="1038" y="1224"/>
              <a:ext cx="2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94" name="Rectangle 26"/>
            <p:cNvSpPr>
              <a:spLocks noChangeArrowheads="1"/>
            </p:cNvSpPr>
            <p:nvPr/>
          </p:nvSpPr>
          <p:spPr bwMode="auto">
            <a:xfrm>
              <a:off x="930" y="1176"/>
              <a:ext cx="120" cy="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Helvetica" charset="0"/>
                  <a:cs typeface="Arial" pitchFamily="34" charset="0"/>
                </a:rPr>
                <a:t>40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95" name="Line 27"/>
            <p:cNvSpPr>
              <a:spLocks noChangeShapeType="1"/>
            </p:cNvSpPr>
            <p:nvPr/>
          </p:nvSpPr>
          <p:spPr bwMode="auto">
            <a:xfrm>
              <a:off x="1038" y="1518"/>
              <a:ext cx="2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96" name="Rectangle 28"/>
            <p:cNvSpPr>
              <a:spLocks noChangeArrowheads="1"/>
            </p:cNvSpPr>
            <p:nvPr/>
          </p:nvSpPr>
          <p:spPr bwMode="auto">
            <a:xfrm>
              <a:off x="930" y="1470"/>
              <a:ext cx="120" cy="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Helvetica" charset="0"/>
                  <a:cs typeface="Arial" pitchFamily="34" charset="0"/>
                </a:rPr>
                <a:t>60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97" name="Line 29"/>
            <p:cNvSpPr>
              <a:spLocks noChangeShapeType="1"/>
            </p:cNvSpPr>
            <p:nvPr/>
          </p:nvSpPr>
          <p:spPr bwMode="auto">
            <a:xfrm>
              <a:off x="1038" y="1806"/>
              <a:ext cx="2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98" name="Rectangle 30"/>
            <p:cNvSpPr>
              <a:spLocks noChangeArrowheads="1"/>
            </p:cNvSpPr>
            <p:nvPr/>
          </p:nvSpPr>
          <p:spPr bwMode="auto">
            <a:xfrm>
              <a:off x="930" y="1758"/>
              <a:ext cx="120" cy="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Helvetica" charset="0"/>
                  <a:cs typeface="Arial" pitchFamily="34" charset="0"/>
                </a:rPr>
                <a:t>80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99" name="Line 31"/>
            <p:cNvSpPr>
              <a:spLocks noChangeShapeType="1"/>
            </p:cNvSpPr>
            <p:nvPr/>
          </p:nvSpPr>
          <p:spPr bwMode="auto">
            <a:xfrm>
              <a:off x="1038" y="2100"/>
              <a:ext cx="2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00" name="Rectangle 32"/>
            <p:cNvSpPr>
              <a:spLocks noChangeArrowheads="1"/>
            </p:cNvSpPr>
            <p:nvPr/>
          </p:nvSpPr>
          <p:spPr bwMode="auto">
            <a:xfrm>
              <a:off x="888" y="2052"/>
              <a:ext cx="168" cy="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Helvetica" charset="0"/>
                  <a:cs typeface="Arial" pitchFamily="34" charset="0"/>
                </a:rPr>
                <a:t>100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01" name="Line 33"/>
            <p:cNvSpPr>
              <a:spLocks noChangeShapeType="1"/>
            </p:cNvSpPr>
            <p:nvPr/>
          </p:nvSpPr>
          <p:spPr bwMode="auto">
            <a:xfrm>
              <a:off x="1038" y="2388"/>
              <a:ext cx="2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02" name="Rectangle 34"/>
            <p:cNvSpPr>
              <a:spLocks noChangeArrowheads="1"/>
            </p:cNvSpPr>
            <p:nvPr/>
          </p:nvSpPr>
          <p:spPr bwMode="auto">
            <a:xfrm>
              <a:off x="888" y="2340"/>
              <a:ext cx="168" cy="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Helvetica" charset="0"/>
                  <a:cs typeface="Arial" pitchFamily="34" charset="0"/>
                </a:rPr>
                <a:t>120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03" name="Line 35"/>
            <p:cNvSpPr>
              <a:spLocks noChangeShapeType="1"/>
            </p:cNvSpPr>
            <p:nvPr/>
          </p:nvSpPr>
          <p:spPr bwMode="auto">
            <a:xfrm>
              <a:off x="1038" y="2676"/>
              <a:ext cx="2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04" name="Rectangle 36"/>
            <p:cNvSpPr>
              <a:spLocks noChangeArrowheads="1"/>
            </p:cNvSpPr>
            <p:nvPr/>
          </p:nvSpPr>
          <p:spPr bwMode="auto">
            <a:xfrm>
              <a:off x="888" y="2628"/>
              <a:ext cx="168" cy="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Helvetica" charset="0"/>
                  <a:cs typeface="Arial" pitchFamily="34" charset="0"/>
                </a:rPr>
                <a:t>140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05" name="Line 37"/>
            <p:cNvSpPr>
              <a:spLocks noChangeShapeType="1"/>
            </p:cNvSpPr>
            <p:nvPr/>
          </p:nvSpPr>
          <p:spPr bwMode="auto">
            <a:xfrm>
              <a:off x="1038" y="2970"/>
              <a:ext cx="2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06" name="Rectangle 38"/>
            <p:cNvSpPr>
              <a:spLocks noChangeArrowheads="1"/>
            </p:cNvSpPr>
            <p:nvPr/>
          </p:nvSpPr>
          <p:spPr bwMode="auto">
            <a:xfrm>
              <a:off x="888" y="2922"/>
              <a:ext cx="168" cy="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Helvetica" charset="0"/>
                  <a:cs typeface="Arial" pitchFamily="34" charset="0"/>
                </a:rPr>
                <a:t>160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07" name="Line 39"/>
            <p:cNvSpPr>
              <a:spLocks noChangeShapeType="1"/>
            </p:cNvSpPr>
            <p:nvPr/>
          </p:nvSpPr>
          <p:spPr bwMode="auto">
            <a:xfrm>
              <a:off x="1038" y="3258"/>
              <a:ext cx="2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08" name="Rectangle 40"/>
            <p:cNvSpPr>
              <a:spLocks noChangeArrowheads="1"/>
            </p:cNvSpPr>
            <p:nvPr/>
          </p:nvSpPr>
          <p:spPr bwMode="auto">
            <a:xfrm>
              <a:off x="888" y="3210"/>
              <a:ext cx="168" cy="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Helvetica" charset="0"/>
                  <a:cs typeface="Arial" pitchFamily="34" charset="0"/>
                </a:rPr>
                <a:t>180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09" name="Line 41"/>
            <p:cNvSpPr>
              <a:spLocks noChangeShapeType="1"/>
            </p:cNvSpPr>
            <p:nvPr/>
          </p:nvSpPr>
          <p:spPr bwMode="auto">
            <a:xfrm>
              <a:off x="1038" y="3552"/>
              <a:ext cx="2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10" name="Rectangle 42"/>
            <p:cNvSpPr>
              <a:spLocks noChangeArrowheads="1"/>
            </p:cNvSpPr>
            <p:nvPr/>
          </p:nvSpPr>
          <p:spPr bwMode="auto">
            <a:xfrm>
              <a:off x="888" y="3504"/>
              <a:ext cx="168" cy="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Helvetica" charset="0"/>
                  <a:cs typeface="Arial" pitchFamily="34" charset="0"/>
                </a:rPr>
                <a:t>200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11" name="Line 43"/>
            <p:cNvSpPr>
              <a:spLocks noChangeShapeType="1"/>
            </p:cNvSpPr>
            <p:nvPr/>
          </p:nvSpPr>
          <p:spPr bwMode="auto">
            <a:xfrm flipH="1" flipV="1">
              <a:off x="1506" y="654"/>
              <a:ext cx="78" cy="12"/>
            </a:xfrm>
            <a:prstGeom prst="line">
              <a:avLst/>
            </a:prstGeom>
            <a:noFill/>
            <a:ln w="0">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12" name="Oval 44"/>
            <p:cNvSpPr>
              <a:spLocks noChangeArrowheads="1"/>
            </p:cNvSpPr>
            <p:nvPr/>
          </p:nvSpPr>
          <p:spPr bwMode="auto">
            <a:xfrm>
              <a:off x="1572" y="654"/>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3" name="Oval 45"/>
            <p:cNvSpPr>
              <a:spLocks noChangeArrowheads="1"/>
            </p:cNvSpPr>
            <p:nvPr/>
          </p:nvSpPr>
          <p:spPr bwMode="auto">
            <a:xfrm>
              <a:off x="1494" y="642"/>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4" name="Line 46"/>
            <p:cNvSpPr>
              <a:spLocks noChangeShapeType="1"/>
            </p:cNvSpPr>
            <p:nvPr/>
          </p:nvSpPr>
          <p:spPr bwMode="auto">
            <a:xfrm flipH="1" flipV="1">
              <a:off x="1584" y="654"/>
              <a:ext cx="66" cy="12"/>
            </a:xfrm>
            <a:prstGeom prst="line">
              <a:avLst/>
            </a:prstGeom>
            <a:noFill/>
            <a:ln w="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15" name="Oval 47"/>
            <p:cNvSpPr>
              <a:spLocks noChangeArrowheads="1"/>
            </p:cNvSpPr>
            <p:nvPr/>
          </p:nvSpPr>
          <p:spPr bwMode="auto">
            <a:xfrm>
              <a:off x="1638" y="654"/>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6" name="Oval 48"/>
            <p:cNvSpPr>
              <a:spLocks noChangeArrowheads="1"/>
            </p:cNvSpPr>
            <p:nvPr/>
          </p:nvSpPr>
          <p:spPr bwMode="auto">
            <a:xfrm>
              <a:off x="1572" y="642"/>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7" name="Line 49"/>
            <p:cNvSpPr>
              <a:spLocks noChangeShapeType="1"/>
            </p:cNvSpPr>
            <p:nvPr/>
          </p:nvSpPr>
          <p:spPr bwMode="auto">
            <a:xfrm flipH="1" flipV="1">
              <a:off x="1584" y="666"/>
              <a:ext cx="36" cy="18"/>
            </a:xfrm>
            <a:prstGeom prst="line">
              <a:avLst/>
            </a:prstGeom>
            <a:noFill/>
            <a:ln w="0">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18" name="Oval 50"/>
            <p:cNvSpPr>
              <a:spLocks noChangeArrowheads="1"/>
            </p:cNvSpPr>
            <p:nvPr/>
          </p:nvSpPr>
          <p:spPr bwMode="auto">
            <a:xfrm>
              <a:off x="1608" y="672"/>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9" name="Oval 51"/>
            <p:cNvSpPr>
              <a:spLocks noChangeArrowheads="1"/>
            </p:cNvSpPr>
            <p:nvPr/>
          </p:nvSpPr>
          <p:spPr bwMode="auto">
            <a:xfrm>
              <a:off x="1572" y="654"/>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0" name="Line 52"/>
            <p:cNvSpPr>
              <a:spLocks noChangeShapeType="1"/>
            </p:cNvSpPr>
            <p:nvPr/>
          </p:nvSpPr>
          <p:spPr bwMode="auto">
            <a:xfrm flipV="1">
              <a:off x="1626" y="666"/>
              <a:ext cx="24" cy="18"/>
            </a:xfrm>
            <a:prstGeom prst="line">
              <a:avLst/>
            </a:prstGeom>
            <a:noFill/>
            <a:ln w="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21" name="Oval 53"/>
            <p:cNvSpPr>
              <a:spLocks noChangeArrowheads="1"/>
            </p:cNvSpPr>
            <p:nvPr/>
          </p:nvSpPr>
          <p:spPr bwMode="auto">
            <a:xfrm>
              <a:off x="1614" y="672"/>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2" name="Oval 54"/>
            <p:cNvSpPr>
              <a:spLocks noChangeArrowheads="1"/>
            </p:cNvSpPr>
            <p:nvPr/>
          </p:nvSpPr>
          <p:spPr bwMode="auto">
            <a:xfrm>
              <a:off x="1638" y="654"/>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3" name="Line 55"/>
            <p:cNvSpPr>
              <a:spLocks noChangeShapeType="1"/>
            </p:cNvSpPr>
            <p:nvPr/>
          </p:nvSpPr>
          <p:spPr bwMode="auto">
            <a:xfrm flipV="1">
              <a:off x="1620" y="684"/>
              <a:ext cx="0" cy="12"/>
            </a:xfrm>
            <a:prstGeom prst="line">
              <a:avLst/>
            </a:prstGeom>
            <a:noFill/>
            <a:ln w="0">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24" name="Oval 56"/>
            <p:cNvSpPr>
              <a:spLocks noChangeArrowheads="1"/>
            </p:cNvSpPr>
            <p:nvPr/>
          </p:nvSpPr>
          <p:spPr bwMode="auto">
            <a:xfrm>
              <a:off x="1608" y="684"/>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5" name="Oval 57"/>
            <p:cNvSpPr>
              <a:spLocks noChangeArrowheads="1"/>
            </p:cNvSpPr>
            <p:nvPr/>
          </p:nvSpPr>
          <p:spPr bwMode="auto">
            <a:xfrm>
              <a:off x="1608" y="672"/>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6" name="Line 58"/>
            <p:cNvSpPr>
              <a:spLocks noChangeShapeType="1"/>
            </p:cNvSpPr>
            <p:nvPr/>
          </p:nvSpPr>
          <p:spPr bwMode="auto">
            <a:xfrm flipH="1" flipV="1">
              <a:off x="1626" y="684"/>
              <a:ext cx="30" cy="12"/>
            </a:xfrm>
            <a:prstGeom prst="line">
              <a:avLst/>
            </a:prstGeom>
            <a:noFill/>
            <a:ln w="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27" name="Oval 59"/>
            <p:cNvSpPr>
              <a:spLocks noChangeArrowheads="1"/>
            </p:cNvSpPr>
            <p:nvPr/>
          </p:nvSpPr>
          <p:spPr bwMode="auto">
            <a:xfrm>
              <a:off x="1644" y="684"/>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8" name="Oval 60"/>
            <p:cNvSpPr>
              <a:spLocks noChangeArrowheads="1"/>
            </p:cNvSpPr>
            <p:nvPr/>
          </p:nvSpPr>
          <p:spPr bwMode="auto">
            <a:xfrm>
              <a:off x="1614" y="672"/>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9" name="Line 61"/>
            <p:cNvSpPr>
              <a:spLocks noChangeShapeType="1"/>
            </p:cNvSpPr>
            <p:nvPr/>
          </p:nvSpPr>
          <p:spPr bwMode="auto">
            <a:xfrm flipH="1" flipV="1">
              <a:off x="1620" y="696"/>
              <a:ext cx="12" cy="12"/>
            </a:xfrm>
            <a:prstGeom prst="line">
              <a:avLst/>
            </a:prstGeom>
            <a:noFill/>
            <a:ln w="0">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30" name="Oval 62"/>
            <p:cNvSpPr>
              <a:spLocks noChangeArrowheads="1"/>
            </p:cNvSpPr>
            <p:nvPr/>
          </p:nvSpPr>
          <p:spPr bwMode="auto">
            <a:xfrm>
              <a:off x="1620" y="696"/>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1" name="Oval 63"/>
            <p:cNvSpPr>
              <a:spLocks noChangeArrowheads="1"/>
            </p:cNvSpPr>
            <p:nvPr/>
          </p:nvSpPr>
          <p:spPr bwMode="auto">
            <a:xfrm>
              <a:off x="1608" y="684"/>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2" name="Line 64"/>
            <p:cNvSpPr>
              <a:spLocks noChangeShapeType="1"/>
            </p:cNvSpPr>
            <p:nvPr/>
          </p:nvSpPr>
          <p:spPr bwMode="auto">
            <a:xfrm flipH="1" flipV="1">
              <a:off x="1656" y="696"/>
              <a:ext cx="66" cy="12"/>
            </a:xfrm>
            <a:prstGeom prst="line">
              <a:avLst/>
            </a:prstGeom>
            <a:noFill/>
            <a:ln w="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33" name="Oval 65"/>
            <p:cNvSpPr>
              <a:spLocks noChangeArrowheads="1"/>
            </p:cNvSpPr>
            <p:nvPr/>
          </p:nvSpPr>
          <p:spPr bwMode="auto">
            <a:xfrm>
              <a:off x="1710" y="696"/>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4" name="Oval 66"/>
            <p:cNvSpPr>
              <a:spLocks noChangeArrowheads="1"/>
            </p:cNvSpPr>
            <p:nvPr/>
          </p:nvSpPr>
          <p:spPr bwMode="auto">
            <a:xfrm>
              <a:off x="1644" y="684"/>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5" name="Line 67"/>
            <p:cNvSpPr>
              <a:spLocks noChangeShapeType="1"/>
            </p:cNvSpPr>
            <p:nvPr/>
          </p:nvSpPr>
          <p:spPr bwMode="auto">
            <a:xfrm flipV="1">
              <a:off x="1608" y="708"/>
              <a:ext cx="24" cy="18"/>
            </a:xfrm>
            <a:prstGeom prst="line">
              <a:avLst/>
            </a:prstGeom>
            <a:noFill/>
            <a:ln w="0">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36" name="Oval 68"/>
            <p:cNvSpPr>
              <a:spLocks noChangeArrowheads="1"/>
            </p:cNvSpPr>
            <p:nvPr/>
          </p:nvSpPr>
          <p:spPr bwMode="auto">
            <a:xfrm>
              <a:off x="1596" y="714"/>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7" name="Oval 69"/>
            <p:cNvSpPr>
              <a:spLocks noChangeArrowheads="1"/>
            </p:cNvSpPr>
            <p:nvPr/>
          </p:nvSpPr>
          <p:spPr bwMode="auto">
            <a:xfrm>
              <a:off x="1620" y="696"/>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8" name="Line 70"/>
            <p:cNvSpPr>
              <a:spLocks noChangeShapeType="1"/>
            </p:cNvSpPr>
            <p:nvPr/>
          </p:nvSpPr>
          <p:spPr bwMode="auto">
            <a:xfrm flipV="1">
              <a:off x="1692" y="708"/>
              <a:ext cx="30" cy="18"/>
            </a:xfrm>
            <a:prstGeom prst="line">
              <a:avLst/>
            </a:prstGeom>
            <a:noFill/>
            <a:ln w="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39" name="Oval 71"/>
            <p:cNvSpPr>
              <a:spLocks noChangeArrowheads="1"/>
            </p:cNvSpPr>
            <p:nvPr/>
          </p:nvSpPr>
          <p:spPr bwMode="auto">
            <a:xfrm>
              <a:off x="1680" y="714"/>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0" name="Oval 72"/>
            <p:cNvSpPr>
              <a:spLocks noChangeArrowheads="1"/>
            </p:cNvSpPr>
            <p:nvPr/>
          </p:nvSpPr>
          <p:spPr bwMode="auto">
            <a:xfrm>
              <a:off x="1710" y="696"/>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1" name="Line 73"/>
            <p:cNvSpPr>
              <a:spLocks noChangeShapeType="1"/>
            </p:cNvSpPr>
            <p:nvPr/>
          </p:nvSpPr>
          <p:spPr bwMode="auto">
            <a:xfrm flipH="1" flipV="1">
              <a:off x="1608" y="726"/>
              <a:ext cx="36" cy="12"/>
            </a:xfrm>
            <a:prstGeom prst="line">
              <a:avLst/>
            </a:prstGeom>
            <a:noFill/>
            <a:ln w="0">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42" name="Oval 74"/>
            <p:cNvSpPr>
              <a:spLocks noChangeArrowheads="1"/>
            </p:cNvSpPr>
            <p:nvPr/>
          </p:nvSpPr>
          <p:spPr bwMode="auto">
            <a:xfrm>
              <a:off x="1632" y="726"/>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3" name="Oval 75"/>
            <p:cNvSpPr>
              <a:spLocks noChangeArrowheads="1"/>
            </p:cNvSpPr>
            <p:nvPr/>
          </p:nvSpPr>
          <p:spPr bwMode="auto">
            <a:xfrm>
              <a:off x="1596" y="714"/>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4" name="Line 76"/>
            <p:cNvSpPr>
              <a:spLocks noChangeShapeType="1"/>
            </p:cNvSpPr>
            <p:nvPr/>
          </p:nvSpPr>
          <p:spPr bwMode="auto">
            <a:xfrm flipH="1" flipV="1">
              <a:off x="1692" y="726"/>
              <a:ext cx="48" cy="12"/>
            </a:xfrm>
            <a:prstGeom prst="line">
              <a:avLst/>
            </a:prstGeom>
            <a:noFill/>
            <a:ln w="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45" name="Oval 77"/>
            <p:cNvSpPr>
              <a:spLocks noChangeArrowheads="1"/>
            </p:cNvSpPr>
            <p:nvPr/>
          </p:nvSpPr>
          <p:spPr bwMode="auto">
            <a:xfrm>
              <a:off x="1728" y="726"/>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6" name="Oval 78"/>
            <p:cNvSpPr>
              <a:spLocks noChangeArrowheads="1"/>
            </p:cNvSpPr>
            <p:nvPr/>
          </p:nvSpPr>
          <p:spPr bwMode="auto">
            <a:xfrm>
              <a:off x="1680" y="714"/>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7" name="Line 79"/>
            <p:cNvSpPr>
              <a:spLocks noChangeShapeType="1"/>
            </p:cNvSpPr>
            <p:nvPr/>
          </p:nvSpPr>
          <p:spPr bwMode="auto">
            <a:xfrm flipV="1">
              <a:off x="1596" y="738"/>
              <a:ext cx="48" cy="18"/>
            </a:xfrm>
            <a:prstGeom prst="line">
              <a:avLst/>
            </a:prstGeom>
            <a:noFill/>
            <a:ln w="0">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48" name="Oval 80"/>
            <p:cNvSpPr>
              <a:spLocks noChangeArrowheads="1"/>
            </p:cNvSpPr>
            <p:nvPr/>
          </p:nvSpPr>
          <p:spPr bwMode="auto">
            <a:xfrm>
              <a:off x="1584" y="744"/>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9" name="Oval 81"/>
            <p:cNvSpPr>
              <a:spLocks noChangeArrowheads="1"/>
            </p:cNvSpPr>
            <p:nvPr/>
          </p:nvSpPr>
          <p:spPr bwMode="auto">
            <a:xfrm>
              <a:off x="1632" y="726"/>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0" name="Line 82"/>
            <p:cNvSpPr>
              <a:spLocks noChangeShapeType="1"/>
            </p:cNvSpPr>
            <p:nvPr/>
          </p:nvSpPr>
          <p:spPr bwMode="auto">
            <a:xfrm flipV="1">
              <a:off x="1734" y="738"/>
              <a:ext cx="6" cy="18"/>
            </a:xfrm>
            <a:prstGeom prst="line">
              <a:avLst/>
            </a:prstGeom>
            <a:noFill/>
            <a:ln w="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1" name="Oval 83"/>
            <p:cNvSpPr>
              <a:spLocks noChangeArrowheads="1"/>
            </p:cNvSpPr>
            <p:nvPr/>
          </p:nvSpPr>
          <p:spPr bwMode="auto">
            <a:xfrm>
              <a:off x="1722" y="744"/>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2" name="Oval 84"/>
            <p:cNvSpPr>
              <a:spLocks noChangeArrowheads="1"/>
            </p:cNvSpPr>
            <p:nvPr/>
          </p:nvSpPr>
          <p:spPr bwMode="auto">
            <a:xfrm>
              <a:off x="1728" y="726"/>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3" name="Line 85"/>
            <p:cNvSpPr>
              <a:spLocks noChangeShapeType="1"/>
            </p:cNvSpPr>
            <p:nvPr/>
          </p:nvSpPr>
          <p:spPr bwMode="auto">
            <a:xfrm flipV="1">
              <a:off x="1242" y="756"/>
              <a:ext cx="354" cy="12"/>
            </a:xfrm>
            <a:prstGeom prst="line">
              <a:avLst/>
            </a:prstGeom>
            <a:noFill/>
            <a:ln w="0">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4" name="Oval 86"/>
            <p:cNvSpPr>
              <a:spLocks noChangeArrowheads="1"/>
            </p:cNvSpPr>
            <p:nvPr/>
          </p:nvSpPr>
          <p:spPr bwMode="auto">
            <a:xfrm>
              <a:off x="1230" y="756"/>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5" name="Oval 87"/>
            <p:cNvSpPr>
              <a:spLocks noChangeArrowheads="1"/>
            </p:cNvSpPr>
            <p:nvPr/>
          </p:nvSpPr>
          <p:spPr bwMode="auto">
            <a:xfrm>
              <a:off x="1584" y="744"/>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6" name="Line 88"/>
            <p:cNvSpPr>
              <a:spLocks noChangeShapeType="1"/>
            </p:cNvSpPr>
            <p:nvPr/>
          </p:nvSpPr>
          <p:spPr bwMode="auto">
            <a:xfrm flipV="1">
              <a:off x="1674" y="756"/>
              <a:ext cx="60" cy="12"/>
            </a:xfrm>
            <a:prstGeom prst="line">
              <a:avLst/>
            </a:prstGeom>
            <a:noFill/>
            <a:ln w="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7" name="Oval 89"/>
            <p:cNvSpPr>
              <a:spLocks noChangeArrowheads="1"/>
            </p:cNvSpPr>
            <p:nvPr/>
          </p:nvSpPr>
          <p:spPr bwMode="auto">
            <a:xfrm>
              <a:off x="1662" y="756"/>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8" name="Oval 90"/>
            <p:cNvSpPr>
              <a:spLocks noChangeArrowheads="1"/>
            </p:cNvSpPr>
            <p:nvPr/>
          </p:nvSpPr>
          <p:spPr bwMode="auto">
            <a:xfrm>
              <a:off x="1722" y="744"/>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9" name="Line 91"/>
            <p:cNvSpPr>
              <a:spLocks noChangeShapeType="1"/>
            </p:cNvSpPr>
            <p:nvPr/>
          </p:nvSpPr>
          <p:spPr bwMode="auto">
            <a:xfrm flipV="1">
              <a:off x="1242" y="768"/>
              <a:ext cx="0" cy="12"/>
            </a:xfrm>
            <a:prstGeom prst="line">
              <a:avLst/>
            </a:prstGeom>
            <a:noFill/>
            <a:ln w="0">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60" name="Oval 92"/>
            <p:cNvSpPr>
              <a:spLocks noChangeArrowheads="1"/>
            </p:cNvSpPr>
            <p:nvPr/>
          </p:nvSpPr>
          <p:spPr bwMode="auto">
            <a:xfrm>
              <a:off x="1230" y="768"/>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1" name="Oval 93"/>
            <p:cNvSpPr>
              <a:spLocks noChangeArrowheads="1"/>
            </p:cNvSpPr>
            <p:nvPr/>
          </p:nvSpPr>
          <p:spPr bwMode="auto">
            <a:xfrm>
              <a:off x="1230" y="756"/>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2" name="Line 94"/>
            <p:cNvSpPr>
              <a:spLocks noChangeShapeType="1"/>
            </p:cNvSpPr>
            <p:nvPr/>
          </p:nvSpPr>
          <p:spPr bwMode="auto">
            <a:xfrm flipH="1" flipV="1">
              <a:off x="1674" y="768"/>
              <a:ext cx="96" cy="12"/>
            </a:xfrm>
            <a:prstGeom prst="line">
              <a:avLst/>
            </a:prstGeom>
            <a:noFill/>
            <a:ln w="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63" name="Oval 95"/>
            <p:cNvSpPr>
              <a:spLocks noChangeArrowheads="1"/>
            </p:cNvSpPr>
            <p:nvPr/>
          </p:nvSpPr>
          <p:spPr bwMode="auto">
            <a:xfrm>
              <a:off x="1758" y="768"/>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4" name="Oval 96"/>
            <p:cNvSpPr>
              <a:spLocks noChangeArrowheads="1"/>
            </p:cNvSpPr>
            <p:nvPr/>
          </p:nvSpPr>
          <p:spPr bwMode="auto">
            <a:xfrm>
              <a:off x="1662" y="756"/>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5" name="Line 97"/>
            <p:cNvSpPr>
              <a:spLocks noChangeShapeType="1"/>
            </p:cNvSpPr>
            <p:nvPr/>
          </p:nvSpPr>
          <p:spPr bwMode="auto">
            <a:xfrm flipH="1" flipV="1">
              <a:off x="1242" y="780"/>
              <a:ext cx="18" cy="18"/>
            </a:xfrm>
            <a:prstGeom prst="line">
              <a:avLst/>
            </a:prstGeom>
            <a:noFill/>
            <a:ln w="0">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66" name="Oval 98"/>
            <p:cNvSpPr>
              <a:spLocks noChangeArrowheads="1"/>
            </p:cNvSpPr>
            <p:nvPr/>
          </p:nvSpPr>
          <p:spPr bwMode="auto">
            <a:xfrm>
              <a:off x="1248" y="786"/>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7" name="Oval 99"/>
            <p:cNvSpPr>
              <a:spLocks noChangeArrowheads="1"/>
            </p:cNvSpPr>
            <p:nvPr/>
          </p:nvSpPr>
          <p:spPr bwMode="auto">
            <a:xfrm>
              <a:off x="1230" y="768"/>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8" name="Line 100"/>
            <p:cNvSpPr>
              <a:spLocks noChangeShapeType="1"/>
            </p:cNvSpPr>
            <p:nvPr/>
          </p:nvSpPr>
          <p:spPr bwMode="auto">
            <a:xfrm flipV="1">
              <a:off x="1704" y="780"/>
              <a:ext cx="66" cy="18"/>
            </a:xfrm>
            <a:prstGeom prst="line">
              <a:avLst/>
            </a:prstGeom>
            <a:noFill/>
            <a:ln w="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69" name="Oval 101"/>
            <p:cNvSpPr>
              <a:spLocks noChangeArrowheads="1"/>
            </p:cNvSpPr>
            <p:nvPr/>
          </p:nvSpPr>
          <p:spPr bwMode="auto">
            <a:xfrm>
              <a:off x="1692" y="786"/>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0" name="Oval 102"/>
            <p:cNvSpPr>
              <a:spLocks noChangeArrowheads="1"/>
            </p:cNvSpPr>
            <p:nvPr/>
          </p:nvSpPr>
          <p:spPr bwMode="auto">
            <a:xfrm>
              <a:off x="1758" y="768"/>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1" name="Line 103"/>
            <p:cNvSpPr>
              <a:spLocks noChangeShapeType="1"/>
            </p:cNvSpPr>
            <p:nvPr/>
          </p:nvSpPr>
          <p:spPr bwMode="auto">
            <a:xfrm flipV="1">
              <a:off x="1242" y="798"/>
              <a:ext cx="18" cy="12"/>
            </a:xfrm>
            <a:prstGeom prst="line">
              <a:avLst/>
            </a:prstGeom>
            <a:noFill/>
            <a:ln w="0">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72" name="Oval 104"/>
            <p:cNvSpPr>
              <a:spLocks noChangeArrowheads="1"/>
            </p:cNvSpPr>
            <p:nvPr/>
          </p:nvSpPr>
          <p:spPr bwMode="auto">
            <a:xfrm>
              <a:off x="1230" y="798"/>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3" name="Oval 105"/>
            <p:cNvSpPr>
              <a:spLocks noChangeArrowheads="1"/>
            </p:cNvSpPr>
            <p:nvPr/>
          </p:nvSpPr>
          <p:spPr bwMode="auto">
            <a:xfrm>
              <a:off x="1248" y="786"/>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4" name="Line 106"/>
            <p:cNvSpPr>
              <a:spLocks noChangeShapeType="1"/>
            </p:cNvSpPr>
            <p:nvPr/>
          </p:nvSpPr>
          <p:spPr bwMode="auto">
            <a:xfrm flipV="1">
              <a:off x="1458" y="798"/>
              <a:ext cx="246" cy="12"/>
            </a:xfrm>
            <a:prstGeom prst="line">
              <a:avLst/>
            </a:prstGeom>
            <a:noFill/>
            <a:ln w="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75" name="Oval 107"/>
            <p:cNvSpPr>
              <a:spLocks noChangeArrowheads="1"/>
            </p:cNvSpPr>
            <p:nvPr/>
          </p:nvSpPr>
          <p:spPr bwMode="auto">
            <a:xfrm>
              <a:off x="1446" y="798"/>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6" name="Oval 108"/>
            <p:cNvSpPr>
              <a:spLocks noChangeArrowheads="1"/>
            </p:cNvSpPr>
            <p:nvPr/>
          </p:nvSpPr>
          <p:spPr bwMode="auto">
            <a:xfrm>
              <a:off x="1692" y="786"/>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7" name="Line 109"/>
            <p:cNvSpPr>
              <a:spLocks noChangeShapeType="1"/>
            </p:cNvSpPr>
            <p:nvPr/>
          </p:nvSpPr>
          <p:spPr bwMode="auto">
            <a:xfrm flipH="1" flipV="1">
              <a:off x="1242" y="810"/>
              <a:ext cx="96" cy="18"/>
            </a:xfrm>
            <a:prstGeom prst="line">
              <a:avLst/>
            </a:prstGeom>
            <a:noFill/>
            <a:ln w="0">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78" name="Oval 110"/>
            <p:cNvSpPr>
              <a:spLocks noChangeArrowheads="1"/>
            </p:cNvSpPr>
            <p:nvPr/>
          </p:nvSpPr>
          <p:spPr bwMode="auto">
            <a:xfrm>
              <a:off x="1326" y="816"/>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9" name="Oval 111"/>
            <p:cNvSpPr>
              <a:spLocks noChangeArrowheads="1"/>
            </p:cNvSpPr>
            <p:nvPr/>
          </p:nvSpPr>
          <p:spPr bwMode="auto">
            <a:xfrm>
              <a:off x="1230" y="798"/>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0" name="Line 112"/>
            <p:cNvSpPr>
              <a:spLocks noChangeShapeType="1"/>
            </p:cNvSpPr>
            <p:nvPr/>
          </p:nvSpPr>
          <p:spPr bwMode="auto">
            <a:xfrm flipV="1">
              <a:off x="1458" y="810"/>
              <a:ext cx="0" cy="18"/>
            </a:xfrm>
            <a:prstGeom prst="line">
              <a:avLst/>
            </a:prstGeom>
            <a:noFill/>
            <a:ln w="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81" name="Oval 113"/>
            <p:cNvSpPr>
              <a:spLocks noChangeArrowheads="1"/>
            </p:cNvSpPr>
            <p:nvPr/>
          </p:nvSpPr>
          <p:spPr bwMode="auto">
            <a:xfrm>
              <a:off x="1446" y="816"/>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2" name="Oval 114"/>
            <p:cNvSpPr>
              <a:spLocks noChangeArrowheads="1"/>
            </p:cNvSpPr>
            <p:nvPr/>
          </p:nvSpPr>
          <p:spPr bwMode="auto">
            <a:xfrm>
              <a:off x="1446" y="798"/>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3" name="Line 115"/>
            <p:cNvSpPr>
              <a:spLocks noChangeShapeType="1"/>
            </p:cNvSpPr>
            <p:nvPr/>
          </p:nvSpPr>
          <p:spPr bwMode="auto">
            <a:xfrm flipH="1" flipV="1">
              <a:off x="1338" y="828"/>
              <a:ext cx="60" cy="12"/>
            </a:xfrm>
            <a:prstGeom prst="line">
              <a:avLst/>
            </a:prstGeom>
            <a:noFill/>
            <a:ln w="0">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84" name="Oval 116"/>
            <p:cNvSpPr>
              <a:spLocks noChangeArrowheads="1"/>
            </p:cNvSpPr>
            <p:nvPr/>
          </p:nvSpPr>
          <p:spPr bwMode="auto">
            <a:xfrm>
              <a:off x="1386" y="828"/>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5" name="Oval 117"/>
            <p:cNvSpPr>
              <a:spLocks noChangeArrowheads="1"/>
            </p:cNvSpPr>
            <p:nvPr/>
          </p:nvSpPr>
          <p:spPr bwMode="auto">
            <a:xfrm>
              <a:off x="1326" y="816"/>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6" name="Line 118"/>
            <p:cNvSpPr>
              <a:spLocks noChangeShapeType="1"/>
            </p:cNvSpPr>
            <p:nvPr/>
          </p:nvSpPr>
          <p:spPr bwMode="auto">
            <a:xfrm flipH="1" flipV="1">
              <a:off x="1458" y="828"/>
              <a:ext cx="126" cy="12"/>
            </a:xfrm>
            <a:prstGeom prst="line">
              <a:avLst/>
            </a:prstGeom>
            <a:noFill/>
            <a:ln w="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87" name="Oval 119"/>
            <p:cNvSpPr>
              <a:spLocks noChangeArrowheads="1"/>
            </p:cNvSpPr>
            <p:nvPr/>
          </p:nvSpPr>
          <p:spPr bwMode="auto">
            <a:xfrm>
              <a:off x="1572" y="828"/>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8" name="Oval 120"/>
            <p:cNvSpPr>
              <a:spLocks noChangeArrowheads="1"/>
            </p:cNvSpPr>
            <p:nvPr/>
          </p:nvSpPr>
          <p:spPr bwMode="auto">
            <a:xfrm>
              <a:off x="1446" y="816"/>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9" name="Line 121"/>
            <p:cNvSpPr>
              <a:spLocks noChangeShapeType="1"/>
            </p:cNvSpPr>
            <p:nvPr/>
          </p:nvSpPr>
          <p:spPr bwMode="auto">
            <a:xfrm flipH="1" flipV="1">
              <a:off x="1482" y="1320"/>
              <a:ext cx="366" cy="12"/>
            </a:xfrm>
            <a:prstGeom prst="line">
              <a:avLst/>
            </a:prstGeom>
            <a:noFill/>
            <a:ln w="0">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90" name="Oval 122"/>
            <p:cNvSpPr>
              <a:spLocks noChangeArrowheads="1"/>
            </p:cNvSpPr>
            <p:nvPr/>
          </p:nvSpPr>
          <p:spPr bwMode="auto">
            <a:xfrm>
              <a:off x="1836" y="1320"/>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1" name="Oval 123"/>
            <p:cNvSpPr>
              <a:spLocks noChangeArrowheads="1"/>
            </p:cNvSpPr>
            <p:nvPr/>
          </p:nvSpPr>
          <p:spPr bwMode="auto">
            <a:xfrm>
              <a:off x="1470" y="1308"/>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2" name="Line 124"/>
            <p:cNvSpPr>
              <a:spLocks noChangeShapeType="1"/>
            </p:cNvSpPr>
            <p:nvPr/>
          </p:nvSpPr>
          <p:spPr bwMode="auto">
            <a:xfrm flipV="1">
              <a:off x="2004" y="1320"/>
              <a:ext cx="558" cy="12"/>
            </a:xfrm>
            <a:prstGeom prst="line">
              <a:avLst/>
            </a:prstGeom>
            <a:noFill/>
            <a:ln w="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93" name="Oval 125"/>
            <p:cNvSpPr>
              <a:spLocks noChangeArrowheads="1"/>
            </p:cNvSpPr>
            <p:nvPr/>
          </p:nvSpPr>
          <p:spPr bwMode="auto">
            <a:xfrm>
              <a:off x="1992" y="1320"/>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4" name="Oval 126"/>
            <p:cNvSpPr>
              <a:spLocks noChangeArrowheads="1"/>
            </p:cNvSpPr>
            <p:nvPr/>
          </p:nvSpPr>
          <p:spPr bwMode="auto">
            <a:xfrm>
              <a:off x="2550" y="1308"/>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5" name="Line 127"/>
            <p:cNvSpPr>
              <a:spLocks noChangeShapeType="1"/>
            </p:cNvSpPr>
            <p:nvPr/>
          </p:nvSpPr>
          <p:spPr bwMode="auto">
            <a:xfrm flipV="1">
              <a:off x="1278" y="1332"/>
              <a:ext cx="570" cy="18"/>
            </a:xfrm>
            <a:prstGeom prst="line">
              <a:avLst/>
            </a:prstGeom>
            <a:noFill/>
            <a:ln w="0">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96" name="Oval 128"/>
            <p:cNvSpPr>
              <a:spLocks noChangeArrowheads="1"/>
            </p:cNvSpPr>
            <p:nvPr/>
          </p:nvSpPr>
          <p:spPr bwMode="auto">
            <a:xfrm>
              <a:off x="1266" y="1338"/>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7" name="Oval 129"/>
            <p:cNvSpPr>
              <a:spLocks noChangeArrowheads="1"/>
            </p:cNvSpPr>
            <p:nvPr/>
          </p:nvSpPr>
          <p:spPr bwMode="auto">
            <a:xfrm>
              <a:off x="1836" y="1320"/>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8" name="Line 130"/>
            <p:cNvSpPr>
              <a:spLocks noChangeShapeType="1"/>
            </p:cNvSpPr>
            <p:nvPr/>
          </p:nvSpPr>
          <p:spPr bwMode="auto">
            <a:xfrm flipV="1">
              <a:off x="1902" y="1332"/>
              <a:ext cx="102" cy="18"/>
            </a:xfrm>
            <a:prstGeom prst="line">
              <a:avLst/>
            </a:prstGeom>
            <a:noFill/>
            <a:ln w="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99" name="Oval 131"/>
            <p:cNvSpPr>
              <a:spLocks noChangeArrowheads="1"/>
            </p:cNvSpPr>
            <p:nvPr/>
          </p:nvSpPr>
          <p:spPr bwMode="auto">
            <a:xfrm>
              <a:off x="1890" y="1338"/>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0" name="Oval 132"/>
            <p:cNvSpPr>
              <a:spLocks noChangeArrowheads="1"/>
            </p:cNvSpPr>
            <p:nvPr/>
          </p:nvSpPr>
          <p:spPr bwMode="auto">
            <a:xfrm>
              <a:off x="1992" y="1320"/>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1" name="Line 133"/>
            <p:cNvSpPr>
              <a:spLocks noChangeShapeType="1"/>
            </p:cNvSpPr>
            <p:nvPr/>
          </p:nvSpPr>
          <p:spPr bwMode="auto">
            <a:xfrm flipV="1">
              <a:off x="1236" y="1566"/>
              <a:ext cx="0" cy="18"/>
            </a:xfrm>
            <a:prstGeom prst="line">
              <a:avLst/>
            </a:prstGeom>
            <a:noFill/>
            <a:ln w="0">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02" name="Oval 134"/>
            <p:cNvSpPr>
              <a:spLocks noChangeArrowheads="1"/>
            </p:cNvSpPr>
            <p:nvPr/>
          </p:nvSpPr>
          <p:spPr bwMode="auto">
            <a:xfrm>
              <a:off x="1224" y="1572"/>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3" name="Oval 135"/>
            <p:cNvSpPr>
              <a:spLocks noChangeArrowheads="1"/>
            </p:cNvSpPr>
            <p:nvPr/>
          </p:nvSpPr>
          <p:spPr bwMode="auto">
            <a:xfrm>
              <a:off x="1224" y="1554"/>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4" name="Line 136"/>
            <p:cNvSpPr>
              <a:spLocks noChangeShapeType="1"/>
            </p:cNvSpPr>
            <p:nvPr/>
          </p:nvSpPr>
          <p:spPr bwMode="auto">
            <a:xfrm flipV="1">
              <a:off x="1428" y="1566"/>
              <a:ext cx="390" cy="18"/>
            </a:xfrm>
            <a:prstGeom prst="line">
              <a:avLst/>
            </a:prstGeom>
            <a:noFill/>
            <a:ln w="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05" name="Oval 137"/>
            <p:cNvSpPr>
              <a:spLocks noChangeArrowheads="1"/>
            </p:cNvSpPr>
            <p:nvPr/>
          </p:nvSpPr>
          <p:spPr bwMode="auto">
            <a:xfrm>
              <a:off x="1416" y="1572"/>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6" name="Oval 138"/>
            <p:cNvSpPr>
              <a:spLocks noChangeArrowheads="1"/>
            </p:cNvSpPr>
            <p:nvPr/>
          </p:nvSpPr>
          <p:spPr bwMode="auto">
            <a:xfrm>
              <a:off x="1806" y="1554"/>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7" name="Line 139"/>
            <p:cNvSpPr>
              <a:spLocks noChangeShapeType="1"/>
            </p:cNvSpPr>
            <p:nvPr/>
          </p:nvSpPr>
          <p:spPr bwMode="auto">
            <a:xfrm flipH="1" flipV="1">
              <a:off x="1236" y="1584"/>
              <a:ext cx="6" cy="12"/>
            </a:xfrm>
            <a:prstGeom prst="line">
              <a:avLst/>
            </a:prstGeom>
            <a:noFill/>
            <a:ln w="0">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08" name="Oval 140"/>
            <p:cNvSpPr>
              <a:spLocks noChangeArrowheads="1"/>
            </p:cNvSpPr>
            <p:nvPr/>
          </p:nvSpPr>
          <p:spPr bwMode="auto">
            <a:xfrm>
              <a:off x="1230" y="1584"/>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9" name="Oval 141"/>
            <p:cNvSpPr>
              <a:spLocks noChangeArrowheads="1"/>
            </p:cNvSpPr>
            <p:nvPr/>
          </p:nvSpPr>
          <p:spPr bwMode="auto">
            <a:xfrm>
              <a:off x="1224" y="1572"/>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0" name="Line 142"/>
            <p:cNvSpPr>
              <a:spLocks noChangeShapeType="1"/>
            </p:cNvSpPr>
            <p:nvPr/>
          </p:nvSpPr>
          <p:spPr bwMode="auto">
            <a:xfrm flipH="1" flipV="1">
              <a:off x="1428" y="1584"/>
              <a:ext cx="252" cy="12"/>
            </a:xfrm>
            <a:prstGeom prst="line">
              <a:avLst/>
            </a:prstGeom>
            <a:noFill/>
            <a:ln w="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11" name="Oval 143"/>
            <p:cNvSpPr>
              <a:spLocks noChangeArrowheads="1"/>
            </p:cNvSpPr>
            <p:nvPr/>
          </p:nvSpPr>
          <p:spPr bwMode="auto">
            <a:xfrm>
              <a:off x="1668" y="1584"/>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2" name="Oval 144"/>
            <p:cNvSpPr>
              <a:spLocks noChangeArrowheads="1"/>
            </p:cNvSpPr>
            <p:nvPr/>
          </p:nvSpPr>
          <p:spPr bwMode="auto">
            <a:xfrm>
              <a:off x="1416" y="1572"/>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3" name="Line 145"/>
            <p:cNvSpPr>
              <a:spLocks noChangeShapeType="1"/>
            </p:cNvSpPr>
            <p:nvPr/>
          </p:nvSpPr>
          <p:spPr bwMode="auto">
            <a:xfrm flipV="1">
              <a:off x="1230" y="1872"/>
              <a:ext cx="0" cy="12"/>
            </a:xfrm>
            <a:prstGeom prst="line">
              <a:avLst/>
            </a:prstGeom>
            <a:noFill/>
            <a:ln w="0">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14" name="Oval 146"/>
            <p:cNvSpPr>
              <a:spLocks noChangeArrowheads="1"/>
            </p:cNvSpPr>
            <p:nvPr/>
          </p:nvSpPr>
          <p:spPr bwMode="auto">
            <a:xfrm>
              <a:off x="1218" y="1872"/>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5" name="Oval 147"/>
            <p:cNvSpPr>
              <a:spLocks noChangeArrowheads="1"/>
            </p:cNvSpPr>
            <p:nvPr/>
          </p:nvSpPr>
          <p:spPr bwMode="auto">
            <a:xfrm>
              <a:off x="1218" y="1860"/>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6" name="Line 148"/>
            <p:cNvSpPr>
              <a:spLocks noChangeShapeType="1"/>
            </p:cNvSpPr>
            <p:nvPr/>
          </p:nvSpPr>
          <p:spPr bwMode="auto">
            <a:xfrm flipV="1">
              <a:off x="1398" y="1872"/>
              <a:ext cx="102" cy="12"/>
            </a:xfrm>
            <a:prstGeom prst="line">
              <a:avLst/>
            </a:prstGeom>
            <a:noFill/>
            <a:ln w="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17" name="Oval 149"/>
            <p:cNvSpPr>
              <a:spLocks noChangeArrowheads="1"/>
            </p:cNvSpPr>
            <p:nvPr/>
          </p:nvSpPr>
          <p:spPr bwMode="auto">
            <a:xfrm>
              <a:off x="1386" y="1872"/>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8" name="Oval 150"/>
            <p:cNvSpPr>
              <a:spLocks noChangeArrowheads="1"/>
            </p:cNvSpPr>
            <p:nvPr/>
          </p:nvSpPr>
          <p:spPr bwMode="auto">
            <a:xfrm>
              <a:off x="1488" y="1860"/>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9" name="Line 151"/>
            <p:cNvSpPr>
              <a:spLocks noChangeShapeType="1"/>
            </p:cNvSpPr>
            <p:nvPr/>
          </p:nvSpPr>
          <p:spPr bwMode="auto">
            <a:xfrm flipV="1">
              <a:off x="1230" y="1884"/>
              <a:ext cx="0" cy="18"/>
            </a:xfrm>
            <a:prstGeom prst="line">
              <a:avLst/>
            </a:prstGeom>
            <a:noFill/>
            <a:ln w="0">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20" name="Oval 152"/>
            <p:cNvSpPr>
              <a:spLocks noChangeArrowheads="1"/>
            </p:cNvSpPr>
            <p:nvPr/>
          </p:nvSpPr>
          <p:spPr bwMode="auto">
            <a:xfrm>
              <a:off x="1218" y="1890"/>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1" name="Oval 153"/>
            <p:cNvSpPr>
              <a:spLocks noChangeArrowheads="1"/>
            </p:cNvSpPr>
            <p:nvPr/>
          </p:nvSpPr>
          <p:spPr bwMode="auto">
            <a:xfrm>
              <a:off x="1218" y="1872"/>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2" name="Line 154"/>
            <p:cNvSpPr>
              <a:spLocks noChangeShapeType="1"/>
            </p:cNvSpPr>
            <p:nvPr/>
          </p:nvSpPr>
          <p:spPr bwMode="auto">
            <a:xfrm flipH="1" flipV="1">
              <a:off x="1398" y="1884"/>
              <a:ext cx="12" cy="18"/>
            </a:xfrm>
            <a:prstGeom prst="line">
              <a:avLst/>
            </a:prstGeom>
            <a:noFill/>
            <a:ln w="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23" name="Oval 155"/>
            <p:cNvSpPr>
              <a:spLocks noChangeArrowheads="1"/>
            </p:cNvSpPr>
            <p:nvPr/>
          </p:nvSpPr>
          <p:spPr bwMode="auto">
            <a:xfrm>
              <a:off x="1398" y="1890"/>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4" name="Oval 156"/>
            <p:cNvSpPr>
              <a:spLocks noChangeArrowheads="1"/>
            </p:cNvSpPr>
            <p:nvPr/>
          </p:nvSpPr>
          <p:spPr bwMode="auto">
            <a:xfrm>
              <a:off x="1386" y="1872"/>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5" name="Line 157"/>
            <p:cNvSpPr>
              <a:spLocks noChangeShapeType="1"/>
            </p:cNvSpPr>
            <p:nvPr/>
          </p:nvSpPr>
          <p:spPr bwMode="auto">
            <a:xfrm flipV="1">
              <a:off x="1230" y="1902"/>
              <a:ext cx="0" cy="12"/>
            </a:xfrm>
            <a:prstGeom prst="line">
              <a:avLst/>
            </a:prstGeom>
            <a:noFill/>
            <a:ln w="0">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26" name="Oval 158"/>
            <p:cNvSpPr>
              <a:spLocks noChangeArrowheads="1"/>
            </p:cNvSpPr>
            <p:nvPr/>
          </p:nvSpPr>
          <p:spPr bwMode="auto">
            <a:xfrm>
              <a:off x="1218" y="1902"/>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7" name="Oval 159"/>
            <p:cNvSpPr>
              <a:spLocks noChangeArrowheads="1"/>
            </p:cNvSpPr>
            <p:nvPr/>
          </p:nvSpPr>
          <p:spPr bwMode="auto">
            <a:xfrm>
              <a:off x="1218" y="1890"/>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8" name="Line 160"/>
            <p:cNvSpPr>
              <a:spLocks noChangeShapeType="1"/>
            </p:cNvSpPr>
            <p:nvPr/>
          </p:nvSpPr>
          <p:spPr bwMode="auto">
            <a:xfrm flipV="1">
              <a:off x="1410" y="1902"/>
              <a:ext cx="0" cy="12"/>
            </a:xfrm>
            <a:prstGeom prst="line">
              <a:avLst/>
            </a:prstGeom>
            <a:noFill/>
            <a:ln w="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29" name="Oval 161"/>
            <p:cNvSpPr>
              <a:spLocks noChangeArrowheads="1"/>
            </p:cNvSpPr>
            <p:nvPr/>
          </p:nvSpPr>
          <p:spPr bwMode="auto">
            <a:xfrm>
              <a:off x="1398" y="1902"/>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0" name="Oval 162"/>
            <p:cNvSpPr>
              <a:spLocks noChangeArrowheads="1"/>
            </p:cNvSpPr>
            <p:nvPr/>
          </p:nvSpPr>
          <p:spPr bwMode="auto">
            <a:xfrm>
              <a:off x="1398" y="1890"/>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1" name="Line 163"/>
            <p:cNvSpPr>
              <a:spLocks noChangeShapeType="1"/>
            </p:cNvSpPr>
            <p:nvPr/>
          </p:nvSpPr>
          <p:spPr bwMode="auto">
            <a:xfrm flipV="1">
              <a:off x="1224" y="1914"/>
              <a:ext cx="6" cy="18"/>
            </a:xfrm>
            <a:prstGeom prst="line">
              <a:avLst/>
            </a:prstGeom>
            <a:noFill/>
            <a:ln w="0">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32" name="Oval 164"/>
            <p:cNvSpPr>
              <a:spLocks noChangeArrowheads="1"/>
            </p:cNvSpPr>
            <p:nvPr/>
          </p:nvSpPr>
          <p:spPr bwMode="auto">
            <a:xfrm>
              <a:off x="1212" y="1920"/>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3" name="Oval 165"/>
            <p:cNvSpPr>
              <a:spLocks noChangeArrowheads="1"/>
            </p:cNvSpPr>
            <p:nvPr/>
          </p:nvSpPr>
          <p:spPr bwMode="auto">
            <a:xfrm>
              <a:off x="1218" y="1902"/>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4" name="Line 166"/>
            <p:cNvSpPr>
              <a:spLocks noChangeShapeType="1"/>
            </p:cNvSpPr>
            <p:nvPr/>
          </p:nvSpPr>
          <p:spPr bwMode="auto">
            <a:xfrm flipH="1" flipV="1">
              <a:off x="1410" y="1914"/>
              <a:ext cx="96" cy="18"/>
            </a:xfrm>
            <a:prstGeom prst="line">
              <a:avLst/>
            </a:prstGeom>
            <a:noFill/>
            <a:ln w="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35" name="Oval 167"/>
            <p:cNvSpPr>
              <a:spLocks noChangeArrowheads="1"/>
            </p:cNvSpPr>
            <p:nvPr/>
          </p:nvSpPr>
          <p:spPr bwMode="auto">
            <a:xfrm>
              <a:off x="1494" y="1920"/>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6" name="Oval 168"/>
            <p:cNvSpPr>
              <a:spLocks noChangeArrowheads="1"/>
            </p:cNvSpPr>
            <p:nvPr/>
          </p:nvSpPr>
          <p:spPr bwMode="auto">
            <a:xfrm>
              <a:off x="1398" y="1902"/>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7" name="Line 169"/>
            <p:cNvSpPr>
              <a:spLocks noChangeShapeType="1"/>
            </p:cNvSpPr>
            <p:nvPr/>
          </p:nvSpPr>
          <p:spPr bwMode="auto">
            <a:xfrm flipV="1">
              <a:off x="1230" y="2034"/>
              <a:ext cx="0" cy="12"/>
            </a:xfrm>
            <a:prstGeom prst="line">
              <a:avLst/>
            </a:prstGeom>
            <a:noFill/>
            <a:ln w="0">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38" name="Oval 170"/>
            <p:cNvSpPr>
              <a:spLocks noChangeArrowheads="1"/>
            </p:cNvSpPr>
            <p:nvPr/>
          </p:nvSpPr>
          <p:spPr bwMode="auto">
            <a:xfrm>
              <a:off x="1218" y="2034"/>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9" name="Oval 171"/>
            <p:cNvSpPr>
              <a:spLocks noChangeArrowheads="1"/>
            </p:cNvSpPr>
            <p:nvPr/>
          </p:nvSpPr>
          <p:spPr bwMode="auto">
            <a:xfrm>
              <a:off x="1218" y="2022"/>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0" name="Line 172"/>
            <p:cNvSpPr>
              <a:spLocks noChangeShapeType="1"/>
            </p:cNvSpPr>
            <p:nvPr/>
          </p:nvSpPr>
          <p:spPr bwMode="auto">
            <a:xfrm flipH="1" flipV="1">
              <a:off x="1434" y="2034"/>
              <a:ext cx="30" cy="12"/>
            </a:xfrm>
            <a:prstGeom prst="line">
              <a:avLst/>
            </a:prstGeom>
            <a:noFill/>
            <a:ln w="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41" name="Oval 173"/>
            <p:cNvSpPr>
              <a:spLocks noChangeArrowheads="1"/>
            </p:cNvSpPr>
            <p:nvPr/>
          </p:nvSpPr>
          <p:spPr bwMode="auto">
            <a:xfrm>
              <a:off x="1452" y="2034"/>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2" name="Oval 174"/>
            <p:cNvSpPr>
              <a:spLocks noChangeArrowheads="1"/>
            </p:cNvSpPr>
            <p:nvPr/>
          </p:nvSpPr>
          <p:spPr bwMode="auto">
            <a:xfrm>
              <a:off x="1422" y="2022"/>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3" name="Line 175"/>
            <p:cNvSpPr>
              <a:spLocks noChangeShapeType="1"/>
            </p:cNvSpPr>
            <p:nvPr/>
          </p:nvSpPr>
          <p:spPr bwMode="auto">
            <a:xfrm flipV="1">
              <a:off x="1230" y="2046"/>
              <a:ext cx="0" cy="12"/>
            </a:xfrm>
            <a:prstGeom prst="line">
              <a:avLst/>
            </a:prstGeom>
            <a:noFill/>
            <a:ln w="0">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44" name="Oval 176"/>
            <p:cNvSpPr>
              <a:spLocks noChangeArrowheads="1"/>
            </p:cNvSpPr>
            <p:nvPr/>
          </p:nvSpPr>
          <p:spPr bwMode="auto">
            <a:xfrm>
              <a:off x="1218" y="2046"/>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5" name="Oval 177"/>
            <p:cNvSpPr>
              <a:spLocks noChangeArrowheads="1"/>
            </p:cNvSpPr>
            <p:nvPr/>
          </p:nvSpPr>
          <p:spPr bwMode="auto">
            <a:xfrm>
              <a:off x="1218" y="2034"/>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6" name="Line 178"/>
            <p:cNvSpPr>
              <a:spLocks noChangeShapeType="1"/>
            </p:cNvSpPr>
            <p:nvPr/>
          </p:nvSpPr>
          <p:spPr bwMode="auto">
            <a:xfrm flipH="1" flipV="1">
              <a:off x="1464" y="2046"/>
              <a:ext cx="78" cy="12"/>
            </a:xfrm>
            <a:prstGeom prst="line">
              <a:avLst/>
            </a:prstGeom>
            <a:noFill/>
            <a:ln w="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47" name="Oval 179"/>
            <p:cNvSpPr>
              <a:spLocks noChangeArrowheads="1"/>
            </p:cNvSpPr>
            <p:nvPr/>
          </p:nvSpPr>
          <p:spPr bwMode="auto">
            <a:xfrm>
              <a:off x="1530" y="2046"/>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8" name="Oval 180"/>
            <p:cNvSpPr>
              <a:spLocks noChangeArrowheads="1"/>
            </p:cNvSpPr>
            <p:nvPr/>
          </p:nvSpPr>
          <p:spPr bwMode="auto">
            <a:xfrm>
              <a:off x="1452" y="2034"/>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9" name="Line 181"/>
            <p:cNvSpPr>
              <a:spLocks noChangeShapeType="1"/>
            </p:cNvSpPr>
            <p:nvPr/>
          </p:nvSpPr>
          <p:spPr bwMode="auto">
            <a:xfrm flipV="1">
              <a:off x="1230" y="2058"/>
              <a:ext cx="0" cy="18"/>
            </a:xfrm>
            <a:prstGeom prst="line">
              <a:avLst/>
            </a:prstGeom>
            <a:noFill/>
            <a:ln w="0">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50" name="Oval 182"/>
            <p:cNvSpPr>
              <a:spLocks noChangeArrowheads="1"/>
            </p:cNvSpPr>
            <p:nvPr/>
          </p:nvSpPr>
          <p:spPr bwMode="auto">
            <a:xfrm>
              <a:off x="1218" y="2064"/>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1" name="Oval 183"/>
            <p:cNvSpPr>
              <a:spLocks noChangeArrowheads="1"/>
            </p:cNvSpPr>
            <p:nvPr/>
          </p:nvSpPr>
          <p:spPr bwMode="auto">
            <a:xfrm>
              <a:off x="1218" y="2046"/>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2" name="Line 184"/>
            <p:cNvSpPr>
              <a:spLocks noChangeShapeType="1"/>
            </p:cNvSpPr>
            <p:nvPr/>
          </p:nvSpPr>
          <p:spPr bwMode="auto">
            <a:xfrm flipH="1" flipV="1">
              <a:off x="1542" y="2058"/>
              <a:ext cx="18" cy="18"/>
            </a:xfrm>
            <a:prstGeom prst="line">
              <a:avLst/>
            </a:prstGeom>
            <a:noFill/>
            <a:ln w="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53" name="Oval 185"/>
            <p:cNvSpPr>
              <a:spLocks noChangeArrowheads="1"/>
            </p:cNvSpPr>
            <p:nvPr/>
          </p:nvSpPr>
          <p:spPr bwMode="auto">
            <a:xfrm>
              <a:off x="1548" y="2064"/>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4" name="Oval 186"/>
            <p:cNvSpPr>
              <a:spLocks noChangeArrowheads="1"/>
            </p:cNvSpPr>
            <p:nvPr/>
          </p:nvSpPr>
          <p:spPr bwMode="auto">
            <a:xfrm>
              <a:off x="1530" y="2046"/>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5" name="Line 187"/>
            <p:cNvSpPr>
              <a:spLocks noChangeShapeType="1"/>
            </p:cNvSpPr>
            <p:nvPr/>
          </p:nvSpPr>
          <p:spPr bwMode="auto">
            <a:xfrm flipV="1">
              <a:off x="1230" y="2208"/>
              <a:ext cx="0" cy="12"/>
            </a:xfrm>
            <a:prstGeom prst="line">
              <a:avLst/>
            </a:prstGeom>
            <a:noFill/>
            <a:ln w="0">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56" name="Oval 188"/>
            <p:cNvSpPr>
              <a:spLocks noChangeArrowheads="1"/>
            </p:cNvSpPr>
            <p:nvPr/>
          </p:nvSpPr>
          <p:spPr bwMode="auto">
            <a:xfrm>
              <a:off x="1218" y="2208"/>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7" name="Oval 189"/>
            <p:cNvSpPr>
              <a:spLocks noChangeArrowheads="1"/>
            </p:cNvSpPr>
            <p:nvPr/>
          </p:nvSpPr>
          <p:spPr bwMode="auto">
            <a:xfrm>
              <a:off x="1218" y="2196"/>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8" name="Line 190"/>
            <p:cNvSpPr>
              <a:spLocks noChangeShapeType="1"/>
            </p:cNvSpPr>
            <p:nvPr/>
          </p:nvSpPr>
          <p:spPr bwMode="auto">
            <a:xfrm flipV="1">
              <a:off x="1572" y="2208"/>
              <a:ext cx="12" cy="12"/>
            </a:xfrm>
            <a:prstGeom prst="line">
              <a:avLst/>
            </a:prstGeom>
            <a:noFill/>
            <a:ln w="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59" name="Oval 191"/>
            <p:cNvSpPr>
              <a:spLocks noChangeArrowheads="1"/>
            </p:cNvSpPr>
            <p:nvPr/>
          </p:nvSpPr>
          <p:spPr bwMode="auto">
            <a:xfrm>
              <a:off x="1560" y="2208"/>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0" name="Oval 192"/>
            <p:cNvSpPr>
              <a:spLocks noChangeArrowheads="1"/>
            </p:cNvSpPr>
            <p:nvPr/>
          </p:nvSpPr>
          <p:spPr bwMode="auto">
            <a:xfrm>
              <a:off x="1572" y="2196"/>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1" name="Line 193"/>
            <p:cNvSpPr>
              <a:spLocks noChangeShapeType="1"/>
            </p:cNvSpPr>
            <p:nvPr/>
          </p:nvSpPr>
          <p:spPr bwMode="auto">
            <a:xfrm flipH="1" flipV="1">
              <a:off x="1230" y="2220"/>
              <a:ext cx="6" cy="12"/>
            </a:xfrm>
            <a:prstGeom prst="line">
              <a:avLst/>
            </a:prstGeom>
            <a:noFill/>
            <a:ln w="0">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62" name="Oval 194"/>
            <p:cNvSpPr>
              <a:spLocks noChangeArrowheads="1"/>
            </p:cNvSpPr>
            <p:nvPr/>
          </p:nvSpPr>
          <p:spPr bwMode="auto">
            <a:xfrm>
              <a:off x="1224" y="2220"/>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3" name="Oval 195"/>
            <p:cNvSpPr>
              <a:spLocks noChangeArrowheads="1"/>
            </p:cNvSpPr>
            <p:nvPr/>
          </p:nvSpPr>
          <p:spPr bwMode="auto">
            <a:xfrm>
              <a:off x="1218" y="2208"/>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4" name="Line 196"/>
            <p:cNvSpPr>
              <a:spLocks noChangeShapeType="1"/>
            </p:cNvSpPr>
            <p:nvPr/>
          </p:nvSpPr>
          <p:spPr bwMode="auto">
            <a:xfrm flipV="1">
              <a:off x="1566" y="2220"/>
              <a:ext cx="6" cy="12"/>
            </a:xfrm>
            <a:prstGeom prst="line">
              <a:avLst/>
            </a:prstGeom>
            <a:noFill/>
            <a:ln w="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65" name="Oval 197"/>
            <p:cNvSpPr>
              <a:spLocks noChangeArrowheads="1"/>
            </p:cNvSpPr>
            <p:nvPr/>
          </p:nvSpPr>
          <p:spPr bwMode="auto">
            <a:xfrm>
              <a:off x="1554" y="2220"/>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6" name="Oval 198"/>
            <p:cNvSpPr>
              <a:spLocks noChangeArrowheads="1"/>
            </p:cNvSpPr>
            <p:nvPr/>
          </p:nvSpPr>
          <p:spPr bwMode="auto">
            <a:xfrm>
              <a:off x="1560" y="2208"/>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7" name="Line 199"/>
            <p:cNvSpPr>
              <a:spLocks noChangeShapeType="1"/>
            </p:cNvSpPr>
            <p:nvPr/>
          </p:nvSpPr>
          <p:spPr bwMode="auto">
            <a:xfrm flipV="1">
              <a:off x="1230" y="2232"/>
              <a:ext cx="6" cy="18"/>
            </a:xfrm>
            <a:prstGeom prst="line">
              <a:avLst/>
            </a:prstGeom>
            <a:noFill/>
            <a:ln w="0">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68" name="Oval 200"/>
            <p:cNvSpPr>
              <a:spLocks noChangeArrowheads="1"/>
            </p:cNvSpPr>
            <p:nvPr/>
          </p:nvSpPr>
          <p:spPr bwMode="auto">
            <a:xfrm>
              <a:off x="1218" y="2238"/>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9" name="Oval 201"/>
            <p:cNvSpPr>
              <a:spLocks noChangeArrowheads="1"/>
            </p:cNvSpPr>
            <p:nvPr/>
          </p:nvSpPr>
          <p:spPr bwMode="auto">
            <a:xfrm>
              <a:off x="1224" y="2220"/>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0" name="Line 202"/>
            <p:cNvSpPr>
              <a:spLocks noChangeShapeType="1"/>
            </p:cNvSpPr>
            <p:nvPr/>
          </p:nvSpPr>
          <p:spPr bwMode="auto">
            <a:xfrm flipV="1">
              <a:off x="1530" y="2232"/>
              <a:ext cx="36" cy="18"/>
            </a:xfrm>
            <a:prstGeom prst="line">
              <a:avLst/>
            </a:prstGeom>
            <a:noFill/>
            <a:ln w="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71" name="Oval 203"/>
            <p:cNvSpPr>
              <a:spLocks noChangeArrowheads="1"/>
            </p:cNvSpPr>
            <p:nvPr/>
          </p:nvSpPr>
          <p:spPr bwMode="auto">
            <a:xfrm>
              <a:off x="1518" y="2238"/>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2" name="Oval 204"/>
            <p:cNvSpPr>
              <a:spLocks noChangeArrowheads="1"/>
            </p:cNvSpPr>
            <p:nvPr/>
          </p:nvSpPr>
          <p:spPr bwMode="auto">
            <a:xfrm>
              <a:off x="1554" y="2220"/>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6" name="Group 406"/>
          <p:cNvGrpSpPr>
            <a:grpSpLocks/>
          </p:cNvGrpSpPr>
          <p:nvPr/>
        </p:nvGrpSpPr>
        <p:grpSpPr bwMode="auto">
          <a:xfrm>
            <a:off x="1924050" y="3552825"/>
            <a:ext cx="2295525" cy="895350"/>
            <a:chOff x="1212" y="2238"/>
            <a:chExt cx="1446" cy="564"/>
          </a:xfrm>
        </p:grpSpPr>
        <p:sp>
          <p:nvSpPr>
            <p:cNvPr id="873" name="Line 206"/>
            <p:cNvSpPr>
              <a:spLocks noChangeShapeType="1"/>
            </p:cNvSpPr>
            <p:nvPr/>
          </p:nvSpPr>
          <p:spPr bwMode="auto">
            <a:xfrm flipH="1" flipV="1">
              <a:off x="1230" y="2250"/>
              <a:ext cx="6" cy="12"/>
            </a:xfrm>
            <a:prstGeom prst="line">
              <a:avLst/>
            </a:prstGeom>
            <a:noFill/>
            <a:ln w="0">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4" name="Oval 207"/>
            <p:cNvSpPr>
              <a:spLocks noChangeArrowheads="1"/>
            </p:cNvSpPr>
            <p:nvPr/>
          </p:nvSpPr>
          <p:spPr bwMode="auto">
            <a:xfrm>
              <a:off x="1224" y="2250"/>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5" name="Oval 208"/>
            <p:cNvSpPr>
              <a:spLocks noChangeArrowheads="1"/>
            </p:cNvSpPr>
            <p:nvPr/>
          </p:nvSpPr>
          <p:spPr bwMode="auto">
            <a:xfrm>
              <a:off x="1218" y="2238"/>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6" name="Line 209"/>
            <p:cNvSpPr>
              <a:spLocks noChangeShapeType="1"/>
            </p:cNvSpPr>
            <p:nvPr/>
          </p:nvSpPr>
          <p:spPr bwMode="auto">
            <a:xfrm flipH="1" flipV="1">
              <a:off x="1530" y="2250"/>
              <a:ext cx="294" cy="12"/>
            </a:xfrm>
            <a:prstGeom prst="line">
              <a:avLst/>
            </a:prstGeom>
            <a:noFill/>
            <a:ln w="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7" name="Oval 210"/>
            <p:cNvSpPr>
              <a:spLocks noChangeArrowheads="1"/>
            </p:cNvSpPr>
            <p:nvPr/>
          </p:nvSpPr>
          <p:spPr bwMode="auto">
            <a:xfrm>
              <a:off x="1812" y="2250"/>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8" name="Oval 211"/>
            <p:cNvSpPr>
              <a:spLocks noChangeArrowheads="1"/>
            </p:cNvSpPr>
            <p:nvPr/>
          </p:nvSpPr>
          <p:spPr bwMode="auto">
            <a:xfrm>
              <a:off x="1518" y="2238"/>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9" name="Line 212"/>
            <p:cNvSpPr>
              <a:spLocks noChangeShapeType="1"/>
            </p:cNvSpPr>
            <p:nvPr/>
          </p:nvSpPr>
          <p:spPr bwMode="auto">
            <a:xfrm flipH="1" flipV="1">
              <a:off x="1236" y="2262"/>
              <a:ext cx="618" cy="18"/>
            </a:xfrm>
            <a:prstGeom prst="line">
              <a:avLst/>
            </a:prstGeom>
            <a:noFill/>
            <a:ln w="0">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80" name="Oval 213"/>
            <p:cNvSpPr>
              <a:spLocks noChangeArrowheads="1"/>
            </p:cNvSpPr>
            <p:nvPr/>
          </p:nvSpPr>
          <p:spPr bwMode="auto">
            <a:xfrm>
              <a:off x="1842" y="2268"/>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1" name="Oval 214"/>
            <p:cNvSpPr>
              <a:spLocks noChangeArrowheads="1"/>
            </p:cNvSpPr>
            <p:nvPr/>
          </p:nvSpPr>
          <p:spPr bwMode="auto">
            <a:xfrm>
              <a:off x="1224" y="2250"/>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2" name="Line 215"/>
            <p:cNvSpPr>
              <a:spLocks noChangeShapeType="1"/>
            </p:cNvSpPr>
            <p:nvPr/>
          </p:nvSpPr>
          <p:spPr bwMode="auto">
            <a:xfrm flipH="1" flipV="1">
              <a:off x="1824" y="2262"/>
              <a:ext cx="666" cy="18"/>
            </a:xfrm>
            <a:prstGeom prst="line">
              <a:avLst/>
            </a:prstGeom>
            <a:noFill/>
            <a:ln w="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83" name="Oval 216"/>
            <p:cNvSpPr>
              <a:spLocks noChangeArrowheads="1"/>
            </p:cNvSpPr>
            <p:nvPr/>
          </p:nvSpPr>
          <p:spPr bwMode="auto">
            <a:xfrm>
              <a:off x="2478" y="2268"/>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4" name="Oval 217"/>
            <p:cNvSpPr>
              <a:spLocks noChangeArrowheads="1"/>
            </p:cNvSpPr>
            <p:nvPr/>
          </p:nvSpPr>
          <p:spPr bwMode="auto">
            <a:xfrm>
              <a:off x="1812" y="2250"/>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5" name="Line 218"/>
            <p:cNvSpPr>
              <a:spLocks noChangeShapeType="1"/>
            </p:cNvSpPr>
            <p:nvPr/>
          </p:nvSpPr>
          <p:spPr bwMode="auto">
            <a:xfrm flipV="1">
              <a:off x="1752" y="2280"/>
              <a:ext cx="102" cy="12"/>
            </a:xfrm>
            <a:prstGeom prst="line">
              <a:avLst/>
            </a:prstGeom>
            <a:noFill/>
            <a:ln w="0">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86" name="Oval 219"/>
            <p:cNvSpPr>
              <a:spLocks noChangeArrowheads="1"/>
            </p:cNvSpPr>
            <p:nvPr/>
          </p:nvSpPr>
          <p:spPr bwMode="auto">
            <a:xfrm>
              <a:off x="1740" y="2280"/>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7" name="Oval 220"/>
            <p:cNvSpPr>
              <a:spLocks noChangeArrowheads="1"/>
            </p:cNvSpPr>
            <p:nvPr/>
          </p:nvSpPr>
          <p:spPr bwMode="auto">
            <a:xfrm>
              <a:off x="1842" y="2268"/>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8" name="Line 221"/>
            <p:cNvSpPr>
              <a:spLocks noChangeShapeType="1"/>
            </p:cNvSpPr>
            <p:nvPr/>
          </p:nvSpPr>
          <p:spPr bwMode="auto">
            <a:xfrm flipV="1">
              <a:off x="2490" y="2280"/>
              <a:ext cx="0" cy="12"/>
            </a:xfrm>
            <a:prstGeom prst="line">
              <a:avLst/>
            </a:prstGeom>
            <a:noFill/>
            <a:ln w="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89" name="Oval 222"/>
            <p:cNvSpPr>
              <a:spLocks noChangeArrowheads="1"/>
            </p:cNvSpPr>
            <p:nvPr/>
          </p:nvSpPr>
          <p:spPr bwMode="auto">
            <a:xfrm>
              <a:off x="2478" y="2280"/>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0" name="Oval 223"/>
            <p:cNvSpPr>
              <a:spLocks noChangeArrowheads="1"/>
            </p:cNvSpPr>
            <p:nvPr/>
          </p:nvSpPr>
          <p:spPr bwMode="auto">
            <a:xfrm>
              <a:off x="2478" y="2268"/>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1" name="Line 224"/>
            <p:cNvSpPr>
              <a:spLocks noChangeShapeType="1"/>
            </p:cNvSpPr>
            <p:nvPr/>
          </p:nvSpPr>
          <p:spPr bwMode="auto">
            <a:xfrm flipV="1">
              <a:off x="1476" y="2292"/>
              <a:ext cx="276" cy="18"/>
            </a:xfrm>
            <a:prstGeom prst="line">
              <a:avLst/>
            </a:prstGeom>
            <a:noFill/>
            <a:ln w="0">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92" name="Oval 225"/>
            <p:cNvSpPr>
              <a:spLocks noChangeArrowheads="1"/>
            </p:cNvSpPr>
            <p:nvPr/>
          </p:nvSpPr>
          <p:spPr bwMode="auto">
            <a:xfrm>
              <a:off x="1464" y="2298"/>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3" name="Oval 226"/>
            <p:cNvSpPr>
              <a:spLocks noChangeArrowheads="1"/>
            </p:cNvSpPr>
            <p:nvPr/>
          </p:nvSpPr>
          <p:spPr bwMode="auto">
            <a:xfrm>
              <a:off x="1740" y="2280"/>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4" name="Line 227"/>
            <p:cNvSpPr>
              <a:spLocks noChangeShapeType="1"/>
            </p:cNvSpPr>
            <p:nvPr/>
          </p:nvSpPr>
          <p:spPr bwMode="auto">
            <a:xfrm flipV="1">
              <a:off x="1878" y="2292"/>
              <a:ext cx="612" cy="18"/>
            </a:xfrm>
            <a:prstGeom prst="line">
              <a:avLst/>
            </a:prstGeom>
            <a:noFill/>
            <a:ln w="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95" name="Oval 228"/>
            <p:cNvSpPr>
              <a:spLocks noChangeArrowheads="1"/>
            </p:cNvSpPr>
            <p:nvPr/>
          </p:nvSpPr>
          <p:spPr bwMode="auto">
            <a:xfrm>
              <a:off x="1866" y="2298"/>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6" name="Oval 229"/>
            <p:cNvSpPr>
              <a:spLocks noChangeArrowheads="1"/>
            </p:cNvSpPr>
            <p:nvPr/>
          </p:nvSpPr>
          <p:spPr bwMode="auto">
            <a:xfrm>
              <a:off x="2478" y="2280"/>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7" name="Line 230"/>
            <p:cNvSpPr>
              <a:spLocks noChangeShapeType="1"/>
            </p:cNvSpPr>
            <p:nvPr/>
          </p:nvSpPr>
          <p:spPr bwMode="auto">
            <a:xfrm flipH="1" flipV="1">
              <a:off x="1476" y="2310"/>
              <a:ext cx="156" cy="12"/>
            </a:xfrm>
            <a:prstGeom prst="line">
              <a:avLst/>
            </a:prstGeom>
            <a:noFill/>
            <a:ln w="0">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98" name="Oval 231"/>
            <p:cNvSpPr>
              <a:spLocks noChangeArrowheads="1"/>
            </p:cNvSpPr>
            <p:nvPr/>
          </p:nvSpPr>
          <p:spPr bwMode="auto">
            <a:xfrm>
              <a:off x="1620" y="2310"/>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9" name="Oval 232"/>
            <p:cNvSpPr>
              <a:spLocks noChangeArrowheads="1"/>
            </p:cNvSpPr>
            <p:nvPr/>
          </p:nvSpPr>
          <p:spPr bwMode="auto">
            <a:xfrm>
              <a:off x="1464" y="2298"/>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0" name="Line 233"/>
            <p:cNvSpPr>
              <a:spLocks noChangeShapeType="1"/>
            </p:cNvSpPr>
            <p:nvPr/>
          </p:nvSpPr>
          <p:spPr bwMode="auto">
            <a:xfrm flipV="1">
              <a:off x="1818" y="2310"/>
              <a:ext cx="60" cy="12"/>
            </a:xfrm>
            <a:prstGeom prst="line">
              <a:avLst/>
            </a:prstGeom>
            <a:noFill/>
            <a:ln w="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01" name="Oval 234"/>
            <p:cNvSpPr>
              <a:spLocks noChangeArrowheads="1"/>
            </p:cNvSpPr>
            <p:nvPr/>
          </p:nvSpPr>
          <p:spPr bwMode="auto">
            <a:xfrm>
              <a:off x="1806" y="2310"/>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2" name="Oval 235"/>
            <p:cNvSpPr>
              <a:spLocks noChangeArrowheads="1"/>
            </p:cNvSpPr>
            <p:nvPr/>
          </p:nvSpPr>
          <p:spPr bwMode="auto">
            <a:xfrm>
              <a:off x="1866" y="2298"/>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3" name="Line 236"/>
            <p:cNvSpPr>
              <a:spLocks noChangeShapeType="1"/>
            </p:cNvSpPr>
            <p:nvPr/>
          </p:nvSpPr>
          <p:spPr bwMode="auto">
            <a:xfrm flipH="1" flipV="1">
              <a:off x="1632" y="2322"/>
              <a:ext cx="6" cy="12"/>
            </a:xfrm>
            <a:prstGeom prst="line">
              <a:avLst/>
            </a:prstGeom>
            <a:noFill/>
            <a:ln w="0">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04" name="Oval 237"/>
            <p:cNvSpPr>
              <a:spLocks noChangeArrowheads="1"/>
            </p:cNvSpPr>
            <p:nvPr/>
          </p:nvSpPr>
          <p:spPr bwMode="auto">
            <a:xfrm>
              <a:off x="1626" y="2322"/>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5" name="Oval 238"/>
            <p:cNvSpPr>
              <a:spLocks noChangeArrowheads="1"/>
            </p:cNvSpPr>
            <p:nvPr/>
          </p:nvSpPr>
          <p:spPr bwMode="auto">
            <a:xfrm>
              <a:off x="1620" y="2310"/>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6" name="Line 239"/>
            <p:cNvSpPr>
              <a:spLocks noChangeShapeType="1"/>
            </p:cNvSpPr>
            <p:nvPr/>
          </p:nvSpPr>
          <p:spPr bwMode="auto">
            <a:xfrm flipV="1">
              <a:off x="1782" y="2322"/>
              <a:ext cx="36" cy="12"/>
            </a:xfrm>
            <a:prstGeom prst="line">
              <a:avLst/>
            </a:prstGeom>
            <a:noFill/>
            <a:ln w="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07" name="Oval 240"/>
            <p:cNvSpPr>
              <a:spLocks noChangeArrowheads="1"/>
            </p:cNvSpPr>
            <p:nvPr/>
          </p:nvSpPr>
          <p:spPr bwMode="auto">
            <a:xfrm>
              <a:off x="1770" y="2322"/>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8" name="Oval 241"/>
            <p:cNvSpPr>
              <a:spLocks noChangeArrowheads="1"/>
            </p:cNvSpPr>
            <p:nvPr/>
          </p:nvSpPr>
          <p:spPr bwMode="auto">
            <a:xfrm>
              <a:off x="1806" y="2310"/>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9" name="Line 242"/>
            <p:cNvSpPr>
              <a:spLocks noChangeShapeType="1"/>
            </p:cNvSpPr>
            <p:nvPr/>
          </p:nvSpPr>
          <p:spPr bwMode="auto">
            <a:xfrm flipV="1">
              <a:off x="1530" y="2334"/>
              <a:ext cx="108" cy="18"/>
            </a:xfrm>
            <a:prstGeom prst="line">
              <a:avLst/>
            </a:prstGeom>
            <a:noFill/>
            <a:ln w="0">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10" name="Oval 243"/>
            <p:cNvSpPr>
              <a:spLocks noChangeArrowheads="1"/>
            </p:cNvSpPr>
            <p:nvPr/>
          </p:nvSpPr>
          <p:spPr bwMode="auto">
            <a:xfrm>
              <a:off x="1518" y="2340"/>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1" name="Oval 244"/>
            <p:cNvSpPr>
              <a:spLocks noChangeArrowheads="1"/>
            </p:cNvSpPr>
            <p:nvPr/>
          </p:nvSpPr>
          <p:spPr bwMode="auto">
            <a:xfrm>
              <a:off x="1626" y="2322"/>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2" name="Line 245"/>
            <p:cNvSpPr>
              <a:spLocks noChangeShapeType="1"/>
            </p:cNvSpPr>
            <p:nvPr/>
          </p:nvSpPr>
          <p:spPr bwMode="auto">
            <a:xfrm flipV="1">
              <a:off x="1668" y="2334"/>
              <a:ext cx="114" cy="18"/>
            </a:xfrm>
            <a:prstGeom prst="line">
              <a:avLst/>
            </a:prstGeom>
            <a:noFill/>
            <a:ln w="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13" name="Oval 246"/>
            <p:cNvSpPr>
              <a:spLocks noChangeArrowheads="1"/>
            </p:cNvSpPr>
            <p:nvPr/>
          </p:nvSpPr>
          <p:spPr bwMode="auto">
            <a:xfrm>
              <a:off x="1656" y="2340"/>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4" name="Oval 247"/>
            <p:cNvSpPr>
              <a:spLocks noChangeArrowheads="1"/>
            </p:cNvSpPr>
            <p:nvPr/>
          </p:nvSpPr>
          <p:spPr bwMode="auto">
            <a:xfrm>
              <a:off x="1770" y="2322"/>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5" name="Line 248"/>
            <p:cNvSpPr>
              <a:spLocks noChangeShapeType="1"/>
            </p:cNvSpPr>
            <p:nvPr/>
          </p:nvSpPr>
          <p:spPr bwMode="auto">
            <a:xfrm flipV="1">
              <a:off x="1380" y="2352"/>
              <a:ext cx="150" cy="12"/>
            </a:xfrm>
            <a:prstGeom prst="line">
              <a:avLst/>
            </a:prstGeom>
            <a:noFill/>
            <a:ln w="0">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16" name="Oval 249"/>
            <p:cNvSpPr>
              <a:spLocks noChangeArrowheads="1"/>
            </p:cNvSpPr>
            <p:nvPr/>
          </p:nvSpPr>
          <p:spPr bwMode="auto">
            <a:xfrm>
              <a:off x="1368" y="2352"/>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7" name="Oval 250"/>
            <p:cNvSpPr>
              <a:spLocks noChangeArrowheads="1"/>
            </p:cNvSpPr>
            <p:nvPr/>
          </p:nvSpPr>
          <p:spPr bwMode="auto">
            <a:xfrm>
              <a:off x="1518" y="2340"/>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8" name="Line 251"/>
            <p:cNvSpPr>
              <a:spLocks noChangeShapeType="1"/>
            </p:cNvSpPr>
            <p:nvPr/>
          </p:nvSpPr>
          <p:spPr bwMode="auto">
            <a:xfrm flipV="1">
              <a:off x="1662" y="2352"/>
              <a:ext cx="6" cy="12"/>
            </a:xfrm>
            <a:prstGeom prst="line">
              <a:avLst/>
            </a:prstGeom>
            <a:noFill/>
            <a:ln w="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19" name="Oval 252"/>
            <p:cNvSpPr>
              <a:spLocks noChangeArrowheads="1"/>
            </p:cNvSpPr>
            <p:nvPr/>
          </p:nvSpPr>
          <p:spPr bwMode="auto">
            <a:xfrm>
              <a:off x="1650" y="2352"/>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0" name="Oval 253"/>
            <p:cNvSpPr>
              <a:spLocks noChangeArrowheads="1"/>
            </p:cNvSpPr>
            <p:nvPr/>
          </p:nvSpPr>
          <p:spPr bwMode="auto">
            <a:xfrm>
              <a:off x="1656" y="2340"/>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1" name="Line 254"/>
            <p:cNvSpPr>
              <a:spLocks noChangeShapeType="1"/>
            </p:cNvSpPr>
            <p:nvPr/>
          </p:nvSpPr>
          <p:spPr bwMode="auto">
            <a:xfrm flipV="1">
              <a:off x="1344" y="2364"/>
              <a:ext cx="36" cy="18"/>
            </a:xfrm>
            <a:prstGeom prst="line">
              <a:avLst/>
            </a:prstGeom>
            <a:noFill/>
            <a:ln w="0">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22" name="Oval 255"/>
            <p:cNvSpPr>
              <a:spLocks noChangeArrowheads="1"/>
            </p:cNvSpPr>
            <p:nvPr/>
          </p:nvSpPr>
          <p:spPr bwMode="auto">
            <a:xfrm>
              <a:off x="1332" y="2370"/>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3" name="Oval 256"/>
            <p:cNvSpPr>
              <a:spLocks noChangeArrowheads="1"/>
            </p:cNvSpPr>
            <p:nvPr/>
          </p:nvSpPr>
          <p:spPr bwMode="auto">
            <a:xfrm>
              <a:off x="1368" y="2352"/>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4" name="Line 257"/>
            <p:cNvSpPr>
              <a:spLocks noChangeShapeType="1"/>
            </p:cNvSpPr>
            <p:nvPr/>
          </p:nvSpPr>
          <p:spPr bwMode="auto">
            <a:xfrm flipH="1" flipV="1">
              <a:off x="1662" y="2364"/>
              <a:ext cx="30" cy="18"/>
            </a:xfrm>
            <a:prstGeom prst="line">
              <a:avLst/>
            </a:prstGeom>
            <a:noFill/>
            <a:ln w="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25" name="Oval 258"/>
            <p:cNvSpPr>
              <a:spLocks noChangeArrowheads="1"/>
            </p:cNvSpPr>
            <p:nvPr/>
          </p:nvSpPr>
          <p:spPr bwMode="auto">
            <a:xfrm>
              <a:off x="1680" y="2370"/>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6" name="Oval 259"/>
            <p:cNvSpPr>
              <a:spLocks noChangeArrowheads="1"/>
            </p:cNvSpPr>
            <p:nvPr/>
          </p:nvSpPr>
          <p:spPr bwMode="auto">
            <a:xfrm>
              <a:off x="1650" y="2352"/>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7" name="Line 260"/>
            <p:cNvSpPr>
              <a:spLocks noChangeShapeType="1"/>
            </p:cNvSpPr>
            <p:nvPr/>
          </p:nvSpPr>
          <p:spPr bwMode="auto">
            <a:xfrm flipV="1">
              <a:off x="1260" y="2382"/>
              <a:ext cx="84" cy="12"/>
            </a:xfrm>
            <a:prstGeom prst="line">
              <a:avLst/>
            </a:prstGeom>
            <a:noFill/>
            <a:ln w="0">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28" name="Oval 261"/>
            <p:cNvSpPr>
              <a:spLocks noChangeArrowheads="1"/>
            </p:cNvSpPr>
            <p:nvPr/>
          </p:nvSpPr>
          <p:spPr bwMode="auto">
            <a:xfrm>
              <a:off x="1248" y="2382"/>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9" name="Oval 262"/>
            <p:cNvSpPr>
              <a:spLocks noChangeArrowheads="1"/>
            </p:cNvSpPr>
            <p:nvPr/>
          </p:nvSpPr>
          <p:spPr bwMode="auto">
            <a:xfrm>
              <a:off x="1332" y="2370"/>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0" name="Line 263"/>
            <p:cNvSpPr>
              <a:spLocks noChangeShapeType="1"/>
            </p:cNvSpPr>
            <p:nvPr/>
          </p:nvSpPr>
          <p:spPr bwMode="auto">
            <a:xfrm flipH="1" flipV="1">
              <a:off x="1692" y="2382"/>
              <a:ext cx="444" cy="12"/>
            </a:xfrm>
            <a:prstGeom prst="line">
              <a:avLst/>
            </a:prstGeom>
            <a:noFill/>
            <a:ln w="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31" name="Oval 264"/>
            <p:cNvSpPr>
              <a:spLocks noChangeArrowheads="1"/>
            </p:cNvSpPr>
            <p:nvPr/>
          </p:nvSpPr>
          <p:spPr bwMode="auto">
            <a:xfrm>
              <a:off x="2124" y="2382"/>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2" name="Oval 265"/>
            <p:cNvSpPr>
              <a:spLocks noChangeArrowheads="1"/>
            </p:cNvSpPr>
            <p:nvPr/>
          </p:nvSpPr>
          <p:spPr bwMode="auto">
            <a:xfrm>
              <a:off x="1680" y="2370"/>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3" name="Line 266"/>
            <p:cNvSpPr>
              <a:spLocks noChangeShapeType="1"/>
            </p:cNvSpPr>
            <p:nvPr/>
          </p:nvSpPr>
          <p:spPr bwMode="auto">
            <a:xfrm flipH="1" flipV="1">
              <a:off x="1260" y="2394"/>
              <a:ext cx="144" cy="18"/>
            </a:xfrm>
            <a:prstGeom prst="line">
              <a:avLst/>
            </a:prstGeom>
            <a:noFill/>
            <a:ln w="0">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34" name="Oval 267"/>
            <p:cNvSpPr>
              <a:spLocks noChangeArrowheads="1"/>
            </p:cNvSpPr>
            <p:nvPr/>
          </p:nvSpPr>
          <p:spPr bwMode="auto">
            <a:xfrm>
              <a:off x="1392" y="2400"/>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5" name="Oval 268"/>
            <p:cNvSpPr>
              <a:spLocks noChangeArrowheads="1"/>
            </p:cNvSpPr>
            <p:nvPr/>
          </p:nvSpPr>
          <p:spPr bwMode="auto">
            <a:xfrm>
              <a:off x="1248" y="2382"/>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6" name="Line 269"/>
            <p:cNvSpPr>
              <a:spLocks noChangeShapeType="1"/>
            </p:cNvSpPr>
            <p:nvPr/>
          </p:nvSpPr>
          <p:spPr bwMode="auto">
            <a:xfrm flipH="1" flipV="1">
              <a:off x="2136" y="2394"/>
              <a:ext cx="120" cy="18"/>
            </a:xfrm>
            <a:prstGeom prst="line">
              <a:avLst/>
            </a:prstGeom>
            <a:noFill/>
            <a:ln w="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37" name="Oval 270"/>
            <p:cNvSpPr>
              <a:spLocks noChangeArrowheads="1"/>
            </p:cNvSpPr>
            <p:nvPr/>
          </p:nvSpPr>
          <p:spPr bwMode="auto">
            <a:xfrm>
              <a:off x="2244" y="2400"/>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8" name="Oval 271"/>
            <p:cNvSpPr>
              <a:spLocks noChangeArrowheads="1"/>
            </p:cNvSpPr>
            <p:nvPr/>
          </p:nvSpPr>
          <p:spPr bwMode="auto">
            <a:xfrm>
              <a:off x="2124" y="2382"/>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9" name="Line 272"/>
            <p:cNvSpPr>
              <a:spLocks noChangeShapeType="1"/>
            </p:cNvSpPr>
            <p:nvPr/>
          </p:nvSpPr>
          <p:spPr bwMode="auto">
            <a:xfrm flipH="1" flipV="1">
              <a:off x="1404" y="2412"/>
              <a:ext cx="882" cy="12"/>
            </a:xfrm>
            <a:prstGeom prst="line">
              <a:avLst/>
            </a:prstGeom>
            <a:noFill/>
            <a:ln w="0">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40" name="Oval 273"/>
            <p:cNvSpPr>
              <a:spLocks noChangeArrowheads="1"/>
            </p:cNvSpPr>
            <p:nvPr/>
          </p:nvSpPr>
          <p:spPr bwMode="auto">
            <a:xfrm>
              <a:off x="2274" y="2412"/>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1" name="Oval 274"/>
            <p:cNvSpPr>
              <a:spLocks noChangeArrowheads="1"/>
            </p:cNvSpPr>
            <p:nvPr/>
          </p:nvSpPr>
          <p:spPr bwMode="auto">
            <a:xfrm>
              <a:off x="1392" y="2400"/>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2" name="Line 275"/>
            <p:cNvSpPr>
              <a:spLocks noChangeShapeType="1"/>
            </p:cNvSpPr>
            <p:nvPr/>
          </p:nvSpPr>
          <p:spPr bwMode="auto">
            <a:xfrm flipH="1" flipV="1">
              <a:off x="2256" y="2412"/>
              <a:ext cx="342" cy="12"/>
            </a:xfrm>
            <a:prstGeom prst="line">
              <a:avLst/>
            </a:prstGeom>
            <a:noFill/>
            <a:ln w="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43" name="Oval 276"/>
            <p:cNvSpPr>
              <a:spLocks noChangeArrowheads="1"/>
            </p:cNvSpPr>
            <p:nvPr/>
          </p:nvSpPr>
          <p:spPr bwMode="auto">
            <a:xfrm>
              <a:off x="2586" y="2412"/>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4" name="Oval 277"/>
            <p:cNvSpPr>
              <a:spLocks noChangeArrowheads="1"/>
            </p:cNvSpPr>
            <p:nvPr/>
          </p:nvSpPr>
          <p:spPr bwMode="auto">
            <a:xfrm>
              <a:off x="2244" y="2400"/>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5" name="Line 278"/>
            <p:cNvSpPr>
              <a:spLocks noChangeShapeType="1"/>
            </p:cNvSpPr>
            <p:nvPr/>
          </p:nvSpPr>
          <p:spPr bwMode="auto">
            <a:xfrm flipH="1" flipV="1">
              <a:off x="2286" y="2424"/>
              <a:ext cx="246" cy="12"/>
            </a:xfrm>
            <a:prstGeom prst="line">
              <a:avLst/>
            </a:prstGeom>
            <a:noFill/>
            <a:ln w="0">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46" name="Oval 279"/>
            <p:cNvSpPr>
              <a:spLocks noChangeArrowheads="1"/>
            </p:cNvSpPr>
            <p:nvPr/>
          </p:nvSpPr>
          <p:spPr bwMode="auto">
            <a:xfrm>
              <a:off x="2520" y="2424"/>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7" name="Oval 280"/>
            <p:cNvSpPr>
              <a:spLocks noChangeArrowheads="1"/>
            </p:cNvSpPr>
            <p:nvPr/>
          </p:nvSpPr>
          <p:spPr bwMode="auto">
            <a:xfrm>
              <a:off x="2274" y="2412"/>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8" name="Line 281"/>
            <p:cNvSpPr>
              <a:spLocks noChangeShapeType="1"/>
            </p:cNvSpPr>
            <p:nvPr/>
          </p:nvSpPr>
          <p:spPr bwMode="auto">
            <a:xfrm flipV="1">
              <a:off x="2598" y="2424"/>
              <a:ext cx="0" cy="12"/>
            </a:xfrm>
            <a:prstGeom prst="line">
              <a:avLst/>
            </a:prstGeom>
            <a:noFill/>
            <a:ln w="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49" name="Oval 282"/>
            <p:cNvSpPr>
              <a:spLocks noChangeArrowheads="1"/>
            </p:cNvSpPr>
            <p:nvPr/>
          </p:nvSpPr>
          <p:spPr bwMode="auto">
            <a:xfrm>
              <a:off x="2586" y="2424"/>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0" name="Oval 283"/>
            <p:cNvSpPr>
              <a:spLocks noChangeArrowheads="1"/>
            </p:cNvSpPr>
            <p:nvPr/>
          </p:nvSpPr>
          <p:spPr bwMode="auto">
            <a:xfrm>
              <a:off x="2586" y="2412"/>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1" name="Line 284"/>
            <p:cNvSpPr>
              <a:spLocks noChangeShapeType="1"/>
            </p:cNvSpPr>
            <p:nvPr/>
          </p:nvSpPr>
          <p:spPr bwMode="auto">
            <a:xfrm flipV="1">
              <a:off x="2052" y="2436"/>
              <a:ext cx="480" cy="18"/>
            </a:xfrm>
            <a:prstGeom prst="line">
              <a:avLst/>
            </a:prstGeom>
            <a:noFill/>
            <a:ln w="0">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52" name="Oval 285"/>
            <p:cNvSpPr>
              <a:spLocks noChangeArrowheads="1"/>
            </p:cNvSpPr>
            <p:nvPr/>
          </p:nvSpPr>
          <p:spPr bwMode="auto">
            <a:xfrm>
              <a:off x="2040" y="2442"/>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3" name="Oval 286"/>
            <p:cNvSpPr>
              <a:spLocks noChangeArrowheads="1"/>
            </p:cNvSpPr>
            <p:nvPr/>
          </p:nvSpPr>
          <p:spPr bwMode="auto">
            <a:xfrm>
              <a:off x="2520" y="2424"/>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4" name="Line 287"/>
            <p:cNvSpPr>
              <a:spLocks noChangeShapeType="1"/>
            </p:cNvSpPr>
            <p:nvPr/>
          </p:nvSpPr>
          <p:spPr bwMode="auto">
            <a:xfrm flipV="1">
              <a:off x="2364" y="2436"/>
              <a:ext cx="234" cy="18"/>
            </a:xfrm>
            <a:prstGeom prst="line">
              <a:avLst/>
            </a:prstGeom>
            <a:noFill/>
            <a:ln w="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55" name="Oval 288"/>
            <p:cNvSpPr>
              <a:spLocks noChangeArrowheads="1"/>
            </p:cNvSpPr>
            <p:nvPr/>
          </p:nvSpPr>
          <p:spPr bwMode="auto">
            <a:xfrm>
              <a:off x="2352" y="2442"/>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6" name="Oval 289"/>
            <p:cNvSpPr>
              <a:spLocks noChangeArrowheads="1"/>
            </p:cNvSpPr>
            <p:nvPr/>
          </p:nvSpPr>
          <p:spPr bwMode="auto">
            <a:xfrm>
              <a:off x="2586" y="2424"/>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7" name="Line 290"/>
            <p:cNvSpPr>
              <a:spLocks noChangeShapeType="1"/>
            </p:cNvSpPr>
            <p:nvPr/>
          </p:nvSpPr>
          <p:spPr bwMode="auto">
            <a:xfrm flipV="1">
              <a:off x="1662" y="2454"/>
              <a:ext cx="390" cy="12"/>
            </a:xfrm>
            <a:prstGeom prst="line">
              <a:avLst/>
            </a:prstGeom>
            <a:noFill/>
            <a:ln w="0">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58" name="Oval 291"/>
            <p:cNvSpPr>
              <a:spLocks noChangeArrowheads="1"/>
            </p:cNvSpPr>
            <p:nvPr/>
          </p:nvSpPr>
          <p:spPr bwMode="auto">
            <a:xfrm>
              <a:off x="1650" y="2454"/>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9" name="Oval 292"/>
            <p:cNvSpPr>
              <a:spLocks noChangeArrowheads="1"/>
            </p:cNvSpPr>
            <p:nvPr/>
          </p:nvSpPr>
          <p:spPr bwMode="auto">
            <a:xfrm>
              <a:off x="2040" y="2442"/>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0" name="Line 293"/>
            <p:cNvSpPr>
              <a:spLocks noChangeShapeType="1"/>
            </p:cNvSpPr>
            <p:nvPr/>
          </p:nvSpPr>
          <p:spPr bwMode="auto">
            <a:xfrm flipV="1">
              <a:off x="2334" y="2454"/>
              <a:ext cx="30" cy="12"/>
            </a:xfrm>
            <a:prstGeom prst="line">
              <a:avLst/>
            </a:prstGeom>
            <a:noFill/>
            <a:ln w="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61" name="Oval 294"/>
            <p:cNvSpPr>
              <a:spLocks noChangeArrowheads="1"/>
            </p:cNvSpPr>
            <p:nvPr/>
          </p:nvSpPr>
          <p:spPr bwMode="auto">
            <a:xfrm>
              <a:off x="2322" y="2454"/>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2" name="Oval 295"/>
            <p:cNvSpPr>
              <a:spLocks noChangeArrowheads="1"/>
            </p:cNvSpPr>
            <p:nvPr/>
          </p:nvSpPr>
          <p:spPr bwMode="auto">
            <a:xfrm>
              <a:off x="2352" y="2442"/>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3" name="Line 296"/>
            <p:cNvSpPr>
              <a:spLocks noChangeShapeType="1"/>
            </p:cNvSpPr>
            <p:nvPr/>
          </p:nvSpPr>
          <p:spPr bwMode="auto">
            <a:xfrm flipV="1">
              <a:off x="1302" y="2466"/>
              <a:ext cx="360" cy="18"/>
            </a:xfrm>
            <a:prstGeom prst="line">
              <a:avLst/>
            </a:prstGeom>
            <a:noFill/>
            <a:ln w="0">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64" name="Oval 297"/>
            <p:cNvSpPr>
              <a:spLocks noChangeArrowheads="1"/>
            </p:cNvSpPr>
            <p:nvPr/>
          </p:nvSpPr>
          <p:spPr bwMode="auto">
            <a:xfrm>
              <a:off x="1290" y="2472"/>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5" name="Oval 298"/>
            <p:cNvSpPr>
              <a:spLocks noChangeArrowheads="1"/>
            </p:cNvSpPr>
            <p:nvPr/>
          </p:nvSpPr>
          <p:spPr bwMode="auto">
            <a:xfrm>
              <a:off x="1650" y="2454"/>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6" name="Line 299"/>
            <p:cNvSpPr>
              <a:spLocks noChangeShapeType="1"/>
            </p:cNvSpPr>
            <p:nvPr/>
          </p:nvSpPr>
          <p:spPr bwMode="auto">
            <a:xfrm flipV="1">
              <a:off x="2250" y="2466"/>
              <a:ext cx="84" cy="18"/>
            </a:xfrm>
            <a:prstGeom prst="line">
              <a:avLst/>
            </a:prstGeom>
            <a:noFill/>
            <a:ln w="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67" name="Oval 300"/>
            <p:cNvSpPr>
              <a:spLocks noChangeArrowheads="1"/>
            </p:cNvSpPr>
            <p:nvPr/>
          </p:nvSpPr>
          <p:spPr bwMode="auto">
            <a:xfrm>
              <a:off x="2238" y="2472"/>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8" name="Oval 301"/>
            <p:cNvSpPr>
              <a:spLocks noChangeArrowheads="1"/>
            </p:cNvSpPr>
            <p:nvPr/>
          </p:nvSpPr>
          <p:spPr bwMode="auto">
            <a:xfrm>
              <a:off x="2322" y="2454"/>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9" name="Line 302"/>
            <p:cNvSpPr>
              <a:spLocks noChangeShapeType="1"/>
            </p:cNvSpPr>
            <p:nvPr/>
          </p:nvSpPr>
          <p:spPr bwMode="auto">
            <a:xfrm flipH="1" flipV="1">
              <a:off x="1302" y="2484"/>
              <a:ext cx="888" cy="12"/>
            </a:xfrm>
            <a:prstGeom prst="line">
              <a:avLst/>
            </a:prstGeom>
            <a:noFill/>
            <a:ln w="0">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70" name="Oval 303"/>
            <p:cNvSpPr>
              <a:spLocks noChangeArrowheads="1"/>
            </p:cNvSpPr>
            <p:nvPr/>
          </p:nvSpPr>
          <p:spPr bwMode="auto">
            <a:xfrm>
              <a:off x="2178" y="2484"/>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1" name="Oval 304"/>
            <p:cNvSpPr>
              <a:spLocks noChangeArrowheads="1"/>
            </p:cNvSpPr>
            <p:nvPr/>
          </p:nvSpPr>
          <p:spPr bwMode="auto">
            <a:xfrm>
              <a:off x="1290" y="2472"/>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2" name="Line 305"/>
            <p:cNvSpPr>
              <a:spLocks noChangeShapeType="1"/>
            </p:cNvSpPr>
            <p:nvPr/>
          </p:nvSpPr>
          <p:spPr bwMode="auto">
            <a:xfrm flipH="1" flipV="1">
              <a:off x="2250" y="2484"/>
              <a:ext cx="360" cy="12"/>
            </a:xfrm>
            <a:prstGeom prst="line">
              <a:avLst/>
            </a:prstGeom>
            <a:noFill/>
            <a:ln w="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73" name="Oval 306"/>
            <p:cNvSpPr>
              <a:spLocks noChangeArrowheads="1"/>
            </p:cNvSpPr>
            <p:nvPr/>
          </p:nvSpPr>
          <p:spPr bwMode="auto">
            <a:xfrm>
              <a:off x="2598" y="2484"/>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4" name="Oval 307"/>
            <p:cNvSpPr>
              <a:spLocks noChangeArrowheads="1"/>
            </p:cNvSpPr>
            <p:nvPr/>
          </p:nvSpPr>
          <p:spPr bwMode="auto">
            <a:xfrm>
              <a:off x="2238" y="2472"/>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5" name="Line 308"/>
            <p:cNvSpPr>
              <a:spLocks noChangeShapeType="1"/>
            </p:cNvSpPr>
            <p:nvPr/>
          </p:nvSpPr>
          <p:spPr bwMode="auto">
            <a:xfrm flipH="1" flipV="1">
              <a:off x="2190" y="2496"/>
              <a:ext cx="6" cy="12"/>
            </a:xfrm>
            <a:prstGeom prst="line">
              <a:avLst/>
            </a:prstGeom>
            <a:noFill/>
            <a:ln w="0">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76" name="Oval 309"/>
            <p:cNvSpPr>
              <a:spLocks noChangeArrowheads="1"/>
            </p:cNvSpPr>
            <p:nvPr/>
          </p:nvSpPr>
          <p:spPr bwMode="auto">
            <a:xfrm>
              <a:off x="2184" y="2496"/>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7" name="Oval 310"/>
            <p:cNvSpPr>
              <a:spLocks noChangeArrowheads="1"/>
            </p:cNvSpPr>
            <p:nvPr/>
          </p:nvSpPr>
          <p:spPr bwMode="auto">
            <a:xfrm>
              <a:off x="2178" y="2484"/>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8" name="Line 311"/>
            <p:cNvSpPr>
              <a:spLocks noChangeShapeType="1"/>
            </p:cNvSpPr>
            <p:nvPr/>
          </p:nvSpPr>
          <p:spPr bwMode="auto">
            <a:xfrm flipH="1" flipV="1">
              <a:off x="2610" y="2496"/>
              <a:ext cx="30" cy="12"/>
            </a:xfrm>
            <a:prstGeom prst="line">
              <a:avLst/>
            </a:prstGeom>
            <a:noFill/>
            <a:ln w="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79" name="Oval 312"/>
            <p:cNvSpPr>
              <a:spLocks noChangeArrowheads="1"/>
            </p:cNvSpPr>
            <p:nvPr/>
          </p:nvSpPr>
          <p:spPr bwMode="auto">
            <a:xfrm>
              <a:off x="2628" y="2496"/>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0" name="Oval 313"/>
            <p:cNvSpPr>
              <a:spLocks noChangeArrowheads="1"/>
            </p:cNvSpPr>
            <p:nvPr/>
          </p:nvSpPr>
          <p:spPr bwMode="auto">
            <a:xfrm>
              <a:off x="2598" y="2484"/>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1" name="Line 314"/>
            <p:cNvSpPr>
              <a:spLocks noChangeShapeType="1"/>
            </p:cNvSpPr>
            <p:nvPr/>
          </p:nvSpPr>
          <p:spPr bwMode="auto">
            <a:xfrm flipV="1">
              <a:off x="1362" y="2508"/>
              <a:ext cx="834" cy="18"/>
            </a:xfrm>
            <a:prstGeom prst="line">
              <a:avLst/>
            </a:prstGeom>
            <a:noFill/>
            <a:ln w="0">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82" name="Oval 315"/>
            <p:cNvSpPr>
              <a:spLocks noChangeArrowheads="1"/>
            </p:cNvSpPr>
            <p:nvPr/>
          </p:nvSpPr>
          <p:spPr bwMode="auto">
            <a:xfrm>
              <a:off x="1350" y="2514"/>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3" name="Oval 316"/>
            <p:cNvSpPr>
              <a:spLocks noChangeArrowheads="1"/>
            </p:cNvSpPr>
            <p:nvPr/>
          </p:nvSpPr>
          <p:spPr bwMode="auto">
            <a:xfrm>
              <a:off x="2184" y="2496"/>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4" name="Line 317"/>
            <p:cNvSpPr>
              <a:spLocks noChangeShapeType="1"/>
            </p:cNvSpPr>
            <p:nvPr/>
          </p:nvSpPr>
          <p:spPr bwMode="auto">
            <a:xfrm flipV="1">
              <a:off x="2352" y="2508"/>
              <a:ext cx="288" cy="18"/>
            </a:xfrm>
            <a:prstGeom prst="line">
              <a:avLst/>
            </a:prstGeom>
            <a:noFill/>
            <a:ln w="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85" name="Oval 318"/>
            <p:cNvSpPr>
              <a:spLocks noChangeArrowheads="1"/>
            </p:cNvSpPr>
            <p:nvPr/>
          </p:nvSpPr>
          <p:spPr bwMode="auto">
            <a:xfrm>
              <a:off x="2340" y="2514"/>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6" name="Oval 319"/>
            <p:cNvSpPr>
              <a:spLocks noChangeArrowheads="1"/>
            </p:cNvSpPr>
            <p:nvPr/>
          </p:nvSpPr>
          <p:spPr bwMode="auto">
            <a:xfrm>
              <a:off x="2628" y="2496"/>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7" name="Line 320"/>
            <p:cNvSpPr>
              <a:spLocks noChangeShapeType="1"/>
            </p:cNvSpPr>
            <p:nvPr/>
          </p:nvSpPr>
          <p:spPr bwMode="auto">
            <a:xfrm flipV="1">
              <a:off x="1230" y="2526"/>
              <a:ext cx="132" cy="12"/>
            </a:xfrm>
            <a:prstGeom prst="line">
              <a:avLst/>
            </a:prstGeom>
            <a:noFill/>
            <a:ln w="0">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88" name="Oval 321"/>
            <p:cNvSpPr>
              <a:spLocks noChangeArrowheads="1"/>
            </p:cNvSpPr>
            <p:nvPr/>
          </p:nvSpPr>
          <p:spPr bwMode="auto">
            <a:xfrm>
              <a:off x="1218" y="2526"/>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9" name="Oval 322"/>
            <p:cNvSpPr>
              <a:spLocks noChangeArrowheads="1"/>
            </p:cNvSpPr>
            <p:nvPr/>
          </p:nvSpPr>
          <p:spPr bwMode="auto">
            <a:xfrm>
              <a:off x="1350" y="2514"/>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0" name="Line 323"/>
            <p:cNvSpPr>
              <a:spLocks noChangeShapeType="1"/>
            </p:cNvSpPr>
            <p:nvPr/>
          </p:nvSpPr>
          <p:spPr bwMode="auto">
            <a:xfrm flipV="1">
              <a:off x="1926" y="2526"/>
              <a:ext cx="426" cy="12"/>
            </a:xfrm>
            <a:prstGeom prst="line">
              <a:avLst/>
            </a:prstGeom>
            <a:noFill/>
            <a:ln w="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91" name="Oval 324"/>
            <p:cNvSpPr>
              <a:spLocks noChangeArrowheads="1"/>
            </p:cNvSpPr>
            <p:nvPr/>
          </p:nvSpPr>
          <p:spPr bwMode="auto">
            <a:xfrm>
              <a:off x="1914" y="2526"/>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2" name="Oval 325"/>
            <p:cNvSpPr>
              <a:spLocks noChangeArrowheads="1"/>
            </p:cNvSpPr>
            <p:nvPr/>
          </p:nvSpPr>
          <p:spPr bwMode="auto">
            <a:xfrm>
              <a:off x="2340" y="2514"/>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3" name="Line 326"/>
            <p:cNvSpPr>
              <a:spLocks noChangeShapeType="1"/>
            </p:cNvSpPr>
            <p:nvPr/>
          </p:nvSpPr>
          <p:spPr bwMode="auto">
            <a:xfrm flipH="1" flipV="1">
              <a:off x="1230" y="2538"/>
              <a:ext cx="12" cy="18"/>
            </a:xfrm>
            <a:prstGeom prst="line">
              <a:avLst/>
            </a:prstGeom>
            <a:noFill/>
            <a:ln w="0">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94" name="Oval 327"/>
            <p:cNvSpPr>
              <a:spLocks noChangeArrowheads="1"/>
            </p:cNvSpPr>
            <p:nvPr/>
          </p:nvSpPr>
          <p:spPr bwMode="auto">
            <a:xfrm>
              <a:off x="1230" y="2544"/>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5" name="Oval 328"/>
            <p:cNvSpPr>
              <a:spLocks noChangeArrowheads="1"/>
            </p:cNvSpPr>
            <p:nvPr/>
          </p:nvSpPr>
          <p:spPr bwMode="auto">
            <a:xfrm>
              <a:off x="1218" y="2526"/>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6" name="Line 329"/>
            <p:cNvSpPr>
              <a:spLocks noChangeShapeType="1"/>
            </p:cNvSpPr>
            <p:nvPr/>
          </p:nvSpPr>
          <p:spPr bwMode="auto">
            <a:xfrm flipH="1" flipV="1">
              <a:off x="1926" y="2538"/>
              <a:ext cx="468" cy="18"/>
            </a:xfrm>
            <a:prstGeom prst="line">
              <a:avLst/>
            </a:prstGeom>
            <a:noFill/>
            <a:ln w="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97" name="Oval 330"/>
            <p:cNvSpPr>
              <a:spLocks noChangeArrowheads="1"/>
            </p:cNvSpPr>
            <p:nvPr/>
          </p:nvSpPr>
          <p:spPr bwMode="auto">
            <a:xfrm>
              <a:off x="2382" y="2544"/>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8" name="Oval 331"/>
            <p:cNvSpPr>
              <a:spLocks noChangeArrowheads="1"/>
            </p:cNvSpPr>
            <p:nvPr/>
          </p:nvSpPr>
          <p:spPr bwMode="auto">
            <a:xfrm>
              <a:off x="1914" y="2526"/>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9" name="Line 332"/>
            <p:cNvSpPr>
              <a:spLocks noChangeShapeType="1"/>
            </p:cNvSpPr>
            <p:nvPr/>
          </p:nvSpPr>
          <p:spPr bwMode="auto">
            <a:xfrm flipV="1">
              <a:off x="1230" y="2556"/>
              <a:ext cx="12" cy="12"/>
            </a:xfrm>
            <a:prstGeom prst="line">
              <a:avLst/>
            </a:prstGeom>
            <a:noFill/>
            <a:ln w="0">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00" name="Oval 333"/>
            <p:cNvSpPr>
              <a:spLocks noChangeArrowheads="1"/>
            </p:cNvSpPr>
            <p:nvPr/>
          </p:nvSpPr>
          <p:spPr bwMode="auto">
            <a:xfrm>
              <a:off x="1218" y="2556"/>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1" name="Oval 334"/>
            <p:cNvSpPr>
              <a:spLocks noChangeArrowheads="1"/>
            </p:cNvSpPr>
            <p:nvPr/>
          </p:nvSpPr>
          <p:spPr bwMode="auto">
            <a:xfrm>
              <a:off x="1230" y="2544"/>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2" name="Line 335"/>
            <p:cNvSpPr>
              <a:spLocks noChangeShapeType="1"/>
            </p:cNvSpPr>
            <p:nvPr/>
          </p:nvSpPr>
          <p:spPr bwMode="auto">
            <a:xfrm flipV="1">
              <a:off x="1836" y="2556"/>
              <a:ext cx="558" cy="12"/>
            </a:xfrm>
            <a:prstGeom prst="line">
              <a:avLst/>
            </a:prstGeom>
            <a:noFill/>
            <a:ln w="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03" name="Oval 336"/>
            <p:cNvSpPr>
              <a:spLocks noChangeArrowheads="1"/>
            </p:cNvSpPr>
            <p:nvPr/>
          </p:nvSpPr>
          <p:spPr bwMode="auto">
            <a:xfrm>
              <a:off x="1824" y="2556"/>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4" name="Oval 337"/>
            <p:cNvSpPr>
              <a:spLocks noChangeArrowheads="1"/>
            </p:cNvSpPr>
            <p:nvPr/>
          </p:nvSpPr>
          <p:spPr bwMode="auto">
            <a:xfrm>
              <a:off x="2382" y="2544"/>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5" name="Line 338"/>
            <p:cNvSpPr>
              <a:spLocks noChangeShapeType="1"/>
            </p:cNvSpPr>
            <p:nvPr/>
          </p:nvSpPr>
          <p:spPr bwMode="auto">
            <a:xfrm flipH="1" flipV="1">
              <a:off x="1230" y="2568"/>
              <a:ext cx="330" cy="18"/>
            </a:xfrm>
            <a:prstGeom prst="line">
              <a:avLst/>
            </a:prstGeom>
            <a:noFill/>
            <a:ln w="0">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06" name="Oval 339"/>
            <p:cNvSpPr>
              <a:spLocks noChangeArrowheads="1"/>
            </p:cNvSpPr>
            <p:nvPr/>
          </p:nvSpPr>
          <p:spPr bwMode="auto">
            <a:xfrm>
              <a:off x="1548" y="2574"/>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7" name="Oval 340"/>
            <p:cNvSpPr>
              <a:spLocks noChangeArrowheads="1"/>
            </p:cNvSpPr>
            <p:nvPr/>
          </p:nvSpPr>
          <p:spPr bwMode="auto">
            <a:xfrm>
              <a:off x="1218" y="2556"/>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8" name="Line 341"/>
            <p:cNvSpPr>
              <a:spLocks noChangeShapeType="1"/>
            </p:cNvSpPr>
            <p:nvPr/>
          </p:nvSpPr>
          <p:spPr bwMode="auto">
            <a:xfrm flipV="1">
              <a:off x="1830" y="2568"/>
              <a:ext cx="6" cy="18"/>
            </a:xfrm>
            <a:prstGeom prst="line">
              <a:avLst/>
            </a:prstGeom>
            <a:noFill/>
            <a:ln w="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09" name="Oval 342"/>
            <p:cNvSpPr>
              <a:spLocks noChangeArrowheads="1"/>
            </p:cNvSpPr>
            <p:nvPr/>
          </p:nvSpPr>
          <p:spPr bwMode="auto">
            <a:xfrm>
              <a:off x="1818" y="2574"/>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0" name="Oval 343"/>
            <p:cNvSpPr>
              <a:spLocks noChangeArrowheads="1"/>
            </p:cNvSpPr>
            <p:nvPr/>
          </p:nvSpPr>
          <p:spPr bwMode="auto">
            <a:xfrm>
              <a:off x="1824" y="2556"/>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1" name="Line 344"/>
            <p:cNvSpPr>
              <a:spLocks noChangeShapeType="1"/>
            </p:cNvSpPr>
            <p:nvPr/>
          </p:nvSpPr>
          <p:spPr bwMode="auto">
            <a:xfrm flipV="1">
              <a:off x="1230" y="2586"/>
              <a:ext cx="330" cy="12"/>
            </a:xfrm>
            <a:prstGeom prst="line">
              <a:avLst/>
            </a:prstGeom>
            <a:noFill/>
            <a:ln w="0">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12" name="Oval 345"/>
            <p:cNvSpPr>
              <a:spLocks noChangeArrowheads="1"/>
            </p:cNvSpPr>
            <p:nvPr/>
          </p:nvSpPr>
          <p:spPr bwMode="auto">
            <a:xfrm>
              <a:off x="1218" y="2586"/>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3" name="Oval 346"/>
            <p:cNvSpPr>
              <a:spLocks noChangeArrowheads="1"/>
            </p:cNvSpPr>
            <p:nvPr/>
          </p:nvSpPr>
          <p:spPr bwMode="auto">
            <a:xfrm>
              <a:off x="1548" y="2574"/>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4" name="Line 347"/>
            <p:cNvSpPr>
              <a:spLocks noChangeShapeType="1"/>
            </p:cNvSpPr>
            <p:nvPr/>
          </p:nvSpPr>
          <p:spPr bwMode="auto">
            <a:xfrm flipV="1">
              <a:off x="1824" y="2586"/>
              <a:ext cx="6" cy="12"/>
            </a:xfrm>
            <a:prstGeom prst="line">
              <a:avLst/>
            </a:prstGeom>
            <a:noFill/>
            <a:ln w="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15" name="Oval 348"/>
            <p:cNvSpPr>
              <a:spLocks noChangeArrowheads="1"/>
            </p:cNvSpPr>
            <p:nvPr/>
          </p:nvSpPr>
          <p:spPr bwMode="auto">
            <a:xfrm>
              <a:off x="1812" y="2586"/>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6" name="Oval 349"/>
            <p:cNvSpPr>
              <a:spLocks noChangeArrowheads="1"/>
            </p:cNvSpPr>
            <p:nvPr/>
          </p:nvSpPr>
          <p:spPr bwMode="auto">
            <a:xfrm>
              <a:off x="1818" y="2574"/>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7" name="Line 350"/>
            <p:cNvSpPr>
              <a:spLocks noChangeShapeType="1"/>
            </p:cNvSpPr>
            <p:nvPr/>
          </p:nvSpPr>
          <p:spPr bwMode="auto">
            <a:xfrm flipH="1" flipV="1">
              <a:off x="1230" y="2598"/>
              <a:ext cx="228" cy="12"/>
            </a:xfrm>
            <a:prstGeom prst="line">
              <a:avLst/>
            </a:prstGeom>
            <a:noFill/>
            <a:ln w="0">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18" name="Oval 351"/>
            <p:cNvSpPr>
              <a:spLocks noChangeArrowheads="1"/>
            </p:cNvSpPr>
            <p:nvPr/>
          </p:nvSpPr>
          <p:spPr bwMode="auto">
            <a:xfrm>
              <a:off x="1446" y="2598"/>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9" name="Oval 352"/>
            <p:cNvSpPr>
              <a:spLocks noChangeArrowheads="1"/>
            </p:cNvSpPr>
            <p:nvPr/>
          </p:nvSpPr>
          <p:spPr bwMode="auto">
            <a:xfrm>
              <a:off x="1218" y="2586"/>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0" name="Line 353"/>
            <p:cNvSpPr>
              <a:spLocks noChangeShapeType="1"/>
            </p:cNvSpPr>
            <p:nvPr/>
          </p:nvSpPr>
          <p:spPr bwMode="auto">
            <a:xfrm flipH="1" flipV="1">
              <a:off x="1824" y="2598"/>
              <a:ext cx="66" cy="12"/>
            </a:xfrm>
            <a:prstGeom prst="line">
              <a:avLst/>
            </a:prstGeom>
            <a:noFill/>
            <a:ln w="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1" name="Oval 354"/>
            <p:cNvSpPr>
              <a:spLocks noChangeArrowheads="1"/>
            </p:cNvSpPr>
            <p:nvPr/>
          </p:nvSpPr>
          <p:spPr bwMode="auto">
            <a:xfrm>
              <a:off x="1878" y="2598"/>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2" name="Oval 355"/>
            <p:cNvSpPr>
              <a:spLocks noChangeArrowheads="1"/>
            </p:cNvSpPr>
            <p:nvPr/>
          </p:nvSpPr>
          <p:spPr bwMode="auto">
            <a:xfrm>
              <a:off x="1812" y="2586"/>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3" name="Line 356"/>
            <p:cNvSpPr>
              <a:spLocks noChangeShapeType="1"/>
            </p:cNvSpPr>
            <p:nvPr/>
          </p:nvSpPr>
          <p:spPr bwMode="auto">
            <a:xfrm flipV="1">
              <a:off x="1230" y="2610"/>
              <a:ext cx="228" cy="18"/>
            </a:xfrm>
            <a:prstGeom prst="line">
              <a:avLst/>
            </a:prstGeom>
            <a:noFill/>
            <a:ln w="0">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4" name="Oval 357"/>
            <p:cNvSpPr>
              <a:spLocks noChangeArrowheads="1"/>
            </p:cNvSpPr>
            <p:nvPr/>
          </p:nvSpPr>
          <p:spPr bwMode="auto">
            <a:xfrm>
              <a:off x="1218" y="2616"/>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5" name="Oval 358"/>
            <p:cNvSpPr>
              <a:spLocks noChangeArrowheads="1"/>
            </p:cNvSpPr>
            <p:nvPr/>
          </p:nvSpPr>
          <p:spPr bwMode="auto">
            <a:xfrm>
              <a:off x="1446" y="2598"/>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6" name="Line 359"/>
            <p:cNvSpPr>
              <a:spLocks noChangeShapeType="1"/>
            </p:cNvSpPr>
            <p:nvPr/>
          </p:nvSpPr>
          <p:spPr bwMode="auto">
            <a:xfrm flipV="1">
              <a:off x="1770" y="2610"/>
              <a:ext cx="120" cy="18"/>
            </a:xfrm>
            <a:prstGeom prst="line">
              <a:avLst/>
            </a:prstGeom>
            <a:noFill/>
            <a:ln w="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7" name="Oval 360"/>
            <p:cNvSpPr>
              <a:spLocks noChangeArrowheads="1"/>
            </p:cNvSpPr>
            <p:nvPr/>
          </p:nvSpPr>
          <p:spPr bwMode="auto">
            <a:xfrm>
              <a:off x="1758" y="2616"/>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8" name="Oval 361"/>
            <p:cNvSpPr>
              <a:spLocks noChangeArrowheads="1"/>
            </p:cNvSpPr>
            <p:nvPr/>
          </p:nvSpPr>
          <p:spPr bwMode="auto">
            <a:xfrm>
              <a:off x="1878" y="2598"/>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9" name="Line 362"/>
            <p:cNvSpPr>
              <a:spLocks noChangeShapeType="1"/>
            </p:cNvSpPr>
            <p:nvPr/>
          </p:nvSpPr>
          <p:spPr bwMode="auto">
            <a:xfrm flipV="1">
              <a:off x="1230" y="2628"/>
              <a:ext cx="0" cy="12"/>
            </a:xfrm>
            <a:prstGeom prst="line">
              <a:avLst/>
            </a:prstGeom>
            <a:noFill/>
            <a:ln w="0">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0" name="Oval 363"/>
            <p:cNvSpPr>
              <a:spLocks noChangeArrowheads="1"/>
            </p:cNvSpPr>
            <p:nvPr/>
          </p:nvSpPr>
          <p:spPr bwMode="auto">
            <a:xfrm>
              <a:off x="1218" y="2628"/>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1" name="Oval 364"/>
            <p:cNvSpPr>
              <a:spLocks noChangeArrowheads="1"/>
            </p:cNvSpPr>
            <p:nvPr/>
          </p:nvSpPr>
          <p:spPr bwMode="auto">
            <a:xfrm>
              <a:off x="1218" y="2616"/>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2" name="Line 365"/>
            <p:cNvSpPr>
              <a:spLocks noChangeShapeType="1"/>
            </p:cNvSpPr>
            <p:nvPr/>
          </p:nvSpPr>
          <p:spPr bwMode="auto">
            <a:xfrm flipV="1">
              <a:off x="1674" y="2628"/>
              <a:ext cx="96" cy="12"/>
            </a:xfrm>
            <a:prstGeom prst="line">
              <a:avLst/>
            </a:prstGeom>
            <a:noFill/>
            <a:ln w="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3" name="Oval 366"/>
            <p:cNvSpPr>
              <a:spLocks noChangeArrowheads="1"/>
            </p:cNvSpPr>
            <p:nvPr/>
          </p:nvSpPr>
          <p:spPr bwMode="auto">
            <a:xfrm>
              <a:off x="1662" y="2628"/>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4" name="Oval 367"/>
            <p:cNvSpPr>
              <a:spLocks noChangeArrowheads="1"/>
            </p:cNvSpPr>
            <p:nvPr/>
          </p:nvSpPr>
          <p:spPr bwMode="auto">
            <a:xfrm>
              <a:off x="1758" y="2616"/>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5" name="Line 368"/>
            <p:cNvSpPr>
              <a:spLocks noChangeShapeType="1"/>
            </p:cNvSpPr>
            <p:nvPr/>
          </p:nvSpPr>
          <p:spPr bwMode="auto">
            <a:xfrm flipV="1">
              <a:off x="1230" y="2640"/>
              <a:ext cx="0" cy="18"/>
            </a:xfrm>
            <a:prstGeom prst="line">
              <a:avLst/>
            </a:prstGeom>
            <a:noFill/>
            <a:ln w="0">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6" name="Oval 369"/>
            <p:cNvSpPr>
              <a:spLocks noChangeArrowheads="1"/>
            </p:cNvSpPr>
            <p:nvPr/>
          </p:nvSpPr>
          <p:spPr bwMode="auto">
            <a:xfrm>
              <a:off x="1218" y="2646"/>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7" name="Oval 370"/>
            <p:cNvSpPr>
              <a:spLocks noChangeArrowheads="1"/>
            </p:cNvSpPr>
            <p:nvPr/>
          </p:nvSpPr>
          <p:spPr bwMode="auto">
            <a:xfrm>
              <a:off x="1218" y="2628"/>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8" name="Line 371"/>
            <p:cNvSpPr>
              <a:spLocks noChangeShapeType="1"/>
            </p:cNvSpPr>
            <p:nvPr/>
          </p:nvSpPr>
          <p:spPr bwMode="auto">
            <a:xfrm flipV="1">
              <a:off x="1590" y="2640"/>
              <a:ext cx="84" cy="18"/>
            </a:xfrm>
            <a:prstGeom prst="line">
              <a:avLst/>
            </a:prstGeom>
            <a:noFill/>
            <a:ln w="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9" name="Oval 372"/>
            <p:cNvSpPr>
              <a:spLocks noChangeArrowheads="1"/>
            </p:cNvSpPr>
            <p:nvPr/>
          </p:nvSpPr>
          <p:spPr bwMode="auto">
            <a:xfrm>
              <a:off x="1578" y="2646"/>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0" name="Oval 373"/>
            <p:cNvSpPr>
              <a:spLocks noChangeArrowheads="1"/>
            </p:cNvSpPr>
            <p:nvPr/>
          </p:nvSpPr>
          <p:spPr bwMode="auto">
            <a:xfrm>
              <a:off x="1662" y="2628"/>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1" name="Line 374"/>
            <p:cNvSpPr>
              <a:spLocks noChangeShapeType="1"/>
            </p:cNvSpPr>
            <p:nvPr/>
          </p:nvSpPr>
          <p:spPr bwMode="auto">
            <a:xfrm flipV="1">
              <a:off x="1230" y="2658"/>
              <a:ext cx="0" cy="12"/>
            </a:xfrm>
            <a:prstGeom prst="line">
              <a:avLst/>
            </a:prstGeom>
            <a:noFill/>
            <a:ln w="0">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2" name="Oval 375"/>
            <p:cNvSpPr>
              <a:spLocks noChangeArrowheads="1"/>
            </p:cNvSpPr>
            <p:nvPr/>
          </p:nvSpPr>
          <p:spPr bwMode="auto">
            <a:xfrm>
              <a:off x="1218" y="2658"/>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3" name="Oval 376"/>
            <p:cNvSpPr>
              <a:spLocks noChangeArrowheads="1"/>
            </p:cNvSpPr>
            <p:nvPr/>
          </p:nvSpPr>
          <p:spPr bwMode="auto">
            <a:xfrm>
              <a:off x="1218" y="2646"/>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4" name="Line 377"/>
            <p:cNvSpPr>
              <a:spLocks noChangeShapeType="1"/>
            </p:cNvSpPr>
            <p:nvPr/>
          </p:nvSpPr>
          <p:spPr bwMode="auto">
            <a:xfrm flipH="1" flipV="1">
              <a:off x="1590" y="2658"/>
              <a:ext cx="30" cy="12"/>
            </a:xfrm>
            <a:prstGeom prst="line">
              <a:avLst/>
            </a:prstGeom>
            <a:noFill/>
            <a:ln w="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5" name="Oval 378"/>
            <p:cNvSpPr>
              <a:spLocks noChangeArrowheads="1"/>
            </p:cNvSpPr>
            <p:nvPr/>
          </p:nvSpPr>
          <p:spPr bwMode="auto">
            <a:xfrm>
              <a:off x="1608" y="2658"/>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6" name="Oval 379"/>
            <p:cNvSpPr>
              <a:spLocks noChangeArrowheads="1"/>
            </p:cNvSpPr>
            <p:nvPr/>
          </p:nvSpPr>
          <p:spPr bwMode="auto">
            <a:xfrm>
              <a:off x="1578" y="2646"/>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7" name="Line 380"/>
            <p:cNvSpPr>
              <a:spLocks noChangeShapeType="1"/>
            </p:cNvSpPr>
            <p:nvPr/>
          </p:nvSpPr>
          <p:spPr bwMode="auto">
            <a:xfrm flipH="1" flipV="1">
              <a:off x="1224" y="2700"/>
              <a:ext cx="6" cy="12"/>
            </a:xfrm>
            <a:prstGeom prst="line">
              <a:avLst/>
            </a:prstGeom>
            <a:noFill/>
            <a:ln w="0">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8" name="Oval 381"/>
            <p:cNvSpPr>
              <a:spLocks noChangeArrowheads="1"/>
            </p:cNvSpPr>
            <p:nvPr/>
          </p:nvSpPr>
          <p:spPr bwMode="auto">
            <a:xfrm>
              <a:off x="1218" y="2700"/>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9" name="Oval 382"/>
            <p:cNvSpPr>
              <a:spLocks noChangeArrowheads="1"/>
            </p:cNvSpPr>
            <p:nvPr/>
          </p:nvSpPr>
          <p:spPr bwMode="auto">
            <a:xfrm>
              <a:off x="1212" y="2688"/>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0" name="Line 383"/>
            <p:cNvSpPr>
              <a:spLocks noChangeShapeType="1"/>
            </p:cNvSpPr>
            <p:nvPr/>
          </p:nvSpPr>
          <p:spPr bwMode="auto">
            <a:xfrm flipV="1">
              <a:off x="1488" y="2700"/>
              <a:ext cx="222" cy="12"/>
            </a:xfrm>
            <a:prstGeom prst="line">
              <a:avLst/>
            </a:prstGeom>
            <a:noFill/>
            <a:ln w="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51" name="Oval 384"/>
            <p:cNvSpPr>
              <a:spLocks noChangeArrowheads="1"/>
            </p:cNvSpPr>
            <p:nvPr/>
          </p:nvSpPr>
          <p:spPr bwMode="auto">
            <a:xfrm>
              <a:off x="1476" y="2700"/>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2" name="Oval 385"/>
            <p:cNvSpPr>
              <a:spLocks noChangeArrowheads="1"/>
            </p:cNvSpPr>
            <p:nvPr/>
          </p:nvSpPr>
          <p:spPr bwMode="auto">
            <a:xfrm>
              <a:off x="1698" y="2688"/>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3" name="Line 386"/>
            <p:cNvSpPr>
              <a:spLocks noChangeShapeType="1"/>
            </p:cNvSpPr>
            <p:nvPr/>
          </p:nvSpPr>
          <p:spPr bwMode="auto">
            <a:xfrm flipV="1">
              <a:off x="1230" y="2712"/>
              <a:ext cx="0" cy="18"/>
            </a:xfrm>
            <a:prstGeom prst="line">
              <a:avLst/>
            </a:prstGeom>
            <a:noFill/>
            <a:ln w="0">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54" name="Oval 387"/>
            <p:cNvSpPr>
              <a:spLocks noChangeArrowheads="1"/>
            </p:cNvSpPr>
            <p:nvPr/>
          </p:nvSpPr>
          <p:spPr bwMode="auto">
            <a:xfrm>
              <a:off x="1218" y="2718"/>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5" name="Oval 388"/>
            <p:cNvSpPr>
              <a:spLocks noChangeArrowheads="1"/>
            </p:cNvSpPr>
            <p:nvPr/>
          </p:nvSpPr>
          <p:spPr bwMode="auto">
            <a:xfrm>
              <a:off x="1218" y="2700"/>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6" name="Line 389"/>
            <p:cNvSpPr>
              <a:spLocks noChangeShapeType="1"/>
            </p:cNvSpPr>
            <p:nvPr/>
          </p:nvSpPr>
          <p:spPr bwMode="auto">
            <a:xfrm flipH="1" flipV="1">
              <a:off x="1488" y="2712"/>
              <a:ext cx="30" cy="18"/>
            </a:xfrm>
            <a:prstGeom prst="line">
              <a:avLst/>
            </a:prstGeom>
            <a:noFill/>
            <a:ln w="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57" name="Oval 390"/>
            <p:cNvSpPr>
              <a:spLocks noChangeArrowheads="1"/>
            </p:cNvSpPr>
            <p:nvPr/>
          </p:nvSpPr>
          <p:spPr bwMode="auto">
            <a:xfrm>
              <a:off x="1506" y="2718"/>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8" name="Oval 391"/>
            <p:cNvSpPr>
              <a:spLocks noChangeArrowheads="1"/>
            </p:cNvSpPr>
            <p:nvPr/>
          </p:nvSpPr>
          <p:spPr bwMode="auto">
            <a:xfrm>
              <a:off x="1476" y="2700"/>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9" name="Line 392"/>
            <p:cNvSpPr>
              <a:spLocks noChangeShapeType="1"/>
            </p:cNvSpPr>
            <p:nvPr/>
          </p:nvSpPr>
          <p:spPr bwMode="auto">
            <a:xfrm flipV="1">
              <a:off x="1236" y="2760"/>
              <a:ext cx="0" cy="6"/>
            </a:xfrm>
            <a:prstGeom prst="line">
              <a:avLst/>
            </a:prstGeom>
            <a:noFill/>
            <a:ln w="0">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0" name="Oval 393"/>
            <p:cNvSpPr>
              <a:spLocks noChangeArrowheads="1"/>
            </p:cNvSpPr>
            <p:nvPr/>
          </p:nvSpPr>
          <p:spPr bwMode="auto">
            <a:xfrm>
              <a:off x="1224" y="2754"/>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1" name="Oval 394"/>
            <p:cNvSpPr>
              <a:spLocks noChangeArrowheads="1"/>
            </p:cNvSpPr>
            <p:nvPr/>
          </p:nvSpPr>
          <p:spPr bwMode="auto">
            <a:xfrm>
              <a:off x="1224" y="2748"/>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2" name="Line 395"/>
            <p:cNvSpPr>
              <a:spLocks noChangeShapeType="1"/>
            </p:cNvSpPr>
            <p:nvPr/>
          </p:nvSpPr>
          <p:spPr bwMode="auto">
            <a:xfrm flipV="1">
              <a:off x="2058" y="2760"/>
              <a:ext cx="78" cy="6"/>
            </a:xfrm>
            <a:prstGeom prst="line">
              <a:avLst/>
            </a:prstGeom>
            <a:noFill/>
            <a:ln w="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3" name="Oval 396"/>
            <p:cNvSpPr>
              <a:spLocks noChangeArrowheads="1"/>
            </p:cNvSpPr>
            <p:nvPr/>
          </p:nvSpPr>
          <p:spPr bwMode="auto">
            <a:xfrm>
              <a:off x="2046" y="2754"/>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4" name="Oval 397"/>
            <p:cNvSpPr>
              <a:spLocks noChangeArrowheads="1"/>
            </p:cNvSpPr>
            <p:nvPr/>
          </p:nvSpPr>
          <p:spPr bwMode="auto">
            <a:xfrm>
              <a:off x="2124" y="2748"/>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5" name="Line 398"/>
            <p:cNvSpPr>
              <a:spLocks noChangeShapeType="1"/>
            </p:cNvSpPr>
            <p:nvPr/>
          </p:nvSpPr>
          <p:spPr bwMode="auto">
            <a:xfrm flipH="1" flipV="1">
              <a:off x="1236" y="2766"/>
              <a:ext cx="342" cy="12"/>
            </a:xfrm>
            <a:prstGeom prst="line">
              <a:avLst/>
            </a:prstGeom>
            <a:noFill/>
            <a:ln w="0">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6" name="Oval 399"/>
            <p:cNvSpPr>
              <a:spLocks noChangeArrowheads="1"/>
            </p:cNvSpPr>
            <p:nvPr/>
          </p:nvSpPr>
          <p:spPr bwMode="auto">
            <a:xfrm>
              <a:off x="1566" y="2766"/>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7" name="Oval 400"/>
            <p:cNvSpPr>
              <a:spLocks noChangeArrowheads="1"/>
            </p:cNvSpPr>
            <p:nvPr/>
          </p:nvSpPr>
          <p:spPr bwMode="auto">
            <a:xfrm>
              <a:off x="1224" y="2754"/>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8" name="Line 401"/>
            <p:cNvSpPr>
              <a:spLocks noChangeShapeType="1"/>
            </p:cNvSpPr>
            <p:nvPr/>
          </p:nvSpPr>
          <p:spPr bwMode="auto">
            <a:xfrm flipH="1" flipV="1">
              <a:off x="2058" y="2766"/>
              <a:ext cx="180" cy="12"/>
            </a:xfrm>
            <a:prstGeom prst="line">
              <a:avLst/>
            </a:prstGeom>
            <a:noFill/>
            <a:ln w="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9" name="Oval 402"/>
            <p:cNvSpPr>
              <a:spLocks noChangeArrowheads="1"/>
            </p:cNvSpPr>
            <p:nvPr/>
          </p:nvSpPr>
          <p:spPr bwMode="auto">
            <a:xfrm>
              <a:off x="2226" y="2766"/>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0" name="Oval 403"/>
            <p:cNvSpPr>
              <a:spLocks noChangeArrowheads="1"/>
            </p:cNvSpPr>
            <p:nvPr/>
          </p:nvSpPr>
          <p:spPr bwMode="auto">
            <a:xfrm>
              <a:off x="2046" y="2754"/>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1" name="Line 404"/>
            <p:cNvSpPr>
              <a:spLocks noChangeShapeType="1"/>
            </p:cNvSpPr>
            <p:nvPr/>
          </p:nvSpPr>
          <p:spPr bwMode="auto">
            <a:xfrm flipH="1" flipV="1">
              <a:off x="1578" y="2778"/>
              <a:ext cx="402" cy="6"/>
            </a:xfrm>
            <a:prstGeom prst="line">
              <a:avLst/>
            </a:prstGeom>
            <a:noFill/>
            <a:ln w="0">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2" name="Oval 405"/>
            <p:cNvSpPr>
              <a:spLocks noChangeArrowheads="1"/>
            </p:cNvSpPr>
            <p:nvPr/>
          </p:nvSpPr>
          <p:spPr bwMode="auto">
            <a:xfrm>
              <a:off x="1968" y="2772"/>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7" name="Group 607"/>
          <p:cNvGrpSpPr>
            <a:grpSpLocks/>
          </p:cNvGrpSpPr>
          <p:nvPr/>
        </p:nvGrpSpPr>
        <p:grpSpPr bwMode="auto">
          <a:xfrm>
            <a:off x="1924050" y="4391025"/>
            <a:ext cx="2228850" cy="1209675"/>
            <a:chOff x="1212" y="2766"/>
            <a:chExt cx="1404" cy="762"/>
          </a:xfrm>
        </p:grpSpPr>
        <p:sp>
          <p:nvSpPr>
            <p:cNvPr id="673" name="Oval 407"/>
            <p:cNvSpPr>
              <a:spLocks noChangeArrowheads="1"/>
            </p:cNvSpPr>
            <p:nvPr/>
          </p:nvSpPr>
          <p:spPr bwMode="auto">
            <a:xfrm>
              <a:off x="1566" y="2766"/>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4" name="Line 408"/>
            <p:cNvSpPr>
              <a:spLocks noChangeShapeType="1"/>
            </p:cNvSpPr>
            <p:nvPr/>
          </p:nvSpPr>
          <p:spPr bwMode="auto">
            <a:xfrm flipH="1" flipV="1">
              <a:off x="2238" y="2778"/>
              <a:ext cx="360" cy="6"/>
            </a:xfrm>
            <a:prstGeom prst="line">
              <a:avLst/>
            </a:prstGeom>
            <a:noFill/>
            <a:ln w="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75" name="Oval 409"/>
            <p:cNvSpPr>
              <a:spLocks noChangeArrowheads="1"/>
            </p:cNvSpPr>
            <p:nvPr/>
          </p:nvSpPr>
          <p:spPr bwMode="auto">
            <a:xfrm>
              <a:off x="2586" y="2772"/>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6" name="Oval 410"/>
            <p:cNvSpPr>
              <a:spLocks noChangeArrowheads="1"/>
            </p:cNvSpPr>
            <p:nvPr/>
          </p:nvSpPr>
          <p:spPr bwMode="auto">
            <a:xfrm>
              <a:off x="2226" y="2766"/>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7" name="Line 411"/>
            <p:cNvSpPr>
              <a:spLocks noChangeShapeType="1"/>
            </p:cNvSpPr>
            <p:nvPr/>
          </p:nvSpPr>
          <p:spPr bwMode="auto">
            <a:xfrm flipV="1">
              <a:off x="1230" y="2784"/>
              <a:ext cx="750" cy="18"/>
            </a:xfrm>
            <a:prstGeom prst="line">
              <a:avLst/>
            </a:prstGeom>
            <a:noFill/>
            <a:ln w="0">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78" name="Oval 412"/>
            <p:cNvSpPr>
              <a:spLocks noChangeArrowheads="1"/>
            </p:cNvSpPr>
            <p:nvPr/>
          </p:nvSpPr>
          <p:spPr bwMode="auto">
            <a:xfrm>
              <a:off x="1218" y="2790"/>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9" name="Oval 413"/>
            <p:cNvSpPr>
              <a:spLocks noChangeArrowheads="1"/>
            </p:cNvSpPr>
            <p:nvPr/>
          </p:nvSpPr>
          <p:spPr bwMode="auto">
            <a:xfrm>
              <a:off x="1968" y="2772"/>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0" name="Line 414"/>
            <p:cNvSpPr>
              <a:spLocks noChangeShapeType="1"/>
            </p:cNvSpPr>
            <p:nvPr/>
          </p:nvSpPr>
          <p:spPr bwMode="auto">
            <a:xfrm flipV="1">
              <a:off x="2424" y="2784"/>
              <a:ext cx="174" cy="18"/>
            </a:xfrm>
            <a:prstGeom prst="line">
              <a:avLst/>
            </a:prstGeom>
            <a:noFill/>
            <a:ln w="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81" name="Oval 415"/>
            <p:cNvSpPr>
              <a:spLocks noChangeArrowheads="1"/>
            </p:cNvSpPr>
            <p:nvPr/>
          </p:nvSpPr>
          <p:spPr bwMode="auto">
            <a:xfrm>
              <a:off x="2412" y="2790"/>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2" name="Oval 416"/>
            <p:cNvSpPr>
              <a:spLocks noChangeArrowheads="1"/>
            </p:cNvSpPr>
            <p:nvPr/>
          </p:nvSpPr>
          <p:spPr bwMode="auto">
            <a:xfrm>
              <a:off x="2586" y="2772"/>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3" name="Line 417"/>
            <p:cNvSpPr>
              <a:spLocks noChangeShapeType="1"/>
            </p:cNvSpPr>
            <p:nvPr/>
          </p:nvSpPr>
          <p:spPr bwMode="auto">
            <a:xfrm flipV="1">
              <a:off x="1230" y="2802"/>
              <a:ext cx="0" cy="12"/>
            </a:xfrm>
            <a:prstGeom prst="line">
              <a:avLst/>
            </a:prstGeom>
            <a:noFill/>
            <a:ln w="0">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84" name="Oval 418"/>
            <p:cNvSpPr>
              <a:spLocks noChangeArrowheads="1"/>
            </p:cNvSpPr>
            <p:nvPr/>
          </p:nvSpPr>
          <p:spPr bwMode="auto">
            <a:xfrm>
              <a:off x="1218" y="2802"/>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5" name="Oval 419"/>
            <p:cNvSpPr>
              <a:spLocks noChangeArrowheads="1"/>
            </p:cNvSpPr>
            <p:nvPr/>
          </p:nvSpPr>
          <p:spPr bwMode="auto">
            <a:xfrm>
              <a:off x="1218" y="2790"/>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6" name="Line 420"/>
            <p:cNvSpPr>
              <a:spLocks noChangeShapeType="1"/>
            </p:cNvSpPr>
            <p:nvPr/>
          </p:nvSpPr>
          <p:spPr bwMode="auto">
            <a:xfrm flipV="1">
              <a:off x="1920" y="2802"/>
              <a:ext cx="504" cy="12"/>
            </a:xfrm>
            <a:prstGeom prst="line">
              <a:avLst/>
            </a:prstGeom>
            <a:noFill/>
            <a:ln w="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87" name="Oval 421"/>
            <p:cNvSpPr>
              <a:spLocks noChangeArrowheads="1"/>
            </p:cNvSpPr>
            <p:nvPr/>
          </p:nvSpPr>
          <p:spPr bwMode="auto">
            <a:xfrm>
              <a:off x="1908" y="2802"/>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8" name="Oval 422"/>
            <p:cNvSpPr>
              <a:spLocks noChangeArrowheads="1"/>
            </p:cNvSpPr>
            <p:nvPr/>
          </p:nvSpPr>
          <p:spPr bwMode="auto">
            <a:xfrm>
              <a:off x="2412" y="2790"/>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9" name="Line 423"/>
            <p:cNvSpPr>
              <a:spLocks noChangeShapeType="1"/>
            </p:cNvSpPr>
            <p:nvPr/>
          </p:nvSpPr>
          <p:spPr bwMode="auto">
            <a:xfrm flipV="1">
              <a:off x="1230" y="2814"/>
              <a:ext cx="0" cy="18"/>
            </a:xfrm>
            <a:prstGeom prst="line">
              <a:avLst/>
            </a:prstGeom>
            <a:noFill/>
            <a:ln w="0">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90" name="Oval 424"/>
            <p:cNvSpPr>
              <a:spLocks noChangeArrowheads="1"/>
            </p:cNvSpPr>
            <p:nvPr/>
          </p:nvSpPr>
          <p:spPr bwMode="auto">
            <a:xfrm>
              <a:off x="1218" y="2820"/>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1" name="Oval 425"/>
            <p:cNvSpPr>
              <a:spLocks noChangeArrowheads="1"/>
            </p:cNvSpPr>
            <p:nvPr/>
          </p:nvSpPr>
          <p:spPr bwMode="auto">
            <a:xfrm>
              <a:off x="1218" y="2802"/>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2" name="Line 426"/>
            <p:cNvSpPr>
              <a:spLocks noChangeShapeType="1"/>
            </p:cNvSpPr>
            <p:nvPr/>
          </p:nvSpPr>
          <p:spPr bwMode="auto">
            <a:xfrm flipV="1">
              <a:off x="1914" y="2814"/>
              <a:ext cx="6" cy="18"/>
            </a:xfrm>
            <a:prstGeom prst="line">
              <a:avLst/>
            </a:prstGeom>
            <a:noFill/>
            <a:ln w="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93" name="Oval 427"/>
            <p:cNvSpPr>
              <a:spLocks noChangeArrowheads="1"/>
            </p:cNvSpPr>
            <p:nvPr/>
          </p:nvSpPr>
          <p:spPr bwMode="auto">
            <a:xfrm>
              <a:off x="1902" y="2820"/>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4" name="Oval 428"/>
            <p:cNvSpPr>
              <a:spLocks noChangeArrowheads="1"/>
            </p:cNvSpPr>
            <p:nvPr/>
          </p:nvSpPr>
          <p:spPr bwMode="auto">
            <a:xfrm>
              <a:off x="1908" y="2802"/>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5" name="Line 429"/>
            <p:cNvSpPr>
              <a:spLocks noChangeShapeType="1"/>
            </p:cNvSpPr>
            <p:nvPr/>
          </p:nvSpPr>
          <p:spPr bwMode="auto">
            <a:xfrm flipH="1" flipV="1">
              <a:off x="1230" y="2832"/>
              <a:ext cx="6" cy="12"/>
            </a:xfrm>
            <a:prstGeom prst="line">
              <a:avLst/>
            </a:prstGeom>
            <a:noFill/>
            <a:ln w="0">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96" name="Oval 430"/>
            <p:cNvSpPr>
              <a:spLocks noChangeArrowheads="1"/>
            </p:cNvSpPr>
            <p:nvPr/>
          </p:nvSpPr>
          <p:spPr bwMode="auto">
            <a:xfrm>
              <a:off x="1224" y="2832"/>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7" name="Oval 431"/>
            <p:cNvSpPr>
              <a:spLocks noChangeArrowheads="1"/>
            </p:cNvSpPr>
            <p:nvPr/>
          </p:nvSpPr>
          <p:spPr bwMode="auto">
            <a:xfrm>
              <a:off x="1218" y="2820"/>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8" name="Line 432"/>
            <p:cNvSpPr>
              <a:spLocks noChangeShapeType="1"/>
            </p:cNvSpPr>
            <p:nvPr/>
          </p:nvSpPr>
          <p:spPr bwMode="auto">
            <a:xfrm flipV="1">
              <a:off x="1806" y="2832"/>
              <a:ext cx="108" cy="12"/>
            </a:xfrm>
            <a:prstGeom prst="line">
              <a:avLst/>
            </a:prstGeom>
            <a:noFill/>
            <a:ln w="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99" name="Oval 433"/>
            <p:cNvSpPr>
              <a:spLocks noChangeArrowheads="1"/>
            </p:cNvSpPr>
            <p:nvPr/>
          </p:nvSpPr>
          <p:spPr bwMode="auto">
            <a:xfrm>
              <a:off x="1794" y="2832"/>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0" name="Oval 434"/>
            <p:cNvSpPr>
              <a:spLocks noChangeArrowheads="1"/>
            </p:cNvSpPr>
            <p:nvPr/>
          </p:nvSpPr>
          <p:spPr bwMode="auto">
            <a:xfrm>
              <a:off x="1902" y="2820"/>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1" name="Line 435"/>
            <p:cNvSpPr>
              <a:spLocks noChangeShapeType="1"/>
            </p:cNvSpPr>
            <p:nvPr/>
          </p:nvSpPr>
          <p:spPr bwMode="auto">
            <a:xfrm flipV="1">
              <a:off x="1236" y="2844"/>
              <a:ext cx="0" cy="18"/>
            </a:xfrm>
            <a:prstGeom prst="line">
              <a:avLst/>
            </a:prstGeom>
            <a:noFill/>
            <a:ln w="0">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02" name="Oval 436"/>
            <p:cNvSpPr>
              <a:spLocks noChangeArrowheads="1"/>
            </p:cNvSpPr>
            <p:nvPr/>
          </p:nvSpPr>
          <p:spPr bwMode="auto">
            <a:xfrm>
              <a:off x="1224" y="2850"/>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3" name="Oval 437"/>
            <p:cNvSpPr>
              <a:spLocks noChangeArrowheads="1"/>
            </p:cNvSpPr>
            <p:nvPr/>
          </p:nvSpPr>
          <p:spPr bwMode="auto">
            <a:xfrm>
              <a:off x="1224" y="2832"/>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4" name="Line 438"/>
            <p:cNvSpPr>
              <a:spLocks noChangeShapeType="1"/>
            </p:cNvSpPr>
            <p:nvPr/>
          </p:nvSpPr>
          <p:spPr bwMode="auto">
            <a:xfrm flipV="1">
              <a:off x="1440" y="2844"/>
              <a:ext cx="366" cy="18"/>
            </a:xfrm>
            <a:prstGeom prst="line">
              <a:avLst/>
            </a:prstGeom>
            <a:noFill/>
            <a:ln w="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05" name="Oval 439"/>
            <p:cNvSpPr>
              <a:spLocks noChangeArrowheads="1"/>
            </p:cNvSpPr>
            <p:nvPr/>
          </p:nvSpPr>
          <p:spPr bwMode="auto">
            <a:xfrm>
              <a:off x="1428" y="2850"/>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6" name="Oval 440"/>
            <p:cNvSpPr>
              <a:spLocks noChangeArrowheads="1"/>
            </p:cNvSpPr>
            <p:nvPr/>
          </p:nvSpPr>
          <p:spPr bwMode="auto">
            <a:xfrm>
              <a:off x="1794" y="2832"/>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7" name="Line 441"/>
            <p:cNvSpPr>
              <a:spLocks noChangeShapeType="1"/>
            </p:cNvSpPr>
            <p:nvPr/>
          </p:nvSpPr>
          <p:spPr bwMode="auto">
            <a:xfrm flipH="1" flipV="1">
              <a:off x="1236" y="2862"/>
              <a:ext cx="6" cy="12"/>
            </a:xfrm>
            <a:prstGeom prst="line">
              <a:avLst/>
            </a:prstGeom>
            <a:noFill/>
            <a:ln w="0">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08" name="Oval 442"/>
            <p:cNvSpPr>
              <a:spLocks noChangeArrowheads="1"/>
            </p:cNvSpPr>
            <p:nvPr/>
          </p:nvSpPr>
          <p:spPr bwMode="auto">
            <a:xfrm>
              <a:off x="1230" y="2862"/>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9" name="Oval 443"/>
            <p:cNvSpPr>
              <a:spLocks noChangeArrowheads="1"/>
            </p:cNvSpPr>
            <p:nvPr/>
          </p:nvSpPr>
          <p:spPr bwMode="auto">
            <a:xfrm>
              <a:off x="1224" y="2850"/>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0" name="Line 444"/>
            <p:cNvSpPr>
              <a:spLocks noChangeShapeType="1"/>
            </p:cNvSpPr>
            <p:nvPr/>
          </p:nvSpPr>
          <p:spPr bwMode="auto">
            <a:xfrm flipH="1" flipV="1">
              <a:off x="1440" y="2862"/>
              <a:ext cx="216" cy="12"/>
            </a:xfrm>
            <a:prstGeom prst="line">
              <a:avLst/>
            </a:prstGeom>
            <a:noFill/>
            <a:ln w="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11" name="Oval 445"/>
            <p:cNvSpPr>
              <a:spLocks noChangeArrowheads="1"/>
            </p:cNvSpPr>
            <p:nvPr/>
          </p:nvSpPr>
          <p:spPr bwMode="auto">
            <a:xfrm>
              <a:off x="1644" y="2862"/>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2" name="Oval 446"/>
            <p:cNvSpPr>
              <a:spLocks noChangeArrowheads="1"/>
            </p:cNvSpPr>
            <p:nvPr/>
          </p:nvSpPr>
          <p:spPr bwMode="auto">
            <a:xfrm>
              <a:off x="1428" y="2850"/>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3" name="Line 447"/>
            <p:cNvSpPr>
              <a:spLocks noChangeShapeType="1"/>
            </p:cNvSpPr>
            <p:nvPr/>
          </p:nvSpPr>
          <p:spPr bwMode="auto">
            <a:xfrm flipH="1" flipV="1">
              <a:off x="1242" y="2874"/>
              <a:ext cx="228" cy="12"/>
            </a:xfrm>
            <a:prstGeom prst="line">
              <a:avLst/>
            </a:prstGeom>
            <a:noFill/>
            <a:ln w="0">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14" name="Oval 448"/>
            <p:cNvSpPr>
              <a:spLocks noChangeArrowheads="1"/>
            </p:cNvSpPr>
            <p:nvPr/>
          </p:nvSpPr>
          <p:spPr bwMode="auto">
            <a:xfrm>
              <a:off x="1458" y="2874"/>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5" name="Oval 449"/>
            <p:cNvSpPr>
              <a:spLocks noChangeArrowheads="1"/>
            </p:cNvSpPr>
            <p:nvPr/>
          </p:nvSpPr>
          <p:spPr bwMode="auto">
            <a:xfrm>
              <a:off x="1230" y="2862"/>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6" name="Line 450"/>
            <p:cNvSpPr>
              <a:spLocks noChangeShapeType="1"/>
            </p:cNvSpPr>
            <p:nvPr/>
          </p:nvSpPr>
          <p:spPr bwMode="auto">
            <a:xfrm flipV="1">
              <a:off x="1626" y="2874"/>
              <a:ext cx="30" cy="12"/>
            </a:xfrm>
            <a:prstGeom prst="line">
              <a:avLst/>
            </a:prstGeom>
            <a:noFill/>
            <a:ln w="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17" name="Oval 451"/>
            <p:cNvSpPr>
              <a:spLocks noChangeArrowheads="1"/>
            </p:cNvSpPr>
            <p:nvPr/>
          </p:nvSpPr>
          <p:spPr bwMode="auto">
            <a:xfrm>
              <a:off x="1614" y="2874"/>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8" name="Oval 452"/>
            <p:cNvSpPr>
              <a:spLocks noChangeArrowheads="1"/>
            </p:cNvSpPr>
            <p:nvPr/>
          </p:nvSpPr>
          <p:spPr bwMode="auto">
            <a:xfrm>
              <a:off x="1644" y="2862"/>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9" name="Line 453"/>
            <p:cNvSpPr>
              <a:spLocks noChangeShapeType="1"/>
            </p:cNvSpPr>
            <p:nvPr/>
          </p:nvSpPr>
          <p:spPr bwMode="auto">
            <a:xfrm flipH="1" flipV="1">
              <a:off x="1470" y="2886"/>
              <a:ext cx="324" cy="18"/>
            </a:xfrm>
            <a:prstGeom prst="line">
              <a:avLst/>
            </a:prstGeom>
            <a:noFill/>
            <a:ln w="0">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20" name="Oval 454"/>
            <p:cNvSpPr>
              <a:spLocks noChangeArrowheads="1"/>
            </p:cNvSpPr>
            <p:nvPr/>
          </p:nvSpPr>
          <p:spPr bwMode="auto">
            <a:xfrm>
              <a:off x="1782" y="2892"/>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1" name="Oval 455"/>
            <p:cNvSpPr>
              <a:spLocks noChangeArrowheads="1"/>
            </p:cNvSpPr>
            <p:nvPr/>
          </p:nvSpPr>
          <p:spPr bwMode="auto">
            <a:xfrm>
              <a:off x="1458" y="2874"/>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2" name="Line 456"/>
            <p:cNvSpPr>
              <a:spLocks noChangeShapeType="1"/>
            </p:cNvSpPr>
            <p:nvPr/>
          </p:nvSpPr>
          <p:spPr bwMode="auto">
            <a:xfrm flipH="1" flipV="1">
              <a:off x="1626" y="2886"/>
              <a:ext cx="486" cy="18"/>
            </a:xfrm>
            <a:prstGeom prst="line">
              <a:avLst/>
            </a:prstGeom>
            <a:noFill/>
            <a:ln w="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23" name="Oval 457"/>
            <p:cNvSpPr>
              <a:spLocks noChangeArrowheads="1"/>
            </p:cNvSpPr>
            <p:nvPr/>
          </p:nvSpPr>
          <p:spPr bwMode="auto">
            <a:xfrm>
              <a:off x="2100" y="2892"/>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4" name="Oval 458"/>
            <p:cNvSpPr>
              <a:spLocks noChangeArrowheads="1"/>
            </p:cNvSpPr>
            <p:nvPr/>
          </p:nvSpPr>
          <p:spPr bwMode="auto">
            <a:xfrm>
              <a:off x="1614" y="2874"/>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5" name="Line 459"/>
            <p:cNvSpPr>
              <a:spLocks noChangeShapeType="1"/>
            </p:cNvSpPr>
            <p:nvPr/>
          </p:nvSpPr>
          <p:spPr bwMode="auto">
            <a:xfrm flipH="1" flipV="1">
              <a:off x="1794" y="2904"/>
              <a:ext cx="138" cy="12"/>
            </a:xfrm>
            <a:prstGeom prst="line">
              <a:avLst/>
            </a:prstGeom>
            <a:noFill/>
            <a:ln w="0">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26" name="Oval 460"/>
            <p:cNvSpPr>
              <a:spLocks noChangeArrowheads="1"/>
            </p:cNvSpPr>
            <p:nvPr/>
          </p:nvSpPr>
          <p:spPr bwMode="auto">
            <a:xfrm>
              <a:off x="1920" y="2904"/>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7" name="Oval 461"/>
            <p:cNvSpPr>
              <a:spLocks noChangeArrowheads="1"/>
            </p:cNvSpPr>
            <p:nvPr/>
          </p:nvSpPr>
          <p:spPr bwMode="auto">
            <a:xfrm>
              <a:off x="1782" y="2892"/>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8" name="Line 462"/>
            <p:cNvSpPr>
              <a:spLocks noChangeShapeType="1"/>
            </p:cNvSpPr>
            <p:nvPr/>
          </p:nvSpPr>
          <p:spPr bwMode="auto">
            <a:xfrm flipH="1" flipV="1">
              <a:off x="2112" y="2904"/>
              <a:ext cx="42" cy="12"/>
            </a:xfrm>
            <a:prstGeom prst="line">
              <a:avLst/>
            </a:prstGeom>
            <a:noFill/>
            <a:ln w="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29" name="Oval 463"/>
            <p:cNvSpPr>
              <a:spLocks noChangeArrowheads="1"/>
            </p:cNvSpPr>
            <p:nvPr/>
          </p:nvSpPr>
          <p:spPr bwMode="auto">
            <a:xfrm>
              <a:off x="2142" y="2904"/>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0" name="Oval 464"/>
            <p:cNvSpPr>
              <a:spLocks noChangeArrowheads="1"/>
            </p:cNvSpPr>
            <p:nvPr/>
          </p:nvSpPr>
          <p:spPr bwMode="auto">
            <a:xfrm>
              <a:off x="2100" y="2892"/>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1" name="Line 465"/>
            <p:cNvSpPr>
              <a:spLocks noChangeShapeType="1"/>
            </p:cNvSpPr>
            <p:nvPr/>
          </p:nvSpPr>
          <p:spPr bwMode="auto">
            <a:xfrm flipV="1">
              <a:off x="1836" y="2916"/>
              <a:ext cx="96" cy="18"/>
            </a:xfrm>
            <a:prstGeom prst="line">
              <a:avLst/>
            </a:prstGeom>
            <a:noFill/>
            <a:ln w="0">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32" name="Oval 466"/>
            <p:cNvSpPr>
              <a:spLocks noChangeArrowheads="1"/>
            </p:cNvSpPr>
            <p:nvPr/>
          </p:nvSpPr>
          <p:spPr bwMode="auto">
            <a:xfrm>
              <a:off x="1824" y="2922"/>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3" name="Oval 467"/>
            <p:cNvSpPr>
              <a:spLocks noChangeArrowheads="1"/>
            </p:cNvSpPr>
            <p:nvPr/>
          </p:nvSpPr>
          <p:spPr bwMode="auto">
            <a:xfrm>
              <a:off x="1920" y="2904"/>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4" name="Line 468"/>
            <p:cNvSpPr>
              <a:spLocks noChangeShapeType="1"/>
            </p:cNvSpPr>
            <p:nvPr/>
          </p:nvSpPr>
          <p:spPr bwMode="auto">
            <a:xfrm flipH="1" flipV="1">
              <a:off x="2154" y="2916"/>
              <a:ext cx="84" cy="18"/>
            </a:xfrm>
            <a:prstGeom prst="line">
              <a:avLst/>
            </a:prstGeom>
            <a:noFill/>
            <a:ln w="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35" name="Oval 469"/>
            <p:cNvSpPr>
              <a:spLocks noChangeArrowheads="1"/>
            </p:cNvSpPr>
            <p:nvPr/>
          </p:nvSpPr>
          <p:spPr bwMode="auto">
            <a:xfrm>
              <a:off x="2226" y="2922"/>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6" name="Oval 470"/>
            <p:cNvSpPr>
              <a:spLocks noChangeArrowheads="1"/>
            </p:cNvSpPr>
            <p:nvPr/>
          </p:nvSpPr>
          <p:spPr bwMode="auto">
            <a:xfrm>
              <a:off x="2142" y="2904"/>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7" name="Line 471"/>
            <p:cNvSpPr>
              <a:spLocks noChangeShapeType="1"/>
            </p:cNvSpPr>
            <p:nvPr/>
          </p:nvSpPr>
          <p:spPr bwMode="auto">
            <a:xfrm flipH="1" flipV="1">
              <a:off x="1836" y="2934"/>
              <a:ext cx="144" cy="12"/>
            </a:xfrm>
            <a:prstGeom prst="line">
              <a:avLst/>
            </a:prstGeom>
            <a:noFill/>
            <a:ln w="0">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38" name="Oval 472"/>
            <p:cNvSpPr>
              <a:spLocks noChangeArrowheads="1"/>
            </p:cNvSpPr>
            <p:nvPr/>
          </p:nvSpPr>
          <p:spPr bwMode="auto">
            <a:xfrm>
              <a:off x="1968" y="2934"/>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9" name="Oval 473"/>
            <p:cNvSpPr>
              <a:spLocks noChangeArrowheads="1"/>
            </p:cNvSpPr>
            <p:nvPr/>
          </p:nvSpPr>
          <p:spPr bwMode="auto">
            <a:xfrm>
              <a:off x="1824" y="2922"/>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0" name="Line 474"/>
            <p:cNvSpPr>
              <a:spLocks noChangeShapeType="1"/>
            </p:cNvSpPr>
            <p:nvPr/>
          </p:nvSpPr>
          <p:spPr bwMode="auto">
            <a:xfrm flipH="1" flipV="1">
              <a:off x="2238" y="2934"/>
              <a:ext cx="144" cy="12"/>
            </a:xfrm>
            <a:prstGeom prst="line">
              <a:avLst/>
            </a:prstGeom>
            <a:noFill/>
            <a:ln w="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41" name="Oval 475"/>
            <p:cNvSpPr>
              <a:spLocks noChangeArrowheads="1"/>
            </p:cNvSpPr>
            <p:nvPr/>
          </p:nvSpPr>
          <p:spPr bwMode="auto">
            <a:xfrm>
              <a:off x="2370" y="2934"/>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2" name="Oval 476"/>
            <p:cNvSpPr>
              <a:spLocks noChangeArrowheads="1"/>
            </p:cNvSpPr>
            <p:nvPr/>
          </p:nvSpPr>
          <p:spPr bwMode="auto">
            <a:xfrm>
              <a:off x="2226" y="2922"/>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3" name="Line 477"/>
            <p:cNvSpPr>
              <a:spLocks noChangeShapeType="1"/>
            </p:cNvSpPr>
            <p:nvPr/>
          </p:nvSpPr>
          <p:spPr bwMode="auto">
            <a:xfrm flipV="1">
              <a:off x="1962" y="2946"/>
              <a:ext cx="18" cy="12"/>
            </a:xfrm>
            <a:prstGeom prst="line">
              <a:avLst/>
            </a:prstGeom>
            <a:noFill/>
            <a:ln w="0">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44" name="Oval 478"/>
            <p:cNvSpPr>
              <a:spLocks noChangeArrowheads="1"/>
            </p:cNvSpPr>
            <p:nvPr/>
          </p:nvSpPr>
          <p:spPr bwMode="auto">
            <a:xfrm>
              <a:off x="1950" y="2946"/>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5" name="Oval 479"/>
            <p:cNvSpPr>
              <a:spLocks noChangeArrowheads="1"/>
            </p:cNvSpPr>
            <p:nvPr/>
          </p:nvSpPr>
          <p:spPr bwMode="auto">
            <a:xfrm>
              <a:off x="1968" y="2934"/>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6" name="Line 480"/>
            <p:cNvSpPr>
              <a:spLocks noChangeShapeType="1"/>
            </p:cNvSpPr>
            <p:nvPr/>
          </p:nvSpPr>
          <p:spPr bwMode="auto">
            <a:xfrm flipV="1">
              <a:off x="2364" y="2946"/>
              <a:ext cx="18" cy="12"/>
            </a:xfrm>
            <a:prstGeom prst="line">
              <a:avLst/>
            </a:prstGeom>
            <a:noFill/>
            <a:ln w="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47" name="Oval 481"/>
            <p:cNvSpPr>
              <a:spLocks noChangeArrowheads="1"/>
            </p:cNvSpPr>
            <p:nvPr/>
          </p:nvSpPr>
          <p:spPr bwMode="auto">
            <a:xfrm>
              <a:off x="2352" y="2946"/>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8" name="Oval 482"/>
            <p:cNvSpPr>
              <a:spLocks noChangeArrowheads="1"/>
            </p:cNvSpPr>
            <p:nvPr/>
          </p:nvSpPr>
          <p:spPr bwMode="auto">
            <a:xfrm>
              <a:off x="2370" y="2934"/>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9" name="Line 483"/>
            <p:cNvSpPr>
              <a:spLocks noChangeShapeType="1"/>
            </p:cNvSpPr>
            <p:nvPr/>
          </p:nvSpPr>
          <p:spPr bwMode="auto">
            <a:xfrm flipV="1">
              <a:off x="1476" y="2958"/>
              <a:ext cx="486" cy="18"/>
            </a:xfrm>
            <a:prstGeom prst="line">
              <a:avLst/>
            </a:prstGeom>
            <a:noFill/>
            <a:ln w="0">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50" name="Oval 484"/>
            <p:cNvSpPr>
              <a:spLocks noChangeArrowheads="1"/>
            </p:cNvSpPr>
            <p:nvPr/>
          </p:nvSpPr>
          <p:spPr bwMode="auto">
            <a:xfrm>
              <a:off x="1464" y="2964"/>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1" name="Oval 485"/>
            <p:cNvSpPr>
              <a:spLocks noChangeArrowheads="1"/>
            </p:cNvSpPr>
            <p:nvPr/>
          </p:nvSpPr>
          <p:spPr bwMode="auto">
            <a:xfrm>
              <a:off x="1950" y="2946"/>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2" name="Line 486"/>
            <p:cNvSpPr>
              <a:spLocks noChangeShapeType="1"/>
            </p:cNvSpPr>
            <p:nvPr/>
          </p:nvSpPr>
          <p:spPr bwMode="auto">
            <a:xfrm flipV="1">
              <a:off x="2082" y="2958"/>
              <a:ext cx="282" cy="18"/>
            </a:xfrm>
            <a:prstGeom prst="line">
              <a:avLst/>
            </a:prstGeom>
            <a:noFill/>
            <a:ln w="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53" name="Oval 487"/>
            <p:cNvSpPr>
              <a:spLocks noChangeArrowheads="1"/>
            </p:cNvSpPr>
            <p:nvPr/>
          </p:nvSpPr>
          <p:spPr bwMode="auto">
            <a:xfrm>
              <a:off x="2070" y="2964"/>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4" name="Oval 488"/>
            <p:cNvSpPr>
              <a:spLocks noChangeArrowheads="1"/>
            </p:cNvSpPr>
            <p:nvPr/>
          </p:nvSpPr>
          <p:spPr bwMode="auto">
            <a:xfrm>
              <a:off x="2352" y="2946"/>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5" name="Line 489"/>
            <p:cNvSpPr>
              <a:spLocks noChangeShapeType="1"/>
            </p:cNvSpPr>
            <p:nvPr/>
          </p:nvSpPr>
          <p:spPr bwMode="auto">
            <a:xfrm flipV="1">
              <a:off x="1230" y="2976"/>
              <a:ext cx="246" cy="12"/>
            </a:xfrm>
            <a:prstGeom prst="line">
              <a:avLst/>
            </a:prstGeom>
            <a:noFill/>
            <a:ln w="0">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56" name="Oval 490"/>
            <p:cNvSpPr>
              <a:spLocks noChangeArrowheads="1"/>
            </p:cNvSpPr>
            <p:nvPr/>
          </p:nvSpPr>
          <p:spPr bwMode="auto">
            <a:xfrm>
              <a:off x="1218" y="2976"/>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7" name="Oval 491"/>
            <p:cNvSpPr>
              <a:spLocks noChangeArrowheads="1"/>
            </p:cNvSpPr>
            <p:nvPr/>
          </p:nvSpPr>
          <p:spPr bwMode="auto">
            <a:xfrm>
              <a:off x="1464" y="2964"/>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8" name="Line 492"/>
            <p:cNvSpPr>
              <a:spLocks noChangeShapeType="1"/>
            </p:cNvSpPr>
            <p:nvPr/>
          </p:nvSpPr>
          <p:spPr bwMode="auto">
            <a:xfrm flipV="1">
              <a:off x="1818" y="2976"/>
              <a:ext cx="264" cy="12"/>
            </a:xfrm>
            <a:prstGeom prst="line">
              <a:avLst/>
            </a:prstGeom>
            <a:noFill/>
            <a:ln w="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59" name="Oval 493"/>
            <p:cNvSpPr>
              <a:spLocks noChangeArrowheads="1"/>
            </p:cNvSpPr>
            <p:nvPr/>
          </p:nvSpPr>
          <p:spPr bwMode="auto">
            <a:xfrm>
              <a:off x="1806" y="2976"/>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0" name="Oval 494"/>
            <p:cNvSpPr>
              <a:spLocks noChangeArrowheads="1"/>
            </p:cNvSpPr>
            <p:nvPr/>
          </p:nvSpPr>
          <p:spPr bwMode="auto">
            <a:xfrm>
              <a:off x="2070" y="2964"/>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1" name="Line 495"/>
            <p:cNvSpPr>
              <a:spLocks noChangeShapeType="1"/>
            </p:cNvSpPr>
            <p:nvPr/>
          </p:nvSpPr>
          <p:spPr bwMode="auto">
            <a:xfrm flipV="1">
              <a:off x="1224" y="2988"/>
              <a:ext cx="6" cy="18"/>
            </a:xfrm>
            <a:prstGeom prst="line">
              <a:avLst/>
            </a:prstGeom>
            <a:noFill/>
            <a:ln w="0">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2" name="Oval 496"/>
            <p:cNvSpPr>
              <a:spLocks noChangeArrowheads="1"/>
            </p:cNvSpPr>
            <p:nvPr/>
          </p:nvSpPr>
          <p:spPr bwMode="auto">
            <a:xfrm>
              <a:off x="1212" y="2994"/>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3" name="Oval 497"/>
            <p:cNvSpPr>
              <a:spLocks noChangeArrowheads="1"/>
            </p:cNvSpPr>
            <p:nvPr/>
          </p:nvSpPr>
          <p:spPr bwMode="auto">
            <a:xfrm>
              <a:off x="1218" y="2976"/>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4" name="Line 498"/>
            <p:cNvSpPr>
              <a:spLocks noChangeShapeType="1"/>
            </p:cNvSpPr>
            <p:nvPr/>
          </p:nvSpPr>
          <p:spPr bwMode="auto">
            <a:xfrm flipV="1">
              <a:off x="1446" y="2988"/>
              <a:ext cx="372" cy="18"/>
            </a:xfrm>
            <a:prstGeom prst="line">
              <a:avLst/>
            </a:prstGeom>
            <a:noFill/>
            <a:ln w="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5" name="Oval 499"/>
            <p:cNvSpPr>
              <a:spLocks noChangeArrowheads="1"/>
            </p:cNvSpPr>
            <p:nvPr/>
          </p:nvSpPr>
          <p:spPr bwMode="auto">
            <a:xfrm>
              <a:off x="1434" y="2994"/>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6" name="Oval 500"/>
            <p:cNvSpPr>
              <a:spLocks noChangeArrowheads="1"/>
            </p:cNvSpPr>
            <p:nvPr/>
          </p:nvSpPr>
          <p:spPr bwMode="auto">
            <a:xfrm>
              <a:off x="1806" y="2976"/>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7" name="Line 501"/>
            <p:cNvSpPr>
              <a:spLocks noChangeShapeType="1"/>
            </p:cNvSpPr>
            <p:nvPr/>
          </p:nvSpPr>
          <p:spPr bwMode="auto">
            <a:xfrm flipV="1">
              <a:off x="1224" y="3006"/>
              <a:ext cx="0" cy="12"/>
            </a:xfrm>
            <a:prstGeom prst="line">
              <a:avLst/>
            </a:prstGeom>
            <a:noFill/>
            <a:ln w="0">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8" name="Oval 502"/>
            <p:cNvSpPr>
              <a:spLocks noChangeArrowheads="1"/>
            </p:cNvSpPr>
            <p:nvPr/>
          </p:nvSpPr>
          <p:spPr bwMode="auto">
            <a:xfrm>
              <a:off x="1212" y="3006"/>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9" name="Oval 503"/>
            <p:cNvSpPr>
              <a:spLocks noChangeArrowheads="1"/>
            </p:cNvSpPr>
            <p:nvPr/>
          </p:nvSpPr>
          <p:spPr bwMode="auto">
            <a:xfrm>
              <a:off x="1212" y="2994"/>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0" name="Line 504"/>
            <p:cNvSpPr>
              <a:spLocks noChangeShapeType="1"/>
            </p:cNvSpPr>
            <p:nvPr/>
          </p:nvSpPr>
          <p:spPr bwMode="auto">
            <a:xfrm flipV="1">
              <a:off x="1440" y="3006"/>
              <a:ext cx="6" cy="12"/>
            </a:xfrm>
            <a:prstGeom prst="line">
              <a:avLst/>
            </a:prstGeom>
            <a:noFill/>
            <a:ln w="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1" name="Oval 505"/>
            <p:cNvSpPr>
              <a:spLocks noChangeArrowheads="1"/>
            </p:cNvSpPr>
            <p:nvPr/>
          </p:nvSpPr>
          <p:spPr bwMode="auto">
            <a:xfrm>
              <a:off x="1428" y="3006"/>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2" name="Oval 506"/>
            <p:cNvSpPr>
              <a:spLocks noChangeArrowheads="1"/>
            </p:cNvSpPr>
            <p:nvPr/>
          </p:nvSpPr>
          <p:spPr bwMode="auto">
            <a:xfrm>
              <a:off x="1434" y="2994"/>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3" name="Line 507"/>
            <p:cNvSpPr>
              <a:spLocks noChangeShapeType="1"/>
            </p:cNvSpPr>
            <p:nvPr/>
          </p:nvSpPr>
          <p:spPr bwMode="auto">
            <a:xfrm flipH="1" flipV="1">
              <a:off x="1224" y="3018"/>
              <a:ext cx="6" cy="18"/>
            </a:xfrm>
            <a:prstGeom prst="line">
              <a:avLst/>
            </a:prstGeom>
            <a:noFill/>
            <a:ln w="0">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4" name="Oval 508"/>
            <p:cNvSpPr>
              <a:spLocks noChangeArrowheads="1"/>
            </p:cNvSpPr>
            <p:nvPr/>
          </p:nvSpPr>
          <p:spPr bwMode="auto">
            <a:xfrm>
              <a:off x="1218" y="3024"/>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5" name="Oval 509"/>
            <p:cNvSpPr>
              <a:spLocks noChangeArrowheads="1"/>
            </p:cNvSpPr>
            <p:nvPr/>
          </p:nvSpPr>
          <p:spPr bwMode="auto">
            <a:xfrm>
              <a:off x="1212" y="3006"/>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6" name="Line 510"/>
            <p:cNvSpPr>
              <a:spLocks noChangeShapeType="1"/>
            </p:cNvSpPr>
            <p:nvPr/>
          </p:nvSpPr>
          <p:spPr bwMode="auto">
            <a:xfrm flipH="1" flipV="1">
              <a:off x="1440" y="3018"/>
              <a:ext cx="66" cy="18"/>
            </a:xfrm>
            <a:prstGeom prst="line">
              <a:avLst/>
            </a:prstGeom>
            <a:noFill/>
            <a:ln w="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7" name="Oval 511"/>
            <p:cNvSpPr>
              <a:spLocks noChangeArrowheads="1"/>
            </p:cNvSpPr>
            <p:nvPr/>
          </p:nvSpPr>
          <p:spPr bwMode="auto">
            <a:xfrm>
              <a:off x="1494" y="3024"/>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8" name="Oval 512"/>
            <p:cNvSpPr>
              <a:spLocks noChangeArrowheads="1"/>
            </p:cNvSpPr>
            <p:nvPr/>
          </p:nvSpPr>
          <p:spPr bwMode="auto">
            <a:xfrm>
              <a:off x="1428" y="3006"/>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9" name="Line 513"/>
            <p:cNvSpPr>
              <a:spLocks noChangeShapeType="1"/>
            </p:cNvSpPr>
            <p:nvPr/>
          </p:nvSpPr>
          <p:spPr bwMode="auto">
            <a:xfrm flipV="1">
              <a:off x="1230" y="3036"/>
              <a:ext cx="0" cy="12"/>
            </a:xfrm>
            <a:prstGeom prst="line">
              <a:avLst/>
            </a:prstGeom>
            <a:noFill/>
            <a:ln w="0">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0" name="Oval 514"/>
            <p:cNvSpPr>
              <a:spLocks noChangeArrowheads="1"/>
            </p:cNvSpPr>
            <p:nvPr/>
          </p:nvSpPr>
          <p:spPr bwMode="auto">
            <a:xfrm>
              <a:off x="1218" y="3036"/>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1" name="Oval 515"/>
            <p:cNvSpPr>
              <a:spLocks noChangeArrowheads="1"/>
            </p:cNvSpPr>
            <p:nvPr/>
          </p:nvSpPr>
          <p:spPr bwMode="auto">
            <a:xfrm>
              <a:off x="1218" y="3024"/>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2" name="Line 516"/>
            <p:cNvSpPr>
              <a:spLocks noChangeShapeType="1"/>
            </p:cNvSpPr>
            <p:nvPr/>
          </p:nvSpPr>
          <p:spPr bwMode="auto">
            <a:xfrm flipH="1" flipV="1">
              <a:off x="1506" y="3036"/>
              <a:ext cx="288" cy="12"/>
            </a:xfrm>
            <a:prstGeom prst="line">
              <a:avLst/>
            </a:prstGeom>
            <a:noFill/>
            <a:ln w="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3" name="Oval 517"/>
            <p:cNvSpPr>
              <a:spLocks noChangeArrowheads="1"/>
            </p:cNvSpPr>
            <p:nvPr/>
          </p:nvSpPr>
          <p:spPr bwMode="auto">
            <a:xfrm>
              <a:off x="1782" y="3036"/>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4" name="Oval 518"/>
            <p:cNvSpPr>
              <a:spLocks noChangeArrowheads="1"/>
            </p:cNvSpPr>
            <p:nvPr/>
          </p:nvSpPr>
          <p:spPr bwMode="auto">
            <a:xfrm>
              <a:off x="1494" y="3024"/>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5" name="Line 519"/>
            <p:cNvSpPr>
              <a:spLocks noChangeShapeType="1"/>
            </p:cNvSpPr>
            <p:nvPr/>
          </p:nvSpPr>
          <p:spPr bwMode="auto">
            <a:xfrm flipV="1">
              <a:off x="1230" y="3048"/>
              <a:ext cx="0" cy="12"/>
            </a:xfrm>
            <a:prstGeom prst="line">
              <a:avLst/>
            </a:prstGeom>
            <a:noFill/>
            <a:ln w="0">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6" name="Oval 520"/>
            <p:cNvSpPr>
              <a:spLocks noChangeArrowheads="1"/>
            </p:cNvSpPr>
            <p:nvPr/>
          </p:nvSpPr>
          <p:spPr bwMode="auto">
            <a:xfrm>
              <a:off x="1218" y="3048"/>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7" name="Oval 521"/>
            <p:cNvSpPr>
              <a:spLocks noChangeArrowheads="1"/>
            </p:cNvSpPr>
            <p:nvPr/>
          </p:nvSpPr>
          <p:spPr bwMode="auto">
            <a:xfrm>
              <a:off x="1218" y="3036"/>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8" name="Line 522"/>
            <p:cNvSpPr>
              <a:spLocks noChangeShapeType="1"/>
            </p:cNvSpPr>
            <p:nvPr/>
          </p:nvSpPr>
          <p:spPr bwMode="auto">
            <a:xfrm flipH="1" flipV="1">
              <a:off x="1794" y="3048"/>
              <a:ext cx="144" cy="12"/>
            </a:xfrm>
            <a:prstGeom prst="line">
              <a:avLst/>
            </a:prstGeom>
            <a:noFill/>
            <a:ln w="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9" name="Oval 523"/>
            <p:cNvSpPr>
              <a:spLocks noChangeArrowheads="1"/>
            </p:cNvSpPr>
            <p:nvPr/>
          </p:nvSpPr>
          <p:spPr bwMode="auto">
            <a:xfrm>
              <a:off x="1926" y="3048"/>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0" name="Oval 524"/>
            <p:cNvSpPr>
              <a:spLocks noChangeArrowheads="1"/>
            </p:cNvSpPr>
            <p:nvPr/>
          </p:nvSpPr>
          <p:spPr bwMode="auto">
            <a:xfrm>
              <a:off x="1782" y="3036"/>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1" name="Line 525"/>
            <p:cNvSpPr>
              <a:spLocks noChangeShapeType="1"/>
            </p:cNvSpPr>
            <p:nvPr/>
          </p:nvSpPr>
          <p:spPr bwMode="auto">
            <a:xfrm flipV="1">
              <a:off x="1230" y="3060"/>
              <a:ext cx="0" cy="18"/>
            </a:xfrm>
            <a:prstGeom prst="line">
              <a:avLst/>
            </a:prstGeom>
            <a:noFill/>
            <a:ln w="0">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92" name="Oval 526"/>
            <p:cNvSpPr>
              <a:spLocks noChangeArrowheads="1"/>
            </p:cNvSpPr>
            <p:nvPr/>
          </p:nvSpPr>
          <p:spPr bwMode="auto">
            <a:xfrm>
              <a:off x="1218" y="3066"/>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3" name="Oval 527"/>
            <p:cNvSpPr>
              <a:spLocks noChangeArrowheads="1"/>
            </p:cNvSpPr>
            <p:nvPr/>
          </p:nvSpPr>
          <p:spPr bwMode="auto">
            <a:xfrm>
              <a:off x="1218" y="3048"/>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4" name="Line 528"/>
            <p:cNvSpPr>
              <a:spLocks noChangeShapeType="1"/>
            </p:cNvSpPr>
            <p:nvPr/>
          </p:nvSpPr>
          <p:spPr bwMode="auto">
            <a:xfrm flipV="1">
              <a:off x="1926" y="3060"/>
              <a:ext cx="12" cy="18"/>
            </a:xfrm>
            <a:prstGeom prst="line">
              <a:avLst/>
            </a:prstGeom>
            <a:noFill/>
            <a:ln w="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95" name="Oval 529"/>
            <p:cNvSpPr>
              <a:spLocks noChangeArrowheads="1"/>
            </p:cNvSpPr>
            <p:nvPr/>
          </p:nvSpPr>
          <p:spPr bwMode="auto">
            <a:xfrm>
              <a:off x="1914" y="3066"/>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6" name="Oval 530"/>
            <p:cNvSpPr>
              <a:spLocks noChangeArrowheads="1"/>
            </p:cNvSpPr>
            <p:nvPr/>
          </p:nvSpPr>
          <p:spPr bwMode="auto">
            <a:xfrm>
              <a:off x="1926" y="3048"/>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7" name="Line 531"/>
            <p:cNvSpPr>
              <a:spLocks noChangeShapeType="1"/>
            </p:cNvSpPr>
            <p:nvPr/>
          </p:nvSpPr>
          <p:spPr bwMode="auto">
            <a:xfrm flipV="1">
              <a:off x="1230" y="3078"/>
              <a:ext cx="0" cy="12"/>
            </a:xfrm>
            <a:prstGeom prst="line">
              <a:avLst/>
            </a:prstGeom>
            <a:noFill/>
            <a:ln w="0">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98" name="Oval 532"/>
            <p:cNvSpPr>
              <a:spLocks noChangeArrowheads="1"/>
            </p:cNvSpPr>
            <p:nvPr/>
          </p:nvSpPr>
          <p:spPr bwMode="auto">
            <a:xfrm>
              <a:off x="1218" y="3078"/>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9" name="Oval 533"/>
            <p:cNvSpPr>
              <a:spLocks noChangeArrowheads="1"/>
            </p:cNvSpPr>
            <p:nvPr/>
          </p:nvSpPr>
          <p:spPr bwMode="auto">
            <a:xfrm>
              <a:off x="1218" y="3066"/>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0" name="Line 534"/>
            <p:cNvSpPr>
              <a:spLocks noChangeShapeType="1"/>
            </p:cNvSpPr>
            <p:nvPr/>
          </p:nvSpPr>
          <p:spPr bwMode="auto">
            <a:xfrm flipV="1">
              <a:off x="1794" y="3078"/>
              <a:ext cx="132" cy="12"/>
            </a:xfrm>
            <a:prstGeom prst="line">
              <a:avLst/>
            </a:prstGeom>
            <a:noFill/>
            <a:ln w="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1" name="Oval 535"/>
            <p:cNvSpPr>
              <a:spLocks noChangeArrowheads="1"/>
            </p:cNvSpPr>
            <p:nvPr/>
          </p:nvSpPr>
          <p:spPr bwMode="auto">
            <a:xfrm>
              <a:off x="1782" y="3078"/>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2" name="Oval 536"/>
            <p:cNvSpPr>
              <a:spLocks noChangeArrowheads="1"/>
            </p:cNvSpPr>
            <p:nvPr/>
          </p:nvSpPr>
          <p:spPr bwMode="auto">
            <a:xfrm>
              <a:off x="1914" y="3066"/>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3" name="Line 537"/>
            <p:cNvSpPr>
              <a:spLocks noChangeShapeType="1"/>
            </p:cNvSpPr>
            <p:nvPr/>
          </p:nvSpPr>
          <p:spPr bwMode="auto">
            <a:xfrm flipV="1">
              <a:off x="1236" y="3180"/>
              <a:ext cx="0" cy="12"/>
            </a:xfrm>
            <a:prstGeom prst="line">
              <a:avLst/>
            </a:prstGeom>
            <a:noFill/>
            <a:ln w="0">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4" name="Oval 538"/>
            <p:cNvSpPr>
              <a:spLocks noChangeArrowheads="1"/>
            </p:cNvSpPr>
            <p:nvPr/>
          </p:nvSpPr>
          <p:spPr bwMode="auto">
            <a:xfrm>
              <a:off x="1224" y="3180"/>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5" name="Oval 539"/>
            <p:cNvSpPr>
              <a:spLocks noChangeArrowheads="1"/>
            </p:cNvSpPr>
            <p:nvPr/>
          </p:nvSpPr>
          <p:spPr bwMode="auto">
            <a:xfrm>
              <a:off x="1224" y="3168"/>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6" name="Line 540"/>
            <p:cNvSpPr>
              <a:spLocks noChangeShapeType="1"/>
            </p:cNvSpPr>
            <p:nvPr/>
          </p:nvSpPr>
          <p:spPr bwMode="auto">
            <a:xfrm flipH="1" flipV="1">
              <a:off x="1596" y="3180"/>
              <a:ext cx="294" cy="12"/>
            </a:xfrm>
            <a:prstGeom prst="line">
              <a:avLst/>
            </a:prstGeom>
            <a:noFill/>
            <a:ln w="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7" name="Oval 541"/>
            <p:cNvSpPr>
              <a:spLocks noChangeArrowheads="1"/>
            </p:cNvSpPr>
            <p:nvPr/>
          </p:nvSpPr>
          <p:spPr bwMode="auto">
            <a:xfrm>
              <a:off x="1878" y="3180"/>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8" name="Oval 542"/>
            <p:cNvSpPr>
              <a:spLocks noChangeArrowheads="1"/>
            </p:cNvSpPr>
            <p:nvPr/>
          </p:nvSpPr>
          <p:spPr bwMode="auto">
            <a:xfrm>
              <a:off x="1584" y="3168"/>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9" name="Line 543"/>
            <p:cNvSpPr>
              <a:spLocks noChangeShapeType="1"/>
            </p:cNvSpPr>
            <p:nvPr/>
          </p:nvSpPr>
          <p:spPr bwMode="auto">
            <a:xfrm flipV="1">
              <a:off x="1230" y="3192"/>
              <a:ext cx="6" cy="18"/>
            </a:xfrm>
            <a:prstGeom prst="line">
              <a:avLst/>
            </a:prstGeom>
            <a:noFill/>
            <a:ln w="0">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10" name="Oval 544"/>
            <p:cNvSpPr>
              <a:spLocks noChangeArrowheads="1"/>
            </p:cNvSpPr>
            <p:nvPr/>
          </p:nvSpPr>
          <p:spPr bwMode="auto">
            <a:xfrm>
              <a:off x="1218" y="3198"/>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1" name="Oval 545"/>
            <p:cNvSpPr>
              <a:spLocks noChangeArrowheads="1"/>
            </p:cNvSpPr>
            <p:nvPr/>
          </p:nvSpPr>
          <p:spPr bwMode="auto">
            <a:xfrm>
              <a:off x="1224" y="3180"/>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2" name="Line 546"/>
            <p:cNvSpPr>
              <a:spLocks noChangeShapeType="1"/>
            </p:cNvSpPr>
            <p:nvPr/>
          </p:nvSpPr>
          <p:spPr bwMode="auto">
            <a:xfrm flipV="1">
              <a:off x="1434" y="3192"/>
              <a:ext cx="456" cy="18"/>
            </a:xfrm>
            <a:prstGeom prst="line">
              <a:avLst/>
            </a:prstGeom>
            <a:noFill/>
            <a:ln w="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13" name="Oval 547"/>
            <p:cNvSpPr>
              <a:spLocks noChangeArrowheads="1"/>
            </p:cNvSpPr>
            <p:nvPr/>
          </p:nvSpPr>
          <p:spPr bwMode="auto">
            <a:xfrm>
              <a:off x="1422" y="3198"/>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4" name="Oval 548"/>
            <p:cNvSpPr>
              <a:spLocks noChangeArrowheads="1"/>
            </p:cNvSpPr>
            <p:nvPr/>
          </p:nvSpPr>
          <p:spPr bwMode="auto">
            <a:xfrm>
              <a:off x="1878" y="3180"/>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5" name="Line 549"/>
            <p:cNvSpPr>
              <a:spLocks noChangeShapeType="1"/>
            </p:cNvSpPr>
            <p:nvPr/>
          </p:nvSpPr>
          <p:spPr bwMode="auto">
            <a:xfrm flipV="1">
              <a:off x="1230" y="3210"/>
              <a:ext cx="0" cy="12"/>
            </a:xfrm>
            <a:prstGeom prst="line">
              <a:avLst/>
            </a:prstGeom>
            <a:noFill/>
            <a:ln w="0">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16" name="Oval 550"/>
            <p:cNvSpPr>
              <a:spLocks noChangeArrowheads="1"/>
            </p:cNvSpPr>
            <p:nvPr/>
          </p:nvSpPr>
          <p:spPr bwMode="auto">
            <a:xfrm>
              <a:off x="1218" y="3210"/>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7" name="Oval 551"/>
            <p:cNvSpPr>
              <a:spLocks noChangeArrowheads="1"/>
            </p:cNvSpPr>
            <p:nvPr/>
          </p:nvSpPr>
          <p:spPr bwMode="auto">
            <a:xfrm>
              <a:off x="1218" y="3198"/>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8" name="Line 552"/>
            <p:cNvSpPr>
              <a:spLocks noChangeShapeType="1"/>
            </p:cNvSpPr>
            <p:nvPr/>
          </p:nvSpPr>
          <p:spPr bwMode="auto">
            <a:xfrm flipH="1" flipV="1">
              <a:off x="1434" y="3210"/>
              <a:ext cx="6" cy="12"/>
            </a:xfrm>
            <a:prstGeom prst="line">
              <a:avLst/>
            </a:prstGeom>
            <a:noFill/>
            <a:ln w="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19" name="Oval 553"/>
            <p:cNvSpPr>
              <a:spLocks noChangeArrowheads="1"/>
            </p:cNvSpPr>
            <p:nvPr/>
          </p:nvSpPr>
          <p:spPr bwMode="auto">
            <a:xfrm>
              <a:off x="1428" y="3210"/>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0" name="Oval 554"/>
            <p:cNvSpPr>
              <a:spLocks noChangeArrowheads="1"/>
            </p:cNvSpPr>
            <p:nvPr/>
          </p:nvSpPr>
          <p:spPr bwMode="auto">
            <a:xfrm>
              <a:off x="1422" y="3198"/>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1" name="Line 555"/>
            <p:cNvSpPr>
              <a:spLocks noChangeShapeType="1"/>
            </p:cNvSpPr>
            <p:nvPr/>
          </p:nvSpPr>
          <p:spPr bwMode="auto">
            <a:xfrm flipH="1" flipV="1">
              <a:off x="1230" y="3222"/>
              <a:ext cx="6" cy="12"/>
            </a:xfrm>
            <a:prstGeom prst="line">
              <a:avLst/>
            </a:prstGeom>
            <a:noFill/>
            <a:ln w="0">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22" name="Oval 556"/>
            <p:cNvSpPr>
              <a:spLocks noChangeArrowheads="1"/>
            </p:cNvSpPr>
            <p:nvPr/>
          </p:nvSpPr>
          <p:spPr bwMode="auto">
            <a:xfrm>
              <a:off x="1224" y="3222"/>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3" name="Oval 557"/>
            <p:cNvSpPr>
              <a:spLocks noChangeArrowheads="1"/>
            </p:cNvSpPr>
            <p:nvPr/>
          </p:nvSpPr>
          <p:spPr bwMode="auto">
            <a:xfrm>
              <a:off x="1218" y="3210"/>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4" name="Line 558"/>
            <p:cNvSpPr>
              <a:spLocks noChangeShapeType="1"/>
            </p:cNvSpPr>
            <p:nvPr/>
          </p:nvSpPr>
          <p:spPr bwMode="auto">
            <a:xfrm flipH="1" flipV="1">
              <a:off x="1440" y="3222"/>
              <a:ext cx="66" cy="12"/>
            </a:xfrm>
            <a:prstGeom prst="line">
              <a:avLst/>
            </a:prstGeom>
            <a:noFill/>
            <a:ln w="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25" name="Oval 559"/>
            <p:cNvSpPr>
              <a:spLocks noChangeArrowheads="1"/>
            </p:cNvSpPr>
            <p:nvPr/>
          </p:nvSpPr>
          <p:spPr bwMode="auto">
            <a:xfrm>
              <a:off x="1494" y="3222"/>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6" name="Oval 560"/>
            <p:cNvSpPr>
              <a:spLocks noChangeArrowheads="1"/>
            </p:cNvSpPr>
            <p:nvPr/>
          </p:nvSpPr>
          <p:spPr bwMode="auto">
            <a:xfrm>
              <a:off x="1428" y="3210"/>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7" name="Line 561"/>
            <p:cNvSpPr>
              <a:spLocks noChangeShapeType="1"/>
            </p:cNvSpPr>
            <p:nvPr/>
          </p:nvSpPr>
          <p:spPr bwMode="auto">
            <a:xfrm flipV="1">
              <a:off x="1230" y="3234"/>
              <a:ext cx="6" cy="18"/>
            </a:xfrm>
            <a:prstGeom prst="line">
              <a:avLst/>
            </a:prstGeom>
            <a:noFill/>
            <a:ln w="0">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28" name="Oval 562"/>
            <p:cNvSpPr>
              <a:spLocks noChangeArrowheads="1"/>
            </p:cNvSpPr>
            <p:nvPr/>
          </p:nvSpPr>
          <p:spPr bwMode="auto">
            <a:xfrm>
              <a:off x="1218" y="3240"/>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9" name="Oval 563"/>
            <p:cNvSpPr>
              <a:spLocks noChangeArrowheads="1"/>
            </p:cNvSpPr>
            <p:nvPr/>
          </p:nvSpPr>
          <p:spPr bwMode="auto">
            <a:xfrm>
              <a:off x="1224" y="3222"/>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0" name="Line 564"/>
            <p:cNvSpPr>
              <a:spLocks noChangeShapeType="1"/>
            </p:cNvSpPr>
            <p:nvPr/>
          </p:nvSpPr>
          <p:spPr bwMode="auto">
            <a:xfrm flipV="1">
              <a:off x="1416" y="3234"/>
              <a:ext cx="90" cy="18"/>
            </a:xfrm>
            <a:prstGeom prst="line">
              <a:avLst/>
            </a:prstGeom>
            <a:noFill/>
            <a:ln w="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31" name="Oval 565"/>
            <p:cNvSpPr>
              <a:spLocks noChangeArrowheads="1"/>
            </p:cNvSpPr>
            <p:nvPr/>
          </p:nvSpPr>
          <p:spPr bwMode="auto">
            <a:xfrm>
              <a:off x="1404" y="3240"/>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2" name="Oval 566"/>
            <p:cNvSpPr>
              <a:spLocks noChangeArrowheads="1"/>
            </p:cNvSpPr>
            <p:nvPr/>
          </p:nvSpPr>
          <p:spPr bwMode="auto">
            <a:xfrm>
              <a:off x="1494" y="3222"/>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3" name="Line 567"/>
            <p:cNvSpPr>
              <a:spLocks noChangeShapeType="1"/>
            </p:cNvSpPr>
            <p:nvPr/>
          </p:nvSpPr>
          <p:spPr bwMode="auto">
            <a:xfrm flipV="1">
              <a:off x="1230" y="3252"/>
              <a:ext cx="0" cy="12"/>
            </a:xfrm>
            <a:prstGeom prst="line">
              <a:avLst/>
            </a:prstGeom>
            <a:noFill/>
            <a:ln w="0">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34" name="Oval 568"/>
            <p:cNvSpPr>
              <a:spLocks noChangeArrowheads="1"/>
            </p:cNvSpPr>
            <p:nvPr/>
          </p:nvSpPr>
          <p:spPr bwMode="auto">
            <a:xfrm>
              <a:off x="1218" y="3252"/>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5" name="Oval 569"/>
            <p:cNvSpPr>
              <a:spLocks noChangeArrowheads="1"/>
            </p:cNvSpPr>
            <p:nvPr/>
          </p:nvSpPr>
          <p:spPr bwMode="auto">
            <a:xfrm>
              <a:off x="1218" y="3240"/>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6" name="Line 570"/>
            <p:cNvSpPr>
              <a:spLocks noChangeShapeType="1"/>
            </p:cNvSpPr>
            <p:nvPr/>
          </p:nvSpPr>
          <p:spPr bwMode="auto">
            <a:xfrm flipH="1" flipV="1">
              <a:off x="1416" y="3252"/>
              <a:ext cx="18" cy="12"/>
            </a:xfrm>
            <a:prstGeom prst="line">
              <a:avLst/>
            </a:prstGeom>
            <a:noFill/>
            <a:ln w="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37" name="Oval 571"/>
            <p:cNvSpPr>
              <a:spLocks noChangeArrowheads="1"/>
            </p:cNvSpPr>
            <p:nvPr/>
          </p:nvSpPr>
          <p:spPr bwMode="auto">
            <a:xfrm>
              <a:off x="1422" y="3252"/>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8" name="Oval 572"/>
            <p:cNvSpPr>
              <a:spLocks noChangeArrowheads="1"/>
            </p:cNvSpPr>
            <p:nvPr/>
          </p:nvSpPr>
          <p:spPr bwMode="auto">
            <a:xfrm>
              <a:off x="1404" y="3240"/>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9" name="Line 573"/>
            <p:cNvSpPr>
              <a:spLocks noChangeShapeType="1"/>
            </p:cNvSpPr>
            <p:nvPr/>
          </p:nvSpPr>
          <p:spPr bwMode="auto">
            <a:xfrm flipV="1">
              <a:off x="1230" y="3312"/>
              <a:ext cx="0" cy="12"/>
            </a:xfrm>
            <a:prstGeom prst="line">
              <a:avLst/>
            </a:prstGeom>
            <a:noFill/>
            <a:ln w="0">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0" name="Oval 574"/>
            <p:cNvSpPr>
              <a:spLocks noChangeArrowheads="1"/>
            </p:cNvSpPr>
            <p:nvPr/>
          </p:nvSpPr>
          <p:spPr bwMode="auto">
            <a:xfrm>
              <a:off x="1218" y="3312"/>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1" name="Oval 575"/>
            <p:cNvSpPr>
              <a:spLocks noChangeArrowheads="1"/>
            </p:cNvSpPr>
            <p:nvPr/>
          </p:nvSpPr>
          <p:spPr bwMode="auto">
            <a:xfrm>
              <a:off x="1218" y="3300"/>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2" name="Line 576"/>
            <p:cNvSpPr>
              <a:spLocks noChangeShapeType="1"/>
            </p:cNvSpPr>
            <p:nvPr/>
          </p:nvSpPr>
          <p:spPr bwMode="auto">
            <a:xfrm flipV="1">
              <a:off x="1410" y="3312"/>
              <a:ext cx="66" cy="12"/>
            </a:xfrm>
            <a:prstGeom prst="line">
              <a:avLst/>
            </a:prstGeom>
            <a:noFill/>
            <a:ln w="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3" name="Oval 577"/>
            <p:cNvSpPr>
              <a:spLocks noChangeArrowheads="1"/>
            </p:cNvSpPr>
            <p:nvPr/>
          </p:nvSpPr>
          <p:spPr bwMode="auto">
            <a:xfrm>
              <a:off x="1398" y="3312"/>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4" name="Oval 578"/>
            <p:cNvSpPr>
              <a:spLocks noChangeArrowheads="1"/>
            </p:cNvSpPr>
            <p:nvPr/>
          </p:nvSpPr>
          <p:spPr bwMode="auto">
            <a:xfrm>
              <a:off x="1464" y="3300"/>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5" name="Line 579"/>
            <p:cNvSpPr>
              <a:spLocks noChangeShapeType="1"/>
            </p:cNvSpPr>
            <p:nvPr/>
          </p:nvSpPr>
          <p:spPr bwMode="auto">
            <a:xfrm flipV="1">
              <a:off x="1230" y="3324"/>
              <a:ext cx="0" cy="12"/>
            </a:xfrm>
            <a:prstGeom prst="line">
              <a:avLst/>
            </a:prstGeom>
            <a:noFill/>
            <a:ln w="0">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6" name="Oval 580"/>
            <p:cNvSpPr>
              <a:spLocks noChangeArrowheads="1"/>
            </p:cNvSpPr>
            <p:nvPr/>
          </p:nvSpPr>
          <p:spPr bwMode="auto">
            <a:xfrm>
              <a:off x="1218" y="3324"/>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7" name="Oval 581"/>
            <p:cNvSpPr>
              <a:spLocks noChangeArrowheads="1"/>
            </p:cNvSpPr>
            <p:nvPr/>
          </p:nvSpPr>
          <p:spPr bwMode="auto">
            <a:xfrm>
              <a:off x="1218" y="3312"/>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8" name="Line 582"/>
            <p:cNvSpPr>
              <a:spLocks noChangeShapeType="1"/>
            </p:cNvSpPr>
            <p:nvPr/>
          </p:nvSpPr>
          <p:spPr bwMode="auto">
            <a:xfrm flipH="1" flipV="1">
              <a:off x="1410" y="3324"/>
              <a:ext cx="66" cy="12"/>
            </a:xfrm>
            <a:prstGeom prst="line">
              <a:avLst/>
            </a:prstGeom>
            <a:noFill/>
            <a:ln w="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9" name="Oval 583"/>
            <p:cNvSpPr>
              <a:spLocks noChangeArrowheads="1"/>
            </p:cNvSpPr>
            <p:nvPr/>
          </p:nvSpPr>
          <p:spPr bwMode="auto">
            <a:xfrm>
              <a:off x="1464" y="3324"/>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0" name="Oval 584"/>
            <p:cNvSpPr>
              <a:spLocks noChangeArrowheads="1"/>
            </p:cNvSpPr>
            <p:nvPr/>
          </p:nvSpPr>
          <p:spPr bwMode="auto">
            <a:xfrm>
              <a:off x="1398" y="3312"/>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1" name="Line 585"/>
            <p:cNvSpPr>
              <a:spLocks noChangeShapeType="1"/>
            </p:cNvSpPr>
            <p:nvPr/>
          </p:nvSpPr>
          <p:spPr bwMode="auto">
            <a:xfrm flipV="1">
              <a:off x="1230" y="3336"/>
              <a:ext cx="0" cy="18"/>
            </a:xfrm>
            <a:prstGeom prst="line">
              <a:avLst/>
            </a:prstGeom>
            <a:noFill/>
            <a:ln w="0">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2" name="Oval 586"/>
            <p:cNvSpPr>
              <a:spLocks noChangeArrowheads="1"/>
            </p:cNvSpPr>
            <p:nvPr/>
          </p:nvSpPr>
          <p:spPr bwMode="auto">
            <a:xfrm>
              <a:off x="1218" y="3342"/>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3" name="Oval 587"/>
            <p:cNvSpPr>
              <a:spLocks noChangeArrowheads="1"/>
            </p:cNvSpPr>
            <p:nvPr/>
          </p:nvSpPr>
          <p:spPr bwMode="auto">
            <a:xfrm>
              <a:off x="1218" y="3324"/>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4" name="Line 588"/>
            <p:cNvSpPr>
              <a:spLocks noChangeShapeType="1"/>
            </p:cNvSpPr>
            <p:nvPr/>
          </p:nvSpPr>
          <p:spPr bwMode="auto">
            <a:xfrm flipV="1">
              <a:off x="1470" y="3336"/>
              <a:ext cx="6" cy="18"/>
            </a:xfrm>
            <a:prstGeom prst="line">
              <a:avLst/>
            </a:prstGeom>
            <a:noFill/>
            <a:ln w="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5" name="Oval 589"/>
            <p:cNvSpPr>
              <a:spLocks noChangeArrowheads="1"/>
            </p:cNvSpPr>
            <p:nvPr/>
          </p:nvSpPr>
          <p:spPr bwMode="auto">
            <a:xfrm>
              <a:off x="1458" y="3342"/>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6" name="Oval 590"/>
            <p:cNvSpPr>
              <a:spLocks noChangeArrowheads="1"/>
            </p:cNvSpPr>
            <p:nvPr/>
          </p:nvSpPr>
          <p:spPr bwMode="auto">
            <a:xfrm>
              <a:off x="1464" y="3324"/>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7" name="Line 591"/>
            <p:cNvSpPr>
              <a:spLocks noChangeShapeType="1"/>
            </p:cNvSpPr>
            <p:nvPr/>
          </p:nvSpPr>
          <p:spPr bwMode="auto">
            <a:xfrm flipH="1" flipV="1">
              <a:off x="1230" y="3438"/>
              <a:ext cx="18" cy="18"/>
            </a:xfrm>
            <a:prstGeom prst="line">
              <a:avLst/>
            </a:prstGeom>
            <a:noFill/>
            <a:ln w="0">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8" name="Oval 592"/>
            <p:cNvSpPr>
              <a:spLocks noChangeArrowheads="1"/>
            </p:cNvSpPr>
            <p:nvPr/>
          </p:nvSpPr>
          <p:spPr bwMode="auto">
            <a:xfrm>
              <a:off x="1236" y="3444"/>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9" name="Oval 593"/>
            <p:cNvSpPr>
              <a:spLocks noChangeArrowheads="1"/>
            </p:cNvSpPr>
            <p:nvPr/>
          </p:nvSpPr>
          <p:spPr bwMode="auto">
            <a:xfrm>
              <a:off x="1218" y="3426"/>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0" name="Line 594"/>
            <p:cNvSpPr>
              <a:spLocks noChangeShapeType="1"/>
            </p:cNvSpPr>
            <p:nvPr/>
          </p:nvSpPr>
          <p:spPr bwMode="auto">
            <a:xfrm flipV="1">
              <a:off x="1452" y="3438"/>
              <a:ext cx="18" cy="18"/>
            </a:xfrm>
            <a:prstGeom prst="line">
              <a:avLst/>
            </a:prstGeom>
            <a:noFill/>
            <a:ln w="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1" name="Oval 595"/>
            <p:cNvSpPr>
              <a:spLocks noChangeArrowheads="1"/>
            </p:cNvSpPr>
            <p:nvPr/>
          </p:nvSpPr>
          <p:spPr bwMode="auto">
            <a:xfrm>
              <a:off x="1440" y="3444"/>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2" name="Oval 596"/>
            <p:cNvSpPr>
              <a:spLocks noChangeArrowheads="1"/>
            </p:cNvSpPr>
            <p:nvPr/>
          </p:nvSpPr>
          <p:spPr bwMode="auto">
            <a:xfrm>
              <a:off x="1458" y="3426"/>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3" name="Line 597"/>
            <p:cNvSpPr>
              <a:spLocks noChangeShapeType="1"/>
            </p:cNvSpPr>
            <p:nvPr/>
          </p:nvSpPr>
          <p:spPr bwMode="auto">
            <a:xfrm flipV="1">
              <a:off x="1230" y="3456"/>
              <a:ext cx="18" cy="12"/>
            </a:xfrm>
            <a:prstGeom prst="line">
              <a:avLst/>
            </a:prstGeom>
            <a:noFill/>
            <a:ln w="0">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4" name="Oval 598"/>
            <p:cNvSpPr>
              <a:spLocks noChangeArrowheads="1"/>
            </p:cNvSpPr>
            <p:nvPr/>
          </p:nvSpPr>
          <p:spPr bwMode="auto">
            <a:xfrm>
              <a:off x="1218" y="3456"/>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5" name="Oval 599"/>
            <p:cNvSpPr>
              <a:spLocks noChangeArrowheads="1"/>
            </p:cNvSpPr>
            <p:nvPr/>
          </p:nvSpPr>
          <p:spPr bwMode="auto">
            <a:xfrm>
              <a:off x="1236" y="3444"/>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6" name="Line 600"/>
            <p:cNvSpPr>
              <a:spLocks noChangeShapeType="1"/>
            </p:cNvSpPr>
            <p:nvPr/>
          </p:nvSpPr>
          <p:spPr bwMode="auto">
            <a:xfrm flipH="1" flipV="1">
              <a:off x="1452" y="3456"/>
              <a:ext cx="24" cy="12"/>
            </a:xfrm>
            <a:prstGeom prst="line">
              <a:avLst/>
            </a:prstGeom>
            <a:noFill/>
            <a:ln w="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7" name="Oval 601"/>
            <p:cNvSpPr>
              <a:spLocks noChangeArrowheads="1"/>
            </p:cNvSpPr>
            <p:nvPr/>
          </p:nvSpPr>
          <p:spPr bwMode="auto">
            <a:xfrm>
              <a:off x="1464" y="3456"/>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8" name="Oval 602"/>
            <p:cNvSpPr>
              <a:spLocks noChangeArrowheads="1"/>
            </p:cNvSpPr>
            <p:nvPr/>
          </p:nvSpPr>
          <p:spPr bwMode="auto">
            <a:xfrm>
              <a:off x="1440" y="3444"/>
              <a:ext cx="30" cy="3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9" name="Line 603"/>
            <p:cNvSpPr>
              <a:spLocks noChangeShapeType="1"/>
            </p:cNvSpPr>
            <p:nvPr/>
          </p:nvSpPr>
          <p:spPr bwMode="auto">
            <a:xfrm flipV="1">
              <a:off x="1230" y="3498"/>
              <a:ext cx="0" cy="12"/>
            </a:xfrm>
            <a:prstGeom prst="line">
              <a:avLst/>
            </a:prstGeom>
            <a:noFill/>
            <a:ln w="0">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0" name="Oval 604"/>
            <p:cNvSpPr>
              <a:spLocks noChangeArrowheads="1"/>
            </p:cNvSpPr>
            <p:nvPr/>
          </p:nvSpPr>
          <p:spPr bwMode="auto">
            <a:xfrm>
              <a:off x="1218" y="3498"/>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1" name="Oval 605"/>
            <p:cNvSpPr>
              <a:spLocks noChangeArrowheads="1"/>
            </p:cNvSpPr>
            <p:nvPr/>
          </p:nvSpPr>
          <p:spPr bwMode="auto">
            <a:xfrm>
              <a:off x="1218" y="3486"/>
              <a:ext cx="30" cy="3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2" name="Line 606"/>
            <p:cNvSpPr>
              <a:spLocks noChangeShapeType="1"/>
            </p:cNvSpPr>
            <p:nvPr/>
          </p:nvSpPr>
          <p:spPr bwMode="auto">
            <a:xfrm flipH="1" flipV="1">
              <a:off x="1434" y="3498"/>
              <a:ext cx="90" cy="12"/>
            </a:xfrm>
            <a:prstGeom prst="line">
              <a:avLst/>
            </a:prstGeom>
            <a:noFill/>
            <a:ln w="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473" name="Oval 608"/>
          <p:cNvSpPr>
            <a:spLocks noChangeArrowheads="1"/>
          </p:cNvSpPr>
          <p:nvPr/>
        </p:nvSpPr>
        <p:spPr bwMode="auto">
          <a:xfrm>
            <a:off x="2400301" y="5553075"/>
            <a:ext cx="47625" cy="47625"/>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4" name="Oval 609"/>
          <p:cNvSpPr>
            <a:spLocks noChangeArrowheads="1"/>
          </p:cNvSpPr>
          <p:nvPr/>
        </p:nvSpPr>
        <p:spPr bwMode="auto">
          <a:xfrm>
            <a:off x="2257426" y="5534025"/>
            <a:ext cx="47625" cy="47625"/>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5" name="Line 610"/>
          <p:cNvSpPr>
            <a:spLocks noChangeShapeType="1"/>
          </p:cNvSpPr>
          <p:nvPr/>
        </p:nvSpPr>
        <p:spPr bwMode="auto">
          <a:xfrm flipH="1" flipV="1">
            <a:off x="1952626" y="5572125"/>
            <a:ext cx="85725" cy="28575"/>
          </a:xfrm>
          <a:prstGeom prst="line">
            <a:avLst/>
          </a:prstGeom>
          <a:noFill/>
          <a:ln w="0">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6" name="Oval 611"/>
          <p:cNvSpPr>
            <a:spLocks noChangeArrowheads="1"/>
          </p:cNvSpPr>
          <p:nvPr/>
        </p:nvSpPr>
        <p:spPr bwMode="auto">
          <a:xfrm>
            <a:off x="2019301" y="5581650"/>
            <a:ext cx="47625" cy="47625"/>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7" name="Oval 612"/>
          <p:cNvSpPr>
            <a:spLocks noChangeArrowheads="1"/>
          </p:cNvSpPr>
          <p:nvPr/>
        </p:nvSpPr>
        <p:spPr bwMode="auto">
          <a:xfrm>
            <a:off x="1933576" y="5553075"/>
            <a:ext cx="47625" cy="47625"/>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8" name="Line 613"/>
          <p:cNvSpPr>
            <a:spLocks noChangeShapeType="1"/>
          </p:cNvSpPr>
          <p:nvPr/>
        </p:nvSpPr>
        <p:spPr bwMode="auto">
          <a:xfrm flipH="1" flipV="1">
            <a:off x="2419351" y="5572125"/>
            <a:ext cx="152400" cy="28575"/>
          </a:xfrm>
          <a:prstGeom prst="line">
            <a:avLst/>
          </a:prstGeom>
          <a:noFill/>
          <a:ln w="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9" name="Oval 614"/>
          <p:cNvSpPr>
            <a:spLocks noChangeArrowheads="1"/>
          </p:cNvSpPr>
          <p:nvPr/>
        </p:nvSpPr>
        <p:spPr bwMode="auto">
          <a:xfrm>
            <a:off x="2552701" y="5581650"/>
            <a:ext cx="47625" cy="47625"/>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0" name="Oval 615"/>
          <p:cNvSpPr>
            <a:spLocks noChangeArrowheads="1"/>
          </p:cNvSpPr>
          <p:nvPr/>
        </p:nvSpPr>
        <p:spPr bwMode="auto">
          <a:xfrm>
            <a:off x="2400301" y="5553075"/>
            <a:ext cx="47625" cy="47625"/>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1" name="Rectangle 616"/>
          <p:cNvSpPr>
            <a:spLocks noChangeArrowheads="1"/>
          </p:cNvSpPr>
          <p:nvPr/>
        </p:nvSpPr>
        <p:spPr bwMode="auto">
          <a:xfrm>
            <a:off x="2686051" y="5829300"/>
            <a:ext cx="60960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Helvetica" charset="0"/>
                <a:cs typeface="Arial" pitchFamily="34" charset="0"/>
              </a:rPr>
              <a:t>D90 (mm)</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82" name="Rectangle 617"/>
          <p:cNvSpPr>
            <a:spLocks noChangeArrowheads="1"/>
          </p:cNvSpPr>
          <p:nvPr/>
        </p:nvSpPr>
        <p:spPr bwMode="auto">
          <a:xfrm rot="16200000">
            <a:off x="941388" y="3228975"/>
            <a:ext cx="66675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Helvetica" charset="0"/>
                <a:cs typeface="Arial" pitchFamily="34" charset="0"/>
              </a:rPr>
              <a:t>Depth (cm)</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83" name="Rectangle 618"/>
          <p:cNvSpPr>
            <a:spLocks noChangeArrowheads="1"/>
          </p:cNvSpPr>
          <p:nvPr/>
        </p:nvSpPr>
        <p:spPr bwMode="auto">
          <a:xfrm>
            <a:off x="2838451" y="809625"/>
            <a:ext cx="30480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Helvetica" charset="0"/>
                <a:cs typeface="Arial" pitchFamily="34" charset="0"/>
              </a:rPr>
              <a:t>SG2</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84" name="Rectangle 619"/>
          <p:cNvSpPr>
            <a:spLocks noChangeArrowheads="1"/>
          </p:cNvSpPr>
          <p:nvPr/>
        </p:nvSpPr>
        <p:spPr bwMode="auto">
          <a:xfrm>
            <a:off x="1628776" y="5572125"/>
            <a:ext cx="9525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Helvetica"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85" name="Rectangle 620"/>
          <p:cNvSpPr>
            <a:spLocks noChangeArrowheads="1"/>
          </p:cNvSpPr>
          <p:nvPr/>
        </p:nvSpPr>
        <p:spPr bwMode="auto">
          <a:xfrm>
            <a:off x="4286251" y="952500"/>
            <a:ext cx="9525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Helvetica"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86" name="Rectangle 621"/>
          <p:cNvSpPr>
            <a:spLocks noChangeArrowheads="1"/>
          </p:cNvSpPr>
          <p:nvPr/>
        </p:nvSpPr>
        <p:spPr bwMode="auto">
          <a:xfrm>
            <a:off x="3114676" y="1095375"/>
            <a:ext cx="1123950" cy="400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7" name="Rectangle 622"/>
          <p:cNvSpPr>
            <a:spLocks noChangeArrowheads="1"/>
          </p:cNvSpPr>
          <p:nvPr/>
        </p:nvSpPr>
        <p:spPr bwMode="auto">
          <a:xfrm>
            <a:off x="3114676" y="1095375"/>
            <a:ext cx="1123950" cy="400050"/>
          </a:xfrm>
          <a:prstGeom prst="rect">
            <a:avLst/>
          </a:prstGeom>
          <a:noFill/>
          <a:ln w="0">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8" name="Line 623"/>
          <p:cNvSpPr>
            <a:spLocks noChangeShapeType="1"/>
          </p:cNvSpPr>
          <p:nvPr/>
        </p:nvSpPr>
        <p:spPr bwMode="auto">
          <a:xfrm>
            <a:off x="3114676" y="1095375"/>
            <a:ext cx="112395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9" name="Line 624"/>
          <p:cNvSpPr>
            <a:spLocks noChangeShapeType="1"/>
          </p:cNvSpPr>
          <p:nvPr/>
        </p:nvSpPr>
        <p:spPr bwMode="auto">
          <a:xfrm>
            <a:off x="3114676" y="1495425"/>
            <a:ext cx="112395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0" name="Line 625"/>
          <p:cNvSpPr>
            <a:spLocks noChangeShapeType="1"/>
          </p:cNvSpPr>
          <p:nvPr/>
        </p:nvSpPr>
        <p:spPr bwMode="auto">
          <a:xfrm flipV="1">
            <a:off x="4238626" y="1095375"/>
            <a:ext cx="0" cy="40005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1" name="Line 626"/>
          <p:cNvSpPr>
            <a:spLocks noChangeShapeType="1"/>
          </p:cNvSpPr>
          <p:nvPr/>
        </p:nvSpPr>
        <p:spPr bwMode="auto">
          <a:xfrm flipV="1">
            <a:off x="3114676" y="1095375"/>
            <a:ext cx="0" cy="40005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2" name="Line 627"/>
          <p:cNvSpPr>
            <a:spLocks noChangeShapeType="1"/>
          </p:cNvSpPr>
          <p:nvPr/>
        </p:nvSpPr>
        <p:spPr bwMode="auto">
          <a:xfrm>
            <a:off x="3114676" y="1495425"/>
            <a:ext cx="112395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3" name="Line 628"/>
          <p:cNvSpPr>
            <a:spLocks noChangeShapeType="1"/>
          </p:cNvSpPr>
          <p:nvPr/>
        </p:nvSpPr>
        <p:spPr bwMode="auto">
          <a:xfrm flipV="1">
            <a:off x="3114676" y="1095375"/>
            <a:ext cx="0" cy="40005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4" name="Line 629"/>
          <p:cNvSpPr>
            <a:spLocks noChangeShapeType="1"/>
          </p:cNvSpPr>
          <p:nvPr/>
        </p:nvSpPr>
        <p:spPr bwMode="auto">
          <a:xfrm>
            <a:off x="3114676" y="1095375"/>
            <a:ext cx="112395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5" name="Line 630"/>
          <p:cNvSpPr>
            <a:spLocks noChangeShapeType="1"/>
          </p:cNvSpPr>
          <p:nvPr/>
        </p:nvSpPr>
        <p:spPr bwMode="auto">
          <a:xfrm>
            <a:off x="3114676" y="1495425"/>
            <a:ext cx="112395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6" name="Line 631"/>
          <p:cNvSpPr>
            <a:spLocks noChangeShapeType="1"/>
          </p:cNvSpPr>
          <p:nvPr/>
        </p:nvSpPr>
        <p:spPr bwMode="auto">
          <a:xfrm flipV="1">
            <a:off x="4238626" y="1095375"/>
            <a:ext cx="0" cy="40005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7" name="Line 632"/>
          <p:cNvSpPr>
            <a:spLocks noChangeShapeType="1"/>
          </p:cNvSpPr>
          <p:nvPr/>
        </p:nvSpPr>
        <p:spPr bwMode="auto">
          <a:xfrm flipV="1">
            <a:off x="3114676" y="1095375"/>
            <a:ext cx="0" cy="40005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8" name="Rectangle 633"/>
          <p:cNvSpPr>
            <a:spLocks noChangeArrowheads="1"/>
          </p:cNvSpPr>
          <p:nvPr/>
        </p:nvSpPr>
        <p:spPr bwMode="auto">
          <a:xfrm>
            <a:off x="3609976" y="1133475"/>
            <a:ext cx="62865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Helvetica" charset="0"/>
                <a:cs typeface="Arial" pitchFamily="34" charset="0"/>
              </a:rPr>
              <a:t>processed</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99" name="Line 634"/>
          <p:cNvSpPr>
            <a:spLocks noChangeShapeType="1"/>
          </p:cNvSpPr>
          <p:nvPr/>
        </p:nvSpPr>
        <p:spPr bwMode="auto">
          <a:xfrm>
            <a:off x="3190876" y="1200150"/>
            <a:ext cx="381000" cy="0"/>
          </a:xfrm>
          <a:prstGeom prst="line">
            <a:avLst/>
          </a:prstGeom>
          <a:noFill/>
          <a:ln w="0">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0" name="Oval 635"/>
          <p:cNvSpPr>
            <a:spLocks noChangeArrowheads="1"/>
          </p:cNvSpPr>
          <p:nvPr/>
        </p:nvSpPr>
        <p:spPr bwMode="auto">
          <a:xfrm>
            <a:off x="3362326" y="1181100"/>
            <a:ext cx="47625" cy="47625"/>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1" name="Rectangle 636"/>
          <p:cNvSpPr>
            <a:spLocks noChangeArrowheads="1"/>
          </p:cNvSpPr>
          <p:nvPr/>
        </p:nvSpPr>
        <p:spPr bwMode="auto">
          <a:xfrm>
            <a:off x="3609976" y="1314450"/>
            <a:ext cx="257175"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Helvetica" charset="0"/>
                <a:cs typeface="Arial" pitchFamily="34" charset="0"/>
              </a:rPr>
              <a:t>raw</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02" name="Line 637"/>
          <p:cNvSpPr>
            <a:spLocks noChangeShapeType="1"/>
          </p:cNvSpPr>
          <p:nvPr/>
        </p:nvSpPr>
        <p:spPr bwMode="auto">
          <a:xfrm>
            <a:off x="3190876" y="1381125"/>
            <a:ext cx="381000" cy="0"/>
          </a:xfrm>
          <a:prstGeom prst="line">
            <a:avLst/>
          </a:prstGeom>
          <a:noFill/>
          <a:ln w="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3" name="Oval 638"/>
          <p:cNvSpPr>
            <a:spLocks noChangeArrowheads="1"/>
          </p:cNvSpPr>
          <p:nvPr/>
        </p:nvSpPr>
        <p:spPr bwMode="auto">
          <a:xfrm>
            <a:off x="3362326" y="1362075"/>
            <a:ext cx="47625" cy="47625"/>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3" name="TextBox 1272"/>
          <p:cNvSpPr txBox="1"/>
          <p:nvPr/>
        </p:nvSpPr>
        <p:spPr>
          <a:xfrm>
            <a:off x="76200" y="0"/>
            <a:ext cx="9220200" cy="369332"/>
          </a:xfrm>
          <a:prstGeom prst="rect">
            <a:avLst/>
          </a:prstGeom>
          <a:noFill/>
        </p:spPr>
        <p:txBody>
          <a:bodyPr wrap="square" rtlCol="0">
            <a:spAutoFit/>
          </a:bodyPr>
          <a:lstStyle/>
          <a:p>
            <a:r>
              <a:rPr lang="en-US" dirty="0" smtClean="0"/>
              <a:t>Other inundation deposits compared with Hurricane Sandy</a:t>
            </a:r>
            <a:endParaRPr lang="en-US" dirty="0"/>
          </a:p>
        </p:txBody>
      </p:sp>
    </p:spTree>
    <p:extLst>
      <p:ext uri="{BB962C8B-B14F-4D97-AF65-F5344CB8AC3E}">
        <p14:creationId xmlns:p14="http://schemas.microsoft.com/office/powerpoint/2010/main" val="12847073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838200"/>
            <a:ext cx="9144000" cy="4525963"/>
          </a:xfrm>
        </p:spPr>
        <p:txBody>
          <a:bodyPr>
            <a:normAutofit/>
          </a:bodyPr>
          <a:lstStyle/>
          <a:p>
            <a:r>
              <a:rPr lang="en-US" sz="2800" dirty="0" smtClean="0"/>
              <a:t>Extend the record of flooding events in New York City</a:t>
            </a:r>
          </a:p>
          <a:p>
            <a:r>
              <a:rPr lang="en-US" sz="2800" dirty="0"/>
              <a:t>S</a:t>
            </a:r>
            <a:r>
              <a:rPr lang="en-US" sz="2800" dirty="0" smtClean="0"/>
              <a:t>ediment deposits can be used to compare storm inundation characteristics</a:t>
            </a:r>
          </a:p>
          <a:p>
            <a:r>
              <a:rPr lang="en-US" sz="2800" dirty="0" smtClean="0"/>
              <a:t>More accurately determine the reoccurrence frequency of storms like Hurricane Sandy</a:t>
            </a:r>
          </a:p>
          <a:p>
            <a:pPr marL="0" indent="0">
              <a:buNone/>
            </a:pPr>
            <a:endParaRPr lang="en-US" sz="2800" dirty="0"/>
          </a:p>
        </p:txBody>
      </p:sp>
      <p:sp>
        <p:nvSpPr>
          <p:cNvPr id="2" name="Title 1"/>
          <p:cNvSpPr>
            <a:spLocks noGrp="1"/>
          </p:cNvSpPr>
          <p:nvPr>
            <p:ph type="title"/>
          </p:nvPr>
        </p:nvSpPr>
        <p:spPr>
          <a:xfrm>
            <a:off x="0" y="9832"/>
            <a:ext cx="9144000" cy="828368"/>
          </a:xfrm>
        </p:spPr>
        <p:txBody>
          <a:bodyPr>
            <a:normAutofit/>
          </a:bodyPr>
          <a:lstStyle/>
          <a:p>
            <a:r>
              <a:rPr lang="en-US" sz="3100" dirty="0" smtClean="0"/>
              <a:t>Importance of Work</a:t>
            </a:r>
            <a:endParaRPr lang="en-US" sz="3100" dirty="0"/>
          </a:p>
        </p:txBody>
      </p:sp>
      <p:grpSp>
        <p:nvGrpSpPr>
          <p:cNvPr id="152" name="Group 151"/>
          <p:cNvGrpSpPr/>
          <p:nvPr/>
        </p:nvGrpSpPr>
        <p:grpSpPr>
          <a:xfrm>
            <a:off x="612648" y="1984248"/>
            <a:ext cx="8459361" cy="4846827"/>
            <a:chOff x="606327" y="3810000"/>
            <a:chExt cx="8459361" cy="2978249"/>
          </a:xfrm>
        </p:grpSpPr>
        <p:sp>
          <p:nvSpPr>
            <p:cNvPr id="5" name="Line 9"/>
            <p:cNvSpPr>
              <a:spLocks noChangeShapeType="1"/>
            </p:cNvSpPr>
            <p:nvPr/>
          </p:nvSpPr>
          <p:spPr bwMode="auto">
            <a:xfrm>
              <a:off x="1836355" y="6586159"/>
              <a:ext cx="6841730" cy="0"/>
            </a:xfrm>
            <a:prstGeom prst="line">
              <a:avLst/>
            </a:prstGeom>
            <a:noFill/>
            <a:ln w="12700" cmpd="sng">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a:p>
          </p:txBody>
        </p:sp>
        <p:sp>
          <p:nvSpPr>
            <p:cNvPr id="7" name="Line 14"/>
            <p:cNvSpPr>
              <a:spLocks noChangeShapeType="1"/>
            </p:cNvSpPr>
            <p:nvPr/>
          </p:nvSpPr>
          <p:spPr bwMode="auto">
            <a:xfrm flipV="1">
              <a:off x="1905205" y="6492240"/>
              <a:ext cx="0" cy="91440"/>
            </a:xfrm>
            <a:prstGeom prst="line">
              <a:avLst/>
            </a:prstGeom>
            <a:noFill/>
            <a:ln w="12700" cmpd="sng">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a:p>
          </p:txBody>
        </p:sp>
        <p:sp>
          <p:nvSpPr>
            <p:cNvPr id="8" name="Rectangle 16"/>
            <p:cNvSpPr>
              <a:spLocks noChangeArrowheads="1"/>
            </p:cNvSpPr>
            <p:nvPr/>
          </p:nvSpPr>
          <p:spPr bwMode="auto">
            <a:xfrm>
              <a:off x="1744554" y="6599128"/>
              <a:ext cx="519373" cy="18912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effectLst/>
                  <a:cs typeface="Arial" pitchFamily="34" charset="0"/>
                </a:rPr>
                <a:t>1920</a:t>
              </a:r>
            </a:p>
          </p:txBody>
        </p:sp>
        <p:sp>
          <p:nvSpPr>
            <p:cNvPr id="9" name="Line 17"/>
            <p:cNvSpPr>
              <a:spLocks noChangeShapeType="1"/>
            </p:cNvSpPr>
            <p:nvPr/>
          </p:nvSpPr>
          <p:spPr bwMode="auto">
            <a:xfrm flipV="1">
              <a:off x="2644714" y="6492240"/>
              <a:ext cx="0" cy="91440"/>
            </a:xfrm>
            <a:prstGeom prst="line">
              <a:avLst/>
            </a:prstGeom>
            <a:noFill/>
            <a:ln w="12700" cmpd="sng">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a:p>
          </p:txBody>
        </p:sp>
        <p:sp>
          <p:nvSpPr>
            <p:cNvPr id="10" name="Rectangle 19"/>
            <p:cNvSpPr>
              <a:spLocks noChangeArrowheads="1"/>
            </p:cNvSpPr>
            <p:nvPr/>
          </p:nvSpPr>
          <p:spPr bwMode="auto">
            <a:xfrm>
              <a:off x="2484063" y="6599128"/>
              <a:ext cx="519373" cy="18912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effectLst/>
                  <a:cs typeface="Arial" pitchFamily="34" charset="0"/>
                </a:rPr>
                <a:t>1930</a:t>
              </a:r>
            </a:p>
          </p:txBody>
        </p:sp>
        <p:sp>
          <p:nvSpPr>
            <p:cNvPr id="11" name="Line 20"/>
            <p:cNvSpPr>
              <a:spLocks noChangeShapeType="1"/>
            </p:cNvSpPr>
            <p:nvPr/>
          </p:nvSpPr>
          <p:spPr bwMode="auto">
            <a:xfrm flipV="1">
              <a:off x="3374022" y="6492240"/>
              <a:ext cx="0" cy="91440"/>
            </a:xfrm>
            <a:prstGeom prst="line">
              <a:avLst/>
            </a:prstGeom>
            <a:noFill/>
            <a:ln w="12700" cmpd="sng">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a:p>
          </p:txBody>
        </p:sp>
        <p:sp>
          <p:nvSpPr>
            <p:cNvPr id="12" name="Rectangle 22"/>
            <p:cNvSpPr>
              <a:spLocks noChangeArrowheads="1"/>
            </p:cNvSpPr>
            <p:nvPr/>
          </p:nvSpPr>
          <p:spPr bwMode="auto">
            <a:xfrm>
              <a:off x="3210821" y="6599128"/>
              <a:ext cx="519373" cy="18912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effectLst/>
                  <a:cs typeface="Arial" pitchFamily="34" charset="0"/>
                </a:rPr>
                <a:t>1940</a:t>
              </a:r>
            </a:p>
          </p:txBody>
        </p:sp>
        <p:sp>
          <p:nvSpPr>
            <p:cNvPr id="13" name="Line 23"/>
            <p:cNvSpPr>
              <a:spLocks noChangeShapeType="1"/>
            </p:cNvSpPr>
            <p:nvPr/>
          </p:nvSpPr>
          <p:spPr bwMode="auto">
            <a:xfrm flipV="1">
              <a:off x="4113531" y="6492240"/>
              <a:ext cx="0" cy="91440"/>
            </a:xfrm>
            <a:prstGeom prst="line">
              <a:avLst/>
            </a:prstGeom>
            <a:noFill/>
            <a:ln w="12700" cmpd="sng">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a:p>
          </p:txBody>
        </p:sp>
        <p:sp>
          <p:nvSpPr>
            <p:cNvPr id="14" name="Rectangle 25"/>
            <p:cNvSpPr>
              <a:spLocks noChangeArrowheads="1"/>
            </p:cNvSpPr>
            <p:nvPr/>
          </p:nvSpPr>
          <p:spPr bwMode="auto">
            <a:xfrm>
              <a:off x="3950328" y="6599128"/>
              <a:ext cx="519373" cy="18912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effectLst/>
                  <a:cs typeface="Arial" pitchFamily="34" charset="0"/>
                </a:rPr>
                <a:t>1950</a:t>
              </a:r>
            </a:p>
          </p:txBody>
        </p:sp>
        <p:sp>
          <p:nvSpPr>
            <p:cNvPr id="15" name="Line 26"/>
            <p:cNvSpPr>
              <a:spLocks noChangeShapeType="1"/>
            </p:cNvSpPr>
            <p:nvPr/>
          </p:nvSpPr>
          <p:spPr bwMode="auto">
            <a:xfrm flipV="1">
              <a:off x="4840290" y="6492240"/>
              <a:ext cx="0" cy="91440"/>
            </a:xfrm>
            <a:prstGeom prst="line">
              <a:avLst/>
            </a:prstGeom>
            <a:noFill/>
            <a:ln w="12700" cmpd="sng">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a:p>
          </p:txBody>
        </p:sp>
        <p:sp>
          <p:nvSpPr>
            <p:cNvPr id="16" name="Rectangle 28"/>
            <p:cNvSpPr>
              <a:spLocks noChangeArrowheads="1"/>
            </p:cNvSpPr>
            <p:nvPr/>
          </p:nvSpPr>
          <p:spPr bwMode="auto">
            <a:xfrm>
              <a:off x="4679637" y="6599128"/>
              <a:ext cx="519373" cy="18912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effectLst/>
                  <a:cs typeface="Arial" pitchFamily="34" charset="0"/>
                </a:rPr>
                <a:t>1960</a:t>
              </a:r>
            </a:p>
          </p:txBody>
        </p:sp>
        <p:sp>
          <p:nvSpPr>
            <p:cNvPr id="17" name="Line 29"/>
            <p:cNvSpPr>
              <a:spLocks noChangeShapeType="1"/>
            </p:cNvSpPr>
            <p:nvPr/>
          </p:nvSpPr>
          <p:spPr bwMode="auto">
            <a:xfrm flipV="1">
              <a:off x="5579799" y="6492240"/>
              <a:ext cx="0" cy="91440"/>
            </a:xfrm>
            <a:prstGeom prst="line">
              <a:avLst/>
            </a:prstGeom>
            <a:noFill/>
            <a:ln w="12700" cmpd="sng">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a:p>
          </p:txBody>
        </p:sp>
        <p:sp>
          <p:nvSpPr>
            <p:cNvPr id="18" name="Rectangle 31"/>
            <p:cNvSpPr>
              <a:spLocks noChangeArrowheads="1"/>
            </p:cNvSpPr>
            <p:nvPr/>
          </p:nvSpPr>
          <p:spPr bwMode="auto">
            <a:xfrm>
              <a:off x="5419146" y="6599128"/>
              <a:ext cx="519373" cy="18912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effectLst/>
                  <a:cs typeface="Arial" pitchFamily="34" charset="0"/>
                </a:rPr>
                <a:t>1970</a:t>
              </a:r>
            </a:p>
          </p:txBody>
        </p:sp>
        <p:sp>
          <p:nvSpPr>
            <p:cNvPr id="19" name="Line 32"/>
            <p:cNvSpPr>
              <a:spLocks noChangeShapeType="1"/>
            </p:cNvSpPr>
            <p:nvPr/>
          </p:nvSpPr>
          <p:spPr bwMode="auto">
            <a:xfrm flipV="1">
              <a:off x="6319307" y="6492240"/>
              <a:ext cx="0" cy="91440"/>
            </a:xfrm>
            <a:prstGeom prst="line">
              <a:avLst/>
            </a:prstGeom>
            <a:noFill/>
            <a:ln w="12700" cmpd="sng">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a:p>
          </p:txBody>
        </p:sp>
        <p:sp>
          <p:nvSpPr>
            <p:cNvPr id="20" name="Rectangle 34"/>
            <p:cNvSpPr>
              <a:spLocks noChangeArrowheads="1"/>
            </p:cNvSpPr>
            <p:nvPr/>
          </p:nvSpPr>
          <p:spPr bwMode="auto">
            <a:xfrm>
              <a:off x="6158655" y="6599128"/>
              <a:ext cx="519373" cy="18912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effectLst/>
                  <a:cs typeface="Arial" pitchFamily="34" charset="0"/>
                </a:rPr>
                <a:t>1980</a:t>
              </a:r>
            </a:p>
          </p:txBody>
        </p:sp>
        <p:sp>
          <p:nvSpPr>
            <p:cNvPr id="21" name="Line 35"/>
            <p:cNvSpPr>
              <a:spLocks noChangeShapeType="1"/>
            </p:cNvSpPr>
            <p:nvPr/>
          </p:nvSpPr>
          <p:spPr bwMode="auto">
            <a:xfrm flipV="1">
              <a:off x="7048615" y="6492240"/>
              <a:ext cx="0" cy="91440"/>
            </a:xfrm>
            <a:prstGeom prst="line">
              <a:avLst/>
            </a:prstGeom>
            <a:noFill/>
            <a:ln w="12700" cmpd="sng">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a:p>
          </p:txBody>
        </p:sp>
        <p:sp>
          <p:nvSpPr>
            <p:cNvPr id="22" name="Rectangle 37"/>
            <p:cNvSpPr>
              <a:spLocks noChangeArrowheads="1"/>
            </p:cNvSpPr>
            <p:nvPr/>
          </p:nvSpPr>
          <p:spPr bwMode="auto">
            <a:xfrm>
              <a:off x="6885413" y="6599128"/>
              <a:ext cx="519373" cy="18912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effectLst/>
                  <a:cs typeface="Arial" pitchFamily="34" charset="0"/>
                </a:rPr>
                <a:t>1990</a:t>
              </a:r>
            </a:p>
          </p:txBody>
        </p:sp>
        <p:sp>
          <p:nvSpPr>
            <p:cNvPr id="23" name="Line 38"/>
            <p:cNvSpPr>
              <a:spLocks noChangeShapeType="1"/>
            </p:cNvSpPr>
            <p:nvPr/>
          </p:nvSpPr>
          <p:spPr bwMode="auto">
            <a:xfrm flipV="1">
              <a:off x="7788124" y="6492240"/>
              <a:ext cx="0" cy="91440"/>
            </a:xfrm>
            <a:prstGeom prst="line">
              <a:avLst/>
            </a:prstGeom>
            <a:noFill/>
            <a:ln w="12700" cmpd="sng">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a:p>
          </p:txBody>
        </p:sp>
        <p:sp>
          <p:nvSpPr>
            <p:cNvPr id="24" name="Rectangle 40"/>
            <p:cNvSpPr>
              <a:spLocks noChangeArrowheads="1"/>
            </p:cNvSpPr>
            <p:nvPr/>
          </p:nvSpPr>
          <p:spPr bwMode="auto">
            <a:xfrm>
              <a:off x="7624922" y="6599128"/>
              <a:ext cx="519373" cy="18912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effectLst/>
                  <a:cs typeface="Arial" pitchFamily="34" charset="0"/>
                </a:rPr>
                <a:t>2000</a:t>
              </a:r>
            </a:p>
          </p:txBody>
        </p:sp>
        <p:sp>
          <p:nvSpPr>
            <p:cNvPr id="25" name="Line 41"/>
            <p:cNvSpPr>
              <a:spLocks noChangeShapeType="1"/>
            </p:cNvSpPr>
            <p:nvPr/>
          </p:nvSpPr>
          <p:spPr bwMode="auto">
            <a:xfrm flipV="1">
              <a:off x="8527632" y="6492240"/>
              <a:ext cx="0" cy="91440"/>
            </a:xfrm>
            <a:prstGeom prst="line">
              <a:avLst/>
            </a:prstGeom>
            <a:noFill/>
            <a:ln w="12700" cmpd="sng">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a:p>
          </p:txBody>
        </p:sp>
        <p:sp>
          <p:nvSpPr>
            <p:cNvPr id="26" name="Rectangle 43"/>
            <p:cNvSpPr>
              <a:spLocks noChangeArrowheads="1"/>
            </p:cNvSpPr>
            <p:nvPr/>
          </p:nvSpPr>
          <p:spPr bwMode="auto">
            <a:xfrm>
              <a:off x="8364431" y="6599128"/>
              <a:ext cx="519373" cy="18912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effectLst/>
                  <a:cs typeface="Arial" pitchFamily="34" charset="0"/>
                </a:rPr>
                <a:t>2010</a:t>
              </a:r>
            </a:p>
          </p:txBody>
        </p:sp>
        <p:sp>
          <p:nvSpPr>
            <p:cNvPr id="43" name="Rectangle 75"/>
            <p:cNvSpPr>
              <a:spLocks noChangeArrowheads="1"/>
            </p:cNvSpPr>
            <p:nvPr/>
          </p:nvSpPr>
          <p:spPr bwMode="auto">
            <a:xfrm>
              <a:off x="1872056" y="5603644"/>
              <a:ext cx="56101" cy="889318"/>
            </a:xfrm>
            <a:prstGeom prst="rect">
              <a:avLst/>
            </a:prstGeom>
            <a:solidFill>
              <a:srgbClr val="FFFF00"/>
            </a:solidFill>
            <a:ln w="12700" cmpd="sng">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44" name="Rectangle 76"/>
            <p:cNvSpPr>
              <a:spLocks noChangeArrowheads="1"/>
            </p:cNvSpPr>
            <p:nvPr/>
          </p:nvSpPr>
          <p:spPr bwMode="auto">
            <a:xfrm>
              <a:off x="1953657" y="5662006"/>
              <a:ext cx="56101" cy="830957"/>
            </a:xfrm>
            <a:prstGeom prst="rect">
              <a:avLst/>
            </a:prstGeom>
            <a:solidFill>
              <a:srgbClr val="FFFF00"/>
            </a:solidFill>
            <a:ln w="12700" cmpd="sng">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45" name="Rectangle 77"/>
            <p:cNvSpPr>
              <a:spLocks noChangeArrowheads="1"/>
            </p:cNvSpPr>
            <p:nvPr/>
          </p:nvSpPr>
          <p:spPr bwMode="auto">
            <a:xfrm>
              <a:off x="2022506" y="5624025"/>
              <a:ext cx="56101" cy="868938"/>
            </a:xfrm>
            <a:prstGeom prst="rect">
              <a:avLst/>
            </a:prstGeom>
            <a:solidFill>
              <a:srgbClr val="FFFF00"/>
            </a:solidFill>
            <a:ln w="12700" cmpd="sng">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46" name="Rectangle 78"/>
            <p:cNvSpPr>
              <a:spLocks noChangeArrowheads="1"/>
            </p:cNvSpPr>
            <p:nvPr/>
          </p:nvSpPr>
          <p:spPr bwMode="auto">
            <a:xfrm>
              <a:off x="2091358" y="5624025"/>
              <a:ext cx="68852" cy="868938"/>
            </a:xfrm>
            <a:prstGeom prst="rect">
              <a:avLst/>
            </a:prstGeom>
            <a:solidFill>
              <a:srgbClr val="FFFF00"/>
            </a:solidFill>
            <a:ln w="12700" cmpd="sng">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47" name="Rectangle 79"/>
            <p:cNvSpPr>
              <a:spLocks noChangeArrowheads="1"/>
            </p:cNvSpPr>
            <p:nvPr/>
          </p:nvSpPr>
          <p:spPr bwMode="auto">
            <a:xfrm>
              <a:off x="2172959" y="5561031"/>
              <a:ext cx="56101" cy="931931"/>
            </a:xfrm>
            <a:prstGeom prst="rect">
              <a:avLst/>
            </a:prstGeom>
            <a:solidFill>
              <a:srgbClr val="FFFF00"/>
            </a:solidFill>
            <a:ln w="12700" cmpd="sng">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48" name="Rectangle 80"/>
            <p:cNvSpPr>
              <a:spLocks noChangeArrowheads="1"/>
            </p:cNvSpPr>
            <p:nvPr/>
          </p:nvSpPr>
          <p:spPr bwMode="auto">
            <a:xfrm>
              <a:off x="2241809" y="5746306"/>
              <a:ext cx="56101" cy="746656"/>
            </a:xfrm>
            <a:prstGeom prst="rect">
              <a:avLst/>
            </a:prstGeom>
            <a:solidFill>
              <a:srgbClr val="FFFF00"/>
            </a:solidFill>
            <a:ln w="12700" cmpd="sng">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49" name="Rectangle 81"/>
            <p:cNvSpPr>
              <a:spLocks noChangeArrowheads="1"/>
            </p:cNvSpPr>
            <p:nvPr/>
          </p:nvSpPr>
          <p:spPr bwMode="auto">
            <a:xfrm>
              <a:off x="2323410" y="5746306"/>
              <a:ext cx="56101" cy="746656"/>
            </a:xfrm>
            <a:prstGeom prst="rect">
              <a:avLst/>
            </a:prstGeom>
            <a:solidFill>
              <a:srgbClr val="FFFF00"/>
            </a:solidFill>
            <a:ln w="12700" cmpd="sng">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50" name="Rectangle 82"/>
            <p:cNvSpPr>
              <a:spLocks noChangeArrowheads="1"/>
            </p:cNvSpPr>
            <p:nvPr/>
          </p:nvSpPr>
          <p:spPr bwMode="auto">
            <a:xfrm>
              <a:off x="2392262" y="5439676"/>
              <a:ext cx="56101" cy="1053286"/>
            </a:xfrm>
            <a:prstGeom prst="rect">
              <a:avLst/>
            </a:prstGeom>
            <a:solidFill>
              <a:srgbClr val="FFFF00"/>
            </a:solidFill>
            <a:ln w="12700" cmpd="sng">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51" name="Rectangle 83"/>
            <p:cNvSpPr>
              <a:spLocks noChangeArrowheads="1"/>
            </p:cNvSpPr>
            <p:nvPr/>
          </p:nvSpPr>
          <p:spPr bwMode="auto">
            <a:xfrm>
              <a:off x="2461112" y="5683312"/>
              <a:ext cx="58652" cy="809650"/>
            </a:xfrm>
            <a:prstGeom prst="rect">
              <a:avLst/>
            </a:prstGeom>
            <a:solidFill>
              <a:srgbClr val="FFFF00"/>
            </a:solidFill>
            <a:ln w="12700" cmpd="sng">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52" name="Rectangle 84"/>
            <p:cNvSpPr>
              <a:spLocks noChangeArrowheads="1"/>
            </p:cNvSpPr>
            <p:nvPr/>
          </p:nvSpPr>
          <p:spPr bwMode="auto">
            <a:xfrm>
              <a:off x="2542713" y="5603644"/>
              <a:ext cx="56101" cy="889318"/>
            </a:xfrm>
            <a:prstGeom prst="rect">
              <a:avLst/>
            </a:prstGeom>
            <a:solidFill>
              <a:srgbClr val="FFFF00"/>
            </a:solidFill>
            <a:ln w="12700" cmpd="sng">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53" name="Rectangle 85"/>
            <p:cNvSpPr>
              <a:spLocks noChangeArrowheads="1"/>
            </p:cNvSpPr>
            <p:nvPr/>
          </p:nvSpPr>
          <p:spPr bwMode="auto">
            <a:xfrm>
              <a:off x="2611565" y="5766686"/>
              <a:ext cx="56101" cy="726276"/>
            </a:xfrm>
            <a:prstGeom prst="rect">
              <a:avLst/>
            </a:prstGeom>
            <a:solidFill>
              <a:srgbClr val="FFFF00"/>
            </a:solidFill>
            <a:ln w="12700" cmpd="sng">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54" name="Rectangle 86"/>
            <p:cNvSpPr>
              <a:spLocks noChangeArrowheads="1"/>
            </p:cNvSpPr>
            <p:nvPr/>
          </p:nvSpPr>
          <p:spPr bwMode="auto">
            <a:xfrm>
              <a:off x="2680414" y="5519344"/>
              <a:ext cx="58652" cy="973618"/>
            </a:xfrm>
            <a:prstGeom prst="rect">
              <a:avLst/>
            </a:prstGeom>
            <a:solidFill>
              <a:srgbClr val="FFFF00"/>
            </a:solidFill>
            <a:ln w="12700" cmpd="sng">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55" name="Rectangle 87"/>
            <p:cNvSpPr>
              <a:spLocks noChangeArrowheads="1"/>
            </p:cNvSpPr>
            <p:nvPr/>
          </p:nvSpPr>
          <p:spPr bwMode="auto">
            <a:xfrm>
              <a:off x="2762015" y="5439676"/>
              <a:ext cx="56101" cy="1053286"/>
            </a:xfrm>
            <a:prstGeom prst="rect">
              <a:avLst/>
            </a:prstGeom>
            <a:solidFill>
              <a:srgbClr val="FFFF00"/>
            </a:solidFill>
            <a:ln w="12700" cmpd="sng">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56" name="Rectangle 88"/>
            <p:cNvSpPr>
              <a:spLocks noChangeArrowheads="1"/>
            </p:cNvSpPr>
            <p:nvPr/>
          </p:nvSpPr>
          <p:spPr bwMode="auto">
            <a:xfrm>
              <a:off x="2830866" y="5540651"/>
              <a:ext cx="58652" cy="952311"/>
            </a:xfrm>
            <a:prstGeom prst="rect">
              <a:avLst/>
            </a:prstGeom>
            <a:solidFill>
              <a:srgbClr val="FFFF00"/>
            </a:solidFill>
            <a:ln w="12700" cmpd="sng">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57" name="Rectangle 89"/>
            <p:cNvSpPr>
              <a:spLocks noChangeArrowheads="1"/>
            </p:cNvSpPr>
            <p:nvPr/>
          </p:nvSpPr>
          <p:spPr bwMode="auto">
            <a:xfrm>
              <a:off x="2899717" y="5766686"/>
              <a:ext cx="68852" cy="726276"/>
            </a:xfrm>
            <a:prstGeom prst="rect">
              <a:avLst/>
            </a:prstGeom>
            <a:solidFill>
              <a:srgbClr val="FFFF00"/>
            </a:solidFill>
            <a:ln w="12700" cmpd="sng">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58" name="Rectangle 90"/>
            <p:cNvSpPr>
              <a:spLocks noChangeArrowheads="1"/>
            </p:cNvSpPr>
            <p:nvPr/>
          </p:nvSpPr>
          <p:spPr bwMode="auto">
            <a:xfrm>
              <a:off x="2981318" y="5498038"/>
              <a:ext cx="56101" cy="994924"/>
            </a:xfrm>
            <a:prstGeom prst="rect">
              <a:avLst/>
            </a:prstGeom>
            <a:solidFill>
              <a:srgbClr val="FFFF00"/>
            </a:solidFill>
            <a:ln w="12700" cmpd="sng">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59" name="Rectangle 91"/>
            <p:cNvSpPr>
              <a:spLocks noChangeArrowheads="1"/>
            </p:cNvSpPr>
            <p:nvPr/>
          </p:nvSpPr>
          <p:spPr bwMode="auto">
            <a:xfrm>
              <a:off x="3050169" y="5624025"/>
              <a:ext cx="58652" cy="868938"/>
            </a:xfrm>
            <a:prstGeom prst="rect">
              <a:avLst/>
            </a:prstGeom>
            <a:solidFill>
              <a:srgbClr val="FFFF00"/>
            </a:solidFill>
            <a:ln w="12700" cmpd="sng">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60" name="Rectangle 92"/>
            <p:cNvSpPr>
              <a:spLocks noChangeArrowheads="1"/>
            </p:cNvSpPr>
            <p:nvPr/>
          </p:nvSpPr>
          <p:spPr bwMode="auto">
            <a:xfrm>
              <a:off x="3131770" y="5582338"/>
              <a:ext cx="56101" cy="910625"/>
            </a:xfrm>
            <a:prstGeom prst="rect">
              <a:avLst/>
            </a:prstGeom>
            <a:solidFill>
              <a:srgbClr val="FFFF00"/>
            </a:solidFill>
            <a:ln w="12700" cmpd="sng">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61" name="Rectangle 93"/>
            <p:cNvSpPr>
              <a:spLocks noChangeArrowheads="1"/>
            </p:cNvSpPr>
            <p:nvPr/>
          </p:nvSpPr>
          <p:spPr bwMode="auto">
            <a:xfrm>
              <a:off x="3200621" y="5334996"/>
              <a:ext cx="58652" cy="1157966"/>
            </a:xfrm>
            <a:prstGeom prst="rect">
              <a:avLst/>
            </a:prstGeom>
            <a:solidFill>
              <a:srgbClr val="FF0000"/>
            </a:solidFill>
            <a:ln w="28575" cmpd="sng">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62" name="Rectangle 94"/>
            <p:cNvSpPr>
              <a:spLocks noChangeArrowheads="1"/>
            </p:cNvSpPr>
            <p:nvPr/>
          </p:nvSpPr>
          <p:spPr bwMode="auto">
            <a:xfrm>
              <a:off x="3269471" y="5624025"/>
              <a:ext cx="58652" cy="868938"/>
            </a:xfrm>
            <a:prstGeom prst="rect">
              <a:avLst/>
            </a:prstGeom>
            <a:solidFill>
              <a:srgbClr val="FFFF00"/>
            </a:solidFill>
            <a:ln w="12700" cmpd="sng">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63" name="Rectangle 95"/>
            <p:cNvSpPr>
              <a:spLocks noChangeArrowheads="1"/>
            </p:cNvSpPr>
            <p:nvPr/>
          </p:nvSpPr>
          <p:spPr bwMode="auto">
            <a:xfrm>
              <a:off x="3351072" y="5645331"/>
              <a:ext cx="56101" cy="847631"/>
            </a:xfrm>
            <a:prstGeom prst="rect">
              <a:avLst/>
            </a:prstGeom>
            <a:solidFill>
              <a:srgbClr val="FFFF00"/>
            </a:solidFill>
            <a:ln w="12700" cmpd="sng">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64" name="Rectangle 96"/>
            <p:cNvSpPr>
              <a:spLocks noChangeArrowheads="1"/>
            </p:cNvSpPr>
            <p:nvPr/>
          </p:nvSpPr>
          <p:spPr bwMode="auto">
            <a:xfrm>
              <a:off x="3419922" y="5766686"/>
              <a:ext cx="58652" cy="726276"/>
            </a:xfrm>
            <a:prstGeom prst="rect">
              <a:avLst/>
            </a:prstGeom>
            <a:solidFill>
              <a:srgbClr val="FFFF00"/>
            </a:solidFill>
            <a:ln w="12700" cmpd="sng">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65" name="Rectangle 97"/>
            <p:cNvSpPr>
              <a:spLocks noChangeArrowheads="1"/>
            </p:cNvSpPr>
            <p:nvPr/>
          </p:nvSpPr>
          <p:spPr bwMode="auto">
            <a:xfrm>
              <a:off x="3488774" y="5603644"/>
              <a:ext cx="58652" cy="889318"/>
            </a:xfrm>
            <a:prstGeom prst="rect">
              <a:avLst/>
            </a:prstGeom>
            <a:solidFill>
              <a:srgbClr val="FFFF00"/>
            </a:solidFill>
            <a:ln w="12700" cmpd="sng">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66" name="Rectangle 98"/>
            <p:cNvSpPr>
              <a:spLocks noChangeArrowheads="1"/>
            </p:cNvSpPr>
            <p:nvPr/>
          </p:nvSpPr>
          <p:spPr bwMode="auto">
            <a:xfrm>
              <a:off x="3570375" y="5519344"/>
              <a:ext cx="58652" cy="973618"/>
            </a:xfrm>
            <a:prstGeom prst="rect">
              <a:avLst/>
            </a:prstGeom>
            <a:solidFill>
              <a:srgbClr val="FFFF00"/>
            </a:solidFill>
            <a:ln w="12700" cmpd="sng">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67" name="Rectangle 99"/>
            <p:cNvSpPr>
              <a:spLocks noChangeArrowheads="1"/>
            </p:cNvSpPr>
            <p:nvPr/>
          </p:nvSpPr>
          <p:spPr bwMode="auto">
            <a:xfrm>
              <a:off x="3639225" y="5334996"/>
              <a:ext cx="58652" cy="1157966"/>
            </a:xfrm>
            <a:prstGeom prst="rect">
              <a:avLst/>
            </a:prstGeom>
            <a:solidFill>
              <a:srgbClr val="FF0000"/>
            </a:solidFill>
            <a:ln w="28575" cmpd="sng">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68" name="Rectangle 100"/>
            <p:cNvSpPr>
              <a:spLocks noChangeArrowheads="1"/>
            </p:cNvSpPr>
            <p:nvPr/>
          </p:nvSpPr>
          <p:spPr bwMode="auto">
            <a:xfrm>
              <a:off x="3708077" y="5582338"/>
              <a:ext cx="68852" cy="910625"/>
            </a:xfrm>
            <a:prstGeom prst="rect">
              <a:avLst/>
            </a:prstGeom>
            <a:solidFill>
              <a:srgbClr val="FFFF00"/>
            </a:solidFill>
            <a:ln w="12700" cmpd="sng">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69" name="Rectangle 101"/>
            <p:cNvSpPr>
              <a:spLocks noChangeArrowheads="1"/>
            </p:cNvSpPr>
            <p:nvPr/>
          </p:nvSpPr>
          <p:spPr bwMode="auto">
            <a:xfrm>
              <a:off x="3789678" y="5624025"/>
              <a:ext cx="58652" cy="868938"/>
            </a:xfrm>
            <a:prstGeom prst="rect">
              <a:avLst/>
            </a:prstGeom>
            <a:solidFill>
              <a:srgbClr val="FFFF00"/>
            </a:solidFill>
            <a:ln w="12700" cmpd="sng">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70" name="Rectangle 102"/>
            <p:cNvSpPr>
              <a:spLocks noChangeArrowheads="1"/>
            </p:cNvSpPr>
            <p:nvPr/>
          </p:nvSpPr>
          <p:spPr bwMode="auto">
            <a:xfrm>
              <a:off x="3858527" y="5582338"/>
              <a:ext cx="58652" cy="910625"/>
            </a:xfrm>
            <a:prstGeom prst="rect">
              <a:avLst/>
            </a:prstGeom>
            <a:solidFill>
              <a:srgbClr val="FFFF00"/>
            </a:solidFill>
            <a:ln w="12700" cmpd="sng">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71" name="Rectangle 103"/>
            <p:cNvSpPr>
              <a:spLocks noChangeArrowheads="1"/>
            </p:cNvSpPr>
            <p:nvPr/>
          </p:nvSpPr>
          <p:spPr bwMode="auto">
            <a:xfrm>
              <a:off x="3940128" y="5645331"/>
              <a:ext cx="58652" cy="847631"/>
            </a:xfrm>
            <a:prstGeom prst="rect">
              <a:avLst/>
            </a:prstGeom>
            <a:solidFill>
              <a:srgbClr val="FFFF00"/>
            </a:solidFill>
            <a:ln w="12700" cmpd="sng">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72" name="Rectangle 104"/>
            <p:cNvSpPr>
              <a:spLocks noChangeArrowheads="1"/>
            </p:cNvSpPr>
            <p:nvPr/>
          </p:nvSpPr>
          <p:spPr bwMode="auto">
            <a:xfrm>
              <a:off x="4008980" y="5645331"/>
              <a:ext cx="58652" cy="847631"/>
            </a:xfrm>
            <a:prstGeom prst="rect">
              <a:avLst/>
            </a:prstGeom>
            <a:solidFill>
              <a:srgbClr val="FFFF00"/>
            </a:solidFill>
            <a:ln w="12700" cmpd="sng">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73" name="Rectangle 105"/>
            <p:cNvSpPr>
              <a:spLocks noChangeArrowheads="1"/>
            </p:cNvSpPr>
            <p:nvPr/>
          </p:nvSpPr>
          <p:spPr bwMode="auto">
            <a:xfrm>
              <a:off x="4077830" y="5149722"/>
              <a:ext cx="58652" cy="1343241"/>
            </a:xfrm>
            <a:prstGeom prst="rect">
              <a:avLst/>
            </a:prstGeom>
            <a:solidFill>
              <a:srgbClr val="FFFF00"/>
            </a:solidFill>
            <a:ln w="12700" cmpd="sng">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74" name="Rectangle 106"/>
            <p:cNvSpPr>
              <a:spLocks noChangeArrowheads="1"/>
            </p:cNvSpPr>
            <p:nvPr/>
          </p:nvSpPr>
          <p:spPr bwMode="auto">
            <a:xfrm>
              <a:off x="4159431" y="5582338"/>
              <a:ext cx="58652" cy="910625"/>
            </a:xfrm>
            <a:prstGeom prst="rect">
              <a:avLst/>
            </a:prstGeom>
            <a:solidFill>
              <a:srgbClr val="FFFF00"/>
            </a:solidFill>
            <a:ln w="12700" cmpd="sng">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75" name="Rectangle 107"/>
            <p:cNvSpPr>
              <a:spLocks noChangeArrowheads="1"/>
            </p:cNvSpPr>
            <p:nvPr/>
          </p:nvSpPr>
          <p:spPr bwMode="auto">
            <a:xfrm>
              <a:off x="4228283" y="5645331"/>
              <a:ext cx="58652" cy="847631"/>
            </a:xfrm>
            <a:prstGeom prst="rect">
              <a:avLst/>
            </a:prstGeom>
            <a:solidFill>
              <a:srgbClr val="FFFF00"/>
            </a:solidFill>
            <a:ln w="12700" cmpd="sng">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76" name="Rectangle 108"/>
            <p:cNvSpPr>
              <a:spLocks noChangeArrowheads="1"/>
            </p:cNvSpPr>
            <p:nvPr/>
          </p:nvSpPr>
          <p:spPr bwMode="auto">
            <a:xfrm>
              <a:off x="4297133" y="5070054"/>
              <a:ext cx="58652" cy="1422909"/>
            </a:xfrm>
            <a:prstGeom prst="rect">
              <a:avLst/>
            </a:prstGeom>
            <a:solidFill>
              <a:srgbClr val="FFFF00"/>
            </a:solidFill>
            <a:ln w="12700" cmpd="sng">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77" name="Rectangle 109"/>
            <p:cNvSpPr>
              <a:spLocks noChangeArrowheads="1"/>
            </p:cNvSpPr>
            <p:nvPr/>
          </p:nvSpPr>
          <p:spPr bwMode="auto">
            <a:xfrm>
              <a:off x="4378734" y="5477658"/>
              <a:ext cx="58652" cy="1015305"/>
            </a:xfrm>
            <a:prstGeom prst="rect">
              <a:avLst/>
            </a:prstGeom>
            <a:solidFill>
              <a:srgbClr val="FFFF00"/>
            </a:solidFill>
            <a:ln w="12700" cmpd="sng">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78" name="Rectangle 110"/>
            <p:cNvSpPr>
              <a:spLocks noChangeArrowheads="1"/>
            </p:cNvSpPr>
            <p:nvPr/>
          </p:nvSpPr>
          <p:spPr bwMode="auto">
            <a:xfrm>
              <a:off x="4447586" y="5397990"/>
              <a:ext cx="58652" cy="1094973"/>
            </a:xfrm>
            <a:prstGeom prst="rect">
              <a:avLst/>
            </a:prstGeom>
            <a:solidFill>
              <a:srgbClr val="FFFF00"/>
            </a:solidFill>
            <a:ln w="12700" cmpd="sng">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79" name="Rectangle 111"/>
            <p:cNvSpPr>
              <a:spLocks noChangeArrowheads="1"/>
            </p:cNvSpPr>
            <p:nvPr/>
          </p:nvSpPr>
          <p:spPr bwMode="auto">
            <a:xfrm>
              <a:off x="4516435" y="5624025"/>
              <a:ext cx="71401" cy="868938"/>
            </a:xfrm>
            <a:prstGeom prst="rect">
              <a:avLst/>
            </a:prstGeom>
            <a:solidFill>
              <a:srgbClr val="FFFF00"/>
            </a:solidFill>
            <a:ln w="12700" cmpd="sng">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80" name="Rectangle 112"/>
            <p:cNvSpPr>
              <a:spLocks noChangeArrowheads="1"/>
            </p:cNvSpPr>
            <p:nvPr/>
          </p:nvSpPr>
          <p:spPr bwMode="auto">
            <a:xfrm>
              <a:off x="4598036" y="5624025"/>
              <a:ext cx="58652" cy="868938"/>
            </a:xfrm>
            <a:prstGeom prst="rect">
              <a:avLst/>
            </a:prstGeom>
            <a:solidFill>
              <a:srgbClr val="FFFF00"/>
            </a:solidFill>
            <a:ln w="12700" cmpd="sng">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81" name="Rectangle 113"/>
            <p:cNvSpPr>
              <a:spLocks noChangeArrowheads="1"/>
            </p:cNvSpPr>
            <p:nvPr/>
          </p:nvSpPr>
          <p:spPr bwMode="auto">
            <a:xfrm>
              <a:off x="4666888" y="5683312"/>
              <a:ext cx="58652" cy="809650"/>
            </a:xfrm>
            <a:prstGeom prst="rect">
              <a:avLst/>
            </a:prstGeom>
            <a:solidFill>
              <a:srgbClr val="FFFF00"/>
            </a:solidFill>
            <a:ln w="12700" cmpd="sng">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82" name="Rectangle 114"/>
            <p:cNvSpPr>
              <a:spLocks noChangeArrowheads="1"/>
            </p:cNvSpPr>
            <p:nvPr/>
          </p:nvSpPr>
          <p:spPr bwMode="auto">
            <a:xfrm>
              <a:off x="4748489" y="5477658"/>
              <a:ext cx="58652" cy="1015305"/>
            </a:xfrm>
            <a:prstGeom prst="rect">
              <a:avLst/>
            </a:prstGeom>
            <a:solidFill>
              <a:srgbClr val="FFFF00"/>
            </a:solidFill>
            <a:ln w="12700" cmpd="sng">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83" name="Rectangle 115"/>
            <p:cNvSpPr>
              <a:spLocks noChangeArrowheads="1"/>
            </p:cNvSpPr>
            <p:nvPr/>
          </p:nvSpPr>
          <p:spPr bwMode="auto">
            <a:xfrm>
              <a:off x="4817339" y="4965373"/>
              <a:ext cx="58652" cy="1527589"/>
            </a:xfrm>
            <a:prstGeom prst="rect">
              <a:avLst/>
            </a:prstGeom>
            <a:solidFill>
              <a:srgbClr val="FF0000"/>
            </a:solidFill>
            <a:ln w="28575" cmpd="sng">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84" name="Rectangle 116"/>
            <p:cNvSpPr>
              <a:spLocks noChangeArrowheads="1"/>
            </p:cNvSpPr>
            <p:nvPr/>
          </p:nvSpPr>
          <p:spPr bwMode="auto">
            <a:xfrm>
              <a:off x="4886191" y="5313689"/>
              <a:ext cx="58652" cy="1179273"/>
            </a:xfrm>
            <a:prstGeom prst="rect">
              <a:avLst/>
            </a:prstGeom>
            <a:solidFill>
              <a:srgbClr val="FFFF00"/>
            </a:solidFill>
            <a:ln w="12700" cmpd="sng">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85" name="Rectangle 117"/>
            <p:cNvSpPr>
              <a:spLocks noChangeArrowheads="1"/>
            </p:cNvSpPr>
            <p:nvPr/>
          </p:nvSpPr>
          <p:spPr bwMode="auto">
            <a:xfrm>
              <a:off x="4967792" y="5192335"/>
              <a:ext cx="58652" cy="1300627"/>
            </a:xfrm>
            <a:prstGeom prst="rect">
              <a:avLst/>
            </a:prstGeom>
            <a:solidFill>
              <a:srgbClr val="FFFF00"/>
            </a:solidFill>
            <a:ln w="12700" cmpd="sng">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86" name="Rectangle 118"/>
            <p:cNvSpPr>
              <a:spLocks noChangeArrowheads="1"/>
            </p:cNvSpPr>
            <p:nvPr/>
          </p:nvSpPr>
          <p:spPr bwMode="auto">
            <a:xfrm>
              <a:off x="5036642" y="5624025"/>
              <a:ext cx="58652" cy="868938"/>
            </a:xfrm>
            <a:prstGeom prst="rect">
              <a:avLst/>
            </a:prstGeom>
            <a:solidFill>
              <a:srgbClr val="FFFF00"/>
            </a:solidFill>
            <a:ln w="12700" cmpd="sng">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87" name="Rectangle 119"/>
            <p:cNvSpPr>
              <a:spLocks noChangeArrowheads="1"/>
            </p:cNvSpPr>
            <p:nvPr/>
          </p:nvSpPr>
          <p:spPr bwMode="auto">
            <a:xfrm>
              <a:off x="5108042" y="5683312"/>
              <a:ext cx="56101" cy="809650"/>
            </a:xfrm>
            <a:prstGeom prst="rect">
              <a:avLst/>
            </a:prstGeom>
            <a:solidFill>
              <a:srgbClr val="FFFF00"/>
            </a:solidFill>
            <a:ln w="12700" cmpd="sng">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88" name="Rectangle 120"/>
            <p:cNvSpPr>
              <a:spLocks noChangeArrowheads="1"/>
            </p:cNvSpPr>
            <p:nvPr/>
          </p:nvSpPr>
          <p:spPr bwMode="auto">
            <a:xfrm>
              <a:off x="5187094" y="5624025"/>
              <a:ext cx="58652" cy="868938"/>
            </a:xfrm>
            <a:prstGeom prst="rect">
              <a:avLst/>
            </a:prstGeom>
            <a:solidFill>
              <a:srgbClr val="FFFF00"/>
            </a:solidFill>
            <a:ln w="12700" cmpd="sng">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89" name="Rectangle 121"/>
            <p:cNvSpPr>
              <a:spLocks noChangeArrowheads="1"/>
            </p:cNvSpPr>
            <p:nvPr/>
          </p:nvSpPr>
          <p:spPr bwMode="auto">
            <a:xfrm>
              <a:off x="5255944" y="5355377"/>
              <a:ext cx="58652" cy="1137586"/>
            </a:xfrm>
            <a:prstGeom prst="rect">
              <a:avLst/>
            </a:prstGeom>
            <a:solidFill>
              <a:srgbClr val="FFFF00"/>
            </a:solidFill>
            <a:ln w="12700" cmpd="sng">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90" name="Rectangle 122"/>
            <p:cNvSpPr>
              <a:spLocks noChangeArrowheads="1"/>
            </p:cNvSpPr>
            <p:nvPr/>
          </p:nvSpPr>
          <p:spPr bwMode="auto">
            <a:xfrm>
              <a:off x="5337545" y="5582338"/>
              <a:ext cx="58652" cy="910625"/>
            </a:xfrm>
            <a:prstGeom prst="rect">
              <a:avLst/>
            </a:prstGeom>
            <a:solidFill>
              <a:srgbClr val="FFFF00"/>
            </a:solidFill>
            <a:ln w="12700" cmpd="sng">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91" name="Rectangle 123"/>
            <p:cNvSpPr>
              <a:spLocks noChangeArrowheads="1"/>
            </p:cNvSpPr>
            <p:nvPr/>
          </p:nvSpPr>
          <p:spPr bwMode="auto">
            <a:xfrm>
              <a:off x="5406397" y="5309058"/>
              <a:ext cx="58652" cy="1183904"/>
            </a:xfrm>
            <a:prstGeom prst="rect">
              <a:avLst/>
            </a:prstGeom>
            <a:solidFill>
              <a:srgbClr val="FFFF00"/>
            </a:solidFill>
            <a:ln w="12700" cmpd="sng">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92" name="Rectangle 124"/>
            <p:cNvSpPr>
              <a:spLocks noChangeArrowheads="1"/>
            </p:cNvSpPr>
            <p:nvPr/>
          </p:nvSpPr>
          <p:spPr bwMode="auto">
            <a:xfrm>
              <a:off x="5477798" y="5485995"/>
              <a:ext cx="56101" cy="1006967"/>
            </a:xfrm>
            <a:prstGeom prst="rect">
              <a:avLst/>
            </a:prstGeom>
            <a:solidFill>
              <a:srgbClr val="FFFF00"/>
            </a:solidFill>
            <a:ln w="12700" cmpd="sng">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93" name="Rectangle 125"/>
            <p:cNvSpPr>
              <a:spLocks noChangeArrowheads="1"/>
            </p:cNvSpPr>
            <p:nvPr/>
          </p:nvSpPr>
          <p:spPr bwMode="auto">
            <a:xfrm>
              <a:off x="5556848" y="5552694"/>
              <a:ext cx="58652" cy="940269"/>
            </a:xfrm>
            <a:prstGeom prst="rect">
              <a:avLst/>
            </a:prstGeom>
            <a:solidFill>
              <a:srgbClr val="FFFF00"/>
            </a:solidFill>
            <a:ln w="12700" cmpd="sng">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94" name="Rectangle 126"/>
            <p:cNvSpPr>
              <a:spLocks noChangeArrowheads="1"/>
            </p:cNvSpPr>
            <p:nvPr/>
          </p:nvSpPr>
          <p:spPr bwMode="auto">
            <a:xfrm>
              <a:off x="5625699" y="5595307"/>
              <a:ext cx="58652" cy="897656"/>
            </a:xfrm>
            <a:prstGeom prst="rect">
              <a:avLst/>
            </a:prstGeom>
            <a:solidFill>
              <a:srgbClr val="FFFF00"/>
            </a:solidFill>
            <a:ln w="12700" cmpd="sng">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95" name="Rectangle 127"/>
            <p:cNvSpPr>
              <a:spLocks noChangeArrowheads="1"/>
            </p:cNvSpPr>
            <p:nvPr/>
          </p:nvSpPr>
          <p:spPr bwMode="auto">
            <a:xfrm>
              <a:off x="5697100" y="5439676"/>
              <a:ext cx="56101" cy="1053286"/>
            </a:xfrm>
            <a:prstGeom prst="rect">
              <a:avLst/>
            </a:prstGeom>
            <a:solidFill>
              <a:srgbClr val="FFFF00"/>
            </a:solidFill>
            <a:ln w="12700" cmpd="sng">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96" name="Rectangle 128"/>
            <p:cNvSpPr>
              <a:spLocks noChangeArrowheads="1"/>
            </p:cNvSpPr>
            <p:nvPr/>
          </p:nvSpPr>
          <p:spPr bwMode="auto">
            <a:xfrm>
              <a:off x="5776150" y="5569368"/>
              <a:ext cx="58652" cy="923594"/>
            </a:xfrm>
            <a:prstGeom prst="rect">
              <a:avLst/>
            </a:prstGeom>
            <a:solidFill>
              <a:srgbClr val="FFFF00"/>
            </a:solidFill>
            <a:ln w="12700" cmpd="sng">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97" name="Rectangle 129"/>
            <p:cNvSpPr>
              <a:spLocks noChangeArrowheads="1"/>
            </p:cNvSpPr>
            <p:nvPr/>
          </p:nvSpPr>
          <p:spPr bwMode="auto">
            <a:xfrm>
              <a:off x="5847551" y="5460983"/>
              <a:ext cx="56101" cy="1031979"/>
            </a:xfrm>
            <a:prstGeom prst="rect">
              <a:avLst/>
            </a:prstGeom>
            <a:solidFill>
              <a:srgbClr val="FFFF00"/>
            </a:solidFill>
            <a:ln w="12700" cmpd="sng">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98" name="Rectangle 130"/>
            <p:cNvSpPr>
              <a:spLocks noChangeArrowheads="1"/>
            </p:cNvSpPr>
            <p:nvPr/>
          </p:nvSpPr>
          <p:spPr bwMode="auto">
            <a:xfrm>
              <a:off x="5916402" y="5649036"/>
              <a:ext cx="68852" cy="843926"/>
            </a:xfrm>
            <a:prstGeom prst="rect">
              <a:avLst/>
            </a:prstGeom>
            <a:solidFill>
              <a:srgbClr val="FFFF00"/>
            </a:solidFill>
            <a:ln w="12700" cmpd="sng">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99" name="Rectangle 131"/>
            <p:cNvSpPr>
              <a:spLocks noChangeArrowheads="1"/>
            </p:cNvSpPr>
            <p:nvPr/>
          </p:nvSpPr>
          <p:spPr bwMode="auto">
            <a:xfrm>
              <a:off x="5995453" y="5582338"/>
              <a:ext cx="58652" cy="910625"/>
            </a:xfrm>
            <a:prstGeom prst="rect">
              <a:avLst/>
            </a:prstGeom>
            <a:solidFill>
              <a:srgbClr val="FFFF00"/>
            </a:solidFill>
            <a:ln w="12700" cmpd="sng">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100" name="Rectangle 132"/>
            <p:cNvSpPr>
              <a:spLocks noChangeArrowheads="1"/>
            </p:cNvSpPr>
            <p:nvPr/>
          </p:nvSpPr>
          <p:spPr bwMode="auto">
            <a:xfrm>
              <a:off x="6066854" y="5435045"/>
              <a:ext cx="56101" cy="1057918"/>
            </a:xfrm>
            <a:prstGeom prst="rect">
              <a:avLst/>
            </a:prstGeom>
            <a:solidFill>
              <a:srgbClr val="FFFF00"/>
            </a:solidFill>
            <a:ln w="12700" cmpd="sng">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101" name="Rectangle 133"/>
            <p:cNvSpPr>
              <a:spLocks noChangeArrowheads="1"/>
            </p:cNvSpPr>
            <p:nvPr/>
          </p:nvSpPr>
          <p:spPr bwMode="auto">
            <a:xfrm>
              <a:off x="6145905" y="5494332"/>
              <a:ext cx="58652" cy="998630"/>
            </a:xfrm>
            <a:prstGeom prst="rect">
              <a:avLst/>
            </a:prstGeom>
            <a:solidFill>
              <a:srgbClr val="FFFF00"/>
            </a:solidFill>
            <a:ln w="12700" cmpd="sng">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102" name="Rectangle 134"/>
            <p:cNvSpPr>
              <a:spLocks noChangeArrowheads="1"/>
            </p:cNvSpPr>
            <p:nvPr/>
          </p:nvSpPr>
          <p:spPr bwMode="auto">
            <a:xfrm>
              <a:off x="6217305" y="5506375"/>
              <a:ext cx="56101" cy="986587"/>
            </a:xfrm>
            <a:prstGeom prst="rect">
              <a:avLst/>
            </a:prstGeom>
            <a:solidFill>
              <a:srgbClr val="FFFF00"/>
            </a:solidFill>
            <a:ln w="12700" cmpd="sng">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103" name="Rectangle 135"/>
            <p:cNvSpPr>
              <a:spLocks noChangeArrowheads="1"/>
            </p:cNvSpPr>
            <p:nvPr/>
          </p:nvSpPr>
          <p:spPr bwMode="auto">
            <a:xfrm>
              <a:off x="6286156" y="5389652"/>
              <a:ext cx="56101" cy="1103310"/>
            </a:xfrm>
            <a:prstGeom prst="rect">
              <a:avLst/>
            </a:prstGeom>
            <a:solidFill>
              <a:srgbClr val="FFFF00"/>
            </a:solidFill>
            <a:ln w="12700" cmpd="sng">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104" name="Rectangle 136"/>
            <p:cNvSpPr>
              <a:spLocks noChangeArrowheads="1"/>
            </p:cNvSpPr>
            <p:nvPr/>
          </p:nvSpPr>
          <p:spPr bwMode="auto">
            <a:xfrm>
              <a:off x="6365207" y="5603644"/>
              <a:ext cx="58652" cy="889318"/>
            </a:xfrm>
            <a:prstGeom prst="rect">
              <a:avLst/>
            </a:prstGeom>
            <a:solidFill>
              <a:srgbClr val="FFFF00"/>
            </a:solidFill>
            <a:ln w="12700" cmpd="sng">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105" name="Rectangle 137"/>
            <p:cNvSpPr>
              <a:spLocks noChangeArrowheads="1"/>
            </p:cNvSpPr>
            <p:nvPr/>
          </p:nvSpPr>
          <p:spPr bwMode="auto">
            <a:xfrm>
              <a:off x="6436608" y="5649036"/>
              <a:ext cx="56101" cy="843926"/>
            </a:xfrm>
            <a:prstGeom prst="rect">
              <a:avLst/>
            </a:prstGeom>
            <a:solidFill>
              <a:srgbClr val="FFFF00"/>
            </a:solidFill>
            <a:ln w="12700" cmpd="sng">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106" name="Rectangle 138"/>
            <p:cNvSpPr>
              <a:spLocks noChangeArrowheads="1"/>
            </p:cNvSpPr>
            <p:nvPr/>
          </p:nvSpPr>
          <p:spPr bwMode="auto">
            <a:xfrm>
              <a:off x="6505458" y="5544357"/>
              <a:ext cx="58652" cy="948606"/>
            </a:xfrm>
            <a:prstGeom prst="rect">
              <a:avLst/>
            </a:prstGeom>
            <a:solidFill>
              <a:srgbClr val="FFFF00"/>
            </a:solidFill>
            <a:ln w="12700" cmpd="sng">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107" name="Rectangle 139"/>
            <p:cNvSpPr>
              <a:spLocks noChangeArrowheads="1"/>
            </p:cNvSpPr>
            <p:nvPr/>
          </p:nvSpPr>
          <p:spPr bwMode="auto">
            <a:xfrm>
              <a:off x="6587060" y="5272003"/>
              <a:ext cx="56101" cy="1220959"/>
            </a:xfrm>
            <a:prstGeom prst="rect">
              <a:avLst/>
            </a:prstGeom>
            <a:solidFill>
              <a:srgbClr val="FFFF00"/>
            </a:solidFill>
            <a:ln w="12700" cmpd="sng">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108" name="Rectangle 140"/>
            <p:cNvSpPr>
              <a:spLocks noChangeArrowheads="1"/>
            </p:cNvSpPr>
            <p:nvPr/>
          </p:nvSpPr>
          <p:spPr bwMode="auto">
            <a:xfrm>
              <a:off x="6655911" y="5330364"/>
              <a:ext cx="56101" cy="1162598"/>
            </a:xfrm>
            <a:prstGeom prst="rect">
              <a:avLst/>
            </a:prstGeom>
            <a:solidFill>
              <a:srgbClr val="FF0000"/>
            </a:solidFill>
            <a:ln w="28575" cmpd="sng">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109" name="Rectangle 141"/>
            <p:cNvSpPr>
              <a:spLocks noChangeArrowheads="1"/>
            </p:cNvSpPr>
            <p:nvPr/>
          </p:nvSpPr>
          <p:spPr bwMode="auto">
            <a:xfrm>
              <a:off x="6724761" y="5514713"/>
              <a:ext cx="68852" cy="978250"/>
            </a:xfrm>
            <a:prstGeom prst="rect">
              <a:avLst/>
            </a:prstGeom>
            <a:solidFill>
              <a:srgbClr val="FFFF00"/>
            </a:solidFill>
            <a:ln w="12700" cmpd="sng">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110" name="Rectangle 142"/>
            <p:cNvSpPr>
              <a:spLocks noChangeArrowheads="1"/>
            </p:cNvSpPr>
            <p:nvPr/>
          </p:nvSpPr>
          <p:spPr bwMode="auto">
            <a:xfrm>
              <a:off x="6806361" y="5300720"/>
              <a:ext cx="56101" cy="1192242"/>
            </a:xfrm>
            <a:prstGeom prst="rect">
              <a:avLst/>
            </a:prstGeom>
            <a:solidFill>
              <a:srgbClr val="FFFF00"/>
            </a:solidFill>
            <a:ln w="12700" cmpd="sng">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111" name="Rectangle 143"/>
            <p:cNvSpPr>
              <a:spLocks noChangeArrowheads="1"/>
            </p:cNvSpPr>
            <p:nvPr/>
          </p:nvSpPr>
          <p:spPr bwMode="auto">
            <a:xfrm>
              <a:off x="6875213" y="5577706"/>
              <a:ext cx="58652" cy="915256"/>
            </a:xfrm>
            <a:prstGeom prst="rect">
              <a:avLst/>
            </a:prstGeom>
            <a:solidFill>
              <a:srgbClr val="FFFF00"/>
            </a:solidFill>
            <a:ln w="12700" cmpd="sng">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112" name="Rectangle 144"/>
            <p:cNvSpPr>
              <a:spLocks noChangeArrowheads="1"/>
            </p:cNvSpPr>
            <p:nvPr/>
          </p:nvSpPr>
          <p:spPr bwMode="auto">
            <a:xfrm>
              <a:off x="6956814" y="5514713"/>
              <a:ext cx="56101" cy="978250"/>
            </a:xfrm>
            <a:prstGeom prst="rect">
              <a:avLst/>
            </a:prstGeom>
            <a:solidFill>
              <a:srgbClr val="FFFF00"/>
            </a:solidFill>
            <a:ln w="12700" cmpd="sng">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113" name="Rectangle 145"/>
            <p:cNvSpPr>
              <a:spLocks noChangeArrowheads="1"/>
            </p:cNvSpPr>
            <p:nvPr/>
          </p:nvSpPr>
          <p:spPr bwMode="auto">
            <a:xfrm>
              <a:off x="7025664" y="5514713"/>
              <a:ext cx="56101" cy="978250"/>
            </a:xfrm>
            <a:prstGeom prst="rect">
              <a:avLst/>
            </a:prstGeom>
            <a:solidFill>
              <a:srgbClr val="FFFF00"/>
            </a:solidFill>
            <a:ln w="12700" cmpd="sng">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114" name="Rectangle 146"/>
            <p:cNvSpPr>
              <a:spLocks noChangeArrowheads="1"/>
            </p:cNvSpPr>
            <p:nvPr/>
          </p:nvSpPr>
          <p:spPr bwMode="auto">
            <a:xfrm>
              <a:off x="7094516" y="5229390"/>
              <a:ext cx="58652" cy="1263572"/>
            </a:xfrm>
            <a:prstGeom prst="rect">
              <a:avLst/>
            </a:prstGeom>
            <a:solidFill>
              <a:srgbClr val="FFFF00"/>
            </a:solidFill>
            <a:ln w="12700" cmpd="sng">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115" name="Rectangle 147"/>
            <p:cNvSpPr>
              <a:spLocks noChangeArrowheads="1"/>
            </p:cNvSpPr>
            <p:nvPr/>
          </p:nvSpPr>
          <p:spPr bwMode="auto">
            <a:xfrm>
              <a:off x="7176117" y="5028367"/>
              <a:ext cx="56101" cy="1464596"/>
            </a:xfrm>
            <a:prstGeom prst="rect">
              <a:avLst/>
            </a:prstGeom>
            <a:solidFill>
              <a:srgbClr val="FFFF00"/>
            </a:solidFill>
            <a:ln w="12700" cmpd="sng">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116" name="Rectangle 148"/>
            <p:cNvSpPr>
              <a:spLocks noChangeArrowheads="1"/>
            </p:cNvSpPr>
            <p:nvPr/>
          </p:nvSpPr>
          <p:spPr bwMode="auto">
            <a:xfrm>
              <a:off x="7244967" y="5305352"/>
              <a:ext cx="58652" cy="1187610"/>
            </a:xfrm>
            <a:prstGeom prst="rect">
              <a:avLst/>
            </a:prstGeom>
            <a:solidFill>
              <a:srgbClr val="FFFF00"/>
            </a:solidFill>
            <a:ln w="12700" cmpd="sng">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117" name="Rectangle 149"/>
            <p:cNvSpPr>
              <a:spLocks noChangeArrowheads="1"/>
            </p:cNvSpPr>
            <p:nvPr/>
          </p:nvSpPr>
          <p:spPr bwMode="auto">
            <a:xfrm>
              <a:off x="7313819" y="5494332"/>
              <a:ext cx="58652" cy="998630"/>
            </a:xfrm>
            <a:prstGeom prst="rect">
              <a:avLst/>
            </a:prstGeom>
            <a:solidFill>
              <a:srgbClr val="FFFF00"/>
            </a:solidFill>
            <a:ln w="12700" cmpd="sng">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118" name="Rectangle 150"/>
            <p:cNvSpPr>
              <a:spLocks noChangeArrowheads="1"/>
            </p:cNvSpPr>
            <p:nvPr/>
          </p:nvSpPr>
          <p:spPr bwMode="auto">
            <a:xfrm>
              <a:off x="7395419" y="5532313"/>
              <a:ext cx="56101" cy="960649"/>
            </a:xfrm>
            <a:prstGeom prst="rect">
              <a:avLst/>
            </a:prstGeom>
            <a:solidFill>
              <a:srgbClr val="FFFF00"/>
            </a:solidFill>
            <a:ln w="12700" cmpd="sng">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119" name="Rectangle 151"/>
            <p:cNvSpPr>
              <a:spLocks noChangeArrowheads="1"/>
            </p:cNvSpPr>
            <p:nvPr/>
          </p:nvSpPr>
          <p:spPr bwMode="auto">
            <a:xfrm>
              <a:off x="7464269" y="5322027"/>
              <a:ext cx="58652" cy="1170935"/>
            </a:xfrm>
            <a:prstGeom prst="rect">
              <a:avLst/>
            </a:prstGeom>
            <a:solidFill>
              <a:srgbClr val="FFFF00"/>
            </a:solidFill>
            <a:ln w="12700" cmpd="sng">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120" name="Rectangle 152"/>
            <p:cNvSpPr>
              <a:spLocks noChangeArrowheads="1"/>
            </p:cNvSpPr>
            <p:nvPr/>
          </p:nvSpPr>
          <p:spPr bwMode="auto">
            <a:xfrm>
              <a:off x="7533121" y="5498038"/>
              <a:ext cx="68852" cy="994924"/>
            </a:xfrm>
            <a:prstGeom prst="rect">
              <a:avLst/>
            </a:prstGeom>
            <a:solidFill>
              <a:srgbClr val="FFFF00"/>
            </a:solidFill>
            <a:ln w="12700" cmpd="sng">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121" name="Rectangle 153"/>
            <p:cNvSpPr>
              <a:spLocks noChangeArrowheads="1"/>
            </p:cNvSpPr>
            <p:nvPr/>
          </p:nvSpPr>
          <p:spPr bwMode="auto">
            <a:xfrm>
              <a:off x="7614722" y="5460983"/>
              <a:ext cx="58652" cy="1031979"/>
            </a:xfrm>
            <a:prstGeom prst="rect">
              <a:avLst/>
            </a:prstGeom>
            <a:solidFill>
              <a:srgbClr val="FFFF00"/>
            </a:solidFill>
            <a:ln w="12700" cmpd="sng">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122" name="Rectangle 154"/>
            <p:cNvSpPr>
              <a:spLocks noChangeArrowheads="1"/>
            </p:cNvSpPr>
            <p:nvPr/>
          </p:nvSpPr>
          <p:spPr bwMode="auto">
            <a:xfrm>
              <a:off x="7683572" y="5511007"/>
              <a:ext cx="58652" cy="981955"/>
            </a:xfrm>
            <a:prstGeom prst="rect">
              <a:avLst/>
            </a:prstGeom>
            <a:solidFill>
              <a:srgbClr val="FFFF00"/>
            </a:solidFill>
            <a:ln w="12700" cmpd="sng">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123" name="Rectangle 155"/>
            <p:cNvSpPr>
              <a:spLocks noChangeArrowheads="1"/>
            </p:cNvSpPr>
            <p:nvPr/>
          </p:nvSpPr>
          <p:spPr bwMode="auto">
            <a:xfrm>
              <a:off x="7765173" y="5582338"/>
              <a:ext cx="56101" cy="910625"/>
            </a:xfrm>
            <a:prstGeom prst="rect">
              <a:avLst/>
            </a:prstGeom>
            <a:solidFill>
              <a:srgbClr val="FFFF00"/>
            </a:solidFill>
            <a:ln w="12700" cmpd="sng">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124" name="Rectangle 156"/>
            <p:cNvSpPr>
              <a:spLocks noChangeArrowheads="1"/>
            </p:cNvSpPr>
            <p:nvPr/>
          </p:nvSpPr>
          <p:spPr bwMode="auto">
            <a:xfrm>
              <a:off x="7834025" y="5687018"/>
              <a:ext cx="58652" cy="805944"/>
            </a:xfrm>
            <a:prstGeom prst="rect">
              <a:avLst/>
            </a:prstGeom>
            <a:solidFill>
              <a:srgbClr val="FFFF00"/>
            </a:solidFill>
            <a:ln w="12700" cmpd="sng">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125" name="Rectangle 157"/>
            <p:cNvSpPr>
              <a:spLocks noChangeArrowheads="1"/>
            </p:cNvSpPr>
            <p:nvPr/>
          </p:nvSpPr>
          <p:spPr bwMode="auto">
            <a:xfrm>
              <a:off x="7902875" y="5473026"/>
              <a:ext cx="58652" cy="1019937"/>
            </a:xfrm>
            <a:prstGeom prst="rect">
              <a:avLst/>
            </a:prstGeom>
            <a:solidFill>
              <a:srgbClr val="FFFF00"/>
            </a:solidFill>
            <a:ln w="12700" cmpd="sng">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126" name="Rectangle 158"/>
            <p:cNvSpPr>
              <a:spLocks noChangeArrowheads="1"/>
            </p:cNvSpPr>
            <p:nvPr/>
          </p:nvSpPr>
          <p:spPr bwMode="auto">
            <a:xfrm>
              <a:off x="7984475" y="5464689"/>
              <a:ext cx="58652" cy="1028274"/>
            </a:xfrm>
            <a:prstGeom prst="rect">
              <a:avLst/>
            </a:prstGeom>
            <a:solidFill>
              <a:srgbClr val="FFFF00"/>
            </a:solidFill>
            <a:ln w="12700" cmpd="sng">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127" name="Rectangle 159"/>
            <p:cNvSpPr>
              <a:spLocks noChangeArrowheads="1"/>
            </p:cNvSpPr>
            <p:nvPr/>
          </p:nvSpPr>
          <p:spPr bwMode="auto">
            <a:xfrm>
              <a:off x="8053327" y="5557326"/>
              <a:ext cx="58652" cy="935637"/>
            </a:xfrm>
            <a:prstGeom prst="rect">
              <a:avLst/>
            </a:prstGeom>
            <a:solidFill>
              <a:srgbClr val="FFFF00"/>
            </a:solidFill>
            <a:ln w="12700" cmpd="sng">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128" name="Rectangle 160"/>
            <p:cNvSpPr>
              <a:spLocks noChangeArrowheads="1"/>
            </p:cNvSpPr>
            <p:nvPr/>
          </p:nvSpPr>
          <p:spPr bwMode="auto">
            <a:xfrm>
              <a:off x="8122177" y="5502669"/>
              <a:ext cx="58652" cy="990293"/>
            </a:xfrm>
            <a:prstGeom prst="rect">
              <a:avLst/>
            </a:prstGeom>
            <a:solidFill>
              <a:srgbClr val="FFFF00"/>
            </a:solidFill>
            <a:ln w="12700" cmpd="sng">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129" name="Rectangle 161"/>
            <p:cNvSpPr>
              <a:spLocks noChangeArrowheads="1"/>
            </p:cNvSpPr>
            <p:nvPr/>
          </p:nvSpPr>
          <p:spPr bwMode="auto">
            <a:xfrm>
              <a:off x="8203778" y="5452645"/>
              <a:ext cx="58652" cy="1040317"/>
            </a:xfrm>
            <a:prstGeom prst="rect">
              <a:avLst/>
            </a:prstGeom>
            <a:solidFill>
              <a:srgbClr val="FFFF00"/>
            </a:solidFill>
            <a:ln w="12700" cmpd="sng">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130" name="Rectangle 162"/>
            <p:cNvSpPr>
              <a:spLocks noChangeArrowheads="1"/>
            </p:cNvSpPr>
            <p:nvPr/>
          </p:nvSpPr>
          <p:spPr bwMode="auto">
            <a:xfrm>
              <a:off x="8272630" y="5448014"/>
              <a:ext cx="58652" cy="1044948"/>
            </a:xfrm>
            <a:prstGeom prst="rect">
              <a:avLst/>
            </a:prstGeom>
            <a:solidFill>
              <a:srgbClr val="FFFF00"/>
            </a:solidFill>
            <a:ln w="12700" cmpd="sng">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131" name="Rectangle 163"/>
            <p:cNvSpPr>
              <a:spLocks noChangeArrowheads="1"/>
            </p:cNvSpPr>
            <p:nvPr/>
          </p:nvSpPr>
          <p:spPr bwMode="auto">
            <a:xfrm>
              <a:off x="8341480" y="5460983"/>
              <a:ext cx="71401" cy="1031979"/>
            </a:xfrm>
            <a:prstGeom prst="rect">
              <a:avLst/>
            </a:prstGeom>
            <a:solidFill>
              <a:srgbClr val="FFFF00"/>
            </a:solidFill>
            <a:ln w="12700" cmpd="sng">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132" name="Rectangle 164"/>
            <p:cNvSpPr>
              <a:spLocks noChangeArrowheads="1"/>
            </p:cNvSpPr>
            <p:nvPr/>
          </p:nvSpPr>
          <p:spPr bwMode="auto">
            <a:xfrm>
              <a:off x="8423081" y="5426707"/>
              <a:ext cx="58652" cy="1066255"/>
            </a:xfrm>
            <a:prstGeom prst="rect">
              <a:avLst/>
            </a:prstGeom>
            <a:solidFill>
              <a:srgbClr val="FFFF00"/>
            </a:solidFill>
            <a:ln w="12700" cmpd="sng">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133" name="Rectangle 165"/>
            <p:cNvSpPr>
              <a:spLocks noChangeArrowheads="1"/>
            </p:cNvSpPr>
            <p:nvPr/>
          </p:nvSpPr>
          <p:spPr bwMode="auto">
            <a:xfrm>
              <a:off x="8491933" y="5212715"/>
              <a:ext cx="58652" cy="1280247"/>
            </a:xfrm>
            <a:prstGeom prst="rect">
              <a:avLst/>
            </a:prstGeom>
            <a:solidFill>
              <a:srgbClr val="FFFF00"/>
            </a:solidFill>
            <a:ln w="12700" cmpd="sng">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134" name="Rectangle 166"/>
            <p:cNvSpPr>
              <a:spLocks noChangeArrowheads="1"/>
            </p:cNvSpPr>
            <p:nvPr/>
          </p:nvSpPr>
          <p:spPr bwMode="auto">
            <a:xfrm>
              <a:off x="8573533" y="5070054"/>
              <a:ext cx="58652" cy="1422909"/>
            </a:xfrm>
            <a:prstGeom prst="rect">
              <a:avLst/>
            </a:prstGeom>
            <a:solidFill>
              <a:srgbClr val="FF0000"/>
            </a:solidFill>
            <a:ln w="28575" cmpd="sng">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135" name="Rectangle 167"/>
            <p:cNvSpPr>
              <a:spLocks noChangeArrowheads="1"/>
            </p:cNvSpPr>
            <p:nvPr/>
          </p:nvSpPr>
          <p:spPr bwMode="auto">
            <a:xfrm>
              <a:off x="8642383" y="4138123"/>
              <a:ext cx="58652" cy="2354840"/>
            </a:xfrm>
            <a:prstGeom prst="rect">
              <a:avLst/>
            </a:prstGeom>
            <a:solidFill>
              <a:srgbClr val="FF0000"/>
            </a:solidFill>
            <a:ln w="28575" cmpd="sng">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136" name="Line 168"/>
            <p:cNvSpPr>
              <a:spLocks noChangeShapeType="1"/>
            </p:cNvSpPr>
            <p:nvPr/>
          </p:nvSpPr>
          <p:spPr bwMode="auto">
            <a:xfrm>
              <a:off x="1530352" y="6493889"/>
              <a:ext cx="7535336" cy="0"/>
            </a:xfrm>
            <a:prstGeom prst="line">
              <a:avLst/>
            </a:prstGeom>
            <a:noFill/>
            <a:ln w="12700" cmpd="sng">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a:p>
          </p:txBody>
        </p:sp>
        <p:grpSp>
          <p:nvGrpSpPr>
            <p:cNvPr id="151" name="Group 150"/>
            <p:cNvGrpSpPr/>
            <p:nvPr/>
          </p:nvGrpSpPr>
          <p:grpSpPr>
            <a:xfrm>
              <a:off x="606327" y="3962401"/>
              <a:ext cx="765273" cy="2620160"/>
              <a:chOff x="341410" y="3962401"/>
              <a:chExt cx="765273" cy="2620160"/>
            </a:xfrm>
          </p:grpSpPr>
          <p:sp>
            <p:nvSpPr>
              <p:cNvPr id="6" name="Line 11"/>
              <p:cNvSpPr>
                <a:spLocks noChangeShapeType="1"/>
              </p:cNvSpPr>
              <p:nvPr/>
            </p:nvSpPr>
            <p:spPr bwMode="auto">
              <a:xfrm flipV="1">
                <a:off x="1017795" y="3970449"/>
                <a:ext cx="0" cy="2520660"/>
              </a:xfrm>
              <a:prstGeom prst="line">
                <a:avLst/>
              </a:prstGeom>
              <a:noFill/>
              <a:ln w="12700" cmpd="sng">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a:p>
            </p:txBody>
          </p:sp>
          <p:sp>
            <p:nvSpPr>
              <p:cNvPr id="27" name="Line 47"/>
              <p:cNvSpPr>
                <a:spLocks noChangeShapeType="1"/>
              </p:cNvSpPr>
              <p:nvPr/>
            </p:nvSpPr>
            <p:spPr bwMode="auto">
              <a:xfrm>
                <a:off x="1015243" y="6492962"/>
                <a:ext cx="91440" cy="0"/>
              </a:xfrm>
              <a:prstGeom prst="line">
                <a:avLst/>
              </a:prstGeom>
              <a:noFill/>
              <a:ln w="12700" cmpd="sng">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a:p>
            </p:txBody>
          </p:sp>
          <p:sp>
            <p:nvSpPr>
              <p:cNvPr id="28" name="Rectangle 49"/>
              <p:cNvSpPr>
                <a:spLocks noChangeArrowheads="1"/>
              </p:cNvSpPr>
              <p:nvPr/>
            </p:nvSpPr>
            <p:spPr bwMode="auto">
              <a:xfrm>
                <a:off x="810752" y="6393440"/>
                <a:ext cx="129844" cy="18912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effectLst/>
                    <a:cs typeface="Arial" pitchFamily="34" charset="0"/>
                  </a:rPr>
                  <a:t>0</a:t>
                </a:r>
              </a:p>
            </p:txBody>
          </p:sp>
          <p:sp>
            <p:nvSpPr>
              <p:cNvPr id="29" name="Line 50"/>
              <p:cNvSpPr>
                <a:spLocks noChangeShapeType="1"/>
              </p:cNvSpPr>
              <p:nvPr/>
            </p:nvSpPr>
            <p:spPr bwMode="auto">
              <a:xfrm>
                <a:off x="1015243" y="6157615"/>
                <a:ext cx="91440" cy="0"/>
              </a:xfrm>
              <a:prstGeom prst="line">
                <a:avLst/>
              </a:prstGeom>
              <a:noFill/>
              <a:ln w="12700" cmpd="sng">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a:p>
            </p:txBody>
          </p:sp>
          <p:sp>
            <p:nvSpPr>
              <p:cNvPr id="30" name="Rectangle 52"/>
              <p:cNvSpPr>
                <a:spLocks noChangeArrowheads="1"/>
              </p:cNvSpPr>
              <p:nvPr/>
            </p:nvSpPr>
            <p:spPr bwMode="auto">
              <a:xfrm>
                <a:off x="685800" y="6057166"/>
                <a:ext cx="323807" cy="18912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effectLst/>
                    <a:cs typeface="Arial" pitchFamily="34" charset="0"/>
                  </a:rPr>
                  <a:t>0.5</a:t>
                </a:r>
              </a:p>
            </p:txBody>
          </p:sp>
          <p:sp>
            <p:nvSpPr>
              <p:cNvPr id="31" name="Line 53"/>
              <p:cNvSpPr>
                <a:spLocks noChangeShapeType="1"/>
              </p:cNvSpPr>
              <p:nvPr/>
            </p:nvSpPr>
            <p:spPr bwMode="auto">
              <a:xfrm>
                <a:off x="1015243" y="5821342"/>
                <a:ext cx="91440" cy="0"/>
              </a:xfrm>
              <a:prstGeom prst="line">
                <a:avLst/>
              </a:prstGeom>
              <a:noFill/>
              <a:ln w="12700" cmpd="sng">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a:p>
            </p:txBody>
          </p:sp>
          <p:sp>
            <p:nvSpPr>
              <p:cNvPr id="32" name="Rectangle 55"/>
              <p:cNvSpPr>
                <a:spLocks noChangeArrowheads="1"/>
              </p:cNvSpPr>
              <p:nvPr/>
            </p:nvSpPr>
            <p:spPr bwMode="auto">
              <a:xfrm>
                <a:off x="810752" y="5721819"/>
                <a:ext cx="129844" cy="18912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effectLst/>
                    <a:cs typeface="Arial" pitchFamily="34" charset="0"/>
                  </a:rPr>
                  <a:t>1</a:t>
                </a:r>
              </a:p>
            </p:txBody>
          </p:sp>
          <p:sp>
            <p:nvSpPr>
              <p:cNvPr id="33" name="Line 56"/>
              <p:cNvSpPr>
                <a:spLocks noChangeShapeType="1"/>
              </p:cNvSpPr>
              <p:nvPr/>
            </p:nvSpPr>
            <p:spPr bwMode="auto">
              <a:xfrm>
                <a:off x="1015243" y="5485995"/>
                <a:ext cx="91440" cy="0"/>
              </a:xfrm>
              <a:prstGeom prst="line">
                <a:avLst/>
              </a:prstGeom>
              <a:noFill/>
              <a:ln w="12700" cmpd="sng">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a:p>
            </p:txBody>
          </p:sp>
          <p:sp>
            <p:nvSpPr>
              <p:cNvPr id="34" name="Rectangle 58"/>
              <p:cNvSpPr>
                <a:spLocks noChangeArrowheads="1"/>
              </p:cNvSpPr>
              <p:nvPr/>
            </p:nvSpPr>
            <p:spPr bwMode="auto">
              <a:xfrm>
                <a:off x="685800" y="5386472"/>
                <a:ext cx="323807" cy="18912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effectLst/>
                    <a:cs typeface="Arial" pitchFamily="34" charset="0"/>
                  </a:rPr>
                  <a:t>1.5</a:t>
                </a:r>
              </a:p>
            </p:txBody>
          </p:sp>
          <p:sp>
            <p:nvSpPr>
              <p:cNvPr id="35" name="Line 59"/>
              <p:cNvSpPr>
                <a:spLocks noChangeShapeType="1"/>
              </p:cNvSpPr>
              <p:nvPr/>
            </p:nvSpPr>
            <p:spPr bwMode="auto">
              <a:xfrm>
                <a:off x="1015243" y="5146016"/>
                <a:ext cx="91440" cy="0"/>
              </a:xfrm>
              <a:prstGeom prst="line">
                <a:avLst/>
              </a:prstGeom>
              <a:noFill/>
              <a:ln w="12700" cmpd="sng">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a:p>
            </p:txBody>
          </p:sp>
          <p:sp>
            <p:nvSpPr>
              <p:cNvPr id="36" name="Rectangle 61"/>
              <p:cNvSpPr>
                <a:spLocks noChangeArrowheads="1"/>
              </p:cNvSpPr>
              <p:nvPr/>
            </p:nvSpPr>
            <p:spPr bwMode="auto">
              <a:xfrm>
                <a:off x="810752" y="5045567"/>
                <a:ext cx="129844" cy="18912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effectLst/>
                    <a:cs typeface="Arial" pitchFamily="34" charset="0"/>
                  </a:rPr>
                  <a:t>2</a:t>
                </a:r>
              </a:p>
            </p:txBody>
          </p:sp>
          <p:sp>
            <p:nvSpPr>
              <p:cNvPr id="37" name="Line 62"/>
              <p:cNvSpPr>
                <a:spLocks noChangeShapeType="1"/>
              </p:cNvSpPr>
              <p:nvPr/>
            </p:nvSpPr>
            <p:spPr bwMode="auto">
              <a:xfrm>
                <a:off x="1015243" y="4809743"/>
                <a:ext cx="91440" cy="0"/>
              </a:xfrm>
              <a:prstGeom prst="line">
                <a:avLst/>
              </a:prstGeom>
              <a:noFill/>
              <a:ln w="12700" cmpd="sng">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a:p>
            </p:txBody>
          </p:sp>
          <p:sp>
            <p:nvSpPr>
              <p:cNvPr id="38" name="Rectangle 64"/>
              <p:cNvSpPr>
                <a:spLocks noChangeArrowheads="1"/>
              </p:cNvSpPr>
              <p:nvPr/>
            </p:nvSpPr>
            <p:spPr bwMode="auto">
              <a:xfrm>
                <a:off x="685800" y="4710220"/>
                <a:ext cx="323807" cy="18912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effectLst/>
                    <a:cs typeface="Arial" pitchFamily="34" charset="0"/>
                  </a:rPr>
                  <a:t>2.5</a:t>
                </a:r>
              </a:p>
            </p:txBody>
          </p:sp>
          <p:sp>
            <p:nvSpPr>
              <p:cNvPr id="39" name="Line 65"/>
              <p:cNvSpPr>
                <a:spLocks noChangeShapeType="1"/>
              </p:cNvSpPr>
              <p:nvPr/>
            </p:nvSpPr>
            <p:spPr bwMode="auto">
              <a:xfrm>
                <a:off x="1015243" y="4474396"/>
                <a:ext cx="91440" cy="0"/>
              </a:xfrm>
              <a:prstGeom prst="line">
                <a:avLst/>
              </a:prstGeom>
              <a:noFill/>
              <a:ln w="12700" cmpd="sng">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a:p>
            </p:txBody>
          </p:sp>
          <p:sp>
            <p:nvSpPr>
              <p:cNvPr id="40" name="Rectangle 67"/>
              <p:cNvSpPr>
                <a:spLocks noChangeArrowheads="1"/>
              </p:cNvSpPr>
              <p:nvPr/>
            </p:nvSpPr>
            <p:spPr bwMode="auto">
              <a:xfrm>
                <a:off x="810752" y="4374873"/>
                <a:ext cx="129844" cy="18912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effectLst/>
                    <a:cs typeface="Arial" pitchFamily="34" charset="0"/>
                  </a:rPr>
                  <a:t>3</a:t>
                </a:r>
              </a:p>
            </p:txBody>
          </p:sp>
          <p:sp>
            <p:nvSpPr>
              <p:cNvPr id="41" name="Line 68"/>
              <p:cNvSpPr>
                <a:spLocks noChangeShapeType="1"/>
              </p:cNvSpPr>
              <p:nvPr/>
            </p:nvSpPr>
            <p:spPr bwMode="auto">
              <a:xfrm>
                <a:off x="1015243" y="4138123"/>
                <a:ext cx="91440" cy="0"/>
              </a:xfrm>
              <a:prstGeom prst="line">
                <a:avLst/>
              </a:prstGeom>
              <a:noFill/>
              <a:ln w="12700" cmpd="sng">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a:p>
            </p:txBody>
          </p:sp>
          <p:sp>
            <p:nvSpPr>
              <p:cNvPr id="42" name="Rectangle 70"/>
              <p:cNvSpPr>
                <a:spLocks noChangeArrowheads="1"/>
              </p:cNvSpPr>
              <p:nvPr/>
            </p:nvSpPr>
            <p:spPr bwMode="auto">
              <a:xfrm>
                <a:off x="685800" y="4038600"/>
                <a:ext cx="323807" cy="18912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effectLst/>
                    <a:cs typeface="Arial" pitchFamily="34" charset="0"/>
                  </a:rPr>
                  <a:t>3.5</a:t>
                </a:r>
              </a:p>
            </p:txBody>
          </p:sp>
          <p:sp>
            <p:nvSpPr>
              <p:cNvPr id="137" name="Rectangle 185"/>
              <p:cNvSpPr>
                <a:spLocks noChangeArrowheads="1"/>
              </p:cNvSpPr>
              <p:nvPr/>
            </p:nvSpPr>
            <p:spPr bwMode="auto">
              <a:xfrm rot="16200000">
                <a:off x="-762001" y="5065812"/>
                <a:ext cx="2514600" cy="307777"/>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effectLst/>
                    <a:cs typeface="Arial" pitchFamily="34" charset="0"/>
                  </a:rPr>
                  <a:t>Elevation relative to MSL (m)</a:t>
                </a:r>
              </a:p>
            </p:txBody>
          </p:sp>
        </p:grpSp>
        <p:sp>
          <p:nvSpPr>
            <p:cNvPr id="138" name="TextBox 137"/>
            <p:cNvSpPr txBox="1"/>
            <p:nvPr/>
          </p:nvSpPr>
          <p:spPr>
            <a:xfrm>
              <a:off x="6702328" y="3856823"/>
              <a:ext cx="1315926" cy="434978"/>
            </a:xfrm>
            <a:prstGeom prst="rect">
              <a:avLst/>
            </a:prstGeom>
            <a:solidFill>
              <a:schemeClr val="bg1"/>
            </a:solidFill>
            <a:ln>
              <a:solidFill>
                <a:srgbClr val="000000"/>
              </a:solidFill>
            </a:ln>
          </p:spPr>
          <p:txBody>
            <a:bodyPr wrap="square" rtlCol="0">
              <a:spAutoFit/>
            </a:bodyPr>
            <a:lstStyle/>
            <a:p>
              <a:pPr algn="ctr"/>
              <a:r>
                <a:rPr lang="en-US" sz="2000" dirty="0" smtClean="0"/>
                <a:t>Hurricane</a:t>
              </a:r>
            </a:p>
            <a:p>
              <a:pPr algn="ctr"/>
              <a:r>
                <a:rPr lang="en-US" sz="2000" dirty="0" smtClean="0"/>
                <a:t>Sandy</a:t>
              </a:r>
              <a:endParaRPr lang="en-US" sz="2000" dirty="0"/>
            </a:p>
          </p:txBody>
        </p:sp>
        <p:cxnSp>
          <p:nvCxnSpPr>
            <p:cNvPr id="139" name="Straight Arrow Connector 138"/>
            <p:cNvCxnSpPr/>
            <p:nvPr/>
          </p:nvCxnSpPr>
          <p:spPr>
            <a:xfrm>
              <a:off x="8060426" y="4038855"/>
              <a:ext cx="493774" cy="89692"/>
            </a:xfrm>
            <a:prstGeom prst="straightConnector1">
              <a:avLst/>
            </a:prstGeom>
            <a:ln w="12700" cmpd="sng">
              <a:solidFill>
                <a:srgbClr val="0000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140" name="TextBox 139"/>
            <p:cNvSpPr txBox="1"/>
            <p:nvPr/>
          </p:nvSpPr>
          <p:spPr>
            <a:xfrm rot="16200000">
              <a:off x="2890740" y="4700330"/>
              <a:ext cx="588790" cy="400110"/>
            </a:xfrm>
            <a:prstGeom prst="rect">
              <a:avLst/>
            </a:prstGeom>
            <a:solidFill>
              <a:schemeClr val="bg1"/>
            </a:solidFill>
            <a:ln>
              <a:solidFill>
                <a:srgbClr val="000000"/>
              </a:solidFill>
            </a:ln>
          </p:spPr>
          <p:txBody>
            <a:bodyPr wrap="square" rtlCol="0">
              <a:spAutoFit/>
            </a:bodyPr>
            <a:lstStyle/>
            <a:p>
              <a:pPr algn="ctr"/>
              <a:r>
                <a:rPr lang="en-US" sz="2000" dirty="0" smtClean="0"/>
                <a:t>1938</a:t>
              </a:r>
              <a:endParaRPr lang="en-US" sz="2000" dirty="0"/>
            </a:p>
          </p:txBody>
        </p:sp>
        <p:sp>
          <p:nvSpPr>
            <p:cNvPr id="141" name="TextBox 140"/>
            <p:cNvSpPr txBox="1"/>
            <p:nvPr/>
          </p:nvSpPr>
          <p:spPr>
            <a:xfrm rot="16200000">
              <a:off x="3346361" y="4697586"/>
              <a:ext cx="583304" cy="400110"/>
            </a:xfrm>
            <a:prstGeom prst="rect">
              <a:avLst/>
            </a:prstGeom>
            <a:solidFill>
              <a:schemeClr val="bg1"/>
            </a:solidFill>
            <a:ln>
              <a:solidFill>
                <a:srgbClr val="000000"/>
              </a:solidFill>
            </a:ln>
          </p:spPr>
          <p:txBody>
            <a:bodyPr wrap="square" rtlCol="0">
              <a:spAutoFit/>
            </a:bodyPr>
            <a:lstStyle/>
            <a:p>
              <a:pPr algn="ctr"/>
              <a:r>
                <a:rPr lang="en-US" sz="2000" dirty="0" smtClean="0"/>
                <a:t>1944</a:t>
              </a:r>
              <a:endParaRPr lang="en-US" sz="2000" dirty="0"/>
            </a:p>
          </p:txBody>
        </p:sp>
        <p:cxnSp>
          <p:nvCxnSpPr>
            <p:cNvPr id="142" name="Straight Arrow Connector 141"/>
            <p:cNvCxnSpPr/>
            <p:nvPr/>
          </p:nvCxnSpPr>
          <p:spPr>
            <a:xfrm>
              <a:off x="3224548" y="5152928"/>
              <a:ext cx="2" cy="155021"/>
            </a:xfrm>
            <a:prstGeom prst="straightConnector1">
              <a:avLst/>
            </a:prstGeom>
            <a:ln w="12700" cmpd="sng">
              <a:solidFill>
                <a:srgbClr val="00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43" name="Straight Arrow Connector 142"/>
            <p:cNvCxnSpPr/>
            <p:nvPr/>
          </p:nvCxnSpPr>
          <p:spPr>
            <a:xfrm>
              <a:off x="3664261" y="5156888"/>
              <a:ext cx="2" cy="155021"/>
            </a:xfrm>
            <a:prstGeom prst="straightConnector1">
              <a:avLst/>
            </a:prstGeom>
            <a:ln w="12700" cmpd="sng">
              <a:solidFill>
                <a:srgbClr val="0000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144" name="TextBox 143"/>
            <p:cNvSpPr txBox="1"/>
            <p:nvPr/>
          </p:nvSpPr>
          <p:spPr>
            <a:xfrm rot="16200000">
              <a:off x="4566268" y="4346862"/>
              <a:ext cx="537375" cy="400110"/>
            </a:xfrm>
            <a:prstGeom prst="rect">
              <a:avLst/>
            </a:prstGeom>
            <a:solidFill>
              <a:schemeClr val="bg1"/>
            </a:solidFill>
            <a:ln>
              <a:solidFill>
                <a:srgbClr val="000000"/>
              </a:solidFill>
            </a:ln>
          </p:spPr>
          <p:txBody>
            <a:bodyPr wrap="square" rtlCol="0">
              <a:spAutoFit/>
            </a:bodyPr>
            <a:lstStyle/>
            <a:p>
              <a:pPr algn="ctr"/>
              <a:r>
                <a:rPr lang="en-US" sz="2000" dirty="0" smtClean="0"/>
                <a:t>1960</a:t>
              </a:r>
              <a:endParaRPr lang="en-US" sz="2000" dirty="0"/>
            </a:p>
          </p:txBody>
        </p:sp>
        <p:cxnSp>
          <p:nvCxnSpPr>
            <p:cNvPr id="145" name="Straight Arrow Connector 144"/>
            <p:cNvCxnSpPr/>
            <p:nvPr/>
          </p:nvCxnSpPr>
          <p:spPr>
            <a:xfrm>
              <a:off x="4844638" y="4783196"/>
              <a:ext cx="2" cy="155021"/>
            </a:xfrm>
            <a:prstGeom prst="straightConnector1">
              <a:avLst/>
            </a:prstGeom>
            <a:ln w="12700" cmpd="sng">
              <a:solidFill>
                <a:srgbClr val="00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46" name="Straight Arrow Connector 145"/>
            <p:cNvCxnSpPr/>
            <p:nvPr/>
          </p:nvCxnSpPr>
          <p:spPr>
            <a:xfrm>
              <a:off x="6700705" y="5150646"/>
              <a:ext cx="2" cy="155021"/>
            </a:xfrm>
            <a:prstGeom prst="straightConnector1">
              <a:avLst/>
            </a:prstGeom>
            <a:ln w="12700" cmpd="sng">
              <a:solidFill>
                <a:srgbClr val="0000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147" name="TextBox 146"/>
            <p:cNvSpPr txBox="1"/>
            <p:nvPr/>
          </p:nvSpPr>
          <p:spPr>
            <a:xfrm rot="16200000">
              <a:off x="6411022" y="4715518"/>
              <a:ext cx="525521" cy="400110"/>
            </a:xfrm>
            <a:prstGeom prst="rect">
              <a:avLst/>
            </a:prstGeom>
            <a:solidFill>
              <a:schemeClr val="bg1"/>
            </a:solidFill>
            <a:ln>
              <a:solidFill>
                <a:srgbClr val="000000"/>
              </a:solidFill>
            </a:ln>
          </p:spPr>
          <p:txBody>
            <a:bodyPr wrap="square" rtlCol="0">
              <a:spAutoFit/>
            </a:bodyPr>
            <a:lstStyle/>
            <a:p>
              <a:pPr algn="ctr"/>
              <a:r>
                <a:rPr lang="en-US" sz="2000" dirty="0" smtClean="0"/>
                <a:t>1985</a:t>
              </a:r>
              <a:endParaRPr lang="en-US" sz="2000" dirty="0"/>
            </a:p>
          </p:txBody>
        </p:sp>
        <p:cxnSp>
          <p:nvCxnSpPr>
            <p:cNvPr id="148" name="Straight Arrow Connector 147"/>
            <p:cNvCxnSpPr/>
            <p:nvPr/>
          </p:nvCxnSpPr>
          <p:spPr>
            <a:xfrm>
              <a:off x="8385277" y="4921616"/>
              <a:ext cx="171497" cy="114213"/>
            </a:xfrm>
            <a:prstGeom prst="straightConnector1">
              <a:avLst/>
            </a:prstGeom>
            <a:ln w="12700" cmpd="sng">
              <a:solidFill>
                <a:srgbClr val="0000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149" name="TextBox 148"/>
            <p:cNvSpPr txBox="1"/>
            <p:nvPr/>
          </p:nvSpPr>
          <p:spPr>
            <a:xfrm>
              <a:off x="7616727" y="4605990"/>
              <a:ext cx="851061" cy="434978"/>
            </a:xfrm>
            <a:prstGeom prst="rect">
              <a:avLst/>
            </a:prstGeom>
            <a:solidFill>
              <a:schemeClr val="bg1"/>
            </a:solidFill>
            <a:ln>
              <a:solidFill>
                <a:srgbClr val="000000"/>
              </a:solidFill>
            </a:ln>
          </p:spPr>
          <p:txBody>
            <a:bodyPr wrap="square" rtlCol="0">
              <a:spAutoFit/>
            </a:bodyPr>
            <a:lstStyle/>
            <a:p>
              <a:pPr algn="ctr"/>
              <a:r>
                <a:rPr lang="en-US" sz="2000" dirty="0" smtClean="0"/>
                <a:t>TS</a:t>
              </a:r>
            </a:p>
            <a:p>
              <a:pPr algn="ctr"/>
              <a:r>
                <a:rPr lang="en-US" sz="2000" dirty="0" smtClean="0"/>
                <a:t>Irene</a:t>
              </a:r>
              <a:endParaRPr lang="en-US" sz="2000" dirty="0"/>
            </a:p>
          </p:txBody>
        </p:sp>
        <p:sp>
          <p:nvSpPr>
            <p:cNvPr id="150" name="Rectangle 149"/>
            <p:cNvSpPr/>
            <p:nvPr/>
          </p:nvSpPr>
          <p:spPr>
            <a:xfrm>
              <a:off x="1621692" y="3810000"/>
              <a:ext cx="5312508" cy="226945"/>
            </a:xfrm>
            <a:prstGeom prst="rect">
              <a:avLst/>
            </a:prstGeom>
            <a:ln>
              <a:noFill/>
            </a:ln>
          </p:spPr>
          <p:txBody>
            <a:bodyPr wrap="square">
              <a:spAutoFit/>
            </a:bodyPr>
            <a:lstStyle/>
            <a:p>
              <a:r>
                <a:rPr lang="en-US" dirty="0"/>
                <a:t>Maximum </a:t>
              </a:r>
              <a:r>
                <a:rPr lang="en-US" dirty="0" smtClean="0"/>
                <a:t>Annual Water </a:t>
              </a:r>
              <a:r>
                <a:rPr lang="en-US" dirty="0"/>
                <a:t>Levels at the Battery , NYC</a:t>
              </a:r>
            </a:p>
          </p:txBody>
        </p:sp>
      </p:grpSp>
      <p:grpSp>
        <p:nvGrpSpPr>
          <p:cNvPr id="307" name="Group 306"/>
          <p:cNvGrpSpPr/>
          <p:nvPr/>
        </p:nvGrpSpPr>
        <p:grpSpPr>
          <a:xfrm>
            <a:off x="457200" y="3048000"/>
            <a:ext cx="7729743" cy="3819152"/>
            <a:chOff x="1414257" y="2323521"/>
            <a:chExt cx="7729743" cy="4534114"/>
          </a:xfrm>
        </p:grpSpPr>
        <p:sp>
          <p:nvSpPr>
            <p:cNvPr id="154" name="Rectangle 292"/>
            <p:cNvSpPr>
              <a:spLocks noChangeArrowheads="1"/>
            </p:cNvSpPr>
            <p:nvPr/>
          </p:nvSpPr>
          <p:spPr bwMode="auto">
            <a:xfrm>
              <a:off x="3320826" y="2448089"/>
              <a:ext cx="124905" cy="3853488"/>
            </a:xfrm>
            <a:prstGeom prst="rect">
              <a:avLst/>
            </a:prstGeom>
            <a:solidFill>
              <a:schemeClr val="bg1">
                <a:lumMod val="65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155" name="Line 194"/>
            <p:cNvSpPr>
              <a:spLocks noChangeShapeType="1"/>
            </p:cNvSpPr>
            <p:nvPr/>
          </p:nvSpPr>
          <p:spPr bwMode="auto">
            <a:xfrm flipV="1">
              <a:off x="2842711" y="6373368"/>
              <a:ext cx="0" cy="91440"/>
            </a:xfrm>
            <a:prstGeom prst="line">
              <a:avLst/>
            </a:prstGeom>
            <a:noFill/>
            <a:ln w="12700" cmpd="sng">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sz="1400"/>
            </a:p>
          </p:txBody>
        </p:sp>
        <p:sp>
          <p:nvSpPr>
            <p:cNvPr id="156" name="Rectangle 196"/>
            <p:cNvSpPr>
              <a:spLocks noChangeArrowheads="1"/>
            </p:cNvSpPr>
            <p:nvPr/>
          </p:nvSpPr>
          <p:spPr bwMode="auto">
            <a:xfrm>
              <a:off x="2699215" y="6492240"/>
              <a:ext cx="519373" cy="36539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effectLst/>
                  <a:cs typeface="Arial" pitchFamily="34" charset="0"/>
                </a:rPr>
                <a:t>1800</a:t>
              </a:r>
            </a:p>
          </p:txBody>
        </p:sp>
        <p:sp>
          <p:nvSpPr>
            <p:cNvPr id="157" name="Line 197"/>
            <p:cNvSpPr>
              <a:spLocks noChangeShapeType="1"/>
            </p:cNvSpPr>
            <p:nvPr/>
          </p:nvSpPr>
          <p:spPr bwMode="auto">
            <a:xfrm flipV="1">
              <a:off x="3380246" y="6373368"/>
              <a:ext cx="0" cy="91440"/>
            </a:xfrm>
            <a:prstGeom prst="line">
              <a:avLst/>
            </a:prstGeom>
            <a:noFill/>
            <a:ln w="12700" cmpd="sng">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sz="1400"/>
            </a:p>
          </p:txBody>
        </p:sp>
        <p:sp>
          <p:nvSpPr>
            <p:cNvPr id="158" name="Rectangle 199"/>
            <p:cNvSpPr>
              <a:spLocks noChangeArrowheads="1"/>
            </p:cNvSpPr>
            <p:nvPr/>
          </p:nvSpPr>
          <p:spPr bwMode="auto">
            <a:xfrm>
              <a:off x="3234474" y="6492240"/>
              <a:ext cx="519373" cy="36539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effectLst/>
                  <a:cs typeface="Arial" pitchFamily="34" charset="0"/>
                </a:rPr>
                <a:t>1820</a:t>
              </a:r>
            </a:p>
          </p:txBody>
        </p:sp>
        <p:sp>
          <p:nvSpPr>
            <p:cNvPr id="159" name="Line 200"/>
            <p:cNvSpPr>
              <a:spLocks noChangeShapeType="1"/>
            </p:cNvSpPr>
            <p:nvPr/>
          </p:nvSpPr>
          <p:spPr bwMode="auto">
            <a:xfrm flipV="1">
              <a:off x="3926892" y="6373368"/>
              <a:ext cx="0" cy="91440"/>
            </a:xfrm>
            <a:prstGeom prst="line">
              <a:avLst/>
            </a:prstGeom>
            <a:noFill/>
            <a:ln w="12700" cmpd="sng">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sz="1400"/>
            </a:p>
          </p:txBody>
        </p:sp>
        <p:sp>
          <p:nvSpPr>
            <p:cNvPr id="160" name="Rectangle 202"/>
            <p:cNvSpPr>
              <a:spLocks noChangeArrowheads="1"/>
            </p:cNvSpPr>
            <p:nvPr/>
          </p:nvSpPr>
          <p:spPr bwMode="auto">
            <a:xfrm>
              <a:off x="3783397" y="6492240"/>
              <a:ext cx="519373" cy="36539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effectLst/>
                  <a:cs typeface="Arial" pitchFamily="34" charset="0"/>
                </a:rPr>
                <a:t>1840</a:t>
              </a:r>
            </a:p>
          </p:txBody>
        </p:sp>
        <p:sp>
          <p:nvSpPr>
            <p:cNvPr id="161" name="Line 203"/>
            <p:cNvSpPr>
              <a:spLocks noChangeShapeType="1"/>
            </p:cNvSpPr>
            <p:nvPr/>
          </p:nvSpPr>
          <p:spPr bwMode="auto">
            <a:xfrm flipV="1">
              <a:off x="4473538" y="6373368"/>
              <a:ext cx="0" cy="91440"/>
            </a:xfrm>
            <a:prstGeom prst="line">
              <a:avLst/>
            </a:prstGeom>
            <a:noFill/>
            <a:ln w="12700" cmpd="sng">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sz="1400"/>
            </a:p>
          </p:txBody>
        </p:sp>
        <p:sp>
          <p:nvSpPr>
            <p:cNvPr id="162" name="Rectangle 205"/>
            <p:cNvSpPr>
              <a:spLocks noChangeArrowheads="1"/>
            </p:cNvSpPr>
            <p:nvPr/>
          </p:nvSpPr>
          <p:spPr bwMode="auto">
            <a:xfrm>
              <a:off x="4330043" y="6492240"/>
              <a:ext cx="519373" cy="36539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effectLst/>
                  <a:cs typeface="Arial" pitchFamily="34" charset="0"/>
                </a:rPr>
                <a:t>1860</a:t>
              </a:r>
            </a:p>
          </p:txBody>
        </p:sp>
        <p:sp>
          <p:nvSpPr>
            <p:cNvPr id="163" name="Line 207"/>
            <p:cNvSpPr>
              <a:spLocks noChangeShapeType="1"/>
            </p:cNvSpPr>
            <p:nvPr/>
          </p:nvSpPr>
          <p:spPr bwMode="auto">
            <a:xfrm flipV="1">
              <a:off x="5011072" y="6373368"/>
              <a:ext cx="0" cy="91440"/>
            </a:xfrm>
            <a:prstGeom prst="line">
              <a:avLst/>
            </a:prstGeom>
            <a:noFill/>
            <a:ln w="12700" cmpd="sng">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sz="1400"/>
            </a:p>
          </p:txBody>
        </p:sp>
        <p:sp>
          <p:nvSpPr>
            <p:cNvPr id="164" name="Rectangle 209"/>
            <p:cNvSpPr>
              <a:spLocks noChangeArrowheads="1"/>
            </p:cNvSpPr>
            <p:nvPr/>
          </p:nvSpPr>
          <p:spPr bwMode="auto">
            <a:xfrm>
              <a:off x="4865300" y="6492240"/>
              <a:ext cx="519373" cy="36539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effectLst/>
                  <a:cs typeface="Arial" pitchFamily="34" charset="0"/>
                </a:rPr>
                <a:t>1880</a:t>
              </a:r>
            </a:p>
          </p:txBody>
        </p:sp>
        <p:sp>
          <p:nvSpPr>
            <p:cNvPr id="165" name="Line 210"/>
            <p:cNvSpPr>
              <a:spLocks noChangeShapeType="1"/>
            </p:cNvSpPr>
            <p:nvPr/>
          </p:nvSpPr>
          <p:spPr bwMode="auto">
            <a:xfrm flipV="1">
              <a:off x="5557718" y="6373368"/>
              <a:ext cx="0" cy="91440"/>
            </a:xfrm>
            <a:prstGeom prst="line">
              <a:avLst/>
            </a:prstGeom>
            <a:noFill/>
            <a:ln w="12700" cmpd="sng">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sz="1400"/>
            </a:p>
          </p:txBody>
        </p:sp>
        <p:sp>
          <p:nvSpPr>
            <p:cNvPr id="166" name="Rectangle 212"/>
            <p:cNvSpPr>
              <a:spLocks noChangeArrowheads="1"/>
            </p:cNvSpPr>
            <p:nvPr/>
          </p:nvSpPr>
          <p:spPr bwMode="auto">
            <a:xfrm>
              <a:off x="5414224" y="6492240"/>
              <a:ext cx="519373" cy="36539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effectLst/>
                  <a:cs typeface="Arial" pitchFamily="34" charset="0"/>
                </a:rPr>
                <a:t>1900</a:t>
              </a:r>
            </a:p>
          </p:txBody>
        </p:sp>
        <p:sp>
          <p:nvSpPr>
            <p:cNvPr id="167" name="Line 213"/>
            <p:cNvSpPr>
              <a:spLocks noChangeShapeType="1"/>
            </p:cNvSpPr>
            <p:nvPr/>
          </p:nvSpPr>
          <p:spPr bwMode="auto">
            <a:xfrm flipV="1">
              <a:off x="6095253" y="6373368"/>
              <a:ext cx="0" cy="91440"/>
            </a:xfrm>
            <a:prstGeom prst="line">
              <a:avLst/>
            </a:prstGeom>
            <a:noFill/>
            <a:ln w="12700" cmpd="sng">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sz="1400"/>
            </a:p>
          </p:txBody>
        </p:sp>
        <p:sp>
          <p:nvSpPr>
            <p:cNvPr id="168" name="Rectangle 215"/>
            <p:cNvSpPr>
              <a:spLocks noChangeArrowheads="1"/>
            </p:cNvSpPr>
            <p:nvPr/>
          </p:nvSpPr>
          <p:spPr bwMode="auto">
            <a:xfrm>
              <a:off x="5949481" y="6492240"/>
              <a:ext cx="519373" cy="36539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effectLst/>
                  <a:cs typeface="Arial" pitchFamily="34" charset="0"/>
                </a:rPr>
                <a:t>1920</a:t>
              </a:r>
            </a:p>
          </p:txBody>
        </p:sp>
        <p:sp>
          <p:nvSpPr>
            <p:cNvPr id="169" name="Line 216"/>
            <p:cNvSpPr>
              <a:spLocks noChangeShapeType="1"/>
            </p:cNvSpPr>
            <p:nvPr/>
          </p:nvSpPr>
          <p:spPr bwMode="auto">
            <a:xfrm flipV="1">
              <a:off x="6641899" y="6373368"/>
              <a:ext cx="0" cy="91440"/>
            </a:xfrm>
            <a:prstGeom prst="line">
              <a:avLst/>
            </a:prstGeom>
            <a:noFill/>
            <a:ln w="12700" cmpd="sng">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sz="1400"/>
            </a:p>
          </p:txBody>
        </p:sp>
        <p:sp>
          <p:nvSpPr>
            <p:cNvPr id="170" name="Rectangle 218"/>
            <p:cNvSpPr>
              <a:spLocks noChangeArrowheads="1"/>
            </p:cNvSpPr>
            <p:nvPr/>
          </p:nvSpPr>
          <p:spPr bwMode="auto">
            <a:xfrm>
              <a:off x="6496127" y="6492240"/>
              <a:ext cx="519373" cy="36539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effectLst/>
                  <a:cs typeface="Arial" pitchFamily="34" charset="0"/>
                </a:rPr>
                <a:t>1940</a:t>
              </a:r>
            </a:p>
          </p:txBody>
        </p:sp>
        <p:sp>
          <p:nvSpPr>
            <p:cNvPr id="171" name="Line 219"/>
            <p:cNvSpPr>
              <a:spLocks noChangeShapeType="1"/>
            </p:cNvSpPr>
            <p:nvPr/>
          </p:nvSpPr>
          <p:spPr bwMode="auto">
            <a:xfrm flipV="1">
              <a:off x="7188545" y="6373368"/>
              <a:ext cx="0" cy="91440"/>
            </a:xfrm>
            <a:prstGeom prst="line">
              <a:avLst/>
            </a:prstGeom>
            <a:noFill/>
            <a:ln w="12700" cmpd="sng">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sz="1400"/>
            </a:p>
          </p:txBody>
        </p:sp>
        <p:sp>
          <p:nvSpPr>
            <p:cNvPr id="172" name="Rectangle 221"/>
            <p:cNvSpPr>
              <a:spLocks noChangeArrowheads="1"/>
            </p:cNvSpPr>
            <p:nvPr/>
          </p:nvSpPr>
          <p:spPr bwMode="auto">
            <a:xfrm>
              <a:off x="7042773" y="6492240"/>
              <a:ext cx="519373" cy="36539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effectLst/>
                  <a:cs typeface="Arial" pitchFamily="34" charset="0"/>
                </a:rPr>
                <a:t>1960</a:t>
              </a:r>
            </a:p>
          </p:txBody>
        </p:sp>
        <p:sp>
          <p:nvSpPr>
            <p:cNvPr id="173" name="Line 222"/>
            <p:cNvSpPr>
              <a:spLocks noChangeShapeType="1"/>
            </p:cNvSpPr>
            <p:nvPr/>
          </p:nvSpPr>
          <p:spPr bwMode="auto">
            <a:xfrm flipV="1">
              <a:off x="7726081" y="6373368"/>
              <a:ext cx="0" cy="91440"/>
            </a:xfrm>
            <a:prstGeom prst="line">
              <a:avLst/>
            </a:prstGeom>
            <a:noFill/>
            <a:ln w="12700" cmpd="sng">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sz="1400"/>
            </a:p>
          </p:txBody>
        </p:sp>
        <p:sp>
          <p:nvSpPr>
            <p:cNvPr id="174" name="Rectangle 224"/>
            <p:cNvSpPr>
              <a:spLocks noChangeArrowheads="1"/>
            </p:cNvSpPr>
            <p:nvPr/>
          </p:nvSpPr>
          <p:spPr bwMode="auto">
            <a:xfrm>
              <a:off x="7580308" y="6492240"/>
              <a:ext cx="519373" cy="36539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effectLst/>
                  <a:cs typeface="Arial" pitchFamily="34" charset="0"/>
                </a:rPr>
                <a:t>1980</a:t>
              </a:r>
            </a:p>
          </p:txBody>
        </p:sp>
        <p:sp>
          <p:nvSpPr>
            <p:cNvPr id="175" name="Line 225"/>
            <p:cNvSpPr>
              <a:spLocks noChangeShapeType="1"/>
            </p:cNvSpPr>
            <p:nvPr/>
          </p:nvSpPr>
          <p:spPr bwMode="auto">
            <a:xfrm flipV="1">
              <a:off x="8272727" y="6373368"/>
              <a:ext cx="0" cy="91440"/>
            </a:xfrm>
            <a:prstGeom prst="line">
              <a:avLst/>
            </a:prstGeom>
            <a:noFill/>
            <a:ln w="12700" cmpd="sng">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sz="1400"/>
            </a:p>
          </p:txBody>
        </p:sp>
        <p:sp>
          <p:nvSpPr>
            <p:cNvPr id="176" name="Rectangle 227"/>
            <p:cNvSpPr>
              <a:spLocks noChangeArrowheads="1"/>
            </p:cNvSpPr>
            <p:nvPr/>
          </p:nvSpPr>
          <p:spPr bwMode="auto">
            <a:xfrm>
              <a:off x="8126954" y="6492241"/>
              <a:ext cx="519373" cy="36539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effectLst/>
                  <a:cs typeface="Arial" pitchFamily="34" charset="0"/>
                </a:rPr>
                <a:t>2000</a:t>
              </a:r>
            </a:p>
          </p:txBody>
        </p:sp>
        <p:sp>
          <p:nvSpPr>
            <p:cNvPr id="177" name="Rectangle 259"/>
            <p:cNvSpPr>
              <a:spLocks noChangeArrowheads="1"/>
            </p:cNvSpPr>
            <p:nvPr/>
          </p:nvSpPr>
          <p:spPr bwMode="auto">
            <a:xfrm>
              <a:off x="2429680" y="3409465"/>
              <a:ext cx="124905" cy="2897425"/>
            </a:xfrm>
            <a:prstGeom prst="rect">
              <a:avLst/>
            </a:prstGeom>
            <a:solidFill>
              <a:srgbClr val="FFFF00"/>
            </a:solidFill>
            <a:ln w="12700" cmpd="sng">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178" name="Rectangle 292"/>
            <p:cNvSpPr>
              <a:spLocks noChangeArrowheads="1"/>
            </p:cNvSpPr>
            <p:nvPr/>
          </p:nvSpPr>
          <p:spPr bwMode="auto">
            <a:xfrm>
              <a:off x="3327091" y="3216659"/>
              <a:ext cx="124905" cy="3090231"/>
            </a:xfrm>
            <a:prstGeom prst="rect">
              <a:avLst/>
            </a:prstGeom>
            <a:solidFill>
              <a:srgbClr val="FFFF00"/>
            </a:solidFill>
            <a:ln w="12700" cmpd="sng">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179" name="Rectangle 364"/>
            <p:cNvSpPr>
              <a:spLocks noChangeArrowheads="1"/>
            </p:cNvSpPr>
            <p:nvPr/>
          </p:nvSpPr>
          <p:spPr bwMode="auto">
            <a:xfrm>
              <a:off x="5276795" y="3409465"/>
              <a:ext cx="124905" cy="2897425"/>
            </a:xfrm>
            <a:prstGeom prst="rect">
              <a:avLst/>
            </a:prstGeom>
            <a:solidFill>
              <a:srgbClr val="FFFF00"/>
            </a:solidFill>
            <a:ln w="12700" cmpd="sng">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US" sz="1400"/>
            </a:p>
          </p:txBody>
        </p:sp>
        <p:grpSp>
          <p:nvGrpSpPr>
            <p:cNvPr id="180" name="Group 179"/>
            <p:cNvGrpSpPr/>
            <p:nvPr/>
          </p:nvGrpSpPr>
          <p:grpSpPr>
            <a:xfrm>
              <a:off x="6083867" y="4114208"/>
              <a:ext cx="2498629" cy="2192682"/>
              <a:chOff x="5100637" y="2493963"/>
              <a:chExt cx="1741488" cy="2617788"/>
            </a:xfrm>
          </p:grpSpPr>
          <p:sp>
            <p:nvSpPr>
              <p:cNvPr id="213" name="Rectangle 391"/>
              <p:cNvSpPr>
                <a:spLocks noChangeArrowheads="1"/>
              </p:cNvSpPr>
              <p:nvPr/>
            </p:nvSpPr>
            <p:spPr bwMode="auto">
              <a:xfrm>
                <a:off x="5100637" y="3587751"/>
                <a:ext cx="14288" cy="1524000"/>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214" name="Rectangle 392"/>
              <p:cNvSpPr>
                <a:spLocks noChangeArrowheads="1"/>
              </p:cNvSpPr>
              <p:nvPr/>
            </p:nvSpPr>
            <p:spPr bwMode="auto">
              <a:xfrm>
                <a:off x="5122862" y="3687763"/>
                <a:ext cx="14288" cy="1423988"/>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215" name="Rectangle 393"/>
              <p:cNvSpPr>
                <a:spLocks noChangeArrowheads="1"/>
              </p:cNvSpPr>
              <p:nvPr/>
            </p:nvSpPr>
            <p:spPr bwMode="auto">
              <a:xfrm>
                <a:off x="5143499" y="3622676"/>
                <a:ext cx="14288" cy="1489075"/>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216" name="Rectangle 394"/>
              <p:cNvSpPr>
                <a:spLocks noChangeArrowheads="1"/>
              </p:cNvSpPr>
              <p:nvPr/>
            </p:nvSpPr>
            <p:spPr bwMode="auto">
              <a:xfrm>
                <a:off x="5157787" y="3622676"/>
                <a:ext cx="14288" cy="1489075"/>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217" name="Rectangle 395"/>
              <p:cNvSpPr>
                <a:spLocks noChangeArrowheads="1"/>
              </p:cNvSpPr>
              <p:nvPr/>
            </p:nvSpPr>
            <p:spPr bwMode="auto">
              <a:xfrm>
                <a:off x="5180012" y="3514726"/>
                <a:ext cx="14288" cy="1597025"/>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218" name="Rectangle 396"/>
              <p:cNvSpPr>
                <a:spLocks noChangeArrowheads="1"/>
              </p:cNvSpPr>
              <p:nvPr/>
            </p:nvSpPr>
            <p:spPr bwMode="auto">
              <a:xfrm>
                <a:off x="5200649" y="3832226"/>
                <a:ext cx="15875" cy="1279525"/>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219" name="Rectangle 397"/>
              <p:cNvSpPr>
                <a:spLocks noChangeArrowheads="1"/>
              </p:cNvSpPr>
              <p:nvPr/>
            </p:nvSpPr>
            <p:spPr bwMode="auto">
              <a:xfrm>
                <a:off x="5216524" y="3832226"/>
                <a:ext cx="14288" cy="1279525"/>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220" name="Rectangle 398"/>
              <p:cNvSpPr>
                <a:spLocks noChangeArrowheads="1"/>
              </p:cNvSpPr>
              <p:nvPr/>
            </p:nvSpPr>
            <p:spPr bwMode="auto">
              <a:xfrm>
                <a:off x="5237162" y="3306763"/>
                <a:ext cx="14288" cy="1804988"/>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221" name="Rectangle 399"/>
              <p:cNvSpPr>
                <a:spLocks noChangeArrowheads="1"/>
              </p:cNvSpPr>
              <p:nvPr/>
            </p:nvSpPr>
            <p:spPr bwMode="auto">
              <a:xfrm>
                <a:off x="5251449" y="3724276"/>
                <a:ext cx="22225" cy="1387475"/>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222" name="Rectangle 400"/>
              <p:cNvSpPr>
                <a:spLocks noChangeArrowheads="1"/>
              </p:cNvSpPr>
              <p:nvPr/>
            </p:nvSpPr>
            <p:spPr bwMode="auto">
              <a:xfrm>
                <a:off x="5273674" y="3587751"/>
                <a:ext cx="14288" cy="1524000"/>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223" name="Rectangle 401"/>
              <p:cNvSpPr>
                <a:spLocks noChangeArrowheads="1"/>
              </p:cNvSpPr>
              <p:nvPr/>
            </p:nvSpPr>
            <p:spPr bwMode="auto">
              <a:xfrm>
                <a:off x="5294312" y="3867151"/>
                <a:ext cx="14288" cy="1244600"/>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224" name="Rectangle 402"/>
              <p:cNvSpPr>
                <a:spLocks noChangeArrowheads="1"/>
              </p:cNvSpPr>
              <p:nvPr/>
            </p:nvSpPr>
            <p:spPr bwMode="auto">
              <a:xfrm>
                <a:off x="5308599" y="3443288"/>
                <a:ext cx="15875" cy="1668463"/>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225" name="Rectangle 403"/>
              <p:cNvSpPr>
                <a:spLocks noChangeArrowheads="1"/>
              </p:cNvSpPr>
              <p:nvPr/>
            </p:nvSpPr>
            <p:spPr bwMode="auto">
              <a:xfrm>
                <a:off x="5330824" y="3306763"/>
                <a:ext cx="14288" cy="1804988"/>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226" name="Rectangle 404"/>
              <p:cNvSpPr>
                <a:spLocks noChangeArrowheads="1"/>
              </p:cNvSpPr>
              <p:nvPr/>
            </p:nvSpPr>
            <p:spPr bwMode="auto">
              <a:xfrm>
                <a:off x="5353049" y="3479801"/>
                <a:ext cx="14288" cy="1631950"/>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227" name="Rectangle 405"/>
              <p:cNvSpPr>
                <a:spLocks noChangeArrowheads="1"/>
              </p:cNvSpPr>
              <p:nvPr/>
            </p:nvSpPr>
            <p:spPr bwMode="auto">
              <a:xfrm>
                <a:off x="5367337" y="3867151"/>
                <a:ext cx="14288" cy="1244600"/>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228" name="Rectangle 406"/>
              <p:cNvSpPr>
                <a:spLocks noChangeArrowheads="1"/>
              </p:cNvSpPr>
              <p:nvPr/>
            </p:nvSpPr>
            <p:spPr bwMode="auto">
              <a:xfrm>
                <a:off x="5387974" y="3406776"/>
                <a:ext cx="14288" cy="1704975"/>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229" name="Rectangle 408"/>
              <p:cNvSpPr>
                <a:spLocks noChangeArrowheads="1"/>
              </p:cNvSpPr>
              <p:nvPr/>
            </p:nvSpPr>
            <p:spPr bwMode="auto">
              <a:xfrm>
                <a:off x="5402262" y="3622675"/>
                <a:ext cx="22225" cy="1489075"/>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230" name="Rectangle 409"/>
              <p:cNvSpPr>
                <a:spLocks noChangeArrowheads="1"/>
              </p:cNvSpPr>
              <p:nvPr/>
            </p:nvSpPr>
            <p:spPr bwMode="auto">
              <a:xfrm>
                <a:off x="5424487" y="3551238"/>
                <a:ext cx="14288" cy="1560513"/>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231" name="Rectangle 410"/>
              <p:cNvSpPr>
                <a:spLocks noChangeArrowheads="1"/>
              </p:cNvSpPr>
              <p:nvPr/>
            </p:nvSpPr>
            <p:spPr bwMode="auto">
              <a:xfrm>
                <a:off x="5446712" y="3127375"/>
                <a:ext cx="14288" cy="1984375"/>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232" name="Rectangle 411"/>
              <p:cNvSpPr>
                <a:spLocks noChangeArrowheads="1"/>
              </p:cNvSpPr>
              <p:nvPr/>
            </p:nvSpPr>
            <p:spPr bwMode="auto">
              <a:xfrm>
                <a:off x="5460999" y="3622675"/>
                <a:ext cx="14288" cy="1489075"/>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233" name="Rectangle 412"/>
              <p:cNvSpPr>
                <a:spLocks noChangeArrowheads="1"/>
              </p:cNvSpPr>
              <p:nvPr/>
            </p:nvSpPr>
            <p:spPr bwMode="auto">
              <a:xfrm>
                <a:off x="5481637" y="3659188"/>
                <a:ext cx="14288" cy="1452563"/>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234" name="Rectangle 413"/>
              <p:cNvSpPr>
                <a:spLocks noChangeArrowheads="1"/>
              </p:cNvSpPr>
              <p:nvPr/>
            </p:nvSpPr>
            <p:spPr bwMode="auto">
              <a:xfrm>
                <a:off x="5503862" y="3867150"/>
                <a:ext cx="14288" cy="1244600"/>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235" name="Rectangle 414"/>
              <p:cNvSpPr>
                <a:spLocks noChangeArrowheads="1"/>
              </p:cNvSpPr>
              <p:nvPr/>
            </p:nvSpPr>
            <p:spPr bwMode="auto">
              <a:xfrm>
                <a:off x="5518149" y="3587750"/>
                <a:ext cx="14288" cy="1524000"/>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236" name="Rectangle 415"/>
              <p:cNvSpPr>
                <a:spLocks noChangeArrowheads="1"/>
              </p:cNvSpPr>
              <p:nvPr/>
            </p:nvSpPr>
            <p:spPr bwMode="auto">
              <a:xfrm>
                <a:off x="5538787" y="3443288"/>
                <a:ext cx="15875" cy="1668463"/>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237" name="Rectangle 416"/>
              <p:cNvSpPr>
                <a:spLocks noChangeArrowheads="1"/>
              </p:cNvSpPr>
              <p:nvPr/>
            </p:nvSpPr>
            <p:spPr bwMode="auto">
              <a:xfrm>
                <a:off x="5561012" y="3127375"/>
                <a:ext cx="14288" cy="1984375"/>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238" name="Rectangle 417"/>
              <p:cNvSpPr>
                <a:spLocks noChangeArrowheads="1"/>
              </p:cNvSpPr>
              <p:nvPr/>
            </p:nvSpPr>
            <p:spPr bwMode="auto">
              <a:xfrm>
                <a:off x="5575299" y="3551238"/>
                <a:ext cx="14288" cy="1560513"/>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239" name="Rectangle 418"/>
              <p:cNvSpPr>
                <a:spLocks noChangeArrowheads="1"/>
              </p:cNvSpPr>
              <p:nvPr/>
            </p:nvSpPr>
            <p:spPr bwMode="auto">
              <a:xfrm>
                <a:off x="5597524" y="3622675"/>
                <a:ext cx="14288" cy="1489075"/>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240" name="Rectangle 419"/>
              <p:cNvSpPr>
                <a:spLocks noChangeArrowheads="1"/>
              </p:cNvSpPr>
              <p:nvPr/>
            </p:nvSpPr>
            <p:spPr bwMode="auto">
              <a:xfrm>
                <a:off x="5611812" y="3551238"/>
                <a:ext cx="20638" cy="1560513"/>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241" name="Rectangle 420"/>
              <p:cNvSpPr>
                <a:spLocks noChangeArrowheads="1"/>
              </p:cNvSpPr>
              <p:nvPr/>
            </p:nvSpPr>
            <p:spPr bwMode="auto">
              <a:xfrm>
                <a:off x="5632449" y="3659188"/>
                <a:ext cx="14288" cy="1452563"/>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242" name="Rectangle 421"/>
              <p:cNvSpPr>
                <a:spLocks noChangeArrowheads="1"/>
              </p:cNvSpPr>
              <p:nvPr/>
            </p:nvSpPr>
            <p:spPr bwMode="auto">
              <a:xfrm>
                <a:off x="5654674" y="3659188"/>
                <a:ext cx="14288" cy="1452563"/>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243" name="Rectangle 422"/>
              <p:cNvSpPr>
                <a:spLocks noChangeArrowheads="1"/>
              </p:cNvSpPr>
              <p:nvPr/>
            </p:nvSpPr>
            <p:spPr bwMode="auto">
              <a:xfrm>
                <a:off x="5668962" y="2809875"/>
                <a:ext cx="14288" cy="2301875"/>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244" name="Rectangle 423"/>
              <p:cNvSpPr>
                <a:spLocks noChangeArrowheads="1"/>
              </p:cNvSpPr>
              <p:nvPr/>
            </p:nvSpPr>
            <p:spPr bwMode="auto">
              <a:xfrm>
                <a:off x="5691187" y="3551238"/>
                <a:ext cx="14288" cy="1560513"/>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245" name="Rectangle 424"/>
              <p:cNvSpPr>
                <a:spLocks noChangeArrowheads="1"/>
              </p:cNvSpPr>
              <p:nvPr/>
            </p:nvSpPr>
            <p:spPr bwMode="auto">
              <a:xfrm>
                <a:off x="5711824" y="3659188"/>
                <a:ext cx="14288" cy="1452563"/>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246" name="Rectangle 425"/>
              <p:cNvSpPr>
                <a:spLocks noChangeArrowheads="1"/>
              </p:cNvSpPr>
              <p:nvPr/>
            </p:nvSpPr>
            <p:spPr bwMode="auto">
              <a:xfrm>
                <a:off x="5726112" y="2673350"/>
                <a:ext cx="14288" cy="2438400"/>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247" name="Rectangle 426"/>
              <p:cNvSpPr>
                <a:spLocks noChangeArrowheads="1"/>
              </p:cNvSpPr>
              <p:nvPr/>
            </p:nvSpPr>
            <p:spPr bwMode="auto">
              <a:xfrm>
                <a:off x="5748337" y="3371850"/>
                <a:ext cx="14288" cy="1739900"/>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248" name="Rectangle 427"/>
              <p:cNvSpPr>
                <a:spLocks noChangeArrowheads="1"/>
              </p:cNvSpPr>
              <p:nvPr/>
            </p:nvSpPr>
            <p:spPr bwMode="auto">
              <a:xfrm>
                <a:off x="5762624" y="3235325"/>
                <a:ext cx="22225" cy="1876425"/>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249" name="Rectangle 428"/>
              <p:cNvSpPr>
                <a:spLocks noChangeArrowheads="1"/>
              </p:cNvSpPr>
              <p:nvPr/>
            </p:nvSpPr>
            <p:spPr bwMode="auto">
              <a:xfrm>
                <a:off x="5784849" y="3622675"/>
                <a:ext cx="14288" cy="1489075"/>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250" name="Rectangle 429"/>
              <p:cNvSpPr>
                <a:spLocks noChangeArrowheads="1"/>
              </p:cNvSpPr>
              <p:nvPr/>
            </p:nvSpPr>
            <p:spPr bwMode="auto">
              <a:xfrm>
                <a:off x="5805487" y="3622675"/>
                <a:ext cx="14288" cy="1489075"/>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251" name="Rectangle 430"/>
              <p:cNvSpPr>
                <a:spLocks noChangeArrowheads="1"/>
              </p:cNvSpPr>
              <p:nvPr/>
            </p:nvSpPr>
            <p:spPr bwMode="auto">
              <a:xfrm>
                <a:off x="5819774" y="3724275"/>
                <a:ext cx="14288" cy="1387475"/>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252" name="Rectangle 431"/>
              <p:cNvSpPr>
                <a:spLocks noChangeArrowheads="1"/>
              </p:cNvSpPr>
              <p:nvPr/>
            </p:nvSpPr>
            <p:spPr bwMode="auto">
              <a:xfrm>
                <a:off x="5841999" y="3371850"/>
                <a:ext cx="14288" cy="1739900"/>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253" name="Rectangle 432"/>
              <p:cNvSpPr>
                <a:spLocks noChangeArrowheads="1"/>
              </p:cNvSpPr>
              <p:nvPr/>
            </p:nvSpPr>
            <p:spPr bwMode="auto">
              <a:xfrm>
                <a:off x="5862637" y="2493963"/>
                <a:ext cx="14288" cy="2617788"/>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254" name="Rectangle 433"/>
              <p:cNvSpPr>
                <a:spLocks noChangeArrowheads="1"/>
              </p:cNvSpPr>
              <p:nvPr/>
            </p:nvSpPr>
            <p:spPr bwMode="auto">
              <a:xfrm>
                <a:off x="5876924" y="3090863"/>
                <a:ext cx="14288" cy="2020888"/>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255" name="Rectangle 434"/>
              <p:cNvSpPr>
                <a:spLocks noChangeArrowheads="1"/>
              </p:cNvSpPr>
              <p:nvPr/>
            </p:nvSpPr>
            <p:spPr bwMode="auto">
              <a:xfrm>
                <a:off x="5899149" y="2882900"/>
                <a:ext cx="14288" cy="2228850"/>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256" name="Rectangle 435"/>
              <p:cNvSpPr>
                <a:spLocks noChangeArrowheads="1"/>
              </p:cNvSpPr>
              <p:nvPr/>
            </p:nvSpPr>
            <p:spPr bwMode="auto">
              <a:xfrm>
                <a:off x="5921374" y="3622675"/>
                <a:ext cx="14288" cy="1489075"/>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257" name="Rectangle 436"/>
              <p:cNvSpPr>
                <a:spLocks noChangeArrowheads="1"/>
              </p:cNvSpPr>
              <p:nvPr/>
            </p:nvSpPr>
            <p:spPr bwMode="auto">
              <a:xfrm>
                <a:off x="5935662" y="3724275"/>
                <a:ext cx="14288" cy="1387475"/>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258" name="Rectangle 437"/>
              <p:cNvSpPr>
                <a:spLocks noChangeArrowheads="1"/>
              </p:cNvSpPr>
              <p:nvPr/>
            </p:nvSpPr>
            <p:spPr bwMode="auto">
              <a:xfrm>
                <a:off x="5956299" y="3622675"/>
                <a:ext cx="14288" cy="1489075"/>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259" name="Rectangle 438"/>
              <p:cNvSpPr>
                <a:spLocks noChangeArrowheads="1"/>
              </p:cNvSpPr>
              <p:nvPr/>
            </p:nvSpPr>
            <p:spPr bwMode="auto">
              <a:xfrm>
                <a:off x="5970587" y="3162300"/>
                <a:ext cx="22225" cy="1949450"/>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260" name="Rectangle 439"/>
              <p:cNvSpPr>
                <a:spLocks noChangeArrowheads="1"/>
              </p:cNvSpPr>
              <p:nvPr/>
            </p:nvSpPr>
            <p:spPr bwMode="auto">
              <a:xfrm>
                <a:off x="5992812" y="3551238"/>
                <a:ext cx="14288" cy="1560513"/>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261" name="Rectangle 440"/>
              <p:cNvSpPr>
                <a:spLocks noChangeArrowheads="1"/>
              </p:cNvSpPr>
              <p:nvPr/>
            </p:nvSpPr>
            <p:spPr bwMode="auto">
              <a:xfrm>
                <a:off x="6015037" y="3082925"/>
                <a:ext cx="14288" cy="2028825"/>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262" name="Rectangle 441"/>
              <p:cNvSpPr>
                <a:spLocks noChangeArrowheads="1"/>
              </p:cNvSpPr>
              <p:nvPr/>
            </p:nvSpPr>
            <p:spPr bwMode="auto">
              <a:xfrm>
                <a:off x="6029324" y="3386138"/>
                <a:ext cx="14288" cy="1725613"/>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263" name="Rectangle 442"/>
              <p:cNvSpPr>
                <a:spLocks noChangeArrowheads="1"/>
              </p:cNvSpPr>
              <p:nvPr/>
            </p:nvSpPr>
            <p:spPr bwMode="auto">
              <a:xfrm>
                <a:off x="6049962" y="3500438"/>
                <a:ext cx="14288" cy="1611313"/>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264" name="Rectangle 443"/>
              <p:cNvSpPr>
                <a:spLocks noChangeArrowheads="1"/>
              </p:cNvSpPr>
              <p:nvPr/>
            </p:nvSpPr>
            <p:spPr bwMode="auto">
              <a:xfrm>
                <a:off x="6072187" y="3573463"/>
                <a:ext cx="14288" cy="1538288"/>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265" name="Rectangle 444"/>
              <p:cNvSpPr>
                <a:spLocks noChangeArrowheads="1"/>
              </p:cNvSpPr>
              <p:nvPr/>
            </p:nvSpPr>
            <p:spPr bwMode="auto">
              <a:xfrm>
                <a:off x="6086474" y="3306763"/>
                <a:ext cx="14288" cy="1804988"/>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266" name="Rectangle 445"/>
              <p:cNvSpPr>
                <a:spLocks noChangeArrowheads="1"/>
              </p:cNvSpPr>
              <p:nvPr/>
            </p:nvSpPr>
            <p:spPr bwMode="auto">
              <a:xfrm>
                <a:off x="6107112" y="3529013"/>
                <a:ext cx="14288" cy="1582738"/>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267" name="Rectangle 446"/>
              <p:cNvSpPr>
                <a:spLocks noChangeArrowheads="1"/>
              </p:cNvSpPr>
              <p:nvPr/>
            </p:nvSpPr>
            <p:spPr bwMode="auto">
              <a:xfrm>
                <a:off x="6121399" y="3343275"/>
                <a:ext cx="22225" cy="1768475"/>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268" name="Rectangle 447"/>
              <p:cNvSpPr>
                <a:spLocks noChangeArrowheads="1"/>
              </p:cNvSpPr>
              <p:nvPr/>
            </p:nvSpPr>
            <p:spPr bwMode="auto">
              <a:xfrm>
                <a:off x="6143624" y="3665538"/>
                <a:ext cx="14288" cy="1446213"/>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269" name="Rectangle 448"/>
              <p:cNvSpPr>
                <a:spLocks noChangeArrowheads="1"/>
              </p:cNvSpPr>
              <p:nvPr/>
            </p:nvSpPr>
            <p:spPr bwMode="auto">
              <a:xfrm>
                <a:off x="6165849" y="3551238"/>
                <a:ext cx="14288" cy="1560513"/>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270" name="Rectangle 449"/>
              <p:cNvSpPr>
                <a:spLocks noChangeArrowheads="1"/>
              </p:cNvSpPr>
              <p:nvPr/>
            </p:nvSpPr>
            <p:spPr bwMode="auto">
              <a:xfrm>
                <a:off x="6180137" y="3298825"/>
                <a:ext cx="14288" cy="1812925"/>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271" name="Rectangle 450"/>
              <p:cNvSpPr>
                <a:spLocks noChangeArrowheads="1"/>
              </p:cNvSpPr>
              <p:nvPr/>
            </p:nvSpPr>
            <p:spPr bwMode="auto">
              <a:xfrm>
                <a:off x="6200774" y="3400425"/>
                <a:ext cx="14288" cy="1711325"/>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272" name="Rectangle 451"/>
              <p:cNvSpPr>
                <a:spLocks noChangeArrowheads="1"/>
              </p:cNvSpPr>
              <p:nvPr/>
            </p:nvSpPr>
            <p:spPr bwMode="auto">
              <a:xfrm>
                <a:off x="6222999" y="3421063"/>
                <a:ext cx="14288" cy="1690688"/>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273" name="Rectangle 452"/>
              <p:cNvSpPr>
                <a:spLocks noChangeArrowheads="1"/>
              </p:cNvSpPr>
              <p:nvPr/>
            </p:nvSpPr>
            <p:spPr bwMode="auto">
              <a:xfrm>
                <a:off x="6237287" y="3221038"/>
                <a:ext cx="14288" cy="1890713"/>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274" name="Rectangle 453"/>
              <p:cNvSpPr>
                <a:spLocks noChangeArrowheads="1"/>
              </p:cNvSpPr>
              <p:nvPr/>
            </p:nvSpPr>
            <p:spPr bwMode="auto">
              <a:xfrm>
                <a:off x="6259512" y="3587750"/>
                <a:ext cx="14288" cy="1524000"/>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275" name="Rectangle 454"/>
              <p:cNvSpPr>
                <a:spLocks noChangeArrowheads="1"/>
              </p:cNvSpPr>
              <p:nvPr/>
            </p:nvSpPr>
            <p:spPr bwMode="auto">
              <a:xfrm>
                <a:off x="6280149" y="3665538"/>
                <a:ext cx="14288" cy="1446213"/>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276" name="Rectangle 455"/>
              <p:cNvSpPr>
                <a:spLocks noChangeArrowheads="1"/>
              </p:cNvSpPr>
              <p:nvPr/>
            </p:nvSpPr>
            <p:spPr bwMode="auto">
              <a:xfrm>
                <a:off x="6294437" y="3486150"/>
                <a:ext cx="14288" cy="1625600"/>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277" name="Rectangle 456"/>
              <p:cNvSpPr>
                <a:spLocks noChangeArrowheads="1"/>
              </p:cNvSpPr>
              <p:nvPr/>
            </p:nvSpPr>
            <p:spPr bwMode="auto">
              <a:xfrm>
                <a:off x="6316662" y="3019425"/>
                <a:ext cx="14288" cy="2092325"/>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278" name="Rectangle 457"/>
              <p:cNvSpPr>
                <a:spLocks noChangeArrowheads="1"/>
              </p:cNvSpPr>
              <p:nvPr/>
            </p:nvSpPr>
            <p:spPr bwMode="auto">
              <a:xfrm>
                <a:off x="6330949" y="3119438"/>
                <a:ext cx="20638" cy="1992313"/>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279" name="Rectangle 458"/>
              <p:cNvSpPr>
                <a:spLocks noChangeArrowheads="1"/>
              </p:cNvSpPr>
              <p:nvPr/>
            </p:nvSpPr>
            <p:spPr bwMode="auto">
              <a:xfrm>
                <a:off x="6351587" y="3435350"/>
                <a:ext cx="15875" cy="1676400"/>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280" name="Rectangle 459"/>
              <p:cNvSpPr>
                <a:spLocks noChangeArrowheads="1"/>
              </p:cNvSpPr>
              <p:nvPr/>
            </p:nvSpPr>
            <p:spPr bwMode="auto">
              <a:xfrm>
                <a:off x="6373812" y="3068638"/>
                <a:ext cx="14288" cy="2043113"/>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281" name="Rectangle 460"/>
              <p:cNvSpPr>
                <a:spLocks noChangeArrowheads="1"/>
              </p:cNvSpPr>
              <p:nvPr/>
            </p:nvSpPr>
            <p:spPr bwMode="auto">
              <a:xfrm>
                <a:off x="6388099" y="3543300"/>
                <a:ext cx="14288" cy="1568450"/>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282" name="Rectangle 461"/>
              <p:cNvSpPr>
                <a:spLocks noChangeArrowheads="1"/>
              </p:cNvSpPr>
              <p:nvPr/>
            </p:nvSpPr>
            <p:spPr bwMode="auto">
              <a:xfrm>
                <a:off x="6410324" y="3435350"/>
                <a:ext cx="14288" cy="1676400"/>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283" name="Rectangle 462"/>
              <p:cNvSpPr>
                <a:spLocks noChangeArrowheads="1"/>
              </p:cNvSpPr>
              <p:nvPr/>
            </p:nvSpPr>
            <p:spPr bwMode="auto">
              <a:xfrm>
                <a:off x="6430962" y="3435350"/>
                <a:ext cx="14288" cy="1676400"/>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284" name="Rectangle 463"/>
              <p:cNvSpPr>
                <a:spLocks noChangeArrowheads="1"/>
              </p:cNvSpPr>
              <p:nvPr/>
            </p:nvSpPr>
            <p:spPr bwMode="auto">
              <a:xfrm>
                <a:off x="6445249" y="2946400"/>
                <a:ext cx="14288" cy="2165350"/>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285" name="Rectangle 464"/>
              <p:cNvSpPr>
                <a:spLocks noChangeArrowheads="1"/>
              </p:cNvSpPr>
              <p:nvPr/>
            </p:nvSpPr>
            <p:spPr bwMode="auto">
              <a:xfrm>
                <a:off x="6467474" y="2601913"/>
                <a:ext cx="14288" cy="2509838"/>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286" name="Rectangle 465"/>
              <p:cNvSpPr>
                <a:spLocks noChangeArrowheads="1"/>
              </p:cNvSpPr>
              <p:nvPr/>
            </p:nvSpPr>
            <p:spPr bwMode="auto">
              <a:xfrm>
                <a:off x="6481762" y="3076575"/>
                <a:ext cx="22225" cy="2035175"/>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287" name="Rectangle 466"/>
              <p:cNvSpPr>
                <a:spLocks noChangeArrowheads="1"/>
              </p:cNvSpPr>
              <p:nvPr/>
            </p:nvSpPr>
            <p:spPr bwMode="auto">
              <a:xfrm>
                <a:off x="6503987" y="3400425"/>
                <a:ext cx="14288" cy="1711325"/>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288" name="Rectangle 467"/>
              <p:cNvSpPr>
                <a:spLocks noChangeArrowheads="1"/>
              </p:cNvSpPr>
              <p:nvPr/>
            </p:nvSpPr>
            <p:spPr bwMode="auto">
              <a:xfrm>
                <a:off x="6524624" y="3465513"/>
                <a:ext cx="14288" cy="1646238"/>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289" name="Rectangle 468"/>
              <p:cNvSpPr>
                <a:spLocks noChangeArrowheads="1"/>
              </p:cNvSpPr>
              <p:nvPr/>
            </p:nvSpPr>
            <p:spPr bwMode="auto">
              <a:xfrm>
                <a:off x="6538912" y="3105150"/>
                <a:ext cx="14288" cy="2006600"/>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290" name="Rectangle 469"/>
              <p:cNvSpPr>
                <a:spLocks noChangeArrowheads="1"/>
              </p:cNvSpPr>
              <p:nvPr/>
            </p:nvSpPr>
            <p:spPr bwMode="auto">
              <a:xfrm>
                <a:off x="6561137" y="3406775"/>
                <a:ext cx="14288" cy="1704975"/>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291" name="Rectangle 470"/>
              <p:cNvSpPr>
                <a:spLocks noChangeArrowheads="1"/>
              </p:cNvSpPr>
              <p:nvPr/>
            </p:nvSpPr>
            <p:spPr bwMode="auto">
              <a:xfrm>
                <a:off x="6583362" y="3343275"/>
                <a:ext cx="14288" cy="1768475"/>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292" name="Rectangle 471"/>
              <p:cNvSpPr>
                <a:spLocks noChangeArrowheads="1"/>
              </p:cNvSpPr>
              <p:nvPr/>
            </p:nvSpPr>
            <p:spPr bwMode="auto">
              <a:xfrm>
                <a:off x="6597649" y="3429000"/>
                <a:ext cx="14288" cy="1682750"/>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293" name="Rectangle 472"/>
              <p:cNvSpPr>
                <a:spLocks noChangeArrowheads="1"/>
              </p:cNvSpPr>
              <p:nvPr/>
            </p:nvSpPr>
            <p:spPr bwMode="auto">
              <a:xfrm>
                <a:off x="6618287" y="3551238"/>
                <a:ext cx="14288" cy="1560513"/>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294" name="Rectangle 473"/>
              <p:cNvSpPr>
                <a:spLocks noChangeArrowheads="1"/>
              </p:cNvSpPr>
              <p:nvPr/>
            </p:nvSpPr>
            <p:spPr bwMode="auto">
              <a:xfrm>
                <a:off x="6640512" y="3730625"/>
                <a:ext cx="14288" cy="1381125"/>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295" name="Rectangle 474"/>
              <p:cNvSpPr>
                <a:spLocks noChangeArrowheads="1"/>
              </p:cNvSpPr>
              <p:nvPr/>
            </p:nvSpPr>
            <p:spPr bwMode="auto">
              <a:xfrm>
                <a:off x="6654799" y="3363913"/>
                <a:ext cx="14288" cy="1747838"/>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296" name="Rectangle 475"/>
              <p:cNvSpPr>
                <a:spLocks noChangeArrowheads="1"/>
              </p:cNvSpPr>
              <p:nvPr/>
            </p:nvSpPr>
            <p:spPr bwMode="auto">
              <a:xfrm>
                <a:off x="6675437" y="3349625"/>
                <a:ext cx="14288" cy="1762125"/>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297" name="Rectangle 476"/>
              <p:cNvSpPr>
                <a:spLocks noChangeArrowheads="1"/>
              </p:cNvSpPr>
              <p:nvPr/>
            </p:nvSpPr>
            <p:spPr bwMode="auto">
              <a:xfrm>
                <a:off x="6689724" y="3508375"/>
                <a:ext cx="22225" cy="1603375"/>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298" name="Rectangle 477"/>
              <p:cNvSpPr>
                <a:spLocks noChangeArrowheads="1"/>
              </p:cNvSpPr>
              <p:nvPr/>
            </p:nvSpPr>
            <p:spPr bwMode="auto">
              <a:xfrm>
                <a:off x="6711949" y="3414713"/>
                <a:ext cx="14288" cy="1697038"/>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299" name="Rectangle 478"/>
              <p:cNvSpPr>
                <a:spLocks noChangeArrowheads="1"/>
              </p:cNvSpPr>
              <p:nvPr/>
            </p:nvSpPr>
            <p:spPr bwMode="auto">
              <a:xfrm>
                <a:off x="6734174" y="3328988"/>
                <a:ext cx="14288" cy="1782763"/>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300" name="Rectangle 479"/>
              <p:cNvSpPr>
                <a:spLocks noChangeArrowheads="1"/>
              </p:cNvSpPr>
              <p:nvPr/>
            </p:nvSpPr>
            <p:spPr bwMode="auto">
              <a:xfrm>
                <a:off x="6748462" y="3321050"/>
                <a:ext cx="14288" cy="1790700"/>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301" name="Rectangle 480"/>
              <p:cNvSpPr>
                <a:spLocks noChangeArrowheads="1"/>
              </p:cNvSpPr>
              <p:nvPr/>
            </p:nvSpPr>
            <p:spPr bwMode="auto">
              <a:xfrm>
                <a:off x="6769099" y="3343275"/>
                <a:ext cx="14288" cy="1768475"/>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302" name="Rectangle 481"/>
              <p:cNvSpPr>
                <a:spLocks noChangeArrowheads="1"/>
              </p:cNvSpPr>
              <p:nvPr/>
            </p:nvSpPr>
            <p:spPr bwMode="auto">
              <a:xfrm>
                <a:off x="6791324" y="3284538"/>
                <a:ext cx="14288" cy="1827213"/>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303" name="Rectangle 482"/>
              <p:cNvSpPr>
                <a:spLocks noChangeArrowheads="1"/>
              </p:cNvSpPr>
              <p:nvPr/>
            </p:nvSpPr>
            <p:spPr bwMode="auto">
              <a:xfrm>
                <a:off x="6805612" y="2917825"/>
                <a:ext cx="14288" cy="2193925"/>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304" name="Rectangle 483"/>
              <p:cNvSpPr>
                <a:spLocks noChangeArrowheads="1"/>
              </p:cNvSpPr>
              <p:nvPr/>
            </p:nvSpPr>
            <p:spPr bwMode="auto">
              <a:xfrm>
                <a:off x="6827837" y="2673350"/>
                <a:ext cx="14288" cy="2438400"/>
              </a:xfrm>
              <a:prstGeom prst="rect">
                <a:avLst/>
              </a:prstGeom>
              <a:solidFill>
                <a:schemeClr val="tx1">
                  <a:lumMod val="50000"/>
                </a:schemeClr>
              </a:solidFill>
              <a:ln w="12700" cmpd="sng">
                <a:noFill/>
                <a:miter lim="800000"/>
                <a:headEnd/>
                <a:tailEnd/>
              </a:ln>
            </p:spPr>
            <p:txBody>
              <a:bodyPr vert="horz" wrap="square" lIns="91440" tIns="45720" rIns="91440" bIns="45720" numCol="1" anchor="t" anchorCtr="0" compatLnSpc="1">
                <a:prstTxWarp prst="textNoShape">
                  <a:avLst/>
                </a:prstTxWarp>
              </a:bodyPr>
              <a:lstStyle/>
              <a:p>
                <a:endParaRPr lang="en-US" sz="1400"/>
              </a:p>
            </p:txBody>
          </p:sp>
        </p:grpSp>
        <p:sp>
          <p:nvSpPr>
            <p:cNvPr id="181" name="Rectangle 484"/>
            <p:cNvSpPr>
              <a:spLocks noChangeArrowheads="1"/>
            </p:cNvSpPr>
            <p:nvPr/>
          </p:nvSpPr>
          <p:spPr bwMode="auto">
            <a:xfrm>
              <a:off x="8628919" y="2926783"/>
              <a:ext cx="141380" cy="3380107"/>
            </a:xfrm>
            <a:prstGeom prst="rect">
              <a:avLst/>
            </a:prstGeom>
            <a:solidFill>
              <a:srgbClr val="FFFF00"/>
            </a:solidFill>
            <a:ln w="12700" cmpd="sng">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182" name="Line 485"/>
            <p:cNvSpPr>
              <a:spLocks noChangeShapeType="1"/>
            </p:cNvSpPr>
            <p:nvPr/>
          </p:nvSpPr>
          <p:spPr bwMode="auto">
            <a:xfrm>
              <a:off x="2491946" y="6306889"/>
              <a:ext cx="6111048" cy="1330"/>
            </a:xfrm>
            <a:prstGeom prst="line">
              <a:avLst/>
            </a:prstGeom>
            <a:noFill/>
            <a:ln w="12700" cmpd="sng">
              <a:solidFill>
                <a:schemeClr val="tx1">
                  <a:lumMod val="65000"/>
                </a:schemeClr>
              </a:solidFill>
              <a:prstDash val="sysDash"/>
              <a:round/>
              <a:headEnd/>
              <a:tailEnd/>
            </a:ln>
          </p:spPr>
          <p:txBody>
            <a:bodyPr vert="horz" wrap="square" lIns="91440" tIns="45720" rIns="91440" bIns="45720" numCol="1" anchor="t" anchorCtr="0" compatLnSpc="1">
              <a:prstTxWarp prst="textNoShape">
                <a:avLst/>
              </a:prstTxWarp>
            </a:bodyPr>
            <a:lstStyle/>
            <a:p>
              <a:endParaRPr lang="en-US" sz="1400"/>
            </a:p>
          </p:txBody>
        </p:sp>
        <p:sp>
          <p:nvSpPr>
            <p:cNvPr id="201" name="Line 189"/>
            <p:cNvSpPr>
              <a:spLocks noChangeShapeType="1"/>
            </p:cNvSpPr>
            <p:nvPr/>
          </p:nvSpPr>
          <p:spPr bwMode="auto">
            <a:xfrm>
              <a:off x="2491946" y="6468116"/>
              <a:ext cx="6111048" cy="1330"/>
            </a:xfrm>
            <a:prstGeom prst="line">
              <a:avLst/>
            </a:prstGeom>
            <a:noFill/>
            <a:ln w="12700" cmpd="sng">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sz="1400"/>
            </a:p>
          </p:txBody>
        </p:sp>
        <p:sp>
          <p:nvSpPr>
            <p:cNvPr id="202" name="TextBox 201"/>
            <p:cNvSpPr txBox="1"/>
            <p:nvPr/>
          </p:nvSpPr>
          <p:spPr>
            <a:xfrm>
              <a:off x="2459783" y="3173184"/>
              <a:ext cx="704039" cy="475012"/>
            </a:xfrm>
            <a:prstGeom prst="rect">
              <a:avLst/>
            </a:prstGeom>
            <a:noFill/>
          </p:spPr>
          <p:txBody>
            <a:bodyPr wrap="none" rtlCol="0">
              <a:spAutoFit/>
            </a:bodyPr>
            <a:lstStyle/>
            <a:p>
              <a:r>
                <a:rPr lang="en-US" sz="2000" dirty="0" smtClean="0"/>
                <a:t>1788</a:t>
              </a:r>
              <a:endParaRPr lang="en-US" sz="2000" dirty="0"/>
            </a:p>
          </p:txBody>
        </p:sp>
        <p:sp>
          <p:nvSpPr>
            <p:cNvPr id="203" name="TextBox 202"/>
            <p:cNvSpPr txBox="1"/>
            <p:nvPr/>
          </p:nvSpPr>
          <p:spPr>
            <a:xfrm>
              <a:off x="3531789" y="3030139"/>
              <a:ext cx="704039" cy="475012"/>
            </a:xfrm>
            <a:prstGeom prst="rect">
              <a:avLst/>
            </a:prstGeom>
            <a:noFill/>
          </p:spPr>
          <p:txBody>
            <a:bodyPr wrap="none" rtlCol="0">
              <a:spAutoFit/>
            </a:bodyPr>
            <a:lstStyle/>
            <a:p>
              <a:r>
                <a:rPr lang="en-US" sz="2000" dirty="0" smtClean="0"/>
                <a:t>1821</a:t>
              </a:r>
              <a:endParaRPr lang="en-US" sz="2000" dirty="0"/>
            </a:p>
          </p:txBody>
        </p:sp>
        <p:sp>
          <p:nvSpPr>
            <p:cNvPr id="204" name="TextBox 203"/>
            <p:cNvSpPr txBox="1"/>
            <p:nvPr/>
          </p:nvSpPr>
          <p:spPr>
            <a:xfrm>
              <a:off x="5367287" y="3198615"/>
              <a:ext cx="704039" cy="475012"/>
            </a:xfrm>
            <a:prstGeom prst="rect">
              <a:avLst/>
            </a:prstGeom>
            <a:noFill/>
          </p:spPr>
          <p:txBody>
            <a:bodyPr wrap="none" rtlCol="0">
              <a:spAutoFit/>
            </a:bodyPr>
            <a:lstStyle/>
            <a:p>
              <a:r>
                <a:rPr lang="en-US" sz="2000" dirty="0" smtClean="0"/>
                <a:t>1893</a:t>
              </a:r>
              <a:endParaRPr lang="en-US" sz="2000" dirty="0"/>
            </a:p>
          </p:txBody>
        </p:sp>
        <p:sp>
          <p:nvSpPr>
            <p:cNvPr id="205" name="TextBox 204"/>
            <p:cNvSpPr txBox="1"/>
            <p:nvPr/>
          </p:nvSpPr>
          <p:spPr>
            <a:xfrm>
              <a:off x="8207610" y="2594916"/>
              <a:ext cx="936390" cy="309356"/>
            </a:xfrm>
            <a:prstGeom prst="rect">
              <a:avLst/>
            </a:prstGeom>
            <a:noFill/>
          </p:spPr>
          <p:txBody>
            <a:bodyPr wrap="none" rtlCol="0">
              <a:spAutoFit/>
            </a:bodyPr>
            <a:lstStyle/>
            <a:p>
              <a:r>
                <a:rPr lang="en-US" dirty="0" smtClean="0"/>
                <a:t>2012</a:t>
              </a:r>
              <a:endParaRPr lang="en-US" dirty="0"/>
            </a:p>
          </p:txBody>
        </p:sp>
        <p:cxnSp>
          <p:nvCxnSpPr>
            <p:cNvPr id="206" name="Straight Connector 205"/>
            <p:cNvCxnSpPr/>
            <p:nvPr/>
          </p:nvCxnSpPr>
          <p:spPr>
            <a:xfrm>
              <a:off x="2501058" y="3009224"/>
              <a:ext cx="0" cy="930793"/>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7" name="Straight Connector 206"/>
            <p:cNvCxnSpPr/>
            <p:nvPr/>
          </p:nvCxnSpPr>
          <p:spPr>
            <a:xfrm>
              <a:off x="5339062" y="2924122"/>
              <a:ext cx="0" cy="1035840"/>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306" name="Group 305"/>
            <p:cNvGrpSpPr/>
            <p:nvPr/>
          </p:nvGrpSpPr>
          <p:grpSpPr>
            <a:xfrm>
              <a:off x="1414257" y="2323521"/>
              <a:ext cx="769361" cy="4164923"/>
              <a:chOff x="529088" y="2323521"/>
              <a:chExt cx="769361" cy="4164923"/>
            </a:xfrm>
          </p:grpSpPr>
          <p:sp>
            <p:nvSpPr>
              <p:cNvPr id="183" name="Line 11"/>
              <p:cNvSpPr>
                <a:spLocks noChangeShapeType="1"/>
              </p:cNvSpPr>
              <p:nvPr/>
            </p:nvSpPr>
            <p:spPr bwMode="auto">
              <a:xfrm flipV="1">
                <a:off x="1201184" y="2393450"/>
                <a:ext cx="0" cy="3927567"/>
              </a:xfrm>
              <a:prstGeom prst="line">
                <a:avLst/>
              </a:prstGeom>
              <a:noFill/>
              <a:ln w="12700" cmpd="sng">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sz="1400"/>
              </a:p>
            </p:txBody>
          </p:sp>
          <p:sp>
            <p:nvSpPr>
              <p:cNvPr id="184" name="Line 47"/>
              <p:cNvSpPr>
                <a:spLocks noChangeShapeType="1"/>
              </p:cNvSpPr>
              <p:nvPr/>
            </p:nvSpPr>
            <p:spPr bwMode="auto">
              <a:xfrm>
                <a:off x="1207008" y="6306890"/>
                <a:ext cx="91441" cy="0"/>
              </a:xfrm>
              <a:prstGeom prst="line">
                <a:avLst/>
              </a:prstGeom>
              <a:noFill/>
              <a:ln w="12700" cmpd="sng">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sz="1400"/>
              </a:p>
            </p:txBody>
          </p:sp>
          <p:sp>
            <p:nvSpPr>
              <p:cNvPr id="186" name="Line 50"/>
              <p:cNvSpPr>
                <a:spLocks noChangeShapeType="1"/>
              </p:cNvSpPr>
              <p:nvPr/>
            </p:nvSpPr>
            <p:spPr bwMode="auto">
              <a:xfrm>
                <a:off x="1207008" y="5825537"/>
                <a:ext cx="91441" cy="0"/>
              </a:xfrm>
              <a:prstGeom prst="line">
                <a:avLst/>
              </a:prstGeom>
              <a:noFill/>
              <a:ln w="12700" cmpd="sng">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sz="1400"/>
              </a:p>
            </p:txBody>
          </p:sp>
          <p:sp>
            <p:nvSpPr>
              <p:cNvPr id="188" name="Line 53"/>
              <p:cNvSpPr>
                <a:spLocks noChangeShapeType="1"/>
              </p:cNvSpPr>
              <p:nvPr/>
            </p:nvSpPr>
            <p:spPr bwMode="auto">
              <a:xfrm>
                <a:off x="1207008" y="5342854"/>
                <a:ext cx="91441" cy="0"/>
              </a:xfrm>
              <a:prstGeom prst="line">
                <a:avLst/>
              </a:prstGeom>
              <a:noFill/>
              <a:ln w="12700" cmpd="sng">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sz="1400"/>
              </a:p>
            </p:txBody>
          </p:sp>
          <p:sp>
            <p:nvSpPr>
              <p:cNvPr id="190" name="Line 56"/>
              <p:cNvSpPr>
                <a:spLocks noChangeShapeType="1"/>
              </p:cNvSpPr>
              <p:nvPr/>
            </p:nvSpPr>
            <p:spPr bwMode="auto">
              <a:xfrm>
                <a:off x="1207008" y="4861502"/>
                <a:ext cx="91441" cy="0"/>
              </a:xfrm>
              <a:prstGeom prst="line">
                <a:avLst/>
              </a:prstGeom>
              <a:noFill/>
              <a:ln w="12700" cmpd="sng">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sz="1400"/>
              </a:p>
            </p:txBody>
          </p:sp>
          <p:sp>
            <p:nvSpPr>
              <p:cNvPr id="192" name="Line 59"/>
              <p:cNvSpPr>
                <a:spLocks noChangeShapeType="1"/>
              </p:cNvSpPr>
              <p:nvPr/>
            </p:nvSpPr>
            <p:spPr bwMode="auto">
              <a:xfrm>
                <a:off x="1207008" y="4373501"/>
                <a:ext cx="91441" cy="0"/>
              </a:xfrm>
              <a:prstGeom prst="line">
                <a:avLst/>
              </a:prstGeom>
              <a:noFill/>
              <a:ln w="12700" cmpd="sng">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sz="1400"/>
              </a:p>
            </p:txBody>
          </p:sp>
          <p:sp>
            <p:nvSpPr>
              <p:cNvPr id="194" name="Line 62"/>
              <p:cNvSpPr>
                <a:spLocks noChangeShapeType="1"/>
              </p:cNvSpPr>
              <p:nvPr/>
            </p:nvSpPr>
            <p:spPr bwMode="auto">
              <a:xfrm>
                <a:off x="1207008" y="3890818"/>
                <a:ext cx="91441" cy="0"/>
              </a:xfrm>
              <a:prstGeom prst="line">
                <a:avLst/>
              </a:prstGeom>
              <a:noFill/>
              <a:ln w="12700" cmpd="sng">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sz="1400"/>
              </a:p>
            </p:txBody>
          </p:sp>
          <p:sp>
            <p:nvSpPr>
              <p:cNvPr id="196" name="Line 65"/>
              <p:cNvSpPr>
                <a:spLocks noChangeShapeType="1"/>
              </p:cNvSpPr>
              <p:nvPr/>
            </p:nvSpPr>
            <p:spPr bwMode="auto">
              <a:xfrm>
                <a:off x="1207008" y="3409465"/>
                <a:ext cx="91441" cy="0"/>
              </a:xfrm>
              <a:prstGeom prst="line">
                <a:avLst/>
              </a:prstGeom>
              <a:noFill/>
              <a:ln w="12700" cmpd="sng">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sz="1400"/>
              </a:p>
            </p:txBody>
          </p:sp>
          <p:sp>
            <p:nvSpPr>
              <p:cNvPr id="200" name="Rectangle 185"/>
              <p:cNvSpPr>
                <a:spLocks noChangeArrowheads="1"/>
              </p:cNvSpPr>
              <p:nvPr/>
            </p:nvSpPr>
            <p:spPr bwMode="auto">
              <a:xfrm rot="16200000">
                <a:off x="-1262021" y="4205095"/>
                <a:ext cx="3889995" cy="307777"/>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effectLst/>
                    <a:cs typeface="Arial" pitchFamily="34" charset="0"/>
                  </a:rPr>
                  <a:t>Elevation relative to MSL (m)</a:t>
                </a:r>
              </a:p>
            </p:txBody>
          </p:sp>
          <p:grpSp>
            <p:nvGrpSpPr>
              <p:cNvPr id="208" name="Group 207"/>
              <p:cNvGrpSpPr/>
              <p:nvPr/>
            </p:nvGrpSpPr>
            <p:grpSpPr>
              <a:xfrm>
                <a:off x="1207008" y="2450981"/>
                <a:ext cx="91441" cy="482682"/>
                <a:chOff x="1848120" y="1228726"/>
                <a:chExt cx="63732" cy="576262"/>
              </a:xfrm>
            </p:grpSpPr>
            <p:sp>
              <p:nvSpPr>
                <p:cNvPr id="211" name="Line 65"/>
                <p:cNvSpPr>
                  <a:spLocks noChangeShapeType="1"/>
                </p:cNvSpPr>
                <p:nvPr/>
              </p:nvSpPr>
              <p:spPr bwMode="auto">
                <a:xfrm>
                  <a:off x="1848120" y="1804988"/>
                  <a:ext cx="63731" cy="0"/>
                </a:xfrm>
                <a:prstGeom prst="line">
                  <a:avLst/>
                </a:prstGeom>
                <a:noFill/>
                <a:ln w="12700" cmpd="sng">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sz="1400"/>
                </a:p>
              </p:txBody>
            </p:sp>
            <p:sp>
              <p:nvSpPr>
                <p:cNvPr id="212" name="Line 68"/>
                <p:cNvSpPr>
                  <a:spLocks noChangeShapeType="1"/>
                </p:cNvSpPr>
                <p:nvPr/>
              </p:nvSpPr>
              <p:spPr bwMode="auto">
                <a:xfrm>
                  <a:off x="1848120" y="1228726"/>
                  <a:ext cx="63732" cy="0"/>
                </a:xfrm>
                <a:prstGeom prst="line">
                  <a:avLst/>
                </a:prstGeom>
                <a:noFill/>
                <a:ln w="12700" cmpd="sng">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sz="1400"/>
                </a:p>
              </p:txBody>
            </p:sp>
          </p:grpSp>
          <p:grpSp>
            <p:nvGrpSpPr>
              <p:cNvPr id="305" name="Group 304"/>
              <p:cNvGrpSpPr/>
              <p:nvPr/>
            </p:nvGrpSpPr>
            <p:grpSpPr>
              <a:xfrm>
                <a:off x="833888" y="2323521"/>
                <a:ext cx="323807" cy="4164923"/>
                <a:chOff x="727112" y="2362200"/>
                <a:chExt cx="323807" cy="4164923"/>
              </a:xfrm>
            </p:grpSpPr>
            <p:sp>
              <p:nvSpPr>
                <p:cNvPr id="185" name="Rectangle 49"/>
                <p:cNvSpPr>
                  <a:spLocks noChangeArrowheads="1"/>
                </p:cNvSpPr>
                <p:nvPr/>
              </p:nvSpPr>
              <p:spPr bwMode="auto">
                <a:xfrm>
                  <a:off x="838720" y="6161729"/>
                  <a:ext cx="129844" cy="36539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effectLst/>
                      <a:cs typeface="Arial" pitchFamily="34" charset="0"/>
                    </a:rPr>
                    <a:t>0</a:t>
                  </a:r>
                </a:p>
              </p:txBody>
            </p:sp>
            <p:sp>
              <p:nvSpPr>
                <p:cNvPr id="187" name="Rectangle 52"/>
                <p:cNvSpPr>
                  <a:spLocks noChangeArrowheads="1"/>
                </p:cNvSpPr>
                <p:nvPr/>
              </p:nvSpPr>
              <p:spPr bwMode="auto">
                <a:xfrm>
                  <a:off x="727112" y="5776336"/>
                  <a:ext cx="323807" cy="36539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effectLst/>
                      <a:cs typeface="Arial" pitchFamily="34" charset="0"/>
                    </a:rPr>
                    <a:t>0.5</a:t>
                  </a:r>
                </a:p>
              </p:txBody>
            </p:sp>
            <p:sp>
              <p:nvSpPr>
                <p:cNvPr id="189" name="Rectangle 55"/>
                <p:cNvSpPr>
                  <a:spLocks noChangeArrowheads="1"/>
                </p:cNvSpPr>
                <p:nvPr/>
              </p:nvSpPr>
              <p:spPr bwMode="auto">
                <a:xfrm>
                  <a:off x="838720" y="5294984"/>
                  <a:ext cx="129844" cy="36539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effectLst/>
                      <a:cs typeface="Arial" pitchFamily="34" charset="0"/>
                    </a:rPr>
                    <a:t>1</a:t>
                  </a:r>
                </a:p>
              </p:txBody>
            </p:sp>
            <p:sp>
              <p:nvSpPr>
                <p:cNvPr id="191" name="Rectangle 58"/>
                <p:cNvSpPr>
                  <a:spLocks noChangeArrowheads="1"/>
                </p:cNvSpPr>
                <p:nvPr/>
              </p:nvSpPr>
              <p:spPr bwMode="auto">
                <a:xfrm>
                  <a:off x="727112" y="4813632"/>
                  <a:ext cx="323807" cy="36539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effectLst/>
                      <a:cs typeface="Arial" pitchFamily="34" charset="0"/>
                    </a:rPr>
                    <a:t>1.5</a:t>
                  </a:r>
                </a:p>
              </p:txBody>
            </p:sp>
            <p:sp>
              <p:nvSpPr>
                <p:cNvPr id="193" name="Rectangle 61"/>
                <p:cNvSpPr>
                  <a:spLocks noChangeArrowheads="1"/>
                </p:cNvSpPr>
                <p:nvPr/>
              </p:nvSpPr>
              <p:spPr bwMode="auto">
                <a:xfrm>
                  <a:off x="838720" y="4324301"/>
                  <a:ext cx="129844" cy="36539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effectLst/>
                      <a:cs typeface="Arial" pitchFamily="34" charset="0"/>
                    </a:rPr>
                    <a:t>2</a:t>
                  </a:r>
                </a:p>
              </p:txBody>
            </p:sp>
            <p:sp>
              <p:nvSpPr>
                <p:cNvPr id="195" name="Rectangle 64"/>
                <p:cNvSpPr>
                  <a:spLocks noChangeArrowheads="1"/>
                </p:cNvSpPr>
                <p:nvPr/>
              </p:nvSpPr>
              <p:spPr bwMode="auto">
                <a:xfrm>
                  <a:off x="727112" y="3842949"/>
                  <a:ext cx="323807" cy="36539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effectLst/>
                      <a:cs typeface="Arial" pitchFamily="34" charset="0"/>
                    </a:rPr>
                    <a:t>2.5</a:t>
                  </a:r>
                </a:p>
              </p:txBody>
            </p:sp>
            <p:sp>
              <p:nvSpPr>
                <p:cNvPr id="197" name="Rectangle 67"/>
                <p:cNvSpPr>
                  <a:spLocks noChangeArrowheads="1"/>
                </p:cNvSpPr>
                <p:nvPr/>
              </p:nvSpPr>
              <p:spPr bwMode="auto">
                <a:xfrm>
                  <a:off x="838720" y="3361596"/>
                  <a:ext cx="129844" cy="36539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effectLst/>
                      <a:cs typeface="Arial" pitchFamily="34" charset="0"/>
                    </a:rPr>
                    <a:t>3</a:t>
                  </a:r>
                </a:p>
              </p:txBody>
            </p:sp>
            <p:sp>
              <p:nvSpPr>
                <p:cNvPr id="199" name="Rectangle 70"/>
                <p:cNvSpPr>
                  <a:spLocks noChangeArrowheads="1"/>
                </p:cNvSpPr>
                <p:nvPr/>
              </p:nvSpPr>
              <p:spPr bwMode="auto">
                <a:xfrm>
                  <a:off x="727112" y="2878914"/>
                  <a:ext cx="323807" cy="36539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effectLst/>
                      <a:cs typeface="Arial" pitchFamily="34" charset="0"/>
                    </a:rPr>
                    <a:t>3.5</a:t>
                  </a:r>
                </a:p>
              </p:txBody>
            </p:sp>
            <p:sp>
              <p:nvSpPr>
                <p:cNvPr id="209" name="Rectangle 70"/>
                <p:cNvSpPr>
                  <a:spLocks noChangeArrowheads="1"/>
                </p:cNvSpPr>
                <p:nvPr/>
              </p:nvSpPr>
              <p:spPr bwMode="auto">
                <a:xfrm>
                  <a:off x="837816" y="2362200"/>
                  <a:ext cx="129844" cy="36539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2000" dirty="0" smtClean="0">
                      <a:cs typeface="Arial" pitchFamily="34" charset="0"/>
                    </a:rPr>
                    <a:t>4</a:t>
                  </a:r>
                  <a:endParaRPr kumimoji="0" lang="en-US" sz="2000" b="0" i="0" u="none" strike="noStrike" cap="none" normalizeH="0" baseline="0" dirty="0" smtClean="0">
                    <a:ln>
                      <a:noFill/>
                    </a:ln>
                    <a:effectLst/>
                    <a:cs typeface="Arial" pitchFamily="34" charset="0"/>
                  </a:endParaRPr>
                </a:p>
              </p:txBody>
            </p:sp>
          </p:grpSp>
        </p:grpSp>
        <p:cxnSp>
          <p:nvCxnSpPr>
            <p:cNvPr id="210" name="Straight Connector 209"/>
            <p:cNvCxnSpPr/>
            <p:nvPr/>
          </p:nvCxnSpPr>
          <p:spPr>
            <a:xfrm>
              <a:off x="3391635" y="2869606"/>
              <a:ext cx="0" cy="825746"/>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308" name="Rectangle 307"/>
          <p:cNvSpPr/>
          <p:nvPr/>
        </p:nvSpPr>
        <p:spPr>
          <a:xfrm>
            <a:off x="2209800" y="3124200"/>
            <a:ext cx="533400" cy="3352800"/>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0" name="Group 309"/>
          <p:cNvGrpSpPr/>
          <p:nvPr/>
        </p:nvGrpSpPr>
        <p:grpSpPr>
          <a:xfrm>
            <a:off x="3962400" y="2362200"/>
            <a:ext cx="2590800" cy="646331"/>
            <a:chOff x="3962400" y="2362200"/>
            <a:chExt cx="2362200" cy="646331"/>
          </a:xfrm>
        </p:grpSpPr>
        <p:sp>
          <p:nvSpPr>
            <p:cNvPr id="4" name="TextBox 3"/>
            <p:cNvSpPr txBox="1"/>
            <p:nvPr/>
          </p:nvSpPr>
          <p:spPr>
            <a:xfrm>
              <a:off x="4038600" y="2362200"/>
              <a:ext cx="2286000" cy="646331"/>
            </a:xfrm>
            <a:prstGeom prst="rect">
              <a:avLst/>
            </a:prstGeom>
            <a:noFill/>
          </p:spPr>
          <p:txBody>
            <a:bodyPr wrap="square" rtlCol="0">
              <a:spAutoFit/>
            </a:bodyPr>
            <a:lstStyle/>
            <a:p>
              <a:pPr algn="ctr"/>
              <a:r>
                <a:rPr lang="en-US" dirty="0" smtClean="0"/>
                <a:t>= Hurricane inundation</a:t>
              </a:r>
              <a:endParaRPr lang="en-US" dirty="0"/>
            </a:p>
          </p:txBody>
        </p:sp>
        <p:sp>
          <p:nvSpPr>
            <p:cNvPr id="309" name="Rectangle 93"/>
            <p:cNvSpPr>
              <a:spLocks noChangeArrowheads="1"/>
            </p:cNvSpPr>
            <p:nvPr/>
          </p:nvSpPr>
          <p:spPr bwMode="auto">
            <a:xfrm>
              <a:off x="3962400" y="2377440"/>
              <a:ext cx="58652" cy="365760"/>
            </a:xfrm>
            <a:prstGeom prst="rect">
              <a:avLst/>
            </a:prstGeom>
            <a:solidFill>
              <a:srgbClr val="FF0000"/>
            </a:solidFill>
            <a:ln w="28575" cmpd="sng">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sz="1400"/>
            </a:p>
          </p:txBody>
        </p:sp>
      </p:grpSp>
    </p:spTree>
    <p:extLst>
      <p:ext uri="{BB962C8B-B14F-4D97-AF65-F5344CB8AC3E}">
        <p14:creationId xmlns:p14="http://schemas.microsoft.com/office/powerpoint/2010/main" val="1797782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6" presetClass="emph" presetSubtype="0" decel="100000" fill="hold" nodeType="withEffect">
                                  <p:stCondLst>
                                    <p:cond delay="0"/>
                                  </p:stCondLst>
                                  <p:childTnLst>
                                    <p:animScale>
                                      <p:cBhvr>
                                        <p:cTn id="8" dur="1000" fill="hold"/>
                                        <p:tgtEl>
                                          <p:spTgt spid="152"/>
                                        </p:tgtEl>
                                      </p:cBhvr>
                                      <p:by x="35000" y="100000"/>
                                    </p:animScale>
                                  </p:childTnLst>
                                </p:cTn>
                              </p:par>
                              <p:par>
                                <p:cTn id="9" presetID="1" presetClass="entr" presetSubtype="0" fill="hold" nodeType="withEffect">
                                  <p:stCondLst>
                                    <p:cond delay="1100"/>
                                  </p:stCondLst>
                                  <p:childTnLst>
                                    <p:set>
                                      <p:cBhvr>
                                        <p:cTn id="10" dur="1" fill="hold">
                                          <p:stCondLst>
                                            <p:cond delay="0"/>
                                          </p:stCondLst>
                                        </p:cTn>
                                        <p:tgtEl>
                                          <p:spTgt spid="307"/>
                                        </p:tgtEl>
                                        <p:attrNameLst>
                                          <p:attrName>style.visibility</p:attrName>
                                        </p:attrNameLst>
                                      </p:cBhvr>
                                      <p:to>
                                        <p:strVal val="visible"/>
                                      </p:to>
                                    </p:set>
                                  </p:childTnLst>
                                </p:cTn>
                              </p:par>
                              <p:par>
                                <p:cTn id="11" presetID="42" presetClass="path" presetSubtype="0" accel="50000" decel="50000" fill="hold" nodeType="withEffect">
                                  <p:stCondLst>
                                    <p:cond delay="0"/>
                                  </p:stCondLst>
                                  <p:childTnLst>
                                    <p:animMotion origin="layout" path="M 3.88889E-6 -2.22222E-6 L 0.20659 -0.00139 " pathEditMode="relative" rAng="0" ptsTypes="AA">
                                      <p:cBhvr>
                                        <p:cTn id="12" dur="1000" fill="hold"/>
                                        <p:tgtEl>
                                          <p:spTgt spid="152"/>
                                        </p:tgtEl>
                                        <p:attrNameLst>
                                          <p:attrName>ppt_x</p:attrName>
                                          <p:attrName>ppt_y</p:attrName>
                                        </p:attrNameLst>
                                      </p:cBhvr>
                                      <p:rCtr x="10330" y="-69"/>
                                    </p:animMotion>
                                  </p:childTnLst>
                                </p:cTn>
                              </p:par>
                              <p:par>
                                <p:cTn id="13" presetID="1" presetClass="exit" presetSubtype="0" fill="hold" nodeType="withEffect">
                                  <p:stCondLst>
                                    <p:cond delay="0"/>
                                  </p:stCondLst>
                                  <p:childTnLst>
                                    <p:set>
                                      <p:cBhvr>
                                        <p:cTn id="14" dur="1" fill="hold">
                                          <p:stCondLst>
                                            <p:cond delay="0"/>
                                          </p:stCondLst>
                                        </p:cTn>
                                        <p:tgtEl>
                                          <p:spTgt spid="310"/>
                                        </p:tgtEl>
                                        <p:attrNameLst>
                                          <p:attrName>style.visibility</p:attrName>
                                        </p:attrNameLst>
                                      </p:cBhvr>
                                      <p:to>
                                        <p:strVal val="hidden"/>
                                      </p:to>
                                    </p:set>
                                  </p:childTnLst>
                                </p:cTn>
                              </p:par>
                            </p:childTnLst>
                          </p:cTn>
                        </p:par>
                        <p:par>
                          <p:cTn id="15" fill="hold">
                            <p:stCondLst>
                              <p:cond delay="1100"/>
                            </p:stCondLst>
                            <p:childTnLst>
                              <p:par>
                                <p:cTn id="16" presetID="1" presetClass="exit" presetSubtype="0" fill="hold" nodeType="afterEffect">
                                  <p:stCondLst>
                                    <p:cond delay="0"/>
                                  </p:stCondLst>
                                  <p:childTnLst>
                                    <p:set>
                                      <p:cBhvr>
                                        <p:cTn id="17" dur="1" fill="hold">
                                          <p:stCondLst>
                                            <p:cond delay="0"/>
                                          </p:stCondLst>
                                        </p:cTn>
                                        <p:tgtEl>
                                          <p:spTgt spid="15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832"/>
            <a:ext cx="9144000" cy="828368"/>
          </a:xfrm>
        </p:spPr>
        <p:txBody>
          <a:bodyPr>
            <a:normAutofit/>
          </a:bodyPr>
          <a:lstStyle/>
          <a:p>
            <a:r>
              <a:rPr lang="en-US" sz="3100" dirty="0" smtClean="0"/>
              <a:t>The 1821 storm</a:t>
            </a:r>
            <a:endParaRPr lang="en-US" sz="3100" dirty="0"/>
          </a:p>
        </p:txBody>
      </p:sp>
      <p:grpSp>
        <p:nvGrpSpPr>
          <p:cNvPr id="4" name="Group 3"/>
          <p:cNvGrpSpPr/>
          <p:nvPr/>
        </p:nvGrpSpPr>
        <p:grpSpPr>
          <a:xfrm>
            <a:off x="228600" y="838200"/>
            <a:ext cx="8915400" cy="4114800"/>
            <a:chOff x="228600" y="1295400"/>
            <a:chExt cx="8915400" cy="411480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524000"/>
              <a:ext cx="4184142" cy="3886200"/>
            </a:xfrm>
            <a:prstGeom prst="rect">
              <a:avLst/>
            </a:prstGeom>
          </p:spPr>
        </p:pic>
        <p:sp>
          <p:nvSpPr>
            <p:cNvPr id="7" name="TextBox 6"/>
            <p:cNvSpPr txBox="1"/>
            <p:nvPr/>
          </p:nvSpPr>
          <p:spPr>
            <a:xfrm>
              <a:off x="4876800" y="1295400"/>
              <a:ext cx="4267200" cy="3539430"/>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t>Hurricane track is well constrained due to eye passing over the East Coast, causing widespread damage from North Carolina to Connecticut</a:t>
              </a:r>
            </a:p>
            <a:p>
              <a:pPr marL="285750" indent="-285750">
                <a:buFont typeface="Arial" panose="020B0604020202020204" pitchFamily="34" charset="0"/>
                <a:buChar char="•"/>
              </a:pPr>
              <a:r>
                <a:rPr lang="en-US" sz="2800" dirty="0" smtClean="0"/>
                <a:t>Storm hit NYC at low tide</a:t>
              </a:r>
            </a:p>
          </p:txBody>
        </p:sp>
      </p:grpSp>
      <p:sp>
        <p:nvSpPr>
          <p:cNvPr id="3" name="TextBox 2"/>
          <p:cNvSpPr txBox="1"/>
          <p:nvPr/>
        </p:nvSpPr>
        <p:spPr>
          <a:xfrm>
            <a:off x="0" y="1828800"/>
            <a:ext cx="9153832" cy="2585323"/>
          </a:xfrm>
          <a:prstGeom prst="rect">
            <a:avLst/>
          </a:prstGeom>
          <a:noFill/>
        </p:spPr>
        <p:txBody>
          <a:bodyPr wrap="square" rtlCol="0">
            <a:spAutoFit/>
          </a:bodyPr>
          <a:lstStyle/>
          <a:p>
            <a:r>
              <a:rPr lang="en-US" sz="2400" dirty="0"/>
              <a:t>"In one hour during the [hurricane] of Monday evening, the water was forced into the East River 13 feet 4 inches above low water mark. On the sudden shifting of the wind, the water went off in half the time that it came in</a:t>
            </a:r>
            <a:r>
              <a:rPr lang="en-US" sz="2400" dirty="0" smtClean="0"/>
              <a:t>.”</a:t>
            </a:r>
          </a:p>
          <a:p>
            <a:r>
              <a:rPr lang="en-US" sz="2400" dirty="0"/>
              <a:t>	</a:t>
            </a:r>
            <a:r>
              <a:rPr lang="en-US" sz="2400" dirty="0" smtClean="0"/>
              <a:t>				Wm. Redfield, 1831</a:t>
            </a:r>
          </a:p>
          <a:p>
            <a:r>
              <a:rPr lang="en-US" sz="2400" dirty="0"/>
              <a:t>	</a:t>
            </a:r>
            <a:r>
              <a:rPr lang="en-US" sz="2400" dirty="0" smtClean="0"/>
              <a:t>				 </a:t>
            </a:r>
            <a:endParaRPr lang="en-US" sz="2400" dirty="0"/>
          </a:p>
          <a:p>
            <a:endParaRPr lang="en-US" dirty="0"/>
          </a:p>
        </p:txBody>
      </p:sp>
      <p:sp>
        <p:nvSpPr>
          <p:cNvPr id="5" name="TextBox 4"/>
          <p:cNvSpPr txBox="1"/>
          <p:nvPr/>
        </p:nvSpPr>
        <p:spPr>
          <a:xfrm>
            <a:off x="152400" y="5105400"/>
            <a:ext cx="8991600" cy="830997"/>
          </a:xfrm>
          <a:prstGeom prst="rect">
            <a:avLst/>
          </a:prstGeom>
          <a:noFill/>
        </p:spPr>
        <p:txBody>
          <a:bodyPr wrap="square" rtlCol="0">
            <a:spAutoFit/>
          </a:bodyPr>
          <a:lstStyle/>
          <a:p>
            <a:r>
              <a:rPr lang="en-US" sz="2400" dirty="0" smtClean="0"/>
              <a:t>Fun Fact: Due to the spatial pattern of fallen trees in Connecticut, William Redfield discovers that hurricanes have a rotating wind field.</a:t>
            </a:r>
            <a:endParaRPr lang="en-US" sz="2400" dirty="0"/>
          </a:p>
        </p:txBody>
      </p:sp>
    </p:spTree>
    <p:extLst>
      <p:ext uri="{BB962C8B-B14F-4D97-AF65-F5344CB8AC3E}">
        <p14:creationId xmlns:p14="http://schemas.microsoft.com/office/powerpoint/2010/main" val="2577677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832"/>
            <a:ext cx="9144000" cy="828368"/>
          </a:xfrm>
        </p:spPr>
        <p:txBody>
          <a:bodyPr>
            <a:normAutofit/>
          </a:bodyPr>
          <a:lstStyle/>
          <a:p>
            <a:r>
              <a:rPr lang="en-US" sz="3600" dirty="0" smtClean="0"/>
              <a:t>SLOSH model results of the 1821 storm</a:t>
            </a:r>
            <a:endParaRPr lang="en-US" sz="3600" dirty="0"/>
          </a:p>
        </p:txBody>
      </p:sp>
      <p:sp>
        <p:nvSpPr>
          <p:cNvPr id="3" name="TextBox 2"/>
          <p:cNvSpPr txBox="1"/>
          <p:nvPr/>
        </p:nvSpPr>
        <p:spPr>
          <a:xfrm>
            <a:off x="0" y="838200"/>
            <a:ext cx="9144000" cy="1200329"/>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Hurricane Sandy inundation is longer, its forward velocity is slower, and its maximum wind speeds are lower</a:t>
            </a:r>
          </a:p>
          <a:p>
            <a:pPr marL="342900" indent="-342900">
              <a:buFont typeface="Arial" panose="020B0604020202020204" pitchFamily="34" charset="0"/>
              <a:buChar char="•"/>
            </a:pPr>
            <a:r>
              <a:rPr lang="en-US" sz="2400" dirty="0" smtClean="0"/>
              <a:t>May lead to differences in the sediment deposits</a:t>
            </a:r>
            <a:endParaRPr lang="en-US" sz="2400" dirty="0"/>
          </a:p>
        </p:txBody>
      </p:sp>
      <p:pic>
        <p:nvPicPr>
          <p:cNvPr id="7" name="1821_mv.wmv">
            <a:hlinkClick r:id="" action="ppaction://media"/>
          </p:cNvPr>
          <p:cNvPicPr preferRelativeResize="0">
            <a:picLocks/>
          </p:cNvPicPr>
          <p:nvPr>
            <a:videoFile r:link="rId1"/>
            <p:extLst>
              <p:ext uri="{DAA4B4D4-6D71-4841-9C94-3DE7FCFB9230}">
                <p14:media xmlns:p14="http://schemas.microsoft.com/office/powerpoint/2010/main" r:embed="rId2">
                  <p14:trim st="4550.2052"/>
                </p14:media>
              </p:ext>
            </p:extLst>
          </p:nvPr>
        </p:nvPicPr>
        <p:blipFill rotWithShape="1">
          <a:blip r:embed="rId7"/>
          <a:srcRect l="17439" r="17051"/>
          <a:stretch>
            <a:fillRect/>
          </a:stretch>
        </p:blipFill>
        <p:spPr>
          <a:xfrm>
            <a:off x="2286000" y="2362200"/>
            <a:ext cx="3996559" cy="3429000"/>
          </a:xfrm>
          <a:prstGeom prst="rect">
            <a:avLst/>
          </a:prstGeom>
          <a:ln>
            <a:solidFill>
              <a:schemeClr val="tx1"/>
            </a:solidFill>
          </a:ln>
        </p:spPr>
      </p:pic>
      <p:pic>
        <p:nvPicPr>
          <p:cNvPr id="8" name="Sandy_mv.wm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8"/>
          <a:srcRect l="17246" r="17246"/>
          <a:stretch/>
        </p:blipFill>
        <p:spPr>
          <a:xfrm>
            <a:off x="4727448" y="2395728"/>
            <a:ext cx="3996558" cy="3429000"/>
          </a:xfrm>
          <a:prstGeom prst="rect">
            <a:avLst/>
          </a:prstGeom>
          <a:ln>
            <a:solidFill>
              <a:schemeClr val="tx1"/>
            </a:solidFill>
          </a:ln>
        </p:spPr>
      </p:pic>
      <p:sp>
        <p:nvSpPr>
          <p:cNvPr id="9" name="TextBox 8"/>
          <p:cNvSpPr txBox="1"/>
          <p:nvPr/>
        </p:nvSpPr>
        <p:spPr>
          <a:xfrm>
            <a:off x="4546600" y="5943600"/>
            <a:ext cx="4572000" cy="646331"/>
          </a:xfrm>
          <a:prstGeom prst="rect">
            <a:avLst/>
          </a:prstGeom>
          <a:noFill/>
        </p:spPr>
        <p:txBody>
          <a:bodyPr wrap="square" rtlCol="0">
            <a:spAutoFit/>
          </a:bodyPr>
          <a:lstStyle/>
          <a:p>
            <a:r>
              <a:rPr lang="en-US" dirty="0" smtClean="0"/>
              <a:t>Radius of Max. wind: 160-200 km (100-130 mi)</a:t>
            </a:r>
          </a:p>
          <a:p>
            <a:r>
              <a:rPr lang="en-US" dirty="0" smtClean="0"/>
              <a:t>Max. wind speed: ~130 km/</a:t>
            </a:r>
            <a:r>
              <a:rPr lang="en-US" dirty="0" err="1" smtClean="0"/>
              <a:t>hr</a:t>
            </a:r>
            <a:r>
              <a:rPr lang="en-US" dirty="0" smtClean="0"/>
              <a:t> (80 mph)  </a:t>
            </a:r>
            <a:endParaRPr lang="en-US" dirty="0"/>
          </a:p>
        </p:txBody>
      </p:sp>
      <p:grpSp>
        <p:nvGrpSpPr>
          <p:cNvPr id="10" name="Group 9"/>
          <p:cNvGrpSpPr/>
          <p:nvPr/>
        </p:nvGrpSpPr>
        <p:grpSpPr>
          <a:xfrm>
            <a:off x="2209800" y="1905000"/>
            <a:ext cx="4572000" cy="4684931"/>
            <a:chOff x="2209800" y="1600200"/>
            <a:chExt cx="4572000" cy="4684931"/>
          </a:xfrm>
        </p:grpSpPr>
        <p:sp>
          <p:nvSpPr>
            <p:cNvPr id="4" name="TextBox 3"/>
            <p:cNvSpPr txBox="1"/>
            <p:nvPr/>
          </p:nvSpPr>
          <p:spPr>
            <a:xfrm>
              <a:off x="2209800" y="5638800"/>
              <a:ext cx="4572000" cy="646331"/>
            </a:xfrm>
            <a:prstGeom prst="rect">
              <a:avLst/>
            </a:prstGeom>
            <a:noFill/>
          </p:spPr>
          <p:txBody>
            <a:bodyPr wrap="square" rtlCol="0">
              <a:spAutoFit/>
            </a:bodyPr>
            <a:lstStyle/>
            <a:p>
              <a:r>
                <a:rPr lang="en-US" dirty="0" smtClean="0"/>
                <a:t>Radius of Max. wind: 40 km (25 mi)</a:t>
              </a:r>
            </a:p>
            <a:p>
              <a:r>
                <a:rPr lang="en-US" dirty="0" smtClean="0"/>
                <a:t>Max. wind speed: ~210 km/</a:t>
              </a:r>
              <a:r>
                <a:rPr lang="en-US" dirty="0" err="1" smtClean="0"/>
                <a:t>hr</a:t>
              </a:r>
              <a:r>
                <a:rPr lang="en-US" dirty="0" smtClean="0"/>
                <a:t> (130 mph)  </a:t>
              </a:r>
              <a:endParaRPr lang="en-US" dirty="0"/>
            </a:p>
          </p:txBody>
        </p:sp>
        <p:sp>
          <p:nvSpPr>
            <p:cNvPr id="5" name="TextBox 4"/>
            <p:cNvSpPr txBox="1"/>
            <p:nvPr/>
          </p:nvSpPr>
          <p:spPr>
            <a:xfrm>
              <a:off x="2286000" y="1600200"/>
              <a:ext cx="4038600" cy="523220"/>
            </a:xfrm>
            <a:prstGeom prst="rect">
              <a:avLst/>
            </a:prstGeom>
            <a:noFill/>
          </p:spPr>
          <p:txBody>
            <a:bodyPr wrap="square" rtlCol="0">
              <a:spAutoFit/>
            </a:bodyPr>
            <a:lstStyle/>
            <a:p>
              <a:pPr algn="ctr"/>
              <a:r>
                <a:rPr lang="en-US" sz="2800" dirty="0" smtClean="0"/>
                <a:t>1821 storm</a:t>
              </a:r>
              <a:endParaRPr lang="en-US" sz="2800" dirty="0"/>
            </a:p>
          </p:txBody>
        </p:sp>
      </p:grpSp>
      <p:sp>
        <p:nvSpPr>
          <p:cNvPr id="11" name="TextBox 10"/>
          <p:cNvSpPr txBox="1"/>
          <p:nvPr/>
        </p:nvSpPr>
        <p:spPr>
          <a:xfrm>
            <a:off x="4724400" y="1905000"/>
            <a:ext cx="4038600" cy="523220"/>
          </a:xfrm>
          <a:prstGeom prst="rect">
            <a:avLst/>
          </a:prstGeom>
          <a:noFill/>
        </p:spPr>
        <p:txBody>
          <a:bodyPr wrap="square" rtlCol="0">
            <a:spAutoFit/>
          </a:bodyPr>
          <a:lstStyle/>
          <a:p>
            <a:pPr algn="ctr"/>
            <a:r>
              <a:rPr lang="en-US" sz="2800" dirty="0" smtClean="0"/>
              <a:t>Hurricane Sandy</a:t>
            </a:r>
            <a:endParaRPr lang="en-US" sz="2800" dirty="0"/>
          </a:p>
        </p:txBody>
      </p:sp>
      <p:pic>
        <p:nvPicPr>
          <p:cNvPr id="12" name="Picture 11"/>
          <p:cNvPicPr preferRelativeResize="0">
            <a:picLocks/>
          </p:cNvPicPr>
          <p:nvPr/>
        </p:nvPicPr>
        <p:blipFill>
          <a:blip r:embed="rId9" cstate="print">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tretch>
            <a:fillRect/>
          </a:stretch>
        </p:blipFill>
        <p:spPr>
          <a:xfrm>
            <a:off x="365760" y="2395728"/>
            <a:ext cx="3995928" cy="3429000"/>
          </a:xfrm>
          <a:prstGeom prst="rect">
            <a:avLst/>
          </a:prstGeom>
        </p:spPr>
      </p:pic>
      <p:pic>
        <p:nvPicPr>
          <p:cNvPr id="13" name="Picture 12"/>
          <p:cNvPicPr preferRelativeResize="0">
            <a:picLocks/>
          </p:cNvPicPr>
          <p:nvPr/>
        </p:nvPicPr>
        <p:blipFill>
          <a:blip r:embed="rId11" cstate="print">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tretch>
            <a:fillRect/>
          </a:stretch>
        </p:blipFill>
        <p:spPr>
          <a:xfrm>
            <a:off x="4727448" y="2395728"/>
            <a:ext cx="3995928" cy="3429000"/>
          </a:xfrm>
          <a:prstGeom prst="rect">
            <a:avLst/>
          </a:prstGeom>
        </p:spPr>
      </p:pic>
      <p:sp>
        <p:nvSpPr>
          <p:cNvPr id="14" name="Rectangle 13"/>
          <p:cNvSpPr/>
          <p:nvPr/>
        </p:nvSpPr>
        <p:spPr>
          <a:xfrm>
            <a:off x="5867400" y="4114800"/>
            <a:ext cx="762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524000" y="4114800"/>
            <a:ext cx="762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2058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73"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1000"/>
                                  </p:stCondLst>
                                  <p:childTnLst>
                                    <p:set>
                                      <p:cBhvr>
                                        <p:cTn id="10" dur="1" fill="hold">
                                          <p:stCondLst>
                                            <p:cond delay="0"/>
                                          </p:stCondLst>
                                        </p:cTn>
                                        <p:tgtEl>
                                          <p:spTgt spid="8"/>
                                        </p:tgtEl>
                                        <p:attrNameLst>
                                          <p:attrName>style.visibility</p:attrName>
                                        </p:attrNameLst>
                                      </p:cBhvr>
                                      <p:to>
                                        <p:strVal val="visible"/>
                                      </p:to>
                                    </p:set>
                                  </p:childTnLst>
                                </p:cTn>
                              </p:par>
                              <p:par>
                                <p:cTn id="11" presetID="42" presetClass="path" presetSubtype="0" accel="50000" decel="50000" fill="hold" nodeType="withEffect">
                                  <p:stCondLst>
                                    <p:cond delay="0"/>
                                  </p:stCondLst>
                                  <p:childTnLst>
                                    <p:animMotion origin="layout" path="M 3.33333E-6 1.48148E-6 L -0.23334 0.00301 " pathEditMode="relative" rAng="0" ptsTypes="AA">
                                      <p:cBhvr>
                                        <p:cTn id="12" dur="1000" fill="hold"/>
                                        <p:tgtEl>
                                          <p:spTgt spid="10"/>
                                        </p:tgtEl>
                                        <p:attrNameLst>
                                          <p:attrName>ppt_x</p:attrName>
                                          <p:attrName>ppt_y</p:attrName>
                                        </p:attrNameLst>
                                      </p:cBhvr>
                                      <p:rCtr x="-11667" y="139"/>
                                    </p:animMotion>
                                  </p:childTnLst>
                                </p:cTn>
                              </p:par>
                              <p:par>
                                <p:cTn id="13" presetID="42" presetClass="path" presetSubtype="0" accel="50000" decel="50000" fill="hold" nodeType="withEffect">
                                  <p:stCondLst>
                                    <p:cond delay="0"/>
                                  </p:stCondLst>
                                  <p:childTnLst>
                                    <p:animMotion origin="layout" path="M 3.61111E-6 -1.11111E-6 L -0.21025 0.00556 " pathEditMode="relative" rAng="0" ptsTypes="AA">
                                      <p:cBhvr>
                                        <p:cTn id="14" dur="1000" fill="hold"/>
                                        <p:tgtEl>
                                          <p:spTgt spid="7"/>
                                        </p:tgtEl>
                                        <p:attrNameLst>
                                          <p:attrName>ppt_x</p:attrName>
                                          <p:attrName>ppt_y</p:attrName>
                                        </p:attrNameLst>
                                      </p:cBhvr>
                                      <p:rCtr x="-10521" y="278"/>
                                    </p:animMotion>
                                  </p:childTnLst>
                                </p:cTn>
                              </p:par>
                              <p:par>
                                <p:cTn id="15" presetID="1" presetClass="entr" presetSubtype="0" fill="hold" grpId="0" nodeType="withEffect">
                                  <p:stCondLst>
                                    <p:cond delay="100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100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2116" fill="hold"/>
                                        <p:tgtEl>
                                          <p:spTgt spid="8"/>
                                        </p:tgtEl>
                                      </p:cBhvr>
                                    </p:cmd>
                                  </p:childTnLst>
                                </p:cTn>
                              </p:par>
                              <p:par>
                                <p:cTn id="23" presetID="1" presetClass="mediacall" presetSubtype="0" fill="hold" nodeType="withEffect">
                                  <p:stCondLst>
                                    <p:cond delay="0"/>
                                  </p:stCondLst>
                                  <p:childTnLst>
                                    <p:cmd type="call" cmd="playFrom(0.0)">
                                      <p:cBhvr>
                                        <p:cTn id="24" dur="12173" fill="hold"/>
                                        <p:tgtEl>
                                          <p:spTgt spid="7"/>
                                        </p:tgtEl>
                                      </p:cBhvr>
                                    </p:cmd>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9" repeatCount="indefinite" fill="hold" display="0">
                  <p:stCondLst>
                    <p:cond delay="indefinite"/>
                  </p:stCondLst>
                  <p:endCondLst>
                    <p:cond evt="onNext" delay="0">
                      <p:tgtEl>
                        <p:sldTgt/>
                      </p:tgtEl>
                    </p:cond>
                  </p:endCondLst>
                </p:cTn>
                <p:tgtEl>
                  <p:spTgt spid="7"/>
                </p:tgtEl>
              </p:cMediaNode>
            </p:video>
            <p:video>
              <p:cMediaNode vol="80000">
                <p:cTn id="40" repeatCount="indefinite" fill="hold" display="0">
                  <p:stCondLst>
                    <p:cond delay="indefinite"/>
                  </p:stCondLst>
                  <p:endCondLst>
                    <p:cond evt="onNext" delay="0">
                      <p:tgtEl>
                        <p:sldTgt/>
                      </p:tgtEl>
                    </p:cond>
                  </p:endCondLst>
                </p:cTn>
                <p:tgtEl>
                  <p:spTgt spid="8"/>
                </p:tgtEl>
              </p:cMediaNode>
            </p:video>
          </p:childTnLst>
        </p:cTn>
      </p:par>
    </p:tnLst>
    <p:bldLst>
      <p:bldP spid="3" grpId="0"/>
      <p:bldP spid="9" grpId="0"/>
      <p:bldP spid="11" grpId="0"/>
      <p:bldP spid="14"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832"/>
            <a:ext cx="9144000" cy="828368"/>
          </a:xfrm>
        </p:spPr>
        <p:txBody>
          <a:bodyPr>
            <a:normAutofit/>
          </a:bodyPr>
          <a:lstStyle/>
          <a:p>
            <a:r>
              <a:rPr lang="en-US" sz="3100" dirty="0" smtClean="0"/>
              <a:t>Staten Island Field Sites</a:t>
            </a:r>
            <a:endParaRPr lang="en-US" sz="3100" dirty="0"/>
          </a:p>
        </p:txBody>
      </p:sp>
      <p:sp>
        <p:nvSpPr>
          <p:cNvPr id="4" name="Content Placeholder 3"/>
          <p:cNvSpPr>
            <a:spLocks noGrp="1"/>
          </p:cNvSpPr>
          <p:nvPr>
            <p:ph idx="1"/>
          </p:nvPr>
        </p:nvSpPr>
        <p:spPr>
          <a:xfrm>
            <a:off x="457200" y="1600200"/>
            <a:ext cx="8247888" cy="4525963"/>
          </a:xfrm>
        </p:spPr>
        <p:txBody>
          <a:bodyPr/>
          <a:lstStyle/>
          <a:p>
            <a:endParaRPr lang="en-US" dirty="0"/>
          </a:p>
        </p:txBody>
      </p:sp>
      <p:grpSp>
        <p:nvGrpSpPr>
          <p:cNvPr id="24" name="Group 23"/>
          <p:cNvGrpSpPr/>
          <p:nvPr/>
        </p:nvGrpSpPr>
        <p:grpSpPr>
          <a:xfrm>
            <a:off x="1600200" y="914399"/>
            <a:ext cx="5268082" cy="5638800"/>
            <a:chOff x="878573" y="6609835"/>
            <a:chExt cx="1486732" cy="1447800"/>
          </a:xfrm>
        </p:grpSpPr>
        <p:pic>
          <p:nvPicPr>
            <p:cNvPr id="29" name="Picture 28"/>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878573" y="6609835"/>
              <a:ext cx="1486732" cy="1447800"/>
            </a:xfrm>
            <a:prstGeom prst="rect">
              <a:avLst/>
            </a:prstGeom>
            <a:noFill/>
            <a:ln>
              <a:noFill/>
            </a:ln>
          </p:spPr>
        </p:pic>
        <p:sp>
          <p:nvSpPr>
            <p:cNvPr id="30" name="Rectangle 29"/>
            <p:cNvSpPr/>
            <p:nvPr/>
          </p:nvSpPr>
          <p:spPr>
            <a:xfrm>
              <a:off x="1652745" y="7666338"/>
              <a:ext cx="205887" cy="155401"/>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807092"/>
              <a:endParaRPr lang="en-US" sz="9500">
                <a:solidFill>
                  <a:prstClr val="white"/>
                </a:solidFill>
              </a:endParaRPr>
            </a:p>
          </p:txBody>
        </p:sp>
      </p:grpSp>
      <p:grpSp>
        <p:nvGrpSpPr>
          <p:cNvPr id="11" name="Group 10"/>
          <p:cNvGrpSpPr/>
          <p:nvPr/>
        </p:nvGrpSpPr>
        <p:grpSpPr>
          <a:xfrm>
            <a:off x="1524000" y="914400"/>
            <a:ext cx="5715000" cy="5641848"/>
            <a:chOff x="1524000" y="914400"/>
            <a:chExt cx="5715000" cy="5641848"/>
          </a:xfrm>
        </p:grpSpPr>
        <p:grpSp>
          <p:nvGrpSpPr>
            <p:cNvPr id="94" name="Group 93"/>
            <p:cNvGrpSpPr/>
            <p:nvPr/>
          </p:nvGrpSpPr>
          <p:grpSpPr>
            <a:xfrm>
              <a:off x="1524000" y="914400"/>
              <a:ext cx="5715000" cy="5641848"/>
              <a:chOff x="1524000" y="914400"/>
              <a:chExt cx="5715000" cy="5641848"/>
            </a:xfrm>
          </p:grpSpPr>
          <p:grpSp>
            <p:nvGrpSpPr>
              <p:cNvPr id="38" name="Group 37"/>
              <p:cNvGrpSpPr>
                <a:grpSpLocks noChangeAspect="1"/>
              </p:cNvGrpSpPr>
              <p:nvPr/>
            </p:nvGrpSpPr>
            <p:grpSpPr>
              <a:xfrm>
                <a:off x="1524000" y="914400"/>
                <a:ext cx="5711940" cy="5641848"/>
                <a:chOff x="7934665" y="2895600"/>
                <a:chExt cx="3703041" cy="3657600"/>
              </a:xfrm>
            </p:grpSpPr>
            <p:pic>
              <p:nvPicPr>
                <p:cNvPr id="6" name="Picture 5" descr="SiteMap.jp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934665" y="2895600"/>
                  <a:ext cx="3703041" cy="3657600"/>
                </a:xfrm>
                <a:prstGeom prst="rect">
                  <a:avLst/>
                </a:prstGeom>
                <a:ln w="12700">
                  <a:solidFill>
                    <a:schemeClr val="tx1"/>
                  </a:solidFill>
                </a:ln>
              </p:spPr>
            </p:pic>
            <p:sp>
              <p:nvSpPr>
                <p:cNvPr id="7" name="TextBox 6"/>
                <p:cNvSpPr txBox="1"/>
                <p:nvPr/>
              </p:nvSpPr>
              <p:spPr>
                <a:xfrm>
                  <a:off x="10896601" y="3124200"/>
                  <a:ext cx="735979" cy="299297"/>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effectLst/>
                      <a:uLnTx/>
                      <a:uFillTx/>
                    </a:rPr>
                    <a:t>Battery</a:t>
                  </a:r>
                </a:p>
              </p:txBody>
            </p:sp>
            <p:cxnSp>
              <p:nvCxnSpPr>
                <p:cNvPr id="8" name="Straight Connector 7"/>
                <p:cNvCxnSpPr/>
                <p:nvPr/>
              </p:nvCxnSpPr>
              <p:spPr>
                <a:xfrm>
                  <a:off x="10803793" y="2922814"/>
                  <a:ext cx="258074" cy="231643"/>
                </a:xfrm>
                <a:prstGeom prst="line">
                  <a:avLst/>
                </a:prstGeom>
                <a:noFill/>
                <a:ln w="25400" cap="flat" cmpd="sng" algn="ctr">
                  <a:solidFill>
                    <a:sysClr val="windowText" lastClr="000000"/>
                  </a:solidFill>
                  <a:prstDash val="solid"/>
                </a:ln>
                <a:effectLst/>
              </p:spPr>
            </p:cxnSp>
            <p:sp>
              <p:nvSpPr>
                <p:cNvPr id="9" name="TextBox 8"/>
                <p:cNvSpPr txBox="1"/>
                <p:nvPr/>
              </p:nvSpPr>
              <p:spPr>
                <a:xfrm>
                  <a:off x="8001001" y="2971800"/>
                  <a:ext cx="1036314" cy="299297"/>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prstClr val="black"/>
                      </a:solidFill>
                      <a:effectLst/>
                      <a:uLnTx/>
                      <a:uFillTx/>
                    </a:rPr>
                    <a:t>New Jersey</a:t>
                  </a:r>
                </a:p>
              </p:txBody>
            </p:sp>
            <p:sp>
              <p:nvSpPr>
                <p:cNvPr id="10" name="TextBox 9"/>
                <p:cNvSpPr txBox="1"/>
                <p:nvPr/>
              </p:nvSpPr>
              <p:spPr>
                <a:xfrm>
                  <a:off x="10560487" y="3863586"/>
                  <a:ext cx="838862" cy="299297"/>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prstClr val="black"/>
                      </a:solidFill>
                      <a:effectLst/>
                      <a:uLnTx/>
                      <a:uFillTx/>
                    </a:rPr>
                    <a:t>Brooklyn</a:t>
                  </a:r>
                </a:p>
              </p:txBody>
            </p:sp>
            <p:cxnSp>
              <p:nvCxnSpPr>
                <p:cNvPr id="12" name="Straight Connector 11"/>
                <p:cNvCxnSpPr/>
                <p:nvPr/>
              </p:nvCxnSpPr>
              <p:spPr>
                <a:xfrm>
                  <a:off x="10571301" y="6274993"/>
                  <a:ext cx="189826" cy="82458"/>
                </a:xfrm>
                <a:prstGeom prst="line">
                  <a:avLst/>
                </a:prstGeom>
                <a:noFill/>
                <a:ln w="9525" cap="flat" cmpd="sng" algn="ctr">
                  <a:solidFill>
                    <a:sysClr val="window" lastClr="FFFFFF"/>
                  </a:solidFill>
                  <a:prstDash val="solid"/>
                </a:ln>
                <a:effectLst/>
              </p:spPr>
            </p:cxnSp>
            <p:sp>
              <p:nvSpPr>
                <p:cNvPr id="13" name="TextBox 12"/>
                <p:cNvSpPr txBox="1"/>
                <p:nvPr/>
              </p:nvSpPr>
              <p:spPr>
                <a:xfrm>
                  <a:off x="9209210" y="4278809"/>
                  <a:ext cx="644527" cy="538734"/>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prstClr val="black"/>
                      </a:solidFill>
                      <a:effectLst/>
                      <a:uLnTx/>
                      <a:uFillTx/>
                    </a:rPr>
                    <a:t>Staten</a:t>
                  </a:r>
                </a:p>
                <a:p>
                  <a:pPr marL="0" marR="0" lvl="0" indent="0" defTabSz="4572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prstClr val="black"/>
                      </a:solidFill>
                      <a:effectLst/>
                      <a:uLnTx/>
                      <a:uFillTx/>
                    </a:rPr>
                    <a:t>Island</a:t>
                  </a:r>
                </a:p>
              </p:txBody>
            </p:sp>
            <p:sp>
              <p:nvSpPr>
                <p:cNvPr id="14" name="Oval 13"/>
                <p:cNvSpPr/>
                <p:nvPr/>
              </p:nvSpPr>
              <p:spPr>
                <a:xfrm>
                  <a:off x="9007327" y="5580266"/>
                  <a:ext cx="110996" cy="110996"/>
                </a:xfrm>
                <a:prstGeom prst="ellipse">
                  <a:avLst/>
                </a:prstGeom>
                <a:solidFill>
                  <a:srgbClr val="FFFF00"/>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smtClean="0">
                    <a:ln>
                      <a:noFill/>
                    </a:ln>
                    <a:solidFill>
                      <a:prstClr val="black"/>
                    </a:solidFill>
                    <a:effectLst/>
                    <a:uLnTx/>
                    <a:uFillTx/>
                    <a:latin typeface="Calibri"/>
                  </a:endParaRPr>
                </a:p>
              </p:txBody>
            </p:sp>
            <p:sp>
              <p:nvSpPr>
                <p:cNvPr id="15" name="Oval 14"/>
                <p:cNvSpPr/>
                <p:nvPr/>
              </p:nvSpPr>
              <p:spPr>
                <a:xfrm>
                  <a:off x="9155272" y="5493664"/>
                  <a:ext cx="110996" cy="110996"/>
                </a:xfrm>
                <a:prstGeom prst="ellipse">
                  <a:avLst/>
                </a:prstGeom>
                <a:solidFill>
                  <a:srgbClr val="FFFF00"/>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smtClean="0">
                    <a:ln>
                      <a:noFill/>
                    </a:ln>
                    <a:solidFill>
                      <a:prstClr val="black"/>
                    </a:solidFill>
                    <a:effectLst/>
                    <a:uLnTx/>
                    <a:uFillTx/>
                    <a:latin typeface="Calibri"/>
                  </a:endParaRPr>
                </a:p>
              </p:txBody>
            </p:sp>
            <p:sp>
              <p:nvSpPr>
                <p:cNvPr id="16" name="TextBox 15"/>
                <p:cNvSpPr txBox="1"/>
                <p:nvPr/>
              </p:nvSpPr>
              <p:spPr>
                <a:xfrm>
                  <a:off x="8839201" y="5791200"/>
                  <a:ext cx="1165944" cy="538734"/>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2400" kern="0" dirty="0" smtClean="0">
                      <a:solidFill>
                        <a:prstClr val="black"/>
                      </a:solidFill>
                    </a:rPr>
                    <a:t>Arbutus Lake</a:t>
                  </a:r>
                  <a:endParaRPr kumimoji="0" lang="en-US" sz="2400" b="0" i="0" u="none" strike="noStrike" kern="0" cap="none" spc="0" normalizeH="0" baseline="0" noProof="0" dirty="0" smtClean="0">
                    <a:ln>
                      <a:noFill/>
                    </a:ln>
                    <a:solidFill>
                      <a:prstClr val="black"/>
                    </a:solidFill>
                    <a:effectLst/>
                    <a:uLnTx/>
                    <a:uFillTx/>
                  </a:endParaRPr>
                </a:p>
              </p:txBody>
            </p:sp>
            <p:sp>
              <p:nvSpPr>
                <p:cNvPr id="17" name="TextBox 16"/>
                <p:cNvSpPr txBox="1"/>
                <p:nvPr/>
              </p:nvSpPr>
              <p:spPr>
                <a:xfrm>
                  <a:off x="9372601" y="5334000"/>
                  <a:ext cx="1165944" cy="538734"/>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2400" kern="0" noProof="0" dirty="0" smtClean="0">
                      <a:solidFill>
                        <a:prstClr val="black"/>
                      </a:solidFill>
                    </a:rPr>
                    <a:t>Seguine Pond</a:t>
                  </a:r>
                  <a:endParaRPr kumimoji="0" lang="en-US" sz="2400" b="0" i="0" u="none" strike="noStrike" kern="0" cap="none" spc="0" normalizeH="0" baseline="0" noProof="0" dirty="0" smtClean="0">
                    <a:ln>
                      <a:noFill/>
                    </a:ln>
                    <a:solidFill>
                      <a:prstClr val="black"/>
                    </a:solidFill>
                    <a:effectLst/>
                    <a:uLnTx/>
                    <a:uFillTx/>
                  </a:endParaRPr>
                </a:p>
              </p:txBody>
            </p:sp>
            <p:cxnSp>
              <p:nvCxnSpPr>
                <p:cNvPr id="18" name="Straight Connector 17"/>
                <p:cNvCxnSpPr/>
                <p:nvPr/>
              </p:nvCxnSpPr>
              <p:spPr>
                <a:xfrm flipH="1" flipV="1">
                  <a:off x="9144001" y="5638800"/>
                  <a:ext cx="41708" cy="25259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flipV="1">
                  <a:off x="9265921" y="5562600"/>
                  <a:ext cx="316026" cy="3688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9083041" y="5547360"/>
                  <a:ext cx="110996" cy="110996"/>
                </a:xfrm>
                <a:prstGeom prst="ellipse">
                  <a:avLst/>
                </a:prstGeom>
                <a:solidFill>
                  <a:srgbClr val="FFFF00"/>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smtClean="0">
                    <a:ln>
                      <a:noFill/>
                    </a:ln>
                    <a:solidFill>
                      <a:prstClr val="black"/>
                    </a:solidFill>
                    <a:effectLst/>
                    <a:uLnTx/>
                    <a:uFillTx/>
                    <a:latin typeface="Calibri"/>
                  </a:endParaRPr>
                </a:p>
              </p:txBody>
            </p:sp>
            <p:sp>
              <p:nvSpPr>
                <p:cNvPr id="22" name="TextBox 21"/>
                <p:cNvSpPr txBox="1"/>
                <p:nvPr/>
              </p:nvSpPr>
              <p:spPr>
                <a:xfrm>
                  <a:off x="8077201" y="5943600"/>
                  <a:ext cx="1165944" cy="538734"/>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2400" kern="0" dirty="0" smtClean="0">
                      <a:solidFill>
                        <a:prstClr val="black"/>
                      </a:solidFill>
                    </a:rPr>
                    <a:t> Wolfe’s Pond</a:t>
                  </a:r>
                  <a:endParaRPr kumimoji="0" lang="en-US" sz="2400" b="0" i="0" u="none" strike="noStrike" kern="0" cap="none" spc="0" normalizeH="0" baseline="0" noProof="0" dirty="0" smtClean="0">
                    <a:ln>
                      <a:noFill/>
                    </a:ln>
                    <a:solidFill>
                      <a:prstClr val="black"/>
                    </a:solidFill>
                    <a:effectLst/>
                    <a:uLnTx/>
                    <a:uFillTx/>
                  </a:endParaRPr>
                </a:p>
              </p:txBody>
            </p:sp>
            <p:cxnSp>
              <p:nvCxnSpPr>
                <p:cNvPr id="23" name="Straight Connector 22"/>
                <p:cNvCxnSpPr/>
                <p:nvPr/>
              </p:nvCxnSpPr>
              <p:spPr>
                <a:xfrm flipV="1">
                  <a:off x="8808721" y="5684520"/>
                  <a:ext cx="228600" cy="27432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0058401" y="6353623"/>
                  <a:ext cx="13716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10049015" y="6057221"/>
                  <a:ext cx="1371600" cy="299297"/>
                </a:xfrm>
                <a:prstGeom prst="rect">
                  <a:avLst/>
                </a:prstGeom>
                <a:noFill/>
              </p:spPr>
              <p:txBody>
                <a:bodyPr wrap="square" rtlCol="0">
                  <a:spAutoFit/>
                </a:bodyPr>
                <a:lstStyle/>
                <a:p>
                  <a:pPr algn="ctr"/>
                  <a:r>
                    <a:rPr lang="en-US" sz="2400" dirty="0" smtClean="0"/>
                    <a:t>10 km</a:t>
                  </a:r>
                  <a:endParaRPr lang="en-US" sz="2400" dirty="0"/>
                </a:p>
              </p:txBody>
            </p:sp>
          </p:grpSp>
          <p:sp>
            <p:nvSpPr>
              <p:cNvPr id="93" name="Rectangle 92"/>
              <p:cNvSpPr/>
              <p:nvPr/>
            </p:nvSpPr>
            <p:spPr>
              <a:xfrm>
                <a:off x="1524000" y="914400"/>
                <a:ext cx="5715000" cy="5638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p:cNvSpPr txBox="1"/>
            <p:nvPr/>
          </p:nvSpPr>
          <p:spPr>
            <a:xfrm>
              <a:off x="5029200" y="4114800"/>
              <a:ext cx="1447800" cy="369332"/>
            </a:xfrm>
            <a:prstGeom prst="rect">
              <a:avLst/>
            </a:prstGeom>
            <a:noFill/>
          </p:spPr>
          <p:txBody>
            <a:bodyPr wrap="square" rtlCol="0">
              <a:spAutoFit/>
            </a:bodyPr>
            <a:lstStyle/>
            <a:p>
              <a:r>
                <a:rPr lang="en-US" dirty="0" smtClean="0"/>
                <a:t>Lower Bay</a:t>
              </a:r>
              <a:endParaRPr lang="en-US" dirty="0"/>
            </a:p>
          </p:txBody>
        </p:sp>
      </p:grpSp>
      <p:grpSp>
        <p:nvGrpSpPr>
          <p:cNvPr id="92" name="Group 91"/>
          <p:cNvGrpSpPr/>
          <p:nvPr/>
        </p:nvGrpSpPr>
        <p:grpSpPr>
          <a:xfrm>
            <a:off x="1447800" y="381000"/>
            <a:ext cx="7550317" cy="6266688"/>
            <a:chOff x="1447800" y="381000"/>
            <a:chExt cx="7550317" cy="6266688"/>
          </a:xfrm>
        </p:grpSpPr>
        <p:grpSp>
          <p:nvGrpSpPr>
            <p:cNvPr id="75" name="Group 74"/>
            <p:cNvGrpSpPr/>
            <p:nvPr/>
          </p:nvGrpSpPr>
          <p:grpSpPr>
            <a:xfrm>
              <a:off x="1447800" y="762000"/>
              <a:ext cx="7550317" cy="5885688"/>
              <a:chOff x="1447800" y="762000"/>
              <a:chExt cx="7550317" cy="5885688"/>
            </a:xfrm>
          </p:grpSpPr>
          <p:grpSp>
            <p:nvGrpSpPr>
              <p:cNvPr id="68" name="Group 67"/>
              <p:cNvGrpSpPr/>
              <p:nvPr/>
            </p:nvGrpSpPr>
            <p:grpSpPr>
              <a:xfrm>
                <a:off x="4203228" y="762000"/>
                <a:ext cx="4794889" cy="5885688"/>
                <a:chOff x="4203228" y="762000"/>
                <a:chExt cx="4794889" cy="5885688"/>
              </a:xfrm>
            </p:grpSpPr>
            <p:grpSp>
              <p:nvGrpSpPr>
                <p:cNvPr id="39" name="Group 38"/>
                <p:cNvGrpSpPr>
                  <a:grpSpLocks noChangeAspect="1"/>
                </p:cNvGrpSpPr>
                <p:nvPr/>
              </p:nvGrpSpPr>
              <p:grpSpPr>
                <a:xfrm>
                  <a:off x="4203228" y="762000"/>
                  <a:ext cx="1580136" cy="2990088"/>
                  <a:chOff x="5125480" y="52386"/>
                  <a:chExt cx="2594903" cy="4910328"/>
                </a:xfrm>
              </p:grpSpPr>
              <p:pic>
                <p:nvPicPr>
                  <p:cNvPr id="40" name="Picture 3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25480" y="52386"/>
                    <a:ext cx="2470227" cy="4910328"/>
                  </a:xfrm>
                  <a:prstGeom prst="rect">
                    <a:avLst/>
                  </a:prstGeom>
                </p:spPr>
              </p:pic>
              <p:cxnSp>
                <p:nvCxnSpPr>
                  <p:cNvPr id="41" name="Straight Connector 40"/>
                  <p:cNvCxnSpPr/>
                  <p:nvPr/>
                </p:nvCxnSpPr>
                <p:spPr>
                  <a:xfrm>
                    <a:off x="6629400" y="4819160"/>
                    <a:ext cx="9144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6481893" y="4307003"/>
                    <a:ext cx="1238490" cy="555974"/>
                  </a:xfrm>
                  <a:prstGeom prst="rect">
                    <a:avLst/>
                  </a:prstGeom>
                  <a:noFill/>
                </p:spPr>
                <p:txBody>
                  <a:bodyPr wrap="square" rtlCol="0">
                    <a:spAutoFit/>
                  </a:bodyPr>
                  <a:lstStyle/>
                  <a:p>
                    <a:pPr algn="ctr"/>
                    <a:r>
                      <a:rPr lang="en-US" sz="1600" dirty="0" smtClean="0">
                        <a:solidFill>
                          <a:srgbClr val="FFFF00"/>
                        </a:solidFill>
                      </a:rPr>
                      <a:t>50 m</a:t>
                    </a:r>
                    <a:endParaRPr lang="en-US" sz="1600" dirty="0">
                      <a:solidFill>
                        <a:srgbClr val="FFFF00"/>
                      </a:solidFill>
                    </a:endParaRPr>
                  </a:p>
                </p:txBody>
              </p:sp>
            </p:grpSp>
            <p:grpSp>
              <p:nvGrpSpPr>
                <p:cNvPr id="51" name="Group 50"/>
                <p:cNvGrpSpPr>
                  <a:grpSpLocks noChangeAspect="1"/>
                </p:cNvGrpSpPr>
                <p:nvPr/>
              </p:nvGrpSpPr>
              <p:grpSpPr>
                <a:xfrm>
                  <a:off x="7543800" y="3657600"/>
                  <a:ext cx="1454317" cy="2990088"/>
                  <a:chOff x="7699252" y="52386"/>
                  <a:chExt cx="2388284" cy="4910328"/>
                </a:xfrm>
              </p:grpSpPr>
              <p:pic>
                <p:nvPicPr>
                  <p:cNvPr id="52" name="Picture 51"/>
                  <p:cNvPicPr preferRelativeResize="0">
                    <a:picLocks/>
                  </p:cNvPicPr>
                  <p:nvPr/>
                </p:nvPicPr>
                <p:blipFill>
                  <a:blip r:embed="rId7">
                    <a:extLst>
                      <a:ext uri="{28A0092B-C50C-407E-A947-70E740481C1C}">
                        <a14:useLocalDpi xmlns:a14="http://schemas.microsoft.com/office/drawing/2010/main" val="0"/>
                      </a:ext>
                    </a:extLst>
                  </a:blip>
                  <a:stretch>
                    <a:fillRect/>
                  </a:stretch>
                </p:blipFill>
                <p:spPr>
                  <a:xfrm>
                    <a:off x="7699252" y="52386"/>
                    <a:ext cx="2357560" cy="4910328"/>
                  </a:xfrm>
                  <a:prstGeom prst="rect">
                    <a:avLst/>
                  </a:prstGeom>
                </p:spPr>
              </p:pic>
              <p:cxnSp>
                <p:nvCxnSpPr>
                  <p:cNvPr id="59" name="Straight Connector 58"/>
                  <p:cNvCxnSpPr/>
                  <p:nvPr/>
                </p:nvCxnSpPr>
                <p:spPr>
                  <a:xfrm>
                    <a:off x="9350466" y="4818888"/>
                    <a:ext cx="595194"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9075742" y="4362258"/>
                    <a:ext cx="1011794" cy="555974"/>
                  </a:xfrm>
                  <a:prstGeom prst="rect">
                    <a:avLst/>
                  </a:prstGeom>
                  <a:noFill/>
                </p:spPr>
                <p:txBody>
                  <a:bodyPr wrap="square" rtlCol="0">
                    <a:spAutoFit/>
                  </a:bodyPr>
                  <a:lstStyle/>
                  <a:p>
                    <a:pPr algn="ctr"/>
                    <a:r>
                      <a:rPr lang="en-US" sz="1600" dirty="0" smtClean="0">
                        <a:solidFill>
                          <a:srgbClr val="FFFF00"/>
                        </a:solidFill>
                      </a:rPr>
                      <a:t>50 m</a:t>
                    </a:r>
                    <a:endParaRPr lang="en-US" sz="1600" dirty="0">
                      <a:solidFill>
                        <a:srgbClr val="FFFF00"/>
                      </a:solidFill>
                    </a:endParaRPr>
                  </a:p>
                </p:txBody>
              </p:sp>
            </p:grpSp>
            <p:grpSp>
              <p:nvGrpSpPr>
                <p:cNvPr id="61" name="Group 60"/>
                <p:cNvGrpSpPr>
                  <a:grpSpLocks noChangeAspect="1"/>
                </p:cNvGrpSpPr>
                <p:nvPr/>
              </p:nvGrpSpPr>
              <p:grpSpPr>
                <a:xfrm>
                  <a:off x="5867400" y="2209800"/>
                  <a:ext cx="1618574" cy="2990088"/>
                  <a:chOff x="5181600" y="20726400"/>
                  <a:chExt cx="2658024" cy="4910328"/>
                </a:xfrm>
              </p:grpSpPr>
              <p:pic>
                <p:nvPicPr>
                  <p:cNvPr id="62" name="Picture 61"/>
                  <p:cNvPicPr>
                    <a:picLocks noChangeAspect="1"/>
                  </p:cNvPicPr>
                  <p:nvPr/>
                </p:nvPicPr>
                <p:blipFill rotWithShape="1">
                  <a:blip r:embed="rId8">
                    <a:extLst>
                      <a:ext uri="{28A0092B-C50C-407E-A947-70E740481C1C}">
                        <a14:useLocalDpi xmlns:a14="http://schemas.microsoft.com/office/drawing/2010/main" val="0"/>
                      </a:ext>
                    </a:extLst>
                  </a:blip>
                  <a:srcRect l="14216" t="7518" r="10062" b="2273"/>
                  <a:stretch/>
                </p:blipFill>
                <p:spPr>
                  <a:xfrm>
                    <a:off x="5181600" y="20726400"/>
                    <a:ext cx="2486025" cy="4910328"/>
                  </a:xfrm>
                  <a:prstGeom prst="rect">
                    <a:avLst/>
                  </a:prstGeom>
                </p:spPr>
              </p:pic>
              <p:cxnSp>
                <p:nvCxnSpPr>
                  <p:cNvPr id="63" name="Straight Connector 62"/>
                  <p:cNvCxnSpPr/>
                  <p:nvPr/>
                </p:nvCxnSpPr>
                <p:spPr>
                  <a:xfrm>
                    <a:off x="7162800" y="25493472"/>
                    <a:ext cx="3048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6683229" y="24981017"/>
                    <a:ext cx="1156395" cy="555974"/>
                  </a:xfrm>
                  <a:prstGeom prst="rect">
                    <a:avLst/>
                  </a:prstGeom>
                  <a:noFill/>
                </p:spPr>
                <p:txBody>
                  <a:bodyPr wrap="square" rtlCol="0">
                    <a:spAutoFit/>
                  </a:bodyPr>
                  <a:lstStyle/>
                  <a:p>
                    <a:pPr algn="ctr"/>
                    <a:r>
                      <a:rPr lang="en-US" sz="1600" dirty="0" smtClean="0">
                        <a:solidFill>
                          <a:srgbClr val="FFFF00"/>
                        </a:solidFill>
                      </a:rPr>
                      <a:t>50 m</a:t>
                    </a:r>
                    <a:endParaRPr lang="en-US" sz="1600" dirty="0">
                      <a:solidFill>
                        <a:srgbClr val="FFFF00"/>
                      </a:solidFill>
                    </a:endParaRPr>
                  </a:p>
                </p:txBody>
              </p:sp>
            </p:grpSp>
          </p:grpSp>
          <p:cxnSp>
            <p:nvCxnSpPr>
              <p:cNvPr id="69" name="Straight Connector 68"/>
              <p:cNvCxnSpPr/>
              <p:nvPr/>
            </p:nvCxnSpPr>
            <p:spPr>
              <a:xfrm flipH="1">
                <a:off x="1600200" y="3657600"/>
                <a:ext cx="2514600" cy="6858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flipV="1">
                <a:off x="1524000" y="4419600"/>
                <a:ext cx="4267200" cy="6858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H="1" flipV="1">
                <a:off x="1447800" y="4453128"/>
                <a:ext cx="6050070" cy="2133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9" name="TextBox 88"/>
            <p:cNvSpPr txBox="1"/>
            <p:nvPr/>
          </p:nvSpPr>
          <p:spPr>
            <a:xfrm>
              <a:off x="4191000" y="381000"/>
              <a:ext cx="1524000" cy="400110"/>
            </a:xfrm>
            <a:prstGeom prst="rect">
              <a:avLst/>
            </a:prstGeom>
            <a:noFill/>
          </p:spPr>
          <p:txBody>
            <a:bodyPr wrap="square" rtlCol="0">
              <a:spAutoFit/>
            </a:bodyPr>
            <a:lstStyle/>
            <a:p>
              <a:pPr algn="ctr"/>
              <a:r>
                <a:rPr lang="en-US" sz="2000" dirty="0" smtClean="0"/>
                <a:t>Seguine</a:t>
              </a:r>
              <a:endParaRPr lang="en-US" sz="2000" dirty="0"/>
            </a:p>
          </p:txBody>
        </p:sp>
        <p:sp>
          <p:nvSpPr>
            <p:cNvPr id="90" name="TextBox 89"/>
            <p:cNvSpPr txBox="1"/>
            <p:nvPr/>
          </p:nvSpPr>
          <p:spPr>
            <a:xfrm>
              <a:off x="5867400" y="1828800"/>
              <a:ext cx="1524000" cy="400110"/>
            </a:xfrm>
            <a:prstGeom prst="rect">
              <a:avLst/>
            </a:prstGeom>
            <a:noFill/>
          </p:spPr>
          <p:txBody>
            <a:bodyPr wrap="square" rtlCol="0">
              <a:spAutoFit/>
            </a:bodyPr>
            <a:lstStyle/>
            <a:p>
              <a:pPr algn="ctr"/>
              <a:r>
                <a:rPr lang="en-US" sz="2000" dirty="0" smtClean="0"/>
                <a:t>Arbutus</a:t>
              </a:r>
              <a:endParaRPr lang="en-US" sz="2000" dirty="0"/>
            </a:p>
          </p:txBody>
        </p:sp>
        <p:sp>
          <p:nvSpPr>
            <p:cNvPr id="91" name="TextBox 90"/>
            <p:cNvSpPr txBox="1"/>
            <p:nvPr/>
          </p:nvSpPr>
          <p:spPr>
            <a:xfrm>
              <a:off x="7467600" y="3276600"/>
              <a:ext cx="1524000" cy="400110"/>
            </a:xfrm>
            <a:prstGeom prst="rect">
              <a:avLst/>
            </a:prstGeom>
            <a:noFill/>
          </p:spPr>
          <p:txBody>
            <a:bodyPr wrap="square" rtlCol="0">
              <a:spAutoFit/>
            </a:bodyPr>
            <a:lstStyle/>
            <a:p>
              <a:pPr algn="ctr"/>
              <a:r>
                <a:rPr lang="en-US" sz="2000" dirty="0" smtClean="0"/>
                <a:t>Wolfe’s</a:t>
              </a:r>
              <a:endParaRPr lang="en-US" sz="2000" dirty="0"/>
            </a:p>
          </p:txBody>
        </p:sp>
      </p:grpSp>
      <p:sp>
        <p:nvSpPr>
          <p:cNvPr id="3" name="TextBox 2"/>
          <p:cNvSpPr txBox="1"/>
          <p:nvPr/>
        </p:nvSpPr>
        <p:spPr>
          <a:xfrm>
            <a:off x="533400" y="914400"/>
            <a:ext cx="3810000" cy="461665"/>
          </a:xfrm>
          <a:prstGeom prst="rect">
            <a:avLst/>
          </a:prstGeom>
          <a:noFill/>
        </p:spPr>
        <p:txBody>
          <a:bodyPr wrap="square" rtlCol="0">
            <a:spAutoFit/>
          </a:bodyPr>
          <a:lstStyle/>
          <a:p>
            <a:r>
              <a:rPr lang="en-US" sz="2400" dirty="0" smtClean="0"/>
              <a:t>Poster 246-15 on Tuesday</a:t>
            </a:r>
            <a:endParaRPr lang="en-US" sz="2400" dirty="0"/>
          </a:p>
        </p:txBody>
      </p:sp>
      <p:grpSp>
        <p:nvGrpSpPr>
          <p:cNvPr id="26" name="Group 25"/>
          <p:cNvGrpSpPr/>
          <p:nvPr/>
        </p:nvGrpSpPr>
        <p:grpSpPr>
          <a:xfrm>
            <a:off x="5867400" y="2209800"/>
            <a:ext cx="3112008" cy="4437888"/>
            <a:chOff x="5867400" y="2209800"/>
            <a:chExt cx="3112008" cy="4437888"/>
          </a:xfrm>
        </p:grpSpPr>
        <p:sp>
          <p:nvSpPr>
            <p:cNvPr id="20" name="Rectangle 19"/>
            <p:cNvSpPr/>
            <p:nvPr/>
          </p:nvSpPr>
          <p:spPr>
            <a:xfrm>
              <a:off x="5867400" y="2209800"/>
              <a:ext cx="1517904" cy="2990088"/>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7543800" y="3657600"/>
              <a:ext cx="1435608" cy="2990088"/>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TextBox 26"/>
          <p:cNvSpPr txBox="1"/>
          <p:nvPr/>
        </p:nvSpPr>
        <p:spPr>
          <a:xfrm>
            <a:off x="7162800" y="4572000"/>
            <a:ext cx="1981200" cy="646331"/>
          </a:xfrm>
          <a:prstGeom prst="rect">
            <a:avLst/>
          </a:prstGeom>
          <a:noFill/>
        </p:spPr>
        <p:txBody>
          <a:bodyPr wrap="square" rtlCol="0">
            <a:spAutoFit/>
          </a:bodyPr>
          <a:lstStyle/>
          <a:p>
            <a:pPr algn="ctr"/>
            <a:r>
              <a:rPr lang="en-US" dirty="0" smtClean="0"/>
              <a:t>First Record from NY Harbor</a:t>
            </a:r>
            <a:endParaRPr lang="en-US" dirty="0"/>
          </a:p>
        </p:txBody>
      </p:sp>
    </p:spTree>
    <p:extLst>
      <p:ext uri="{BB962C8B-B14F-4D97-AF65-F5344CB8AC3E}">
        <p14:creationId xmlns:p14="http://schemas.microsoft.com/office/powerpoint/2010/main" val="2530641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4"/>
                                        </p:tgtEl>
                                        <p:attrNameLst>
                                          <p:attrName>style.visibility</p:attrName>
                                        </p:attrNameLst>
                                      </p:cBhvr>
                                      <p:to>
                                        <p:strVal val="hidden"/>
                                      </p:to>
                                    </p:set>
                                  </p:childTnLst>
                                </p:cTn>
                              </p:par>
                              <p:par>
                                <p:cTn id="7" presetID="42" presetClass="path" presetSubtype="0" accel="50000" decel="50000" fill="hold" grpId="0" nodeType="withEffect">
                                  <p:stCondLst>
                                    <p:cond delay="0"/>
                                  </p:stCondLst>
                                  <p:childTnLst>
                                    <p:animMotion origin="layout" path="M 0 4.44444E-6 L -0.25833 0.00486 " pathEditMode="relative" rAng="0" ptsTypes="AA">
                                      <p:cBhvr>
                                        <p:cTn id="8" dur="1000" fill="hold"/>
                                        <p:tgtEl>
                                          <p:spTgt spid="2"/>
                                        </p:tgtEl>
                                        <p:attrNameLst>
                                          <p:attrName>ppt_x</p:attrName>
                                          <p:attrName>ppt_y</p:attrName>
                                        </p:attrNameLst>
                                      </p:cBhvr>
                                      <p:rCtr x="-12917" y="231"/>
                                    </p:animMotion>
                                  </p:childTnLst>
                                </p:cTn>
                              </p:par>
                              <p:par>
                                <p:cTn id="9" presetID="6" presetClass="emph" presetSubtype="0" fill="hold" nodeType="withEffect">
                                  <p:stCondLst>
                                    <p:cond delay="0"/>
                                  </p:stCondLst>
                                  <p:childTnLst>
                                    <p:animScale>
                                      <p:cBhvr>
                                        <p:cTn id="10" dur="1000" fill="hold"/>
                                        <p:tgtEl>
                                          <p:spTgt spid="11"/>
                                        </p:tgtEl>
                                      </p:cBhvr>
                                      <p:by x="50000" y="50000"/>
                                    </p:animScale>
                                  </p:childTnLst>
                                </p:cTn>
                              </p:par>
                              <p:par>
                                <p:cTn id="11" presetID="42" presetClass="path" presetSubtype="0" accel="50000" decel="50000" fill="hold" nodeType="withEffect">
                                  <p:stCondLst>
                                    <p:cond delay="0"/>
                                  </p:stCondLst>
                                  <p:childTnLst>
                                    <p:animMotion origin="layout" path="M 3.33333E-6 -0.00024 L -0.2625 -0.00024 " pathEditMode="relative" rAng="0" ptsTypes="AA">
                                      <p:cBhvr>
                                        <p:cTn id="12" dur="1000" fill="hold"/>
                                        <p:tgtEl>
                                          <p:spTgt spid="11"/>
                                        </p:tgtEl>
                                        <p:attrNameLst>
                                          <p:attrName>ppt_x</p:attrName>
                                          <p:attrName>ppt_y</p:attrName>
                                        </p:attrNameLst>
                                      </p:cBhvr>
                                      <p:rCtr x="-13125" y="0"/>
                                    </p:animMotion>
                                  </p:childTnLst>
                                </p:cTn>
                              </p:par>
                              <p:par>
                                <p:cTn id="13" presetID="1" presetClass="entr" presetSubtype="0" fill="hold" nodeType="withEffect">
                                  <p:stCondLst>
                                    <p:cond delay="1000"/>
                                  </p:stCondLst>
                                  <p:childTnLst>
                                    <p:set>
                                      <p:cBhvr>
                                        <p:cTn id="14" dur="1" fill="hold">
                                          <p:stCondLst>
                                            <p:cond delay="0"/>
                                          </p:stCondLst>
                                        </p:cTn>
                                        <p:tgtEl>
                                          <p:spTgt spid="92"/>
                                        </p:tgtEl>
                                        <p:attrNameLst>
                                          <p:attrName>style.visibility</p:attrName>
                                        </p:attrNameLst>
                                      </p:cBhvr>
                                      <p:to>
                                        <p:strVal val="visible"/>
                                      </p:to>
                                    </p:set>
                                  </p:childTnLst>
                                </p:cTn>
                              </p:par>
                              <p:par>
                                <p:cTn id="15" presetID="1" presetClass="exit"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par>
                                <p:cTn id="23" presetID="1"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6400" y="-23012400"/>
            <a:ext cx="8229600" cy="4525963"/>
          </a:xfrm>
        </p:spPr>
        <p:txBody>
          <a:bodyPr/>
          <a:lstStyle/>
          <a:p>
            <a:endParaRPr lang="en-US" dirty="0"/>
          </a:p>
        </p:txBody>
      </p:sp>
      <p:sp>
        <p:nvSpPr>
          <p:cNvPr id="17" name="Title 1"/>
          <p:cNvSpPr>
            <a:spLocks noGrp="1"/>
          </p:cNvSpPr>
          <p:nvPr>
            <p:ph type="title"/>
          </p:nvPr>
        </p:nvSpPr>
        <p:spPr>
          <a:xfrm>
            <a:off x="0" y="9832"/>
            <a:ext cx="9144000" cy="828368"/>
          </a:xfrm>
        </p:spPr>
        <p:txBody>
          <a:bodyPr>
            <a:normAutofit/>
          </a:bodyPr>
          <a:lstStyle/>
          <a:p>
            <a:r>
              <a:rPr lang="en-US" sz="3100" dirty="0" smtClean="0"/>
              <a:t>Seguine Pond and the Terminal Moraine</a:t>
            </a:r>
            <a:endParaRPr lang="en-US" sz="3100" dirty="0"/>
          </a:p>
        </p:txBody>
      </p:sp>
      <p:grpSp>
        <p:nvGrpSpPr>
          <p:cNvPr id="76" name="Group 75"/>
          <p:cNvGrpSpPr/>
          <p:nvPr/>
        </p:nvGrpSpPr>
        <p:grpSpPr>
          <a:xfrm>
            <a:off x="228600" y="1101037"/>
            <a:ext cx="2983520" cy="5305556"/>
            <a:chOff x="228600" y="1101037"/>
            <a:chExt cx="2983520" cy="5305556"/>
          </a:xfrm>
        </p:grpSpPr>
        <p:pic>
          <p:nvPicPr>
            <p:cNvPr id="26" name="Picture 25" descr="Screen shot 2013-04-09 at 2.27.01 PM.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46865" y="1104249"/>
              <a:ext cx="2965255" cy="5302344"/>
            </a:xfrm>
            <a:prstGeom prst="rect">
              <a:avLst/>
            </a:prstGeom>
          </p:spPr>
        </p:pic>
        <p:sp>
          <p:nvSpPr>
            <p:cNvPr id="27" name="TextBox 7"/>
            <p:cNvSpPr txBox="1">
              <a:spLocks noChangeArrowheads="1"/>
            </p:cNvSpPr>
            <p:nvPr/>
          </p:nvSpPr>
          <p:spPr bwMode="auto">
            <a:xfrm>
              <a:off x="228600" y="1101037"/>
              <a:ext cx="118744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hangingPunct="1"/>
              <a:r>
                <a:rPr lang="en-US" sz="1800" b="1" dirty="0" smtClean="0">
                  <a:solidFill>
                    <a:srgbClr val="FFFF66"/>
                  </a:solidFill>
                  <a:latin typeface="Calibri" charset="0"/>
                </a:rPr>
                <a:t>Before</a:t>
              </a:r>
            </a:p>
            <a:p>
              <a:pPr defTabSz="457200" eaLnBrk="1" hangingPunct="1"/>
              <a:r>
                <a:rPr lang="en-US" sz="1800" b="1" dirty="0" smtClean="0">
                  <a:solidFill>
                    <a:srgbClr val="FFFF66"/>
                  </a:solidFill>
                  <a:latin typeface="Calibri" charset="0"/>
                </a:rPr>
                <a:t>Sandy</a:t>
              </a:r>
              <a:endParaRPr lang="en-US" sz="1800" b="1" dirty="0">
                <a:solidFill>
                  <a:srgbClr val="FFFF66"/>
                </a:solidFill>
                <a:latin typeface="Calibri" charset="0"/>
              </a:endParaRPr>
            </a:p>
          </p:txBody>
        </p:sp>
      </p:grpSp>
      <p:grpSp>
        <p:nvGrpSpPr>
          <p:cNvPr id="75" name="Group 74"/>
          <p:cNvGrpSpPr/>
          <p:nvPr/>
        </p:nvGrpSpPr>
        <p:grpSpPr>
          <a:xfrm>
            <a:off x="3283918" y="1066800"/>
            <a:ext cx="3130044" cy="5329883"/>
            <a:chOff x="3283918" y="1066800"/>
            <a:chExt cx="3130044" cy="5329883"/>
          </a:xfrm>
        </p:grpSpPr>
        <p:pic>
          <p:nvPicPr>
            <p:cNvPr id="25" name="Picture 24" descr="Screen shot 2013-04-09 at 2.26.37 PM.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283918" y="1104247"/>
              <a:ext cx="3036421" cy="5292436"/>
            </a:xfrm>
            <a:prstGeom prst="rect">
              <a:avLst/>
            </a:prstGeom>
          </p:spPr>
        </p:pic>
        <p:sp>
          <p:nvSpPr>
            <p:cNvPr id="28" name="TextBox 8"/>
            <p:cNvSpPr txBox="1">
              <a:spLocks noChangeArrowheads="1"/>
            </p:cNvSpPr>
            <p:nvPr/>
          </p:nvSpPr>
          <p:spPr bwMode="auto">
            <a:xfrm>
              <a:off x="3344660" y="1066800"/>
              <a:ext cx="115496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hangingPunct="1"/>
              <a:r>
                <a:rPr lang="en-US" sz="1800" b="1" dirty="0" smtClean="0">
                  <a:solidFill>
                    <a:srgbClr val="FFFF66"/>
                  </a:solidFill>
                  <a:latin typeface="Calibri" charset="0"/>
                </a:rPr>
                <a:t>After</a:t>
              </a:r>
            </a:p>
            <a:p>
              <a:pPr defTabSz="457200" eaLnBrk="1" hangingPunct="1"/>
              <a:r>
                <a:rPr lang="en-US" sz="1800" b="1" dirty="0" smtClean="0">
                  <a:solidFill>
                    <a:srgbClr val="FFFF66"/>
                  </a:solidFill>
                  <a:latin typeface="Calibri" charset="0"/>
                </a:rPr>
                <a:t>Sandy</a:t>
              </a:r>
              <a:endParaRPr lang="en-US" sz="1800" b="1" dirty="0">
                <a:solidFill>
                  <a:srgbClr val="FFFF66"/>
                </a:solidFill>
                <a:latin typeface="Calibri" charset="0"/>
              </a:endParaRPr>
            </a:p>
          </p:txBody>
        </p:sp>
        <p:sp>
          <p:nvSpPr>
            <p:cNvPr id="29" name="TextBox 28"/>
            <p:cNvSpPr txBox="1"/>
            <p:nvPr/>
          </p:nvSpPr>
          <p:spPr>
            <a:xfrm>
              <a:off x="5026274" y="4777066"/>
              <a:ext cx="1225785" cy="707886"/>
            </a:xfrm>
            <a:prstGeom prst="rect">
              <a:avLst/>
            </a:prstGeom>
            <a:noFill/>
          </p:spPr>
          <p:txBody>
            <a:bodyPr wrap="none" rtlCol="0">
              <a:spAutoFit/>
            </a:bodyPr>
            <a:lstStyle/>
            <a:p>
              <a:pPr defTabSz="457200"/>
              <a:r>
                <a:rPr lang="en-US" sz="2000" dirty="0" err="1" smtClean="0">
                  <a:solidFill>
                    <a:prstClr val="white"/>
                  </a:solidFill>
                </a:rPr>
                <a:t>Overwash</a:t>
              </a:r>
              <a:endParaRPr lang="en-US" sz="2000" dirty="0" smtClean="0">
                <a:solidFill>
                  <a:prstClr val="white"/>
                </a:solidFill>
              </a:endParaRPr>
            </a:p>
            <a:p>
              <a:pPr defTabSz="457200"/>
              <a:r>
                <a:rPr lang="en-US" sz="2000" dirty="0" smtClean="0">
                  <a:solidFill>
                    <a:prstClr val="white"/>
                  </a:solidFill>
                </a:rPr>
                <a:t>Fans</a:t>
              </a:r>
              <a:endParaRPr lang="en-US" sz="2000" dirty="0">
                <a:solidFill>
                  <a:prstClr val="white"/>
                </a:solidFill>
              </a:endParaRPr>
            </a:p>
          </p:txBody>
        </p:sp>
        <p:cxnSp>
          <p:nvCxnSpPr>
            <p:cNvPr id="30" name="Straight Arrow Connector 29"/>
            <p:cNvCxnSpPr/>
            <p:nvPr/>
          </p:nvCxnSpPr>
          <p:spPr>
            <a:xfrm flipV="1">
              <a:off x="6019800" y="2725517"/>
              <a:ext cx="137879" cy="855883"/>
            </a:xfrm>
            <a:prstGeom prst="straightConnector1">
              <a:avLst/>
            </a:prstGeom>
            <a:ln>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5486400" y="3581400"/>
              <a:ext cx="927562" cy="707886"/>
            </a:xfrm>
            <a:prstGeom prst="rect">
              <a:avLst/>
            </a:prstGeom>
            <a:noFill/>
          </p:spPr>
          <p:txBody>
            <a:bodyPr wrap="none" rtlCol="0">
              <a:spAutoFit/>
            </a:bodyPr>
            <a:lstStyle/>
            <a:p>
              <a:pPr defTabSz="457200"/>
              <a:r>
                <a:rPr lang="en-US" sz="2000" dirty="0" smtClean="0">
                  <a:solidFill>
                    <a:prstClr val="white"/>
                  </a:solidFill>
                </a:rPr>
                <a:t>Eroded</a:t>
              </a:r>
            </a:p>
            <a:p>
              <a:pPr defTabSz="457200"/>
              <a:r>
                <a:rPr lang="en-US" sz="2000" dirty="0" smtClean="0">
                  <a:solidFill>
                    <a:prstClr val="white"/>
                  </a:solidFill>
                </a:rPr>
                <a:t>Cliff</a:t>
              </a:r>
              <a:endParaRPr lang="en-US" sz="2000" dirty="0">
                <a:solidFill>
                  <a:prstClr val="white"/>
                </a:solidFill>
              </a:endParaRPr>
            </a:p>
          </p:txBody>
        </p:sp>
        <p:cxnSp>
          <p:nvCxnSpPr>
            <p:cNvPr id="32" name="Straight Arrow Connector 31"/>
            <p:cNvCxnSpPr/>
            <p:nvPr/>
          </p:nvCxnSpPr>
          <p:spPr>
            <a:xfrm flipH="1" flipV="1">
              <a:off x="4456212" y="4411704"/>
              <a:ext cx="562669" cy="476827"/>
            </a:xfrm>
            <a:prstGeom prst="straightConnector1">
              <a:avLst/>
            </a:prstGeom>
            <a:ln>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4343400" y="5943600"/>
              <a:ext cx="1996893" cy="400109"/>
            </a:xfrm>
            <a:prstGeom prst="rect">
              <a:avLst/>
            </a:prstGeom>
            <a:noFill/>
          </p:spPr>
          <p:txBody>
            <a:bodyPr wrap="none" rtlCol="0">
              <a:spAutoFit/>
            </a:bodyPr>
            <a:lstStyle/>
            <a:p>
              <a:pPr defTabSz="457200"/>
              <a:r>
                <a:rPr lang="en-US" sz="2000" dirty="0" smtClean="0">
                  <a:solidFill>
                    <a:prstClr val="white"/>
                  </a:solidFill>
                </a:rPr>
                <a:t>Sediment Plumes</a:t>
              </a:r>
              <a:endParaRPr lang="en-US" sz="2000" dirty="0">
                <a:solidFill>
                  <a:prstClr val="white"/>
                </a:solidFill>
              </a:endParaRPr>
            </a:p>
          </p:txBody>
        </p:sp>
        <p:cxnSp>
          <p:nvCxnSpPr>
            <p:cNvPr id="34" name="Straight Arrow Connector 33"/>
            <p:cNvCxnSpPr>
              <a:stCxn id="33" idx="1"/>
            </p:cNvCxnSpPr>
            <p:nvPr/>
          </p:nvCxnSpPr>
          <p:spPr>
            <a:xfrm flipH="1" flipV="1">
              <a:off x="3997731" y="6014170"/>
              <a:ext cx="345670" cy="129485"/>
            </a:xfrm>
            <a:prstGeom prst="straightConnector1">
              <a:avLst/>
            </a:prstGeom>
            <a:ln>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35" name="Oval 34"/>
            <p:cNvSpPr/>
            <p:nvPr/>
          </p:nvSpPr>
          <p:spPr>
            <a:xfrm>
              <a:off x="3918295" y="3977951"/>
              <a:ext cx="196505" cy="196505"/>
            </a:xfrm>
            <a:prstGeom prst="ellipse">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36" name="Oval 35"/>
            <p:cNvSpPr/>
            <p:nvPr/>
          </p:nvSpPr>
          <p:spPr>
            <a:xfrm>
              <a:off x="3994495" y="3542365"/>
              <a:ext cx="196505" cy="196505"/>
            </a:xfrm>
            <a:prstGeom prst="ellipse">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37" name="Oval 36"/>
            <p:cNvSpPr/>
            <p:nvPr/>
          </p:nvSpPr>
          <p:spPr>
            <a:xfrm>
              <a:off x="3918295" y="2959400"/>
              <a:ext cx="196505" cy="196505"/>
            </a:xfrm>
            <a:prstGeom prst="ellipse">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38" name="Oval 37"/>
            <p:cNvSpPr/>
            <p:nvPr/>
          </p:nvSpPr>
          <p:spPr>
            <a:xfrm>
              <a:off x="3918295" y="2376435"/>
              <a:ext cx="196505" cy="196505"/>
            </a:xfrm>
            <a:prstGeom prst="ellipse">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grpSp>
      <p:grpSp>
        <p:nvGrpSpPr>
          <p:cNvPr id="77" name="Group 76"/>
          <p:cNvGrpSpPr/>
          <p:nvPr/>
        </p:nvGrpSpPr>
        <p:grpSpPr>
          <a:xfrm>
            <a:off x="5486400" y="914400"/>
            <a:ext cx="3505200" cy="5791200"/>
            <a:chOff x="5486400" y="1066800"/>
            <a:chExt cx="3270647" cy="5638800"/>
          </a:xfrm>
        </p:grpSpPr>
        <p:pic>
          <p:nvPicPr>
            <p:cNvPr id="41" name="Picture 40" descr="SiteMap.jp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722399" y="1066800"/>
              <a:ext cx="2777281" cy="2743200"/>
            </a:xfrm>
            <a:prstGeom prst="rect">
              <a:avLst/>
            </a:prstGeom>
            <a:ln w="12700">
              <a:solidFill>
                <a:schemeClr val="tx1"/>
              </a:solidFill>
            </a:ln>
          </p:spPr>
        </p:pic>
        <p:sp>
          <p:nvSpPr>
            <p:cNvPr id="42" name="TextBox 41"/>
            <p:cNvSpPr txBox="1"/>
            <p:nvPr/>
          </p:nvSpPr>
          <p:spPr>
            <a:xfrm>
              <a:off x="7832734" y="1215189"/>
              <a:ext cx="800219" cy="338554"/>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prstClr val="black"/>
                  </a:solidFill>
                  <a:effectLst/>
                  <a:uLnTx/>
                  <a:uFillTx/>
                </a:rPr>
                <a:t>Battery</a:t>
              </a:r>
            </a:p>
          </p:txBody>
        </p:sp>
        <p:cxnSp>
          <p:nvCxnSpPr>
            <p:cNvPr id="43" name="Straight Connector 42"/>
            <p:cNvCxnSpPr/>
            <p:nvPr/>
          </p:nvCxnSpPr>
          <p:spPr>
            <a:xfrm>
              <a:off x="7874245" y="1087211"/>
              <a:ext cx="193556" cy="173732"/>
            </a:xfrm>
            <a:prstGeom prst="line">
              <a:avLst/>
            </a:prstGeom>
            <a:noFill/>
            <a:ln w="25400" cap="flat" cmpd="sng" algn="ctr">
              <a:solidFill>
                <a:sysClr val="windowText" lastClr="000000"/>
              </a:solidFill>
              <a:prstDash val="solid"/>
            </a:ln>
            <a:effectLst/>
          </p:spPr>
        </p:cxnSp>
        <p:sp>
          <p:nvSpPr>
            <p:cNvPr id="44" name="TextBox 43"/>
            <p:cNvSpPr txBox="1"/>
            <p:nvPr/>
          </p:nvSpPr>
          <p:spPr>
            <a:xfrm>
              <a:off x="5699703" y="1289384"/>
              <a:ext cx="1130438" cy="338554"/>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prstClr val="black"/>
                  </a:solidFill>
                  <a:effectLst/>
                  <a:uLnTx/>
                  <a:uFillTx/>
                </a:rPr>
                <a:t>New Jersey</a:t>
              </a:r>
            </a:p>
          </p:txBody>
        </p:sp>
        <p:sp>
          <p:nvSpPr>
            <p:cNvPr id="45" name="TextBox 44"/>
            <p:cNvSpPr txBox="1"/>
            <p:nvPr/>
          </p:nvSpPr>
          <p:spPr>
            <a:xfrm>
              <a:off x="7691765" y="1792790"/>
              <a:ext cx="605099" cy="227231"/>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rPr>
                <a:t>Brooklyn</a:t>
              </a:r>
            </a:p>
          </p:txBody>
        </p:sp>
        <p:sp>
          <p:nvSpPr>
            <p:cNvPr id="46" name="Freeform 45"/>
            <p:cNvSpPr/>
            <p:nvPr/>
          </p:nvSpPr>
          <p:spPr>
            <a:xfrm>
              <a:off x="5715000" y="1734717"/>
              <a:ext cx="2791982" cy="1692106"/>
            </a:xfrm>
            <a:custGeom>
              <a:avLst/>
              <a:gdLst>
                <a:gd name="connsiteX0" fmla="*/ 0 w 4905853"/>
                <a:gd name="connsiteY0" fmla="*/ 2951151 h 2951151"/>
                <a:gd name="connsiteX1" fmla="*/ 473153 w 4905853"/>
                <a:gd name="connsiteY1" fmla="*/ 2951151 h 2951151"/>
                <a:gd name="connsiteX2" fmla="*/ 647473 w 4905853"/>
                <a:gd name="connsiteY2" fmla="*/ 2913794 h 2951151"/>
                <a:gd name="connsiteX3" fmla="*/ 784438 w 4905853"/>
                <a:gd name="connsiteY3" fmla="*/ 2839082 h 2951151"/>
                <a:gd name="connsiteX4" fmla="*/ 1033466 w 4905853"/>
                <a:gd name="connsiteY4" fmla="*/ 2689656 h 2951151"/>
                <a:gd name="connsiteX5" fmla="*/ 1294946 w 4905853"/>
                <a:gd name="connsiteY5" fmla="*/ 2565135 h 2951151"/>
                <a:gd name="connsiteX6" fmla="*/ 1718293 w 4905853"/>
                <a:gd name="connsiteY6" fmla="*/ 2340997 h 2951151"/>
                <a:gd name="connsiteX7" fmla="*/ 2104287 w 4905853"/>
                <a:gd name="connsiteY7" fmla="*/ 1905173 h 2951151"/>
                <a:gd name="connsiteX8" fmla="*/ 2154092 w 4905853"/>
                <a:gd name="connsiteY8" fmla="*/ 1456897 h 2951151"/>
                <a:gd name="connsiteX9" fmla="*/ 2303509 w 4905853"/>
                <a:gd name="connsiteY9" fmla="*/ 1045978 h 2951151"/>
                <a:gd name="connsiteX10" fmla="*/ 2627246 w 4905853"/>
                <a:gd name="connsiteY10" fmla="*/ 859196 h 2951151"/>
                <a:gd name="connsiteX11" fmla="*/ 2950982 w 4905853"/>
                <a:gd name="connsiteY11" fmla="*/ 672414 h 2951151"/>
                <a:gd name="connsiteX12" fmla="*/ 3486393 w 4905853"/>
                <a:gd name="connsiteY12" fmla="*/ 547893 h 2951151"/>
                <a:gd name="connsiteX13" fmla="*/ 4395345 w 4905853"/>
                <a:gd name="connsiteY13" fmla="*/ 423372 h 2951151"/>
                <a:gd name="connsiteX14" fmla="*/ 4818693 w 4905853"/>
                <a:gd name="connsiteY14" fmla="*/ 361111 h 2951151"/>
                <a:gd name="connsiteX15" fmla="*/ 4818693 w 4905853"/>
                <a:gd name="connsiteY15" fmla="*/ 361111 h 2951151"/>
                <a:gd name="connsiteX16" fmla="*/ 4905853 w 4905853"/>
                <a:gd name="connsiteY16" fmla="*/ 0 h 2951151"/>
                <a:gd name="connsiteX17" fmla="*/ 3872386 w 4905853"/>
                <a:gd name="connsiteY17" fmla="*/ 136973 h 2951151"/>
                <a:gd name="connsiteX18" fmla="*/ 2764211 w 4905853"/>
                <a:gd name="connsiteY18" fmla="*/ 373564 h 2951151"/>
                <a:gd name="connsiteX19" fmla="*/ 2465378 w 4905853"/>
                <a:gd name="connsiteY19" fmla="*/ 610154 h 2951151"/>
                <a:gd name="connsiteX20" fmla="*/ 2154092 w 4905853"/>
                <a:gd name="connsiteY20" fmla="*/ 958813 h 2951151"/>
                <a:gd name="connsiteX21" fmla="*/ 1929967 w 4905853"/>
                <a:gd name="connsiteY21" fmla="*/ 1295020 h 2951151"/>
                <a:gd name="connsiteX22" fmla="*/ 1581328 w 4905853"/>
                <a:gd name="connsiteY22" fmla="*/ 1830461 h 2951151"/>
                <a:gd name="connsiteX23" fmla="*/ 933855 w 4905853"/>
                <a:gd name="connsiteY23" fmla="*/ 2316093 h 2951151"/>
                <a:gd name="connsiteX24" fmla="*/ 435799 w 4905853"/>
                <a:gd name="connsiteY24" fmla="*/ 2502875 h 2951151"/>
                <a:gd name="connsiteX25" fmla="*/ 0 w 4905853"/>
                <a:gd name="connsiteY25" fmla="*/ 2515327 h 2951151"/>
                <a:gd name="connsiteX0" fmla="*/ 0 w 4918304"/>
                <a:gd name="connsiteY0" fmla="*/ 2951151 h 2951151"/>
                <a:gd name="connsiteX1" fmla="*/ 473153 w 4918304"/>
                <a:gd name="connsiteY1" fmla="*/ 2951151 h 2951151"/>
                <a:gd name="connsiteX2" fmla="*/ 647473 w 4918304"/>
                <a:gd name="connsiteY2" fmla="*/ 2913794 h 2951151"/>
                <a:gd name="connsiteX3" fmla="*/ 784438 w 4918304"/>
                <a:gd name="connsiteY3" fmla="*/ 2839082 h 2951151"/>
                <a:gd name="connsiteX4" fmla="*/ 1033466 w 4918304"/>
                <a:gd name="connsiteY4" fmla="*/ 2689656 h 2951151"/>
                <a:gd name="connsiteX5" fmla="*/ 1294946 w 4918304"/>
                <a:gd name="connsiteY5" fmla="*/ 2565135 h 2951151"/>
                <a:gd name="connsiteX6" fmla="*/ 1718293 w 4918304"/>
                <a:gd name="connsiteY6" fmla="*/ 2340997 h 2951151"/>
                <a:gd name="connsiteX7" fmla="*/ 2104287 w 4918304"/>
                <a:gd name="connsiteY7" fmla="*/ 1905173 h 2951151"/>
                <a:gd name="connsiteX8" fmla="*/ 2154092 w 4918304"/>
                <a:gd name="connsiteY8" fmla="*/ 1456897 h 2951151"/>
                <a:gd name="connsiteX9" fmla="*/ 2303509 w 4918304"/>
                <a:gd name="connsiteY9" fmla="*/ 1045978 h 2951151"/>
                <a:gd name="connsiteX10" fmla="*/ 2627246 w 4918304"/>
                <a:gd name="connsiteY10" fmla="*/ 859196 h 2951151"/>
                <a:gd name="connsiteX11" fmla="*/ 2950982 w 4918304"/>
                <a:gd name="connsiteY11" fmla="*/ 672414 h 2951151"/>
                <a:gd name="connsiteX12" fmla="*/ 3486393 w 4918304"/>
                <a:gd name="connsiteY12" fmla="*/ 547893 h 2951151"/>
                <a:gd name="connsiteX13" fmla="*/ 4395345 w 4918304"/>
                <a:gd name="connsiteY13" fmla="*/ 423372 h 2951151"/>
                <a:gd name="connsiteX14" fmla="*/ 4818693 w 4918304"/>
                <a:gd name="connsiteY14" fmla="*/ 361111 h 2951151"/>
                <a:gd name="connsiteX15" fmla="*/ 4918304 w 4918304"/>
                <a:gd name="connsiteY15" fmla="*/ 373563 h 2951151"/>
                <a:gd name="connsiteX16" fmla="*/ 4905853 w 4918304"/>
                <a:gd name="connsiteY16" fmla="*/ 0 h 2951151"/>
                <a:gd name="connsiteX17" fmla="*/ 3872386 w 4918304"/>
                <a:gd name="connsiteY17" fmla="*/ 136973 h 2951151"/>
                <a:gd name="connsiteX18" fmla="*/ 2764211 w 4918304"/>
                <a:gd name="connsiteY18" fmla="*/ 373564 h 2951151"/>
                <a:gd name="connsiteX19" fmla="*/ 2465378 w 4918304"/>
                <a:gd name="connsiteY19" fmla="*/ 610154 h 2951151"/>
                <a:gd name="connsiteX20" fmla="*/ 2154092 w 4918304"/>
                <a:gd name="connsiteY20" fmla="*/ 958813 h 2951151"/>
                <a:gd name="connsiteX21" fmla="*/ 1929967 w 4918304"/>
                <a:gd name="connsiteY21" fmla="*/ 1295020 h 2951151"/>
                <a:gd name="connsiteX22" fmla="*/ 1581328 w 4918304"/>
                <a:gd name="connsiteY22" fmla="*/ 1830461 h 2951151"/>
                <a:gd name="connsiteX23" fmla="*/ 933855 w 4918304"/>
                <a:gd name="connsiteY23" fmla="*/ 2316093 h 2951151"/>
                <a:gd name="connsiteX24" fmla="*/ 435799 w 4918304"/>
                <a:gd name="connsiteY24" fmla="*/ 2502875 h 2951151"/>
                <a:gd name="connsiteX25" fmla="*/ 0 w 4918304"/>
                <a:gd name="connsiteY25" fmla="*/ 2515327 h 2951151"/>
                <a:gd name="connsiteX0" fmla="*/ 8467 w 4918304"/>
                <a:gd name="connsiteY0" fmla="*/ 2510884 h 2951151"/>
                <a:gd name="connsiteX1" fmla="*/ 473153 w 4918304"/>
                <a:gd name="connsiteY1" fmla="*/ 2951151 h 2951151"/>
                <a:gd name="connsiteX2" fmla="*/ 647473 w 4918304"/>
                <a:gd name="connsiteY2" fmla="*/ 2913794 h 2951151"/>
                <a:gd name="connsiteX3" fmla="*/ 784438 w 4918304"/>
                <a:gd name="connsiteY3" fmla="*/ 2839082 h 2951151"/>
                <a:gd name="connsiteX4" fmla="*/ 1033466 w 4918304"/>
                <a:gd name="connsiteY4" fmla="*/ 2689656 h 2951151"/>
                <a:gd name="connsiteX5" fmla="*/ 1294946 w 4918304"/>
                <a:gd name="connsiteY5" fmla="*/ 2565135 h 2951151"/>
                <a:gd name="connsiteX6" fmla="*/ 1718293 w 4918304"/>
                <a:gd name="connsiteY6" fmla="*/ 2340997 h 2951151"/>
                <a:gd name="connsiteX7" fmla="*/ 2104287 w 4918304"/>
                <a:gd name="connsiteY7" fmla="*/ 1905173 h 2951151"/>
                <a:gd name="connsiteX8" fmla="*/ 2154092 w 4918304"/>
                <a:gd name="connsiteY8" fmla="*/ 1456897 h 2951151"/>
                <a:gd name="connsiteX9" fmla="*/ 2303509 w 4918304"/>
                <a:gd name="connsiteY9" fmla="*/ 1045978 h 2951151"/>
                <a:gd name="connsiteX10" fmla="*/ 2627246 w 4918304"/>
                <a:gd name="connsiteY10" fmla="*/ 859196 h 2951151"/>
                <a:gd name="connsiteX11" fmla="*/ 2950982 w 4918304"/>
                <a:gd name="connsiteY11" fmla="*/ 672414 h 2951151"/>
                <a:gd name="connsiteX12" fmla="*/ 3486393 w 4918304"/>
                <a:gd name="connsiteY12" fmla="*/ 547893 h 2951151"/>
                <a:gd name="connsiteX13" fmla="*/ 4395345 w 4918304"/>
                <a:gd name="connsiteY13" fmla="*/ 423372 h 2951151"/>
                <a:gd name="connsiteX14" fmla="*/ 4818693 w 4918304"/>
                <a:gd name="connsiteY14" fmla="*/ 361111 h 2951151"/>
                <a:gd name="connsiteX15" fmla="*/ 4918304 w 4918304"/>
                <a:gd name="connsiteY15" fmla="*/ 373563 h 2951151"/>
                <a:gd name="connsiteX16" fmla="*/ 4905853 w 4918304"/>
                <a:gd name="connsiteY16" fmla="*/ 0 h 2951151"/>
                <a:gd name="connsiteX17" fmla="*/ 3872386 w 4918304"/>
                <a:gd name="connsiteY17" fmla="*/ 136973 h 2951151"/>
                <a:gd name="connsiteX18" fmla="*/ 2764211 w 4918304"/>
                <a:gd name="connsiteY18" fmla="*/ 373564 h 2951151"/>
                <a:gd name="connsiteX19" fmla="*/ 2465378 w 4918304"/>
                <a:gd name="connsiteY19" fmla="*/ 610154 h 2951151"/>
                <a:gd name="connsiteX20" fmla="*/ 2154092 w 4918304"/>
                <a:gd name="connsiteY20" fmla="*/ 958813 h 2951151"/>
                <a:gd name="connsiteX21" fmla="*/ 1929967 w 4918304"/>
                <a:gd name="connsiteY21" fmla="*/ 1295020 h 2951151"/>
                <a:gd name="connsiteX22" fmla="*/ 1581328 w 4918304"/>
                <a:gd name="connsiteY22" fmla="*/ 1830461 h 2951151"/>
                <a:gd name="connsiteX23" fmla="*/ 933855 w 4918304"/>
                <a:gd name="connsiteY23" fmla="*/ 2316093 h 2951151"/>
                <a:gd name="connsiteX24" fmla="*/ 435799 w 4918304"/>
                <a:gd name="connsiteY24" fmla="*/ 2502875 h 2951151"/>
                <a:gd name="connsiteX25" fmla="*/ 0 w 4918304"/>
                <a:gd name="connsiteY25" fmla="*/ 2515327 h 2951151"/>
                <a:gd name="connsiteX0" fmla="*/ 8467 w 4918304"/>
                <a:gd name="connsiteY0" fmla="*/ 2510884 h 2980784"/>
                <a:gd name="connsiteX1" fmla="*/ 7486 w 4918304"/>
                <a:gd name="connsiteY1" fmla="*/ 2980784 h 2980784"/>
                <a:gd name="connsiteX2" fmla="*/ 647473 w 4918304"/>
                <a:gd name="connsiteY2" fmla="*/ 2913794 h 2980784"/>
                <a:gd name="connsiteX3" fmla="*/ 784438 w 4918304"/>
                <a:gd name="connsiteY3" fmla="*/ 2839082 h 2980784"/>
                <a:gd name="connsiteX4" fmla="*/ 1033466 w 4918304"/>
                <a:gd name="connsiteY4" fmla="*/ 2689656 h 2980784"/>
                <a:gd name="connsiteX5" fmla="*/ 1294946 w 4918304"/>
                <a:gd name="connsiteY5" fmla="*/ 2565135 h 2980784"/>
                <a:gd name="connsiteX6" fmla="*/ 1718293 w 4918304"/>
                <a:gd name="connsiteY6" fmla="*/ 2340997 h 2980784"/>
                <a:gd name="connsiteX7" fmla="*/ 2104287 w 4918304"/>
                <a:gd name="connsiteY7" fmla="*/ 1905173 h 2980784"/>
                <a:gd name="connsiteX8" fmla="*/ 2154092 w 4918304"/>
                <a:gd name="connsiteY8" fmla="*/ 1456897 h 2980784"/>
                <a:gd name="connsiteX9" fmla="*/ 2303509 w 4918304"/>
                <a:gd name="connsiteY9" fmla="*/ 1045978 h 2980784"/>
                <a:gd name="connsiteX10" fmla="*/ 2627246 w 4918304"/>
                <a:gd name="connsiteY10" fmla="*/ 859196 h 2980784"/>
                <a:gd name="connsiteX11" fmla="*/ 2950982 w 4918304"/>
                <a:gd name="connsiteY11" fmla="*/ 672414 h 2980784"/>
                <a:gd name="connsiteX12" fmla="*/ 3486393 w 4918304"/>
                <a:gd name="connsiteY12" fmla="*/ 547893 h 2980784"/>
                <a:gd name="connsiteX13" fmla="*/ 4395345 w 4918304"/>
                <a:gd name="connsiteY13" fmla="*/ 423372 h 2980784"/>
                <a:gd name="connsiteX14" fmla="*/ 4818693 w 4918304"/>
                <a:gd name="connsiteY14" fmla="*/ 361111 h 2980784"/>
                <a:gd name="connsiteX15" fmla="*/ 4918304 w 4918304"/>
                <a:gd name="connsiteY15" fmla="*/ 373563 h 2980784"/>
                <a:gd name="connsiteX16" fmla="*/ 4905853 w 4918304"/>
                <a:gd name="connsiteY16" fmla="*/ 0 h 2980784"/>
                <a:gd name="connsiteX17" fmla="*/ 3872386 w 4918304"/>
                <a:gd name="connsiteY17" fmla="*/ 136973 h 2980784"/>
                <a:gd name="connsiteX18" fmla="*/ 2764211 w 4918304"/>
                <a:gd name="connsiteY18" fmla="*/ 373564 h 2980784"/>
                <a:gd name="connsiteX19" fmla="*/ 2465378 w 4918304"/>
                <a:gd name="connsiteY19" fmla="*/ 610154 h 2980784"/>
                <a:gd name="connsiteX20" fmla="*/ 2154092 w 4918304"/>
                <a:gd name="connsiteY20" fmla="*/ 958813 h 2980784"/>
                <a:gd name="connsiteX21" fmla="*/ 1929967 w 4918304"/>
                <a:gd name="connsiteY21" fmla="*/ 1295020 h 2980784"/>
                <a:gd name="connsiteX22" fmla="*/ 1581328 w 4918304"/>
                <a:gd name="connsiteY22" fmla="*/ 1830461 h 2980784"/>
                <a:gd name="connsiteX23" fmla="*/ 933855 w 4918304"/>
                <a:gd name="connsiteY23" fmla="*/ 2316093 h 2980784"/>
                <a:gd name="connsiteX24" fmla="*/ 435799 w 4918304"/>
                <a:gd name="connsiteY24" fmla="*/ 2502875 h 2980784"/>
                <a:gd name="connsiteX25" fmla="*/ 0 w 4918304"/>
                <a:gd name="connsiteY25" fmla="*/ 2515327 h 2980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918304" h="2980784">
                  <a:moveTo>
                    <a:pt x="8467" y="2510884"/>
                  </a:moveTo>
                  <a:lnTo>
                    <a:pt x="7486" y="2980784"/>
                  </a:lnTo>
                  <a:lnTo>
                    <a:pt x="647473" y="2913794"/>
                  </a:lnTo>
                  <a:lnTo>
                    <a:pt x="784438" y="2839082"/>
                  </a:lnTo>
                  <a:lnTo>
                    <a:pt x="1033466" y="2689656"/>
                  </a:lnTo>
                  <a:lnTo>
                    <a:pt x="1294946" y="2565135"/>
                  </a:lnTo>
                  <a:lnTo>
                    <a:pt x="1718293" y="2340997"/>
                  </a:lnTo>
                  <a:lnTo>
                    <a:pt x="2104287" y="1905173"/>
                  </a:lnTo>
                  <a:lnTo>
                    <a:pt x="2154092" y="1456897"/>
                  </a:lnTo>
                  <a:lnTo>
                    <a:pt x="2303509" y="1045978"/>
                  </a:lnTo>
                  <a:lnTo>
                    <a:pt x="2627246" y="859196"/>
                  </a:lnTo>
                  <a:lnTo>
                    <a:pt x="2950982" y="672414"/>
                  </a:lnTo>
                  <a:lnTo>
                    <a:pt x="3486393" y="547893"/>
                  </a:lnTo>
                  <a:lnTo>
                    <a:pt x="4395345" y="423372"/>
                  </a:lnTo>
                  <a:cubicBezTo>
                    <a:pt x="4536461" y="402618"/>
                    <a:pt x="4731533" y="369413"/>
                    <a:pt x="4818693" y="361111"/>
                  </a:cubicBezTo>
                  <a:cubicBezTo>
                    <a:pt x="4905853" y="352810"/>
                    <a:pt x="4885100" y="369412"/>
                    <a:pt x="4918304" y="373563"/>
                  </a:cubicBezTo>
                  <a:lnTo>
                    <a:pt x="4905853" y="0"/>
                  </a:lnTo>
                  <a:lnTo>
                    <a:pt x="3872386" y="136973"/>
                  </a:lnTo>
                  <a:lnTo>
                    <a:pt x="2764211" y="373564"/>
                  </a:lnTo>
                  <a:lnTo>
                    <a:pt x="2465378" y="610154"/>
                  </a:lnTo>
                  <a:lnTo>
                    <a:pt x="2154092" y="958813"/>
                  </a:lnTo>
                  <a:lnTo>
                    <a:pt x="1929967" y="1295020"/>
                  </a:lnTo>
                  <a:lnTo>
                    <a:pt x="1581328" y="1830461"/>
                  </a:lnTo>
                  <a:lnTo>
                    <a:pt x="933855" y="2316093"/>
                  </a:lnTo>
                  <a:lnTo>
                    <a:pt x="435799" y="2502875"/>
                  </a:lnTo>
                  <a:lnTo>
                    <a:pt x="0" y="2515327"/>
                  </a:lnTo>
                </a:path>
              </a:pathLst>
            </a:custGeom>
            <a:pattFill prst="lgConfetti">
              <a:fgClr>
                <a:sysClr val="windowText" lastClr="000000">
                  <a:lumMod val="65000"/>
                  <a:lumOff val="35000"/>
                </a:sysClr>
              </a:fgClr>
              <a:bgClr>
                <a:srgbClr val="990000"/>
              </a:bgClr>
            </a:patt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smtClean="0">
                <a:ln>
                  <a:noFill/>
                </a:ln>
                <a:solidFill>
                  <a:prstClr val="white"/>
                </a:solidFill>
                <a:effectLst/>
                <a:uLnTx/>
                <a:uFillTx/>
                <a:latin typeface="Calibri"/>
              </a:endParaRPr>
            </a:p>
          </p:txBody>
        </p:sp>
        <p:cxnSp>
          <p:nvCxnSpPr>
            <p:cNvPr id="47" name="Straight Connector 46"/>
            <p:cNvCxnSpPr/>
            <p:nvPr/>
          </p:nvCxnSpPr>
          <p:spPr>
            <a:xfrm>
              <a:off x="7699876" y="3601345"/>
              <a:ext cx="142370" cy="61844"/>
            </a:xfrm>
            <a:prstGeom prst="line">
              <a:avLst/>
            </a:prstGeom>
            <a:noFill/>
            <a:ln w="9525" cap="flat" cmpd="sng" algn="ctr">
              <a:solidFill>
                <a:sysClr val="window" lastClr="FFFFFF"/>
              </a:solidFill>
              <a:prstDash val="solid"/>
            </a:ln>
            <a:effectLst/>
          </p:spPr>
        </p:cxnSp>
        <p:sp>
          <p:nvSpPr>
            <p:cNvPr id="48" name="TextBox 47"/>
            <p:cNvSpPr txBox="1"/>
            <p:nvPr/>
          </p:nvSpPr>
          <p:spPr>
            <a:xfrm>
              <a:off x="6515101" y="1866900"/>
              <a:ext cx="724878" cy="584775"/>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prstClr val="black"/>
                  </a:solidFill>
                  <a:effectLst/>
                  <a:uLnTx/>
                  <a:uFillTx/>
                </a:rPr>
                <a:t>Staten</a:t>
              </a:r>
            </a:p>
            <a:p>
              <a:pPr marL="0" marR="0" lvl="0" indent="0"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prstClr val="black"/>
                  </a:solidFill>
                  <a:effectLst/>
                  <a:uLnTx/>
                  <a:uFillTx/>
                </a:rPr>
                <a:t>Island</a:t>
              </a:r>
            </a:p>
          </p:txBody>
        </p:sp>
        <p:sp>
          <p:nvSpPr>
            <p:cNvPr id="50" name="Oval 49"/>
            <p:cNvSpPr/>
            <p:nvPr/>
          </p:nvSpPr>
          <p:spPr>
            <a:xfrm>
              <a:off x="6595110" y="2973324"/>
              <a:ext cx="164592" cy="164592"/>
            </a:xfrm>
            <a:prstGeom prst="ellipse">
              <a:avLst/>
            </a:prstGeom>
            <a:solidFill>
              <a:srgbClr val="FFFF00"/>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smtClean="0">
                <a:ln>
                  <a:noFill/>
                </a:ln>
                <a:solidFill>
                  <a:prstClr val="black"/>
                </a:solidFill>
                <a:effectLst/>
                <a:uLnTx/>
                <a:uFillTx/>
                <a:latin typeface="Calibri"/>
              </a:endParaRPr>
            </a:p>
          </p:txBody>
        </p:sp>
        <p:sp>
          <p:nvSpPr>
            <p:cNvPr id="52" name="TextBox 51"/>
            <p:cNvSpPr txBox="1"/>
            <p:nvPr/>
          </p:nvSpPr>
          <p:spPr>
            <a:xfrm>
              <a:off x="6410713" y="3070058"/>
              <a:ext cx="874458" cy="584775"/>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1600" kern="0" noProof="0" dirty="0" smtClean="0">
                  <a:solidFill>
                    <a:prstClr val="black"/>
                  </a:solidFill>
                </a:rPr>
                <a:t>Seguine Pond</a:t>
              </a:r>
              <a:endParaRPr kumimoji="0" lang="en-US" sz="1600" b="0" i="0" u="none" strike="noStrike" kern="0" cap="none" spc="0" normalizeH="0" baseline="0" noProof="0" dirty="0" smtClean="0">
                <a:ln>
                  <a:noFill/>
                </a:ln>
                <a:solidFill>
                  <a:prstClr val="black"/>
                </a:solidFill>
                <a:effectLst/>
                <a:uLnTx/>
                <a:uFillTx/>
              </a:endParaRPr>
            </a:p>
          </p:txBody>
        </p:sp>
        <p:pic>
          <p:nvPicPr>
            <p:cNvPr id="55" name="Picture 54" descr="Screen shot 2012-12-03 at 10.39.17 AM.pn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486400" y="3962400"/>
              <a:ext cx="3270647" cy="2743200"/>
            </a:xfrm>
            <a:prstGeom prst="rect">
              <a:avLst/>
            </a:prstGeom>
            <a:ln>
              <a:solidFill>
                <a:schemeClr val="tx1"/>
              </a:solidFill>
            </a:ln>
          </p:spPr>
        </p:pic>
        <p:cxnSp>
          <p:nvCxnSpPr>
            <p:cNvPr id="61" name="Straight Connector 60"/>
            <p:cNvCxnSpPr/>
            <p:nvPr/>
          </p:nvCxnSpPr>
          <p:spPr>
            <a:xfrm>
              <a:off x="7315201" y="3733800"/>
              <a:ext cx="10287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V="1">
              <a:off x="7903835" y="1924051"/>
              <a:ext cx="211467" cy="55244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7335027" y="2550695"/>
              <a:ext cx="1217359" cy="830997"/>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1600" kern="0" noProof="0" dirty="0" smtClean="0">
                  <a:solidFill>
                    <a:prstClr val="black"/>
                  </a:solidFill>
                </a:rPr>
                <a:t>Harbor Hill Terminal Moraine</a:t>
              </a:r>
              <a:endParaRPr kumimoji="0" lang="en-US" sz="1600" b="0" i="0" u="none" strike="noStrike" kern="0" cap="none" spc="0" normalizeH="0" baseline="0" noProof="0" dirty="0" smtClean="0">
                <a:ln>
                  <a:noFill/>
                </a:ln>
                <a:solidFill>
                  <a:prstClr val="black"/>
                </a:solidFill>
                <a:effectLst/>
                <a:uLnTx/>
                <a:uFillTx/>
              </a:endParaRPr>
            </a:p>
          </p:txBody>
        </p:sp>
        <p:sp>
          <p:nvSpPr>
            <p:cNvPr id="64" name="TextBox 63"/>
            <p:cNvSpPr txBox="1"/>
            <p:nvPr/>
          </p:nvSpPr>
          <p:spPr>
            <a:xfrm>
              <a:off x="7315200" y="3352800"/>
              <a:ext cx="1028700" cy="338554"/>
            </a:xfrm>
            <a:prstGeom prst="rect">
              <a:avLst/>
            </a:prstGeom>
            <a:noFill/>
          </p:spPr>
          <p:txBody>
            <a:bodyPr wrap="square" rtlCol="0">
              <a:spAutoFit/>
            </a:bodyPr>
            <a:lstStyle/>
            <a:p>
              <a:pPr algn="ctr"/>
              <a:r>
                <a:rPr lang="en-US" sz="1600" dirty="0" smtClean="0"/>
                <a:t>10 km</a:t>
              </a:r>
              <a:endParaRPr lang="en-US" sz="1600" dirty="0"/>
            </a:p>
          </p:txBody>
        </p:sp>
      </p:grpSp>
    </p:spTree>
    <p:extLst>
      <p:ext uri="{BB962C8B-B14F-4D97-AF65-F5344CB8AC3E}">
        <p14:creationId xmlns:p14="http://schemas.microsoft.com/office/powerpoint/2010/main" val="2480066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66667E-6 -1.48148E-6 L -0.33021 0.00046 " pathEditMode="relative" rAng="0" ptsTypes="AA">
                                      <p:cBhvr>
                                        <p:cTn id="6" dur="1000" fill="hold"/>
                                        <p:tgtEl>
                                          <p:spTgt spid="75"/>
                                        </p:tgtEl>
                                        <p:attrNameLst>
                                          <p:attrName>ppt_x</p:attrName>
                                          <p:attrName>ppt_y</p:attrName>
                                        </p:attrNameLst>
                                      </p:cBhvr>
                                      <p:rCtr x="-16510" y="23"/>
                                    </p:animMotion>
                                  </p:childTnLst>
                                </p:cTn>
                              </p:par>
                              <p:par>
                                <p:cTn id="7" presetID="1" presetClass="entr" presetSubtype="0" fill="hold" nodeType="withEffect">
                                  <p:stCondLst>
                                    <p:cond delay="1000"/>
                                  </p:stCondLst>
                                  <p:childTnLst>
                                    <p:set>
                                      <p:cBhvr>
                                        <p:cTn id="8"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9832"/>
            <a:ext cx="9144000" cy="828368"/>
          </a:xfrm>
        </p:spPr>
        <p:txBody>
          <a:bodyPr>
            <a:normAutofit/>
          </a:bodyPr>
          <a:lstStyle/>
          <a:p>
            <a:r>
              <a:rPr lang="en-US" sz="3100" dirty="0" smtClean="0"/>
              <a:t>Core Collection and Processing</a:t>
            </a:r>
            <a:endParaRPr lang="en-US" sz="3100" dirty="0"/>
          </a:p>
        </p:txBody>
      </p:sp>
      <p:sp>
        <p:nvSpPr>
          <p:cNvPr id="5" name="TextBox 4"/>
          <p:cNvSpPr txBox="1"/>
          <p:nvPr/>
        </p:nvSpPr>
        <p:spPr>
          <a:xfrm>
            <a:off x="5029200" y="1371600"/>
            <a:ext cx="4114800" cy="5262979"/>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t>Collected 4 push cores including 1 multi-drive core</a:t>
            </a:r>
          </a:p>
          <a:p>
            <a:pPr marL="285750" indent="-285750">
              <a:buFont typeface="Arial" panose="020B0604020202020204" pitchFamily="34" charset="0"/>
              <a:buChar char="•"/>
            </a:pPr>
            <a:r>
              <a:rPr lang="en-US" sz="2800" dirty="0" smtClean="0"/>
              <a:t>Radiometric dating using </a:t>
            </a:r>
            <a:r>
              <a:rPr lang="en-US" sz="2800" baseline="30000" dirty="0" smtClean="0"/>
              <a:t>137</a:t>
            </a:r>
            <a:r>
              <a:rPr lang="en-US" sz="2800" dirty="0" smtClean="0"/>
              <a:t>Cs and rise in heavy metal concentration (~1850 AD)</a:t>
            </a:r>
          </a:p>
          <a:p>
            <a:pPr marL="285750" indent="-285750">
              <a:buFont typeface="Arial" panose="020B0604020202020204" pitchFamily="34" charset="0"/>
              <a:buChar char="•"/>
            </a:pPr>
            <a:r>
              <a:rPr lang="en-US" sz="2800" dirty="0" smtClean="0"/>
              <a:t>Loss on Ignition (LOI) at 550 ᵒC to determine %coarse material</a:t>
            </a:r>
          </a:p>
          <a:p>
            <a:pPr marL="285750" indent="-285750">
              <a:buFont typeface="Arial" panose="020B0604020202020204" pitchFamily="34" charset="0"/>
              <a:buChar char="•"/>
            </a:pPr>
            <a:r>
              <a:rPr lang="en-US" sz="2800" dirty="0" smtClean="0"/>
              <a:t>Grain size measured with a </a:t>
            </a:r>
            <a:r>
              <a:rPr lang="en-US" sz="2800" dirty="0" err="1" smtClean="0"/>
              <a:t>Retsch</a:t>
            </a:r>
            <a:r>
              <a:rPr lang="en-US" sz="2800" dirty="0" smtClean="0"/>
              <a:t> Tech </a:t>
            </a:r>
            <a:r>
              <a:rPr lang="en-US" sz="2800" dirty="0" err="1" smtClean="0"/>
              <a:t>Camsizer</a:t>
            </a:r>
            <a:endParaRPr lang="en-US" sz="2800"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2133600"/>
            <a:ext cx="4438690" cy="3329018"/>
          </a:xfrm>
          <a:prstGeom prst="rect">
            <a:avLst/>
          </a:prstGeom>
          <a:ln>
            <a:solidFill>
              <a:schemeClr val="tx1"/>
            </a:solidFill>
          </a:ln>
        </p:spPr>
      </p:pic>
    </p:spTree>
    <p:extLst>
      <p:ext uri="{BB962C8B-B14F-4D97-AF65-F5344CB8AC3E}">
        <p14:creationId xmlns:p14="http://schemas.microsoft.com/office/powerpoint/2010/main" val="24784732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9832"/>
            <a:ext cx="9144000" cy="828368"/>
          </a:xfrm>
        </p:spPr>
        <p:txBody>
          <a:bodyPr>
            <a:normAutofit/>
          </a:bodyPr>
          <a:lstStyle/>
          <a:p>
            <a:r>
              <a:rPr lang="en-US" sz="3100" dirty="0" smtClean="0"/>
              <a:t>Hurricane Sandy Deposit</a:t>
            </a:r>
            <a:endParaRPr lang="en-US" sz="3100" dirty="0"/>
          </a:p>
        </p:txBody>
      </p:sp>
      <p:grpSp>
        <p:nvGrpSpPr>
          <p:cNvPr id="102" name="Group 101"/>
          <p:cNvGrpSpPr/>
          <p:nvPr/>
        </p:nvGrpSpPr>
        <p:grpSpPr>
          <a:xfrm>
            <a:off x="658365" y="836185"/>
            <a:ext cx="7723635" cy="5305535"/>
            <a:chOff x="152400" y="836185"/>
            <a:chExt cx="7723635" cy="5305535"/>
          </a:xfrm>
        </p:grpSpPr>
        <p:grpSp>
          <p:nvGrpSpPr>
            <p:cNvPr id="400" name="Group 399"/>
            <p:cNvGrpSpPr>
              <a:grpSpLocks noChangeAspect="1"/>
            </p:cNvGrpSpPr>
            <p:nvPr/>
          </p:nvGrpSpPr>
          <p:grpSpPr>
            <a:xfrm>
              <a:off x="6324600" y="3810000"/>
              <a:ext cx="1047808" cy="2331720"/>
              <a:chOff x="8065054" y="3333430"/>
              <a:chExt cx="929530" cy="2068510"/>
            </a:xfrm>
          </p:grpSpPr>
          <p:pic>
            <p:nvPicPr>
              <p:cNvPr id="404" name="Picture 403" descr="Screen shot 2013-04-09 at 2.27.01 PM.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065054" y="3333430"/>
                <a:ext cx="929530" cy="2068510"/>
              </a:xfrm>
              <a:prstGeom prst="rect">
                <a:avLst/>
              </a:prstGeom>
              <a:ln>
                <a:solidFill>
                  <a:schemeClr val="tx1"/>
                </a:solidFill>
              </a:ln>
            </p:spPr>
          </p:pic>
          <p:sp>
            <p:nvSpPr>
              <p:cNvPr id="405" name="Oval 404"/>
              <p:cNvSpPr/>
              <p:nvPr/>
            </p:nvSpPr>
            <p:spPr>
              <a:xfrm>
                <a:off x="8445149" y="4752631"/>
                <a:ext cx="97045" cy="97046"/>
              </a:xfrm>
              <a:prstGeom prst="ellipse">
                <a:avLst/>
              </a:prstGeom>
              <a:solidFill>
                <a:srgbClr val="FF008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400">
                  <a:solidFill>
                    <a:prstClr val="white"/>
                  </a:solidFill>
                </a:endParaRPr>
              </a:p>
            </p:txBody>
          </p:sp>
          <p:sp>
            <p:nvSpPr>
              <p:cNvPr id="406" name="Oval 405"/>
              <p:cNvSpPr/>
              <p:nvPr/>
            </p:nvSpPr>
            <p:spPr>
              <a:xfrm>
                <a:off x="8323676" y="4488833"/>
                <a:ext cx="201524" cy="201524"/>
              </a:xfrm>
              <a:prstGeom prst="ellipse">
                <a:avLst/>
              </a:prstGeom>
              <a:solidFill>
                <a:srgbClr val="00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400">
                  <a:solidFill>
                    <a:prstClr val="white"/>
                  </a:solidFill>
                </a:endParaRPr>
              </a:p>
            </p:txBody>
          </p:sp>
          <p:sp>
            <p:nvSpPr>
              <p:cNvPr id="410" name="Oval 409"/>
              <p:cNvSpPr/>
              <p:nvPr/>
            </p:nvSpPr>
            <p:spPr>
              <a:xfrm>
                <a:off x="8370747" y="4249612"/>
                <a:ext cx="97045" cy="97046"/>
              </a:xfrm>
              <a:prstGeom prst="ellipse">
                <a:avLst/>
              </a:prstGeom>
              <a:solidFill>
                <a:srgbClr val="00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400">
                  <a:solidFill>
                    <a:prstClr val="white"/>
                  </a:solidFill>
                </a:endParaRPr>
              </a:p>
            </p:txBody>
          </p:sp>
          <p:sp>
            <p:nvSpPr>
              <p:cNvPr id="411" name="Oval 410"/>
              <p:cNvSpPr/>
              <p:nvPr/>
            </p:nvSpPr>
            <p:spPr>
              <a:xfrm>
                <a:off x="8373982" y="3961710"/>
                <a:ext cx="97045" cy="97046"/>
              </a:xfrm>
              <a:prstGeom prst="ellipse">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400">
                  <a:solidFill>
                    <a:prstClr val="white"/>
                  </a:solidFill>
                </a:endParaRPr>
              </a:p>
            </p:txBody>
          </p:sp>
          <p:sp>
            <p:nvSpPr>
              <p:cNvPr id="412" name="Rectangle 9"/>
              <p:cNvSpPr>
                <a:spLocks noChangeArrowheads="1"/>
              </p:cNvSpPr>
              <p:nvPr/>
            </p:nvSpPr>
            <p:spPr bwMode="auto">
              <a:xfrm>
                <a:off x="8578889" y="4638861"/>
                <a:ext cx="315983" cy="23740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400" dirty="0" smtClean="0">
                    <a:solidFill>
                      <a:prstClr val="white"/>
                    </a:solidFill>
                    <a:cs typeface="Arial" pitchFamily="34" charset="0"/>
                  </a:rPr>
                  <a:t>SG1 </a:t>
                </a:r>
              </a:p>
            </p:txBody>
          </p:sp>
          <p:sp>
            <p:nvSpPr>
              <p:cNvPr id="416" name="Rectangle 9"/>
              <p:cNvSpPr>
                <a:spLocks noChangeArrowheads="1"/>
              </p:cNvSpPr>
              <p:nvPr/>
            </p:nvSpPr>
            <p:spPr bwMode="auto">
              <a:xfrm>
                <a:off x="8537145" y="4419136"/>
                <a:ext cx="315983" cy="23740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400" dirty="0" smtClean="0">
                    <a:solidFill>
                      <a:prstClr val="white"/>
                    </a:solidFill>
                    <a:cs typeface="Arial" pitchFamily="34" charset="0"/>
                  </a:rPr>
                  <a:t>SG2 </a:t>
                </a:r>
              </a:p>
            </p:txBody>
          </p:sp>
          <p:sp>
            <p:nvSpPr>
              <p:cNvPr id="417" name="Rectangle 9"/>
              <p:cNvSpPr>
                <a:spLocks noChangeArrowheads="1"/>
              </p:cNvSpPr>
              <p:nvPr/>
            </p:nvSpPr>
            <p:spPr bwMode="auto">
              <a:xfrm>
                <a:off x="8503489" y="4183233"/>
                <a:ext cx="315983" cy="23740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400" dirty="0" smtClean="0">
                    <a:solidFill>
                      <a:prstClr val="white"/>
                    </a:solidFill>
                    <a:cs typeface="Arial" pitchFamily="34" charset="0"/>
                  </a:rPr>
                  <a:t>SG3 </a:t>
                </a:r>
              </a:p>
            </p:txBody>
          </p:sp>
          <p:sp>
            <p:nvSpPr>
              <p:cNvPr id="418" name="Rectangle 9"/>
              <p:cNvSpPr>
                <a:spLocks noChangeArrowheads="1"/>
              </p:cNvSpPr>
              <p:nvPr/>
            </p:nvSpPr>
            <p:spPr bwMode="auto">
              <a:xfrm>
                <a:off x="8526459" y="3923061"/>
                <a:ext cx="315983" cy="23740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400" dirty="0" smtClean="0">
                    <a:solidFill>
                      <a:prstClr val="white"/>
                    </a:solidFill>
                    <a:cs typeface="Arial" pitchFamily="34" charset="0"/>
                  </a:rPr>
                  <a:t>SG4 </a:t>
                </a:r>
              </a:p>
            </p:txBody>
          </p:sp>
        </p:grpSp>
        <p:sp>
          <p:nvSpPr>
            <p:cNvPr id="834" name="TextBox 833"/>
            <p:cNvSpPr txBox="1"/>
            <p:nvPr/>
          </p:nvSpPr>
          <p:spPr>
            <a:xfrm>
              <a:off x="2590800" y="3503185"/>
              <a:ext cx="1295400" cy="687815"/>
            </a:xfrm>
            <a:prstGeom prst="rect">
              <a:avLst/>
            </a:prstGeom>
            <a:noFill/>
          </p:spPr>
          <p:txBody>
            <a:bodyPr wrap="square" rtlCol="0">
              <a:spAutoFit/>
            </a:bodyPr>
            <a:lstStyle/>
            <a:p>
              <a:r>
                <a:rPr lang="en-US" sz="2000" dirty="0" smtClean="0"/>
                <a:t>1963 AD</a:t>
              </a:r>
              <a:endParaRPr lang="en-US" sz="2000" dirty="0"/>
            </a:p>
          </p:txBody>
        </p:sp>
        <p:sp>
          <p:nvSpPr>
            <p:cNvPr id="850" name="TextBox 849"/>
            <p:cNvSpPr txBox="1"/>
            <p:nvPr/>
          </p:nvSpPr>
          <p:spPr>
            <a:xfrm>
              <a:off x="2590800" y="3960385"/>
              <a:ext cx="1190610" cy="687815"/>
            </a:xfrm>
            <a:prstGeom prst="rect">
              <a:avLst/>
            </a:prstGeom>
            <a:noFill/>
          </p:spPr>
          <p:txBody>
            <a:bodyPr wrap="square" rtlCol="0">
              <a:spAutoFit/>
            </a:bodyPr>
            <a:lstStyle/>
            <a:p>
              <a:r>
                <a:rPr lang="en-US" sz="2000" dirty="0" smtClean="0"/>
                <a:t>1954 AD</a:t>
              </a:r>
              <a:endParaRPr lang="en-US" sz="2000" dirty="0"/>
            </a:p>
          </p:txBody>
        </p:sp>
        <p:grpSp>
          <p:nvGrpSpPr>
            <p:cNvPr id="820" name="Group 819"/>
            <p:cNvGrpSpPr/>
            <p:nvPr/>
          </p:nvGrpSpPr>
          <p:grpSpPr>
            <a:xfrm>
              <a:off x="152400" y="1297951"/>
              <a:ext cx="2057400" cy="4798049"/>
              <a:chOff x="26511539" y="12879762"/>
              <a:chExt cx="2057400" cy="4902321"/>
            </a:xfrm>
          </p:grpSpPr>
          <p:pic>
            <p:nvPicPr>
              <p:cNvPr id="821" name="Picture 102"/>
              <p:cNvPicPr preferRelativeResize="0">
                <a:picLocks noChangeArrowheads="1"/>
              </p:cNvPicPr>
              <p:nvPr/>
            </p:nvPicPr>
            <p:blipFill>
              <a:blip r:embed="rId4" cstate="print"/>
              <a:srcRect/>
              <a:stretch>
                <a:fillRect/>
              </a:stretch>
            </p:blipFill>
            <p:spPr bwMode="auto">
              <a:xfrm>
                <a:off x="28111739" y="13126971"/>
                <a:ext cx="457200" cy="4655112"/>
              </a:xfrm>
              <a:prstGeom prst="rect">
                <a:avLst/>
              </a:prstGeom>
              <a:noFill/>
              <a:ln w="12700" cmpd="sng">
                <a:solidFill>
                  <a:schemeClr val="tx1"/>
                </a:solidFill>
                <a:miter lim="800000"/>
                <a:headEnd/>
                <a:tailEnd/>
              </a:ln>
            </p:spPr>
          </p:pic>
          <p:pic>
            <p:nvPicPr>
              <p:cNvPr id="822" name="Picture 821" descr="Screen shot 2013-04-09 at 3.40.53 PM.png"/>
              <p:cNvPicPr preferRelativeResize="0">
                <a:picLocks/>
              </p:cNvPicPr>
              <p:nvPr/>
            </p:nvPicPr>
            <p:blipFill rotWithShape="1">
              <a:blip r:embed="rId5" cstate="print">
                <a:extLst>
                  <a:ext uri="{28A0092B-C50C-407E-A947-70E740481C1C}">
                    <a14:useLocalDpi xmlns:a14="http://schemas.microsoft.com/office/drawing/2010/main"/>
                  </a:ext>
                </a:extLst>
              </a:blip>
              <a:srcRect/>
              <a:stretch/>
            </p:blipFill>
            <p:spPr>
              <a:xfrm rot="16200000">
                <a:off x="25258552" y="15224408"/>
                <a:ext cx="4657790" cy="457200"/>
              </a:xfrm>
              <a:prstGeom prst="rect">
                <a:avLst/>
              </a:prstGeom>
              <a:ln>
                <a:solidFill>
                  <a:schemeClr val="tx1"/>
                </a:solidFill>
              </a:ln>
            </p:spPr>
          </p:pic>
          <p:grpSp>
            <p:nvGrpSpPr>
              <p:cNvPr id="823" name="Group 822"/>
              <p:cNvGrpSpPr/>
              <p:nvPr/>
            </p:nvGrpSpPr>
            <p:grpSpPr>
              <a:xfrm>
                <a:off x="27157680" y="13121639"/>
                <a:ext cx="91440" cy="4654296"/>
                <a:chOff x="27038808" y="13121639"/>
                <a:chExt cx="91440" cy="4654296"/>
              </a:xfrm>
            </p:grpSpPr>
            <p:sp>
              <p:nvSpPr>
                <p:cNvPr id="829" name="Line 142"/>
                <p:cNvSpPr>
                  <a:spLocks noChangeShapeType="1"/>
                </p:cNvSpPr>
                <p:nvPr/>
              </p:nvSpPr>
              <p:spPr bwMode="auto">
                <a:xfrm>
                  <a:off x="27038808" y="13121639"/>
                  <a:ext cx="0" cy="4654296"/>
                </a:xfrm>
                <a:prstGeom prst="line">
                  <a:avLst/>
                </a:prstGeom>
                <a:noFill/>
                <a:ln w="12700" cmpd="sng">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200">
                    <a:solidFill>
                      <a:prstClr val="white"/>
                    </a:solidFill>
                  </a:endParaRPr>
                </a:p>
              </p:txBody>
            </p:sp>
            <p:cxnSp>
              <p:nvCxnSpPr>
                <p:cNvPr id="830" name="Straight Connector 829"/>
                <p:cNvCxnSpPr/>
                <p:nvPr/>
              </p:nvCxnSpPr>
              <p:spPr>
                <a:xfrm>
                  <a:off x="27038808" y="13121640"/>
                  <a:ext cx="9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1" name="Straight Connector 830"/>
                <p:cNvCxnSpPr/>
                <p:nvPr/>
              </p:nvCxnSpPr>
              <p:spPr>
                <a:xfrm>
                  <a:off x="27038808" y="14877288"/>
                  <a:ext cx="9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2" name="Straight Connector 831"/>
                <p:cNvCxnSpPr/>
                <p:nvPr/>
              </p:nvCxnSpPr>
              <p:spPr>
                <a:xfrm>
                  <a:off x="27038808" y="16651224"/>
                  <a:ext cx="9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24" name="Group 823"/>
              <p:cNvGrpSpPr/>
              <p:nvPr/>
            </p:nvGrpSpPr>
            <p:grpSpPr>
              <a:xfrm>
                <a:off x="26740139" y="12879762"/>
                <a:ext cx="389530" cy="4020413"/>
                <a:chOff x="23814059" y="12189808"/>
                <a:chExt cx="389530" cy="1280459"/>
              </a:xfrm>
            </p:grpSpPr>
            <p:sp>
              <p:nvSpPr>
                <p:cNvPr id="826" name="Rectangle 31"/>
                <p:cNvSpPr>
                  <a:spLocks noChangeArrowheads="1"/>
                </p:cNvSpPr>
                <p:nvPr/>
              </p:nvSpPr>
              <p:spPr bwMode="auto">
                <a:xfrm>
                  <a:off x="23987316" y="12189808"/>
                  <a:ext cx="129844" cy="17217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effectLst/>
                      <a:latin typeface="Calibri" panose="020F0502020204030204" pitchFamily="34" charset="0"/>
                      <a:cs typeface="Arial" pitchFamily="34" charset="0"/>
                    </a:rPr>
                    <a:t>0</a:t>
                  </a:r>
                </a:p>
              </p:txBody>
            </p:sp>
            <p:sp>
              <p:nvSpPr>
                <p:cNvPr id="827" name="Rectangle 34"/>
                <p:cNvSpPr>
                  <a:spLocks noChangeArrowheads="1"/>
                </p:cNvSpPr>
                <p:nvPr/>
              </p:nvSpPr>
              <p:spPr bwMode="auto">
                <a:xfrm>
                  <a:off x="23936516" y="12743952"/>
                  <a:ext cx="259686" cy="17217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effectLst/>
                      <a:latin typeface="Calibri" panose="020F0502020204030204" pitchFamily="34" charset="0"/>
                      <a:cs typeface="Arial" pitchFamily="34" charset="0"/>
                    </a:rPr>
                    <a:t>50</a:t>
                  </a:r>
                </a:p>
              </p:txBody>
            </p:sp>
            <p:sp>
              <p:nvSpPr>
                <p:cNvPr id="828" name="Rectangle 37"/>
                <p:cNvSpPr>
                  <a:spLocks noChangeArrowheads="1"/>
                </p:cNvSpPr>
                <p:nvPr/>
              </p:nvSpPr>
              <p:spPr bwMode="auto">
                <a:xfrm>
                  <a:off x="23814059" y="13298096"/>
                  <a:ext cx="389530" cy="17217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effectLst/>
                      <a:latin typeface="Calibri" panose="020F0502020204030204" pitchFamily="34" charset="0"/>
                      <a:cs typeface="Arial" pitchFamily="34" charset="0"/>
                    </a:rPr>
                    <a:t>100</a:t>
                  </a:r>
                </a:p>
              </p:txBody>
            </p:sp>
          </p:grpSp>
          <p:sp>
            <p:nvSpPr>
              <p:cNvPr id="825" name="Rectangle 13"/>
              <p:cNvSpPr>
                <a:spLocks noChangeArrowheads="1"/>
              </p:cNvSpPr>
              <p:nvPr/>
            </p:nvSpPr>
            <p:spPr bwMode="auto">
              <a:xfrm rot="16200000">
                <a:off x="24341328" y="15276611"/>
                <a:ext cx="4648200" cy="307777"/>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effectLst/>
                    <a:latin typeface="Calibri" panose="020F0502020204030204" pitchFamily="34" charset="0"/>
                    <a:cs typeface="Arial" pitchFamily="34" charset="0"/>
                  </a:rPr>
                  <a:t>Depth (cm)</a:t>
                </a:r>
              </a:p>
            </p:txBody>
          </p:sp>
        </p:grpSp>
        <p:grpSp>
          <p:nvGrpSpPr>
            <p:cNvPr id="8" name="Group 7"/>
            <p:cNvGrpSpPr/>
            <p:nvPr/>
          </p:nvGrpSpPr>
          <p:grpSpPr>
            <a:xfrm>
              <a:off x="2286000" y="3593592"/>
              <a:ext cx="292608" cy="2127742"/>
              <a:chOff x="7086601" y="2800868"/>
              <a:chExt cx="292608" cy="1237732"/>
            </a:xfrm>
          </p:grpSpPr>
          <p:sp>
            <p:nvSpPr>
              <p:cNvPr id="4" name="Isosceles Triangle 3"/>
              <p:cNvSpPr>
                <a:spLocks/>
              </p:cNvSpPr>
              <p:nvPr/>
            </p:nvSpPr>
            <p:spPr>
              <a:xfrm rot="16200000">
                <a:off x="7139819" y="2747650"/>
                <a:ext cx="186171" cy="292608"/>
              </a:xfrm>
              <a:prstGeom prst="triangl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Isosceles Triangle 363"/>
              <p:cNvSpPr>
                <a:spLocks/>
              </p:cNvSpPr>
              <p:nvPr/>
            </p:nvSpPr>
            <p:spPr>
              <a:xfrm rot="16200000">
                <a:off x="7139819" y="2961011"/>
                <a:ext cx="186171" cy="292608"/>
              </a:xfrm>
              <a:prstGeom prst="triangl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Isosceles Triangle 367"/>
              <p:cNvSpPr>
                <a:spLocks/>
              </p:cNvSpPr>
              <p:nvPr/>
            </p:nvSpPr>
            <p:spPr>
              <a:xfrm rot="16200000">
                <a:off x="7139819" y="3799211"/>
                <a:ext cx="186171" cy="292608"/>
              </a:xfrm>
              <a:prstGeom prst="triangl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9" name="TextBox 368"/>
            <p:cNvSpPr txBox="1"/>
            <p:nvPr/>
          </p:nvSpPr>
          <p:spPr>
            <a:xfrm>
              <a:off x="2590800" y="5331985"/>
              <a:ext cx="1371600" cy="687815"/>
            </a:xfrm>
            <a:prstGeom prst="rect">
              <a:avLst/>
            </a:prstGeom>
            <a:noFill/>
          </p:spPr>
          <p:txBody>
            <a:bodyPr wrap="square" rtlCol="0">
              <a:spAutoFit/>
            </a:bodyPr>
            <a:lstStyle/>
            <a:p>
              <a:r>
                <a:rPr lang="en-US" sz="2000" dirty="0" smtClean="0"/>
                <a:t>1850 AD</a:t>
              </a:r>
              <a:endParaRPr lang="en-US" sz="2000" dirty="0"/>
            </a:p>
          </p:txBody>
        </p:sp>
        <p:grpSp>
          <p:nvGrpSpPr>
            <p:cNvPr id="386" name="Group 385"/>
            <p:cNvGrpSpPr/>
            <p:nvPr/>
          </p:nvGrpSpPr>
          <p:grpSpPr>
            <a:xfrm>
              <a:off x="5241108" y="1143000"/>
              <a:ext cx="2634927" cy="307777"/>
              <a:chOff x="37006112" y="21545071"/>
              <a:chExt cx="1064226" cy="307777"/>
            </a:xfrm>
          </p:grpSpPr>
          <p:sp>
            <p:nvSpPr>
              <p:cNvPr id="470" name="Rectangle 10"/>
              <p:cNvSpPr>
                <a:spLocks noChangeArrowheads="1"/>
              </p:cNvSpPr>
              <p:nvPr/>
            </p:nvSpPr>
            <p:spPr bwMode="auto">
              <a:xfrm>
                <a:off x="37006112" y="21545071"/>
                <a:ext cx="12984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rgbClr val="000000"/>
                    </a:solidFill>
                    <a:effectLst/>
                    <a:latin typeface="+mn-lt"/>
                    <a:cs typeface="Arial" pitchFamily="34" charset="0"/>
                  </a:rPr>
                  <a:t>0</a:t>
                </a:r>
                <a:endParaRPr kumimoji="0" lang="en-US" altLang="en-US" sz="2000" b="0" i="0" u="none" strike="noStrike" cap="none" normalizeH="0" baseline="0" dirty="0" smtClean="0">
                  <a:ln>
                    <a:noFill/>
                  </a:ln>
                  <a:solidFill>
                    <a:schemeClr val="tx1"/>
                  </a:solidFill>
                  <a:effectLst/>
                  <a:latin typeface="+mn-lt"/>
                  <a:cs typeface="Arial" pitchFamily="34" charset="0"/>
                </a:endParaRPr>
              </a:p>
            </p:txBody>
          </p:sp>
          <p:sp>
            <p:nvSpPr>
              <p:cNvPr id="471" name="Rectangle 12"/>
              <p:cNvSpPr>
                <a:spLocks noChangeArrowheads="1"/>
              </p:cNvSpPr>
              <p:nvPr/>
            </p:nvSpPr>
            <p:spPr bwMode="auto">
              <a:xfrm>
                <a:off x="37277108" y="21545071"/>
                <a:ext cx="38953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en-US" sz="2000" dirty="0" smtClean="0">
                    <a:solidFill>
                      <a:srgbClr val="000000"/>
                    </a:solidFill>
                    <a:latin typeface="+mn-lt"/>
                  </a:rPr>
                  <a:t>100</a:t>
                </a:r>
                <a:endParaRPr kumimoji="0" lang="en-US" altLang="en-US" sz="2000" b="0" i="0" u="none" strike="noStrike" cap="none" normalizeH="0" baseline="0" dirty="0" smtClean="0">
                  <a:ln>
                    <a:noFill/>
                  </a:ln>
                  <a:solidFill>
                    <a:schemeClr val="tx1"/>
                  </a:solidFill>
                  <a:effectLst/>
                  <a:latin typeface="+mn-lt"/>
                </a:endParaRPr>
              </a:p>
            </p:txBody>
          </p:sp>
          <p:sp>
            <p:nvSpPr>
              <p:cNvPr id="472" name="Rectangle 14"/>
              <p:cNvSpPr>
                <a:spLocks noChangeArrowheads="1"/>
              </p:cNvSpPr>
              <p:nvPr/>
            </p:nvSpPr>
            <p:spPr bwMode="auto">
              <a:xfrm>
                <a:off x="37680808" y="21545071"/>
                <a:ext cx="38953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en-US" sz="2000" dirty="0" smtClean="0">
                    <a:solidFill>
                      <a:srgbClr val="000000"/>
                    </a:solidFill>
                    <a:latin typeface="+mn-lt"/>
                  </a:rPr>
                  <a:t>200</a:t>
                </a:r>
                <a:endParaRPr kumimoji="0" lang="en-US" altLang="en-US" sz="2000" b="0" i="0" u="none" strike="noStrike" cap="none" normalizeH="0" baseline="0" dirty="0" smtClean="0">
                  <a:ln>
                    <a:noFill/>
                  </a:ln>
                  <a:solidFill>
                    <a:schemeClr val="tx1"/>
                  </a:solidFill>
                  <a:effectLst/>
                  <a:latin typeface="+mn-lt"/>
                </a:endParaRPr>
              </a:p>
            </p:txBody>
          </p:sp>
        </p:grpSp>
        <p:sp>
          <p:nvSpPr>
            <p:cNvPr id="751" name="Freeform 750"/>
            <p:cNvSpPr/>
            <p:nvPr/>
          </p:nvSpPr>
          <p:spPr>
            <a:xfrm>
              <a:off x="2810746" y="1539468"/>
              <a:ext cx="1292833" cy="327482"/>
            </a:xfrm>
            <a:custGeom>
              <a:avLst/>
              <a:gdLst>
                <a:gd name="connsiteX0" fmla="*/ 0 w 1712119"/>
                <a:gd name="connsiteY0" fmla="*/ 0 h 307181"/>
                <a:gd name="connsiteX1" fmla="*/ 1314450 w 1712119"/>
                <a:gd name="connsiteY1" fmla="*/ 9525 h 307181"/>
                <a:gd name="connsiteX2" fmla="*/ 1343025 w 1712119"/>
                <a:gd name="connsiteY2" fmla="*/ 35719 h 307181"/>
                <a:gd name="connsiteX3" fmla="*/ 1712119 w 1712119"/>
                <a:gd name="connsiteY3" fmla="*/ 61912 h 307181"/>
                <a:gd name="connsiteX4" fmla="*/ 1521619 w 1712119"/>
                <a:gd name="connsiteY4" fmla="*/ 80962 h 307181"/>
                <a:gd name="connsiteX5" fmla="*/ 1354931 w 1712119"/>
                <a:gd name="connsiteY5" fmla="*/ 90487 h 307181"/>
                <a:gd name="connsiteX6" fmla="*/ 1297781 w 1712119"/>
                <a:gd name="connsiteY6" fmla="*/ 121444 h 307181"/>
                <a:gd name="connsiteX7" fmla="*/ 1345406 w 1712119"/>
                <a:gd name="connsiteY7" fmla="*/ 147637 h 307181"/>
                <a:gd name="connsiteX8" fmla="*/ 1121569 w 1712119"/>
                <a:gd name="connsiteY8" fmla="*/ 173831 h 307181"/>
                <a:gd name="connsiteX9" fmla="*/ 188119 w 1712119"/>
                <a:gd name="connsiteY9" fmla="*/ 190500 h 307181"/>
                <a:gd name="connsiteX10" fmla="*/ 219075 w 1712119"/>
                <a:gd name="connsiteY10" fmla="*/ 211931 h 307181"/>
                <a:gd name="connsiteX11" fmla="*/ 228600 w 1712119"/>
                <a:gd name="connsiteY11" fmla="*/ 266700 h 307181"/>
                <a:gd name="connsiteX12" fmla="*/ 285750 w 1712119"/>
                <a:gd name="connsiteY12" fmla="*/ 247650 h 307181"/>
                <a:gd name="connsiteX13" fmla="*/ 440531 w 1712119"/>
                <a:gd name="connsiteY13" fmla="*/ 292894 h 307181"/>
                <a:gd name="connsiteX14" fmla="*/ 545306 w 1712119"/>
                <a:gd name="connsiteY14" fmla="*/ 307181 h 307181"/>
                <a:gd name="connsiteX15" fmla="*/ 0 w 1712119"/>
                <a:gd name="connsiteY15" fmla="*/ 307181 h 307181"/>
                <a:gd name="connsiteX16" fmla="*/ 0 w 1712119"/>
                <a:gd name="connsiteY16" fmla="*/ 0 h 307181"/>
                <a:gd name="connsiteX0" fmla="*/ 0 w 1712119"/>
                <a:gd name="connsiteY0" fmla="*/ 0 h 328612"/>
                <a:gd name="connsiteX1" fmla="*/ 1314450 w 1712119"/>
                <a:gd name="connsiteY1" fmla="*/ 9525 h 328612"/>
                <a:gd name="connsiteX2" fmla="*/ 1343025 w 1712119"/>
                <a:gd name="connsiteY2" fmla="*/ 35719 h 328612"/>
                <a:gd name="connsiteX3" fmla="*/ 1712119 w 1712119"/>
                <a:gd name="connsiteY3" fmla="*/ 61912 h 328612"/>
                <a:gd name="connsiteX4" fmla="*/ 1521619 w 1712119"/>
                <a:gd name="connsiteY4" fmla="*/ 80962 h 328612"/>
                <a:gd name="connsiteX5" fmla="*/ 1354931 w 1712119"/>
                <a:gd name="connsiteY5" fmla="*/ 90487 h 328612"/>
                <a:gd name="connsiteX6" fmla="*/ 1297781 w 1712119"/>
                <a:gd name="connsiteY6" fmla="*/ 121444 h 328612"/>
                <a:gd name="connsiteX7" fmla="*/ 1345406 w 1712119"/>
                <a:gd name="connsiteY7" fmla="*/ 147637 h 328612"/>
                <a:gd name="connsiteX8" fmla="*/ 1121569 w 1712119"/>
                <a:gd name="connsiteY8" fmla="*/ 173831 h 328612"/>
                <a:gd name="connsiteX9" fmla="*/ 188119 w 1712119"/>
                <a:gd name="connsiteY9" fmla="*/ 190500 h 328612"/>
                <a:gd name="connsiteX10" fmla="*/ 219075 w 1712119"/>
                <a:gd name="connsiteY10" fmla="*/ 211931 h 328612"/>
                <a:gd name="connsiteX11" fmla="*/ 228600 w 1712119"/>
                <a:gd name="connsiteY11" fmla="*/ 266700 h 328612"/>
                <a:gd name="connsiteX12" fmla="*/ 285750 w 1712119"/>
                <a:gd name="connsiteY12" fmla="*/ 247650 h 328612"/>
                <a:gd name="connsiteX13" fmla="*/ 440531 w 1712119"/>
                <a:gd name="connsiteY13" fmla="*/ 292894 h 328612"/>
                <a:gd name="connsiteX14" fmla="*/ 545306 w 1712119"/>
                <a:gd name="connsiteY14" fmla="*/ 307181 h 328612"/>
                <a:gd name="connsiteX15" fmla="*/ 2381 w 1712119"/>
                <a:gd name="connsiteY15" fmla="*/ 328612 h 328612"/>
                <a:gd name="connsiteX16" fmla="*/ 0 w 1712119"/>
                <a:gd name="connsiteY16" fmla="*/ 0 h 328612"/>
                <a:gd name="connsiteX0" fmla="*/ 0 w 1712119"/>
                <a:gd name="connsiteY0" fmla="*/ 0 h 333374"/>
                <a:gd name="connsiteX1" fmla="*/ 1314450 w 1712119"/>
                <a:gd name="connsiteY1" fmla="*/ 9525 h 333374"/>
                <a:gd name="connsiteX2" fmla="*/ 1343025 w 1712119"/>
                <a:gd name="connsiteY2" fmla="*/ 35719 h 333374"/>
                <a:gd name="connsiteX3" fmla="*/ 1712119 w 1712119"/>
                <a:gd name="connsiteY3" fmla="*/ 61912 h 333374"/>
                <a:gd name="connsiteX4" fmla="*/ 1521619 w 1712119"/>
                <a:gd name="connsiteY4" fmla="*/ 80962 h 333374"/>
                <a:gd name="connsiteX5" fmla="*/ 1354931 w 1712119"/>
                <a:gd name="connsiteY5" fmla="*/ 90487 h 333374"/>
                <a:gd name="connsiteX6" fmla="*/ 1297781 w 1712119"/>
                <a:gd name="connsiteY6" fmla="*/ 121444 h 333374"/>
                <a:gd name="connsiteX7" fmla="*/ 1345406 w 1712119"/>
                <a:gd name="connsiteY7" fmla="*/ 147637 h 333374"/>
                <a:gd name="connsiteX8" fmla="*/ 1121569 w 1712119"/>
                <a:gd name="connsiteY8" fmla="*/ 173831 h 333374"/>
                <a:gd name="connsiteX9" fmla="*/ 188119 w 1712119"/>
                <a:gd name="connsiteY9" fmla="*/ 190500 h 333374"/>
                <a:gd name="connsiteX10" fmla="*/ 219075 w 1712119"/>
                <a:gd name="connsiteY10" fmla="*/ 211931 h 333374"/>
                <a:gd name="connsiteX11" fmla="*/ 228600 w 1712119"/>
                <a:gd name="connsiteY11" fmla="*/ 266700 h 333374"/>
                <a:gd name="connsiteX12" fmla="*/ 285750 w 1712119"/>
                <a:gd name="connsiteY12" fmla="*/ 247650 h 333374"/>
                <a:gd name="connsiteX13" fmla="*/ 440531 w 1712119"/>
                <a:gd name="connsiteY13" fmla="*/ 292894 h 333374"/>
                <a:gd name="connsiteX14" fmla="*/ 545306 w 1712119"/>
                <a:gd name="connsiteY14" fmla="*/ 333374 h 333374"/>
                <a:gd name="connsiteX15" fmla="*/ 2381 w 1712119"/>
                <a:gd name="connsiteY15" fmla="*/ 328612 h 333374"/>
                <a:gd name="connsiteX16" fmla="*/ 0 w 1712119"/>
                <a:gd name="connsiteY16" fmla="*/ 0 h 333374"/>
                <a:gd name="connsiteX0" fmla="*/ 0 w 1712119"/>
                <a:gd name="connsiteY0" fmla="*/ 0 h 333374"/>
                <a:gd name="connsiteX1" fmla="*/ 1314450 w 1712119"/>
                <a:gd name="connsiteY1" fmla="*/ 9525 h 333374"/>
                <a:gd name="connsiteX2" fmla="*/ 1343025 w 1712119"/>
                <a:gd name="connsiteY2" fmla="*/ 35719 h 333374"/>
                <a:gd name="connsiteX3" fmla="*/ 1712119 w 1712119"/>
                <a:gd name="connsiteY3" fmla="*/ 61912 h 333374"/>
                <a:gd name="connsiteX4" fmla="*/ 1521619 w 1712119"/>
                <a:gd name="connsiteY4" fmla="*/ 80962 h 333374"/>
                <a:gd name="connsiteX5" fmla="*/ 1354931 w 1712119"/>
                <a:gd name="connsiteY5" fmla="*/ 90487 h 333374"/>
                <a:gd name="connsiteX6" fmla="*/ 1297781 w 1712119"/>
                <a:gd name="connsiteY6" fmla="*/ 121444 h 333374"/>
                <a:gd name="connsiteX7" fmla="*/ 1345406 w 1712119"/>
                <a:gd name="connsiteY7" fmla="*/ 147637 h 333374"/>
                <a:gd name="connsiteX8" fmla="*/ 1121569 w 1712119"/>
                <a:gd name="connsiteY8" fmla="*/ 173831 h 333374"/>
                <a:gd name="connsiteX9" fmla="*/ 188119 w 1712119"/>
                <a:gd name="connsiteY9" fmla="*/ 190500 h 333374"/>
                <a:gd name="connsiteX10" fmla="*/ 219075 w 1712119"/>
                <a:gd name="connsiteY10" fmla="*/ 211931 h 333374"/>
                <a:gd name="connsiteX11" fmla="*/ 228600 w 1712119"/>
                <a:gd name="connsiteY11" fmla="*/ 266700 h 333374"/>
                <a:gd name="connsiteX12" fmla="*/ 285750 w 1712119"/>
                <a:gd name="connsiteY12" fmla="*/ 247650 h 333374"/>
                <a:gd name="connsiteX13" fmla="*/ 440531 w 1712119"/>
                <a:gd name="connsiteY13" fmla="*/ 292894 h 333374"/>
                <a:gd name="connsiteX14" fmla="*/ 545306 w 1712119"/>
                <a:gd name="connsiteY14" fmla="*/ 333374 h 333374"/>
                <a:gd name="connsiteX15" fmla="*/ 0 w 1712119"/>
                <a:gd name="connsiteY15" fmla="*/ 0 h 333374"/>
                <a:gd name="connsiteX0" fmla="*/ 0 w 1712119"/>
                <a:gd name="connsiteY0" fmla="*/ 0 h 292894"/>
                <a:gd name="connsiteX1" fmla="*/ 1314450 w 1712119"/>
                <a:gd name="connsiteY1" fmla="*/ 9525 h 292894"/>
                <a:gd name="connsiteX2" fmla="*/ 1343025 w 1712119"/>
                <a:gd name="connsiteY2" fmla="*/ 35719 h 292894"/>
                <a:gd name="connsiteX3" fmla="*/ 1712119 w 1712119"/>
                <a:gd name="connsiteY3" fmla="*/ 61912 h 292894"/>
                <a:gd name="connsiteX4" fmla="*/ 1521619 w 1712119"/>
                <a:gd name="connsiteY4" fmla="*/ 80962 h 292894"/>
                <a:gd name="connsiteX5" fmla="*/ 1354931 w 1712119"/>
                <a:gd name="connsiteY5" fmla="*/ 90487 h 292894"/>
                <a:gd name="connsiteX6" fmla="*/ 1297781 w 1712119"/>
                <a:gd name="connsiteY6" fmla="*/ 121444 h 292894"/>
                <a:gd name="connsiteX7" fmla="*/ 1345406 w 1712119"/>
                <a:gd name="connsiteY7" fmla="*/ 147637 h 292894"/>
                <a:gd name="connsiteX8" fmla="*/ 1121569 w 1712119"/>
                <a:gd name="connsiteY8" fmla="*/ 173831 h 292894"/>
                <a:gd name="connsiteX9" fmla="*/ 188119 w 1712119"/>
                <a:gd name="connsiteY9" fmla="*/ 190500 h 292894"/>
                <a:gd name="connsiteX10" fmla="*/ 219075 w 1712119"/>
                <a:gd name="connsiteY10" fmla="*/ 211931 h 292894"/>
                <a:gd name="connsiteX11" fmla="*/ 228600 w 1712119"/>
                <a:gd name="connsiteY11" fmla="*/ 266700 h 292894"/>
                <a:gd name="connsiteX12" fmla="*/ 285750 w 1712119"/>
                <a:gd name="connsiteY12" fmla="*/ 247650 h 292894"/>
                <a:gd name="connsiteX13" fmla="*/ 440531 w 1712119"/>
                <a:gd name="connsiteY13" fmla="*/ 292894 h 292894"/>
                <a:gd name="connsiteX14" fmla="*/ 0 w 1712119"/>
                <a:gd name="connsiteY14" fmla="*/ 0 h 292894"/>
                <a:gd name="connsiteX0" fmla="*/ 0 w 1712119"/>
                <a:gd name="connsiteY0" fmla="*/ 0 h 266700"/>
                <a:gd name="connsiteX1" fmla="*/ 1314450 w 1712119"/>
                <a:gd name="connsiteY1" fmla="*/ 9525 h 266700"/>
                <a:gd name="connsiteX2" fmla="*/ 1343025 w 1712119"/>
                <a:gd name="connsiteY2" fmla="*/ 35719 h 266700"/>
                <a:gd name="connsiteX3" fmla="*/ 1712119 w 1712119"/>
                <a:gd name="connsiteY3" fmla="*/ 61912 h 266700"/>
                <a:gd name="connsiteX4" fmla="*/ 1521619 w 1712119"/>
                <a:gd name="connsiteY4" fmla="*/ 80962 h 266700"/>
                <a:gd name="connsiteX5" fmla="*/ 1354931 w 1712119"/>
                <a:gd name="connsiteY5" fmla="*/ 90487 h 266700"/>
                <a:gd name="connsiteX6" fmla="*/ 1297781 w 1712119"/>
                <a:gd name="connsiteY6" fmla="*/ 121444 h 266700"/>
                <a:gd name="connsiteX7" fmla="*/ 1345406 w 1712119"/>
                <a:gd name="connsiteY7" fmla="*/ 147637 h 266700"/>
                <a:gd name="connsiteX8" fmla="*/ 1121569 w 1712119"/>
                <a:gd name="connsiteY8" fmla="*/ 173831 h 266700"/>
                <a:gd name="connsiteX9" fmla="*/ 188119 w 1712119"/>
                <a:gd name="connsiteY9" fmla="*/ 190500 h 266700"/>
                <a:gd name="connsiteX10" fmla="*/ 219075 w 1712119"/>
                <a:gd name="connsiteY10" fmla="*/ 211931 h 266700"/>
                <a:gd name="connsiteX11" fmla="*/ 228600 w 1712119"/>
                <a:gd name="connsiteY11" fmla="*/ 266700 h 266700"/>
                <a:gd name="connsiteX12" fmla="*/ 285750 w 1712119"/>
                <a:gd name="connsiteY12" fmla="*/ 247650 h 266700"/>
                <a:gd name="connsiteX13" fmla="*/ 0 w 1712119"/>
                <a:gd name="connsiteY13" fmla="*/ 0 h 266700"/>
                <a:gd name="connsiteX0" fmla="*/ 0 w 1712119"/>
                <a:gd name="connsiteY0" fmla="*/ 0 h 266700"/>
                <a:gd name="connsiteX1" fmla="*/ 1314450 w 1712119"/>
                <a:gd name="connsiteY1" fmla="*/ 9525 h 266700"/>
                <a:gd name="connsiteX2" fmla="*/ 1343025 w 1712119"/>
                <a:gd name="connsiteY2" fmla="*/ 35719 h 266700"/>
                <a:gd name="connsiteX3" fmla="*/ 1712119 w 1712119"/>
                <a:gd name="connsiteY3" fmla="*/ 61912 h 266700"/>
                <a:gd name="connsiteX4" fmla="*/ 1521619 w 1712119"/>
                <a:gd name="connsiteY4" fmla="*/ 80962 h 266700"/>
                <a:gd name="connsiteX5" fmla="*/ 1354931 w 1712119"/>
                <a:gd name="connsiteY5" fmla="*/ 90487 h 266700"/>
                <a:gd name="connsiteX6" fmla="*/ 1297781 w 1712119"/>
                <a:gd name="connsiteY6" fmla="*/ 121444 h 266700"/>
                <a:gd name="connsiteX7" fmla="*/ 1345406 w 1712119"/>
                <a:gd name="connsiteY7" fmla="*/ 147637 h 266700"/>
                <a:gd name="connsiteX8" fmla="*/ 1121569 w 1712119"/>
                <a:gd name="connsiteY8" fmla="*/ 173831 h 266700"/>
                <a:gd name="connsiteX9" fmla="*/ 188119 w 1712119"/>
                <a:gd name="connsiteY9" fmla="*/ 190500 h 266700"/>
                <a:gd name="connsiteX10" fmla="*/ 219075 w 1712119"/>
                <a:gd name="connsiteY10" fmla="*/ 211931 h 266700"/>
                <a:gd name="connsiteX11" fmla="*/ 228600 w 1712119"/>
                <a:gd name="connsiteY11" fmla="*/ 266700 h 266700"/>
                <a:gd name="connsiteX12" fmla="*/ 0 w 1712119"/>
                <a:gd name="connsiteY12" fmla="*/ 0 h 266700"/>
                <a:gd name="connsiteX0" fmla="*/ 0 w 1712119"/>
                <a:gd name="connsiteY0" fmla="*/ 0 h 211931"/>
                <a:gd name="connsiteX1" fmla="*/ 1314450 w 1712119"/>
                <a:gd name="connsiteY1" fmla="*/ 9525 h 211931"/>
                <a:gd name="connsiteX2" fmla="*/ 1343025 w 1712119"/>
                <a:gd name="connsiteY2" fmla="*/ 35719 h 211931"/>
                <a:gd name="connsiteX3" fmla="*/ 1712119 w 1712119"/>
                <a:gd name="connsiteY3" fmla="*/ 61912 h 211931"/>
                <a:gd name="connsiteX4" fmla="*/ 1521619 w 1712119"/>
                <a:gd name="connsiteY4" fmla="*/ 80962 h 211931"/>
                <a:gd name="connsiteX5" fmla="*/ 1354931 w 1712119"/>
                <a:gd name="connsiteY5" fmla="*/ 90487 h 211931"/>
                <a:gd name="connsiteX6" fmla="*/ 1297781 w 1712119"/>
                <a:gd name="connsiteY6" fmla="*/ 121444 h 211931"/>
                <a:gd name="connsiteX7" fmla="*/ 1345406 w 1712119"/>
                <a:gd name="connsiteY7" fmla="*/ 147637 h 211931"/>
                <a:gd name="connsiteX8" fmla="*/ 1121569 w 1712119"/>
                <a:gd name="connsiteY8" fmla="*/ 173831 h 211931"/>
                <a:gd name="connsiteX9" fmla="*/ 188119 w 1712119"/>
                <a:gd name="connsiteY9" fmla="*/ 190500 h 211931"/>
                <a:gd name="connsiteX10" fmla="*/ 219075 w 1712119"/>
                <a:gd name="connsiteY10" fmla="*/ 211931 h 211931"/>
                <a:gd name="connsiteX11" fmla="*/ 0 w 1712119"/>
                <a:gd name="connsiteY11" fmla="*/ 0 h 211931"/>
                <a:gd name="connsiteX0" fmla="*/ 0 w 1712119"/>
                <a:gd name="connsiteY0" fmla="*/ 0 h 190500"/>
                <a:gd name="connsiteX1" fmla="*/ 1314450 w 1712119"/>
                <a:gd name="connsiteY1" fmla="*/ 9525 h 190500"/>
                <a:gd name="connsiteX2" fmla="*/ 1343025 w 1712119"/>
                <a:gd name="connsiteY2" fmla="*/ 35719 h 190500"/>
                <a:gd name="connsiteX3" fmla="*/ 1712119 w 1712119"/>
                <a:gd name="connsiteY3" fmla="*/ 61912 h 190500"/>
                <a:gd name="connsiteX4" fmla="*/ 1521619 w 1712119"/>
                <a:gd name="connsiteY4" fmla="*/ 80962 h 190500"/>
                <a:gd name="connsiteX5" fmla="*/ 1354931 w 1712119"/>
                <a:gd name="connsiteY5" fmla="*/ 90487 h 190500"/>
                <a:gd name="connsiteX6" fmla="*/ 1297781 w 1712119"/>
                <a:gd name="connsiteY6" fmla="*/ 121444 h 190500"/>
                <a:gd name="connsiteX7" fmla="*/ 1345406 w 1712119"/>
                <a:gd name="connsiteY7" fmla="*/ 147637 h 190500"/>
                <a:gd name="connsiteX8" fmla="*/ 1121569 w 1712119"/>
                <a:gd name="connsiteY8" fmla="*/ 173831 h 190500"/>
                <a:gd name="connsiteX9" fmla="*/ 188119 w 1712119"/>
                <a:gd name="connsiteY9" fmla="*/ 190500 h 190500"/>
                <a:gd name="connsiteX10" fmla="*/ 0 w 1712119"/>
                <a:gd name="connsiteY10" fmla="*/ 0 h 190500"/>
                <a:gd name="connsiteX0" fmla="*/ 0 w 1712119"/>
                <a:gd name="connsiteY0" fmla="*/ 0 h 190500"/>
                <a:gd name="connsiteX1" fmla="*/ 1314450 w 1712119"/>
                <a:gd name="connsiteY1" fmla="*/ 9525 h 190500"/>
                <a:gd name="connsiteX2" fmla="*/ 1343025 w 1712119"/>
                <a:gd name="connsiteY2" fmla="*/ 35719 h 190500"/>
                <a:gd name="connsiteX3" fmla="*/ 1712119 w 1712119"/>
                <a:gd name="connsiteY3" fmla="*/ 61912 h 190500"/>
                <a:gd name="connsiteX4" fmla="*/ 1521619 w 1712119"/>
                <a:gd name="connsiteY4" fmla="*/ 80962 h 190500"/>
                <a:gd name="connsiteX5" fmla="*/ 1354931 w 1712119"/>
                <a:gd name="connsiteY5" fmla="*/ 90487 h 190500"/>
                <a:gd name="connsiteX6" fmla="*/ 1297781 w 1712119"/>
                <a:gd name="connsiteY6" fmla="*/ 121444 h 190500"/>
                <a:gd name="connsiteX7" fmla="*/ 1345406 w 1712119"/>
                <a:gd name="connsiteY7" fmla="*/ 147637 h 190500"/>
                <a:gd name="connsiteX8" fmla="*/ 1121569 w 1712119"/>
                <a:gd name="connsiteY8" fmla="*/ 173831 h 190500"/>
                <a:gd name="connsiteX9" fmla="*/ 188119 w 1712119"/>
                <a:gd name="connsiteY9" fmla="*/ 190500 h 190500"/>
                <a:gd name="connsiteX10" fmla="*/ 114300 w 1712119"/>
                <a:gd name="connsiteY10" fmla="*/ 111919 h 190500"/>
                <a:gd name="connsiteX11" fmla="*/ 0 w 1712119"/>
                <a:gd name="connsiteY11" fmla="*/ 0 h 190500"/>
                <a:gd name="connsiteX0" fmla="*/ 0 w 1712119"/>
                <a:gd name="connsiteY0" fmla="*/ 0 h 190500"/>
                <a:gd name="connsiteX1" fmla="*/ 1314450 w 1712119"/>
                <a:gd name="connsiteY1" fmla="*/ 9525 h 190500"/>
                <a:gd name="connsiteX2" fmla="*/ 1343025 w 1712119"/>
                <a:gd name="connsiteY2" fmla="*/ 35719 h 190500"/>
                <a:gd name="connsiteX3" fmla="*/ 1712119 w 1712119"/>
                <a:gd name="connsiteY3" fmla="*/ 61912 h 190500"/>
                <a:gd name="connsiteX4" fmla="*/ 1521619 w 1712119"/>
                <a:gd name="connsiteY4" fmla="*/ 80962 h 190500"/>
                <a:gd name="connsiteX5" fmla="*/ 1354931 w 1712119"/>
                <a:gd name="connsiteY5" fmla="*/ 90487 h 190500"/>
                <a:gd name="connsiteX6" fmla="*/ 1297781 w 1712119"/>
                <a:gd name="connsiteY6" fmla="*/ 121444 h 190500"/>
                <a:gd name="connsiteX7" fmla="*/ 1345406 w 1712119"/>
                <a:gd name="connsiteY7" fmla="*/ 147637 h 190500"/>
                <a:gd name="connsiteX8" fmla="*/ 1121569 w 1712119"/>
                <a:gd name="connsiteY8" fmla="*/ 173831 h 190500"/>
                <a:gd name="connsiteX9" fmla="*/ 188119 w 1712119"/>
                <a:gd name="connsiteY9" fmla="*/ 190500 h 190500"/>
                <a:gd name="connsiteX10" fmla="*/ 0 w 1712119"/>
                <a:gd name="connsiteY10" fmla="*/ 190500 h 190500"/>
                <a:gd name="connsiteX11" fmla="*/ 0 w 1712119"/>
                <a:gd name="connsiteY11" fmla="*/ 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12119" h="190500">
                  <a:moveTo>
                    <a:pt x="0" y="0"/>
                  </a:moveTo>
                  <a:lnTo>
                    <a:pt x="1314450" y="9525"/>
                  </a:lnTo>
                  <a:lnTo>
                    <a:pt x="1343025" y="35719"/>
                  </a:lnTo>
                  <a:lnTo>
                    <a:pt x="1712119" y="61912"/>
                  </a:lnTo>
                  <a:lnTo>
                    <a:pt x="1521619" y="80962"/>
                  </a:lnTo>
                  <a:lnTo>
                    <a:pt x="1354931" y="90487"/>
                  </a:lnTo>
                  <a:lnTo>
                    <a:pt x="1297781" y="121444"/>
                  </a:lnTo>
                  <a:lnTo>
                    <a:pt x="1345406" y="147637"/>
                  </a:lnTo>
                  <a:lnTo>
                    <a:pt x="1121569" y="173831"/>
                  </a:lnTo>
                  <a:lnTo>
                    <a:pt x="188119" y="190500"/>
                  </a:lnTo>
                  <a:lnTo>
                    <a:pt x="0" y="190500"/>
                  </a:lnTo>
                  <a:lnTo>
                    <a:pt x="0" y="0"/>
                  </a:lnTo>
                  <a:close/>
                </a:path>
              </a:pathLst>
            </a:custGeom>
            <a:solidFill>
              <a:srgbClr val="00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9" name="Group 98"/>
            <p:cNvGrpSpPr/>
            <p:nvPr/>
          </p:nvGrpSpPr>
          <p:grpSpPr>
            <a:xfrm>
              <a:off x="2956393" y="1592683"/>
              <a:ext cx="1143590" cy="311108"/>
              <a:chOff x="2956393" y="1592683"/>
              <a:chExt cx="1143590" cy="311108"/>
            </a:xfrm>
          </p:grpSpPr>
          <p:sp>
            <p:nvSpPr>
              <p:cNvPr id="159" name="Line 683"/>
              <p:cNvSpPr>
                <a:spLocks noChangeShapeType="1"/>
              </p:cNvSpPr>
              <p:nvPr/>
            </p:nvSpPr>
            <p:spPr bwMode="auto">
              <a:xfrm flipH="1" flipV="1">
                <a:off x="3819480" y="1592683"/>
                <a:ext cx="280503" cy="49122"/>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5" name="Line 689"/>
              <p:cNvSpPr>
                <a:spLocks noChangeShapeType="1"/>
              </p:cNvSpPr>
              <p:nvPr/>
            </p:nvSpPr>
            <p:spPr bwMode="auto">
              <a:xfrm flipV="1">
                <a:off x="3956135" y="1641805"/>
                <a:ext cx="143848" cy="32748"/>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1" name="Line 695"/>
              <p:cNvSpPr>
                <a:spLocks noChangeShapeType="1"/>
              </p:cNvSpPr>
              <p:nvPr/>
            </p:nvSpPr>
            <p:spPr bwMode="auto">
              <a:xfrm flipV="1">
                <a:off x="3819480" y="1674554"/>
                <a:ext cx="136655" cy="32748"/>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9" name="Line 713"/>
              <p:cNvSpPr>
                <a:spLocks noChangeShapeType="1"/>
              </p:cNvSpPr>
              <p:nvPr/>
            </p:nvSpPr>
            <p:spPr bwMode="auto">
              <a:xfrm flipV="1">
                <a:off x="3646862" y="1789172"/>
                <a:ext cx="158233" cy="49122"/>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5" name="Line 719"/>
              <p:cNvSpPr>
                <a:spLocks noChangeShapeType="1"/>
              </p:cNvSpPr>
              <p:nvPr/>
            </p:nvSpPr>
            <p:spPr bwMode="auto">
              <a:xfrm flipV="1">
                <a:off x="2956393" y="1838295"/>
                <a:ext cx="690470" cy="32748"/>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1" name="Line 725"/>
              <p:cNvSpPr>
                <a:spLocks noChangeShapeType="1"/>
              </p:cNvSpPr>
              <p:nvPr/>
            </p:nvSpPr>
            <p:spPr bwMode="auto">
              <a:xfrm flipH="1" flipV="1">
                <a:off x="2956393" y="1871043"/>
                <a:ext cx="14385" cy="32748"/>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153" name="Line 677"/>
            <p:cNvSpPr>
              <a:spLocks noChangeShapeType="1"/>
            </p:cNvSpPr>
            <p:nvPr/>
          </p:nvSpPr>
          <p:spPr bwMode="auto">
            <a:xfrm flipH="1" flipV="1">
              <a:off x="3795964" y="1559935"/>
              <a:ext cx="14385" cy="32748"/>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7" name="Line 701"/>
            <p:cNvSpPr>
              <a:spLocks noChangeShapeType="1"/>
            </p:cNvSpPr>
            <p:nvPr/>
          </p:nvSpPr>
          <p:spPr bwMode="auto">
            <a:xfrm flipV="1">
              <a:off x="3781579" y="1707302"/>
              <a:ext cx="28770" cy="49122"/>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3" name="Line 707"/>
            <p:cNvSpPr>
              <a:spLocks noChangeShapeType="1"/>
            </p:cNvSpPr>
            <p:nvPr/>
          </p:nvSpPr>
          <p:spPr bwMode="auto">
            <a:xfrm flipH="1" flipV="1">
              <a:off x="3781579" y="1756424"/>
              <a:ext cx="14385" cy="32748"/>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00" name="Group 99"/>
            <p:cNvGrpSpPr/>
            <p:nvPr/>
          </p:nvGrpSpPr>
          <p:grpSpPr>
            <a:xfrm>
              <a:off x="2935224" y="1490472"/>
              <a:ext cx="1280750" cy="448268"/>
              <a:chOff x="2913888" y="1486579"/>
              <a:chExt cx="1280750" cy="448268"/>
            </a:xfrm>
          </p:grpSpPr>
          <p:sp>
            <p:nvSpPr>
              <p:cNvPr id="155" name="Oval 679"/>
              <p:cNvSpPr>
                <a:spLocks noChangeArrowheads="1"/>
              </p:cNvSpPr>
              <p:nvPr/>
            </p:nvSpPr>
            <p:spPr bwMode="auto">
              <a:xfrm>
                <a:off x="3762590" y="1486579"/>
                <a:ext cx="137160" cy="137160"/>
              </a:xfrm>
              <a:prstGeom prst="ellipse">
                <a:avLst/>
              </a:pr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61" name="Oval 685"/>
              <p:cNvSpPr>
                <a:spLocks noChangeArrowheads="1"/>
              </p:cNvSpPr>
              <p:nvPr/>
            </p:nvSpPr>
            <p:spPr bwMode="auto">
              <a:xfrm>
                <a:off x="3776975" y="1519327"/>
                <a:ext cx="137160" cy="137160"/>
              </a:xfrm>
              <a:prstGeom prst="ellipse">
                <a:avLst/>
              </a:pr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67" name="Oval 691"/>
              <p:cNvSpPr>
                <a:spLocks noChangeArrowheads="1"/>
              </p:cNvSpPr>
              <p:nvPr/>
            </p:nvSpPr>
            <p:spPr bwMode="auto">
              <a:xfrm>
                <a:off x="4057478" y="1568449"/>
                <a:ext cx="137160" cy="137160"/>
              </a:xfrm>
              <a:prstGeom prst="ellipse">
                <a:avLst/>
              </a:pr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73" name="Oval 697"/>
              <p:cNvSpPr>
                <a:spLocks noChangeArrowheads="1"/>
              </p:cNvSpPr>
              <p:nvPr/>
            </p:nvSpPr>
            <p:spPr bwMode="auto">
              <a:xfrm>
                <a:off x="3913631" y="1601198"/>
                <a:ext cx="137160" cy="137160"/>
              </a:xfrm>
              <a:prstGeom prst="ellipse">
                <a:avLst/>
              </a:pr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79" name="Oval 703"/>
              <p:cNvSpPr>
                <a:spLocks noChangeArrowheads="1"/>
              </p:cNvSpPr>
              <p:nvPr/>
            </p:nvSpPr>
            <p:spPr bwMode="auto">
              <a:xfrm>
                <a:off x="3776975" y="1633946"/>
                <a:ext cx="137160" cy="137160"/>
              </a:xfrm>
              <a:prstGeom prst="ellipse">
                <a:avLst/>
              </a:pr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85" name="Oval 709"/>
              <p:cNvSpPr>
                <a:spLocks noChangeArrowheads="1"/>
              </p:cNvSpPr>
              <p:nvPr/>
            </p:nvSpPr>
            <p:spPr bwMode="auto">
              <a:xfrm>
                <a:off x="3748206" y="1683068"/>
                <a:ext cx="137160" cy="137160"/>
              </a:xfrm>
              <a:prstGeom prst="ellipse">
                <a:avLst/>
              </a:pr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91" name="Oval 715"/>
              <p:cNvSpPr>
                <a:spLocks noChangeArrowheads="1"/>
              </p:cNvSpPr>
              <p:nvPr/>
            </p:nvSpPr>
            <p:spPr bwMode="auto">
              <a:xfrm>
                <a:off x="3762590" y="1715816"/>
                <a:ext cx="137160" cy="137160"/>
              </a:xfrm>
              <a:prstGeom prst="ellipse">
                <a:avLst/>
              </a:pr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97" name="Oval 721"/>
              <p:cNvSpPr>
                <a:spLocks noChangeArrowheads="1"/>
              </p:cNvSpPr>
              <p:nvPr/>
            </p:nvSpPr>
            <p:spPr bwMode="auto">
              <a:xfrm>
                <a:off x="3604358" y="1764938"/>
                <a:ext cx="137160" cy="137160"/>
              </a:xfrm>
              <a:prstGeom prst="ellipse">
                <a:avLst/>
              </a:pr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03" name="Oval 727"/>
              <p:cNvSpPr>
                <a:spLocks noChangeArrowheads="1"/>
              </p:cNvSpPr>
              <p:nvPr/>
            </p:nvSpPr>
            <p:spPr bwMode="auto">
              <a:xfrm>
                <a:off x="2913888" y="1797687"/>
                <a:ext cx="137160" cy="137160"/>
              </a:xfrm>
              <a:prstGeom prst="ellipse">
                <a:avLst/>
              </a:pr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a:p>
            </p:txBody>
          </p:sp>
        </p:grpSp>
        <p:sp>
          <p:nvSpPr>
            <p:cNvPr id="370" name="Line 90"/>
            <p:cNvSpPr>
              <a:spLocks noChangeShapeType="1"/>
            </p:cNvSpPr>
            <p:nvPr/>
          </p:nvSpPr>
          <p:spPr bwMode="auto">
            <a:xfrm>
              <a:off x="2807940" y="1428942"/>
              <a:ext cx="1988553" cy="0"/>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cxnSp>
          <p:nvCxnSpPr>
            <p:cNvPr id="17" name="Straight Connector 16"/>
            <p:cNvCxnSpPr/>
            <p:nvPr/>
          </p:nvCxnSpPr>
          <p:spPr>
            <a:xfrm>
              <a:off x="2812544" y="1428942"/>
              <a:ext cx="0" cy="1571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4" name="Straight Connector 373"/>
            <p:cNvCxnSpPr/>
            <p:nvPr/>
          </p:nvCxnSpPr>
          <p:spPr>
            <a:xfrm>
              <a:off x="3809122" y="1428942"/>
              <a:ext cx="0" cy="1571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5" name="Straight Connector 374"/>
            <p:cNvCxnSpPr/>
            <p:nvPr/>
          </p:nvCxnSpPr>
          <p:spPr>
            <a:xfrm>
              <a:off x="4789589" y="1428942"/>
              <a:ext cx="0" cy="1571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7" name="Group 96"/>
            <p:cNvGrpSpPr/>
            <p:nvPr/>
          </p:nvGrpSpPr>
          <p:grpSpPr>
            <a:xfrm>
              <a:off x="2743200" y="1147309"/>
              <a:ext cx="2313996" cy="529091"/>
              <a:chOff x="3629604" y="904971"/>
              <a:chExt cx="2313996" cy="529091"/>
            </a:xfrm>
          </p:grpSpPr>
          <p:sp>
            <p:nvSpPr>
              <p:cNvPr id="376" name="Rectangle 31"/>
              <p:cNvSpPr>
                <a:spLocks noChangeArrowheads="1"/>
              </p:cNvSpPr>
              <p:nvPr/>
            </p:nvSpPr>
            <p:spPr bwMode="auto">
              <a:xfrm>
                <a:off x="3629604" y="904971"/>
                <a:ext cx="129844" cy="52908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effectLst/>
                    <a:latin typeface="Calibri" panose="020F0502020204030204" pitchFamily="34" charset="0"/>
                    <a:cs typeface="Arial" pitchFamily="34" charset="0"/>
                  </a:rPr>
                  <a:t>0</a:t>
                </a:r>
              </a:p>
            </p:txBody>
          </p:sp>
          <p:sp>
            <p:nvSpPr>
              <p:cNvPr id="378" name="Rectangle 31"/>
              <p:cNvSpPr>
                <a:spLocks noChangeArrowheads="1"/>
              </p:cNvSpPr>
              <p:nvPr/>
            </p:nvSpPr>
            <p:spPr bwMode="auto">
              <a:xfrm>
                <a:off x="4571370" y="904973"/>
                <a:ext cx="305430" cy="52908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effectLst/>
                    <a:latin typeface="Calibri" panose="020F0502020204030204" pitchFamily="34" charset="0"/>
                    <a:cs typeface="Arial" pitchFamily="34" charset="0"/>
                  </a:rPr>
                  <a:t>50</a:t>
                </a:r>
              </a:p>
            </p:txBody>
          </p:sp>
          <p:sp>
            <p:nvSpPr>
              <p:cNvPr id="380" name="Rectangle 31"/>
              <p:cNvSpPr>
                <a:spLocks noChangeArrowheads="1"/>
              </p:cNvSpPr>
              <p:nvPr/>
            </p:nvSpPr>
            <p:spPr bwMode="auto">
              <a:xfrm>
                <a:off x="5410200" y="904973"/>
                <a:ext cx="533400" cy="52908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2000" dirty="0" smtClean="0">
                    <a:latin typeface="Calibri" panose="020F0502020204030204" pitchFamily="34" charset="0"/>
                    <a:cs typeface="Arial" pitchFamily="34" charset="0"/>
                  </a:rPr>
                  <a:t>10</a:t>
                </a:r>
                <a:r>
                  <a:rPr kumimoji="0" lang="en-US" sz="2000" b="0" i="0" u="none" strike="noStrike" cap="none" normalizeH="0" baseline="0" dirty="0" smtClean="0">
                    <a:ln>
                      <a:noFill/>
                    </a:ln>
                    <a:effectLst/>
                    <a:latin typeface="Calibri" panose="020F0502020204030204" pitchFamily="34" charset="0"/>
                    <a:cs typeface="Arial" pitchFamily="34" charset="0"/>
                  </a:rPr>
                  <a:t>0</a:t>
                </a:r>
              </a:p>
            </p:txBody>
          </p:sp>
        </p:grpSp>
        <p:sp>
          <p:nvSpPr>
            <p:cNvPr id="20" name="TextBox 19"/>
            <p:cNvSpPr txBox="1"/>
            <p:nvPr/>
          </p:nvSpPr>
          <p:spPr>
            <a:xfrm>
              <a:off x="2812544" y="836185"/>
              <a:ext cx="1956331" cy="687815"/>
            </a:xfrm>
            <a:prstGeom prst="rect">
              <a:avLst/>
            </a:prstGeom>
            <a:noFill/>
          </p:spPr>
          <p:txBody>
            <a:bodyPr wrap="square" rtlCol="0">
              <a:spAutoFit/>
            </a:bodyPr>
            <a:lstStyle/>
            <a:p>
              <a:pPr algn="ctr"/>
              <a:r>
                <a:rPr lang="en-US" sz="2000" dirty="0" smtClean="0"/>
                <a:t>% coarse</a:t>
              </a:r>
              <a:endParaRPr lang="en-US" sz="2000" dirty="0"/>
            </a:p>
          </p:txBody>
        </p:sp>
        <p:sp>
          <p:nvSpPr>
            <p:cNvPr id="384" name="Line 7"/>
            <p:cNvSpPr>
              <a:spLocks noChangeShapeType="1"/>
            </p:cNvSpPr>
            <p:nvPr/>
          </p:nvSpPr>
          <p:spPr bwMode="auto">
            <a:xfrm>
              <a:off x="5310011" y="1423703"/>
              <a:ext cx="1992295"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432" name="Straight Connector 431"/>
            <p:cNvCxnSpPr/>
            <p:nvPr/>
          </p:nvCxnSpPr>
          <p:spPr>
            <a:xfrm>
              <a:off x="5317441" y="1423703"/>
              <a:ext cx="0" cy="1571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4" name="Straight Connector 433"/>
            <p:cNvCxnSpPr/>
            <p:nvPr/>
          </p:nvCxnSpPr>
          <p:spPr>
            <a:xfrm>
              <a:off x="6290949" y="1423703"/>
              <a:ext cx="0" cy="1571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5" name="Straight Connector 434"/>
            <p:cNvCxnSpPr/>
            <p:nvPr/>
          </p:nvCxnSpPr>
          <p:spPr>
            <a:xfrm>
              <a:off x="7287097" y="1423703"/>
              <a:ext cx="0" cy="1571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87" name="Line 43"/>
            <p:cNvSpPr>
              <a:spLocks noChangeShapeType="1"/>
            </p:cNvSpPr>
            <p:nvPr/>
          </p:nvSpPr>
          <p:spPr bwMode="auto">
            <a:xfrm flipH="1" flipV="1">
              <a:off x="6702208" y="1542380"/>
              <a:ext cx="232032" cy="36145"/>
            </a:xfrm>
            <a:prstGeom prst="line">
              <a:avLst/>
            </a:prstGeom>
            <a:noFill/>
            <a:ln w="12700">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0" name="Line 49"/>
            <p:cNvSpPr>
              <a:spLocks noChangeShapeType="1"/>
            </p:cNvSpPr>
            <p:nvPr/>
          </p:nvSpPr>
          <p:spPr bwMode="auto">
            <a:xfrm flipH="1" flipV="1">
              <a:off x="6934240" y="1578525"/>
              <a:ext cx="107093" cy="54218"/>
            </a:xfrm>
            <a:prstGeom prst="line">
              <a:avLst/>
            </a:prstGeom>
            <a:noFill/>
            <a:ln w="12700">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4" name="Line 58"/>
            <p:cNvSpPr>
              <a:spLocks noChangeShapeType="1"/>
            </p:cNvSpPr>
            <p:nvPr/>
          </p:nvSpPr>
          <p:spPr bwMode="auto">
            <a:xfrm flipH="1" flipV="1">
              <a:off x="7059179" y="1632741"/>
              <a:ext cx="89244" cy="36145"/>
            </a:xfrm>
            <a:prstGeom prst="line">
              <a:avLst/>
            </a:prstGeom>
            <a:noFill/>
            <a:ln w="12700">
              <a:solidFill>
                <a:schemeClr val="accent1">
                  <a:shade val="95000"/>
                  <a:satMod val="10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8" name="Line 61"/>
            <p:cNvSpPr>
              <a:spLocks noChangeShapeType="1"/>
            </p:cNvSpPr>
            <p:nvPr/>
          </p:nvSpPr>
          <p:spPr bwMode="auto">
            <a:xfrm flipH="1" flipV="1">
              <a:off x="7041333" y="1668886"/>
              <a:ext cx="35698" cy="36145"/>
            </a:xfrm>
            <a:prstGeom prst="line">
              <a:avLst/>
            </a:prstGeom>
            <a:noFill/>
            <a:ln w="12700">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9" name="Line 67"/>
            <p:cNvSpPr>
              <a:spLocks noChangeShapeType="1"/>
            </p:cNvSpPr>
            <p:nvPr/>
          </p:nvSpPr>
          <p:spPr bwMode="auto">
            <a:xfrm flipV="1">
              <a:off x="7005635" y="1705031"/>
              <a:ext cx="71395" cy="54218"/>
            </a:xfrm>
            <a:prstGeom prst="line">
              <a:avLst/>
            </a:prstGeom>
            <a:noFill/>
            <a:ln w="12700">
              <a:solidFill>
                <a:schemeClr val="accent1">
                  <a:shade val="95000"/>
                  <a:satMod val="10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0" name="Line 73"/>
            <p:cNvSpPr>
              <a:spLocks noChangeShapeType="1"/>
            </p:cNvSpPr>
            <p:nvPr/>
          </p:nvSpPr>
          <p:spPr bwMode="auto">
            <a:xfrm flipH="1" flipV="1">
              <a:off x="7005635" y="1759249"/>
              <a:ext cx="107093" cy="36145"/>
            </a:xfrm>
            <a:prstGeom prst="line">
              <a:avLst/>
            </a:prstGeom>
            <a:noFill/>
            <a:ln w="12700">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2" name="Line 79"/>
            <p:cNvSpPr>
              <a:spLocks noChangeShapeType="1"/>
            </p:cNvSpPr>
            <p:nvPr/>
          </p:nvSpPr>
          <p:spPr bwMode="auto">
            <a:xfrm flipV="1">
              <a:off x="6969938" y="1795392"/>
              <a:ext cx="142788" cy="54218"/>
            </a:xfrm>
            <a:prstGeom prst="line">
              <a:avLst/>
            </a:prstGeom>
            <a:noFill/>
            <a:ln w="12700">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3" name="Line 85"/>
            <p:cNvSpPr>
              <a:spLocks noChangeShapeType="1"/>
            </p:cNvSpPr>
            <p:nvPr/>
          </p:nvSpPr>
          <p:spPr bwMode="auto">
            <a:xfrm flipV="1">
              <a:off x="5916866" y="1849610"/>
              <a:ext cx="1053071" cy="36145"/>
            </a:xfrm>
            <a:prstGeom prst="line">
              <a:avLst/>
            </a:prstGeom>
            <a:noFill/>
            <a:ln w="12700">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01" name="Group 100"/>
            <p:cNvGrpSpPr/>
            <p:nvPr/>
          </p:nvGrpSpPr>
          <p:grpSpPr>
            <a:xfrm>
              <a:off x="5925312" y="1472184"/>
              <a:ext cx="1333020" cy="480534"/>
              <a:chOff x="5903976" y="1455141"/>
              <a:chExt cx="1333020" cy="480534"/>
            </a:xfrm>
          </p:grpSpPr>
          <p:sp>
            <p:nvSpPr>
              <p:cNvPr id="453" name="Oval 68"/>
              <p:cNvSpPr>
                <a:spLocks noChangeArrowheads="1"/>
              </p:cNvSpPr>
              <p:nvPr/>
            </p:nvSpPr>
            <p:spPr bwMode="auto">
              <a:xfrm>
                <a:off x="6992745" y="1672009"/>
                <a:ext cx="137160" cy="137160"/>
              </a:xfrm>
              <a:prstGeom prst="ellipse">
                <a:avLst/>
              </a:prstGeom>
              <a:solidFill>
                <a:srgbClr val="00FF00"/>
              </a:solid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448" name="Oval 56"/>
              <p:cNvSpPr>
                <a:spLocks noChangeArrowheads="1"/>
              </p:cNvSpPr>
              <p:nvPr/>
            </p:nvSpPr>
            <p:spPr bwMode="auto">
              <a:xfrm>
                <a:off x="7028443" y="1581647"/>
                <a:ext cx="137160" cy="137160"/>
              </a:xfrm>
              <a:prstGeom prst="ellipse">
                <a:avLst/>
              </a:prstGeom>
              <a:solidFill>
                <a:srgbClr val="00FF00"/>
              </a:solid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442" name="Oval 44"/>
              <p:cNvSpPr>
                <a:spLocks noChangeArrowheads="1"/>
              </p:cNvSpPr>
              <p:nvPr/>
            </p:nvSpPr>
            <p:spPr bwMode="auto">
              <a:xfrm>
                <a:off x="6921350" y="1491286"/>
                <a:ext cx="137160" cy="137160"/>
              </a:xfrm>
              <a:prstGeom prst="ellipse">
                <a:avLst/>
              </a:prstGeom>
              <a:solidFill>
                <a:srgbClr val="00FF00"/>
              </a:solid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446" name="Oval 45"/>
              <p:cNvSpPr>
                <a:spLocks noChangeArrowheads="1"/>
              </p:cNvSpPr>
              <p:nvPr/>
            </p:nvSpPr>
            <p:spPr bwMode="auto">
              <a:xfrm>
                <a:off x="6689318" y="1455141"/>
                <a:ext cx="137160" cy="137160"/>
              </a:xfrm>
              <a:prstGeom prst="ellipse">
                <a:avLst/>
              </a:prstGeom>
              <a:solidFill>
                <a:srgbClr val="00FF00"/>
              </a:solid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452" name="Oval 62"/>
              <p:cNvSpPr>
                <a:spLocks noChangeArrowheads="1"/>
              </p:cNvSpPr>
              <p:nvPr/>
            </p:nvSpPr>
            <p:spPr bwMode="auto">
              <a:xfrm>
                <a:off x="7064141" y="1617792"/>
                <a:ext cx="137160" cy="137160"/>
              </a:xfrm>
              <a:prstGeom prst="ellipse">
                <a:avLst/>
              </a:prstGeom>
              <a:solidFill>
                <a:srgbClr val="00FF00"/>
              </a:solid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454" name="Oval 74"/>
              <p:cNvSpPr>
                <a:spLocks noChangeArrowheads="1"/>
              </p:cNvSpPr>
              <p:nvPr/>
            </p:nvSpPr>
            <p:spPr bwMode="auto">
              <a:xfrm>
                <a:off x="7099836" y="1708155"/>
                <a:ext cx="137160" cy="137160"/>
              </a:xfrm>
              <a:prstGeom prst="ellipse">
                <a:avLst/>
              </a:prstGeom>
              <a:solidFill>
                <a:srgbClr val="00FF00"/>
              </a:solid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458" name="Oval 80"/>
              <p:cNvSpPr>
                <a:spLocks noChangeArrowheads="1"/>
              </p:cNvSpPr>
              <p:nvPr/>
            </p:nvSpPr>
            <p:spPr bwMode="auto">
              <a:xfrm>
                <a:off x="6957048" y="1762370"/>
                <a:ext cx="137160" cy="137160"/>
              </a:xfrm>
              <a:prstGeom prst="ellipse">
                <a:avLst/>
              </a:prstGeom>
              <a:solidFill>
                <a:srgbClr val="00FF00"/>
              </a:solid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459" name="Oval 86"/>
              <p:cNvSpPr>
                <a:spLocks noChangeArrowheads="1"/>
              </p:cNvSpPr>
              <p:nvPr/>
            </p:nvSpPr>
            <p:spPr bwMode="auto">
              <a:xfrm>
                <a:off x="5903976" y="1798515"/>
                <a:ext cx="137160" cy="137160"/>
              </a:xfrm>
              <a:prstGeom prst="ellipse">
                <a:avLst/>
              </a:prstGeom>
              <a:solidFill>
                <a:srgbClr val="00FF00"/>
              </a:solid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en-US"/>
              </a:p>
            </p:txBody>
          </p:sp>
        </p:grpSp>
        <p:sp>
          <p:nvSpPr>
            <p:cNvPr id="482" name="TextBox 481"/>
            <p:cNvSpPr txBox="1"/>
            <p:nvPr/>
          </p:nvSpPr>
          <p:spPr>
            <a:xfrm>
              <a:off x="5410200" y="836185"/>
              <a:ext cx="1956331" cy="687815"/>
            </a:xfrm>
            <a:prstGeom prst="rect">
              <a:avLst/>
            </a:prstGeom>
            <a:noFill/>
          </p:spPr>
          <p:txBody>
            <a:bodyPr wrap="square" rtlCol="0">
              <a:spAutoFit/>
            </a:bodyPr>
            <a:lstStyle/>
            <a:p>
              <a:pPr algn="ctr"/>
              <a:r>
                <a:rPr lang="en-US" sz="2000" dirty="0" smtClean="0"/>
                <a:t>D</a:t>
              </a:r>
              <a:r>
                <a:rPr lang="en-US" sz="2000" baseline="-25000" dirty="0" smtClean="0"/>
                <a:t>90</a:t>
              </a:r>
              <a:r>
                <a:rPr lang="en-US" sz="2000" dirty="0" smtClean="0"/>
                <a:t> (µm)</a:t>
              </a:r>
              <a:endParaRPr lang="en-US" sz="2000" dirty="0"/>
            </a:p>
          </p:txBody>
        </p:sp>
      </p:grpSp>
    </p:spTree>
    <p:extLst>
      <p:ext uri="{BB962C8B-B14F-4D97-AF65-F5344CB8AC3E}">
        <p14:creationId xmlns:p14="http://schemas.microsoft.com/office/powerpoint/2010/main" val="13147587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p:cNvSpPr>
          <p:nvPr>
            <p:ph type="title"/>
          </p:nvPr>
        </p:nvSpPr>
        <p:spPr>
          <a:xfrm>
            <a:off x="0" y="-1"/>
            <a:ext cx="9144000" cy="832104"/>
          </a:xfrm>
        </p:spPr>
        <p:txBody>
          <a:bodyPr>
            <a:normAutofit/>
          </a:bodyPr>
          <a:lstStyle/>
          <a:p>
            <a:r>
              <a:rPr lang="en-US" sz="3100" dirty="0" smtClean="0"/>
              <a:t>Hurricane Sandy Deposit</a:t>
            </a:r>
            <a:endParaRPr lang="en-US" sz="3100" dirty="0"/>
          </a:p>
        </p:txBody>
      </p:sp>
      <p:grpSp>
        <p:nvGrpSpPr>
          <p:cNvPr id="185" name="Group 184"/>
          <p:cNvGrpSpPr/>
          <p:nvPr/>
        </p:nvGrpSpPr>
        <p:grpSpPr>
          <a:xfrm>
            <a:off x="60506" y="49808"/>
            <a:ext cx="887359" cy="1877144"/>
            <a:chOff x="8065054" y="3333430"/>
            <a:chExt cx="977822" cy="2068510"/>
          </a:xfrm>
        </p:grpSpPr>
        <p:pic>
          <p:nvPicPr>
            <p:cNvPr id="186" name="Picture 185" descr="Screen shot 2013-04-09 at 2.27.01 PM.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065054" y="3333430"/>
              <a:ext cx="929530" cy="2068510"/>
            </a:xfrm>
            <a:prstGeom prst="rect">
              <a:avLst/>
            </a:prstGeom>
            <a:ln>
              <a:solidFill>
                <a:schemeClr val="tx1"/>
              </a:solidFill>
            </a:ln>
          </p:spPr>
        </p:pic>
        <p:sp>
          <p:nvSpPr>
            <p:cNvPr id="187" name="Oval 186"/>
            <p:cNvSpPr/>
            <p:nvPr/>
          </p:nvSpPr>
          <p:spPr>
            <a:xfrm>
              <a:off x="8445149" y="4752631"/>
              <a:ext cx="97045" cy="97046"/>
            </a:xfrm>
            <a:prstGeom prst="ellipse">
              <a:avLst/>
            </a:prstGeom>
            <a:solidFill>
              <a:schemeClr val="bg1">
                <a:lumMod val="65000"/>
                <a:lumOff val="3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8" name="Oval 187"/>
            <p:cNvSpPr/>
            <p:nvPr/>
          </p:nvSpPr>
          <p:spPr>
            <a:xfrm>
              <a:off x="8348158" y="4468906"/>
              <a:ext cx="154347" cy="154349"/>
            </a:xfrm>
            <a:prstGeom prst="ellipse">
              <a:avLst/>
            </a:prstGeom>
            <a:solidFill>
              <a:srgbClr val="00FF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9" name="Oval 188"/>
            <p:cNvSpPr/>
            <p:nvPr/>
          </p:nvSpPr>
          <p:spPr>
            <a:xfrm>
              <a:off x="8370747" y="4249612"/>
              <a:ext cx="97045" cy="97046"/>
            </a:xfrm>
            <a:prstGeom prst="ellipse">
              <a:avLst/>
            </a:prstGeom>
            <a:solidFill>
              <a:schemeClr val="bg1">
                <a:lumMod val="65000"/>
                <a:lumOff val="3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0" name="Oval 189"/>
            <p:cNvSpPr/>
            <p:nvPr/>
          </p:nvSpPr>
          <p:spPr>
            <a:xfrm>
              <a:off x="8373982" y="3961710"/>
              <a:ext cx="97045" cy="97046"/>
            </a:xfrm>
            <a:prstGeom prst="ellipse">
              <a:avLst/>
            </a:prstGeom>
            <a:solidFill>
              <a:schemeClr val="bg1">
                <a:lumMod val="65000"/>
                <a:lumOff val="3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1" name="Rectangle 9"/>
            <p:cNvSpPr>
              <a:spLocks noChangeArrowheads="1"/>
            </p:cNvSpPr>
            <p:nvPr/>
          </p:nvSpPr>
          <p:spPr bwMode="auto">
            <a:xfrm>
              <a:off x="8578307" y="4295642"/>
              <a:ext cx="464569" cy="30523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smtClean="0">
                  <a:ln>
                    <a:noFill/>
                  </a:ln>
                  <a:solidFill>
                    <a:srgbClr val="FFFF00"/>
                  </a:solidFill>
                  <a:effectLst/>
                  <a:latin typeface="+mj-lt"/>
                  <a:cs typeface="Arial" pitchFamily="34" charset="0"/>
                </a:rPr>
                <a:t>SG2 </a:t>
              </a:r>
            </a:p>
          </p:txBody>
        </p:sp>
      </p:grpSp>
      <p:sp>
        <p:nvSpPr>
          <p:cNvPr id="7" name="TextBox 6"/>
          <p:cNvSpPr txBox="1"/>
          <p:nvPr/>
        </p:nvSpPr>
        <p:spPr>
          <a:xfrm>
            <a:off x="6518070" y="4664579"/>
            <a:ext cx="704039" cy="400110"/>
          </a:xfrm>
          <a:prstGeom prst="rect">
            <a:avLst/>
          </a:prstGeom>
          <a:noFill/>
        </p:spPr>
        <p:txBody>
          <a:bodyPr wrap="none" rtlCol="0">
            <a:spAutoFit/>
          </a:bodyPr>
          <a:lstStyle/>
          <a:p>
            <a:r>
              <a:rPr lang="en-US" sz="2000" dirty="0" smtClean="0"/>
              <a:t>1821</a:t>
            </a:r>
            <a:endParaRPr lang="en-US" sz="2000" dirty="0"/>
          </a:p>
        </p:txBody>
      </p:sp>
      <p:sp>
        <p:nvSpPr>
          <p:cNvPr id="8" name="Rectangle 103"/>
          <p:cNvSpPr>
            <a:spLocks noChangeArrowheads="1"/>
          </p:cNvSpPr>
          <p:nvPr/>
        </p:nvSpPr>
        <p:spPr bwMode="auto">
          <a:xfrm rot="16200000">
            <a:off x="1110782" y="1616968"/>
            <a:ext cx="587918" cy="30777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effectLst/>
                <a:cs typeface="Arial" pitchFamily="34" charset="0"/>
              </a:rPr>
              <a:t> X-ray</a:t>
            </a:r>
          </a:p>
        </p:txBody>
      </p:sp>
      <p:grpSp>
        <p:nvGrpSpPr>
          <p:cNvPr id="9" name="Group 8"/>
          <p:cNvGrpSpPr/>
          <p:nvPr/>
        </p:nvGrpSpPr>
        <p:grpSpPr>
          <a:xfrm>
            <a:off x="1351413" y="2106772"/>
            <a:ext cx="228600" cy="4380040"/>
            <a:chOff x="3285332" y="1792132"/>
            <a:chExt cx="79375" cy="3089275"/>
          </a:xfrm>
        </p:grpSpPr>
        <p:pic>
          <p:nvPicPr>
            <p:cNvPr id="10" name="Picture 102"/>
            <p:cNvPicPr>
              <a:picLocks noChangeAspect="1" noChangeArrowheads="1"/>
            </p:cNvPicPr>
            <p:nvPr/>
          </p:nvPicPr>
          <p:blipFill>
            <a:blip r:embed="rId4" cstate="print"/>
            <a:srcRect/>
            <a:stretch>
              <a:fillRect/>
            </a:stretch>
          </p:blipFill>
          <p:spPr bwMode="auto">
            <a:xfrm>
              <a:off x="3290094" y="1798482"/>
              <a:ext cx="74613" cy="2047875"/>
            </a:xfrm>
            <a:prstGeom prst="rect">
              <a:avLst/>
            </a:prstGeom>
            <a:noFill/>
            <a:ln w="12700" cmpd="sng">
              <a:noFill/>
              <a:miter lim="800000"/>
              <a:headEnd/>
              <a:tailEnd/>
            </a:ln>
          </p:spPr>
        </p:pic>
        <p:pic>
          <p:nvPicPr>
            <p:cNvPr id="11" name="Picture 105"/>
            <p:cNvPicPr>
              <a:picLocks noChangeAspect="1" noChangeArrowheads="1"/>
            </p:cNvPicPr>
            <p:nvPr/>
          </p:nvPicPr>
          <p:blipFill>
            <a:blip r:embed="rId5" cstate="print"/>
            <a:srcRect/>
            <a:stretch>
              <a:fillRect/>
            </a:stretch>
          </p:blipFill>
          <p:spPr bwMode="auto">
            <a:xfrm>
              <a:off x="3290094" y="3846357"/>
              <a:ext cx="74613" cy="1035050"/>
            </a:xfrm>
            <a:prstGeom prst="rect">
              <a:avLst/>
            </a:prstGeom>
            <a:noFill/>
            <a:ln w="12700" cmpd="sng">
              <a:noFill/>
              <a:miter lim="800000"/>
              <a:headEnd/>
              <a:tailEnd/>
            </a:ln>
          </p:spPr>
        </p:pic>
        <p:sp>
          <p:nvSpPr>
            <p:cNvPr id="12" name="Line 107"/>
            <p:cNvSpPr>
              <a:spLocks noChangeShapeType="1"/>
            </p:cNvSpPr>
            <p:nvPr/>
          </p:nvSpPr>
          <p:spPr bwMode="auto">
            <a:xfrm>
              <a:off x="3285332" y="1792132"/>
              <a:ext cx="79375" cy="1588"/>
            </a:xfrm>
            <a:prstGeom prst="line">
              <a:avLst/>
            </a:prstGeom>
            <a:noFill/>
            <a:ln w="12700" cmpd="sng">
              <a:noFill/>
              <a:prstDash val="solid"/>
              <a:round/>
              <a:headEnd/>
              <a:tailEnd/>
            </a:ln>
          </p:spPr>
          <p:txBody>
            <a:bodyPr vert="horz" wrap="square" lIns="91440" tIns="45720" rIns="91440" bIns="45720" numCol="1" anchor="t" anchorCtr="0" compatLnSpc="1">
              <a:prstTxWarp prst="textNoShape">
                <a:avLst/>
              </a:prstTxWarp>
            </a:bodyPr>
            <a:lstStyle/>
            <a:p>
              <a:endParaRPr lang="en-US" sz="1400">
                <a:latin typeface="+mj-lt"/>
              </a:endParaRPr>
            </a:p>
          </p:txBody>
        </p:sp>
        <p:sp>
          <p:nvSpPr>
            <p:cNvPr id="13" name="Line 110"/>
            <p:cNvSpPr>
              <a:spLocks noChangeShapeType="1"/>
            </p:cNvSpPr>
            <p:nvPr/>
          </p:nvSpPr>
          <p:spPr bwMode="auto">
            <a:xfrm>
              <a:off x="3285332" y="1792132"/>
              <a:ext cx="79375" cy="1588"/>
            </a:xfrm>
            <a:prstGeom prst="line">
              <a:avLst/>
            </a:prstGeom>
            <a:noFill/>
            <a:ln w="12700" cmpd="sng">
              <a:noFill/>
              <a:prstDash val="solid"/>
              <a:round/>
              <a:headEnd/>
              <a:tailEnd/>
            </a:ln>
          </p:spPr>
          <p:txBody>
            <a:bodyPr vert="horz" wrap="square" lIns="91440" tIns="45720" rIns="91440" bIns="45720" numCol="1" anchor="t" anchorCtr="0" compatLnSpc="1">
              <a:prstTxWarp prst="textNoShape">
                <a:avLst/>
              </a:prstTxWarp>
            </a:bodyPr>
            <a:lstStyle/>
            <a:p>
              <a:endParaRPr lang="en-US" sz="1400">
                <a:latin typeface="+mj-lt"/>
              </a:endParaRPr>
            </a:p>
          </p:txBody>
        </p:sp>
        <p:sp>
          <p:nvSpPr>
            <p:cNvPr id="14" name="Line 112"/>
            <p:cNvSpPr>
              <a:spLocks noChangeShapeType="1"/>
            </p:cNvSpPr>
            <p:nvPr/>
          </p:nvSpPr>
          <p:spPr bwMode="auto">
            <a:xfrm>
              <a:off x="3285332" y="1792132"/>
              <a:ext cx="46038" cy="1588"/>
            </a:xfrm>
            <a:prstGeom prst="line">
              <a:avLst/>
            </a:prstGeom>
            <a:noFill/>
            <a:ln w="12700" cmpd="sng">
              <a:noFill/>
              <a:prstDash val="solid"/>
              <a:round/>
              <a:headEnd/>
              <a:tailEnd/>
            </a:ln>
          </p:spPr>
          <p:txBody>
            <a:bodyPr vert="horz" wrap="square" lIns="91440" tIns="45720" rIns="91440" bIns="45720" numCol="1" anchor="t" anchorCtr="0" compatLnSpc="1">
              <a:prstTxWarp prst="textNoShape">
                <a:avLst/>
              </a:prstTxWarp>
            </a:bodyPr>
            <a:lstStyle/>
            <a:p>
              <a:endParaRPr lang="en-US" sz="1400">
                <a:latin typeface="+mj-lt"/>
              </a:endParaRPr>
            </a:p>
          </p:txBody>
        </p:sp>
        <p:sp>
          <p:nvSpPr>
            <p:cNvPr id="15" name="Line 113"/>
            <p:cNvSpPr>
              <a:spLocks noChangeShapeType="1"/>
            </p:cNvSpPr>
            <p:nvPr/>
          </p:nvSpPr>
          <p:spPr bwMode="auto">
            <a:xfrm flipH="1">
              <a:off x="3318669" y="1792132"/>
              <a:ext cx="46038" cy="1588"/>
            </a:xfrm>
            <a:prstGeom prst="line">
              <a:avLst/>
            </a:prstGeom>
            <a:noFill/>
            <a:ln w="12700" cmpd="sng">
              <a:noFill/>
              <a:prstDash val="solid"/>
              <a:round/>
              <a:headEnd/>
              <a:tailEnd/>
            </a:ln>
          </p:spPr>
          <p:txBody>
            <a:bodyPr vert="horz" wrap="square" lIns="91440" tIns="45720" rIns="91440" bIns="45720" numCol="1" anchor="t" anchorCtr="0" compatLnSpc="1">
              <a:prstTxWarp prst="textNoShape">
                <a:avLst/>
              </a:prstTxWarp>
            </a:bodyPr>
            <a:lstStyle/>
            <a:p>
              <a:endParaRPr lang="en-US" sz="1400">
                <a:latin typeface="+mj-lt"/>
              </a:endParaRPr>
            </a:p>
          </p:txBody>
        </p:sp>
        <p:sp>
          <p:nvSpPr>
            <p:cNvPr id="16" name="Line 134"/>
            <p:cNvSpPr>
              <a:spLocks noChangeShapeType="1"/>
            </p:cNvSpPr>
            <p:nvPr/>
          </p:nvSpPr>
          <p:spPr bwMode="auto">
            <a:xfrm>
              <a:off x="3285332" y="1792132"/>
              <a:ext cx="79375" cy="1588"/>
            </a:xfrm>
            <a:prstGeom prst="line">
              <a:avLst/>
            </a:prstGeom>
            <a:noFill/>
            <a:ln w="12700" cmpd="sng">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a:latin typeface="+mj-lt"/>
              </a:endParaRPr>
            </a:p>
          </p:txBody>
        </p:sp>
      </p:grpSp>
      <p:grpSp>
        <p:nvGrpSpPr>
          <p:cNvPr id="17" name="Group 16"/>
          <p:cNvGrpSpPr/>
          <p:nvPr/>
        </p:nvGrpSpPr>
        <p:grpSpPr>
          <a:xfrm>
            <a:off x="830941" y="2106772"/>
            <a:ext cx="91440" cy="4402471"/>
            <a:chOff x="3956050" y="1035051"/>
            <a:chExt cx="64493" cy="3105096"/>
          </a:xfrm>
        </p:grpSpPr>
        <p:sp>
          <p:nvSpPr>
            <p:cNvPr id="18" name="Line 142"/>
            <p:cNvSpPr>
              <a:spLocks noChangeShapeType="1"/>
            </p:cNvSpPr>
            <p:nvPr/>
          </p:nvSpPr>
          <p:spPr bwMode="auto">
            <a:xfrm>
              <a:off x="3956050" y="1035051"/>
              <a:ext cx="0" cy="3096929"/>
            </a:xfrm>
            <a:prstGeom prst="line">
              <a:avLst/>
            </a:prstGeom>
            <a:noFill/>
            <a:ln w="12700" cmpd="sng">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sz="1400">
                <a:latin typeface="+mj-lt"/>
              </a:endParaRPr>
            </a:p>
          </p:txBody>
        </p:sp>
        <p:sp>
          <p:nvSpPr>
            <p:cNvPr id="19" name="Line 154"/>
            <p:cNvSpPr>
              <a:spLocks noChangeShapeType="1"/>
            </p:cNvSpPr>
            <p:nvPr/>
          </p:nvSpPr>
          <p:spPr bwMode="auto">
            <a:xfrm>
              <a:off x="3956050" y="1041402"/>
              <a:ext cx="64493" cy="0"/>
            </a:xfrm>
            <a:prstGeom prst="line">
              <a:avLst/>
            </a:prstGeom>
            <a:noFill/>
            <a:ln w="12700" cmpd="sng">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sz="1400">
                <a:latin typeface="+mj-lt"/>
              </a:endParaRPr>
            </a:p>
          </p:txBody>
        </p:sp>
        <p:sp>
          <p:nvSpPr>
            <p:cNvPr id="20" name="Line 157"/>
            <p:cNvSpPr>
              <a:spLocks noChangeShapeType="1"/>
            </p:cNvSpPr>
            <p:nvPr/>
          </p:nvSpPr>
          <p:spPr bwMode="auto">
            <a:xfrm>
              <a:off x="3956050" y="1817688"/>
              <a:ext cx="64493" cy="0"/>
            </a:xfrm>
            <a:prstGeom prst="line">
              <a:avLst/>
            </a:prstGeom>
            <a:noFill/>
            <a:ln w="12700" cmpd="sng">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sz="1400">
                <a:latin typeface="+mj-lt"/>
              </a:endParaRPr>
            </a:p>
          </p:txBody>
        </p:sp>
        <p:sp>
          <p:nvSpPr>
            <p:cNvPr id="21" name="Line 160"/>
            <p:cNvSpPr>
              <a:spLocks noChangeShapeType="1"/>
            </p:cNvSpPr>
            <p:nvPr/>
          </p:nvSpPr>
          <p:spPr bwMode="auto">
            <a:xfrm>
              <a:off x="3956050" y="2593976"/>
              <a:ext cx="64493" cy="0"/>
            </a:xfrm>
            <a:prstGeom prst="line">
              <a:avLst/>
            </a:prstGeom>
            <a:noFill/>
            <a:ln w="12700" cmpd="sng">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sz="1400">
                <a:latin typeface="+mj-lt"/>
              </a:endParaRPr>
            </a:p>
          </p:txBody>
        </p:sp>
        <p:sp>
          <p:nvSpPr>
            <p:cNvPr id="22" name="Line 163"/>
            <p:cNvSpPr>
              <a:spLocks noChangeShapeType="1"/>
            </p:cNvSpPr>
            <p:nvPr/>
          </p:nvSpPr>
          <p:spPr bwMode="auto">
            <a:xfrm>
              <a:off x="3956050" y="3370263"/>
              <a:ext cx="64493" cy="0"/>
            </a:xfrm>
            <a:prstGeom prst="line">
              <a:avLst/>
            </a:prstGeom>
            <a:noFill/>
            <a:ln w="12700" cmpd="sng">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sz="1400">
                <a:latin typeface="+mj-lt"/>
              </a:endParaRPr>
            </a:p>
          </p:txBody>
        </p:sp>
        <p:sp>
          <p:nvSpPr>
            <p:cNvPr id="23" name="Line 166"/>
            <p:cNvSpPr>
              <a:spLocks noChangeShapeType="1"/>
            </p:cNvSpPr>
            <p:nvPr/>
          </p:nvSpPr>
          <p:spPr bwMode="auto">
            <a:xfrm>
              <a:off x="3956050" y="4140147"/>
              <a:ext cx="64493" cy="0"/>
            </a:xfrm>
            <a:prstGeom prst="line">
              <a:avLst/>
            </a:prstGeom>
            <a:noFill/>
            <a:ln w="12700" cmpd="sng">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sz="1400">
                <a:latin typeface="+mj-lt"/>
              </a:endParaRPr>
            </a:p>
          </p:txBody>
        </p:sp>
      </p:grpSp>
      <p:grpSp>
        <p:nvGrpSpPr>
          <p:cNvPr id="39" name="Group 38"/>
          <p:cNvGrpSpPr/>
          <p:nvPr/>
        </p:nvGrpSpPr>
        <p:grpSpPr>
          <a:xfrm>
            <a:off x="1052685" y="2100239"/>
            <a:ext cx="228600" cy="4386042"/>
            <a:chOff x="988262" y="832048"/>
            <a:chExt cx="117487" cy="3517654"/>
          </a:xfrm>
        </p:grpSpPr>
        <p:pic>
          <p:nvPicPr>
            <p:cNvPr id="40" name="Picture 39" descr="Screen shot 2013-04-09 at 3.42.53 PM.pn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rot="16200000">
              <a:off x="446803" y="3692696"/>
              <a:ext cx="1198466" cy="115545"/>
            </a:xfrm>
            <a:prstGeom prst="rect">
              <a:avLst/>
            </a:prstGeom>
          </p:spPr>
        </p:pic>
        <p:pic>
          <p:nvPicPr>
            <p:cNvPr id="41" name="Picture 40" descr="Screen shot 2013-04-09 at 3.40.53 PM.png"/>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rot="16200000">
              <a:off x="-114476" y="1934786"/>
              <a:ext cx="2322964" cy="117487"/>
            </a:xfrm>
            <a:prstGeom prst="rect">
              <a:avLst/>
            </a:prstGeom>
          </p:spPr>
        </p:pic>
      </p:grpSp>
      <p:sp>
        <p:nvSpPr>
          <p:cNvPr id="42" name="Rectangle 103"/>
          <p:cNvSpPr>
            <a:spLocks noChangeArrowheads="1"/>
          </p:cNvSpPr>
          <p:nvPr/>
        </p:nvSpPr>
        <p:spPr bwMode="auto">
          <a:xfrm rot="16200000">
            <a:off x="803183" y="1580710"/>
            <a:ext cx="621067" cy="30777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effectLst/>
                <a:cs typeface="Arial" pitchFamily="34" charset="0"/>
              </a:rPr>
              <a:t>Photo</a:t>
            </a:r>
          </a:p>
        </p:txBody>
      </p:sp>
      <p:sp>
        <p:nvSpPr>
          <p:cNvPr id="43" name="Rectangle 93"/>
          <p:cNvSpPr>
            <a:spLocks noChangeArrowheads="1"/>
          </p:cNvSpPr>
          <p:nvPr/>
        </p:nvSpPr>
        <p:spPr bwMode="auto">
          <a:xfrm>
            <a:off x="5053685" y="1059419"/>
            <a:ext cx="1880515" cy="61555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effectLst/>
                <a:cs typeface="Arial" pitchFamily="34" charset="0"/>
              </a:rPr>
              <a:t>Median Grain Size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effectLst/>
                <a:cs typeface="Arial" pitchFamily="34" charset="0"/>
              </a:rPr>
              <a:t>D</a:t>
            </a:r>
            <a:r>
              <a:rPr lang="en-US" sz="2000" baseline="-25000" dirty="0" smtClean="0">
                <a:cs typeface="Arial" pitchFamily="34" charset="0"/>
              </a:rPr>
              <a:t>5</a:t>
            </a:r>
            <a:r>
              <a:rPr kumimoji="0" lang="en-US" sz="2000" b="0" i="0" u="none" strike="noStrike" cap="none" normalizeH="0" baseline="-25000" dirty="0" smtClean="0">
                <a:ln>
                  <a:noFill/>
                </a:ln>
                <a:effectLst/>
                <a:cs typeface="Arial" pitchFamily="34" charset="0"/>
              </a:rPr>
              <a:t>0</a:t>
            </a:r>
            <a:r>
              <a:rPr kumimoji="0" lang="en-US" sz="2000" b="0" i="0" u="none" strike="noStrike" cap="none" normalizeH="0" dirty="0" smtClean="0">
                <a:ln>
                  <a:noFill/>
                </a:ln>
                <a:effectLst/>
                <a:cs typeface="Arial" pitchFamily="34" charset="0"/>
              </a:rPr>
              <a:t> (μm)</a:t>
            </a:r>
            <a:endParaRPr kumimoji="0" lang="en-US" sz="2000" b="0" i="0" u="none" strike="noStrike" cap="none" normalizeH="0" baseline="0" dirty="0" smtClean="0">
              <a:ln>
                <a:noFill/>
              </a:ln>
              <a:effectLst/>
              <a:cs typeface="Arial" pitchFamily="34" charset="0"/>
            </a:endParaRPr>
          </a:p>
        </p:txBody>
      </p:sp>
      <p:sp>
        <p:nvSpPr>
          <p:cNvPr id="44" name="TextBox 43"/>
          <p:cNvSpPr txBox="1"/>
          <p:nvPr/>
        </p:nvSpPr>
        <p:spPr>
          <a:xfrm>
            <a:off x="5412660" y="2001490"/>
            <a:ext cx="811441" cy="400110"/>
          </a:xfrm>
          <a:prstGeom prst="rect">
            <a:avLst/>
          </a:prstGeom>
          <a:noFill/>
        </p:spPr>
        <p:txBody>
          <a:bodyPr wrap="none" rtlCol="0">
            <a:spAutoFit/>
          </a:bodyPr>
          <a:lstStyle/>
          <a:p>
            <a:r>
              <a:rPr lang="en-US" sz="2000" dirty="0" smtClean="0"/>
              <a:t>Sandy</a:t>
            </a:r>
            <a:endParaRPr lang="en-US" sz="2000" dirty="0"/>
          </a:p>
        </p:txBody>
      </p:sp>
      <p:sp>
        <p:nvSpPr>
          <p:cNvPr id="45" name="TextBox 44"/>
          <p:cNvSpPr txBox="1"/>
          <p:nvPr/>
        </p:nvSpPr>
        <p:spPr>
          <a:xfrm>
            <a:off x="5496374" y="3598056"/>
            <a:ext cx="2276970" cy="369332"/>
          </a:xfrm>
          <a:prstGeom prst="rect">
            <a:avLst/>
          </a:prstGeom>
          <a:noFill/>
        </p:spPr>
        <p:txBody>
          <a:bodyPr wrap="none" rtlCol="0">
            <a:spAutoFit/>
          </a:bodyPr>
          <a:lstStyle/>
          <a:p>
            <a:r>
              <a:rPr lang="en-US" dirty="0" smtClean="0"/>
              <a:t>1954 AD Cs-137 Onset</a:t>
            </a:r>
            <a:endParaRPr lang="en-US" dirty="0"/>
          </a:p>
        </p:txBody>
      </p:sp>
      <p:grpSp>
        <p:nvGrpSpPr>
          <p:cNvPr id="198" name="Group 197"/>
          <p:cNvGrpSpPr/>
          <p:nvPr/>
        </p:nvGrpSpPr>
        <p:grpSpPr>
          <a:xfrm>
            <a:off x="393838" y="2047042"/>
            <a:ext cx="389530" cy="4658558"/>
            <a:chOff x="730555" y="1932346"/>
            <a:chExt cx="389530" cy="4658558"/>
          </a:xfrm>
        </p:grpSpPr>
        <p:sp>
          <p:nvSpPr>
            <p:cNvPr id="46" name="Rectangle 22"/>
            <p:cNvSpPr>
              <a:spLocks noChangeArrowheads="1"/>
            </p:cNvSpPr>
            <p:nvPr/>
          </p:nvSpPr>
          <p:spPr bwMode="auto">
            <a:xfrm>
              <a:off x="920051" y="1932346"/>
              <a:ext cx="129844" cy="30777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effectLst/>
                  <a:cs typeface="Arial" pitchFamily="34" charset="0"/>
                </a:rPr>
                <a:t>0</a:t>
              </a:r>
            </a:p>
          </p:txBody>
        </p:sp>
        <p:sp>
          <p:nvSpPr>
            <p:cNvPr id="47" name="Rectangle 25"/>
            <p:cNvSpPr>
              <a:spLocks noChangeArrowheads="1"/>
            </p:cNvSpPr>
            <p:nvPr/>
          </p:nvSpPr>
          <p:spPr bwMode="auto">
            <a:xfrm>
              <a:off x="786824" y="2981217"/>
              <a:ext cx="259686" cy="30777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effectLst/>
                  <a:cs typeface="Arial" pitchFamily="34" charset="0"/>
                </a:rPr>
                <a:t>50</a:t>
              </a:r>
            </a:p>
          </p:txBody>
        </p:sp>
        <p:sp>
          <p:nvSpPr>
            <p:cNvPr id="48" name="Rectangle 28"/>
            <p:cNvSpPr>
              <a:spLocks noChangeArrowheads="1"/>
            </p:cNvSpPr>
            <p:nvPr/>
          </p:nvSpPr>
          <p:spPr bwMode="auto">
            <a:xfrm>
              <a:off x="730555" y="4081853"/>
              <a:ext cx="389530" cy="30777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effectLst/>
                  <a:cs typeface="Arial" pitchFamily="34" charset="0"/>
                </a:rPr>
                <a:t>100</a:t>
              </a:r>
            </a:p>
          </p:txBody>
        </p:sp>
        <p:sp>
          <p:nvSpPr>
            <p:cNvPr id="49" name="Rectangle 31"/>
            <p:cNvSpPr>
              <a:spLocks noChangeArrowheads="1"/>
            </p:cNvSpPr>
            <p:nvPr/>
          </p:nvSpPr>
          <p:spPr bwMode="auto">
            <a:xfrm>
              <a:off x="730555" y="5182491"/>
              <a:ext cx="389530" cy="30777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effectLst/>
                  <a:cs typeface="Arial" pitchFamily="34" charset="0"/>
                </a:rPr>
                <a:t>150</a:t>
              </a:r>
            </a:p>
          </p:txBody>
        </p:sp>
        <p:sp>
          <p:nvSpPr>
            <p:cNvPr id="50" name="Rectangle 34"/>
            <p:cNvSpPr>
              <a:spLocks noChangeArrowheads="1"/>
            </p:cNvSpPr>
            <p:nvPr/>
          </p:nvSpPr>
          <p:spPr bwMode="auto">
            <a:xfrm>
              <a:off x="730555" y="6283127"/>
              <a:ext cx="389530" cy="30777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effectLst/>
                  <a:cs typeface="Arial" pitchFamily="34" charset="0"/>
                </a:rPr>
                <a:t>200</a:t>
              </a:r>
            </a:p>
          </p:txBody>
        </p:sp>
      </p:grpSp>
      <p:sp>
        <p:nvSpPr>
          <p:cNvPr id="51" name="Rectangle 10"/>
          <p:cNvSpPr>
            <a:spLocks noChangeArrowheads="1"/>
          </p:cNvSpPr>
          <p:nvPr/>
        </p:nvSpPr>
        <p:spPr bwMode="auto">
          <a:xfrm rot="16200000">
            <a:off x="-430630" y="4013062"/>
            <a:ext cx="1169038" cy="30777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effectLst/>
                <a:cs typeface="Arial" pitchFamily="34" charset="0"/>
              </a:rPr>
              <a:t>Depth (cm)</a:t>
            </a:r>
          </a:p>
        </p:txBody>
      </p:sp>
      <p:grpSp>
        <p:nvGrpSpPr>
          <p:cNvPr id="155" name="Group 154"/>
          <p:cNvGrpSpPr/>
          <p:nvPr/>
        </p:nvGrpSpPr>
        <p:grpSpPr>
          <a:xfrm>
            <a:off x="4988665" y="2116528"/>
            <a:ext cx="91440" cy="4392714"/>
            <a:chOff x="3956050" y="1035051"/>
            <a:chExt cx="64493" cy="3098214"/>
          </a:xfrm>
        </p:grpSpPr>
        <p:sp>
          <p:nvSpPr>
            <p:cNvPr id="156" name="Line 142"/>
            <p:cNvSpPr>
              <a:spLocks noChangeShapeType="1"/>
            </p:cNvSpPr>
            <p:nvPr/>
          </p:nvSpPr>
          <p:spPr bwMode="auto">
            <a:xfrm>
              <a:off x="3956050" y="1035051"/>
              <a:ext cx="0" cy="3096929"/>
            </a:xfrm>
            <a:prstGeom prst="line">
              <a:avLst/>
            </a:prstGeom>
            <a:noFill/>
            <a:ln w="12700" cmpd="sng">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sz="1400">
                <a:latin typeface="+mj-lt"/>
              </a:endParaRPr>
            </a:p>
          </p:txBody>
        </p:sp>
        <p:sp>
          <p:nvSpPr>
            <p:cNvPr id="157" name="Line 154"/>
            <p:cNvSpPr>
              <a:spLocks noChangeShapeType="1"/>
            </p:cNvSpPr>
            <p:nvPr/>
          </p:nvSpPr>
          <p:spPr bwMode="auto">
            <a:xfrm>
              <a:off x="3956050" y="1041402"/>
              <a:ext cx="64493" cy="0"/>
            </a:xfrm>
            <a:prstGeom prst="line">
              <a:avLst/>
            </a:prstGeom>
            <a:noFill/>
            <a:ln w="12700" cmpd="sng">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sz="1400">
                <a:latin typeface="+mj-lt"/>
              </a:endParaRPr>
            </a:p>
          </p:txBody>
        </p:sp>
        <p:sp>
          <p:nvSpPr>
            <p:cNvPr id="158" name="Line 157"/>
            <p:cNvSpPr>
              <a:spLocks noChangeShapeType="1"/>
            </p:cNvSpPr>
            <p:nvPr/>
          </p:nvSpPr>
          <p:spPr bwMode="auto">
            <a:xfrm>
              <a:off x="3956050" y="1817688"/>
              <a:ext cx="64493" cy="0"/>
            </a:xfrm>
            <a:prstGeom prst="line">
              <a:avLst/>
            </a:prstGeom>
            <a:noFill/>
            <a:ln w="12700" cmpd="sng">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sz="1400">
                <a:latin typeface="+mj-lt"/>
              </a:endParaRPr>
            </a:p>
          </p:txBody>
        </p:sp>
        <p:sp>
          <p:nvSpPr>
            <p:cNvPr id="159" name="Line 160"/>
            <p:cNvSpPr>
              <a:spLocks noChangeShapeType="1"/>
            </p:cNvSpPr>
            <p:nvPr/>
          </p:nvSpPr>
          <p:spPr bwMode="auto">
            <a:xfrm>
              <a:off x="3956050" y="2593976"/>
              <a:ext cx="64493" cy="0"/>
            </a:xfrm>
            <a:prstGeom prst="line">
              <a:avLst/>
            </a:prstGeom>
            <a:noFill/>
            <a:ln w="12700" cmpd="sng">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sz="1400">
                <a:latin typeface="+mj-lt"/>
              </a:endParaRPr>
            </a:p>
          </p:txBody>
        </p:sp>
        <p:sp>
          <p:nvSpPr>
            <p:cNvPr id="160" name="Line 163"/>
            <p:cNvSpPr>
              <a:spLocks noChangeShapeType="1"/>
            </p:cNvSpPr>
            <p:nvPr/>
          </p:nvSpPr>
          <p:spPr bwMode="auto">
            <a:xfrm>
              <a:off x="3956050" y="3370263"/>
              <a:ext cx="64493" cy="0"/>
            </a:xfrm>
            <a:prstGeom prst="line">
              <a:avLst/>
            </a:prstGeom>
            <a:noFill/>
            <a:ln w="12700" cmpd="sng">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sz="1400">
                <a:latin typeface="+mj-lt"/>
              </a:endParaRPr>
            </a:p>
          </p:txBody>
        </p:sp>
        <p:sp>
          <p:nvSpPr>
            <p:cNvPr id="161" name="Line 166"/>
            <p:cNvSpPr>
              <a:spLocks noChangeShapeType="1"/>
            </p:cNvSpPr>
            <p:nvPr/>
          </p:nvSpPr>
          <p:spPr bwMode="auto">
            <a:xfrm>
              <a:off x="3956050" y="4133265"/>
              <a:ext cx="64493" cy="0"/>
            </a:xfrm>
            <a:prstGeom prst="line">
              <a:avLst/>
            </a:prstGeom>
            <a:noFill/>
            <a:ln w="12700" cmpd="sng">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sz="1400">
                <a:latin typeface="+mj-lt"/>
              </a:endParaRPr>
            </a:p>
          </p:txBody>
        </p:sp>
      </p:grpSp>
      <p:sp>
        <p:nvSpPr>
          <p:cNvPr id="162" name="Isosceles Triangle 161"/>
          <p:cNvSpPr/>
          <p:nvPr/>
        </p:nvSpPr>
        <p:spPr>
          <a:xfrm rot="16200000">
            <a:off x="5280140" y="3681479"/>
            <a:ext cx="154829" cy="158804"/>
          </a:xfrm>
          <a:prstGeom prst="triangl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163" name="Rectangle 145"/>
          <p:cNvSpPr>
            <a:spLocks noChangeArrowheads="1"/>
          </p:cNvSpPr>
          <p:nvPr/>
        </p:nvSpPr>
        <p:spPr bwMode="auto">
          <a:xfrm>
            <a:off x="5071736" y="1669019"/>
            <a:ext cx="259686" cy="30777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2000" dirty="0" smtClean="0">
                <a:cs typeface="Arial" pitchFamily="34" charset="0"/>
              </a:rPr>
              <a:t>63</a:t>
            </a:r>
            <a:endParaRPr kumimoji="0" lang="en-US" sz="2000" b="0" i="0" u="none" strike="noStrike" cap="none" normalizeH="0" baseline="0" dirty="0" smtClean="0">
              <a:ln>
                <a:noFill/>
              </a:ln>
              <a:effectLst/>
              <a:cs typeface="Arial" pitchFamily="34" charset="0"/>
            </a:endParaRPr>
          </a:p>
        </p:txBody>
      </p:sp>
      <p:sp>
        <p:nvSpPr>
          <p:cNvPr id="164" name="Rectangle 148"/>
          <p:cNvSpPr>
            <a:spLocks noChangeArrowheads="1"/>
          </p:cNvSpPr>
          <p:nvPr/>
        </p:nvSpPr>
        <p:spPr bwMode="auto">
          <a:xfrm>
            <a:off x="5944191" y="1669019"/>
            <a:ext cx="389530" cy="30777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effectLst/>
                <a:cs typeface="Arial" pitchFamily="34" charset="0"/>
              </a:rPr>
              <a:t>200</a:t>
            </a:r>
          </a:p>
        </p:txBody>
      </p:sp>
      <p:sp>
        <p:nvSpPr>
          <p:cNvPr id="165" name="Line 144"/>
          <p:cNvSpPr>
            <a:spLocks noChangeShapeType="1"/>
          </p:cNvSpPr>
          <p:nvPr/>
        </p:nvSpPr>
        <p:spPr bwMode="auto">
          <a:xfrm>
            <a:off x="5141851" y="1979795"/>
            <a:ext cx="0" cy="91440"/>
          </a:xfrm>
          <a:prstGeom prst="line">
            <a:avLst/>
          </a:prstGeom>
          <a:noFill/>
          <a:ln w="12700" cmpd="sng">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sz="1400"/>
          </a:p>
        </p:txBody>
      </p:sp>
      <p:sp>
        <p:nvSpPr>
          <p:cNvPr id="166" name="Line 147"/>
          <p:cNvSpPr>
            <a:spLocks noChangeShapeType="1"/>
          </p:cNvSpPr>
          <p:nvPr/>
        </p:nvSpPr>
        <p:spPr bwMode="auto">
          <a:xfrm>
            <a:off x="6231517" y="1979795"/>
            <a:ext cx="0" cy="91440"/>
          </a:xfrm>
          <a:prstGeom prst="line">
            <a:avLst/>
          </a:prstGeom>
          <a:noFill/>
          <a:ln w="12700" cmpd="sng">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sz="1400"/>
          </a:p>
        </p:txBody>
      </p:sp>
      <p:sp>
        <p:nvSpPr>
          <p:cNvPr id="167" name="Line 186"/>
          <p:cNvSpPr>
            <a:spLocks noChangeShapeType="1"/>
          </p:cNvSpPr>
          <p:nvPr/>
        </p:nvSpPr>
        <p:spPr bwMode="auto">
          <a:xfrm>
            <a:off x="5138182" y="1979795"/>
            <a:ext cx="1513843" cy="0"/>
          </a:xfrm>
          <a:prstGeom prst="line">
            <a:avLst/>
          </a:prstGeom>
          <a:noFill/>
          <a:ln w="12700" cmpd="sng">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sz="1400"/>
          </a:p>
        </p:txBody>
      </p:sp>
      <p:sp>
        <p:nvSpPr>
          <p:cNvPr id="168" name="Line 188"/>
          <p:cNvSpPr>
            <a:spLocks noChangeShapeType="1"/>
          </p:cNvSpPr>
          <p:nvPr/>
        </p:nvSpPr>
        <p:spPr bwMode="auto">
          <a:xfrm>
            <a:off x="5128107" y="2116960"/>
            <a:ext cx="5321" cy="3527819"/>
          </a:xfrm>
          <a:prstGeom prst="line">
            <a:avLst/>
          </a:prstGeom>
          <a:noFill/>
          <a:ln w="12700" cmpd="sng">
            <a:solidFill>
              <a:schemeClr val="tx1"/>
            </a:solidFill>
            <a:prstDash val="dash"/>
            <a:round/>
            <a:headEnd/>
            <a:tailEnd/>
          </a:ln>
        </p:spPr>
        <p:txBody>
          <a:bodyPr vert="horz" wrap="square" lIns="91440" tIns="45720" rIns="91440" bIns="45720" numCol="1" anchor="t" anchorCtr="0" compatLnSpc="1">
            <a:prstTxWarp prst="textNoShape">
              <a:avLst/>
            </a:prstTxWarp>
          </a:bodyPr>
          <a:lstStyle/>
          <a:p>
            <a:endParaRPr lang="en-US" sz="1400"/>
          </a:p>
        </p:txBody>
      </p:sp>
      <p:sp>
        <p:nvSpPr>
          <p:cNvPr id="169" name="Rectangle 168"/>
          <p:cNvSpPr/>
          <p:nvPr/>
        </p:nvSpPr>
        <p:spPr>
          <a:xfrm>
            <a:off x="5134915" y="4824152"/>
            <a:ext cx="1410095" cy="34986"/>
          </a:xfrm>
          <a:prstGeom prst="rect">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170" name="Rectangle 169"/>
          <p:cNvSpPr/>
          <p:nvPr/>
        </p:nvSpPr>
        <p:spPr>
          <a:xfrm>
            <a:off x="5121208" y="2247240"/>
            <a:ext cx="43327" cy="37240"/>
          </a:xfrm>
          <a:prstGeom prst="rect">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171" name="Rectangle 170"/>
          <p:cNvSpPr/>
          <p:nvPr/>
        </p:nvSpPr>
        <p:spPr>
          <a:xfrm>
            <a:off x="5121700" y="2214218"/>
            <a:ext cx="33470" cy="37240"/>
          </a:xfrm>
          <a:prstGeom prst="rect">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172" name="Rectangle 171"/>
          <p:cNvSpPr/>
          <p:nvPr/>
        </p:nvSpPr>
        <p:spPr>
          <a:xfrm>
            <a:off x="5121700" y="2192990"/>
            <a:ext cx="55720" cy="33965"/>
          </a:xfrm>
          <a:prstGeom prst="rect">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173" name="Rectangle 172"/>
          <p:cNvSpPr/>
          <p:nvPr/>
        </p:nvSpPr>
        <p:spPr>
          <a:xfrm>
            <a:off x="5124040" y="2171761"/>
            <a:ext cx="155258" cy="33965"/>
          </a:xfrm>
          <a:prstGeom prst="rect">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174" name="Rectangle 173"/>
          <p:cNvSpPr/>
          <p:nvPr/>
        </p:nvSpPr>
        <p:spPr>
          <a:xfrm>
            <a:off x="5121698" y="2157609"/>
            <a:ext cx="230204" cy="33965"/>
          </a:xfrm>
          <a:prstGeom prst="rect">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175" name="Rectangle 174"/>
          <p:cNvSpPr/>
          <p:nvPr/>
        </p:nvSpPr>
        <p:spPr>
          <a:xfrm>
            <a:off x="5121698" y="2131663"/>
            <a:ext cx="109588" cy="33965"/>
          </a:xfrm>
          <a:prstGeom prst="rect">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176" name="Rectangle 175"/>
          <p:cNvSpPr/>
          <p:nvPr/>
        </p:nvSpPr>
        <p:spPr>
          <a:xfrm>
            <a:off x="5121698" y="2119869"/>
            <a:ext cx="53377" cy="33965"/>
          </a:xfrm>
          <a:prstGeom prst="rect">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178" name="TextBox 177"/>
          <p:cNvSpPr txBox="1"/>
          <p:nvPr/>
        </p:nvSpPr>
        <p:spPr>
          <a:xfrm>
            <a:off x="4168774" y="4663048"/>
            <a:ext cx="704039" cy="400110"/>
          </a:xfrm>
          <a:prstGeom prst="rect">
            <a:avLst/>
          </a:prstGeom>
          <a:noFill/>
        </p:spPr>
        <p:txBody>
          <a:bodyPr wrap="none" rtlCol="0">
            <a:spAutoFit/>
          </a:bodyPr>
          <a:lstStyle/>
          <a:p>
            <a:r>
              <a:rPr lang="en-US" sz="2000" dirty="0" smtClean="0"/>
              <a:t>1821</a:t>
            </a:r>
            <a:endParaRPr lang="en-US" sz="2000" dirty="0"/>
          </a:p>
        </p:txBody>
      </p:sp>
      <p:sp>
        <p:nvSpPr>
          <p:cNvPr id="192" name="TextBox 191"/>
          <p:cNvSpPr txBox="1"/>
          <p:nvPr/>
        </p:nvSpPr>
        <p:spPr>
          <a:xfrm>
            <a:off x="5474456" y="4111568"/>
            <a:ext cx="2144754" cy="646331"/>
          </a:xfrm>
          <a:prstGeom prst="rect">
            <a:avLst/>
          </a:prstGeom>
          <a:noFill/>
        </p:spPr>
        <p:txBody>
          <a:bodyPr wrap="none" rtlCol="0">
            <a:spAutoFit/>
          </a:bodyPr>
          <a:lstStyle/>
          <a:p>
            <a:r>
              <a:rPr lang="en-US" dirty="0" smtClean="0"/>
              <a:t>1850-1900 AD </a:t>
            </a:r>
          </a:p>
          <a:p>
            <a:r>
              <a:rPr lang="en-US" dirty="0" smtClean="0"/>
              <a:t>Heavy Metal Horizon</a:t>
            </a:r>
            <a:endParaRPr lang="en-US" dirty="0"/>
          </a:p>
        </p:txBody>
      </p:sp>
      <p:sp>
        <p:nvSpPr>
          <p:cNvPr id="193" name="Isosceles Triangle 192"/>
          <p:cNvSpPr/>
          <p:nvPr/>
        </p:nvSpPr>
        <p:spPr>
          <a:xfrm rot="16200000">
            <a:off x="5295575" y="4294607"/>
            <a:ext cx="154829" cy="158804"/>
          </a:xfrm>
          <a:prstGeom prst="triangl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194" name="TextBox 193"/>
          <p:cNvSpPr txBox="1"/>
          <p:nvPr/>
        </p:nvSpPr>
        <p:spPr>
          <a:xfrm>
            <a:off x="4130686" y="1973819"/>
            <a:ext cx="811441" cy="400110"/>
          </a:xfrm>
          <a:prstGeom prst="rect">
            <a:avLst/>
          </a:prstGeom>
          <a:noFill/>
        </p:spPr>
        <p:txBody>
          <a:bodyPr wrap="none" rtlCol="0">
            <a:spAutoFit/>
          </a:bodyPr>
          <a:lstStyle/>
          <a:p>
            <a:r>
              <a:rPr lang="en-US" sz="2000" dirty="0" smtClean="0"/>
              <a:t>Sandy</a:t>
            </a:r>
            <a:endParaRPr lang="en-US" sz="2000" dirty="0"/>
          </a:p>
        </p:txBody>
      </p:sp>
      <p:grpSp>
        <p:nvGrpSpPr>
          <p:cNvPr id="200" name="Group 199"/>
          <p:cNvGrpSpPr/>
          <p:nvPr/>
        </p:nvGrpSpPr>
        <p:grpSpPr>
          <a:xfrm>
            <a:off x="1755648" y="1371602"/>
            <a:ext cx="3101091" cy="5175503"/>
            <a:chOff x="29911337" y="20915217"/>
            <a:chExt cx="3376193" cy="5916695"/>
          </a:xfrm>
        </p:grpSpPr>
        <p:sp>
          <p:nvSpPr>
            <p:cNvPr id="201" name="Rectangle 11"/>
            <p:cNvSpPr>
              <a:spLocks noChangeArrowheads="1"/>
            </p:cNvSpPr>
            <p:nvPr/>
          </p:nvSpPr>
          <p:spPr bwMode="auto">
            <a:xfrm>
              <a:off x="29911337" y="21263668"/>
              <a:ext cx="141363" cy="35185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2000" dirty="0" smtClean="0">
                  <a:cs typeface="Arial" pitchFamily="34" charset="0"/>
                </a:rPr>
                <a:t>0</a:t>
              </a:r>
            </a:p>
          </p:txBody>
        </p:sp>
        <p:sp>
          <p:nvSpPr>
            <p:cNvPr id="202" name="Rectangle 13"/>
            <p:cNvSpPr>
              <a:spLocks noChangeArrowheads="1"/>
            </p:cNvSpPr>
            <p:nvPr/>
          </p:nvSpPr>
          <p:spPr bwMode="auto">
            <a:xfrm>
              <a:off x="30629206" y="21263668"/>
              <a:ext cx="282723" cy="35185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2000" smtClean="0">
                  <a:cs typeface="Arial" pitchFamily="34" charset="0"/>
                </a:rPr>
                <a:t>25</a:t>
              </a:r>
            </a:p>
          </p:txBody>
        </p:sp>
        <p:sp>
          <p:nvSpPr>
            <p:cNvPr id="203" name="Rectangle 15"/>
            <p:cNvSpPr>
              <a:spLocks noChangeArrowheads="1"/>
            </p:cNvSpPr>
            <p:nvPr/>
          </p:nvSpPr>
          <p:spPr bwMode="auto">
            <a:xfrm>
              <a:off x="31384789" y="21263668"/>
              <a:ext cx="282723" cy="35185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2000" smtClean="0">
                  <a:cs typeface="Arial" pitchFamily="34" charset="0"/>
                </a:rPr>
                <a:t>50</a:t>
              </a:r>
            </a:p>
          </p:txBody>
        </p:sp>
        <p:sp>
          <p:nvSpPr>
            <p:cNvPr id="204" name="Rectangle 17"/>
            <p:cNvSpPr>
              <a:spLocks noChangeArrowheads="1"/>
            </p:cNvSpPr>
            <p:nvPr/>
          </p:nvSpPr>
          <p:spPr bwMode="auto">
            <a:xfrm>
              <a:off x="32133869" y="21263668"/>
              <a:ext cx="282723" cy="35185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2000" smtClean="0">
                  <a:cs typeface="Arial" pitchFamily="34" charset="0"/>
                </a:rPr>
                <a:t>75</a:t>
              </a:r>
            </a:p>
          </p:txBody>
        </p:sp>
        <p:sp>
          <p:nvSpPr>
            <p:cNvPr id="205" name="Rectangle 19"/>
            <p:cNvSpPr>
              <a:spLocks noChangeArrowheads="1"/>
            </p:cNvSpPr>
            <p:nvPr/>
          </p:nvSpPr>
          <p:spPr bwMode="auto">
            <a:xfrm>
              <a:off x="32863444" y="21263668"/>
              <a:ext cx="424086" cy="35185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2000" smtClean="0">
                  <a:cs typeface="Arial" pitchFamily="34" charset="0"/>
                </a:rPr>
                <a:t>100</a:t>
              </a:r>
            </a:p>
          </p:txBody>
        </p:sp>
        <p:sp>
          <p:nvSpPr>
            <p:cNvPr id="206" name="Freeform 38"/>
            <p:cNvSpPr>
              <a:spLocks/>
            </p:cNvSpPr>
            <p:nvPr/>
          </p:nvSpPr>
          <p:spPr bwMode="auto">
            <a:xfrm>
              <a:off x="29963070" y="21756768"/>
              <a:ext cx="2585040" cy="3893290"/>
            </a:xfrm>
            <a:custGeom>
              <a:avLst/>
              <a:gdLst>
                <a:gd name="connsiteX0" fmla="*/ 0 w 10000"/>
                <a:gd name="connsiteY0" fmla="*/ 0 h 10000"/>
                <a:gd name="connsiteX1" fmla="*/ 8698 w 10000"/>
                <a:gd name="connsiteY1" fmla="*/ 0 h 10000"/>
                <a:gd name="connsiteX2" fmla="*/ 8673 w 10000"/>
                <a:gd name="connsiteY2" fmla="*/ 71 h 10000"/>
                <a:gd name="connsiteX3" fmla="*/ 9899 w 10000"/>
                <a:gd name="connsiteY3" fmla="*/ 142 h 10000"/>
                <a:gd name="connsiteX4" fmla="*/ 9122 w 10000"/>
                <a:gd name="connsiteY4" fmla="*/ 195 h 10000"/>
                <a:gd name="connsiteX5" fmla="*/ 8446 w 10000"/>
                <a:gd name="connsiteY5" fmla="*/ 266 h 10000"/>
                <a:gd name="connsiteX6" fmla="*/ 8295 w 10000"/>
                <a:gd name="connsiteY6" fmla="*/ 334 h 10000"/>
                <a:gd name="connsiteX7" fmla="*/ 8623 w 10000"/>
                <a:gd name="connsiteY7" fmla="*/ 405 h 10000"/>
                <a:gd name="connsiteX8" fmla="*/ 7644 w 10000"/>
                <a:gd name="connsiteY8" fmla="*/ 458 h 10000"/>
                <a:gd name="connsiteX9" fmla="*/ 3209 w 10000"/>
                <a:gd name="connsiteY9" fmla="*/ 529 h 10000"/>
                <a:gd name="connsiteX10" fmla="*/ 3658 w 10000"/>
                <a:gd name="connsiteY10" fmla="*/ 600 h 10000"/>
                <a:gd name="connsiteX11" fmla="*/ 3809 w 10000"/>
                <a:gd name="connsiteY11" fmla="*/ 654 h 10000"/>
                <a:gd name="connsiteX12" fmla="*/ 2931 w 10000"/>
                <a:gd name="connsiteY12" fmla="*/ 725 h 10000"/>
                <a:gd name="connsiteX13" fmla="*/ 4263 w 10000"/>
                <a:gd name="connsiteY13" fmla="*/ 792 h 10000"/>
                <a:gd name="connsiteX14" fmla="*/ 4062 w 10000"/>
                <a:gd name="connsiteY14" fmla="*/ 863 h 10000"/>
                <a:gd name="connsiteX15" fmla="*/ 2735 w 10000"/>
                <a:gd name="connsiteY15" fmla="*/ 3016 h 10000"/>
                <a:gd name="connsiteX16" fmla="*/ 6665 w 10000"/>
                <a:gd name="connsiteY16" fmla="*/ 3087 h 10000"/>
                <a:gd name="connsiteX17" fmla="*/ 2255 w 10000"/>
                <a:gd name="connsiteY17" fmla="*/ 3140 h 10000"/>
                <a:gd name="connsiteX18" fmla="*/ 3209 w 10000"/>
                <a:gd name="connsiteY18" fmla="*/ 4128 h 10000"/>
                <a:gd name="connsiteX19" fmla="*/ 2432 w 10000"/>
                <a:gd name="connsiteY19" fmla="*/ 4199 h 10000"/>
                <a:gd name="connsiteX20" fmla="*/ 3032 w 10000"/>
                <a:gd name="connsiteY20" fmla="*/ 4252 h 10000"/>
                <a:gd name="connsiteX21" fmla="*/ 1403 w 10000"/>
                <a:gd name="connsiteY21" fmla="*/ 5503 h 10000"/>
                <a:gd name="connsiteX22" fmla="*/ 1831 w 10000"/>
                <a:gd name="connsiteY22" fmla="*/ 5556 h 10000"/>
                <a:gd name="connsiteX23" fmla="*/ 1705 w 10000"/>
                <a:gd name="connsiteY23" fmla="*/ 5627 h 10000"/>
                <a:gd name="connsiteX24" fmla="*/ 1428 w 10000"/>
                <a:gd name="connsiteY24" fmla="*/ 5698 h 10000"/>
                <a:gd name="connsiteX25" fmla="*/ 853 w 10000"/>
                <a:gd name="connsiteY25" fmla="*/ 5769 h 10000"/>
                <a:gd name="connsiteX26" fmla="*/ 1756 w 10000"/>
                <a:gd name="connsiteY26" fmla="*/ 6210 h 10000"/>
                <a:gd name="connsiteX27" fmla="*/ 1983 w 10000"/>
                <a:gd name="connsiteY27" fmla="*/ 6281 h 10000"/>
                <a:gd name="connsiteX28" fmla="*/ 1504 w 10000"/>
                <a:gd name="connsiteY28" fmla="*/ 6348 h 10000"/>
                <a:gd name="connsiteX29" fmla="*/ 1529 w 10000"/>
                <a:gd name="connsiteY29" fmla="*/ 6419 h 10000"/>
                <a:gd name="connsiteX30" fmla="*/ 11 w 10000"/>
                <a:gd name="connsiteY30" fmla="*/ 7000 h 10000"/>
                <a:gd name="connsiteX31" fmla="*/ 2205 w 10000"/>
                <a:gd name="connsiteY31" fmla="*/ 7002 h 10000"/>
                <a:gd name="connsiteX32" fmla="*/ 2008 w 10000"/>
                <a:gd name="connsiteY32" fmla="*/ 7073 h 10000"/>
                <a:gd name="connsiteX33" fmla="*/ 2154 w 10000"/>
                <a:gd name="connsiteY33" fmla="*/ 7126 h 10000"/>
                <a:gd name="connsiteX34" fmla="*/ 1958 w 10000"/>
                <a:gd name="connsiteY34" fmla="*/ 7197 h 10000"/>
                <a:gd name="connsiteX35" fmla="*/ 2306 w 10000"/>
                <a:gd name="connsiteY35" fmla="*/ 7268 h 10000"/>
                <a:gd name="connsiteX36" fmla="*/ 4112 w 10000"/>
                <a:gd name="connsiteY36" fmla="*/ 7321 h 10000"/>
                <a:gd name="connsiteX37" fmla="*/ 3587 w 10000"/>
                <a:gd name="connsiteY37" fmla="*/ 7389 h 10000"/>
                <a:gd name="connsiteX38" fmla="*/ 3734 w 10000"/>
                <a:gd name="connsiteY38" fmla="*/ 7460 h 10000"/>
                <a:gd name="connsiteX39" fmla="*/ 5237 w 10000"/>
                <a:gd name="connsiteY39" fmla="*/ 7531 h 10000"/>
                <a:gd name="connsiteX40" fmla="*/ 6039 w 10000"/>
                <a:gd name="connsiteY40" fmla="*/ 7584 h 10000"/>
                <a:gd name="connsiteX41" fmla="*/ 5888 w 10000"/>
                <a:gd name="connsiteY41" fmla="*/ 7655 h 10000"/>
                <a:gd name="connsiteX42" fmla="*/ 4087 w 10000"/>
                <a:gd name="connsiteY42" fmla="*/ 7726 h 10000"/>
                <a:gd name="connsiteX43" fmla="*/ 3683 w 10000"/>
                <a:gd name="connsiteY43" fmla="*/ 7780 h 10000"/>
                <a:gd name="connsiteX44" fmla="*/ 3108 w 10000"/>
                <a:gd name="connsiteY44" fmla="*/ 7851 h 10000"/>
                <a:gd name="connsiteX45" fmla="*/ 2583 w 10000"/>
                <a:gd name="connsiteY45" fmla="*/ 7918 h 10000"/>
                <a:gd name="connsiteX46" fmla="*/ 6014 w 10000"/>
                <a:gd name="connsiteY46" fmla="*/ 7989 h 10000"/>
                <a:gd name="connsiteX47" fmla="*/ 10000 w 10000"/>
                <a:gd name="connsiteY47" fmla="*/ 8043 h 10000"/>
                <a:gd name="connsiteX48" fmla="*/ 4839 w 10000"/>
                <a:gd name="connsiteY48" fmla="*/ 8114 h 10000"/>
                <a:gd name="connsiteX49" fmla="*/ 2735 w 10000"/>
                <a:gd name="connsiteY49" fmla="*/ 8185 h 10000"/>
                <a:gd name="connsiteX50" fmla="*/ 2760 w 10000"/>
                <a:gd name="connsiteY50" fmla="*/ 8238 h 10000"/>
                <a:gd name="connsiteX51" fmla="*/ 5515 w 10000"/>
                <a:gd name="connsiteY51" fmla="*/ 8309 h 10000"/>
                <a:gd name="connsiteX52" fmla="*/ 5515 w 10000"/>
                <a:gd name="connsiteY52" fmla="*/ 8377 h 10000"/>
                <a:gd name="connsiteX53" fmla="*/ 4238 w 10000"/>
                <a:gd name="connsiteY53" fmla="*/ 8430 h 10000"/>
                <a:gd name="connsiteX54" fmla="*/ 2059 w 10000"/>
                <a:gd name="connsiteY54" fmla="*/ 8501 h 10000"/>
                <a:gd name="connsiteX55" fmla="*/ 2180 w 10000"/>
                <a:gd name="connsiteY55" fmla="*/ 8572 h 10000"/>
                <a:gd name="connsiteX56" fmla="*/ 1428 w 10000"/>
                <a:gd name="connsiteY56" fmla="*/ 8643 h 10000"/>
                <a:gd name="connsiteX57" fmla="*/ 5414 w 10000"/>
                <a:gd name="connsiteY57" fmla="*/ 8696 h 10000"/>
                <a:gd name="connsiteX58" fmla="*/ 1256 w 10000"/>
                <a:gd name="connsiteY58" fmla="*/ 8767 h 10000"/>
                <a:gd name="connsiteX59" fmla="*/ 3784 w 10000"/>
                <a:gd name="connsiteY59" fmla="*/ 8838 h 10000"/>
                <a:gd name="connsiteX60" fmla="*/ 1604 w 10000"/>
                <a:gd name="connsiteY60" fmla="*/ 8888 h 10000"/>
                <a:gd name="connsiteX61" fmla="*/ 1680 w 10000"/>
                <a:gd name="connsiteY61" fmla="*/ 8959 h 10000"/>
                <a:gd name="connsiteX62" fmla="*/ 2482 w 10000"/>
                <a:gd name="connsiteY62" fmla="*/ 9030 h 10000"/>
                <a:gd name="connsiteX63" fmla="*/ 1781 w 10000"/>
                <a:gd name="connsiteY63" fmla="*/ 9101 h 10000"/>
                <a:gd name="connsiteX64" fmla="*/ 1231 w 10000"/>
                <a:gd name="connsiteY64" fmla="*/ 9226 h 10000"/>
                <a:gd name="connsiteX65" fmla="*/ 2129 w 10000"/>
                <a:gd name="connsiteY65" fmla="*/ 9297 h 10000"/>
                <a:gd name="connsiteX66" fmla="*/ 1882 w 10000"/>
                <a:gd name="connsiteY66" fmla="*/ 9350 h 10000"/>
                <a:gd name="connsiteX67" fmla="*/ 2109 w 10000"/>
                <a:gd name="connsiteY67" fmla="*/ 9488 h 10000"/>
                <a:gd name="connsiteX68" fmla="*/ 2109 w 10000"/>
                <a:gd name="connsiteY68" fmla="*/ 9542 h 10000"/>
                <a:gd name="connsiteX69" fmla="*/ 3607 w 10000"/>
                <a:gd name="connsiteY69" fmla="*/ 9560 h 10000"/>
                <a:gd name="connsiteX70" fmla="*/ 4263 w 10000"/>
                <a:gd name="connsiteY70" fmla="*/ 9613 h 10000"/>
                <a:gd name="connsiteX71" fmla="*/ 1882 w 10000"/>
                <a:gd name="connsiteY71" fmla="*/ 9684 h 10000"/>
                <a:gd name="connsiteX72" fmla="*/ 1478 w 10000"/>
                <a:gd name="connsiteY72" fmla="*/ 9755 h 10000"/>
                <a:gd name="connsiteX73" fmla="*/ 1130 w 10000"/>
                <a:gd name="connsiteY73" fmla="*/ 9808 h 10000"/>
                <a:gd name="connsiteX74" fmla="*/ 2931 w 10000"/>
                <a:gd name="connsiteY74" fmla="*/ 9879 h 10000"/>
                <a:gd name="connsiteX75" fmla="*/ 2881 w 10000"/>
                <a:gd name="connsiteY75" fmla="*/ 9947 h 10000"/>
                <a:gd name="connsiteX76" fmla="*/ 3083 w 10000"/>
                <a:gd name="connsiteY76" fmla="*/ 10000 h 10000"/>
                <a:gd name="connsiteX77" fmla="*/ 0 w 10000"/>
                <a:gd name="connsiteY77" fmla="*/ 10000 h 10000"/>
                <a:gd name="connsiteX78" fmla="*/ 0 w 10000"/>
                <a:gd name="connsiteY78" fmla="*/ 0 h 10000"/>
                <a:gd name="connsiteX0" fmla="*/ 130 w 10130"/>
                <a:gd name="connsiteY0" fmla="*/ 0 h 10000"/>
                <a:gd name="connsiteX1" fmla="*/ 8828 w 10130"/>
                <a:gd name="connsiteY1" fmla="*/ 0 h 10000"/>
                <a:gd name="connsiteX2" fmla="*/ 8803 w 10130"/>
                <a:gd name="connsiteY2" fmla="*/ 71 h 10000"/>
                <a:gd name="connsiteX3" fmla="*/ 10029 w 10130"/>
                <a:gd name="connsiteY3" fmla="*/ 142 h 10000"/>
                <a:gd name="connsiteX4" fmla="*/ 9252 w 10130"/>
                <a:gd name="connsiteY4" fmla="*/ 195 h 10000"/>
                <a:gd name="connsiteX5" fmla="*/ 8576 w 10130"/>
                <a:gd name="connsiteY5" fmla="*/ 266 h 10000"/>
                <a:gd name="connsiteX6" fmla="*/ 8425 w 10130"/>
                <a:gd name="connsiteY6" fmla="*/ 334 h 10000"/>
                <a:gd name="connsiteX7" fmla="*/ 8753 w 10130"/>
                <a:gd name="connsiteY7" fmla="*/ 405 h 10000"/>
                <a:gd name="connsiteX8" fmla="*/ 7774 w 10130"/>
                <a:gd name="connsiteY8" fmla="*/ 458 h 10000"/>
                <a:gd name="connsiteX9" fmla="*/ 3339 w 10130"/>
                <a:gd name="connsiteY9" fmla="*/ 529 h 10000"/>
                <a:gd name="connsiteX10" fmla="*/ 3788 w 10130"/>
                <a:gd name="connsiteY10" fmla="*/ 600 h 10000"/>
                <a:gd name="connsiteX11" fmla="*/ 3939 w 10130"/>
                <a:gd name="connsiteY11" fmla="*/ 654 h 10000"/>
                <a:gd name="connsiteX12" fmla="*/ 3061 w 10130"/>
                <a:gd name="connsiteY12" fmla="*/ 725 h 10000"/>
                <a:gd name="connsiteX13" fmla="*/ 4393 w 10130"/>
                <a:gd name="connsiteY13" fmla="*/ 792 h 10000"/>
                <a:gd name="connsiteX14" fmla="*/ 4192 w 10130"/>
                <a:gd name="connsiteY14" fmla="*/ 863 h 10000"/>
                <a:gd name="connsiteX15" fmla="*/ 2865 w 10130"/>
                <a:gd name="connsiteY15" fmla="*/ 3016 h 10000"/>
                <a:gd name="connsiteX16" fmla="*/ 6795 w 10130"/>
                <a:gd name="connsiteY16" fmla="*/ 3087 h 10000"/>
                <a:gd name="connsiteX17" fmla="*/ 2385 w 10130"/>
                <a:gd name="connsiteY17" fmla="*/ 3140 h 10000"/>
                <a:gd name="connsiteX18" fmla="*/ 3339 w 10130"/>
                <a:gd name="connsiteY18" fmla="*/ 4128 h 10000"/>
                <a:gd name="connsiteX19" fmla="*/ 2562 w 10130"/>
                <a:gd name="connsiteY19" fmla="*/ 4199 h 10000"/>
                <a:gd name="connsiteX20" fmla="*/ 3162 w 10130"/>
                <a:gd name="connsiteY20" fmla="*/ 4252 h 10000"/>
                <a:gd name="connsiteX21" fmla="*/ 1533 w 10130"/>
                <a:gd name="connsiteY21" fmla="*/ 5503 h 10000"/>
                <a:gd name="connsiteX22" fmla="*/ 1961 w 10130"/>
                <a:gd name="connsiteY22" fmla="*/ 5556 h 10000"/>
                <a:gd name="connsiteX23" fmla="*/ 1835 w 10130"/>
                <a:gd name="connsiteY23" fmla="*/ 5627 h 10000"/>
                <a:gd name="connsiteX24" fmla="*/ 1558 w 10130"/>
                <a:gd name="connsiteY24" fmla="*/ 5698 h 10000"/>
                <a:gd name="connsiteX25" fmla="*/ 983 w 10130"/>
                <a:gd name="connsiteY25" fmla="*/ 5769 h 10000"/>
                <a:gd name="connsiteX26" fmla="*/ 1886 w 10130"/>
                <a:gd name="connsiteY26" fmla="*/ 6210 h 10000"/>
                <a:gd name="connsiteX27" fmla="*/ 2113 w 10130"/>
                <a:gd name="connsiteY27" fmla="*/ 6281 h 10000"/>
                <a:gd name="connsiteX28" fmla="*/ 1634 w 10130"/>
                <a:gd name="connsiteY28" fmla="*/ 6348 h 10000"/>
                <a:gd name="connsiteX29" fmla="*/ 1659 w 10130"/>
                <a:gd name="connsiteY29" fmla="*/ 6419 h 10000"/>
                <a:gd name="connsiteX30" fmla="*/ 151 w 10130"/>
                <a:gd name="connsiteY30" fmla="*/ 6439 h 10000"/>
                <a:gd name="connsiteX31" fmla="*/ 141 w 10130"/>
                <a:gd name="connsiteY31" fmla="*/ 7000 h 10000"/>
                <a:gd name="connsiteX32" fmla="*/ 2335 w 10130"/>
                <a:gd name="connsiteY32" fmla="*/ 7002 h 10000"/>
                <a:gd name="connsiteX33" fmla="*/ 2138 w 10130"/>
                <a:gd name="connsiteY33" fmla="*/ 7073 h 10000"/>
                <a:gd name="connsiteX34" fmla="*/ 2284 w 10130"/>
                <a:gd name="connsiteY34" fmla="*/ 7126 h 10000"/>
                <a:gd name="connsiteX35" fmla="*/ 2088 w 10130"/>
                <a:gd name="connsiteY35" fmla="*/ 7197 h 10000"/>
                <a:gd name="connsiteX36" fmla="*/ 2436 w 10130"/>
                <a:gd name="connsiteY36" fmla="*/ 7268 h 10000"/>
                <a:gd name="connsiteX37" fmla="*/ 4242 w 10130"/>
                <a:gd name="connsiteY37" fmla="*/ 7321 h 10000"/>
                <a:gd name="connsiteX38" fmla="*/ 3717 w 10130"/>
                <a:gd name="connsiteY38" fmla="*/ 7389 h 10000"/>
                <a:gd name="connsiteX39" fmla="*/ 3864 w 10130"/>
                <a:gd name="connsiteY39" fmla="*/ 7460 h 10000"/>
                <a:gd name="connsiteX40" fmla="*/ 5367 w 10130"/>
                <a:gd name="connsiteY40" fmla="*/ 7531 h 10000"/>
                <a:gd name="connsiteX41" fmla="*/ 6169 w 10130"/>
                <a:gd name="connsiteY41" fmla="*/ 7584 h 10000"/>
                <a:gd name="connsiteX42" fmla="*/ 6018 w 10130"/>
                <a:gd name="connsiteY42" fmla="*/ 7655 h 10000"/>
                <a:gd name="connsiteX43" fmla="*/ 4217 w 10130"/>
                <a:gd name="connsiteY43" fmla="*/ 7726 h 10000"/>
                <a:gd name="connsiteX44" fmla="*/ 3813 w 10130"/>
                <a:gd name="connsiteY44" fmla="*/ 7780 h 10000"/>
                <a:gd name="connsiteX45" fmla="*/ 3238 w 10130"/>
                <a:gd name="connsiteY45" fmla="*/ 7851 h 10000"/>
                <a:gd name="connsiteX46" fmla="*/ 2713 w 10130"/>
                <a:gd name="connsiteY46" fmla="*/ 7918 h 10000"/>
                <a:gd name="connsiteX47" fmla="*/ 6144 w 10130"/>
                <a:gd name="connsiteY47" fmla="*/ 7989 h 10000"/>
                <a:gd name="connsiteX48" fmla="*/ 10130 w 10130"/>
                <a:gd name="connsiteY48" fmla="*/ 8043 h 10000"/>
                <a:gd name="connsiteX49" fmla="*/ 4969 w 10130"/>
                <a:gd name="connsiteY49" fmla="*/ 8114 h 10000"/>
                <a:gd name="connsiteX50" fmla="*/ 2865 w 10130"/>
                <a:gd name="connsiteY50" fmla="*/ 8185 h 10000"/>
                <a:gd name="connsiteX51" fmla="*/ 2890 w 10130"/>
                <a:gd name="connsiteY51" fmla="*/ 8238 h 10000"/>
                <a:gd name="connsiteX52" fmla="*/ 5645 w 10130"/>
                <a:gd name="connsiteY52" fmla="*/ 8309 h 10000"/>
                <a:gd name="connsiteX53" fmla="*/ 5645 w 10130"/>
                <a:gd name="connsiteY53" fmla="*/ 8377 h 10000"/>
                <a:gd name="connsiteX54" fmla="*/ 4368 w 10130"/>
                <a:gd name="connsiteY54" fmla="*/ 8430 h 10000"/>
                <a:gd name="connsiteX55" fmla="*/ 2189 w 10130"/>
                <a:gd name="connsiteY55" fmla="*/ 8501 h 10000"/>
                <a:gd name="connsiteX56" fmla="*/ 2310 w 10130"/>
                <a:gd name="connsiteY56" fmla="*/ 8572 h 10000"/>
                <a:gd name="connsiteX57" fmla="*/ 1558 w 10130"/>
                <a:gd name="connsiteY57" fmla="*/ 8643 h 10000"/>
                <a:gd name="connsiteX58" fmla="*/ 5544 w 10130"/>
                <a:gd name="connsiteY58" fmla="*/ 8696 h 10000"/>
                <a:gd name="connsiteX59" fmla="*/ 1386 w 10130"/>
                <a:gd name="connsiteY59" fmla="*/ 8767 h 10000"/>
                <a:gd name="connsiteX60" fmla="*/ 3914 w 10130"/>
                <a:gd name="connsiteY60" fmla="*/ 8838 h 10000"/>
                <a:gd name="connsiteX61" fmla="*/ 1734 w 10130"/>
                <a:gd name="connsiteY61" fmla="*/ 8888 h 10000"/>
                <a:gd name="connsiteX62" fmla="*/ 1810 w 10130"/>
                <a:gd name="connsiteY62" fmla="*/ 8959 h 10000"/>
                <a:gd name="connsiteX63" fmla="*/ 2612 w 10130"/>
                <a:gd name="connsiteY63" fmla="*/ 9030 h 10000"/>
                <a:gd name="connsiteX64" fmla="*/ 1911 w 10130"/>
                <a:gd name="connsiteY64" fmla="*/ 9101 h 10000"/>
                <a:gd name="connsiteX65" fmla="*/ 1361 w 10130"/>
                <a:gd name="connsiteY65" fmla="*/ 9226 h 10000"/>
                <a:gd name="connsiteX66" fmla="*/ 2259 w 10130"/>
                <a:gd name="connsiteY66" fmla="*/ 9297 h 10000"/>
                <a:gd name="connsiteX67" fmla="*/ 2012 w 10130"/>
                <a:gd name="connsiteY67" fmla="*/ 9350 h 10000"/>
                <a:gd name="connsiteX68" fmla="*/ 2239 w 10130"/>
                <a:gd name="connsiteY68" fmla="*/ 9488 h 10000"/>
                <a:gd name="connsiteX69" fmla="*/ 2239 w 10130"/>
                <a:gd name="connsiteY69" fmla="*/ 9542 h 10000"/>
                <a:gd name="connsiteX70" fmla="*/ 3737 w 10130"/>
                <a:gd name="connsiteY70" fmla="*/ 9560 h 10000"/>
                <a:gd name="connsiteX71" fmla="*/ 4393 w 10130"/>
                <a:gd name="connsiteY71" fmla="*/ 9613 h 10000"/>
                <a:gd name="connsiteX72" fmla="*/ 2012 w 10130"/>
                <a:gd name="connsiteY72" fmla="*/ 9684 h 10000"/>
                <a:gd name="connsiteX73" fmla="*/ 1608 w 10130"/>
                <a:gd name="connsiteY73" fmla="*/ 9755 h 10000"/>
                <a:gd name="connsiteX74" fmla="*/ 1260 w 10130"/>
                <a:gd name="connsiteY74" fmla="*/ 9808 h 10000"/>
                <a:gd name="connsiteX75" fmla="*/ 3061 w 10130"/>
                <a:gd name="connsiteY75" fmla="*/ 9879 h 10000"/>
                <a:gd name="connsiteX76" fmla="*/ 3011 w 10130"/>
                <a:gd name="connsiteY76" fmla="*/ 9947 h 10000"/>
                <a:gd name="connsiteX77" fmla="*/ 3213 w 10130"/>
                <a:gd name="connsiteY77" fmla="*/ 10000 h 10000"/>
                <a:gd name="connsiteX78" fmla="*/ 130 w 10130"/>
                <a:gd name="connsiteY78" fmla="*/ 10000 h 10000"/>
                <a:gd name="connsiteX79" fmla="*/ 130 w 10130"/>
                <a:gd name="connsiteY79" fmla="*/ 0 h 10000"/>
                <a:gd name="connsiteX0" fmla="*/ 52 w 10052"/>
                <a:gd name="connsiteY0" fmla="*/ 0 h 10000"/>
                <a:gd name="connsiteX1" fmla="*/ 8750 w 10052"/>
                <a:gd name="connsiteY1" fmla="*/ 0 h 10000"/>
                <a:gd name="connsiteX2" fmla="*/ 8725 w 10052"/>
                <a:gd name="connsiteY2" fmla="*/ 71 h 10000"/>
                <a:gd name="connsiteX3" fmla="*/ 9951 w 10052"/>
                <a:gd name="connsiteY3" fmla="*/ 142 h 10000"/>
                <a:gd name="connsiteX4" fmla="*/ 9174 w 10052"/>
                <a:gd name="connsiteY4" fmla="*/ 195 h 10000"/>
                <a:gd name="connsiteX5" fmla="*/ 8498 w 10052"/>
                <a:gd name="connsiteY5" fmla="*/ 266 h 10000"/>
                <a:gd name="connsiteX6" fmla="*/ 8347 w 10052"/>
                <a:gd name="connsiteY6" fmla="*/ 334 h 10000"/>
                <a:gd name="connsiteX7" fmla="*/ 8675 w 10052"/>
                <a:gd name="connsiteY7" fmla="*/ 405 h 10000"/>
                <a:gd name="connsiteX8" fmla="*/ 7696 w 10052"/>
                <a:gd name="connsiteY8" fmla="*/ 458 h 10000"/>
                <a:gd name="connsiteX9" fmla="*/ 3261 w 10052"/>
                <a:gd name="connsiteY9" fmla="*/ 529 h 10000"/>
                <a:gd name="connsiteX10" fmla="*/ 3710 w 10052"/>
                <a:gd name="connsiteY10" fmla="*/ 600 h 10000"/>
                <a:gd name="connsiteX11" fmla="*/ 3861 w 10052"/>
                <a:gd name="connsiteY11" fmla="*/ 654 h 10000"/>
                <a:gd name="connsiteX12" fmla="*/ 2983 w 10052"/>
                <a:gd name="connsiteY12" fmla="*/ 725 h 10000"/>
                <a:gd name="connsiteX13" fmla="*/ 4315 w 10052"/>
                <a:gd name="connsiteY13" fmla="*/ 792 h 10000"/>
                <a:gd name="connsiteX14" fmla="*/ 4114 w 10052"/>
                <a:gd name="connsiteY14" fmla="*/ 863 h 10000"/>
                <a:gd name="connsiteX15" fmla="*/ 2787 w 10052"/>
                <a:gd name="connsiteY15" fmla="*/ 3016 h 10000"/>
                <a:gd name="connsiteX16" fmla="*/ 6717 w 10052"/>
                <a:gd name="connsiteY16" fmla="*/ 3087 h 10000"/>
                <a:gd name="connsiteX17" fmla="*/ 2307 w 10052"/>
                <a:gd name="connsiteY17" fmla="*/ 3140 h 10000"/>
                <a:gd name="connsiteX18" fmla="*/ 3261 w 10052"/>
                <a:gd name="connsiteY18" fmla="*/ 4128 h 10000"/>
                <a:gd name="connsiteX19" fmla="*/ 2484 w 10052"/>
                <a:gd name="connsiteY19" fmla="*/ 4199 h 10000"/>
                <a:gd name="connsiteX20" fmla="*/ 3084 w 10052"/>
                <a:gd name="connsiteY20" fmla="*/ 4252 h 10000"/>
                <a:gd name="connsiteX21" fmla="*/ 1455 w 10052"/>
                <a:gd name="connsiteY21" fmla="*/ 5503 h 10000"/>
                <a:gd name="connsiteX22" fmla="*/ 1883 w 10052"/>
                <a:gd name="connsiteY22" fmla="*/ 5556 h 10000"/>
                <a:gd name="connsiteX23" fmla="*/ 1757 w 10052"/>
                <a:gd name="connsiteY23" fmla="*/ 5627 h 10000"/>
                <a:gd name="connsiteX24" fmla="*/ 1480 w 10052"/>
                <a:gd name="connsiteY24" fmla="*/ 5698 h 10000"/>
                <a:gd name="connsiteX25" fmla="*/ 905 w 10052"/>
                <a:gd name="connsiteY25" fmla="*/ 5769 h 10000"/>
                <a:gd name="connsiteX26" fmla="*/ 1808 w 10052"/>
                <a:gd name="connsiteY26" fmla="*/ 6210 h 10000"/>
                <a:gd name="connsiteX27" fmla="*/ 2035 w 10052"/>
                <a:gd name="connsiteY27" fmla="*/ 6281 h 10000"/>
                <a:gd name="connsiteX28" fmla="*/ 1556 w 10052"/>
                <a:gd name="connsiteY28" fmla="*/ 6348 h 10000"/>
                <a:gd name="connsiteX29" fmla="*/ 1581 w 10052"/>
                <a:gd name="connsiteY29" fmla="*/ 6419 h 10000"/>
                <a:gd name="connsiteX30" fmla="*/ 73 w 10052"/>
                <a:gd name="connsiteY30" fmla="*/ 6439 h 10000"/>
                <a:gd name="connsiteX31" fmla="*/ 63 w 10052"/>
                <a:gd name="connsiteY31" fmla="*/ 7000 h 10000"/>
                <a:gd name="connsiteX32" fmla="*/ 2257 w 10052"/>
                <a:gd name="connsiteY32" fmla="*/ 7002 h 10000"/>
                <a:gd name="connsiteX33" fmla="*/ 2060 w 10052"/>
                <a:gd name="connsiteY33" fmla="*/ 7073 h 10000"/>
                <a:gd name="connsiteX34" fmla="*/ 2206 w 10052"/>
                <a:gd name="connsiteY34" fmla="*/ 7126 h 10000"/>
                <a:gd name="connsiteX35" fmla="*/ 2010 w 10052"/>
                <a:gd name="connsiteY35" fmla="*/ 7197 h 10000"/>
                <a:gd name="connsiteX36" fmla="*/ 2358 w 10052"/>
                <a:gd name="connsiteY36" fmla="*/ 7268 h 10000"/>
                <a:gd name="connsiteX37" fmla="*/ 4164 w 10052"/>
                <a:gd name="connsiteY37" fmla="*/ 7321 h 10000"/>
                <a:gd name="connsiteX38" fmla="*/ 3639 w 10052"/>
                <a:gd name="connsiteY38" fmla="*/ 7389 h 10000"/>
                <a:gd name="connsiteX39" fmla="*/ 3786 w 10052"/>
                <a:gd name="connsiteY39" fmla="*/ 7460 h 10000"/>
                <a:gd name="connsiteX40" fmla="*/ 5289 w 10052"/>
                <a:gd name="connsiteY40" fmla="*/ 7531 h 10000"/>
                <a:gd name="connsiteX41" fmla="*/ 6091 w 10052"/>
                <a:gd name="connsiteY41" fmla="*/ 7584 h 10000"/>
                <a:gd name="connsiteX42" fmla="*/ 5940 w 10052"/>
                <a:gd name="connsiteY42" fmla="*/ 7655 h 10000"/>
                <a:gd name="connsiteX43" fmla="*/ 4139 w 10052"/>
                <a:gd name="connsiteY43" fmla="*/ 7726 h 10000"/>
                <a:gd name="connsiteX44" fmla="*/ 3735 w 10052"/>
                <a:gd name="connsiteY44" fmla="*/ 7780 h 10000"/>
                <a:gd name="connsiteX45" fmla="*/ 3160 w 10052"/>
                <a:gd name="connsiteY45" fmla="*/ 7851 h 10000"/>
                <a:gd name="connsiteX46" fmla="*/ 2635 w 10052"/>
                <a:gd name="connsiteY46" fmla="*/ 7918 h 10000"/>
                <a:gd name="connsiteX47" fmla="*/ 6066 w 10052"/>
                <a:gd name="connsiteY47" fmla="*/ 7989 h 10000"/>
                <a:gd name="connsiteX48" fmla="*/ 10052 w 10052"/>
                <a:gd name="connsiteY48" fmla="*/ 8043 h 10000"/>
                <a:gd name="connsiteX49" fmla="*/ 4891 w 10052"/>
                <a:gd name="connsiteY49" fmla="*/ 8114 h 10000"/>
                <a:gd name="connsiteX50" fmla="*/ 2787 w 10052"/>
                <a:gd name="connsiteY50" fmla="*/ 8185 h 10000"/>
                <a:gd name="connsiteX51" fmla="*/ 2812 w 10052"/>
                <a:gd name="connsiteY51" fmla="*/ 8238 h 10000"/>
                <a:gd name="connsiteX52" fmla="*/ 5567 w 10052"/>
                <a:gd name="connsiteY52" fmla="*/ 8309 h 10000"/>
                <a:gd name="connsiteX53" fmla="*/ 5567 w 10052"/>
                <a:gd name="connsiteY53" fmla="*/ 8377 h 10000"/>
                <a:gd name="connsiteX54" fmla="*/ 4290 w 10052"/>
                <a:gd name="connsiteY54" fmla="*/ 8430 h 10000"/>
                <a:gd name="connsiteX55" fmla="*/ 2111 w 10052"/>
                <a:gd name="connsiteY55" fmla="*/ 8501 h 10000"/>
                <a:gd name="connsiteX56" fmla="*/ 2232 w 10052"/>
                <a:gd name="connsiteY56" fmla="*/ 8572 h 10000"/>
                <a:gd name="connsiteX57" fmla="*/ 1480 w 10052"/>
                <a:gd name="connsiteY57" fmla="*/ 8643 h 10000"/>
                <a:gd name="connsiteX58" fmla="*/ 5466 w 10052"/>
                <a:gd name="connsiteY58" fmla="*/ 8696 h 10000"/>
                <a:gd name="connsiteX59" fmla="*/ 1308 w 10052"/>
                <a:gd name="connsiteY59" fmla="*/ 8767 h 10000"/>
                <a:gd name="connsiteX60" fmla="*/ 3836 w 10052"/>
                <a:gd name="connsiteY60" fmla="*/ 8838 h 10000"/>
                <a:gd name="connsiteX61" fmla="*/ 1656 w 10052"/>
                <a:gd name="connsiteY61" fmla="*/ 8888 h 10000"/>
                <a:gd name="connsiteX62" fmla="*/ 1732 w 10052"/>
                <a:gd name="connsiteY62" fmla="*/ 8959 h 10000"/>
                <a:gd name="connsiteX63" fmla="*/ 2534 w 10052"/>
                <a:gd name="connsiteY63" fmla="*/ 9030 h 10000"/>
                <a:gd name="connsiteX64" fmla="*/ 1833 w 10052"/>
                <a:gd name="connsiteY64" fmla="*/ 9101 h 10000"/>
                <a:gd name="connsiteX65" fmla="*/ 1283 w 10052"/>
                <a:gd name="connsiteY65" fmla="*/ 9226 h 10000"/>
                <a:gd name="connsiteX66" fmla="*/ 2181 w 10052"/>
                <a:gd name="connsiteY66" fmla="*/ 9297 h 10000"/>
                <a:gd name="connsiteX67" fmla="*/ 1934 w 10052"/>
                <a:gd name="connsiteY67" fmla="*/ 9350 h 10000"/>
                <a:gd name="connsiteX68" fmla="*/ 2161 w 10052"/>
                <a:gd name="connsiteY68" fmla="*/ 9488 h 10000"/>
                <a:gd name="connsiteX69" fmla="*/ 2161 w 10052"/>
                <a:gd name="connsiteY69" fmla="*/ 9542 h 10000"/>
                <a:gd name="connsiteX70" fmla="*/ 3659 w 10052"/>
                <a:gd name="connsiteY70" fmla="*/ 9560 h 10000"/>
                <a:gd name="connsiteX71" fmla="*/ 4315 w 10052"/>
                <a:gd name="connsiteY71" fmla="*/ 9613 h 10000"/>
                <a:gd name="connsiteX72" fmla="*/ 1934 w 10052"/>
                <a:gd name="connsiteY72" fmla="*/ 9684 h 10000"/>
                <a:gd name="connsiteX73" fmla="*/ 1530 w 10052"/>
                <a:gd name="connsiteY73" fmla="*/ 9755 h 10000"/>
                <a:gd name="connsiteX74" fmla="*/ 1182 w 10052"/>
                <a:gd name="connsiteY74" fmla="*/ 9808 h 10000"/>
                <a:gd name="connsiteX75" fmla="*/ 2983 w 10052"/>
                <a:gd name="connsiteY75" fmla="*/ 9879 h 10000"/>
                <a:gd name="connsiteX76" fmla="*/ 2933 w 10052"/>
                <a:gd name="connsiteY76" fmla="*/ 9947 h 10000"/>
                <a:gd name="connsiteX77" fmla="*/ 3135 w 10052"/>
                <a:gd name="connsiteY77" fmla="*/ 10000 h 10000"/>
                <a:gd name="connsiteX78" fmla="*/ 52 w 10052"/>
                <a:gd name="connsiteY78" fmla="*/ 10000 h 10000"/>
                <a:gd name="connsiteX79" fmla="*/ 52 w 10052"/>
                <a:gd name="connsiteY79" fmla="*/ 0 h 10000"/>
                <a:gd name="connsiteX0" fmla="*/ 3 w 10003"/>
                <a:gd name="connsiteY0" fmla="*/ 0 h 10000"/>
                <a:gd name="connsiteX1" fmla="*/ 8701 w 10003"/>
                <a:gd name="connsiteY1" fmla="*/ 0 h 10000"/>
                <a:gd name="connsiteX2" fmla="*/ 8676 w 10003"/>
                <a:gd name="connsiteY2" fmla="*/ 71 h 10000"/>
                <a:gd name="connsiteX3" fmla="*/ 9902 w 10003"/>
                <a:gd name="connsiteY3" fmla="*/ 142 h 10000"/>
                <a:gd name="connsiteX4" fmla="*/ 9125 w 10003"/>
                <a:gd name="connsiteY4" fmla="*/ 195 h 10000"/>
                <a:gd name="connsiteX5" fmla="*/ 8449 w 10003"/>
                <a:gd name="connsiteY5" fmla="*/ 266 h 10000"/>
                <a:gd name="connsiteX6" fmla="*/ 8298 w 10003"/>
                <a:gd name="connsiteY6" fmla="*/ 334 h 10000"/>
                <a:gd name="connsiteX7" fmla="*/ 8626 w 10003"/>
                <a:gd name="connsiteY7" fmla="*/ 405 h 10000"/>
                <a:gd name="connsiteX8" fmla="*/ 7647 w 10003"/>
                <a:gd name="connsiteY8" fmla="*/ 458 h 10000"/>
                <a:gd name="connsiteX9" fmla="*/ 3212 w 10003"/>
                <a:gd name="connsiteY9" fmla="*/ 529 h 10000"/>
                <a:gd name="connsiteX10" fmla="*/ 3661 w 10003"/>
                <a:gd name="connsiteY10" fmla="*/ 600 h 10000"/>
                <a:gd name="connsiteX11" fmla="*/ 3812 w 10003"/>
                <a:gd name="connsiteY11" fmla="*/ 654 h 10000"/>
                <a:gd name="connsiteX12" fmla="*/ 2934 w 10003"/>
                <a:gd name="connsiteY12" fmla="*/ 725 h 10000"/>
                <a:gd name="connsiteX13" fmla="*/ 4266 w 10003"/>
                <a:gd name="connsiteY13" fmla="*/ 792 h 10000"/>
                <a:gd name="connsiteX14" fmla="*/ 4065 w 10003"/>
                <a:gd name="connsiteY14" fmla="*/ 863 h 10000"/>
                <a:gd name="connsiteX15" fmla="*/ 2738 w 10003"/>
                <a:gd name="connsiteY15" fmla="*/ 3016 h 10000"/>
                <a:gd name="connsiteX16" fmla="*/ 6668 w 10003"/>
                <a:gd name="connsiteY16" fmla="*/ 3087 h 10000"/>
                <a:gd name="connsiteX17" fmla="*/ 2258 w 10003"/>
                <a:gd name="connsiteY17" fmla="*/ 3140 h 10000"/>
                <a:gd name="connsiteX18" fmla="*/ 3212 w 10003"/>
                <a:gd name="connsiteY18" fmla="*/ 4128 h 10000"/>
                <a:gd name="connsiteX19" fmla="*/ 2435 w 10003"/>
                <a:gd name="connsiteY19" fmla="*/ 4199 h 10000"/>
                <a:gd name="connsiteX20" fmla="*/ 3035 w 10003"/>
                <a:gd name="connsiteY20" fmla="*/ 4252 h 10000"/>
                <a:gd name="connsiteX21" fmla="*/ 1406 w 10003"/>
                <a:gd name="connsiteY21" fmla="*/ 5503 h 10000"/>
                <a:gd name="connsiteX22" fmla="*/ 1834 w 10003"/>
                <a:gd name="connsiteY22" fmla="*/ 5556 h 10000"/>
                <a:gd name="connsiteX23" fmla="*/ 1708 w 10003"/>
                <a:gd name="connsiteY23" fmla="*/ 5627 h 10000"/>
                <a:gd name="connsiteX24" fmla="*/ 1431 w 10003"/>
                <a:gd name="connsiteY24" fmla="*/ 5698 h 10000"/>
                <a:gd name="connsiteX25" fmla="*/ 856 w 10003"/>
                <a:gd name="connsiteY25" fmla="*/ 5769 h 10000"/>
                <a:gd name="connsiteX26" fmla="*/ 1759 w 10003"/>
                <a:gd name="connsiteY26" fmla="*/ 6210 h 10000"/>
                <a:gd name="connsiteX27" fmla="*/ 1986 w 10003"/>
                <a:gd name="connsiteY27" fmla="*/ 6281 h 10000"/>
                <a:gd name="connsiteX28" fmla="*/ 1507 w 10003"/>
                <a:gd name="connsiteY28" fmla="*/ 6348 h 10000"/>
                <a:gd name="connsiteX29" fmla="*/ 1532 w 10003"/>
                <a:gd name="connsiteY29" fmla="*/ 6419 h 10000"/>
                <a:gd name="connsiteX30" fmla="*/ 24 w 10003"/>
                <a:gd name="connsiteY30" fmla="*/ 6439 h 10000"/>
                <a:gd name="connsiteX31" fmla="*/ 14 w 10003"/>
                <a:gd name="connsiteY31" fmla="*/ 7000 h 10000"/>
                <a:gd name="connsiteX32" fmla="*/ 2208 w 10003"/>
                <a:gd name="connsiteY32" fmla="*/ 7002 h 10000"/>
                <a:gd name="connsiteX33" fmla="*/ 2011 w 10003"/>
                <a:gd name="connsiteY33" fmla="*/ 7073 h 10000"/>
                <a:gd name="connsiteX34" fmla="*/ 2157 w 10003"/>
                <a:gd name="connsiteY34" fmla="*/ 7126 h 10000"/>
                <a:gd name="connsiteX35" fmla="*/ 1961 w 10003"/>
                <a:gd name="connsiteY35" fmla="*/ 7197 h 10000"/>
                <a:gd name="connsiteX36" fmla="*/ 2309 w 10003"/>
                <a:gd name="connsiteY36" fmla="*/ 7268 h 10000"/>
                <a:gd name="connsiteX37" fmla="*/ 4115 w 10003"/>
                <a:gd name="connsiteY37" fmla="*/ 7321 h 10000"/>
                <a:gd name="connsiteX38" fmla="*/ 3590 w 10003"/>
                <a:gd name="connsiteY38" fmla="*/ 7389 h 10000"/>
                <a:gd name="connsiteX39" fmla="*/ 3737 w 10003"/>
                <a:gd name="connsiteY39" fmla="*/ 7460 h 10000"/>
                <a:gd name="connsiteX40" fmla="*/ 5240 w 10003"/>
                <a:gd name="connsiteY40" fmla="*/ 7531 h 10000"/>
                <a:gd name="connsiteX41" fmla="*/ 6042 w 10003"/>
                <a:gd name="connsiteY41" fmla="*/ 7584 h 10000"/>
                <a:gd name="connsiteX42" fmla="*/ 5891 w 10003"/>
                <a:gd name="connsiteY42" fmla="*/ 7655 h 10000"/>
                <a:gd name="connsiteX43" fmla="*/ 4090 w 10003"/>
                <a:gd name="connsiteY43" fmla="*/ 7726 h 10000"/>
                <a:gd name="connsiteX44" fmla="*/ 3686 w 10003"/>
                <a:gd name="connsiteY44" fmla="*/ 7780 h 10000"/>
                <a:gd name="connsiteX45" fmla="*/ 3111 w 10003"/>
                <a:gd name="connsiteY45" fmla="*/ 7851 h 10000"/>
                <a:gd name="connsiteX46" fmla="*/ 2586 w 10003"/>
                <a:gd name="connsiteY46" fmla="*/ 7918 h 10000"/>
                <a:gd name="connsiteX47" fmla="*/ 6017 w 10003"/>
                <a:gd name="connsiteY47" fmla="*/ 7989 h 10000"/>
                <a:gd name="connsiteX48" fmla="*/ 10003 w 10003"/>
                <a:gd name="connsiteY48" fmla="*/ 8043 h 10000"/>
                <a:gd name="connsiteX49" fmla="*/ 4842 w 10003"/>
                <a:gd name="connsiteY49" fmla="*/ 8114 h 10000"/>
                <a:gd name="connsiteX50" fmla="*/ 2738 w 10003"/>
                <a:gd name="connsiteY50" fmla="*/ 8185 h 10000"/>
                <a:gd name="connsiteX51" fmla="*/ 2763 w 10003"/>
                <a:gd name="connsiteY51" fmla="*/ 8238 h 10000"/>
                <a:gd name="connsiteX52" fmla="*/ 5518 w 10003"/>
                <a:gd name="connsiteY52" fmla="*/ 8309 h 10000"/>
                <a:gd name="connsiteX53" fmla="*/ 5518 w 10003"/>
                <a:gd name="connsiteY53" fmla="*/ 8377 h 10000"/>
                <a:gd name="connsiteX54" fmla="*/ 4241 w 10003"/>
                <a:gd name="connsiteY54" fmla="*/ 8430 h 10000"/>
                <a:gd name="connsiteX55" fmla="*/ 2062 w 10003"/>
                <a:gd name="connsiteY55" fmla="*/ 8501 h 10000"/>
                <a:gd name="connsiteX56" fmla="*/ 2183 w 10003"/>
                <a:gd name="connsiteY56" fmla="*/ 8572 h 10000"/>
                <a:gd name="connsiteX57" fmla="*/ 1431 w 10003"/>
                <a:gd name="connsiteY57" fmla="*/ 8643 h 10000"/>
                <a:gd name="connsiteX58" fmla="*/ 5417 w 10003"/>
                <a:gd name="connsiteY58" fmla="*/ 8696 h 10000"/>
                <a:gd name="connsiteX59" fmla="*/ 1259 w 10003"/>
                <a:gd name="connsiteY59" fmla="*/ 8767 h 10000"/>
                <a:gd name="connsiteX60" fmla="*/ 3787 w 10003"/>
                <a:gd name="connsiteY60" fmla="*/ 8838 h 10000"/>
                <a:gd name="connsiteX61" fmla="*/ 1607 w 10003"/>
                <a:gd name="connsiteY61" fmla="*/ 8888 h 10000"/>
                <a:gd name="connsiteX62" fmla="*/ 1683 w 10003"/>
                <a:gd name="connsiteY62" fmla="*/ 8959 h 10000"/>
                <a:gd name="connsiteX63" fmla="*/ 2485 w 10003"/>
                <a:gd name="connsiteY63" fmla="*/ 9030 h 10000"/>
                <a:gd name="connsiteX64" fmla="*/ 1784 w 10003"/>
                <a:gd name="connsiteY64" fmla="*/ 9101 h 10000"/>
                <a:gd name="connsiteX65" fmla="*/ 1234 w 10003"/>
                <a:gd name="connsiteY65" fmla="*/ 9226 h 10000"/>
                <a:gd name="connsiteX66" fmla="*/ 2132 w 10003"/>
                <a:gd name="connsiteY66" fmla="*/ 9297 h 10000"/>
                <a:gd name="connsiteX67" fmla="*/ 1885 w 10003"/>
                <a:gd name="connsiteY67" fmla="*/ 9350 h 10000"/>
                <a:gd name="connsiteX68" fmla="*/ 2112 w 10003"/>
                <a:gd name="connsiteY68" fmla="*/ 9488 h 10000"/>
                <a:gd name="connsiteX69" fmla="*/ 2112 w 10003"/>
                <a:gd name="connsiteY69" fmla="*/ 9542 h 10000"/>
                <a:gd name="connsiteX70" fmla="*/ 3610 w 10003"/>
                <a:gd name="connsiteY70" fmla="*/ 9560 h 10000"/>
                <a:gd name="connsiteX71" fmla="*/ 4266 w 10003"/>
                <a:gd name="connsiteY71" fmla="*/ 9613 h 10000"/>
                <a:gd name="connsiteX72" fmla="*/ 1885 w 10003"/>
                <a:gd name="connsiteY72" fmla="*/ 9684 h 10000"/>
                <a:gd name="connsiteX73" fmla="*/ 1481 w 10003"/>
                <a:gd name="connsiteY73" fmla="*/ 9755 h 10000"/>
                <a:gd name="connsiteX74" fmla="*/ 1133 w 10003"/>
                <a:gd name="connsiteY74" fmla="*/ 9808 h 10000"/>
                <a:gd name="connsiteX75" fmla="*/ 2934 w 10003"/>
                <a:gd name="connsiteY75" fmla="*/ 9879 h 10000"/>
                <a:gd name="connsiteX76" fmla="*/ 2884 w 10003"/>
                <a:gd name="connsiteY76" fmla="*/ 9947 h 10000"/>
                <a:gd name="connsiteX77" fmla="*/ 3086 w 10003"/>
                <a:gd name="connsiteY77" fmla="*/ 10000 h 10000"/>
                <a:gd name="connsiteX78" fmla="*/ 3 w 10003"/>
                <a:gd name="connsiteY78" fmla="*/ 10000 h 10000"/>
                <a:gd name="connsiteX79" fmla="*/ 3 w 10003"/>
                <a:gd name="connsiteY79" fmla="*/ 0 h 10000"/>
                <a:gd name="connsiteX0" fmla="*/ 6 w 10006"/>
                <a:gd name="connsiteY0" fmla="*/ 0 h 10000"/>
                <a:gd name="connsiteX1" fmla="*/ 8704 w 10006"/>
                <a:gd name="connsiteY1" fmla="*/ 0 h 10000"/>
                <a:gd name="connsiteX2" fmla="*/ 8679 w 10006"/>
                <a:gd name="connsiteY2" fmla="*/ 71 h 10000"/>
                <a:gd name="connsiteX3" fmla="*/ 9905 w 10006"/>
                <a:gd name="connsiteY3" fmla="*/ 142 h 10000"/>
                <a:gd name="connsiteX4" fmla="*/ 9128 w 10006"/>
                <a:gd name="connsiteY4" fmla="*/ 195 h 10000"/>
                <a:gd name="connsiteX5" fmla="*/ 8452 w 10006"/>
                <a:gd name="connsiteY5" fmla="*/ 266 h 10000"/>
                <a:gd name="connsiteX6" fmla="*/ 8301 w 10006"/>
                <a:gd name="connsiteY6" fmla="*/ 334 h 10000"/>
                <a:gd name="connsiteX7" fmla="*/ 8629 w 10006"/>
                <a:gd name="connsiteY7" fmla="*/ 405 h 10000"/>
                <a:gd name="connsiteX8" fmla="*/ 7650 w 10006"/>
                <a:gd name="connsiteY8" fmla="*/ 458 h 10000"/>
                <a:gd name="connsiteX9" fmla="*/ 3215 w 10006"/>
                <a:gd name="connsiteY9" fmla="*/ 529 h 10000"/>
                <a:gd name="connsiteX10" fmla="*/ 3664 w 10006"/>
                <a:gd name="connsiteY10" fmla="*/ 600 h 10000"/>
                <a:gd name="connsiteX11" fmla="*/ 3815 w 10006"/>
                <a:gd name="connsiteY11" fmla="*/ 654 h 10000"/>
                <a:gd name="connsiteX12" fmla="*/ 2937 w 10006"/>
                <a:gd name="connsiteY12" fmla="*/ 725 h 10000"/>
                <a:gd name="connsiteX13" fmla="*/ 4269 w 10006"/>
                <a:gd name="connsiteY13" fmla="*/ 792 h 10000"/>
                <a:gd name="connsiteX14" fmla="*/ 4068 w 10006"/>
                <a:gd name="connsiteY14" fmla="*/ 863 h 10000"/>
                <a:gd name="connsiteX15" fmla="*/ 2741 w 10006"/>
                <a:gd name="connsiteY15" fmla="*/ 3016 h 10000"/>
                <a:gd name="connsiteX16" fmla="*/ 6671 w 10006"/>
                <a:gd name="connsiteY16" fmla="*/ 3087 h 10000"/>
                <a:gd name="connsiteX17" fmla="*/ 2261 w 10006"/>
                <a:gd name="connsiteY17" fmla="*/ 3140 h 10000"/>
                <a:gd name="connsiteX18" fmla="*/ 3215 w 10006"/>
                <a:gd name="connsiteY18" fmla="*/ 4128 h 10000"/>
                <a:gd name="connsiteX19" fmla="*/ 2438 w 10006"/>
                <a:gd name="connsiteY19" fmla="*/ 4199 h 10000"/>
                <a:gd name="connsiteX20" fmla="*/ 3038 w 10006"/>
                <a:gd name="connsiteY20" fmla="*/ 4252 h 10000"/>
                <a:gd name="connsiteX21" fmla="*/ 1409 w 10006"/>
                <a:gd name="connsiteY21" fmla="*/ 5503 h 10000"/>
                <a:gd name="connsiteX22" fmla="*/ 1837 w 10006"/>
                <a:gd name="connsiteY22" fmla="*/ 5556 h 10000"/>
                <a:gd name="connsiteX23" fmla="*/ 1711 w 10006"/>
                <a:gd name="connsiteY23" fmla="*/ 5627 h 10000"/>
                <a:gd name="connsiteX24" fmla="*/ 1434 w 10006"/>
                <a:gd name="connsiteY24" fmla="*/ 5698 h 10000"/>
                <a:gd name="connsiteX25" fmla="*/ 859 w 10006"/>
                <a:gd name="connsiteY25" fmla="*/ 5769 h 10000"/>
                <a:gd name="connsiteX26" fmla="*/ 27 w 10006"/>
                <a:gd name="connsiteY26" fmla="*/ 6205 h 10000"/>
                <a:gd name="connsiteX27" fmla="*/ 1762 w 10006"/>
                <a:gd name="connsiteY27" fmla="*/ 6210 h 10000"/>
                <a:gd name="connsiteX28" fmla="*/ 1989 w 10006"/>
                <a:gd name="connsiteY28" fmla="*/ 6281 h 10000"/>
                <a:gd name="connsiteX29" fmla="*/ 1510 w 10006"/>
                <a:gd name="connsiteY29" fmla="*/ 6348 h 10000"/>
                <a:gd name="connsiteX30" fmla="*/ 1535 w 10006"/>
                <a:gd name="connsiteY30" fmla="*/ 6419 h 10000"/>
                <a:gd name="connsiteX31" fmla="*/ 27 w 10006"/>
                <a:gd name="connsiteY31" fmla="*/ 6439 h 10000"/>
                <a:gd name="connsiteX32" fmla="*/ 17 w 10006"/>
                <a:gd name="connsiteY32" fmla="*/ 7000 h 10000"/>
                <a:gd name="connsiteX33" fmla="*/ 2211 w 10006"/>
                <a:gd name="connsiteY33" fmla="*/ 7002 h 10000"/>
                <a:gd name="connsiteX34" fmla="*/ 2014 w 10006"/>
                <a:gd name="connsiteY34" fmla="*/ 7073 h 10000"/>
                <a:gd name="connsiteX35" fmla="*/ 2160 w 10006"/>
                <a:gd name="connsiteY35" fmla="*/ 7126 h 10000"/>
                <a:gd name="connsiteX36" fmla="*/ 1964 w 10006"/>
                <a:gd name="connsiteY36" fmla="*/ 7197 h 10000"/>
                <a:gd name="connsiteX37" fmla="*/ 2312 w 10006"/>
                <a:gd name="connsiteY37" fmla="*/ 7268 h 10000"/>
                <a:gd name="connsiteX38" fmla="*/ 4118 w 10006"/>
                <a:gd name="connsiteY38" fmla="*/ 7321 h 10000"/>
                <a:gd name="connsiteX39" fmla="*/ 3593 w 10006"/>
                <a:gd name="connsiteY39" fmla="*/ 7389 h 10000"/>
                <a:gd name="connsiteX40" fmla="*/ 3740 w 10006"/>
                <a:gd name="connsiteY40" fmla="*/ 7460 h 10000"/>
                <a:gd name="connsiteX41" fmla="*/ 5243 w 10006"/>
                <a:gd name="connsiteY41" fmla="*/ 7531 h 10000"/>
                <a:gd name="connsiteX42" fmla="*/ 6045 w 10006"/>
                <a:gd name="connsiteY42" fmla="*/ 7584 h 10000"/>
                <a:gd name="connsiteX43" fmla="*/ 5894 w 10006"/>
                <a:gd name="connsiteY43" fmla="*/ 7655 h 10000"/>
                <a:gd name="connsiteX44" fmla="*/ 4093 w 10006"/>
                <a:gd name="connsiteY44" fmla="*/ 7726 h 10000"/>
                <a:gd name="connsiteX45" fmla="*/ 3689 w 10006"/>
                <a:gd name="connsiteY45" fmla="*/ 7780 h 10000"/>
                <a:gd name="connsiteX46" fmla="*/ 3114 w 10006"/>
                <a:gd name="connsiteY46" fmla="*/ 7851 h 10000"/>
                <a:gd name="connsiteX47" fmla="*/ 2589 w 10006"/>
                <a:gd name="connsiteY47" fmla="*/ 7918 h 10000"/>
                <a:gd name="connsiteX48" fmla="*/ 6020 w 10006"/>
                <a:gd name="connsiteY48" fmla="*/ 7989 h 10000"/>
                <a:gd name="connsiteX49" fmla="*/ 10006 w 10006"/>
                <a:gd name="connsiteY49" fmla="*/ 8043 h 10000"/>
                <a:gd name="connsiteX50" fmla="*/ 4845 w 10006"/>
                <a:gd name="connsiteY50" fmla="*/ 8114 h 10000"/>
                <a:gd name="connsiteX51" fmla="*/ 2741 w 10006"/>
                <a:gd name="connsiteY51" fmla="*/ 8185 h 10000"/>
                <a:gd name="connsiteX52" fmla="*/ 2766 w 10006"/>
                <a:gd name="connsiteY52" fmla="*/ 8238 h 10000"/>
                <a:gd name="connsiteX53" fmla="*/ 5521 w 10006"/>
                <a:gd name="connsiteY53" fmla="*/ 8309 h 10000"/>
                <a:gd name="connsiteX54" fmla="*/ 5521 w 10006"/>
                <a:gd name="connsiteY54" fmla="*/ 8377 h 10000"/>
                <a:gd name="connsiteX55" fmla="*/ 4244 w 10006"/>
                <a:gd name="connsiteY55" fmla="*/ 8430 h 10000"/>
                <a:gd name="connsiteX56" fmla="*/ 2065 w 10006"/>
                <a:gd name="connsiteY56" fmla="*/ 8501 h 10000"/>
                <a:gd name="connsiteX57" fmla="*/ 2186 w 10006"/>
                <a:gd name="connsiteY57" fmla="*/ 8572 h 10000"/>
                <a:gd name="connsiteX58" fmla="*/ 1434 w 10006"/>
                <a:gd name="connsiteY58" fmla="*/ 8643 h 10000"/>
                <a:gd name="connsiteX59" fmla="*/ 5420 w 10006"/>
                <a:gd name="connsiteY59" fmla="*/ 8696 h 10000"/>
                <a:gd name="connsiteX60" fmla="*/ 1262 w 10006"/>
                <a:gd name="connsiteY60" fmla="*/ 8767 h 10000"/>
                <a:gd name="connsiteX61" fmla="*/ 3790 w 10006"/>
                <a:gd name="connsiteY61" fmla="*/ 8838 h 10000"/>
                <a:gd name="connsiteX62" fmla="*/ 1610 w 10006"/>
                <a:gd name="connsiteY62" fmla="*/ 8888 h 10000"/>
                <a:gd name="connsiteX63" fmla="*/ 1686 w 10006"/>
                <a:gd name="connsiteY63" fmla="*/ 8959 h 10000"/>
                <a:gd name="connsiteX64" fmla="*/ 2488 w 10006"/>
                <a:gd name="connsiteY64" fmla="*/ 9030 h 10000"/>
                <a:gd name="connsiteX65" fmla="*/ 1787 w 10006"/>
                <a:gd name="connsiteY65" fmla="*/ 9101 h 10000"/>
                <a:gd name="connsiteX66" fmla="*/ 1237 w 10006"/>
                <a:gd name="connsiteY66" fmla="*/ 9226 h 10000"/>
                <a:gd name="connsiteX67" fmla="*/ 2135 w 10006"/>
                <a:gd name="connsiteY67" fmla="*/ 9297 h 10000"/>
                <a:gd name="connsiteX68" fmla="*/ 1888 w 10006"/>
                <a:gd name="connsiteY68" fmla="*/ 9350 h 10000"/>
                <a:gd name="connsiteX69" fmla="*/ 2115 w 10006"/>
                <a:gd name="connsiteY69" fmla="*/ 9488 h 10000"/>
                <a:gd name="connsiteX70" fmla="*/ 2115 w 10006"/>
                <a:gd name="connsiteY70" fmla="*/ 9542 h 10000"/>
                <a:gd name="connsiteX71" fmla="*/ 3613 w 10006"/>
                <a:gd name="connsiteY71" fmla="*/ 9560 h 10000"/>
                <a:gd name="connsiteX72" fmla="*/ 4269 w 10006"/>
                <a:gd name="connsiteY72" fmla="*/ 9613 h 10000"/>
                <a:gd name="connsiteX73" fmla="*/ 1888 w 10006"/>
                <a:gd name="connsiteY73" fmla="*/ 9684 h 10000"/>
                <a:gd name="connsiteX74" fmla="*/ 1484 w 10006"/>
                <a:gd name="connsiteY74" fmla="*/ 9755 h 10000"/>
                <a:gd name="connsiteX75" fmla="*/ 1136 w 10006"/>
                <a:gd name="connsiteY75" fmla="*/ 9808 h 10000"/>
                <a:gd name="connsiteX76" fmla="*/ 2937 w 10006"/>
                <a:gd name="connsiteY76" fmla="*/ 9879 h 10000"/>
                <a:gd name="connsiteX77" fmla="*/ 2887 w 10006"/>
                <a:gd name="connsiteY77" fmla="*/ 9947 h 10000"/>
                <a:gd name="connsiteX78" fmla="*/ 3089 w 10006"/>
                <a:gd name="connsiteY78" fmla="*/ 10000 h 10000"/>
                <a:gd name="connsiteX79" fmla="*/ 6 w 10006"/>
                <a:gd name="connsiteY79" fmla="*/ 10000 h 10000"/>
                <a:gd name="connsiteX80" fmla="*/ 6 w 10006"/>
                <a:gd name="connsiteY80" fmla="*/ 0 h 10000"/>
                <a:gd name="connsiteX0" fmla="*/ 3 w 10003"/>
                <a:gd name="connsiteY0" fmla="*/ 0 h 10000"/>
                <a:gd name="connsiteX1" fmla="*/ 8701 w 10003"/>
                <a:gd name="connsiteY1" fmla="*/ 0 h 10000"/>
                <a:gd name="connsiteX2" fmla="*/ 8676 w 10003"/>
                <a:gd name="connsiteY2" fmla="*/ 71 h 10000"/>
                <a:gd name="connsiteX3" fmla="*/ 9902 w 10003"/>
                <a:gd name="connsiteY3" fmla="*/ 142 h 10000"/>
                <a:gd name="connsiteX4" fmla="*/ 9125 w 10003"/>
                <a:gd name="connsiteY4" fmla="*/ 195 h 10000"/>
                <a:gd name="connsiteX5" fmla="*/ 8449 w 10003"/>
                <a:gd name="connsiteY5" fmla="*/ 266 h 10000"/>
                <a:gd name="connsiteX6" fmla="*/ 8298 w 10003"/>
                <a:gd name="connsiteY6" fmla="*/ 334 h 10000"/>
                <a:gd name="connsiteX7" fmla="*/ 8626 w 10003"/>
                <a:gd name="connsiteY7" fmla="*/ 405 h 10000"/>
                <a:gd name="connsiteX8" fmla="*/ 7647 w 10003"/>
                <a:gd name="connsiteY8" fmla="*/ 458 h 10000"/>
                <a:gd name="connsiteX9" fmla="*/ 3212 w 10003"/>
                <a:gd name="connsiteY9" fmla="*/ 529 h 10000"/>
                <a:gd name="connsiteX10" fmla="*/ 3661 w 10003"/>
                <a:gd name="connsiteY10" fmla="*/ 600 h 10000"/>
                <a:gd name="connsiteX11" fmla="*/ 3812 w 10003"/>
                <a:gd name="connsiteY11" fmla="*/ 654 h 10000"/>
                <a:gd name="connsiteX12" fmla="*/ 2934 w 10003"/>
                <a:gd name="connsiteY12" fmla="*/ 725 h 10000"/>
                <a:gd name="connsiteX13" fmla="*/ 4266 w 10003"/>
                <a:gd name="connsiteY13" fmla="*/ 792 h 10000"/>
                <a:gd name="connsiteX14" fmla="*/ 4065 w 10003"/>
                <a:gd name="connsiteY14" fmla="*/ 863 h 10000"/>
                <a:gd name="connsiteX15" fmla="*/ 2738 w 10003"/>
                <a:gd name="connsiteY15" fmla="*/ 3016 h 10000"/>
                <a:gd name="connsiteX16" fmla="*/ 6668 w 10003"/>
                <a:gd name="connsiteY16" fmla="*/ 3087 h 10000"/>
                <a:gd name="connsiteX17" fmla="*/ 2258 w 10003"/>
                <a:gd name="connsiteY17" fmla="*/ 3140 h 10000"/>
                <a:gd name="connsiteX18" fmla="*/ 3212 w 10003"/>
                <a:gd name="connsiteY18" fmla="*/ 4128 h 10000"/>
                <a:gd name="connsiteX19" fmla="*/ 2435 w 10003"/>
                <a:gd name="connsiteY19" fmla="*/ 4199 h 10000"/>
                <a:gd name="connsiteX20" fmla="*/ 3035 w 10003"/>
                <a:gd name="connsiteY20" fmla="*/ 4252 h 10000"/>
                <a:gd name="connsiteX21" fmla="*/ 1406 w 10003"/>
                <a:gd name="connsiteY21" fmla="*/ 5503 h 10000"/>
                <a:gd name="connsiteX22" fmla="*/ 1834 w 10003"/>
                <a:gd name="connsiteY22" fmla="*/ 5556 h 10000"/>
                <a:gd name="connsiteX23" fmla="*/ 1708 w 10003"/>
                <a:gd name="connsiteY23" fmla="*/ 5627 h 10000"/>
                <a:gd name="connsiteX24" fmla="*/ 1431 w 10003"/>
                <a:gd name="connsiteY24" fmla="*/ 5698 h 10000"/>
                <a:gd name="connsiteX25" fmla="*/ 856 w 10003"/>
                <a:gd name="connsiteY25" fmla="*/ 5769 h 10000"/>
                <a:gd name="connsiteX26" fmla="*/ 24 w 10003"/>
                <a:gd name="connsiteY26" fmla="*/ 6205 h 10000"/>
                <a:gd name="connsiteX27" fmla="*/ 1759 w 10003"/>
                <a:gd name="connsiteY27" fmla="*/ 6210 h 10000"/>
                <a:gd name="connsiteX28" fmla="*/ 1986 w 10003"/>
                <a:gd name="connsiteY28" fmla="*/ 6281 h 10000"/>
                <a:gd name="connsiteX29" fmla="*/ 1507 w 10003"/>
                <a:gd name="connsiteY29" fmla="*/ 6348 h 10000"/>
                <a:gd name="connsiteX30" fmla="*/ 1532 w 10003"/>
                <a:gd name="connsiteY30" fmla="*/ 6419 h 10000"/>
                <a:gd name="connsiteX31" fmla="*/ 24 w 10003"/>
                <a:gd name="connsiteY31" fmla="*/ 6439 h 10000"/>
                <a:gd name="connsiteX32" fmla="*/ 14 w 10003"/>
                <a:gd name="connsiteY32" fmla="*/ 7000 h 10000"/>
                <a:gd name="connsiteX33" fmla="*/ 2208 w 10003"/>
                <a:gd name="connsiteY33" fmla="*/ 7002 h 10000"/>
                <a:gd name="connsiteX34" fmla="*/ 2011 w 10003"/>
                <a:gd name="connsiteY34" fmla="*/ 7073 h 10000"/>
                <a:gd name="connsiteX35" fmla="*/ 2157 w 10003"/>
                <a:gd name="connsiteY35" fmla="*/ 7126 h 10000"/>
                <a:gd name="connsiteX36" fmla="*/ 1961 w 10003"/>
                <a:gd name="connsiteY36" fmla="*/ 7197 h 10000"/>
                <a:gd name="connsiteX37" fmla="*/ 2309 w 10003"/>
                <a:gd name="connsiteY37" fmla="*/ 7268 h 10000"/>
                <a:gd name="connsiteX38" fmla="*/ 4115 w 10003"/>
                <a:gd name="connsiteY38" fmla="*/ 7321 h 10000"/>
                <a:gd name="connsiteX39" fmla="*/ 3590 w 10003"/>
                <a:gd name="connsiteY39" fmla="*/ 7389 h 10000"/>
                <a:gd name="connsiteX40" fmla="*/ 3737 w 10003"/>
                <a:gd name="connsiteY40" fmla="*/ 7460 h 10000"/>
                <a:gd name="connsiteX41" fmla="*/ 5240 w 10003"/>
                <a:gd name="connsiteY41" fmla="*/ 7531 h 10000"/>
                <a:gd name="connsiteX42" fmla="*/ 6042 w 10003"/>
                <a:gd name="connsiteY42" fmla="*/ 7584 h 10000"/>
                <a:gd name="connsiteX43" fmla="*/ 5891 w 10003"/>
                <a:gd name="connsiteY43" fmla="*/ 7655 h 10000"/>
                <a:gd name="connsiteX44" fmla="*/ 4090 w 10003"/>
                <a:gd name="connsiteY44" fmla="*/ 7726 h 10000"/>
                <a:gd name="connsiteX45" fmla="*/ 3686 w 10003"/>
                <a:gd name="connsiteY45" fmla="*/ 7780 h 10000"/>
                <a:gd name="connsiteX46" fmla="*/ 3111 w 10003"/>
                <a:gd name="connsiteY46" fmla="*/ 7851 h 10000"/>
                <a:gd name="connsiteX47" fmla="*/ 2586 w 10003"/>
                <a:gd name="connsiteY47" fmla="*/ 7918 h 10000"/>
                <a:gd name="connsiteX48" fmla="*/ 6017 w 10003"/>
                <a:gd name="connsiteY48" fmla="*/ 7989 h 10000"/>
                <a:gd name="connsiteX49" fmla="*/ 10003 w 10003"/>
                <a:gd name="connsiteY49" fmla="*/ 8043 h 10000"/>
                <a:gd name="connsiteX50" fmla="*/ 4842 w 10003"/>
                <a:gd name="connsiteY50" fmla="*/ 8114 h 10000"/>
                <a:gd name="connsiteX51" fmla="*/ 2738 w 10003"/>
                <a:gd name="connsiteY51" fmla="*/ 8185 h 10000"/>
                <a:gd name="connsiteX52" fmla="*/ 2763 w 10003"/>
                <a:gd name="connsiteY52" fmla="*/ 8238 h 10000"/>
                <a:gd name="connsiteX53" fmla="*/ 5518 w 10003"/>
                <a:gd name="connsiteY53" fmla="*/ 8309 h 10000"/>
                <a:gd name="connsiteX54" fmla="*/ 5518 w 10003"/>
                <a:gd name="connsiteY54" fmla="*/ 8377 h 10000"/>
                <a:gd name="connsiteX55" fmla="*/ 4241 w 10003"/>
                <a:gd name="connsiteY55" fmla="*/ 8430 h 10000"/>
                <a:gd name="connsiteX56" fmla="*/ 2062 w 10003"/>
                <a:gd name="connsiteY56" fmla="*/ 8501 h 10000"/>
                <a:gd name="connsiteX57" fmla="*/ 2183 w 10003"/>
                <a:gd name="connsiteY57" fmla="*/ 8572 h 10000"/>
                <a:gd name="connsiteX58" fmla="*/ 1431 w 10003"/>
                <a:gd name="connsiteY58" fmla="*/ 8643 h 10000"/>
                <a:gd name="connsiteX59" fmla="*/ 5417 w 10003"/>
                <a:gd name="connsiteY59" fmla="*/ 8696 h 10000"/>
                <a:gd name="connsiteX60" fmla="*/ 1259 w 10003"/>
                <a:gd name="connsiteY60" fmla="*/ 8767 h 10000"/>
                <a:gd name="connsiteX61" fmla="*/ 3787 w 10003"/>
                <a:gd name="connsiteY61" fmla="*/ 8838 h 10000"/>
                <a:gd name="connsiteX62" fmla="*/ 1607 w 10003"/>
                <a:gd name="connsiteY62" fmla="*/ 8888 h 10000"/>
                <a:gd name="connsiteX63" fmla="*/ 1683 w 10003"/>
                <a:gd name="connsiteY63" fmla="*/ 8959 h 10000"/>
                <a:gd name="connsiteX64" fmla="*/ 2485 w 10003"/>
                <a:gd name="connsiteY64" fmla="*/ 9030 h 10000"/>
                <a:gd name="connsiteX65" fmla="*/ 1784 w 10003"/>
                <a:gd name="connsiteY65" fmla="*/ 9101 h 10000"/>
                <a:gd name="connsiteX66" fmla="*/ 1234 w 10003"/>
                <a:gd name="connsiteY66" fmla="*/ 9226 h 10000"/>
                <a:gd name="connsiteX67" fmla="*/ 2132 w 10003"/>
                <a:gd name="connsiteY67" fmla="*/ 9297 h 10000"/>
                <a:gd name="connsiteX68" fmla="*/ 1885 w 10003"/>
                <a:gd name="connsiteY68" fmla="*/ 9350 h 10000"/>
                <a:gd name="connsiteX69" fmla="*/ 2112 w 10003"/>
                <a:gd name="connsiteY69" fmla="*/ 9488 h 10000"/>
                <a:gd name="connsiteX70" fmla="*/ 2112 w 10003"/>
                <a:gd name="connsiteY70" fmla="*/ 9542 h 10000"/>
                <a:gd name="connsiteX71" fmla="*/ 3610 w 10003"/>
                <a:gd name="connsiteY71" fmla="*/ 9560 h 10000"/>
                <a:gd name="connsiteX72" fmla="*/ 4266 w 10003"/>
                <a:gd name="connsiteY72" fmla="*/ 9613 h 10000"/>
                <a:gd name="connsiteX73" fmla="*/ 1885 w 10003"/>
                <a:gd name="connsiteY73" fmla="*/ 9684 h 10000"/>
                <a:gd name="connsiteX74" fmla="*/ 1481 w 10003"/>
                <a:gd name="connsiteY74" fmla="*/ 9755 h 10000"/>
                <a:gd name="connsiteX75" fmla="*/ 1133 w 10003"/>
                <a:gd name="connsiteY75" fmla="*/ 9808 h 10000"/>
                <a:gd name="connsiteX76" fmla="*/ 2934 w 10003"/>
                <a:gd name="connsiteY76" fmla="*/ 9879 h 10000"/>
                <a:gd name="connsiteX77" fmla="*/ 2884 w 10003"/>
                <a:gd name="connsiteY77" fmla="*/ 9947 h 10000"/>
                <a:gd name="connsiteX78" fmla="*/ 3086 w 10003"/>
                <a:gd name="connsiteY78" fmla="*/ 10000 h 10000"/>
                <a:gd name="connsiteX79" fmla="*/ 3 w 10003"/>
                <a:gd name="connsiteY79" fmla="*/ 10000 h 10000"/>
                <a:gd name="connsiteX80" fmla="*/ 3 w 10003"/>
                <a:gd name="connsiteY80" fmla="*/ 0 h 10000"/>
                <a:gd name="connsiteX0" fmla="*/ 111 w 10111"/>
                <a:gd name="connsiteY0" fmla="*/ 0 h 10000"/>
                <a:gd name="connsiteX1" fmla="*/ 8809 w 10111"/>
                <a:gd name="connsiteY1" fmla="*/ 0 h 10000"/>
                <a:gd name="connsiteX2" fmla="*/ 8784 w 10111"/>
                <a:gd name="connsiteY2" fmla="*/ 71 h 10000"/>
                <a:gd name="connsiteX3" fmla="*/ 10010 w 10111"/>
                <a:gd name="connsiteY3" fmla="*/ 142 h 10000"/>
                <a:gd name="connsiteX4" fmla="*/ 9233 w 10111"/>
                <a:gd name="connsiteY4" fmla="*/ 195 h 10000"/>
                <a:gd name="connsiteX5" fmla="*/ 8557 w 10111"/>
                <a:gd name="connsiteY5" fmla="*/ 266 h 10000"/>
                <a:gd name="connsiteX6" fmla="*/ 8406 w 10111"/>
                <a:gd name="connsiteY6" fmla="*/ 334 h 10000"/>
                <a:gd name="connsiteX7" fmla="*/ 8734 w 10111"/>
                <a:gd name="connsiteY7" fmla="*/ 405 h 10000"/>
                <a:gd name="connsiteX8" fmla="*/ 7755 w 10111"/>
                <a:gd name="connsiteY8" fmla="*/ 458 h 10000"/>
                <a:gd name="connsiteX9" fmla="*/ 3320 w 10111"/>
                <a:gd name="connsiteY9" fmla="*/ 529 h 10000"/>
                <a:gd name="connsiteX10" fmla="*/ 3769 w 10111"/>
                <a:gd name="connsiteY10" fmla="*/ 600 h 10000"/>
                <a:gd name="connsiteX11" fmla="*/ 3920 w 10111"/>
                <a:gd name="connsiteY11" fmla="*/ 654 h 10000"/>
                <a:gd name="connsiteX12" fmla="*/ 3042 w 10111"/>
                <a:gd name="connsiteY12" fmla="*/ 725 h 10000"/>
                <a:gd name="connsiteX13" fmla="*/ 4374 w 10111"/>
                <a:gd name="connsiteY13" fmla="*/ 792 h 10000"/>
                <a:gd name="connsiteX14" fmla="*/ 4173 w 10111"/>
                <a:gd name="connsiteY14" fmla="*/ 863 h 10000"/>
                <a:gd name="connsiteX15" fmla="*/ 2846 w 10111"/>
                <a:gd name="connsiteY15" fmla="*/ 3016 h 10000"/>
                <a:gd name="connsiteX16" fmla="*/ 6776 w 10111"/>
                <a:gd name="connsiteY16" fmla="*/ 3087 h 10000"/>
                <a:gd name="connsiteX17" fmla="*/ 2366 w 10111"/>
                <a:gd name="connsiteY17" fmla="*/ 3140 h 10000"/>
                <a:gd name="connsiteX18" fmla="*/ 3320 w 10111"/>
                <a:gd name="connsiteY18" fmla="*/ 4128 h 10000"/>
                <a:gd name="connsiteX19" fmla="*/ 2543 w 10111"/>
                <a:gd name="connsiteY19" fmla="*/ 4199 h 10000"/>
                <a:gd name="connsiteX20" fmla="*/ 3143 w 10111"/>
                <a:gd name="connsiteY20" fmla="*/ 4252 h 10000"/>
                <a:gd name="connsiteX21" fmla="*/ 1514 w 10111"/>
                <a:gd name="connsiteY21" fmla="*/ 5503 h 10000"/>
                <a:gd name="connsiteX22" fmla="*/ 1942 w 10111"/>
                <a:gd name="connsiteY22" fmla="*/ 5556 h 10000"/>
                <a:gd name="connsiteX23" fmla="*/ 1816 w 10111"/>
                <a:gd name="connsiteY23" fmla="*/ 5627 h 10000"/>
                <a:gd name="connsiteX24" fmla="*/ 1539 w 10111"/>
                <a:gd name="connsiteY24" fmla="*/ 5698 h 10000"/>
                <a:gd name="connsiteX25" fmla="*/ 964 w 10111"/>
                <a:gd name="connsiteY25" fmla="*/ 5769 h 10000"/>
                <a:gd name="connsiteX26" fmla="*/ 112 w 10111"/>
                <a:gd name="connsiteY26" fmla="*/ 5821 h 10000"/>
                <a:gd name="connsiteX27" fmla="*/ 132 w 10111"/>
                <a:gd name="connsiteY27" fmla="*/ 6205 h 10000"/>
                <a:gd name="connsiteX28" fmla="*/ 1867 w 10111"/>
                <a:gd name="connsiteY28" fmla="*/ 6210 h 10000"/>
                <a:gd name="connsiteX29" fmla="*/ 2094 w 10111"/>
                <a:gd name="connsiteY29" fmla="*/ 6281 h 10000"/>
                <a:gd name="connsiteX30" fmla="*/ 1615 w 10111"/>
                <a:gd name="connsiteY30" fmla="*/ 6348 h 10000"/>
                <a:gd name="connsiteX31" fmla="*/ 1640 w 10111"/>
                <a:gd name="connsiteY31" fmla="*/ 6419 h 10000"/>
                <a:gd name="connsiteX32" fmla="*/ 132 w 10111"/>
                <a:gd name="connsiteY32" fmla="*/ 6439 h 10000"/>
                <a:gd name="connsiteX33" fmla="*/ 122 w 10111"/>
                <a:gd name="connsiteY33" fmla="*/ 7000 h 10000"/>
                <a:gd name="connsiteX34" fmla="*/ 2316 w 10111"/>
                <a:gd name="connsiteY34" fmla="*/ 7002 h 10000"/>
                <a:gd name="connsiteX35" fmla="*/ 2119 w 10111"/>
                <a:gd name="connsiteY35" fmla="*/ 7073 h 10000"/>
                <a:gd name="connsiteX36" fmla="*/ 2265 w 10111"/>
                <a:gd name="connsiteY36" fmla="*/ 7126 h 10000"/>
                <a:gd name="connsiteX37" fmla="*/ 2069 w 10111"/>
                <a:gd name="connsiteY37" fmla="*/ 7197 h 10000"/>
                <a:gd name="connsiteX38" fmla="*/ 2417 w 10111"/>
                <a:gd name="connsiteY38" fmla="*/ 7268 h 10000"/>
                <a:gd name="connsiteX39" fmla="*/ 4223 w 10111"/>
                <a:gd name="connsiteY39" fmla="*/ 7321 h 10000"/>
                <a:gd name="connsiteX40" fmla="*/ 3698 w 10111"/>
                <a:gd name="connsiteY40" fmla="*/ 7389 h 10000"/>
                <a:gd name="connsiteX41" fmla="*/ 3845 w 10111"/>
                <a:gd name="connsiteY41" fmla="*/ 7460 h 10000"/>
                <a:gd name="connsiteX42" fmla="*/ 5348 w 10111"/>
                <a:gd name="connsiteY42" fmla="*/ 7531 h 10000"/>
                <a:gd name="connsiteX43" fmla="*/ 6150 w 10111"/>
                <a:gd name="connsiteY43" fmla="*/ 7584 h 10000"/>
                <a:gd name="connsiteX44" fmla="*/ 5999 w 10111"/>
                <a:gd name="connsiteY44" fmla="*/ 7655 h 10000"/>
                <a:gd name="connsiteX45" fmla="*/ 4198 w 10111"/>
                <a:gd name="connsiteY45" fmla="*/ 7726 h 10000"/>
                <a:gd name="connsiteX46" fmla="*/ 3794 w 10111"/>
                <a:gd name="connsiteY46" fmla="*/ 7780 h 10000"/>
                <a:gd name="connsiteX47" fmla="*/ 3219 w 10111"/>
                <a:gd name="connsiteY47" fmla="*/ 7851 h 10000"/>
                <a:gd name="connsiteX48" fmla="*/ 2694 w 10111"/>
                <a:gd name="connsiteY48" fmla="*/ 7918 h 10000"/>
                <a:gd name="connsiteX49" fmla="*/ 6125 w 10111"/>
                <a:gd name="connsiteY49" fmla="*/ 7989 h 10000"/>
                <a:gd name="connsiteX50" fmla="*/ 10111 w 10111"/>
                <a:gd name="connsiteY50" fmla="*/ 8043 h 10000"/>
                <a:gd name="connsiteX51" fmla="*/ 4950 w 10111"/>
                <a:gd name="connsiteY51" fmla="*/ 8114 h 10000"/>
                <a:gd name="connsiteX52" fmla="*/ 2846 w 10111"/>
                <a:gd name="connsiteY52" fmla="*/ 8185 h 10000"/>
                <a:gd name="connsiteX53" fmla="*/ 2871 w 10111"/>
                <a:gd name="connsiteY53" fmla="*/ 8238 h 10000"/>
                <a:gd name="connsiteX54" fmla="*/ 5626 w 10111"/>
                <a:gd name="connsiteY54" fmla="*/ 8309 h 10000"/>
                <a:gd name="connsiteX55" fmla="*/ 5626 w 10111"/>
                <a:gd name="connsiteY55" fmla="*/ 8377 h 10000"/>
                <a:gd name="connsiteX56" fmla="*/ 4349 w 10111"/>
                <a:gd name="connsiteY56" fmla="*/ 8430 h 10000"/>
                <a:gd name="connsiteX57" fmla="*/ 2170 w 10111"/>
                <a:gd name="connsiteY57" fmla="*/ 8501 h 10000"/>
                <a:gd name="connsiteX58" fmla="*/ 2291 w 10111"/>
                <a:gd name="connsiteY58" fmla="*/ 8572 h 10000"/>
                <a:gd name="connsiteX59" fmla="*/ 1539 w 10111"/>
                <a:gd name="connsiteY59" fmla="*/ 8643 h 10000"/>
                <a:gd name="connsiteX60" fmla="*/ 5525 w 10111"/>
                <a:gd name="connsiteY60" fmla="*/ 8696 h 10000"/>
                <a:gd name="connsiteX61" fmla="*/ 1367 w 10111"/>
                <a:gd name="connsiteY61" fmla="*/ 8767 h 10000"/>
                <a:gd name="connsiteX62" fmla="*/ 3895 w 10111"/>
                <a:gd name="connsiteY62" fmla="*/ 8838 h 10000"/>
                <a:gd name="connsiteX63" fmla="*/ 1715 w 10111"/>
                <a:gd name="connsiteY63" fmla="*/ 8888 h 10000"/>
                <a:gd name="connsiteX64" fmla="*/ 1791 w 10111"/>
                <a:gd name="connsiteY64" fmla="*/ 8959 h 10000"/>
                <a:gd name="connsiteX65" fmla="*/ 2593 w 10111"/>
                <a:gd name="connsiteY65" fmla="*/ 9030 h 10000"/>
                <a:gd name="connsiteX66" fmla="*/ 1892 w 10111"/>
                <a:gd name="connsiteY66" fmla="*/ 9101 h 10000"/>
                <a:gd name="connsiteX67" fmla="*/ 1342 w 10111"/>
                <a:gd name="connsiteY67" fmla="*/ 9226 h 10000"/>
                <a:gd name="connsiteX68" fmla="*/ 2240 w 10111"/>
                <a:gd name="connsiteY68" fmla="*/ 9297 h 10000"/>
                <a:gd name="connsiteX69" fmla="*/ 1993 w 10111"/>
                <a:gd name="connsiteY69" fmla="*/ 9350 h 10000"/>
                <a:gd name="connsiteX70" fmla="*/ 2220 w 10111"/>
                <a:gd name="connsiteY70" fmla="*/ 9488 h 10000"/>
                <a:gd name="connsiteX71" fmla="*/ 2220 w 10111"/>
                <a:gd name="connsiteY71" fmla="*/ 9542 h 10000"/>
                <a:gd name="connsiteX72" fmla="*/ 3718 w 10111"/>
                <a:gd name="connsiteY72" fmla="*/ 9560 h 10000"/>
                <a:gd name="connsiteX73" fmla="*/ 4374 w 10111"/>
                <a:gd name="connsiteY73" fmla="*/ 9613 h 10000"/>
                <a:gd name="connsiteX74" fmla="*/ 1993 w 10111"/>
                <a:gd name="connsiteY74" fmla="*/ 9684 h 10000"/>
                <a:gd name="connsiteX75" fmla="*/ 1589 w 10111"/>
                <a:gd name="connsiteY75" fmla="*/ 9755 h 10000"/>
                <a:gd name="connsiteX76" fmla="*/ 1241 w 10111"/>
                <a:gd name="connsiteY76" fmla="*/ 9808 h 10000"/>
                <a:gd name="connsiteX77" fmla="*/ 3042 w 10111"/>
                <a:gd name="connsiteY77" fmla="*/ 9879 h 10000"/>
                <a:gd name="connsiteX78" fmla="*/ 2992 w 10111"/>
                <a:gd name="connsiteY78" fmla="*/ 9947 h 10000"/>
                <a:gd name="connsiteX79" fmla="*/ 3194 w 10111"/>
                <a:gd name="connsiteY79" fmla="*/ 10000 h 10000"/>
                <a:gd name="connsiteX80" fmla="*/ 111 w 10111"/>
                <a:gd name="connsiteY80" fmla="*/ 10000 h 10000"/>
                <a:gd name="connsiteX81" fmla="*/ 111 w 10111"/>
                <a:gd name="connsiteY81" fmla="*/ 0 h 10000"/>
                <a:gd name="connsiteX0" fmla="*/ 71 w 10071"/>
                <a:gd name="connsiteY0" fmla="*/ 0 h 10000"/>
                <a:gd name="connsiteX1" fmla="*/ 8769 w 10071"/>
                <a:gd name="connsiteY1" fmla="*/ 0 h 10000"/>
                <a:gd name="connsiteX2" fmla="*/ 8744 w 10071"/>
                <a:gd name="connsiteY2" fmla="*/ 71 h 10000"/>
                <a:gd name="connsiteX3" fmla="*/ 9970 w 10071"/>
                <a:gd name="connsiteY3" fmla="*/ 142 h 10000"/>
                <a:gd name="connsiteX4" fmla="*/ 9193 w 10071"/>
                <a:gd name="connsiteY4" fmla="*/ 195 h 10000"/>
                <a:gd name="connsiteX5" fmla="*/ 8517 w 10071"/>
                <a:gd name="connsiteY5" fmla="*/ 266 h 10000"/>
                <a:gd name="connsiteX6" fmla="*/ 8366 w 10071"/>
                <a:gd name="connsiteY6" fmla="*/ 334 h 10000"/>
                <a:gd name="connsiteX7" fmla="*/ 8694 w 10071"/>
                <a:gd name="connsiteY7" fmla="*/ 405 h 10000"/>
                <a:gd name="connsiteX8" fmla="*/ 7715 w 10071"/>
                <a:gd name="connsiteY8" fmla="*/ 458 h 10000"/>
                <a:gd name="connsiteX9" fmla="*/ 3280 w 10071"/>
                <a:gd name="connsiteY9" fmla="*/ 529 h 10000"/>
                <a:gd name="connsiteX10" fmla="*/ 3729 w 10071"/>
                <a:gd name="connsiteY10" fmla="*/ 600 h 10000"/>
                <a:gd name="connsiteX11" fmla="*/ 3880 w 10071"/>
                <a:gd name="connsiteY11" fmla="*/ 654 h 10000"/>
                <a:gd name="connsiteX12" fmla="*/ 3002 w 10071"/>
                <a:gd name="connsiteY12" fmla="*/ 725 h 10000"/>
                <a:gd name="connsiteX13" fmla="*/ 4334 w 10071"/>
                <a:gd name="connsiteY13" fmla="*/ 792 h 10000"/>
                <a:gd name="connsiteX14" fmla="*/ 4133 w 10071"/>
                <a:gd name="connsiteY14" fmla="*/ 863 h 10000"/>
                <a:gd name="connsiteX15" fmla="*/ 2806 w 10071"/>
                <a:gd name="connsiteY15" fmla="*/ 3016 h 10000"/>
                <a:gd name="connsiteX16" fmla="*/ 6736 w 10071"/>
                <a:gd name="connsiteY16" fmla="*/ 3087 h 10000"/>
                <a:gd name="connsiteX17" fmla="*/ 2326 w 10071"/>
                <a:gd name="connsiteY17" fmla="*/ 3140 h 10000"/>
                <a:gd name="connsiteX18" fmla="*/ 3280 w 10071"/>
                <a:gd name="connsiteY18" fmla="*/ 4128 h 10000"/>
                <a:gd name="connsiteX19" fmla="*/ 2503 w 10071"/>
                <a:gd name="connsiteY19" fmla="*/ 4199 h 10000"/>
                <a:gd name="connsiteX20" fmla="*/ 3103 w 10071"/>
                <a:gd name="connsiteY20" fmla="*/ 4252 h 10000"/>
                <a:gd name="connsiteX21" fmla="*/ 1474 w 10071"/>
                <a:gd name="connsiteY21" fmla="*/ 5503 h 10000"/>
                <a:gd name="connsiteX22" fmla="*/ 1902 w 10071"/>
                <a:gd name="connsiteY22" fmla="*/ 5556 h 10000"/>
                <a:gd name="connsiteX23" fmla="*/ 1776 w 10071"/>
                <a:gd name="connsiteY23" fmla="*/ 5627 h 10000"/>
                <a:gd name="connsiteX24" fmla="*/ 1499 w 10071"/>
                <a:gd name="connsiteY24" fmla="*/ 5698 h 10000"/>
                <a:gd name="connsiteX25" fmla="*/ 924 w 10071"/>
                <a:gd name="connsiteY25" fmla="*/ 5769 h 10000"/>
                <a:gd name="connsiteX26" fmla="*/ 72 w 10071"/>
                <a:gd name="connsiteY26" fmla="*/ 5821 h 10000"/>
                <a:gd name="connsiteX27" fmla="*/ 92 w 10071"/>
                <a:gd name="connsiteY27" fmla="*/ 6205 h 10000"/>
                <a:gd name="connsiteX28" fmla="*/ 1827 w 10071"/>
                <a:gd name="connsiteY28" fmla="*/ 6210 h 10000"/>
                <a:gd name="connsiteX29" fmla="*/ 2054 w 10071"/>
                <a:gd name="connsiteY29" fmla="*/ 6281 h 10000"/>
                <a:gd name="connsiteX30" fmla="*/ 1575 w 10071"/>
                <a:gd name="connsiteY30" fmla="*/ 6348 h 10000"/>
                <a:gd name="connsiteX31" fmla="*/ 1600 w 10071"/>
                <a:gd name="connsiteY31" fmla="*/ 6419 h 10000"/>
                <a:gd name="connsiteX32" fmla="*/ 92 w 10071"/>
                <a:gd name="connsiteY32" fmla="*/ 6439 h 10000"/>
                <a:gd name="connsiteX33" fmla="*/ 82 w 10071"/>
                <a:gd name="connsiteY33" fmla="*/ 7000 h 10000"/>
                <a:gd name="connsiteX34" fmla="*/ 2276 w 10071"/>
                <a:gd name="connsiteY34" fmla="*/ 7002 h 10000"/>
                <a:gd name="connsiteX35" fmla="*/ 2079 w 10071"/>
                <a:gd name="connsiteY35" fmla="*/ 7073 h 10000"/>
                <a:gd name="connsiteX36" fmla="*/ 2225 w 10071"/>
                <a:gd name="connsiteY36" fmla="*/ 7126 h 10000"/>
                <a:gd name="connsiteX37" fmla="*/ 2029 w 10071"/>
                <a:gd name="connsiteY37" fmla="*/ 7197 h 10000"/>
                <a:gd name="connsiteX38" fmla="*/ 2377 w 10071"/>
                <a:gd name="connsiteY38" fmla="*/ 7268 h 10000"/>
                <a:gd name="connsiteX39" fmla="*/ 4183 w 10071"/>
                <a:gd name="connsiteY39" fmla="*/ 7321 h 10000"/>
                <a:gd name="connsiteX40" fmla="*/ 3658 w 10071"/>
                <a:gd name="connsiteY40" fmla="*/ 7389 h 10000"/>
                <a:gd name="connsiteX41" fmla="*/ 3805 w 10071"/>
                <a:gd name="connsiteY41" fmla="*/ 7460 h 10000"/>
                <a:gd name="connsiteX42" fmla="*/ 5308 w 10071"/>
                <a:gd name="connsiteY42" fmla="*/ 7531 h 10000"/>
                <a:gd name="connsiteX43" fmla="*/ 6110 w 10071"/>
                <a:gd name="connsiteY43" fmla="*/ 7584 h 10000"/>
                <a:gd name="connsiteX44" fmla="*/ 5959 w 10071"/>
                <a:gd name="connsiteY44" fmla="*/ 7655 h 10000"/>
                <a:gd name="connsiteX45" fmla="*/ 4158 w 10071"/>
                <a:gd name="connsiteY45" fmla="*/ 7726 h 10000"/>
                <a:gd name="connsiteX46" fmla="*/ 3754 w 10071"/>
                <a:gd name="connsiteY46" fmla="*/ 7780 h 10000"/>
                <a:gd name="connsiteX47" fmla="*/ 3179 w 10071"/>
                <a:gd name="connsiteY47" fmla="*/ 7851 h 10000"/>
                <a:gd name="connsiteX48" fmla="*/ 2654 w 10071"/>
                <a:gd name="connsiteY48" fmla="*/ 7918 h 10000"/>
                <a:gd name="connsiteX49" fmla="*/ 6085 w 10071"/>
                <a:gd name="connsiteY49" fmla="*/ 7989 h 10000"/>
                <a:gd name="connsiteX50" fmla="*/ 10071 w 10071"/>
                <a:gd name="connsiteY50" fmla="*/ 8043 h 10000"/>
                <a:gd name="connsiteX51" fmla="*/ 4910 w 10071"/>
                <a:gd name="connsiteY51" fmla="*/ 8114 h 10000"/>
                <a:gd name="connsiteX52" fmla="*/ 2806 w 10071"/>
                <a:gd name="connsiteY52" fmla="*/ 8185 h 10000"/>
                <a:gd name="connsiteX53" fmla="*/ 2831 w 10071"/>
                <a:gd name="connsiteY53" fmla="*/ 8238 h 10000"/>
                <a:gd name="connsiteX54" fmla="*/ 5586 w 10071"/>
                <a:gd name="connsiteY54" fmla="*/ 8309 h 10000"/>
                <a:gd name="connsiteX55" fmla="*/ 5586 w 10071"/>
                <a:gd name="connsiteY55" fmla="*/ 8377 h 10000"/>
                <a:gd name="connsiteX56" fmla="*/ 4309 w 10071"/>
                <a:gd name="connsiteY56" fmla="*/ 8430 h 10000"/>
                <a:gd name="connsiteX57" fmla="*/ 2130 w 10071"/>
                <a:gd name="connsiteY57" fmla="*/ 8501 h 10000"/>
                <a:gd name="connsiteX58" fmla="*/ 2251 w 10071"/>
                <a:gd name="connsiteY58" fmla="*/ 8572 h 10000"/>
                <a:gd name="connsiteX59" fmla="*/ 1499 w 10071"/>
                <a:gd name="connsiteY59" fmla="*/ 8643 h 10000"/>
                <a:gd name="connsiteX60" fmla="*/ 5485 w 10071"/>
                <a:gd name="connsiteY60" fmla="*/ 8696 h 10000"/>
                <a:gd name="connsiteX61" fmla="*/ 1327 w 10071"/>
                <a:gd name="connsiteY61" fmla="*/ 8767 h 10000"/>
                <a:gd name="connsiteX62" fmla="*/ 3855 w 10071"/>
                <a:gd name="connsiteY62" fmla="*/ 8838 h 10000"/>
                <a:gd name="connsiteX63" fmla="*/ 1675 w 10071"/>
                <a:gd name="connsiteY63" fmla="*/ 8888 h 10000"/>
                <a:gd name="connsiteX64" fmla="*/ 1751 w 10071"/>
                <a:gd name="connsiteY64" fmla="*/ 8959 h 10000"/>
                <a:gd name="connsiteX65" fmla="*/ 2553 w 10071"/>
                <a:gd name="connsiteY65" fmla="*/ 9030 h 10000"/>
                <a:gd name="connsiteX66" fmla="*/ 1852 w 10071"/>
                <a:gd name="connsiteY66" fmla="*/ 9101 h 10000"/>
                <a:gd name="connsiteX67" fmla="*/ 1302 w 10071"/>
                <a:gd name="connsiteY67" fmla="*/ 9226 h 10000"/>
                <a:gd name="connsiteX68" fmla="*/ 2200 w 10071"/>
                <a:gd name="connsiteY68" fmla="*/ 9297 h 10000"/>
                <a:gd name="connsiteX69" fmla="*/ 1953 w 10071"/>
                <a:gd name="connsiteY69" fmla="*/ 9350 h 10000"/>
                <a:gd name="connsiteX70" fmla="*/ 2180 w 10071"/>
                <a:gd name="connsiteY70" fmla="*/ 9488 h 10000"/>
                <a:gd name="connsiteX71" fmla="*/ 2180 w 10071"/>
                <a:gd name="connsiteY71" fmla="*/ 9542 h 10000"/>
                <a:gd name="connsiteX72" fmla="*/ 3678 w 10071"/>
                <a:gd name="connsiteY72" fmla="*/ 9560 h 10000"/>
                <a:gd name="connsiteX73" fmla="*/ 4334 w 10071"/>
                <a:gd name="connsiteY73" fmla="*/ 9613 h 10000"/>
                <a:gd name="connsiteX74" fmla="*/ 1953 w 10071"/>
                <a:gd name="connsiteY74" fmla="*/ 9684 h 10000"/>
                <a:gd name="connsiteX75" fmla="*/ 1549 w 10071"/>
                <a:gd name="connsiteY75" fmla="*/ 9755 h 10000"/>
                <a:gd name="connsiteX76" fmla="*/ 1201 w 10071"/>
                <a:gd name="connsiteY76" fmla="*/ 9808 h 10000"/>
                <a:gd name="connsiteX77" fmla="*/ 3002 w 10071"/>
                <a:gd name="connsiteY77" fmla="*/ 9879 h 10000"/>
                <a:gd name="connsiteX78" fmla="*/ 2952 w 10071"/>
                <a:gd name="connsiteY78" fmla="*/ 9947 h 10000"/>
                <a:gd name="connsiteX79" fmla="*/ 3154 w 10071"/>
                <a:gd name="connsiteY79" fmla="*/ 10000 h 10000"/>
                <a:gd name="connsiteX80" fmla="*/ 71 w 10071"/>
                <a:gd name="connsiteY80" fmla="*/ 10000 h 10000"/>
                <a:gd name="connsiteX81" fmla="*/ 71 w 10071"/>
                <a:gd name="connsiteY81" fmla="*/ 0 h 10000"/>
                <a:gd name="connsiteX0" fmla="*/ 10 w 10010"/>
                <a:gd name="connsiteY0" fmla="*/ 0 h 10000"/>
                <a:gd name="connsiteX1" fmla="*/ 8708 w 10010"/>
                <a:gd name="connsiteY1" fmla="*/ 0 h 10000"/>
                <a:gd name="connsiteX2" fmla="*/ 8683 w 10010"/>
                <a:gd name="connsiteY2" fmla="*/ 71 h 10000"/>
                <a:gd name="connsiteX3" fmla="*/ 9909 w 10010"/>
                <a:gd name="connsiteY3" fmla="*/ 142 h 10000"/>
                <a:gd name="connsiteX4" fmla="*/ 9132 w 10010"/>
                <a:gd name="connsiteY4" fmla="*/ 195 h 10000"/>
                <a:gd name="connsiteX5" fmla="*/ 8456 w 10010"/>
                <a:gd name="connsiteY5" fmla="*/ 266 h 10000"/>
                <a:gd name="connsiteX6" fmla="*/ 8305 w 10010"/>
                <a:gd name="connsiteY6" fmla="*/ 334 h 10000"/>
                <a:gd name="connsiteX7" fmla="*/ 8633 w 10010"/>
                <a:gd name="connsiteY7" fmla="*/ 405 h 10000"/>
                <a:gd name="connsiteX8" fmla="*/ 7654 w 10010"/>
                <a:gd name="connsiteY8" fmla="*/ 458 h 10000"/>
                <a:gd name="connsiteX9" fmla="*/ 3219 w 10010"/>
                <a:gd name="connsiteY9" fmla="*/ 529 h 10000"/>
                <a:gd name="connsiteX10" fmla="*/ 3668 w 10010"/>
                <a:gd name="connsiteY10" fmla="*/ 600 h 10000"/>
                <a:gd name="connsiteX11" fmla="*/ 3819 w 10010"/>
                <a:gd name="connsiteY11" fmla="*/ 654 h 10000"/>
                <a:gd name="connsiteX12" fmla="*/ 2941 w 10010"/>
                <a:gd name="connsiteY12" fmla="*/ 725 h 10000"/>
                <a:gd name="connsiteX13" fmla="*/ 4273 w 10010"/>
                <a:gd name="connsiteY13" fmla="*/ 792 h 10000"/>
                <a:gd name="connsiteX14" fmla="*/ 4072 w 10010"/>
                <a:gd name="connsiteY14" fmla="*/ 863 h 10000"/>
                <a:gd name="connsiteX15" fmla="*/ 2745 w 10010"/>
                <a:gd name="connsiteY15" fmla="*/ 3016 h 10000"/>
                <a:gd name="connsiteX16" fmla="*/ 6675 w 10010"/>
                <a:gd name="connsiteY16" fmla="*/ 3087 h 10000"/>
                <a:gd name="connsiteX17" fmla="*/ 2265 w 10010"/>
                <a:gd name="connsiteY17" fmla="*/ 3140 h 10000"/>
                <a:gd name="connsiteX18" fmla="*/ 3219 w 10010"/>
                <a:gd name="connsiteY18" fmla="*/ 4128 h 10000"/>
                <a:gd name="connsiteX19" fmla="*/ 2442 w 10010"/>
                <a:gd name="connsiteY19" fmla="*/ 4199 h 10000"/>
                <a:gd name="connsiteX20" fmla="*/ 3042 w 10010"/>
                <a:gd name="connsiteY20" fmla="*/ 4252 h 10000"/>
                <a:gd name="connsiteX21" fmla="*/ 1413 w 10010"/>
                <a:gd name="connsiteY21" fmla="*/ 5503 h 10000"/>
                <a:gd name="connsiteX22" fmla="*/ 1841 w 10010"/>
                <a:gd name="connsiteY22" fmla="*/ 5556 h 10000"/>
                <a:gd name="connsiteX23" fmla="*/ 1715 w 10010"/>
                <a:gd name="connsiteY23" fmla="*/ 5627 h 10000"/>
                <a:gd name="connsiteX24" fmla="*/ 1438 w 10010"/>
                <a:gd name="connsiteY24" fmla="*/ 5698 h 10000"/>
                <a:gd name="connsiteX25" fmla="*/ 863 w 10010"/>
                <a:gd name="connsiteY25" fmla="*/ 5769 h 10000"/>
                <a:gd name="connsiteX26" fmla="*/ 11 w 10010"/>
                <a:gd name="connsiteY26" fmla="*/ 5821 h 10000"/>
                <a:gd name="connsiteX27" fmla="*/ 31 w 10010"/>
                <a:gd name="connsiteY27" fmla="*/ 6205 h 10000"/>
                <a:gd name="connsiteX28" fmla="*/ 1766 w 10010"/>
                <a:gd name="connsiteY28" fmla="*/ 6210 h 10000"/>
                <a:gd name="connsiteX29" fmla="*/ 1993 w 10010"/>
                <a:gd name="connsiteY29" fmla="*/ 6281 h 10000"/>
                <a:gd name="connsiteX30" fmla="*/ 1514 w 10010"/>
                <a:gd name="connsiteY30" fmla="*/ 6348 h 10000"/>
                <a:gd name="connsiteX31" fmla="*/ 1539 w 10010"/>
                <a:gd name="connsiteY31" fmla="*/ 6419 h 10000"/>
                <a:gd name="connsiteX32" fmla="*/ 31 w 10010"/>
                <a:gd name="connsiteY32" fmla="*/ 6439 h 10000"/>
                <a:gd name="connsiteX33" fmla="*/ 21 w 10010"/>
                <a:gd name="connsiteY33" fmla="*/ 7000 h 10000"/>
                <a:gd name="connsiteX34" fmla="*/ 2215 w 10010"/>
                <a:gd name="connsiteY34" fmla="*/ 7002 h 10000"/>
                <a:gd name="connsiteX35" fmla="*/ 2018 w 10010"/>
                <a:gd name="connsiteY35" fmla="*/ 7073 h 10000"/>
                <a:gd name="connsiteX36" fmla="*/ 2164 w 10010"/>
                <a:gd name="connsiteY36" fmla="*/ 7126 h 10000"/>
                <a:gd name="connsiteX37" fmla="*/ 1968 w 10010"/>
                <a:gd name="connsiteY37" fmla="*/ 7197 h 10000"/>
                <a:gd name="connsiteX38" fmla="*/ 2316 w 10010"/>
                <a:gd name="connsiteY38" fmla="*/ 7268 h 10000"/>
                <a:gd name="connsiteX39" fmla="*/ 4122 w 10010"/>
                <a:gd name="connsiteY39" fmla="*/ 7321 h 10000"/>
                <a:gd name="connsiteX40" fmla="*/ 3597 w 10010"/>
                <a:gd name="connsiteY40" fmla="*/ 7389 h 10000"/>
                <a:gd name="connsiteX41" fmla="*/ 3744 w 10010"/>
                <a:gd name="connsiteY41" fmla="*/ 7460 h 10000"/>
                <a:gd name="connsiteX42" fmla="*/ 5247 w 10010"/>
                <a:gd name="connsiteY42" fmla="*/ 7531 h 10000"/>
                <a:gd name="connsiteX43" fmla="*/ 6049 w 10010"/>
                <a:gd name="connsiteY43" fmla="*/ 7584 h 10000"/>
                <a:gd name="connsiteX44" fmla="*/ 5898 w 10010"/>
                <a:gd name="connsiteY44" fmla="*/ 7655 h 10000"/>
                <a:gd name="connsiteX45" fmla="*/ 4097 w 10010"/>
                <a:gd name="connsiteY45" fmla="*/ 7726 h 10000"/>
                <a:gd name="connsiteX46" fmla="*/ 3693 w 10010"/>
                <a:gd name="connsiteY46" fmla="*/ 7780 h 10000"/>
                <a:gd name="connsiteX47" fmla="*/ 3118 w 10010"/>
                <a:gd name="connsiteY47" fmla="*/ 7851 h 10000"/>
                <a:gd name="connsiteX48" fmla="*/ 2593 w 10010"/>
                <a:gd name="connsiteY48" fmla="*/ 7918 h 10000"/>
                <a:gd name="connsiteX49" fmla="*/ 6024 w 10010"/>
                <a:gd name="connsiteY49" fmla="*/ 7989 h 10000"/>
                <a:gd name="connsiteX50" fmla="*/ 10010 w 10010"/>
                <a:gd name="connsiteY50" fmla="*/ 8043 h 10000"/>
                <a:gd name="connsiteX51" fmla="*/ 4849 w 10010"/>
                <a:gd name="connsiteY51" fmla="*/ 8114 h 10000"/>
                <a:gd name="connsiteX52" fmla="*/ 2745 w 10010"/>
                <a:gd name="connsiteY52" fmla="*/ 8185 h 10000"/>
                <a:gd name="connsiteX53" fmla="*/ 2770 w 10010"/>
                <a:gd name="connsiteY53" fmla="*/ 8238 h 10000"/>
                <a:gd name="connsiteX54" fmla="*/ 5525 w 10010"/>
                <a:gd name="connsiteY54" fmla="*/ 8309 h 10000"/>
                <a:gd name="connsiteX55" fmla="*/ 5525 w 10010"/>
                <a:gd name="connsiteY55" fmla="*/ 8377 h 10000"/>
                <a:gd name="connsiteX56" fmla="*/ 4248 w 10010"/>
                <a:gd name="connsiteY56" fmla="*/ 8430 h 10000"/>
                <a:gd name="connsiteX57" fmla="*/ 2069 w 10010"/>
                <a:gd name="connsiteY57" fmla="*/ 8501 h 10000"/>
                <a:gd name="connsiteX58" fmla="*/ 2190 w 10010"/>
                <a:gd name="connsiteY58" fmla="*/ 8572 h 10000"/>
                <a:gd name="connsiteX59" fmla="*/ 1438 w 10010"/>
                <a:gd name="connsiteY59" fmla="*/ 8643 h 10000"/>
                <a:gd name="connsiteX60" fmla="*/ 5424 w 10010"/>
                <a:gd name="connsiteY60" fmla="*/ 8696 h 10000"/>
                <a:gd name="connsiteX61" fmla="*/ 1266 w 10010"/>
                <a:gd name="connsiteY61" fmla="*/ 8767 h 10000"/>
                <a:gd name="connsiteX62" fmla="*/ 3794 w 10010"/>
                <a:gd name="connsiteY62" fmla="*/ 8838 h 10000"/>
                <a:gd name="connsiteX63" fmla="*/ 1614 w 10010"/>
                <a:gd name="connsiteY63" fmla="*/ 8888 h 10000"/>
                <a:gd name="connsiteX64" fmla="*/ 1690 w 10010"/>
                <a:gd name="connsiteY64" fmla="*/ 8959 h 10000"/>
                <a:gd name="connsiteX65" fmla="*/ 2492 w 10010"/>
                <a:gd name="connsiteY65" fmla="*/ 9030 h 10000"/>
                <a:gd name="connsiteX66" fmla="*/ 1791 w 10010"/>
                <a:gd name="connsiteY66" fmla="*/ 9101 h 10000"/>
                <a:gd name="connsiteX67" fmla="*/ 1241 w 10010"/>
                <a:gd name="connsiteY67" fmla="*/ 9226 h 10000"/>
                <a:gd name="connsiteX68" fmla="*/ 2139 w 10010"/>
                <a:gd name="connsiteY68" fmla="*/ 9297 h 10000"/>
                <a:gd name="connsiteX69" fmla="*/ 1892 w 10010"/>
                <a:gd name="connsiteY69" fmla="*/ 9350 h 10000"/>
                <a:gd name="connsiteX70" fmla="*/ 2119 w 10010"/>
                <a:gd name="connsiteY70" fmla="*/ 9488 h 10000"/>
                <a:gd name="connsiteX71" fmla="*/ 2119 w 10010"/>
                <a:gd name="connsiteY71" fmla="*/ 9542 h 10000"/>
                <a:gd name="connsiteX72" fmla="*/ 3617 w 10010"/>
                <a:gd name="connsiteY72" fmla="*/ 9560 h 10000"/>
                <a:gd name="connsiteX73" fmla="*/ 4273 w 10010"/>
                <a:gd name="connsiteY73" fmla="*/ 9613 h 10000"/>
                <a:gd name="connsiteX74" fmla="*/ 1892 w 10010"/>
                <a:gd name="connsiteY74" fmla="*/ 9684 h 10000"/>
                <a:gd name="connsiteX75" fmla="*/ 1488 w 10010"/>
                <a:gd name="connsiteY75" fmla="*/ 9755 h 10000"/>
                <a:gd name="connsiteX76" fmla="*/ 1140 w 10010"/>
                <a:gd name="connsiteY76" fmla="*/ 9808 h 10000"/>
                <a:gd name="connsiteX77" fmla="*/ 2941 w 10010"/>
                <a:gd name="connsiteY77" fmla="*/ 9879 h 10000"/>
                <a:gd name="connsiteX78" fmla="*/ 2891 w 10010"/>
                <a:gd name="connsiteY78" fmla="*/ 9947 h 10000"/>
                <a:gd name="connsiteX79" fmla="*/ 3093 w 10010"/>
                <a:gd name="connsiteY79" fmla="*/ 10000 h 10000"/>
                <a:gd name="connsiteX80" fmla="*/ 10 w 10010"/>
                <a:gd name="connsiteY80" fmla="*/ 10000 h 10000"/>
                <a:gd name="connsiteX81" fmla="*/ 10 w 10010"/>
                <a:gd name="connsiteY81" fmla="*/ 0 h 10000"/>
                <a:gd name="connsiteX0" fmla="*/ 10 w 10010"/>
                <a:gd name="connsiteY0" fmla="*/ 0 h 10000"/>
                <a:gd name="connsiteX1" fmla="*/ 8708 w 10010"/>
                <a:gd name="connsiteY1" fmla="*/ 0 h 10000"/>
                <a:gd name="connsiteX2" fmla="*/ 8683 w 10010"/>
                <a:gd name="connsiteY2" fmla="*/ 71 h 10000"/>
                <a:gd name="connsiteX3" fmla="*/ 9909 w 10010"/>
                <a:gd name="connsiteY3" fmla="*/ 142 h 10000"/>
                <a:gd name="connsiteX4" fmla="*/ 9132 w 10010"/>
                <a:gd name="connsiteY4" fmla="*/ 195 h 10000"/>
                <a:gd name="connsiteX5" fmla="*/ 8456 w 10010"/>
                <a:gd name="connsiteY5" fmla="*/ 266 h 10000"/>
                <a:gd name="connsiteX6" fmla="*/ 8305 w 10010"/>
                <a:gd name="connsiteY6" fmla="*/ 334 h 10000"/>
                <a:gd name="connsiteX7" fmla="*/ 8633 w 10010"/>
                <a:gd name="connsiteY7" fmla="*/ 405 h 10000"/>
                <a:gd name="connsiteX8" fmla="*/ 7654 w 10010"/>
                <a:gd name="connsiteY8" fmla="*/ 458 h 10000"/>
                <a:gd name="connsiteX9" fmla="*/ 3219 w 10010"/>
                <a:gd name="connsiteY9" fmla="*/ 529 h 10000"/>
                <a:gd name="connsiteX10" fmla="*/ 3668 w 10010"/>
                <a:gd name="connsiteY10" fmla="*/ 600 h 10000"/>
                <a:gd name="connsiteX11" fmla="*/ 3819 w 10010"/>
                <a:gd name="connsiteY11" fmla="*/ 654 h 10000"/>
                <a:gd name="connsiteX12" fmla="*/ 2941 w 10010"/>
                <a:gd name="connsiteY12" fmla="*/ 725 h 10000"/>
                <a:gd name="connsiteX13" fmla="*/ 4273 w 10010"/>
                <a:gd name="connsiteY13" fmla="*/ 792 h 10000"/>
                <a:gd name="connsiteX14" fmla="*/ 4072 w 10010"/>
                <a:gd name="connsiteY14" fmla="*/ 863 h 10000"/>
                <a:gd name="connsiteX15" fmla="*/ 2745 w 10010"/>
                <a:gd name="connsiteY15" fmla="*/ 3016 h 10000"/>
                <a:gd name="connsiteX16" fmla="*/ 6675 w 10010"/>
                <a:gd name="connsiteY16" fmla="*/ 3087 h 10000"/>
                <a:gd name="connsiteX17" fmla="*/ 2265 w 10010"/>
                <a:gd name="connsiteY17" fmla="*/ 3140 h 10000"/>
                <a:gd name="connsiteX18" fmla="*/ 3219 w 10010"/>
                <a:gd name="connsiteY18" fmla="*/ 4128 h 10000"/>
                <a:gd name="connsiteX19" fmla="*/ 2442 w 10010"/>
                <a:gd name="connsiteY19" fmla="*/ 4199 h 10000"/>
                <a:gd name="connsiteX20" fmla="*/ 3042 w 10010"/>
                <a:gd name="connsiteY20" fmla="*/ 4252 h 10000"/>
                <a:gd name="connsiteX21" fmla="*/ 11 w 10010"/>
                <a:gd name="connsiteY21" fmla="*/ 5508 h 10000"/>
                <a:gd name="connsiteX22" fmla="*/ 1413 w 10010"/>
                <a:gd name="connsiteY22" fmla="*/ 5503 h 10000"/>
                <a:gd name="connsiteX23" fmla="*/ 1841 w 10010"/>
                <a:gd name="connsiteY23" fmla="*/ 5556 h 10000"/>
                <a:gd name="connsiteX24" fmla="*/ 1715 w 10010"/>
                <a:gd name="connsiteY24" fmla="*/ 5627 h 10000"/>
                <a:gd name="connsiteX25" fmla="*/ 1438 w 10010"/>
                <a:gd name="connsiteY25" fmla="*/ 5698 h 10000"/>
                <a:gd name="connsiteX26" fmla="*/ 863 w 10010"/>
                <a:gd name="connsiteY26" fmla="*/ 5769 h 10000"/>
                <a:gd name="connsiteX27" fmla="*/ 11 w 10010"/>
                <a:gd name="connsiteY27" fmla="*/ 5821 h 10000"/>
                <a:gd name="connsiteX28" fmla="*/ 31 w 10010"/>
                <a:gd name="connsiteY28" fmla="*/ 6205 h 10000"/>
                <a:gd name="connsiteX29" fmla="*/ 1766 w 10010"/>
                <a:gd name="connsiteY29" fmla="*/ 6210 h 10000"/>
                <a:gd name="connsiteX30" fmla="*/ 1993 w 10010"/>
                <a:gd name="connsiteY30" fmla="*/ 6281 h 10000"/>
                <a:gd name="connsiteX31" fmla="*/ 1514 w 10010"/>
                <a:gd name="connsiteY31" fmla="*/ 6348 h 10000"/>
                <a:gd name="connsiteX32" fmla="*/ 1539 w 10010"/>
                <a:gd name="connsiteY32" fmla="*/ 6419 h 10000"/>
                <a:gd name="connsiteX33" fmla="*/ 31 w 10010"/>
                <a:gd name="connsiteY33" fmla="*/ 6439 h 10000"/>
                <a:gd name="connsiteX34" fmla="*/ 21 w 10010"/>
                <a:gd name="connsiteY34" fmla="*/ 7000 h 10000"/>
                <a:gd name="connsiteX35" fmla="*/ 2215 w 10010"/>
                <a:gd name="connsiteY35" fmla="*/ 7002 h 10000"/>
                <a:gd name="connsiteX36" fmla="*/ 2018 w 10010"/>
                <a:gd name="connsiteY36" fmla="*/ 7073 h 10000"/>
                <a:gd name="connsiteX37" fmla="*/ 2164 w 10010"/>
                <a:gd name="connsiteY37" fmla="*/ 7126 h 10000"/>
                <a:gd name="connsiteX38" fmla="*/ 1968 w 10010"/>
                <a:gd name="connsiteY38" fmla="*/ 7197 h 10000"/>
                <a:gd name="connsiteX39" fmla="*/ 2316 w 10010"/>
                <a:gd name="connsiteY39" fmla="*/ 7268 h 10000"/>
                <a:gd name="connsiteX40" fmla="*/ 4122 w 10010"/>
                <a:gd name="connsiteY40" fmla="*/ 7321 h 10000"/>
                <a:gd name="connsiteX41" fmla="*/ 3597 w 10010"/>
                <a:gd name="connsiteY41" fmla="*/ 7389 h 10000"/>
                <a:gd name="connsiteX42" fmla="*/ 3744 w 10010"/>
                <a:gd name="connsiteY42" fmla="*/ 7460 h 10000"/>
                <a:gd name="connsiteX43" fmla="*/ 5247 w 10010"/>
                <a:gd name="connsiteY43" fmla="*/ 7531 h 10000"/>
                <a:gd name="connsiteX44" fmla="*/ 6049 w 10010"/>
                <a:gd name="connsiteY44" fmla="*/ 7584 h 10000"/>
                <a:gd name="connsiteX45" fmla="*/ 5898 w 10010"/>
                <a:gd name="connsiteY45" fmla="*/ 7655 h 10000"/>
                <a:gd name="connsiteX46" fmla="*/ 4097 w 10010"/>
                <a:gd name="connsiteY46" fmla="*/ 7726 h 10000"/>
                <a:gd name="connsiteX47" fmla="*/ 3693 w 10010"/>
                <a:gd name="connsiteY47" fmla="*/ 7780 h 10000"/>
                <a:gd name="connsiteX48" fmla="*/ 3118 w 10010"/>
                <a:gd name="connsiteY48" fmla="*/ 7851 h 10000"/>
                <a:gd name="connsiteX49" fmla="*/ 2593 w 10010"/>
                <a:gd name="connsiteY49" fmla="*/ 7918 h 10000"/>
                <a:gd name="connsiteX50" fmla="*/ 6024 w 10010"/>
                <a:gd name="connsiteY50" fmla="*/ 7989 h 10000"/>
                <a:gd name="connsiteX51" fmla="*/ 10010 w 10010"/>
                <a:gd name="connsiteY51" fmla="*/ 8043 h 10000"/>
                <a:gd name="connsiteX52" fmla="*/ 4849 w 10010"/>
                <a:gd name="connsiteY52" fmla="*/ 8114 h 10000"/>
                <a:gd name="connsiteX53" fmla="*/ 2745 w 10010"/>
                <a:gd name="connsiteY53" fmla="*/ 8185 h 10000"/>
                <a:gd name="connsiteX54" fmla="*/ 2770 w 10010"/>
                <a:gd name="connsiteY54" fmla="*/ 8238 h 10000"/>
                <a:gd name="connsiteX55" fmla="*/ 5525 w 10010"/>
                <a:gd name="connsiteY55" fmla="*/ 8309 h 10000"/>
                <a:gd name="connsiteX56" fmla="*/ 5525 w 10010"/>
                <a:gd name="connsiteY56" fmla="*/ 8377 h 10000"/>
                <a:gd name="connsiteX57" fmla="*/ 4248 w 10010"/>
                <a:gd name="connsiteY57" fmla="*/ 8430 h 10000"/>
                <a:gd name="connsiteX58" fmla="*/ 2069 w 10010"/>
                <a:gd name="connsiteY58" fmla="*/ 8501 h 10000"/>
                <a:gd name="connsiteX59" fmla="*/ 2190 w 10010"/>
                <a:gd name="connsiteY59" fmla="*/ 8572 h 10000"/>
                <a:gd name="connsiteX60" fmla="*/ 1438 w 10010"/>
                <a:gd name="connsiteY60" fmla="*/ 8643 h 10000"/>
                <a:gd name="connsiteX61" fmla="*/ 5424 w 10010"/>
                <a:gd name="connsiteY61" fmla="*/ 8696 h 10000"/>
                <a:gd name="connsiteX62" fmla="*/ 1266 w 10010"/>
                <a:gd name="connsiteY62" fmla="*/ 8767 h 10000"/>
                <a:gd name="connsiteX63" fmla="*/ 3794 w 10010"/>
                <a:gd name="connsiteY63" fmla="*/ 8838 h 10000"/>
                <a:gd name="connsiteX64" fmla="*/ 1614 w 10010"/>
                <a:gd name="connsiteY64" fmla="*/ 8888 h 10000"/>
                <a:gd name="connsiteX65" fmla="*/ 1690 w 10010"/>
                <a:gd name="connsiteY65" fmla="*/ 8959 h 10000"/>
                <a:gd name="connsiteX66" fmla="*/ 2492 w 10010"/>
                <a:gd name="connsiteY66" fmla="*/ 9030 h 10000"/>
                <a:gd name="connsiteX67" fmla="*/ 1791 w 10010"/>
                <a:gd name="connsiteY67" fmla="*/ 9101 h 10000"/>
                <a:gd name="connsiteX68" fmla="*/ 1241 w 10010"/>
                <a:gd name="connsiteY68" fmla="*/ 9226 h 10000"/>
                <a:gd name="connsiteX69" fmla="*/ 2139 w 10010"/>
                <a:gd name="connsiteY69" fmla="*/ 9297 h 10000"/>
                <a:gd name="connsiteX70" fmla="*/ 1892 w 10010"/>
                <a:gd name="connsiteY70" fmla="*/ 9350 h 10000"/>
                <a:gd name="connsiteX71" fmla="*/ 2119 w 10010"/>
                <a:gd name="connsiteY71" fmla="*/ 9488 h 10000"/>
                <a:gd name="connsiteX72" fmla="*/ 2119 w 10010"/>
                <a:gd name="connsiteY72" fmla="*/ 9542 h 10000"/>
                <a:gd name="connsiteX73" fmla="*/ 3617 w 10010"/>
                <a:gd name="connsiteY73" fmla="*/ 9560 h 10000"/>
                <a:gd name="connsiteX74" fmla="*/ 4273 w 10010"/>
                <a:gd name="connsiteY74" fmla="*/ 9613 h 10000"/>
                <a:gd name="connsiteX75" fmla="*/ 1892 w 10010"/>
                <a:gd name="connsiteY75" fmla="*/ 9684 h 10000"/>
                <a:gd name="connsiteX76" fmla="*/ 1488 w 10010"/>
                <a:gd name="connsiteY76" fmla="*/ 9755 h 10000"/>
                <a:gd name="connsiteX77" fmla="*/ 1140 w 10010"/>
                <a:gd name="connsiteY77" fmla="*/ 9808 h 10000"/>
                <a:gd name="connsiteX78" fmla="*/ 2941 w 10010"/>
                <a:gd name="connsiteY78" fmla="*/ 9879 h 10000"/>
                <a:gd name="connsiteX79" fmla="*/ 2891 w 10010"/>
                <a:gd name="connsiteY79" fmla="*/ 9947 h 10000"/>
                <a:gd name="connsiteX80" fmla="*/ 3093 w 10010"/>
                <a:gd name="connsiteY80" fmla="*/ 10000 h 10000"/>
                <a:gd name="connsiteX81" fmla="*/ 10 w 10010"/>
                <a:gd name="connsiteY81" fmla="*/ 10000 h 10000"/>
                <a:gd name="connsiteX82" fmla="*/ 10 w 10010"/>
                <a:gd name="connsiteY82" fmla="*/ 0 h 10000"/>
                <a:gd name="connsiteX0" fmla="*/ 197 w 10197"/>
                <a:gd name="connsiteY0" fmla="*/ 0 h 10000"/>
                <a:gd name="connsiteX1" fmla="*/ 8895 w 10197"/>
                <a:gd name="connsiteY1" fmla="*/ 0 h 10000"/>
                <a:gd name="connsiteX2" fmla="*/ 8870 w 10197"/>
                <a:gd name="connsiteY2" fmla="*/ 71 h 10000"/>
                <a:gd name="connsiteX3" fmla="*/ 10096 w 10197"/>
                <a:gd name="connsiteY3" fmla="*/ 142 h 10000"/>
                <a:gd name="connsiteX4" fmla="*/ 9319 w 10197"/>
                <a:gd name="connsiteY4" fmla="*/ 195 h 10000"/>
                <a:gd name="connsiteX5" fmla="*/ 8643 w 10197"/>
                <a:gd name="connsiteY5" fmla="*/ 266 h 10000"/>
                <a:gd name="connsiteX6" fmla="*/ 8492 w 10197"/>
                <a:gd name="connsiteY6" fmla="*/ 334 h 10000"/>
                <a:gd name="connsiteX7" fmla="*/ 8820 w 10197"/>
                <a:gd name="connsiteY7" fmla="*/ 405 h 10000"/>
                <a:gd name="connsiteX8" fmla="*/ 7841 w 10197"/>
                <a:gd name="connsiteY8" fmla="*/ 458 h 10000"/>
                <a:gd name="connsiteX9" fmla="*/ 3406 w 10197"/>
                <a:gd name="connsiteY9" fmla="*/ 529 h 10000"/>
                <a:gd name="connsiteX10" fmla="*/ 3855 w 10197"/>
                <a:gd name="connsiteY10" fmla="*/ 600 h 10000"/>
                <a:gd name="connsiteX11" fmla="*/ 4006 w 10197"/>
                <a:gd name="connsiteY11" fmla="*/ 654 h 10000"/>
                <a:gd name="connsiteX12" fmla="*/ 3128 w 10197"/>
                <a:gd name="connsiteY12" fmla="*/ 725 h 10000"/>
                <a:gd name="connsiteX13" fmla="*/ 4460 w 10197"/>
                <a:gd name="connsiteY13" fmla="*/ 792 h 10000"/>
                <a:gd name="connsiteX14" fmla="*/ 4259 w 10197"/>
                <a:gd name="connsiteY14" fmla="*/ 863 h 10000"/>
                <a:gd name="connsiteX15" fmla="*/ 2932 w 10197"/>
                <a:gd name="connsiteY15" fmla="*/ 3016 h 10000"/>
                <a:gd name="connsiteX16" fmla="*/ 6862 w 10197"/>
                <a:gd name="connsiteY16" fmla="*/ 3087 h 10000"/>
                <a:gd name="connsiteX17" fmla="*/ 2452 w 10197"/>
                <a:gd name="connsiteY17" fmla="*/ 3140 h 10000"/>
                <a:gd name="connsiteX18" fmla="*/ 3406 w 10197"/>
                <a:gd name="connsiteY18" fmla="*/ 4128 h 10000"/>
                <a:gd name="connsiteX19" fmla="*/ 2629 w 10197"/>
                <a:gd name="connsiteY19" fmla="*/ 4199 h 10000"/>
                <a:gd name="connsiteX20" fmla="*/ 3229 w 10197"/>
                <a:gd name="connsiteY20" fmla="*/ 4252 h 10000"/>
                <a:gd name="connsiteX21" fmla="*/ 178 w 10197"/>
                <a:gd name="connsiteY21" fmla="*/ 4315 h 10000"/>
                <a:gd name="connsiteX22" fmla="*/ 198 w 10197"/>
                <a:gd name="connsiteY22" fmla="*/ 5508 h 10000"/>
                <a:gd name="connsiteX23" fmla="*/ 1600 w 10197"/>
                <a:gd name="connsiteY23" fmla="*/ 5503 h 10000"/>
                <a:gd name="connsiteX24" fmla="*/ 2028 w 10197"/>
                <a:gd name="connsiteY24" fmla="*/ 5556 h 10000"/>
                <a:gd name="connsiteX25" fmla="*/ 1902 w 10197"/>
                <a:gd name="connsiteY25" fmla="*/ 5627 h 10000"/>
                <a:gd name="connsiteX26" fmla="*/ 1625 w 10197"/>
                <a:gd name="connsiteY26" fmla="*/ 5698 h 10000"/>
                <a:gd name="connsiteX27" fmla="*/ 1050 w 10197"/>
                <a:gd name="connsiteY27" fmla="*/ 5769 h 10000"/>
                <a:gd name="connsiteX28" fmla="*/ 198 w 10197"/>
                <a:gd name="connsiteY28" fmla="*/ 5821 h 10000"/>
                <a:gd name="connsiteX29" fmla="*/ 218 w 10197"/>
                <a:gd name="connsiteY29" fmla="*/ 6205 h 10000"/>
                <a:gd name="connsiteX30" fmla="*/ 1953 w 10197"/>
                <a:gd name="connsiteY30" fmla="*/ 6210 h 10000"/>
                <a:gd name="connsiteX31" fmla="*/ 2180 w 10197"/>
                <a:gd name="connsiteY31" fmla="*/ 6281 h 10000"/>
                <a:gd name="connsiteX32" fmla="*/ 1701 w 10197"/>
                <a:gd name="connsiteY32" fmla="*/ 6348 h 10000"/>
                <a:gd name="connsiteX33" fmla="*/ 1726 w 10197"/>
                <a:gd name="connsiteY33" fmla="*/ 6419 h 10000"/>
                <a:gd name="connsiteX34" fmla="*/ 218 w 10197"/>
                <a:gd name="connsiteY34" fmla="*/ 6439 h 10000"/>
                <a:gd name="connsiteX35" fmla="*/ 208 w 10197"/>
                <a:gd name="connsiteY35" fmla="*/ 7000 h 10000"/>
                <a:gd name="connsiteX36" fmla="*/ 2402 w 10197"/>
                <a:gd name="connsiteY36" fmla="*/ 7002 h 10000"/>
                <a:gd name="connsiteX37" fmla="*/ 2205 w 10197"/>
                <a:gd name="connsiteY37" fmla="*/ 7073 h 10000"/>
                <a:gd name="connsiteX38" fmla="*/ 2351 w 10197"/>
                <a:gd name="connsiteY38" fmla="*/ 7126 h 10000"/>
                <a:gd name="connsiteX39" fmla="*/ 2155 w 10197"/>
                <a:gd name="connsiteY39" fmla="*/ 7197 h 10000"/>
                <a:gd name="connsiteX40" fmla="*/ 2503 w 10197"/>
                <a:gd name="connsiteY40" fmla="*/ 7268 h 10000"/>
                <a:gd name="connsiteX41" fmla="*/ 4309 w 10197"/>
                <a:gd name="connsiteY41" fmla="*/ 7321 h 10000"/>
                <a:gd name="connsiteX42" fmla="*/ 3784 w 10197"/>
                <a:gd name="connsiteY42" fmla="*/ 7389 h 10000"/>
                <a:gd name="connsiteX43" fmla="*/ 3931 w 10197"/>
                <a:gd name="connsiteY43" fmla="*/ 7460 h 10000"/>
                <a:gd name="connsiteX44" fmla="*/ 5434 w 10197"/>
                <a:gd name="connsiteY44" fmla="*/ 7531 h 10000"/>
                <a:gd name="connsiteX45" fmla="*/ 6236 w 10197"/>
                <a:gd name="connsiteY45" fmla="*/ 7584 h 10000"/>
                <a:gd name="connsiteX46" fmla="*/ 6085 w 10197"/>
                <a:gd name="connsiteY46" fmla="*/ 7655 h 10000"/>
                <a:gd name="connsiteX47" fmla="*/ 4284 w 10197"/>
                <a:gd name="connsiteY47" fmla="*/ 7726 h 10000"/>
                <a:gd name="connsiteX48" fmla="*/ 3880 w 10197"/>
                <a:gd name="connsiteY48" fmla="*/ 7780 h 10000"/>
                <a:gd name="connsiteX49" fmla="*/ 3305 w 10197"/>
                <a:gd name="connsiteY49" fmla="*/ 7851 h 10000"/>
                <a:gd name="connsiteX50" fmla="*/ 2780 w 10197"/>
                <a:gd name="connsiteY50" fmla="*/ 7918 h 10000"/>
                <a:gd name="connsiteX51" fmla="*/ 6211 w 10197"/>
                <a:gd name="connsiteY51" fmla="*/ 7989 h 10000"/>
                <a:gd name="connsiteX52" fmla="*/ 10197 w 10197"/>
                <a:gd name="connsiteY52" fmla="*/ 8043 h 10000"/>
                <a:gd name="connsiteX53" fmla="*/ 5036 w 10197"/>
                <a:gd name="connsiteY53" fmla="*/ 8114 h 10000"/>
                <a:gd name="connsiteX54" fmla="*/ 2932 w 10197"/>
                <a:gd name="connsiteY54" fmla="*/ 8185 h 10000"/>
                <a:gd name="connsiteX55" fmla="*/ 2957 w 10197"/>
                <a:gd name="connsiteY55" fmla="*/ 8238 h 10000"/>
                <a:gd name="connsiteX56" fmla="*/ 5712 w 10197"/>
                <a:gd name="connsiteY56" fmla="*/ 8309 h 10000"/>
                <a:gd name="connsiteX57" fmla="*/ 5712 w 10197"/>
                <a:gd name="connsiteY57" fmla="*/ 8377 h 10000"/>
                <a:gd name="connsiteX58" fmla="*/ 4435 w 10197"/>
                <a:gd name="connsiteY58" fmla="*/ 8430 h 10000"/>
                <a:gd name="connsiteX59" fmla="*/ 2256 w 10197"/>
                <a:gd name="connsiteY59" fmla="*/ 8501 h 10000"/>
                <a:gd name="connsiteX60" fmla="*/ 2377 w 10197"/>
                <a:gd name="connsiteY60" fmla="*/ 8572 h 10000"/>
                <a:gd name="connsiteX61" fmla="*/ 1625 w 10197"/>
                <a:gd name="connsiteY61" fmla="*/ 8643 h 10000"/>
                <a:gd name="connsiteX62" fmla="*/ 5611 w 10197"/>
                <a:gd name="connsiteY62" fmla="*/ 8696 h 10000"/>
                <a:gd name="connsiteX63" fmla="*/ 1453 w 10197"/>
                <a:gd name="connsiteY63" fmla="*/ 8767 h 10000"/>
                <a:gd name="connsiteX64" fmla="*/ 3981 w 10197"/>
                <a:gd name="connsiteY64" fmla="*/ 8838 h 10000"/>
                <a:gd name="connsiteX65" fmla="*/ 1801 w 10197"/>
                <a:gd name="connsiteY65" fmla="*/ 8888 h 10000"/>
                <a:gd name="connsiteX66" fmla="*/ 1877 w 10197"/>
                <a:gd name="connsiteY66" fmla="*/ 8959 h 10000"/>
                <a:gd name="connsiteX67" fmla="*/ 2679 w 10197"/>
                <a:gd name="connsiteY67" fmla="*/ 9030 h 10000"/>
                <a:gd name="connsiteX68" fmla="*/ 1978 w 10197"/>
                <a:gd name="connsiteY68" fmla="*/ 9101 h 10000"/>
                <a:gd name="connsiteX69" fmla="*/ 1428 w 10197"/>
                <a:gd name="connsiteY69" fmla="*/ 9226 h 10000"/>
                <a:gd name="connsiteX70" fmla="*/ 2326 w 10197"/>
                <a:gd name="connsiteY70" fmla="*/ 9297 h 10000"/>
                <a:gd name="connsiteX71" fmla="*/ 2079 w 10197"/>
                <a:gd name="connsiteY71" fmla="*/ 9350 h 10000"/>
                <a:gd name="connsiteX72" fmla="*/ 2306 w 10197"/>
                <a:gd name="connsiteY72" fmla="*/ 9488 h 10000"/>
                <a:gd name="connsiteX73" fmla="*/ 2306 w 10197"/>
                <a:gd name="connsiteY73" fmla="*/ 9542 h 10000"/>
                <a:gd name="connsiteX74" fmla="*/ 3804 w 10197"/>
                <a:gd name="connsiteY74" fmla="*/ 9560 h 10000"/>
                <a:gd name="connsiteX75" fmla="*/ 4460 w 10197"/>
                <a:gd name="connsiteY75" fmla="*/ 9613 h 10000"/>
                <a:gd name="connsiteX76" fmla="*/ 2079 w 10197"/>
                <a:gd name="connsiteY76" fmla="*/ 9684 h 10000"/>
                <a:gd name="connsiteX77" fmla="*/ 1675 w 10197"/>
                <a:gd name="connsiteY77" fmla="*/ 9755 h 10000"/>
                <a:gd name="connsiteX78" fmla="*/ 1327 w 10197"/>
                <a:gd name="connsiteY78" fmla="*/ 9808 h 10000"/>
                <a:gd name="connsiteX79" fmla="*/ 3128 w 10197"/>
                <a:gd name="connsiteY79" fmla="*/ 9879 h 10000"/>
                <a:gd name="connsiteX80" fmla="*/ 3078 w 10197"/>
                <a:gd name="connsiteY80" fmla="*/ 9947 h 10000"/>
                <a:gd name="connsiteX81" fmla="*/ 3280 w 10197"/>
                <a:gd name="connsiteY81" fmla="*/ 10000 h 10000"/>
                <a:gd name="connsiteX82" fmla="*/ 197 w 10197"/>
                <a:gd name="connsiteY82" fmla="*/ 10000 h 10000"/>
                <a:gd name="connsiteX83" fmla="*/ 197 w 10197"/>
                <a:gd name="connsiteY83" fmla="*/ 0 h 10000"/>
                <a:gd name="connsiteX0" fmla="*/ 19 w 10019"/>
                <a:gd name="connsiteY0" fmla="*/ 0 h 10000"/>
                <a:gd name="connsiteX1" fmla="*/ 8717 w 10019"/>
                <a:gd name="connsiteY1" fmla="*/ 0 h 10000"/>
                <a:gd name="connsiteX2" fmla="*/ 8692 w 10019"/>
                <a:gd name="connsiteY2" fmla="*/ 71 h 10000"/>
                <a:gd name="connsiteX3" fmla="*/ 9918 w 10019"/>
                <a:gd name="connsiteY3" fmla="*/ 142 h 10000"/>
                <a:gd name="connsiteX4" fmla="*/ 9141 w 10019"/>
                <a:gd name="connsiteY4" fmla="*/ 195 h 10000"/>
                <a:gd name="connsiteX5" fmla="*/ 8465 w 10019"/>
                <a:gd name="connsiteY5" fmla="*/ 266 h 10000"/>
                <a:gd name="connsiteX6" fmla="*/ 8314 w 10019"/>
                <a:gd name="connsiteY6" fmla="*/ 334 h 10000"/>
                <a:gd name="connsiteX7" fmla="*/ 8642 w 10019"/>
                <a:gd name="connsiteY7" fmla="*/ 405 h 10000"/>
                <a:gd name="connsiteX8" fmla="*/ 7663 w 10019"/>
                <a:gd name="connsiteY8" fmla="*/ 458 h 10000"/>
                <a:gd name="connsiteX9" fmla="*/ 3228 w 10019"/>
                <a:gd name="connsiteY9" fmla="*/ 529 h 10000"/>
                <a:gd name="connsiteX10" fmla="*/ 3677 w 10019"/>
                <a:gd name="connsiteY10" fmla="*/ 600 h 10000"/>
                <a:gd name="connsiteX11" fmla="*/ 3828 w 10019"/>
                <a:gd name="connsiteY11" fmla="*/ 654 h 10000"/>
                <a:gd name="connsiteX12" fmla="*/ 2950 w 10019"/>
                <a:gd name="connsiteY12" fmla="*/ 725 h 10000"/>
                <a:gd name="connsiteX13" fmla="*/ 4282 w 10019"/>
                <a:gd name="connsiteY13" fmla="*/ 792 h 10000"/>
                <a:gd name="connsiteX14" fmla="*/ 4081 w 10019"/>
                <a:gd name="connsiteY14" fmla="*/ 863 h 10000"/>
                <a:gd name="connsiteX15" fmla="*/ 2754 w 10019"/>
                <a:gd name="connsiteY15" fmla="*/ 3016 h 10000"/>
                <a:gd name="connsiteX16" fmla="*/ 6684 w 10019"/>
                <a:gd name="connsiteY16" fmla="*/ 3087 h 10000"/>
                <a:gd name="connsiteX17" fmla="*/ 2274 w 10019"/>
                <a:gd name="connsiteY17" fmla="*/ 3140 h 10000"/>
                <a:gd name="connsiteX18" fmla="*/ 3228 w 10019"/>
                <a:gd name="connsiteY18" fmla="*/ 4128 h 10000"/>
                <a:gd name="connsiteX19" fmla="*/ 2451 w 10019"/>
                <a:gd name="connsiteY19" fmla="*/ 4199 h 10000"/>
                <a:gd name="connsiteX20" fmla="*/ 3051 w 10019"/>
                <a:gd name="connsiteY20" fmla="*/ 4252 h 10000"/>
                <a:gd name="connsiteX21" fmla="*/ 0 w 10019"/>
                <a:gd name="connsiteY21" fmla="*/ 4315 h 10000"/>
                <a:gd name="connsiteX22" fmla="*/ 20 w 10019"/>
                <a:gd name="connsiteY22" fmla="*/ 5508 h 10000"/>
                <a:gd name="connsiteX23" fmla="*/ 1422 w 10019"/>
                <a:gd name="connsiteY23" fmla="*/ 5503 h 10000"/>
                <a:gd name="connsiteX24" fmla="*/ 1850 w 10019"/>
                <a:gd name="connsiteY24" fmla="*/ 5556 h 10000"/>
                <a:gd name="connsiteX25" fmla="*/ 1724 w 10019"/>
                <a:gd name="connsiteY25" fmla="*/ 5627 h 10000"/>
                <a:gd name="connsiteX26" fmla="*/ 1447 w 10019"/>
                <a:gd name="connsiteY26" fmla="*/ 5698 h 10000"/>
                <a:gd name="connsiteX27" fmla="*/ 872 w 10019"/>
                <a:gd name="connsiteY27" fmla="*/ 5769 h 10000"/>
                <a:gd name="connsiteX28" fmla="*/ 20 w 10019"/>
                <a:gd name="connsiteY28" fmla="*/ 5821 h 10000"/>
                <a:gd name="connsiteX29" fmla="*/ 40 w 10019"/>
                <a:gd name="connsiteY29" fmla="*/ 6205 h 10000"/>
                <a:gd name="connsiteX30" fmla="*/ 1775 w 10019"/>
                <a:gd name="connsiteY30" fmla="*/ 6210 h 10000"/>
                <a:gd name="connsiteX31" fmla="*/ 2002 w 10019"/>
                <a:gd name="connsiteY31" fmla="*/ 6281 h 10000"/>
                <a:gd name="connsiteX32" fmla="*/ 1523 w 10019"/>
                <a:gd name="connsiteY32" fmla="*/ 6348 h 10000"/>
                <a:gd name="connsiteX33" fmla="*/ 1548 w 10019"/>
                <a:gd name="connsiteY33" fmla="*/ 6419 h 10000"/>
                <a:gd name="connsiteX34" fmla="*/ 40 w 10019"/>
                <a:gd name="connsiteY34" fmla="*/ 6439 h 10000"/>
                <a:gd name="connsiteX35" fmla="*/ 30 w 10019"/>
                <a:gd name="connsiteY35" fmla="*/ 7000 h 10000"/>
                <a:gd name="connsiteX36" fmla="*/ 2224 w 10019"/>
                <a:gd name="connsiteY36" fmla="*/ 7002 h 10000"/>
                <a:gd name="connsiteX37" fmla="*/ 2027 w 10019"/>
                <a:gd name="connsiteY37" fmla="*/ 7073 h 10000"/>
                <a:gd name="connsiteX38" fmla="*/ 2173 w 10019"/>
                <a:gd name="connsiteY38" fmla="*/ 7126 h 10000"/>
                <a:gd name="connsiteX39" fmla="*/ 1977 w 10019"/>
                <a:gd name="connsiteY39" fmla="*/ 7197 h 10000"/>
                <a:gd name="connsiteX40" fmla="*/ 2325 w 10019"/>
                <a:gd name="connsiteY40" fmla="*/ 7268 h 10000"/>
                <a:gd name="connsiteX41" fmla="*/ 4131 w 10019"/>
                <a:gd name="connsiteY41" fmla="*/ 7321 h 10000"/>
                <a:gd name="connsiteX42" fmla="*/ 3606 w 10019"/>
                <a:gd name="connsiteY42" fmla="*/ 7389 h 10000"/>
                <a:gd name="connsiteX43" fmla="*/ 3753 w 10019"/>
                <a:gd name="connsiteY43" fmla="*/ 7460 h 10000"/>
                <a:gd name="connsiteX44" fmla="*/ 5256 w 10019"/>
                <a:gd name="connsiteY44" fmla="*/ 7531 h 10000"/>
                <a:gd name="connsiteX45" fmla="*/ 6058 w 10019"/>
                <a:gd name="connsiteY45" fmla="*/ 7584 h 10000"/>
                <a:gd name="connsiteX46" fmla="*/ 5907 w 10019"/>
                <a:gd name="connsiteY46" fmla="*/ 7655 h 10000"/>
                <a:gd name="connsiteX47" fmla="*/ 4106 w 10019"/>
                <a:gd name="connsiteY47" fmla="*/ 7726 h 10000"/>
                <a:gd name="connsiteX48" fmla="*/ 3702 w 10019"/>
                <a:gd name="connsiteY48" fmla="*/ 7780 h 10000"/>
                <a:gd name="connsiteX49" fmla="*/ 3127 w 10019"/>
                <a:gd name="connsiteY49" fmla="*/ 7851 h 10000"/>
                <a:gd name="connsiteX50" fmla="*/ 2602 w 10019"/>
                <a:gd name="connsiteY50" fmla="*/ 7918 h 10000"/>
                <a:gd name="connsiteX51" fmla="*/ 6033 w 10019"/>
                <a:gd name="connsiteY51" fmla="*/ 7989 h 10000"/>
                <a:gd name="connsiteX52" fmla="*/ 10019 w 10019"/>
                <a:gd name="connsiteY52" fmla="*/ 8043 h 10000"/>
                <a:gd name="connsiteX53" fmla="*/ 4858 w 10019"/>
                <a:gd name="connsiteY53" fmla="*/ 8114 h 10000"/>
                <a:gd name="connsiteX54" fmla="*/ 2754 w 10019"/>
                <a:gd name="connsiteY54" fmla="*/ 8185 h 10000"/>
                <a:gd name="connsiteX55" fmla="*/ 2779 w 10019"/>
                <a:gd name="connsiteY55" fmla="*/ 8238 h 10000"/>
                <a:gd name="connsiteX56" fmla="*/ 5534 w 10019"/>
                <a:gd name="connsiteY56" fmla="*/ 8309 h 10000"/>
                <a:gd name="connsiteX57" fmla="*/ 5534 w 10019"/>
                <a:gd name="connsiteY57" fmla="*/ 8377 h 10000"/>
                <a:gd name="connsiteX58" fmla="*/ 4257 w 10019"/>
                <a:gd name="connsiteY58" fmla="*/ 8430 h 10000"/>
                <a:gd name="connsiteX59" fmla="*/ 2078 w 10019"/>
                <a:gd name="connsiteY59" fmla="*/ 8501 h 10000"/>
                <a:gd name="connsiteX60" fmla="*/ 2199 w 10019"/>
                <a:gd name="connsiteY60" fmla="*/ 8572 h 10000"/>
                <a:gd name="connsiteX61" fmla="*/ 1447 w 10019"/>
                <a:gd name="connsiteY61" fmla="*/ 8643 h 10000"/>
                <a:gd name="connsiteX62" fmla="*/ 5433 w 10019"/>
                <a:gd name="connsiteY62" fmla="*/ 8696 h 10000"/>
                <a:gd name="connsiteX63" fmla="*/ 1275 w 10019"/>
                <a:gd name="connsiteY63" fmla="*/ 8767 h 10000"/>
                <a:gd name="connsiteX64" fmla="*/ 3803 w 10019"/>
                <a:gd name="connsiteY64" fmla="*/ 8838 h 10000"/>
                <a:gd name="connsiteX65" fmla="*/ 1623 w 10019"/>
                <a:gd name="connsiteY65" fmla="*/ 8888 h 10000"/>
                <a:gd name="connsiteX66" fmla="*/ 1699 w 10019"/>
                <a:gd name="connsiteY66" fmla="*/ 8959 h 10000"/>
                <a:gd name="connsiteX67" fmla="*/ 2501 w 10019"/>
                <a:gd name="connsiteY67" fmla="*/ 9030 h 10000"/>
                <a:gd name="connsiteX68" fmla="*/ 1800 w 10019"/>
                <a:gd name="connsiteY68" fmla="*/ 9101 h 10000"/>
                <a:gd name="connsiteX69" fmla="*/ 1250 w 10019"/>
                <a:gd name="connsiteY69" fmla="*/ 9226 h 10000"/>
                <a:gd name="connsiteX70" fmla="*/ 2148 w 10019"/>
                <a:gd name="connsiteY70" fmla="*/ 9297 h 10000"/>
                <a:gd name="connsiteX71" fmla="*/ 1901 w 10019"/>
                <a:gd name="connsiteY71" fmla="*/ 9350 h 10000"/>
                <a:gd name="connsiteX72" fmla="*/ 2128 w 10019"/>
                <a:gd name="connsiteY72" fmla="*/ 9488 h 10000"/>
                <a:gd name="connsiteX73" fmla="*/ 2128 w 10019"/>
                <a:gd name="connsiteY73" fmla="*/ 9542 h 10000"/>
                <a:gd name="connsiteX74" fmla="*/ 3626 w 10019"/>
                <a:gd name="connsiteY74" fmla="*/ 9560 h 10000"/>
                <a:gd name="connsiteX75" fmla="*/ 4282 w 10019"/>
                <a:gd name="connsiteY75" fmla="*/ 9613 h 10000"/>
                <a:gd name="connsiteX76" fmla="*/ 1901 w 10019"/>
                <a:gd name="connsiteY76" fmla="*/ 9684 h 10000"/>
                <a:gd name="connsiteX77" fmla="*/ 1497 w 10019"/>
                <a:gd name="connsiteY77" fmla="*/ 9755 h 10000"/>
                <a:gd name="connsiteX78" fmla="*/ 1149 w 10019"/>
                <a:gd name="connsiteY78" fmla="*/ 9808 h 10000"/>
                <a:gd name="connsiteX79" fmla="*/ 2950 w 10019"/>
                <a:gd name="connsiteY79" fmla="*/ 9879 h 10000"/>
                <a:gd name="connsiteX80" fmla="*/ 2900 w 10019"/>
                <a:gd name="connsiteY80" fmla="*/ 9947 h 10000"/>
                <a:gd name="connsiteX81" fmla="*/ 3102 w 10019"/>
                <a:gd name="connsiteY81" fmla="*/ 10000 h 10000"/>
                <a:gd name="connsiteX82" fmla="*/ 19 w 10019"/>
                <a:gd name="connsiteY82" fmla="*/ 10000 h 10000"/>
                <a:gd name="connsiteX83" fmla="*/ 19 w 10019"/>
                <a:gd name="connsiteY83" fmla="*/ 0 h 10000"/>
                <a:gd name="connsiteX0" fmla="*/ 19 w 10019"/>
                <a:gd name="connsiteY0" fmla="*/ 0 h 10000"/>
                <a:gd name="connsiteX1" fmla="*/ 8717 w 10019"/>
                <a:gd name="connsiteY1" fmla="*/ 0 h 10000"/>
                <a:gd name="connsiteX2" fmla="*/ 8692 w 10019"/>
                <a:gd name="connsiteY2" fmla="*/ 71 h 10000"/>
                <a:gd name="connsiteX3" fmla="*/ 9918 w 10019"/>
                <a:gd name="connsiteY3" fmla="*/ 142 h 10000"/>
                <a:gd name="connsiteX4" fmla="*/ 9141 w 10019"/>
                <a:gd name="connsiteY4" fmla="*/ 195 h 10000"/>
                <a:gd name="connsiteX5" fmla="*/ 8465 w 10019"/>
                <a:gd name="connsiteY5" fmla="*/ 266 h 10000"/>
                <a:gd name="connsiteX6" fmla="*/ 8314 w 10019"/>
                <a:gd name="connsiteY6" fmla="*/ 334 h 10000"/>
                <a:gd name="connsiteX7" fmla="*/ 8642 w 10019"/>
                <a:gd name="connsiteY7" fmla="*/ 405 h 10000"/>
                <a:gd name="connsiteX8" fmla="*/ 7663 w 10019"/>
                <a:gd name="connsiteY8" fmla="*/ 458 h 10000"/>
                <a:gd name="connsiteX9" fmla="*/ 3228 w 10019"/>
                <a:gd name="connsiteY9" fmla="*/ 529 h 10000"/>
                <a:gd name="connsiteX10" fmla="*/ 3677 w 10019"/>
                <a:gd name="connsiteY10" fmla="*/ 600 h 10000"/>
                <a:gd name="connsiteX11" fmla="*/ 3828 w 10019"/>
                <a:gd name="connsiteY11" fmla="*/ 654 h 10000"/>
                <a:gd name="connsiteX12" fmla="*/ 2950 w 10019"/>
                <a:gd name="connsiteY12" fmla="*/ 725 h 10000"/>
                <a:gd name="connsiteX13" fmla="*/ 4282 w 10019"/>
                <a:gd name="connsiteY13" fmla="*/ 792 h 10000"/>
                <a:gd name="connsiteX14" fmla="*/ 4081 w 10019"/>
                <a:gd name="connsiteY14" fmla="*/ 863 h 10000"/>
                <a:gd name="connsiteX15" fmla="*/ 2754 w 10019"/>
                <a:gd name="connsiteY15" fmla="*/ 3016 h 10000"/>
                <a:gd name="connsiteX16" fmla="*/ 6684 w 10019"/>
                <a:gd name="connsiteY16" fmla="*/ 3087 h 10000"/>
                <a:gd name="connsiteX17" fmla="*/ 2274 w 10019"/>
                <a:gd name="connsiteY17" fmla="*/ 3140 h 10000"/>
                <a:gd name="connsiteX18" fmla="*/ 3228 w 10019"/>
                <a:gd name="connsiteY18" fmla="*/ 4128 h 10000"/>
                <a:gd name="connsiteX19" fmla="*/ 2451 w 10019"/>
                <a:gd name="connsiteY19" fmla="*/ 4199 h 10000"/>
                <a:gd name="connsiteX20" fmla="*/ 3051 w 10019"/>
                <a:gd name="connsiteY20" fmla="*/ 4252 h 10000"/>
                <a:gd name="connsiteX21" fmla="*/ 0 w 10019"/>
                <a:gd name="connsiteY21" fmla="*/ 4315 h 10000"/>
                <a:gd name="connsiteX22" fmla="*/ 20 w 10019"/>
                <a:gd name="connsiteY22" fmla="*/ 5508 h 10000"/>
                <a:gd name="connsiteX23" fmla="*/ 1422 w 10019"/>
                <a:gd name="connsiteY23" fmla="*/ 5503 h 10000"/>
                <a:gd name="connsiteX24" fmla="*/ 1850 w 10019"/>
                <a:gd name="connsiteY24" fmla="*/ 5556 h 10000"/>
                <a:gd name="connsiteX25" fmla="*/ 1724 w 10019"/>
                <a:gd name="connsiteY25" fmla="*/ 5627 h 10000"/>
                <a:gd name="connsiteX26" fmla="*/ 1447 w 10019"/>
                <a:gd name="connsiteY26" fmla="*/ 5698 h 10000"/>
                <a:gd name="connsiteX27" fmla="*/ 872 w 10019"/>
                <a:gd name="connsiteY27" fmla="*/ 5769 h 10000"/>
                <a:gd name="connsiteX28" fmla="*/ 20 w 10019"/>
                <a:gd name="connsiteY28" fmla="*/ 5821 h 10000"/>
                <a:gd name="connsiteX29" fmla="*/ 40 w 10019"/>
                <a:gd name="connsiteY29" fmla="*/ 6205 h 10000"/>
                <a:gd name="connsiteX30" fmla="*/ 1775 w 10019"/>
                <a:gd name="connsiteY30" fmla="*/ 6210 h 10000"/>
                <a:gd name="connsiteX31" fmla="*/ 2002 w 10019"/>
                <a:gd name="connsiteY31" fmla="*/ 6281 h 10000"/>
                <a:gd name="connsiteX32" fmla="*/ 1523 w 10019"/>
                <a:gd name="connsiteY32" fmla="*/ 6348 h 10000"/>
                <a:gd name="connsiteX33" fmla="*/ 1548 w 10019"/>
                <a:gd name="connsiteY33" fmla="*/ 6419 h 10000"/>
                <a:gd name="connsiteX34" fmla="*/ 40 w 10019"/>
                <a:gd name="connsiteY34" fmla="*/ 6439 h 10000"/>
                <a:gd name="connsiteX35" fmla="*/ 30 w 10019"/>
                <a:gd name="connsiteY35" fmla="*/ 7000 h 10000"/>
                <a:gd name="connsiteX36" fmla="*/ 2224 w 10019"/>
                <a:gd name="connsiteY36" fmla="*/ 7002 h 10000"/>
                <a:gd name="connsiteX37" fmla="*/ 2027 w 10019"/>
                <a:gd name="connsiteY37" fmla="*/ 7073 h 10000"/>
                <a:gd name="connsiteX38" fmla="*/ 2173 w 10019"/>
                <a:gd name="connsiteY38" fmla="*/ 7126 h 10000"/>
                <a:gd name="connsiteX39" fmla="*/ 1977 w 10019"/>
                <a:gd name="connsiteY39" fmla="*/ 7197 h 10000"/>
                <a:gd name="connsiteX40" fmla="*/ 2325 w 10019"/>
                <a:gd name="connsiteY40" fmla="*/ 7268 h 10000"/>
                <a:gd name="connsiteX41" fmla="*/ 4131 w 10019"/>
                <a:gd name="connsiteY41" fmla="*/ 7321 h 10000"/>
                <a:gd name="connsiteX42" fmla="*/ 3606 w 10019"/>
                <a:gd name="connsiteY42" fmla="*/ 7389 h 10000"/>
                <a:gd name="connsiteX43" fmla="*/ 3753 w 10019"/>
                <a:gd name="connsiteY43" fmla="*/ 7460 h 10000"/>
                <a:gd name="connsiteX44" fmla="*/ 5256 w 10019"/>
                <a:gd name="connsiteY44" fmla="*/ 7531 h 10000"/>
                <a:gd name="connsiteX45" fmla="*/ 6058 w 10019"/>
                <a:gd name="connsiteY45" fmla="*/ 7584 h 10000"/>
                <a:gd name="connsiteX46" fmla="*/ 5907 w 10019"/>
                <a:gd name="connsiteY46" fmla="*/ 7655 h 10000"/>
                <a:gd name="connsiteX47" fmla="*/ 4106 w 10019"/>
                <a:gd name="connsiteY47" fmla="*/ 7726 h 10000"/>
                <a:gd name="connsiteX48" fmla="*/ 3702 w 10019"/>
                <a:gd name="connsiteY48" fmla="*/ 7780 h 10000"/>
                <a:gd name="connsiteX49" fmla="*/ 3127 w 10019"/>
                <a:gd name="connsiteY49" fmla="*/ 7851 h 10000"/>
                <a:gd name="connsiteX50" fmla="*/ 2602 w 10019"/>
                <a:gd name="connsiteY50" fmla="*/ 7918 h 10000"/>
                <a:gd name="connsiteX51" fmla="*/ 6033 w 10019"/>
                <a:gd name="connsiteY51" fmla="*/ 7989 h 10000"/>
                <a:gd name="connsiteX52" fmla="*/ 10019 w 10019"/>
                <a:gd name="connsiteY52" fmla="*/ 8043 h 10000"/>
                <a:gd name="connsiteX53" fmla="*/ 4858 w 10019"/>
                <a:gd name="connsiteY53" fmla="*/ 8114 h 10000"/>
                <a:gd name="connsiteX54" fmla="*/ 2754 w 10019"/>
                <a:gd name="connsiteY54" fmla="*/ 8185 h 10000"/>
                <a:gd name="connsiteX55" fmla="*/ 2779 w 10019"/>
                <a:gd name="connsiteY55" fmla="*/ 8238 h 10000"/>
                <a:gd name="connsiteX56" fmla="*/ 5534 w 10019"/>
                <a:gd name="connsiteY56" fmla="*/ 8309 h 10000"/>
                <a:gd name="connsiteX57" fmla="*/ 5534 w 10019"/>
                <a:gd name="connsiteY57" fmla="*/ 8377 h 10000"/>
                <a:gd name="connsiteX58" fmla="*/ 4257 w 10019"/>
                <a:gd name="connsiteY58" fmla="*/ 8430 h 10000"/>
                <a:gd name="connsiteX59" fmla="*/ 2078 w 10019"/>
                <a:gd name="connsiteY59" fmla="*/ 8501 h 10000"/>
                <a:gd name="connsiteX60" fmla="*/ 2199 w 10019"/>
                <a:gd name="connsiteY60" fmla="*/ 8572 h 10000"/>
                <a:gd name="connsiteX61" fmla="*/ 1447 w 10019"/>
                <a:gd name="connsiteY61" fmla="*/ 8643 h 10000"/>
                <a:gd name="connsiteX62" fmla="*/ 5433 w 10019"/>
                <a:gd name="connsiteY62" fmla="*/ 8696 h 10000"/>
                <a:gd name="connsiteX63" fmla="*/ 1275 w 10019"/>
                <a:gd name="connsiteY63" fmla="*/ 8767 h 10000"/>
                <a:gd name="connsiteX64" fmla="*/ 3803 w 10019"/>
                <a:gd name="connsiteY64" fmla="*/ 8838 h 10000"/>
                <a:gd name="connsiteX65" fmla="*/ 1623 w 10019"/>
                <a:gd name="connsiteY65" fmla="*/ 8888 h 10000"/>
                <a:gd name="connsiteX66" fmla="*/ 1699 w 10019"/>
                <a:gd name="connsiteY66" fmla="*/ 8959 h 10000"/>
                <a:gd name="connsiteX67" fmla="*/ 2501 w 10019"/>
                <a:gd name="connsiteY67" fmla="*/ 9030 h 10000"/>
                <a:gd name="connsiteX68" fmla="*/ 1800 w 10019"/>
                <a:gd name="connsiteY68" fmla="*/ 9101 h 10000"/>
                <a:gd name="connsiteX69" fmla="*/ 1250 w 10019"/>
                <a:gd name="connsiteY69" fmla="*/ 9226 h 10000"/>
                <a:gd name="connsiteX70" fmla="*/ 2148 w 10019"/>
                <a:gd name="connsiteY70" fmla="*/ 9297 h 10000"/>
                <a:gd name="connsiteX71" fmla="*/ 1901 w 10019"/>
                <a:gd name="connsiteY71" fmla="*/ 9350 h 10000"/>
                <a:gd name="connsiteX72" fmla="*/ 2128 w 10019"/>
                <a:gd name="connsiteY72" fmla="*/ 9488 h 10000"/>
                <a:gd name="connsiteX73" fmla="*/ 2128 w 10019"/>
                <a:gd name="connsiteY73" fmla="*/ 9542 h 10000"/>
                <a:gd name="connsiteX74" fmla="*/ 3626 w 10019"/>
                <a:gd name="connsiteY74" fmla="*/ 9560 h 10000"/>
                <a:gd name="connsiteX75" fmla="*/ 4282 w 10019"/>
                <a:gd name="connsiteY75" fmla="*/ 9613 h 10000"/>
                <a:gd name="connsiteX76" fmla="*/ 1901 w 10019"/>
                <a:gd name="connsiteY76" fmla="*/ 9684 h 10000"/>
                <a:gd name="connsiteX77" fmla="*/ 1497 w 10019"/>
                <a:gd name="connsiteY77" fmla="*/ 9755 h 10000"/>
                <a:gd name="connsiteX78" fmla="*/ 1149 w 10019"/>
                <a:gd name="connsiteY78" fmla="*/ 9808 h 10000"/>
                <a:gd name="connsiteX79" fmla="*/ 2950 w 10019"/>
                <a:gd name="connsiteY79" fmla="*/ 9879 h 10000"/>
                <a:gd name="connsiteX80" fmla="*/ 2900 w 10019"/>
                <a:gd name="connsiteY80" fmla="*/ 9947 h 10000"/>
                <a:gd name="connsiteX81" fmla="*/ 3102 w 10019"/>
                <a:gd name="connsiteY81" fmla="*/ 10000 h 10000"/>
                <a:gd name="connsiteX82" fmla="*/ 19 w 10019"/>
                <a:gd name="connsiteY82" fmla="*/ 10000 h 10000"/>
                <a:gd name="connsiteX83" fmla="*/ 19 w 10019"/>
                <a:gd name="connsiteY83" fmla="*/ 0 h 10000"/>
                <a:gd name="connsiteX0" fmla="*/ 19 w 10019"/>
                <a:gd name="connsiteY0" fmla="*/ 0 h 10000"/>
                <a:gd name="connsiteX1" fmla="*/ 8717 w 10019"/>
                <a:gd name="connsiteY1" fmla="*/ 0 h 10000"/>
                <a:gd name="connsiteX2" fmla="*/ 8692 w 10019"/>
                <a:gd name="connsiteY2" fmla="*/ 71 h 10000"/>
                <a:gd name="connsiteX3" fmla="*/ 9918 w 10019"/>
                <a:gd name="connsiteY3" fmla="*/ 142 h 10000"/>
                <a:gd name="connsiteX4" fmla="*/ 9141 w 10019"/>
                <a:gd name="connsiteY4" fmla="*/ 195 h 10000"/>
                <a:gd name="connsiteX5" fmla="*/ 8465 w 10019"/>
                <a:gd name="connsiteY5" fmla="*/ 266 h 10000"/>
                <a:gd name="connsiteX6" fmla="*/ 8314 w 10019"/>
                <a:gd name="connsiteY6" fmla="*/ 334 h 10000"/>
                <a:gd name="connsiteX7" fmla="*/ 8642 w 10019"/>
                <a:gd name="connsiteY7" fmla="*/ 405 h 10000"/>
                <a:gd name="connsiteX8" fmla="*/ 7663 w 10019"/>
                <a:gd name="connsiteY8" fmla="*/ 458 h 10000"/>
                <a:gd name="connsiteX9" fmla="*/ 3228 w 10019"/>
                <a:gd name="connsiteY9" fmla="*/ 529 h 10000"/>
                <a:gd name="connsiteX10" fmla="*/ 3677 w 10019"/>
                <a:gd name="connsiteY10" fmla="*/ 600 h 10000"/>
                <a:gd name="connsiteX11" fmla="*/ 3828 w 10019"/>
                <a:gd name="connsiteY11" fmla="*/ 654 h 10000"/>
                <a:gd name="connsiteX12" fmla="*/ 2950 w 10019"/>
                <a:gd name="connsiteY12" fmla="*/ 725 h 10000"/>
                <a:gd name="connsiteX13" fmla="*/ 4282 w 10019"/>
                <a:gd name="connsiteY13" fmla="*/ 792 h 10000"/>
                <a:gd name="connsiteX14" fmla="*/ 4081 w 10019"/>
                <a:gd name="connsiteY14" fmla="*/ 863 h 10000"/>
                <a:gd name="connsiteX15" fmla="*/ 2754 w 10019"/>
                <a:gd name="connsiteY15" fmla="*/ 3016 h 10000"/>
                <a:gd name="connsiteX16" fmla="*/ 6684 w 10019"/>
                <a:gd name="connsiteY16" fmla="*/ 3087 h 10000"/>
                <a:gd name="connsiteX17" fmla="*/ 2274 w 10019"/>
                <a:gd name="connsiteY17" fmla="*/ 3140 h 10000"/>
                <a:gd name="connsiteX18" fmla="*/ 3228 w 10019"/>
                <a:gd name="connsiteY18" fmla="*/ 4128 h 10000"/>
                <a:gd name="connsiteX19" fmla="*/ 2451 w 10019"/>
                <a:gd name="connsiteY19" fmla="*/ 4199 h 10000"/>
                <a:gd name="connsiteX20" fmla="*/ 3051 w 10019"/>
                <a:gd name="connsiteY20" fmla="*/ 4252 h 10000"/>
                <a:gd name="connsiteX21" fmla="*/ 0 w 10019"/>
                <a:gd name="connsiteY21" fmla="*/ 4315 h 10000"/>
                <a:gd name="connsiteX22" fmla="*/ 20 w 10019"/>
                <a:gd name="connsiteY22" fmla="*/ 5508 h 10000"/>
                <a:gd name="connsiteX23" fmla="*/ 1422 w 10019"/>
                <a:gd name="connsiteY23" fmla="*/ 5503 h 10000"/>
                <a:gd name="connsiteX24" fmla="*/ 1850 w 10019"/>
                <a:gd name="connsiteY24" fmla="*/ 5556 h 10000"/>
                <a:gd name="connsiteX25" fmla="*/ 1724 w 10019"/>
                <a:gd name="connsiteY25" fmla="*/ 5627 h 10000"/>
                <a:gd name="connsiteX26" fmla="*/ 1447 w 10019"/>
                <a:gd name="connsiteY26" fmla="*/ 5698 h 10000"/>
                <a:gd name="connsiteX27" fmla="*/ 872 w 10019"/>
                <a:gd name="connsiteY27" fmla="*/ 5769 h 10000"/>
                <a:gd name="connsiteX28" fmla="*/ 20 w 10019"/>
                <a:gd name="connsiteY28" fmla="*/ 5821 h 10000"/>
                <a:gd name="connsiteX29" fmla="*/ 40 w 10019"/>
                <a:gd name="connsiteY29" fmla="*/ 6205 h 10000"/>
                <a:gd name="connsiteX30" fmla="*/ 1775 w 10019"/>
                <a:gd name="connsiteY30" fmla="*/ 6210 h 10000"/>
                <a:gd name="connsiteX31" fmla="*/ 2002 w 10019"/>
                <a:gd name="connsiteY31" fmla="*/ 6281 h 10000"/>
                <a:gd name="connsiteX32" fmla="*/ 1523 w 10019"/>
                <a:gd name="connsiteY32" fmla="*/ 6348 h 10000"/>
                <a:gd name="connsiteX33" fmla="*/ 1548 w 10019"/>
                <a:gd name="connsiteY33" fmla="*/ 6419 h 10000"/>
                <a:gd name="connsiteX34" fmla="*/ 40 w 10019"/>
                <a:gd name="connsiteY34" fmla="*/ 6439 h 10000"/>
                <a:gd name="connsiteX35" fmla="*/ 30 w 10019"/>
                <a:gd name="connsiteY35" fmla="*/ 7000 h 10000"/>
                <a:gd name="connsiteX36" fmla="*/ 2224 w 10019"/>
                <a:gd name="connsiteY36" fmla="*/ 7002 h 10000"/>
                <a:gd name="connsiteX37" fmla="*/ 2027 w 10019"/>
                <a:gd name="connsiteY37" fmla="*/ 7073 h 10000"/>
                <a:gd name="connsiteX38" fmla="*/ 2173 w 10019"/>
                <a:gd name="connsiteY38" fmla="*/ 7126 h 10000"/>
                <a:gd name="connsiteX39" fmla="*/ 1977 w 10019"/>
                <a:gd name="connsiteY39" fmla="*/ 7197 h 10000"/>
                <a:gd name="connsiteX40" fmla="*/ 2325 w 10019"/>
                <a:gd name="connsiteY40" fmla="*/ 7268 h 10000"/>
                <a:gd name="connsiteX41" fmla="*/ 4131 w 10019"/>
                <a:gd name="connsiteY41" fmla="*/ 7321 h 10000"/>
                <a:gd name="connsiteX42" fmla="*/ 3606 w 10019"/>
                <a:gd name="connsiteY42" fmla="*/ 7389 h 10000"/>
                <a:gd name="connsiteX43" fmla="*/ 3753 w 10019"/>
                <a:gd name="connsiteY43" fmla="*/ 7460 h 10000"/>
                <a:gd name="connsiteX44" fmla="*/ 5256 w 10019"/>
                <a:gd name="connsiteY44" fmla="*/ 7531 h 10000"/>
                <a:gd name="connsiteX45" fmla="*/ 6058 w 10019"/>
                <a:gd name="connsiteY45" fmla="*/ 7584 h 10000"/>
                <a:gd name="connsiteX46" fmla="*/ 5907 w 10019"/>
                <a:gd name="connsiteY46" fmla="*/ 7655 h 10000"/>
                <a:gd name="connsiteX47" fmla="*/ 4106 w 10019"/>
                <a:gd name="connsiteY47" fmla="*/ 7726 h 10000"/>
                <a:gd name="connsiteX48" fmla="*/ 3702 w 10019"/>
                <a:gd name="connsiteY48" fmla="*/ 7780 h 10000"/>
                <a:gd name="connsiteX49" fmla="*/ 3127 w 10019"/>
                <a:gd name="connsiteY49" fmla="*/ 7851 h 10000"/>
                <a:gd name="connsiteX50" fmla="*/ 2602 w 10019"/>
                <a:gd name="connsiteY50" fmla="*/ 7918 h 10000"/>
                <a:gd name="connsiteX51" fmla="*/ 6033 w 10019"/>
                <a:gd name="connsiteY51" fmla="*/ 7989 h 10000"/>
                <a:gd name="connsiteX52" fmla="*/ 10019 w 10019"/>
                <a:gd name="connsiteY52" fmla="*/ 8043 h 10000"/>
                <a:gd name="connsiteX53" fmla="*/ 4858 w 10019"/>
                <a:gd name="connsiteY53" fmla="*/ 8114 h 10000"/>
                <a:gd name="connsiteX54" fmla="*/ 2754 w 10019"/>
                <a:gd name="connsiteY54" fmla="*/ 8185 h 10000"/>
                <a:gd name="connsiteX55" fmla="*/ 2779 w 10019"/>
                <a:gd name="connsiteY55" fmla="*/ 8238 h 10000"/>
                <a:gd name="connsiteX56" fmla="*/ 5534 w 10019"/>
                <a:gd name="connsiteY56" fmla="*/ 8309 h 10000"/>
                <a:gd name="connsiteX57" fmla="*/ 5534 w 10019"/>
                <a:gd name="connsiteY57" fmla="*/ 8377 h 10000"/>
                <a:gd name="connsiteX58" fmla="*/ 4257 w 10019"/>
                <a:gd name="connsiteY58" fmla="*/ 8430 h 10000"/>
                <a:gd name="connsiteX59" fmla="*/ 2078 w 10019"/>
                <a:gd name="connsiteY59" fmla="*/ 8501 h 10000"/>
                <a:gd name="connsiteX60" fmla="*/ 2199 w 10019"/>
                <a:gd name="connsiteY60" fmla="*/ 8572 h 10000"/>
                <a:gd name="connsiteX61" fmla="*/ 1447 w 10019"/>
                <a:gd name="connsiteY61" fmla="*/ 8643 h 10000"/>
                <a:gd name="connsiteX62" fmla="*/ 5433 w 10019"/>
                <a:gd name="connsiteY62" fmla="*/ 8696 h 10000"/>
                <a:gd name="connsiteX63" fmla="*/ 1275 w 10019"/>
                <a:gd name="connsiteY63" fmla="*/ 8767 h 10000"/>
                <a:gd name="connsiteX64" fmla="*/ 3803 w 10019"/>
                <a:gd name="connsiteY64" fmla="*/ 8838 h 10000"/>
                <a:gd name="connsiteX65" fmla="*/ 1623 w 10019"/>
                <a:gd name="connsiteY65" fmla="*/ 8888 h 10000"/>
                <a:gd name="connsiteX66" fmla="*/ 1699 w 10019"/>
                <a:gd name="connsiteY66" fmla="*/ 8959 h 10000"/>
                <a:gd name="connsiteX67" fmla="*/ 2501 w 10019"/>
                <a:gd name="connsiteY67" fmla="*/ 9030 h 10000"/>
                <a:gd name="connsiteX68" fmla="*/ 1800 w 10019"/>
                <a:gd name="connsiteY68" fmla="*/ 9101 h 10000"/>
                <a:gd name="connsiteX69" fmla="*/ 1250 w 10019"/>
                <a:gd name="connsiteY69" fmla="*/ 9226 h 10000"/>
                <a:gd name="connsiteX70" fmla="*/ 2148 w 10019"/>
                <a:gd name="connsiteY70" fmla="*/ 9297 h 10000"/>
                <a:gd name="connsiteX71" fmla="*/ 1901 w 10019"/>
                <a:gd name="connsiteY71" fmla="*/ 9350 h 10000"/>
                <a:gd name="connsiteX72" fmla="*/ 2128 w 10019"/>
                <a:gd name="connsiteY72" fmla="*/ 9488 h 10000"/>
                <a:gd name="connsiteX73" fmla="*/ 2128 w 10019"/>
                <a:gd name="connsiteY73" fmla="*/ 9542 h 10000"/>
                <a:gd name="connsiteX74" fmla="*/ 3626 w 10019"/>
                <a:gd name="connsiteY74" fmla="*/ 9560 h 10000"/>
                <a:gd name="connsiteX75" fmla="*/ 4282 w 10019"/>
                <a:gd name="connsiteY75" fmla="*/ 9613 h 10000"/>
                <a:gd name="connsiteX76" fmla="*/ 1901 w 10019"/>
                <a:gd name="connsiteY76" fmla="*/ 9684 h 10000"/>
                <a:gd name="connsiteX77" fmla="*/ 1497 w 10019"/>
                <a:gd name="connsiteY77" fmla="*/ 9755 h 10000"/>
                <a:gd name="connsiteX78" fmla="*/ 1149 w 10019"/>
                <a:gd name="connsiteY78" fmla="*/ 9808 h 10000"/>
                <a:gd name="connsiteX79" fmla="*/ 2950 w 10019"/>
                <a:gd name="connsiteY79" fmla="*/ 9879 h 10000"/>
                <a:gd name="connsiteX80" fmla="*/ 2900 w 10019"/>
                <a:gd name="connsiteY80" fmla="*/ 9947 h 10000"/>
                <a:gd name="connsiteX81" fmla="*/ 3102 w 10019"/>
                <a:gd name="connsiteY81" fmla="*/ 10000 h 10000"/>
                <a:gd name="connsiteX82" fmla="*/ 19 w 10019"/>
                <a:gd name="connsiteY82" fmla="*/ 10000 h 10000"/>
                <a:gd name="connsiteX83" fmla="*/ 19 w 10019"/>
                <a:gd name="connsiteY83" fmla="*/ 0 h 10000"/>
                <a:gd name="connsiteX0" fmla="*/ 19 w 10019"/>
                <a:gd name="connsiteY0" fmla="*/ 0 h 10000"/>
                <a:gd name="connsiteX1" fmla="*/ 8717 w 10019"/>
                <a:gd name="connsiteY1" fmla="*/ 0 h 10000"/>
                <a:gd name="connsiteX2" fmla="*/ 8692 w 10019"/>
                <a:gd name="connsiteY2" fmla="*/ 71 h 10000"/>
                <a:gd name="connsiteX3" fmla="*/ 9918 w 10019"/>
                <a:gd name="connsiteY3" fmla="*/ 142 h 10000"/>
                <a:gd name="connsiteX4" fmla="*/ 9141 w 10019"/>
                <a:gd name="connsiteY4" fmla="*/ 195 h 10000"/>
                <a:gd name="connsiteX5" fmla="*/ 8465 w 10019"/>
                <a:gd name="connsiteY5" fmla="*/ 266 h 10000"/>
                <a:gd name="connsiteX6" fmla="*/ 8314 w 10019"/>
                <a:gd name="connsiteY6" fmla="*/ 334 h 10000"/>
                <a:gd name="connsiteX7" fmla="*/ 8642 w 10019"/>
                <a:gd name="connsiteY7" fmla="*/ 405 h 10000"/>
                <a:gd name="connsiteX8" fmla="*/ 7663 w 10019"/>
                <a:gd name="connsiteY8" fmla="*/ 458 h 10000"/>
                <a:gd name="connsiteX9" fmla="*/ 3228 w 10019"/>
                <a:gd name="connsiteY9" fmla="*/ 529 h 10000"/>
                <a:gd name="connsiteX10" fmla="*/ 3677 w 10019"/>
                <a:gd name="connsiteY10" fmla="*/ 600 h 10000"/>
                <a:gd name="connsiteX11" fmla="*/ 3828 w 10019"/>
                <a:gd name="connsiteY11" fmla="*/ 654 h 10000"/>
                <a:gd name="connsiteX12" fmla="*/ 2950 w 10019"/>
                <a:gd name="connsiteY12" fmla="*/ 725 h 10000"/>
                <a:gd name="connsiteX13" fmla="*/ 4282 w 10019"/>
                <a:gd name="connsiteY13" fmla="*/ 792 h 10000"/>
                <a:gd name="connsiteX14" fmla="*/ 4081 w 10019"/>
                <a:gd name="connsiteY14" fmla="*/ 863 h 10000"/>
                <a:gd name="connsiteX15" fmla="*/ 2754 w 10019"/>
                <a:gd name="connsiteY15" fmla="*/ 3016 h 10000"/>
                <a:gd name="connsiteX16" fmla="*/ 6684 w 10019"/>
                <a:gd name="connsiteY16" fmla="*/ 3087 h 10000"/>
                <a:gd name="connsiteX17" fmla="*/ 2274 w 10019"/>
                <a:gd name="connsiteY17" fmla="*/ 3140 h 10000"/>
                <a:gd name="connsiteX18" fmla="*/ 10 w 10019"/>
                <a:gd name="connsiteY18" fmla="*/ 4130 h 10000"/>
                <a:gd name="connsiteX19" fmla="*/ 3228 w 10019"/>
                <a:gd name="connsiteY19" fmla="*/ 4128 h 10000"/>
                <a:gd name="connsiteX20" fmla="*/ 2451 w 10019"/>
                <a:gd name="connsiteY20" fmla="*/ 4199 h 10000"/>
                <a:gd name="connsiteX21" fmla="*/ 3051 w 10019"/>
                <a:gd name="connsiteY21" fmla="*/ 4252 h 10000"/>
                <a:gd name="connsiteX22" fmla="*/ 0 w 10019"/>
                <a:gd name="connsiteY22" fmla="*/ 4315 h 10000"/>
                <a:gd name="connsiteX23" fmla="*/ 20 w 10019"/>
                <a:gd name="connsiteY23" fmla="*/ 5508 h 10000"/>
                <a:gd name="connsiteX24" fmla="*/ 1422 w 10019"/>
                <a:gd name="connsiteY24" fmla="*/ 5503 h 10000"/>
                <a:gd name="connsiteX25" fmla="*/ 1850 w 10019"/>
                <a:gd name="connsiteY25" fmla="*/ 5556 h 10000"/>
                <a:gd name="connsiteX26" fmla="*/ 1724 w 10019"/>
                <a:gd name="connsiteY26" fmla="*/ 5627 h 10000"/>
                <a:gd name="connsiteX27" fmla="*/ 1447 w 10019"/>
                <a:gd name="connsiteY27" fmla="*/ 5698 h 10000"/>
                <a:gd name="connsiteX28" fmla="*/ 872 w 10019"/>
                <a:gd name="connsiteY28" fmla="*/ 5769 h 10000"/>
                <a:gd name="connsiteX29" fmla="*/ 20 w 10019"/>
                <a:gd name="connsiteY29" fmla="*/ 5821 h 10000"/>
                <a:gd name="connsiteX30" fmla="*/ 40 w 10019"/>
                <a:gd name="connsiteY30" fmla="*/ 6205 h 10000"/>
                <a:gd name="connsiteX31" fmla="*/ 1775 w 10019"/>
                <a:gd name="connsiteY31" fmla="*/ 6210 h 10000"/>
                <a:gd name="connsiteX32" fmla="*/ 2002 w 10019"/>
                <a:gd name="connsiteY32" fmla="*/ 6281 h 10000"/>
                <a:gd name="connsiteX33" fmla="*/ 1523 w 10019"/>
                <a:gd name="connsiteY33" fmla="*/ 6348 h 10000"/>
                <a:gd name="connsiteX34" fmla="*/ 1548 w 10019"/>
                <a:gd name="connsiteY34" fmla="*/ 6419 h 10000"/>
                <a:gd name="connsiteX35" fmla="*/ 40 w 10019"/>
                <a:gd name="connsiteY35" fmla="*/ 6439 h 10000"/>
                <a:gd name="connsiteX36" fmla="*/ 30 w 10019"/>
                <a:gd name="connsiteY36" fmla="*/ 7000 h 10000"/>
                <a:gd name="connsiteX37" fmla="*/ 2224 w 10019"/>
                <a:gd name="connsiteY37" fmla="*/ 7002 h 10000"/>
                <a:gd name="connsiteX38" fmla="*/ 2027 w 10019"/>
                <a:gd name="connsiteY38" fmla="*/ 7073 h 10000"/>
                <a:gd name="connsiteX39" fmla="*/ 2173 w 10019"/>
                <a:gd name="connsiteY39" fmla="*/ 7126 h 10000"/>
                <a:gd name="connsiteX40" fmla="*/ 1977 w 10019"/>
                <a:gd name="connsiteY40" fmla="*/ 7197 h 10000"/>
                <a:gd name="connsiteX41" fmla="*/ 2325 w 10019"/>
                <a:gd name="connsiteY41" fmla="*/ 7268 h 10000"/>
                <a:gd name="connsiteX42" fmla="*/ 4131 w 10019"/>
                <a:gd name="connsiteY42" fmla="*/ 7321 h 10000"/>
                <a:gd name="connsiteX43" fmla="*/ 3606 w 10019"/>
                <a:gd name="connsiteY43" fmla="*/ 7389 h 10000"/>
                <a:gd name="connsiteX44" fmla="*/ 3753 w 10019"/>
                <a:gd name="connsiteY44" fmla="*/ 7460 h 10000"/>
                <a:gd name="connsiteX45" fmla="*/ 5256 w 10019"/>
                <a:gd name="connsiteY45" fmla="*/ 7531 h 10000"/>
                <a:gd name="connsiteX46" fmla="*/ 6058 w 10019"/>
                <a:gd name="connsiteY46" fmla="*/ 7584 h 10000"/>
                <a:gd name="connsiteX47" fmla="*/ 5907 w 10019"/>
                <a:gd name="connsiteY47" fmla="*/ 7655 h 10000"/>
                <a:gd name="connsiteX48" fmla="*/ 4106 w 10019"/>
                <a:gd name="connsiteY48" fmla="*/ 7726 h 10000"/>
                <a:gd name="connsiteX49" fmla="*/ 3702 w 10019"/>
                <a:gd name="connsiteY49" fmla="*/ 7780 h 10000"/>
                <a:gd name="connsiteX50" fmla="*/ 3127 w 10019"/>
                <a:gd name="connsiteY50" fmla="*/ 7851 h 10000"/>
                <a:gd name="connsiteX51" fmla="*/ 2602 w 10019"/>
                <a:gd name="connsiteY51" fmla="*/ 7918 h 10000"/>
                <a:gd name="connsiteX52" fmla="*/ 6033 w 10019"/>
                <a:gd name="connsiteY52" fmla="*/ 7989 h 10000"/>
                <a:gd name="connsiteX53" fmla="*/ 10019 w 10019"/>
                <a:gd name="connsiteY53" fmla="*/ 8043 h 10000"/>
                <a:gd name="connsiteX54" fmla="*/ 4858 w 10019"/>
                <a:gd name="connsiteY54" fmla="*/ 8114 h 10000"/>
                <a:gd name="connsiteX55" fmla="*/ 2754 w 10019"/>
                <a:gd name="connsiteY55" fmla="*/ 8185 h 10000"/>
                <a:gd name="connsiteX56" fmla="*/ 2779 w 10019"/>
                <a:gd name="connsiteY56" fmla="*/ 8238 h 10000"/>
                <a:gd name="connsiteX57" fmla="*/ 5534 w 10019"/>
                <a:gd name="connsiteY57" fmla="*/ 8309 h 10000"/>
                <a:gd name="connsiteX58" fmla="*/ 5534 w 10019"/>
                <a:gd name="connsiteY58" fmla="*/ 8377 h 10000"/>
                <a:gd name="connsiteX59" fmla="*/ 4257 w 10019"/>
                <a:gd name="connsiteY59" fmla="*/ 8430 h 10000"/>
                <a:gd name="connsiteX60" fmla="*/ 2078 w 10019"/>
                <a:gd name="connsiteY60" fmla="*/ 8501 h 10000"/>
                <a:gd name="connsiteX61" fmla="*/ 2199 w 10019"/>
                <a:gd name="connsiteY61" fmla="*/ 8572 h 10000"/>
                <a:gd name="connsiteX62" fmla="*/ 1447 w 10019"/>
                <a:gd name="connsiteY62" fmla="*/ 8643 h 10000"/>
                <a:gd name="connsiteX63" fmla="*/ 5433 w 10019"/>
                <a:gd name="connsiteY63" fmla="*/ 8696 h 10000"/>
                <a:gd name="connsiteX64" fmla="*/ 1275 w 10019"/>
                <a:gd name="connsiteY64" fmla="*/ 8767 h 10000"/>
                <a:gd name="connsiteX65" fmla="*/ 3803 w 10019"/>
                <a:gd name="connsiteY65" fmla="*/ 8838 h 10000"/>
                <a:gd name="connsiteX66" fmla="*/ 1623 w 10019"/>
                <a:gd name="connsiteY66" fmla="*/ 8888 h 10000"/>
                <a:gd name="connsiteX67" fmla="*/ 1699 w 10019"/>
                <a:gd name="connsiteY67" fmla="*/ 8959 h 10000"/>
                <a:gd name="connsiteX68" fmla="*/ 2501 w 10019"/>
                <a:gd name="connsiteY68" fmla="*/ 9030 h 10000"/>
                <a:gd name="connsiteX69" fmla="*/ 1800 w 10019"/>
                <a:gd name="connsiteY69" fmla="*/ 9101 h 10000"/>
                <a:gd name="connsiteX70" fmla="*/ 1250 w 10019"/>
                <a:gd name="connsiteY70" fmla="*/ 9226 h 10000"/>
                <a:gd name="connsiteX71" fmla="*/ 2148 w 10019"/>
                <a:gd name="connsiteY71" fmla="*/ 9297 h 10000"/>
                <a:gd name="connsiteX72" fmla="*/ 1901 w 10019"/>
                <a:gd name="connsiteY72" fmla="*/ 9350 h 10000"/>
                <a:gd name="connsiteX73" fmla="*/ 2128 w 10019"/>
                <a:gd name="connsiteY73" fmla="*/ 9488 h 10000"/>
                <a:gd name="connsiteX74" fmla="*/ 2128 w 10019"/>
                <a:gd name="connsiteY74" fmla="*/ 9542 h 10000"/>
                <a:gd name="connsiteX75" fmla="*/ 3626 w 10019"/>
                <a:gd name="connsiteY75" fmla="*/ 9560 h 10000"/>
                <a:gd name="connsiteX76" fmla="*/ 4282 w 10019"/>
                <a:gd name="connsiteY76" fmla="*/ 9613 h 10000"/>
                <a:gd name="connsiteX77" fmla="*/ 1901 w 10019"/>
                <a:gd name="connsiteY77" fmla="*/ 9684 h 10000"/>
                <a:gd name="connsiteX78" fmla="*/ 1497 w 10019"/>
                <a:gd name="connsiteY78" fmla="*/ 9755 h 10000"/>
                <a:gd name="connsiteX79" fmla="*/ 1149 w 10019"/>
                <a:gd name="connsiteY79" fmla="*/ 9808 h 10000"/>
                <a:gd name="connsiteX80" fmla="*/ 2950 w 10019"/>
                <a:gd name="connsiteY80" fmla="*/ 9879 h 10000"/>
                <a:gd name="connsiteX81" fmla="*/ 2900 w 10019"/>
                <a:gd name="connsiteY81" fmla="*/ 9947 h 10000"/>
                <a:gd name="connsiteX82" fmla="*/ 3102 w 10019"/>
                <a:gd name="connsiteY82" fmla="*/ 10000 h 10000"/>
                <a:gd name="connsiteX83" fmla="*/ 19 w 10019"/>
                <a:gd name="connsiteY83" fmla="*/ 10000 h 10000"/>
                <a:gd name="connsiteX84" fmla="*/ 19 w 10019"/>
                <a:gd name="connsiteY84" fmla="*/ 0 h 10000"/>
                <a:gd name="connsiteX0" fmla="*/ 250 w 10250"/>
                <a:gd name="connsiteY0" fmla="*/ 0 h 10000"/>
                <a:gd name="connsiteX1" fmla="*/ 8948 w 10250"/>
                <a:gd name="connsiteY1" fmla="*/ 0 h 10000"/>
                <a:gd name="connsiteX2" fmla="*/ 8923 w 10250"/>
                <a:gd name="connsiteY2" fmla="*/ 71 h 10000"/>
                <a:gd name="connsiteX3" fmla="*/ 10149 w 10250"/>
                <a:gd name="connsiteY3" fmla="*/ 142 h 10000"/>
                <a:gd name="connsiteX4" fmla="*/ 9372 w 10250"/>
                <a:gd name="connsiteY4" fmla="*/ 195 h 10000"/>
                <a:gd name="connsiteX5" fmla="*/ 8696 w 10250"/>
                <a:gd name="connsiteY5" fmla="*/ 266 h 10000"/>
                <a:gd name="connsiteX6" fmla="*/ 8545 w 10250"/>
                <a:gd name="connsiteY6" fmla="*/ 334 h 10000"/>
                <a:gd name="connsiteX7" fmla="*/ 8873 w 10250"/>
                <a:gd name="connsiteY7" fmla="*/ 405 h 10000"/>
                <a:gd name="connsiteX8" fmla="*/ 7894 w 10250"/>
                <a:gd name="connsiteY8" fmla="*/ 458 h 10000"/>
                <a:gd name="connsiteX9" fmla="*/ 3459 w 10250"/>
                <a:gd name="connsiteY9" fmla="*/ 529 h 10000"/>
                <a:gd name="connsiteX10" fmla="*/ 3908 w 10250"/>
                <a:gd name="connsiteY10" fmla="*/ 600 h 10000"/>
                <a:gd name="connsiteX11" fmla="*/ 4059 w 10250"/>
                <a:gd name="connsiteY11" fmla="*/ 654 h 10000"/>
                <a:gd name="connsiteX12" fmla="*/ 3181 w 10250"/>
                <a:gd name="connsiteY12" fmla="*/ 725 h 10000"/>
                <a:gd name="connsiteX13" fmla="*/ 4513 w 10250"/>
                <a:gd name="connsiteY13" fmla="*/ 792 h 10000"/>
                <a:gd name="connsiteX14" fmla="*/ 4312 w 10250"/>
                <a:gd name="connsiteY14" fmla="*/ 863 h 10000"/>
                <a:gd name="connsiteX15" fmla="*/ 2985 w 10250"/>
                <a:gd name="connsiteY15" fmla="*/ 3016 h 10000"/>
                <a:gd name="connsiteX16" fmla="*/ 6915 w 10250"/>
                <a:gd name="connsiteY16" fmla="*/ 3087 h 10000"/>
                <a:gd name="connsiteX17" fmla="*/ 2505 w 10250"/>
                <a:gd name="connsiteY17" fmla="*/ 3140 h 10000"/>
                <a:gd name="connsiteX18" fmla="*/ 261 w 10250"/>
                <a:gd name="connsiteY18" fmla="*/ 3213 h 10000"/>
                <a:gd name="connsiteX19" fmla="*/ 241 w 10250"/>
                <a:gd name="connsiteY19" fmla="*/ 4130 h 10000"/>
                <a:gd name="connsiteX20" fmla="*/ 3459 w 10250"/>
                <a:gd name="connsiteY20" fmla="*/ 4128 h 10000"/>
                <a:gd name="connsiteX21" fmla="*/ 2682 w 10250"/>
                <a:gd name="connsiteY21" fmla="*/ 4199 h 10000"/>
                <a:gd name="connsiteX22" fmla="*/ 3282 w 10250"/>
                <a:gd name="connsiteY22" fmla="*/ 4252 h 10000"/>
                <a:gd name="connsiteX23" fmla="*/ 231 w 10250"/>
                <a:gd name="connsiteY23" fmla="*/ 4315 h 10000"/>
                <a:gd name="connsiteX24" fmla="*/ 251 w 10250"/>
                <a:gd name="connsiteY24" fmla="*/ 5508 h 10000"/>
                <a:gd name="connsiteX25" fmla="*/ 1653 w 10250"/>
                <a:gd name="connsiteY25" fmla="*/ 5503 h 10000"/>
                <a:gd name="connsiteX26" fmla="*/ 2081 w 10250"/>
                <a:gd name="connsiteY26" fmla="*/ 5556 h 10000"/>
                <a:gd name="connsiteX27" fmla="*/ 1955 w 10250"/>
                <a:gd name="connsiteY27" fmla="*/ 5627 h 10000"/>
                <a:gd name="connsiteX28" fmla="*/ 1678 w 10250"/>
                <a:gd name="connsiteY28" fmla="*/ 5698 h 10000"/>
                <a:gd name="connsiteX29" fmla="*/ 1103 w 10250"/>
                <a:gd name="connsiteY29" fmla="*/ 5769 h 10000"/>
                <a:gd name="connsiteX30" fmla="*/ 251 w 10250"/>
                <a:gd name="connsiteY30" fmla="*/ 5821 h 10000"/>
                <a:gd name="connsiteX31" fmla="*/ 271 w 10250"/>
                <a:gd name="connsiteY31" fmla="*/ 6205 h 10000"/>
                <a:gd name="connsiteX32" fmla="*/ 2006 w 10250"/>
                <a:gd name="connsiteY32" fmla="*/ 6210 h 10000"/>
                <a:gd name="connsiteX33" fmla="*/ 2233 w 10250"/>
                <a:gd name="connsiteY33" fmla="*/ 6281 h 10000"/>
                <a:gd name="connsiteX34" fmla="*/ 1754 w 10250"/>
                <a:gd name="connsiteY34" fmla="*/ 6348 h 10000"/>
                <a:gd name="connsiteX35" fmla="*/ 1779 w 10250"/>
                <a:gd name="connsiteY35" fmla="*/ 6419 h 10000"/>
                <a:gd name="connsiteX36" fmla="*/ 271 w 10250"/>
                <a:gd name="connsiteY36" fmla="*/ 6439 h 10000"/>
                <a:gd name="connsiteX37" fmla="*/ 261 w 10250"/>
                <a:gd name="connsiteY37" fmla="*/ 7000 h 10000"/>
                <a:gd name="connsiteX38" fmla="*/ 2455 w 10250"/>
                <a:gd name="connsiteY38" fmla="*/ 7002 h 10000"/>
                <a:gd name="connsiteX39" fmla="*/ 2258 w 10250"/>
                <a:gd name="connsiteY39" fmla="*/ 7073 h 10000"/>
                <a:gd name="connsiteX40" fmla="*/ 2404 w 10250"/>
                <a:gd name="connsiteY40" fmla="*/ 7126 h 10000"/>
                <a:gd name="connsiteX41" fmla="*/ 2208 w 10250"/>
                <a:gd name="connsiteY41" fmla="*/ 7197 h 10000"/>
                <a:gd name="connsiteX42" fmla="*/ 2556 w 10250"/>
                <a:gd name="connsiteY42" fmla="*/ 7268 h 10000"/>
                <a:gd name="connsiteX43" fmla="*/ 4362 w 10250"/>
                <a:gd name="connsiteY43" fmla="*/ 7321 h 10000"/>
                <a:gd name="connsiteX44" fmla="*/ 3837 w 10250"/>
                <a:gd name="connsiteY44" fmla="*/ 7389 h 10000"/>
                <a:gd name="connsiteX45" fmla="*/ 3984 w 10250"/>
                <a:gd name="connsiteY45" fmla="*/ 7460 h 10000"/>
                <a:gd name="connsiteX46" fmla="*/ 5487 w 10250"/>
                <a:gd name="connsiteY46" fmla="*/ 7531 h 10000"/>
                <a:gd name="connsiteX47" fmla="*/ 6289 w 10250"/>
                <a:gd name="connsiteY47" fmla="*/ 7584 h 10000"/>
                <a:gd name="connsiteX48" fmla="*/ 6138 w 10250"/>
                <a:gd name="connsiteY48" fmla="*/ 7655 h 10000"/>
                <a:gd name="connsiteX49" fmla="*/ 4337 w 10250"/>
                <a:gd name="connsiteY49" fmla="*/ 7726 h 10000"/>
                <a:gd name="connsiteX50" fmla="*/ 3933 w 10250"/>
                <a:gd name="connsiteY50" fmla="*/ 7780 h 10000"/>
                <a:gd name="connsiteX51" fmla="*/ 3358 w 10250"/>
                <a:gd name="connsiteY51" fmla="*/ 7851 h 10000"/>
                <a:gd name="connsiteX52" fmla="*/ 2833 w 10250"/>
                <a:gd name="connsiteY52" fmla="*/ 7918 h 10000"/>
                <a:gd name="connsiteX53" fmla="*/ 6264 w 10250"/>
                <a:gd name="connsiteY53" fmla="*/ 7989 h 10000"/>
                <a:gd name="connsiteX54" fmla="*/ 10250 w 10250"/>
                <a:gd name="connsiteY54" fmla="*/ 8043 h 10000"/>
                <a:gd name="connsiteX55" fmla="*/ 5089 w 10250"/>
                <a:gd name="connsiteY55" fmla="*/ 8114 h 10000"/>
                <a:gd name="connsiteX56" fmla="*/ 2985 w 10250"/>
                <a:gd name="connsiteY56" fmla="*/ 8185 h 10000"/>
                <a:gd name="connsiteX57" fmla="*/ 3010 w 10250"/>
                <a:gd name="connsiteY57" fmla="*/ 8238 h 10000"/>
                <a:gd name="connsiteX58" fmla="*/ 5765 w 10250"/>
                <a:gd name="connsiteY58" fmla="*/ 8309 h 10000"/>
                <a:gd name="connsiteX59" fmla="*/ 5765 w 10250"/>
                <a:gd name="connsiteY59" fmla="*/ 8377 h 10000"/>
                <a:gd name="connsiteX60" fmla="*/ 4488 w 10250"/>
                <a:gd name="connsiteY60" fmla="*/ 8430 h 10000"/>
                <a:gd name="connsiteX61" fmla="*/ 2309 w 10250"/>
                <a:gd name="connsiteY61" fmla="*/ 8501 h 10000"/>
                <a:gd name="connsiteX62" fmla="*/ 2430 w 10250"/>
                <a:gd name="connsiteY62" fmla="*/ 8572 h 10000"/>
                <a:gd name="connsiteX63" fmla="*/ 1678 w 10250"/>
                <a:gd name="connsiteY63" fmla="*/ 8643 h 10000"/>
                <a:gd name="connsiteX64" fmla="*/ 5664 w 10250"/>
                <a:gd name="connsiteY64" fmla="*/ 8696 h 10000"/>
                <a:gd name="connsiteX65" fmla="*/ 1506 w 10250"/>
                <a:gd name="connsiteY65" fmla="*/ 8767 h 10000"/>
                <a:gd name="connsiteX66" fmla="*/ 4034 w 10250"/>
                <a:gd name="connsiteY66" fmla="*/ 8838 h 10000"/>
                <a:gd name="connsiteX67" fmla="*/ 1854 w 10250"/>
                <a:gd name="connsiteY67" fmla="*/ 8888 h 10000"/>
                <a:gd name="connsiteX68" fmla="*/ 1930 w 10250"/>
                <a:gd name="connsiteY68" fmla="*/ 8959 h 10000"/>
                <a:gd name="connsiteX69" fmla="*/ 2732 w 10250"/>
                <a:gd name="connsiteY69" fmla="*/ 9030 h 10000"/>
                <a:gd name="connsiteX70" fmla="*/ 2031 w 10250"/>
                <a:gd name="connsiteY70" fmla="*/ 9101 h 10000"/>
                <a:gd name="connsiteX71" fmla="*/ 1481 w 10250"/>
                <a:gd name="connsiteY71" fmla="*/ 9226 h 10000"/>
                <a:gd name="connsiteX72" fmla="*/ 2379 w 10250"/>
                <a:gd name="connsiteY72" fmla="*/ 9297 h 10000"/>
                <a:gd name="connsiteX73" fmla="*/ 2132 w 10250"/>
                <a:gd name="connsiteY73" fmla="*/ 9350 h 10000"/>
                <a:gd name="connsiteX74" fmla="*/ 2359 w 10250"/>
                <a:gd name="connsiteY74" fmla="*/ 9488 h 10000"/>
                <a:gd name="connsiteX75" fmla="*/ 2359 w 10250"/>
                <a:gd name="connsiteY75" fmla="*/ 9542 h 10000"/>
                <a:gd name="connsiteX76" fmla="*/ 3857 w 10250"/>
                <a:gd name="connsiteY76" fmla="*/ 9560 h 10000"/>
                <a:gd name="connsiteX77" fmla="*/ 4513 w 10250"/>
                <a:gd name="connsiteY77" fmla="*/ 9613 h 10000"/>
                <a:gd name="connsiteX78" fmla="*/ 2132 w 10250"/>
                <a:gd name="connsiteY78" fmla="*/ 9684 h 10000"/>
                <a:gd name="connsiteX79" fmla="*/ 1728 w 10250"/>
                <a:gd name="connsiteY79" fmla="*/ 9755 h 10000"/>
                <a:gd name="connsiteX80" fmla="*/ 1380 w 10250"/>
                <a:gd name="connsiteY80" fmla="*/ 9808 h 10000"/>
                <a:gd name="connsiteX81" fmla="*/ 3181 w 10250"/>
                <a:gd name="connsiteY81" fmla="*/ 9879 h 10000"/>
                <a:gd name="connsiteX82" fmla="*/ 3131 w 10250"/>
                <a:gd name="connsiteY82" fmla="*/ 9947 h 10000"/>
                <a:gd name="connsiteX83" fmla="*/ 3333 w 10250"/>
                <a:gd name="connsiteY83" fmla="*/ 10000 h 10000"/>
                <a:gd name="connsiteX84" fmla="*/ 250 w 10250"/>
                <a:gd name="connsiteY84" fmla="*/ 10000 h 10000"/>
                <a:gd name="connsiteX85" fmla="*/ 250 w 10250"/>
                <a:gd name="connsiteY85" fmla="*/ 0 h 10000"/>
                <a:gd name="connsiteX0" fmla="*/ 250 w 10250"/>
                <a:gd name="connsiteY0" fmla="*/ 0 h 10000"/>
                <a:gd name="connsiteX1" fmla="*/ 8948 w 10250"/>
                <a:gd name="connsiteY1" fmla="*/ 0 h 10000"/>
                <a:gd name="connsiteX2" fmla="*/ 8923 w 10250"/>
                <a:gd name="connsiteY2" fmla="*/ 71 h 10000"/>
                <a:gd name="connsiteX3" fmla="*/ 10149 w 10250"/>
                <a:gd name="connsiteY3" fmla="*/ 142 h 10000"/>
                <a:gd name="connsiteX4" fmla="*/ 9372 w 10250"/>
                <a:gd name="connsiteY4" fmla="*/ 195 h 10000"/>
                <a:gd name="connsiteX5" fmla="*/ 8696 w 10250"/>
                <a:gd name="connsiteY5" fmla="*/ 266 h 10000"/>
                <a:gd name="connsiteX6" fmla="*/ 8545 w 10250"/>
                <a:gd name="connsiteY6" fmla="*/ 334 h 10000"/>
                <a:gd name="connsiteX7" fmla="*/ 8873 w 10250"/>
                <a:gd name="connsiteY7" fmla="*/ 405 h 10000"/>
                <a:gd name="connsiteX8" fmla="*/ 7894 w 10250"/>
                <a:gd name="connsiteY8" fmla="*/ 458 h 10000"/>
                <a:gd name="connsiteX9" fmla="*/ 3459 w 10250"/>
                <a:gd name="connsiteY9" fmla="*/ 529 h 10000"/>
                <a:gd name="connsiteX10" fmla="*/ 3908 w 10250"/>
                <a:gd name="connsiteY10" fmla="*/ 600 h 10000"/>
                <a:gd name="connsiteX11" fmla="*/ 4059 w 10250"/>
                <a:gd name="connsiteY11" fmla="*/ 654 h 10000"/>
                <a:gd name="connsiteX12" fmla="*/ 3181 w 10250"/>
                <a:gd name="connsiteY12" fmla="*/ 725 h 10000"/>
                <a:gd name="connsiteX13" fmla="*/ 4513 w 10250"/>
                <a:gd name="connsiteY13" fmla="*/ 792 h 10000"/>
                <a:gd name="connsiteX14" fmla="*/ 4312 w 10250"/>
                <a:gd name="connsiteY14" fmla="*/ 863 h 10000"/>
                <a:gd name="connsiteX15" fmla="*/ 2985 w 10250"/>
                <a:gd name="connsiteY15" fmla="*/ 3016 h 10000"/>
                <a:gd name="connsiteX16" fmla="*/ 6915 w 10250"/>
                <a:gd name="connsiteY16" fmla="*/ 3087 h 10000"/>
                <a:gd name="connsiteX17" fmla="*/ 2505 w 10250"/>
                <a:gd name="connsiteY17" fmla="*/ 3140 h 10000"/>
                <a:gd name="connsiteX18" fmla="*/ 261 w 10250"/>
                <a:gd name="connsiteY18" fmla="*/ 3213 h 10000"/>
                <a:gd name="connsiteX19" fmla="*/ 241 w 10250"/>
                <a:gd name="connsiteY19" fmla="*/ 4130 h 10000"/>
                <a:gd name="connsiteX20" fmla="*/ 3459 w 10250"/>
                <a:gd name="connsiteY20" fmla="*/ 4128 h 10000"/>
                <a:gd name="connsiteX21" fmla="*/ 2682 w 10250"/>
                <a:gd name="connsiteY21" fmla="*/ 4199 h 10000"/>
                <a:gd name="connsiteX22" fmla="*/ 3282 w 10250"/>
                <a:gd name="connsiteY22" fmla="*/ 4252 h 10000"/>
                <a:gd name="connsiteX23" fmla="*/ 231 w 10250"/>
                <a:gd name="connsiteY23" fmla="*/ 4315 h 10000"/>
                <a:gd name="connsiteX24" fmla="*/ 251 w 10250"/>
                <a:gd name="connsiteY24" fmla="*/ 5508 h 10000"/>
                <a:gd name="connsiteX25" fmla="*/ 1653 w 10250"/>
                <a:gd name="connsiteY25" fmla="*/ 5503 h 10000"/>
                <a:gd name="connsiteX26" fmla="*/ 2081 w 10250"/>
                <a:gd name="connsiteY26" fmla="*/ 5556 h 10000"/>
                <a:gd name="connsiteX27" fmla="*/ 1955 w 10250"/>
                <a:gd name="connsiteY27" fmla="*/ 5627 h 10000"/>
                <a:gd name="connsiteX28" fmla="*/ 1678 w 10250"/>
                <a:gd name="connsiteY28" fmla="*/ 5698 h 10000"/>
                <a:gd name="connsiteX29" fmla="*/ 1103 w 10250"/>
                <a:gd name="connsiteY29" fmla="*/ 5769 h 10000"/>
                <a:gd name="connsiteX30" fmla="*/ 251 w 10250"/>
                <a:gd name="connsiteY30" fmla="*/ 5821 h 10000"/>
                <a:gd name="connsiteX31" fmla="*/ 271 w 10250"/>
                <a:gd name="connsiteY31" fmla="*/ 6205 h 10000"/>
                <a:gd name="connsiteX32" fmla="*/ 2006 w 10250"/>
                <a:gd name="connsiteY32" fmla="*/ 6210 h 10000"/>
                <a:gd name="connsiteX33" fmla="*/ 2233 w 10250"/>
                <a:gd name="connsiteY33" fmla="*/ 6281 h 10000"/>
                <a:gd name="connsiteX34" fmla="*/ 1754 w 10250"/>
                <a:gd name="connsiteY34" fmla="*/ 6348 h 10000"/>
                <a:gd name="connsiteX35" fmla="*/ 1779 w 10250"/>
                <a:gd name="connsiteY35" fmla="*/ 6419 h 10000"/>
                <a:gd name="connsiteX36" fmla="*/ 271 w 10250"/>
                <a:gd name="connsiteY36" fmla="*/ 6439 h 10000"/>
                <a:gd name="connsiteX37" fmla="*/ 261 w 10250"/>
                <a:gd name="connsiteY37" fmla="*/ 7000 h 10000"/>
                <a:gd name="connsiteX38" fmla="*/ 2455 w 10250"/>
                <a:gd name="connsiteY38" fmla="*/ 7002 h 10000"/>
                <a:gd name="connsiteX39" fmla="*/ 2258 w 10250"/>
                <a:gd name="connsiteY39" fmla="*/ 7073 h 10000"/>
                <a:gd name="connsiteX40" fmla="*/ 2404 w 10250"/>
                <a:gd name="connsiteY40" fmla="*/ 7126 h 10000"/>
                <a:gd name="connsiteX41" fmla="*/ 2208 w 10250"/>
                <a:gd name="connsiteY41" fmla="*/ 7197 h 10000"/>
                <a:gd name="connsiteX42" fmla="*/ 2556 w 10250"/>
                <a:gd name="connsiteY42" fmla="*/ 7268 h 10000"/>
                <a:gd name="connsiteX43" fmla="*/ 4362 w 10250"/>
                <a:gd name="connsiteY43" fmla="*/ 7321 h 10000"/>
                <a:gd name="connsiteX44" fmla="*/ 3837 w 10250"/>
                <a:gd name="connsiteY44" fmla="*/ 7389 h 10000"/>
                <a:gd name="connsiteX45" fmla="*/ 3984 w 10250"/>
                <a:gd name="connsiteY45" fmla="*/ 7460 h 10000"/>
                <a:gd name="connsiteX46" fmla="*/ 5487 w 10250"/>
                <a:gd name="connsiteY46" fmla="*/ 7531 h 10000"/>
                <a:gd name="connsiteX47" fmla="*/ 6289 w 10250"/>
                <a:gd name="connsiteY47" fmla="*/ 7584 h 10000"/>
                <a:gd name="connsiteX48" fmla="*/ 6138 w 10250"/>
                <a:gd name="connsiteY48" fmla="*/ 7655 h 10000"/>
                <a:gd name="connsiteX49" fmla="*/ 4337 w 10250"/>
                <a:gd name="connsiteY49" fmla="*/ 7726 h 10000"/>
                <a:gd name="connsiteX50" fmla="*/ 3933 w 10250"/>
                <a:gd name="connsiteY50" fmla="*/ 7780 h 10000"/>
                <a:gd name="connsiteX51" fmla="*/ 3358 w 10250"/>
                <a:gd name="connsiteY51" fmla="*/ 7851 h 10000"/>
                <a:gd name="connsiteX52" fmla="*/ 2833 w 10250"/>
                <a:gd name="connsiteY52" fmla="*/ 7918 h 10000"/>
                <a:gd name="connsiteX53" fmla="*/ 6264 w 10250"/>
                <a:gd name="connsiteY53" fmla="*/ 7989 h 10000"/>
                <a:gd name="connsiteX54" fmla="*/ 10250 w 10250"/>
                <a:gd name="connsiteY54" fmla="*/ 8043 h 10000"/>
                <a:gd name="connsiteX55" fmla="*/ 5089 w 10250"/>
                <a:gd name="connsiteY55" fmla="*/ 8114 h 10000"/>
                <a:gd name="connsiteX56" fmla="*/ 2985 w 10250"/>
                <a:gd name="connsiteY56" fmla="*/ 8185 h 10000"/>
                <a:gd name="connsiteX57" fmla="*/ 3010 w 10250"/>
                <a:gd name="connsiteY57" fmla="*/ 8238 h 10000"/>
                <a:gd name="connsiteX58" fmla="*/ 5765 w 10250"/>
                <a:gd name="connsiteY58" fmla="*/ 8309 h 10000"/>
                <a:gd name="connsiteX59" fmla="*/ 5765 w 10250"/>
                <a:gd name="connsiteY59" fmla="*/ 8377 h 10000"/>
                <a:gd name="connsiteX60" fmla="*/ 4488 w 10250"/>
                <a:gd name="connsiteY60" fmla="*/ 8430 h 10000"/>
                <a:gd name="connsiteX61" fmla="*/ 2309 w 10250"/>
                <a:gd name="connsiteY61" fmla="*/ 8501 h 10000"/>
                <a:gd name="connsiteX62" fmla="*/ 2430 w 10250"/>
                <a:gd name="connsiteY62" fmla="*/ 8572 h 10000"/>
                <a:gd name="connsiteX63" fmla="*/ 1678 w 10250"/>
                <a:gd name="connsiteY63" fmla="*/ 8643 h 10000"/>
                <a:gd name="connsiteX64" fmla="*/ 5664 w 10250"/>
                <a:gd name="connsiteY64" fmla="*/ 8696 h 10000"/>
                <a:gd name="connsiteX65" fmla="*/ 1506 w 10250"/>
                <a:gd name="connsiteY65" fmla="*/ 8767 h 10000"/>
                <a:gd name="connsiteX66" fmla="*/ 4034 w 10250"/>
                <a:gd name="connsiteY66" fmla="*/ 8838 h 10000"/>
                <a:gd name="connsiteX67" fmla="*/ 1854 w 10250"/>
                <a:gd name="connsiteY67" fmla="*/ 8888 h 10000"/>
                <a:gd name="connsiteX68" fmla="*/ 1930 w 10250"/>
                <a:gd name="connsiteY68" fmla="*/ 8959 h 10000"/>
                <a:gd name="connsiteX69" fmla="*/ 2732 w 10250"/>
                <a:gd name="connsiteY69" fmla="*/ 9030 h 10000"/>
                <a:gd name="connsiteX70" fmla="*/ 2031 w 10250"/>
                <a:gd name="connsiteY70" fmla="*/ 9101 h 10000"/>
                <a:gd name="connsiteX71" fmla="*/ 1481 w 10250"/>
                <a:gd name="connsiteY71" fmla="*/ 9226 h 10000"/>
                <a:gd name="connsiteX72" fmla="*/ 2379 w 10250"/>
                <a:gd name="connsiteY72" fmla="*/ 9297 h 10000"/>
                <a:gd name="connsiteX73" fmla="*/ 2132 w 10250"/>
                <a:gd name="connsiteY73" fmla="*/ 9350 h 10000"/>
                <a:gd name="connsiteX74" fmla="*/ 2359 w 10250"/>
                <a:gd name="connsiteY74" fmla="*/ 9488 h 10000"/>
                <a:gd name="connsiteX75" fmla="*/ 2359 w 10250"/>
                <a:gd name="connsiteY75" fmla="*/ 9542 h 10000"/>
                <a:gd name="connsiteX76" fmla="*/ 3857 w 10250"/>
                <a:gd name="connsiteY76" fmla="*/ 9560 h 10000"/>
                <a:gd name="connsiteX77" fmla="*/ 4513 w 10250"/>
                <a:gd name="connsiteY77" fmla="*/ 9613 h 10000"/>
                <a:gd name="connsiteX78" fmla="*/ 2132 w 10250"/>
                <a:gd name="connsiteY78" fmla="*/ 9684 h 10000"/>
                <a:gd name="connsiteX79" fmla="*/ 1728 w 10250"/>
                <a:gd name="connsiteY79" fmla="*/ 9755 h 10000"/>
                <a:gd name="connsiteX80" fmla="*/ 1380 w 10250"/>
                <a:gd name="connsiteY80" fmla="*/ 9808 h 10000"/>
                <a:gd name="connsiteX81" fmla="*/ 3181 w 10250"/>
                <a:gd name="connsiteY81" fmla="*/ 9879 h 10000"/>
                <a:gd name="connsiteX82" fmla="*/ 3131 w 10250"/>
                <a:gd name="connsiteY82" fmla="*/ 9947 h 10000"/>
                <a:gd name="connsiteX83" fmla="*/ 3333 w 10250"/>
                <a:gd name="connsiteY83" fmla="*/ 10000 h 10000"/>
                <a:gd name="connsiteX84" fmla="*/ 250 w 10250"/>
                <a:gd name="connsiteY84" fmla="*/ 10000 h 10000"/>
                <a:gd name="connsiteX85" fmla="*/ 250 w 10250"/>
                <a:gd name="connsiteY85" fmla="*/ 0 h 10000"/>
                <a:gd name="connsiteX0" fmla="*/ 138 w 10138"/>
                <a:gd name="connsiteY0" fmla="*/ 0 h 10000"/>
                <a:gd name="connsiteX1" fmla="*/ 8836 w 10138"/>
                <a:gd name="connsiteY1" fmla="*/ 0 h 10000"/>
                <a:gd name="connsiteX2" fmla="*/ 8811 w 10138"/>
                <a:gd name="connsiteY2" fmla="*/ 71 h 10000"/>
                <a:gd name="connsiteX3" fmla="*/ 10037 w 10138"/>
                <a:gd name="connsiteY3" fmla="*/ 142 h 10000"/>
                <a:gd name="connsiteX4" fmla="*/ 9260 w 10138"/>
                <a:gd name="connsiteY4" fmla="*/ 195 h 10000"/>
                <a:gd name="connsiteX5" fmla="*/ 8584 w 10138"/>
                <a:gd name="connsiteY5" fmla="*/ 266 h 10000"/>
                <a:gd name="connsiteX6" fmla="*/ 8433 w 10138"/>
                <a:gd name="connsiteY6" fmla="*/ 334 h 10000"/>
                <a:gd name="connsiteX7" fmla="*/ 8761 w 10138"/>
                <a:gd name="connsiteY7" fmla="*/ 405 h 10000"/>
                <a:gd name="connsiteX8" fmla="*/ 7782 w 10138"/>
                <a:gd name="connsiteY8" fmla="*/ 458 h 10000"/>
                <a:gd name="connsiteX9" fmla="*/ 3347 w 10138"/>
                <a:gd name="connsiteY9" fmla="*/ 529 h 10000"/>
                <a:gd name="connsiteX10" fmla="*/ 3796 w 10138"/>
                <a:gd name="connsiteY10" fmla="*/ 600 h 10000"/>
                <a:gd name="connsiteX11" fmla="*/ 3947 w 10138"/>
                <a:gd name="connsiteY11" fmla="*/ 654 h 10000"/>
                <a:gd name="connsiteX12" fmla="*/ 3069 w 10138"/>
                <a:gd name="connsiteY12" fmla="*/ 725 h 10000"/>
                <a:gd name="connsiteX13" fmla="*/ 4401 w 10138"/>
                <a:gd name="connsiteY13" fmla="*/ 792 h 10000"/>
                <a:gd name="connsiteX14" fmla="*/ 4200 w 10138"/>
                <a:gd name="connsiteY14" fmla="*/ 863 h 10000"/>
                <a:gd name="connsiteX15" fmla="*/ 2873 w 10138"/>
                <a:gd name="connsiteY15" fmla="*/ 3016 h 10000"/>
                <a:gd name="connsiteX16" fmla="*/ 6803 w 10138"/>
                <a:gd name="connsiteY16" fmla="*/ 3087 h 10000"/>
                <a:gd name="connsiteX17" fmla="*/ 2393 w 10138"/>
                <a:gd name="connsiteY17" fmla="*/ 3140 h 10000"/>
                <a:gd name="connsiteX18" fmla="*/ 149 w 10138"/>
                <a:gd name="connsiteY18" fmla="*/ 3213 h 10000"/>
                <a:gd name="connsiteX19" fmla="*/ 129 w 10138"/>
                <a:gd name="connsiteY19" fmla="*/ 4130 h 10000"/>
                <a:gd name="connsiteX20" fmla="*/ 3347 w 10138"/>
                <a:gd name="connsiteY20" fmla="*/ 4128 h 10000"/>
                <a:gd name="connsiteX21" fmla="*/ 2570 w 10138"/>
                <a:gd name="connsiteY21" fmla="*/ 4199 h 10000"/>
                <a:gd name="connsiteX22" fmla="*/ 3170 w 10138"/>
                <a:gd name="connsiteY22" fmla="*/ 4252 h 10000"/>
                <a:gd name="connsiteX23" fmla="*/ 119 w 10138"/>
                <a:gd name="connsiteY23" fmla="*/ 4315 h 10000"/>
                <a:gd name="connsiteX24" fmla="*/ 139 w 10138"/>
                <a:gd name="connsiteY24" fmla="*/ 5508 h 10000"/>
                <a:gd name="connsiteX25" fmla="*/ 1541 w 10138"/>
                <a:gd name="connsiteY25" fmla="*/ 5503 h 10000"/>
                <a:gd name="connsiteX26" fmla="*/ 1969 w 10138"/>
                <a:gd name="connsiteY26" fmla="*/ 5556 h 10000"/>
                <a:gd name="connsiteX27" fmla="*/ 1843 w 10138"/>
                <a:gd name="connsiteY27" fmla="*/ 5627 h 10000"/>
                <a:gd name="connsiteX28" fmla="*/ 1566 w 10138"/>
                <a:gd name="connsiteY28" fmla="*/ 5698 h 10000"/>
                <a:gd name="connsiteX29" fmla="*/ 991 w 10138"/>
                <a:gd name="connsiteY29" fmla="*/ 5769 h 10000"/>
                <a:gd name="connsiteX30" fmla="*/ 139 w 10138"/>
                <a:gd name="connsiteY30" fmla="*/ 5821 h 10000"/>
                <a:gd name="connsiteX31" fmla="*/ 159 w 10138"/>
                <a:gd name="connsiteY31" fmla="*/ 6205 h 10000"/>
                <a:gd name="connsiteX32" fmla="*/ 1894 w 10138"/>
                <a:gd name="connsiteY32" fmla="*/ 6210 h 10000"/>
                <a:gd name="connsiteX33" fmla="*/ 2121 w 10138"/>
                <a:gd name="connsiteY33" fmla="*/ 6281 h 10000"/>
                <a:gd name="connsiteX34" fmla="*/ 1642 w 10138"/>
                <a:gd name="connsiteY34" fmla="*/ 6348 h 10000"/>
                <a:gd name="connsiteX35" fmla="*/ 1667 w 10138"/>
                <a:gd name="connsiteY35" fmla="*/ 6419 h 10000"/>
                <a:gd name="connsiteX36" fmla="*/ 159 w 10138"/>
                <a:gd name="connsiteY36" fmla="*/ 6439 h 10000"/>
                <a:gd name="connsiteX37" fmla="*/ 149 w 10138"/>
                <a:gd name="connsiteY37" fmla="*/ 7000 h 10000"/>
                <a:gd name="connsiteX38" fmla="*/ 2343 w 10138"/>
                <a:gd name="connsiteY38" fmla="*/ 7002 h 10000"/>
                <a:gd name="connsiteX39" fmla="*/ 2146 w 10138"/>
                <a:gd name="connsiteY39" fmla="*/ 7073 h 10000"/>
                <a:gd name="connsiteX40" fmla="*/ 2292 w 10138"/>
                <a:gd name="connsiteY40" fmla="*/ 7126 h 10000"/>
                <a:gd name="connsiteX41" fmla="*/ 2096 w 10138"/>
                <a:gd name="connsiteY41" fmla="*/ 7197 h 10000"/>
                <a:gd name="connsiteX42" fmla="*/ 2444 w 10138"/>
                <a:gd name="connsiteY42" fmla="*/ 7268 h 10000"/>
                <a:gd name="connsiteX43" fmla="*/ 4250 w 10138"/>
                <a:gd name="connsiteY43" fmla="*/ 7321 h 10000"/>
                <a:gd name="connsiteX44" fmla="*/ 3725 w 10138"/>
                <a:gd name="connsiteY44" fmla="*/ 7389 h 10000"/>
                <a:gd name="connsiteX45" fmla="*/ 3872 w 10138"/>
                <a:gd name="connsiteY45" fmla="*/ 7460 h 10000"/>
                <a:gd name="connsiteX46" fmla="*/ 5375 w 10138"/>
                <a:gd name="connsiteY46" fmla="*/ 7531 h 10000"/>
                <a:gd name="connsiteX47" fmla="*/ 6177 w 10138"/>
                <a:gd name="connsiteY47" fmla="*/ 7584 h 10000"/>
                <a:gd name="connsiteX48" fmla="*/ 6026 w 10138"/>
                <a:gd name="connsiteY48" fmla="*/ 7655 h 10000"/>
                <a:gd name="connsiteX49" fmla="*/ 4225 w 10138"/>
                <a:gd name="connsiteY49" fmla="*/ 7726 h 10000"/>
                <a:gd name="connsiteX50" fmla="*/ 3821 w 10138"/>
                <a:gd name="connsiteY50" fmla="*/ 7780 h 10000"/>
                <a:gd name="connsiteX51" fmla="*/ 3246 w 10138"/>
                <a:gd name="connsiteY51" fmla="*/ 7851 h 10000"/>
                <a:gd name="connsiteX52" fmla="*/ 2721 w 10138"/>
                <a:gd name="connsiteY52" fmla="*/ 7918 h 10000"/>
                <a:gd name="connsiteX53" fmla="*/ 6152 w 10138"/>
                <a:gd name="connsiteY53" fmla="*/ 7989 h 10000"/>
                <a:gd name="connsiteX54" fmla="*/ 10138 w 10138"/>
                <a:gd name="connsiteY54" fmla="*/ 8043 h 10000"/>
                <a:gd name="connsiteX55" fmla="*/ 4977 w 10138"/>
                <a:gd name="connsiteY55" fmla="*/ 8114 h 10000"/>
                <a:gd name="connsiteX56" fmla="*/ 2873 w 10138"/>
                <a:gd name="connsiteY56" fmla="*/ 8185 h 10000"/>
                <a:gd name="connsiteX57" fmla="*/ 2898 w 10138"/>
                <a:gd name="connsiteY57" fmla="*/ 8238 h 10000"/>
                <a:gd name="connsiteX58" fmla="*/ 5653 w 10138"/>
                <a:gd name="connsiteY58" fmla="*/ 8309 h 10000"/>
                <a:gd name="connsiteX59" fmla="*/ 5653 w 10138"/>
                <a:gd name="connsiteY59" fmla="*/ 8377 h 10000"/>
                <a:gd name="connsiteX60" fmla="*/ 4376 w 10138"/>
                <a:gd name="connsiteY60" fmla="*/ 8430 h 10000"/>
                <a:gd name="connsiteX61" fmla="*/ 2197 w 10138"/>
                <a:gd name="connsiteY61" fmla="*/ 8501 h 10000"/>
                <a:gd name="connsiteX62" fmla="*/ 2318 w 10138"/>
                <a:gd name="connsiteY62" fmla="*/ 8572 h 10000"/>
                <a:gd name="connsiteX63" fmla="*/ 1566 w 10138"/>
                <a:gd name="connsiteY63" fmla="*/ 8643 h 10000"/>
                <a:gd name="connsiteX64" fmla="*/ 5552 w 10138"/>
                <a:gd name="connsiteY64" fmla="*/ 8696 h 10000"/>
                <a:gd name="connsiteX65" fmla="*/ 1394 w 10138"/>
                <a:gd name="connsiteY65" fmla="*/ 8767 h 10000"/>
                <a:gd name="connsiteX66" fmla="*/ 3922 w 10138"/>
                <a:gd name="connsiteY66" fmla="*/ 8838 h 10000"/>
                <a:gd name="connsiteX67" fmla="*/ 1742 w 10138"/>
                <a:gd name="connsiteY67" fmla="*/ 8888 h 10000"/>
                <a:gd name="connsiteX68" fmla="*/ 1818 w 10138"/>
                <a:gd name="connsiteY68" fmla="*/ 8959 h 10000"/>
                <a:gd name="connsiteX69" fmla="*/ 2620 w 10138"/>
                <a:gd name="connsiteY69" fmla="*/ 9030 h 10000"/>
                <a:gd name="connsiteX70" fmla="*/ 1919 w 10138"/>
                <a:gd name="connsiteY70" fmla="*/ 9101 h 10000"/>
                <a:gd name="connsiteX71" fmla="*/ 1369 w 10138"/>
                <a:gd name="connsiteY71" fmla="*/ 9226 h 10000"/>
                <a:gd name="connsiteX72" fmla="*/ 2267 w 10138"/>
                <a:gd name="connsiteY72" fmla="*/ 9297 h 10000"/>
                <a:gd name="connsiteX73" fmla="*/ 2020 w 10138"/>
                <a:gd name="connsiteY73" fmla="*/ 9350 h 10000"/>
                <a:gd name="connsiteX74" fmla="*/ 2247 w 10138"/>
                <a:gd name="connsiteY74" fmla="*/ 9488 h 10000"/>
                <a:gd name="connsiteX75" fmla="*/ 2247 w 10138"/>
                <a:gd name="connsiteY75" fmla="*/ 9542 h 10000"/>
                <a:gd name="connsiteX76" fmla="*/ 3745 w 10138"/>
                <a:gd name="connsiteY76" fmla="*/ 9560 h 10000"/>
                <a:gd name="connsiteX77" fmla="*/ 4401 w 10138"/>
                <a:gd name="connsiteY77" fmla="*/ 9613 h 10000"/>
                <a:gd name="connsiteX78" fmla="*/ 2020 w 10138"/>
                <a:gd name="connsiteY78" fmla="*/ 9684 h 10000"/>
                <a:gd name="connsiteX79" fmla="*/ 1616 w 10138"/>
                <a:gd name="connsiteY79" fmla="*/ 9755 h 10000"/>
                <a:gd name="connsiteX80" fmla="*/ 1268 w 10138"/>
                <a:gd name="connsiteY80" fmla="*/ 9808 h 10000"/>
                <a:gd name="connsiteX81" fmla="*/ 3069 w 10138"/>
                <a:gd name="connsiteY81" fmla="*/ 9879 h 10000"/>
                <a:gd name="connsiteX82" fmla="*/ 3019 w 10138"/>
                <a:gd name="connsiteY82" fmla="*/ 9947 h 10000"/>
                <a:gd name="connsiteX83" fmla="*/ 3221 w 10138"/>
                <a:gd name="connsiteY83" fmla="*/ 10000 h 10000"/>
                <a:gd name="connsiteX84" fmla="*/ 138 w 10138"/>
                <a:gd name="connsiteY84" fmla="*/ 10000 h 10000"/>
                <a:gd name="connsiteX85" fmla="*/ 138 w 10138"/>
                <a:gd name="connsiteY85" fmla="*/ 0 h 10000"/>
                <a:gd name="connsiteX0" fmla="*/ 123 w 10123"/>
                <a:gd name="connsiteY0" fmla="*/ 0 h 10000"/>
                <a:gd name="connsiteX1" fmla="*/ 8821 w 10123"/>
                <a:gd name="connsiteY1" fmla="*/ 0 h 10000"/>
                <a:gd name="connsiteX2" fmla="*/ 8796 w 10123"/>
                <a:gd name="connsiteY2" fmla="*/ 71 h 10000"/>
                <a:gd name="connsiteX3" fmla="*/ 10022 w 10123"/>
                <a:gd name="connsiteY3" fmla="*/ 142 h 10000"/>
                <a:gd name="connsiteX4" fmla="*/ 9245 w 10123"/>
                <a:gd name="connsiteY4" fmla="*/ 195 h 10000"/>
                <a:gd name="connsiteX5" fmla="*/ 8569 w 10123"/>
                <a:gd name="connsiteY5" fmla="*/ 266 h 10000"/>
                <a:gd name="connsiteX6" fmla="*/ 8418 w 10123"/>
                <a:gd name="connsiteY6" fmla="*/ 334 h 10000"/>
                <a:gd name="connsiteX7" fmla="*/ 8746 w 10123"/>
                <a:gd name="connsiteY7" fmla="*/ 405 h 10000"/>
                <a:gd name="connsiteX8" fmla="*/ 7767 w 10123"/>
                <a:gd name="connsiteY8" fmla="*/ 458 h 10000"/>
                <a:gd name="connsiteX9" fmla="*/ 3332 w 10123"/>
                <a:gd name="connsiteY9" fmla="*/ 529 h 10000"/>
                <a:gd name="connsiteX10" fmla="*/ 3781 w 10123"/>
                <a:gd name="connsiteY10" fmla="*/ 600 h 10000"/>
                <a:gd name="connsiteX11" fmla="*/ 3932 w 10123"/>
                <a:gd name="connsiteY11" fmla="*/ 654 h 10000"/>
                <a:gd name="connsiteX12" fmla="*/ 3054 w 10123"/>
                <a:gd name="connsiteY12" fmla="*/ 725 h 10000"/>
                <a:gd name="connsiteX13" fmla="*/ 4386 w 10123"/>
                <a:gd name="connsiteY13" fmla="*/ 792 h 10000"/>
                <a:gd name="connsiteX14" fmla="*/ 4185 w 10123"/>
                <a:gd name="connsiteY14" fmla="*/ 863 h 10000"/>
                <a:gd name="connsiteX15" fmla="*/ 2858 w 10123"/>
                <a:gd name="connsiteY15" fmla="*/ 3016 h 10000"/>
                <a:gd name="connsiteX16" fmla="*/ 6788 w 10123"/>
                <a:gd name="connsiteY16" fmla="*/ 3087 h 10000"/>
                <a:gd name="connsiteX17" fmla="*/ 2378 w 10123"/>
                <a:gd name="connsiteY17" fmla="*/ 3140 h 10000"/>
                <a:gd name="connsiteX18" fmla="*/ 134 w 10123"/>
                <a:gd name="connsiteY18" fmla="*/ 3213 h 10000"/>
                <a:gd name="connsiteX19" fmla="*/ 134 w 10123"/>
                <a:gd name="connsiteY19" fmla="*/ 4045 h 10000"/>
                <a:gd name="connsiteX20" fmla="*/ 3332 w 10123"/>
                <a:gd name="connsiteY20" fmla="*/ 4128 h 10000"/>
                <a:gd name="connsiteX21" fmla="*/ 2555 w 10123"/>
                <a:gd name="connsiteY21" fmla="*/ 4199 h 10000"/>
                <a:gd name="connsiteX22" fmla="*/ 3155 w 10123"/>
                <a:gd name="connsiteY22" fmla="*/ 4252 h 10000"/>
                <a:gd name="connsiteX23" fmla="*/ 104 w 10123"/>
                <a:gd name="connsiteY23" fmla="*/ 4315 h 10000"/>
                <a:gd name="connsiteX24" fmla="*/ 124 w 10123"/>
                <a:gd name="connsiteY24" fmla="*/ 5508 h 10000"/>
                <a:gd name="connsiteX25" fmla="*/ 1526 w 10123"/>
                <a:gd name="connsiteY25" fmla="*/ 5503 h 10000"/>
                <a:gd name="connsiteX26" fmla="*/ 1954 w 10123"/>
                <a:gd name="connsiteY26" fmla="*/ 5556 h 10000"/>
                <a:gd name="connsiteX27" fmla="*/ 1828 w 10123"/>
                <a:gd name="connsiteY27" fmla="*/ 5627 h 10000"/>
                <a:gd name="connsiteX28" fmla="*/ 1551 w 10123"/>
                <a:gd name="connsiteY28" fmla="*/ 5698 h 10000"/>
                <a:gd name="connsiteX29" fmla="*/ 976 w 10123"/>
                <a:gd name="connsiteY29" fmla="*/ 5769 h 10000"/>
                <a:gd name="connsiteX30" fmla="*/ 124 w 10123"/>
                <a:gd name="connsiteY30" fmla="*/ 5821 h 10000"/>
                <a:gd name="connsiteX31" fmla="*/ 144 w 10123"/>
                <a:gd name="connsiteY31" fmla="*/ 6205 h 10000"/>
                <a:gd name="connsiteX32" fmla="*/ 1879 w 10123"/>
                <a:gd name="connsiteY32" fmla="*/ 6210 h 10000"/>
                <a:gd name="connsiteX33" fmla="*/ 2106 w 10123"/>
                <a:gd name="connsiteY33" fmla="*/ 6281 h 10000"/>
                <a:gd name="connsiteX34" fmla="*/ 1627 w 10123"/>
                <a:gd name="connsiteY34" fmla="*/ 6348 h 10000"/>
                <a:gd name="connsiteX35" fmla="*/ 1652 w 10123"/>
                <a:gd name="connsiteY35" fmla="*/ 6419 h 10000"/>
                <a:gd name="connsiteX36" fmla="*/ 144 w 10123"/>
                <a:gd name="connsiteY36" fmla="*/ 6439 h 10000"/>
                <a:gd name="connsiteX37" fmla="*/ 134 w 10123"/>
                <a:gd name="connsiteY37" fmla="*/ 7000 h 10000"/>
                <a:gd name="connsiteX38" fmla="*/ 2328 w 10123"/>
                <a:gd name="connsiteY38" fmla="*/ 7002 h 10000"/>
                <a:gd name="connsiteX39" fmla="*/ 2131 w 10123"/>
                <a:gd name="connsiteY39" fmla="*/ 7073 h 10000"/>
                <a:gd name="connsiteX40" fmla="*/ 2277 w 10123"/>
                <a:gd name="connsiteY40" fmla="*/ 7126 h 10000"/>
                <a:gd name="connsiteX41" fmla="*/ 2081 w 10123"/>
                <a:gd name="connsiteY41" fmla="*/ 7197 h 10000"/>
                <a:gd name="connsiteX42" fmla="*/ 2429 w 10123"/>
                <a:gd name="connsiteY42" fmla="*/ 7268 h 10000"/>
                <a:gd name="connsiteX43" fmla="*/ 4235 w 10123"/>
                <a:gd name="connsiteY43" fmla="*/ 7321 h 10000"/>
                <a:gd name="connsiteX44" fmla="*/ 3710 w 10123"/>
                <a:gd name="connsiteY44" fmla="*/ 7389 h 10000"/>
                <a:gd name="connsiteX45" fmla="*/ 3857 w 10123"/>
                <a:gd name="connsiteY45" fmla="*/ 7460 h 10000"/>
                <a:gd name="connsiteX46" fmla="*/ 5360 w 10123"/>
                <a:gd name="connsiteY46" fmla="*/ 7531 h 10000"/>
                <a:gd name="connsiteX47" fmla="*/ 6162 w 10123"/>
                <a:gd name="connsiteY47" fmla="*/ 7584 h 10000"/>
                <a:gd name="connsiteX48" fmla="*/ 6011 w 10123"/>
                <a:gd name="connsiteY48" fmla="*/ 7655 h 10000"/>
                <a:gd name="connsiteX49" fmla="*/ 4210 w 10123"/>
                <a:gd name="connsiteY49" fmla="*/ 7726 h 10000"/>
                <a:gd name="connsiteX50" fmla="*/ 3806 w 10123"/>
                <a:gd name="connsiteY50" fmla="*/ 7780 h 10000"/>
                <a:gd name="connsiteX51" fmla="*/ 3231 w 10123"/>
                <a:gd name="connsiteY51" fmla="*/ 7851 h 10000"/>
                <a:gd name="connsiteX52" fmla="*/ 2706 w 10123"/>
                <a:gd name="connsiteY52" fmla="*/ 7918 h 10000"/>
                <a:gd name="connsiteX53" fmla="*/ 6137 w 10123"/>
                <a:gd name="connsiteY53" fmla="*/ 7989 h 10000"/>
                <a:gd name="connsiteX54" fmla="*/ 10123 w 10123"/>
                <a:gd name="connsiteY54" fmla="*/ 8043 h 10000"/>
                <a:gd name="connsiteX55" fmla="*/ 4962 w 10123"/>
                <a:gd name="connsiteY55" fmla="*/ 8114 h 10000"/>
                <a:gd name="connsiteX56" fmla="*/ 2858 w 10123"/>
                <a:gd name="connsiteY56" fmla="*/ 8185 h 10000"/>
                <a:gd name="connsiteX57" fmla="*/ 2883 w 10123"/>
                <a:gd name="connsiteY57" fmla="*/ 8238 h 10000"/>
                <a:gd name="connsiteX58" fmla="*/ 5638 w 10123"/>
                <a:gd name="connsiteY58" fmla="*/ 8309 h 10000"/>
                <a:gd name="connsiteX59" fmla="*/ 5638 w 10123"/>
                <a:gd name="connsiteY59" fmla="*/ 8377 h 10000"/>
                <a:gd name="connsiteX60" fmla="*/ 4361 w 10123"/>
                <a:gd name="connsiteY60" fmla="*/ 8430 h 10000"/>
                <a:gd name="connsiteX61" fmla="*/ 2182 w 10123"/>
                <a:gd name="connsiteY61" fmla="*/ 8501 h 10000"/>
                <a:gd name="connsiteX62" fmla="*/ 2303 w 10123"/>
                <a:gd name="connsiteY62" fmla="*/ 8572 h 10000"/>
                <a:gd name="connsiteX63" fmla="*/ 1551 w 10123"/>
                <a:gd name="connsiteY63" fmla="*/ 8643 h 10000"/>
                <a:gd name="connsiteX64" fmla="*/ 5537 w 10123"/>
                <a:gd name="connsiteY64" fmla="*/ 8696 h 10000"/>
                <a:gd name="connsiteX65" fmla="*/ 1379 w 10123"/>
                <a:gd name="connsiteY65" fmla="*/ 8767 h 10000"/>
                <a:gd name="connsiteX66" fmla="*/ 3907 w 10123"/>
                <a:gd name="connsiteY66" fmla="*/ 8838 h 10000"/>
                <a:gd name="connsiteX67" fmla="*/ 1727 w 10123"/>
                <a:gd name="connsiteY67" fmla="*/ 8888 h 10000"/>
                <a:gd name="connsiteX68" fmla="*/ 1803 w 10123"/>
                <a:gd name="connsiteY68" fmla="*/ 8959 h 10000"/>
                <a:gd name="connsiteX69" fmla="*/ 2605 w 10123"/>
                <a:gd name="connsiteY69" fmla="*/ 9030 h 10000"/>
                <a:gd name="connsiteX70" fmla="*/ 1904 w 10123"/>
                <a:gd name="connsiteY70" fmla="*/ 9101 h 10000"/>
                <a:gd name="connsiteX71" fmla="*/ 1354 w 10123"/>
                <a:gd name="connsiteY71" fmla="*/ 9226 h 10000"/>
                <a:gd name="connsiteX72" fmla="*/ 2252 w 10123"/>
                <a:gd name="connsiteY72" fmla="*/ 9297 h 10000"/>
                <a:gd name="connsiteX73" fmla="*/ 2005 w 10123"/>
                <a:gd name="connsiteY73" fmla="*/ 9350 h 10000"/>
                <a:gd name="connsiteX74" fmla="*/ 2232 w 10123"/>
                <a:gd name="connsiteY74" fmla="*/ 9488 h 10000"/>
                <a:gd name="connsiteX75" fmla="*/ 2232 w 10123"/>
                <a:gd name="connsiteY75" fmla="*/ 9542 h 10000"/>
                <a:gd name="connsiteX76" fmla="*/ 3730 w 10123"/>
                <a:gd name="connsiteY76" fmla="*/ 9560 h 10000"/>
                <a:gd name="connsiteX77" fmla="*/ 4386 w 10123"/>
                <a:gd name="connsiteY77" fmla="*/ 9613 h 10000"/>
                <a:gd name="connsiteX78" fmla="*/ 2005 w 10123"/>
                <a:gd name="connsiteY78" fmla="*/ 9684 h 10000"/>
                <a:gd name="connsiteX79" fmla="*/ 1601 w 10123"/>
                <a:gd name="connsiteY79" fmla="*/ 9755 h 10000"/>
                <a:gd name="connsiteX80" fmla="*/ 1253 w 10123"/>
                <a:gd name="connsiteY80" fmla="*/ 9808 h 10000"/>
                <a:gd name="connsiteX81" fmla="*/ 3054 w 10123"/>
                <a:gd name="connsiteY81" fmla="*/ 9879 h 10000"/>
                <a:gd name="connsiteX82" fmla="*/ 3004 w 10123"/>
                <a:gd name="connsiteY82" fmla="*/ 9947 h 10000"/>
                <a:gd name="connsiteX83" fmla="*/ 3206 w 10123"/>
                <a:gd name="connsiteY83" fmla="*/ 10000 h 10000"/>
                <a:gd name="connsiteX84" fmla="*/ 123 w 10123"/>
                <a:gd name="connsiteY84" fmla="*/ 10000 h 10000"/>
                <a:gd name="connsiteX85" fmla="*/ 123 w 10123"/>
                <a:gd name="connsiteY85" fmla="*/ 0 h 10000"/>
                <a:gd name="connsiteX0" fmla="*/ 19 w 10019"/>
                <a:gd name="connsiteY0" fmla="*/ 0 h 10000"/>
                <a:gd name="connsiteX1" fmla="*/ 8717 w 10019"/>
                <a:gd name="connsiteY1" fmla="*/ 0 h 10000"/>
                <a:gd name="connsiteX2" fmla="*/ 8692 w 10019"/>
                <a:gd name="connsiteY2" fmla="*/ 71 h 10000"/>
                <a:gd name="connsiteX3" fmla="*/ 9918 w 10019"/>
                <a:gd name="connsiteY3" fmla="*/ 142 h 10000"/>
                <a:gd name="connsiteX4" fmla="*/ 9141 w 10019"/>
                <a:gd name="connsiteY4" fmla="*/ 195 h 10000"/>
                <a:gd name="connsiteX5" fmla="*/ 8465 w 10019"/>
                <a:gd name="connsiteY5" fmla="*/ 266 h 10000"/>
                <a:gd name="connsiteX6" fmla="*/ 8314 w 10019"/>
                <a:gd name="connsiteY6" fmla="*/ 334 h 10000"/>
                <a:gd name="connsiteX7" fmla="*/ 8642 w 10019"/>
                <a:gd name="connsiteY7" fmla="*/ 405 h 10000"/>
                <a:gd name="connsiteX8" fmla="*/ 7663 w 10019"/>
                <a:gd name="connsiteY8" fmla="*/ 458 h 10000"/>
                <a:gd name="connsiteX9" fmla="*/ 3228 w 10019"/>
                <a:gd name="connsiteY9" fmla="*/ 529 h 10000"/>
                <a:gd name="connsiteX10" fmla="*/ 3677 w 10019"/>
                <a:gd name="connsiteY10" fmla="*/ 600 h 10000"/>
                <a:gd name="connsiteX11" fmla="*/ 3828 w 10019"/>
                <a:gd name="connsiteY11" fmla="*/ 654 h 10000"/>
                <a:gd name="connsiteX12" fmla="*/ 2950 w 10019"/>
                <a:gd name="connsiteY12" fmla="*/ 725 h 10000"/>
                <a:gd name="connsiteX13" fmla="*/ 4282 w 10019"/>
                <a:gd name="connsiteY13" fmla="*/ 792 h 10000"/>
                <a:gd name="connsiteX14" fmla="*/ 4081 w 10019"/>
                <a:gd name="connsiteY14" fmla="*/ 863 h 10000"/>
                <a:gd name="connsiteX15" fmla="*/ 2754 w 10019"/>
                <a:gd name="connsiteY15" fmla="*/ 3016 h 10000"/>
                <a:gd name="connsiteX16" fmla="*/ 6684 w 10019"/>
                <a:gd name="connsiteY16" fmla="*/ 3087 h 10000"/>
                <a:gd name="connsiteX17" fmla="*/ 2274 w 10019"/>
                <a:gd name="connsiteY17" fmla="*/ 3140 h 10000"/>
                <a:gd name="connsiteX18" fmla="*/ 30 w 10019"/>
                <a:gd name="connsiteY18" fmla="*/ 3213 h 10000"/>
                <a:gd name="connsiteX19" fmla="*/ 30 w 10019"/>
                <a:gd name="connsiteY19" fmla="*/ 4045 h 10000"/>
                <a:gd name="connsiteX20" fmla="*/ 3228 w 10019"/>
                <a:gd name="connsiteY20" fmla="*/ 4128 h 10000"/>
                <a:gd name="connsiteX21" fmla="*/ 2451 w 10019"/>
                <a:gd name="connsiteY21" fmla="*/ 4199 h 10000"/>
                <a:gd name="connsiteX22" fmla="*/ 3051 w 10019"/>
                <a:gd name="connsiteY22" fmla="*/ 4252 h 10000"/>
                <a:gd name="connsiteX23" fmla="*/ 0 w 10019"/>
                <a:gd name="connsiteY23" fmla="*/ 4315 h 10000"/>
                <a:gd name="connsiteX24" fmla="*/ 20 w 10019"/>
                <a:gd name="connsiteY24" fmla="*/ 5508 h 10000"/>
                <a:gd name="connsiteX25" fmla="*/ 1422 w 10019"/>
                <a:gd name="connsiteY25" fmla="*/ 5503 h 10000"/>
                <a:gd name="connsiteX26" fmla="*/ 1850 w 10019"/>
                <a:gd name="connsiteY26" fmla="*/ 5556 h 10000"/>
                <a:gd name="connsiteX27" fmla="*/ 1724 w 10019"/>
                <a:gd name="connsiteY27" fmla="*/ 5627 h 10000"/>
                <a:gd name="connsiteX28" fmla="*/ 1447 w 10019"/>
                <a:gd name="connsiteY28" fmla="*/ 5698 h 10000"/>
                <a:gd name="connsiteX29" fmla="*/ 872 w 10019"/>
                <a:gd name="connsiteY29" fmla="*/ 5769 h 10000"/>
                <a:gd name="connsiteX30" fmla="*/ 20 w 10019"/>
                <a:gd name="connsiteY30" fmla="*/ 5821 h 10000"/>
                <a:gd name="connsiteX31" fmla="*/ 40 w 10019"/>
                <a:gd name="connsiteY31" fmla="*/ 6205 h 10000"/>
                <a:gd name="connsiteX32" fmla="*/ 1775 w 10019"/>
                <a:gd name="connsiteY32" fmla="*/ 6210 h 10000"/>
                <a:gd name="connsiteX33" fmla="*/ 2002 w 10019"/>
                <a:gd name="connsiteY33" fmla="*/ 6281 h 10000"/>
                <a:gd name="connsiteX34" fmla="*/ 1523 w 10019"/>
                <a:gd name="connsiteY34" fmla="*/ 6348 h 10000"/>
                <a:gd name="connsiteX35" fmla="*/ 1548 w 10019"/>
                <a:gd name="connsiteY35" fmla="*/ 6419 h 10000"/>
                <a:gd name="connsiteX36" fmla="*/ 40 w 10019"/>
                <a:gd name="connsiteY36" fmla="*/ 6439 h 10000"/>
                <a:gd name="connsiteX37" fmla="*/ 30 w 10019"/>
                <a:gd name="connsiteY37" fmla="*/ 7000 h 10000"/>
                <a:gd name="connsiteX38" fmla="*/ 2224 w 10019"/>
                <a:gd name="connsiteY38" fmla="*/ 7002 h 10000"/>
                <a:gd name="connsiteX39" fmla="*/ 2027 w 10019"/>
                <a:gd name="connsiteY39" fmla="*/ 7073 h 10000"/>
                <a:gd name="connsiteX40" fmla="*/ 2173 w 10019"/>
                <a:gd name="connsiteY40" fmla="*/ 7126 h 10000"/>
                <a:gd name="connsiteX41" fmla="*/ 1977 w 10019"/>
                <a:gd name="connsiteY41" fmla="*/ 7197 h 10000"/>
                <a:gd name="connsiteX42" fmla="*/ 2325 w 10019"/>
                <a:gd name="connsiteY42" fmla="*/ 7268 h 10000"/>
                <a:gd name="connsiteX43" fmla="*/ 4131 w 10019"/>
                <a:gd name="connsiteY43" fmla="*/ 7321 h 10000"/>
                <a:gd name="connsiteX44" fmla="*/ 3606 w 10019"/>
                <a:gd name="connsiteY44" fmla="*/ 7389 h 10000"/>
                <a:gd name="connsiteX45" fmla="*/ 3753 w 10019"/>
                <a:gd name="connsiteY45" fmla="*/ 7460 h 10000"/>
                <a:gd name="connsiteX46" fmla="*/ 5256 w 10019"/>
                <a:gd name="connsiteY46" fmla="*/ 7531 h 10000"/>
                <a:gd name="connsiteX47" fmla="*/ 6058 w 10019"/>
                <a:gd name="connsiteY47" fmla="*/ 7584 h 10000"/>
                <a:gd name="connsiteX48" fmla="*/ 5907 w 10019"/>
                <a:gd name="connsiteY48" fmla="*/ 7655 h 10000"/>
                <a:gd name="connsiteX49" fmla="*/ 4106 w 10019"/>
                <a:gd name="connsiteY49" fmla="*/ 7726 h 10000"/>
                <a:gd name="connsiteX50" fmla="*/ 3702 w 10019"/>
                <a:gd name="connsiteY50" fmla="*/ 7780 h 10000"/>
                <a:gd name="connsiteX51" fmla="*/ 3127 w 10019"/>
                <a:gd name="connsiteY51" fmla="*/ 7851 h 10000"/>
                <a:gd name="connsiteX52" fmla="*/ 2602 w 10019"/>
                <a:gd name="connsiteY52" fmla="*/ 7918 h 10000"/>
                <a:gd name="connsiteX53" fmla="*/ 6033 w 10019"/>
                <a:gd name="connsiteY53" fmla="*/ 7989 h 10000"/>
                <a:gd name="connsiteX54" fmla="*/ 10019 w 10019"/>
                <a:gd name="connsiteY54" fmla="*/ 8043 h 10000"/>
                <a:gd name="connsiteX55" fmla="*/ 4858 w 10019"/>
                <a:gd name="connsiteY55" fmla="*/ 8114 h 10000"/>
                <a:gd name="connsiteX56" fmla="*/ 2754 w 10019"/>
                <a:gd name="connsiteY56" fmla="*/ 8185 h 10000"/>
                <a:gd name="connsiteX57" fmla="*/ 2779 w 10019"/>
                <a:gd name="connsiteY57" fmla="*/ 8238 h 10000"/>
                <a:gd name="connsiteX58" fmla="*/ 5534 w 10019"/>
                <a:gd name="connsiteY58" fmla="*/ 8309 h 10000"/>
                <a:gd name="connsiteX59" fmla="*/ 5534 w 10019"/>
                <a:gd name="connsiteY59" fmla="*/ 8377 h 10000"/>
                <a:gd name="connsiteX60" fmla="*/ 4257 w 10019"/>
                <a:gd name="connsiteY60" fmla="*/ 8430 h 10000"/>
                <a:gd name="connsiteX61" fmla="*/ 2078 w 10019"/>
                <a:gd name="connsiteY61" fmla="*/ 8501 h 10000"/>
                <a:gd name="connsiteX62" fmla="*/ 2199 w 10019"/>
                <a:gd name="connsiteY62" fmla="*/ 8572 h 10000"/>
                <a:gd name="connsiteX63" fmla="*/ 1447 w 10019"/>
                <a:gd name="connsiteY63" fmla="*/ 8643 h 10000"/>
                <a:gd name="connsiteX64" fmla="*/ 5433 w 10019"/>
                <a:gd name="connsiteY64" fmla="*/ 8696 h 10000"/>
                <a:gd name="connsiteX65" fmla="*/ 1275 w 10019"/>
                <a:gd name="connsiteY65" fmla="*/ 8767 h 10000"/>
                <a:gd name="connsiteX66" fmla="*/ 3803 w 10019"/>
                <a:gd name="connsiteY66" fmla="*/ 8838 h 10000"/>
                <a:gd name="connsiteX67" fmla="*/ 1623 w 10019"/>
                <a:gd name="connsiteY67" fmla="*/ 8888 h 10000"/>
                <a:gd name="connsiteX68" fmla="*/ 1699 w 10019"/>
                <a:gd name="connsiteY68" fmla="*/ 8959 h 10000"/>
                <a:gd name="connsiteX69" fmla="*/ 2501 w 10019"/>
                <a:gd name="connsiteY69" fmla="*/ 9030 h 10000"/>
                <a:gd name="connsiteX70" fmla="*/ 1800 w 10019"/>
                <a:gd name="connsiteY70" fmla="*/ 9101 h 10000"/>
                <a:gd name="connsiteX71" fmla="*/ 1250 w 10019"/>
                <a:gd name="connsiteY71" fmla="*/ 9226 h 10000"/>
                <a:gd name="connsiteX72" fmla="*/ 2148 w 10019"/>
                <a:gd name="connsiteY72" fmla="*/ 9297 h 10000"/>
                <a:gd name="connsiteX73" fmla="*/ 1901 w 10019"/>
                <a:gd name="connsiteY73" fmla="*/ 9350 h 10000"/>
                <a:gd name="connsiteX74" fmla="*/ 2128 w 10019"/>
                <a:gd name="connsiteY74" fmla="*/ 9488 h 10000"/>
                <a:gd name="connsiteX75" fmla="*/ 2128 w 10019"/>
                <a:gd name="connsiteY75" fmla="*/ 9542 h 10000"/>
                <a:gd name="connsiteX76" fmla="*/ 3626 w 10019"/>
                <a:gd name="connsiteY76" fmla="*/ 9560 h 10000"/>
                <a:gd name="connsiteX77" fmla="*/ 4282 w 10019"/>
                <a:gd name="connsiteY77" fmla="*/ 9613 h 10000"/>
                <a:gd name="connsiteX78" fmla="*/ 1901 w 10019"/>
                <a:gd name="connsiteY78" fmla="*/ 9684 h 10000"/>
                <a:gd name="connsiteX79" fmla="*/ 1497 w 10019"/>
                <a:gd name="connsiteY79" fmla="*/ 9755 h 10000"/>
                <a:gd name="connsiteX80" fmla="*/ 1149 w 10019"/>
                <a:gd name="connsiteY80" fmla="*/ 9808 h 10000"/>
                <a:gd name="connsiteX81" fmla="*/ 2950 w 10019"/>
                <a:gd name="connsiteY81" fmla="*/ 9879 h 10000"/>
                <a:gd name="connsiteX82" fmla="*/ 2900 w 10019"/>
                <a:gd name="connsiteY82" fmla="*/ 9947 h 10000"/>
                <a:gd name="connsiteX83" fmla="*/ 3102 w 10019"/>
                <a:gd name="connsiteY83" fmla="*/ 10000 h 10000"/>
                <a:gd name="connsiteX84" fmla="*/ 19 w 10019"/>
                <a:gd name="connsiteY84" fmla="*/ 10000 h 10000"/>
                <a:gd name="connsiteX85" fmla="*/ 19 w 10019"/>
                <a:gd name="connsiteY85" fmla="*/ 0 h 10000"/>
                <a:gd name="connsiteX0" fmla="*/ 29 w 10029"/>
                <a:gd name="connsiteY0" fmla="*/ 0 h 10000"/>
                <a:gd name="connsiteX1" fmla="*/ 8727 w 10029"/>
                <a:gd name="connsiteY1" fmla="*/ 0 h 10000"/>
                <a:gd name="connsiteX2" fmla="*/ 8702 w 10029"/>
                <a:gd name="connsiteY2" fmla="*/ 71 h 10000"/>
                <a:gd name="connsiteX3" fmla="*/ 9928 w 10029"/>
                <a:gd name="connsiteY3" fmla="*/ 142 h 10000"/>
                <a:gd name="connsiteX4" fmla="*/ 9151 w 10029"/>
                <a:gd name="connsiteY4" fmla="*/ 195 h 10000"/>
                <a:gd name="connsiteX5" fmla="*/ 8475 w 10029"/>
                <a:gd name="connsiteY5" fmla="*/ 266 h 10000"/>
                <a:gd name="connsiteX6" fmla="*/ 8324 w 10029"/>
                <a:gd name="connsiteY6" fmla="*/ 334 h 10000"/>
                <a:gd name="connsiteX7" fmla="*/ 8652 w 10029"/>
                <a:gd name="connsiteY7" fmla="*/ 405 h 10000"/>
                <a:gd name="connsiteX8" fmla="*/ 7673 w 10029"/>
                <a:gd name="connsiteY8" fmla="*/ 458 h 10000"/>
                <a:gd name="connsiteX9" fmla="*/ 3238 w 10029"/>
                <a:gd name="connsiteY9" fmla="*/ 529 h 10000"/>
                <a:gd name="connsiteX10" fmla="*/ 3687 w 10029"/>
                <a:gd name="connsiteY10" fmla="*/ 600 h 10000"/>
                <a:gd name="connsiteX11" fmla="*/ 3838 w 10029"/>
                <a:gd name="connsiteY11" fmla="*/ 654 h 10000"/>
                <a:gd name="connsiteX12" fmla="*/ 2960 w 10029"/>
                <a:gd name="connsiteY12" fmla="*/ 725 h 10000"/>
                <a:gd name="connsiteX13" fmla="*/ 4292 w 10029"/>
                <a:gd name="connsiteY13" fmla="*/ 792 h 10000"/>
                <a:gd name="connsiteX14" fmla="*/ 4091 w 10029"/>
                <a:gd name="connsiteY14" fmla="*/ 863 h 10000"/>
                <a:gd name="connsiteX15" fmla="*/ 2764 w 10029"/>
                <a:gd name="connsiteY15" fmla="*/ 3016 h 10000"/>
                <a:gd name="connsiteX16" fmla="*/ 6694 w 10029"/>
                <a:gd name="connsiteY16" fmla="*/ 3087 h 10000"/>
                <a:gd name="connsiteX17" fmla="*/ 2284 w 10029"/>
                <a:gd name="connsiteY17" fmla="*/ 3140 h 10000"/>
                <a:gd name="connsiteX18" fmla="*/ 40 w 10029"/>
                <a:gd name="connsiteY18" fmla="*/ 3213 h 10000"/>
                <a:gd name="connsiteX19" fmla="*/ 40 w 10029"/>
                <a:gd name="connsiteY19" fmla="*/ 4045 h 10000"/>
                <a:gd name="connsiteX20" fmla="*/ 3238 w 10029"/>
                <a:gd name="connsiteY20" fmla="*/ 4128 h 10000"/>
                <a:gd name="connsiteX21" fmla="*/ 2461 w 10029"/>
                <a:gd name="connsiteY21" fmla="*/ 4199 h 10000"/>
                <a:gd name="connsiteX22" fmla="*/ 3061 w 10029"/>
                <a:gd name="connsiteY22" fmla="*/ 4252 h 10000"/>
                <a:gd name="connsiteX23" fmla="*/ 10 w 10029"/>
                <a:gd name="connsiteY23" fmla="*/ 4315 h 10000"/>
                <a:gd name="connsiteX24" fmla="*/ 0 w 10029"/>
                <a:gd name="connsiteY24" fmla="*/ 5472 h 10000"/>
                <a:gd name="connsiteX25" fmla="*/ 1432 w 10029"/>
                <a:gd name="connsiteY25" fmla="*/ 5503 h 10000"/>
                <a:gd name="connsiteX26" fmla="*/ 1860 w 10029"/>
                <a:gd name="connsiteY26" fmla="*/ 5556 h 10000"/>
                <a:gd name="connsiteX27" fmla="*/ 1734 w 10029"/>
                <a:gd name="connsiteY27" fmla="*/ 5627 h 10000"/>
                <a:gd name="connsiteX28" fmla="*/ 1457 w 10029"/>
                <a:gd name="connsiteY28" fmla="*/ 5698 h 10000"/>
                <a:gd name="connsiteX29" fmla="*/ 882 w 10029"/>
                <a:gd name="connsiteY29" fmla="*/ 5769 h 10000"/>
                <a:gd name="connsiteX30" fmla="*/ 30 w 10029"/>
                <a:gd name="connsiteY30" fmla="*/ 5821 h 10000"/>
                <a:gd name="connsiteX31" fmla="*/ 50 w 10029"/>
                <a:gd name="connsiteY31" fmla="*/ 6205 h 10000"/>
                <a:gd name="connsiteX32" fmla="*/ 1785 w 10029"/>
                <a:gd name="connsiteY32" fmla="*/ 6210 h 10000"/>
                <a:gd name="connsiteX33" fmla="*/ 2012 w 10029"/>
                <a:gd name="connsiteY33" fmla="*/ 6281 h 10000"/>
                <a:gd name="connsiteX34" fmla="*/ 1533 w 10029"/>
                <a:gd name="connsiteY34" fmla="*/ 6348 h 10000"/>
                <a:gd name="connsiteX35" fmla="*/ 1558 w 10029"/>
                <a:gd name="connsiteY35" fmla="*/ 6419 h 10000"/>
                <a:gd name="connsiteX36" fmla="*/ 50 w 10029"/>
                <a:gd name="connsiteY36" fmla="*/ 6439 h 10000"/>
                <a:gd name="connsiteX37" fmla="*/ 40 w 10029"/>
                <a:gd name="connsiteY37" fmla="*/ 7000 h 10000"/>
                <a:gd name="connsiteX38" fmla="*/ 2234 w 10029"/>
                <a:gd name="connsiteY38" fmla="*/ 7002 h 10000"/>
                <a:gd name="connsiteX39" fmla="*/ 2037 w 10029"/>
                <a:gd name="connsiteY39" fmla="*/ 7073 h 10000"/>
                <a:gd name="connsiteX40" fmla="*/ 2183 w 10029"/>
                <a:gd name="connsiteY40" fmla="*/ 7126 h 10000"/>
                <a:gd name="connsiteX41" fmla="*/ 1987 w 10029"/>
                <a:gd name="connsiteY41" fmla="*/ 7197 h 10000"/>
                <a:gd name="connsiteX42" fmla="*/ 2335 w 10029"/>
                <a:gd name="connsiteY42" fmla="*/ 7268 h 10000"/>
                <a:gd name="connsiteX43" fmla="*/ 4141 w 10029"/>
                <a:gd name="connsiteY43" fmla="*/ 7321 h 10000"/>
                <a:gd name="connsiteX44" fmla="*/ 3616 w 10029"/>
                <a:gd name="connsiteY44" fmla="*/ 7389 h 10000"/>
                <a:gd name="connsiteX45" fmla="*/ 3763 w 10029"/>
                <a:gd name="connsiteY45" fmla="*/ 7460 h 10000"/>
                <a:gd name="connsiteX46" fmla="*/ 5266 w 10029"/>
                <a:gd name="connsiteY46" fmla="*/ 7531 h 10000"/>
                <a:gd name="connsiteX47" fmla="*/ 6068 w 10029"/>
                <a:gd name="connsiteY47" fmla="*/ 7584 h 10000"/>
                <a:gd name="connsiteX48" fmla="*/ 5917 w 10029"/>
                <a:gd name="connsiteY48" fmla="*/ 7655 h 10000"/>
                <a:gd name="connsiteX49" fmla="*/ 4116 w 10029"/>
                <a:gd name="connsiteY49" fmla="*/ 7726 h 10000"/>
                <a:gd name="connsiteX50" fmla="*/ 3712 w 10029"/>
                <a:gd name="connsiteY50" fmla="*/ 7780 h 10000"/>
                <a:gd name="connsiteX51" fmla="*/ 3137 w 10029"/>
                <a:gd name="connsiteY51" fmla="*/ 7851 h 10000"/>
                <a:gd name="connsiteX52" fmla="*/ 2612 w 10029"/>
                <a:gd name="connsiteY52" fmla="*/ 7918 h 10000"/>
                <a:gd name="connsiteX53" fmla="*/ 6043 w 10029"/>
                <a:gd name="connsiteY53" fmla="*/ 7989 h 10000"/>
                <a:gd name="connsiteX54" fmla="*/ 10029 w 10029"/>
                <a:gd name="connsiteY54" fmla="*/ 8043 h 10000"/>
                <a:gd name="connsiteX55" fmla="*/ 4868 w 10029"/>
                <a:gd name="connsiteY55" fmla="*/ 8114 h 10000"/>
                <a:gd name="connsiteX56" fmla="*/ 2764 w 10029"/>
                <a:gd name="connsiteY56" fmla="*/ 8185 h 10000"/>
                <a:gd name="connsiteX57" fmla="*/ 2789 w 10029"/>
                <a:gd name="connsiteY57" fmla="*/ 8238 h 10000"/>
                <a:gd name="connsiteX58" fmla="*/ 5544 w 10029"/>
                <a:gd name="connsiteY58" fmla="*/ 8309 h 10000"/>
                <a:gd name="connsiteX59" fmla="*/ 5544 w 10029"/>
                <a:gd name="connsiteY59" fmla="*/ 8377 h 10000"/>
                <a:gd name="connsiteX60" fmla="*/ 4267 w 10029"/>
                <a:gd name="connsiteY60" fmla="*/ 8430 h 10000"/>
                <a:gd name="connsiteX61" fmla="*/ 2088 w 10029"/>
                <a:gd name="connsiteY61" fmla="*/ 8501 h 10000"/>
                <a:gd name="connsiteX62" fmla="*/ 2209 w 10029"/>
                <a:gd name="connsiteY62" fmla="*/ 8572 h 10000"/>
                <a:gd name="connsiteX63" fmla="*/ 1457 w 10029"/>
                <a:gd name="connsiteY63" fmla="*/ 8643 h 10000"/>
                <a:gd name="connsiteX64" fmla="*/ 5443 w 10029"/>
                <a:gd name="connsiteY64" fmla="*/ 8696 h 10000"/>
                <a:gd name="connsiteX65" fmla="*/ 1285 w 10029"/>
                <a:gd name="connsiteY65" fmla="*/ 8767 h 10000"/>
                <a:gd name="connsiteX66" fmla="*/ 3813 w 10029"/>
                <a:gd name="connsiteY66" fmla="*/ 8838 h 10000"/>
                <a:gd name="connsiteX67" fmla="*/ 1633 w 10029"/>
                <a:gd name="connsiteY67" fmla="*/ 8888 h 10000"/>
                <a:gd name="connsiteX68" fmla="*/ 1709 w 10029"/>
                <a:gd name="connsiteY68" fmla="*/ 8959 h 10000"/>
                <a:gd name="connsiteX69" fmla="*/ 2511 w 10029"/>
                <a:gd name="connsiteY69" fmla="*/ 9030 h 10000"/>
                <a:gd name="connsiteX70" fmla="*/ 1810 w 10029"/>
                <a:gd name="connsiteY70" fmla="*/ 9101 h 10000"/>
                <a:gd name="connsiteX71" fmla="*/ 1260 w 10029"/>
                <a:gd name="connsiteY71" fmla="*/ 9226 h 10000"/>
                <a:gd name="connsiteX72" fmla="*/ 2158 w 10029"/>
                <a:gd name="connsiteY72" fmla="*/ 9297 h 10000"/>
                <a:gd name="connsiteX73" fmla="*/ 1911 w 10029"/>
                <a:gd name="connsiteY73" fmla="*/ 9350 h 10000"/>
                <a:gd name="connsiteX74" fmla="*/ 2138 w 10029"/>
                <a:gd name="connsiteY74" fmla="*/ 9488 h 10000"/>
                <a:gd name="connsiteX75" fmla="*/ 2138 w 10029"/>
                <a:gd name="connsiteY75" fmla="*/ 9542 h 10000"/>
                <a:gd name="connsiteX76" fmla="*/ 3636 w 10029"/>
                <a:gd name="connsiteY76" fmla="*/ 9560 h 10000"/>
                <a:gd name="connsiteX77" fmla="*/ 4292 w 10029"/>
                <a:gd name="connsiteY77" fmla="*/ 9613 h 10000"/>
                <a:gd name="connsiteX78" fmla="*/ 1911 w 10029"/>
                <a:gd name="connsiteY78" fmla="*/ 9684 h 10000"/>
                <a:gd name="connsiteX79" fmla="*/ 1507 w 10029"/>
                <a:gd name="connsiteY79" fmla="*/ 9755 h 10000"/>
                <a:gd name="connsiteX80" fmla="*/ 1159 w 10029"/>
                <a:gd name="connsiteY80" fmla="*/ 9808 h 10000"/>
                <a:gd name="connsiteX81" fmla="*/ 2960 w 10029"/>
                <a:gd name="connsiteY81" fmla="*/ 9879 h 10000"/>
                <a:gd name="connsiteX82" fmla="*/ 2910 w 10029"/>
                <a:gd name="connsiteY82" fmla="*/ 9947 h 10000"/>
                <a:gd name="connsiteX83" fmla="*/ 3112 w 10029"/>
                <a:gd name="connsiteY83" fmla="*/ 10000 h 10000"/>
                <a:gd name="connsiteX84" fmla="*/ 29 w 10029"/>
                <a:gd name="connsiteY84" fmla="*/ 10000 h 10000"/>
                <a:gd name="connsiteX85" fmla="*/ 29 w 10029"/>
                <a:gd name="connsiteY85" fmla="*/ 0 h 10000"/>
                <a:gd name="connsiteX0" fmla="*/ 29 w 10029"/>
                <a:gd name="connsiteY0" fmla="*/ 0 h 10000"/>
                <a:gd name="connsiteX1" fmla="*/ 8727 w 10029"/>
                <a:gd name="connsiteY1" fmla="*/ 0 h 10000"/>
                <a:gd name="connsiteX2" fmla="*/ 8702 w 10029"/>
                <a:gd name="connsiteY2" fmla="*/ 71 h 10000"/>
                <a:gd name="connsiteX3" fmla="*/ 9928 w 10029"/>
                <a:gd name="connsiteY3" fmla="*/ 142 h 10000"/>
                <a:gd name="connsiteX4" fmla="*/ 9151 w 10029"/>
                <a:gd name="connsiteY4" fmla="*/ 195 h 10000"/>
                <a:gd name="connsiteX5" fmla="*/ 8475 w 10029"/>
                <a:gd name="connsiteY5" fmla="*/ 266 h 10000"/>
                <a:gd name="connsiteX6" fmla="*/ 8324 w 10029"/>
                <a:gd name="connsiteY6" fmla="*/ 334 h 10000"/>
                <a:gd name="connsiteX7" fmla="*/ 8652 w 10029"/>
                <a:gd name="connsiteY7" fmla="*/ 405 h 10000"/>
                <a:gd name="connsiteX8" fmla="*/ 7673 w 10029"/>
                <a:gd name="connsiteY8" fmla="*/ 458 h 10000"/>
                <a:gd name="connsiteX9" fmla="*/ 3238 w 10029"/>
                <a:gd name="connsiteY9" fmla="*/ 529 h 10000"/>
                <a:gd name="connsiteX10" fmla="*/ 3687 w 10029"/>
                <a:gd name="connsiteY10" fmla="*/ 600 h 10000"/>
                <a:gd name="connsiteX11" fmla="*/ 3838 w 10029"/>
                <a:gd name="connsiteY11" fmla="*/ 654 h 10000"/>
                <a:gd name="connsiteX12" fmla="*/ 2960 w 10029"/>
                <a:gd name="connsiteY12" fmla="*/ 725 h 10000"/>
                <a:gd name="connsiteX13" fmla="*/ 4292 w 10029"/>
                <a:gd name="connsiteY13" fmla="*/ 792 h 10000"/>
                <a:gd name="connsiteX14" fmla="*/ 4091 w 10029"/>
                <a:gd name="connsiteY14" fmla="*/ 863 h 10000"/>
                <a:gd name="connsiteX15" fmla="*/ 2764 w 10029"/>
                <a:gd name="connsiteY15" fmla="*/ 3016 h 10000"/>
                <a:gd name="connsiteX16" fmla="*/ 6694 w 10029"/>
                <a:gd name="connsiteY16" fmla="*/ 3087 h 10000"/>
                <a:gd name="connsiteX17" fmla="*/ 2284 w 10029"/>
                <a:gd name="connsiteY17" fmla="*/ 3140 h 10000"/>
                <a:gd name="connsiteX18" fmla="*/ 40 w 10029"/>
                <a:gd name="connsiteY18" fmla="*/ 3213 h 10000"/>
                <a:gd name="connsiteX19" fmla="*/ 40 w 10029"/>
                <a:gd name="connsiteY19" fmla="*/ 4045 h 10000"/>
                <a:gd name="connsiteX20" fmla="*/ 3238 w 10029"/>
                <a:gd name="connsiteY20" fmla="*/ 4128 h 10000"/>
                <a:gd name="connsiteX21" fmla="*/ 2461 w 10029"/>
                <a:gd name="connsiteY21" fmla="*/ 4199 h 10000"/>
                <a:gd name="connsiteX22" fmla="*/ 3061 w 10029"/>
                <a:gd name="connsiteY22" fmla="*/ 4252 h 10000"/>
                <a:gd name="connsiteX23" fmla="*/ 10 w 10029"/>
                <a:gd name="connsiteY23" fmla="*/ 4315 h 10000"/>
                <a:gd name="connsiteX24" fmla="*/ 0 w 10029"/>
                <a:gd name="connsiteY24" fmla="*/ 5472 h 10000"/>
                <a:gd name="connsiteX25" fmla="*/ 1432 w 10029"/>
                <a:gd name="connsiteY25" fmla="*/ 5503 h 10000"/>
                <a:gd name="connsiteX26" fmla="*/ 1860 w 10029"/>
                <a:gd name="connsiteY26" fmla="*/ 5556 h 10000"/>
                <a:gd name="connsiteX27" fmla="*/ 1734 w 10029"/>
                <a:gd name="connsiteY27" fmla="*/ 5627 h 10000"/>
                <a:gd name="connsiteX28" fmla="*/ 1457 w 10029"/>
                <a:gd name="connsiteY28" fmla="*/ 5698 h 10000"/>
                <a:gd name="connsiteX29" fmla="*/ 882 w 10029"/>
                <a:gd name="connsiteY29" fmla="*/ 5769 h 10000"/>
                <a:gd name="connsiteX30" fmla="*/ 30 w 10029"/>
                <a:gd name="connsiteY30" fmla="*/ 5821 h 10000"/>
                <a:gd name="connsiteX31" fmla="*/ 50 w 10029"/>
                <a:gd name="connsiteY31" fmla="*/ 6205 h 10000"/>
                <a:gd name="connsiteX32" fmla="*/ 1785 w 10029"/>
                <a:gd name="connsiteY32" fmla="*/ 6210 h 10000"/>
                <a:gd name="connsiteX33" fmla="*/ 2012 w 10029"/>
                <a:gd name="connsiteY33" fmla="*/ 6281 h 10000"/>
                <a:gd name="connsiteX34" fmla="*/ 1533 w 10029"/>
                <a:gd name="connsiteY34" fmla="*/ 6348 h 10000"/>
                <a:gd name="connsiteX35" fmla="*/ 1558 w 10029"/>
                <a:gd name="connsiteY35" fmla="*/ 6419 h 10000"/>
                <a:gd name="connsiteX36" fmla="*/ 50 w 10029"/>
                <a:gd name="connsiteY36" fmla="*/ 6439 h 10000"/>
                <a:gd name="connsiteX37" fmla="*/ 40 w 10029"/>
                <a:gd name="connsiteY37" fmla="*/ 7000 h 10000"/>
                <a:gd name="connsiteX38" fmla="*/ 2234 w 10029"/>
                <a:gd name="connsiteY38" fmla="*/ 7002 h 10000"/>
                <a:gd name="connsiteX39" fmla="*/ 2037 w 10029"/>
                <a:gd name="connsiteY39" fmla="*/ 7073 h 10000"/>
                <a:gd name="connsiteX40" fmla="*/ 2183 w 10029"/>
                <a:gd name="connsiteY40" fmla="*/ 7126 h 10000"/>
                <a:gd name="connsiteX41" fmla="*/ 1987 w 10029"/>
                <a:gd name="connsiteY41" fmla="*/ 7197 h 10000"/>
                <a:gd name="connsiteX42" fmla="*/ 2335 w 10029"/>
                <a:gd name="connsiteY42" fmla="*/ 7268 h 10000"/>
                <a:gd name="connsiteX43" fmla="*/ 4141 w 10029"/>
                <a:gd name="connsiteY43" fmla="*/ 7321 h 10000"/>
                <a:gd name="connsiteX44" fmla="*/ 3616 w 10029"/>
                <a:gd name="connsiteY44" fmla="*/ 7389 h 10000"/>
                <a:gd name="connsiteX45" fmla="*/ 3763 w 10029"/>
                <a:gd name="connsiteY45" fmla="*/ 7460 h 10000"/>
                <a:gd name="connsiteX46" fmla="*/ 5266 w 10029"/>
                <a:gd name="connsiteY46" fmla="*/ 7531 h 10000"/>
                <a:gd name="connsiteX47" fmla="*/ 6068 w 10029"/>
                <a:gd name="connsiteY47" fmla="*/ 7584 h 10000"/>
                <a:gd name="connsiteX48" fmla="*/ 5917 w 10029"/>
                <a:gd name="connsiteY48" fmla="*/ 7655 h 10000"/>
                <a:gd name="connsiteX49" fmla="*/ 4116 w 10029"/>
                <a:gd name="connsiteY49" fmla="*/ 7726 h 10000"/>
                <a:gd name="connsiteX50" fmla="*/ 3712 w 10029"/>
                <a:gd name="connsiteY50" fmla="*/ 7780 h 10000"/>
                <a:gd name="connsiteX51" fmla="*/ 3137 w 10029"/>
                <a:gd name="connsiteY51" fmla="*/ 7851 h 10000"/>
                <a:gd name="connsiteX52" fmla="*/ 2612 w 10029"/>
                <a:gd name="connsiteY52" fmla="*/ 7918 h 10000"/>
                <a:gd name="connsiteX53" fmla="*/ 6043 w 10029"/>
                <a:gd name="connsiteY53" fmla="*/ 7989 h 10000"/>
                <a:gd name="connsiteX54" fmla="*/ 10029 w 10029"/>
                <a:gd name="connsiteY54" fmla="*/ 8043 h 10000"/>
                <a:gd name="connsiteX55" fmla="*/ 4868 w 10029"/>
                <a:gd name="connsiteY55" fmla="*/ 8114 h 10000"/>
                <a:gd name="connsiteX56" fmla="*/ 2764 w 10029"/>
                <a:gd name="connsiteY56" fmla="*/ 8185 h 10000"/>
                <a:gd name="connsiteX57" fmla="*/ 2789 w 10029"/>
                <a:gd name="connsiteY57" fmla="*/ 8238 h 10000"/>
                <a:gd name="connsiteX58" fmla="*/ 5544 w 10029"/>
                <a:gd name="connsiteY58" fmla="*/ 8309 h 10000"/>
                <a:gd name="connsiteX59" fmla="*/ 5544 w 10029"/>
                <a:gd name="connsiteY59" fmla="*/ 8377 h 10000"/>
                <a:gd name="connsiteX60" fmla="*/ 4267 w 10029"/>
                <a:gd name="connsiteY60" fmla="*/ 8430 h 10000"/>
                <a:gd name="connsiteX61" fmla="*/ 2088 w 10029"/>
                <a:gd name="connsiteY61" fmla="*/ 8501 h 10000"/>
                <a:gd name="connsiteX62" fmla="*/ 2209 w 10029"/>
                <a:gd name="connsiteY62" fmla="*/ 8572 h 10000"/>
                <a:gd name="connsiteX63" fmla="*/ 1457 w 10029"/>
                <a:gd name="connsiteY63" fmla="*/ 8643 h 10000"/>
                <a:gd name="connsiteX64" fmla="*/ 5443 w 10029"/>
                <a:gd name="connsiteY64" fmla="*/ 8696 h 10000"/>
                <a:gd name="connsiteX65" fmla="*/ 1285 w 10029"/>
                <a:gd name="connsiteY65" fmla="*/ 8767 h 10000"/>
                <a:gd name="connsiteX66" fmla="*/ 3813 w 10029"/>
                <a:gd name="connsiteY66" fmla="*/ 8838 h 10000"/>
                <a:gd name="connsiteX67" fmla="*/ 1633 w 10029"/>
                <a:gd name="connsiteY67" fmla="*/ 8888 h 10000"/>
                <a:gd name="connsiteX68" fmla="*/ 1709 w 10029"/>
                <a:gd name="connsiteY68" fmla="*/ 8959 h 10000"/>
                <a:gd name="connsiteX69" fmla="*/ 2511 w 10029"/>
                <a:gd name="connsiteY69" fmla="*/ 9030 h 10000"/>
                <a:gd name="connsiteX70" fmla="*/ 1810 w 10029"/>
                <a:gd name="connsiteY70" fmla="*/ 9101 h 10000"/>
                <a:gd name="connsiteX71" fmla="*/ 1260 w 10029"/>
                <a:gd name="connsiteY71" fmla="*/ 9226 h 10000"/>
                <a:gd name="connsiteX72" fmla="*/ 2158 w 10029"/>
                <a:gd name="connsiteY72" fmla="*/ 9297 h 10000"/>
                <a:gd name="connsiteX73" fmla="*/ 1911 w 10029"/>
                <a:gd name="connsiteY73" fmla="*/ 9350 h 10000"/>
                <a:gd name="connsiteX74" fmla="*/ 2138 w 10029"/>
                <a:gd name="connsiteY74" fmla="*/ 9488 h 10000"/>
                <a:gd name="connsiteX75" fmla="*/ 2138 w 10029"/>
                <a:gd name="connsiteY75" fmla="*/ 9542 h 10000"/>
                <a:gd name="connsiteX76" fmla="*/ 3636 w 10029"/>
                <a:gd name="connsiteY76" fmla="*/ 9560 h 10000"/>
                <a:gd name="connsiteX77" fmla="*/ 4292 w 10029"/>
                <a:gd name="connsiteY77" fmla="*/ 9613 h 10000"/>
                <a:gd name="connsiteX78" fmla="*/ 1911 w 10029"/>
                <a:gd name="connsiteY78" fmla="*/ 9684 h 10000"/>
                <a:gd name="connsiteX79" fmla="*/ 1507 w 10029"/>
                <a:gd name="connsiteY79" fmla="*/ 9755 h 10000"/>
                <a:gd name="connsiteX80" fmla="*/ 1159 w 10029"/>
                <a:gd name="connsiteY80" fmla="*/ 9808 h 10000"/>
                <a:gd name="connsiteX81" fmla="*/ 2960 w 10029"/>
                <a:gd name="connsiteY81" fmla="*/ 9879 h 10000"/>
                <a:gd name="connsiteX82" fmla="*/ 2910 w 10029"/>
                <a:gd name="connsiteY82" fmla="*/ 9947 h 10000"/>
                <a:gd name="connsiteX83" fmla="*/ 3112 w 10029"/>
                <a:gd name="connsiteY83" fmla="*/ 10000 h 10000"/>
                <a:gd name="connsiteX84" fmla="*/ 29 w 10029"/>
                <a:gd name="connsiteY84" fmla="*/ 10000 h 10000"/>
                <a:gd name="connsiteX85" fmla="*/ 29 w 10029"/>
                <a:gd name="connsiteY85" fmla="*/ 0 h 10000"/>
                <a:gd name="connsiteX0" fmla="*/ 29 w 10029"/>
                <a:gd name="connsiteY0" fmla="*/ 0 h 10000"/>
                <a:gd name="connsiteX1" fmla="*/ 8727 w 10029"/>
                <a:gd name="connsiteY1" fmla="*/ 0 h 10000"/>
                <a:gd name="connsiteX2" fmla="*/ 8702 w 10029"/>
                <a:gd name="connsiteY2" fmla="*/ 71 h 10000"/>
                <a:gd name="connsiteX3" fmla="*/ 9928 w 10029"/>
                <a:gd name="connsiteY3" fmla="*/ 142 h 10000"/>
                <a:gd name="connsiteX4" fmla="*/ 9151 w 10029"/>
                <a:gd name="connsiteY4" fmla="*/ 195 h 10000"/>
                <a:gd name="connsiteX5" fmla="*/ 8475 w 10029"/>
                <a:gd name="connsiteY5" fmla="*/ 266 h 10000"/>
                <a:gd name="connsiteX6" fmla="*/ 8324 w 10029"/>
                <a:gd name="connsiteY6" fmla="*/ 334 h 10000"/>
                <a:gd name="connsiteX7" fmla="*/ 8652 w 10029"/>
                <a:gd name="connsiteY7" fmla="*/ 405 h 10000"/>
                <a:gd name="connsiteX8" fmla="*/ 7673 w 10029"/>
                <a:gd name="connsiteY8" fmla="*/ 458 h 10000"/>
                <a:gd name="connsiteX9" fmla="*/ 3238 w 10029"/>
                <a:gd name="connsiteY9" fmla="*/ 529 h 10000"/>
                <a:gd name="connsiteX10" fmla="*/ 3687 w 10029"/>
                <a:gd name="connsiteY10" fmla="*/ 600 h 10000"/>
                <a:gd name="connsiteX11" fmla="*/ 3838 w 10029"/>
                <a:gd name="connsiteY11" fmla="*/ 654 h 10000"/>
                <a:gd name="connsiteX12" fmla="*/ 2960 w 10029"/>
                <a:gd name="connsiteY12" fmla="*/ 725 h 10000"/>
                <a:gd name="connsiteX13" fmla="*/ 4292 w 10029"/>
                <a:gd name="connsiteY13" fmla="*/ 792 h 10000"/>
                <a:gd name="connsiteX14" fmla="*/ 4091 w 10029"/>
                <a:gd name="connsiteY14" fmla="*/ 863 h 10000"/>
                <a:gd name="connsiteX15" fmla="*/ 20 w 10029"/>
                <a:gd name="connsiteY15" fmla="*/ 954 h 10000"/>
                <a:gd name="connsiteX16" fmla="*/ 2764 w 10029"/>
                <a:gd name="connsiteY16" fmla="*/ 3016 h 10000"/>
                <a:gd name="connsiteX17" fmla="*/ 6694 w 10029"/>
                <a:gd name="connsiteY17" fmla="*/ 3087 h 10000"/>
                <a:gd name="connsiteX18" fmla="*/ 2284 w 10029"/>
                <a:gd name="connsiteY18" fmla="*/ 3140 h 10000"/>
                <a:gd name="connsiteX19" fmla="*/ 40 w 10029"/>
                <a:gd name="connsiteY19" fmla="*/ 3213 h 10000"/>
                <a:gd name="connsiteX20" fmla="*/ 40 w 10029"/>
                <a:gd name="connsiteY20" fmla="*/ 4045 h 10000"/>
                <a:gd name="connsiteX21" fmla="*/ 3238 w 10029"/>
                <a:gd name="connsiteY21" fmla="*/ 4128 h 10000"/>
                <a:gd name="connsiteX22" fmla="*/ 2461 w 10029"/>
                <a:gd name="connsiteY22" fmla="*/ 4199 h 10000"/>
                <a:gd name="connsiteX23" fmla="*/ 3061 w 10029"/>
                <a:gd name="connsiteY23" fmla="*/ 4252 h 10000"/>
                <a:gd name="connsiteX24" fmla="*/ 10 w 10029"/>
                <a:gd name="connsiteY24" fmla="*/ 4315 h 10000"/>
                <a:gd name="connsiteX25" fmla="*/ 0 w 10029"/>
                <a:gd name="connsiteY25" fmla="*/ 5472 h 10000"/>
                <a:gd name="connsiteX26" fmla="*/ 1432 w 10029"/>
                <a:gd name="connsiteY26" fmla="*/ 5503 h 10000"/>
                <a:gd name="connsiteX27" fmla="*/ 1860 w 10029"/>
                <a:gd name="connsiteY27" fmla="*/ 5556 h 10000"/>
                <a:gd name="connsiteX28" fmla="*/ 1734 w 10029"/>
                <a:gd name="connsiteY28" fmla="*/ 5627 h 10000"/>
                <a:gd name="connsiteX29" fmla="*/ 1457 w 10029"/>
                <a:gd name="connsiteY29" fmla="*/ 5698 h 10000"/>
                <a:gd name="connsiteX30" fmla="*/ 882 w 10029"/>
                <a:gd name="connsiteY30" fmla="*/ 5769 h 10000"/>
                <a:gd name="connsiteX31" fmla="*/ 30 w 10029"/>
                <a:gd name="connsiteY31" fmla="*/ 5821 h 10000"/>
                <a:gd name="connsiteX32" fmla="*/ 50 w 10029"/>
                <a:gd name="connsiteY32" fmla="*/ 6205 h 10000"/>
                <a:gd name="connsiteX33" fmla="*/ 1785 w 10029"/>
                <a:gd name="connsiteY33" fmla="*/ 6210 h 10000"/>
                <a:gd name="connsiteX34" fmla="*/ 2012 w 10029"/>
                <a:gd name="connsiteY34" fmla="*/ 6281 h 10000"/>
                <a:gd name="connsiteX35" fmla="*/ 1533 w 10029"/>
                <a:gd name="connsiteY35" fmla="*/ 6348 h 10000"/>
                <a:gd name="connsiteX36" fmla="*/ 1558 w 10029"/>
                <a:gd name="connsiteY36" fmla="*/ 6419 h 10000"/>
                <a:gd name="connsiteX37" fmla="*/ 50 w 10029"/>
                <a:gd name="connsiteY37" fmla="*/ 6439 h 10000"/>
                <a:gd name="connsiteX38" fmla="*/ 40 w 10029"/>
                <a:gd name="connsiteY38" fmla="*/ 7000 h 10000"/>
                <a:gd name="connsiteX39" fmla="*/ 2234 w 10029"/>
                <a:gd name="connsiteY39" fmla="*/ 7002 h 10000"/>
                <a:gd name="connsiteX40" fmla="*/ 2037 w 10029"/>
                <a:gd name="connsiteY40" fmla="*/ 7073 h 10000"/>
                <a:gd name="connsiteX41" fmla="*/ 2183 w 10029"/>
                <a:gd name="connsiteY41" fmla="*/ 7126 h 10000"/>
                <a:gd name="connsiteX42" fmla="*/ 1987 w 10029"/>
                <a:gd name="connsiteY42" fmla="*/ 7197 h 10000"/>
                <a:gd name="connsiteX43" fmla="*/ 2335 w 10029"/>
                <a:gd name="connsiteY43" fmla="*/ 7268 h 10000"/>
                <a:gd name="connsiteX44" fmla="*/ 4141 w 10029"/>
                <a:gd name="connsiteY44" fmla="*/ 7321 h 10000"/>
                <a:gd name="connsiteX45" fmla="*/ 3616 w 10029"/>
                <a:gd name="connsiteY45" fmla="*/ 7389 h 10000"/>
                <a:gd name="connsiteX46" fmla="*/ 3763 w 10029"/>
                <a:gd name="connsiteY46" fmla="*/ 7460 h 10000"/>
                <a:gd name="connsiteX47" fmla="*/ 5266 w 10029"/>
                <a:gd name="connsiteY47" fmla="*/ 7531 h 10000"/>
                <a:gd name="connsiteX48" fmla="*/ 6068 w 10029"/>
                <a:gd name="connsiteY48" fmla="*/ 7584 h 10000"/>
                <a:gd name="connsiteX49" fmla="*/ 5917 w 10029"/>
                <a:gd name="connsiteY49" fmla="*/ 7655 h 10000"/>
                <a:gd name="connsiteX50" fmla="*/ 4116 w 10029"/>
                <a:gd name="connsiteY50" fmla="*/ 7726 h 10000"/>
                <a:gd name="connsiteX51" fmla="*/ 3712 w 10029"/>
                <a:gd name="connsiteY51" fmla="*/ 7780 h 10000"/>
                <a:gd name="connsiteX52" fmla="*/ 3137 w 10029"/>
                <a:gd name="connsiteY52" fmla="*/ 7851 h 10000"/>
                <a:gd name="connsiteX53" fmla="*/ 2612 w 10029"/>
                <a:gd name="connsiteY53" fmla="*/ 7918 h 10000"/>
                <a:gd name="connsiteX54" fmla="*/ 6043 w 10029"/>
                <a:gd name="connsiteY54" fmla="*/ 7989 h 10000"/>
                <a:gd name="connsiteX55" fmla="*/ 10029 w 10029"/>
                <a:gd name="connsiteY55" fmla="*/ 8043 h 10000"/>
                <a:gd name="connsiteX56" fmla="*/ 4868 w 10029"/>
                <a:gd name="connsiteY56" fmla="*/ 8114 h 10000"/>
                <a:gd name="connsiteX57" fmla="*/ 2764 w 10029"/>
                <a:gd name="connsiteY57" fmla="*/ 8185 h 10000"/>
                <a:gd name="connsiteX58" fmla="*/ 2789 w 10029"/>
                <a:gd name="connsiteY58" fmla="*/ 8238 h 10000"/>
                <a:gd name="connsiteX59" fmla="*/ 5544 w 10029"/>
                <a:gd name="connsiteY59" fmla="*/ 8309 h 10000"/>
                <a:gd name="connsiteX60" fmla="*/ 5544 w 10029"/>
                <a:gd name="connsiteY60" fmla="*/ 8377 h 10000"/>
                <a:gd name="connsiteX61" fmla="*/ 4267 w 10029"/>
                <a:gd name="connsiteY61" fmla="*/ 8430 h 10000"/>
                <a:gd name="connsiteX62" fmla="*/ 2088 w 10029"/>
                <a:gd name="connsiteY62" fmla="*/ 8501 h 10000"/>
                <a:gd name="connsiteX63" fmla="*/ 2209 w 10029"/>
                <a:gd name="connsiteY63" fmla="*/ 8572 h 10000"/>
                <a:gd name="connsiteX64" fmla="*/ 1457 w 10029"/>
                <a:gd name="connsiteY64" fmla="*/ 8643 h 10000"/>
                <a:gd name="connsiteX65" fmla="*/ 5443 w 10029"/>
                <a:gd name="connsiteY65" fmla="*/ 8696 h 10000"/>
                <a:gd name="connsiteX66" fmla="*/ 1285 w 10029"/>
                <a:gd name="connsiteY66" fmla="*/ 8767 h 10000"/>
                <a:gd name="connsiteX67" fmla="*/ 3813 w 10029"/>
                <a:gd name="connsiteY67" fmla="*/ 8838 h 10000"/>
                <a:gd name="connsiteX68" fmla="*/ 1633 w 10029"/>
                <a:gd name="connsiteY68" fmla="*/ 8888 h 10000"/>
                <a:gd name="connsiteX69" fmla="*/ 1709 w 10029"/>
                <a:gd name="connsiteY69" fmla="*/ 8959 h 10000"/>
                <a:gd name="connsiteX70" fmla="*/ 2511 w 10029"/>
                <a:gd name="connsiteY70" fmla="*/ 9030 h 10000"/>
                <a:gd name="connsiteX71" fmla="*/ 1810 w 10029"/>
                <a:gd name="connsiteY71" fmla="*/ 9101 h 10000"/>
                <a:gd name="connsiteX72" fmla="*/ 1260 w 10029"/>
                <a:gd name="connsiteY72" fmla="*/ 9226 h 10000"/>
                <a:gd name="connsiteX73" fmla="*/ 2158 w 10029"/>
                <a:gd name="connsiteY73" fmla="*/ 9297 h 10000"/>
                <a:gd name="connsiteX74" fmla="*/ 1911 w 10029"/>
                <a:gd name="connsiteY74" fmla="*/ 9350 h 10000"/>
                <a:gd name="connsiteX75" fmla="*/ 2138 w 10029"/>
                <a:gd name="connsiteY75" fmla="*/ 9488 h 10000"/>
                <a:gd name="connsiteX76" fmla="*/ 2138 w 10029"/>
                <a:gd name="connsiteY76" fmla="*/ 9542 h 10000"/>
                <a:gd name="connsiteX77" fmla="*/ 3636 w 10029"/>
                <a:gd name="connsiteY77" fmla="*/ 9560 h 10000"/>
                <a:gd name="connsiteX78" fmla="*/ 4292 w 10029"/>
                <a:gd name="connsiteY78" fmla="*/ 9613 h 10000"/>
                <a:gd name="connsiteX79" fmla="*/ 1911 w 10029"/>
                <a:gd name="connsiteY79" fmla="*/ 9684 h 10000"/>
                <a:gd name="connsiteX80" fmla="*/ 1507 w 10029"/>
                <a:gd name="connsiteY80" fmla="*/ 9755 h 10000"/>
                <a:gd name="connsiteX81" fmla="*/ 1159 w 10029"/>
                <a:gd name="connsiteY81" fmla="*/ 9808 h 10000"/>
                <a:gd name="connsiteX82" fmla="*/ 2960 w 10029"/>
                <a:gd name="connsiteY82" fmla="*/ 9879 h 10000"/>
                <a:gd name="connsiteX83" fmla="*/ 2910 w 10029"/>
                <a:gd name="connsiteY83" fmla="*/ 9947 h 10000"/>
                <a:gd name="connsiteX84" fmla="*/ 3112 w 10029"/>
                <a:gd name="connsiteY84" fmla="*/ 10000 h 10000"/>
                <a:gd name="connsiteX85" fmla="*/ 29 w 10029"/>
                <a:gd name="connsiteY85" fmla="*/ 10000 h 10000"/>
                <a:gd name="connsiteX86" fmla="*/ 29 w 10029"/>
                <a:gd name="connsiteY86" fmla="*/ 0 h 10000"/>
                <a:gd name="connsiteX0" fmla="*/ 29 w 10029"/>
                <a:gd name="connsiteY0" fmla="*/ 0 h 10000"/>
                <a:gd name="connsiteX1" fmla="*/ 8727 w 10029"/>
                <a:gd name="connsiteY1" fmla="*/ 0 h 10000"/>
                <a:gd name="connsiteX2" fmla="*/ 8702 w 10029"/>
                <a:gd name="connsiteY2" fmla="*/ 71 h 10000"/>
                <a:gd name="connsiteX3" fmla="*/ 9928 w 10029"/>
                <a:gd name="connsiteY3" fmla="*/ 142 h 10000"/>
                <a:gd name="connsiteX4" fmla="*/ 9151 w 10029"/>
                <a:gd name="connsiteY4" fmla="*/ 195 h 10000"/>
                <a:gd name="connsiteX5" fmla="*/ 8475 w 10029"/>
                <a:gd name="connsiteY5" fmla="*/ 266 h 10000"/>
                <a:gd name="connsiteX6" fmla="*/ 8324 w 10029"/>
                <a:gd name="connsiteY6" fmla="*/ 334 h 10000"/>
                <a:gd name="connsiteX7" fmla="*/ 8652 w 10029"/>
                <a:gd name="connsiteY7" fmla="*/ 405 h 10000"/>
                <a:gd name="connsiteX8" fmla="*/ 7673 w 10029"/>
                <a:gd name="connsiteY8" fmla="*/ 458 h 10000"/>
                <a:gd name="connsiteX9" fmla="*/ 3238 w 10029"/>
                <a:gd name="connsiteY9" fmla="*/ 529 h 10000"/>
                <a:gd name="connsiteX10" fmla="*/ 3687 w 10029"/>
                <a:gd name="connsiteY10" fmla="*/ 600 h 10000"/>
                <a:gd name="connsiteX11" fmla="*/ 3838 w 10029"/>
                <a:gd name="connsiteY11" fmla="*/ 654 h 10000"/>
                <a:gd name="connsiteX12" fmla="*/ 2960 w 10029"/>
                <a:gd name="connsiteY12" fmla="*/ 725 h 10000"/>
                <a:gd name="connsiteX13" fmla="*/ 4292 w 10029"/>
                <a:gd name="connsiteY13" fmla="*/ 792 h 10000"/>
                <a:gd name="connsiteX14" fmla="*/ 4091 w 10029"/>
                <a:gd name="connsiteY14" fmla="*/ 863 h 10000"/>
                <a:gd name="connsiteX15" fmla="*/ 20 w 10029"/>
                <a:gd name="connsiteY15" fmla="*/ 897 h 10000"/>
                <a:gd name="connsiteX16" fmla="*/ 2764 w 10029"/>
                <a:gd name="connsiteY16" fmla="*/ 3016 h 10000"/>
                <a:gd name="connsiteX17" fmla="*/ 6694 w 10029"/>
                <a:gd name="connsiteY17" fmla="*/ 3087 h 10000"/>
                <a:gd name="connsiteX18" fmla="*/ 2284 w 10029"/>
                <a:gd name="connsiteY18" fmla="*/ 3140 h 10000"/>
                <a:gd name="connsiteX19" fmla="*/ 40 w 10029"/>
                <a:gd name="connsiteY19" fmla="*/ 3213 h 10000"/>
                <a:gd name="connsiteX20" fmla="*/ 40 w 10029"/>
                <a:gd name="connsiteY20" fmla="*/ 4045 h 10000"/>
                <a:gd name="connsiteX21" fmla="*/ 3238 w 10029"/>
                <a:gd name="connsiteY21" fmla="*/ 4128 h 10000"/>
                <a:gd name="connsiteX22" fmla="*/ 2461 w 10029"/>
                <a:gd name="connsiteY22" fmla="*/ 4199 h 10000"/>
                <a:gd name="connsiteX23" fmla="*/ 3061 w 10029"/>
                <a:gd name="connsiteY23" fmla="*/ 4252 h 10000"/>
                <a:gd name="connsiteX24" fmla="*/ 10 w 10029"/>
                <a:gd name="connsiteY24" fmla="*/ 4315 h 10000"/>
                <a:gd name="connsiteX25" fmla="*/ 0 w 10029"/>
                <a:gd name="connsiteY25" fmla="*/ 5472 h 10000"/>
                <a:gd name="connsiteX26" fmla="*/ 1432 w 10029"/>
                <a:gd name="connsiteY26" fmla="*/ 5503 h 10000"/>
                <a:gd name="connsiteX27" fmla="*/ 1860 w 10029"/>
                <a:gd name="connsiteY27" fmla="*/ 5556 h 10000"/>
                <a:gd name="connsiteX28" fmla="*/ 1734 w 10029"/>
                <a:gd name="connsiteY28" fmla="*/ 5627 h 10000"/>
                <a:gd name="connsiteX29" fmla="*/ 1457 w 10029"/>
                <a:gd name="connsiteY29" fmla="*/ 5698 h 10000"/>
                <a:gd name="connsiteX30" fmla="*/ 882 w 10029"/>
                <a:gd name="connsiteY30" fmla="*/ 5769 h 10000"/>
                <a:gd name="connsiteX31" fmla="*/ 30 w 10029"/>
                <a:gd name="connsiteY31" fmla="*/ 5821 h 10000"/>
                <a:gd name="connsiteX32" fmla="*/ 50 w 10029"/>
                <a:gd name="connsiteY32" fmla="*/ 6205 h 10000"/>
                <a:gd name="connsiteX33" fmla="*/ 1785 w 10029"/>
                <a:gd name="connsiteY33" fmla="*/ 6210 h 10000"/>
                <a:gd name="connsiteX34" fmla="*/ 2012 w 10029"/>
                <a:gd name="connsiteY34" fmla="*/ 6281 h 10000"/>
                <a:gd name="connsiteX35" fmla="*/ 1533 w 10029"/>
                <a:gd name="connsiteY35" fmla="*/ 6348 h 10000"/>
                <a:gd name="connsiteX36" fmla="*/ 1558 w 10029"/>
                <a:gd name="connsiteY36" fmla="*/ 6419 h 10000"/>
                <a:gd name="connsiteX37" fmla="*/ 50 w 10029"/>
                <a:gd name="connsiteY37" fmla="*/ 6439 h 10000"/>
                <a:gd name="connsiteX38" fmla="*/ 40 w 10029"/>
                <a:gd name="connsiteY38" fmla="*/ 7000 h 10000"/>
                <a:gd name="connsiteX39" fmla="*/ 2234 w 10029"/>
                <a:gd name="connsiteY39" fmla="*/ 7002 h 10000"/>
                <a:gd name="connsiteX40" fmla="*/ 2037 w 10029"/>
                <a:gd name="connsiteY40" fmla="*/ 7073 h 10000"/>
                <a:gd name="connsiteX41" fmla="*/ 2183 w 10029"/>
                <a:gd name="connsiteY41" fmla="*/ 7126 h 10000"/>
                <a:gd name="connsiteX42" fmla="*/ 1987 w 10029"/>
                <a:gd name="connsiteY42" fmla="*/ 7197 h 10000"/>
                <a:gd name="connsiteX43" fmla="*/ 2335 w 10029"/>
                <a:gd name="connsiteY43" fmla="*/ 7268 h 10000"/>
                <a:gd name="connsiteX44" fmla="*/ 4141 w 10029"/>
                <a:gd name="connsiteY44" fmla="*/ 7321 h 10000"/>
                <a:gd name="connsiteX45" fmla="*/ 3616 w 10029"/>
                <a:gd name="connsiteY45" fmla="*/ 7389 h 10000"/>
                <a:gd name="connsiteX46" fmla="*/ 3763 w 10029"/>
                <a:gd name="connsiteY46" fmla="*/ 7460 h 10000"/>
                <a:gd name="connsiteX47" fmla="*/ 5266 w 10029"/>
                <a:gd name="connsiteY47" fmla="*/ 7531 h 10000"/>
                <a:gd name="connsiteX48" fmla="*/ 6068 w 10029"/>
                <a:gd name="connsiteY48" fmla="*/ 7584 h 10000"/>
                <a:gd name="connsiteX49" fmla="*/ 5917 w 10029"/>
                <a:gd name="connsiteY49" fmla="*/ 7655 h 10000"/>
                <a:gd name="connsiteX50" fmla="*/ 4116 w 10029"/>
                <a:gd name="connsiteY50" fmla="*/ 7726 h 10000"/>
                <a:gd name="connsiteX51" fmla="*/ 3712 w 10029"/>
                <a:gd name="connsiteY51" fmla="*/ 7780 h 10000"/>
                <a:gd name="connsiteX52" fmla="*/ 3137 w 10029"/>
                <a:gd name="connsiteY52" fmla="*/ 7851 h 10000"/>
                <a:gd name="connsiteX53" fmla="*/ 2612 w 10029"/>
                <a:gd name="connsiteY53" fmla="*/ 7918 h 10000"/>
                <a:gd name="connsiteX54" fmla="*/ 6043 w 10029"/>
                <a:gd name="connsiteY54" fmla="*/ 7989 h 10000"/>
                <a:gd name="connsiteX55" fmla="*/ 10029 w 10029"/>
                <a:gd name="connsiteY55" fmla="*/ 8043 h 10000"/>
                <a:gd name="connsiteX56" fmla="*/ 4868 w 10029"/>
                <a:gd name="connsiteY56" fmla="*/ 8114 h 10000"/>
                <a:gd name="connsiteX57" fmla="*/ 2764 w 10029"/>
                <a:gd name="connsiteY57" fmla="*/ 8185 h 10000"/>
                <a:gd name="connsiteX58" fmla="*/ 2789 w 10029"/>
                <a:gd name="connsiteY58" fmla="*/ 8238 h 10000"/>
                <a:gd name="connsiteX59" fmla="*/ 5544 w 10029"/>
                <a:gd name="connsiteY59" fmla="*/ 8309 h 10000"/>
                <a:gd name="connsiteX60" fmla="*/ 5544 w 10029"/>
                <a:gd name="connsiteY60" fmla="*/ 8377 h 10000"/>
                <a:gd name="connsiteX61" fmla="*/ 4267 w 10029"/>
                <a:gd name="connsiteY61" fmla="*/ 8430 h 10000"/>
                <a:gd name="connsiteX62" fmla="*/ 2088 w 10029"/>
                <a:gd name="connsiteY62" fmla="*/ 8501 h 10000"/>
                <a:gd name="connsiteX63" fmla="*/ 2209 w 10029"/>
                <a:gd name="connsiteY63" fmla="*/ 8572 h 10000"/>
                <a:gd name="connsiteX64" fmla="*/ 1457 w 10029"/>
                <a:gd name="connsiteY64" fmla="*/ 8643 h 10000"/>
                <a:gd name="connsiteX65" fmla="*/ 5443 w 10029"/>
                <a:gd name="connsiteY65" fmla="*/ 8696 h 10000"/>
                <a:gd name="connsiteX66" fmla="*/ 1285 w 10029"/>
                <a:gd name="connsiteY66" fmla="*/ 8767 h 10000"/>
                <a:gd name="connsiteX67" fmla="*/ 3813 w 10029"/>
                <a:gd name="connsiteY67" fmla="*/ 8838 h 10000"/>
                <a:gd name="connsiteX68" fmla="*/ 1633 w 10029"/>
                <a:gd name="connsiteY68" fmla="*/ 8888 h 10000"/>
                <a:gd name="connsiteX69" fmla="*/ 1709 w 10029"/>
                <a:gd name="connsiteY69" fmla="*/ 8959 h 10000"/>
                <a:gd name="connsiteX70" fmla="*/ 2511 w 10029"/>
                <a:gd name="connsiteY70" fmla="*/ 9030 h 10000"/>
                <a:gd name="connsiteX71" fmla="*/ 1810 w 10029"/>
                <a:gd name="connsiteY71" fmla="*/ 9101 h 10000"/>
                <a:gd name="connsiteX72" fmla="*/ 1260 w 10029"/>
                <a:gd name="connsiteY72" fmla="*/ 9226 h 10000"/>
                <a:gd name="connsiteX73" fmla="*/ 2158 w 10029"/>
                <a:gd name="connsiteY73" fmla="*/ 9297 h 10000"/>
                <a:gd name="connsiteX74" fmla="*/ 1911 w 10029"/>
                <a:gd name="connsiteY74" fmla="*/ 9350 h 10000"/>
                <a:gd name="connsiteX75" fmla="*/ 2138 w 10029"/>
                <a:gd name="connsiteY75" fmla="*/ 9488 h 10000"/>
                <a:gd name="connsiteX76" fmla="*/ 2138 w 10029"/>
                <a:gd name="connsiteY76" fmla="*/ 9542 h 10000"/>
                <a:gd name="connsiteX77" fmla="*/ 3636 w 10029"/>
                <a:gd name="connsiteY77" fmla="*/ 9560 h 10000"/>
                <a:gd name="connsiteX78" fmla="*/ 4292 w 10029"/>
                <a:gd name="connsiteY78" fmla="*/ 9613 h 10000"/>
                <a:gd name="connsiteX79" fmla="*/ 1911 w 10029"/>
                <a:gd name="connsiteY79" fmla="*/ 9684 h 10000"/>
                <a:gd name="connsiteX80" fmla="*/ 1507 w 10029"/>
                <a:gd name="connsiteY80" fmla="*/ 9755 h 10000"/>
                <a:gd name="connsiteX81" fmla="*/ 1159 w 10029"/>
                <a:gd name="connsiteY81" fmla="*/ 9808 h 10000"/>
                <a:gd name="connsiteX82" fmla="*/ 2960 w 10029"/>
                <a:gd name="connsiteY82" fmla="*/ 9879 h 10000"/>
                <a:gd name="connsiteX83" fmla="*/ 2910 w 10029"/>
                <a:gd name="connsiteY83" fmla="*/ 9947 h 10000"/>
                <a:gd name="connsiteX84" fmla="*/ 3112 w 10029"/>
                <a:gd name="connsiteY84" fmla="*/ 10000 h 10000"/>
                <a:gd name="connsiteX85" fmla="*/ 29 w 10029"/>
                <a:gd name="connsiteY85" fmla="*/ 10000 h 10000"/>
                <a:gd name="connsiteX86" fmla="*/ 29 w 10029"/>
                <a:gd name="connsiteY86" fmla="*/ 0 h 10000"/>
                <a:gd name="connsiteX0" fmla="*/ 29 w 10029"/>
                <a:gd name="connsiteY0" fmla="*/ 0 h 10000"/>
                <a:gd name="connsiteX1" fmla="*/ 8727 w 10029"/>
                <a:gd name="connsiteY1" fmla="*/ 0 h 10000"/>
                <a:gd name="connsiteX2" fmla="*/ 8702 w 10029"/>
                <a:gd name="connsiteY2" fmla="*/ 71 h 10000"/>
                <a:gd name="connsiteX3" fmla="*/ 9928 w 10029"/>
                <a:gd name="connsiteY3" fmla="*/ 142 h 10000"/>
                <a:gd name="connsiteX4" fmla="*/ 9151 w 10029"/>
                <a:gd name="connsiteY4" fmla="*/ 195 h 10000"/>
                <a:gd name="connsiteX5" fmla="*/ 8475 w 10029"/>
                <a:gd name="connsiteY5" fmla="*/ 266 h 10000"/>
                <a:gd name="connsiteX6" fmla="*/ 8324 w 10029"/>
                <a:gd name="connsiteY6" fmla="*/ 334 h 10000"/>
                <a:gd name="connsiteX7" fmla="*/ 8652 w 10029"/>
                <a:gd name="connsiteY7" fmla="*/ 405 h 10000"/>
                <a:gd name="connsiteX8" fmla="*/ 7673 w 10029"/>
                <a:gd name="connsiteY8" fmla="*/ 458 h 10000"/>
                <a:gd name="connsiteX9" fmla="*/ 3238 w 10029"/>
                <a:gd name="connsiteY9" fmla="*/ 529 h 10000"/>
                <a:gd name="connsiteX10" fmla="*/ 3687 w 10029"/>
                <a:gd name="connsiteY10" fmla="*/ 600 h 10000"/>
                <a:gd name="connsiteX11" fmla="*/ 3838 w 10029"/>
                <a:gd name="connsiteY11" fmla="*/ 654 h 10000"/>
                <a:gd name="connsiteX12" fmla="*/ 2960 w 10029"/>
                <a:gd name="connsiteY12" fmla="*/ 725 h 10000"/>
                <a:gd name="connsiteX13" fmla="*/ 4292 w 10029"/>
                <a:gd name="connsiteY13" fmla="*/ 792 h 10000"/>
                <a:gd name="connsiteX14" fmla="*/ 4091 w 10029"/>
                <a:gd name="connsiteY14" fmla="*/ 863 h 10000"/>
                <a:gd name="connsiteX15" fmla="*/ 20 w 10029"/>
                <a:gd name="connsiteY15" fmla="*/ 897 h 10000"/>
                <a:gd name="connsiteX16" fmla="*/ 2764 w 10029"/>
                <a:gd name="connsiteY16" fmla="*/ 3016 h 10000"/>
                <a:gd name="connsiteX17" fmla="*/ 6694 w 10029"/>
                <a:gd name="connsiteY17" fmla="*/ 3087 h 10000"/>
                <a:gd name="connsiteX18" fmla="*/ 2284 w 10029"/>
                <a:gd name="connsiteY18" fmla="*/ 3140 h 10000"/>
                <a:gd name="connsiteX19" fmla="*/ 40 w 10029"/>
                <a:gd name="connsiteY19" fmla="*/ 3213 h 10000"/>
                <a:gd name="connsiteX20" fmla="*/ 40 w 10029"/>
                <a:gd name="connsiteY20" fmla="*/ 4045 h 10000"/>
                <a:gd name="connsiteX21" fmla="*/ 3238 w 10029"/>
                <a:gd name="connsiteY21" fmla="*/ 4128 h 10000"/>
                <a:gd name="connsiteX22" fmla="*/ 2461 w 10029"/>
                <a:gd name="connsiteY22" fmla="*/ 4199 h 10000"/>
                <a:gd name="connsiteX23" fmla="*/ 3061 w 10029"/>
                <a:gd name="connsiteY23" fmla="*/ 4252 h 10000"/>
                <a:gd name="connsiteX24" fmla="*/ 10 w 10029"/>
                <a:gd name="connsiteY24" fmla="*/ 4315 h 10000"/>
                <a:gd name="connsiteX25" fmla="*/ 0 w 10029"/>
                <a:gd name="connsiteY25" fmla="*/ 5472 h 10000"/>
                <a:gd name="connsiteX26" fmla="*/ 1432 w 10029"/>
                <a:gd name="connsiteY26" fmla="*/ 5503 h 10000"/>
                <a:gd name="connsiteX27" fmla="*/ 1860 w 10029"/>
                <a:gd name="connsiteY27" fmla="*/ 5556 h 10000"/>
                <a:gd name="connsiteX28" fmla="*/ 1734 w 10029"/>
                <a:gd name="connsiteY28" fmla="*/ 5627 h 10000"/>
                <a:gd name="connsiteX29" fmla="*/ 1457 w 10029"/>
                <a:gd name="connsiteY29" fmla="*/ 5698 h 10000"/>
                <a:gd name="connsiteX30" fmla="*/ 882 w 10029"/>
                <a:gd name="connsiteY30" fmla="*/ 5769 h 10000"/>
                <a:gd name="connsiteX31" fmla="*/ 30 w 10029"/>
                <a:gd name="connsiteY31" fmla="*/ 5821 h 10000"/>
                <a:gd name="connsiteX32" fmla="*/ 50 w 10029"/>
                <a:gd name="connsiteY32" fmla="*/ 6205 h 10000"/>
                <a:gd name="connsiteX33" fmla="*/ 1785 w 10029"/>
                <a:gd name="connsiteY33" fmla="*/ 6210 h 10000"/>
                <a:gd name="connsiteX34" fmla="*/ 2012 w 10029"/>
                <a:gd name="connsiteY34" fmla="*/ 6281 h 10000"/>
                <a:gd name="connsiteX35" fmla="*/ 1533 w 10029"/>
                <a:gd name="connsiteY35" fmla="*/ 6348 h 10000"/>
                <a:gd name="connsiteX36" fmla="*/ 1558 w 10029"/>
                <a:gd name="connsiteY36" fmla="*/ 6419 h 10000"/>
                <a:gd name="connsiteX37" fmla="*/ 50 w 10029"/>
                <a:gd name="connsiteY37" fmla="*/ 6439 h 10000"/>
                <a:gd name="connsiteX38" fmla="*/ 40 w 10029"/>
                <a:gd name="connsiteY38" fmla="*/ 7000 h 10000"/>
                <a:gd name="connsiteX39" fmla="*/ 2234 w 10029"/>
                <a:gd name="connsiteY39" fmla="*/ 7002 h 10000"/>
                <a:gd name="connsiteX40" fmla="*/ 2037 w 10029"/>
                <a:gd name="connsiteY40" fmla="*/ 7073 h 10000"/>
                <a:gd name="connsiteX41" fmla="*/ 2183 w 10029"/>
                <a:gd name="connsiteY41" fmla="*/ 7126 h 10000"/>
                <a:gd name="connsiteX42" fmla="*/ 1987 w 10029"/>
                <a:gd name="connsiteY42" fmla="*/ 7197 h 10000"/>
                <a:gd name="connsiteX43" fmla="*/ 2335 w 10029"/>
                <a:gd name="connsiteY43" fmla="*/ 7268 h 10000"/>
                <a:gd name="connsiteX44" fmla="*/ 4141 w 10029"/>
                <a:gd name="connsiteY44" fmla="*/ 7321 h 10000"/>
                <a:gd name="connsiteX45" fmla="*/ 3616 w 10029"/>
                <a:gd name="connsiteY45" fmla="*/ 7389 h 10000"/>
                <a:gd name="connsiteX46" fmla="*/ 3763 w 10029"/>
                <a:gd name="connsiteY46" fmla="*/ 7460 h 10000"/>
                <a:gd name="connsiteX47" fmla="*/ 5266 w 10029"/>
                <a:gd name="connsiteY47" fmla="*/ 7531 h 10000"/>
                <a:gd name="connsiteX48" fmla="*/ 6068 w 10029"/>
                <a:gd name="connsiteY48" fmla="*/ 7584 h 10000"/>
                <a:gd name="connsiteX49" fmla="*/ 5917 w 10029"/>
                <a:gd name="connsiteY49" fmla="*/ 7655 h 10000"/>
                <a:gd name="connsiteX50" fmla="*/ 4116 w 10029"/>
                <a:gd name="connsiteY50" fmla="*/ 7726 h 10000"/>
                <a:gd name="connsiteX51" fmla="*/ 3712 w 10029"/>
                <a:gd name="connsiteY51" fmla="*/ 7780 h 10000"/>
                <a:gd name="connsiteX52" fmla="*/ 3137 w 10029"/>
                <a:gd name="connsiteY52" fmla="*/ 7851 h 10000"/>
                <a:gd name="connsiteX53" fmla="*/ 2612 w 10029"/>
                <a:gd name="connsiteY53" fmla="*/ 7918 h 10000"/>
                <a:gd name="connsiteX54" fmla="*/ 6043 w 10029"/>
                <a:gd name="connsiteY54" fmla="*/ 7989 h 10000"/>
                <a:gd name="connsiteX55" fmla="*/ 10029 w 10029"/>
                <a:gd name="connsiteY55" fmla="*/ 8043 h 10000"/>
                <a:gd name="connsiteX56" fmla="*/ 4868 w 10029"/>
                <a:gd name="connsiteY56" fmla="*/ 8114 h 10000"/>
                <a:gd name="connsiteX57" fmla="*/ 2764 w 10029"/>
                <a:gd name="connsiteY57" fmla="*/ 8185 h 10000"/>
                <a:gd name="connsiteX58" fmla="*/ 2789 w 10029"/>
                <a:gd name="connsiteY58" fmla="*/ 8238 h 10000"/>
                <a:gd name="connsiteX59" fmla="*/ 5544 w 10029"/>
                <a:gd name="connsiteY59" fmla="*/ 8309 h 10000"/>
                <a:gd name="connsiteX60" fmla="*/ 5544 w 10029"/>
                <a:gd name="connsiteY60" fmla="*/ 8377 h 10000"/>
                <a:gd name="connsiteX61" fmla="*/ 4267 w 10029"/>
                <a:gd name="connsiteY61" fmla="*/ 8430 h 10000"/>
                <a:gd name="connsiteX62" fmla="*/ 2088 w 10029"/>
                <a:gd name="connsiteY62" fmla="*/ 8501 h 10000"/>
                <a:gd name="connsiteX63" fmla="*/ 2209 w 10029"/>
                <a:gd name="connsiteY63" fmla="*/ 8572 h 10000"/>
                <a:gd name="connsiteX64" fmla="*/ 1457 w 10029"/>
                <a:gd name="connsiteY64" fmla="*/ 8643 h 10000"/>
                <a:gd name="connsiteX65" fmla="*/ 5443 w 10029"/>
                <a:gd name="connsiteY65" fmla="*/ 8696 h 10000"/>
                <a:gd name="connsiteX66" fmla="*/ 1285 w 10029"/>
                <a:gd name="connsiteY66" fmla="*/ 8767 h 10000"/>
                <a:gd name="connsiteX67" fmla="*/ 3813 w 10029"/>
                <a:gd name="connsiteY67" fmla="*/ 8838 h 10000"/>
                <a:gd name="connsiteX68" fmla="*/ 1633 w 10029"/>
                <a:gd name="connsiteY68" fmla="*/ 8888 h 10000"/>
                <a:gd name="connsiteX69" fmla="*/ 1709 w 10029"/>
                <a:gd name="connsiteY69" fmla="*/ 8959 h 10000"/>
                <a:gd name="connsiteX70" fmla="*/ 2511 w 10029"/>
                <a:gd name="connsiteY70" fmla="*/ 9030 h 10000"/>
                <a:gd name="connsiteX71" fmla="*/ 1810 w 10029"/>
                <a:gd name="connsiteY71" fmla="*/ 9101 h 10000"/>
                <a:gd name="connsiteX72" fmla="*/ 1260 w 10029"/>
                <a:gd name="connsiteY72" fmla="*/ 9226 h 10000"/>
                <a:gd name="connsiteX73" fmla="*/ 2158 w 10029"/>
                <a:gd name="connsiteY73" fmla="*/ 9297 h 10000"/>
                <a:gd name="connsiteX74" fmla="*/ 1911 w 10029"/>
                <a:gd name="connsiteY74" fmla="*/ 9350 h 10000"/>
                <a:gd name="connsiteX75" fmla="*/ 2138 w 10029"/>
                <a:gd name="connsiteY75" fmla="*/ 9488 h 10000"/>
                <a:gd name="connsiteX76" fmla="*/ 2138 w 10029"/>
                <a:gd name="connsiteY76" fmla="*/ 9542 h 10000"/>
                <a:gd name="connsiteX77" fmla="*/ 3636 w 10029"/>
                <a:gd name="connsiteY77" fmla="*/ 9560 h 10000"/>
                <a:gd name="connsiteX78" fmla="*/ 4292 w 10029"/>
                <a:gd name="connsiteY78" fmla="*/ 9613 h 10000"/>
                <a:gd name="connsiteX79" fmla="*/ 1911 w 10029"/>
                <a:gd name="connsiteY79" fmla="*/ 9684 h 10000"/>
                <a:gd name="connsiteX80" fmla="*/ 1507 w 10029"/>
                <a:gd name="connsiteY80" fmla="*/ 9755 h 10000"/>
                <a:gd name="connsiteX81" fmla="*/ 1159 w 10029"/>
                <a:gd name="connsiteY81" fmla="*/ 9808 h 10000"/>
                <a:gd name="connsiteX82" fmla="*/ 2960 w 10029"/>
                <a:gd name="connsiteY82" fmla="*/ 9879 h 10000"/>
                <a:gd name="connsiteX83" fmla="*/ 2910 w 10029"/>
                <a:gd name="connsiteY83" fmla="*/ 9947 h 10000"/>
                <a:gd name="connsiteX84" fmla="*/ 3112 w 10029"/>
                <a:gd name="connsiteY84" fmla="*/ 10000 h 10000"/>
                <a:gd name="connsiteX85" fmla="*/ 29 w 10029"/>
                <a:gd name="connsiteY85" fmla="*/ 10000 h 10000"/>
                <a:gd name="connsiteX86" fmla="*/ 29 w 10029"/>
                <a:gd name="connsiteY86" fmla="*/ 0 h 10000"/>
                <a:gd name="connsiteX0" fmla="*/ 190 w 10190"/>
                <a:gd name="connsiteY0" fmla="*/ 0 h 10000"/>
                <a:gd name="connsiteX1" fmla="*/ 8888 w 10190"/>
                <a:gd name="connsiteY1" fmla="*/ 0 h 10000"/>
                <a:gd name="connsiteX2" fmla="*/ 8863 w 10190"/>
                <a:gd name="connsiteY2" fmla="*/ 71 h 10000"/>
                <a:gd name="connsiteX3" fmla="*/ 10089 w 10190"/>
                <a:gd name="connsiteY3" fmla="*/ 142 h 10000"/>
                <a:gd name="connsiteX4" fmla="*/ 9312 w 10190"/>
                <a:gd name="connsiteY4" fmla="*/ 195 h 10000"/>
                <a:gd name="connsiteX5" fmla="*/ 8636 w 10190"/>
                <a:gd name="connsiteY5" fmla="*/ 266 h 10000"/>
                <a:gd name="connsiteX6" fmla="*/ 8485 w 10190"/>
                <a:gd name="connsiteY6" fmla="*/ 334 h 10000"/>
                <a:gd name="connsiteX7" fmla="*/ 8813 w 10190"/>
                <a:gd name="connsiteY7" fmla="*/ 405 h 10000"/>
                <a:gd name="connsiteX8" fmla="*/ 7834 w 10190"/>
                <a:gd name="connsiteY8" fmla="*/ 458 h 10000"/>
                <a:gd name="connsiteX9" fmla="*/ 3399 w 10190"/>
                <a:gd name="connsiteY9" fmla="*/ 529 h 10000"/>
                <a:gd name="connsiteX10" fmla="*/ 3848 w 10190"/>
                <a:gd name="connsiteY10" fmla="*/ 600 h 10000"/>
                <a:gd name="connsiteX11" fmla="*/ 3999 w 10190"/>
                <a:gd name="connsiteY11" fmla="*/ 654 h 10000"/>
                <a:gd name="connsiteX12" fmla="*/ 3121 w 10190"/>
                <a:gd name="connsiteY12" fmla="*/ 725 h 10000"/>
                <a:gd name="connsiteX13" fmla="*/ 4453 w 10190"/>
                <a:gd name="connsiteY13" fmla="*/ 792 h 10000"/>
                <a:gd name="connsiteX14" fmla="*/ 4252 w 10190"/>
                <a:gd name="connsiteY14" fmla="*/ 863 h 10000"/>
                <a:gd name="connsiteX15" fmla="*/ 181 w 10190"/>
                <a:gd name="connsiteY15" fmla="*/ 897 h 10000"/>
                <a:gd name="connsiteX16" fmla="*/ 231 w 10190"/>
                <a:gd name="connsiteY16" fmla="*/ 2915 h 10000"/>
                <a:gd name="connsiteX17" fmla="*/ 2925 w 10190"/>
                <a:gd name="connsiteY17" fmla="*/ 3016 h 10000"/>
                <a:gd name="connsiteX18" fmla="*/ 6855 w 10190"/>
                <a:gd name="connsiteY18" fmla="*/ 3087 h 10000"/>
                <a:gd name="connsiteX19" fmla="*/ 2445 w 10190"/>
                <a:gd name="connsiteY19" fmla="*/ 3140 h 10000"/>
                <a:gd name="connsiteX20" fmla="*/ 201 w 10190"/>
                <a:gd name="connsiteY20" fmla="*/ 3213 h 10000"/>
                <a:gd name="connsiteX21" fmla="*/ 201 w 10190"/>
                <a:gd name="connsiteY21" fmla="*/ 4045 h 10000"/>
                <a:gd name="connsiteX22" fmla="*/ 3399 w 10190"/>
                <a:gd name="connsiteY22" fmla="*/ 4128 h 10000"/>
                <a:gd name="connsiteX23" fmla="*/ 2622 w 10190"/>
                <a:gd name="connsiteY23" fmla="*/ 4199 h 10000"/>
                <a:gd name="connsiteX24" fmla="*/ 3222 w 10190"/>
                <a:gd name="connsiteY24" fmla="*/ 4252 h 10000"/>
                <a:gd name="connsiteX25" fmla="*/ 171 w 10190"/>
                <a:gd name="connsiteY25" fmla="*/ 4315 h 10000"/>
                <a:gd name="connsiteX26" fmla="*/ 161 w 10190"/>
                <a:gd name="connsiteY26" fmla="*/ 5472 h 10000"/>
                <a:gd name="connsiteX27" fmla="*/ 1593 w 10190"/>
                <a:gd name="connsiteY27" fmla="*/ 5503 h 10000"/>
                <a:gd name="connsiteX28" fmla="*/ 2021 w 10190"/>
                <a:gd name="connsiteY28" fmla="*/ 5556 h 10000"/>
                <a:gd name="connsiteX29" fmla="*/ 1895 w 10190"/>
                <a:gd name="connsiteY29" fmla="*/ 5627 h 10000"/>
                <a:gd name="connsiteX30" fmla="*/ 1618 w 10190"/>
                <a:gd name="connsiteY30" fmla="*/ 5698 h 10000"/>
                <a:gd name="connsiteX31" fmla="*/ 1043 w 10190"/>
                <a:gd name="connsiteY31" fmla="*/ 5769 h 10000"/>
                <a:gd name="connsiteX32" fmla="*/ 191 w 10190"/>
                <a:gd name="connsiteY32" fmla="*/ 5821 h 10000"/>
                <a:gd name="connsiteX33" fmla="*/ 211 w 10190"/>
                <a:gd name="connsiteY33" fmla="*/ 6205 h 10000"/>
                <a:gd name="connsiteX34" fmla="*/ 1946 w 10190"/>
                <a:gd name="connsiteY34" fmla="*/ 6210 h 10000"/>
                <a:gd name="connsiteX35" fmla="*/ 2173 w 10190"/>
                <a:gd name="connsiteY35" fmla="*/ 6281 h 10000"/>
                <a:gd name="connsiteX36" fmla="*/ 1694 w 10190"/>
                <a:gd name="connsiteY36" fmla="*/ 6348 h 10000"/>
                <a:gd name="connsiteX37" fmla="*/ 1719 w 10190"/>
                <a:gd name="connsiteY37" fmla="*/ 6419 h 10000"/>
                <a:gd name="connsiteX38" fmla="*/ 211 w 10190"/>
                <a:gd name="connsiteY38" fmla="*/ 6439 h 10000"/>
                <a:gd name="connsiteX39" fmla="*/ 201 w 10190"/>
                <a:gd name="connsiteY39" fmla="*/ 7000 h 10000"/>
                <a:gd name="connsiteX40" fmla="*/ 2395 w 10190"/>
                <a:gd name="connsiteY40" fmla="*/ 7002 h 10000"/>
                <a:gd name="connsiteX41" fmla="*/ 2198 w 10190"/>
                <a:gd name="connsiteY41" fmla="*/ 7073 h 10000"/>
                <a:gd name="connsiteX42" fmla="*/ 2344 w 10190"/>
                <a:gd name="connsiteY42" fmla="*/ 7126 h 10000"/>
                <a:gd name="connsiteX43" fmla="*/ 2148 w 10190"/>
                <a:gd name="connsiteY43" fmla="*/ 7197 h 10000"/>
                <a:gd name="connsiteX44" fmla="*/ 2496 w 10190"/>
                <a:gd name="connsiteY44" fmla="*/ 7268 h 10000"/>
                <a:gd name="connsiteX45" fmla="*/ 4302 w 10190"/>
                <a:gd name="connsiteY45" fmla="*/ 7321 h 10000"/>
                <a:gd name="connsiteX46" fmla="*/ 3777 w 10190"/>
                <a:gd name="connsiteY46" fmla="*/ 7389 h 10000"/>
                <a:gd name="connsiteX47" fmla="*/ 3924 w 10190"/>
                <a:gd name="connsiteY47" fmla="*/ 7460 h 10000"/>
                <a:gd name="connsiteX48" fmla="*/ 5427 w 10190"/>
                <a:gd name="connsiteY48" fmla="*/ 7531 h 10000"/>
                <a:gd name="connsiteX49" fmla="*/ 6229 w 10190"/>
                <a:gd name="connsiteY49" fmla="*/ 7584 h 10000"/>
                <a:gd name="connsiteX50" fmla="*/ 6078 w 10190"/>
                <a:gd name="connsiteY50" fmla="*/ 7655 h 10000"/>
                <a:gd name="connsiteX51" fmla="*/ 4277 w 10190"/>
                <a:gd name="connsiteY51" fmla="*/ 7726 h 10000"/>
                <a:gd name="connsiteX52" fmla="*/ 3873 w 10190"/>
                <a:gd name="connsiteY52" fmla="*/ 7780 h 10000"/>
                <a:gd name="connsiteX53" fmla="*/ 3298 w 10190"/>
                <a:gd name="connsiteY53" fmla="*/ 7851 h 10000"/>
                <a:gd name="connsiteX54" fmla="*/ 2773 w 10190"/>
                <a:gd name="connsiteY54" fmla="*/ 7918 h 10000"/>
                <a:gd name="connsiteX55" fmla="*/ 6204 w 10190"/>
                <a:gd name="connsiteY55" fmla="*/ 7989 h 10000"/>
                <a:gd name="connsiteX56" fmla="*/ 10190 w 10190"/>
                <a:gd name="connsiteY56" fmla="*/ 8043 h 10000"/>
                <a:gd name="connsiteX57" fmla="*/ 5029 w 10190"/>
                <a:gd name="connsiteY57" fmla="*/ 8114 h 10000"/>
                <a:gd name="connsiteX58" fmla="*/ 2925 w 10190"/>
                <a:gd name="connsiteY58" fmla="*/ 8185 h 10000"/>
                <a:gd name="connsiteX59" fmla="*/ 2950 w 10190"/>
                <a:gd name="connsiteY59" fmla="*/ 8238 h 10000"/>
                <a:gd name="connsiteX60" fmla="*/ 5705 w 10190"/>
                <a:gd name="connsiteY60" fmla="*/ 8309 h 10000"/>
                <a:gd name="connsiteX61" fmla="*/ 5705 w 10190"/>
                <a:gd name="connsiteY61" fmla="*/ 8377 h 10000"/>
                <a:gd name="connsiteX62" fmla="*/ 4428 w 10190"/>
                <a:gd name="connsiteY62" fmla="*/ 8430 h 10000"/>
                <a:gd name="connsiteX63" fmla="*/ 2249 w 10190"/>
                <a:gd name="connsiteY63" fmla="*/ 8501 h 10000"/>
                <a:gd name="connsiteX64" fmla="*/ 2370 w 10190"/>
                <a:gd name="connsiteY64" fmla="*/ 8572 h 10000"/>
                <a:gd name="connsiteX65" fmla="*/ 1618 w 10190"/>
                <a:gd name="connsiteY65" fmla="*/ 8643 h 10000"/>
                <a:gd name="connsiteX66" fmla="*/ 5604 w 10190"/>
                <a:gd name="connsiteY66" fmla="*/ 8696 h 10000"/>
                <a:gd name="connsiteX67" fmla="*/ 1446 w 10190"/>
                <a:gd name="connsiteY67" fmla="*/ 8767 h 10000"/>
                <a:gd name="connsiteX68" fmla="*/ 3974 w 10190"/>
                <a:gd name="connsiteY68" fmla="*/ 8838 h 10000"/>
                <a:gd name="connsiteX69" fmla="*/ 1794 w 10190"/>
                <a:gd name="connsiteY69" fmla="*/ 8888 h 10000"/>
                <a:gd name="connsiteX70" fmla="*/ 1870 w 10190"/>
                <a:gd name="connsiteY70" fmla="*/ 8959 h 10000"/>
                <a:gd name="connsiteX71" fmla="*/ 2672 w 10190"/>
                <a:gd name="connsiteY71" fmla="*/ 9030 h 10000"/>
                <a:gd name="connsiteX72" fmla="*/ 1971 w 10190"/>
                <a:gd name="connsiteY72" fmla="*/ 9101 h 10000"/>
                <a:gd name="connsiteX73" fmla="*/ 1421 w 10190"/>
                <a:gd name="connsiteY73" fmla="*/ 9226 h 10000"/>
                <a:gd name="connsiteX74" fmla="*/ 2319 w 10190"/>
                <a:gd name="connsiteY74" fmla="*/ 9297 h 10000"/>
                <a:gd name="connsiteX75" fmla="*/ 2072 w 10190"/>
                <a:gd name="connsiteY75" fmla="*/ 9350 h 10000"/>
                <a:gd name="connsiteX76" fmla="*/ 2299 w 10190"/>
                <a:gd name="connsiteY76" fmla="*/ 9488 h 10000"/>
                <a:gd name="connsiteX77" fmla="*/ 2299 w 10190"/>
                <a:gd name="connsiteY77" fmla="*/ 9542 h 10000"/>
                <a:gd name="connsiteX78" fmla="*/ 3797 w 10190"/>
                <a:gd name="connsiteY78" fmla="*/ 9560 h 10000"/>
                <a:gd name="connsiteX79" fmla="*/ 4453 w 10190"/>
                <a:gd name="connsiteY79" fmla="*/ 9613 h 10000"/>
                <a:gd name="connsiteX80" fmla="*/ 2072 w 10190"/>
                <a:gd name="connsiteY80" fmla="*/ 9684 h 10000"/>
                <a:gd name="connsiteX81" fmla="*/ 1668 w 10190"/>
                <a:gd name="connsiteY81" fmla="*/ 9755 h 10000"/>
                <a:gd name="connsiteX82" fmla="*/ 1320 w 10190"/>
                <a:gd name="connsiteY82" fmla="*/ 9808 h 10000"/>
                <a:gd name="connsiteX83" fmla="*/ 3121 w 10190"/>
                <a:gd name="connsiteY83" fmla="*/ 9879 h 10000"/>
                <a:gd name="connsiteX84" fmla="*/ 3071 w 10190"/>
                <a:gd name="connsiteY84" fmla="*/ 9947 h 10000"/>
                <a:gd name="connsiteX85" fmla="*/ 3273 w 10190"/>
                <a:gd name="connsiteY85" fmla="*/ 10000 h 10000"/>
                <a:gd name="connsiteX86" fmla="*/ 190 w 10190"/>
                <a:gd name="connsiteY86" fmla="*/ 10000 h 10000"/>
                <a:gd name="connsiteX87" fmla="*/ 190 w 10190"/>
                <a:gd name="connsiteY87" fmla="*/ 0 h 10000"/>
                <a:gd name="connsiteX0" fmla="*/ 29 w 10029"/>
                <a:gd name="connsiteY0" fmla="*/ 0 h 10000"/>
                <a:gd name="connsiteX1" fmla="*/ 8727 w 10029"/>
                <a:gd name="connsiteY1" fmla="*/ 0 h 10000"/>
                <a:gd name="connsiteX2" fmla="*/ 8702 w 10029"/>
                <a:gd name="connsiteY2" fmla="*/ 71 h 10000"/>
                <a:gd name="connsiteX3" fmla="*/ 9928 w 10029"/>
                <a:gd name="connsiteY3" fmla="*/ 142 h 10000"/>
                <a:gd name="connsiteX4" fmla="*/ 9151 w 10029"/>
                <a:gd name="connsiteY4" fmla="*/ 195 h 10000"/>
                <a:gd name="connsiteX5" fmla="*/ 8475 w 10029"/>
                <a:gd name="connsiteY5" fmla="*/ 266 h 10000"/>
                <a:gd name="connsiteX6" fmla="*/ 8324 w 10029"/>
                <a:gd name="connsiteY6" fmla="*/ 334 h 10000"/>
                <a:gd name="connsiteX7" fmla="*/ 8652 w 10029"/>
                <a:gd name="connsiteY7" fmla="*/ 405 h 10000"/>
                <a:gd name="connsiteX8" fmla="*/ 7673 w 10029"/>
                <a:gd name="connsiteY8" fmla="*/ 458 h 10000"/>
                <a:gd name="connsiteX9" fmla="*/ 3238 w 10029"/>
                <a:gd name="connsiteY9" fmla="*/ 529 h 10000"/>
                <a:gd name="connsiteX10" fmla="*/ 3687 w 10029"/>
                <a:gd name="connsiteY10" fmla="*/ 600 h 10000"/>
                <a:gd name="connsiteX11" fmla="*/ 3838 w 10029"/>
                <a:gd name="connsiteY11" fmla="*/ 654 h 10000"/>
                <a:gd name="connsiteX12" fmla="*/ 2960 w 10029"/>
                <a:gd name="connsiteY12" fmla="*/ 725 h 10000"/>
                <a:gd name="connsiteX13" fmla="*/ 4292 w 10029"/>
                <a:gd name="connsiteY13" fmla="*/ 792 h 10000"/>
                <a:gd name="connsiteX14" fmla="*/ 4091 w 10029"/>
                <a:gd name="connsiteY14" fmla="*/ 863 h 10000"/>
                <a:gd name="connsiteX15" fmla="*/ 20 w 10029"/>
                <a:gd name="connsiteY15" fmla="*/ 897 h 10000"/>
                <a:gd name="connsiteX16" fmla="*/ 70 w 10029"/>
                <a:gd name="connsiteY16" fmla="*/ 2915 h 10000"/>
                <a:gd name="connsiteX17" fmla="*/ 2764 w 10029"/>
                <a:gd name="connsiteY17" fmla="*/ 3016 h 10000"/>
                <a:gd name="connsiteX18" fmla="*/ 6694 w 10029"/>
                <a:gd name="connsiteY18" fmla="*/ 3087 h 10000"/>
                <a:gd name="connsiteX19" fmla="*/ 2284 w 10029"/>
                <a:gd name="connsiteY19" fmla="*/ 3140 h 10000"/>
                <a:gd name="connsiteX20" fmla="*/ 40 w 10029"/>
                <a:gd name="connsiteY20" fmla="*/ 3213 h 10000"/>
                <a:gd name="connsiteX21" fmla="*/ 40 w 10029"/>
                <a:gd name="connsiteY21" fmla="*/ 4045 h 10000"/>
                <a:gd name="connsiteX22" fmla="*/ 3238 w 10029"/>
                <a:gd name="connsiteY22" fmla="*/ 4128 h 10000"/>
                <a:gd name="connsiteX23" fmla="*/ 2461 w 10029"/>
                <a:gd name="connsiteY23" fmla="*/ 4199 h 10000"/>
                <a:gd name="connsiteX24" fmla="*/ 3061 w 10029"/>
                <a:gd name="connsiteY24" fmla="*/ 4252 h 10000"/>
                <a:gd name="connsiteX25" fmla="*/ 10 w 10029"/>
                <a:gd name="connsiteY25" fmla="*/ 4315 h 10000"/>
                <a:gd name="connsiteX26" fmla="*/ 0 w 10029"/>
                <a:gd name="connsiteY26" fmla="*/ 5472 h 10000"/>
                <a:gd name="connsiteX27" fmla="*/ 1432 w 10029"/>
                <a:gd name="connsiteY27" fmla="*/ 5503 h 10000"/>
                <a:gd name="connsiteX28" fmla="*/ 1860 w 10029"/>
                <a:gd name="connsiteY28" fmla="*/ 5556 h 10000"/>
                <a:gd name="connsiteX29" fmla="*/ 1734 w 10029"/>
                <a:gd name="connsiteY29" fmla="*/ 5627 h 10000"/>
                <a:gd name="connsiteX30" fmla="*/ 1457 w 10029"/>
                <a:gd name="connsiteY30" fmla="*/ 5698 h 10000"/>
                <a:gd name="connsiteX31" fmla="*/ 882 w 10029"/>
                <a:gd name="connsiteY31" fmla="*/ 5769 h 10000"/>
                <a:gd name="connsiteX32" fmla="*/ 30 w 10029"/>
                <a:gd name="connsiteY32" fmla="*/ 5821 h 10000"/>
                <a:gd name="connsiteX33" fmla="*/ 50 w 10029"/>
                <a:gd name="connsiteY33" fmla="*/ 6205 h 10000"/>
                <a:gd name="connsiteX34" fmla="*/ 1785 w 10029"/>
                <a:gd name="connsiteY34" fmla="*/ 6210 h 10000"/>
                <a:gd name="connsiteX35" fmla="*/ 2012 w 10029"/>
                <a:gd name="connsiteY35" fmla="*/ 6281 h 10000"/>
                <a:gd name="connsiteX36" fmla="*/ 1533 w 10029"/>
                <a:gd name="connsiteY36" fmla="*/ 6348 h 10000"/>
                <a:gd name="connsiteX37" fmla="*/ 1558 w 10029"/>
                <a:gd name="connsiteY37" fmla="*/ 6419 h 10000"/>
                <a:gd name="connsiteX38" fmla="*/ 50 w 10029"/>
                <a:gd name="connsiteY38" fmla="*/ 6439 h 10000"/>
                <a:gd name="connsiteX39" fmla="*/ 40 w 10029"/>
                <a:gd name="connsiteY39" fmla="*/ 7000 h 10000"/>
                <a:gd name="connsiteX40" fmla="*/ 2234 w 10029"/>
                <a:gd name="connsiteY40" fmla="*/ 7002 h 10000"/>
                <a:gd name="connsiteX41" fmla="*/ 2037 w 10029"/>
                <a:gd name="connsiteY41" fmla="*/ 7073 h 10000"/>
                <a:gd name="connsiteX42" fmla="*/ 2183 w 10029"/>
                <a:gd name="connsiteY42" fmla="*/ 7126 h 10000"/>
                <a:gd name="connsiteX43" fmla="*/ 1987 w 10029"/>
                <a:gd name="connsiteY43" fmla="*/ 7197 h 10000"/>
                <a:gd name="connsiteX44" fmla="*/ 2335 w 10029"/>
                <a:gd name="connsiteY44" fmla="*/ 7268 h 10000"/>
                <a:gd name="connsiteX45" fmla="*/ 4141 w 10029"/>
                <a:gd name="connsiteY45" fmla="*/ 7321 h 10000"/>
                <a:gd name="connsiteX46" fmla="*/ 3616 w 10029"/>
                <a:gd name="connsiteY46" fmla="*/ 7389 h 10000"/>
                <a:gd name="connsiteX47" fmla="*/ 3763 w 10029"/>
                <a:gd name="connsiteY47" fmla="*/ 7460 h 10000"/>
                <a:gd name="connsiteX48" fmla="*/ 5266 w 10029"/>
                <a:gd name="connsiteY48" fmla="*/ 7531 h 10000"/>
                <a:gd name="connsiteX49" fmla="*/ 6068 w 10029"/>
                <a:gd name="connsiteY49" fmla="*/ 7584 h 10000"/>
                <a:gd name="connsiteX50" fmla="*/ 5917 w 10029"/>
                <a:gd name="connsiteY50" fmla="*/ 7655 h 10000"/>
                <a:gd name="connsiteX51" fmla="*/ 4116 w 10029"/>
                <a:gd name="connsiteY51" fmla="*/ 7726 h 10000"/>
                <a:gd name="connsiteX52" fmla="*/ 3712 w 10029"/>
                <a:gd name="connsiteY52" fmla="*/ 7780 h 10000"/>
                <a:gd name="connsiteX53" fmla="*/ 3137 w 10029"/>
                <a:gd name="connsiteY53" fmla="*/ 7851 h 10000"/>
                <a:gd name="connsiteX54" fmla="*/ 2612 w 10029"/>
                <a:gd name="connsiteY54" fmla="*/ 7918 h 10000"/>
                <a:gd name="connsiteX55" fmla="*/ 6043 w 10029"/>
                <a:gd name="connsiteY55" fmla="*/ 7989 h 10000"/>
                <a:gd name="connsiteX56" fmla="*/ 10029 w 10029"/>
                <a:gd name="connsiteY56" fmla="*/ 8043 h 10000"/>
                <a:gd name="connsiteX57" fmla="*/ 4868 w 10029"/>
                <a:gd name="connsiteY57" fmla="*/ 8114 h 10000"/>
                <a:gd name="connsiteX58" fmla="*/ 2764 w 10029"/>
                <a:gd name="connsiteY58" fmla="*/ 8185 h 10000"/>
                <a:gd name="connsiteX59" fmla="*/ 2789 w 10029"/>
                <a:gd name="connsiteY59" fmla="*/ 8238 h 10000"/>
                <a:gd name="connsiteX60" fmla="*/ 5544 w 10029"/>
                <a:gd name="connsiteY60" fmla="*/ 8309 h 10000"/>
                <a:gd name="connsiteX61" fmla="*/ 5544 w 10029"/>
                <a:gd name="connsiteY61" fmla="*/ 8377 h 10000"/>
                <a:gd name="connsiteX62" fmla="*/ 4267 w 10029"/>
                <a:gd name="connsiteY62" fmla="*/ 8430 h 10000"/>
                <a:gd name="connsiteX63" fmla="*/ 2088 w 10029"/>
                <a:gd name="connsiteY63" fmla="*/ 8501 h 10000"/>
                <a:gd name="connsiteX64" fmla="*/ 2209 w 10029"/>
                <a:gd name="connsiteY64" fmla="*/ 8572 h 10000"/>
                <a:gd name="connsiteX65" fmla="*/ 1457 w 10029"/>
                <a:gd name="connsiteY65" fmla="*/ 8643 h 10000"/>
                <a:gd name="connsiteX66" fmla="*/ 5443 w 10029"/>
                <a:gd name="connsiteY66" fmla="*/ 8696 h 10000"/>
                <a:gd name="connsiteX67" fmla="*/ 1285 w 10029"/>
                <a:gd name="connsiteY67" fmla="*/ 8767 h 10000"/>
                <a:gd name="connsiteX68" fmla="*/ 3813 w 10029"/>
                <a:gd name="connsiteY68" fmla="*/ 8838 h 10000"/>
                <a:gd name="connsiteX69" fmla="*/ 1633 w 10029"/>
                <a:gd name="connsiteY69" fmla="*/ 8888 h 10000"/>
                <a:gd name="connsiteX70" fmla="*/ 1709 w 10029"/>
                <a:gd name="connsiteY70" fmla="*/ 8959 h 10000"/>
                <a:gd name="connsiteX71" fmla="*/ 2511 w 10029"/>
                <a:gd name="connsiteY71" fmla="*/ 9030 h 10000"/>
                <a:gd name="connsiteX72" fmla="*/ 1810 w 10029"/>
                <a:gd name="connsiteY72" fmla="*/ 9101 h 10000"/>
                <a:gd name="connsiteX73" fmla="*/ 1260 w 10029"/>
                <a:gd name="connsiteY73" fmla="*/ 9226 h 10000"/>
                <a:gd name="connsiteX74" fmla="*/ 2158 w 10029"/>
                <a:gd name="connsiteY74" fmla="*/ 9297 h 10000"/>
                <a:gd name="connsiteX75" fmla="*/ 1911 w 10029"/>
                <a:gd name="connsiteY75" fmla="*/ 9350 h 10000"/>
                <a:gd name="connsiteX76" fmla="*/ 2138 w 10029"/>
                <a:gd name="connsiteY76" fmla="*/ 9488 h 10000"/>
                <a:gd name="connsiteX77" fmla="*/ 2138 w 10029"/>
                <a:gd name="connsiteY77" fmla="*/ 9542 h 10000"/>
                <a:gd name="connsiteX78" fmla="*/ 3636 w 10029"/>
                <a:gd name="connsiteY78" fmla="*/ 9560 h 10000"/>
                <a:gd name="connsiteX79" fmla="*/ 4292 w 10029"/>
                <a:gd name="connsiteY79" fmla="*/ 9613 h 10000"/>
                <a:gd name="connsiteX80" fmla="*/ 1911 w 10029"/>
                <a:gd name="connsiteY80" fmla="*/ 9684 h 10000"/>
                <a:gd name="connsiteX81" fmla="*/ 1507 w 10029"/>
                <a:gd name="connsiteY81" fmla="*/ 9755 h 10000"/>
                <a:gd name="connsiteX82" fmla="*/ 1159 w 10029"/>
                <a:gd name="connsiteY82" fmla="*/ 9808 h 10000"/>
                <a:gd name="connsiteX83" fmla="*/ 2960 w 10029"/>
                <a:gd name="connsiteY83" fmla="*/ 9879 h 10000"/>
                <a:gd name="connsiteX84" fmla="*/ 2910 w 10029"/>
                <a:gd name="connsiteY84" fmla="*/ 9947 h 10000"/>
                <a:gd name="connsiteX85" fmla="*/ 3112 w 10029"/>
                <a:gd name="connsiteY85" fmla="*/ 10000 h 10000"/>
                <a:gd name="connsiteX86" fmla="*/ 29 w 10029"/>
                <a:gd name="connsiteY86" fmla="*/ 10000 h 10000"/>
                <a:gd name="connsiteX87" fmla="*/ 29 w 10029"/>
                <a:gd name="connsiteY87" fmla="*/ 0 h 10000"/>
                <a:gd name="connsiteX0" fmla="*/ 29 w 10029"/>
                <a:gd name="connsiteY0" fmla="*/ 0 h 10000"/>
                <a:gd name="connsiteX1" fmla="*/ 8727 w 10029"/>
                <a:gd name="connsiteY1" fmla="*/ 0 h 10000"/>
                <a:gd name="connsiteX2" fmla="*/ 8702 w 10029"/>
                <a:gd name="connsiteY2" fmla="*/ 71 h 10000"/>
                <a:gd name="connsiteX3" fmla="*/ 9928 w 10029"/>
                <a:gd name="connsiteY3" fmla="*/ 142 h 10000"/>
                <a:gd name="connsiteX4" fmla="*/ 9151 w 10029"/>
                <a:gd name="connsiteY4" fmla="*/ 195 h 10000"/>
                <a:gd name="connsiteX5" fmla="*/ 8475 w 10029"/>
                <a:gd name="connsiteY5" fmla="*/ 266 h 10000"/>
                <a:gd name="connsiteX6" fmla="*/ 8324 w 10029"/>
                <a:gd name="connsiteY6" fmla="*/ 334 h 10000"/>
                <a:gd name="connsiteX7" fmla="*/ 8652 w 10029"/>
                <a:gd name="connsiteY7" fmla="*/ 405 h 10000"/>
                <a:gd name="connsiteX8" fmla="*/ 7673 w 10029"/>
                <a:gd name="connsiteY8" fmla="*/ 458 h 10000"/>
                <a:gd name="connsiteX9" fmla="*/ 3238 w 10029"/>
                <a:gd name="connsiteY9" fmla="*/ 529 h 10000"/>
                <a:gd name="connsiteX10" fmla="*/ 3687 w 10029"/>
                <a:gd name="connsiteY10" fmla="*/ 600 h 10000"/>
                <a:gd name="connsiteX11" fmla="*/ 3838 w 10029"/>
                <a:gd name="connsiteY11" fmla="*/ 654 h 10000"/>
                <a:gd name="connsiteX12" fmla="*/ 2960 w 10029"/>
                <a:gd name="connsiteY12" fmla="*/ 725 h 10000"/>
                <a:gd name="connsiteX13" fmla="*/ 4292 w 10029"/>
                <a:gd name="connsiteY13" fmla="*/ 792 h 10000"/>
                <a:gd name="connsiteX14" fmla="*/ 4091 w 10029"/>
                <a:gd name="connsiteY14" fmla="*/ 863 h 10000"/>
                <a:gd name="connsiteX15" fmla="*/ 20 w 10029"/>
                <a:gd name="connsiteY15" fmla="*/ 897 h 10000"/>
                <a:gd name="connsiteX16" fmla="*/ 70 w 10029"/>
                <a:gd name="connsiteY16" fmla="*/ 2915 h 10000"/>
                <a:gd name="connsiteX17" fmla="*/ 2764 w 10029"/>
                <a:gd name="connsiteY17" fmla="*/ 3016 h 10000"/>
                <a:gd name="connsiteX18" fmla="*/ 6694 w 10029"/>
                <a:gd name="connsiteY18" fmla="*/ 3087 h 10000"/>
                <a:gd name="connsiteX19" fmla="*/ 2284 w 10029"/>
                <a:gd name="connsiteY19" fmla="*/ 3140 h 10000"/>
                <a:gd name="connsiteX20" fmla="*/ 40 w 10029"/>
                <a:gd name="connsiteY20" fmla="*/ 3213 h 10000"/>
                <a:gd name="connsiteX21" fmla="*/ 40 w 10029"/>
                <a:gd name="connsiteY21" fmla="*/ 4045 h 10000"/>
                <a:gd name="connsiteX22" fmla="*/ 3238 w 10029"/>
                <a:gd name="connsiteY22" fmla="*/ 4128 h 10000"/>
                <a:gd name="connsiteX23" fmla="*/ 2461 w 10029"/>
                <a:gd name="connsiteY23" fmla="*/ 4199 h 10000"/>
                <a:gd name="connsiteX24" fmla="*/ 3061 w 10029"/>
                <a:gd name="connsiteY24" fmla="*/ 4252 h 10000"/>
                <a:gd name="connsiteX25" fmla="*/ 10 w 10029"/>
                <a:gd name="connsiteY25" fmla="*/ 4315 h 10000"/>
                <a:gd name="connsiteX26" fmla="*/ 0 w 10029"/>
                <a:gd name="connsiteY26" fmla="*/ 5472 h 10000"/>
                <a:gd name="connsiteX27" fmla="*/ 1432 w 10029"/>
                <a:gd name="connsiteY27" fmla="*/ 5503 h 10000"/>
                <a:gd name="connsiteX28" fmla="*/ 1860 w 10029"/>
                <a:gd name="connsiteY28" fmla="*/ 5556 h 10000"/>
                <a:gd name="connsiteX29" fmla="*/ 1734 w 10029"/>
                <a:gd name="connsiteY29" fmla="*/ 5627 h 10000"/>
                <a:gd name="connsiteX30" fmla="*/ 1457 w 10029"/>
                <a:gd name="connsiteY30" fmla="*/ 5698 h 10000"/>
                <a:gd name="connsiteX31" fmla="*/ 882 w 10029"/>
                <a:gd name="connsiteY31" fmla="*/ 5769 h 10000"/>
                <a:gd name="connsiteX32" fmla="*/ 30 w 10029"/>
                <a:gd name="connsiteY32" fmla="*/ 5821 h 10000"/>
                <a:gd name="connsiteX33" fmla="*/ 50 w 10029"/>
                <a:gd name="connsiteY33" fmla="*/ 6205 h 10000"/>
                <a:gd name="connsiteX34" fmla="*/ 1785 w 10029"/>
                <a:gd name="connsiteY34" fmla="*/ 6210 h 10000"/>
                <a:gd name="connsiteX35" fmla="*/ 2012 w 10029"/>
                <a:gd name="connsiteY35" fmla="*/ 6281 h 10000"/>
                <a:gd name="connsiteX36" fmla="*/ 1533 w 10029"/>
                <a:gd name="connsiteY36" fmla="*/ 6348 h 10000"/>
                <a:gd name="connsiteX37" fmla="*/ 1558 w 10029"/>
                <a:gd name="connsiteY37" fmla="*/ 6419 h 10000"/>
                <a:gd name="connsiteX38" fmla="*/ 50 w 10029"/>
                <a:gd name="connsiteY38" fmla="*/ 6439 h 10000"/>
                <a:gd name="connsiteX39" fmla="*/ 40 w 10029"/>
                <a:gd name="connsiteY39" fmla="*/ 7000 h 10000"/>
                <a:gd name="connsiteX40" fmla="*/ 2234 w 10029"/>
                <a:gd name="connsiteY40" fmla="*/ 7002 h 10000"/>
                <a:gd name="connsiteX41" fmla="*/ 2037 w 10029"/>
                <a:gd name="connsiteY41" fmla="*/ 7073 h 10000"/>
                <a:gd name="connsiteX42" fmla="*/ 2183 w 10029"/>
                <a:gd name="connsiteY42" fmla="*/ 7126 h 10000"/>
                <a:gd name="connsiteX43" fmla="*/ 1987 w 10029"/>
                <a:gd name="connsiteY43" fmla="*/ 7197 h 10000"/>
                <a:gd name="connsiteX44" fmla="*/ 2335 w 10029"/>
                <a:gd name="connsiteY44" fmla="*/ 7268 h 10000"/>
                <a:gd name="connsiteX45" fmla="*/ 4141 w 10029"/>
                <a:gd name="connsiteY45" fmla="*/ 7321 h 10000"/>
                <a:gd name="connsiteX46" fmla="*/ 3616 w 10029"/>
                <a:gd name="connsiteY46" fmla="*/ 7389 h 10000"/>
                <a:gd name="connsiteX47" fmla="*/ 3763 w 10029"/>
                <a:gd name="connsiteY47" fmla="*/ 7460 h 10000"/>
                <a:gd name="connsiteX48" fmla="*/ 5266 w 10029"/>
                <a:gd name="connsiteY48" fmla="*/ 7531 h 10000"/>
                <a:gd name="connsiteX49" fmla="*/ 6068 w 10029"/>
                <a:gd name="connsiteY49" fmla="*/ 7584 h 10000"/>
                <a:gd name="connsiteX50" fmla="*/ 5917 w 10029"/>
                <a:gd name="connsiteY50" fmla="*/ 7655 h 10000"/>
                <a:gd name="connsiteX51" fmla="*/ 4116 w 10029"/>
                <a:gd name="connsiteY51" fmla="*/ 7726 h 10000"/>
                <a:gd name="connsiteX52" fmla="*/ 3712 w 10029"/>
                <a:gd name="connsiteY52" fmla="*/ 7780 h 10000"/>
                <a:gd name="connsiteX53" fmla="*/ 3137 w 10029"/>
                <a:gd name="connsiteY53" fmla="*/ 7851 h 10000"/>
                <a:gd name="connsiteX54" fmla="*/ 2612 w 10029"/>
                <a:gd name="connsiteY54" fmla="*/ 7918 h 10000"/>
                <a:gd name="connsiteX55" fmla="*/ 6043 w 10029"/>
                <a:gd name="connsiteY55" fmla="*/ 7989 h 10000"/>
                <a:gd name="connsiteX56" fmla="*/ 10029 w 10029"/>
                <a:gd name="connsiteY56" fmla="*/ 8043 h 10000"/>
                <a:gd name="connsiteX57" fmla="*/ 4868 w 10029"/>
                <a:gd name="connsiteY57" fmla="*/ 8114 h 10000"/>
                <a:gd name="connsiteX58" fmla="*/ 2764 w 10029"/>
                <a:gd name="connsiteY58" fmla="*/ 8185 h 10000"/>
                <a:gd name="connsiteX59" fmla="*/ 2789 w 10029"/>
                <a:gd name="connsiteY59" fmla="*/ 8238 h 10000"/>
                <a:gd name="connsiteX60" fmla="*/ 5544 w 10029"/>
                <a:gd name="connsiteY60" fmla="*/ 8309 h 10000"/>
                <a:gd name="connsiteX61" fmla="*/ 5544 w 10029"/>
                <a:gd name="connsiteY61" fmla="*/ 8377 h 10000"/>
                <a:gd name="connsiteX62" fmla="*/ 4267 w 10029"/>
                <a:gd name="connsiteY62" fmla="*/ 8430 h 10000"/>
                <a:gd name="connsiteX63" fmla="*/ 2088 w 10029"/>
                <a:gd name="connsiteY63" fmla="*/ 8501 h 10000"/>
                <a:gd name="connsiteX64" fmla="*/ 2209 w 10029"/>
                <a:gd name="connsiteY64" fmla="*/ 8572 h 10000"/>
                <a:gd name="connsiteX65" fmla="*/ 1457 w 10029"/>
                <a:gd name="connsiteY65" fmla="*/ 8643 h 10000"/>
                <a:gd name="connsiteX66" fmla="*/ 5443 w 10029"/>
                <a:gd name="connsiteY66" fmla="*/ 8696 h 10000"/>
                <a:gd name="connsiteX67" fmla="*/ 1285 w 10029"/>
                <a:gd name="connsiteY67" fmla="*/ 8767 h 10000"/>
                <a:gd name="connsiteX68" fmla="*/ 3813 w 10029"/>
                <a:gd name="connsiteY68" fmla="*/ 8838 h 10000"/>
                <a:gd name="connsiteX69" fmla="*/ 1633 w 10029"/>
                <a:gd name="connsiteY69" fmla="*/ 8888 h 10000"/>
                <a:gd name="connsiteX70" fmla="*/ 1709 w 10029"/>
                <a:gd name="connsiteY70" fmla="*/ 8959 h 10000"/>
                <a:gd name="connsiteX71" fmla="*/ 2511 w 10029"/>
                <a:gd name="connsiteY71" fmla="*/ 9030 h 10000"/>
                <a:gd name="connsiteX72" fmla="*/ 1810 w 10029"/>
                <a:gd name="connsiteY72" fmla="*/ 9101 h 10000"/>
                <a:gd name="connsiteX73" fmla="*/ 1260 w 10029"/>
                <a:gd name="connsiteY73" fmla="*/ 9226 h 10000"/>
                <a:gd name="connsiteX74" fmla="*/ 2158 w 10029"/>
                <a:gd name="connsiteY74" fmla="*/ 9297 h 10000"/>
                <a:gd name="connsiteX75" fmla="*/ 1911 w 10029"/>
                <a:gd name="connsiteY75" fmla="*/ 9350 h 10000"/>
                <a:gd name="connsiteX76" fmla="*/ 2138 w 10029"/>
                <a:gd name="connsiteY76" fmla="*/ 9488 h 10000"/>
                <a:gd name="connsiteX77" fmla="*/ 2138 w 10029"/>
                <a:gd name="connsiteY77" fmla="*/ 9542 h 10000"/>
                <a:gd name="connsiteX78" fmla="*/ 3636 w 10029"/>
                <a:gd name="connsiteY78" fmla="*/ 9560 h 10000"/>
                <a:gd name="connsiteX79" fmla="*/ 4292 w 10029"/>
                <a:gd name="connsiteY79" fmla="*/ 9613 h 10000"/>
                <a:gd name="connsiteX80" fmla="*/ 1911 w 10029"/>
                <a:gd name="connsiteY80" fmla="*/ 9684 h 10000"/>
                <a:gd name="connsiteX81" fmla="*/ 1507 w 10029"/>
                <a:gd name="connsiteY81" fmla="*/ 9755 h 10000"/>
                <a:gd name="connsiteX82" fmla="*/ 1159 w 10029"/>
                <a:gd name="connsiteY82" fmla="*/ 9808 h 10000"/>
                <a:gd name="connsiteX83" fmla="*/ 2960 w 10029"/>
                <a:gd name="connsiteY83" fmla="*/ 9879 h 10000"/>
                <a:gd name="connsiteX84" fmla="*/ 2910 w 10029"/>
                <a:gd name="connsiteY84" fmla="*/ 9947 h 10000"/>
                <a:gd name="connsiteX85" fmla="*/ 3112 w 10029"/>
                <a:gd name="connsiteY85" fmla="*/ 10000 h 10000"/>
                <a:gd name="connsiteX86" fmla="*/ 29 w 10029"/>
                <a:gd name="connsiteY86" fmla="*/ 10000 h 10000"/>
                <a:gd name="connsiteX87" fmla="*/ 29 w 10029"/>
                <a:gd name="connsiteY87" fmla="*/ 0 h 10000"/>
                <a:gd name="connsiteX0" fmla="*/ 29 w 10029"/>
                <a:gd name="connsiteY0" fmla="*/ 0 h 10000"/>
                <a:gd name="connsiteX1" fmla="*/ 8727 w 10029"/>
                <a:gd name="connsiteY1" fmla="*/ 0 h 10000"/>
                <a:gd name="connsiteX2" fmla="*/ 8702 w 10029"/>
                <a:gd name="connsiteY2" fmla="*/ 71 h 10000"/>
                <a:gd name="connsiteX3" fmla="*/ 9928 w 10029"/>
                <a:gd name="connsiteY3" fmla="*/ 142 h 10000"/>
                <a:gd name="connsiteX4" fmla="*/ 9151 w 10029"/>
                <a:gd name="connsiteY4" fmla="*/ 195 h 10000"/>
                <a:gd name="connsiteX5" fmla="*/ 8475 w 10029"/>
                <a:gd name="connsiteY5" fmla="*/ 266 h 10000"/>
                <a:gd name="connsiteX6" fmla="*/ 8324 w 10029"/>
                <a:gd name="connsiteY6" fmla="*/ 334 h 10000"/>
                <a:gd name="connsiteX7" fmla="*/ 8652 w 10029"/>
                <a:gd name="connsiteY7" fmla="*/ 405 h 10000"/>
                <a:gd name="connsiteX8" fmla="*/ 7673 w 10029"/>
                <a:gd name="connsiteY8" fmla="*/ 458 h 10000"/>
                <a:gd name="connsiteX9" fmla="*/ 3238 w 10029"/>
                <a:gd name="connsiteY9" fmla="*/ 529 h 10000"/>
                <a:gd name="connsiteX10" fmla="*/ 3687 w 10029"/>
                <a:gd name="connsiteY10" fmla="*/ 600 h 10000"/>
                <a:gd name="connsiteX11" fmla="*/ 3838 w 10029"/>
                <a:gd name="connsiteY11" fmla="*/ 654 h 10000"/>
                <a:gd name="connsiteX12" fmla="*/ 2960 w 10029"/>
                <a:gd name="connsiteY12" fmla="*/ 725 h 10000"/>
                <a:gd name="connsiteX13" fmla="*/ 4292 w 10029"/>
                <a:gd name="connsiteY13" fmla="*/ 792 h 10000"/>
                <a:gd name="connsiteX14" fmla="*/ 4091 w 10029"/>
                <a:gd name="connsiteY14" fmla="*/ 863 h 10000"/>
                <a:gd name="connsiteX15" fmla="*/ 20 w 10029"/>
                <a:gd name="connsiteY15" fmla="*/ 897 h 10000"/>
                <a:gd name="connsiteX16" fmla="*/ 50 w 10029"/>
                <a:gd name="connsiteY16" fmla="*/ 2915 h 10000"/>
                <a:gd name="connsiteX17" fmla="*/ 2764 w 10029"/>
                <a:gd name="connsiteY17" fmla="*/ 3016 h 10000"/>
                <a:gd name="connsiteX18" fmla="*/ 6694 w 10029"/>
                <a:gd name="connsiteY18" fmla="*/ 3087 h 10000"/>
                <a:gd name="connsiteX19" fmla="*/ 2284 w 10029"/>
                <a:gd name="connsiteY19" fmla="*/ 3140 h 10000"/>
                <a:gd name="connsiteX20" fmla="*/ 40 w 10029"/>
                <a:gd name="connsiteY20" fmla="*/ 3213 h 10000"/>
                <a:gd name="connsiteX21" fmla="*/ 40 w 10029"/>
                <a:gd name="connsiteY21" fmla="*/ 4045 h 10000"/>
                <a:gd name="connsiteX22" fmla="*/ 3238 w 10029"/>
                <a:gd name="connsiteY22" fmla="*/ 4128 h 10000"/>
                <a:gd name="connsiteX23" fmla="*/ 2461 w 10029"/>
                <a:gd name="connsiteY23" fmla="*/ 4199 h 10000"/>
                <a:gd name="connsiteX24" fmla="*/ 3061 w 10029"/>
                <a:gd name="connsiteY24" fmla="*/ 4252 h 10000"/>
                <a:gd name="connsiteX25" fmla="*/ 10 w 10029"/>
                <a:gd name="connsiteY25" fmla="*/ 4315 h 10000"/>
                <a:gd name="connsiteX26" fmla="*/ 0 w 10029"/>
                <a:gd name="connsiteY26" fmla="*/ 5472 h 10000"/>
                <a:gd name="connsiteX27" fmla="*/ 1432 w 10029"/>
                <a:gd name="connsiteY27" fmla="*/ 5503 h 10000"/>
                <a:gd name="connsiteX28" fmla="*/ 1860 w 10029"/>
                <a:gd name="connsiteY28" fmla="*/ 5556 h 10000"/>
                <a:gd name="connsiteX29" fmla="*/ 1734 w 10029"/>
                <a:gd name="connsiteY29" fmla="*/ 5627 h 10000"/>
                <a:gd name="connsiteX30" fmla="*/ 1457 w 10029"/>
                <a:gd name="connsiteY30" fmla="*/ 5698 h 10000"/>
                <a:gd name="connsiteX31" fmla="*/ 882 w 10029"/>
                <a:gd name="connsiteY31" fmla="*/ 5769 h 10000"/>
                <a:gd name="connsiteX32" fmla="*/ 30 w 10029"/>
                <a:gd name="connsiteY32" fmla="*/ 5821 h 10000"/>
                <a:gd name="connsiteX33" fmla="*/ 50 w 10029"/>
                <a:gd name="connsiteY33" fmla="*/ 6205 h 10000"/>
                <a:gd name="connsiteX34" fmla="*/ 1785 w 10029"/>
                <a:gd name="connsiteY34" fmla="*/ 6210 h 10000"/>
                <a:gd name="connsiteX35" fmla="*/ 2012 w 10029"/>
                <a:gd name="connsiteY35" fmla="*/ 6281 h 10000"/>
                <a:gd name="connsiteX36" fmla="*/ 1533 w 10029"/>
                <a:gd name="connsiteY36" fmla="*/ 6348 h 10000"/>
                <a:gd name="connsiteX37" fmla="*/ 1558 w 10029"/>
                <a:gd name="connsiteY37" fmla="*/ 6419 h 10000"/>
                <a:gd name="connsiteX38" fmla="*/ 50 w 10029"/>
                <a:gd name="connsiteY38" fmla="*/ 6439 h 10000"/>
                <a:gd name="connsiteX39" fmla="*/ 40 w 10029"/>
                <a:gd name="connsiteY39" fmla="*/ 7000 h 10000"/>
                <a:gd name="connsiteX40" fmla="*/ 2234 w 10029"/>
                <a:gd name="connsiteY40" fmla="*/ 7002 h 10000"/>
                <a:gd name="connsiteX41" fmla="*/ 2037 w 10029"/>
                <a:gd name="connsiteY41" fmla="*/ 7073 h 10000"/>
                <a:gd name="connsiteX42" fmla="*/ 2183 w 10029"/>
                <a:gd name="connsiteY42" fmla="*/ 7126 h 10000"/>
                <a:gd name="connsiteX43" fmla="*/ 1987 w 10029"/>
                <a:gd name="connsiteY43" fmla="*/ 7197 h 10000"/>
                <a:gd name="connsiteX44" fmla="*/ 2335 w 10029"/>
                <a:gd name="connsiteY44" fmla="*/ 7268 h 10000"/>
                <a:gd name="connsiteX45" fmla="*/ 4141 w 10029"/>
                <a:gd name="connsiteY45" fmla="*/ 7321 h 10000"/>
                <a:gd name="connsiteX46" fmla="*/ 3616 w 10029"/>
                <a:gd name="connsiteY46" fmla="*/ 7389 h 10000"/>
                <a:gd name="connsiteX47" fmla="*/ 3763 w 10029"/>
                <a:gd name="connsiteY47" fmla="*/ 7460 h 10000"/>
                <a:gd name="connsiteX48" fmla="*/ 5266 w 10029"/>
                <a:gd name="connsiteY48" fmla="*/ 7531 h 10000"/>
                <a:gd name="connsiteX49" fmla="*/ 6068 w 10029"/>
                <a:gd name="connsiteY49" fmla="*/ 7584 h 10000"/>
                <a:gd name="connsiteX50" fmla="*/ 5917 w 10029"/>
                <a:gd name="connsiteY50" fmla="*/ 7655 h 10000"/>
                <a:gd name="connsiteX51" fmla="*/ 4116 w 10029"/>
                <a:gd name="connsiteY51" fmla="*/ 7726 h 10000"/>
                <a:gd name="connsiteX52" fmla="*/ 3712 w 10029"/>
                <a:gd name="connsiteY52" fmla="*/ 7780 h 10000"/>
                <a:gd name="connsiteX53" fmla="*/ 3137 w 10029"/>
                <a:gd name="connsiteY53" fmla="*/ 7851 h 10000"/>
                <a:gd name="connsiteX54" fmla="*/ 2612 w 10029"/>
                <a:gd name="connsiteY54" fmla="*/ 7918 h 10000"/>
                <a:gd name="connsiteX55" fmla="*/ 6043 w 10029"/>
                <a:gd name="connsiteY55" fmla="*/ 7989 h 10000"/>
                <a:gd name="connsiteX56" fmla="*/ 10029 w 10029"/>
                <a:gd name="connsiteY56" fmla="*/ 8043 h 10000"/>
                <a:gd name="connsiteX57" fmla="*/ 4868 w 10029"/>
                <a:gd name="connsiteY57" fmla="*/ 8114 h 10000"/>
                <a:gd name="connsiteX58" fmla="*/ 2764 w 10029"/>
                <a:gd name="connsiteY58" fmla="*/ 8185 h 10000"/>
                <a:gd name="connsiteX59" fmla="*/ 2789 w 10029"/>
                <a:gd name="connsiteY59" fmla="*/ 8238 h 10000"/>
                <a:gd name="connsiteX60" fmla="*/ 5544 w 10029"/>
                <a:gd name="connsiteY60" fmla="*/ 8309 h 10000"/>
                <a:gd name="connsiteX61" fmla="*/ 5544 w 10029"/>
                <a:gd name="connsiteY61" fmla="*/ 8377 h 10000"/>
                <a:gd name="connsiteX62" fmla="*/ 4267 w 10029"/>
                <a:gd name="connsiteY62" fmla="*/ 8430 h 10000"/>
                <a:gd name="connsiteX63" fmla="*/ 2088 w 10029"/>
                <a:gd name="connsiteY63" fmla="*/ 8501 h 10000"/>
                <a:gd name="connsiteX64" fmla="*/ 2209 w 10029"/>
                <a:gd name="connsiteY64" fmla="*/ 8572 h 10000"/>
                <a:gd name="connsiteX65" fmla="*/ 1457 w 10029"/>
                <a:gd name="connsiteY65" fmla="*/ 8643 h 10000"/>
                <a:gd name="connsiteX66" fmla="*/ 5443 w 10029"/>
                <a:gd name="connsiteY66" fmla="*/ 8696 h 10000"/>
                <a:gd name="connsiteX67" fmla="*/ 1285 w 10029"/>
                <a:gd name="connsiteY67" fmla="*/ 8767 h 10000"/>
                <a:gd name="connsiteX68" fmla="*/ 3813 w 10029"/>
                <a:gd name="connsiteY68" fmla="*/ 8838 h 10000"/>
                <a:gd name="connsiteX69" fmla="*/ 1633 w 10029"/>
                <a:gd name="connsiteY69" fmla="*/ 8888 h 10000"/>
                <a:gd name="connsiteX70" fmla="*/ 1709 w 10029"/>
                <a:gd name="connsiteY70" fmla="*/ 8959 h 10000"/>
                <a:gd name="connsiteX71" fmla="*/ 2511 w 10029"/>
                <a:gd name="connsiteY71" fmla="*/ 9030 h 10000"/>
                <a:gd name="connsiteX72" fmla="*/ 1810 w 10029"/>
                <a:gd name="connsiteY72" fmla="*/ 9101 h 10000"/>
                <a:gd name="connsiteX73" fmla="*/ 1260 w 10029"/>
                <a:gd name="connsiteY73" fmla="*/ 9226 h 10000"/>
                <a:gd name="connsiteX74" fmla="*/ 2158 w 10029"/>
                <a:gd name="connsiteY74" fmla="*/ 9297 h 10000"/>
                <a:gd name="connsiteX75" fmla="*/ 1911 w 10029"/>
                <a:gd name="connsiteY75" fmla="*/ 9350 h 10000"/>
                <a:gd name="connsiteX76" fmla="*/ 2138 w 10029"/>
                <a:gd name="connsiteY76" fmla="*/ 9488 h 10000"/>
                <a:gd name="connsiteX77" fmla="*/ 2138 w 10029"/>
                <a:gd name="connsiteY77" fmla="*/ 9542 h 10000"/>
                <a:gd name="connsiteX78" fmla="*/ 3636 w 10029"/>
                <a:gd name="connsiteY78" fmla="*/ 9560 h 10000"/>
                <a:gd name="connsiteX79" fmla="*/ 4292 w 10029"/>
                <a:gd name="connsiteY79" fmla="*/ 9613 h 10000"/>
                <a:gd name="connsiteX80" fmla="*/ 1911 w 10029"/>
                <a:gd name="connsiteY80" fmla="*/ 9684 h 10000"/>
                <a:gd name="connsiteX81" fmla="*/ 1507 w 10029"/>
                <a:gd name="connsiteY81" fmla="*/ 9755 h 10000"/>
                <a:gd name="connsiteX82" fmla="*/ 1159 w 10029"/>
                <a:gd name="connsiteY82" fmla="*/ 9808 h 10000"/>
                <a:gd name="connsiteX83" fmla="*/ 2960 w 10029"/>
                <a:gd name="connsiteY83" fmla="*/ 9879 h 10000"/>
                <a:gd name="connsiteX84" fmla="*/ 2910 w 10029"/>
                <a:gd name="connsiteY84" fmla="*/ 9947 h 10000"/>
                <a:gd name="connsiteX85" fmla="*/ 3112 w 10029"/>
                <a:gd name="connsiteY85" fmla="*/ 10000 h 10000"/>
                <a:gd name="connsiteX86" fmla="*/ 29 w 10029"/>
                <a:gd name="connsiteY86" fmla="*/ 10000 h 10000"/>
                <a:gd name="connsiteX87" fmla="*/ 29 w 10029"/>
                <a:gd name="connsiteY87"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0029" h="10000">
                  <a:moveTo>
                    <a:pt x="29" y="0"/>
                  </a:moveTo>
                  <a:lnTo>
                    <a:pt x="8727" y="0"/>
                  </a:lnTo>
                  <a:cubicBezTo>
                    <a:pt x="8719" y="24"/>
                    <a:pt x="8710" y="47"/>
                    <a:pt x="8702" y="71"/>
                  </a:cubicBezTo>
                  <a:lnTo>
                    <a:pt x="9928" y="142"/>
                  </a:lnTo>
                  <a:lnTo>
                    <a:pt x="9151" y="195"/>
                  </a:lnTo>
                  <a:lnTo>
                    <a:pt x="8475" y="266"/>
                  </a:lnTo>
                  <a:lnTo>
                    <a:pt x="8324" y="334"/>
                  </a:lnTo>
                  <a:lnTo>
                    <a:pt x="8652" y="405"/>
                  </a:lnTo>
                  <a:lnTo>
                    <a:pt x="7673" y="458"/>
                  </a:lnTo>
                  <a:lnTo>
                    <a:pt x="3238" y="529"/>
                  </a:lnTo>
                  <a:lnTo>
                    <a:pt x="3687" y="600"/>
                  </a:lnTo>
                  <a:lnTo>
                    <a:pt x="3838" y="654"/>
                  </a:lnTo>
                  <a:lnTo>
                    <a:pt x="2960" y="725"/>
                  </a:lnTo>
                  <a:lnTo>
                    <a:pt x="4292" y="792"/>
                  </a:lnTo>
                  <a:lnTo>
                    <a:pt x="4091" y="863"/>
                  </a:lnTo>
                  <a:cubicBezTo>
                    <a:pt x="3995" y="1017"/>
                    <a:pt x="459" y="850"/>
                    <a:pt x="20" y="897"/>
                  </a:cubicBezTo>
                  <a:cubicBezTo>
                    <a:pt x="33" y="1735"/>
                    <a:pt x="17" y="2119"/>
                    <a:pt x="50" y="2915"/>
                  </a:cubicBezTo>
                  <a:lnTo>
                    <a:pt x="2764" y="3016"/>
                  </a:lnTo>
                  <a:lnTo>
                    <a:pt x="6694" y="3087"/>
                  </a:lnTo>
                  <a:lnTo>
                    <a:pt x="2284" y="3140"/>
                  </a:lnTo>
                  <a:cubicBezTo>
                    <a:pt x="1414" y="3214"/>
                    <a:pt x="760" y="3211"/>
                    <a:pt x="40" y="3213"/>
                  </a:cubicBezTo>
                  <a:cubicBezTo>
                    <a:pt x="26" y="3463"/>
                    <a:pt x="49" y="3832"/>
                    <a:pt x="40" y="4045"/>
                  </a:cubicBezTo>
                  <a:lnTo>
                    <a:pt x="3238" y="4128"/>
                  </a:lnTo>
                  <a:lnTo>
                    <a:pt x="2461" y="4199"/>
                  </a:lnTo>
                  <a:lnTo>
                    <a:pt x="3061" y="4252"/>
                  </a:lnTo>
                  <a:cubicBezTo>
                    <a:pt x="3115" y="4286"/>
                    <a:pt x="656" y="4227"/>
                    <a:pt x="10" y="4315"/>
                  </a:cubicBezTo>
                  <a:cubicBezTo>
                    <a:pt x="10" y="4638"/>
                    <a:pt x="24" y="5189"/>
                    <a:pt x="0" y="5472"/>
                  </a:cubicBezTo>
                  <a:lnTo>
                    <a:pt x="1432" y="5503"/>
                  </a:lnTo>
                  <a:lnTo>
                    <a:pt x="1860" y="5556"/>
                  </a:lnTo>
                  <a:lnTo>
                    <a:pt x="1734" y="5627"/>
                  </a:lnTo>
                  <a:lnTo>
                    <a:pt x="1457" y="5698"/>
                  </a:lnTo>
                  <a:lnTo>
                    <a:pt x="882" y="5769"/>
                  </a:lnTo>
                  <a:cubicBezTo>
                    <a:pt x="748" y="5804"/>
                    <a:pt x="169" y="5748"/>
                    <a:pt x="30" y="5821"/>
                  </a:cubicBezTo>
                  <a:cubicBezTo>
                    <a:pt x="22" y="5958"/>
                    <a:pt x="3" y="6069"/>
                    <a:pt x="50" y="6205"/>
                  </a:cubicBezTo>
                  <a:lnTo>
                    <a:pt x="1785" y="6210"/>
                  </a:lnTo>
                  <a:lnTo>
                    <a:pt x="2012" y="6281"/>
                  </a:lnTo>
                  <a:lnTo>
                    <a:pt x="1533" y="6348"/>
                  </a:lnTo>
                  <a:cubicBezTo>
                    <a:pt x="1541" y="6372"/>
                    <a:pt x="1550" y="6395"/>
                    <a:pt x="1558" y="6419"/>
                  </a:cubicBezTo>
                  <a:cubicBezTo>
                    <a:pt x="1545" y="6446"/>
                    <a:pt x="485" y="6434"/>
                    <a:pt x="50" y="6439"/>
                  </a:cubicBezTo>
                  <a:cubicBezTo>
                    <a:pt x="19" y="6586"/>
                    <a:pt x="21" y="6854"/>
                    <a:pt x="40" y="7000"/>
                  </a:cubicBezTo>
                  <a:lnTo>
                    <a:pt x="2234" y="7002"/>
                  </a:lnTo>
                  <a:lnTo>
                    <a:pt x="2037" y="7073"/>
                  </a:lnTo>
                  <a:lnTo>
                    <a:pt x="2183" y="7126"/>
                  </a:lnTo>
                  <a:lnTo>
                    <a:pt x="1987" y="7197"/>
                  </a:lnTo>
                  <a:lnTo>
                    <a:pt x="2335" y="7268"/>
                  </a:lnTo>
                  <a:lnTo>
                    <a:pt x="4141" y="7321"/>
                  </a:lnTo>
                  <a:lnTo>
                    <a:pt x="3616" y="7389"/>
                  </a:lnTo>
                  <a:lnTo>
                    <a:pt x="3763" y="7460"/>
                  </a:lnTo>
                  <a:lnTo>
                    <a:pt x="5266" y="7531"/>
                  </a:lnTo>
                  <a:lnTo>
                    <a:pt x="6068" y="7584"/>
                  </a:lnTo>
                  <a:lnTo>
                    <a:pt x="5917" y="7655"/>
                  </a:lnTo>
                  <a:lnTo>
                    <a:pt x="4116" y="7726"/>
                  </a:lnTo>
                  <a:lnTo>
                    <a:pt x="3712" y="7780"/>
                  </a:lnTo>
                  <a:lnTo>
                    <a:pt x="3137" y="7851"/>
                  </a:lnTo>
                  <a:lnTo>
                    <a:pt x="2612" y="7918"/>
                  </a:lnTo>
                  <a:lnTo>
                    <a:pt x="6043" y="7989"/>
                  </a:lnTo>
                  <a:lnTo>
                    <a:pt x="10029" y="8043"/>
                  </a:lnTo>
                  <a:lnTo>
                    <a:pt x="4868" y="8114"/>
                  </a:lnTo>
                  <a:lnTo>
                    <a:pt x="2764" y="8185"/>
                  </a:lnTo>
                  <a:cubicBezTo>
                    <a:pt x="2772" y="8203"/>
                    <a:pt x="2781" y="8220"/>
                    <a:pt x="2789" y="8238"/>
                  </a:cubicBezTo>
                  <a:lnTo>
                    <a:pt x="5544" y="8309"/>
                  </a:lnTo>
                  <a:lnTo>
                    <a:pt x="5544" y="8377"/>
                  </a:lnTo>
                  <a:lnTo>
                    <a:pt x="4267" y="8430"/>
                  </a:lnTo>
                  <a:lnTo>
                    <a:pt x="2088" y="8501"/>
                  </a:lnTo>
                  <a:cubicBezTo>
                    <a:pt x="2128" y="8525"/>
                    <a:pt x="2169" y="8548"/>
                    <a:pt x="2209" y="8572"/>
                  </a:cubicBezTo>
                  <a:lnTo>
                    <a:pt x="1457" y="8643"/>
                  </a:lnTo>
                  <a:lnTo>
                    <a:pt x="5443" y="8696"/>
                  </a:lnTo>
                  <a:lnTo>
                    <a:pt x="1285" y="8767"/>
                  </a:lnTo>
                  <a:lnTo>
                    <a:pt x="3813" y="8838"/>
                  </a:lnTo>
                  <a:lnTo>
                    <a:pt x="1633" y="8888"/>
                  </a:lnTo>
                  <a:cubicBezTo>
                    <a:pt x="1658" y="8912"/>
                    <a:pt x="1684" y="8935"/>
                    <a:pt x="1709" y="8959"/>
                  </a:cubicBezTo>
                  <a:lnTo>
                    <a:pt x="2511" y="9030"/>
                  </a:lnTo>
                  <a:lnTo>
                    <a:pt x="1810" y="9101"/>
                  </a:lnTo>
                  <a:lnTo>
                    <a:pt x="1260" y="9226"/>
                  </a:lnTo>
                  <a:lnTo>
                    <a:pt x="2158" y="9297"/>
                  </a:lnTo>
                  <a:lnTo>
                    <a:pt x="1911" y="9350"/>
                  </a:lnTo>
                  <a:lnTo>
                    <a:pt x="2138" y="9488"/>
                  </a:lnTo>
                  <a:lnTo>
                    <a:pt x="2138" y="9542"/>
                  </a:lnTo>
                  <a:lnTo>
                    <a:pt x="3636" y="9560"/>
                  </a:lnTo>
                  <a:lnTo>
                    <a:pt x="4292" y="9613"/>
                  </a:lnTo>
                  <a:lnTo>
                    <a:pt x="1911" y="9684"/>
                  </a:lnTo>
                  <a:lnTo>
                    <a:pt x="1507" y="9755"/>
                  </a:lnTo>
                  <a:lnTo>
                    <a:pt x="1159" y="9808"/>
                  </a:lnTo>
                  <a:lnTo>
                    <a:pt x="2960" y="9879"/>
                  </a:lnTo>
                  <a:lnTo>
                    <a:pt x="2910" y="9947"/>
                  </a:lnTo>
                  <a:lnTo>
                    <a:pt x="3112" y="10000"/>
                  </a:lnTo>
                  <a:lnTo>
                    <a:pt x="29" y="10000"/>
                  </a:lnTo>
                  <a:lnTo>
                    <a:pt x="29" y="0"/>
                  </a:lnTo>
                  <a:close/>
                </a:path>
              </a:pathLst>
            </a:custGeom>
            <a:solidFill>
              <a:srgbClr val="808080"/>
            </a:solidFill>
            <a:ln w="12700" cmpd="sng">
              <a:noFill/>
              <a:round/>
              <a:headEnd/>
              <a:tailEnd/>
            </a:ln>
          </p:spPr>
          <p:txBody>
            <a:bodyPr vert="horz" wrap="square" lIns="91440" tIns="45720" rIns="91440" bIns="45720" numCol="1" anchor="t" anchorCtr="0" compatLnSpc="1">
              <a:prstTxWarp prst="textNoShape">
                <a:avLst/>
              </a:prstTxWarp>
            </a:bodyPr>
            <a:lstStyle/>
            <a:p>
              <a:pPr defTabSz="457200"/>
              <a:endParaRPr lang="en-US" sz="1400">
                <a:solidFill>
                  <a:prstClr val="white"/>
                </a:solidFill>
              </a:endParaRPr>
            </a:p>
          </p:txBody>
        </p:sp>
        <p:sp>
          <p:nvSpPr>
            <p:cNvPr id="207" name="Line 142"/>
            <p:cNvSpPr>
              <a:spLocks noChangeShapeType="1"/>
            </p:cNvSpPr>
            <p:nvPr/>
          </p:nvSpPr>
          <p:spPr bwMode="auto">
            <a:xfrm>
              <a:off x="29976762" y="21737293"/>
              <a:ext cx="0" cy="5067979"/>
            </a:xfrm>
            <a:prstGeom prst="line">
              <a:avLst/>
            </a:prstGeom>
            <a:noFill/>
            <a:ln w="12700" cmpd="sng">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400">
                <a:solidFill>
                  <a:prstClr val="white"/>
                </a:solidFill>
              </a:endParaRPr>
            </a:p>
          </p:txBody>
        </p:sp>
        <p:sp>
          <p:nvSpPr>
            <p:cNvPr id="208" name="Rectangle 93"/>
            <p:cNvSpPr>
              <a:spLocks noChangeArrowheads="1"/>
            </p:cNvSpPr>
            <p:nvPr/>
          </p:nvSpPr>
          <p:spPr bwMode="auto">
            <a:xfrm>
              <a:off x="29994297" y="20915217"/>
              <a:ext cx="3000303" cy="34845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algn="ctr" fontAlgn="base">
                <a:spcBef>
                  <a:spcPct val="0"/>
                </a:spcBef>
                <a:spcAft>
                  <a:spcPct val="0"/>
                </a:spcAft>
              </a:pPr>
              <a:r>
                <a:rPr lang="en-US" sz="2000" dirty="0" smtClean="0">
                  <a:cs typeface="Arial" pitchFamily="34" charset="0"/>
                </a:rPr>
                <a:t>Percent Coarse (%)</a:t>
              </a:r>
            </a:p>
          </p:txBody>
        </p:sp>
        <p:sp>
          <p:nvSpPr>
            <p:cNvPr id="211" name="TextBox 210"/>
            <p:cNvSpPr txBox="1"/>
            <p:nvPr/>
          </p:nvSpPr>
          <p:spPr>
            <a:xfrm>
              <a:off x="31495779" y="24416192"/>
              <a:ext cx="822661" cy="400110"/>
            </a:xfrm>
            <a:prstGeom prst="rect">
              <a:avLst/>
            </a:prstGeom>
            <a:noFill/>
          </p:spPr>
          <p:txBody>
            <a:bodyPr wrap="none" rtlCol="0">
              <a:spAutoFit/>
            </a:bodyPr>
            <a:lstStyle/>
            <a:p>
              <a:pPr defTabSz="457200"/>
              <a:r>
                <a:rPr lang="en-US" sz="2000" dirty="0" smtClean="0"/>
                <a:t>1893?</a:t>
              </a:r>
              <a:endParaRPr lang="en-US" sz="2000" dirty="0"/>
            </a:p>
          </p:txBody>
        </p:sp>
        <p:sp>
          <p:nvSpPr>
            <p:cNvPr id="212" name="TextBox 211"/>
            <p:cNvSpPr txBox="1"/>
            <p:nvPr/>
          </p:nvSpPr>
          <p:spPr>
            <a:xfrm>
              <a:off x="31570537" y="25445077"/>
              <a:ext cx="822661" cy="400110"/>
            </a:xfrm>
            <a:prstGeom prst="rect">
              <a:avLst/>
            </a:prstGeom>
            <a:noFill/>
          </p:spPr>
          <p:txBody>
            <a:bodyPr wrap="none" rtlCol="0">
              <a:spAutoFit/>
            </a:bodyPr>
            <a:lstStyle/>
            <a:p>
              <a:pPr defTabSz="457200"/>
              <a:r>
                <a:rPr lang="en-US" sz="2000" dirty="0" smtClean="0"/>
                <a:t>1788?</a:t>
              </a:r>
              <a:endParaRPr lang="en-US" sz="2000" dirty="0"/>
            </a:p>
          </p:txBody>
        </p:sp>
        <p:sp>
          <p:nvSpPr>
            <p:cNvPr id="213" name="TextBox 212"/>
            <p:cNvSpPr txBox="1"/>
            <p:nvPr/>
          </p:nvSpPr>
          <p:spPr>
            <a:xfrm>
              <a:off x="31534990" y="22752557"/>
              <a:ext cx="822661" cy="400110"/>
            </a:xfrm>
            <a:prstGeom prst="rect">
              <a:avLst/>
            </a:prstGeom>
            <a:noFill/>
          </p:spPr>
          <p:txBody>
            <a:bodyPr wrap="none" rtlCol="0">
              <a:spAutoFit/>
            </a:bodyPr>
            <a:lstStyle/>
            <a:p>
              <a:pPr defTabSz="457200"/>
              <a:r>
                <a:rPr lang="en-US" sz="2000" dirty="0" smtClean="0"/>
                <a:t>1960?</a:t>
              </a:r>
              <a:endParaRPr lang="en-US" sz="2000" dirty="0"/>
            </a:p>
          </p:txBody>
        </p:sp>
        <p:cxnSp>
          <p:nvCxnSpPr>
            <p:cNvPr id="214" name="Straight Connector 213"/>
            <p:cNvCxnSpPr/>
            <p:nvPr/>
          </p:nvCxnSpPr>
          <p:spPr>
            <a:xfrm>
              <a:off x="29977080" y="21744675"/>
              <a:ext cx="9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a:off x="29977080" y="23015691"/>
              <a:ext cx="9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a:off x="29977080" y="24286707"/>
              <a:ext cx="9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a:off x="29977080" y="25557723"/>
              <a:ext cx="9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a:off x="29977080" y="26810451"/>
              <a:ext cx="9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a:off x="29984345" y="21626056"/>
              <a:ext cx="0" cy="9144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a:off x="30723840" y="21626056"/>
              <a:ext cx="0" cy="9144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a:off x="31473648" y="21626056"/>
              <a:ext cx="0" cy="9144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a:off x="32223457" y="21626056"/>
              <a:ext cx="0" cy="9144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a:off x="32970898" y="21626056"/>
              <a:ext cx="0" cy="9144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24" name="Line 675"/>
            <p:cNvSpPr>
              <a:spLocks noChangeShapeType="1"/>
            </p:cNvSpPr>
            <p:nvPr/>
          </p:nvSpPr>
          <p:spPr bwMode="auto">
            <a:xfrm>
              <a:off x="29999765" y="26811374"/>
              <a:ext cx="425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5" name="Line 1081"/>
            <p:cNvSpPr>
              <a:spLocks noChangeShapeType="1"/>
            </p:cNvSpPr>
            <p:nvPr/>
          </p:nvSpPr>
          <p:spPr bwMode="auto">
            <a:xfrm flipH="1" flipV="1">
              <a:off x="30251400" y="25648920"/>
              <a:ext cx="509016" cy="0"/>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6" name="Line 1171"/>
            <p:cNvSpPr>
              <a:spLocks noChangeShapeType="1"/>
            </p:cNvSpPr>
            <p:nvPr/>
          </p:nvSpPr>
          <p:spPr bwMode="auto">
            <a:xfrm flipV="1">
              <a:off x="30169885" y="26162991"/>
              <a:ext cx="0" cy="20915"/>
            </a:xfrm>
            <a:prstGeom prst="line">
              <a:avLst/>
            </a:prstGeom>
            <a:noFill/>
            <a:ln w="0">
              <a:solidFill>
                <a:srgbClr val="0000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7" name="Oval 1172"/>
            <p:cNvSpPr>
              <a:spLocks noChangeArrowheads="1"/>
            </p:cNvSpPr>
            <p:nvPr/>
          </p:nvSpPr>
          <p:spPr bwMode="auto">
            <a:xfrm>
              <a:off x="30148620" y="26162991"/>
              <a:ext cx="53163" cy="52289"/>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8" name="Line 1177"/>
            <p:cNvSpPr>
              <a:spLocks noChangeShapeType="1"/>
            </p:cNvSpPr>
            <p:nvPr/>
          </p:nvSpPr>
          <p:spPr bwMode="auto">
            <a:xfrm flipV="1">
              <a:off x="30042294" y="26183907"/>
              <a:ext cx="127591" cy="31373"/>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9" name="Line 1183"/>
            <p:cNvSpPr>
              <a:spLocks noChangeShapeType="1"/>
            </p:cNvSpPr>
            <p:nvPr/>
          </p:nvSpPr>
          <p:spPr bwMode="auto">
            <a:xfrm flipH="1" flipV="1">
              <a:off x="30042294" y="26215280"/>
              <a:ext cx="31898" cy="20915"/>
            </a:xfrm>
            <a:prstGeom prst="line">
              <a:avLst/>
            </a:prstGeom>
            <a:noFill/>
            <a:ln w="0">
              <a:solidFill>
                <a:srgbClr val="0000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0" name="Oval 1184"/>
            <p:cNvSpPr>
              <a:spLocks noChangeArrowheads="1"/>
            </p:cNvSpPr>
            <p:nvPr/>
          </p:nvSpPr>
          <p:spPr bwMode="auto">
            <a:xfrm>
              <a:off x="30052927" y="26215280"/>
              <a:ext cx="53163" cy="52289"/>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1" name="Line 1189"/>
            <p:cNvSpPr>
              <a:spLocks noChangeShapeType="1"/>
            </p:cNvSpPr>
            <p:nvPr/>
          </p:nvSpPr>
          <p:spPr bwMode="auto">
            <a:xfrm flipH="1" flipV="1">
              <a:off x="30074192" y="26236195"/>
              <a:ext cx="53163" cy="20915"/>
            </a:xfrm>
            <a:prstGeom prst="line">
              <a:avLst/>
            </a:prstGeom>
            <a:noFill/>
            <a:ln w="0">
              <a:solidFill>
                <a:srgbClr val="0000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2" name="Oval 1190"/>
            <p:cNvSpPr>
              <a:spLocks noChangeArrowheads="1"/>
            </p:cNvSpPr>
            <p:nvPr/>
          </p:nvSpPr>
          <p:spPr bwMode="auto">
            <a:xfrm>
              <a:off x="30106090" y="26236195"/>
              <a:ext cx="53163" cy="52289"/>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3" name="Line 1195"/>
            <p:cNvSpPr>
              <a:spLocks noChangeShapeType="1"/>
            </p:cNvSpPr>
            <p:nvPr/>
          </p:nvSpPr>
          <p:spPr bwMode="auto">
            <a:xfrm flipV="1">
              <a:off x="30084824" y="26257111"/>
              <a:ext cx="42530" cy="31373"/>
            </a:xfrm>
            <a:prstGeom prst="line">
              <a:avLst/>
            </a:prstGeom>
            <a:noFill/>
            <a:ln w="0">
              <a:solidFill>
                <a:srgbClr val="0000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4" name="Oval 1196"/>
            <p:cNvSpPr>
              <a:spLocks noChangeArrowheads="1"/>
            </p:cNvSpPr>
            <p:nvPr/>
          </p:nvSpPr>
          <p:spPr bwMode="auto">
            <a:xfrm>
              <a:off x="30063559" y="26267569"/>
              <a:ext cx="53163" cy="52289"/>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5" name="Line 1201"/>
            <p:cNvSpPr>
              <a:spLocks noChangeShapeType="1"/>
            </p:cNvSpPr>
            <p:nvPr/>
          </p:nvSpPr>
          <p:spPr bwMode="auto">
            <a:xfrm flipH="1" flipV="1">
              <a:off x="30084824" y="26288484"/>
              <a:ext cx="10633" cy="20915"/>
            </a:xfrm>
            <a:prstGeom prst="line">
              <a:avLst/>
            </a:prstGeom>
            <a:noFill/>
            <a:ln w="0">
              <a:solidFill>
                <a:srgbClr val="0000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6" name="Line 1207"/>
            <p:cNvSpPr>
              <a:spLocks noChangeShapeType="1"/>
            </p:cNvSpPr>
            <p:nvPr/>
          </p:nvSpPr>
          <p:spPr bwMode="auto">
            <a:xfrm flipV="1">
              <a:off x="30052927" y="26393062"/>
              <a:ext cx="10633" cy="20915"/>
            </a:xfrm>
            <a:prstGeom prst="line">
              <a:avLst/>
            </a:prstGeom>
            <a:noFill/>
            <a:ln w="0">
              <a:solidFill>
                <a:srgbClr val="0000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7" name="Oval 1208"/>
            <p:cNvSpPr>
              <a:spLocks noChangeArrowheads="1"/>
            </p:cNvSpPr>
            <p:nvPr/>
          </p:nvSpPr>
          <p:spPr bwMode="auto">
            <a:xfrm>
              <a:off x="30031662" y="26393062"/>
              <a:ext cx="53163" cy="52289"/>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8" name="Line 1214"/>
            <p:cNvSpPr>
              <a:spLocks noChangeShapeType="1"/>
            </p:cNvSpPr>
            <p:nvPr/>
          </p:nvSpPr>
          <p:spPr bwMode="auto">
            <a:xfrm flipH="1" flipV="1">
              <a:off x="30052926" y="26413977"/>
              <a:ext cx="10633" cy="20915"/>
            </a:xfrm>
            <a:prstGeom prst="line">
              <a:avLst/>
            </a:prstGeom>
            <a:noFill/>
            <a:ln w="0">
              <a:solidFill>
                <a:srgbClr val="0000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9" name="Oval 1215"/>
            <p:cNvSpPr>
              <a:spLocks noChangeArrowheads="1"/>
            </p:cNvSpPr>
            <p:nvPr/>
          </p:nvSpPr>
          <p:spPr bwMode="auto">
            <a:xfrm>
              <a:off x="30042294" y="26413977"/>
              <a:ext cx="53163" cy="52289"/>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0" name="Line 1220"/>
            <p:cNvSpPr>
              <a:spLocks noChangeShapeType="1"/>
            </p:cNvSpPr>
            <p:nvPr/>
          </p:nvSpPr>
          <p:spPr bwMode="auto">
            <a:xfrm flipV="1">
              <a:off x="30052926" y="26434893"/>
              <a:ext cx="10633" cy="31373"/>
            </a:xfrm>
            <a:prstGeom prst="line">
              <a:avLst/>
            </a:prstGeom>
            <a:noFill/>
            <a:ln w="0">
              <a:solidFill>
                <a:srgbClr val="0000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1" name="Line 1226"/>
            <p:cNvSpPr>
              <a:spLocks noChangeShapeType="1"/>
            </p:cNvSpPr>
            <p:nvPr/>
          </p:nvSpPr>
          <p:spPr bwMode="auto">
            <a:xfrm flipH="1" flipV="1">
              <a:off x="30084824" y="26612676"/>
              <a:ext cx="202019" cy="31373"/>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2" name="Line 1232"/>
            <p:cNvSpPr>
              <a:spLocks noChangeShapeType="1"/>
            </p:cNvSpPr>
            <p:nvPr/>
          </p:nvSpPr>
          <p:spPr bwMode="auto">
            <a:xfrm flipV="1">
              <a:off x="30063559" y="26644049"/>
              <a:ext cx="223284" cy="20915"/>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3" name="Line 1238"/>
            <p:cNvSpPr>
              <a:spLocks noChangeShapeType="1"/>
            </p:cNvSpPr>
            <p:nvPr/>
          </p:nvSpPr>
          <p:spPr bwMode="auto">
            <a:xfrm flipH="1" flipV="1">
              <a:off x="30116722" y="26717254"/>
              <a:ext cx="10633" cy="20915"/>
            </a:xfrm>
            <a:prstGeom prst="line">
              <a:avLst/>
            </a:prstGeom>
            <a:noFill/>
            <a:ln w="0">
              <a:solidFill>
                <a:srgbClr val="0000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4" name="Oval 1239"/>
            <p:cNvSpPr>
              <a:spLocks noChangeArrowheads="1"/>
            </p:cNvSpPr>
            <p:nvPr/>
          </p:nvSpPr>
          <p:spPr bwMode="auto">
            <a:xfrm>
              <a:off x="30106089" y="26717254"/>
              <a:ext cx="53163" cy="52289"/>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5" name="Line 1244"/>
            <p:cNvSpPr>
              <a:spLocks noChangeShapeType="1"/>
            </p:cNvSpPr>
            <p:nvPr/>
          </p:nvSpPr>
          <p:spPr bwMode="auto">
            <a:xfrm flipH="1" flipV="1">
              <a:off x="30127355" y="26738169"/>
              <a:ext cx="202019" cy="31373"/>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6" name="Line 439"/>
            <p:cNvSpPr>
              <a:spLocks noChangeShapeType="1"/>
            </p:cNvSpPr>
            <p:nvPr/>
          </p:nvSpPr>
          <p:spPr bwMode="auto">
            <a:xfrm flipV="1">
              <a:off x="30408452" y="23922003"/>
              <a:ext cx="29234" cy="19269"/>
            </a:xfrm>
            <a:prstGeom prst="line">
              <a:avLst/>
            </a:prstGeom>
            <a:noFill/>
            <a:ln w="0">
              <a:solidFill>
                <a:srgbClr val="0000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7" name="Freeform 246"/>
            <p:cNvSpPr/>
            <p:nvPr/>
          </p:nvSpPr>
          <p:spPr>
            <a:xfrm>
              <a:off x="29974032" y="25658064"/>
              <a:ext cx="1647825" cy="383381"/>
            </a:xfrm>
            <a:custGeom>
              <a:avLst/>
              <a:gdLst>
                <a:gd name="connsiteX0" fmla="*/ 773907 w 1647825"/>
                <a:gd name="connsiteY0" fmla="*/ 0 h 383381"/>
                <a:gd name="connsiteX1" fmla="*/ 1293019 w 1647825"/>
                <a:gd name="connsiteY1" fmla="*/ 26194 h 383381"/>
                <a:gd name="connsiteX2" fmla="*/ 1407319 w 1647825"/>
                <a:gd name="connsiteY2" fmla="*/ 50006 h 383381"/>
                <a:gd name="connsiteX3" fmla="*/ 1647825 w 1647825"/>
                <a:gd name="connsiteY3" fmla="*/ 76200 h 383381"/>
                <a:gd name="connsiteX4" fmla="*/ 1373982 w 1647825"/>
                <a:gd name="connsiteY4" fmla="*/ 102394 h 383381"/>
                <a:gd name="connsiteX5" fmla="*/ 1538288 w 1647825"/>
                <a:gd name="connsiteY5" fmla="*/ 123825 h 383381"/>
                <a:gd name="connsiteX6" fmla="*/ 1385888 w 1647825"/>
                <a:gd name="connsiteY6" fmla="*/ 154781 h 383381"/>
                <a:gd name="connsiteX7" fmla="*/ 1085850 w 1647825"/>
                <a:gd name="connsiteY7" fmla="*/ 178594 h 383381"/>
                <a:gd name="connsiteX8" fmla="*/ 514350 w 1647825"/>
                <a:gd name="connsiteY8" fmla="*/ 197644 h 383381"/>
                <a:gd name="connsiteX9" fmla="*/ 528638 w 1647825"/>
                <a:gd name="connsiteY9" fmla="*/ 223837 h 383381"/>
                <a:gd name="connsiteX10" fmla="*/ 459582 w 1647825"/>
                <a:gd name="connsiteY10" fmla="*/ 254794 h 383381"/>
                <a:gd name="connsiteX11" fmla="*/ 492919 w 1647825"/>
                <a:gd name="connsiteY11" fmla="*/ 273844 h 383381"/>
                <a:gd name="connsiteX12" fmla="*/ 450057 w 1647825"/>
                <a:gd name="connsiteY12" fmla="*/ 302419 h 383381"/>
                <a:gd name="connsiteX13" fmla="*/ 492919 w 1647825"/>
                <a:gd name="connsiteY13" fmla="*/ 335756 h 383381"/>
                <a:gd name="connsiteX14" fmla="*/ 476250 w 1647825"/>
                <a:gd name="connsiteY14" fmla="*/ 352425 h 383381"/>
                <a:gd name="connsiteX15" fmla="*/ 416719 w 1647825"/>
                <a:gd name="connsiteY15" fmla="*/ 381000 h 383381"/>
                <a:gd name="connsiteX16" fmla="*/ 0 w 1647825"/>
                <a:gd name="connsiteY16" fmla="*/ 383381 h 383381"/>
                <a:gd name="connsiteX17" fmla="*/ 4763 w 1647825"/>
                <a:gd name="connsiteY17" fmla="*/ 0 h 383381"/>
                <a:gd name="connsiteX18" fmla="*/ 773907 w 1647825"/>
                <a:gd name="connsiteY18" fmla="*/ 0 h 383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47825" h="383381">
                  <a:moveTo>
                    <a:pt x="773907" y="0"/>
                  </a:moveTo>
                  <a:lnTo>
                    <a:pt x="1293019" y="26194"/>
                  </a:lnTo>
                  <a:lnTo>
                    <a:pt x="1407319" y="50006"/>
                  </a:lnTo>
                  <a:lnTo>
                    <a:pt x="1647825" y="76200"/>
                  </a:lnTo>
                  <a:lnTo>
                    <a:pt x="1373982" y="102394"/>
                  </a:lnTo>
                  <a:lnTo>
                    <a:pt x="1538288" y="123825"/>
                  </a:lnTo>
                  <a:lnTo>
                    <a:pt x="1385888" y="154781"/>
                  </a:lnTo>
                  <a:lnTo>
                    <a:pt x="1085850" y="178594"/>
                  </a:lnTo>
                  <a:lnTo>
                    <a:pt x="514350" y="197644"/>
                  </a:lnTo>
                  <a:lnTo>
                    <a:pt x="528638" y="223837"/>
                  </a:lnTo>
                  <a:lnTo>
                    <a:pt x="459582" y="254794"/>
                  </a:lnTo>
                  <a:lnTo>
                    <a:pt x="492919" y="273844"/>
                  </a:lnTo>
                  <a:lnTo>
                    <a:pt x="450057" y="302419"/>
                  </a:lnTo>
                  <a:lnTo>
                    <a:pt x="492919" y="335756"/>
                  </a:lnTo>
                  <a:lnTo>
                    <a:pt x="476250" y="352425"/>
                  </a:lnTo>
                  <a:lnTo>
                    <a:pt x="416719" y="381000"/>
                  </a:lnTo>
                  <a:lnTo>
                    <a:pt x="0" y="383381"/>
                  </a:lnTo>
                  <a:cubicBezTo>
                    <a:pt x="1588" y="255587"/>
                    <a:pt x="3175" y="127794"/>
                    <a:pt x="4763" y="0"/>
                  </a:cubicBezTo>
                  <a:lnTo>
                    <a:pt x="773907" y="0"/>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8" name="Line 506"/>
            <p:cNvSpPr>
              <a:spLocks noChangeShapeType="1"/>
            </p:cNvSpPr>
            <p:nvPr/>
          </p:nvSpPr>
          <p:spPr bwMode="auto">
            <a:xfrm flipH="1" flipV="1">
              <a:off x="30436147" y="26248791"/>
              <a:ext cx="113859" cy="17664"/>
            </a:xfrm>
            <a:prstGeom prst="line">
              <a:avLst/>
            </a:prstGeom>
            <a:noFill/>
            <a:ln w="0">
              <a:solidFill>
                <a:srgbClr val="0000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9" name="Freeform 39"/>
            <p:cNvSpPr>
              <a:spLocks/>
            </p:cNvSpPr>
            <p:nvPr/>
          </p:nvSpPr>
          <p:spPr bwMode="auto">
            <a:xfrm>
              <a:off x="29967071" y="21756769"/>
              <a:ext cx="2483502" cy="4265099"/>
            </a:xfrm>
            <a:custGeom>
              <a:avLst/>
              <a:gdLst>
                <a:gd name="connsiteX0" fmla="*/ 0 w 10000"/>
                <a:gd name="connsiteY0" fmla="*/ 0 h 10000"/>
                <a:gd name="connsiteX1" fmla="*/ 6020 w 10000"/>
                <a:gd name="connsiteY1" fmla="*/ 0 h 10000"/>
                <a:gd name="connsiteX2" fmla="*/ 6120 w 10000"/>
                <a:gd name="connsiteY2" fmla="*/ 71 h 10000"/>
                <a:gd name="connsiteX3" fmla="*/ 7840 w 10000"/>
                <a:gd name="connsiteY3" fmla="*/ 142 h 10000"/>
                <a:gd name="connsiteX4" fmla="*/ 6953 w 10000"/>
                <a:gd name="connsiteY4" fmla="*/ 195 h 10000"/>
                <a:gd name="connsiteX5" fmla="*/ 6093 w 10000"/>
                <a:gd name="connsiteY5" fmla="*/ 266 h 10000"/>
                <a:gd name="connsiteX6" fmla="*/ 5967 w 10000"/>
                <a:gd name="connsiteY6" fmla="*/ 334 h 10000"/>
                <a:gd name="connsiteX7" fmla="*/ 6046 w 10000"/>
                <a:gd name="connsiteY7" fmla="*/ 405 h 10000"/>
                <a:gd name="connsiteX8" fmla="*/ 5055 w 10000"/>
                <a:gd name="connsiteY8" fmla="*/ 458 h 10000"/>
                <a:gd name="connsiteX9" fmla="*/ 886 w 10000"/>
                <a:gd name="connsiteY9" fmla="*/ 529 h 10000"/>
                <a:gd name="connsiteX10" fmla="*/ 991 w 10000"/>
                <a:gd name="connsiteY10" fmla="*/ 600 h 10000"/>
                <a:gd name="connsiteX11" fmla="*/ 1279 w 10000"/>
                <a:gd name="connsiteY11" fmla="*/ 654 h 10000"/>
                <a:gd name="connsiteX12" fmla="*/ 1017 w 10000"/>
                <a:gd name="connsiteY12" fmla="*/ 725 h 10000"/>
                <a:gd name="connsiteX13" fmla="*/ 1982 w 10000"/>
                <a:gd name="connsiteY13" fmla="*/ 792 h 10000"/>
                <a:gd name="connsiteX14" fmla="*/ 2423 w 10000"/>
                <a:gd name="connsiteY14" fmla="*/ 863 h 10000"/>
                <a:gd name="connsiteX15" fmla="*/ 11 w 10000"/>
                <a:gd name="connsiteY15" fmla="*/ 890 h 10000"/>
                <a:gd name="connsiteX16" fmla="*/ 1720 w 10000"/>
                <a:gd name="connsiteY16" fmla="*/ 3016 h 10000"/>
                <a:gd name="connsiteX17" fmla="*/ 5600 w 10000"/>
                <a:gd name="connsiteY17" fmla="*/ 3087 h 10000"/>
                <a:gd name="connsiteX18" fmla="*/ 1253 w 10000"/>
                <a:gd name="connsiteY18" fmla="*/ 3140 h 10000"/>
                <a:gd name="connsiteX19" fmla="*/ 729 w 10000"/>
                <a:gd name="connsiteY19" fmla="*/ 4128 h 10000"/>
                <a:gd name="connsiteX20" fmla="*/ 755 w 10000"/>
                <a:gd name="connsiteY20" fmla="*/ 4199 h 10000"/>
                <a:gd name="connsiteX21" fmla="*/ 886 w 10000"/>
                <a:gd name="connsiteY21" fmla="*/ 4252 h 10000"/>
                <a:gd name="connsiteX22" fmla="*/ 393 w 10000"/>
                <a:gd name="connsiteY22" fmla="*/ 5503 h 10000"/>
                <a:gd name="connsiteX23" fmla="*/ 393 w 10000"/>
                <a:gd name="connsiteY23" fmla="*/ 5556 h 10000"/>
                <a:gd name="connsiteX24" fmla="*/ 236 w 10000"/>
                <a:gd name="connsiteY24" fmla="*/ 5627 h 10000"/>
                <a:gd name="connsiteX25" fmla="*/ 184 w 10000"/>
                <a:gd name="connsiteY25" fmla="*/ 5698 h 10000"/>
                <a:gd name="connsiteX26" fmla="*/ 105 w 10000"/>
                <a:gd name="connsiteY26" fmla="*/ 5769 h 10000"/>
                <a:gd name="connsiteX27" fmla="*/ 341 w 10000"/>
                <a:gd name="connsiteY27" fmla="*/ 6210 h 10000"/>
                <a:gd name="connsiteX28" fmla="*/ 420 w 10000"/>
                <a:gd name="connsiteY28" fmla="*/ 6281 h 10000"/>
                <a:gd name="connsiteX29" fmla="*/ 288 w 10000"/>
                <a:gd name="connsiteY29" fmla="*/ 6348 h 10000"/>
                <a:gd name="connsiteX30" fmla="*/ 393 w 10000"/>
                <a:gd name="connsiteY30" fmla="*/ 6419 h 10000"/>
                <a:gd name="connsiteX31" fmla="*/ 524 w 10000"/>
                <a:gd name="connsiteY31" fmla="*/ 7002 h 10000"/>
                <a:gd name="connsiteX32" fmla="*/ 367 w 10000"/>
                <a:gd name="connsiteY32" fmla="*/ 7073 h 10000"/>
                <a:gd name="connsiteX33" fmla="*/ 551 w 10000"/>
                <a:gd name="connsiteY33" fmla="*/ 7126 h 10000"/>
                <a:gd name="connsiteX34" fmla="*/ 393 w 10000"/>
                <a:gd name="connsiteY34" fmla="*/ 7197 h 10000"/>
                <a:gd name="connsiteX35" fmla="*/ 577 w 10000"/>
                <a:gd name="connsiteY35" fmla="*/ 7268 h 10000"/>
                <a:gd name="connsiteX36" fmla="*/ 2659 w 10000"/>
                <a:gd name="connsiteY36" fmla="*/ 7321 h 10000"/>
                <a:gd name="connsiteX37" fmla="*/ 2213 w 10000"/>
                <a:gd name="connsiteY37" fmla="*/ 7389 h 10000"/>
                <a:gd name="connsiteX38" fmla="*/ 2087 w 10000"/>
                <a:gd name="connsiteY38" fmla="*/ 7460 h 10000"/>
                <a:gd name="connsiteX39" fmla="*/ 3545 w 10000"/>
                <a:gd name="connsiteY39" fmla="*/ 7531 h 10000"/>
                <a:gd name="connsiteX40" fmla="*/ 4352 w 10000"/>
                <a:gd name="connsiteY40" fmla="*/ 7584 h 10000"/>
                <a:gd name="connsiteX41" fmla="*/ 4038 w 10000"/>
                <a:gd name="connsiteY41" fmla="*/ 7655 h 10000"/>
                <a:gd name="connsiteX42" fmla="*/ 2008 w 10000"/>
                <a:gd name="connsiteY42" fmla="*/ 7726 h 10000"/>
                <a:gd name="connsiteX43" fmla="*/ 1694 w 10000"/>
                <a:gd name="connsiteY43" fmla="*/ 7780 h 10000"/>
                <a:gd name="connsiteX44" fmla="*/ 1253 w 10000"/>
                <a:gd name="connsiteY44" fmla="*/ 7851 h 10000"/>
                <a:gd name="connsiteX45" fmla="*/ 1458 w 10000"/>
                <a:gd name="connsiteY45" fmla="*/ 7918 h 10000"/>
                <a:gd name="connsiteX46" fmla="*/ 5469 w 10000"/>
                <a:gd name="connsiteY46" fmla="*/ 7989 h 10000"/>
                <a:gd name="connsiteX47" fmla="*/ 10000 w 10000"/>
                <a:gd name="connsiteY47" fmla="*/ 8043 h 10000"/>
                <a:gd name="connsiteX48" fmla="*/ 4169 w 10000"/>
                <a:gd name="connsiteY48" fmla="*/ 8114 h 10000"/>
                <a:gd name="connsiteX49" fmla="*/ 1746 w 10000"/>
                <a:gd name="connsiteY49" fmla="*/ 8185 h 10000"/>
                <a:gd name="connsiteX50" fmla="*/ 1306 w 10000"/>
                <a:gd name="connsiteY50" fmla="*/ 8238 h 10000"/>
                <a:gd name="connsiteX51" fmla="*/ 4405 w 10000"/>
                <a:gd name="connsiteY51" fmla="*/ 8309 h 10000"/>
                <a:gd name="connsiteX52" fmla="*/ 4274 w 10000"/>
                <a:gd name="connsiteY52" fmla="*/ 8377 h 10000"/>
                <a:gd name="connsiteX53" fmla="*/ 1510 w 10000"/>
                <a:gd name="connsiteY53" fmla="*/ 8430 h 10000"/>
                <a:gd name="connsiteX54" fmla="*/ 498 w 10000"/>
                <a:gd name="connsiteY54" fmla="*/ 8501 h 10000"/>
                <a:gd name="connsiteX55" fmla="*/ 1044 w 10000"/>
                <a:gd name="connsiteY55" fmla="*/ 8572 h 10000"/>
                <a:gd name="connsiteX56" fmla="*/ 262 w 10000"/>
                <a:gd name="connsiteY56" fmla="*/ 8643 h 10000"/>
                <a:gd name="connsiteX57" fmla="*/ 3545 w 10000"/>
                <a:gd name="connsiteY57" fmla="*/ 8696 h 10000"/>
                <a:gd name="connsiteX58" fmla="*/ 393 w 10000"/>
                <a:gd name="connsiteY58" fmla="*/ 8767 h 10000"/>
                <a:gd name="connsiteX59" fmla="*/ 2265 w 10000"/>
                <a:gd name="connsiteY59" fmla="*/ 8838 h 10000"/>
                <a:gd name="connsiteX60" fmla="*/ 288 w 10000"/>
                <a:gd name="connsiteY60" fmla="*/ 8888 h 10000"/>
                <a:gd name="connsiteX61" fmla="*/ 262 w 10000"/>
                <a:gd name="connsiteY61" fmla="*/ 8959 h 10000"/>
                <a:gd name="connsiteX62" fmla="*/ 524 w 10000"/>
                <a:gd name="connsiteY62" fmla="*/ 9030 h 10000"/>
                <a:gd name="connsiteX63" fmla="*/ 315 w 10000"/>
                <a:gd name="connsiteY63" fmla="*/ 9101 h 10000"/>
                <a:gd name="connsiteX64" fmla="*/ 157 w 10000"/>
                <a:gd name="connsiteY64" fmla="*/ 9226 h 10000"/>
                <a:gd name="connsiteX65" fmla="*/ 288 w 10000"/>
                <a:gd name="connsiteY65" fmla="*/ 9297 h 10000"/>
                <a:gd name="connsiteX66" fmla="*/ 367 w 10000"/>
                <a:gd name="connsiteY66" fmla="*/ 9350 h 10000"/>
                <a:gd name="connsiteX67" fmla="*/ 577 w 10000"/>
                <a:gd name="connsiteY67" fmla="*/ 9488 h 10000"/>
                <a:gd name="connsiteX68" fmla="*/ 676 w 10000"/>
                <a:gd name="connsiteY68" fmla="*/ 9542 h 10000"/>
                <a:gd name="connsiteX69" fmla="*/ 2213 w 10000"/>
                <a:gd name="connsiteY69" fmla="*/ 9560 h 10000"/>
                <a:gd name="connsiteX70" fmla="*/ 2842 w 10000"/>
                <a:gd name="connsiteY70" fmla="*/ 9613 h 10000"/>
                <a:gd name="connsiteX71" fmla="*/ 472 w 10000"/>
                <a:gd name="connsiteY71" fmla="*/ 9684 h 10000"/>
                <a:gd name="connsiteX72" fmla="*/ 315 w 10000"/>
                <a:gd name="connsiteY72" fmla="*/ 9755 h 10000"/>
                <a:gd name="connsiteX73" fmla="*/ 524 w 10000"/>
                <a:gd name="connsiteY73" fmla="*/ 9808 h 10000"/>
                <a:gd name="connsiteX74" fmla="*/ 755 w 10000"/>
                <a:gd name="connsiteY74" fmla="*/ 9879 h 10000"/>
                <a:gd name="connsiteX75" fmla="*/ 703 w 10000"/>
                <a:gd name="connsiteY75" fmla="*/ 9947 h 10000"/>
                <a:gd name="connsiteX76" fmla="*/ 1122 w 10000"/>
                <a:gd name="connsiteY76" fmla="*/ 10000 h 10000"/>
                <a:gd name="connsiteX77" fmla="*/ 0 w 10000"/>
                <a:gd name="connsiteY77" fmla="*/ 10000 h 10000"/>
                <a:gd name="connsiteX78" fmla="*/ 0 w 10000"/>
                <a:gd name="connsiteY78" fmla="*/ 0 h 10000"/>
                <a:gd name="connsiteX0" fmla="*/ 91 w 10091"/>
                <a:gd name="connsiteY0" fmla="*/ 0 h 10000"/>
                <a:gd name="connsiteX1" fmla="*/ 6111 w 10091"/>
                <a:gd name="connsiteY1" fmla="*/ 0 h 10000"/>
                <a:gd name="connsiteX2" fmla="*/ 6211 w 10091"/>
                <a:gd name="connsiteY2" fmla="*/ 71 h 10000"/>
                <a:gd name="connsiteX3" fmla="*/ 7931 w 10091"/>
                <a:gd name="connsiteY3" fmla="*/ 142 h 10000"/>
                <a:gd name="connsiteX4" fmla="*/ 7044 w 10091"/>
                <a:gd name="connsiteY4" fmla="*/ 195 h 10000"/>
                <a:gd name="connsiteX5" fmla="*/ 6184 w 10091"/>
                <a:gd name="connsiteY5" fmla="*/ 266 h 10000"/>
                <a:gd name="connsiteX6" fmla="*/ 6058 w 10091"/>
                <a:gd name="connsiteY6" fmla="*/ 334 h 10000"/>
                <a:gd name="connsiteX7" fmla="*/ 6137 w 10091"/>
                <a:gd name="connsiteY7" fmla="*/ 405 h 10000"/>
                <a:gd name="connsiteX8" fmla="*/ 5146 w 10091"/>
                <a:gd name="connsiteY8" fmla="*/ 458 h 10000"/>
                <a:gd name="connsiteX9" fmla="*/ 977 w 10091"/>
                <a:gd name="connsiteY9" fmla="*/ 529 h 10000"/>
                <a:gd name="connsiteX10" fmla="*/ 1082 w 10091"/>
                <a:gd name="connsiteY10" fmla="*/ 600 h 10000"/>
                <a:gd name="connsiteX11" fmla="*/ 1370 w 10091"/>
                <a:gd name="connsiteY11" fmla="*/ 654 h 10000"/>
                <a:gd name="connsiteX12" fmla="*/ 1108 w 10091"/>
                <a:gd name="connsiteY12" fmla="*/ 725 h 10000"/>
                <a:gd name="connsiteX13" fmla="*/ 2073 w 10091"/>
                <a:gd name="connsiteY13" fmla="*/ 792 h 10000"/>
                <a:gd name="connsiteX14" fmla="*/ 2514 w 10091"/>
                <a:gd name="connsiteY14" fmla="*/ 863 h 10000"/>
                <a:gd name="connsiteX15" fmla="*/ 102 w 10091"/>
                <a:gd name="connsiteY15" fmla="*/ 890 h 10000"/>
                <a:gd name="connsiteX16" fmla="*/ 144 w 10091"/>
                <a:gd name="connsiteY16" fmla="*/ 2936 h 10000"/>
                <a:gd name="connsiteX17" fmla="*/ 1811 w 10091"/>
                <a:gd name="connsiteY17" fmla="*/ 3016 h 10000"/>
                <a:gd name="connsiteX18" fmla="*/ 5691 w 10091"/>
                <a:gd name="connsiteY18" fmla="*/ 3087 h 10000"/>
                <a:gd name="connsiteX19" fmla="*/ 1344 w 10091"/>
                <a:gd name="connsiteY19" fmla="*/ 3140 h 10000"/>
                <a:gd name="connsiteX20" fmla="*/ 820 w 10091"/>
                <a:gd name="connsiteY20" fmla="*/ 4128 h 10000"/>
                <a:gd name="connsiteX21" fmla="*/ 846 w 10091"/>
                <a:gd name="connsiteY21" fmla="*/ 4199 h 10000"/>
                <a:gd name="connsiteX22" fmla="*/ 977 w 10091"/>
                <a:gd name="connsiteY22" fmla="*/ 4252 h 10000"/>
                <a:gd name="connsiteX23" fmla="*/ 484 w 10091"/>
                <a:gd name="connsiteY23" fmla="*/ 5503 h 10000"/>
                <a:gd name="connsiteX24" fmla="*/ 484 w 10091"/>
                <a:gd name="connsiteY24" fmla="*/ 5556 h 10000"/>
                <a:gd name="connsiteX25" fmla="*/ 327 w 10091"/>
                <a:gd name="connsiteY25" fmla="*/ 5627 h 10000"/>
                <a:gd name="connsiteX26" fmla="*/ 275 w 10091"/>
                <a:gd name="connsiteY26" fmla="*/ 5698 h 10000"/>
                <a:gd name="connsiteX27" fmla="*/ 196 w 10091"/>
                <a:gd name="connsiteY27" fmla="*/ 5769 h 10000"/>
                <a:gd name="connsiteX28" fmla="*/ 432 w 10091"/>
                <a:gd name="connsiteY28" fmla="*/ 6210 h 10000"/>
                <a:gd name="connsiteX29" fmla="*/ 511 w 10091"/>
                <a:gd name="connsiteY29" fmla="*/ 6281 h 10000"/>
                <a:gd name="connsiteX30" fmla="*/ 379 w 10091"/>
                <a:gd name="connsiteY30" fmla="*/ 6348 h 10000"/>
                <a:gd name="connsiteX31" fmla="*/ 484 w 10091"/>
                <a:gd name="connsiteY31" fmla="*/ 6419 h 10000"/>
                <a:gd name="connsiteX32" fmla="*/ 615 w 10091"/>
                <a:gd name="connsiteY32" fmla="*/ 7002 h 10000"/>
                <a:gd name="connsiteX33" fmla="*/ 458 w 10091"/>
                <a:gd name="connsiteY33" fmla="*/ 7073 h 10000"/>
                <a:gd name="connsiteX34" fmla="*/ 642 w 10091"/>
                <a:gd name="connsiteY34" fmla="*/ 7126 h 10000"/>
                <a:gd name="connsiteX35" fmla="*/ 484 w 10091"/>
                <a:gd name="connsiteY35" fmla="*/ 7197 h 10000"/>
                <a:gd name="connsiteX36" fmla="*/ 668 w 10091"/>
                <a:gd name="connsiteY36" fmla="*/ 7268 h 10000"/>
                <a:gd name="connsiteX37" fmla="*/ 2750 w 10091"/>
                <a:gd name="connsiteY37" fmla="*/ 7321 h 10000"/>
                <a:gd name="connsiteX38" fmla="*/ 2304 w 10091"/>
                <a:gd name="connsiteY38" fmla="*/ 7389 h 10000"/>
                <a:gd name="connsiteX39" fmla="*/ 2178 w 10091"/>
                <a:gd name="connsiteY39" fmla="*/ 7460 h 10000"/>
                <a:gd name="connsiteX40" fmla="*/ 3636 w 10091"/>
                <a:gd name="connsiteY40" fmla="*/ 7531 h 10000"/>
                <a:gd name="connsiteX41" fmla="*/ 4443 w 10091"/>
                <a:gd name="connsiteY41" fmla="*/ 7584 h 10000"/>
                <a:gd name="connsiteX42" fmla="*/ 4129 w 10091"/>
                <a:gd name="connsiteY42" fmla="*/ 7655 h 10000"/>
                <a:gd name="connsiteX43" fmla="*/ 2099 w 10091"/>
                <a:gd name="connsiteY43" fmla="*/ 7726 h 10000"/>
                <a:gd name="connsiteX44" fmla="*/ 1785 w 10091"/>
                <a:gd name="connsiteY44" fmla="*/ 7780 h 10000"/>
                <a:gd name="connsiteX45" fmla="*/ 1344 w 10091"/>
                <a:gd name="connsiteY45" fmla="*/ 7851 h 10000"/>
                <a:gd name="connsiteX46" fmla="*/ 1549 w 10091"/>
                <a:gd name="connsiteY46" fmla="*/ 7918 h 10000"/>
                <a:gd name="connsiteX47" fmla="*/ 5560 w 10091"/>
                <a:gd name="connsiteY47" fmla="*/ 7989 h 10000"/>
                <a:gd name="connsiteX48" fmla="*/ 10091 w 10091"/>
                <a:gd name="connsiteY48" fmla="*/ 8043 h 10000"/>
                <a:gd name="connsiteX49" fmla="*/ 4260 w 10091"/>
                <a:gd name="connsiteY49" fmla="*/ 8114 h 10000"/>
                <a:gd name="connsiteX50" fmla="*/ 1837 w 10091"/>
                <a:gd name="connsiteY50" fmla="*/ 8185 h 10000"/>
                <a:gd name="connsiteX51" fmla="*/ 1397 w 10091"/>
                <a:gd name="connsiteY51" fmla="*/ 8238 h 10000"/>
                <a:gd name="connsiteX52" fmla="*/ 4496 w 10091"/>
                <a:gd name="connsiteY52" fmla="*/ 8309 h 10000"/>
                <a:gd name="connsiteX53" fmla="*/ 4365 w 10091"/>
                <a:gd name="connsiteY53" fmla="*/ 8377 h 10000"/>
                <a:gd name="connsiteX54" fmla="*/ 1601 w 10091"/>
                <a:gd name="connsiteY54" fmla="*/ 8430 h 10000"/>
                <a:gd name="connsiteX55" fmla="*/ 589 w 10091"/>
                <a:gd name="connsiteY55" fmla="*/ 8501 h 10000"/>
                <a:gd name="connsiteX56" fmla="*/ 1135 w 10091"/>
                <a:gd name="connsiteY56" fmla="*/ 8572 h 10000"/>
                <a:gd name="connsiteX57" fmla="*/ 353 w 10091"/>
                <a:gd name="connsiteY57" fmla="*/ 8643 h 10000"/>
                <a:gd name="connsiteX58" fmla="*/ 3636 w 10091"/>
                <a:gd name="connsiteY58" fmla="*/ 8696 h 10000"/>
                <a:gd name="connsiteX59" fmla="*/ 484 w 10091"/>
                <a:gd name="connsiteY59" fmla="*/ 8767 h 10000"/>
                <a:gd name="connsiteX60" fmla="*/ 2356 w 10091"/>
                <a:gd name="connsiteY60" fmla="*/ 8838 h 10000"/>
                <a:gd name="connsiteX61" fmla="*/ 379 w 10091"/>
                <a:gd name="connsiteY61" fmla="*/ 8888 h 10000"/>
                <a:gd name="connsiteX62" fmla="*/ 353 w 10091"/>
                <a:gd name="connsiteY62" fmla="*/ 8959 h 10000"/>
                <a:gd name="connsiteX63" fmla="*/ 615 w 10091"/>
                <a:gd name="connsiteY63" fmla="*/ 9030 h 10000"/>
                <a:gd name="connsiteX64" fmla="*/ 406 w 10091"/>
                <a:gd name="connsiteY64" fmla="*/ 9101 h 10000"/>
                <a:gd name="connsiteX65" fmla="*/ 248 w 10091"/>
                <a:gd name="connsiteY65" fmla="*/ 9226 h 10000"/>
                <a:gd name="connsiteX66" fmla="*/ 379 w 10091"/>
                <a:gd name="connsiteY66" fmla="*/ 9297 h 10000"/>
                <a:gd name="connsiteX67" fmla="*/ 458 w 10091"/>
                <a:gd name="connsiteY67" fmla="*/ 9350 h 10000"/>
                <a:gd name="connsiteX68" fmla="*/ 668 w 10091"/>
                <a:gd name="connsiteY68" fmla="*/ 9488 h 10000"/>
                <a:gd name="connsiteX69" fmla="*/ 767 w 10091"/>
                <a:gd name="connsiteY69" fmla="*/ 9542 h 10000"/>
                <a:gd name="connsiteX70" fmla="*/ 2304 w 10091"/>
                <a:gd name="connsiteY70" fmla="*/ 9560 h 10000"/>
                <a:gd name="connsiteX71" fmla="*/ 2933 w 10091"/>
                <a:gd name="connsiteY71" fmla="*/ 9613 h 10000"/>
                <a:gd name="connsiteX72" fmla="*/ 563 w 10091"/>
                <a:gd name="connsiteY72" fmla="*/ 9684 h 10000"/>
                <a:gd name="connsiteX73" fmla="*/ 406 w 10091"/>
                <a:gd name="connsiteY73" fmla="*/ 9755 h 10000"/>
                <a:gd name="connsiteX74" fmla="*/ 615 w 10091"/>
                <a:gd name="connsiteY74" fmla="*/ 9808 h 10000"/>
                <a:gd name="connsiteX75" fmla="*/ 846 w 10091"/>
                <a:gd name="connsiteY75" fmla="*/ 9879 h 10000"/>
                <a:gd name="connsiteX76" fmla="*/ 794 w 10091"/>
                <a:gd name="connsiteY76" fmla="*/ 9947 h 10000"/>
                <a:gd name="connsiteX77" fmla="*/ 1213 w 10091"/>
                <a:gd name="connsiteY77" fmla="*/ 10000 h 10000"/>
                <a:gd name="connsiteX78" fmla="*/ 91 w 10091"/>
                <a:gd name="connsiteY78" fmla="*/ 10000 h 10000"/>
                <a:gd name="connsiteX79" fmla="*/ 91 w 10091"/>
                <a:gd name="connsiteY79" fmla="*/ 0 h 10000"/>
                <a:gd name="connsiteX0" fmla="*/ 0 w 10000"/>
                <a:gd name="connsiteY0" fmla="*/ 0 h 10000"/>
                <a:gd name="connsiteX1" fmla="*/ 6020 w 10000"/>
                <a:gd name="connsiteY1" fmla="*/ 0 h 10000"/>
                <a:gd name="connsiteX2" fmla="*/ 6120 w 10000"/>
                <a:gd name="connsiteY2" fmla="*/ 71 h 10000"/>
                <a:gd name="connsiteX3" fmla="*/ 7840 w 10000"/>
                <a:gd name="connsiteY3" fmla="*/ 142 h 10000"/>
                <a:gd name="connsiteX4" fmla="*/ 6953 w 10000"/>
                <a:gd name="connsiteY4" fmla="*/ 195 h 10000"/>
                <a:gd name="connsiteX5" fmla="*/ 6093 w 10000"/>
                <a:gd name="connsiteY5" fmla="*/ 266 h 10000"/>
                <a:gd name="connsiteX6" fmla="*/ 5967 w 10000"/>
                <a:gd name="connsiteY6" fmla="*/ 334 h 10000"/>
                <a:gd name="connsiteX7" fmla="*/ 6046 w 10000"/>
                <a:gd name="connsiteY7" fmla="*/ 405 h 10000"/>
                <a:gd name="connsiteX8" fmla="*/ 5055 w 10000"/>
                <a:gd name="connsiteY8" fmla="*/ 458 h 10000"/>
                <a:gd name="connsiteX9" fmla="*/ 886 w 10000"/>
                <a:gd name="connsiteY9" fmla="*/ 529 h 10000"/>
                <a:gd name="connsiteX10" fmla="*/ 991 w 10000"/>
                <a:gd name="connsiteY10" fmla="*/ 600 h 10000"/>
                <a:gd name="connsiteX11" fmla="*/ 1279 w 10000"/>
                <a:gd name="connsiteY11" fmla="*/ 654 h 10000"/>
                <a:gd name="connsiteX12" fmla="*/ 1017 w 10000"/>
                <a:gd name="connsiteY12" fmla="*/ 725 h 10000"/>
                <a:gd name="connsiteX13" fmla="*/ 1982 w 10000"/>
                <a:gd name="connsiteY13" fmla="*/ 792 h 10000"/>
                <a:gd name="connsiteX14" fmla="*/ 2423 w 10000"/>
                <a:gd name="connsiteY14" fmla="*/ 863 h 10000"/>
                <a:gd name="connsiteX15" fmla="*/ 11 w 10000"/>
                <a:gd name="connsiteY15" fmla="*/ 890 h 10000"/>
                <a:gd name="connsiteX16" fmla="*/ 53 w 10000"/>
                <a:gd name="connsiteY16" fmla="*/ 2936 h 10000"/>
                <a:gd name="connsiteX17" fmla="*/ 1720 w 10000"/>
                <a:gd name="connsiteY17" fmla="*/ 3016 h 10000"/>
                <a:gd name="connsiteX18" fmla="*/ 5600 w 10000"/>
                <a:gd name="connsiteY18" fmla="*/ 3087 h 10000"/>
                <a:gd name="connsiteX19" fmla="*/ 1253 w 10000"/>
                <a:gd name="connsiteY19" fmla="*/ 3140 h 10000"/>
                <a:gd name="connsiteX20" fmla="*/ 729 w 10000"/>
                <a:gd name="connsiteY20" fmla="*/ 4128 h 10000"/>
                <a:gd name="connsiteX21" fmla="*/ 755 w 10000"/>
                <a:gd name="connsiteY21" fmla="*/ 4199 h 10000"/>
                <a:gd name="connsiteX22" fmla="*/ 886 w 10000"/>
                <a:gd name="connsiteY22" fmla="*/ 4252 h 10000"/>
                <a:gd name="connsiteX23" fmla="*/ 393 w 10000"/>
                <a:gd name="connsiteY23" fmla="*/ 5503 h 10000"/>
                <a:gd name="connsiteX24" fmla="*/ 393 w 10000"/>
                <a:gd name="connsiteY24" fmla="*/ 5556 h 10000"/>
                <a:gd name="connsiteX25" fmla="*/ 236 w 10000"/>
                <a:gd name="connsiteY25" fmla="*/ 5627 h 10000"/>
                <a:gd name="connsiteX26" fmla="*/ 184 w 10000"/>
                <a:gd name="connsiteY26" fmla="*/ 5698 h 10000"/>
                <a:gd name="connsiteX27" fmla="*/ 105 w 10000"/>
                <a:gd name="connsiteY27" fmla="*/ 5769 h 10000"/>
                <a:gd name="connsiteX28" fmla="*/ 341 w 10000"/>
                <a:gd name="connsiteY28" fmla="*/ 6210 h 10000"/>
                <a:gd name="connsiteX29" fmla="*/ 420 w 10000"/>
                <a:gd name="connsiteY29" fmla="*/ 6281 h 10000"/>
                <a:gd name="connsiteX30" fmla="*/ 288 w 10000"/>
                <a:gd name="connsiteY30" fmla="*/ 6348 h 10000"/>
                <a:gd name="connsiteX31" fmla="*/ 393 w 10000"/>
                <a:gd name="connsiteY31" fmla="*/ 6419 h 10000"/>
                <a:gd name="connsiteX32" fmla="*/ 524 w 10000"/>
                <a:gd name="connsiteY32" fmla="*/ 7002 h 10000"/>
                <a:gd name="connsiteX33" fmla="*/ 367 w 10000"/>
                <a:gd name="connsiteY33" fmla="*/ 7073 h 10000"/>
                <a:gd name="connsiteX34" fmla="*/ 551 w 10000"/>
                <a:gd name="connsiteY34" fmla="*/ 7126 h 10000"/>
                <a:gd name="connsiteX35" fmla="*/ 393 w 10000"/>
                <a:gd name="connsiteY35" fmla="*/ 7197 h 10000"/>
                <a:gd name="connsiteX36" fmla="*/ 577 w 10000"/>
                <a:gd name="connsiteY36" fmla="*/ 7268 h 10000"/>
                <a:gd name="connsiteX37" fmla="*/ 2659 w 10000"/>
                <a:gd name="connsiteY37" fmla="*/ 7321 h 10000"/>
                <a:gd name="connsiteX38" fmla="*/ 2213 w 10000"/>
                <a:gd name="connsiteY38" fmla="*/ 7389 h 10000"/>
                <a:gd name="connsiteX39" fmla="*/ 2087 w 10000"/>
                <a:gd name="connsiteY39" fmla="*/ 7460 h 10000"/>
                <a:gd name="connsiteX40" fmla="*/ 3545 w 10000"/>
                <a:gd name="connsiteY40" fmla="*/ 7531 h 10000"/>
                <a:gd name="connsiteX41" fmla="*/ 4352 w 10000"/>
                <a:gd name="connsiteY41" fmla="*/ 7584 h 10000"/>
                <a:gd name="connsiteX42" fmla="*/ 4038 w 10000"/>
                <a:gd name="connsiteY42" fmla="*/ 7655 h 10000"/>
                <a:gd name="connsiteX43" fmla="*/ 2008 w 10000"/>
                <a:gd name="connsiteY43" fmla="*/ 7726 h 10000"/>
                <a:gd name="connsiteX44" fmla="*/ 1694 w 10000"/>
                <a:gd name="connsiteY44" fmla="*/ 7780 h 10000"/>
                <a:gd name="connsiteX45" fmla="*/ 1253 w 10000"/>
                <a:gd name="connsiteY45" fmla="*/ 7851 h 10000"/>
                <a:gd name="connsiteX46" fmla="*/ 1458 w 10000"/>
                <a:gd name="connsiteY46" fmla="*/ 7918 h 10000"/>
                <a:gd name="connsiteX47" fmla="*/ 5469 w 10000"/>
                <a:gd name="connsiteY47" fmla="*/ 7989 h 10000"/>
                <a:gd name="connsiteX48" fmla="*/ 10000 w 10000"/>
                <a:gd name="connsiteY48" fmla="*/ 8043 h 10000"/>
                <a:gd name="connsiteX49" fmla="*/ 4169 w 10000"/>
                <a:gd name="connsiteY49" fmla="*/ 8114 h 10000"/>
                <a:gd name="connsiteX50" fmla="*/ 1746 w 10000"/>
                <a:gd name="connsiteY50" fmla="*/ 8185 h 10000"/>
                <a:gd name="connsiteX51" fmla="*/ 1306 w 10000"/>
                <a:gd name="connsiteY51" fmla="*/ 8238 h 10000"/>
                <a:gd name="connsiteX52" fmla="*/ 4405 w 10000"/>
                <a:gd name="connsiteY52" fmla="*/ 8309 h 10000"/>
                <a:gd name="connsiteX53" fmla="*/ 4274 w 10000"/>
                <a:gd name="connsiteY53" fmla="*/ 8377 h 10000"/>
                <a:gd name="connsiteX54" fmla="*/ 1510 w 10000"/>
                <a:gd name="connsiteY54" fmla="*/ 8430 h 10000"/>
                <a:gd name="connsiteX55" fmla="*/ 498 w 10000"/>
                <a:gd name="connsiteY55" fmla="*/ 8501 h 10000"/>
                <a:gd name="connsiteX56" fmla="*/ 1044 w 10000"/>
                <a:gd name="connsiteY56" fmla="*/ 8572 h 10000"/>
                <a:gd name="connsiteX57" fmla="*/ 262 w 10000"/>
                <a:gd name="connsiteY57" fmla="*/ 8643 h 10000"/>
                <a:gd name="connsiteX58" fmla="*/ 3545 w 10000"/>
                <a:gd name="connsiteY58" fmla="*/ 8696 h 10000"/>
                <a:gd name="connsiteX59" fmla="*/ 393 w 10000"/>
                <a:gd name="connsiteY59" fmla="*/ 8767 h 10000"/>
                <a:gd name="connsiteX60" fmla="*/ 2265 w 10000"/>
                <a:gd name="connsiteY60" fmla="*/ 8838 h 10000"/>
                <a:gd name="connsiteX61" fmla="*/ 288 w 10000"/>
                <a:gd name="connsiteY61" fmla="*/ 8888 h 10000"/>
                <a:gd name="connsiteX62" fmla="*/ 262 w 10000"/>
                <a:gd name="connsiteY62" fmla="*/ 8959 h 10000"/>
                <a:gd name="connsiteX63" fmla="*/ 524 w 10000"/>
                <a:gd name="connsiteY63" fmla="*/ 9030 h 10000"/>
                <a:gd name="connsiteX64" fmla="*/ 315 w 10000"/>
                <a:gd name="connsiteY64" fmla="*/ 9101 h 10000"/>
                <a:gd name="connsiteX65" fmla="*/ 157 w 10000"/>
                <a:gd name="connsiteY65" fmla="*/ 9226 h 10000"/>
                <a:gd name="connsiteX66" fmla="*/ 288 w 10000"/>
                <a:gd name="connsiteY66" fmla="*/ 9297 h 10000"/>
                <a:gd name="connsiteX67" fmla="*/ 367 w 10000"/>
                <a:gd name="connsiteY67" fmla="*/ 9350 h 10000"/>
                <a:gd name="connsiteX68" fmla="*/ 577 w 10000"/>
                <a:gd name="connsiteY68" fmla="*/ 9488 h 10000"/>
                <a:gd name="connsiteX69" fmla="*/ 676 w 10000"/>
                <a:gd name="connsiteY69" fmla="*/ 9542 h 10000"/>
                <a:gd name="connsiteX70" fmla="*/ 2213 w 10000"/>
                <a:gd name="connsiteY70" fmla="*/ 9560 h 10000"/>
                <a:gd name="connsiteX71" fmla="*/ 2842 w 10000"/>
                <a:gd name="connsiteY71" fmla="*/ 9613 h 10000"/>
                <a:gd name="connsiteX72" fmla="*/ 472 w 10000"/>
                <a:gd name="connsiteY72" fmla="*/ 9684 h 10000"/>
                <a:gd name="connsiteX73" fmla="*/ 315 w 10000"/>
                <a:gd name="connsiteY73" fmla="*/ 9755 h 10000"/>
                <a:gd name="connsiteX74" fmla="*/ 524 w 10000"/>
                <a:gd name="connsiteY74" fmla="*/ 9808 h 10000"/>
                <a:gd name="connsiteX75" fmla="*/ 755 w 10000"/>
                <a:gd name="connsiteY75" fmla="*/ 9879 h 10000"/>
                <a:gd name="connsiteX76" fmla="*/ 703 w 10000"/>
                <a:gd name="connsiteY76" fmla="*/ 9947 h 10000"/>
                <a:gd name="connsiteX77" fmla="*/ 1122 w 10000"/>
                <a:gd name="connsiteY77" fmla="*/ 10000 h 10000"/>
                <a:gd name="connsiteX78" fmla="*/ 0 w 10000"/>
                <a:gd name="connsiteY78" fmla="*/ 10000 h 10000"/>
                <a:gd name="connsiteX79" fmla="*/ 0 w 10000"/>
                <a:gd name="connsiteY79" fmla="*/ 0 h 10000"/>
                <a:gd name="connsiteX0" fmla="*/ 1 w 10001"/>
                <a:gd name="connsiteY0" fmla="*/ 0 h 10000"/>
                <a:gd name="connsiteX1" fmla="*/ 6021 w 10001"/>
                <a:gd name="connsiteY1" fmla="*/ 0 h 10000"/>
                <a:gd name="connsiteX2" fmla="*/ 6121 w 10001"/>
                <a:gd name="connsiteY2" fmla="*/ 71 h 10000"/>
                <a:gd name="connsiteX3" fmla="*/ 7841 w 10001"/>
                <a:gd name="connsiteY3" fmla="*/ 142 h 10000"/>
                <a:gd name="connsiteX4" fmla="*/ 6954 w 10001"/>
                <a:gd name="connsiteY4" fmla="*/ 195 h 10000"/>
                <a:gd name="connsiteX5" fmla="*/ 6094 w 10001"/>
                <a:gd name="connsiteY5" fmla="*/ 266 h 10000"/>
                <a:gd name="connsiteX6" fmla="*/ 5968 w 10001"/>
                <a:gd name="connsiteY6" fmla="*/ 334 h 10000"/>
                <a:gd name="connsiteX7" fmla="*/ 6047 w 10001"/>
                <a:gd name="connsiteY7" fmla="*/ 405 h 10000"/>
                <a:gd name="connsiteX8" fmla="*/ 5056 w 10001"/>
                <a:gd name="connsiteY8" fmla="*/ 458 h 10000"/>
                <a:gd name="connsiteX9" fmla="*/ 887 w 10001"/>
                <a:gd name="connsiteY9" fmla="*/ 529 h 10000"/>
                <a:gd name="connsiteX10" fmla="*/ 992 w 10001"/>
                <a:gd name="connsiteY10" fmla="*/ 600 h 10000"/>
                <a:gd name="connsiteX11" fmla="*/ 1280 w 10001"/>
                <a:gd name="connsiteY11" fmla="*/ 654 h 10000"/>
                <a:gd name="connsiteX12" fmla="*/ 1018 w 10001"/>
                <a:gd name="connsiteY12" fmla="*/ 725 h 10000"/>
                <a:gd name="connsiteX13" fmla="*/ 1983 w 10001"/>
                <a:gd name="connsiteY13" fmla="*/ 792 h 10000"/>
                <a:gd name="connsiteX14" fmla="*/ 2424 w 10001"/>
                <a:gd name="connsiteY14" fmla="*/ 863 h 10000"/>
                <a:gd name="connsiteX15" fmla="*/ 12 w 10001"/>
                <a:gd name="connsiteY15" fmla="*/ 890 h 10000"/>
                <a:gd name="connsiteX16" fmla="*/ 54 w 10001"/>
                <a:gd name="connsiteY16" fmla="*/ 2936 h 10000"/>
                <a:gd name="connsiteX17" fmla="*/ 1721 w 10001"/>
                <a:gd name="connsiteY17" fmla="*/ 3016 h 10000"/>
                <a:gd name="connsiteX18" fmla="*/ 5601 w 10001"/>
                <a:gd name="connsiteY18" fmla="*/ 3087 h 10000"/>
                <a:gd name="connsiteX19" fmla="*/ 1254 w 10001"/>
                <a:gd name="connsiteY19" fmla="*/ 3140 h 10000"/>
                <a:gd name="connsiteX20" fmla="*/ 730 w 10001"/>
                <a:gd name="connsiteY20" fmla="*/ 4128 h 10000"/>
                <a:gd name="connsiteX21" fmla="*/ 756 w 10001"/>
                <a:gd name="connsiteY21" fmla="*/ 4199 h 10000"/>
                <a:gd name="connsiteX22" fmla="*/ 887 w 10001"/>
                <a:gd name="connsiteY22" fmla="*/ 4252 h 10000"/>
                <a:gd name="connsiteX23" fmla="*/ 394 w 10001"/>
                <a:gd name="connsiteY23" fmla="*/ 5503 h 10000"/>
                <a:gd name="connsiteX24" fmla="*/ 394 w 10001"/>
                <a:gd name="connsiteY24" fmla="*/ 5556 h 10000"/>
                <a:gd name="connsiteX25" fmla="*/ 237 w 10001"/>
                <a:gd name="connsiteY25" fmla="*/ 5627 h 10000"/>
                <a:gd name="connsiteX26" fmla="*/ 185 w 10001"/>
                <a:gd name="connsiteY26" fmla="*/ 5698 h 10000"/>
                <a:gd name="connsiteX27" fmla="*/ 106 w 10001"/>
                <a:gd name="connsiteY27" fmla="*/ 5769 h 10000"/>
                <a:gd name="connsiteX28" fmla="*/ 342 w 10001"/>
                <a:gd name="connsiteY28" fmla="*/ 6210 h 10000"/>
                <a:gd name="connsiteX29" fmla="*/ 421 w 10001"/>
                <a:gd name="connsiteY29" fmla="*/ 6281 h 10000"/>
                <a:gd name="connsiteX30" fmla="*/ 289 w 10001"/>
                <a:gd name="connsiteY30" fmla="*/ 6348 h 10000"/>
                <a:gd name="connsiteX31" fmla="*/ 394 w 10001"/>
                <a:gd name="connsiteY31" fmla="*/ 6419 h 10000"/>
                <a:gd name="connsiteX32" fmla="*/ 525 w 10001"/>
                <a:gd name="connsiteY32" fmla="*/ 7002 h 10000"/>
                <a:gd name="connsiteX33" fmla="*/ 368 w 10001"/>
                <a:gd name="connsiteY33" fmla="*/ 7073 h 10000"/>
                <a:gd name="connsiteX34" fmla="*/ 552 w 10001"/>
                <a:gd name="connsiteY34" fmla="*/ 7126 h 10000"/>
                <a:gd name="connsiteX35" fmla="*/ 394 w 10001"/>
                <a:gd name="connsiteY35" fmla="*/ 7197 h 10000"/>
                <a:gd name="connsiteX36" fmla="*/ 578 w 10001"/>
                <a:gd name="connsiteY36" fmla="*/ 7268 h 10000"/>
                <a:gd name="connsiteX37" fmla="*/ 2660 w 10001"/>
                <a:gd name="connsiteY37" fmla="*/ 7321 h 10000"/>
                <a:gd name="connsiteX38" fmla="*/ 2214 w 10001"/>
                <a:gd name="connsiteY38" fmla="*/ 7389 h 10000"/>
                <a:gd name="connsiteX39" fmla="*/ 2088 w 10001"/>
                <a:gd name="connsiteY39" fmla="*/ 7460 h 10000"/>
                <a:gd name="connsiteX40" fmla="*/ 3546 w 10001"/>
                <a:gd name="connsiteY40" fmla="*/ 7531 h 10000"/>
                <a:gd name="connsiteX41" fmla="*/ 4353 w 10001"/>
                <a:gd name="connsiteY41" fmla="*/ 7584 h 10000"/>
                <a:gd name="connsiteX42" fmla="*/ 4039 w 10001"/>
                <a:gd name="connsiteY42" fmla="*/ 7655 h 10000"/>
                <a:gd name="connsiteX43" fmla="*/ 2009 w 10001"/>
                <a:gd name="connsiteY43" fmla="*/ 7726 h 10000"/>
                <a:gd name="connsiteX44" fmla="*/ 1695 w 10001"/>
                <a:gd name="connsiteY44" fmla="*/ 7780 h 10000"/>
                <a:gd name="connsiteX45" fmla="*/ 1254 w 10001"/>
                <a:gd name="connsiteY45" fmla="*/ 7851 h 10000"/>
                <a:gd name="connsiteX46" fmla="*/ 1459 w 10001"/>
                <a:gd name="connsiteY46" fmla="*/ 7918 h 10000"/>
                <a:gd name="connsiteX47" fmla="*/ 5470 w 10001"/>
                <a:gd name="connsiteY47" fmla="*/ 7989 h 10000"/>
                <a:gd name="connsiteX48" fmla="*/ 10001 w 10001"/>
                <a:gd name="connsiteY48" fmla="*/ 8043 h 10000"/>
                <a:gd name="connsiteX49" fmla="*/ 4170 w 10001"/>
                <a:gd name="connsiteY49" fmla="*/ 8114 h 10000"/>
                <a:gd name="connsiteX50" fmla="*/ 1747 w 10001"/>
                <a:gd name="connsiteY50" fmla="*/ 8185 h 10000"/>
                <a:gd name="connsiteX51" fmla="*/ 1307 w 10001"/>
                <a:gd name="connsiteY51" fmla="*/ 8238 h 10000"/>
                <a:gd name="connsiteX52" fmla="*/ 4406 w 10001"/>
                <a:gd name="connsiteY52" fmla="*/ 8309 h 10000"/>
                <a:gd name="connsiteX53" fmla="*/ 4275 w 10001"/>
                <a:gd name="connsiteY53" fmla="*/ 8377 h 10000"/>
                <a:gd name="connsiteX54" fmla="*/ 1511 w 10001"/>
                <a:gd name="connsiteY54" fmla="*/ 8430 h 10000"/>
                <a:gd name="connsiteX55" fmla="*/ 499 w 10001"/>
                <a:gd name="connsiteY55" fmla="*/ 8501 h 10000"/>
                <a:gd name="connsiteX56" fmla="*/ 1045 w 10001"/>
                <a:gd name="connsiteY56" fmla="*/ 8572 h 10000"/>
                <a:gd name="connsiteX57" fmla="*/ 263 w 10001"/>
                <a:gd name="connsiteY57" fmla="*/ 8643 h 10000"/>
                <a:gd name="connsiteX58" fmla="*/ 3546 w 10001"/>
                <a:gd name="connsiteY58" fmla="*/ 8696 h 10000"/>
                <a:gd name="connsiteX59" fmla="*/ 394 w 10001"/>
                <a:gd name="connsiteY59" fmla="*/ 8767 h 10000"/>
                <a:gd name="connsiteX60" fmla="*/ 2266 w 10001"/>
                <a:gd name="connsiteY60" fmla="*/ 8838 h 10000"/>
                <a:gd name="connsiteX61" fmla="*/ 289 w 10001"/>
                <a:gd name="connsiteY61" fmla="*/ 8888 h 10000"/>
                <a:gd name="connsiteX62" fmla="*/ 263 w 10001"/>
                <a:gd name="connsiteY62" fmla="*/ 8959 h 10000"/>
                <a:gd name="connsiteX63" fmla="*/ 525 w 10001"/>
                <a:gd name="connsiteY63" fmla="*/ 9030 h 10000"/>
                <a:gd name="connsiteX64" fmla="*/ 316 w 10001"/>
                <a:gd name="connsiteY64" fmla="*/ 9101 h 10000"/>
                <a:gd name="connsiteX65" fmla="*/ 158 w 10001"/>
                <a:gd name="connsiteY65" fmla="*/ 9226 h 10000"/>
                <a:gd name="connsiteX66" fmla="*/ 289 w 10001"/>
                <a:gd name="connsiteY66" fmla="*/ 9297 h 10000"/>
                <a:gd name="connsiteX67" fmla="*/ 368 w 10001"/>
                <a:gd name="connsiteY67" fmla="*/ 9350 h 10000"/>
                <a:gd name="connsiteX68" fmla="*/ 578 w 10001"/>
                <a:gd name="connsiteY68" fmla="*/ 9488 h 10000"/>
                <a:gd name="connsiteX69" fmla="*/ 677 w 10001"/>
                <a:gd name="connsiteY69" fmla="*/ 9542 h 10000"/>
                <a:gd name="connsiteX70" fmla="*/ 2214 w 10001"/>
                <a:gd name="connsiteY70" fmla="*/ 9560 h 10000"/>
                <a:gd name="connsiteX71" fmla="*/ 2843 w 10001"/>
                <a:gd name="connsiteY71" fmla="*/ 9613 h 10000"/>
                <a:gd name="connsiteX72" fmla="*/ 473 w 10001"/>
                <a:gd name="connsiteY72" fmla="*/ 9684 h 10000"/>
                <a:gd name="connsiteX73" fmla="*/ 316 w 10001"/>
                <a:gd name="connsiteY73" fmla="*/ 9755 h 10000"/>
                <a:gd name="connsiteX74" fmla="*/ 525 w 10001"/>
                <a:gd name="connsiteY74" fmla="*/ 9808 h 10000"/>
                <a:gd name="connsiteX75" fmla="*/ 756 w 10001"/>
                <a:gd name="connsiteY75" fmla="*/ 9879 h 10000"/>
                <a:gd name="connsiteX76" fmla="*/ 704 w 10001"/>
                <a:gd name="connsiteY76" fmla="*/ 9947 h 10000"/>
                <a:gd name="connsiteX77" fmla="*/ 1123 w 10001"/>
                <a:gd name="connsiteY77" fmla="*/ 10000 h 10000"/>
                <a:gd name="connsiteX78" fmla="*/ 1 w 10001"/>
                <a:gd name="connsiteY78" fmla="*/ 10000 h 10000"/>
                <a:gd name="connsiteX79" fmla="*/ 1 w 10001"/>
                <a:gd name="connsiteY79" fmla="*/ 0 h 10000"/>
                <a:gd name="connsiteX0" fmla="*/ 31 w 10031"/>
                <a:gd name="connsiteY0" fmla="*/ 0 h 10000"/>
                <a:gd name="connsiteX1" fmla="*/ 6051 w 10031"/>
                <a:gd name="connsiteY1" fmla="*/ 0 h 10000"/>
                <a:gd name="connsiteX2" fmla="*/ 6151 w 10031"/>
                <a:gd name="connsiteY2" fmla="*/ 71 h 10000"/>
                <a:gd name="connsiteX3" fmla="*/ 7871 w 10031"/>
                <a:gd name="connsiteY3" fmla="*/ 142 h 10000"/>
                <a:gd name="connsiteX4" fmla="*/ 6984 w 10031"/>
                <a:gd name="connsiteY4" fmla="*/ 195 h 10000"/>
                <a:gd name="connsiteX5" fmla="*/ 6124 w 10031"/>
                <a:gd name="connsiteY5" fmla="*/ 266 h 10000"/>
                <a:gd name="connsiteX6" fmla="*/ 5998 w 10031"/>
                <a:gd name="connsiteY6" fmla="*/ 334 h 10000"/>
                <a:gd name="connsiteX7" fmla="*/ 6077 w 10031"/>
                <a:gd name="connsiteY7" fmla="*/ 405 h 10000"/>
                <a:gd name="connsiteX8" fmla="*/ 5086 w 10031"/>
                <a:gd name="connsiteY8" fmla="*/ 458 h 10000"/>
                <a:gd name="connsiteX9" fmla="*/ 917 w 10031"/>
                <a:gd name="connsiteY9" fmla="*/ 529 h 10000"/>
                <a:gd name="connsiteX10" fmla="*/ 1022 w 10031"/>
                <a:gd name="connsiteY10" fmla="*/ 600 h 10000"/>
                <a:gd name="connsiteX11" fmla="*/ 1310 w 10031"/>
                <a:gd name="connsiteY11" fmla="*/ 654 h 10000"/>
                <a:gd name="connsiteX12" fmla="*/ 1048 w 10031"/>
                <a:gd name="connsiteY12" fmla="*/ 725 h 10000"/>
                <a:gd name="connsiteX13" fmla="*/ 2013 w 10031"/>
                <a:gd name="connsiteY13" fmla="*/ 792 h 10000"/>
                <a:gd name="connsiteX14" fmla="*/ 2454 w 10031"/>
                <a:gd name="connsiteY14" fmla="*/ 863 h 10000"/>
                <a:gd name="connsiteX15" fmla="*/ 42 w 10031"/>
                <a:gd name="connsiteY15" fmla="*/ 890 h 10000"/>
                <a:gd name="connsiteX16" fmla="*/ 84 w 10031"/>
                <a:gd name="connsiteY16" fmla="*/ 2936 h 10000"/>
                <a:gd name="connsiteX17" fmla="*/ 1751 w 10031"/>
                <a:gd name="connsiteY17" fmla="*/ 3016 h 10000"/>
                <a:gd name="connsiteX18" fmla="*/ 5631 w 10031"/>
                <a:gd name="connsiteY18" fmla="*/ 3087 h 10000"/>
                <a:gd name="connsiteX19" fmla="*/ 1284 w 10031"/>
                <a:gd name="connsiteY19" fmla="*/ 3140 h 10000"/>
                <a:gd name="connsiteX20" fmla="*/ 0 w 10031"/>
                <a:gd name="connsiteY20" fmla="*/ 3235 h 10000"/>
                <a:gd name="connsiteX21" fmla="*/ 760 w 10031"/>
                <a:gd name="connsiteY21" fmla="*/ 4128 h 10000"/>
                <a:gd name="connsiteX22" fmla="*/ 786 w 10031"/>
                <a:gd name="connsiteY22" fmla="*/ 4199 h 10000"/>
                <a:gd name="connsiteX23" fmla="*/ 917 w 10031"/>
                <a:gd name="connsiteY23" fmla="*/ 4252 h 10000"/>
                <a:gd name="connsiteX24" fmla="*/ 424 w 10031"/>
                <a:gd name="connsiteY24" fmla="*/ 5503 h 10000"/>
                <a:gd name="connsiteX25" fmla="*/ 424 w 10031"/>
                <a:gd name="connsiteY25" fmla="*/ 5556 h 10000"/>
                <a:gd name="connsiteX26" fmla="*/ 267 w 10031"/>
                <a:gd name="connsiteY26" fmla="*/ 5627 h 10000"/>
                <a:gd name="connsiteX27" fmla="*/ 215 w 10031"/>
                <a:gd name="connsiteY27" fmla="*/ 5698 h 10000"/>
                <a:gd name="connsiteX28" fmla="*/ 136 w 10031"/>
                <a:gd name="connsiteY28" fmla="*/ 5769 h 10000"/>
                <a:gd name="connsiteX29" fmla="*/ 372 w 10031"/>
                <a:gd name="connsiteY29" fmla="*/ 6210 h 10000"/>
                <a:gd name="connsiteX30" fmla="*/ 451 w 10031"/>
                <a:gd name="connsiteY30" fmla="*/ 6281 h 10000"/>
                <a:gd name="connsiteX31" fmla="*/ 319 w 10031"/>
                <a:gd name="connsiteY31" fmla="*/ 6348 h 10000"/>
                <a:gd name="connsiteX32" fmla="*/ 424 w 10031"/>
                <a:gd name="connsiteY32" fmla="*/ 6419 h 10000"/>
                <a:gd name="connsiteX33" fmla="*/ 555 w 10031"/>
                <a:gd name="connsiteY33" fmla="*/ 7002 h 10000"/>
                <a:gd name="connsiteX34" fmla="*/ 398 w 10031"/>
                <a:gd name="connsiteY34" fmla="*/ 7073 h 10000"/>
                <a:gd name="connsiteX35" fmla="*/ 582 w 10031"/>
                <a:gd name="connsiteY35" fmla="*/ 7126 h 10000"/>
                <a:gd name="connsiteX36" fmla="*/ 424 w 10031"/>
                <a:gd name="connsiteY36" fmla="*/ 7197 h 10000"/>
                <a:gd name="connsiteX37" fmla="*/ 608 w 10031"/>
                <a:gd name="connsiteY37" fmla="*/ 7268 h 10000"/>
                <a:gd name="connsiteX38" fmla="*/ 2690 w 10031"/>
                <a:gd name="connsiteY38" fmla="*/ 7321 h 10000"/>
                <a:gd name="connsiteX39" fmla="*/ 2244 w 10031"/>
                <a:gd name="connsiteY39" fmla="*/ 7389 h 10000"/>
                <a:gd name="connsiteX40" fmla="*/ 2118 w 10031"/>
                <a:gd name="connsiteY40" fmla="*/ 7460 h 10000"/>
                <a:gd name="connsiteX41" fmla="*/ 3576 w 10031"/>
                <a:gd name="connsiteY41" fmla="*/ 7531 h 10000"/>
                <a:gd name="connsiteX42" fmla="*/ 4383 w 10031"/>
                <a:gd name="connsiteY42" fmla="*/ 7584 h 10000"/>
                <a:gd name="connsiteX43" fmla="*/ 4069 w 10031"/>
                <a:gd name="connsiteY43" fmla="*/ 7655 h 10000"/>
                <a:gd name="connsiteX44" fmla="*/ 2039 w 10031"/>
                <a:gd name="connsiteY44" fmla="*/ 7726 h 10000"/>
                <a:gd name="connsiteX45" fmla="*/ 1725 w 10031"/>
                <a:gd name="connsiteY45" fmla="*/ 7780 h 10000"/>
                <a:gd name="connsiteX46" fmla="*/ 1284 w 10031"/>
                <a:gd name="connsiteY46" fmla="*/ 7851 h 10000"/>
                <a:gd name="connsiteX47" fmla="*/ 1489 w 10031"/>
                <a:gd name="connsiteY47" fmla="*/ 7918 h 10000"/>
                <a:gd name="connsiteX48" fmla="*/ 5500 w 10031"/>
                <a:gd name="connsiteY48" fmla="*/ 7989 h 10000"/>
                <a:gd name="connsiteX49" fmla="*/ 10031 w 10031"/>
                <a:gd name="connsiteY49" fmla="*/ 8043 h 10000"/>
                <a:gd name="connsiteX50" fmla="*/ 4200 w 10031"/>
                <a:gd name="connsiteY50" fmla="*/ 8114 h 10000"/>
                <a:gd name="connsiteX51" fmla="*/ 1777 w 10031"/>
                <a:gd name="connsiteY51" fmla="*/ 8185 h 10000"/>
                <a:gd name="connsiteX52" fmla="*/ 1337 w 10031"/>
                <a:gd name="connsiteY52" fmla="*/ 8238 h 10000"/>
                <a:gd name="connsiteX53" fmla="*/ 4436 w 10031"/>
                <a:gd name="connsiteY53" fmla="*/ 8309 h 10000"/>
                <a:gd name="connsiteX54" fmla="*/ 4305 w 10031"/>
                <a:gd name="connsiteY54" fmla="*/ 8377 h 10000"/>
                <a:gd name="connsiteX55" fmla="*/ 1541 w 10031"/>
                <a:gd name="connsiteY55" fmla="*/ 8430 h 10000"/>
                <a:gd name="connsiteX56" fmla="*/ 529 w 10031"/>
                <a:gd name="connsiteY56" fmla="*/ 8501 h 10000"/>
                <a:gd name="connsiteX57" fmla="*/ 1075 w 10031"/>
                <a:gd name="connsiteY57" fmla="*/ 8572 h 10000"/>
                <a:gd name="connsiteX58" fmla="*/ 293 w 10031"/>
                <a:gd name="connsiteY58" fmla="*/ 8643 h 10000"/>
                <a:gd name="connsiteX59" fmla="*/ 3576 w 10031"/>
                <a:gd name="connsiteY59" fmla="*/ 8696 h 10000"/>
                <a:gd name="connsiteX60" fmla="*/ 424 w 10031"/>
                <a:gd name="connsiteY60" fmla="*/ 8767 h 10000"/>
                <a:gd name="connsiteX61" fmla="*/ 2296 w 10031"/>
                <a:gd name="connsiteY61" fmla="*/ 8838 h 10000"/>
                <a:gd name="connsiteX62" fmla="*/ 319 w 10031"/>
                <a:gd name="connsiteY62" fmla="*/ 8888 h 10000"/>
                <a:gd name="connsiteX63" fmla="*/ 293 w 10031"/>
                <a:gd name="connsiteY63" fmla="*/ 8959 h 10000"/>
                <a:gd name="connsiteX64" fmla="*/ 555 w 10031"/>
                <a:gd name="connsiteY64" fmla="*/ 9030 h 10000"/>
                <a:gd name="connsiteX65" fmla="*/ 346 w 10031"/>
                <a:gd name="connsiteY65" fmla="*/ 9101 h 10000"/>
                <a:gd name="connsiteX66" fmla="*/ 188 w 10031"/>
                <a:gd name="connsiteY66" fmla="*/ 9226 h 10000"/>
                <a:gd name="connsiteX67" fmla="*/ 319 w 10031"/>
                <a:gd name="connsiteY67" fmla="*/ 9297 h 10000"/>
                <a:gd name="connsiteX68" fmla="*/ 398 w 10031"/>
                <a:gd name="connsiteY68" fmla="*/ 9350 h 10000"/>
                <a:gd name="connsiteX69" fmla="*/ 608 w 10031"/>
                <a:gd name="connsiteY69" fmla="*/ 9488 h 10000"/>
                <a:gd name="connsiteX70" fmla="*/ 707 w 10031"/>
                <a:gd name="connsiteY70" fmla="*/ 9542 h 10000"/>
                <a:gd name="connsiteX71" fmla="*/ 2244 w 10031"/>
                <a:gd name="connsiteY71" fmla="*/ 9560 h 10000"/>
                <a:gd name="connsiteX72" fmla="*/ 2873 w 10031"/>
                <a:gd name="connsiteY72" fmla="*/ 9613 h 10000"/>
                <a:gd name="connsiteX73" fmla="*/ 503 w 10031"/>
                <a:gd name="connsiteY73" fmla="*/ 9684 h 10000"/>
                <a:gd name="connsiteX74" fmla="*/ 346 w 10031"/>
                <a:gd name="connsiteY74" fmla="*/ 9755 h 10000"/>
                <a:gd name="connsiteX75" fmla="*/ 555 w 10031"/>
                <a:gd name="connsiteY75" fmla="*/ 9808 h 10000"/>
                <a:gd name="connsiteX76" fmla="*/ 786 w 10031"/>
                <a:gd name="connsiteY76" fmla="*/ 9879 h 10000"/>
                <a:gd name="connsiteX77" fmla="*/ 734 w 10031"/>
                <a:gd name="connsiteY77" fmla="*/ 9947 h 10000"/>
                <a:gd name="connsiteX78" fmla="*/ 1153 w 10031"/>
                <a:gd name="connsiteY78" fmla="*/ 10000 h 10000"/>
                <a:gd name="connsiteX79" fmla="*/ 31 w 10031"/>
                <a:gd name="connsiteY79" fmla="*/ 10000 h 10000"/>
                <a:gd name="connsiteX80" fmla="*/ 31 w 10031"/>
                <a:gd name="connsiteY80" fmla="*/ 0 h 10000"/>
                <a:gd name="connsiteX0" fmla="*/ 36 w 10036"/>
                <a:gd name="connsiteY0" fmla="*/ 0 h 10000"/>
                <a:gd name="connsiteX1" fmla="*/ 6056 w 10036"/>
                <a:gd name="connsiteY1" fmla="*/ 0 h 10000"/>
                <a:gd name="connsiteX2" fmla="*/ 6156 w 10036"/>
                <a:gd name="connsiteY2" fmla="*/ 71 h 10000"/>
                <a:gd name="connsiteX3" fmla="*/ 7876 w 10036"/>
                <a:gd name="connsiteY3" fmla="*/ 142 h 10000"/>
                <a:gd name="connsiteX4" fmla="*/ 6989 w 10036"/>
                <a:gd name="connsiteY4" fmla="*/ 195 h 10000"/>
                <a:gd name="connsiteX5" fmla="*/ 6129 w 10036"/>
                <a:gd name="connsiteY5" fmla="*/ 266 h 10000"/>
                <a:gd name="connsiteX6" fmla="*/ 6003 w 10036"/>
                <a:gd name="connsiteY6" fmla="*/ 334 h 10000"/>
                <a:gd name="connsiteX7" fmla="*/ 6082 w 10036"/>
                <a:gd name="connsiteY7" fmla="*/ 405 h 10000"/>
                <a:gd name="connsiteX8" fmla="*/ 5091 w 10036"/>
                <a:gd name="connsiteY8" fmla="*/ 458 h 10000"/>
                <a:gd name="connsiteX9" fmla="*/ 922 w 10036"/>
                <a:gd name="connsiteY9" fmla="*/ 529 h 10000"/>
                <a:gd name="connsiteX10" fmla="*/ 1027 w 10036"/>
                <a:gd name="connsiteY10" fmla="*/ 600 h 10000"/>
                <a:gd name="connsiteX11" fmla="*/ 1315 w 10036"/>
                <a:gd name="connsiteY11" fmla="*/ 654 h 10000"/>
                <a:gd name="connsiteX12" fmla="*/ 1053 w 10036"/>
                <a:gd name="connsiteY12" fmla="*/ 725 h 10000"/>
                <a:gd name="connsiteX13" fmla="*/ 2018 w 10036"/>
                <a:gd name="connsiteY13" fmla="*/ 792 h 10000"/>
                <a:gd name="connsiteX14" fmla="*/ 2459 w 10036"/>
                <a:gd name="connsiteY14" fmla="*/ 863 h 10000"/>
                <a:gd name="connsiteX15" fmla="*/ 47 w 10036"/>
                <a:gd name="connsiteY15" fmla="*/ 890 h 10000"/>
                <a:gd name="connsiteX16" fmla="*/ 89 w 10036"/>
                <a:gd name="connsiteY16" fmla="*/ 2936 h 10000"/>
                <a:gd name="connsiteX17" fmla="*/ 1756 w 10036"/>
                <a:gd name="connsiteY17" fmla="*/ 3016 h 10000"/>
                <a:gd name="connsiteX18" fmla="*/ 5636 w 10036"/>
                <a:gd name="connsiteY18" fmla="*/ 3087 h 10000"/>
                <a:gd name="connsiteX19" fmla="*/ 1289 w 10036"/>
                <a:gd name="connsiteY19" fmla="*/ 3140 h 10000"/>
                <a:gd name="connsiteX20" fmla="*/ 5 w 10036"/>
                <a:gd name="connsiteY20" fmla="*/ 3235 h 10000"/>
                <a:gd name="connsiteX21" fmla="*/ 68 w 10036"/>
                <a:gd name="connsiteY21" fmla="*/ 4031 h 10000"/>
                <a:gd name="connsiteX22" fmla="*/ 765 w 10036"/>
                <a:gd name="connsiteY22" fmla="*/ 4128 h 10000"/>
                <a:gd name="connsiteX23" fmla="*/ 791 w 10036"/>
                <a:gd name="connsiteY23" fmla="*/ 4199 h 10000"/>
                <a:gd name="connsiteX24" fmla="*/ 922 w 10036"/>
                <a:gd name="connsiteY24" fmla="*/ 4252 h 10000"/>
                <a:gd name="connsiteX25" fmla="*/ 429 w 10036"/>
                <a:gd name="connsiteY25" fmla="*/ 5503 h 10000"/>
                <a:gd name="connsiteX26" fmla="*/ 429 w 10036"/>
                <a:gd name="connsiteY26" fmla="*/ 5556 h 10000"/>
                <a:gd name="connsiteX27" fmla="*/ 272 w 10036"/>
                <a:gd name="connsiteY27" fmla="*/ 5627 h 10000"/>
                <a:gd name="connsiteX28" fmla="*/ 220 w 10036"/>
                <a:gd name="connsiteY28" fmla="*/ 5698 h 10000"/>
                <a:gd name="connsiteX29" fmla="*/ 141 w 10036"/>
                <a:gd name="connsiteY29" fmla="*/ 5769 h 10000"/>
                <a:gd name="connsiteX30" fmla="*/ 377 w 10036"/>
                <a:gd name="connsiteY30" fmla="*/ 6210 h 10000"/>
                <a:gd name="connsiteX31" fmla="*/ 456 w 10036"/>
                <a:gd name="connsiteY31" fmla="*/ 6281 h 10000"/>
                <a:gd name="connsiteX32" fmla="*/ 324 w 10036"/>
                <a:gd name="connsiteY32" fmla="*/ 6348 h 10000"/>
                <a:gd name="connsiteX33" fmla="*/ 429 w 10036"/>
                <a:gd name="connsiteY33" fmla="*/ 6419 h 10000"/>
                <a:gd name="connsiteX34" fmla="*/ 560 w 10036"/>
                <a:gd name="connsiteY34" fmla="*/ 7002 h 10000"/>
                <a:gd name="connsiteX35" fmla="*/ 403 w 10036"/>
                <a:gd name="connsiteY35" fmla="*/ 7073 h 10000"/>
                <a:gd name="connsiteX36" fmla="*/ 587 w 10036"/>
                <a:gd name="connsiteY36" fmla="*/ 7126 h 10000"/>
                <a:gd name="connsiteX37" fmla="*/ 429 w 10036"/>
                <a:gd name="connsiteY37" fmla="*/ 7197 h 10000"/>
                <a:gd name="connsiteX38" fmla="*/ 613 w 10036"/>
                <a:gd name="connsiteY38" fmla="*/ 7268 h 10000"/>
                <a:gd name="connsiteX39" fmla="*/ 2695 w 10036"/>
                <a:gd name="connsiteY39" fmla="*/ 7321 h 10000"/>
                <a:gd name="connsiteX40" fmla="*/ 2249 w 10036"/>
                <a:gd name="connsiteY40" fmla="*/ 7389 h 10000"/>
                <a:gd name="connsiteX41" fmla="*/ 2123 w 10036"/>
                <a:gd name="connsiteY41" fmla="*/ 7460 h 10000"/>
                <a:gd name="connsiteX42" fmla="*/ 3581 w 10036"/>
                <a:gd name="connsiteY42" fmla="*/ 7531 h 10000"/>
                <a:gd name="connsiteX43" fmla="*/ 4388 w 10036"/>
                <a:gd name="connsiteY43" fmla="*/ 7584 h 10000"/>
                <a:gd name="connsiteX44" fmla="*/ 4074 w 10036"/>
                <a:gd name="connsiteY44" fmla="*/ 7655 h 10000"/>
                <a:gd name="connsiteX45" fmla="*/ 2044 w 10036"/>
                <a:gd name="connsiteY45" fmla="*/ 7726 h 10000"/>
                <a:gd name="connsiteX46" fmla="*/ 1730 w 10036"/>
                <a:gd name="connsiteY46" fmla="*/ 7780 h 10000"/>
                <a:gd name="connsiteX47" fmla="*/ 1289 w 10036"/>
                <a:gd name="connsiteY47" fmla="*/ 7851 h 10000"/>
                <a:gd name="connsiteX48" fmla="*/ 1494 w 10036"/>
                <a:gd name="connsiteY48" fmla="*/ 7918 h 10000"/>
                <a:gd name="connsiteX49" fmla="*/ 5505 w 10036"/>
                <a:gd name="connsiteY49" fmla="*/ 7989 h 10000"/>
                <a:gd name="connsiteX50" fmla="*/ 10036 w 10036"/>
                <a:gd name="connsiteY50" fmla="*/ 8043 h 10000"/>
                <a:gd name="connsiteX51" fmla="*/ 4205 w 10036"/>
                <a:gd name="connsiteY51" fmla="*/ 8114 h 10000"/>
                <a:gd name="connsiteX52" fmla="*/ 1782 w 10036"/>
                <a:gd name="connsiteY52" fmla="*/ 8185 h 10000"/>
                <a:gd name="connsiteX53" fmla="*/ 1342 w 10036"/>
                <a:gd name="connsiteY53" fmla="*/ 8238 h 10000"/>
                <a:gd name="connsiteX54" fmla="*/ 4441 w 10036"/>
                <a:gd name="connsiteY54" fmla="*/ 8309 h 10000"/>
                <a:gd name="connsiteX55" fmla="*/ 4310 w 10036"/>
                <a:gd name="connsiteY55" fmla="*/ 8377 h 10000"/>
                <a:gd name="connsiteX56" fmla="*/ 1546 w 10036"/>
                <a:gd name="connsiteY56" fmla="*/ 8430 h 10000"/>
                <a:gd name="connsiteX57" fmla="*/ 534 w 10036"/>
                <a:gd name="connsiteY57" fmla="*/ 8501 h 10000"/>
                <a:gd name="connsiteX58" fmla="*/ 1080 w 10036"/>
                <a:gd name="connsiteY58" fmla="*/ 8572 h 10000"/>
                <a:gd name="connsiteX59" fmla="*/ 298 w 10036"/>
                <a:gd name="connsiteY59" fmla="*/ 8643 h 10000"/>
                <a:gd name="connsiteX60" fmla="*/ 3581 w 10036"/>
                <a:gd name="connsiteY60" fmla="*/ 8696 h 10000"/>
                <a:gd name="connsiteX61" fmla="*/ 429 w 10036"/>
                <a:gd name="connsiteY61" fmla="*/ 8767 h 10000"/>
                <a:gd name="connsiteX62" fmla="*/ 2301 w 10036"/>
                <a:gd name="connsiteY62" fmla="*/ 8838 h 10000"/>
                <a:gd name="connsiteX63" fmla="*/ 324 w 10036"/>
                <a:gd name="connsiteY63" fmla="*/ 8888 h 10000"/>
                <a:gd name="connsiteX64" fmla="*/ 298 w 10036"/>
                <a:gd name="connsiteY64" fmla="*/ 8959 h 10000"/>
                <a:gd name="connsiteX65" fmla="*/ 560 w 10036"/>
                <a:gd name="connsiteY65" fmla="*/ 9030 h 10000"/>
                <a:gd name="connsiteX66" fmla="*/ 351 w 10036"/>
                <a:gd name="connsiteY66" fmla="*/ 9101 h 10000"/>
                <a:gd name="connsiteX67" fmla="*/ 193 w 10036"/>
                <a:gd name="connsiteY67" fmla="*/ 9226 h 10000"/>
                <a:gd name="connsiteX68" fmla="*/ 324 w 10036"/>
                <a:gd name="connsiteY68" fmla="*/ 9297 h 10000"/>
                <a:gd name="connsiteX69" fmla="*/ 403 w 10036"/>
                <a:gd name="connsiteY69" fmla="*/ 9350 h 10000"/>
                <a:gd name="connsiteX70" fmla="*/ 613 w 10036"/>
                <a:gd name="connsiteY70" fmla="*/ 9488 h 10000"/>
                <a:gd name="connsiteX71" fmla="*/ 712 w 10036"/>
                <a:gd name="connsiteY71" fmla="*/ 9542 h 10000"/>
                <a:gd name="connsiteX72" fmla="*/ 2249 w 10036"/>
                <a:gd name="connsiteY72" fmla="*/ 9560 h 10000"/>
                <a:gd name="connsiteX73" fmla="*/ 2878 w 10036"/>
                <a:gd name="connsiteY73" fmla="*/ 9613 h 10000"/>
                <a:gd name="connsiteX74" fmla="*/ 508 w 10036"/>
                <a:gd name="connsiteY74" fmla="*/ 9684 h 10000"/>
                <a:gd name="connsiteX75" fmla="*/ 351 w 10036"/>
                <a:gd name="connsiteY75" fmla="*/ 9755 h 10000"/>
                <a:gd name="connsiteX76" fmla="*/ 560 w 10036"/>
                <a:gd name="connsiteY76" fmla="*/ 9808 h 10000"/>
                <a:gd name="connsiteX77" fmla="*/ 791 w 10036"/>
                <a:gd name="connsiteY77" fmla="*/ 9879 h 10000"/>
                <a:gd name="connsiteX78" fmla="*/ 739 w 10036"/>
                <a:gd name="connsiteY78" fmla="*/ 9947 h 10000"/>
                <a:gd name="connsiteX79" fmla="*/ 1158 w 10036"/>
                <a:gd name="connsiteY79" fmla="*/ 10000 h 10000"/>
                <a:gd name="connsiteX80" fmla="*/ 36 w 10036"/>
                <a:gd name="connsiteY80" fmla="*/ 10000 h 10000"/>
                <a:gd name="connsiteX81" fmla="*/ 36 w 10036"/>
                <a:gd name="connsiteY81" fmla="*/ 0 h 10000"/>
                <a:gd name="connsiteX0" fmla="*/ 31 w 10031"/>
                <a:gd name="connsiteY0" fmla="*/ 0 h 10000"/>
                <a:gd name="connsiteX1" fmla="*/ 6051 w 10031"/>
                <a:gd name="connsiteY1" fmla="*/ 0 h 10000"/>
                <a:gd name="connsiteX2" fmla="*/ 6151 w 10031"/>
                <a:gd name="connsiteY2" fmla="*/ 71 h 10000"/>
                <a:gd name="connsiteX3" fmla="*/ 7871 w 10031"/>
                <a:gd name="connsiteY3" fmla="*/ 142 h 10000"/>
                <a:gd name="connsiteX4" fmla="*/ 6984 w 10031"/>
                <a:gd name="connsiteY4" fmla="*/ 195 h 10000"/>
                <a:gd name="connsiteX5" fmla="*/ 6124 w 10031"/>
                <a:gd name="connsiteY5" fmla="*/ 266 h 10000"/>
                <a:gd name="connsiteX6" fmla="*/ 5998 w 10031"/>
                <a:gd name="connsiteY6" fmla="*/ 334 h 10000"/>
                <a:gd name="connsiteX7" fmla="*/ 6077 w 10031"/>
                <a:gd name="connsiteY7" fmla="*/ 405 h 10000"/>
                <a:gd name="connsiteX8" fmla="*/ 5086 w 10031"/>
                <a:gd name="connsiteY8" fmla="*/ 458 h 10000"/>
                <a:gd name="connsiteX9" fmla="*/ 917 w 10031"/>
                <a:gd name="connsiteY9" fmla="*/ 529 h 10000"/>
                <a:gd name="connsiteX10" fmla="*/ 1022 w 10031"/>
                <a:gd name="connsiteY10" fmla="*/ 600 h 10000"/>
                <a:gd name="connsiteX11" fmla="*/ 1310 w 10031"/>
                <a:gd name="connsiteY11" fmla="*/ 654 h 10000"/>
                <a:gd name="connsiteX12" fmla="*/ 1048 w 10031"/>
                <a:gd name="connsiteY12" fmla="*/ 725 h 10000"/>
                <a:gd name="connsiteX13" fmla="*/ 2013 w 10031"/>
                <a:gd name="connsiteY13" fmla="*/ 792 h 10000"/>
                <a:gd name="connsiteX14" fmla="*/ 2454 w 10031"/>
                <a:gd name="connsiteY14" fmla="*/ 863 h 10000"/>
                <a:gd name="connsiteX15" fmla="*/ 42 w 10031"/>
                <a:gd name="connsiteY15" fmla="*/ 890 h 10000"/>
                <a:gd name="connsiteX16" fmla="*/ 84 w 10031"/>
                <a:gd name="connsiteY16" fmla="*/ 2936 h 10000"/>
                <a:gd name="connsiteX17" fmla="*/ 1751 w 10031"/>
                <a:gd name="connsiteY17" fmla="*/ 3016 h 10000"/>
                <a:gd name="connsiteX18" fmla="*/ 5631 w 10031"/>
                <a:gd name="connsiteY18" fmla="*/ 3087 h 10000"/>
                <a:gd name="connsiteX19" fmla="*/ 1284 w 10031"/>
                <a:gd name="connsiteY19" fmla="*/ 3140 h 10000"/>
                <a:gd name="connsiteX20" fmla="*/ 0 w 10031"/>
                <a:gd name="connsiteY20" fmla="*/ 3235 h 10000"/>
                <a:gd name="connsiteX21" fmla="*/ 63 w 10031"/>
                <a:gd name="connsiteY21" fmla="*/ 4031 h 10000"/>
                <a:gd name="connsiteX22" fmla="*/ 760 w 10031"/>
                <a:gd name="connsiteY22" fmla="*/ 4128 h 10000"/>
                <a:gd name="connsiteX23" fmla="*/ 786 w 10031"/>
                <a:gd name="connsiteY23" fmla="*/ 4199 h 10000"/>
                <a:gd name="connsiteX24" fmla="*/ 917 w 10031"/>
                <a:gd name="connsiteY24" fmla="*/ 4252 h 10000"/>
                <a:gd name="connsiteX25" fmla="*/ 424 w 10031"/>
                <a:gd name="connsiteY25" fmla="*/ 5503 h 10000"/>
                <a:gd name="connsiteX26" fmla="*/ 424 w 10031"/>
                <a:gd name="connsiteY26" fmla="*/ 5556 h 10000"/>
                <a:gd name="connsiteX27" fmla="*/ 267 w 10031"/>
                <a:gd name="connsiteY27" fmla="*/ 5627 h 10000"/>
                <a:gd name="connsiteX28" fmla="*/ 215 w 10031"/>
                <a:gd name="connsiteY28" fmla="*/ 5698 h 10000"/>
                <a:gd name="connsiteX29" fmla="*/ 136 w 10031"/>
                <a:gd name="connsiteY29" fmla="*/ 5769 h 10000"/>
                <a:gd name="connsiteX30" fmla="*/ 372 w 10031"/>
                <a:gd name="connsiteY30" fmla="*/ 6210 h 10000"/>
                <a:gd name="connsiteX31" fmla="*/ 451 w 10031"/>
                <a:gd name="connsiteY31" fmla="*/ 6281 h 10000"/>
                <a:gd name="connsiteX32" fmla="*/ 319 w 10031"/>
                <a:gd name="connsiteY32" fmla="*/ 6348 h 10000"/>
                <a:gd name="connsiteX33" fmla="*/ 424 w 10031"/>
                <a:gd name="connsiteY33" fmla="*/ 6419 h 10000"/>
                <a:gd name="connsiteX34" fmla="*/ 555 w 10031"/>
                <a:gd name="connsiteY34" fmla="*/ 7002 h 10000"/>
                <a:gd name="connsiteX35" fmla="*/ 398 w 10031"/>
                <a:gd name="connsiteY35" fmla="*/ 7073 h 10000"/>
                <a:gd name="connsiteX36" fmla="*/ 582 w 10031"/>
                <a:gd name="connsiteY36" fmla="*/ 7126 h 10000"/>
                <a:gd name="connsiteX37" fmla="*/ 424 w 10031"/>
                <a:gd name="connsiteY37" fmla="*/ 7197 h 10000"/>
                <a:gd name="connsiteX38" fmla="*/ 608 w 10031"/>
                <a:gd name="connsiteY38" fmla="*/ 7268 h 10000"/>
                <a:gd name="connsiteX39" fmla="*/ 2690 w 10031"/>
                <a:gd name="connsiteY39" fmla="*/ 7321 h 10000"/>
                <a:gd name="connsiteX40" fmla="*/ 2244 w 10031"/>
                <a:gd name="connsiteY40" fmla="*/ 7389 h 10000"/>
                <a:gd name="connsiteX41" fmla="*/ 2118 w 10031"/>
                <a:gd name="connsiteY41" fmla="*/ 7460 h 10000"/>
                <a:gd name="connsiteX42" fmla="*/ 3576 w 10031"/>
                <a:gd name="connsiteY42" fmla="*/ 7531 h 10000"/>
                <a:gd name="connsiteX43" fmla="*/ 4383 w 10031"/>
                <a:gd name="connsiteY43" fmla="*/ 7584 h 10000"/>
                <a:gd name="connsiteX44" fmla="*/ 4069 w 10031"/>
                <a:gd name="connsiteY44" fmla="*/ 7655 h 10000"/>
                <a:gd name="connsiteX45" fmla="*/ 2039 w 10031"/>
                <a:gd name="connsiteY45" fmla="*/ 7726 h 10000"/>
                <a:gd name="connsiteX46" fmla="*/ 1725 w 10031"/>
                <a:gd name="connsiteY46" fmla="*/ 7780 h 10000"/>
                <a:gd name="connsiteX47" fmla="*/ 1284 w 10031"/>
                <a:gd name="connsiteY47" fmla="*/ 7851 h 10000"/>
                <a:gd name="connsiteX48" fmla="*/ 1489 w 10031"/>
                <a:gd name="connsiteY48" fmla="*/ 7918 h 10000"/>
                <a:gd name="connsiteX49" fmla="*/ 5500 w 10031"/>
                <a:gd name="connsiteY49" fmla="*/ 7989 h 10000"/>
                <a:gd name="connsiteX50" fmla="*/ 10031 w 10031"/>
                <a:gd name="connsiteY50" fmla="*/ 8043 h 10000"/>
                <a:gd name="connsiteX51" fmla="*/ 4200 w 10031"/>
                <a:gd name="connsiteY51" fmla="*/ 8114 h 10000"/>
                <a:gd name="connsiteX52" fmla="*/ 1777 w 10031"/>
                <a:gd name="connsiteY52" fmla="*/ 8185 h 10000"/>
                <a:gd name="connsiteX53" fmla="*/ 1337 w 10031"/>
                <a:gd name="connsiteY53" fmla="*/ 8238 h 10000"/>
                <a:gd name="connsiteX54" fmla="*/ 4436 w 10031"/>
                <a:gd name="connsiteY54" fmla="*/ 8309 h 10000"/>
                <a:gd name="connsiteX55" fmla="*/ 4305 w 10031"/>
                <a:gd name="connsiteY55" fmla="*/ 8377 h 10000"/>
                <a:gd name="connsiteX56" fmla="*/ 1541 w 10031"/>
                <a:gd name="connsiteY56" fmla="*/ 8430 h 10000"/>
                <a:gd name="connsiteX57" fmla="*/ 529 w 10031"/>
                <a:gd name="connsiteY57" fmla="*/ 8501 h 10000"/>
                <a:gd name="connsiteX58" fmla="*/ 1075 w 10031"/>
                <a:gd name="connsiteY58" fmla="*/ 8572 h 10000"/>
                <a:gd name="connsiteX59" fmla="*/ 293 w 10031"/>
                <a:gd name="connsiteY59" fmla="*/ 8643 h 10000"/>
                <a:gd name="connsiteX60" fmla="*/ 3576 w 10031"/>
                <a:gd name="connsiteY60" fmla="*/ 8696 h 10000"/>
                <a:gd name="connsiteX61" fmla="*/ 424 w 10031"/>
                <a:gd name="connsiteY61" fmla="*/ 8767 h 10000"/>
                <a:gd name="connsiteX62" fmla="*/ 2296 w 10031"/>
                <a:gd name="connsiteY62" fmla="*/ 8838 h 10000"/>
                <a:gd name="connsiteX63" fmla="*/ 319 w 10031"/>
                <a:gd name="connsiteY63" fmla="*/ 8888 h 10000"/>
                <a:gd name="connsiteX64" fmla="*/ 293 w 10031"/>
                <a:gd name="connsiteY64" fmla="*/ 8959 h 10000"/>
                <a:gd name="connsiteX65" fmla="*/ 555 w 10031"/>
                <a:gd name="connsiteY65" fmla="*/ 9030 h 10000"/>
                <a:gd name="connsiteX66" fmla="*/ 346 w 10031"/>
                <a:gd name="connsiteY66" fmla="*/ 9101 h 10000"/>
                <a:gd name="connsiteX67" fmla="*/ 188 w 10031"/>
                <a:gd name="connsiteY67" fmla="*/ 9226 h 10000"/>
                <a:gd name="connsiteX68" fmla="*/ 319 w 10031"/>
                <a:gd name="connsiteY68" fmla="*/ 9297 h 10000"/>
                <a:gd name="connsiteX69" fmla="*/ 398 w 10031"/>
                <a:gd name="connsiteY69" fmla="*/ 9350 h 10000"/>
                <a:gd name="connsiteX70" fmla="*/ 608 w 10031"/>
                <a:gd name="connsiteY70" fmla="*/ 9488 h 10000"/>
                <a:gd name="connsiteX71" fmla="*/ 707 w 10031"/>
                <a:gd name="connsiteY71" fmla="*/ 9542 h 10000"/>
                <a:gd name="connsiteX72" fmla="*/ 2244 w 10031"/>
                <a:gd name="connsiteY72" fmla="*/ 9560 h 10000"/>
                <a:gd name="connsiteX73" fmla="*/ 2873 w 10031"/>
                <a:gd name="connsiteY73" fmla="*/ 9613 h 10000"/>
                <a:gd name="connsiteX74" fmla="*/ 503 w 10031"/>
                <a:gd name="connsiteY74" fmla="*/ 9684 h 10000"/>
                <a:gd name="connsiteX75" fmla="*/ 346 w 10031"/>
                <a:gd name="connsiteY75" fmla="*/ 9755 h 10000"/>
                <a:gd name="connsiteX76" fmla="*/ 555 w 10031"/>
                <a:gd name="connsiteY76" fmla="*/ 9808 h 10000"/>
                <a:gd name="connsiteX77" fmla="*/ 786 w 10031"/>
                <a:gd name="connsiteY77" fmla="*/ 9879 h 10000"/>
                <a:gd name="connsiteX78" fmla="*/ 734 w 10031"/>
                <a:gd name="connsiteY78" fmla="*/ 9947 h 10000"/>
                <a:gd name="connsiteX79" fmla="*/ 1153 w 10031"/>
                <a:gd name="connsiteY79" fmla="*/ 10000 h 10000"/>
                <a:gd name="connsiteX80" fmla="*/ 31 w 10031"/>
                <a:gd name="connsiteY80" fmla="*/ 10000 h 10000"/>
                <a:gd name="connsiteX81" fmla="*/ 31 w 10031"/>
                <a:gd name="connsiteY81" fmla="*/ 0 h 10000"/>
                <a:gd name="connsiteX0" fmla="*/ 31 w 10031"/>
                <a:gd name="connsiteY0" fmla="*/ 0 h 10000"/>
                <a:gd name="connsiteX1" fmla="*/ 6051 w 10031"/>
                <a:gd name="connsiteY1" fmla="*/ 0 h 10000"/>
                <a:gd name="connsiteX2" fmla="*/ 6151 w 10031"/>
                <a:gd name="connsiteY2" fmla="*/ 71 h 10000"/>
                <a:gd name="connsiteX3" fmla="*/ 7871 w 10031"/>
                <a:gd name="connsiteY3" fmla="*/ 142 h 10000"/>
                <a:gd name="connsiteX4" fmla="*/ 6984 w 10031"/>
                <a:gd name="connsiteY4" fmla="*/ 195 h 10000"/>
                <a:gd name="connsiteX5" fmla="*/ 6124 w 10031"/>
                <a:gd name="connsiteY5" fmla="*/ 266 h 10000"/>
                <a:gd name="connsiteX6" fmla="*/ 5998 w 10031"/>
                <a:gd name="connsiteY6" fmla="*/ 334 h 10000"/>
                <a:gd name="connsiteX7" fmla="*/ 6077 w 10031"/>
                <a:gd name="connsiteY7" fmla="*/ 405 h 10000"/>
                <a:gd name="connsiteX8" fmla="*/ 5086 w 10031"/>
                <a:gd name="connsiteY8" fmla="*/ 458 h 10000"/>
                <a:gd name="connsiteX9" fmla="*/ 917 w 10031"/>
                <a:gd name="connsiteY9" fmla="*/ 529 h 10000"/>
                <a:gd name="connsiteX10" fmla="*/ 1022 w 10031"/>
                <a:gd name="connsiteY10" fmla="*/ 600 h 10000"/>
                <a:gd name="connsiteX11" fmla="*/ 1310 w 10031"/>
                <a:gd name="connsiteY11" fmla="*/ 654 h 10000"/>
                <a:gd name="connsiteX12" fmla="*/ 1048 w 10031"/>
                <a:gd name="connsiteY12" fmla="*/ 725 h 10000"/>
                <a:gd name="connsiteX13" fmla="*/ 2013 w 10031"/>
                <a:gd name="connsiteY13" fmla="*/ 792 h 10000"/>
                <a:gd name="connsiteX14" fmla="*/ 2454 w 10031"/>
                <a:gd name="connsiteY14" fmla="*/ 863 h 10000"/>
                <a:gd name="connsiteX15" fmla="*/ 42 w 10031"/>
                <a:gd name="connsiteY15" fmla="*/ 890 h 10000"/>
                <a:gd name="connsiteX16" fmla="*/ 84 w 10031"/>
                <a:gd name="connsiteY16" fmla="*/ 2936 h 10000"/>
                <a:gd name="connsiteX17" fmla="*/ 1751 w 10031"/>
                <a:gd name="connsiteY17" fmla="*/ 3016 h 10000"/>
                <a:gd name="connsiteX18" fmla="*/ 5631 w 10031"/>
                <a:gd name="connsiteY18" fmla="*/ 3087 h 10000"/>
                <a:gd name="connsiteX19" fmla="*/ 1284 w 10031"/>
                <a:gd name="connsiteY19" fmla="*/ 3140 h 10000"/>
                <a:gd name="connsiteX20" fmla="*/ 0 w 10031"/>
                <a:gd name="connsiteY20" fmla="*/ 3235 h 10000"/>
                <a:gd name="connsiteX21" fmla="*/ 63 w 10031"/>
                <a:gd name="connsiteY21" fmla="*/ 4031 h 10000"/>
                <a:gd name="connsiteX22" fmla="*/ 760 w 10031"/>
                <a:gd name="connsiteY22" fmla="*/ 4128 h 10000"/>
                <a:gd name="connsiteX23" fmla="*/ 786 w 10031"/>
                <a:gd name="connsiteY23" fmla="*/ 4199 h 10000"/>
                <a:gd name="connsiteX24" fmla="*/ 917 w 10031"/>
                <a:gd name="connsiteY24" fmla="*/ 4252 h 10000"/>
                <a:gd name="connsiteX25" fmla="*/ 424 w 10031"/>
                <a:gd name="connsiteY25" fmla="*/ 5503 h 10000"/>
                <a:gd name="connsiteX26" fmla="*/ 424 w 10031"/>
                <a:gd name="connsiteY26" fmla="*/ 5556 h 10000"/>
                <a:gd name="connsiteX27" fmla="*/ 267 w 10031"/>
                <a:gd name="connsiteY27" fmla="*/ 5627 h 10000"/>
                <a:gd name="connsiteX28" fmla="*/ 215 w 10031"/>
                <a:gd name="connsiteY28" fmla="*/ 5698 h 10000"/>
                <a:gd name="connsiteX29" fmla="*/ 136 w 10031"/>
                <a:gd name="connsiteY29" fmla="*/ 5769 h 10000"/>
                <a:gd name="connsiteX30" fmla="*/ 372 w 10031"/>
                <a:gd name="connsiteY30" fmla="*/ 6210 h 10000"/>
                <a:gd name="connsiteX31" fmla="*/ 451 w 10031"/>
                <a:gd name="connsiteY31" fmla="*/ 6281 h 10000"/>
                <a:gd name="connsiteX32" fmla="*/ 319 w 10031"/>
                <a:gd name="connsiteY32" fmla="*/ 6348 h 10000"/>
                <a:gd name="connsiteX33" fmla="*/ 424 w 10031"/>
                <a:gd name="connsiteY33" fmla="*/ 6419 h 10000"/>
                <a:gd name="connsiteX34" fmla="*/ 555 w 10031"/>
                <a:gd name="connsiteY34" fmla="*/ 7002 h 10000"/>
                <a:gd name="connsiteX35" fmla="*/ 398 w 10031"/>
                <a:gd name="connsiteY35" fmla="*/ 7073 h 10000"/>
                <a:gd name="connsiteX36" fmla="*/ 582 w 10031"/>
                <a:gd name="connsiteY36" fmla="*/ 7126 h 10000"/>
                <a:gd name="connsiteX37" fmla="*/ 424 w 10031"/>
                <a:gd name="connsiteY37" fmla="*/ 7197 h 10000"/>
                <a:gd name="connsiteX38" fmla="*/ 608 w 10031"/>
                <a:gd name="connsiteY38" fmla="*/ 7268 h 10000"/>
                <a:gd name="connsiteX39" fmla="*/ 2690 w 10031"/>
                <a:gd name="connsiteY39" fmla="*/ 7321 h 10000"/>
                <a:gd name="connsiteX40" fmla="*/ 2244 w 10031"/>
                <a:gd name="connsiteY40" fmla="*/ 7389 h 10000"/>
                <a:gd name="connsiteX41" fmla="*/ 2118 w 10031"/>
                <a:gd name="connsiteY41" fmla="*/ 7460 h 10000"/>
                <a:gd name="connsiteX42" fmla="*/ 3576 w 10031"/>
                <a:gd name="connsiteY42" fmla="*/ 7531 h 10000"/>
                <a:gd name="connsiteX43" fmla="*/ 4383 w 10031"/>
                <a:gd name="connsiteY43" fmla="*/ 7584 h 10000"/>
                <a:gd name="connsiteX44" fmla="*/ 4069 w 10031"/>
                <a:gd name="connsiteY44" fmla="*/ 7655 h 10000"/>
                <a:gd name="connsiteX45" fmla="*/ 2039 w 10031"/>
                <a:gd name="connsiteY45" fmla="*/ 7726 h 10000"/>
                <a:gd name="connsiteX46" fmla="*/ 1725 w 10031"/>
                <a:gd name="connsiteY46" fmla="*/ 7780 h 10000"/>
                <a:gd name="connsiteX47" fmla="*/ 1284 w 10031"/>
                <a:gd name="connsiteY47" fmla="*/ 7851 h 10000"/>
                <a:gd name="connsiteX48" fmla="*/ 1489 w 10031"/>
                <a:gd name="connsiteY48" fmla="*/ 7918 h 10000"/>
                <a:gd name="connsiteX49" fmla="*/ 5500 w 10031"/>
                <a:gd name="connsiteY49" fmla="*/ 7989 h 10000"/>
                <a:gd name="connsiteX50" fmla="*/ 10031 w 10031"/>
                <a:gd name="connsiteY50" fmla="*/ 8043 h 10000"/>
                <a:gd name="connsiteX51" fmla="*/ 4200 w 10031"/>
                <a:gd name="connsiteY51" fmla="*/ 8114 h 10000"/>
                <a:gd name="connsiteX52" fmla="*/ 1777 w 10031"/>
                <a:gd name="connsiteY52" fmla="*/ 8185 h 10000"/>
                <a:gd name="connsiteX53" fmla="*/ 1337 w 10031"/>
                <a:gd name="connsiteY53" fmla="*/ 8238 h 10000"/>
                <a:gd name="connsiteX54" fmla="*/ 4436 w 10031"/>
                <a:gd name="connsiteY54" fmla="*/ 8309 h 10000"/>
                <a:gd name="connsiteX55" fmla="*/ 4305 w 10031"/>
                <a:gd name="connsiteY55" fmla="*/ 8377 h 10000"/>
                <a:gd name="connsiteX56" fmla="*/ 1541 w 10031"/>
                <a:gd name="connsiteY56" fmla="*/ 8430 h 10000"/>
                <a:gd name="connsiteX57" fmla="*/ 529 w 10031"/>
                <a:gd name="connsiteY57" fmla="*/ 8501 h 10000"/>
                <a:gd name="connsiteX58" fmla="*/ 1075 w 10031"/>
                <a:gd name="connsiteY58" fmla="*/ 8572 h 10000"/>
                <a:gd name="connsiteX59" fmla="*/ 293 w 10031"/>
                <a:gd name="connsiteY59" fmla="*/ 8643 h 10000"/>
                <a:gd name="connsiteX60" fmla="*/ 3576 w 10031"/>
                <a:gd name="connsiteY60" fmla="*/ 8696 h 10000"/>
                <a:gd name="connsiteX61" fmla="*/ 424 w 10031"/>
                <a:gd name="connsiteY61" fmla="*/ 8767 h 10000"/>
                <a:gd name="connsiteX62" fmla="*/ 2296 w 10031"/>
                <a:gd name="connsiteY62" fmla="*/ 8838 h 10000"/>
                <a:gd name="connsiteX63" fmla="*/ 319 w 10031"/>
                <a:gd name="connsiteY63" fmla="*/ 8888 h 10000"/>
                <a:gd name="connsiteX64" fmla="*/ 293 w 10031"/>
                <a:gd name="connsiteY64" fmla="*/ 8959 h 10000"/>
                <a:gd name="connsiteX65" fmla="*/ 555 w 10031"/>
                <a:gd name="connsiteY65" fmla="*/ 9030 h 10000"/>
                <a:gd name="connsiteX66" fmla="*/ 346 w 10031"/>
                <a:gd name="connsiteY66" fmla="*/ 9101 h 10000"/>
                <a:gd name="connsiteX67" fmla="*/ 188 w 10031"/>
                <a:gd name="connsiteY67" fmla="*/ 9226 h 10000"/>
                <a:gd name="connsiteX68" fmla="*/ 319 w 10031"/>
                <a:gd name="connsiteY68" fmla="*/ 9297 h 10000"/>
                <a:gd name="connsiteX69" fmla="*/ 398 w 10031"/>
                <a:gd name="connsiteY69" fmla="*/ 9350 h 10000"/>
                <a:gd name="connsiteX70" fmla="*/ 608 w 10031"/>
                <a:gd name="connsiteY70" fmla="*/ 9488 h 10000"/>
                <a:gd name="connsiteX71" fmla="*/ 707 w 10031"/>
                <a:gd name="connsiteY71" fmla="*/ 9542 h 10000"/>
                <a:gd name="connsiteX72" fmla="*/ 2244 w 10031"/>
                <a:gd name="connsiteY72" fmla="*/ 9560 h 10000"/>
                <a:gd name="connsiteX73" fmla="*/ 2873 w 10031"/>
                <a:gd name="connsiteY73" fmla="*/ 9613 h 10000"/>
                <a:gd name="connsiteX74" fmla="*/ 503 w 10031"/>
                <a:gd name="connsiteY74" fmla="*/ 9684 h 10000"/>
                <a:gd name="connsiteX75" fmla="*/ 346 w 10031"/>
                <a:gd name="connsiteY75" fmla="*/ 9755 h 10000"/>
                <a:gd name="connsiteX76" fmla="*/ 555 w 10031"/>
                <a:gd name="connsiteY76" fmla="*/ 9808 h 10000"/>
                <a:gd name="connsiteX77" fmla="*/ 786 w 10031"/>
                <a:gd name="connsiteY77" fmla="*/ 9879 h 10000"/>
                <a:gd name="connsiteX78" fmla="*/ 734 w 10031"/>
                <a:gd name="connsiteY78" fmla="*/ 9947 h 10000"/>
                <a:gd name="connsiteX79" fmla="*/ 1153 w 10031"/>
                <a:gd name="connsiteY79" fmla="*/ 10000 h 10000"/>
                <a:gd name="connsiteX80" fmla="*/ 31 w 10031"/>
                <a:gd name="connsiteY80" fmla="*/ 10000 h 10000"/>
                <a:gd name="connsiteX81" fmla="*/ 31 w 10031"/>
                <a:gd name="connsiteY81" fmla="*/ 0 h 10000"/>
                <a:gd name="connsiteX0" fmla="*/ 31 w 10031"/>
                <a:gd name="connsiteY0" fmla="*/ 0 h 10000"/>
                <a:gd name="connsiteX1" fmla="*/ 6051 w 10031"/>
                <a:gd name="connsiteY1" fmla="*/ 0 h 10000"/>
                <a:gd name="connsiteX2" fmla="*/ 6151 w 10031"/>
                <a:gd name="connsiteY2" fmla="*/ 71 h 10000"/>
                <a:gd name="connsiteX3" fmla="*/ 7871 w 10031"/>
                <a:gd name="connsiteY3" fmla="*/ 142 h 10000"/>
                <a:gd name="connsiteX4" fmla="*/ 6984 w 10031"/>
                <a:gd name="connsiteY4" fmla="*/ 195 h 10000"/>
                <a:gd name="connsiteX5" fmla="*/ 6124 w 10031"/>
                <a:gd name="connsiteY5" fmla="*/ 266 h 10000"/>
                <a:gd name="connsiteX6" fmla="*/ 5998 w 10031"/>
                <a:gd name="connsiteY6" fmla="*/ 334 h 10000"/>
                <a:gd name="connsiteX7" fmla="*/ 6077 w 10031"/>
                <a:gd name="connsiteY7" fmla="*/ 405 h 10000"/>
                <a:gd name="connsiteX8" fmla="*/ 5086 w 10031"/>
                <a:gd name="connsiteY8" fmla="*/ 458 h 10000"/>
                <a:gd name="connsiteX9" fmla="*/ 917 w 10031"/>
                <a:gd name="connsiteY9" fmla="*/ 529 h 10000"/>
                <a:gd name="connsiteX10" fmla="*/ 1022 w 10031"/>
                <a:gd name="connsiteY10" fmla="*/ 600 h 10000"/>
                <a:gd name="connsiteX11" fmla="*/ 1310 w 10031"/>
                <a:gd name="connsiteY11" fmla="*/ 654 h 10000"/>
                <a:gd name="connsiteX12" fmla="*/ 1048 w 10031"/>
                <a:gd name="connsiteY12" fmla="*/ 725 h 10000"/>
                <a:gd name="connsiteX13" fmla="*/ 2013 w 10031"/>
                <a:gd name="connsiteY13" fmla="*/ 792 h 10000"/>
                <a:gd name="connsiteX14" fmla="*/ 2454 w 10031"/>
                <a:gd name="connsiteY14" fmla="*/ 863 h 10000"/>
                <a:gd name="connsiteX15" fmla="*/ 42 w 10031"/>
                <a:gd name="connsiteY15" fmla="*/ 890 h 10000"/>
                <a:gd name="connsiteX16" fmla="*/ 84 w 10031"/>
                <a:gd name="connsiteY16" fmla="*/ 2936 h 10000"/>
                <a:gd name="connsiteX17" fmla="*/ 1751 w 10031"/>
                <a:gd name="connsiteY17" fmla="*/ 3016 h 10000"/>
                <a:gd name="connsiteX18" fmla="*/ 5631 w 10031"/>
                <a:gd name="connsiteY18" fmla="*/ 3087 h 10000"/>
                <a:gd name="connsiteX19" fmla="*/ 1284 w 10031"/>
                <a:gd name="connsiteY19" fmla="*/ 3140 h 10000"/>
                <a:gd name="connsiteX20" fmla="*/ 0 w 10031"/>
                <a:gd name="connsiteY20" fmla="*/ 3235 h 10000"/>
                <a:gd name="connsiteX21" fmla="*/ 21 w 10031"/>
                <a:gd name="connsiteY21" fmla="*/ 4031 h 10000"/>
                <a:gd name="connsiteX22" fmla="*/ 760 w 10031"/>
                <a:gd name="connsiteY22" fmla="*/ 4128 h 10000"/>
                <a:gd name="connsiteX23" fmla="*/ 786 w 10031"/>
                <a:gd name="connsiteY23" fmla="*/ 4199 h 10000"/>
                <a:gd name="connsiteX24" fmla="*/ 917 w 10031"/>
                <a:gd name="connsiteY24" fmla="*/ 4252 h 10000"/>
                <a:gd name="connsiteX25" fmla="*/ 424 w 10031"/>
                <a:gd name="connsiteY25" fmla="*/ 5503 h 10000"/>
                <a:gd name="connsiteX26" fmla="*/ 424 w 10031"/>
                <a:gd name="connsiteY26" fmla="*/ 5556 h 10000"/>
                <a:gd name="connsiteX27" fmla="*/ 267 w 10031"/>
                <a:gd name="connsiteY27" fmla="*/ 5627 h 10000"/>
                <a:gd name="connsiteX28" fmla="*/ 215 w 10031"/>
                <a:gd name="connsiteY28" fmla="*/ 5698 h 10000"/>
                <a:gd name="connsiteX29" fmla="*/ 136 w 10031"/>
                <a:gd name="connsiteY29" fmla="*/ 5769 h 10000"/>
                <a:gd name="connsiteX30" fmla="*/ 372 w 10031"/>
                <a:gd name="connsiteY30" fmla="*/ 6210 h 10000"/>
                <a:gd name="connsiteX31" fmla="*/ 451 w 10031"/>
                <a:gd name="connsiteY31" fmla="*/ 6281 h 10000"/>
                <a:gd name="connsiteX32" fmla="*/ 319 w 10031"/>
                <a:gd name="connsiteY32" fmla="*/ 6348 h 10000"/>
                <a:gd name="connsiteX33" fmla="*/ 424 w 10031"/>
                <a:gd name="connsiteY33" fmla="*/ 6419 h 10000"/>
                <a:gd name="connsiteX34" fmla="*/ 555 w 10031"/>
                <a:gd name="connsiteY34" fmla="*/ 7002 h 10000"/>
                <a:gd name="connsiteX35" fmla="*/ 398 w 10031"/>
                <a:gd name="connsiteY35" fmla="*/ 7073 h 10000"/>
                <a:gd name="connsiteX36" fmla="*/ 582 w 10031"/>
                <a:gd name="connsiteY36" fmla="*/ 7126 h 10000"/>
                <a:gd name="connsiteX37" fmla="*/ 424 w 10031"/>
                <a:gd name="connsiteY37" fmla="*/ 7197 h 10000"/>
                <a:gd name="connsiteX38" fmla="*/ 608 w 10031"/>
                <a:gd name="connsiteY38" fmla="*/ 7268 h 10000"/>
                <a:gd name="connsiteX39" fmla="*/ 2690 w 10031"/>
                <a:gd name="connsiteY39" fmla="*/ 7321 h 10000"/>
                <a:gd name="connsiteX40" fmla="*/ 2244 w 10031"/>
                <a:gd name="connsiteY40" fmla="*/ 7389 h 10000"/>
                <a:gd name="connsiteX41" fmla="*/ 2118 w 10031"/>
                <a:gd name="connsiteY41" fmla="*/ 7460 h 10000"/>
                <a:gd name="connsiteX42" fmla="*/ 3576 w 10031"/>
                <a:gd name="connsiteY42" fmla="*/ 7531 h 10000"/>
                <a:gd name="connsiteX43" fmla="*/ 4383 w 10031"/>
                <a:gd name="connsiteY43" fmla="*/ 7584 h 10000"/>
                <a:gd name="connsiteX44" fmla="*/ 4069 w 10031"/>
                <a:gd name="connsiteY44" fmla="*/ 7655 h 10000"/>
                <a:gd name="connsiteX45" fmla="*/ 2039 w 10031"/>
                <a:gd name="connsiteY45" fmla="*/ 7726 h 10000"/>
                <a:gd name="connsiteX46" fmla="*/ 1725 w 10031"/>
                <a:gd name="connsiteY46" fmla="*/ 7780 h 10000"/>
                <a:gd name="connsiteX47" fmla="*/ 1284 w 10031"/>
                <a:gd name="connsiteY47" fmla="*/ 7851 h 10000"/>
                <a:gd name="connsiteX48" fmla="*/ 1489 w 10031"/>
                <a:gd name="connsiteY48" fmla="*/ 7918 h 10000"/>
                <a:gd name="connsiteX49" fmla="*/ 5500 w 10031"/>
                <a:gd name="connsiteY49" fmla="*/ 7989 h 10000"/>
                <a:gd name="connsiteX50" fmla="*/ 10031 w 10031"/>
                <a:gd name="connsiteY50" fmla="*/ 8043 h 10000"/>
                <a:gd name="connsiteX51" fmla="*/ 4200 w 10031"/>
                <a:gd name="connsiteY51" fmla="*/ 8114 h 10000"/>
                <a:gd name="connsiteX52" fmla="*/ 1777 w 10031"/>
                <a:gd name="connsiteY52" fmla="*/ 8185 h 10000"/>
                <a:gd name="connsiteX53" fmla="*/ 1337 w 10031"/>
                <a:gd name="connsiteY53" fmla="*/ 8238 h 10000"/>
                <a:gd name="connsiteX54" fmla="*/ 4436 w 10031"/>
                <a:gd name="connsiteY54" fmla="*/ 8309 h 10000"/>
                <a:gd name="connsiteX55" fmla="*/ 4305 w 10031"/>
                <a:gd name="connsiteY55" fmla="*/ 8377 h 10000"/>
                <a:gd name="connsiteX56" fmla="*/ 1541 w 10031"/>
                <a:gd name="connsiteY56" fmla="*/ 8430 h 10000"/>
                <a:gd name="connsiteX57" fmla="*/ 529 w 10031"/>
                <a:gd name="connsiteY57" fmla="*/ 8501 h 10000"/>
                <a:gd name="connsiteX58" fmla="*/ 1075 w 10031"/>
                <a:gd name="connsiteY58" fmla="*/ 8572 h 10000"/>
                <a:gd name="connsiteX59" fmla="*/ 293 w 10031"/>
                <a:gd name="connsiteY59" fmla="*/ 8643 h 10000"/>
                <a:gd name="connsiteX60" fmla="*/ 3576 w 10031"/>
                <a:gd name="connsiteY60" fmla="*/ 8696 h 10000"/>
                <a:gd name="connsiteX61" fmla="*/ 424 w 10031"/>
                <a:gd name="connsiteY61" fmla="*/ 8767 h 10000"/>
                <a:gd name="connsiteX62" fmla="*/ 2296 w 10031"/>
                <a:gd name="connsiteY62" fmla="*/ 8838 h 10000"/>
                <a:gd name="connsiteX63" fmla="*/ 319 w 10031"/>
                <a:gd name="connsiteY63" fmla="*/ 8888 h 10000"/>
                <a:gd name="connsiteX64" fmla="*/ 293 w 10031"/>
                <a:gd name="connsiteY64" fmla="*/ 8959 h 10000"/>
                <a:gd name="connsiteX65" fmla="*/ 555 w 10031"/>
                <a:gd name="connsiteY65" fmla="*/ 9030 h 10000"/>
                <a:gd name="connsiteX66" fmla="*/ 346 w 10031"/>
                <a:gd name="connsiteY66" fmla="*/ 9101 h 10000"/>
                <a:gd name="connsiteX67" fmla="*/ 188 w 10031"/>
                <a:gd name="connsiteY67" fmla="*/ 9226 h 10000"/>
                <a:gd name="connsiteX68" fmla="*/ 319 w 10031"/>
                <a:gd name="connsiteY68" fmla="*/ 9297 h 10000"/>
                <a:gd name="connsiteX69" fmla="*/ 398 w 10031"/>
                <a:gd name="connsiteY69" fmla="*/ 9350 h 10000"/>
                <a:gd name="connsiteX70" fmla="*/ 608 w 10031"/>
                <a:gd name="connsiteY70" fmla="*/ 9488 h 10000"/>
                <a:gd name="connsiteX71" fmla="*/ 707 w 10031"/>
                <a:gd name="connsiteY71" fmla="*/ 9542 h 10000"/>
                <a:gd name="connsiteX72" fmla="*/ 2244 w 10031"/>
                <a:gd name="connsiteY72" fmla="*/ 9560 h 10000"/>
                <a:gd name="connsiteX73" fmla="*/ 2873 w 10031"/>
                <a:gd name="connsiteY73" fmla="*/ 9613 h 10000"/>
                <a:gd name="connsiteX74" fmla="*/ 503 w 10031"/>
                <a:gd name="connsiteY74" fmla="*/ 9684 h 10000"/>
                <a:gd name="connsiteX75" fmla="*/ 346 w 10031"/>
                <a:gd name="connsiteY75" fmla="*/ 9755 h 10000"/>
                <a:gd name="connsiteX76" fmla="*/ 555 w 10031"/>
                <a:gd name="connsiteY76" fmla="*/ 9808 h 10000"/>
                <a:gd name="connsiteX77" fmla="*/ 786 w 10031"/>
                <a:gd name="connsiteY77" fmla="*/ 9879 h 10000"/>
                <a:gd name="connsiteX78" fmla="*/ 734 w 10031"/>
                <a:gd name="connsiteY78" fmla="*/ 9947 h 10000"/>
                <a:gd name="connsiteX79" fmla="*/ 1153 w 10031"/>
                <a:gd name="connsiteY79" fmla="*/ 10000 h 10000"/>
                <a:gd name="connsiteX80" fmla="*/ 31 w 10031"/>
                <a:gd name="connsiteY80" fmla="*/ 10000 h 10000"/>
                <a:gd name="connsiteX81" fmla="*/ 31 w 10031"/>
                <a:gd name="connsiteY81" fmla="*/ 0 h 10000"/>
                <a:gd name="connsiteX0" fmla="*/ 31 w 10031"/>
                <a:gd name="connsiteY0" fmla="*/ 0 h 10000"/>
                <a:gd name="connsiteX1" fmla="*/ 6051 w 10031"/>
                <a:gd name="connsiteY1" fmla="*/ 0 h 10000"/>
                <a:gd name="connsiteX2" fmla="*/ 6151 w 10031"/>
                <a:gd name="connsiteY2" fmla="*/ 71 h 10000"/>
                <a:gd name="connsiteX3" fmla="*/ 7871 w 10031"/>
                <a:gd name="connsiteY3" fmla="*/ 142 h 10000"/>
                <a:gd name="connsiteX4" fmla="*/ 6984 w 10031"/>
                <a:gd name="connsiteY4" fmla="*/ 195 h 10000"/>
                <a:gd name="connsiteX5" fmla="*/ 6124 w 10031"/>
                <a:gd name="connsiteY5" fmla="*/ 266 h 10000"/>
                <a:gd name="connsiteX6" fmla="*/ 5998 w 10031"/>
                <a:gd name="connsiteY6" fmla="*/ 334 h 10000"/>
                <a:gd name="connsiteX7" fmla="*/ 6077 w 10031"/>
                <a:gd name="connsiteY7" fmla="*/ 405 h 10000"/>
                <a:gd name="connsiteX8" fmla="*/ 5086 w 10031"/>
                <a:gd name="connsiteY8" fmla="*/ 458 h 10000"/>
                <a:gd name="connsiteX9" fmla="*/ 917 w 10031"/>
                <a:gd name="connsiteY9" fmla="*/ 529 h 10000"/>
                <a:gd name="connsiteX10" fmla="*/ 1022 w 10031"/>
                <a:gd name="connsiteY10" fmla="*/ 600 h 10000"/>
                <a:gd name="connsiteX11" fmla="*/ 1310 w 10031"/>
                <a:gd name="connsiteY11" fmla="*/ 654 h 10000"/>
                <a:gd name="connsiteX12" fmla="*/ 1048 w 10031"/>
                <a:gd name="connsiteY12" fmla="*/ 725 h 10000"/>
                <a:gd name="connsiteX13" fmla="*/ 2013 w 10031"/>
                <a:gd name="connsiteY13" fmla="*/ 792 h 10000"/>
                <a:gd name="connsiteX14" fmla="*/ 2454 w 10031"/>
                <a:gd name="connsiteY14" fmla="*/ 863 h 10000"/>
                <a:gd name="connsiteX15" fmla="*/ 42 w 10031"/>
                <a:gd name="connsiteY15" fmla="*/ 890 h 10000"/>
                <a:gd name="connsiteX16" fmla="*/ 84 w 10031"/>
                <a:gd name="connsiteY16" fmla="*/ 2936 h 10000"/>
                <a:gd name="connsiteX17" fmla="*/ 1751 w 10031"/>
                <a:gd name="connsiteY17" fmla="*/ 3016 h 10000"/>
                <a:gd name="connsiteX18" fmla="*/ 5631 w 10031"/>
                <a:gd name="connsiteY18" fmla="*/ 3087 h 10000"/>
                <a:gd name="connsiteX19" fmla="*/ 1284 w 10031"/>
                <a:gd name="connsiteY19" fmla="*/ 3140 h 10000"/>
                <a:gd name="connsiteX20" fmla="*/ 0 w 10031"/>
                <a:gd name="connsiteY20" fmla="*/ 3235 h 10000"/>
                <a:gd name="connsiteX21" fmla="*/ 21 w 10031"/>
                <a:gd name="connsiteY21" fmla="*/ 4031 h 10000"/>
                <a:gd name="connsiteX22" fmla="*/ 760 w 10031"/>
                <a:gd name="connsiteY22" fmla="*/ 4128 h 10000"/>
                <a:gd name="connsiteX23" fmla="*/ 786 w 10031"/>
                <a:gd name="connsiteY23" fmla="*/ 4199 h 10000"/>
                <a:gd name="connsiteX24" fmla="*/ 917 w 10031"/>
                <a:gd name="connsiteY24" fmla="*/ 4252 h 10000"/>
                <a:gd name="connsiteX25" fmla="*/ 21 w 10031"/>
                <a:gd name="connsiteY25" fmla="*/ 4329 h 10000"/>
                <a:gd name="connsiteX26" fmla="*/ 424 w 10031"/>
                <a:gd name="connsiteY26" fmla="*/ 5503 h 10000"/>
                <a:gd name="connsiteX27" fmla="*/ 424 w 10031"/>
                <a:gd name="connsiteY27" fmla="*/ 5556 h 10000"/>
                <a:gd name="connsiteX28" fmla="*/ 267 w 10031"/>
                <a:gd name="connsiteY28" fmla="*/ 5627 h 10000"/>
                <a:gd name="connsiteX29" fmla="*/ 215 w 10031"/>
                <a:gd name="connsiteY29" fmla="*/ 5698 h 10000"/>
                <a:gd name="connsiteX30" fmla="*/ 136 w 10031"/>
                <a:gd name="connsiteY30" fmla="*/ 5769 h 10000"/>
                <a:gd name="connsiteX31" fmla="*/ 372 w 10031"/>
                <a:gd name="connsiteY31" fmla="*/ 6210 h 10000"/>
                <a:gd name="connsiteX32" fmla="*/ 451 w 10031"/>
                <a:gd name="connsiteY32" fmla="*/ 6281 h 10000"/>
                <a:gd name="connsiteX33" fmla="*/ 319 w 10031"/>
                <a:gd name="connsiteY33" fmla="*/ 6348 h 10000"/>
                <a:gd name="connsiteX34" fmla="*/ 424 w 10031"/>
                <a:gd name="connsiteY34" fmla="*/ 6419 h 10000"/>
                <a:gd name="connsiteX35" fmla="*/ 555 w 10031"/>
                <a:gd name="connsiteY35" fmla="*/ 7002 h 10000"/>
                <a:gd name="connsiteX36" fmla="*/ 398 w 10031"/>
                <a:gd name="connsiteY36" fmla="*/ 7073 h 10000"/>
                <a:gd name="connsiteX37" fmla="*/ 582 w 10031"/>
                <a:gd name="connsiteY37" fmla="*/ 7126 h 10000"/>
                <a:gd name="connsiteX38" fmla="*/ 424 w 10031"/>
                <a:gd name="connsiteY38" fmla="*/ 7197 h 10000"/>
                <a:gd name="connsiteX39" fmla="*/ 608 w 10031"/>
                <a:gd name="connsiteY39" fmla="*/ 7268 h 10000"/>
                <a:gd name="connsiteX40" fmla="*/ 2690 w 10031"/>
                <a:gd name="connsiteY40" fmla="*/ 7321 h 10000"/>
                <a:gd name="connsiteX41" fmla="*/ 2244 w 10031"/>
                <a:gd name="connsiteY41" fmla="*/ 7389 h 10000"/>
                <a:gd name="connsiteX42" fmla="*/ 2118 w 10031"/>
                <a:gd name="connsiteY42" fmla="*/ 7460 h 10000"/>
                <a:gd name="connsiteX43" fmla="*/ 3576 w 10031"/>
                <a:gd name="connsiteY43" fmla="*/ 7531 h 10000"/>
                <a:gd name="connsiteX44" fmla="*/ 4383 w 10031"/>
                <a:gd name="connsiteY44" fmla="*/ 7584 h 10000"/>
                <a:gd name="connsiteX45" fmla="*/ 4069 w 10031"/>
                <a:gd name="connsiteY45" fmla="*/ 7655 h 10000"/>
                <a:gd name="connsiteX46" fmla="*/ 2039 w 10031"/>
                <a:gd name="connsiteY46" fmla="*/ 7726 h 10000"/>
                <a:gd name="connsiteX47" fmla="*/ 1725 w 10031"/>
                <a:gd name="connsiteY47" fmla="*/ 7780 h 10000"/>
                <a:gd name="connsiteX48" fmla="*/ 1284 w 10031"/>
                <a:gd name="connsiteY48" fmla="*/ 7851 h 10000"/>
                <a:gd name="connsiteX49" fmla="*/ 1489 w 10031"/>
                <a:gd name="connsiteY49" fmla="*/ 7918 h 10000"/>
                <a:gd name="connsiteX50" fmla="*/ 5500 w 10031"/>
                <a:gd name="connsiteY50" fmla="*/ 7989 h 10000"/>
                <a:gd name="connsiteX51" fmla="*/ 10031 w 10031"/>
                <a:gd name="connsiteY51" fmla="*/ 8043 h 10000"/>
                <a:gd name="connsiteX52" fmla="*/ 4200 w 10031"/>
                <a:gd name="connsiteY52" fmla="*/ 8114 h 10000"/>
                <a:gd name="connsiteX53" fmla="*/ 1777 w 10031"/>
                <a:gd name="connsiteY53" fmla="*/ 8185 h 10000"/>
                <a:gd name="connsiteX54" fmla="*/ 1337 w 10031"/>
                <a:gd name="connsiteY54" fmla="*/ 8238 h 10000"/>
                <a:gd name="connsiteX55" fmla="*/ 4436 w 10031"/>
                <a:gd name="connsiteY55" fmla="*/ 8309 h 10000"/>
                <a:gd name="connsiteX56" fmla="*/ 4305 w 10031"/>
                <a:gd name="connsiteY56" fmla="*/ 8377 h 10000"/>
                <a:gd name="connsiteX57" fmla="*/ 1541 w 10031"/>
                <a:gd name="connsiteY57" fmla="*/ 8430 h 10000"/>
                <a:gd name="connsiteX58" fmla="*/ 529 w 10031"/>
                <a:gd name="connsiteY58" fmla="*/ 8501 h 10000"/>
                <a:gd name="connsiteX59" fmla="*/ 1075 w 10031"/>
                <a:gd name="connsiteY59" fmla="*/ 8572 h 10000"/>
                <a:gd name="connsiteX60" fmla="*/ 293 w 10031"/>
                <a:gd name="connsiteY60" fmla="*/ 8643 h 10000"/>
                <a:gd name="connsiteX61" fmla="*/ 3576 w 10031"/>
                <a:gd name="connsiteY61" fmla="*/ 8696 h 10000"/>
                <a:gd name="connsiteX62" fmla="*/ 424 w 10031"/>
                <a:gd name="connsiteY62" fmla="*/ 8767 h 10000"/>
                <a:gd name="connsiteX63" fmla="*/ 2296 w 10031"/>
                <a:gd name="connsiteY63" fmla="*/ 8838 h 10000"/>
                <a:gd name="connsiteX64" fmla="*/ 319 w 10031"/>
                <a:gd name="connsiteY64" fmla="*/ 8888 h 10000"/>
                <a:gd name="connsiteX65" fmla="*/ 293 w 10031"/>
                <a:gd name="connsiteY65" fmla="*/ 8959 h 10000"/>
                <a:gd name="connsiteX66" fmla="*/ 555 w 10031"/>
                <a:gd name="connsiteY66" fmla="*/ 9030 h 10000"/>
                <a:gd name="connsiteX67" fmla="*/ 346 w 10031"/>
                <a:gd name="connsiteY67" fmla="*/ 9101 h 10000"/>
                <a:gd name="connsiteX68" fmla="*/ 188 w 10031"/>
                <a:gd name="connsiteY68" fmla="*/ 9226 h 10000"/>
                <a:gd name="connsiteX69" fmla="*/ 319 w 10031"/>
                <a:gd name="connsiteY69" fmla="*/ 9297 h 10000"/>
                <a:gd name="connsiteX70" fmla="*/ 398 w 10031"/>
                <a:gd name="connsiteY70" fmla="*/ 9350 h 10000"/>
                <a:gd name="connsiteX71" fmla="*/ 608 w 10031"/>
                <a:gd name="connsiteY71" fmla="*/ 9488 h 10000"/>
                <a:gd name="connsiteX72" fmla="*/ 707 w 10031"/>
                <a:gd name="connsiteY72" fmla="*/ 9542 h 10000"/>
                <a:gd name="connsiteX73" fmla="*/ 2244 w 10031"/>
                <a:gd name="connsiteY73" fmla="*/ 9560 h 10000"/>
                <a:gd name="connsiteX74" fmla="*/ 2873 w 10031"/>
                <a:gd name="connsiteY74" fmla="*/ 9613 h 10000"/>
                <a:gd name="connsiteX75" fmla="*/ 503 w 10031"/>
                <a:gd name="connsiteY75" fmla="*/ 9684 h 10000"/>
                <a:gd name="connsiteX76" fmla="*/ 346 w 10031"/>
                <a:gd name="connsiteY76" fmla="*/ 9755 h 10000"/>
                <a:gd name="connsiteX77" fmla="*/ 555 w 10031"/>
                <a:gd name="connsiteY77" fmla="*/ 9808 h 10000"/>
                <a:gd name="connsiteX78" fmla="*/ 786 w 10031"/>
                <a:gd name="connsiteY78" fmla="*/ 9879 h 10000"/>
                <a:gd name="connsiteX79" fmla="*/ 734 w 10031"/>
                <a:gd name="connsiteY79" fmla="*/ 9947 h 10000"/>
                <a:gd name="connsiteX80" fmla="*/ 1153 w 10031"/>
                <a:gd name="connsiteY80" fmla="*/ 10000 h 10000"/>
                <a:gd name="connsiteX81" fmla="*/ 31 w 10031"/>
                <a:gd name="connsiteY81" fmla="*/ 10000 h 10000"/>
                <a:gd name="connsiteX82" fmla="*/ 31 w 10031"/>
                <a:gd name="connsiteY82" fmla="*/ 0 h 10000"/>
                <a:gd name="connsiteX0" fmla="*/ 31 w 10031"/>
                <a:gd name="connsiteY0" fmla="*/ 0 h 10000"/>
                <a:gd name="connsiteX1" fmla="*/ 6051 w 10031"/>
                <a:gd name="connsiteY1" fmla="*/ 0 h 10000"/>
                <a:gd name="connsiteX2" fmla="*/ 6151 w 10031"/>
                <a:gd name="connsiteY2" fmla="*/ 71 h 10000"/>
                <a:gd name="connsiteX3" fmla="*/ 7871 w 10031"/>
                <a:gd name="connsiteY3" fmla="*/ 142 h 10000"/>
                <a:gd name="connsiteX4" fmla="*/ 6984 w 10031"/>
                <a:gd name="connsiteY4" fmla="*/ 195 h 10000"/>
                <a:gd name="connsiteX5" fmla="*/ 6124 w 10031"/>
                <a:gd name="connsiteY5" fmla="*/ 266 h 10000"/>
                <a:gd name="connsiteX6" fmla="*/ 5998 w 10031"/>
                <a:gd name="connsiteY6" fmla="*/ 334 h 10000"/>
                <a:gd name="connsiteX7" fmla="*/ 6077 w 10031"/>
                <a:gd name="connsiteY7" fmla="*/ 405 h 10000"/>
                <a:gd name="connsiteX8" fmla="*/ 5086 w 10031"/>
                <a:gd name="connsiteY8" fmla="*/ 458 h 10000"/>
                <a:gd name="connsiteX9" fmla="*/ 917 w 10031"/>
                <a:gd name="connsiteY9" fmla="*/ 529 h 10000"/>
                <a:gd name="connsiteX10" fmla="*/ 1022 w 10031"/>
                <a:gd name="connsiteY10" fmla="*/ 600 h 10000"/>
                <a:gd name="connsiteX11" fmla="*/ 1310 w 10031"/>
                <a:gd name="connsiteY11" fmla="*/ 654 h 10000"/>
                <a:gd name="connsiteX12" fmla="*/ 1048 w 10031"/>
                <a:gd name="connsiteY12" fmla="*/ 725 h 10000"/>
                <a:gd name="connsiteX13" fmla="*/ 2013 w 10031"/>
                <a:gd name="connsiteY13" fmla="*/ 792 h 10000"/>
                <a:gd name="connsiteX14" fmla="*/ 2454 w 10031"/>
                <a:gd name="connsiteY14" fmla="*/ 863 h 10000"/>
                <a:gd name="connsiteX15" fmla="*/ 42 w 10031"/>
                <a:gd name="connsiteY15" fmla="*/ 890 h 10000"/>
                <a:gd name="connsiteX16" fmla="*/ 84 w 10031"/>
                <a:gd name="connsiteY16" fmla="*/ 2936 h 10000"/>
                <a:gd name="connsiteX17" fmla="*/ 1751 w 10031"/>
                <a:gd name="connsiteY17" fmla="*/ 3016 h 10000"/>
                <a:gd name="connsiteX18" fmla="*/ 5631 w 10031"/>
                <a:gd name="connsiteY18" fmla="*/ 3087 h 10000"/>
                <a:gd name="connsiteX19" fmla="*/ 1284 w 10031"/>
                <a:gd name="connsiteY19" fmla="*/ 3140 h 10000"/>
                <a:gd name="connsiteX20" fmla="*/ 0 w 10031"/>
                <a:gd name="connsiteY20" fmla="*/ 3235 h 10000"/>
                <a:gd name="connsiteX21" fmla="*/ 21 w 10031"/>
                <a:gd name="connsiteY21" fmla="*/ 4031 h 10000"/>
                <a:gd name="connsiteX22" fmla="*/ 760 w 10031"/>
                <a:gd name="connsiteY22" fmla="*/ 4128 h 10000"/>
                <a:gd name="connsiteX23" fmla="*/ 786 w 10031"/>
                <a:gd name="connsiteY23" fmla="*/ 4199 h 10000"/>
                <a:gd name="connsiteX24" fmla="*/ 917 w 10031"/>
                <a:gd name="connsiteY24" fmla="*/ 4252 h 10000"/>
                <a:gd name="connsiteX25" fmla="*/ 21 w 10031"/>
                <a:gd name="connsiteY25" fmla="*/ 4329 h 10000"/>
                <a:gd name="connsiteX26" fmla="*/ 32 w 10031"/>
                <a:gd name="connsiteY26" fmla="*/ 5480 h 10000"/>
                <a:gd name="connsiteX27" fmla="*/ 424 w 10031"/>
                <a:gd name="connsiteY27" fmla="*/ 5503 h 10000"/>
                <a:gd name="connsiteX28" fmla="*/ 424 w 10031"/>
                <a:gd name="connsiteY28" fmla="*/ 5556 h 10000"/>
                <a:gd name="connsiteX29" fmla="*/ 267 w 10031"/>
                <a:gd name="connsiteY29" fmla="*/ 5627 h 10000"/>
                <a:gd name="connsiteX30" fmla="*/ 215 w 10031"/>
                <a:gd name="connsiteY30" fmla="*/ 5698 h 10000"/>
                <a:gd name="connsiteX31" fmla="*/ 136 w 10031"/>
                <a:gd name="connsiteY31" fmla="*/ 5769 h 10000"/>
                <a:gd name="connsiteX32" fmla="*/ 372 w 10031"/>
                <a:gd name="connsiteY32" fmla="*/ 6210 h 10000"/>
                <a:gd name="connsiteX33" fmla="*/ 451 w 10031"/>
                <a:gd name="connsiteY33" fmla="*/ 6281 h 10000"/>
                <a:gd name="connsiteX34" fmla="*/ 319 w 10031"/>
                <a:gd name="connsiteY34" fmla="*/ 6348 h 10000"/>
                <a:gd name="connsiteX35" fmla="*/ 424 w 10031"/>
                <a:gd name="connsiteY35" fmla="*/ 6419 h 10000"/>
                <a:gd name="connsiteX36" fmla="*/ 555 w 10031"/>
                <a:gd name="connsiteY36" fmla="*/ 7002 h 10000"/>
                <a:gd name="connsiteX37" fmla="*/ 398 w 10031"/>
                <a:gd name="connsiteY37" fmla="*/ 7073 h 10000"/>
                <a:gd name="connsiteX38" fmla="*/ 582 w 10031"/>
                <a:gd name="connsiteY38" fmla="*/ 7126 h 10000"/>
                <a:gd name="connsiteX39" fmla="*/ 424 w 10031"/>
                <a:gd name="connsiteY39" fmla="*/ 7197 h 10000"/>
                <a:gd name="connsiteX40" fmla="*/ 608 w 10031"/>
                <a:gd name="connsiteY40" fmla="*/ 7268 h 10000"/>
                <a:gd name="connsiteX41" fmla="*/ 2690 w 10031"/>
                <a:gd name="connsiteY41" fmla="*/ 7321 h 10000"/>
                <a:gd name="connsiteX42" fmla="*/ 2244 w 10031"/>
                <a:gd name="connsiteY42" fmla="*/ 7389 h 10000"/>
                <a:gd name="connsiteX43" fmla="*/ 2118 w 10031"/>
                <a:gd name="connsiteY43" fmla="*/ 7460 h 10000"/>
                <a:gd name="connsiteX44" fmla="*/ 3576 w 10031"/>
                <a:gd name="connsiteY44" fmla="*/ 7531 h 10000"/>
                <a:gd name="connsiteX45" fmla="*/ 4383 w 10031"/>
                <a:gd name="connsiteY45" fmla="*/ 7584 h 10000"/>
                <a:gd name="connsiteX46" fmla="*/ 4069 w 10031"/>
                <a:gd name="connsiteY46" fmla="*/ 7655 h 10000"/>
                <a:gd name="connsiteX47" fmla="*/ 2039 w 10031"/>
                <a:gd name="connsiteY47" fmla="*/ 7726 h 10000"/>
                <a:gd name="connsiteX48" fmla="*/ 1725 w 10031"/>
                <a:gd name="connsiteY48" fmla="*/ 7780 h 10000"/>
                <a:gd name="connsiteX49" fmla="*/ 1284 w 10031"/>
                <a:gd name="connsiteY49" fmla="*/ 7851 h 10000"/>
                <a:gd name="connsiteX50" fmla="*/ 1489 w 10031"/>
                <a:gd name="connsiteY50" fmla="*/ 7918 h 10000"/>
                <a:gd name="connsiteX51" fmla="*/ 5500 w 10031"/>
                <a:gd name="connsiteY51" fmla="*/ 7989 h 10000"/>
                <a:gd name="connsiteX52" fmla="*/ 10031 w 10031"/>
                <a:gd name="connsiteY52" fmla="*/ 8043 h 10000"/>
                <a:gd name="connsiteX53" fmla="*/ 4200 w 10031"/>
                <a:gd name="connsiteY53" fmla="*/ 8114 h 10000"/>
                <a:gd name="connsiteX54" fmla="*/ 1777 w 10031"/>
                <a:gd name="connsiteY54" fmla="*/ 8185 h 10000"/>
                <a:gd name="connsiteX55" fmla="*/ 1337 w 10031"/>
                <a:gd name="connsiteY55" fmla="*/ 8238 h 10000"/>
                <a:gd name="connsiteX56" fmla="*/ 4436 w 10031"/>
                <a:gd name="connsiteY56" fmla="*/ 8309 h 10000"/>
                <a:gd name="connsiteX57" fmla="*/ 4305 w 10031"/>
                <a:gd name="connsiteY57" fmla="*/ 8377 h 10000"/>
                <a:gd name="connsiteX58" fmla="*/ 1541 w 10031"/>
                <a:gd name="connsiteY58" fmla="*/ 8430 h 10000"/>
                <a:gd name="connsiteX59" fmla="*/ 529 w 10031"/>
                <a:gd name="connsiteY59" fmla="*/ 8501 h 10000"/>
                <a:gd name="connsiteX60" fmla="*/ 1075 w 10031"/>
                <a:gd name="connsiteY60" fmla="*/ 8572 h 10000"/>
                <a:gd name="connsiteX61" fmla="*/ 293 w 10031"/>
                <a:gd name="connsiteY61" fmla="*/ 8643 h 10000"/>
                <a:gd name="connsiteX62" fmla="*/ 3576 w 10031"/>
                <a:gd name="connsiteY62" fmla="*/ 8696 h 10000"/>
                <a:gd name="connsiteX63" fmla="*/ 424 w 10031"/>
                <a:gd name="connsiteY63" fmla="*/ 8767 h 10000"/>
                <a:gd name="connsiteX64" fmla="*/ 2296 w 10031"/>
                <a:gd name="connsiteY64" fmla="*/ 8838 h 10000"/>
                <a:gd name="connsiteX65" fmla="*/ 319 w 10031"/>
                <a:gd name="connsiteY65" fmla="*/ 8888 h 10000"/>
                <a:gd name="connsiteX66" fmla="*/ 293 w 10031"/>
                <a:gd name="connsiteY66" fmla="*/ 8959 h 10000"/>
                <a:gd name="connsiteX67" fmla="*/ 555 w 10031"/>
                <a:gd name="connsiteY67" fmla="*/ 9030 h 10000"/>
                <a:gd name="connsiteX68" fmla="*/ 346 w 10031"/>
                <a:gd name="connsiteY68" fmla="*/ 9101 h 10000"/>
                <a:gd name="connsiteX69" fmla="*/ 188 w 10031"/>
                <a:gd name="connsiteY69" fmla="*/ 9226 h 10000"/>
                <a:gd name="connsiteX70" fmla="*/ 319 w 10031"/>
                <a:gd name="connsiteY70" fmla="*/ 9297 h 10000"/>
                <a:gd name="connsiteX71" fmla="*/ 398 w 10031"/>
                <a:gd name="connsiteY71" fmla="*/ 9350 h 10000"/>
                <a:gd name="connsiteX72" fmla="*/ 608 w 10031"/>
                <a:gd name="connsiteY72" fmla="*/ 9488 h 10000"/>
                <a:gd name="connsiteX73" fmla="*/ 707 w 10031"/>
                <a:gd name="connsiteY73" fmla="*/ 9542 h 10000"/>
                <a:gd name="connsiteX74" fmla="*/ 2244 w 10031"/>
                <a:gd name="connsiteY74" fmla="*/ 9560 h 10000"/>
                <a:gd name="connsiteX75" fmla="*/ 2873 w 10031"/>
                <a:gd name="connsiteY75" fmla="*/ 9613 h 10000"/>
                <a:gd name="connsiteX76" fmla="*/ 503 w 10031"/>
                <a:gd name="connsiteY76" fmla="*/ 9684 h 10000"/>
                <a:gd name="connsiteX77" fmla="*/ 346 w 10031"/>
                <a:gd name="connsiteY77" fmla="*/ 9755 h 10000"/>
                <a:gd name="connsiteX78" fmla="*/ 555 w 10031"/>
                <a:gd name="connsiteY78" fmla="*/ 9808 h 10000"/>
                <a:gd name="connsiteX79" fmla="*/ 786 w 10031"/>
                <a:gd name="connsiteY79" fmla="*/ 9879 h 10000"/>
                <a:gd name="connsiteX80" fmla="*/ 734 w 10031"/>
                <a:gd name="connsiteY80" fmla="*/ 9947 h 10000"/>
                <a:gd name="connsiteX81" fmla="*/ 1153 w 10031"/>
                <a:gd name="connsiteY81" fmla="*/ 10000 h 10000"/>
                <a:gd name="connsiteX82" fmla="*/ 31 w 10031"/>
                <a:gd name="connsiteY82" fmla="*/ 10000 h 10000"/>
                <a:gd name="connsiteX83" fmla="*/ 31 w 10031"/>
                <a:gd name="connsiteY83" fmla="*/ 0 h 10000"/>
                <a:gd name="connsiteX0" fmla="*/ 31 w 10031"/>
                <a:gd name="connsiteY0" fmla="*/ 0 h 10000"/>
                <a:gd name="connsiteX1" fmla="*/ 6051 w 10031"/>
                <a:gd name="connsiteY1" fmla="*/ 0 h 10000"/>
                <a:gd name="connsiteX2" fmla="*/ 6151 w 10031"/>
                <a:gd name="connsiteY2" fmla="*/ 71 h 10000"/>
                <a:gd name="connsiteX3" fmla="*/ 7871 w 10031"/>
                <a:gd name="connsiteY3" fmla="*/ 142 h 10000"/>
                <a:gd name="connsiteX4" fmla="*/ 6984 w 10031"/>
                <a:gd name="connsiteY4" fmla="*/ 195 h 10000"/>
                <a:gd name="connsiteX5" fmla="*/ 6124 w 10031"/>
                <a:gd name="connsiteY5" fmla="*/ 266 h 10000"/>
                <a:gd name="connsiteX6" fmla="*/ 5998 w 10031"/>
                <a:gd name="connsiteY6" fmla="*/ 334 h 10000"/>
                <a:gd name="connsiteX7" fmla="*/ 6077 w 10031"/>
                <a:gd name="connsiteY7" fmla="*/ 405 h 10000"/>
                <a:gd name="connsiteX8" fmla="*/ 5086 w 10031"/>
                <a:gd name="connsiteY8" fmla="*/ 458 h 10000"/>
                <a:gd name="connsiteX9" fmla="*/ 917 w 10031"/>
                <a:gd name="connsiteY9" fmla="*/ 529 h 10000"/>
                <a:gd name="connsiteX10" fmla="*/ 1022 w 10031"/>
                <a:gd name="connsiteY10" fmla="*/ 600 h 10000"/>
                <a:gd name="connsiteX11" fmla="*/ 1310 w 10031"/>
                <a:gd name="connsiteY11" fmla="*/ 654 h 10000"/>
                <a:gd name="connsiteX12" fmla="*/ 1048 w 10031"/>
                <a:gd name="connsiteY12" fmla="*/ 725 h 10000"/>
                <a:gd name="connsiteX13" fmla="*/ 2013 w 10031"/>
                <a:gd name="connsiteY13" fmla="*/ 792 h 10000"/>
                <a:gd name="connsiteX14" fmla="*/ 2454 w 10031"/>
                <a:gd name="connsiteY14" fmla="*/ 863 h 10000"/>
                <a:gd name="connsiteX15" fmla="*/ 42 w 10031"/>
                <a:gd name="connsiteY15" fmla="*/ 890 h 10000"/>
                <a:gd name="connsiteX16" fmla="*/ 84 w 10031"/>
                <a:gd name="connsiteY16" fmla="*/ 2936 h 10000"/>
                <a:gd name="connsiteX17" fmla="*/ 1751 w 10031"/>
                <a:gd name="connsiteY17" fmla="*/ 3016 h 10000"/>
                <a:gd name="connsiteX18" fmla="*/ 5631 w 10031"/>
                <a:gd name="connsiteY18" fmla="*/ 3087 h 10000"/>
                <a:gd name="connsiteX19" fmla="*/ 1284 w 10031"/>
                <a:gd name="connsiteY19" fmla="*/ 3140 h 10000"/>
                <a:gd name="connsiteX20" fmla="*/ 0 w 10031"/>
                <a:gd name="connsiteY20" fmla="*/ 3235 h 10000"/>
                <a:gd name="connsiteX21" fmla="*/ 21 w 10031"/>
                <a:gd name="connsiteY21" fmla="*/ 4031 h 10000"/>
                <a:gd name="connsiteX22" fmla="*/ 760 w 10031"/>
                <a:gd name="connsiteY22" fmla="*/ 4128 h 10000"/>
                <a:gd name="connsiteX23" fmla="*/ 786 w 10031"/>
                <a:gd name="connsiteY23" fmla="*/ 4199 h 10000"/>
                <a:gd name="connsiteX24" fmla="*/ 917 w 10031"/>
                <a:gd name="connsiteY24" fmla="*/ 4252 h 10000"/>
                <a:gd name="connsiteX25" fmla="*/ 21 w 10031"/>
                <a:gd name="connsiteY25" fmla="*/ 4329 h 10000"/>
                <a:gd name="connsiteX26" fmla="*/ 32 w 10031"/>
                <a:gd name="connsiteY26" fmla="*/ 5480 h 10000"/>
                <a:gd name="connsiteX27" fmla="*/ 424 w 10031"/>
                <a:gd name="connsiteY27" fmla="*/ 5503 h 10000"/>
                <a:gd name="connsiteX28" fmla="*/ 424 w 10031"/>
                <a:gd name="connsiteY28" fmla="*/ 5556 h 10000"/>
                <a:gd name="connsiteX29" fmla="*/ 267 w 10031"/>
                <a:gd name="connsiteY29" fmla="*/ 5627 h 10000"/>
                <a:gd name="connsiteX30" fmla="*/ 215 w 10031"/>
                <a:gd name="connsiteY30" fmla="*/ 5698 h 10000"/>
                <a:gd name="connsiteX31" fmla="*/ 136 w 10031"/>
                <a:gd name="connsiteY31" fmla="*/ 5769 h 10000"/>
                <a:gd name="connsiteX32" fmla="*/ 372 w 10031"/>
                <a:gd name="connsiteY32" fmla="*/ 6210 h 10000"/>
                <a:gd name="connsiteX33" fmla="*/ 451 w 10031"/>
                <a:gd name="connsiteY33" fmla="*/ 6281 h 10000"/>
                <a:gd name="connsiteX34" fmla="*/ 319 w 10031"/>
                <a:gd name="connsiteY34" fmla="*/ 6348 h 10000"/>
                <a:gd name="connsiteX35" fmla="*/ 424 w 10031"/>
                <a:gd name="connsiteY35" fmla="*/ 6419 h 10000"/>
                <a:gd name="connsiteX36" fmla="*/ 555 w 10031"/>
                <a:gd name="connsiteY36" fmla="*/ 7002 h 10000"/>
                <a:gd name="connsiteX37" fmla="*/ 398 w 10031"/>
                <a:gd name="connsiteY37" fmla="*/ 7073 h 10000"/>
                <a:gd name="connsiteX38" fmla="*/ 582 w 10031"/>
                <a:gd name="connsiteY38" fmla="*/ 7126 h 10000"/>
                <a:gd name="connsiteX39" fmla="*/ 424 w 10031"/>
                <a:gd name="connsiteY39" fmla="*/ 7197 h 10000"/>
                <a:gd name="connsiteX40" fmla="*/ 608 w 10031"/>
                <a:gd name="connsiteY40" fmla="*/ 7268 h 10000"/>
                <a:gd name="connsiteX41" fmla="*/ 2690 w 10031"/>
                <a:gd name="connsiteY41" fmla="*/ 7321 h 10000"/>
                <a:gd name="connsiteX42" fmla="*/ 2244 w 10031"/>
                <a:gd name="connsiteY42" fmla="*/ 7389 h 10000"/>
                <a:gd name="connsiteX43" fmla="*/ 2118 w 10031"/>
                <a:gd name="connsiteY43" fmla="*/ 7460 h 10000"/>
                <a:gd name="connsiteX44" fmla="*/ 3576 w 10031"/>
                <a:gd name="connsiteY44" fmla="*/ 7531 h 10000"/>
                <a:gd name="connsiteX45" fmla="*/ 4383 w 10031"/>
                <a:gd name="connsiteY45" fmla="*/ 7584 h 10000"/>
                <a:gd name="connsiteX46" fmla="*/ 4069 w 10031"/>
                <a:gd name="connsiteY46" fmla="*/ 7655 h 10000"/>
                <a:gd name="connsiteX47" fmla="*/ 2039 w 10031"/>
                <a:gd name="connsiteY47" fmla="*/ 7726 h 10000"/>
                <a:gd name="connsiteX48" fmla="*/ 1725 w 10031"/>
                <a:gd name="connsiteY48" fmla="*/ 7780 h 10000"/>
                <a:gd name="connsiteX49" fmla="*/ 1284 w 10031"/>
                <a:gd name="connsiteY49" fmla="*/ 7851 h 10000"/>
                <a:gd name="connsiteX50" fmla="*/ 1489 w 10031"/>
                <a:gd name="connsiteY50" fmla="*/ 7918 h 10000"/>
                <a:gd name="connsiteX51" fmla="*/ 5500 w 10031"/>
                <a:gd name="connsiteY51" fmla="*/ 7989 h 10000"/>
                <a:gd name="connsiteX52" fmla="*/ 10031 w 10031"/>
                <a:gd name="connsiteY52" fmla="*/ 8043 h 10000"/>
                <a:gd name="connsiteX53" fmla="*/ 4200 w 10031"/>
                <a:gd name="connsiteY53" fmla="*/ 8114 h 10000"/>
                <a:gd name="connsiteX54" fmla="*/ 1777 w 10031"/>
                <a:gd name="connsiteY54" fmla="*/ 8185 h 10000"/>
                <a:gd name="connsiteX55" fmla="*/ 1337 w 10031"/>
                <a:gd name="connsiteY55" fmla="*/ 8238 h 10000"/>
                <a:gd name="connsiteX56" fmla="*/ 4436 w 10031"/>
                <a:gd name="connsiteY56" fmla="*/ 8309 h 10000"/>
                <a:gd name="connsiteX57" fmla="*/ 4305 w 10031"/>
                <a:gd name="connsiteY57" fmla="*/ 8377 h 10000"/>
                <a:gd name="connsiteX58" fmla="*/ 1541 w 10031"/>
                <a:gd name="connsiteY58" fmla="*/ 8430 h 10000"/>
                <a:gd name="connsiteX59" fmla="*/ 529 w 10031"/>
                <a:gd name="connsiteY59" fmla="*/ 8501 h 10000"/>
                <a:gd name="connsiteX60" fmla="*/ 1075 w 10031"/>
                <a:gd name="connsiteY60" fmla="*/ 8572 h 10000"/>
                <a:gd name="connsiteX61" fmla="*/ 293 w 10031"/>
                <a:gd name="connsiteY61" fmla="*/ 8643 h 10000"/>
                <a:gd name="connsiteX62" fmla="*/ 3576 w 10031"/>
                <a:gd name="connsiteY62" fmla="*/ 8696 h 10000"/>
                <a:gd name="connsiteX63" fmla="*/ 424 w 10031"/>
                <a:gd name="connsiteY63" fmla="*/ 8767 h 10000"/>
                <a:gd name="connsiteX64" fmla="*/ 2296 w 10031"/>
                <a:gd name="connsiteY64" fmla="*/ 8838 h 10000"/>
                <a:gd name="connsiteX65" fmla="*/ 319 w 10031"/>
                <a:gd name="connsiteY65" fmla="*/ 8888 h 10000"/>
                <a:gd name="connsiteX66" fmla="*/ 293 w 10031"/>
                <a:gd name="connsiteY66" fmla="*/ 8959 h 10000"/>
                <a:gd name="connsiteX67" fmla="*/ 555 w 10031"/>
                <a:gd name="connsiteY67" fmla="*/ 9030 h 10000"/>
                <a:gd name="connsiteX68" fmla="*/ 346 w 10031"/>
                <a:gd name="connsiteY68" fmla="*/ 9101 h 10000"/>
                <a:gd name="connsiteX69" fmla="*/ 188 w 10031"/>
                <a:gd name="connsiteY69" fmla="*/ 9226 h 10000"/>
                <a:gd name="connsiteX70" fmla="*/ 319 w 10031"/>
                <a:gd name="connsiteY70" fmla="*/ 9297 h 10000"/>
                <a:gd name="connsiteX71" fmla="*/ 398 w 10031"/>
                <a:gd name="connsiteY71" fmla="*/ 9350 h 10000"/>
                <a:gd name="connsiteX72" fmla="*/ 608 w 10031"/>
                <a:gd name="connsiteY72" fmla="*/ 9488 h 10000"/>
                <a:gd name="connsiteX73" fmla="*/ 707 w 10031"/>
                <a:gd name="connsiteY73" fmla="*/ 9542 h 10000"/>
                <a:gd name="connsiteX74" fmla="*/ 2244 w 10031"/>
                <a:gd name="connsiteY74" fmla="*/ 9560 h 10000"/>
                <a:gd name="connsiteX75" fmla="*/ 2873 w 10031"/>
                <a:gd name="connsiteY75" fmla="*/ 9613 h 10000"/>
                <a:gd name="connsiteX76" fmla="*/ 503 w 10031"/>
                <a:gd name="connsiteY76" fmla="*/ 9684 h 10000"/>
                <a:gd name="connsiteX77" fmla="*/ 346 w 10031"/>
                <a:gd name="connsiteY77" fmla="*/ 9755 h 10000"/>
                <a:gd name="connsiteX78" fmla="*/ 555 w 10031"/>
                <a:gd name="connsiteY78" fmla="*/ 9808 h 10000"/>
                <a:gd name="connsiteX79" fmla="*/ 786 w 10031"/>
                <a:gd name="connsiteY79" fmla="*/ 9879 h 10000"/>
                <a:gd name="connsiteX80" fmla="*/ 734 w 10031"/>
                <a:gd name="connsiteY80" fmla="*/ 9947 h 10000"/>
                <a:gd name="connsiteX81" fmla="*/ 1153 w 10031"/>
                <a:gd name="connsiteY81" fmla="*/ 10000 h 10000"/>
                <a:gd name="connsiteX82" fmla="*/ 31 w 10031"/>
                <a:gd name="connsiteY82" fmla="*/ 10000 h 10000"/>
                <a:gd name="connsiteX83" fmla="*/ 31 w 10031"/>
                <a:gd name="connsiteY83" fmla="*/ 0 h 10000"/>
                <a:gd name="connsiteX0" fmla="*/ 31 w 10031"/>
                <a:gd name="connsiteY0" fmla="*/ 0 h 10000"/>
                <a:gd name="connsiteX1" fmla="*/ 6051 w 10031"/>
                <a:gd name="connsiteY1" fmla="*/ 0 h 10000"/>
                <a:gd name="connsiteX2" fmla="*/ 6151 w 10031"/>
                <a:gd name="connsiteY2" fmla="*/ 71 h 10000"/>
                <a:gd name="connsiteX3" fmla="*/ 7871 w 10031"/>
                <a:gd name="connsiteY3" fmla="*/ 142 h 10000"/>
                <a:gd name="connsiteX4" fmla="*/ 6984 w 10031"/>
                <a:gd name="connsiteY4" fmla="*/ 195 h 10000"/>
                <a:gd name="connsiteX5" fmla="*/ 6124 w 10031"/>
                <a:gd name="connsiteY5" fmla="*/ 266 h 10000"/>
                <a:gd name="connsiteX6" fmla="*/ 5998 w 10031"/>
                <a:gd name="connsiteY6" fmla="*/ 334 h 10000"/>
                <a:gd name="connsiteX7" fmla="*/ 6077 w 10031"/>
                <a:gd name="connsiteY7" fmla="*/ 405 h 10000"/>
                <a:gd name="connsiteX8" fmla="*/ 5086 w 10031"/>
                <a:gd name="connsiteY8" fmla="*/ 458 h 10000"/>
                <a:gd name="connsiteX9" fmla="*/ 917 w 10031"/>
                <a:gd name="connsiteY9" fmla="*/ 529 h 10000"/>
                <a:gd name="connsiteX10" fmla="*/ 1022 w 10031"/>
                <a:gd name="connsiteY10" fmla="*/ 600 h 10000"/>
                <a:gd name="connsiteX11" fmla="*/ 1310 w 10031"/>
                <a:gd name="connsiteY11" fmla="*/ 654 h 10000"/>
                <a:gd name="connsiteX12" fmla="*/ 1048 w 10031"/>
                <a:gd name="connsiteY12" fmla="*/ 725 h 10000"/>
                <a:gd name="connsiteX13" fmla="*/ 2013 w 10031"/>
                <a:gd name="connsiteY13" fmla="*/ 792 h 10000"/>
                <a:gd name="connsiteX14" fmla="*/ 2454 w 10031"/>
                <a:gd name="connsiteY14" fmla="*/ 863 h 10000"/>
                <a:gd name="connsiteX15" fmla="*/ 42 w 10031"/>
                <a:gd name="connsiteY15" fmla="*/ 890 h 10000"/>
                <a:gd name="connsiteX16" fmla="*/ 84 w 10031"/>
                <a:gd name="connsiteY16" fmla="*/ 2936 h 10000"/>
                <a:gd name="connsiteX17" fmla="*/ 1751 w 10031"/>
                <a:gd name="connsiteY17" fmla="*/ 3016 h 10000"/>
                <a:gd name="connsiteX18" fmla="*/ 5631 w 10031"/>
                <a:gd name="connsiteY18" fmla="*/ 3087 h 10000"/>
                <a:gd name="connsiteX19" fmla="*/ 1284 w 10031"/>
                <a:gd name="connsiteY19" fmla="*/ 3140 h 10000"/>
                <a:gd name="connsiteX20" fmla="*/ 0 w 10031"/>
                <a:gd name="connsiteY20" fmla="*/ 3235 h 10000"/>
                <a:gd name="connsiteX21" fmla="*/ 21 w 10031"/>
                <a:gd name="connsiteY21" fmla="*/ 4031 h 10000"/>
                <a:gd name="connsiteX22" fmla="*/ 760 w 10031"/>
                <a:gd name="connsiteY22" fmla="*/ 4128 h 10000"/>
                <a:gd name="connsiteX23" fmla="*/ 786 w 10031"/>
                <a:gd name="connsiteY23" fmla="*/ 4199 h 10000"/>
                <a:gd name="connsiteX24" fmla="*/ 917 w 10031"/>
                <a:gd name="connsiteY24" fmla="*/ 4252 h 10000"/>
                <a:gd name="connsiteX25" fmla="*/ 21 w 10031"/>
                <a:gd name="connsiteY25" fmla="*/ 4329 h 10000"/>
                <a:gd name="connsiteX26" fmla="*/ 32 w 10031"/>
                <a:gd name="connsiteY26" fmla="*/ 5480 h 10000"/>
                <a:gd name="connsiteX27" fmla="*/ 424 w 10031"/>
                <a:gd name="connsiteY27" fmla="*/ 5503 h 10000"/>
                <a:gd name="connsiteX28" fmla="*/ 424 w 10031"/>
                <a:gd name="connsiteY28" fmla="*/ 5556 h 10000"/>
                <a:gd name="connsiteX29" fmla="*/ 267 w 10031"/>
                <a:gd name="connsiteY29" fmla="*/ 5627 h 10000"/>
                <a:gd name="connsiteX30" fmla="*/ 215 w 10031"/>
                <a:gd name="connsiteY30" fmla="*/ 5698 h 10000"/>
                <a:gd name="connsiteX31" fmla="*/ 136 w 10031"/>
                <a:gd name="connsiteY31" fmla="*/ 5769 h 10000"/>
                <a:gd name="connsiteX32" fmla="*/ 372 w 10031"/>
                <a:gd name="connsiteY32" fmla="*/ 6210 h 10000"/>
                <a:gd name="connsiteX33" fmla="*/ 451 w 10031"/>
                <a:gd name="connsiteY33" fmla="*/ 6281 h 10000"/>
                <a:gd name="connsiteX34" fmla="*/ 319 w 10031"/>
                <a:gd name="connsiteY34" fmla="*/ 6348 h 10000"/>
                <a:gd name="connsiteX35" fmla="*/ 424 w 10031"/>
                <a:gd name="connsiteY35" fmla="*/ 6419 h 10000"/>
                <a:gd name="connsiteX36" fmla="*/ 555 w 10031"/>
                <a:gd name="connsiteY36" fmla="*/ 7002 h 10000"/>
                <a:gd name="connsiteX37" fmla="*/ 398 w 10031"/>
                <a:gd name="connsiteY37" fmla="*/ 7073 h 10000"/>
                <a:gd name="connsiteX38" fmla="*/ 582 w 10031"/>
                <a:gd name="connsiteY38" fmla="*/ 7126 h 10000"/>
                <a:gd name="connsiteX39" fmla="*/ 424 w 10031"/>
                <a:gd name="connsiteY39" fmla="*/ 7197 h 10000"/>
                <a:gd name="connsiteX40" fmla="*/ 608 w 10031"/>
                <a:gd name="connsiteY40" fmla="*/ 7268 h 10000"/>
                <a:gd name="connsiteX41" fmla="*/ 2690 w 10031"/>
                <a:gd name="connsiteY41" fmla="*/ 7321 h 10000"/>
                <a:gd name="connsiteX42" fmla="*/ 2244 w 10031"/>
                <a:gd name="connsiteY42" fmla="*/ 7389 h 10000"/>
                <a:gd name="connsiteX43" fmla="*/ 2118 w 10031"/>
                <a:gd name="connsiteY43" fmla="*/ 7460 h 10000"/>
                <a:gd name="connsiteX44" fmla="*/ 3576 w 10031"/>
                <a:gd name="connsiteY44" fmla="*/ 7531 h 10000"/>
                <a:gd name="connsiteX45" fmla="*/ 4383 w 10031"/>
                <a:gd name="connsiteY45" fmla="*/ 7584 h 10000"/>
                <a:gd name="connsiteX46" fmla="*/ 4069 w 10031"/>
                <a:gd name="connsiteY46" fmla="*/ 7655 h 10000"/>
                <a:gd name="connsiteX47" fmla="*/ 2039 w 10031"/>
                <a:gd name="connsiteY47" fmla="*/ 7726 h 10000"/>
                <a:gd name="connsiteX48" fmla="*/ 1725 w 10031"/>
                <a:gd name="connsiteY48" fmla="*/ 7780 h 10000"/>
                <a:gd name="connsiteX49" fmla="*/ 1284 w 10031"/>
                <a:gd name="connsiteY49" fmla="*/ 7851 h 10000"/>
                <a:gd name="connsiteX50" fmla="*/ 1489 w 10031"/>
                <a:gd name="connsiteY50" fmla="*/ 7918 h 10000"/>
                <a:gd name="connsiteX51" fmla="*/ 5500 w 10031"/>
                <a:gd name="connsiteY51" fmla="*/ 7989 h 10000"/>
                <a:gd name="connsiteX52" fmla="*/ 10031 w 10031"/>
                <a:gd name="connsiteY52" fmla="*/ 8043 h 10000"/>
                <a:gd name="connsiteX53" fmla="*/ 4200 w 10031"/>
                <a:gd name="connsiteY53" fmla="*/ 8114 h 10000"/>
                <a:gd name="connsiteX54" fmla="*/ 1777 w 10031"/>
                <a:gd name="connsiteY54" fmla="*/ 8185 h 10000"/>
                <a:gd name="connsiteX55" fmla="*/ 1337 w 10031"/>
                <a:gd name="connsiteY55" fmla="*/ 8238 h 10000"/>
                <a:gd name="connsiteX56" fmla="*/ 4436 w 10031"/>
                <a:gd name="connsiteY56" fmla="*/ 8309 h 10000"/>
                <a:gd name="connsiteX57" fmla="*/ 4305 w 10031"/>
                <a:gd name="connsiteY57" fmla="*/ 8377 h 10000"/>
                <a:gd name="connsiteX58" fmla="*/ 1541 w 10031"/>
                <a:gd name="connsiteY58" fmla="*/ 8430 h 10000"/>
                <a:gd name="connsiteX59" fmla="*/ 529 w 10031"/>
                <a:gd name="connsiteY59" fmla="*/ 8501 h 10000"/>
                <a:gd name="connsiteX60" fmla="*/ 1075 w 10031"/>
                <a:gd name="connsiteY60" fmla="*/ 8572 h 10000"/>
                <a:gd name="connsiteX61" fmla="*/ 293 w 10031"/>
                <a:gd name="connsiteY61" fmla="*/ 8643 h 10000"/>
                <a:gd name="connsiteX62" fmla="*/ 3576 w 10031"/>
                <a:gd name="connsiteY62" fmla="*/ 8696 h 10000"/>
                <a:gd name="connsiteX63" fmla="*/ 424 w 10031"/>
                <a:gd name="connsiteY63" fmla="*/ 8767 h 10000"/>
                <a:gd name="connsiteX64" fmla="*/ 2296 w 10031"/>
                <a:gd name="connsiteY64" fmla="*/ 8838 h 10000"/>
                <a:gd name="connsiteX65" fmla="*/ 319 w 10031"/>
                <a:gd name="connsiteY65" fmla="*/ 8888 h 10000"/>
                <a:gd name="connsiteX66" fmla="*/ 293 w 10031"/>
                <a:gd name="connsiteY66" fmla="*/ 8959 h 10000"/>
                <a:gd name="connsiteX67" fmla="*/ 555 w 10031"/>
                <a:gd name="connsiteY67" fmla="*/ 9030 h 10000"/>
                <a:gd name="connsiteX68" fmla="*/ 346 w 10031"/>
                <a:gd name="connsiteY68" fmla="*/ 9101 h 10000"/>
                <a:gd name="connsiteX69" fmla="*/ 188 w 10031"/>
                <a:gd name="connsiteY69" fmla="*/ 9226 h 10000"/>
                <a:gd name="connsiteX70" fmla="*/ 319 w 10031"/>
                <a:gd name="connsiteY70" fmla="*/ 9297 h 10000"/>
                <a:gd name="connsiteX71" fmla="*/ 398 w 10031"/>
                <a:gd name="connsiteY71" fmla="*/ 9350 h 10000"/>
                <a:gd name="connsiteX72" fmla="*/ 608 w 10031"/>
                <a:gd name="connsiteY72" fmla="*/ 9488 h 10000"/>
                <a:gd name="connsiteX73" fmla="*/ 707 w 10031"/>
                <a:gd name="connsiteY73" fmla="*/ 9542 h 10000"/>
                <a:gd name="connsiteX74" fmla="*/ 2244 w 10031"/>
                <a:gd name="connsiteY74" fmla="*/ 9560 h 10000"/>
                <a:gd name="connsiteX75" fmla="*/ 2873 w 10031"/>
                <a:gd name="connsiteY75" fmla="*/ 9613 h 10000"/>
                <a:gd name="connsiteX76" fmla="*/ 503 w 10031"/>
                <a:gd name="connsiteY76" fmla="*/ 9684 h 10000"/>
                <a:gd name="connsiteX77" fmla="*/ 346 w 10031"/>
                <a:gd name="connsiteY77" fmla="*/ 9755 h 10000"/>
                <a:gd name="connsiteX78" fmla="*/ 555 w 10031"/>
                <a:gd name="connsiteY78" fmla="*/ 9808 h 10000"/>
                <a:gd name="connsiteX79" fmla="*/ 786 w 10031"/>
                <a:gd name="connsiteY79" fmla="*/ 9879 h 10000"/>
                <a:gd name="connsiteX80" fmla="*/ 734 w 10031"/>
                <a:gd name="connsiteY80" fmla="*/ 9947 h 10000"/>
                <a:gd name="connsiteX81" fmla="*/ 1153 w 10031"/>
                <a:gd name="connsiteY81" fmla="*/ 10000 h 10000"/>
                <a:gd name="connsiteX82" fmla="*/ 31 w 10031"/>
                <a:gd name="connsiteY82" fmla="*/ 10000 h 10000"/>
                <a:gd name="connsiteX83" fmla="*/ 31 w 10031"/>
                <a:gd name="connsiteY83" fmla="*/ 0 h 10000"/>
                <a:gd name="connsiteX0" fmla="*/ 31 w 10031"/>
                <a:gd name="connsiteY0" fmla="*/ 0 h 10000"/>
                <a:gd name="connsiteX1" fmla="*/ 6051 w 10031"/>
                <a:gd name="connsiteY1" fmla="*/ 0 h 10000"/>
                <a:gd name="connsiteX2" fmla="*/ 6151 w 10031"/>
                <a:gd name="connsiteY2" fmla="*/ 71 h 10000"/>
                <a:gd name="connsiteX3" fmla="*/ 7871 w 10031"/>
                <a:gd name="connsiteY3" fmla="*/ 142 h 10000"/>
                <a:gd name="connsiteX4" fmla="*/ 6984 w 10031"/>
                <a:gd name="connsiteY4" fmla="*/ 195 h 10000"/>
                <a:gd name="connsiteX5" fmla="*/ 6124 w 10031"/>
                <a:gd name="connsiteY5" fmla="*/ 266 h 10000"/>
                <a:gd name="connsiteX6" fmla="*/ 5998 w 10031"/>
                <a:gd name="connsiteY6" fmla="*/ 334 h 10000"/>
                <a:gd name="connsiteX7" fmla="*/ 6077 w 10031"/>
                <a:gd name="connsiteY7" fmla="*/ 405 h 10000"/>
                <a:gd name="connsiteX8" fmla="*/ 5086 w 10031"/>
                <a:gd name="connsiteY8" fmla="*/ 458 h 10000"/>
                <a:gd name="connsiteX9" fmla="*/ 917 w 10031"/>
                <a:gd name="connsiteY9" fmla="*/ 529 h 10000"/>
                <a:gd name="connsiteX10" fmla="*/ 1022 w 10031"/>
                <a:gd name="connsiteY10" fmla="*/ 600 h 10000"/>
                <a:gd name="connsiteX11" fmla="*/ 1310 w 10031"/>
                <a:gd name="connsiteY11" fmla="*/ 654 h 10000"/>
                <a:gd name="connsiteX12" fmla="*/ 1048 w 10031"/>
                <a:gd name="connsiteY12" fmla="*/ 725 h 10000"/>
                <a:gd name="connsiteX13" fmla="*/ 2013 w 10031"/>
                <a:gd name="connsiteY13" fmla="*/ 792 h 10000"/>
                <a:gd name="connsiteX14" fmla="*/ 2454 w 10031"/>
                <a:gd name="connsiteY14" fmla="*/ 863 h 10000"/>
                <a:gd name="connsiteX15" fmla="*/ 42 w 10031"/>
                <a:gd name="connsiteY15" fmla="*/ 890 h 10000"/>
                <a:gd name="connsiteX16" fmla="*/ 84 w 10031"/>
                <a:gd name="connsiteY16" fmla="*/ 2936 h 10000"/>
                <a:gd name="connsiteX17" fmla="*/ 1751 w 10031"/>
                <a:gd name="connsiteY17" fmla="*/ 3016 h 10000"/>
                <a:gd name="connsiteX18" fmla="*/ 5631 w 10031"/>
                <a:gd name="connsiteY18" fmla="*/ 3087 h 10000"/>
                <a:gd name="connsiteX19" fmla="*/ 1284 w 10031"/>
                <a:gd name="connsiteY19" fmla="*/ 3140 h 10000"/>
                <a:gd name="connsiteX20" fmla="*/ 0 w 10031"/>
                <a:gd name="connsiteY20" fmla="*/ 3235 h 10000"/>
                <a:gd name="connsiteX21" fmla="*/ 21 w 10031"/>
                <a:gd name="connsiteY21" fmla="*/ 4031 h 10000"/>
                <a:gd name="connsiteX22" fmla="*/ 760 w 10031"/>
                <a:gd name="connsiteY22" fmla="*/ 4128 h 10000"/>
                <a:gd name="connsiteX23" fmla="*/ 786 w 10031"/>
                <a:gd name="connsiteY23" fmla="*/ 4199 h 10000"/>
                <a:gd name="connsiteX24" fmla="*/ 917 w 10031"/>
                <a:gd name="connsiteY24" fmla="*/ 4252 h 10000"/>
                <a:gd name="connsiteX25" fmla="*/ 21 w 10031"/>
                <a:gd name="connsiteY25" fmla="*/ 4329 h 10000"/>
                <a:gd name="connsiteX26" fmla="*/ 32 w 10031"/>
                <a:gd name="connsiteY26" fmla="*/ 5480 h 10000"/>
                <a:gd name="connsiteX27" fmla="*/ 424 w 10031"/>
                <a:gd name="connsiteY27" fmla="*/ 5503 h 10000"/>
                <a:gd name="connsiteX28" fmla="*/ 424 w 10031"/>
                <a:gd name="connsiteY28" fmla="*/ 5556 h 10000"/>
                <a:gd name="connsiteX29" fmla="*/ 267 w 10031"/>
                <a:gd name="connsiteY29" fmla="*/ 5627 h 10000"/>
                <a:gd name="connsiteX30" fmla="*/ 215 w 10031"/>
                <a:gd name="connsiteY30" fmla="*/ 5698 h 10000"/>
                <a:gd name="connsiteX31" fmla="*/ 136 w 10031"/>
                <a:gd name="connsiteY31" fmla="*/ 5769 h 10000"/>
                <a:gd name="connsiteX32" fmla="*/ 32 w 10031"/>
                <a:gd name="connsiteY32" fmla="*/ 5800 h 10000"/>
                <a:gd name="connsiteX33" fmla="*/ 372 w 10031"/>
                <a:gd name="connsiteY33" fmla="*/ 6210 h 10000"/>
                <a:gd name="connsiteX34" fmla="*/ 451 w 10031"/>
                <a:gd name="connsiteY34" fmla="*/ 6281 h 10000"/>
                <a:gd name="connsiteX35" fmla="*/ 319 w 10031"/>
                <a:gd name="connsiteY35" fmla="*/ 6348 h 10000"/>
                <a:gd name="connsiteX36" fmla="*/ 424 w 10031"/>
                <a:gd name="connsiteY36" fmla="*/ 6419 h 10000"/>
                <a:gd name="connsiteX37" fmla="*/ 555 w 10031"/>
                <a:gd name="connsiteY37" fmla="*/ 7002 h 10000"/>
                <a:gd name="connsiteX38" fmla="*/ 398 w 10031"/>
                <a:gd name="connsiteY38" fmla="*/ 7073 h 10000"/>
                <a:gd name="connsiteX39" fmla="*/ 582 w 10031"/>
                <a:gd name="connsiteY39" fmla="*/ 7126 h 10000"/>
                <a:gd name="connsiteX40" fmla="*/ 424 w 10031"/>
                <a:gd name="connsiteY40" fmla="*/ 7197 h 10000"/>
                <a:gd name="connsiteX41" fmla="*/ 608 w 10031"/>
                <a:gd name="connsiteY41" fmla="*/ 7268 h 10000"/>
                <a:gd name="connsiteX42" fmla="*/ 2690 w 10031"/>
                <a:gd name="connsiteY42" fmla="*/ 7321 h 10000"/>
                <a:gd name="connsiteX43" fmla="*/ 2244 w 10031"/>
                <a:gd name="connsiteY43" fmla="*/ 7389 h 10000"/>
                <a:gd name="connsiteX44" fmla="*/ 2118 w 10031"/>
                <a:gd name="connsiteY44" fmla="*/ 7460 h 10000"/>
                <a:gd name="connsiteX45" fmla="*/ 3576 w 10031"/>
                <a:gd name="connsiteY45" fmla="*/ 7531 h 10000"/>
                <a:gd name="connsiteX46" fmla="*/ 4383 w 10031"/>
                <a:gd name="connsiteY46" fmla="*/ 7584 h 10000"/>
                <a:gd name="connsiteX47" fmla="*/ 4069 w 10031"/>
                <a:gd name="connsiteY47" fmla="*/ 7655 h 10000"/>
                <a:gd name="connsiteX48" fmla="*/ 2039 w 10031"/>
                <a:gd name="connsiteY48" fmla="*/ 7726 h 10000"/>
                <a:gd name="connsiteX49" fmla="*/ 1725 w 10031"/>
                <a:gd name="connsiteY49" fmla="*/ 7780 h 10000"/>
                <a:gd name="connsiteX50" fmla="*/ 1284 w 10031"/>
                <a:gd name="connsiteY50" fmla="*/ 7851 h 10000"/>
                <a:gd name="connsiteX51" fmla="*/ 1489 w 10031"/>
                <a:gd name="connsiteY51" fmla="*/ 7918 h 10000"/>
                <a:gd name="connsiteX52" fmla="*/ 5500 w 10031"/>
                <a:gd name="connsiteY52" fmla="*/ 7989 h 10000"/>
                <a:gd name="connsiteX53" fmla="*/ 10031 w 10031"/>
                <a:gd name="connsiteY53" fmla="*/ 8043 h 10000"/>
                <a:gd name="connsiteX54" fmla="*/ 4200 w 10031"/>
                <a:gd name="connsiteY54" fmla="*/ 8114 h 10000"/>
                <a:gd name="connsiteX55" fmla="*/ 1777 w 10031"/>
                <a:gd name="connsiteY55" fmla="*/ 8185 h 10000"/>
                <a:gd name="connsiteX56" fmla="*/ 1337 w 10031"/>
                <a:gd name="connsiteY56" fmla="*/ 8238 h 10000"/>
                <a:gd name="connsiteX57" fmla="*/ 4436 w 10031"/>
                <a:gd name="connsiteY57" fmla="*/ 8309 h 10000"/>
                <a:gd name="connsiteX58" fmla="*/ 4305 w 10031"/>
                <a:gd name="connsiteY58" fmla="*/ 8377 h 10000"/>
                <a:gd name="connsiteX59" fmla="*/ 1541 w 10031"/>
                <a:gd name="connsiteY59" fmla="*/ 8430 h 10000"/>
                <a:gd name="connsiteX60" fmla="*/ 529 w 10031"/>
                <a:gd name="connsiteY60" fmla="*/ 8501 h 10000"/>
                <a:gd name="connsiteX61" fmla="*/ 1075 w 10031"/>
                <a:gd name="connsiteY61" fmla="*/ 8572 h 10000"/>
                <a:gd name="connsiteX62" fmla="*/ 293 w 10031"/>
                <a:gd name="connsiteY62" fmla="*/ 8643 h 10000"/>
                <a:gd name="connsiteX63" fmla="*/ 3576 w 10031"/>
                <a:gd name="connsiteY63" fmla="*/ 8696 h 10000"/>
                <a:gd name="connsiteX64" fmla="*/ 424 w 10031"/>
                <a:gd name="connsiteY64" fmla="*/ 8767 h 10000"/>
                <a:gd name="connsiteX65" fmla="*/ 2296 w 10031"/>
                <a:gd name="connsiteY65" fmla="*/ 8838 h 10000"/>
                <a:gd name="connsiteX66" fmla="*/ 319 w 10031"/>
                <a:gd name="connsiteY66" fmla="*/ 8888 h 10000"/>
                <a:gd name="connsiteX67" fmla="*/ 293 w 10031"/>
                <a:gd name="connsiteY67" fmla="*/ 8959 h 10000"/>
                <a:gd name="connsiteX68" fmla="*/ 555 w 10031"/>
                <a:gd name="connsiteY68" fmla="*/ 9030 h 10000"/>
                <a:gd name="connsiteX69" fmla="*/ 346 w 10031"/>
                <a:gd name="connsiteY69" fmla="*/ 9101 h 10000"/>
                <a:gd name="connsiteX70" fmla="*/ 188 w 10031"/>
                <a:gd name="connsiteY70" fmla="*/ 9226 h 10000"/>
                <a:gd name="connsiteX71" fmla="*/ 319 w 10031"/>
                <a:gd name="connsiteY71" fmla="*/ 9297 h 10000"/>
                <a:gd name="connsiteX72" fmla="*/ 398 w 10031"/>
                <a:gd name="connsiteY72" fmla="*/ 9350 h 10000"/>
                <a:gd name="connsiteX73" fmla="*/ 608 w 10031"/>
                <a:gd name="connsiteY73" fmla="*/ 9488 h 10000"/>
                <a:gd name="connsiteX74" fmla="*/ 707 w 10031"/>
                <a:gd name="connsiteY74" fmla="*/ 9542 h 10000"/>
                <a:gd name="connsiteX75" fmla="*/ 2244 w 10031"/>
                <a:gd name="connsiteY75" fmla="*/ 9560 h 10000"/>
                <a:gd name="connsiteX76" fmla="*/ 2873 w 10031"/>
                <a:gd name="connsiteY76" fmla="*/ 9613 h 10000"/>
                <a:gd name="connsiteX77" fmla="*/ 503 w 10031"/>
                <a:gd name="connsiteY77" fmla="*/ 9684 h 10000"/>
                <a:gd name="connsiteX78" fmla="*/ 346 w 10031"/>
                <a:gd name="connsiteY78" fmla="*/ 9755 h 10000"/>
                <a:gd name="connsiteX79" fmla="*/ 555 w 10031"/>
                <a:gd name="connsiteY79" fmla="*/ 9808 h 10000"/>
                <a:gd name="connsiteX80" fmla="*/ 786 w 10031"/>
                <a:gd name="connsiteY80" fmla="*/ 9879 h 10000"/>
                <a:gd name="connsiteX81" fmla="*/ 734 w 10031"/>
                <a:gd name="connsiteY81" fmla="*/ 9947 h 10000"/>
                <a:gd name="connsiteX82" fmla="*/ 1153 w 10031"/>
                <a:gd name="connsiteY82" fmla="*/ 10000 h 10000"/>
                <a:gd name="connsiteX83" fmla="*/ 31 w 10031"/>
                <a:gd name="connsiteY83" fmla="*/ 10000 h 10000"/>
                <a:gd name="connsiteX84" fmla="*/ 31 w 10031"/>
                <a:gd name="connsiteY84" fmla="*/ 0 h 10000"/>
                <a:gd name="connsiteX0" fmla="*/ 31 w 10031"/>
                <a:gd name="connsiteY0" fmla="*/ 0 h 10000"/>
                <a:gd name="connsiteX1" fmla="*/ 6051 w 10031"/>
                <a:gd name="connsiteY1" fmla="*/ 0 h 10000"/>
                <a:gd name="connsiteX2" fmla="*/ 6151 w 10031"/>
                <a:gd name="connsiteY2" fmla="*/ 71 h 10000"/>
                <a:gd name="connsiteX3" fmla="*/ 7871 w 10031"/>
                <a:gd name="connsiteY3" fmla="*/ 142 h 10000"/>
                <a:gd name="connsiteX4" fmla="*/ 6984 w 10031"/>
                <a:gd name="connsiteY4" fmla="*/ 195 h 10000"/>
                <a:gd name="connsiteX5" fmla="*/ 6124 w 10031"/>
                <a:gd name="connsiteY5" fmla="*/ 266 h 10000"/>
                <a:gd name="connsiteX6" fmla="*/ 5998 w 10031"/>
                <a:gd name="connsiteY6" fmla="*/ 334 h 10000"/>
                <a:gd name="connsiteX7" fmla="*/ 6077 w 10031"/>
                <a:gd name="connsiteY7" fmla="*/ 405 h 10000"/>
                <a:gd name="connsiteX8" fmla="*/ 5086 w 10031"/>
                <a:gd name="connsiteY8" fmla="*/ 458 h 10000"/>
                <a:gd name="connsiteX9" fmla="*/ 917 w 10031"/>
                <a:gd name="connsiteY9" fmla="*/ 529 h 10000"/>
                <a:gd name="connsiteX10" fmla="*/ 1022 w 10031"/>
                <a:gd name="connsiteY10" fmla="*/ 600 h 10000"/>
                <a:gd name="connsiteX11" fmla="*/ 1310 w 10031"/>
                <a:gd name="connsiteY11" fmla="*/ 654 h 10000"/>
                <a:gd name="connsiteX12" fmla="*/ 1048 w 10031"/>
                <a:gd name="connsiteY12" fmla="*/ 725 h 10000"/>
                <a:gd name="connsiteX13" fmla="*/ 2013 w 10031"/>
                <a:gd name="connsiteY13" fmla="*/ 792 h 10000"/>
                <a:gd name="connsiteX14" fmla="*/ 2454 w 10031"/>
                <a:gd name="connsiteY14" fmla="*/ 863 h 10000"/>
                <a:gd name="connsiteX15" fmla="*/ 42 w 10031"/>
                <a:gd name="connsiteY15" fmla="*/ 890 h 10000"/>
                <a:gd name="connsiteX16" fmla="*/ 84 w 10031"/>
                <a:gd name="connsiteY16" fmla="*/ 2936 h 10000"/>
                <a:gd name="connsiteX17" fmla="*/ 1751 w 10031"/>
                <a:gd name="connsiteY17" fmla="*/ 3016 h 10000"/>
                <a:gd name="connsiteX18" fmla="*/ 5631 w 10031"/>
                <a:gd name="connsiteY18" fmla="*/ 3087 h 10000"/>
                <a:gd name="connsiteX19" fmla="*/ 1284 w 10031"/>
                <a:gd name="connsiteY19" fmla="*/ 3140 h 10000"/>
                <a:gd name="connsiteX20" fmla="*/ 0 w 10031"/>
                <a:gd name="connsiteY20" fmla="*/ 3235 h 10000"/>
                <a:gd name="connsiteX21" fmla="*/ 21 w 10031"/>
                <a:gd name="connsiteY21" fmla="*/ 4031 h 10000"/>
                <a:gd name="connsiteX22" fmla="*/ 760 w 10031"/>
                <a:gd name="connsiteY22" fmla="*/ 4128 h 10000"/>
                <a:gd name="connsiteX23" fmla="*/ 786 w 10031"/>
                <a:gd name="connsiteY23" fmla="*/ 4199 h 10000"/>
                <a:gd name="connsiteX24" fmla="*/ 917 w 10031"/>
                <a:gd name="connsiteY24" fmla="*/ 4252 h 10000"/>
                <a:gd name="connsiteX25" fmla="*/ 21 w 10031"/>
                <a:gd name="connsiteY25" fmla="*/ 4329 h 10000"/>
                <a:gd name="connsiteX26" fmla="*/ 32 w 10031"/>
                <a:gd name="connsiteY26" fmla="*/ 5480 h 10000"/>
                <a:gd name="connsiteX27" fmla="*/ 424 w 10031"/>
                <a:gd name="connsiteY27" fmla="*/ 5503 h 10000"/>
                <a:gd name="connsiteX28" fmla="*/ 424 w 10031"/>
                <a:gd name="connsiteY28" fmla="*/ 5556 h 10000"/>
                <a:gd name="connsiteX29" fmla="*/ 267 w 10031"/>
                <a:gd name="connsiteY29" fmla="*/ 5627 h 10000"/>
                <a:gd name="connsiteX30" fmla="*/ 215 w 10031"/>
                <a:gd name="connsiteY30" fmla="*/ 5698 h 10000"/>
                <a:gd name="connsiteX31" fmla="*/ 136 w 10031"/>
                <a:gd name="connsiteY31" fmla="*/ 5769 h 10000"/>
                <a:gd name="connsiteX32" fmla="*/ 32 w 10031"/>
                <a:gd name="connsiteY32" fmla="*/ 5800 h 10000"/>
                <a:gd name="connsiteX33" fmla="*/ 32 w 10031"/>
                <a:gd name="connsiteY33" fmla="*/ 6197 h 10000"/>
                <a:gd name="connsiteX34" fmla="*/ 372 w 10031"/>
                <a:gd name="connsiteY34" fmla="*/ 6210 h 10000"/>
                <a:gd name="connsiteX35" fmla="*/ 451 w 10031"/>
                <a:gd name="connsiteY35" fmla="*/ 6281 h 10000"/>
                <a:gd name="connsiteX36" fmla="*/ 319 w 10031"/>
                <a:gd name="connsiteY36" fmla="*/ 6348 h 10000"/>
                <a:gd name="connsiteX37" fmla="*/ 424 w 10031"/>
                <a:gd name="connsiteY37" fmla="*/ 6419 h 10000"/>
                <a:gd name="connsiteX38" fmla="*/ 555 w 10031"/>
                <a:gd name="connsiteY38" fmla="*/ 7002 h 10000"/>
                <a:gd name="connsiteX39" fmla="*/ 398 w 10031"/>
                <a:gd name="connsiteY39" fmla="*/ 7073 h 10000"/>
                <a:gd name="connsiteX40" fmla="*/ 582 w 10031"/>
                <a:gd name="connsiteY40" fmla="*/ 7126 h 10000"/>
                <a:gd name="connsiteX41" fmla="*/ 424 w 10031"/>
                <a:gd name="connsiteY41" fmla="*/ 7197 h 10000"/>
                <a:gd name="connsiteX42" fmla="*/ 608 w 10031"/>
                <a:gd name="connsiteY42" fmla="*/ 7268 h 10000"/>
                <a:gd name="connsiteX43" fmla="*/ 2690 w 10031"/>
                <a:gd name="connsiteY43" fmla="*/ 7321 h 10000"/>
                <a:gd name="connsiteX44" fmla="*/ 2244 w 10031"/>
                <a:gd name="connsiteY44" fmla="*/ 7389 h 10000"/>
                <a:gd name="connsiteX45" fmla="*/ 2118 w 10031"/>
                <a:gd name="connsiteY45" fmla="*/ 7460 h 10000"/>
                <a:gd name="connsiteX46" fmla="*/ 3576 w 10031"/>
                <a:gd name="connsiteY46" fmla="*/ 7531 h 10000"/>
                <a:gd name="connsiteX47" fmla="*/ 4383 w 10031"/>
                <a:gd name="connsiteY47" fmla="*/ 7584 h 10000"/>
                <a:gd name="connsiteX48" fmla="*/ 4069 w 10031"/>
                <a:gd name="connsiteY48" fmla="*/ 7655 h 10000"/>
                <a:gd name="connsiteX49" fmla="*/ 2039 w 10031"/>
                <a:gd name="connsiteY49" fmla="*/ 7726 h 10000"/>
                <a:gd name="connsiteX50" fmla="*/ 1725 w 10031"/>
                <a:gd name="connsiteY50" fmla="*/ 7780 h 10000"/>
                <a:gd name="connsiteX51" fmla="*/ 1284 w 10031"/>
                <a:gd name="connsiteY51" fmla="*/ 7851 h 10000"/>
                <a:gd name="connsiteX52" fmla="*/ 1489 w 10031"/>
                <a:gd name="connsiteY52" fmla="*/ 7918 h 10000"/>
                <a:gd name="connsiteX53" fmla="*/ 5500 w 10031"/>
                <a:gd name="connsiteY53" fmla="*/ 7989 h 10000"/>
                <a:gd name="connsiteX54" fmla="*/ 10031 w 10031"/>
                <a:gd name="connsiteY54" fmla="*/ 8043 h 10000"/>
                <a:gd name="connsiteX55" fmla="*/ 4200 w 10031"/>
                <a:gd name="connsiteY55" fmla="*/ 8114 h 10000"/>
                <a:gd name="connsiteX56" fmla="*/ 1777 w 10031"/>
                <a:gd name="connsiteY56" fmla="*/ 8185 h 10000"/>
                <a:gd name="connsiteX57" fmla="*/ 1337 w 10031"/>
                <a:gd name="connsiteY57" fmla="*/ 8238 h 10000"/>
                <a:gd name="connsiteX58" fmla="*/ 4436 w 10031"/>
                <a:gd name="connsiteY58" fmla="*/ 8309 h 10000"/>
                <a:gd name="connsiteX59" fmla="*/ 4305 w 10031"/>
                <a:gd name="connsiteY59" fmla="*/ 8377 h 10000"/>
                <a:gd name="connsiteX60" fmla="*/ 1541 w 10031"/>
                <a:gd name="connsiteY60" fmla="*/ 8430 h 10000"/>
                <a:gd name="connsiteX61" fmla="*/ 529 w 10031"/>
                <a:gd name="connsiteY61" fmla="*/ 8501 h 10000"/>
                <a:gd name="connsiteX62" fmla="*/ 1075 w 10031"/>
                <a:gd name="connsiteY62" fmla="*/ 8572 h 10000"/>
                <a:gd name="connsiteX63" fmla="*/ 293 w 10031"/>
                <a:gd name="connsiteY63" fmla="*/ 8643 h 10000"/>
                <a:gd name="connsiteX64" fmla="*/ 3576 w 10031"/>
                <a:gd name="connsiteY64" fmla="*/ 8696 h 10000"/>
                <a:gd name="connsiteX65" fmla="*/ 424 w 10031"/>
                <a:gd name="connsiteY65" fmla="*/ 8767 h 10000"/>
                <a:gd name="connsiteX66" fmla="*/ 2296 w 10031"/>
                <a:gd name="connsiteY66" fmla="*/ 8838 h 10000"/>
                <a:gd name="connsiteX67" fmla="*/ 319 w 10031"/>
                <a:gd name="connsiteY67" fmla="*/ 8888 h 10000"/>
                <a:gd name="connsiteX68" fmla="*/ 293 w 10031"/>
                <a:gd name="connsiteY68" fmla="*/ 8959 h 10000"/>
                <a:gd name="connsiteX69" fmla="*/ 555 w 10031"/>
                <a:gd name="connsiteY69" fmla="*/ 9030 h 10000"/>
                <a:gd name="connsiteX70" fmla="*/ 346 w 10031"/>
                <a:gd name="connsiteY70" fmla="*/ 9101 h 10000"/>
                <a:gd name="connsiteX71" fmla="*/ 188 w 10031"/>
                <a:gd name="connsiteY71" fmla="*/ 9226 h 10000"/>
                <a:gd name="connsiteX72" fmla="*/ 319 w 10031"/>
                <a:gd name="connsiteY72" fmla="*/ 9297 h 10000"/>
                <a:gd name="connsiteX73" fmla="*/ 398 w 10031"/>
                <a:gd name="connsiteY73" fmla="*/ 9350 h 10000"/>
                <a:gd name="connsiteX74" fmla="*/ 608 w 10031"/>
                <a:gd name="connsiteY74" fmla="*/ 9488 h 10000"/>
                <a:gd name="connsiteX75" fmla="*/ 707 w 10031"/>
                <a:gd name="connsiteY75" fmla="*/ 9542 h 10000"/>
                <a:gd name="connsiteX76" fmla="*/ 2244 w 10031"/>
                <a:gd name="connsiteY76" fmla="*/ 9560 h 10000"/>
                <a:gd name="connsiteX77" fmla="*/ 2873 w 10031"/>
                <a:gd name="connsiteY77" fmla="*/ 9613 h 10000"/>
                <a:gd name="connsiteX78" fmla="*/ 503 w 10031"/>
                <a:gd name="connsiteY78" fmla="*/ 9684 h 10000"/>
                <a:gd name="connsiteX79" fmla="*/ 346 w 10031"/>
                <a:gd name="connsiteY79" fmla="*/ 9755 h 10000"/>
                <a:gd name="connsiteX80" fmla="*/ 555 w 10031"/>
                <a:gd name="connsiteY80" fmla="*/ 9808 h 10000"/>
                <a:gd name="connsiteX81" fmla="*/ 786 w 10031"/>
                <a:gd name="connsiteY81" fmla="*/ 9879 h 10000"/>
                <a:gd name="connsiteX82" fmla="*/ 734 w 10031"/>
                <a:gd name="connsiteY82" fmla="*/ 9947 h 10000"/>
                <a:gd name="connsiteX83" fmla="*/ 1153 w 10031"/>
                <a:gd name="connsiteY83" fmla="*/ 10000 h 10000"/>
                <a:gd name="connsiteX84" fmla="*/ 31 w 10031"/>
                <a:gd name="connsiteY84" fmla="*/ 10000 h 10000"/>
                <a:gd name="connsiteX85" fmla="*/ 31 w 10031"/>
                <a:gd name="connsiteY85" fmla="*/ 0 h 10000"/>
                <a:gd name="connsiteX0" fmla="*/ 31 w 10031"/>
                <a:gd name="connsiteY0" fmla="*/ 0 h 10000"/>
                <a:gd name="connsiteX1" fmla="*/ 6051 w 10031"/>
                <a:gd name="connsiteY1" fmla="*/ 0 h 10000"/>
                <a:gd name="connsiteX2" fmla="*/ 6151 w 10031"/>
                <a:gd name="connsiteY2" fmla="*/ 71 h 10000"/>
                <a:gd name="connsiteX3" fmla="*/ 7871 w 10031"/>
                <a:gd name="connsiteY3" fmla="*/ 142 h 10000"/>
                <a:gd name="connsiteX4" fmla="*/ 6984 w 10031"/>
                <a:gd name="connsiteY4" fmla="*/ 195 h 10000"/>
                <a:gd name="connsiteX5" fmla="*/ 6124 w 10031"/>
                <a:gd name="connsiteY5" fmla="*/ 266 h 10000"/>
                <a:gd name="connsiteX6" fmla="*/ 5998 w 10031"/>
                <a:gd name="connsiteY6" fmla="*/ 334 h 10000"/>
                <a:gd name="connsiteX7" fmla="*/ 6077 w 10031"/>
                <a:gd name="connsiteY7" fmla="*/ 405 h 10000"/>
                <a:gd name="connsiteX8" fmla="*/ 5086 w 10031"/>
                <a:gd name="connsiteY8" fmla="*/ 458 h 10000"/>
                <a:gd name="connsiteX9" fmla="*/ 917 w 10031"/>
                <a:gd name="connsiteY9" fmla="*/ 529 h 10000"/>
                <a:gd name="connsiteX10" fmla="*/ 1022 w 10031"/>
                <a:gd name="connsiteY10" fmla="*/ 600 h 10000"/>
                <a:gd name="connsiteX11" fmla="*/ 1310 w 10031"/>
                <a:gd name="connsiteY11" fmla="*/ 654 h 10000"/>
                <a:gd name="connsiteX12" fmla="*/ 1048 w 10031"/>
                <a:gd name="connsiteY12" fmla="*/ 725 h 10000"/>
                <a:gd name="connsiteX13" fmla="*/ 2013 w 10031"/>
                <a:gd name="connsiteY13" fmla="*/ 792 h 10000"/>
                <a:gd name="connsiteX14" fmla="*/ 2454 w 10031"/>
                <a:gd name="connsiteY14" fmla="*/ 863 h 10000"/>
                <a:gd name="connsiteX15" fmla="*/ 42 w 10031"/>
                <a:gd name="connsiteY15" fmla="*/ 890 h 10000"/>
                <a:gd name="connsiteX16" fmla="*/ 84 w 10031"/>
                <a:gd name="connsiteY16" fmla="*/ 2936 h 10000"/>
                <a:gd name="connsiteX17" fmla="*/ 1751 w 10031"/>
                <a:gd name="connsiteY17" fmla="*/ 3016 h 10000"/>
                <a:gd name="connsiteX18" fmla="*/ 5631 w 10031"/>
                <a:gd name="connsiteY18" fmla="*/ 3087 h 10000"/>
                <a:gd name="connsiteX19" fmla="*/ 1284 w 10031"/>
                <a:gd name="connsiteY19" fmla="*/ 3140 h 10000"/>
                <a:gd name="connsiteX20" fmla="*/ 0 w 10031"/>
                <a:gd name="connsiteY20" fmla="*/ 3235 h 10000"/>
                <a:gd name="connsiteX21" fmla="*/ 21 w 10031"/>
                <a:gd name="connsiteY21" fmla="*/ 4031 h 10000"/>
                <a:gd name="connsiteX22" fmla="*/ 760 w 10031"/>
                <a:gd name="connsiteY22" fmla="*/ 4128 h 10000"/>
                <a:gd name="connsiteX23" fmla="*/ 786 w 10031"/>
                <a:gd name="connsiteY23" fmla="*/ 4199 h 10000"/>
                <a:gd name="connsiteX24" fmla="*/ 917 w 10031"/>
                <a:gd name="connsiteY24" fmla="*/ 4252 h 10000"/>
                <a:gd name="connsiteX25" fmla="*/ 21 w 10031"/>
                <a:gd name="connsiteY25" fmla="*/ 4329 h 10000"/>
                <a:gd name="connsiteX26" fmla="*/ 32 w 10031"/>
                <a:gd name="connsiteY26" fmla="*/ 5480 h 10000"/>
                <a:gd name="connsiteX27" fmla="*/ 424 w 10031"/>
                <a:gd name="connsiteY27" fmla="*/ 5503 h 10000"/>
                <a:gd name="connsiteX28" fmla="*/ 424 w 10031"/>
                <a:gd name="connsiteY28" fmla="*/ 5556 h 10000"/>
                <a:gd name="connsiteX29" fmla="*/ 267 w 10031"/>
                <a:gd name="connsiteY29" fmla="*/ 5627 h 10000"/>
                <a:gd name="connsiteX30" fmla="*/ 215 w 10031"/>
                <a:gd name="connsiteY30" fmla="*/ 5698 h 10000"/>
                <a:gd name="connsiteX31" fmla="*/ 136 w 10031"/>
                <a:gd name="connsiteY31" fmla="*/ 5769 h 10000"/>
                <a:gd name="connsiteX32" fmla="*/ 32 w 10031"/>
                <a:gd name="connsiteY32" fmla="*/ 5800 h 10000"/>
                <a:gd name="connsiteX33" fmla="*/ 32 w 10031"/>
                <a:gd name="connsiteY33" fmla="*/ 6197 h 10000"/>
                <a:gd name="connsiteX34" fmla="*/ 372 w 10031"/>
                <a:gd name="connsiteY34" fmla="*/ 6210 h 10000"/>
                <a:gd name="connsiteX35" fmla="*/ 451 w 10031"/>
                <a:gd name="connsiteY35" fmla="*/ 6281 h 10000"/>
                <a:gd name="connsiteX36" fmla="*/ 319 w 10031"/>
                <a:gd name="connsiteY36" fmla="*/ 6348 h 10000"/>
                <a:gd name="connsiteX37" fmla="*/ 424 w 10031"/>
                <a:gd name="connsiteY37" fmla="*/ 6419 h 10000"/>
                <a:gd name="connsiteX38" fmla="*/ 555 w 10031"/>
                <a:gd name="connsiteY38" fmla="*/ 7002 h 10000"/>
                <a:gd name="connsiteX39" fmla="*/ 398 w 10031"/>
                <a:gd name="connsiteY39" fmla="*/ 7073 h 10000"/>
                <a:gd name="connsiteX40" fmla="*/ 582 w 10031"/>
                <a:gd name="connsiteY40" fmla="*/ 7126 h 10000"/>
                <a:gd name="connsiteX41" fmla="*/ 424 w 10031"/>
                <a:gd name="connsiteY41" fmla="*/ 7197 h 10000"/>
                <a:gd name="connsiteX42" fmla="*/ 608 w 10031"/>
                <a:gd name="connsiteY42" fmla="*/ 7268 h 10000"/>
                <a:gd name="connsiteX43" fmla="*/ 2690 w 10031"/>
                <a:gd name="connsiteY43" fmla="*/ 7321 h 10000"/>
                <a:gd name="connsiteX44" fmla="*/ 2244 w 10031"/>
                <a:gd name="connsiteY44" fmla="*/ 7389 h 10000"/>
                <a:gd name="connsiteX45" fmla="*/ 2118 w 10031"/>
                <a:gd name="connsiteY45" fmla="*/ 7460 h 10000"/>
                <a:gd name="connsiteX46" fmla="*/ 3576 w 10031"/>
                <a:gd name="connsiteY46" fmla="*/ 7531 h 10000"/>
                <a:gd name="connsiteX47" fmla="*/ 4383 w 10031"/>
                <a:gd name="connsiteY47" fmla="*/ 7584 h 10000"/>
                <a:gd name="connsiteX48" fmla="*/ 4069 w 10031"/>
                <a:gd name="connsiteY48" fmla="*/ 7655 h 10000"/>
                <a:gd name="connsiteX49" fmla="*/ 2039 w 10031"/>
                <a:gd name="connsiteY49" fmla="*/ 7726 h 10000"/>
                <a:gd name="connsiteX50" fmla="*/ 1725 w 10031"/>
                <a:gd name="connsiteY50" fmla="*/ 7780 h 10000"/>
                <a:gd name="connsiteX51" fmla="*/ 1284 w 10031"/>
                <a:gd name="connsiteY51" fmla="*/ 7851 h 10000"/>
                <a:gd name="connsiteX52" fmla="*/ 1489 w 10031"/>
                <a:gd name="connsiteY52" fmla="*/ 7918 h 10000"/>
                <a:gd name="connsiteX53" fmla="*/ 5500 w 10031"/>
                <a:gd name="connsiteY53" fmla="*/ 7989 h 10000"/>
                <a:gd name="connsiteX54" fmla="*/ 10031 w 10031"/>
                <a:gd name="connsiteY54" fmla="*/ 8043 h 10000"/>
                <a:gd name="connsiteX55" fmla="*/ 4200 w 10031"/>
                <a:gd name="connsiteY55" fmla="*/ 8114 h 10000"/>
                <a:gd name="connsiteX56" fmla="*/ 1777 w 10031"/>
                <a:gd name="connsiteY56" fmla="*/ 8185 h 10000"/>
                <a:gd name="connsiteX57" fmla="*/ 1337 w 10031"/>
                <a:gd name="connsiteY57" fmla="*/ 8238 h 10000"/>
                <a:gd name="connsiteX58" fmla="*/ 4436 w 10031"/>
                <a:gd name="connsiteY58" fmla="*/ 8309 h 10000"/>
                <a:gd name="connsiteX59" fmla="*/ 4305 w 10031"/>
                <a:gd name="connsiteY59" fmla="*/ 8377 h 10000"/>
                <a:gd name="connsiteX60" fmla="*/ 1541 w 10031"/>
                <a:gd name="connsiteY60" fmla="*/ 8430 h 10000"/>
                <a:gd name="connsiteX61" fmla="*/ 529 w 10031"/>
                <a:gd name="connsiteY61" fmla="*/ 8501 h 10000"/>
                <a:gd name="connsiteX62" fmla="*/ 1075 w 10031"/>
                <a:gd name="connsiteY62" fmla="*/ 8572 h 10000"/>
                <a:gd name="connsiteX63" fmla="*/ 293 w 10031"/>
                <a:gd name="connsiteY63" fmla="*/ 8643 h 10000"/>
                <a:gd name="connsiteX64" fmla="*/ 3576 w 10031"/>
                <a:gd name="connsiteY64" fmla="*/ 8696 h 10000"/>
                <a:gd name="connsiteX65" fmla="*/ 424 w 10031"/>
                <a:gd name="connsiteY65" fmla="*/ 8767 h 10000"/>
                <a:gd name="connsiteX66" fmla="*/ 2296 w 10031"/>
                <a:gd name="connsiteY66" fmla="*/ 8838 h 10000"/>
                <a:gd name="connsiteX67" fmla="*/ 319 w 10031"/>
                <a:gd name="connsiteY67" fmla="*/ 8888 h 10000"/>
                <a:gd name="connsiteX68" fmla="*/ 293 w 10031"/>
                <a:gd name="connsiteY68" fmla="*/ 8959 h 10000"/>
                <a:gd name="connsiteX69" fmla="*/ 555 w 10031"/>
                <a:gd name="connsiteY69" fmla="*/ 9030 h 10000"/>
                <a:gd name="connsiteX70" fmla="*/ 346 w 10031"/>
                <a:gd name="connsiteY70" fmla="*/ 9101 h 10000"/>
                <a:gd name="connsiteX71" fmla="*/ 188 w 10031"/>
                <a:gd name="connsiteY71" fmla="*/ 9226 h 10000"/>
                <a:gd name="connsiteX72" fmla="*/ 319 w 10031"/>
                <a:gd name="connsiteY72" fmla="*/ 9297 h 10000"/>
                <a:gd name="connsiteX73" fmla="*/ 398 w 10031"/>
                <a:gd name="connsiteY73" fmla="*/ 9350 h 10000"/>
                <a:gd name="connsiteX74" fmla="*/ 608 w 10031"/>
                <a:gd name="connsiteY74" fmla="*/ 9488 h 10000"/>
                <a:gd name="connsiteX75" fmla="*/ 707 w 10031"/>
                <a:gd name="connsiteY75" fmla="*/ 9542 h 10000"/>
                <a:gd name="connsiteX76" fmla="*/ 2244 w 10031"/>
                <a:gd name="connsiteY76" fmla="*/ 9560 h 10000"/>
                <a:gd name="connsiteX77" fmla="*/ 2873 w 10031"/>
                <a:gd name="connsiteY77" fmla="*/ 9613 h 10000"/>
                <a:gd name="connsiteX78" fmla="*/ 503 w 10031"/>
                <a:gd name="connsiteY78" fmla="*/ 9684 h 10000"/>
                <a:gd name="connsiteX79" fmla="*/ 346 w 10031"/>
                <a:gd name="connsiteY79" fmla="*/ 9755 h 10000"/>
                <a:gd name="connsiteX80" fmla="*/ 555 w 10031"/>
                <a:gd name="connsiteY80" fmla="*/ 9808 h 10000"/>
                <a:gd name="connsiteX81" fmla="*/ 786 w 10031"/>
                <a:gd name="connsiteY81" fmla="*/ 9879 h 10000"/>
                <a:gd name="connsiteX82" fmla="*/ 734 w 10031"/>
                <a:gd name="connsiteY82" fmla="*/ 9947 h 10000"/>
                <a:gd name="connsiteX83" fmla="*/ 1153 w 10031"/>
                <a:gd name="connsiteY83" fmla="*/ 10000 h 10000"/>
                <a:gd name="connsiteX84" fmla="*/ 31 w 10031"/>
                <a:gd name="connsiteY84" fmla="*/ 10000 h 10000"/>
                <a:gd name="connsiteX85" fmla="*/ 31 w 10031"/>
                <a:gd name="connsiteY85" fmla="*/ 0 h 10000"/>
                <a:gd name="connsiteX0" fmla="*/ 31 w 10031"/>
                <a:gd name="connsiteY0" fmla="*/ 0 h 10000"/>
                <a:gd name="connsiteX1" fmla="*/ 6051 w 10031"/>
                <a:gd name="connsiteY1" fmla="*/ 0 h 10000"/>
                <a:gd name="connsiteX2" fmla="*/ 6151 w 10031"/>
                <a:gd name="connsiteY2" fmla="*/ 71 h 10000"/>
                <a:gd name="connsiteX3" fmla="*/ 7871 w 10031"/>
                <a:gd name="connsiteY3" fmla="*/ 142 h 10000"/>
                <a:gd name="connsiteX4" fmla="*/ 6984 w 10031"/>
                <a:gd name="connsiteY4" fmla="*/ 195 h 10000"/>
                <a:gd name="connsiteX5" fmla="*/ 6124 w 10031"/>
                <a:gd name="connsiteY5" fmla="*/ 266 h 10000"/>
                <a:gd name="connsiteX6" fmla="*/ 5998 w 10031"/>
                <a:gd name="connsiteY6" fmla="*/ 334 h 10000"/>
                <a:gd name="connsiteX7" fmla="*/ 6077 w 10031"/>
                <a:gd name="connsiteY7" fmla="*/ 405 h 10000"/>
                <a:gd name="connsiteX8" fmla="*/ 5086 w 10031"/>
                <a:gd name="connsiteY8" fmla="*/ 458 h 10000"/>
                <a:gd name="connsiteX9" fmla="*/ 917 w 10031"/>
                <a:gd name="connsiteY9" fmla="*/ 529 h 10000"/>
                <a:gd name="connsiteX10" fmla="*/ 1022 w 10031"/>
                <a:gd name="connsiteY10" fmla="*/ 600 h 10000"/>
                <a:gd name="connsiteX11" fmla="*/ 1310 w 10031"/>
                <a:gd name="connsiteY11" fmla="*/ 654 h 10000"/>
                <a:gd name="connsiteX12" fmla="*/ 1048 w 10031"/>
                <a:gd name="connsiteY12" fmla="*/ 725 h 10000"/>
                <a:gd name="connsiteX13" fmla="*/ 2013 w 10031"/>
                <a:gd name="connsiteY13" fmla="*/ 792 h 10000"/>
                <a:gd name="connsiteX14" fmla="*/ 2454 w 10031"/>
                <a:gd name="connsiteY14" fmla="*/ 863 h 10000"/>
                <a:gd name="connsiteX15" fmla="*/ 42 w 10031"/>
                <a:gd name="connsiteY15" fmla="*/ 890 h 10000"/>
                <a:gd name="connsiteX16" fmla="*/ 84 w 10031"/>
                <a:gd name="connsiteY16" fmla="*/ 2936 h 10000"/>
                <a:gd name="connsiteX17" fmla="*/ 1751 w 10031"/>
                <a:gd name="connsiteY17" fmla="*/ 3016 h 10000"/>
                <a:gd name="connsiteX18" fmla="*/ 5631 w 10031"/>
                <a:gd name="connsiteY18" fmla="*/ 3087 h 10000"/>
                <a:gd name="connsiteX19" fmla="*/ 1284 w 10031"/>
                <a:gd name="connsiteY19" fmla="*/ 3140 h 10000"/>
                <a:gd name="connsiteX20" fmla="*/ 0 w 10031"/>
                <a:gd name="connsiteY20" fmla="*/ 3235 h 10000"/>
                <a:gd name="connsiteX21" fmla="*/ 21 w 10031"/>
                <a:gd name="connsiteY21" fmla="*/ 4031 h 10000"/>
                <a:gd name="connsiteX22" fmla="*/ 760 w 10031"/>
                <a:gd name="connsiteY22" fmla="*/ 4128 h 10000"/>
                <a:gd name="connsiteX23" fmla="*/ 786 w 10031"/>
                <a:gd name="connsiteY23" fmla="*/ 4199 h 10000"/>
                <a:gd name="connsiteX24" fmla="*/ 917 w 10031"/>
                <a:gd name="connsiteY24" fmla="*/ 4252 h 10000"/>
                <a:gd name="connsiteX25" fmla="*/ 21 w 10031"/>
                <a:gd name="connsiteY25" fmla="*/ 4329 h 10000"/>
                <a:gd name="connsiteX26" fmla="*/ 32 w 10031"/>
                <a:gd name="connsiteY26" fmla="*/ 5480 h 10000"/>
                <a:gd name="connsiteX27" fmla="*/ 424 w 10031"/>
                <a:gd name="connsiteY27" fmla="*/ 5503 h 10000"/>
                <a:gd name="connsiteX28" fmla="*/ 424 w 10031"/>
                <a:gd name="connsiteY28" fmla="*/ 5556 h 10000"/>
                <a:gd name="connsiteX29" fmla="*/ 267 w 10031"/>
                <a:gd name="connsiteY29" fmla="*/ 5627 h 10000"/>
                <a:gd name="connsiteX30" fmla="*/ 215 w 10031"/>
                <a:gd name="connsiteY30" fmla="*/ 5698 h 10000"/>
                <a:gd name="connsiteX31" fmla="*/ 136 w 10031"/>
                <a:gd name="connsiteY31" fmla="*/ 5769 h 10000"/>
                <a:gd name="connsiteX32" fmla="*/ 32 w 10031"/>
                <a:gd name="connsiteY32" fmla="*/ 5800 h 10000"/>
                <a:gd name="connsiteX33" fmla="*/ 32 w 10031"/>
                <a:gd name="connsiteY33" fmla="*/ 6197 h 10000"/>
                <a:gd name="connsiteX34" fmla="*/ 372 w 10031"/>
                <a:gd name="connsiteY34" fmla="*/ 6210 h 10000"/>
                <a:gd name="connsiteX35" fmla="*/ 451 w 10031"/>
                <a:gd name="connsiteY35" fmla="*/ 6281 h 10000"/>
                <a:gd name="connsiteX36" fmla="*/ 319 w 10031"/>
                <a:gd name="connsiteY36" fmla="*/ 6348 h 10000"/>
                <a:gd name="connsiteX37" fmla="*/ 424 w 10031"/>
                <a:gd name="connsiteY37" fmla="*/ 6419 h 10000"/>
                <a:gd name="connsiteX38" fmla="*/ 555 w 10031"/>
                <a:gd name="connsiteY38" fmla="*/ 7002 h 10000"/>
                <a:gd name="connsiteX39" fmla="*/ 398 w 10031"/>
                <a:gd name="connsiteY39" fmla="*/ 7073 h 10000"/>
                <a:gd name="connsiteX40" fmla="*/ 582 w 10031"/>
                <a:gd name="connsiteY40" fmla="*/ 7126 h 10000"/>
                <a:gd name="connsiteX41" fmla="*/ 424 w 10031"/>
                <a:gd name="connsiteY41" fmla="*/ 7197 h 10000"/>
                <a:gd name="connsiteX42" fmla="*/ 608 w 10031"/>
                <a:gd name="connsiteY42" fmla="*/ 7268 h 10000"/>
                <a:gd name="connsiteX43" fmla="*/ 2690 w 10031"/>
                <a:gd name="connsiteY43" fmla="*/ 7321 h 10000"/>
                <a:gd name="connsiteX44" fmla="*/ 2244 w 10031"/>
                <a:gd name="connsiteY44" fmla="*/ 7389 h 10000"/>
                <a:gd name="connsiteX45" fmla="*/ 2118 w 10031"/>
                <a:gd name="connsiteY45" fmla="*/ 7460 h 10000"/>
                <a:gd name="connsiteX46" fmla="*/ 3576 w 10031"/>
                <a:gd name="connsiteY46" fmla="*/ 7531 h 10000"/>
                <a:gd name="connsiteX47" fmla="*/ 4383 w 10031"/>
                <a:gd name="connsiteY47" fmla="*/ 7584 h 10000"/>
                <a:gd name="connsiteX48" fmla="*/ 4069 w 10031"/>
                <a:gd name="connsiteY48" fmla="*/ 7655 h 10000"/>
                <a:gd name="connsiteX49" fmla="*/ 2039 w 10031"/>
                <a:gd name="connsiteY49" fmla="*/ 7726 h 10000"/>
                <a:gd name="connsiteX50" fmla="*/ 1725 w 10031"/>
                <a:gd name="connsiteY50" fmla="*/ 7780 h 10000"/>
                <a:gd name="connsiteX51" fmla="*/ 1284 w 10031"/>
                <a:gd name="connsiteY51" fmla="*/ 7851 h 10000"/>
                <a:gd name="connsiteX52" fmla="*/ 1489 w 10031"/>
                <a:gd name="connsiteY52" fmla="*/ 7918 h 10000"/>
                <a:gd name="connsiteX53" fmla="*/ 5500 w 10031"/>
                <a:gd name="connsiteY53" fmla="*/ 7989 h 10000"/>
                <a:gd name="connsiteX54" fmla="*/ 10031 w 10031"/>
                <a:gd name="connsiteY54" fmla="*/ 8043 h 10000"/>
                <a:gd name="connsiteX55" fmla="*/ 4200 w 10031"/>
                <a:gd name="connsiteY55" fmla="*/ 8114 h 10000"/>
                <a:gd name="connsiteX56" fmla="*/ 1777 w 10031"/>
                <a:gd name="connsiteY56" fmla="*/ 8185 h 10000"/>
                <a:gd name="connsiteX57" fmla="*/ 1337 w 10031"/>
                <a:gd name="connsiteY57" fmla="*/ 8238 h 10000"/>
                <a:gd name="connsiteX58" fmla="*/ 4436 w 10031"/>
                <a:gd name="connsiteY58" fmla="*/ 8309 h 10000"/>
                <a:gd name="connsiteX59" fmla="*/ 4305 w 10031"/>
                <a:gd name="connsiteY59" fmla="*/ 8377 h 10000"/>
                <a:gd name="connsiteX60" fmla="*/ 1541 w 10031"/>
                <a:gd name="connsiteY60" fmla="*/ 8430 h 10000"/>
                <a:gd name="connsiteX61" fmla="*/ 529 w 10031"/>
                <a:gd name="connsiteY61" fmla="*/ 8501 h 10000"/>
                <a:gd name="connsiteX62" fmla="*/ 1075 w 10031"/>
                <a:gd name="connsiteY62" fmla="*/ 8572 h 10000"/>
                <a:gd name="connsiteX63" fmla="*/ 293 w 10031"/>
                <a:gd name="connsiteY63" fmla="*/ 8643 h 10000"/>
                <a:gd name="connsiteX64" fmla="*/ 3576 w 10031"/>
                <a:gd name="connsiteY64" fmla="*/ 8696 h 10000"/>
                <a:gd name="connsiteX65" fmla="*/ 424 w 10031"/>
                <a:gd name="connsiteY65" fmla="*/ 8767 h 10000"/>
                <a:gd name="connsiteX66" fmla="*/ 2296 w 10031"/>
                <a:gd name="connsiteY66" fmla="*/ 8838 h 10000"/>
                <a:gd name="connsiteX67" fmla="*/ 319 w 10031"/>
                <a:gd name="connsiteY67" fmla="*/ 8888 h 10000"/>
                <a:gd name="connsiteX68" fmla="*/ 293 w 10031"/>
                <a:gd name="connsiteY68" fmla="*/ 8959 h 10000"/>
                <a:gd name="connsiteX69" fmla="*/ 555 w 10031"/>
                <a:gd name="connsiteY69" fmla="*/ 9030 h 10000"/>
                <a:gd name="connsiteX70" fmla="*/ 346 w 10031"/>
                <a:gd name="connsiteY70" fmla="*/ 9101 h 10000"/>
                <a:gd name="connsiteX71" fmla="*/ 188 w 10031"/>
                <a:gd name="connsiteY71" fmla="*/ 9226 h 10000"/>
                <a:gd name="connsiteX72" fmla="*/ 319 w 10031"/>
                <a:gd name="connsiteY72" fmla="*/ 9297 h 10000"/>
                <a:gd name="connsiteX73" fmla="*/ 398 w 10031"/>
                <a:gd name="connsiteY73" fmla="*/ 9350 h 10000"/>
                <a:gd name="connsiteX74" fmla="*/ 608 w 10031"/>
                <a:gd name="connsiteY74" fmla="*/ 9488 h 10000"/>
                <a:gd name="connsiteX75" fmla="*/ 707 w 10031"/>
                <a:gd name="connsiteY75" fmla="*/ 9542 h 10000"/>
                <a:gd name="connsiteX76" fmla="*/ 2244 w 10031"/>
                <a:gd name="connsiteY76" fmla="*/ 9560 h 10000"/>
                <a:gd name="connsiteX77" fmla="*/ 2873 w 10031"/>
                <a:gd name="connsiteY77" fmla="*/ 9613 h 10000"/>
                <a:gd name="connsiteX78" fmla="*/ 503 w 10031"/>
                <a:gd name="connsiteY78" fmla="*/ 9684 h 10000"/>
                <a:gd name="connsiteX79" fmla="*/ 346 w 10031"/>
                <a:gd name="connsiteY79" fmla="*/ 9755 h 10000"/>
                <a:gd name="connsiteX80" fmla="*/ 555 w 10031"/>
                <a:gd name="connsiteY80" fmla="*/ 9808 h 10000"/>
                <a:gd name="connsiteX81" fmla="*/ 786 w 10031"/>
                <a:gd name="connsiteY81" fmla="*/ 9879 h 10000"/>
                <a:gd name="connsiteX82" fmla="*/ 734 w 10031"/>
                <a:gd name="connsiteY82" fmla="*/ 9947 h 10000"/>
                <a:gd name="connsiteX83" fmla="*/ 1153 w 10031"/>
                <a:gd name="connsiteY83" fmla="*/ 10000 h 10000"/>
                <a:gd name="connsiteX84" fmla="*/ 31 w 10031"/>
                <a:gd name="connsiteY84" fmla="*/ 10000 h 10000"/>
                <a:gd name="connsiteX85" fmla="*/ 31 w 10031"/>
                <a:gd name="connsiteY85" fmla="*/ 0 h 10000"/>
                <a:gd name="connsiteX0" fmla="*/ 31 w 10031"/>
                <a:gd name="connsiteY0" fmla="*/ 0 h 10000"/>
                <a:gd name="connsiteX1" fmla="*/ 6051 w 10031"/>
                <a:gd name="connsiteY1" fmla="*/ 0 h 10000"/>
                <a:gd name="connsiteX2" fmla="*/ 6151 w 10031"/>
                <a:gd name="connsiteY2" fmla="*/ 71 h 10000"/>
                <a:gd name="connsiteX3" fmla="*/ 7871 w 10031"/>
                <a:gd name="connsiteY3" fmla="*/ 142 h 10000"/>
                <a:gd name="connsiteX4" fmla="*/ 6984 w 10031"/>
                <a:gd name="connsiteY4" fmla="*/ 195 h 10000"/>
                <a:gd name="connsiteX5" fmla="*/ 6124 w 10031"/>
                <a:gd name="connsiteY5" fmla="*/ 266 h 10000"/>
                <a:gd name="connsiteX6" fmla="*/ 5998 w 10031"/>
                <a:gd name="connsiteY6" fmla="*/ 334 h 10000"/>
                <a:gd name="connsiteX7" fmla="*/ 6077 w 10031"/>
                <a:gd name="connsiteY7" fmla="*/ 405 h 10000"/>
                <a:gd name="connsiteX8" fmla="*/ 5086 w 10031"/>
                <a:gd name="connsiteY8" fmla="*/ 458 h 10000"/>
                <a:gd name="connsiteX9" fmla="*/ 917 w 10031"/>
                <a:gd name="connsiteY9" fmla="*/ 529 h 10000"/>
                <a:gd name="connsiteX10" fmla="*/ 1022 w 10031"/>
                <a:gd name="connsiteY10" fmla="*/ 600 h 10000"/>
                <a:gd name="connsiteX11" fmla="*/ 1310 w 10031"/>
                <a:gd name="connsiteY11" fmla="*/ 654 h 10000"/>
                <a:gd name="connsiteX12" fmla="*/ 1048 w 10031"/>
                <a:gd name="connsiteY12" fmla="*/ 725 h 10000"/>
                <a:gd name="connsiteX13" fmla="*/ 2013 w 10031"/>
                <a:gd name="connsiteY13" fmla="*/ 792 h 10000"/>
                <a:gd name="connsiteX14" fmla="*/ 2454 w 10031"/>
                <a:gd name="connsiteY14" fmla="*/ 863 h 10000"/>
                <a:gd name="connsiteX15" fmla="*/ 42 w 10031"/>
                <a:gd name="connsiteY15" fmla="*/ 890 h 10000"/>
                <a:gd name="connsiteX16" fmla="*/ 84 w 10031"/>
                <a:gd name="connsiteY16" fmla="*/ 2936 h 10000"/>
                <a:gd name="connsiteX17" fmla="*/ 1751 w 10031"/>
                <a:gd name="connsiteY17" fmla="*/ 3016 h 10000"/>
                <a:gd name="connsiteX18" fmla="*/ 5631 w 10031"/>
                <a:gd name="connsiteY18" fmla="*/ 3087 h 10000"/>
                <a:gd name="connsiteX19" fmla="*/ 1284 w 10031"/>
                <a:gd name="connsiteY19" fmla="*/ 3140 h 10000"/>
                <a:gd name="connsiteX20" fmla="*/ 0 w 10031"/>
                <a:gd name="connsiteY20" fmla="*/ 3235 h 10000"/>
                <a:gd name="connsiteX21" fmla="*/ 21 w 10031"/>
                <a:gd name="connsiteY21" fmla="*/ 4031 h 10000"/>
                <a:gd name="connsiteX22" fmla="*/ 760 w 10031"/>
                <a:gd name="connsiteY22" fmla="*/ 4128 h 10000"/>
                <a:gd name="connsiteX23" fmla="*/ 786 w 10031"/>
                <a:gd name="connsiteY23" fmla="*/ 4199 h 10000"/>
                <a:gd name="connsiteX24" fmla="*/ 917 w 10031"/>
                <a:gd name="connsiteY24" fmla="*/ 4252 h 10000"/>
                <a:gd name="connsiteX25" fmla="*/ 21 w 10031"/>
                <a:gd name="connsiteY25" fmla="*/ 4329 h 10000"/>
                <a:gd name="connsiteX26" fmla="*/ 32 w 10031"/>
                <a:gd name="connsiteY26" fmla="*/ 5480 h 10000"/>
                <a:gd name="connsiteX27" fmla="*/ 424 w 10031"/>
                <a:gd name="connsiteY27" fmla="*/ 5503 h 10000"/>
                <a:gd name="connsiteX28" fmla="*/ 424 w 10031"/>
                <a:gd name="connsiteY28" fmla="*/ 5556 h 10000"/>
                <a:gd name="connsiteX29" fmla="*/ 267 w 10031"/>
                <a:gd name="connsiteY29" fmla="*/ 5627 h 10000"/>
                <a:gd name="connsiteX30" fmla="*/ 215 w 10031"/>
                <a:gd name="connsiteY30" fmla="*/ 5698 h 10000"/>
                <a:gd name="connsiteX31" fmla="*/ 136 w 10031"/>
                <a:gd name="connsiteY31" fmla="*/ 5769 h 10000"/>
                <a:gd name="connsiteX32" fmla="*/ 32 w 10031"/>
                <a:gd name="connsiteY32" fmla="*/ 5800 h 10000"/>
                <a:gd name="connsiteX33" fmla="*/ 32 w 10031"/>
                <a:gd name="connsiteY33" fmla="*/ 6197 h 10000"/>
                <a:gd name="connsiteX34" fmla="*/ 372 w 10031"/>
                <a:gd name="connsiteY34" fmla="*/ 6210 h 10000"/>
                <a:gd name="connsiteX35" fmla="*/ 451 w 10031"/>
                <a:gd name="connsiteY35" fmla="*/ 6281 h 10000"/>
                <a:gd name="connsiteX36" fmla="*/ 319 w 10031"/>
                <a:gd name="connsiteY36" fmla="*/ 6348 h 10000"/>
                <a:gd name="connsiteX37" fmla="*/ 424 w 10031"/>
                <a:gd name="connsiteY37" fmla="*/ 6419 h 10000"/>
                <a:gd name="connsiteX38" fmla="*/ 21 w 10031"/>
                <a:gd name="connsiteY38" fmla="*/ 6503 h 10000"/>
                <a:gd name="connsiteX39" fmla="*/ 555 w 10031"/>
                <a:gd name="connsiteY39" fmla="*/ 7002 h 10000"/>
                <a:gd name="connsiteX40" fmla="*/ 398 w 10031"/>
                <a:gd name="connsiteY40" fmla="*/ 7073 h 10000"/>
                <a:gd name="connsiteX41" fmla="*/ 582 w 10031"/>
                <a:gd name="connsiteY41" fmla="*/ 7126 h 10000"/>
                <a:gd name="connsiteX42" fmla="*/ 424 w 10031"/>
                <a:gd name="connsiteY42" fmla="*/ 7197 h 10000"/>
                <a:gd name="connsiteX43" fmla="*/ 608 w 10031"/>
                <a:gd name="connsiteY43" fmla="*/ 7268 h 10000"/>
                <a:gd name="connsiteX44" fmla="*/ 2690 w 10031"/>
                <a:gd name="connsiteY44" fmla="*/ 7321 h 10000"/>
                <a:gd name="connsiteX45" fmla="*/ 2244 w 10031"/>
                <a:gd name="connsiteY45" fmla="*/ 7389 h 10000"/>
                <a:gd name="connsiteX46" fmla="*/ 2118 w 10031"/>
                <a:gd name="connsiteY46" fmla="*/ 7460 h 10000"/>
                <a:gd name="connsiteX47" fmla="*/ 3576 w 10031"/>
                <a:gd name="connsiteY47" fmla="*/ 7531 h 10000"/>
                <a:gd name="connsiteX48" fmla="*/ 4383 w 10031"/>
                <a:gd name="connsiteY48" fmla="*/ 7584 h 10000"/>
                <a:gd name="connsiteX49" fmla="*/ 4069 w 10031"/>
                <a:gd name="connsiteY49" fmla="*/ 7655 h 10000"/>
                <a:gd name="connsiteX50" fmla="*/ 2039 w 10031"/>
                <a:gd name="connsiteY50" fmla="*/ 7726 h 10000"/>
                <a:gd name="connsiteX51" fmla="*/ 1725 w 10031"/>
                <a:gd name="connsiteY51" fmla="*/ 7780 h 10000"/>
                <a:gd name="connsiteX52" fmla="*/ 1284 w 10031"/>
                <a:gd name="connsiteY52" fmla="*/ 7851 h 10000"/>
                <a:gd name="connsiteX53" fmla="*/ 1489 w 10031"/>
                <a:gd name="connsiteY53" fmla="*/ 7918 h 10000"/>
                <a:gd name="connsiteX54" fmla="*/ 5500 w 10031"/>
                <a:gd name="connsiteY54" fmla="*/ 7989 h 10000"/>
                <a:gd name="connsiteX55" fmla="*/ 10031 w 10031"/>
                <a:gd name="connsiteY55" fmla="*/ 8043 h 10000"/>
                <a:gd name="connsiteX56" fmla="*/ 4200 w 10031"/>
                <a:gd name="connsiteY56" fmla="*/ 8114 h 10000"/>
                <a:gd name="connsiteX57" fmla="*/ 1777 w 10031"/>
                <a:gd name="connsiteY57" fmla="*/ 8185 h 10000"/>
                <a:gd name="connsiteX58" fmla="*/ 1337 w 10031"/>
                <a:gd name="connsiteY58" fmla="*/ 8238 h 10000"/>
                <a:gd name="connsiteX59" fmla="*/ 4436 w 10031"/>
                <a:gd name="connsiteY59" fmla="*/ 8309 h 10000"/>
                <a:gd name="connsiteX60" fmla="*/ 4305 w 10031"/>
                <a:gd name="connsiteY60" fmla="*/ 8377 h 10000"/>
                <a:gd name="connsiteX61" fmla="*/ 1541 w 10031"/>
                <a:gd name="connsiteY61" fmla="*/ 8430 h 10000"/>
                <a:gd name="connsiteX62" fmla="*/ 529 w 10031"/>
                <a:gd name="connsiteY62" fmla="*/ 8501 h 10000"/>
                <a:gd name="connsiteX63" fmla="*/ 1075 w 10031"/>
                <a:gd name="connsiteY63" fmla="*/ 8572 h 10000"/>
                <a:gd name="connsiteX64" fmla="*/ 293 w 10031"/>
                <a:gd name="connsiteY64" fmla="*/ 8643 h 10000"/>
                <a:gd name="connsiteX65" fmla="*/ 3576 w 10031"/>
                <a:gd name="connsiteY65" fmla="*/ 8696 h 10000"/>
                <a:gd name="connsiteX66" fmla="*/ 424 w 10031"/>
                <a:gd name="connsiteY66" fmla="*/ 8767 h 10000"/>
                <a:gd name="connsiteX67" fmla="*/ 2296 w 10031"/>
                <a:gd name="connsiteY67" fmla="*/ 8838 h 10000"/>
                <a:gd name="connsiteX68" fmla="*/ 319 w 10031"/>
                <a:gd name="connsiteY68" fmla="*/ 8888 h 10000"/>
                <a:gd name="connsiteX69" fmla="*/ 293 w 10031"/>
                <a:gd name="connsiteY69" fmla="*/ 8959 h 10000"/>
                <a:gd name="connsiteX70" fmla="*/ 555 w 10031"/>
                <a:gd name="connsiteY70" fmla="*/ 9030 h 10000"/>
                <a:gd name="connsiteX71" fmla="*/ 346 w 10031"/>
                <a:gd name="connsiteY71" fmla="*/ 9101 h 10000"/>
                <a:gd name="connsiteX72" fmla="*/ 188 w 10031"/>
                <a:gd name="connsiteY72" fmla="*/ 9226 h 10000"/>
                <a:gd name="connsiteX73" fmla="*/ 319 w 10031"/>
                <a:gd name="connsiteY73" fmla="*/ 9297 h 10000"/>
                <a:gd name="connsiteX74" fmla="*/ 398 w 10031"/>
                <a:gd name="connsiteY74" fmla="*/ 9350 h 10000"/>
                <a:gd name="connsiteX75" fmla="*/ 608 w 10031"/>
                <a:gd name="connsiteY75" fmla="*/ 9488 h 10000"/>
                <a:gd name="connsiteX76" fmla="*/ 707 w 10031"/>
                <a:gd name="connsiteY76" fmla="*/ 9542 h 10000"/>
                <a:gd name="connsiteX77" fmla="*/ 2244 w 10031"/>
                <a:gd name="connsiteY77" fmla="*/ 9560 h 10000"/>
                <a:gd name="connsiteX78" fmla="*/ 2873 w 10031"/>
                <a:gd name="connsiteY78" fmla="*/ 9613 h 10000"/>
                <a:gd name="connsiteX79" fmla="*/ 503 w 10031"/>
                <a:gd name="connsiteY79" fmla="*/ 9684 h 10000"/>
                <a:gd name="connsiteX80" fmla="*/ 346 w 10031"/>
                <a:gd name="connsiteY80" fmla="*/ 9755 h 10000"/>
                <a:gd name="connsiteX81" fmla="*/ 555 w 10031"/>
                <a:gd name="connsiteY81" fmla="*/ 9808 h 10000"/>
                <a:gd name="connsiteX82" fmla="*/ 786 w 10031"/>
                <a:gd name="connsiteY82" fmla="*/ 9879 h 10000"/>
                <a:gd name="connsiteX83" fmla="*/ 734 w 10031"/>
                <a:gd name="connsiteY83" fmla="*/ 9947 h 10000"/>
                <a:gd name="connsiteX84" fmla="*/ 1153 w 10031"/>
                <a:gd name="connsiteY84" fmla="*/ 10000 h 10000"/>
                <a:gd name="connsiteX85" fmla="*/ 31 w 10031"/>
                <a:gd name="connsiteY85" fmla="*/ 10000 h 10000"/>
                <a:gd name="connsiteX86" fmla="*/ 31 w 10031"/>
                <a:gd name="connsiteY86" fmla="*/ 0 h 10000"/>
                <a:gd name="connsiteX0" fmla="*/ 51 w 10051"/>
                <a:gd name="connsiteY0" fmla="*/ 0 h 10000"/>
                <a:gd name="connsiteX1" fmla="*/ 6071 w 10051"/>
                <a:gd name="connsiteY1" fmla="*/ 0 h 10000"/>
                <a:gd name="connsiteX2" fmla="*/ 6171 w 10051"/>
                <a:gd name="connsiteY2" fmla="*/ 71 h 10000"/>
                <a:gd name="connsiteX3" fmla="*/ 7891 w 10051"/>
                <a:gd name="connsiteY3" fmla="*/ 142 h 10000"/>
                <a:gd name="connsiteX4" fmla="*/ 7004 w 10051"/>
                <a:gd name="connsiteY4" fmla="*/ 195 h 10000"/>
                <a:gd name="connsiteX5" fmla="*/ 6144 w 10051"/>
                <a:gd name="connsiteY5" fmla="*/ 266 h 10000"/>
                <a:gd name="connsiteX6" fmla="*/ 6018 w 10051"/>
                <a:gd name="connsiteY6" fmla="*/ 334 h 10000"/>
                <a:gd name="connsiteX7" fmla="*/ 6097 w 10051"/>
                <a:gd name="connsiteY7" fmla="*/ 405 h 10000"/>
                <a:gd name="connsiteX8" fmla="*/ 5106 w 10051"/>
                <a:gd name="connsiteY8" fmla="*/ 458 h 10000"/>
                <a:gd name="connsiteX9" fmla="*/ 937 w 10051"/>
                <a:gd name="connsiteY9" fmla="*/ 529 h 10000"/>
                <a:gd name="connsiteX10" fmla="*/ 1042 w 10051"/>
                <a:gd name="connsiteY10" fmla="*/ 600 h 10000"/>
                <a:gd name="connsiteX11" fmla="*/ 1330 w 10051"/>
                <a:gd name="connsiteY11" fmla="*/ 654 h 10000"/>
                <a:gd name="connsiteX12" fmla="*/ 1068 w 10051"/>
                <a:gd name="connsiteY12" fmla="*/ 725 h 10000"/>
                <a:gd name="connsiteX13" fmla="*/ 2033 w 10051"/>
                <a:gd name="connsiteY13" fmla="*/ 792 h 10000"/>
                <a:gd name="connsiteX14" fmla="*/ 2474 w 10051"/>
                <a:gd name="connsiteY14" fmla="*/ 863 h 10000"/>
                <a:gd name="connsiteX15" fmla="*/ 62 w 10051"/>
                <a:gd name="connsiteY15" fmla="*/ 890 h 10000"/>
                <a:gd name="connsiteX16" fmla="*/ 104 w 10051"/>
                <a:gd name="connsiteY16" fmla="*/ 2936 h 10000"/>
                <a:gd name="connsiteX17" fmla="*/ 1771 w 10051"/>
                <a:gd name="connsiteY17" fmla="*/ 3016 h 10000"/>
                <a:gd name="connsiteX18" fmla="*/ 5651 w 10051"/>
                <a:gd name="connsiteY18" fmla="*/ 3087 h 10000"/>
                <a:gd name="connsiteX19" fmla="*/ 1304 w 10051"/>
                <a:gd name="connsiteY19" fmla="*/ 3140 h 10000"/>
                <a:gd name="connsiteX20" fmla="*/ 20 w 10051"/>
                <a:gd name="connsiteY20" fmla="*/ 3235 h 10000"/>
                <a:gd name="connsiteX21" fmla="*/ 41 w 10051"/>
                <a:gd name="connsiteY21" fmla="*/ 4031 h 10000"/>
                <a:gd name="connsiteX22" fmla="*/ 780 w 10051"/>
                <a:gd name="connsiteY22" fmla="*/ 4128 h 10000"/>
                <a:gd name="connsiteX23" fmla="*/ 806 w 10051"/>
                <a:gd name="connsiteY23" fmla="*/ 4199 h 10000"/>
                <a:gd name="connsiteX24" fmla="*/ 937 w 10051"/>
                <a:gd name="connsiteY24" fmla="*/ 4252 h 10000"/>
                <a:gd name="connsiteX25" fmla="*/ 41 w 10051"/>
                <a:gd name="connsiteY25" fmla="*/ 4329 h 10000"/>
                <a:gd name="connsiteX26" fmla="*/ 52 w 10051"/>
                <a:gd name="connsiteY26" fmla="*/ 5480 h 10000"/>
                <a:gd name="connsiteX27" fmla="*/ 444 w 10051"/>
                <a:gd name="connsiteY27" fmla="*/ 5503 h 10000"/>
                <a:gd name="connsiteX28" fmla="*/ 444 w 10051"/>
                <a:gd name="connsiteY28" fmla="*/ 5556 h 10000"/>
                <a:gd name="connsiteX29" fmla="*/ 287 w 10051"/>
                <a:gd name="connsiteY29" fmla="*/ 5627 h 10000"/>
                <a:gd name="connsiteX30" fmla="*/ 235 w 10051"/>
                <a:gd name="connsiteY30" fmla="*/ 5698 h 10000"/>
                <a:gd name="connsiteX31" fmla="*/ 156 w 10051"/>
                <a:gd name="connsiteY31" fmla="*/ 5769 h 10000"/>
                <a:gd name="connsiteX32" fmla="*/ 52 w 10051"/>
                <a:gd name="connsiteY32" fmla="*/ 5800 h 10000"/>
                <a:gd name="connsiteX33" fmla="*/ 52 w 10051"/>
                <a:gd name="connsiteY33" fmla="*/ 6197 h 10000"/>
                <a:gd name="connsiteX34" fmla="*/ 392 w 10051"/>
                <a:gd name="connsiteY34" fmla="*/ 6210 h 10000"/>
                <a:gd name="connsiteX35" fmla="*/ 471 w 10051"/>
                <a:gd name="connsiteY35" fmla="*/ 6281 h 10000"/>
                <a:gd name="connsiteX36" fmla="*/ 339 w 10051"/>
                <a:gd name="connsiteY36" fmla="*/ 6348 h 10000"/>
                <a:gd name="connsiteX37" fmla="*/ 444 w 10051"/>
                <a:gd name="connsiteY37" fmla="*/ 6419 h 10000"/>
                <a:gd name="connsiteX38" fmla="*/ 41 w 10051"/>
                <a:gd name="connsiteY38" fmla="*/ 6503 h 10000"/>
                <a:gd name="connsiteX39" fmla="*/ 41 w 10051"/>
                <a:gd name="connsiteY39" fmla="*/ 6958 h 10000"/>
                <a:gd name="connsiteX40" fmla="*/ 575 w 10051"/>
                <a:gd name="connsiteY40" fmla="*/ 7002 h 10000"/>
                <a:gd name="connsiteX41" fmla="*/ 418 w 10051"/>
                <a:gd name="connsiteY41" fmla="*/ 7073 h 10000"/>
                <a:gd name="connsiteX42" fmla="*/ 602 w 10051"/>
                <a:gd name="connsiteY42" fmla="*/ 7126 h 10000"/>
                <a:gd name="connsiteX43" fmla="*/ 444 w 10051"/>
                <a:gd name="connsiteY43" fmla="*/ 7197 h 10000"/>
                <a:gd name="connsiteX44" fmla="*/ 628 w 10051"/>
                <a:gd name="connsiteY44" fmla="*/ 7268 h 10000"/>
                <a:gd name="connsiteX45" fmla="*/ 2710 w 10051"/>
                <a:gd name="connsiteY45" fmla="*/ 7321 h 10000"/>
                <a:gd name="connsiteX46" fmla="*/ 2264 w 10051"/>
                <a:gd name="connsiteY46" fmla="*/ 7389 h 10000"/>
                <a:gd name="connsiteX47" fmla="*/ 2138 w 10051"/>
                <a:gd name="connsiteY47" fmla="*/ 7460 h 10000"/>
                <a:gd name="connsiteX48" fmla="*/ 3596 w 10051"/>
                <a:gd name="connsiteY48" fmla="*/ 7531 h 10000"/>
                <a:gd name="connsiteX49" fmla="*/ 4403 w 10051"/>
                <a:gd name="connsiteY49" fmla="*/ 7584 h 10000"/>
                <a:gd name="connsiteX50" fmla="*/ 4089 w 10051"/>
                <a:gd name="connsiteY50" fmla="*/ 7655 h 10000"/>
                <a:gd name="connsiteX51" fmla="*/ 2059 w 10051"/>
                <a:gd name="connsiteY51" fmla="*/ 7726 h 10000"/>
                <a:gd name="connsiteX52" fmla="*/ 1745 w 10051"/>
                <a:gd name="connsiteY52" fmla="*/ 7780 h 10000"/>
                <a:gd name="connsiteX53" fmla="*/ 1304 w 10051"/>
                <a:gd name="connsiteY53" fmla="*/ 7851 h 10000"/>
                <a:gd name="connsiteX54" fmla="*/ 1509 w 10051"/>
                <a:gd name="connsiteY54" fmla="*/ 7918 h 10000"/>
                <a:gd name="connsiteX55" fmla="*/ 5520 w 10051"/>
                <a:gd name="connsiteY55" fmla="*/ 7989 h 10000"/>
                <a:gd name="connsiteX56" fmla="*/ 10051 w 10051"/>
                <a:gd name="connsiteY56" fmla="*/ 8043 h 10000"/>
                <a:gd name="connsiteX57" fmla="*/ 4220 w 10051"/>
                <a:gd name="connsiteY57" fmla="*/ 8114 h 10000"/>
                <a:gd name="connsiteX58" fmla="*/ 1797 w 10051"/>
                <a:gd name="connsiteY58" fmla="*/ 8185 h 10000"/>
                <a:gd name="connsiteX59" fmla="*/ 1357 w 10051"/>
                <a:gd name="connsiteY59" fmla="*/ 8238 h 10000"/>
                <a:gd name="connsiteX60" fmla="*/ 4456 w 10051"/>
                <a:gd name="connsiteY60" fmla="*/ 8309 h 10000"/>
                <a:gd name="connsiteX61" fmla="*/ 4325 w 10051"/>
                <a:gd name="connsiteY61" fmla="*/ 8377 h 10000"/>
                <a:gd name="connsiteX62" fmla="*/ 1561 w 10051"/>
                <a:gd name="connsiteY62" fmla="*/ 8430 h 10000"/>
                <a:gd name="connsiteX63" fmla="*/ 549 w 10051"/>
                <a:gd name="connsiteY63" fmla="*/ 8501 h 10000"/>
                <a:gd name="connsiteX64" fmla="*/ 1095 w 10051"/>
                <a:gd name="connsiteY64" fmla="*/ 8572 h 10000"/>
                <a:gd name="connsiteX65" fmla="*/ 313 w 10051"/>
                <a:gd name="connsiteY65" fmla="*/ 8643 h 10000"/>
                <a:gd name="connsiteX66" fmla="*/ 3596 w 10051"/>
                <a:gd name="connsiteY66" fmla="*/ 8696 h 10000"/>
                <a:gd name="connsiteX67" fmla="*/ 444 w 10051"/>
                <a:gd name="connsiteY67" fmla="*/ 8767 h 10000"/>
                <a:gd name="connsiteX68" fmla="*/ 2316 w 10051"/>
                <a:gd name="connsiteY68" fmla="*/ 8838 h 10000"/>
                <a:gd name="connsiteX69" fmla="*/ 339 w 10051"/>
                <a:gd name="connsiteY69" fmla="*/ 8888 h 10000"/>
                <a:gd name="connsiteX70" fmla="*/ 313 w 10051"/>
                <a:gd name="connsiteY70" fmla="*/ 8959 h 10000"/>
                <a:gd name="connsiteX71" fmla="*/ 575 w 10051"/>
                <a:gd name="connsiteY71" fmla="*/ 9030 h 10000"/>
                <a:gd name="connsiteX72" fmla="*/ 366 w 10051"/>
                <a:gd name="connsiteY72" fmla="*/ 9101 h 10000"/>
                <a:gd name="connsiteX73" fmla="*/ 208 w 10051"/>
                <a:gd name="connsiteY73" fmla="*/ 9226 h 10000"/>
                <a:gd name="connsiteX74" fmla="*/ 339 w 10051"/>
                <a:gd name="connsiteY74" fmla="*/ 9297 h 10000"/>
                <a:gd name="connsiteX75" fmla="*/ 418 w 10051"/>
                <a:gd name="connsiteY75" fmla="*/ 9350 h 10000"/>
                <a:gd name="connsiteX76" fmla="*/ 628 w 10051"/>
                <a:gd name="connsiteY76" fmla="*/ 9488 h 10000"/>
                <a:gd name="connsiteX77" fmla="*/ 727 w 10051"/>
                <a:gd name="connsiteY77" fmla="*/ 9542 h 10000"/>
                <a:gd name="connsiteX78" fmla="*/ 2264 w 10051"/>
                <a:gd name="connsiteY78" fmla="*/ 9560 h 10000"/>
                <a:gd name="connsiteX79" fmla="*/ 2893 w 10051"/>
                <a:gd name="connsiteY79" fmla="*/ 9613 h 10000"/>
                <a:gd name="connsiteX80" fmla="*/ 523 w 10051"/>
                <a:gd name="connsiteY80" fmla="*/ 9684 h 10000"/>
                <a:gd name="connsiteX81" fmla="*/ 366 w 10051"/>
                <a:gd name="connsiteY81" fmla="*/ 9755 h 10000"/>
                <a:gd name="connsiteX82" fmla="*/ 575 w 10051"/>
                <a:gd name="connsiteY82" fmla="*/ 9808 h 10000"/>
                <a:gd name="connsiteX83" fmla="*/ 806 w 10051"/>
                <a:gd name="connsiteY83" fmla="*/ 9879 h 10000"/>
                <a:gd name="connsiteX84" fmla="*/ 754 w 10051"/>
                <a:gd name="connsiteY84" fmla="*/ 9947 h 10000"/>
                <a:gd name="connsiteX85" fmla="*/ 1173 w 10051"/>
                <a:gd name="connsiteY85" fmla="*/ 10000 h 10000"/>
                <a:gd name="connsiteX86" fmla="*/ 51 w 10051"/>
                <a:gd name="connsiteY86" fmla="*/ 10000 h 10000"/>
                <a:gd name="connsiteX87" fmla="*/ 51 w 10051"/>
                <a:gd name="connsiteY87" fmla="*/ 0 h 10000"/>
                <a:gd name="connsiteX0" fmla="*/ 31 w 10031"/>
                <a:gd name="connsiteY0" fmla="*/ 0 h 10000"/>
                <a:gd name="connsiteX1" fmla="*/ 6051 w 10031"/>
                <a:gd name="connsiteY1" fmla="*/ 0 h 10000"/>
                <a:gd name="connsiteX2" fmla="*/ 6151 w 10031"/>
                <a:gd name="connsiteY2" fmla="*/ 71 h 10000"/>
                <a:gd name="connsiteX3" fmla="*/ 7871 w 10031"/>
                <a:gd name="connsiteY3" fmla="*/ 142 h 10000"/>
                <a:gd name="connsiteX4" fmla="*/ 6984 w 10031"/>
                <a:gd name="connsiteY4" fmla="*/ 195 h 10000"/>
                <a:gd name="connsiteX5" fmla="*/ 6124 w 10031"/>
                <a:gd name="connsiteY5" fmla="*/ 266 h 10000"/>
                <a:gd name="connsiteX6" fmla="*/ 5998 w 10031"/>
                <a:gd name="connsiteY6" fmla="*/ 334 h 10000"/>
                <a:gd name="connsiteX7" fmla="*/ 6077 w 10031"/>
                <a:gd name="connsiteY7" fmla="*/ 405 h 10000"/>
                <a:gd name="connsiteX8" fmla="*/ 5086 w 10031"/>
                <a:gd name="connsiteY8" fmla="*/ 458 h 10000"/>
                <a:gd name="connsiteX9" fmla="*/ 917 w 10031"/>
                <a:gd name="connsiteY9" fmla="*/ 529 h 10000"/>
                <a:gd name="connsiteX10" fmla="*/ 1022 w 10031"/>
                <a:gd name="connsiteY10" fmla="*/ 600 h 10000"/>
                <a:gd name="connsiteX11" fmla="*/ 1310 w 10031"/>
                <a:gd name="connsiteY11" fmla="*/ 654 h 10000"/>
                <a:gd name="connsiteX12" fmla="*/ 1048 w 10031"/>
                <a:gd name="connsiteY12" fmla="*/ 725 h 10000"/>
                <a:gd name="connsiteX13" fmla="*/ 2013 w 10031"/>
                <a:gd name="connsiteY13" fmla="*/ 792 h 10000"/>
                <a:gd name="connsiteX14" fmla="*/ 2454 w 10031"/>
                <a:gd name="connsiteY14" fmla="*/ 863 h 10000"/>
                <a:gd name="connsiteX15" fmla="*/ 42 w 10031"/>
                <a:gd name="connsiteY15" fmla="*/ 890 h 10000"/>
                <a:gd name="connsiteX16" fmla="*/ 84 w 10031"/>
                <a:gd name="connsiteY16" fmla="*/ 2936 h 10000"/>
                <a:gd name="connsiteX17" fmla="*/ 1751 w 10031"/>
                <a:gd name="connsiteY17" fmla="*/ 3016 h 10000"/>
                <a:gd name="connsiteX18" fmla="*/ 5631 w 10031"/>
                <a:gd name="connsiteY18" fmla="*/ 3087 h 10000"/>
                <a:gd name="connsiteX19" fmla="*/ 1284 w 10031"/>
                <a:gd name="connsiteY19" fmla="*/ 3140 h 10000"/>
                <a:gd name="connsiteX20" fmla="*/ 0 w 10031"/>
                <a:gd name="connsiteY20" fmla="*/ 3235 h 10000"/>
                <a:gd name="connsiteX21" fmla="*/ 21 w 10031"/>
                <a:gd name="connsiteY21" fmla="*/ 4031 h 10000"/>
                <a:gd name="connsiteX22" fmla="*/ 760 w 10031"/>
                <a:gd name="connsiteY22" fmla="*/ 4128 h 10000"/>
                <a:gd name="connsiteX23" fmla="*/ 786 w 10031"/>
                <a:gd name="connsiteY23" fmla="*/ 4199 h 10000"/>
                <a:gd name="connsiteX24" fmla="*/ 917 w 10031"/>
                <a:gd name="connsiteY24" fmla="*/ 4252 h 10000"/>
                <a:gd name="connsiteX25" fmla="*/ 21 w 10031"/>
                <a:gd name="connsiteY25" fmla="*/ 4329 h 10000"/>
                <a:gd name="connsiteX26" fmla="*/ 32 w 10031"/>
                <a:gd name="connsiteY26" fmla="*/ 5480 h 10000"/>
                <a:gd name="connsiteX27" fmla="*/ 424 w 10031"/>
                <a:gd name="connsiteY27" fmla="*/ 5503 h 10000"/>
                <a:gd name="connsiteX28" fmla="*/ 424 w 10031"/>
                <a:gd name="connsiteY28" fmla="*/ 5556 h 10000"/>
                <a:gd name="connsiteX29" fmla="*/ 267 w 10031"/>
                <a:gd name="connsiteY29" fmla="*/ 5627 h 10000"/>
                <a:gd name="connsiteX30" fmla="*/ 215 w 10031"/>
                <a:gd name="connsiteY30" fmla="*/ 5698 h 10000"/>
                <a:gd name="connsiteX31" fmla="*/ 136 w 10031"/>
                <a:gd name="connsiteY31" fmla="*/ 5769 h 10000"/>
                <a:gd name="connsiteX32" fmla="*/ 32 w 10031"/>
                <a:gd name="connsiteY32" fmla="*/ 5800 h 10000"/>
                <a:gd name="connsiteX33" fmla="*/ 32 w 10031"/>
                <a:gd name="connsiteY33" fmla="*/ 6197 h 10000"/>
                <a:gd name="connsiteX34" fmla="*/ 372 w 10031"/>
                <a:gd name="connsiteY34" fmla="*/ 6210 h 10000"/>
                <a:gd name="connsiteX35" fmla="*/ 451 w 10031"/>
                <a:gd name="connsiteY35" fmla="*/ 6281 h 10000"/>
                <a:gd name="connsiteX36" fmla="*/ 319 w 10031"/>
                <a:gd name="connsiteY36" fmla="*/ 6348 h 10000"/>
                <a:gd name="connsiteX37" fmla="*/ 424 w 10031"/>
                <a:gd name="connsiteY37" fmla="*/ 6419 h 10000"/>
                <a:gd name="connsiteX38" fmla="*/ 21 w 10031"/>
                <a:gd name="connsiteY38" fmla="*/ 6503 h 10000"/>
                <a:gd name="connsiteX39" fmla="*/ 21 w 10031"/>
                <a:gd name="connsiteY39" fmla="*/ 6958 h 10000"/>
                <a:gd name="connsiteX40" fmla="*/ 555 w 10031"/>
                <a:gd name="connsiteY40" fmla="*/ 7002 h 10000"/>
                <a:gd name="connsiteX41" fmla="*/ 398 w 10031"/>
                <a:gd name="connsiteY41" fmla="*/ 7073 h 10000"/>
                <a:gd name="connsiteX42" fmla="*/ 582 w 10031"/>
                <a:gd name="connsiteY42" fmla="*/ 7126 h 10000"/>
                <a:gd name="connsiteX43" fmla="*/ 424 w 10031"/>
                <a:gd name="connsiteY43" fmla="*/ 7197 h 10000"/>
                <a:gd name="connsiteX44" fmla="*/ 608 w 10031"/>
                <a:gd name="connsiteY44" fmla="*/ 7268 h 10000"/>
                <a:gd name="connsiteX45" fmla="*/ 2690 w 10031"/>
                <a:gd name="connsiteY45" fmla="*/ 7321 h 10000"/>
                <a:gd name="connsiteX46" fmla="*/ 2244 w 10031"/>
                <a:gd name="connsiteY46" fmla="*/ 7389 h 10000"/>
                <a:gd name="connsiteX47" fmla="*/ 2118 w 10031"/>
                <a:gd name="connsiteY47" fmla="*/ 7460 h 10000"/>
                <a:gd name="connsiteX48" fmla="*/ 3576 w 10031"/>
                <a:gd name="connsiteY48" fmla="*/ 7531 h 10000"/>
                <a:gd name="connsiteX49" fmla="*/ 4383 w 10031"/>
                <a:gd name="connsiteY49" fmla="*/ 7584 h 10000"/>
                <a:gd name="connsiteX50" fmla="*/ 4069 w 10031"/>
                <a:gd name="connsiteY50" fmla="*/ 7655 h 10000"/>
                <a:gd name="connsiteX51" fmla="*/ 2039 w 10031"/>
                <a:gd name="connsiteY51" fmla="*/ 7726 h 10000"/>
                <a:gd name="connsiteX52" fmla="*/ 1725 w 10031"/>
                <a:gd name="connsiteY52" fmla="*/ 7780 h 10000"/>
                <a:gd name="connsiteX53" fmla="*/ 1284 w 10031"/>
                <a:gd name="connsiteY53" fmla="*/ 7851 h 10000"/>
                <a:gd name="connsiteX54" fmla="*/ 1489 w 10031"/>
                <a:gd name="connsiteY54" fmla="*/ 7918 h 10000"/>
                <a:gd name="connsiteX55" fmla="*/ 5500 w 10031"/>
                <a:gd name="connsiteY55" fmla="*/ 7989 h 10000"/>
                <a:gd name="connsiteX56" fmla="*/ 10031 w 10031"/>
                <a:gd name="connsiteY56" fmla="*/ 8043 h 10000"/>
                <a:gd name="connsiteX57" fmla="*/ 4200 w 10031"/>
                <a:gd name="connsiteY57" fmla="*/ 8114 h 10000"/>
                <a:gd name="connsiteX58" fmla="*/ 1777 w 10031"/>
                <a:gd name="connsiteY58" fmla="*/ 8185 h 10000"/>
                <a:gd name="connsiteX59" fmla="*/ 1337 w 10031"/>
                <a:gd name="connsiteY59" fmla="*/ 8238 h 10000"/>
                <a:gd name="connsiteX60" fmla="*/ 4436 w 10031"/>
                <a:gd name="connsiteY60" fmla="*/ 8309 h 10000"/>
                <a:gd name="connsiteX61" fmla="*/ 4305 w 10031"/>
                <a:gd name="connsiteY61" fmla="*/ 8377 h 10000"/>
                <a:gd name="connsiteX62" fmla="*/ 1541 w 10031"/>
                <a:gd name="connsiteY62" fmla="*/ 8430 h 10000"/>
                <a:gd name="connsiteX63" fmla="*/ 529 w 10031"/>
                <a:gd name="connsiteY63" fmla="*/ 8501 h 10000"/>
                <a:gd name="connsiteX64" fmla="*/ 1075 w 10031"/>
                <a:gd name="connsiteY64" fmla="*/ 8572 h 10000"/>
                <a:gd name="connsiteX65" fmla="*/ 293 w 10031"/>
                <a:gd name="connsiteY65" fmla="*/ 8643 h 10000"/>
                <a:gd name="connsiteX66" fmla="*/ 3576 w 10031"/>
                <a:gd name="connsiteY66" fmla="*/ 8696 h 10000"/>
                <a:gd name="connsiteX67" fmla="*/ 424 w 10031"/>
                <a:gd name="connsiteY67" fmla="*/ 8767 h 10000"/>
                <a:gd name="connsiteX68" fmla="*/ 2296 w 10031"/>
                <a:gd name="connsiteY68" fmla="*/ 8838 h 10000"/>
                <a:gd name="connsiteX69" fmla="*/ 319 w 10031"/>
                <a:gd name="connsiteY69" fmla="*/ 8888 h 10000"/>
                <a:gd name="connsiteX70" fmla="*/ 293 w 10031"/>
                <a:gd name="connsiteY70" fmla="*/ 8959 h 10000"/>
                <a:gd name="connsiteX71" fmla="*/ 555 w 10031"/>
                <a:gd name="connsiteY71" fmla="*/ 9030 h 10000"/>
                <a:gd name="connsiteX72" fmla="*/ 346 w 10031"/>
                <a:gd name="connsiteY72" fmla="*/ 9101 h 10000"/>
                <a:gd name="connsiteX73" fmla="*/ 188 w 10031"/>
                <a:gd name="connsiteY73" fmla="*/ 9226 h 10000"/>
                <a:gd name="connsiteX74" fmla="*/ 319 w 10031"/>
                <a:gd name="connsiteY74" fmla="*/ 9297 h 10000"/>
                <a:gd name="connsiteX75" fmla="*/ 398 w 10031"/>
                <a:gd name="connsiteY75" fmla="*/ 9350 h 10000"/>
                <a:gd name="connsiteX76" fmla="*/ 608 w 10031"/>
                <a:gd name="connsiteY76" fmla="*/ 9488 h 10000"/>
                <a:gd name="connsiteX77" fmla="*/ 707 w 10031"/>
                <a:gd name="connsiteY77" fmla="*/ 9542 h 10000"/>
                <a:gd name="connsiteX78" fmla="*/ 2244 w 10031"/>
                <a:gd name="connsiteY78" fmla="*/ 9560 h 10000"/>
                <a:gd name="connsiteX79" fmla="*/ 2873 w 10031"/>
                <a:gd name="connsiteY79" fmla="*/ 9613 h 10000"/>
                <a:gd name="connsiteX80" fmla="*/ 503 w 10031"/>
                <a:gd name="connsiteY80" fmla="*/ 9684 h 10000"/>
                <a:gd name="connsiteX81" fmla="*/ 346 w 10031"/>
                <a:gd name="connsiteY81" fmla="*/ 9755 h 10000"/>
                <a:gd name="connsiteX82" fmla="*/ 555 w 10031"/>
                <a:gd name="connsiteY82" fmla="*/ 9808 h 10000"/>
                <a:gd name="connsiteX83" fmla="*/ 786 w 10031"/>
                <a:gd name="connsiteY83" fmla="*/ 9879 h 10000"/>
                <a:gd name="connsiteX84" fmla="*/ 734 w 10031"/>
                <a:gd name="connsiteY84" fmla="*/ 9947 h 10000"/>
                <a:gd name="connsiteX85" fmla="*/ 1153 w 10031"/>
                <a:gd name="connsiteY85" fmla="*/ 10000 h 10000"/>
                <a:gd name="connsiteX86" fmla="*/ 31 w 10031"/>
                <a:gd name="connsiteY86" fmla="*/ 10000 h 10000"/>
                <a:gd name="connsiteX87" fmla="*/ 31 w 10031"/>
                <a:gd name="connsiteY87" fmla="*/ 0 h 10000"/>
                <a:gd name="connsiteX0" fmla="*/ 14 w 10014"/>
                <a:gd name="connsiteY0" fmla="*/ 0 h 10000"/>
                <a:gd name="connsiteX1" fmla="*/ 6034 w 10014"/>
                <a:gd name="connsiteY1" fmla="*/ 0 h 10000"/>
                <a:gd name="connsiteX2" fmla="*/ 6134 w 10014"/>
                <a:gd name="connsiteY2" fmla="*/ 71 h 10000"/>
                <a:gd name="connsiteX3" fmla="*/ 7854 w 10014"/>
                <a:gd name="connsiteY3" fmla="*/ 142 h 10000"/>
                <a:gd name="connsiteX4" fmla="*/ 6967 w 10014"/>
                <a:gd name="connsiteY4" fmla="*/ 195 h 10000"/>
                <a:gd name="connsiteX5" fmla="*/ 6107 w 10014"/>
                <a:gd name="connsiteY5" fmla="*/ 266 h 10000"/>
                <a:gd name="connsiteX6" fmla="*/ 5981 w 10014"/>
                <a:gd name="connsiteY6" fmla="*/ 334 h 10000"/>
                <a:gd name="connsiteX7" fmla="*/ 6060 w 10014"/>
                <a:gd name="connsiteY7" fmla="*/ 405 h 10000"/>
                <a:gd name="connsiteX8" fmla="*/ 5069 w 10014"/>
                <a:gd name="connsiteY8" fmla="*/ 458 h 10000"/>
                <a:gd name="connsiteX9" fmla="*/ 900 w 10014"/>
                <a:gd name="connsiteY9" fmla="*/ 529 h 10000"/>
                <a:gd name="connsiteX10" fmla="*/ 1005 w 10014"/>
                <a:gd name="connsiteY10" fmla="*/ 600 h 10000"/>
                <a:gd name="connsiteX11" fmla="*/ 1293 w 10014"/>
                <a:gd name="connsiteY11" fmla="*/ 654 h 10000"/>
                <a:gd name="connsiteX12" fmla="*/ 1031 w 10014"/>
                <a:gd name="connsiteY12" fmla="*/ 725 h 10000"/>
                <a:gd name="connsiteX13" fmla="*/ 1996 w 10014"/>
                <a:gd name="connsiteY13" fmla="*/ 792 h 10000"/>
                <a:gd name="connsiteX14" fmla="*/ 2437 w 10014"/>
                <a:gd name="connsiteY14" fmla="*/ 863 h 10000"/>
                <a:gd name="connsiteX15" fmla="*/ 25 w 10014"/>
                <a:gd name="connsiteY15" fmla="*/ 890 h 10000"/>
                <a:gd name="connsiteX16" fmla="*/ 67 w 10014"/>
                <a:gd name="connsiteY16" fmla="*/ 2936 h 10000"/>
                <a:gd name="connsiteX17" fmla="*/ 1734 w 10014"/>
                <a:gd name="connsiteY17" fmla="*/ 3016 h 10000"/>
                <a:gd name="connsiteX18" fmla="*/ 5614 w 10014"/>
                <a:gd name="connsiteY18" fmla="*/ 3087 h 10000"/>
                <a:gd name="connsiteX19" fmla="*/ 1267 w 10014"/>
                <a:gd name="connsiteY19" fmla="*/ 3140 h 10000"/>
                <a:gd name="connsiteX20" fmla="*/ 14 w 10014"/>
                <a:gd name="connsiteY20" fmla="*/ 3214 h 10000"/>
                <a:gd name="connsiteX21" fmla="*/ 4 w 10014"/>
                <a:gd name="connsiteY21" fmla="*/ 4031 h 10000"/>
                <a:gd name="connsiteX22" fmla="*/ 743 w 10014"/>
                <a:gd name="connsiteY22" fmla="*/ 4128 h 10000"/>
                <a:gd name="connsiteX23" fmla="*/ 769 w 10014"/>
                <a:gd name="connsiteY23" fmla="*/ 4199 h 10000"/>
                <a:gd name="connsiteX24" fmla="*/ 900 w 10014"/>
                <a:gd name="connsiteY24" fmla="*/ 4252 h 10000"/>
                <a:gd name="connsiteX25" fmla="*/ 4 w 10014"/>
                <a:gd name="connsiteY25" fmla="*/ 4329 h 10000"/>
                <a:gd name="connsiteX26" fmla="*/ 15 w 10014"/>
                <a:gd name="connsiteY26" fmla="*/ 5480 h 10000"/>
                <a:gd name="connsiteX27" fmla="*/ 407 w 10014"/>
                <a:gd name="connsiteY27" fmla="*/ 5503 h 10000"/>
                <a:gd name="connsiteX28" fmla="*/ 407 w 10014"/>
                <a:gd name="connsiteY28" fmla="*/ 5556 h 10000"/>
                <a:gd name="connsiteX29" fmla="*/ 250 w 10014"/>
                <a:gd name="connsiteY29" fmla="*/ 5627 h 10000"/>
                <a:gd name="connsiteX30" fmla="*/ 198 w 10014"/>
                <a:gd name="connsiteY30" fmla="*/ 5698 h 10000"/>
                <a:gd name="connsiteX31" fmla="*/ 119 w 10014"/>
                <a:gd name="connsiteY31" fmla="*/ 5769 h 10000"/>
                <a:gd name="connsiteX32" fmla="*/ 15 w 10014"/>
                <a:gd name="connsiteY32" fmla="*/ 5800 h 10000"/>
                <a:gd name="connsiteX33" fmla="*/ 15 w 10014"/>
                <a:gd name="connsiteY33" fmla="*/ 6197 h 10000"/>
                <a:gd name="connsiteX34" fmla="*/ 355 w 10014"/>
                <a:gd name="connsiteY34" fmla="*/ 6210 h 10000"/>
                <a:gd name="connsiteX35" fmla="*/ 434 w 10014"/>
                <a:gd name="connsiteY35" fmla="*/ 6281 h 10000"/>
                <a:gd name="connsiteX36" fmla="*/ 302 w 10014"/>
                <a:gd name="connsiteY36" fmla="*/ 6348 h 10000"/>
                <a:gd name="connsiteX37" fmla="*/ 407 w 10014"/>
                <a:gd name="connsiteY37" fmla="*/ 6419 h 10000"/>
                <a:gd name="connsiteX38" fmla="*/ 4 w 10014"/>
                <a:gd name="connsiteY38" fmla="*/ 6503 h 10000"/>
                <a:gd name="connsiteX39" fmla="*/ 4 w 10014"/>
                <a:gd name="connsiteY39" fmla="*/ 6958 h 10000"/>
                <a:gd name="connsiteX40" fmla="*/ 538 w 10014"/>
                <a:gd name="connsiteY40" fmla="*/ 7002 h 10000"/>
                <a:gd name="connsiteX41" fmla="*/ 381 w 10014"/>
                <a:gd name="connsiteY41" fmla="*/ 7073 h 10000"/>
                <a:gd name="connsiteX42" fmla="*/ 565 w 10014"/>
                <a:gd name="connsiteY42" fmla="*/ 7126 h 10000"/>
                <a:gd name="connsiteX43" fmla="*/ 407 w 10014"/>
                <a:gd name="connsiteY43" fmla="*/ 7197 h 10000"/>
                <a:gd name="connsiteX44" fmla="*/ 591 w 10014"/>
                <a:gd name="connsiteY44" fmla="*/ 7268 h 10000"/>
                <a:gd name="connsiteX45" fmla="*/ 2673 w 10014"/>
                <a:gd name="connsiteY45" fmla="*/ 7321 h 10000"/>
                <a:gd name="connsiteX46" fmla="*/ 2227 w 10014"/>
                <a:gd name="connsiteY46" fmla="*/ 7389 h 10000"/>
                <a:gd name="connsiteX47" fmla="*/ 2101 w 10014"/>
                <a:gd name="connsiteY47" fmla="*/ 7460 h 10000"/>
                <a:gd name="connsiteX48" fmla="*/ 3559 w 10014"/>
                <a:gd name="connsiteY48" fmla="*/ 7531 h 10000"/>
                <a:gd name="connsiteX49" fmla="*/ 4366 w 10014"/>
                <a:gd name="connsiteY49" fmla="*/ 7584 h 10000"/>
                <a:gd name="connsiteX50" fmla="*/ 4052 w 10014"/>
                <a:gd name="connsiteY50" fmla="*/ 7655 h 10000"/>
                <a:gd name="connsiteX51" fmla="*/ 2022 w 10014"/>
                <a:gd name="connsiteY51" fmla="*/ 7726 h 10000"/>
                <a:gd name="connsiteX52" fmla="*/ 1708 w 10014"/>
                <a:gd name="connsiteY52" fmla="*/ 7780 h 10000"/>
                <a:gd name="connsiteX53" fmla="*/ 1267 w 10014"/>
                <a:gd name="connsiteY53" fmla="*/ 7851 h 10000"/>
                <a:gd name="connsiteX54" fmla="*/ 1472 w 10014"/>
                <a:gd name="connsiteY54" fmla="*/ 7918 h 10000"/>
                <a:gd name="connsiteX55" fmla="*/ 5483 w 10014"/>
                <a:gd name="connsiteY55" fmla="*/ 7989 h 10000"/>
                <a:gd name="connsiteX56" fmla="*/ 10014 w 10014"/>
                <a:gd name="connsiteY56" fmla="*/ 8043 h 10000"/>
                <a:gd name="connsiteX57" fmla="*/ 4183 w 10014"/>
                <a:gd name="connsiteY57" fmla="*/ 8114 h 10000"/>
                <a:gd name="connsiteX58" fmla="*/ 1760 w 10014"/>
                <a:gd name="connsiteY58" fmla="*/ 8185 h 10000"/>
                <a:gd name="connsiteX59" fmla="*/ 1320 w 10014"/>
                <a:gd name="connsiteY59" fmla="*/ 8238 h 10000"/>
                <a:gd name="connsiteX60" fmla="*/ 4419 w 10014"/>
                <a:gd name="connsiteY60" fmla="*/ 8309 h 10000"/>
                <a:gd name="connsiteX61" fmla="*/ 4288 w 10014"/>
                <a:gd name="connsiteY61" fmla="*/ 8377 h 10000"/>
                <a:gd name="connsiteX62" fmla="*/ 1524 w 10014"/>
                <a:gd name="connsiteY62" fmla="*/ 8430 h 10000"/>
                <a:gd name="connsiteX63" fmla="*/ 512 w 10014"/>
                <a:gd name="connsiteY63" fmla="*/ 8501 h 10000"/>
                <a:gd name="connsiteX64" fmla="*/ 1058 w 10014"/>
                <a:gd name="connsiteY64" fmla="*/ 8572 h 10000"/>
                <a:gd name="connsiteX65" fmla="*/ 276 w 10014"/>
                <a:gd name="connsiteY65" fmla="*/ 8643 h 10000"/>
                <a:gd name="connsiteX66" fmla="*/ 3559 w 10014"/>
                <a:gd name="connsiteY66" fmla="*/ 8696 h 10000"/>
                <a:gd name="connsiteX67" fmla="*/ 407 w 10014"/>
                <a:gd name="connsiteY67" fmla="*/ 8767 h 10000"/>
                <a:gd name="connsiteX68" fmla="*/ 2279 w 10014"/>
                <a:gd name="connsiteY68" fmla="*/ 8838 h 10000"/>
                <a:gd name="connsiteX69" fmla="*/ 302 w 10014"/>
                <a:gd name="connsiteY69" fmla="*/ 8888 h 10000"/>
                <a:gd name="connsiteX70" fmla="*/ 276 w 10014"/>
                <a:gd name="connsiteY70" fmla="*/ 8959 h 10000"/>
                <a:gd name="connsiteX71" fmla="*/ 538 w 10014"/>
                <a:gd name="connsiteY71" fmla="*/ 9030 h 10000"/>
                <a:gd name="connsiteX72" fmla="*/ 329 w 10014"/>
                <a:gd name="connsiteY72" fmla="*/ 9101 h 10000"/>
                <a:gd name="connsiteX73" fmla="*/ 171 w 10014"/>
                <a:gd name="connsiteY73" fmla="*/ 9226 h 10000"/>
                <a:gd name="connsiteX74" fmla="*/ 302 w 10014"/>
                <a:gd name="connsiteY74" fmla="*/ 9297 h 10000"/>
                <a:gd name="connsiteX75" fmla="*/ 381 w 10014"/>
                <a:gd name="connsiteY75" fmla="*/ 9350 h 10000"/>
                <a:gd name="connsiteX76" fmla="*/ 591 w 10014"/>
                <a:gd name="connsiteY76" fmla="*/ 9488 h 10000"/>
                <a:gd name="connsiteX77" fmla="*/ 690 w 10014"/>
                <a:gd name="connsiteY77" fmla="*/ 9542 h 10000"/>
                <a:gd name="connsiteX78" fmla="*/ 2227 w 10014"/>
                <a:gd name="connsiteY78" fmla="*/ 9560 h 10000"/>
                <a:gd name="connsiteX79" fmla="*/ 2856 w 10014"/>
                <a:gd name="connsiteY79" fmla="*/ 9613 h 10000"/>
                <a:gd name="connsiteX80" fmla="*/ 486 w 10014"/>
                <a:gd name="connsiteY80" fmla="*/ 9684 h 10000"/>
                <a:gd name="connsiteX81" fmla="*/ 329 w 10014"/>
                <a:gd name="connsiteY81" fmla="*/ 9755 h 10000"/>
                <a:gd name="connsiteX82" fmla="*/ 538 w 10014"/>
                <a:gd name="connsiteY82" fmla="*/ 9808 h 10000"/>
                <a:gd name="connsiteX83" fmla="*/ 769 w 10014"/>
                <a:gd name="connsiteY83" fmla="*/ 9879 h 10000"/>
                <a:gd name="connsiteX84" fmla="*/ 717 w 10014"/>
                <a:gd name="connsiteY84" fmla="*/ 9947 h 10000"/>
                <a:gd name="connsiteX85" fmla="*/ 1136 w 10014"/>
                <a:gd name="connsiteY85" fmla="*/ 10000 h 10000"/>
                <a:gd name="connsiteX86" fmla="*/ 14 w 10014"/>
                <a:gd name="connsiteY86" fmla="*/ 10000 h 10000"/>
                <a:gd name="connsiteX87" fmla="*/ 14 w 10014"/>
                <a:gd name="connsiteY87" fmla="*/ 0 h 10000"/>
                <a:gd name="connsiteX0" fmla="*/ 14 w 10014"/>
                <a:gd name="connsiteY0" fmla="*/ 0 h 10000"/>
                <a:gd name="connsiteX1" fmla="*/ 6034 w 10014"/>
                <a:gd name="connsiteY1" fmla="*/ 0 h 10000"/>
                <a:gd name="connsiteX2" fmla="*/ 6134 w 10014"/>
                <a:gd name="connsiteY2" fmla="*/ 71 h 10000"/>
                <a:gd name="connsiteX3" fmla="*/ 7854 w 10014"/>
                <a:gd name="connsiteY3" fmla="*/ 142 h 10000"/>
                <a:gd name="connsiteX4" fmla="*/ 6967 w 10014"/>
                <a:gd name="connsiteY4" fmla="*/ 195 h 10000"/>
                <a:gd name="connsiteX5" fmla="*/ 6107 w 10014"/>
                <a:gd name="connsiteY5" fmla="*/ 266 h 10000"/>
                <a:gd name="connsiteX6" fmla="*/ 5981 w 10014"/>
                <a:gd name="connsiteY6" fmla="*/ 334 h 10000"/>
                <a:gd name="connsiteX7" fmla="*/ 6060 w 10014"/>
                <a:gd name="connsiteY7" fmla="*/ 405 h 10000"/>
                <a:gd name="connsiteX8" fmla="*/ 5069 w 10014"/>
                <a:gd name="connsiteY8" fmla="*/ 458 h 10000"/>
                <a:gd name="connsiteX9" fmla="*/ 900 w 10014"/>
                <a:gd name="connsiteY9" fmla="*/ 529 h 10000"/>
                <a:gd name="connsiteX10" fmla="*/ 1005 w 10014"/>
                <a:gd name="connsiteY10" fmla="*/ 600 h 10000"/>
                <a:gd name="connsiteX11" fmla="*/ 1293 w 10014"/>
                <a:gd name="connsiteY11" fmla="*/ 654 h 10000"/>
                <a:gd name="connsiteX12" fmla="*/ 1031 w 10014"/>
                <a:gd name="connsiteY12" fmla="*/ 725 h 10000"/>
                <a:gd name="connsiteX13" fmla="*/ 1996 w 10014"/>
                <a:gd name="connsiteY13" fmla="*/ 792 h 10000"/>
                <a:gd name="connsiteX14" fmla="*/ 2437 w 10014"/>
                <a:gd name="connsiteY14" fmla="*/ 863 h 10000"/>
                <a:gd name="connsiteX15" fmla="*/ 25 w 10014"/>
                <a:gd name="connsiteY15" fmla="*/ 890 h 10000"/>
                <a:gd name="connsiteX16" fmla="*/ 67 w 10014"/>
                <a:gd name="connsiteY16" fmla="*/ 2936 h 10000"/>
                <a:gd name="connsiteX17" fmla="*/ 1734 w 10014"/>
                <a:gd name="connsiteY17" fmla="*/ 3016 h 10000"/>
                <a:gd name="connsiteX18" fmla="*/ 5614 w 10014"/>
                <a:gd name="connsiteY18" fmla="*/ 3087 h 10000"/>
                <a:gd name="connsiteX19" fmla="*/ 1267 w 10014"/>
                <a:gd name="connsiteY19" fmla="*/ 3140 h 10000"/>
                <a:gd name="connsiteX20" fmla="*/ 14 w 10014"/>
                <a:gd name="connsiteY20" fmla="*/ 3214 h 10000"/>
                <a:gd name="connsiteX21" fmla="*/ 4 w 10014"/>
                <a:gd name="connsiteY21" fmla="*/ 4031 h 10000"/>
                <a:gd name="connsiteX22" fmla="*/ 743 w 10014"/>
                <a:gd name="connsiteY22" fmla="*/ 4128 h 10000"/>
                <a:gd name="connsiteX23" fmla="*/ 769 w 10014"/>
                <a:gd name="connsiteY23" fmla="*/ 4199 h 10000"/>
                <a:gd name="connsiteX24" fmla="*/ 900 w 10014"/>
                <a:gd name="connsiteY24" fmla="*/ 4252 h 10000"/>
                <a:gd name="connsiteX25" fmla="*/ 4 w 10014"/>
                <a:gd name="connsiteY25" fmla="*/ 4329 h 10000"/>
                <a:gd name="connsiteX26" fmla="*/ 15 w 10014"/>
                <a:gd name="connsiteY26" fmla="*/ 5480 h 10000"/>
                <a:gd name="connsiteX27" fmla="*/ 407 w 10014"/>
                <a:gd name="connsiteY27" fmla="*/ 5503 h 10000"/>
                <a:gd name="connsiteX28" fmla="*/ 407 w 10014"/>
                <a:gd name="connsiteY28" fmla="*/ 5556 h 10000"/>
                <a:gd name="connsiteX29" fmla="*/ 250 w 10014"/>
                <a:gd name="connsiteY29" fmla="*/ 5627 h 10000"/>
                <a:gd name="connsiteX30" fmla="*/ 198 w 10014"/>
                <a:gd name="connsiteY30" fmla="*/ 5698 h 10000"/>
                <a:gd name="connsiteX31" fmla="*/ 119 w 10014"/>
                <a:gd name="connsiteY31" fmla="*/ 5769 h 10000"/>
                <a:gd name="connsiteX32" fmla="*/ 15 w 10014"/>
                <a:gd name="connsiteY32" fmla="*/ 5800 h 10000"/>
                <a:gd name="connsiteX33" fmla="*/ 15 w 10014"/>
                <a:gd name="connsiteY33" fmla="*/ 6197 h 10000"/>
                <a:gd name="connsiteX34" fmla="*/ 355 w 10014"/>
                <a:gd name="connsiteY34" fmla="*/ 6210 h 10000"/>
                <a:gd name="connsiteX35" fmla="*/ 434 w 10014"/>
                <a:gd name="connsiteY35" fmla="*/ 6281 h 10000"/>
                <a:gd name="connsiteX36" fmla="*/ 302 w 10014"/>
                <a:gd name="connsiteY36" fmla="*/ 6348 h 10000"/>
                <a:gd name="connsiteX37" fmla="*/ 407 w 10014"/>
                <a:gd name="connsiteY37" fmla="*/ 6419 h 10000"/>
                <a:gd name="connsiteX38" fmla="*/ 4 w 10014"/>
                <a:gd name="connsiteY38" fmla="*/ 6503 h 10000"/>
                <a:gd name="connsiteX39" fmla="*/ 4 w 10014"/>
                <a:gd name="connsiteY39" fmla="*/ 6958 h 10000"/>
                <a:gd name="connsiteX40" fmla="*/ 538 w 10014"/>
                <a:gd name="connsiteY40" fmla="*/ 7002 h 10000"/>
                <a:gd name="connsiteX41" fmla="*/ 381 w 10014"/>
                <a:gd name="connsiteY41" fmla="*/ 7073 h 10000"/>
                <a:gd name="connsiteX42" fmla="*/ 565 w 10014"/>
                <a:gd name="connsiteY42" fmla="*/ 7126 h 10000"/>
                <a:gd name="connsiteX43" fmla="*/ 407 w 10014"/>
                <a:gd name="connsiteY43" fmla="*/ 7197 h 10000"/>
                <a:gd name="connsiteX44" fmla="*/ 591 w 10014"/>
                <a:gd name="connsiteY44" fmla="*/ 7268 h 10000"/>
                <a:gd name="connsiteX45" fmla="*/ 2673 w 10014"/>
                <a:gd name="connsiteY45" fmla="*/ 7321 h 10000"/>
                <a:gd name="connsiteX46" fmla="*/ 2227 w 10014"/>
                <a:gd name="connsiteY46" fmla="*/ 7389 h 10000"/>
                <a:gd name="connsiteX47" fmla="*/ 2101 w 10014"/>
                <a:gd name="connsiteY47" fmla="*/ 7460 h 10000"/>
                <a:gd name="connsiteX48" fmla="*/ 3559 w 10014"/>
                <a:gd name="connsiteY48" fmla="*/ 7531 h 10000"/>
                <a:gd name="connsiteX49" fmla="*/ 4366 w 10014"/>
                <a:gd name="connsiteY49" fmla="*/ 7584 h 10000"/>
                <a:gd name="connsiteX50" fmla="*/ 4052 w 10014"/>
                <a:gd name="connsiteY50" fmla="*/ 7655 h 10000"/>
                <a:gd name="connsiteX51" fmla="*/ 2022 w 10014"/>
                <a:gd name="connsiteY51" fmla="*/ 7726 h 10000"/>
                <a:gd name="connsiteX52" fmla="*/ 1708 w 10014"/>
                <a:gd name="connsiteY52" fmla="*/ 7780 h 10000"/>
                <a:gd name="connsiteX53" fmla="*/ 1267 w 10014"/>
                <a:gd name="connsiteY53" fmla="*/ 7851 h 10000"/>
                <a:gd name="connsiteX54" fmla="*/ 1472 w 10014"/>
                <a:gd name="connsiteY54" fmla="*/ 7918 h 10000"/>
                <a:gd name="connsiteX55" fmla="*/ 5483 w 10014"/>
                <a:gd name="connsiteY55" fmla="*/ 7989 h 10000"/>
                <a:gd name="connsiteX56" fmla="*/ 10014 w 10014"/>
                <a:gd name="connsiteY56" fmla="*/ 8043 h 10000"/>
                <a:gd name="connsiteX57" fmla="*/ 4183 w 10014"/>
                <a:gd name="connsiteY57" fmla="*/ 8114 h 10000"/>
                <a:gd name="connsiteX58" fmla="*/ 1760 w 10014"/>
                <a:gd name="connsiteY58" fmla="*/ 8185 h 10000"/>
                <a:gd name="connsiteX59" fmla="*/ 1320 w 10014"/>
                <a:gd name="connsiteY59" fmla="*/ 8238 h 10000"/>
                <a:gd name="connsiteX60" fmla="*/ 4419 w 10014"/>
                <a:gd name="connsiteY60" fmla="*/ 8309 h 10000"/>
                <a:gd name="connsiteX61" fmla="*/ 4288 w 10014"/>
                <a:gd name="connsiteY61" fmla="*/ 8377 h 10000"/>
                <a:gd name="connsiteX62" fmla="*/ 1524 w 10014"/>
                <a:gd name="connsiteY62" fmla="*/ 8430 h 10000"/>
                <a:gd name="connsiteX63" fmla="*/ 512 w 10014"/>
                <a:gd name="connsiteY63" fmla="*/ 8501 h 10000"/>
                <a:gd name="connsiteX64" fmla="*/ 1058 w 10014"/>
                <a:gd name="connsiteY64" fmla="*/ 8572 h 10000"/>
                <a:gd name="connsiteX65" fmla="*/ 276 w 10014"/>
                <a:gd name="connsiteY65" fmla="*/ 8643 h 10000"/>
                <a:gd name="connsiteX66" fmla="*/ 3559 w 10014"/>
                <a:gd name="connsiteY66" fmla="*/ 8696 h 10000"/>
                <a:gd name="connsiteX67" fmla="*/ 407 w 10014"/>
                <a:gd name="connsiteY67" fmla="*/ 8767 h 10000"/>
                <a:gd name="connsiteX68" fmla="*/ 2279 w 10014"/>
                <a:gd name="connsiteY68" fmla="*/ 8838 h 10000"/>
                <a:gd name="connsiteX69" fmla="*/ 302 w 10014"/>
                <a:gd name="connsiteY69" fmla="*/ 8888 h 10000"/>
                <a:gd name="connsiteX70" fmla="*/ 276 w 10014"/>
                <a:gd name="connsiteY70" fmla="*/ 8959 h 10000"/>
                <a:gd name="connsiteX71" fmla="*/ 538 w 10014"/>
                <a:gd name="connsiteY71" fmla="*/ 9030 h 10000"/>
                <a:gd name="connsiteX72" fmla="*/ 329 w 10014"/>
                <a:gd name="connsiteY72" fmla="*/ 9101 h 10000"/>
                <a:gd name="connsiteX73" fmla="*/ 171 w 10014"/>
                <a:gd name="connsiteY73" fmla="*/ 9226 h 10000"/>
                <a:gd name="connsiteX74" fmla="*/ 302 w 10014"/>
                <a:gd name="connsiteY74" fmla="*/ 9297 h 10000"/>
                <a:gd name="connsiteX75" fmla="*/ 381 w 10014"/>
                <a:gd name="connsiteY75" fmla="*/ 9350 h 10000"/>
                <a:gd name="connsiteX76" fmla="*/ 591 w 10014"/>
                <a:gd name="connsiteY76" fmla="*/ 9488 h 10000"/>
                <a:gd name="connsiteX77" fmla="*/ 690 w 10014"/>
                <a:gd name="connsiteY77" fmla="*/ 9542 h 10000"/>
                <a:gd name="connsiteX78" fmla="*/ 2227 w 10014"/>
                <a:gd name="connsiteY78" fmla="*/ 9560 h 10000"/>
                <a:gd name="connsiteX79" fmla="*/ 2856 w 10014"/>
                <a:gd name="connsiteY79" fmla="*/ 9613 h 10000"/>
                <a:gd name="connsiteX80" fmla="*/ 486 w 10014"/>
                <a:gd name="connsiteY80" fmla="*/ 9684 h 10000"/>
                <a:gd name="connsiteX81" fmla="*/ 329 w 10014"/>
                <a:gd name="connsiteY81" fmla="*/ 9755 h 10000"/>
                <a:gd name="connsiteX82" fmla="*/ 538 w 10014"/>
                <a:gd name="connsiteY82" fmla="*/ 9808 h 10000"/>
                <a:gd name="connsiteX83" fmla="*/ 769 w 10014"/>
                <a:gd name="connsiteY83" fmla="*/ 9879 h 10000"/>
                <a:gd name="connsiteX84" fmla="*/ 717 w 10014"/>
                <a:gd name="connsiteY84" fmla="*/ 9947 h 10000"/>
                <a:gd name="connsiteX85" fmla="*/ 1136 w 10014"/>
                <a:gd name="connsiteY85" fmla="*/ 10000 h 10000"/>
                <a:gd name="connsiteX86" fmla="*/ 14 w 10014"/>
                <a:gd name="connsiteY86" fmla="*/ 10000 h 10000"/>
                <a:gd name="connsiteX87" fmla="*/ 14 w 10014"/>
                <a:gd name="connsiteY87" fmla="*/ 0 h 10000"/>
                <a:gd name="connsiteX0" fmla="*/ 14 w 10014"/>
                <a:gd name="connsiteY0" fmla="*/ 0 h 10000"/>
                <a:gd name="connsiteX1" fmla="*/ 6034 w 10014"/>
                <a:gd name="connsiteY1" fmla="*/ 0 h 10000"/>
                <a:gd name="connsiteX2" fmla="*/ 6134 w 10014"/>
                <a:gd name="connsiteY2" fmla="*/ 71 h 10000"/>
                <a:gd name="connsiteX3" fmla="*/ 7854 w 10014"/>
                <a:gd name="connsiteY3" fmla="*/ 142 h 10000"/>
                <a:gd name="connsiteX4" fmla="*/ 6967 w 10014"/>
                <a:gd name="connsiteY4" fmla="*/ 195 h 10000"/>
                <a:gd name="connsiteX5" fmla="*/ 6107 w 10014"/>
                <a:gd name="connsiteY5" fmla="*/ 266 h 10000"/>
                <a:gd name="connsiteX6" fmla="*/ 5981 w 10014"/>
                <a:gd name="connsiteY6" fmla="*/ 334 h 10000"/>
                <a:gd name="connsiteX7" fmla="*/ 6060 w 10014"/>
                <a:gd name="connsiteY7" fmla="*/ 405 h 10000"/>
                <a:gd name="connsiteX8" fmla="*/ 5069 w 10014"/>
                <a:gd name="connsiteY8" fmla="*/ 458 h 10000"/>
                <a:gd name="connsiteX9" fmla="*/ 900 w 10014"/>
                <a:gd name="connsiteY9" fmla="*/ 529 h 10000"/>
                <a:gd name="connsiteX10" fmla="*/ 1005 w 10014"/>
                <a:gd name="connsiteY10" fmla="*/ 600 h 10000"/>
                <a:gd name="connsiteX11" fmla="*/ 1293 w 10014"/>
                <a:gd name="connsiteY11" fmla="*/ 654 h 10000"/>
                <a:gd name="connsiteX12" fmla="*/ 1031 w 10014"/>
                <a:gd name="connsiteY12" fmla="*/ 725 h 10000"/>
                <a:gd name="connsiteX13" fmla="*/ 1996 w 10014"/>
                <a:gd name="connsiteY13" fmla="*/ 792 h 10000"/>
                <a:gd name="connsiteX14" fmla="*/ 2437 w 10014"/>
                <a:gd name="connsiteY14" fmla="*/ 863 h 10000"/>
                <a:gd name="connsiteX15" fmla="*/ 25 w 10014"/>
                <a:gd name="connsiteY15" fmla="*/ 890 h 10000"/>
                <a:gd name="connsiteX16" fmla="*/ 67 w 10014"/>
                <a:gd name="connsiteY16" fmla="*/ 2936 h 10000"/>
                <a:gd name="connsiteX17" fmla="*/ 1734 w 10014"/>
                <a:gd name="connsiteY17" fmla="*/ 3016 h 10000"/>
                <a:gd name="connsiteX18" fmla="*/ 5614 w 10014"/>
                <a:gd name="connsiteY18" fmla="*/ 3087 h 10000"/>
                <a:gd name="connsiteX19" fmla="*/ 1267 w 10014"/>
                <a:gd name="connsiteY19" fmla="*/ 3140 h 10000"/>
                <a:gd name="connsiteX20" fmla="*/ 14 w 10014"/>
                <a:gd name="connsiteY20" fmla="*/ 3214 h 10000"/>
                <a:gd name="connsiteX21" fmla="*/ 4 w 10014"/>
                <a:gd name="connsiteY21" fmla="*/ 4031 h 10000"/>
                <a:gd name="connsiteX22" fmla="*/ 743 w 10014"/>
                <a:gd name="connsiteY22" fmla="*/ 4128 h 10000"/>
                <a:gd name="connsiteX23" fmla="*/ 769 w 10014"/>
                <a:gd name="connsiteY23" fmla="*/ 4199 h 10000"/>
                <a:gd name="connsiteX24" fmla="*/ 900 w 10014"/>
                <a:gd name="connsiteY24" fmla="*/ 4252 h 10000"/>
                <a:gd name="connsiteX25" fmla="*/ 4 w 10014"/>
                <a:gd name="connsiteY25" fmla="*/ 4329 h 10000"/>
                <a:gd name="connsiteX26" fmla="*/ 15 w 10014"/>
                <a:gd name="connsiteY26" fmla="*/ 5480 h 10000"/>
                <a:gd name="connsiteX27" fmla="*/ 407 w 10014"/>
                <a:gd name="connsiteY27" fmla="*/ 5503 h 10000"/>
                <a:gd name="connsiteX28" fmla="*/ 407 w 10014"/>
                <a:gd name="connsiteY28" fmla="*/ 5556 h 10000"/>
                <a:gd name="connsiteX29" fmla="*/ 250 w 10014"/>
                <a:gd name="connsiteY29" fmla="*/ 5627 h 10000"/>
                <a:gd name="connsiteX30" fmla="*/ 198 w 10014"/>
                <a:gd name="connsiteY30" fmla="*/ 5698 h 10000"/>
                <a:gd name="connsiteX31" fmla="*/ 119 w 10014"/>
                <a:gd name="connsiteY31" fmla="*/ 5769 h 10000"/>
                <a:gd name="connsiteX32" fmla="*/ 15 w 10014"/>
                <a:gd name="connsiteY32" fmla="*/ 5800 h 10000"/>
                <a:gd name="connsiteX33" fmla="*/ 15 w 10014"/>
                <a:gd name="connsiteY33" fmla="*/ 6197 h 10000"/>
                <a:gd name="connsiteX34" fmla="*/ 355 w 10014"/>
                <a:gd name="connsiteY34" fmla="*/ 6210 h 10000"/>
                <a:gd name="connsiteX35" fmla="*/ 434 w 10014"/>
                <a:gd name="connsiteY35" fmla="*/ 6281 h 10000"/>
                <a:gd name="connsiteX36" fmla="*/ 302 w 10014"/>
                <a:gd name="connsiteY36" fmla="*/ 6348 h 10000"/>
                <a:gd name="connsiteX37" fmla="*/ 407 w 10014"/>
                <a:gd name="connsiteY37" fmla="*/ 6419 h 10000"/>
                <a:gd name="connsiteX38" fmla="*/ 4 w 10014"/>
                <a:gd name="connsiteY38" fmla="*/ 6503 h 10000"/>
                <a:gd name="connsiteX39" fmla="*/ 4 w 10014"/>
                <a:gd name="connsiteY39" fmla="*/ 6958 h 10000"/>
                <a:gd name="connsiteX40" fmla="*/ 538 w 10014"/>
                <a:gd name="connsiteY40" fmla="*/ 7002 h 10000"/>
                <a:gd name="connsiteX41" fmla="*/ 381 w 10014"/>
                <a:gd name="connsiteY41" fmla="*/ 7073 h 10000"/>
                <a:gd name="connsiteX42" fmla="*/ 565 w 10014"/>
                <a:gd name="connsiteY42" fmla="*/ 7126 h 10000"/>
                <a:gd name="connsiteX43" fmla="*/ 407 w 10014"/>
                <a:gd name="connsiteY43" fmla="*/ 7197 h 10000"/>
                <a:gd name="connsiteX44" fmla="*/ 591 w 10014"/>
                <a:gd name="connsiteY44" fmla="*/ 7268 h 10000"/>
                <a:gd name="connsiteX45" fmla="*/ 2673 w 10014"/>
                <a:gd name="connsiteY45" fmla="*/ 7321 h 10000"/>
                <a:gd name="connsiteX46" fmla="*/ 2227 w 10014"/>
                <a:gd name="connsiteY46" fmla="*/ 7389 h 10000"/>
                <a:gd name="connsiteX47" fmla="*/ 2101 w 10014"/>
                <a:gd name="connsiteY47" fmla="*/ 7460 h 10000"/>
                <a:gd name="connsiteX48" fmla="*/ 3559 w 10014"/>
                <a:gd name="connsiteY48" fmla="*/ 7531 h 10000"/>
                <a:gd name="connsiteX49" fmla="*/ 4366 w 10014"/>
                <a:gd name="connsiteY49" fmla="*/ 7584 h 10000"/>
                <a:gd name="connsiteX50" fmla="*/ 4052 w 10014"/>
                <a:gd name="connsiteY50" fmla="*/ 7655 h 10000"/>
                <a:gd name="connsiteX51" fmla="*/ 2022 w 10014"/>
                <a:gd name="connsiteY51" fmla="*/ 7726 h 10000"/>
                <a:gd name="connsiteX52" fmla="*/ 1708 w 10014"/>
                <a:gd name="connsiteY52" fmla="*/ 7780 h 10000"/>
                <a:gd name="connsiteX53" fmla="*/ 1267 w 10014"/>
                <a:gd name="connsiteY53" fmla="*/ 7851 h 10000"/>
                <a:gd name="connsiteX54" fmla="*/ 1472 w 10014"/>
                <a:gd name="connsiteY54" fmla="*/ 7918 h 10000"/>
                <a:gd name="connsiteX55" fmla="*/ 5483 w 10014"/>
                <a:gd name="connsiteY55" fmla="*/ 7989 h 10000"/>
                <a:gd name="connsiteX56" fmla="*/ 10014 w 10014"/>
                <a:gd name="connsiteY56" fmla="*/ 8043 h 10000"/>
                <a:gd name="connsiteX57" fmla="*/ 4183 w 10014"/>
                <a:gd name="connsiteY57" fmla="*/ 8114 h 10000"/>
                <a:gd name="connsiteX58" fmla="*/ 1760 w 10014"/>
                <a:gd name="connsiteY58" fmla="*/ 8185 h 10000"/>
                <a:gd name="connsiteX59" fmla="*/ 1320 w 10014"/>
                <a:gd name="connsiteY59" fmla="*/ 8238 h 10000"/>
                <a:gd name="connsiteX60" fmla="*/ 4419 w 10014"/>
                <a:gd name="connsiteY60" fmla="*/ 8309 h 10000"/>
                <a:gd name="connsiteX61" fmla="*/ 4288 w 10014"/>
                <a:gd name="connsiteY61" fmla="*/ 8377 h 10000"/>
                <a:gd name="connsiteX62" fmla="*/ 1524 w 10014"/>
                <a:gd name="connsiteY62" fmla="*/ 8430 h 10000"/>
                <a:gd name="connsiteX63" fmla="*/ 512 w 10014"/>
                <a:gd name="connsiteY63" fmla="*/ 8501 h 10000"/>
                <a:gd name="connsiteX64" fmla="*/ 1058 w 10014"/>
                <a:gd name="connsiteY64" fmla="*/ 8572 h 10000"/>
                <a:gd name="connsiteX65" fmla="*/ 276 w 10014"/>
                <a:gd name="connsiteY65" fmla="*/ 8643 h 10000"/>
                <a:gd name="connsiteX66" fmla="*/ 3559 w 10014"/>
                <a:gd name="connsiteY66" fmla="*/ 8696 h 10000"/>
                <a:gd name="connsiteX67" fmla="*/ 407 w 10014"/>
                <a:gd name="connsiteY67" fmla="*/ 8767 h 10000"/>
                <a:gd name="connsiteX68" fmla="*/ 2279 w 10014"/>
                <a:gd name="connsiteY68" fmla="*/ 8838 h 10000"/>
                <a:gd name="connsiteX69" fmla="*/ 302 w 10014"/>
                <a:gd name="connsiteY69" fmla="*/ 8888 h 10000"/>
                <a:gd name="connsiteX70" fmla="*/ 276 w 10014"/>
                <a:gd name="connsiteY70" fmla="*/ 8959 h 10000"/>
                <a:gd name="connsiteX71" fmla="*/ 538 w 10014"/>
                <a:gd name="connsiteY71" fmla="*/ 9030 h 10000"/>
                <a:gd name="connsiteX72" fmla="*/ 329 w 10014"/>
                <a:gd name="connsiteY72" fmla="*/ 9101 h 10000"/>
                <a:gd name="connsiteX73" fmla="*/ 171 w 10014"/>
                <a:gd name="connsiteY73" fmla="*/ 9226 h 10000"/>
                <a:gd name="connsiteX74" fmla="*/ 302 w 10014"/>
                <a:gd name="connsiteY74" fmla="*/ 9297 h 10000"/>
                <a:gd name="connsiteX75" fmla="*/ 381 w 10014"/>
                <a:gd name="connsiteY75" fmla="*/ 9350 h 10000"/>
                <a:gd name="connsiteX76" fmla="*/ 591 w 10014"/>
                <a:gd name="connsiteY76" fmla="*/ 9488 h 10000"/>
                <a:gd name="connsiteX77" fmla="*/ 690 w 10014"/>
                <a:gd name="connsiteY77" fmla="*/ 9542 h 10000"/>
                <a:gd name="connsiteX78" fmla="*/ 2227 w 10014"/>
                <a:gd name="connsiteY78" fmla="*/ 9560 h 10000"/>
                <a:gd name="connsiteX79" fmla="*/ 2856 w 10014"/>
                <a:gd name="connsiteY79" fmla="*/ 9613 h 10000"/>
                <a:gd name="connsiteX80" fmla="*/ 486 w 10014"/>
                <a:gd name="connsiteY80" fmla="*/ 9684 h 10000"/>
                <a:gd name="connsiteX81" fmla="*/ 329 w 10014"/>
                <a:gd name="connsiteY81" fmla="*/ 9755 h 10000"/>
                <a:gd name="connsiteX82" fmla="*/ 538 w 10014"/>
                <a:gd name="connsiteY82" fmla="*/ 9808 h 10000"/>
                <a:gd name="connsiteX83" fmla="*/ 769 w 10014"/>
                <a:gd name="connsiteY83" fmla="*/ 9879 h 10000"/>
                <a:gd name="connsiteX84" fmla="*/ 717 w 10014"/>
                <a:gd name="connsiteY84" fmla="*/ 9947 h 10000"/>
                <a:gd name="connsiteX85" fmla="*/ 1136 w 10014"/>
                <a:gd name="connsiteY85" fmla="*/ 10000 h 10000"/>
                <a:gd name="connsiteX86" fmla="*/ 14 w 10014"/>
                <a:gd name="connsiteY86" fmla="*/ 10000 h 10000"/>
                <a:gd name="connsiteX87" fmla="*/ 14 w 10014"/>
                <a:gd name="connsiteY87" fmla="*/ 0 h 10000"/>
                <a:gd name="connsiteX0" fmla="*/ 14 w 10014"/>
                <a:gd name="connsiteY0" fmla="*/ 0 h 10000"/>
                <a:gd name="connsiteX1" fmla="*/ 6034 w 10014"/>
                <a:gd name="connsiteY1" fmla="*/ 0 h 10000"/>
                <a:gd name="connsiteX2" fmla="*/ 6134 w 10014"/>
                <a:gd name="connsiteY2" fmla="*/ 71 h 10000"/>
                <a:gd name="connsiteX3" fmla="*/ 7854 w 10014"/>
                <a:gd name="connsiteY3" fmla="*/ 142 h 10000"/>
                <a:gd name="connsiteX4" fmla="*/ 6967 w 10014"/>
                <a:gd name="connsiteY4" fmla="*/ 195 h 10000"/>
                <a:gd name="connsiteX5" fmla="*/ 6107 w 10014"/>
                <a:gd name="connsiteY5" fmla="*/ 266 h 10000"/>
                <a:gd name="connsiteX6" fmla="*/ 5981 w 10014"/>
                <a:gd name="connsiteY6" fmla="*/ 334 h 10000"/>
                <a:gd name="connsiteX7" fmla="*/ 6060 w 10014"/>
                <a:gd name="connsiteY7" fmla="*/ 405 h 10000"/>
                <a:gd name="connsiteX8" fmla="*/ 5069 w 10014"/>
                <a:gd name="connsiteY8" fmla="*/ 458 h 10000"/>
                <a:gd name="connsiteX9" fmla="*/ 900 w 10014"/>
                <a:gd name="connsiteY9" fmla="*/ 529 h 10000"/>
                <a:gd name="connsiteX10" fmla="*/ 1005 w 10014"/>
                <a:gd name="connsiteY10" fmla="*/ 600 h 10000"/>
                <a:gd name="connsiteX11" fmla="*/ 1293 w 10014"/>
                <a:gd name="connsiteY11" fmla="*/ 654 h 10000"/>
                <a:gd name="connsiteX12" fmla="*/ 1031 w 10014"/>
                <a:gd name="connsiteY12" fmla="*/ 725 h 10000"/>
                <a:gd name="connsiteX13" fmla="*/ 1996 w 10014"/>
                <a:gd name="connsiteY13" fmla="*/ 792 h 10000"/>
                <a:gd name="connsiteX14" fmla="*/ 2437 w 10014"/>
                <a:gd name="connsiteY14" fmla="*/ 863 h 10000"/>
                <a:gd name="connsiteX15" fmla="*/ 25 w 10014"/>
                <a:gd name="connsiteY15" fmla="*/ 890 h 10000"/>
                <a:gd name="connsiteX16" fmla="*/ 67 w 10014"/>
                <a:gd name="connsiteY16" fmla="*/ 2936 h 10000"/>
                <a:gd name="connsiteX17" fmla="*/ 1734 w 10014"/>
                <a:gd name="connsiteY17" fmla="*/ 3016 h 10000"/>
                <a:gd name="connsiteX18" fmla="*/ 5614 w 10014"/>
                <a:gd name="connsiteY18" fmla="*/ 3087 h 10000"/>
                <a:gd name="connsiteX19" fmla="*/ 1267 w 10014"/>
                <a:gd name="connsiteY19" fmla="*/ 3140 h 10000"/>
                <a:gd name="connsiteX20" fmla="*/ 14 w 10014"/>
                <a:gd name="connsiteY20" fmla="*/ 3214 h 10000"/>
                <a:gd name="connsiteX21" fmla="*/ 4 w 10014"/>
                <a:gd name="connsiteY21" fmla="*/ 4031 h 10000"/>
                <a:gd name="connsiteX22" fmla="*/ 743 w 10014"/>
                <a:gd name="connsiteY22" fmla="*/ 4128 h 10000"/>
                <a:gd name="connsiteX23" fmla="*/ 769 w 10014"/>
                <a:gd name="connsiteY23" fmla="*/ 4199 h 10000"/>
                <a:gd name="connsiteX24" fmla="*/ 900 w 10014"/>
                <a:gd name="connsiteY24" fmla="*/ 4252 h 10000"/>
                <a:gd name="connsiteX25" fmla="*/ 4 w 10014"/>
                <a:gd name="connsiteY25" fmla="*/ 4329 h 10000"/>
                <a:gd name="connsiteX26" fmla="*/ 15 w 10014"/>
                <a:gd name="connsiteY26" fmla="*/ 5480 h 10000"/>
                <a:gd name="connsiteX27" fmla="*/ 407 w 10014"/>
                <a:gd name="connsiteY27" fmla="*/ 5503 h 10000"/>
                <a:gd name="connsiteX28" fmla="*/ 407 w 10014"/>
                <a:gd name="connsiteY28" fmla="*/ 5556 h 10000"/>
                <a:gd name="connsiteX29" fmla="*/ 250 w 10014"/>
                <a:gd name="connsiteY29" fmla="*/ 5627 h 10000"/>
                <a:gd name="connsiteX30" fmla="*/ 198 w 10014"/>
                <a:gd name="connsiteY30" fmla="*/ 5698 h 10000"/>
                <a:gd name="connsiteX31" fmla="*/ 119 w 10014"/>
                <a:gd name="connsiteY31" fmla="*/ 5769 h 10000"/>
                <a:gd name="connsiteX32" fmla="*/ 15 w 10014"/>
                <a:gd name="connsiteY32" fmla="*/ 5800 h 10000"/>
                <a:gd name="connsiteX33" fmla="*/ 15 w 10014"/>
                <a:gd name="connsiteY33" fmla="*/ 6197 h 10000"/>
                <a:gd name="connsiteX34" fmla="*/ 355 w 10014"/>
                <a:gd name="connsiteY34" fmla="*/ 6210 h 10000"/>
                <a:gd name="connsiteX35" fmla="*/ 434 w 10014"/>
                <a:gd name="connsiteY35" fmla="*/ 6281 h 10000"/>
                <a:gd name="connsiteX36" fmla="*/ 302 w 10014"/>
                <a:gd name="connsiteY36" fmla="*/ 6348 h 10000"/>
                <a:gd name="connsiteX37" fmla="*/ 407 w 10014"/>
                <a:gd name="connsiteY37" fmla="*/ 6419 h 10000"/>
                <a:gd name="connsiteX38" fmla="*/ 4 w 10014"/>
                <a:gd name="connsiteY38" fmla="*/ 6503 h 10000"/>
                <a:gd name="connsiteX39" fmla="*/ 4 w 10014"/>
                <a:gd name="connsiteY39" fmla="*/ 6958 h 10000"/>
                <a:gd name="connsiteX40" fmla="*/ 538 w 10014"/>
                <a:gd name="connsiteY40" fmla="*/ 7002 h 10000"/>
                <a:gd name="connsiteX41" fmla="*/ 381 w 10014"/>
                <a:gd name="connsiteY41" fmla="*/ 7073 h 10000"/>
                <a:gd name="connsiteX42" fmla="*/ 565 w 10014"/>
                <a:gd name="connsiteY42" fmla="*/ 7126 h 10000"/>
                <a:gd name="connsiteX43" fmla="*/ 407 w 10014"/>
                <a:gd name="connsiteY43" fmla="*/ 7197 h 10000"/>
                <a:gd name="connsiteX44" fmla="*/ 591 w 10014"/>
                <a:gd name="connsiteY44" fmla="*/ 7268 h 10000"/>
                <a:gd name="connsiteX45" fmla="*/ 2673 w 10014"/>
                <a:gd name="connsiteY45" fmla="*/ 7321 h 10000"/>
                <a:gd name="connsiteX46" fmla="*/ 2227 w 10014"/>
                <a:gd name="connsiteY46" fmla="*/ 7389 h 10000"/>
                <a:gd name="connsiteX47" fmla="*/ 2101 w 10014"/>
                <a:gd name="connsiteY47" fmla="*/ 7460 h 10000"/>
                <a:gd name="connsiteX48" fmla="*/ 3559 w 10014"/>
                <a:gd name="connsiteY48" fmla="*/ 7531 h 10000"/>
                <a:gd name="connsiteX49" fmla="*/ 4366 w 10014"/>
                <a:gd name="connsiteY49" fmla="*/ 7584 h 10000"/>
                <a:gd name="connsiteX50" fmla="*/ 4052 w 10014"/>
                <a:gd name="connsiteY50" fmla="*/ 7655 h 10000"/>
                <a:gd name="connsiteX51" fmla="*/ 2022 w 10014"/>
                <a:gd name="connsiteY51" fmla="*/ 7726 h 10000"/>
                <a:gd name="connsiteX52" fmla="*/ 1708 w 10014"/>
                <a:gd name="connsiteY52" fmla="*/ 7780 h 10000"/>
                <a:gd name="connsiteX53" fmla="*/ 1267 w 10014"/>
                <a:gd name="connsiteY53" fmla="*/ 7851 h 10000"/>
                <a:gd name="connsiteX54" fmla="*/ 1472 w 10014"/>
                <a:gd name="connsiteY54" fmla="*/ 7918 h 10000"/>
                <a:gd name="connsiteX55" fmla="*/ 5483 w 10014"/>
                <a:gd name="connsiteY55" fmla="*/ 7989 h 10000"/>
                <a:gd name="connsiteX56" fmla="*/ 10014 w 10014"/>
                <a:gd name="connsiteY56" fmla="*/ 8043 h 10000"/>
                <a:gd name="connsiteX57" fmla="*/ 4183 w 10014"/>
                <a:gd name="connsiteY57" fmla="*/ 8114 h 10000"/>
                <a:gd name="connsiteX58" fmla="*/ 1760 w 10014"/>
                <a:gd name="connsiteY58" fmla="*/ 8185 h 10000"/>
                <a:gd name="connsiteX59" fmla="*/ 1320 w 10014"/>
                <a:gd name="connsiteY59" fmla="*/ 8238 h 10000"/>
                <a:gd name="connsiteX60" fmla="*/ 4419 w 10014"/>
                <a:gd name="connsiteY60" fmla="*/ 8309 h 10000"/>
                <a:gd name="connsiteX61" fmla="*/ 4288 w 10014"/>
                <a:gd name="connsiteY61" fmla="*/ 8377 h 10000"/>
                <a:gd name="connsiteX62" fmla="*/ 1524 w 10014"/>
                <a:gd name="connsiteY62" fmla="*/ 8430 h 10000"/>
                <a:gd name="connsiteX63" fmla="*/ 512 w 10014"/>
                <a:gd name="connsiteY63" fmla="*/ 8501 h 10000"/>
                <a:gd name="connsiteX64" fmla="*/ 1058 w 10014"/>
                <a:gd name="connsiteY64" fmla="*/ 8572 h 10000"/>
                <a:gd name="connsiteX65" fmla="*/ 276 w 10014"/>
                <a:gd name="connsiteY65" fmla="*/ 8643 h 10000"/>
                <a:gd name="connsiteX66" fmla="*/ 3559 w 10014"/>
                <a:gd name="connsiteY66" fmla="*/ 8696 h 10000"/>
                <a:gd name="connsiteX67" fmla="*/ 407 w 10014"/>
                <a:gd name="connsiteY67" fmla="*/ 8767 h 10000"/>
                <a:gd name="connsiteX68" fmla="*/ 2279 w 10014"/>
                <a:gd name="connsiteY68" fmla="*/ 8838 h 10000"/>
                <a:gd name="connsiteX69" fmla="*/ 302 w 10014"/>
                <a:gd name="connsiteY69" fmla="*/ 8888 h 10000"/>
                <a:gd name="connsiteX70" fmla="*/ 276 w 10014"/>
                <a:gd name="connsiteY70" fmla="*/ 8959 h 10000"/>
                <a:gd name="connsiteX71" fmla="*/ 538 w 10014"/>
                <a:gd name="connsiteY71" fmla="*/ 9030 h 10000"/>
                <a:gd name="connsiteX72" fmla="*/ 329 w 10014"/>
                <a:gd name="connsiteY72" fmla="*/ 9101 h 10000"/>
                <a:gd name="connsiteX73" fmla="*/ 171 w 10014"/>
                <a:gd name="connsiteY73" fmla="*/ 9226 h 10000"/>
                <a:gd name="connsiteX74" fmla="*/ 302 w 10014"/>
                <a:gd name="connsiteY74" fmla="*/ 9297 h 10000"/>
                <a:gd name="connsiteX75" fmla="*/ 381 w 10014"/>
                <a:gd name="connsiteY75" fmla="*/ 9350 h 10000"/>
                <a:gd name="connsiteX76" fmla="*/ 591 w 10014"/>
                <a:gd name="connsiteY76" fmla="*/ 9488 h 10000"/>
                <a:gd name="connsiteX77" fmla="*/ 690 w 10014"/>
                <a:gd name="connsiteY77" fmla="*/ 9542 h 10000"/>
                <a:gd name="connsiteX78" fmla="*/ 2227 w 10014"/>
                <a:gd name="connsiteY78" fmla="*/ 9560 h 10000"/>
                <a:gd name="connsiteX79" fmla="*/ 2856 w 10014"/>
                <a:gd name="connsiteY79" fmla="*/ 9613 h 10000"/>
                <a:gd name="connsiteX80" fmla="*/ 486 w 10014"/>
                <a:gd name="connsiteY80" fmla="*/ 9684 h 10000"/>
                <a:gd name="connsiteX81" fmla="*/ 329 w 10014"/>
                <a:gd name="connsiteY81" fmla="*/ 9755 h 10000"/>
                <a:gd name="connsiteX82" fmla="*/ 538 w 10014"/>
                <a:gd name="connsiteY82" fmla="*/ 9808 h 10000"/>
                <a:gd name="connsiteX83" fmla="*/ 769 w 10014"/>
                <a:gd name="connsiteY83" fmla="*/ 9879 h 10000"/>
                <a:gd name="connsiteX84" fmla="*/ 717 w 10014"/>
                <a:gd name="connsiteY84" fmla="*/ 9947 h 10000"/>
                <a:gd name="connsiteX85" fmla="*/ 1136 w 10014"/>
                <a:gd name="connsiteY85" fmla="*/ 10000 h 10000"/>
                <a:gd name="connsiteX86" fmla="*/ 14 w 10014"/>
                <a:gd name="connsiteY86" fmla="*/ 10000 h 10000"/>
                <a:gd name="connsiteX87" fmla="*/ 14 w 10014"/>
                <a:gd name="connsiteY87" fmla="*/ 0 h 10000"/>
                <a:gd name="connsiteX0" fmla="*/ 28 w 10028"/>
                <a:gd name="connsiteY0" fmla="*/ 0 h 10000"/>
                <a:gd name="connsiteX1" fmla="*/ 6048 w 10028"/>
                <a:gd name="connsiteY1" fmla="*/ 0 h 10000"/>
                <a:gd name="connsiteX2" fmla="*/ 6148 w 10028"/>
                <a:gd name="connsiteY2" fmla="*/ 71 h 10000"/>
                <a:gd name="connsiteX3" fmla="*/ 7868 w 10028"/>
                <a:gd name="connsiteY3" fmla="*/ 142 h 10000"/>
                <a:gd name="connsiteX4" fmla="*/ 6981 w 10028"/>
                <a:gd name="connsiteY4" fmla="*/ 195 h 10000"/>
                <a:gd name="connsiteX5" fmla="*/ 6121 w 10028"/>
                <a:gd name="connsiteY5" fmla="*/ 266 h 10000"/>
                <a:gd name="connsiteX6" fmla="*/ 5995 w 10028"/>
                <a:gd name="connsiteY6" fmla="*/ 334 h 10000"/>
                <a:gd name="connsiteX7" fmla="*/ 6074 w 10028"/>
                <a:gd name="connsiteY7" fmla="*/ 405 h 10000"/>
                <a:gd name="connsiteX8" fmla="*/ 5083 w 10028"/>
                <a:gd name="connsiteY8" fmla="*/ 458 h 10000"/>
                <a:gd name="connsiteX9" fmla="*/ 914 w 10028"/>
                <a:gd name="connsiteY9" fmla="*/ 529 h 10000"/>
                <a:gd name="connsiteX10" fmla="*/ 1019 w 10028"/>
                <a:gd name="connsiteY10" fmla="*/ 600 h 10000"/>
                <a:gd name="connsiteX11" fmla="*/ 1307 w 10028"/>
                <a:gd name="connsiteY11" fmla="*/ 654 h 10000"/>
                <a:gd name="connsiteX12" fmla="*/ 1045 w 10028"/>
                <a:gd name="connsiteY12" fmla="*/ 725 h 10000"/>
                <a:gd name="connsiteX13" fmla="*/ 2010 w 10028"/>
                <a:gd name="connsiteY13" fmla="*/ 792 h 10000"/>
                <a:gd name="connsiteX14" fmla="*/ 2451 w 10028"/>
                <a:gd name="connsiteY14" fmla="*/ 863 h 10000"/>
                <a:gd name="connsiteX15" fmla="*/ 39 w 10028"/>
                <a:gd name="connsiteY15" fmla="*/ 890 h 10000"/>
                <a:gd name="connsiteX16" fmla="*/ 29 w 10028"/>
                <a:gd name="connsiteY16" fmla="*/ 2922 h 10000"/>
                <a:gd name="connsiteX17" fmla="*/ 1748 w 10028"/>
                <a:gd name="connsiteY17" fmla="*/ 3016 h 10000"/>
                <a:gd name="connsiteX18" fmla="*/ 5628 w 10028"/>
                <a:gd name="connsiteY18" fmla="*/ 3087 h 10000"/>
                <a:gd name="connsiteX19" fmla="*/ 1281 w 10028"/>
                <a:gd name="connsiteY19" fmla="*/ 3140 h 10000"/>
                <a:gd name="connsiteX20" fmla="*/ 28 w 10028"/>
                <a:gd name="connsiteY20" fmla="*/ 3214 h 10000"/>
                <a:gd name="connsiteX21" fmla="*/ 18 w 10028"/>
                <a:gd name="connsiteY21" fmla="*/ 4031 h 10000"/>
                <a:gd name="connsiteX22" fmla="*/ 757 w 10028"/>
                <a:gd name="connsiteY22" fmla="*/ 4128 h 10000"/>
                <a:gd name="connsiteX23" fmla="*/ 783 w 10028"/>
                <a:gd name="connsiteY23" fmla="*/ 4199 h 10000"/>
                <a:gd name="connsiteX24" fmla="*/ 914 w 10028"/>
                <a:gd name="connsiteY24" fmla="*/ 4252 h 10000"/>
                <a:gd name="connsiteX25" fmla="*/ 18 w 10028"/>
                <a:gd name="connsiteY25" fmla="*/ 4329 h 10000"/>
                <a:gd name="connsiteX26" fmla="*/ 29 w 10028"/>
                <a:gd name="connsiteY26" fmla="*/ 5480 h 10000"/>
                <a:gd name="connsiteX27" fmla="*/ 421 w 10028"/>
                <a:gd name="connsiteY27" fmla="*/ 5503 h 10000"/>
                <a:gd name="connsiteX28" fmla="*/ 421 w 10028"/>
                <a:gd name="connsiteY28" fmla="*/ 5556 h 10000"/>
                <a:gd name="connsiteX29" fmla="*/ 264 w 10028"/>
                <a:gd name="connsiteY29" fmla="*/ 5627 h 10000"/>
                <a:gd name="connsiteX30" fmla="*/ 212 w 10028"/>
                <a:gd name="connsiteY30" fmla="*/ 5698 h 10000"/>
                <a:gd name="connsiteX31" fmla="*/ 133 w 10028"/>
                <a:gd name="connsiteY31" fmla="*/ 5769 h 10000"/>
                <a:gd name="connsiteX32" fmla="*/ 29 w 10028"/>
                <a:gd name="connsiteY32" fmla="*/ 5800 h 10000"/>
                <a:gd name="connsiteX33" fmla="*/ 29 w 10028"/>
                <a:gd name="connsiteY33" fmla="*/ 6197 h 10000"/>
                <a:gd name="connsiteX34" fmla="*/ 369 w 10028"/>
                <a:gd name="connsiteY34" fmla="*/ 6210 h 10000"/>
                <a:gd name="connsiteX35" fmla="*/ 448 w 10028"/>
                <a:gd name="connsiteY35" fmla="*/ 6281 h 10000"/>
                <a:gd name="connsiteX36" fmla="*/ 316 w 10028"/>
                <a:gd name="connsiteY36" fmla="*/ 6348 h 10000"/>
                <a:gd name="connsiteX37" fmla="*/ 421 w 10028"/>
                <a:gd name="connsiteY37" fmla="*/ 6419 h 10000"/>
                <a:gd name="connsiteX38" fmla="*/ 18 w 10028"/>
                <a:gd name="connsiteY38" fmla="*/ 6503 h 10000"/>
                <a:gd name="connsiteX39" fmla="*/ 18 w 10028"/>
                <a:gd name="connsiteY39" fmla="*/ 6958 h 10000"/>
                <a:gd name="connsiteX40" fmla="*/ 552 w 10028"/>
                <a:gd name="connsiteY40" fmla="*/ 7002 h 10000"/>
                <a:gd name="connsiteX41" fmla="*/ 395 w 10028"/>
                <a:gd name="connsiteY41" fmla="*/ 7073 h 10000"/>
                <a:gd name="connsiteX42" fmla="*/ 579 w 10028"/>
                <a:gd name="connsiteY42" fmla="*/ 7126 h 10000"/>
                <a:gd name="connsiteX43" fmla="*/ 421 w 10028"/>
                <a:gd name="connsiteY43" fmla="*/ 7197 h 10000"/>
                <a:gd name="connsiteX44" fmla="*/ 605 w 10028"/>
                <a:gd name="connsiteY44" fmla="*/ 7268 h 10000"/>
                <a:gd name="connsiteX45" fmla="*/ 2687 w 10028"/>
                <a:gd name="connsiteY45" fmla="*/ 7321 h 10000"/>
                <a:gd name="connsiteX46" fmla="*/ 2241 w 10028"/>
                <a:gd name="connsiteY46" fmla="*/ 7389 h 10000"/>
                <a:gd name="connsiteX47" fmla="*/ 2115 w 10028"/>
                <a:gd name="connsiteY47" fmla="*/ 7460 h 10000"/>
                <a:gd name="connsiteX48" fmla="*/ 3573 w 10028"/>
                <a:gd name="connsiteY48" fmla="*/ 7531 h 10000"/>
                <a:gd name="connsiteX49" fmla="*/ 4380 w 10028"/>
                <a:gd name="connsiteY49" fmla="*/ 7584 h 10000"/>
                <a:gd name="connsiteX50" fmla="*/ 4066 w 10028"/>
                <a:gd name="connsiteY50" fmla="*/ 7655 h 10000"/>
                <a:gd name="connsiteX51" fmla="*/ 2036 w 10028"/>
                <a:gd name="connsiteY51" fmla="*/ 7726 h 10000"/>
                <a:gd name="connsiteX52" fmla="*/ 1722 w 10028"/>
                <a:gd name="connsiteY52" fmla="*/ 7780 h 10000"/>
                <a:gd name="connsiteX53" fmla="*/ 1281 w 10028"/>
                <a:gd name="connsiteY53" fmla="*/ 7851 h 10000"/>
                <a:gd name="connsiteX54" fmla="*/ 1486 w 10028"/>
                <a:gd name="connsiteY54" fmla="*/ 7918 h 10000"/>
                <a:gd name="connsiteX55" fmla="*/ 5497 w 10028"/>
                <a:gd name="connsiteY55" fmla="*/ 7989 h 10000"/>
                <a:gd name="connsiteX56" fmla="*/ 10028 w 10028"/>
                <a:gd name="connsiteY56" fmla="*/ 8043 h 10000"/>
                <a:gd name="connsiteX57" fmla="*/ 4197 w 10028"/>
                <a:gd name="connsiteY57" fmla="*/ 8114 h 10000"/>
                <a:gd name="connsiteX58" fmla="*/ 1774 w 10028"/>
                <a:gd name="connsiteY58" fmla="*/ 8185 h 10000"/>
                <a:gd name="connsiteX59" fmla="*/ 1334 w 10028"/>
                <a:gd name="connsiteY59" fmla="*/ 8238 h 10000"/>
                <a:gd name="connsiteX60" fmla="*/ 4433 w 10028"/>
                <a:gd name="connsiteY60" fmla="*/ 8309 h 10000"/>
                <a:gd name="connsiteX61" fmla="*/ 4302 w 10028"/>
                <a:gd name="connsiteY61" fmla="*/ 8377 h 10000"/>
                <a:gd name="connsiteX62" fmla="*/ 1538 w 10028"/>
                <a:gd name="connsiteY62" fmla="*/ 8430 h 10000"/>
                <a:gd name="connsiteX63" fmla="*/ 526 w 10028"/>
                <a:gd name="connsiteY63" fmla="*/ 8501 h 10000"/>
                <a:gd name="connsiteX64" fmla="*/ 1072 w 10028"/>
                <a:gd name="connsiteY64" fmla="*/ 8572 h 10000"/>
                <a:gd name="connsiteX65" fmla="*/ 290 w 10028"/>
                <a:gd name="connsiteY65" fmla="*/ 8643 h 10000"/>
                <a:gd name="connsiteX66" fmla="*/ 3573 w 10028"/>
                <a:gd name="connsiteY66" fmla="*/ 8696 h 10000"/>
                <a:gd name="connsiteX67" fmla="*/ 421 w 10028"/>
                <a:gd name="connsiteY67" fmla="*/ 8767 h 10000"/>
                <a:gd name="connsiteX68" fmla="*/ 2293 w 10028"/>
                <a:gd name="connsiteY68" fmla="*/ 8838 h 10000"/>
                <a:gd name="connsiteX69" fmla="*/ 316 w 10028"/>
                <a:gd name="connsiteY69" fmla="*/ 8888 h 10000"/>
                <a:gd name="connsiteX70" fmla="*/ 290 w 10028"/>
                <a:gd name="connsiteY70" fmla="*/ 8959 h 10000"/>
                <a:gd name="connsiteX71" fmla="*/ 552 w 10028"/>
                <a:gd name="connsiteY71" fmla="*/ 9030 h 10000"/>
                <a:gd name="connsiteX72" fmla="*/ 343 w 10028"/>
                <a:gd name="connsiteY72" fmla="*/ 9101 h 10000"/>
                <a:gd name="connsiteX73" fmla="*/ 185 w 10028"/>
                <a:gd name="connsiteY73" fmla="*/ 9226 h 10000"/>
                <a:gd name="connsiteX74" fmla="*/ 316 w 10028"/>
                <a:gd name="connsiteY74" fmla="*/ 9297 h 10000"/>
                <a:gd name="connsiteX75" fmla="*/ 395 w 10028"/>
                <a:gd name="connsiteY75" fmla="*/ 9350 h 10000"/>
                <a:gd name="connsiteX76" fmla="*/ 605 w 10028"/>
                <a:gd name="connsiteY76" fmla="*/ 9488 h 10000"/>
                <a:gd name="connsiteX77" fmla="*/ 704 w 10028"/>
                <a:gd name="connsiteY77" fmla="*/ 9542 h 10000"/>
                <a:gd name="connsiteX78" fmla="*/ 2241 w 10028"/>
                <a:gd name="connsiteY78" fmla="*/ 9560 h 10000"/>
                <a:gd name="connsiteX79" fmla="*/ 2870 w 10028"/>
                <a:gd name="connsiteY79" fmla="*/ 9613 h 10000"/>
                <a:gd name="connsiteX80" fmla="*/ 500 w 10028"/>
                <a:gd name="connsiteY80" fmla="*/ 9684 h 10000"/>
                <a:gd name="connsiteX81" fmla="*/ 343 w 10028"/>
                <a:gd name="connsiteY81" fmla="*/ 9755 h 10000"/>
                <a:gd name="connsiteX82" fmla="*/ 552 w 10028"/>
                <a:gd name="connsiteY82" fmla="*/ 9808 h 10000"/>
                <a:gd name="connsiteX83" fmla="*/ 783 w 10028"/>
                <a:gd name="connsiteY83" fmla="*/ 9879 h 10000"/>
                <a:gd name="connsiteX84" fmla="*/ 731 w 10028"/>
                <a:gd name="connsiteY84" fmla="*/ 9947 h 10000"/>
                <a:gd name="connsiteX85" fmla="*/ 1150 w 10028"/>
                <a:gd name="connsiteY85" fmla="*/ 10000 h 10000"/>
                <a:gd name="connsiteX86" fmla="*/ 28 w 10028"/>
                <a:gd name="connsiteY86" fmla="*/ 10000 h 10000"/>
                <a:gd name="connsiteX87" fmla="*/ 28 w 10028"/>
                <a:gd name="connsiteY87" fmla="*/ 0 h 10000"/>
                <a:gd name="connsiteX0" fmla="*/ 14 w 10014"/>
                <a:gd name="connsiteY0" fmla="*/ 0 h 10000"/>
                <a:gd name="connsiteX1" fmla="*/ 6034 w 10014"/>
                <a:gd name="connsiteY1" fmla="*/ 0 h 10000"/>
                <a:gd name="connsiteX2" fmla="*/ 6134 w 10014"/>
                <a:gd name="connsiteY2" fmla="*/ 71 h 10000"/>
                <a:gd name="connsiteX3" fmla="*/ 7854 w 10014"/>
                <a:gd name="connsiteY3" fmla="*/ 142 h 10000"/>
                <a:gd name="connsiteX4" fmla="*/ 6967 w 10014"/>
                <a:gd name="connsiteY4" fmla="*/ 195 h 10000"/>
                <a:gd name="connsiteX5" fmla="*/ 6107 w 10014"/>
                <a:gd name="connsiteY5" fmla="*/ 266 h 10000"/>
                <a:gd name="connsiteX6" fmla="*/ 5981 w 10014"/>
                <a:gd name="connsiteY6" fmla="*/ 334 h 10000"/>
                <a:gd name="connsiteX7" fmla="*/ 6060 w 10014"/>
                <a:gd name="connsiteY7" fmla="*/ 405 h 10000"/>
                <a:gd name="connsiteX8" fmla="*/ 5069 w 10014"/>
                <a:gd name="connsiteY8" fmla="*/ 458 h 10000"/>
                <a:gd name="connsiteX9" fmla="*/ 900 w 10014"/>
                <a:gd name="connsiteY9" fmla="*/ 529 h 10000"/>
                <a:gd name="connsiteX10" fmla="*/ 1005 w 10014"/>
                <a:gd name="connsiteY10" fmla="*/ 600 h 10000"/>
                <a:gd name="connsiteX11" fmla="*/ 1293 w 10014"/>
                <a:gd name="connsiteY11" fmla="*/ 654 h 10000"/>
                <a:gd name="connsiteX12" fmla="*/ 1031 w 10014"/>
                <a:gd name="connsiteY12" fmla="*/ 725 h 10000"/>
                <a:gd name="connsiteX13" fmla="*/ 1996 w 10014"/>
                <a:gd name="connsiteY13" fmla="*/ 792 h 10000"/>
                <a:gd name="connsiteX14" fmla="*/ 2437 w 10014"/>
                <a:gd name="connsiteY14" fmla="*/ 863 h 10000"/>
                <a:gd name="connsiteX15" fmla="*/ 25 w 10014"/>
                <a:gd name="connsiteY15" fmla="*/ 890 h 10000"/>
                <a:gd name="connsiteX16" fmla="*/ 15 w 10014"/>
                <a:gd name="connsiteY16" fmla="*/ 2922 h 10000"/>
                <a:gd name="connsiteX17" fmla="*/ 1734 w 10014"/>
                <a:gd name="connsiteY17" fmla="*/ 3016 h 10000"/>
                <a:gd name="connsiteX18" fmla="*/ 5614 w 10014"/>
                <a:gd name="connsiteY18" fmla="*/ 3087 h 10000"/>
                <a:gd name="connsiteX19" fmla="*/ 1267 w 10014"/>
                <a:gd name="connsiteY19" fmla="*/ 3140 h 10000"/>
                <a:gd name="connsiteX20" fmla="*/ 14 w 10014"/>
                <a:gd name="connsiteY20" fmla="*/ 3214 h 10000"/>
                <a:gd name="connsiteX21" fmla="*/ 4 w 10014"/>
                <a:gd name="connsiteY21" fmla="*/ 4031 h 10000"/>
                <a:gd name="connsiteX22" fmla="*/ 743 w 10014"/>
                <a:gd name="connsiteY22" fmla="*/ 4128 h 10000"/>
                <a:gd name="connsiteX23" fmla="*/ 769 w 10014"/>
                <a:gd name="connsiteY23" fmla="*/ 4199 h 10000"/>
                <a:gd name="connsiteX24" fmla="*/ 900 w 10014"/>
                <a:gd name="connsiteY24" fmla="*/ 4252 h 10000"/>
                <a:gd name="connsiteX25" fmla="*/ 4 w 10014"/>
                <a:gd name="connsiteY25" fmla="*/ 4329 h 10000"/>
                <a:gd name="connsiteX26" fmla="*/ 15 w 10014"/>
                <a:gd name="connsiteY26" fmla="*/ 5480 h 10000"/>
                <a:gd name="connsiteX27" fmla="*/ 407 w 10014"/>
                <a:gd name="connsiteY27" fmla="*/ 5503 h 10000"/>
                <a:gd name="connsiteX28" fmla="*/ 407 w 10014"/>
                <a:gd name="connsiteY28" fmla="*/ 5556 h 10000"/>
                <a:gd name="connsiteX29" fmla="*/ 250 w 10014"/>
                <a:gd name="connsiteY29" fmla="*/ 5627 h 10000"/>
                <a:gd name="connsiteX30" fmla="*/ 198 w 10014"/>
                <a:gd name="connsiteY30" fmla="*/ 5698 h 10000"/>
                <a:gd name="connsiteX31" fmla="*/ 119 w 10014"/>
                <a:gd name="connsiteY31" fmla="*/ 5769 h 10000"/>
                <a:gd name="connsiteX32" fmla="*/ 15 w 10014"/>
                <a:gd name="connsiteY32" fmla="*/ 5800 h 10000"/>
                <a:gd name="connsiteX33" fmla="*/ 15 w 10014"/>
                <a:gd name="connsiteY33" fmla="*/ 6197 h 10000"/>
                <a:gd name="connsiteX34" fmla="*/ 355 w 10014"/>
                <a:gd name="connsiteY34" fmla="*/ 6210 h 10000"/>
                <a:gd name="connsiteX35" fmla="*/ 434 w 10014"/>
                <a:gd name="connsiteY35" fmla="*/ 6281 h 10000"/>
                <a:gd name="connsiteX36" fmla="*/ 302 w 10014"/>
                <a:gd name="connsiteY36" fmla="*/ 6348 h 10000"/>
                <a:gd name="connsiteX37" fmla="*/ 407 w 10014"/>
                <a:gd name="connsiteY37" fmla="*/ 6419 h 10000"/>
                <a:gd name="connsiteX38" fmla="*/ 4 w 10014"/>
                <a:gd name="connsiteY38" fmla="*/ 6503 h 10000"/>
                <a:gd name="connsiteX39" fmla="*/ 4 w 10014"/>
                <a:gd name="connsiteY39" fmla="*/ 6958 h 10000"/>
                <a:gd name="connsiteX40" fmla="*/ 538 w 10014"/>
                <a:gd name="connsiteY40" fmla="*/ 7002 h 10000"/>
                <a:gd name="connsiteX41" fmla="*/ 381 w 10014"/>
                <a:gd name="connsiteY41" fmla="*/ 7073 h 10000"/>
                <a:gd name="connsiteX42" fmla="*/ 565 w 10014"/>
                <a:gd name="connsiteY42" fmla="*/ 7126 h 10000"/>
                <a:gd name="connsiteX43" fmla="*/ 407 w 10014"/>
                <a:gd name="connsiteY43" fmla="*/ 7197 h 10000"/>
                <a:gd name="connsiteX44" fmla="*/ 591 w 10014"/>
                <a:gd name="connsiteY44" fmla="*/ 7268 h 10000"/>
                <a:gd name="connsiteX45" fmla="*/ 2673 w 10014"/>
                <a:gd name="connsiteY45" fmla="*/ 7321 h 10000"/>
                <a:gd name="connsiteX46" fmla="*/ 2227 w 10014"/>
                <a:gd name="connsiteY46" fmla="*/ 7389 h 10000"/>
                <a:gd name="connsiteX47" fmla="*/ 2101 w 10014"/>
                <a:gd name="connsiteY47" fmla="*/ 7460 h 10000"/>
                <a:gd name="connsiteX48" fmla="*/ 3559 w 10014"/>
                <a:gd name="connsiteY48" fmla="*/ 7531 h 10000"/>
                <a:gd name="connsiteX49" fmla="*/ 4366 w 10014"/>
                <a:gd name="connsiteY49" fmla="*/ 7584 h 10000"/>
                <a:gd name="connsiteX50" fmla="*/ 4052 w 10014"/>
                <a:gd name="connsiteY50" fmla="*/ 7655 h 10000"/>
                <a:gd name="connsiteX51" fmla="*/ 2022 w 10014"/>
                <a:gd name="connsiteY51" fmla="*/ 7726 h 10000"/>
                <a:gd name="connsiteX52" fmla="*/ 1708 w 10014"/>
                <a:gd name="connsiteY52" fmla="*/ 7780 h 10000"/>
                <a:gd name="connsiteX53" fmla="*/ 1267 w 10014"/>
                <a:gd name="connsiteY53" fmla="*/ 7851 h 10000"/>
                <a:gd name="connsiteX54" fmla="*/ 1472 w 10014"/>
                <a:gd name="connsiteY54" fmla="*/ 7918 h 10000"/>
                <a:gd name="connsiteX55" fmla="*/ 5483 w 10014"/>
                <a:gd name="connsiteY55" fmla="*/ 7989 h 10000"/>
                <a:gd name="connsiteX56" fmla="*/ 10014 w 10014"/>
                <a:gd name="connsiteY56" fmla="*/ 8043 h 10000"/>
                <a:gd name="connsiteX57" fmla="*/ 4183 w 10014"/>
                <a:gd name="connsiteY57" fmla="*/ 8114 h 10000"/>
                <a:gd name="connsiteX58" fmla="*/ 1760 w 10014"/>
                <a:gd name="connsiteY58" fmla="*/ 8185 h 10000"/>
                <a:gd name="connsiteX59" fmla="*/ 1320 w 10014"/>
                <a:gd name="connsiteY59" fmla="*/ 8238 h 10000"/>
                <a:gd name="connsiteX60" fmla="*/ 4419 w 10014"/>
                <a:gd name="connsiteY60" fmla="*/ 8309 h 10000"/>
                <a:gd name="connsiteX61" fmla="*/ 4288 w 10014"/>
                <a:gd name="connsiteY61" fmla="*/ 8377 h 10000"/>
                <a:gd name="connsiteX62" fmla="*/ 1524 w 10014"/>
                <a:gd name="connsiteY62" fmla="*/ 8430 h 10000"/>
                <a:gd name="connsiteX63" fmla="*/ 512 w 10014"/>
                <a:gd name="connsiteY63" fmla="*/ 8501 h 10000"/>
                <a:gd name="connsiteX64" fmla="*/ 1058 w 10014"/>
                <a:gd name="connsiteY64" fmla="*/ 8572 h 10000"/>
                <a:gd name="connsiteX65" fmla="*/ 276 w 10014"/>
                <a:gd name="connsiteY65" fmla="*/ 8643 h 10000"/>
                <a:gd name="connsiteX66" fmla="*/ 3559 w 10014"/>
                <a:gd name="connsiteY66" fmla="*/ 8696 h 10000"/>
                <a:gd name="connsiteX67" fmla="*/ 407 w 10014"/>
                <a:gd name="connsiteY67" fmla="*/ 8767 h 10000"/>
                <a:gd name="connsiteX68" fmla="*/ 2279 w 10014"/>
                <a:gd name="connsiteY68" fmla="*/ 8838 h 10000"/>
                <a:gd name="connsiteX69" fmla="*/ 302 w 10014"/>
                <a:gd name="connsiteY69" fmla="*/ 8888 h 10000"/>
                <a:gd name="connsiteX70" fmla="*/ 276 w 10014"/>
                <a:gd name="connsiteY70" fmla="*/ 8959 h 10000"/>
                <a:gd name="connsiteX71" fmla="*/ 538 w 10014"/>
                <a:gd name="connsiteY71" fmla="*/ 9030 h 10000"/>
                <a:gd name="connsiteX72" fmla="*/ 329 w 10014"/>
                <a:gd name="connsiteY72" fmla="*/ 9101 h 10000"/>
                <a:gd name="connsiteX73" fmla="*/ 171 w 10014"/>
                <a:gd name="connsiteY73" fmla="*/ 9226 h 10000"/>
                <a:gd name="connsiteX74" fmla="*/ 302 w 10014"/>
                <a:gd name="connsiteY74" fmla="*/ 9297 h 10000"/>
                <a:gd name="connsiteX75" fmla="*/ 381 w 10014"/>
                <a:gd name="connsiteY75" fmla="*/ 9350 h 10000"/>
                <a:gd name="connsiteX76" fmla="*/ 591 w 10014"/>
                <a:gd name="connsiteY76" fmla="*/ 9488 h 10000"/>
                <a:gd name="connsiteX77" fmla="*/ 690 w 10014"/>
                <a:gd name="connsiteY77" fmla="*/ 9542 h 10000"/>
                <a:gd name="connsiteX78" fmla="*/ 2227 w 10014"/>
                <a:gd name="connsiteY78" fmla="*/ 9560 h 10000"/>
                <a:gd name="connsiteX79" fmla="*/ 2856 w 10014"/>
                <a:gd name="connsiteY79" fmla="*/ 9613 h 10000"/>
                <a:gd name="connsiteX80" fmla="*/ 486 w 10014"/>
                <a:gd name="connsiteY80" fmla="*/ 9684 h 10000"/>
                <a:gd name="connsiteX81" fmla="*/ 329 w 10014"/>
                <a:gd name="connsiteY81" fmla="*/ 9755 h 10000"/>
                <a:gd name="connsiteX82" fmla="*/ 538 w 10014"/>
                <a:gd name="connsiteY82" fmla="*/ 9808 h 10000"/>
                <a:gd name="connsiteX83" fmla="*/ 769 w 10014"/>
                <a:gd name="connsiteY83" fmla="*/ 9879 h 10000"/>
                <a:gd name="connsiteX84" fmla="*/ 717 w 10014"/>
                <a:gd name="connsiteY84" fmla="*/ 9947 h 10000"/>
                <a:gd name="connsiteX85" fmla="*/ 1136 w 10014"/>
                <a:gd name="connsiteY85" fmla="*/ 10000 h 10000"/>
                <a:gd name="connsiteX86" fmla="*/ 14 w 10014"/>
                <a:gd name="connsiteY86" fmla="*/ 10000 h 10000"/>
                <a:gd name="connsiteX87" fmla="*/ 14 w 10014"/>
                <a:gd name="connsiteY87" fmla="*/ 0 h 10000"/>
                <a:gd name="connsiteX0" fmla="*/ 14 w 10014"/>
                <a:gd name="connsiteY0" fmla="*/ 0 h 10000"/>
                <a:gd name="connsiteX1" fmla="*/ 6034 w 10014"/>
                <a:gd name="connsiteY1" fmla="*/ 0 h 10000"/>
                <a:gd name="connsiteX2" fmla="*/ 6134 w 10014"/>
                <a:gd name="connsiteY2" fmla="*/ 71 h 10000"/>
                <a:gd name="connsiteX3" fmla="*/ 7854 w 10014"/>
                <a:gd name="connsiteY3" fmla="*/ 142 h 10000"/>
                <a:gd name="connsiteX4" fmla="*/ 6967 w 10014"/>
                <a:gd name="connsiteY4" fmla="*/ 195 h 10000"/>
                <a:gd name="connsiteX5" fmla="*/ 6107 w 10014"/>
                <a:gd name="connsiteY5" fmla="*/ 266 h 10000"/>
                <a:gd name="connsiteX6" fmla="*/ 5981 w 10014"/>
                <a:gd name="connsiteY6" fmla="*/ 334 h 10000"/>
                <a:gd name="connsiteX7" fmla="*/ 6060 w 10014"/>
                <a:gd name="connsiteY7" fmla="*/ 405 h 10000"/>
                <a:gd name="connsiteX8" fmla="*/ 5069 w 10014"/>
                <a:gd name="connsiteY8" fmla="*/ 458 h 10000"/>
                <a:gd name="connsiteX9" fmla="*/ 900 w 10014"/>
                <a:gd name="connsiteY9" fmla="*/ 529 h 10000"/>
                <a:gd name="connsiteX10" fmla="*/ 1005 w 10014"/>
                <a:gd name="connsiteY10" fmla="*/ 600 h 10000"/>
                <a:gd name="connsiteX11" fmla="*/ 1293 w 10014"/>
                <a:gd name="connsiteY11" fmla="*/ 654 h 10000"/>
                <a:gd name="connsiteX12" fmla="*/ 1031 w 10014"/>
                <a:gd name="connsiteY12" fmla="*/ 725 h 10000"/>
                <a:gd name="connsiteX13" fmla="*/ 1996 w 10014"/>
                <a:gd name="connsiteY13" fmla="*/ 792 h 10000"/>
                <a:gd name="connsiteX14" fmla="*/ 2437 w 10014"/>
                <a:gd name="connsiteY14" fmla="*/ 863 h 10000"/>
                <a:gd name="connsiteX15" fmla="*/ 25 w 10014"/>
                <a:gd name="connsiteY15" fmla="*/ 890 h 10000"/>
                <a:gd name="connsiteX16" fmla="*/ 15 w 10014"/>
                <a:gd name="connsiteY16" fmla="*/ 2922 h 10000"/>
                <a:gd name="connsiteX17" fmla="*/ 1734 w 10014"/>
                <a:gd name="connsiteY17" fmla="*/ 3016 h 10000"/>
                <a:gd name="connsiteX18" fmla="*/ 5614 w 10014"/>
                <a:gd name="connsiteY18" fmla="*/ 3087 h 10000"/>
                <a:gd name="connsiteX19" fmla="*/ 1267 w 10014"/>
                <a:gd name="connsiteY19" fmla="*/ 3140 h 10000"/>
                <a:gd name="connsiteX20" fmla="*/ 14 w 10014"/>
                <a:gd name="connsiteY20" fmla="*/ 3214 h 10000"/>
                <a:gd name="connsiteX21" fmla="*/ 4 w 10014"/>
                <a:gd name="connsiteY21" fmla="*/ 4031 h 10000"/>
                <a:gd name="connsiteX22" fmla="*/ 743 w 10014"/>
                <a:gd name="connsiteY22" fmla="*/ 4128 h 10000"/>
                <a:gd name="connsiteX23" fmla="*/ 769 w 10014"/>
                <a:gd name="connsiteY23" fmla="*/ 4199 h 10000"/>
                <a:gd name="connsiteX24" fmla="*/ 900 w 10014"/>
                <a:gd name="connsiteY24" fmla="*/ 4252 h 10000"/>
                <a:gd name="connsiteX25" fmla="*/ 4 w 10014"/>
                <a:gd name="connsiteY25" fmla="*/ 4329 h 10000"/>
                <a:gd name="connsiteX26" fmla="*/ 15 w 10014"/>
                <a:gd name="connsiteY26" fmla="*/ 5480 h 10000"/>
                <a:gd name="connsiteX27" fmla="*/ 407 w 10014"/>
                <a:gd name="connsiteY27" fmla="*/ 5503 h 10000"/>
                <a:gd name="connsiteX28" fmla="*/ 407 w 10014"/>
                <a:gd name="connsiteY28" fmla="*/ 5556 h 10000"/>
                <a:gd name="connsiteX29" fmla="*/ 250 w 10014"/>
                <a:gd name="connsiteY29" fmla="*/ 5627 h 10000"/>
                <a:gd name="connsiteX30" fmla="*/ 198 w 10014"/>
                <a:gd name="connsiteY30" fmla="*/ 5698 h 10000"/>
                <a:gd name="connsiteX31" fmla="*/ 119 w 10014"/>
                <a:gd name="connsiteY31" fmla="*/ 5769 h 10000"/>
                <a:gd name="connsiteX32" fmla="*/ 15 w 10014"/>
                <a:gd name="connsiteY32" fmla="*/ 5800 h 10000"/>
                <a:gd name="connsiteX33" fmla="*/ 15 w 10014"/>
                <a:gd name="connsiteY33" fmla="*/ 6197 h 10000"/>
                <a:gd name="connsiteX34" fmla="*/ 355 w 10014"/>
                <a:gd name="connsiteY34" fmla="*/ 6210 h 10000"/>
                <a:gd name="connsiteX35" fmla="*/ 434 w 10014"/>
                <a:gd name="connsiteY35" fmla="*/ 6281 h 10000"/>
                <a:gd name="connsiteX36" fmla="*/ 302 w 10014"/>
                <a:gd name="connsiteY36" fmla="*/ 6348 h 10000"/>
                <a:gd name="connsiteX37" fmla="*/ 407 w 10014"/>
                <a:gd name="connsiteY37" fmla="*/ 6419 h 10000"/>
                <a:gd name="connsiteX38" fmla="*/ 4 w 10014"/>
                <a:gd name="connsiteY38" fmla="*/ 6503 h 10000"/>
                <a:gd name="connsiteX39" fmla="*/ 4 w 10014"/>
                <a:gd name="connsiteY39" fmla="*/ 6958 h 10000"/>
                <a:gd name="connsiteX40" fmla="*/ 538 w 10014"/>
                <a:gd name="connsiteY40" fmla="*/ 7002 h 10000"/>
                <a:gd name="connsiteX41" fmla="*/ 381 w 10014"/>
                <a:gd name="connsiteY41" fmla="*/ 7073 h 10000"/>
                <a:gd name="connsiteX42" fmla="*/ 565 w 10014"/>
                <a:gd name="connsiteY42" fmla="*/ 7126 h 10000"/>
                <a:gd name="connsiteX43" fmla="*/ 407 w 10014"/>
                <a:gd name="connsiteY43" fmla="*/ 7197 h 10000"/>
                <a:gd name="connsiteX44" fmla="*/ 591 w 10014"/>
                <a:gd name="connsiteY44" fmla="*/ 7268 h 10000"/>
                <a:gd name="connsiteX45" fmla="*/ 2673 w 10014"/>
                <a:gd name="connsiteY45" fmla="*/ 7321 h 10000"/>
                <a:gd name="connsiteX46" fmla="*/ 2227 w 10014"/>
                <a:gd name="connsiteY46" fmla="*/ 7389 h 10000"/>
                <a:gd name="connsiteX47" fmla="*/ 2101 w 10014"/>
                <a:gd name="connsiteY47" fmla="*/ 7460 h 10000"/>
                <a:gd name="connsiteX48" fmla="*/ 3559 w 10014"/>
                <a:gd name="connsiteY48" fmla="*/ 7531 h 10000"/>
                <a:gd name="connsiteX49" fmla="*/ 4366 w 10014"/>
                <a:gd name="connsiteY49" fmla="*/ 7584 h 10000"/>
                <a:gd name="connsiteX50" fmla="*/ 4052 w 10014"/>
                <a:gd name="connsiteY50" fmla="*/ 7655 h 10000"/>
                <a:gd name="connsiteX51" fmla="*/ 2022 w 10014"/>
                <a:gd name="connsiteY51" fmla="*/ 7726 h 10000"/>
                <a:gd name="connsiteX52" fmla="*/ 1708 w 10014"/>
                <a:gd name="connsiteY52" fmla="*/ 7780 h 10000"/>
                <a:gd name="connsiteX53" fmla="*/ 1267 w 10014"/>
                <a:gd name="connsiteY53" fmla="*/ 7851 h 10000"/>
                <a:gd name="connsiteX54" fmla="*/ 1472 w 10014"/>
                <a:gd name="connsiteY54" fmla="*/ 7918 h 10000"/>
                <a:gd name="connsiteX55" fmla="*/ 5483 w 10014"/>
                <a:gd name="connsiteY55" fmla="*/ 7989 h 10000"/>
                <a:gd name="connsiteX56" fmla="*/ 10014 w 10014"/>
                <a:gd name="connsiteY56" fmla="*/ 8043 h 10000"/>
                <a:gd name="connsiteX57" fmla="*/ 4183 w 10014"/>
                <a:gd name="connsiteY57" fmla="*/ 8114 h 10000"/>
                <a:gd name="connsiteX58" fmla="*/ 1760 w 10014"/>
                <a:gd name="connsiteY58" fmla="*/ 8185 h 10000"/>
                <a:gd name="connsiteX59" fmla="*/ 1320 w 10014"/>
                <a:gd name="connsiteY59" fmla="*/ 8238 h 10000"/>
                <a:gd name="connsiteX60" fmla="*/ 4419 w 10014"/>
                <a:gd name="connsiteY60" fmla="*/ 8309 h 10000"/>
                <a:gd name="connsiteX61" fmla="*/ 4288 w 10014"/>
                <a:gd name="connsiteY61" fmla="*/ 8377 h 10000"/>
                <a:gd name="connsiteX62" fmla="*/ 1524 w 10014"/>
                <a:gd name="connsiteY62" fmla="*/ 8430 h 10000"/>
                <a:gd name="connsiteX63" fmla="*/ 512 w 10014"/>
                <a:gd name="connsiteY63" fmla="*/ 8501 h 10000"/>
                <a:gd name="connsiteX64" fmla="*/ 1058 w 10014"/>
                <a:gd name="connsiteY64" fmla="*/ 8572 h 10000"/>
                <a:gd name="connsiteX65" fmla="*/ 276 w 10014"/>
                <a:gd name="connsiteY65" fmla="*/ 8643 h 10000"/>
                <a:gd name="connsiteX66" fmla="*/ 3559 w 10014"/>
                <a:gd name="connsiteY66" fmla="*/ 8696 h 10000"/>
                <a:gd name="connsiteX67" fmla="*/ 407 w 10014"/>
                <a:gd name="connsiteY67" fmla="*/ 8767 h 10000"/>
                <a:gd name="connsiteX68" fmla="*/ 2279 w 10014"/>
                <a:gd name="connsiteY68" fmla="*/ 8838 h 10000"/>
                <a:gd name="connsiteX69" fmla="*/ 302 w 10014"/>
                <a:gd name="connsiteY69" fmla="*/ 8888 h 10000"/>
                <a:gd name="connsiteX70" fmla="*/ 276 w 10014"/>
                <a:gd name="connsiteY70" fmla="*/ 8959 h 10000"/>
                <a:gd name="connsiteX71" fmla="*/ 538 w 10014"/>
                <a:gd name="connsiteY71" fmla="*/ 9030 h 10000"/>
                <a:gd name="connsiteX72" fmla="*/ 329 w 10014"/>
                <a:gd name="connsiteY72" fmla="*/ 9101 h 10000"/>
                <a:gd name="connsiteX73" fmla="*/ 171 w 10014"/>
                <a:gd name="connsiteY73" fmla="*/ 9226 h 10000"/>
                <a:gd name="connsiteX74" fmla="*/ 302 w 10014"/>
                <a:gd name="connsiteY74" fmla="*/ 9297 h 10000"/>
                <a:gd name="connsiteX75" fmla="*/ 381 w 10014"/>
                <a:gd name="connsiteY75" fmla="*/ 9350 h 10000"/>
                <a:gd name="connsiteX76" fmla="*/ 591 w 10014"/>
                <a:gd name="connsiteY76" fmla="*/ 9488 h 10000"/>
                <a:gd name="connsiteX77" fmla="*/ 690 w 10014"/>
                <a:gd name="connsiteY77" fmla="*/ 9542 h 10000"/>
                <a:gd name="connsiteX78" fmla="*/ 2227 w 10014"/>
                <a:gd name="connsiteY78" fmla="*/ 9560 h 10000"/>
                <a:gd name="connsiteX79" fmla="*/ 2856 w 10014"/>
                <a:gd name="connsiteY79" fmla="*/ 9613 h 10000"/>
                <a:gd name="connsiteX80" fmla="*/ 486 w 10014"/>
                <a:gd name="connsiteY80" fmla="*/ 9684 h 10000"/>
                <a:gd name="connsiteX81" fmla="*/ 329 w 10014"/>
                <a:gd name="connsiteY81" fmla="*/ 9755 h 10000"/>
                <a:gd name="connsiteX82" fmla="*/ 538 w 10014"/>
                <a:gd name="connsiteY82" fmla="*/ 9808 h 10000"/>
                <a:gd name="connsiteX83" fmla="*/ 769 w 10014"/>
                <a:gd name="connsiteY83" fmla="*/ 9879 h 10000"/>
                <a:gd name="connsiteX84" fmla="*/ 717 w 10014"/>
                <a:gd name="connsiteY84" fmla="*/ 9947 h 10000"/>
                <a:gd name="connsiteX85" fmla="*/ 1136 w 10014"/>
                <a:gd name="connsiteY85" fmla="*/ 10000 h 10000"/>
                <a:gd name="connsiteX86" fmla="*/ 14 w 10014"/>
                <a:gd name="connsiteY86" fmla="*/ 10000 h 10000"/>
                <a:gd name="connsiteX87" fmla="*/ 14 w 10014"/>
                <a:gd name="connsiteY87" fmla="*/ 0 h 10000"/>
                <a:gd name="connsiteX0" fmla="*/ 14 w 10014"/>
                <a:gd name="connsiteY0" fmla="*/ 0 h 10000"/>
                <a:gd name="connsiteX1" fmla="*/ 6034 w 10014"/>
                <a:gd name="connsiteY1" fmla="*/ 0 h 10000"/>
                <a:gd name="connsiteX2" fmla="*/ 6134 w 10014"/>
                <a:gd name="connsiteY2" fmla="*/ 71 h 10000"/>
                <a:gd name="connsiteX3" fmla="*/ 7854 w 10014"/>
                <a:gd name="connsiteY3" fmla="*/ 142 h 10000"/>
                <a:gd name="connsiteX4" fmla="*/ 6967 w 10014"/>
                <a:gd name="connsiteY4" fmla="*/ 195 h 10000"/>
                <a:gd name="connsiteX5" fmla="*/ 6107 w 10014"/>
                <a:gd name="connsiteY5" fmla="*/ 266 h 10000"/>
                <a:gd name="connsiteX6" fmla="*/ 5981 w 10014"/>
                <a:gd name="connsiteY6" fmla="*/ 334 h 10000"/>
                <a:gd name="connsiteX7" fmla="*/ 6060 w 10014"/>
                <a:gd name="connsiteY7" fmla="*/ 405 h 10000"/>
                <a:gd name="connsiteX8" fmla="*/ 5069 w 10014"/>
                <a:gd name="connsiteY8" fmla="*/ 458 h 10000"/>
                <a:gd name="connsiteX9" fmla="*/ 900 w 10014"/>
                <a:gd name="connsiteY9" fmla="*/ 529 h 10000"/>
                <a:gd name="connsiteX10" fmla="*/ 1005 w 10014"/>
                <a:gd name="connsiteY10" fmla="*/ 600 h 10000"/>
                <a:gd name="connsiteX11" fmla="*/ 1293 w 10014"/>
                <a:gd name="connsiteY11" fmla="*/ 654 h 10000"/>
                <a:gd name="connsiteX12" fmla="*/ 1031 w 10014"/>
                <a:gd name="connsiteY12" fmla="*/ 725 h 10000"/>
                <a:gd name="connsiteX13" fmla="*/ 1996 w 10014"/>
                <a:gd name="connsiteY13" fmla="*/ 792 h 10000"/>
                <a:gd name="connsiteX14" fmla="*/ 2437 w 10014"/>
                <a:gd name="connsiteY14" fmla="*/ 863 h 10000"/>
                <a:gd name="connsiteX15" fmla="*/ 25 w 10014"/>
                <a:gd name="connsiteY15" fmla="*/ 890 h 10000"/>
                <a:gd name="connsiteX16" fmla="*/ 15 w 10014"/>
                <a:gd name="connsiteY16" fmla="*/ 2922 h 10000"/>
                <a:gd name="connsiteX17" fmla="*/ 1734 w 10014"/>
                <a:gd name="connsiteY17" fmla="*/ 3016 h 10000"/>
                <a:gd name="connsiteX18" fmla="*/ 5614 w 10014"/>
                <a:gd name="connsiteY18" fmla="*/ 3087 h 10000"/>
                <a:gd name="connsiteX19" fmla="*/ 1267 w 10014"/>
                <a:gd name="connsiteY19" fmla="*/ 3140 h 10000"/>
                <a:gd name="connsiteX20" fmla="*/ 14 w 10014"/>
                <a:gd name="connsiteY20" fmla="*/ 3214 h 10000"/>
                <a:gd name="connsiteX21" fmla="*/ 4 w 10014"/>
                <a:gd name="connsiteY21" fmla="*/ 4031 h 10000"/>
                <a:gd name="connsiteX22" fmla="*/ 743 w 10014"/>
                <a:gd name="connsiteY22" fmla="*/ 4128 h 10000"/>
                <a:gd name="connsiteX23" fmla="*/ 769 w 10014"/>
                <a:gd name="connsiteY23" fmla="*/ 4199 h 10000"/>
                <a:gd name="connsiteX24" fmla="*/ 900 w 10014"/>
                <a:gd name="connsiteY24" fmla="*/ 4252 h 10000"/>
                <a:gd name="connsiteX25" fmla="*/ 4 w 10014"/>
                <a:gd name="connsiteY25" fmla="*/ 4329 h 10000"/>
                <a:gd name="connsiteX26" fmla="*/ 15 w 10014"/>
                <a:gd name="connsiteY26" fmla="*/ 5480 h 10000"/>
                <a:gd name="connsiteX27" fmla="*/ 407 w 10014"/>
                <a:gd name="connsiteY27" fmla="*/ 5503 h 10000"/>
                <a:gd name="connsiteX28" fmla="*/ 407 w 10014"/>
                <a:gd name="connsiteY28" fmla="*/ 5556 h 10000"/>
                <a:gd name="connsiteX29" fmla="*/ 250 w 10014"/>
                <a:gd name="connsiteY29" fmla="*/ 5627 h 10000"/>
                <a:gd name="connsiteX30" fmla="*/ 198 w 10014"/>
                <a:gd name="connsiteY30" fmla="*/ 5698 h 10000"/>
                <a:gd name="connsiteX31" fmla="*/ 119 w 10014"/>
                <a:gd name="connsiteY31" fmla="*/ 5769 h 10000"/>
                <a:gd name="connsiteX32" fmla="*/ 15 w 10014"/>
                <a:gd name="connsiteY32" fmla="*/ 5800 h 10000"/>
                <a:gd name="connsiteX33" fmla="*/ 15 w 10014"/>
                <a:gd name="connsiteY33" fmla="*/ 6197 h 10000"/>
                <a:gd name="connsiteX34" fmla="*/ 355 w 10014"/>
                <a:gd name="connsiteY34" fmla="*/ 6210 h 10000"/>
                <a:gd name="connsiteX35" fmla="*/ 434 w 10014"/>
                <a:gd name="connsiteY35" fmla="*/ 6281 h 10000"/>
                <a:gd name="connsiteX36" fmla="*/ 302 w 10014"/>
                <a:gd name="connsiteY36" fmla="*/ 6348 h 10000"/>
                <a:gd name="connsiteX37" fmla="*/ 407 w 10014"/>
                <a:gd name="connsiteY37" fmla="*/ 6419 h 10000"/>
                <a:gd name="connsiteX38" fmla="*/ 4 w 10014"/>
                <a:gd name="connsiteY38" fmla="*/ 6503 h 10000"/>
                <a:gd name="connsiteX39" fmla="*/ 4 w 10014"/>
                <a:gd name="connsiteY39" fmla="*/ 6958 h 10000"/>
                <a:gd name="connsiteX40" fmla="*/ 538 w 10014"/>
                <a:gd name="connsiteY40" fmla="*/ 7002 h 10000"/>
                <a:gd name="connsiteX41" fmla="*/ 381 w 10014"/>
                <a:gd name="connsiteY41" fmla="*/ 7073 h 10000"/>
                <a:gd name="connsiteX42" fmla="*/ 565 w 10014"/>
                <a:gd name="connsiteY42" fmla="*/ 7126 h 10000"/>
                <a:gd name="connsiteX43" fmla="*/ 407 w 10014"/>
                <a:gd name="connsiteY43" fmla="*/ 7197 h 10000"/>
                <a:gd name="connsiteX44" fmla="*/ 591 w 10014"/>
                <a:gd name="connsiteY44" fmla="*/ 7268 h 10000"/>
                <a:gd name="connsiteX45" fmla="*/ 2673 w 10014"/>
                <a:gd name="connsiteY45" fmla="*/ 7321 h 10000"/>
                <a:gd name="connsiteX46" fmla="*/ 2227 w 10014"/>
                <a:gd name="connsiteY46" fmla="*/ 7389 h 10000"/>
                <a:gd name="connsiteX47" fmla="*/ 2101 w 10014"/>
                <a:gd name="connsiteY47" fmla="*/ 7460 h 10000"/>
                <a:gd name="connsiteX48" fmla="*/ 3559 w 10014"/>
                <a:gd name="connsiteY48" fmla="*/ 7531 h 10000"/>
                <a:gd name="connsiteX49" fmla="*/ 4366 w 10014"/>
                <a:gd name="connsiteY49" fmla="*/ 7584 h 10000"/>
                <a:gd name="connsiteX50" fmla="*/ 4052 w 10014"/>
                <a:gd name="connsiteY50" fmla="*/ 7655 h 10000"/>
                <a:gd name="connsiteX51" fmla="*/ 2022 w 10014"/>
                <a:gd name="connsiteY51" fmla="*/ 7726 h 10000"/>
                <a:gd name="connsiteX52" fmla="*/ 1708 w 10014"/>
                <a:gd name="connsiteY52" fmla="*/ 7780 h 10000"/>
                <a:gd name="connsiteX53" fmla="*/ 1267 w 10014"/>
                <a:gd name="connsiteY53" fmla="*/ 7851 h 10000"/>
                <a:gd name="connsiteX54" fmla="*/ 1472 w 10014"/>
                <a:gd name="connsiteY54" fmla="*/ 7918 h 10000"/>
                <a:gd name="connsiteX55" fmla="*/ 5483 w 10014"/>
                <a:gd name="connsiteY55" fmla="*/ 7989 h 10000"/>
                <a:gd name="connsiteX56" fmla="*/ 10014 w 10014"/>
                <a:gd name="connsiteY56" fmla="*/ 8043 h 10000"/>
                <a:gd name="connsiteX57" fmla="*/ 4183 w 10014"/>
                <a:gd name="connsiteY57" fmla="*/ 8114 h 10000"/>
                <a:gd name="connsiteX58" fmla="*/ 1760 w 10014"/>
                <a:gd name="connsiteY58" fmla="*/ 8185 h 10000"/>
                <a:gd name="connsiteX59" fmla="*/ 1320 w 10014"/>
                <a:gd name="connsiteY59" fmla="*/ 8238 h 10000"/>
                <a:gd name="connsiteX60" fmla="*/ 4419 w 10014"/>
                <a:gd name="connsiteY60" fmla="*/ 8309 h 10000"/>
                <a:gd name="connsiteX61" fmla="*/ 4288 w 10014"/>
                <a:gd name="connsiteY61" fmla="*/ 8377 h 10000"/>
                <a:gd name="connsiteX62" fmla="*/ 1524 w 10014"/>
                <a:gd name="connsiteY62" fmla="*/ 8430 h 10000"/>
                <a:gd name="connsiteX63" fmla="*/ 512 w 10014"/>
                <a:gd name="connsiteY63" fmla="*/ 8501 h 10000"/>
                <a:gd name="connsiteX64" fmla="*/ 1058 w 10014"/>
                <a:gd name="connsiteY64" fmla="*/ 8572 h 10000"/>
                <a:gd name="connsiteX65" fmla="*/ 276 w 10014"/>
                <a:gd name="connsiteY65" fmla="*/ 8643 h 10000"/>
                <a:gd name="connsiteX66" fmla="*/ 3559 w 10014"/>
                <a:gd name="connsiteY66" fmla="*/ 8696 h 10000"/>
                <a:gd name="connsiteX67" fmla="*/ 407 w 10014"/>
                <a:gd name="connsiteY67" fmla="*/ 8767 h 10000"/>
                <a:gd name="connsiteX68" fmla="*/ 2279 w 10014"/>
                <a:gd name="connsiteY68" fmla="*/ 8838 h 10000"/>
                <a:gd name="connsiteX69" fmla="*/ 302 w 10014"/>
                <a:gd name="connsiteY69" fmla="*/ 8888 h 10000"/>
                <a:gd name="connsiteX70" fmla="*/ 276 w 10014"/>
                <a:gd name="connsiteY70" fmla="*/ 8959 h 10000"/>
                <a:gd name="connsiteX71" fmla="*/ 538 w 10014"/>
                <a:gd name="connsiteY71" fmla="*/ 9030 h 10000"/>
                <a:gd name="connsiteX72" fmla="*/ 329 w 10014"/>
                <a:gd name="connsiteY72" fmla="*/ 9101 h 10000"/>
                <a:gd name="connsiteX73" fmla="*/ 171 w 10014"/>
                <a:gd name="connsiteY73" fmla="*/ 9226 h 10000"/>
                <a:gd name="connsiteX74" fmla="*/ 302 w 10014"/>
                <a:gd name="connsiteY74" fmla="*/ 9297 h 10000"/>
                <a:gd name="connsiteX75" fmla="*/ 381 w 10014"/>
                <a:gd name="connsiteY75" fmla="*/ 9350 h 10000"/>
                <a:gd name="connsiteX76" fmla="*/ 591 w 10014"/>
                <a:gd name="connsiteY76" fmla="*/ 9488 h 10000"/>
                <a:gd name="connsiteX77" fmla="*/ 690 w 10014"/>
                <a:gd name="connsiteY77" fmla="*/ 9542 h 10000"/>
                <a:gd name="connsiteX78" fmla="*/ 2227 w 10014"/>
                <a:gd name="connsiteY78" fmla="*/ 9560 h 10000"/>
                <a:gd name="connsiteX79" fmla="*/ 2856 w 10014"/>
                <a:gd name="connsiteY79" fmla="*/ 9613 h 10000"/>
                <a:gd name="connsiteX80" fmla="*/ 486 w 10014"/>
                <a:gd name="connsiteY80" fmla="*/ 9684 h 10000"/>
                <a:gd name="connsiteX81" fmla="*/ 329 w 10014"/>
                <a:gd name="connsiteY81" fmla="*/ 9755 h 10000"/>
                <a:gd name="connsiteX82" fmla="*/ 538 w 10014"/>
                <a:gd name="connsiteY82" fmla="*/ 9808 h 10000"/>
                <a:gd name="connsiteX83" fmla="*/ 769 w 10014"/>
                <a:gd name="connsiteY83" fmla="*/ 9879 h 10000"/>
                <a:gd name="connsiteX84" fmla="*/ 717 w 10014"/>
                <a:gd name="connsiteY84" fmla="*/ 9947 h 10000"/>
                <a:gd name="connsiteX85" fmla="*/ 1136 w 10014"/>
                <a:gd name="connsiteY85" fmla="*/ 10000 h 10000"/>
                <a:gd name="connsiteX86" fmla="*/ 1127 w 10014"/>
                <a:gd name="connsiteY86" fmla="*/ 9990 h 10000"/>
                <a:gd name="connsiteX87" fmla="*/ 14 w 10014"/>
                <a:gd name="connsiteY87" fmla="*/ 10000 h 10000"/>
                <a:gd name="connsiteX88" fmla="*/ 14 w 10014"/>
                <a:gd name="connsiteY88" fmla="*/ 0 h 10000"/>
                <a:gd name="connsiteX0" fmla="*/ 14 w 10014"/>
                <a:gd name="connsiteY0" fmla="*/ 0 h 10014"/>
                <a:gd name="connsiteX1" fmla="*/ 6034 w 10014"/>
                <a:gd name="connsiteY1" fmla="*/ 0 h 10014"/>
                <a:gd name="connsiteX2" fmla="*/ 6134 w 10014"/>
                <a:gd name="connsiteY2" fmla="*/ 71 h 10014"/>
                <a:gd name="connsiteX3" fmla="*/ 7854 w 10014"/>
                <a:gd name="connsiteY3" fmla="*/ 142 h 10014"/>
                <a:gd name="connsiteX4" fmla="*/ 6967 w 10014"/>
                <a:gd name="connsiteY4" fmla="*/ 195 h 10014"/>
                <a:gd name="connsiteX5" fmla="*/ 6107 w 10014"/>
                <a:gd name="connsiteY5" fmla="*/ 266 h 10014"/>
                <a:gd name="connsiteX6" fmla="*/ 5981 w 10014"/>
                <a:gd name="connsiteY6" fmla="*/ 334 h 10014"/>
                <a:gd name="connsiteX7" fmla="*/ 6060 w 10014"/>
                <a:gd name="connsiteY7" fmla="*/ 405 h 10014"/>
                <a:gd name="connsiteX8" fmla="*/ 5069 w 10014"/>
                <a:gd name="connsiteY8" fmla="*/ 458 h 10014"/>
                <a:gd name="connsiteX9" fmla="*/ 900 w 10014"/>
                <a:gd name="connsiteY9" fmla="*/ 529 h 10014"/>
                <a:gd name="connsiteX10" fmla="*/ 1005 w 10014"/>
                <a:gd name="connsiteY10" fmla="*/ 600 h 10014"/>
                <a:gd name="connsiteX11" fmla="*/ 1293 w 10014"/>
                <a:gd name="connsiteY11" fmla="*/ 654 h 10014"/>
                <a:gd name="connsiteX12" fmla="*/ 1031 w 10014"/>
                <a:gd name="connsiteY12" fmla="*/ 725 h 10014"/>
                <a:gd name="connsiteX13" fmla="*/ 1996 w 10014"/>
                <a:gd name="connsiteY13" fmla="*/ 792 h 10014"/>
                <a:gd name="connsiteX14" fmla="*/ 2437 w 10014"/>
                <a:gd name="connsiteY14" fmla="*/ 863 h 10014"/>
                <a:gd name="connsiteX15" fmla="*/ 25 w 10014"/>
                <a:gd name="connsiteY15" fmla="*/ 890 h 10014"/>
                <a:gd name="connsiteX16" fmla="*/ 15 w 10014"/>
                <a:gd name="connsiteY16" fmla="*/ 2922 h 10014"/>
                <a:gd name="connsiteX17" fmla="*/ 1734 w 10014"/>
                <a:gd name="connsiteY17" fmla="*/ 3016 h 10014"/>
                <a:gd name="connsiteX18" fmla="*/ 5614 w 10014"/>
                <a:gd name="connsiteY18" fmla="*/ 3087 h 10014"/>
                <a:gd name="connsiteX19" fmla="*/ 1267 w 10014"/>
                <a:gd name="connsiteY19" fmla="*/ 3140 h 10014"/>
                <a:gd name="connsiteX20" fmla="*/ 14 w 10014"/>
                <a:gd name="connsiteY20" fmla="*/ 3214 h 10014"/>
                <a:gd name="connsiteX21" fmla="*/ 4 w 10014"/>
                <a:gd name="connsiteY21" fmla="*/ 4031 h 10014"/>
                <a:gd name="connsiteX22" fmla="*/ 743 w 10014"/>
                <a:gd name="connsiteY22" fmla="*/ 4128 h 10014"/>
                <a:gd name="connsiteX23" fmla="*/ 769 w 10014"/>
                <a:gd name="connsiteY23" fmla="*/ 4199 h 10014"/>
                <a:gd name="connsiteX24" fmla="*/ 900 w 10014"/>
                <a:gd name="connsiteY24" fmla="*/ 4252 h 10014"/>
                <a:gd name="connsiteX25" fmla="*/ 4 w 10014"/>
                <a:gd name="connsiteY25" fmla="*/ 4329 h 10014"/>
                <a:gd name="connsiteX26" fmla="*/ 15 w 10014"/>
                <a:gd name="connsiteY26" fmla="*/ 5480 h 10014"/>
                <a:gd name="connsiteX27" fmla="*/ 407 w 10014"/>
                <a:gd name="connsiteY27" fmla="*/ 5503 h 10014"/>
                <a:gd name="connsiteX28" fmla="*/ 407 w 10014"/>
                <a:gd name="connsiteY28" fmla="*/ 5556 h 10014"/>
                <a:gd name="connsiteX29" fmla="*/ 250 w 10014"/>
                <a:gd name="connsiteY29" fmla="*/ 5627 h 10014"/>
                <a:gd name="connsiteX30" fmla="*/ 198 w 10014"/>
                <a:gd name="connsiteY30" fmla="*/ 5698 h 10014"/>
                <a:gd name="connsiteX31" fmla="*/ 119 w 10014"/>
                <a:gd name="connsiteY31" fmla="*/ 5769 h 10014"/>
                <a:gd name="connsiteX32" fmla="*/ 15 w 10014"/>
                <a:gd name="connsiteY32" fmla="*/ 5800 h 10014"/>
                <a:gd name="connsiteX33" fmla="*/ 15 w 10014"/>
                <a:gd name="connsiteY33" fmla="*/ 6197 h 10014"/>
                <a:gd name="connsiteX34" fmla="*/ 355 w 10014"/>
                <a:gd name="connsiteY34" fmla="*/ 6210 h 10014"/>
                <a:gd name="connsiteX35" fmla="*/ 434 w 10014"/>
                <a:gd name="connsiteY35" fmla="*/ 6281 h 10014"/>
                <a:gd name="connsiteX36" fmla="*/ 302 w 10014"/>
                <a:gd name="connsiteY36" fmla="*/ 6348 h 10014"/>
                <a:gd name="connsiteX37" fmla="*/ 407 w 10014"/>
                <a:gd name="connsiteY37" fmla="*/ 6419 h 10014"/>
                <a:gd name="connsiteX38" fmla="*/ 4 w 10014"/>
                <a:gd name="connsiteY38" fmla="*/ 6503 h 10014"/>
                <a:gd name="connsiteX39" fmla="*/ 4 w 10014"/>
                <a:gd name="connsiteY39" fmla="*/ 6958 h 10014"/>
                <a:gd name="connsiteX40" fmla="*/ 538 w 10014"/>
                <a:gd name="connsiteY40" fmla="*/ 7002 h 10014"/>
                <a:gd name="connsiteX41" fmla="*/ 381 w 10014"/>
                <a:gd name="connsiteY41" fmla="*/ 7073 h 10014"/>
                <a:gd name="connsiteX42" fmla="*/ 565 w 10014"/>
                <a:gd name="connsiteY42" fmla="*/ 7126 h 10014"/>
                <a:gd name="connsiteX43" fmla="*/ 407 w 10014"/>
                <a:gd name="connsiteY43" fmla="*/ 7197 h 10014"/>
                <a:gd name="connsiteX44" fmla="*/ 591 w 10014"/>
                <a:gd name="connsiteY44" fmla="*/ 7268 h 10014"/>
                <a:gd name="connsiteX45" fmla="*/ 2673 w 10014"/>
                <a:gd name="connsiteY45" fmla="*/ 7321 h 10014"/>
                <a:gd name="connsiteX46" fmla="*/ 2227 w 10014"/>
                <a:gd name="connsiteY46" fmla="*/ 7389 h 10014"/>
                <a:gd name="connsiteX47" fmla="*/ 2101 w 10014"/>
                <a:gd name="connsiteY47" fmla="*/ 7460 h 10014"/>
                <a:gd name="connsiteX48" fmla="*/ 3559 w 10014"/>
                <a:gd name="connsiteY48" fmla="*/ 7531 h 10014"/>
                <a:gd name="connsiteX49" fmla="*/ 4366 w 10014"/>
                <a:gd name="connsiteY49" fmla="*/ 7584 h 10014"/>
                <a:gd name="connsiteX50" fmla="*/ 4052 w 10014"/>
                <a:gd name="connsiteY50" fmla="*/ 7655 h 10014"/>
                <a:gd name="connsiteX51" fmla="*/ 2022 w 10014"/>
                <a:gd name="connsiteY51" fmla="*/ 7726 h 10014"/>
                <a:gd name="connsiteX52" fmla="*/ 1708 w 10014"/>
                <a:gd name="connsiteY52" fmla="*/ 7780 h 10014"/>
                <a:gd name="connsiteX53" fmla="*/ 1267 w 10014"/>
                <a:gd name="connsiteY53" fmla="*/ 7851 h 10014"/>
                <a:gd name="connsiteX54" fmla="*/ 1472 w 10014"/>
                <a:gd name="connsiteY54" fmla="*/ 7918 h 10014"/>
                <a:gd name="connsiteX55" fmla="*/ 5483 w 10014"/>
                <a:gd name="connsiteY55" fmla="*/ 7989 h 10014"/>
                <a:gd name="connsiteX56" fmla="*/ 10014 w 10014"/>
                <a:gd name="connsiteY56" fmla="*/ 8043 h 10014"/>
                <a:gd name="connsiteX57" fmla="*/ 4183 w 10014"/>
                <a:gd name="connsiteY57" fmla="*/ 8114 h 10014"/>
                <a:gd name="connsiteX58" fmla="*/ 1760 w 10014"/>
                <a:gd name="connsiteY58" fmla="*/ 8185 h 10014"/>
                <a:gd name="connsiteX59" fmla="*/ 1320 w 10014"/>
                <a:gd name="connsiteY59" fmla="*/ 8238 h 10014"/>
                <a:gd name="connsiteX60" fmla="*/ 4419 w 10014"/>
                <a:gd name="connsiteY60" fmla="*/ 8309 h 10014"/>
                <a:gd name="connsiteX61" fmla="*/ 4288 w 10014"/>
                <a:gd name="connsiteY61" fmla="*/ 8377 h 10014"/>
                <a:gd name="connsiteX62" fmla="*/ 1524 w 10014"/>
                <a:gd name="connsiteY62" fmla="*/ 8430 h 10014"/>
                <a:gd name="connsiteX63" fmla="*/ 512 w 10014"/>
                <a:gd name="connsiteY63" fmla="*/ 8501 h 10014"/>
                <a:gd name="connsiteX64" fmla="*/ 1058 w 10014"/>
                <a:gd name="connsiteY64" fmla="*/ 8572 h 10014"/>
                <a:gd name="connsiteX65" fmla="*/ 276 w 10014"/>
                <a:gd name="connsiteY65" fmla="*/ 8643 h 10014"/>
                <a:gd name="connsiteX66" fmla="*/ 3559 w 10014"/>
                <a:gd name="connsiteY66" fmla="*/ 8696 h 10014"/>
                <a:gd name="connsiteX67" fmla="*/ 407 w 10014"/>
                <a:gd name="connsiteY67" fmla="*/ 8767 h 10014"/>
                <a:gd name="connsiteX68" fmla="*/ 2279 w 10014"/>
                <a:gd name="connsiteY68" fmla="*/ 8838 h 10014"/>
                <a:gd name="connsiteX69" fmla="*/ 302 w 10014"/>
                <a:gd name="connsiteY69" fmla="*/ 8888 h 10014"/>
                <a:gd name="connsiteX70" fmla="*/ 276 w 10014"/>
                <a:gd name="connsiteY70" fmla="*/ 8959 h 10014"/>
                <a:gd name="connsiteX71" fmla="*/ 538 w 10014"/>
                <a:gd name="connsiteY71" fmla="*/ 9030 h 10014"/>
                <a:gd name="connsiteX72" fmla="*/ 329 w 10014"/>
                <a:gd name="connsiteY72" fmla="*/ 9101 h 10014"/>
                <a:gd name="connsiteX73" fmla="*/ 171 w 10014"/>
                <a:gd name="connsiteY73" fmla="*/ 9226 h 10014"/>
                <a:gd name="connsiteX74" fmla="*/ 302 w 10014"/>
                <a:gd name="connsiteY74" fmla="*/ 9297 h 10014"/>
                <a:gd name="connsiteX75" fmla="*/ 381 w 10014"/>
                <a:gd name="connsiteY75" fmla="*/ 9350 h 10014"/>
                <a:gd name="connsiteX76" fmla="*/ 591 w 10014"/>
                <a:gd name="connsiteY76" fmla="*/ 9488 h 10014"/>
                <a:gd name="connsiteX77" fmla="*/ 690 w 10014"/>
                <a:gd name="connsiteY77" fmla="*/ 9542 h 10014"/>
                <a:gd name="connsiteX78" fmla="*/ 2227 w 10014"/>
                <a:gd name="connsiteY78" fmla="*/ 9560 h 10014"/>
                <a:gd name="connsiteX79" fmla="*/ 2856 w 10014"/>
                <a:gd name="connsiteY79" fmla="*/ 9613 h 10014"/>
                <a:gd name="connsiteX80" fmla="*/ 486 w 10014"/>
                <a:gd name="connsiteY80" fmla="*/ 9684 h 10014"/>
                <a:gd name="connsiteX81" fmla="*/ 329 w 10014"/>
                <a:gd name="connsiteY81" fmla="*/ 9755 h 10014"/>
                <a:gd name="connsiteX82" fmla="*/ 538 w 10014"/>
                <a:gd name="connsiteY82" fmla="*/ 9808 h 10014"/>
                <a:gd name="connsiteX83" fmla="*/ 769 w 10014"/>
                <a:gd name="connsiteY83" fmla="*/ 9879 h 10014"/>
                <a:gd name="connsiteX84" fmla="*/ 717 w 10014"/>
                <a:gd name="connsiteY84" fmla="*/ 9947 h 10014"/>
                <a:gd name="connsiteX85" fmla="*/ 1136 w 10014"/>
                <a:gd name="connsiteY85" fmla="*/ 10000 h 10014"/>
                <a:gd name="connsiteX86" fmla="*/ 3287 w 10014"/>
                <a:gd name="connsiteY86" fmla="*/ 10014 h 10014"/>
                <a:gd name="connsiteX87" fmla="*/ 14 w 10014"/>
                <a:gd name="connsiteY87" fmla="*/ 10000 h 10014"/>
                <a:gd name="connsiteX88" fmla="*/ 14 w 10014"/>
                <a:gd name="connsiteY88" fmla="*/ 0 h 10014"/>
                <a:gd name="connsiteX0" fmla="*/ 14 w 10014"/>
                <a:gd name="connsiteY0" fmla="*/ 0 h 10014"/>
                <a:gd name="connsiteX1" fmla="*/ 6034 w 10014"/>
                <a:gd name="connsiteY1" fmla="*/ 0 h 10014"/>
                <a:gd name="connsiteX2" fmla="*/ 6134 w 10014"/>
                <a:gd name="connsiteY2" fmla="*/ 71 h 10014"/>
                <a:gd name="connsiteX3" fmla="*/ 7854 w 10014"/>
                <a:gd name="connsiteY3" fmla="*/ 142 h 10014"/>
                <a:gd name="connsiteX4" fmla="*/ 6967 w 10014"/>
                <a:gd name="connsiteY4" fmla="*/ 195 h 10014"/>
                <a:gd name="connsiteX5" fmla="*/ 6107 w 10014"/>
                <a:gd name="connsiteY5" fmla="*/ 266 h 10014"/>
                <a:gd name="connsiteX6" fmla="*/ 5981 w 10014"/>
                <a:gd name="connsiteY6" fmla="*/ 334 h 10014"/>
                <a:gd name="connsiteX7" fmla="*/ 6060 w 10014"/>
                <a:gd name="connsiteY7" fmla="*/ 405 h 10014"/>
                <a:gd name="connsiteX8" fmla="*/ 5069 w 10014"/>
                <a:gd name="connsiteY8" fmla="*/ 458 h 10014"/>
                <a:gd name="connsiteX9" fmla="*/ 900 w 10014"/>
                <a:gd name="connsiteY9" fmla="*/ 529 h 10014"/>
                <a:gd name="connsiteX10" fmla="*/ 1005 w 10014"/>
                <a:gd name="connsiteY10" fmla="*/ 600 h 10014"/>
                <a:gd name="connsiteX11" fmla="*/ 1293 w 10014"/>
                <a:gd name="connsiteY11" fmla="*/ 654 h 10014"/>
                <a:gd name="connsiteX12" fmla="*/ 1031 w 10014"/>
                <a:gd name="connsiteY12" fmla="*/ 725 h 10014"/>
                <a:gd name="connsiteX13" fmla="*/ 1996 w 10014"/>
                <a:gd name="connsiteY13" fmla="*/ 792 h 10014"/>
                <a:gd name="connsiteX14" fmla="*/ 2437 w 10014"/>
                <a:gd name="connsiteY14" fmla="*/ 863 h 10014"/>
                <a:gd name="connsiteX15" fmla="*/ 25 w 10014"/>
                <a:gd name="connsiteY15" fmla="*/ 890 h 10014"/>
                <a:gd name="connsiteX16" fmla="*/ 15 w 10014"/>
                <a:gd name="connsiteY16" fmla="*/ 2922 h 10014"/>
                <a:gd name="connsiteX17" fmla="*/ 1734 w 10014"/>
                <a:gd name="connsiteY17" fmla="*/ 3016 h 10014"/>
                <a:gd name="connsiteX18" fmla="*/ 5614 w 10014"/>
                <a:gd name="connsiteY18" fmla="*/ 3087 h 10014"/>
                <a:gd name="connsiteX19" fmla="*/ 1267 w 10014"/>
                <a:gd name="connsiteY19" fmla="*/ 3140 h 10014"/>
                <a:gd name="connsiteX20" fmla="*/ 14 w 10014"/>
                <a:gd name="connsiteY20" fmla="*/ 3214 h 10014"/>
                <a:gd name="connsiteX21" fmla="*/ 4 w 10014"/>
                <a:gd name="connsiteY21" fmla="*/ 4031 h 10014"/>
                <a:gd name="connsiteX22" fmla="*/ 743 w 10014"/>
                <a:gd name="connsiteY22" fmla="*/ 4128 h 10014"/>
                <a:gd name="connsiteX23" fmla="*/ 769 w 10014"/>
                <a:gd name="connsiteY23" fmla="*/ 4199 h 10014"/>
                <a:gd name="connsiteX24" fmla="*/ 900 w 10014"/>
                <a:gd name="connsiteY24" fmla="*/ 4252 h 10014"/>
                <a:gd name="connsiteX25" fmla="*/ 4 w 10014"/>
                <a:gd name="connsiteY25" fmla="*/ 4329 h 10014"/>
                <a:gd name="connsiteX26" fmla="*/ 15 w 10014"/>
                <a:gd name="connsiteY26" fmla="*/ 5480 h 10014"/>
                <a:gd name="connsiteX27" fmla="*/ 407 w 10014"/>
                <a:gd name="connsiteY27" fmla="*/ 5503 h 10014"/>
                <a:gd name="connsiteX28" fmla="*/ 407 w 10014"/>
                <a:gd name="connsiteY28" fmla="*/ 5556 h 10014"/>
                <a:gd name="connsiteX29" fmla="*/ 250 w 10014"/>
                <a:gd name="connsiteY29" fmla="*/ 5627 h 10014"/>
                <a:gd name="connsiteX30" fmla="*/ 198 w 10014"/>
                <a:gd name="connsiteY30" fmla="*/ 5698 h 10014"/>
                <a:gd name="connsiteX31" fmla="*/ 119 w 10014"/>
                <a:gd name="connsiteY31" fmla="*/ 5769 h 10014"/>
                <a:gd name="connsiteX32" fmla="*/ 15 w 10014"/>
                <a:gd name="connsiteY32" fmla="*/ 5800 h 10014"/>
                <a:gd name="connsiteX33" fmla="*/ 15 w 10014"/>
                <a:gd name="connsiteY33" fmla="*/ 6197 h 10014"/>
                <a:gd name="connsiteX34" fmla="*/ 355 w 10014"/>
                <a:gd name="connsiteY34" fmla="*/ 6210 h 10014"/>
                <a:gd name="connsiteX35" fmla="*/ 434 w 10014"/>
                <a:gd name="connsiteY35" fmla="*/ 6281 h 10014"/>
                <a:gd name="connsiteX36" fmla="*/ 302 w 10014"/>
                <a:gd name="connsiteY36" fmla="*/ 6348 h 10014"/>
                <a:gd name="connsiteX37" fmla="*/ 407 w 10014"/>
                <a:gd name="connsiteY37" fmla="*/ 6419 h 10014"/>
                <a:gd name="connsiteX38" fmla="*/ 4 w 10014"/>
                <a:gd name="connsiteY38" fmla="*/ 6503 h 10014"/>
                <a:gd name="connsiteX39" fmla="*/ 4 w 10014"/>
                <a:gd name="connsiteY39" fmla="*/ 6958 h 10014"/>
                <a:gd name="connsiteX40" fmla="*/ 538 w 10014"/>
                <a:gd name="connsiteY40" fmla="*/ 7002 h 10014"/>
                <a:gd name="connsiteX41" fmla="*/ 381 w 10014"/>
                <a:gd name="connsiteY41" fmla="*/ 7073 h 10014"/>
                <a:gd name="connsiteX42" fmla="*/ 565 w 10014"/>
                <a:gd name="connsiteY42" fmla="*/ 7126 h 10014"/>
                <a:gd name="connsiteX43" fmla="*/ 407 w 10014"/>
                <a:gd name="connsiteY43" fmla="*/ 7197 h 10014"/>
                <a:gd name="connsiteX44" fmla="*/ 591 w 10014"/>
                <a:gd name="connsiteY44" fmla="*/ 7268 h 10014"/>
                <a:gd name="connsiteX45" fmla="*/ 2673 w 10014"/>
                <a:gd name="connsiteY45" fmla="*/ 7321 h 10014"/>
                <a:gd name="connsiteX46" fmla="*/ 2227 w 10014"/>
                <a:gd name="connsiteY46" fmla="*/ 7389 h 10014"/>
                <a:gd name="connsiteX47" fmla="*/ 2101 w 10014"/>
                <a:gd name="connsiteY47" fmla="*/ 7460 h 10014"/>
                <a:gd name="connsiteX48" fmla="*/ 3559 w 10014"/>
                <a:gd name="connsiteY48" fmla="*/ 7531 h 10014"/>
                <a:gd name="connsiteX49" fmla="*/ 4366 w 10014"/>
                <a:gd name="connsiteY49" fmla="*/ 7584 h 10014"/>
                <a:gd name="connsiteX50" fmla="*/ 4052 w 10014"/>
                <a:gd name="connsiteY50" fmla="*/ 7655 h 10014"/>
                <a:gd name="connsiteX51" fmla="*/ 2022 w 10014"/>
                <a:gd name="connsiteY51" fmla="*/ 7726 h 10014"/>
                <a:gd name="connsiteX52" fmla="*/ 1708 w 10014"/>
                <a:gd name="connsiteY52" fmla="*/ 7780 h 10014"/>
                <a:gd name="connsiteX53" fmla="*/ 1267 w 10014"/>
                <a:gd name="connsiteY53" fmla="*/ 7851 h 10014"/>
                <a:gd name="connsiteX54" fmla="*/ 1472 w 10014"/>
                <a:gd name="connsiteY54" fmla="*/ 7918 h 10014"/>
                <a:gd name="connsiteX55" fmla="*/ 5483 w 10014"/>
                <a:gd name="connsiteY55" fmla="*/ 7989 h 10014"/>
                <a:gd name="connsiteX56" fmla="*/ 10014 w 10014"/>
                <a:gd name="connsiteY56" fmla="*/ 8043 h 10014"/>
                <a:gd name="connsiteX57" fmla="*/ 4183 w 10014"/>
                <a:gd name="connsiteY57" fmla="*/ 8114 h 10014"/>
                <a:gd name="connsiteX58" fmla="*/ 1760 w 10014"/>
                <a:gd name="connsiteY58" fmla="*/ 8185 h 10014"/>
                <a:gd name="connsiteX59" fmla="*/ 1320 w 10014"/>
                <a:gd name="connsiteY59" fmla="*/ 8238 h 10014"/>
                <a:gd name="connsiteX60" fmla="*/ 4419 w 10014"/>
                <a:gd name="connsiteY60" fmla="*/ 8309 h 10014"/>
                <a:gd name="connsiteX61" fmla="*/ 4288 w 10014"/>
                <a:gd name="connsiteY61" fmla="*/ 8377 h 10014"/>
                <a:gd name="connsiteX62" fmla="*/ 1524 w 10014"/>
                <a:gd name="connsiteY62" fmla="*/ 8430 h 10014"/>
                <a:gd name="connsiteX63" fmla="*/ 512 w 10014"/>
                <a:gd name="connsiteY63" fmla="*/ 8501 h 10014"/>
                <a:gd name="connsiteX64" fmla="*/ 1058 w 10014"/>
                <a:gd name="connsiteY64" fmla="*/ 8572 h 10014"/>
                <a:gd name="connsiteX65" fmla="*/ 276 w 10014"/>
                <a:gd name="connsiteY65" fmla="*/ 8643 h 10014"/>
                <a:gd name="connsiteX66" fmla="*/ 3559 w 10014"/>
                <a:gd name="connsiteY66" fmla="*/ 8696 h 10014"/>
                <a:gd name="connsiteX67" fmla="*/ 407 w 10014"/>
                <a:gd name="connsiteY67" fmla="*/ 8767 h 10014"/>
                <a:gd name="connsiteX68" fmla="*/ 2279 w 10014"/>
                <a:gd name="connsiteY68" fmla="*/ 8838 h 10014"/>
                <a:gd name="connsiteX69" fmla="*/ 302 w 10014"/>
                <a:gd name="connsiteY69" fmla="*/ 8888 h 10014"/>
                <a:gd name="connsiteX70" fmla="*/ 276 w 10014"/>
                <a:gd name="connsiteY70" fmla="*/ 8959 h 10014"/>
                <a:gd name="connsiteX71" fmla="*/ 538 w 10014"/>
                <a:gd name="connsiteY71" fmla="*/ 9030 h 10014"/>
                <a:gd name="connsiteX72" fmla="*/ 329 w 10014"/>
                <a:gd name="connsiteY72" fmla="*/ 9101 h 10014"/>
                <a:gd name="connsiteX73" fmla="*/ 171 w 10014"/>
                <a:gd name="connsiteY73" fmla="*/ 9226 h 10014"/>
                <a:gd name="connsiteX74" fmla="*/ 302 w 10014"/>
                <a:gd name="connsiteY74" fmla="*/ 9297 h 10014"/>
                <a:gd name="connsiteX75" fmla="*/ 381 w 10014"/>
                <a:gd name="connsiteY75" fmla="*/ 9350 h 10014"/>
                <a:gd name="connsiteX76" fmla="*/ 591 w 10014"/>
                <a:gd name="connsiteY76" fmla="*/ 9488 h 10014"/>
                <a:gd name="connsiteX77" fmla="*/ 690 w 10014"/>
                <a:gd name="connsiteY77" fmla="*/ 9542 h 10014"/>
                <a:gd name="connsiteX78" fmla="*/ 2227 w 10014"/>
                <a:gd name="connsiteY78" fmla="*/ 9560 h 10014"/>
                <a:gd name="connsiteX79" fmla="*/ 2856 w 10014"/>
                <a:gd name="connsiteY79" fmla="*/ 9613 h 10014"/>
                <a:gd name="connsiteX80" fmla="*/ 486 w 10014"/>
                <a:gd name="connsiteY80" fmla="*/ 9684 h 10014"/>
                <a:gd name="connsiteX81" fmla="*/ 329 w 10014"/>
                <a:gd name="connsiteY81" fmla="*/ 9755 h 10014"/>
                <a:gd name="connsiteX82" fmla="*/ 538 w 10014"/>
                <a:gd name="connsiteY82" fmla="*/ 9808 h 10014"/>
                <a:gd name="connsiteX83" fmla="*/ 769 w 10014"/>
                <a:gd name="connsiteY83" fmla="*/ 9879 h 10014"/>
                <a:gd name="connsiteX84" fmla="*/ 717 w 10014"/>
                <a:gd name="connsiteY84" fmla="*/ 9947 h 10014"/>
                <a:gd name="connsiteX85" fmla="*/ 1136 w 10014"/>
                <a:gd name="connsiteY85" fmla="*/ 10000 h 10014"/>
                <a:gd name="connsiteX86" fmla="*/ 3287 w 10014"/>
                <a:gd name="connsiteY86" fmla="*/ 10014 h 10014"/>
                <a:gd name="connsiteX87" fmla="*/ 3268 w 10014"/>
                <a:gd name="connsiteY87" fmla="*/ 10014 h 10014"/>
                <a:gd name="connsiteX88" fmla="*/ 14 w 10014"/>
                <a:gd name="connsiteY88" fmla="*/ 10000 h 10014"/>
                <a:gd name="connsiteX89" fmla="*/ 14 w 10014"/>
                <a:gd name="connsiteY89" fmla="*/ 0 h 10014"/>
                <a:gd name="connsiteX0" fmla="*/ 14 w 10014"/>
                <a:gd name="connsiteY0" fmla="*/ 0 h 10106"/>
                <a:gd name="connsiteX1" fmla="*/ 6034 w 10014"/>
                <a:gd name="connsiteY1" fmla="*/ 0 h 10106"/>
                <a:gd name="connsiteX2" fmla="*/ 6134 w 10014"/>
                <a:gd name="connsiteY2" fmla="*/ 71 h 10106"/>
                <a:gd name="connsiteX3" fmla="*/ 7854 w 10014"/>
                <a:gd name="connsiteY3" fmla="*/ 142 h 10106"/>
                <a:gd name="connsiteX4" fmla="*/ 6967 w 10014"/>
                <a:gd name="connsiteY4" fmla="*/ 195 h 10106"/>
                <a:gd name="connsiteX5" fmla="*/ 6107 w 10014"/>
                <a:gd name="connsiteY5" fmla="*/ 266 h 10106"/>
                <a:gd name="connsiteX6" fmla="*/ 5981 w 10014"/>
                <a:gd name="connsiteY6" fmla="*/ 334 h 10106"/>
                <a:gd name="connsiteX7" fmla="*/ 6060 w 10014"/>
                <a:gd name="connsiteY7" fmla="*/ 405 h 10106"/>
                <a:gd name="connsiteX8" fmla="*/ 5069 w 10014"/>
                <a:gd name="connsiteY8" fmla="*/ 458 h 10106"/>
                <a:gd name="connsiteX9" fmla="*/ 900 w 10014"/>
                <a:gd name="connsiteY9" fmla="*/ 529 h 10106"/>
                <a:gd name="connsiteX10" fmla="*/ 1005 w 10014"/>
                <a:gd name="connsiteY10" fmla="*/ 600 h 10106"/>
                <a:gd name="connsiteX11" fmla="*/ 1293 w 10014"/>
                <a:gd name="connsiteY11" fmla="*/ 654 h 10106"/>
                <a:gd name="connsiteX12" fmla="*/ 1031 w 10014"/>
                <a:gd name="connsiteY12" fmla="*/ 725 h 10106"/>
                <a:gd name="connsiteX13" fmla="*/ 1996 w 10014"/>
                <a:gd name="connsiteY13" fmla="*/ 792 h 10106"/>
                <a:gd name="connsiteX14" fmla="*/ 2437 w 10014"/>
                <a:gd name="connsiteY14" fmla="*/ 863 h 10106"/>
                <a:gd name="connsiteX15" fmla="*/ 25 w 10014"/>
                <a:gd name="connsiteY15" fmla="*/ 890 h 10106"/>
                <a:gd name="connsiteX16" fmla="*/ 15 w 10014"/>
                <a:gd name="connsiteY16" fmla="*/ 2922 h 10106"/>
                <a:gd name="connsiteX17" fmla="*/ 1734 w 10014"/>
                <a:gd name="connsiteY17" fmla="*/ 3016 h 10106"/>
                <a:gd name="connsiteX18" fmla="*/ 5614 w 10014"/>
                <a:gd name="connsiteY18" fmla="*/ 3087 h 10106"/>
                <a:gd name="connsiteX19" fmla="*/ 1267 w 10014"/>
                <a:gd name="connsiteY19" fmla="*/ 3140 h 10106"/>
                <a:gd name="connsiteX20" fmla="*/ 14 w 10014"/>
                <a:gd name="connsiteY20" fmla="*/ 3214 h 10106"/>
                <a:gd name="connsiteX21" fmla="*/ 4 w 10014"/>
                <a:gd name="connsiteY21" fmla="*/ 4031 h 10106"/>
                <a:gd name="connsiteX22" fmla="*/ 743 w 10014"/>
                <a:gd name="connsiteY22" fmla="*/ 4128 h 10106"/>
                <a:gd name="connsiteX23" fmla="*/ 769 w 10014"/>
                <a:gd name="connsiteY23" fmla="*/ 4199 h 10106"/>
                <a:gd name="connsiteX24" fmla="*/ 900 w 10014"/>
                <a:gd name="connsiteY24" fmla="*/ 4252 h 10106"/>
                <a:gd name="connsiteX25" fmla="*/ 4 w 10014"/>
                <a:gd name="connsiteY25" fmla="*/ 4329 h 10106"/>
                <a:gd name="connsiteX26" fmla="*/ 15 w 10014"/>
                <a:gd name="connsiteY26" fmla="*/ 5480 h 10106"/>
                <a:gd name="connsiteX27" fmla="*/ 407 w 10014"/>
                <a:gd name="connsiteY27" fmla="*/ 5503 h 10106"/>
                <a:gd name="connsiteX28" fmla="*/ 407 w 10014"/>
                <a:gd name="connsiteY28" fmla="*/ 5556 h 10106"/>
                <a:gd name="connsiteX29" fmla="*/ 250 w 10014"/>
                <a:gd name="connsiteY29" fmla="*/ 5627 h 10106"/>
                <a:gd name="connsiteX30" fmla="*/ 198 w 10014"/>
                <a:gd name="connsiteY30" fmla="*/ 5698 h 10106"/>
                <a:gd name="connsiteX31" fmla="*/ 119 w 10014"/>
                <a:gd name="connsiteY31" fmla="*/ 5769 h 10106"/>
                <a:gd name="connsiteX32" fmla="*/ 15 w 10014"/>
                <a:gd name="connsiteY32" fmla="*/ 5800 h 10106"/>
                <a:gd name="connsiteX33" fmla="*/ 15 w 10014"/>
                <a:gd name="connsiteY33" fmla="*/ 6197 h 10106"/>
                <a:gd name="connsiteX34" fmla="*/ 355 w 10014"/>
                <a:gd name="connsiteY34" fmla="*/ 6210 h 10106"/>
                <a:gd name="connsiteX35" fmla="*/ 434 w 10014"/>
                <a:gd name="connsiteY35" fmla="*/ 6281 h 10106"/>
                <a:gd name="connsiteX36" fmla="*/ 302 w 10014"/>
                <a:gd name="connsiteY36" fmla="*/ 6348 h 10106"/>
                <a:gd name="connsiteX37" fmla="*/ 407 w 10014"/>
                <a:gd name="connsiteY37" fmla="*/ 6419 h 10106"/>
                <a:gd name="connsiteX38" fmla="*/ 4 w 10014"/>
                <a:gd name="connsiteY38" fmla="*/ 6503 h 10106"/>
                <a:gd name="connsiteX39" fmla="*/ 4 w 10014"/>
                <a:gd name="connsiteY39" fmla="*/ 6958 h 10106"/>
                <a:gd name="connsiteX40" fmla="*/ 538 w 10014"/>
                <a:gd name="connsiteY40" fmla="*/ 7002 h 10106"/>
                <a:gd name="connsiteX41" fmla="*/ 381 w 10014"/>
                <a:gd name="connsiteY41" fmla="*/ 7073 h 10106"/>
                <a:gd name="connsiteX42" fmla="*/ 565 w 10014"/>
                <a:gd name="connsiteY42" fmla="*/ 7126 h 10106"/>
                <a:gd name="connsiteX43" fmla="*/ 407 w 10014"/>
                <a:gd name="connsiteY43" fmla="*/ 7197 h 10106"/>
                <a:gd name="connsiteX44" fmla="*/ 591 w 10014"/>
                <a:gd name="connsiteY44" fmla="*/ 7268 h 10106"/>
                <a:gd name="connsiteX45" fmla="*/ 2673 w 10014"/>
                <a:gd name="connsiteY45" fmla="*/ 7321 h 10106"/>
                <a:gd name="connsiteX46" fmla="*/ 2227 w 10014"/>
                <a:gd name="connsiteY46" fmla="*/ 7389 h 10106"/>
                <a:gd name="connsiteX47" fmla="*/ 2101 w 10014"/>
                <a:gd name="connsiteY47" fmla="*/ 7460 h 10106"/>
                <a:gd name="connsiteX48" fmla="*/ 3559 w 10014"/>
                <a:gd name="connsiteY48" fmla="*/ 7531 h 10106"/>
                <a:gd name="connsiteX49" fmla="*/ 4366 w 10014"/>
                <a:gd name="connsiteY49" fmla="*/ 7584 h 10106"/>
                <a:gd name="connsiteX50" fmla="*/ 4052 w 10014"/>
                <a:gd name="connsiteY50" fmla="*/ 7655 h 10106"/>
                <a:gd name="connsiteX51" fmla="*/ 2022 w 10014"/>
                <a:gd name="connsiteY51" fmla="*/ 7726 h 10106"/>
                <a:gd name="connsiteX52" fmla="*/ 1708 w 10014"/>
                <a:gd name="connsiteY52" fmla="*/ 7780 h 10106"/>
                <a:gd name="connsiteX53" fmla="*/ 1267 w 10014"/>
                <a:gd name="connsiteY53" fmla="*/ 7851 h 10106"/>
                <a:gd name="connsiteX54" fmla="*/ 1472 w 10014"/>
                <a:gd name="connsiteY54" fmla="*/ 7918 h 10106"/>
                <a:gd name="connsiteX55" fmla="*/ 5483 w 10014"/>
                <a:gd name="connsiteY55" fmla="*/ 7989 h 10106"/>
                <a:gd name="connsiteX56" fmla="*/ 10014 w 10014"/>
                <a:gd name="connsiteY56" fmla="*/ 8043 h 10106"/>
                <a:gd name="connsiteX57" fmla="*/ 4183 w 10014"/>
                <a:gd name="connsiteY57" fmla="*/ 8114 h 10106"/>
                <a:gd name="connsiteX58" fmla="*/ 1760 w 10014"/>
                <a:gd name="connsiteY58" fmla="*/ 8185 h 10106"/>
                <a:gd name="connsiteX59" fmla="*/ 1320 w 10014"/>
                <a:gd name="connsiteY59" fmla="*/ 8238 h 10106"/>
                <a:gd name="connsiteX60" fmla="*/ 4419 w 10014"/>
                <a:gd name="connsiteY60" fmla="*/ 8309 h 10106"/>
                <a:gd name="connsiteX61" fmla="*/ 4288 w 10014"/>
                <a:gd name="connsiteY61" fmla="*/ 8377 h 10106"/>
                <a:gd name="connsiteX62" fmla="*/ 1524 w 10014"/>
                <a:gd name="connsiteY62" fmla="*/ 8430 h 10106"/>
                <a:gd name="connsiteX63" fmla="*/ 512 w 10014"/>
                <a:gd name="connsiteY63" fmla="*/ 8501 h 10106"/>
                <a:gd name="connsiteX64" fmla="*/ 1058 w 10014"/>
                <a:gd name="connsiteY64" fmla="*/ 8572 h 10106"/>
                <a:gd name="connsiteX65" fmla="*/ 276 w 10014"/>
                <a:gd name="connsiteY65" fmla="*/ 8643 h 10106"/>
                <a:gd name="connsiteX66" fmla="*/ 3559 w 10014"/>
                <a:gd name="connsiteY66" fmla="*/ 8696 h 10106"/>
                <a:gd name="connsiteX67" fmla="*/ 407 w 10014"/>
                <a:gd name="connsiteY67" fmla="*/ 8767 h 10106"/>
                <a:gd name="connsiteX68" fmla="*/ 2279 w 10014"/>
                <a:gd name="connsiteY68" fmla="*/ 8838 h 10106"/>
                <a:gd name="connsiteX69" fmla="*/ 302 w 10014"/>
                <a:gd name="connsiteY69" fmla="*/ 8888 h 10106"/>
                <a:gd name="connsiteX70" fmla="*/ 276 w 10014"/>
                <a:gd name="connsiteY70" fmla="*/ 8959 h 10106"/>
                <a:gd name="connsiteX71" fmla="*/ 538 w 10014"/>
                <a:gd name="connsiteY71" fmla="*/ 9030 h 10106"/>
                <a:gd name="connsiteX72" fmla="*/ 329 w 10014"/>
                <a:gd name="connsiteY72" fmla="*/ 9101 h 10106"/>
                <a:gd name="connsiteX73" fmla="*/ 171 w 10014"/>
                <a:gd name="connsiteY73" fmla="*/ 9226 h 10106"/>
                <a:gd name="connsiteX74" fmla="*/ 302 w 10014"/>
                <a:gd name="connsiteY74" fmla="*/ 9297 h 10106"/>
                <a:gd name="connsiteX75" fmla="*/ 381 w 10014"/>
                <a:gd name="connsiteY75" fmla="*/ 9350 h 10106"/>
                <a:gd name="connsiteX76" fmla="*/ 591 w 10014"/>
                <a:gd name="connsiteY76" fmla="*/ 9488 h 10106"/>
                <a:gd name="connsiteX77" fmla="*/ 690 w 10014"/>
                <a:gd name="connsiteY77" fmla="*/ 9542 h 10106"/>
                <a:gd name="connsiteX78" fmla="*/ 2227 w 10014"/>
                <a:gd name="connsiteY78" fmla="*/ 9560 h 10106"/>
                <a:gd name="connsiteX79" fmla="*/ 2856 w 10014"/>
                <a:gd name="connsiteY79" fmla="*/ 9613 h 10106"/>
                <a:gd name="connsiteX80" fmla="*/ 486 w 10014"/>
                <a:gd name="connsiteY80" fmla="*/ 9684 h 10106"/>
                <a:gd name="connsiteX81" fmla="*/ 329 w 10014"/>
                <a:gd name="connsiteY81" fmla="*/ 9755 h 10106"/>
                <a:gd name="connsiteX82" fmla="*/ 538 w 10014"/>
                <a:gd name="connsiteY82" fmla="*/ 9808 h 10106"/>
                <a:gd name="connsiteX83" fmla="*/ 769 w 10014"/>
                <a:gd name="connsiteY83" fmla="*/ 9879 h 10106"/>
                <a:gd name="connsiteX84" fmla="*/ 717 w 10014"/>
                <a:gd name="connsiteY84" fmla="*/ 9947 h 10106"/>
                <a:gd name="connsiteX85" fmla="*/ 1136 w 10014"/>
                <a:gd name="connsiteY85" fmla="*/ 10000 h 10106"/>
                <a:gd name="connsiteX86" fmla="*/ 3287 w 10014"/>
                <a:gd name="connsiteY86" fmla="*/ 10014 h 10106"/>
                <a:gd name="connsiteX87" fmla="*/ 3940 w 10014"/>
                <a:gd name="connsiteY87" fmla="*/ 10106 h 10106"/>
                <a:gd name="connsiteX88" fmla="*/ 14 w 10014"/>
                <a:gd name="connsiteY88" fmla="*/ 10000 h 10106"/>
                <a:gd name="connsiteX89" fmla="*/ 14 w 10014"/>
                <a:gd name="connsiteY89" fmla="*/ 0 h 10106"/>
                <a:gd name="connsiteX0" fmla="*/ 14 w 10014"/>
                <a:gd name="connsiteY0" fmla="*/ 0 h 10106"/>
                <a:gd name="connsiteX1" fmla="*/ 6034 w 10014"/>
                <a:gd name="connsiteY1" fmla="*/ 0 h 10106"/>
                <a:gd name="connsiteX2" fmla="*/ 6134 w 10014"/>
                <a:gd name="connsiteY2" fmla="*/ 71 h 10106"/>
                <a:gd name="connsiteX3" fmla="*/ 7854 w 10014"/>
                <a:gd name="connsiteY3" fmla="*/ 142 h 10106"/>
                <a:gd name="connsiteX4" fmla="*/ 6967 w 10014"/>
                <a:gd name="connsiteY4" fmla="*/ 195 h 10106"/>
                <a:gd name="connsiteX5" fmla="*/ 6107 w 10014"/>
                <a:gd name="connsiteY5" fmla="*/ 266 h 10106"/>
                <a:gd name="connsiteX6" fmla="*/ 5981 w 10014"/>
                <a:gd name="connsiteY6" fmla="*/ 334 h 10106"/>
                <a:gd name="connsiteX7" fmla="*/ 6060 w 10014"/>
                <a:gd name="connsiteY7" fmla="*/ 405 h 10106"/>
                <a:gd name="connsiteX8" fmla="*/ 5069 w 10014"/>
                <a:gd name="connsiteY8" fmla="*/ 458 h 10106"/>
                <a:gd name="connsiteX9" fmla="*/ 900 w 10014"/>
                <a:gd name="connsiteY9" fmla="*/ 529 h 10106"/>
                <a:gd name="connsiteX10" fmla="*/ 1005 w 10014"/>
                <a:gd name="connsiteY10" fmla="*/ 600 h 10106"/>
                <a:gd name="connsiteX11" fmla="*/ 1293 w 10014"/>
                <a:gd name="connsiteY11" fmla="*/ 654 h 10106"/>
                <a:gd name="connsiteX12" fmla="*/ 1031 w 10014"/>
                <a:gd name="connsiteY12" fmla="*/ 725 h 10106"/>
                <a:gd name="connsiteX13" fmla="*/ 1996 w 10014"/>
                <a:gd name="connsiteY13" fmla="*/ 792 h 10106"/>
                <a:gd name="connsiteX14" fmla="*/ 2437 w 10014"/>
                <a:gd name="connsiteY14" fmla="*/ 863 h 10106"/>
                <a:gd name="connsiteX15" fmla="*/ 25 w 10014"/>
                <a:gd name="connsiteY15" fmla="*/ 890 h 10106"/>
                <a:gd name="connsiteX16" fmla="*/ 15 w 10014"/>
                <a:gd name="connsiteY16" fmla="*/ 2922 h 10106"/>
                <a:gd name="connsiteX17" fmla="*/ 1734 w 10014"/>
                <a:gd name="connsiteY17" fmla="*/ 3016 h 10106"/>
                <a:gd name="connsiteX18" fmla="*/ 5614 w 10014"/>
                <a:gd name="connsiteY18" fmla="*/ 3087 h 10106"/>
                <a:gd name="connsiteX19" fmla="*/ 1267 w 10014"/>
                <a:gd name="connsiteY19" fmla="*/ 3140 h 10106"/>
                <a:gd name="connsiteX20" fmla="*/ 14 w 10014"/>
                <a:gd name="connsiteY20" fmla="*/ 3214 h 10106"/>
                <a:gd name="connsiteX21" fmla="*/ 4 w 10014"/>
                <a:gd name="connsiteY21" fmla="*/ 4031 h 10106"/>
                <a:gd name="connsiteX22" fmla="*/ 743 w 10014"/>
                <a:gd name="connsiteY22" fmla="*/ 4128 h 10106"/>
                <a:gd name="connsiteX23" fmla="*/ 769 w 10014"/>
                <a:gd name="connsiteY23" fmla="*/ 4199 h 10106"/>
                <a:gd name="connsiteX24" fmla="*/ 900 w 10014"/>
                <a:gd name="connsiteY24" fmla="*/ 4252 h 10106"/>
                <a:gd name="connsiteX25" fmla="*/ 4 w 10014"/>
                <a:gd name="connsiteY25" fmla="*/ 4329 h 10106"/>
                <a:gd name="connsiteX26" fmla="*/ 15 w 10014"/>
                <a:gd name="connsiteY26" fmla="*/ 5480 h 10106"/>
                <a:gd name="connsiteX27" fmla="*/ 407 w 10014"/>
                <a:gd name="connsiteY27" fmla="*/ 5503 h 10106"/>
                <a:gd name="connsiteX28" fmla="*/ 407 w 10014"/>
                <a:gd name="connsiteY28" fmla="*/ 5556 h 10106"/>
                <a:gd name="connsiteX29" fmla="*/ 250 w 10014"/>
                <a:gd name="connsiteY29" fmla="*/ 5627 h 10106"/>
                <a:gd name="connsiteX30" fmla="*/ 198 w 10014"/>
                <a:gd name="connsiteY30" fmla="*/ 5698 h 10106"/>
                <a:gd name="connsiteX31" fmla="*/ 119 w 10014"/>
                <a:gd name="connsiteY31" fmla="*/ 5769 h 10106"/>
                <a:gd name="connsiteX32" fmla="*/ 15 w 10014"/>
                <a:gd name="connsiteY32" fmla="*/ 5800 h 10106"/>
                <a:gd name="connsiteX33" fmla="*/ 15 w 10014"/>
                <a:gd name="connsiteY33" fmla="*/ 6197 h 10106"/>
                <a:gd name="connsiteX34" fmla="*/ 355 w 10014"/>
                <a:gd name="connsiteY34" fmla="*/ 6210 h 10106"/>
                <a:gd name="connsiteX35" fmla="*/ 434 w 10014"/>
                <a:gd name="connsiteY35" fmla="*/ 6281 h 10106"/>
                <a:gd name="connsiteX36" fmla="*/ 302 w 10014"/>
                <a:gd name="connsiteY36" fmla="*/ 6348 h 10106"/>
                <a:gd name="connsiteX37" fmla="*/ 407 w 10014"/>
                <a:gd name="connsiteY37" fmla="*/ 6419 h 10106"/>
                <a:gd name="connsiteX38" fmla="*/ 4 w 10014"/>
                <a:gd name="connsiteY38" fmla="*/ 6503 h 10106"/>
                <a:gd name="connsiteX39" fmla="*/ 4 w 10014"/>
                <a:gd name="connsiteY39" fmla="*/ 6958 h 10106"/>
                <a:gd name="connsiteX40" fmla="*/ 538 w 10014"/>
                <a:gd name="connsiteY40" fmla="*/ 7002 h 10106"/>
                <a:gd name="connsiteX41" fmla="*/ 381 w 10014"/>
                <a:gd name="connsiteY41" fmla="*/ 7073 h 10106"/>
                <a:gd name="connsiteX42" fmla="*/ 565 w 10014"/>
                <a:gd name="connsiteY42" fmla="*/ 7126 h 10106"/>
                <a:gd name="connsiteX43" fmla="*/ 407 w 10014"/>
                <a:gd name="connsiteY43" fmla="*/ 7197 h 10106"/>
                <a:gd name="connsiteX44" fmla="*/ 591 w 10014"/>
                <a:gd name="connsiteY44" fmla="*/ 7268 h 10106"/>
                <a:gd name="connsiteX45" fmla="*/ 2673 w 10014"/>
                <a:gd name="connsiteY45" fmla="*/ 7321 h 10106"/>
                <a:gd name="connsiteX46" fmla="*/ 2227 w 10014"/>
                <a:gd name="connsiteY46" fmla="*/ 7389 h 10106"/>
                <a:gd name="connsiteX47" fmla="*/ 2101 w 10014"/>
                <a:gd name="connsiteY47" fmla="*/ 7460 h 10106"/>
                <a:gd name="connsiteX48" fmla="*/ 3559 w 10014"/>
                <a:gd name="connsiteY48" fmla="*/ 7531 h 10106"/>
                <a:gd name="connsiteX49" fmla="*/ 4366 w 10014"/>
                <a:gd name="connsiteY49" fmla="*/ 7584 h 10106"/>
                <a:gd name="connsiteX50" fmla="*/ 4052 w 10014"/>
                <a:gd name="connsiteY50" fmla="*/ 7655 h 10106"/>
                <a:gd name="connsiteX51" fmla="*/ 2022 w 10014"/>
                <a:gd name="connsiteY51" fmla="*/ 7726 h 10106"/>
                <a:gd name="connsiteX52" fmla="*/ 1708 w 10014"/>
                <a:gd name="connsiteY52" fmla="*/ 7780 h 10106"/>
                <a:gd name="connsiteX53" fmla="*/ 1267 w 10014"/>
                <a:gd name="connsiteY53" fmla="*/ 7851 h 10106"/>
                <a:gd name="connsiteX54" fmla="*/ 1472 w 10014"/>
                <a:gd name="connsiteY54" fmla="*/ 7918 h 10106"/>
                <a:gd name="connsiteX55" fmla="*/ 5483 w 10014"/>
                <a:gd name="connsiteY55" fmla="*/ 7989 h 10106"/>
                <a:gd name="connsiteX56" fmla="*/ 10014 w 10014"/>
                <a:gd name="connsiteY56" fmla="*/ 8043 h 10106"/>
                <a:gd name="connsiteX57" fmla="*/ 4183 w 10014"/>
                <a:gd name="connsiteY57" fmla="*/ 8114 h 10106"/>
                <a:gd name="connsiteX58" fmla="*/ 1760 w 10014"/>
                <a:gd name="connsiteY58" fmla="*/ 8185 h 10106"/>
                <a:gd name="connsiteX59" fmla="*/ 1320 w 10014"/>
                <a:gd name="connsiteY59" fmla="*/ 8238 h 10106"/>
                <a:gd name="connsiteX60" fmla="*/ 4419 w 10014"/>
                <a:gd name="connsiteY60" fmla="*/ 8309 h 10106"/>
                <a:gd name="connsiteX61" fmla="*/ 4288 w 10014"/>
                <a:gd name="connsiteY61" fmla="*/ 8377 h 10106"/>
                <a:gd name="connsiteX62" fmla="*/ 1524 w 10014"/>
                <a:gd name="connsiteY62" fmla="*/ 8430 h 10106"/>
                <a:gd name="connsiteX63" fmla="*/ 512 w 10014"/>
                <a:gd name="connsiteY63" fmla="*/ 8501 h 10106"/>
                <a:gd name="connsiteX64" fmla="*/ 1058 w 10014"/>
                <a:gd name="connsiteY64" fmla="*/ 8572 h 10106"/>
                <a:gd name="connsiteX65" fmla="*/ 276 w 10014"/>
                <a:gd name="connsiteY65" fmla="*/ 8643 h 10106"/>
                <a:gd name="connsiteX66" fmla="*/ 3559 w 10014"/>
                <a:gd name="connsiteY66" fmla="*/ 8696 h 10106"/>
                <a:gd name="connsiteX67" fmla="*/ 407 w 10014"/>
                <a:gd name="connsiteY67" fmla="*/ 8767 h 10106"/>
                <a:gd name="connsiteX68" fmla="*/ 2279 w 10014"/>
                <a:gd name="connsiteY68" fmla="*/ 8838 h 10106"/>
                <a:gd name="connsiteX69" fmla="*/ 302 w 10014"/>
                <a:gd name="connsiteY69" fmla="*/ 8888 h 10106"/>
                <a:gd name="connsiteX70" fmla="*/ 276 w 10014"/>
                <a:gd name="connsiteY70" fmla="*/ 8959 h 10106"/>
                <a:gd name="connsiteX71" fmla="*/ 538 w 10014"/>
                <a:gd name="connsiteY71" fmla="*/ 9030 h 10106"/>
                <a:gd name="connsiteX72" fmla="*/ 329 w 10014"/>
                <a:gd name="connsiteY72" fmla="*/ 9101 h 10106"/>
                <a:gd name="connsiteX73" fmla="*/ 171 w 10014"/>
                <a:gd name="connsiteY73" fmla="*/ 9226 h 10106"/>
                <a:gd name="connsiteX74" fmla="*/ 302 w 10014"/>
                <a:gd name="connsiteY74" fmla="*/ 9297 h 10106"/>
                <a:gd name="connsiteX75" fmla="*/ 381 w 10014"/>
                <a:gd name="connsiteY75" fmla="*/ 9350 h 10106"/>
                <a:gd name="connsiteX76" fmla="*/ 591 w 10014"/>
                <a:gd name="connsiteY76" fmla="*/ 9488 h 10106"/>
                <a:gd name="connsiteX77" fmla="*/ 690 w 10014"/>
                <a:gd name="connsiteY77" fmla="*/ 9542 h 10106"/>
                <a:gd name="connsiteX78" fmla="*/ 2227 w 10014"/>
                <a:gd name="connsiteY78" fmla="*/ 9560 h 10106"/>
                <a:gd name="connsiteX79" fmla="*/ 2856 w 10014"/>
                <a:gd name="connsiteY79" fmla="*/ 9613 h 10106"/>
                <a:gd name="connsiteX80" fmla="*/ 486 w 10014"/>
                <a:gd name="connsiteY80" fmla="*/ 9684 h 10106"/>
                <a:gd name="connsiteX81" fmla="*/ 329 w 10014"/>
                <a:gd name="connsiteY81" fmla="*/ 9755 h 10106"/>
                <a:gd name="connsiteX82" fmla="*/ 538 w 10014"/>
                <a:gd name="connsiteY82" fmla="*/ 9808 h 10106"/>
                <a:gd name="connsiteX83" fmla="*/ 769 w 10014"/>
                <a:gd name="connsiteY83" fmla="*/ 9879 h 10106"/>
                <a:gd name="connsiteX84" fmla="*/ 717 w 10014"/>
                <a:gd name="connsiteY84" fmla="*/ 9947 h 10106"/>
                <a:gd name="connsiteX85" fmla="*/ 1136 w 10014"/>
                <a:gd name="connsiteY85" fmla="*/ 10000 h 10106"/>
                <a:gd name="connsiteX86" fmla="*/ 3287 w 10014"/>
                <a:gd name="connsiteY86" fmla="*/ 10014 h 10106"/>
                <a:gd name="connsiteX87" fmla="*/ 3940 w 10014"/>
                <a:gd name="connsiteY87" fmla="*/ 10106 h 10106"/>
                <a:gd name="connsiteX88" fmla="*/ 3950 w 10014"/>
                <a:gd name="connsiteY88" fmla="*/ 10100 h 10106"/>
                <a:gd name="connsiteX89" fmla="*/ 14 w 10014"/>
                <a:gd name="connsiteY89" fmla="*/ 10000 h 10106"/>
                <a:gd name="connsiteX90" fmla="*/ 14 w 10014"/>
                <a:gd name="connsiteY90" fmla="*/ 0 h 10106"/>
                <a:gd name="connsiteX0" fmla="*/ 14 w 10014"/>
                <a:gd name="connsiteY0" fmla="*/ 0 h 10155"/>
                <a:gd name="connsiteX1" fmla="*/ 6034 w 10014"/>
                <a:gd name="connsiteY1" fmla="*/ 0 h 10155"/>
                <a:gd name="connsiteX2" fmla="*/ 6134 w 10014"/>
                <a:gd name="connsiteY2" fmla="*/ 71 h 10155"/>
                <a:gd name="connsiteX3" fmla="*/ 7854 w 10014"/>
                <a:gd name="connsiteY3" fmla="*/ 142 h 10155"/>
                <a:gd name="connsiteX4" fmla="*/ 6967 w 10014"/>
                <a:gd name="connsiteY4" fmla="*/ 195 h 10155"/>
                <a:gd name="connsiteX5" fmla="*/ 6107 w 10014"/>
                <a:gd name="connsiteY5" fmla="*/ 266 h 10155"/>
                <a:gd name="connsiteX6" fmla="*/ 5981 w 10014"/>
                <a:gd name="connsiteY6" fmla="*/ 334 h 10155"/>
                <a:gd name="connsiteX7" fmla="*/ 6060 w 10014"/>
                <a:gd name="connsiteY7" fmla="*/ 405 h 10155"/>
                <a:gd name="connsiteX8" fmla="*/ 5069 w 10014"/>
                <a:gd name="connsiteY8" fmla="*/ 458 h 10155"/>
                <a:gd name="connsiteX9" fmla="*/ 900 w 10014"/>
                <a:gd name="connsiteY9" fmla="*/ 529 h 10155"/>
                <a:gd name="connsiteX10" fmla="*/ 1005 w 10014"/>
                <a:gd name="connsiteY10" fmla="*/ 600 h 10155"/>
                <a:gd name="connsiteX11" fmla="*/ 1293 w 10014"/>
                <a:gd name="connsiteY11" fmla="*/ 654 h 10155"/>
                <a:gd name="connsiteX12" fmla="*/ 1031 w 10014"/>
                <a:gd name="connsiteY12" fmla="*/ 725 h 10155"/>
                <a:gd name="connsiteX13" fmla="*/ 1996 w 10014"/>
                <a:gd name="connsiteY13" fmla="*/ 792 h 10155"/>
                <a:gd name="connsiteX14" fmla="*/ 2437 w 10014"/>
                <a:gd name="connsiteY14" fmla="*/ 863 h 10155"/>
                <a:gd name="connsiteX15" fmla="*/ 25 w 10014"/>
                <a:gd name="connsiteY15" fmla="*/ 890 h 10155"/>
                <a:gd name="connsiteX16" fmla="*/ 15 w 10014"/>
                <a:gd name="connsiteY16" fmla="*/ 2922 h 10155"/>
                <a:gd name="connsiteX17" fmla="*/ 1734 w 10014"/>
                <a:gd name="connsiteY17" fmla="*/ 3016 h 10155"/>
                <a:gd name="connsiteX18" fmla="*/ 5614 w 10014"/>
                <a:gd name="connsiteY18" fmla="*/ 3087 h 10155"/>
                <a:gd name="connsiteX19" fmla="*/ 1267 w 10014"/>
                <a:gd name="connsiteY19" fmla="*/ 3140 h 10155"/>
                <a:gd name="connsiteX20" fmla="*/ 14 w 10014"/>
                <a:gd name="connsiteY20" fmla="*/ 3214 h 10155"/>
                <a:gd name="connsiteX21" fmla="*/ 4 w 10014"/>
                <a:gd name="connsiteY21" fmla="*/ 4031 h 10155"/>
                <a:gd name="connsiteX22" fmla="*/ 743 w 10014"/>
                <a:gd name="connsiteY22" fmla="*/ 4128 h 10155"/>
                <a:gd name="connsiteX23" fmla="*/ 769 w 10014"/>
                <a:gd name="connsiteY23" fmla="*/ 4199 h 10155"/>
                <a:gd name="connsiteX24" fmla="*/ 900 w 10014"/>
                <a:gd name="connsiteY24" fmla="*/ 4252 h 10155"/>
                <a:gd name="connsiteX25" fmla="*/ 4 w 10014"/>
                <a:gd name="connsiteY25" fmla="*/ 4329 h 10155"/>
                <a:gd name="connsiteX26" fmla="*/ 15 w 10014"/>
                <a:gd name="connsiteY26" fmla="*/ 5480 h 10155"/>
                <a:gd name="connsiteX27" fmla="*/ 407 w 10014"/>
                <a:gd name="connsiteY27" fmla="*/ 5503 h 10155"/>
                <a:gd name="connsiteX28" fmla="*/ 407 w 10014"/>
                <a:gd name="connsiteY28" fmla="*/ 5556 h 10155"/>
                <a:gd name="connsiteX29" fmla="*/ 250 w 10014"/>
                <a:gd name="connsiteY29" fmla="*/ 5627 h 10155"/>
                <a:gd name="connsiteX30" fmla="*/ 198 w 10014"/>
                <a:gd name="connsiteY30" fmla="*/ 5698 h 10155"/>
                <a:gd name="connsiteX31" fmla="*/ 119 w 10014"/>
                <a:gd name="connsiteY31" fmla="*/ 5769 h 10155"/>
                <a:gd name="connsiteX32" fmla="*/ 15 w 10014"/>
                <a:gd name="connsiteY32" fmla="*/ 5800 h 10155"/>
                <a:gd name="connsiteX33" fmla="*/ 15 w 10014"/>
                <a:gd name="connsiteY33" fmla="*/ 6197 h 10155"/>
                <a:gd name="connsiteX34" fmla="*/ 355 w 10014"/>
                <a:gd name="connsiteY34" fmla="*/ 6210 h 10155"/>
                <a:gd name="connsiteX35" fmla="*/ 434 w 10014"/>
                <a:gd name="connsiteY35" fmla="*/ 6281 h 10155"/>
                <a:gd name="connsiteX36" fmla="*/ 302 w 10014"/>
                <a:gd name="connsiteY36" fmla="*/ 6348 h 10155"/>
                <a:gd name="connsiteX37" fmla="*/ 407 w 10014"/>
                <a:gd name="connsiteY37" fmla="*/ 6419 h 10155"/>
                <a:gd name="connsiteX38" fmla="*/ 4 w 10014"/>
                <a:gd name="connsiteY38" fmla="*/ 6503 h 10155"/>
                <a:gd name="connsiteX39" fmla="*/ 4 w 10014"/>
                <a:gd name="connsiteY39" fmla="*/ 6958 h 10155"/>
                <a:gd name="connsiteX40" fmla="*/ 538 w 10014"/>
                <a:gd name="connsiteY40" fmla="*/ 7002 h 10155"/>
                <a:gd name="connsiteX41" fmla="*/ 381 w 10014"/>
                <a:gd name="connsiteY41" fmla="*/ 7073 h 10155"/>
                <a:gd name="connsiteX42" fmla="*/ 565 w 10014"/>
                <a:gd name="connsiteY42" fmla="*/ 7126 h 10155"/>
                <a:gd name="connsiteX43" fmla="*/ 407 w 10014"/>
                <a:gd name="connsiteY43" fmla="*/ 7197 h 10155"/>
                <a:gd name="connsiteX44" fmla="*/ 591 w 10014"/>
                <a:gd name="connsiteY44" fmla="*/ 7268 h 10155"/>
                <a:gd name="connsiteX45" fmla="*/ 2673 w 10014"/>
                <a:gd name="connsiteY45" fmla="*/ 7321 h 10155"/>
                <a:gd name="connsiteX46" fmla="*/ 2227 w 10014"/>
                <a:gd name="connsiteY46" fmla="*/ 7389 h 10155"/>
                <a:gd name="connsiteX47" fmla="*/ 2101 w 10014"/>
                <a:gd name="connsiteY47" fmla="*/ 7460 h 10155"/>
                <a:gd name="connsiteX48" fmla="*/ 3559 w 10014"/>
                <a:gd name="connsiteY48" fmla="*/ 7531 h 10155"/>
                <a:gd name="connsiteX49" fmla="*/ 4366 w 10014"/>
                <a:gd name="connsiteY49" fmla="*/ 7584 h 10155"/>
                <a:gd name="connsiteX50" fmla="*/ 4052 w 10014"/>
                <a:gd name="connsiteY50" fmla="*/ 7655 h 10155"/>
                <a:gd name="connsiteX51" fmla="*/ 2022 w 10014"/>
                <a:gd name="connsiteY51" fmla="*/ 7726 h 10155"/>
                <a:gd name="connsiteX52" fmla="*/ 1708 w 10014"/>
                <a:gd name="connsiteY52" fmla="*/ 7780 h 10155"/>
                <a:gd name="connsiteX53" fmla="*/ 1267 w 10014"/>
                <a:gd name="connsiteY53" fmla="*/ 7851 h 10155"/>
                <a:gd name="connsiteX54" fmla="*/ 1472 w 10014"/>
                <a:gd name="connsiteY54" fmla="*/ 7918 h 10155"/>
                <a:gd name="connsiteX55" fmla="*/ 5483 w 10014"/>
                <a:gd name="connsiteY55" fmla="*/ 7989 h 10155"/>
                <a:gd name="connsiteX56" fmla="*/ 10014 w 10014"/>
                <a:gd name="connsiteY56" fmla="*/ 8043 h 10155"/>
                <a:gd name="connsiteX57" fmla="*/ 4183 w 10014"/>
                <a:gd name="connsiteY57" fmla="*/ 8114 h 10155"/>
                <a:gd name="connsiteX58" fmla="*/ 1760 w 10014"/>
                <a:gd name="connsiteY58" fmla="*/ 8185 h 10155"/>
                <a:gd name="connsiteX59" fmla="*/ 1320 w 10014"/>
                <a:gd name="connsiteY59" fmla="*/ 8238 h 10155"/>
                <a:gd name="connsiteX60" fmla="*/ 4419 w 10014"/>
                <a:gd name="connsiteY60" fmla="*/ 8309 h 10155"/>
                <a:gd name="connsiteX61" fmla="*/ 4288 w 10014"/>
                <a:gd name="connsiteY61" fmla="*/ 8377 h 10155"/>
                <a:gd name="connsiteX62" fmla="*/ 1524 w 10014"/>
                <a:gd name="connsiteY62" fmla="*/ 8430 h 10155"/>
                <a:gd name="connsiteX63" fmla="*/ 512 w 10014"/>
                <a:gd name="connsiteY63" fmla="*/ 8501 h 10155"/>
                <a:gd name="connsiteX64" fmla="*/ 1058 w 10014"/>
                <a:gd name="connsiteY64" fmla="*/ 8572 h 10155"/>
                <a:gd name="connsiteX65" fmla="*/ 276 w 10014"/>
                <a:gd name="connsiteY65" fmla="*/ 8643 h 10155"/>
                <a:gd name="connsiteX66" fmla="*/ 3559 w 10014"/>
                <a:gd name="connsiteY66" fmla="*/ 8696 h 10155"/>
                <a:gd name="connsiteX67" fmla="*/ 407 w 10014"/>
                <a:gd name="connsiteY67" fmla="*/ 8767 h 10155"/>
                <a:gd name="connsiteX68" fmla="*/ 2279 w 10014"/>
                <a:gd name="connsiteY68" fmla="*/ 8838 h 10155"/>
                <a:gd name="connsiteX69" fmla="*/ 302 w 10014"/>
                <a:gd name="connsiteY69" fmla="*/ 8888 h 10155"/>
                <a:gd name="connsiteX70" fmla="*/ 276 w 10014"/>
                <a:gd name="connsiteY70" fmla="*/ 8959 h 10155"/>
                <a:gd name="connsiteX71" fmla="*/ 538 w 10014"/>
                <a:gd name="connsiteY71" fmla="*/ 9030 h 10155"/>
                <a:gd name="connsiteX72" fmla="*/ 329 w 10014"/>
                <a:gd name="connsiteY72" fmla="*/ 9101 h 10155"/>
                <a:gd name="connsiteX73" fmla="*/ 171 w 10014"/>
                <a:gd name="connsiteY73" fmla="*/ 9226 h 10155"/>
                <a:gd name="connsiteX74" fmla="*/ 302 w 10014"/>
                <a:gd name="connsiteY74" fmla="*/ 9297 h 10155"/>
                <a:gd name="connsiteX75" fmla="*/ 381 w 10014"/>
                <a:gd name="connsiteY75" fmla="*/ 9350 h 10155"/>
                <a:gd name="connsiteX76" fmla="*/ 591 w 10014"/>
                <a:gd name="connsiteY76" fmla="*/ 9488 h 10155"/>
                <a:gd name="connsiteX77" fmla="*/ 690 w 10014"/>
                <a:gd name="connsiteY77" fmla="*/ 9542 h 10155"/>
                <a:gd name="connsiteX78" fmla="*/ 2227 w 10014"/>
                <a:gd name="connsiteY78" fmla="*/ 9560 h 10155"/>
                <a:gd name="connsiteX79" fmla="*/ 2856 w 10014"/>
                <a:gd name="connsiteY79" fmla="*/ 9613 h 10155"/>
                <a:gd name="connsiteX80" fmla="*/ 486 w 10014"/>
                <a:gd name="connsiteY80" fmla="*/ 9684 h 10155"/>
                <a:gd name="connsiteX81" fmla="*/ 329 w 10014"/>
                <a:gd name="connsiteY81" fmla="*/ 9755 h 10155"/>
                <a:gd name="connsiteX82" fmla="*/ 538 w 10014"/>
                <a:gd name="connsiteY82" fmla="*/ 9808 h 10155"/>
                <a:gd name="connsiteX83" fmla="*/ 769 w 10014"/>
                <a:gd name="connsiteY83" fmla="*/ 9879 h 10155"/>
                <a:gd name="connsiteX84" fmla="*/ 717 w 10014"/>
                <a:gd name="connsiteY84" fmla="*/ 9947 h 10155"/>
                <a:gd name="connsiteX85" fmla="*/ 1136 w 10014"/>
                <a:gd name="connsiteY85" fmla="*/ 10000 h 10155"/>
                <a:gd name="connsiteX86" fmla="*/ 3287 w 10014"/>
                <a:gd name="connsiteY86" fmla="*/ 10014 h 10155"/>
                <a:gd name="connsiteX87" fmla="*/ 3940 w 10014"/>
                <a:gd name="connsiteY87" fmla="*/ 10106 h 10155"/>
                <a:gd name="connsiteX88" fmla="*/ 4958 w 10014"/>
                <a:gd name="connsiteY88" fmla="*/ 10155 h 10155"/>
                <a:gd name="connsiteX89" fmla="*/ 14 w 10014"/>
                <a:gd name="connsiteY89" fmla="*/ 10000 h 10155"/>
                <a:gd name="connsiteX90" fmla="*/ 14 w 10014"/>
                <a:gd name="connsiteY90" fmla="*/ 0 h 10155"/>
                <a:gd name="connsiteX0" fmla="*/ 14 w 10014"/>
                <a:gd name="connsiteY0" fmla="*/ 0 h 10155"/>
                <a:gd name="connsiteX1" fmla="*/ 6034 w 10014"/>
                <a:gd name="connsiteY1" fmla="*/ 0 h 10155"/>
                <a:gd name="connsiteX2" fmla="*/ 6134 w 10014"/>
                <a:gd name="connsiteY2" fmla="*/ 71 h 10155"/>
                <a:gd name="connsiteX3" fmla="*/ 7854 w 10014"/>
                <a:gd name="connsiteY3" fmla="*/ 142 h 10155"/>
                <a:gd name="connsiteX4" fmla="*/ 6967 w 10014"/>
                <a:gd name="connsiteY4" fmla="*/ 195 h 10155"/>
                <a:gd name="connsiteX5" fmla="*/ 6107 w 10014"/>
                <a:gd name="connsiteY5" fmla="*/ 266 h 10155"/>
                <a:gd name="connsiteX6" fmla="*/ 5981 w 10014"/>
                <a:gd name="connsiteY6" fmla="*/ 334 h 10155"/>
                <a:gd name="connsiteX7" fmla="*/ 6060 w 10014"/>
                <a:gd name="connsiteY7" fmla="*/ 405 h 10155"/>
                <a:gd name="connsiteX8" fmla="*/ 5069 w 10014"/>
                <a:gd name="connsiteY8" fmla="*/ 458 h 10155"/>
                <a:gd name="connsiteX9" fmla="*/ 900 w 10014"/>
                <a:gd name="connsiteY9" fmla="*/ 529 h 10155"/>
                <a:gd name="connsiteX10" fmla="*/ 1005 w 10014"/>
                <a:gd name="connsiteY10" fmla="*/ 600 h 10155"/>
                <a:gd name="connsiteX11" fmla="*/ 1293 w 10014"/>
                <a:gd name="connsiteY11" fmla="*/ 654 h 10155"/>
                <a:gd name="connsiteX12" fmla="*/ 1031 w 10014"/>
                <a:gd name="connsiteY12" fmla="*/ 725 h 10155"/>
                <a:gd name="connsiteX13" fmla="*/ 1996 w 10014"/>
                <a:gd name="connsiteY13" fmla="*/ 792 h 10155"/>
                <a:gd name="connsiteX14" fmla="*/ 2437 w 10014"/>
                <a:gd name="connsiteY14" fmla="*/ 863 h 10155"/>
                <a:gd name="connsiteX15" fmla="*/ 25 w 10014"/>
                <a:gd name="connsiteY15" fmla="*/ 890 h 10155"/>
                <a:gd name="connsiteX16" fmla="*/ 15 w 10014"/>
                <a:gd name="connsiteY16" fmla="*/ 2922 h 10155"/>
                <a:gd name="connsiteX17" fmla="*/ 1734 w 10014"/>
                <a:gd name="connsiteY17" fmla="*/ 3016 h 10155"/>
                <a:gd name="connsiteX18" fmla="*/ 5614 w 10014"/>
                <a:gd name="connsiteY18" fmla="*/ 3087 h 10155"/>
                <a:gd name="connsiteX19" fmla="*/ 1267 w 10014"/>
                <a:gd name="connsiteY19" fmla="*/ 3140 h 10155"/>
                <a:gd name="connsiteX20" fmla="*/ 14 w 10014"/>
                <a:gd name="connsiteY20" fmla="*/ 3214 h 10155"/>
                <a:gd name="connsiteX21" fmla="*/ 4 w 10014"/>
                <a:gd name="connsiteY21" fmla="*/ 4031 h 10155"/>
                <a:gd name="connsiteX22" fmla="*/ 743 w 10014"/>
                <a:gd name="connsiteY22" fmla="*/ 4128 h 10155"/>
                <a:gd name="connsiteX23" fmla="*/ 769 w 10014"/>
                <a:gd name="connsiteY23" fmla="*/ 4199 h 10155"/>
                <a:gd name="connsiteX24" fmla="*/ 900 w 10014"/>
                <a:gd name="connsiteY24" fmla="*/ 4252 h 10155"/>
                <a:gd name="connsiteX25" fmla="*/ 4 w 10014"/>
                <a:gd name="connsiteY25" fmla="*/ 4329 h 10155"/>
                <a:gd name="connsiteX26" fmla="*/ 15 w 10014"/>
                <a:gd name="connsiteY26" fmla="*/ 5480 h 10155"/>
                <a:gd name="connsiteX27" fmla="*/ 407 w 10014"/>
                <a:gd name="connsiteY27" fmla="*/ 5503 h 10155"/>
                <a:gd name="connsiteX28" fmla="*/ 407 w 10014"/>
                <a:gd name="connsiteY28" fmla="*/ 5556 h 10155"/>
                <a:gd name="connsiteX29" fmla="*/ 250 w 10014"/>
                <a:gd name="connsiteY29" fmla="*/ 5627 h 10155"/>
                <a:gd name="connsiteX30" fmla="*/ 198 w 10014"/>
                <a:gd name="connsiteY30" fmla="*/ 5698 h 10155"/>
                <a:gd name="connsiteX31" fmla="*/ 119 w 10014"/>
                <a:gd name="connsiteY31" fmla="*/ 5769 h 10155"/>
                <a:gd name="connsiteX32" fmla="*/ 15 w 10014"/>
                <a:gd name="connsiteY32" fmla="*/ 5800 h 10155"/>
                <a:gd name="connsiteX33" fmla="*/ 15 w 10014"/>
                <a:gd name="connsiteY33" fmla="*/ 6197 h 10155"/>
                <a:gd name="connsiteX34" fmla="*/ 355 w 10014"/>
                <a:gd name="connsiteY34" fmla="*/ 6210 h 10155"/>
                <a:gd name="connsiteX35" fmla="*/ 434 w 10014"/>
                <a:gd name="connsiteY35" fmla="*/ 6281 h 10155"/>
                <a:gd name="connsiteX36" fmla="*/ 302 w 10014"/>
                <a:gd name="connsiteY36" fmla="*/ 6348 h 10155"/>
                <a:gd name="connsiteX37" fmla="*/ 407 w 10014"/>
                <a:gd name="connsiteY37" fmla="*/ 6419 h 10155"/>
                <a:gd name="connsiteX38" fmla="*/ 4 w 10014"/>
                <a:gd name="connsiteY38" fmla="*/ 6503 h 10155"/>
                <a:gd name="connsiteX39" fmla="*/ 4 w 10014"/>
                <a:gd name="connsiteY39" fmla="*/ 6958 h 10155"/>
                <a:gd name="connsiteX40" fmla="*/ 538 w 10014"/>
                <a:gd name="connsiteY40" fmla="*/ 7002 h 10155"/>
                <a:gd name="connsiteX41" fmla="*/ 381 w 10014"/>
                <a:gd name="connsiteY41" fmla="*/ 7073 h 10155"/>
                <a:gd name="connsiteX42" fmla="*/ 565 w 10014"/>
                <a:gd name="connsiteY42" fmla="*/ 7126 h 10155"/>
                <a:gd name="connsiteX43" fmla="*/ 407 w 10014"/>
                <a:gd name="connsiteY43" fmla="*/ 7197 h 10155"/>
                <a:gd name="connsiteX44" fmla="*/ 591 w 10014"/>
                <a:gd name="connsiteY44" fmla="*/ 7268 h 10155"/>
                <a:gd name="connsiteX45" fmla="*/ 2673 w 10014"/>
                <a:gd name="connsiteY45" fmla="*/ 7321 h 10155"/>
                <a:gd name="connsiteX46" fmla="*/ 2227 w 10014"/>
                <a:gd name="connsiteY46" fmla="*/ 7389 h 10155"/>
                <a:gd name="connsiteX47" fmla="*/ 2101 w 10014"/>
                <a:gd name="connsiteY47" fmla="*/ 7460 h 10155"/>
                <a:gd name="connsiteX48" fmla="*/ 3559 w 10014"/>
                <a:gd name="connsiteY48" fmla="*/ 7531 h 10155"/>
                <a:gd name="connsiteX49" fmla="*/ 4366 w 10014"/>
                <a:gd name="connsiteY49" fmla="*/ 7584 h 10155"/>
                <a:gd name="connsiteX50" fmla="*/ 4052 w 10014"/>
                <a:gd name="connsiteY50" fmla="*/ 7655 h 10155"/>
                <a:gd name="connsiteX51" fmla="*/ 2022 w 10014"/>
                <a:gd name="connsiteY51" fmla="*/ 7726 h 10155"/>
                <a:gd name="connsiteX52" fmla="*/ 1708 w 10014"/>
                <a:gd name="connsiteY52" fmla="*/ 7780 h 10155"/>
                <a:gd name="connsiteX53" fmla="*/ 1267 w 10014"/>
                <a:gd name="connsiteY53" fmla="*/ 7851 h 10155"/>
                <a:gd name="connsiteX54" fmla="*/ 1472 w 10014"/>
                <a:gd name="connsiteY54" fmla="*/ 7918 h 10155"/>
                <a:gd name="connsiteX55" fmla="*/ 5483 w 10014"/>
                <a:gd name="connsiteY55" fmla="*/ 7989 h 10155"/>
                <a:gd name="connsiteX56" fmla="*/ 10014 w 10014"/>
                <a:gd name="connsiteY56" fmla="*/ 8043 h 10155"/>
                <a:gd name="connsiteX57" fmla="*/ 4183 w 10014"/>
                <a:gd name="connsiteY57" fmla="*/ 8114 h 10155"/>
                <a:gd name="connsiteX58" fmla="*/ 1760 w 10014"/>
                <a:gd name="connsiteY58" fmla="*/ 8185 h 10155"/>
                <a:gd name="connsiteX59" fmla="*/ 1320 w 10014"/>
                <a:gd name="connsiteY59" fmla="*/ 8238 h 10155"/>
                <a:gd name="connsiteX60" fmla="*/ 4419 w 10014"/>
                <a:gd name="connsiteY60" fmla="*/ 8309 h 10155"/>
                <a:gd name="connsiteX61" fmla="*/ 4288 w 10014"/>
                <a:gd name="connsiteY61" fmla="*/ 8377 h 10155"/>
                <a:gd name="connsiteX62" fmla="*/ 1524 w 10014"/>
                <a:gd name="connsiteY62" fmla="*/ 8430 h 10155"/>
                <a:gd name="connsiteX63" fmla="*/ 512 w 10014"/>
                <a:gd name="connsiteY63" fmla="*/ 8501 h 10155"/>
                <a:gd name="connsiteX64" fmla="*/ 1058 w 10014"/>
                <a:gd name="connsiteY64" fmla="*/ 8572 h 10155"/>
                <a:gd name="connsiteX65" fmla="*/ 276 w 10014"/>
                <a:gd name="connsiteY65" fmla="*/ 8643 h 10155"/>
                <a:gd name="connsiteX66" fmla="*/ 3559 w 10014"/>
                <a:gd name="connsiteY66" fmla="*/ 8696 h 10155"/>
                <a:gd name="connsiteX67" fmla="*/ 407 w 10014"/>
                <a:gd name="connsiteY67" fmla="*/ 8767 h 10155"/>
                <a:gd name="connsiteX68" fmla="*/ 2279 w 10014"/>
                <a:gd name="connsiteY68" fmla="*/ 8838 h 10155"/>
                <a:gd name="connsiteX69" fmla="*/ 302 w 10014"/>
                <a:gd name="connsiteY69" fmla="*/ 8888 h 10155"/>
                <a:gd name="connsiteX70" fmla="*/ 276 w 10014"/>
                <a:gd name="connsiteY70" fmla="*/ 8959 h 10155"/>
                <a:gd name="connsiteX71" fmla="*/ 538 w 10014"/>
                <a:gd name="connsiteY71" fmla="*/ 9030 h 10155"/>
                <a:gd name="connsiteX72" fmla="*/ 329 w 10014"/>
                <a:gd name="connsiteY72" fmla="*/ 9101 h 10155"/>
                <a:gd name="connsiteX73" fmla="*/ 171 w 10014"/>
                <a:gd name="connsiteY73" fmla="*/ 9226 h 10155"/>
                <a:gd name="connsiteX74" fmla="*/ 302 w 10014"/>
                <a:gd name="connsiteY74" fmla="*/ 9297 h 10155"/>
                <a:gd name="connsiteX75" fmla="*/ 381 w 10014"/>
                <a:gd name="connsiteY75" fmla="*/ 9350 h 10155"/>
                <a:gd name="connsiteX76" fmla="*/ 591 w 10014"/>
                <a:gd name="connsiteY76" fmla="*/ 9488 h 10155"/>
                <a:gd name="connsiteX77" fmla="*/ 690 w 10014"/>
                <a:gd name="connsiteY77" fmla="*/ 9542 h 10155"/>
                <a:gd name="connsiteX78" fmla="*/ 2227 w 10014"/>
                <a:gd name="connsiteY78" fmla="*/ 9560 h 10155"/>
                <a:gd name="connsiteX79" fmla="*/ 2856 w 10014"/>
                <a:gd name="connsiteY79" fmla="*/ 9613 h 10155"/>
                <a:gd name="connsiteX80" fmla="*/ 486 w 10014"/>
                <a:gd name="connsiteY80" fmla="*/ 9684 h 10155"/>
                <a:gd name="connsiteX81" fmla="*/ 329 w 10014"/>
                <a:gd name="connsiteY81" fmla="*/ 9755 h 10155"/>
                <a:gd name="connsiteX82" fmla="*/ 538 w 10014"/>
                <a:gd name="connsiteY82" fmla="*/ 9808 h 10155"/>
                <a:gd name="connsiteX83" fmla="*/ 769 w 10014"/>
                <a:gd name="connsiteY83" fmla="*/ 9879 h 10155"/>
                <a:gd name="connsiteX84" fmla="*/ 717 w 10014"/>
                <a:gd name="connsiteY84" fmla="*/ 9947 h 10155"/>
                <a:gd name="connsiteX85" fmla="*/ 1136 w 10014"/>
                <a:gd name="connsiteY85" fmla="*/ 10000 h 10155"/>
                <a:gd name="connsiteX86" fmla="*/ 3287 w 10014"/>
                <a:gd name="connsiteY86" fmla="*/ 10014 h 10155"/>
                <a:gd name="connsiteX87" fmla="*/ 3940 w 10014"/>
                <a:gd name="connsiteY87" fmla="*/ 10106 h 10155"/>
                <a:gd name="connsiteX88" fmla="*/ 4958 w 10014"/>
                <a:gd name="connsiteY88" fmla="*/ 10155 h 10155"/>
                <a:gd name="connsiteX89" fmla="*/ 4949 w 10014"/>
                <a:gd name="connsiteY89" fmla="*/ 10149 h 10155"/>
                <a:gd name="connsiteX90" fmla="*/ 14 w 10014"/>
                <a:gd name="connsiteY90" fmla="*/ 10000 h 10155"/>
                <a:gd name="connsiteX91" fmla="*/ 14 w 10014"/>
                <a:gd name="connsiteY91" fmla="*/ 0 h 10155"/>
                <a:gd name="connsiteX0" fmla="*/ 14 w 10014"/>
                <a:gd name="connsiteY0" fmla="*/ 0 h 10229"/>
                <a:gd name="connsiteX1" fmla="*/ 6034 w 10014"/>
                <a:gd name="connsiteY1" fmla="*/ 0 h 10229"/>
                <a:gd name="connsiteX2" fmla="*/ 6134 w 10014"/>
                <a:gd name="connsiteY2" fmla="*/ 71 h 10229"/>
                <a:gd name="connsiteX3" fmla="*/ 7854 w 10014"/>
                <a:gd name="connsiteY3" fmla="*/ 142 h 10229"/>
                <a:gd name="connsiteX4" fmla="*/ 6967 w 10014"/>
                <a:gd name="connsiteY4" fmla="*/ 195 h 10229"/>
                <a:gd name="connsiteX5" fmla="*/ 6107 w 10014"/>
                <a:gd name="connsiteY5" fmla="*/ 266 h 10229"/>
                <a:gd name="connsiteX6" fmla="*/ 5981 w 10014"/>
                <a:gd name="connsiteY6" fmla="*/ 334 h 10229"/>
                <a:gd name="connsiteX7" fmla="*/ 6060 w 10014"/>
                <a:gd name="connsiteY7" fmla="*/ 405 h 10229"/>
                <a:gd name="connsiteX8" fmla="*/ 5069 w 10014"/>
                <a:gd name="connsiteY8" fmla="*/ 458 h 10229"/>
                <a:gd name="connsiteX9" fmla="*/ 900 w 10014"/>
                <a:gd name="connsiteY9" fmla="*/ 529 h 10229"/>
                <a:gd name="connsiteX10" fmla="*/ 1005 w 10014"/>
                <a:gd name="connsiteY10" fmla="*/ 600 h 10229"/>
                <a:gd name="connsiteX11" fmla="*/ 1293 w 10014"/>
                <a:gd name="connsiteY11" fmla="*/ 654 h 10229"/>
                <a:gd name="connsiteX12" fmla="*/ 1031 w 10014"/>
                <a:gd name="connsiteY12" fmla="*/ 725 h 10229"/>
                <a:gd name="connsiteX13" fmla="*/ 1996 w 10014"/>
                <a:gd name="connsiteY13" fmla="*/ 792 h 10229"/>
                <a:gd name="connsiteX14" fmla="*/ 2437 w 10014"/>
                <a:gd name="connsiteY14" fmla="*/ 863 h 10229"/>
                <a:gd name="connsiteX15" fmla="*/ 25 w 10014"/>
                <a:gd name="connsiteY15" fmla="*/ 890 h 10229"/>
                <a:gd name="connsiteX16" fmla="*/ 15 w 10014"/>
                <a:gd name="connsiteY16" fmla="*/ 2922 h 10229"/>
                <a:gd name="connsiteX17" fmla="*/ 1734 w 10014"/>
                <a:gd name="connsiteY17" fmla="*/ 3016 h 10229"/>
                <a:gd name="connsiteX18" fmla="*/ 5614 w 10014"/>
                <a:gd name="connsiteY18" fmla="*/ 3087 h 10229"/>
                <a:gd name="connsiteX19" fmla="*/ 1267 w 10014"/>
                <a:gd name="connsiteY19" fmla="*/ 3140 h 10229"/>
                <a:gd name="connsiteX20" fmla="*/ 14 w 10014"/>
                <a:gd name="connsiteY20" fmla="*/ 3214 h 10229"/>
                <a:gd name="connsiteX21" fmla="*/ 4 w 10014"/>
                <a:gd name="connsiteY21" fmla="*/ 4031 h 10229"/>
                <a:gd name="connsiteX22" fmla="*/ 743 w 10014"/>
                <a:gd name="connsiteY22" fmla="*/ 4128 h 10229"/>
                <a:gd name="connsiteX23" fmla="*/ 769 w 10014"/>
                <a:gd name="connsiteY23" fmla="*/ 4199 h 10229"/>
                <a:gd name="connsiteX24" fmla="*/ 900 w 10014"/>
                <a:gd name="connsiteY24" fmla="*/ 4252 h 10229"/>
                <a:gd name="connsiteX25" fmla="*/ 4 w 10014"/>
                <a:gd name="connsiteY25" fmla="*/ 4329 h 10229"/>
                <a:gd name="connsiteX26" fmla="*/ 15 w 10014"/>
                <a:gd name="connsiteY26" fmla="*/ 5480 h 10229"/>
                <a:gd name="connsiteX27" fmla="*/ 407 w 10014"/>
                <a:gd name="connsiteY27" fmla="*/ 5503 h 10229"/>
                <a:gd name="connsiteX28" fmla="*/ 407 w 10014"/>
                <a:gd name="connsiteY28" fmla="*/ 5556 h 10229"/>
                <a:gd name="connsiteX29" fmla="*/ 250 w 10014"/>
                <a:gd name="connsiteY29" fmla="*/ 5627 h 10229"/>
                <a:gd name="connsiteX30" fmla="*/ 198 w 10014"/>
                <a:gd name="connsiteY30" fmla="*/ 5698 h 10229"/>
                <a:gd name="connsiteX31" fmla="*/ 119 w 10014"/>
                <a:gd name="connsiteY31" fmla="*/ 5769 h 10229"/>
                <a:gd name="connsiteX32" fmla="*/ 15 w 10014"/>
                <a:gd name="connsiteY32" fmla="*/ 5800 h 10229"/>
                <a:gd name="connsiteX33" fmla="*/ 15 w 10014"/>
                <a:gd name="connsiteY33" fmla="*/ 6197 h 10229"/>
                <a:gd name="connsiteX34" fmla="*/ 355 w 10014"/>
                <a:gd name="connsiteY34" fmla="*/ 6210 h 10229"/>
                <a:gd name="connsiteX35" fmla="*/ 434 w 10014"/>
                <a:gd name="connsiteY35" fmla="*/ 6281 h 10229"/>
                <a:gd name="connsiteX36" fmla="*/ 302 w 10014"/>
                <a:gd name="connsiteY36" fmla="*/ 6348 h 10229"/>
                <a:gd name="connsiteX37" fmla="*/ 407 w 10014"/>
                <a:gd name="connsiteY37" fmla="*/ 6419 h 10229"/>
                <a:gd name="connsiteX38" fmla="*/ 4 w 10014"/>
                <a:gd name="connsiteY38" fmla="*/ 6503 h 10229"/>
                <a:gd name="connsiteX39" fmla="*/ 4 w 10014"/>
                <a:gd name="connsiteY39" fmla="*/ 6958 h 10229"/>
                <a:gd name="connsiteX40" fmla="*/ 538 w 10014"/>
                <a:gd name="connsiteY40" fmla="*/ 7002 h 10229"/>
                <a:gd name="connsiteX41" fmla="*/ 381 w 10014"/>
                <a:gd name="connsiteY41" fmla="*/ 7073 h 10229"/>
                <a:gd name="connsiteX42" fmla="*/ 565 w 10014"/>
                <a:gd name="connsiteY42" fmla="*/ 7126 h 10229"/>
                <a:gd name="connsiteX43" fmla="*/ 407 w 10014"/>
                <a:gd name="connsiteY43" fmla="*/ 7197 h 10229"/>
                <a:gd name="connsiteX44" fmla="*/ 591 w 10014"/>
                <a:gd name="connsiteY44" fmla="*/ 7268 h 10229"/>
                <a:gd name="connsiteX45" fmla="*/ 2673 w 10014"/>
                <a:gd name="connsiteY45" fmla="*/ 7321 h 10229"/>
                <a:gd name="connsiteX46" fmla="*/ 2227 w 10014"/>
                <a:gd name="connsiteY46" fmla="*/ 7389 h 10229"/>
                <a:gd name="connsiteX47" fmla="*/ 2101 w 10014"/>
                <a:gd name="connsiteY47" fmla="*/ 7460 h 10229"/>
                <a:gd name="connsiteX48" fmla="*/ 3559 w 10014"/>
                <a:gd name="connsiteY48" fmla="*/ 7531 h 10229"/>
                <a:gd name="connsiteX49" fmla="*/ 4366 w 10014"/>
                <a:gd name="connsiteY49" fmla="*/ 7584 h 10229"/>
                <a:gd name="connsiteX50" fmla="*/ 4052 w 10014"/>
                <a:gd name="connsiteY50" fmla="*/ 7655 h 10229"/>
                <a:gd name="connsiteX51" fmla="*/ 2022 w 10014"/>
                <a:gd name="connsiteY51" fmla="*/ 7726 h 10229"/>
                <a:gd name="connsiteX52" fmla="*/ 1708 w 10014"/>
                <a:gd name="connsiteY52" fmla="*/ 7780 h 10229"/>
                <a:gd name="connsiteX53" fmla="*/ 1267 w 10014"/>
                <a:gd name="connsiteY53" fmla="*/ 7851 h 10229"/>
                <a:gd name="connsiteX54" fmla="*/ 1472 w 10014"/>
                <a:gd name="connsiteY54" fmla="*/ 7918 h 10229"/>
                <a:gd name="connsiteX55" fmla="*/ 5483 w 10014"/>
                <a:gd name="connsiteY55" fmla="*/ 7989 h 10229"/>
                <a:gd name="connsiteX56" fmla="*/ 10014 w 10014"/>
                <a:gd name="connsiteY56" fmla="*/ 8043 h 10229"/>
                <a:gd name="connsiteX57" fmla="*/ 4183 w 10014"/>
                <a:gd name="connsiteY57" fmla="*/ 8114 h 10229"/>
                <a:gd name="connsiteX58" fmla="*/ 1760 w 10014"/>
                <a:gd name="connsiteY58" fmla="*/ 8185 h 10229"/>
                <a:gd name="connsiteX59" fmla="*/ 1320 w 10014"/>
                <a:gd name="connsiteY59" fmla="*/ 8238 h 10229"/>
                <a:gd name="connsiteX60" fmla="*/ 4419 w 10014"/>
                <a:gd name="connsiteY60" fmla="*/ 8309 h 10229"/>
                <a:gd name="connsiteX61" fmla="*/ 4288 w 10014"/>
                <a:gd name="connsiteY61" fmla="*/ 8377 h 10229"/>
                <a:gd name="connsiteX62" fmla="*/ 1524 w 10014"/>
                <a:gd name="connsiteY62" fmla="*/ 8430 h 10229"/>
                <a:gd name="connsiteX63" fmla="*/ 512 w 10014"/>
                <a:gd name="connsiteY63" fmla="*/ 8501 h 10229"/>
                <a:gd name="connsiteX64" fmla="*/ 1058 w 10014"/>
                <a:gd name="connsiteY64" fmla="*/ 8572 h 10229"/>
                <a:gd name="connsiteX65" fmla="*/ 276 w 10014"/>
                <a:gd name="connsiteY65" fmla="*/ 8643 h 10229"/>
                <a:gd name="connsiteX66" fmla="*/ 3559 w 10014"/>
                <a:gd name="connsiteY66" fmla="*/ 8696 h 10229"/>
                <a:gd name="connsiteX67" fmla="*/ 407 w 10014"/>
                <a:gd name="connsiteY67" fmla="*/ 8767 h 10229"/>
                <a:gd name="connsiteX68" fmla="*/ 2279 w 10014"/>
                <a:gd name="connsiteY68" fmla="*/ 8838 h 10229"/>
                <a:gd name="connsiteX69" fmla="*/ 302 w 10014"/>
                <a:gd name="connsiteY69" fmla="*/ 8888 h 10229"/>
                <a:gd name="connsiteX70" fmla="*/ 276 w 10014"/>
                <a:gd name="connsiteY70" fmla="*/ 8959 h 10229"/>
                <a:gd name="connsiteX71" fmla="*/ 538 w 10014"/>
                <a:gd name="connsiteY71" fmla="*/ 9030 h 10229"/>
                <a:gd name="connsiteX72" fmla="*/ 329 w 10014"/>
                <a:gd name="connsiteY72" fmla="*/ 9101 h 10229"/>
                <a:gd name="connsiteX73" fmla="*/ 171 w 10014"/>
                <a:gd name="connsiteY73" fmla="*/ 9226 h 10229"/>
                <a:gd name="connsiteX74" fmla="*/ 302 w 10014"/>
                <a:gd name="connsiteY74" fmla="*/ 9297 h 10229"/>
                <a:gd name="connsiteX75" fmla="*/ 381 w 10014"/>
                <a:gd name="connsiteY75" fmla="*/ 9350 h 10229"/>
                <a:gd name="connsiteX76" fmla="*/ 591 w 10014"/>
                <a:gd name="connsiteY76" fmla="*/ 9488 h 10229"/>
                <a:gd name="connsiteX77" fmla="*/ 690 w 10014"/>
                <a:gd name="connsiteY77" fmla="*/ 9542 h 10229"/>
                <a:gd name="connsiteX78" fmla="*/ 2227 w 10014"/>
                <a:gd name="connsiteY78" fmla="*/ 9560 h 10229"/>
                <a:gd name="connsiteX79" fmla="*/ 2856 w 10014"/>
                <a:gd name="connsiteY79" fmla="*/ 9613 h 10229"/>
                <a:gd name="connsiteX80" fmla="*/ 486 w 10014"/>
                <a:gd name="connsiteY80" fmla="*/ 9684 h 10229"/>
                <a:gd name="connsiteX81" fmla="*/ 329 w 10014"/>
                <a:gd name="connsiteY81" fmla="*/ 9755 h 10229"/>
                <a:gd name="connsiteX82" fmla="*/ 538 w 10014"/>
                <a:gd name="connsiteY82" fmla="*/ 9808 h 10229"/>
                <a:gd name="connsiteX83" fmla="*/ 769 w 10014"/>
                <a:gd name="connsiteY83" fmla="*/ 9879 h 10229"/>
                <a:gd name="connsiteX84" fmla="*/ 717 w 10014"/>
                <a:gd name="connsiteY84" fmla="*/ 9947 h 10229"/>
                <a:gd name="connsiteX85" fmla="*/ 1136 w 10014"/>
                <a:gd name="connsiteY85" fmla="*/ 10000 h 10229"/>
                <a:gd name="connsiteX86" fmla="*/ 3287 w 10014"/>
                <a:gd name="connsiteY86" fmla="*/ 10014 h 10229"/>
                <a:gd name="connsiteX87" fmla="*/ 3940 w 10014"/>
                <a:gd name="connsiteY87" fmla="*/ 10106 h 10229"/>
                <a:gd name="connsiteX88" fmla="*/ 4958 w 10014"/>
                <a:gd name="connsiteY88" fmla="*/ 10155 h 10229"/>
                <a:gd name="connsiteX89" fmla="*/ 3480 w 10014"/>
                <a:gd name="connsiteY89" fmla="*/ 10229 h 10229"/>
                <a:gd name="connsiteX90" fmla="*/ 14 w 10014"/>
                <a:gd name="connsiteY90" fmla="*/ 10000 h 10229"/>
                <a:gd name="connsiteX91" fmla="*/ 14 w 10014"/>
                <a:gd name="connsiteY91" fmla="*/ 0 h 10229"/>
                <a:gd name="connsiteX0" fmla="*/ 14 w 10014"/>
                <a:gd name="connsiteY0" fmla="*/ 0 h 10229"/>
                <a:gd name="connsiteX1" fmla="*/ 6034 w 10014"/>
                <a:gd name="connsiteY1" fmla="*/ 0 h 10229"/>
                <a:gd name="connsiteX2" fmla="*/ 6134 w 10014"/>
                <a:gd name="connsiteY2" fmla="*/ 71 h 10229"/>
                <a:gd name="connsiteX3" fmla="*/ 7854 w 10014"/>
                <a:gd name="connsiteY3" fmla="*/ 142 h 10229"/>
                <a:gd name="connsiteX4" fmla="*/ 6967 w 10014"/>
                <a:gd name="connsiteY4" fmla="*/ 195 h 10229"/>
                <a:gd name="connsiteX5" fmla="*/ 6107 w 10014"/>
                <a:gd name="connsiteY5" fmla="*/ 266 h 10229"/>
                <a:gd name="connsiteX6" fmla="*/ 5981 w 10014"/>
                <a:gd name="connsiteY6" fmla="*/ 334 h 10229"/>
                <a:gd name="connsiteX7" fmla="*/ 6060 w 10014"/>
                <a:gd name="connsiteY7" fmla="*/ 405 h 10229"/>
                <a:gd name="connsiteX8" fmla="*/ 5069 w 10014"/>
                <a:gd name="connsiteY8" fmla="*/ 458 h 10229"/>
                <a:gd name="connsiteX9" fmla="*/ 900 w 10014"/>
                <a:gd name="connsiteY9" fmla="*/ 529 h 10229"/>
                <a:gd name="connsiteX10" fmla="*/ 1005 w 10014"/>
                <a:gd name="connsiteY10" fmla="*/ 600 h 10229"/>
                <a:gd name="connsiteX11" fmla="*/ 1293 w 10014"/>
                <a:gd name="connsiteY11" fmla="*/ 654 h 10229"/>
                <a:gd name="connsiteX12" fmla="*/ 1031 w 10014"/>
                <a:gd name="connsiteY12" fmla="*/ 725 h 10229"/>
                <a:gd name="connsiteX13" fmla="*/ 1996 w 10014"/>
                <a:gd name="connsiteY13" fmla="*/ 792 h 10229"/>
                <a:gd name="connsiteX14" fmla="*/ 2437 w 10014"/>
                <a:gd name="connsiteY14" fmla="*/ 863 h 10229"/>
                <a:gd name="connsiteX15" fmla="*/ 25 w 10014"/>
                <a:gd name="connsiteY15" fmla="*/ 890 h 10229"/>
                <a:gd name="connsiteX16" fmla="*/ 15 w 10014"/>
                <a:gd name="connsiteY16" fmla="*/ 2922 h 10229"/>
                <a:gd name="connsiteX17" fmla="*/ 1734 w 10014"/>
                <a:gd name="connsiteY17" fmla="*/ 3016 h 10229"/>
                <a:gd name="connsiteX18" fmla="*/ 5614 w 10014"/>
                <a:gd name="connsiteY18" fmla="*/ 3087 h 10229"/>
                <a:gd name="connsiteX19" fmla="*/ 1267 w 10014"/>
                <a:gd name="connsiteY19" fmla="*/ 3140 h 10229"/>
                <a:gd name="connsiteX20" fmla="*/ 14 w 10014"/>
                <a:gd name="connsiteY20" fmla="*/ 3214 h 10229"/>
                <a:gd name="connsiteX21" fmla="*/ 4 w 10014"/>
                <a:gd name="connsiteY21" fmla="*/ 4031 h 10229"/>
                <a:gd name="connsiteX22" fmla="*/ 743 w 10014"/>
                <a:gd name="connsiteY22" fmla="*/ 4128 h 10229"/>
                <a:gd name="connsiteX23" fmla="*/ 769 w 10014"/>
                <a:gd name="connsiteY23" fmla="*/ 4199 h 10229"/>
                <a:gd name="connsiteX24" fmla="*/ 900 w 10014"/>
                <a:gd name="connsiteY24" fmla="*/ 4252 h 10229"/>
                <a:gd name="connsiteX25" fmla="*/ 4 w 10014"/>
                <a:gd name="connsiteY25" fmla="*/ 4329 h 10229"/>
                <a:gd name="connsiteX26" fmla="*/ 15 w 10014"/>
                <a:gd name="connsiteY26" fmla="*/ 5480 h 10229"/>
                <a:gd name="connsiteX27" fmla="*/ 407 w 10014"/>
                <a:gd name="connsiteY27" fmla="*/ 5503 h 10229"/>
                <a:gd name="connsiteX28" fmla="*/ 407 w 10014"/>
                <a:gd name="connsiteY28" fmla="*/ 5556 h 10229"/>
                <a:gd name="connsiteX29" fmla="*/ 250 w 10014"/>
                <a:gd name="connsiteY29" fmla="*/ 5627 h 10229"/>
                <a:gd name="connsiteX30" fmla="*/ 198 w 10014"/>
                <a:gd name="connsiteY30" fmla="*/ 5698 h 10229"/>
                <a:gd name="connsiteX31" fmla="*/ 119 w 10014"/>
                <a:gd name="connsiteY31" fmla="*/ 5769 h 10229"/>
                <a:gd name="connsiteX32" fmla="*/ 15 w 10014"/>
                <a:gd name="connsiteY32" fmla="*/ 5800 h 10229"/>
                <a:gd name="connsiteX33" fmla="*/ 15 w 10014"/>
                <a:gd name="connsiteY33" fmla="*/ 6197 h 10229"/>
                <a:gd name="connsiteX34" fmla="*/ 355 w 10014"/>
                <a:gd name="connsiteY34" fmla="*/ 6210 h 10229"/>
                <a:gd name="connsiteX35" fmla="*/ 434 w 10014"/>
                <a:gd name="connsiteY35" fmla="*/ 6281 h 10229"/>
                <a:gd name="connsiteX36" fmla="*/ 302 w 10014"/>
                <a:gd name="connsiteY36" fmla="*/ 6348 h 10229"/>
                <a:gd name="connsiteX37" fmla="*/ 407 w 10014"/>
                <a:gd name="connsiteY37" fmla="*/ 6419 h 10229"/>
                <a:gd name="connsiteX38" fmla="*/ 4 w 10014"/>
                <a:gd name="connsiteY38" fmla="*/ 6503 h 10229"/>
                <a:gd name="connsiteX39" fmla="*/ 4 w 10014"/>
                <a:gd name="connsiteY39" fmla="*/ 6958 h 10229"/>
                <a:gd name="connsiteX40" fmla="*/ 538 w 10014"/>
                <a:gd name="connsiteY40" fmla="*/ 7002 h 10229"/>
                <a:gd name="connsiteX41" fmla="*/ 381 w 10014"/>
                <a:gd name="connsiteY41" fmla="*/ 7073 h 10229"/>
                <a:gd name="connsiteX42" fmla="*/ 565 w 10014"/>
                <a:gd name="connsiteY42" fmla="*/ 7126 h 10229"/>
                <a:gd name="connsiteX43" fmla="*/ 407 w 10014"/>
                <a:gd name="connsiteY43" fmla="*/ 7197 h 10229"/>
                <a:gd name="connsiteX44" fmla="*/ 591 w 10014"/>
                <a:gd name="connsiteY44" fmla="*/ 7268 h 10229"/>
                <a:gd name="connsiteX45" fmla="*/ 2673 w 10014"/>
                <a:gd name="connsiteY45" fmla="*/ 7321 h 10229"/>
                <a:gd name="connsiteX46" fmla="*/ 2227 w 10014"/>
                <a:gd name="connsiteY46" fmla="*/ 7389 h 10229"/>
                <a:gd name="connsiteX47" fmla="*/ 2101 w 10014"/>
                <a:gd name="connsiteY47" fmla="*/ 7460 h 10229"/>
                <a:gd name="connsiteX48" fmla="*/ 3559 w 10014"/>
                <a:gd name="connsiteY48" fmla="*/ 7531 h 10229"/>
                <a:gd name="connsiteX49" fmla="*/ 4366 w 10014"/>
                <a:gd name="connsiteY49" fmla="*/ 7584 h 10229"/>
                <a:gd name="connsiteX50" fmla="*/ 4052 w 10014"/>
                <a:gd name="connsiteY50" fmla="*/ 7655 h 10229"/>
                <a:gd name="connsiteX51" fmla="*/ 2022 w 10014"/>
                <a:gd name="connsiteY51" fmla="*/ 7726 h 10229"/>
                <a:gd name="connsiteX52" fmla="*/ 1708 w 10014"/>
                <a:gd name="connsiteY52" fmla="*/ 7780 h 10229"/>
                <a:gd name="connsiteX53" fmla="*/ 1267 w 10014"/>
                <a:gd name="connsiteY53" fmla="*/ 7851 h 10229"/>
                <a:gd name="connsiteX54" fmla="*/ 1472 w 10014"/>
                <a:gd name="connsiteY54" fmla="*/ 7918 h 10229"/>
                <a:gd name="connsiteX55" fmla="*/ 5483 w 10014"/>
                <a:gd name="connsiteY55" fmla="*/ 7989 h 10229"/>
                <a:gd name="connsiteX56" fmla="*/ 10014 w 10014"/>
                <a:gd name="connsiteY56" fmla="*/ 8043 h 10229"/>
                <a:gd name="connsiteX57" fmla="*/ 4183 w 10014"/>
                <a:gd name="connsiteY57" fmla="*/ 8114 h 10229"/>
                <a:gd name="connsiteX58" fmla="*/ 1760 w 10014"/>
                <a:gd name="connsiteY58" fmla="*/ 8185 h 10229"/>
                <a:gd name="connsiteX59" fmla="*/ 1320 w 10014"/>
                <a:gd name="connsiteY59" fmla="*/ 8238 h 10229"/>
                <a:gd name="connsiteX60" fmla="*/ 4419 w 10014"/>
                <a:gd name="connsiteY60" fmla="*/ 8309 h 10229"/>
                <a:gd name="connsiteX61" fmla="*/ 4288 w 10014"/>
                <a:gd name="connsiteY61" fmla="*/ 8377 h 10229"/>
                <a:gd name="connsiteX62" fmla="*/ 1524 w 10014"/>
                <a:gd name="connsiteY62" fmla="*/ 8430 h 10229"/>
                <a:gd name="connsiteX63" fmla="*/ 512 w 10014"/>
                <a:gd name="connsiteY63" fmla="*/ 8501 h 10229"/>
                <a:gd name="connsiteX64" fmla="*/ 1058 w 10014"/>
                <a:gd name="connsiteY64" fmla="*/ 8572 h 10229"/>
                <a:gd name="connsiteX65" fmla="*/ 276 w 10014"/>
                <a:gd name="connsiteY65" fmla="*/ 8643 h 10229"/>
                <a:gd name="connsiteX66" fmla="*/ 3559 w 10014"/>
                <a:gd name="connsiteY66" fmla="*/ 8696 h 10229"/>
                <a:gd name="connsiteX67" fmla="*/ 407 w 10014"/>
                <a:gd name="connsiteY67" fmla="*/ 8767 h 10229"/>
                <a:gd name="connsiteX68" fmla="*/ 2279 w 10014"/>
                <a:gd name="connsiteY68" fmla="*/ 8838 h 10229"/>
                <a:gd name="connsiteX69" fmla="*/ 302 w 10014"/>
                <a:gd name="connsiteY69" fmla="*/ 8888 h 10229"/>
                <a:gd name="connsiteX70" fmla="*/ 276 w 10014"/>
                <a:gd name="connsiteY70" fmla="*/ 8959 h 10229"/>
                <a:gd name="connsiteX71" fmla="*/ 538 w 10014"/>
                <a:gd name="connsiteY71" fmla="*/ 9030 h 10229"/>
                <a:gd name="connsiteX72" fmla="*/ 329 w 10014"/>
                <a:gd name="connsiteY72" fmla="*/ 9101 h 10229"/>
                <a:gd name="connsiteX73" fmla="*/ 171 w 10014"/>
                <a:gd name="connsiteY73" fmla="*/ 9226 h 10229"/>
                <a:gd name="connsiteX74" fmla="*/ 302 w 10014"/>
                <a:gd name="connsiteY74" fmla="*/ 9297 h 10229"/>
                <a:gd name="connsiteX75" fmla="*/ 381 w 10014"/>
                <a:gd name="connsiteY75" fmla="*/ 9350 h 10229"/>
                <a:gd name="connsiteX76" fmla="*/ 591 w 10014"/>
                <a:gd name="connsiteY76" fmla="*/ 9488 h 10229"/>
                <a:gd name="connsiteX77" fmla="*/ 690 w 10014"/>
                <a:gd name="connsiteY77" fmla="*/ 9542 h 10229"/>
                <a:gd name="connsiteX78" fmla="*/ 2227 w 10014"/>
                <a:gd name="connsiteY78" fmla="*/ 9560 h 10229"/>
                <a:gd name="connsiteX79" fmla="*/ 2856 w 10014"/>
                <a:gd name="connsiteY79" fmla="*/ 9613 h 10229"/>
                <a:gd name="connsiteX80" fmla="*/ 486 w 10014"/>
                <a:gd name="connsiteY80" fmla="*/ 9684 h 10229"/>
                <a:gd name="connsiteX81" fmla="*/ 329 w 10014"/>
                <a:gd name="connsiteY81" fmla="*/ 9755 h 10229"/>
                <a:gd name="connsiteX82" fmla="*/ 538 w 10014"/>
                <a:gd name="connsiteY82" fmla="*/ 9808 h 10229"/>
                <a:gd name="connsiteX83" fmla="*/ 769 w 10014"/>
                <a:gd name="connsiteY83" fmla="*/ 9879 h 10229"/>
                <a:gd name="connsiteX84" fmla="*/ 717 w 10014"/>
                <a:gd name="connsiteY84" fmla="*/ 9947 h 10229"/>
                <a:gd name="connsiteX85" fmla="*/ 1136 w 10014"/>
                <a:gd name="connsiteY85" fmla="*/ 10000 h 10229"/>
                <a:gd name="connsiteX86" fmla="*/ 3287 w 10014"/>
                <a:gd name="connsiteY86" fmla="*/ 10014 h 10229"/>
                <a:gd name="connsiteX87" fmla="*/ 3940 w 10014"/>
                <a:gd name="connsiteY87" fmla="*/ 10106 h 10229"/>
                <a:gd name="connsiteX88" fmla="*/ 4958 w 10014"/>
                <a:gd name="connsiteY88" fmla="*/ 10155 h 10229"/>
                <a:gd name="connsiteX89" fmla="*/ 3480 w 10014"/>
                <a:gd name="connsiteY89" fmla="*/ 10229 h 10229"/>
                <a:gd name="connsiteX90" fmla="*/ 3470 w 10014"/>
                <a:gd name="connsiteY90" fmla="*/ 10228 h 10229"/>
                <a:gd name="connsiteX91" fmla="*/ 14 w 10014"/>
                <a:gd name="connsiteY91" fmla="*/ 10000 h 10229"/>
                <a:gd name="connsiteX92" fmla="*/ 14 w 10014"/>
                <a:gd name="connsiteY92" fmla="*/ 0 h 10229"/>
                <a:gd name="connsiteX0" fmla="*/ 14 w 10014"/>
                <a:gd name="connsiteY0" fmla="*/ 0 h 10283"/>
                <a:gd name="connsiteX1" fmla="*/ 6034 w 10014"/>
                <a:gd name="connsiteY1" fmla="*/ 0 h 10283"/>
                <a:gd name="connsiteX2" fmla="*/ 6134 w 10014"/>
                <a:gd name="connsiteY2" fmla="*/ 71 h 10283"/>
                <a:gd name="connsiteX3" fmla="*/ 7854 w 10014"/>
                <a:gd name="connsiteY3" fmla="*/ 142 h 10283"/>
                <a:gd name="connsiteX4" fmla="*/ 6967 w 10014"/>
                <a:gd name="connsiteY4" fmla="*/ 195 h 10283"/>
                <a:gd name="connsiteX5" fmla="*/ 6107 w 10014"/>
                <a:gd name="connsiteY5" fmla="*/ 266 h 10283"/>
                <a:gd name="connsiteX6" fmla="*/ 5981 w 10014"/>
                <a:gd name="connsiteY6" fmla="*/ 334 h 10283"/>
                <a:gd name="connsiteX7" fmla="*/ 6060 w 10014"/>
                <a:gd name="connsiteY7" fmla="*/ 405 h 10283"/>
                <a:gd name="connsiteX8" fmla="*/ 5069 w 10014"/>
                <a:gd name="connsiteY8" fmla="*/ 458 h 10283"/>
                <a:gd name="connsiteX9" fmla="*/ 900 w 10014"/>
                <a:gd name="connsiteY9" fmla="*/ 529 h 10283"/>
                <a:gd name="connsiteX10" fmla="*/ 1005 w 10014"/>
                <a:gd name="connsiteY10" fmla="*/ 600 h 10283"/>
                <a:gd name="connsiteX11" fmla="*/ 1293 w 10014"/>
                <a:gd name="connsiteY11" fmla="*/ 654 h 10283"/>
                <a:gd name="connsiteX12" fmla="*/ 1031 w 10014"/>
                <a:gd name="connsiteY12" fmla="*/ 725 h 10283"/>
                <a:gd name="connsiteX13" fmla="*/ 1996 w 10014"/>
                <a:gd name="connsiteY13" fmla="*/ 792 h 10283"/>
                <a:gd name="connsiteX14" fmla="*/ 2437 w 10014"/>
                <a:gd name="connsiteY14" fmla="*/ 863 h 10283"/>
                <a:gd name="connsiteX15" fmla="*/ 25 w 10014"/>
                <a:gd name="connsiteY15" fmla="*/ 890 h 10283"/>
                <a:gd name="connsiteX16" fmla="*/ 15 w 10014"/>
                <a:gd name="connsiteY16" fmla="*/ 2922 h 10283"/>
                <a:gd name="connsiteX17" fmla="*/ 1734 w 10014"/>
                <a:gd name="connsiteY17" fmla="*/ 3016 h 10283"/>
                <a:gd name="connsiteX18" fmla="*/ 5614 w 10014"/>
                <a:gd name="connsiteY18" fmla="*/ 3087 h 10283"/>
                <a:gd name="connsiteX19" fmla="*/ 1267 w 10014"/>
                <a:gd name="connsiteY19" fmla="*/ 3140 h 10283"/>
                <a:gd name="connsiteX20" fmla="*/ 14 w 10014"/>
                <a:gd name="connsiteY20" fmla="*/ 3214 h 10283"/>
                <a:gd name="connsiteX21" fmla="*/ 4 w 10014"/>
                <a:gd name="connsiteY21" fmla="*/ 4031 h 10283"/>
                <a:gd name="connsiteX22" fmla="*/ 743 w 10014"/>
                <a:gd name="connsiteY22" fmla="*/ 4128 h 10283"/>
                <a:gd name="connsiteX23" fmla="*/ 769 w 10014"/>
                <a:gd name="connsiteY23" fmla="*/ 4199 h 10283"/>
                <a:gd name="connsiteX24" fmla="*/ 900 w 10014"/>
                <a:gd name="connsiteY24" fmla="*/ 4252 h 10283"/>
                <a:gd name="connsiteX25" fmla="*/ 4 w 10014"/>
                <a:gd name="connsiteY25" fmla="*/ 4329 h 10283"/>
                <a:gd name="connsiteX26" fmla="*/ 15 w 10014"/>
                <a:gd name="connsiteY26" fmla="*/ 5480 h 10283"/>
                <a:gd name="connsiteX27" fmla="*/ 407 w 10014"/>
                <a:gd name="connsiteY27" fmla="*/ 5503 h 10283"/>
                <a:gd name="connsiteX28" fmla="*/ 407 w 10014"/>
                <a:gd name="connsiteY28" fmla="*/ 5556 h 10283"/>
                <a:gd name="connsiteX29" fmla="*/ 250 w 10014"/>
                <a:gd name="connsiteY29" fmla="*/ 5627 h 10283"/>
                <a:gd name="connsiteX30" fmla="*/ 198 w 10014"/>
                <a:gd name="connsiteY30" fmla="*/ 5698 h 10283"/>
                <a:gd name="connsiteX31" fmla="*/ 119 w 10014"/>
                <a:gd name="connsiteY31" fmla="*/ 5769 h 10283"/>
                <a:gd name="connsiteX32" fmla="*/ 15 w 10014"/>
                <a:gd name="connsiteY32" fmla="*/ 5800 h 10283"/>
                <a:gd name="connsiteX33" fmla="*/ 15 w 10014"/>
                <a:gd name="connsiteY33" fmla="*/ 6197 h 10283"/>
                <a:gd name="connsiteX34" fmla="*/ 355 w 10014"/>
                <a:gd name="connsiteY34" fmla="*/ 6210 h 10283"/>
                <a:gd name="connsiteX35" fmla="*/ 434 w 10014"/>
                <a:gd name="connsiteY35" fmla="*/ 6281 h 10283"/>
                <a:gd name="connsiteX36" fmla="*/ 302 w 10014"/>
                <a:gd name="connsiteY36" fmla="*/ 6348 h 10283"/>
                <a:gd name="connsiteX37" fmla="*/ 407 w 10014"/>
                <a:gd name="connsiteY37" fmla="*/ 6419 h 10283"/>
                <a:gd name="connsiteX38" fmla="*/ 4 w 10014"/>
                <a:gd name="connsiteY38" fmla="*/ 6503 h 10283"/>
                <a:gd name="connsiteX39" fmla="*/ 4 w 10014"/>
                <a:gd name="connsiteY39" fmla="*/ 6958 h 10283"/>
                <a:gd name="connsiteX40" fmla="*/ 538 w 10014"/>
                <a:gd name="connsiteY40" fmla="*/ 7002 h 10283"/>
                <a:gd name="connsiteX41" fmla="*/ 381 w 10014"/>
                <a:gd name="connsiteY41" fmla="*/ 7073 h 10283"/>
                <a:gd name="connsiteX42" fmla="*/ 565 w 10014"/>
                <a:gd name="connsiteY42" fmla="*/ 7126 h 10283"/>
                <a:gd name="connsiteX43" fmla="*/ 407 w 10014"/>
                <a:gd name="connsiteY43" fmla="*/ 7197 h 10283"/>
                <a:gd name="connsiteX44" fmla="*/ 591 w 10014"/>
                <a:gd name="connsiteY44" fmla="*/ 7268 h 10283"/>
                <a:gd name="connsiteX45" fmla="*/ 2673 w 10014"/>
                <a:gd name="connsiteY45" fmla="*/ 7321 h 10283"/>
                <a:gd name="connsiteX46" fmla="*/ 2227 w 10014"/>
                <a:gd name="connsiteY46" fmla="*/ 7389 h 10283"/>
                <a:gd name="connsiteX47" fmla="*/ 2101 w 10014"/>
                <a:gd name="connsiteY47" fmla="*/ 7460 h 10283"/>
                <a:gd name="connsiteX48" fmla="*/ 3559 w 10014"/>
                <a:gd name="connsiteY48" fmla="*/ 7531 h 10283"/>
                <a:gd name="connsiteX49" fmla="*/ 4366 w 10014"/>
                <a:gd name="connsiteY49" fmla="*/ 7584 h 10283"/>
                <a:gd name="connsiteX50" fmla="*/ 4052 w 10014"/>
                <a:gd name="connsiteY50" fmla="*/ 7655 h 10283"/>
                <a:gd name="connsiteX51" fmla="*/ 2022 w 10014"/>
                <a:gd name="connsiteY51" fmla="*/ 7726 h 10283"/>
                <a:gd name="connsiteX52" fmla="*/ 1708 w 10014"/>
                <a:gd name="connsiteY52" fmla="*/ 7780 h 10283"/>
                <a:gd name="connsiteX53" fmla="*/ 1267 w 10014"/>
                <a:gd name="connsiteY53" fmla="*/ 7851 h 10283"/>
                <a:gd name="connsiteX54" fmla="*/ 1472 w 10014"/>
                <a:gd name="connsiteY54" fmla="*/ 7918 h 10283"/>
                <a:gd name="connsiteX55" fmla="*/ 5483 w 10014"/>
                <a:gd name="connsiteY55" fmla="*/ 7989 h 10283"/>
                <a:gd name="connsiteX56" fmla="*/ 10014 w 10014"/>
                <a:gd name="connsiteY56" fmla="*/ 8043 h 10283"/>
                <a:gd name="connsiteX57" fmla="*/ 4183 w 10014"/>
                <a:gd name="connsiteY57" fmla="*/ 8114 h 10283"/>
                <a:gd name="connsiteX58" fmla="*/ 1760 w 10014"/>
                <a:gd name="connsiteY58" fmla="*/ 8185 h 10283"/>
                <a:gd name="connsiteX59" fmla="*/ 1320 w 10014"/>
                <a:gd name="connsiteY59" fmla="*/ 8238 h 10283"/>
                <a:gd name="connsiteX60" fmla="*/ 4419 w 10014"/>
                <a:gd name="connsiteY60" fmla="*/ 8309 h 10283"/>
                <a:gd name="connsiteX61" fmla="*/ 4288 w 10014"/>
                <a:gd name="connsiteY61" fmla="*/ 8377 h 10283"/>
                <a:gd name="connsiteX62" fmla="*/ 1524 w 10014"/>
                <a:gd name="connsiteY62" fmla="*/ 8430 h 10283"/>
                <a:gd name="connsiteX63" fmla="*/ 512 w 10014"/>
                <a:gd name="connsiteY63" fmla="*/ 8501 h 10283"/>
                <a:gd name="connsiteX64" fmla="*/ 1058 w 10014"/>
                <a:gd name="connsiteY64" fmla="*/ 8572 h 10283"/>
                <a:gd name="connsiteX65" fmla="*/ 276 w 10014"/>
                <a:gd name="connsiteY65" fmla="*/ 8643 h 10283"/>
                <a:gd name="connsiteX66" fmla="*/ 3559 w 10014"/>
                <a:gd name="connsiteY66" fmla="*/ 8696 h 10283"/>
                <a:gd name="connsiteX67" fmla="*/ 407 w 10014"/>
                <a:gd name="connsiteY67" fmla="*/ 8767 h 10283"/>
                <a:gd name="connsiteX68" fmla="*/ 2279 w 10014"/>
                <a:gd name="connsiteY68" fmla="*/ 8838 h 10283"/>
                <a:gd name="connsiteX69" fmla="*/ 302 w 10014"/>
                <a:gd name="connsiteY69" fmla="*/ 8888 h 10283"/>
                <a:gd name="connsiteX70" fmla="*/ 276 w 10014"/>
                <a:gd name="connsiteY70" fmla="*/ 8959 h 10283"/>
                <a:gd name="connsiteX71" fmla="*/ 538 w 10014"/>
                <a:gd name="connsiteY71" fmla="*/ 9030 h 10283"/>
                <a:gd name="connsiteX72" fmla="*/ 329 w 10014"/>
                <a:gd name="connsiteY72" fmla="*/ 9101 h 10283"/>
                <a:gd name="connsiteX73" fmla="*/ 171 w 10014"/>
                <a:gd name="connsiteY73" fmla="*/ 9226 h 10283"/>
                <a:gd name="connsiteX74" fmla="*/ 302 w 10014"/>
                <a:gd name="connsiteY74" fmla="*/ 9297 h 10283"/>
                <a:gd name="connsiteX75" fmla="*/ 381 w 10014"/>
                <a:gd name="connsiteY75" fmla="*/ 9350 h 10283"/>
                <a:gd name="connsiteX76" fmla="*/ 591 w 10014"/>
                <a:gd name="connsiteY76" fmla="*/ 9488 h 10283"/>
                <a:gd name="connsiteX77" fmla="*/ 690 w 10014"/>
                <a:gd name="connsiteY77" fmla="*/ 9542 h 10283"/>
                <a:gd name="connsiteX78" fmla="*/ 2227 w 10014"/>
                <a:gd name="connsiteY78" fmla="*/ 9560 h 10283"/>
                <a:gd name="connsiteX79" fmla="*/ 2856 w 10014"/>
                <a:gd name="connsiteY79" fmla="*/ 9613 h 10283"/>
                <a:gd name="connsiteX80" fmla="*/ 486 w 10014"/>
                <a:gd name="connsiteY80" fmla="*/ 9684 h 10283"/>
                <a:gd name="connsiteX81" fmla="*/ 329 w 10014"/>
                <a:gd name="connsiteY81" fmla="*/ 9755 h 10283"/>
                <a:gd name="connsiteX82" fmla="*/ 538 w 10014"/>
                <a:gd name="connsiteY82" fmla="*/ 9808 h 10283"/>
                <a:gd name="connsiteX83" fmla="*/ 769 w 10014"/>
                <a:gd name="connsiteY83" fmla="*/ 9879 h 10283"/>
                <a:gd name="connsiteX84" fmla="*/ 717 w 10014"/>
                <a:gd name="connsiteY84" fmla="*/ 9947 h 10283"/>
                <a:gd name="connsiteX85" fmla="*/ 1136 w 10014"/>
                <a:gd name="connsiteY85" fmla="*/ 10000 h 10283"/>
                <a:gd name="connsiteX86" fmla="*/ 3287 w 10014"/>
                <a:gd name="connsiteY86" fmla="*/ 10014 h 10283"/>
                <a:gd name="connsiteX87" fmla="*/ 3940 w 10014"/>
                <a:gd name="connsiteY87" fmla="*/ 10106 h 10283"/>
                <a:gd name="connsiteX88" fmla="*/ 4958 w 10014"/>
                <a:gd name="connsiteY88" fmla="*/ 10155 h 10283"/>
                <a:gd name="connsiteX89" fmla="*/ 3480 w 10014"/>
                <a:gd name="connsiteY89" fmla="*/ 10229 h 10283"/>
                <a:gd name="connsiteX90" fmla="*/ 4152 w 10014"/>
                <a:gd name="connsiteY90" fmla="*/ 10283 h 10283"/>
                <a:gd name="connsiteX91" fmla="*/ 14 w 10014"/>
                <a:gd name="connsiteY91" fmla="*/ 10000 h 10283"/>
                <a:gd name="connsiteX92" fmla="*/ 14 w 10014"/>
                <a:gd name="connsiteY92" fmla="*/ 0 h 10283"/>
                <a:gd name="connsiteX0" fmla="*/ 14 w 10014"/>
                <a:gd name="connsiteY0" fmla="*/ 0 h 10283"/>
                <a:gd name="connsiteX1" fmla="*/ 6034 w 10014"/>
                <a:gd name="connsiteY1" fmla="*/ 0 h 10283"/>
                <a:gd name="connsiteX2" fmla="*/ 6134 w 10014"/>
                <a:gd name="connsiteY2" fmla="*/ 71 h 10283"/>
                <a:gd name="connsiteX3" fmla="*/ 7854 w 10014"/>
                <a:gd name="connsiteY3" fmla="*/ 142 h 10283"/>
                <a:gd name="connsiteX4" fmla="*/ 6967 w 10014"/>
                <a:gd name="connsiteY4" fmla="*/ 195 h 10283"/>
                <a:gd name="connsiteX5" fmla="*/ 6107 w 10014"/>
                <a:gd name="connsiteY5" fmla="*/ 266 h 10283"/>
                <a:gd name="connsiteX6" fmla="*/ 5981 w 10014"/>
                <a:gd name="connsiteY6" fmla="*/ 334 h 10283"/>
                <a:gd name="connsiteX7" fmla="*/ 6060 w 10014"/>
                <a:gd name="connsiteY7" fmla="*/ 405 h 10283"/>
                <a:gd name="connsiteX8" fmla="*/ 5069 w 10014"/>
                <a:gd name="connsiteY8" fmla="*/ 458 h 10283"/>
                <a:gd name="connsiteX9" fmla="*/ 900 w 10014"/>
                <a:gd name="connsiteY9" fmla="*/ 529 h 10283"/>
                <a:gd name="connsiteX10" fmla="*/ 1005 w 10014"/>
                <a:gd name="connsiteY10" fmla="*/ 600 h 10283"/>
                <a:gd name="connsiteX11" fmla="*/ 1293 w 10014"/>
                <a:gd name="connsiteY11" fmla="*/ 654 h 10283"/>
                <a:gd name="connsiteX12" fmla="*/ 1031 w 10014"/>
                <a:gd name="connsiteY12" fmla="*/ 725 h 10283"/>
                <a:gd name="connsiteX13" fmla="*/ 1996 w 10014"/>
                <a:gd name="connsiteY13" fmla="*/ 792 h 10283"/>
                <a:gd name="connsiteX14" fmla="*/ 2437 w 10014"/>
                <a:gd name="connsiteY14" fmla="*/ 863 h 10283"/>
                <a:gd name="connsiteX15" fmla="*/ 25 w 10014"/>
                <a:gd name="connsiteY15" fmla="*/ 890 h 10283"/>
                <a:gd name="connsiteX16" fmla="*/ 15 w 10014"/>
                <a:gd name="connsiteY16" fmla="*/ 2922 h 10283"/>
                <a:gd name="connsiteX17" fmla="*/ 1734 w 10014"/>
                <a:gd name="connsiteY17" fmla="*/ 3016 h 10283"/>
                <a:gd name="connsiteX18" fmla="*/ 5614 w 10014"/>
                <a:gd name="connsiteY18" fmla="*/ 3087 h 10283"/>
                <a:gd name="connsiteX19" fmla="*/ 1267 w 10014"/>
                <a:gd name="connsiteY19" fmla="*/ 3140 h 10283"/>
                <a:gd name="connsiteX20" fmla="*/ 14 w 10014"/>
                <a:gd name="connsiteY20" fmla="*/ 3214 h 10283"/>
                <a:gd name="connsiteX21" fmla="*/ 4 w 10014"/>
                <a:gd name="connsiteY21" fmla="*/ 4031 h 10283"/>
                <a:gd name="connsiteX22" fmla="*/ 743 w 10014"/>
                <a:gd name="connsiteY22" fmla="*/ 4128 h 10283"/>
                <a:gd name="connsiteX23" fmla="*/ 769 w 10014"/>
                <a:gd name="connsiteY23" fmla="*/ 4199 h 10283"/>
                <a:gd name="connsiteX24" fmla="*/ 900 w 10014"/>
                <a:gd name="connsiteY24" fmla="*/ 4252 h 10283"/>
                <a:gd name="connsiteX25" fmla="*/ 4 w 10014"/>
                <a:gd name="connsiteY25" fmla="*/ 4329 h 10283"/>
                <a:gd name="connsiteX26" fmla="*/ 15 w 10014"/>
                <a:gd name="connsiteY26" fmla="*/ 5480 h 10283"/>
                <a:gd name="connsiteX27" fmla="*/ 407 w 10014"/>
                <a:gd name="connsiteY27" fmla="*/ 5503 h 10283"/>
                <a:gd name="connsiteX28" fmla="*/ 407 w 10014"/>
                <a:gd name="connsiteY28" fmla="*/ 5556 h 10283"/>
                <a:gd name="connsiteX29" fmla="*/ 250 w 10014"/>
                <a:gd name="connsiteY29" fmla="*/ 5627 h 10283"/>
                <a:gd name="connsiteX30" fmla="*/ 198 w 10014"/>
                <a:gd name="connsiteY30" fmla="*/ 5698 h 10283"/>
                <a:gd name="connsiteX31" fmla="*/ 119 w 10014"/>
                <a:gd name="connsiteY31" fmla="*/ 5769 h 10283"/>
                <a:gd name="connsiteX32" fmla="*/ 15 w 10014"/>
                <a:gd name="connsiteY32" fmla="*/ 5800 h 10283"/>
                <a:gd name="connsiteX33" fmla="*/ 15 w 10014"/>
                <a:gd name="connsiteY33" fmla="*/ 6197 h 10283"/>
                <a:gd name="connsiteX34" fmla="*/ 355 w 10014"/>
                <a:gd name="connsiteY34" fmla="*/ 6210 h 10283"/>
                <a:gd name="connsiteX35" fmla="*/ 434 w 10014"/>
                <a:gd name="connsiteY35" fmla="*/ 6281 h 10283"/>
                <a:gd name="connsiteX36" fmla="*/ 302 w 10014"/>
                <a:gd name="connsiteY36" fmla="*/ 6348 h 10283"/>
                <a:gd name="connsiteX37" fmla="*/ 407 w 10014"/>
                <a:gd name="connsiteY37" fmla="*/ 6419 h 10283"/>
                <a:gd name="connsiteX38" fmla="*/ 4 w 10014"/>
                <a:gd name="connsiteY38" fmla="*/ 6503 h 10283"/>
                <a:gd name="connsiteX39" fmla="*/ 4 w 10014"/>
                <a:gd name="connsiteY39" fmla="*/ 6958 h 10283"/>
                <a:gd name="connsiteX40" fmla="*/ 538 w 10014"/>
                <a:gd name="connsiteY40" fmla="*/ 7002 h 10283"/>
                <a:gd name="connsiteX41" fmla="*/ 381 w 10014"/>
                <a:gd name="connsiteY41" fmla="*/ 7073 h 10283"/>
                <a:gd name="connsiteX42" fmla="*/ 565 w 10014"/>
                <a:gd name="connsiteY42" fmla="*/ 7126 h 10283"/>
                <a:gd name="connsiteX43" fmla="*/ 407 w 10014"/>
                <a:gd name="connsiteY43" fmla="*/ 7197 h 10283"/>
                <a:gd name="connsiteX44" fmla="*/ 591 w 10014"/>
                <a:gd name="connsiteY44" fmla="*/ 7268 h 10283"/>
                <a:gd name="connsiteX45" fmla="*/ 2673 w 10014"/>
                <a:gd name="connsiteY45" fmla="*/ 7321 h 10283"/>
                <a:gd name="connsiteX46" fmla="*/ 2227 w 10014"/>
                <a:gd name="connsiteY46" fmla="*/ 7389 h 10283"/>
                <a:gd name="connsiteX47" fmla="*/ 2101 w 10014"/>
                <a:gd name="connsiteY47" fmla="*/ 7460 h 10283"/>
                <a:gd name="connsiteX48" fmla="*/ 3559 w 10014"/>
                <a:gd name="connsiteY48" fmla="*/ 7531 h 10283"/>
                <a:gd name="connsiteX49" fmla="*/ 4366 w 10014"/>
                <a:gd name="connsiteY49" fmla="*/ 7584 h 10283"/>
                <a:gd name="connsiteX50" fmla="*/ 4052 w 10014"/>
                <a:gd name="connsiteY50" fmla="*/ 7655 h 10283"/>
                <a:gd name="connsiteX51" fmla="*/ 2022 w 10014"/>
                <a:gd name="connsiteY51" fmla="*/ 7726 h 10283"/>
                <a:gd name="connsiteX52" fmla="*/ 1708 w 10014"/>
                <a:gd name="connsiteY52" fmla="*/ 7780 h 10283"/>
                <a:gd name="connsiteX53" fmla="*/ 1267 w 10014"/>
                <a:gd name="connsiteY53" fmla="*/ 7851 h 10283"/>
                <a:gd name="connsiteX54" fmla="*/ 1472 w 10014"/>
                <a:gd name="connsiteY54" fmla="*/ 7918 h 10283"/>
                <a:gd name="connsiteX55" fmla="*/ 5483 w 10014"/>
                <a:gd name="connsiteY55" fmla="*/ 7989 h 10283"/>
                <a:gd name="connsiteX56" fmla="*/ 10014 w 10014"/>
                <a:gd name="connsiteY56" fmla="*/ 8043 h 10283"/>
                <a:gd name="connsiteX57" fmla="*/ 4183 w 10014"/>
                <a:gd name="connsiteY57" fmla="*/ 8114 h 10283"/>
                <a:gd name="connsiteX58" fmla="*/ 1760 w 10014"/>
                <a:gd name="connsiteY58" fmla="*/ 8185 h 10283"/>
                <a:gd name="connsiteX59" fmla="*/ 1320 w 10014"/>
                <a:gd name="connsiteY59" fmla="*/ 8238 h 10283"/>
                <a:gd name="connsiteX60" fmla="*/ 4419 w 10014"/>
                <a:gd name="connsiteY60" fmla="*/ 8309 h 10283"/>
                <a:gd name="connsiteX61" fmla="*/ 4288 w 10014"/>
                <a:gd name="connsiteY61" fmla="*/ 8377 h 10283"/>
                <a:gd name="connsiteX62" fmla="*/ 1524 w 10014"/>
                <a:gd name="connsiteY62" fmla="*/ 8430 h 10283"/>
                <a:gd name="connsiteX63" fmla="*/ 512 w 10014"/>
                <a:gd name="connsiteY63" fmla="*/ 8501 h 10283"/>
                <a:gd name="connsiteX64" fmla="*/ 1058 w 10014"/>
                <a:gd name="connsiteY64" fmla="*/ 8572 h 10283"/>
                <a:gd name="connsiteX65" fmla="*/ 276 w 10014"/>
                <a:gd name="connsiteY65" fmla="*/ 8643 h 10283"/>
                <a:gd name="connsiteX66" fmla="*/ 3559 w 10014"/>
                <a:gd name="connsiteY66" fmla="*/ 8696 h 10283"/>
                <a:gd name="connsiteX67" fmla="*/ 407 w 10014"/>
                <a:gd name="connsiteY67" fmla="*/ 8767 h 10283"/>
                <a:gd name="connsiteX68" fmla="*/ 2279 w 10014"/>
                <a:gd name="connsiteY68" fmla="*/ 8838 h 10283"/>
                <a:gd name="connsiteX69" fmla="*/ 302 w 10014"/>
                <a:gd name="connsiteY69" fmla="*/ 8888 h 10283"/>
                <a:gd name="connsiteX70" fmla="*/ 276 w 10014"/>
                <a:gd name="connsiteY70" fmla="*/ 8959 h 10283"/>
                <a:gd name="connsiteX71" fmla="*/ 538 w 10014"/>
                <a:gd name="connsiteY71" fmla="*/ 9030 h 10283"/>
                <a:gd name="connsiteX72" fmla="*/ 329 w 10014"/>
                <a:gd name="connsiteY72" fmla="*/ 9101 h 10283"/>
                <a:gd name="connsiteX73" fmla="*/ 171 w 10014"/>
                <a:gd name="connsiteY73" fmla="*/ 9226 h 10283"/>
                <a:gd name="connsiteX74" fmla="*/ 302 w 10014"/>
                <a:gd name="connsiteY74" fmla="*/ 9297 h 10283"/>
                <a:gd name="connsiteX75" fmla="*/ 381 w 10014"/>
                <a:gd name="connsiteY75" fmla="*/ 9350 h 10283"/>
                <a:gd name="connsiteX76" fmla="*/ 591 w 10014"/>
                <a:gd name="connsiteY76" fmla="*/ 9488 h 10283"/>
                <a:gd name="connsiteX77" fmla="*/ 690 w 10014"/>
                <a:gd name="connsiteY77" fmla="*/ 9542 h 10283"/>
                <a:gd name="connsiteX78" fmla="*/ 2227 w 10014"/>
                <a:gd name="connsiteY78" fmla="*/ 9560 h 10283"/>
                <a:gd name="connsiteX79" fmla="*/ 2856 w 10014"/>
                <a:gd name="connsiteY79" fmla="*/ 9613 h 10283"/>
                <a:gd name="connsiteX80" fmla="*/ 486 w 10014"/>
                <a:gd name="connsiteY80" fmla="*/ 9684 h 10283"/>
                <a:gd name="connsiteX81" fmla="*/ 329 w 10014"/>
                <a:gd name="connsiteY81" fmla="*/ 9755 h 10283"/>
                <a:gd name="connsiteX82" fmla="*/ 538 w 10014"/>
                <a:gd name="connsiteY82" fmla="*/ 9808 h 10283"/>
                <a:gd name="connsiteX83" fmla="*/ 769 w 10014"/>
                <a:gd name="connsiteY83" fmla="*/ 9879 h 10283"/>
                <a:gd name="connsiteX84" fmla="*/ 717 w 10014"/>
                <a:gd name="connsiteY84" fmla="*/ 9947 h 10283"/>
                <a:gd name="connsiteX85" fmla="*/ 1136 w 10014"/>
                <a:gd name="connsiteY85" fmla="*/ 10000 h 10283"/>
                <a:gd name="connsiteX86" fmla="*/ 3287 w 10014"/>
                <a:gd name="connsiteY86" fmla="*/ 10014 h 10283"/>
                <a:gd name="connsiteX87" fmla="*/ 3940 w 10014"/>
                <a:gd name="connsiteY87" fmla="*/ 10106 h 10283"/>
                <a:gd name="connsiteX88" fmla="*/ 4958 w 10014"/>
                <a:gd name="connsiteY88" fmla="*/ 10155 h 10283"/>
                <a:gd name="connsiteX89" fmla="*/ 3480 w 10014"/>
                <a:gd name="connsiteY89" fmla="*/ 10229 h 10283"/>
                <a:gd name="connsiteX90" fmla="*/ 4152 w 10014"/>
                <a:gd name="connsiteY90" fmla="*/ 10283 h 10283"/>
                <a:gd name="connsiteX91" fmla="*/ 4133 w 10014"/>
                <a:gd name="connsiteY91" fmla="*/ 10271 h 10283"/>
                <a:gd name="connsiteX92" fmla="*/ 14 w 10014"/>
                <a:gd name="connsiteY92" fmla="*/ 10000 h 10283"/>
                <a:gd name="connsiteX93" fmla="*/ 14 w 10014"/>
                <a:gd name="connsiteY93" fmla="*/ 0 h 10283"/>
                <a:gd name="connsiteX0" fmla="*/ 14 w 10014"/>
                <a:gd name="connsiteY0" fmla="*/ 0 h 10332"/>
                <a:gd name="connsiteX1" fmla="*/ 6034 w 10014"/>
                <a:gd name="connsiteY1" fmla="*/ 0 h 10332"/>
                <a:gd name="connsiteX2" fmla="*/ 6134 w 10014"/>
                <a:gd name="connsiteY2" fmla="*/ 71 h 10332"/>
                <a:gd name="connsiteX3" fmla="*/ 7854 w 10014"/>
                <a:gd name="connsiteY3" fmla="*/ 142 h 10332"/>
                <a:gd name="connsiteX4" fmla="*/ 6967 w 10014"/>
                <a:gd name="connsiteY4" fmla="*/ 195 h 10332"/>
                <a:gd name="connsiteX5" fmla="*/ 6107 w 10014"/>
                <a:gd name="connsiteY5" fmla="*/ 266 h 10332"/>
                <a:gd name="connsiteX6" fmla="*/ 5981 w 10014"/>
                <a:gd name="connsiteY6" fmla="*/ 334 h 10332"/>
                <a:gd name="connsiteX7" fmla="*/ 6060 w 10014"/>
                <a:gd name="connsiteY7" fmla="*/ 405 h 10332"/>
                <a:gd name="connsiteX8" fmla="*/ 5069 w 10014"/>
                <a:gd name="connsiteY8" fmla="*/ 458 h 10332"/>
                <a:gd name="connsiteX9" fmla="*/ 900 w 10014"/>
                <a:gd name="connsiteY9" fmla="*/ 529 h 10332"/>
                <a:gd name="connsiteX10" fmla="*/ 1005 w 10014"/>
                <a:gd name="connsiteY10" fmla="*/ 600 h 10332"/>
                <a:gd name="connsiteX11" fmla="*/ 1293 w 10014"/>
                <a:gd name="connsiteY11" fmla="*/ 654 h 10332"/>
                <a:gd name="connsiteX12" fmla="*/ 1031 w 10014"/>
                <a:gd name="connsiteY12" fmla="*/ 725 h 10332"/>
                <a:gd name="connsiteX13" fmla="*/ 1996 w 10014"/>
                <a:gd name="connsiteY13" fmla="*/ 792 h 10332"/>
                <a:gd name="connsiteX14" fmla="*/ 2437 w 10014"/>
                <a:gd name="connsiteY14" fmla="*/ 863 h 10332"/>
                <a:gd name="connsiteX15" fmla="*/ 25 w 10014"/>
                <a:gd name="connsiteY15" fmla="*/ 890 h 10332"/>
                <a:gd name="connsiteX16" fmla="*/ 15 w 10014"/>
                <a:gd name="connsiteY16" fmla="*/ 2922 h 10332"/>
                <a:gd name="connsiteX17" fmla="*/ 1734 w 10014"/>
                <a:gd name="connsiteY17" fmla="*/ 3016 h 10332"/>
                <a:gd name="connsiteX18" fmla="*/ 5614 w 10014"/>
                <a:gd name="connsiteY18" fmla="*/ 3087 h 10332"/>
                <a:gd name="connsiteX19" fmla="*/ 1267 w 10014"/>
                <a:gd name="connsiteY19" fmla="*/ 3140 h 10332"/>
                <a:gd name="connsiteX20" fmla="*/ 14 w 10014"/>
                <a:gd name="connsiteY20" fmla="*/ 3214 h 10332"/>
                <a:gd name="connsiteX21" fmla="*/ 4 w 10014"/>
                <a:gd name="connsiteY21" fmla="*/ 4031 h 10332"/>
                <a:gd name="connsiteX22" fmla="*/ 743 w 10014"/>
                <a:gd name="connsiteY22" fmla="*/ 4128 h 10332"/>
                <a:gd name="connsiteX23" fmla="*/ 769 w 10014"/>
                <a:gd name="connsiteY23" fmla="*/ 4199 h 10332"/>
                <a:gd name="connsiteX24" fmla="*/ 900 w 10014"/>
                <a:gd name="connsiteY24" fmla="*/ 4252 h 10332"/>
                <a:gd name="connsiteX25" fmla="*/ 4 w 10014"/>
                <a:gd name="connsiteY25" fmla="*/ 4329 h 10332"/>
                <a:gd name="connsiteX26" fmla="*/ 15 w 10014"/>
                <a:gd name="connsiteY26" fmla="*/ 5480 h 10332"/>
                <a:gd name="connsiteX27" fmla="*/ 407 w 10014"/>
                <a:gd name="connsiteY27" fmla="*/ 5503 h 10332"/>
                <a:gd name="connsiteX28" fmla="*/ 407 w 10014"/>
                <a:gd name="connsiteY28" fmla="*/ 5556 h 10332"/>
                <a:gd name="connsiteX29" fmla="*/ 250 w 10014"/>
                <a:gd name="connsiteY29" fmla="*/ 5627 h 10332"/>
                <a:gd name="connsiteX30" fmla="*/ 198 w 10014"/>
                <a:gd name="connsiteY30" fmla="*/ 5698 h 10332"/>
                <a:gd name="connsiteX31" fmla="*/ 119 w 10014"/>
                <a:gd name="connsiteY31" fmla="*/ 5769 h 10332"/>
                <a:gd name="connsiteX32" fmla="*/ 15 w 10014"/>
                <a:gd name="connsiteY32" fmla="*/ 5800 h 10332"/>
                <a:gd name="connsiteX33" fmla="*/ 15 w 10014"/>
                <a:gd name="connsiteY33" fmla="*/ 6197 h 10332"/>
                <a:gd name="connsiteX34" fmla="*/ 355 w 10014"/>
                <a:gd name="connsiteY34" fmla="*/ 6210 h 10332"/>
                <a:gd name="connsiteX35" fmla="*/ 434 w 10014"/>
                <a:gd name="connsiteY35" fmla="*/ 6281 h 10332"/>
                <a:gd name="connsiteX36" fmla="*/ 302 w 10014"/>
                <a:gd name="connsiteY36" fmla="*/ 6348 h 10332"/>
                <a:gd name="connsiteX37" fmla="*/ 407 w 10014"/>
                <a:gd name="connsiteY37" fmla="*/ 6419 h 10332"/>
                <a:gd name="connsiteX38" fmla="*/ 4 w 10014"/>
                <a:gd name="connsiteY38" fmla="*/ 6503 h 10332"/>
                <a:gd name="connsiteX39" fmla="*/ 4 w 10014"/>
                <a:gd name="connsiteY39" fmla="*/ 6958 h 10332"/>
                <a:gd name="connsiteX40" fmla="*/ 538 w 10014"/>
                <a:gd name="connsiteY40" fmla="*/ 7002 h 10332"/>
                <a:gd name="connsiteX41" fmla="*/ 381 w 10014"/>
                <a:gd name="connsiteY41" fmla="*/ 7073 h 10332"/>
                <a:gd name="connsiteX42" fmla="*/ 565 w 10014"/>
                <a:gd name="connsiteY42" fmla="*/ 7126 h 10332"/>
                <a:gd name="connsiteX43" fmla="*/ 407 w 10014"/>
                <a:gd name="connsiteY43" fmla="*/ 7197 h 10332"/>
                <a:gd name="connsiteX44" fmla="*/ 591 w 10014"/>
                <a:gd name="connsiteY44" fmla="*/ 7268 h 10332"/>
                <a:gd name="connsiteX45" fmla="*/ 2673 w 10014"/>
                <a:gd name="connsiteY45" fmla="*/ 7321 h 10332"/>
                <a:gd name="connsiteX46" fmla="*/ 2227 w 10014"/>
                <a:gd name="connsiteY46" fmla="*/ 7389 h 10332"/>
                <a:gd name="connsiteX47" fmla="*/ 2101 w 10014"/>
                <a:gd name="connsiteY47" fmla="*/ 7460 h 10332"/>
                <a:gd name="connsiteX48" fmla="*/ 3559 w 10014"/>
                <a:gd name="connsiteY48" fmla="*/ 7531 h 10332"/>
                <a:gd name="connsiteX49" fmla="*/ 4366 w 10014"/>
                <a:gd name="connsiteY49" fmla="*/ 7584 h 10332"/>
                <a:gd name="connsiteX50" fmla="*/ 4052 w 10014"/>
                <a:gd name="connsiteY50" fmla="*/ 7655 h 10332"/>
                <a:gd name="connsiteX51" fmla="*/ 2022 w 10014"/>
                <a:gd name="connsiteY51" fmla="*/ 7726 h 10332"/>
                <a:gd name="connsiteX52" fmla="*/ 1708 w 10014"/>
                <a:gd name="connsiteY52" fmla="*/ 7780 h 10332"/>
                <a:gd name="connsiteX53" fmla="*/ 1267 w 10014"/>
                <a:gd name="connsiteY53" fmla="*/ 7851 h 10332"/>
                <a:gd name="connsiteX54" fmla="*/ 1472 w 10014"/>
                <a:gd name="connsiteY54" fmla="*/ 7918 h 10332"/>
                <a:gd name="connsiteX55" fmla="*/ 5483 w 10014"/>
                <a:gd name="connsiteY55" fmla="*/ 7989 h 10332"/>
                <a:gd name="connsiteX56" fmla="*/ 10014 w 10014"/>
                <a:gd name="connsiteY56" fmla="*/ 8043 h 10332"/>
                <a:gd name="connsiteX57" fmla="*/ 4183 w 10014"/>
                <a:gd name="connsiteY57" fmla="*/ 8114 h 10332"/>
                <a:gd name="connsiteX58" fmla="*/ 1760 w 10014"/>
                <a:gd name="connsiteY58" fmla="*/ 8185 h 10332"/>
                <a:gd name="connsiteX59" fmla="*/ 1320 w 10014"/>
                <a:gd name="connsiteY59" fmla="*/ 8238 h 10332"/>
                <a:gd name="connsiteX60" fmla="*/ 4419 w 10014"/>
                <a:gd name="connsiteY60" fmla="*/ 8309 h 10332"/>
                <a:gd name="connsiteX61" fmla="*/ 4288 w 10014"/>
                <a:gd name="connsiteY61" fmla="*/ 8377 h 10332"/>
                <a:gd name="connsiteX62" fmla="*/ 1524 w 10014"/>
                <a:gd name="connsiteY62" fmla="*/ 8430 h 10332"/>
                <a:gd name="connsiteX63" fmla="*/ 512 w 10014"/>
                <a:gd name="connsiteY63" fmla="*/ 8501 h 10332"/>
                <a:gd name="connsiteX64" fmla="*/ 1058 w 10014"/>
                <a:gd name="connsiteY64" fmla="*/ 8572 h 10332"/>
                <a:gd name="connsiteX65" fmla="*/ 276 w 10014"/>
                <a:gd name="connsiteY65" fmla="*/ 8643 h 10332"/>
                <a:gd name="connsiteX66" fmla="*/ 3559 w 10014"/>
                <a:gd name="connsiteY66" fmla="*/ 8696 h 10332"/>
                <a:gd name="connsiteX67" fmla="*/ 407 w 10014"/>
                <a:gd name="connsiteY67" fmla="*/ 8767 h 10332"/>
                <a:gd name="connsiteX68" fmla="*/ 2279 w 10014"/>
                <a:gd name="connsiteY68" fmla="*/ 8838 h 10332"/>
                <a:gd name="connsiteX69" fmla="*/ 302 w 10014"/>
                <a:gd name="connsiteY69" fmla="*/ 8888 h 10332"/>
                <a:gd name="connsiteX70" fmla="*/ 276 w 10014"/>
                <a:gd name="connsiteY70" fmla="*/ 8959 h 10332"/>
                <a:gd name="connsiteX71" fmla="*/ 538 w 10014"/>
                <a:gd name="connsiteY71" fmla="*/ 9030 h 10332"/>
                <a:gd name="connsiteX72" fmla="*/ 329 w 10014"/>
                <a:gd name="connsiteY72" fmla="*/ 9101 h 10332"/>
                <a:gd name="connsiteX73" fmla="*/ 171 w 10014"/>
                <a:gd name="connsiteY73" fmla="*/ 9226 h 10332"/>
                <a:gd name="connsiteX74" fmla="*/ 302 w 10014"/>
                <a:gd name="connsiteY74" fmla="*/ 9297 h 10332"/>
                <a:gd name="connsiteX75" fmla="*/ 381 w 10014"/>
                <a:gd name="connsiteY75" fmla="*/ 9350 h 10332"/>
                <a:gd name="connsiteX76" fmla="*/ 591 w 10014"/>
                <a:gd name="connsiteY76" fmla="*/ 9488 h 10332"/>
                <a:gd name="connsiteX77" fmla="*/ 690 w 10014"/>
                <a:gd name="connsiteY77" fmla="*/ 9542 h 10332"/>
                <a:gd name="connsiteX78" fmla="*/ 2227 w 10014"/>
                <a:gd name="connsiteY78" fmla="*/ 9560 h 10332"/>
                <a:gd name="connsiteX79" fmla="*/ 2856 w 10014"/>
                <a:gd name="connsiteY79" fmla="*/ 9613 h 10332"/>
                <a:gd name="connsiteX80" fmla="*/ 486 w 10014"/>
                <a:gd name="connsiteY80" fmla="*/ 9684 h 10332"/>
                <a:gd name="connsiteX81" fmla="*/ 329 w 10014"/>
                <a:gd name="connsiteY81" fmla="*/ 9755 h 10332"/>
                <a:gd name="connsiteX82" fmla="*/ 538 w 10014"/>
                <a:gd name="connsiteY82" fmla="*/ 9808 h 10332"/>
                <a:gd name="connsiteX83" fmla="*/ 769 w 10014"/>
                <a:gd name="connsiteY83" fmla="*/ 9879 h 10332"/>
                <a:gd name="connsiteX84" fmla="*/ 717 w 10014"/>
                <a:gd name="connsiteY84" fmla="*/ 9947 h 10332"/>
                <a:gd name="connsiteX85" fmla="*/ 1136 w 10014"/>
                <a:gd name="connsiteY85" fmla="*/ 10000 h 10332"/>
                <a:gd name="connsiteX86" fmla="*/ 3287 w 10014"/>
                <a:gd name="connsiteY86" fmla="*/ 10014 h 10332"/>
                <a:gd name="connsiteX87" fmla="*/ 3940 w 10014"/>
                <a:gd name="connsiteY87" fmla="*/ 10106 h 10332"/>
                <a:gd name="connsiteX88" fmla="*/ 4958 w 10014"/>
                <a:gd name="connsiteY88" fmla="*/ 10155 h 10332"/>
                <a:gd name="connsiteX89" fmla="*/ 3480 w 10014"/>
                <a:gd name="connsiteY89" fmla="*/ 10229 h 10332"/>
                <a:gd name="connsiteX90" fmla="*/ 4152 w 10014"/>
                <a:gd name="connsiteY90" fmla="*/ 10283 h 10332"/>
                <a:gd name="connsiteX91" fmla="*/ 3903 w 10014"/>
                <a:gd name="connsiteY91" fmla="*/ 10332 h 10332"/>
                <a:gd name="connsiteX92" fmla="*/ 14 w 10014"/>
                <a:gd name="connsiteY92" fmla="*/ 10000 h 10332"/>
                <a:gd name="connsiteX93" fmla="*/ 14 w 10014"/>
                <a:gd name="connsiteY93" fmla="*/ 0 h 10332"/>
                <a:gd name="connsiteX0" fmla="*/ 14 w 10014"/>
                <a:gd name="connsiteY0" fmla="*/ 0 h 10332"/>
                <a:gd name="connsiteX1" fmla="*/ 6034 w 10014"/>
                <a:gd name="connsiteY1" fmla="*/ 0 h 10332"/>
                <a:gd name="connsiteX2" fmla="*/ 6134 w 10014"/>
                <a:gd name="connsiteY2" fmla="*/ 71 h 10332"/>
                <a:gd name="connsiteX3" fmla="*/ 7854 w 10014"/>
                <a:gd name="connsiteY3" fmla="*/ 142 h 10332"/>
                <a:gd name="connsiteX4" fmla="*/ 6967 w 10014"/>
                <a:gd name="connsiteY4" fmla="*/ 195 h 10332"/>
                <a:gd name="connsiteX5" fmla="*/ 6107 w 10014"/>
                <a:gd name="connsiteY5" fmla="*/ 266 h 10332"/>
                <a:gd name="connsiteX6" fmla="*/ 5981 w 10014"/>
                <a:gd name="connsiteY6" fmla="*/ 334 h 10332"/>
                <a:gd name="connsiteX7" fmla="*/ 6060 w 10014"/>
                <a:gd name="connsiteY7" fmla="*/ 405 h 10332"/>
                <a:gd name="connsiteX8" fmla="*/ 5069 w 10014"/>
                <a:gd name="connsiteY8" fmla="*/ 458 h 10332"/>
                <a:gd name="connsiteX9" fmla="*/ 900 w 10014"/>
                <a:gd name="connsiteY9" fmla="*/ 529 h 10332"/>
                <a:gd name="connsiteX10" fmla="*/ 1005 w 10014"/>
                <a:gd name="connsiteY10" fmla="*/ 600 h 10332"/>
                <a:gd name="connsiteX11" fmla="*/ 1293 w 10014"/>
                <a:gd name="connsiteY11" fmla="*/ 654 h 10332"/>
                <a:gd name="connsiteX12" fmla="*/ 1031 w 10014"/>
                <a:gd name="connsiteY12" fmla="*/ 725 h 10332"/>
                <a:gd name="connsiteX13" fmla="*/ 1996 w 10014"/>
                <a:gd name="connsiteY13" fmla="*/ 792 h 10332"/>
                <a:gd name="connsiteX14" fmla="*/ 2437 w 10014"/>
                <a:gd name="connsiteY14" fmla="*/ 863 h 10332"/>
                <a:gd name="connsiteX15" fmla="*/ 25 w 10014"/>
                <a:gd name="connsiteY15" fmla="*/ 890 h 10332"/>
                <a:gd name="connsiteX16" fmla="*/ 15 w 10014"/>
                <a:gd name="connsiteY16" fmla="*/ 2922 h 10332"/>
                <a:gd name="connsiteX17" fmla="*/ 1734 w 10014"/>
                <a:gd name="connsiteY17" fmla="*/ 3016 h 10332"/>
                <a:gd name="connsiteX18" fmla="*/ 5614 w 10014"/>
                <a:gd name="connsiteY18" fmla="*/ 3087 h 10332"/>
                <a:gd name="connsiteX19" fmla="*/ 1267 w 10014"/>
                <a:gd name="connsiteY19" fmla="*/ 3140 h 10332"/>
                <a:gd name="connsiteX20" fmla="*/ 14 w 10014"/>
                <a:gd name="connsiteY20" fmla="*/ 3214 h 10332"/>
                <a:gd name="connsiteX21" fmla="*/ 4 w 10014"/>
                <a:gd name="connsiteY21" fmla="*/ 4031 h 10332"/>
                <a:gd name="connsiteX22" fmla="*/ 743 w 10014"/>
                <a:gd name="connsiteY22" fmla="*/ 4128 h 10332"/>
                <a:gd name="connsiteX23" fmla="*/ 769 w 10014"/>
                <a:gd name="connsiteY23" fmla="*/ 4199 h 10332"/>
                <a:gd name="connsiteX24" fmla="*/ 900 w 10014"/>
                <a:gd name="connsiteY24" fmla="*/ 4252 h 10332"/>
                <a:gd name="connsiteX25" fmla="*/ 4 w 10014"/>
                <a:gd name="connsiteY25" fmla="*/ 4329 h 10332"/>
                <a:gd name="connsiteX26" fmla="*/ 15 w 10014"/>
                <a:gd name="connsiteY26" fmla="*/ 5480 h 10332"/>
                <a:gd name="connsiteX27" fmla="*/ 407 w 10014"/>
                <a:gd name="connsiteY27" fmla="*/ 5503 h 10332"/>
                <a:gd name="connsiteX28" fmla="*/ 407 w 10014"/>
                <a:gd name="connsiteY28" fmla="*/ 5556 h 10332"/>
                <a:gd name="connsiteX29" fmla="*/ 250 w 10014"/>
                <a:gd name="connsiteY29" fmla="*/ 5627 h 10332"/>
                <a:gd name="connsiteX30" fmla="*/ 198 w 10014"/>
                <a:gd name="connsiteY30" fmla="*/ 5698 h 10332"/>
                <a:gd name="connsiteX31" fmla="*/ 119 w 10014"/>
                <a:gd name="connsiteY31" fmla="*/ 5769 h 10332"/>
                <a:gd name="connsiteX32" fmla="*/ 15 w 10014"/>
                <a:gd name="connsiteY32" fmla="*/ 5800 h 10332"/>
                <a:gd name="connsiteX33" fmla="*/ 15 w 10014"/>
                <a:gd name="connsiteY33" fmla="*/ 6197 h 10332"/>
                <a:gd name="connsiteX34" fmla="*/ 355 w 10014"/>
                <a:gd name="connsiteY34" fmla="*/ 6210 h 10332"/>
                <a:gd name="connsiteX35" fmla="*/ 434 w 10014"/>
                <a:gd name="connsiteY35" fmla="*/ 6281 h 10332"/>
                <a:gd name="connsiteX36" fmla="*/ 302 w 10014"/>
                <a:gd name="connsiteY36" fmla="*/ 6348 h 10332"/>
                <a:gd name="connsiteX37" fmla="*/ 407 w 10014"/>
                <a:gd name="connsiteY37" fmla="*/ 6419 h 10332"/>
                <a:gd name="connsiteX38" fmla="*/ 4 w 10014"/>
                <a:gd name="connsiteY38" fmla="*/ 6503 h 10332"/>
                <a:gd name="connsiteX39" fmla="*/ 4 w 10014"/>
                <a:gd name="connsiteY39" fmla="*/ 6958 h 10332"/>
                <a:gd name="connsiteX40" fmla="*/ 538 w 10014"/>
                <a:gd name="connsiteY40" fmla="*/ 7002 h 10332"/>
                <a:gd name="connsiteX41" fmla="*/ 381 w 10014"/>
                <a:gd name="connsiteY41" fmla="*/ 7073 h 10332"/>
                <a:gd name="connsiteX42" fmla="*/ 565 w 10014"/>
                <a:gd name="connsiteY42" fmla="*/ 7126 h 10332"/>
                <a:gd name="connsiteX43" fmla="*/ 407 w 10014"/>
                <a:gd name="connsiteY43" fmla="*/ 7197 h 10332"/>
                <a:gd name="connsiteX44" fmla="*/ 591 w 10014"/>
                <a:gd name="connsiteY44" fmla="*/ 7268 h 10332"/>
                <a:gd name="connsiteX45" fmla="*/ 2673 w 10014"/>
                <a:gd name="connsiteY45" fmla="*/ 7321 h 10332"/>
                <a:gd name="connsiteX46" fmla="*/ 2227 w 10014"/>
                <a:gd name="connsiteY46" fmla="*/ 7389 h 10332"/>
                <a:gd name="connsiteX47" fmla="*/ 2101 w 10014"/>
                <a:gd name="connsiteY47" fmla="*/ 7460 h 10332"/>
                <a:gd name="connsiteX48" fmla="*/ 3559 w 10014"/>
                <a:gd name="connsiteY48" fmla="*/ 7531 h 10332"/>
                <a:gd name="connsiteX49" fmla="*/ 4366 w 10014"/>
                <a:gd name="connsiteY49" fmla="*/ 7584 h 10332"/>
                <a:gd name="connsiteX50" fmla="*/ 4052 w 10014"/>
                <a:gd name="connsiteY50" fmla="*/ 7655 h 10332"/>
                <a:gd name="connsiteX51" fmla="*/ 2022 w 10014"/>
                <a:gd name="connsiteY51" fmla="*/ 7726 h 10332"/>
                <a:gd name="connsiteX52" fmla="*/ 1708 w 10014"/>
                <a:gd name="connsiteY52" fmla="*/ 7780 h 10332"/>
                <a:gd name="connsiteX53" fmla="*/ 1267 w 10014"/>
                <a:gd name="connsiteY53" fmla="*/ 7851 h 10332"/>
                <a:gd name="connsiteX54" fmla="*/ 1472 w 10014"/>
                <a:gd name="connsiteY54" fmla="*/ 7918 h 10332"/>
                <a:gd name="connsiteX55" fmla="*/ 5483 w 10014"/>
                <a:gd name="connsiteY55" fmla="*/ 7989 h 10332"/>
                <a:gd name="connsiteX56" fmla="*/ 10014 w 10014"/>
                <a:gd name="connsiteY56" fmla="*/ 8043 h 10332"/>
                <a:gd name="connsiteX57" fmla="*/ 4183 w 10014"/>
                <a:gd name="connsiteY57" fmla="*/ 8114 h 10332"/>
                <a:gd name="connsiteX58" fmla="*/ 1760 w 10014"/>
                <a:gd name="connsiteY58" fmla="*/ 8185 h 10332"/>
                <a:gd name="connsiteX59" fmla="*/ 1320 w 10014"/>
                <a:gd name="connsiteY59" fmla="*/ 8238 h 10332"/>
                <a:gd name="connsiteX60" fmla="*/ 4419 w 10014"/>
                <a:gd name="connsiteY60" fmla="*/ 8309 h 10332"/>
                <a:gd name="connsiteX61" fmla="*/ 4288 w 10014"/>
                <a:gd name="connsiteY61" fmla="*/ 8377 h 10332"/>
                <a:gd name="connsiteX62" fmla="*/ 1524 w 10014"/>
                <a:gd name="connsiteY62" fmla="*/ 8430 h 10332"/>
                <a:gd name="connsiteX63" fmla="*/ 512 w 10014"/>
                <a:gd name="connsiteY63" fmla="*/ 8501 h 10332"/>
                <a:gd name="connsiteX64" fmla="*/ 1058 w 10014"/>
                <a:gd name="connsiteY64" fmla="*/ 8572 h 10332"/>
                <a:gd name="connsiteX65" fmla="*/ 276 w 10014"/>
                <a:gd name="connsiteY65" fmla="*/ 8643 h 10332"/>
                <a:gd name="connsiteX66" fmla="*/ 3559 w 10014"/>
                <a:gd name="connsiteY66" fmla="*/ 8696 h 10332"/>
                <a:gd name="connsiteX67" fmla="*/ 407 w 10014"/>
                <a:gd name="connsiteY67" fmla="*/ 8767 h 10332"/>
                <a:gd name="connsiteX68" fmla="*/ 2279 w 10014"/>
                <a:gd name="connsiteY68" fmla="*/ 8838 h 10332"/>
                <a:gd name="connsiteX69" fmla="*/ 302 w 10014"/>
                <a:gd name="connsiteY69" fmla="*/ 8888 h 10332"/>
                <a:gd name="connsiteX70" fmla="*/ 276 w 10014"/>
                <a:gd name="connsiteY70" fmla="*/ 8959 h 10332"/>
                <a:gd name="connsiteX71" fmla="*/ 538 w 10014"/>
                <a:gd name="connsiteY71" fmla="*/ 9030 h 10332"/>
                <a:gd name="connsiteX72" fmla="*/ 329 w 10014"/>
                <a:gd name="connsiteY72" fmla="*/ 9101 h 10332"/>
                <a:gd name="connsiteX73" fmla="*/ 171 w 10014"/>
                <a:gd name="connsiteY73" fmla="*/ 9226 h 10332"/>
                <a:gd name="connsiteX74" fmla="*/ 302 w 10014"/>
                <a:gd name="connsiteY74" fmla="*/ 9297 h 10332"/>
                <a:gd name="connsiteX75" fmla="*/ 381 w 10014"/>
                <a:gd name="connsiteY75" fmla="*/ 9350 h 10332"/>
                <a:gd name="connsiteX76" fmla="*/ 591 w 10014"/>
                <a:gd name="connsiteY76" fmla="*/ 9488 h 10332"/>
                <a:gd name="connsiteX77" fmla="*/ 690 w 10014"/>
                <a:gd name="connsiteY77" fmla="*/ 9542 h 10332"/>
                <a:gd name="connsiteX78" fmla="*/ 2227 w 10014"/>
                <a:gd name="connsiteY78" fmla="*/ 9560 h 10332"/>
                <a:gd name="connsiteX79" fmla="*/ 2856 w 10014"/>
                <a:gd name="connsiteY79" fmla="*/ 9613 h 10332"/>
                <a:gd name="connsiteX80" fmla="*/ 486 w 10014"/>
                <a:gd name="connsiteY80" fmla="*/ 9684 h 10332"/>
                <a:gd name="connsiteX81" fmla="*/ 329 w 10014"/>
                <a:gd name="connsiteY81" fmla="*/ 9755 h 10332"/>
                <a:gd name="connsiteX82" fmla="*/ 538 w 10014"/>
                <a:gd name="connsiteY82" fmla="*/ 9808 h 10332"/>
                <a:gd name="connsiteX83" fmla="*/ 769 w 10014"/>
                <a:gd name="connsiteY83" fmla="*/ 9879 h 10332"/>
                <a:gd name="connsiteX84" fmla="*/ 717 w 10014"/>
                <a:gd name="connsiteY84" fmla="*/ 9947 h 10332"/>
                <a:gd name="connsiteX85" fmla="*/ 1136 w 10014"/>
                <a:gd name="connsiteY85" fmla="*/ 10000 h 10332"/>
                <a:gd name="connsiteX86" fmla="*/ 3287 w 10014"/>
                <a:gd name="connsiteY86" fmla="*/ 10014 h 10332"/>
                <a:gd name="connsiteX87" fmla="*/ 3940 w 10014"/>
                <a:gd name="connsiteY87" fmla="*/ 10106 h 10332"/>
                <a:gd name="connsiteX88" fmla="*/ 4958 w 10014"/>
                <a:gd name="connsiteY88" fmla="*/ 10155 h 10332"/>
                <a:gd name="connsiteX89" fmla="*/ 3480 w 10014"/>
                <a:gd name="connsiteY89" fmla="*/ 10229 h 10332"/>
                <a:gd name="connsiteX90" fmla="*/ 4152 w 10014"/>
                <a:gd name="connsiteY90" fmla="*/ 10283 h 10332"/>
                <a:gd name="connsiteX91" fmla="*/ 3903 w 10014"/>
                <a:gd name="connsiteY91" fmla="*/ 10332 h 10332"/>
                <a:gd name="connsiteX92" fmla="*/ 3893 w 10014"/>
                <a:gd name="connsiteY92" fmla="*/ 10332 h 10332"/>
                <a:gd name="connsiteX93" fmla="*/ 14 w 10014"/>
                <a:gd name="connsiteY93" fmla="*/ 10000 h 10332"/>
                <a:gd name="connsiteX94" fmla="*/ 14 w 10014"/>
                <a:gd name="connsiteY94" fmla="*/ 0 h 10332"/>
                <a:gd name="connsiteX0" fmla="*/ 14 w 10014"/>
                <a:gd name="connsiteY0" fmla="*/ 0 h 10430"/>
                <a:gd name="connsiteX1" fmla="*/ 6034 w 10014"/>
                <a:gd name="connsiteY1" fmla="*/ 0 h 10430"/>
                <a:gd name="connsiteX2" fmla="*/ 6134 w 10014"/>
                <a:gd name="connsiteY2" fmla="*/ 71 h 10430"/>
                <a:gd name="connsiteX3" fmla="*/ 7854 w 10014"/>
                <a:gd name="connsiteY3" fmla="*/ 142 h 10430"/>
                <a:gd name="connsiteX4" fmla="*/ 6967 w 10014"/>
                <a:gd name="connsiteY4" fmla="*/ 195 h 10430"/>
                <a:gd name="connsiteX5" fmla="*/ 6107 w 10014"/>
                <a:gd name="connsiteY5" fmla="*/ 266 h 10430"/>
                <a:gd name="connsiteX6" fmla="*/ 5981 w 10014"/>
                <a:gd name="connsiteY6" fmla="*/ 334 h 10430"/>
                <a:gd name="connsiteX7" fmla="*/ 6060 w 10014"/>
                <a:gd name="connsiteY7" fmla="*/ 405 h 10430"/>
                <a:gd name="connsiteX8" fmla="*/ 5069 w 10014"/>
                <a:gd name="connsiteY8" fmla="*/ 458 h 10430"/>
                <a:gd name="connsiteX9" fmla="*/ 900 w 10014"/>
                <a:gd name="connsiteY9" fmla="*/ 529 h 10430"/>
                <a:gd name="connsiteX10" fmla="*/ 1005 w 10014"/>
                <a:gd name="connsiteY10" fmla="*/ 600 h 10430"/>
                <a:gd name="connsiteX11" fmla="*/ 1293 w 10014"/>
                <a:gd name="connsiteY11" fmla="*/ 654 h 10430"/>
                <a:gd name="connsiteX12" fmla="*/ 1031 w 10014"/>
                <a:gd name="connsiteY12" fmla="*/ 725 h 10430"/>
                <a:gd name="connsiteX13" fmla="*/ 1996 w 10014"/>
                <a:gd name="connsiteY13" fmla="*/ 792 h 10430"/>
                <a:gd name="connsiteX14" fmla="*/ 2437 w 10014"/>
                <a:gd name="connsiteY14" fmla="*/ 863 h 10430"/>
                <a:gd name="connsiteX15" fmla="*/ 25 w 10014"/>
                <a:gd name="connsiteY15" fmla="*/ 890 h 10430"/>
                <a:gd name="connsiteX16" fmla="*/ 15 w 10014"/>
                <a:gd name="connsiteY16" fmla="*/ 2922 h 10430"/>
                <a:gd name="connsiteX17" fmla="*/ 1734 w 10014"/>
                <a:gd name="connsiteY17" fmla="*/ 3016 h 10430"/>
                <a:gd name="connsiteX18" fmla="*/ 5614 w 10014"/>
                <a:gd name="connsiteY18" fmla="*/ 3087 h 10430"/>
                <a:gd name="connsiteX19" fmla="*/ 1267 w 10014"/>
                <a:gd name="connsiteY19" fmla="*/ 3140 h 10430"/>
                <a:gd name="connsiteX20" fmla="*/ 14 w 10014"/>
                <a:gd name="connsiteY20" fmla="*/ 3214 h 10430"/>
                <a:gd name="connsiteX21" fmla="*/ 4 w 10014"/>
                <a:gd name="connsiteY21" fmla="*/ 4031 h 10430"/>
                <a:gd name="connsiteX22" fmla="*/ 743 w 10014"/>
                <a:gd name="connsiteY22" fmla="*/ 4128 h 10430"/>
                <a:gd name="connsiteX23" fmla="*/ 769 w 10014"/>
                <a:gd name="connsiteY23" fmla="*/ 4199 h 10430"/>
                <a:gd name="connsiteX24" fmla="*/ 900 w 10014"/>
                <a:gd name="connsiteY24" fmla="*/ 4252 h 10430"/>
                <a:gd name="connsiteX25" fmla="*/ 4 w 10014"/>
                <a:gd name="connsiteY25" fmla="*/ 4329 h 10430"/>
                <a:gd name="connsiteX26" fmla="*/ 15 w 10014"/>
                <a:gd name="connsiteY26" fmla="*/ 5480 h 10430"/>
                <a:gd name="connsiteX27" fmla="*/ 407 w 10014"/>
                <a:gd name="connsiteY27" fmla="*/ 5503 h 10430"/>
                <a:gd name="connsiteX28" fmla="*/ 407 w 10014"/>
                <a:gd name="connsiteY28" fmla="*/ 5556 h 10430"/>
                <a:gd name="connsiteX29" fmla="*/ 250 w 10014"/>
                <a:gd name="connsiteY29" fmla="*/ 5627 h 10430"/>
                <a:gd name="connsiteX30" fmla="*/ 198 w 10014"/>
                <a:gd name="connsiteY30" fmla="*/ 5698 h 10430"/>
                <a:gd name="connsiteX31" fmla="*/ 119 w 10014"/>
                <a:gd name="connsiteY31" fmla="*/ 5769 h 10430"/>
                <a:gd name="connsiteX32" fmla="*/ 15 w 10014"/>
                <a:gd name="connsiteY32" fmla="*/ 5800 h 10430"/>
                <a:gd name="connsiteX33" fmla="*/ 15 w 10014"/>
                <a:gd name="connsiteY33" fmla="*/ 6197 h 10430"/>
                <a:gd name="connsiteX34" fmla="*/ 355 w 10014"/>
                <a:gd name="connsiteY34" fmla="*/ 6210 h 10430"/>
                <a:gd name="connsiteX35" fmla="*/ 434 w 10014"/>
                <a:gd name="connsiteY35" fmla="*/ 6281 h 10430"/>
                <a:gd name="connsiteX36" fmla="*/ 302 w 10014"/>
                <a:gd name="connsiteY36" fmla="*/ 6348 h 10430"/>
                <a:gd name="connsiteX37" fmla="*/ 407 w 10014"/>
                <a:gd name="connsiteY37" fmla="*/ 6419 h 10430"/>
                <a:gd name="connsiteX38" fmla="*/ 4 w 10014"/>
                <a:gd name="connsiteY38" fmla="*/ 6503 h 10430"/>
                <a:gd name="connsiteX39" fmla="*/ 4 w 10014"/>
                <a:gd name="connsiteY39" fmla="*/ 6958 h 10430"/>
                <a:gd name="connsiteX40" fmla="*/ 538 w 10014"/>
                <a:gd name="connsiteY40" fmla="*/ 7002 h 10430"/>
                <a:gd name="connsiteX41" fmla="*/ 381 w 10014"/>
                <a:gd name="connsiteY41" fmla="*/ 7073 h 10430"/>
                <a:gd name="connsiteX42" fmla="*/ 565 w 10014"/>
                <a:gd name="connsiteY42" fmla="*/ 7126 h 10430"/>
                <a:gd name="connsiteX43" fmla="*/ 407 w 10014"/>
                <a:gd name="connsiteY43" fmla="*/ 7197 h 10430"/>
                <a:gd name="connsiteX44" fmla="*/ 591 w 10014"/>
                <a:gd name="connsiteY44" fmla="*/ 7268 h 10430"/>
                <a:gd name="connsiteX45" fmla="*/ 2673 w 10014"/>
                <a:gd name="connsiteY45" fmla="*/ 7321 h 10430"/>
                <a:gd name="connsiteX46" fmla="*/ 2227 w 10014"/>
                <a:gd name="connsiteY46" fmla="*/ 7389 h 10430"/>
                <a:gd name="connsiteX47" fmla="*/ 2101 w 10014"/>
                <a:gd name="connsiteY47" fmla="*/ 7460 h 10430"/>
                <a:gd name="connsiteX48" fmla="*/ 3559 w 10014"/>
                <a:gd name="connsiteY48" fmla="*/ 7531 h 10430"/>
                <a:gd name="connsiteX49" fmla="*/ 4366 w 10014"/>
                <a:gd name="connsiteY49" fmla="*/ 7584 h 10430"/>
                <a:gd name="connsiteX50" fmla="*/ 4052 w 10014"/>
                <a:gd name="connsiteY50" fmla="*/ 7655 h 10430"/>
                <a:gd name="connsiteX51" fmla="*/ 2022 w 10014"/>
                <a:gd name="connsiteY51" fmla="*/ 7726 h 10430"/>
                <a:gd name="connsiteX52" fmla="*/ 1708 w 10014"/>
                <a:gd name="connsiteY52" fmla="*/ 7780 h 10430"/>
                <a:gd name="connsiteX53" fmla="*/ 1267 w 10014"/>
                <a:gd name="connsiteY53" fmla="*/ 7851 h 10430"/>
                <a:gd name="connsiteX54" fmla="*/ 1472 w 10014"/>
                <a:gd name="connsiteY54" fmla="*/ 7918 h 10430"/>
                <a:gd name="connsiteX55" fmla="*/ 5483 w 10014"/>
                <a:gd name="connsiteY55" fmla="*/ 7989 h 10430"/>
                <a:gd name="connsiteX56" fmla="*/ 10014 w 10014"/>
                <a:gd name="connsiteY56" fmla="*/ 8043 h 10430"/>
                <a:gd name="connsiteX57" fmla="*/ 4183 w 10014"/>
                <a:gd name="connsiteY57" fmla="*/ 8114 h 10430"/>
                <a:gd name="connsiteX58" fmla="*/ 1760 w 10014"/>
                <a:gd name="connsiteY58" fmla="*/ 8185 h 10430"/>
                <a:gd name="connsiteX59" fmla="*/ 1320 w 10014"/>
                <a:gd name="connsiteY59" fmla="*/ 8238 h 10430"/>
                <a:gd name="connsiteX60" fmla="*/ 4419 w 10014"/>
                <a:gd name="connsiteY60" fmla="*/ 8309 h 10430"/>
                <a:gd name="connsiteX61" fmla="*/ 4288 w 10014"/>
                <a:gd name="connsiteY61" fmla="*/ 8377 h 10430"/>
                <a:gd name="connsiteX62" fmla="*/ 1524 w 10014"/>
                <a:gd name="connsiteY62" fmla="*/ 8430 h 10430"/>
                <a:gd name="connsiteX63" fmla="*/ 512 w 10014"/>
                <a:gd name="connsiteY63" fmla="*/ 8501 h 10430"/>
                <a:gd name="connsiteX64" fmla="*/ 1058 w 10014"/>
                <a:gd name="connsiteY64" fmla="*/ 8572 h 10430"/>
                <a:gd name="connsiteX65" fmla="*/ 276 w 10014"/>
                <a:gd name="connsiteY65" fmla="*/ 8643 h 10430"/>
                <a:gd name="connsiteX66" fmla="*/ 3559 w 10014"/>
                <a:gd name="connsiteY66" fmla="*/ 8696 h 10430"/>
                <a:gd name="connsiteX67" fmla="*/ 407 w 10014"/>
                <a:gd name="connsiteY67" fmla="*/ 8767 h 10430"/>
                <a:gd name="connsiteX68" fmla="*/ 2279 w 10014"/>
                <a:gd name="connsiteY68" fmla="*/ 8838 h 10430"/>
                <a:gd name="connsiteX69" fmla="*/ 302 w 10014"/>
                <a:gd name="connsiteY69" fmla="*/ 8888 h 10430"/>
                <a:gd name="connsiteX70" fmla="*/ 276 w 10014"/>
                <a:gd name="connsiteY70" fmla="*/ 8959 h 10430"/>
                <a:gd name="connsiteX71" fmla="*/ 538 w 10014"/>
                <a:gd name="connsiteY71" fmla="*/ 9030 h 10430"/>
                <a:gd name="connsiteX72" fmla="*/ 329 w 10014"/>
                <a:gd name="connsiteY72" fmla="*/ 9101 h 10430"/>
                <a:gd name="connsiteX73" fmla="*/ 171 w 10014"/>
                <a:gd name="connsiteY73" fmla="*/ 9226 h 10430"/>
                <a:gd name="connsiteX74" fmla="*/ 302 w 10014"/>
                <a:gd name="connsiteY74" fmla="*/ 9297 h 10430"/>
                <a:gd name="connsiteX75" fmla="*/ 381 w 10014"/>
                <a:gd name="connsiteY75" fmla="*/ 9350 h 10430"/>
                <a:gd name="connsiteX76" fmla="*/ 591 w 10014"/>
                <a:gd name="connsiteY76" fmla="*/ 9488 h 10430"/>
                <a:gd name="connsiteX77" fmla="*/ 690 w 10014"/>
                <a:gd name="connsiteY77" fmla="*/ 9542 h 10430"/>
                <a:gd name="connsiteX78" fmla="*/ 2227 w 10014"/>
                <a:gd name="connsiteY78" fmla="*/ 9560 h 10430"/>
                <a:gd name="connsiteX79" fmla="*/ 2856 w 10014"/>
                <a:gd name="connsiteY79" fmla="*/ 9613 h 10430"/>
                <a:gd name="connsiteX80" fmla="*/ 486 w 10014"/>
                <a:gd name="connsiteY80" fmla="*/ 9684 h 10430"/>
                <a:gd name="connsiteX81" fmla="*/ 329 w 10014"/>
                <a:gd name="connsiteY81" fmla="*/ 9755 h 10430"/>
                <a:gd name="connsiteX82" fmla="*/ 538 w 10014"/>
                <a:gd name="connsiteY82" fmla="*/ 9808 h 10430"/>
                <a:gd name="connsiteX83" fmla="*/ 769 w 10014"/>
                <a:gd name="connsiteY83" fmla="*/ 9879 h 10430"/>
                <a:gd name="connsiteX84" fmla="*/ 717 w 10014"/>
                <a:gd name="connsiteY84" fmla="*/ 9947 h 10430"/>
                <a:gd name="connsiteX85" fmla="*/ 1136 w 10014"/>
                <a:gd name="connsiteY85" fmla="*/ 10000 h 10430"/>
                <a:gd name="connsiteX86" fmla="*/ 3287 w 10014"/>
                <a:gd name="connsiteY86" fmla="*/ 10014 h 10430"/>
                <a:gd name="connsiteX87" fmla="*/ 3940 w 10014"/>
                <a:gd name="connsiteY87" fmla="*/ 10106 h 10430"/>
                <a:gd name="connsiteX88" fmla="*/ 4958 w 10014"/>
                <a:gd name="connsiteY88" fmla="*/ 10155 h 10430"/>
                <a:gd name="connsiteX89" fmla="*/ 3480 w 10014"/>
                <a:gd name="connsiteY89" fmla="*/ 10229 h 10430"/>
                <a:gd name="connsiteX90" fmla="*/ 4152 w 10014"/>
                <a:gd name="connsiteY90" fmla="*/ 10283 h 10430"/>
                <a:gd name="connsiteX91" fmla="*/ 3903 w 10014"/>
                <a:gd name="connsiteY91" fmla="*/ 10332 h 10430"/>
                <a:gd name="connsiteX92" fmla="*/ 2386 w 10014"/>
                <a:gd name="connsiteY92" fmla="*/ 10430 h 10430"/>
                <a:gd name="connsiteX93" fmla="*/ 14 w 10014"/>
                <a:gd name="connsiteY93" fmla="*/ 10000 h 10430"/>
                <a:gd name="connsiteX94" fmla="*/ 14 w 10014"/>
                <a:gd name="connsiteY94" fmla="*/ 0 h 10430"/>
                <a:gd name="connsiteX0" fmla="*/ 14 w 10014"/>
                <a:gd name="connsiteY0" fmla="*/ 0 h 10430"/>
                <a:gd name="connsiteX1" fmla="*/ 6034 w 10014"/>
                <a:gd name="connsiteY1" fmla="*/ 0 h 10430"/>
                <a:gd name="connsiteX2" fmla="*/ 6134 w 10014"/>
                <a:gd name="connsiteY2" fmla="*/ 71 h 10430"/>
                <a:gd name="connsiteX3" fmla="*/ 7854 w 10014"/>
                <a:gd name="connsiteY3" fmla="*/ 142 h 10430"/>
                <a:gd name="connsiteX4" fmla="*/ 6967 w 10014"/>
                <a:gd name="connsiteY4" fmla="*/ 195 h 10430"/>
                <a:gd name="connsiteX5" fmla="*/ 6107 w 10014"/>
                <a:gd name="connsiteY5" fmla="*/ 266 h 10430"/>
                <a:gd name="connsiteX6" fmla="*/ 5981 w 10014"/>
                <a:gd name="connsiteY6" fmla="*/ 334 h 10430"/>
                <a:gd name="connsiteX7" fmla="*/ 6060 w 10014"/>
                <a:gd name="connsiteY7" fmla="*/ 405 h 10430"/>
                <a:gd name="connsiteX8" fmla="*/ 5069 w 10014"/>
                <a:gd name="connsiteY8" fmla="*/ 458 h 10430"/>
                <a:gd name="connsiteX9" fmla="*/ 900 w 10014"/>
                <a:gd name="connsiteY9" fmla="*/ 529 h 10430"/>
                <a:gd name="connsiteX10" fmla="*/ 1005 w 10014"/>
                <a:gd name="connsiteY10" fmla="*/ 600 h 10430"/>
                <a:gd name="connsiteX11" fmla="*/ 1293 w 10014"/>
                <a:gd name="connsiteY11" fmla="*/ 654 h 10430"/>
                <a:gd name="connsiteX12" fmla="*/ 1031 w 10014"/>
                <a:gd name="connsiteY12" fmla="*/ 725 h 10430"/>
                <a:gd name="connsiteX13" fmla="*/ 1996 w 10014"/>
                <a:gd name="connsiteY13" fmla="*/ 792 h 10430"/>
                <a:gd name="connsiteX14" fmla="*/ 2437 w 10014"/>
                <a:gd name="connsiteY14" fmla="*/ 863 h 10430"/>
                <a:gd name="connsiteX15" fmla="*/ 25 w 10014"/>
                <a:gd name="connsiteY15" fmla="*/ 890 h 10430"/>
                <a:gd name="connsiteX16" fmla="*/ 15 w 10014"/>
                <a:gd name="connsiteY16" fmla="*/ 2922 h 10430"/>
                <a:gd name="connsiteX17" fmla="*/ 1734 w 10014"/>
                <a:gd name="connsiteY17" fmla="*/ 3016 h 10430"/>
                <a:gd name="connsiteX18" fmla="*/ 5614 w 10014"/>
                <a:gd name="connsiteY18" fmla="*/ 3087 h 10430"/>
                <a:gd name="connsiteX19" fmla="*/ 1267 w 10014"/>
                <a:gd name="connsiteY19" fmla="*/ 3140 h 10430"/>
                <a:gd name="connsiteX20" fmla="*/ 14 w 10014"/>
                <a:gd name="connsiteY20" fmla="*/ 3214 h 10430"/>
                <a:gd name="connsiteX21" fmla="*/ 4 w 10014"/>
                <a:gd name="connsiteY21" fmla="*/ 4031 h 10430"/>
                <a:gd name="connsiteX22" fmla="*/ 743 w 10014"/>
                <a:gd name="connsiteY22" fmla="*/ 4128 h 10430"/>
                <a:gd name="connsiteX23" fmla="*/ 769 w 10014"/>
                <a:gd name="connsiteY23" fmla="*/ 4199 h 10430"/>
                <a:gd name="connsiteX24" fmla="*/ 900 w 10014"/>
                <a:gd name="connsiteY24" fmla="*/ 4252 h 10430"/>
                <a:gd name="connsiteX25" fmla="*/ 4 w 10014"/>
                <a:gd name="connsiteY25" fmla="*/ 4329 h 10430"/>
                <a:gd name="connsiteX26" fmla="*/ 15 w 10014"/>
                <a:gd name="connsiteY26" fmla="*/ 5480 h 10430"/>
                <a:gd name="connsiteX27" fmla="*/ 407 w 10014"/>
                <a:gd name="connsiteY27" fmla="*/ 5503 h 10430"/>
                <a:gd name="connsiteX28" fmla="*/ 407 w 10014"/>
                <a:gd name="connsiteY28" fmla="*/ 5556 h 10430"/>
                <a:gd name="connsiteX29" fmla="*/ 250 w 10014"/>
                <a:gd name="connsiteY29" fmla="*/ 5627 h 10430"/>
                <a:gd name="connsiteX30" fmla="*/ 198 w 10014"/>
                <a:gd name="connsiteY30" fmla="*/ 5698 h 10430"/>
                <a:gd name="connsiteX31" fmla="*/ 119 w 10014"/>
                <a:gd name="connsiteY31" fmla="*/ 5769 h 10430"/>
                <a:gd name="connsiteX32" fmla="*/ 15 w 10014"/>
                <a:gd name="connsiteY32" fmla="*/ 5800 h 10430"/>
                <a:gd name="connsiteX33" fmla="*/ 15 w 10014"/>
                <a:gd name="connsiteY33" fmla="*/ 6197 h 10430"/>
                <a:gd name="connsiteX34" fmla="*/ 355 w 10014"/>
                <a:gd name="connsiteY34" fmla="*/ 6210 h 10430"/>
                <a:gd name="connsiteX35" fmla="*/ 434 w 10014"/>
                <a:gd name="connsiteY35" fmla="*/ 6281 h 10430"/>
                <a:gd name="connsiteX36" fmla="*/ 302 w 10014"/>
                <a:gd name="connsiteY36" fmla="*/ 6348 h 10430"/>
                <a:gd name="connsiteX37" fmla="*/ 407 w 10014"/>
                <a:gd name="connsiteY37" fmla="*/ 6419 h 10430"/>
                <a:gd name="connsiteX38" fmla="*/ 4 w 10014"/>
                <a:gd name="connsiteY38" fmla="*/ 6503 h 10430"/>
                <a:gd name="connsiteX39" fmla="*/ 4 w 10014"/>
                <a:gd name="connsiteY39" fmla="*/ 6958 h 10430"/>
                <a:gd name="connsiteX40" fmla="*/ 538 w 10014"/>
                <a:gd name="connsiteY40" fmla="*/ 7002 h 10430"/>
                <a:gd name="connsiteX41" fmla="*/ 381 w 10014"/>
                <a:gd name="connsiteY41" fmla="*/ 7073 h 10430"/>
                <a:gd name="connsiteX42" fmla="*/ 565 w 10014"/>
                <a:gd name="connsiteY42" fmla="*/ 7126 h 10430"/>
                <a:gd name="connsiteX43" fmla="*/ 407 w 10014"/>
                <a:gd name="connsiteY43" fmla="*/ 7197 h 10430"/>
                <a:gd name="connsiteX44" fmla="*/ 591 w 10014"/>
                <a:gd name="connsiteY44" fmla="*/ 7268 h 10430"/>
                <a:gd name="connsiteX45" fmla="*/ 2673 w 10014"/>
                <a:gd name="connsiteY45" fmla="*/ 7321 h 10430"/>
                <a:gd name="connsiteX46" fmla="*/ 2227 w 10014"/>
                <a:gd name="connsiteY46" fmla="*/ 7389 h 10430"/>
                <a:gd name="connsiteX47" fmla="*/ 2101 w 10014"/>
                <a:gd name="connsiteY47" fmla="*/ 7460 h 10430"/>
                <a:gd name="connsiteX48" fmla="*/ 3559 w 10014"/>
                <a:gd name="connsiteY48" fmla="*/ 7531 h 10430"/>
                <a:gd name="connsiteX49" fmla="*/ 4366 w 10014"/>
                <a:gd name="connsiteY49" fmla="*/ 7584 h 10430"/>
                <a:gd name="connsiteX50" fmla="*/ 4052 w 10014"/>
                <a:gd name="connsiteY50" fmla="*/ 7655 h 10430"/>
                <a:gd name="connsiteX51" fmla="*/ 2022 w 10014"/>
                <a:gd name="connsiteY51" fmla="*/ 7726 h 10430"/>
                <a:gd name="connsiteX52" fmla="*/ 1708 w 10014"/>
                <a:gd name="connsiteY52" fmla="*/ 7780 h 10430"/>
                <a:gd name="connsiteX53" fmla="*/ 1267 w 10014"/>
                <a:gd name="connsiteY53" fmla="*/ 7851 h 10430"/>
                <a:gd name="connsiteX54" fmla="*/ 1472 w 10014"/>
                <a:gd name="connsiteY54" fmla="*/ 7918 h 10430"/>
                <a:gd name="connsiteX55" fmla="*/ 5483 w 10014"/>
                <a:gd name="connsiteY55" fmla="*/ 7989 h 10430"/>
                <a:gd name="connsiteX56" fmla="*/ 10014 w 10014"/>
                <a:gd name="connsiteY56" fmla="*/ 8043 h 10430"/>
                <a:gd name="connsiteX57" fmla="*/ 4183 w 10014"/>
                <a:gd name="connsiteY57" fmla="*/ 8114 h 10430"/>
                <a:gd name="connsiteX58" fmla="*/ 1760 w 10014"/>
                <a:gd name="connsiteY58" fmla="*/ 8185 h 10430"/>
                <a:gd name="connsiteX59" fmla="*/ 1320 w 10014"/>
                <a:gd name="connsiteY59" fmla="*/ 8238 h 10430"/>
                <a:gd name="connsiteX60" fmla="*/ 4419 w 10014"/>
                <a:gd name="connsiteY60" fmla="*/ 8309 h 10430"/>
                <a:gd name="connsiteX61" fmla="*/ 4288 w 10014"/>
                <a:gd name="connsiteY61" fmla="*/ 8377 h 10430"/>
                <a:gd name="connsiteX62" fmla="*/ 1524 w 10014"/>
                <a:gd name="connsiteY62" fmla="*/ 8430 h 10430"/>
                <a:gd name="connsiteX63" fmla="*/ 512 w 10014"/>
                <a:gd name="connsiteY63" fmla="*/ 8501 h 10430"/>
                <a:gd name="connsiteX64" fmla="*/ 1058 w 10014"/>
                <a:gd name="connsiteY64" fmla="*/ 8572 h 10430"/>
                <a:gd name="connsiteX65" fmla="*/ 276 w 10014"/>
                <a:gd name="connsiteY65" fmla="*/ 8643 h 10430"/>
                <a:gd name="connsiteX66" fmla="*/ 3559 w 10014"/>
                <a:gd name="connsiteY66" fmla="*/ 8696 h 10430"/>
                <a:gd name="connsiteX67" fmla="*/ 407 w 10014"/>
                <a:gd name="connsiteY67" fmla="*/ 8767 h 10430"/>
                <a:gd name="connsiteX68" fmla="*/ 2279 w 10014"/>
                <a:gd name="connsiteY68" fmla="*/ 8838 h 10430"/>
                <a:gd name="connsiteX69" fmla="*/ 302 w 10014"/>
                <a:gd name="connsiteY69" fmla="*/ 8888 h 10430"/>
                <a:gd name="connsiteX70" fmla="*/ 276 w 10014"/>
                <a:gd name="connsiteY70" fmla="*/ 8959 h 10430"/>
                <a:gd name="connsiteX71" fmla="*/ 538 w 10014"/>
                <a:gd name="connsiteY71" fmla="*/ 9030 h 10430"/>
                <a:gd name="connsiteX72" fmla="*/ 329 w 10014"/>
                <a:gd name="connsiteY72" fmla="*/ 9101 h 10430"/>
                <a:gd name="connsiteX73" fmla="*/ 171 w 10014"/>
                <a:gd name="connsiteY73" fmla="*/ 9226 h 10430"/>
                <a:gd name="connsiteX74" fmla="*/ 302 w 10014"/>
                <a:gd name="connsiteY74" fmla="*/ 9297 h 10430"/>
                <a:gd name="connsiteX75" fmla="*/ 381 w 10014"/>
                <a:gd name="connsiteY75" fmla="*/ 9350 h 10430"/>
                <a:gd name="connsiteX76" fmla="*/ 591 w 10014"/>
                <a:gd name="connsiteY76" fmla="*/ 9488 h 10430"/>
                <a:gd name="connsiteX77" fmla="*/ 690 w 10014"/>
                <a:gd name="connsiteY77" fmla="*/ 9542 h 10430"/>
                <a:gd name="connsiteX78" fmla="*/ 2227 w 10014"/>
                <a:gd name="connsiteY78" fmla="*/ 9560 h 10430"/>
                <a:gd name="connsiteX79" fmla="*/ 2856 w 10014"/>
                <a:gd name="connsiteY79" fmla="*/ 9613 h 10430"/>
                <a:gd name="connsiteX80" fmla="*/ 486 w 10014"/>
                <a:gd name="connsiteY80" fmla="*/ 9684 h 10430"/>
                <a:gd name="connsiteX81" fmla="*/ 329 w 10014"/>
                <a:gd name="connsiteY81" fmla="*/ 9755 h 10430"/>
                <a:gd name="connsiteX82" fmla="*/ 538 w 10014"/>
                <a:gd name="connsiteY82" fmla="*/ 9808 h 10430"/>
                <a:gd name="connsiteX83" fmla="*/ 769 w 10014"/>
                <a:gd name="connsiteY83" fmla="*/ 9879 h 10430"/>
                <a:gd name="connsiteX84" fmla="*/ 717 w 10014"/>
                <a:gd name="connsiteY84" fmla="*/ 9947 h 10430"/>
                <a:gd name="connsiteX85" fmla="*/ 1136 w 10014"/>
                <a:gd name="connsiteY85" fmla="*/ 10000 h 10430"/>
                <a:gd name="connsiteX86" fmla="*/ 3287 w 10014"/>
                <a:gd name="connsiteY86" fmla="*/ 10014 h 10430"/>
                <a:gd name="connsiteX87" fmla="*/ 3940 w 10014"/>
                <a:gd name="connsiteY87" fmla="*/ 10106 h 10430"/>
                <a:gd name="connsiteX88" fmla="*/ 4958 w 10014"/>
                <a:gd name="connsiteY88" fmla="*/ 10155 h 10430"/>
                <a:gd name="connsiteX89" fmla="*/ 3480 w 10014"/>
                <a:gd name="connsiteY89" fmla="*/ 10229 h 10430"/>
                <a:gd name="connsiteX90" fmla="*/ 4152 w 10014"/>
                <a:gd name="connsiteY90" fmla="*/ 10283 h 10430"/>
                <a:gd name="connsiteX91" fmla="*/ 3903 w 10014"/>
                <a:gd name="connsiteY91" fmla="*/ 10332 h 10430"/>
                <a:gd name="connsiteX92" fmla="*/ 2386 w 10014"/>
                <a:gd name="connsiteY92" fmla="*/ 10430 h 10430"/>
                <a:gd name="connsiteX93" fmla="*/ 2404 w 10014"/>
                <a:gd name="connsiteY93" fmla="*/ 10424 h 10430"/>
                <a:gd name="connsiteX94" fmla="*/ 14 w 10014"/>
                <a:gd name="connsiteY94" fmla="*/ 10000 h 10430"/>
                <a:gd name="connsiteX95" fmla="*/ 14 w 10014"/>
                <a:gd name="connsiteY95" fmla="*/ 0 h 10430"/>
                <a:gd name="connsiteX0" fmla="*/ 14 w 10014"/>
                <a:gd name="connsiteY0" fmla="*/ 0 h 10461"/>
                <a:gd name="connsiteX1" fmla="*/ 6034 w 10014"/>
                <a:gd name="connsiteY1" fmla="*/ 0 h 10461"/>
                <a:gd name="connsiteX2" fmla="*/ 6134 w 10014"/>
                <a:gd name="connsiteY2" fmla="*/ 71 h 10461"/>
                <a:gd name="connsiteX3" fmla="*/ 7854 w 10014"/>
                <a:gd name="connsiteY3" fmla="*/ 142 h 10461"/>
                <a:gd name="connsiteX4" fmla="*/ 6967 w 10014"/>
                <a:gd name="connsiteY4" fmla="*/ 195 h 10461"/>
                <a:gd name="connsiteX5" fmla="*/ 6107 w 10014"/>
                <a:gd name="connsiteY5" fmla="*/ 266 h 10461"/>
                <a:gd name="connsiteX6" fmla="*/ 5981 w 10014"/>
                <a:gd name="connsiteY6" fmla="*/ 334 h 10461"/>
                <a:gd name="connsiteX7" fmla="*/ 6060 w 10014"/>
                <a:gd name="connsiteY7" fmla="*/ 405 h 10461"/>
                <a:gd name="connsiteX8" fmla="*/ 5069 w 10014"/>
                <a:gd name="connsiteY8" fmla="*/ 458 h 10461"/>
                <a:gd name="connsiteX9" fmla="*/ 900 w 10014"/>
                <a:gd name="connsiteY9" fmla="*/ 529 h 10461"/>
                <a:gd name="connsiteX10" fmla="*/ 1005 w 10014"/>
                <a:gd name="connsiteY10" fmla="*/ 600 h 10461"/>
                <a:gd name="connsiteX11" fmla="*/ 1293 w 10014"/>
                <a:gd name="connsiteY11" fmla="*/ 654 h 10461"/>
                <a:gd name="connsiteX12" fmla="*/ 1031 w 10014"/>
                <a:gd name="connsiteY12" fmla="*/ 725 h 10461"/>
                <a:gd name="connsiteX13" fmla="*/ 1996 w 10014"/>
                <a:gd name="connsiteY13" fmla="*/ 792 h 10461"/>
                <a:gd name="connsiteX14" fmla="*/ 2437 w 10014"/>
                <a:gd name="connsiteY14" fmla="*/ 863 h 10461"/>
                <a:gd name="connsiteX15" fmla="*/ 25 w 10014"/>
                <a:gd name="connsiteY15" fmla="*/ 890 h 10461"/>
                <a:gd name="connsiteX16" fmla="*/ 15 w 10014"/>
                <a:gd name="connsiteY16" fmla="*/ 2922 h 10461"/>
                <a:gd name="connsiteX17" fmla="*/ 1734 w 10014"/>
                <a:gd name="connsiteY17" fmla="*/ 3016 h 10461"/>
                <a:gd name="connsiteX18" fmla="*/ 5614 w 10014"/>
                <a:gd name="connsiteY18" fmla="*/ 3087 h 10461"/>
                <a:gd name="connsiteX19" fmla="*/ 1267 w 10014"/>
                <a:gd name="connsiteY19" fmla="*/ 3140 h 10461"/>
                <a:gd name="connsiteX20" fmla="*/ 14 w 10014"/>
                <a:gd name="connsiteY20" fmla="*/ 3214 h 10461"/>
                <a:gd name="connsiteX21" fmla="*/ 4 w 10014"/>
                <a:gd name="connsiteY21" fmla="*/ 4031 h 10461"/>
                <a:gd name="connsiteX22" fmla="*/ 743 w 10014"/>
                <a:gd name="connsiteY22" fmla="*/ 4128 h 10461"/>
                <a:gd name="connsiteX23" fmla="*/ 769 w 10014"/>
                <a:gd name="connsiteY23" fmla="*/ 4199 h 10461"/>
                <a:gd name="connsiteX24" fmla="*/ 900 w 10014"/>
                <a:gd name="connsiteY24" fmla="*/ 4252 h 10461"/>
                <a:gd name="connsiteX25" fmla="*/ 4 w 10014"/>
                <a:gd name="connsiteY25" fmla="*/ 4329 h 10461"/>
                <a:gd name="connsiteX26" fmla="*/ 15 w 10014"/>
                <a:gd name="connsiteY26" fmla="*/ 5480 h 10461"/>
                <a:gd name="connsiteX27" fmla="*/ 407 w 10014"/>
                <a:gd name="connsiteY27" fmla="*/ 5503 h 10461"/>
                <a:gd name="connsiteX28" fmla="*/ 407 w 10014"/>
                <a:gd name="connsiteY28" fmla="*/ 5556 h 10461"/>
                <a:gd name="connsiteX29" fmla="*/ 250 w 10014"/>
                <a:gd name="connsiteY29" fmla="*/ 5627 h 10461"/>
                <a:gd name="connsiteX30" fmla="*/ 198 w 10014"/>
                <a:gd name="connsiteY30" fmla="*/ 5698 h 10461"/>
                <a:gd name="connsiteX31" fmla="*/ 119 w 10014"/>
                <a:gd name="connsiteY31" fmla="*/ 5769 h 10461"/>
                <a:gd name="connsiteX32" fmla="*/ 15 w 10014"/>
                <a:gd name="connsiteY32" fmla="*/ 5800 h 10461"/>
                <a:gd name="connsiteX33" fmla="*/ 15 w 10014"/>
                <a:gd name="connsiteY33" fmla="*/ 6197 h 10461"/>
                <a:gd name="connsiteX34" fmla="*/ 355 w 10014"/>
                <a:gd name="connsiteY34" fmla="*/ 6210 h 10461"/>
                <a:gd name="connsiteX35" fmla="*/ 434 w 10014"/>
                <a:gd name="connsiteY35" fmla="*/ 6281 h 10461"/>
                <a:gd name="connsiteX36" fmla="*/ 302 w 10014"/>
                <a:gd name="connsiteY36" fmla="*/ 6348 h 10461"/>
                <a:gd name="connsiteX37" fmla="*/ 407 w 10014"/>
                <a:gd name="connsiteY37" fmla="*/ 6419 h 10461"/>
                <a:gd name="connsiteX38" fmla="*/ 4 w 10014"/>
                <a:gd name="connsiteY38" fmla="*/ 6503 h 10461"/>
                <a:gd name="connsiteX39" fmla="*/ 4 w 10014"/>
                <a:gd name="connsiteY39" fmla="*/ 6958 h 10461"/>
                <a:gd name="connsiteX40" fmla="*/ 538 w 10014"/>
                <a:gd name="connsiteY40" fmla="*/ 7002 h 10461"/>
                <a:gd name="connsiteX41" fmla="*/ 381 w 10014"/>
                <a:gd name="connsiteY41" fmla="*/ 7073 h 10461"/>
                <a:gd name="connsiteX42" fmla="*/ 565 w 10014"/>
                <a:gd name="connsiteY42" fmla="*/ 7126 h 10461"/>
                <a:gd name="connsiteX43" fmla="*/ 407 w 10014"/>
                <a:gd name="connsiteY43" fmla="*/ 7197 h 10461"/>
                <a:gd name="connsiteX44" fmla="*/ 591 w 10014"/>
                <a:gd name="connsiteY44" fmla="*/ 7268 h 10461"/>
                <a:gd name="connsiteX45" fmla="*/ 2673 w 10014"/>
                <a:gd name="connsiteY45" fmla="*/ 7321 h 10461"/>
                <a:gd name="connsiteX46" fmla="*/ 2227 w 10014"/>
                <a:gd name="connsiteY46" fmla="*/ 7389 h 10461"/>
                <a:gd name="connsiteX47" fmla="*/ 2101 w 10014"/>
                <a:gd name="connsiteY47" fmla="*/ 7460 h 10461"/>
                <a:gd name="connsiteX48" fmla="*/ 3559 w 10014"/>
                <a:gd name="connsiteY48" fmla="*/ 7531 h 10461"/>
                <a:gd name="connsiteX49" fmla="*/ 4366 w 10014"/>
                <a:gd name="connsiteY49" fmla="*/ 7584 h 10461"/>
                <a:gd name="connsiteX50" fmla="*/ 4052 w 10014"/>
                <a:gd name="connsiteY50" fmla="*/ 7655 h 10461"/>
                <a:gd name="connsiteX51" fmla="*/ 2022 w 10014"/>
                <a:gd name="connsiteY51" fmla="*/ 7726 h 10461"/>
                <a:gd name="connsiteX52" fmla="*/ 1708 w 10014"/>
                <a:gd name="connsiteY52" fmla="*/ 7780 h 10461"/>
                <a:gd name="connsiteX53" fmla="*/ 1267 w 10014"/>
                <a:gd name="connsiteY53" fmla="*/ 7851 h 10461"/>
                <a:gd name="connsiteX54" fmla="*/ 1472 w 10014"/>
                <a:gd name="connsiteY54" fmla="*/ 7918 h 10461"/>
                <a:gd name="connsiteX55" fmla="*/ 5483 w 10014"/>
                <a:gd name="connsiteY55" fmla="*/ 7989 h 10461"/>
                <a:gd name="connsiteX56" fmla="*/ 10014 w 10014"/>
                <a:gd name="connsiteY56" fmla="*/ 8043 h 10461"/>
                <a:gd name="connsiteX57" fmla="*/ 4183 w 10014"/>
                <a:gd name="connsiteY57" fmla="*/ 8114 h 10461"/>
                <a:gd name="connsiteX58" fmla="*/ 1760 w 10014"/>
                <a:gd name="connsiteY58" fmla="*/ 8185 h 10461"/>
                <a:gd name="connsiteX59" fmla="*/ 1320 w 10014"/>
                <a:gd name="connsiteY59" fmla="*/ 8238 h 10461"/>
                <a:gd name="connsiteX60" fmla="*/ 4419 w 10014"/>
                <a:gd name="connsiteY60" fmla="*/ 8309 h 10461"/>
                <a:gd name="connsiteX61" fmla="*/ 4288 w 10014"/>
                <a:gd name="connsiteY61" fmla="*/ 8377 h 10461"/>
                <a:gd name="connsiteX62" fmla="*/ 1524 w 10014"/>
                <a:gd name="connsiteY62" fmla="*/ 8430 h 10461"/>
                <a:gd name="connsiteX63" fmla="*/ 512 w 10014"/>
                <a:gd name="connsiteY63" fmla="*/ 8501 h 10461"/>
                <a:gd name="connsiteX64" fmla="*/ 1058 w 10014"/>
                <a:gd name="connsiteY64" fmla="*/ 8572 h 10461"/>
                <a:gd name="connsiteX65" fmla="*/ 276 w 10014"/>
                <a:gd name="connsiteY65" fmla="*/ 8643 h 10461"/>
                <a:gd name="connsiteX66" fmla="*/ 3559 w 10014"/>
                <a:gd name="connsiteY66" fmla="*/ 8696 h 10461"/>
                <a:gd name="connsiteX67" fmla="*/ 407 w 10014"/>
                <a:gd name="connsiteY67" fmla="*/ 8767 h 10461"/>
                <a:gd name="connsiteX68" fmla="*/ 2279 w 10014"/>
                <a:gd name="connsiteY68" fmla="*/ 8838 h 10461"/>
                <a:gd name="connsiteX69" fmla="*/ 302 w 10014"/>
                <a:gd name="connsiteY69" fmla="*/ 8888 h 10461"/>
                <a:gd name="connsiteX70" fmla="*/ 276 w 10014"/>
                <a:gd name="connsiteY70" fmla="*/ 8959 h 10461"/>
                <a:gd name="connsiteX71" fmla="*/ 538 w 10014"/>
                <a:gd name="connsiteY71" fmla="*/ 9030 h 10461"/>
                <a:gd name="connsiteX72" fmla="*/ 329 w 10014"/>
                <a:gd name="connsiteY72" fmla="*/ 9101 h 10461"/>
                <a:gd name="connsiteX73" fmla="*/ 171 w 10014"/>
                <a:gd name="connsiteY73" fmla="*/ 9226 h 10461"/>
                <a:gd name="connsiteX74" fmla="*/ 302 w 10014"/>
                <a:gd name="connsiteY74" fmla="*/ 9297 h 10461"/>
                <a:gd name="connsiteX75" fmla="*/ 381 w 10014"/>
                <a:gd name="connsiteY75" fmla="*/ 9350 h 10461"/>
                <a:gd name="connsiteX76" fmla="*/ 591 w 10014"/>
                <a:gd name="connsiteY76" fmla="*/ 9488 h 10461"/>
                <a:gd name="connsiteX77" fmla="*/ 690 w 10014"/>
                <a:gd name="connsiteY77" fmla="*/ 9542 h 10461"/>
                <a:gd name="connsiteX78" fmla="*/ 2227 w 10014"/>
                <a:gd name="connsiteY78" fmla="*/ 9560 h 10461"/>
                <a:gd name="connsiteX79" fmla="*/ 2856 w 10014"/>
                <a:gd name="connsiteY79" fmla="*/ 9613 h 10461"/>
                <a:gd name="connsiteX80" fmla="*/ 486 w 10014"/>
                <a:gd name="connsiteY80" fmla="*/ 9684 h 10461"/>
                <a:gd name="connsiteX81" fmla="*/ 329 w 10014"/>
                <a:gd name="connsiteY81" fmla="*/ 9755 h 10461"/>
                <a:gd name="connsiteX82" fmla="*/ 538 w 10014"/>
                <a:gd name="connsiteY82" fmla="*/ 9808 h 10461"/>
                <a:gd name="connsiteX83" fmla="*/ 769 w 10014"/>
                <a:gd name="connsiteY83" fmla="*/ 9879 h 10461"/>
                <a:gd name="connsiteX84" fmla="*/ 717 w 10014"/>
                <a:gd name="connsiteY84" fmla="*/ 9947 h 10461"/>
                <a:gd name="connsiteX85" fmla="*/ 1136 w 10014"/>
                <a:gd name="connsiteY85" fmla="*/ 10000 h 10461"/>
                <a:gd name="connsiteX86" fmla="*/ 3287 w 10014"/>
                <a:gd name="connsiteY86" fmla="*/ 10014 h 10461"/>
                <a:gd name="connsiteX87" fmla="*/ 3940 w 10014"/>
                <a:gd name="connsiteY87" fmla="*/ 10106 h 10461"/>
                <a:gd name="connsiteX88" fmla="*/ 4958 w 10014"/>
                <a:gd name="connsiteY88" fmla="*/ 10155 h 10461"/>
                <a:gd name="connsiteX89" fmla="*/ 3480 w 10014"/>
                <a:gd name="connsiteY89" fmla="*/ 10229 h 10461"/>
                <a:gd name="connsiteX90" fmla="*/ 4152 w 10014"/>
                <a:gd name="connsiteY90" fmla="*/ 10283 h 10461"/>
                <a:gd name="connsiteX91" fmla="*/ 3903 w 10014"/>
                <a:gd name="connsiteY91" fmla="*/ 10332 h 10461"/>
                <a:gd name="connsiteX92" fmla="*/ 2386 w 10014"/>
                <a:gd name="connsiteY92" fmla="*/ 10430 h 10461"/>
                <a:gd name="connsiteX93" fmla="*/ 359 w 10014"/>
                <a:gd name="connsiteY93" fmla="*/ 10461 h 10461"/>
                <a:gd name="connsiteX94" fmla="*/ 14 w 10014"/>
                <a:gd name="connsiteY94" fmla="*/ 10000 h 10461"/>
                <a:gd name="connsiteX95" fmla="*/ 14 w 10014"/>
                <a:gd name="connsiteY95" fmla="*/ 0 h 10461"/>
                <a:gd name="connsiteX0" fmla="*/ 14 w 10014"/>
                <a:gd name="connsiteY0" fmla="*/ 0 h 10461"/>
                <a:gd name="connsiteX1" fmla="*/ 6034 w 10014"/>
                <a:gd name="connsiteY1" fmla="*/ 0 h 10461"/>
                <a:gd name="connsiteX2" fmla="*/ 6134 w 10014"/>
                <a:gd name="connsiteY2" fmla="*/ 71 h 10461"/>
                <a:gd name="connsiteX3" fmla="*/ 7854 w 10014"/>
                <a:gd name="connsiteY3" fmla="*/ 142 h 10461"/>
                <a:gd name="connsiteX4" fmla="*/ 6967 w 10014"/>
                <a:gd name="connsiteY4" fmla="*/ 195 h 10461"/>
                <a:gd name="connsiteX5" fmla="*/ 6107 w 10014"/>
                <a:gd name="connsiteY5" fmla="*/ 266 h 10461"/>
                <a:gd name="connsiteX6" fmla="*/ 5981 w 10014"/>
                <a:gd name="connsiteY6" fmla="*/ 334 h 10461"/>
                <a:gd name="connsiteX7" fmla="*/ 6060 w 10014"/>
                <a:gd name="connsiteY7" fmla="*/ 405 h 10461"/>
                <a:gd name="connsiteX8" fmla="*/ 5069 w 10014"/>
                <a:gd name="connsiteY8" fmla="*/ 458 h 10461"/>
                <a:gd name="connsiteX9" fmla="*/ 900 w 10014"/>
                <a:gd name="connsiteY9" fmla="*/ 529 h 10461"/>
                <a:gd name="connsiteX10" fmla="*/ 1005 w 10014"/>
                <a:gd name="connsiteY10" fmla="*/ 600 h 10461"/>
                <a:gd name="connsiteX11" fmla="*/ 1293 w 10014"/>
                <a:gd name="connsiteY11" fmla="*/ 654 h 10461"/>
                <a:gd name="connsiteX12" fmla="*/ 1031 w 10014"/>
                <a:gd name="connsiteY12" fmla="*/ 725 h 10461"/>
                <a:gd name="connsiteX13" fmla="*/ 1996 w 10014"/>
                <a:gd name="connsiteY13" fmla="*/ 792 h 10461"/>
                <a:gd name="connsiteX14" fmla="*/ 2437 w 10014"/>
                <a:gd name="connsiteY14" fmla="*/ 863 h 10461"/>
                <a:gd name="connsiteX15" fmla="*/ 25 w 10014"/>
                <a:gd name="connsiteY15" fmla="*/ 890 h 10461"/>
                <a:gd name="connsiteX16" fmla="*/ 15 w 10014"/>
                <a:gd name="connsiteY16" fmla="*/ 2922 h 10461"/>
                <a:gd name="connsiteX17" fmla="*/ 1734 w 10014"/>
                <a:gd name="connsiteY17" fmla="*/ 3016 h 10461"/>
                <a:gd name="connsiteX18" fmla="*/ 5614 w 10014"/>
                <a:gd name="connsiteY18" fmla="*/ 3087 h 10461"/>
                <a:gd name="connsiteX19" fmla="*/ 1267 w 10014"/>
                <a:gd name="connsiteY19" fmla="*/ 3140 h 10461"/>
                <a:gd name="connsiteX20" fmla="*/ 14 w 10014"/>
                <a:gd name="connsiteY20" fmla="*/ 3214 h 10461"/>
                <a:gd name="connsiteX21" fmla="*/ 4 w 10014"/>
                <a:gd name="connsiteY21" fmla="*/ 4031 h 10461"/>
                <a:gd name="connsiteX22" fmla="*/ 743 w 10014"/>
                <a:gd name="connsiteY22" fmla="*/ 4128 h 10461"/>
                <a:gd name="connsiteX23" fmla="*/ 769 w 10014"/>
                <a:gd name="connsiteY23" fmla="*/ 4199 h 10461"/>
                <a:gd name="connsiteX24" fmla="*/ 900 w 10014"/>
                <a:gd name="connsiteY24" fmla="*/ 4252 h 10461"/>
                <a:gd name="connsiteX25" fmla="*/ 4 w 10014"/>
                <a:gd name="connsiteY25" fmla="*/ 4329 h 10461"/>
                <a:gd name="connsiteX26" fmla="*/ 15 w 10014"/>
                <a:gd name="connsiteY26" fmla="*/ 5480 h 10461"/>
                <a:gd name="connsiteX27" fmla="*/ 407 w 10014"/>
                <a:gd name="connsiteY27" fmla="*/ 5503 h 10461"/>
                <a:gd name="connsiteX28" fmla="*/ 407 w 10014"/>
                <a:gd name="connsiteY28" fmla="*/ 5556 h 10461"/>
                <a:gd name="connsiteX29" fmla="*/ 250 w 10014"/>
                <a:gd name="connsiteY29" fmla="*/ 5627 h 10461"/>
                <a:gd name="connsiteX30" fmla="*/ 198 w 10014"/>
                <a:gd name="connsiteY30" fmla="*/ 5698 h 10461"/>
                <a:gd name="connsiteX31" fmla="*/ 119 w 10014"/>
                <a:gd name="connsiteY31" fmla="*/ 5769 h 10461"/>
                <a:gd name="connsiteX32" fmla="*/ 15 w 10014"/>
                <a:gd name="connsiteY32" fmla="*/ 5800 h 10461"/>
                <a:gd name="connsiteX33" fmla="*/ 15 w 10014"/>
                <a:gd name="connsiteY33" fmla="*/ 6197 h 10461"/>
                <a:gd name="connsiteX34" fmla="*/ 355 w 10014"/>
                <a:gd name="connsiteY34" fmla="*/ 6210 h 10461"/>
                <a:gd name="connsiteX35" fmla="*/ 434 w 10014"/>
                <a:gd name="connsiteY35" fmla="*/ 6281 h 10461"/>
                <a:gd name="connsiteX36" fmla="*/ 302 w 10014"/>
                <a:gd name="connsiteY36" fmla="*/ 6348 h 10461"/>
                <a:gd name="connsiteX37" fmla="*/ 407 w 10014"/>
                <a:gd name="connsiteY37" fmla="*/ 6419 h 10461"/>
                <a:gd name="connsiteX38" fmla="*/ 4 w 10014"/>
                <a:gd name="connsiteY38" fmla="*/ 6503 h 10461"/>
                <a:gd name="connsiteX39" fmla="*/ 4 w 10014"/>
                <a:gd name="connsiteY39" fmla="*/ 6958 h 10461"/>
                <a:gd name="connsiteX40" fmla="*/ 538 w 10014"/>
                <a:gd name="connsiteY40" fmla="*/ 7002 h 10461"/>
                <a:gd name="connsiteX41" fmla="*/ 381 w 10014"/>
                <a:gd name="connsiteY41" fmla="*/ 7073 h 10461"/>
                <a:gd name="connsiteX42" fmla="*/ 565 w 10014"/>
                <a:gd name="connsiteY42" fmla="*/ 7126 h 10461"/>
                <a:gd name="connsiteX43" fmla="*/ 407 w 10014"/>
                <a:gd name="connsiteY43" fmla="*/ 7197 h 10461"/>
                <a:gd name="connsiteX44" fmla="*/ 591 w 10014"/>
                <a:gd name="connsiteY44" fmla="*/ 7268 h 10461"/>
                <a:gd name="connsiteX45" fmla="*/ 2673 w 10014"/>
                <a:gd name="connsiteY45" fmla="*/ 7321 h 10461"/>
                <a:gd name="connsiteX46" fmla="*/ 2227 w 10014"/>
                <a:gd name="connsiteY46" fmla="*/ 7389 h 10461"/>
                <a:gd name="connsiteX47" fmla="*/ 2101 w 10014"/>
                <a:gd name="connsiteY47" fmla="*/ 7460 h 10461"/>
                <a:gd name="connsiteX48" fmla="*/ 3559 w 10014"/>
                <a:gd name="connsiteY48" fmla="*/ 7531 h 10461"/>
                <a:gd name="connsiteX49" fmla="*/ 4366 w 10014"/>
                <a:gd name="connsiteY49" fmla="*/ 7584 h 10461"/>
                <a:gd name="connsiteX50" fmla="*/ 4052 w 10014"/>
                <a:gd name="connsiteY50" fmla="*/ 7655 h 10461"/>
                <a:gd name="connsiteX51" fmla="*/ 2022 w 10014"/>
                <a:gd name="connsiteY51" fmla="*/ 7726 h 10461"/>
                <a:gd name="connsiteX52" fmla="*/ 1708 w 10014"/>
                <a:gd name="connsiteY52" fmla="*/ 7780 h 10461"/>
                <a:gd name="connsiteX53" fmla="*/ 1267 w 10014"/>
                <a:gd name="connsiteY53" fmla="*/ 7851 h 10461"/>
                <a:gd name="connsiteX54" fmla="*/ 1472 w 10014"/>
                <a:gd name="connsiteY54" fmla="*/ 7918 h 10461"/>
                <a:gd name="connsiteX55" fmla="*/ 5483 w 10014"/>
                <a:gd name="connsiteY55" fmla="*/ 7989 h 10461"/>
                <a:gd name="connsiteX56" fmla="*/ 10014 w 10014"/>
                <a:gd name="connsiteY56" fmla="*/ 8043 h 10461"/>
                <a:gd name="connsiteX57" fmla="*/ 4183 w 10014"/>
                <a:gd name="connsiteY57" fmla="*/ 8114 h 10461"/>
                <a:gd name="connsiteX58" fmla="*/ 1760 w 10014"/>
                <a:gd name="connsiteY58" fmla="*/ 8185 h 10461"/>
                <a:gd name="connsiteX59" fmla="*/ 1320 w 10014"/>
                <a:gd name="connsiteY59" fmla="*/ 8238 h 10461"/>
                <a:gd name="connsiteX60" fmla="*/ 4419 w 10014"/>
                <a:gd name="connsiteY60" fmla="*/ 8309 h 10461"/>
                <a:gd name="connsiteX61" fmla="*/ 4288 w 10014"/>
                <a:gd name="connsiteY61" fmla="*/ 8377 h 10461"/>
                <a:gd name="connsiteX62" fmla="*/ 1524 w 10014"/>
                <a:gd name="connsiteY62" fmla="*/ 8430 h 10461"/>
                <a:gd name="connsiteX63" fmla="*/ 512 w 10014"/>
                <a:gd name="connsiteY63" fmla="*/ 8501 h 10461"/>
                <a:gd name="connsiteX64" fmla="*/ 1058 w 10014"/>
                <a:gd name="connsiteY64" fmla="*/ 8572 h 10461"/>
                <a:gd name="connsiteX65" fmla="*/ 276 w 10014"/>
                <a:gd name="connsiteY65" fmla="*/ 8643 h 10461"/>
                <a:gd name="connsiteX66" fmla="*/ 3559 w 10014"/>
                <a:gd name="connsiteY66" fmla="*/ 8696 h 10461"/>
                <a:gd name="connsiteX67" fmla="*/ 407 w 10014"/>
                <a:gd name="connsiteY67" fmla="*/ 8767 h 10461"/>
                <a:gd name="connsiteX68" fmla="*/ 2279 w 10014"/>
                <a:gd name="connsiteY68" fmla="*/ 8838 h 10461"/>
                <a:gd name="connsiteX69" fmla="*/ 302 w 10014"/>
                <a:gd name="connsiteY69" fmla="*/ 8888 h 10461"/>
                <a:gd name="connsiteX70" fmla="*/ 276 w 10014"/>
                <a:gd name="connsiteY70" fmla="*/ 8959 h 10461"/>
                <a:gd name="connsiteX71" fmla="*/ 538 w 10014"/>
                <a:gd name="connsiteY71" fmla="*/ 9030 h 10461"/>
                <a:gd name="connsiteX72" fmla="*/ 329 w 10014"/>
                <a:gd name="connsiteY72" fmla="*/ 9101 h 10461"/>
                <a:gd name="connsiteX73" fmla="*/ 171 w 10014"/>
                <a:gd name="connsiteY73" fmla="*/ 9226 h 10461"/>
                <a:gd name="connsiteX74" fmla="*/ 302 w 10014"/>
                <a:gd name="connsiteY74" fmla="*/ 9297 h 10461"/>
                <a:gd name="connsiteX75" fmla="*/ 381 w 10014"/>
                <a:gd name="connsiteY75" fmla="*/ 9350 h 10461"/>
                <a:gd name="connsiteX76" fmla="*/ 591 w 10014"/>
                <a:gd name="connsiteY76" fmla="*/ 9488 h 10461"/>
                <a:gd name="connsiteX77" fmla="*/ 690 w 10014"/>
                <a:gd name="connsiteY77" fmla="*/ 9542 h 10461"/>
                <a:gd name="connsiteX78" fmla="*/ 2227 w 10014"/>
                <a:gd name="connsiteY78" fmla="*/ 9560 h 10461"/>
                <a:gd name="connsiteX79" fmla="*/ 2856 w 10014"/>
                <a:gd name="connsiteY79" fmla="*/ 9613 h 10461"/>
                <a:gd name="connsiteX80" fmla="*/ 486 w 10014"/>
                <a:gd name="connsiteY80" fmla="*/ 9684 h 10461"/>
                <a:gd name="connsiteX81" fmla="*/ 329 w 10014"/>
                <a:gd name="connsiteY81" fmla="*/ 9755 h 10461"/>
                <a:gd name="connsiteX82" fmla="*/ 538 w 10014"/>
                <a:gd name="connsiteY82" fmla="*/ 9808 h 10461"/>
                <a:gd name="connsiteX83" fmla="*/ 769 w 10014"/>
                <a:gd name="connsiteY83" fmla="*/ 9879 h 10461"/>
                <a:gd name="connsiteX84" fmla="*/ 717 w 10014"/>
                <a:gd name="connsiteY84" fmla="*/ 9947 h 10461"/>
                <a:gd name="connsiteX85" fmla="*/ 1136 w 10014"/>
                <a:gd name="connsiteY85" fmla="*/ 10000 h 10461"/>
                <a:gd name="connsiteX86" fmla="*/ 3287 w 10014"/>
                <a:gd name="connsiteY86" fmla="*/ 10014 h 10461"/>
                <a:gd name="connsiteX87" fmla="*/ 3940 w 10014"/>
                <a:gd name="connsiteY87" fmla="*/ 10106 h 10461"/>
                <a:gd name="connsiteX88" fmla="*/ 4958 w 10014"/>
                <a:gd name="connsiteY88" fmla="*/ 10155 h 10461"/>
                <a:gd name="connsiteX89" fmla="*/ 3480 w 10014"/>
                <a:gd name="connsiteY89" fmla="*/ 10229 h 10461"/>
                <a:gd name="connsiteX90" fmla="*/ 4152 w 10014"/>
                <a:gd name="connsiteY90" fmla="*/ 10283 h 10461"/>
                <a:gd name="connsiteX91" fmla="*/ 3903 w 10014"/>
                <a:gd name="connsiteY91" fmla="*/ 10332 h 10461"/>
                <a:gd name="connsiteX92" fmla="*/ 2386 w 10014"/>
                <a:gd name="connsiteY92" fmla="*/ 10430 h 10461"/>
                <a:gd name="connsiteX93" fmla="*/ 359 w 10014"/>
                <a:gd name="connsiteY93" fmla="*/ 10461 h 10461"/>
                <a:gd name="connsiteX94" fmla="*/ 359 w 10014"/>
                <a:gd name="connsiteY94" fmla="*/ 10461 h 10461"/>
                <a:gd name="connsiteX95" fmla="*/ 14 w 10014"/>
                <a:gd name="connsiteY95" fmla="*/ 10000 h 10461"/>
                <a:gd name="connsiteX96" fmla="*/ 14 w 10014"/>
                <a:gd name="connsiteY96" fmla="*/ 0 h 10461"/>
                <a:gd name="connsiteX0" fmla="*/ 14 w 10014"/>
                <a:gd name="connsiteY0" fmla="*/ 0 h 10577"/>
                <a:gd name="connsiteX1" fmla="*/ 6034 w 10014"/>
                <a:gd name="connsiteY1" fmla="*/ 0 h 10577"/>
                <a:gd name="connsiteX2" fmla="*/ 6134 w 10014"/>
                <a:gd name="connsiteY2" fmla="*/ 71 h 10577"/>
                <a:gd name="connsiteX3" fmla="*/ 7854 w 10014"/>
                <a:gd name="connsiteY3" fmla="*/ 142 h 10577"/>
                <a:gd name="connsiteX4" fmla="*/ 6967 w 10014"/>
                <a:gd name="connsiteY4" fmla="*/ 195 h 10577"/>
                <a:gd name="connsiteX5" fmla="*/ 6107 w 10014"/>
                <a:gd name="connsiteY5" fmla="*/ 266 h 10577"/>
                <a:gd name="connsiteX6" fmla="*/ 5981 w 10014"/>
                <a:gd name="connsiteY6" fmla="*/ 334 h 10577"/>
                <a:gd name="connsiteX7" fmla="*/ 6060 w 10014"/>
                <a:gd name="connsiteY7" fmla="*/ 405 h 10577"/>
                <a:gd name="connsiteX8" fmla="*/ 5069 w 10014"/>
                <a:gd name="connsiteY8" fmla="*/ 458 h 10577"/>
                <a:gd name="connsiteX9" fmla="*/ 900 w 10014"/>
                <a:gd name="connsiteY9" fmla="*/ 529 h 10577"/>
                <a:gd name="connsiteX10" fmla="*/ 1005 w 10014"/>
                <a:gd name="connsiteY10" fmla="*/ 600 h 10577"/>
                <a:gd name="connsiteX11" fmla="*/ 1293 w 10014"/>
                <a:gd name="connsiteY11" fmla="*/ 654 h 10577"/>
                <a:gd name="connsiteX12" fmla="*/ 1031 w 10014"/>
                <a:gd name="connsiteY12" fmla="*/ 725 h 10577"/>
                <a:gd name="connsiteX13" fmla="*/ 1996 w 10014"/>
                <a:gd name="connsiteY13" fmla="*/ 792 h 10577"/>
                <a:gd name="connsiteX14" fmla="*/ 2437 w 10014"/>
                <a:gd name="connsiteY14" fmla="*/ 863 h 10577"/>
                <a:gd name="connsiteX15" fmla="*/ 25 w 10014"/>
                <a:gd name="connsiteY15" fmla="*/ 890 h 10577"/>
                <a:gd name="connsiteX16" fmla="*/ 15 w 10014"/>
                <a:gd name="connsiteY16" fmla="*/ 2922 h 10577"/>
                <a:gd name="connsiteX17" fmla="*/ 1734 w 10014"/>
                <a:gd name="connsiteY17" fmla="*/ 3016 h 10577"/>
                <a:gd name="connsiteX18" fmla="*/ 5614 w 10014"/>
                <a:gd name="connsiteY18" fmla="*/ 3087 h 10577"/>
                <a:gd name="connsiteX19" fmla="*/ 1267 w 10014"/>
                <a:gd name="connsiteY19" fmla="*/ 3140 h 10577"/>
                <a:gd name="connsiteX20" fmla="*/ 14 w 10014"/>
                <a:gd name="connsiteY20" fmla="*/ 3214 h 10577"/>
                <a:gd name="connsiteX21" fmla="*/ 4 w 10014"/>
                <a:gd name="connsiteY21" fmla="*/ 4031 h 10577"/>
                <a:gd name="connsiteX22" fmla="*/ 743 w 10014"/>
                <a:gd name="connsiteY22" fmla="*/ 4128 h 10577"/>
                <a:gd name="connsiteX23" fmla="*/ 769 w 10014"/>
                <a:gd name="connsiteY23" fmla="*/ 4199 h 10577"/>
                <a:gd name="connsiteX24" fmla="*/ 900 w 10014"/>
                <a:gd name="connsiteY24" fmla="*/ 4252 h 10577"/>
                <a:gd name="connsiteX25" fmla="*/ 4 w 10014"/>
                <a:gd name="connsiteY25" fmla="*/ 4329 h 10577"/>
                <a:gd name="connsiteX26" fmla="*/ 15 w 10014"/>
                <a:gd name="connsiteY26" fmla="*/ 5480 h 10577"/>
                <a:gd name="connsiteX27" fmla="*/ 407 w 10014"/>
                <a:gd name="connsiteY27" fmla="*/ 5503 h 10577"/>
                <a:gd name="connsiteX28" fmla="*/ 407 w 10014"/>
                <a:gd name="connsiteY28" fmla="*/ 5556 h 10577"/>
                <a:gd name="connsiteX29" fmla="*/ 250 w 10014"/>
                <a:gd name="connsiteY29" fmla="*/ 5627 h 10577"/>
                <a:gd name="connsiteX30" fmla="*/ 198 w 10014"/>
                <a:gd name="connsiteY30" fmla="*/ 5698 h 10577"/>
                <a:gd name="connsiteX31" fmla="*/ 119 w 10014"/>
                <a:gd name="connsiteY31" fmla="*/ 5769 h 10577"/>
                <a:gd name="connsiteX32" fmla="*/ 15 w 10014"/>
                <a:gd name="connsiteY32" fmla="*/ 5800 h 10577"/>
                <a:gd name="connsiteX33" fmla="*/ 15 w 10014"/>
                <a:gd name="connsiteY33" fmla="*/ 6197 h 10577"/>
                <a:gd name="connsiteX34" fmla="*/ 355 w 10014"/>
                <a:gd name="connsiteY34" fmla="*/ 6210 h 10577"/>
                <a:gd name="connsiteX35" fmla="*/ 434 w 10014"/>
                <a:gd name="connsiteY35" fmla="*/ 6281 h 10577"/>
                <a:gd name="connsiteX36" fmla="*/ 302 w 10014"/>
                <a:gd name="connsiteY36" fmla="*/ 6348 h 10577"/>
                <a:gd name="connsiteX37" fmla="*/ 407 w 10014"/>
                <a:gd name="connsiteY37" fmla="*/ 6419 h 10577"/>
                <a:gd name="connsiteX38" fmla="*/ 4 w 10014"/>
                <a:gd name="connsiteY38" fmla="*/ 6503 h 10577"/>
                <a:gd name="connsiteX39" fmla="*/ 4 w 10014"/>
                <a:gd name="connsiteY39" fmla="*/ 6958 h 10577"/>
                <a:gd name="connsiteX40" fmla="*/ 538 w 10014"/>
                <a:gd name="connsiteY40" fmla="*/ 7002 h 10577"/>
                <a:gd name="connsiteX41" fmla="*/ 381 w 10014"/>
                <a:gd name="connsiteY41" fmla="*/ 7073 h 10577"/>
                <a:gd name="connsiteX42" fmla="*/ 565 w 10014"/>
                <a:gd name="connsiteY42" fmla="*/ 7126 h 10577"/>
                <a:gd name="connsiteX43" fmla="*/ 407 w 10014"/>
                <a:gd name="connsiteY43" fmla="*/ 7197 h 10577"/>
                <a:gd name="connsiteX44" fmla="*/ 591 w 10014"/>
                <a:gd name="connsiteY44" fmla="*/ 7268 h 10577"/>
                <a:gd name="connsiteX45" fmla="*/ 2673 w 10014"/>
                <a:gd name="connsiteY45" fmla="*/ 7321 h 10577"/>
                <a:gd name="connsiteX46" fmla="*/ 2227 w 10014"/>
                <a:gd name="connsiteY46" fmla="*/ 7389 h 10577"/>
                <a:gd name="connsiteX47" fmla="*/ 2101 w 10014"/>
                <a:gd name="connsiteY47" fmla="*/ 7460 h 10577"/>
                <a:gd name="connsiteX48" fmla="*/ 3559 w 10014"/>
                <a:gd name="connsiteY48" fmla="*/ 7531 h 10577"/>
                <a:gd name="connsiteX49" fmla="*/ 4366 w 10014"/>
                <a:gd name="connsiteY49" fmla="*/ 7584 h 10577"/>
                <a:gd name="connsiteX50" fmla="*/ 4052 w 10014"/>
                <a:gd name="connsiteY50" fmla="*/ 7655 h 10577"/>
                <a:gd name="connsiteX51" fmla="*/ 2022 w 10014"/>
                <a:gd name="connsiteY51" fmla="*/ 7726 h 10577"/>
                <a:gd name="connsiteX52" fmla="*/ 1708 w 10014"/>
                <a:gd name="connsiteY52" fmla="*/ 7780 h 10577"/>
                <a:gd name="connsiteX53" fmla="*/ 1267 w 10014"/>
                <a:gd name="connsiteY53" fmla="*/ 7851 h 10577"/>
                <a:gd name="connsiteX54" fmla="*/ 1472 w 10014"/>
                <a:gd name="connsiteY54" fmla="*/ 7918 h 10577"/>
                <a:gd name="connsiteX55" fmla="*/ 5483 w 10014"/>
                <a:gd name="connsiteY55" fmla="*/ 7989 h 10577"/>
                <a:gd name="connsiteX56" fmla="*/ 10014 w 10014"/>
                <a:gd name="connsiteY56" fmla="*/ 8043 h 10577"/>
                <a:gd name="connsiteX57" fmla="*/ 4183 w 10014"/>
                <a:gd name="connsiteY57" fmla="*/ 8114 h 10577"/>
                <a:gd name="connsiteX58" fmla="*/ 1760 w 10014"/>
                <a:gd name="connsiteY58" fmla="*/ 8185 h 10577"/>
                <a:gd name="connsiteX59" fmla="*/ 1320 w 10014"/>
                <a:gd name="connsiteY59" fmla="*/ 8238 h 10577"/>
                <a:gd name="connsiteX60" fmla="*/ 4419 w 10014"/>
                <a:gd name="connsiteY60" fmla="*/ 8309 h 10577"/>
                <a:gd name="connsiteX61" fmla="*/ 4288 w 10014"/>
                <a:gd name="connsiteY61" fmla="*/ 8377 h 10577"/>
                <a:gd name="connsiteX62" fmla="*/ 1524 w 10014"/>
                <a:gd name="connsiteY62" fmla="*/ 8430 h 10577"/>
                <a:gd name="connsiteX63" fmla="*/ 512 w 10014"/>
                <a:gd name="connsiteY63" fmla="*/ 8501 h 10577"/>
                <a:gd name="connsiteX64" fmla="*/ 1058 w 10014"/>
                <a:gd name="connsiteY64" fmla="*/ 8572 h 10577"/>
                <a:gd name="connsiteX65" fmla="*/ 276 w 10014"/>
                <a:gd name="connsiteY65" fmla="*/ 8643 h 10577"/>
                <a:gd name="connsiteX66" fmla="*/ 3559 w 10014"/>
                <a:gd name="connsiteY66" fmla="*/ 8696 h 10577"/>
                <a:gd name="connsiteX67" fmla="*/ 407 w 10014"/>
                <a:gd name="connsiteY67" fmla="*/ 8767 h 10577"/>
                <a:gd name="connsiteX68" fmla="*/ 2279 w 10014"/>
                <a:gd name="connsiteY68" fmla="*/ 8838 h 10577"/>
                <a:gd name="connsiteX69" fmla="*/ 302 w 10014"/>
                <a:gd name="connsiteY69" fmla="*/ 8888 h 10577"/>
                <a:gd name="connsiteX70" fmla="*/ 276 w 10014"/>
                <a:gd name="connsiteY70" fmla="*/ 8959 h 10577"/>
                <a:gd name="connsiteX71" fmla="*/ 538 w 10014"/>
                <a:gd name="connsiteY71" fmla="*/ 9030 h 10577"/>
                <a:gd name="connsiteX72" fmla="*/ 329 w 10014"/>
                <a:gd name="connsiteY72" fmla="*/ 9101 h 10577"/>
                <a:gd name="connsiteX73" fmla="*/ 171 w 10014"/>
                <a:gd name="connsiteY73" fmla="*/ 9226 h 10577"/>
                <a:gd name="connsiteX74" fmla="*/ 302 w 10014"/>
                <a:gd name="connsiteY74" fmla="*/ 9297 h 10577"/>
                <a:gd name="connsiteX75" fmla="*/ 381 w 10014"/>
                <a:gd name="connsiteY75" fmla="*/ 9350 h 10577"/>
                <a:gd name="connsiteX76" fmla="*/ 591 w 10014"/>
                <a:gd name="connsiteY76" fmla="*/ 9488 h 10577"/>
                <a:gd name="connsiteX77" fmla="*/ 690 w 10014"/>
                <a:gd name="connsiteY77" fmla="*/ 9542 h 10577"/>
                <a:gd name="connsiteX78" fmla="*/ 2227 w 10014"/>
                <a:gd name="connsiteY78" fmla="*/ 9560 h 10577"/>
                <a:gd name="connsiteX79" fmla="*/ 2856 w 10014"/>
                <a:gd name="connsiteY79" fmla="*/ 9613 h 10577"/>
                <a:gd name="connsiteX80" fmla="*/ 486 w 10014"/>
                <a:gd name="connsiteY80" fmla="*/ 9684 h 10577"/>
                <a:gd name="connsiteX81" fmla="*/ 329 w 10014"/>
                <a:gd name="connsiteY81" fmla="*/ 9755 h 10577"/>
                <a:gd name="connsiteX82" fmla="*/ 538 w 10014"/>
                <a:gd name="connsiteY82" fmla="*/ 9808 h 10577"/>
                <a:gd name="connsiteX83" fmla="*/ 769 w 10014"/>
                <a:gd name="connsiteY83" fmla="*/ 9879 h 10577"/>
                <a:gd name="connsiteX84" fmla="*/ 717 w 10014"/>
                <a:gd name="connsiteY84" fmla="*/ 9947 h 10577"/>
                <a:gd name="connsiteX85" fmla="*/ 1136 w 10014"/>
                <a:gd name="connsiteY85" fmla="*/ 10000 h 10577"/>
                <a:gd name="connsiteX86" fmla="*/ 3287 w 10014"/>
                <a:gd name="connsiteY86" fmla="*/ 10014 h 10577"/>
                <a:gd name="connsiteX87" fmla="*/ 3940 w 10014"/>
                <a:gd name="connsiteY87" fmla="*/ 10106 h 10577"/>
                <a:gd name="connsiteX88" fmla="*/ 4958 w 10014"/>
                <a:gd name="connsiteY88" fmla="*/ 10155 h 10577"/>
                <a:gd name="connsiteX89" fmla="*/ 3480 w 10014"/>
                <a:gd name="connsiteY89" fmla="*/ 10229 h 10577"/>
                <a:gd name="connsiteX90" fmla="*/ 4152 w 10014"/>
                <a:gd name="connsiteY90" fmla="*/ 10283 h 10577"/>
                <a:gd name="connsiteX91" fmla="*/ 3903 w 10014"/>
                <a:gd name="connsiteY91" fmla="*/ 10332 h 10577"/>
                <a:gd name="connsiteX92" fmla="*/ 2386 w 10014"/>
                <a:gd name="connsiteY92" fmla="*/ 10430 h 10577"/>
                <a:gd name="connsiteX93" fmla="*/ 359 w 10014"/>
                <a:gd name="connsiteY93" fmla="*/ 10461 h 10577"/>
                <a:gd name="connsiteX94" fmla="*/ 253 w 10014"/>
                <a:gd name="connsiteY94" fmla="*/ 10577 h 10577"/>
                <a:gd name="connsiteX95" fmla="*/ 14 w 10014"/>
                <a:gd name="connsiteY95" fmla="*/ 10000 h 10577"/>
                <a:gd name="connsiteX96" fmla="*/ 14 w 10014"/>
                <a:gd name="connsiteY96" fmla="*/ 0 h 10577"/>
                <a:gd name="connsiteX0" fmla="*/ 14 w 10014"/>
                <a:gd name="connsiteY0" fmla="*/ 0 h 10630"/>
                <a:gd name="connsiteX1" fmla="*/ 6034 w 10014"/>
                <a:gd name="connsiteY1" fmla="*/ 0 h 10630"/>
                <a:gd name="connsiteX2" fmla="*/ 6134 w 10014"/>
                <a:gd name="connsiteY2" fmla="*/ 71 h 10630"/>
                <a:gd name="connsiteX3" fmla="*/ 7854 w 10014"/>
                <a:gd name="connsiteY3" fmla="*/ 142 h 10630"/>
                <a:gd name="connsiteX4" fmla="*/ 6967 w 10014"/>
                <a:gd name="connsiteY4" fmla="*/ 195 h 10630"/>
                <a:gd name="connsiteX5" fmla="*/ 6107 w 10014"/>
                <a:gd name="connsiteY5" fmla="*/ 266 h 10630"/>
                <a:gd name="connsiteX6" fmla="*/ 5981 w 10014"/>
                <a:gd name="connsiteY6" fmla="*/ 334 h 10630"/>
                <a:gd name="connsiteX7" fmla="*/ 6060 w 10014"/>
                <a:gd name="connsiteY7" fmla="*/ 405 h 10630"/>
                <a:gd name="connsiteX8" fmla="*/ 5069 w 10014"/>
                <a:gd name="connsiteY8" fmla="*/ 458 h 10630"/>
                <a:gd name="connsiteX9" fmla="*/ 900 w 10014"/>
                <a:gd name="connsiteY9" fmla="*/ 529 h 10630"/>
                <a:gd name="connsiteX10" fmla="*/ 1005 w 10014"/>
                <a:gd name="connsiteY10" fmla="*/ 600 h 10630"/>
                <a:gd name="connsiteX11" fmla="*/ 1293 w 10014"/>
                <a:gd name="connsiteY11" fmla="*/ 654 h 10630"/>
                <a:gd name="connsiteX12" fmla="*/ 1031 w 10014"/>
                <a:gd name="connsiteY12" fmla="*/ 725 h 10630"/>
                <a:gd name="connsiteX13" fmla="*/ 1996 w 10014"/>
                <a:gd name="connsiteY13" fmla="*/ 792 h 10630"/>
                <a:gd name="connsiteX14" fmla="*/ 2437 w 10014"/>
                <a:gd name="connsiteY14" fmla="*/ 863 h 10630"/>
                <a:gd name="connsiteX15" fmla="*/ 25 w 10014"/>
                <a:gd name="connsiteY15" fmla="*/ 890 h 10630"/>
                <a:gd name="connsiteX16" fmla="*/ 15 w 10014"/>
                <a:gd name="connsiteY16" fmla="*/ 2922 h 10630"/>
                <a:gd name="connsiteX17" fmla="*/ 1734 w 10014"/>
                <a:gd name="connsiteY17" fmla="*/ 3016 h 10630"/>
                <a:gd name="connsiteX18" fmla="*/ 5614 w 10014"/>
                <a:gd name="connsiteY18" fmla="*/ 3087 h 10630"/>
                <a:gd name="connsiteX19" fmla="*/ 1267 w 10014"/>
                <a:gd name="connsiteY19" fmla="*/ 3140 h 10630"/>
                <a:gd name="connsiteX20" fmla="*/ 14 w 10014"/>
                <a:gd name="connsiteY20" fmla="*/ 3214 h 10630"/>
                <a:gd name="connsiteX21" fmla="*/ 4 w 10014"/>
                <a:gd name="connsiteY21" fmla="*/ 4031 h 10630"/>
                <a:gd name="connsiteX22" fmla="*/ 743 w 10014"/>
                <a:gd name="connsiteY22" fmla="*/ 4128 h 10630"/>
                <a:gd name="connsiteX23" fmla="*/ 769 w 10014"/>
                <a:gd name="connsiteY23" fmla="*/ 4199 h 10630"/>
                <a:gd name="connsiteX24" fmla="*/ 900 w 10014"/>
                <a:gd name="connsiteY24" fmla="*/ 4252 h 10630"/>
                <a:gd name="connsiteX25" fmla="*/ 4 w 10014"/>
                <a:gd name="connsiteY25" fmla="*/ 4329 h 10630"/>
                <a:gd name="connsiteX26" fmla="*/ 15 w 10014"/>
                <a:gd name="connsiteY26" fmla="*/ 5480 h 10630"/>
                <a:gd name="connsiteX27" fmla="*/ 407 w 10014"/>
                <a:gd name="connsiteY27" fmla="*/ 5503 h 10630"/>
                <a:gd name="connsiteX28" fmla="*/ 407 w 10014"/>
                <a:gd name="connsiteY28" fmla="*/ 5556 h 10630"/>
                <a:gd name="connsiteX29" fmla="*/ 250 w 10014"/>
                <a:gd name="connsiteY29" fmla="*/ 5627 h 10630"/>
                <a:gd name="connsiteX30" fmla="*/ 198 w 10014"/>
                <a:gd name="connsiteY30" fmla="*/ 5698 h 10630"/>
                <a:gd name="connsiteX31" fmla="*/ 119 w 10014"/>
                <a:gd name="connsiteY31" fmla="*/ 5769 h 10630"/>
                <a:gd name="connsiteX32" fmla="*/ 15 w 10014"/>
                <a:gd name="connsiteY32" fmla="*/ 5800 h 10630"/>
                <a:gd name="connsiteX33" fmla="*/ 15 w 10014"/>
                <a:gd name="connsiteY33" fmla="*/ 6197 h 10630"/>
                <a:gd name="connsiteX34" fmla="*/ 355 w 10014"/>
                <a:gd name="connsiteY34" fmla="*/ 6210 h 10630"/>
                <a:gd name="connsiteX35" fmla="*/ 434 w 10014"/>
                <a:gd name="connsiteY35" fmla="*/ 6281 h 10630"/>
                <a:gd name="connsiteX36" fmla="*/ 302 w 10014"/>
                <a:gd name="connsiteY36" fmla="*/ 6348 h 10630"/>
                <a:gd name="connsiteX37" fmla="*/ 407 w 10014"/>
                <a:gd name="connsiteY37" fmla="*/ 6419 h 10630"/>
                <a:gd name="connsiteX38" fmla="*/ 4 w 10014"/>
                <a:gd name="connsiteY38" fmla="*/ 6503 h 10630"/>
                <a:gd name="connsiteX39" fmla="*/ 4 w 10014"/>
                <a:gd name="connsiteY39" fmla="*/ 6958 h 10630"/>
                <a:gd name="connsiteX40" fmla="*/ 538 w 10014"/>
                <a:gd name="connsiteY40" fmla="*/ 7002 h 10630"/>
                <a:gd name="connsiteX41" fmla="*/ 381 w 10014"/>
                <a:gd name="connsiteY41" fmla="*/ 7073 h 10630"/>
                <a:gd name="connsiteX42" fmla="*/ 565 w 10014"/>
                <a:gd name="connsiteY42" fmla="*/ 7126 h 10630"/>
                <a:gd name="connsiteX43" fmla="*/ 407 w 10014"/>
                <a:gd name="connsiteY43" fmla="*/ 7197 h 10630"/>
                <a:gd name="connsiteX44" fmla="*/ 591 w 10014"/>
                <a:gd name="connsiteY44" fmla="*/ 7268 h 10630"/>
                <a:gd name="connsiteX45" fmla="*/ 2673 w 10014"/>
                <a:gd name="connsiteY45" fmla="*/ 7321 h 10630"/>
                <a:gd name="connsiteX46" fmla="*/ 2227 w 10014"/>
                <a:gd name="connsiteY46" fmla="*/ 7389 h 10630"/>
                <a:gd name="connsiteX47" fmla="*/ 2101 w 10014"/>
                <a:gd name="connsiteY47" fmla="*/ 7460 h 10630"/>
                <a:gd name="connsiteX48" fmla="*/ 3559 w 10014"/>
                <a:gd name="connsiteY48" fmla="*/ 7531 h 10630"/>
                <a:gd name="connsiteX49" fmla="*/ 4366 w 10014"/>
                <a:gd name="connsiteY49" fmla="*/ 7584 h 10630"/>
                <a:gd name="connsiteX50" fmla="*/ 4052 w 10014"/>
                <a:gd name="connsiteY50" fmla="*/ 7655 h 10630"/>
                <a:gd name="connsiteX51" fmla="*/ 2022 w 10014"/>
                <a:gd name="connsiteY51" fmla="*/ 7726 h 10630"/>
                <a:gd name="connsiteX52" fmla="*/ 1708 w 10014"/>
                <a:gd name="connsiteY52" fmla="*/ 7780 h 10630"/>
                <a:gd name="connsiteX53" fmla="*/ 1267 w 10014"/>
                <a:gd name="connsiteY53" fmla="*/ 7851 h 10630"/>
                <a:gd name="connsiteX54" fmla="*/ 1472 w 10014"/>
                <a:gd name="connsiteY54" fmla="*/ 7918 h 10630"/>
                <a:gd name="connsiteX55" fmla="*/ 5483 w 10014"/>
                <a:gd name="connsiteY55" fmla="*/ 7989 h 10630"/>
                <a:gd name="connsiteX56" fmla="*/ 10014 w 10014"/>
                <a:gd name="connsiteY56" fmla="*/ 8043 h 10630"/>
                <a:gd name="connsiteX57" fmla="*/ 4183 w 10014"/>
                <a:gd name="connsiteY57" fmla="*/ 8114 h 10630"/>
                <a:gd name="connsiteX58" fmla="*/ 1760 w 10014"/>
                <a:gd name="connsiteY58" fmla="*/ 8185 h 10630"/>
                <a:gd name="connsiteX59" fmla="*/ 1320 w 10014"/>
                <a:gd name="connsiteY59" fmla="*/ 8238 h 10630"/>
                <a:gd name="connsiteX60" fmla="*/ 4419 w 10014"/>
                <a:gd name="connsiteY60" fmla="*/ 8309 h 10630"/>
                <a:gd name="connsiteX61" fmla="*/ 4288 w 10014"/>
                <a:gd name="connsiteY61" fmla="*/ 8377 h 10630"/>
                <a:gd name="connsiteX62" fmla="*/ 1524 w 10014"/>
                <a:gd name="connsiteY62" fmla="*/ 8430 h 10630"/>
                <a:gd name="connsiteX63" fmla="*/ 512 w 10014"/>
                <a:gd name="connsiteY63" fmla="*/ 8501 h 10630"/>
                <a:gd name="connsiteX64" fmla="*/ 1058 w 10014"/>
                <a:gd name="connsiteY64" fmla="*/ 8572 h 10630"/>
                <a:gd name="connsiteX65" fmla="*/ 276 w 10014"/>
                <a:gd name="connsiteY65" fmla="*/ 8643 h 10630"/>
                <a:gd name="connsiteX66" fmla="*/ 3559 w 10014"/>
                <a:gd name="connsiteY66" fmla="*/ 8696 h 10630"/>
                <a:gd name="connsiteX67" fmla="*/ 407 w 10014"/>
                <a:gd name="connsiteY67" fmla="*/ 8767 h 10630"/>
                <a:gd name="connsiteX68" fmla="*/ 2279 w 10014"/>
                <a:gd name="connsiteY68" fmla="*/ 8838 h 10630"/>
                <a:gd name="connsiteX69" fmla="*/ 302 w 10014"/>
                <a:gd name="connsiteY69" fmla="*/ 8888 h 10630"/>
                <a:gd name="connsiteX70" fmla="*/ 276 w 10014"/>
                <a:gd name="connsiteY70" fmla="*/ 8959 h 10630"/>
                <a:gd name="connsiteX71" fmla="*/ 538 w 10014"/>
                <a:gd name="connsiteY71" fmla="*/ 9030 h 10630"/>
                <a:gd name="connsiteX72" fmla="*/ 329 w 10014"/>
                <a:gd name="connsiteY72" fmla="*/ 9101 h 10630"/>
                <a:gd name="connsiteX73" fmla="*/ 171 w 10014"/>
                <a:gd name="connsiteY73" fmla="*/ 9226 h 10630"/>
                <a:gd name="connsiteX74" fmla="*/ 302 w 10014"/>
                <a:gd name="connsiteY74" fmla="*/ 9297 h 10630"/>
                <a:gd name="connsiteX75" fmla="*/ 381 w 10014"/>
                <a:gd name="connsiteY75" fmla="*/ 9350 h 10630"/>
                <a:gd name="connsiteX76" fmla="*/ 591 w 10014"/>
                <a:gd name="connsiteY76" fmla="*/ 9488 h 10630"/>
                <a:gd name="connsiteX77" fmla="*/ 690 w 10014"/>
                <a:gd name="connsiteY77" fmla="*/ 9542 h 10630"/>
                <a:gd name="connsiteX78" fmla="*/ 2227 w 10014"/>
                <a:gd name="connsiteY78" fmla="*/ 9560 h 10630"/>
                <a:gd name="connsiteX79" fmla="*/ 2856 w 10014"/>
                <a:gd name="connsiteY79" fmla="*/ 9613 h 10630"/>
                <a:gd name="connsiteX80" fmla="*/ 486 w 10014"/>
                <a:gd name="connsiteY80" fmla="*/ 9684 h 10630"/>
                <a:gd name="connsiteX81" fmla="*/ 329 w 10014"/>
                <a:gd name="connsiteY81" fmla="*/ 9755 h 10630"/>
                <a:gd name="connsiteX82" fmla="*/ 538 w 10014"/>
                <a:gd name="connsiteY82" fmla="*/ 9808 h 10630"/>
                <a:gd name="connsiteX83" fmla="*/ 769 w 10014"/>
                <a:gd name="connsiteY83" fmla="*/ 9879 h 10630"/>
                <a:gd name="connsiteX84" fmla="*/ 717 w 10014"/>
                <a:gd name="connsiteY84" fmla="*/ 9947 h 10630"/>
                <a:gd name="connsiteX85" fmla="*/ 1136 w 10014"/>
                <a:gd name="connsiteY85" fmla="*/ 10000 h 10630"/>
                <a:gd name="connsiteX86" fmla="*/ 3287 w 10014"/>
                <a:gd name="connsiteY86" fmla="*/ 10014 h 10630"/>
                <a:gd name="connsiteX87" fmla="*/ 3940 w 10014"/>
                <a:gd name="connsiteY87" fmla="*/ 10106 h 10630"/>
                <a:gd name="connsiteX88" fmla="*/ 4958 w 10014"/>
                <a:gd name="connsiteY88" fmla="*/ 10155 h 10630"/>
                <a:gd name="connsiteX89" fmla="*/ 3480 w 10014"/>
                <a:gd name="connsiteY89" fmla="*/ 10229 h 10630"/>
                <a:gd name="connsiteX90" fmla="*/ 4152 w 10014"/>
                <a:gd name="connsiteY90" fmla="*/ 10283 h 10630"/>
                <a:gd name="connsiteX91" fmla="*/ 3903 w 10014"/>
                <a:gd name="connsiteY91" fmla="*/ 10332 h 10630"/>
                <a:gd name="connsiteX92" fmla="*/ 2386 w 10014"/>
                <a:gd name="connsiteY92" fmla="*/ 10430 h 10630"/>
                <a:gd name="connsiteX93" fmla="*/ 359 w 10014"/>
                <a:gd name="connsiteY93" fmla="*/ 10461 h 10630"/>
                <a:gd name="connsiteX94" fmla="*/ 253 w 10014"/>
                <a:gd name="connsiteY94" fmla="*/ 10577 h 10630"/>
                <a:gd name="connsiteX95" fmla="*/ 52 w 10014"/>
                <a:gd name="connsiteY95" fmla="*/ 10575 h 10630"/>
                <a:gd name="connsiteX96" fmla="*/ 14 w 10014"/>
                <a:gd name="connsiteY96" fmla="*/ 0 h 10630"/>
                <a:gd name="connsiteX0" fmla="*/ 14 w 10014"/>
                <a:gd name="connsiteY0" fmla="*/ 0 h 11359"/>
                <a:gd name="connsiteX1" fmla="*/ 6034 w 10014"/>
                <a:gd name="connsiteY1" fmla="*/ 0 h 11359"/>
                <a:gd name="connsiteX2" fmla="*/ 6134 w 10014"/>
                <a:gd name="connsiteY2" fmla="*/ 71 h 11359"/>
                <a:gd name="connsiteX3" fmla="*/ 7854 w 10014"/>
                <a:gd name="connsiteY3" fmla="*/ 142 h 11359"/>
                <a:gd name="connsiteX4" fmla="*/ 6967 w 10014"/>
                <a:gd name="connsiteY4" fmla="*/ 195 h 11359"/>
                <a:gd name="connsiteX5" fmla="*/ 6107 w 10014"/>
                <a:gd name="connsiteY5" fmla="*/ 266 h 11359"/>
                <a:gd name="connsiteX6" fmla="*/ 5981 w 10014"/>
                <a:gd name="connsiteY6" fmla="*/ 334 h 11359"/>
                <a:gd name="connsiteX7" fmla="*/ 6060 w 10014"/>
                <a:gd name="connsiteY7" fmla="*/ 405 h 11359"/>
                <a:gd name="connsiteX8" fmla="*/ 5069 w 10014"/>
                <a:gd name="connsiteY8" fmla="*/ 458 h 11359"/>
                <a:gd name="connsiteX9" fmla="*/ 900 w 10014"/>
                <a:gd name="connsiteY9" fmla="*/ 529 h 11359"/>
                <a:gd name="connsiteX10" fmla="*/ 1005 w 10014"/>
                <a:gd name="connsiteY10" fmla="*/ 600 h 11359"/>
                <a:gd name="connsiteX11" fmla="*/ 1293 w 10014"/>
                <a:gd name="connsiteY11" fmla="*/ 654 h 11359"/>
                <a:gd name="connsiteX12" fmla="*/ 1031 w 10014"/>
                <a:gd name="connsiteY12" fmla="*/ 725 h 11359"/>
                <a:gd name="connsiteX13" fmla="*/ 1996 w 10014"/>
                <a:gd name="connsiteY13" fmla="*/ 792 h 11359"/>
                <a:gd name="connsiteX14" fmla="*/ 2437 w 10014"/>
                <a:gd name="connsiteY14" fmla="*/ 863 h 11359"/>
                <a:gd name="connsiteX15" fmla="*/ 25 w 10014"/>
                <a:gd name="connsiteY15" fmla="*/ 890 h 11359"/>
                <a:gd name="connsiteX16" fmla="*/ 15 w 10014"/>
                <a:gd name="connsiteY16" fmla="*/ 2922 h 11359"/>
                <a:gd name="connsiteX17" fmla="*/ 1734 w 10014"/>
                <a:gd name="connsiteY17" fmla="*/ 3016 h 11359"/>
                <a:gd name="connsiteX18" fmla="*/ 5614 w 10014"/>
                <a:gd name="connsiteY18" fmla="*/ 3087 h 11359"/>
                <a:gd name="connsiteX19" fmla="*/ 1267 w 10014"/>
                <a:gd name="connsiteY19" fmla="*/ 3140 h 11359"/>
                <a:gd name="connsiteX20" fmla="*/ 14 w 10014"/>
                <a:gd name="connsiteY20" fmla="*/ 3214 h 11359"/>
                <a:gd name="connsiteX21" fmla="*/ 4 w 10014"/>
                <a:gd name="connsiteY21" fmla="*/ 4031 h 11359"/>
                <a:gd name="connsiteX22" fmla="*/ 743 w 10014"/>
                <a:gd name="connsiteY22" fmla="*/ 4128 h 11359"/>
                <a:gd name="connsiteX23" fmla="*/ 769 w 10014"/>
                <a:gd name="connsiteY23" fmla="*/ 4199 h 11359"/>
                <a:gd name="connsiteX24" fmla="*/ 900 w 10014"/>
                <a:gd name="connsiteY24" fmla="*/ 4252 h 11359"/>
                <a:gd name="connsiteX25" fmla="*/ 4 w 10014"/>
                <a:gd name="connsiteY25" fmla="*/ 4329 h 11359"/>
                <a:gd name="connsiteX26" fmla="*/ 15 w 10014"/>
                <a:gd name="connsiteY26" fmla="*/ 5480 h 11359"/>
                <a:gd name="connsiteX27" fmla="*/ 407 w 10014"/>
                <a:gd name="connsiteY27" fmla="*/ 5503 h 11359"/>
                <a:gd name="connsiteX28" fmla="*/ 407 w 10014"/>
                <a:gd name="connsiteY28" fmla="*/ 5556 h 11359"/>
                <a:gd name="connsiteX29" fmla="*/ 250 w 10014"/>
                <a:gd name="connsiteY29" fmla="*/ 5627 h 11359"/>
                <a:gd name="connsiteX30" fmla="*/ 198 w 10014"/>
                <a:gd name="connsiteY30" fmla="*/ 5698 h 11359"/>
                <a:gd name="connsiteX31" fmla="*/ 119 w 10014"/>
                <a:gd name="connsiteY31" fmla="*/ 5769 h 11359"/>
                <a:gd name="connsiteX32" fmla="*/ 15 w 10014"/>
                <a:gd name="connsiteY32" fmla="*/ 5800 h 11359"/>
                <a:gd name="connsiteX33" fmla="*/ 15 w 10014"/>
                <a:gd name="connsiteY33" fmla="*/ 6197 h 11359"/>
                <a:gd name="connsiteX34" fmla="*/ 355 w 10014"/>
                <a:gd name="connsiteY34" fmla="*/ 6210 h 11359"/>
                <a:gd name="connsiteX35" fmla="*/ 434 w 10014"/>
                <a:gd name="connsiteY35" fmla="*/ 6281 h 11359"/>
                <a:gd name="connsiteX36" fmla="*/ 302 w 10014"/>
                <a:gd name="connsiteY36" fmla="*/ 6348 h 11359"/>
                <a:gd name="connsiteX37" fmla="*/ 407 w 10014"/>
                <a:gd name="connsiteY37" fmla="*/ 6419 h 11359"/>
                <a:gd name="connsiteX38" fmla="*/ 4 w 10014"/>
                <a:gd name="connsiteY38" fmla="*/ 6503 h 11359"/>
                <a:gd name="connsiteX39" fmla="*/ 4 w 10014"/>
                <a:gd name="connsiteY39" fmla="*/ 6958 h 11359"/>
                <a:gd name="connsiteX40" fmla="*/ 538 w 10014"/>
                <a:gd name="connsiteY40" fmla="*/ 7002 h 11359"/>
                <a:gd name="connsiteX41" fmla="*/ 381 w 10014"/>
                <a:gd name="connsiteY41" fmla="*/ 7073 h 11359"/>
                <a:gd name="connsiteX42" fmla="*/ 565 w 10014"/>
                <a:gd name="connsiteY42" fmla="*/ 7126 h 11359"/>
                <a:gd name="connsiteX43" fmla="*/ 407 w 10014"/>
                <a:gd name="connsiteY43" fmla="*/ 7197 h 11359"/>
                <a:gd name="connsiteX44" fmla="*/ 591 w 10014"/>
                <a:gd name="connsiteY44" fmla="*/ 7268 h 11359"/>
                <a:gd name="connsiteX45" fmla="*/ 2673 w 10014"/>
                <a:gd name="connsiteY45" fmla="*/ 7321 h 11359"/>
                <a:gd name="connsiteX46" fmla="*/ 2227 w 10014"/>
                <a:gd name="connsiteY46" fmla="*/ 7389 h 11359"/>
                <a:gd name="connsiteX47" fmla="*/ 2101 w 10014"/>
                <a:gd name="connsiteY47" fmla="*/ 7460 h 11359"/>
                <a:gd name="connsiteX48" fmla="*/ 3559 w 10014"/>
                <a:gd name="connsiteY48" fmla="*/ 7531 h 11359"/>
                <a:gd name="connsiteX49" fmla="*/ 4366 w 10014"/>
                <a:gd name="connsiteY49" fmla="*/ 7584 h 11359"/>
                <a:gd name="connsiteX50" fmla="*/ 4052 w 10014"/>
                <a:gd name="connsiteY50" fmla="*/ 7655 h 11359"/>
                <a:gd name="connsiteX51" fmla="*/ 2022 w 10014"/>
                <a:gd name="connsiteY51" fmla="*/ 7726 h 11359"/>
                <a:gd name="connsiteX52" fmla="*/ 1708 w 10014"/>
                <a:gd name="connsiteY52" fmla="*/ 7780 h 11359"/>
                <a:gd name="connsiteX53" fmla="*/ 1267 w 10014"/>
                <a:gd name="connsiteY53" fmla="*/ 7851 h 11359"/>
                <a:gd name="connsiteX54" fmla="*/ 1472 w 10014"/>
                <a:gd name="connsiteY54" fmla="*/ 7918 h 11359"/>
                <a:gd name="connsiteX55" fmla="*/ 5483 w 10014"/>
                <a:gd name="connsiteY55" fmla="*/ 7989 h 11359"/>
                <a:gd name="connsiteX56" fmla="*/ 10014 w 10014"/>
                <a:gd name="connsiteY56" fmla="*/ 8043 h 11359"/>
                <a:gd name="connsiteX57" fmla="*/ 4183 w 10014"/>
                <a:gd name="connsiteY57" fmla="*/ 8114 h 11359"/>
                <a:gd name="connsiteX58" fmla="*/ 1760 w 10014"/>
                <a:gd name="connsiteY58" fmla="*/ 8185 h 11359"/>
                <a:gd name="connsiteX59" fmla="*/ 1320 w 10014"/>
                <a:gd name="connsiteY59" fmla="*/ 8238 h 11359"/>
                <a:gd name="connsiteX60" fmla="*/ 4419 w 10014"/>
                <a:gd name="connsiteY60" fmla="*/ 8309 h 11359"/>
                <a:gd name="connsiteX61" fmla="*/ 4288 w 10014"/>
                <a:gd name="connsiteY61" fmla="*/ 8377 h 11359"/>
                <a:gd name="connsiteX62" fmla="*/ 1524 w 10014"/>
                <a:gd name="connsiteY62" fmla="*/ 8430 h 11359"/>
                <a:gd name="connsiteX63" fmla="*/ 512 w 10014"/>
                <a:gd name="connsiteY63" fmla="*/ 8501 h 11359"/>
                <a:gd name="connsiteX64" fmla="*/ 1058 w 10014"/>
                <a:gd name="connsiteY64" fmla="*/ 8572 h 11359"/>
                <a:gd name="connsiteX65" fmla="*/ 276 w 10014"/>
                <a:gd name="connsiteY65" fmla="*/ 8643 h 11359"/>
                <a:gd name="connsiteX66" fmla="*/ 3559 w 10014"/>
                <a:gd name="connsiteY66" fmla="*/ 8696 h 11359"/>
                <a:gd name="connsiteX67" fmla="*/ 407 w 10014"/>
                <a:gd name="connsiteY67" fmla="*/ 8767 h 11359"/>
                <a:gd name="connsiteX68" fmla="*/ 2279 w 10014"/>
                <a:gd name="connsiteY68" fmla="*/ 8838 h 11359"/>
                <a:gd name="connsiteX69" fmla="*/ 302 w 10014"/>
                <a:gd name="connsiteY69" fmla="*/ 8888 h 11359"/>
                <a:gd name="connsiteX70" fmla="*/ 276 w 10014"/>
                <a:gd name="connsiteY70" fmla="*/ 8959 h 11359"/>
                <a:gd name="connsiteX71" fmla="*/ 538 w 10014"/>
                <a:gd name="connsiteY71" fmla="*/ 9030 h 11359"/>
                <a:gd name="connsiteX72" fmla="*/ 329 w 10014"/>
                <a:gd name="connsiteY72" fmla="*/ 9101 h 11359"/>
                <a:gd name="connsiteX73" fmla="*/ 171 w 10014"/>
                <a:gd name="connsiteY73" fmla="*/ 9226 h 11359"/>
                <a:gd name="connsiteX74" fmla="*/ 302 w 10014"/>
                <a:gd name="connsiteY74" fmla="*/ 9297 h 11359"/>
                <a:gd name="connsiteX75" fmla="*/ 381 w 10014"/>
                <a:gd name="connsiteY75" fmla="*/ 9350 h 11359"/>
                <a:gd name="connsiteX76" fmla="*/ 591 w 10014"/>
                <a:gd name="connsiteY76" fmla="*/ 9488 h 11359"/>
                <a:gd name="connsiteX77" fmla="*/ 690 w 10014"/>
                <a:gd name="connsiteY77" fmla="*/ 9542 h 11359"/>
                <a:gd name="connsiteX78" fmla="*/ 2227 w 10014"/>
                <a:gd name="connsiteY78" fmla="*/ 9560 h 11359"/>
                <a:gd name="connsiteX79" fmla="*/ 2856 w 10014"/>
                <a:gd name="connsiteY79" fmla="*/ 9613 h 11359"/>
                <a:gd name="connsiteX80" fmla="*/ 486 w 10014"/>
                <a:gd name="connsiteY80" fmla="*/ 9684 h 11359"/>
                <a:gd name="connsiteX81" fmla="*/ 329 w 10014"/>
                <a:gd name="connsiteY81" fmla="*/ 9755 h 11359"/>
                <a:gd name="connsiteX82" fmla="*/ 538 w 10014"/>
                <a:gd name="connsiteY82" fmla="*/ 9808 h 11359"/>
                <a:gd name="connsiteX83" fmla="*/ 769 w 10014"/>
                <a:gd name="connsiteY83" fmla="*/ 9879 h 11359"/>
                <a:gd name="connsiteX84" fmla="*/ 717 w 10014"/>
                <a:gd name="connsiteY84" fmla="*/ 9947 h 11359"/>
                <a:gd name="connsiteX85" fmla="*/ 1136 w 10014"/>
                <a:gd name="connsiteY85" fmla="*/ 10000 h 11359"/>
                <a:gd name="connsiteX86" fmla="*/ 3287 w 10014"/>
                <a:gd name="connsiteY86" fmla="*/ 10014 h 11359"/>
                <a:gd name="connsiteX87" fmla="*/ 3940 w 10014"/>
                <a:gd name="connsiteY87" fmla="*/ 10106 h 11359"/>
                <a:gd name="connsiteX88" fmla="*/ 4958 w 10014"/>
                <a:gd name="connsiteY88" fmla="*/ 10155 h 11359"/>
                <a:gd name="connsiteX89" fmla="*/ 3480 w 10014"/>
                <a:gd name="connsiteY89" fmla="*/ 10229 h 11359"/>
                <a:gd name="connsiteX90" fmla="*/ 4152 w 10014"/>
                <a:gd name="connsiteY90" fmla="*/ 10283 h 11359"/>
                <a:gd name="connsiteX91" fmla="*/ 3903 w 10014"/>
                <a:gd name="connsiteY91" fmla="*/ 10332 h 11359"/>
                <a:gd name="connsiteX92" fmla="*/ 2386 w 10014"/>
                <a:gd name="connsiteY92" fmla="*/ 10430 h 11359"/>
                <a:gd name="connsiteX93" fmla="*/ 359 w 10014"/>
                <a:gd name="connsiteY93" fmla="*/ 10461 h 11359"/>
                <a:gd name="connsiteX94" fmla="*/ 253 w 10014"/>
                <a:gd name="connsiteY94" fmla="*/ 10577 h 11359"/>
                <a:gd name="connsiteX95" fmla="*/ 263 w 10014"/>
                <a:gd name="connsiteY95" fmla="*/ 10577 h 11359"/>
                <a:gd name="connsiteX96" fmla="*/ 52 w 10014"/>
                <a:gd name="connsiteY96" fmla="*/ 10575 h 11359"/>
                <a:gd name="connsiteX97" fmla="*/ 14 w 10014"/>
                <a:gd name="connsiteY97" fmla="*/ 0 h 11359"/>
                <a:gd name="connsiteX0" fmla="*/ 14 w 10014"/>
                <a:gd name="connsiteY0" fmla="*/ 0 h 11395"/>
                <a:gd name="connsiteX1" fmla="*/ 6034 w 10014"/>
                <a:gd name="connsiteY1" fmla="*/ 0 h 11395"/>
                <a:gd name="connsiteX2" fmla="*/ 6134 w 10014"/>
                <a:gd name="connsiteY2" fmla="*/ 71 h 11395"/>
                <a:gd name="connsiteX3" fmla="*/ 7854 w 10014"/>
                <a:gd name="connsiteY3" fmla="*/ 142 h 11395"/>
                <a:gd name="connsiteX4" fmla="*/ 6967 w 10014"/>
                <a:gd name="connsiteY4" fmla="*/ 195 h 11395"/>
                <a:gd name="connsiteX5" fmla="*/ 6107 w 10014"/>
                <a:gd name="connsiteY5" fmla="*/ 266 h 11395"/>
                <a:gd name="connsiteX6" fmla="*/ 5981 w 10014"/>
                <a:gd name="connsiteY6" fmla="*/ 334 h 11395"/>
                <a:gd name="connsiteX7" fmla="*/ 6060 w 10014"/>
                <a:gd name="connsiteY7" fmla="*/ 405 h 11395"/>
                <a:gd name="connsiteX8" fmla="*/ 5069 w 10014"/>
                <a:gd name="connsiteY8" fmla="*/ 458 h 11395"/>
                <a:gd name="connsiteX9" fmla="*/ 900 w 10014"/>
                <a:gd name="connsiteY9" fmla="*/ 529 h 11395"/>
                <a:gd name="connsiteX10" fmla="*/ 1005 w 10014"/>
                <a:gd name="connsiteY10" fmla="*/ 600 h 11395"/>
                <a:gd name="connsiteX11" fmla="*/ 1293 w 10014"/>
                <a:gd name="connsiteY11" fmla="*/ 654 h 11395"/>
                <a:gd name="connsiteX12" fmla="*/ 1031 w 10014"/>
                <a:gd name="connsiteY12" fmla="*/ 725 h 11395"/>
                <a:gd name="connsiteX13" fmla="*/ 1996 w 10014"/>
                <a:gd name="connsiteY13" fmla="*/ 792 h 11395"/>
                <a:gd name="connsiteX14" fmla="*/ 2437 w 10014"/>
                <a:gd name="connsiteY14" fmla="*/ 863 h 11395"/>
                <a:gd name="connsiteX15" fmla="*/ 25 w 10014"/>
                <a:gd name="connsiteY15" fmla="*/ 890 h 11395"/>
                <a:gd name="connsiteX16" fmla="*/ 15 w 10014"/>
                <a:gd name="connsiteY16" fmla="*/ 2922 h 11395"/>
                <a:gd name="connsiteX17" fmla="*/ 1734 w 10014"/>
                <a:gd name="connsiteY17" fmla="*/ 3016 h 11395"/>
                <a:gd name="connsiteX18" fmla="*/ 5614 w 10014"/>
                <a:gd name="connsiteY18" fmla="*/ 3087 h 11395"/>
                <a:gd name="connsiteX19" fmla="*/ 1267 w 10014"/>
                <a:gd name="connsiteY19" fmla="*/ 3140 h 11395"/>
                <a:gd name="connsiteX20" fmla="*/ 14 w 10014"/>
                <a:gd name="connsiteY20" fmla="*/ 3214 h 11395"/>
                <a:gd name="connsiteX21" fmla="*/ 4 w 10014"/>
                <a:gd name="connsiteY21" fmla="*/ 4031 h 11395"/>
                <a:gd name="connsiteX22" fmla="*/ 743 w 10014"/>
                <a:gd name="connsiteY22" fmla="*/ 4128 h 11395"/>
                <a:gd name="connsiteX23" fmla="*/ 769 w 10014"/>
                <a:gd name="connsiteY23" fmla="*/ 4199 h 11395"/>
                <a:gd name="connsiteX24" fmla="*/ 900 w 10014"/>
                <a:gd name="connsiteY24" fmla="*/ 4252 h 11395"/>
                <a:gd name="connsiteX25" fmla="*/ 4 w 10014"/>
                <a:gd name="connsiteY25" fmla="*/ 4329 h 11395"/>
                <a:gd name="connsiteX26" fmla="*/ 15 w 10014"/>
                <a:gd name="connsiteY26" fmla="*/ 5480 h 11395"/>
                <a:gd name="connsiteX27" fmla="*/ 407 w 10014"/>
                <a:gd name="connsiteY27" fmla="*/ 5503 h 11395"/>
                <a:gd name="connsiteX28" fmla="*/ 407 w 10014"/>
                <a:gd name="connsiteY28" fmla="*/ 5556 h 11395"/>
                <a:gd name="connsiteX29" fmla="*/ 250 w 10014"/>
                <a:gd name="connsiteY29" fmla="*/ 5627 h 11395"/>
                <a:gd name="connsiteX30" fmla="*/ 198 w 10014"/>
                <a:gd name="connsiteY30" fmla="*/ 5698 h 11395"/>
                <a:gd name="connsiteX31" fmla="*/ 119 w 10014"/>
                <a:gd name="connsiteY31" fmla="*/ 5769 h 11395"/>
                <a:gd name="connsiteX32" fmla="*/ 15 w 10014"/>
                <a:gd name="connsiteY32" fmla="*/ 5800 h 11395"/>
                <a:gd name="connsiteX33" fmla="*/ 15 w 10014"/>
                <a:gd name="connsiteY33" fmla="*/ 6197 h 11395"/>
                <a:gd name="connsiteX34" fmla="*/ 355 w 10014"/>
                <a:gd name="connsiteY34" fmla="*/ 6210 h 11395"/>
                <a:gd name="connsiteX35" fmla="*/ 434 w 10014"/>
                <a:gd name="connsiteY35" fmla="*/ 6281 h 11395"/>
                <a:gd name="connsiteX36" fmla="*/ 302 w 10014"/>
                <a:gd name="connsiteY36" fmla="*/ 6348 h 11395"/>
                <a:gd name="connsiteX37" fmla="*/ 407 w 10014"/>
                <a:gd name="connsiteY37" fmla="*/ 6419 h 11395"/>
                <a:gd name="connsiteX38" fmla="*/ 4 w 10014"/>
                <a:gd name="connsiteY38" fmla="*/ 6503 h 11395"/>
                <a:gd name="connsiteX39" fmla="*/ 4 w 10014"/>
                <a:gd name="connsiteY39" fmla="*/ 6958 h 11395"/>
                <a:gd name="connsiteX40" fmla="*/ 538 w 10014"/>
                <a:gd name="connsiteY40" fmla="*/ 7002 h 11395"/>
                <a:gd name="connsiteX41" fmla="*/ 381 w 10014"/>
                <a:gd name="connsiteY41" fmla="*/ 7073 h 11395"/>
                <a:gd name="connsiteX42" fmla="*/ 565 w 10014"/>
                <a:gd name="connsiteY42" fmla="*/ 7126 h 11395"/>
                <a:gd name="connsiteX43" fmla="*/ 407 w 10014"/>
                <a:gd name="connsiteY43" fmla="*/ 7197 h 11395"/>
                <a:gd name="connsiteX44" fmla="*/ 591 w 10014"/>
                <a:gd name="connsiteY44" fmla="*/ 7268 h 11395"/>
                <a:gd name="connsiteX45" fmla="*/ 2673 w 10014"/>
                <a:gd name="connsiteY45" fmla="*/ 7321 h 11395"/>
                <a:gd name="connsiteX46" fmla="*/ 2227 w 10014"/>
                <a:gd name="connsiteY46" fmla="*/ 7389 h 11395"/>
                <a:gd name="connsiteX47" fmla="*/ 2101 w 10014"/>
                <a:gd name="connsiteY47" fmla="*/ 7460 h 11395"/>
                <a:gd name="connsiteX48" fmla="*/ 3559 w 10014"/>
                <a:gd name="connsiteY48" fmla="*/ 7531 h 11395"/>
                <a:gd name="connsiteX49" fmla="*/ 4366 w 10014"/>
                <a:gd name="connsiteY49" fmla="*/ 7584 h 11395"/>
                <a:gd name="connsiteX50" fmla="*/ 4052 w 10014"/>
                <a:gd name="connsiteY50" fmla="*/ 7655 h 11395"/>
                <a:gd name="connsiteX51" fmla="*/ 2022 w 10014"/>
                <a:gd name="connsiteY51" fmla="*/ 7726 h 11395"/>
                <a:gd name="connsiteX52" fmla="*/ 1708 w 10014"/>
                <a:gd name="connsiteY52" fmla="*/ 7780 h 11395"/>
                <a:gd name="connsiteX53" fmla="*/ 1267 w 10014"/>
                <a:gd name="connsiteY53" fmla="*/ 7851 h 11395"/>
                <a:gd name="connsiteX54" fmla="*/ 1472 w 10014"/>
                <a:gd name="connsiteY54" fmla="*/ 7918 h 11395"/>
                <a:gd name="connsiteX55" fmla="*/ 5483 w 10014"/>
                <a:gd name="connsiteY55" fmla="*/ 7989 h 11395"/>
                <a:gd name="connsiteX56" fmla="*/ 10014 w 10014"/>
                <a:gd name="connsiteY56" fmla="*/ 8043 h 11395"/>
                <a:gd name="connsiteX57" fmla="*/ 4183 w 10014"/>
                <a:gd name="connsiteY57" fmla="*/ 8114 h 11395"/>
                <a:gd name="connsiteX58" fmla="*/ 1760 w 10014"/>
                <a:gd name="connsiteY58" fmla="*/ 8185 h 11395"/>
                <a:gd name="connsiteX59" fmla="*/ 1320 w 10014"/>
                <a:gd name="connsiteY59" fmla="*/ 8238 h 11395"/>
                <a:gd name="connsiteX60" fmla="*/ 4419 w 10014"/>
                <a:gd name="connsiteY60" fmla="*/ 8309 h 11395"/>
                <a:gd name="connsiteX61" fmla="*/ 4288 w 10014"/>
                <a:gd name="connsiteY61" fmla="*/ 8377 h 11395"/>
                <a:gd name="connsiteX62" fmla="*/ 1524 w 10014"/>
                <a:gd name="connsiteY62" fmla="*/ 8430 h 11395"/>
                <a:gd name="connsiteX63" fmla="*/ 512 w 10014"/>
                <a:gd name="connsiteY63" fmla="*/ 8501 h 11395"/>
                <a:gd name="connsiteX64" fmla="*/ 1058 w 10014"/>
                <a:gd name="connsiteY64" fmla="*/ 8572 h 11395"/>
                <a:gd name="connsiteX65" fmla="*/ 276 w 10014"/>
                <a:gd name="connsiteY65" fmla="*/ 8643 h 11395"/>
                <a:gd name="connsiteX66" fmla="*/ 3559 w 10014"/>
                <a:gd name="connsiteY66" fmla="*/ 8696 h 11395"/>
                <a:gd name="connsiteX67" fmla="*/ 407 w 10014"/>
                <a:gd name="connsiteY67" fmla="*/ 8767 h 11395"/>
                <a:gd name="connsiteX68" fmla="*/ 2279 w 10014"/>
                <a:gd name="connsiteY68" fmla="*/ 8838 h 11395"/>
                <a:gd name="connsiteX69" fmla="*/ 302 w 10014"/>
                <a:gd name="connsiteY69" fmla="*/ 8888 h 11395"/>
                <a:gd name="connsiteX70" fmla="*/ 276 w 10014"/>
                <a:gd name="connsiteY70" fmla="*/ 8959 h 11395"/>
                <a:gd name="connsiteX71" fmla="*/ 538 w 10014"/>
                <a:gd name="connsiteY71" fmla="*/ 9030 h 11395"/>
                <a:gd name="connsiteX72" fmla="*/ 329 w 10014"/>
                <a:gd name="connsiteY72" fmla="*/ 9101 h 11395"/>
                <a:gd name="connsiteX73" fmla="*/ 171 w 10014"/>
                <a:gd name="connsiteY73" fmla="*/ 9226 h 11395"/>
                <a:gd name="connsiteX74" fmla="*/ 302 w 10014"/>
                <a:gd name="connsiteY74" fmla="*/ 9297 h 11395"/>
                <a:gd name="connsiteX75" fmla="*/ 381 w 10014"/>
                <a:gd name="connsiteY75" fmla="*/ 9350 h 11395"/>
                <a:gd name="connsiteX76" fmla="*/ 591 w 10014"/>
                <a:gd name="connsiteY76" fmla="*/ 9488 h 11395"/>
                <a:gd name="connsiteX77" fmla="*/ 690 w 10014"/>
                <a:gd name="connsiteY77" fmla="*/ 9542 h 11395"/>
                <a:gd name="connsiteX78" fmla="*/ 2227 w 10014"/>
                <a:gd name="connsiteY78" fmla="*/ 9560 h 11395"/>
                <a:gd name="connsiteX79" fmla="*/ 2856 w 10014"/>
                <a:gd name="connsiteY79" fmla="*/ 9613 h 11395"/>
                <a:gd name="connsiteX80" fmla="*/ 486 w 10014"/>
                <a:gd name="connsiteY80" fmla="*/ 9684 h 11395"/>
                <a:gd name="connsiteX81" fmla="*/ 329 w 10014"/>
                <a:gd name="connsiteY81" fmla="*/ 9755 h 11395"/>
                <a:gd name="connsiteX82" fmla="*/ 538 w 10014"/>
                <a:gd name="connsiteY82" fmla="*/ 9808 h 11395"/>
                <a:gd name="connsiteX83" fmla="*/ 769 w 10014"/>
                <a:gd name="connsiteY83" fmla="*/ 9879 h 11395"/>
                <a:gd name="connsiteX84" fmla="*/ 717 w 10014"/>
                <a:gd name="connsiteY84" fmla="*/ 9947 h 11395"/>
                <a:gd name="connsiteX85" fmla="*/ 1136 w 10014"/>
                <a:gd name="connsiteY85" fmla="*/ 10000 h 11395"/>
                <a:gd name="connsiteX86" fmla="*/ 3287 w 10014"/>
                <a:gd name="connsiteY86" fmla="*/ 10014 h 11395"/>
                <a:gd name="connsiteX87" fmla="*/ 3940 w 10014"/>
                <a:gd name="connsiteY87" fmla="*/ 10106 h 11395"/>
                <a:gd name="connsiteX88" fmla="*/ 4958 w 10014"/>
                <a:gd name="connsiteY88" fmla="*/ 10155 h 11395"/>
                <a:gd name="connsiteX89" fmla="*/ 3480 w 10014"/>
                <a:gd name="connsiteY89" fmla="*/ 10229 h 11395"/>
                <a:gd name="connsiteX90" fmla="*/ 4152 w 10014"/>
                <a:gd name="connsiteY90" fmla="*/ 10283 h 11395"/>
                <a:gd name="connsiteX91" fmla="*/ 3903 w 10014"/>
                <a:gd name="connsiteY91" fmla="*/ 10332 h 11395"/>
                <a:gd name="connsiteX92" fmla="*/ 2386 w 10014"/>
                <a:gd name="connsiteY92" fmla="*/ 10430 h 11395"/>
                <a:gd name="connsiteX93" fmla="*/ 359 w 10014"/>
                <a:gd name="connsiteY93" fmla="*/ 10461 h 11395"/>
                <a:gd name="connsiteX94" fmla="*/ 253 w 10014"/>
                <a:gd name="connsiteY94" fmla="*/ 10577 h 11395"/>
                <a:gd name="connsiteX95" fmla="*/ 417 w 10014"/>
                <a:gd name="connsiteY95" fmla="*/ 10712 h 11395"/>
                <a:gd name="connsiteX96" fmla="*/ 52 w 10014"/>
                <a:gd name="connsiteY96" fmla="*/ 10575 h 11395"/>
                <a:gd name="connsiteX97" fmla="*/ 14 w 10014"/>
                <a:gd name="connsiteY97" fmla="*/ 0 h 11395"/>
                <a:gd name="connsiteX0" fmla="*/ 14 w 10014"/>
                <a:gd name="connsiteY0" fmla="*/ 0 h 11399"/>
                <a:gd name="connsiteX1" fmla="*/ 6034 w 10014"/>
                <a:gd name="connsiteY1" fmla="*/ 0 h 11399"/>
                <a:gd name="connsiteX2" fmla="*/ 6134 w 10014"/>
                <a:gd name="connsiteY2" fmla="*/ 71 h 11399"/>
                <a:gd name="connsiteX3" fmla="*/ 7854 w 10014"/>
                <a:gd name="connsiteY3" fmla="*/ 142 h 11399"/>
                <a:gd name="connsiteX4" fmla="*/ 6967 w 10014"/>
                <a:gd name="connsiteY4" fmla="*/ 195 h 11399"/>
                <a:gd name="connsiteX5" fmla="*/ 6107 w 10014"/>
                <a:gd name="connsiteY5" fmla="*/ 266 h 11399"/>
                <a:gd name="connsiteX6" fmla="*/ 5981 w 10014"/>
                <a:gd name="connsiteY6" fmla="*/ 334 h 11399"/>
                <a:gd name="connsiteX7" fmla="*/ 6060 w 10014"/>
                <a:gd name="connsiteY7" fmla="*/ 405 h 11399"/>
                <a:gd name="connsiteX8" fmla="*/ 5069 w 10014"/>
                <a:gd name="connsiteY8" fmla="*/ 458 h 11399"/>
                <a:gd name="connsiteX9" fmla="*/ 900 w 10014"/>
                <a:gd name="connsiteY9" fmla="*/ 529 h 11399"/>
                <a:gd name="connsiteX10" fmla="*/ 1005 w 10014"/>
                <a:gd name="connsiteY10" fmla="*/ 600 h 11399"/>
                <a:gd name="connsiteX11" fmla="*/ 1293 w 10014"/>
                <a:gd name="connsiteY11" fmla="*/ 654 h 11399"/>
                <a:gd name="connsiteX12" fmla="*/ 1031 w 10014"/>
                <a:gd name="connsiteY12" fmla="*/ 725 h 11399"/>
                <a:gd name="connsiteX13" fmla="*/ 1996 w 10014"/>
                <a:gd name="connsiteY13" fmla="*/ 792 h 11399"/>
                <a:gd name="connsiteX14" fmla="*/ 2437 w 10014"/>
                <a:gd name="connsiteY14" fmla="*/ 863 h 11399"/>
                <a:gd name="connsiteX15" fmla="*/ 25 w 10014"/>
                <a:gd name="connsiteY15" fmla="*/ 890 h 11399"/>
                <a:gd name="connsiteX16" fmla="*/ 15 w 10014"/>
                <a:gd name="connsiteY16" fmla="*/ 2922 h 11399"/>
                <a:gd name="connsiteX17" fmla="*/ 1734 w 10014"/>
                <a:gd name="connsiteY17" fmla="*/ 3016 h 11399"/>
                <a:gd name="connsiteX18" fmla="*/ 5614 w 10014"/>
                <a:gd name="connsiteY18" fmla="*/ 3087 h 11399"/>
                <a:gd name="connsiteX19" fmla="*/ 1267 w 10014"/>
                <a:gd name="connsiteY19" fmla="*/ 3140 h 11399"/>
                <a:gd name="connsiteX20" fmla="*/ 14 w 10014"/>
                <a:gd name="connsiteY20" fmla="*/ 3214 h 11399"/>
                <a:gd name="connsiteX21" fmla="*/ 4 w 10014"/>
                <a:gd name="connsiteY21" fmla="*/ 4031 h 11399"/>
                <a:gd name="connsiteX22" fmla="*/ 743 w 10014"/>
                <a:gd name="connsiteY22" fmla="*/ 4128 h 11399"/>
                <a:gd name="connsiteX23" fmla="*/ 769 w 10014"/>
                <a:gd name="connsiteY23" fmla="*/ 4199 h 11399"/>
                <a:gd name="connsiteX24" fmla="*/ 900 w 10014"/>
                <a:gd name="connsiteY24" fmla="*/ 4252 h 11399"/>
                <a:gd name="connsiteX25" fmla="*/ 4 w 10014"/>
                <a:gd name="connsiteY25" fmla="*/ 4329 h 11399"/>
                <a:gd name="connsiteX26" fmla="*/ 15 w 10014"/>
                <a:gd name="connsiteY26" fmla="*/ 5480 h 11399"/>
                <a:gd name="connsiteX27" fmla="*/ 407 w 10014"/>
                <a:gd name="connsiteY27" fmla="*/ 5503 h 11399"/>
                <a:gd name="connsiteX28" fmla="*/ 407 w 10014"/>
                <a:gd name="connsiteY28" fmla="*/ 5556 h 11399"/>
                <a:gd name="connsiteX29" fmla="*/ 250 w 10014"/>
                <a:gd name="connsiteY29" fmla="*/ 5627 h 11399"/>
                <a:gd name="connsiteX30" fmla="*/ 198 w 10014"/>
                <a:gd name="connsiteY30" fmla="*/ 5698 h 11399"/>
                <a:gd name="connsiteX31" fmla="*/ 119 w 10014"/>
                <a:gd name="connsiteY31" fmla="*/ 5769 h 11399"/>
                <a:gd name="connsiteX32" fmla="*/ 15 w 10014"/>
                <a:gd name="connsiteY32" fmla="*/ 5800 h 11399"/>
                <a:gd name="connsiteX33" fmla="*/ 15 w 10014"/>
                <a:gd name="connsiteY33" fmla="*/ 6197 h 11399"/>
                <a:gd name="connsiteX34" fmla="*/ 355 w 10014"/>
                <a:gd name="connsiteY34" fmla="*/ 6210 h 11399"/>
                <a:gd name="connsiteX35" fmla="*/ 434 w 10014"/>
                <a:gd name="connsiteY35" fmla="*/ 6281 h 11399"/>
                <a:gd name="connsiteX36" fmla="*/ 302 w 10014"/>
                <a:gd name="connsiteY36" fmla="*/ 6348 h 11399"/>
                <a:gd name="connsiteX37" fmla="*/ 407 w 10014"/>
                <a:gd name="connsiteY37" fmla="*/ 6419 h 11399"/>
                <a:gd name="connsiteX38" fmla="*/ 4 w 10014"/>
                <a:gd name="connsiteY38" fmla="*/ 6503 h 11399"/>
                <a:gd name="connsiteX39" fmla="*/ 4 w 10014"/>
                <a:gd name="connsiteY39" fmla="*/ 6958 h 11399"/>
                <a:gd name="connsiteX40" fmla="*/ 538 w 10014"/>
                <a:gd name="connsiteY40" fmla="*/ 7002 h 11399"/>
                <a:gd name="connsiteX41" fmla="*/ 381 w 10014"/>
                <a:gd name="connsiteY41" fmla="*/ 7073 h 11399"/>
                <a:gd name="connsiteX42" fmla="*/ 565 w 10014"/>
                <a:gd name="connsiteY42" fmla="*/ 7126 h 11399"/>
                <a:gd name="connsiteX43" fmla="*/ 407 w 10014"/>
                <a:gd name="connsiteY43" fmla="*/ 7197 h 11399"/>
                <a:gd name="connsiteX44" fmla="*/ 591 w 10014"/>
                <a:gd name="connsiteY44" fmla="*/ 7268 h 11399"/>
                <a:gd name="connsiteX45" fmla="*/ 2673 w 10014"/>
                <a:gd name="connsiteY45" fmla="*/ 7321 h 11399"/>
                <a:gd name="connsiteX46" fmla="*/ 2227 w 10014"/>
                <a:gd name="connsiteY46" fmla="*/ 7389 h 11399"/>
                <a:gd name="connsiteX47" fmla="*/ 2101 w 10014"/>
                <a:gd name="connsiteY47" fmla="*/ 7460 h 11399"/>
                <a:gd name="connsiteX48" fmla="*/ 3559 w 10014"/>
                <a:gd name="connsiteY48" fmla="*/ 7531 h 11399"/>
                <a:gd name="connsiteX49" fmla="*/ 4366 w 10014"/>
                <a:gd name="connsiteY49" fmla="*/ 7584 h 11399"/>
                <a:gd name="connsiteX50" fmla="*/ 4052 w 10014"/>
                <a:gd name="connsiteY50" fmla="*/ 7655 h 11399"/>
                <a:gd name="connsiteX51" fmla="*/ 2022 w 10014"/>
                <a:gd name="connsiteY51" fmla="*/ 7726 h 11399"/>
                <a:gd name="connsiteX52" fmla="*/ 1708 w 10014"/>
                <a:gd name="connsiteY52" fmla="*/ 7780 h 11399"/>
                <a:gd name="connsiteX53" fmla="*/ 1267 w 10014"/>
                <a:gd name="connsiteY53" fmla="*/ 7851 h 11399"/>
                <a:gd name="connsiteX54" fmla="*/ 1472 w 10014"/>
                <a:gd name="connsiteY54" fmla="*/ 7918 h 11399"/>
                <a:gd name="connsiteX55" fmla="*/ 5483 w 10014"/>
                <a:gd name="connsiteY55" fmla="*/ 7989 h 11399"/>
                <a:gd name="connsiteX56" fmla="*/ 10014 w 10014"/>
                <a:gd name="connsiteY56" fmla="*/ 8043 h 11399"/>
                <a:gd name="connsiteX57" fmla="*/ 4183 w 10014"/>
                <a:gd name="connsiteY57" fmla="*/ 8114 h 11399"/>
                <a:gd name="connsiteX58" fmla="*/ 1760 w 10014"/>
                <a:gd name="connsiteY58" fmla="*/ 8185 h 11399"/>
                <a:gd name="connsiteX59" fmla="*/ 1320 w 10014"/>
                <a:gd name="connsiteY59" fmla="*/ 8238 h 11399"/>
                <a:gd name="connsiteX60" fmla="*/ 4419 w 10014"/>
                <a:gd name="connsiteY60" fmla="*/ 8309 h 11399"/>
                <a:gd name="connsiteX61" fmla="*/ 4288 w 10014"/>
                <a:gd name="connsiteY61" fmla="*/ 8377 h 11399"/>
                <a:gd name="connsiteX62" fmla="*/ 1524 w 10014"/>
                <a:gd name="connsiteY62" fmla="*/ 8430 h 11399"/>
                <a:gd name="connsiteX63" fmla="*/ 512 w 10014"/>
                <a:gd name="connsiteY63" fmla="*/ 8501 h 11399"/>
                <a:gd name="connsiteX64" fmla="*/ 1058 w 10014"/>
                <a:gd name="connsiteY64" fmla="*/ 8572 h 11399"/>
                <a:gd name="connsiteX65" fmla="*/ 276 w 10014"/>
                <a:gd name="connsiteY65" fmla="*/ 8643 h 11399"/>
                <a:gd name="connsiteX66" fmla="*/ 3559 w 10014"/>
                <a:gd name="connsiteY66" fmla="*/ 8696 h 11399"/>
                <a:gd name="connsiteX67" fmla="*/ 407 w 10014"/>
                <a:gd name="connsiteY67" fmla="*/ 8767 h 11399"/>
                <a:gd name="connsiteX68" fmla="*/ 2279 w 10014"/>
                <a:gd name="connsiteY68" fmla="*/ 8838 h 11399"/>
                <a:gd name="connsiteX69" fmla="*/ 302 w 10014"/>
                <a:gd name="connsiteY69" fmla="*/ 8888 h 11399"/>
                <a:gd name="connsiteX70" fmla="*/ 276 w 10014"/>
                <a:gd name="connsiteY70" fmla="*/ 8959 h 11399"/>
                <a:gd name="connsiteX71" fmla="*/ 538 w 10014"/>
                <a:gd name="connsiteY71" fmla="*/ 9030 h 11399"/>
                <a:gd name="connsiteX72" fmla="*/ 329 w 10014"/>
                <a:gd name="connsiteY72" fmla="*/ 9101 h 11399"/>
                <a:gd name="connsiteX73" fmla="*/ 171 w 10014"/>
                <a:gd name="connsiteY73" fmla="*/ 9226 h 11399"/>
                <a:gd name="connsiteX74" fmla="*/ 302 w 10014"/>
                <a:gd name="connsiteY74" fmla="*/ 9297 h 11399"/>
                <a:gd name="connsiteX75" fmla="*/ 381 w 10014"/>
                <a:gd name="connsiteY75" fmla="*/ 9350 h 11399"/>
                <a:gd name="connsiteX76" fmla="*/ 591 w 10014"/>
                <a:gd name="connsiteY76" fmla="*/ 9488 h 11399"/>
                <a:gd name="connsiteX77" fmla="*/ 690 w 10014"/>
                <a:gd name="connsiteY77" fmla="*/ 9542 h 11399"/>
                <a:gd name="connsiteX78" fmla="*/ 2227 w 10014"/>
                <a:gd name="connsiteY78" fmla="*/ 9560 h 11399"/>
                <a:gd name="connsiteX79" fmla="*/ 2856 w 10014"/>
                <a:gd name="connsiteY79" fmla="*/ 9613 h 11399"/>
                <a:gd name="connsiteX80" fmla="*/ 486 w 10014"/>
                <a:gd name="connsiteY80" fmla="*/ 9684 h 11399"/>
                <a:gd name="connsiteX81" fmla="*/ 329 w 10014"/>
                <a:gd name="connsiteY81" fmla="*/ 9755 h 11399"/>
                <a:gd name="connsiteX82" fmla="*/ 538 w 10014"/>
                <a:gd name="connsiteY82" fmla="*/ 9808 h 11399"/>
                <a:gd name="connsiteX83" fmla="*/ 769 w 10014"/>
                <a:gd name="connsiteY83" fmla="*/ 9879 h 11399"/>
                <a:gd name="connsiteX84" fmla="*/ 717 w 10014"/>
                <a:gd name="connsiteY84" fmla="*/ 9947 h 11399"/>
                <a:gd name="connsiteX85" fmla="*/ 1136 w 10014"/>
                <a:gd name="connsiteY85" fmla="*/ 10000 h 11399"/>
                <a:gd name="connsiteX86" fmla="*/ 3287 w 10014"/>
                <a:gd name="connsiteY86" fmla="*/ 10014 h 11399"/>
                <a:gd name="connsiteX87" fmla="*/ 3940 w 10014"/>
                <a:gd name="connsiteY87" fmla="*/ 10106 h 11399"/>
                <a:gd name="connsiteX88" fmla="*/ 4958 w 10014"/>
                <a:gd name="connsiteY88" fmla="*/ 10155 h 11399"/>
                <a:gd name="connsiteX89" fmla="*/ 3480 w 10014"/>
                <a:gd name="connsiteY89" fmla="*/ 10229 h 11399"/>
                <a:gd name="connsiteX90" fmla="*/ 4152 w 10014"/>
                <a:gd name="connsiteY90" fmla="*/ 10283 h 11399"/>
                <a:gd name="connsiteX91" fmla="*/ 3903 w 10014"/>
                <a:gd name="connsiteY91" fmla="*/ 10332 h 11399"/>
                <a:gd name="connsiteX92" fmla="*/ 2386 w 10014"/>
                <a:gd name="connsiteY92" fmla="*/ 10430 h 11399"/>
                <a:gd name="connsiteX93" fmla="*/ 359 w 10014"/>
                <a:gd name="connsiteY93" fmla="*/ 10461 h 11399"/>
                <a:gd name="connsiteX94" fmla="*/ 253 w 10014"/>
                <a:gd name="connsiteY94" fmla="*/ 10577 h 11399"/>
                <a:gd name="connsiteX95" fmla="*/ 417 w 10014"/>
                <a:gd name="connsiteY95" fmla="*/ 10712 h 11399"/>
                <a:gd name="connsiteX96" fmla="*/ 426 w 10014"/>
                <a:gd name="connsiteY96" fmla="*/ 10711 h 11399"/>
                <a:gd name="connsiteX97" fmla="*/ 52 w 10014"/>
                <a:gd name="connsiteY97" fmla="*/ 10575 h 11399"/>
                <a:gd name="connsiteX98" fmla="*/ 14 w 10014"/>
                <a:gd name="connsiteY98" fmla="*/ 0 h 11399"/>
                <a:gd name="connsiteX0" fmla="*/ 14 w 10014"/>
                <a:gd name="connsiteY0" fmla="*/ 0 h 11429"/>
                <a:gd name="connsiteX1" fmla="*/ 6034 w 10014"/>
                <a:gd name="connsiteY1" fmla="*/ 0 h 11429"/>
                <a:gd name="connsiteX2" fmla="*/ 6134 w 10014"/>
                <a:gd name="connsiteY2" fmla="*/ 71 h 11429"/>
                <a:gd name="connsiteX3" fmla="*/ 7854 w 10014"/>
                <a:gd name="connsiteY3" fmla="*/ 142 h 11429"/>
                <a:gd name="connsiteX4" fmla="*/ 6967 w 10014"/>
                <a:gd name="connsiteY4" fmla="*/ 195 h 11429"/>
                <a:gd name="connsiteX5" fmla="*/ 6107 w 10014"/>
                <a:gd name="connsiteY5" fmla="*/ 266 h 11429"/>
                <a:gd name="connsiteX6" fmla="*/ 5981 w 10014"/>
                <a:gd name="connsiteY6" fmla="*/ 334 h 11429"/>
                <a:gd name="connsiteX7" fmla="*/ 6060 w 10014"/>
                <a:gd name="connsiteY7" fmla="*/ 405 h 11429"/>
                <a:gd name="connsiteX8" fmla="*/ 5069 w 10014"/>
                <a:gd name="connsiteY8" fmla="*/ 458 h 11429"/>
                <a:gd name="connsiteX9" fmla="*/ 900 w 10014"/>
                <a:gd name="connsiteY9" fmla="*/ 529 h 11429"/>
                <a:gd name="connsiteX10" fmla="*/ 1005 w 10014"/>
                <a:gd name="connsiteY10" fmla="*/ 600 h 11429"/>
                <a:gd name="connsiteX11" fmla="*/ 1293 w 10014"/>
                <a:gd name="connsiteY11" fmla="*/ 654 h 11429"/>
                <a:gd name="connsiteX12" fmla="*/ 1031 w 10014"/>
                <a:gd name="connsiteY12" fmla="*/ 725 h 11429"/>
                <a:gd name="connsiteX13" fmla="*/ 1996 w 10014"/>
                <a:gd name="connsiteY13" fmla="*/ 792 h 11429"/>
                <a:gd name="connsiteX14" fmla="*/ 2437 w 10014"/>
                <a:gd name="connsiteY14" fmla="*/ 863 h 11429"/>
                <a:gd name="connsiteX15" fmla="*/ 25 w 10014"/>
                <a:gd name="connsiteY15" fmla="*/ 890 h 11429"/>
                <a:gd name="connsiteX16" fmla="*/ 15 w 10014"/>
                <a:gd name="connsiteY16" fmla="*/ 2922 h 11429"/>
                <a:gd name="connsiteX17" fmla="*/ 1734 w 10014"/>
                <a:gd name="connsiteY17" fmla="*/ 3016 h 11429"/>
                <a:gd name="connsiteX18" fmla="*/ 5614 w 10014"/>
                <a:gd name="connsiteY18" fmla="*/ 3087 h 11429"/>
                <a:gd name="connsiteX19" fmla="*/ 1267 w 10014"/>
                <a:gd name="connsiteY19" fmla="*/ 3140 h 11429"/>
                <a:gd name="connsiteX20" fmla="*/ 14 w 10014"/>
                <a:gd name="connsiteY20" fmla="*/ 3214 h 11429"/>
                <a:gd name="connsiteX21" fmla="*/ 4 w 10014"/>
                <a:gd name="connsiteY21" fmla="*/ 4031 h 11429"/>
                <a:gd name="connsiteX22" fmla="*/ 743 w 10014"/>
                <a:gd name="connsiteY22" fmla="*/ 4128 h 11429"/>
                <a:gd name="connsiteX23" fmla="*/ 769 w 10014"/>
                <a:gd name="connsiteY23" fmla="*/ 4199 h 11429"/>
                <a:gd name="connsiteX24" fmla="*/ 900 w 10014"/>
                <a:gd name="connsiteY24" fmla="*/ 4252 h 11429"/>
                <a:gd name="connsiteX25" fmla="*/ 4 w 10014"/>
                <a:gd name="connsiteY25" fmla="*/ 4329 h 11429"/>
                <a:gd name="connsiteX26" fmla="*/ 15 w 10014"/>
                <a:gd name="connsiteY26" fmla="*/ 5480 h 11429"/>
                <a:gd name="connsiteX27" fmla="*/ 407 w 10014"/>
                <a:gd name="connsiteY27" fmla="*/ 5503 h 11429"/>
                <a:gd name="connsiteX28" fmla="*/ 407 w 10014"/>
                <a:gd name="connsiteY28" fmla="*/ 5556 h 11429"/>
                <a:gd name="connsiteX29" fmla="*/ 250 w 10014"/>
                <a:gd name="connsiteY29" fmla="*/ 5627 h 11429"/>
                <a:gd name="connsiteX30" fmla="*/ 198 w 10014"/>
                <a:gd name="connsiteY30" fmla="*/ 5698 h 11429"/>
                <a:gd name="connsiteX31" fmla="*/ 119 w 10014"/>
                <a:gd name="connsiteY31" fmla="*/ 5769 h 11429"/>
                <a:gd name="connsiteX32" fmla="*/ 15 w 10014"/>
                <a:gd name="connsiteY32" fmla="*/ 5800 h 11429"/>
                <a:gd name="connsiteX33" fmla="*/ 15 w 10014"/>
                <a:gd name="connsiteY33" fmla="*/ 6197 h 11429"/>
                <a:gd name="connsiteX34" fmla="*/ 355 w 10014"/>
                <a:gd name="connsiteY34" fmla="*/ 6210 h 11429"/>
                <a:gd name="connsiteX35" fmla="*/ 434 w 10014"/>
                <a:gd name="connsiteY35" fmla="*/ 6281 h 11429"/>
                <a:gd name="connsiteX36" fmla="*/ 302 w 10014"/>
                <a:gd name="connsiteY36" fmla="*/ 6348 h 11429"/>
                <a:gd name="connsiteX37" fmla="*/ 407 w 10014"/>
                <a:gd name="connsiteY37" fmla="*/ 6419 h 11429"/>
                <a:gd name="connsiteX38" fmla="*/ 4 w 10014"/>
                <a:gd name="connsiteY38" fmla="*/ 6503 h 11429"/>
                <a:gd name="connsiteX39" fmla="*/ 4 w 10014"/>
                <a:gd name="connsiteY39" fmla="*/ 6958 h 11429"/>
                <a:gd name="connsiteX40" fmla="*/ 538 w 10014"/>
                <a:gd name="connsiteY40" fmla="*/ 7002 h 11429"/>
                <a:gd name="connsiteX41" fmla="*/ 381 w 10014"/>
                <a:gd name="connsiteY41" fmla="*/ 7073 h 11429"/>
                <a:gd name="connsiteX42" fmla="*/ 565 w 10014"/>
                <a:gd name="connsiteY42" fmla="*/ 7126 h 11429"/>
                <a:gd name="connsiteX43" fmla="*/ 407 w 10014"/>
                <a:gd name="connsiteY43" fmla="*/ 7197 h 11429"/>
                <a:gd name="connsiteX44" fmla="*/ 591 w 10014"/>
                <a:gd name="connsiteY44" fmla="*/ 7268 h 11429"/>
                <a:gd name="connsiteX45" fmla="*/ 2673 w 10014"/>
                <a:gd name="connsiteY45" fmla="*/ 7321 h 11429"/>
                <a:gd name="connsiteX46" fmla="*/ 2227 w 10014"/>
                <a:gd name="connsiteY46" fmla="*/ 7389 h 11429"/>
                <a:gd name="connsiteX47" fmla="*/ 2101 w 10014"/>
                <a:gd name="connsiteY47" fmla="*/ 7460 h 11429"/>
                <a:gd name="connsiteX48" fmla="*/ 3559 w 10014"/>
                <a:gd name="connsiteY48" fmla="*/ 7531 h 11429"/>
                <a:gd name="connsiteX49" fmla="*/ 4366 w 10014"/>
                <a:gd name="connsiteY49" fmla="*/ 7584 h 11429"/>
                <a:gd name="connsiteX50" fmla="*/ 4052 w 10014"/>
                <a:gd name="connsiteY50" fmla="*/ 7655 h 11429"/>
                <a:gd name="connsiteX51" fmla="*/ 2022 w 10014"/>
                <a:gd name="connsiteY51" fmla="*/ 7726 h 11429"/>
                <a:gd name="connsiteX52" fmla="*/ 1708 w 10014"/>
                <a:gd name="connsiteY52" fmla="*/ 7780 h 11429"/>
                <a:gd name="connsiteX53" fmla="*/ 1267 w 10014"/>
                <a:gd name="connsiteY53" fmla="*/ 7851 h 11429"/>
                <a:gd name="connsiteX54" fmla="*/ 1472 w 10014"/>
                <a:gd name="connsiteY54" fmla="*/ 7918 h 11429"/>
                <a:gd name="connsiteX55" fmla="*/ 5483 w 10014"/>
                <a:gd name="connsiteY55" fmla="*/ 7989 h 11429"/>
                <a:gd name="connsiteX56" fmla="*/ 10014 w 10014"/>
                <a:gd name="connsiteY56" fmla="*/ 8043 h 11429"/>
                <a:gd name="connsiteX57" fmla="*/ 4183 w 10014"/>
                <a:gd name="connsiteY57" fmla="*/ 8114 h 11429"/>
                <a:gd name="connsiteX58" fmla="*/ 1760 w 10014"/>
                <a:gd name="connsiteY58" fmla="*/ 8185 h 11429"/>
                <a:gd name="connsiteX59" fmla="*/ 1320 w 10014"/>
                <a:gd name="connsiteY59" fmla="*/ 8238 h 11429"/>
                <a:gd name="connsiteX60" fmla="*/ 4419 w 10014"/>
                <a:gd name="connsiteY60" fmla="*/ 8309 h 11429"/>
                <a:gd name="connsiteX61" fmla="*/ 4288 w 10014"/>
                <a:gd name="connsiteY61" fmla="*/ 8377 h 11429"/>
                <a:gd name="connsiteX62" fmla="*/ 1524 w 10014"/>
                <a:gd name="connsiteY62" fmla="*/ 8430 h 11429"/>
                <a:gd name="connsiteX63" fmla="*/ 512 w 10014"/>
                <a:gd name="connsiteY63" fmla="*/ 8501 h 11429"/>
                <a:gd name="connsiteX64" fmla="*/ 1058 w 10014"/>
                <a:gd name="connsiteY64" fmla="*/ 8572 h 11429"/>
                <a:gd name="connsiteX65" fmla="*/ 276 w 10014"/>
                <a:gd name="connsiteY65" fmla="*/ 8643 h 11429"/>
                <a:gd name="connsiteX66" fmla="*/ 3559 w 10014"/>
                <a:gd name="connsiteY66" fmla="*/ 8696 h 11429"/>
                <a:gd name="connsiteX67" fmla="*/ 407 w 10014"/>
                <a:gd name="connsiteY67" fmla="*/ 8767 h 11429"/>
                <a:gd name="connsiteX68" fmla="*/ 2279 w 10014"/>
                <a:gd name="connsiteY68" fmla="*/ 8838 h 11429"/>
                <a:gd name="connsiteX69" fmla="*/ 302 w 10014"/>
                <a:gd name="connsiteY69" fmla="*/ 8888 h 11429"/>
                <a:gd name="connsiteX70" fmla="*/ 276 w 10014"/>
                <a:gd name="connsiteY70" fmla="*/ 8959 h 11429"/>
                <a:gd name="connsiteX71" fmla="*/ 538 w 10014"/>
                <a:gd name="connsiteY71" fmla="*/ 9030 h 11429"/>
                <a:gd name="connsiteX72" fmla="*/ 329 w 10014"/>
                <a:gd name="connsiteY72" fmla="*/ 9101 h 11429"/>
                <a:gd name="connsiteX73" fmla="*/ 171 w 10014"/>
                <a:gd name="connsiteY73" fmla="*/ 9226 h 11429"/>
                <a:gd name="connsiteX74" fmla="*/ 302 w 10014"/>
                <a:gd name="connsiteY74" fmla="*/ 9297 h 11429"/>
                <a:gd name="connsiteX75" fmla="*/ 381 w 10014"/>
                <a:gd name="connsiteY75" fmla="*/ 9350 h 11429"/>
                <a:gd name="connsiteX76" fmla="*/ 591 w 10014"/>
                <a:gd name="connsiteY76" fmla="*/ 9488 h 11429"/>
                <a:gd name="connsiteX77" fmla="*/ 690 w 10014"/>
                <a:gd name="connsiteY77" fmla="*/ 9542 h 11429"/>
                <a:gd name="connsiteX78" fmla="*/ 2227 w 10014"/>
                <a:gd name="connsiteY78" fmla="*/ 9560 h 11429"/>
                <a:gd name="connsiteX79" fmla="*/ 2856 w 10014"/>
                <a:gd name="connsiteY79" fmla="*/ 9613 h 11429"/>
                <a:gd name="connsiteX80" fmla="*/ 486 w 10014"/>
                <a:gd name="connsiteY80" fmla="*/ 9684 h 11429"/>
                <a:gd name="connsiteX81" fmla="*/ 329 w 10014"/>
                <a:gd name="connsiteY81" fmla="*/ 9755 h 11429"/>
                <a:gd name="connsiteX82" fmla="*/ 538 w 10014"/>
                <a:gd name="connsiteY82" fmla="*/ 9808 h 11429"/>
                <a:gd name="connsiteX83" fmla="*/ 769 w 10014"/>
                <a:gd name="connsiteY83" fmla="*/ 9879 h 11429"/>
                <a:gd name="connsiteX84" fmla="*/ 717 w 10014"/>
                <a:gd name="connsiteY84" fmla="*/ 9947 h 11429"/>
                <a:gd name="connsiteX85" fmla="*/ 1136 w 10014"/>
                <a:gd name="connsiteY85" fmla="*/ 10000 h 11429"/>
                <a:gd name="connsiteX86" fmla="*/ 3287 w 10014"/>
                <a:gd name="connsiteY86" fmla="*/ 10014 h 11429"/>
                <a:gd name="connsiteX87" fmla="*/ 3940 w 10014"/>
                <a:gd name="connsiteY87" fmla="*/ 10106 h 11429"/>
                <a:gd name="connsiteX88" fmla="*/ 4958 w 10014"/>
                <a:gd name="connsiteY88" fmla="*/ 10155 h 11429"/>
                <a:gd name="connsiteX89" fmla="*/ 3480 w 10014"/>
                <a:gd name="connsiteY89" fmla="*/ 10229 h 11429"/>
                <a:gd name="connsiteX90" fmla="*/ 4152 w 10014"/>
                <a:gd name="connsiteY90" fmla="*/ 10283 h 11429"/>
                <a:gd name="connsiteX91" fmla="*/ 3903 w 10014"/>
                <a:gd name="connsiteY91" fmla="*/ 10332 h 11429"/>
                <a:gd name="connsiteX92" fmla="*/ 2386 w 10014"/>
                <a:gd name="connsiteY92" fmla="*/ 10430 h 11429"/>
                <a:gd name="connsiteX93" fmla="*/ 359 w 10014"/>
                <a:gd name="connsiteY93" fmla="*/ 10461 h 11429"/>
                <a:gd name="connsiteX94" fmla="*/ 253 w 10014"/>
                <a:gd name="connsiteY94" fmla="*/ 10577 h 11429"/>
                <a:gd name="connsiteX95" fmla="*/ 417 w 10014"/>
                <a:gd name="connsiteY95" fmla="*/ 10712 h 11429"/>
                <a:gd name="connsiteX96" fmla="*/ 580 w 10014"/>
                <a:gd name="connsiteY96" fmla="*/ 10815 h 11429"/>
                <a:gd name="connsiteX97" fmla="*/ 52 w 10014"/>
                <a:gd name="connsiteY97" fmla="*/ 10575 h 11429"/>
                <a:gd name="connsiteX98" fmla="*/ 14 w 10014"/>
                <a:gd name="connsiteY98" fmla="*/ 0 h 11429"/>
                <a:gd name="connsiteX0" fmla="*/ 14 w 10014"/>
                <a:gd name="connsiteY0" fmla="*/ 0 h 11430"/>
                <a:gd name="connsiteX1" fmla="*/ 6034 w 10014"/>
                <a:gd name="connsiteY1" fmla="*/ 0 h 11430"/>
                <a:gd name="connsiteX2" fmla="*/ 6134 w 10014"/>
                <a:gd name="connsiteY2" fmla="*/ 71 h 11430"/>
                <a:gd name="connsiteX3" fmla="*/ 7854 w 10014"/>
                <a:gd name="connsiteY3" fmla="*/ 142 h 11430"/>
                <a:gd name="connsiteX4" fmla="*/ 6967 w 10014"/>
                <a:gd name="connsiteY4" fmla="*/ 195 h 11430"/>
                <a:gd name="connsiteX5" fmla="*/ 6107 w 10014"/>
                <a:gd name="connsiteY5" fmla="*/ 266 h 11430"/>
                <a:gd name="connsiteX6" fmla="*/ 5981 w 10014"/>
                <a:gd name="connsiteY6" fmla="*/ 334 h 11430"/>
                <a:gd name="connsiteX7" fmla="*/ 6060 w 10014"/>
                <a:gd name="connsiteY7" fmla="*/ 405 h 11430"/>
                <a:gd name="connsiteX8" fmla="*/ 5069 w 10014"/>
                <a:gd name="connsiteY8" fmla="*/ 458 h 11430"/>
                <a:gd name="connsiteX9" fmla="*/ 900 w 10014"/>
                <a:gd name="connsiteY9" fmla="*/ 529 h 11430"/>
                <a:gd name="connsiteX10" fmla="*/ 1005 w 10014"/>
                <a:gd name="connsiteY10" fmla="*/ 600 h 11430"/>
                <a:gd name="connsiteX11" fmla="*/ 1293 w 10014"/>
                <a:gd name="connsiteY11" fmla="*/ 654 h 11430"/>
                <a:gd name="connsiteX12" fmla="*/ 1031 w 10014"/>
                <a:gd name="connsiteY12" fmla="*/ 725 h 11430"/>
                <a:gd name="connsiteX13" fmla="*/ 1996 w 10014"/>
                <a:gd name="connsiteY13" fmla="*/ 792 h 11430"/>
                <a:gd name="connsiteX14" fmla="*/ 2437 w 10014"/>
                <a:gd name="connsiteY14" fmla="*/ 863 h 11430"/>
                <a:gd name="connsiteX15" fmla="*/ 25 w 10014"/>
                <a:gd name="connsiteY15" fmla="*/ 890 h 11430"/>
                <a:gd name="connsiteX16" fmla="*/ 15 w 10014"/>
                <a:gd name="connsiteY16" fmla="*/ 2922 h 11430"/>
                <a:gd name="connsiteX17" fmla="*/ 1734 w 10014"/>
                <a:gd name="connsiteY17" fmla="*/ 3016 h 11430"/>
                <a:gd name="connsiteX18" fmla="*/ 5614 w 10014"/>
                <a:gd name="connsiteY18" fmla="*/ 3087 h 11430"/>
                <a:gd name="connsiteX19" fmla="*/ 1267 w 10014"/>
                <a:gd name="connsiteY19" fmla="*/ 3140 h 11430"/>
                <a:gd name="connsiteX20" fmla="*/ 14 w 10014"/>
                <a:gd name="connsiteY20" fmla="*/ 3214 h 11430"/>
                <a:gd name="connsiteX21" fmla="*/ 4 w 10014"/>
                <a:gd name="connsiteY21" fmla="*/ 4031 h 11430"/>
                <a:gd name="connsiteX22" fmla="*/ 743 w 10014"/>
                <a:gd name="connsiteY22" fmla="*/ 4128 h 11430"/>
                <a:gd name="connsiteX23" fmla="*/ 769 w 10014"/>
                <a:gd name="connsiteY23" fmla="*/ 4199 h 11430"/>
                <a:gd name="connsiteX24" fmla="*/ 900 w 10014"/>
                <a:gd name="connsiteY24" fmla="*/ 4252 h 11430"/>
                <a:gd name="connsiteX25" fmla="*/ 4 w 10014"/>
                <a:gd name="connsiteY25" fmla="*/ 4329 h 11430"/>
                <a:gd name="connsiteX26" fmla="*/ 15 w 10014"/>
                <a:gd name="connsiteY26" fmla="*/ 5480 h 11430"/>
                <a:gd name="connsiteX27" fmla="*/ 407 w 10014"/>
                <a:gd name="connsiteY27" fmla="*/ 5503 h 11430"/>
                <a:gd name="connsiteX28" fmla="*/ 407 w 10014"/>
                <a:gd name="connsiteY28" fmla="*/ 5556 h 11430"/>
                <a:gd name="connsiteX29" fmla="*/ 250 w 10014"/>
                <a:gd name="connsiteY29" fmla="*/ 5627 h 11430"/>
                <a:gd name="connsiteX30" fmla="*/ 198 w 10014"/>
                <a:gd name="connsiteY30" fmla="*/ 5698 h 11430"/>
                <a:gd name="connsiteX31" fmla="*/ 119 w 10014"/>
                <a:gd name="connsiteY31" fmla="*/ 5769 h 11430"/>
                <a:gd name="connsiteX32" fmla="*/ 15 w 10014"/>
                <a:gd name="connsiteY32" fmla="*/ 5800 h 11430"/>
                <a:gd name="connsiteX33" fmla="*/ 15 w 10014"/>
                <a:gd name="connsiteY33" fmla="*/ 6197 h 11430"/>
                <a:gd name="connsiteX34" fmla="*/ 355 w 10014"/>
                <a:gd name="connsiteY34" fmla="*/ 6210 h 11430"/>
                <a:gd name="connsiteX35" fmla="*/ 434 w 10014"/>
                <a:gd name="connsiteY35" fmla="*/ 6281 h 11430"/>
                <a:gd name="connsiteX36" fmla="*/ 302 w 10014"/>
                <a:gd name="connsiteY36" fmla="*/ 6348 h 11430"/>
                <a:gd name="connsiteX37" fmla="*/ 407 w 10014"/>
                <a:gd name="connsiteY37" fmla="*/ 6419 h 11430"/>
                <a:gd name="connsiteX38" fmla="*/ 4 w 10014"/>
                <a:gd name="connsiteY38" fmla="*/ 6503 h 11430"/>
                <a:gd name="connsiteX39" fmla="*/ 4 w 10014"/>
                <a:gd name="connsiteY39" fmla="*/ 6958 h 11430"/>
                <a:gd name="connsiteX40" fmla="*/ 538 w 10014"/>
                <a:gd name="connsiteY40" fmla="*/ 7002 h 11430"/>
                <a:gd name="connsiteX41" fmla="*/ 381 w 10014"/>
                <a:gd name="connsiteY41" fmla="*/ 7073 h 11430"/>
                <a:gd name="connsiteX42" fmla="*/ 565 w 10014"/>
                <a:gd name="connsiteY42" fmla="*/ 7126 h 11430"/>
                <a:gd name="connsiteX43" fmla="*/ 407 w 10014"/>
                <a:gd name="connsiteY43" fmla="*/ 7197 h 11430"/>
                <a:gd name="connsiteX44" fmla="*/ 591 w 10014"/>
                <a:gd name="connsiteY44" fmla="*/ 7268 h 11430"/>
                <a:gd name="connsiteX45" fmla="*/ 2673 w 10014"/>
                <a:gd name="connsiteY45" fmla="*/ 7321 h 11430"/>
                <a:gd name="connsiteX46" fmla="*/ 2227 w 10014"/>
                <a:gd name="connsiteY46" fmla="*/ 7389 h 11430"/>
                <a:gd name="connsiteX47" fmla="*/ 2101 w 10014"/>
                <a:gd name="connsiteY47" fmla="*/ 7460 h 11430"/>
                <a:gd name="connsiteX48" fmla="*/ 3559 w 10014"/>
                <a:gd name="connsiteY48" fmla="*/ 7531 h 11430"/>
                <a:gd name="connsiteX49" fmla="*/ 4366 w 10014"/>
                <a:gd name="connsiteY49" fmla="*/ 7584 h 11430"/>
                <a:gd name="connsiteX50" fmla="*/ 4052 w 10014"/>
                <a:gd name="connsiteY50" fmla="*/ 7655 h 11430"/>
                <a:gd name="connsiteX51" fmla="*/ 2022 w 10014"/>
                <a:gd name="connsiteY51" fmla="*/ 7726 h 11430"/>
                <a:gd name="connsiteX52" fmla="*/ 1708 w 10014"/>
                <a:gd name="connsiteY52" fmla="*/ 7780 h 11430"/>
                <a:gd name="connsiteX53" fmla="*/ 1267 w 10014"/>
                <a:gd name="connsiteY53" fmla="*/ 7851 h 11430"/>
                <a:gd name="connsiteX54" fmla="*/ 1472 w 10014"/>
                <a:gd name="connsiteY54" fmla="*/ 7918 h 11430"/>
                <a:gd name="connsiteX55" fmla="*/ 5483 w 10014"/>
                <a:gd name="connsiteY55" fmla="*/ 7989 h 11430"/>
                <a:gd name="connsiteX56" fmla="*/ 10014 w 10014"/>
                <a:gd name="connsiteY56" fmla="*/ 8043 h 11430"/>
                <a:gd name="connsiteX57" fmla="*/ 4183 w 10014"/>
                <a:gd name="connsiteY57" fmla="*/ 8114 h 11430"/>
                <a:gd name="connsiteX58" fmla="*/ 1760 w 10014"/>
                <a:gd name="connsiteY58" fmla="*/ 8185 h 11430"/>
                <a:gd name="connsiteX59" fmla="*/ 1320 w 10014"/>
                <a:gd name="connsiteY59" fmla="*/ 8238 h 11430"/>
                <a:gd name="connsiteX60" fmla="*/ 4419 w 10014"/>
                <a:gd name="connsiteY60" fmla="*/ 8309 h 11430"/>
                <a:gd name="connsiteX61" fmla="*/ 4288 w 10014"/>
                <a:gd name="connsiteY61" fmla="*/ 8377 h 11430"/>
                <a:gd name="connsiteX62" fmla="*/ 1524 w 10014"/>
                <a:gd name="connsiteY62" fmla="*/ 8430 h 11430"/>
                <a:gd name="connsiteX63" fmla="*/ 512 w 10014"/>
                <a:gd name="connsiteY63" fmla="*/ 8501 h 11430"/>
                <a:gd name="connsiteX64" fmla="*/ 1058 w 10014"/>
                <a:gd name="connsiteY64" fmla="*/ 8572 h 11430"/>
                <a:gd name="connsiteX65" fmla="*/ 276 w 10014"/>
                <a:gd name="connsiteY65" fmla="*/ 8643 h 11430"/>
                <a:gd name="connsiteX66" fmla="*/ 3559 w 10014"/>
                <a:gd name="connsiteY66" fmla="*/ 8696 h 11430"/>
                <a:gd name="connsiteX67" fmla="*/ 407 w 10014"/>
                <a:gd name="connsiteY67" fmla="*/ 8767 h 11430"/>
                <a:gd name="connsiteX68" fmla="*/ 2279 w 10014"/>
                <a:gd name="connsiteY68" fmla="*/ 8838 h 11430"/>
                <a:gd name="connsiteX69" fmla="*/ 302 w 10014"/>
                <a:gd name="connsiteY69" fmla="*/ 8888 h 11430"/>
                <a:gd name="connsiteX70" fmla="*/ 276 w 10014"/>
                <a:gd name="connsiteY70" fmla="*/ 8959 h 11430"/>
                <a:gd name="connsiteX71" fmla="*/ 538 w 10014"/>
                <a:gd name="connsiteY71" fmla="*/ 9030 h 11430"/>
                <a:gd name="connsiteX72" fmla="*/ 329 w 10014"/>
                <a:gd name="connsiteY72" fmla="*/ 9101 h 11430"/>
                <a:gd name="connsiteX73" fmla="*/ 171 w 10014"/>
                <a:gd name="connsiteY73" fmla="*/ 9226 h 11430"/>
                <a:gd name="connsiteX74" fmla="*/ 302 w 10014"/>
                <a:gd name="connsiteY74" fmla="*/ 9297 h 11430"/>
                <a:gd name="connsiteX75" fmla="*/ 381 w 10014"/>
                <a:gd name="connsiteY75" fmla="*/ 9350 h 11430"/>
                <a:gd name="connsiteX76" fmla="*/ 591 w 10014"/>
                <a:gd name="connsiteY76" fmla="*/ 9488 h 11430"/>
                <a:gd name="connsiteX77" fmla="*/ 690 w 10014"/>
                <a:gd name="connsiteY77" fmla="*/ 9542 h 11430"/>
                <a:gd name="connsiteX78" fmla="*/ 2227 w 10014"/>
                <a:gd name="connsiteY78" fmla="*/ 9560 h 11430"/>
                <a:gd name="connsiteX79" fmla="*/ 2856 w 10014"/>
                <a:gd name="connsiteY79" fmla="*/ 9613 h 11430"/>
                <a:gd name="connsiteX80" fmla="*/ 486 w 10014"/>
                <a:gd name="connsiteY80" fmla="*/ 9684 h 11430"/>
                <a:gd name="connsiteX81" fmla="*/ 329 w 10014"/>
                <a:gd name="connsiteY81" fmla="*/ 9755 h 11430"/>
                <a:gd name="connsiteX82" fmla="*/ 538 w 10014"/>
                <a:gd name="connsiteY82" fmla="*/ 9808 h 11430"/>
                <a:gd name="connsiteX83" fmla="*/ 769 w 10014"/>
                <a:gd name="connsiteY83" fmla="*/ 9879 h 11430"/>
                <a:gd name="connsiteX84" fmla="*/ 717 w 10014"/>
                <a:gd name="connsiteY84" fmla="*/ 9947 h 11430"/>
                <a:gd name="connsiteX85" fmla="*/ 1136 w 10014"/>
                <a:gd name="connsiteY85" fmla="*/ 10000 h 11430"/>
                <a:gd name="connsiteX86" fmla="*/ 3287 w 10014"/>
                <a:gd name="connsiteY86" fmla="*/ 10014 h 11430"/>
                <a:gd name="connsiteX87" fmla="*/ 3940 w 10014"/>
                <a:gd name="connsiteY87" fmla="*/ 10106 h 11430"/>
                <a:gd name="connsiteX88" fmla="*/ 4958 w 10014"/>
                <a:gd name="connsiteY88" fmla="*/ 10155 h 11430"/>
                <a:gd name="connsiteX89" fmla="*/ 3480 w 10014"/>
                <a:gd name="connsiteY89" fmla="*/ 10229 h 11430"/>
                <a:gd name="connsiteX90" fmla="*/ 4152 w 10014"/>
                <a:gd name="connsiteY90" fmla="*/ 10283 h 11430"/>
                <a:gd name="connsiteX91" fmla="*/ 3903 w 10014"/>
                <a:gd name="connsiteY91" fmla="*/ 10332 h 11430"/>
                <a:gd name="connsiteX92" fmla="*/ 2386 w 10014"/>
                <a:gd name="connsiteY92" fmla="*/ 10430 h 11430"/>
                <a:gd name="connsiteX93" fmla="*/ 359 w 10014"/>
                <a:gd name="connsiteY93" fmla="*/ 10461 h 11430"/>
                <a:gd name="connsiteX94" fmla="*/ 253 w 10014"/>
                <a:gd name="connsiteY94" fmla="*/ 10577 h 11430"/>
                <a:gd name="connsiteX95" fmla="*/ 417 w 10014"/>
                <a:gd name="connsiteY95" fmla="*/ 10712 h 11430"/>
                <a:gd name="connsiteX96" fmla="*/ 580 w 10014"/>
                <a:gd name="connsiteY96" fmla="*/ 10815 h 11430"/>
                <a:gd name="connsiteX97" fmla="*/ 542 w 10014"/>
                <a:gd name="connsiteY97" fmla="*/ 10809 h 11430"/>
                <a:gd name="connsiteX98" fmla="*/ 52 w 10014"/>
                <a:gd name="connsiteY98" fmla="*/ 10575 h 11430"/>
                <a:gd name="connsiteX99" fmla="*/ 14 w 10014"/>
                <a:gd name="connsiteY99" fmla="*/ 0 h 11430"/>
                <a:gd name="connsiteX0" fmla="*/ 14 w 10014"/>
                <a:gd name="connsiteY0" fmla="*/ 0 h 11470"/>
                <a:gd name="connsiteX1" fmla="*/ 6034 w 10014"/>
                <a:gd name="connsiteY1" fmla="*/ 0 h 11470"/>
                <a:gd name="connsiteX2" fmla="*/ 6134 w 10014"/>
                <a:gd name="connsiteY2" fmla="*/ 71 h 11470"/>
                <a:gd name="connsiteX3" fmla="*/ 7854 w 10014"/>
                <a:gd name="connsiteY3" fmla="*/ 142 h 11470"/>
                <a:gd name="connsiteX4" fmla="*/ 6967 w 10014"/>
                <a:gd name="connsiteY4" fmla="*/ 195 h 11470"/>
                <a:gd name="connsiteX5" fmla="*/ 6107 w 10014"/>
                <a:gd name="connsiteY5" fmla="*/ 266 h 11470"/>
                <a:gd name="connsiteX6" fmla="*/ 5981 w 10014"/>
                <a:gd name="connsiteY6" fmla="*/ 334 h 11470"/>
                <a:gd name="connsiteX7" fmla="*/ 6060 w 10014"/>
                <a:gd name="connsiteY7" fmla="*/ 405 h 11470"/>
                <a:gd name="connsiteX8" fmla="*/ 5069 w 10014"/>
                <a:gd name="connsiteY8" fmla="*/ 458 h 11470"/>
                <a:gd name="connsiteX9" fmla="*/ 900 w 10014"/>
                <a:gd name="connsiteY9" fmla="*/ 529 h 11470"/>
                <a:gd name="connsiteX10" fmla="*/ 1005 w 10014"/>
                <a:gd name="connsiteY10" fmla="*/ 600 h 11470"/>
                <a:gd name="connsiteX11" fmla="*/ 1293 w 10014"/>
                <a:gd name="connsiteY11" fmla="*/ 654 h 11470"/>
                <a:gd name="connsiteX12" fmla="*/ 1031 w 10014"/>
                <a:gd name="connsiteY12" fmla="*/ 725 h 11470"/>
                <a:gd name="connsiteX13" fmla="*/ 1996 w 10014"/>
                <a:gd name="connsiteY13" fmla="*/ 792 h 11470"/>
                <a:gd name="connsiteX14" fmla="*/ 2437 w 10014"/>
                <a:gd name="connsiteY14" fmla="*/ 863 h 11470"/>
                <a:gd name="connsiteX15" fmla="*/ 25 w 10014"/>
                <a:gd name="connsiteY15" fmla="*/ 890 h 11470"/>
                <a:gd name="connsiteX16" fmla="*/ 15 w 10014"/>
                <a:gd name="connsiteY16" fmla="*/ 2922 h 11470"/>
                <a:gd name="connsiteX17" fmla="*/ 1734 w 10014"/>
                <a:gd name="connsiteY17" fmla="*/ 3016 h 11470"/>
                <a:gd name="connsiteX18" fmla="*/ 5614 w 10014"/>
                <a:gd name="connsiteY18" fmla="*/ 3087 h 11470"/>
                <a:gd name="connsiteX19" fmla="*/ 1267 w 10014"/>
                <a:gd name="connsiteY19" fmla="*/ 3140 h 11470"/>
                <a:gd name="connsiteX20" fmla="*/ 14 w 10014"/>
                <a:gd name="connsiteY20" fmla="*/ 3214 h 11470"/>
                <a:gd name="connsiteX21" fmla="*/ 4 w 10014"/>
                <a:gd name="connsiteY21" fmla="*/ 4031 h 11470"/>
                <a:gd name="connsiteX22" fmla="*/ 743 w 10014"/>
                <a:gd name="connsiteY22" fmla="*/ 4128 h 11470"/>
                <a:gd name="connsiteX23" fmla="*/ 769 w 10014"/>
                <a:gd name="connsiteY23" fmla="*/ 4199 h 11470"/>
                <a:gd name="connsiteX24" fmla="*/ 900 w 10014"/>
                <a:gd name="connsiteY24" fmla="*/ 4252 h 11470"/>
                <a:gd name="connsiteX25" fmla="*/ 4 w 10014"/>
                <a:gd name="connsiteY25" fmla="*/ 4329 h 11470"/>
                <a:gd name="connsiteX26" fmla="*/ 15 w 10014"/>
                <a:gd name="connsiteY26" fmla="*/ 5480 h 11470"/>
                <a:gd name="connsiteX27" fmla="*/ 407 w 10014"/>
                <a:gd name="connsiteY27" fmla="*/ 5503 h 11470"/>
                <a:gd name="connsiteX28" fmla="*/ 407 w 10014"/>
                <a:gd name="connsiteY28" fmla="*/ 5556 h 11470"/>
                <a:gd name="connsiteX29" fmla="*/ 250 w 10014"/>
                <a:gd name="connsiteY29" fmla="*/ 5627 h 11470"/>
                <a:gd name="connsiteX30" fmla="*/ 198 w 10014"/>
                <a:gd name="connsiteY30" fmla="*/ 5698 h 11470"/>
                <a:gd name="connsiteX31" fmla="*/ 119 w 10014"/>
                <a:gd name="connsiteY31" fmla="*/ 5769 h 11470"/>
                <a:gd name="connsiteX32" fmla="*/ 15 w 10014"/>
                <a:gd name="connsiteY32" fmla="*/ 5800 h 11470"/>
                <a:gd name="connsiteX33" fmla="*/ 15 w 10014"/>
                <a:gd name="connsiteY33" fmla="*/ 6197 h 11470"/>
                <a:gd name="connsiteX34" fmla="*/ 355 w 10014"/>
                <a:gd name="connsiteY34" fmla="*/ 6210 h 11470"/>
                <a:gd name="connsiteX35" fmla="*/ 434 w 10014"/>
                <a:gd name="connsiteY35" fmla="*/ 6281 h 11470"/>
                <a:gd name="connsiteX36" fmla="*/ 302 w 10014"/>
                <a:gd name="connsiteY36" fmla="*/ 6348 h 11470"/>
                <a:gd name="connsiteX37" fmla="*/ 407 w 10014"/>
                <a:gd name="connsiteY37" fmla="*/ 6419 h 11470"/>
                <a:gd name="connsiteX38" fmla="*/ 4 w 10014"/>
                <a:gd name="connsiteY38" fmla="*/ 6503 h 11470"/>
                <a:gd name="connsiteX39" fmla="*/ 4 w 10014"/>
                <a:gd name="connsiteY39" fmla="*/ 6958 h 11470"/>
                <a:gd name="connsiteX40" fmla="*/ 538 w 10014"/>
                <a:gd name="connsiteY40" fmla="*/ 7002 h 11470"/>
                <a:gd name="connsiteX41" fmla="*/ 381 w 10014"/>
                <a:gd name="connsiteY41" fmla="*/ 7073 h 11470"/>
                <a:gd name="connsiteX42" fmla="*/ 565 w 10014"/>
                <a:gd name="connsiteY42" fmla="*/ 7126 h 11470"/>
                <a:gd name="connsiteX43" fmla="*/ 407 w 10014"/>
                <a:gd name="connsiteY43" fmla="*/ 7197 h 11470"/>
                <a:gd name="connsiteX44" fmla="*/ 591 w 10014"/>
                <a:gd name="connsiteY44" fmla="*/ 7268 h 11470"/>
                <a:gd name="connsiteX45" fmla="*/ 2673 w 10014"/>
                <a:gd name="connsiteY45" fmla="*/ 7321 h 11470"/>
                <a:gd name="connsiteX46" fmla="*/ 2227 w 10014"/>
                <a:gd name="connsiteY46" fmla="*/ 7389 h 11470"/>
                <a:gd name="connsiteX47" fmla="*/ 2101 w 10014"/>
                <a:gd name="connsiteY47" fmla="*/ 7460 h 11470"/>
                <a:gd name="connsiteX48" fmla="*/ 3559 w 10014"/>
                <a:gd name="connsiteY48" fmla="*/ 7531 h 11470"/>
                <a:gd name="connsiteX49" fmla="*/ 4366 w 10014"/>
                <a:gd name="connsiteY49" fmla="*/ 7584 h 11470"/>
                <a:gd name="connsiteX50" fmla="*/ 4052 w 10014"/>
                <a:gd name="connsiteY50" fmla="*/ 7655 h 11470"/>
                <a:gd name="connsiteX51" fmla="*/ 2022 w 10014"/>
                <a:gd name="connsiteY51" fmla="*/ 7726 h 11470"/>
                <a:gd name="connsiteX52" fmla="*/ 1708 w 10014"/>
                <a:gd name="connsiteY52" fmla="*/ 7780 h 11470"/>
                <a:gd name="connsiteX53" fmla="*/ 1267 w 10014"/>
                <a:gd name="connsiteY53" fmla="*/ 7851 h 11470"/>
                <a:gd name="connsiteX54" fmla="*/ 1472 w 10014"/>
                <a:gd name="connsiteY54" fmla="*/ 7918 h 11470"/>
                <a:gd name="connsiteX55" fmla="*/ 5483 w 10014"/>
                <a:gd name="connsiteY55" fmla="*/ 7989 h 11470"/>
                <a:gd name="connsiteX56" fmla="*/ 10014 w 10014"/>
                <a:gd name="connsiteY56" fmla="*/ 8043 h 11470"/>
                <a:gd name="connsiteX57" fmla="*/ 4183 w 10014"/>
                <a:gd name="connsiteY57" fmla="*/ 8114 h 11470"/>
                <a:gd name="connsiteX58" fmla="*/ 1760 w 10014"/>
                <a:gd name="connsiteY58" fmla="*/ 8185 h 11470"/>
                <a:gd name="connsiteX59" fmla="*/ 1320 w 10014"/>
                <a:gd name="connsiteY59" fmla="*/ 8238 h 11470"/>
                <a:gd name="connsiteX60" fmla="*/ 4419 w 10014"/>
                <a:gd name="connsiteY60" fmla="*/ 8309 h 11470"/>
                <a:gd name="connsiteX61" fmla="*/ 4288 w 10014"/>
                <a:gd name="connsiteY61" fmla="*/ 8377 h 11470"/>
                <a:gd name="connsiteX62" fmla="*/ 1524 w 10014"/>
                <a:gd name="connsiteY62" fmla="*/ 8430 h 11470"/>
                <a:gd name="connsiteX63" fmla="*/ 512 w 10014"/>
                <a:gd name="connsiteY63" fmla="*/ 8501 h 11470"/>
                <a:gd name="connsiteX64" fmla="*/ 1058 w 10014"/>
                <a:gd name="connsiteY64" fmla="*/ 8572 h 11470"/>
                <a:gd name="connsiteX65" fmla="*/ 276 w 10014"/>
                <a:gd name="connsiteY65" fmla="*/ 8643 h 11470"/>
                <a:gd name="connsiteX66" fmla="*/ 3559 w 10014"/>
                <a:gd name="connsiteY66" fmla="*/ 8696 h 11470"/>
                <a:gd name="connsiteX67" fmla="*/ 407 w 10014"/>
                <a:gd name="connsiteY67" fmla="*/ 8767 h 11470"/>
                <a:gd name="connsiteX68" fmla="*/ 2279 w 10014"/>
                <a:gd name="connsiteY68" fmla="*/ 8838 h 11470"/>
                <a:gd name="connsiteX69" fmla="*/ 302 w 10014"/>
                <a:gd name="connsiteY69" fmla="*/ 8888 h 11470"/>
                <a:gd name="connsiteX70" fmla="*/ 276 w 10014"/>
                <a:gd name="connsiteY70" fmla="*/ 8959 h 11470"/>
                <a:gd name="connsiteX71" fmla="*/ 538 w 10014"/>
                <a:gd name="connsiteY71" fmla="*/ 9030 h 11470"/>
                <a:gd name="connsiteX72" fmla="*/ 329 w 10014"/>
                <a:gd name="connsiteY72" fmla="*/ 9101 h 11470"/>
                <a:gd name="connsiteX73" fmla="*/ 171 w 10014"/>
                <a:gd name="connsiteY73" fmla="*/ 9226 h 11470"/>
                <a:gd name="connsiteX74" fmla="*/ 302 w 10014"/>
                <a:gd name="connsiteY74" fmla="*/ 9297 h 11470"/>
                <a:gd name="connsiteX75" fmla="*/ 381 w 10014"/>
                <a:gd name="connsiteY75" fmla="*/ 9350 h 11470"/>
                <a:gd name="connsiteX76" fmla="*/ 591 w 10014"/>
                <a:gd name="connsiteY76" fmla="*/ 9488 h 11470"/>
                <a:gd name="connsiteX77" fmla="*/ 690 w 10014"/>
                <a:gd name="connsiteY77" fmla="*/ 9542 h 11470"/>
                <a:gd name="connsiteX78" fmla="*/ 2227 w 10014"/>
                <a:gd name="connsiteY78" fmla="*/ 9560 h 11470"/>
                <a:gd name="connsiteX79" fmla="*/ 2856 w 10014"/>
                <a:gd name="connsiteY79" fmla="*/ 9613 h 11470"/>
                <a:gd name="connsiteX80" fmla="*/ 486 w 10014"/>
                <a:gd name="connsiteY80" fmla="*/ 9684 h 11470"/>
                <a:gd name="connsiteX81" fmla="*/ 329 w 10014"/>
                <a:gd name="connsiteY81" fmla="*/ 9755 h 11470"/>
                <a:gd name="connsiteX82" fmla="*/ 538 w 10014"/>
                <a:gd name="connsiteY82" fmla="*/ 9808 h 11470"/>
                <a:gd name="connsiteX83" fmla="*/ 769 w 10014"/>
                <a:gd name="connsiteY83" fmla="*/ 9879 h 11470"/>
                <a:gd name="connsiteX84" fmla="*/ 717 w 10014"/>
                <a:gd name="connsiteY84" fmla="*/ 9947 h 11470"/>
                <a:gd name="connsiteX85" fmla="*/ 1136 w 10014"/>
                <a:gd name="connsiteY85" fmla="*/ 10000 h 11470"/>
                <a:gd name="connsiteX86" fmla="*/ 3287 w 10014"/>
                <a:gd name="connsiteY86" fmla="*/ 10014 h 11470"/>
                <a:gd name="connsiteX87" fmla="*/ 3940 w 10014"/>
                <a:gd name="connsiteY87" fmla="*/ 10106 h 11470"/>
                <a:gd name="connsiteX88" fmla="*/ 4958 w 10014"/>
                <a:gd name="connsiteY88" fmla="*/ 10155 h 11470"/>
                <a:gd name="connsiteX89" fmla="*/ 3480 w 10014"/>
                <a:gd name="connsiteY89" fmla="*/ 10229 h 11470"/>
                <a:gd name="connsiteX90" fmla="*/ 4152 w 10014"/>
                <a:gd name="connsiteY90" fmla="*/ 10283 h 11470"/>
                <a:gd name="connsiteX91" fmla="*/ 3903 w 10014"/>
                <a:gd name="connsiteY91" fmla="*/ 10332 h 11470"/>
                <a:gd name="connsiteX92" fmla="*/ 2386 w 10014"/>
                <a:gd name="connsiteY92" fmla="*/ 10430 h 11470"/>
                <a:gd name="connsiteX93" fmla="*/ 359 w 10014"/>
                <a:gd name="connsiteY93" fmla="*/ 10461 h 11470"/>
                <a:gd name="connsiteX94" fmla="*/ 253 w 10014"/>
                <a:gd name="connsiteY94" fmla="*/ 10577 h 11470"/>
                <a:gd name="connsiteX95" fmla="*/ 417 w 10014"/>
                <a:gd name="connsiteY95" fmla="*/ 10712 h 11470"/>
                <a:gd name="connsiteX96" fmla="*/ 580 w 10014"/>
                <a:gd name="connsiteY96" fmla="*/ 10815 h 11470"/>
                <a:gd name="connsiteX97" fmla="*/ 436 w 10014"/>
                <a:gd name="connsiteY97" fmla="*/ 10937 h 11470"/>
                <a:gd name="connsiteX98" fmla="*/ 52 w 10014"/>
                <a:gd name="connsiteY98" fmla="*/ 10575 h 11470"/>
                <a:gd name="connsiteX99" fmla="*/ 14 w 10014"/>
                <a:gd name="connsiteY99" fmla="*/ 0 h 11470"/>
                <a:gd name="connsiteX0" fmla="*/ 14 w 10014"/>
                <a:gd name="connsiteY0" fmla="*/ 0 h 11487"/>
                <a:gd name="connsiteX1" fmla="*/ 6034 w 10014"/>
                <a:gd name="connsiteY1" fmla="*/ 0 h 11487"/>
                <a:gd name="connsiteX2" fmla="*/ 6134 w 10014"/>
                <a:gd name="connsiteY2" fmla="*/ 71 h 11487"/>
                <a:gd name="connsiteX3" fmla="*/ 7854 w 10014"/>
                <a:gd name="connsiteY3" fmla="*/ 142 h 11487"/>
                <a:gd name="connsiteX4" fmla="*/ 6967 w 10014"/>
                <a:gd name="connsiteY4" fmla="*/ 195 h 11487"/>
                <a:gd name="connsiteX5" fmla="*/ 6107 w 10014"/>
                <a:gd name="connsiteY5" fmla="*/ 266 h 11487"/>
                <a:gd name="connsiteX6" fmla="*/ 5981 w 10014"/>
                <a:gd name="connsiteY6" fmla="*/ 334 h 11487"/>
                <a:gd name="connsiteX7" fmla="*/ 6060 w 10014"/>
                <a:gd name="connsiteY7" fmla="*/ 405 h 11487"/>
                <a:gd name="connsiteX8" fmla="*/ 5069 w 10014"/>
                <a:gd name="connsiteY8" fmla="*/ 458 h 11487"/>
                <a:gd name="connsiteX9" fmla="*/ 900 w 10014"/>
                <a:gd name="connsiteY9" fmla="*/ 529 h 11487"/>
                <a:gd name="connsiteX10" fmla="*/ 1005 w 10014"/>
                <a:gd name="connsiteY10" fmla="*/ 600 h 11487"/>
                <a:gd name="connsiteX11" fmla="*/ 1293 w 10014"/>
                <a:gd name="connsiteY11" fmla="*/ 654 h 11487"/>
                <a:gd name="connsiteX12" fmla="*/ 1031 w 10014"/>
                <a:gd name="connsiteY12" fmla="*/ 725 h 11487"/>
                <a:gd name="connsiteX13" fmla="*/ 1996 w 10014"/>
                <a:gd name="connsiteY13" fmla="*/ 792 h 11487"/>
                <a:gd name="connsiteX14" fmla="*/ 2437 w 10014"/>
                <a:gd name="connsiteY14" fmla="*/ 863 h 11487"/>
                <a:gd name="connsiteX15" fmla="*/ 25 w 10014"/>
                <a:gd name="connsiteY15" fmla="*/ 890 h 11487"/>
                <a:gd name="connsiteX16" fmla="*/ 15 w 10014"/>
                <a:gd name="connsiteY16" fmla="*/ 2922 h 11487"/>
                <a:gd name="connsiteX17" fmla="*/ 1734 w 10014"/>
                <a:gd name="connsiteY17" fmla="*/ 3016 h 11487"/>
                <a:gd name="connsiteX18" fmla="*/ 5614 w 10014"/>
                <a:gd name="connsiteY18" fmla="*/ 3087 h 11487"/>
                <a:gd name="connsiteX19" fmla="*/ 1267 w 10014"/>
                <a:gd name="connsiteY19" fmla="*/ 3140 h 11487"/>
                <a:gd name="connsiteX20" fmla="*/ 14 w 10014"/>
                <a:gd name="connsiteY20" fmla="*/ 3214 h 11487"/>
                <a:gd name="connsiteX21" fmla="*/ 4 w 10014"/>
                <a:gd name="connsiteY21" fmla="*/ 4031 h 11487"/>
                <a:gd name="connsiteX22" fmla="*/ 743 w 10014"/>
                <a:gd name="connsiteY22" fmla="*/ 4128 h 11487"/>
                <a:gd name="connsiteX23" fmla="*/ 769 w 10014"/>
                <a:gd name="connsiteY23" fmla="*/ 4199 h 11487"/>
                <a:gd name="connsiteX24" fmla="*/ 900 w 10014"/>
                <a:gd name="connsiteY24" fmla="*/ 4252 h 11487"/>
                <a:gd name="connsiteX25" fmla="*/ 4 w 10014"/>
                <a:gd name="connsiteY25" fmla="*/ 4329 h 11487"/>
                <a:gd name="connsiteX26" fmla="*/ 15 w 10014"/>
                <a:gd name="connsiteY26" fmla="*/ 5480 h 11487"/>
                <a:gd name="connsiteX27" fmla="*/ 407 w 10014"/>
                <a:gd name="connsiteY27" fmla="*/ 5503 h 11487"/>
                <a:gd name="connsiteX28" fmla="*/ 407 w 10014"/>
                <a:gd name="connsiteY28" fmla="*/ 5556 h 11487"/>
                <a:gd name="connsiteX29" fmla="*/ 250 w 10014"/>
                <a:gd name="connsiteY29" fmla="*/ 5627 h 11487"/>
                <a:gd name="connsiteX30" fmla="*/ 198 w 10014"/>
                <a:gd name="connsiteY30" fmla="*/ 5698 h 11487"/>
                <a:gd name="connsiteX31" fmla="*/ 119 w 10014"/>
                <a:gd name="connsiteY31" fmla="*/ 5769 h 11487"/>
                <a:gd name="connsiteX32" fmla="*/ 15 w 10014"/>
                <a:gd name="connsiteY32" fmla="*/ 5800 h 11487"/>
                <a:gd name="connsiteX33" fmla="*/ 15 w 10014"/>
                <a:gd name="connsiteY33" fmla="*/ 6197 h 11487"/>
                <a:gd name="connsiteX34" fmla="*/ 355 w 10014"/>
                <a:gd name="connsiteY34" fmla="*/ 6210 h 11487"/>
                <a:gd name="connsiteX35" fmla="*/ 434 w 10014"/>
                <a:gd name="connsiteY35" fmla="*/ 6281 h 11487"/>
                <a:gd name="connsiteX36" fmla="*/ 302 w 10014"/>
                <a:gd name="connsiteY36" fmla="*/ 6348 h 11487"/>
                <a:gd name="connsiteX37" fmla="*/ 407 w 10014"/>
                <a:gd name="connsiteY37" fmla="*/ 6419 h 11487"/>
                <a:gd name="connsiteX38" fmla="*/ 4 w 10014"/>
                <a:gd name="connsiteY38" fmla="*/ 6503 h 11487"/>
                <a:gd name="connsiteX39" fmla="*/ 4 w 10014"/>
                <a:gd name="connsiteY39" fmla="*/ 6958 h 11487"/>
                <a:gd name="connsiteX40" fmla="*/ 538 w 10014"/>
                <a:gd name="connsiteY40" fmla="*/ 7002 h 11487"/>
                <a:gd name="connsiteX41" fmla="*/ 381 w 10014"/>
                <a:gd name="connsiteY41" fmla="*/ 7073 h 11487"/>
                <a:gd name="connsiteX42" fmla="*/ 565 w 10014"/>
                <a:gd name="connsiteY42" fmla="*/ 7126 h 11487"/>
                <a:gd name="connsiteX43" fmla="*/ 407 w 10014"/>
                <a:gd name="connsiteY43" fmla="*/ 7197 h 11487"/>
                <a:gd name="connsiteX44" fmla="*/ 591 w 10014"/>
                <a:gd name="connsiteY44" fmla="*/ 7268 h 11487"/>
                <a:gd name="connsiteX45" fmla="*/ 2673 w 10014"/>
                <a:gd name="connsiteY45" fmla="*/ 7321 h 11487"/>
                <a:gd name="connsiteX46" fmla="*/ 2227 w 10014"/>
                <a:gd name="connsiteY46" fmla="*/ 7389 h 11487"/>
                <a:gd name="connsiteX47" fmla="*/ 2101 w 10014"/>
                <a:gd name="connsiteY47" fmla="*/ 7460 h 11487"/>
                <a:gd name="connsiteX48" fmla="*/ 3559 w 10014"/>
                <a:gd name="connsiteY48" fmla="*/ 7531 h 11487"/>
                <a:gd name="connsiteX49" fmla="*/ 4366 w 10014"/>
                <a:gd name="connsiteY49" fmla="*/ 7584 h 11487"/>
                <a:gd name="connsiteX50" fmla="*/ 4052 w 10014"/>
                <a:gd name="connsiteY50" fmla="*/ 7655 h 11487"/>
                <a:gd name="connsiteX51" fmla="*/ 2022 w 10014"/>
                <a:gd name="connsiteY51" fmla="*/ 7726 h 11487"/>
                <a:gd name="connsiteX52" fmla="*/ 1708 w 10014"/>
                <a:gd name="connsiteY52" fmla="*/ 7780 h 11487"/>
                <a:gd name="connsiteX53" fmla="*/ 1267 w 10014"/>
                <a:gd name="connsiteY53" fmla="*/ 7851 h 11487"/>
                <a:gd name="connsiteX54" fmla="*/ 1472 w 10014"/>
                <a:gd name="connsiteY54" fmla="*/ 7918 h 11487"/>
                <a:gd name="connsiteX55" fmla="*/ 5483 w 10014"/>
                <a:gd name="connsiteY55" fmla="*/ 7989 h 11487"/>
                <a:gd name="connsiteX56" fmla="*/ 10014 w 10014"/>
                <a:gd name="connsiteY56" fmla="*/ 8043 h 11487"/>
                <a:gd name="connsiteX57" fmla="*/ 4183 w 10014"/>
                <a:gd name="connsiteY57" fmla="*/ 8114 h 11487"/>
                <a:gd name="connsiteX58" fmla="*/ 1760 w 10014"/>
                <a:gd name="connsiteY58" fmla="*/ 8185 h 11487"/>
                <a:gd name="connsiteX59" fmla="*/ 1320 w 10014"/>
                <a:gd name="connsiteY59" fmla="*/ 8238 h 11487"/>
                <a:gd name="connsiteX60" fmla="*/ 4419 w 10014"/>
                <a:gd name="connsiteY60" fmla="*/ 8309 h 11487"/>
                <a:gd name="connsiteX61" fmla="*/ 4288 w 10014"/>
                <a:gd name="connsiteY61" fmla="*/ 8377 h 11487"/>
                <a:gd name="connsiteX62" fmla="*/ 1524 w 10014"/>
                <a:gd name="connsiteY62" fmla="*/ 8430 h 11487"/>
                <a:gd name="connsiteX63" fmla="*/ 512 w 10014"/>
                <a:gd name="connsiteY63" fmla="*/ 8501 h 11487"/>
                <a:gd name="connsiteX64" fmla="*/ 1058 w 10014"/>
                <a:gd name="connsiteY64" fmla="*/ 8572 h 11487"/>
                <a:gd name="connsiteX65" fmla="*/ 276 w 10014"/>
                <a:gd name="connsiteY65" fmla="*/ 8643 h 11487"/>
                <a:gd name="connsiteX66" fmla="*/ 3559 w 10014"/>
                <a:gd name="connsiteY66" fmla="*/ 8696 h 11487"/>
                <a:gd name="connsiteX67" fmla="*/ 407 w 10014"/>
                <a:gd name="connsiteY67" fmla="*/ 8767 h 11487"/>
                <a:gd name="connsiteX68" fmla="*/ 2279 w 10014"/>
                <a:gd name="connsiteY68" fmla="*/ 8838 h 11487"/>
                <a:gd name="connsiteX69" fmla="*/ 302 w 10014"/>
                <a:gd name="connsiteY69" fmla="*/ 8888 h 11487"/>
                <a:gd name="connsiteX70" fmla="*/ 276 w 10014"/>
                <a:gd name="connsiteY70" fmla="*/ 8959 h 11487"/>
                <a:gd name="connsiteX71" fmla="*/ 538 w 10014"/>
                <a:gd name="connsiteY71" fmla="*/ 9030 h 11487"/>
                <a:gd name="connsiteX72" fmla="*/ 329 w 10014"/>
                <a:gd name="connsiteY72" fmla="*/ 9101 h 11487"/>
                <a:gd name="connsiteX73" fmla="*/ 171 w 10014"/>
                <a:gd name="connsiteY73" fmla="*/ 9226 h 11487"/>
                <a:gd name="connsiteX74" fmla="*/ 302 w 10014"/>
                <a:gd name="connsiteY74" fmla="*/ 9297 h 11487"/>
                <a:gd name="connsiteX75" fmla="*/ 381 w 10014"/>
                <a:gd name="connsiteY75" fmla="*/ 9350 h 11487"/>
                <a:gd name="connsiteX76" fmla="*/ 591 w 10014"/>
                <a:gd name="connsiteY76" fmla="*/ 9488 h 11487"/>
                <a:gd name="connsiteX77" fmla="*/ 690 w 10014"/>
                <a:gd name="connsiteY77" fmla="*/ 9542 h 11487"/>
                <a:gd name="connsiteX78" fmla="*/ 2227 w 10014"/>
                <a:gd name="connsiteY78" fmla="*/ 9560 h 11487"/>
                <a:gd name="connsiteX79" fmla="*/ 2856 w 10014"/>
                <a:gd name="connsiteY79" fmla="*/ 9613 h 11487"/>
                <a:gd name="connsiteX80" fmla="*/ 486 w 10014"/>
                <a:gd name="connsiteY80" fmla="*/ 9684 h 11487"/>
                <a:gd name="connsiteX81" fmla="*/ 329 w 10014"/>
                <a:gd name="connsiteY81" fmla="*/ 9755 h 11487"/>
                <a:gd name="connsiteX82" fmla="*/ 538 w 10014"/>
                <a:gd name="connsiteY82" fmla="*/ 9808 h 11487"/>
                <a:gd name="connsiteX83" fmla="*/ 769 w 10014"/>
                <a:gd name="connsiteY83" fmla="*/ 9879 h 11487"/>
                <a:gd name="connsiteX84" fmla="*/ 717 w 10014"/>
                <a:gd name="connsiteY84" fmla="*/ 9947 h 11487"/>
                <a:gd name="connsiteX85" fmla="*/ 1136 w 10014"/>
                <a:gd name="connsiteY85" fmla="*/ 10000 h 11487"/>
                <a:gd name="connsiteX86" fmla="*/ 3287 w 10014"/>
                <a:gd name="connsiteY86" fmla="*/ 10014 h 11487"/>
                <a:gd name="connsiteX87" fmla="*/ 3940 w 10014"/>
                <a:gd name="connsiteY87" fmla="*/ 10106 h 11487"/>
                <a:gd name="connsiteX88" fmla="*/ 4958 w 10014"/>
                <a:gd name="connsiteY88" fmla="*/ 10155 h 11487"/>
                <a:gd name="connsiteX89" fmla="*/ 3480 w 10014"/>
                <a:gd name="connsiteY89" fmla="*/ 10229 h 11487"/>
                <a:gd name="connsiteX90" fmla="*/ 4152 w 10014"/>
                <a:gd name="connsiteY90" fmla="*/ 10283 h 11487"/>
                <a:gd name="connsiteX91" fmla="*/ 3903 w 10014"/>
                <a:gd name="connsiteY91" fmla="*/ 10332 h 11487"/>
                <a:gd name="connsiteX92" fmla="*/ 2386 w 10014"/>
                <a:gd name="connsiteY92" fmla="*/ 10430 h 11487"/>
                <a:gd name="connsiteX93" fmla="*/ 359 w 10014"/>
                <a:gd name="connsiteY93" fmla="*/ 10461 h 11487"/>
                <a:gd name="connsiteX94" fmla="*/ 253 w 10014"/>
                <a:gd name="connsiteY94" fmla="*/ 10577 h 11487"/>
                <a:gd name="connsiteX95" fmla="*/ 417 w 10014"/>
                <a:gd name="connsiteY95" fmla="*/ 10712 h 11487"/>
                <a:gd name="connsiteX96" fmla="*/ 580 w 10014"/>
                <a:gd name="connsiteY96" fmla="*/ 10815 h 11487"/>
                <a:gd name="connsiteX97" fmla="*/ 436 w 10014"/>
                <a:gd name="connsiteY97" fmla="*/ 10937 h 11487"/>
                <a:gd name="connsiteX98" fmla="*/ 90 w 10014"/>
                <a:gd name="connsiteY98" fmla="*/ 10968 h 11487"/>
                <a:gd name="connsiteX99" fmla="*/ 52 w 10014"/>
                <a:gd name="connsiteY99" fmla="*/ 10575 h 11487"/>
                <a:gd name="connsiteX100" fmla="*/ 14 w 10014"/>
                <a:gd name="connsiteY100" fmla="*/ 0 h 11487"/>
                <a:gd name="connsiteX0" fmla="*/ 14 w 10014"/>
                <a:gd name="connsiteY0" fmla="*/ 0 h 11487"/>
                <a:gd name="connsiteX1" fmla="*/ 6034 w 10014"/>
                <a:gd name="connsiteY1" fmla="*/ 0 h 11487"/>
                <a:gd name="connsiteX2" fmla="*/ 6134 w 10014"/>
                <a:gd name="connsiteY2" fmla="*/ 71 h 11487"/>
                <a:gd name="connsiteX3" fmla="*/ 7854 w 10014"/>
                <a:gd name="connsiteY3" fmla="*/ 142 h 11487"/>
                <a:gd name="connsiteX4" fmla="*/ 6967 w 10014"/>
                <a:gd name="connsiteY4" fmla="*/ 195 h 11487"/>
                <a:gd name="connsiteX5" fmla="*/ 6107 w 10014"/>
                <a:gd name="connsiteY5" fmla="*/ 266 h 11487"/>
                <a:gd name="connsiteX6" fmla="*/ 5981 w 10014"/>
                <a:gd name="connsiteY6" fmla="*/ 334 h 11487"/>
                <a:gd name="connsiteX7" fmla="*/ 6060 w 10014"/>
                <a:gd name="connsiteY7" fmla="*/ 405 h 11487"/>
                <a:gd name="connsiteX8" fmla="*/ 5069 w 10014"/>
                <a:gd name="connsiteY8" fmla="*/ 458 h 11487"/>
                <a:gd name="connsiteX9" fmla="*/ 900 w 10014"/>
                <a:gd name="connsiteY9" fmla="*/ 529 h 11487"/>
                <a:gd name="connsiteX10" fmla="*/ 1005 w 10014"/>
                <a:gd name="connsiteY10" fmla="*/ 600 h 11487"/>
                <a:gd name="connsiteX11" fmla="*/ 1293 w 10014"/>
                <a:gd name="connsiteY11" fmla="*/ 654 h 11487"/>
                <a:gd name="connsiteX12" fmla="*/ 1031 w 10014"/>
                <a:gd name="connsiteY12" fmla="*/ 725 h 11487"/>
                <a:gd name="connsiteX13" fmla="*/ 1996 w 10014"/>
                <a:gd name="connsiteY13" fmla="*/ 792 h 11487"/>
                <a:gd name="connsiteX14" fmla="*/ 2437 w 10014"/>
                <a:gd name="connsiteY14" fmla="*/ 863 h 11487"/>
                <a:gd name="connsiteX15" fmla="*/ 25 w 10014"/>
                <a:gd name="connsiteY15" fmla="*/ 890 h 11487"/>
                <a:gd name="connsiteX16" fmla="*/ 15 w 10014"/>
                <a:gd name="connsiteY16" fmla="*/ 2922 h 11487"/>
                <a:gd name="connsiteX17" fmla="*/ 1734 w 10014"/>
                <a:gd name="connsiteY17" fmla="*/ 3016 h 11487"/>
                <a:gd name="connsiteX18" fmla="*/ 5614 w 10014"/>
                <a:gd name="connsiteY18" fmla="*/ 3087 h 11487"/>
                <a:gd name="connsiteX19" fmla="*/ 1267 w 10014"/>
                <a:gd name="connsiteY19" fmla="*/ 3140 h 11487"/>
                <a:gd name="connsiteX20" fmla="*/ 14 w 10014"/>
                <a:gd name="connsiteY20" fmla="*/ 3214 h 11487"/>
                <a:gd name="connsiteX21" fmla="*/ 4 w 10014"/>
                <a:gd name="connsiteY21" fmla="*/ 4031 h 11487"/>
                <a:gd name="connsiteX22" fmla="*/ 743 w 10014"/>
                <a:gd name="connsiteY22" fmla="*/ 4128 h 11487"/>
                <a:gd name="connsiteX23" fmla="*/ 769 w 10014"/>
                <a:gd name="connsiteY23" fmla="*/ 4199 h 11487"/>
                <a:gd name="connsiteX24" fmla="*/ 900 w 10014"/>
                <a:gd name="connsiteY24" fmla="*/ 4252 h 11487"/>
                <a:gd name="connsiteX25" fmla="*/ 4 w 10014"/>
                <a:gd name="connsiteY25" fmla="*/ 4329 h 11487"/>
                <a:gd name="connsiteX26" fmla="*/ 15 w 10014"/>
                <a:gd name="connsiteY26" fmla="*/ 5480 h 11487"/>
                <a:gd name="connsiteX27" fmla="*/ 407 w 10014"/>
                <a:gd name="connsiteY27" fmla="*/ 5503 h 11487"/>
                <a:gd name="connsiteX28" fmla="*/ 407 w 10014"/>
                <a:gd name="connsiteY28" fmla="*/ 5556 h 11487"/>
                <a:gd name="connsiteX29" fmla="*/ 250 w 10014"/>
                <a:gd name="connsiteY29" fmla="*/ 5627 h 11487"/>
                <a:gd name="connsiteX30" fmla="*/ 198 w 10014"/>
                <a:gd name="connsiteY30" fmla="*/ 5698 h 11487"/>
                <a:gd name="connsiteX31" fmla="*/ 119 w 10014"/>
                <a:gd name="connsiteY31" fmla="*/ 5769 h 11487"/>
                <a:gd name="connsiteX32" fmla="*/ 15 w 10014"/>
                <a:gd name="connsiteY32" fmla="*/ 5800 h 11487"/>
                <a:gd name="connsiteX33" fmla="*/ 15 w 10014"/>
                <a:gd name="connsiteY33" fmla="*/ 6197 h 11487"/>
                <a:gd name="connsiteX34" fmla="*/ 355 w 10014"/>
                <a:gd name="connsiteY34" fmla="*/ 6210 h 11487"/>
                <a:gd name="connsiteX35" fmla="*/ 434 w 10014"/>
                <a:gd name="connsiteY35" fmla="*/ 6281 h 11487"/>
                <a:gd name="connsiteX36" fmla="*/ 302 w 10014"/>
                <a:gd name="connsiteY36" fmla="*/ 6348 h 11487"/>
                <a:gd name="connsiteX37" fmla="*/ 407 w 10014"/>
                <a:gd name="connsiteY37" fmla="*/ 6419 h 11487"/>
                <a:gd name="connsiteX38" fmla="*/ 4 w 10014"/>
                <a:gd name="connsiteY38" fmla="*/ 6503 h 11487"/>
                <a:gd name="connsiteX39" fmla="*/ 4 w 10014"/>
                <a:gd name="connsiteY39" fmla="*/ 6958 h 11487"/>
                <a:gd name="connsiteX40" fmla="*/ 538 w 10014"/>
                <a:gd name="connsiteY40" fmla="*/ 7002 h 11487"/>
                <a:gd name="connsiteX41" fmla="*/ 381 w 10014"/>
                <a:gd name="connsiteY41" fmla="*/ 7073 h 11487"/>
                <a:gd name="connsiteX42" fmla="*/ 565 w 10014"/>
                <a:gd name="connsiteY42" fmla="*/ 7126 h 11487"/>
                <a:gd name="connsiteX43" fmla="*/ 407 w 10014"/>
                <a:gd name="connsiteY43" fmla="*/ 7197 h 11487"/>
                <a:gd name="connsiteX44" fmla="*/ 591 w 10014"/>
                <a:gd name="connsiteY44" fmla="*/ 7268 h 11487"/>
                <a:gd name="connsiteX45" fmla="*/ 2673 w 10014"/>
                <a:gd name="connsiteY45" fmla="*/ 7321 h 11487"/>
                <a:gd name="connsiteX46" fmla="*/ 2227 w 10014"/>
                <a:gd name="connsiteY46" fmla="*/ 7389 h 11487"/>
                <a:gd name="connsiteX47" fmla="*/ 2101 w 10014"/>
                <a:gd name="connsiteY47" fmla="*/ 7460 h 11487"/>
                <a:gd name="connsiteX48" fmla="*/ 3559 w 10014"/>
                <a:gd name="connsiteY48" fmla="*/ 7531 h 11487"/>
                <a:gd name="connsiteX49" fmla="*/ 4366 w 10014"/>
                <a:gd name="connsiteY49" fmla="*/ 7584 h 11487"/>
                <a:gd name="connsiteX50" fmla="*/ 4052 w 10014"/>
                <a:gd name="connsiteY50" fmla="*/ 7655 h 11487"/>
                <a:gd name="connsiteX51" fmla="*/ 2022 w 10014"/>
                <a:gd name="connsiteY51" fmla="*/ 7726 h 11487"/>
                <a:gd name="connsiteX52" fmla="*/ 1708 w 10014"/>
                <a:gd name="connsiteY52" fmla="*/ 7780 h 11487"/>
                <a:gd name="connsiteX53" fmla="*/ 1267 w 10014"/>
                <a:gd name="connsiteY53" fmla="*/ 7851 h 11487"/>
                <a:gd name="connsiteX54" fmla="*/ 1472 w 10014"/>
                <a:gd name="connsiteY54" fmla="*/ 7918 h 11487"/>
                <a:gd name="connsiteX55" fmla="*/ 5483 w 10014"/>
                <a:gd name="connsiteY55" fmla="*/ 7989 h 11487"/>
                <a:gd name="connsiteX56" fmla="*/ 10014 w 10014"/>
                <a:gd name="connsiteY56" fmla="*/ 8043 h 11487"/>
                <a:gd name="connsiteX57" fmla="*/ 4183 w 10014"/>
                <a:gd name="connsiteY57" fmla="*/ 8114 h 11487"/>
                <a:gd name="connsiteX58" fmla="*/ 1760 w 10014"/>
                <a:gd name="connsiteY58" fmla="*/ 8185 h 11487"/>
                <a:gd name="connsiteX59" fmla="*/ 1320 w 10014"/>
                <a:gd name="connsiteY59" fmla="*/ 8238 h 11487"/>
                <a:gd name="connsiteX60" fmla="*/ 4419 w 10014"/>
                <a:gd name="connsiteY60" fmla="*/ 8309 h 11487"/>
                <a:gd name="connsiteX61" fmla="*/ 4288 w 10014"/>
                <a:gd name="connsiteY61" fmla="*/ 8377 h 11487"/>
                <a:gd name="connsiteX62" fmla="*/ 1524 w 10014"/>
                <a:gd name="connsiteY62" fmla="*/ 8430 h 11487"/>
                <a:gd name="connsiteX63" fmla="*/ 512 w 10014"/>
                <a:gd name="connsiteY63" fmla="*/ 8501 h 11487"/>
                <a:gd name="connsiteX64" fmla="*/ 1058 w 10014"/>
                <a:gd name="connsiteY64" fmla="*/ 8572 h 11487"/>
                <a:gd name="connsiteX65" fmla="*/ 276 w 10014"/>
                <a:gd name="connsiteY65" fmla="*/ 8643 h 11487"/>
                <a:gd name="connsiteX66" fmla="*/ 3559 w 10014"/>
                <a:gd name="connsiteY66" fmla="*/ 8696 h 11487"/>
                <a:gd name="connsiteX67" fmla="*/ 407 w 10014"/>
                <a:gd name="connsiteY67" fmla="*/ 8767 h 11487"/>
                <a:gd name="connsiteX68" fmla="*/ 2279 w 10014"/>
                <a:gd name="connsiteY68" fmla="*/ 8838 h 11487"/>
                <a:gd name="connsiteX69" fmla="*/ 302 w 10014"/>
                <a:gd name="connsiteY69" fmla="*/ 8888 h 11487"/>
                <a:gd name="connsiteX70" fmla="*/ 276 w 10014"/>
                <a:gd name="connsiteY70" fmla="*/ 8959 h 11487"/>
                <a:gd name="connsiteX71" fmla="*/ 538 w 10014"/>
                <a:gd name="connsiteY71" fmla="*/ 9030 h 11487"/>
                <a:gd name="connsiteX72" fmla="*/ 329 w 10014"/>
                <a:gd name="connsiteY72" fmla="*/ 9101 h 11487"/>
                <a:gd name="connsiteX73" fmla="*/ 171 w 10014"/>
                <a:gd name="connsiteY73" fmla="*/ 9226 h 11487"/>
                <a:gd name="connsiteX74" fmla="*/ 302 w 10014"/>
                <a:gd name="connsiteY74" fmla="*/ 9297 h 11487"/>
                <a:gd name="connsiteX75" fmla="*/ 381 w 10014"/>
                <a:gd name="connsiteY75" fmla="*/ 9350 h 11487"/>
                <a:gd name="connsiteX76" fmla="*/ 591 w 10014"/>
                <a:gd name="connsiteY76" fmla="*/ 9488 h 11487"/>
                <a:gd name="connsiteX77" fmla="*/ 690 w 10014"/>
                <a:gd name="connsiteY77" fmla="*/ 9542 h 11487"/>
                <a:gd name="connsiteX78" fmla="*/ 2227 w 10014"/>
                <a:gd name="connsiteY78" fmla="*/ 9560 h 11487"/>
                <a:gd name="connsiteX79" fmla="*/ 2856 w 10014"/>
                <a:gd name="connsiteY79" fmla="*/ 9613 h 11487"/>
                <a:gd name="connsiteX80" fmla="*/ 486 w 10014"/>
                <a:gd name="connsiteY80" fmla="*/ 9684 h 11487"/>
                <a:gd name="connsiteX81" fmla="*/ 329 w 10014"/>
                <a:gd name="connsiteY81" fmla="*/ 9755 h 11487"/>
                <a:gd name="connsiteX82" fmla="*/ 538 w 10014"/>
                <a:gd name="connsiteY82" fmla="*/ 9808 h 11487"/>
                <a:gd name="connsiteX83" fmla="*/ 769 w 10014"/>
                <a:gd name="connsiteY83" fmla="*/ 9879 h 11487"/>
                <a:gd name="connsiteX84" fmla="*/ 717 w 10014"/>
                <a:gd name="connsiteY84" fmla="*/ 9947 h 11487"/>
                <a:gd name="connsiteX85" fmla="*/ 1136 w 10014"/>
                <a:gd name="connsiteY85" fmla="*/ 10000 h 11487"/>
                <a:gd name="connsiteX86" fmla="*/ 3287 w 10014"/>
                <a:gd name="connsiteY86" fmla="*/ 10014 h 11487"/>
                <a:gd name="connsiteX87" fmla="*/ 3940 w 10014"/>
                <a:gd name="connsiteY87" fmla="*/ 10106 h 11487"/>
                <a:gd name="connsiteX88" fmla="*/ 4958 w 10014"/>
                <a:gd name="connsiteY88" fmla="*/ 10155 h 11487"/>
                <a:gd name="connsiteX89" fmla="*/ 3480 w 10014"/>
                <a:gd name="connsiteY89" fmla="*/ 10229 h 11487"/>
                <a:gd name="connsiteX90" fmla="*/ 4152 w 10014"/>
                <a:gd name="connsiteY90" fmla="*/ 10283 h 11487"/>
                <a:gd name="connsiteX91" fmla="*/ 3903 w 10014"/>
                <a:gd name="connsiteY91" fmla="*/ 10332 h 11487"/>
                <a:gd name="connsiteX92" fmla="*/ 2386 w 10014"/>
                <a:gd name="connsiteY92" fmla="*/ 10430 h 11487"/>
                <a:gd name="connsiteX93" fmla="*/ 359 w 10014"/>
                <a:gd name="connsiteY93" fmla="*/ 10461 h 11487"/>
                <a:gd name="connsiteX94" fmla="*/ 253 w 10014"/>
                <a:gd name="connsiteY94" fmla="*/ 10577 h 11487"/>
                <a:gd name="connsiteX95" fmla="*/ 417 w 10014"/>
                <a:gd name="connsiteY95" fmla="*/ 10712 h 11487"/>
                <a:gd name="connsiteX96" fmla="*/ 580 w 10014"/>
                <a:gd name="connsiteY96" fmla="*/ 10815 h 11487"/>
                <a:gd name="connsiteX97" fmla="*/ 436 w 10014"/>
                <a:gd name="connsiteY97" fmla="*/ 10937 h 11487"/>
                <a:gd name="connsiteX98" fmla="*/ 90 w 10014"/>
                <a:gd name="connsiteY98" fmla="*/ 10968 h 11487"/>
                <a:gd name="connsiteX99" fmla="*/ 52 w 10014"/>
                <a:gd name="connsiteY99" fmla="*/ 10575 h 11487"/>
                <a:gd name="connsiteX100" fmla="*/ 14 w 10014"/>
                <a:gd name="connsiteY100" fmla="*/ 0 h 11487"/>
                <a:gd name="connsiteX0" fmla="*/ 14 w 10014"/>
                <a:gd name="connsiteY0" fmla="*/ 0 h 11487"/>
                <a:gd name="connsiteX1" fmla="*/ 6034 w 10014"/>
                <a:gd name="connsiteY1" fmla="*/ 0 h 11487"/>
                <a:gd name="connsiteX2" fmla="*/ 6134 w 10014"/>
                <a:gd name="connsiteY2" fmla="*/ 71 h 11487"/>
                <a:gd name="connsiteX3" fmla="*/ 7854 w 10014"/>
                <a:gd name="connsiteY3" fmla="*/ 142 h 11487"/>
                <a:gd name="connsiteX4" fmla="*/ 6967 w 10014"/>
                <a:gd name="connsiteY4" fmla="*/ 195 h 11487"/>
                <a:gd name="connsiteX5" fmla="*/ 6107 w 10014"/>
                <a:gd name="connsiteY5" fmla="*/ 266 h 11487"/>
                <a:gd name="connsiteX6" fmla="*/ 5981 w 10014"/>
                <a:gd name="connsiteY6" fmla="*/ 334 h 11487"/>
                <a:gd name="connsiteX7" fmla="*/ 6060 w 10014"/>
                <a:gd name="connsiteY7" fmla="*/ 405 h 11487"/>
                <a:gd name="connsiteX8" fmla="*/ 5069 w 10014"/>
                <a:gd name="connsiteY8" fmla="*/ 458 h 11487"/>
                <a:gd name="connsiteX9" fmla="*/ 900 w 10014"/>
                <a:gd name="connsiteY9" fmla="*/ 529 h 11487"/>
                <a:gd name="connsiteX10" fmla="*/ 1005 w 10014"/>
                <a:gd name="connsiteY10" fmla="*/ 600 h 11487"/>
                <a:gd name="connsiteX11" fmla="*/ 1293 w 10014"/>
                <a:gd name="connsiteY11" fmla="*/ 654 h 11487"/>
                <a:gd name="connsiteX12" fmla="*/ 1031 w 10014"/>
                <a:gd name="connsiteY12" fmla="*/ 725 h 11487"/>
                <a:gd name="connsiteX13" fmla="*/ 1996 w 10014"/>
                <a:gd name="connsiteY13" fmla="*/ 792 h 11487"/>
                <a:gd name="connsiteX14" fmla="*/ 2437 w 10014"/>
                <a:gd name="connsiteY14" fmla="*/ 863 h 11487"/>
                <a:gd name="connsiteX15" fmla="*/ 25 w 10014"/>
                <a:gd name="connsiteY15" fmla="*/ 890 h 11487"/>
                <a:gd name="connsiteX16" fmla="*/ 15 w 10014"/>
                <a:gd name="connsiteY16" fmla="*/ 2922 h 11487"/>
                <a:gd name="connsiteX17" fmla="*/ 1734 w 10014"/>
                <a:gd name="connsiteY17" fmla="*/ 3016 h 11487"/>
                <a:gd name="connsiteX18" fmla="*/ 5614 w 10014"/>
                <a:gd name="connsiteY18" fmla="*/ 3087 h 11487"/>
                <a:gd name="connsiteX19" fmla="*/ 1267 w 10014"/>
                <a:gd name="connsiteY19" fmla="*/ 3140 h 11487"/>
                <a:gd name="connsiteX20" fmla="*/ 14 w 10014"/>
                <a:gd name="connsiteY20" fmla="*/ 3214 h 11487"/>
                <a:gd name="connsiteX21" fmla="*/ 4 w 10014"/>
                <a:gd name="connsiteY21" fmla="*/ 4031 h 11487"/>
                <a:gd name="connsiteX22" fmla="*/ 743 w 10014"/>
                <a:gd name="connsiteY22" fmla="*/ 4128 h 11487"/>
                <a:gd name="connsiteX23" fmla="*/ 769 w 10014"/>
                <a:gd name="connsiteY23" fmla="*/ 4199 h 11487"/>
                <a:gd name="connsiteX24" fmla="*/ 900 w 10014"/>
                <a:gd name="connsiteY24" fmla="*/ 4252 h 11487"/>
                <a:gd name="connsiteX25" fmla="*/ 4 w 10014"/>
                <a:gd name="connsiteY25" fmla="*/ 4329 h 11487"/>
                <a:gd name="connsiteX26" fmla="*/ 15 w 10014"/>
                <a:gd name="connsiteY26" fmla="*/ 5480 h 11487"/>
                <a:gd name="connsiteX27" fmla="*/ 407 w 10014"/>
                <a:gd name="connsiteY27" fmla="*/ 5503 h 11487"/>
                <a:gd name="connsiteX28" fmla="*/ 407 w 10014"/>
                <a:gd name="connsiteY28" fmla="*/ 5556 h 11487"/>
                <a:gd name="connsiteX29" fmla="*/ 250 w 10014"/>
                <a:gd name="connsiteY29" fmla="*/ 5627 h 11487"/>
                <a:gd name="connsiteX30" fmla="*/ 198 w 10014"/>
                <a:gd name="connsiteY30" fmla="*/ 5698 h 11487"/>
                <a:gd name="connsiteX31" fmla="*/ 119 w 10014"/>
                <a:gd name="connsiteY31" fmla="*/ 5769 h 11487"/>
                <a:gd name="connsiteX32" fmla="*/ 15 w 10014"/>
                <a:gd name="connsiteY32" fmla="*/ 5800 h 11487"/>
                <a:gd name="connsiteX33" fmla="*/ 15 w 10014"/>
                <a:gd name="connsiteY33" fmla="*/ 6197 h 11487"/>
                <a:gd name="connsiteX34" fmla="*/ 355 w 10014"/>
                <a:gd name="connsiteY34" fmla="*/ 6210 h 11487"/>
                <a:gd name="connsiteX35" fmla="*/ 434 w 10014"/>
                <a:gd name="connsiteY35" fmla="*/ 6281 h 11487"/>
                <a:gd name="connsiteX36" fmla="*/ 302 w 10014"/>
                <a:gd name="connsiteY36" fmla="*/ 6348 h 11487"/>
                <a:gd name="connsiteX37" fmla="*/ 407 w 10014"/>
                <a:gd name="connsiteY37" fmla="*/ 6419 h 11487"/>
                <a:gd name="connsiteX38" fmla="*/ 4 w 10014"/>
                <a:gd name="connsiteY38" fmla="*/ 6503 h 11487"/>
                <a:gd name="connsiteX39" fmla="*/ 4 w 10014"/>
                <a:gd name="connsiteY39" fmla="*/ 6958 h 11487"/>
                <a:gd name="connsiteX40" fmla="*/ 538 w 10014"/>
                <a:gd name="connsiteY40" fmla="*/ 7002 h 11487"/>
                <a:gd name="connsiteX41" fmla="*/ 381 w 10014"/>
                <a:gd name="connsiteY41" fmla="*/ 7073 h 11487"/>
                <a:gd name="connsiteX42" fmla="*/ 565 w 10014"/>
                <a:gd name="connsiteY42" fmla="*/ 7126 h 11487"/>
                <a:gd name="connsiteX43" fmla="*/ 407 w 10014"/>
                <a:gd name="connsiteY43" fmla="*/ 7197 h 11487"/>
                <a:gd name="connsiteX44" fmla="*/ 591 w 10014"/>
                <a:gd name="connsiteY44" fmla="*/ 7268 h 11487"/>
                <a:gd name="connsiteX45" fmla="*/ 2673 w 10014"/>
                <a:gd name="connsiteY45" fmla="*/ 7321 h 11487"/>
                <a:gd name="connsiteX46" fmla="*/ 2227 w 10014"/>
                <a:gd name="connsiteY46" fmla="*/ 7389 h 11487"/>
                <a:gd name="connsiteX47" fmla="*/ 2101 w 10014"/>
                <a:gd name="connsiteY47" fmla="*/ 7460 h 11487"/>
                <a:gd name="connsiteX48" fmla="*/ 3559 w 10014"/>
                <a:gd name="connsiteY48" fmla="*/ 7531 h 11487"/>
                <a:gd name="connsiteX49" fmla="*/ 4366 w 10014"/>
                <a:gd name="connsiteY49" fmla="*/ 7584 h 11487"/>
                <a:gd name="connsiteX50" fmla="*/ 4052 w 10014"/>
                <a:gd name="connsiteY50" fmla="*/ 7655 h 11487"/>
                <a:gd name="connsiteX51" fmla="*/ 2022 w 10014"/>
                <a:gd name="connsiteY51" fmla="*/ 7726 h 11487"/>
                <a:gd name="connsiteX52" fmla="*/ 1708 w 10014"/>
                <a:gd name="connsiteY52" fmla="*/ 7780 h 11487"/>
                <a:gd name="connsiteX53" fmla="*/ 1267 w 10014"/>
                <a:gd name="connsiteY53" fmla="*/ 7851 h 11487"/>
                <a:gd name="connsiteX54" fmla="*/ 1472 w 10014"/>
                <a:gd name="connsiteY54" fmla="*/ 7918 h 11487"/>
                <a:gd name="connsiteX55" fmla="*/ 5483 w 10014"/>
                <a:gd name="connsiteY55" fmla="*/ 7989 h 11487"/>
                <a:gd name="connsiteX56" fmla="*/ 10014 w 10014"/>
                <a:gd name="connsiteY56" fmla="*/ 8043 h 11487"/>
                <a:gd name="connsiteX57" fmla="*/ 4183 w 10014"/>
                <a:gd name="connsiteY57" fmla="*/ 8114 h 11487"/>
                <a:gd name="connsiteX58" fmla="*/ 1760 w 10014"/>
                <a:gd name="connsiteY58" fmla="*/ 8185 h 11487"/>
                <a:gd name="connsiteX59" fmla="*/ 1320 w 10014"/>
                <a:gd name="connsiteY59" fmla="*/ 8238 h 11487"/>
                <a:gd name="connsiteX60" fmla="*/ 4419 w 10014"/>
                <a:gd name="connsiteY60" fmla="*/ 8309 h 11487"/>
                <a:gd name="connsiteX61" fmla="*/ 4288 w 10014"/>
                <a:gd name="connsiteY61" fmla="*/ 8377 h 11487"/>
                <a:gd name="connsiteX62" fmla="*/ 1524 w 10014"/>
                <a:gd name="connsiteY62" fmla="*/ 8430 h 11487"/>
                <a:gd name="connsiteX63" fmla="*/ 512 w 10014"/>
                <a:gd name="connsiteY63" fmla="*/ 8501 h 11487"/>
                <a:gd name="connsiteX64" fmla="*/ 1058 w 10014"/>
                <a:gd name="connsiteY64" fmla="*/ 8572 h 11487"/>
                <a:gd name="connsiteX65" fmla="*/ 276 w 10014"/>
                <a:gd name="connsiteY65" fmla="*/ 8643 h 11487"/>
                <a:gd name="connsiteX66" fmla="*/ 3559 w 10014"/>
                <a:gd name="connsiteY66" fmla="*/ 8696 h 11487"/>
                <a:gd name="connsiteX67" fmla="*/ 407 w 10014"/>
                <a:gd name="connsiteY67" fmla="*/ 8767 h 11487"/>
                <a:gd name="connsiteX68" fmla="*/ 2279 w 10014"/>
                <a:gd name="connsiteY68" fmla="*/ 8838 h 11487"/>
                <a:gd name="connsiteX69" fmla="*/ 302 w 10014"/>
                <a:gd name="connsiteY69" fmla="*/ 8888 h 11487"/>
                <a:gd name="connsiteX70" fmla="*/ 276 w 10014"/>
                <a:gd name="connsiteY70" fmla="*/ 8959 h 11487"/>
                <a:gd name="connsiteX71" fmla="*/ 538 w 10014"/>
                <a:gd name="connsiteY71" fmla="*/ 9030 h 11487"/>
                <a:gd name="connsiteX72" fmla="*/ 329 w 10014"/>
                <a:gd name="connsiteY72" fmla="*/ 9101 h 11487"/>
                <a:gd name="connsiteX73" fmla="*/ 171 w 10014"/>
                <a:gd name="connsiteY73" fmla="*/ 9226 h 11487"/>
                <a:gd name="connsiteX74" fmla="*/ 302 w 10014"/>
                <a:gd name="connsiteY74" fmla="*/ 9297 h 11487"/>
                <a:gd name="connsiteX75" fmla="*/ 381 w 10014"/>
                <a:gd name="connsiteY75" fmla="*/ 9350 h 11487"/>
                <a:gd name="connsiteX76" fmla="*/ 591 w 10014"/>
                <a:gd name="connsiteY76" fmla="*/ 9488 h 11487"/>
                <a:gd name="connsiteX77" fmla="*/ 690 w 10014"/>
                <a:gd name="connsiteY77" fmla="*/ 9542 h 11487"/>
                <a:gd name="connsiteX78" fmla="*/ 2227 w 10014"/>
                <a:gd name="connsiteY78" fmla="*/ 9560 h 11487"/>
                <a:gd name="connsiteX79" fmla="*/ 2856 w 10014"/>
                <a:gd name="connsiteY79" fmla="*/ 9613 h 11487"/>
                <a:gd name="connsiteX80" fmla="*/ 486 w 10014"/>
                <a:gd name="connsiteY80" fmla="*/ 9684 h 11487"/>
                <a:gd name="connsiteX81" fmla="*/ 329 w 10014"/>
                <a:gd name="connsiteY81" fmla="*/ 9755 h 11487"/>
                <a:gd name="connsiteX82" fmla="*/ 538 w 10014"/>
                <a:gd name="connsiteY82" fmla="*/ 9808 h 11487"/>
                <a:gd name="connsiteX83" fmla="*/ 769 w 10014"/>
                <a:gd name="connsiteY83" fmla="*/ 9879 h 11487"/>
                <a:gd name="connsiteX84" fmla="*/ 717 w 10014"/>
                <a:gd name="connsiteY84" fmla="*/ 9947 h 11487"/>
                <a:gd name="connsiteX85" fmla="*/ 1136 w 10014"/>
                <a:gd name="connsiteY85" fmla="*/ 10000 h 11487"/>
                <a:gd name="connsiteX86" fmla="*/ 3287 w 10014"/>
                <a:gd name="connsiteY86" fmla="*/ 10014 h 11487"/>
                <a:gd name="connsiteX87" fmla="*/ 3940 w 10014"/>
                <a:gd name="connsiteY87" fmla="*/ 10106 h 11487"/>
                <a:gd name="connsiteX88" fmla="*/ 4958 w 10014"/>
                <a:gd name="connsiteY88" fmla="*/ 10155 h 11487"/>
                <a:gd name="connsiteX89" fmla="*/ 3480 w 10014"/>
                <a:gd name="connsiteY89" fmla="*/ 10229 h 11487"/>
                <a:gd name="connsiteX90" fmla="*/ 4152 w 10014"/>
                <a:gd name="connsiteY90" fmla="*/ 10283 h 11487"/>
                <a:gd name="connsiteX91" fmla="*/ 3903 w 10014"/>
                <a:gd name="connsiteY91" fmla="*/ 10332 h 11487"/>
                <a:gd name="connsiteX92" fmla="*/ 2386 w 10014"/>
                <a:gd name="connsiteY92" fmla="*/ 10430 h 11487"/>
                <a:gd name="connsiteX93" fmla="*/ 359 w 10014"/>
                <a:gd name="connsiteY93" fmla="*/ 10461 h 11487"/>
                <a:gd name="connsiteX94" fmla="*/ 253 w 10014"/>
                <a:gd name="connsiteY94" fmla="*/ 10577 h 11487"/>
                <a:gd name="connsiteX95" fmla="*/ 417 w 10014"/>
                <a:gd name="connsiteY95" fmla="*/ 10712 h 11487"/>
                <a:gd name="connsiteX96" fmla="*/ 580 w 10014"/>
                <a:gd name="connsiteY96" fmla="*/ 10815 h 11487"/>
                <a:gd name="connsiteX97" fmla="*/ 436 w 10014"/>
                <a:gd name="connsiteY97" fmla="*/ 10937 h 11487"/>
                <a:gd name="connsiteX98" fmla="*/ 61 w 10014"/>
                <a:gd name="connsiteY98" fmla="*/ 10968 h 11487"/>
                <a:gd name="connsiteX99" fmla="*/ 52 w 10014"/>
                <a:gd name="connsiteY99" fmla="*/ 10575 h 11487"/>
                <a:gd name="connsiteX100" fmla="*/ 14 w 10014"/>
                <a:gd name="connsiteY100" fmla="*/ 0 h 11487"/>
                <a:gd name="connsiteX0" fmla="*/ 14 w 10014"/>
                <a:gd name="connsiteY0" fmla="*/ 0 h 11650"/>
                <a:gd name="connsiteX1" fmla="*/ 6034 w 10014"/>
                <a:gd name="connsiteY1" fmla="*/ 0 h 11650"/>
                <a:gd name="connsiteX2" fmla="*/ 6134 w 10014"/>
                <a:gd name="connsiteY2" fmla="*/ 71 h 11650"/>
                <a:gd name="connsiteX3" fmla="*/ 7854 w 10014"/>
                <a:gd name="connsiteY3" fmla="*/ 142 h 11650"/>
                <a:gd name="connsiteX4" fmla="*/ 6967 w 10014"/>
                <a:gd name="connsiteY4" fmla="*/ 195 h 11650"/>
                <a:gd name="connsiteX5" fmla="*/ 6107 w 10014"/>
                <a:gd name="connsiteY5" fmla="*/ 266 h 11650"/>
                <a:gd name="connsiteX6" fmla="*/ 5981 w 10014"/>
                <a:gd name="connsiteY6" fmla="*/ 334 h 11650"/>
                <a:gd name="connsiteX7" fmla="*/ 6060 w 10014"/>
                <a:gd name="connsiteY7" fmla="*/ 405 h 11650"/>
                <a:gd name="connsiteX8" fmla="*/ 5069 w 10014"/>
                <a:gd name="connsiteY8" fmla="*/ 458 h 11650"/>
                <a:gd name="connsiteX9" fmla="*/ 900 w 10014"/>
                <a:gd name="connsiteY9" fmla="*/ 529 h 11650"/>
                <a:gd name="connsiteX10" fmla="*/ 1005 w 10014"/>
                <a:gd name="connsiteY10" fmla="*/ 600 h 11650"/>
                <a:gd name="connsiteX11" fmla="*/ 1293 w 10014"/>
                <a:gd name="connsiteY11" fmla="*/ 654 h 11650"/>
                <a:gd name="connsiteX12" fmla="*/ 1031 w 10014"/>
                <a:gd name="connsiteY12" fmla="*/ 725 h 11650"/>
                <a:gd name="connsiteX13" fmla="*/ 1996 w 10014"/>
                <a:gd name="connsiteY13" fmla="*/ 792 h 11650"/>
                <a:gd name="connsiteX14" fmla="*/ 2437 w 10014"/>
                <a:gd name="connsiteY14" fmla="*/ 863 h 11650"/>
                <a:gd name="connsiteX15" fmla="*/ 25 w 10014"/>
                <a:gd name="connsiteY15" fmla="*/ 890 h 11650"/>
                <a:gd name="connsiteX16" fmla="*/ 15 w 10014"/>
                <a:gd name="connsiteY16" fmla="*/ 2922 h 11650"/>
                <a:gd name="connsiteX17" fmla="*/ 1734 w 10014"/>
                <a:gd name="connsiteY17" fmla="*/ 3016 h 11650"/>
                <a:gd name="connsiteX18" fmla="*/ 5614 w 10014"/>
                <a:gd name="connsiteY18" fmla="*/ 3087 h 11650"/>
                <a:gd name="connsiteX19" fmla="*/ 1267 w 10014"/>
                <a:gd name="connsiteY19" fmla="*/ 3140 h 11650"/>
                <a:gd name="connsiteX20" fmla="*/ 14 w 10014"/>
                <a:gd name="connsiteY20" fmla="*/ 3214 h 11650"/>
                <a:gd name="connsiteX21" fmla="*/ 4 w 10014"/>
                <a:gd name="connsiteY21" fmla="*/ 4031 h 11650"/>
                <a:gd name="connsiteX22" fmla="*/ 743 w 10014"/>
                <a:gd name="connsiteY22" fmla="*/ 4128 h 11650"/>
                <a:gd name="connsiteX23" fmla="*/ 769 w 10014"/>
                <a:gd name="connsiteY23" fmla="*/ 4199 h 11650"/>
                <a:gd name="connsiteX24" fmla="*/ 900 w 10014"/>
                <a:gd name="connsiteY24" fmla="*/ 4252 h 11650"/>
                <a:gd name="connsiteX25" fmla="*/ 4 w 10014"/>
                <a:gd name="connsiteY25" fmla="*/ 4329 h 11650"/>
                <a:gd name="connsiteX26" fmla="*/ 15 w 10014"/>
                <a:gd name="connsiteY26" fmla="*/ 5480 h 11650"/>
                <a:gd name="connsiteX27" fmla="*/ 407 w 10014"/>
                <a:gd name="connsiteY27" fmla="*/ 5503 h 11650"/>
                <a:gd name="connsiteX28" fmla="*/ 407 w 10014"/>
                <a:gd name="connsiteY28" fmla="*/ 5556 h 11650"/>
                <a:gd name="connsiteX29" fmla="*/ 250 w 10014"/>
                <a:gd name="connsiteY29" fmla="*/ 5627 h 11650"/>
                <a:gd name="connsiteX30" fmla="*/ 198 w 10014"/>
                <a:gd name="connsiteY30" fmla="*/ 5698 h 11650"/>
                <a:gd name="connsiteX31" fmla="*/ 119 w 10014"/>
                <a:gd name="connsiteY31" fmla="*/ 5769 h 11650"/>
                <a:gd name="connsiteX32" fmla="*/ 15 w 10014"/>
                <a:gd name="connsiteY32" fmla="*/ 5800 h 11650"/>
                <a:gd name="connsiteX33" fmla="*/ 15 w 10014"/>
                <a:gd name="connsiteY33" fmla="*/ 6197 h 11650"/>
                <a:gd name="connsiteX34" fmla="*/ 355 w 10014"/>
                <a:gd name="connsiteY34" fmla="*/ 6210 h 11650"/>
                <a:gd name="connsiteX35" fmla="*/ 434 w 10014"/>
                <a:gd name="connsiteY35" fmla="*/ 6281 h 11650"/>
                <a:gd name="connsiteX36" fmla="*/ 302 w 10014"/>
                <a:gd name="connsiteY36" fmla="*/ 6348 h 11650"/>
                <a:gd name="connsiteX37" fmla="*/ 407 w 10014"/>
                <a:gd name="connsiteY37" fmla="*/ 6419 h 11650"/>
                <a:gd name="connsiteX38" fmla="*/ 4 w 10014"/>
                <a:gd name="connsiteY38" fmla="*/ 6503 h 11650"/>
                <a:gd name="connsiteX39" fmla="*/ 4 w 10014"/>
                <a:gd name="connsiteY39" fmla="*/ 6958 h 11650"/>
                <a:gd name="connsiteX40" fmla="*/ 538 w 10014"/>
                <a:gd name="connsiteY40" fmla="*/ 7002 h 11650"/>
                <a:gd name="connsiteX41" fmla="*/ 381 w 10014"/>
                <a:gd name="connsiteY41" fmla="*/ 7073 h 11650"/>
                <a:gd name="connsiteX42" fmla="*/ 565 w 10014"/>
                <a:gd name="connsiteY42" fmla="*/ 7126 h 11650"/>
                <a:gd name="connsiteX43" fmla="*/ 407 w 10014"/>
                <a:gd name="connsiteY43" fmla="*/ 7197 h 11650"/>
                <a:gd name="connsiteX44" fmla="*/ 591 w 10014"/>
                <a:gd name="connsiteY44" fmla="*/ 7268 h 11650"/>
                <a:gd name="connsiteX45" fmla="*/ 2673 w 10014"/>
                <a:gd name="connsiteY45" fmla="*/ 7321 h 11650"/>
                <a:gd name="connsiteX46" fmla="*/ 2227 w 10014"/>
                <a:gd name="connsiteY46" fmla="*/ 7389 h 11650"/>
                <a:gd name="connsiteX47" fmla="*/ 2101 w 10014"/>
                <a:gd name="connsiteY47" fmla="*/ 7460 h 11650"/>
                <a:gd name="connsiteX48" fmla="*/ 3559 w 10014"/>
                <a:gd name="connsiteY48" fmla="*/ 7531 h 11650"/>
                <a:gd name="connsiteX49" fmla="*/ 4366 w 10014"/>
                <a:gd name="connsiteY49" fmla="*/ 7584 h 11650"/>
                <a:gd name="connsiteX50" fmla="*/ 4052 w 10014"/>
                <a:gd name="connsiteY50" fmla="*/ 7655 h 11650"/>
                <a:gd name="connsiteX51" fmla="*/ 2022 w 10014"/>
                <a:gd name="connsiteY51" fmla="*/ 7726 h 11650"/>
                <a:gd name="connsiteX52" fmla="*/ 1708 w 10014"/>
                <a:gd name="connsiteY52" fmla="*/ 7780 h 11650"/>
                <a:gd name="connsiteX53" fmla="*/ 1267 w 10014"/>
                <a:gd name="connsiteY53" fmla="*/ 7851 h 11650"/>
                <a:gd name="connsiteX54" fmla="*/ 1472 w 10014"/>
                <a:gd name="connsiteY54" fmla="*/ 7918 h 11650"/>
                <a:gd name="connsiteX55" fmla="*/ 5483 w 10014"/>
                <a:gd name="connsiteY55" fmla="*/ 7989 h 11650"/>
                <a:gd name="connsiteX56" fmla="*/ 10014 w 10014"/>
                <a:gd name="connsiteY56" fmla="*/ 8043 h 11650"/>
                <a:gd name="connsiteX57" fmla="*/ 4183 w 10014"/>
                <a:gd name="connsiteY57" fmla="*/ 8114 h 11650"/>
                <a:gd name="connsiteX58" fmla="*/ 1760 w 10014"/>
                <a:gd name="connsiteY58" fmla="*/ 8185 h 11650"/>
                <a:gd name="connsiteX59" fmla="*/ 1320 w 10014"/>
                <a:gd name="connsiteY59" fmla="*/ 8238 h 11650"/>
                <a:gd name="connsiteX60" fmla="*/ 4419 w 10014"/>
                <a:gd name="connsiteY60" fmla="*/ 8309 h 11650"/>
                <a:gd name="connsiteX61" fmla="*/ 4288 w 10014"/>
                <a:gd name="connsiteY61" fmla="*/ 8377 h 11650"/>
                <a:gd name="connsiteX62" fmla="*/ 1524 w 10014"/>
                <a:gd name="connsiteY62" fmla="*/ 8430 h 11650"/>
                <a:gd name="connsiteX63" fmla="*/ 512 w 10014"/>
                <a:gd name="connsiteY63" fmla="*/ 8501 h 11650"/>
                <a:gd name="connsiteX64" fmla="*/ 1058 w 10014"/>
                <a:gd name="connsiteY64" fmla="*/ 8572 h 11650"/>
                <a:gd name="connsiteX65" fmla="*/ 276 w 10014"/>
                <a:gd name="connsiteY65" fmla="*/ 8643 h 11650"/>
                <a:gd name="connsiteX66" fmla="*/ 3559 w 10014"/>
                <a:gd name="connsiteY66" fmla="*/ 8696 h 11650"/>
                <a:gd name="connsiteX67" fmla="*/ 407 w 10014"/>
                <a:gd name="connsiteY67" fmla="*/ 8767 h 11650"/>
                <a:gd name="connsiteX68" fmla="*/ 2279 w 10014"/>
                <a:gd name="connsiteY68" fmla="*/ 8838 h 11650"/>
                <a:gd name="connsiteX69" fmla="*/ 302 w 10014"/>
                <a:gd name="connsiteY69" fmla="*/ 8888 h 11650"/>
                <a:gd name="connsiteX70" fmla="*/ 276 w 10014"/>
                <a:gd name="connsiteY70" fmla="*/ 8959 h 11650"/>
                <a:gd name="connsiteX71" fmla="*/ 538 w 10014"/>
                <a:gd name="connsiteY71" fmla="*/ 9030 h 11650"/>
                <a:gd name="connsiteX72" fmla="*/ 329 w 10014"/>
                <a:gd name="connsiteY72" fmla="*/ 9101 h 11650"/>
                <a:gd name="connsiteX73" fmla="*/ 171 w 10014"/>
                <a:gd name="connsiteY73" fmla="*/ 9226 h 11650"/>
                <a:gd name="connsiteX74" fmla="*/ 302 w 10014"/>
                <a:gd name="connsiteY74" fmla="*/ 9297 h 11650"/>
                <a:gd name="connsiteX75" fmla="*/ 381 w 10014"/>
                <a:gd name="connsiteY75" fmla="*/ 9350 h 11650"/>
                <a:gd name="connsiteX76" fmla="*/ 591 w 10014"/>
                <a:gd name="connsiteY76" fmla="*/ 9488 h 11650"/>
                <a:gd name="connsiteX77" fmla="*/ 690 w 10014"/>
                <a:gd name="connsiteY77" fmla="*/ 9542 h 11650"/>
                <a:gd name="connsiteX78" fmla="*/ 2227 w 10014"/>
                <a:gd name="connsiteY78" fmla="*/ 9560 h 11650"/>
                <a:gd name="connsiteX79" fmla="*/ 2856 w 10014"/>
                <a:gd name="connsiteY79" fmla="*/ 9613 h 11650"/>
                <a:gd name="connsiteX80" fmla="*/ 486 w 10014"/>
                <a:gd name="connsiteY80" fmla="*/ 9684 h 11650"/>
                <a:gd name="connsiteX81" fmla="*/ 329 w 10014"/>
                <a:gd name="connsiteY81" fmla="*/ 9755 h 11650"/>
                <a:gd name="connsiteX82" fmla="*/ 538 w 10014"/>
                <a:gd name="connsiteY82" fmla="*/ 9808 h 11650"/>
                <a:gd name="connsiteX83" fmla="*/ 769 w 10014"/>
                <a:gd name="connsiteY83" fmla="*/ 9879 h 11650"/>
                <a:gd name="connsiteX84" fmla="*/ 717 w 10014"/>
                <a:gd name="connsiteY84" fmla="*/ 9947 h 11650"/>
                <a:gd name="connsiteX85" fmla="*/ 1136 w 10014"/>
                <a:gd name="connsiteY85" fmla="*/ 10000 h 11650"/>
                <a:gd name="connsiteX86" fmla="*/ 3287 w 10014"/>
                <a:gd name="connsiteY86" fmla="*/ 10014 h 11650"/>
                <a:gd name="connsiteX87" fmla="*/ 3940 w 10014"/>
                <a:gd name="connsiteY87" fmla="*/ 10106 h 11650"/>
                <a:gd name="connsiteX88" fmla="*/ 4958 w 10014"/>
                <a:gd name="connsiteY88" fmla="*/ 10155 h 11650"/>
                <a:gd name="connsiteX89" fmla="*/ 3480 w 10014"/>
                <a:gd name="connsiteY89" fmla="*/ 10229 h 11650"/>
                <a:gd name="connsiteX90" fmla="*/ 4152 w 10014"/>
                <a:gd name="connsiteY90" fmla="*/ 10283 h 11650"/>
                <a:gd name="connsiteX91" fmla="*/ 3903 w 10014"/>
                <a:gd name="connsiteY91" fmla="*/ 10332 h 11650"/>
                <a:gd name="connsiteX92" fmla="*/ 2386 w 10014"/>
                <a:gd name="connsiteY92" fmla="*/ 10430 h 11650"/>
                <a:gd name="connsiteX93" fmla="*/ 359 w 10014"/>
                <a:gd name="connsiteY93" fmla="*/ 10461 h 11650"/>
                <a:gd name="connsiteX94" fmla="*/ 253 w 10014"/>
                <a:gd name="connsiteY94" fmla="*/ 10577 h 11650"/>
                <a:gd name="connsiteX95" fmla="*/ 417 w 10014"/>
                <a:gd name="connsiteY95" fmla="*/ 10712 h 11650"/>
                <a:gd name="connsiteX96" fmla="*/ 580 w 10014"/>
                <a:gd name="connsiteY96" fmla="*/ 10815 h 11650"/>
                <a:gd name="connsiteX97" fmla="*/ 436 w 10014"/>
                <a:gd name="connsiteY97" fmla="*/ 10937 h 11650"/>
                <a:gd name="connsiteX98" fmla="*/ 61 w 10014"/>
                <a:gd name="connsiteY98" fmla="*/ 10968 h 11650"/>
                <a:gd name="connsiteX99" fmla="*/ 42 w 10014"/>
                <a:gd name="connsiteY99" fmla="*/ 11341 h 11650"/>
                <a:gd name="connsiteX100" fmla="*/ 52 w 10014"/>
                <a:gd name="connsiteY100" fmla="*/ 10575 h 11650"/>
                <a:gd name="connsiteX101" fmla="*/ 14 w 10014"/>
                <a:gd name="connsiteY101" fmla="*/ 0 h 11650"/>
                <a:gd name="connsiteX0" fmla="*/ 14 w 10014"/>
                <a:gd name="connsiteY0" fmla="*/ 0 h 11630"/>
                <a:gd name="connsiteX1" fmla="*/ 6034 w 10014"/>
                <a:gd name="connsiteY1" fmla="*/ 0 h 11630"/>
                <a:gd name="connsiteX2" fmla="*/ 6134 w 10014"/>
                <a:gd name="connsiteY2" fmla="*/ 71 h 11630"/>
                <a:gd name="connsiteX3" fmla="*/ 7854 w 10014"/>
                <a:gd name="connsiteY3" fmla="*/ 142 h 11630"/>
                <a:gd name="connsiteX4" fmla="*/ 6967 w 10014"/>
                <a:gd name="connsiteY4" fmla="*/ 195 h 11630"/>
                <a:gd name="connsiteX5" fmla="*/ 6107 w 10014"/>
                <a:gd name="connsiteY5" fmla="*/ 266 h 11630"/>
                <a:gd name="connsiteX6" fmla="*/ 5981 w 10014"/>
                <a:gd name="connsiteY6" fmla="*/ 334 h 11630"/>
                <a:gd name="connsiteX7" fmla="*/ 6060 w 10014"/>
                <a:gd name="connsiteY7" fmla="*/ 405 h 11630"/>
                <a:gd name="connsiteX8" fmla="*/ 5069 w 10014"/>
                <a:gd name="connsiteY8" fmla="*/ 458 h 11630"/>
                <a:gd name="connsiteX9" fmla="*/ 900 w 10014"/>
                <a:gd name="connsiteY9" fmla="*/ 529 h 11630"/>
                <a:gd name="connsiteX10" fmla="*/ 1005 w 10014"/>
                <a:gd name="connsiteY10" fmla="*/ 600 h 11630"/>
                <a:gd name="connsiteX11" fmla="*/ 1293 w 10014"/>
                <a:gd name="connsiteY11" fmla="*/ 654 h 11630"/>
                <a:gd name="connsiteX12" fmla="*/ 1031 w 10014"/>
                <a:gd name="connsiteY12" fmla="*/ 725 h 11630"/>
                <a:gd name="connsiteX13" fmla="*/ 1996 w 10014"/>
                <a:gd name="connsiteY13" fmla="*/ 792 h 11630"/>
                <a:gd name="connsiteX14" fmla="*/ 2437 w 10014"/>
                <a:gd name="connsiteY14" fmla="*/ 863 h 11630"/>
                <a:gd name="connsiteX15" fmla="*/ 25 w 10014"/>
                <a:gd name="connsiteY15" fmla="*/ 890 h 11630"/>
                <a:gd name="connsiteX16" fmla="*/ 15 w 10014"/>
                <a:gd name="connsiteY16" fmla="*/ 2922 h 11630"/>
                <a:gd name="connsiteX17" fmla="*/ 1734 w 10014"/>
                <a:gd name="connsiteY17" fmla="*/ 3016 h 11630"/>
                <a:gd name="connsiteX18" fmla="*/ 5614 w 10014"/>
                <a:gd name="connsiteY18" fmla="*/ 3087 h 11630"/>
                <a:gd name="connsiteX19" fmla="*/ 1267 w 10014"/>
                <a:gd name="connsiteY19" fmla="*/ 3140 h 11630"/>
                <a:gd name="connsiteX20" fmla="*/ 14 w 10014"/>
                <a:gd name="connsiteY20" fmla="*/ 3214 h 11630"/>
                <a:gd name="connsiteX21" fmla="*/ 4 w 10014"/>
                <a:gd name="connsiteY21" fmla="*/ 4031 h 11630"/>
                <a:gd name="connsiteX22" fmla="*/ 743 w 10014"/>
                <a:gd name="connsiteY22" fmla="*/ 4128 h 11630"/>
                <a:gd name="connsiteX23" fmla="*/ 769 w 10014"/>
                <a:gd name="connsiteY23" fmla="*/ 4199 h 11630"/>
                <a:gd name="connsiteX24" fmla="*/ 900 w 10014"/>
                <a:gd name="connsiteY24" fmla="*/ 4252 h 11630"/>
                <a:gd name="connsiteX25" fmla="*/ 4 w 10014"/>
                <a:gd name="connsiteY25" fmla="*/ 4329 h 11630"/>
                <a:gd name="connsiteX26" fmla="*/ 15 w 10014"/>
                <a:gd name="connsiteY26" fmla="*/ 5480 h 11630"/>
                <a:gd name="connsiteX27" fmla="*/ 407 w 10014"/>
                <a:gd name="connsiteY27" fmla="*/ 5503 h 11630"/>
                <a:gd name="connsiteX28" fmla="*/ 407 w 10014"/>
                <a:gd name="connsiteY28" fmla="*/ 5556 h 11630"/>
                <a:gd name="connsiteX29" fmla="*/ 250 w 10014"/>
                <a:gd name="connsiteY29" fmla="*/ 5627 h 11630"/>
                <a:gd name="connsiteX30" fmla="*/ 198 w 10014"/>
                <a:gd name="connsiteY30" fmla="*/ 5698 h 11630"/>
                <a:gd name="connsiteX31" fmla="*/ 119 w 10014"/>
                <a:gd name="connsiteY31" fmla="*/ 5769 h 11630"/>
                <a:gd name="connsiteX32" fmla="*/ 15 w 10014"/>
                <a:gd name="connsiteY32" fmla="*/ 5800 h 11630"/>
                <a:gd name="connsiteX33" fmla="*/ 15 w 10014"/>
                <a:gd name="connsiteY33" fmla="*/ 6197 h 11630"/>
                <a:gd name="connsiteX34" fmla="*/ 355 w 10014"/>
                <a:gd name="connsiteY34" fmla="*/ 6210 h 11630"/>
                <a:gd name="connsiteX35" fmla="*/ 434 w 10014"/>
                <a:gd name="connsiteY35" fmla="*/ 6281 h 11630"/>
                <a:gd name="connsiteX36" fmla="*/ 302 w 10014"/>
                <a:gd name="connsiteY36" fmla="*/ 6348 h 11630"/>
                <a:gd name="connsiteX37" fmla="*/ 407 w 10014"/>
                <a:gd name="connsiteY37" fmla="*/ 6419 h 11630"/>
                <a:gd name="connsiteX38" fmla="*/ 4 w 10014"/>
                <a:gd name="connsiteY38" fmla="*/ 6503 h 11630"/>
                <a:gd name="connsiteX39" fmla="*/ 4 w 10014"/>
                <a:gd name="connsiteY39" fmla="*/ 6958 h 11630"/>
                <a:gd name="connsiteX40" fmla="*/ 538 w 10014"/>
                <a:gd name="connsiteY40" fmla="*/ 7002 h 11630"/>
                <a:gd name="connsiteX41" fmla="*/ 381 w 10014"/>
                <a:gd name="connsiteY41" fmla="*/ 7073 h 11630"/>
                <a:gd name="connsiteX42" fmla="*/ 565 w 10014"/>
                <a:gd name="connsiteY42" fmla="*/ 7126 h 11630"/>
                <a:gd name="connsiteX43" fmla="*/ 407 w 10014"/>
                <a:gd name="connsiteY43" fmla="*/ 7197 h 11630"/>
                <a:gd name="connsiteX44" fmla="*/ 591 w 10014"/>
                <a:gd name="connsiteY44" fmla="*/ 7268 h 11630"/>
                <a:gd name="connsiteX45" fmla="*/ 2673 w 10014"/>
                <a:gd name="connsiteY45" fmla="*/ 7321 h 11630"/>
                <a:gd name="connsiteX46" fmla="*/ 2227 w 10014"/>
                <a:gd name="connsiteY46" fmla="*/ 7389 h 11630"/>
                <a:gd name="connsiteX47" fmla="*/ 2101 w 10014"/>
                <a:gd name="connsiteY47" fmla="*/ 7460 h 11630"/>
                <a:gd name="connsiteX48" fmla="*/ 3559 w 10014"/>
                <a:gd name="connsiteY48" fmla="*/ 7531 h 11630"/>
                <a:gd name="connsiteX49" fmla="*/ 4366 w 10014"/>
                <a:gd name="connsiteY49" fmla="*/ 7584 h 11630"/>
                <a:gd name="connsiteX50" fmla="*/ 4052 w 10014"/>
                <a:gd name="connsiteY50" fmla="*/ 7655 h 11630"/>
                <a:gd name="connsiteX51" fmla="*/ 2022 w 10014"/>
                <a:gd name="connsiteY51" fmla="*/ 7726 h 11630"/>
                <a:gd name="connsiteX52" fmla="*/ 1708 w 10014"/>
                <a:gd name="connsiteY52" fmla="*/ 7780 h 11630"/>
                <a:gd name="connsiteX53" fmla="*/ 1267 w 10014"/>
                <a:gd name="connsiteY53" fmla="*/ 7851 h 11630"/>
                <a:gd name="connsiteX54" fmla="*/ 1472 w 10014"/>
                <a:gd name="connsiteY54" fmla="*/ 7918 h 11630"/>
                <a:gd name="connsiteX55" fmla="*/ 5483 w 10014"/>
                <a:gd name="connsiteY55" fmla="*/ 7989 h 11630"/>
                <a:gd name="connsiteX56" fmla="*/ 10014 w 10014"/>
                <a:gd name="connsiteY56" fmla="*/ 8043 h 11630"/>
                <a:gd name="connsiteX57" fmla="*/ 4183 w 10014"/>
                <a:gd name="connsiteY57" fmla="*/ 8114 h 11630"/>
                <a:gd name="connsiteX58" fmla="*/ 1760 w 10014"/>
                <a:gd name="connsiteY58" fmla="*/ 8185 h 11630"/>
                <a:gd name="connsiteX59" fmla="*/ 1320 w 10014"/>
                <a:gd name="connsiteY59" fmla="*/ 8238 h 11630"/>
                <a:gd name="connsiteX60" fmla="*/ 4419 w 10014"/>
                <a:gd name="connsiteY60" fmla="*/ 8309 h 11630"/>
                <a:gd name="connsiteX61" fmla="*/ 4288 w 10014"/>
                <a:gd name="connsiteY61" fmla="*/ 8377 h 11630"/>
                <a:gd name="connsiteX62" fmla="*/ 1524 w 10014"/>
                <a:gd name="connsiteY62" fmla="*/ 8430 h 11630"/>
                <a:gd name="connsiteX63" fmla="*/ 512 w 10014"/>
                <a:gd name="connsiteY63" fmla="*/ 8501 h 11630"/>
                <a:gd name="connsiteX64" fmla="*/ 1058 w 10014"/>
                <a:gd name="connsiteY64" fmla="*/ 8572 h 11630"/>
                <a:gd name="connsiteX65" fmla="*/ 276 w 10014"/>
                <a:gd name="connsiteY65" fmla="*/ 8643 h 11630"/>
                <a:gd name="connsiteX66" fmla="*/ 3559 w 10014"/>
                <a:gd name="connsiteY66" fmla="*/ 8696 h 11630"/>
                <a:gd name="connsiteX67" fmla="*/ 407 w 10014"/>
                <a:gd name="connsiteY67" fmla="*/ 8767 h 11630"/>
                <a:gd name="connsiteX68" fmla="*/ 2279 w 10014"/>
                <a:gd name="connsiteY68" fmla="*/ 8838 h 11630"/>
                <a:gd name="connsiteX69" fmla="*/ 302 w 10014"/>
                <a:gd name="connsiteY69" fmla="*/ 8888 h 11630"/>
                <a:gd name="connsiteX70" fmla="*/ 276 w 10014"/>
                <a:gd name="connsiteY70" fmla="*/ 8959 h 11630"/>
                <a:gd name="connsiteX71" fmla="*/ 538 w 10014"/>
                <a:gd name="connsiteY71" fmla="*/ 9030 h 11630"/>
                <a:gd name="connsiteX72" fmla="*/ 329 w 10014"/>
                <a:gd name="connsiteY72" fmla="*/ 9101 h 11630"/>
                <a:gd name="connsiteX73" fmla="*/ 171 w 10014"/>
                <a:gd name="connsiteY73" fmla="*/ 9226 h 11630"/>
                <a:gd name="connsiteX74" fmla="*/ 302 w 10014"/>
                <a:gd name="connsiteY74" fmla="*/ 9297 h 11630"/>
                <a:gd name="connsiteX75" fmla="*/ 381 w 10014"/>
                <a:gd name="connsiteY75" fmla="*/ 9350 h 11630"/>
                <a:gd name="connsiteX76" fmla="*/ 591 w 10014"/>
                <a:gd name="connsiteY76" fmla="*/ 9488 h 11630"/>
                <a:gd name="connsiteX77" fmla="*/ 690 w 10014"/>
                <a:gd name="connsiteY77" fmla="*/ 9542 h 11630"/>
                <a:gd name="connsiteX78" fmla="*/ 2227 w 10014"/>
                <a:gd name="connsiteY78" fmla="*/ 9560 h 11630"/>
                <a:gd name="connsiteX79" fmla="*/ 2856 w 10014"/>
                <a:gd name="connsiteY79" fmla="*/ 9613 h 11630"/>
                <a:gd name="connsiteX80" fmla="*/ 486 w 10014"/>
                <a:gd name="connsiteY80" fmla="*/ 9684 h 11630"/>
                <a:gd name="connsiteX81" fmla="*/ 329 w 10014"/>
                <a:gd name="connsiteY81" fmla="*/ 9755 h 11630"/>
                <a:gd name="connsiteX82" fmla="*/ 538 w 10014"/>
                <a:gd name="connsiteY82" fmla="*/ 9808 h 11630"/>
                <a:gd name="connsiteX83" fmla="*/ 769 w 10014"/>
                <a:gd name="connsiteY83" fmla="*/ 9879 h 11630"/>
                <a:gd name="connsiteX84" fmla="*/ 717 w 10014"/>
                <a:gd name="connsiteY84" fmla="*/ 9947 h 11630"/>
                <a:gd name="connsiteX85" fmla="*/ 1136 w 10014"/>
                <a:gd name="connsiteY85" fmla="*/ 10000 h 11630"/>
                <a:gd name="connsiteX86" fmla="*/ 3287 w 10014"/>
                <a:gd name="connsiteY86" fmla="*/ 10014 h 11630"/>
                <a:gd name="connsiteX87" fmla="*/ 3940 w 10014"/>
                <a:gd name="connsiteY87" fmla="*/ 10106 h 11630"/>
                <a:gd name="connsiteX88" fmla="*/ 4958 w 10014"/>
                <a:gd name="connsiteY88" fmla="*/ 10155 h 11630"/>
                <a:gd name="connsiteX89" fmla="*/ 3480 w 10014"/>
                <a:gd name="connsiteY89" fmla="*/ 10229 h 11630"/>
                <a:gd name="connsiteX90" fmla="*/ 4152 w 10014"/>
                <a:gd name="connsiteY90" fmla="*/ 10283 h 11630"/>
                <a:gd name="connsiteX91" fmla="*/ 3903 w 10014"/>
                <a:gd name="connsiteY91" fmla="*/ 10332 h 11630"/>
                <a:gd name="connsiteX92" fmla="*/ 2386 w 10014"/>
                <a:gd name="connsiteY92" fmla="*/ 10430 h 11630"/>
                <a:gd name="connsiteX93" fmla="*/ 359 w 10014"/>
                <a:gd name="connsiteY93" fmla="*/ 10461 h 11630"/>
                <a:gd name="connsiteX94" fmla="*/ 253 w 10014"/>
                <a:gd name="connsiteY94" fmla="*/ 10577 h 11630"/>
                <a:gd name="connsiteX95" fmla="*/ 417 w 10014"/>
                <a:gd name="connsiteY95" fmla="*/ 10712 h 11630"/>
                <a:gd name="connsiteX96" fmla="*/ 580 w 10014"/>
                <a:gd name="connsiteY96" fmla="*/ 10815 h 11630"/>
                <a:gd name="connsiteX97" fmla="*/ 436 w 10014"/>
                <a:gd name="connsiteY97" fmla="*/ 10937 h 11630"/>
                <a:gd name="connsiteX98" fmla="*/ 61 w 10014"/>
                <a:gd name="connsiteY98" fmla="*/ 10968 h 11630"/>
                <a:gd name="connsiteX99" fmla="*/ 42 w 10014"/>
                <a:gd name="connsiteY99" fmla="*/ 11341 h 11630"/>
                <a:gd name="connsiteX100" fmla="*/ 61 w 10014"/>
                <a:gd name="connsiteY100" fmla="*/ 11341 h 11630"/>
                <a:gd name="connsiteX101" fmla="*/ 52 w 10014"/>
                <a:gd name="connsiteY101" fmla="*/ 10575 h 11630"/>
                <a:gd name="connsiteX102" fmla="*/ 14 w 10014"/>
                <a:gd name="connsiteY102" fmla="*/ 0 h 11630"/>
                <a:gd name="connsiteX0" fmla="*/ 14 w 10014"/>
                <a:gd name="connsiteY0" fmla="*/ 0 h 11630"/>
                <a:gd name="connsiteX1" fmla="*/ 6034 w 10014"/>
                <a:gd name="connsiteY1" fmla="*/ 0 h 11630"/>
                <a:gd name="connsiteX2" fmla="*/ 6134 w 10014"/>
                <a:gd name="connsiteY2" fmla="*/ 71 h 11630"/>
                <a:gd name="connsiteX3" fmla="*/ 7854 w 10014"/>
                <a:gd name="connsiteY3" fmla="*/ 142 h 11630"/>
                <a:gd name="connsiteX4" fmla="*/ 6967 w 10014"/>
                <a:gd name="connsiteY4" fmla="*/ 195 h 11630"/>
                <a:gd name="connsiteX5" fmla="*/ 6107 w 10014"/>
                <a:gd name="connsiteY5" fmla="*/ 266 h 11630"/>
                <a:gd name="connsiteX6" fmla="*/ 5981 w 10014"/>
                <a:gd name="connsiteY6" fmla="*/ 334 h 11630"/>
                <a:gd name="connsiteX7" fmla="*/ 6060 w 10014"/>
                <a:gd name="connsiteY7" fmla="*/ 405 h 11630"/>
                <a:gd name="connsiteX8" fmla="*/ 5069 w 10014"/>
                <a:gd name="connsiteY8" fmla="*/ 458 h 11630"/>
                <a:gd name="connsiteX9" fmla="*/ 900 w 10014"/>
                <a:gd name="connsiteY9" fmla="*/ 529 h 11630"/>
                <a:gd name="connsiteX10" fmla="*/ 1005 w 10014"/>
                <a:gd name="connsiteY10" fmla="*/ 600 h 11630"/>
                <a:gd name="connsiteX11" fmla="*/ 1293 w 10014"/>
                <a:gd name="connsiteY11" fmla="*/ 654 h 11630"/>
                <a:gd name="connsiteX12" fmla="*/ 1031 w 10014"/>
                <a:gd name="connsiteY12" fmla="*/ 725 h 11630"/>
                <a:gd name="connsiteX13" fmla="*/ 1996 w 10014"/>
                <a:gd name="connsiteY13" fmla="*/ 792 h 11630"/>
                <a:gd name="connsiteX14" fmla="*/ 2437 w 10014"/>
                <a:gd name="connsiteY14" fmla="*/ 863 h 11630"/>
                <a:gd name="connsiteX15" fmla="*/ 25 w 10014"/>
                <a:gd name="connsiteY15" fmla="*/ 890 h 11630"/>
                <a:gd name="connsiteX16" fmla="*/ 15 w 10014"/>
                <a:gd name="connsiteY16" fmla="*/ 2922 h 11630"/>
                <a:gd name="connsiteX17" fmla="*/ 1734 w 10014"/>
                <a:gd name="connsiteY17" fmla="*/ 3016 h 11630"/>
                <a:gd name="connsiteX18" fmla="*/ 5614 w 10014"/>
                <a:gd name="connsiteY18" fmla="*/ 3087 h 11630"/>
                <a:gd name="connsiteX19" fmla="*/ 1267 w 10014"/>
                <a:gd name="connsiteY19" fmla="*/ 3140 h 11630"/>
                <a:gd name="connsiteX20" fmla="*/ 14 w 10014"/>
                <a:gd name="connsiteY20" fmla="*/ 3214 h 11630"/>
                <a:gd name="connsiteX21" fmla="*/ 4 w 10014"/>
                <a:gd name="connsiteY21" fmla="*/ 4031 h 11630"/>
                <a:gd name="connsiteX22" fmla="*/ 743 w 10014"/>
                <a:gd name="connsiteY22" fmla="*/ 4128 h 11630"/>
                <a:gd name="connsiteX23" fmla="*/ 769 w 10014"/>
                <a:gd name="connsiteY23" fmla="*/ 4199 h 11630"/>
                <a:gd name="connsiteX24" fmla="*/ 900 w 10014"/>
                <a:gd name="connsiteY24" fmla="*/ 4252 h 11630"/>
                <a:gd name="connsiteX25" fmla="*/ 4 w 10014"/>
                <a:gd name="connsiteY25" fmla="*/ 4329 h 11630"/>
                <a:gd name="connsiteX26" fmla="*/ 15 w 10014"/>
                <a:gd name="connsiteY26" fmla="*/ 5480 h 11630"/>
                <a:gd name="connsiteX27" fmla="*/ 407 w 10014"/>
                <a:gd name="connsiteY27" fmla="*/ 5503 h 11630"/>
                <a:gd name="connsiteX28" fmla="*/ 407 w 10014"/>
                <a:gd name="connsiteY28" fmla="*/ 5556 h 11630"/>
                <a:gd name="connsiteX29" fmla="*/ 250 w 10014"/>
                <a:gd name="connsiteY29" fmla="*/ 5627 h 11630"/>
                <a:gd name="connsiteX30" fmla="*/ 198 w 10014"/>
                <a:gd name="connsiteY30" fmla="*/ 5698 h 11630"/>
                <a:gd name="connsiteX31" fmla="*/ 119 w 10014"/>
                <a:gd name="connsiteY31" fmla="*/ 5769 h 11630"/>
                <a:gd name="connsiteX32" fmla="*/ 15 w 10014"/>
                <a:gd name="connsiteY32" fmla="*/ 5800 h 11630"/>
                <a:gd name="connsiteX33" fmla="*/ 15 w 10014"/>
                <a:gd name="connsiteY33" fmla="*/ 6197 h 11630"/>
                <a:gd name="connsiteX34" fmla="*/ 355 w 10014"/>
                <a:gd name="connsiteY34" fmla="*/ 6210 h 11630"/>
                <a:gd name="connsiteX35" fmla="*/ 434 w 10014"/>
                <a:gd name="connsiteY35" fmla="*/ 6281 h 11630"/>
                <a:gd name="connsiteX36" fmla="*/ 302 w 10014"/>
                <a:gd name="connsiteY36" fmla="*/ 6348 h 11630"/>
                <a:gd name="connsiteX37" fmla="*/ 407 w 10014"/>
                <a:gd name="connsiteY37" fmla="*/ 6419 h 11630"/>
                <a:gd name="connsiteX38" fmla="*/ 4 w 10014"/>
                <a:gd name="connsiteY38" fmla="*/ 6503 h 11630"/>
                <a:gd name="connsiteX39" fmla="*/ 4 w 10014"/>
                <a:gd name="connsiteY39" fmla="*/ 6958 h 11630"/>
                <a:gd name="connsiteX40" fmla="*/ 538 w 10014"/>
                <a:gd name="connsiteY40" fmla="*/ 7002 h 11630"/>
                <a:gd name="connsiteX41" fmla="*/ 381 w 10014"/>
                <a:gd name="connsiteY41" fmla="*/ 7073 h 11630"/>
                <a:gd name="connsiteX42" fmla="*/ 565 w 10014"/>
                <a:gd name="connsiteY42" fmla="*/ 7126 h 11630"/>
                <a:gd name="connsiteX43" fmla="*/ 407 w 10014"/>
                <a:gd name="connsiteY43" fmla="*/ 7197 h 11630"/>
                <a:gd name="connsiteX44" fmla="*/ 591 w 10014"/>
                <a:gd name="connsiteY44" fmla="*/ 7268 h 11630"/>
                <a:gd name="connsiteX45" fmla="*/ 2673 w 10014"/>
                <a:gd name="connsiteY45" fmla="*/ 7321 h 11630"/>
                <a:gd name="connsiteX46" fmla="*/ 2227 w 10014"/>
                <a:gd name="connsiteY46" fmla="*/ 7389 h 11630"/>
                <a:gd name="connsiteX47" fmla="*/ 2101 w 10014"/>
                <a:gd name="connsiteY47" fmla="*/ 7460 h 11630"/>
                <a:gd name="connsiteX48" fmla="*/ 3559 w 10014"/>
                <a:gd name="connsiteY48" fmla="*/ 7531 h 11630"/>
                <a:gd name="connsiteX49" fmla="*/ 4366 w 10014"/>
                <a:gd name="connsiteY49" fmla="*/ 7584 h 11630"/>
                <a:gd name="connsiteX50" fmla="*/ 4052 w 10014"/>
                <a:gd name="connsiteY50" fmla="*/ 7655 h 11630"/>
                <a:gd name="connsiteX51" fmla="*/ 2022 w 10014"/>
                <a:gd name="connsiteY51" fmla="*/ 7726 h 11630"/>
                <a:gd name="connsiteX52" fmla="*/ 1708 w 10014"/>
                <a:gd name="connsiteY52" fmla="*/ 7780 h 11630"/>
                <a:gd name="connsiteX53" fmla="*/ 1267 w 10014"/>
                <a:gd name="connsiteY53" fmla="*/ 7851 h 11630"/>
                <a:gd name="connsiteX54" fmla="*/ 1472 w 10014"/>
                <a:gd name="connsiteY54" fmla="*/ 7918 h 11630"/>
                <a:gd name="connsiteX55" fmla="*/ 5483 w 10014"/>
                <a:gd name="connsiteY55" fmla="*/ 7989 h 11630"/>
                <a:gd name="connsiteX56" fmla="*/ 10014 w 10014"/>
                <a:gd name="connsiteY56" fmla="*/ 8043 h 11630"/>
                <a:gd name="connsiteX57" fmla="*/ 4183 w 10014"/>
                <a:gd name="connsiteY57" fmla="*/ 8114 h 11630"/>
                <a:gd name="connsiteX58" fmla="*/ 1760 w 10014"/>
                <a:gd name="connsiteY58" fmla="*/ 8185 h 11630"/>
                <a:gd name="connsiteX59" fmla="*/ 1320 w 10014"/>
                <a:gd name="connsiteY59" fmla="*/ 8238 h 11630"/>
                <a:gd name="connsiteX60" fmla="*/ 4419 w 10014"/>
                <a:gd name="connsiteY60" fmla="*/ 8309 h 11630"/>
                <a:gd name="connsiteX61" fmla="*/ 4288 w 10014"/>
                <a:gd name="connsiteY61" fmla="*/ 8377 h 11630"/>
                <a:gd name="connsiteX62" fmla="*/ 1524 w 10014"/>
                <a:gd name="connsiteY62" fmla="*/ 8430 h 11630"/>
                <a:gd name="connsiteX63" fmla="*/ 512 w 10014"/>
                <a:gd name="connsiteY63" fmla="*/ 8501 h 11630"/>
                <a:gd name="connsiteX64" fmla="*/ 1058 w 10014"/>
                <a:gd name="connsiteY64" fmla="*/ 8572 h 11630"/>
                <a:gd name="connsiteX65" fmla="*/ 276 w 10014"/>
                <a:gd name="connsiteY65" fmla="*/ 8643 h 11630"/>
                <a:gd name="connsiteX66" fmla="*/ 3559 w 10014"/>
                <a:gd name="connsiteY66" fmla="*/ 8696 h 11630"/>
                <a:gd name="connsiteX67" fmla="*/ 407 w 10014"/>
                <a:gd name="connsiteY67" fmla="*/ 8767 h 11630"/>
                <a:gd name="connsiteX68" fmla="*/ 2279 w 10014"/>
                <a:gd name="connsiteY68" fmla="*/ 8838 h 11630"/>
                <a:gd name="connsiteX69" fmla="*/ 302 w 10014"/>
                <a:gd name="connsiteY69" fmla="*/ 8888 h 11630"/>
                <a:gd name="connsiteX70" fmla="*/ 276 w 10014"/>
                <a:gd name="connsiteY70" fmla="*/ 8959 h 11630"/>
                <a:gd name="connsiteX71" fmla="*/ 538 w 10014"/>
                <a:gd name="connsiteY71" fmla="*/ 9030 h 11630"/>
                <a:gd name="connsiteX72" fmla="*/ 329 w 10014"/>
                <a:gd name="connsiteY72" fmla="*/ 9101 h 11630"/>
                <a:gd name="connsiteX73" fmla="*/ 171 w 10014"/>
                <a:gd name="connsiteY73" fmla="*/ 9226 h 11630"/>
                <a:gd name="connsiteX74" fmla="*/ 302 w 10014"/>
                <a:gd name="connsiteY74" fmla="*/ 9297 h 11630"/>
                <a:gd name="connsiteX75" fmla="*/ 381 w 10014"/>
                <a:gd name="connsiteY75" fmla="*/ 9350 h 11630"/>
                <a:gd name="connsiteX76" fmla="*/ 591 w 10014"/>
                <a:gd name="connsiteY76" fmla="*/ 9488 h 11630"/>
                <a:gd name="connsiteX77" fmla="*/ 690 w 10014"/>
                <a:gd name="connsiteY77" fmla="*/ 9542 h 11630"/>
                <a:gd name="connsiteX78" fmla="*/ 2227 w 10014"/>
                <a:gd name="connsiteY78" fmla="*/ 9560 h 11630"/>
                <a:gd name="connsiteX79" fmla="*/ 2856 w 10014"/>
                <a:gd name="connsiteY79" fmla="*/ 9613 h 11630"/>
                <a:gd name="connsiteX80" fmla="*/ 486 w 10014"/>
                <a:gd name="connsiteY80" fmla="*/ 9684 h 11630"/>
                <a:gd name="connsiteX81" fmla="*/ 329 w 10014"/>
                <a:gd name="connsiteY81" fmla="*/ 9755 h 11630"/>
                <a:gd name="connsiteX82" fmla="*/ 538 w 10014"/>
                <a:gd name="connsiteY82" fmla="*/ 9808 h 11630"/>
                <a:gd name="connsiteX83" fmla="*/ 769 w 10014"/>
                <a:gd name="connsiteY83" fmla="*/ 9879 h 11630"/>
                <a:gd name="connsiteX84" fmla="*/ 717 w 10014"/>
                <a:gd name="connsiteY84" fmla="*/ 9947 h 11630"/>
                <a:gd name="connsiteX85" fmla="*/ 1136 w 10014"/>
                <a:gd name="connsiteY85" fmla="*/ 10000 h 11630"/>
                <a:gd name="connsiteX86" fmla="*/ 3287 w 10014"/>
                <a:gd name="connsiteY86" fmla="*/ 10014 h 11630"/>
                <a:gd name="connsiteX87" fmla="*/ 3940 w 10014"/>
                <a:gd name="connsiteY87" fmla="*/ 10106 h 11630"/>
                <a:gd name="connsiteX88" fmla="*/ 4958 w 10014"/>
                <a:gd name="connsiteY88" fmla="*/ 10155 h 11630"/>
                <a:gd name="connsiteX89" fmla="*/ 3480 w 10014"/>
                <a:gd name="connsiteY89" fmla="*/ 10229 h 11630"/>
                <a:gd name="connsiteX90" fmla="*/ 4152 w 10014"/>
                <a:gd name="connsiteY90" fmla="*/ 10283 h 11630"/>
                <a:gd name="connsiteX91" fmla="*/ 3903 w 10014"/>
                <a:gd name="connsiteY91" fmla="*/ 10332 h 11630"/>
                <a:gd name="connsiteX92" fmla="*/ 2386 w 10014"/>
                <a:gd name="connsiteY92" fmla="*/ 10430 h 11630"/>
                <a:gd name="connsiteX93" fmla="*/ 359 w 10014"/>
                <a:gd name="connsiteY93" fmla="*/ 10461 h 11630"/>
                <a:gd name="connsiteX94" fmla="*/ 253 w 10014"/>
                <a:gd name="connsiteY94" fmla="*/ 10577 h 11630"/>
                <a:gd name="connsiteX95" fmla="*/ 417 w 10014"/>
                <a:gd name="connsiteY95" fmla="*/ 10712 h 11630"/>
                <a:gd name="connsiteX96" fmla="*/ 580 w 10014"/>
                <a:gd name="connsiteY96" fmla="*/ 10815 h 11630"/>
                <a:gd name="connsiteX97" fmla="*/ 436 w 10014"/>
                <a:gd name="connsiteY97" fmla="*/ 10937 h 11630"/>
                <a:gd name="connsiteX98" fmla="*/ 61 w 10014"/>
                <a:gd name="connsiteY98" fmla="*/ 10968 h 11630"/>
                <a:gd name="connsiteX99" fmla="*/ 42 w 10014"/>
                <a:gd name="connsiteY99" fmla="*/ 11341 h 11630"/>
                <a:gd name="connsiteX100" fmla="*/ 868 w 10014"/>
                <a:gd name="connsiteY100" fmla="*/ 11341 h 11630"/>
                <a:gd name="connsiteX101" fmla="*/ 52 w 10014"/>
                <a:gd name="connsiteY101" fmla="*/ 10575 h 11630"/>
                <a:gd name="connsiteX102" fmla="*/ 14 w 10014"/>
                <a:gd name="connsiteY102" fmla="*/ 0 h 11630"/>
                <a:gd name="connsiteX0" fmla="*/ 14 w 10014"/>
                <a:gd name="connsiteY0" fmla="*/ 0 h 11650"/>
                <a:gd name="connsiteX1" fmla="*/ 6034 w 10014"/>
                <a:gd name="connsiteY1" fmla="*/ 0 h 11650"/>
                <a:gd name="connsiteX2" fmla="*/ 6134 w 10014"/>
                <a:gd name="connsiteY2" fmla="*/ 71 h 11650"/>
                <a:gd name="connsiteX3" fmla="*/ 7854 w 10014"/>
                <a:gd name="connsiteY3" fmla="*/ 142 h 11650"/>
                <a:gd name="connsiteX4" fmla="*/ 6967 w 10014"/>
                <a:gd name="connsiteY4" fmla="*/ 195 h 11650"/>
                <a:gd name="connsiteX5" fmla="*/ 6107 w 10014"/>
                <a:gd name="connsiteY5" fmla="*/ 266 h 11650"/>
                <a:gd name="connsiteX6" fmla="*/ 5981 w 10014"/>
                <a:gd name="connsiteY6" fmla="*/ 334 h 11650"/>
                <a:gd name="connsiteX7" fmla="*/ 6060 w 10014"/>
                <a:gd name="connsiteY7" fmla="*/ 405 h 11650"/>
                <a:gd name="connsiteX8" fmla="*/ 5069 w 10014"/>
                <a:gd name="connsiteY8" fmla="*/ 458 h 11650"/>
                <a:gd name="connsiteX9" fmla="*/ 900 w 10014"/>
                <a:gd name="connsiteY9" fmla="*/ 529 h 11650"/>
                <a:gd name="connsiteX10" fmla="*/ 1005 w 10014"/>
                <a:gd name="connsiteY10" fmla="*/ 600 h 11650"/>
                <a:gd name="connsiteX11" fmla="*/ 1293 w 10014"/>
                <a:gd name="connsiteY11" fmla="*/ 654 h 11650"/>
                <a:gd name="connsiteX12" fmla="*/ 1031 w 10014"/>
                <a:gd name="connsiteY12" fmla="*/ 725 h 11650"/>
                <a:gd name="connsiteX13" fmla="*/ 1996 w 10014"/>
                <a:gd name="connsiteY13" fmla="*/ 792 h 11650"/>
                <a:gd name="connsiteX14" fmla="*/ 2437 w 10014"/>
                <a:gd name="connsiteY14" fmla="*/ 863 h 11650"/>
                <a:gd name="connsiteX15" fmla="*/ 25 w 10014"/>
                <a:gd name="connsiteY15" fmla="*/ 890 h 11650"/>
                <a:gd name="connsiteX16" fmla="*/ 15 w 10014"/>
                <a:gd name="connsiteY16" fmla="*/ 2922 h 11650"/>
                <a:gd name="connsiteX17" fmla="*/ 1734 w 10014"/>
                <a:gd name="connsiteY17" fmla="*/ 3016 h 11650"/>
                <a:gd name="connsiteX18" fmla="*/ 5614 w 10014"/>
                <a:gd name="connsiteY18" fmla="*/ 3087 h 11650"/>
                <a:gd name="connsiteX19" fmla="*/ 1267 w 10014"/>
                <a:gd name="connsiteY19" fmla="*/ 3140 h 11650"/>
                <a:gd name="connsiteX20" fmla="*/ 14 w 10014"/>
                <a:gd name="connsiteY20" fmla="*/ 3214 h 11650"/>
                <a:gd name="connsiteX21" fmla="*/ 4 w 10014"/>
                <a:gd name="connsiteY21" fmla="*/ 4031 h 11650"/>
                <a:gd name="connsiteX22" fmla="*/ 743 w 10014"/>
                <a:gd name="connsiteY22" fmla="*/ 4128 h 11650"/>
                <a:gd name="connsiteX23" fmla="*/ 769 w 10014"/>
                <a:gd name="connsiteY23" fmla="*/ 4199 h 11650"/>
                <a:gd name="connsiteX24" fmla="*/ 900 w 10014"/>
                <a:gd name="connsiteY24" fmla="*/ 4252 h 11650"/>
                <a:gd name="connsiteX25" fmla="*/ 4 w 10014"/>
                <a:gd name="connsiteY25" fmla="*/ 4329 h 11650"/>
                <a:gd name="connsiteX26" fmla="*/ 15 w 10014"/>
                <a:gd name="connsiteY26" fmla="*/ 5480 h 11650"/>
                <a:gd name="connsiteX27" fmla="*/ 407 w 10014"/>
                <a:gd name="connsiteY27" fmla="*/ 5503 h 11650"/>
                <a:gd name="connsiteX28" fmla="*/ 407 w 10014"/>
                <a:gd name="connsiteY28" fmla="*/ 5556 h 11650"/>
                <a:gd name="connsiteX29" fmla="*/ 250 w 10014"/>
                <a:gd name="connsiteY29" fmla="*/ 5627 h 11650"/>
                <a:gd name="connsiteX30" fmla="*/ 198 w 10014"/>
                <a:gd name="connsiteY30" fmla="*/ 5698 h 11650"/>
                <a:gd name="connsiteX31" fmla="*/ 119 w 10014"/>
                <a:gd name="connsiteY31" fmla="*/ 5769 h 11650"/>
                <a:gd name="connsiteX32" fmla="*/ 15 w 10014"/>
                <a:gd name="connsiteY32" fmla="*/ 5800 h 11650"/>
                <a:gd name="connsiteX33" fmla="*/ 15 w 10014"/>
                <a:gd name="connsiteY33" fmla="*/ 6197 h 11650"/>
                <a:gd name="connsiteX34" fmla="*/ 355 w 10014"/>
                <a:gd name="connsiteY34" fmla="*/ 6210 h 11650"/>
                <a:gd name="connsiteX35" fmla="*/ 434 w 10014"/>
                <a:gd name="connsiteY35" fmla="*/ 6281 h 11650"/>
                <a:gd name="connsiteX36" fmla="*/ 302 w 10014"/>
                <a:gd name="connsiteY36" fmla="*/ 6348 h 11650"/>
                <a:gd name="connsiteX37" fmla="*/ 407 w 10014"/>
                <a:gd name="connsiteY37" fmla="*/ 6419 h 11650"/>
                <a:gd name="connsiteX38" fmla="*/ 4 w 10014"/>
                <a:gd name="connsiteY38" fmla="*/ 6503 h 11650"/>
                <a:gd name="connsiteX39" fmla="*/ 4 w 10014"/>
                <a:gd name="connsiteY39" fmla="*/ 6958 h 11650"/>
                <a:gd name="connsiteX40" fmla="*/ 538 w 10014"/>
                <a:gd name="connsiteY40" fmla="*/ 7002 h 11650"/>
                <a:gd name="connsiteX41" fmla="*/ 381 w 10014"/>
                <a:gd name="connsiteY41" fmla="*/ 7073 h 11650"/>
                <a:gd name="connsiteX42" fmla="*/ 565 w 10014"/>
                <a:gd name="connsiteY42" fmla="*/ 7126 h 11650"/>
                <a:gd name="connsiteX43" fmla="*/ 407 w 10014"/>
                <a:gd name="connsiteY43" fmla="*/ 7197 h 11650"/>
                <a:gd name="connsiteX44" fmla="*/ 591 w 10014"/>
                <a:gd name="connsiteY44" fmla="*/ 7268 h 11650"/>
                <a:gd name="connsiteX45" fmla="*/ 2673 w 10014"/>
                <a:gd name="connsiteY45" fmla="*/ 7321 h 11650"/>
                <a:gd name="connsiteX46" fmla="*/ 2227 w 10014"/>
                <a:gd name="connsiteY46" fmla="*/ 7389 h 11650"/>
                <a:gd name="connsiteX47" fmla="*/ 2101 w 10014"/>
                <a:gd name="connsiteY47" fmla="*/ 7460 h 11650"/>
                <a:gd name="connsiteX48" fmla="*/ 3559 w 10014"/>
                <a:gd name="connsiteY48" fmla="*/ 7531 h 11650"/>
                <a:gd name="connsiteX49" fmla="*/ 4366 w 10014"/>
                <a:gd name="connsiteY49" fmla="*/ 7584 h 11650"/>
                <a:gd name="connsiteX50" fmla="*/ 4052 w 10014"/>
                <a:gd name="connsiteY50" fmla="*/ 7655 h 11650"/>
                <a:gd name="connsiteX51" fmla="*/ 2022 w 10014"/>
                <a:gd name="connsiteY51" fmla="*/ 7726 h 11650"/>
                <a:gd name="connsiteX52" fmla="*/ 1708 w 10014"/>
                <a:gd name="connsiteY52" fmla="*/ 7780 h 11650"/>
                <a:gd name="connsiteX53" fmla="*/ 1267 w 10014"/>
                <a:gd name="connsiteY53" fmla="*/ 7851 h 11650"/>
                <a:gd name="connsiteX54" fmla="*/ 1472 w 10014"/>
                <a:gd name="connsiteY54" fmla="*/ 7918 h 11650"/>
                <a:gd name="connsiteX55" fmla="*/ 5483 w 10014"/>
                <a:gd name="connsiteY55" fmla="*/ 7989 h 11650"/>
                <a:gd name="connsiteX56" fmla="*/ 10014 w 10014"/>
                <a:gd name="connsiteY56" fmla="*/ 8043 h 11650"/>
                <a:gd name="connsiteX57" fmla="*/ 4183 w 10014"/>
                <a:gd name="connsiteY57" fmla="*/ 8114 h 11650"/>
                <a:gd name="connsiteX58" fmla="*/ 1760 w 10014"/>
                <a:gd name="connsiteY58" fmla="*/ 8185 h 11650"/>
                <a:gd name="connsiteX59" fmla="*/ 1320 w 10014"/>
                <a:gd name="connsiteY59" fmla="*/ 8238 h 11650"/>
                <a:gd name="connsiteX60" fmla="*/ 4419 w 10014"/>
                <a:gd name="connsiteY60" fmla="*/ 8309 h 11650"/>
                <a:gd name="connsiteX61" fmla="*/ 4288 w 10014"/>
                <a:gd name="connsiteY61" fmla="*/ 8377 h 11650"/>
                <a:gd name="connsiteX62" fmla="*/ 1524 w 10014"/>
                <a:gd name="connsiteY62" fmla="*/ 8430 h 11650"/>
                <a:gd name="connsiteX63" fmla="*/ 512 w 10014"/>
                <a:gd name="connsiteY63" fmla="*/ 8501 h 11650"/>
                <a:gd name="connsiteX64" fmla="*/ 1058 w 10014"/>
                <a:gd name="connsiteY64" fmla="*/ 8572 h 11650"/>
                <a:gd name="connsiteX65" fmla="*/ 276 w 10014"/>
                <a:gd name="connsiteY65" fmla="*/ 8643 h 11650"/>
                <a:gd name="connsiteX66" fmla="*/ 3559 w 10014"/>
                <a:gd name="connsiteY66" fmla="*/ 8696 h 11650"/>
                <a:gd name="connsiteX67" fmla="*/ 407 w 10014"/>
                <a:gd name="connsiteY67" fmla="*/ 8767 h 11650"/>
                <a:gd name="connsiteX68" fmla="*/ 2279 w 10014"/>
                <a:gd name="connsiteY68" fmla="*/ 8838 h 11650"/>
                <a:gd name="connsiteX69" fmla="*/ 302 w 10014"/>
                <a:gd name="connsiteY69" fmla="*/ 8888 h 11650"/>
                <a:gd name="connsiteX70" fmla="*/ 276 w 10014"/>
                <a:gd name="connsiteY70" fmla="*/ 8959 h 11650"/>
                <a:gd name="connsiteX71" fmla="*/ 538 w 10014"/>
                <a:gd name="connsiteY71" fmla="*/ 9030 h 11650"/>
                <a:gd name="connsiteX72" fmla="*/ 329 w 10014"/>
                <a:gd name="connsiteY72" fmla="*/ 9101 h 11650"/>
                <a:gd name="connsiteX73" fmla="*/ 171 w 10014"/>
                <a:gd name="connsiteY73" fmla="*/ 9226 h 11650"/>
                <a:gd name="connsiteX74" fmla="*/ 302 w 10014"/>
                <a:gd name="connsiteY74" fmla="*/ 9297 h 11650"/>
                <a:gd name="connsiteX75" fmla="*/ 381 w 10014"/>
                <a:gd name="connsiteY75" fmla="*/ 9350 h 11650"/>
                <a:gd name="connsiteX76" fmla="*/ 591 w 10014"/>
                <a:gd name="connsiteY76" fmla="*/ 9488 h 11650"/>
                <a:gd name="connsiteX77" fmla="*/ 690 w 10014"/>
                <a:gd name="connsiteY77" fmla="*/ 9542 h 11650"/>
                <a:gd name="connsiteX78" fmla="*/ 2227 w 10014"/>
                <a:gd name="connsiteY78" fmla="*/ 9560 h 11650"/>
                <a:gd name="connsiteX79" fmla="*/ 2856 w 10014"/>
                <a:gd name="connsiteY79" fmla="*/ 9613 h 11650"/>
                <a:gd name="connsiteX80" fmla="*/ 486 w 10014"/>
                <a:gd name="connsiteY80" fmla="*/ 9684 h 11650"/>
                <a:gd name="connsiteX81" fmla="*/ 329 w 10014"/>
                <a:gd name="connsiteY81" fmla="*/ 9755 h 11650"/>
                <a:gd name="connsiteX82" fmla="*/ 538 w 10014"/>
                <a:gd name="connsiteY82" fmla="*/ 9808 h 11650"/>
                <a:gd name="connsiteX83" fmla="*/ 769 w 10014"/>
                <a:gd name="connsiteY83" fmla="*/ 9879 h 11650"/>
                <a:gd name="connsiteX84" fmla="*/ 717 w 10014"/>
                <a:gd name="connsiteY84" fmla="*/ 9947 h 11650"/>
                <a:gd name="connsiteX85" fmla="*/ 1136 w 10014"/>
                <a:gd name="connsiteY85" fmla="*/ 10000 h 11650"/>
                <a:gd name="connsiteX86" fmla="*/ 3287 w 10014"/>
                <a:gd name="connsiteY86" fmla="*/ 10014 h 11650"/>
                <a:gd name="connsiteX87" fmla="*/ 3940 w 10014"/>
                <a:gd name="connsiteY87" fmla="*/ 10106 h 11650"/>
                <a:gd name="connsiteX88" fmla="*/ 4958 w 10014"/>
                <a:gd name="connsiteY88" fmla="*/ 10155 h 11650"/>
                <a:gd name="connsiteX89" fmla="*/ 3480 w 10014"/>
                <a:gd name="connsiteY89" fmla="*/ 10229 h 11650"/>
                <a:gd name="connsiteX90" fmla="*/ 4152 w 10014"/>
                <a:gd name="connsiteY90" fmla="*/ 10283 h 11650"/>
                <a:gd name="connsiteX91" fmla="*/ 3903 w 10014"/>
                <a:gd name="connsiteY91" fmla="*/ 10332 h 11650"/>
                <a:gd name="connsiteX92" fmla="*/ 2386 w 10014"/>
                <a:gd name="connsiteY92" fmla="*/ 10430 h 11650"/>
                <a:gd name="connsiteX93" fmla="*/ 359 w 10014"/>
                <a:gd name="connsiteY93" fmla="*/ 10461 h 11650"/>
                <a:gd name="connsiteX94" fmla="*/ 253 w 10014"/>
                <a:gd name="connsiteY94" fmla="*/ 10577 h 11650"/>
                <a:gd name="connsiteX95" fmla="*/ 417 w 10014"/>
                <a:gd name="connsiteY95" fmla="*/ 10712 h 11650"/>
                <a:gd name="connsiteX96" fmla="*/ 580 w 10014"/>
                <a:gd name="connsiteY96" fmla="*/ 10815 h 11650"/>
                <a:gd name="connsiteX97" fmla="*/ 436 w 10014"/>
                <a:gd name="connsiteY97" fmla="*/ 10937 h 11650"/>
                <a:gd name="connsiteX98" fmla="*/ 61 w 10014"/>
                <a:gd name="connsiteY98" fmla="*/ 10968 h 11650"/>
                <a:gd name="connsiteX99" fmla="*/ 42 w 10014"/>
                <a:gd name="connsiteY99" fmla="*/ 11341 h 11650"/>
                <a:gd name="connsiteX100" fmla="*/ 52 w 10014"/>
                <a:gd name="connsiteY100" fmla="*/ 10575 h 11650"/>
                <a:gd name="connsiteX101" fmla="*/ 14 w 10014"/>
                <a:gd name="connsiteY101" fmla="*/ 0 h 11650"/>
                <a:gd name="connsiteX0" fmla="*/ 14 w 10014"/>
                <a:gd name="connsiteY0" fmla="*/ 0 h 11487"/>
                <a:gd name="connsiteX1" fmla="*/ 6034 w 10014"/>
                <a:gd name="connsiteY1" fmla="*/ 0 h 11487"/>
                <a:gd name="connsiteX2" fmla="*/ 6134 w 10014"/>
                <a:gd name="connsiteY2" fmla="*/ 71 h 11487"/>
                <a:gd name="connsiteX3" fmla="*/ 7854 w 10014"/>
                <a:gd name="connsiteY3" fmla="*/ 142 h 11487"/>
                <a:gd name="connsiteX4" fmla="*/ 6967 w 10014"/>
                <a:gd name="connsiteY4" fmla="*/ 195 h 11487"/>
                <a:gd name="connsiteX5" fmla="*/ 6107 w 10014"/>
                <a:gd name="connsiteY5" fmla="*/ 266 h 11487"/>
                <a:gd name="connsiteX6" fmla="*/ 5981 w 10014"/>
                <a:gd name="connsiteY6" fmla="*/ 334 h 11487"/>
                <a:gd name="connsiteX7" fmla="*/ 6060 w 10014"/>
                <a:gd name="connsiteY7" fmla="*/ 405 h 11487"/>
                <a:gd name="connsiteX8" fmla="*/ 5069 w 10014"/>
                <a:gd name="connsiteY8" fmla="*/ 458 h 11487"/>
                <a:gd name="connsiteX9" fmla="*/ 900 w 10014"/>
                <a:gd name="connsiteY9" fmla="*/ 529 h 11487"/>
                <a:gd name="connsiteX10" fmla="*/ 1005 w 10014"/>
                <a:gd name="connsiteY10" fmla="*/ 600 h 11487"/>
                <a:gd name="connsiteX11" fmla="*/ 1293 w 10014"/>
                <a:gd name="connsiteY11" fmla="*/ 654 h 11487"/>
                <a:gd name="connsiteX12" fmla="*/ 1031 w 10014"/>
                <a:gd name="connsiteY12" fmla="*/ 725 h 11487"/>
                <a:gd name="connsiteX13" fmla="*/ 1996 w 10014"/>
                <a:gd name="connsiteY13" fmla="*/ 792 h 11487"/>
                <a:gd name="connsiteX14" fmla="*/ 2437 w 10014"/>
                <a:gd name="connsiteY14" fmla="*/ 863 h 11487"/>
                <a:gd name="connsiteX15" fmla="*/ 25 w 10014"/>
                <a:gd name="connsiteY15" fmla="*/ 890 h 11487"/>
                <a:gd name="connsiteX16" fmla="*/ 15 w 10014"/>
                <a:gd name="connsiteY16" fmla="*/ 2922 h 11487"/>
                <a:gd name="connsiteX17" fmla="*/ 1734 w 10014"/>
                <a:gd name="connsiteY17" fmla="*/ 3016 h 11487"/>
                <a:gd name="connsiteX18" fmla="*/ 5614 w 10014"/>
                <a:gd name="connsiteY18" fmla="*/ 3087 h 11487"/>
                <a:gd name="connsiteX19" fmla="*/ 1267 w 10014"/>
                <a:gd name="connsiteY19" fmla="*/ 3140 h 11487"/>
                <a:gd name="connsiteX20" fmla="*/ 14 w 10014"/>
                <a:gd name="connsiteY20" fmla="*/ 3214 h 11487"/>
                <a:gd name="connsiteX21" fmla="*/ 4 w 10014"/>
                <a:gd name="connsiteY21" fmla="*/ 4031 h 11487"/>
                <a:gd name="connsiteX22" fmla="*/ 743 w 10014"/>
                <a:gd name="connsiteY22" fmla="*/ 4128 h 11487"/>
                <a:gd name="connsiteX23" fmla="*/ 769 w 10014"/>
                <a:gd name="connsiteY23" fmla="*/ 4199 h 11487"/>
                <a:gd name="connsiteX24" fmla="*/ 900 w 10014"/>
                <a:gd name="connsiteY24" fmla="*/ 4252 h 11487"/>
                <a:gd name="connsiteX25" fmla="*/ 4 w 10014"/>
                <a:gd name="connsiteY25" fmla="*/ 4329 h 11487"/>
                <a:gd name="connsiteX26" fmla="*/ 15 w 10014"/>
                <a:gd name="connsiteY26" fmla="*/ 5480 h 11487"/>
                <a:gd name="connsiteX27" fmla="*/ 407 w 10014"/>
                <a:gd name="connsiteY27" fmla="*/ 5503 h 11487"/>
                <a:gd name="connsiteX28" fmla="*/ 407 w 10014"/>
                <a:gd name="connsiteY28" fmla="*/ 5556 h 11487"/>
                <a:gd name="connsiteX29" fmla="*/ 250 w 10014"/>
                <a:gd name="connsiteY29" fmla="*/ 5627 h 11487"/>
                <a:gd name="connsiteX30" fmla="*/ 198 w 10014"/>
                <a:gd name="connsiteY30" fmla="*/ 5698 h 11487"/>
                <a:gd name="connsiteX31" fmla="*/ 119 w 10014"/>
                <a:gd name="connsiteY31" fmla="*/ 5769 h 11487"/>
                <a:gd name="connsiteX32" fmla="*/ 15 w 10014"/>
                <a:gd name="connsiteY32" fmla="*/ 5800 h 11487"/>
                <a:gd name="connsiteX33" fmla="*/ 15 w 10014"/>
                <a:gd name="connsiteY33" fmla="*/ 6197 h 11487"/>
                <a:gd name="connsiteX34" fmla="*/ 355 w 10014"/>
                <a:gd name="connsiteY34" fmla="*/ 6210 h 11487"/>
                <a:gd name="connsiteX35" fmla="*/ 434 w 10014"/>
                <a:gd name="connsiteY35" fmla="*/ 6281 h 11487"/>
                <a:gd name="connsiteX36" fmla="*/ 302 w 10014"/>
                <a:gd name="connsiteY36" fmla="*/ 6348 h 11487"/>
                <a:gd name="connsiteX37" fmla="*/ 407 w 10014"/>
                <a:gd name="connsiteY37" fmla="*/ 6419 h 11487"/>
                <a:gd name="connsiteX38" fmla="*/ 4 w 10014"/>
                <a:gd name="connsiteY38" fmla="*/ 6503 h 11487"/>
                <a:gd name="connsiteX39" fmla="*/ 4 w 10014"/>
                <a:gd name="connsiteY39" fmla="*/ 6958 h 11487"/>
                <a:gd name="connsiteX40" fmla="*/ 538 w 10014"/>
                <a:gd name="connsiteY40" fmla="*/ 7002 h 11487"/>
                <a:gd name="connsiteX41" fmla="*/ 381 w 10014"/>
                <a:gd name="connsiteY41" fmla="*/ 7073 h 11487"/>
                <a:gd name="connsiteX42" fmla="*/ 565 w 10014"/>
                <a:gd name="connsiteY42" fmla="*/ 7126 h 11487"/>
                <a:gd name="connsiteX43" fmla="*/ 407 w 10014"/>
                <a:gd name="connsiteY43" fmla="*/ 7197 h 11487"/>
                <a:gd name="connsiteX44" fmla="*/ 591 w 10014"/>
                <a:gd name="connsiteY44" fmla="*/ 7268 h 11487"/>
                <a:gd name="connsiteX45" fmla="*/ 2673 w 10014"/>
                <a:gd name="connsiteY45" fmla="*/ 7321 h 11487"/>
                <a:gd name="connsiteX46" fmla="*/ 2227 w 10014"/>
                <a:gd name="connsiteY46" fmla="*/ 7389 h 11487"/>
                <a:gd name="connsiteX47" fmla="*/ 2101 w 10014"/>
                <a:gd name="connsiteY47" fmla="*/ 7460 h 11487"/>
                <a:gd name="connsiteX48" fmla="*/ 3559 w 10014"/>
                <a:gd name="connsiteY48" fmla="*/ 7531 h 11487"/>
                <a:gd name="connsiteX49" fmla="*/ 4366 w 10014"/>
                <a:gd name="connsiteY49" fmla="*/ 7584 h 11487"/>
                <a:gd name="connsiteX50" fmla="*/ 4052 w 10014"/>
                <a:gd name="connsiteY50" fmla="*/ 7655 h 11487"/>
                <a:gd name="connsiteX51" fmla="*/ 2022 w 10014"/>
                <a:gd name="connsiteY51" fmla="*/ 7726 h 11487"/>
                <a:gd name="connsiteX52" fmla="*/ 1708 w 10014"/>
                <a:gd name="connsiteY52" fmla="*/ 7780 h 11487"/>
                <a:gd name="connsiteX53" fmla="*/ 1267 w 10014"/>
                <a:gd name="connsiteY53" fmla="*/ 7851 h 11487"/>
                <a:gd name="connsiteX54" fmla="*/ 1472 w 10014"/>
                <a:gd name="connsiteY54" fmla="*/ 7918 h 11487"/>
                <a:gd name="connsiteX55" fmla="*/ 5483 w 10014"/>
                <a:gd name="connsiteY55" fmla="*/ 7989 h 11487"/>
                <a:gd name="connsiteX56" fmla="*/ 10014 w 10014"/>
                <a:gd name="connsiteY56" fmla="*/ 8043 h 11487"/>
                <a:gd name="connsiteX57" fmla="*/ 4183 w 10014"/>
                <a:gd name="connsiteY57" fmla="*/ 8114 h 11487"/>
                <a:gd name="connsiteX58" fmla="*/ 1760 w 10014"/>
                <a:gd name="connsiteY58" fmla="*/ 8185 h 11487"/>
                <a:gd name="connsiteX59" fmla="*/ 1320 w 10014"/>
                <a:gd name="connsiteY59" fmla="*/ 8238 h 11487"/>
                <a:gd name="connsiteX60" fmla="*/ 4419 w 10014"/>
                <a:gd name="connsiteY60" fmla="*/ 8309 h 11487"/>
                <a:gd name="connsiteX61" fmla="*/ 4288 w 10014"/>
                <a:gd name="connsiteY61" fmla="*/ 8377 h 11487"/>
                <a:gd name="connsiteX62" fmla="*/ 1524 w 10014"/>
                <a:gd name="connsiteY62" fmla="*/ 8430 h 11487"/>
                <a:gd name="connsiteX63" fmla="*/ 512 w 10014"/>
                <a:gd name="connsiteY63" fmla="*/ 8501 h 11487"/>
                <a:gd name="connsiteX64" fmla="*/ 1058 w 10014"/>
                <a:gd name="connsiteY64" fmla="*/ 8572 h 11487"/>
                <a:gd name="connsiteX65" fmla="*/ 276 w 10014"/>
                <a:gd name="connsiteY65" fmla="*/ 8643 h 11487"/>
                <a:gd name="connsiteX66" fmla="*/ 3559 w 10014"/>
                <a:gd name="connsiteY66" fmla="*/ 8696 h 11487"/>
                <a:gd name="connsiteX67" fmla="*/ 407 w 10014"/>
                <a:gd name="connsiteY67" fmla="*/ 8767 h 11487"/>
                <a:gd name="connsiteX68" fmla="*/ 2279 w 10014"/>
                <a:gd name="connsiteY68" fmla="*/ 8838 h 11487"/>
                <a:gd name="connsiteX69" fmla="*/ 302 w 10014"/>
                <a:gd name="connsiteY69" fmla="*/ 8888 h 11487"/>
                <a:gd name="connsiteX70" fmla="*/ 276 w 10014"/>
                <a:gd name="connsiteY70" fmla="*/ 8959 h 11487"/>
                <a:gd name="connsiteX71" fmla="*/ 538 w 10014"/>
                <a:gd name="connsiteY71" fmla="*/ 9030 h 11487"/>
                <a:gd name="connsiteX72" fmla="*/ 329 w 10014"/>
                <a:gd name="connsiteY72" fmla="*/ 9101 h 11487"/>
                <a:gd name="connsiteX73" fmla="*/ 171 w 10014"/>
                <a:gd name="connsiteY73" fmla="*/ 9226 h 11487"/>
                <a:gd name="connsiteX74" fmla="*/ 302 w 10014"/>
                <a:gd name="connsiteY74" fmla="*/ 9297 h 11487"/>
                <a:gd name="connsiteX75" fmla="*/ 381 w 10014"/>
                <a:gd name="connsiteY75" fmla="*/ 9350 h 11487"/>
                <a:gd name="connsiteX76" fmla="*/ 591 w 10014"/>
                <a:gd name="connsiteY76" fmla="*/ 9488 h 11487"/>
                <a:gd name="connsiteX77" fmla="*/ 690 w 10014"/>
                <a:gd name="connsiteY77" fmla="*/ 9542 h 11487"/>
                <a:gd name="connsiteX78" fmla="*/ 2227 w 10014"/>
                <a:gd name="connsiteY78" fmla="*/ 9560 h 11487"/>
                <a:gd name="connsiteX79" fmla="*/ 2856 w 10014"/>
                <a:gd name="connsiteY79" fmla="*/ 9613 h 11487"/>
                <a:gd name="connsiteX80" fmla="*/ 486 w 10014"/>
                <a:gd name="connsiteY80" fmla="*/ 9684 h 11487"/>
                <a:gd name="connsiteX81" fmla="*/ 329 w 10014"/>
                <a:gd name="connsiteY81" fmla="*/ 9755 h 11487"/>
                <a:gd name="connsiteX82" fmla="*/ 538 w 10014"/>
                <a:gd name="connsiteY82" fmla="*/ 9808 h 11487"/>
                <a:gd name="connsiteX83" fmla="*/ 769 w 10014"/>
                <a:gd name="connsiteY83" fmla="*/ 9879 h 11487"/>
                <a:gd name="connsiteX84" fmla="*/ 717 w 10014"/>
                <a:gd name="connsiteY84" fmla="*/ 9947 h 11487"/>
                <a:gd name="connsiteX85" fmla="*/ 1136 w 10014"/>
                <a:gd name="connsiteY85" fmla="*/ 10000 h 11487"/>
                <a:gd name="connsiteX86" fmla="*/ 3287 w 10014"/>
                <a:gd name="connsiteY86" fmla="*/ 10014 h 11487"/>
                <a:gd name="connsiteX87" fmla="*/ 3940 w 10014"/>
                <a:gd name="connsiteY87" fmla="*/ 10106 h 11487"/>
                <a:gd name="connsiteX88" fmla="*/ 4958 w 10014"/>
                <a:gd name="connsiteY88" fmla="*/ 10155 h 11487"/>
                <a:gd name="connsiteX89" fmla="*/ 3480 w 10014"/>
                <a:gd name="connsiteY89" fmla="*/ 10229 h 11487"/>
                <a:gd name="connsiteX90" fmla="*/ 4152 w 10014"/>
                <a:gd name="connsiteY90" fmla="*/ 10283 h 11487"/>
                <a:gd name="connsiteX91" fmla="*/ 3903 w 10014"/>
                <a:gd name="connsiteY91" fmla="*/ 10332 h 11487"/>
                <a:gd name="connsiteX92" fmla="*/ 2386 w 10014"/>
                <a:gd name="connsiteY92" fmla="*/ 10430 h 11487"/>
                <a:gd name="connsiteX93" fmla="*/ 359 w 10014"/>
                <a:gd name="connsiteY93" fmla="*/ 10461 h 11487"/>
                <a:gd name="connsiteX94" fmla="*/ 253 w 10014"/>
                <a:gd name="connsiteY94" fmla="*/ 10577 h 11487"/>
                <a:gd name="connsiteX95" fmla="*/ 417 w 10014"/>
                <a:gd name="connsiteY95" fmla="*/ 10712 h 11487"/>
                <a:gd name="connsiteX96" fmla="*/ 580 w 10014"/>
                <a:gd name="connsiteY96" fmla="*/ 10815 h 11487"/>
                <a:gd name="connsiteX97" fmla="*/ 436 w 10014"/>
                <a:gd name="connsiteY97" fmla="*/ 10937 h 11487"/>
                <a:gd name="connsiteX98" fmla="*/ 61 w 10014"/>
                <a:gd name="connsiteY98" fmla="*/ 10968 h 11487"/>
                <a:gd name="connsiteX99" fmla="*/ 52 w 10014"/>
                <a:gd name="connsiteY99" fmla="*/ 10575 h 11487"/>
                <a:gd name="connsiteX100" fmla="*/ 14 w 10014"/>
                <a:gd name="connsiteY100" fmla="*/ 0 h 11487"/>
                <a:gd name="connsiteX0" fmla="*/ 14 w 10014"/>
                <a:gd name="connsiteY0" fmla="*/ 0 h 11480"/>
                <a:gd name="connsiteX1" fmla="*/ 6034 w 10014"/>
                <a:gd name="connsiteY1" fmla="*/ 0 h 11480"/>
                <a:gd name="connsiteX2" fmla="*/ 6134 w 10014"/>
                <a:gd name="connsiteY2" fmla="*/ 71 h 11480"/>
                <a:gd name="connsiteX3" fmla="*/ 7854 w 10014"/>
                <a:gd name="connsiteY3" fmla="*/ 142 h 11480"/>
                <a:gd name="connsiteX4" fmla="*/ 6967 w 10014"/>
                <a:gd name="connsiteY4" fmla="*/ 195 h 11480"/>
                <a:gd name="connsiteX5" fmla="*/ 6107 w 10014"/>
                <a:gd name="connsiteY5" fmla="*/ 266 h 11480"/>
                <a:gd name="connsiteX6" fmla="*/ 5981 w 10014"/>
                <a:gd name="connsiteY6" fmla="*/ 334 h 11480"/>
                <a:gd name="connsiteX7" fmla="*/ 6060 w 10014"/>
                <a:gd name="connsiteY7" fmla="*/ 405 h 11480"/>
                <a:gd name="connsiteX8" fmla="*/ 5069 w 10014"/>
                <a:gd name="connsiteY8" fmla="*/ 458 h 11480"/>
                <a:gd name="connsiteX9" fmla="*/ 900 w 10014"/>
                <a:gd name="connsiteY9" fmla="*/ 529 h 11480"/>
                <a:gd name="connsiteX10" fmla="*/ 1005 w 10014"/>
                <a:gd name="connsiteY10" fmla="*/ 600 h 11480"/>
                <a:gd name="connsiteX11" fmla="*/ 1293 w 10014"/>
                <a:gd name="connsiteY11" fmla="*/ 654 h 11480"/>
                <a:gd name="connsiteX12" fmla="*/ 1031 w 10014"/>
                <a:gd name="connsiteY12" fmla="*/ 725 h 11480"/>
                <a:gd name="connsiteX13" fmla="*/ 1996 w 10014"/>
                <a:gd name="connsiteY13" fmla="*/ 792 h 11480"/>
                <a:gd name="connsiteX14" fmla="*/ 2437 w 10014"/>
                <a:gd name="connsiteY14" fmla="*/ 863 h 11480"/>
                <a:gd name="connsiteX15" fmla="*/ 25 w 10014"/>
                <a:gd name="connsiteY15" fmla="*/ 890 h 11480"/>
                <a:gd name="connsiteX16" fmla="*/ 15 w 10014"/>
                <a:gd name="connsiteY16" fmla="*/ 2922 h 11480"/>
                <a:gd name="connsiteX17" fmla="*/ 1734 w 10014"/>
                <a:gd name="connsiteY17" fmla="*/ 3016 h 11480"/>
                <a:gd name="connsiteX18" fmla="*/ 5614 w 10014"/>
                <a:gd name="connsiteY18" fmla="*/ 3087 h 11480"/>
                <a:gd name="connsiteX19" fmla="*/ 1267 w 10014"/>
                <a:gd name="connsiteY19" fmla="*/ 3140 h 11480"/>
                <a:gd name="connsiteX20" fmla="*/ 14 w 10014"/>
                <a:gd name="connsiteY20" fmla="*/ 3214 h 11480"/>
                <a:gd name="connsiteX21" fmla="*/ 4 w 10014"/>
                <a:gd name="connsiteY21" fmla="*/ 4031 h 11480"/>
                <a:gd name="connsiteX22" fmla="*/ 743 w 10014"/>
                <a:gd name="connsiteY22" fmla="*/ 4128 h 11480"/>
                <a:gd name="connsiteX23" fmla="*/ 769 w 10014"/>
                <a:gd name="connsiteY23" fmla="*/ 4199 h 11480"/>
                <a:gd name="connsiteX24" fmla="*/ 900 w 10014"/>
                <a:gd name="connsiteY24" fmla="*/ 4252 h 11480"/>
                <a:gd name="connsiteX25" fmla="*/ 4 w 10014"/>
                <a:gd name="connsiteY25" fmla="*/ 4329 h 11480"/>
                <a:gd name="connsiteX26" fmla="*/ 15 w 10014"/>
                <a:gd name="connsiteY26" fmla="*/ 5480 h 11480"/>
                <a:gd name="connsiteX27" fmla="*/ 407 w 10014"/>
                <a:gd name="connsiteY27" fmla="*/ 5503 h 11480"/>
                <a:gd name="connsiteX28" fmla="*/ 407 w 10014"/>
                <a:gd name="connsiteY28" fmla="*/ 5556 h 11480"/>
                <a:gd name="connsiteX29" fmla="*/ 250 w 10014"/>
                <a:gd name="connsiteY29" fmla="*/ 5627 h 11480"/>
                <a:gd name="connsiteX30" fmla="*/ 198 w 10014"/>
                <a:gd name="connsiteY30" fmla="*/ 5698 h 11480"/>
                <a:gd name="connsiteX31" fmla="*/ 119 w 10014"/>
                <a:gd name="connsiteY31" fmla="*/ 5769 h 11480"/>
                <a:gd name="connsiteX32" fmla="*/ 15 w 10014"/>
                <a:gd name="connsiteY32" fmla="*/ 5800 h 11480"/>
                <a:gd name="connsiteX33" fmla="*/ 15 w 10014"/>
                <a:gd name="connsiteY33" fmla="*/ 6197 h 11480"/>
                <a:gd name="connsiteX34" fmla="*/ 355 w 10014"/>
                <a:gd name="connsiteY34" fmla="*/ 6210 h 11480"/>
                <a:gd name="connsiteX35" fmla="*/ 434 w 10014"/>
                <a:gd name="connsiteY35" fmla="*/ 6281 h 11480"/>
                <a:gd name="connsiteX36" fmla="*/ 302 w 10014"/>
                <a:gd name="connsiteY36" fmla="*/ 6348 h 11480"/>
                <a:gd name="connsiteX37" fmla="*/ 407 w 10014"/>
                <a:gd name="connsiteY37" fmla="*/ 6419 h 11480"/>
                <a:gd name="connsiteX38" fmla="*/ 4 w 10014"/>
                <a:gd name="connsiteY38" fmla="*/ 6503 h 11480"/>
                <a:gd name="connsiteX39" fmla="*/ 4 w 10014"/>
                <a:gd name="connsiteY39" fmla="*/ 6958 h 11480"/>
                <a:gd name="connsiteX40" fmla="*/ 538 w 10014"/>
                <a:gd name="connsiteY40" fmla="*/ 7002 h 11480"/>
                <a:gd name="connsiteX41" fmla="*/ 381 w 10014"/>
                <a:gd name="connsiteY41" fmla="*/ 7073 h 11480"/>
                <a:gd name="connsiteX42" fmla="*/ 565 w 10014"/>
                <a:gd name="connsiteY42" fmla="*/ 7126 h 11480"/>
                <a:gd name="connsiteX43" fmla="*/ 407 w 10014"/>
                <a:gd name="connsiteY43" fmla="*/ 7197 h 11480"/>
                <a:gd name="connsiteX44" fmla="*/ 591 w 10014"/>
                <a:gd name="connsiteY44" fmla="*/ 7268 h 11480"/>
                <a:gd name="connsiteX45" fmla="*/ 2673 w 10014"/>
                <a:gd name="connsiteY45" fmla="*/ 7321 h 11480"/>
                <a:gd name="connsiteX46" fmla="*/ 2227 w 10014"/>
                <a:gd name="connsiteY46" fmla="*/ 7389 h 11480"/>
                <a:gd name="connsiteX47" fmla="*/ 2101 w 10014"/>
                <a:gd name="connsiteY47" fmla="*/ 7460 h 11480"/>
                <a:gd name="connsiteX48" fmla="*/ 3559 w 10014"/>
                <a:gd name="connsiteY48" fmla="*/ 7531 h 11480"/>
                <a:gd name="connsiteX49" fmla="*/ 4366 w 10014"/>
                <a:gd name="connsiteY49" fmla="*/ 7584 h 11480"/>
                <a:gd name="connsiteX50" fmla="*/ 4052 w 10014"/>
                <a:gd name="connsiteY50" fmla="*/ 7655 h 11480"/>
                <a:gd name="connsiteX51" fmla="*/ 2022 w 10014"/>
                <a:gd name="connsiteY51" fmla="*/ 7726 h 11480"/>
                <a:gd name="connsiteX52" fmla="*/ 1708 w 10014"/>
                <a:gd name="connsiteY52" fmla="*/ 7780 h 11480"/>
                <a:gd name="connsiteX53" fmla="*/ 1267 w 10014"/>
                <a:gd name="connsiteY53" fmla="*/ 7851 h 11480"/>
                <a:gd name="connsiteX54" fmla="*/ 1472 w 10014"/>
                <a:gd name="connsiteY54" fmla="*/ 7918 h 11480"/>
                <a:gd name="connsiteX55" fmla="*/ 5483 w 10014"/>
                <a:gd name="connsiteY55" fmla="*/ 7989 h 11480"/>
                <a:gd name="connsiteX56" fmla="*/ 10014 w 10014"/>
                <a:gd name="connsiteY56" fmla="*/ 8043 h 11480"/>
                <a:gd name="connsiteX57" fmla="*/ 4183 w 10014"/>
                <a:gd name="connsiteY57" fmla="*/ 8114 h 11480"/>
                <a:gd name="connsiteX58" fmla="*/ 1760 w 10014"/>
                <a:gd name="connsiteY58" fmla="*/ 8185 h 11480"/>
                <a:gd name="connsiteX59" fmla="*/ 1320 w 10014"/>
                <a:gd name="connsiteY59" fmla="*/ 8238 h 11480"/>
                <a:gd name="connsiteX60" fmla="*/ 4419 w 10014"/>
                <a:gd name="connsiteY60" fmla="*/ 8309 h 11480"/>
                <a:gd name="connsiteX61" fmla="*/ 4288 w 10014"/>
                <a:gd name="connsiteY61" fmla="*/ 8377 h 11480"/>
                <a:gd name="connsiteX62" fmla="*/ 1524 w 10014"/>
                <a:gd name="connsiteY62" fmla="*/ 8430 h 11480"/>
                <a:gd name="connsiteX63" fmla="*/ 512 w 10014"/>
                <a:gd name="connsiteY63" fmla="*/ 8501 h 11480"/>
                <a:gd name="connsiteX64" fmla="*/ 1058 w 10014"/>
                <a:gd name="connsiteY64" fmla="*/ 8572 h 11480"/>
                <a:gd name="connsiteX65" fmla="*/ 276 w 10014"/>
                <a:gd name="connsiteY65" fmla="*/ 8643 h 11480"/>
                <a:gd name="connsiteX66" fmla="*/ 3559 w 10014"/>
                <a:gd name="connsiteY66" fmla="*/ 8696 h 11480"/>
                <a:gd name="connsiteX67" fmla="*/ 407 w 10014"/>
                <a:gd name="connsiteY67" fmla="*/ 8767 h 11480"/>
                <a:gd name="connsiteX68" fmla="*/ 2279 w 10014"/>
                <a:gd name="connsiteY68" fmla="*/ 8838 h 11480"/>
                <a:gd name="connsiteX69" fmla="*/ 302 w 10014"/>
                <a:gd name="connsiteY69" fmla="*/ 8888 h 11480"/>
                <a:gd name="connsiteX70" fmla="*/ 276 w 10014"/>
                <a:gd name="connsiteY70" fmla="*/ 8959 h 11480"/>
                <a:gd name="connsiteX71" fmla="*/ 538 w 10014"/>
                <a:gd name="connsiteY71" fmla="*/ 9030 h 11480"/>
                <a:gd name="connsiteX72" fmla="*/ 329 w 10014"/>
                <a:gd name="connsiteY72" fmla="*/ 9101 h 11480"/>
                <a:gd name="connsiteX73" fmla="*/ 171 w 10014"/>
                <a:gd name="connsiteY73" fmla="*/ 9226 h 11480"/>
                <a:gd name="connsiteX74" fmla="*/ 302 w 10014"/>
                <a:gd name="connsiteY74" fmla="*/ 9297 h 11480"/>
                <a:gd name="connsiteX75" fmla="*/ 381 w 10014"/>
                <a:gd name="connsiteY75" fmla="*/ 9350 h 11480"/>
                <a:gd name="connsiteX76" fmla="*/ 591 w 10014"/>
                <a:gd name="connsiteY76" fmla="*/ 9488 h 11480"/>
                <a:gd name="connsiteX77" fmla="*/ 690 w 10014"/>
                <a:gd name="connsiteY77" fmla="*/ 9542 h 11480"/>
                <a:gd name="connsiteX78" fmla="*/ 2227 w 10014"/>
                <a:gd name="connsiteY78" fmla="*/ 9560 h 11480"/>
                <a:gd name="connsiteX79" fmla="*/ 2856 w 10014"/>
                <a:gd name="connsiteY79" fmla="*/ 9613 h 11480"/>
                <a:gd name="connsiteX80" fmla="*/ 486 w 10014"/>
                <a:gd name="connsiteY80" fmla="*/ 9684 h 11480"/>
                <a:gd name="connsiteX81" fmla="*/ 329 w 10014"/>
                <a:gd name="connsiteY81" fmla="*/ 9755 h 11480"/>
                <a:gd name="connsiteX82" fmla="*/ 538 w 10014"/>
                <a:gd name="connsiteY82" fmla="*/ 9808 h 11480"/>
                <a:gd name="connsiteX83" fmla="*/ 769 w 10014"/>
                <a:gd name="connsiteY83" fmla="*/ 9879 h 11480"/>
                <a:gd name="connsiteX84" fmla="*/ 717 w 10014"/>
                <a:gd name="connsiteY84" fmla="*/ 9947 h 11480"/>
                <a:gd name="connsiteX85" fmla="*/ 1136 w 10014"/>
                <a:gd name="connsiteY85" fmla="*/ 10000 h 11480"/>
                <a:gd name="connsiteX86" fmla="*/ 3287 w 10014"/>
                <a:gd name="connsiteY86" fmla="*/ 10014 h 11480"/>
                <a:gd name="connsiteX87" fmla="*/ 3940 w 10014"/>
                <a:gd name="connsiteY87" fmla="*/ 10106 h 11480"/>
                <a:gd name="connsiteX88" fmla="*/ 4958 w 10014"/>
                <a:gd name="connsiteY88" fmla="*/ 10155 h 11480"/>
                <a:gd name="connsiteX89" fmla="*/ 3480 w 10014"/>
                <a:gd name="connsiteY89" fmla="*/ 10229 h 11480"/>
                <a:gd name="connsiteX90" fmla="*/ 4152 w 10014"/>
                <a:gd name="connsiteY90" fmla="*/ 10283 h 11480"/>
                <a:gd name="connsiteX91" fmla="*/ 3903 w 10014"/>
                <a:gd name="connsiteY91" fmla="*/ 10332 h 11480"/>
                <a:gd name="connsiteX92" fmla="*/ 2386 w 10014"/>
                <a:gd name="connsiteY92" fmla="*/ 10430 h 11480"/>
                <a:gd name="connsiteX93" fmla="*/ 359 w 10014"/>
                <a:gd name="connsiteY93" fmla="*/ 10461 h 11480"/>
                <a:gd name="connsiteX94" fmla="*/ 253 w 10014"/>
                <a:gd name="connsiteY94" fmla="*/ 10577 h 11480"/>
                <a:gd name="connsiteX95" fmla="*/ 417 w 10014"/>
                <a:gd name="connsiteY95" fmla="*/ 10712 h 11480"/>
                <a:gd name="connsiteX96" fmla="*/ 580 w 10014"/>
                <a:gd name="connsiteY96" fmla="*/ 10815 h 11480"/>
                <a:gd name="connsiteX97" fmla="*/ 436 w 10014"/>
                <a:gd name="connsiteY97" fmla="*/ 10937 h 11480"/>
                <a:gd name="connsiteX98" fmla="*/ 52 w 10014"/>
                <a:gd name="connsiteY98" fmla="*/ 10575 h 11480"/>
                <a:gd name="connsiteX99" fmla="*/ 14 w 10014"/>
                <a:gd name="connsiteY99" fmla="*/ 0 h 11480"/>
                <a:gd name="connsiteX0" fmla="*/ 14 w 10014"/>
                <a:gd name="connsiteY0" fmla="*/ 0 h 11437"/>
                <a:gd name="connsiteX1" fmla="*/ 6034 w 10014"/>
                <a:gd name="connsiteY1" fmla="*/ 0 h 11437"/>
                <a:gd name="connsiteX2" fmla="*/ 6134 w 10014"/>
                <a:gd name="connsiteY2" fmla="*/ 71 h 11437"/>
                <a:gd name="connsiteX3" fmla="*/ 7854 w 10014"/>
                <a:gd name="connsiteY3" fmla="*/ 142 h 11437"/>
                <a:gd name="connsiteX4" fmla="*/ 6967 w 10014"/>
                <a:gd name="connsiteY4" fmla="*/ 195 h 11437"/>
                <a:gd name="connsiteX5" fmla="*/ 6107 w 10014"/>
                <a:gd name="connsiteY5" fmla="*/ 266 h 11437"/>
                <a:gd name="connsiteX6" fmla="*/ 5981 w 10014"/>
                <a:gd name="connsiteY6" fmla="*/ 334 h 11437"/>
                <a:gd name="connsiteX7" fmla="*/ 6060 w 10014"/>
                <a:gd name="connsiteY7" fmla="*/ 405 h 11437"/>
                <a:gd name="connsiteX8" fmla="*/ 5069 w 10014"/>
                <a:gd name="connsiteY8" fmla="*/ 458 h 11437"/>
                <a:gd name="connsiteX9" fmla="*/ 900 w 10014"/>
                <a:gd name="connsiteY9" fmla="*/ 529 h 11437"/>
                <a:gd name="connsiteX10" fmla="*/ 1005 w 10014"/>
                <a:gd name="connsiteY10" fmla="*/ 600 h 11437"/>
                <a:gd name="connsiteX11" fmla="*/ 1293 w 10014"/>
                <a:gd name="connsiteY11" fmla="*/ 654 h 11437"/>
                <a:gd name="connsiteX12" fmla="*/ 1031 w 10014"/>
                <a:gd name="connsiteY12" fmla="*/ 725 h 11437"/>
                <a:gd name="connsiteX13" fmla="*/ 1996 w 10014"/>
                <a:gd name="connsiteY13" fmla="*/ 792 h 11437"/>
                <a:gd name="connsiteX14" fmla="*/ 2437 w 10014"/>
                <a:gd name="connsiteY14" fmla="*/ 863 h 11437"/>
                <a:gd name="connsiteX15" fmla="*/ 25 w 10014"/>
                <a:gd name="connsiteY15" fmla="*/ 890 h 11437"/>
                <a:gd name="connsiteX16" fmla="*/ 15 w 10014"/>
                <a:gd name="connsiteY16" fmla="*/ 2922 h 11437"/>
                <a:gd name="connsiteX17" fmla="*/ 1734 w 10014"/>
                <a:gd name="connsiteY17" fmla="*/ 3016 h 11437"/>
                <a:gd name="connsiteX18" fmla="*/ 5614 w 10014"/>
                <a:gd name="connsiteY18" fmla="*/ 3087 h 11437"/>
                <a:gd name="connsiteX19" fmla="*/ 1267 w 10014"/>
                <a:gd name="connsiteY19" fmla="*/ 3140 h 11437"/>
                <a:gd name="connsiteX20" fmla="*/ 14 w 10014"/>
                <a:gd name="connsiteY20" fmla="*/ 3214 h 11437"/>
                <a:gd name="connsiteX21" fmla="*/ 4 w 10014"/>
                <a:gd name="connsiteY21" fmla="*/ 4031 h 11437"/>
                <a:gd name="connsiteX22" fmla="*/ 743 w 10014"/>
                <a:gd name="connsiteY22" fmla="*/ 4128 h 11437"/>
                <a:gd name="connsiteX23" fmla="*/ 769 w 10014"/>
                <a:gd name="connsiteY23" fmla="*/ 4199 h 11437"/>
                <a:gd name="connsiteX24" fmla="*/ 900 w 10014"/>
                <a:gd name="connsiteY24" fmla="*/ 4252 h 11437"/>
                <a:gd name="connsiteX25" fmla="*/ 4 w 10014"/>
                <a:gd name="connsiteY25" fmla="*/ 4329 h 11437"/>
                <a:gd name="connsiteX26" fmla="*/ 15 w 10014"/>
                <a:gd name="connsiteY26" fmla="*/ 5480 h 11437"/>
                <a:gd name="connsiteX27" fmla="*/ 407 w 10014"/>
                <a:gd name="connsiteY27" fmla="*/ 5503 h 11437"/>
                <a:gd name="connsiteX28" fmla="*/ 407 w 10014"/>
                <a:gd name="connsiteY28" fmla="*/ 5556 h 11437"/>
                <a:gd name="connsiteX29" fmla="*/ 250 w 10014"/>
                <a:gd name="connsiteY29" fmla="*/ 5627 h 11437"/>
                <a:gd name="connsiteX30" fmla="*/ 198 w 10014"/>
                <a:gd name="connsiteY30" fmla="*/ 5698 h 11437"/>
                <a:gd name="connsiteX31" fmla="*/ 119 w 10014"/>
                <a:gd name="connsiteY31" fmla="*/ 5769 h 11437"/>
                <a:gd name="connsiteX32" fmla="*/ 15 w 10014"/>
                <a:gd name="connsiteY32" fmla="*/ 5800 h 11437"/>
                <a:gd name="connsiteX33" fmla="*/ 15 w 10014"/>
                <a:gd name="connsiteY33" fmla="*/ 6197 h 11437"/>
                <a:gd name="connsiteX34" fmla="*/ 355 w 10014"/>
                <a:gd name="connsiteY34" fmla="*/ 6210 h 11437"/>
                <a:gd name="connsiteX35" fmla="*/ 434 w 10014"/>
                <a:gd name="connsiteY35" fmla="*/ 6281 h 11437"/>
                <a:gd name="connsiteX36" fmla="*/ 302 w 10014"/>
                <a:gd name="connsiteY36" fmla="*/ 6348 h 11437"/>
                <a:gd name="connsiteX37" fmla="*/ 407 w 10014"/>
                <a:gd name="connsiteY37" fmla="*/ 6419 h 11437"/>
                <a:gd name="connsiteX38" fmla="*/ 4 w 10014"/>
                <a:gd name="connsiteY38" fmla="*/ 6503 h 11437"/>
                <a:gd name="connsiteX39" fmla="*/ 4 w 10014"/>
                <a:gd name="connsiteY39" fmla="*/ 6958 h 11437"/>
                <a:gd name="connsiteX40" fmla="*/ 538 w 10014"/>
                <a:gd name="connsiteY40" fmla="*/ 7002 h 11437"/>
                <a:gd name="connsiteX41" fmla="*/ 381 w 10014"/>
                <a:gd name="connsiteY41" fmla="*/ 7073 h 11437"/>
                <a:gd name="connsiteX42" fmla="*/ 565 w 10014"/>
                <a:gd name="connsiteY42" fmla="*/ 7126 h 11437"/>
                <a:gd name="connsiteX43" fmla="*/ 407 w 10014"/>
                <a:gd name="connsiteY43" fmla="*/ 7197 h 11437"/>
                <a:gd name="connsiteX44" fmla="*/ 591 w 10014"/>
                <a:gd name="connsiteY44" fmla="*/ 7268 h 11437"/>
                <a:gd name="connsiteX45" fmla="*/ 2673 w 10014"/>
                <a:gd name="connsiteY45" fmla="*/ 7321 h 11437"/>
                <a:gd name="connsiteX46" fmla="*/ 2227 w 10014"/>
                <a:gd name="connsiteY46" fmla="*/ 7389 h 11437"/>
                <a:gd name="connsiteX47" fmla="*/ 2101 w 10014"/>
                <a:gd name="connsiteY47" fmla="*/ 7460 h 11437"/>
                <a:gd name="connsiteX48" fmla="*/ 3559 w 10014"/>
                <a:gd name="connsiteY48" fmla="*/ 7531 h 11437"/>
                <a:gd name="connsiteX49" fmla="*/ 4366 w 10014"/>
                <a:gd name="connsiteY49" fmla="*/ 7584 h 11437"/>
                <a:gd name="connsiteX50" fmla="*/ 4052 w 10014"/>
                <a:gd name="connsiteY50" fmla="*/ 7655 h 11437"/>
                <a:gd name="connsiteX51" fmla="*/ 2022 w 10014"/>
                <a:gd name="connsiteY51" fmla="*/ 7726 h 11437"/>
                <a:gd name="connsiteX52" fmla="*/ 1708 w 10014"/>
                <a:gd name="connsiteY52" fmla="*/ 7780 h 11437"/>
                <a:gd name="connsiteX53" fmla="*/ 1267 w 10014"/>
                <a:gd name="connsiteY53" fmla="*/ 7851 h 11437"/>
                <a:gd name="connsiteX54" fmla="*/ 1472 w 10014"/>
                <a:gd name="connsiteY54" fmla="*/ 7918 h 11437"/>
                <a:gd name="connsiteX55" fmla="*/ 5483 w 10014"/>
                <a:gd name="connsiteY55" fmla="*/ 7989 h 11437"/>
                <a:gd name="connsiteX56" fmla="*/ 10014 w 10014"/>
                <a:gd name="connsiteY56" fmla="*/ 8043 h 11437"/>
                <a:gd name="connsiteX57" fmla="*/ 4183 w 10014"/>
                <a:gd name="connsiteY57" fmla="*/ 8114 h 11437"/>
                <a:gd name="connsiteX58" fmla="*/ 1760 w 10014"/>
                <a:gd name="connsiteY58" fmla="*/ 8185 h 11437"/>
                <a:gd name="connsiteX59" fmla="*/ 1320 w 10014"/>
                <a:gd name="connsiteY59" fmla="*/ 8238 h 11437"/>
                <a:gd name="connsiteX60" fmla="*/ 4419 w 10014"/>
                <a:gd name="connsiteY60" fmla="*/ 8309 h 11437"/>
                <a:gd name="connsiteX61" fmla="*/ 4288 w 10014"/>
                <a:gd name="connsiteY61" fmla="*/ 8377 h 11437"/>
                <a:gd name="connsiteX62" fmla="*/ 1524 w 10014"/>
                <a:gd name="connsiteY62" fmla="*/ 8430 h 11437"/>
                <a:gd name="connsiteX63" fmla="*/ 512 w 10014"/>
                <a:gd name="connsiteY63" fmla="*/ 8501 h 11437"/>
                <a:gd name="connsiteX64" fmla="*/ 1058 w 10014"/>
                <a:gd name="connsiteY64" fmla="*/ 8572 h 11437"/>
                <a:gd name="connsiteX65" fmla="*/ 276 w 10014"/>
                <a:gd name="connsiteY65" fmla="*/ 8643 h 11437"/>
                <a:gd name="connsiteX66" fmla="*/ 3559 w 10014"/>
                <a:gd name="connsiteY66" fmla="*/ 8696 h 11437"/>
                <a:gd name="connsiteX67" fmla="*/ 407 w 10014"/>
                <a:gd name="connsiteY67" fmla="*/ 8767 h 11437"/>
                <a:gd name="connsiteX68" fmla="*/ 2279 w 10014"/>
                <a:gd name="connsiteY68" fmla="*/ 8838 h 11437"/>
                <a:gd name="connsiteX69" fmla="*/ 302 w 10014"/>
                <a:gd name="connsiteY69" fmla="*/ 8888 h 11437"/>
                <a:gd name="connsiteX70" fmla="*/ 276 w 10014"/>
                <a:gd name="connsiteY70" fmla="*/ 8959 h 11437"/>
                <a:gd name="connsiteX71" fmla="*/ 538 w 10014"/>
                <a:gd name="connsiteY71" fmla="*/ 9030 h 11437"/>
                <a:gd name="connsiteX72" fmla="*/ 329 w 10014"/>
                <a:gd name="connsiteY72" fmla="*/ 9101 h 11437"/>
                <a:gd name="connsiteX73" fmla="*/ 171 w 10014"/>
                <a:gd name="connsiteY73" fmla="*/ 9226 h 11437"/>
                <a:gd name="connsiteX74" fmla="*/ 302 w 10014"/>
                <a:gd name="connsiteY74" fmla="*/ 9297 h 11437"/>
                <a:gd name="connsiteX75" fmla="*/ 381 w 10014"/>
                <a:gd name="connsiteY75" fmla="*/ 9350 h 11437"/>
                <a:gd name="connsiteX76" fmla="*/ 591 w 10014"/>
                <a:gd name="connsiteY76" fmla="*/ 9488 h 11437"/>
                <a:gd name="connsiteX77" fmla="*/ 690 w 10014"/>
                <a:gd name="connsiteY77" fmla="*/ 9542 h 11437"/>
                <a:gd name="connsiteX78" fmla="*/ 2227 w 10014"/>
                <a:gd name="connsiteY78" fmla="*/ 9560 h 11437"/>
                <a:gd name="connsiteX79" fmla="*/ 2856 w 10014"/>
                <a:gd name="connsiteY79" fmla="*/ 9613 h 11437"/>
                <a:gd name="connsiteX80" fmla="*/ 486 w 10014"/>
                <a:gd name="connsiteY80" fmla="*/ 9684 h 11437"/>
                <a:gd name="connsiteX81" fmla="*/ 329 w 10014"/>
                <a:gd name="connsiteY81" fmla="*/ 9755 h 11437"/>
                <a:gd name="connsiteX82" fmla="*/ 538 w 10014"/>
                <a:gd name="connsiteY82" fmla="*/ 9808 h 11437"/>
                <a:gd name="connsiteX83" fmla="*/ 769 w 10014"/>
                <a:gd name="connsiteY83" fmla="*/ 9879 h 11437"/>
                <a:gd name="connsiteX84" fmla="*/ 717 w 10014"/>
                <a:gd name="connsiteY84" fmla="*/ 9947 h 11437"/>
                <a:gd name="connsiteX85" fmla="*/ 1136 w 10014"/>
                <a:gd name="connsiteY85" fmla="*/ 10000 h 11437"/>
                <a:gd name="connsiteX86" fmla="*/ 3287 w 10014"/>
                <a:gd name="connsiteY86" fmla="*/ 10014 h 11437"/>
                <a:gd name="connsiteX87" fmla="*/ 3940 w 10014"/>
                <a:gd name="connsiteY87" fmla="*/ 10106 h 11437"/>
                <a:gd name="connsiteX88" fmla="*/ 4958 w 10014"/>
                <a:gd name="connsiteY88" fmla="*/ 10155 h 11437"/>
                <a:gd name="connsiteX89" fmla="*/ 3480 w 10014"/>
                <a:gd name="connsiteY89" fmla="*/ 10229 h 11437"/>
                <a:gd name="connsiteX90" fmla="*/ 4152 w 10014"/>
                <a:gd name="connsiteY90" fmla="*/ 10283 h 11437"/>
                <a:gd name="connsiteX91" fmla="*/ 3903 w 10014"/>
                <a:gd name="connsiteY91" fmla="*/ 10332 h 11437"/>
                <a:gd name="connsiteX92" fmla="*/ 2386 w 10014"/>
                <a:gd name="connsiteY92" fmla="*/ 10430 h 11437"/>
                <a:gd name="connsiteX93" fmla="*/ 359 w 10014"/>
                <a:gd name="connsiteY93" fmla="*/ 10461 h 11437"/>
                <a:gd name="connsiteX94" fmla="*/ 253 w 10014"/>
                <a:gd name="connsiteY94" fmla="*/ 10577 h 11437"/>
                <a:gd name="connsiteX95" fmla="*/ 417 w 10014"/>
                <a:gd name="connsiteY95" fmla="*/ 10712 h 11437"/>
                <a:gd name="connsiteX96" fmla="*/ 580 w 10014"/>
                <a:gd name="connsiteY96" fmla="*/ 10815 h 11437"/>
                <a:gd name="connsiteX97" fmla="*/ 52 w 10014"/>
                <a:gd name="connsiteY97" fmla="*/ 10575 h 11437"/>
                <a:gd name="connsiteX98" fmla="*/ 14 w 10014"/>
                <a:gd name="connsiteY98" fmla="*/ 0 h 11437"/>
                <a:gd name="connsiteX0" fmla="*/ 14 w 10014"/>
                <a:gd name="connsiteY0" fmla="*/ 0 h 11405"/>
                <a:gd name="connsiteX1" fmla="*/ 6034 w 10014"/>
                <a:gd name="connsiteY1" fmla="*/ 0 h 11405"/>
                <a:gd name="connsiteX2" fmla="*/ 6134 w 10014"/>
                <a:gd name="connsiteY2" fmla="*/ 71 h 11405"/>
                <a:gd name="connsiteX3" fmla="*/ 7854 w 10014"/>
                <a:gd name="connsiteY3" fmla="*/ 142 h 11405"/>
                <a:gd name="connsiteX4" fmla="*/ 6967 w 10014"/>
                <a:gd name="connsiteY4" fmla="*/ 195 h 11405"/>
                <a:gd name="connsiteX5" fmla="*/ 6107 w 10014"/>
                <a:gd name="connsiteY5" fmla="*/ 266 h 11405"/>
                <a:gd name="connsiteX6" fmla="*/ 5981 w 10014"/>
                <a:gd name="connsiteY6" fmla="*/ 334 h 11405"/>
                <a:gd name="connsiteX7" fmla="*/ 6060 w 10014"/>
                <a:gd name="connsiteY7" fmla="*/ 405 h 11405"/>
                <a:gd name="connsiteX8" fmla="*/ 5069 w 10014"/>
                <a:gd name="connsiteY8" fmla="*/ 458 h 11405"/>
                <a:gd name="connsiteX9" fmla="*/ 900 w 10014"/>
                <a:gd name="connsiteY9" fmla="*/ 529 h 11405"/>
                <a:gd name="connsiteX10" fmla="*/ 1005 w 10014"/>
                <a:gd name="connsiteY10" fmla="*/ 600 h 11405"/>
                <a:gd name="connsiteX11" fmla="*/ 1293 w 10014"/>
                <a:gd name="connsiteY11" fmla="*/ 654 h 11405"/>
                <a:gd name="connsiteX12" fmla="*/ 1031 w 10014"/>
                <a:gd name="connsiteY12" fmla="*/ 725 h 11405"/>
                <a:gd name="connsiteX13" fmla="*/ 1996 w 10014"/>
                <a:gd name="connsiteY13" fmla="*/ 792 h 11405"/>
                <a:gd name="connsiteX14" fmla="*/ 2437 w 10014"/>
                <a:gd name="connsiteY14" fmla="*/ 863 h 11405"/>
                <a:gd name="connsiteX15" fmla="*/ 25 w 10014"/>
                <a:gd name="connsiteY15" fmla="*/ 890 h 11405"/>
                <a:gd name="connsiteX16" fmla="*/ 15 w 10014"/>
                <a:gd name="connsiteY16" fmla="*/ 2922 h 11405"/>
                <a:gd name="connsiteX17" fmla="*/ 1734 w 10014"/>
                <a:gd name="connsiteY17" fmla="*/ 3016 h 11405"/>
                <a:gd name="connsiteX18" fmla="*/ 5614 w 10014"/>
                <a:gd name="connsiteY18" fmla="*/ 3087 h 11405"/>
                <a:gd name="connsiteX19" fmla="*/ 1267 w 10014"/>
                <a:gd name="connsiteY19" fmla="*/ 3140 h 11405"/>
                <a:gd name="connsiteX20" fmla="*/ 14 w 10014"/>
                <a:gd name="connsiteY20" fmla="*/ 3214 h 11405"/>
                <a:gd name="connsiteX21" fmla="*/ 4 w 10014"/>
                <a:gd name="connsiteY21" fmla="*/ 4031 h 11405"/>
                <a:gd name="connsiteX22" fmla="*/ 743 w 10014"/>
                <a:gd name="connsiteY22" fmla="*/ 4128 h 11405"/>
                <a:gd name="connsiteX23" fmla="*/ 769 w 10014"/>
                <a:gd name="connsiteY23" fmla="*/ 4199 h 11405"/>
                <a:gd name="connsiteX24" fmla="*/ 900 w 10014"/>
                <a:gd name="connsiteY24" fmla="*/ 4252 h 11405"/>
                <a:gd name="connsiteX25" fmla="*/ 4 w 10014"/>
                <a:gd name="connsiteY25" fmla="*/ 4329 h 11405"/>
                <a:gd name="connsiteX26" fmla="*/ 15 w 10014"/>
                <a:gd name="connsiteY26" fmla="*/ 5480 h 11405"/>
                <a:gd name="connsiteX27" fmla="*/ 407 w 10014"/>
                <a:gd name="connsiteY27" fmla="*/ 5503 h 11405"/>
                <a:gd name="connsiteX28" fmla="*/ 407 w 10014"/>
                <a:gd name="connsiteY28" fmla="*/ 5556 h 11405"/>
                <a:gd name="connsiteX29" fmla="*/ 250 w 10014"/>
                <a:gd name="connsiteY29" fmla="*/ 5627 h 11405"/>
                <a:gd name="connsiteX30" fmla="*/ 198 w 10014"/>
                <a:gd name="connsiteY30" fmla="*/ 5698 h 11405"/>
                <a:gd name="connsiteX31" fmla="*/ 119 w 10014"/>
                <a:gd name="connsiteY31" fmla="*/ 5769 h 11405"/>
                <a:gd name="connsiteX32" fmla="*/ 15 w 10014"/>
                <a:gd name="connsiteY32" fmla="*/ 5800 h 11405"/>
                <a:gd name="connsiteX33" fmla="*/ 15 w 10014"/>
                <a:gd name="connsiteY33" fmla="*/ 6197 h 11405"/>
                <a:gd name="connsiteX34" fmla="*/ 355 w 10014"/>
                <a:gd name="connsiteY34" fmla="*/ 6210 h 11405"/>
                <a:gd name="connsiteX35" fmla="*/ 434 w 10014"/>
                <a:gd name="connsiteY35" fmla="*/ 6281 h 11405"/>
                <a:gd name="connsiteX36" fmla="*/ 302 w 10014"/>
                <a:gd name="connsiteY36" fmla="*/ 6348 h 11405"/>
                <a:gd name="connsiteX37" fmla="*/ 407 w 10014"/>
                <a:gd name="connsiteY37" fmla="*/ 6419 h 11405"/>
                <a:gd name="connsiteX38" fmla="*/ 4 w 10014"/>
                <a:gd name="connsiteY38" fmla="*/ 6503 h 11405"/>
                <a:gd name="connsiteX39" fmla="*/ 4 w 10014"/>
                <a:gd name="connsiteY39" fmla="*/ 6958 h 11405"/>
                <a:gd name="connsiteX40" fmla="*/ 538 w 10014"/>
                <a:gd name="connsiteY40" fmla="*/ 7002 h 11405"/>
                <a:gd name="connsiteX41" fmla="*/ 381 w 10014"/>
                <a:gd name="connsiteY41" fmla="*/ 7073 h 11405"/>
                <a:gd name="connsiteX42" fmla="*/ 565 w 10014"/>
                <a:gd name="connsiteY42" fmla="*/ 7126 h 11405"/>
                <a:gd name="connsiteX43" fmla="*/ 407 w 10014"/>
                <a:gd name="connsiteY43" fmla="*/ 7197 h 11405"/>
                <a:gd name="connsiteX44" fmla="*/ 591 w 10014"/>
                <a:gd name="connsiteY44" fmla="*/ 7268 h 11405"/>
                <a:gd name="connsiteX45" fmla="*/ 2673 w 10014"/>
                <a:gd name="connsiteY45" fmla="*/ 7321 h 11405"/>
                <a:gd name="connsiteX46" fmla="*/ 2227 w 10014"/>
                <a:gd name="connsiteY46" fmla="*/ 7389 h 11405"/>
                <a:gd name="connsiteX47" fmla="*/ 2101 w 10014"/>
                <a:gd name="connsiteY47" fmla="*/ 7460 h 11405"/>
                <a:gd name="connsiteX48" fmla="*/ 3559 w 10014"/>
                <a:gd name="connsiteY48" fmla="*/ 7531 h 11405"/>
                <a:gd name="connsiteX49" fmla="*/ 4366 w 10014"/>
                <a:gd name="connsiteY49" fmla="*/ 7584 h 11405"/>
                <a:gd name="connsiteX50" fmla="*/ 4052 w 10014"/>
                <a:gd name="connsiteY50" fmla="*/ 7655 h 11405"/>
                <a:gd name="connsiteX51" fmla="*/ 2022 w 10014"/>
                <a:gd name="connsiteY51" fmla="*/ 7726 h 11405"/>
                <a:gd name="connsiteX52" fmla="*/ 1708 w 10014"/>
                <a:gd name="connsiteY52" fmla="*/ 7780 h 11405"/>
                <a:gd name="connsiteX53" fmla="*/ 1267 w 10014"/>
                <a:gd name="connsiteY53" fmla="*/ 7851 h 11405"/>
                <a:gd name="connsiteX54" fmla="*/ 1472 w 10014"/>
                <a:gd name="connsiteY54" fmla="*/ 7918 h 11405"/>
                <a:gd name="connsiteX55" fmla="*/ 5483 w 10014"/>
                <a:gd name="connsiteY55" fmla="*/ 7989 h 11405"/>
                <a:gd name="connsiteX56" fmla="*/ 10014 w 10014"/>
                <a:gd name="connsiteY56" fmla="*/ 8043 h 11405"/>
                <a:gd name="connsiteX57" fmla="*/ 4183 w 10014"/>
                <a:gd name="connsiteY57" fmla="*/ 8114 h 11405"/>
                <a:gd name="connsiteX58" fmla="*/ 1760 w 10014"/>
                <a:gd name="connsiteY58" fmla="*/ 8185 h 11405"/>
                <a:gd name="connsiteX59" fmla="*/ 1320 w 10014"/>
                <a:gd name="connsiteY59" fmla="*/ 8238 h 11405"/>
                <a:gd name="connsiteX60" fmla="*/ 4419 w 10014"/>
                <a:gd name="connsiteY60" fmla="*/ 8309 h 11405"/>
                <a:gd name="connsiteX61" fmla="*/ 4288 w 10014"/>
                <a:gd name="connsiteY61" fmla="*/ 8377 h 11405"/>
                <a:gd name="connsiteX62" fmla="*/ 1524 w 10014"/>
                <a:gd name="connsiteY62" fmla="*/ 8430 h 11405"/>
                <a:gd name="connsiteX63" fmla="*/ 512 w 10014"/>
                <a:gd name="connsiteY63" fmla="*/ 8501 h 11405"/>
                <a:gd name="connsiteX64" fmla="*/ 1058 w 10014"/>
                <a:gd name="connsiteY64" fmla="*/ 8572 h 11405"/>
                <a:gd name="connsiteX65" fmla="*/ 276 w 10014"/>
                <a:gd name="connsiteY65" fmla="*/ 8643 h 11405"/>
                <a:gd name="connsiteX66" fmla="*/ 3559 w 10014"/>
                <a:gd name="connsiteY66" fmla="*/ 8696 h 11405"/>
                <a:gd name="connsiteX67" fmla="*/ 407 w 10014"/>
                <a:gd name="connsiteY67" fmla="*/ 8767 h 11405"/>
                <a:gd name="connsiteX68" fmla="*/ 2279 w 10014"/>
                <a:gd name="connsiteY68" fmla="*/ 8838 h 11405"/>
                <a:gd name="connsiteX69" fmla="*/ 302 w 10014"/>
                <a:gd name="connsiteY69" fmla="*/ 8888 h 11405"/>
                <a:gd name="connsiteX70" fmla="*/ 276 w 10014"/>
                <a:gd name="connsiteY70" fmla="*/ 8959 h 11405"/>
                <a:gd name="connsiteX71" fmla="*/ 538 w 10014"/>
                <a:gd name="connsiteY71" fmla="*/ 9030 h 11405"/>
                <a:gd name="connsiteX72" fmla="*/ 329 w 10014"/>
                <a:gd name="connsiteY72" fmla="*/ 9101 h 11405"/>
                <a:gd name="connsiteX73" fmla="*/ 171 w 10014"/>
                <a:gd name="connsiteY73" fmla="*/ 9226 h 11405"/>
                <a:gd name="connsiteX74" fmla="*/ 302 w 10014"/>
                <a:gd name="connsiteY74" fmla="*/ 9297 h 11405"/>
                <a:gd name="connsiteX75" fmla="*/ 381 w 10014"/>
                <a:gd name="connsiteY75" fmla="*/ 9350 h 11405"/>
                <a:gd name="connsiteX76" fmla="*/ 591 w 10014"/>
                <a:gd name="connsiteY76" fmla="*/ 9488 h 11405"/>
                <a:gd name="connsiteX77" fmla="*/ 690 w 10014"/>
                <a:gd name="connsiteY77" fmla="*/ 9542 h 11405"/>
                <a:gd name="connsiteX78" fmla="*/ 2227 w 10014"/>
                <a:gd name="connsiteY78" fmla="*/ 9560 h 11405"/>
                <a:gd name="connsiteX79" fmla="*/ 2856 w 10014"/>
                <a:gd name="connsiteY79" fmla="*/ 9613 h 11405"/>
                <a:gd name="connsiteX80" fmla="*/ 486 w 10014"/>
                <a:gd name="connsiteY80" fmla="*/ 9684 h 11405"/>
                <a:gd name="connsiteX81" fmla="*/ 329 w 10014"/>
                <a:gd name="connsiteY81" fmla="*/ 9755 h 11405"/>
                <a:gd name="connsiteX82" fmla="*/ 538 w 10014"/>
                <a:gd name="connsiteY82" fmla="*/ 9808 h 11405"/>
                <a:gd name="connsiteX83" fmla="*/ 769 w 10014"/>
                <a:gd name="connsiteY83" fmla="*/ 9879 h 11405"/>
                <a:gd name="connsiteX84" fmla="*/ 717 w 10014"/>
                <a:gd name="connsiteY84" fmla="*/ 9947 h 11405"/>
                <a:gd name="connsiteX85" fmla="*/ 1136 w 10014"/>
                <a:gd name="connsiteY85" fmla="*/ 10000 h 11405"/>
                <a:gd name="connsiteX86" fmla="*/ 3287 w 10014"/>
                <a:gd name="connsiteY86" fmla="*/ 10014 h 11405"/>
                <a:gd name="connsiteX87" fmla="*/ 3940 w 10014"/>
                <a:gd name="connsiteY87" fmla="*/ 10106 h 11405"/>
                <a:gd name="connsiteX88" fmla="*/ 4958 w 10014"/>
                <a:gd name="connsiteY88" fmla="*/ 10155 h 11405"/>
                <a:gd name="connsiteX89" fmla="*/ 3480 w 10014"/>
                <a:gd name="connsiteY89" fmla="*/ 10229 h 11405"/>
                <a:gd name="connsiteX90" fmla="*/ 4152 w 10014"/>
                <a:gd name="connsiteY90" fmla="*/ 10283 h 11405"/>
                <a:gd name="connsiteX91" fmla="*/ 3903 w 10014"/>
                <a:gd name="connsiteY91" fmla="*/ 10332 h 11405"/>
                <a:gd name="connsiteX92" fmla="*/ 2386 w 10014"/>
                <a:gd name="connsiteY92" fmla="*/ 10430 h 11405"/>
                <a:gd name="connsiteX93" fmla="*/ 359 w 10014"/>
                <a:gd name="connsiteY93" fmla="*/ 10461 h 11405"/>
                <a:gd name="connsiteX94" fmla="*/ 253 w 10014"/>
                <a:gd name="connsiteY94" fmla="*/ 10577 h 11405"/>
                <a:gd name="connsiteX95" fmla="*/ 417 w 10014"/>
                <a:gd name="connsiteY95" fmla="*/ 10712 h 11405"/>
                <a:gd name="connsiteX96" fmla="*/ 52 w 10014"/>
                <a:gd name="connsiteY96" fmla="*/ 10575 h 11405"/>
                <a:gd name="connsiteX97" fmla="*/ 14 w 10014"/>
                <a:gd name="connsiteY97" fmla="*/ 0 h 11405"/>
                <a:gd name="connsiteX0" fmla="*/ 14 w 10014"/>
                <a:gd name="connsiteY0" fmla="*/ 0 h 11363"/>
                <a:gd name="connsiteX1" fmla="*/ 6034 w 10014"/>
                <a:gd name="connsiteY1" fmla="*/ 0 h 11363"/>
                <a:gd name="connsiteX2" fmla="*/ 6134 w 10014"/>
                <a:gd name="connsiteY2" fmla="*/ 71 h 11363"/>
                <a:gd name="connsiteX3" fmla="*/ 7854 w 10014"/>
                <a:gd name="connsiteY3" fmla="*/ 142 h 11363"/>
                <a:gd name="connsiteX4" fmla="*/ 6967 w 10014"/>
                <a:gd name="connsiteY4" fmla="*/ 195 h 11363"/>
                <a:gd name="connsiteX5" fmla="*/ 6107 w 10014"/>
                <a:gd name="connsiteY5" fmla="*/ 266 h 11363"/>
                <a:gd name="connsiteX6" fmla="*/ 5981 w 10014"/>
                <a:gd name="connsiteY6" fmla="*/ 334 h 11363"/>
                <a:gd name="connsiteX7" fmla="*/ 6060 w 10014"/>
                <a:gd name="connsiteY7" fmla="*/ 405 h 11363"/>
                <a:gd name="connsiteX8" fmla="*/ 5069 w 10014"/>
                <a:gd name="connsiteY8" fmla="*/ 458 h 11363"/>
                <a:gd name="connsiteX9" fmla="*/ 900 w 10014"/>
                <a:gd name="connsiteY9" fmla="*/ 529 h 11363"/>
                <a:gd name="connsiteX10" fmla="*/ 1005 w 10014"/>
                <a:gd name="connsiteY10" fmla="*/ 600 h 11363"/>
                <a:gd name="connsiteX11" fmla="*/ 1293 w 10014"/>
                <a:gd name="connsiteY11" fmla="*/ 654 h 11363"/>
                <a:gd name="connsiteX12" fmla="*/ 1031 w 10014"/>
                <a:gd name="connsiteY12" fmla="*/ 725 h 11363"/>
                <a:gd name="connsiteX13" fmla="*/ 1996 w 10014"/>
                <a:gd name="connsiteY13" fmla="*/ 792 h 11363"/>
                <a:gd name="connsiteX14" fmla="*/ 2437 w 10014"/>
                <a:gd name="connsiteY14" fmla="*/ 863 h 11363"/>
                <a:gd name="connsiteX15" fmla="*/ 25 w 10014"/>
                <a:gd name="connsiteY15" fmla="*/ 890 h 11363"/>
                <a:gd name="connsiteX16" fmla="*/ 15 w 10014"/>
                <a:gd name="connsiteY16" fmla="*/ 2922 h 11363"/>
                <a:gd name="connsiteX17" fmla="*/ 1734 w 10014"/>
                <a:gd name="connsiteY17" fmla="*/ 3016 h 11363"/>
                <a:gd name="connsiteX18" fmla="*/ 5614 w 10014"/>
                <a:gd name="connsiteY18" fmla="*/ 3087 h 11363"/>
                <a:gd name="connsiteX19" fmla="*/ 1267 w 10014"/>
                <a:gd name="connsiteY19" fmla="*/ 3140 h 11363"/>
                <a:gd name="connsiteX20" fmla="*/ 14 w 10014"/>
                <a:gd name="connsiteY20" fmla="*/ 3214 h 11363"/>
                <a:gd name="connsiteX21" fmla="*/ 4 w 10014"/>
                <a:gd name="connsiteY21" fmla="*/ 4031 h 11363"/>
                <a:gd name="connsiteX22" fmla="*/ 743 w 10014"/>
                <a:gd name="connsiteY22" fmla="*/ 4128 h 11363"/>
                <a:gd name="connsiteX23" fmla="*/ 769 w 10014"/>
                <a:gd name="connsiteY23" fmla="*/ 4199 h 11363"/>
                <a:gd name="connsiteX24" fmla="*/ 900 w 10014"/>
                <a:gd name="connsiteY24" fmla="*/ 4252 h 11363"/>
                <a:gd name="connsiteX25" fmla="*/ 4 w 10014"/>
                <a:gd name="connsiteY25" fmla="*/ 4329 h 11363"/>
                <a:gd name="connsiteX26" fmla="*/ 15 w 10014"/>
                <a:gd name="connsiteY26" fmla="*/ 5480 h 11363"/>
                <a:gd name="connsiteX27" fmla="*/ 407 w 10014"/>
                <a:gd name="connsiteY27" fmla="*/ 5503 h 11363"/>
                <a:gd name="connsiteX28" fmla="*/ 407 w 10014"/>
                <a:gd name="connsiteY28" fmla="*/ 5556 h 11363"/>
                <a:gd name="connsiteX29" fmla="*/ 250 w 10014"/>
                <a:gd name="connsiteY29" fmla="*/ 5627 h 11363"/>
                <a:gd name="connsiteX30" fmla="*/ 198 w 10014"/>
                <a:gd name="connsiteY30" fmla="*/ 5698 h 11363"/>
                <a:gd name="connsiteX31" fmla="*/ 119 w 10014"/>
                <a:gd name="connsiteY31" fmla="*/ 5769 h 11363"/>
                <a:gd name="connsiteX32" fmla="*/ 15 w 10014"/>
                <a:gd name="connsiteY32" fmla="*/ 5800 h 11363"/>
                <a:gd name="connsiteX33" fmla="*/ 15 w 10014"/>
                <a:gd name="connsiteY33" fmla="*/ 6197 h 11363"/>
                <a:gd name="connsiteX34" fmla="*/ 355 w 10014"/>
                <a:gd name="connsiteY34" fmla="*/ 6210 h 11363"/>
                <a:gd name="connsiteX35" fmla="*/ 434 w 10014"/>
                <a:gd name="connsiteY35" fmla="*/ 6281 h 11363"/>
                <a:gd name="connsiteX36" fmla="*/ 302 w 10014"/>
                <a:gd name="connsiteY36" fmla="*/ 6348 h 11363"/>
                <a:gd name="connsiteX37" fmla="*/ 407 w 10014"/>
                <a:gd name="connsiteY37" fmla="*/ 6419 h 11363"/>
                <a:gd name="connsiteX38" fmla="*/ 4 w 10014"/>
                <a:gd name="connsiteY38" fmla="*/ 6503 h 11363"/>
                <a:gd name="connsiteX39" fmla="*/ 4 w 10014"/>
                <a:gd name="connsiteY39" fmla="*/ 6958 h 11363"/>
                <a:gd name="connsiteX40" fmla="*/ 538 w 10014"/>
                <a:gd name="connsiteY40" fmla="*/ 7002 h 11363"/>
                <a:gd name="connsiteX41" fmla="*/ 381 w 10014"/>
                <a:gd name="connsiteY41" fmla="*/ 7073 h 11363"/>
                <a:gd name="connsiteX42" fmla="*/ 565 w 10014"/>
                <a:gd name="connsiteY42" fmla="*/ 7126 h 11363"/>
                <a:gd name="connsiteX43" fmla="*/ 407 w 10014"/>
                <a:gd name="connsiteY43" fmla="*/ 7197 h 11363"/>
                <a:gd name="connsiteX44" fmla="*/ 591 w 10014"/>
                <a:gd name="connsiteY44" fmla="*/ 7268 h 11363"/>
                <a:gd name="connsiteX45" fmla="*/ 2673 w 10014"/>
                <a:gd name="connsiteY45" fmla="*/ 7321 h 11363"/>
                <a:gd name="connsiteX46" fmla="*/ 2227 w 10014"/>
                <a:gd name="connsiteY46" fmla="*/ 7389 h 11363"/>
                <a:gd name="connsiteX47" fmla="*/ 2101 w 10014"/>
                <a:gd name="connsiteY47" fmla="*/ 7460 h 11363"/>
                <a:gd name="connsiteX48" fmla="*/ 3559 w 10014"/>
                <a:gd name="connsiteY48" fmla="*/ 7531 h 11363"/>
                <a:gd name="connsiteX49" fmla="*/ 4366 w 10014"/>
                <a:gd name="connsiteY49" fmla="*/ 7584 h 11363"/>
                <a:gd name="connsiteX50" fmla="*/ 4052 w 10014"/>
                <a:gd name="connsiteY50" fmla="*/ 7655 h 11363"/>
                <a:gd name="connsiteX51" fmla="*/ 2022 w 10014"/>
                <a:gd name="connsiteY51" fmla="*/ 7726 h 11363"/>
                <a:gd name="connsiteX52" fmla="*/ 1708 w 10014"/>
                <a:gd name="connsiteY52" fmla="*/ 7780 h 11363"/>
                <a:gd name="connsiteX53" fmla="*/ 1267 w 10014"/>
                <a:gd name="connsiteY53" fmla="*/ 7851 h 11363"/>
                <a:gd name="connsiteX54" fmla="*/ 1472 w 10014"/>
                <a:gd name="connsiteY54" fmla="*/ 7918 h 11363"/>
                <a:gd name="connsiteX55" fmla="*/ 5483 w 10014"/>
                <a:gd name="connsiteY55" fmla="*/ 7989 h 11363"/>
                <a:gd name="connsiteX56" fmla="*/ 10014 w 10014"/>
                <a:gd name="connsiteY56" fmla="*/ 8043 h 11363"/>
                <a:gd name="connsiteX57" fmla="*/ 4183 w 10014"/>
                <a:gd name="connsiteY57" fmla="*/ 8114 h 11363"/>
                <a:gd name="connsiteX58" fmla="*/ 1760 w 10014"/>
                <a:gd name="connsiteY58" fmla="*/ 8185 h 11363"/>
                <a:gd name="connsiteX59" fmla="*/ 1320 w 10014"/>
                <a:gd name="connsiteY59" fmla="*/ 8238 h 11363"/>
                <a:gd name="connsiteX60" fmla="*/ 4419 w 10014"/>
                <a:gd name="connsiteY60" fmla="*/ 8309 h 11363"/>
                <a:gd name="connsiteX61" fmla="*/ 4288 w 10014"/>
                <a:gd name="connsiteY61" fmla="*/ 8377 h 11363"/>
                <a:gd name="connsiteX62" fmla="*/ 1524 w 10014"/>
                <a:gd name="connsiteY62" fmla="*/ 8430 h 11363"/>
                <a:gd name="connsiteX63" fmla="*/ 512 w 10014"/>
                <a:gd name="connsiteY63" fmla="*/ 8501 h 11363"/>
                <a:gd name="connsiteX64" fmla="*/ 1058 w 10014"/>
                <a:gd name="connsiteY64" fmla="*/ 8572 h 11363"/>
                <a:gd name="connsiteX65" fmla="*/ 276 w 10014"/>
                <a:gd name="connsiteY65" fmla="*/ 8643 h 11363"/>
                <a:gd name="connsiteX66" fmla="*/ 3559 w 10014"/>
                <a:gd name="connsiteY66" fmla="*/ 8696 h 11363"/>
                <a:gd name="connsiteX67" fmla="*/ 407 w 10014"/>
                <a:gd name="connsiteY67" fmla="*/ 8767 h 11363"/>
                <a:gd name="connsiteX68" fmla="*/ 2279 w 10014"/>
                <a:gd name="connsiteY68" fmla="*/ 8838 h 11363"/>
                <a:gd name="connsiteX69" fmla="*/ 302 w 10014"/>
                <a:gd name="connsiteY69" fmla="*/ 8888 h 11363"/>
                <a:gd name="connsiteX70" fmla="*/ 276 w 10014"/>
                <a:gd name="connsiteY70" fmla="*/ 8959 h 11363"/>
                <a:gd name="connsiteX71" fmla="*/ 538 w 10014"/>
                <a:gd name="connsiteY71" fmla="*/ 9030 h 11363"/>
                <a:gd name="connsiteX72" fmla="*/ 329 w 10014"/>
                <a:gd name="connsiteY72" fmla="*/ 9101 h 11363"/>
                <a:gd name="connsiteX73" fmla="*/ 171 w 10014"/>
                <a:gd name="connsiteY73" fmla="*/ 9226 h 11363"/>
                <a:gd name="connsiteX74" fmla="*/ 302 w 10014"/>
                <a:gd name="connsiteY74" fmla="*/ 9297 h 11363"/>
                <a:gd name="connsiteX75" fmla="*/ 381 w 10014"/>
                <a:gd name="connsiteY75" fmla="*/ 9350 h 11363"/>
                <a:gd name="connsiteX76" fmla="*/ 591 w 10014"/>
                <a:gd name="connsiteY76" fmla="*/ 9488 h 11363"/>
                <a:gd name="connsiteX77" fmla="*/ 690 w 10014"/>
                <a:gd name="connsiteY77" fmla="*/ 9542 h 11363"/>
                <a:gd name="connsiteX78" fmla="*/ 2227 w 10014"/>
                <a:gd name="connsiteY78" fmla="*/ 9560 h 11363"/>
                <a:gd name="connsiteX79" fmla="*/ 2856 w 10014"/>
                <a:gd name="connsiteY79" fmla="*/ 9613 h 11363"/>
                <a:gd name="connsiteX80" fmla="*/ 486 w 10014"/>
                <a:gd name="connsiteY80" fmla="*/ 9684 h 11363"/>
                <a:gd name="connsiteX81" fmla="*/ 329 w 10014"/>
                <a:gd name="connsiteY81" fmla="*/ 9755 h 11363"/>
                <a:gd name="connsiteX82" fmla="*/ 538 w 10014"/>
                <a:gd name="connsiteY82" fmla="*/ 9808 h 11363"/>
                <a:gd name="connsiteX83" fmla="*/ 769 w 10014"/>
                <a:gd name="connsiteY83" fmla="*/ 9879 h 11363"/>
                <a:gd name="connsiteX84" fmla="*/ 717 w 10014"/>
                <a:gd name="connsiteY84" fmla="*/ 9947 h 11363"/>
                <a:gd name="connsiteX85" fmla="*/ 1136 w 10014"/>
                <a:gd name="connsiteY85" fmla="*/ 10000 h 11363"/>
                <a:gd name="connsiteX86" fmla="*/ 3287 w 10014"/>
                <a:gd name="connsiteY86" fmla="*/ 10014 h 11363"/>
                <a:gd name="connsiteX87" fmla="*/ 3940 w 10014"/>
                <a:gd name="connsiteY87" fmla="*/ 10106 h 11363"/>
                <a:gd name="connsiteX88" fmla="*/ 4958 w 10014"/>
                <a:gd name="connsiteY88" fmla="*/ 10155 h 11363"/>
                <a:gd name="connsiteX89" fmla="*/ 3480 w 10014"/>
                <a:gd name="connsiteY89" fmla="*/ 10229 h 11363"/>
                <a:gd name="connsiteX90" fmla="*/ 4152 w 10014"/>
                <a:gd name="connsiteY90" fmla="*/ 10283 h 11363"/>
                <a:gd name="connsiteX91" fmla="*/ 3903 w 10014"/>
                <a:gd name="connsiteY91" fmla="*/ 10332 h 11363"/>
                <a:gd name="connsiteX92" fmla="*/ 2386 w 10014"/>
                <a:gd name="connsiteY92" fmla="*/ 10430 h 11363"/>
                <a:gd name="connsiteX93" fmla="*/ 359 w 10014"/>
                <a:gd name="connsiteY93" fmla="*/ 10461 h 11363"/>
                <a:gd name="connsiteX94" fmla="*/ 253 w 10014"/>
                <a:gd name="connsiteY94" fmla="*/ 10577 h 11363"/>
                <a:gd name="connsiteX95" fmla="*/ 52 w 10014"/>
                <a:gd name="connsiteY95" fmla="*/ 10575 h 11363"/>
                <a:gd name="connsiteX96" fmla="*/ 14 w 10014"/>
                <a:gd name="connsiteY96" fmla="*/ 0 h 11363"/>
                <a:gd name="connsiteX0" fmla="*/ 14 w 10014"/>
                <a:gd name="connsiteY0" fmla="*/ 0 h 11326"/>
                <a:gd name="connsiteX1" fmla="*/ 6034 w 10014"/>
                <a:gd name="connsiteY1" fmla="*/ 0 h 11326"/>
                <a:gd name="connsiteX2" fmla="*/ 6134 w 10014"/>
                <a:gd name="connsiteY2" fmla="*/ 71 h 11326"/>
                <a:gd name="connsiteX3" fmla="*/ 7854 w 10014"/>
                <a:gd name="connsiteY3" fmla="*/ 142 h 11326"/>
                <a:gd name="connsiteX4" fmla="*/ 6967 w 10014"/>
                <a:gd name="connsiteY4" fmla="*/ 195 h 11326"/>
                <a:gd name="connsiteX5" fmla="*/ 6107 w 10014"/>
                <a:gd name="connsiteY5" fmla="*/ 266 h 11326"/>
                <a:gd name="connsiteX6" fmla="*/ 5981 w 10014"/>
                <a:gd name="connsiteY6" fmla="*/ 334 h 11326"/>
                <a:gd name="connsiteX7" fmla="*/ 6060 w 10014"/>
                <a:gd name="connsiteY7" fmla="*/ 405 h 11326"/>
                <a:gd name="connsiteX8" fmla="*/ 5069 w 10014"/>
                <a:gd name="connsiteY8" fmla="*/ 458 h 11326"/>
                <a:gd name="connsiteX9" fmla="*/ 900 w 10014"/>
                <a:gd name="connsiteY9" fmla="*/ 529 h 11326"/>
                <a:gd name="connsiteX10" fmla="*/ 1005 w 10014"/>
                <a:gd name="connsiteY10" fmla="*/ 600 h 11326"/>
                <a:gd name="connsiteX11" fmla="*/ 1293 w 10014"/>
                <a:gd name="connsiteY11" fmla="*/ 654 h 11326"/>
                <a:gd name="connsiteX12" fmla="*/ 1031 w 10014"/>
                <a:gd name="connsiteY12" fmla="*/ 725 h 11326"/>
                <a:gd name="connsiteX13" fmla="*/ 1996 w 10014"/>
                <a:gd name="connsiteY13" fmla="*/ 792 h 11326"/>
                <a:gd name="connsiteX14" fmla="*/ 2437 w 10014"/>
                <a:gd name="connsiteY14" fmla="*/ 863 h 11326"/>
                <a:gd name="connsiteX15" fmla="*/ 25 w 10014"/>
                <a:gd name="connsiteY15" fmla="*/ 890 h 11326"/>
                <a:gd name="connsiteX16" fmla="*/ 15 w 10014"/>
                <a:gd name="connsiteY16" fmla="*/ 2922 h 11326"/>
                <a:gd name="connsiteX17" fmla="*/ 1734 w 10014"/>
                <a:gd name="connsiteY17" fmla="*/ 3016 h 11326"/>
                <a:gd name="connsiteX18" fmla="*/ 5614 w 10014"/>
                <a:gd name="connsiteY18" fmla="*/ 3087 h 11326"/>
                <a:gd name="connsiteX19" fmla="*/ 1267 w 10014"/>
                <a:gd name="connsiteY19" fmla="*/ 3140 h 11326"/>
                <a:gd name="connsiteX20" fmla="*/ 14 w 10014"/>
                <a:gd name="connsiteY20" fmla="*/ 3214 h 11326"/>
                <a:gd name="connsiteX21" fmla="*/ 4 w 10014"/>
                <a:gd name="connsiteY21" fmla="*/ 4031 h 11326"/>
                <a:gd name="connsiteX22" fmla="*/ 743 w 10014"/>
                <a:gd name="connsiteY22" fmla="*/ 4128 h 11326"/>
                <a:gd name="connsiteX23" fmla="*/ 769 w 10014"/>
                <a:gd name="connsiteY23" fmla="*/ 4199 h 11326"/>
                <a:gd name="connsiteX24" fmla="*/ 900 w 10014"/>
                <a:gd name="connsiteY24" fmla="*/ 4252 h 11326"/>
                <a:gd name="connsiteX25" fmla="*/ 4 w 10014"/>
                <a:gd name="connsiteY25" fmla="*/ 4329 h 11326"/>
                <a:gd name="connsiteX26" fmla="*/ 15 w 10014"/>
                <a:gd name="connsiteY26" fmla="*/ 5480 h 11326"/>
                <a:gd name="connsiteX27" fmla="*/ 407 w 10014"/>
                <a:gd name="connsiteY27" fmla="*/ 5503 h 11326"/>
                <a:gd name="connsiteX28" fmla="*/ 407 w 10014"/>
                <a:gd name="connsiteY28" fmla="*/ 5556 h 11326"/>
                <a:gd name="connsiteX29" fmla="*/ 250 w 10014"/>
                <a:gd name="connsiteY29" fmla="*/ 5627 h 11326"/>
                <a:gd name="connsiteX30" fmla="*/ 198 w 10014"/>
                <a:gd name="connsiteY30" fmla="*/ 5698 h 11326"/>
                <a:gd name="connsiteX31" fmla="*/ 119 w 10014"/>
                <a:gd name="connsiteY31" fmla="*/ 5769 h 11326"/>
                <a:gd name="connsiteX32" fmla="*/ 15 w 10014"/>
                <a:gd name="connsiteY32" fmla="*/ 5800 h 11326"/>
                <a:gd name="connsiteX33" fmla="*/ 15 w 10014"/>
                <a:gd name="connsiteY33" fmla="*/ 6197 h 11326"/>
                <a:gd name="connsiteX34" fmla="*/ 355 w 10014"/>
                <a:gd name="connsiteY34" fmla="*/ 6210 h 11326"/>
                <a:gd name="connsiteX35" fmla="*/ 434 w 10014"/>
                <a:gd name="connsiteY35" fmla="*/ 6281 h 11326"/>
                <a:gd name="connsiteX36" fmla="*/ 302 w 10014"/>
                <a:gd name="connsiteY36" fmla="*/ 6348 h 11326"/>
                <a:gd name="connsiteX37" fmla="*/ 407 w 10014"/>
                <a:gd name="connsiteY37" fmla="*/ 6419 h 11326"/>
                <a:gd name="connsiteX38" fmla="*/ 4 w 10014"/>
                <a:gd name="connsiteY38" fmla="*/ 6503 h 11326"/>
                <a:gd name="connsiteX39" fmla="*/ 4 w 10014"/>
                <a:gd name="connsiteY39" fmla="*/ 6958 h 11326"/>
                <a:gd name="connsiteX40" fmla="*/ 538 w 10014"/>
                <a:gd name="connsiteY40" fmla="*/ 7002 h 11326"/>
                <a:gd name="connsiteX41" fmla="*/ 381 w 10014"/>
                <a:gd name="connsiteY41" fmla="*/ 7073 h 11326"/>
                <a:gd name="connsiteX42" fmla="*/ 565 w 10014"/>
                <a:gd name="connsiteY42" fmla="*/ 7126 h 11326"/>
                <a:gd name="connsiteX43" fmla="*/ 407 w 10014"/>
                <a:gd name="connsiteY43" fmla="*/ 7197 h 11326"/>
                <a:gd name="connsiteX44" fmla="*/ 591 w 10014"/>
                <a:gd name="connsiteY44" fmla="*/ 7268 h 11326"/>
                <a:gd name="connsiteX45" fmla="*/ 2673 w 10014"/>
                <a:gd name="connsiteY45" fmla="*/ 7321 h 11326"/>
                <a:gd name="connsiteX46" fmla="*/ 2227 w 10014"/>
                <a:gd name="connsiteY46" fmla="*/ 7389 h 11326"/>
                <a:gd name="connsiteX47" fmla="*/ 2101 w 10014"/>
                <a:gd name="connsiteY47" fmla="*/ 7460 h 11326"/>
                <a:gd name="connsiteX48" fmla="*/ 3559 w 10014"/>
                <a:gd name="connsiteY48" fmla="*/ 7531 h 11326"/>
                <a:gd name="connsiteX49" fmla="*/ 4366 w 10014"/>
                <a:gd name="connsiteY49" fmla="*/ 7584 h 11326"/>
                <a:gd name="connsiteX50" fmla="*/ 4052 w 10014"/>
                <a:gd name="connsiteY50" fmla="*/ 7655 h 11326"/>
                <a:gd name="connsiteX51" fmla="*/ 2022 w 10014"/>
                <a:gd name="connsiteY51" fmla="*/ 7726 h 11326"/>
                <a:gd name="connsiteX52" fmla="*/ 1708 w 10014"/>
                <a:gd name="connsiteY52" fmla="*/ 7780 h 11326"/>
                <a:gd name="connsiteX53" fmla="*/ 1267 w 10014"/>
                <a:gd name="connsiteY53" fmla="*/ 7851 h 11326"/>
                <a:gd name="connsiteX54" fmla="*/ 1472 w 10014"/>
                <a:gd name="connsiteY54" fmla="*/ 7918 h 11326"/>
                <a:gd name="connsiteX55" fmla="*/ 5483 w 10014"/>
                <a:gd name="connsiteY55" fmla="*/ 7989 h 11326"/>
                <a:gd name="connsiteX56" fmla="*/ 10014 w 10014"/>
                <a:gd name="connsiteY56" fmla="*/ 8043 h 11326"/>
                <a:gd name="connsiteX57" fmla="*/ 4183 w 10014"/>
                <a:gd name="connsiteY57" fmla="*/ 8114 h 11326"/>
                <a:gd name="connsiteX58" fmla="*/ 1760 w 10014"/>
                <a:gd name="connsiteY58" fmla="*/ 8185 h 11326"/>
                <a:gd name="connsiteX59" fmla="*/ 1320 w 10014"/>
                <a:gd name="connsiteY59" fmla="*/ 8238 h 11326"/>
                <a:gd name="connsiteX60" fmla="*/ 4419 w 10014"/>
                <a:gd name="connsiteY60" fmla="*/ 8309 h 11326"/>
                <a:gd name="connsiteX61" fmla="*/ 4288 w 10014"/>
                <a:gd name="connsiteY61" fmla="*/ 8377 h 11326"/>
                <a:gd name="connsiteX62" fmla="*/ 1524 w 10014"/>
                <a:gd name="connsiteY62" fmla="*/ 8430 h 11326"/>
                <a:gd name="connsiteX63" fmla="*/ 512 w 10014"/>
                <a:gd name="connsiteY63" fmla="*/ 8501 h 11326"/>
                <a:gd name="connsiteX64" fmla="*/ 1058 w 10014"/>
                <a:gd name="connsiteY64" fmla="*/ 8572 h 11326"/>
                <a:gd name="connsiteX65" fmla="*/ 276 w 10014"/>
                <a:gd name="connsiteY65" fmla="*/ 8643 h 11326"/>
                <a:gd name="connsiteX66" fmla="*/ 3559 w 10014"/>
                <a:gd name="connsiteY66" fmla="*/ 8696 h 11326"/>
                <a:gd name="connsiteX67" fmla="*/ 407 w 10014"/>
                <a:gd name="connsiteY67" fmla="*/ 8767 h 11326"/>
                <a:gd name="connsiteX68" fmla="*/ 2279 w 10014"/>
                <a:gd name="connsiteY68" fmla="*/ 8838 h 11326"/>
                <a:gd name="connsiteX69" fmla="*/ 302 w 10014"/>
                <a:gd name="connsiteY69" fmla="*/ 8888 h 11326"/>
                <a:gd name="connsiteX70" fmla="*/ 276 w 10014"/>
                <a:gd name="connsiteY70" fmla="*/ 8959 h 11326"/>
                <a:gd name="connsiteX71" fmla="*/ 538 w 10014"/>
                <a:gd name="connsiteY71" fmla="*/ 9030 h 11326"/>
                <a:gd name="connsiteX72" fmla="*/ 329 w 10014"/>
                <a:gd name="connsiteY72" fmla="*/ 9101 h 11326"/>
                <a:gd name="connsiteX73" fmla="*/ 171 w 10014"/>
                <a:gd name="connsiteY73" fmla="*/ 9226 h 11326"/>
                <a:gd name="connsiteX74" fmla="*/ 302 w 10014"/>
                <a:gd name="connsiteY74" fmla="*/ 9297 h 11326"/>
                <a:gd name="connsiteX75" fmla="*/ 381 w 10014"/>
                <a:gd name="connsiteY75" fmla="*/ 9350 h 11326"/>
                <a:gd name="connsiteX76" fmla="*/ 591 w 10014"/>
                <a:gd name="connsiteY76" fmla="*/ 9488 h 11326"/>
                <a:gd name="connsiteX77" fmla="*/ 690 w 10014"/>
                <a:gd name="connsiteY77" fmla="*/ 9542 h 11326"/>
                <a:gd name="connsiteX78" fmla="*/ 2227 w 10014"/>
                <a:gd name="connsiteY78" fmla="*/ 9560 h 11326"/>
                <a:gd name="connsiteX79" fmla="*/ 2856 w 10014"/>
                <a:gd name="connsiteY79" fmla="*/ 9613 h 11326"/>
                <a:gd name="connsiteX80" fmla="*/ 486 w 10014"/>
                <a:gd name="connsiteY80" fmla="*/ 9684 h 11326"/>
                <a:gd name="connsiteX81" fmla="*/ 329 w 10014"/>
                <a:gd name="connsiteY81" fmla="*/ 9755 h 11326"/>
                <a:gd name="connsiteX82" fmla="*/ 538 w 10014"/>
                <a:gd name="connsiteY82" fmla="*/ 9808 h 11326"/>
                <a:gd name="connsiteX83" fmla="*/ 769 w 10014"/>
                <a:gd name="connsiteY83" fmla="*/ 9879 h 11326"/>
                <a:gd name="connsiteX84" fmla="*/ 717 w 10014"/>
                <a:gd name="connsiteY84" fmla="*/ 9947 h 11326"/>
                <a:gd name="connsiteX85" fmla="*/ 1136 w 10014"/>
                <a:gd name="connsiteY85" fmla="*/ 10000 h 11326"/>
                <a:gd name="connsiteX86" fmla="*/ 3287 w 10014"/>
                <a:gd name="connsiteY86" fmla="*/ 10014 h 11326"/>
                <a:gd name="connsiteX87" fmla="*/ 3940 w 10014"/>
                <a:gd name="connsiteY87" fmla="*/ 10106 h 11326"/>
                <a:gd name="connsiteX88" fmla="*/ 4958 w 10014"/>
                <a:gd name="connsiteY88" fmla="*/ 10155 h 11326"/>
                <a:gd name="connsiteX89" fmla="*/ 3480 w 10014"/>
                <a:gd name="connsiteY89" fmla="*/ 10229 h 11326"/>
                <a:gd name="connsiteX90" fmla="*/ 4152 w 10014"/>
                <a:gd name="connsiteY90" fmla="*/ 10283 h 11326"/>
                <a:gd name="connsiteX91" fmla="*/ 3903 w 10014"/>
                <a:gd name="connsiteY91" fmla="*/ 10332 h 11326"/>
                <a:gd name="connsiteX92" fmla="*/ 2386 w 10014"/>
                <a:gd name="connsiteY92" fmla="*/ 10430 h 11326"/>
                <a:gd name="connsiteX93" fmla="*/ 359 w 10014"/>
                <a:gd name="connsiteY93" fmla="*/ 10461 h 11326"/>
                <a:gd name="connsiteX94" fmla="*/ 52 w 10014"/>
                <a:gd name="connsiteY94" fmla="*/ 10575 h 11326"/>
                <a:gd name="connsiteX95" fmla="*/ 14 w 10014"/>
                <a:gd name="connsiteY95" fmla="*/ 0 h 11326"/>
                <a:gd name="connsiteX0" fmla="*/ 14 w 10014"/>
                <a:gd name="connsiteY0" fmla="*/ 0 h 10575"/>
                <a:gd name="connsiteX1" fmla="*/ 6034 w 10014"/>
                <a:gd name="connsiteY1" fmla="*/ 0 h 10575"/>
                <a:gd name="connsiteX2" fmla="*/ 6134 w 10014"/>
                <a:gd name="connsiteY2" fmla="*/ 71 h 10575"/>
                <a:gd name="connsiteX3" fmla="*/ 7854 w 10014"/>
                <a:gd name="connsiteY3" fmla="*/ 142 h 10575"/>
                <a:gd name="connsiteX4" fmla="*/ 6967 w 10014"/>
                <a:gd name="connsiteY4" fmla="*/ 195 h 10575"/>
                <a:gd name="connsiteX5" fmla="*/ 6107 w 10014"/>
                <a:gd name="connsiteY5" fmla="*/ 266 h 10575"/>
                <a:gd name="connsiteX6" fmla="*/ 5981 w 10014"/>
                <a:gd name="connsiteY6" fmla="*/ 334 h 10575"/>
                <a:gd name="connsiteX7" fmla="*/ 6060 w 10014"/>
                <a:gd name="connsiteY7" fmla="*/ 405 h 10575"/>
                <a:gd name="connsiteX8" fmla="*/ 5069 w 10014"/>
                <a:gd name="connsiteY8" fmla="*/ 458 h 10575"/>
                <a:gd name="connsiteX9" fmla="*/ 900 w 10014"/>
                <a:gd name="connsiteY9" fmla="*/ 529 h 10575"/>
                <a:gd name="connsiteX10" fmla="*/ 1005 w 10014"/>
                <a:gd name="connsiteY10" fmla="*/ 600 h 10575"/>
                <a:gd name="connsiteX11" fmla="*/ 1293 w 10014"/>
                <a:gd name="connsiteY11" fmla="*/ 654 h 10575"/>
                <a:gd name="connsiteX12" fmla="*/ 1031 w 10014"/>
                <a:gd name="connsiteY12" fmla="*/ 725 h 10575"/>
                <a:gd name="connsiteX13" fmla="*/ 1996 w 10014"/>
                <a:gd name="connsiteY13" fmla="*/ 792 h 10575"/>
                <a:gd name="connsiteX14" fmla="*/ 2437 w 10014"/>
                <a:gd name="connsiteY14" fmla="*/ 863 h 10575"/>
                <a:gd name="connsiteX15" fmla="*/ 25 w 10014"/>
                <a:gd name="connsiteY15" fmla="*/ 890 h 10575"/>
                <a:gd name="connsiteX16" fmla="*/ 15 w 10014"/>
                <a:gd name="connsiteY16" fmla="*/ 2922 h 10575"/>
                <a:gd name="connsiteX17" fmla="*/ 1734 w 10014"/>
                <a:gd name="connsiteY17" fmla="*/ 3016 h 10575"/>
                <a:gd name="connsiteX18" fmla="*/ 5614 w 10014"/>
                <a:gd name="connsiteY18" fmla="*/ 3087 h 10575"/>
                <a:gd name="connsiteX19" fmla="*/ 1267 w 10014"/>
                <a:gd name="connsiteY19" fmla="*/ 3140 h 10575"/>
                <a:gd name="connsiteX20" fmla="*/ 14 w 10014"/>
                <a:gd name="connsiteY20" fmla="*/ 3214 h 10575"/>
                <a:gd name="connsiteX21" fmla="*/ 4 w 10014"/>
                <a:gd name="connsiteY21" fmla="*/ 4031 h 10575"/>
                <a:gd name="connsiteX22" fmla="*/ 743 w 10014"/>
                <a:gd name="connsiteY22" fmla="*/ 4128 h 10575"/>
                <a:gd name="connsiteX23" fmla="*/ 769 w 10014"/>
                <a:gd name="connsiteY23" fmla="*/ 4199 h 10575"/>
                <a:gd name="connsiteX24" fmla="*/ 900 w 10014"/>
                <a:gd name="connsiteY24" fmla="*/ 4252 h 10575"/>
                <a:gd name="connsiteX25" fmla="*/ 4 w 10014"/>
                <a:gd name="connsiteY25" fmla="*/ 4329 h 10575"/>
                <a:gd name="connsiteX26" fmla="*/ 15 w 10014"/>
                <a:gd name="connsiteY26" fmla="*/ 5480 h 10575"/>
                <a:gd name="connsiteX27" fmla="*/ 407 w 10014"/>
                <a:gd name="connsiteY27" fmla="*/ 5503 h 10575"/>
                <a:gd name="connsiteX28" fmla="*/ 407 w 10014"/>
                <a:gd name="connsiteY28" fmla="*/ 5556 h 10575"/>
                <a:gd name="connsiteX29" fmla="*/ 250 w 10014"/>
                <a:gd name="connsiteY29" fmla="*/ 5627 h 10575"/>
                <a:gd name="connsiteX30" fmla="*/ 198 w 10014"/>
                <a:gd name="connsiteY30" fmla="*/ 5698 h 10575"/>
                <a:gd name="connsiteX31" fmla="*/ 119 w 10014"/>
                <a:gd name="connsiteY31" fmla="*/ 5769 h 10575"/>
                <a:gd name="connsiteX32" fmla="*/ 15 w 10014"/>
                <a:gd name="connsiteY32" fmla="*/ 5800 h 10575"/>
                <a:gd name="connsiteX33" fmla="*/ 15 w 10014"/>
                <a:gd name="connsiteY33" fmla="*/ 6197 h 10575"/>
                <a:gd name="connsiteX34" fmla="*/ 355 w 10014"/>
                <a:gd name="connsiteY34" fmla="*/ 6210 h 10575"/>
                <a:gd name="connsiteX35" fmla="*/ 434 w 10014"/>
                <a:gd name="connsiteY35" fmla="*/ 6281 h 10575"/>
                <a:gd name="connsiteX36" fmla="*/ 302 w 10014"/>
                <a:gd name="connsiteY36" fmla="*/ 6348 h 10575"/>
                <a:gd name="connsiteX37" fmla="*/ 407 w 10014"/>
                <a:gd name="connsiteY37" fmla="*/ 6419 h 10575"/>
                <a:gd name="connsiteX38" fmla="*/ 4 w 10014"/>
                <a:gd name="connsiteY38" fmla="*/ 6503 h 10575"/>
                <a:gd name="connsiteX39" fmla="*/ 4 w 10014"/>
                <a:gd name="connsiteY39" fmla="*/ 6958 h 10575"/>
                <a:gd name="connsiteX40" fmla="*/ 538 w 10014"/>
                <a:gd name="connsiteY40" fmla="*/ 7002 h 10575"/>
                <a:gd name="connsiteX41" fmla="*/ 381 w 10014"/>
                <a:gd name="connsiteY41" fmla="*/ 7073 h 10575"/>
                <a:gd name="connsiteX42" fmla="*/ 565 w 10014"/>
                <a:gd name="connsiteY42" fmla="*/ 7126 h 10575"/>
                <a:gd name="connsiteX43" fmla="*/ 407 w 10014"/>
                <a:gd name="connsiteY43" fmla="*/ 7197 h 10575"/>
                <a:gd name="connsiteX44" fmla="*/ 591 w 10014"/>
                <a:gd name="connsiteY44" fmla="*/ 7268 h 10575"/>
                <a:gd name="connsiteX45" fmla="*/ 2673 w 10014"/>
                <a:gd name="connsiteY45" fmla="*/ 7321 h 10575"/>
                <a:gd name="connsiteX46" fmla="*/ 2227 w 10014"/>
                <a:gd name="connsiteY46" fmla="*/ 7389 h 10575"/>
                <a:gd name="connsiteX47" fmla="*/ 2101 w 10014"/>
                <a:gd name="connsiteY47" fmla="*/ 7460 h 10575"/>
                <a:gd name="connsiteX48" fmla="*/ 3559 w 10014"/>
                <a:gd name="connsiteY48" fmla="*/ 7531 h 10575"/>
                <a:gd name="connsiteX49" fmla="*/ 4366 w 10014"/>
                <a:gd name="connsiteY49" fmla="*/ 7584 h 10575"/>
                <a:gd name="connsiteX50" fmla="*/ 4052 w 10014"/>
                <a:gd name="connsiteY50" fmla="*/ 7655 h 10575"/>
                <a:gd name="connsiteX51" fmla="*/ 2022 w 10014"/>
                <a:gd name="connsiteY51" fmla="*/ 7726 h 10575"/>
                <a:gd name="connsiteX52" fmla="*/ 1708 w 10014"/>
                <a:gd name="connsiteY52" fmla="*/ 7780 h 10575"/>
                <a:gd name="connsiteX53" fmla="*/ 1267 w 10014"/>
                <a:gd name="connsiteY53" fmla="*/ 7851 h 10575"/>
                <a:gd name="connsiteX54" fmla="*/ 1472 w 10014"/>
                <a:gd name="connsiteY54" fmla="*/ 7918 h 10575"/>
                <a:gd name="connsiteX55" fmla="*/ 5483 w 10014"/>
                <a:gd name="connsiteY55" fmla="*/ 7989 h 10575"/>
                <a:gd name="connsiteX56" fmla="*/ 10014 w 10014"/>
                <a:gd name="connsiteY56" fmla="*/ 8043 h 10575"/>
                <a:gd name="connsiteX57" fmla="*/ 4183 w 10014"/>
                <a:gd name="connsiteY57" fmla="*/ 8114 h 10575"/>
                <a:gd name="connsiteX58" fmla="*/ 1760 w 10014"/>
                <a:gd name="connsiteY58" fmla="*/ 8185 h 10575"/>
                <a:gd name="connsiteX59" fmla="*/ 1320 w 10014"/>
                <a:gd name="connsiteY59" fmla="*/ 8238 h 10575"/>
                <a:gd name="connsiteX60" fmla="*/ 4419 w 10014"/>
                <a:gd name="connsiteY60" fmla="*/ 8309 h 10575"/>
                <a:gd name="connsiteX61" fmla="*/ 4288 w 10014"/>
                <a:gd name="connsiteY61" fmla="*/ 8377 h 10575"/>
                <a:gd name="connsiteX62" fmla="*/ 1524 w 10014"/>
                <a:gd name="connsiteY62" fmla="*/ 8430 h 10575"/>
                <a:gd name="connsiteX63" fmla="*/ 512 w 10014"/>
                <a:gd name="connsiteY63" fmla="*/ 8501 h 10575"/>
                <a:gd name="connsiteX64" fmla="*/ 1058 w 10014"/>
                <a:gd name="connsiteY64" fmla="*/ 8572 h 10575"/>
                <a:gd name="connsiteX65" fmla="*/ 276 w 10014"/>
                <a:gd name="connsiteY65" fmla="*/ 8643 h 10575"/>
                <a:gd name="connsiteX66" fmla="*/ 3559 w 10014"/>
                <a:gd name="connsiteY66" fmla="*/ 8696 h 10575"/>
                <a:gd name="connsiteX67" fmla="*/ 407 w 10014"/>
                <a:gd name="connsiteY67" fmla="*/ 8767 h 10575"/>
                <a:gd name="connsiteX68" fmla="*/ 2279 w 10014"/>
                <a:gd name="connsiteY68" fmla="*/ 8838 h 10575"/>
                <a:gd name="connsiteX69" fmla="*/ 302 w 10014"/>
                <a:gd name="connsiteY69" fmla="*/ 8888 h 10575"/>
                <a:gd name="connsiteX70" fmla="*/ 276 w 10014"/>
                <a:gd name="connsiteY70" fmla="*/ 8959 h 10575"/>
                <a:gd name="connsiteX71" fmla="*/ 538 w 10014"/>
                <a:gd name="connsiteY71" fmla="*/ 9030 h 10575"/>
                <a:gd name="connsiteX72" fmla="*/ 329 w 10014"/>
                <a:gd name="connsiteY72" fmla="*/ 9101 h 10575"/>
                <a:gd name="connsiteX73" fmla="*/ 171 w 10014"/>
                <a:gd name="connsiteY73" fmla="*/ 9226 h 10575"/>
                <a:gd name="connsiteX74" fmla="*/ 302 w 10014"/>
                <a:gd name="connsiteY74" fmla="*/ 9297 h 10575"/>
                <a:gd name="connsiteX75" fmla="*/ 381 w 10014"/>
                <a:gd name="connsiteY75" fmla="*/ 9350 h 10575"/>
                <a:gd name="connsiteX76" fmla="*/ 591 w 10014"/>
                <a:gd name="connsiteY76" fmla="*/ 9488 h 10575"/>
                <a:gd name="connsiteX77" fmla="*/ 690 w 10014"/>
                <a:gd name="connsiteY77" fmla="*/ 9542 h 10575"/>
                <a:gd name="connsiteX78" fmla="*/ 2227 w 10014"/>
                <a:gd name="connsiteY78" fmla="*/ 9560 h 10575"/>
                <a:gd name="connsiteX79" fmla="*/ 2856 w 10014"/>
                <a:gd name="connsiteY79" fmla="*/ 9613 h 10575"/>
                <a:gd name="connsiteX80" fmla="*/ 486 w 10014"/>
                <a:gd name="connsiteY80" fmla="*/ 9684 h 10575"/>
                <a:gd name="connsiteX81" fmla="*/ 329 w 10014"/>
                <a:gd name="connsiteY81" fmla="*/ 9755 h 10575"/>
                <a:gd name="connsiteX82" fmla="*/ 538 w 10014"/>
                <a:gd name="connsiteY82" fmla="*/ 9808 h 10575"/>
                <a:gd name="connsiteX83" fmla="*/ 769 w 10014"/>
                <a:gd name="connsiteY83" fmla="*/ 9879 h 10575"/>
                <a:gd name="connsiteX84" fmla="*/ 717 w 10014"/>
                <a:gd name="connsiteY84" fmla="*/ 9947 h 10575"/>
                <a:gd name="connsiteX85" fmla="*/ 1136 w 10014"/>
                <a:gd name="connsiteY85" fmla="*/ 10000 h 10575"/>
                <a:gd name="connsiteX86" fmla="*/ 3287 w 10014"/>
                <a:gd name="connsiteY86" fmla="*/ 10014 h 10575"/>
                <a:gd name="connsiteX87" fmla="*/ 3940 w 10014"/>
                <a:gd name="connsiteY87" fmla="*/ 10106 h 10575"/>
                <a:gd name="connsiteX88" fmla="*/ 4958 w 10014"/>
                <a:gd name="connsiteY88" fmla="*/ 10155 h 10575"/>
                <a:gd name="connsiteX89" fmla="*/ 3480 w 10014"/>
                <a:gd name="connsiteY89" fmla="*/ 10229 h 10575"/>
                <a:gd name="connsiteX90" fmla="*/ 4152 w 10014"/>
                <a:gd name="connsiteY90" fmla="*/ 10283 h 10575"/>
                <a:gd name="connsiteX91" fmla="*/ 3903 w 10014"/>
                <a:gd name="connsiteY91" fmla="*/ 10332 h 10575"/>
                <a:gd name="connsiteX92" fmla="*/ 2386 w 10014"/>
                <a:gd name="connsiteY92" fmla="*/ 10430 h 10575"/>
                <a:gd name="connsiteX93" fmla="*/ 52 w 10014"/>
                <a:gd name="connsiteY93" fmla="*/ 10575 h 10575"/>
                <a:gd name="connsiteX94" fmla="*/ 14 w 10014"/>
                <a:gd name="connsiteY94" fmla="*/ 0 h 10575"/>
                <a:gd name="connsiteX0" fmla="*/ 14 w 10014"/>
                <a:gd name="connsiteY0" fmla="*/ 0 h 10575"/>
                <a:gd name="connsiteX1" fmla="*/ 6034 w 10014"/>
                <a:gd name="connsiteY1" fmla="*/ 0 h 10575"/>
                <a:gd name="connsiteX2" fmla="*/ 6134 w 10014"/>
                <a:gd name="connsiteY2" fmla="*/ 71 h 10575"/>
                <a:gd name="connsiteX3" fmla="*/ 7854 w 10014"/>
                <a:gd name="connsiteY3" fmla="*/ 142 h 10575"/>
                <a:gd name="connsiteX4" fmla="*/ 6967 w 10014"/>
                <a:gd name="connsiteY4" fmla="*/ 195 h 10575"/>
                <a:gd name="connsiteX5" fmla="*/ 6107 w 10014"/>
                <a:gd name="connsiteY5" fmla="*/ 266 h 10575"/>
                <a:gd name="connsiteX6" fmla="*/ 5981 w 10014"/>
                <a:gd name="connsiteY6" fmla="*/ 334 h 10575"/>
                <a:gd name="connsiteX7" fmla="*/ 6060 w 10014"/>
                <a:gd name="connsiteY7" fmla="*/ 405 h 10575"/>
                <a:gd name="connsiteX8" fmla="*/ 5069 w 10014"/>
                <a:gd name="connsiteY8" fmla="*/ 458 h 10575"/>
                <a:gd name="connsiteX9" fmla="*/ 900 w 10014"/>
                <a:gd name="connsiteY9" fmla="*/ 529 h 10575"/>
                <a:gd name="connsiteX10" fmla="*/ 1005 w 10014"/>
                <a:gd name="connsiteY10" fmla="*/ 600 h 10575"/>
                <a:gd name="connsiteX11" fmla="*/ 1293 w 10014"/>
                <a:gd name="connsiteY11" fmla="*/ 654 h 10575"/>
                <a:gd name="connsiteX12" fmla="*/ 1031 w 10014"/>
                <a:gd name="connsiteY12" fmla="*/ 725 h 10575"/>
                <a:gd name="connsiteX13" fmla="*/ 1996 w 10014"/>
                <a:gd name="connsiteY13" fmla="*/ 792 h 10575"/>
                <a:gd name="connsiteX14" fmla="*/ 2437 w 10014"/>
                <a:gd name="connsiteY14" fmla="*/ 863 h 10575"/>
                <a:gd name="connsiteX15" fmla="*/ 25 w 10014"/>
                <a:gd name="connsiteY15" fmla="*/ 890 h 10575"/>
                <a:gd name="connsiteX16" fmla="*/ 15 w 10014"/>
                <a:gd name="connsiteY16" fmla="*/ 2922 h 10575"/>
                <a:gd name="connsiteX17" fmla="*/ 1734 w 10014"/>
                <a:gd name="connsiteY17" fmla="*/ 3016 h 10575"/>
                <a:gd name="connsiteX18" fmla="*/ 5614 w 10014"/>
                <a:gd name="connsiteY18" fmla="*/ 3087 h 10575"/>
                <a:gd name="connsiteX19" fmla="*/ 1267 w 10014"/>
                <a:gd name="connsiteY19" fmla="*/ 3140 h 10575"/>
                <a:gd name="connsiteX20" fmla="*/ 14 w 10014"/>
                <a:gd name="connsiteY20" fmla="*/ 3214 h 10575"/>
                <a:gd name="connsiteX21" fmla="*/ 4 w 10014"/>
                <a:gd name="connsiteY21" fmla="*/ 4031 h 10575"/>
                <a:gd name="connsiteX22" fmla="*/ 743 w 10014"/>
                <a:gd name="connsiteY22" fmla="*/ 4128 h 10575"/>
                <a:gd name="connsiteX23" fmla="*/ 769 w 10014"/>
                <a:gd name="connsiteY23" fmla="*/ 4199 h 10575"/>
                <a:gd name="connsiteX24" fmla="*/ 900 w 10014"/>
                <a:gd name="connsiteY24" fmla="*/ 4252 h 10575"/>
                <a:gd name="connsiteX25" fmla="*/ 4 w 10014"/>
                <a:gd name="connsiteY25" fmla="*/ 4329 h 10575"/>
                <a:gd name="connsiteX26" fmla="*/ 15 w 10014"/>
                <a:gd name="connsiteY26" fmla="*/ 5480 h 10575"/>
                <a:gd name="connsiteX27" fmla="*/ 407 w 10014"/>
                <a:gd name="connsiteY27" fmla="*/ 5503 h 10575"/>
                <a:gd name="connsiteX28" fmla="*/ 407 w 10014"/>
                <a:gd name="connsiteY28" fmla="*/ 5556 h 10575"/>
                <a:gd name="connsiteX29" fmla="*/ 250 w 10014"/>
                <a:gd name="connsiteY29" fmla="*/ 5627 h 10575"/>
                <a:gd name="connsiteX30" fmla="*/ 198 w 10014"/>
                <a:gd name="connsiteY30" fmla="*/ 5698 h 10575"/>
                <a:gd name="connsiteX31" fmla="*/ 119 w 10014"/>
                <a:gd name="connsiteY31" fmla="*/ 5769 h 10575"/>
                <a:gd name="connsiteX32" fmla="*/ 15 w 10014"/>
                <a:gd name="connsiteY32" fmla="*/ 5800 h 10575"/>
                <a:gd name="connsiteX33" fmla="*/ 15 w 10014"/>
                <a:gd name="connsiteY33" fmla="*/ 6197 h 10575"/>
                <a:gd name="connsiteX34" fmla="*/ 355 w 10014"/>
                <a:gd name="connsiteY34" fmla="*/ 6210 h 10575"/>
                <a:gd name="connsiteX35" fmla="*/ 434 w 10014"/>
                <a:gd name="connsiteY35" fmla="*/ 6281 h 10575"/>
                <a:gd name="connsiteX36" fmla="*/ 302 w 10014"/>
                <a:gd name="connsiteY36" fmla="*/ 6348 h 10575"/>
                <a:gd name="connsiteX37" fmla="*/ 407 w 10014"/>
                <a:gd name="connsiteY37" fmla="*/ 6419 h 10575"/>
                <a:gd name="connsiteX38" fmla="*/ 4 w 10014"/>
                <a:gd name="connsiteY38" fmla="*/ 6503 h 10575"/>
                <a:gd name="connsiteX39" fmla="*/ 4 w 10014"/>
                <a:gd name="connsiteY39" fmla="*/ 6958 h 10575"/>
                <a:gd name="connsiteX40" fmla="*/ 538 w 10014"/>
                <a:gd name="connsiteY40" fmla="*/ 7002 h 10575"/>
                <a:gd name="connsiteX41" fmla="*/ 381 w 10014"/>
                <a:gd name="connsiteY41" fmla="*/ 7073 h 10575"/>
                <a:gd name="connsiteX42" fmla="*/ 565 w 10014"/>
                <a:gd name="connsiteY42" fmla="*/ 7126 h 10575"/>
                <a:gd name="connsiteX43" fmla="*/ 407 w 10014"/>
                <a:gd name="connsiteY43" fmla="*/ 7197 h 10575"/>
                <a:gd name="connsiteX44" fmla="*/ 591 w 10014"/>
                <a:gd name="connsiteY44" fmla="*/ 7268 h 10575"/>
                <a:gd name="connsiteX45" fmla="*/ 2673 w 10014"/>
                <a:gd name="connsiteY45" fmla="*/ 7321 h 10575"/>
                <a:gd name="connsiteX46" fmla="*/ 2227 w 10014"/>
                <a:gd name="connsiteY46" fmla="*/ 7389 h 10575"/>
                <a:gd name="connsiteX47" fmla="*/ 2101 w 10014"/>
                <a:gd name="connsiteY47" fmla="*/ 7460 h 10575"/>
                <a:gd name="connsiteX48" fmla="*/ 3559 w 10014"/>
                <a:gd name="connsiteY48" fmla="*/ 7531 h 10575"/>
                <a:gd name="connsiteX49" fmla="*/ 4366 w 10014"/>
                <a:gd name="connsiteY49" fmla="*/ 7584 h 10575"/>
                <a:gd name="connsiteX50" fmla="*/ 4052 w 10014"/>
                <a:gd name="connsiteY50" fmla="*/ 7655 h 10575"/>
                <a:gd name="connsiteX51" fmla="*/ 2022 w 10014"/>
                <a:gd name="connsiteY51" fmla="*/ 7726 h 10575"/>
                <a:gd name="connsiteX52" fmla="*/ 1708 w 10014"/>
                <a:gd name="connsiteY52" fmla="*/ 7780 h 10575"/>
                <a:gd name="connsiteX53" fmla="*/ 1267 w 10014"/>
                <a:gd name="connsiteY53" fmla="*/ 7851 h 10575"/>
                <a:gd name="connsiteX54" fmla="*/ 1472 w 10014"/>
                <a:gd name="connsiteY54" fmla="*/ 7918 h 10575"/>
                <a:gd name="connsiteX55" fmla="*/ 5483 w 10014"/>
                <a:gd name="connsiteY55" fmla="*/ 7989 h 10575"/>
                <a:gd name="connsiteX56" fmla="*/ 10014 w 10014"/>
                <a:gd name="connsiteY56" fmla="*/ 8043 h 10575"/>
                <a:gd name="connsiteX57" fmla="*/ 4183 w 10014"/>
                <a:gd name="connsiteY57" fmla="*/ 8114 h 10575"/>
                <a:gd name="connsiteX58" fmla="*/ 1760 w 10014"/>
                <a:gd name="connsiteY58" fmla="*/ 8185 h 10575"/>
                <a:gd name="connsiteX59" fmla="*/ 1320 w 10014"/>
                <a:gd name="connsiteY59" fmla="*/ 8238 h 10575"/>
                <a:gd name="connsiteX60" fmla="*/ 4419 w 10014"/>
                <a:gd name="connsiteY60" fmla="*/ 8309 h 10575"/>
                <a:gd name="connsiteX61" fmla="*/ 4288 w 10014"/>
                <a:gd name="connsiteY61" fmla="*/ 8377 h 10575"/>
                <a:gd name="connsiteX62" fmla="*/ 1524 w 10014"/>
                <a:gd name="connsiteY62" fmla="*/ 8430 h 10575"/>
                <a:gd name="connsiteX63" fmla="*/ 512 w 10014"/>
                <a:gd name="connsiteY63" fmla="*/ 8501 h 10575"/>
                <a:gd name="connsiteX64" fmla="*/ 1058 w 10014"/>
                <a:gd name="connsiteY64" fmla="*/ 8572 h 10575"/>
                <a:gd name="connsiteX65" fmla="*/ 276 w 10014"/>
                <a:gd name="connsiteY65" fmla="*/ 8643 h 10575"/>
                <a:gd name="connsiteX66" fmla="*/ 3559 w 10014"/>
                <a:gd name="connsiteY66" fmla="*/ 8696 h 10575"/>
                <a:gd name="connsiteX67" fmla="*/ 407 w 10014"/>
                <a:gd name="connsiteY67" fmla="*/ 8767 h 10575"/>
                <a:gd name="connsiteX68" fmla="*/ 2279 w 10014"/>
                <a:gd name="connsiteY68" fmla="*/ 8838 h 10575"/>
                <a:gd name="connsiteX69" fmla="*/ 302 w 10014"/>
                <a:gd name="connsiteY69" fmla="*/ 8888 h 10575"/>
                <a:gd name="connsiteX70" fmla="*/ 276 w 10014"/>
                <a:gd name="connsiteY70" fmla="*/ 8959 h 10575"/>
                <a:gd name="connsiteX71" fmla="*/ 538 w 10014"/>
                <a:gd name="connsiteY71" fmla="*/ 9030 h 10575"/>
                <a:gd name="connsiteX72" fmla="*/ 329 w 10014"/>
                <a:gd name="connsiteY72" fmla="*/ 9101 h 10575"/>
                <a:gd name="connsiteX73" fmla="*/ 171 w 10014"/>
                <a:gd name="connsiteY73" fmla="*/ 9226 h 10575"/>
                <a:gd name="connsiteX74" fmla="*/ 302 w 10014"/>
                <a:gd name="connsiteY74" fmla="*/ 9297 h 10575"/>
                <a:gd name="connsiteX75" fmla="*/ 381 w 10014"/>
                <a:gd name="connsiteY75" fmla="*/ 9350 h 10575"/>
                <a:gd name="connsiteX76" fmla="*/ 591 w 10014"/>
                <a:gd name="connsiteY76" fmla="*/ 9488 h 10575"/>
                <a:gd name="connsiteX77" fmla="*/ 690 w 10014"/>
                <a:gd name="connsiteY77" fmla="*/ 9542 h 10575"/>
                <a:gd name="connsiteX78" fmla="*/ 2227 w 10014"/>
                <a:gd name="connsiteY78" fmla="*/ 9560 h 10575"/>
                <a:gd name="connsiteX79" fmla="*/ 2856 w 10014"/>
                <a:gd name="connsiteY79" fmla="*/ 9613 h 10575"/>
                <a:gd name="connsiteX80" fmla="*/ 486 w 10014"/>
                <a:gd name="connsiteY80" fmla="*/ 9684 h 10575"/>
                <a:gd name="connsiteX81" fmla="*/ 329 w 10014"/>
                <a:gd name="connsiteY81" fmla="*/ 9755 h 10575"/>
                <a:gd name="connsiteX82" fmla="*/ 538 w 10014"/>
                <a:gd name="connsiteY82" fmla="*/ 9808 h 10575"/>
                <a:gd name="connsiteX83" fmla="*/ 769 w 10014"/>
                <a:gd name="connsiteY83" fmla="*/ 9879 h 10575"/>
                <a:gd name="connsiteX84" fmla="*/ 717 w 10014"/>
                <a:gd name="connsiteY84" fmla="*/ 9947 h 10575"/>
                <a:gd name="connsiteX85" fmla="*/ 1136 w 10014"/>
                <a:gd name="connsiteY85" fmla="*/ 10000 h 10575"/>
                <a:gd name="connsiteX86" fmla="*/ 3287 w 10014"/>
                <a:gd name="connsiteY86" fmla="*/ 10014 h 10575"/>
                <a:gd name="connsiteX87" fmla="*/ 3940 w 10014"/>
                <a:gd name="connsiteY87" fmla="*/ 10106 h 10575"/>
                <a:gd name="connsiteX88" fmla="*/ 4958 w 10014"/>
                <a:gd name="connsiteY88" fmla="*/ 10155 h 10575"/>
                <a:gd name="connsiteX89" fmla="*/ 3480 w 10014"/>
                <a:gd name="connsiteY89" fmla="*/ 10229 h 10575"/>
                <a:gd name="connsiteX90" fmla="*/ 4152 w 10014"/>
                <a:gd name="connsiteY90" fmla="*/ 10283 h 10575"/>
                <a:gd name="connsiteX91" fmla="*/ 3903 w 10014"/>
                <a:gd name="connsiteY91" fmla="*/ 10332 h 10575"/>
                <a:gd name="connsiteX92" fmla="*/ 2386 w 10014"/>
                <a:gd name="connsiteY92" fmla="*/ 10430 h 10575"/>
                <a:gd name="connsiteX93" fmla="*/ 724 w 10014"/>
                <a:gd name="connsiteY93" fmla="*/ 10534 h 10575"/>
                <a:gd name="connsiteX94" fmla="*/ 52 w 10014"/>
                <a:gd name="connsiteY94" fmla="*/ 10575 h 10575"/>
                <a:gd name="connsiteX95" fmla="*/ 14 w 10014"/>
                <a:gd name="connsiteY95" fmla="*/ 0 h 10575"/>
                <a:gd name="connsiteX0" fmla="*/ 14 w 10014"/>
                <a:gd name="connsiteY0" fmla="*/ 0 h 10575"/>
                <a:gd name="connsiteX1" fmla="*/ 6034 w 10014"/>
                <a:gd name="connsiteY1" fmla="*/ 0 h 10575"/>
                <a:gd name="connsiteX2" fmla="*/ 6134 w 10014"/>
                <a:gd name="connsiteY2" fmla="*/ 71 h 10575"/>
                <a:gd name="connsiteX3" fmla="*/ 7854 w 10014"/>
                <a:gd name="connsiteY3" fmla="*/ 142 h 10575"/>
                <a:gd name="connsiteX4" fmla="*/ 6967 w 10014"/>
                <a:gd name="connsiteY4" fmla="*/ 195 h 10575"/>
                <a:gd name="connsiteX5" fmla="*/ 6107 w 10014"/>
                <a:gd name="connsiteY5" fmla="*/ 266 h 10575"/>
                <a:gd name="connsiteX6" fmla="*/ 5981 w 10014"/>
                <a:gd name="connsiteY6" fmla="*/ 334 h 10575"/>
                <a:gd name="connsiteX7" fmla="*/ 6060 w 10014"/>
                <a:gd name="connsiteY7" fmla="*/ 405 h 10575"/>
                <a:gd name="connsiteX8" fmla="*/ 5069 w 10014"/>
                <a:gd name="connsiteY8" fmla="*/ 458 h 10575"/>
                <a:gd name="connsiteX9" fmla="*/ 900 w 10014"/>
                <a:gd name="connsiteY9" fmla="*/ 529 h 10575"/>
                <a:gd name="connsiteX10" fmla="*/ 1005 w 10014"/>
                <a:gd name="connsiteY10" fmla="*/ 600 h 10575"/>
                <a:gd name="connsiteX11" fmla="*/ 1293 w 10014"/>
                <a:gd name="connsiteY11" fmla="*/ 654 h 10575"/>
                <a:gd name="connsiteX12" fmla="*/ 1031 w 10014"/>
                <a:gd name="connsiteY12" fmla="*/ 725 h 10575"/>
                <a:gd name="connsiteX13" fmla="*/ 1996 w 10014"/>
                <a:gd name="connsiteY13" fmla="*/ 792 h 10575"/>
                <a:gd name="connsiteX14" fmla="*/ 2437 w 10014"/>
                <a:gd name="connsiteY14" fmla="*/ 863 h 10575"/>
                <a:gd name="connsiteX15" fmla="*/ 25 w 10014"/>
                <a:gd name="connsiteY15" fmla="*/ 890 h 10575"/>
                <a:gd name="connsiteX16" fmla="*/ 15 w 10014"/>
                <a:gd name="connsiteY16" fmla="*/ 2922 h 10575"/>
                <a:gd name="connsiteX17" fmla="*/ 1734 w 10014"/>
                <a:gd name="connsiteY17" fmla="*/ 3016 h 10575"/>
                <a:gd name="connsiteX18" fmla="*/ 5614 w 10014"/>
                <a:gd name="connsiteY18" fmla="*/ 3087 h 10575"/>
                <a:gd name="connsiteX19" fmla="*/ 1267 w 10014"/>
                <a:gd name="connsiteY19" fmla="*/ 3140 h 10575"/>
                <a:gd name="connsiteX20" fmla="*/ 14 w 10014"/>
                <a:gd name="connsiteY20" fmla="*/ 3214 h 10575"/>
                <a:gd name="connsiteX21" fmla="*/ 4 w 10014"/>
                <a:gd name="connsiteY21" fmla="*/ 4031 h 10575"/>
                <a:gd name="connsiteX22" fmla="*/ 743 w 10014"/>
                <a:gd name="connsiteY22" fmla="*/ 4128 h 10575"/>
                <a:gd name="connsiteX23" fmla="*/ 769 w 10014"/>
                <a:gd name="connsiteY23" fmla="*/ 4199 h 10575"/>
                <a:gd name="connsiteX24" fmla="*/ 900 w 10014"/>
                <a:gd name="connsiteY24" fmla="*/ 4252 h 10575"/>
                <a:gd name="connsiteX25" fmla="*/ 4 w 10014"/>
                <a:gd name="connsiteY25" fmla="*/ 4329 h 10575"/>
                <a:gd name="connsiteX26" fmla="*/ 15 w 10014"/>
                <a:gd name="connsiteY26" fmla="*/ 5480 h 10575"/>
                <a:gd name="connsiteX27" fmla="*/ 407 w 10014"/>
                <a:gd name="connsiteY27" fmla="*/ 5503 h 10575"/>
                <a:gd name="connsiteX28" fmla="*/ 407 w 10014"/>
                <a:gd name="connsiteY28" fmla="*/ 5556 h 10575"/>
                <a:gd name="connsiteX29" fmla="*/ 250 w 10014"/>
                <a:gd name="connsiteY29" fmla="*/ 5627 h 10575"/>
                <a:gd name="connsiteX30" fmla="*/ 198 w 10014"/>
                <a:gd name="connsiteY30" fmla="*/ 5698 h 10575"/>
                <a:gd name="connsiteX31" fmla="*/ 119 w 10014"/>
                <a:gd name="connsiteY31" fmla="*/ 5769 h 10575"/>
                <a:gd name="connsiteX32" fmla="*/ 15 w 10014"/>
                <a:gd name="connsiteY32" fmla="*/ 5800 h 10575"/>
                <a:gd name="connsiteX33" fmla="*/ 15 w 10014"/>
                <a:gd name="connsiteY33" fmla="*/ 6197 h 10575"/>
                <a:gd name="connsiteX34" fmla="*/ 355 w 10014"/>
                <a:gd name="connsiteY34" fmla="*/ 6210 h 10575"/>
                <a:gd name="connsiteX35" fmla="*/ 434 w 10014"/>
                <a:gd name="connsiteY35" fmla="*/ 6281 h 10575"/>
                <a:gd name="connsiteX36" fmla="*/ 302 w 10014"/>
                <a:gd name="connsiteY36" fmla="*/ 6348 h 10575"/>
                <a:gd name="connsiteX37" fmla="*/ 407 w 10014"/>
                <a:gd name="connsiteY37" fmla="*/ 6419 h 10575"/>
                <a:gd name="connsiteX38" fmla="*/ 4 w 10014"/>
                <a:gd name="connsiteY38" fmla="*/ 6503 h 10575"/>
                <a:gd name="connsiteX39" fmla="*/ 4 w 10014"/>
                <a:gd name="connsiteY39" fmla="*/ 6958 h 10575"/>
                <a:gd name="connsiteX40" fmla="*/ 538 w 10014"/>
                <a:gd name="connsiteY40" fmla="*/ 7002 h 10575"/>
                <a:gd name="connsiteX41" fmla="*/ 381 w 10014"/>
                <a:gd name="connsiteY41" fmla="*/ 7073 h 10575"/>
                <a:gd name="connsiteX42" fmla="*/ 565 w 10014"/>
                <a:gd name="connsiteY42" fmla="*/ 7126 h 10575"/>
                <a:gd name="connsiteX43" fmla="*/ 407 w 10014"/>
                <a:gd name="connsiteY43" fmla="*/ 7197 h 10575"/>
                <a:gd name="connsiteX44" fmla="*/ 591 w 10014"/>
                <a:gd name="connsiteY44" fmla="*/ 7268 h 10575"/>
                <a:gd name="connsiteX45" fmla="*/ 2673 w 10014"/>
                <a:gd name="connsiteY45" fmla="*/ 7321 h 10575"/>
                <a:gd name="connsiteX46" fmla="*/ 2227 w 10014"/>
                <a:gd name="connsiteY46" fmla="*/ 7389 h 10575"/>
                <a:gd name="connsiteX47" fmla="*/ 2101 w 10014"/>
                <a:gd name="connsiteY47" fmla="*/ 7460 h 10575"/>
                <a:gd name="connsiteX48" fmla="*/ 3559 w 10014"/>
                <a:gd name="connsiteY48" fmla="*/ 7531 h 10575"/>
                <a:gd name="connsiteX49" fmla="*/ 4366 w 10014"/>
                <a:gd name="connsiteY49" fmla="*/ 7584 h 10575"/>
                <a:gd name="connsiteX50" fmla="*/ 4052 w 10014"/>
                <a:gd name="connsiteY50" fmla="*/ 7655 h 10575"/>
                <a:gd name="connsiteX51" fmla="*/ 2022 w 10014"/>
                <a:gd name="connsiteY51" fmla="*/ 7726 h 10575"/>
                <a:gd name="connsiteX52" fmla="*/ 1708 w 10014"/>
                <a:gd name="connsiteY52" fmla="*/ 7780 h 10575"/>
                <a:gd name="connsiteX53" fmla="*/ 1267 w 10014"/>
                <a:gd name="connsiteY53" fmla="*/ 7851 h 10575"/>
                <a:gd name="connsiteX54" fmla="*/ 1472 w 10014"/>
                <a:gd name="connsiteY54" fmla="*/ 7918 h 10575"/>
                <a:gd name="connsiteX55" fmla="*/ 5483 w 10014"/>
                <a:gd name="connsiteY55" fmla="*/ 7989 h 10575"/>
                <a:gd name="connsiteX56" fmla="*/ 10014 w 10014"/>
                <a:gd name="connsiteY56" fmla="*/ 8043 h 10575"/>
                <a:gd name="connsiteX57" fmla="*/ 4183 w 10014"/>
                <a:gd name="connsiteY57" fmla="*/ 8114 h 10575"/>
                <a:gd name="connsiteX58" fmla="*/ 1760 w 10014"/>
                <a:gd name="connsiteY58" fmla="*/ 8185 h 10575"/>
                <a:gd name="connsiteX59" fmla="*/ 1320 w 10014"/>
                <a:gd name="connsiteY59" fmla="*/ 8238 h 10575"/>
                <a:gd name="connsiteX60" fmla="*/ 4419 w 10014"/>
                <a:gd name="connsiteY60" fmla="*/ 8309 h 10575"/>
                <a:gd name="connsiteX61" fmla="*/ 4288 w 10014"/>
                <a:gd name="connsiteY61" fmla="*/ 8377 h 10575"/>
                <a:gd name="connsiteX62" fmla="*/ 1524 w 10014"/>
                <a:gd name="connsiteY62" fmla="*/ 8430 h 10575"/>
                <a:gd name="connsiteX63" fmla="*/ 512 w 10014"/>
                <a:gd name="connsiteY63" fmla="*/ 8501 h 10575"/>
                <a:gd name="connsiteX64" fmla="*/ 1058 w 10014"/>
                <a:gd name="connsiteY64" fmla="*/ 8572 h 10575"/>
                <a:gd name="connsiteX65" fmla="*/ 276 w 10014"/>
                <a:gd name="connsiteY65" fmla="*/ 8643 h 10575"/>
                <a:gd name="connsiteX66" fmla="*/ 3559 w 10014"/>
                <a:gd name="connsiteY66" fmla="*/ 8696 h 10575"/>
                <a:gd name="connsiteX67" fmla="*/ 407 w 10014"/>
                <a:gd name="connsiteY67" fmla="*/ 8767 h 10575"/>
                <a:gd name="connsiteX68" fmla="*/ 2279 w 10014"/>
                <a:gd name="connsiteY68" fmla="*/ 8838 h 10575"/>
                <a:gd name="connsiteX69" fmla="*/ 302 w 10014"/>
                <a:gd name="connsiteY69" fmla="*/ 8888 h 10575"/>
                <a:gd name="connsiteX70" fmla="*/ 276 w 10014"/>
                <a:gd name="connsiteY70" fmla="*/ 8959 h 10575"/>
                <a:gd name="connsiteX71" fmla="*/ 538 w 10014"/>
                <a:gd name="connsiteY71" fmla="*/ 9030 h 10575"/>
                <a:gd name="connsiteX72" fmla="*/ 329 w 10014"/>
                <a:gd name="connsiteY72" fmla="*/ 9101 h 10575"/>
                <a:gd name="connsiteX73" fmla="*/ 171 w 10014"/>
                <a:gd name="connsiteY73" fmla="*/ 9226 h 10575"/>
                <a:gd name="connsiteX74" fmla="*/ 302 w 10014"/>
                <a:gd name="connsiteY74" fmla="*/ 9297 h 10575"/>
                <a:gd name="connsiteX75" fmla="*/ 381 w 10014"/>
                <a:gd name="connsiteY75" fmla="*/ 9350 h 10575"/>
                <a:gd name="connsiteX76" fmla="*/ 591 w 10014"/>
                <a:gd name="connsiteY76" fmla="*/ 9488 h 10575"/>
                <a:gd name="connsiteX77" fmla="*/ 690 w 10014"/>
                <a:gd name="connsiteY77" fmla="*/ 9542 h 10575"/>
                <a:gd name="connsiteX78" fmla="*/ 2227 w 10014"/>
                <a:gd name="connsiteY78" fmla="*/ 9560 h 10575"/>
                <a:gd name="connsiteX79" fmla="*/ 2856 w 10014"/>
                <a:gd name="connsiteY79" fmla="*/ 9613 h 10575"/>
                <a:gd name="connsiteX80" fmla="*/ 486 w 10014"/>
                <a:gd name="connsiteY80" fmla="*/ 9684 h 10575"/>
                <a:gd name="connsiteX81" fmla="*/ 329 w 10014"/>
                <a:gd name="connsiteY81" fmla="*/ 9755 h 10575"/>
                <a:gd name="connsiteX82" fmla="*/ 538 w 10014"/>
                <a:gd name="connsiteY82" fmla="*/ 9808 h 10575"/>
                <a:gd name="connsiteX83" fmla="*/ 769 w 10014"/>
                <a:gd name="connsiteY83" fmla="*/ 9879 h 10575"/>
                <a:gd name="connsiteX84" fmla="*/ 717 w 10014"/>
                <a:gd name="connsiteY84" fmla="*/ 9947 h 10575"/>
                <a:gd name="connsiteX85" fmla="*/ 1136 w 10014"/>
                <a:gd name="connsiteY85" fmla="*/ 10000 h 10575"/>
                <a:gd name="connsiteX86" fmla="*/ 3287 w 10014"/>
                <a:gd name="connsiteY86" fmla="*/ 10014 h 10575"/>
                <a:gd name="connsiteX87" fmla="*/ 3940 w 10014"/>
                <a:gd name="connsiteY87" fmla="*/ 10106 h 10575"/>
                <a:gd name="connsiteX88" fmla="*/ 4958 w 10014"/>
                <a:gd name="connsiteY88" fmla="*/ 10155 h 10575"/>
                <a:gd name="connsiteX89" fmla="*/ 3480 w 10014"/>
                <a:gd name="connsiteY89" fmla="*/ 10229 h 10575"/>
                <a:gd name="connsiteX90" fmla="*/ 4152 w 10014"/>
                <a:gd name="connsiteY90" fmla="*/ 10283 h 10575"/>
                <a:gd name="connsiteX91" fmla="*/ 3903 w 10014"/>
                <a:gd name="connsiteY91" fmla="*/ 10332 h 10575"/>
                <a:gd name="connsiteX92" fmla="*/ 2386 w 10014"/>
                <a:gd name="connsiteY92" fmla="*/ 10430 h 10575"/>
                <a:gd name="connsiteX93" fmla="*/ 359 w 10014"/>
                <a:gd name="connsiteY93" fmla="*/ 10454 h 10575"/>
                <a:gd name="connsiteX94" fmla="*/ 52 w 10014"/>
                <a:gd name="connsiteY94" fmla="*/ 10575 h 10575"/>
                <a:gd name="connsiteX95" fmla="*/ 14 w 10014"/>
                <a:gd name="connsiteY95" fmla="*/ 0 h 10575"/>
                <a:gd name="connsiteX0" fmla="*/ 14 w 10014"/>
                <a:gd name="connsiteY0" fmla="*/ 0 h 10575"/>
                <a:gd name="connsiteX1" fmla="*/ 6034 w 10014"/>
                <a:gd name="connsiteY1" fmla="*/ 0 h 10575"/>
                <a:gd name="connsiteX2" fmla="*/ 6134 w 10014"/>
                <a:gd name="connsiteY2" fmla="*/ 71 h 10575"/>
                <a:gd name="connsiteX3" fmla="*/ 7854 w 10014"/>
                <a:gd name="connsiteY3" fmla="*/ 142 h 10575"/>
                <a:gd name="connsiteX4" fmla="*/ 6967 w 10014"/>
                <a:gd name="connsiteY4" fmla="*/ 195 h 10575"/>
                <a:gd name="connsiteX5" fmla="*/ 6107 w 10014"/>
                <a:gd name="connsiteY5" fmla="*/ 266 h 10575"/>
                <a:gd name="connsiteX6" fmla="*/ 5981 w 10014"/>
                <a:gd name="connsiteY6" fmla="*/ 334 h 10575"/>
                <a:gd name="connsiteX7" fmla="*/ 6060 w 10014"/>
                <a:gd name="connsiteY7" fmla="*/ 405 h 10575"/>
                <a:gd name="connsiteX8" fmla="*/ 5069 w 10014"/>
                <a:gd name="connsiteY8" fmla="*/ 458 h 10575"/>
                <a:gd name="connsiteX9" fmla="*/ 900 w 10014"/>
                <a:gd name="connsiteY9" fmla="*/ 529 h 10575"/>
                <a:gd name="connsiteX10" fmla="*/ 1005 w 10014"/>
                <a:gd name="connsiteY10" fmla="*/ 600 h 10575"/>
                <a:gd name="connsiteX11" fmla="*/ 1293 w 10014"/>
                <a:gd name="connsiteY11" fmla="*/ 654 h 10575"/>
                <a:gd name="connsiteX12" fmla="*/ 1031 w 10014"/>
                <a:gd name="connsiteY12" fmla="*/ 725 h 10575"/>
                <a:gd name="connsiteX13" fmla="*/ 1996 w 10014"/>
                <a:gd name="connsiteY13" fmla="*/ 792 h 10575"/>
                <a:gd name="connsiteX14" fmla="*/ 2437 w 10014"/>
                <a:gd name="connsiteY14" fmla="*/ 863 h 10575"/>
                <a:gd name="connsiteX15" fmla="*/ 25 w 10014"/>
                <a:gd name="connsiteY15" fmla="*/ 890 h 10575"/>
                <a:gd name="connsiteX16" fmla="*/ 15 w 10014"/>
                <a:gd name="connsiteY16" fmla="*/ 2922 h 10575"/>
                <a:gd name="connsiteX17" fmla="*/ 1734 w 10014"/>
                <a:gd name="connsiteY17" fmla="*/ 3016 h 10575"/>
                <a:gd name="connsiteX18" fmla="*/ 5614 w 10014"/>
                <a:gd name="connsiteY18" fmla="*/ 3087 h 10575"/>
                <a:gd name="connsiteX19" fmla="*/ 1267 w 10014"/>
                <a:gd name="connsiteY19" fmla="*/ 3140 h 10575"/>
                <a:gd name="connsiteX20" fmla="*/ 14 w 10014"/>
                <a:gd name="connsiteY20" fmla="*/ 3214 h 10575"/>
                <a:gd name="connsiteX21" fmla="*/ 4 w 10014"/>
                <a:gd name="connsiteY21" fmla="*/ 4031 h 10575"/>
                <a:gd name="connsiteX22" fmla="*/ 743 w 10014"/>
                <a:gd name="connsiteY22" fmla="*/ 4128 h 10575"/>
                <a:gd name="connsiteX23" fmla="*/ 769 w 10014"/>
                <a:gd name="connsiteY23" fmla="*/ 4199 h 10575"/>
                <a:gd name="connsiteX24" fmla="*/ 900 w 10014"/>
                <a:gd name="connsiteY24" fmla="*/ 4252 h 10575"/>
                <a:gd name="connsiteX25" fmla="*/ 4 w 10014"/>
                <a:gd name="connsiteY25" fmla="*/ 4329 h 10575"/>
                <a:gd name="connsiteX26" fmla="*/ 15 w 10014"/>
                <a:gd name="connsiteY26" fmla="*/ 5480 h 10575"/>
                <a:gd name="connsiteX27" fmla="*/ 407 w 10014"/>
                <a:gd name="connsiteY27" fmla="*/ 5503 h 10575"/>
                <a:gd name="connsiteX28" fmla="*/ 407 w 10014"/>
                <a:gd name="connsiteY28" fmla="*/ 5556 h 10575"/>
                <a:gd name="connsiteX29" fmla="*/ 250 w 10014"/>
                <a:gd name="connsiteY29" fmla="*/ 5627 h 10575"/>
                <a:gd name="connsiteX30" fmla="*/ 198 w 10014"/>
                <a:gd name="connsiteY30" fmla="*/ 5698 h 10575"/>
                <a:gd name="connsiteX31" fmla="*/ 119 w 10014"/>
                <a:gd name="connsiteY31" fmla="*/ 5769 h 10575"/>
                <a:gd name="connsiteX32" fmla="*/ 15 w 10014"/>
                <a:gd name="connsiteY32" fmla="*/ 5800 h 10575"/>
                <a:gd name="connsiteX33" fmla="*/ 15 w 10014"/>
                <a:gd name="connsiteY33" fmla="*/ 6197 h 10575"/>
                <a:gd name="connsiteX34" fmla="*/ 355 w 10014"/>
                <a:gd name="connsiteY34" fmla="*/ 6210 h 10575"/>
                <a:gd name="connsiteX35" fmla="*/ 434 w 10014"/>
                <a:gd name="connsiteY35" fmla="*/ 6281 h 10575"/>
                <a:gd name="connsiteX36" fmla="*/ 302 w 10014"/>
                <a:gd name="connsiteY36" fmla="*/ 6348 h 10575"/>
                <a:gd name="connsiteX37" fmla="*/ 407 w 10014"/>
                <a:gd name="connsiteY37" fmla="*/ 6419 h 10575"/>
                <a:gd name="connsiteX38" fmla="*/ 4 w 10014"/>
                <a:gd name="connsiteY38" fmla="*/ 6503 h 10575"/>
                <a:gd name="connsiteX39" fmla="*/ 4 w 10014"/>
                <a:gd name="connsiteY39" fmla="*/ 6958 h 10575"/>
                <a:gd name="connsiteX40" fmla="*/ 538 w 10014"/>
                <a:gd name="connsiteY40" fmla="*/ 7002 h 10575"/>
                <a:gd name="connsiteX41" fmla="*/ 381 w 10014"/>
                <a:gd name="connsiteY41" fmla="*/ 7073 h 10575"/>
                <a:gd name="connsiteX42" fmla="*/ 565 w 10014"/>
                <a:gd name="connsiteY42" fmla="*/ 7126 h 10575"/>
                <a:gd name="connsiteX43" fmla="*/ 407 w 10014"/>
                <a:gd name="connsiteY43" fmla="*/ 7197 h 10575"/>
                <a:gd name="connsiteX44" fmla="*/ 591 w 10014"/>
                <a:gd name="connsiteY44" fmla="*/ 7268 h 10575"/>
                <a:gd name="connsiteX45" fmla="*/ 2673 w 10014"/>
                <a:gd name="connsiteY45" fmla="*/ 7321 h 10575"/>
                <a:gd name="connsiteX46" fmla="*/ 2227 w 10014"/>
                <a:gd name="connsiteY46" fmla="*/ 7389 h 10575"/>
                <a:gd name="connsiteX47" fmla="*/ 2101 w 10014"/>
                <a:gd name="connsiteY47" fmla="*/ 7460 h 10575"/>
                <a:gd name="connsiteX48" fmla="*/ 3559 w 10014"/>
                <a:gd name="connsiteY48" fmla="*/ 7531 h 10575"/>
                <a:gd name="connsiteX49" fmla="*/ 4366 w 10014"/>
                <a:gd name="connsiteY49" fmla="*/ 7584 h 10575"/>
                <a:gd name="connsiteX50" fmla="*/ 4052 w 10014"/>
                <a:gd name="connsiteY50" fmla="*/ 7655 h 10575"/>
                <a:gd name="connsiteX51" fmla="*/ 2022 w 10014"/>
                <a:gd name="connsiteY51" fmla="*/ 7726 h 10575"/>
                <a:gd name="connsiteX52" fmla="*/ 1708 w 10014"/>
                <a:gd name="connsiteY52" fmla="*/ 7780 h 10575"/>
                <a:gd name="connsiteX53" fmla="*/ 1267 w 10014"/>
                <a:gd name="connsiteY53" fmla="*/ 7851 h 10575"/>
                <a:gd name="connsiteX54" fmla="*/ 1472 w 10014"/>
                <a:gd name="connsiteY54" fmla="*/ 7918 h 10575"/>
                <a:gd name="connsiteX55" fmla="*/ 5483 w 10014"/>
                <a:gd name="connsiteY55" fmla="*/ 7989 h 10575"/>
                <a:gd name="connsiteX56" fmla="*/ 10014 w 10014"/>
                <a:gd name="connsiteY56" fmla="*/ 8043 h 10575"/>
                <a:gd name="connsiteX57" fmla="*/ 4183 w 10014"/>
                <a:gd name="connsiteY57" fmla="*/ 8114 h 10575"/>
                <a:gd name="connsiteX58" fmla="*/ 1760 w 10014"/>
                <a:gd name="connsiteY58" fmla="*/ 8185 h 10575"/>
                <a:gd name="connsiteX59" fmla="*/ 1320 w 10014"/>
                <a:gd name="connsiteY59" fmla="*/ 8238 h 10575"/>
                <a:gd name="connsiteX60" fmla="*/ 4419 w 10014"/>
                <a:gd name="connsiteY60" fmla="*/ 8309 h 10575"/>
                <a:gd name="connsiteX61" fmla="*/ 4288 w 10014"/>
                <a:gd name="connsiteY61" fmla="*/ 8377 h 10575"/>
                <a:gd name="connsiteX62" fmla="*/ 1524 w 10014"/>
                <a:gd name="connsiteY62" fmla="*/ 8430 h 10575"/>
                <a:gd name="connsiteX63" fmla="*/ 512 w 10014"/>
                <a:gd name="connsiteY63" fmla="*/ 8501 h 10575"/>
                <a:gd name="connsiteX64" fmla="*/ 1058 w 10014"/>
                <a:gd name="connsiteY64" fmla="*/ 8572 h 10575"/>
                <a:gd name="connsiteX65" fmla="*/ 276 w 10014"/>
                <a:gd name="connsiteY65" fmla="*/ 8643 h 10575"/>
                <a:gd name="connsiteX66" fmla="*/ 3559 w 10014"/>
                <a:gd name="connsiteY66" fmla="*/ 8696 h 10575"/>
                <a:gd name="connsiteX67" fmla="*/ 407 w 10014"/>
                <a:gd name="connsiteY67" fmla="*/ 8767 h 10575"/>
                <a:gd name="connsiteX68" fmla="*/ 2279 w 10014"/>
                <a:gd name="connsiteY68" fmla="*/ 8838 h 10575"/>
                <a:gd name="connsiteX69" fmla="*/ 302 w 10014"/>
                <a:gd name="connsiteY69" fmla="*/ 8888 h 10575"/>
                <a:gd name="connsiteX70" fmla="*/ 276 w 10014"/>
                <a:gd name="connsiteY70" fmla="*/ 8959 h 10575"/>
                <a:gd name="connsiteX71" fmla="*/ 538 w 10014"/>
                <a:gd name="connsiteY71" fmla="*/ 9030 h 10575"/>
                <a:gd name="connsiteX72" fmla="*/ 329 w 10014"/>
                <a:gd name="connsiteY72" fmla="*/ 9101 h 10575"/>
                <a:gd name="connsiteX73" fmla="*/ 171 w 10014"/>
                <a:gd name="connsiteY73" fmla="*/ 9226 h 10575"/>
                <a:gd name="connsiteX74" fmla="*/ 302 w 10014"/>
                <a:gd name="connsiteY74" fmla="*/ 9297 h 10575"/>
                <a:gd name="connsiteX75" fmla="*/ 381 w 10014"/>
                <a:gd name="connsiteY75" fmla="*/ 9350 h 10575"/>
                <a:gd name="connsiteX76" fmla="*/ 591 w 10014"/>
                <a:gd name="connsiteY76" fmla="*/ 9488 h 10575"/>
                <a:gd name="connsiteX77" fmla="*/ 690 w 10014"/>
                <a:gd name="connsiteY77" fmla="*/ 9542 h 10575"/>
                <a:gd name="connsiteX78" fmla="*/ 2227 w 10014"/>
                <a:gd name="connsiteY78" fmla="*/ 9560 h 10575"/>
                <a:gd name="connsiteX79" fmla="*/ 2856 w 10014"/>
                <a:gd name="connsiteY79" fmla="*/ 9613 h 10575"/>
                <a:gd name="connsiteX80" fmla="*/ 486 w 10014"/>
                <a:gd name="connsiteY80" fmla="*/ 9684 h 10575"/>
                <a:gd name="connsiteX81" fmla="*/ 329 w 10014"/>
                <a:gd name="connsiteY81" fmla="*/ 9755 h 10575"/>
                <a:gd name="connsiteX82" fmla="*/ 538 w 10014"/>
                <a:gd name="connsiteY82" fmla="*/ 9808 h 10575"/>
                <a:gd name="connsiteX83" fmla="*/ 769 w 10014"/>
                <a:gd name="connsiteY83" fmla="*/ 9879 h 10575"/>
                <a:gd name="connsiteX84" fmla="*/ 717 w 10014"/>
                <a:gd name="connsiteY84" fmla="*/ 9947 h 10575"/>
                <a:gd name="connsiteX85" fmla="*/ 1136 w 10014"/>
                <a:gd name="connsiteY85" fmla="*/ 10000 h 10575"/>
                <a:gd name="connsiteX86" fmla="*/ 3287 w 10014"/>
                <a:gd name="connsiteY86" fmla="*/ 10014 h 10575"/>
                <a:gd name="connsiteX87" fmla="*/ 3940 w 10014"/>
                <a:gd name="connsiteY87" fmla="*/ 10106 h 10575"/>
                <a:gd name="connsiteX88" fmla="*/ 4958 w 10014"/>
                <a:gd name="connsiteY88" fmla="*/ 10155 h 10575"/>
                <a:gd name="connsiteX89" fmla="*/ 3480 w 10014"/>
                <a:gd name="connsiteY89" fmla="*/ 10229 h 10575"/>
                <a:gd name="connsiteX90" fmla="*/ 4152 w 10014"/>
                <a:gd name="connsiteY90" fmla="*/ 10283 h 10575"/>
                <a:gd name="connsiteX91" fmla="*/ 3903 w 10014"/>
                <a:gd name="connsiteY91" fmla="*/ 10332 h 10575"/>
                <a:gd name="connsiteX92" fmla="*/ 2386 w 10014"/>
                <a:gd name="connsiteY92" fmla="*/ 10430 h 10575"/>
                <a:gd name="connsiteX93" fmla="*/ 359 w 10014"/>
                <a:gd name="connsiteY93" fmla="*/ 10454 h 10575"/>
                <a:gd name="connsiteX94" fmla="*/ 148 w 10014"/>
                <a:gd name="connsiteY94" fmla="*/ 10546 h 10575"/>
                <a:gd name="connsiteX95" fmla="*/ 52 w 10014"/>
                <a:gd name="connsiteY95" fmla="*/ 10575 h 10575"/>
                <a:gd name="connsiteX96" fmla="*/ 14 w 10014"/>
                <a:gd name="connsiteY96" fmla="*/ 0 h 10575"/>
                <a:gd name="connsiteX0" fmla="*/ 14 w 10014"/>
                <a:gd name="connsiteY0" fmla="*/ 0 h 10705"/>
                <a:gd name="connsiteX1" fmla="*/ 6034 w 10014"/>
                <a:gd name="connsiteY1" fmla="*/ 0 h 10705"/>
                <a:gd name="connsiteX2" fmla="*/ 6134 w 10014"/>
                <a:gd name="connsiteY2" fmla="*/ 71 h 10705"/>
                <a:gd name="connsiteX3" fmla="*/ 7854 w 10014"/>
                <a:gd name="connsiteY3" fmla="*/ 142 h 10705"/>
                <a:gd name="connsiteX4" fmla="*/ 6967 w 10014"/>
                <a:gd name="connsiteY4" fmla="*/ 195 h 10705"/>
                <a:gd name="connsiteX5" fmla="*/ 6107 w 10014"/>
                <a:gd name="connsiteY5" fmla="*/ 266 h 10705"/>
                <a:gd name="connsiteX6" fmla="*/ 5981 w 10014"/>
                <a:gd name="connsiteY6" fmla="*/ 334 h 10705"/>
                <a:gd name="connsiteX7" fmla="*/ 6060 w 10014"/>
                <a:gd name="connsiteY7" fmla="*/ 405 h 10705"/>
                <a:gd name="connsiteX8" fmla="*/ 5069 w 10014"/>
                <a:gd name="connsiteY8" fmla="*/ 458 h 10705"/>
                <a:gd name="connsiteX9" fmla="*/ 900 w 10014"/>
                <a:gd name="connsiteY9" fmla="*/ 529 h 10705"/>
                <a:gd name="connsiteX10" fmla="*/ 1005 w 10014"/>
                <a:gd name="connsiteY10" fmla="*/ 600 h 10705"/>
                <a:gd name="connsiteX11" fmla="*/ 1293 w 10014"/>
                <a:gd name="connsiteY11" fmla="*/ 654 h 10705"/>
                <a:gd name="connsiteX12" fmla="*/ 1031 w 10014"/>
                <a:gd name="connsiteY12" fmla="*/ 725 h 10705"/>
                <a:gd name="connsiteX13" fmla="*/ 1996 w 10014"/>
                <a:gd name="connsiteY13" fmla="*/ 792 h 10705"/>
                <a:gd name="connsiteX14" fmla="*/ 2437 w 10014"/>
                <a:gd name="connsiteY14" fmla="*/ 863 h 10705"/>
                <a:gd name="connsiteX15" fmla="*/ 25 w 10014"/>
                <a:gd name="connsiteY15" fmla="*/ 890 h 10705"/>
                <a:gd name="connsiteX16" fmla="*/ 15 w 10014"/>
                <a:gd name="connsiteY16" fmla="*/ 2922 h 10705"/>
                <a:gd name="connsiteX17" fmla="*/ 1734 w 10014"/>
                <a:gd name="connsiteY17" fmla="*/ 3016 h 10705"/>
                <a:gd name="connsiteX18" fmla="*/ 5614 w 10014"/>
                <a:gd name="connsiteY18" fmla="*/ 3087 h 10705"/>
                <a:gd name="connsiteX19" fmla="*/ 1267 w 10014"/>
                <a:gd name="connsiteY19" fmla="*/ 3140 h 10705"/>
                <a:gd name="connsiteX20" fmla="*/ 14 w 10014"/>
                <a:gd name="connsiteY20" fmla="*/ 3214 h 10705"/>
                <a:gd name="connsiteX21" fmla="*/ 4 w 10014"/>
                <a:gd name="connsiteY21" fmla="*/ 4031 h 10705"/>
                <a:gd name="connsiteX22" fmla="*/ 743 w 10014"/>
                <a:gd name="connsiteY22" fmla="*/ 4128 h 10705"/>
                <a:gd name="connsiteX23" fmla="*/ 769 w 10014"/>
                <a:gd name="connsiteY23" fmla="*/ 4199 h 10705"/>
                <a:gd name="connsiteX24" fmla="*/ 900 w 10014"/>
                <a:gd name="connsiteY24" fmla="*/ 4252 h 10705"/>
                <a:gd name="connsiteX25" fmla="*/ 4 w 10014"/>
                <a:gd name="connsiteY25" fmla="*/ 4329 h 10705"/>
                <a:gd name="connsiteX26" fmla="*/ 15 w 10014"/>
                <a:gd name="connsiteY26" fmla="*/ 5480 h 10705"/>
                <a:gd name="connsiteX27" fmla="*/ 407 w 10014"/>
                <a:gd name="connsiteY27" fmla="*/ 5503 h 10705"/>
                <a:gd name="connsiteX28" fmla="*/ 407 w 10014"/>
                <a:gd name="connsiteY28" fmla="*/ 5556 h 10705"/>
                <a:gd name="connsiteX29" fmla="*/ 250 w 10014"/>
                <a:gd name="connsiteY29" fmla="*/ 5627 h 10705"/>
                <a:gd name="connsiteX30" fmla="*/ 198 w 10014"/>
                <a:gd name="connsiteY30" fmla="*/ 5698 h 10705"/>
                <a:gd name="connsiteX31" fmla="*/ 119 w 10014"/>
                <a:gd name="connsiteY31" fmla="*/ 5769 h 10705"/>
                <a:gd name="connsiteX32" fmla="*/ 15 w 10014"/>
                <a:gd name="connsiteY32" fmla="*/ 5800 h 10705"/>
                <a:gd name="connsiteX33" fmla="*/ 15 w 10014"/>
                <a:gd name="connsiteY33" fmla="*/ 6197 h 10705"/>
                <a:gd name="connsiteX34" fmla="*/ 355 w 10014"/>
                <a:gd name="connsiteY34" fmla="*/ 6210 h 10705"/>
                <a:gd name="connsiteX35" fmla="*/ 434 w 10014"/>
                <a:gd name="connsiteY35" fmla="*/ 6281 h 10705"/>
                <a:gd name="connsiteX36" fmla="*/ 302 w 10014"/>
                <a:gd name="connsiteY36" fmla="*/ 6348 h 10705"/>
                <a:gd name="connsiteX37" fmla="*/ 407 w 10014"/>
                <a:gd name="connsiteY37" fmla="*/ 6419 h 10705"/>
                <a:gd name="connsiteX38" fmla="*/ 4 w 10014"/>
                <a:gd name="connsiteY38" fmla="*/ 6503 h 10705"/>
                <a:gd name="connsiteX39" fmla="*/ 4 w 10014"/>
                <a:gd name="connsiteY39" fmla="*/ 6958 h 10705"/>
                <a:gd name="connsiteX40" fmla="*/ 538 w 10014"/>
                <a:gd name="connsiteY40" fmla="*/ 7002 h 10705"/>
                <a:gd name="connsiteX41" fmla="*/ 381 w 10014"/>
                <a:gd name="connsiteY41" fmla="*/ 7073 h 10705"/>
                <a:gd name="connsiteX42" fmla="*/ 565 w 10014"/>
                <a:gd name="connsiteY42" fmla="*/ 7126 h 10705"/>
                <a:gd name="connsiteX43" fmla="*/ 407 w 10014"/>
                <a:gd name="connsiteY43" fmla="*/ 7197 h 10705"/>
                <a:gd name="connsiteX44" fmla="*/ 591 w 10014"/>
                <a:gd name="connsiteY44" fmla="*/ 7268 h 10705"/>
                <a:gd name="connsiteX45" fmla="*/ 2673 w 10014"/>
                <a:gd name="connsiteY45" fmla="*/ 7321 h 10705"/>
                <a:gd name="connsiteX46" fmla="*/ 2227 w 10014"/>
                <a:gd name="connsiteY46" fmla="*/ 7389 h 10705"/>
                <a:gd name="connsiteX47" fmla="*/ 2101 w 10014"/>
                <a:gd name="connsiteY47" fmla="*/ 7460 h 10705"/>
                <a:gd name="connsiteX48" fmla="*/ 3559 w 10014"/>
                <a:gd name="connsiteY48" fmla="*/ 7531 h 10705"/>
                <a:gd name="connsiteX49" fmla="*/ 4366 w 10014"/>
                <a:gd name="connsiteY49" fmla="*/ 7584 h 10705"/>
                <a:gd name="connsiteX50" fmla="*/ 4052 w 10014"/>
                <a:gd name="connsiteY50" fmla="*/ 7655 h 10705"/>
                <a:gd name="connsiteX51" fmla="*/ 2022 w 10014"/>
                <a:gd name="connsiteY51" fmla="*/ 7726 h 10705"/>
                <a:gd name="connsiteX52" fmla="*/ 1708 w 10014"/>
                <a:gd name="connsiteY52" fmla="*/ 7780 h 10705"/>
                <a:gd name="connsiteX53" fmla="*/ 1267 w 10014"/>
                <a:gd name="connsiteY53" fmla="*/ 7851 h 10705"/>
                <a:gd name="connsiteX54" fmla="*/ 1472 w 10014"/>
                <a:gd name="connsiteY54" fmla="*/ 7918 h 10705"/>
                <a:gd name="connsiteX55" fmla="*/ 5483 w 10014"/>
                <a:gd name="connsiteY55" fmla="*/ 7989 h 10705"/>
                <a:gd name="connsiteX56" fmla="*/ 10014 w 10014"/>
                <a:gd name="connsiteY56" fmla="*/ 8043 h 10705"/>
                <a:gd name="connsiteX57" fmla="*/ 4183 w 10014"/>
                <a:gd name="connsiteY57" fmla="*/ 8114 h 10705"/>
                <a:gd name="connsiteX58" fmla="*/ 1760 w 10014"/>
                <a:gd name="connsiteY58" fmla="*/ 8185 h 10705"/>
                <a:gd name="connsiteX59" fmla="*/ 1320 w 10014"/>
                <a:gd name="connsiteY59" fmla="*/ 8238 h 10705"/>
                <a:gd name="connsiteX60" fmla="*/ 4419 w 10014"/>
                <a:gd name="connsiteY60" fmla="*/ 8309 h 10705"/>
                <a:gd name="connsiteX61" fmla="*/ 4288 w 10014"/>
                <a:gd name="connsiteY61" fmla="*/ 8377 h 10705"/>
                <a:gd name="connsiteX62" fmla="*/ 1524 w 10014"/>
                <a:gd name="connsiteY62" fmla="*/ 8430 h 10705"/>
                <a:gd name="connsiteX63" fmla="*/ 512 w 10014"/>
                <a:gd name="connsiteY63" fmla="*/ 8501 h 10705"/>
                <a:gd name="connsiteX64" fmla="*/ 1058 w 10014"/>
                <a:gd name="connsiteY64" fmla="*/ 8572 h 10705"/>
                <a:gd name="connsiteX65" fmla="*/ 276 w 10014"/>
                <a:gd name="connsiteY65" fmla="*/ 8643 h 10705"/>
                <a:gd name="connsiteX66" fmla="*/ 3559 w 10014"/>
                <a:gd name="connsiteY66" fmla="*/ 8696 h 10705"/>
                <a:gd name="connsiteX67" fmla="*/ 407 w 10014"/>
                <a:gd name="connsiteY67" fmla="*/ 8767 h 10705"/>
                <a:gd name="connsiteX68" fmla="*/ 2279 w 10014"/>
                <a:gd name="connsiteY68" fmla="*/ 8838 h 10705"/>
                <a:gd name="connsiteX69" fmla="*/ 302 w 10014"/>
                <a:gd name="connsiteY69" fmla="*/ 8888 h 10705"/>
                <a:gd name="connsiteX70" fmla="*/ 276 w 10014"/>
                <a:gd name="connsiteY70" fmla="*/ 8959 h 10705"/>
                <a:gd name="connsiteX71" fmla="*/ 538 w 10014"/>
                <a:gd name="connsiteY71" fmla="*/ 9030 h 10705"/>
                <a:gd name="connsiteX72" fmla="*/ 329 w 10014"/>
                <a:gd name="connsiteY72" fmla="*/ 9101 h 10705"/>
                <a:gd name="connsiteX73" fmla="*/ 171 w 10014"/>
                <a:gd name="connsiteY73" fmla="*/ 9226 h 10705"/>
                <a:gd name="connsiteX74" fmla="*/ 302 w 10014"/>
                <a:gd name="connsiteY74" fmla="*/ 9297 h 10705"/>
                <a:gd name="connsiteX75" fmla="*/ 381 w 10014"/>
                <a:gd name="connsiteY75" fmla="*/ 9350 h 10705"/>
                <a:gd name="connsiteX76" fmla="*/ 591 w 10014"/>
                <a:gd name="connsiteY76" fmla="*/ 9488 h 10705"/>
                <a:gd name="connsiteX77" fmla="*/ 690 w 10014"/>
                <a:gd name="connsiteY77" fmla="*/ 9542 h 10705"/>
                <a:gd name="connsiteX78" fmla="*/ 2227 w 10014"/>
                <a:gd name="connsiteY78" fmla="*/ 9560 h 10705"/>
                <a:gd name="connsiteX79" fmla="*/ 2856 w 10014"/>
                <a:gd name="connsiteY79" fmla="*/ 9613 h 10705"/>
                <a:gd name="connsiteX80" fmla="*/ 486 w 10014"/>
                <a:gd name="connsiteY80" fmla="*/ 9684 h 10705"/>
                <a:gd name="connsiteX81" fmla="*/ 329 w 10014"/>
                <a:gd name="connsiteY81" fmla="*/ 9755 h 10705"/>
                <a:gd name="connsiteX82" fmla="*/ 538 w 10014"/>
                <a:gd name="connsiteY82" fmla="*/ 9808 h 10705"/>
                <a:gd name="connsiteX83" fmla="*/ 769 w 10014"/>
                <a:gd name="connsiteY83" fmla="*/ 9879 h 10705"/>
                <a:gd name="connsiteX84" fmla="*/ 717 w 10014"/>
                <a:gd name="connsiteY84" fmla="*/ 9947 h 10705"/>
                <a:gd name="connsiteX85" fmla="*/ 1136 w 10014"/>
                <a:gd name="connsiteY85" fmla="*/ 10000 h 10705"/>
                <a:gd name="connsiteX86" fmla="*/ 3287 w 10014"/>
                <a:gd name="connsiteY86" fmla="*/ 10014 h 10705"/>
                <a:gd name="connsiteX87" fmla="*/ 3940 w 10014"/>
                <a:gd name="connsiteY87" fmla="*/ 10106 h 10705"/>
                <a:gd name="connsiteX88" fmla="*/ 4958 w 10014"/>
                <a:gd name="connsiteY88" fmla="*/ 10155 h 10705"/>
                <a:gd name="connsiteX89" fmla="*/ 3480 w 10014"/>
                <a:gd name="connsiteY89" fmla="*/ 10229 h 10705"/>
                <a:gd name="connsiteX90" fmla="*/ 4152 w 10014"/>
                <a:gd name="connsiteY90" fmla="*/ 10283 h 10705"/>
                <a:gd name="connsiteX91" fmla="*/ 3903 w 10014"/>
                <a:gd name="connsiteY91" fmla="*/ 10332 h 10705"/>
                <a:gd name="connsiteX92" fmla="*/ 2386 w 10014"/>
                <a:gd name="connsiteY92" fmla="*/ 10430 h 10705"/>
                <a:gd name="connsiteX93" fmla="*/ 359 w 10014"/>
                <a:gd name="connsiteY93" fmla="*/ 10454 h 10705"/>
                <a:gd name="connsiteX94" fmla="*/ 426 w 10014"/>
                <a:gd name="connsiteY94" fmla="*/ 10705 h 10705"/>
                <a:gd name="connsiteX95" fmla="*/ 52 w 10014"/>
                <a:gd name="connsiteY95" fmla="*/ 10575 h 10705"/>
                <a:gd name="connsiteX96" fmla="*/ 14 w 10014"/>
                <a:gd name="connsiteY96" fmla="*/ 0 h 10705"/>
                <a:gd name="connsiteX0" fmla="*/ 14 w 10014"/>
                <a:gd name="connsiteY0" fmla="*/ 0 h 11376"/>
                <a:gd name="connsiteX1" fmla="*/ 6034 w 10014"/>
                <a:gd name="connsiteY1" fmla="*/ 0 h 11376"/>
                <a:gd name="connsiteX2" fmla="*/ 6134 w 10014"/>
                <a:gd name="connsiteY2" fmla="*/ 71 h 11376"/>
                <a:gd name="connsiteX3" fmla="*/ 7854 w 10014"/>
                <a:gd name="connsiteY3" fmla="*/ 142 h 11376"/>
                <a:gd name="connsiteX4" fmla="*/ 6967 w 10014"/>
                <a:gd name="connsiteY4" fmla="*/ 195 h 11376"/>
                <a:gd name="connsiteX5" fmla="*/ 6107 w 10014"/>
                <a:gd name="connsiteY5" fmla="*/ 266 h 11376"/>
                <a:gd name="connsiteX6" fmla="*/ 5981 w 10014"/>
                <a:gd name="connsiteY6" fmla="*/ 334 h 11376"/>
                <a:gd name="connsiteX7" fmla="*/ 6060 w 10014"/>
                <a:gd name="connsiteY7" fmla="*/ 405 h 11376"/>
                <a:gd name="connsiteX8" fmla="*/ 5069 w 10014"/>
                <a:gd name="connsiteY8" fmla="*/ 458 h 11376"/>
                <a:gd name="connsiteX9" fmla="*/ 900 w 10014"/>
                <a:gd name="connsiteY9" fmla="*/ 529 h 11376"/>
                <a:gd name="connsiteX10" fmla="*/ 1005 w 10014"/>
                <a:gd name="connsiteY10" fmla="*/ 600 h 11376"/>
                <a:gd name="connsiteX11" fmla="*/ 1293 w 10014"/>
                <a:gd name="connsiteY11" fmla="*/ 654 h 11376"/>
                <a:gd name="connsiteX12" fmla="*/ 1031 w 10014"/>
                <a:gd name="connsiteY12" fmla="*/ 725 h 11376"/>
                <a:gd name="connsiteX13" fmla="*/ 1996 w 10014"/>
                <a:gd name="connsiteY13" fmla="*/ 792 h 11376"/>
                <a:gd name="connsiteX14" fmla="*/ 2437 w 10014"/>
                <a:gd name="connsiteY14" fmla="*/ 863 h 11376"/>
                <a:gd name="connsiteX15" fmla="*/ 25 w 10014"/>
                <a:gd name="connsiteY15" fmla="*/ 890 h 11376"/>
                <a:gd name="connsiteX16" fmla="*/ 15 w 10014"/>
                <a:gd name="connsiteY16" fmla="*/ 2922 h 11376"/>
                <a:gd name="connsiteX17" fmla="*/ 1734 w 10014"/>
                <a:gd name="connsiteY17" fmla="*/ 3016 h 11376"/>
                <a:gd name="connsiteX18" fmla="*/ 5614 w 10014"/>
                <a:gd name="connsiteY18" fmla="*/ 3087 h 11376"/>
                <a:gd name="connsiteX19" fmla="*/ 1267 w 10014"/>
                <a:gd name="connsiteY19" fmla="*/ 3140 h 11376"/>
                <a:gd name="connsiteX20" fmla="*/ 14 w 10014"/>
                <a:gd name="connsiteY20" fmla="*/ 3214 h 11376"/>
                <a:gd name="connsiteX21" fmla="*/ 4 w 10014"/>
                <a:gd name="connsiteY21" fmla="*/ 4031 h 11376"/>
                <a:gd name="connsiteX22" fmla="*/ 743 w 10014"/>
                <a:gd name="connsiteY22" fmla="*/ 4128 h 11376"/>
                <a:gd name="connsiteX23" fmla="*/ 769 w 10014"/>
                <a:gd name="connsiteY23" fmla="*/ 4199 h 11376"/>
                <a:gd name="connsiteX24" fmla="*/ 900 w 10014"/>
                <a:gd name="connsiteY24" fmla="*/ 4252 h 11376"/>
                <a:gd name="connsiteX25" fmla="*/ 4 w 10014"/>
                <a:gd name="connsiteY25" fmla="*/ 4329 h 11376"/>
                <a:gd name="connsiteX26" fmla="*/ 15 w 10014"/>
                <a:gd name="connsiteY26" fmla="*/ 5480 h 11376"/>
                <a:gd name="connsiteX27" fmla="*/ 407 w 10014"/>
                <a:gd name="connsiteY27" fmla="*/ 5503 h 11376"/>
                <a:gd name="connsiteX28" fmla="*/ 407 w 10014"/>
                <a:gd name="connsiteY28" fmla="*/ 5556 h 11376"/>
                <a:gd name="connsiteX29" fmla="*/ 250 w 10014"/>
                <a:gd name="connsiteY29" fmla="*/ 5627 h 11376"/>
                <a:gd name="connsiteX30" fmla="*/ 198 w 10014"/>
                <a:gd name="connsiteY30" fmla="*/ 5698 h 11376"/>
                <a:gd name="connsiteX31" fmla="*/ 119 w 10014"/>
                <a:gd name="connsiteY31" fmla="*/ 5769 h 11376"/>
                <a:gd name="connsiteX32" fmla="*/ 15 w 10014"/>
                <a:gd name="connsiteY32" fmla="*/ 5800 h 11376"/>
                <a:gd name="connsiteX33" fmla="*/ 15 w 10014"/>
                <a:gd name="connsiteY33" fmla="*/ 6197 h 11376"/>
                <a:gd name="connsiteX34" fmla="*/ 355 w 10014"/>
                <a:gd name="connsiteY34" fmla="*/ 6210 h 11376"/>
                <a:gd name="connsiteX35" fmla="*/ 434 w 10014"/>
                <a:gd name="connsiteY35" fmla="*/ 6281 h 11376"/>
                <a:gd name="connsiteX36" fmla="*/ 302 w 10014"/>
                <a:gd name="connsiteY36" fmla="*/ 6348 h 11376"/>
                <a:gd name="connsiteX37" fmla="*/ 407 w 10014"/>
                <a:gd name="connsiteY37" fmla="*/ 6419 h 11376"/>
                <a:gd name="connsiteX38" fmla="*/ 4 w 10014"/>
                <a:gd name="connsiteY38" fmla="*/ 6503 h 11376"/>
                <a:gd name="connsiteX39" fmla="*/ 4 w 10014"/>
                <a:gd name="connsiteY39" fmla="*/ 6958 h 11376"/>
                <a:gd name="connsiteX40" fmla="*/ 538 w 10014"/>
                <a:gd name="connsiteY40" fmla="*/ 7002 h 11376"/>
                <a:gd name="connsiteX41" fmla="*/ 381 w 10014"/>
                <a:gd name="connsiteY41" fmla="*/ 7073 h 11376"/>
                <a:gd name="connsiteX42" fmla="*/ 565 w 10014"/>
                <a:gd name="connsiteY42" fmla="*/ 7126 h 11376"/>
                <a:gd name="connsiteX43" fmla="*/ 407 w 10014"/>
                <a:gd name="connsiteY43" fmla="*/ 7197 h 11376"/>
                <a:gd name="connsiteX44" fmla="*/ 591 w 10014"/>
                <a:gd name="connsiteY44" fmla="*/ 7268 h 11376"/>
                <a:gd name="connsiteX45" fmla="*/ 2673 w 10014"/>
                <a:gd name="connsiteY45" fmla="*/ 7321 h 11376"/>
                <a:gd name="connsiteX46" fmla="*/ 2227 w 10014"/>
                <a:gd name="connsiteY46" fmla="*/ 7389 h 11376"/>
                <a:gd name="connsiteX47" fmla="*/ 2101 w 10014"/>
                <a:gd name="connsiteY47" fmla="*/ 7460 h 11376"/>
                <a:gd name="connsiteX48" fmla="*/ 3559 w 10014"/>
                <a:gd name="connsiteY48" fmla="*/ 7531 h 11376"/>
                <a:gd name="connsiteX49" fmla="*/ 4366 w 10014"/>
                <a:gd name="connsiteY49" fmla="*/ 7584 h 11376"/>
                <a:gd name="connsiteX50" fmla="*/ 4052 w 10014"/>
                <a:gd name="connsiteY50" fmla="*/ 7655 h 11376"/>
                <a:gd name="connsiteX51" fmla="*/ 2022 w 10014"/>
                <a:gd name="connsiteY51" fmla="*/ 7726 h 11376"/>
                <a:gd name="connsiteX52" fmla="*/ 1708 w 10014"/>
                <a:gd name="connsiteY52" fmla="*/ 7780 h 11376"/>
                <a:gd name="connsiteX53" fmla="*/ 1267 w 10014"/>
                <a:gd name="connsiteY53" fmla="*/ 7851 h 11376"/>
                <a:gd name="connsiteX54" fmla="*/ 1472 w 10014"/>
                <a:gd name="connsiteY54" fmla="*/ 7918 h 11376"/>
                <a:gd name="connsiteX55" fmla="*/ 5483 w 10014"/>
                <a:gd name="connsiteY55" fmla="*/ 7989 h 11376"/>
                <a:gd name="connsiteX56" fmla="*/ 10014 w 10014"/>
                <a:gd name="connsiteY56" fmla="*/ 8043 h 11376"/>
                <a:gd name="connsiteX57" fmla="*/ 4183 w 10014"/>
                <a:gd name="connsiteY57" fmla="*/ 8114 h 11376"/>
                <a:gd name="connsiteX58" fmla="*/ 1760 w 10014"/>
                <a:gd name="connsiteY58" fmla="*/ 8185 h 11376"/>
                <a:gd name="connsiteX59" fmla="*/ 1320 w 10014"/>
                <a:gd name="connsiteY59" fmla="*/ 8238 h 11376"/>
                <a:gd name="connsiteX60" fmla="*/ 4419 w 10014"/>
                <a:gd name="connsiteY60" fmla="*/ 8309 h 11376"/>
                <a:gd name="connsiteX61" fmla="*/ 4288 w 10014"/>
                <a:gd name="connsiteY61" fmla="*/ 8377 h 11376"/>
                <a:gd name="connsiteX62" fmla="*/ 1524 w 10014"/>
                <a:gd name="connsiteY62" fmla="*/ 8430 h 11376"/>
                <a:gd name="connsiteX63" fmla="*/ 512 w 10014"/>
                <a:gd name="connsiteY63" fmla="*/ 8501 h 11376"/>
                <a:gd name="connsiteX64" fmla="*/ 1058 w 10014"/>
                <a:gd name="connsiteY64" fmla="*/ 8572 h 11376"/>
                <a:gd name="connsiteX65" fmla="*/ 276 w 10014"/>
                <a:gd name="connsiteY65" fmla="*/ 8643 h 11376"/>
                <a:gd name="connsiteX66" fmla="*/ 3559 w 10014"/>
                <a:gd name="connsiteY66" fmla="*/ 8696 h 11376"/>
                <a:gd name="connsiteX67" fmla="*/ 407 w 10014"/>
                <a:gd name="connsiteY67" fmla="*/ 8767 h 11376"/>
                <a:gd name="connsiteX68" fmla="*/ 2279 w 10014"/>
                <a:gd name="connsiteY68" fmla="*/ 8838 h 11376"/>
                <a:gd name="connsiteX69" fmla="*/ 302 w 10014"/>
                <a:gd name="connsiteY69" fmla="*/ 8888 h 11376"/>
                <a:gd name="connsiteX70" fmla="*/ 276 w 10014"/>
                <a:gd name="connsiteY70" fmla="*/ 8959 h 11376"/>
                <a:gd name="connsiteX71" fmla="*/ 538 w 10014"/>
                <a:gd name="connsiteY71" fmla="*/ 9030 h 11376"/>
                <a:gd name="connsiteX72" fmla="*/ 329 w 10014"/>
                <a:gd name="connsiteY72" fmla="*/ 9101 h 11376"/>
                <a:gd name="connsiteX73" fmla="*/ 171 w 10014"/>
                <a:gd name="connsiteY73" fmla="*/ 9226 h 11376"/>
                <a:gd name="connsiteX74" fmla="*/ 302 w 10014"/>
                <a:gd name="connsiteY74" fmla="*/ 9297 h 11376"/>
                <a:gd name="connsiteX75" fmla="*/ 381 w 10014"/>
                <a:gd name="connsiteY75" fmla="*/ 9350 h 11376"/>
                <a:gd name="connsiteX76" fmla="*/ 591 w 10014"/>
                <a:gd name="connsiteY76" fmla="*/ 9488 h 11376"/>
                <a:gd name="connsiteX77" fmla="*/ 690 w 10014"/>
                <a:gd name="connsiteY77" fmla="*/ 9542 h 11376"/>
                <a:gd name="connsiteX78" fmla="*/ 2227 w 10014"/>
                <a:gd name="connsiteY78" fmla="*/ 9560 h 11376"/>
                <a:gd name="connsiteX79" fmla="*/ 2856 w 10014"/>
                <a:gd name="connsiteY79" fmla="*/ 9613 h 11376"/>
                <a:gd name="connsiteX80" fmla="*/ 486 w 10014"/>
                <a:gd name="connsiteY80" fmla="*/ 9684 h 11376"/>
                <a:gd name="connsiteX81" fmla="*/ 329 w 10014"/>
                <a:gd name="connsiteY81" fmla="*/ 9755 h 11376"/>
                <a:gd name="connsiteX82" fmla="*/ 538 w 10014"/>
                <a:gd name="connsiteY82" fmla="*/ 9808 h 11376"/>
                <a:gd name="connsiteX83" fmla="*/ 769 w 10014"/>
                <a:gd name="connsiteY83" fmla="*/ 9879 h 11376"/>
                <a:gd name="connsiteX84" fmla="*/ 717 w 10014"/>
                <a:gd name="connsiteY84" fmla="*/ 9947 h 11376"/>
                <a:gd name="connsiteX85" fmla="*/ 1136 w 10014"/>
                <a:gd name="connsiteY85" fmla="*/ 10000 h 11376"/>
                <a:gd name="connsiteX86" fmla="*/ 3287 w 10014"/>
                <a:gd name="connsiteY86" fmla="*/ 10014 h 11376"/>
                <a:gd name="connsiteX87" fmla="*/ 3940 w 10014"/>
                <a:gd name="connsiteY87" fmla="*/ 10106 h 11376"/>
                <a:gd name="connsiteX88" fmla="*/ 4958 w 10014"/>
                <a:gd name="connsiteY88" fmla="*/ 10155 h 11376"/>
                <a:gd name="connsiteX89" fmla="*/ 3480 w 10014"/>
                <a:gd name="connsiteY89" fmla="*/ 10229 h 11376"/>
                <a:gd name="connsiteX90" fmla="*/ 4152 w 10014"/>
                <a:gd name="connsiteY90" fmla="*/ 10283 h 11376"/>
                <a:gd name="connsiteX91" fmla="*/ 3903 w 10014"/>
                <a:gd name="connsiteY91" fmla="*/ 10332 h 11376"/>
                <a:gd name="connsiteX92" fmla="*/ 2386 w 10014"/>
                <a:gd name="connsiteY92" fmla="*/ 10430 h 11376"/>
                <a:gd name="connsiteX93" fmla="*/ 359 w 10014"/>
                <a:gd name="connsiteY93" fmla="*/ 10454 h 11376"/>
                <a:gd name="connsiteX94" fmla="*/ 426 w 10014"/>
                <a:gd name="connsiteY94" fmla="*/ 10705 h 11376"/>
                <a:gd name="connsiteX95" fmla="*/ 254 w 10014"/>
                <a:gd name="connsiteY95" fmla="*/ 10644 h 11376"/>
                <a:gd name="connsiteX96" fmla="*/ 52 w 10014"/>
                <a:gd name="connsiteY96" fmla="*/ 10575 h 11376"/>
                <a:gd name="connsiteX97" fmla="*/ 14 w 10014"/>
                <a:gd name="connsiteY97" fmla="*/ 0 h 11376"/>
                <a:gd name="connsiteX0" fmla="*/ 14 w 10014"/>
                <a:gd name="connsiteY0" fmla="*/ 0 h 11471"/>
                <a:gd name="connsiteX1" fmla="*/ 6034 w 10014"/>
                <a:gd name="connsiteY1" fmla="*/ 0 h 11471"/>
                <a:gd name="connsiteX2" fmla="*/ 6134 w 10014"/>
                <a:gd name="connsiteY2" fmla="*/ 71 h 11471"/>
                <a:gd name="connsiteX3" fmla="*/ 7854 w 10014"/>
                <a:gd name="connsiteY3" fmla="*/ 142 h 11471"/>
                <a:gd name="connsiteX4" fmla="*/ 6967 w 10014"/>
                <a:gd name="connsiteY4" fmla="*/ 195 h 11471"/>
                <a:gd name="connsiteX5" fmla="*/ 6107 w 10014"/>
                <a:gd name="connsiteY5" fmla="*/ 266 h 11471"/>
                <a:gd name="connsiteX6" fmla="*/ 5981 w 10014"/>
                <a:gd name="connsiteY6" fmla="*/ 334 h 11471"/>
                <a:gd name="connsiteX7" fmla="*/ 6060 w 10014"/>
                <a:gd name="connsiteY7" fmla="*/ 405 h 11471"/>
                <a:gd name="connsiteX8" fmla="*/ 5069 w 10014"/>
                <a:gd name="connsiteY8" fmla="*/ 458 h 11471"/>
                <a:gd name="connsiteX9" fmla="*/ 900 w 10014"/>
                <a:gd name="connsiteY9" fmla="*/ 529 h 11471"/>
                <a:gd name="connsiteX10" fmla="*/ 1005 w 10014"/>
                <a:gd name="connsiteY10" fmla="*/ 600 h 11471"/>
                <a:gd name="connsiteX11" fmla="*/ 1293 w 10014"/>
                <a:gd name="connsiteY11" fmla="*/ 654 h 11471"/>
                <a:gd name="connsiteX12" fmla="*/ 1031 w 10014"/>
                <a:gd name="connsiteY12" fmla="*/ 725 h 11471"/>
                <a:gd name="connsiteX13" fmla="*/ 1996 w 10014"/>
                <a:gd name="connsiteY13" fmla="*/ 792 h 11471"/>
                <a:gd name="connsiteX14" fmla="*/ 2437 w 10014"/>
                <a:gd name="connsiteY14" fmla="*/ 863 h 11471"/>
                <a:gd name="connsiteX15" fmla="*/ 25 w 10014"/>
                <a:gd name="connsiteY15" fmla="*/ 890 h 11471"/>
                <a:gd name="connsiteX16" fmla="*/ 15 w 10014"/>
                <a:gd name="connsiteY16" fmla="*/ 2922 h 11471"/>
                <a:gd name="connsiteX17" fmla="*/ 1734 w 10014"/>
                <a:gd name="connsiteY17" fmla="*/ 3016 h 11471"/>
                <a:gd name="connsiteX18" fmla="*/ 5614 w 10014"/>
                <a:gd name="connsiteY18" fmla="*/ 3087 h 11471"/>
                <a:gd name="connsiteX19" fmla="*/ 1267 w 10014"/>
                <a:gd name="connsiteY19" fmla="*/ 3140 h 11471"/>
                <a:gd name="connsiteX20" fmla="*/ 14 w 10014"/>
                <a:gd name="connsiteY20" fmla="*/ 3214 h 11471"/>
                <a:gd name="connsiteX21" fmla="*/ 4 w 10014"/>
                <a:gd name="connsiteY21" fmla="*/ 4031 h 11471"/>
                <a:gd name="connsiteX22" fmla="*/ 743 w 10014"/>
                <a:gd name="connsiteY22" fmla="*/ 4128 h 11471"/>
                <a:gd name="connsiteX23" fmla="*/ 769 w 10014"/>
                <a:gd name="connsiteY23" fmla="*/ 4199 h 11471"/>
                <a:gd name="connsiteX24" fmla="*/ 900 w 10014"/>
                <a:gd name="connsiteY24" fmla="*/ 4252 h 11471"/>
                <a:gd name="connsiteX25" fmla="*/ 4 w 10014"/>
                <a:gd name="connsiteY25" fmla="*/ 4329 h 11471"/>
                <a:gd name="connsiteX26" fmla="*/ 15 w 10014"/>
                <a:gd name="connsiteY26" fmla="*/ 5480 h 11471"/>
                <a:gd name="connsiteX27" fmla="*/ 407 w 10014"/>
                <a:gd name="connsiteY27" fmla="*/ 5503 h 11471"/>
                <a:gd name="connsiteX28" fmla="*/ 407 w 10014"/>
                <a:gd name="connsiteY28" fmla="*/ 5556 h 11471"/>
                <a:gd name="connsiteX29" fmla="*/ 250 w 10014"/>
                <a:gd name="connsiteY29" fmla="*/ 5627 h 11471"/>
                <a:gd name="connsiteX30" fmla="*/ 198 w 10014"/>
                <a:gd name="connsiteY30" fmla="*/ 5698 h 11471"/>
                <a:gd name="connsiteX31" fmla="*/ 119 w 10014"/>
                <a:gd name="connsiteY31" fmla="*/ 5769 h 11471"/>
                <a:gd name="connsiteX32" fmla="*/ 15 w 10014"/>
                <a:gd name="connsiteY32" fmla="*/ 5800 h 11471"/>
                <a:gd name="connsiteX33" fmla="*/ 15 w 10014"/>
                <a:gd name="connsiteY33" fmla="*/ 6197 h 11471"/>
                <a:gd name="connsiteX34" fmla="*/ 355 w 10014"/>
                <a:gd name="connsiteY34" fmla="*/ 6210 h 11471"/>
                <a:gd name="connsiteX35" fmla="*/ 434 w 10014"/>
                <a:gd name="connsiteY35" fmla="*/ 6281 h 11471"/>
                <a:gd name="connsiteX36" fmla="*/ 302 w 10014"/>
                <a:gd name="connsiteY36" fmla="*/ 6348 h 11471"/>
                <a:gd name="connsiteX37" fmla="*/ 407 w 10014"/>
                <a:gd name="connsiteY37" fmla="*/ 6419 h 11471"/>
                <a:gd name="connsiteX38" fmla="*/ 4 w 10014"/>
                <a:gd name="connsiteY38" fmla="*/ 6503 h 11471"/>
                <a:gd name="connsiteX39" fmla="*/ 4 w 10014"/>
                <a:gd name="connsiteY39" fmla="*/ 6958 h 11471"/>
                <a:gd name="connsiteX40" fmla="*/ 538 w 10014"/>
                <a:gd name="connsiteY40" fmla="*/ 7002 h 11471"/>
                <a:gd name="connsiteX41" fmla="*/ 381 w 10014"/>
                <a:gd name="connsiteY41" fmla="*/ 7073 h 11471"/>
                <a:gd name="connsiteX42" fmla="*/ 565 w 10014"/>
                <a:gd name="connsiteY42" fmla="*/ 7126 h 11471"/>
                <a:gd name="connsiteX43" fmla="*/ 407 w 10014"/>
                <a:gd name="connsiteY43" fmla="*/ 7197 h 11471"/>
                <a:gd name="connsiteX44" fmla="*/ 591 w 10014"/>
                <a:gd name="connsiteY44" fmla="*/ 7268 h 11471"/>
                <a:gd name="connsiteX45" fmla="*/ 2673 w 10014"/>
                <a:gd name="connsiteY45" fmla="*/ 7321 h 11471"/>
                <a:gd name="connsiteX46" fmla="*/ 2227 w 10014"/>
                <a:gd name="connsiteY46" fmla="*/ 7389 h 11471"/>
                <a:gd name="connsiteX47" fmla="*/ 2101 w 10014"/>
                <a:gd name="connsiteY47" fmla="*/ 7460 h 11471"/>
                <a:gd name="connsiteX48" fmla="*/ 3559 w 10014"/>
                <a:gd name="connsiteY48" fmla="*/ 7531 h 11471"/>
                <a:gd name="connsiteX49" fmla="*/ 4366 w 10014"/>
                <a:gd name="connsiteY49" fmla="*/ 7584 h 11471"/>
                <a:gd name="connsiteX50" fmla="*/ 4052 w 10014"/>
                <a:gd name="connsiteY50" fmla="*/ 7655 h 11471"/>
                <a:gd name="connsiteX51" fmla="*/ 2022 w 10014"/>
                <a:gd name="connsiteY51" fmla="*/ 7726 h 11471"/>
                <a:gd name="connsiteX52" fmla="*/ 1708 w 10014"/>
                <a:gd name="connsiteY52" fmla="*/ 7780 h 11471"/>
                <a:gd name="connsiteX53" fmla="*/ 1267 w 10014"/>
                <a:gd name="connsiteY53" fmla="*/ 7851 h 11471"/>
                <a:gd name="connsiteX54" fmla="*/ 1472 w 10014"/>
                <a:gd name="connsiteY54" fmla="*/ 7918 h 11471"/>
                <a:gd name="connsiteX55" fmla="*/ 5483 w 10014"/>
                <a:gd name="connsiteY55" fmla="*/ 7989 h 11471"/>
                <a:gd name="connsiteX56" fmla="*/ 10014 w 10014"/>
                <a:gd name="connsiteY56" fmla="*/ 8043 h 11471"/>
                <a:gd name="connsiteX57" fmla="*/ 4183 w 10014"/>
                <a:gd name="connsiteY57" fmla="*/ 8114 h 11471"/>
                <a:gd name="connsiteX58" fmla="*/ 1760 w 10014"/>
                <a:gd name="connsiteY58" fmla="*/ 8185 h 11471"/>
                <a:gd name="connsiteX59" fmla="*/ 1320 w 10014"/>
                <a:gd name="connsiteY59" fmla="*/ 8238 h 11471"/>
                <a:gd name="connsiteX60" fmla="*/ 4419 w 10014"/>
                <a:gd name="connsiteY60" fmla="*/ 8309 h 11471"/>
                <a:gd name="connsiteX61" fmla="*/ 4288 w 10014"/>
                <a:gd name="connsiteY61" fmla="*/ 8377 h 11471"/>
                <a:gd name="connsiteX62" fmla="*/ 1524 w 10014"/>
                <a:gd name="connsiteY62" fmla="*/ 8430 h 11471"/>
                <a:gd name="connsiteX63" fmla="*/ 512 w 10014"/>
                <a:gd name="connsiteY63" fmla="*/ 8501 h 11471"/>
                <a:gd name="connsiteX64" fmla="*/ 1058 w 10014"/>
                <a:gd name="connsiteY64" fmla="*/ 8572 h 11471"/>
                <a:gd name="connsiteX65" fmla="*/ 276 w 10014"/>
                <a:gd name="connsiteY65" fmla="*/ 8643 h 11471"/>
                <a:gd name="connsiteX66" fmla="*/ 3559 w 10014"/>
                <a:gd name="connsiteY66" fmla="*/ 8696 h 11471"/>
                <a:gd name="connsiteX67" fmla="*/ 407 w 10014"/>
                <a:gd name="connsiteY67" fmla="*/ 8767 h 11471"/>
                <a:gd name="connsiteX68" fmla="*/ 2279 w 10014"/>
                <a:gd name="connsiteY68" fmla="*/ 8838 h 11471"/>
                <a:gd name="connsiteX69" fmla="*/ 302 w 10014"/>
                <a:gd name="connsiteY69" fmla="*/ 8888 h 11471"/>
                <a:gd name="connsiteX70" fmla="*/ 276 w 10014"/>
                <a:gd name="connsiteY70" fmla="*/ 8959 h 11471"/>
                <a:gd name="connsiteX71" fmla="*/ 538 w 10014"/>
                <a:gd name="connsiteY71" fmla="*/ 9030 h 11471"/>
                <a:gd name="connsiteX72" fmla="*/ 329 w 10014"/>
                <a:gd name="connsiteY72" fmla="*/ 9101 h 11471"/>
                <a:gd name="connsiteX73" fmla="*/ 171 w 10014"/>
                <a:gd name="connsiteY73" fmla="*/ 9226 h 11471"/>
                <a:gd name="connsiteX74" fmla="*/ 302 w 10014"/>
                <a:gd name="connsiteY74" fmla="*/ 9297 h 11471"/>
                <a:gd name="connsiteX75" fmla="*/ 381 w 10014"/>
                <a:gd name="connsiteY75" fmla="*/ 9350 h 11471"/>
                <a:gd name="connsiteX76" fmla="*/ 591 w 10014"/>
                <a:gd name="connsiteY76" fmla="*/ 9488 h 11471"/>
                <a:gd name="connsiteX77" fmla="*/ 690 w 10014"/>
                <a:gd name="connsiteY77" fmla="*/ 9542 h 11471"/>
                <a:gd name="connsiteX78" fmla="*/ 2227 w 10014"/>
                <a:gd name="connsiteY78" fmla="*/ 9560 h 11471"/>
                <a:gd name="connsiteX79" fmla="*/ 2856 w 10014"/>
                <a:gd name="connsiteY79" fmla="*/ 9613 h 11471"/>
                <a:gd name="connsiteX80" fmla="*/ 486 w 10014"/>
                <a:gd name="connsiteY80" fmla="*/ 9684 h 11471"/>
                <a:gd name="connsiteX81" fmla="*/ 329 w 10014"/>
                <a:gd name="connsiteY81" fmla="*/ 9755 h 11471"/>
                <a:gd name="connsiteX82" fmla="*/ 538 w 10014"/>
                <a:gd name="connsiteY82" fmla="*/ 9808 h 11471"/>
                <a:gd name="connsiteX83" fmla="*/ 769 w 10014"/>
                <a:gd name="connsiteY83" fmla="*/ 9879 h 11471"/>
                <a:gd name="connsiteX84" fmla="*/ 717 w 10014"/>
                <a:gd name="connsiteY84" fmla="*/ 9947 h 11471"/>
                <a:gd name="connsiteX85" fmla="*/ 1136 w 10014"/>
                <a:gd name="connsiteY85" fmla="*/ 10000 h 11471"/>
                <a:gd name="connsiteX86" fmla="*/ 3287 w 10014"/>
                <a:gd name="connsiteY86" fmla="*/ 10014 h 11471"/>
                <a:gd name="connsiteX87" fmla="*/ 3940 w 10014"/>
                <a:gd name="connsiteY87" fmla="*/ 10106 h 11471"/>
                <a:gd name="connsiteX88" fmla="*/ 4958 w 10014"/>
                <a:gd name="connsiteY88" fmla="*/ 10155 h 11471"/>
                <a:gd name="connsiteX89" fmla="*/ 3480 w 10014"/>
                <a:gd name="connsiteY89" fmla="*/ 10229 h 11471"/>
                <a:gd name="connsiteX90" fmla="*/ 4152 w 10014"/>
                <a:gd name="connsiteY90" fmla="*/ 10283 h 11471"/>
                <a:gd name="connsiteX91" fmla="*/ 3903 w 10014"/>
                <a:gd name="connsiteY91" fmla="*/ 10332 h 11471"/>
                <a:gd name="connsiteX92" fmla="*/ 2386 w 10014"/>
                <a:gd name="connsiteY92" fmla="*/ 10430 h 11471"/>
                <a:gd name="connsiteX93" fmla="*/ 359 w 10014"/>
                <a:gd name="connsiteY93" fmla="*/ 10454 h 11471"/>
                <a:gd name="connsiteX94" fmla="*/ 426 w 10014"/>
                <a:gd name="connsiteY94" fmla="*/ 10705 h 11471"/>
                <a:gd name="connsiteX95" fmla="*/ 408 w 10014"/>
                <a:gd name="connsiteY95" fmla="*/ 10962 h 11471"/>
                <a:gd name="connsiteX96" fmla="*/ 52 w 10014"/>
                <a:gd name="connsiteY96" fmla="*/ 10575 h 11471"/>
                <a:gd name="connsiteX97" fmla="*/ 14 w 10014"/>
                <a:gd name="connsiteY97" fmla="*/ 0 h 11471"/>
                <a:gd name="connsiteX0" fmla="*/ 14 w 10014"/>
                <a:gd name="connsiteY0" fmla="*/ 0 h 11407"/>
                <a:gd name="connsiteX1" fmla="*/ 6034 w 10014"/>
                <a:gd name="connsiteY1" fmla="*/ 0 h 11407"/>
                <a:gd name="connsiteX2" fmla="*/ 6134 w 10014"/>
                <a:gd name="connsiteY2" fmla="*/ 71 h 11407"/>
                <a:gd name="connsiteX3" fmla="*/ 7854 w 10014"/>
                <a:gd name="connsiteY3" fmla="*/ 142 h 11407"/>
                <a:gd name="connsiteX4" fmla="*/ 6967 w 10014"/>
                <a:gd name="connsiteY4" fmla="*/ 195 h 11407"/>
                <a:gd name="connsiteX5" fmla="*/ 6107 w 10014"/>
                <a:gd name="connsiteY5" fmla="*/ 266 h 11407"/>
                <a:gd name="connsiteX6" fmla="*/ 5981 w 10014"/>
                <a:gd name="connsiteY6" fmla="*/ 334 h 11407"/>
                <a:gd name="connsiteX7" fmla="*/ 6060 w 10014"/>
                <a:gd name="connsiteY7" fmla="*/ 405 h 11407"/>
                <a:gd name="connsiteX8" fmla="*/ 5069 w 10014"/>
                <a:gd name="connsiteY8" fmla="*/ 458 h 11407"/>
                <a:gd name="connsiteX9" fmla="*/ 900 w 10014"/>
                <a:gd name="connsiteY9" fmla="*/ 529 h 11407"/>
                <a:gd name="connsiteX10" fmla="*/ 1005 w 10014"/>
                <a:gd name="connsiteY10" fmla="*/ 600 h 11407"/>
                <a:gd name="connsiteX11" fmla="*/ 1293 w 10014"/>
                <a:gd name="connsiteY11" fmla="*/ 654 h 11407"/>
                <a:gd name="connsiteX12" fmla="*/ 1031 w 10014"/>
                <a:gd name="connsiteY12" fmla="*/ 725 h 11407"/>
                <a:gd name="connsiteX13" fmla="*/ 1996 w 10014"/>
                <a:gd name="connsiteY13" fmla="*/ 792 h 11407"/>
                <a:gd name="connsiteX14" fmla="*/ 2437 w 10014"/>
                <a:gd name="connsiteY14" fmla="*/ 863 h 11407"/>
                <a:gd name="connsiteX15" fmla="*/ 25 w 10014"/>
                <a:gd name="connsiteY15" fmla="*/ 890 h 11407"/>
                <a:gd name="connsiteX16" fmla="*/ 15 w 10014"/>
                <a:gd name="connsiteY16" fmla="*/ 2922 h 11407"/>
                <a:gd name="connsiteX17" fmla="*/ 1734 w 10014"/>
                <a:gd name="connsiteY17" fmla="*/ 3016 h 11407"/>
                <a:gd name="connsiteX18" fmla="*/ 5614 w 10014"/>
                <a:gd name="connsiteY18" fmla="*/ 3087 h 11407"/>
                <a:gd name="connsiteX19" fmla="*/ 1267 w 10014"/>
                <a:gd name="connsiteY19" fmla="*/ 3140 h 11407"/>
                <a:gd name="connsiteX20" fmla="*/ 14 w 10014"/>
                <a:gd name="connsiteY20" fmla="*/ 3214 h 11407"/>
                <a:gd name="connsiteX21" fmla="*/ 4 w 10014"/>
                <a:gd name="connsiteY21" fmla="*/ 4031 h 11407"/>
                <a:gd name="connsiteX22" fmla="*/ 743 w 10014"/>
                <a:gd name="connsiteY22" fmla="*/ 4128 h 11407"/>
                <a:gd name="connsiteX23" fmla="*/ 769 w 10014"/>
                <a:gd name="connsiteY23" fmla="*/ 4199 h 11407"/>
                <a:gd name="connsiteX24" fmla="*/ 900 w 10014"/>
                <a:gd name="connsiteY24" fmla="*/ 4252 h 11407"/>
                <a:gd name="connsiteX25" fmla="*/ 4 w 10014"/>
                <a:gd name="connsiteY25" fmla="*/ 4329 h 11407"/>
                <a:gd name="connsiteX26" fmla="*/ 15 w 10014"/>
                <a:gd name="connsiteY26" fmla="*/ 5480 h 11407"/>
                <a:gd name="connsiteX27" fmla="*/ 407 w 10014"/>
                <a:gd name="connsiteY27" fmla="*/ 5503 h 11407"/>
                <a:gd name="connsiteX28" fmla="*/ 407 w 10014"/>
                <a:gd name="connsiteY28" fmla="*/ 5556 h 11407"/>
                <a:gd name="connsiteX29" fmla="*/ 250 w 10014"/>
                <a:gd name="connsiteY29" fmla="*/ 5627 h 11407"/>
                <a:gd name="connsiteX30" fmla="*/ 198 w 10014"/>
                <a:gd name="connsiteY30" fmla="*/ 5698 h 11407"/>
                <a:gd name="connsiteX31" fmla="*/ 119 w 10014"/>
                <a:gd name="connsiteY31" fmla="*/ 5769 h 11407"/>
                <a:gd name="connsiteX32" fmla="*/ 15 w 10014"/>
                <a:gd name="connsiteY32" fmla="*/ 5800 h 11407"/>
                <a:gd name="connsiteX33" fmla="*/ 15 w 10014"/>
                <a:gd name="connsiteY33" fmla="*/ 6197 h 11407"/>
                <a:gd name="connsiteX34" fmla="*/ 355 w 10014"/>
                <a:gd name="connsiteY34" fmla="*/ 6210 h 11407"/>
                <a:gd name="connsiteX35" fmla="*/ 434 w 10014"/>
                <a:gd name="connsiteY35" fmla="*/ 6281 h 11407"/>
                <a:gd name="connsiteX36" fmla="*/ 302 w 10014"/>
                <a:gd name="connsiteY36" fmla="*/ 6348 h 11407"/>
                <a:gd name="connsiteX37" fmla="*/ 407 w 10014"/>
                <a:gd name="connsiteY37" fmla="*/ 6419 h 11407"/>
                <a:gd name="connsiteX38" fmla="*/ 4 w 10014"/>
                <a:gd name="connsiteY38" fmla="*/ 6503 h 11407"/>
                <a:gd name="connsiteX39" fmla="*/ 4 w 10014"/>
                <a:gd name="connsiteY39" fmla="*/ 6958 h 11407"/>
                <a:gd name="connsiteX40" fmla="*/ 538 w 10014"/>
                <a:gd name="connsiteY40" fmla="*/ 7002 h 11407"/>
                <a:gd name="connsiteX41" fmla="*/ 381 w 10014"/>
                <a:gd name="connsiteY41" fmla="*/ 7073 h 11407"/>
                <a:gd name="connsiteX42" fmla="*/ 565 w 10014"/>
                <a:gd name="connsiteY42" fmla="*/ 7126 h 11407"/>
                <a:gd name="connsiteX43" fmla="*/ 407 w 10014"/>
                <a:gd name="connsiteY43" fmla="*/ 7197 h 11407"/>
                <a:gd name="connsiteX44" fmla="*/ 591 w 10014"/>
                <a:gd name="connsiteY44" fmla="*/ 7268 h 11407"/>
                <a:gd name="connsiteX45" fmla="*/ 2673 w 10014"/>
                <a:gd name="connsiteY45" fmla="*/ 7321 h 11407"/>
                <a:gd name="connsiteX46" fmla="*/ 2227 w 10014"/>
                <a:gd name="connsiteY46" fmla="*/ 7389 h 11407"/>
                <a:gd name="connsiteX47" fmla="*/ 2101 w 10014"/>
                <a:gd name="connsiteY47" fmla="*/ 7460 h 11407"/>
                <a:gd name="connsiteX48" fmla="*/ 3559 w 10014"/>
                <a:gd name="connsiteY48" fmla="*/ 7531 h 11407"/>
                <a:gd name="connsiteX49" fmla="*/ 4366 w 10014"/>
                <a:gd name="connsiteY49" fmla="*/ 7584 h 11407"/>
                <a:gd name="connsiteX50" fmla="*/ 4052 w 10014"/>
                <a:gd name="connsiteY50" fmla="*/ 7655 h 11407"/>
                <a:gd name="connsiteX51" fmla="*/ 2022 w 10014"/>
                <a:gd name="connsiteY51" fmla="*/ 7726 h 11407"/>
                <a:gd name="connsiteX52" fmla="*/ 1708 w 10014"/>
                <a:gd name="connsiteY52" fmla="*/ 7780 h 11407"/>
                <a:gd name="connsiteX53" fmla="*/ 1267 w 10014"/>
                <a:gd name="connsiteY53" fmla="*/ 7851 h 11407"/>
                <a:gd name="connsiteX54" fmla="*/ 1472 w 10014"/>
                <a:gd name="connsiteY54" fmla="*/ 7918 h 11407"/>
                <a:gd name="connsiteX55" fmla="*/ 5483 w 10014"/>
                <a:gd name="connsiteY55" fmla="*/ 7989 h 11407"/>
                <a:gd name="connsiteX56" fmla="*/ 10014 w 10014"/>
                <a:gd name="connsiteY56" fmla="*/ 8043 h 11407"/>
                <a:gd name="connsiteX57" fmla="*/ 4183 w 10014"/>
                <a:gd name="connsiteY57" fmla="*/ 8114 h 11407"/>
                <a:gd name="connsiteX58" fmla="*/ 1760 w 10014"/>
                <a:gd name="connsiteY58" fmla="*/ 8185 h 11407"/>
                <a:gd name="connsiteX59" fmla="*/ 1320 w 10014"/>
                <a:gd name="connsiteY59" fmla="*/ 8238 h 11407"/>
                <a:gd name="connsiteX60" fmla="*/ 4419 w 10014"/>
                <a:gd name="connsiteY60" fmla="*/ 8309 h 11407"/>
                <a:gd name="connsiteX61" fmla="*/ 4288 w 10014"/>
                <a:gd name="connsiteY61" fmla="*/ 8377 h 11407"/>
                <a:gd name="connsiteX62" fmla="*/ 1524 w 10014"/>
                <a:gd name="connsiteY62" fmla="*/ 8430 h 11407"/>
                <a:gd name="connsiteX63" fmla="*/ 512 w 10014"/>
                <a:gd name="connsiteY63" fmla="*/ 8501 h 11407"/>
                <a:gd name="connsiteX64" fmla="*/ 1058 w 10014"/>
                <a:gd name="connsiteY64" fmla="*/ 8572 h 11407"/>
                <a:gd name="connsiteX65" fmla="*/ 276 w 10014"/>
                <a:gd name="connsiteY65" fmla="*/ 8643 h 11407"/>
                <a:gd name="connsiteX66" fmla="*/ 3559 w 10014"/>
                <a:gd name="connsiteY66" fmla="*/ 8696 h 11407"/>
                <a:gd name="connsiteX67" fmla="*/ 407 w 10014"/>
                <a:gd name="connsiteY67" fmla="*/ 8767 h 11407"/>
                <a:gd name="connsiteX68" fmla="*/ 2279 w 10014"/>
                <a:gd name="connsiteY68" fmla="*/ 8838 h 11407"/>
                <a:gd name="connsiteX69" fmla="*/ 302 w 10014"/>
                <a:gd name="connsiteY69" fmla="*/ 8888 h 11407"/>
                <a:gd name="connsiteX70" fmla="*/ 276 w 10014"/>
                <a:gd name="connsiteY70" fmla="*/ 8959 h 11407"/>
                <a:gd name="connsiteX71" fmla="*/ 538 w 10014"/>
                <a:gd name="connsiteY71" fmla="*/ 9030 h 11407"/>
                <a:gd name="connsiteX72" fmla="*/ 329 w 10014"/>
                <a:gd name="connsiteY72" fmla="*/ 9101 h 11407"/>
                <a:gd name="connsiteX73" fmla="*/ 171 w 10014"/>
                <a:gd name="connsiteY73" fmla="*/ 9226 h 11407"/>
                <a:gd name="connsiteX74" fmla="*/ 302 w 10014"/>
                <a:gd name="connsiteY74" fmla="*/ 9297 h 11407"/>
                <a:gd name="connsiteX75" fmla="*/ 381 w 10014"/>
                <a:gd name="connsiteY75" fmla="*/ 9350 h 11407"/>
                <a:gd name="connsiteX76" fmla="*/ 591 w 10014"/>
                <a:gd name="connsiteY76" fmla="*/ 9488 h 11407"/>
                <a:gd name="connsiteX77" fmla="*/ 690 w 10014"/>
                <a:gd name="connsiteY77" fmla="*/ 9542 h 11407"/>
                <a:gd name="connsiteX78" fmla="*/ 2227 w 10014"/>
                <a:gd name="connsiteY78" fmla="*/ 9560 h 11407"/>
                <a:gd name="connsiteX79" fmla="*/ 2856 w 10014"/>
                <a:gd name="connsiteY79" fmla="*/ 9613 h 11407"/>
                <a:gd name="connsiteX80" fmla="*/ 486 w 10014"/>
                <a:gd name="connsiteY80" fmla="*/ 9684 h 11407"/>
                <a:gd name="connsiteX81" fmla="*/ 329 w 10014"/>
                <a:gd name="connsiteY81" fmla="*/ 9755 h 11407"/>
                <a:gd name="connsiteX82" fmla="*/ 538 w 10014"/>
                <a:gd name="connsiteY82" fmla="*/ 9808 h 11407"/>
                <a:gd name="connsiteX83" fmla="*/ 769 w 10014"/>
                <a:gd name="connsiteY83" fmla="*/ 9879 h 11407"/>
                <a:gd name="connsiteX84" fmla="*/ 717 w 10014"/>
                <a:gd name="connsiteY84" fmla="*/ 9947 h 11407"/>
                <a:gd name="connsiteX85" fmla="*/ 1136 w 10014"/>
                <a:gd name="connsiteY85" fmla="*/ 10000 h 11407"/>
                <a:gd name="connsiteX86" fmla="*/ 3287 w 10014"/>
                <a:gd name="connsiteY86" fmla="*/ 10014 h 11407"/>
                <a:gd name="connsiteX87" fmla="*/ 3940 w 10014"/>
                <a:gd name="connsiteY87" fmla="*/ 10106 h 11407"/>
                <a:gd name="connsiteX88" fmla="*/ 4958 w 10014"/>
                <a:gd name="connsiteY88" fmla="*/ 10155 h 11407"/>
                <a:gd name="connsiteX89" fmla="*/ 3480 w 10014"/>
                <a:gd name="connsiteY89" fmla="*/ 10229 h 11407"/>
                <a:gd name="connsiteX90" fmla="*/ 4152 w 10014"/>
                <a:gd name="connsiteY90" fmla="*/ 10283 h 11407"/>
                <a:gd name="connsiteX91" fmla="*/ 3903 w 10014"/>
                <a:gd name="connsiteY91" fmla="*/ 10332 h 11407"/>
                <a:gd name="connsiteX92" fmla="*/ 2386 w 10014"/>
                <a:gd name="connsiteY92" fmla="*/ 10430 h 11407"/>
                <a:gd name="connsiteX93" fmla="*/ 359 w 10014"/>
                <a:gd name="connsiteY93" fmla="*/ 10454 h 11407"/>
                <a:gd name="connsiteX94" fmla="*/ 426 w 10014"/>
                <a:gd name="connsiteY94" fmla="*/ 10705 h 11407"/>
                <a:gd name="connsiteX95" fmla="*/ 52 w 10014"/>
                <a:gd name="connsiteY95" fmla="*/ 10575 h 11407"/>
                <a:gd name="connsiteX96" fmla="*/ 14 w 10014"/>
                <a:gd name="connsiteY96" fmla="*/ 0 h 11407"/>
                <a:gd name="connsiteX0" fmla="*/ 14 w 10014"/>
                <a:gd name="connsiteY0" fmla="*/ 0 h 11324"/>
                <a:gd name="connsiteX1" fmla="*/ 6034 w 10014"/>
                <a:gd name="connsiteY1" fmla="*/ 0 h 11324"/>
                <a:gd name="connsiteX2" fmla="*/ 6134 w 10014"/>
                <a:gd name="connsiteY2" fmla="*/ 71 h 11324"/>
                <a:gd name="connsiteX3" fmla="*/ 7854 w 10014"/>
                <a:gd name="connsiteY3" fmla="*/ 142 h 11324"/>
                <a:gd name="connsiteX4" fmla="*/ 6967 w 10014"/>
                <a:gd name="connsiteY4" fmla="*/ 195 h 11324"/>
                <a:gd name="connsiteX5" fmla="*/ 6107 w 10014"/>
                <a:gd name="connsiteY5" fmla="*/ 266 h 11324"/>
                <a:gd name="connsiteX6" fmla="*/ 5981 w 10014"/>
                <a:gd name="connsiteY6" fmla="*/ 334 h 11324"/>
                <a:gd name="connsiteX7" fmla="*/ 6060 w 10014"/>
                <a:gd name="connsiteY7" fmla="*/ 405 h 11324"/>
                <a:gd name="connsiteX8" fmla="*/ 5069 w 10014"/>
                <a:gd name="connsiteY8" fmla="*/ 458 h 11324"/>
                <a:gd name="connsiteX9" fmla="*/ 900 w 10014"/>
                <a:gd name="connsiteY9" fmla="*/ 529 h 11324"/>
                <a:gd name="connsiteX10" fmla="*/ 1005 w 10014"/>
                <a:gd name="connsiteY10" fmla="*/ 600 h 11324"/>
                <a:gd name="connsiteX11" fmla="*/ 1293 w 10014"/>
                <a:gd name="connsiteY11" fmla="*/ 654 h 11324"/>
                <a:gd name="connsiteX12" fmla="*/ 1031 w 10014"/>
                <a:gd name="connsiteY12" fmla="*/ 725 h 11324"/>
                <a:gd name="connsiteX13" fmla="*/ 1996 w 10014"/>
                <a:gd name="connsiteY13" fmla="*/ 792 h 11324"/>
                <a:gd name="connsiteX14" fmla="*/ 2437 w 10014"/>
                <a:gd name="connsiteY14" fmla="*/ 863 h 11324"/>
                <a:gd name="connsiteX15" fmla="*/ 25 w 10014"/>
                <a:gd name="connsiteY15" fmla="*/ 890 h 11324"/>
                <a:gd name="connsiteX16" fmla="*/ 15 w 10014"/>
                <a:gd name="connsiteY16" fmla="*/ 2922 h 11324"/>
                <a:gd name="connsiteX17" fmla="*/ 1734 w 10014"/>
                <a:gd name="connsiteY17" fmla="*/ 3016 h 11324"/>
                <a:gd name="connsiteX18" fmla="*/ 5614 w 10014"/>
                <a:gd name="connsiteY18" fmla="*/ 3087 h 11324"/>
                <a:gd name="connsiteX19" fmla="*/ 1267 w 10014"/>
                <a:gd name="connsiteY19" fmla="*/ 3140 h 11324"/>
                <a:gd name="connsiteX20" fmla="*/ 14 w 10014"/>
                <a:gd name="connsiteY20" fmla="*/ 3214 h 11324"/>
                <a:gd name="connsiteX21" fmla="*/ 4 w 10014"/>
                <a:gd name="connsiteY21" fmla="*/ 4031 h 11324"/>
                <a:gd name="connsiteX22" fmla="*/ 743 w 10014"/>
                <a:gd name="connsiteY22" fmla="*/ 4128 h 11324"/>
                <a:gd name="connsiteX23" fmla="*/ 769 w 10014"/>
                <a:gd name="connsiteY23" fmla="*/ 4199 h 11324"/>
                <a:gd name="connsiteX24" fmla="*/ 900 w 10014"/>
                <a:gd name="connsiteY24" fmla="*/ 4252 h 11324"/>
                <a:gd name="connsiteX25" fmla="*/ 4 w 10014"/>
                <a:gd name="connsiteY25" fmla="*/ 4329 h 11324"/>
                <a:gd name="connsiteX26" fmla="*/ 15 w 10014"/>
                <a:gd name="connsiteY26" fmla="*/ 5480 h 11324"/>
                <a:gd name="connsiteX27" fmla="*/ 407 w 10014"/>
                <a:gd name="connsiteY27" fmla="*/ 5503 h 11324"/>
                <a:gd name="connsiteX28" fmla="*/ 407 w 10014"/>
                <a:gd name="connsiteY28" fmla="*/ 5556 h 11324"/>
                <a:gd name="connsiteX29" fmla="*/ 250 w 10014"/>
                <a:gd name="connsiteY29" fmla="*/ 5627 h 11324"/>
                <a:gd name="connsiteX30" fmla="*/ 198 w 10014"/>
                <a:gd name="connsiteY30" fmla="*/ 5698 h 11324"/>
                <a:gd name="connsiteX31" fmla="*/ 119 w 10014"/>
                <a:gd name="connsiteY31" fmla="*/ 5769 h 11324"/>
                <a:gd name="connsiteX32" fmla="*/ 15 w 10014"/>
                <a:gd name="connsiteY32" fmla="*/ 5800 h 11324"/>
                <a:gd name="connsiteX33" fmla="*/ 15 w 10014"/>
                <a:gd name="connsiteY33" fmla="*/ 6197 h 11324"/>
                <a:gd name="connsiteX34" fmla="*/ 355 w 10014"/>
                <a:gd name="connsiteY34" fmla="*/ 6210 h 11324"/>
                <a:gd name="connsiteX35" fmla="*/ 434 w 10014"/>
                <a:gd name="connsiteY35" fmla="*/ 6281 h 11324"/>
                <a:gd name="connsiteX36" fmla="*/ 302 w 10014"/>
                <a:gd name="connsiteY36" fmla="*/ 6348 h 11324"/>
                <a:gd name="connsiteX37" fmla="*/ 407 w 10014"/>
                <a:gd name="connsiteY37" fmla="*/ 6419 h 11324"/>
                <a:gd name="connsiteX38" fmla="*/ 4 w 10014"/>
                <a:gd name="connsiteY38" fmla="*/ 6503 h 11324"/>
                <a:gd name="connsiteX39" fmla="*/ 4 w 10014"/>
                <a:gd name="connsiteY39" fmla="*/ 6958 h 11324"/>
                <a:gd name="connsiteX40" fmla="*/ 538 w 10014"/>
                <a:gd name="connsiteY40" fmla="*/ 7002 h 11324"/>
                <a:gd name="connsiteX41" fmla="*/ 381 w 10014"/>
                <a:gd name="connsiteY41" fmla="*/ 7073 h 11324"/>
                <a:gd name="connsiteX42" fmla="*/ 565 w 10014"/>
                <a:gd name="connsiteY42" fmla="*/ 7126 h 11324"/>
                <a:gd name="connsiteX43" fmla="*/ 407 w 10014"/>
                <a:gd name="connsiteY43" fmla="*/ 7197 h 11324"/>
                <a:gd name="connsiteX44" fmla="*/ 591 w 10014"/>
                <a:gd name="connsiteY44" fmla="*/ 7268 h 11324"/>
                <a:gd name="connsiteX45" fmla="*/ 2673 w 10014"/>
                <a:gd name="connsiteY45" fmla="*/ 7321 h 11324"/>
                <a:gd name="connsiteX46" fmla="*/ 2227 w 10014"/>
                <a:gd name="connsiteY46" fmla="*/ 7389 h 11324"/>
                <a:gd name="connsiteX47" fmla="*/ 2101 w 10014"/>
                <a:gd name="connsiteY47" fmla="*/ 7460 h 11324"/>
                <a:gd name="connsiteX48" fmla="*/ 3559 w 10014"/>
                <a:gd name="connsiteY48" fmla="*/ 7531 h 11324"/>
                <a:gd name="connsiteX49" fmla="*/ 4366 w 10014"/>
                <a:gd name="connsiteY49" fmla="*/ 7584 h 11324"/>
                <a:gd name="connsiteX50" fmla="*/ 4052 w 10014"/>
                <a:gd name="connsiteY50" fmla="*/ 7655 h 11324"/>
                <a:gd name="connsiteX51" fmla="*/ 2022 w 10014"/>
                <a:gd name="connsiteY51" fmla="*/ 7726 h 11324"/>
                <a:gd name="connsiteX52" fmla="*/ 1708 w 10014"/>
                <a:gd name="connsiteY52" fmla="*/ 7780 h 11324"/>
                <a:gd name="connsiteX53" fmla="*/ 1267 w 10014"/>
                <a:gd name="connsiteY53" fmla="*/ 7851 h 11324"/>
                <a:gd name="connsiteX54" fmla="*/ 1472 w 10014"/>
                <a:gd name="connsiteY54" fmla="*/ 7918 h 11324"/>
                <a:gd name="connsiteX55" fmla="*/ 5483 w 10014"/>
                <a:gd name="connsiteY55" fmla="*/ 7989 h 11324"/>
                <a:gd name="connsiteX56" fmla="*/ 10014 w 10014"/>
                <a:gd name="connsiteY56" fmla="*/ 8043 h 11324"/>
                <a:gd name="connsiteX57" fmla="*/ 4183 w 10014"/>
                <a:gd name="connsiteY57" fmla="*/ 8114 h 11324"/>
                <a:gd name="connsiteX58" fmla="*/ 1760 w 10014"/>
                <a:gd name="connsiteY58" fmla="*/ 8185 h 11324"/>
                <a:gd name="connsiteX59" fmla="*/ 1320 w 10014"/>
                <a:gd name="connsiteY59" fmla="*/ 8238 h 11324"/>
                <a:gd name="connsiteX60" fmla="*/ 4419 w 10014"/>
                <a:gd name="connsiteY60" fmla="*/ 8309 h 11324"/>
                <a:gd name="connsiteX61" fmla="*/ 4288 w 10014"/>
                <a:gd name="connsiteY61" fmla="*/ 8377 h 11324"/>
                <a:gd name="connsiteX62" fmla="*/ 1524 w 10014"/>
                <a:gd name="connsiteY62" fmla="*/ 8430 h 11324"/>
                <a:gd name="connsiteX63" fmla="*/ 512 w 10014"/>
                <a:gd name="connsiteY63" fmla="*/ 8501 h 11324"/>
                <a:gd name="connsiteX64" fmla="*/ 1058 w 10014"/>
                <a:gd name="connsiteY64" fmla="*/ 8572 h 11324"/>
                <a:gd name="connsiteX65" fmla="*/ 276 w 10014"/>
                <a:gd name="connsiteY65" fmla="*/ 8643 h 11324"/>
                <a:gd name="connsiteX66" fmla="*/ 3559 w 10014"/>
                <a:gd name="connsiteY66" fmla="*/ 8696 h 11324"/>
                <a:gd name="connsiteX67" fmla="*/ 407 w 10014"/>
                <a:gd name="connsiteY67" fmla="*/ 8767 h 11324"/>
                <a:gd name="connsiteX68" fmla="*/ 2279 w 10014"/>
                <a:gd name="connsiteY68" fmla="*/ 8838 h 11324"/>
                <a:gd name="connsiteX69" fmla="*/ 302 w 10014"/>
                <a:gd name="connsiteY69" fmla="*/ 8888 h 11324"/>
                <a:gd name="connsiteX70" fmla="*/ 276 w 10014"/>
                <a:gd name="connsiteY70" fmla="*/ 8959 h 11324"/>
                <a:gd name="connsiteX71" fmla="*/ 538 w 10014"/>
                <a:gd name="connsiteY71" fmla="*/ 9030 h 11324"/>
                <a:gd name="connsiteX72" fmla="*/ 329 w 10014"/>
                <a:gd name="connsiteY72" fmla="*/ 9101 h 11324"/>
                <a:gd name="connsiteX73" fmla="*/ 171 w 10014"/>
                <a:gd name="connsiteY73" fmla="*/ 9226 h 11324"/>
                <a:gd name="connsiteX74" fmla="*/ 302 w 10014"/>
                <a:gd name="connsiteY74" fmla="*/ 9297 h 11324"/>
                <a:gd name="connsiteX75" fmla="*/ 381 w 10014"/>
                <a:gd name="connsiteY75" fmla="*/ 9350 h 11324"/>
                <a:gd name="connsiteX76" fmla="*/ 591 w 10014"/>
                <a:gd name="connsiteY76" fmla="*/ 9488 h 11324"/>
                <a:gd name="connsiteX77" fmla="*/ 690 w 10014"/>
                <a:gd name="connsiteY77" fmla="*/ 9542 h 11324"/>
                <a:gd name="connsiteX78" fmla="*/ 2227 w 10014"/>
                <a:gd name="connsiteY78" fmla="*/ 9560 h 11324"/>
                <a:gd name="connsiteX79" fmla="*/ 2856 w 10014"/>
                <a:gd name="connsiteY79" fmla="*/ 9613 h 11324"/>
                <a:gd name="connsiteX80" fmla="*/ 486 w 10014"/>
                <a:gd name="connsiteY80" fmla="*/ 9684 h 11324"/>
                <a:gd name="connsiteX81" fmla="*/ 329 w 10014"/>
                <a:gd name="connsiteY81" fmla="*/ 9755 h 11324"/>
                <a:gd name="connsiteX82" fmla="*/ 538 w 10014"/>
                <a:gd name="connsiteY82" fmla="*/ 9808 h 11324"/>
                <a:gd name="connsiteX83" fmla="*/ 769 w 10014"/>
                <a:gd name="connsiteY83" fmla="*/ 9879 h 11324"/>
                <a:gd name="connsiteX84" fmla="*/ 717 w 10014"/>
                <a:gd name="connsiteY84" fmla="*/ 9947 h 11324"/>
                <a:gd name="connsiteX85" fmla="*/ 1136 w 10014"/>
                <a:gd name="connsiteY85" fmla="*/ 10000 h 11324"/>
                <a:gd name="connsiteX86" fmla="*/ 3287 w 10014"/>
                <a:gd name="connsiteY86" fmla="*/ 10014 h 11324"/>
                <a:gd name="connsiteX87" fmla="*/ 3940 w 10014"/>
                <a:gd name="connsiteY87" fmla="*/ 10106 h 11324"/>
                <a:gd name="connsiteX88" fmla="*/ 4958 w 10014"/>
                <a:gd name="connsiteY88" fmla="*/ 10155 h 11324"/>
                <a:gd name="connsiteX89" fmla="*/ 3480 w 10014"/>
                <a:gd name="connsiteY89" fmla="*/ 10229 h 11324"/>
                <a:gd name="connsiteX90" fmla="*/ 4152 w 10014"/>
                <a:gd name="connsiteY90" fmla="*/ 10283 h 11324"/>
                <a:gd name="connsiteX91" fmla="*/ 3903 w 10014"/>
                <a:gd name="connsiteY91" fmla="*/ 10332 h 11324"/>
                <a:gd name="connsiteX92" fmla="*/ 2386 w 10014"/>
                <a:gd name="connsiteY92" fmla="*/ 10430 h 11324"/>
                <a:gd name="connsiteX93" fmla="*/ 359 w 10014"/>
                <a:gd name="connsiteY93" fmla="*/ 10454 h 11324"/>
                <a:gd name="connsiteX94" fmla="*/ 52 w 10014"/>
                <a:gd name="connsiteY94" fmla="*/ 10575 h 11324"/>
                <a:gd name="connsiteX95" fmla="*/ 14 w 10014"/>
                <a:gd name="connsiteY95" fmla="*/ 0 h 11324"/>
                <a:gd name="connsiteX0" fmla="*/ 14 w 10014"/>
                <a:gd name="connsiteY0" fmla="*/ 0 h 10575"/>
                <a:gd name="connsiteX1" fmla="*/ 6034 w 10014"/>
                <a:gd name="connsiteY1" fmla="*/ 0 h 10575"/>
                <a:gd name="connsiteX2" fmla="*/ 6134 w 10014"/>
                <a:gd name="connsiteY2" fmla="*/ 71 h 10575"/>
                <a:gd name="connsiteX3" fmla="*/ 7854 w 10014"/>
                <a:gd name="connsiteY3" fmla="*/ 142 h 10575"/>
                <a:gd name="connsiteX4" fmla="*/ 6967 w 10014"/>
                <a:gd name="connsiteY4" fmla="*/ 195 h 10575"/>
                <a:gd name="connsiteX5" fmla="*/ 6107 w 10014"/>
                <a:gd name="connsiteY5" fmla="*/ 266 h 10575"/>
                <a:gd name="connsiteX6" fmla="*/ 5981 w 10014"/>
                <a:gd name="connsiteY6" fmla="*/ 334 h 10575"/>
                <a:gd name="connsiteX7" fmla="*/ 6060 w 10014"/>
                <a:gd name="connsiteY7" fmla="*/ 405 h 10575"/>
                <a:gd name="connsiteX8" fmla="*/ 5069 w 10014"/>
                <a:gd name="connsiteY8" fmla="*/ 458 h 10575"/>
                <a:gd name="connsiteX9" fmla="*/ 900 w 10014"/>
                <a:gd name="connsiteY9" fmla="*/ 529 h 10575"/>
                <a:gd name="connsiteX10" fmla="*/ 1005 w 10014"/>
                <a:gd name="connsiteY10" fmla="*/ 600 h 10575"/>
                <a:gd name="connsiteX11" fmla="*/ 1293 w 10014"/>
                <a:gd name="connsiteY11" fmla="*/ 654 h 10575"/>
                <a:gd name="connsiteX12" fmla="*/ 1031 w 10014"/>
                <a:gd name="connsiteY12" fmla="*/ 725 h 10575"/>
                <a:gd name="connsiteX13" fmla="*/ 1996 w 10014"/>
                <a:gd name="connsiteY13" fmla="*/ 792 h 10575"/>
                <a:gd name="connsiteX14" fmla="*/ 2437 w 10014"/>
                <a:gd name="connsiteY14" fmla="*/ 863 h 10575"/>
                <a:gd name="connsiteX15" fmla="*/ 25 w 10014"/>
                <a:gd name="connsiteY15" fmla="*/ 890 h 10575"/>
                <a:gd name="connsiteX16" fmla="*/ 15 w 10014"/>
                <a:gd name="connsiteY16" fmla="*/ 2922 h 10575"/>
                <a:gd name="connsiteX17" fmla="*/ 1734 w 10014"/>
                <a:gd name="connsiteY17" fmla="*/ 3016 h 10575"/>
                <a:gd name="connsiteX18" fmla="*/ 5614 w 10014"/>
                <a:gd name="connsiteY18" fmla="*/ 3087 h 10575"/>
                <a:gd name="connsiteX19" fmla="*/ 1267 w 10014"/>
                <a:gd name="connsiteY19" fmla="*/ 3140 h 10575"/>
                <a:gd name="connsiteX20" fmla="*/ 14 w 10014"/>
                <a:gd name="connsiteY20" fmla="*/ 3214 h 10575"/>
                <a:gd name="connsiteX21" fmla="*/ 4 w 10014"/>
                <a:gd name="connsiteY21" fmla="*/ 4031 h 10575"/>
                <a:gd name="connsiteX22" fmla="*/ 743 w 10014"/>
                <a:gd name="connsiteY22" fmla="*/ 4128 h 10575"/>
                <a:gd name="connsiteX23" fmla="*/ 769 w 10014"/>
                <a:gd name="connsiteY23" fmla="*/ 4199 h 10575"/>
                <a:gd name="connsiteX24" fmla="*/ 900 w 10014"/>
                <a:gd name="connsiteY24" fmla="*/ 4252 h 10575"/>
                <a:gd name="connsiteX25" fmla="*/ 4 w 10014"/>
                <a:gd name="connsiteY25" fmla="*/ 4329 h 10575"/>
                <a:gd name="connsiteX26" fmla="*/ 15 w 10014"/>
                <a:gd name="connsiteY26" fmla="*/ 5480 h 10575"/>
                <a:gd name="connsiteX27" fmla="*/ 407 w 10014"/>
                <a:gd name="connsiteY27" fmla="*/ 5503 h 10575"/>
                <a:gd name="connsiteX28" fmla="*/ 407 w 10014"/>
                <a:gd name="connsiteY28" fmla="*/ 5556 h 10575"/>
                <a:gd name="connsiteX29" fmla="*/ 250 w 10014"/>
                <a:gd name="connsiteY29" fmla="*/ 5627 h 10575"/>
                <a:gd name="connsiteX30" fmla="*/ 198 w 10014"/>
                <a:gd name="connsiteY30" fmla="*/ 5698 h 10575"/>
                <a:gd name="connsiteX31" fmla="*/ 119 w 10014"/>
                <a:gd name="connsiteY31" fmla="*/ 5769 h 10575"/>
                <a:gd name="connsiteX32" fmla="*/ 15 w 10014"/>
                <a:gd name="connsiteY32" fmla="*/ 5800 h 10575"/>
                <a:gd name="connsiteX33" fmla="*/ 15 w 10014"/>
                <a:gd name="connsiteY33" fmla="*/ 6197 h 10575"/>
                <a:gd name="connsiteX34" fmla="*/ 355 w 10014"/>
                <a:gd name="connsiteY34" fmla="*/ 6210 h 10575"/>
                <a:gd name="connsiteX35" fmla="*/ 434 w 10014"/>
                <a:gd name="connsiteY35" fmla="*/ 6281 h 10575"/>
                <a:gd name="connsiteX36" fmla="*/ 302 w 10014"/>
                <a:gd name="connsiteY36" fmla="*/ 6348 h 10575"/>
                <a:gd name="connsiteX37" fmla="*/ 407 w 10014"/>
                <a:gd name="connsiteY37" fmla="*/ 6419 h 10575"/>
                <a:gd name="connsiteX38" fmla="*/ 4 w 10014"/>
                <a:gd name="connsiteY38" fmla="*/ 6503 h 10575"/>
                <a:gd name="connsiteX39" fmla="*/ 4 w 10014"/>
                <a:gd name="connsiteY39" fmla="*/ 6958 h 10575"/>
                <a:gd name="connsiteX40" fmla="*/ 538 w 10014"/>
                <a:gd name="connsiteY40" fmla="*/ 7002 h 10575"/>
                <a:gd name="connsiteX41" fmla="*/ 381 w 10014"/>
                <a:gd name="connsiteY41" fmla="*/ 7073 h 10575"/>
                <a:gd name="connsiteX42" fmla="*/ 565 w 10014"/>
                <a:gd name="connsiteY42" fmla="*/ 7126 h 10575"/>
                <a:gd name="connsiteX43" fmla="*/ 407 w 10014"/>
                <a:gd name="connsiteY43" fmla="*/ 7197 h 10575"/>
                <a:gd name="connsiteX44" fmla="*/ 591 w 10014"/>
                <a:gd name="connsiteY44" fmla="*/ 7268 h 10575"/>
                <a:gd name="connsiteX45" fmla="*/ 2673 w 10014"/>
                <a:gd name="connsiteY45" fmla="*/ 7321 h 10575"/>
                <a:gd name="connsiteX46" fmla="*/ 2227 w 10014"/>
                <a:gd name="connsiteY46" fmla="*/ 7389 h 10575"/>
                <a:gd name="connsiteX47" fmla="*/ 2101 w 10014"/>
                <a:gd name="connsiteY47" fmla="*/ 7460 h 10575"/>
                <a:gd name="connsiteX48" fmla="*/ 3559 w 10014"/>
                <a:gd name="connsiteY48" fmla="*/ 7531 h 10575"/>
                <a:gd name="connsiteX49" fmla="*/ 4366 w 10014"/>
                <a:gd name="connsiteY49" fmla="*/ 7584 h 10575"/>
                <a:gd name="connsiteX50" fmla="*/ 4052 w 10014"/>
                <a:gd name="connsiteY50" fmla="*/ 7655 h 10575"/>
                <a:gd name="connsiteX51" fmla="*/ 2022 w 10014"/>
                <a:gd name="connsiteY51" fmla="*/ 7726 h 10575"/>
                <a:gd name="connsiteX52" fmla="*/ 1708 w 10014"/>
                <a:gd name="connsiteY52" fmla="*/ 7780 h 10575"/>
                <a:gd name="connsiteX53" fmla="*/ 1267 w 10014"/>
                <a:gd name="connsiteY53" fmla="*/ 7851 h 10575"/>
                <a:gd name="connsiteX54" fmla="*/ 1472 w 10014"/>
                <a:gd name="connsiteY54" fmla="*/ 7918 h 10575"/>
                <a:gd name="connsiteX55" fmla="*/ 5483 w 10014"/>
                <a:gd name="connsiteY55" fmla="*/ 7989 h 10575"/>
                <a:gd name="connsiteX56" fmla="*/ 10014 w 10014"/>
                <a:gd name="connsiteY56" fmla="*/ 8043 h 10575"/>
                <a:gd name="connsiteX57" fmla="*/ 4183 w 10014"/>
                <a:gd name="connsiteY57" fmla="*/ 8114 h 10575"/>
                <a:gd name="connsiteX58" fmla="*/ 1760 w 10014"/>
                <a:gd name="connsiteY58" fmla="*/ 8185 h 10575"/>
                <a:gd name="connsiteX59" fmla="*/ 1320 w 10014"/>
                <a:gd name="connsiteY59" fmla="*/ 8238 h 10575"/>
                <a:gd name="connsiteX60" fmla="*/ 4419 w 10014"/>
                <a:gd name="connsiteY60" fmla="*/ 8309 h 10575"/>
                <a:gd name="connsiteX61" fmla="*/ 4288 w 10014"/>
                <a:gd name="connsiteY61" fmla="*/ 8377 h 10575"/>
                <a:gd name="connsiteX62" fmla="*/ 1524 w 10014"/>
                <a:gd name="connsiteY62" fmla="*/ 8430 h 10575"/>
                <a:gd name="connsiteX63" fmla="*/ 512 w 10014"/>
                <a:gd name="connsiteY63" fmla="*/ 8501 h 10575"/>
                <a:gd name="connsiteX64" fmla="*/ 1058 w 10014"/>
                <a:gd name="connsiteY64" fmla="*/ 8572 h 10575"/>
                <a:gd name="connsiteX65" fmla="*/ 276 w 10014"/>
                <a:gd name="connsiteY65" fmla="*/ 8643 h 10575"/>
                <a:gd name="connsiteX66" fmla="*/ 3559 w 10014"/>
                <a:gd name="connsiteY66" fmla="*/ 8696 h 10575"/>
                <a:gd name="connsiteX67" fmla="*/ 407 w 10014"/>
                <a:gd name="connsiteY67" fmla="*/ 8767 h 10575"/>
                <a:gd name="connsiteX68" fmla="*/ 2279 w 10014"/>
                <a:gd name="connsiteY68" fmla="*/ 8838 h 10575"/>
                <a:gd name="connsiteX69" fmla="*/ 302 w 10014"/>
                <a:gd name="connsiteY69" fmla="*/ 8888 h 10575"/>
                <a:gd name="connsiteX70" fmla="*/ 276 w 10014"/>
                <a:gd name="connsiteY70" fmla="*/ 8959 h 10575"/>
                <a:gd name="connsiteX71" fmla="*/ 538 w 10014"/>
                <a:gd name="connsiteY71" fmla="*/ 9030 h 10575"/>
                <a:gd name="connsiteX72" fmla="*/ 329 w 10014"/>
                <a:gd name="connsiteY72" fmla="*/ 9101 h 10575"/>
                <a:gd name="connsiteX73" fmla="*/ 171 w 10014"/>
                <a:gd name="connsiteY73" fmla="*/ 9226 h 10575"/>
                <a:gd name="connsiteX74" fmla="*/ 302 w 10014"/>
                <a:gd name="connsiteY74" fmla="*/ 9297 h 10575"/>
                <a:gd name="connsiteX75" fmla="*/ 381 w 10014"/>
                <a:gd name="connsiteY75" fmla="*/ 9350 h 10575"/>
                <a:gd name="connsiteX76" fmla="*/ 591 w 10014"/>
                <a:gd name="connsiteY76" fmla="*/ 9488 h 10575"/>
                <a:gd name="connsiteX77" fmla="*/ 690 w 10014"/>
                <a:gd name="connsiteY77" fmla="*/ 9542 h 10575"/>
                <a:gd name="connsiteX78" fmla="*/ 2227 w 10014"/>
                <a:gd name="connsiteY78" fmla="*/ 9560 h 10575"/>
                <a:gd name="connsiteX79" fmla="*/ 2856 w 10014"/>
                <a:gd name="connsiteY79" fmla="*/ 9613 h 10575"/>
                <a:gd name="connsiteX80" fmla="*/ 486 w 10014"/>
                <a:gd name="connsiteY80" fmla="*/ 9684 h 10575"/>
                <a:gd name="connsiteX81" fmla="*/ 329 w 10014"/>
                <a:gd name="connsiteY81" fmla="*/ 9755 h 10575"/>
                <a:gd name="connsiteX82" fmla="*/ 538 w 10014"/>
                <a:gd name="connsiteY82" fmla="*/ 9808 h 10575"/>
                <a:gd name="connsiteX83" fmla="*/ 769 w 10014"/>
                <a:gd name="connsiteY83" fmla="*/ 9879 h 10575"/>
                <a:gd name="connsiteX84" fmla="*/ 717 w 10014"/>
                <a:gd name="connsiteY84" fmla="*/ 9947 h 10575"/>
                <a:gd name="connsiteX85" fmla="*/ 1136 w 10014"/>
                <a:gd name="connsiteY85" fmla="*/ 10000 h 10575"/>
                <a:gd name="connsiteX86" fmla="*/ 3287 w 10014"/>
                <a:gd name="connsiteY86" fmla="*/ 10014 h 10575"/>
                <a:gd name="connsiteX87" fmla="*/ 3940 w 10014"/>
                <a:gd name="connsiteY87" fmla="*/ 10106 h 10575"/>
                <a:gd name="connsiteX88" fmla="*/ 4958 w 10014"/>
                <a:gd name="connsiteY88" fmla="*/ 10155 h 10575"/>
                <a:gd name="connsiteX89" fmla="*/ 3480 w 10014"/>
                <a:gd name="connsiteY89" fmla="*/ 10229 h 10575"/>
                <a:gd name="connsiteX90" fmla="*/ 4152 w 10014"/>
                <a:gd name="connsiteY90" fmla="*/ 10283 h 10575"/>
                <a:gd name="connsiteX91" fmla="*/ 3903 w 10014"/>
                <a:gd name="connsiteY91" fmla="*/ 10332 h 10575"/>
                <a:gd name="connsiteX92" fmla="*/ 2386 w 10014"/>
                <a:gd name="connsiteY92" fmla="*/ 10430 h 10575"/>
                <a:gd name="connsiteX93" fmla="*/ 52 w 10014"/>
                <a:gd name="connsiteY93" fmla="*/ 10575 h 10575"/>
                <a:gd name="connsiteX94" fmla="*/ 14 w 10014"/>
                <a:gd name="connsiteY94" fmla="*/ 0 h 10575"/>
                <a:gd name="connsiteX0" fmla="*/ 14 w 10014"/>
                <a:gd name="connsiteY0" fmla="*/ 0 h 10447"/>
                <a:gd name="connsiteX1" fmla="*/ 6034 w 10014"/>
                <a:gd name="connsiteY1" fmla="*/ 0 h 10447"/>
                <a:gd name="connsiteX2" fmla="*/ 6134 w 10014"/>
                <a:gd name="connsiteY2" fmla="*/ 71 h 10447"/>
                <a:gd name="connsiteX3" fmla="*/ 7854 w 10014"/>
                <a:gd name="connsiteY3" fmla="*/ 142 h 10447"/>
                <a:gd name="connsiteX4" fmla="*/ 6967 w 10014"/>
                <a:gd name="connsiteY4" fmla="*/ 195 h 10447"/>
                <a:gd name="connsiteX5" fmla="*/ 6107 w 10014"/>
                <a:gd name="connsiteY5" fmla="*/ 266 h 10447"/>
                <a:gd name="connsiteX6" fmla="*/ 5981 w 10014"/>
                <a:gd name="connsiteY6" fmla="*/ 334 h 10447"/>
                <a:gd name="connsiteX7" fmla="*/ 6060 w 10014"/>
                <a:gd name="connsiteY7" fmla="*/ 405 h 10447"/>
                <a:gd name="connsiteX8" fmla="*/ 5069 w 10014"/>
                <a:gd name="connsiteY8" fmla="*/ 458 h 10447"/>
                <a:gd name="connsiteX9" fmla="*/ 900 w 10014"/>
                <a:gd name="connsiteY9" fmla="*/ 529 h 10447"/>
                <a:gd name="connsiteX10" fmla="*/ 1005 w 10014"/>
                <a:gd name="connsiteY10" fmla="*/ 600 h 10447"/>
                <a:gd name="connsiteX11" fmla="*/ 1293 w 10014"/>
                <a:gd name="connsiteY11" fmla="*/ 654 h 10447"/>
                <a:gd name="connsiteX12" fmla="*/ 1031 w 10014"/>
                <a:gd name="connsiteY12" fmla="*/ 725 h 10447"/>
                <a:gd name="connsiteX13" fmla="*/ 1996 w 10014"/>
                <a:gd name="connsiteY13" fmla="*/ 792 h 10447"/>
                <a:gd name="connsiteX14" fmla="*/ 2437 w 10014"/>
                <a:gd name="connsiteY14" fmla="*/ 863 h 10447"/>
                <a:gd name="connsiteX15" fmla="*/ 25 w 10014"/>
                <a:gd name="connsiteY15" fmla="*/ 890 h 10447"/>
                <a:gd name="connsiteX16" fmla="*/ 15 w 10014"/>
                <a:gd name="connsiteY16" fmla="*/ 2922 h 10447"/>
                <a:gd name="connsiteX17" fmla="*/ 1734 w 10014"/>
                <a:gd name="connsiteY17" fmla="*/ 3016 h 10447"/>
                <a:gd name="connsiteX18" fmla="*/ 5614 w 10014"/>
                <a:gd name="connsiteY18" fmla="*/ 3087 h 10447"/>
                <a:gd name="connsiteX19" fmla="*/ 1267 w 10014"/>
                <a:gd name="connsiteY19" fmla="*/ 3140 h 10447"/>
                <a:gd name="connsiteX20" fmla="*/ 14 w 10014"/>
                <a:gd name="connsiteY20" fmla="*/ 3214 h 10447"/>
                <a:gd name="connsiteX21" fmla="*/ 4 w 10014"/>
                <a:gd name="connsiteY21" fmla="*/ 4031 h 10447"/>
                <a:gd name="connsiteX22" fmla="*/ 743 w 10014"/>
                <a:gd name="connsiteY22" fmla="*/ 4128 h 10447"/>
                <a:gd name="connsiteX23" fmla="*/ 769 w 10014"/>
                <a:gd name="connsiteY23" fmla="*/ 4199 h 10447"/>
                <a:gd name="connsiteX24" fmla="*/ 900 w 10014"/>
                <a:gd name="connsiteY24" fmla="*/ 4252 h 10447"/>
                <a:gd name="connsiteX25" fmla="*/ 4 w 10014"/>
                <a:gd name="connsiteY25" fmla="*/ 4329 h 10447"/>
                <a:gd name="connsiteX26" fmla="*/ 15 w 10014"/>
                <a:gd name="connsiteY26" fmla="*/ 5480 h 10447"/>
                <a:gd name="connsiteX27" fmla="*/ 407 w 10014"/>
                <a:gd name="connsiteY27" fmla="*/ 5503 h 10447"/>
                <a:gd name="connsiteX28" fmla="*/ 407 w 10014"/>
                <a:gd name="connsiteY28" fmla="*/ 5556 h 10447"/>
                <a:gd name="connsiteX29" fmla="*/ 250 w 10014"/>
                <a:gd name="connsiteY29" fmla="*/ 5627 h 10447"/>
                <a:gd name="connsiteX30" fmla="*/ 198 w 10014"/>
                <a:gd name="connsiteY30" fmla="*/ 5698 h 10447"/>
                <a:gd name="connsiteX31" fmla="*/ 119 w 10014"/>
                <a:gd name="connsiteY31" fmla="*/ 5769 h 10447"/>
                <a:gd name="connsiteX32" fmla="*/ 15 w 10014"/>
                <a:gd name="connsiteY32" fmla="*/ 5800 h 10447"/>
                <a:gd name="connsiteX33" fmla="*/ 15 w 10014"/>
                <a:gd name="connsiteY33" fmla="*/ 6197 h 10447"/>
                <a:gd name="connsiteX34" fmla="*/ 355 w 10014"/>
                <a:gd name="connsiteY34" fmla="*/ 6210 h 10447"/>
                <a:gd name="connsiteX35" fmla="*/ 434 w 10014"/>
                <a:gd name="connsiteY35" fmla="*/ 6281 h 10447"/>
                <a:gd name="connsiteX36" fmla="*/ 302 w 10014"/>
                <a:gd name="connsiteY36" fmla="*/ 6348 h 10447"/>
                <a:gd name="connsiteX37" fmla="*/ 407 w 10014"/>
                <a:gd name="connsiteY37" fmla="*/ 6419 h 10447"/>
                <a:gd name="connsiteX38" fmla="*/ 4 w 10014"/>
                <a:gd name="connsiteY38" fmla="*/ 6503 h 10447"/>
                <a:gd name="connsiteX39" fmla="*/ 4 w 10014"/>
                <a:gd name="connsiteY39" fmla="*/ 6958 h 10447"/>
                <a:gd name="connsiteX40" fmla="*/ 538 w 10014"/>
                <a:gd name="connsiteY40" fmla="*/ 7002 h 10447"/>
                <a:gd name="connsiteX41" fmla="*/ 381 w 10014"/>
                <a:gd name="connsiteY41" fmla="*/ 7073 h 10447"/>
                <a:gd name="connsiteX42" fmla="*/ 565 w 10014"/>
                <a:gd name="connsiteY42" fmla="*/ 7126 h 10447"/>
                <a:gd name="connsiteX43" fmla="*/ 407 w 10014"/>
                <a:gd name="connsiteY43" fmla="*/ 7197 h 10447"/>
                <a:gd name="connsiteX44" fmla="*/ 591 w 10014"/>
                <a:gd name="connsiteY44" fmla="*/ 7268 h 10447"/>
                <a:gd name="connsiteX45" fmla="*/ 2673 w 10014"/>
                <a:gd name="connsiteY45" fmla="*/ 7321 h 10447"/>
                <a:gd name="connsiteX46" fmla="*/ 2227 w 10014"/>
                <a:gd name="connsiteY46" fmla="*/ 7389 h 10447"/>
                <a:gd name="connsiteX47" fmla="*/ 2101 w 10014"/>
                <a:gd name="connsiteY47" fmla="*/ 7460 h 10447"/>
                <a:gd name="connsiteX48" fmla="*/ 3559 w 10014"/>
                <a:gd name="connsiteY48" fmla="*/ 7531 h 10447"/>
                <a:gd name="connsiteX49" fmla="*/ 4366 w 10014"/>
                <a:gd name="connsiteY49" fmla="*/ 7584 h 10447"/>
                <a:gd name="connsiteX50" fmla="*/ 4052 w 10014"/>
                <a:gd name="connsiteY50" fmla="*/ 7655 h 10447"/>
                <a:gd name="connsiteX51" fmla="*/ 2022 w 10014"/>
                <a:gd name="connsiteY51" fmla="*/ 7726 h 10447"/>
                <a:gd name="connsiteX52" fmla="*/ 1708 w 10014"/>
                <a:gd name="connsiteY52" fmla="*/ 7780 h 10447"/>
                <a:gd name="connsiteX53" fmla="*/ 1267 w 10014"/>
                <a:gd name="connsiteY53" fmla="*/ 7851 h 10447"/>
                <a:gd name="connsiteX54" fmla="*/ 1472 w 10014"/>
                <a:gd name="connsiteY54" fmla="*/ 7918 h 10447"/>
                <a:gd name="connsiteX55" fmla="*/ 5483 w 10014"/>
                <a:gd name="connsiteY55" fmla="*/ 7989 h 10447"/>
                <a:gd name="connsiteX56" fmla="*/ 10014 w 10014"/>
                <a:gd name="connsiteY56" fmla="*/ 8043 h 10447"/>
                <a:gd name="connsiteX57" fmla="*/ 4183 w 10014"/>
                <a:gd name="connsiteY57" fmla="*/ 8114 h 10447"/>
                <a:gd name="connsiteX58" fmla="*/ 1760 w 10014"/>
                <a:gd name="connsiteY58" fmla="*/ 8185 h 10447"/>
                <a:gd name="connsiteX59" fmla="*/ 1320 w 10014"/>
                <a:gd name="connsiteY59" fmla="*/ 8238 h 10447"/>
                <a:gd name="connsiteX60" fmla="*/ 4419 w 10014"/>
                <a:gd name="connsiteY60" fmla="*/ 8309 h 10447"/>
                <a:gd name="connsiteX61" fmla="*/ 4288 w 10014"/>
                <a:gd name="connsiteY61" fmla="*/ 8377 h 10447"/>
                <a:gd name="connsiteX62" fmla="*/ 1524 w 10014"/>
                <a:gd name="connsiteY62" fmla="*/ 8430 h 10447"/>
                <a:gd name="connsiteX63" fmla="*/ 512 w 10014"/>
                <a:gd name="connsiteY63" fmla="*/ 8501 h 10447"/>
                <a:gd name="connsiteX64" fmla="*/ 1058 w 10014"/>
                <a:gd name="connsiteY64" fmla="*/ 8572 h 10447"/>
                <a:gd name="connsiteX65" fmla="*/ 276 w 10014"/>
                <a:gd name="connsiteY65" fmla="*/ 8643 h 10447"/>
                <a:gd name="connsiteX66" fmla="*/ 3559 w 10014"/>
                <a:gd name="connsiteY66" fmla="*/ 8696 h 10447"/>
                <a:gd name="connsiteX67" fmla="*/ 407 w 10014"/>
                <a:gd name="connsiteY67" fmla="*/ 8767 h 10447"/>
                <a:gd name="connsiteX68" fmla="*/ 2279 w 10014"/>
                <a:gd name="connsiteY68" fmla="*/ 8838 h 10447"/>
                <a:gd name="connsiteX69" fmla="*/ 302 w 10014"/>
                <a:gd name="connsiteY69" fmla="*/ 8888 h 10447"/>
                <a:gd name="connsiteX70" fmla="*/ 276 w 10014"/>
                <a:gd name="connsiteY70" fmla="*/ 8959 h 10447"/>
                <a:gd name="connsiteX71" fmla="*/ 538 w 10014"/>
                <a:gd name="connsiteY71" fmla="*/ 9030 h 10447"/>
                <a:gd name="connsiteX72" fmla="*/ 329 w 10014"/>
                <a:gd name="connsiteY72" fmla="*/ 9101 h 10447"/>
                <a:gd name="connsiteX73" fmla="*/ 171 w 10014"/>
                <a:gd name="connsiteY73" fmla="*/ 9226 h 10447"/>
                <a:gd name="connsiteX74" fmla="*/ 302 w 10014"/>
                <a:gd name="connsiteY74" fmla="*/ 9297 h 10447"/>
                <a:gd name="connsiteX75" fmla="*/ 381 w 10014"/>
                <a:gd name="connsiteY75" fmla="*/ 9350 h 10447"/>
                <a:gd name="connsiteX76" fmla="*/ 591 w 10014"/>
                <a:gd name="connsiteY76" fmla="*/ 9488 h 10447"/>
                <a:gd name="connsiteX77" fmla="*/ 690 w 10014"/>
                <a:gd name="connsiteY77" fmla="*/ 9542 h 10447"/>
                <a:gd name="connsiteX78" fmla="*/ 2227 w 10014"/>
                <a:gd name="connsiteY78" fmla="*/ 9560 h 10447"/>
                <a:gd name="connsiteX79" fmla="*/ 2856 w 10014"/>
                <a:gd name="connsiteY79" fmla="*/ 9613 h 10447"/>
                <a:gd name="connsiteX80" fmla="*/ 486 w 10014"/>
                <a:gd name="connsiteY80" fmla="*/ 9684 h 10447"/>
                <a:gd name="connsiteX81" fmla="*/ 329 w 10014"/>
                <a:gd name="connsiteY81" fmla="*/ 9755 h 10447"/>
                <a:gd name="connsiteX82" fmla="*/ 538 w 10014"/>
                <a:gd name="connsiteY82" fmla="*/ 9808 h 10447"/>
                <a:gd name="connsiteX83" fmla="*/ 769 w 10014"/>
                <a:gd name="connsiteY83" fmla="*/ 9879 h 10447"/>
                <a:gd name="connsiteX84" fmla="*/ 717 w 10014"/>
                <a:gd name="connsiteY84" fmla="*/ 9947 h 10447"/>
                <a:gd name="connsiteX85" fmla="*/ 1136 w 10014"/>
                <a:gd name="connsiteY85" fmla="*/ 10000 h 10447"/>
                <a:gd name="connsiteX86" fmla="*/ 3287 w 10014"/>
                <a:gd name="connsiteY86" fmla="*/ 10014 h 10447"/>
                <a:gd name="connsiteX87" fmla="*/ 3940 w 10014"/>
                <a:gd name="connsiteY87" fmla="*/ 10106 h 10447"/>
                <a:gd name="connsiteX88" fmla="*/ 4958 w 10014"/>
                <a:gd name="connsiteY88" fmla="*/ 10155 h 10447"/>
                <a:gd name="connsiteX89" fmla="*/ 3480 w 10014"/>
                <a:gd name="connsiteY89" fmla="*/ 10229 h 10447"/>
                <a:gd name="connsiteX90" fmla="*/ 4152 w 10014"/>
                <a:gd name="connsiteY90" fmla="*/ 10283 h 10447"/>
                <a:gd name="connsiteX91" fmla="*/ 3903 w 10014"/>
                <a:gd name="connsiteY91" fmla="*/ 10332 h 10447"/>
                <a:gd name="connsiteX92" fmla="*/ 2386 w 10014"/>
                <a:gd name="connsiteY92" fmla="*/ 10430 h 10447"/>
                <a:gd name="connsiteX93" fmla="*/ 52 w 10014"/>
                <a:gd name="connsiteY93" fmla="*/ 10447 h 10447"/>
                <a:gd name="connsiteX94" fmla="*/ 14 w 10014"/>
                <a:gd name="connsiteY94" fmla="*/ 0 h 10447"/>
                <a:gd name="connsiteX0" fmla="*/ 14 w 10014"/>
                <a:gd name="connsiteY0" fmla="*/ 0 h 11138"/>
                <a:gd name="connsiteX1" fmla="*/ 6034 w 10014"/>
                <a:gd name="connsiteY1" fmla="*/ 0 h 11138"/>
                <a:gd name="connsiteX2" fmla="*/ 6134 w 10014"/>
                <a:gd name="connsiteY2" fmla="*/ 71 h 11138"/>
                <a:gd name="connsiteX3" fmla="*/ 7854 w 10014"/>
                <a:gd name="connsiteY3" fmla="*/ 142 h 11138"/>
                <a:gd name="connsiteX4" fmla="*/ 6967 w 10014"/>
                <a:gd name="connsiteY4" fmla="*/ 195 h 11138"/>
                <a:gd name="connsiteX5" fmla="*/ 6107 w 10014"/>
                <a:gd name="connsiteY5" fmla="*/ 266 h 11138"/>
                <a:gd name="connsiteX6" fmla="*/ 5981 w 10014"/>
                <a:gd name="connsiteY6" fmla="*/ 334 h 11138"/>
                <a:gd name="connsiteX7" fmla="*/ 6060 w 10014"/>
                <a:gd name="connsiteY7" fmla="*/ 405 h 11138"/>
                <a:gd name="connsiteX8" fmla="*/ 5069 w 10014"/>
                <a:gd name="connsiteY8" fmla="*/ 458 h 11138"/>
                <a:gd name="connsiteX9" fmla="*/ 900 w 10014"/>
                <a:gd name="connsiteY9" fmla="*/ 529 h 11138"/>
                <a:gd name="connsiteX10" fmla="*/ 1005 w 10014"/>
                <a:gd name="connsiteY10" fmla="*/ 600 h 11138"/>
                <a:gd name="connsiteX11" fmla="*/ 1293 w 10014"/>
                <a:gd name="connsiteY11" fmla="*/ 654 h 11138"/>
                <a:gd name="connsiteX12" fmla="*/ 1031 w 10014"/>
                <a:gd name="connsiteY12" fmla="*/ 725 h 11138"/>
                <a:gd name="connsiteX13" fmla="*/ 1996 w 10014"/>
                <a:gd name="connsiteY13" fmla="*/ 792 h 11138"/>
                <a:gd name="connsiteX14" fmla="*/ 2437 w 10014"/>
                <a:gd name="connsiteY14" fmla="*/ 863 h 11138"/>
                <a:gd name="connsiteX15" fmla="*/ 25 w 10014"/>
                <a:gd name="connsiteY15" fmla="*/ 890 h 11138"/>
                <a:gd name="connsiteX16" fmla="*/ 15 w 10014"/>
                <a:gd name="connsiteY16" fmla="*/ 2922 h 11138"/>
                <a:gd name="connsiteX17" fmla="*/ 1734 w 10014"/>
                <a:gd name="connsiteY17" fmla="*/ 3016 h 11138"/>
                <a:gd name="connsiteX18" fmla="*/ 5614 w 10014"/>
                <a:gd name="connsiteY18" fmla="*/ 3087 h 11138"/>
                <a:gd name="connsiteX19" fmla="*/ 1267 w 10014"/>
                <a:gd name="connsiteY19" fmla="*/ 3140 h 11138"/>
                <a:gd name="connsiteX20" fmla="*/ 14 w 10014"/>
                <a:gd name="connsiteY20" fmla="*/ 3214 h 11138"/>
                <a:gd name="connsiteX21" fmla="*/ 4 w 10014"/>
                <a:gd name="connsiteY21" fmla="*/ 4031 h 11138"/>
                <a:gd name="connsiteX22" fmla="*/ 743 w 10014"/>
                <a:gd name="connsiteY22" fmla="*/ 4128 h 11138"/>
                <a:gd name="connsiteX23" fmla="*/ 769 w 10014"/>
                <a:gd name="connsiteY23" fmla="*/ 4199 h 11138"/>
                <a:gd name="connsiteX24" fmla="*/ 900 w 10014"/>
                <a:gd name="connsiteY24" fmla="*/ 4252 h 11138"/>
                <a:gd name="connsiteX25" fmla="*/ 4 w 10014"/>
                <a:gd name="connsiteY25" fmla="*/ 4329 h 11138"/>
                <a:gd name="connsiteX26" fmla="*/ 15 w 10014"/>
                <a:gd name="connsiteY26" fmla="*/ 5480 h 11138"/>
                <a:gd name="connsiteX27" fmla="*/ 407 w 10014"/>
                <a:gd name="connsiteY27" fmla="*/ 5503 h 11138"/>
                <a:gd name="connsiteX28" fmla="*/ 407 w 10014"/>
                <a:gd name="connsiteY28" fmla="*/ 5556 h 11138"/>
                <a:gd name="connsiteX29" fmla="*/ 250 w 10014"/>
                <a:gd name="connsiteY29" fmla="*/ 5627 h 11138"/>
                <a:gd name="connsiteX30" fmla="*/ 198 w 10014"/>
                <a:gd name="connsiteY30" fmla="*/ 5698 h 11138"/>
                <a:gd name="connsiteX31" fmla="*/ 119 w 10014"/>
                <a:gd name="connsiteY31" fmla="*/ 5769 h 11138"/>
                <a:gd name="connsiteX32" fmla="*/ 15 w 10014"/>
                <a:gd name="connsiteY32" fmla="*/ 5800 h 11138"/>
                <a:gd name="connsiteX33" fmla="*/ 15 w 10014"/>
                <a:gd name="connsiteY33" fmla="*/ 6197 h 11138"/>
                <a:gd name="connsiteX34" fmla="*/ 355 w 10014"/>
                <a:gd name="connsiteY34" fmla="*/ 6210 h 11138"/>
                <a:gd name="connsiteX35" fmla="*/ 434 w 10014"/>
                <a:gd name="connsiteY35" fmla="*/ 6281 h 11138"/>
                <a:gd name="connsiteX36" fmla="*/ 302 w 10014"/>
                <a:gd name="connsiteY36" fmla="*/ 6348 h 11138"/>
                <a:gd name="connsiteX37" fmla="*/ 407 w 10014"/>
                <a:gd name="connsiteY37" fmla="*/ 6419 h 11138"/>
                <a:gd name="connsiteX38" fmla="*/ 4 w 10014"/>
                <a:gd name="connsiteY38" fmla="*/ 6503 h 11138"/>
                <a:gd name="connsiteX39" fmla="*/ 4 w 10014"/>
                <a:gd name="connsiteY39" fmla="*/ 6958 h 11138"/>
                <a:gd name="connsiteX40" fmla="*/ 538 w 10014"/>
                <a:gd name="connsiteY40" fmla="*/ 7002 h 11138"/>
                <a:gd name="connsiteX41" fmla="*/ 381 w 10014"/>
                <a:gd name="connsiteY41" fmla="*/ 7073 h 11138"/>
                <a:gd name="connsiteX42" fmla="*/ 565 w 10014"/>
                <a:gd name="connsiteY42" fmla="*/ 7126 h 11138"/>
                <a:gd name="connsiteX43" fmla="*/ 407 w 10014"/>
                <a:gd name="connsiteY43" fmla="*/ 7197 h 11138"/>
                <a:gd name="connsiteX44" fmla="*/ 591 w 10014"/>
                <a:gd name="connsiteY44" fmla="*/ 7268 h 11138"/>
                <a:gd name="connsiteX45" fmla="*/ 2673 w 10014"/>
                <a:gd name="connsiteY45" fmla="*/ 7321 h 11138"/>
                <a:gd name="connsiteX46" fmla="*/ 2227 w 10014"/>
                <a:gd name="connsiteY46" fmla="*/ 7389 h 11138"/>
                <a:gd name="connsiteX47" fmla="*/ 2101 w 10014"/>
                <a:gd name="connsiteY47" fmla="*/ 7460 h 11138"/>
                <a:gd name="connsiteX48" fmla="*/ 3559 w 10014"/>
                <a:gd name="connsiteY48" fmla="*/ 7531 h 11138"/>
                <a:gd name="connsiteX49" fmla="*/ 4366 w 10014"/>
                <a:gd name="connsiteY49" fmla="*/ 7584 h 11138"/>
                <a:gd name="connsiteX50" fmla="*/ 4052 w 10014"/>
                <a:gd name="connsiteY50" fmla="*/ 7655 h 11138"/>
                <a:gd name="connsiteX51" fmla="*/ 2022 w 10014"/>
                <a:gd name="connsiteY51" fmla="*/ 7726 h 11138"/>
                <a:gd name="connsiteX52" fmla="*/ 1708 w 10014"/>
                <a:gd name="connsiteY52" fmla="*/ 7780 h 11138"/>
                <a:gd name="connsiteX53" fmla="*/ 1267 w 10014"/>
                <a:gd name="connsiteY53" fmla="*/ 7851 h 11138"/>
                <a:gd name="connsiteX54" fmla="*/ 1472 w 10014"/>
                <a:gd name="connsiteY54" fmla="*/ 7918 h 11138"/>
                <a:gd name="connsiteX55" fmla="*/ 5483 w 10014"/>
                <a:gd name="connsiteY55" fmla="*/ 7989 h 11138"/>
                <a:gd name="connsiteX56" fmla="*/ 10014 w 10014"/>
                <a:gd name="connsiteY56" fmla="*/ 8043 h 11138"/>
                <a:gd name="connsiteX57" fmla="*/ 4183 w 10014"/>
                <a:gd name="connsiteY57" fmla="*/ 8114 h 11138"/>
                <a:gd name="connsiteX58" fmla="*/ 1760 w 10014"/>
                <a:gd name="connsiteY58" fmla="*/ 8185 h 11138"/>
                <a:gd name="connsiteX59" fmla="*/ 1320 w 10014"/>
                <a:gd name="connsiteY59" fmla="*/ 8238 h 11138"/>
                <a:gd name="connsiteX60" fmla="*/ 4419 w 10014"/>
                <a:gd name="connsiteY60" fmla="*/ 8309 h 11138"/>
                <a:gd name="connsiteX61" fmla="*/ 4288 w 10014"/>
                <a:gd name="connsiteY61" fmla="*/ 8377 h 11138"/>
                <a:gd name="connsiteX62" fmla="*/ 1524 w 10014"/>
                <a:gd name="connsiteY62" fmla="*/ 8430 h 11138"/>
                <a:gd name="connsiteX63" fmla="*/ 512 w 10014"/>
                <a:gd name="connsiteY63" fmla="*/ 8501 h 11138"/>
                <a:gd name="connsiteX64" fmla="*/ 1058 w 10014"/>
                <a:gd name="connsiteY64" fmla="*/ 8572 h 11138"/>
                <a:gd name="connsiteX65" fmla="*/ 276 w 10014"/>
                <a:gd name="connsiteY65" fmla="*/ 8643 h 11138"/>
                <a:gd name="connsiteX66" fmla="*/ 3559 w 10014"/>
                <a:gd name="connsiteY66" fmla="*/ 8696 h 11138"/>
                <a:gd name="connsiteX67" fmla="*/ 407 w 10014"/>
                <a:gd name="connsiteY67" fmla="*/ 8767 h 11138"/>
                <a:gd name="connsiteX68" fmla="*/ 2279 w 10014"/>
                <a:gd name="connsiteY68" fmla="*/ 8838 h 11138"/>
                <a:gd name="connsiteX69" fmla="*/ 302 w 10014"/>
                <a:gd name="connsiteY69" fmla="*/ 8888 h 11138"/>
                <a:gd name="connsiteX70" fmla="*/ 276 w 10014"/>
                <a:gd name="connsiteY70" fmla="*/ 8959 h 11138"/>
                <a:gd name="connsiteX71" fmla="*/ 538 w 10014"/>
                <a:gd name="connsiteY71" fmla="*/ 9030 h 11138"/>
                <a:gd name="connsiteX72" fmla="*/ 329 w 10014"/>
                <a:gd name="connsiteY72" fmla="*/ 9101 h 11138"/>
                <a:gd name="connsiteX73" fmla="*/ 171 w 10014"/>
                <a:gd name="connsiteY73" fmla="*/ 9226 h 11138"/>
                <a:gd name="connsiteX74" fmla="*/ 302 w 10014"/>
                <a:gd name="connsiteY74" fmla="*/ 9297 h 11138"/>
                <a:gd name="connsiteX75" fmla="*/ 381 w 10014"/>
                <a:gd name="connsiteY75" fmla="*/ 9350 h 11138"/>
                <a:gd name="connsiteX76" fmla="*/ 591 w 10014"/>
                <a:gd name="connsiteY76" fmla="*/ 9488 h 11138"/>
                <a:gd name="connsiteX77" fmla="*/ 690 w 10014"/>
                <a:gd name="connsiteY77" fmla="*/ 9542 h 11138"/>
                <a:gd name="connsiteX78" fmla="*/ 2227 w 10014"/>
                <a:gd name="connsiteY78" fmla="*/ 9560 h 11138"/>
                <a:gd name="connsiteX79" fmla="*/ 2856 w 10014"/>
                <a:gd name="connsiteY79" fmla="*/ 9613 h 11138"/>
                <a:gd name="connsiteX80" fmla="*/ 486 w 10014"/>
                <a:gd name="connsiteY80" fmla="*/ 9684 h 11138"/>
                <a:gd name="connsiteX81" fmla="*/ 329 w 10014"/>
                <a:gd name="connsiteY81" fmla="*/ 9755 h 11138"/>
                <a:gd name="connsiteX82" fmla="*/ 538 w 10014"/>
                <a:gd name="connsiteY82" fmla="*/ 9808 h 11138"/>
                <a:gd name="connsiteX83" fmla="*/ 769 w 10014"/>
                <a:gd name="connsiteY83" fmla="*/ 9879 h 11138"/>
                <a:gd name="connsiteX84" fmla="*/ 717 w 10014"/>
                <a:gd name="connsiteY84" fmla="*/ 9947 h 11138"/>
                <a:gd name="connsiteX85" fmla="*/ 1136 w 10014"/>
                <a:gd name="connsiteY85" fmla="*/ 10000 h 11138"/>
                <a:gd name="connsiteX86" fmla="*/ 3287 w 10014"/>
                <a:gd name="connsiteY86" fmla="*/ 10014 h 11138"/>
                <a:gd name="connsiteX87" fmla="*/ 3940 w 10014"/>
                <a:gd name="connsiteY87" fmla="*/ 10106 h 11138"/>
                <a:gd name="connsiteX88" fmla="*/ 4958 w 10014"/>
                <a:gd name="connsiteY88" fmla="*/ 10155 h 11138"/>
                <a:gd name="connsiteX89" fmla="*/ 3480 w 10014"/>
                <a:gd name="connsiteY89" fmla="*/ 10229 h 11138"/>
                <a:gd name="connsiteX90" fmla="*/ 4152 w 10014"/>
                <a:gd name="connsiteY90" fmla="*/ 10283 h 11138"/>
                <a:gd name="connsiteX91" fmla="*/ 3903 w 10014"/>
                <a:gd name="connsiteY91" fmla="*/ 10332 h 11138"/>
                <a:gd name="connsiteX92" fmla="*/ 2386 w 10014"/>
                <a:gd name="connsiteY92" fmla="*/ 10430 h 11138"/>
                <a:gd name="connsiteX93" fmla="*/ 62 w 10014"/>
                <a:gd name="connsiteY93" fmla="*/ 11138 h 11138"/>
                <a:gd name="connsiteX94" fmla="*/ 14 w 10014"/>
                <a:gd name="connsiteY94" fmla="*/ 0 h 11138"/>
                <a:gd name="connsiteX0" fmla="*/ 14 w 10014"/>
                <a:gd name="connsiteY0" fmla="*/ 0 h 11138"/>
                <a:gd name="connsiteX1" fmla="*/ 6034 w 10014"/>
                <a:gd name="connsiteY1" fmla="*/ 0 h 11138"/>
                <a:gd name="connsiteX2" fmla="*/ 6134 w 10014"/>
                <a:gd name="connsiteY2" fmla="*/ 71 h 11138"/>
                <a:gd name="connsiteX3" fmla="*/ 7854 w 10014"/>
                <a:gd name="connsiteY3" fmla="*/ 142 h 11138"/>
                <a:gd name="connsiteX4" fmla="*/ 6967 w 10014"/>
                <a:gd name="connsiteY4" fmla="*/ 195 h 11138"/>
                <a:gd name="connsiteX5" fmla="*/ 6107 w 10014"/>
                <a:gd name="connsiteY5" fmla="*/ 266 h 11138"/>
                <a:gd name="connsiteX6" fmla="*/ 5981 w 10014"/>
                <a:gd name="connsiteY6" fmla="*/ 334 h 11138"/>
                <a:gd name="connsiteX7" fmla="*/ 6060 w 10014"/>
                <a:gd name="connsiteY7" fmla="*/ 405 h 11138"/>
                <a:gd name="connsiteX8" fmla="*/ 5069 w 10014"/>
                <a:gd name="connsiteY8" fmla="*/ 458 h 11138"/>
                <a:gd name="connsiteX9" fmla="*/ 900 w 10014"/>
                <a:gd name="connsiteY9" fmla="*/ 529 h 11138"/>
                <a:gd name="connsiteX10" fmla="*/ 1005 w 10014"/>
                <a:gd name="connsiteY10" fmla="*/ 600 h 11138"/>
                <a:gd name="connsiteX11" fmla="*/ 1293 w 10014"/>
                <a:gd name="connsiteY11" fmla="*/ 654 h 11138"/>
                <a:gd name="connsiteX12" fmla="*/ 1031 w 10014"/>
                <a:gd name="connsiteY12" fmla="*/ 725 h 11138"/>
                <a:gd name="connsiteX13" fmla="*/ 1996 w 10014"/>
                <a:gd name="connsiteY13" fmla="*/ 792 h 11138"/>
                <a:gd name="connsiteX14" fmla="*/ 2437 w 10014"/>
                <a:gd name="connsiteY14" fmla="*/ 863 h 11138"/>
                <a:gd name="connsiteX15" fmla="*/ 25 w 10014"/>
                <a:gd name="connsiteY15" fmla="*/ 890 h 11138"/>
                <a:gd name="connsiteX16" fmla="*/ 15 w 10014"/>
                <a:gd name="connsiteY16" fmla="*/ 2922 h 11138"/>
                <a:gd name="connsiteX17" fmla="*/ 1734 w 10014"/>
                <a:gd name="connsiteY17" fmla="*/ 3016 h 11138"/>
                <a:gd name="connsiteX18" fmla="*/ 5614 w 10014"/>
                <a:gd name="connsiteY18" fmla="*/ 3087 h 11138"/>
                <a:gd name="connsiteX19" fmla="*/ 1267 w 10014"/>
                <a:gd name="connsiteY19" fmla="*/ 3140 h 11138"/>
                <a:gd name="connsiteX20" fmla="*/ 14 w 10014"/>
                <a:gd name="connsiteY20" fmla="*/ 3214 h 11138"/>
                <a:gd name="connsiteX21" fmla="*/ 4 w 10014"/>
                <a:gd name="connsiteY21" fmla="*/ 4031 h 11138"/>
                <a:gd name="connsiteX22" fmla="*/ 743 w 10014"/>
                <a:gd name="connsiteY22" fmla="*/ 4128 h 11138"/>
                <a:gd name="connsiteX23" fmla="*/ 769 w 10014"/>
                <a:gd name="connsiteY23" fmla="*/ 4199 h 11138"/>
                <a:gd name="connsiteX24" fmla="*/ 900 w 10014"/>
                <a:gd name="connsiteY24" fmla="*/ 4252 h 11138"/>
                <a:gd name="connsiteX25" fmla="*/ 4 w 10014"/>
                <a:gd name="connsiteY25" fmla="*/ 4329 h 11138"/>
                <a:gd name="connsiteX26" fmla="*/ 15 w 10014"/>
                <a:gd name="connsiteY26" fmla="*/ 5480 h 11138"/>
                <a:gd name="connsiteX27" fmla="*/ 407 w 10014"/>
                <a:gd name="connsiteY27" fmla="*/ 5503 h 11138"/>
                <a:gd name="connsiteX28" fmla="*/ 407 w 10014"/>
                <a:gd name="connsiteY28" fmla="*/ 5556 h 11138"/>
                <a:gd name="connsiteX29" fmla="*/ 250 w 10014"/>
                <a:gd name="connsiteY29" fmla="*/ 5627 h 11138"/>
                <a:gd name="connsiteX30" fmla="*/ 198 w 10014"/>
                <a:gd name="connsiteY30" fmla="*/ 5698 h 11138"/>
                <a:gd name="connsiteX31" fmla="*/ 119 w 10014"/>
                <a:gd name="connsiteY31" fmla="*/ 5769 h 11138"/>
                <a:gd name="connsiteX32" fmla="*/ 15 w 10014"/>
                <a:gd name="connsiteY32" fmla="*/ 5800 h 11138"/>
                <a:gd name="connsiteX33" fmla="*/ 15 w 10014"/>
                <a:gd name="connsiteY33" fmla="*/ 6197 h 11138"/>
                <a:gd name="connsiteX34" fmla="*/ 355 w 10014"/>
                <a:gd name="connsiteY34" fmla="*/ 6210 h 11138"/>
                <a:gd name="connsiteX35" fmla="*/ 434 w 10014"/>
                <a:gd name="connsiteY35" fmla="*/ 6281 h 11138"/>
                <a:gd name="connsiteX36" fmla="*/ 302 w 10014"/>
                <a:gd name="connsiteY36" fmla="*/ 6348 h 11138"/>
                <a:gd name="connsiteX37" fmla="*/ 407 w 10014"/>
                <a:gd name="connsiteY37" fmla="*/ 6419 h 11138"/>
                <a:gd name="connsiteX38" fmla="*/ 4 w 10014"/>
                <a:gd name="connsiteY38" fmla="*/ 6503 h 11138"/>
                <a:gd name="connsiteX39" fmla="*/ 4 w 10014"/>
                <a:gd name="connsiteY39" fmla="*/ 6958 h 11138"/>
                <a:gd name="connsiteX40" fmla="*/ 538 w 10014"/>
                <a:gd name="connsiteY40" fmla="*/ 7002 h 11138"/>
                <a:gd name="connsiteX41" fmla="*/ 381 w 10014"/>
                <a:gd name="connsiteY41" fmla="*/ 7073 h 11138"/>
                <a:gd name="connsiteX42" fmla="*/ 565 w 10014"/>
                <a:gd name="connsiteY42" fmla="*/ 7126 h 11138"/>
                <a:gd name="connsiteX43" fmla="*/ 407 w 10014"/>
                <a:gd name="connsiteY43" fmla="*/ 7197 h 11138"/>
                <a:gd name="connsiteX44" fmla="*/ 591 w 10014"/>
                <a:gd name="connsiteY44" fmla="*/ 7268 h 11138"/>
                <a:gd name="connsiteX45" fmla="*/ 2673 w 10014"/>
                <a:gd name="connsiteY45" fmla="*/ 7321 h 11138"/>
                <a:gd name="connsiteX46" fmla="*/ 2227 w 10014"/>
                <a:gd name="connsiteY46" fmla="*/ 7389 h 11138"/>
                <a:gd name="connsiteX47" fmla="*/ 2101 w 10014"/>
                <a:gd name="connsiteY47" fmla="*/ 7460 h 11138"/>
                <a:gd name="connsiteX48" fmla="*/ 3559 w 10014"/>
                <a:gd name="connsiteY48" fmla="*/ 7531 h 11138"/>
                <a:gd name="connsiteX49" fmla="*/ 4366 w 10014"/>
                <a:gd name="connsiteY49" fmla="*/ 7584 h 11138"/>
                <a:gd name="connsiteX50" fmla="*/ 4052 w 10014"/>
                <a:gd name="connsiteY50" fmla="*/ 7655 h 11138"/>
                <a:gd name="connsiteX51" fmla="*/ 2022 w 10014"/>
                <a:gd name="connsiteY51" fmla="*/ 7726 h 11138"/>
                <a:gd name="connsiteX52" fmla="*/ 1708 w 10014"/>
                <a:gd name="connsiteY52" fmla="*/ 7780 h 11138"/>
                <a:gd name="connsiteX53" fmla="*/ 1267 w 10014"/>
                <a:gd name="connsiteY53" fmla="*/ 7851 h 11138"/>
                <a:gd name="connsiteX54" fmla="*/ 1472 w 10014"/>
                <a:gd name="connsiteY54" fmla="*/ 7918 h 11138"/>
                <a:gd name="connsiteX55" fmla="*/ 5483 w 10014"/>
                <a:gd name="connsiteY55" fmla="*/ 7989 h 11138"/>
                <a:gd name="connsiteX56" fmla="*/ 10014 w 10014"/>
                <a:gd name="connsiteY56" fmla="*/ 8043 h 11138"/>
                <a:gd name="connsiteX57" fmla="*/ 4183 w 10014"/>
                <a:gd name="connsiteY57" fmla="*/ 8114 h 11138"/>
                <a:gd name="connsiteX58" fmla="*/ 1760 w 10014"/>
                <a:gd name="connsiteY58" fmla="*/ 8185 h 11138"/>
                <a:gd name="connsiteX59" fmla="*/ 1320 w 10014"/>
                <a:gd name="connsiteY59" fmla="*/ 8238 h 11138"/>
                <a:gd name="connsiteX60" fmla="*/ 4419 w 10014"/>
                <a:gd name="connsiteY60" fmla="*/ 8309 h 11138"/>
                <a:gd name="connsiteX61" fmla="*/ 4288 w 10014"/>
                <a:gd name="connsiteY61" fmla="*/ 8377 h 11138"/>
                <a:gd name="connsiteX62" fmla="*/ 1524 w 10014"/>
                <a:gd name="connsiteY62" fmla="*/ 8430 h 11138"/>
                <a:gd name="connsiteX63" fmla="*/ 512 w 10014"/>
                <a:gd name="connsiteY63" fmla="*/ 8501 h 11138"/>
                <a:gd name="connsiteX64" fmla="*/ 1058 w 10014"/>
                <a:gd name="connsiteY64" fmla="*/ 8572 h 11138"/>
                <a:gd name="connsiteX65" fmla="*/ 276 w 10014"/>
                <a:gd name="connsiteY65" fmla="*/ 8643 h 11138"/>
                <a:gd name="connsiteX66" fmla="*/ 3559 w 10014"/>
                <a:gd name="connsiteY66" fmla="*/ 8696 h 11138"/>
                <a:gd name="connsiteX67" fmla="*/ 407 w 10014"/>
                <a:gd name="connsiteY67" fmla="*/ 8767 h 11138"/>
                <a:gd name="connsiteX68" fmla="*/ 2279 w 10014"/>
                <a:gd name="connsiteY68" fmla="*/ 8838 h 11138"/>
                <a:gd name="connsiteX69" fmla="*/ 302 w 10014"/>
                <a:gd name="connsiteY69" fmla="*/ 8888 h 11138"/>
                <a:gd name="connsiteX70" fmla="*/ 276 w 10014"/>
                <a:gd name="connsiteY70" fmla="*/ 8959 h 11138"/>
                <a:gd name="connsiteX71" fmla="*/ 538 w 10014"/>
                <a:gd name="connsiteY71" fmla="*/ 9030 h 11138"/>
                <a:gd name="connsiteX72" fmla="*/ 329 w 10014"/>
                <a:gd name="connsiteY72" fmla="*/ 9101 h 11138"/>
                <a:gd name="connsiteX73" fmla="*/ 171 w 10014"/>
                <a:gd name="connsiteY73" fmla="*/ 9226 h 11138"/>
                <a:gd name="connsiteX74" fmla="*/ 302 w 10014"/>
                <a:gd name="connsiteY74" fmla="*/ 9297 h 11138"/>
                <a:gd name="connsiteX75" fmla="*/ 381 w 10014"/>
                <a:gd name="connsiteY75" fmla="*/ 9350 h 11138"/>
                <a:gd name="connsiteX76" fmla="*/ 591 w 10014"/>
                <a:gd name="connsiteY76" fmla="*/ 9488 h 11138"/>
                <a:gd name="connsiteX77" fmla="*/ 690 w 10014"/>
                <a:gd name="connsiteY77" fmla="*/ 9542 h 11138"/>
                <a:gd name="connsiteX78" fmla="*/ 2227 w 10014"/>
                <a:gd name="connsiteY78" fmla="*/ 9560 h 11138"/>
                <a:gd name="connsiteX79" fmla="*/ 2856 w 10014"/>
                <a:gd name="connsiteY79" fmla="*/ 9613 h 11138"/>
                <a:gd name="connsiteX80" fmla="*/ 486 w 10014"/>
                <a:gd name="connsiteY80" fmla="*/ 9684 h 11138"/>
                <a:gd name="connsiteX81" fmla="*/ 329 w 10014"/>
                <a:gd name="connsiteY81" fmla="*/ 9755 h 11138"/>
                <a:gd name="connsiteX82" fmla="*/ 538 w 10014"/>
                <a:gd name="connsiteY82" fmla="*/ 9808 h 11138"/>
                <a:gd name="connsiteX83" fmla="*/ 769 w 10014"/>
                <a:gd name="connsiteY83" fmla="*/ 9879 h 11138"/>
                <a:gd name="connsiteX84" fmla="*/ 717 w 10014"/>
                <a:gd name="connsiteY84" fmla="*/ 9947 h 11138"/>
                <a:gd name="connsiteX85" fmla="*/ 1136 w 10014"/>
                <a:gd name="connsiteY85" fmla="*/ 10000 h 11138"/>
                <a:gd name="connsiteX86" fmla="*/ 3287 w 10014"/>
                <a:gd name="connsiteY86" fmla="*/ 10014 h 11138"/>
                <a:gd name="connsiteX87" fmla="*/ 3940 w 10014"/>
                <a:gd name="connsiteY87" fmla="*/ 10106 h 11138"/>
                <a:gd name="connsiteX88" fmla="*/ 4958 w 10014"/>
                <a:gd name="connsiteY88" fmla="*/ 10155 h 11138"/>
                <a:gd name="connsiteX89" fmla="*/ 3480 w 10014"/>
                <a:gd name="connsiteY89" fmla="*/ 10229 h 11138"/>
                <a:gd name="connsiteX90" fmla="*/ 4152 w 10014"/>
                <a:gd name="connsiteY90" fmla="*/ 10283 h 11138"/>
                <a:gd name="connsiteX91" fmla="*/ 3903 w 10014"/>
                <a:gd name="connsiteY91" fmla="*/ 10332 h 11138"/>
                <a:gd name="connsiteX92" fmla="*/ 2386 w 10014"/>
                <a:gd name="connsiteY92" fmla="*/ 10430 h 11138"/>
                <a:gd name="connsiteX93" fmla="*/ 1108 w 10014"/>
                <a:gd name="connsiteY93" fmla="*/ 10815 h 11138"/>
                <a:gd name="connsiteX94" fmla="*/ 62 w 10014"/>
                <a:gd name="connsiteY94" fmla="*/ 11138 h 11138"/>
                <a:gd name="connsiteX95" fmla="*/ 14 w 10014"/>
                <a:gd name="connsiteY95" fmla="*/ 0 h 11138"/>
                <a:gd name="connsiteX0" fmla="*/ 14 w 10014"/>
                <a:gd name="connsiteY0" fmla="*/ 0 h 11138"/>
                <a:gd name="connsiteX1" fmla="*/ 6034 w 10014"/>
                <a:gd name="connsiteY1" fmla="*/ 0 h 11138"/>
                <a:gd name="connsiteX2" fmla="*/ 6134 w 10014"/>
                <a:gd name="connsiteY2" fmla="*/ 71 h 11138"/>
                <a:gd name="connsiteX3" fmla="*/ 7854 w 10014"/>
                <a:gd name="connsiteY3" fmla="*/ 142 h 11138"/>
                <a:gd name="connsiteX4" fmla="*/ 6967 w 10014"/>
                <a:gd name="connsiteY4" fmla="*/ 195 h 11138"/>
                <a:gd name="connsiteX5" fmla="*/ 6107 w 10014"/>
                <a:gd name="connsiteY5" fmla="*/ 266 h 11138"/>
                <a:gd name="connsiteX6" fmla="*/ 5981 w 10014"/>
                <a:gd name="connsiteY6" fmla="*/ 334 h 11138"/>
                <a:gd name="connsiteX7" fmla="*/ 6060 w 10014"/>
                <a:gd name="connsiteY7" fmla="*/ 405 h 11138"/>
                <a:gd name="connsiteX8" fmla="*/ 5069 w 10014"/>
                <a:gd name="connsiteY8" fmla="*/ 458 h 11138"/>
                <a:gd name="connsiteX9" fmla="*/ 900 w 10014"/>
                <a:gd name="connsiteY9" fmla="*/ 529 h 11138"/>
                <a:gd name="connsiteX10" fmla="*/ 1005 w 10014"/>
                <a:gd name="connsiteY10" fmla="*/ 600 h 11138"/>
                <a:gd name="connsiteX11" fmla="*/ 1293 w 10014"/>
                <a:gd name="connsiteY11" fmla="*/ 654 h 11138"/>
                <a:gd name="connsiteX12" fmla="*/ 1031 w 10014"/>
                <a:gd name="connsiteY12" fmla="*/ 725 h 11138"/>
                <a:gd name="connsiteX13" fmla="*/ 1996 w 10014"/>
                <a:gd name="connsiteY13" fmla="*/ 792 h 11138"/>
                <a:gd name="connsiteX14" fmla="*/ 2437 w 10014"/>
                <a:gd name="connsiteY14" fmla="*/ 863 h 11138"/>
                <a:gd name="connsiteX15" fmla="*/ 25 w 10014"/>
                <a:gd name="connsiteY15" fmla="*/ 890 h 11138"/>
                <a:gd name="connsiteX16" fmla="*/ 15 w 10014"/>
                <a:gd name="connsiteY16" fmla="*/ 2922 h 11138"/>
                <a:gd name="connsiteX17" fmla="*/ 1734 w 10014"/>
                <a:gd name="connsiteY17" fmla="*/ 3016 h 11138"/>
                <a:gd name="connsiteX18" fmla="*/ 5614 w 10014"/>
                <a:gd name="connsiteY18" fmla="*/ 3087 h 11138"/>
                <a:gd name="connsiteX19" fmla="*/ 1267 w 10014"/>
                <a:gd name="connsiteY19" fmla="*/ 3140 h 11138"/>
                <a:gd name="connsiteX20" fmla="*/ 14 w 10014"/>
                <a:gd name="connsiteY20" fmla="*/ 3214 h 11138"/>
                <a:gd name="connsiteX21" fmla="*/ 4 w 10014"/>
                <a:gd name="connsiteY21" fmla="*/ 4031 h 11138"/>
                <a:gd name="connsiteX22" fmla="*/ 743 w 10014"/>
                <a:gd name="connsiteY22" fmla="*/ 4128 h 11138"/>
                <a:gd name="connsiteX23" fmla="*/ 769 w 10014"/>
                <a:gd name="connsiteY23" fmla="*/ 4199 h 11138"/>
                <a:gd name="connsiteX24" fmla="*/ 900 w 10014"/>
                <a:gd name="connsiteY24" fmla="*/ 4252 h 11138"/>
                <a:gd name="connsiteX25" fmla="*/ 4 w 10014"/>
                <a:gd name="connsiteY25" fmla="*/ 4329 h 11138"/>
                <a:gd name="connsiteX26" fmla="*/ 15 w 10014"/>
                <a:gd name="connsiteY26" fmla="*/ 5480 h 11138"/>
                <a:gd name="connsiteX27" fmla="*/ 407 w 10014"/>
                <a:gd name="connsiteY27" fmla="*/ 5503 h 11138"/>
                <a:gd name="connsiteX28" fmla="*/ 407 w 10014"/>
                <a:gd name="connsiteY28" fmla="*/ 5556 h 11138"/>
                <a:gd name="connsiteX29" fmla="*/ 250 w 10014"/>
                <a:gd name="connsiteY29" fmla="*/ 5627 h 11138"/>
                <a:gd name="connsiteX30" fmla="*/ 198 w 10014"/>
                <a:gd name="connsiteY30" fmla="*/ 5698 h 11138"/>
                <a:gd name="connsiteX31" fmla="*/ 119 w 10014"/>
                <a:gd name="connsiteY31" fmla="*/ 5769 h 11138"/>
                <a:gd name="connsiteX32" fmla="*/ 15 w 10014"/>
                <a:gd name="connsiteY32" fmla="*/ 5800 h 11138"/>
                <a:gd name="connsiteX33" fmla="*/ 15 w 10014"/>
                <a:gd name="connsiteY33" fmla="*/ 6197 h 11138"/>
                <a:gd name="connsiteX34" fmla="*/ 355 w 10014"/>
                <a:gd name="connsiteY34" fmla="*/ 6210 h 11138"/>
                <a:gd name="connsiteX35" fmla="*/ 434 w 10014"/>
                <a:gd name="connsiteY35" fmla="*/ 6281 h 11138"/>
                <a:gd name="connsiteX36" fmla="*/ 302 w 10014"/>
                <a:gd name="connsiteY36" fmla="*/ 6348 h 11138"/>
                <a:gd name="connsiteX37" fmla="*/ 407 w 10014"/>
                <a:gd name="connsiteY37" fmla="*/ 6419 h 11138"/>
                <a:gd name="connsiteX38" fmla="*/ 4 w 10014"/>
                <a:gd name="connsiteY38" fmla="*/ 6503 h 11138"/>
                <a:gd name="connsiteX39" fmla="*/ 4 w 10014"/>
                <a:gd name="connsiteY39" fmla="*/ 6958 h 11138"/>
                <a:gd name="connsiteX40" fmla="*/ 538 w 10014"/>
                <a:gd name="connsiteY40" fmla="*/ 7002 h 11138"/>
                <a:gd name="connsiteX41" fmla="*/ 381 w 10014"/>
                <a:gd name="connsiteY41" fmla="*/ 7073 h 11138"/>
                <a:gd name="connsiteX42" fmla="*/ 565 w 10014"/>
                <a:gd name="connsiteY42" fmla="*/ 7126 h 11138"/>
                <a:gd name="connsiteX43" fmla="*/ 407 w 10014"/>
                <a:gd name="connsiteY43" fmla="*/ 7197 h 11138"/>
                <a:gd name="connsiteX44" fmla="*/ 591 w 10014"/>
                <a:gd name="connsiteY44" fmla="*/ 7268 h 11138"/>
                <a:gd name="connsiteX45" fmla="*/ 2673 w 10014"/>
                <a:gd name="connsiteY45" fmla="*/ 7321 h 11138"/>
                <a:gd name="connsiteX46" fmla="*/ 2227 w 10014"/>
                <a:gd name="connsiteY46" fmla="*/ 7389 h 11138"/>
                <a:gd name="connsiteX47" fmla="*/ 2101 w 10014"/>
                <a:gd name="connsiteY47" fmla="*/ 7460 h 11138"/>
                <a:gd name="connsiteX48" fmla="*/ 3559 w 10014"/>
                <a:gd name="connsiteY48" fmla="*/ 7531 h 11138"/>
                <a:gd name="connsiteX49" fmla="*/ 4366 w 10014"/>
                <a:gd name="connsiteY49" fmla="*/ 7584 h 11138"/>
                <a:gd name="connsiteX50" fmla="*/ 4052 w 10014"/>
                <a:gd name="connsiteY50" fmla="*/ 7655 h 11138"/>
                <a:gd name="connsiteX51" fmla="*/ 2022 w 10014"/>
                <a:gd name="connsiteY51" fmla="*/ 7726 h 11138"/>
                <a:gd name="connsiteX52" fmla="*/ 1708 w 10014"/>
                <a:gd name="connsiteY52" fmla="*/ 7780 h 11138"/>
                <a:gd name="connsiteX53" fmla="*/ 1267 w 10014"/>
                <a:gd name="connsiteY53" fmla="*/ 7851 h 11138"/>
                <a:gd name="connsiteX54" fmla="*/ 1472 w 10014"/>
                <a:gd name="connsiteY54" fmla="*/ 7918 h 11138"/>
                <a:gd name="connsiteX55" fmla="*/ 5483 w 10014"/>
                <a:gd name="connsiteY55" fmla="*/ 7989 h 11138"/>
                <a:gd name="connsiteX56" fmla="*/ 10014 w 10014"/>
                <a:gd name="connsiteY56" fmla="*/ 8043 h 11138"/>
                <a:gd name="connsiteX57" fmla="*/ 4183 w 10014"/>
                <a:gd name="connsiteY57" fmla="*/ 8114 h 11138"/>
                <a:gd name="connsiteX58" fmla="*/ 1760 w 10014"/>
                <a:gd name="connsiteY58" fmla="*/ 8185 h 11138"/>
                <a:gd name="connsiteX59" fmla="*/ 1320 w 10014"/>
                <a:gd name="connsiteY59" fmla="*/ 8238 h 11138"/>
                <a:gd name="connsiteX60" fmla="*/ 4419 w 10014"/>
                <a:gd name="connsiteY60" fmla="*/ 8309 h 11138"/>
                <a:gd name="connsiteX61" fmla="*/ 4288 w 10014"/>
                <a:gd name="connsiteY61" fmla="*/ 8377 h 11138"/>
                <a:gd name="connsiteX62" fmla="*/ 1524 w 10014"/>
                <a:gd name="connsiteY62" fmla="*/ 8430 h 11138"/>
                <a:gd name="connsiteX63" fmla="*/ 512 w 10014"/>
                <a:gd name="connsiteY63" fmla="*/ 8501 h 11138"/>
                <a:gd name="connsiteX64" fmla="*/ 1058 w 10014"/>
                <a:gd name="connsiteY64" fmla="*/ 8572 h 11138"/>
                <a:gd name="connsiteX65" fmla="*/ 276 w 10014"/>
                <a:gd name="connsiteY65" fmla="*/ 8643 h 11138"/>
                <a:gd name="connsiteX66" fmla="*/ 3559 w 10014"/>
                <a:gd name="connsiteY66" fmla="*/ 8696 h 11138"/>
                <a:gd name="connsiteX67" fmla="*/ 407 w 10014"/>
                <a:gd name="connsiteY67" fmla="*/ 8767 h 11138"/>
                <a:gd name="connsiteX68" fmla="*/ 2279 w 10014"/>
                <a:gd name="connsiteY68" fmla="*/ 8838 h 11138"/>
                <a:gd name="connsiteX69" fmla="*/ 302 w 10014"/>
                <a:gd name="connsiteY69" fmla="*/ 8888 h 11138"/>
                <a:gd name="connsiteX70" fmla="*/ 276 w 10014"/>
                <a:gd name="connsiteY70" fmla="*/ 8959 h 11138"/>
                <a:gd name="connsiteX71" fmla="*/ 538 w 10014"/>
                <a:gd name="connsiteY71" fmla="*/ 9030 h 11138"/>
                <a:gd name="connsiteX72" fmla="*/ 329 w 10014"/>
                <a:gd name="connsiteY72" fmla="*/ 9101 h 11138"/>
                <a:gd name="connsiteX73" fmla="*/ 171 w 10014"/>
                <a:gd name="connsiteY73" fmla="*/ 9226 h 11138"/>
                <a:gd name="connsiteX74" fmla="*/ 302 w 10014"/>
                <a:gd name="connsiteY74" fmla="*/ 9297 h 11138"/>
                <a:gd name="connsiteX75" fmla="*/ 381 w 10014"/>
                <a:gd name="connsiteY75" fmla="*/ 9350 h 11138"/>
                <a:gd name="connsiteX76" fmla="*/ 591 w 10014"/>
                <a:gd name="connsiteY76" fmla="*/ 9488 h 11138"/>
                <a:gd name="connsiteX77" fmla="*/ 690 w 10014"/>
                <a:gd name="connsiteY77" fmla="*/ 9542 h 11138"/>
                <a:gd name="connsiteX78" fmla="*/ 2227 w 10014"/>
                <a:gd name="connsiteY78" fmla="*/ 9560 h 11138"/>
                <a:gd name="connsiteX79" fmla="*/ 2856 w 10014"/>
                <a:gd name="connsiteY79" fmla="*/ 9613 h 11138"/>
                <a:gd name="connsiteX80" fmla="*/ 486 w 10014"/>
                <a:gd name="connsiteY80" fmla="*/ 9684 h 11138"/>
                <a:gd name="connsiteX81" fmla="*/ 329 w 10014"/>
                <a:gd name="connsiteY81" fmla="*/ 9755 h 11138"/>
                <a:gd name="connsiteX82" fmla="*/ 538 w 10014"/>
                <a:gd name="connsiteY82" fmla="*/ 9808 h 11138"/>
                <a:gd name="connsiteX83" fmla="*/ 769 w 10014"/>
                <a:gd name="connsiteY83" fmla="*/ 9879 h 11138"/>
                <a:gd name="connsiteX84" fmla="*/ 717 w 10014"/>
                <a:gd name="connsiteY84" fmla="*/ 9947 h 11138"/>
                <a:gd name="connsiteX85" fmla="*/ 1136 w 10014"/>
                <a:gd name="connsiteY85" fmla="*/ 10000 h 11138"/>
                <a:gd name="connsiteX86" fmla="*/ 3287 w 10014"/>
                <a:gd name="connsiteY86" fmla="*/ 10014 h 11138"/>
                <a:gd name="connsiteX87" fmla="*/ 3940 w 10014"/>
                <a:gd name="connsiteY87" fmla="*/ 10106 h 11138"/>
                <a:gd name="connsiteX88" fmla="*/ 4958 w 10014"/>
                <a:gd name="connsiteY88" fmla="*/ 10155 h 11138"/>
                <a:gd name="connsiteX89" fmla="*/ 3480 w 10014"/>
                <a:gd name="connsiteY89" fmla="*/ 10229 h 11138"/>
                <a:gd name="connsiteX90" fmla="*/ 4152 w 10014"/>
                <a:gd name="connsiteY90" fmla="*/ 10283 h 11138"/>
                <a:gd name="connsiteX91" fmla="*/ 3903 w 10014"/>
                <a:gd name="connsiteY91" fmla="*/ 10332 h 11138"/>
                <a:gd name="connsiteX92" fmla="*/ 2386 w 10014"/>
                <a:gd name="connsiteY92" fmla="*/ 10430 h 11138"/>
                <a:gd name="connsiteX93" fmla="*/ 503 w 10014"/>
                <a:gd name="connsiteY93" fmla="*/ 10943 h 11138"/>
                <a:gd name="connsiteX94" fmla="*/ 62 w 10014"/>
                <a:gd name="connsiteY94" fmla="*/ 11138 h 11138"/>
                <a:gd name="connsiteX95" fmla="*/ 14 w 10014"/>
                <a:gd name="connsiteY95" fmla="*/ 0 h 11138"/>
                <a:gd name="connsiteX0" fmla="*/ 14 w 10014"/>
                <a:gd name="connsiteY0" fmla="*/ 0 h 10955"/>
                <a:gd name="connsiteX1" fmla="*/ 6034 w 10014"/>
                <a:gd name="connsiteY1" fmla="*/ 0 h 10955"/>
                <a:gd name="connsiteX2" fmla="*/ 6134 w 10014"/>
                <a:gd name="connsiteY2" fmla="*/ 71 h 10955"/>
                <a:gd name="connsiteX3" fmla="*/ 7854 w 10014"/>
                <a:gd name="connsiteY3" fmla="*/ 142 h 10955"/>
                <a:gd name="connsiteX4" fmla="*/ 6967 w 10014"/>
                <a:gd name="connsiteY4" fmla="*/ 195 h 10955"/>
                <a:gd name="connsiteX5" fmla="*/ 6107 w 10014"/>
                <a:gd name="connsiteY5" fmla="*/ 266 h 10955"/>
                <a:gd name="connsiteX6" fmla="*/ 5981 w 10014"/>
                <a:gd name="connsiteY6" fmla="*/ 334 h 10955"/>
                <a:gd name="connsiteX7" fmla="*/ 6060 w 10014"/>
                <a:gd name="connsiteY7" fmla="*/ 405 h 10955"/>
                <a:gd name="connsiteX8" fmla="*/ 5069 w 10014"/>
                <a:gd name="connsiteY8" fmla="*/ 458 h 10955"/>
                <a:gd name="connsiteX9" fmla="*/ 900 w 10014"/>
                <a:gd name="connsiteY9" fmla="*/ 529 h 10955"/>
                <a:gd name="connsiteX10" fmla="*/ 1005 w 10014"/>
                <a:gd name="connsiteY10" fmla="*/ 600 h 10955"/>
                <a:gd name="connsiteX11" fmla="*/ 1293 w 10014"/>
                <a:gd name="connsiteY11" fmla="*/ 654 h 10955"/>
                <a:gd name="connsiteX12" fmla="*/ 1031 w 10014"/>
                <a:gd name="connsiteY12" fmla="*/ 725 h 10955"/>
                <a:gd name="connsiteX13" fmla="*/ 1996 w 10014"/>
                <a:gd name="connsiteY13" fmla="*/ 792 h 10955"/>
                <a:gd name="connsiteX14" fmla="*/ 2437 w 10014"/>
                <a:gd name="connsiteY14" fmla="*/ 863 h 10955"/>
                <a:gd name="connsiteX15" fmla="*/ 25 w 10014"/>
                <a:gd name="connsiteY15" fmla="*/ 890 h 10955"/>
                <a:gd name="connsiteX16" fmla="*/ 15 w 10014"/>
                <a:gd name="connsiteY16" fmla="*/ 2922 h 10955"/>
                <a:gd name="connsiteX17" fmla="*/ 1734 w 10014"/>
                <a:gd name="connsiteY17" fmla="*/ 3016 h 10955"/>
                <a:gd name="connsiteX18" fmla="*/ 5614 w 10014"/>
                <a:gd name="connsiteY18" fmla="*/ 3087 h 10955"/>
                <a:gd name="connsiteX19" fmla="*/ 1267 w 10014"/>
                <a:gd name="connsiteY19" fmla="*/ 3140 h 10955"/>
                <a:gd name="connsiteX20" fmla="*/ 14 w 10014"/>
                <a:gd name="connsiteY20" fmla="*/ 3214 h 10955"/>
                <a:gd name="connsiteX21" fmla="*/ 4 w 10014"/>
                <a:gd name="connsiteY21" fmla="*/ 4031 h 10955"/>
                <a:gd name="connsiteX22" fmla="*/ 743 w 10014"/>
                <a:gd name="connsiteY22" fmla="*/ 4128 h 10955"/>
                <a:gd name="connsiteX23" fmla="*/ 769 w 10014"/>
                <a:gd name="connsiteY23" fmla="*/ 4199 h 10955"/>
                <a:gd name="connsiteX24" fmla="*/ 900 w 10014"/>
                <a:gd name="connsiteY24" fmla="*/ 4252 h 10955"/>
                <a:gd name="connsiteX25" fmla="*/ 4 w 10014"/>
                <a:gd name="connsiteY25" fmla="*/ 4329 h 10955"/>
                <a:gd name="connsiteX26" fmla="*/ 15 w 10014"/>
                <a:gd name="connsiteY26" fmla="*/ 5480 h 10955"/>
                <a:gd name="connsiteX27" fmla="*/ 407 w 10014"/>
                <a:gd name="connsiteY27" fmla="*/ 5503 h 10955"/>
                <a:gd name="connsiteX28" fmla="*/ 407 w 10014"/>
                <a:gd name="connsiteY28" fmla="*/ 5556 h 10955"/>
                <a:gd name="connsiteX29" fmla="*/ 250 w 10014"/>
                <a:gd name="connsiteY29" fmla="*/ 5627 h 10955"/>
                <a:gd name="connsiteX30" fmla="*/ 198 w 10014"/>
                <a:gd name="connsiteY30" fmla="*/ 5698 h 10955"/>
                <a:gd name="connsiteX31" fmla="*/ 119 w 10014"/>
                <a:gd name="connsiteY31" fmla="*/ 5769 h 10955"/>
                <a:gd name="connsiteX32" fmla="*/ 15 w 10014"/>
                <a:gd name="connsiteY32" fmla="*/ 5800 h 10955"/>
                <a:gd name="connsiteX33" fmla="*/ 15 w 10014"/>
                <a:gd name="connsiteY33" fmla="*/ 6197 h 10955"/>
                <a:gd name="connsiteX34" fmla="*/ 355 w 10014"/>
                <a:gd name="connsiteY34" fmla="*/ 6210 h 10955"/>
                <a:gd name="connsiteX35" fmla="*/ 434 w 10014"/>
                <a:gd name="connsiteY35" fmla="*/ 6281 h 10955"/>
                <a:gd name="connsiteX36" fmla="*/ 302 w 10014"/>
                <a:gd name="connsiteY36" fmla="*/ 6348 h 10955"/>
                <a:gd name="connsiteX37" fmla="*/ 407 w 10014"/>
                <a:gd name="connsiteY37" fmla="*/ 6419 h 10955"/>
                <a:gd name="connsiteX38" fmla="*/ 4 w 10014"/>
                <a:gd name="connsiteY38" fmla="*/ 6503 h 10955"/>
                <a:gd name="connsiteX39" fmla="*/ 4 w 10014"/>
                <a:gd name="connsiteY39" fmla="*/ 6958 h 10955"/>
                <a:gd name="connsiteX40" fmla="*/ 538 w 10014"/>
                <a:gd name="connsiteY40" fmla="*/ 7002 h 10955"/>
                <a:gd name="connsiteX41" fmla="*/ 381 w 10014"/>
                <a:gd name="connsiteY41" fmla="*/ 7073 h 10955"/>
                <a:gd name="connsiteX42" fmla="*/ 565 w 10014"/>
                <a:gd name="connsiteY42" fmla="*/ 7126 h 10955"/>
                <a:gd name="connsiteX43" fmla="*/ 407 w 10014"/>
                <a:gd name="connsiteY43" fmla="*/ 7197 h 10955"/>
                <a:gd name="connsiteX44" fmla="*/ 591 w 10014"/>
                <a:gd name="connsiteY44" fmla="*/ 7268 h 10955"/>
                <a:gd name="connsiteX45" fmla="*/ 2673 w 10014"/>
                <a:gd name="connsiteY45" fmla="*/ 7321 h 10955"/>
                <a:gd name="connsiteX46" fmla="*/ 2227 w 10014"/>
                <a:gd name="connsiteY46" fmla="*/ 7389 h 10955"/>
                <a:gd name="connsiteX47" fmla="*/ 2101 w 10014"/>
                <a:gd name="connsiteY47" fmla="*/ 7460 h 10955"/>
                <a:gd name="connsiteX48" fmla="*/ 3559 w 10014"/>
                <a:gd name="connsiteY48" fmla="*/ 7531 h 10955"/>
                <a:gd name="connsiteX49" fmla="*/ 4366 w 10014"/>
                <a:gd name="connsiteY49" fmla="*/ 7584 h 10955"/>
                <a:gd name="connsiteX50" fmla="*/ 4052 w 10014"/>
                <a:gd name="connsiteY50" fmla="*/ 7655 h 10955"/>
                <a:gd name="connsiteX51" fmla="*/ 2022 w 10014"/>
                <a:gd name="connsiteY51" fmla="*/ 7726 h 10955"/>
                <a:gd name="connsiteX52" fmla="*/ 1708 w 10014"/>
                <a:gd name="connsiteY52" fmla="*/ 7780 h 10955"/>
                <a:gd name="connsiteX53" fmla="*/ 1267 w 10014"/>
                <a:gd name="connsiteY53" fmla="*/ 7851 h 10955"/>
                <a:gd name="connsiteX54" fmla="*/ 1472 w 10014"/>
                <a:gd name="connsiteY54" fmla="*/ 7918 h 10955"/>
                <a:gd name="connsiteX55" fmla="*/ 5483 w 10014"/>
                <a:gd name="connsiteY55" fmla="*/ 7989 h 10955"/>
                <a:gd name="connsiteX56" fmla="*/ 10014 w 10014"/>
                <a:gd name="connsiteY56" fmla="*/ 8043 h 10955"/>
                <a:gd name="connsiteX57" fmla="*/ 4183 w 10014"/>
                <a:gd name="connsiteY57" fmla="*/ 8114 h 10955"/>
                <a:gd name="connsiteX58" fmla="*/ 1760 w 10014"/>
                <a:gd name="connsiteY58" fmla="*/ 8185 h 10955"/>
                <a:gd name="connsiteX59" fmla="*/ 1320 w 10014"/>
                <a:gd name="connsiteY59" fmla="*/ 8238 h 10955"/>
                <a:gd name="connsiteX60" fmla="*/ 4419 w 10014"/>
                <a:gd name="connsiteY60" fmla="*/ 8309 h 10955"/>
                <a:gd name="connsiteX61" fmla="*/ 4288 w 10014"/>
                <a:gd name="connsiteY61" fmla="*/ 8377 h 10955"/>
                <a:gd name="connsiteX62" fmla="*/ 1524 w 10014"/>
                <a:gd name="connsiteY62" fmla="*/ 8430 h 10955"/>
                <a:gd name="connsiteX63" fmla="*/ 512 w 10014"/>
                <a:gd name="connsiteY63" fmla="*/ 8501 h 10955"/>
                <a:gd name="connsiteX64" fmla="*/ 1058 w 10014"/>
                <a:gd name="connsiteY64" fmla="*/ 8572 h 10955"/>
                <a:gd name="connsiteX65" fmla="*/ 276 w 10014"/>
                <a:gd name="connsiteY65" fmla="*/ 8643 h 10955"/>
                <a:gd name="connsiteX66" fmla="*/ 3559 w 10014"/>
                <a:gd name="connsiteY66" fmla="*/ 8696 h 10955"/>
                <a:gd name="connsiteX67" fmla="*/ 407 w 10014"/>
                <a:gd name="connsiteY67" fmla="*/ 8767 h 10955"/>
                <a:gd name="connsiteX68" fmla="*/ 2279 w 10014"/>
                <a:gd name="connsiteY68" fmla="*/ 8838 h 10955"/>
                <a:gd name="connsiteX69" fmla="*/ 302 w 10014"/>
                <a:gd name="connsiteY69" fmla="*/ 8888 h 10955"/>
                <a:gd name="connsiteX70" fmla="*/ 276 w 10014"/>
                <a:gd name="connsiteY70" fmla="*/ 8959 h 10955"/>
                <a:gd name="connsiteX71" fmla="*/ 538 w 10014"/>
                <a:gd name="connsiteY71" fmla="*/ 9030 h 10955"/>
                <a:gd name="connsiteX72" fmla="*/ 329 w 10014"/>
                <a:gd name="connsiteY72" fmla="*/ 9101 h 10955"/>
                <a:gd name="connsiteX73" fmla="*/ 171 w 10014"/>
                <a:gd name="connsiteY73" fmla="*/ 9226 h 10955"/>
                <a:gd name="connsiteX74" fmla="*/ 302 w 10014"/>
                <a:gd name="connsiteY74" fmla="*/ 9297 h 10955"/>
                <a:gd name="connsiteX75" fmla="*/ 381 w 10014"/>
                <a:gd name="connsiteY75" fmla="*/ 9350 h 10955"/>
                <a:gd name="connsiteX76" fmla="*/ 591 w 10014"/>
                <a:gd name="connsiteY76" fmla="*/ 9488 h 10955"/>
                <a:gd name="connsiteX77" fmla="*/ 690 w 10014"/>
                <a:gd name="connsiteY77" fmla="*/ 9542 h 10955"/>
                <a:gd name="connsiteX78" fmla="*/ 2227 w 10014"/>
                <a:gd name="connsiteY78" fmla="*/ 9560 h 10955"/>
                <a:gd name="connsiteX79" fmla="*/ 2856 w 10014"/>
                <a:gd name="connsiteY79" fmla="*/ 9613 h 10955"/>
                <a:gd name="connsiteX80" fmla="*/ 486 w 10014"/>
                <a:gd name="connsiteY80" fmla="*/ 9684 h 10955"/>
                <a:gd name="connsiteX81" fmla="*/ 329 w 10014"/>
                <a:gd name="connsiteY81" fmla="*/ 9755 h 10955"/>
                <a:gd name="connsiteX82" fmla="*/ 538 w 10014"/>
                <a:gd name="connsiteY82" fmla="*/ 9808 h 10955"/>
                <a:gd name="connsiteX83" fmla="*/ 769 w 10014"/>
                <a:gd name="connsiteY83" fmla="*/ 9879 h 10955"/>
                <a:gd name="connsiteX84" fmla="*/ 717 w 10014"/>
                <a:gd name="connsiteY84" fmla="*/ 9947 h 10955"/>
                <a:gd name="connsiteX85" fmla="*/ 1136 w 10014"/>
                <a:gd name="connsiteY85" fmla="*/ 10000 h 10955"/>
                <a:gd name="connsiteX86" fmla="*/ 3287 w 10014"/>
                <a:gd name="connsiteY86" fmla="*/ 10014 h 10955"/>
                <a:gd name="connsiteX87" fmla="*/ 3940 w 10014"/>
                <a:gd name="connsiteY87" fmla="*/ 10106 h 10955"/>
                <a:gd name="connsiteX88" fmla="*/ 4958 w 10014"/>
                <a:gd name="connsiteY88" fmla="*/ 10155 h 10955"/>
                <a:gd name="connsiteX89" fmla="*/ 3480 w 10014"/>
                <a:gd name="connsiteY89" fmla="*/ 10229 h 10955"/>
                <a:gd name="connsiteX90" fmla="*/ 4152 w 10014"/>
                <a:gd name="connsiteY90" fmla="*/ 10283 h 10955"/>
                <a:gd name="connsiteX91" fmla="*/ 3903 w 10014"/>
                <a:gd name="connsiteY91" fmla="*/ 10332 h 10955"/>
                <a:gd name="connsiteX92" fmla="*/ 2386 w 10014"/>
                <a:gd name="connsiteY92" fmla="*/ 10430 h 10955"/>
                <a:gd name="connsiteX93" fmla="*/ 503 w 10014"/>
                <a:gd name="connsiteY93" fmla="*/ 10943 h 10955"/>
                <a:gd name="connsiteX94" fmla="*/ 100 w 10014"/>
                <a:gd name="connsiteY94" fmla="*/ 10955 h 10955"/>
                <a:gd name="connsiteX95" fmla="*/ 14 w 10014"/>
                <a:gd name="connsiteY95" fmla="*/ 0 h 10955"/>
                <a:gd name="connsiteX0" fmla="*/ 14 w 10014"/>
                <a:gd name="connsiteY0" fmla="*/ 0 h 10955"/>
                <a:gd name="connsiteX1" fmla="*/ 6034 w 10014"/>
                <a:gd name="connsiteY1" fmla="*/ 0 h 10955"/>
                <a:gd name="connsiteX2" fmla="*/ 6134 w 10014"/>
                <a:gd name="connsiteY2" fmla="*/ 71 h 10955"/>
                <a:gd name="connsiteX3" fmla="*/ 7854 w 10014"/>
                <a:gd name="connsiteY3" fmla="*/ 142 h 10955"/>
                <a:gd name="connsiteX4" fmla="*/ 6967 w 10014"/>
                <a:gd name="connsiteY4" fmla="*/ 195 h 10955"/>
                <a:gd name="connsiteX5" fmla="*/ 6107 w 10014"/>
                <a:gd name="connsiteY5" fmla="*/ 266 h 10955"/>
                <a:gd name="connsiteX6" fmla="*/ 5981 w 10014"/>
                <a:gd name="connsiteY6" fmla="*/ 334 h 10955"/>
                <a:gd name="connsiteX7" fmla="*/ 6060 w 10014"/>
                <a:gd name="connsiteY7" fmla="*/ 405 h 10955"/>
                <a:gd name="connsiteX8" fmla="*/ 5069 w 10014"/>
                <a:gd name="connsiteY8" fmla="*/ 458 h 10955"/>
                <a:gd name="connsiteX9" fmla="*/ 900 w 10014"/>
                <a:gd name="connsiteY9" fmla="*/ 529 h 10955"/>
                <a:gd name="connsiteX10" fmla="*/ 1005 w 10014"/>
                <a:gd name="connsiteY10" fmla="*/ 600 h 10955"/>
                <a:gd name="connsiteX11" fmla="*/ 1293 w 10014"/>
                <a:gd name="connsiteY11" fmla="*/ 654 h 10955"/>
                <a:gd name="connsiteX12" fmla="*/ 1031 w 10014"/>
                <a:gd name="connsiteY12" fmla="*/ 725 h 10955"/>
                <a:gd name="connsiteX13" fmla="*/ 1996 w 10014"/>
                <a:gd name="connsiteY13" fmla="*/ 792 h 10955"/>
                <a:gd name="connsiteX14" fmla="*/ 2437 w 10014"/>
                <a:gd name="connsiteY14" fmla="*/ 863 h 10955"/>
                <a:gd name="connsiteX15" fmla="*/ 25 w 10014"/>
                <a:gd name="connsiteY15" fmla="*/ 890 h 10955"/>
                <a:gd name="connsiteX16" fmla="*/ 15 w 10014"/>
                <a:gd name="connsiteY16" fmla="*/ 2922 h 10955"/>
                <a:gd name="connsiteX17" fmla="*/ 1734 w 10014"/>
                <a:gd name="connsiteY17" fmla="*/ 3016 h 10955"/>
                <a:gd name="connsiteX18" fmla="*/ 5614 w 10014"/>
                <a:gd name="connsiteY18" fmla="*/ 3087 h 10955"/>
                <a:gd name="connsiteX19" fmla="*/ 1267 w 10014"/>
                <a:gd name="connsiteY19" fmla="*/ 3140 h 10955"/>
                <a:gd name="connsiteX20" fmla="*/ 14 w 10014"/>
                <a:gd name="connsiteY20" fmla="*/ 3214 h 10955"/>
                <a:gd name="connsiteX21" fmla="*/ 4 w 10014"/>
                <a:gd name="connsiteY21" fmla="*/ 4031 h 10955"/>
                <a:gd name="connsiteX22" fmla="*/ 743 w 10014"/>
                <a:gd name="connsiteY22" fmla="*/ 4128 h 10955"/>
                <a:gd name="connsiteX23" fmla="*/ 769 w 10014"/>
                <a:gd name="connsiteY23" fmla="*/ 4199 h 10955"/>
                <a:gd name="connsiteX24" fmla="*/ 900 w 10014"/>
                <a:gd name="connsiteY24" fmla="*/ 4252 h 10955"/>
                <a:gd name="connsiteX25" fmla="*/ 4 w 10014"/>
                <a:gd name="connsiteY25" fmla="*/ 4329 h 10955"/>
                <a:gd name="connsiteX26" fmla="*/ 15 w 10014"/>
                <a:gd name="connsiteY26" fmla="*/ 5480 h 10955"/>
                <a:gd name="connsiteX27" fmla="*/ 407 w 10014"/>
                <a:gd name="connsiteY27" fmla="*/ 5503 h 10955"/>
                <a:gd name="connsiteX28" fmla="*/ 407 w 10014"/>
                <a:gd name="connsiteY28" fmla="*/ 5556 h 10955"/>
                <a:gd name="connsiteX29" fmla="*/ 250 w 10014"/>
                <a:gd name="connsiteY29" fmla="*/ 5627 h 10955"/>
                <a:gd name="connsiteX30" fmla="*/ 198 w 10014"/>
                <a:gd name="connsiteY30" fmla="*/ 5698 h 10955"/>
                <a:gd name="connsiteX31" fmla="*/ 119 w 10014"/>
                <a:gd name="connsiteY31" fmla="*/ 5769 h 10955"/>
                <a:gd name="connsiteX32" fmla="*/ 15 w 10014"/>
                <a:gd name="connsiteY32" fmla="*/ 5800 h 10955"/>
                <a:gd name="connsiteX33" fmla="*/ 15 w 10014"/>
                <a:gd name="connsiteY33" fmla="*/ 6197 h 10955"/>
                <a:gd name="connsiteX34" fmla="*/ 355 w 10014"/>
                <a:gd name="connsiteY34" fmla="*/ 6210 h 10955"/>
                <a:gd name="connsiteX35" fmla="*/ 434 w 10014"/>
                <a:gd name="connsiteY35" fmla="*/ 6281 h 10955"/>
                <a:gd name="connsiteX36" fmla="*/ 302 w 10014"/>
                <a:gd name="connsiteY36" fmla="*/ 6348 h 10955"/>
                <a:gd name="connsiteX37" fmla="*/ 407 w 10014"/>
                <a:gd name="connsiteY37" fmla="*/ 6419 h 10955"/>
                <a:gd name="connsiteX38" fmla="*/ 4 w 10014"/>
                <a:gd name="connsiteY38" fmla="*/ 6503 h 10955"/>
                <a:gd name="connsiteX39" fmla="*/ 4 w 10014"/>
                <a:gd name="connsiteY39" fmla="*/ 6958 h 10955"/>
                <a:gd name="connsiteX40" fmla="*/ 538 w 10014"/>
                <a:gd name="connsiteY40" fmla="*/ 7002 h 10955"/>
                <a:gd name="connsiteX41" fmla="*/ 381 w 10014"/>
                <a:gd name="connsiteY41" fmla="*/ 7073 h 10955"/>
                <a:gd name="connsiteX42" fmla="*/ 565 w 10014"/>
                <a:gd name="connsiteY42" fmla="*/ 7126 h 10955"/>
                <a:gd name="connsiteX43" fmla="*/ 407 w 10014"/>
                <a:gd name="connsiteY43" fmla="*/ 7197 h 10955"/>
                <a:gd name="connsiteX44" fmla="*/ 591 w 10014"/>
                <a:gd name="connsiteY44" fmla="*/ 7268 h 10955"/>
                <a:gd name="connsiteX45" fmla="*/ 2673 w 10014"/>
                <a:gd name="connsiteY45" fmla="*/ 7321 h 10955"/>
                <a:gd name="connsiteX46" fmla="*/ 2227 w 10014"/>
                <a:gd name="connsiteY46" fmla="*/ 7389 h 10955"/>
                <a:gd name="connsiteX47" fmla="*/ 2101 w 10014"/>
                <a:gd name="connsiteY47" fmla="*/ 7460 h 10955"/>
                <a:gd name="connsiteX48" fmla="*/ 3559 w 10014"/>
                <a:gd name="connsiteY48" fmla="*/ 7531 h 10955"/>
                <a:gd name="connsiteX49" fmla="*/ 4366 w 10014"/>
                <a:gd name="connsiteY49" fmla="*/ 7584 h 10955"/>
                <a:gd name="connsiteX50" fmla="*/ 4052 w 10014"/>
                <a:gd name="connsiteY50" fmla="*/ 7655 h 10955"/>
                <a:gd name="connsiteX51" fmla="*/ 2022 w 10014"/>
                <a:gd name="connsiteY51" fmla="*/ 7726 h 10955"/>
                <a:gd name="connsiteX52" fmla="*/ 1708 w 10014"/>
                <a:gd name="connsiteY52" fmla="*/ 7780 h 10955"/>
                <a:gd name="connsiteX53" fmla="*/ 1267 w 10014"/>
                <a:gd name="connsiteY53" fmla="*/ 7851 h 10955"/>
                <a:gd name="connsiteX54" fmla="*/ 1472 w 10014"/>
                <a:gd name="connsiteY54" fmla="*/ 7918 h 10955"/>
                <a:gd name="connsiteX55" fmla="*/ 5483 w 10014"/>
                <a:gd name="connsiteY55" fmla="*/ 7989 h 10955"/>
                <a:gd name="connsiteX56" fmla="*/ 10014 w 10014"/>
                <a:gd name="connsiteY56" fmla="*/ 8043 h 10955"/>
                <a:gd name="connsiteX57" fmla="*/ 4183 w 10014"/>
                <a:gd name="connsiteY57" fmla="*/ 8114 h 10955"/>
                <a:gd name="connsiteX58" fmla="*/ 1760 w 10014"/>
                <a:gd name="connsiteY58" fmla="*/ 8185 h 10955"/>
                <a:gd name="connsiteX59" fmla="*/ 1320 w 10014"/>
                <a:gd name="connsiteY59" fmla="*/ 8238 h 10955"/>
                <a:gd name="connsiteX60" fmla="*/ 4419 w 10014"/>
                <a:gd name="connsiteY60" fmla="*/ 8309 h 10955"/>
                <a:gd name="connsiteX61" fmla="*/ 4288 w 10014"/>
                <a:gd name="connsiteY61" fmla="*/ 8377 h 10955"/>
                <a:gd name="connsiteX62" fmla="*/ 1524 w 10014"/>
                <a:gd name="connsiteY62" fmla="*/ 8430 h 10955"/>
                <a:gd name="connsiteX63" fmla="*/ 512 w 10014"/>
                <a:gd name="connsiteY63" fmla="*/ 8501 h 10955"/>
                <a:gd name="connsiteX64" fmla="*/ 1058 w 10014"/>
                <a:gd name="connsiteY64" fmla="*/ 8572 h 10955"/>
                <a:gd name="connsiteX65" fmla="*/ 276 w 10014"/>
                <a:gd name="connsiteY65" fmla="*/ 8643 h 10955"/>
                <a:gd name="connsiteX66" fmla="*/ 3559 w 10014"/>
                <a:gd name="connsiteY66" fmla="*/ 8696 h 10955"/>
                <a:gd name="connsiteX67" fmla="*/ 407 w 10014"/>
                <a:gd name="connsiteY67" fmla="*/ 8767 h 10955"/>
                <a:gd name="connsiteX68" fmla="*/ 2279 w 10014"/>
                <a:gd name="connsiteY68" fmla="*/ 8838 h 10955"/>
                <a:gd name="connsiteX69" fmla="*/ 302 w 10014"/>
                <a:gd name="connsiteY69" fmla="*/ 8888 h 10955"/>
                <a:gd name="connsiteX70" fmla="*/ 276 w 10014"/>
                <a:gd name="connsiteY70" fmla="*/ 8959 h 10955"/>
                <a:gd name="connsiteX71" fmla="*/ 538 w 10014"/>
                <a:gd name="connsiteY71" fmla="*/ 9030 h 10955"/>
                <a:gd name="connsiteX72" fmla="*/ 329 w 10014"/>
                <a:gd name="connsiteY72" fmla="*/ 9101 h 10955"/>
                <a:gd name="connsiteX73" fmla="*/ 171 w 10014"/>
                <a:gd name="connsiteY73" fmla="*/ 9226 h 10955"/>
                <a:gd name="connsiteX74" fmla="*/ 302 w 10014"/>
                <a:gd name="connsiteY74" fmla="*/ 9297 h 10955"/>
                <a:gd name="connsiteX75" fmla="*/ 381 w 10014"/>
                <a:gd name="connsiteY75" fmla="*/ 9350 h 10955"/>
                <a:gd name="connsiteX76" fmla="*/ 591 w 10014"/>
                <a:gd name="connsiteY76" fmla="*/ 9488 h 10955"/>
                <a:gd name="connsiteX77" fmla="*/ 690 w 10014"/>
                <a:gd name="connsiteY77" fmla="*/ 9542 h 10955"/>
                <a:gd name="connsiteX78" fmla="*/ 2227 w 10014"/>
                <a:gd name="connsiteY78" fmla="*/ 9560 h 10955"/>
                <a:gd name="connsiteX79" fmla="*/ 2856 w 10014"/>
                <a:gd name="connsiteY79" fmla="*/ 9613 h 10955"/>
                <a:gd name="connsiteX80" fmla="*/ 486 w 10014"/>
                <a:gd name="connsiteY80" fmla="*/ 9684 h 10955"/>
                <a:gd name="connsiteX81" fmla="*/ 329 w 10014"/>
                <a:gd name="connsiteY81" fmla="*/ 9755 h 10955"/>
                <a:gd name="connsiteX82" fmla="*/ 538 w 10014"/>
                <a:gd name="connsiteY82" fmla="*/ 9808 h 10955"/>
                <a:gd name="connsiteX83" fmla="*/ 769 w 10014"/>
                <a:gd name="connsiteY83" fmla="*/ 9879 h 10955"/>
                <a:gd name="connsiteX84" fmla="*/ 717 w 10014"/>
                <a:gd name="connsiteY84" fmla="*/ 9947 h 10955"/>
                <a:gd name="connsiteX85" fmla="*/ 1136 w 10014"/>
                <a:gd name="connsiteY85" fmla="*/ 10000 h 10955"/>
                <a:gd name="connsiteX86" fmla="*/ 3287 w 10014"/>
                <a:gd name="connsiteY86" fmla="*/ 10014 h 10955"/>
                <a:gd name="connsiteX87" fmla="*/ 3940 w 10014"/>
                <a:gd name="connsiteY87" fmla="*/ 10106 h 10955"/>
                <a:gd name="connsiteX88" fmla="*/ 4958 w 10014"/>
                <a:gd name="connsiteY88" fmla="*/ 10155 h 10955"/>
                <a:gd name="connsiteX89" fmla="*/ 3480 w 10014"/>
                <a:gd name="connsiteY89" fmla="*/ 10229 h 10955"/>
                <a:gd name="connsiteX90" fmla="*/ 4152 w 10014"/>
                <a:gd name="connsiteY90" fmla="*/ 10283 h 10955"/>
                <a:gd name="connsiteX91" fmla="*/ 3903 w 10014"/>
                <a:gd name="connsiteY91" fmla="*/ 10332 h 10955"/>
                <a:gd name="connsiteX92" fmla="*/ 2386 w 10014"/>
                <a:gd name="connsiteY92" fmla="*/ 10430 h 10955"/>
                <a:gd name="connsiteX93" fmla="*/ 503 w 10014"/>
                <a:gd name="connsiteY93" fmla="*/ 10943 h 10955"/>
                <a:gd name="connsiteX94" fmla="*/ 52 w 10014"/>
                <a:gd name="connsiteY94" fmla="*/ 10955 h 10955"/>
                <a:gd name="connsiteX95" fmla="*/ 14 w 10014"/>
                <a:gd name="connsiteY95" fmla="*/ 0 h 10955"/>
                <a:gd name="connsiteX0" fmla="*/ 14 w 10014"/>
                <a:gd name="connsiteY0" fmla="*/ 0 h 10955"/>
                <a:gd name="connsiteX1" fmla="*/ 6034 w 10014"/>
                <a:gd name="connsiteY1" fmla="*/ 0 h 10955"/>
                <a:gd name="connsiteX2" fmla="*/ 6134 w 10014"/>
                <a:gd name="connsiteY2" fmla="*/ 71 h 10955"/>
                <a:gd name="connsiteX3" fmla="*/ 7854 w 10014"/>
                <a:gd name="connsiteY3" fmla="*/ 142 h 10955"/>
                <a:gd name="connsiteX4" fmla="*/ 6967 w 10014"/>
                <a:gd name="connsiteY4" fmla="*/ 195 h 10955"/>
                <a:gd name="connsiteX5" fmla="*/ 6107 w 10014"/>
                <a:gd name="connsiteY5" fmla="*/ 266 h 10955"/>
                <a:gd name="connsiteX6" fmla="*/ 5981 w 10014"/>
                <a:gd name="connsiteY6" fmla="*/ 334 h 10955"/>
                <a:gd name="connsiteX7" fmla="*/ 6060 w 10014"/>
                <a:gd name="connsiteY7" fmla="*/ 405 h 10955"/>
                <a:gd name="connsiteX8" fmla="*/ 5069 w 10014"/>
                <a:gd name="connsiteY8" fmla="*/ 458 h 10955"/>
                <a:gd name="connsiteX9" fmla="*/ 900 w 10014"/>
                <a:gd name="connsiteY9" fmla="*/ 529 h 10955"/>
                <a:gd name="connsiteX10" fmla="*/ 1005 w 10014"/>
                <a:gd name="connsiteY10" fmla="*/ 600 h 10955"/>
                <a:gd name="connsiteX11" fmla="*/ 1293 w 10014"/>
                <a:gd name="connsiteY11" fmla="*/ 654 h 10955"/>
                <a:gd name="connsiteX12" fmla="*/ 1031 w 10014"/>
                <a:gd name="connsiteY12" fmla="*/ 725 h 10955"/>
                <a:gd name="connsiteX13" fmla="*/ 1996 w 10014"/>
                <a:gd name="connsiteY13" fmla="*/ 792 h 10955"/>
                <a:gd name="connsiteX14" fmla="*/ 2437 w 10014"/>
                <a:gd name="connsiteY14" fmla="*/ 863 h 10955"/>
                <a:gd name="connsiteX15" fmla="*/ 25 w 10014"/>
                <a:gd name="connsiteY15" fmla="*/ 890 h 10955"/>
                <a:gd name="connsiteX16" fmla="*/ 15 w 10014"/>
                <a:gd name="connsiteY16" fmla="*/ 2922 h 10955"/>
                <a:gd name="connsiteX17" fmla="*/ 1734 w 10014"/>
                <a:gd name="connsiteY17" fmla="*/ 3016 h 10955"/>
                <a:gd name="connsiteX18" fmla="*/ 5614 w 10014"/>
                <a:gd name="connsiteY18" fmla="*/ 3087 h 10955"/>
                <a:gd name="connsiteX19" fmla="*/ 1267 w 10014"/>
                <a:gd name="connsiteY19" fmla="*/ 3140 h 10955"/>
                <a:gd name="connsiteX20" fmla="*/ 14 w 10014"/>
                <a:gd name="connsiteY20" fmla="*/ 3214 h 10955"/>
                <a:gd name="connsiteX21" fmla="*/ 4 w 10014"/>
                <a:gd name="connsiteY21" fmla="*/ 4031 h 10955"/>
                <a:gd name="connsiteX22" fmla="*/ 743 w 10014"/>
                <a:gd name="connsiteY22" fmla="*/ 4128 h 10955"/>
                <a:gd name="connsiteX23" fmla="*/ 769 w 10014"/>
                <a:gd name="connsiteY23" fmla="*/ 4199 h 10955"/>
                <a:gd name="connsiteX24" fmla="*/ 900 w 10014"/>
                <a:gd name="connsiteY24" fmla="*/ 4252 h 10955"/>
                <a:gd name="connsiteX25" fmla="*/ 4 w 10014"/>
                <a:gd name="connsiteY25" fmla="*/ 4329 h 10955"/>
                <a:gd name="connsiteX26" fmla="*/ 15 w 10014"/>
                <a:gd name="connsiteY26" fmla="*/ 5480 h 10955"/>
                <a:gd name="connsiteX27" fmla="*/ 407 w 10014"/>
                <a:gd name="connsiteY27" fmla="*/ 5503 h 10955"/>
                <a:gd name="connsiteX28" fmla="*/ 407 w 10014"/>
                <a:gd name="connsiteY28" fmla="*/ 5556 h 10955"/>
                <a:gd name="connsiteX29" fmla="*/ 250 w 10014"/>
                <a:gd name="connsiteY29" fmla="*/ 5627 h 10955"/>
                <a:gd name="connsiteX30" fmla="*/ 198 w 10014"/>
                <a:gd name="connsiteY30" fmla="*/ 5698 h 10955"/>
                <a:gd name="connsiteX31" fmla="*/ 119 w 10014"/>
                <a:gd name="connsiteY31" fmla="*/ 5769 h 10955"/>
                <a:gd name="connsiteX32" fmla="*/ 15 w 10014"/>
                <a:gd name="connsiteY32" fmla="*/ 5800 h 10955"/>
                <a:gd name="connsiteX33" fmla="*/ 15 w 10014"/>
                <a:gd name="connsiteY33" fmla="*/ 6197 h 10955"/>
                <a:gd name="connsiteX34" fmla="*/ 355 w 10014"/>
                <a:gd name="connsiteY34" fmla="*/ 6210 h 10955"/>
                <a:gd name="connsiteX35" fmla="*/ 434 w 10014"/>
                <a:gd name="connsiteY35" fmla="*/ 6281 h 10955"/>
                <a:gd name="connsiteX36" fmla="*/ 302 w 10014"/>
                <a:gd name="connsiteY36" fmla="*/ 6348 h 10955"/>
                <a:gd name="connsiteX37" fmla="*/ 407 w 10014"/>
                <a:gd name="connsiteY37" fmla="*/ 6419 h 10955"/>
                <a:gd name="connsiteX38" fmla="*/ 4 w 10014"/>
                <a:gd name="connsiteY38" fmla="*/ 6503 h 10955"/>
                <a:gd name="connsiteX39" fmla="*/ 4 w 10014"/>
                <a:gd name="connsiteY39" fmla="*/ 6958 h 10955"/>
                <a:gd name="connsiteX40" fmla="*/ 538 w 10014"/>
                <a:gd name="connsiteY40" fmla="*/ 7002 h 10955"/>
                <a:gd name="connsiteX41" fmla="*/ 381 w 10014"/>
                <a:gd name="connsiteY41" fmla="*/ 7073 h 10955"/>
                <a:gd name="connsiteX42" fmla="*/ 565 w 10014"/>
                <a:gd name="connsiteY42" fmla="*/ 7126 h 10955"/>
                <a:gd name="connsiteX43" fmla="*/ 407 w 10014"/>
                <a:gd name="connsiteY43" fmla="*/ 7197 h 10955"/>
                <a:gd name="connsiteX44" fmla="*/ 591 w 10014"/>
                <a:gd name="connsiteY44" fmla="*/ 7268 h 10955"/>
                <a:gd name="connsiteX45" fmla="*/ 2673 w 10014"/>
                <a:gd name="connsiteY45" fmla="*/ 7321 h 10955"/>
                <a:gd name="connsiteX46" fmla="*/ 2227 w 10014"/>
                <a:gd name="connsiteY46" fmla="*/ 7389 h 10955"/>
                <a:gd name="connsiteX47" fmla="*/ 2101 w 10014"/>
                <a:gd name="connsiteY47" fmla="*/ 7460 h 10955"/>
                <a:gd name="connsiteX48" fmla="*/ 3559 w 10014"/>
                <a:gd name="connsiteY48" fmla="*/ 7531 h 10955"/>
                <a:gd name="connsiteX49" fmla="*/ 4366 w 10014"/>
                <a:gd name="connsiteY49" fmla="*/ 7584 h 10955"/>
                <a:gd name="connsiteX50" fmla="*/ 4052 w 10014"/>
                <a:gd name="connsiteY50" fmla="*/ 7655 h 10955"/>
                <a:gd name="connsiteX51" fmla="*/ 2022 w 10014"/>
                <a:gd name="connsiteY51" fmla="*/ 7726 h 10955"/>
                <a:gd name="connsiteX52" fmla="*/ 1708 w 10014"/>
                <a:gd name="connsiteY52" fmla="*/ 7780 h 10955"/>
                <a:gd name="connsiteX53" fmla="*/ 1267 w 10014"/>
                <a:gd name="connsiteY53" fmla="*/ 7851 h 10955"/>
                <a:gd name="connsiteX54" fmla="*/ 1472 w 10014"/>
                <a:gd name="connsiteY54" fmla="*/ 7918 h 10955"/>
                <a:gd name="connsiteX55" fmla="*/ 5483 w 10014"/>
                <a:gd name="connsiteY55" fmla="*/ 7989 h 10955"/>
                <a:gd name="connsiteX56" fmla="*/ 10014 w 10014"/>
                <a:gd name="connsiteY56" fmla="*/ 8043 h 10955"/>
                <a:gd name="connsiteX57" fmla="*/ 4183 w 10014"/>
                <a:gd name="connsiteY57" fmla="*/ 8114 h 10955"/>
                <a:gd name="connsiteX58" fmla="*/ 1760 w 10014"/>
                <a:gd name="connsiteY58" fmla="*/ 8185 h 10955"/>
                <a:gd name="connsiteX59" fmla="*/ 1320 w 10014"/>
                <a:gd name="connsiteY59" fmla="*/ 8238 h 10955"/>
                <a:gd name="connsiteX60" fmla="*/ 4419 w 10014"/>
                <a:gd name="connsiteY60" fmla="*/ 8309 h 10955"/>
                <a:gd name="connsiteX61" fmla="*/ 4288 w 10014"/>
                <a:gd name="connsiteY61" fmla="*/ 8377 h 10955"/>
                <a:gd name="connsiteX62" fmla="*/ 1524 w 10014"/>
                <a:gd name="connsiteY62" fmla="*/ 8430 h 10955"/>
                <a:gd name="connsiteX63" fmla="*/ 512 w 10014"/>
                <a:gd name="connsiteY63" fmla="*/ 8501 h 10955"/>
                <a:gd name="connsiteX64" fmla="*/ 1058 w 10014"/>
                <a:gd name="connsiteY64" fmla="*/ 8572 h 10955"/>
                <a:gd name="connsiteX65" fmla="*/ 276 w 10014"/>
                <a:gd name="connsiteY65" fmla="*/ 8643 h 10955"/>
                <a:gd name="connsiteX66" fmla="*/ 3559 w 10014"/>
                <a:gd name="connsiteY66" fmla="*/ 8696 h 10955"/>
                <a:gd name="connsiteX67" fmla="*/ 407 w 10014"/>
                <a:gd name="connsiteY67" fmla="*/ 8767 h 10955"/>
                <a:gd name="connsiteX68" fmla="*/ 2279 w 10014"/>
                <a:gd name="connsiteY68" fmla="*/ 8838 h 10955"/>
                <a:gd name="connsiteX69" fmla="*/ 302 w 10014"/>
                <a:gd name="connsiteY69" fmla="*/ 8888 h 10955"/>
                <a:gd name="connsiteX70" fmla="*/ 276 w 10014"/>
                <a:gd name="connsiteY70" fmla="*/ 8959 h 10955"/>
                <a:gd name="connsiteX71" fmla="*/ 538 w 10014"/>
                <a:gd name="connsiteY71" fmla="*/ 9030 h 10955"/>
                <a:gd name="connsiteX72" fmla="*/ 329 w 10014"/>
                <a:gd name="connsiteY72" fmla="*/ 9101 h 10955"/>
                <a:gd name="connsiteX73" fmla="*/ 171 w 10014"/>
                <a:gd name="connsiteY73" fmla="*/ 9226 h 10955"/>
                <a:gd name="connsiteX74" fmla="*/ 302 w 10014"/>
                <a:gd name="connsiteY74" fmla="*/ 9297 h 10955"/>
                <a:gd name="connsiteX75" fmla="*/ 381 w 10014"/>
                <a:gd name="connsiteY75" fmla="*/ 9350 h 10955"/>
                <a:gd name="connsiteX76" fmla="*/ 591 w 10014"/>
                <a:gd name="connsiteY76" fmla="*/ 9488 h 10955"/>
                <a:gd name="connsiteX77" fmla="*/ 690 w 10014"/>
                <a:gd name="connsiteY77" fmla="*/ 9542 h 10955"/>
                <a:gd name="connsiteX78" fmla="*/ 2227 w 10014"/>
                <a:gd name="connsiteY78" fmla="*/ 9560 h 10955"/>
                <a:gd name="connsiteX79" fmla="*/ 2856 w 10014"/>
                <a:gd name="connsiteY79" fmla="*/ 9613 h 10955"/>
                <a:gd name="connsiteX80" fmla="*/ 486 w 10014"/>
                <a:gd name="connsiteY80" fmla="*/ 9684 h 10955"/>
                <a:gd name="connsiteX81" fmla="*/ 329 w 10014"/>
                <a:gd name="connsiteY81" fmla="*/ 9755 h 10955"/>
                <a:gd name="connsiteX82" fmla="*/ 538 w 10014"/>
                <a:gd name="connsiteY82" fmla="*/ 9808 h 10955"/>
                <a:gd name="connsiteX83" fmla="*/ 769 w 10014"/>
                <a:gd name="connsiteY83" fmla="*/ 9879 h 10955"/>
                <a:gd name="connsiteX84" fmla="*/ 717 w 10014"/>
                <a:gd name="connsiteY84" fmla="*/ 9947 h 10955"/>
                <a:gd name="connsiteX85" fmla="*/ 1136 w 10014"/>
                <a:gd name="connsiteY85" fmla="*/ 10000 h 10955"/>
                <a:gd name="connsiteX86" fmla="*/ 3287 w 10014"/>
                <a:gd name="connsiteY86" fmla="*/ 10014 h 10955"/>
                <a:gd name="connsiteX87" fmla="*/ 3940 w 10014"/>
                <a:gd name="connsiteY87" fmla="*/ 10106 h 10955"/>
                <a:gd name="connsiteX88" fmla="*/ 4958 w 10014"/>
                <a:gd name="connsiteY88" fmla="*/ 10155 h 10955"/>
                <a:gd name="connsiteX89" fmla="*/ 3480 w 10014"/>
                <a:gd name="connsiteY89" fmla="*/ 10229 h 10955"/>
                <a:gd name="connsiteX90" fmla="*/ 4152 w 10014"/>
                <a:gd name="connsiteY90" fmla="*/ 10283 h 10955"/>
                <a:gd name="connsiteX91" fmla="*/ 3903 w 10014"/>
                <a:gd name="connsiteY91" fmla="*/ 10332 h 10955"/>
                <a:gd name="connsiteX92" fmla="*/ 2386 w 10014"/>
                <a:gd name="connsiteY92" fmla="*/ 10430 h 10955"/>
                <a:gd name="connsiteX93" fmla="*/ 983 w 10014"/>
                <a:gd name="connsiteY93" fmla="*/ 10815 h 10955"/>
                <a:gd name="connsiteX94" fmla="*/ 503 w 10014"/>
                <a:gd name="connsiteY94" fmla="*/ 10943 h 10955"/>
                <a:gd name="connsiteX95" fmla="*/ 52 w 10014"/>
                <a:gd name="connsiteY95" fmla="*/ 10955 h 10955"/>
                <a:gd name="connsiteX96" fmla="*/ 14 w 10014"/>
                <a:gd name="connsiteY96" fmla="*/ 0 h 10955"/>
                <a:gd name="connsiteX0" fmla="*/ 14 w 10014"/>
                <a:gd name="connsiteY0" fmla="*/ 0 h 10955"/>
                <a:gd name="connsiteX1" fmla="*/ 6034 w 10014"/>
                <a:gd name="connsiteY1" fmla="*/ 0 h 10955"/>
                <a:gd name="connsiteX2" fmla="*/ 6134 w 10014"/>
                <a:gd name="connsiteY2" fmla="*/ 71 h 10955"/>
                <a:gd name="connsiteX3" fmla="*/ 7854 w 10014"/>
                <a:gd name="connsiteY3" fmla="*/ 142 h 10955"/>
                <a:gd name="connsiteX4" fmla="*/ 6967 w 10014"/>
                <a:gd name="connsiteY4" fmla="*/ 195 h 10955"/>
                <a:gd name="connsiteX5" fmla="*/ 6107 w 10014"/>
                <a:gd name="connsiteY5" fmla="*/ 266 h 10955"/>
                <a:gd name="connsiteX6" fmla="*/ 5981 w 10014"/>
                <a:gd name="connsiteY6" fmla="*/ 334 h 10955"/>
                <a:gd name="connsiteX7" fmla="*/ 6060 w 10014"/>
                <a:gd name="connsiteY7" fmla="*/ 405 h 10955"/>
                <a:gd name="connsiteX8" fmla="*/ 5069 w 10014"/>
                <a:gd name="connsiteY8" fmla="*/ 458 h 10955"/>
                <a:gd name="connsiteX9" fmla="*/ 900 w 10014"/>
                <a:gd name="connsiteY9" fmla="*/ 529 h 10955"/>
                <a:gd name="connsiteX10" fmla="*/ 1005 w 10014"/>
                <a:gd name="connsiteY10" fmla="*/ 600 h 10955"/>
                <a:gd name="connsiteX11" fmla="*/ 1293 w 10014"/>
                <a:gd name="connsiteY11" fmla="*/ 654 h 10955"/>
                <a:gd name="connsiteX12" fmla="*/ 1031 w 10014"/>
                <a:gd name="connsiteY12" fmla="*/ 725 h 10955"/>
                <a:gd name="connsiteX13" fmla="*/ 1996 w 10014"/>
                <a:gd name="connsiteY13" fmla="*/ 792 h 10955"/>
                <a:gd name="connsiteX14" fmla="*/ 2437 w 10014"/>
                <a:gd name="connsiteY14" fmla="*/ 863 h 10955"/>
                <a:gd name="connsiteX15" fmla="*/ 25 w 10014"/>
                <a:gd name="connsiteY15" fmla="*/ 890 h 10955"/>
                <a:gd name="connsiteX16" fmla="*/ 15 w 10014"/>
                <a:gd name="connsiteY16" fmla="*/ 2922 h 10955"/>
                <a:gd name="connsiteX17" fmla="*/ 1734 w 10014"/>
                <a:gd name="connsiteY17" fmla="*/ 3016 h 10955"/>
                <a:gd name="connsiteX18" fmla="*/ 5614 w 10014"/>
                <a:gd name="connsiteY18" fmla="*/ 3087 h 10955"/>
                <a:gd name="connsiteX19" fmla="*/ 1267 w 10014"/>
                <a:gd name="connsiteY19" fmla="*/ 3140 h 10955"/>
                <a:gd name="connsiteX20" fmla="*/ 14 w 10014"/>
                <a:gd name="connsiteY20" fmla="*/ 3214 h 10955"/>
                <a:gd name="connsiteX21" fmla="*/ 4 w 10014"/>
                <a:gd name="connsiteY21" fmla="*/ 4031 h 10955"/>
                <a:gd name="connsiteX22" fmla="*/ 743 w 10014"/>
                <a:gd name="connsiteY22" fmla="*/ 4128 h 10955"/>
                <a:gd name="connsiteX23" fmla="*/ 769 w 10014"/>
                <a:gd name="connsiteY23" fmla="*/ 4199 h 10955"/>
                <a:gd name="connsiteX24" fmla="*/ 900 w 10014"/>
                <a:gd name="connsiteY24" fmla="*/ 4252 h 10955"/>
                <a:gd name="connsiteX25" fmla="*/ 4 w 10014"/>
                <a:gd name="connsiteY25" fmla="*/ 4329 h 10955"/>
                <a:gd name="connsiteX26" fmla="*/ 15 w 10014"/>
                <a:gd name="connsiteY26" fmla="*/ 5480 h 10955"/>
                <a:gd name="connsiteX27" fmla="*/ 407 w 10014"/>
                <a:gd name="connsiteY27" fmla="*/ 5503 h 10955"/>
                <a:gd name="connsiteX28" fmla="*/ 407 w 10014"/>
                <a:gd name="connsiteY28" fmla="*/ 5556 h 10955"/>
                <a:gd name="connsiteX29" fmla="*/ 250 w 10014"/>
                <a:gd name="connsiteY29" fmla="*/ 5627 h 10955"/>
                <a:gd name="connsiteX30" fmla="*/ 198 w 10014"/>
                <a:gd name="connsiteY30" fmla="*/ 5698 h 10955"/>
                <a:gd name="connsiteX31" fmla="*/ 119 w 10014"/>
                <a:gd name="connsiteY31" fmla="*/ 5769 h 10955"/>
                <a:gd name="connsiteX32" fmla="*/ 15 w 10014"/>
                <a:gd name="connsiteY32" fmla="*/ 5800 h 10955"/>
                <a:gd name="connsiteX33" fmla="*/ 15 w 10014"/>
                <a:gd name="connsiteY33" fmla="*/ 6197 h 10955"/>
                <a:gd name="connsiteX34" fmla="*/ 355 w 10014"/>
                <a:gd name="connsiteY34" fmla="*/ 6210 h 10955"/>
                <a:gd name="connsiteX35" fmla="*/ 434 w 10014"/>
                <a:gd name="connsiteY35" fmla="*/ 6281 h 10955"/>
                <a:gd name="connsiteX36" fmla="*/ 302 w 10014"/>
                <a:gd name="connsiteY36" fmla="*/ 6348 h 10955"/>
                <a:gd name="connsiteX37" fmla="*/ 407 w 10014"/>
                <a:gd name="connsiteY37" fmla="*/ 6419 h 10955"/>
                <a:gd name="connsiteX38" fmla="*/ 4 w 10014"/>
                <a:gd name="connsiteY38" fmla="*/ 6503 h 10955"/>
                <a:gd name="connsiteX39" fmla="*/ 4 w 10014"/>
                <a:gd name="connsiteY39" fmla="*/ 6958 h 10955"/>
                <a:gd name="connsiteX40" fmla="*/ 538 w 10014"/>
                <a:gd name="connsiteY40" fmla="*/ 7002 h 10955"/>
                <a:gd name="connsiteX41" fmla="*/ 381 w 10014"/>
                <a:gd name="connsiteY41" fmla="*/ 7073 h 10955"/>
                <a:gd name="connsiteX42" fmla="*/ 565 w 10014"/>
                <a:gd name="connsiteY42" fmla="*/ 7126 h 10955"/>
                <a:gd name="connsiteX43" fmla="*/ 407 w 10014"/>
                <a:gd name="connsiteY43" fmla="*/ 7197 h 10955"/>
                <a:gd name="connsiteX44" fmla="*/ 591 w 10014"/>
                <a:gd name="connsiteY44" fmla="*/ 7268 h 10955"/>
                <a:gd name="connsiteX45" fmla="*/ 2673 w 10014"/>
                <a:gd name="connsiteY45" fmla="*/ 7321 h 10955"/>
                <a:gd name="connsiteX46" fmla="*/ 2227 w 10014"/>
                <a:gd name="connsiteY46" fmla="*/ 7389 h 10955"/>
                <a:gd name="connsiteX47" fmla="*/ 2101 w 10014"/>
                <a:gd name="connsiteY47" fmla="*/ 7460 h 10955"/>
                <a:gd name="connsiteX48" fmla="*/ 3559 w 10014"/>
                <a:gd name="connsiteY48" fmla="*/ 7531 h 10955"/>
                <a:gd name="connsiteX49" fmla="*/ 4366 w 10014"/>
                <a:gd name="connsiteY49" fmla="*/ 7584 h 10955"/>
                <a:gd name="connsiteX50" fmla="*/ 4052 w 10014"/>
                <a:gd name="connsiteY50" fmla="*/ 7655 h 10955"/>
                <a:gd name="connsiteX51" fmla="*/ 2022 w 10014"/>
                <a:gd name="connsiteY51" fmla="*/ 7726 h 10955"/>
                <a:gd name="connsiteX52" fmla="*/ 1708 w 10014"/>
                <a:gd name="connsiteY52" fmla="*/ 7780 h 10955"/>
                <a:gd name="connsiteX53" fmla="*/ 1267 w 10014"/>
                <a:gd name="connsiteY53" fmla="*/ 7851 h 10955"/>
                <a:gd name="connsiteX54" fmla="*/ 1472 w 10014"/>
                <a:gd name="connsiteY54" fmla="*/ 7918 h 10955"/>
                <a:gd name="connsiteX55" fmla="*/ 5483 w 10014"/>
                <a:gd name="connsiteY55" fmla="*/ 7989 h 10955"/>
                <a:gd name="connsiteX56" fmla="*/ 10014 w 10014"/>
                <a:gd name="connsiteY56" fmla="*/ 8043 h 10955"/>
                <a:gd name="connsiteX57" fmla="*/ 4183 w 10014"/>
                <a:gd name="connsiteY57" fmla="*/ 8114 h 10955"/>
                <a:gd name="connsiteX58" fmla="*/ 1760 w 10014"/>
                <a:gd name="connsiteY58" fmla="*/ 8185 h 10955"/>
                <a:gd name="connsiteX59" fmla="*/ 1320 w 10014"/>
                <a:gd name="connsiteY59" fmla="*/ 8238 h 10955"/>
                <a:gd name="connsiteX60" fmla="*/ 4419 w 10014"/>
                <a:gd name="connsiteY60" fmla="*/ 8309 h 10955"/>
                <a:gd name="connsiteX61" fmla="*/ 4288 w 10014"/>
                <a:gd name="connsiteY61" fmla="*/ 8377 h 10955"/>
                <a:gd name="connsiteX62" fmla="*/ 1524 w 10014"/>
                <a:gd name="connsiteY62" fmla="*/ 8430 h 10955"/>
                <a:gd name="connsiteX63" fmla="*/ 512 w 10014"/>
                <a:gd name="connsiteY63" fmla="*/ 8501 h 10955"/>
                <a:gd name="connsiteX64" fmla="*/ 1058 w 10014"/>
                <a:gd name="connsiteY64" fmla="*/ 8572 h 10955"/>
                <a:gd name="connsiteX65" fmla="*/ 276 w 10014"/>
                <a:gd name="connsiteY65" fmla="*/ 8643 h 10955"/>
                <a:gd name="connsiteX66" fmla="*/ 3559 w 10014"/>
                <a:gd name="connsiteY66" fmla="*/ 8696 h 10955"/>
                <a:gd name="connsiteX67" fmla="*/ 407 w 10014"/>
                <a:gd name="connsiteY67" fmla="*/ 8767 h 10955"/>
                <a:gd name="connsiteX68" fmla="*/ 2279 w 10014"/>
                <a:gd name="connsiteY68" fmla="*/ 8838 h 10955"/>
                <a:gd name="connsiteX69" fmla="*/ 302 w 10014"/>
                <a:gd name="connsiteY69" fmla="*/ 8888 h 10955"/>
                <a:gd name="connsiteX70" fmla="*/ 276 w 10014"/>
                <a:gd name="connsiteY70" fmla="*/ 8959 h 10955"/>
                <a:gd name="connsiteX71" fmla="*/ 538 w 10014"/>
                <a:gd name="connsiteY71" fmla="*/ 9030 h 10955"/>
                <a:gd name="connsiteX72" fmla="*/ 329 w 10014"/>
                <a:gd name="connsiteY72" fmla="*/ 9101 h 10955"/>
                <a:gd name="connsiteX73" fmla="*/ 171 w 10014"/>
                <a:gd name="connsiteY73" fmla="*/ 9226 h 10955"/>
                <a:gd name="connsiteX74" fmla="*/ 302 w 10014"/>
                <a:gd name="connsiteY74" fmla="*/ 9297 h 10955"/>
                <a:gd name="connsiteX75" fmla="*/ 381 w 10014"/>
                <a:gd name="connsiteY75" fmla="*/ 9350 h 10955"/>
                <a:gd name="connsiteX76" fmla="*/ 591 w 10014"/>
                <a:gd name="connsiteY76" fmla="*/ 9488 h 10955"/>
                <a:gd name="connsiteX77" fmla="*/ 690 w 10014"/>
                <a:gd name="connsiteY77" fmla="*/ 9542 h 10955"/>
                <a:gd name="connsiteX78" fmla="*/ 2227 w 10014"/>
                <a:gd name="connsiteY78" fmla="*/ 9560 h 10955"/>
                <a:gd name="connsiteX79" fmla="*/ 2856 w 10014"/>
                <a:gd name="connsiteY79" fmla="*/ 9613 h 10955"/>
                <a:gd name="connsiteX80" fmla="*/ 486 w 10014"/>
                <a:gd name="connsiteY80" fmla="*/ 9684 h 10955"/>
                <a:gd name="connsiteX81" fmla="*/ 329 w 10014"/>
                <a:gd name="connsiteY81" fmla="*/ 9755 h 10955"/>
                <a:gd name="connsiteX82" fmla="*/ 538 w 10014"/>
                <a:gd name="connsiteY82" fmla="*/ 9808 h 10955"/>
                <a:gd name="connsiteX83" fmla="*/ 769 w 10014"/>
                <a:gd name="connsiteY83" fmla="*/ 9879 h 10955"/>
                <a:gd name="connsiteX84" fmla="*/ 717 w 10014"/>
                <a:gd name="connsiteY84" fmla="*/ 9947 h 10955"/>
                <a:gd name="connsiteX85" fmla="*/ 1136 w 10014"/>
                <a:gd name="connsiteY85" fmla="*/ 10000 h 10955"/>
                <a:gd name="connsiteX86" fmla="*/ 3287 w 10014"/>
                <a:gd name="connsiteY86" fmla="*/ 10014 h 10955"/>
                <a:gd name="connsiteX87" fmla="*/ 3940 w 10014"/>
                <a:gd name="connsiteY87" fmla="*/ 10106 h 10955"/>
                <a:gd name="connsiteX88" fmla="*/ 4958 w 10014"/>
                <a:gd name="connsiteY88" fmla="*/ 10155 h 10955"/>
                <a:gd name="connsiteX89" fmla="*/ 3480 w 10014"/>
                <a:gd name="connsiteY89" fmla="*/ 10229 h 10955"/>
                <a:gd name="connsiteX90" fmla="*/ 4152 w 10014"/>
                <a:gd name="connsiteY90" fmla="*/ 10283 h 10955"/>
                <a:gd name="connsiteX91" fmla="*/ 3903 w 10014"/>
                <a:gd name="connsiteY91" fmla="*/ 10332 h 10955"/>
                <a:gd name="connsiteX92" fmla="*/ 2386 w 10014"/>
                <a:gd name="connsiteY92" fmla="*/ 10430 h 10955"/>
                <a:gd name="connsiteX93" fmla="*/ 224 w 10014"/>
                <a:gd name="connsiteY93" fmla="*/ 10601 h 10955"/>
                <a:gd name="connsiteX94" fmla="*/ 503 w 10014"/>
                <a:gd name="connsiteY94" fmla="*/ 10943 h 10955"/>
                <a:gd name="connsiteX95" fmla="*/ 52 w 10014"/>
                <a:gd name="connsiteY95" fmla="*/ 10955 h 10955"/>
                <a:gd name="connsiteX96" fmla="*/ 14 w 10014"/>
                <a:gd name="connsiteY96" fmla="*/ 0 h 10955"/>
                <a:gd name="connsiteX0" fmla="*/ 14 w 10014"/>
                <a:gd name="connsiteY0" fmla="*/ 0 h 10955"/>
                <a:gd name="connsiteX1" fmla="*/ 6034 w 10014"/>
                <a:gd name="connsiteY1" fmla="*/ 0 h 10955"/>
                <a:gd name="connsiteX2" fmla="*/ 6134 w 10014"/>
                <a:gd name="connsiteY2" fmla="*/ 71 h 10955"/>
                <a:gd name="connsiteX3" fmla="*/ 7854 w 10014"/>
                <a:gd name="connsiteY3" fmla="*/ 142 h 10955"/>
                <a:gd name="connsiteX4" fmla="*/ 6967 w 10014"/>
                <a:gd name="connsiteY4" fmla="*/ 195 h 10955"/>
                <a:gd name="connsiteX5" fmla="*/ 6107 w 10014"/>
                <a:gd name="connsiteY5" fmla="*/ 266 h 10955"/>
                <a:gd name="connsiteX6" fmla="*/ 5981 w 10014"/>
                <a:gd name="connsiteY6" fmla="*/ 334 h 10955"/>
                <a:gd name="connsiteX7" fmla="*/ 6060 w 10014"/>
                <a:gd name="connsiteY7" fmla="*/ 405 h 10955"/>
                <a:gd name="connsiteX8" fmla="*/ 5069 w 10014"/>
                <a:gd name="connsiteY8" fmla="*/ 458 h 10955"/>
                <a:gd name="connsiteX9" fmla="*/ 900 w 10014"/>
                <a:gd name="connsiteY9" fmla="*/ 529 h 10955"/>
                <a:gd name="connsiteX10" fmla="*/ 1005 w 10014"/>
                <a:gd name="connsiteY10" fmla="*/ 600 h 10955"/>
                <a:gd name="connsiteX11" fmla="*/ 1293 w 10014"/>
                <a:gd name="connsiteY11" fmla="*/ 654 h 10955"/>
                <a:gd name="connsiteX12" fmla="*/ 1031 w 10014"/>
                <a:gd name="connsiteY12" fmla="*/ 725 h 10955"/>
                <a:gd name="connsiteX13" fmla="*/ 1996 w 10014"/>
                <a:gd name="connsiteY13" fmla="*/ 792 h 10955"/>
                <a:gd name="connsiteX14" fmla="*/ 2437 w 10014"/>
                <a:gd name="connsiteY14" fmla="*/ 863 h 10955"/>
                <a:gd name="connsiteX15" fmla="*/ 25 w 10014"/>
                <a:gd name="connsiteY15" fmla="*/ 890 h 10955"/>
                <a:gd name="connsiteX16" fmla="*/ 15 w 10014"/>
                <a:gd name="connsiteY16" fmla="*/ 2922 h 10955"/>
                <a:gd name="connsiteX17" fmla="*/ 1734 w 10014"/>
                <a:gd name="connsiteY17" fmla="*/ 3016 h 10955"/>
                <a:gd name="connsiteX18" fmla="*/ 5614 w 10014"/>
                <a:gd name="connsiteY18" fmla="*/ 3087 h 10955"/>
                <a:gd name="connsiteX19" fmla="*/ 1267 w 10014"/>
                <a:gd name="connsiteY19" fmla="*/ 3140 h 10955"/>
                <a:gd name="connsiteX20" fmla="*/ 14 w 10014"/>
                <a:gd name="connsiteY20" fmla="*/ 3214 h 10955"/>
                <a:gd name="connsiteX21" fmla="*/ 4 w 10014"/>
                <a:gd name="connsiteY21" fmla="*/ 4031 h 10955"/>
                <a:gd name="connsiteX22" fmla="*/ 743 w 10014"/>
                <a:gd name="connsiteY22" fmla="*/ 4128 h 10955"/>
                <a:gd name="connsiteX23" fmla="*/ 769 w 10014"/>
                <a:gd name="connsiteY23" fmla="*/ 4199 h 10955"/>
                <a:gd name="connsiteX24" fmla="*/ 900 w 10014"/>
                <a:gd name="connsiteY24" fmla="*/ 4252 h 10955"/>
                <a:gd name="connsiteX25" fmla="*/ 4 w 10014"/>
                <a:gd name="connsiteY25" fmla="*/ 4329 h 10955"/>
                <a:gd name="connsiteX26" fmla="*/ 15 w 10014"/>
                <a:gd name="connsiteY26" fmla="*/ 5480 h 10955"/>
                <a:gd name="connsiteX27" fmla="*/ 407 w 10014"/>
                <a:gd name="connsiteY27" fmla="*/ 5503 h 10955"/>
                <a:gd name="connsiteX28" fmla="*/ 407 w 10014"/>
                <a:gd name="connsiteY28" fmla="*/ 5556 h 10955"/>
                <a:gd name="connsiteX29" fmla="*/ 250 w 10014"/>
                <a:gd name="connsiteY29" fmla="*/ 5627 h 10955"/>
                <a:gd name="connsiteX30" fmla="*/ 198 w 10014"/>
                <a:gd name="connsiteY30" fmla="*/ 5698 h 10955"/>
                <a:gd name="connsiteX31" fmla="*/ 119 w 10014"/>
                <a:gd name="connsiteY31" fmla="*/ 5769 h 10955"/>
                <a:gd name="connsiteX32" fmla="*/ 15 w 10014"/>
                <a:gd name="connsiteY32" fmla="*/ 5800 h 10955"/>
                <a:gd name="connsiteX33" fmla="*/ 15 w 10014"/>
                <a:gd name="connsiteY33" fmla="*/ 6197 h 10955"/>
                <a:gd name="connsiteX34" fmla="*/ 355 w 10014"/>
                <a:gd name="connsiteY34" fmla="*/ 6210 h 10955"/>
                <a:gd name="connsiteX35" fmla="*/ 434 w 10014"/>
                <a:gd name="connsiteY35" fmla="*/ 6281 h 10955"/>
                <a:gd name="connsiteX36" fmla="*/ 302 w 10014"/>
                <a:gd name="connsiteY36" fmla="*/ 6348 h 10955"/>
                <a:gd name="connsiteX37" fmla="*/ 407 w 10014"/>
                <a:gd name="connsiteY37" fmla="*/ 6419 h 10955"/>
                <a:gd name="connsiteX38" fmla="*/ 4 w 10014"/>
                <a:gd name="connsiteY38" fmla="*/ 6503 h 10955"/>
                <a:gd name="connsiteX39" fmla="*/ 4 w 10014"/>
                <a:gd name="connsiteY39" fmla="*/ 6958 h 10955"/>
                <a:gd name="connsiteX40" fmla="*/ 538 w 10014"/>
                <a:gd name="connsiteY40" fmla="*/ 7002 h 10955"/>
                <a:gd name="connsiteX41" fmla="*/ 381 w 10014"/>
                <a:gd name="connsiteY41" fmla="*/ 7073 h 10955"/>
                <a:gd name="connsiteX42" fmla="*/ 565 w 10014"/>
                <a:gd name="connsiteY42" fmla="*/ 7126 h 10955"/>
                <a:gd name="connsiteX43" fmla="*/ 407 w 10014"/>
                <a:gd name="connsiteY43" fmla="*/ 7197 h 10955"/>
                <a:gd name="connsiteX44" fmla="*/ 591 w 10014"/>
                <a:gd name="connsiteY44" fmla="*/ 7268 h 10955"/>
                <a:gd name="connsiteX45" fmla="*/ 2673 w 10014"/>
                <a:gd name="connsiteY45" fmla="*/ 7321 h 10955"/>
                <a:gd name="connsiteX46" fmla="*/ 2227 w 10014"/>
                <a:gd name="connsiteY46" fmla="*/ 7389 h 10955"/>
                <a:gd name="connsiteX47" fmla="*/ 2101 w 10014"/>
                <a:gd name="connsiteY47" fmla="*/ 7460 h 10955"/>
                <a:gd name="connsiteX48" fmla="*/ 3559 w 10014"/>
                <a:gd name="connsiteY48" fmla="*/ 7531 h 10955"/>
                <a:gd name="connsiteX49" fmla="*/ 4366 w 10014"/>
                <a:gd name="connsiteY49" fmla="*/ 7584 h 10955"/>
                <a:gd name="connsiteX50" fmla="*/ 4052 w 10014"/>
                <a:gd name="connsiteY50" fmla="*/ 7655 h 10955"/>
                <a:gd name="connsiteX51" fmla="*/ 2022 w 10014"/>
                <a:gd name="connsiteY51" fmla="*/ 7726 h 10955"/>
                <a:gd name="connsiteX52" fmla="*/ 1708 w 10014"/>
                <a:gd name="connsiteY52" fmla="*/ 7780 h 10955"/>
                <a:gd name="connsiteX53" fmla="*/ 1267 w 10014"/>
                <a:gd name="connsiteY53" fmla="*/ 7851 h 10955"/>
                <a:gd name="connsiteX54" fmla="*/ 1472 w 10014"/>
                <a:gd name="connsiteY54" fmla="*/ 7918 h 10955"/>
                <a:gd name="connsiteX55" fmla="*/ 5483 w 10014"/>
                <a:gd name="connsiteY55" fmla="*/ 7989 h 10955"/>
                <a:gd name="connsiteX56" fmla="*/ 10014 w 10014"/>
                <a:gd name="connsiteY56" fmla="*/ 8043 h 10955"/>
                <a:gd name="connsiteX57" fmla="*/ 4183 w 10014"/>
                <a:gd name="connsiteY57" fmla="*/ 8114 h 10955"/>
                <a:gd name="connsiteX58" fmla="*/ 1760 w 10014"/>
                <a:gd name="connsiteY58" fmla="*/ 8185 h 10955"/>
                <a:gd name="connsiteX59" fmla="*/ 1320 w 10014"/>
                <a:gd name="connsiteY59" fmla="*/ 8238 h 10955"/>
                <a:gd name="connsiteX60" fmla="*/ 4419 w 10014"/>
                <a:gd name="connsiteY60" fmla="*/ 8309 h 10955"/>
                <a:gd name="connsiteX61" fmla="*/ 4288 w 10014"/>
                <a:gd name="connsiteY61" fmla="*/ 8377 h 10955"/>
                <a:gd name="connsiteX62" fmla="*/ 1524 w 10014"/>
                <a:gd name="connsiteY62" fmla="*/ 8430 h 10955"/>
                <a:gd name="connsiteX63" fmla="*/ 512 w 10014"/>
                <a:gd name="connsiteY63" fmla="*/ 8501 h 10955"/>
                <a:gd name="connsiteX64" fmla="*/ 1058 w 10014"/>
                <a:gd name="connsiteY64" fmla="*/ 8572 h 10955"/>
                <a:gd name="connsiteX65" fmla="*/ 276 w 10014"/>
                <a:gd name="connsiteY65" fmla="*/ 8643 h 10955"/>
                <a:gd name="connsiteX66" fmla="*/ 3559 w 10014"/>
                <a:gd name="connsiteY66" fmla="*/ 8696 h 10955"/>
                <a:gd name="connsiteX67" fmla="*/ 407 w 10014"/>
                <a:gd name="connsiteY67" fmla="*/ 8767 h 10955"/>
                <a:gd name="connsiteX68" fmla="*/ 2279 w 10014"/>
                <a:gd name="connsiteY68" fmla="*/ 8838 h 10955"/>
                <a:gd name="connsiteX69" fmla="*/ 302 w 10014"/>
                <a:gd name="connsiteY69" fmla="*/ 8888 h 10955"/>
                <a:gd name="connsiteX70" fmla="*/ 276 w 10014"/>
                <a:gd name="connsiteY70" fmla="*/ 8959 h 10955"/>
                <a:gd name="connsiteX71" fmla="*/ 538 w 10014"/>
                <a:gd name="connsiteY71" fmla="*/ 9030 h 10955"/>
                <a:gd name="connsiteX72" fmla="*/ 329 w 10014"/>
                <a:gd name="connsiteY72" fmla="*/ 9101 h 10955"/>
                <a:gd name="connsiteX73" fmla="*/ 171 w 10014"/>
                <a:gd name="connsiteY73" fmla="*/ 9226 h 10955"/>
                <a:gd name="connsiteX74" fmla="*/ 302 w 10014"/>
                <a:gd name="connsiteY74" fmla="*/ 9297 h 10955"/>
                <a:gd name="connsiteX75" fmla="*/ 381 w 10014"/>
                <a:gd name="connsiteY75" fmla="*/ 9350 h 10955"/>
                <a:gd name="connsiteX76" fmla="*/ 591 w 10014"/>
                <a:gd name="connsiteY76" fmla="*/ 9488 h 10955"/>
                <a:gd name="connsiteX77" fmla="*/ 690 w 10014"/>
                <a:gd name="connsiteY77" fmla="*/ 9542 h 10955"/>
                <a:gd name="connsiteX78" fmla="*/ 2227 w 10014"/>
                <a:gd name="connsiteY78" fmla="*/ 9560 h 10955"/>
                <a:gd name="connsiteX79" fmla="*/ 2856 w 10014"/>
                <a:gd name="connsiteY79" fmla="*/ 9613 h 10955"/>
                <a:gd name="connsiteX80" fmla="*/ 486 w 10014"/>
                <a:gd name="connsiteY80" fmla="*/ 9684 h 10955"/>
                <a:gd name="connsiteX81" fmla="*/ 329 w 10014"/>
                <a:gd name="connsiteY81" fmla="*/ 9755 h 10955"/>
                <a:gd name="connsiteX82" fmla="*/ 538 w 10014"/>
                <a:gd name="connsiteY82" fmla="*/ 9808 h 10955"/>
                <a:gd name="connsiteX83" fmla="*/ 769 w 10014"/>
                <a:gd name="connsiteY83" fmla="*/ 9879 h 10955"/>
                <a:gd name="connsiteX84" fmla="*/ 717 w 10014"/>
                <a:gd name="connsiteY84" fmla="*/ 9947 h 10955"/>
                <a:gd name="connsiteX85" fmla="*/ 1136 w 10014"/>
                <a:gd name="connsiteY85" fmla="*/ 10000 h 10955"/>
                <a:gd name="connsiteX86" fmla="*/ 3287 w 10014"/>
                <a:gd name="connsiteY86" fmla="*/ 10014 h 10955"/>
                <a:gd name="connsiteX87" fmla="*/ 3940 w 10014"/>
                <a:gd name="connsiteY87" fmla="*/ 10106 h 10955"/>
                <a:gd name="connsiteX88" fmla="*/ 4958 w 10014"/>
                <a:gd name="connsiteY88" fmla="*/ 10155 h 10955"/>
                <a:gd name="connsiteX89" fmla="*/ 3480 w 10014"/>
                <a:gd name="connsiteY89" fmla="*/ 10229 h 10955"/>
                <a:gd name="connsiteX90" fmla="*/ 4152 w 10014"/>
                <a:gd name="connsiteY90" fmla="*/ 10283 h 10955"/>
                <a:gd name="connsiteX91" fmla="*/ 3903 w 10014"/>
                <a:gd name="connsiteY91" fmla="*/ 10332 h 10955"/>
                <a:gd name="connsiteX92" fmla="*/ 2386 w 10014"/>
                <a:gd name="connsiteY92" fmla="*/ 10430 h 10955"/>
                <a:gd name="connsiteX93" fmla="*/ 1310 w 10014"/>
                <a:gd name="connsiteY93" fmla="*/ 10516 h 10955"/>
                <a:gd name="connsiteX94" fmla="*/ 224 w 10014"/>
                <a:gd name="connsiteY94" fmla="*/ 10601 h 10955"/>
                <a:gd name="connsiteX95" fmla="*/ 503 w 10014"/>
                <a:gd name="connsiteY95" fmla="*/ 10943 h 10955"/>
                <a:gd name="connsiteX96" fmla="*/ 52 w 10014"/>
                <a:gd name="connsiteY96" fmla="*/ 10955 h 10955"/>
                <a:gd name="connsiteX97" fmla="*/ 14 w 10014"/>
                <a:gd name="connsiteY97" fmla="*/ 0 h 10955"/>
                <a:gd name="connsiteX0" fmla="*/ 14 w 10014"/>
                <a:gd name="connsiteY0" fmla="*/ 0 h 10955"/>
                <a:gd name="connsiteX1" fmla="*/ 6034 w 10014"/>
                <a:gd name="connsiteY1" fmla="*/ 0 h 10955"/>
                <a:gd name="connsiteX2" fmla="*/ 6134 w 10014"/>
                <a:gd name="connsiteY2" fmla="*/ 71 h 10955"/>
                <a:gd name="connsiteX3" fmla="*/ 7854 w 10014"/>
                <a:gd name="connsiteY3" fmla="*/ 142 h 10955"/>
                <a:gd name="connsiteX4" fmla="*/ 6967 w 10014"/>
                <a:gd name="connsiteY4" fmla="*/ 195 h 10955"/>
                <a:gd name="connsiteX5" fmla="*/ 6107 w 10014"/>
                <a:gd name="connsiteY5" fmla="*/ 266 h 10955"/>
                <a:gd name="connsiteX6" fmla="*/ 5981 w 10014"/>
                <a:gd name="connsiteY6" fmla="*/ 334 h 10955"/>
                <a:gd name="connsiteX7" fmla="*/ 6060 w 10014"/>
                <a:gd name="connsiteY7" fmla="*/ 405 h 10955"/>
                <a:gd name="connsiteX8" fmla="*/ 5069 w 10014"/>
                <a:gd name="connsiteY8" fmla="*/ 458 h 10955"/>
                <a:gd name="connsiteX9" fmla="*/ 900 w 10014"/>
                <a:gd name="connsiteY9" fmla="*/ 529 h 10955"/>
                <a:gd name="connsiteX10" fmla="*/ 1005 w 10014"/>
                <a:gd name="connsiteY10" fmla="*/ 600 h 10955"/>
                <a:gd name="connsiteX11" fmla="*/ 1293 w 10014"/>
                <a:gd name="connsiteY11" fmla="*/ 654 h 10955"/>
                <a:gd name="connsiteX12" fmla="*/ 1031 w 10014"/>
                <a:gd name="connsiteY12" fmla="*/ 725 h 10955"/>
                <a:gd name="connsiteX13" fmla="*/ 1996 w 10014"/>
                <a:gd name="connsiteY13" fmla="*/ 792 h 10955"/>
                <a:gd name="connsiteX14" fmla="*/ 2437 w 10014"/>
                <a:gd name="connsiteY14" fmla="*/ 863 h 10955"/>
                <a:gd name="connsiteX15" fmla="*/ 25 w 10014"/>
                <a:gd name="connsiteY15" fmla="*/ 890 h 10955"/>
                <a:gd name="connsiteX16" fmla="*/ 15 w 10014"/>
                <a:gd name="connsiteY16" fmla="*/ 2922 h 10955"/>
                <a:gd name="connsiteX17" fmla="*/ 1734 w 10014"/>
                <a:gd name="connsiteY17" fmla="*/ 3016 h 10955"/>
                <a:gd name="connsiteX18" fmla="*/ 5614 w 10014"/>
                <a:gd name="connsiteY18" fmla="*/ 3087 h 10955"/>
                <a:gd name="connsiteX19" fmla="*/ 1267 w 10014"/>
                <a:gd name="connsiteY19" fmla="*/ 3140 h 10955"/>
                <a:gd name="connsiteX20" fmla="*/ 14 w 10014"/>
                <a:gd name="connsiteY20" fmla="*/ 3214 h 10955"/>
                <a:gd name="connsiteX21" fmla="*/ 4 w 10014"/>
                <a:gd name="connsiteY21" fmla="*/ 4031 h 10955"/>
                <a:gd name="connsiteX22" fmla="*/ 743 w 10014"/>
                <a:gd name="connsiteY22" fmla="*/ 4128 h 10955"/>
                <a:gd name="connsiteX23" fmla="*/ 769 w 10014"/>
                <a:gd name="connsiteY23" fmla="*/ 4199 h 10955"/>
                <a:gd name="connsiteX24" fmla="*/ 900 w 10014"/>
                <a:gd name="connsiteY24" fmla="*/ 4252 h 10955"/>
                <a:gd name="connsiteX25" fmla="*/ 4 w 10014"/>
                <a:gd name="connsiteY25" fmla="*/ 4329 h 10955"/>
                <a:gd name="connsiteX26" fmla="*/ 15 w 10014"/>
                <a:gd name="connsiteY26" fmla="*/ 5480 h 10955"/>
                <a:gd name="connsiteX27" fmla="*/ 407 w 10014"/>
                <a:gd name="connsiteY27" fmla="*/ 5503 h 10955"/>
                <a:gd name="connsiteX28" fmla="*/ 407 w 10014"/>
                <a:gd name="connsiteY28" fmla="*/ 5556 h 10955"/>
                <a:gd name="connsiteX29" fmla="*/ 250 w 10014"/>
                <a:gd name="connsiteY29" fmla="*/ 5627 h 10955"/>
                <a:gd name="connsiteX30" fmla="*/ 198 w 10014"/>
                <a:gd name="connsiteY30" fmla="*/ 5698 h 10955"/>
                <a:gd name="connsiteX31" fmla="*/ 119 w 10014"/>
                <a:gd name="connsiteY31" fmla="*/ 5769 h 10955"/>
                <a:gd name="connsiteX32" fmla="*/ 15 w 10014"/>
                <a:gd name="connsiteY32" fmla="*/ 5800 h 10955"/>
                <a:gd name="connsiteX33" fmla="*/ 15 w 10014"/>
                <a:gd name="connsiteY33" fmla="*/ 6197 h 10955"/>
                <a:gd name="connsiteX34" fmla="*/ 355 w 10014"/>
                <a:gd name="connsiteY34" fmla="*/ 6210 h 10955"/>
                <a:gd name="connsiteX35" fmla="*/ 434 w 10014"/>
                <a:gd name="connsiteY35" fmla="*/ 6281 h 10955"/>
                <a:gd name="connsiteX36" fmla="*/ 302 w 10014"/>
                <a:gd name="connsiteY36" fmla="*/ 6348 h 10955"/>
                <a:gd name="connsiteX37" fmla="*/ 407 w 10014"/>
                <a:gd name="connsiteY37" fmla="*/ 6419 h 10955"/>
                <a:gd name="connsiteX38" fmla="*/ 4 w 10014"/>
                <a:gd name="connsiteY38" fmla="*/ 6503 h 10955"/>
                <a:gd name="connsiteX39" fmla="*/ 4 w 10014"/>
                <a:gd name="connsiteY39" fmla="*/ 6958 h 10955"/>
                <a:gd name="connsiteX40" fmla="*/ 538 w 10014"/>
                <a:gd name="connsiteY40" fmla="*/ 7002 h 10955"/>
                <a:gd name="connsiteX41" fmla="*/ 381 w 10014"/>
                <a:gd name="connsiteY41" fmla="*/ 7073 h 10955"/>
                <a:gd name="connsiteX42" fmla="*/ 565 w 10014"/>
                <a:gd name="connsiteY42" fmla="*/ 7126 h 10955"/>
                <a:gd name="connsiteX43" fmla="*/ 407 w 10014"/>
                <a:gd name="connsiteY43" fmla="*/ 7197 h 10955"/>
                <a:gd name="connsiteX44" fmla="*/ 591 w 10014"/>
                <a:gd name="connsiteY44" fmla="*/ 7268 h 10955"/>
                <a:gd name="connsiteX45" fmla="*/ 2673 w 10014"/>
                <a:gd name="connsiteY45" fmla="*/ 7321 h 10955"/>
                <a:gd name="connsiteX46" fmla="*/ 2227 w 10014"/>
                <a:gd name="connsiteY46" fmla="*/ 7389 h 10955"/>
                <a:gd name="connsiteX47" fmla="*/ 2101 w 10014"/>
                <a:gd name="connsiteY47" fmla="*/ 7460 h 10955"/>
                <a:gd name="connsiteX48" fmla="*/ 3559 w 10014"/>
                <a:gd name="connsiteY48" fmla="*/ 7531 h 10955"/>
                <a:gd name="connsiteX49" fmla="*/ 4366 w 10014"/>
                <a:gd name="connsiteY49" fmla="*/ 7584 h 10955"/>
                <a:gd name="connsiteX50" fmla="*/ 4052 w 10014"/>
                <a:gd name="connsiteY50" fmla="*/ 7655 h 10955"/>
                <a:gd name="connsiteX51" fmla="*/ 2022 w 10014"/>
                <a:gd name="connsiteY51" fmla="*/ 7726 h 10955"/>
                <a:gd name="connsiteX52" fmla="*/ 1708 w 10014"/>
                <a:gd name="connsiteY52" fmla="*/ 7780 h 10955"/>
                <a:gd name="connsiteX53" fmla="*/ 1267 w 10014"/>
                <a:gd name="connsiteY53" fmla="*/ 7851 h 10955"/>
                <a:gd name="connsiteX54" fmla="*/ 1472 w 10014"/>
                <a:gd name="connsiteY54" fmla="*/ 7918 h 10955"/>
                <a:gd name="connsiteX55" fmla="*/ 5483 w 10014"/>
                <a:gd name="connsiteY55" fmla="*/ 7989 h 10955"/>
                <a:gd name="connsiteX56" fmla="*/ 10014 w 10014"/>
                <a:gd name="connsiteY56" fmla="*/ 8043 h 10955"/>
                <a:gd name="connsiteX57" fmla="*/ 4183 w 10014"/>
                <a:gd name="connsiteY57" fmla="*/ 8114 h 10955"/>
                <a:gd name="connsiteX58" fmla="*/ 1760 w 10014"/>
                <a:gd name="connsiteY58" fmla="*/ 8185 h 10955"/>
                <a:gd name="connsiteX59" fmla="*/ 1320 w 10014"/>
                <a:gd name="connsiteY59" fmla="*/ 8238 h 10955"/>
                <a:gd name="connsiteX60" fmla="*/ 4419 w 10014"/>
                <a:gd name="connsiteY60" fmla="*/ 8309 h 10955"/>
                <a:gd name="connsiteX61" fmla="*/ 4288 w 10014"/>
                <a:gd name="connsiteY61" fmla="*/ 8377 h 10955"/>
                <a:gd name="connsiteX62" fmla="*/ 1524 w 10014"/>
                <a:gd name="connsiteY62" fmla="*/ 8430 h 10955"/>
                <a:gd name="connsiteX63" fmla="*/ 512 w 10014"/>
                <a:gd name="connsiteY63" fmla="*/ 8501 h 10955"/>
                <a:gd name="connsiteX64" fmla="*/ 1058 w 10014"/>
                <a:gd name="connsiteY64" fmla="*/ 8572 h 10955"/>
                <a:gd name="connsiteX65" fmla="*/ 276 w 10014"/>
                <a:gd name="connsiteY65" fmla="*/ 8643 h 10955"/>
                <a:gd name="connsiteX66" fmla="*/ 3559 w 10014"/>
                <a:gd name="connsiteY66" fmla="*/ 8696 h 10955"/>
                <a:gd name="connsiteX67" fmla="*/ 407 w 10014"/>
                <a:gd name="connsiteY67" fmla="*/ 8767 h 10955"/>
                <a:gd name="connsiteX68" fmla="*/ 2279 w 10014"/>
                <a:gd name="connsiteY68" fmla="*/ 8838 h 10955"/>
                <a:gd name="connsiteX69" fmla="*/ 302 w 10014"/>
                <a:gd name="connsiteY69" fmla="*/ 8888 h 10955"/>
                <a:gd name="connsiteX70" fmla="*/ 276 w 10014"/>
                <a:gd name="connsiteY70" fmla="*/ 8959 h 10955"/>
                <a:gd name="connsiteX71" fmla="*/ 538 w 10014"/>
                <a:gd name="connsiteY71" fmla="*/ 9030 h 10955"/>
                <a:gd name="connsiteX72" fmla="*/ 329 w 10014"/>
                <a:gd name="connsiteY72" fmla="*/ 9101 h 10955"/>
                <a:gd name="connsiteX73" fmla="*/ 171 w 10014"/>
                <a:gd name="connsiteY73" fmla="*/ 9226 h 10955"/>
                <a:gd name="connsiteX74" fmla="*/ 302 w 10014"/>
                <a:gd name="connsiteY74" fmla="*/ 9297 h 10955"/>
                <a:gd name="connsiteX75" fmla="*/ 381 w 10014"/>
                <a:gd name="connsiteY75" fmla="*/ 9350 h 10955"/>
                <a:gd name="connsiteX76" fmla="*/ 591 w 10014"/>
                <a:gd name="connsiteY76" fmla="*/ 9488 h 10955"/>
                <a:gd name="connsiteX77" fmla="*/ 690 w 10014"/>
                <a:gd name="connsiteY77" fmla="*/ 9542 h 10955"/>
                <a:gd name="connsiteX78" fmla="*/ 2227 w 10014"/>
                <a:gd name="connsiteY78" fmla="*/ 9560 h 10955"/>
                <a:gd name="connsiteX79" fmla="*/ 2856 w 10014"/>
                <a:gd name="connsiteY79" fmla="*/ 9613 h 10955"/>
                <a:gd name="connsiteX80" fmla="*/ 486 w 10014"/>
                <a:gd name="connsiteY80" fmla="*/ 9684 h 10955"/>
                <a:gd name="connsiteX81" fmla="*/ 329 w 10014"/>
                <a:gd name="connsiteY81" fmla="*/ 9755 h 10955"/>
                <a:gd name="connsiteX82" fmla="*/ 538 w 10014"/>
                <a:gd name="connsiteY82" fmla="*/ 9808 h 10955"/>
                <a:gd name="connsiteX83" fmla="*/ 769 w 10014"/>
                <a:gd name="connsiteY83" fmla="*/ 9879 h 10955"/>
                <a:gd name="connsiteX84" fmla="*/ 717 w 10014"/>
                <a:gd name="connsiteY84" fmla="*/ 9947 h 10955"/>
                <a:gd name="connsiteX85" fmla="*/ 1136 w 10014"/>
                <a:gd name="connsiteY85" fmla="*/ 10000 h 10955"/>
                <a:gd name="connsiteX86" fmla="*/ 3287 w 10014"/>
                <a:gd name="connsiteY86" fmla="*/ 10014 h 10955"/>
                <a:gd name="connsiteX87" fmla="*/ 3940 w 10014"/>
                <a:gd name="connsiteY87" fmla="*/ 10106 h 10955"/>
                <a:gd name="connsiteX88" fmla="*/ 4958 w 10014"/>
                <a:gd name="connsiteY88" fmla="*/ 10155 h 10955"/>
                <a:gd name="connsiteX89" fmla="*/ 3480 w 10014"/>
                <a:gd name="connsiteY89" fmla="*/ 10229 h 10955"/>
                <a:gd name="connsiteX90" fmla="*/ 4152 w 10014"/>
                <a:gd name="connsiteY90" fmla="*/ 10283 h 10955"/>
                <a:gd name="connsiteX91" fmla="*/ 3903 w 10014"/>
                <a:gd name="connsiteY91" fmla="*/ 10332 h 10955"/>
                <a:gd name="connsiteX92" fmla="*/ 2386 w 10014"/>
                <a:gd name="connsiteY92" fmla="*/ 10430 h 10955"/>
                <a:gd name="connsiteX93" fmla="*/ 359 w 10014"/>
                <a:gd name="connsiteY93" fmla="*/ 10449 h 10955"/>
                <a:gd name="connsiteX94" fmla="*/ 224 w 10014"/>
                <a:gd name="connsiteY94" fmla="*/ 10601 h 10955"/>
                <a:gd name="connsiteX95" fmla="*/ 503 w 10014"/>
                <a:gd name="connsiteY95" fmla="*/ 10943 h 10955"/>
                <a:gd name="connsiteX96" fmla="*/ 52 w 10014"/>
                <a:gd name="connsiteY96" fmla="*/ 10955 h 10955"/>
                <a:gd name="connsiteX97" fmla="*/ 14 w 10014"/>
                <a:gd name="connsiteY97" fmla="*/ 0 h 10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10014" h="10955">
                  <a:moveTo>
                    <a:pt x="14" y="0"/>
                  </a:moveTo>
                  <a:lnTo>
                    <a:pt x="6034" y="0"/>
                  </a:lnTo>
                  <a:cubicBezTo>
                    <a:pt x="6067" y="24"/>
                    <a:pt x="6101" y="47"/>
                    <a:pt x="6134" y="71"/>
                  </a:cubicBezTo>
                  <a:lnTo>
                    <a:pt x="7854" y="142"/>
                  </a:lnTo>
                  <a:lnTo>
                    <a:pt x="6967" y="195"/>
                  </a:lnTo>
                  <a:lnTo>
                    <a:pt x="6107" y="266"/>
                  </a:lnTo>
                  <a:lnTo>
                    <a:pt x="5981" y="334"/>
                  </a:lnTo>
                  <a:cubicBezTo>
                    <a:pt x="6007" y="358"/>
                    <a:pt x="6034" y="381"/>
                    <a:pt x="6060" y="405"/>
                  </a:cubicBezTo>
                  <a:lnTo>
                    <a:pt x="5069" y="458"/>
                  </a:lnTo>
                  <a:lnTo>
                    <a:pt x="900" y="529"/>
                  </a:lnTo>
                  <a:lnTo>
                    <a:pt x="1005" y="600"/>
                  </a:lnTo>
                  <a:lnTo>
                    <a:pt x="1293" y="654"/>
                  </a:lnTo>
                  <a:lnTo>
                    <a:pt x="1031" y="725"/>
                  </a:lnTo>
                  <a:lnTo>
                    <a:pt x="1996" y="792"/>
                  </a:lnTo>
                  <a:lnTo>
                    <a:pt x="2437" y="863"/>
                  </a:lnTo>
                  <a:cubicBezTo>
                    <a:pt x="2112" y="945"/>
                    <a:pt x="466" y="865"/>
                    <a:pt x="25" y="890"/>
                  </a:cubicBezTo>
                  <a:cubicBezTo>
                    <a:pt x="5" y="1544"/>
                    <a:pt x="25" y="2212"/>
                    <a:pt x="15" y="2922"/>
                  </a:cubicBezTo>
                  <a:lnTo>
                    <a:pt x="1734" y="3016"/>
                  </a:lnTo>
                  <a:lnTo>
                    <a:pt x="5614" y="3087"/>
                  </a:lnTo>
                  <a:lnTo>
                    <a:pt x="1267" y="3140"/>
                  </a:lnTo>
                  <a:cubicBezTo>
                    <a:pt x="1210" y="3243"/>
                    <a:pt x="71" y="3111"/>
                    <a:pt x="14" y="3214"/>
                  </a:cubicBezTo>
                  <a:cubicBezTo>
                    <a:pt x="4" y="3508"/>
                    <a:pt x="25" y="3709"/>
                    <a:pt x="4" y="4031"/>
                  </a:cubicBezTo>
                  <a:lnTo>
                    <a:pt x="743" y="4128"/>
                  </a:lnTo>
                  <a:cubicBezTo>
                    <a:pt x="752" y="4152"/>
                    <a:pt x="760" y="4175"/>
                    <a:pt x="769" y="4199"/>
                  </a:cubicBezTo>
                  <a:lnTo>
                    <a:pt x="900" y="4252"/>
                  </a:lnTo>
                  <a:cubicBezTo>
                    <a:pt x="864" y="4323"/>
                    <a:pt x="40" y="4258"/>
                    <a:pt x="4" y="4329"/>
                  </a:cubicBezTo>
                  <a:cubicBezTo>
                    <a:pt x="29" y="4646"/>
                    <a:pt x="22" y="5184"/>
                    <a:pt x="15" y="5480"/>
                  </a:cubicBezTo>
                  <a:lnTo>
                    <a:pt x="407" y="5503"/>
                  </a:lnTo>
                  <a:lnTo>
                    <a:pt x="407" y="5556"/>
                  </a:lnTo>
                  <a:lnTo>
                    <a:pt x="250" y="5627"/>
                  </a:lnTo>
                  <a:cubicBezTo>
                    <a:pt x="233" y="5651"/>
                    <a:pt x="215" y="5674"/>
                    <a:pt x="198" y="5698"/>
                  </a:cubicBezTo>
                  <a:cubicBezTo>
                    <a:pt x="172" y="5722"/>
                    <a:pt x="145" y="5745"/>
                    <a:pt x="119" y="5769"/>
                  </a:cubicBezTo>
                  <a:cubicBezTo>
                    <a:pt x="161" y="5841"/>
                    <a:pt x="-27" y="5728"/>
                    <a:pt x="15" y="5800"/>
                  </a:cubicBezTo>
                  <a:cubicBezTo>
                    <a:pt x="22" y="5911"/>
                    <a:pt x="8" y="6079"/>
                    <a:pt x="15" y="6197"/>
                  </a:cubicBezTo>
                  <a:lnTo>
                    <a:pt x="355" y="6210"/>
                  </a:lnTo>
                  <a:cubicBezTo>
                    <a:pt x="381" y="6234"/>
                    <a:pt x="408" y="6257"/>
                    <a:pt x="434" y="6281"/>
                  </a:cubicBezTo>
                  <a:lnTo>
                    <a:pt x="302" y="6348"/>
                  </a:lnTo>
                  <a:lnTo>
                    <a:pt x="407" y="6419"/>
                  </a:lnTo>
                  <a:cubicBezTo>
                    <a:pt x="427" y="6451"/>
                    <a:pt x="-18" y="6406"/>
                    <a:pt x="4" y="6503"/>
                  </a:cubicBezTo>
                  <a:cubicBezTo>
                    <a:pt x="-5" y="6569"/>
                    <a:pt x="9" y="6804"/>
                    <a:pt x="4" y="6958"/>
                  </a:cubicBezTo>
                  <a:cubicBezTo>
                    <a:pt x="93" y="7041"/>
                    <a:pt x="533" y="6959"/>
                    <a:pt x="538" y="7002"/>
                  </a:cubicBezTo>
                  <a:lnTo>
                    <a:pt x="381" y="7073"/>
                  </a:lnTo>
                  <a:lnTo>
                    <a:pt x="565" y="7126"/>
                  </a:lnTo>
                  <a:lnTo>
                    <a:pt x="407" y="7197"/>
                  </a:lnTo>
                  <a:lnTo>
                    <a:pt x="591" y="7268"/>
                  </a:lnTo>
                  <a:lnTo>
                    <a:pt x="2673" y="7321"/>
                  </a:lnTo>
                  <a:lnTo>
                    <a:pt x="2227" y="7389"/>
                  </a:lnTo>
                  <a:lnTo>
                    <a:pt x="2101" y="7460"/>
                  </a:lnTo>
                  <a:lnTo>
                    <a:pt x="3559" y="7531"/>
                  </a:lnTo>
                  <a:lnTo>
                    <a:pt x="4366" y="7584"/>
                  </a:lnTo>
                  <a:lnTo>
                    <a:pt x="4052" y="7655"/>
                  </a:lnTo>
                  <a:lnTo>
                    <a:pt x="2022" y="7726"/>
                  </a:lnTo>
                  <a:lnTo>
                    <a:pt x="1708" y="7780"/>
                  </a:lnTo>
                  <a:lnTo>
                    <a:pt x="1267" y="7851"/>
                  </a:lnTo>
                  <a:lnTo>
                    <a:pt x="1472" y="7918"/>
                  </a:lnTo>
                  <a:lnTo>
                    <a:pt x="5483" y="7989"/>
                  </a:lnTo>
                  <a:lnTo>
                    <a:pt x="10014" y="8043"/>
                  </a:lnTo>
                  <a:lnTo>
                    <a:pt x="4183" y="8114"/>
                  </a:lnTo>
                  <a:lnTo>
                    <a:pt x="1760" y="8185"/>
                  </a:lnTo>
                  <a:lnTo>
                    <a:pt x="1320" y="8238"/>
                  </a:lnTo>
                  <a:lnTo>
                    <a:pt x="4419" y="8309"/>
                  </a:lnTo>
                  <a:lnTo>
                    <a:pt x="4288" y="8377"/>
                  </a:lnTo>
                  <a:lnTo>
                    <a:pt x="1524" y="8430"/>
                  </a:lnTo>
                  <a:lnTo>
                    <a:pt x="512" y="8501"/>
                  </a:lnTo>
                  <a:lnTo>
                    <a:pt x="1058" y="8572"/>
                  </a:lnTo>
                  <a:lnTo>
                    <a:pt x="276" y="8643"/>
                  </a:lnTo>
                  <a:lnTo>
                    <a:pt x="3559" y="8696"/>
                  </a:lnTo>
                  <a:lnTo>
                    <a:pt x="407" y="8767"/>
                  </a:lnTo>
                  <a:lnTo>
                    <a:pt x="2279" y="8838"/>
                  </a:lnTo>
                  <a:lnTo>
                    <a:pt x="302" y="8888"/>
                  </a:lnTo>
                  <a:cubicBezTo>
                    <a:pt x="293" y="8912"/>
                    <a:pt x="285" y="8935"/>
                    <a:pt x="276" y="8959"/>
                  </a:cubicBezTo>
                  <a:lnTo>
                    <a:pt x="538" y="9030"/>
                  </a:lnTo>
                  <a:lnTo>
                    <a:pt x="329" y="9101"/>
                  </a:lnTo>
                  <a:lnTo>
                    <a:pt x="171" y="9226"/>
                  </a:lnTo>
                  <a:lnTo>
                    <a:pt x="302" y="9297"/>
                  </a:lnTo>
                  <a:cubicBezTo>
                    <a:pt x="328" y="9315"/>
                    <a:pt x="355" y="9332"/>
                    <a:pt x="381" y="9350"/>
                  </a:cubicBezTo>
                  <a:lnTo>
                    <a:pt x="591" y="9488"/>
                  </a:lnTo>
                  <a:lnTo>
                    <a:pt x="690" y="9542"/>
                  </a:lnTo>
                  <a:lnTo>
                    <a:pt x="2227" y="9560"/>
                  </a:lnTo>
                  <a:lnTo>
                    <a:pt x="2856" y="9613"/>
                  </a:lnTo>
                  <a:lnTo>
                    <a:pt x="486" y="9684"/>
                  </a:lnTo>
                  <a:lnTo>
                    <a:pt x="329" y="9755"/>
                  </a:lnTo>
                  <a:lnTo>
                    <a:pt x="538" y="9808"/>
                  </a:lnTo>
                  <a:lnTo>
                    <a:pt x="769" y="9879"/>
                  </a:lnTo>
                  <a:cubicBezTo>
                    <a:pt x="752" y="9902"/>
                    <a:pt x="734" y="9924"/>
                    <a:pt x="717" y="9947"/>
                  </a:cubicBezTo>
                  <a:lnTo>
                    <a:pt x="1136" y="10000"/>
                  </a:lnTo>
                  <a:cubicBezTo>
                    <a:pt x="1133" y="9997"/>
                    <a:pt x="3290" y="10017"/>
                    <a:pt x="3287" y="10014"/>
                  </a:cubicBezTo>
                  <a:lnTo>
                    <a:pt x="3940" y="10106"/>
                  </a:lnTo>
                  <a:cubicBezTo>
                    <a:pt x="3943" y="10104"/>
                    <a:pt x="4955" y="10157"/>
                    <a:pt x="4958" y="10155"/>
                  </a:cubicBezTo>
                  <a:lnTo>
                    <a:pt x="3480" y="10229"/>
                  </a:lnTo>
                  <a:cubicBezTo>
                    <a:pt x="3477" y="10229"/>
                    <a:pt x="4155" y="10283"/>
                    <a:pt x="4152" y="10283"/>
                  </a:cubicBezTo>
                  <a:cubicBezTo>
                    <a:pt x="4146" y="10279"/>
                    <a:pt x="3909" y="10336"/>
                    <a:pt x="3903" y="10332"/>
                  </a:cubicBezTo>
                  <a:lnTo>
                    <a:pt x="2386" y="10430"/>
                  </a:lnTo>
                  <a:lnTo>
                    <a:pt x="359" y="10449"/>
                  </a:lnTo>
                  <a:lnTo>
                    <a:pt x="224" y="10601"/>
                  </a:lnTo>
                  <a:lnTo>
                    <a:pt x="503" y="10943"/>
                  </a:lnTo>
                  <a:lnTo>
                    <a:pt x="52" y="10955"/>
                  </a:lnTo>
                  <a:cubicBezTo>
                    <a:pt x="39" y="7430"/>
                    <a:pt x="27" y="3525"/>
                    <a:pt x="14" y="0"/>
                  </a:cubicBezTo>
                  <a:close/>
                </a:path>
              </a:pathLst>
            </a:custGeom>
            <a:solidFill>
              <a:srgbClr val="00FF00"/>
            </a:solidFill>
            <a:ln w="12700" cmpd="sng">
              <a:solidFill>
                <a:srgbClr val="000000"/>
              </a:solidFill>
              <a:round/>
              <a:headEnd/>
              <a:tailEnd/>
            </a:ln>
          </p:spPr>
          <p:txBody>
            <a:bodyPr vert="horz" wrap="square" lIns="91440" tIns="45720" rIns="91440" bIns="45720" numCol="1" anchor="t" anchorCtr="0" compatLnSpc="1">
              <a:prstTxWarp prst="textNoShape">
                <a:avLst/>
              </a:prstTxWarp>
            </a:bodyPr>
            <a:lstStyle/>
            <a:p>
              <a:pPr defTabSz="457200"/>
              <a:endParaRPr lang="en-US" sz="1400">
                <a:solidFill>
                  <a:prstClr val="white"/>
                </a:solidFill>
              </a:endParaRPr>
            </a:p>
          </p:txBody>
        </p:sp>
        <p:grpSp>
          <p:nvGrpSpPr>
            <p:cNvPr id="250" name="Group 249"/>
            <p:cNvGrpSpPr/>
            <p:nvPr/>
          </p:nvGrpSpPr>
          <p:grpSpPr>
            <a:xfrm>
              <a:off x="29977044" y="21736022"/>
              <a:ext cx="2523744" cy="3968496"/>
              <a:chOff x="29977044" y="21647386"/>
              <a:chExt cx="2554603" cy="3993873"/>
            </a:xfrm>
          </p:grpSpPr>
          <p:sp>
            <p:nvSpPr>
              <p:cNvPr id="297" name="Oval 42"/>
              <p:cNvSpPr>
                <a:spLocks noChangeArrowheads="1"/>
              </p:cNvSpPr>
              <p:nvPr/>
            </p:nvSpPr>
            <p:spPr bwMode="auto">
              <a:xfrm>
                <a:off x="31443995" y="21647386"/>
                <a:ext cx="100584" cy="100584"/>
              </a:xfrm>
              <a:prstGeom prst="ellipse">
                <a:avLst/>
              </a:prstGeom>
              <a:solidFill>
                <a:srgbClr val="000000"/>
              </a:solidFill>
              <a:ln w="12700" cmpd="sng">
                <a:solidFill>
                  <a:srgbClr val="000000"/>
                </a:solidFill>
                <a:round/>
                <a:headEnd/>
                <a:tailEnd/>
              </a:ln>
            </p:spPr>
            <p:txBody>
              <a:bodyPr vert="horz" wrap="square" lIns="91440" tIns="45720" rIns="91440" bIns="45720" numCol="1" anchor="t" anchorCtr="0" compatLnSpc="1">
                <a:prstTxWarp prst="textNoShape">
                  <a:avLst/>
                </a:prstTxWarp>
              </a:bodyPr>
              <a:lstStyle/>
              <a:p>
                <a:pPr defTabSz="457200"/>
                <a:endParaRPr lang="en-US" sz="1400">
                  <a:solidFill>
                    <a:prstClr val="white"/>
                  </a:solidFill>
                </a:endParaRPr>
              </a:p>
            </p:txBody>
          </p:sp>
          <p:sp>
            <p:nvSpPr>
              <p:cNvPr id="298" name="Oval 43"/>
              <p:cNvSpPr>
                <a:spLocks noChangeArrowheads="1"/>
              </p:cNvSpPr>
              <p:nvPr/>
            </p:nvSpPr>
            <p:spPr bwMode="auto">
              <a:xfrm>
                <a:off x="31470004" y="21675047"/>
                <a:ext cx="100584" cy="100584"/>
              </a:xfrm>
              <a:prstGeom prst="ellipse">
                <a:avLst/>
              </a:prstGeom>
              <a:solidFill>
                <a:srgbClr val="000000"/>
              </a:solidFill>
              <a:ln w="12700" cmpd="sng">
                <a:solidFill>
                  <a:srgbClr val="000000"/>
                </a:solidFill>
                <a:round/>
                <a:headEnd/>
                <a:tailEnd/>
              </a:ln>
            </p:spPr>
            <p:txBody>
              <a:bodyPr vert="horz" wrap="square" lIns="91440" tIns="45720" rIns="91440" bIns="45720" numCol="1" anchor="t" anchorCtr="0" compatLnSpc="1">
                <a:prstTxWarp prst="textNoShape">
                  <a:avLst/>
                </a:prstTxWarp>
              </a:bodyPr>
              <a:lstStyle/>
              <a:p>
                <a:pPr defTabSz="457200"/>
                <a:endParaRPr lang="en-US" sz="1400">
                  <a:solidFill>
                    <a:prstClr val="white"/>
                  </a:solidFill>
                </a:endParaRPr>
              </a:p>
            </p:txBody>
          </p:sp>
          <p:sp>
            <p:nvSpPr>
              <p:cNvPr id="299" name="Oval 44"/>
              <p:cNvSpPr>
                <a:spLocks noChangeArrowheads="1"/>
              </p:cNvSpPr>
              <p:nvPr/>
            </p:nvSpPr>
            <p:spPr bwMode="auto">
              <a:xfrm>
                <a:off x="31895263" y="21702708"/>
                <a:ext cx="100584" cy="100584"/>
              </a:xfrm>
              <a:prstGeom prst="ellipse">
                <a:avLst/>
              </a:prstGeom>
              <a:solidFill>
                <a:srgbClr val="000000"/>
              </a:solidFill>
              <a:ln w="12700" cmpd="sng">
                <a:solidFill>
                  <a:srgbClr val="000000"/>
                </a:solidFill>
                <a:round/>
                <a:headEnd/>
                <a:tailEnd/>
              </a:ln>
            </p:spPr>
            <p:txBody>
              <a:bodyPr vert="horz" wrap="square" lIns="91440" tIns="45720" rIns="91440" bIns="45720" numCol="1" anchor="t" anchorCtr="0" compatLnSpc="1">
                <a:prstTxWarp prst="textNoShape">
                  <a:avLst/>
                </a:prstTxWarp>
              </a:bodyPr>
              <a:lstStyle/>
              <a:p>
                <a:pPr defTabSz="457200"/>
                <a:endParaRPr lang="en-US" sz="1400">
                  <a:solidFill>
                    <a:prstClr val="white"/>
                  </a:solidFill>
                </a:endParaRPr>
              </a:p>
            </p:txBody>
          </p:sp>
          <p:sp>
            <p:nvSpPr>
              <p:cNvPr id="300" name="Oval 45"/>
              <p:cNvSpPr>
                <a:spLocks noChangeArrowheads="1"/>
              </p:cNvSpPr>
              <p:nvPr/>
            </p:nvSpPr>
            <p:spPr bwMode="auto">
              <a:xfrm>
                <a:off x="31675480" y="21723453"/>
                <a:ext cx="100584" cy="100584"/>
              </a:xfrm>
              <a:prstGeom prst="ellipse">
                <a:avLst/>
              </a:prstGeom>
              <a:solidFill>
                <a:srgbClr val="000000"/>
              </a:solidFill>
              <a:ln w="12700" cmpd="sng">
                <a:solidFill>
                  <a:srgbClr val="000000"/>
                </a:solidFill>
                <a:round/>
                <a:headEnd/>
                <a:tailEnd/>
              </a:ln>
            </p:spPr>
            <p:txBody>
              <a:bodyPr vert="horz" wrap="square" lIns="91440" tIns="45720" rIns="91440" bIns="45720" numCol="1" anchor="t" anchorCtr="0" compatLnSpc="1">
                <a:prstTxWarp prst="textNoShape">
                  <a:avLst/>
                </a:prstTxWarp>
              </a:bodyPr>
              <a:lstStyle/>
              <a:p>
                <a:pPr defTabSz="457200"/>
                <a:endParaRPr lang="en-US" sz="1400">
                  <a:solidFill>
                    <a:prstClr val="white"/>
                  </a:solidFill>
                </a:endParaRPr>
              </a:p>
            </p:txBody>
          </p:sp>
          <p:sp>
            <p:nvSpPr>
              <p:cNvPr id="301" name="Oval 46"/>
              <p:cNvSpPr>
                <a:spLocks noChangeArrowheads="1"/>
              </p:cNvSpPr>
              <p:nvPr/>
            </p:nvSpPr>
            <p:spPr bwMode="auto">
              <a:xfrm>
                <a:off x="31463502" y="21751114"/>
                <a:ext cx="100584" cy="100584"/>
              </a:xfrm>
              <a:prstGeom prst="ellipse">
                <a:avLst/>
              </a:prstGeom>
              <a:solidFill>
                <a:srgbClr val="000000"/>
              </a:solidFill>
              <a:ln w="12700" cmpd="sng">
                <a:solidFill>
                  <a:srgbClr val="000000"/>
                </a:solidFill>
                <a:round/>
                <a:headEnd/>
                <a:tailEnd/>
              </a:ln>
            </p:spPr>
            <p:txBody>
              <a:bodyPr vert="horz" wrap="square" lIns="91440" tIns="45720" rIns="91440" bIns="45720" numCol="1" anchor="t" anchorCtr="0" compatLnSpc="1">
                <a:prstTxWarp prst="textNoShape">
                  <a:avLst/>
                </a:prstTxWarp>
              </a:bodyPr>
              <a:lstStyle/>
              <a:p>
                <a:pPr defTabSz="457200"/>
                <a:endParaRPr lang="en-US" sz="1400">
                  <a:solidFill>
                    <a:prstClr val="white"/>
                  </a:solidFill>
                </a:endParaRPr>
              </a:p>
            </p:txBody>
          </p:sp>
          <p:sp>
            <p:nvSpPr>
              <p:cNvPr id="302" name="Oval 47"/>
              <p:cNvSpPr>
                <a:spLocks noChangeArrowheads="1"/>
              </p:cNvSpPr>
              <p:nvPr/>
            </p:nvSpPr>
            <p:spPr bwMode="auto">
              <a:xfrm>
                <a:off x="31430990" y="21777392"/>
                <a:ext cx="100584" cy="100584"/>
              </a:xfrm>
              <a:prstGeom prst="ellipse">
                <a:avLst/>
              </a:prstGeom>
              <a:solidFill>
                <a:srgbClr val="000000"/>
              </a:solidFill>
              <a:ln w="12700" cmpd="sng">
                <a:solidFill>
                  <a:srgbClr val="000000"/>
                </a:solidFill>
                <a:round/>
                <a:headEnd/>
                <a:tailEnd/>
              </a:ln>
            </p:spPr>
            <p:txBody>
              <a:bodyPr vert="horz" wrap="square" lIns="91440" tIns="45720" rIns="91440" bIns="45720" numCol="1" anchor="t" anchorCtr="0" compatLnSpc="1">
                <a:prstTxWarp prst="textNoShape">
                  <a:avLst/>
                </a:prstTxWarp>
              </a:bodyPr>
              <a:lstStyle/>
              <a:p>
                <a:pPr defTabSz="457200"/>
                <a:endParaRPr lang="en-US" sz="1400">
                  <a:solidFill>
                    <a:prstClr val="white"/>
                  </a:solidFill>
                </a:endParaRPr>
              </a:p>
            </p:txBody>
          </p:sp>
          <p:sp>
            <p:nvSpPr>
              <p:cNvPr id="303" name="Oval 48"/>
              <p:cNvSpPr>
                <a:spLocks noChangeArrowheads="1"/>
              </p:cNvSpPr>
              <p:nvPr/>
            </p:nvSpPr>
            <p:spPr bwMode="auto">
              <a:xfrm>
                <a:off x="31450497" y="21805054"/>
                <a:ext cx="100584" cy="100584"/>
              </a:xfrm>
              <a:prstGeom prst="ellipse">
                <a:avLst/>
              </a:prstGeom>
              <a:solidFill>
                <a:srgbClr val="000000"/>
              </a:solidFill>
              <a:ln w="12700" cmpd="sng">
                <a:solidFill>
                  <a:srgbClr val="000000"/>
                </a:solidFill>
                <a:round/>
                <a:headEnd/>
                <a:tailEnd/>
              </a:ln>
            </p:spPr>
            <p:txBody>
              <a:bodyPr vert="horz" wrap="square" lIns="91440" tIns="45720" rIns="91440" bIns="45720" numCol="1" anchor="t" anchorCtr="0" compatLnSpc="1">
                <a:prstTxWarp prst="textNoShape">
                  <a:avLst/>
                </a:prstTxWarp>
              </a:bodyPr>
              <a:lstStyle/>
              <a:p>
                <a:pPr defTabSz="457200"/>
                <a:endParaRPr lang="en-US" sz="1400">
                  <a:solidFill>
                    <a:prstClr val="white"/>
                  </a:solidFill>
                </a:endParaRPr>
              </a:p>
            </p:txBody>
          </p:sp>
          <p:sp>
            <p:nvSpPr>
              <p:cNvPr id="304" name="Oval 49"/>
              <p:cNvSpPr>
                <a:spLocks noChangeArrowheads="1"/>
              </p:cNvSpPr>
              <p:nvPr/>
            </p:nvSpPr>
            <p:spPr bwMode="auto">
              <a:xfrm>
                <a:off x="31204704" y="21825799"/>
                <a:ext cx="100584" cy="100584"/>
              </a:xfrm>
              <a:prstGeom prst="ellipse">
                <a:avLst/>
              </a:prstGeom>
              <a:solidFill>
                <a:srgbClr val="000000"/>
              </a:solidFill>
              <a:ln w="12700" cmpd="sng">
                <a:solidFill>
                  <a:srgbClr val="000000"/>
                </a:solidFill>
                <a:round/>
                <a:headEnd/>
                <a:tailEnd/>
              </a:ln>
            </p:spPr>
            <p:txBody>
              <a:bodyPr vert="horz" wrap="square" lIns="91440" tIns="45720" rIns="91440" bIns="45720" numCol="1" anchor="t" anchorCtr="0" compatLnSpc="1">
                <a:prstTxWarp prst="textNoShape">
                  <a:avLst/>
                </a:prstTxWarp>
              </a:bodyPr>
              <a:lstStyle/>
              <a:p>
                <a:pPr defTabSz="457200"/>
                <a:endParaRPr lang="en-US" sz="1400">
                  <a:solidFill>
                    <a:prstClr val="white"/>
                  </a:solidFill>
                </a:endParaRPr>
              </a:p>
            </p:txBody>
          </p:sp>
          <p:sp>
            <p:nvSpPr>
              <p:cNvPr id="305" name="Oval 50"/>
              <p:cNvSpPr>
                <a:spLocks noChangeArrowheads="1"/>
              </p:cNvSpPr>
              <p:nvPr/>
            </p:nvSpPr>
            <p:spPr bwMode="auto">
              <a:xfrm>
                <a:off x="30170817" y="21853460"/>
                <a:ext cx="100584" cy="100584"/>
              </a:xfrm>
              <a:prstGeom prst="ellipse">
                <a:avLst/>
              </a:prstGeom>
              <a:solidFill>
                <a:srgbClr val="000000"/>
              </a:solidFill>
              <a:ln w="12700" cmpd="sng">
                <a:solidFill>
                  <a:srgbClr val="000000"/>
                </a:solidFill>
                <a:round/>
                <a:headEnd/>
                <a:tailEnd/>
              </a:ln>
            </p:spPr>
            <p:txBody>
              <a:bodyPr vert="horz" wrap="square" lIns="91440" tIns="45720" rIns="91440" bIns="45720" numCol="1" anchor="t" anchorCtr="0" compatLnSpc="1">
                <a:prstTxWarp prst="textNoShape">
                  <a:avLst/>
                </a:prstTxWarp>
              </a:bodyPr>
              <a:lstStyle/>
              <a:p>
                <a:pPr defTabSz="457200"/>
                <a:endParaRPr lang="en-US" sz="1400">
                  <a:solidFill>
                    <a:prstClr val="white"/>
                  </a:solidFill>
                </a:endParaRPr>
              </a:p>
            </p:txBody>
          </p:sp>
          <p:sp>
            <p:nvSpPr>
              <p:cNvPr id="306" name="Oval 51"/>
              <p:cNvSpPr>
                <a:spLocks noChangeArrowheads="1"/>
              </p:cNvSpPr>
              <p:nvPr/>
            </p:nvSpPr>
            <p:spPr bwMode="auto">
              <a:xfrm>
                <a:off x="30196827" y="21881121"/>
                <a:ext cx="100584" cy="100584"/>
              </a:xfrm>
              <a:prstGeom prst="ellipse">
                <a:avLst/>
              </a:prstGeom>
              <a:solidFill>
                <a:srgbClr val="000000"/>
              </a:solidFill>
              <a:ln w="12700" cmpd="sng">
                <a:solidFill>
                  <a:srgbClr val="000000"/>
                </a:solidFill>
                <a:round/>
                <a:headEnd/>
                <a:tailEnd/>
              </a:ln>
            </p:spPr>
            <p:txBody>
              <a:bodyPr vert="horz" wrap="square" lIns="91440" tIns="45720" rIns="91440" bIns="45720" numCol="1" anchor="t" anchorCtr="0" compatLnSpc="1">
                <a:prstTxWarp prst="textNoShape">
                  <a:avLst/>
                </a:prstTxWarp>
              </a:bodyPr>
              <a:lstStyle/>
              <a:p>
                <a:pPr defTabSz="457200"/>
                <a:endParaRPr lang="en-US" sz="1400">
                  <a:solidFill>
                    <a:prstClr val="white"/>
                  </a:solidFill>
                </a:endParaRPr>
              </a:p>
            </p:txBody>
          </p:sp>
          <p:sp>
            <p:nvSpPr>
              <p:cNvPr id="307" name="Oval 52"/>
              <p:cNvSpPr>
                <a:spLocks noChangeArrowheads="1"/>
              </p:cNvSpPr>
              <p:nvPr/>
            </p:nvSpPr>
            <p:spPr bwMode="auto">
              <a:xfrm>
                <a:off x="30268353" y="21901867"/>
                <a:ext cx="100584" cy="100584"/>
              </a:xfrm>
              <a:prstGeom prst="ellipse">
                <a:avLst/>
              </a:prstGeom>
              <a:solidFill>
                <a:srgbClr val="000000"/>
              </a:solidFill>
              <a:ln w="12700" cmpd="sng">
                <a:solidFill>
                  <a:srgbClr val="000000"/>
                </a:solidFill>
                <a:round/>
                <a:headEnd/>
                <a:tailEnd/>
              </a:ln>
            </p:spPr>
            <p:txBody>
              <a:bodyPr vert="horz" wrap="square" lIns="91440" tIns="45720" rIns="91440" bIns="45720" numCol="1" anchor="t" anchorCtr="0" compatLnSpc="1">
                <a:prstTxWarp prst="textNoShape">
                  <a:avLst/>
                </a:prstTxWarp>
              </a:bodyPr>
              <a:lstStyle/>
              <a:p>
                <a:pPr defTabSz="457200"/>
                <a:endParaRPr lang="en-US" sz="1400">
                  <a:solidFill>
                    <a:prstClr val="white"/>
                  </a:solidFill>
                </a:endParaRPr>
              </a:p>
            </p:txBody>
          </p:sp>
          <p:sp>
            <p:nvSpPr>
              <p:cNvPr id="308" name="Oval 53"/>
              <p:cNvSpPr>
                <a:spLocks noChangeArrowheads="1"/>
              </p:cNvSpPr>
              <p:nvPr/>
            </p:nvSpPr>
            <p:spPr bwMode="auto">
              <a:xfrm>
                <a:off x="30203329" y="21929529"/>
                <a:ext cx="100584" cy="100584"/>
              </a:xfrm>
              <a:prstGeom prst="ellipse">
                <a:avLst/>
              </a:prstGeom>
              <a:solidFill>
                <a:srgbClr val="000000"/>
              </a:solidFill>
              <a:ln w="12700" cmpd="sng">
                <a:solidFill>
                  <a:srgbClr val="000000"/>
                </a:solidFill>
                <a:round/>
                <a:headEnd/>
                <a:tailEnd/>
              </a:ln>
            </p:spPr>
            <p:txBody>
              <a:bodyPr vert="horz" wrap="square" lIns="91440" tIns="45720" rIns="91440" bIns="45720" numCol="1" anchor="t" anchorCtr="0" compatLnSpc="1">
                <a:prstTxWarp prst="textNoShape">
                  <a:avLst/>
                </a:prstTxWarp>
              </a:bodyPr>
              <a:lstStyle/>
              <a:p>
                <a:pPr defTabSz="457200"/>
                <a:endParaRPr lang="en-US" sz="1400">
                  <a:solidFill>
                    <a:prstClr val="white"/>
                  </a:solidFill>
                </a:endParaRPr>
              </a:p>
            </p:txBody>
          </p:sp>
          <p:sp>
            <p:nvSpPr>
              <p:cNvPr id="309" name="Oval 54"/>
              <p:cNvSpPr>
                <a:spLocks noChangeArrowheads="1"/>
              </p:cNvSpPr>
              <p:nvPr/>
            </p:nvSpPr>
            <p:spPr bwMode="auto">
              <a:xfrm>
                <a:off x="30442618" y="21957189"/>
                <a:ext cx="100584" cy="100584"/>
              </a:xfrm>
              <a:prstGeom prst="ellipse">
                <a:avLst/>
              </a:prstGeom>
              <a:solidFill>
                <a:srgbClr val="000000"/>
              </a:solidFill>
              <a:ln w="12700" cmpd="sng">
                <a:solidFill>
                  <a:srgbClr val="000000"/>
                </a:solidFill>
                <a:round/>
                <a:headEnd/>
                <a:tailEnd/>
              </a:ln>
            </p:spPr>
            <p:txBody>
              <a:bodyPr vert="horz" wrap="square" lIns="91440" tIns="45720" rIns="91440" bIns="45720" numCol="1" anchor="t" anchorCtr="0" compatLnSpc="1">
                <a:prstTxWarp prst="textNoShape">
                  <a:avLst/>
                </a:prstTxWarp>
              </a:bodyPr>
              <a:lstStyle/>
              <a:p>
                <a:pPr defTabSz="457200"/>
                <a:endParaRPr lang="en-US" sz="1400">
                  <a:solidFill>
                    <a:prstClr val="white"/>
                  </a:solidFill>
                </a:endParaRPr>
              </a:p>
            </p:txBody>
          </p:sp>
          <p:sp>
            <p:nvSpPr>
              <p:cNvPr id="310" name="Oval 55"/>
              <p:cNvSpPr>
                <a:spLocks noChangeArrowheads="1"/>
              </p:cNvSpPr>
              <p:nvPr/>
            </p:nvSpPr>
            <p:spPr bwMode="auto">
              <a:xfrm>
                <a:off x="30551859" y="21983467"/>
                <a:ext cx="100584" cy="100584"/>
              </a:xfrm>
              <a:prstGeom prst="ellipse">
                <a:avLst/>
              </a:prstGeom>
              <a:solidFill>
                <a:srgbClr val="000000"/>
              </a:solidFill>
              <a:ln w="12700" cmpd="sng">
                <a:solidFill>
                  <a:srgbClr val="000000"/>
                </a:solidFill>
                <a:round/>
                <a:headEnd/>
                <a:tailEnd/>
              </a:ln>
            </p:spPr>
            <p:txBody>
              <a:bodyPr vert="horz" wrap="square" lIns="91440" tIns="45720" rIns="91440" bIns="45720" numCol="1" anchor="t" anchorCtr="0" compatLnSpc="1">
                <a:prstTxWarp prst="textNoShape">
                  <a:avLst/>
                </a:prstTxWarp>
              </a:bodyPr>
              <a:lstStyle/>
              <a:p>
                <a:pPr defTabSz="457200"/>
                <a:endParaRPr lang="en-US" sz="1400">
                  <a:solidFill>
                    <a:prstClr val="white"/>
                  </a:solidFill>
                </a:endParaRPr>
              </a:p>
            </p:txBody>
          </p:sp>
          <p:sp>
            <p:nvSpPr>
              <p:cNvPr id="311" name="Oval 56"/>
              <p:cNvSpPr>
                <a:spLocks noChangeArrowheads="1"/>
              </p:cNvSpPr>
              <p:nvPr/>
            </p:nvSpPr>
            <p:spPr bwMode="auto">
              <a:xfrm>
                <a:off x="30377593" y="22821595"/>
                <a:ext cx="100584" cy="100584"/>
              </a:xfrm>
              <a:prstGeom prst="ellipse">
                <a:avLst/>
              </a:prstGeom>
              <a:solidFill>
                <a:srgbClr val="000000"/>
              </a:solidFill>
              <a:ln w="12700" cmpd="sng">
                <a:solidFill>
                  <a:srgbClr val="000000"/>
                </a:solidFill>
                <a:round/>
                <a:headEnd/>
                <a:tailEnd/>
              </a:ln>
            </p:spPr>
            <p:txBody>
              <a:bodyPr vert="horz" wrap="square" lIns="91440" tIns="45720" rIns="91440" bIns="45720" numCol="1" anchor="t" anchorCtr="0" compatLnSpc="1">
                <a:prstTxWarp prst="textNoShape">
                  <a:avLst/>
                </a:prstTxWarp>
              </a:bodyPr>
              <a:lstStyle/>
              <a:p>
                <a:pPr defTabSz="457200"/>
                <a:endParaRPr lang="en-US" sz="1400">
                  <a:solidFill>
                    <a:prstClr val="white"/>
                  </a:solidFill>
                </a:endParaRPr>
              </a:p>
            </p:txBody>
          </p:sp>
          <p:sp>
            <p:nvSpPr>
              <p:cNvPr id="312" name="Oval 57"/>
              <p:cNvSpPr>
                <a:spLocks noChangeArrowheads="1"/>
              </p:cNvSpPr>
              <p:nvPr/>
            </p:nvSpPr>
            <p:spPr bwMode="auto">
              <a:xfrm>
                <a:off x="31339955" y="22849257"/>
                <a:ext cx="100584" cy="100584"/>
              </a:xfrm>
              <a:prstGeom prst="ellipse">
                <a:avLst/>
              </a:prstGeom>
              <a:solidFill>
                <a:srgbClr val="000000"/>
              </a:solidFill>
              <a:ln w="12700" cmpd="sng">
                <a:solidFill>
                  <a:srgbClr val="000000"/>
                </a:solidFill>
                <a:round/>
                <a:headEnd/>
                <a:tailEnd/>
              </a:ln>
            </p:spPr>
            <p:txBody>
              <a:bodyPr vert="horz" wrap="square" lIns="91440" tIns="45720" rIns="91440" bIns="45720" numCol="1" anchor="t" anchorCtr="0" compatLnSpc="1">
                <a:prstTxWarp prst="textNoShape">
                  <a:avLst/>
                </a:prstTxWarp>
              </a:bodyPr>
              <a:lstStyle/>
              <a:p>
                <a:pPr defTabSz="457200"/>
                <a:endParaRPr lang="en-US" sz="1400">
                  <a:solidFill>
                    <a:prstClr val="white"/>
                  </a:solidFill>
                </a:endParaRPr>
              </a:p>
            </p:txBody>
          </p:sp>
          <p:sp>
            <p:nvSpPr>
              <p:cNvPr id="313" name="Oval 58"/>
              <p:cNvSpPr>
                <a:spLocks noChangeArrowheads="1"/>
              </p:cNvSpPr>
              <p:nvPr/>
            </p:nvSpPr>
            <p:spPr bwMode="auto">
              <a:xfrm>
                <a:off x="30261851" y="22870003"/>
                <a:ext cx="100584" cy="100584"/>
              </a:xfrm>
              <a:prstGeom prst="ellipse">
                <a:avLst/>
              </a:prstGeom>
              <a:solidFill>
                <a:srgbClr val="000000"/>
              </a:solidFill>
              <a:ln w="12700" cmpd="sng">
                <a:solidFill>
                  <a:srgbClr val="000000"/>
                </a:solidFill>
                <a:round/>
                <a:headEnd/>
                <a:tailEnd/>
              </a:ln>
            </p:spPr>
            <p:txBody>
              <a:bodyPr vert="horz" wrap="square" lIns="91440" tIns="45720" rIns="91440" bIns="45720" numCol="1" anchor="t" anchorCtr="0" compatLnSpc="1">
                <a:prstTxWarp prst="textNoShape">
                  <a:avLst/>
                </a:prstTxWarp>
              </a:bodyPr>
              <a:lstStyle/>
              <a:p>
                <a:pPr defTabSz="457200"/>
                <a:endParaRPr lang="en-US" sz="1400">
                  <a:solidFill>
                    <a:prstClr val="white"/>
                  </a:solidFill>
                </a:endParaRPr>
              </a:p>
            </p:txBody>
          </p:sp>
          <p:sp>
            <p:nvSpPr>
              <p:cNvPr id="314" name="Oval 59"/>
              <p:cNvSpPr>
                <a:spLocks noChangeArrowheads="1"/>
              </p:cNvSpPr>
              <p:nvPr/>
            </p:nvSpPr>
            <p:spPr bwMode="auto">
              <a:xfrm>
                <a:off x="30133104" y="23254492"/>
                <a:ext cx="100584" cy="100584"/>
              </a:xfrm>
              <a:prstGeom prst="ellipse">
                <a:avLst/>
              </a:prstGeom>
              <a:solidFill>
                <a:srgbClr val="000000"/>
              </a:solidFill>
              <a:ln w="12700" cmpd="sng">
                <a:solidFill>
                  <a:srgbClr val="000000"/>
                </a:solidFill>
                <a:round/>
                <a:headEnd/>
                <a:tailEnd/>
              </a:ln>
            </p:spPr>
            <p:txBody>
              <a:bodyPr vert="horz" wrap="square" lIns="91440" tIns="45720" rIns="91440" bIns="45720" numCol="1" anchor="t" anchorCtr="0" compatLnSpc="1">
                <a:prstTxWarp prst="textNoShape">
                  <a:avLst/>
                </a:prstTxWarp>
              </a:bodyPr>
              <a:lstStyle/>
              <a:p>
                <a:pPr defTabSz="457200"/>
                <a:endParaRPr lang="en-US" sz="1400">
                  <a:solidFill>
                    <a:prstClr val="white"/>
                  </a:solidFill>
                </a:endParaRPr>
              </a:p>
            </p:txBody>
          </p:sp>
          <p:sp>
            <p:nvSpPr>
              <p:cNvPr id="315" name="Oval 60"/>
              <p:cNvSpPr>
                <a:spLocks noChangeArrowheads="1"/>
              </p:cNvSpPr>
              <p:nvPr/>
            </p:nvSpPr>
            <p:spPr bwMode="auto">
              <a:xfrm>
                <a:off x="30138304" y="23282152"/>
                <a:ext cx="100584" cy="100584"/>
              </a:xfrm>
              <a:prstGeom prst="ellipse">
                <a:avLst/>
              </a:prstGeom>
              <a:solidFill>
                <a:srgbClr val="000000"/>
              </a:solidFill>
              <a:ln w="12700" cmpd="sng">
                <a:solidFill>
                  <a:srgbClr val="000000"/>
                </a:solidFill>
                <a:round/>
                <a:headEnd/>
                <a:tailEnd/>
              </a:ln>
            </p:spPr>
            <p:txBody>
              <a:bodyPr vert="horz" wrap="square" lIns="91440" tIns="45720" rIns="91440" bIns="45720" numCol="1" anchor="t" anchorCtr="0" compatLnSpc="1">
                <a:prstTxWarp prst="textNoShape">
                  <a:avLst/>
                </a:prstTxWarp>
              </a:bodyPr>
              <a:lstStyle/>
              <a:p>
                <a:pPr defTabSz="457200"/>
                <a:endParaRPr lang="en-US" sz="1400">
                  <a:solidFill>
                    <a:prstClr val="white"/>
                  </a:solidFill>
                </a:endParaRPr>
              </a:p>
            </p:txBody>
          </p:sp>
          <p:sp>
            <p:nvSpPr>
              <p:cNvPr id="316" name="Oval 61"/>
              <p:cNvSpPr>
                <a:spLocks noChangeArrowheads="1"/>
              </p:cNvSpPr>
              <p:nvPr/>
            </p:nvSpPr>
            <p:spPr bwMode="auto">
              <a:xfrm>
                <a:off x="30170817" y="23302898"/>
                <a:ext cx="100584" cy="100584"/>
              </a:xfrm>
              <a:prstGeom prst="ellipse">
                <a:avLst/>
              </a:prstGeom>
              <a:solidFill>
                <a:srgbClr val="000000"/>
              </a:solidFill>
              <a:ln w="12700" cmpd="sng">
                <a:solidFill>
                  <a:srgbClr val="000000"/>
                </a:solidFill>
                <a:round/>
                <a:headEnd/>
                <a:tailEnd/>
              </a:ln>
            </p:spPr>
            <p:txBody>
              <a:bodyPr vert="horz" wrap="square" lIns="91440" tIns="45720" rIns="91440" bIns="45720" numCol="1" anchor="t" anchorCtr="0" compatLnSpc="1">
                <a:prstTxWarp prst="textNoShape">
                  <a:avLst/>
                </a:prstTxWarp>
              </a:bodyPr>
              <a:lstStyle/>
              <a:p>
                <a:pPr defTabSz="457200"/>
                <a:endParaRPr lang="en-US" sz="1400">
                  <a:solidFill>
                    <a:prstClr val="white"/>
                  </a:solidFill>
                </a:endParaRPr>
              </a:p>
            </p:txBody>
          </p:sp>
          <p:sp>
            <p:nvSpPr>
              <p:cNvPr id="317" name="Oval 62"/>
              <p:cNvSpPr>
                <a:spLocks noChangeArrowheads="1"/>
              </p:cNvSpPr>
              <p:nvPr/>
            </p:nvSpPr>
            <p:spPr bwMode="auto">
              <a:xfrm>
                <a:off x="30048571" y="23789732"/>
                <a:ext cx="100584" cy="100584"/>
              </a:xfrm>
              <a:prstGeom prst="ellipse">
                <a:avLst/>
              </a:prstGeom>
              <a:solidFill>
                <a:srgbClr val="000000"/>
              </a:solidFill>
              <a:ln w="12700" cmpd="sng">
                <a:solidFill>
                  <a:srgbClr val="000000"/>
                </a:solidFill>
                <a:round/>
                <a:headEnd/>
                <a:tailEnd/>
              </a:ln>
            </p:spPr>
            <p:txBody>
              <a:bodyPr vert="horz" wrap="square" lIns="91440" tIns="45720" rIns="91440" bIns="45720" numCol="1" anchor="t" anchorCtr="0" compatLnSpc="1">
                <a:prstTxWarp prst="textNoShape">
                  <a:avLst/>
                </a:prstTxWarp>
              </a:bodyPr>
              <a:lstStyle/>
              <a:p>
                <a:pPr defTabSz="457200"/>
                <a:endParaRPr lang="en-US" sz="1400">
                  <a:solidFill>
                    <a:prstClr val="white"/>
                  </a:solidFill>
                </a:endParaRPr>
              </a:p>
            </p:txBody>
          </p:sp>
          <p:sp>
            <p:nvSpPr>
              <p:cNvPr id="318" name="Oval 63"/>
              <p:cNvSpPr>
                <a:spLocks noChangeArrowheads="1"/>
              </p:cNvSpPr>
              <p:nvPr/>
            </p:nvSpPr>
            <p:spPr bwMode="auto">
              <a:xfrm>
                <a:off x="30048571" y="23810478"/>
                <a:ext cx="100584" cy="100584"/>
              </a:xfrm>
              <a:prstGeom prst="ellipse">
                <a:avLst/>
              </a:prstGeom>
              <a:solidFill>
                <a:srgbClr val="000000"/>
              </a:solidFill>
              <a:ln w="12700" cmpd="sng">
                <a:solidFill>
                  <a:srgbClr val="000000"/>
                </a:solidFill>
                <a:round/>
                <a:headEnd/>
                <a:tailEnd/>
              </a:ln>
            </p:spPr>
            <p:txBody>
              <a:bodyPr vert="horz" wrap="square" lIns="91440" tIns="45720" rIns="91440" bIns="45720" numCol="1" anchor="t" anchorCtr="0" compatLnSpc="1">
                <a:prstTxWarp prst="textNoShape">
                  <a:avLst/>
                </a:prstTxWarp>
              </a:bodyPr>
              <a:lstStyle/>
              <a:p>
                <a:pPr defTabSz="457200"/>
                <a:endParaRPr lang="en-US" sz="1400">
                  <a:solidFill>
                    <a:prstClr val="white"/>
                  </a:solidFill>
                </a:endParaRPr>
              </a:p>
            </p:txBody>
          </p:sp>
          <p:sp>
            <p:nvSpPr>
              <p:cNvPr id="319" name="Oval 64"/>
              <p:cNvSpPr>
                <a:spLocks noChangeArrowheads="1"/>
              </p:cNvSpPr>
              <p:nvPr/>
            </p:nvSpPr>
            <p:spPr bwMode="auto">
              <a:xfrm>
                <a:off x="30009556" y="23838140"/>
                <a:ext cx="100584" cy="100584"/>
              </a:xfrm>
              <a:prstGeom prst="ellipse">
                <a:avLst/>
              </a:prstGeom>
              <a:solidFill>
                <a:srgbClr val="000000"/>
              </a:solidFill>
              <a:ln w="12700" cmpd="sng">
                <a:solidFill>
                  <a:srgbClr val="000000"/>
                </a:solidFill>
                <a:round/>
                <a:headEnd/>
                <a:tailEnd/>
              </a:ln>
            </p:spPr>
            <p:txBody>
              <a:bodyPr vert="horz" wrap="square" lIns="91440" tIns="45720" rIns="91440" bIns="45720" numCol="1" anchor="t" anchorCtr="0" compatLnSpc="1">
                <a:prstTxWarp prst="textNoShape">
                  <a:avLst/>
                </a:prstTxWarp>
              </a:bodyPr>
              <a:lstStyle/>
              <a:p>
                <a:pPr defTabSz="457200"/>
                <a:endParaRPr lang="en-US" sz="1400">
                  <a:solidFill>
                    <a:prstClr val="white"/>
                  </a:solidFill>
                </a:endParaRPr>
              </a:p>
            </p:txBody>
          </p:sp>
          <p:sp>
            <p:nvSpPr>
              <p:cNvPr id="320" name="Oval 65"/>
              <p:cNvSpPr>
                <a:spLocks noChangeArrowheads="1"/>
              </p:cNvSpPr>
              <p:nvPr/>
            </p:nvSpPr>
            <p:spPr bwMode="auto">
              <a:xfrm>
                <a:off x="29996551" y="23865800"/>
                <a:ext cx="100584" cy="100584"/>
              </a:xfrm>
              <a:prstGeom prst="ellipse">
                <a:avLst/>
              </a:prstGeom>
              <a:solidFill>
                <a:srgbClr val="000000"/>
              </a:solidFill>
              <a:ln w="12700" cmpd="sng">
                <a:solidFill>
                  <a:srgbClr val="000000"/>
                </a:solidFill>
                <a:round/>
                <a:headEnd/>
                <a:tailEnd/>
              </a:ln>
            </p:spPr>
            <p:txBody>
              <a:bodyPr vert="horz" wrap="square" lIns="91440" tIns="45720" rIns="91440" bIns="45720" numCol="1" anchor="t" anchorCtr="0" compatLnSpc="1">
                <a:prstTxWarp prst="textNoShape">
                  <a:avLst/>
                </a:prstTxWarp>
              </a:bodyPr>
              <a:lstStyle/>
              <a:p>
                <a:pPr defTabSz="457200"/>
                <a:endParaRPr lang="en-US" sz="1400">
                  <a:solidFill>
                    <a:prstClr val="white"/>
                  </a:solidFill>
                </a:endParaRPr>
              </a:p>
            </p:txBody>
          </p:sp>
          <p:sp>
            <p:nvSpPr>
              <p:cNvPr id="321" name="Oval 66"/>
              <p:cNvSpPr>
                <a:spLocks noChangeArrowheads="1"/>
              </p:cNvSpPr>
              <p:nvPr/>
            </p:nvSpPr>
            <p:spPr bwMode="auto">
              <a:xfrm>
                <a:off x="29977044" y="23893462"/>
                <a:ext cx="100584" cy="100584"/>
              </a:xfrm>
              <a:prstGeom prst="ellipse">
                <a:avLst/>
              </a:prstGeom>
              <a:solidFill>
                <a:srgbClr val="000000"/>
              </a:solidFill>
              <a:ln w="12700" cmpd="sng">
                <a:solidFill>
                  <a:srgbClr val="000000"/>
                </a:solidFill>
                <a:round/>
                <a:headEnd/>
                <a:tailEnd/>
              </a:ln>
            </p:spPr>
            <p:txBody>
              <a:bodyPr vert="horz" wrap="square" lIns="91440" tIns="45720" rIns="91440" bIns="45720" numCol="1" anchor="t" anchorCtr="0" compatLnSpc="1">
                <a:prstTxWarp prst="textNoShape">
                  <a:avLst/>
                </a:prstTxWarp>
              </a:bodyPr>
              <a:lstStyle/>
              <a:p>
                <a:pPr defTabSz="457200"/>
                <a:endParaRPr lang="en-US" sz="1400">
                  <a:solidFill>
                    <a:prstClr val="white"/>
                  </a:solidFill>
                </a:endParaRPr>
              </a:p>
            </p:txBody>
          </p:sp>
          <p:sp>
            <p:nvSpPr>
              <p:cNvPr id="322" name="Oval 67"/>
              <p:cNvSpPr>
                <a:spLocks noChangeArrowheads="1"/>
              </p:cNvSpPr>
              <p:nvPr/>
            </p:nvSpPr>
            <p:spPr bwMode="auto">
              <a:xfrm>
                <a:off x="30035566" y="24064960"/>
                <a:ext cx="100584" cy="100584"/>
              </a:xfrm>
              <a:prstGeom prst="ellipse">
                <a:avLst/>
              </a:prstGeom>
              <a:solidFill>
                <a:srgbClr val="000000"/>
              </a:solidFill>
              <a:ln w="12700" cmpd="sng">
                <a:solidFill>
                  <a:srgbClr val="000000"/>
                </a:solidFill>
                <a:round/>
                <a:headEnd/>
                <a:tailEnd/>
              </a:ln>
            </p:spPr>
            <p:txBody>
              <a:bodyPr vert="horz" wrap="square" lIns="91440" tIns="45720" rIns="91440" bIns="45720" numCol="1" anchor="t" anchorCtr="0" compatLnSpc="1">
                <a:prstTxWarp prst="textNoShape">
                  <a:avLst/>
                </a:prstTxWarp>
              </a:bodyPr>
              <a:lstStyle/>
              <a:p>
                <a:pPr defTabSz="457200"/>
                <a:endParaRPr lang="en-US" sz="1400">
                  <a:solidFill>
                    <a:prstClr val="white"/>
                  </a:solidFill>
                </a:endParaRPr>
              </a:p>
            </p:txBody>
          </p:sp>
          <p:sp>
            <p:nvSpPr>
              <p:cNvPr id="323" name="Oval 68"/>
              <p:cNvSpPr>
                <a:spLocks noChangeArrowheads="1"/>
              </p:cNvSpPr>
              <p:nvPr/>
            </p:nvSpPr>
            <p:spPr bwMode="auto">
              <a:xfrm>
                <a:off x="30055073" y="24092620"/>
                <a:ext cx="100584" cy="100584"/>
              </a:xfrm>
              <a:prstGeom prst="ellipse">
                <a:avLst/>
              </a:prstGeom>
              <a:solidFill>
                <a:srgbClr val="000000"/>
              </a:solidFill>
              <a:ln w="12700" cmpd="sng">
                <a:solidFill>
                  <a:srgbClr val="000000"/>
                </a:solidFill>
                <a:round/>
                <a:headEnd/>
                <a:tailEnd/>
              </a:ln>
            </p:spPr>
            <p:txBody>
              <a:bodyPr vert="horz" wrap="square" lIns="91440" tIns="45720" rIns="91440" bIns="45720" numCol="1" anchor="t" anchorCtr="0" compatLnSpc="1">
                <a:prstTxWarp prst="textNoShape">
                  <a:avLst/>
                </a:prstTxWarp>
              </a:bodyPr>
              <a:lstStyle/>
              <a:p>
                <a:pPr defTabSz="457200"/>
                <a:endParaRPr lang="en-US" sz="1400">
                  <a:solidFill>
                    <a:prstClr val="white"/>
                  </a:solidFill>
                </a:endParaRPr>
              </a:p>
            </p:txBody>
          </p:sp>
          <p:sp>
            <p:nvSpPr>
              <p:cNvPr id="324" name="Oval 69"/>
              <p:cNvSpPr>
                <a:spLocks noChangeArrowheads="1"/>
              </p:cNvSpPr>
              <p:nvPr/>
            </p:nvSpPr>
            <p:spPr bwMode="auto">
              <a:xfrm>
                <a:off x="30022561" y="24120282"/>
                <a:ext cx="100584" cy="100584"/>
              </a:xfrm>
              <a:prstGeom prst="ellipse">
                <a:avLst/>
              </a:prstGeom>
              <a:solidFill>
                <a:srgbClr val="000000"/>
              </a:solidFill>
              <a:ln w="12700" cmpd="sng">
                <a:solidFill>
                  <a:srgbClr val="000000"/>
                </a:solidFill>
                <a:round/>
                <a:headEnd/>
                <a:tailEnd/>
              </a:ln>
            </p:spPr>
            <p:txBody>
              <a:bodyPr vert="horz" wrap="square" lIns="91440" tIns="45720" rIns="91440" bIns="45720" numCol="1" anchor="t" anchorCtr="0" compatLnSpc="1">
                <a:prstTxWarp prst="textNoShape">
                  <a:avLst/>
                </a:prstTxWarp>
              </a:bodyPr>
              <a:lstStyle/>
              <a:p>
                <a:pPr defTabSz="457200"/>
                <a:endParaRPr lang="en-US" sz="1400">
                  <a:solidFill>
                    <a:prstClr val="white"/>
                  </a:solidFill>
                </a:endParaRPr>
              </a:p>
            </p:txBody>
          </p:sp>
          <p:sp>
            <p:nvSpPr>
              <p:cNvPr id="325" name="Oval 70"/>
              <p:cNvSpPr>
                <a:spLocks noChangeArrowheads="1"/>
              </p:cNvSpPr>
              <p:nvPr/>
            </p:nvSpPr>
            <p:spPr bwMode="auto">
              <a:xfrm>
                <a:off x="30048571" y="24146559"/>
                <a:ext cx="100584" cy="100584"/>
              </a:xfrm>
              <a:prstGeom prst="ellipse">
                <a:avLst/>
              </a:prstGeom>
              <a:solidFill>
                <a:srgbClr val="000000"/>
              </a:solidFill>
              <a:ln w="12700" cmpd="sng">
                <a:solidFill>
                  <a:srgbClr val="000000"/>
                </a:solidFill>
                <a:round/>
                <a:headEnd/>
                <a:tailEnd/>
              </a:ln>
            </p:spPr>
            <p:txBody>
              <a:bodyPr vert="horz" wrap="square" lIns="91440" tIns="45720" rIns="91440" bIns="45720" numCol="1" anchor="t" anchorCtr="0" compatLnSpc="1">
                <a:prstTxWarp prst="textNoShape">
                  <a:avLst/>
                </a:prstTxWarp>
              </a:bodyPr>
              <a:lstStyle/>
              <a:p>
                <a:pPr defTabSz="457200"/>
                <a:endParaRPr lang="en-US" sz="1400">
                  <a:solidFill>
                    <a:prstClr val="white"/>
                  </a:solidFill>
                </a:endParaRPr>
              </a:p>
            </p:txBody>
          </p:sp>
          <p:sp>
            <p:nvSpPr>
              <p:cNvPr id="326" name="Oval 71"/>
              <p:cNvSpPr>
                <a:spLocks noChangeArrowheads="1"/>
              </p:cNvSpPr>
              <p:nvPr/>
            </p:nvSpPr>
            <p:spPr bwMode="auto">
              <a:xfrm>
                <a:off x="30081083" y="24373379"/>
                <a:ext cx="100584" cy="100584"/>
              </a:xfrm>
              <a:prstGeom prst="ellipse">
                <a:avLst/>
              </a:prstGeom>
              <a:solidFill>
                <a:srgbClr val="000000"/>
              </a:solidFill>
              <a:ln w="12700" cmpd="sng">
                <a:solidFill>
                  <a:srgbClr val="000000"/>
                </a:solidFill>
                <a:round/>
                <a:headEnd/>
                <a:tailEnd/>
              </a:ln>
            </p:spPr>
            <p:txBody>
              <a:bodyPr vert="horz" wrap="square" lIns="91440" tIns="45720" rIns="91440" bIns="45720" numCol="1" anchor="t" anchorCtr="0" compatLnSpc="1">
                <a:prstTxWarp prst="textNoShape">
                  <a:avLst/>
                </a:prstTxWarp>
              </a:bodyPr>
              <a:lstStyle/>
              <a:p>
                <a:pPr defTabSz="457200"/>
                <a:endParaRPr lang="en-US" sz="1400">
                  <a:solidFill>
                    <a:prstClr val="white"/>
                  </a:solidFill>
                </a:endParaRPr>
              </a:p>
            </p:txBody>
          </p:sp>
          <p:sp>
            <p:nvSpPr>
              <p:cNvPr id="327" name="Oval 72"/>
              <p:cNvSpPr>
                <a:spLocks noChangeArrowheads="1"/>
              </p:cNvSpPr>
              <p:nvPr/>
            </p:nvSpPr>
            <p:spPr bwMode="auto">
              <a:xfrm>
                <a:off x="30042068" y="24401041"/>
                <a:ext cx="100584" cy="100584"/>
              </a:xfrm>
              <a:prstGeom prst="ellipse">
                <a:avLst/>
              </a:prstGeom>
              <a:solidFill>
                <a:srgbClr val="000000"/>
              </a:solidFill>
              <a:ln w="12700" cmpd="sng">
                <a:solidFill>
                  <a:srgbClr val="000000"/>
                </a:solidFill>
                <a:round/>
                <a:headEnd/>
                <a:tailEnd/>
              </a:ln>
            </p:spPr>
            <p:txBody>
              <a:bodyPr vert="horz" wrap="square" lIns="91440" tIns="45720" rIns="91440" bIns="45720" numCol="1" anchor="t" anchorCtr="0" compatLnSpc="1">
                <a:prstTxWarp prst="textNoShape">
                  <a:avLst/>
                </a:prstTxWarp>
              </a:bodyPr>
              <a:lstStyle/>
              <a:p>
                <a:pPr defTabSz="457200"/>
                <a:endParaRPr lang="en-US" sz="1400">
                  <a:solidFill>
                    <a:prstClr val="white"/>
                  </a:solidFill>
                </a:endParaRPr>
              </a:p>
            </p:txBody>
          </p:sp>
          <p:sp>
            <p:nvSpPr>
              <p:cNvPr id="328" name="Oval 73"/>
              <p:cNvSpPr>
                <a:spLocks noChangeArrowheads="1"/>
              </p:cNvSpPr>
              <p:nvPr/>
            </p:nvSpPr>
            <p:spPr bwMode="auto">
              <a:xfrm>
                <a:off x="30087585" y="24421786"/>
                <a:ext cx="100584" cy="100584"/>
              </a:xfrm>
              <a:prstGeom prst="ellipse">
                <a:avLst/>
              </a:prstGeom>
              <a:solidFill>
                <a:srgbClr val="000000"/>
              </a:solidFill>
              <a:ln w="12700" cmpd="sng">
                <a:solidFill>
                  <a:srgbClr val="000000"/>
                </a:solidFill>
                <a:round/>
                <a:headEnd/>
                <a:tailEnd/>
              </a:ln>
            </p:spPr>
            <p:txBody>
              <a:bodyPr vert="horz" wrap="square" lIns="91440" tIns="45720" rIns="91440" bIns="45720" numCol="1" anchor="t" anchorCtr="0" compatLnSpc="1">
                <a:prstTxWarp prst="textNoShape">
                  <a:avLst/>
                </a:prstTxWarp>
              </a:bodyPr>
              <a:lstStyle/>
              <a:p>
                <a:pPr defTabSz="457200"/>
                <a:endParaRPr lang="en-US" sz="1400">
                  <a:solidFill>
                    <a:prstClr val="white"/>
                  </a:solidFill>
                </a:endParaRPr>
              </a:p>
            </p:txBody>
          </p:sp>
          <p:sp>
            <p:nvSpPr>
              <p:cNvPr id="329" name="Oval 74"/>
              <p:cNvSpPr>
                <a:spLocks noChangeArrowheads="1"/>
              </p:cNvSpPr>
              <p:nvPr/>
            </p:nvSpPr>
            <p:spPr bwMode="auto">
              <a:xfrm>
                <a:off x="30048571" y="24449448"/>
                <a:ext cx="100584" cy="100584"/>
              </a:xfrm>
              <a:prstGeom prst="ellipse">
                <a:avLst/>
              </a:prstGeom>
              <a:solidFill>
                <a:srgbClr val="000000"/>
              </a:solidFill>
              <a:ln w="12700" cmpd="sng">
                <a:solidFill>
                  <a:srgbClr val="000000"/>
                </a:solidFill>
                <a:round/>
                <a:headEnd/>
                <a:tailEnd/>
              </a:ln>
            </p:spPr>
            <p:txBody>
              <a:bodyPr vert="horz" wrap="square" lIns="91440" tIns="45720" rIns="91440" bIns="45720" numCol="1" anchor="t" anchorCtr="0" compatLnSpc="1">
                <a:prstTxWarp prst="textNoShape">
                  <a:avLst/>
                </a:prstTxWarp>
              </a:bodyPr>
              <a:lstStyle/>
              <a:p>
                <a:pPr defTabSz="457200"/>
                <a:endParaRPr lang="en-US" sz="1400">
                  <a:solidFill>
                    <a:prstClr val="white"/>
                  </a:solidFill>
                </a:endParaRPr>
              </a:p>
            </p:txBody>
          </p:sp>
          <p:sp>
            <p:nvSpPr>
              <p:cNvPr id="330" name="Oval 75"/>
              <p:cNvSpPr>
                <a:spLocks noChangeArrowheads="1"/>
              </p:cNvSpPr>
              <p:nvPr/>
            </p:nvSpPr>
            <p:spPr bwMode="auto">
              <a:xfrm>
                <a:off x="30094088" y="24477108"/>
                <a:ext cx="100584" cy="100584"/>
              </a:xfrm>
              <a:prstGeom prst="ellipse">
                <a:avLst/>
              </a:prstGeom>
              <a:solidFill>
                <a:srgbClr val="000000"/>
              </a:solidFill>
              <a:ln w="12700" cmpd="sng">
                <a:solidFill>
                  <a:srgbClr val="000000"/>
                </a:solidFill>
                <a:round/>
                <a:headEnd/>
                <a:tailEnd/>
              </a:ln>
            </p:spPr>
            <p:txBody>
              <a:bodyPr vert="horz" wrap="square" lIns="91440" tIns="45720" rIns="91440" bIns="45720" numCol="1" anchor="t" anchorCtr="0" compatLnSpc="1">
                <a:prstTxWarp prst="textNoShape">
                  <a:avLst/>
                </a:prstTxWarp>
              </a:bodyPr>
              <a:lstStyle/>
              <a:p>
                <a:pPr defTabSz="457200"/>
                <a:endParaRPr lang="en-US" sz="1400">
                  <a:solidFill>
                    <a:prstClr val="white"/>
                  </a:solidFill>
                </a:endParaRPr>
              </a:p>
            </p:txBody>
          </p:sp>
          <p:sp>
            <p:nvSpPr>
              <p:cNvPr id="331" name="Oval 76"/>
              <p:cNvSpPr>
                <a:spLocks noChangeArrowheads="1"/>
              </p:cNvSpPr>
              <p:nvPr/>
            </p:nvSpPr>
            <p:spPr bwMode="auto">
              <a:xfrm>
                <a:off x="30610382" y="24497854"/>
                <a:ext cx="100584" cy="100584"/>
              </a:xfrm>
              <a:prstGeom prst="ellipse">
                <a:avLst/>
              </a:prstGeom>
              <a:solidFill>
                <a:srgbClr val="000000"/>
              </a:solidFill>
              <a:ln w="12700" cmpd="sng">
                <a:solidFill>
                  <a:srgbClr val="000000"/>
                </a:solidFill>
                <a:round/>
                <a:headEnd/>
                <a:tailEnd/>
              </a:ln>
            </p:spPr>
            <p:txBody>
              <a:bodyPr vert="horz" wrap="square" lIns="91440" tIns="45720" rIns="91440" bIns="45720" numCol="1" anchor="t" anchorCtr="0" compatLnSpc="1">
                <a:prstTxWarp prst="textNoShape">
                  <a:avLst/>
                </a:prstTxWarp>
              </a:bodyPr>
              <a:lstStyle/>
              <a:p>
                <a:pPr defTabSz="457200"/>
                <a:endParaRPr lang="en-US" sz="1400">
                  <a:solidFill>
                    <a:prstClr val="white"/>
                  </a:solidFill>
                </a:endParaRPr>
              </a:p>
            </p:txBody>
          </p:sp>
          <p:sp>
            <p:nvSpPr>
              <p:cNvPr id="332" name="Oval 77"/>
              <p:cNvSpPr>
                <a:spLocks noChangeArrowheads="1"/>
              </p:cNvSpPr>
              <p:nvPr/>
            </p:nvSpPr>
            <p:spPr bwMode="auto">
              <a:xfrm>
                <a:off x="30501142" y="24525516"/>
                <a:ext cx="100584" cy="100584"/>
              </a:xfrm>
              <a:prstGeom prst="ellipse">
                <a:avLst/>
              </a:prstGeom>
              <a:solidFill>
                <a:srgbClr val="000000"/>
              </a:solidFill>
              <a:ln w="12700" cmpd="sng">
                <a:solidFill>
                  <a:srgbClr val="000000"/>
                </a:solidFill>
                <a:round/>
                <a:headEnd/>
                <a:tailEnd/>
              </a:ln>
            </p:spPr>
            <p:txBody>
              <a:bodyPr vert="horz" wrap="square" lIns="91440" tIns="45720" rIns="91440" bIns="45720" numCol="1" anchor="t" anchorCtr="0" compatLnSpc="1">
                <a:prstTxWarp prst="textNoShape">
                  <a:avLst/>
                </a:prstTxWarp>
              </a:bodyPr>
              <a:lstStyle/>
              <a:p>
                <a:pPr defTabSz="457200"/>
                <a:endParaRPr lang="en-US" sz="1400">
                  <a:solidFill>
                    <a:prstClr val="white"/>
                  </a:solidFill>
                </a:endParaRPr>
              </a:p>
            </p:txBody>
          </p:sp>
          <p:sp>
            <p:nvSpPr>
              <p:cNvPr id="333" name="Oval 78"/>
              <p:cNvSpPr>
                <a:spLocks noChangeArrowheads="1"/>
              </p:cNvSpPr>
              <p:nvPr/>
            </p:nvSpPr>
            <p:spPr bwMode="auto">
              <a:xfrm>
                <a:off x="30468628" y="24551793"/>
                <a:ext cx="100584" cy="100584"/>
              </a:xfrm>
              <a:prstGeom prst="ellipse">
                <a:avLst/>
              </a:prstGeom>
              <a:solidFill>
                <a:srgbClr val="000000"/>
              </a:solidFill>
              <a:ln w="12700" cmpd="sng">
                <a:solidFill>
                  <a:srgbClr val="000000"/>
                </a:solidFill>
                <a:round/>
                <a:headEnd/>
                <a:tailEnd/>
              </a:ln>
            </p:spPr>
            <p:txBody>
              <a:bodyPr vert="horz" wrap="square" lIns="91440" tIns="45720" rIns="91440" bIns="45720" numCol="1" anchor="t" anchorCtr="0" compatLnSpc="1">
                <a:prstTxWarp prst="textNoShape">
                  <a:avLst/>
                </a:prstTxWarp>
              </a:bodyPr>
              <a:lstStyle/>
              <a:p>
                <a:pPr defTabSz="457200"/>
                <a:endParaRPr lang="en-US" sz="1400">
                  <a:solidFill>
                    <a:prstClr val="white"/>
                  </a:solidFill>
                </a:endParaRPr>
              </a:p>
            </p:txBody>
          </p:sp>
          <p:sp>
            <p:nvSpPr>
              <p:cNvPr id="334" name="Oval 79"/>
              <p:cNvSpPr>
                <a:spLocks noChangeArrowheads="1"/>
              </p:cNvSpPr>
              <p:nvPr/>
            </p:nvSpPr>
            <p:spPr bwMode="auto">
              <a:xfrm>
                <a:off x="30830164" y="24579455"/>
                <a:ext cx="100584" cy="100584"/>
              </a:xfrm>
              <a:prstGeom prst="ellipse">
                <a:avLst/>
              </a:prstGeom>
              <a:solidFill>
                <a:srgbClr val="000000"/>
              </a:solidFill>
              <a:ln w="12700" cmpd="sng">
                <a:solidFill>
                  <a:srgbClr val="000000"/>
                </a:solidFill>
                <a:round/>
                <a:headEnd/>
                <a:tailEnd/>
              </a:ln>
            </p:spPr>
            <p:txBody>
              <a:bodyPr vert="horz" wrap="square" lIns="91440" tIns="45720" rIns="91440" bIns="45720" numCol="1" anchor="t" anchorCtr="0" compatLnSpc="1">
                <a:prstTxWarp prst="textNoShape">
                  <a:avLst/>
                </a:prstTxWarp>
              </a:bodyPr>
              <a:lstStyle/>
              <a:p>
                <a:pPr defTabSz="457200"/>
                <a:endParaRPr lang="en-US" sz="1400">
                  <a:solidFill>
                    <a:prstClr val="white"/>
                  </a:solidFill>
                </a:endParaRPr>
              </a:p>
            </p:txBody>
          </p:sp>
          <p:sp>
            <p:nvSpPr>
              <p:cNvPr id="335" name="Oval 80"/>
              <p:cNvSpPr>
                <a:spLocks noChangeArrowheads="1"/>
              </p:cNvSpPr>
              <p:nvPr/>
            </p:nvSpPr>
            <p:spPr bwMode="auto">
              <a:xfrm>
                <a:off x="31030438" y="24600199"/>
                <a:ext cx="100584" cy="100584"/>
              </a:xfrm>
              <a:prstGeom prst="ellipse">
                <a:avLst/>
              </a:prstGeom>
              <a:solidFill>
                <a:srgbClr val="000000"/>
              </a:solidFill>
              <a:ln w="12700" cmpd="sng">
                <a:solidFill>
                  <a:srgbClr val="000000"/>
                </a:solidFill>
                <a:round/>
                <a:headEnd/>
                <a:tailEnd/>
              </a:ln>
            </p:spPr>
            <p:txBody>
              <a:bodyPr vert="horz" wrap="square" lIns="91440" tIns="45720" rIns="91440" bIns="45720" numCol="1" anchor="t" anchorCtr="0" compatLnSpc="1">
                <a:prstTxWarp prst="textNoShape">
                  <a:avLst/>
                </a:prstTxWarp>
              </a:bodyPr>
              <a:lstStyle/>
              <a:p>
                <a:pPr defTabSz="457200"/>
                <a:endParaRPr lang="en-US" sz="1400">
                  <a:solidFill>
                    <a:prstClr val="white"/>
                  </a:solidFill>
                </a:endParaRPr>
              </a:p>
            </p:txBody>
          </p:sp>
          <p:sp>
            <p:nvSpPr>
              <p:cNvPr id="336" name="Oval 81"/>
              <p:cNvSpPr>
                <a:spLocks noChangeArrowheads="1"/>
              </p:cNvSpPr>
              <p:nvPr/>
            </p:nvSpPr>
            <p:spPr bwMode="auto">
              <a:xfrm>
                <a:off x="30952410" y="24627861"/>
                <a:ext cx="100584" cy="100584"/>
              </a:xfrm>
              <a:prstGeom prst="ellipse">
                <a:avLst/>
              </a:prstGeom>
              <a:solidFill>
                <a:srgbClr val="000000"/>
              </a:solidFill>
              <a:ln w="12700" cmpd="sng">
                <a:solidFill>
                  <a:srgbClr val="000000"/>
                </a:solidFill>
                <a:round/>
                <a:headEnd/>
                <a:tailEnd/>
              </a:ln>
            </p:spPr>
            <p:txBody>
              <a:bodyPr vert="horz" wrap="square" lIns="91440" tIns="45720" rIns="91440" bIns="45720" numCol="1" anchor="t" anchorCtr="0" compatLnSpc="1">
                <a:prstTxWarp prst="textNoShape">
                  <a:avLst/>
                </a:prstTxWarp>
              </a:bodyPr>
              <a:lstStyle/>
              <a:p>
                <a:pPr defTabSz="457200"/>
                <a:endParaRPr lang="en-US" sz="1400">
                  <a:solidFill>
                    <a:prstClr val="white"/>
                  </a:solidFill>
                </a:endParaRPr>
              </a:p>
            </p:txBody>
          </p:sp>
          <p:sp>
            <p:nvSpPr>
              <p:cNvPr id="337" name="Oval 82"/>
              <p:cNvSpPr>
                <a:spLocks noChangeArrowheads="1"/>
              </p:cNvSpPr>
              <p:nvPr/>
            </p:nvSpPr>
            <p:spPr bwMode="auto">
              <a:xfrm>
                <a:off x="30449121" y="24655522"/>
                <a:ext cx="100584" cy="100584"/>
              </a:xfrm>
              <a:prstGeom prst="ellipse">
                <a:avLst/>
              </a:prstGeom>
              <a:solidFill>
                <a:srgbClr val="000000"/>
              </a:solidFill>
              <a:ln w="12700" cmpd="sng">
                <a:solidFill>
                  <a:srgbClr val="000000"/>
                </a:solidFill>
                <a:round/>
                <a:headEnd/>
                <a:tailEnd/>
              </a:ln>
            </p:spPr>
            <p:txBody>
              <a:bodyPr vert="horz" wrap="square" lIns="91440" tIns="45720" rIns="91440" bIns="45720" numCol="1" anchor="t" anchorCtr="0" compatLnSpc="1">
                <a:prstTxWarp prst="textNoShape">
                  <a:avLst/>
                </a:prstTxWarp>
              </a:bodyPr>
              <a:lstStyle/>
              <a:p>
                <a:pPr defTabSz="457200"/>
                <a:endParaRPr lang="en-US" sz="1400">
                  <a:solidFill>
                    <a:prstClr val="white"/>
                  </a:solidFill>
                </a:endParaRPr>
              </a:p>
            </p:txBody>
          </p:sp>
          <p:sp>
            <p:nvSpPr>
              <p:cNvPr id="338" name="Oval 83"/>
              <p:cNvSpPr>
                <a:spLocks noChangeArrowheads="1"/>
              </p:cNvSpPr>
              <p:nvPr/>
            </p:nvSpPr>
            <p:spPr bwMode="auto">
              <a:xfrm>
                <a:off x="30371091" y="24676268"/>
                <a:ext cx="100584" cy="100584"/>
              </a:xfrm>
              <a:prstGeom prst="ellipse">
                <a:avLst/>
              </a:prstGeom>
              <a:solidFill>
                <a:srgbClr val="000000"/>
              </a:solidFill>
              <a:ln w="12700" cmpd="sng">
                <a:solidFill>
                  <a:srgbClr val="000000"/>
                </a:solidFill>
                <a:round/>
                <a:headEnd/>
                <a:tailEnd/>
              </a:ln>
            </p:spPr>
            <p:txBody>
              <a:bodyPr vert="horz" wrap="square" lIns="91440" tIns="45720" rIns="91440" bIns="45720" numCol="1" anchor="t" anchorCtr="0" compatLnSpc="1">
                <a:prstTxWarp prst="textNoShape">
                  <a:avLst/>
                </a:prstTxWarp>
              </a:bodyPr>
              <a:lstStyle/>
              <a:p>
                <a:pPr defTabSz="457200"/>
                <a:endParaRPr lang="en-US" sz="1400">
                  <a:solidFill>
                    <a:prstClr val="white"/>
                  </a:solidFill>
                </a:endParaRPr>
              </a:p>
            </p:txBody>
          </p:sp>
          <p:sp>
            <p:nvSpPr>
              <p:cNvPr id="339" name="Oval 84"/>
              <p:cNvSpPr>
                <a:spLocks noChangeArrowheads="1"/>
              </p:cNvSpPr>
              <p:nvPr/>
            </p:nvSpPr>
            <p:spPr bwMode="auto">
              <a:xfrm>
                <a:off x="30261851" y="24703929"/>
                <a:ext cx="100584" cy="100584"/>
              </a:xfrm>
              <a:prstGeom prst="ellipse">
                <a:avLst/>
              </a:prstGeom>
              <a:solidFill>
                <a:srgbClr val="000000"/>
              </a:solidFill>
              <a:ln w="12700" cmpd="sng">
                <a:solidFill>
                  <a:srgbClr val="000000"/>
                </a:solidFill>
                <a:round/>
                <a:headEnd/>
                <a:tailEnd/>
              </a:ln>
            </p:spPr>
            <p:txBody>
              <a:bodyPr vert="horz" wrap="square" lIns="91440" tIns="45720" rIns="91440" bIns="45720" numCol="1" anchor="t" anchorCtr="0" compatLnSpc="1">
                <a:prstTxWarp prst="textNoShape">
                  <a:avLst/>
                </a:prstTxWarp>
              </a:bodyPr>
              <a:lstStyle/>
              <a:p>
                <a:pPr defTabSz="457200"/>
                <a:endParaRPr lang="en-US" sz="1400">
                  <a:solidFill>
                    <a:prstClr val="white"/>
                  </a:solidFill>
                </a:endParaRPr>
              </a:p>
            </p:txBody>
          </p:sp>
          <p:sp>
            <p:nvSpPr>
              <p:cNvPr id="340" name="Oval 85"/>
              <p:cNvSpPr>
                <a:spLocks noChangeArrowheads="1"/>
              </p:cNvSpPr>
              <p:nvPr/>
            </p:nvSpPr>
            <p:spPr bwMode="auto">
              <a:xfrm>
                <a:off x="30313871" y="24730207"/>
                <a:ext cx="100584" cy="100584"/>
              </a:xfrm>
              <a:prstGeom prst="ellipse">
                <a:avLst/>
              </a:prstGeom>
              <a:solidFill>
                <a:srgbClr val="000000"/>
              </a:solidFill>
              <a:ln w="12700" cmpd="sng">
                <a:solidFill>
                  <a:srgbClr val="000000"/>
                </a:solidFill>
                <a:round/>
                <a:headEnd/>
                <a:tailEnd/>
              </a:ln>
            </p:spPr>
            <p:txBody>
              <a:bodyPr vert="horz" wrap="square" lIns="91440" tIns="45720" rIns="91440" bIns="45720" numCol="1" anchor="t" anchorCtr="0" compatLnSpc="1">
                <a:prstTxWarp prst="textNoShape">
                  <a:avLst/>
                </a:prstTxWarp>
              </a:bodyPr>
              <a:lstStyle/>
              <a:p>
                <a:pPr defTabSz="457200"/>
                <a:endParaRPr lang="en-US" sz="1400">
                  <a:solidFill>
                    <a:prstClr val="white"/>
                  </a:solidFill>
                </a:endParaRPr>
              </a:p>
            </p:txBody>
          </p:sp>
          <p:sp>
            <p:nvSpPr>
              <p:cNvPr id="341" name="Oval 86"/>
              <p:cNvSpPr>
                <a:spLocks noChangeArrowheads="1"/>
              </p:cNvSpPr>
              <p:nvPr/>
            </p:nvSpPr>
            <p:spPr bwMode="auto">
              <a:xfrm>
                <a:off x="31307443" y="24757868"/>
                <a:ext cx="100584" cy="100584"/>
              </a:xfrm>
              <a:prstGeom prst="ellipse">
                <a:avLst/>
              </a:prstGeom>
              <a:solidFill>
                <a:srgbClr val="000000"/>
              </a:solidFill>
              <a:ln w="12700" cmpd="sng">
                <a:solidFill>
                  <a:srgbClr val="000000"/>
                </a:solidFill>
                <a:round/>
                <a:headEnd/>
                <a:tailEnd/>
              </a:ln>
            </p:spPr>
            <p:txBody>
              <a:bodyPr vert="horz" wrap="square" lIns="91440" tIns="45720" rIns="91440" bIns="45720" numCol="1" anchor="t" anchorCtr="0" compatLnSpc="1">
                <a:prstTxWarp prst="textNoShape">
                  <a:avLst/>
                </a:prstTxWarp>
              </a:bodyPr>
              <a:lstStyle/>
              <a:p>
                <a:pPr defTabSz="457200"/>
                <a:endParaRPr lang="en-US" sz="1400">
                  <a:solidFill>
                    <a:prstClr val="white"/>
                  </a:solidFill>
                </a:endParaRPr>
              </a:p>
            </p:txBody>
          </p:sp>
          <p:sp>
            <p:nvSpPr>
              <p:cNvPr id="342" name="Oval 87"/>
              <p:cNvSpPr>
                <a:spLocks noChangeArrowheads="1"/>
              </p:cNvSpPr>
              <p:nvPr/>
            </p:nvSpPr>
            <p:spPr bwMode="auto">
              <a:xfrm>
                <a:off x="32431063" y="24778614"/>
                <a:ext cx="100584" cy="100584"/>
              </a:xfrm>
              <a:prstGeom prst="ellipse">
                <a:avLst/>
              </a:prstGeom>
              <a:solidFill>
                <a:srgbClr val="000000"/>
              </a:solidFill>
              <a:ln w="12700" cmpd="sng">
                <a:solidFill>
                  <a:srgbClr val="000000"/>
                </a:solidFill>
                <a:round/>
                <a:headEnd/>
                <a:tailEnd/>
              </a:ln>
            </p:spPr>
            <p:txBody>
              <a:bodyPr vert="horz" wrap="square" lIns="91440" tIns="45720" rIns="91440" bIns="45720" numCol="1" anchor="t" anchorCtr="0" compatLnSpc="1">
                <a:prstTxWarp prst="textNoShape">
                  <a:avLst/>
                </a:prstTxWarp>
              </a:bodyPr>
              <a:lstStyle/>
              <a:p>
                <a:pPr defTabSz="457200"/>
                <a:endParaRPr lang="en-US" sz="1400">
                  <a:solidFill>
                    <a:prstClr val="white"/>
                  </a:solidFill>
                </a:endParaRPr>
              </a:p>
            </p:txBody>
          </p:sp>
          <p:sp>
            <p:nvSpPr>
              <p:cNvPr id="343" name="Oval 88"/>
              <p:cNvSpPr>
                <a:spLocks noChangeArrowheads="1"/>
              </p:cNvSpPr>
              <p:nvPr/>
            </p:nvSpPr>
            <p:spPr bwMode="auto">
              <a:xfrm>
                <a:off x="30984922" y="24806275"/>
                <a:ext cx="100584" cy="100584"/>
              </a:xfrm>
              <a:prstGeom prst="ellipse">
                <a:avLst/>
              </a:prstGeom>
              <a:solidFill>
                <a:srgbClr val="000000"/>
              </a:solidFill>
              <a:ln w="12700" cmpd="sng">
                <a:solidFill>
                  <a:srgbClr val="000000"/>
                </a:solidFill>
                <a:round/>
                <a:headEnd/>
                <a:tailEnd/>
              </a:ln>
            </p:spPr>
            <p:txBody>
              <a:bodyPr vert="horz" wrap="square" lIns="91440" tIns="45720" rIns="91440" bIns="45720" numCol="1" anchor="t" anchorCtr="0" compatLnSpc="1">
                <a:prstTxWarp prst="textNoShape">
                  <a:avLst/>
                </a:prstTxWarp>
              </a:bodyPr>
              <a:lstStyle/>
              <a:p>
                <a:pPr defTabSz="457200"/>
                <a:endParaRPr lang="en-US" sz="1400">
                  <a:solidFill>
                    <a:prstClr val="white"/>
                  </a:solidFill>
                </a:endParaRPr>
              </a:p>
            </p:txBody>
          </p:sp>
          <p:sp>
            <p:nvSpPr>
              <p:cNvPr id="344" name="Oval 89"/>
              <p:cNvSpPr>
                <a:spLocks noChangeArrowheads="1"/>
              </p:cNvSpPr>
              <p:nvPr/>
            </p:nvSpPr>
            <p:spPr bwMode="auto">
              <a:xfrm>
                <a:off x="30384097" y="24833936"/>
                <a:ext cx="100584" cy="100584"/>
              </a:xfrm>
              <a:prstGeom prst="ellipse">
                <a:avLst/>
              </a:prstGeom>
              <a:solidFill>
                <a:srgbClr val="000000"/>
              </a:solidFill>
              <a:ln w="12700" cmpd="sng">
                <a:solidFill>
                  <a:srgbClr val="000000"/>
                </a:solidFill>
                <a:round/>
                <a:headEnd/>
                <a:tailEnd/>
              </a:ln>
            </p:spPr>
            <p:txBody>
              <a:bodyPr vert="horz" wrap="square" lIns="91440" tIns="45720" rIns="91440" bIns="45720" numCol="1" anchor="t" anchorCtr="0" compatLnSpc="1">
                <a:prstTxWarp prst="textNoShape">
                  <a:avLst/>
                </a:prstTxWarp>
              </a:bodyPr>
              <a:lstStyle/>
              <a:p>
                <a:pPr defTabSz="457200"/>
                <a:endParaRPr lang="en-US" sz="1400">
                  <a:solidFill>
                    <a:prstClr val="white"/>
                  </a:solidFill>
                </a:endParaRPr>
              </a:p>
            </p:txBody>
          </p:sp>
          <p:sp>
            <p:nvSpPr>
              <p:cNvPr id="345" name="Oval 90"/>
              <p:cNvSpPr>
                <a:spLocks noChangeArrowheads="1"/>
              </p:cNvSpPr>
              <p:nvPr/>
            </p:nvSpPr>
            <p:spPr bwMode="auto">
              <a:xfrm>
                <a:off x="30274856" y="24854681"/>
                <a:ext cx="100584" cy="100584"/>
              </a:xfrm>
              <a:prstGeom prst="ellipse">
                <a:avLst/>
              </a:prstGeom>
              <a:solidFill>
                <a:srgbClr val="000000"/>
              </a:solidFill>
              <a:ln w="12700" cmpd="sng">
                <a:solidFill>
                  <a:srgbClr val="000000"/>
                </a:solidFill>
                <a:round/>
                <a:headEnd/>
                <a:tailEnd/>
              </a:ln>
            </p:spPr>
            <p:txBody>
              <a:bodyPr vert="horz" wrap="square" lIns="91440" tIns="45720" rIns="91440" bIns="45720" numCol="1" anchor="t" anchorCtr="0" compatLnSpc="1">
                <a:prstTxWarp prst="textNoShape">
                  <a:avLst/>
                </a:prstTxWarp>
              </a:bodyPr>
              <a:lstStyle/>
              <a:p>
                <a:pPr defTabSz="457200"/>
                <a:endParaRPr lang="en-US" sz="1400">
                  <a:solidFill>
                    <a:prstClr val="white"/>
                  </a:solidFill>
                </a:endParaRPr>
              </a:p>
            </p:txBody>
          </p:sp>
          <p:sp>
            <p:nvSpPr>
              <p:cNvPr id="346" name="Oval 91"/>
              <p:cNvSpPr>
                <a:spLocks noChangeArrowheads="1"/>
              </p:cNvSpPr>
              <p:nvPr/>
            </p:nvSpPr>
            <p:spPr bwMode="auto">
              <a:xfrm>
                <a:off x="31043444" y="24882343"/>
                <a:ext cx="100584" cy="100584"/>
              </a:xfrm>
              <a:prstGeom prst="ellipse">
                <a:avLst/>
              </a:prstGeom>
              <a:solidFill>
                <a:srgbClr val="000000"/>
              </a:solidFill>
              <a:ln w="12700" cmpd="sng">
                <a:solidFill>
                  <a:srgbClr val="000000"/>
                </a:solidFill>
                <a:round/>
                <a:headEnd/>
                <a:tailEnd/>
              </a:ln>
            </p:spPr>
            <p:txBody>
              <a:bodyPr vert="horz" wrap="square" lIns="91440" tIns="45720" rIns="91440" bIns="45720" numCol="1" anchor="t" anchorCtr="0" compatLnSpc="1">
                <a:prstTxWarp prst="textNoShape">
                  <a:avLst/>
                </a:prstTxWarp>
              </a:bodyPr>
              <a:lstStyle/>
              <a:p>
                <a:pPr defTabSz="457200"/>
                <a:endParaRPr lang="en-US" sz="1400">
                  <a:solidFill>
                    <a:prstClr val="white"/>
                  </a:solidFill>
                </a:endParaRPr>
              </a:p>
            </p:txBody>
          </p:sp>
          <p:sp>
            <p:nvSpPr>
              <p:cNvPr id="347" name="Oval 92"/>
              <p:cNvSpPr>
                <a:spLocks noChangeArrowheads="1"/>
              </p:cNvSpPr>
              <p:nvPr/>
            </p:nvSpPr>
            <p:spPr bwMode="auto">
              <a:xfrm>
                <a:off x="31010931" y="24910004"/>
                <a:ext cx="100584" cy="100584"/>
              </a:xfrm>
              <a:prstGeom prst="ellipse">
                <a:avLst/>
              </a:prstGeom>
              <a:solidFill>
                <a:srgbClr val="000000"/>
              </a:solidFill>
              <a:ln w="12700" cmpd="sng">
                <a:solidFill>
                  <a:srgbClr val="000000"/>
                </a:solidFill>
                <a:round/>
                <a:headEnd/>
                <a:tailEnd/>
              </a:ln>
            </p:spPr>
            <p:txBody>
              <a:bodyPr vert="horz" wrap="square" lIns="91440" tIns="45720" rIns="91440" bIns="45720" numCol="1" anchor="t" anchorCtr="0" compatLnSpc="1">
                <a:prstTxWarp prst="textNoShape">
                  <a:avLst/>
                </a:prstTxWarp>
              </a:bodyPr>
              <a:lstStyle/>
              <a:p>
                <a:pPr defTabSz="457200"/>
                <a:endParaRPr lang="en-US" sz="1400">
                  <a:solidFill>
                    <a:prstClr val="white"/>
                  </a:solidFill>
                </a:endParaRPr>
              </a:p>
            </p:txBody>
          </p:sp>
          <p:sp>
            <p:nvSpPr>
              <p:cNvPr id="348" name="Oval 93"/>
              <p:cNvSpPr>
                <a:spLocks noChangeArrowheads="1"/>
              </p:cNvSpPr>
              <p:nvPr/>
            </p:nvSpPr>
            <p:spPr bwMode="auto">
              <a:xfrm>
                <a:off x="30325574" y="24929366"/>
                <a:ext cx="100584" cy="100584"/>
              </a:xfrm>
              <a:prstGeom prst="ellipse">
                <a:avLst/>
              </a:prstGeom>
              <a:solidFill>
                <a:srgbClr val="000000"/>
              </a:solidFill>
              <a:ln w="12700" cmpd="sng">
                <a:solidFill>
                  <a:srgbClr val="000000"/>
                </a:solidFill>
                <a:round/>
                <a:headEnd/>
                <a:tailEnd/>
              </a:ln>
            </p:spPr>
            <p:txBody>
              <a:bodyPr vert="horz" wrap="square" lIns="91440" tIns="45720" rIns="91440" bIns="45720" numCol="1" anchor="t" anchorCtr="0" compatLnSpc="1">
                <a:prstTxWarp prst="textNoShape">
                  <a:avLst/>
                </a:prstTxWarp>
              </a:bodyPr>
              <a:lstStyle/>
              <a:p>
                <a:pPr defTabSz="457200"/>
                <a:endParaRPr lang="en-US" sz="1400">
                  <a:solidFill>
                    <a:prstClr val="white"/>
                  </a:solidFill>
                </a:endParaRPr>
              </a:p>
            </p:txBody>
          </p:sp>
          <p:sp>
            <p:nvSpPr>
              <p:cNvPr id="349" name="Oval 94"/>
              <p:cNvSpPr>
                <a:spLocks noChangeArrowheads="1"/>
              </p:cNvSpPr>
              <p:nvPr/>
            </p:nvSpPr>
            <p:spPr bwMode="auto">
              <a:xfrm>
                <a:off x="30074581" y="24957027"/>
                <a:ext cx="100584" cy="100584"/>
              </a:xfrm>
              <a:prstGeom prst="ellipse">
                <a:avLst/>
              </a:prstGeom>
              <a:solidFill>
                <a:srgbClr val="000000"/>
              </a:solidFill>
              <a:ln w="12700" cmpd="sng">
                <a:solidFill>
                  <a:srgbClr val="000000"/>
                </a:solidFill>
                <a:round/>
                <a:headEnd/>
                <a:tailEnd/>
              </a:ln>
            </p:spPr>
            <p:txBody>
              <a:bodyPr vert="horz" wrap="square" lIns="91440" tIns="45720" rIns="91440" bIns="45720" numCol="1" anchor="t" anchorCtr="0" compatLnSpc="1">
                <a:prstTxWarp prst="textNoShape">
                  <a:avLst/>
                </a:prstTxWarp>
              </a:bodyPr>
              <a:lstStyle/>
              <a:p>
                <a:pPr defTabSz="457200"/>
                <a:endParaRPr lang="en-US" sz="1400">
                  <a:solidFill>
                    <a:prstClr val="white"/>
                  </a:solidFill>
                </a:endParaRPr>
              </a:p>
            </p:txBody>
          </p:sp>
          <p:sp>
            <p:nvSpPr>
              <p:cNvPr id="350" name="Oval 95"/>
              <p:cNvSpPr>
                <a:spLocks noChangeArrowheads="1"/>
              </p:cNvSpPr>
              <p:nvPr/>
            </p:nvSpPr>
            <p:spPr bwMode="auto">
              <a:xfrm>
                <a:off x="30209831" y="24984689"/>
                <a:ext cx="100584" cy="100584"/>
              </a:xfrm>
              <a:prstGeom prst="ellipse">
                <a:avLst/>
              </a:prstGeom>
              <a:solidFill>
                <a:srgbClr val="000000"/>
              </a:solidFill>
              <a:ln w="12700" cmpd="sng">
                <a:solidFill>
                  <a:srgbClr val="000000"/>
                </a:solidFill>
                <a:round/>
                <a:headEnd/>
                <a:tailEnd/>
              </a:ln>
            </p:spPr>
            <p:txBody>
              <a:bodyPr vert="horz" wrap="square" lIns="91440" tIns="45720" rIns="91440" bIns="45720" numCol="1" anchor="t" anchorCtr="0" compatLnSpc="1">
                <a:prstTxWarp prst="textNoShape">
                  <a:avLst/>
                </a:prstTxWarp>
              </a:bodyPr>
              <a:lstStyle/>
              <a:p>
                <a:pPr defTabSz="457200"/>
                <a:endParaRPr lang="en-US" sz="1400">
                  <a:solidFill>
                    <a:prstClr val="white"/>
                  </a:solidFill>
                </a:endParaRPr>
              </a:p>
            </p:txBody>
          </p:sp>
          <p:sp>
            <p:nvSpPr>
              <p:cNvPr id="351" name="Oval 96"/>
              <p:cNvSpPr>
                <a:spLocks noChangeArrowheads="1"/>
              </p:cNvSpPr>
              <p:nvPr/>
            </p:nvSpPr>
            <p:spPr bwMode="auto">
              <a:xfrm>
                <a:off x="30016058" y="25012349"/>
                <a:ext cx="100584" cy="100584"/>
              </a:xfrm>
              <a:prstGeom prst="ellipse">
                <a:avLst/>
              </a:prstGeom>
              <a:solidFill>
                <a:srgbClr val="000000"/>
              </a:solidFill>
              <a:ln w="12700" cmpd="sng">
                <a:solidFill>
                  <a:srgbClr val="000000"/>
                </a:solidFill>
                <a:round/>
                <a:headEnd/>
                <a:tailEnd/>
              </a:ln>
            </p:spPr>
            <p:txBody>
              <a:bodyPr vert="horz" wrap="square" lIns="91440" tIns="45720" rIns="91440" bIns="45720" numCol="1" anchor="t" anchorCtr="0" compatLnSpc="1">
                <a:prstTxWarp prst="textNoShape">
                  <a:avLst/>
                </a:prstTxWarp>
              </a:bodyPr>
              <a:lstStyle/>
              <a:p>
                <a:pPr defTabSz="457200"/>
                <a:endParaRPr lang="en-US" sz="1400">
                  <a:solidFill>
                    <a:prstClr val="white"/>
                  </a:solidFill>
                </a:endParaRPr>
              </a:p>
            </p:txBody>
          </p:sp>
          <p:sp>
            <p:nvSpPr>
              <p:cNvPr id="352" name="Oval 97"/>
              <p:cNvSpPr>
                <a:spLocks noChangeArrowheads="1"/>
              </p:cNvSpPr>
              <p:nvPr/>
            </p:nvSpPr>
            <p:spPr bwMode="auto">
              <a:xfrm>
                <a:off x="30830164" y="25033096"/>
                <a:ext cx="100584" cy="100584"/>
              </a:xfrm>
              <a:prstGeom prst="ellipse">
                <a:avLst/>
              </a:prstGeom>
              <a:solidFill>
                <a:srgbClr val="000000"/>
              </a:solidFill>
              <a:ln w="12700" cmpd="sng">
                <a:solidFill>
                  <a:srgbClr val="000000"/>
                </a:solidFill>
                <a:round/>
                <a:headEnd/>
                <a:tailEnd/>
              </a:ln>
            </p:spPr>
            <p:txBody>
              <a:bodyPr vert="horz" wrap="square" lIns="91440" tIns="45720" rIns="91440" bIns="45720" numCol="1" anchor="t" anchorCtr="0" compatLnSpc="1">
                <a:prstTxWarp prst="textNoShape">
                  <a:avLst/>
                </a:prstTxWarp>
              </a:bodyPr>
              <a:lstStyle/>
              <a:p>
                <a:pPr defTabSz="457200"/>
                <a:endParaRPr lang="en-US" sz="1400">
                  <a:solidFill>
                    <a:prstClr val="white"/>
                  </a:solidFill>
                </a:endParaRPr>
              </a:p>
            </p:txBody>
          </p:sp>
          <p:sp>
            <p:nvSpPr>
              <p:cNvPr id="353" name="Oval 98"/>
              <p:cNvSpPr>
                <a:spLocks noChangeArrowheads="1"/>
              </p:cNvSpPr>
              <p:nvPr/>
            </p:nvSpPr>
            <p:spPr bwMode="auto">
              <a:xfrm>
                <a:off x="30048571" y="25060756"/>
                <a:ext cx="100584" cy="100584"/>
              </a:xfrm>
              <a:prstGeom prst="ellipse">
                <a:avLst/>
              </a:prstGeom>
              <a:solidFill>
                <a:srgbClr val="000000"/>
              </a:solidFill>
              <a:ln w="12700" cmpd="sng">
                <a:solidFill>
                  <a:srgbClr val="000000"/>
                </a:solidFill>
                <a:round/>
                <a:headEnd/>
                <a:tailEnd/>
              </a:ln>
            </p:spPr>
            <p:txBody>
              <a:bodyPr vert="horz" wrap="square" lIns="91440" tIns="45720" rIns="91440" bIns="45720" numCol="1" anchor="t" anchorCtr="0" compatLnSpc="1">
                <a:prstTxWarp prst="textNoShape">
                  <a:avLst/>
                </a:prstTxWarp>
              </a:bodyPr>
              <a:lstStyle/>
              <a:p>
                <a:pPr defTabSz="457200"/>
                <a:endParaRPr lang="en-US" sz="1400">
                  <a:solidFill>
                    <a:prstClr val="white"/>
                  </a:solidFill>
                </a:endParaRPr>
              </a:p>
            </p:txBody>
          </p:sp>
          <p:sp>
            <p:nvSpPr>
              <p:cNvPr id="354" name="Oval 99"/>
              <p:cNvSpPr>
                <a:spLocks noChangeArrowheads="1"/>
              </p:cNvSpPr>
              <p:nvPr/>
            </p:nvSpPr>
            <p:spPr bwMode="auto">
              <a:xfrm>
                <a:off x="30514147" y="25088418"/>
                <a:ext cx="100584" cy="100584"/>
              </a:xfrm>
              <a:prstGeom prst="ellipse">
                <a:avLst/>
              </a:prstGeom>
              <a:solidFill>
                <a:srgbClr val="000000"/>
              </a:solidFill>
              <a:ln w="12700" cmpd="sng">
                <a:solidFill>
                  <a:srgbClr val="000000"/>
                </a:solidFill>
                <a:round/>
                <a:headEnd/>
                <a:tailEnd/>
              </a:ln>
            </p:spPr>
            <p:txBody>
              <a:bodyPr vert="horz" wrap="square" lIns="91440" tIns="45720" rIns="91440" bIns="45720" numCol="1" anchor="t" anchorCtr="0" compatLnSpc="1">
                <a:prstTxWarp prst="textNoShape">
                  <a:avLst/>
                </a:prstTxWarp>
              </a:bodyPr>
              <a:lstStyle/>
              <a:p>
                <a:pPr defTabSz="457200"/>
                <a:endParaRPr lang="en-US" sz="1400">
                  <a:solidFill>
                    <a:prstClr val="white"/>
                  </a:solidFill>
                </a:endParaRPr>
              </a:p>
            </p:txBody>
          </p:sp>
          <p:sp>
            <p:nvSpPr>
              <p:cNvPr id="355" name="Oval 100"/>
              <p:cNvSpPr>
                <a:spLocks noChangeArrowheads="1"/>
              </p:cNvSpPr>
              <p:nvPr/>
            </p:nvSpPr>
            <p:spPr bwMode="auto">
              <a:xfrm>
                <a:off x="30022561" y="25109163"/>
                <a:ext cx="100584" cy="100584"/>
              </a:xfrm>
              <a:prstGeom prst="ellipse">
                <a:avLst/>
              </a:prstGeom>
              <a:solidFill>
                <a:srgbClr val="000000"/>
              </a:solidFill>
              <a:ln w="12700" cmpd="sng">
                <a:solidFill>
                  <a:srgbClr val="000000"/>
                </a:solidFill>
                <a:round/>
                <a:headEnd/>
                <a:tailEnd/>
              </a:ln>
            </p:spPr>
            <p:txBody>
              <a:bodyPr vert="horz" wrap="square" lIns="91440" tIns="45720" rIns="91440" bIns="45720" numCol="1" anchor="t" anchorCtr="0" compatLnSpc="1">
                <a:prstTxWarp prst="textNoShape">
                  <a:avLst/>
                </a:prstTxWarp>
              </a:bodyPr>
              <a:lstStyle/>
              <a:p>
                <a:pPr defTabSz="457200"/>
                <a:endParaRPr lang="en-US" sz="1400">
                  <a:solidFill>
                    <a:prstClr val="white"/>
                  </a:solidFill>
                </a:endParaRPr>
              </a:p>
            </p:txBody>
          </p:sp>
          <p:sp>
            <p:nvSpPr>
              <p:cNvPr id="356" name="Oval 101"/>
              <p:cNvSpPr>
                <a:spLocks noChangeArrowheads="1"/>
              </p:cNvSpPr>
              <p:nvPr/>
            </p:nvSpPr>
            <p:spPr bwMode="auto">
              <a:xfrm>
                <a:off x="30016058" y="25135441"/>
                <a:ext cx="100584" cy="100584"/>
              </a:xfrm>
              <a:prstGeom prst="ellipse">
                <a:avLst/>
              </a:prstGeom>
              <a:solidFill>
                <a:srgbClr val="000000"/>
              </a:solidFill>
              <a:ln w="12700" cmpd="sng">
                <a:solidFill>
                  <a:srgbClr val="000000"/>
                </a:solidFill>
                <a:round/>
                <a:headEnd/>
                <a:tailEnd/>
              </a:ln>
            </p:spPr>
            <p:txBody>
              <a:bodyPr vert="horz" wrap="square" lIns="91440" tIns="45720" rIns="91440" bIns="45720" numCol="1" anchor="t" anchorCtr="0" compatLnSpc="1">
                <a:prstTxWarp prst="textNoShape">
                  <a:avLst/>
                </a:prstTxWarp>
              </a:bodyPr>
              <a:lstStyle/>
              <a:p>
                <a:pPr defTabSz="457200"/>
                <a:endParaRPr lang="en-US" sz="1400">
                  <a:solidFill>
                    <a:prstClr val="white"/>
                  </a:solidFill>
                </a:endParaRPr>
              </a:p>
            </p:txBody>
          </p:sp>
          <p:sp>
            <p:nvSpPr>
              <p:cNvPr id="357" name="Oval 102"/>
              <p:cNvSpPr>
                <a:spLocks noChangeArrowheads="1"/>
              </p:cNvSpPr>
              <p:nvPr/>
            </p:nvSpPr>
            <p:spPr bwMode="auto">
              <a:xfrm>
                <a:off x="30081083" y="25163103"/>
                <a:ext cx="100584" cy="100584"/>
              </a:xfrm>
              <a:prstGeom prst="ellipse">
                <a:avLst/>
              </a:prstGeom>
              <a:solidFill>
                <a:srgbClr val="000000"/>
              </a:solidFill>
              <a:ln w="12700" cmpd="sng">
                <a:solidFill>
                  <a:srgbClr val="000000"/>
                </a:solidFill>
                <a:round/>
                <a:headEnd/>
                <a:tailEnd/>
              </a:ln>
            </p:spPr>
            <p:txBody>
              <a:bodyPr vert="horz" wrap="square" lIns="91440" tIns="45720" rIns="91440" bIns="45720" numCol="1" anchor="t" anchorCtr="0" compatLnSpc="1">
                <a:prstTxWarp prst="textNoShape">
                  <a:avLst/>
                </a:prstTxWarp>
              </a:bodyPr>
              <a:lstStyle/>
              <a:p>
                <a:pPr defTabSz="457200"/>
                <a:endParaRPr lang="en-US" sz="1400">
                  <a:solidFill>
                    <a:prstClr val="white"/>
                  </a:solidFill>
                </a:endParaRPr>
              </a:p>
            </p:txBody>
          </p:sp>
          <p:sp>
            <p:nvSpPr>
              <p:cNvPr id="358" name="Oval 103"/>
              <p:cNvSpPr>
                <a:spLocks noChangeArrowheads="1"/>
              </p:cNvSpPr>
              <p:nvPr/>
            </p:nvSpPr>
            <p:spPr bwMode="auto">
              <a:xfrm>
                <a:off x="30029064" y="25190763"/>
                <a:ext cx="100584" cy="100584"/>
              </a:xfrm>
              <a:prstGeom prst="ellipse">
                <a:avLst/>
              </a:prstGeom>
              <a:solidFill>
                <a:srgbClr val="000000"/>
              </a:solidFill>
              <a:ln w="12700" cmpd="sng">
                <a:solidFill>
                  <a:srgbClr val="000000"/>
                </a:solidFill>
                <a:round/>
                <a:headEnd/>
                <a:tailEnd/>
              </a:ln>
            </p:spPr>
            <p:txBody>
              <a:bodyPr vert="horz" wrap="square" lIns="91440" tIns="45720" rIns="91440" bIns="45720" numCol="1" anchor="t" anchorCtr="0" compatLnSpc="1">
                <a:prstTxWarp prst="textNoShape">
                  <a:avLst/>
                </a:prstTxWarp>
              </a:bodyPr>
              <a:lstStyle/>
              <a:p>
                <a:pPr defTabSz="457200"/>
                <a:endParaRPr lang="en-US" sz="1400">
                  <a:solidFill>
                    <a:prstClr val="white"/>
                  </a:solidFill>
                </a:endParaRPr>
              </a:p>
            </p:txBody>
          </p:sp>
          <p:sp>
            <p:nvSpPr>
              <p:cNvPr id="359" name="Oval 104"/>
              <p:cNvSpPr>
                <a:spLocks noChangeArrowheads="1"/>
              </p:cNvSpPr>
              <p:nvPr/>
            </p:nvSpPr>
            <p:spPr bwMode="auto">
              <a:xfrm>
                <a:off x="29990048" y="25239169"/>
                <a:ext cx="100584" cy="100584"/>
              </a:xfrm>
              <a:prstGeom prst="ellipse">
                <a:avLst/>
              </a:prstGeom>
              <a:solidFill>
                <a:srgbClr val="000000"/>
              </a:solidFill>
              <a:ln w="12700" cmpd="sng">
                <a:solidFill>
                  <a:srgbClr val="000000"/>
                </a:solidFill>
                <a:round/>
                <a:headEnd/>
                <a:tailEnd/>
              </a:ln>
            </p:spPr>
            <p:txBody>
              <a:bodyPr vert="horz" wrap="square" lIns="91440" tIns="45720" rIns="91440" bIns="45720" numCol="1" anchor="t" anchorCtr="0" compatLnSpc="1">
                <a:prstTxWarp prst="textNoShape">
                  <a:avLst/>
                </a:prstTxWarp>
              </a:bodyPr>
              <a:lstStyle/>
              <a:p>
                <a:pPr defTabSz="457200"/>
                <a:endParaRPr lang="en-US" sz="1400">
                  <a:solidFill>
                    <a:prstClr val="white"/>
                  </a:solidFill>
                </a:endParaRPr>
              </a:p>
            </p:txBody>
          </p:sp>
          <p:sp>
            <p:nvSpPr>
              <p:cNvPr id="360" name="Oval 105"/>
              <p:cNvSpPr>
                <a:spLocks noChangeArrowheads="1"/>
              </p:cNvSpPr>
              <p:nvPr/>
            </p:nvSpPr>
            <p:spPr bwMode="auto">
              <a:xfrm>
                <a:off x="30022561" y="25266831"/>
                <a:ext cx="100584" cy="100584"/>
              </a:xfrm>
              <a:prstGeom prst="ellipse">
                <a:avLst/>
              </a:prstGeom>
              <a:solidFill>
                <a:srgbClr val="000000"/>
              </a:solidFill>
              <a:ln w="12700" cmpd="sng">
                <a:solidFill>
                  <a:srgbClr val="000000"/>
                </a:solidFill>
                <a:round/>
                <a:headEnd/>
                <a:tailEnd/>
              </a:ln>
            </p:spPr>
            <p:txBody>
              <a:bodyPr vert="horz" wrap="square" lIns="91440" tIns="45720" rIns="91440" bIns="45720" numCol="1" anchor="t" anchorCtr="0" compatLnSpc="1">
                <a:prstTxWarp prst="textNoShape">
                  <a:avLst/>
                </a:prstTxWarp>
              </a:bodyPr>
              <a:lstStyle/>
              <a:p>
                <a:pPr defTabSz="457200"/>
                <a:endParaRPr lang="en-US" sz="1400">
                  <a:solidFill>
                    <a:prstClr val="white"/>
                  </a:solidFill>
                </a:endParaRPr>
              </a:p>
            </p:txBody>
          </p:sp>
          <p:sp>
            <p:nvSpPr>
              <p:cNvPr id="361" name="Oval 106"/>
              <p:cNvSpPr>
                <a:spLocks noChangeArrowheads="1"/>
              </p:cNvSpPr>
              <p:nvPr/>
            </p:nvSpPr>
            <p:spPr bwMode="auto">
              <a:xfrm>
                <a:off x="30042068" y="25287577"/>
                <a:ext cx="100584" cy="100584"/>
              </a:xfrm>
              <a:prstGeom prst="ellipse">
                <a:avLst/>
              </a:prstGeom>
              <a:solidFill>
                <a:srgbClr val="000000"/>
              </a:solidFill>
              <a:ln w="12700" cmpd="sng">
                <a:solidFill>
                  <a:srgbClr val="000000"/>
                </a:solidFill>
                <a:round/>
                <a:headEnd/>
                <a:tailEnd/>
              </a:ln>
            </p:spPr>
            <p:txBody>
              <a:bodyPr vert="horz" wrap="square" lIns="91440" tIns="45720" rIns="91440" bIns="45720" numCol="1" anchor="t" anchorCtr="0" compatLnSpc="1">
                <a:prstTxWarp prst="textNoShape">
                  <a:avLst/>
                </a:prstTxWarp>
              </a:bodyPr>
              <a:lstStyle/>
              <a:p>
                <a:pPr defTabSz="457200"/>
                <a:endParaRPr lang="en-US" sz="1400">
                  <a:solidFill>
                    <a:prstClr val="white"/>
                  </a:solidFill>
                </a:endParaRPr>
              </a:p>
            </p:txBody>
          </p:sp>
          <p:sp>
            <p:nvSpPr>
              <p:cNvPr id="362" name="Oval 107"/>
              <p:cNvSpPr>
                <a:spLocks noChangeArrowheads="1"/>
              </p:cNvSpPr>
              <p:nvPr/>
            </p:nvSpPr>
            <p:spPr bwMode="auto">
              <a:xfrm>
                <a:off x="30094088" y="25341516"/>
                <a:ext cx="100584" cy="100584"/>
              </a:xfrm>
              <a:prstGeom prst="ellipse">
                <a:avLst/>
              </a:prstGeom>
              <a:solidFill>
                <a:srgbClr val="000000"/>
              </a:solidFill>
              <a:ln w="12700" cmpd="sng">
                <a:solidFill>
                  <a:srgbClr val="000000"/>
                </a:solidFill>
                <a:round/>
                <a:headEnd/>
                <a:tailEnd/>
              </a:ln>
            </p:spPr>
            <p:txBody>
              <a:bodyPr vert="horz" wrap="square" lIns="91440" tIns="45720" rIns="91440" bIns="45720" numCol="1" anchor="t" anchorCtr="0" compatLnSpc="1">
                <a:prstTxWarp prst="textNoShape">
                  <a:avLst/>
                </a:prstTxWarp>
              </a:bodyPr>
              <a:lstStyle/>
              <a:p>
                <a:pPr defTabSz="457200"/>
                <a:endParaRPr lang="en-US" sz="1400">
                  <a:solidFill>
                    <a:prstClr val="white"/>
                  </a:solidFill>
                </a:endParaRPr>
              </a:p>
            </p:txBody>
          </p:sp>
          <p:sp>
            <p:nvSpPr>
              <p:cNvPr id="363" name="Oval 108"/>
              <p:cNvSpPr>
                <a:spLocks noChangeArrowheads="1"/>
              </p:cNvSpPr>
              <p:nvPr/>
            </p:nvSpPr>
            <p:spPr bwMode="auto">
              <a:xfrm>
                <a:off x="30120098" y="25362262"/>
                <a:ext cx="100584" cy="100584"/>
              </a:xfrm>
              <a:prstGeom prst="ellipse">
                <a:avLst/>
              </a:prstGeom>
              <a:solidFill>
                <a:srgbClr val="000000"/>
              </a:solidFill>
              <a:ln w="12700" cmpd="sng">
                <a:solidFill>
                  <a:srgbClr val="000000"/>
                </a:solidFill>
                <a:round/>
                <a:headEnd/>
                <a:tailEnd/>
              </a:ln>
            </p:spPr>
            <p:txBody>
              <a:bodyPr vert="horz" wrap="square" lIns="91440" tIns="45720" rIns="91440" bIns="45720" numCol="1" anchor="t" anchorCtr="0" compatLnSpc="1">
                <a:prstTxWarp prst="textNoShape">
                  <a:avLst/>
                </a:prstTxWarp>
              </a:bodyPr>
              <a:lstStyle/>
              <a:p>
                <a:pPr defTabSz="457200"/>
                <a:endParaRPr lang="en-US" sz="1400">
                  <a:solidFill>
                    <a:prstClr val="white"/>
                  </a:solidFill>
                </a:endParaRPr>
              </a:p>
            </p:txBody>
          </p:sp>
          <p:sp>
            <p:nvSpPr>
              <p:cNvPr id="364" name="Oval 109"/>
              <p:cNvSpPr>
                <a:spLocks noChangeArrowheads="1"/>
              </p:cNvSpPr>
              <p:nvPr/>
            </p:nvSpPr>
            <p:spPr bwMode="auto">
              <a:xfrm>
                <a:off x="30501142" y="25369176"/>
                <a:ext cx="100584" cy="100584"/>
              </a:xfrm>
              <a:prstGeom prst="ellipse">
                <a:avLst/>
              </a:prstGeom>
              <a:solidFill>
                <a:srgbClr val="000000"/>
              </a:solidFill>
              <a:ln w="12700" cmpd="sng">
                <a:solidFill>
                  <a:srgbClr val="000000"/>
                </a:solidFill>
                <a:round/>
                <a:headEnd/>
                <a:tailEnd/>
              </a:ln>
            </p:spPr>
            <p:txBody>
              <a:bodyPr vert="horz" wrap="square" lIns="91440" tIns="45720" rIns="91440" bIns="45720" numCol="1" anchor="t" anchorCtr="0" compatLnSpc="1">
                <a:prstTxWarp prst="textNoShape">
                  <a:avLst/>
                </a:prstTxWarp>
              </a:bodyPr>
              <a:lstStyle/>
              <a:p>
                <a:pPr defTabSz="457200"/>
                <a:endParaRPr lang="en-US" sz="1400">
                  <a:solidFill>
                    <a:prstClr val="white"/>
                  </a:solidFill>
                </a:endParaRPr>
              </a:p>
            </p:txBody>
          </p:sp>
          <p:sp>
            <p:nvSpPr>
              <p:cNvPr id="365" name="Oval 110"/>
              <p:cNvSpPr>
                <a:spLocks noChangeArrowheads="1"/>
              </p:cNvSpPr>
              <p:nvPr/>
            </p:nvSpPr>
            <p:spPr bwMode="auto">
              <a:xfrm>
                <a:off x="30655898" y="25389923"/>
                <a:ext cx="100584" cy="100584"/>
              </a:xfrm>
              <a:prstGeom prst="ellipse">
                <a:avLst/>
              </a:prstGeom>
              <a:solidFill>
                <a:srgbClr val="000000"/>
              </a:solidFill>
              <a:ln w="12700" cmpd="sng">
                <a:solidFill>
                  <a:srgbClr val="000000"/>
                </a:solidFill>
                <a:round/>
                <a:headEnd/>
                <a:tailEnd/>
              </a:ln>
            </p:spPr>
            <p:txBody>
              <a:bodyPr vert="horz" wrap="square" lIns="91440" tIns="45720" rIns="91440" bIns="45720" numCol="1" anchor="t" anchorCtr="0" compatLnSpc="1">
                <a:prstTxWarp prst="textNoShape">
                  <a:avLst/>
                </a:prstTxWarp>
              </a:bodyPr>
              <a:lstStyle/>
              <a:p>
                <a:pPr defTabSz="457200"/>
                <a:endParaRPr lang="en-US" sz="1400">
                  <a:solidFill>
                    <a:prstClr val="white"/>
                  </a:solidFill>
                </a:endParaRPr>
              </a:p>
            </p:txBody>
          </p:sp>
          <p:sp>
            <p:nvSpPr>
              <p:cNvPr id="366" name="Oval 111"/>
              <p:cNvSpPr>
                <a:spLocks noChangeArrowheads="1"/>
              </p:cNvSpPr>
              <p:nvPr/>
            </p:nvSpPr>
            <p:spPr bwMode="auto">
              <a:xfrm>
                <a:off x="30068078" y="25417584"/>
                <a:ext cx="100584" cy="100584"/>
              </a:xfrm>
              <a:prstGeom prst="ellipse">
                <a:avLst/>
              </a:prstGeom>
              <a:solidFill>
                <a:srgbClr val="000000"/>
              </a:solidFill>
              <a:ln w="12700" cmpd="sng">
                <a:solidFill>
                  <a:srgbClr val="000000"/>
                </a:solidFill>
                <a:round/>
                <a:headEnd/>
                <a:tailEnd/>
              </a:ln>
            </p:spPr>
            <p:txBody>
              <a:bodyPr vert="horz" wrap="square" lIns="91440" tIns="45720" rIns="91440" bIns="45720" numCol="1" anchor="t" anchorCtr="0" compatLnSpc="1">
                <a:prstTxWarp prst="textNoShape">
                  <a:avLst/>
                </a:prstTxWarp>
              </a:bodyPr>
              <a:lstStyle/>
              <a:p>
                <a:pPr defTabSz="457200"/>
                <a:endParaRPr lang="en-US" sz="1400">
                  <a:solidFill>
                    <a:prstClr val="white"/>
                  </a:solidFill>
                </a:endParaRPr>
              </a:p>
            </p:txBody>
          </p:sp>
          <p:sp>
            <p:nvSpPr>
              <p:cNvPr id="367" name="Oval 112"/>
              <p:cNvSpPr>
                <a:spLocks noChangeArrowheads="1"/>
              </p:cNvSpPr>
              <p:nvPr/>
            </p:nvSpPr>
            <p:spPr bwMode="auto">
              <a:xfrm>
                <a:off x="30029064" y="25445245"/>
                <a:ext cx="100584" cy="100584"/>
              </a:xfrm>
              <a:prstGeom prst="ellipse">
                <a:avLst/>
              </a:prstGeom>
              <a:solidFill>
                <a:srgbClr val="000000"/>
              </a:solidFill>
              <a:ln w="12700" cmpd="sng">
                <a:solidFill>
                  <a:srgbClr val="000000"/>
                </a:solidFill>
                <a:round/>
                <a:headEnd/>
                <a:tailEnd/>
              </a:ln>
            </p:spPr>
            <p:txBody>
              <a:bodyPr vert="horz" wrap="square" lIns="91440" tIns="45720" rIns="91440" bIns="45720" numCol="1" anchor="t" anchorCtr="0" compatLnSpc="1">
                <a:prstTxWarp prst="textNoShape">
                  <a:avLst/>
                </a:prstTxWarp>
              </a:bodyPr>
              <a:lstStyle/>
              <a:p>
                <a:pPr defTabSz="457200"/>
                <a:endParaRPr lang="en-US" sz="1400">
                  <a:solidFill>
                    <a:prstClr val="white"/>
                  </a:solidFill>
                </a:endParaRPr>
              </a:p>
            </p:txBody>
          </p:sp>
          <p:sp>
            <p:nvSpPr>
              <p:cNvPr id="368" name="Oval 113"/>
              <p:cNvSpPr>
                <a:spLocks noChangeArrowheads="1"/>
              </p:cNvSpPr>
              <p:nvPr/>
            </p:nvSpPr>
            <p:spPr bwMode="auto">
              <a:xfrm>
                <a:off x="30081083" y="25465990"/>
                <a:ext cx="100584" cy="100584"/>
              </a:xfrm>
              <a:prstGeom prst="ellipse">
                <a:avLst/>
              </a:prstGeom>
              <a:solidFill>
                <a:srgbClr val="000000"/>
              </a:solidFill>
              <a:ln w="12700" cmpd="sng">
                <a:solidFill>
                  <a:srgbClr val="000000"/>
                </a:solidFill>
                <a:round/>
                <a:headEnd/>
                <a:tailEnd/>
              </a:ln>
            </p:spPr>
            <p:txBody>
              <a:bodyPr vert="horz" wrap="square" lIns="91440" tIns="45720" rIns="91440" bIns="45720" numCol="1" anchor="t" anchorCtr="0" compatLnSpc="1">
                <a:prstTxWarp prst="textNoShape">
                  <a:avLst/>
                </a:prstTxWarp>
              </a:bodyPr>
              <a:lstStyle/>
              <a:p>
                <a:pPr defTabSz="457200"/>
                <a:endParaRPr lang="en-US" sz="1400">
                  <a:solidFill>
                    <a:prstClr val="white"/>
                  </a:solidFill>
                </a:endParaRPr>
              </a:p>
            </p:txBody>
          </p:sp>
          <p:sp>
            <p:nvSpPr>
              <p:cNvPr id="369" name="Oval 114"/>
              <p:cNvSpPr>
                <a:spLocks noChangeArrowheads="1"/>
              </p:cNvSpPr>
              <p:nvPr/>
            </p:nvSpPr>
            <p:spPr bwMode="auto">
              <a:xfrm>
                <a:off x="30138304" y="25493651"/>
                <a:ext cx="100584" cy="100584"/>
              </a:xfrm>
              <a:prstGeom prst="ellipse">
                <a:avLst/>
              </a:prstGeom>
              <a:solidFill>
                <a:srgbClr val="000000"/>
              </a:solidFill>
              <a:ln w="12700" cmpd="sng">
                <a:solidFill>
                  <a:srgbClr val="000000"/>
                </a:solidFill>
                <a:round/>
                <a:headEnd/>
                <a:tailEnd/>
              </a:ln>
            </p:spPr>
            <p:txBody>
              <a:bodyPr vert="horz" wrap="square" lIns="91440" tIns="45720" rIns="91440" bIns="45720" numCol="1" anchor="t" anchorCtr="0" compatLnSpc="1">
                <a:prstTxWarp prst="textNoShape">
                  <a:avLst/>
                </a:prstTxWarp>
              </a:bodyPr>
              <a:lstStyle/>
              <a:p>
                <a:pPr defTabSz="457200"/>
                <a:endParaRPr lang="en-US" sz="1400">
                  <a:solidFill>
                    <a:prstClr val="white"/>
                  </a:solidFill>
                </a:endParaRPr>
              </a:p>
            </p:txBody>
          </p:sp>
          <p:sp>
            <p:nvSpPr>
              <p:cNvPr id="370" name="Oval 115"/>
              <p:cNvSpPr>
                <a:spLocks noChangeArrowheads="1"/>
              </p:cNvSpPr>
              <p:nvPr/>
            </p:nvSpPr>
            <p:spPr bwMode="auto">
              <a:xfrm>
                <a:off x="30126602" y="25519929"/>
                <a:ext cx="100584" cy="100584"/>
              </a:xfrm>
              <a:prstGeom prst="ellipse">
                <a:avLst/>
              </a:prstGeom>
              <a:solidFill>
                <a:srgbClr val="000000"/>
              </a:solidFill>
              <a:ln w="12700" cmpd="sng">
                <a:solidFill>
                  <a:srgbClr val="000000"/>
                </a:solidFill>
                <a:round/>
                <a:headEnd/>
                <a:tailEnd/>
              </a:ln>
            </p:spPr>
            <p:txBody>
              <a:bodyPr vert="horz" wrap="square" lIns="91440" tIns="45720" rIns="91440" bIns="45720" numCol="1" anchor="t" anchorCtr="0" compatLnSpc="1">
                <a:prstTxWarp prst="textNoShape">
                  <a:avLst/>
                </a:prstTxWarp>
              </a:bodyPr>
              <a:lstStyle/>
              <a:p>
                <a:pPr defTabSz="457200"/>
                <a:endParaRPr lang="en-US" sz="1400">
                  <a:solidFill>
                    <a:prstClr val="white"/>
                  </a:solidFill>
                </a:endParaRPr>
              </a:p>
            </p:txBody>
          </p:sp>
          <p:sp>
            <p:nvSpPr>
              <p:cNvPr id="371" name="Oval 116"/>
              <p:cNvSpPr>
                <a:spLocks noChangeArrowheads="1"/>
              </p:cNvSpPr>
              <p:nvPr/>
            </p:nvSpPr>
            <p:spPr bwMode="auto">
              <a:xfrm>
                <a:off x="30229338" y="25540675"/>
                <a:ext cx="100584" cy="100584"/>
              </a:xfrm>
              <a:prstGeom prst="ellipse">
                <a:avLst/>
              </a:prstGeom>
              <a:solidFill>
                <a:srgbClr val="000000"/>
              </a:solidFill>
              <a:ln w="12700" cmpd="sng">
                <a:solidFill>
                  <a:srgbClr val="000000"/>
                </a:solidFill>
                <a:round/>
                <a:headEnd/>
                <a:tailEnd/>
              </a:ln>
            </p:spPr>
            <p:txBody>
              <a:bodyPr vert="horz" wrap="square" lIns="91440" tIns="45720" rIns="91440" bIns="45720" numCol="1" anchor="t" anchorCtr="0" compatLnSpc="1">
                <a:prstTxWarp prst="textNoShape">
                  <a:avLst/>
                </a:prstTxWarp>
              </a:bodyPr>
              <a:lstStyle/>
              <a:p>
                <a:pPr defTabSz="457200"/>
                <a:endParaRPr lang="en-US" sz="1400">
                  <a:solidFill>
                    <a:prstClr val="white"/>
                  </a:solidFill>
                </a:endParaRPr>
              </a:p>
            </p:txBody>
          </p:sp>
        </p:grpSp>
        <p:sp>
          <p:nvSpPr>
            <p:cNvPr id="251" name="Line 1087"/>
            <p:cNvSpPr>
              <a:spLocks noChangeShapeType="1"/>
            </p:cNvSpPr>
            <p:nvPr/>
          </p:nvSpPr>
          <p:spPr bwMode="auto">
            <a:xfrm flipH="1" flipV="1">
              <a:off x="30765308" y="25650559"/>
              <a:ext cx="159488" cy="31373"/>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2" name="Line 1093"/>
            <p:cNvSpPr>
              <a:spLocks noChangeShapeType="1"/>
            </p:cNvSpPr>
            <p:nvPr/>
          </p:nvSpPr>
          <p:spPr bwMode="auto">
            <a:xfrm flipH="1" flipV="1">
              <a:off x="30924797" y="25681933"/>
              <a:ext cx="255181" cy="20915"/>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3" name="Line 1099"/>
            <p:cNvSpPr>
              <a:spLocks noChangeShapeType="1"/>
            </p:cNvSpPr>
            <p:nvPr/>
          </p:nvSpPr>
          <p:spPr bwMode="auto">
            <a:xfrm flipV="1">
              <a:off x="30818471" y="25702848"/>
              <a:ext cx="361507" cy="31373"/>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4" name="Line 1105"/>
            <p:cNvSpPr>
              <a:spLocks noChangeShapeType="1"/>
            </p:cNvSpPr>
            <p:nvPr/>
          </p:nvSpPr>
          <p:spPr bwMode="auto">
            <a:xfrm flipH="1" flipV="1">
              <a:off x="30818471" y="25734221"/>
              <a:ext cx="159488" cy="20915"/>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5" name="Line 1117"/>
            <p:cNvSpPr>
              <a:spLocks noChangeShapeType="1"/>
            </p:cNvSpPr>
            <p:nvPr/>
          </p:nvSpPr>
          <p:spPr bwMode="auto">
            <a:xfrm flipV="1">
              <a:off x="30542024" y="25776053"/>
              <a:ext cx="382772" cy="31373"/>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6" name="Line 1123"/>
            <p:cNvSpPr>
              <a:spLocks noChangeShapeType="1"/>
            </p:cNvSpPr>
            <p:nvPr/>
          </p:nvSpPr>
          <p:spPr bwMode="auto">
            <a:xfrm flipV="1">
              <a:off x="30042294" y="25807426"/>
              <a:ext cx="499730" cy="20915"/>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7" name="Freeform 256"/>
            <p:cNvSpPr/>
            <p:nvPr/>
          </p:nvSpPr>
          <p:spPr>
            <a:xfrm>
              <a:off x="29979938" y="26184226"/>
              <a:ext cx="714375" cy="157163"/>
            </a:xfrm>
            <a:custGeom>
              <a:avLst/>
              <a:gdLst>
                <a:gd name="connsiteX0" fmla="*/ 714375 w 714375"/>
                <a:gd name="connsiteY0" fmla="*/ 23812 h 180975"/>
                <a:gd name="connsiteX1" fmla="*/ 676275 w 714375"/>
                <a:gd name="connsiteY1" fmla="*/ 57150 h 180975"/>
                <a:gd name="connsiteX2" fmla="*/ 476250 w 714375"/>
                <a:gd name="connsiteY2" fmla="*/ 90487 h 180975"/>
                <a:gd name="connsiteX3" fmla="*/ 566737 w 714375"/>
                <a:gd name="connsiteY3" fmla="*/ 100012 h 180975"/>
                <a:gd name="connsiteX4" fmla="*/ 590550 w 714375"/>
                <a:gd name="connsiteY4" fmla="*/ 123825 h 180975"/>
                <a:gd name="connsiteX5" fmla="*/ 523875 w 714375"/>
                <a:gd name="connsiteY5" fmla="*/ 161925 h 180975"/>
                <a:gd name="connsiteX6" fmla="*/ 557212 w 714375"/>
                <a:gd name="connsiteY6" fmla="*/ 180975 h 180975"/>
                <a:gd name="connsiteX7" fmla="*/ 0 w 714375"/>
                <a:gd name="connsiteY7" fmla="*/ 180975 h 180975"/>
                <a:gd name="connsiteX8" fmla="*/ 0 w 714375"/>
                <a:gd name="connsiteY8" fmla="*/ 0 h 180975"/>
                <a:gd name="connsiteX9" fmla="*/ 714375 w 714375"/>
                <a:gd name="connsiteY9" fmla="*/ 23812 h 180975"/>
                <a:gd name="connsiteX0" fmla="*/ 719138 w 719138"/>
                <a:gd name="connsiteY0" fmla="*/ 9525 h 166688"/>
                <a:gd name="connsiteX1" fmla="*/ 681038 w 719138"/>
                <a:gd name="connsiteY1" fmla="*/ 42863 h 166688"/>
                <a:gd name="connsiteX2" fmla="*/ 481013 w 719138"/>
                <a:gd name="connsiteY2" fmla="*/ 76200 h 166688"/>
                <a:gd name="connsiteX3" fmla="*/ 571500 w 719138"/>
                <a:gd name="connsiteY3" fmla="*/ 85725 h 166688"/>
                <a:gd name="connsiteX4" fmla="*/ 595313 w 719138"/>
                <a:gd name="connsiteY4" fmla="*/ 109538 h 166688"/>
                <a:gd name="connsiteX5" fmla="*/ 528638 w 719138"/>
                <a:gd name="connsiteY5" fmla="*/ 147638 h 166688"/>
                <a:gd name="connsiteX6" fmla="*/ 561975 w 719138"/>
                <a:gd name="connsiteY6" fmla="*/ 166688 h 166688"/>
                <a:gd name="connsiteX7" fmla="*/ 4763 w 719138"/>
                <a:gd name="connsiteY7" fmla="*/ 166688 h 166688"/>
                <a:gd name="connsiteX8" fmla="*/ 0 w 719138"/>
                <a:gd name="connsiteY8" fmla="*/ 0 h 166688"/>
                <a:gd name="connsiteX9" fmla="*/ 719138 w 719138"/>
                <a:gd name="connsiteY9" fmla="*/ 9525 h 166688"/>
                <a:gd name="connsiteX0" fmla="*/ 714375 w 714375"/>
                <a:gd name="connsiteY0" fmla="*/ 0 h 157163"/>
                <a:gd name="connsiteX1" fmla="*/ 676275 w 714375"/>
                <a:gd name="connsiteY1" fmla="*/ 33338 h 157163"/>
                <a:gd name="connsiteX2" fmla="*/ 476250 w 714375"/>
                <a:gd name="connsiteY2" fmla="*/ 66675 h 157163"/>
                <a:gd name="connsiteX3" fmla="*/ 566737 w 714375"/>
                <a:gd name="connsiteY3" fmla="*/ 76200 h 157163"/>
                <a:gd name="connsiteX4" fmla="*/ 590550 w 714375"/>
                <a:gd name="connsiteY4" fmla="*/ 100013 h 157163"/>
                <a:gd name="connsiteX5" fmla="*/ 523875 w 714375"/>
                <a:gd name="connsiteY5" fmla="*/ 138113 h 157163"/>
                <a:gd name="connsiteX6" fmla="*/ 557212 w 714375"/>
                <a:gd name="connsiteY6" fmla="*/ 157163 h 157163"/>
                <a:gd name="connsiteX7" fmla="*/ 0 w 714375"/>
                <a:gd name="connsiteY7" fmla="*/ 157163 h 157163"/>
                <a:gd name="connsiteX8" fmla="*/ 0 w 714375"/>
                <a:gd name="connsiteY8" fmla="*/ 0 h 157163"/>
                <a:gd name="connsiteX9" fmla="*/ 714375 w 714375"/>
                <a:gd name="connsiteY9" fmla="*/ 0 h 157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4375" h="157163">
                  <a:moveTo>
                    <a:pt x="714375" y="0"/>
                  </a:moveTo>
                  <a:lnTo>
                    <a:pt x="676275" y="33338"/>
                  </a:lnTo>
                  <a:lnTo>
                    <a:pt x="476250" y="66675"/>
                  </a:lnTo>
                  <a:lnTo>
                    <a:pt x="566737" y="76200"/>
                  </a:lnTo>
                  <a:lnTo>
                    <a:pt x="590550" y="100013"/>
                  </a:lnTo>
                  <a:lnTo>
                    <a:pt x="523875" y="138113"/>
                  </a:lnTo>
                  <a:lnTo>
                    <a:pt x="557212" y="157163"/>
                  </a:lnTo>
                  <a:lnTo>
                    <a:pt x="0" y="157163"/>
                  </a:lnTo>
                  <a:lnTo>
                    <a:pt x="0" y="0"/>
                  </a:lnTo>
                  <a:lnTo>
                    <a:pt x="714375" y="0"/>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Freeform 257"/>
            <p:cNvSpPr/>
            <p:nvPr/>
          </p:nvSpPr>
          <p:spPr>
            <a:xfrm>
              <a:off x="29983176" y="26398728"/>
              <a:ext cx="557212" cy="83344"/>
            </a:xfrm>
            <a:custGeom>
              <a:avLst/>
              <a:gdLst>
                <a:gd name="connsiteX0" fmla="*/ 550068 w 557212"/>
                <a:gd name="connsiteY0" fmla="*/ 7144 h 83344"/>
                <a:gd name="connsiteX1" fmla="*/ 557212 w 557212"/>
                <a:gd name="connsiteY1" fmla="*/ 59531 h 83344"/>
                <a:gd name="connsiteX2" fmla="*/ 542925 w 557212"/>
                <a:gd name="connsiteY2" fmla="*/ 83344 h 83344"/>
                <a:gd name="connsiteX3" fmla="*/ 0 w 557212"/>
                <a:gd name="connsiteY3" fmla="*/ 80963 h 83344"/>
                <a:gd name="connsiteX4" fmla="*/ 2381 w 557212"/>
                <a:gd name="connsiteY4" fmla="*/ 0 h 83344"/>
                <a:gd name="connsiteX5" fmla="*/ 550068 w 557212"/>
                <a:gd name="connsiteY5" fmla="*/ 7144 h 8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7212" h="83344">
                  <a:moveTo>
                    <a:pt x="550068" y="7144"/>
                  </a:moveTo>
                  <a:lnTo>
                    <a:pt x="557212" y="59531"/>
                  </a:lnTo>
                  <a:lnTo>
                    <a:pt x="542925" y="83344"/>
                  </a:lnTo>
                  <a:lnTo>
                    <a:pt x="0" y="80963"/>
                  </a:lnTo>
                  <a:cubicBezTo>
                    <a:pt x="794" y="53975"/>
                    <a:pt x="1587" y="26988"/>
                    <a:pt x="2381" y="0"/>
                  </a:cubicBezTo>
                  <a:lnTo>
                    <a:pt x="550068" y="7144"/>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Freeform 258"/>
            <p:cNvSpPr/>
            <p:nvPr/>
          </p:nvSpPr>
          <p:spPr>
            <a:xfrm>
              <a:off x="29979938" y="26165175"/>
              <a:ext cx="207168" cy="311944"/>
            </a:xfrm>
            <a:custGeom>
              <a:avLst/>
              <a:gdLst>
                <a:gd name="connsiteX0" fmla="*/ 0 w 207168"/>
                <a:gd name="connsiteY0" fmla="*/ 0 h 319088"/>
                <a:gd name="connsiteX1" fmla="*/ 207168 w 207168"/>
                <a:gd name="connsiteY1" fmla="*/ 9525 h 319088"/>
                <a:gd name="connsiteX2" fmla="*/ 73818 w 207168"/>
                <a:gd name="connsiteY2" fmla="*/ 66675 h 319088"/>
                <a:gd name="connsiteX3" fmla="*/ 159543 w 207168"/>
                <a:gd name="connsiteY3" fmla="*/ 107157 h 319088"/>
                <a:gd name="connsiteX4" fmla="*/ 107156 w 207168"/>
                <a:gd name="connsiteY4" fmla="*/ 138113 h 319088"/>
                <a:gd name="connsiteX5" fmla="*/ 130968 w 207168"/>
                <a:gd name="connsiteY5" fmla="*/ 164307 h 319088"/>
                <a:gd name="connsiteX6" fmla="*/ 100012 w 207168"/>
                <a:gd name="connsiteY6" fmla="*/ 235744 h 319088"/>
                <a:gd name="connsiteX7" fmla="*/ 111918 w 207168"/>
                <a:gd name="connsiteY7" fmla="*/ 280988 h 319088"/>
                <a:gd name="connsiteX8" fmla="*/ 80962 w 207168"/>
                <a:gd name="connsiteY8" fmla="*/ 319088 h 319088"/>
                <a:gd name="connsiteX9" fmla="*/ 4762 w 207168"/>
                <a:gd name="connsiteY9" fmla="*/ 319088 h 319088"/>
                <a:gd name="connsiteX10" fmla="*/ 0 w 207168"/>
                <a:gd name="connsiteY10" fmla="*/ 0 h 319088"/>
                <a:gd name="connsiteX0" fmla="*/ 0 w 207168"/>
                <a:gd name="connsiteY0" fmla="*/ 0 h 311944"/>
                <a:gd name="connsiteX1" fmla="*/ 207168 w 207168"/>
                <a:gd name="connsiteY1" fmla="*/ 2381 h 311944"/>
                <a:gd name="connsiteX2" fmla="*/ 73818 w 207168"/>
                <a:gd name="connsiteY2" fmla="*/ 59531 h 311944"/>
                <a:gd name="connsiteX3" fmla="*/ 159543 w 207168"/>
                <a:gd name="connsiteY3" fmla="*/ 100013 h 311944"/>
                <a:gd name="connsiteX4" fmla="*/ 107156 w 207168"/>
                <a:gd name="connsiteY4" fmla="*/ 130969 h 311944"/>
                <a:gd name="connsiteX5" fmla="*/ 130968 w 207168"/>
                <a:gd name="connsiteY5" fmla="*/ 157163 h 311944"/>
                <a:gd name="connsiteX6" fmla="*/ 100012 w 207168"/>
                <a:gd name="connsiteY6" fmla="*/ 228600 h 311944"/>
                <a:gd name="connsiteX7" fmla="*/ 111918 w 207168"/>
                <a:gd name="connsiteY7" fmla="*/ 273844 h 311944"/>
                <a:gd name="connsiteX8" fmla="*/ 80962 w 207168"/>
                <a:gd name="connsiteY8" fmla="*/ 311944 h 311944"/>
                <a:gd name="connsiteX9" fmla="*/ 4762 w 207168"/>
                <a:gd name="connsiteY9" fmla="*/ 311944 h 311944"/>
                <a:gd name="connsiteX10" fmla="*/ 0 w 207168"/>
                <a:gd name="connsiteY10" fmla="*/ 0 h 31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7168" h="311944">
                  <a:moveTo>
                    <a:pt x="0" y="0"/>
                  </a:moveTo>
                  <a:lnTo>
                    <a:pt x="207168" y="2381"/>
                  </a:lnTo>
                  <a:lnTo>
                    <a:pt x="73818" y="59531"/>
                  </a:lnTo>
                  <a:lnTo>
                    <a:pt x="159543" y="100013"/>
                  </a:lnTo>
                  <a:lnTo>
                    <a:pt x="107156" y="130969"/>
                  </a:lnTo>
                  <a:lnTo>
                    <a:pt x="130968" y="157163"/>
                  </a:lnTo>
                  <a:lnTo>
                    <a:pt x="100012" y="228600"/>
                  </a:lnTo>
                  <a:lnTo>
                    <a:pt x="111918" y="273844"/>
                  </a:lnTo>
                  <a:lnTo>
                    <a:pt x="80962" y="311944"/>
                  </a:lnTo>
                  <a:lnTo>
                    <a:pt x="4762" y="311944"/>
                  </a:lnTo>
                  <a:cubicBezTo>
                    <a:pt x="3175" y="205581"/>
                    <a:pt x="1587" y="106363"/>
                    <a:pt x="0" y="0"/>
                  </a:cubicBezTo>
                  <a:close/>
                </a:path>
              </a:pathLst>
            </a:custGeom>
            <a:solidFill>
              <a:srgbClr val="00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Freeform 259"/>
            <p:cNvSpPr/>
            <p:nvPr/>
          </p:nvSpPr>
          <p:spPr>
            <a:xfrm>
              <a:off x="29974032" y="26609040"/>
              <a:ext cx="1209675" cy="100013"/>
            </a:xfrm>
            <a:custGeom>
              <a:avLst/>
              <a:gdLst>
                <a:gd name="connsiteX0" fmla="*/ 823913 w 1209675"/>
                <a:gd name="connsiteY0" fmla="*/ 45244 h 102394"/>
                <a:gd name="connsiteX1" fmla="*/ 1209675 w 1209675"/>
                <a:gd name="connsiteY1" fmla="*/ 71438 h 102394"/>
                <a:gd name="connsiteX2" fmla="*/ 490538 w 1209675"/>
                <a:gd name="connsiteY2" fmla="*/ 102394 h 102394"/>
                <a:gd name="connsiteX3" fmla="*/ 0 w 1209675"/>
                <a:gd name="connsiteY3" fmla="*/ 102394 h 102394"/>
                <a:gd name="connsiteX4" fmla="*/ 0 w 1209675"/>
                <a:gd name="connsiteY4" fmla="*/ 0 h 102394"/>
                <a:gd name="connsiteX5" fmla="*/ 823913 w 1209675"/>
                <a:gd name="connsiteY5" fmla="*/ 45244 h 102394"/>
                <a:gd name="connsiteX0" fmla="*/ 823913 w 1209675"/>
                <a:gd name="connsiteY0" fmla="*/ 9525 h 66675"/>
                <a:gd name="connsiteX1" fmla="*/ 1209675 w 1209675"/>
                <a:gd name="connsiteY1" fmla="*/ 35719 h 66675"/>
                <a:gd name="connsiteX2" fmla="*/ 490538 w 1209675"/>
                <a:gd name="connsiteY2" fmla="*/ 66675 h 66675"/>
                <a:gd name="connsiteX3" fmla="*/ 0 w 1209675"/>
                <a:gd name="connsiteY3" fmla="*/ 66675 h 66675"/>
                <a:gd name="connsiteX4" fmla="*/ 2382 w 1209675"/>
                <a:gd name="connsiteY4" fmla="*/ 0 h 66675"/>
                <a:gd name="connsiteX5" fmla="*/ 823913 w 1209675"/>
                <a:gd name="connsiteY5" fmla="*/ 9525 h 66675"/>
                <a:gd name="connsiteX0" fmla="*/ 823913 w 1209675"/>
                <a:gd name="connsiteY0" fmla="*/ 42863 h 100013"/>
                <a:gd name="connsiteX1" fmla="*/ 1209675 w 1209675"/>
                <a:gd name="connsiteY1" fmla="*/ 69057 h 100013"/>
                <a:gd name="connsiteX2" fmla="*/ 490538 w 1209675"/>
                <a:gd name="connsiteY2" fmla="*/ 100013 h 100013"/>
                <a:gd name="connsiteX3" fmla="*/ 0 w 1209675"/>
                <a:gd name="connsiteY3" fmla="*/ 100013 h 100013"/>
                <a:gd name="connsiteX4" fmla="*/ 0 w 1209675"/>
                <a:gd name="connsiteY4" fmla="*/ 0 h 100013"/>
                <a:gd name="connsiteX5" fmla="*/ 823913 w 1209675"/>
                <a:gd name="connsiteY5" fmla="*/ 42863 h 100013"/>
                <a:gd name="connsiteX0" fmla="*/ 823913 w 1209675"/>
                <a:gd name="connsiteY0" fmla="*/ 26194 h 100013"/>
                <a:gd name="connsiteX1" fmla="*/ 1209675 w 1209675"/>
                <a:gd name="connsiteY1" fmla="*/ 69057 h 100013"/>
                <a:gd name="connsiteX2" fmla="*/ 490538 w 1209675"/>
                <a:gd name="connsiteY2" fmla="*/ 100013 h 100013"/>
                <a:gd name="connsiteX3" fmla="*/ 0 w 1209675"/>
                <a:gd name="connsiteY3" fmla="*/ 100013 h 100013"/>
                <a:gd name="connsiteX4" fmla="*/ 0 w 1209675"/>
                <a:gd name="connsiteY4" fmla="*/ 0 h 100013"/>
                <a:gd name="connsiteX5" fmla="*/ 823913 w 1209675"/>
                <a:gd name="connsiteY5" fmla="*/ 26194 h 100013"/>
                <a:gd name="connsiteX0" fmla="*/ 823913 w 1209675"/>
                <a:gd name="connsiteY0" fmla="*/ 16669 h 100013"/>
                <a:gd name="connsiteX1" fmla="*/ 1209675 w 1209675"/>
                <a:gd name="connsiteY1" fmla="*/ 69057 h 100013"/>
                <a:gd name="connsiteX2" fmla="*/ 490538 w 1209675"/>
                <a:gd name="connsiteY2" fmla="*/ 100013 h 100013"/>
                <a:gd name="connsiteX3" fmla="*/ 0 w 1209675"/>
                <a:gd name="connsiteY3" fmla="*/ 100013 h 100013"/>
                <a:gd name="connsiteX4" fmla="*/ 0 w 1209675"/>
                <a:gd name="connsiteY4" fmla="*/ 0 h 100013"/>
                <a:gd name="connsiteX5" fmla="*/ 823913 w 1209675"/>
                <a:gd name="connsiteY5" fmla="*/ 16669 h 100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9675" h="100013">
                  <a:moveTo>
                    <a:pt x="823913" y="16669"/>
                  </a:moveTo>
                  <a:lnTo>
                    <a:pt x="1209675" y="69057"/>
                  </a:lnTo>
                  <a:lnTo>
                    <a:pt x="490538" y="100013"/>
                  </a:lnTo>
                  <a:lnTo>
                    <a:pt x="0" y="100013"/>
                  </a:lnTo>
                  <a:lnTo>
                    <a:pt x="0" y="0"/>
                  </a:lnTo>
                  <a:lnTo>
                    <a:pt x="823913" y="16669"/>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Freeform 260"/>
            <p:cNvSpPr/>
            <p:nvPr/>
          </p:nvSpPr>
          <p:spPr>
            <a:xfrm>
              <a:off x="29974032" y="26718768"/>
              <a:ext cx="773906" cy="54768"/>
            </a:xfrm>
            <a:custGeom>
              <a:avLst/>
              <a:gdLst>
                <a:gd name="connsiteX0" fmla="*/ 419100 w 773906"/>
                <a:gd name="connsiteY0" fmla="*/ 28575 h 76200"/>
                <a:gd name="connsiteX1" fmla="*/ 461963 w 773906"/>
                <a:gd name="connsiteY1" fmla="*/ 59531 h 76200"/>
                <a:gd name="connsiteX2" fmla="*/ 773906 w 773906"/>
                <a:gd name="connsiteY2" fmla="*/ 76200 h 76200"/>
                <a:gd name="connsiteX3" fmla="*/ 0 w 773906"/>
                <a:gd name="connsiteY3" fmla="*/ 76200 h 76200"/>
                <a:gd name="connsiteX4" fmla="*/ 0 w 773906"/>
                <a:gd name="connsiteY4" fmla="*/ 0 h 76200"/>
                <a:gd name="connsiteX5" fmla="*/ 419100 w 773906"/>
                <a:gd name="connsiteY5" fmla="*/ 28575 h 76200"/>
                <a:gd name="connsiteX0" fmla="*/ 419100 w 773906"/>
                <a:gd name="connsiteY0" fmla="*/ 7143 h 54768"/>
                <a:gd name="connsiteX1" fmla="*/ 461963 w 773906"/>
                <a:gd name="connsiteY1" fmla="*/ 38099 h 54768"/>
                <a:gd name="connsiteX2" fmla="*/ 773906 w 773906"/>
                <a:gd name="connsiteY2" fmla="*/ 54768 h 54768"/>
                <a:gd name="connsiteX3" fmla="*/ 0 w 773906"/>
                <a:gd name="connsiteY3" fmla="*/ 54768 h 54768"/>
                <a:gd name="connsiteX4" fmla="*/ 2381 w 773906"/>
                <a:gd name="connsiteY4" fmla="*/ 0 h 54768"/>
                <a:gd name="connsiteX5" fmla="*/ 419100 w 773906"/>
                <a:gd name="connsiteY5" fmla="*/ 7143 h 5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3906" h="54768">
                  <a:moveTo>
                    <a:pt x="419100" y="7143"/>
                  </a:moveTo>
                  <a:lnTo>
                    <a:pt x="461963" y="38099"/>
                  </a:lnTo>
                  <a:lnTo>
                    <a:pt x="773906" y="54768"/>
                  </a:lnTo>
                  <a:lnTo>
                    <a:pt x="0" y="54768"/>
                  </a:lnTo>
                  <a:lnTo>
                    <a:pt x="2381" y="0"/>
                  </a:lnTo>
                  <a:lnTo>
                    <a:pt x="419100" y="7143"/>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Freeform 261"/>
            <p:cNvSpPr/>
            <p:nvPr/>
          </p:nvSpPr>
          <p:spPr>
            <a:xfrm>
              <a:off x="29977556" y="26605706"/>
              <a:ext cx="366713" cy="169069"/>
            </a:xfrm>
            <a:custGeom>
              <a:avLst/>
              <a:gdLst>
                <a:gd name="connsiteX0" fmla="*/ 0 w 366713"/>
                <a:gd name="connsiteY0" fmla="*/ 0 h 169069"/>
                <a:gd name="connsiteX1" fmla="*/ 119063 w 366713"/>
                <a:gd name="connsiteY1" fmla="*/ 2382 h 169069"/>
                <a:gd name="connsiteX2" fmla="*/ 328613 w 366713"/>
                <a:gd name="connsiteY2" fmla="*/ 42863 h 169069"/>
                <a:gd name="connsiteX3" fmla="*/ 97632 w 366713"/>
                <a:gd name="connsiteY3" fmla="*/ 66675 h 169069"/>
                <a:gd name="connsiteX4" fmla="*/ 142875 w 366713"/>
                <a:gd name="connsiteY4" fmla="*/ 100013 h 169069"/>
                <a:gd name="connsiteX5" fmla="*/ 166688 w 366713"/>
                <a:gd name="connsiteY5" fmla="*/ 140494 h 169069"/>
                <a:gd name="connsiteX6" fmla="*/ 366713 w 366713"/>
                <a:gd name="connsiteY6" fmla="*/ 169069 h 169069"/>
                <a:gd name="connsiteX7" fmla="*/ 4763 w 366713"/>
                <a:gd name="connsiteY7" fmla="*/ 161925 h 169069"/>
                <a:gd name="connsiteX8" fmla="*/ 0 w 366713"/>
                <a:gd name="connsiteY8" fmla="*/ 0 h 169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713" h="169069">
                  <a:moveTo>
                    <a:pt x="0" y="0"/>
                  </a:moveTo>
                  <a:lnTo>
                    <a:pt x="119063" y="2382"/>
                  </a:lnTo>
                  <a:lnTo>
                    <a:pt x="328613" y="42863"/>
                  </a:lnTo>
                  <a:lnTo>
                    <a:pt x="97632" y="66675"/>
                  </a:lnTo>
                  <a:lnTo>
                    <a:pt x="142875" y="100013"/>
                  </a:lnTo>
                  <a:lnTo>
                    <a:pt x="166688" y="140494"/>
                  </a:lnTo>
                  <a:lnTo>
                    <a:pt x="366713" y="169069"/>
                  </a:lnTo>
                  <a:lnTo>
                    <a:pt x="4763" y="161925"/>
                  </a:lnTo>
                  <a:lnTo>
                    <a:pt x="0" y="0"/>
                  </a:lnTo>
                  <a:close/>
                </a:path>
              </a:pathLst>
            </a:custGeom>
            <a:solidFill>
              <a:srgbClr val="00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3" name="Group 262"/>
            <p:cNvGrpSpPr/>
            <p:nvPr/>
          </p:nvGrpSpPr>
          <p:grpSpPr>
            <a:xfrm>
              <a:off x="29983176" y="25612344"/>
              <a:ext cx="1259533" cy="1219568"/>
              <a:chOff x="29983176" y="25612344"/>
              <a:chExt cx="1259533" cy="1219568"/>
            </a:xfrm>
          </p:grpSpPr>
          <p:sp>
            <p:nvSpPr>
              <p:cNvPr id="264" name="Oval 1216"/>
              <p:cNvSpPr>
                <a:spLocks noChangeArrowheads="1"/>
              </p:cNvSpPr>
              <p:nvPr/>
            </p:nvSpPr>
            <p:spPr bwMode="auto">
              <a:xfrm>
                <a:off x="30031660" y="26393061"/>
                <a:ext cx="100584" cy="100584"/>
              </a:xfrm>
              <a:prstGeom prst="ellipse">
                <a:avLst/>
              </a:pr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a:p>
            </p:txBody>
          </p:sp>
          <p:grpSp>
            <p:nvGrpSpPr>
              <p:cNvPr id="265" name="Group 264"/>
              <p:cNvGrpSpPr/>
              <p:nvPr/>
            </p:nvGrpSpPr>
            <p:grpSpPr>
              <a:xfrm>
                <a:off x="29983176" y="25612344"/>
                <a:ext cx="1259533" cy="1219568"/>
                <a:chOff x="29983176" y="25612344"/>
                <a:chExt cx="1259533" cy="1219568"/>
              </a:xfrm>
            </p:grpSpPr>
            <p:sp>
              <p:nvSpPr>
                <p:cNvPr id="266" name="Oval 1089"/>
                <p:cNvSpPr>
                  <a:spLocks noChangeArrowheads="1"/>
                </p:cNvSpPr>
                <p:nvPr/>
              </p:nvSpPr>
              <p:spPr bwMode="auto">
                <a:xfrm>
                  <a:off x="30727455" y="25612344"/>
                  <a:ext cx="100584" cy="100584"/>
                </a:xfrm>
                <a:prstGeom prst="ellipse">
                  <a:avLst/>
                </a:pr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67" name="Oval 1095"/>
                <p:cNvSpPr>
                  <a:spLocks noChangeArrowheads="1"/>
                </p:cNvSpPr>
                <p:nvPr/>
              </p:nvSpPr>
              <p:spPr bwMode="auto">
                <a:xfrm>
                  <a:off x="30886943" y="25643717"/>
                  <a:ext cx="100584" cy="100584"/>
                </a:xfrm>
                <a:prstGeom prst="ellipse">
                  <a:avLst/>
                </a:pr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68" name="Oval 1101"/>
                <p:cNvSpPr>
                  <a:spLocks noChangeArrowheads="1"/>
                </p:cNvSpPr>
                <p:nvPr/>
              </p:nvSpPr>
              <p:spPr bwMode="auto">
                <a:xfrm>
                  <a:off x="31142125" y="25664634"/>
                  <a:ext cx="100584" cy="100584"/>
                </a:xfrm>
                <a:prstGeom prst="ellipse">
                  <a:avLst/>
                </a:pr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69" name="Oval 1107"/>
                <p:cNvSpPr>
                  <a:spLocks noChangeArrowheads="1"/>
                </p:cNvSpPr>
                <p:nvPr/>
              </p:nvSpPr>
              <p:spPr bwMode="auto">
                <a:xfrm>
                  <a:off x="30780618" y="25696007"/>
                  <a:ext cx="100584" cy="100584"/>
                </a:xfrm>
                <a:prstGeom prst="ellipse">
                  <a:avLst/>
                </a:pr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70" name="Oval 1113"/>
                <p:cNvSpPr>
                  <a:spLocks noChangeArrowheads="1"/>
                </p:cNvSpPr>
                <p:nvPr/>
              </p:nvSpPr>
              <p:spPr bwMode="auto">
                <a:xfrm>
                  <a:off x="30940106" y="25716922"/>
                  <a:ext cx="100584" cy="100584"/>
                </a:xfrm>
                <a:prstGeom prst="ellipse">
                  <a:avLst/>
                </a:pr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71" name="Oval 1119"/>
                <p:cNvSpPr>
                  <a:spLocks noChangeArrowheads="1"/>
                </p:cNvSpPr>
                <p:nvPr/>
              </p:nvSpPr>
              <p:spPr bwMode="auto">
                <a:xfrm>
                  <a:off x="30886943" y="25737837"/>
                  <a:ext cx="100584" cy="100584"/>
                </a:xfrm>
                <a:prstGeom prst="ellipse">
                  <a:avLst/>
                </a:pr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72" name="Oval 1125"/>
                <p:cNvSpPr>
                  <a:spLocks noChangeArrowheads="1"/>
                </p:cNvSpPr>
                <p:nvPr/>
              </p:nvSpPr>
              <p:spPr bwMode="auto">
                <a:xfrm>
                  <a:off x="30504171" y="25769211"/>
                  <a:ext cx="100584" cy="100584"/>
                </a:xfrm>
                <a:prstGeom prst="ellipse">
                  <a:avLst/>
                </a:pr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73" name="Oval 1131"/>
                <p:cNvSpPr>
                  <a:spLocks noChangeArrowheads="1"/>
                </p:cNvSpPr>
                <p:nvPr/>
              </p:nvSpPr>
              <p:spPr bwMode="auto">
                <a:xfrm>
                  <a:off x="30004441" y="25790127"/>
                  <a:ext cx="100584" cy="100584"/>
                </a:xfrm>
                <a:prstGeom prst="ellipse">
                  <a:avLst/>
                </a:pr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74" name="Oval 1137"/>
                <p:cNvSpPr>
                  <a:spLocks noChangeArrowheads="1"/>
                </p:cNvSpPr>
                <p:nvPr/>
              </p:nvSpPr>
              <p:spPr bwMode="auto">
                <a:xfrm>
                  <a:off x="29983176" y="25821501"/>
                  <a:ext cx="100584" cy="100584"/>
                </a:xfrm>
                <a:prstGeom prst="ellipse">
                  <a:avLst/>
                </a:pr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75" name="Oval 1143"/>
                <p:cNvSpPr>
                  <a:spLocks noChangeArrowheads="1"/>
                </p:cNvSpPr>
                <p:nvPr/>
              </p:nvSpPr>
              <p:spPr bwMode="auto">
                <a:xfrm>
                  <a:off x="29983176" y="25842416"/>
                  <a:ext cx="100584" cy="100584"/>
                </a:xfrm>
                <a:prstGeom prst="ellipse">
                  <a:avLst/>
                </a:pr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76" name="Oval 1149"/>
                <p:cNvSpPr>
                  <a:spLocks noChangeArrowheads="1"/>
                </p:cNvSpPr>
                <p:nvPr/>
              </p:nvSpPr>
              <p:spPr bwMode="auto">
                <a:xfrm>
                  <a:off x="30025706" y="25873789"/>
                  <a:ext cx="100584" cy="100584"/>
                </a:xfrm>
                <a:prstGeom prst="ellipse">
                  <a:avLst/>
                </a:pr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77" name="Oval 1155"/>
                <p:cNvSpPr>
                  <a:spLocks noChangeArrowheads="1"/>
                </p:cNvSpPr>
                <p:nvPr/>
              </p:nvSpPr>
              <p:spPr bwMode="auto">
                <a:xfrm>
                  <a:off x="30015074" y="25894704"/>
                  <a:ext cx="100584" cy="100584"/>
                </a:xfrm>
                <a:prstGeom prst="ellipse">
                  <a:avLst/>
                </a:pr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78" name="Oval 1161"/>
                <p:cNvSpPr>
                  <a:spLocks noChangeArrowheads="1"/>
                </p:cNvSpPr>
                <p:nvPr/>
              </p:nvSpPr>
              <p:spPr bwMode="auto">
                <a:xfrm>
                  <a:off x="30057604" y="25915621"/>
                  <a:ext cx="100584" cy="100584"/>
                </a:xfrm>
                <a:prstGeom prst="ellipse">
                  <a:avLst/>
                </a:pr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79" name="Oval 1166"/>
                <p:cNvSpPr>
                  <a:spLocks noChangeArrowheads="1"/>
                </p:cNvSpPr>
                <p:nvPr/>
              </p:nvSpPr>
              <p:spPr bwMode="auto">
                <a:xfrm>
                  <a:off x="30025706" y="25967909"/>
                  <a:ext cx="100584" cy="100584"/>
                </a:xfrm>
                <a:prstGeom prst="ellipse">
                  <a:avLst/>
                </a:pr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80" name="Oval 1167"/>
                <p:cNvSpPr>
                  <a:spLocks noChangeArrowheads="1"/>
                </p:cNvSpPr>
                <p:nvPr/>
              </p:nvSpPr>
              <p:spPr bwMode="auto">
                <a:xfrm>
                  <a:off x="30046971" y="25946994"/>
                  <a:ext cx="100584" cy="100584"/>
                </a:xfrm>
                <a:prstGeom prst="ellipse">
                  <a:avLst/>
                </a:pr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81" name="Oval 1173"/>
                <p:cNvSpPr>
                  <a:spLocks noChangeArrowheads="1"/>
                </p:cNvSpPr>
                <p:nvPr/>
              </p:nvSpPr>
              <p:spPr bwMode="auto">
                <a:xfrm>
                  <a:off x="30132032" y="26124776"/>
                  <a:ext cx="100584" cy="100584"/>
                </a:xfrm>
                <a:prstGeom prst="ellipse">
                  <a:avLst/>
                </a:pr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82" name="Oval 1179"/>
                <p:cNvSpPr>
                  <a:spLocks noChangeArrowheads="1"/>
                </p:cNvSpPr>
                <p:nvPr/>
              </p:nvSpPr>
              <p:spPr bwMode="auto">
                <a:xfrm>
                  <a:off x="30132032" y="26145692"/>
                  <a:ext cx="100584" cy="100584"/>
                </a:xfrm>
                <a:prstGeom prst="ellipse">
                  <a:avLst/>
                </a:pr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83" name="Oval 1185"/>
                <p:cNvSpPr>
                  <a:spLocks noChangeArrowheads="1"/>
                </p:cNvSpPr>
                <p:nvPr/>
              </p:nvSpPr>
              <p:spPr bwMode="auto">
                <a:xfrm>
                  <a:off x="30004441" y="26177065"/>
                  <a:ext cx="100584" cy="100584"/>
                </a:xfrm>
                <a:prstGeom prst="ellipse">
                  <a:avLst/>
                </a:pr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84" name="Oval 1191"/>
                <p:cNvSpPr>
                  <a:spLocks noChangeArrowheads="1"/>
                </p:cNvSpPr>
                <p:nvPr/>
              </p:nvSpPr>
              <p:spPr bwMode="auto">
                <a:xfrm>
                  <a:off x="30036339" y="26197981"/>
                  <a:ext cx="100584" cy="100584"/>
                </a:xfrm>
                <a:prstGeom prst="ellipse">
                  <a:avLst/>
                </a:pr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85" name="Oval 1197"/>
                <p:cNvSpPr>
                  <a:spLocks noChangeArrowheads="1"/>
                </p:cNvSpPr>
                <p:nvPr/>
              </p:nvSpPr>
              <p:spPr bwMode="auto">
                <a:xfrm>
                  <a:off x="30089502" y="26218896"/>
                  <a:ext cx="100584" cy="100584"/>
                </a:xfrm>
                <a:prstGeom prst="ellipse">
                  <a:avLst/>
                </a:pr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86" name="Oval 1202"/>
                <p:cNvSpPr>
                  <a:spLocks noChangeArrowheads="1"/>
                </p:cNvSpPr>
                <p:nvPr/>
              </p:nvSpPr>
              <p:spPr bwMode="auto">
                <a:xfrm>
                  <a:off x="30057604" y="26271185"/>
                  <a:ext cx="100584" cy="100584"/>
                </a:xfrm>
                <a:prstGeom prst="ellipse">
                  <a:avLst/>
                </a:pr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87" name="Oval 1203"/>
                <p:cNvSpPr>
                  <a:spLocks noChangeArrowheads="1"/>
                </p:cNvSpPr>
                <p:nvPr/>
              </p:nvSpPr>
              <p:spPr bwMode="auto">
                <a:xfrm>
                  <a:off x="30046971" y="26250270"/>
                  <a:ext cx="100584" cy="100584"/>
                </a:xfrm>
                <a:prstGeom prst="ellipse">
                  <a:avLst/>
                </a:pr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88" name="Oval 1209"/>
                <p:cNvSpPr>
                  <a:spLocks noChangeArrowheads="1"/>
                </p:cNvSpPr>
                <p:nvPr/>
              </p:nvSpPr>
              <p:spPr bwMode="auto">
                <a:xfrm>
                  <a:off x="30025706" y="26354848"/>
                  <a:ext cx="100584" cy="100584"/>
                </a:xfrm>
                <a:prstGeom prst="ellipse">
                  <a:avLst/>
                </a:pr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89" name="Oval 1221"/>
                <p:cNvSpPr>
                  <a:spLocks noChangeArrowheads="1"/>
                </p:cNvSpPr>
                <p:nvPr/>
              </p:nvSpPr>
              <p:spPr bwMode="auto">
                <a:xfrm>
                  <a:off x="30015073" y="26428052"/>
                  <a:ext cx="100584" cy="100584"/>
                </a:xfrm>
                <a:prstGeom prst="ellipse">
                  <a:avLst/>
                </a:pr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90" name="Oval 1222"/>
                <p:cNvSpPr>
                  <a:spLocks noChangeArrowheads="1"/>
                </p:cNvSpPr>
                <p:nvPr/>
              </p:nvSpPr>
              <p:spPr bwMode="auto">
                <a:xfrm>
                  <a:off x="30025706" y="26396678"/>
                  <a:ext cx="100584" cy="100584"/>
                </a:xfrm>
                <a:prstGeom prst="ellipse">
                  <a:avLst/>
                </a:pr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91" name="Oval 1228"/>
                <p:cNvSpPr>
                  <a:spLocks noChangeArrowheads="1"/>
                </p:cNvSpPr>
                <p:nvPr/>
              </p:nvSpPr>
              <p:spPr bwMode="auto">
                <a:xfrm>
                  <a:off x="30046971" y="26574461"/>
                  <a:ext cx="100584" cy="100584"/>
                </a:xfrm>
                <a:prstGeom prst="ellipse">
                  <a:avLst/>
                </a:pr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92" name="Oval 1233"/>
                <p:cNvSpPr>
                  <a:spLocks noChangeArrowheads="1"/>
                </p:cNvSpPr>
                <p:nvPr/>
              </p:nvSpPr>
              <p:spPr bwMode="auto">
                <a:xfrm>
                  <a:off x="30025706" y="26626750"/>
                  <a:ext cx="100584" cy="100584"/>
                </a:xfrm>
                <a:prstGeom prst="ellipse">
                  <a:avLst/>
                </a:pr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93" name="Oval 1234"/>
                <p:cNvSpPr>
                  <a:spLocks noChangeArrowheads="1"/>
                </p:cNvSpPr>
                <p:nvPr/>
              </p:nvSpPr>
              <p:spPr bwMode="auto">
                <a:xfrm>
                  <a:off x="30248990" y="26605835"/>
                  <a:ext cx="100584" cy="100584"/>
                </a:xfrm>
                <a:prstGeom prst="ellipse">
                  <a:avLst/>
                </a:pr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94" name="Oval 1240"/>
                <p:cNvSpPr>
                  <a:spLocks noChangeArrowheads="1"/>
                </p:cNvSpPr>
                <p:nvPr/>
              </p:nvSpPr>
              <p:spPr bwMode="auto">
                <a:xfrm>
                  <a:off x="30078869" y="26679039"/>
                  <a:ext cx="100584" cy="100584"/>
                </a:xfrm>
                <a:prstGeom prst="ellipse">
                  <a:avLst/>
                </a:pr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95" name="Oval 1245"/>
                <p:cNvSpPr>
                  <a:spLocks noChangeArrowheads="1"/>
                </p:cNvSpPr>
                <p:nvPr/>
              </p:nvSpPr>
              <p:spPr bwMode="auto">
                <a:xfrm>
                  <a:off x="30291520" y="26731328"/>
                  <a:ext cx="100584" cy="100584"/>
                </a:xfrm>
                <a:prstGeom prst="ellipse">
                  <a:avLst/>
                </a:pr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96" name="Oval 1246"/>
                <p:cNvSpPr>
                  <a:spLocks noChangeArrowheads="1"/>
                </p:cNvSpPr>
                <p:nvPr/>
              </p:nvSpPr>
              <p:spPr bwMode="auto">
                <a:xfrm>
                  <a:off x="30089501" y="26699955"/>
                  <a:ext cx="100584" cy="100584"/>
                </a:xfrm>
                <a:prstGeom prst="ellipse">
                  <a:avLst/>
                </a:pr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a:p>
              </p:txBody>
            </p:sp>
          </p:grpSp>
        </p:grpSp>
      </p:grpSp>
      <p:sp>
        <p:nvSpPr>
          <p:cNvPr id="372" name="Line 140"/>
          <p:cNvSpPr>
            <a:spLocks noChangeShapeType="1"/>
          </p:cNvSpPr>
          <p:nvPr/>
        </p:nvSpPr>
        <p:spPr bwMode="auto">
          <a:xfrm>
            <a:off x="1822704" y="1984248"/>
            <a:ext cx="2743200" cy="0"/>
          </a:xfrm>
          <a:prstGeom prst="line">
            <a:avLst/>
          </a:prstGeom>
          <a:noFill/>
          <a:ln w="12700" cmpd="sng">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sz="1400">
              <a:latin typeface="+mj-lt"/>
            </a:endParaRPr>
          </a:p>
        </p:txBody>
      </p:sp>
      <p:sp>
        <p:nvSpPr>
          <p:cNvPr id="373" name="Rectangle 372"/>
          <p:cNvSpPr/>
          <p:nvPr/>
        </p:nvSpPr>
        <p:spPr>
          <a:xfrm>
            <a:off x="1676400" y="2587752"/>
            <a:ext cx="6096000" cy="41148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9" name="Group 178"/>
          <p:cNvGrpSpPr/>
          <p:nvPr/>
        </p:nvGrpSpPr>
        <p:grpSpPr>
          <a:xfrm>
            <a:off x="3508248" y="5715000"/>
            <a:ext cx="1219200" cy="833966"/>
            <a:chOff x="5037667" y="5444067"/>
            <a:chExt cx="1219200" cy="833966"/>
          </a:xfrm>
        </p:grpSpPr>
        <p:sp>
          <p:nvSpPr>
            <p:cNvPr id="180" name="Rectangle 412"/>
            <p:cNvSpPr>
              <a:spLocks noChangeArrowheads="1"/>
            </p:cNvSpPr>
            <p:nvPr/>
          </p:nvSpPr>
          <p:spPr bwMode="auto">
            <a:xfrm>
              <a:off x="5457616" y="5588185"/>
              <a:ext cx="766235"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i="0" u="none" strike="noStrike" kern="0" cap="none" spc="0" normalizeH="0" baseline="0" noProof="0" dirty="0" smtClean="0">
                  <a:ln>
                    <a:noFill/>
                  </a:ln>
                  <a:effectLst/>
                  <a:uLnTx/>
                  <a:uFillTx/>
                  <a:latin typeface="Calibri"/>
                  <a:cs typeface="Arial" pitchFamily="34" charset="0"/>
                </a:rPr>
                <a:t>&gt;</a:t>
              </a:r>
              <a:r>
                <a:rPr kumimoji="0" lang="en-US" i="0" u="none" strike="noStrike" kern="0" cap="none" spc="0" normalizeH="0" noProof="0" dirty="0" smtClean="0">
                  <a:ln>
                    <a:noFill/>
                  </a:ln>
                  <a:effectLst/>
                  <a:uLnTx/>
                  <a:uFillTx/>
                  <a:latin typeface="Calibri"/>
                  <a:cs typeface="Arial" pitchFamily="34" charset="0"/>
                </a:rPr>
                <a:t> 63 μm</a:t>
              </a:r>
              <a:endParaRPr kumimoji="0" lang="en-US" i="0" u="none" strike="noStrike" kern="0" cap="none" spc="0" normalizeH="0" baseline="0" noProof="0" dirty="0" smtClean="0">
                <a:ln>
                  <a:noFill/>
                </a:ln>
                <a:effectLst/>
                <a:uLnTx/>
                <a:uFillTx/>
                <a:latin typeface="Calibri"/>
                <a:cs typeface="Arial" pitchFamily="34" charset="0"/>
              </a:endParaRPr>
            </a:p>
          </p:txBody>
        </p:sp>
        <p:sp>
          <p:nvSpPr>
            <p:cNvPr id="181" name="Rectangle 412"/>
            <p:cNvSpPr>
              <a:spLocks noChangeArrowheads="1"/>
            </p:cNvSpPr>
            <p:nvPr/>
          </p:nvSpPr>
          <p:spPr bwMode="auto">
            <a:xfrm>
              <a:off x="5428274" y="5920011"/>
              <a:ext cx="766235"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i="0" u="none" strike="noStrike" kern="0" cap="none" spc="0" normalizeH="0" baseline="0" noProof="0" dirty="0" smtClean="0">
                  <a:ln>
                    <a:noFill/>
                  </a:ln>
                  <a:effectLst/>
                  <a:uLnTx/>
                  <a:uFillTx/>
                  <a:latin typeface="Calibri"/>
                  <a:cs typeface="Arial" pitchFamily="34" charset="0"/>
                </a:rPr>
                <a:t>&gt;</a:t>
              </a:r>
              <a:r>
                <a:rPr kumimoji="0" lang="en-US" i="0" u="none" strike="noStrike" kern="0" cap="none" spc="0" normalizeH="0" noProof="0" dirty="0" smtClean="0">
                  <a:ln>
                    <a:noFill/>
                  </a:ln>
                  <a:effectLst/>
                  <a:uLnTx/>
                  <a:uFillTx/>
                  <a:latin typeface="Calibri"/>
                  <a:cs typeface="Arial" pitchFamily="34" charset="0"/>
                </a:rPr>
                <a:t> 38 μm</a:t>
              </a:r>
              <a:endParaRPr kumimoji="0" lang="en-US" i="0" u="none" strike="noStrike" kern="0" cap="none" spc="0" normalizeH="0" baseline="0" noProof="0" dirty="0" smtClean="0">
                <a:ln>
                  <a:noFill/>
                </a:ln>
                <a:effectLst/>
                <a:uLnTx/>
                <a:uFillTx/>
                <a:latin typeface="Calibri"/>
                <a:cs typeface="Arial" pitchFamily="34" charset="0"/>
              </a:endParaRPr>
            </a:p>
          </p:txBody>
        </p:sp>
        <p:sp>
          <p:nvSpPr>
            <p:cNvPr id="182" name="Rectangle 181"/>
            <p:cNvSpPr/>
            <p:nvPr/>
          </p:nvSpPr>
          <p:spPr>
            <a:xfrm>
              <a:off x="5122333" y="5613400"/>
              <a:ext cx="237066" cy="194734"/>
            </a:xfrm>
            <a:prstGeom prst="rect">
              <a:avLst/>
            </a:prstGeom>
            <a:solidFill>
              <a:srgbClr val="00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3" name="Rectangle 182"/>
            <p:cNvSpPr/>
            <p:nvPr/>
          </p:nvSpPr>
          <p:spPr>
            <a:xfrm>
              <a:off x="5118101" y="5918200"/>
              <a:ext cx="237066" cy="194734"/>
            </a:xfrm>
            <a:prstGeom prst="rect">
              <a:avLst/>
            </a:prstGeom>
            <a:solidFill>
              <a:srgbClr val="80808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4" name="Rectangle 183"/>
            <p:cNvSpPr/>
            <p:nvPr/>
          </p:nvSpPr>
          <p:spPr>
            <a:xfrm>
              <a:off x="5037667" y="5444067"/>
              <a:ext cx="1219200" cy="833966"/>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4081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7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4680</TotalTime>
  <Words>1753</Words>
  <Application>Microsoft Office PowerPoint</Application>
  <PresentationFormat>On-screen Show (4:3)</PresentationFormat>
  <Paragraphs>408</Paragraphs>
  <Slides>16</Slides>
  <Notes>11</Notes>
  <HiddenSlides>4</HiddenSlides>
  <MMClips>2</MMClips>
  <ScaleCrop>false</ScaleCrop>
  <HeadingPairs>
    <vt:vector size="4" baseType="variant">
      <vt:variant>
        <vt:lpstr>Theme</vt:lpstr>
      </vt:variant>
      <vt:variant>
        <vt:i4>2</vt:i4>
      </vt:variant>
      <vt:variant>
        <vt:lpstr>Slide Titles</vt:lpstr>
      </vt:variant>
      <vt:variant>
        <vt:i4>16</vt:i4>
      </vt:variant>
    </vt:vector>
  </HeadingPairs>
  <TitlesOfParts>
    <vt:vector size="18" baseType="lpstr">
      <vt:lpstr>Office Theme</vt:lpstr>
      <vt:lpstr>Black</vt:lpstr>
      <vt:lpstr>How unique was Hurricane Sandy? A comparison of the inundation deposits and surge heights from Hurricane Sandy and the 1821 hurricane</vt:lpstr>
      <vt:lpstr>Importance of Work</vt:lpstr>
      <vt:lpstr>The 1821 storm</vt:lpstr>
      <vt:lpstr>SLOSH model results of the 1821 storm</vt:lpstr>
      <vt:lpstr>Staten Island Field Sites</vt:lpstr>
      <vt:lpstr>Seguine Pond and the Terminal Moraine</vt:lpstr>
      <vt:lpstr>Core Collection and Processing</vt:lpstr>
      <vt:lpstr>Hurricane Sandy Deposit</vt:lpstr>
      <vt:lpstr>Hurricane Sandy Deposit</vt:lpstr>
      <vt:lpstr>Transect of Hurricane Sandy and 1821 Deposits</vt:lpstr>
      <vt:lpstr>PowerPoint Presentation</vt:lpstr>
      <vt:lpstr>PowerPoint Presentation</vt:lpstr>
      <vt:lpstr>Summarize</vt:lpstr>
      <vt:lpstr>Sandy not really unique</vt:lpstr>
      <vt:lpstr>Seguine Pond Cores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Christine</dc:creator>
  <cp:lastModifiedBy>Christine</cp:lastModifiedBy>
  <cp:revision>131</cp:revision>
  <dcterms:created xsi:type="dcterms:W3CDTF">2013-07-22T19:25:18Z</dcterms:created>
  <dcterms:modified xsi:type="dcterms:W3CDTF">2013-11-06T16:10:49Z</dcterms:modified>
</cp:coreProperties>
</file>