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7" r:id="rId2"/>
  </p:sldIdLst>
  <p:sldSz cx="51206400" cy="32918400"/>
  <p:notesSz cx="6858000" cy="9144000"/>
  <p:defaultTextStyle>
    <a:defPPr>
      <a:defRPr lang="en-US"/>
    </a:defPPr>
    <a:lvl1pPr marL="0" algn="l" defTabSz="4075572" rtl="0" eaLnBrk="1" latinLnBrk="0" hangingPunct="1">
      <a:defRPr sz="8000" kern="1200">
        <a:solidFill>
          <a:schemeClr val="tx1"/>
        </a:solidFill>
        <a:latin typeface="+mn-lt"/>
        <a:ea typeface="+mn-ea"/>
        <a:cs typeface="+mn-cs"/>
      </a:defRPr>
    </a:lvl1pPr>
    <a:lvl2pPr marL="2037786" algn="l" defTabSz="4075572" rtl="0" eaLnBrk="1" latinLnBrk="0" hangingPunct="1">
      <a:defRPr sz="8000" kern="1200">
        <a:solidFill>
          <a:schemeClr val="tx1"/>
        </a:solidFill>
        <a:latin typeface="+mn-lt"/>
        <a:ea typeface="+mn-ea"/>
        <a:cs typeface="+mn-cs"/>
      </a:defRPr>
    </a:lvl2pPr>
    <a:lvl3pPr marL="4075572" algn="l" defTabSz="4075572" rtl="0" eaLnBrk="1" latinLnBrk="0" hangingPunct="1">
      <a:defRPr sz="8000" kern="1200">
        <a:solidFill>
          <a:schemeClr val="tx1"/>
        </a:solidFill>
        <a:latin typeface="+mn-lt"/>
        <a:ea typeface="+mn-ea"/>
        <a:cs typeface="+mn-cs"/>
      </a:defRPr>
    </a:lvl3pPr>
    <a:lvl4pPr marL="6113358" algn="l" defTabSz="4075572" rtl="0" eaLnBrk="1" latinLnBrk="0" hangingPunct="1">
      <a:defRPr sz="8000" kern="1200">
        <a:solidFill>
          <a:schemeClr val="tx1"/>
        </a:solidFill>
        <a:latin typeface="+mn-lt"/>
        <a:ea typeface="+mn-ea"/>
        <a:cs typeface="+mn-cs"/>
      </a:defRPr>
    </a:lvl4pPr>
    <a:lvl5pPr marL="8151144" algn="l" defTabSz="4075572" rtl="0" eaLnBrk="1" latinLnBrk="0" hangingPunct="1">
      <a:defRPr sz="8000" kern="1200">
        <a:solidFill>
          <a:schemeClr val="tx1"/>
        </a:solidFill>
        <a:latin typeface="+mn-lt"/>
        <a:ea typeface="+mn-ea"/>
        <a:cs typeface="+mn-cs"/>
      </a:defRPr>
    </a:lvl5pPr>
    <a:lvl6pPr marL="10188931" algn="l" defTabSz="4075572" rtl="0" eaLnBrk="1" latinLnBrk="0" hangingPunct="1">
      <a:defRPr sz="8000" kern="1200">
        <a:solidFill>
          <a:schemeClr val="tx1"/>
        </a:solidFill>
        <a:latin typeface="+mn-lt"/>
        <a:ea typeface="+mn-ea"/>
        <a:cs typeface="+mn-cs"/>
      </a:defRPr>
    </a:lvl6pPr>
    <a:lvl7pPr marL="12226717" algn="l" defTabSz="4075572" rtl="0" eaLnBrk="1" latinLnBrk="0" hangingPunct="1">
      <a:defRPr sz="8000" kern="1200">
        <a:solidFill>
          <a:schemeClr val="tx1"/>
        </a:solidFill>
        <a:latin typeface="+mn-lt"/>
        <a:ea typeface="+mn-ea"/>
        <a:cs typeface="+mn-cs"/>
      </a:defRPr>
    </a:lvl7pPr>
    <a:lvl8pPr marL="14264503" algn="l" defTabSz="4075572" rtl="0" eaLnBrk="1" latinLnBrk="0" hangingPunct="1">
      <a:defRPr sz="8000" kern="1200">
        <a:solidFill>
          <a:schemeClr val="tx1"/>
        </a:solidFill>
        <a:latin typeface="+mn-lt"/>
        <a:ea typeface="+mn-ea"/>
        <a:cs typeface="+mn-cs"/>
      </a:defRPr>
    </a:lvl8pPr>
    <a:lvl9pPr marL="16302289" algn="l" defTabSz="4075572" rtl="0" eaLnBrk="1" latinLnBrk="0" hangingPunct="1">
      <a:defRPr sz="8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CCFF99"/>
    <a:srgbClr val="FFFF99"/>
    <a:srgbClr val="800080"/>
    <a:srgbClr val="0000FF"/>
    <a:srgbClr val="00FF99"/>
    <a:srgbClr val="66FF99"/>
    <a:srgbClr val="00CC66"/>
    <a:srgbClr val="66CCFF"/>
    <a:srgbClr val="D8D3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3971" autoAdjust="0"/>
    <p:restoredTop sz="93470" autoAdjust="0"/>
  </p:normalViewPr>
  <p:slideViewPr>
    <p:cSldViewPr>
      <p:cViewPr>
        <p:scale>
          <a:sx n="50" d="100"/>
          <a:sy n="50" d="100"/>
        </p:scale>
        <p:origin x="8118" y="7764"/>
      </p:cViewPr>
      <p:guideLst>
        <p:guide orient="horz" pos="10368"/>
        <p:guide pos="16128"/>
      </p:guideLst>
    </p:cSldViewPr>
  </p:slideViewPr>
  <p:notesTextViewPr>
    <p:cViewPr>
      <p:scale>
        <a:sx n="100" d="100"/>
        <a:sy n="100" d="100"/>
      </p:scale>
      <p:origin x="0" y="9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01339C-E36D-4020-B9FF-C035E20372DC}" type="datetimeFigureOut">
              <a:rPr lang="en-US" smtClean="0"/>
              <a:t>10/25/2013</a:t>
            </a:fld>
            <a:endParaRPr lang="en-US"/>
          </a:p>
        </p:txBody>
      </p:sp>
      <p:sp>
        <p:nvSpPr>
          <p:cNvPr id="4" name="Slide Image Placeholder 3"/>
          <p:cNvSpPr>
            <a:spLocks noGrp="1" noRot="1" noChangeAspect="1"/>
          </p:cNvSpPr>
          <p:nvPr>
            <p:ph type="sldImg" idx="2"/>
          </p:nvPr>
        </p:nvSpPr>
        <p:spPr>
          <a:xfrm>
            <a:off x="762000" y="685800"/>
            <a:ext cx="5334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183D0C-4DF9-4C8C-BDF1-4B53BDF9D629}" type="slidenum">
              <a:rPr lang="en-US" smtClean="0"/>
              <a:t>‹#›</a:t>
            </a:fld>
            <a:endParaRPr lang="en-US"/>
          </a:p>
        </p:txBody>
      </p:sp>
    </p:spTree>
    <p:extLst>
      <p:ext uri="{BB962C8B-B14F-4D97-AF65-F5344CB8AC3E}">
        <p14:creationId xmlns:p14="http://schemas.microsoft.com/office/powerpoint/2010/main" val="2436670591"/>
      </p:ext>
    </p:extLst>
  </p:cSld>
  <p:clrMap bg1="lt1" tx1="dk1" bg2="lt2" tx2="dk2" accent1="accent1" accent2="accent2" accent3="accent3" accent4="accent4" accent5="accent5" accent6="accent6" hlink="hlink" folHlink="folHlink"/>
  <p:notesStyle>
    <a:lvl1pPr marL="0" algn="l" defTabSz="4075572" rtl="0" eaLnBrk="1" latinLnBrk="0" hangingPunct="1">
      <a:defRPr sz="5300" kern="1200">
        <a:solidFill>
          <a:schemeClr val="tx1"/>
        </a:solidFill>
        <a:latin typeface="+mn-lt"/>
        <a:ea typeface="+mn-ea"/>
        <a:cs typeface="+mn-cs"/>
      </a:defRPr>
    </a:lvl1pPr>
    <a:lvl2pPr marL="2037786" algn="l" defTabSz="4075572" rtl="0" eaLnBrk="1" latinLnBrk="0" hangingPunct="1">
      <a:defRPr sz="5300" kern="1200">
        <a:solidFill>
          <a:schemeClr val="tx1"/>
        </a:solidFill>
        <a:latin typeface="+mn-lt"/>
        <a:ea typeface="+mn-ea"/>
        <a:cs typeface="+mn-cs"/>
      </a:defRPr>
    </a:lvl2pPr>
    <a:lvl3pPr marL="4075572" algn="l" defTabSz="4075572" rtl="0" eaLnBrk="1" latinLnBrk="0" hangingPunct="1">
      <a:defRPr sz="5300" kern="1200">
        <a:solidFill>
          <a:schemeClr val="tx1"/>
        </a:solidFill>
        <a:latin typeface="+mn-lt"/>
        <a:ea typeface="+mn-ea"/>
        <a:cs typeface="+mn-cs"/>
      </a:defRPr>
    </a:lvl3pPr>
    <a:lvl4pPr marL="6113358" algn="l" defTabSz="4075572" rtl="0" eaLnBrk="1" latinLnBrk="0" hangingPunct="1">
      <a:defRPr sz="5300" kern="1200">
        <a:solidFill>
          <a:schemeClr val="tx1"/>
        </a:solidFill>
        <a:latin typeface="+mn-lt"/>
        <a:ea typeface="+mn-ea"/>
        <a:cs typeface="+mn-cs"/>
      </a:defRPr>
    </a:lvl4pPr>
    <a:lvl5pPr marL="8151144" algn="l" defTabSz="4075572" rtl="0" eaLnBrk="1" latinLnBrk="0" hangingPunct="1">
      <a:defRPr sz="5300" kern="1200">
        <a:solidFill>
          <a:schemeClr val="tx1"/>
        </a:solidFill>
        <a:latin typeface="+mn-lt"/>
        <a:ea typeface="+mn-ea"/>
        <a:cs typeface="+mn-cs"/>
      </a:defRPr>
    </a:lvl5pPr>
    <a:lvl6pPr marL="10188931" algn="l" defTabSz="4075572" rtl="0" eaLnBrk="1" latinLnBrk="0" hangingPunct="1">
      <a:defRPr sz="5300" kern="1200">
        <a:solidFill>
          <a:schemeClr val="tx1"/>
        </a:solidFill>
        <a:latin typeface="+mn-lt"/>
        <a:ea typeface="+mn-ea"/>
        <a:cs typeface="+mn-cs"/>
      </a:defRPr>
    </a:lvl6pPr>
    <a:lvl7pPr marL="12226717" algn="l" defTabSz="4075572" rtl="0" eaLnBrk="1" latinLnBrk="0" hangingPunct="1">
      <a:defRPr sz="5300" kern="1200">
        <a:solidFill>
          <a:schemeClr val="tx1"/>
        </a:solidFill>
        <a:latin typeface="+mn-lt"/>
        <a:ea typeface="+mn-ea"/>
        <a:cs typeface="+mn-cs"/>
      </a:defRPr>
    </a:lvl7pPr>
    <a:lvl8pPr marL="14264503" algn="l" defTabSz="4075572" rtl="0" eaLnBrk="1" latinLnBrk="0" hangingPunct="1">
      <a:defRPr sz="5300" kern="1200">
        <a:solidFill>
          <a:schemeClr val="tx1"/>
        </a:solidFill>
        <a:latin typeface="+mn-lt"/>
        <a:ea typeface="+mn-ea"/>
        <a:cs typeface="+mn-cs"/>
      </a:defRPr>
    </a:lvl8pPr>
    <a:lvl9pPr marL="16302289" algn="l" defTabSz="4075572" rtl="0" eaLnBrk="1" latinLnBrk="0" hangingPunct="1">
      <a:defRPr sz="5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Resize</a:t>
            </a:r>
            <a:r>
              <a:rPr lang="en-US" baseline="0" dirty="0" smtClean="0"/>
              <a:t> grain size section to compare between the Seguine and Arbutus cores</a:t>
            </a:r>
          </a:p>
          <a:p>
            <a:r>
              <a:rPr lang="en-US" baseline="0" dirty="0" smtClean="0"/>
              <a:t>Reduce modeling section: show SLOSH and advective-settling</a:t>
            </a:r>
          </a:p>
          <a:p>
            <a:r>
              <a:rPr lang="en-US" baseline="0" dirty="0" smtClean="0"/>
              <a:t>Add section comparing heavy metal contaminants in storm layers </a:t>
            </a:r>
            <a:r>
              <a:rPr lang="en-US" baseline="0" dirty="0" err="1" smtClean="0"/>
              <a:t>vs</a:t>
            </a:r>
            <a:r>
              <a:rPr lang="en-US" baseline="0" dirty="0" smtClean="0"/>
              <a:t> non-storm layers 32.78 29.25</a:t>
            </a:r>
          </a:p>
        </p:txBody>
      </p:sp>
      <p:sp>
        <p:nvSpPr>
          <p:cNvPr id="4" name="Slide Number Placeholder 3"/>
          <p:cNvSpPr>
            <a:spLocks noGrp="1"/>
          </p:cNvSpPr>
          <p:nvPr>
            <p:ph type="sldNum" sz="quarter" idx="10"/>
          </p:nvPr>
        </p:nvSpPr>
        <p:spPr/>
        <p:txBody>
          <a:bodyPr/>
          <a:lstStyle/>
          <a:p>
            <a:fld id="{0D8D61B3-3AEC-452D-A1B9-52096BAB0FA4}"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4256843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0226042"/>
            <a:ext cx="4352544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7680960" y="18653760"/>
            <a:ext cx="35844480" cy="8412480"/>
          </a:xfrm>
        </p:spPr>
        <p:txBody>
          <a:bodyPr/>
          <a:lstStyle>
            <a:lvl1pPr marL="0" indent="0" algn="ctr">
              <a:buNone/>
              <a:defRPr>
                <a:solidFill>
                  <a:schemeClr val="tx1">
                    <a:tint val="75000"/>
                  </a:schemeClr>
                </a:solidFill>
              </a:defRPr>
            </a:lvl1pPr>
            <a:lvl2pPr marL="2403546" indent="0" algn="ctr">
              <a:buNone/>
              <a:defRPr>
                <a:solidFill>
                  <a:schemeClr val="tx1">
                    <a:tint val="75000"/>
                  </a:schemeClr>
                </a:solidFill>
              </a:defRPr>
            </a:lvl2pPr>
            <a:lvl3pPr marL="4807092" indent="0" algn="ctr">
              <a:buNone/>
              <a:defRPr>
                <a:solidFill>
                  <a:schemeClr val="tx1">
                    <a:tint val="75000"/>
                  </a:schemeClr>
                </a:solidFill>
              </a:defRPr>
            </a:lvl3pPr>
            <a:lvl4pPr marL="7210638" indent="0" algn="ctr">
              <a:buNone/>
              <a:defRPr>
                <a:solidFill>
                  <a:schemeClr val="tx1">
                    <a:tint val="75000"/>
                  </a:schemeClr>
                </a:solidFill>
              </a:defRPr>
            </a:lvl4pPr>
            <a:lvl5pPr marL="9614184" indent="0" algn="ctr">
              <a:buNone/>
              <a:defRPr>
                <a:solidFill>
                  <a:schemeClr val="tx1">
                    <a:tint val="75000"/>
                  </a:schemeClr>
                </a:solidFill>
              </a:defRPr>
            </a:lvl5pPr>
            <a:lvl6pPr marL="12017731" indent="0" algn="ctr">
              <a:buNone/>
              <a:defRPr>
                <a:solidFill>
                  <a:schemeClr val="tx1">
                    <a:tint val="75000"/>
                  </a:schemeClr>
                </a:solidFill>
              </a:defRPr>
            </a:lvl6pPr>
            <a:lvl7pPr marL="14421277" indent="0" algn="ctr">
              <a:buNone/>
              <a:defRPr>
                <a:solidFill>
                  <a:schemeClr val="tx1">
                    <a:tint val="75000"/>
                  </a:schemeClr>
                </a:solidFill>
              </a:defRPr>
            </a:lvl7pPr>
            <a:lvl8pPr marL="16824823" indent="0" algn="ctr">
              <a:buNone/>
              <a:defRPr>
                <a:solidFill>
                  <a:schemeClr val="tx1">
                    <a:tint val="75000"/>
                  </a:schemeClr>
                </a:solidFill>
              </a:defRPr>
            </a:lvl8pPr>
            <a:lvl9pPr marL="1922836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3D53BF-14BD-4DBB-8400-3D09F117D1A0}" type="datetimeFigureOut">
              <a:rPr lang="en-US" smtClean="0">
                <a:solidFill>
                  <a:prstClr val="black">
                    <a:tint val="75000"/>
                  </a:prstClr>
                </a:solidFill>
              </a:rPr>
              <a:pPr/>
              <a:t>10/25/2013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EFDA9A-3D93-46D9-A13D-E36F94665A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1045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3D53BF-14BD-4DBB-8400-3D09F117D1A0}" type="datetimeFigureOut">
              <a:rPr lang="en-US" smtClean="0">
                <a:solidFill>
                  <a:prstClr val="black">
                    <a:tint val="75000"/>
                  </a:prstClr>
                </a:solidFill>
              </a:rPr>
              <a:pPr/>
              <a:t>10/25/2013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EFDA9A-3D93-46D9-A13D-E36F94665A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3597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124640" y="1318265"/>
            <a:ext cx="1152144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60320" y="1318265"/>
            <a:ext cx="3371088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3D53BF-14BD-4DBB-8400-3D09F117D1A0}" type="datetimeFigureOut">
              <a:rPr lang="en-US" smtClean="0">
                <a:solidFill>
                  <a:prstClr val="black">
                    <a:tint val="75000"/>
                  </a:prstClr>
                </a:solidFill>
              </a:rPr>
              <a:pPr/>
              <a:t>10/25/2013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EFDA9A-3D93-46D9-A13D-E36F94665A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6528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3D53BF-14BD-4DBB-8400-3D09F117D1A0}" type="datetimeFigureOut">
              <a:rPr lang="en-US" smtClean="0">
                <a:solidFill>
                  <a:prstClr val="black">
                    <a:tint val="75000"/>
                  </a:prstClr>
                </a:solidFill>
              </a:rPr>
              <a:pPr/>
              <a:t>10/25/2013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EFDA9A-3D93-46D9-A13D-E36F94665A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1412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3" y="21153122"/>
            <a:ext cx="43525440" cy="6537960"/>
          </a:xfrm>
        </p:spPr>
        <p:txBody>
          <a:bodyPr anchor="t"/>
          <a:lstStyle>
            <a:lvl1pPr algn="l">
              <a:defRPr sz="21000" b="1" cap="all"/>
            </a:lvl1pPr>
          </a:lstStyle>
          <a:p>
            <a:r>
              <a:rPr lang="en-US" smtClean="0"/>
              <a:t>Click to edit Master title style</a:t>
            </a:r>
            <a:endParaRPr lang="en-US"/>
          </a:p>
        </p:txBody>
      </p:sp>
      <p:sp>
        <p:nvSpPr>
          <p:cNvPr id="3" name="Text Placeholder 2"/>
          <p:cNvSpPr>
            <a:spLocks noGrp="1"/>
          </p:cNvSpPr>
          <p:nvPr>
            <p:ph type="body" idx="1"/>
          </p:nvPr>
        </p:nvSpPr>
        <p:spPr>
          <a:xfrm>
            <a:off x="4044953" y="13952225"/>
            <a:ext cx="43525440" cy="7200898"/>
          </a:xfrm>
        </p:spPr>
        <p:txBody>
          <a:bodyPr anchor="b"/>
          <a:lstStyle>
            <a:lvl1pPr marL="0" indent="0">
              <a:buNone/>
              <a:defRPr sz="10500">
                <a:solidFill>
                  <a:schemeClr val="tx1">
                    <a:tint val="75000"/>
                  </a:schemeClr>
                </a:solidFill>
              </a:defRPr>
            </a:lvl1pPr>
            <a:lvl2pPr marL="2403546" indent="0">
              <a:buNone/>
              <a:defRPr sz="9500">
                <a:solidFill>
                  <a:schemeClr val="tx1">
                    <a:tint val="75000"/>
                  </a:schemeClr>
                </a:solidFill>
              </a:defRPr>
            </a:lvl2pPr>
            <a:lvl3pPr marL="4807092" indent="0">
              <a:buNone/>
              <a:defRPr sz="8400">
                <a:solidFill>
                  <a:schemeClr val="tx1">
                    <a:tint val="75000"/>
                  </a:schemeClr>
                </a:solidFill>
              </a:defRPr>
            </a:lvl3pPr>
            <a:lvl4pPr marL="7210638" indent="0">
              <a:buNone/>
              <a:defRPr sz="7400">
                <a:solidFill>
                  <a:schemeClr val="tx1">
                    <a:tint val="75000"/>
                  </a:schemeClr>
                </a:solidFill>
              </a:defRPr>
            </a:lvl4pPr>
            <a:lvl5pPr marL="9614184" indent="0">
              <a:buNone/>
              <a:defRPr sz="7400">
                <a:solidFill>
                  <a:schemeClr val="tx1">
                    <a:tint val="75000"/>
                  </a:schemeClr>
                </a:solidFill>
              </a:defRPr>
            </a:lvl5pPr>
            <a:lvl6pPr marL="12017731" indent="0">
              <a:buNone/>
              <a:defRPr sz="7400">
                <a:solidFill>
                  <a:schemeClr val="tx1">
                    <a:tint val="75000"/>
                  </a:schemeClr>
                </a:solidFill>
              </a:defRPr>
            </a:lvl6pPr>
            <a:lvl7pPr marL="14421277" indent="0">
              <a:buNone/>
              <a:defRPr sz="7400">
                <a:solidFill>
                  <a:schemeClr val="tx1">
                    <a:tint val="75000"/>
                  </a:schemeClr>
                </a:solidFill>
              </a:defRPr>
            </a:lvl7pPr>
            <a:lvl8pPr marL="16824823" indent="0">
              <a:buNone/>
              <a:defRPr sz="7400">
                <a:solidFill>
                  <a:schemeClr val="tx1">
                    <a:tint val="75000"/>
                  </a:schemeClr>
                </a:solidFill>
              </a:defRPr>
            </a:lvl8pPr>
            <a:lvl9pPr marL="19228369" indent="0">
              <a:buNone/>
              <a:defRPr sz="7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3D53BF-14BD-4DBB-8400-3D09F117D1A0}" type="datetimeFigureOut">
              <a:rPr lang="en-US" smtClean="0">
                <a:solidFill>
                  <a:prstClr val="black">
                    <a:tint val="75000"/>
                  </a:prstClr>
                </a:solidFill>
              </a:rPr>
              <a:pPr/>
              <a:t>10/25/2013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EFDA9A-3D93-46D9-A13D-E36F94665A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1727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60320" y="7680963"/>
            <a:ext cx="22616160" cy="21724622"/>
          </a:xfrm>
        </p:spPr>
        <p:txBody>
          <a:bodyPr/>
          <a:lstStyle>
            <a:lvl1pPr>
              <a:defRPr sz="14700"/>
            </a:lvl1pPr>
            <a:lvl2pPr>
              <a:defRPr sz="12600"/>
            </a:lvl2pPr>
            <a:lvl3pPr>
              <a:defRPr sz="10500"/>
            </a:lvl3pPr>
            <a:lvl4pPr>
              <a:defRPr sz="9500"/>
            </a:lvl4pPr>
            <a:lvl5pPr>
              <a:defRPr sz="9500"/>
            </a:lvl5pPr>
            <a:lvl6pPr>
              <a:defRPr sz="9500"/>
            </a:lvl6pPr>
            <a:lvl7pPr>
              <a:defRPr sz="9500"/>
            </a:lvl7pPr>
            <a:lvl8pPr>
              <a:defRPr sz="9500"/>
            </a:lvl8pPr>
            <a:lvl9pPr>
              <a:defRPr sz="9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029920" y="7680963"/>
            <a:ext cx="22616160" cy="21724622"/>
          </a:xfrm>
        </p:spPr>
        <p:txBody>
          <a:bodyPr/>
          <a:lstStyle>
            <a:lvl1pPr>
              <a:defRPr sz="14700"/>
            </a:lvl1pPr>
            <a:lvl2pPr>
              <a:defRPr sz="12600"/>
            </a:lvl2pPr>
            <a:lvl3pPr>
              <a:defRPr sz="10500"/>
            </a:lvl3pPr>
            <a:lvl4pPr>
              <a:defRPr sz="9500"/>
            </a:lvl4pPr>
            <a:lvl5pPr>
              <a:defRPr sz="9500"/>
            </a:lvl5pPr>
            <a:lvl6pPr>
              <a:defRPr sz="9500"/>
            </a:lvl6pPr>
            <a:lvl7pPr>
              <a:defRPr sz="9500"/>
            </a:lvl7pPr>
            <a:lvl8pPr>
              <a:defRPr sz="9500"/>
            </a:lvl8pPr>
            <a:lvl9pPr>
              <a:defRPr sz="9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3D53BF-14BD-4DBB-8400-3D09F117D1A0}" type="datetimeFigureOut">
              <a:rPr lang="en-US" smtClean="0">
                <a:solidFill>
                  <a:prstClr val="black">
                    <a:tint val="75000"/>
                  </a:prstClr>
                </a:solidFill>
              </a:rPr>
              <a:pPr/>
              <a:t>10/25/2013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4EFDA9A-3D93-46D9-A13D-E36F94665A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2511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60320" y="7368542"/>
            <a:ext cx="22625053" cy="3070858"/>
          </a:xfrm>
        </p:spPr>
        <p:txBody>
          <a:bodyPr anchor="b"/>
          <a:lstStyle>
            <a:lvl1pPr marL="0" indent="0">
              <a:buNone/>
              <a:defRPr sz="12600" b="1"/>
            </a:lvl1pPr>
            <a:lvl2pPr marL="2403546" indent="0">
              <a:buNone/>
              <a:defRPr sz="10500" b="1"/>
            </a:lvl2pPr>
            <a:lvl3pPr marL="4807092" indent="0">
              <a:buNone/>
              <a:defRPr sz="9500" b="1"/>
            </a:lvl3pPr>
            <a:lvl4pPr marL="7210638" indent="0">
              <a:buNone/>
              <a:defRPr sz="8400" b="1"/>
            </a:lvl4pPr>
            <a:lvl5pPr marL="9614184" indent="0">
              <a:buNone/>
              <a:defRPr sz="8400" b="1"/>
            </a:lvl5pPr>
            <a:lvl6pPr marL="12017731" indent="0">
              <a:buNone/>
              <a:defRPr sz="8400" b="1"/>
            </a:lvl6pPr>
            <a:lvl7pPr marL="14421277" indent="0">
              <a:buNone/>
              <a:defRPr sz="8400" b="1"/>
            </a:lvl7pPr>
            <a:lvl8pPr marL="16824823" indent="0">
              <a:buNone/>
              <a:defRPr sz="8400" b="1"/>
            </a:lvl8pPr>
            <a:lvl9pPr marL="19228369" indent="0">
              <a:buNone/>
              <a:defRPr sz="8400" b="1"/>
            </a:lvl9pPr>
          </a:lstStyle>
          <a:p>
            <a:pPr lvl="0"/>
            <a:r>
              <a:rPr lang="en-US" smtClean="0"/>
              <a:t>Click to edit Master text styles</a:t>
            </a:r>
          </a:p>
        </p:txBody>
      </p:sp>
      <p:sp>
        <p:nvSpPr>
          <p:cNvPr id="4" name="Content Placeholder 3"/>
          <p:cNvSpPr>
            <a:spLocks noGrp="1"/>
          </p:cNvSpPr>
          <p:nvPr>
            <p:ph sz="half" idx="2"/>
          </p:nvPr>
        </p:nvSpPr>
        <p:spPr>
          <a:xfrm>
            <a:off x="2560320" y="10439400"/>
            <a:ext cx="22625053" cy="18966182"/>
          </a:xfrm>
        </p:spPr>
        <p:txBody>
          <a:bodyPr/>
          <a:lstStyle>
            <a:lvl1pPr>
              <a:defRPr sz="12600"/>
            </a:lvl1pPr>
            <a:lvl2pPr>
              <a:defRPr sz="10500"/>
            </a:lvl2pPr>
            <a:lvl3pPr>
              <a:defRPr sz="9500"/>
            </a:lvl3pPr>
            <a:lvl4pPr>
              <a:defRPr sz="8400"/>
            </a:lvl4pPr>
            <a:lvl5pPr>
              <a:defRPr sz="8400"/>
            </a:lvl5pPr>
            <a:lvl6pPr>
              <a:defRPr sz="8400"/>
            </a:lvl6pPr>
            <a:lvl7pPr>
              <a:defRPr sz="8400"/>
            </a:lvl7pPr>
            <a:lvl8pPr>
              <a:defRPr sz="8400"/>
            </a:lvl8pPr>
            <a:lvl9pPr>
              <a:defRPr sz="8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2143" y="7368542"/>
            <a:ext cx="22633940" cy="3070858"/>
          </a:xfrm>
        </p:spPr>
        <p:txBody>
          <a:bodyPr anchor="b"/>
          <a:lstStyle>
            <a:lvl1pPr marL="0" indent="0">
              <a:buNone/>
              <a:defRPr sz="12600" b="1"/>
            </a:lvl1pPr>
            <a:lvl2pPr marL="2403546" indent="0">
              <a:buNone/>
              <a:defRPr sz="10500" b="1"/>
            </a:lvl2pPr>
            <a:lvl3pPr marL="4807092" indent="0">
              <a:buNone/>
              <a:defRPr sz="9500" b="1"/>
            </a:lvl3pPr>
            <a:lvl4pPr marL="7210638" indent="0">
              <a:buNone/>
              <a:defRPr sz="8400" b="1"/>
            </a:lvl4pPr>
            <a:lvl5pPr marL="9614184" indent="0">
              <a:buNone/>
              <a:defRPr sz="8400" b="1"/>
            </a:lvl5pPr>
            <a:lvl6pPr marL="12017731" indent="0">
              <a:buNone/>
              <a:defRPr sz="8400" b="1"/>
            </a:lvl6pPr>
            <a:lvl7pPr marL="14421277" indent="0">
              <a:buNone/>
              <a:defRPr sz="8400" b="1"/>
            </a:lvl7pPr>
            <a:lvl8pPr marL="16824823" indent="0">
              <a:buNone/>
              <a:defRPr sz="8400" b="1"/>
            </a:lvl8pPr>
            <a:lvl9pPr marL="19228369" indent="0">
              <a:buNone/>
              <a:defRPr sz="8400" b="1"/>
            </a:lvl9pPr>
          </a:lstStyle>
          <a:p>
            <a:pPr lvl="0"/>
            <a:r>
              <a:rPr lang="en-US" smtClean="0"/>
              <a:t>Click to edit Master text styles</a:t>
            </a:r>
          </a:p>
        </p:txBody>
      </p:sp>
      <p:sp>
        <p:nvSpPr>
          <p:cNvPr id="6" name="Content Placeholder 5"/>
          <p:cNvSpPr>
            <a:spLocks noGrp="1"/>
          </p:cNvSpPr>
          <p:nvPr>
            <p:ph sz="quarter" idx="4"/>
          </p:nvPr>
        </p:nvSpPr>
        <p:spPr>
          <a:xfrm>
            <a:off x="26012143" y="10439400"/>
            <a:ext cx="22633940" cy="18966182"/>
          </a:xfrm>
        </p:spPr>
        <p:txBody>
          <a:bodyPr/>
          <a:lstStyle>
            <a:lvl1pPr>
              <a:defRPr sz="12600"/>
            </a:lvl1pPr>
            <a:lvl2pPr>
              <a:defRPr sz="10500"/>
            </a:lvl2pPr>
            <a:lvl3pPr>
              <a:defRPr sz="9500"/>
            </a:lvl3pPr>
            <a:lvl4pPr>
              <a:defRPr sz="8400"/>
            </a:lvl4pPr>
            <a:lvl5pPr>
              <a:defRPr sz="8400"/>
            </a:lvl5pPr>
            <a:lvl6pPr>
              <a:defRPr sz="8400"/>
            </a:lvl6pPr>
            <a:lvl7pPr>
              <a:defRPr sz="8400"/>
            </a:lvl7pPr>
            <a:lvl8pPr>
              <a:defRPr sz="8400"/>
            </a:lvl8pPr>
            <a:lvl9pPr>
              <a:defRPr sz="8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3D53BF-14BD-4DBB-8400-3D09F117D1A0}" type="datetimeFigureOut">
              <a:rPr lang="en-US" smtClean="0">
                <a:solidFill>
                  <a:prstClr val="black">
                    <a:tint val="75000"/>
                  </a:prstClr>
                </a:solidFill>
              </a:rPr>
              <a:pPr/>
              <a:t>10/25/2013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4EFDA9A-3D93-46D9-A13D-E36F94665A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1635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3D53BF-14BD-4DBB-8400-3D09F117D1A0}" type="datetimeFigureOut">
              <a:rPr lang="en-US" smtClean="0">
                <a:solidFill>
                  <a:prstClr val="black">
                    <a:tint val="75000"/>
                  </a:prstClr>
                </a:solidFill>
              </a:rPr>
              <a:pPr/>
              <a:t>10/25/2013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4EFDA9A-3D93-46D9-A13D-E36F94665A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4851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3D53BF-14BD-4DBB-8400-3D09F117D1A0}" type="datetimeFigureOut">
              <a:rPr lang="en-US" smtClean="0">
                <a:solidFill>
                  <a:prstClr val="black">
                    <a:tint val="75000"/>
                  </a:prstClr>
                </a:solidFill>
              </a:rPr>
              <a:pPr/>
              <a:t>10/25/2013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4EFDA9A-3D93-46D9-A13D-E36F94665A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9106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3" y="1310640"/>
            <a:ext cx="16846553" cy="5577840"/>
          </a:xfrm>
        </p:spPr>
        <p:txBody>
          <a:bodyPr anchor="b"/>
          <a:lstStyle>
            <a:lvl1pPr algn="l">
              <a:defRPr sz="10500" b="1"/>
            </a:lvl1pPr>
          </a:lstStyle>
          <a:p>
            <a:r>
              <a:rPr lang="en-US" smtClean="0"/>
              <a:t>Click to edit Master title style</a:t>
            </a:r>
            <a:endParaRPr lang="en-US"/>
          </a:p>
        </p:txBody>
      </p:sp>
      <p:sp>
        <p:nvSpPr>
          <p:cNvPr id="3" name="Content Placeholder 2"/>
          <p:cNvSpPr>
            <a:spLocks noGrp="1"/>
          </p:cNvSpPr>
          <p:nvPr>
            <p:ph idx="1"/>
          </p:nvPr>
        </p:nvSpPr>
        <p:spPr>
          <a:xfrm>
            <a:off x="20020280" y="1310643"/>
            <a:ext cx="28625800" cy="28094942"/>
          </a:xfrm>
        </p:spPr>
        <p:txBody>
          <a:bodyPr/>
          <a:lstStyle>
            <a:lvl1pPr>
              <a:defRPr sz="16800"/>
            </a:lvl1pPr>
            <a:lvl2pPr>
              <a:defRPr sz="14700"/>
            </a:lvl2pPr>
            <a:lvl3pPr>
              <a:defRPr sz="12600"/>
            </a:lvl3pPr>
            <a:lvl4pPr>
              <a:defRPr sz="10500"/>
            </a:lvl4pPr>
            <a:lvl5pPr>
              <a:defRPr sz="10500"/>
            </a:lvl5pPr>
            <a:lvl6pPr>
              <a:defRPr sz="10500"/>
            </a:lvl6pPr>
            <a:lvl7pPr>
              <a:defRPr sz="10500"/>
            </a:lvl7pPr>
            <a:lvl8pPr>
              <a:defRPr sz="10500"/>
            </a:lvl8pPr>
            <a:lvl9pPr>
              <a:defRPr sz="10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60323" y="6888483"/>
            <a:ext cx="16846553" cy="22517102"/>
          </a:xfrm>
        </p:spPr>
        <p:txBody>
          <a:bodyPr/>
          <a:lstStyle>
            <a:lvl1pPr marL="0" indent="0">
              <a:buNone/>
              <a:defRPr sz="7400"/>
            </a:lvl1pPr>
            <a:lvl2pPr marL="2403546" indent="0">
              <a:buNone/>
              <a:defRPr sz="6300"/>
            </a:lvl2pPr>
            <a:lvl3pPr marL="4807092" indent="0">
              <a:buNone/>
              <a:defRPr sz="5300"/>
            </a:lvl3pPr>
            <a:lvl4pPr marL="7210638" indent="0">
              <a:buNone/>
              <a:defRPr sz="4700"/>
            </a:lvl4pPr>
            <a:lvl5pPr marL="9614184" indent="0">
              <a:buNone/>
              <a:defRPr sz="4700"/>
            </a:lvl5pPr>
            <a:lvl6pPr marL="12017731" indent="0">
              <a:buNone/>
              <a:defRPr sz="4700"/>
            </a:lvl6pPr>
            <a:lvl7pPr marL="14421277" indent="0">
              <a:buNone/>
              <a:defRPr sz="4700"/>
            </a:lvl7pPr>
            <a:lvl8pPr marL="16824823" indent="0">
              <a:buNone/>
              <a:defRPr sz="4700"/>
            </a:lvl8pPr>
            <a:lvl9pPr marL="19228369" indent="0">
              <a:buNone/>
              <a:defRPr sz="4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3D53BF-14BD-4DBB-8400-3D09F117D1A0}" type="datetimeFigureOut">
              <a:rPr lang="en-US" smtClean="0">
                <a:solidFill>
                  <a:prstClr val="black">
                    <a:tint val="75000"/>
                  </a:prstClr>
                </a:solidFill>
              </a:rPr>
              <a:pPr/>
              <a:t>10/25/2013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4EFDA9A-3D93-46D9-A13D-E36F94665A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1795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3" y="23042880"/>
            <a:ext cx="30723840" cy="2720342"/>
          </a:xfrm>
        </p:spPr>
        <p:txBody>
          <a:bodyPr anchor="b"/>
          <a:lstStyle>
            <a:lvl1pPr algn="l">
              <a:defRPr sz="10500" b="1"/>
            </a:lvl1pPr>
          </a:lstStyle>
          <a:p>
            <a:r>
              <a:rPr lang="en-US" smtClean="0"/>
              <a:t>Click to edit Master title style</a:t>
            </a:r>
            <a:endParaRPr lang="en-US"/>
          </a:p>
        </p:txBody>
      </p:sp>
      <p:sp>
        <p:nvSpPr>
          <p:cNvPr id="3" name="Picture Placeholder 2"/>
          <p:cNvSpPr>
            <a:spLocks noGrp="1"/>
          </p:cNvSpPr>
          <p:nvPr>
            <p:ph type="pic" idx="1"/>
          </p:nvPr>
        </p:nvSpPr>
        <p:spPr>
          <a:xfrm>
            <a:off x="10036813" y="2941320"/>
            <a:ext cx="30723840" cy="19751040"/>
          </a:xfrm>
        </p:spPr>
        <p:txBody>
          <a:bodyPr/>
          <a:lstStyle>
            <a:lvl1pPr marL="0" indent="0">
              <a:buNone/>
              <a:defRPr sz="16800"/>
            </a:lvl1pPr>
            <a:lvl2pPr marL="2403546" indent="0">
              <a:buNone/>
              <a:defRPr sz="14700"/>
            </a:lvl2pPr>
            <a:lvl3pPr marL="4807092" indent="0">
              <a:buNone/>
              <a:defRPr sz="12600"/>
            </a:lvl3pPr>
            <a:lvl4pPr marL="7210638" indent="0">
              <a:buNone/>
              <a:defRPr sz="10500"/>
            </a:lvl4pPr>
            <a:lvl5pPr marL="9614184" indent="0">
              <a:buNone/>
              <a:defRPr sz="10500"/>
            </a:lvl5pPr>
            <a:lvl6pPr marL="12017731" indent="0">
              <a:buNone/>
              <a:defRPr sz="10500"/>
            </a:lvl6pPr>
            <a:lvl7pPr marL="14421277" indent="0">
              <a:buNone/>
              <a:defRPr sz="10500"/>
            </a:lvl7pPr>
            <a:lvl8pPr marL="16824823" indent="0">
              <a:buNone/>
              <a:defRPr sz="10500"/>
            </a:lvl8pPr>
            <a:lvl9pPr marL="19228369" indent="0">
              <a:buNone/>
              <a:defRPr sz="10500"/>
            </a:lvl9pPr>
          </a:lstStyle>
          <a:p>
            <a:endParaRPr lang="en-US"/>
          </a:p>
        </p:txBody>
      </p:sp>
      <p:sp>
        <p:nvSpPr>
          <p:cNvPr id="4" name="Text Placeholder 3"/>
          <p:cNvSpPr>
            <a:spLocks noGrp="1"/>
          </p:cNvSpPr>
          <p:nvPr>
            <p:ph type="body" sz="half" idx="2"/>
          </p:nvPr>
        </p:nvSpPr>
        <p:spPr>
          <a:xfrm>
            <a:off x="10036813" y="25763222"/>
            <a:ext cx="30723840" cy="3863338"/>
          </a:xfrm>
        </p:spPr>
        <p:txBody>
          <a:bodyPr/>
          <a:lstStyle>
            <a:lvl1pPr marL="0" indent="0">
              <a:buNone/>
              <a:defRPr sz="7400"/>
            </a:lvl1pPr>
            <a:lvl2pPr marL="2403546" indent="0">
              <a:buNone/>
              <a:defRPr sz="6300"/>
            </a:lvl2pPr>
            <a:lvl3pPr marL="4807092" indent="0">
              <a:buNone/>
              <a:defRPr sz="5300"/>
            </a:lvl3pPr>
            <a:lvl4pPr marL="7210638" indent="0">
              <a:buNone/>
              <a:defRPr sz="4700"/>
            </a:lvl4pPr>
            <a:lvl5pPr marL="9614184" indent="0">
              <a:buNone/>
              <a:defRPr sz="4700"/>
            </a:lvl5pPr>
            <a:lvl6pPr marL="12017731" indent="0">
              <a:buNone/>
              <a:defRPr sz="4700"/>
            </a:lvl6pPr>
            <a:lvl7pPr marL="14421277" indent="0">
              <a:buNone/>
              <a:defRPr sz="4700"/>
            </a:lvl7pPr>
            <a:lvl8pPr marL="16824823" indent="0">
              <a:buNone/>
              <a:defRPr sz="4700"/>
            </a:lvl8pPr>
            <a:lvl9pPr marL="19228369" indent="0">
              <a:buNone/>
              <a:defRPr sz="4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3D53BF-14BD-4DBB-8400-3D09F117D1A0}" type="datetimeFigureOut">
              <a:rPr lang="en-US" smtClean="0">
                <a:solidFill>
                  <a:prstClr val="black">
                    <a:tint val="75000"/>
                  </a:prstClr>
                </a:solidFill>
              </a:rPr>
              <a:pPr/>
              <a:t>10/25/2013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4EFDA9A-3D93-46D9-A13D-E36F94665A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0245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0320" y="1318262"/>
            <a:ext cx="46085760" cy="5486400"/>
          </a:xfrm>
          <a:prstGeom prst="rect">
            <a:avLst/>
          </a:prstGeom>
        </p:spPr>
        <p:txBody>
          <a:bodyPr vert="horz" lIns="480709" tIns="240355" rIns="480709" bIns="24035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560320" y="7680963"/>
            <a:ext cx="46085760" cy="21724622"/>
          </a:xfrm>
          <a:prstGeom prst="rect">
            <a:avLst/>
          </a:prstGeom>
        </p:spPr>
        <p:txBody>
          <a:bodyPr vert="horz" lIns="480709" tIns="240355" rIns="480709" bIns="24035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560320" y="30510482"/>
            <a:ext cx="11948160" cy="1752600"/>
          </a:xfrm>
          <a:prstGeom prst="rect">
            <a:avLst/>
          </a:prstGeom>
        </p:spPr>
        <p:txBody>
          <a:bodyPr vert="horz" lIns="480709" tIns="240355" rIns="480709" bIns="240355" rtlCol="0" anchor="ctr"/>
          <a:lstStyle>
            <a:lvl1pPr algn="l">
              <a:defRPr sz="6300">
                <a:solidFill>
                  <a:schemeClr val="tx1">
                    <a:tint val="75000"/>
                  </a:schemeClr>
                </a:solidFill>
              </a:defRPr>
            </a:lvl1pPr>
          </a:lstStyle>
          <a:p>
            <a:pPr defTabSz="4807092"/>
            <a:fld id="{213D53BF-14BD-4DBB-8400-3D09F117D1A0}" type="datetimeFigureOut">
              <a:rPr lang="en-US" smtClean="0">
                <a:solidFill>
                  <a:prstClr val="black">
                    <a:tint val="75000"/>
                  </a:prstClr>
                </a:solidFill>
              </a:rPr>
              <a:pPr defTabSz="4807092"/>
              <a:t>10/25/2013</a:t>
            </a:fld>
            <a:endParaRPr lang="en-US">
              <a:solidFill>
                <a:prstClr val="black">
                  <a:tint val="75000"/>
                </a:prstClr>
              </a:solidFill>
            </a:endParaRPr>
          </a:p>
        </p:txBody>
      </p:sp>
      <p:sp>
        <p:nvSpPr>
          <p:cNvPr id="5" name="Footer Placeholder 4"/>
          <p:cNvSpPr>
            <a:spLocks noGrp="1"/>
          </p:cNvSpPr>
          <p:nvPr>
            <p:ph type="ftr" sz="quarter" idx="3"/>
          </p:nvPr>
        </p:nvSpPr>
        <p:spPr>
          <a:xfrm>
            <a:off x="17495520" y="30510482"/>
            <a:ext cx="16215360" cy="1752600"/>
          </a:xfrm>
          <a:prstGeom prst="rect">
            <a:avLst/>
          </a:prstGeom>
        </p:spPr>
        <p:txBody>
          <a:bodyPr vert="horz" lIns="480709" tIns="240355" rIns="480709" bIns="240355" rtlCol="0" anchor="ctr"/>
          <a:lstStyle>
            <a:lvl1pPr algn="ctr">
              <a:defRPr sz="6300">
                <a:solidFill>
                  <a:schemeClr val="tx1">
                    <a:tint val="75000"/>
                  </a:schemeClr>
                </a:solidFill>
              </a:defRPr>
            </a:lvl1pPr>
          </a:lstStyle>
          <a:p>
            <a:pPr defTabSz="4807092"/>
            <a:endParaRPr lang="en-US">
              <a:solidFill>
                <a:prstClr val="black">
                  <a:tint val="75000"/>
                </a:prstClr>
              </a:solidFill>
            </a:endParaRPr>
          </a:p>
        </p:txBody>
      </p:sp>
      <p:sp>
        <p:nvSpPr>
          <p:cNvPr id="6" name="Slide Number Placeholder 5"/>
          <p:cNvSpPr>
            <a:spLocks noGrp="1"/>
          </p:cNvSpPr>
          <p:nvPr>
            <p:ph type="sldNum" sz="quarter" idx="4"/>
          </p:nvPr>
        </p:nvSpPr>
        <p:spPr>
          <a:xfrm>
            <a:off x="36697920" y="30510482"/>
            <a:ext cx="11948160" cy="1752600"/>
          </a:xfrm>
          <a:prstGeom prst="rect">
            <a:avLst/>
          </a:prstGeom>
        </p:spPr>
        <p:txBody>
          <a:bodyPr vert="horz" lIns="480709" tIns="240355" rIns="480709" bIns="240355" rtlCol="0" anchor="ctr"/>
          <a:lstStyle>
            <a:lvl1pPr algn="r">
              <a:defRPr sz="6300">
                <a:solidFill>
                  <a:schemeClr val="tx1">
                    <a:tint val="75000"/>
                  </a:schemeClr>
                </a:solidFill>
              </a:defRPr>
            </a:lvl1pPr>
          </a:lstStyle>
          <a:p>
            <a:pPr defTabSz="4807092"/>
            <a:fld id="{44EFDA9A-3D93-46D9-A13D-E36F94665AE1}" type="slidenum">
              <a:rPr lang="en-US" smtClean="0">
                <a:solidFill>
                  <a:prstClr val="black">
                    <a:tint val="75000"/>
                  </a:prstClr>
                </a:solidFill>
              </a:rPr>
              <a:pPr defTabSz="4807092"/>
              <a:t>‹#›</a:t>
            </a:fld>
            <a:endParaRPr lang="en-US">
              <a:solidFill>
                <a:prstClr val="black">
                  <a:tint val="75000"/>
                </a:prstClr>
              </a:solidFill>
            </a:endParaRPr>
          </a:p>
        </p:txBody>
      </p:sp>
    </p:spTree>
    <p:extLst>
      <p:ext uri="{BB962C8B-B14F-4D97-AF65-F5344CB8AC3E}">
        <p14:creationId xmlns:p14="http://schemas.microsoft.com/office/powerpoint/2010/main" val="26604599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807092" rtl="0" eaLnBrk="1" latinLnBrk="0" hangingPunct="1">
        <a:spcBef>
          <a:spcPct val="0"/>
        </a:spcBef>
        <a:buNone/>
        <a:defRPr sz="23100" kern="1200">
          <a:solidFill>
            <a:schemeClr val="tx1"/>
          </a:solidFill>
          <a:latin typeface="+mj-lt"/>
          <a:ea typeface="+mj-ea"/>
          <a:cs typeface="+mj-cs"/>
        </a:defRPr>
      </a:lvl1pPr>
    </p:titleStyle>
    <p:bodyStyle>
      <a:lvl1pPr marL="1802660" indent="-1802660" algn="l" defTabSz="4807092" rtl="0" eaLnBrk="1" latinLnBrk="0" hangingPunct="1">
        <a:spcBef>
          <a:spcPct val="20000"/>
        </a:spcBef>
        <a:buFont typeface="Arial" pitchFamily="34" charset="0"/>
        <a:buChar char="•"/>
        <a:defRPr sz="16800" kern="1200">
          <a:solidFill>
            <a:schemeClr val="tx1"/>
          </a:solidFill>
          <a:latin typeface="+mn-lt"/>
          <a:ea typeface="+mn-ea"/>
          <a:cs typeface="+mn-cs"/>
        </a:defRPr>
      </a:lvl1pPr>
      <a:lvl2pPr marL="3905762" indent="-1502216" algn="l" defTabSz="4807092" rtl="0" eaLnBrk="1" latinLnBrk="0" hangingPunct="1">
        <a:spcBef>
          <a:spcPct val="20000"/>
        </a:spcBef>
        <a:buFont typeface="Arial" pitchFamily="34" charset="0"/>
        <a:buChar char="–"/>
        <a:defRPr sz="14700" kern="1200">
          <a:solidFill>
            <a:schemeClr val="tx1"/>
          </a:solidFill>
          <a:latin typeface="+mn-lt"/>
          <a:ea typeface="+mn-ea"/>
          <a:cs typeface="+mn-cs"/>
        </a:defRPr>
      </a:lvl2pPr>
      <a:lvl3pPr marL="6008865" indent="-1201773" algn="l" defTabSz="4807092" rtl="0" eaLnBrk="1" latinLnBrk="0" hangingPunct="1">
        <a:spcBef>
          <a:spcPct val="20000"/>
        </a:spcBef>
        <a:buFont typeface="Arial" pitchFamily="34" charset="0"/>
        <a:buChar char="•"/>
        <a:defRPr sz="12600" kern="1200">
          <a:solidFill>
            <a:schemeClr val="tx1"/>
          </a:solidFill>
          <a:latin typeface="+mn-lt"/>
          <a:ea typeface="+mn-ea"/>
          <a:cs typeface="+mn-cs"/>
        </a:defRPr>
      </a:lvl3pPr>
      <a:lvl4pPr marL="8412411" indent="-1201773" algn="l" defTabSz="4807092" rtl="0" eaLnBrk="1" latinLnBrk="0" hangingPunct="1">
        <a:spcBef>
          <a:spcPct val="20000"/>
        </a:spcBef>
        <a:buFont typeface="Arial" pitchFamily="34" charset="0"/>
        <a:buChar char="–"/>
        <a:defRPr sz="10500" kern="1200">
          <a:solidFill>
            <a:schemeClr val="tx1"/>
          </a:solidFill>
          <a:latin typeface="+mn-lt"/>
          <a:ea typeface="+mn-ea"/>
          <a:cs typeface="+mn-cs"/>
        </a:defRPr>
      </a:lvl4pPr>
      <a:lvl5pPr marL="10815958" indent="-1201773" algn="l" defTabSz="4807092" rtl="0" eaLnBrk="1" latinLnBrk="0" hangingPunct="1">
        <a:spcBef>
          <a:spcPct val="20000"/>
        </a:spcBef>
        <a:buFont typeface="Arial" pitchFamily="34" charset="0"/>
        <a:buChar char="»"/>
        <a:defRPr sz="10500" kern="1200">
          <a:solidFill>
            <a:schemeClr val="tx1"/>
          </a:solidFill>
          <a:latin typeface="+mn-lt"/>
          <a:ea typeface="+mn-ea"/>
          <a:cs typeface="+mn-cs"/>
        </a:defRPr>
      </a:lvl5pPr>
      <a:lvl6pPr marL="13219504" indent="-1201773" algn="l" defTabSz="4807092" rtl="0" eaLnBrk="1" latinLnBrk="0" hangingPunct="1">
        <a:spcBef>
          <a:spcPct val="20000"/>
        </a:spcBef>
        <a:buFont typeface="Arial" pitchFamily="34" charset="0"/>
        <a:buChar char="•"/>
        <a:defRPr sz="10500" kern="1200">
          <a:solidFill>
            <a:schemeClr val="tx1"/>
          </a:solidFill>
          <a:latin typeface="+mn-lt"/>
          <a:ea typeface="+mn-ea"/>
          <a:cs typeface="+mn-cs"/>
        </a:defRPr>
      </a:lvl6pPr>
      <a:lvl7pPr marL="15623050" indent="-1201773" algn="l" defTabSz="4807092" rtl="0" eaLnBrk="1" latinLnBrk="0" hangingPunct="1">
        <a:spcBef>
          <a:spcPct val="20000"/>
        </a:spcBef>
        <a:buFont typeface="Arial" pitchFamily="34" charset="0"/>
        <a:buChar char="•"/>
        <a:defRPr sz="10500" kern="1200">
          <a:solidFill>
            <a:schemeClr val="tx1"/>
          </a:solidFill>
          <a:latin typeface="+mn-lt"/>
          <a:ea typeface="+mn-ea"/>
          <a:cs typeface="+mn-cs"/>
        </a:defRPr>
      </a:lvl7pPr>
      <a:lvl8pPr marL="18026596" indent="-1201773" algn="l" defTabSz="4807092" rtl="0" eaLnBrk="1" latinLnBrk="0" hangingPunct="1">
        <a:spcBef>
          <a:spcPct val="20000"/>
        </a:spcBef>
        <a:buFont typeface="Arial" pitchFamily="34" charset="0"/>
        <a:buChar char="•"/>
        <a:defRPr sz="10500" kern="1200">
          <a:solidFill>
            <a:schemeClr val="tx1"/>
          </a:solidFill>
          <a:latin typeface="+mn-lt"/>
          <a:ea typeface="+mn-ea"/>
          <a:cs typeface="+mn-cs"/>
        </a:defRPr>
      </a:lvl8pPr>
      <a:lvl9pPr marL="20430142" indent="-1201773" algn="l" defTabSz="4807092" rtl="0" eaLnBrk="1" latinLnBrk="0" hangingPunct="1">
        <a:spcBef>
          <a:spcPct val="20000"/>
        </a:spcBef>
        <a:buFont typeface="Arial" pitchFamily="34" charset="0"/>
        <a:buChar char="•"/>
        <a:defRPr sz="10500" kern="1200">
          <a:solidFill>
            <a:schemeClr val="tx1"/>
          </a:solidFill>
          <a:latin typeface="+mn-lt"/>
          <a:ea typeface="+mn-ea"/>
          <a:cs typeface="+mn-cs"/>
        </a:defRPr>
      </a:lvl9pPr>
    </p:bodyStyle>
    <p:otherStyle>
      <a:defPPr>
        <a:defRPr lang="en-US"/>
      </a:defPPr>
      <a:lvl1pPr marL="0" algn="l" defTabSz="4807092" rtl="0" eaLnBrk="1" latinLnBrk="0" hangingPunct="1">
        <a:defRPr sz="9500" kern="1200">
          <a:solidFill>
            <a:schemeClr val="tx1"/>
          </a:solidFill>
          <a:latin typeface="+mn-lt"/>
          <a:ea typeface="+mn-ea"/>
          <a:cs typeface="+mn-cs"/>
        </a:defRPr>
      </a:lvl1pPr>
      <a:lvl2pPr marL="2403546" algn="l" defTabSz="4807092" rtl="0" eaLnBrk="1" latinLnBrk="0" hangingPunct="1">
        <a:defRPr sz="9500" kern="1200">
          <a:solidFill>
            <a:schemeClr val="tx1"/>
          </a:solidFill>
          <a:latin typeface="+mn-lt"/>
          <a:ea typeface="+mn-ea"/>
          <a:cs typeface="+mn-cs"/>
        </a:defRPr>
      </a:lvl2pPr>
      <a:lvl3pPr marL="4807092" algn="l" defTabSz="4807092" rtl="0" eaLnBrk="1" latinLnBrk="0" hangingPunct="1">
        <a:defRPr sz="9500" kern="1200">
          <a:solidFill>
            <a:schemeClr val="tx1"/>
          </a:solidFill>
          <a:latin typeface="+mn-lt"/>
          <a:ea typeface="+mn-ea"/>
          <a:cs typeface="+mn-cs"/>
        </a:defRPr>
      </a:lvl3pPr>
      <a:lvl4pPr marL="7210638" algn="l" defTabSz="4807092" rtl="0" eaLnBrk="1" latinLnBrk="0" hangingPunct="1">
        <a:defRPr sz="9500" kern="1200">
          <a:solidFill>
            <a:schemeClr val="tx1"/>
          </a:solidFill>
          <a:latin typeface="+mn-lt"/>
          <a:ea typeface="+mn-ea"/>
          <a:cs typeface="+mn-cs"/>
        </a:defRPr>
      </a:lvl4pPr>
      <a:lvl5pPr marL="9614184" algn="l" defTabSz="4807092" rtl="0" eaLnBrk="1" latinLnBrk="0" hangingPunct="1">
        <a:defRPr sz="9500" kern="1200">
          <a:solidFill>
            <a:schemeClr val="tx1"/>
          </a:solidFill>
          <a:latin typeface="+mn-lt"/>
          <a:ea typeface="+mn-ea"/>
          <a:cs typeface="+mn-cs"/>
        </a:defRPr>
      </a:lvl5pPr>
      <a:lvl6pPr marL="12017731" algn="l" defTabSz="4807092" rtl="0" eaLnBrk="1" latinLnBrk="0" hangingPunct="1">
        <a:defRPr sz="9500" kern="1200">
          <a:solidFill>
            <a:schemeClr val="tx1"/>
          </a:solidFill>
          <a:latin typeface="+mn-lt"/>
          <a:ea typeface="+mn-ea"/>
          <a:cs typeface="+mn-cs"/>
        </a:defRPr>
      </a:lvl6pPr>
      <a:lvl7pPr marL="14421277" algn="l" defTabSz="4807092" rtl="0" eaLnBrk="1" latinLnBrk="0" hangingPunct="1">
        <a:defRPr sz="9500" kern="1200">
          <a:solidFill>
            <a:schemeClr val="tx1"/>
          </a:solidFill>
          <a:latin typeface="+mn-lt"/>
          <a:ea typeface="+mn-ea"/>
          <a:cs typeface="+mn-cs"/>
        </a:defRPr>
      </a:lvl7pPr>
      <a:lvl8pPr marL="16824823" algn="l" defTabSz="4807092" rtl="0" eaLnBrk="1" latinLnBrk="0" hangingPunct="1">
        <a:defRPr sz="9500" kern="1200">
          <a:solidFill>
            <a:schemeClr val="tx1"/>
          </a:solidFill>
          <a:latin typeface="+mn-lt"/>
          <a:ea typeface="+mn-ea"/>
          <a:cs typeface="+mn-cs"/>
        </a:defRPr>
      </a:lvl8pPr>
      <a:lvl9pPr marL="19228369" algn="l" defTabSz="4807092" rtl="0" eaLnBrk="1" latinLnBrk="0" hangingPunct="1">
        <a:defRPr sz="9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18" Type="http://schemas.openxmlformats.org/officeDocument/2006/relationships/image" Target="../media/image15.tiff"/><Relationship Id="rId26" Type="http://schemas.openxmlformats.org/officeDocument/2006/relationships/image" Target="../media/image23.png"/><Relationship Id="rId39" Type="http://schemas.microsoft.com/office/2007/relationships/hdphoto" Target="../media/hdphoto2.wdp"/><Relationship Id="rId3" Type="http://schemas.openxmlformats.org/officeDocument/2006/relationships/image" Target="../media/image1.jpeg"/><Relationship Id="rId21" Type="http://schemas.openxmlformats.org/officeDocument/2006/relationships/image" Target="../media/image18.tiff"/><Relationship Id="rId34" Type="http://schemas.openxmlformats.org/officeDocument/2006/relationships/image" Target="../media/image31.png"/><Relationship Id="rId42" Type="http://schemas.openxmlformats.org/officeDocument/2006/relationships/image" Target="../media/image38.png"/><Relationship Id="rId47" Type="http://schemas.openxmlformats.org/officeDocument/2006/relationships/image" Target="../media/image42.png"/><Relationship Id="rId7" Type="http://schemas.openxmlformats.org/officeDocument/2006/relationships/image" Target="../media/image4.PNG"/><Relationship Id="rId12" Type="http://schemas.openxmlformats.org/officeDocument/2006/relationships/image" Target="../media/image9.tiff"/><Relationship Id="rId17" Type="http://schemas.openxmlformats.org/officeDocument/2006/relationships/image" Target="../media/image14.tiff"/><Relationship Id="rId25" Type="http://schemas.openxmlformats.org/officeDocument/2006/relationships/image" Target="../media/image22.png"/><Relationship Id="rId33" Type="http://schemas.openxmlformats.org/officeDocument/2006/relationships/image" Target="../media/image30.png"/><Relationship Id="rId38" Type="http://schemas.openxmlformats.org/officeDocument/2006/relationships/image" Target="../media/image35.jpeg"/><Relationship Id="rId46" Type="http://schemas.microsoft.com/office/2007/relationships/hdphoto" Target="../media/hdphoto3.wdp"/><Relationship Id="rId2" Type="http://schemas.openxmlformats.org/officeDocument/2006/relationships/notesSlide" Target="../notesSlides/notesSlide1.xml"/><Relationship Id="rId16" Type="http://schemas.openxmlformats.org/officeDocument/2006/relationships/image" Target="../media/image13.png"/><Relationship Id="rId20" Type="http://schemas.openxmlformats.org/officeDocument/2006/relationships/image" Target="../media/image17.tiff"/><Relationship Id="rId29" Type="http://schemas.openxmlformats.org/officeDocument/2006/relationships/image" Target="../media/image26.jpeg"/><Relationship Id="rId41"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8.tiff"/><Relationship Id="rId24" Type="http://schemas.openxmlformats.org/officeDocument/2006/relationships/image" Target="../media/image21.png"/><Relationship Id="rId32" Type="http://schemas.openxmlformats.org/officeDocument/2006/relationships/image" Target="../media/image29.jpg"/><Relationship Id="rId37" Type="http://schemas.openxmlformats.org/officeDocument/2006/relationships/image" Target="../media/image34.png"/><Relationship Id="rId40" Type="http://schemas.openxmlformats.org/officeDocument/2006/relationships/image" Target="../media/image36.png"/><Relationship Id="rId45" Type="http://schemas.openxmlformats.org/officeDocument/2006/relationships/image" Target="../media/image41.jpeg"/><Relationship Id="rId5" Type="http://schemas.openxmlformats.org/officeDocument/2006/relationships/image" Target="../media/image2.PNG"/><Relationship Id="rId15" Type="http://schemas.openxmlformats.org/officeDocument/2006/relationships/image" Target="../media/image12.png"/><Relationship Id="rId23" Type="http://schemas.openxmlformats.org/officeDocument/2006/relationships/image" Target="../media/image20.png"/><Relationship Id="rId28" Type="http://schemas.openxmlformats.org/officeDocument/2006/relationships/image" Target="../media/image25.png"/><Relationship Id="rId36" Type="http://schemas.openxmlformats.org/officeDocument/2006/relationships/image" Target="../media/image33.png"/><Relationship Id="rId10" Type="http://schemas.openxmlformats.org/officeDocument/2006/relationships/image" Target="../media/image7.JPG"/><Relationship Id="rId19" Type="http://schemas.openxmlformats.org/officeDocument/2006/relationships/image" Target="../media/image16.tiff"/><Relationship Id="rId31" Type="http://schemas.openxmlformats.org/officeDocument/2006/relationships/image" Target="../media/image28.jpg"/><Relationship Id="rId44" Type="http://schemas.openxmlformats.org/officeDocument/2006/relationships/image" Target="../media/image40.jpeg"/><Relationship Id="rId4" Type="http://schemas.microsoft.com/office/2007/relationships/hdphoto" Target="../media/hdphoto1.wdp"/><Relationship Id="rId9" Type="http://schemas.openxmlformats.org/officeDocument/2006/relationships/image" Target="../media/image6.JPG"/><Relationship Id="rId14" Type="http://schemas.openxmlformats.org/officeDocument/2006/relationships/image" Target="../media/image11.png"/><Relationship Id="rId22" Type="http://schemas.openxmlformats.org/officeDocument/2006/relationships/image" Target="../media/image19.png"/><Relationship Id="rId27" Type="http://schemas.openxmlformats.org/officeDocument/2006/relationships/image" Target="../media/image24.tiff"/><Relationship Id="rId30" Type="http://schemas.openxmlformats.org/officeDocument/2006/relationships/image" Target="../media/image27.png"/><Relationship Id="rId35" Type="http://schemas.openxmlformats.org/officeDocument/2006/relationships/image" Target="../media/image32.png"/><Relationship Id="rId43" Type="http://schemas.openxmlformats.org/officeDocument/2006/relationships/image" Target="../media/image39.png"/><Relationship Id="rId48"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0000">
            <a:alpha val="80000"/>
          </a:srgbClr>
        </a:solidFill>
        <a:effectLst/>
      </p:bgPr>
    </p:bg>
    <p:spTree>
      <p:nvGrpSpPr>
        <p:cNvPr id="1" name=""/>
        <p:cNvGrpSpPr/>
        <p:nvPr/>
      </p:nvGrpSpPr>
      <p:grpSpPr>
        <a:xfrm>
          <a:off x="0" y="0"/>
          <a:ext cx="0" cy="0"/>
          <a:chOff x="0" y="0"/>
          <a:chExt cx="0" cy="0"/>
        </a:xfrm>
      </p:grpSpPr>
      <p:sp>
        <p:nvSpPr>
          <p:cNvPr id="2881" name="Rectangle 2880"/>
          <p:cNvSpPr/>
          <p:nvPr/>
        </p:nvSpPr>
        <p:spPr>
          <a:xfrm>
            <a:off x="39611808" y="5486401"/>
            <a:ext cx="11128248" cy="8839199"/>
          </a:xfrm>
          <a:prstGeom prst="rect">
            <a:avLst/>
          </a:prstGeom>
          <a:solidFill>
            <a:srgbClr val="CCFFFF"/>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7092"/>
            <a:endParaRPr lang="en-US" sz="9500">
              <a:solidFill>
                <a:prstClr val="white"/>
              </a:solidFill>
            </a:endParaRPr>
          </a:p>
        </p:txBody>
      </p:sp>
      <p:sp>
        <p:nvSpPr>
          <p:cNvPr id="4" name="Rectangle 3"/>
          <p:cNvSpPr/>
          <p:nvPr/>
        </p:nvSpPr>
        <p:spPr>
          <a:xfrm>
            <a:off x="457200" y="457200"/>
            <a:ext cx="50289776" cy="4572000"/>
          </a:xfrm>
          <a:prstGeom prst="rect">
            <a:avLst/>
          </a:prstGeom>
          <a:solidFill>
            <a:srgbClr val="FFFF99"/>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80709" tIns="240355" rIns="480709" bIns="240355" rtlCol="0" anchor="ctr"/>
          <a:lstStyle/>
          <a:p>
            <a:pPr algn="ctr" defTabSz="4807092"/>
            <a:endParaRPr lang="en-US" sz="9500">
              <a:solidFill>
                <a:prstClr val="white"/>
              </a:solidFill>
            </a:endParaRPr>
          </a:p>
        </p:txBody>
      </p:sp>
      <p:sp>
        <p:nvSpPr>
          <p:cNvPr id="5" name="TextBox 4"/>
          <p:cNvSpPr txBox="1"/>
          <p:nvPr/>
        </p:nvSpPr>
        <p:spPr>
          <a:xfrm>
            <a:off x="609600" y="210312"/>
            <a:ext cx="50398680" cy="5409829"/>
          </a:xfrm>
          <a:prstGeom prst="rect">
            <a:avLst/>
          </a:prstGeom>
          <a:noFill/>
        </p:spPr>
        <p:txBody>
          <a:bodyPr wrap="square" lIns="480709" tIns="240355" rIns="480709" bIns="240355" rtlCol="0">
            <a:spAutoFit/>
          </a:bodyPr>
          <a:lstStyle/>
          <a:p>
            <a:pPr algn="ctr" defTabSz="4807092">
              <a:tabLst>
                <a:tab pos="7772400" algn="l"/>
              </a:tabLst>
            </a:pPr>
            <a:r>
              <a:rPr lang="en-US" dirty="0" smtClean="0">
                <a:latin typeface="Times New Roman" panose="02020603050405020304" pitchFamily="18" charset="0"/>
                <a:cs typeface="Times New Roman" panose="02020603050405020304" pitchFamily="18" charset="0"/>
              </a:rPr>
              <a:t>Using inundation deposits to constrain the storm surge heights of storms that affected New York City, NY: </a:t>
            </a:r>
          </a:p>
          <a:p>
            <a:pPr algn="ctr" defTabSz="4807092">
              <a:tabLst>
                <a:tab pos="7772400" algn="l"/>
              </a:tabLst>
            </a:pPr>
            <a:r>
              <a:rPr lang="en-US" dirty="0">
                <a:latin typeface="Times New Roman" panose="02020603050405020304" pitchFamily="18" charset="0"/>
                <a:cs typeface="Times New Roman" panose="02020603050405020304" pitchFamily="18" charset="0"/>
              </a:rPr>
              <a:t>H</a:t>
            </a:r>
            <a:r>
              <a:rPr lang="en-US" dirty="0" smtClean="0">
                <a:latin typeface="Times New Roman" panose="02020603050405020304" pitchFamily="18" charset="0"/>
                <a:cs typeface="Times New Roman" panose="02020603050405020304" pitchFamily="18" charset="0"/>
              </a:rPr>
              <a:t>ow does Hurricane Sandy compare?</a:t>
            </a:r>
          </a:p>
          <a:p>
            <a:pPr algn="ctr" defTabSz="4807092">
              <a:tabLst>
                <a:tab pos="7772400" algn="l"/>
              </a:tabLst>
            </a:pPr>
            <a:endParaRPr lang="en-US" dirty="0">
              <a:solidFill>
                <a:prstClr val="black"/>
              </a:solidFill>
              <a:latin typeface="Times New Roman" panose="02020603050405020304" pitchFamily="18" charset="0"/>
              <a:cs typeface="Times New Roman" panose="02020603050405020304" pitchFamily="18" charset="0"/>
            </a:endParaRPr>
          </a:p>
          <a:p>
            <a:pPr algn="ctr" defTabSz="4807092"/>
            <a:endParaRPr lang="en-US" dirty="0">
              <a:solidFill>
                <a:prstClr val="black"/>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813816" y="3337560"/>
            <a:ext cx="36676584" cy="1569660"/>
          </a:xfrm>
          <a:prstGeom prst="rect">
            <a:avLst/>
          </a:prstGeom>
          <a:noFill/>
        </p:spPr>
        <p:txBody>
          <a:bodyPr wrap="square" rtlCol="0">
            <a:spAutoFit/>
          </a:bodyPr>
          <a:lstStyle/>
          <a:p>
            <a:pPr defTabSz="4807092"/>
            <a:r>
              <a:rPr lang="en-US" sz="4800" dirty="0">
                <a:solidFill>
                  <a:prstClr val="black"/>
                </a:solidFill>
              </a:rPr>
              <a:t>Christine M. Brandon, University of Massachusetts Amherst            Email: cbrandon@geo.umass.edu</a:t>
            </a:r>
          </a:p>
          <a:p>
            <a:pPr defTabSz="4807092"/>
            <a:r>
              <a:rPr lang="en-US" sz="4800" dirty="0">
                <a:solidFill>
                  <a:prstClr val="black"/>
                </a:solidFill>
              </a:rPr>
              <a:t>Jonathan D. Woodruff, University of Massachusetts Amherst           Email: woodruff@geo.umass.edu</a:t>
            </a:r>
          </a:p>
        </p:txBody>
      </p:sp>
      <p:sp>
        <p:nvSpPr>
          <p:cNvPr id="1036" name="Rectangle 1035"/>
          <p:cNvSpPr/>
          <p:nvPr/>
        </p:nvSpPr>
        <p:spPr>
          <a:xfrm>
            <a:off x="457201" y="5504688"/>
            <a:ext cx="11125200" cy="7677911"/>
          </a:xfrm>
          <a:prstGeom prst="rect">
            <a:avLst/>
          </a:prstGeom>
          <a:solidFill>
            <a:srgbClr val="CCFFFF"/>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7092"/>
            <a:endParaRPr lang="en-US" sz="9500">
              <a:solidFill>
                <a:prstClr val="white"/>
              </a:solidFill>
            </a:endParaRPr>
          </a:p>
        </p:txBody>
      </p:sp>
      <p:sp>
        <p:nvSpPr>
          <p:cNvPr id="1032" name="TextBox 1031"/>
          <p:cNvSpPr txBox="1"/>
          <p:nvPr/>
        </p:nvSpPr>
        <p:spPr>
          <a:xfrm>
            <a:off x="685800" y="10452318"/>
            <a:ext cx="5867400" cy="2677656"/>
          </a:xfrm>
          <a:prstGeom prst="rect">
            <a:avLst/>
          </a:prstGeom>
          <a:noFill/>
        </p:spPr>
        <p:txBody>
          <a:bodyPr wrap="square" rtlCol="0">
            <a:spAutoFit/>
          </a:bodyPr>
          <a:lstStyle/>
          <a:p>
            <a:pPr defTabSz="4807092"/>
            <a:r>
              <a:rPr lang="en-US" sz="2800" b="1" dirty="0" smtClean="0">
                <a:solidFill>
                  <a:prstClr val="black"/>
                </a:solidFill>
              </a:rPr>
              <a:t>Top left: </a:t>
            </a:r>
            <a:r>
              <a:rPr lang="en-US" sz="2800" dirty="0" smtClean="0">
                <a:solidFill>
                  <a:prstClr val="black"/>
                </a:solidFill>
              </a:rPr>
              <a:t>The field area is located in the U.S. Northeast. </a:t>
            </a:r>
            <a:r>
              <a:rPr lang="en-US" sz="2800" b="1" dirty="0" smtClean="0">
                <a:solidFill>
                  <a:prstClr val="black"/>
                </a:solidFill>
              </a:rPr>
              <a:t>Bottom left: </a:t>
            </a:r>
            <a:r>
              <a:rPr lang="en-US" sz="2800" dirty="0" smtClean="0">
                <a:solidFill>
                  <a:prstClr val="black"/>
                </a:solidFill>
              </a:rPr>
              <a:t>Sites </a:t>
            </a:r>
            <a:r>
              <a:rPr lang="en-US" sz="2800" dirty="0">
                <a:solidFill>
                  <a:prstClr val="black"/>
                </a:solidFill>
              </a:rPr>
              <a:t>are located on </a:t>
            </a:r>
            <a:r>
              <a:rPr lang="en-US" sz="2800" dirty="0" smtClean="0">
                <a:solidFill>
                  <a:prstClr val="black"/>
                </a:solidFill>
              </a:rPr>
              <a:t>Staten Island’s southern coast </a:t>
            </a:r>
            <a:r>
              <a:rPr lang="en-US" sz="2800" dirty="0">
                <a:solidFill>
                  <a:prstClr val="black"/>
                </a:solidFill>
              </a:rPr>
              <a:t>(red box). </a:t>
            </a:r>
            <a:r>
              <a:rPr lang="en-US" sz="2800" b="1" dirty="0" smtClean="0">
                <a:solidFill>
                  <a:prstClr val="black"/>
                </a:solidFill>
              </a:rPr>
              <a:t>Right: </a:t>
            </a:r>
            <a:r>
              <a:rPr lang="en-US" sz="2800" dirty="0" smtClean="0">
                <a:solidFill>
                  <a:prstClr val="black"/>
                </a:solidFill>
              </a:rPr>
              <a:t>Location </a:t>
            </a:r>
            <a:r>
              <a:rPr lang="en-US" sz="2800" dirty="0">
                <a:solidFill>
                  <a:prstClr val="black"/>
                </a:solidFill>
              </a:rPr>
              <a:t>of Wolfe’s Pond, Seguine Pond, and Arbutus Lake. </a:t>
            </a:r>
          </a:p>
        </p:txBody>
      </p:sp>
      <p:sp>
        <p:nvSpPr>
          <p:cNvPr id="161" name="TextBox 160"/>
          <p:cNvSpPr txBox="1"/>
          <p:nvPr/>
        </p:nvSpPr>
        <p:spPr>
          <a:xfrm>
            <a:off x="6781800" y="10451592"/>
            <a:ext cx="4419600" cy="2246769"/>
          </a:xfrm>
          <a:prstGeom prst="rect">
            <a:avLst/>
          </a:prstGeom>
          <a:noFill/>
        </p:spPr>
        <p:txBody>
          <a:bodyPr wrap="square" rtlCol="0">
            <a:spAutoFit/>
          </a:bodyPr>
          <a:lstStyle/>
          <a:p>
            <a:pPr defTabSz="4807092"/>
            <a:r>
              <a:rPr lang="en-US" sz="2800" dirty="0" smtClean="0">
                <a:solidFill>
                  <a:prstClr val="black"/>
                </a:solidFill>
              </a:rPr>
              <a:t>The Harbor Hill moraine on Staten Island’s southern coast, deposited during the Last Glacial Maximum (~20,500-18,000 years ago).</a:t>
            </a:r>
            <a:endParaRPr lang="en-US" sz="2800" dirty="0">
              <a:solidFill>
                <a:prstClr val="black"/>
              </a:solidFill>
            </a:endParaRPr>
          </a:p>
        </p:txBody>
      </p:sp>
      <p:sp>
        <p:nvSpPr>
          <p:cNvPr id="1037" name="TextBox 1036"/>
          <p:cNvSpPr txBox="1"/>
          <p:nvPr/>
        </p:nvSpPr>
        <p:spPr>
          <a:xfrm>
            <a:off x="533400" y="5695406"/>
            <a:ext cx="11049000" cy="707886"/>
          </a:xfrm>
          <a:prstGeom prst="rect">
            <a:avLst/>
          </a:prstGeom>
          <a:noFill/>
        </p:spPr>
        <p:txBody>
          <a:bodyPr wrap="square" rtlCol="0">
            <a:spAutoFit/>
          </a:bodyPr>
          <a:lstStyle/>
          <a:p>
            <a:pPr algn="ctr" defTabSz="4807092"/>
            <a:r>
              <a:rPr lang="en-US" sz="4000" dirty="0" smtClean="0">
                <a:solidFill>
                  <a:prstClr val="black"/>
                </a:solidFill>
                <a:latin typeface="Times New Roman" pitchFamily="18" charset="0"/>
                <a:cs typeface="Times New Roman" pitchFamily="18" charset="0"/>
              </a:rPr>
              <a:t>Regional Setting</a:t>
            </a:r>
            <a:endParaRPr lang="en-US" sz="4000" dirty="0">
              <a:solidFill>
                <a:prstClr val="black"/>
              </a:solidFill>
              <a:latin typeface="Times New Roman" pitchFamily="18" charset="0"/>
              <a:cs typeface="Times New Roman" pitchFamily="18" charset="0"/>
            </a:endParaRPr>
          </a:p>
        </p:txBody>
      </p:sp>
      <p:sp>
        <p:nvSpPr>
          <p:cNvPr id="9" name="TextBox 8"/>
          <p:cNvSpPr txBox="1"/>
          <p:nvPr/>
        </p:nvSpPr>
        <p:spPr>
          <a:xfrm>
            <a:off x="28194000" y="3337560"/>
            <a:ext cx="30480000" cy="1569660"/>
          </a:xfrm>
          <a:prstGeom prst="rect">
            <a:avLst/>
          </a:prstGeom>
          <a:noFill/>
        </p:spPr>
        <p:txBody>
          <a:bodyPr wrap="square" rtlCol="0">
            <a:spAutoFit/>
          </a:bodyPr>
          <a:lstStyle/>
          <a:p>
            <a:pPr defTabSz="4807092"/>
            <a:r>
              <a:rPr lang="en-US" sz="4800" dirty="0" smtClean="0">
                <a:solidFill>
                  <a:prstClr val="black"/>
                </a:solidFill>
              </a:rPr>
              <a:t> Jeffery </a:t>
            </a:r>
            <a:r>
              <a:rPr lang="en-US" sz="4800" dirty="0">
                <a:solidFill>
                  <a:prstClr val="black"/>
                </a:solidFill>
              </a:rPr>
              <a:t>P. Donnelly, Woods Hole Oceanographic Institution       Email: jdonnelly@whoi.edu</a:t>
            </a:r>
          </a:p>
          <a:p>
            <a:pPr defTabSz="4807092"/>
            <a:r>
              <a:rPr lang="en-US" sz="4800" dirty="0" smtClean="0">
                <a:solidFill>
                  <a:prstClr val="black"/>
                </a:solidFill>
              </a:rPr>
              <a:t>				       #246-15</a:t>
            </a:r>
            <a:endParaRPr lang="en-US" sz="4800" dirty="0">
              <a:solidFill>
                <a:prstClr val="black"/>
              </a:solidFill>
            </a:endParaRPr>
          </a:p>
        </p:txBody>
      </p:sp>
      <p:sp>
        <p:nvSpPr>
          <p:cNvPr id="1294" name="Rectangle 1293"/>
          <p:cNvSpPr/>
          <p:nvPr/>
        </p:nvSpPr>
        <p:spPr>
          <a:xfrm>
            <a:off x="457200" y="13639800"/>
            <a:ext cx="11128248" cy="18973800"/>
          </a:xfrm>
          <a:prstGeom prst="rect">
            <a:avLst/>
          </a:prstGeom>
          <a:solidFill>
            <a:srgbClr val="CCFFFF"/>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7092"/>
            <a:endParaRPr lang="en-US" sz="9500">
              <a:solidFill>
                <a:prstClr val="white"/>
              </a:solidFill>
            </a:endParaRPr>
          </a:p>
        </p:txBody>
      </p:sp>
      <p:sp>
        <p:nvSpPr>
          <p:cNvPr id="1295" name="TextBox 1294"/>
          <p:cNvSpPr txBox="1"/>
          <p:nvPr/>
        </p:nvSpPr>
        <p:spPr>
          <a:xfrm>
            <a:off x="457200" y="13639800"/>
            <a:ext cx="11125200" cy="707886"/>
          </a:xfrm>
          <a:prstGeom prst="rect">
            <a:avLst/>
          </a:prstGeom>
          <a:noFill/>
        </p:spPr>
        <p:txBody>
          <a:bodyPr wrap="square" rtlCol="0">
            <a:spAutoFit/>
          </a:bodyPr>
          <a:lstStyle/>
          <a:p>
            <a:pPr algn="ctr" defTabSz="4807092"/>
            <a:r>
              <a:rPr lang="en-US" sz="4000" dirty="0" smtClean="0">
                <a:solidFill>
                  <a:prstClr val="black"/>
                </a:solidFill>
                <a:latin typeface="Times New Roman" pitchFamily="18" charset="0"/>
                <a:cs typeface="Times New Roman" pitchFamily="18" charset="0"/>
              </a:rPr>
              <a:t>Geomorphic Change of the Ponds</a:t>
            </a:r>
            <a:endParaRPr lang="en-US" sz="4000" dirty="0">
              <a:solidFill>
                <a:prstClr val="black"/>
              </a:solidFill>
              <a:latin typeface="Times New Roman" pitchFamily="18" charset="0"/>
              <a:cs typeface="Times New Roman" pitchFamily="18" charset="0"/>
            </a:endParaRPr>
          </a:p>
        </p:txBody>
      </p:sp>
      <p:grpSp>
        <p:nvGrpSpPr>
          <p:cNvPr id="1451" name="Group 1450"/>
          <p:cNvGrpSpPr/>
          <p:nvPr/>
        </p:nvGrpSpPr>
        <p:grpSpPr>
          <a:xfrm>
            <a:off x="12042648" y="5486400"/>
            <a:ext cx="27276552" cy="4191000"/>
            <a:chOff x="9378197" y="5486400"/>
            <a:chExt cx="27276552" cy="4191000"/>
          </a:xfrm>
        </p:grpSpPr>
        <p:sp>
          <p:nvSpPr>
            <p:cNvPr id="1449" name="Rectangle 1448"/>
            <p:cNvSpPr/>
            <p:nvPr/>
          </p:nvSpPr>
          <p:spPr>
            <a:xfrm>
              <a:off x="9378197" y="5504689"/>
              <a:ext cx="27239976" cy="4172711"/>
            </a:xfrm>
            <a:prstGeom prst="rect">
              <a:avLst/>
            </a:prstGeom>
            <a:solidFill>
              <a:srgbClr val="CCFF99"/>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7092"/>
              <a:endParaRPr lang="en-US" sz="9500">
                <a:solidFill>
                  <a:prstClr val="white"/>
                </a:solidFill>
              </a:endParaRPr>
            </a:p>
          </p:txBody>
        </p:sp>
        <p:sp>
          <p:nvSpPr>
            <p:cNvPr id="80" name="TextBox 79"/>
            <p:cNvSpPr txBox="1"/>
            <p:nvPr/>
          </p:nvSpPr>
          <p:spPr>
            <a:xfrm>
              <a:off x="9603749" y="5486400"/>
              <a:ext cx="27051000" cy="830997"/>
            </a:xfrm>
            <a:prstGeom prst="rect">
              <a:avLst/>
            </a:prstGeom>
            <a:noFill/>
          </p:spPr>
          <p:txBody>
            <a:bodyPr wrap="square" rtlCol="0">
              <a:spAutoFit/>
            </a:bodyPr>
            <a:lstStyle/>
            <a:p>
              <a:pPr algn="ctr" defTabSz="4807092"/>
              <a:r>
                <a:rPr lang="en-US" sz="4800" dirty="0">
                  <a:solidFill>
                    <a:prstClr val="black"/>
                  </a:solidFill>
                </a:rPr>
                <a:t>Main Points</a:t>
              </a:r>
            </a:p>
          </p:txBody>
        </p:sp>
        <p:sp>
          <p:nvSpPr>
            <p:cNvPr id="1450" name="TextBox 1449"/>
            <p:cNvSpPr txBox="1"/>
            <p:nvPr/>
          </p:nvSpPr>
          <p:spPr>
            <a:xfrm>
              <a:off x="10795517" y="6219659"/>
              <a:ext cx="23466551" cy="1138773"/>
            </a:xfrm>
            <a:prstGeom prst="rect">
              <a:avLst/>
            </a:prstGeom>
            <a:noFill/>
          </p:spPr>
          <p:txBody>
            <a:bodyPr wrap="square" rtlCol="0">
              <a:spAutoFit/>
            </a:bodyPr>
            <a:lstStyle/>
            <a:p>
              <a:pPr marL="457200" indent="-457200" defTabSz="4807092">
                <a:buFont typeface="Arial" pitchFamily="34" charset="0"/>
                <a:buChar char="•"/>
              </a:pPr>
              <a:endParaRPr lang="en-US" sz="3600" dirty="0">
                <a:solidFill>
                  <a:prstClr val="black"/>
                </a:solidFill>
              </a:endParaRPr>
            </a:p>
            <a:p>
              <a:pPr marL="457200" indent="-457200" defTabSz="4807092">
                <a:buFont typeface="Arial" pitchFamily="34" charset="0"/>
                <a:buChar char="•"/>
              </a:pPr>
              <a:endParaRPr lang="en-US" sz="3200" dirty="0">
                <a:solidFill>
                  <a:prstClr val="black"/>
                </a:solidFill>
              </a:endParaRPr>
            </a:p>
          </p:txBody>
        </p:sp>
      </p:grpSp>
      <p:sp>
        <p:nvSpPr>
          <p:cNvPr id="1452" name="Rectangle 1451"/>
          <p:cNvSpPr/>
          <p:nvPr/>
        </p:nvSpPr>
        <p:spPr>
          <a:xfrm>
            <a:off x="12039600" y="9906000"/>
            <a:ext cx="27239976" cy="9753600"/>
          </a:xfrm>
          <a:prstGeom prst="rect">
            <a:avLst/>
          </a:prstGeom>
          <a:solidFill>
            <a:srgbClr val="CCFFFF"/>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7092"/>
            <a:endParaRPr lang="en-US" sz="9500">
              <a:solidFill>
                <a:schemeClr val="tx1"/>
              </a:solidFill>
            </a:endParaRPr>
          </a:p>
        </p:txBody>
      </p:sp>
      <p:sp>
        <p:nvSpPr>
          <p:cNvPr id="2005" name="TextBox 2004"/>
          <p:cNvSpPr txBox="1"/>
          <p:nvPr/>
        </p:nvSpPr>
        <p:spPr>
          <a:xfrm>
            <a:off x="12039600" y="10058400"/>
            <a:ext cx="27203400" cy="707886"/>
          </a:xfrm>
          <a:prstGeom prst="rect">
            <a:avLst/>
          </a:prstGeom>
          <a:noFill/>
        </p:spPr>
        <p:txBody>
          <a:bodyPr wrap="square" rtlCol="0">
            <a:spAutoFit/>
          </a:bodyPr>
          <a:lstStyle/>
          <a:p>
            <a:pPr algn="ctr" defTabSz="4807092"/>
            <a:r>
              <a:rPr lang="en-US" sz="4000" dirty="0" smtClean="0">
                <a:solidFill>
                  <a:prstClr val="black"/>
                </a:solidFill>
                <a:latin typeface="Times New Roman" pitchFamily="18" charset="0"/>
                <a:cs typeface="Times New Roman" pitchFamily="18" charset="0"/>
              </a:rPr>
              <a:t>Radiometric dating </a:t>
            </a:r>
            <a:endParaRPr lang="en-US" sz="4000" dirty="0">
              <a:solidFill>
                <a:prstClr val="black"/>
              </a:solidFill>
              <a:latin typeface="Times New Roman" pitchFamily="18" charset="0"/>
              <a:cs typeface="Times New Roman" pitchFamily="18" charset="0"/>
            </a:endParaRPr>
          </a:p>
        </p:txBody>
      </p:sp>
      <p:sp>
        <p:nvSpPr>
          <p:cNvPr id="2882" name="TextBox 2881"/>
          <p:cNvSpPr txBox="1"/>
          <p:nvPr/>
        </p:nvSpPr>
        <p:spPr>
          <a:xfrm>
            <a:off x="39624000" y="5486400"/>
            <a:ext cx="11201400" cy="707886"/>
          </a:xfrm>
          <a:prstGeom prst="rect">
            <a:avLst/>
          </a:prstGeom>
          <a:noFill/>
        </p:spPr>
        <p:txBody>
          <a:bodyPr wrap="square" rtlCol="0">
            <a:spAutoFit/>
          </a:bodyPr>
          <a:lstStyle/>
          <a:p>
            <a:pPr algn="ctr" defTabSz="4807092"/>
            <a:r>
              <a:rPr lang="en-US" sz="4000" dirty="0" smtClean="0">
                <a:solidFill>
                  <a:prstClr val="black"/>
                </a:solidFill>
                <a:latin typeface="Times New Roman" pitchFamily="18" charset="0"/>
                <a:cs typeface="Times New Roman" pitchFamily="18" charset="0"/>
              </a:rPr>
              <a:t>Contaminants </a:t>
            </a:r>
            <a:endParaRPr lang="en-US" sz="4000" dirty="0">
              <a:solidFill>
                <a:prstClr val="black"/>
              </a:solidFill>
              <a:latin typeface="Times New Roman" pitchFamily="18" charset="0"/>
              <a:cs typeface="Times New Roman" pitchFamily="18" charset="0"/>
            </a:endParaRPr>
          </a:p>
        </p:txBody>
      </p:sp>
      <p:sp>
        <p:nvSpPr>
          <p:cNvPr id="41230" name="TextBox 41229"/>
          <p:cNvSpPr txBox="1"/>
          <p:nvPr/>
        </p:nvSpPr>
        <p:spPr>
          <a:xfrm>
            <a:off x="39700200" y="12268200"/>
            <a:ext cx="10972800" cy="1815882"/>
          </a:xfrm>
          <a:prstGeom prst="rect">
            <a:avLst/>
          </a:prstGeom>
          <a:noFill/>
        </p:spPr>
        <p:txBody>
          <a:bodyPr wrap="square" rtlCol="0">
            <a:spAutoFit/>
          </a:bodyPr>
          <a:lstStyle/>
          <a:p>
            <a:pPr defTabSz="4807092"/>
            <a:r>
              <a:rPr lang="en-US" sz="2800" dirty="0" smtClean="0">
                <a:solidFill>
                  <a:prstClr val="black"/>
                </a:solidFill>
              </a:rPr>
              <a:t>The presence of three industrially derived metals (zinc, lead, and mercury) in Core WP2.  The concentrations are much lower in the Hurricane Sandy inundation layer and “cap” more contaminated fine-grained sediments below.</a:t>
            </a:r>
            <a:endParaRPr lang="en-US" sz="2800" dirty="0">
              <a:solidFill>
                <a:prstClr val="black"/>
              </a:solidFill>
            </a:endParaRPr>
          </a:p>
        </p:txBody>
      </p:sp>
      <p:sp>
        <p:nvSpPr>
          <p:cNvPr id="3282" name="Rectangle 3281"/>
          <p:cNvSpPr/>
          <p:nvPr/>
        </p:nvSpPr>
        <p:spPr>
          <a:xfrm>
            <a:off x="12039600" y="29870400"/>
            <a:ext cx="13106400" cy="2743200"/>
          </a:xfrm>
          <a:prstGeom prst="rect">
            <a:avLst/>
          </a:prstGeom>
          <a:solidFill>
            <a:srgbClr val="CCFFFF"/>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7092"/>
            <a:endParaRPr lang="en-US" sz="9500">
              <a:solidFill>
                <a:prstClr val="white"/>
              </a:solidFill>
            </a:endParaRPr>
          </a:p>
        </p:txBody>
      </p:sp>
      <p:sp>
        <p:nvSpPr>
          <p:cNvPr id="41232" name="TextBox 41231"/>
          <p:cNvSpPr txBox="1"/>
          <p:nvPr/>
        </p:nvSpPr>
        <p:spPr>
          <a:xfrm>
            <a:off x="12115800" y="29870400"/>
            <a:ext cx="12954000" cy="2554545"/>
          </a:xfrm>
          <a:prstGeom prst="rect">
            <a:avLst/>
          </a:prstGeom>
          <a:noFill/>
        </p:spPr>
        <p:txBody>
          <a:bodyPr wrap="square" rtlCol="0">
            <a:spAutoFit/>
          </a:bodyPr>
          <a:lstStyle/>
          <a:p>
            <a:pPr algn="ctr" defTabSz="4807092"/>
            <a:r>
              <a:rPr lang="en-US" sz="2000" dirty="0" smtClean="0">
                <a:solidFill>
                  <a:prstClr val="black"/>
                </a:solidFill>
                <a:cs typeface="Arial" pitchFamily="34" charset="0"/>
              </a:rPr>
              <a:t>References</a:t>
            </a:r>
            <a:endParaRPr lang="en-US" sz="2000" dirty="0">
              <a:solidFill>
                <a:prstClr val="black"/>
              </a:solidFill>
            </a:endParaRPr>
          </a:p>
          <a:p>
            <a:pPr defTabSz="4807092"/>
            <a:r>
              <a:rPr lang="en-US" sz="1550" dirty="0" smtClean="0"/>
              <a:t>NOAA Tides and Currents (2013), available from </a:t>
            </a:r>
            <a:r>
              <a:rPr lang="en-US" sz="1600" dirty="0"/>
              <a:t>http://tidesandcurrents.noaa.gov/sltrends/sltrends_station.shtml?stnid=8518750</a:t>
            </a:r>
            <a:endParaRPr lang="en-US" sz="1550" dirty="0" smtClean="0"/>
          </a:p>
          <a:p>
            <a:pPr defTabSz="4807092"/>
            <a:endParaRPr lang="en-US" sz="1550" dirty="0"/>
          </a:p>
          <a:p>
            <a:pPr defTabSz="4807092"/>
            <a:r>
              <a:rPr lang="en-US" sz="1550" dirty="0" err="1" smtClean="0"/>
              <a:t>Scileppi</a:t>
            </a:r>
            <a:r>
              <a:rPr lang="en-US" sz="1550" dirty="0"/>
              <a:t>, E. and J. P. Donnelly (2007), Sedimentary evidence of hurricane strikes in western Long Island, New York</a:t>
            </a:r>
            <a:r>
              <a:rPr lang="en-US" sz="1550" i="1" dirty="0"/>
              <a:t>, Geochemistry Geophysics </a:t>
            </a:r>
            <a:r>
              <a:rPr lang="en-US" sz="1550" i="1" dirty="0" err="1"/>
              <a:t>Geosystems</a:t>
            </a:r>
            <a:r>
              <a:rPr lang="en-US" sz="1550" i="1" dirty="0"/>
              <a:t>, 8</a:t>
            </a:r>
            <a:r>
              <a:rPr lang="en-US" sz="1550" dirty="0"/>
              <a:t>, </a:t>
            </a:r>
            <a:r>
              <a:rPr lang="en-US" sz="1550" dirty="0" smtClean="0"/>
              <a:t>Q06011.</a:t>
            </a:r>
          </a:p>
          <a:p>
            <a:pPr defTabSz="4807092"/>
            <a:endParaRPr lang="en-US" sz="1550" dirty="0"/>
          </a:p>
          <a:p>
            <a:pPr defTabSz="4807092"/>
            <a:r>
              <a:rPr lang="en-US" sz="1550" dirty="0" smtClean="0"/>
              <a:t>Walling, H.F. (1859), Staten Island, Richmond County, New York</a:t>
            </a:r>
          </a:p>
          <a:p>
            <a:pPr defTabSz="4807092"/>
            <a:endParaRPr lang="en-US" sz="1550" dirty="0"/>
          </a:p>
          <a:p>
            <a:pPr defTabSz="4807092"/>
            <a:endParaRPr lang="en-US" sz="1550" dirty="0"/>
          </a:p>
          <a:p>
            <a:pPr defTabSz="4807092"/>
            <a:endParaRPr lang="en-US" sz="1550" dirty="0">
              <a:solidFill>
                <a:prstClr val="black"/>
              </a:solidFill>
            </a:endParaRPr>
          </a:p>
        </p:txBody>
      </p:sp>
      <p:sp>
        <p:nvSpPr>
          <p:cNvPr id="3283" name="Rectangle 3282"/>
          <p:cNvSpPr/>
          <p:nvPr/>
        </p:nvSpPr>
        <p:spPr>
          <a:xfrm>
            <a:off x="39611808" y="14782800"/>
            <a:ext cx="11128248" cy="14859000"/>
          </a:xfrm>
          <a:prstGeom prst="rect">
            <a:avLst/>
          </a:prstGeom>
          <a:solidFill>
            <a:srgbClr val="CCFFFF"/>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7092"/>
            <a:endParaRPr lang="en-US" sz="9500">
              <a:solidFill>
                <a:prstClr val="white"/>
              </a:solidFill>
            </a:endParaRPr>
          </a:p>
        </p:txBody>
      </p:sp>
      <p:sp>
        <p:nvSpPr>
          <p:cNvPr id="3281" name="TextBox 3280"/>
          <p:cNvSpPr txBox="1"/>
          <p:nvPr/>
        </p:nvSpPr>
        <p:spPr>
          <a:xfrm>
            <a:off x="39624000" y="14782800"/>
            <a:ext cx="11125200" cy="707886"/>
          </a:xfrm>
          <a:prstGeom prst="rect">
            <a:avLst/>
          </a:prstGeom>
          <a:noFill/>
        </p:spPr>
        <p:txBody>
          <a:bodyPr wrap="square" rtlCol="0">
            <a:spAutoFit/>
          </a:bodyPr>
          <a:lstStyle/>
          <a:p>
            <a:pPr algn="ctr" defTabSz="4807092"/>
            <a:r>
              <a:rPr lang="en-US" sz="4000" dirty="0" smtClean="0">
                <a:solidFill>
                  <a:prstClr val="black"/>
                </a:solidFill>
                <a:latin typeface="Times New Roman" pitchFamily="18" charset="0"/>
                <a:cs typeface="Times New Roman" pitchFamily="18" charset="0"/>
              </a:rPr>
              <a:t>The Effect of Sea Level Rise</a:t>
            </a:r>
            <a:endParaRPr lang="en-US" sz="4000" dirty="0">
              <a:solidFill>
                <a:prstClr val="black"/>
              </a:solidFill>
              <a:latin typeface="Times New Roman" pitchFamily="18" charset="0"/>
              <a:cs typeface="Times New Roman" pitchFamily="18" charset="0"/>
            </a:endParaRPr>
          </a:p>
        </p:txBody>
      </p:sp>
      <p:sp>
        <p:nvSpPr>
          <p:cNvPr id="3285" name="Rectangle 3284"/>
          <p:cNvSpPr/>
          <p:nvPr/>
        </p:nvSpPr>
        <p:spPr>
          <a:xfrm>
            <a:off x="25984200" y="29870400"/>
            <a:ext cx="24765000" cy="2756595"/>
          </a:xfrm>
          <a:prstGeom prst="rect">
            <a:avLst/>
          </a:prstGeom>
          <a:solidFill>
            <a:srgbClr val="CCFFFF"/>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7092"/>
            <a:endParaRPr lang="en-US" sz="9500">
              <a:solidFill>
                <a:prstClr val="white"/>
              </a:solidFill>
            </a:endParaRPr>
          </a:p>
        </p:txBody>
      </p:sp>
      <p:sp>
        <p:nvSpPr>
          <p:cNvPr id="41241" name="TextBox 41240"/>
          <p:cNvSpPr txBox="1"/>
          <p:nvPr/>
        </p:nvSpPr>
        <p:spPr>
          <a:xfrm>
            <a:off x="25984200" y="30175200"/>
            <a:ext cx="24764999" cy="2954655"/>
          </a:xfrm>
          <a:prstGeom prst="rect">
            <a:avLst/>
          </a:prstGeom>
          <a:noFill/>
        </p:spPr>
        <p:txBody>
          <a:bodyPr wrap="square" numCol="2" spcCol="228600" rtlCol="0">
            <a:spAutoFit/>
          </a:bodyPr>
          <a:lstStyle/>
          <a:p>
            <a:r>
              <a:rPr lang="en-US" sz="1550" dirty="0" smtClean="0"/>
              <a:t>The </a:t>
            </a:r>
            <a:r>
              <a:rPr lang="en-US" sz="1550" dirty="0"/>
              <a:t>importance of extreme events in shaping ecosystems and governing sediment transport is in part determined by how often these events occur. By their very nature these events are rare, making it difficult to accurately assess their return frequency. On October 29, 2012 Hurricane Sandy inundated New York City, NY, raising water levels to 3.5 m above mean sea level at the Battery (located at the south end of lower Manhattan). Historical records indicate that this is the highest measured water level since records began at this location in the mid-1700s and simulated hurricane climatology ranks this storm as a 1-in-1000 year event. However, tide gauge data alone is generally too short to either obtain meaningful extreme value statistics, or evaluate the skill of flood probabilities derived solely from numerical simulations. Thus there is a real need for longer flood reconstructions of the New York City region. Further, questions remain with respect to whether extreme events like Sandy serve to mobilize contaminants (e.g. lead, mercury) within the harbor or cover these sediments with more pristine glacial material eroded from the surrounding landscape</a:t>
            </a:r>
            <a:r>
              <a:rPr lang="en-US" sz="1550" dirty="0" smtClean="0"/>
              <a:t>.</a:t>
            </a:r>
          </a:p>
          <a:p>
            <a:r>
              <a:rPr lang="en-US" sz="1550" dirty="0" smtClean="0"/>
              <a:t>     </a:t>
            </a:r>
          </a:p>
          <a:p>
            <a:endParaRPr lang="en-US" sz="1550" dirty="0" smtClean="0"/>
          </a:p>
          <a:p>
            <a:endParaRPr lang="en-US" sz="1550" dirty="0"/>
          </a:p>
          <a:p>
            <a:endParaRPr lang="en-US" sz="1550" dirty="0" smtClean="0"/>
          </a:p>
          <a:p>
            <a:r>
              <a:rPr lang="en-US" sz="1550" dirty="0" smtClean="0"/>
              <a:t>Sediment </a:t>
            </a:r>
            <a:r>
              <a:rPr lang="en-US" sz="1550" dirty="0"/>
              <a:t>cores were taken from </a:t>
            </a:r>
            <a:r>
              <a:rPr lang="en-US" sz="1550" dirty="0" smtClean="0"/>
              <a:t>Seguine and Wolfe’s Ponds (back-barrier ponds) </a:t>
            </a:r>
            <a:r>
              <a:rPr lang="en-US" sz="1550" dirty="0"/>
              <a:t>located on Staten Island’s southern coast, about one month after Hurricane Sandy impacted the area. </a:t>
            </a:r>
            <a:r>
              <a:rPr lang="en-US" sz="1550" dirty="0" smtClean="0"/>
              <a:t>Additional cores were taken from Arbutus Lake in September 2013. The </a:t>
            </a:r>
            <a:r>
              <a:rPr lang="en-US" sz="1550" dirty="0"/>
              <a:t>cores contain several coarse grained deposits most likely associated with storm surge inundation of the </a:t>
            </a:r>
            <a:r>
              <a:rPr lang="en-US" sz="1550" dirty="0" smtClean="0"/>
              <a:t>ponds, </a:t>
            </a:r>
            <a:r>
              <a:rPr lang="en-US" sz="1550" dirty="0"/>
              <a:t>including a surficial deposit associated with Hurricane Sandy’s surge. Age constraints on the inundation deposits are developed by </a:t>
            </a:r>
            <a:r>
              <a:rPr lang="en-US" sz="1550" dirty="0" smtClean="0"/>
              <a:t>using the Cs-137 </a:t>
            </a:r>
            <a:r>
              <a:rPr lang="en-US" sz="1550" dirty="0"/>
              <a:t>radiometric dating </a:t>
            </a:r>
            <a:r>
              <a:rPr lang="en-US" sz="1550" dirty="0" smtClean="0"/>
              <a:t>method and the onset of industrially derived heavy metals. </a:t>
            </a:r>
            <a:r>
              <a:rPr lang="en-US" sz="1550" dirty="0"/>
              <a:t>The grain size distribution is measured for the event deposits to help constrain flow conditions required for erosion and transport of sediment. </a:t>
            </a:r>
          </a:p>
          <a:p>
            <a:endParaRPr lang="en-US" sz="1550" dirty="0" smtClean="0"/>
          </a:p>
          <a:p>
            <a:r>
              <a:rPr lang="en-US" sz="1550" dirty="0" smtClean="0"/>
              <a:t>We </a:t>
            </a:r>
            <a:r>
              <a:rPr lang="en-US" sz="1550" dirty="0"/>
              <a:t>find that 1) several deposits have a maximum grain size larger than Hurricane Sandy’s deposit, suggesting that they were created by larger </a:t>
            </a:r>
            <a:r>
              <a:rPr lang="en-US" sz="1550" dirty="0" smtClean="0"/>
              <a:t>storm surges</a:t>
            </a:r>
            <a:r>
              <a:rPr lang="en-US" sz="1550" dirty="0"/>
              <a:t>, 2) sea-level rise </a:t>
            </a:r>
            <a:r>
              <a:rPr lang="en-US" sz="1550" dirty="0" smtClean="0"/>
              <a:t>is one cause </a:t>
            </a:r>
            <a:r>
              <a:rPr lang="en-US" sz="1550" dirty="0"/>
              <a:t>of Sandy’s very high water levels relative to these older storms, and 3) inundation deposits </a:t>
            </a:r>
            <a:r>
              <a:rPr lang="en-US" sz="1550"/>
              <a:t>show </a:t>
            </a:r>
            <a:r>
              <a:rPr lang="en-US" sz="1550" smtClean="0"/>
              <a:t>lower </a:t>
            </a:r>
            <a:r>
              <a:rPr lang="en-US" sz="1550" dirty="0"/>
              <a:t>concentrations of heavy metals than the background sediment, suggesting that storms can sequester contaminated sediments.</a:t>
            </a:r>
          </a:p>
          <a:p>
            <a:pPr defTabSz="4807092"/>
            <a:endParaRPr lang="en-US" sz="1550" dirty="0">
              <a:solidFill>
                <a:prstClr val="black"/>
              </a:solidFill>
            </a:endParaRPr>
          </a:p>
        </p:txBody>
      </p:sp>
      <p:sp>
        <p:nvSpPr>
          <p:cNvPr id="1616" name="TextBox 1615"/>
          <p:cNvSpPr txBox="1"/>
          <p:nvPr/>
        </p:nvSpPr>
        <p:spPr>
          <a:xfrm>
            <a:off x="26060400" y="29870400"/>
            <a:ext cx="24688800" cy="400110"/>
          </a:xfrm>
          <a:prstGeom prst="rect">
            <a:avLst/>
          </a:prstGeom>
          <a:noFill/>
        </p:spPr>
        <p:txBody>
          <a:bodyPr wrap="square" rtlCol="0">
            <a:spAutoFit/>
          </a:bodyPr>
          <a:lstStyle/>
          <a:p>
            <a:pPr algn="ctr" defTabSz="4807092"/>
            <a:r>
              <a:rPr lang="en-US" sz="2000" dirty="0">
                <a:solidFill>
                  <a:prstClr val="black"/>
                </a:solidFill>
                <a:cs typeface="Arial" pitchFamily="34" charset="0"/>
              </a:rPr>
              <a:t>Abstract</a:t>
            </a:r>
          </a:p>
        </p:txBody>
      </p:sp>
      <p:sp>
        <p:nvSpPr>
          <p:cNvPr id="1439" name="TextBox 1438"/>
          <p:cNvSpPr txBox="1"/>
          <p:nvPr/>
        </p:nvSpPr>
        <p:spPr>
          <a:xfrm>
            <a:off x="4800600" y="20193000"/>
            <a:ext cx="2438400" cy="461665"/>
          </a:xfrm>
          <a:prstGeom prst="rect">
            <a:avLst/>
          </a:prstGeom>
          <a:noFill/>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Arbutus Lake</a:t>
            </a:r>
            <a:endParaRPr lang="en-US" sz="240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2971800" y="14325600"/>
            <a:ext cx="6096000" cy="461665"/>
          </a:xfrm>
          <a:prstGeom prst="rect">
            <a:avLst/>
          </a:prstGeom>
          <a:noFill/>
        </p:spPr>
        <p:txBody>
          <a:bodyPr wrap="square" rtlCol="0">
            <a:spAutoFit/>
          </a:bodyPr>
          <a:lstStyle/>
          <a:p>
            <a:pPr algn="ctr"/>
            <a:r>
              <a:rPr lang="en-US" sz="2400" dirty="0" smtClean="0"/>
              <a:t>1859</a:t>
            </a:r>
            <a:endParaRPr lang="en-US" sz="2400" dirty="0"/>
          </a:p>
        </p:txBody>
      </p:sp>
      <p:sp>
        <p:nvSpPr>
          <p:cNvPr id="1448" name="TextBox 1447"/>
          <p:cNvSpPr txBox="1"/>
          <p:nvPr/>
        </p:nvSpPr>
        <p:spPr>
          <a:xfrm>
            <a:off x="-533400" y="23164800"/>
            <a:ext cx="2895600" cy="461665"/>
          </a:xfrm>
          <a:prstGeom prst="rect">
            <a:avLst/>
          </a:prstGeom>
          <a:noFill/>
        </p:spPr>
        <p:txBody>
          <a:bodyPr wrap="square" rtlCol="0">
            <a:spAutoFit/>
          </a:bodyPr>
          <a:lstStyle/>
          <a:p>
            <a:pPr algn="ctr"/>
            <a:r>
              <a:rPr lang="en-US" sz="2400" dirty="0" smtClean="0"/>
              <a:t>2010</a:t>
            </a:r>
            <a:endParaRPr lang="en-US" sz="2400" dirty="0"/>
          </a:p>
        </p:txBody>
      </p:sp>
      <p:sp>
        <p:nvSpPr>
          <p:cNvPr id="1455" name="TextBox 1454"/>
          <p:cNvSpPr txBox="1"/>
          <p:nvPr/>
        </p:nvSpPr>
        <p:spPr>
          <a:xfrm>
            <a:off x="-530352" y="28270200"/>
            <a:ext cx="2895600" cy="461665"/>
          </a:xfrm>
          <a:prstGeom prst="rect">
            <a:avLst/>
          </a:prstGeom>
          <a:noFill/>
        </p:spPr>
        <p:txBody>
          <a:bodyPr wrap="square" rtlCol="0">
            <a:spAutoFit/>
          </a:bodyPr>
          <a:lstStyle/>
          <a:p>
            <a:pPr algn="ctr"/>
            <a:r>
              <a:rPr lang="en-US" sz="2400" dirty="0" smtClean="0"/>
              <a:t>2012</a:t>
            </a:r>
            <a:endParaRPr lang="en-US" sz="2400" dirty="0"/>
          </a:p>
        </p:txBody>
      </p:sp>
      <p:pic>
        <p:nvPicPr>
          <p:cNvPr id="18" name="Picture 17"/>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18471" t="17572" r="20491" b="9316"/>
          <a:stretch/>
        </p:blipFill>
        <p:spPr>
          <a:xfrm>
            <a:off x="2953512" y="14782800"/>
            <a:ext cx="6139542" cy="4136572"/>
          </a:xfrm>
          <a:prstGeom prst="rect">
            <a:avLst/>
          </a:prstGeom>
          <a:ln>
            <a:solidFill>
              <a:schemeClr val="tx1"/>
            </a:solidFill>
          </a:ln>
        </p:spPr>
      </p:pic>
      <p:grpSp>
        <p:nvGrpSpPr>
          <p:cNvPr id="3424" name="Group 3423"/>
          <p:cNvGrpSpPr/>
          <p:nvPr/>
        </p:nvGrpSpPr>
        <p:grpSpPr>
          <a:xfrm>
            <a:off x="8156448" y="20193000"/>
            <a:ext cx="2819400" cy="10688131"/>
            <a:chOff x="1371600" y="20193000"/>
            <a:chExt cx="2819400" cy="10688131"/>
          </a:xfrm>
        </p:grpSpPr>
        <p:grpSp>
          <p:nvGrpSpPr>
            <p:cNvPr id="14" name="Group 13"/>
            <p:cNvGrpSpPr/>
            <p:nvPr/>
          </p:nvGrpSpPr>
          <p:grpSpPr>
            <a:xfrm>
              <a:off x="1371600" y="20193000"/>
              <a:ext cx="2514600" cy="5446776"/>
              <a:chOff x="1371600" y="20193000"/>
              <a:chExt cx="2514600" cy="5446776"/>
            </a:xfrm>
          </p:grpSpPr>
          <p:sp>
            <p:nvSpPr>
              <p:cNvPr id="12" name="TextBox 11"/>
              <p:cNvSpPr txBox="1"/>
              <p:nvPr/>
            </p:nvSpPr>
            <p:spPr>
              <a:xfrm>
                <a:off x="1447800" y="20193000"/>
                <a:ext cx="2438400" cy="461665"/>
              </a:xfrm>
              <a:prstGeom prst="rect">
                <a:avLst/>
              </a:prstGeom>
              <a:noFill/>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Seguine Pond</a:t>
                </a:r>
                <a:endParaRPr lang="en-US" sz="2400" dirty="0">
                  <a:latin typeface="Times New Roman" panose="02020603050405020304" pitchFamily="18" charset="0"/>
                  <a:cs typeface="Times New Roman" panose="02020603050405020304" pitchFamily="18" charset="0"/>
                </a:endParaRPr>
              </a:p>
            </p:txBody>
          </p:sp>
          <p:grpSp>
            <p:nvGrpSpPr>
              <p:cNvPr id="125" name="Group 124"/>
              <p:cNvGrpSpPr/>
              <p:nvPr/>
            </p:nvGrpSpPr>
            <p:grpSpPr>
              <a:xfrm>
                <a:off x="1371600" y="20729448"/>
                <a:ext cx="2510391" cy="4910328"/>
                <a:chOff x="5105399" y="52386"/>
                <a:chExt cx="2510391" cy="4910328"/>
              </a:xfrm>
            </p:grpSpPr>
            <p:pic>
              <p:nvPicPr>
                <p:cNvPr id="127" name="Picture 1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5399" y="52386"/>
                  <a:ext cx="2510391" cy="4910328"/>
                </a:xfrm>
                <a:prstGeom prst="rect">
                  <a:avLst/>
                </a:prstGeom>
                <a:ln>
                  <a:solidFill>
                    <a:schemeClr val="tx1"/>
                  </a:solidFill>
                </a:ln>
              </p:spPr>
            </p:pic>
            <p:cxnSp>
              <p:nvCxnSpPr>
                <p:cNvPr id="128" name="Straight Connector 127"/>
                <p:cNvCxnSpPr/>
                <p:nvPr/>
              </p:nvCxnSpPr>
              <p:spPr>
                <a:xfrm>
                  <a:off x="6629400" y="4819160"/>
                  <a:ext cx="9144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29" name="TextBox 128"/>
                <p:cNvSpPr txBox="1"/>
                <p:nvPr/>
              </p:nvSpPr>
              <p:spPr>
                <a:xfrm>
                  <a:off x="6629399" y="4359210"/>
                  <a:ext cx="914400" cy="461665"/>
                </a:xfrm>
                <a:prstGeom prst="rect">
                  <a:avLst/>
                </a:prstGeom>
                <a:noFill/>
              </p:spPr>
              <p:txBody>
                <a:bodyPr wrap="square" rtlCol="0">
                  <a:spAutoFit/>
                </a:bodyPr>
                <a:lstStyle/>
                <a:p>
                  <a:pPr algn="ctr"/>
                  <a:r>
                    <a:rPr lang="en-US" sz="2400" dirty="0" smtClean="0">
                      <a:solidFill>
                        <a:srgbClr val="FFFF00"/>
                      </a:solidFill>
                    </a:rPr>
                    <a:t>50 m</a:t>
                  </a:r>
                  <a:endParaRPr lang="en-US" sz="2400" dirty="0">
                    <a:solidFill>
                      <a:srgbClr val="FFFF00"/>
                    </a:solidFill>
                  </a:endParaRPr>
                </a:p>
              </p:txBody>
            </p:sp>
            <p:sp>
              <p:nvSpPr>
                <p:cNvPr id="131" name="TextBox 130"/>
                <p:cNvSpPr txBox="1"/>
                <p:nvPr/>
              </p:nvSpPr>
              <p:spPr>
                <a:xfrm>
                  <a:off x="6567180" y="1447800"/>
                  <a:ext cx="685800" cy="461665"/>
                </a:xfrm>
                <a:prstGeom prst="rect">
                  <a:avLst/>
                </a:prstGeom>
                <a:noFill/>
              </p:spPr>
              <p:txBody>
                <a:bodyPr wrap="square" rtlCol="0">
                  <a:spAutoFit/>
                </a:bodyPr>
                <a:lstStyle/>
                <a:p>
                  <a:pPr algn="ctr"/>
                  <a:r>
                    <a:rPr lang="en-US" sz="2400" dirty="0" smtClean="0">
                      <a:solidFill>
                        <a:srgbClr val="FFFF00"/>
                      </a:solidFill>
                    </a:rPr>
                    <a:t>SG4</a:t>
                  </a:r>
                  <a:endParaRPr lang="en-US" sz="2400" dirty="0">
                    <a:solidFill>
                      <a:srgbClr val="FFFF00"/>
                    </a:solidFill>
                  </a:endParaRPr>
                </a:p>
              </p:txBody>
            </p:sp>
            <p:sp>
              <p:nvSpPr>
                <p:cNvPr id="132" name="TextBox 131"/>
                <p:cNvSpPr txBox="1"/>
                <p:nvPr/>
              </p:nvSpPr>
              <p:spPr>
                <a:xfrm>
                  <a:off x="6400800" y="2839372"/>
                  <a:ext cx="685800" cy="461665"/>
                </a:xfrm>
                <a:prstGeom prst="rect">
                  <a:avLst/>
                </a:prstGeom>
                <a:noFill/>
              </p:spPr>
              <p:txBody>
                <a:bodyPr wrap="square" rtlCol="0">
                  <a:spAutoFit/>
                </a:bodyPr>
                <a:lstStyle/>
                <a:p>
                  <a:pPr algn="ctr"/>
                  <a:r>
                    <a:rPr lang="en-US" sz="2400" dirty="0" smtClean="0">
                      <a:solidFill>
                        <a:srgbClr val="FFFF00"/>
                      </a:solidFill>
                    </a:rPr>
                    <a:t>SG2</a:t>
                  </a:r>
                  <a:endParaRPr lang="en-US" sz="2400" dirty="0">
                    <a:solidFill>
                      <a:srgbClr val="FFFF00"/>
                    </a:solidFill>
                  </a:endParaRPr>
                </a:p>
              </p:txBody>
            </p:sp>
            <p:sp>
              <p:nvSpPr>
                <p:cNvPr id="133" name="TextBox 132"/>
                <p:cNvSpPr txBox="1"/>
                <p:nvPr/>
              </p:nvSpPr>
              <p:spPr>
                <a:xfrm>
                  <a:off x="6410325" y="2338867"/>
                  <a:ext cx="685800" cy="461665"/>
                </a:xfrm>
                <a:prstGeom prst="rect">
                  <a:avLst/>
                </a:prstGeom>
                <a:noFill/>
              </p:spPr>
              <p:txBody>
                <a:bodyPr wrap="square" rtlCol="0">
                  <a:spAutoFit/>
                </a:bodyPr>
                <a:lstStyle/>
                <a:p>
                  <a:pPr algn="ctr"/>
                  <a:r>
                    <a:rPr lang="en-US" sz="2400" dirty="0" smtClean="0">
                      <a:solidFill>
                        <a:srgbClr val="FFFF00"/>
                      </a:solidFill>
                    </a:rPr>
                    <a:t>SG3</a:t>
                  </a:r>
                  <a:endParaRPr lang="en-US" sz="2400" dirty="0">
                    <a:solidFill>
                      <a:srgbClr val="FFFF00"/>
                    </a:solidFill>
                  </a:endParaRPr>
                </a:p>
              </p:txBody>
            </p:sp>
            <p:sp>
              <p:nvSpPr>
                <p:cNvPr id="134" name="TextBox 133"/>
                <p:cNvSpPr txBox="1"/>
                <p:nvPr/>
              </p:nvSpPr>
              <p:spPr>
                <a:xfrm>
                  <a:off x="6190943" y="3208704"/>
                  <a:ext cx="685800" cy="461665"/>
                </a:xfrm>
                <a:prstGeom prst="rect">
                  <a:avLst/>
                </a:prstGeom>
                <a:noFill/>
              </p:spPr>
              <p:txBody>
                <a:bodyPr wrap="square" rtlCol="0">
                  <a:spAutoFit/>
                </a:bodyPr>
                <a:lstStyle/>
                <a:p>
                  <a:pPr algn="ctr"/>
                  <a:r>
                    <a:rPr lang="en-US" sz="2400" dirty="0" smtClean="0">
                      <a:solidFill>
                        <a:srgbClr val="FFFF00"/>
                      </a:solidFill>
                    </a:rPr>
                    <a:t>SG1</a:t>
                  </a:r>
                  <a:endParaRPr lang="en-US" sz="2400" dirty="0">
                    <a:solidFill>
                      <a:srgbClr val="FFFF00"/>
                    </a:solidFill>
                  </a:endParaRPr>
                </a:p>
              </p:txBody>
            </p:sp>
            <p:sp>
              <p:nvSpPr>
                <p:cNvPr id="138" name="Oval 137"/>
                <p:cNvSpPr>
                  <a:spLocks noChangeAspect="1"/>
                </p:cNvSpPr>
                <p:nvPr/>
              </p:nvSpPr>
              <p:spPr>
                <a:xfrm>
                  <a:off x="6490341" y="1563624"/>
                  <a:ext cx="144637" cy="14630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a:spLocks noChangeAspect="1"/>
                </p:cNvSpPr>
                <p:nvPr/>
              </p:nvSpPr>
              <p:spPr>
                <a:xfrm>
                  <a:off x="6355765" y="2450381"/>
                  <a:ext cx="144637" cy="14630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a:spLocks noChangeAspect="1"/>
                </p:cNvSpPr>
                <p:nvPr/>
              </p:nvSpPr>
              <p:spPr>
                <a:xfrm>
                  <a:off x="6338006" y="2950886"/>
                  <a:ext cx="144637" cy="14630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a:spLocks noChangeAspect="1"/>
                </p:cNvSpPr>
                <p:nvPr/>
              </p:nvSpPr>
              <p:spPr>
                <a:xfrm>
                  <a:off x="6144768" y="3264408"/>
                  <a:ext cx="144637" cy="14630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4" name="Group 103"/>
            <p:cNvGrpSpPr/>
            <p:nvPr/>
          </p:nvGrpSpPr>
          <p:grpSpPr>
            <a:xfrm>
              <a:off x="1371600" y="25984200"/>
              <a:ext cx="2819400" cy="4896931"/>
              <a:chOff x="4270248" y="109728"/>
              <a:chExt cx="2819400" cy="4896931"/>
            </a:xfrm>
          </p:grpSpPr>
          <p:pic>
            <p:nvPicPr>
              <p:cNvPr id="109" name="Picture 108" descr="Screen shot 2012-11-03 at 9.53.10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70248" y="109728"/>
                <a:ext cx="2510389" cy="4896931"/>
              </a:xfrm>
              <a:prstGeom prst="rect">
                <a:avLst/>
              </a:prstGeom>
              <a:ln>
                <a:solidFill>
                  <a:schemeClr val="tx1"/>
                </a:solidFill>
              </a:ln>
            </p:spPr>
          </p:pic>
          <p:cxnSp>
            <p:nvCxnSpPr>
              <p:cNvPr id="107" name="Straight Arrow Connector 106"/>
              <p:cNvCxnSpPr/>
              <p:nvPr/>
            </p:nvCxnSpPr>
            <p:spPr>
              <a:xfrm flipH="1" flipV="1">
                <a:off x="5611474" y="3673580"/>
                <a:ext cx="204163" cy="632672"/>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4879848" y="4300728"/>
                <a:ext cx="2209800" cy="461665"/>
              </a:xfrm>
              <a:prstGeom prst="rect">
                <a:avLst/>
              </a:prstGeom>
              <a:noFill/>
            </p:spPr>
            <p:txBody>
              <a:bodyPr wrap="square" rtlCol="0">
                <a:spAutoFit/>
              </a:bodyPr>
              <a:lstStyle/>
              <a:p>
                <a:r>
                  <a:rPr lang="en-US" sz="2400" dirty="0" smtClean="0">
                    <a:solidFill>
                      <a:srgbClr val="FFFF00"/>
                    </a:solidFill>
                  </a:rPr>
                  <a:t>Overwash fan</a:t>
                </a:r>
                <a:endParaRPr lang="en-US" sz="2400" dirty="0">
                  <a:solidFill>
                    <a:srgbClr val="FFFF00"/>
                  </a:solidFill>
                </a:endParaRPr>
              </a:p>
            </p:txBody>
          </p:sp>
        </p:grpSp>
      </p:grpSp>
      <p:grpSp>
        <p:nvGrpSpPr>
          <p:cNvPr id="3428" name="Group 3427"/>
          <p:cNvGrpSpPr/>
          <p:nvPr/>
        </p:nvGrpSpPr>
        <p:grpSpPr>
          <a:xfrm>
            <a:off x="1371600" y="20189952"/>
            <a:ext cx="2388286" cy="10704576"/>
            <a:chOff x="8153400" y="20189952"/>
            <a:chExt cx="2388286" cy="10704576"/>
          </a:xfrm>
        </p:grpSpPr>
        <p:grpSp>
          <p:nvGrpSpPr>
            <p:cNvPr id="3427" name="Group 3426"/>
            <p:cNvGrpSpPr/>
            <p:nvPr/>
          </p:nvGrpSpPr>
          <p:grpSpPr>
            <a:xfrm>
              <a:off x="8153400" y="20189952"/>
              <a:ext cx="2388286" cy="5446776"/>
              <a:chOff x="8153400" y="20189952"/>
              <a:chExt cx="2388286" cy="5446776"/>
            </a:xfrm>
          </p:grpSpPr>
          <p:sp>
            <p:nvSpPr>
              <p:cNvPr id="1446" name="TextBox 1445"/>
              <p:cNvSpPr txBox="1"/>
              <p:nvPr/>
            </p:nvSpPr>
            <p:spPr>
              <a:xfrm>
                <a:off x="8153400" y="20189952"/>
                <a:ext cx="2362200" cy="461665"/>
              </a:xfrm>
              <a:prstGeom prst="rect">
                <a:avLst/>
              </a:prstGeom>
              <a:noFill/>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Wolfe’s Pond</a:t>
                </a:r>
                <a:endParaRPr lang="en-US" sz="2400" dirty="0">
                  <a:latin typeface="Times New Roman" panose="02020603050405020304" pitchFamily="18" charset="0"/>
                  <a:cs typeface="Times New Roman" panose="02020603050405020304" pitchFamily="18" charset="0"/>
                </a:endParaRPr>
              </a:p>
            </p:txBody>
          </p:sp>
          <p:grpSp>
            <p:nvGrpSpPr>
              <p:cNvPr id="111" name="Group 110"/>
              <p:cNvGrpSpPr/>
              <p:nvPr/>
            </p:nvGrpSpPr>
            <p:grpSpPr>
              <a:xfrm>
                <a:off x="8153400" y="20726400"/>
                <a:ext cx="2388286" cy="4910328"/>
                <a:chOff x="7699248" y="52386"/>
                <a:chExt cx="2388286" cy="4910328"/>
              </a:xfrm>
            </p:grpSpPr>
            <p:pic>
              <p:nvPicPr>
                <p:cNvPr id="113" name="Picture 1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99248" y="52386"/>
                  <a:ext cx="2355438" cy="4910328"/>
                </a:xfrm>
                <a:prstGeom prst="rect">
                  <a:avLst/>
                </a:prstGeom>
                <a:ln>
                  <a:solidFill>
                    <a:schemeClr val="tx1"/>
                  </a:solidFill>
                </a:ln>
              </p:spPr>
            </p:pic>
            <p:sp>
              <p:nvSpPr>
                <p:cNvPr id="115" name="Oval 114"/>
                <p:cNvSpPr>
                  <a:spLocks noChangeAspect="1"/>
                </p:cNvSpPr>
                <p:nvPr/>
              </p:nvSpPr>
              <p:spPr>
                <a:xfrm>
                  <a:off x="8723376" y="2980944"/>
                  <a:ext cx="144637" cy="14630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a:spLocks noChangeAspect="1"/>
                </p:cNvSpPr>
                <p:nvPr/>
              </p:nvSpPr>
              <p:spPr>
                <a:xfrm>
                  <a:off x="8842248" y="3438144"/>
                  <a:ext cx="144637" cy="14630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a:spLocks noChangeAspect="1"/>
                </p:cNvSpPr>
                <p:nvPr/>
              </p:nvSpPr>
              <p:spPr>
                <a:xfrm>
                  <a:off x="8933688" y="3796284"/>
                  <a:ext cx="144637" cy="14630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p:cNvSpPr txBox="1"/>
                <p:nvPr/>
              </p:nvSpPr>
              <p:spPr>
                <a:xfrm>
                  <a:off x="9006006" y="3674938"/>
                  <a:ext cx="995828" cy="461665"/>
                </a:xfrm>
                <a:prstGeom prst="rect">
                  <a:avLst/>
                </a:prstGeom>
                <a:noFill/>
              </p:spPr>
              <p:txBody>
                <a:bodyPr wrap="square" rtlCol="0">
                  <a:spAutoFit/>
                </a:bodyPr>
                <a:lstStyle/>
                <a:p>
                  <a:pPr algn="ctr"/>
                  <a:r>
                    <a:rPr lang="en-US" sz="2400" dirty="0" smtClean="0">
                      <a:solidFill>
                        <a:srgbClr val="FFFF00"/>
                      </a:solidFill>
                    </a:rPr>
                    <a:t>WP1</a:t>
                  </a:r>
                  <a:endParaRPr lang="en-US" sz="2400" dirty="0">
                    <a:solidFill>
                      <a:srgbClr val="FFFF00"/>
                    </a:solidFill>
                  </a:endParaRPr>
                </a:p>
              </p:txBody>
            </p:sp>
            <p:sp>
              <p:nvSpPr>
                <p:cNvPr id="119" name="TextBox 118"/>
                <p:cNvSpPr txBox="1"/>
                <p:nvPr/>
              </p:nvSpPr>
              <p:spPr>
                <a:xfrm>
                  <a:off x="8962262" y="3312773"/>
                  <a:ext cx="963371" cy="461665"/>
                </a:xfrm>
                <a:prstGeom prst="rect">
                  <a:avLst/>
                </a:prstGeom>
                <a:noFill/>
              </p:spPr>
              <p:txBody>
                <a:bodyPr wrap="square" rtlCol="0">
                  <a:spAutoFit/>
                </a:bodyPr>
                <a:lstStyle/>
                <a:p>
                  <a:pPr algn="ctr"/>
                  <a:r>
                    <a:rPr lang="en-US" sz="2400" dirty="0" smtClean="0">
                      <a:solidFill>
                        <a:srgbClr val="FFFF00"/>
                      </a:solidFill>
                    </a:rPr>
                    <a:t>WP2</a:t>
                  </a:r>
                  <a:endParaRPr lang="en-US" sz="2400" dirty="0">
                    <a:solidFill>
                      <a:srgbClr val="FFFF00"/>
                    </a:solidFill>
                  </a:endParaRPr>
                </a:p>
              </p:txBody>
            </p:sp>
            <p:sp>
              <p:nvSpPr>
                <p:cNvPr id="121" name="TextBox 120"/>
                <p:cNvSpPr txBox="1"/>
                <p:nvPr/>
              </p:nvSpPr>
              <p:spPr>
                <a:xfrm>
                  <a:off x="8842248" y="2856064"/>
                  <a:ext cx="930986" cy="461665"/>
                </a:xfrm>
                <a:prstGeom prst="rect">
                  <a:avLst/>
                </a:prstGeom>
                <a:noFill/>
              </p:spPr>
              <p:txBody>
                <a:bodyPr wrap="square" rtlCol="0">
                  <a:spAutoFit/>
                </a:bodyPr>
                <a:lstStyle/>
                <a:p>
                  <a:pPr algn="ctr"/>
                  <a:r>
                    <a:rPr lang="en-US" sz="2400" dirty="0" smtClean="0">
                      <a:solidFill>
                        <a:srgbClr val="FFFF00"/>
                      </a:solidFill>
                    </a:rPr>
                    <a:t>WP3</a:t>
                  </a:r>
                  <a:endParaRPr lang="en-US" sz="2400" dirty="0">
                    <a:solidFill>
                      <a:srgbClr val="FFFF00"/>
                    </a:solidFill>
                  </a:endParaRPr>
                </a:p>
              </p:txBody>
            </p:sp>
            <p:cxnSp>
              <p:nvCxnSpPr>
                <p:cNvPr id="123" name="Straight Connector 122"/>
                <p:cNvCxnSpPr/>
                <p:nvPr/>
              </p:nvCxnSpPr>
              <p:spPr>
                <a:xfrm>
                  <a:off x="9350466" y="4818888"/>
                  <a:ext cx="59519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24" name="TextBox 123"/>
                <p:cNvSpPr txBox="1"/>
                <p:nvPr/>
              </p:nvSpPr>
              <p:spPr>
                <a:xfrm>
                  <a:off x="9192768" y="4362258"/>
                  <a:ext cx="894766" cy="461665"/>
                </a:xfrm>
                <a:prstGeom prst="rect">
                  <a:avLst/>
                </a:prstGeom>
                <a:noFill/>
              </p:spPr>
              <p:txBody>
                <a:bodyPr wrap="square" rtlCol="0">
                  <a:spAutoFit/>
                </a:bodyPr>
                <a:lstStyle/>
                <a:p>
                  <a:pPr algn="ctr"/>
                  <a:r>
                    <a:rPr lang="en-US" sz="2400" dirty="0" smtClean="0">
                      <a:solidFill>
                        <a:srgbClr val="FFFF00"/>
                      </a:solidFill>
                    </a:rPr>
                    <a:t>50 m</a:t>
                  </a:r>
                  <a:endParaRPr lang="en-US" sz="2400" dirty="0">
                    <a:solidFill>
                      <a:srgbClr val="FFFF00"/>
                    </a:solidFill>
                  </a:endParaRPr>
                </a:p>
              </p:txBody>
            </p:sp>
          </p:grpSp>
        </p:grpSp>
        <p:grpSp>
          <p:nvGrpSpPr>
            <p:cNvPr id="96" name="Group 95"/>
            <p:cNvGrpSpPr/>
            <p:nvPr/>
          </p:nvGrpSpPr>
          <p:grpSpPr>
            <a:xfrm>
              <a:off x="8153400" y="25984200"/>
              <a:ext cx="2286001" cy="4910328"/>
              <a:chOff x="9241536" y="109728"/>
              <a:chExt cx="2286001" cy="4910328"/>
            </a:xfrm>
          </p:grpSpPr>
          <p:pic>
            <p:nvPicPr>
              <p:cNvPr id="101" name="Picture 100" descr="Screen shot 2012-11-04 at 6.54.27 PM.png"/>
              <p:cNvPicPr>
                <a:picLocks noChangeAspect="1"/>
              </p:cNvPicPr>
              <p:nvPr/>
            </p:nvPicPr>
            <p:blipFill rotWithShape="1">
              <a:blip r:embed="rId8">
                <a:extLst>
                  <a:ext uri="{28A0092B-C50C-407E-A947-70E740481C1C}">
                    <a14:useLocalDpi xmlns:a14="http://schemas.microsoft.com/office/drawing/2010/main" val="0"/>
                  </a:ext>
                </a:extLst>
              </a:blip>
              <a:srcRect t="8395"/>
              <a:stretch/>
            </p:blipFill>
            <p:spPr>
              <a:xfrm>
                <a:off x="9244584" y="109728"/>
                <a:ext cx="2282953" cy="4910328"/>
              </a:xfrm>
              <a:prstGeom prst="rect">
                <a:avLst/>
              </a:prstGeom>
              <a:ln>
                <a:solidFill>
                  <a:schemeClr val="tx1"/>
                </a:solidFill>
              </a:ln>
            </p:spPr>
          </p:pic>
          <p:cxnSp>
            <p:nvCxnSpPr>
              <p:cNvPr id="99" name="Straight Arrow Connector 98"/>
              <p:cNvCxnSpPr/>
              <p:nvPr/>
            </p:nvCxnSpPr>
            <p:spPr>
              <a:xfrm>
                <a:off x="10155936" y="4300728"/>
                <a:ext cx="329240" cy="7477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9241536" y="3538728"/>
                <a:ext cx="1371600" cy="1200329"/>
              </a:xfrm>
              <a:prstGeom prst="rect">
                <a:avLst/>
              </a:prstGeom>
              <a:noFill/>
            </p:spPr>
            <p:txBody>
              <a:bodyPr wrap="square" rtlCol="0">
                <a:spAutoFit/>
              </a:bodyPr>
              <a:lstStyle/>
              <a:p>
                <a:r>
                  <a:rPr lang="en-US" sz="2400" dirty="0" smtClean="0">
                    <a:solidFill>
                      <a:srgbClr val="FFFF00"/>
                    </a:solidFill>
                  </a:rPr>
                  <a:t>Inlet opened by Irene</a:t>
                </a:r>
                <a:endParaRPr lang="en-US" sz="2400" dirty="0">
                  <a:solidFill>
                    <a:srgbClr val="FFFF00"/>
                  </a:solidFill>
                </a:endParaRPr>
              </a:p>
            </p:txBody>
          </p:sp>
        </p:grpSp>
      </p:grpSp>
      <p:pic>
        <p:nvPicPr>
          <p:cNvPr id="26" name="Picture 25"/>
          <p:cNvPicPr>
            <a:picLocks noChangeAspect="1"/>
          </p:cNvPicPr>
          <p:nvPr/>
        </p:nvPicPr>
        <p:blipFill rotWithShape="1">
          <a:blip r:embed="rId9">
            <a:extLst>
              <a:ext uri="{28A0092B-C50C-407E-A947-70E740481C1C}">
                <a14:useLocalDpi xmlns:a14="http://schemas.microsoft.com/office/drawing/2010/main" val="0"/>
              </a:ext>
            </a:extLst>
          </a:blip>
          <a:srcRect l="15336" t="13588" r="15794" b="2281"/>
          <a:stretch/>
        </p:blipFill>
        <p:spPr>
          <a:xfrm>
            <a:off x="4782312" y="25984200"/>
            <a:ext cx="2520345" cy="4910328"/>
          </a:xfrm>
          <a:prstGeom prst="rect">
            <a:avLst/>
          </a:prstGeom>
          <a:ln>
            <a:solidFill>
              <a:schemeClr val="tx1"/>
            </a:solidFill>
          </a:ln>
        </p:spPr>
      </p:pic>
      <p:sp>
        <p:nvSpPr>
          <p:cNvPr id="151" name="TextBox 150"/>
          <p:cNvSpPr txBox="1"/>
          <p:nvPr/>
        </p:nvSpPr>
        <p:spPr>
          <a:xfrm>
            <a:off x="2895600" y="18973800"/>
            <a:ext cx="6477000" cy="954107"/>
          </a:xfrm>
          <a:prstGeom prst="rect">
            <a:avLst/>
          </a:prstGeom>
          <a:noFill/>
        </p:spPr>
        <p:txBody>
          <a:bodyPr wrap="square" rtlCol="0">
            <a:spAutoFit/>
          </a:bodyPr>
          <a:lstStyle/>
          <a:p>
            <a:pPr defTabSz="4807092"/>
            <a:r>
              <a:rPr lang="en-US" sz="2800" dirty="0" smtClean="0">
                <a:solidFill>
                  <a:prstClr val="black"/>
                </a:solidFill>
              </a:rPr>
              <a:t>An 1859 map of the three ponds. Note that all of the ponds had inlets to Raritan Bay.</a:t>
            </a:r>
            <a:endParaRPr lang="en-US" sz="2800" dirty="0">
              <a:solidFill>
                <a:prstClr val="black"/>
              </a:solidFill>
            </a:endParaRPr>
          </a:p>
        </p:txBody>
      </p:sp>
      <p:grpSp>
        <p:nvGrpSpPr>
          <p:cNvPr id="29" name="Group 28"/>
          <p:cNvGrpSpPr/>
          <p:nvPr/>
        </p:nvGrpSpPr>
        <p:grpSpPr>
          <a:xfrm>
            <a:off x="4782312" y="20726400"/>
            <a:ext cx="2532888" cy="4910328"/>
            <a:chOff x="5181600" y="20726400"/>
            <a:chExt cx="2532888" cy="4910328"/>
          </a:xfrm>
        </p:grpSpPr>
        <p:pic>
          <p:nvPicPr>
            <p:cNvPr id="24" name="Picture 23"/>
            <p:cNvPicPr>
              <a:picLocks noChangeAspect="1"/>
            </p:cNvPicPr>
            <p:nvPr/>
          </p:nvPicPr>
          <p:blipFill rotWithShape="1">
            <a:blip r:embed="rId10">
              <a:extLst>
                <a:ext uri="{28A0092B-C50C-407E-A947-70E740481C1C}">
                  <a14:useLocalDpi xmlns:a14="http://schemas.microsoft.com/office/drawing/2010/main" val="0"/>
                </a:ext>
              </a:extLst>
            </a:blip>
            <a:srcRect l="14216" t="7518" r="10062" b="2273"/>
            <a:stretch/>
          </p:blipFill>
          <p:spPr>
            <a:xfrm>
              <a:off x="5181600" y="20726400"/>
              <a:ext cx="2486025" cy="4910328"/>
            </a:xfrm>
            <a:prstGeom prst="rect">
              <a:avLst/>
            </a:prstGeom>
            <a:ln>
              <a:solidFill>
                <a:schemeClr val="tx1"/>
              </a:solidFill>
            </a:ln>
          </p:spPr>
        </p:pic>
        <p:cxnSp>
          <p:nvCxnSpPr>
            <p:cNvPr id="22" name="Straight Connector 21"/>
            <p:cNvCxnSpPr/>
            <p:nvPr/>
          </p:nvCxnSpPr>
          <p:spPr>
            <a:xfrm>
              <a:off x="7162800" y="25493472"/>
              <a:ext cx="3048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50" name="TextBox 149"/>
            <p:cNvSpPr txBox="1"/>
            <p:nvPr/>
          </p:nvSpPr>
          <p:spPr>
            <a:xfrm>
              <a:off x="6800088" y="25036272"/>
              <a:ext cx="914400" cy="461665"/>
            </a:xfrm>
            <a:prstGeom prst="rect">
              <a:avLst/>
            </a:prstGeom>
            <a:noFill/>
          </p:spPr>
          <p:txBody>
            <a:bodyPr wrap="square" rtlCol="0">
              <a:spAutoFit/>
            </a:bodyPr>
            <a:lstStyle/>
            <a:p>
              <a:pPr algn="ctr"/>
              <a:r>
                <a:rPr lang="en-US" sz="2400" dirty="0" smtClean="0">
                  <a:solidFill>
                    <a:srgbClr val="FFFF00"/>
                  </a:solidFill>
                </a:rPr>
                <a:t>50 m</a:t>
              </a:r>
              <a:endParaRPr lang="en-US" sz="2400" dirty="0">
                <a:solidFill>
                  <a:srgbClr val="FFFF00"/>
                </a:solidFill>
              </a:endParaRPr>
            </a:p>
          </p:txBody>
        </p:sp>
        <p:sp>
          <p:nvSpPr>
            <p:cNvPr id="28" name="Oval 27"/>
            <p:cNvSpPr/>
            <p:nvPr/>
          </p:nvSpPr>
          <p:spPr>
            <a:xfrm>
              <a:off x="5791200" y="22631400"/>
              <a:ext cx="152400" cy="152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6190488" y="23393400"/>
              <a:ext cx="152400" cy="152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6477000" y="23682960"/>
              <a:ext cx="152400" cy="152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p:cNvSpPr txBox="1"/>
          <p:nvPr/>
        </p:nvSpPr>
        <p:spPr>
          <a:xfrm>
            <a:off x="5562600" y="22402800"/>
            <a:ext cx="1066800" cy="461665"/>
          </a:xfrm>
          <a:prstGeom prst="rect">
            <a:avLst/>
          </a:prstGeom>
          <a:noFill/>
        </p:spPr>
        <p:txBody>
          <a:bodyPr wrap="square" rtlCol="0">
            <a:spAutoFit/>
          </a:bodyPr>
          <a:lstStyle/>
          <a:p>
            <a:r>
              <a:rPr lang="en-US" sz="2400" dirty="0" smtClean="0">
                <a:solidFill>
                  <a:srgbClr val="FFFF00"/>
                </a:solidFill>
              </a:rPr>
              <a:t>AL6</a:t>
            </a:r>
            <a:endParaRPr lang="en-US" sz="2400" dirty="0">
              <a:solidFill>
                <a:srgbClr val="FFFF00"/>
              </a:solidFill>
            </a:endParaRPr>
          </a:p>
        </p:txBody>
      </p:sp>
      <p:sp>
        <p:nvSpPr>
          <p:cNvPr id="157" name="TextBox 156"/>
          <p:cNvSpPr txBox="1"/>
          <p:nvPr/>
        </p:nvSpPr>
        <p:spPr>
          <a:xfrm>
            <a:off x="5943600" y="23088600"/>
            <a:ext cx="1066800" cy="461665"/>
          </a:xfrm>
          <a:prstGeom prst="rect">
            <a:avLst/>
          </a:prstGeom>
          <a:noFill/>
        </p:spPr>
        <p:txBody>
          <a:bodyPr wrap="square" rtlCol="0">
            <a:spAutoFit/>
          </a:bodyPr>
          <a:lstStyle/>
          <a:p>
            <a:r>
              <a:rPr lang="en-US" sz="2400" dirty="0" smtClean="0">
                <a:solidFill>
                  <a:srgbClr val="FFFF00"/>
                </a:solidFill>
              </a:rPr>
              <a:t>AL4</a:t>
            </a:r>
            <a:endParaRPr lang="en-US" sz="2400" dirty="0">
              <a:solidFill>
                <a:srgbClr val="FFFF00"/>
              </a:solidFill>
            </a:endParaRPr>
          </a:p>
        </p:txBody>
      </p:sp>
      <p:sp>
        <p:nvSpPr>
          <p:cNvPr id="158" name="TextBox 157"/>
          <p:cNvSpPr txBox="1"/>
          <p:nvPr/>
        </p:nvSpPr>
        <p:spPr>
          <a:xfrm>
            <a:off x="6248400" y="23545800"/>
            <a:ext cx="1066800" cy="461665"/>
          </a:xfrm>
          <a:prstGeom prst="rect">
            <a:avLst/>
          </a:prstGeom>
          <a:noFill/>
        </p:spPr>
        <p:txBody>
          <a:bodyPr wrap="square" rtlCol="0">
            <a:spAutoFit/>
          </a:bodyPr>
          <a:lstStyle/>
          <a:p>
            <a:r>
              <a:rPr lang="en-US" sz="2400" dirty="0" smtClean="0">
                <a:solidFill>
                  <a:srgbClr val="FFFF00"/>
                </a:solidFill>
              </a:rPr>
              <a:t>AL2</a:t>
            </a:r>
            <a:endParaRPr lang="en-US" sz="2400" dirty="0">
              <a:solidFill>
                <a:srgbClr val="FFFF00"/>
              </a:solidFill>
            </a:endParaRPr>
          </a:p>
        </p:txBody>
      </p:sp>
      <p:sp>
        <p:nvSpPr>
          <p:cNvPr id="279" name="Rectangle 278"/>
          <p:cNvSpPr/>
          <p:nvPr/>
        </p:nvSpPr>
        <p:spPr>
          <a:xfrm>
            <a:off x="12039600" y="20040600"/>
            <a:ext cx="13106400" cy="9601200"/>
          </a:xfrm>
          <a:prstGeom prst="rect">
            <a:avLst/>
          </a:prstGeom>
          <a:solidFill>
            <a:srgbClr val="CCFFFF"/>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7092"/>
            <a:endParaRPr lang="en-US" sz="9500">
              <a:solidFill>
                <a:prstClr val="white"/>
              </a:solidFill>
            </a:endParaRPr>
          </a:p>
        </p:txBody>
      </p:sp>
      <p:sp>
        <p:nvSpPr>
          <p:cNvPr id="280" name="TextBox 279"/>
          <p:cNvSpPr txBox="1"/>
          <p:nvPr/>
        </p:nvSpPr>
        <p:spPr>
          <a:xfrm>
            <a:off x="12039600" y="20040600"/>
            <a:ext cx="12877800" cy="707886"/>
          </a:xfrm>
          <a:prstGeom prst="rect">
            <a:avLst/>
          </a:prstGeom>
          <a:noFill/>
        </p:spPr>
        <p:txBody>
          <a:bodyPr wrap="square" rtlCol="0">
            <a:spAutoFit/>
          </a:bodyPr>
          <a:lstStyle/>
          <a:p>
            <a:pPr algn="ctr" defTabSz="4807092"/>
            <a:r>
              <a:rPr lang="en-US" sz="4000" dirty="0" smtClean="0">
                <a:solidFill>
                  <a:prstClr val="black"/>
                </a:solidFill>
                <a:latin typeface="Times New Roman" pitchFamily="18" charset="0"/>
                <a:cs typeface="Times New Roman" pitchFamily="18" charset="0"/>
              </a:rPr>
              <a:t>Lateral Trends in the Hurricane Sandy deposit</a:t>
            </a:r>
            <a:endParaRPr lang="en-US" sz="4000" dirty="0">
              <a:solidFill>
                <a:prstClr val="black"/>
              </a:solidFill>
              <a:latin typeface="Times New Roman" pitchFamily="18" charset="0"/>
              <a:cs typeface="Times New Roman" pitchFamily="18" charset="0"/>
            </a:endParaRPr>
          </a:p>
        </p:txBody>
      </p:sp>
      <p:sp>
        <p:nvSpPr>
          <p:cNvPr id="281" name="Rectangle 280"/>
          <p:cNvSpPr/>
          <p:nvPr/>
        </p:nvSpPr>
        <p:spPr>
          <a:xfrm>
            <a:off x="25984200" y="20040600"/>
            <a:ext cx="13258800" cy="9601200"/>
          </a:xfrm>
          <a:prstGeom prst="rect">
            <a:avLst/>
          </a:prstGeom>
          <a:solidFill>
            <a:srgbClr val="CCFFFF"/>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7092"/>
            <a:endParaRPr lang="en-US" sz="9500">
              <a:solidFill>
                <a:prstClr val="white"/>
              </a:solidFill>
            </a:endParaRPr>
          </a:p>
        </p:txBody>
      </p:sp>
      <p:sp>
        <p:nvSpPr>
          <p:cNvPr id="282" name="TextBox 281"/>
          <p:cNvSpPr txBox="1"/>
          <p:nvPr/>
        </p:nvSpPr>
        <p:spPr>
          <a:xfrm>
            <a:off x="26136600" y="20040600"/>
            <a:ext cx="13182600" cy="707886"/>
          </a:xfrm>
          <a:prstGeom prst="rect">
            <a:avLst/>
          </a:prstGeom>
          <a:noFill/>
        </p:spPr>
        <p:txBody>
          <a:bodyPr wrap="square" rtlCol="0">
            <a:spAutoFit/>
          </a:bodyPr>
          <a:lstStyle/>
          <a:p>
            <a:pPr algn="ctr" defTabSz="4807092"/>
            <a:r>
              <a:rPr lang="en-US" sz="4000" dirty="0" smtClean="0">
                <a:solidFill>
                  <a:prstClr val="black"/>
                </a:solidFill>
                <a:latin typeface="Times New Roman" pitchFamily="18" charset="0"/>
                <a:cs typeface="Times New Roman" pitchFamily="18" charset="0"/>
              </a:rPr>
              <a:t>Hurricane Sandy and other Coarse Deposits</a:t>
            </a:r>
            <a:endParaRPr lang="en-US" sz="4000" dirty="0">
              <a:solidFill>
                <a:prstClr val="black"/>
              </a:solidFill>
              <a:latin typeface="Times New Roman" pitchFamily="18" charset="0"/>
              <a:cs typeface="Times New Roman" pitchFamily="18" charset="0"/>
            </a:endParaRPr>
          </a:p>
        </p:txBody>
      </p:sp>
      <p:sp>
        <p:nvSpPr>
          <p:cNvPr id="2974" name="Rectangle 2973"/>
          <p:cNvSpPr/>
          <p:nvPr/>
        </p:nvSpPr>
        <p:spPr>
          <a:xfrm>
            <a:off x="30449520" y="10896600"/>
            <a:ext cx="8613648" cy="838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extBox 158"/>
          <p:cNvSpPr txBox="1"/>
          <p:nvPr/>
        </p:nvSpPr>
        <p:spPr>
          <a:xfrm>
            <a:off x="12344400" y="10896600"/>
            <a:ext cx="8610600" cy="461665"/>
          </a:xfrm>
          <a:prstGeom prst="rect">
            <a:avLst/>
          </a:prstGeom>
          <a:noFill/>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Wolfe’s Pond</a:t>
            </a:r>
            <a:endParaRPr lang="en-US" sz="2400" dirty="0">
              <a:latin typeface="Times New Roman" panose="02020603050405020304" pitchFamily="18" charset="0"/>
              <a:cs typeface="Times New Roman" panose="02020603050405020304" pitchFamily="18" charset="0"/>
            </a:endParaRPr>
          </a:p>
        </p:txBody>
      </p:sp>
      <p:sp>
        <p:nvSpPr>
          <p:cNvPr id="2412" name="Rectangle 2411"/>
          <p:cNvSpPr/>
          <p:nvPr/>
        </p:nvSpPr>
        <p:spPr>
          <a:xfrm>
            <a:off x="12316968" y="10896600"/>
            <a:ext cx="8613648" cy="838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9" name="Rectangle 13"/>
          <p:cNvSpPr>
            <a:spLocks noChangeArrowheads="1"/>
          </p:cNvSpPr>
          <p:nvPr/>
        </p:nvSpPr>
        <p:spPr bwMode="auto">
          <a:xfrm rot="16200000">
            <a:off x="9759696" y="14526953"/>
            <a:ext cx="5562602"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effectLst/>
                <a:latin typeface="Calibri" panose="020F0502020204030204" pitchFamily="34" charset="0"/>
                <a:cs typeface="Arial" pitchFamily="34" charset="0"/>
              </a:rPr>
              <a:t>Depth (cm)</a:t>
            </a:r>
          </a:p>
        </p:txBody>
      </p:sp>
      <p:sp>
        <p:nvSpPr>
          <p:cNvPr id="2570" name="Line 17"/>
          <p:cNvSpPr>
            <a:spLocks noChangeShapeType="1"/>
          </p:cNvSpPr>
          <p:nvPr/>
        </p:nvSpPr>
        <p:spPr bwMode="auto">
          <a:xfrm>
            <a:off x="13126946" y="11888796"/>
            <a:ext cx="1588" cy="5532438"/>
          </a:xfrm>
          <a:prstGeom prst="line">
            <a:avLst/>
          </a:prstGeom>
          <a:noFill/>
          <a:ln w="12700" cmpd="sng">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grpSp>
        <p:nvGrpSpPr>
          <p:cNvPr id="248" name="Group 247"/>
          <p:cNvGrpSpPr/>
          <p:nvPr/>
        </p:nvGrpSpPr>
        <p:grpSpPr>
          <a:xfrm>
            <a:off x="12750696" y="11774424"/>
            <a:ext cx="312586" cy="5259546"/>
            <a:chOff x="13844928" y="12258555"/>
            <a:chExt cx="312586" cy="5259546"/>
          </a:xfrm>
        </p:grpSpPr>
        <p:sp>
          <p:nvSpPr>
            <p:cNvPr id="2574" name="Rectangle 31"/>
            <p:cNvSpPr>
              <a:spLocks noChangeArrowheads="1"/>
            </p:cNvSpPr>
            <p:nvPr/>
          </p:nvSpPr>
          <p:spPr bwMode="auto">
            <a:xfrm>
              <a:off x="13948116" y="12258555"/>
              <a:ext cx="104196"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effectLst/>
                  <a:latin typeface="Calibri" panose="020F0502020204030204" pitchFamily="34" charset="0"/>
                  <a:cs typeface="Arial" pitchFamily="34" charset="0"/>
                </a:rPr>
                <a:t>0</a:t>
              </a:r>
            </a:p>
          </p:txBody>
        </p:sp>
        <p:sp>
          <p:nvSpPr>
            <p:cNvPr id="2576" name="Rectangle 34"/>
            <p:cNvSpPr>
              <a:spLocks noChangeArrowheads="1"/>
            </p:cNvSpPr>
            <p:nvPr/>
          </p:nvSpPr>
          <p:spPr bwMode="auto">
            <a:xfrm>
              <a:off x="13897316" y="12814180"/>
              <a:ext cx="208390"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effectLst/>
                  <a:latin typeface="Calibri" panose="020F0502020204030204" pitchFamily="34" charset="0"/>
                  <a:cs typeface="Arial" pitchFamily="34" charset="0"/>
                </a:rPr>
                <a:t>50</a:t>
              </a:r>
            </a:p>
          </p:txBody>
        </p:sp>
        <p:sp>
          <p:nvSpPr>
            <p:cNvPr id="2578" name="Rectangle 37"/>
            <p:cNvSpPr>
              <a:spLocks noChangeArrowheads="1"/>
            </p:cNvSpPr>
            <p:nvPr/>
          </p:nvSpPr>
          <p:spPr bwMode="auto">
            <a:xfrm>
              <a:off x="13844928" y="13371392"/>
              <a:ext cx="312586"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effectLst/>
                  <a:latin typeface="Calibri" panose="020F0502020204030204" pitchFamily="34" charset="0"/>
                  <a:cs typeface="Arial" pitchFamily="34" charset="0"/>
                </a:rPr>
                <a:t>100</a:t>
              </a:r>
            </a:p>
          </p:txBody>
        </p:sp>
        <p:sp>
          <p:nvSpPr>
            <p:cNvPr id="2580" name="Rectangle 40"/>
            <p:cNvSpPr>
              <a:spLocks noChangeArrowheads="1"/>
            </p:cNvSpPr>
            <p:nvPr/>
          </p:nvSpPr>
          <p:spPr bwMode="auto">
            <a:xfrm>
              <a:off x="13844928" y="13927017"/>
              <a:ext cx="312586"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effectLst/>
                  <a:latin typeface="Calibri" panose="020F0502020204030204" pitchFamily="34" charset="0"/>
                  <a:cs typeface="Arial" pitchFamily="34" charset="0"/>
                </a:rPr>
                <a:t>150</a:t>
              </a:r>
            </a:p>
          </p:txBody>
        </p:sp>
        <p:sp>
          <p:nvSpPr>
            <p:cNvPr id="2582" name="Rectangle 43"/>
            <p:cNvSpPr>
              <a:spLocks noChangeArrowheads="1"/>
            </p:cNvSpPr>
            <p:nvPr/>
          </p:nvSpPr>
          <p:spPr bwMode="auto">
            <a:xfrm>
              <a:off x="13844928" y="14482642"/>
              <a:ext cx="312586"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effectLst/>
                  <a:latin typeface="Calibri" panose="020F0502020204030204" pitchFamily="34" charset="0"/>
                  <a:cs typeface="Arial" pitchFamily="34" charset="0"/>
                </a:rPr>
                <a:t>200</a:t>
              </a:r>
            </a:p>
          </p:txBody>
        </p:sp>
        <p:sp>
          <p:nvSpPr>
            <p:cNvPr id="2584" name="Rectangle 46"/>
            <p:cNvSpPr>
              <a:spLocks noChangeArrowheads="1"/>
            </p:cNvSpPr>
            <p:nvPr/>
          </p:nvSpPr>
          <p:spPr bwMode="auto">
            <a:xfrm>
              <a:off x="13844928" y="15046205"/>
              <a:ext cx="312586"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effectLst/>
                  <a:latin typeface="Calibri" panose="020F0502020204030204" pitchFamily="34" charset="0"/>
                  <a:cs typeface="Arial" pitchFamily="34" charset="0"/>
                </a:rPr>
                <a:t>250</a:t>
              </a:r>
            </a:p>
          </p:txBody>
        </p:sp>
        <p:sp>
          <p:nvSpPr>
            <p:cNvPr id="2586" name="Rectangle 49"/>
            <p:cNvSpPr>
              <a:spLocks noChangeArrowheads="1"/>
            </p:cNvSpPr>
            <p:nvPr/>
          </p:nvSpPr>
          <p:spPr bwMode="auto">
            <a:xfrm>
              <a:off x="13844928" y="15603417"/>
              <a:ext cx="312586"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effectLst/>
                  <a:latin typeface="Calibri" panose="020F0502020204030204" pitchFamily="34" charset="0"/>
                  <a:cs typeface="Arial" pitchFamily="34" charset="0"/>
                </a:rPr>
                <a:t>300</a:t>
              </a:r>
            </a:p>
          </p:txBody>
        </p:sp>
        <p:sp>
          <p:nvSpPr>
            <p:cNvPr id="2588" name="Rectangle 52"/>
            <p:cNvSpPr>
              <a:spLocks noChangeArrowheads="1"/>
            </p:cNvSpPr>
            <p:nvPr/>
          </p:nvSpPr>
          <p:spPr bwMode="auto">
            <a:xfrm>
              <a:off x="13844928" y="16159042"/>
              <a:ext cx="312586"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effectLst/>
                  <a:latin typeface="Calibri" panose="020F0502020204030204" pitchFamily="34" charset="0"/>
                  <a:cs typeface="Arial" pitchFamily="34" charset="0"/>
                </a:rPr>
                <a:t>350</a:t>
              </a:r>
            </a:p>
          </p:txBody>
        </p:sp>
        <p:sp>
          <p:nvSpPr>
            <p:cNvPr id="2590" name="Rectangle 55"/>
            <p:cNvSpPr>
              <a:spLocks noChangeArrowheads="1"/>
            </p:cNvSpPr>
            <p:nvPr/>
          </p:nvSpPr>
          <p:spPr bwMode="auto">
            <a:xfrm>
              <a:off x="13844928" y="16714667"/>
              <a:ext cx="312586"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effectLst/>
                  <a:latin typeface="Calibri" panose="020F0502020204030204" pitchFamily="34" charset="0"/>
                  <a:cs typeface="Arial" pitchFamily="34" charset="0"/>
                </a:rPr>
                <a:t>400</a:t>
              </a:r>
            </a:p>
          </p:txBody>
        </p:sp>
        <p:sp>
          <p:nvSpPr>
            <p:cNvPr id="2592" name="Rectangle 58"/>
            <p:cNvSpPr>
              <a:spLocks noChangeArrowheads="1"/>
            </p:cNvSpPr>
            <p:nvPr/>
          </p:nvSpPr>
          <p:spPr bwMode="auto">
            <a:xfrm>
              <a:off x="13844928" y="17271880"/>
              <a:ext cx="312586"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effectLst/>
                  <a:latin typeface="Calibri" panose="020F0502020204030204" pitchFamily="34" charset="0"/>
                  <a:cs typeface="Arial" pitchFamily="34" charset="0"/>
                </a:rPr>
                <a:t>450</a:t>
              </a:r>
            </a:p>
          </p:txBody>
        </p:sp>
      </p:grpSp>
      <p:sp>
        <p:nvSpPr>
          <p:cNvPr id="2599" name="Rectangle 13"/>
          <p:cNvSpPr>
            <a:spLocks noChangeArrowheads="1"/>
          </p:cNvSpPr>
          <p:nvPr/>
        </p:nvSpPr>
        <p:spPr bwMode="auto">
          <a:xfrm>
            <a:off x="13075920" y="11292840"/>
            <a:ext cx="914400" cy="5539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800" dirty="0" smtClean="0">
                <a:latin typeface="Calibri" panose="020F0502020204030204" pitchFamily="34" charset="0"/>
                <a:cs typeface="Arial" pitchFamily="34" charset="0"/>
              </a:rPr>
              <a:t>WP2</a:t>
            </a:r>
          </a:p>
          <a:p>
            <a:pPr marL="0" marR="0" lvl="0" indent="0" algn="ctr" defTabSz="914400" rtl="0" eaLnBrk="1" fontAlgn="base" latinLnBrk="0" hangingPunct="1">
              <a:lnSpc>
                <a:spcPct val="100000"/>
              </a:lnSpc>
              <a:spcBef>
                <a:spcPct val="0"/>
              </a:spcBef>
              <a:spcAft>
                <a:spcPct val="0"/>
              </a:spcAft>
              <a:buClrTx/>
              <a:buSzTx/>
              <a:buFontTx/>
              <a:buNone/>
              <a:tabLst/>
            </a:pPr>
            <a:r>
              <a:rPr lang="en-US" sz="1800" dirty="0" smtClean="0">
                <a:latin typeface="Calibri" panose="020F0502020204030204" pitchFamily="34" charset="0"/>
                <a:cs typeface="Arial" pitchFamily="34" charset="0"/>
              </a:rPr>
              <a:t>Photo</a:t>
            </a:r>
            <a:endParaRPr kumimoji="0" lang="en-US" sz="1800" b="0" i="0" u="none" strike="noStrike" cap="none" normalizeH="0" baseline="0" dirty="0" smtClean="0">
              <a:ln>
                <a:noFill/>
              </a:ln>
              <a:effectLst/>
              <a:latin typeface="Calibri" panose="020F0502020204030204" pitchFamily="34" charset="0"/>
              <a:cs typeface="Arial" pitchFamily="34" charset="0"/>
            </a:endParaRPr>
          </a:p>
        </p:txBody>
      </p:sp>
      <p:pic>
        <p:nvPicPr>
          <p:cNvPr id="2620" name="Picture 2619" descr="IM001_01_R.tif"/>
          <p:cNvPicPr preferRelativeResize="0">
            <a:picLocks/>
          </p:cNvPicPr>
          <p:nvPr/>
        </p:nvPicPr>
        <p:blipFill rotWithShape="1">
          <a:blip r:embed="rId11" cstate="print">
            <a:extLst>
              <a:ext uri="{28A0092B-C50C-407E-A947-70E740481C1C}">
                <a14:useLocalDpi xmlns:a14="http://schemas.microsoft.com/office/drawing/2010/main"/>
              </a:ext>
            </a:extLst>
          </a:blip>
          <a:srcRect t="4640" b="558"/>
          <a:stretch/>
        </p:blipFill>
        <p:spPr>
          <a:xfrm>
            <a:off x="15544800" y="12661392"/>
            <a:ext cx="457200" cy="4656772"/>
          </a:xfrm>
          <a:prstGeom prst="rect">
            <a:avLst/>
          </a:prstGeom>
          <a:ln>
            <a:solidFill>
              <a:schemeClr val="tx1"/>
            </a:solidFill>
          </a:ln>
        </p:spPr>
      </p:pic>
      <p:pic>
        <p:nvPicPr>
          <p:cNvPr id="2621" name="Picture 2620" descr="WP2_D1.tif"/>
          <p:cNvPicPr preferRelativeResize="0">
            <a:picLocks/>
          </p:cNvPicPr>
          <p:nvPr/>
        </p:nvPicPr>
        <p:blipFill rotWithShape="1">
          <a:blip r:embed="rId12" cstate="print">
            <a:extLst>
              <a:ext uri="{28A0092B-C50C-407E-A947-70E740481C1C}">
                <a14:useLocalDpi xmlns:a14="http://schemas.microsoft.com/office/drawing/2010/main"/>
              </a:ext>
            </a:extLst>
          </a:blip>
          <a:srcRect/>
          <a:stretch/>
        </p:blipFill>
        <p:spPr>
          <a:xfrm rot="16200000">
            <a:off x="14126919" y="14763624"/>
            <a:ext cx="4664562" cy="457200"/>
          </a:xfrm>
          <a:prstGeom prst="rect">
            <a:avLst/>
          </a:prstGeom>
          <a:ln>
            <a:solidFill>
              <a:schemeClr val="tx1"/>
            </a:solidFill>
          </a:ln>
        </p:spPr>
      </p:pic>
      <p:sp>
        <p:nvSpPr>
          <p:cNvPr id="2604" name="TextBox 2603"/>
          <p:cNvSpPr txBox="1"/>
          <p:nvPr/>
        </p:nvSpPr>
        <p:spPr>
          <a:xfrm>
            <a:off x="16764000" y="12950952"/>
            <a:ext cx="906017" cy="923330"/>
          </a:xfrm>
          <a:prstGeom prst="rect">
            <a:avLst/>
          </a:prstGeom>
          <a:noFill/>
        </p:spPr>
        <p:txBody>
          <a:bodyPr wrap="none" rtlCol="0">
            <a:spAutoFit/>
          </a:bodyPr>
          <a:lstStyle/>
          <a:p>
            <a:r>
              <a:rPr lang="en-US" sz="1800" dirty="0" err="1" smtClean="0"/>
              <a:t>Hur</a:t>
            </a:r>
            <a:r>
              <a:rPr lang="en-US" sz="1800" dirty="0" smtClean="0"/>
              <a:t>. </a:t>
            </a:r>
          </a:p>
          <a:p>
            <a:r>
              <a:rPr lang="en-US" sz="1800" dirty="0" smtClean="0"/>
              <a:t>Sandy</a:t>
            </a:r>
          </a:p>
          <a:p>
            <a:r>
              <a:rPr lang="en-US" sz="1800" dirty="0" smtClean="0"/>
              <a:t>Deposit</a:t>
            </a:r>
          </a:p>
        </p:txBody>
      </p:sp>
      <p:cxnSp>
        <p:nvCxnSpPr>
          <p:cNvPr id="2605" name="Straight Arrow Connector 2604"/>
          <p:cNvCxnSpPr/>
          <p:nvPr/>
        </p:nvCxnSpPr>
        <p:spPr>
          <a:xfrm flipH="1" flipV="1">
            <a:off x="16764000" y="12722352"/>
            <a:ext cx="355940" cy="228599"/>
          </a:xfrm>
          <a:prstGeom prst="straightConnector1">
            <a:avLst/>
          </a:prstGeom>
          <a:ln>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29" name="Straight Connector 228"/>
          <p:cNvCxnSpPr/>
          <p:nvPr/>
        </p:nvCxnSpPr>
        <p:spPr>
          <a:xfrm>
            <a:off x="13124688" y="11893296"/>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65" name="Straight Connector 2764"/>
          <p:cNvCxnSpPr/>
          <p:nvPr/>
        </p:nvCxnSpPr>
        <p:spPr>
          <a:xfrm>
            <a:off x="13124688" y="12441936"/>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66" name="Straight Connector 2765"/>
          <p:cNvCxnSpPr/>
          <p:nvPr/>
        </p:nvCxnSpPr>
        <p:spPr>
          <a:xfrm>
            <a:off x="13124688" y="12999720"/>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67" name="Straight Connector 2766"/>
          <p:cNvCxnSpPr/>
          <p:nvPr/>
        </p:nvCxnSpPr>
        <p:spPr>
          <a:xfrm>
            <a:off x="13124688" y="13557504"/>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68" name="Straight Connector 2767"/>
          <p:cNvCxnSpPr/>
          <p:nvPr/>
        </p:nvCxnSpPr>
        <p:spPr>
          <a:xfrm>
            <a:off x="13124688" y="14115288"/>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69" name="Straight Connector 2768"/>
          <p:cNvCxnSpPr/>
          <p:nvPr/>
        </p:nvCxnSpPr>
        <p:spPr>
          <a:xfrm>
            <a:off x="13124688" y="14682216"/>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70" name="Straight Connector 2769"/>
          <p:cNvCxnSpPr/>
          <p:nvPr/>
        </p:nvCxnSpPr>
        <p:spPr>
          <a:xfrm>
            <a:off x="13124688" y="15230856"/>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71" name="Straight Connector 2770"/>
          <p:cNvCxnSpPr/>
          <p:nvPr/>
        </p:nvCxnSpPr>
        <p:spPr>
          <a:xfrm>
            <a:off x="13124688" y="15788640"/>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72" name="Straight Connector 2771"/>
          <p:cNvCxnSpPr/>
          <p:nvPr/>
        </p:nvCxnSpPr>
        <p:spPr>
          <a:xfrm>
            <a:off x="13124688" y="16346424"/>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73" name="Straight Connector 2772"/>
          <p:cNvCxnSpPr/>
          <p:nvPr/>
        </p:nvCxnSpPr>
        <p:spPr>
          <a:xfrm>
            <a:off x="13124688" y="16904208"/>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49" name="Group 248"/>
          <p:cNvGrpSpPr/>
          <p:nvPr/>
        </p:nvGrpSpPr>
        <p:grpSpPr>
          <a:xfrm>
            <a:off x="15108901" y="12542520"/>
            <a:ext cx="236858" cy="4891768"/>
            <a:chOff x="16857553" y="13035255"/>
            <a:chExt cx="236858" cy="4891768"/>
          </a:xfrm>
        </p:grpSpPr>
        <p:sp>
          <p:nvSpPr>
            <p:cNvPr id="2625" name="Rectangle 31"/>
            <p:cNvSpPr>
              <a:spLocks noChangeArrowheads="1"/>
            </p:cNvSpPr>
            <p:nvPr/>
          </p:nvSpPr>
          <p:spPr bwMode="auto">
            <a:xfrm>
              <a:off x="16922340" y="13035255"/>
              <a:ext cx="104196"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effectLst/>
                  <a:latin typeface="Calibri" panose="020F0502020204030204" pitchFamily="34" charset="0"/>
                  <a:cs typeface="Arial" pitchFamily="34" charset="0"/>
                </a:rPr>
                <a:t>0</a:t>
              </a:r>
            </a:p>
          </p:txBody>
        </p:sp>
        <p:sp>
          <p:nvSpPr>
            <p:cNvPr id="2627" name="Rectangle 34"/>
            <p:cNvSpPr>
              <a:spLocks noChangeArrowheads="1"/>
            </p:cNvSpPr>
            <p:nvPr/>
          </p:nvSpPr>
          <p:spPr bwMode="auto">
            <a:xfrm>
              <a:off x="16857553" y="17680802"/>
              <a:ext cx="208390"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effectLst/>
                  <a:latin typeface="Calibri" panose="020F0502020204030204" pitchFamily="34" charset="0"/>
                  <a:cs typeface="Arial" pitchFamily="34" charset="0"/>
                </a:rPr>
                <a:t>50</a:t>
              </a:r>
            </a:p>
          </p:txBody>
        </p:sp>
        <p:sp>
          <p:nvSpPr>
            <p:cNvPr id="2612" name="Rectangle 34"/>
            <p:cNvSpPr>
              <a:spLocks noChangeArrowheads="1"/>
            </p:cNvSpPr>
            <p:nvPr/>
          </p:nvSpPr>
          <p:spPr bwMode="auto">
            <a:xfrm>
              <a:off x="16872438" y="13966348"/>
              <a:ext cx="208390"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dirty="0">
                  <a:latin typeface="Calibri" panose="020F0502020204030204" pitchFamily="34" charset="0"/>
                  <a:cs typeface="Arial" pitchFamily="34" charset="0"/>
                </a:rPr>
                <a:t>1</a:t>
              </a:r>
              <a:r>
                <a:rPr kumimoji="0" lang="en-US" sz="1600" b="0" i="0" u="none" strike="noStrike" cap="none" normalizeH="0" baseline="0" dirty="0" smtClean="0">
                  <a:ln>
                    <a:noFill/>
                  </a:ln>
                  <a:effectLst/>
                  <a:latin typeface="Calibri" panose="020F0502020204030204" pitchFamily="34" charset="0"/>
                  <a:cs typeface="Arial" pitchFamily="34" charset="0"/>
                </a:rPr>
                <a:t>0</a:t>
              </a:r>
            </a:p>
          </p:txBody>
        </p:sp>
        <p:sp>
          <p:nvSpPr>
            <p:cNvPr id="2613" name="Rectangle 34"/>
            <p:cNvSpPr>
              <a:spLocks noChangeArrowheads="1"/>
            </p:cNvSpPr>
            <p:nvPr/>
          </p:nvSpPr>
          <p:spPr bwMode="auto">
            <a:xfrm>
              <a:off x="16879229" y="14895355"/>
              <a:ext cx="208390"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dirty="0" smtClean="0">
                  <a:latin typeface="Calibri" panose="020F0502020204030204" pitchFamily="34" charset="0"/>
                  <a:cs typeface="Arial" pitchFamily="34" charset="0"/>
                </a:rPr>
                <a:t>2</a:t>
              </a:r>
              <a:r>
                <a:rPr kumimoji="0" lang="en-US" sz="1600" b="0" i="0" u="none" strike="noStrike" cap="none" normalizeH="0" baseline="0" dirty="0" smtClean="0">
                  <a:ln>
                    <a:noFill/>
                  </a:ln>
                  <a:effectLst/>
                  <a:latin typeface="Calibri" panose="020F0502020204030204" pitchFamily="34" charset="0"/>
                  <a:cs typeface="Arial" pitchFamily="34" charset="0"/>
                </a:rPr>
                <a:t>0</a:t>
              </a:r>
            </a:p>
          </p:txBody>
        </p:sp>
        <p:sp>
          <p:nvSpPr>
            <p:cNvPr id="2614" name="Rectangle 34"/>
            <p:cNvSpPr>
              <a:spLocks noChangeArrowheads="1"/>
            </p:cNvSpPr>
            <p:nvPr/>
          </p:nvSpPr>
          <p:spPr bwMode="auto">
            <a:xfrm>
              <a:off x="16886021" y="15824361"/>
              <a:ext cx="208390"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dirty="0">
                  <a:latin typeface="Calibri" panose="020F0502020204030204" pitchFamily="34" charset="0"/>
                  <a:cs typeface="Arial" pitchFamily="34" charset="0"/>
                </a:rPr>
                <a:t>3</a:t>
              </a:r>
              <a:r>
                <a:rPr kumimoji="0" lang="en-US" sz="1600" b="0" i="0" u="none" strike="noStrike" cap="none" normalizeH="0" baseline="0" dirty="0" smtClean="0">
                  <a:ln>
                    <a:noFill/>
                  </a:ln>
                  <a:effectLst/>
                  <a:latin typeface="Calibri" panose="020F0502020204030204" pitchFamily="34" charset="0"/>
                  <a:cs typeface="Arial" pitchFamily="34" charset="0"/>
                </a:rPr>
                <a:t>0</a:t>
              </a:r>
            </a:p>
          </p:txBody>
        </p:sp>
        <p:sp>
          <p:nvSpPr>
            <p:cNvPr id="2615" name="Rectangle 34"/>
            <p:cNvSpPr>
              <a:spLocks noChangeArrowheads="1"/>
            </p:cNvSpPr>
            <p:nvPr/>
          </p:nvSpPr>
          <p:spPr bwMode="auto">
            <a:xfrm>
              <a:off x="16876634" y="16761457"/>
              <a:ext cx="208390"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dirty="0" smtClean="0">
                  <a:latin typeface="Calibri" panose="020F0502020204030204" pitchFamily="34" charset="0"/>
                  <a:cs typeface="Arial" pitchFamily="34" charset="0"/>
                </a:rPr>
                <a:t>4</a:t>
              </a:r>
              <a:r>
                <a:rPr kumimoji="0" lang="en-US" sz="1600" b="0" i="0" u="none" strike="noStrike" cap="none" normalizeH="0" baseline="0" dirty="0" smtClean="0">
                  <a:ln>
                    <a:noFill/>
                  </a:ln>
                  <a:effectLst/>
                  <a:latin typeface="Calibri" panose="020F0502020204030204" pitchFamily="34" charset="0"/>
                  <a:cs typeface="Arial" pitchFamily="34" charset="0"/>
                </a:rPr>
                <a:t>0</a:t>
              </a:r>
            </a:p>
          </p:txBody>
        </p:sp>
      </p:grpSp>
      <p:sp>
        <p:nvSpPr>
          <p:cNvPr id="2616" name="Rectangle 13"/>
          <p:cNvSpPr>
            <a:spLocks noChangeArrowheads="1"/>
          </p:cNvSpPr>
          <p:nvPr/>
        </p:nvSpPr>
        <p:spPr bwMode="auto">
          <a:xfrm rot="16200000">
            <a:off x="12612589" y="14831751"/>
            <a:ext cx="4648200"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effectLst/>
                <a:latin typeface="Calibri" panose="020F0502020204030204" pitchFamily="34" charset="0"/>
                <a:cs typeface="Arial" pitchFamily="34" charset="0"/>
              </a:rPr>
              <a:t>Depth (cm)</a:t>
            </a:r>
          </a:p>
        </p:txBody>
      </p:sp>
      <p:grpSp>
        <p:nvGrpSpPr>
          <p:cNvPr id="3434" name="Group 3433"/>
          <p:cNvGrpSpPr/>
          <p:nvPr/>
        </p:nvGrpSpPr>
        <p:grpSpPr>
          <a:xfrm>
            <a:off x="15374077" y="12670536"/>
            <a:ext cx="91440" cy="4646090"/>
            <a:chOff x="15374077" y="12670536"/>
            <a:chExt cx="91440" cy="4646090"/>
          </a:xfrm>
        </p:grpSpPr>
        <p:sp>
          <p:nvSpPr>
            <p:cNvPr id="2622" name="Line 17"/>
            <p:cNvSpPr>
              <a:spLocks noChangeShapeType="1"/>
            </p:cNvSpPr>
            <p:nvPr/>
          </p:nvSpPr>
          <p:spPr bwMode="auto">
            <a:xfrm>
              <a:off x="15380687" y="12676428"/>
              <a:ext cx="0" cy="4640198"/>
            </a:xfrm>
            <a:prstGeom prst="line">
              <a:avLst/>
            </a:prstGeom>
            <a:noFill/>
            <a:ln w="12700" cmpd="sng">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600">
                <a:latin typeface="Calibri" panose="020F0502020204030204" pitchFamily="34" charset="0"/>
              </a:endParaRPr>
            </a:p>
          </p:txBody>
        </p:sp>
        <p:cxnSp>
          <p:nvCxnSpPr>
            <p:cNvPr id="2779" name="Straight Connector 2778"/>
            <p:cNvCxnSpPr/>
            <p:nvPr/>
          </p:nvCxnSpPr>
          <p:spPr>
            <a:xfrm>
              <a:off x="15374077" y="12670536"/>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80" name="Straight Connector 2779"/>
            <p:cNvCxnSpPr/>
            <p:nvPr/>
          </p:nvCxnSpPr>
          <p:spPr>
            <a:xfrm>
              <a:off x="15374077" y="13594080"/>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81" name="Straight Connector 2780"/>
            <p:cNvCxnSpPr/>
            <p:nvPr/>
          </p:nvCxnSpPr>
          <p:spPr>
            <a:xfrm>
              <a:off x="15374077" y="14517624"/>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82" name="Straight Connector 2781"/>
            <p:cNvCxnSpPr/>
            <p:nvPr/>
          </p:nvCxnSpPr>
          <p:spPr>
            <a:xfrm>
              <a:off x="15374077" y="15441168"/>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83" name="Straight Connector 2782"/>
            <p:cNvCxnSpPr/>
            <p:nvPr/>
          </p:nvCxnSpPr>
          <p:spPr>
            <a:xfrm>
              <a:off x="15374077" y="16373856"/>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84" name="Straight Connector 2783"/>
            <p:cNvCxnSpPr/>
            <p:nvPr/>
          </p:nvCxnSpPr>
          <p:spPr>
            <a:xfrm>
              <a:off x="15374077" y="17315688"/>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62" name="Group 2361"/>
          <p:cNvGrpSpPr/>
          <p:nvPr/>
        </p:nvGrpSpPr>
        <p:grpSpPr>
          <a:xfrm>
            <a:off x="17145003" y="11884152"/>
            <a:ext cx="1238080" cy="5431535"/>
            <a:chOff x="18501362" y="11884152"/>
            <a:chExt cx="2146723" cy="5431535"/>
          </a:xfrm>
        </p:grpSpPr>
        <p:grpSp>
          <p:nvGrpSpPr>
            <p:cNvPr id="239" name="Group 238"/>
            <p:cNvGrpSpPr/>
            <p:nvPr/>
          </p:nvGrpSpPr>
          <p:grpSpPr>
            <a:xfrm>
              <a:off x="18636362" y="12661391"/>
              <a:ext cx="1939708" cy="4654296"/>
              <a:chOff x="18781056" y="12379524"/>
              <a:chExt cx="1434871" cy="512763"/>
            </a:xfrm>
          </p:grpSpPr>
          <p:sp>
            <p:nvSpPr>
              <p:cNvPr id="2643" name="Freeform 123"/>
              <p:cNvSpPr>
                <a:spLocks/>
              </p:cNvSpPr>
              <p:nvPr/>
            </p:nvSpPr>
            <p:spPr bwMode="auto">
              <a:xfrm>
                <a:off x="18865260" y="12379524"/>
                <a:ext cx="483601" cy="82550"/>
              </a:xfrm>
              <a:custGeom>
                <a:avLst/>
                <a:gdLst/>
                <a:ahLst/>
                <a:cxnLst>
                  <a:cxn ang="0">
                    <a:pos x="206" y="0"/>
                  </a:cxn>
                  <a:cxn ang="0">
                    <a:pos x="141" y="0"/>
                  </a:cxn>
                  <a:cxn ang="0">
                    <a:pos x="80" y="0"/>
                  </a:cxn>
                  <a:cxn ang="0">
                    <a:pos x="42" y="5"/>
                  </a:cxn>
                  <a:cxn ang="0">
                    <a:pos x="19" y="5"/>
                  </a:cxn>
                  <a:cxn ang="0">
                    <a:pos x="14" y="5"/>
                  </a:cxn>
                  <a:cxn ang="0">
                    <a:pos x="0" y="5"/>
                  </a:cxn>
                  <a:cxn ang="0">
                    <a:pos x="19" y="10"/>
                  </a:cxn>
                  <a:cxn ang="0">
                    <a:pos x="28" y="10"/>
                  </a:cxn>
                  <a:cxn ang="0">
                    <a:pos x="56" y="10"/>
                  </a:cxn>
                  <a:cxn ang="0">
                    <a:pos x="70" y="10"/>
                  </a:cxn>
                  <a:cxn ang="0">
                    <a:pos x="103" y="14"/>
                  </a:cxn>
                  <a:cxn ang="0">
                    <a:pos x="159" y="14"/>
                  </a:cxn>
                  <a:cxn ang="0">
                    <a:pos x="220" y="14"/>
                  </a:cxn>
                  <a:cxn ang="0">
                    <a:pos x="281" y="14"/>
                  </a:cxn>
                  <a:cxn ang="0">
                    <a:pos x="327" y="14"/>
                  </a:cxn>
                  <a:cxn ang="0">
                    <a:pos x="332" y="19"/>
                  </a:cxn>
                  <a:cxn ang="0">
                    <a:pos x="332" y="19"/>
                  </a:cxn>
                  <a:cxn ang="0">
                    <a:pos x="318" y="19"/>
                  </a:cxn>
                  <a:cxn ang="0">
                    <a:pos x="313" y="19"/>
                  </a:cxn>
                  <a:cxn ang="0">
                    <a:pos x="309" y="24"/>
                  </a:cxn>
                  <a:cxn ang="0">
                    <a:pos x="304" y="24"/>
                  </a:cxn>
                  <a:cxn ang="0">
                    <a:pos x="323" y="28"/>
                  </a:cxn>
                  <a:cxn ang="0">
                    <a:pos x="337" y="28"/>
                  </a:cxn>
                  <a:cxn ang="0">
                    <a:pos x="374" y="28"/>
                  </a:cxn>
                  <a:cxn ang="0">
                    <a:pos x="393" y="28"/>
                  </a:cxn>
                  <a:cxn ang="0">
                    <a:pos x="411" y="33"/>
                  </a:cxn>
                  <a:cxn ang="0">
                    <a:pos x="365" y="33"/>
                  </a:cxn>
                  <a:cxn ang="0">
                    <a:pos x="393" y="33"/>
                  </a:cxn>
                  <a:cxn ang="0">
                    <a:pos x="416" y="33"/>
                  </a:cxn>
                  <a:cxn ang="0">
                    <a:pos x="421" y="38"/>
                  </a:cxn>
                  <a:cxn ang="0">
                    <a:pos x="397" y="38"/>
                  </a:cxn>
                  <a:cxn ang="0">
                    <a:pos x="388" y="38"/>
                  </a:cxn>
                  <a:cxn ang="0">
                    <a:pos x="388" y="42"/>
                  </a:cxn>
                  <a:cxn ang="0">
                    <a:pos x="365" y="42"/>
                  </a:cxn>
                  <a:cxn ang="0">
                    <a:pos x="351" y="42"/>
                  </a:cxn>
                  <a:cxn ang="0">
                    <a:pos x="374" y="47"/>
                  </a:cxn>
                  <a:cxn ang="0">
                    <a:pos x="393" y="47"/>
                  </a:cxn>
                  <a:cxn ang="0">
                    <a:pos x="379" y="47"/>
                  </a:cxn>
                  <a:cxn ang="0">
                    <a:pos x="365" y="52"/>
                  </a:cxn>
                  <a:cxn ang="0">
                    <a:pos x="374" y="52"/>
                  </a:cxn>
                  <a:cxn ang="0">
                    <a:pos x="360" y="52"/>
                  </a:cxn>
                </a:cxnLst>
                <a:rect l="0" t="0" r="r" b="b"/>
                <a:pathLst>
                  <a:path w="425" h="52">
                    <a:moveTo>
                      <a:pt x="229" y="0"/>
                    </a:moveTo>
                    <a:lnTo>
                      <a:pt x="215" y="0"/>
                    </a:lnTo>
                    <a:lnTo>
                      <a:pt x="206" y="0"/>
                    </a:lnTo>
                    <a:lnTo>
                      <a:pt x="183" y="0"/>
                    </a:lnTo>
                    <a:lnTo>
                      <a:pt x="159" y="0"/>
                    </a:lnTo>
                    <a:lnTo>
                      <a:pt x="141" y="0"/>
                    </a:lnTo>
                    <a:lnTo>
                      <a:pt x="117" y="0"/>
                    </a:lnTo>
                    <a:lnTo>
                      <a:pt x="94" y="0"/>
                    </a:lnTo>
                    <a:lnTo>
                      <a:pt x="80" y="0"/>
                    </a:lnTo>
                    <a:lnTo>
                      <a:pt x="66" y="0"/>
                    </a:lnTo>
                    <a:lnTo>
                      <a:pt x="47" y="5"/>
                    </a:lnTo>
                    <a:lnTo>
                      <a:pt x="42" y="5"/>
                    </a:lnTo>
                    <a:lnTo>
                      <a:pt x="28" y="5"/>
                    </a:lnTo>
                    <a:lnTo>
                      <a:pt x="24" y="5"/>
                    </a:lnTo>
                    <a:lnTo>
                      <a:pt x="19" y="5"/>
                    </a:lnTo>
                    <a:lnTo>
                      <a:pt x="14" y="5"/>
                    </a:lnTo>
                    <a:lnTo>
                      <a:pt x="10" y="5"/>
                    </a:lnTo>
                    <a:lnTo>
                      <a:pt x="14" y="5"/>
                    </a:lnTo>
                    <a:lnTo>
                      <a:pt x="10" y="5"/>
                    </a:lnTo>
                    <a:lnTo>
                      <a:pt x="5" y="5"/>
                    </a:lnTo>
                    <a:lnTo>
                      <a:pt x="0" y="5"/>
                    </a:lnTo>
                    <a:lnTo>
                      <a:pt x="10" y="5"/>
                    </a:lnTo>
                    <a:lnTo>
                      <a:pt x="14" y="10"/>
                    </a:lnTo>
                    <a:lnTo>
                      <a:pt x="19" y="10"/>
                    </a:lnTo>
                    <a:lnTo>
                      <a:pt x="24" y="10"/>
                    </a:lnTo>
                    <a:lnTo>
                      <a:pt x="33" y="10"/>
                    </a:lnTo>
                    <a:lnTo>
                      <a:pt x="28" y="10"/>
                    </a:lnTo>
                    <a:lnTo>
                      <a:pt x="38" y="10"/>
                    </a:lnTo>
                    <a:lnTo>
                      <a:pt x="47" y="10"/>
                    </a:lnTo>
                    <a:lnTo>
                      <a:pt x="56" y="10"/>
                    </a:lnTo>
                    <a:lnTo>
                      <a:pt x="61" y="10"/>
                    </a:lnTo>
                    <a:lnTo>
                      <a:pt x="66" y="10"/>
                    </a:lnTo>
                    <a:lnTo>
                      <a:pt x="70" y="10"/>
                    </a:lnTo>
                    <a:lnTo>
                      <a:pt x="80" y="10"/>
                    </a:lnTo>
                    <a:lnTo>
                      <a:pt x="94" y="10"/>
                    </a:lnTo>
                    <a:lnTo>
                      <a:pt x="103" y="14"/>
                    </a:lnTo>
                    <a:lnTo>
                      <a:pt x="122" y="14"/>
                    </a:lnTo>
                    <a:lnTo>
                      <a:pt x="141" y="14"/>
                    </a:lnTo>
                    <a:lnTo>
                      <a:pt x="159" y="14"/>
                    </a:lnTo>
                    <a:lnTo>
                      <a:pt x="178" y="14"/>
                    </a:lnTo>
                    <a:lnTo>
                      <a:pt x="201" y="14"/>
                    </a:lnTo>
                    <a:lnTo>
                      <a:pt x="220" y="14"/>
                    </a:lnTo>
                    <a:lnTo>
                      <a:pt x="243" y="14"/>
                    </a:lnTo>
                    <a:lnTo>
                      <a:pt x="257" y="14"/>
                    </a:lnTo>
                    <a:lnTo>
                      <a:pt x="281" y="14"/>
                    </a:lnTo>
                    <a:lnTo>
                      <a:pt x="309" y="14"/>
                    </a:lnTo>
                    <a:lnTo>
                      <a:pt x="323" y="14"/>
                    </a:lnTo>
                    <a:lnTo>
                      <a:pt x="327" y="14"/>
                    </a:lnTo>
                    <a:lnTo>
                      <a:pt x="332" y="14"/>
                    </a:lnTo>
                    <a:lnTo>
                      <a:pt x="337" y="19"/>
                    </a:lnTo>
                    <a:lnTo>
                      <a:pt x="332" y="19"/>
                    </a:lnTo>
                    <a:lnTo>
                      <a:pt x="337" y="19"/>
                    </a:lnTo>
                    <a:lnTo>
                      <a:pt x="341" y="19"/>
                    </a:lnTo>
                    <a:lnTo>
                      <a:pt x="332" y="19"/>
                    </a:lnTo>
                    <a:lnTo>
                      <a:pt x="318" y="19"/>
                    </a:lnTo>
                    <a:lnTo>
                      <a:pt x="313" y="19"/>
                    </a:lnTo>
                    <a:lnTo>
                      <a:pt x="318" y="19"/>
                    </a:lnTo>
                    <a:lnTo>
                      <a:pt x="323" y="19"/>
                    </a:lnTo>
                    <a:lnTo>
                      <a:pt x="318" y="19"/>
                    </a:lnTo>
                    <a:lnTo>
                      <a:pt x="313" y="19"/>
                    </a:lnTo>
                    <a:lnTo>
                      <a:pt x="309" y="24"/>
                    </a:lnTo>
                    <a:lnTo>
                      <a:pt x="304" y="24"/>
                    </a:lnTo>
                    <a:lnTo>
                      <a:pt x="309" y="24"/>
                    </a:lnTo>
                    <a:lnTo>
                      <a:pt x="304" y="24"/>
                    </a:lnTo>
                    <a:lnTo>
                      <a:pt x="299" y="24"/>
                    </a:lnTo>
                    <a:lnTo>
                      <a:pt x="304" y="24"/>
                    </a:lnTo>
                    <a:lnTo>
                      <a:pt x="309" y="24"/>
                    </a:lnTo>
                    <a:lnTo>
                      <a:pt x="313" y="24"/>
                    </a:lnTo>
                    <a:lnTo>
                      <a:pt x="323" y="28"/>
                    </a:lnTo>
                    <a:lnTo>
                      <a:pt x="327" y="28"/>
                    </a:lnTo>
                    <a:lnTo>
                      <a:pt x="332" y="28"/>
                    </a:lnTo>
                    <a:lnTo>
                      <a:pt x="337" y="28"/>
                    </a:lnTo>
                    <a:lnTo>
                      <a:pt x="332" y="28"/>
                    </a:lnTo>
                    <a:lnTo>
                      <a:pt x="365" y="28"/>
                    </a:lnTo>
                    <a:lnTo>
                      <a:pt x="374" y="28"/>
                    </a:lnTo>
                    <a:lnTo>
                      <a:pt x="379" y="28"/>
                    </a:lnTo>
                    <a:lnTo>
                      <a:pt x="388" y="28"/>
                    </a:lnTo>
                    <a:lnTo>
                      <a:pt x="393" y="28"/>
                    </a:lnTo>
                    <a:lnTo>
                      <a:pt x="397" y="33"/>
                    </a:lnTo>
                    <a:lnTo>
                      <a:pt x="402" y="33"/>
                    </a:lnTo>
                    <a:lnTo>
                      <a:pt x="411" y="33"/>
                    </a:lnTo>
                    <a:lnTo>
                      <a:pt x="383" y="33"/>
                    </a:lnTo>
                    <a:lnTo>
                      <a:pt x="369" y="33"/>
                    </a:lnTo>
                    <a:lnTo>
                      <a:pt x="365" y="33"/>
                    </a:lnTo>
                    <a:lnTo>
                      <a:pt x="374" y="33"/>
                    </a:lnTo>
                    <a:lnTo>
                      <a:pt x="383" y="33"/>
                    </a:lnTo>
                    <a:lnTo>
                      <a:pt x="393" y="33"/>
                    </a:lnTo>
                    <a:lnTo>
                      <a:pt x="407" y="33"/>
                    </a:lnTo>
                    <a:lnTo>
                      <a:pt x="411" y="33"/>
                    </a:lnTo>
                    <a:lnTo>
                      <a:pt x="416" y="33"/>
                    </a:lnTo>
                    <a:lnTo>
                      <a:pt x="421" y="38"/>
                    </a:lnTo>
                    <a:lnTo>
                      <a:pt x="425" y="38"/>
                    </a:lnTo>
                    <a:lnTo>
                      <a:pt x="421" y="38"/>
                    </a:lnTo>
                    <a:lnTo>
                      <a:pt x="411" y="38"/>
                    </a:lnTo>
                    <a:lnTo>
                      <a:pt x="407" y="38"/>
                    </a:lnTo>
                    <a:lnTo>
                      <a:pt x="397" y="38"/>
                    </a:lnTo>
                    <a:lnTo>
                      <a:pt x="388" y="38"/>
                    </a:lnTo>
                    <a:lnTo>
                      <a:pt x="393" y="38"/>
                    </a:lnTo>
                    <a:lnTo>
                      <a:pt x="388" y="38"/>
                    </a:lnTo>
                    <a:lnTo>
                      <a:pt x="397" y="38"/>
                    </a:lnTo>
                    <a:lnTo>
                      <a:pt x="402" y="38"/>
                    </a:lnTo>
                    <a:lnTo>
                      <a:pt x="388" y="42"/>
                    </a:lnTo>
                    <a:lnTo>
                      <a:pt x="383" y="42"/>
                    </a:lnTo>
                    <a:lnTo>
                      <a:pt x="374" y="42"/>
                    </a:lnTo>
                    <a:lnTo>
                      <a:pt x="365" y="42"/>
                    </a:lnTo>
                    <a:lnTo>
                      <a:pt x="355" y="42"/>
                    </a:lnTo>
                    <a:lnTo>
                      <a:pt x="341" y="42"/>
                    </a:lnTo>
                    <a:lnTo>
                      <a:pt x="351" y="42"/>
                    </a:lnTo>
                    <a:lnTo>
                      <a:pt x="360" y="42"/>
                    </a:lnTo>
                    <a:lnTo>
                      <a:pt x="374" y="42"/>
                    </a:lnTo>
                    <a:lnTo>
                      <a:pt x="374" y="47"/>
                    </a:lnTo>
                    <a:lnTo>
                      <a:pt x="383" y="47"/>
                    </a:lnTo>
                    <a:lnTo>
                      <a:pt x="388" y="47"/>
                    </a:lnTo>
                    <a:lnTo>
                      <a:pt x="393" y="47"/>
                    </a:lnTo>
                    <a:lnTo>
                      <a:pt x="379" y="47"/>
                    </a:lnTo>
                    <a:lnTo>
                      <a:pt x="383" y="47"/>
                    </a:lnTo>
                    <a:lnTo>
                      <a:pt x="379" y="47"/>
                    </a:lnTo>
                    <a:lnTo>
                      <a:pt x="365" y="47"/>
                    </a:lnTo>
                    <a:lnTo>
                      <a:pt x="369" y="47"/>
                    </a:lnTo>
                    <a:lnTo>
                      <a:pt x="365" y="52"/>
                    </a:lnTo>
                    <a:lnTo>
                      <a:pt x="374" y="52"/>
                    </a:lnTo>
                    <a:lnTo>
                      <a:pt x="379" y="52"/>
                    </a:lnTo>
                    <a:lnTo>
                      <a:pt x="374" y="52"/>
                    </a:lnTo>
                    <a:lnTo>
                      <a:pt x="369" y="52"/>
                    </a:lnTo>
                    <a:lnTo>
                      <a:pt x="365" y="52"/>
                    </a:lnTo>
                    <a:lnTo>
                      <a:pt x="360" y="52"/>
                    </a:lnTo>
                    <a:lnTo>
                      <a:pt x="369" y="52"/>
                    </a:lnTo>
                    <a:lnTo>
                      <a:pt x="365" y="52"/>
                    </a:lnTo>
                  </a:path>
                </a:pathLst>
              </a:custGeom>
              <a:noFill/>
              <a:ln w="12700" cmpd="sng">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2644" name="Freeform 124"/>
              <p:cNvSpPr>
                <a:spLocks/>
              </p:cNvSpPr>
              <p:nvPr/>
            </p:nvSpPr>
            <p:spPr bwMode="auto">
              <a:xfrm>
                <a:off x="19253277" y="12462074"/>
                <a:ext cx="218473" cy="95250"/>
              </a:xfrm>
              <a:custGeom>
                <a:avLst/>
                <a:gdLst/>
                <a:ahLst/>
                <a:cxnLst>
                  <a:cxn ang="0">
                    <a:pos x="42" y="4"/>
                  </a:cxn>
                  <a:cxn ang="0">
                    <a:pos x="70" y="4"/>
                  </a:cxn>
                  <a:cxn ang="0">
                    <a:pos x="103" y="4"/>
                  </a:cxn>
                  <a:cxn ang="0">
                    <a:pos x="75" y="4"/>
                  </a:cxn>
                  <a:cxn ang="0">
                    <a:pos x="70" y="9"/>
                  </a:cxn>
                  <a:cxn ang="0">
                    <a:pos x="33" y="9"/>
                  </a:cxn>
                  <a:cxn ang="0">
                    <a:pos x="24" y="9"/>
                  </a:cxn>
                  <a:cxn ang="0">
                    <a:pos x="0" y="9"/>
                  </a:cxn>
                  <a:cxn ang="0">
                    <a:pos x="10" y="14"/>
                  </a:cxn>
                  <a:cxn ang="0">
                    <a:pos x="33" y="14"/>
                  </a:cxn>
                  <a:cxn ang="0">
                    <a:pos x="38" y="14"/>
                  </a:cxn>
                  <a:cxn ang="0">
                    <a:pos x="47" y="14"/>
                  </a:cxn>
                  <a:cxn ang="0">
                    <a:pos x="33" y="18"/>
                  </a:cxn>
                  <a:cxn ang="0">
                    <a:pos x="24" y="18"/>
                  </a:cxn>
                  <a:cxn ang="0">
                    <a:pos x="24" y="18"/>
                  </a:cxn>
                  <a:cxn ang="0">
                    <a:pos x="42" y="23"/>
                  </a:cxn>
                  <a:cxn ang="0">
                    <a:pos x="38" y="23"/>
                  </a:cxn>
                  <a:cxn ang="0">
                    <a:pos x="28" y="23"/>
                  </a:cxn>
                  <a:cxn ang="0">
                    <a:pos x="28" y="28"/>
                  </a:cxn>
                  <a:cxn ang="0">
                    <a:pos x="33" y="28"/>
                  </a:cxn>
                  <a:cxn ang="0">
                    <a:pos x="56" y="28"/>
                  </a:cxn>
                  <a:cxn ang="0">
                    <a:pos x="42" y="32"/>
                  </a:cxn>
                  <a:cxn ang="0">
                    <a:pos x="28" y="32"/>
                  </a:cxn>
                  <a:cxn ang="0">
                    <a:pos x="47" y="37"/>
                  </a:cxn>
                  <a:cxn ang="0">
                    <a:pos x="56" y="37"/>
                  </a:cxn>
                  <a:cxn ang="0">
                    <a:pos x="56" y="37"/>
                  </a:cxn>
                  <a:cxn ang="0">
                    <a:pos x="70" y="37"/>
                  </a:cxn>
                  <a:cxn ang="0">
                    <a:pos x="75" y="42"/>
                  </a:cxn>
                  <a:cxn ang="0">
                    <a:pos x="80" y="42"/>
                  </a:cxn>
                  <a:cxn ang="0">
                    <a:pos x="98" y="42"/>
                  </a:cxn>
                  <a:cxn ang="0">
                    <a:pos x="164" y="42"/>
                  </a:cxn>
                  <a:cxn ang="0">
                    <a:pos x="173" y="46"/>
                  </a:cxn>
                  <a:cxn ang="0">
                    <a:pos x="187" y="46"/>
                  </a:cxn>
                  <a:cxn ang="0">
                    <a:pos x="122" y="46"/>
                  </a:cxn>
                  <a:cxn ang="0">
                    <a:pos x="126" y="51"/>
                  </a:cxn>
                  <a:cxn ang="0">
                    <a:pos x="131" y="51"/>
                  </a:cxn>
                  <a:cxn ang="0">
                    <a:pos x="117" y="51"/>
                  </a:cxn>
                  <a:cxn ang="0">
                    <a:pos x="89" y="51"/>
                  </a:cxn>
                  <a:cxn ang="0">
                    <a:pos x="84" y="56"/>
                  </a:cxn>
                  <a:cxn ang="0">
                    <a:pos x="52" y="56"/>
                  </a:cxn>
                  <a:cxn ang="0">
                    <a:pos x="56" y="60"/>
                  </a:cxn>
                  <a:cxn ang="0">
                    <a:pos x="75" y="60"/>
                  </a:cxn>
                </a:cxnLst>
                <a:rect l="0" t="0" r="r" b="b"/>
                <a:pathLst>
                  <a:path w="192" h="60">
                    <a:moveTo>
                      <a:pt x="24" y="0"/>
                    </a:moveTo>
                    <a:lnTo>
                      <a:pt x="28" y="0"/>
                    </a:lnTo>
                    <a:lnTo>
                      <a:pt x="42" y="4"/>
                    </a:lnTo>
                    <a:lnTo>
                      <a:pt x="47" y="4"/>
                    </a:lnTo>
                    <a:lnTo>
                      <a:pt x="61" y="4"/>
                    </a:lnTo>
                    <a:lnTo>
                      <a:pt x="70" y="4"/>
                    </a:lnTo>
                    <a:lnTo>
                      <a:pt x="89" y="4"/>
                    </a:lnTo>
                    <a:lnTo>
                      <a:pt x="108" y="4"/>
                    </a:lnTo>
                    <a:lnTo>
                      <a:pt x="103" y="4"/>
                    </a:lnTo>
                    <a:lnTo>
                      <a:pt x="98" y="4"/>
                    </a:lnTo>
                    <a:lnTo>
                      <a:pt x="94" y="4"/>
                    </a:lnTo>
                    <a:lnTo>
                      <a:pt x="75" y="4"/>
                    </a:lnTo>
                    <a:lnTo>
                      <a:pt x="70" y="4"/>
                    </a:lnTo>
                    <a:lnTo>
                      <a:pt x="75" y="4"/>
                    </a:lnTo>
                    <a:lnTo>
                      <a:pt x="70" y="9"/>
                    </a:lnTo>
                    <a:lnTo>
                      <a:pt x="66" y="9"/>
                    </a:lnTo>
                    <a:lnTo>
                      <a:pt x="52" y="9"/>
                    </a:lnTo>
                    <a:lnTo>
                      <a:pt x="33" y="9"/>
                    </a:lnTo>
                    <a:lnTo>
                      <a:pt x="28" y="9"/>
                    </a:lnTo>
                    <a:lnTo>
                      <a:pt x="19" y="9"/>
                    </a:lnTo>
                    <a:lnTo>
                      <a:pt x="24" y="9"/>
                    </a:lnTo>
                    <a:lnTo>
                      <a:pt x="14" y="9"/>
                    </a:lnTo>
                    <a:lnTo>
                      <a:pt x="5" y="9"/>
                    </a:lnTo>
                    <a:lnTo>
                      <a:pt x="0" y="9"/>
                    </a:lnTo>
                    <a:lnTo>
                      <a:pt x="5" y="9"/>
                    </a:lnTo>
                    <a:lnTo>
                      <a:pt x="0" y="14"/>
                    </a:lnTo>
                    <a:lnTo>
                      <a:pt x="10" y="14"/>
                    </a:lnTo>
                    <a:lnTo>
                      <a:pt x="14" y="14"/>
                    </a:lnTo>
                    <a:lnTo>
                      <a:pt x="24" y="14"/>
                    </a:lnTo>
                    <a:lnTo>
                      <a:pt x="33" y="14"/>
                    </a:lnTo>
                    <a:lnTo>
                      <a:pt x="28" y="14"/>
                    </a:lnTo>
                    <a:lnTo>
                      <a:pt x="33" y="14"/>
                    </a:lnTo>
                    <a:lnTo>
                      <a:pt x="38" y="14"/>
                    </a:lnTo>
                    <a:lnTo>
                      <a:pt x="47" y="14"/>
                    </a:lnTo>
                    <a:lnTo>
                      <a:pt x="42" y="14"/>
                    </a:lnTo>
                    <a:lnTo>
                      <a:pt x="47" y="14"/>
                    </a:lnTo>
                    <a:lnTo>
                      <a:pt x="33" y="18"/>
                    </a:lnTo>
                    <a:lnTo>
                      <a:pt x="38" y="18"/>
                    </a:lnTo>
                    <a:lnTo>
                      <a:pt x="33" y="18"/>
                    </a:lnTo>
                    <a:lnTo>
                      <a:pt x="24" y="18"/>
                    </a:lnTo>
                    <a:lnTo>
                      <a:pt x="19" y="18"/>
                    </a:lnTo>
                    <a:lnTo>
                      <a:pt x="24" y="18"/>
                    </a:lnTo>
                    <a:lnTo>
                      <a:pt x="28" y="18"/>
                    </a:lnTo>
                    <a:lnTo>
                      <a:pt x="19" y="18"/>
                    </a:lnTo>
                    <a:lnTo>
                      <a:pt x="24" y="18"/>
                    </a:lnTo>
                    <a:lnTo>
                      <a:pt x="38" y="23"/>
                    </a:lnTo>
                    <a:lnTo>
                      <a:pt x="47" y="23"/>
                    </a:lnTo>
                    <a:lnTo>
                      <a:pt x="42" y="23"/>
                    </a:lnTo>
                    <a:lnTo>
                      <a:pt x="38" y="23"/>
                    </a:lnTo>
                    <a:lnTo>
                      <a:pt x="42" y="23"/>
                    </a:lnTo>
                    <a:lnTo>
                      <a:pt x="38" y="23"/>
                    </a:lnTo>
                    <a:lnTo>
                      <a:pt x="28" y="23"/>
                    </a:lnTo>
                    <a:lnTo>
                      <a:pt x="24" y="23"/>
                    </a:lnTo>
                    <a:lnTo>
                      <a:pt x="28" y="23"/>
                    </a:lnTo>
                    <a:lnTo>
                      <a:pt x="24" y="28"/>
                    </a:lnTo>
                    <a:lnTo>
                      <a:pt x="19" y="28"/>
                    </a:lnTo>
                    <a:lnTo>
                      <a:pt x="28" y="28"/>
                    </a:lnTo>
                    <a:lnTo>
                      <a:pt x="33" y="28"/>
                    </a:lnTo>
                    <a:lnTo>
                      <a:pt x="28" y="28"/>
                    </a:lnTo>
                    <a:lnTo>
                      <a:pt x="33" y="28"/>
                    </a:lnTo>
                    <a:lnTo>
                      <a:pt x="38" y="28"/>
                    </a:lnTo>
                    <a:lnTo>
                      <a:pt x="47" y="28"/>
                    </a:lnTo>
                    <a:lnTo>
                      <a:pt x="56" y="28"/>
                    </a:lnTo>
                    <a:lnTo>
                      <a:pt x="52" y="32"/>
                    </a:lnTo>
                    <a:lnTo>
                      <a:pt x="47" y="32"/>
                    </a:lnTo>
                    <a:lnTo>
                      <a:pt x="42" y="32"/>
                    </a:lnTo>
                    <a:lnTo>
                      <a:pt x="38" y="32"/>
                    </a:lnTo>
                    <a:lnTo>
                      <a:pt x="33" y="32"/>
                    </a:lnTo>
                    <a:lnTo>
                      <a:pt x="28" y="32"/>
                    </a:lnTo>
                    <a:lnTo>
                      <a:pt x="38" y="32"/>
                    </a:lnTo>
                    <a:lnTo>
                      <a:pt x="42" y="37"/>
                    </a:lnTo>
                    <a:lnTo>
                      <a:pt x="47" y="37"/>
                    </a:lnTo>
                    <a:lnTo>
                      <a:pt x="56" y="37"/>
                    </a:lnTo>
                    <a:lnTo>
                      <a:pt x="52" y="37"/>
                    </a:lnTo>
                    <a:lnTo>
                      <a:pt x="56" y="37"/>
                    </a:lnTo>
                    <a:lnTo>
                      <a:pt x="52" y="37"/>
                    </a:lnTo>
                    <a:lnTo>
                      <a:pt x="66" y="37"/>
                    </a:lnTo>
                    <a:lnTo>
                      <a:pt x="56" y="37"/>
                    </a:lnTo>
                    <a:lnTo>
                      <a:pt x="61" y="37"/>
                    </a:lnTo>
                    <a:lnTo>
                      <a:pt x="66" y="37"/>
                    </a:lnTo>
                    <a:lnTo>
                      <a:pt x="70" y="37"/>
                    </a:lnTo>
                    <a:lnTo>
                      <a:pt x="66" y="37"/>
                    </a:lnTo>
                    <a:lnTo>
                      <a:pt x="70" y="42"/>
                    </a:lnTo>
                    <a:lnTo>
                      <a:pt x="75" y="42"/>
                    </a:lnTo>
                    <a:lnTo>
                      <a:pt x="80" y="42"/>
                    </a:lnTo>
                    <a:lnTo>
                      <a:pt x="70" y="42"/>
                    </a:lnTo>
                    <a:lnTo>
                      <a:pt x="80" y="42"/>
                    </a:lnTo>
                    <a:lnTo>
                      <a:pt x="89" y="42"/>
                    </a:lnTo>
                    <a:lnTo>
                      <a:pt x="94" y="42"/>
                    </a:lnTo>
                    <a:lnTo>
                      <a:pt x="98" y="42"/>
                    </a:lnTo>
                    <a:lnTo>
                      <a:pt x="122" y="42"/>
                    </a:lnTo>
                    <a:lnTo>
                      <a:pt x="145" y="42"/>
                    </a:lnTo>
                    <a:lnTo>
                      <a:pt x="164" y="42"/>
                    </a:lnTo>
                    <a:lnTo>
                      <a:pt x="169" y="46"/>
                    </a:lnTo>
                    <a:lnTo>
                      <a:pt x="164" y="46"/>
                    </a:lnTo>
                    <a:lnTo>
                      <a:pt x="173" y="46"/>
                    </a:lnTo>
                    <a:lnTo>
                      <a:pt x="187" y="46"/>
                    </a:lnTo>
                    <a:lnTo>
                      <a:pt x="192" y="46"/>
                    </a:lnTo>
                    <a:lnTo>
                      <a:pt x="187" y="46"/>
                    </a:lnTo>
                    <a:lnTo>
                      <a:pt x="159" y="46"/>
                    </a:lnTo>
                    <a:lnTo>
                      <a:pt x="140" y="46"/>
                    </a:lnTo>
                    <a:lnTo>
                      <a:pt x="122" y="46"/>
                    </a:lnTo>
                    <a:lnTo>
                      <a:pt x="126" y="46"/>
                    </a:lnTo>
                    <a:lnTo>
                      <a:pt x="131" y="46"/>
                    </a:lnTo>
                    <a:lnTo>
                      <a:pt x="126" y="51"/>
                    </a:lnTo>
                    <a:lnTo>
                      <a:pt x="117" y="51"/>
                    </a:lnTo>
                    <a:lnTo>
                      <a:pt x="126" y="51"/>
                    </a:lnTo>
                    <a:lnTo>
                      <a:pt x="131" y="51"/>
                    </a:lnTo>
                    <a:lnTo>
                      <a:pt x="126" y="51"/>
                    </a:lnTo>
                    <a:lnTo>
                      <a:pt x="122" y="51"/>
                    </a:lnTo>
                    <a:lnTo>
                      <a:pt x="117" y="51"/>
                    </a:lnTo>
                    <a:lnTo>
                      <a:pt x="103" y="51"/>
                    </a:lnTo>
                    <a:lnTo>
                      <a:pt x="98" y="51"/>
                    </a:lnTo>
                    <a:lnTo>
                      <a:pt x="89" y="51"/>
                    </a:lnTo>
                    <a:lnTo>
                      <a:pt x="75" y="51"/>
                    </a:lnTo>
                    <a:lnTo>
                      <a:pt x="80" y="51"/>
                    </a:lnTo>
                    <a:lnTo>
                      <a:pt x="84" y="56"/>
                    </a:lnTo>
                    <a:lnTo>
                      <a:pt x="80" y="56"/>
                    </a:lnTo>
                    <a:lnTo>
                      <a:pt x="70" y="56"/>
                    </a:lnTo>
                    <a:lnTo>
                      <a:pt x="52" y="56"/>
                    </a:lnTo>
                    <a:lnTo>
                      <a:pt x="42" y="56"/>
                    </a:lnTo>
                    <a:lnTo>
                      <a:pt x="47" y="56"/>
                    </a:lnTo>
                    <a:lnTo>
                      <a:pt x="56" y="60"/>
                    </a:lnTo>
                    <a:lnTo>
                      <a:pt x="61" y="60"/>
                    </a:lnTo>
                    <a:lnTo>
                      <a:pt x="70" y="60"/>
                    </a:lnTo>
                    <a:lnTo>
                      <a:pt x="75" y="60"/>
                    </a:lnTo>
                    <a:lnTo>
                      <a:pt x="84" y="60"/>
                    </a:lnTo>
                    <a:lnTo>
                      <a:pt x="80" y="60"/>
                    </a:lnTo>
                  </a:path>
                </a:pathLst>
              </a:custGeom>
              <a:noFill/>
              <a:ln w="12700" cmpd="sng">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2645" name="Freeform 125"/>
              <p:cNvSpPr>
                <a:spLocks/>
              </p:cNvSpPr>
              <p:nvPr/>
            </p:nvSpPr>
            <p:spPr bwMode="auto">
              <a:xfrm>
                <a:off x="19322689" y="12557324"/>
                <a:ext cx="292436" cy="88900"/>
              </a:xfrm>
              <a:custGeom>
                <a:avLst/>
                <a:gdLst/>
                <a:ahLst/>
                <a:cxnLst>
                  <a:cxn ang="0">
                    <a:pos x="23" y="0"/>
                  </a:cxn>
                  <a:cxn ang="0">
                    <a:pos x="37" y="5"/>
                  </a:cxn>
                  <a:cxn ang="0">
                    <a:pos x="42" y="5"/>
                  </a:cxn>
                  <a:cxn ang="0">
                    <a:pos x="23" y="5"/>
                  </a:cxn>
                  <a:cxn ang="0">
                    <a:pos x="23" y="10"/>
                  </a:cxn>
                  <a:cxn ang="0">
                    <a:pos x="42" y="10"/>
                  </a:cxn>
                  <a:cxn ang="0">
                    <a:pos x="37" y="14"/>
                  </a:cxn>
                  <a:cxn ang="0">
                    <a:pos x="42" y="14"/>
                  </a:cxn>
                  <a:cxn ang="0">
                    <a:pos x="37" y="14"/>
                  </a:cxn>
                  <a:cxn ang="0">
                    <a:pos x="33" y="14"/>
                  </a:cxn>
                  <a:cxn ang="0">
                    <a:pos x="28" y="19"/>
                  </a:cxn>
                  <a:cxn ang="0">
                    <a:pos x="51" y="19"/>
                  </a:cxn>
                  <a:cxn ang="0">
                    <a:pos x="56" y="19"/>
                  </a:cxn>
                  <a:cxn ang="0">
                    <a:pos x="61" y="24"/>
                  </a:cxn>
                  <a:cxn ang="0">
                    <a:pos x="47" y="24"/>
                  </a:cxn>
                  <a:cxn ang="0">
                    <a:pos x="51" y="24"/>
                  </a:cxn>
                  <a:cxn ang="0">
                    <a:pos x="47" y="28"/>
                  </a:cxn>
                  <a:cxn ang="0">
                    <a:pos x="28" y="28"/>
                  </a:cxn>
                  <a:cxn ang="0">
                    <a:pos x="33" y="28"/>
                  </a:cxn>
                  <a:cxn ang="0">
                    <a:pos x="47" y="28"/>
                  </a:cxn>
                  <a:cxn ang="0">
                    <a:pos x="56" y="33"/>
                  </a:cxn>
                  <a:cxn ang="0">
                    <a:pos x="33" y="33"/>
                  </a:cxn>
                  <a:cxn ang="0">
                    <a:pos x="70" y="33"/>
                  </a:cxn>
                  <a:cxn ang="0">
                    <a:pos x="75" y="33"/>
                  </a:cxn>
                  <a:cxn ang="0">
                    <a:pos x="98" y="38"/>
                  </a:cxn>
                  <a:cxn ang="0">
                    <a:pos x="65" y="38"/>
                  </a:cxn>
                  <a:cxn ang="0">
                    <a:pos x="51" y="38"/>
                  </a:cxn>
                  <a:cxn ang="0">
                    <a:pos x="28" y="38"/>
                  </a:cxn>
                  <a:cxn ang="0">
                    <a:pos x="37" y="42"/>
                  </a:cxn>
                  <a:cxn ang="0">
                    <a:pos x="33" y="42"/>
                  </a:cxn>
                  <a:cxn ang="0">
                    <a:pos x="28" y="42"/>
                  </a:cxn>
                  <a:cxn ang="0">
                    <a:pos x="5" y="42"/>
                  </a:cxn>
                  <a:cxn ang="0">
                    <a:pos x="9" y="47"/>
                  </a:cxn>
                  <a:cxn ang="0">
                    <a:pos x="5" y="47"/>
                  </a:cxn>
                  <a:cxn ang="0">
                    <a:pos x="23" y="47"/>
                  </a:cxn>
                  <a:cxn ang="0">
                    <a:pos x="75" y="52"/>
                  </a:cxn>
                  <a:cxn ang="0">
                    <a:pos x="164" y="52"/>
                  </a:cxn>
                  <a:cxn ang="0">
                    <a:pos x="220" y="52"/>
                  </a:cxn>
                  <a:cxn ang="0">
                    <a:pos x="168" y="52"/>
                  </a:cxn>
                  <a:cxn ang="0">
                    <a:pos x="131" y="56"/>
                  </a:cxn>
                  <a:cxn ang="0">
                    <a:pos x="98" y="56"/>
                  </a:cxn>
                  <a:cxn ang="0">
                    <a:pos x="168" y="56"/>
                  </a:cxn>
                </a:cxnLst>
                <a:rect l="0" t="0" r="r" b="b"/>
                <a:pathLst>
                  <a:path w="257" h="56">
                    <a:moveTo>
                      <a:pt x="19" y="0"/>
                    </a:moveTo>
                    <a:lnTo>
                      <a:pt x="14" y="0"/>
                    </a:lnTo>
                    <a:lnTo>
                      <a:pt x="23" y="0"/>
                    </a:lnTo>
                    <a:lnTo>
                      <a:pt x="37" y="5"/>
                    </a:lnTo>
                    <a:lnTo>
                      <a:pt x="33" y="5"/>
                    </a:lnTo>
                    <a:lnTo>
                      <a:pt x="37" y="5"/>
                    </a:lnTo>
                    <a:lnTo>
                      <a:pt x="33" y="5"/>
                    </a:lnTo>
                    <a:lnTo>
                      <a:pt x="37" y="5"/>
                    </a:lnTo>
                    <a:lnTo>
                      <a:pt x="42" y="5"/>
                    </a:lnTo>
                    <a:lnTo>
                      <a:pt x="37" y="5"/>
                    </a:lnTo>
                    <a:lnTo>
                      <a:pt x="28" y="5"/>
                    </a:lnTo>
                    <a:lnTo>
                      <a:pt x="23" y="5"/>
                    </a:lnTo>
                    <a:lnTo>
                      <a:pt x="14" y="5"/>
                    </a:lnTo>
                    <a:lnTo>
                      <a:pt x="19" y="10"/>
                    </a:lnTo>
                    <a:lnTo>
                      <a:pt x="23" y="10"/>
                    </a:lnTo>
                    <a:lnTo>
                      <a:pt x="28" y="10"/>
                    </a:lnTo>
                    <a:lnTo>
                      <a:pt x="37" y="10"/>
                    </a:lnTo>
                    <a:lnTo>
                      <a:pt x="42" y="10"/>
                    </a:lnTo>
                    <a:lnTo>
                      <a:pt x="37" y="10"/>
                    </a:lnTo>
                    <a:lnTo>
                      <a:pt x="33" y="10"/>
                    </a:lnTo>
                    <a:lnTo>
                      <a:pt x="37" y="14"/>
                    </a:lnTo>
                    <a:lnTo>
                      <a:pt x="33" y="14"/>
                    </a:lnTo>
                    <a:lnTo>
                      <a:pt x="37" y="14"/>
                    </a:lnTo>
                    <a:lnTo>
                      <a:pt x="42" y="14"/>
                    </a:lnTo>
                    <a:lnTo>
                      <a:pt x="47" y="14"/>
                    </a:lnTo>
                    <a:lnTo>
                      <a:pt x="42" y="14"/>
                    </a:lnTo>
                    <a:lnTo>
                      <a:pt x="37" y="14"/>
                    </a:lnTo>
                    <a:lnTo>
                      <a:pt x="33" y="14"/>
                    </a:lnTo>
                    <a:lnTo>
                      <a:pt x="28" y="14"/>
                    </a:lnTo>
                    <a:lnTo>
                      <a:pt x="33" y="14"/>
                    </a:lnTo>
                    <a:lnTo>
                      <a:pt x="28" y="19"/>
                    </a:lnTo>
                    <a:lnTo>
                      <a:pt x="23" y="19"/>
                    </a:lnTo>
                    <a:lnTo>
                      <a:pt x="28" y="19"/>
                    </a:lnTo>
                    <a:lnTo>
                      <a:pt x="37" y="19"/>
                    </a:lnTo>
                    <a:lnTo>
                      <a:pt x="42" y="19"/>
                    </a:lnTo>
                    <a:lnTo>
                      <a:pt x="51" y="19"/>
                    </a:lnTo>
                    <a:lnTo>
                      <a:pt x="47" y="19"/>
                    </a:lnTo>
                    <a:lnTo>
                      <a:pt x="51" y="19"/>
                    </a:lnTo>
                    <a:lnTo>
                      <a:pt x="56" y="19"/>
                    </a:lnTo>
                    <a:lnTo>
                      <a:pt x="51" y="19"/>
                    </a:lnTo>
                    <a:lnTo>
                      <a:pt x="56" y="19"/>
                    </a:lnTo>
                    <a:lnTo>
                      <a:pt x="61" y="24"/>
                    </a:lnTo>
                    <a:lnTo>
                      <a:pt x="56" y="24"/>
                    </a:lnTo>
                    <a:lnTo>
                      <a:pt x="51" y="24"/>
                    </a:lnTo>
                    <a:lnTo>
                      <a:pt x="47" y="24"/>
                    </a:lnTo>
                    <a:lnTo>
                      <a:pt x="61" y="24"/>
                    </a:lnTo>
                    <a:lnTo>
                      <a:pt x="56" y="24"/>
                    </a:lnTo>
                    <a:lnTo>
                      <a:pt x="51" y="24"/>
                    </a:lnTo>
                    <a:lnTo>
                      <a:pt x="47" y="24"/>
                    </a:lnTo>
                    <a:lnTo>
                      <a:pt x="42" y="24"/>
                    </a:lnTo>
                    <a:lnTo>
                      <a:pt x="47" y="28"/>
                    </a:lnTo>
                    <a:lnTo>
                      <a:pt x="37" y="28"/>
                    </a:lnTo>
                    <a:lnTo>
                      <a:pt x="33" y="28"/>
                    </a:lnTo>
                    <a:lnTo>
                      <a:pt x="28" y="28"/>
                    </a:lnTo>
                    <a:lnTo>
                      <a:pt x="33" y="28"/>
                    </a:lnTo>
                    <a:lnTo>
                      <a:pt x="37" y="28"/>
                    </a:lnTo>
                    <a:lnTo>
                      <a:pt x="33" y="28"/>
                    </a:lnTo>
                    <a:lnTo>
                      <a:pt x="47" y="28"/>
                    </a:lnTo>
                    <a:lnTo>
                      <a:pt x="51" y="28"/>
                    </a:lnTo>
                    <a:lnTo>
                      <a:pt x="47" y="28"/>
                    </a:lnTo>
                    <a:lnTo>
                      <a:pt x="51" y="28"/>
                    </a:lnTo>
                    <a:lnTo>
                      <a:pt x="47" y="33"/>
                    </a:lnTo>
                    <a:lnTo>
                      <a:pt x="56" y="33"/>
                    </a:lnTo>
                    <a:lnTo>
                      <a:pt x="51" y="33"/>
                    </a:lnTo>
                    <a:lnTo>
                      <a:pt x="37" y="33"/>
                    </a:lnTo>
                    <a:lnTo>
                      <a:pt x="33" y="33"/>
                    </a:lnTo>
                    <a:lnTo>
                      <a:pt x="51" y="33"/>
                    </a:lnTo>
                    <a:lnTo>
                      <a:pt x="61" y="33"/>
                    </a:lnTo>
                    <a:lnTo>
                      <a:pt x="70" y="33"/>
                    </a:lnTo>
                    <a:lnTo>
                      <a:pt x="75" y="33"/>
                    </a:lnTo>
                    <a:lnTo>
                      <a:pt x="79" y="33"/>
                    </a:lnTo>
                    <a:lnTo>
                      <a:pt x="75" y="33"/>
                    </a:lnTo>
                    <a:lnTo>
                      <a:pt x="79" y="33"/>
                    </a:lnTo>
                    <a:lnTo>
                      <a:pt x="89" y="38"/>
                    </a:lnTo>
                    <a:lnTo>
                      <a:pt x="98" y="38"/>
                    </a:lnTo>
                    <a:lnTo>
                      <a:pt x="94" y="38"/>
                    </a:lnTo>
                    <a:lnTo>
                      <a:pt x="75" y="38"/>
                    </a:lnTo>
                    <a:lnTo>
                      <a:pt x="65" y="38"/>
                    </a:lnTo>
                    <a:lnTo>
                      <a:pt x="56" y="38"/>
                    </a:lnTo>
                    <a:lnTo>
                      <a:pt x="47" y="38"/>
                    </a:lnTo>
                    <a:lnTo>
                      <a:pt x="51" y="38"/>
                    </a:lnTo>
                    <a:lnTo>
                      <a:pt x="42" y="38"/>
                    </a:lnTo>
                    <a:lnTo>
                      <a:pt x="33" y="38"/>
                    </a:lnTo>
                    <a:lnTo>
                      <a:pt x="28" y="38"/>
                    </a:lnTo>
                    <a:lnTo>
                      <a:pt x="23" y="38"/>
                    </a:lnTo>
                    <a:lnTo>
                      <a:pt x="33" y="38"/>
                    </a:lnTo>
                    <a:lnTo>
                      <a:pt x="37" y="42"/>
                    </a:lnTo>
                    <a:lnTo>
                      <a:pt x="33" y="42"/>
                    </a:lnTo>
                    <a:lnTo>
                      <a:pt x="37" y="42"/>
                    </a:lnTo>
                    <a:lnTo>
                      <a:pt x="33" y="42"/>
                    </a:lnTo>
                    <a:lnTo>
                      <a:pt x="37" y="42"/>
                    </a:lnTo>
                    <a:lnTo>
                      <a:pt x="33" y="42"/>
                    </a:lnTo>
                    <a:lnTo>
                      <a:pt x="28" y="42"/>
                    </a:lnTo>
                    <a:lnTo>
                      <a:pt x="23" y="42"/>
                    </a:lnTo>
                    <a:lnTo>
                      <a:pt x="14" y="42"/>
                    </a:lnTo>
                    <a:lnTo>
                      <a:pt x="5" y="42"/>
                    </a:lnTo>
                    <a:lnTo>
                      <a:pt x="0" y="47"/>
                    </a:lnTo>
                    <a:lnTo>
                      <a:pt x="5" y="47"/>
                    </a:lnTo>
                    <a:lnTo>
                      <a:pt x="9" y="47"/>
                    </a:lnTo>
                    <a:lnTo>
                      <a:pt x="5" y="47"/>
                    </a:lnTo>
                    <a:lnTo>
                      <a:pt x="0" y="47"/>
                    </a:lnTo>
                    <a:lnTo>
                      <a:pt x="5" y="47"/>
                    </a:lnTo>
                    <a:lnTo>
                      <a:pt x="9" y="47"/>
                    </a:lnTo>
                    <a:lnTo>
                      <a:pt x="14" y="47"/>
                    </a:lnTo>
                    <a:lnTo>
                      <a:pt x="23" y="47"/>
                    </a:lnTo>
                    <a:lnTo>
                      <a:pt x="28" y="47"/>
                    </a:lnTo>
                    <a:lnTo>
                      <a:pt x="47" y="52"/>
                    </a:lnTo>
                    <a:lnTo>
                      <a:pt x="75" y="52"/>
                    </a:lnTo>
                    <a:lnTo>
                      <a:pt x="98" y="52"/>
                    </a:lnTo>
                    <a:lnTo>
                      <a:pt x="126" y="52"/>
                    </a:lnTo>
                    <a:lnTo>
                      <a:pt x="164" y="52"/>
                    </a:lnTo>
                    <a:lnTo>
                      <a:pt x="196" y="52"/>
                    </a:lnTo>
                    <a:lnTo>
                      <a:pt x="215" y="52"/>
                    </a:lnTo>
                    <a:lnTo>
                      <a:pt x="220" y="52"/>
                    </a:lnTo>
                    <a:lnTo>
                      <a:pt x="210" y="52"/>
                    </a:lnTo>
                    <a:lnTo>
                      <a:pt x="187" y="52"/>
                    </a:lnTo>
                    <a:lnTo>
                      <a:pt x="168" y="52"/>
                    </a:lnTo>
                    <a:lnTo>
                      <a:pt x="145" y="52"/>
                    </a:lnTo>
                    <a:lnTo>
                      <a:pt x="140" y="52"/>
                    </a:lnTo>
                    <a:lnTo>
                      <a:pt x="131" y="56"/>
                    </a:lnTo>
                    <a:lnTo>
                      <a:pt x="117" y="56"/>
                    </a:lnTo>
                    <a:lnTo>
                      <a:pt x="94" y="56"/>
                    </a:lnTo>
                    <a:lnTo>
                      <a:pt x="98" y="56"/>
                    </a:lnTo>
                    <a:lnTo>
                      <a:pt x="112" y="56"/>
                    </a:lnTo>
                    <a:lnTo>
                      <a:pt x="136" y="56"/>
                    </a:lnTo>
                    <a:lnTo>
                      <a:pt x="168" y="56"/>
                    </a:lnTo>
                    <a:lnTo>
                      <a:pt x="196" y="56"/>
                    </a:lnTo>
                    <a:lnTo>
                      <a:pt x="257" y="56"/>
                    </a:lnTo>
                  </a:path>
                </a:pathLst>
              </a:custGeom>
              <a:noFill/>
              <a:ln w="12700" cmpd="sng">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2646" name="Freeform 126"/>
              <p:cNvSpPr>
                <a:spLocks/>
              </p:cNvSpPr>
              <p:nvPr/>
            </p:nvSpPr>
            <p:spPr bwMode="auto">
              <a:xfrm>
                <a:off x="18781056" y="12646224"/>
                <a:ext cx="1434871" cy="104775"/>
              </a:xfrm>
              <a:custGeom>
                <a:avLst/>
                <a:gdLst/>
                <a:ahLst/>
                <a:cxnLst>
                  <a:cxn ang="0">
                    <a:pos x="850" y="0"/>
                  </a:cxn>
                  <a:cxn ang="0">
                    <a:pos x="1013" y="0"/>
                  </a:cxn>
                  <a:cxn ang="0">
                    <a:pos x="1158" y="5"/>
                  </a:cxn>
                  <a:cxn ang="0">
                    <a:pos x="1209" y="5"/>
                  </a:cxn>
                  <a:cxn ang="0">
                    <a:pos x="1237" y="5"/>
                  </a:cxn>
                  <a:cxn ang="0">
                    <a:pos x="1261" y="5"/>
                  </a:cxn>
                  <a:cxn ang="0">
                    <a:pos x="1209" y="10"/>
                  </a:cxn>
                  <a:cxn ang="0">
                    <a:pos x="1097" y="10"/>
                  </a:cxn>
                  <a:cxn ang="0">
                    <a:pos x="1027" y="10"/>
                  </a:cxn>
                  <a:cxn ang="0">
                    <a:pos x="915" y="10"/>
                  </a:cxn>
                  <a:cxn ang="0">
                    <a:pos x="845" y="15"/>
                  </a:cxn>
                  <a:cxn ang="0">
                    <a:pos x="747" y="15"/>
                  </a:cxn>
                  <a:cxn ang="0">
                    <a:pos x="705" y="15"/>
                  </a:cxn>
                  <a:cxn ang="0">
                    <a:pos x="700" y="15"/>
                  </a:cxn>
                  <a:cxn ang="0">
                    <a:pos x="668" y="19"/>
                  </a:cxn>
                  <a:cxn ang="0">
                    <a:pos x="518" y="19"/>
                  </a:cxn>
                  <a:cxn ang="0">
                    <a:pos x="345" y="19"/>
                  </a:cxn>
                  <a:cxn ang="0">
                    <a:pos x="191" y="19"/>
                  </a:cxn>
                  <a:cxn ang="0">
                    <a:pos x="88" y="24"/>
                  </a:cxn>
                  <a:cxn ang="0">
                    <a:pos x="70" y="24"/>
                  </a:cxn>
                  <a:cxn ang="0">
                    <a:pos x="46" y="24"/>
                  </a:cxn>
                  <a:cxn ang="0">
                    <a:pos x="32" y="24"/>
                  </a:cxn>
                  <a:cxn ang="0">
                    <a:pos x="18" y="29"/>
                  </a:cxn>
                  <a:cxn ang="0">
                    <a:pos x="14" y="29"/>
                  </a:cxn>
                  <a:cxn ang="0">
                    <a:pos x="18" y="33"/>
                  </a:cxn>
                  <a:cxn ang="0">
                    <a:pos x="4" y="33"/>
                  </a:cxn>
                  <a:cxn ang="0">
                    <a:pos x="18" y="33"/>
                  </a:cxn>
                  <a:cxn ang="0">
                    <a:pos x="14" y="38"/>
                  </a:cxn>
                  <a:cxn ang="0">
                    <a:pos x="23" y="38"/>
                  </a:cxn>
                  <a:cxn ang="0">
                    <a:pos x="28" y="43"/>
                  </a:cxn>
                  <a:cxn ang="0">
                    <a:pos x="42" y="43"/>
                  </a:cxn>
                  <a:cxn ang="0">
                    <a:pos x="37" y="47"/>
                  </a:cxn>
                  <a:cxn ang="0">
                    <a:pos x="23" y="47"/>
                  </a:cxn>
                  <a:cxn ang="0">
                    <a:pos x="4" y="47"/>
                  </a:cxn>
                  <a:cxn ang="0">
                    <a:pos x="9" y="52"/>
                  </a:cxn>
                  <a:cxn ang="0">
                    <a:pos x="32" y="52"/>
                  </a:cxn>
                  <a:cxn ang="0">
                    <a:pos x="46" y="52"/>
                  </a:cxn>
                  <a:cxn ang="0">
                    <a:pos x="37" y="57"/>
                  </a:cxn>
                  <a:cxn ang="0">
                    <a:pos x="37" y="57"/>
                  </a:cxn>
                  <a:cxn ang="0">
                    <a:pos x="23" y="57"/>
                  </a:cxn>
                  <a:cxn ang="0">
                    <a:pos x="28" y="61"/>
                  </a:cxn>
                  <a:cxn ang="0">
                    <a:pos x="32" y="66"/>
                  </a:cxn>
                </a:cxnLst>
                <a:rect l="0" t="0" r="r" b="b"/>
                <a:pathLst>
                  <a:path w="1261" h="66">
                    <a:moveTo>
                      <a:pt x="733" y="0"/>
                    </a:moveTo>
                    <a:lnTo>
                      <a:pt x="794" y="0"/>
                    </a:lnTo>
                    <a:lnTo>
                      <a:pt x="850" y="0"/>
                    </a:lnTo>
                    <a:lnTo>
                      <a:pt x="906" y="0"/>
                    </a:lnTo>
                    <a:lnTo>
                      <a:pt x="971" y="0"/>
                    </a:lnTo>
                    <a:lnTo>
                      <a:pt x="1013" y="0"/>
                    </a:lnTo>
                    <a:lnTo>
                      <a:pt x="1060" y="5"/>
                    </a:lnTo>
                    <a:lnTo>
                      <a:pt x="1121" y="5"/>
                    </a:lnTo>
                    <a:lnTo>
                      <a:pt x="1158" y="5"/>
                    </a:lnTo>
                    <a:lnTo>
                      <a:pt x="1195" y="5"/>
                    </a:lnTo>
                    <a:lnTo>
                      <a:pt x="1205" y="5"/>
                    </a:lnTo>
                    <a:lnTo>
                      <a:pt x="1209" y="5"/>
                    </a:lnTo>
                    <a:lnTo>
                      <a:pt x="1219" y="5"/>
                    </a:lnTo>
                    <a:lnTo>
                      <a:pt x="1223" y="5"/>
                    </a:lnTo>
                    <a:lnTo>
                      <a:pt x="1237" y="5"/>
                    </a:lnTo>
                    <a:lnTo>
                      <a:pt x="1256" y="5"/>
                    </a:lnTo>
                    <a:lnTo>
                      <a:pt x="1251" y="5"/>
                    </a:lnTo>
                    <a:lnTo>
                      <a:pt x="1261" y="5"/>
                    </a:lnTo>
                    <a:lnTo>
                      <a:pt x="1261" y="10"/>
                    </a:lnTo>
                    <a:lnTo>
                      <a:pt x="1242" y="10"/>
                    </a:lnTo>
                    <a:lnTo>
                      <a:pt x="1209" y="10"/>
                    </a:lnTo>
                    <a:lnTo>
                      <a:pt x="1181" y="10"/>
                    </a:lnTo>
                    <a:lnTo>
                      <a:pt x="1139" y="10"/>
                    </a:lnTo>
                    <a:lnTo>
                      <a:pt x="1097" y="10"/>
                    </a:lnTo>
                    <a:lnTo>
                      <a:pt x="1079" y="10"/>
                    </a:lnTo>
                    <a:lnTo>
                      <a:pt x="1051" y="10"/>
                    </a:lnTo>
                    <a:lnTo>
                      <a:pt x="1027" y="10"/>
                    </a:lnTo>
                    <a:lnTo>
                      <a:pt x="976" y="10"/>
                    </a:lnTo>
                    <a:lnTo>
                      <a:pt x="943" y="10"/>
                    </a:lnTo>
                    <a:lnTo>
                      <a:pt x="915" y="10"/>
                    </a:lnTo>
                    <a:lnTo>
                      <a:pt x="887" y="10"/>
                    </a:lnTo>
                    <a:lnTo>
                      <a:pt x="868" y="15"/>
                    </a:lnTo>
                    <a:lnTo>
                      <a:pt x="845" y="15"/>
                    </a:lnTo>
                    <a:lnTo>
                      <a:pt x="822" y="15"/>
                    </a:lnTo>
                    <a:lnTo>
                      <a:pt x="784" y="15"/>
                    </a:lnTo>
                    <a:lnTo>
                      <a:pt x="747" y="15"/>
                    </a:lnTo>
                    <a:lnTo>
                      <a:pt x="714" y="15"/>
                    </a:lnTo>
                    <a:lnTo>
                      <a:pt x="710" y="15"/>
                    </a:lnTo>
                    <a:lnTo>
                      <a:pt x="705" y="15"/>
                    </a:lnTo>
                    <a:lnTo>
                      <a:pt x="714" y="15"/>
                    </a:lnTo>
                    <a:lnTo>
                      <a:pt x="705" y="15"/>
                    </a:lnTo>
                    <a:lnTo>
                      <a:pt x="700" y="15"/>
                    </a:lnTo>
                    <a:lnTo>
                      <a:pt x="686" y="19"/>
                    </a:lnTo>
                    <a:lnTo>
                      <a:pt x="672" y="19"/>
                    </a:lnTo>
                    <a:lnTo>
                      <a:pt x="668" y="19"/>
                    </a:lnTo>
                    <a:lnTo>
                      <a:pt x="635" y="19"/>
                    </a:lnTo>
                    <a:lnTo>
                      <a:pt x="584" y="19"/>
                    </a:lnTo>
                    <a:lnTo>
                      <a:pt x="518" y="19"/>
                    </a:lnTo>
                    <a:lnTo>
                      <a:pt x="467" y="19"/>
                    </a:lnTo>
                    <a:lnTo>
                      <a:pt x="406" y="19"/>
                    </a:lnTo>
                    <a:lnTo>
                      <a:pt x="345" y="19"/>
                    </a:lnTo>
                    <a:lnTo>
                      <a:pt x="289" y="19"/>
                    </a:lnTo>
                    <a:lnTo>
                      <a:pt x="238" y="19"/>
                    </a:lnTo>
                    <a:lnTo>
                      <a:pt x="191" y="19"/>
                    </a:lnTo>
                    <a:lnTo>
                      <a:pt x="135" y="19"/>
                    </a:lnTo>
                    <a:lnTo>
                      <a:pt x="107" y="19"/>
                    </a:lnTo>
                    <a:lnTo>
                      <a:pt x="88" y="24"/>
                    </a:lnTo>
                    <a:lnTo>
                      <a:pt x="79" y="24"/>
                    </a:lnTo>
                    <a:lnTo>
                      <a:pt x="74" y="24"/>
                    </a:lnTo>
                    <a:lnTo>
                      <a:pt x="70" y="24"/>
                    </a:lnTo>
                    <a:lnTo>
                      <a:pt x="65" y="24"/>
                    </a:lnTo>
                    <a:lnTo>
                      <a:pt x="56" y="24"/>
                    </a:lnTo>
                    <a:lnTo>
                      <a:pt x="46" y="24"/>
                    </a:lnTo>
                    <a:lnTo>
                      <a:pt x="42" y="24"/>
                    </a:lnTo>
                    <a:lnTo>
                      <a:pt x="37" y="24"/>
                    </a:lnTo>
                    <a:lnTo>
                      <a:pt x="32" y="24"/>
                    </a:lnTo>
                    <a:lnTo>
                      <a:pt x="28" y="24"/>
                    </a:lnTo>
                    <a:lnTo>
                      <a:pt x="23" y="29"/>
                    </a:lnTo>
                    <a:lnTo>
                      <a:pt x="18" y="29"/>
                    </a:lnTo>
                    <a:lnTo>
                      <a:pt x="23" y="29"/>
                    </a:lnTo>
                    <a:lnTo>
                      <a:pt x="18" y="29"/>
                    </a:lnTo>
                    <a:lnTo>
                      <a:pt x="14" y="29"/>
                    </a:lnTo>
                    <a:lnTo>
                      <a:pt x="18" y="29"/>
                    </a:lnTo>
                    <a:lnTo>
                      <a:pt x="14" y="33"/>
                    </a:lnTo>
                    <a:lnTo>
                      <a:pt x="18" y="33"/>
                    </a:lnTo>
                    <a:lnTo>
                      <a:pt x="14" y="33"/>
                    </a:lnTo>
                    <a:lnTo>
                      <a:pt x="9" y="33"/>
                    </a:lnTo>
                    <a:lnTo>
                      <a:pt x="4" y="33"/>
                    </a:lnTo>
                    <a:lnTo>
                      <a:pt x="9" y="33"/>
                    </a:lnTo>
                    <a:lnTo>
                      <a:pt x="14" y="33"/>
                    </a:lnTo>
                    <a:lnTo>
                      <a:pt x="18" y="33"/>
                    </a:lnTo>
                    <a:lnTo>
                      <a:pt x="14" y="33"/>
                    </a:lnTo>
                    <a:lnTo>
                      <a:pt x="9" y="33"/>
                    </a:lnTo>
                    <a:lnTo>
                      <a:pt x="14" y="38"/>
                    </a:lnTo>
                    <a:lnTo>
                      <a:pt x="18" y="38"/>
                    </a:lnTo>
                    <a:lnTo>
                      <a:pt x="14" y="38"/>
                    </a:lnTo>
                    <a:lnTo>
                      <a:pt x="23" y="38"/>
                    </a:lnTo>
                    <a:lnTo>
                      <a:pt x="28" y="38"/>
                    </a:lnTo>
                    <a:lnTo>
                      <a:pt x="32" y="43"/>
                    </a:lnTo>
                    <a:lnTo>
                      <a:pt x="28" y="43"/>
                    </a:lnTo>
                    <a:lnTo>
                      <a:pt x="32" y="43"/>
                    </a:lnTo>
                    <a:lnTo>
                      <a:pt x="37" y="43"/>
                    </a:lnTo>
                    <a:lnTo>
                      <a:pt x="42" y="43"/>
                    </a:lnTo>
                    <a:lnTo>
                      <a:pt x="46" y="43"/>
                    </a:lnTo>
                    <a:lnTo>
                      <a:pt x="42" y="47"/>
                    </a:lnTo>
                    <a:lnTo>
                      <a:pt x="37" y="47"/>
                    </a:lnTo>
                    <a:lnTo>
                      <a:pt x="32" y="47"/>
                    </a:lnTo>
                    <a:lnTo>
                      <a:pt x="28" y="47"/>
                    </a:lnTo>
                    <a:lnTo>
                      <a:pt x="23" y="47"/>
                    </a:lnTo>
                    <a:lnTo>
                      <a:pt x="14" y="47"/>
                    </a:lnTo>
                    <a:lnTo>
                      <a:pt x="9" y="47"/>
                    </a:lnTo>
                    <a:lnTo>
                      <a:pt x="4" y="47"/>
                    </a:lnTo>
                    <a:lnTo>
                      <a:pt x="0" y="47"/>
                    </a:lnTo>
                    <a:lnTo>
                      <a:pt x="4" y="52"/>
                    </a:lnTo>
                    <a:lnTo>
                      <a:pt x="9" y="52"/>
                    </a:lnTo>
                    <a:lnTo>
                      <a:pt x="18" y="52"/>
                    </a:lnTo>
                    <a:lnTo>
                      <a:pt x="28" y="52"/>
                    </a:lnTo>
                    <a:lnTo>
                      <a:pt x="32" y="52"/>
                    </a:lnTo>
                    <a:lnTo>
                      <a:pt x="37" y="52"/>
                    </a:lnTo>
                    <a:lnTo>
                      <a:pt x="42" y="52"/>
                    </a:lnTo>
                    <a:lnTo>
                      <a:pt x="46" y="52"/>
                    </a:lnTo>
                    <a:lnTo>
                      <a:pt x="42" y="52"/>
                    </a:lnTo>
                    <a:lnTo>
                      <a:pt x="46" y="52"/>
                    </a:lnTo>
                    <a:lnTo>
                      <a:pt x="37" y="57"/>
                    </a:lnTo>
                    <a:lnTo>
                      <a:pt x="46" y="57"/>
                    </a:lnTo>
                    <a:lnTo>
                      <a:pt x="42" y="57"/>
                    </a:lnTo>
                    <a:lnTo>
                      <a:pt x="37" y="57"/>
                    </a:lnTo>
                    <a:lnTo>
                      <a:pt x="32" y="57"/>
                    </a:lnTo>
                    <a:lnTo>
                      <a:pt x="28" y="57"/>
                    </a:lnTo>
                    <a:lnTo>
                      <a:pt x="23" y="57"/>
                    </a:lnTo>
                    <a:lnTo>
                      <a:pt x="18" y="61"/>
                    </a:lnTo>
                    <a:lnTo>
                      <a:pt x="23" y="61"/>
                    </a:lnTo>
                    <a:lnTo>
                      <a:pt x="28" y="61"/>
                    </a:lnTo>
                    <a:lnTo>
                      <a:pt x="32" y="61"/>
                    </a:lnTo>
                    <a:lnTo>
                      <a:pt x="37" y="66"/>
                    </a:lnTo>
                    <a:lnTo>
                      <a:pt x="32" y="66"/>
                    </a:lnTo>
                    <a:lnTo>
                      <a:pt x="28" y="66"/>
                    </a:lnTo>
                    <a:lnTo>
                      <a:pt x="32" y="66"/>
                    </a:lnTo>
                  </a:path>
                </a:pathLst>
              </a:custGeom>
              <a:noFill/>
              <a:ln w="12700" cmpd="sng">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2647" name="Freeform 127"/>
              <p:cNvSpPr>
                <a:spLocks/>
              </p:cNvSpPr>
              <p:nvPr/>
            </p:nvSpPr>
            <p:spPr bwMode="auto">
              <a:xfrm>
                <a:off x="18781056" y="12750999"/>
                <a:ext cx="52343" cy="141288"/>
              </a:xfrm>
              <a:custGeom>
                <a:avLst/>
                <a:gdLst/>
                <a:ahLst/>
                <a:cxnLst>
                  <a:cxn ang="0">
                    <a:pos x="23" y="0"/>
                  </a:cxn>
                  <a:cxn ang="0">
                    <a:pos x="28" y="5"/>
                  </a:cxn>
                  <a:cxn ang="0">
                    <a:pos x="42" y="5"/>
                  </a:cxn>
                  <a:cxn ang="0">
                    <a:pos x="32" y="5"/>
                  </a:cxn>
                  <a:cxn ang="0">
                    <a:pos x="18" y="9"/>
                  </a:cxn>
                  <a:cxn ang="0">
                    <a:pos x="14" y="14"/>
                  </a:cxn>
                  <a:cxn ang="0">
                    <a:pos x="9" y="14"/>
                  </a:cxn>
                  <a:cxn ang="0">
                    <a:pos x="14" y="14"/>
                  </a:cxn>
                  <a:cxn ang="0">
                    <a:pos x="28" y="14"/>
                  </a:cxn>
                  <a:cxn ang="0">
                    <a:pos x="32" y="19"/>
                  </a:cxn>
                  <a:cxn ang="0">
                    <a:pos x="37" y="19"/>
                  </a:cxn>
                  <a:cxn ang="0">
                    <a:pos x="28" y="19"/>
                  </a:cxn>
                  <a:cxn ang="0">
                    <a:pos x="14" y="23"/>
                  </a:cxn>
                  <a:cxn ang="0">
                    <a:pos x="9" y="23"/>
                  </a:cxn>
                  <a:cxn ang="0">
                    <a:pos x="4" y="23"/>
                  </a:cxn>
                  <a:cxn ang="0">
                    <a:pos x="18" y="28"/>
                  </a:cxn>
                  <a:cxn ang="0">
                    <a:pos x="23" y="33"/>
                  </a:cxn>
                  <a:cxn ang="0">
                    <a:pos x="4" y="33"/>
                  </a:cxn>
                  <a:cxn ang="0">
                    <a:pos x="14" y="37"/>
                  </a:cxn>
                  <a:cxn ang="0">
                    <a:pos x="18" y="37"/>
                  </a:cxn>
                  <a:cxn ang="0">
                    <a:pos x="23" y="37"/>
                  </a:cxn>
                  <a:cxn ang="0">
                    <a:pos x="18" y="42"/>
                  </a:cxn>
                  <a:cxn ang="0">
                    <a:pos x="18" y="47"/>
                  </a:cxn>
                  <a:cxn ang="0">
                    <a:pos x="23" y="47"/>
                  </a:cxn>
                  <a:cxn ang="0">
                    <a:pos x="28" y="51"/>
                  </a:cxn>
                  <a:cxn ang="0">
                    <a:pos x="32" y="51"/>
                  </a:cxn>
                  <a:cxn ang="0">
                    <a:pos x="28" y="56"/>
                  </a:cxn>
                  <a:cxn ang="0">
                    <a:pos x="23" y="56"/>
                  </a:cxn>
                  <a:cxn ang="0">
                    <a:pos x="28" y="56"/>
                  </a:cxn>
                  <a:cxn ang="0">
                    <a:pos x="46" y="61"/>
                  </a:cxn>
                  <a:cxn ang="0">
                    <a:pos x="32" y="61"/>
                  </a:cxn>
                  <a:cxn ang="0">
                    <a:pos x="18" y="65"/>
                  </a:cxn>
                  <a:cxn ang="0">
                    <a:pos x="23" y="65"/>
                  </a:cxn>
                  <a:cxn ang="0">
                    <a:pos x="18" y="70"/>
                  </a:cxn>
                  <a:cxn ang="0">
                    <a:pos x="14" y="70"/>
                  </a:cxn>
                  <a:cxn ang="0">
                    <a:pos x="0" y="75"/>
                  </a:cxn>
                  <a:cxn ang="0">
                    <a:pos x="4" y="79"/>
                  </a:cxn>
                  <a:cxn ang="0">
                    <a:pos x="9" y="79"/>
                  </a:cxn>
                  <a:cxn ang="0">
                    <a:pos x="18" y="79"/>
                  </a:cxn>
                  <a:cxn ang="0">
                    <a:pos x="32" y="84"/>
                  </a:cxn>
                  <a:cxn ang="0">
                    <a:pos x="28" y="89"/>
                  </a:cxn>
                  <a:cxn ang="0">
                    <a:pos x="14" y="89"/>
                  </a:cxn>
                </a:cxnLst>
                <a:rect l="0" t="0" r="r" b="b"/>
                <a:pathLst>
                  <a:path w="46" h="89">
                    <a:moveTo>
                      <a:pt x="32" y="0"/>
                    </a:moveTo>
                    <a:lnTo>
                      <a:pt x="28" y="0"/>
                    </a:lnTo>
                    <a:lnTo>
                      <a:pt x="23" y="0"/>
                    </a:lnTo>
                    <a:lnTo>
                      <a:pt x="18" y="5"/>
                    </a:lnTo>
                    <a:lnTo>
                      <a:pt x="23" y="5"/>
                    </a:lnTo>
                    <a:lnTo>
                      <a:pt x="28" y="5"/>
                    </a:lnTo>
                    <a:lnTo>
                      <a:pt x="32" y="5"/>
                    </a:lnTo>
                    <a:lnTo>
                      <a:pt x="37" y="5"/>
                    </a:lnTo>
                    <a:lnTo>
                      <a:pt x="42" y="5"/>
                    </a:lnTo>
                    <a:lnTo>
                      <a:pt x="46" y="5"/>
                    </a:lnTo>
                    <a:lnTo>
                      <a:pt x="42" y="5"/>
                    </a:lnTo>
                    <a:lnTo>
                      <a:pt x="32" y="5"/>
                    </a:lnTo>
                    <a:lnTo>
                      <a:pt x="28" y="9"/>
                    </a:lnTo>
                    <a:lnTo>
                      <a:pt x="23" y="9"/>
                    </a:lnTo>
                    <a:lnTo>
                      <a:pt x="18" y="9"/>
                    </a:lnTo>
                    <a:lnTo>
                      <a:pt x="23" y="9"/>
                    </a:lnTo>
                    <a:lnTo>
                      <a:pt x="18" y="9"/>
                    </a:lnTo>
                    <a:lnTo>
                      <a:pt x="14" y="14"/>
                    </a:lnTo>
                    <a:lnTo>
                      <a:pt x="9" y="14"/>
                    </a:lnTo>
                    <a:lnTo>
                      <a:pt x="4" y="14"/>
                    </a:lnTo>
                    <a:lnTo>
                      <a:pt x="9" y="14"/>
                    </a:lnTo>
                    <a:lnTo>
                      <a:pt x="14" y="14"/>
                    </a:lnTo>
                    <a:lnTo>
                      <a:pt x="9" y="14"/>
                    </a:lnTo>
                    <a:lnTo>
                      <a:pt x="14" y="14"/>
                    </a:lnTo>
                    <a:lnTo>
                      <a:pt x="18" y="14"/>
                    </a:lnTo>
                    <a:lnTo>
                      <a:pt x="23" y="14"/>
                    </a:lnTo>
                    <a:lnTo>
                      <a:pt x="28" y="14"/>
                    </a:lnTo>
                    <a:lnTo>
                      <a:pt x="23" y="19"/>
                    </a:lnTo>
                    <a:lnTo>
                      <a:pt x="28" y="19"/>
                    </a:lnTo>
                    <a:lnTo>
                      <a:pt x="32" y="19"/>
                    </a:lnTo>
                    <a:lnTo>
                      <a:pt x="37" y="19"/>
                    </a:lnTo>
                    <a:lnTo>
                      <a:pt x="32" y="19"/>
                    </a:lnTo>
                    <a:lnTo>
                      <a:pt x="37" y="19"/>
                    </a:lnTo>
                    <a:lnTo>
                      <a:pt x="42" y="19"/>
                    </a:lnTo>
                    <a:lnTo>
                      <a:pt x="37" y="19"/>
                    </a:lnTo>
                    <a:lnTo>
                      <a:pt x="28" y="19"/>
                    </a:lnTo>
                    <a:lnTo>
                      <a:pt x="23" y="23"/>
                    </a:lnTo>
                    <a:lnTo>
                      <a:pt x="18" y="23"/>
                    </a:lnTo>
                    <a:lnTo>
                      <a:pt x="14" y="23"/>
                    </a:lnTo>
                    <a:lnTo>
                      <a:pt x="9" y="23"/>
                    </a:lnTo>
                    <a:lnTo>
                      <a:pt x="14" y="23"/>
                    </a:lnTo>
                    <a:lnTo>
                      <a:pt x="9" y="23"/>
                    </a:lnTo>
                    <a:lnTo>
                      <a:pt x="14" y="23"/>
                    </a:lnTo>
                    <a:lnTo>
                      <a:pt x="9" y="23"/>
                    </a:lnTo>
                    <a:lnTo>
                      <a:pt x="4" y="23"/>
                    </a:lnTo>
                    <a:lnTo>
                      <a:pt x="9" y="23"/>
                    </a:lnTo>
                    <a:lnTo>
                      <a:pt x="14" y="23"/>
                    </a:lnTo>
                    <a:lnTo>
                      <a:pt x="18" y="28"/>
                    </a:lnTo>
                    <a:lnTo>
                      <a:pt x="14" y="28"/>
                    </a:lnTo>
                    <a:lnTo>
                      <a:pt x="18" y="28"/>
                    </a:lnTo>
                    <a:lnTo>
                      <a:pt x="23" y="33"/>
                    </a:lnTo>
                    <a:lnTo>
                      <a:pt x="18" y="33"/>
                    </a:lnTo>
                    <a:lnTo>
                      <a:pt x="14" y="33"/>
                    </a:lnTo>
                    <a:lnTo>
                      <a:pt x="4" y="33"/>
                    </a:lnTo>
                    <a:lnTo>
                      <a:pt x="0" y="33"/>
                    </a:lnTo>
                    <a:lnTo>
                      <a:pt x="9" y="33"/>
                    </a:lnTo>
                    <a:lnTo>
                      <a:pt x="14" y="37"/>
                    </a:lnTo>
                    <a:lnTo>
                      <a:pt x="18" y="37"/>
                    </a:lnTo>
                    <a:lnTo>
                      <a:pt x="23" y="37"/>
                    </a:lnTo>
                    <a:lnTo>
                      <a:pt x="18" y="37"/>
                    </a:lnTo>
                    <a:lnTo>
                      <a:pt x="23" y="37"/>
                    </a:lnTo>
                    <a:lnTo>
                      <a:pt x="18" y="37"/>
                    </a:lnTo>
                    <a:lnTo>
                      <a:pt x="23" y="37"/>
                    </a:lnTo>
                    <a:lnTo>
                      <a:pt x="18" y="42"/>
                    </a:lnTo>
                    <a:lnTo>
                      <a:pt x="23" y="42"/>
                    </a:lnTo>
                    <a:lnTo>
                      <a:pt x="18" y="42"/>
                    </a:lnTo>
                    <a:lnTo>
                      <a:pt x="9" y="42"/>
                    </a:lnTo>
                    <a:lnTo>
                      <a:pt x="14" y="47"/>
                    </a:lnTo>
                    <a:lnTo>
                      <a:pt x="18" y="47"/>
                    </a:lnTo>
                    <a:lnTo>
                      <a:pt x="14" y="47"/>
                    </a:lnTo>
                    <a:lnTo>
                      <a:pt x="18" y="47"/>
                    </a:lnTo>
                    <a:lnTo>
                      <a:pt x="23" y="47"/>
                    </a:lnTo>
                    <a:lnTo>
                      <a:pt x="28" y="51"/>
                    </a:lnTo>
                    <a:lnTo>
                      <a:pt x="23" y="51"/>
                    </a:lnTo>
                    <a:lnTo>
                      <a:pt x="28" y="51"/>
                    </a:lnTo>
                    <a:lnTo>
                      <a:pt x="32" y="51"/>
                    </a:lnTo>
                    <a:lnTo>
                      <a:pt x="28" y="51"/>
                    </a:lnTo>
                    <a:lnTo>
                      <a:pt x="32" y="51"/>
                    </a:lnTo>
                    <a:lnTo>
                      <a:pt x="37" y="51"/>
                    </a:lnTo>
                    <a:lnTo>
                      <a:pt x="32" y="56"/>
                    </a:lnTo>
                    <a:lnTo>
                      <a:pt x="28" y="56"/>
                    </a:lnTo>
                    <a:lnTo>
                      <a:pt x="32" y="56"/>
                    </a:lnTo>
                    <a:lnTo>
                      <a:pt x="28" y="56"/>
                    </a:lnTo>
                    <a:lnTo>
                      <a:pt x="23" y="56"/>
                    </a:lnTo>
                    <a:lnTo>
                      <a:pt x="28" y="56"/>
                    </a:lnTo>
                    <a:lnTo>
                      <a:pt x="23" y="56"/>
                    </a:lnTo>
                    <a:lnTo>
                      <a:pt x="28" y="56"/>
                    </a:lnTo>
                    <a:lnTo>
                      <a:pt x="32" y="61"/>
                    </a:lnTo>
                    <a:lnTo>
                      <a:pt x="42" y="61"/>
                    </a:lnTo>
                    <a:lnTo>
                      <a:pt x="46" y="61"/>
                    </a:lnTo>
                    <a:lnTo>
                      <a:pt x="42" y="61"/>
                    </a:lnTo>
                    <a:lnTo>
                      <a:pt x="37" y="61"/>
                    </a:lnTo>
                    <a:lnTo>
                      <a:pt x="32" y="61"/>
                    </a:lnTo>
                    <a:lnTo>
                      <a:pt x="28" y="61"/>
                    </a:lnTo>
                    <a:lnTo>
                      <a:pt x="23" y="61"/>
                    </a:lnTo>
                    <a:lnTo>
                      <a:pt x="18" y="65"/>
                    </a:lnTo>
                    <a:lnTo>
                      <a:pt x="23" y="65"/>
                    </a:lnTo>
                    <a:lnTo>
                      <a:pt x="28" y="65"/>
                    </a:lnTo>
                    <a:lnTo>
                      <a:pt x="23" y="65"/>
                    </a:lnTo>
                    <a:lnTo>
                      <a:pt x="18" y="70"/>
                    </a:lnTo>
                    <a:lnTo>
                      <a:pt x="23" y="70"/>
                    </a:lnTo>
                    <a:lnTo>
                      <a:pt x="18" y="70"/>
                    </a:lnTo>
                    <a:lnTo>
                      <a:pt x="14" y="70"/>
                    </a:lnTo>
                    <a:lnTo>
                      <a:pt x="9" y="70"/>
                    </a:lnTo>
                    <a:lnTo>
                      <a:pt x="14" y="70"/>
                    </a:lnTo>
                    <a:lnTo>
                      <a:pt x="9" y="75"/>
                    </a:lnTo>
                    <a:lnTo>
                      <a:pt x="4" y="75"/>
                    </a:lnTo>
                    <a:lnTo>
                      <a:pt x="0" y="75"/>
                    </a:lnTo>
                    <a:lnTo>
                      <a:pt x="4" y="75"/>
                    </a:lnTo>
                    <a:lnTo>
                      <a:pt x="0" y="75"/>
                    </a:lnTo>
                    <a:lnTo>
                      <a:pt x="4" y="79"/>
                    </a:lnTo>
                    <a:lnTo>
                      <a:pt x="9" y="79"/>
                    </a:lnTo>
                    <a:lnTo>
                      <a:pt x="4" y="79"/>
                    </a:lnTo>
                    <a:lnTo>
                      <a:pt x="9" y="79"/>
                    </a:lnTo>
                    <a:lnTo>
                      <a:pt x="4" y="79"/>
                    </a:lnTo>
                    <a:lnTo>
                      <a:pt x="9" y="79"/>
                    </a:lnTo>
                    <a:lnTo>
                      <a:pt x="18" y="79"/>
                    </a:lnTo>
                    <a:lnTo>
                      <a:pt x="18" y="84"/>
                    </a:lnTo>
                    <a:lnTo>
                      <a:pt x="28" y="84"/>
                    </a:lnTo>
                    <a:lnTo>
                      <a:pt x="32" y="84"/>
                    </a:lnTo>
                    <a:lnTo>
                      <a:pt x="37" y="84"/>
                    </a:lnTo>
                    <a:lnTo>
                      <a:pt x="32" y="84"/>
                    </a:lnTo>
                    <a:lnTo>
                      <a:pt x="28" y="89"/>
                    </a:lnTo>
                    <a:lnTo>
                      <a:pt x="23" y="89"/>
                    </a:lnTo>
                    <a:lnTo>
                      <a:pt x="18" y="89"/>
                    </a:lnTo>
                    <a:lnTo>
                      <a:pt x="14" y="89"/>
                    </a:lnTo>
                    <a:lnTo>
                      <a:pt x="9" y="89"/>
                    </a:lnTo>
                    <a:lnTo>
                      <a:pt x="4" y="89"/>
                    </a:lnTo>
                  </a:path>
                </a:pathLst>
              </a:custGeom>
              <a:noFill/>
              <a:ln w="12700" cmpd="sng">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grpSp>
        <p:sp>
          <p:nvSpPr>
            <p:cNvPr id="2633" name="Rectangle 73"/>
            <p:cNvSpPr>
              <a:spLocks noChangeArrowheads="1"/>
            </p:cNvSpPr>
            <p:nvPr/>
          </p:nvSpPr>
          <p:spPr bwMode="auto">
            <a:xfrm>
              <a:off x="18501362" y="12174433"/>
              <a:ext cx="75009"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FF0000"/>
                  </a:solidFill>
                  <a:effectLst/>
                  <a:latin typeface="Calibri" panose="020F0502020204030204" pitchFamily="34" charset="0"/>
                  <a:cs typeface="Arial" pitchFamily="34" charset="0"/>
                </a:rPr>
                <a:t>0</a:t>
              </a:r>
            </a:p>
          </p:txBody>
        </p:sp>
        <p:sp>
          <p:nvSpPr>
            <p:cNvPr id="2636" name="Rectangle 79"/>
            <p:cNvSpPr>
              <a:spLocks noChangeArrowheads="1"/>
            </p:cNvSpPr>
            <p:nvPr/>
          </p:nvSpPr>
          <p:spPr bwMode="auto">
            <a:xfrm>
              <a:off x="19258319" y="12174433"/>
              <a:ext cx="300036"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FF0000"/>
                  </a:solidFill>
                  <a:effectLst/>
                  <a:latin typeface="Calibri" panose="020F0502020204030204" pitchFamily="34" charset="0"/>
                  <a:cs typeface="Arial" pitchFamily="34" charset="0"/>
                </a:rPr>
                <a:t>1000</a:t>
              </a:r>
            </a:p>
          </p:txBody>
        </p:sp>
        <p:sp>
          <p:nvSpPr>
            <p:cNvPr id="2639" name="Rectangle 85"/>
            <p:cNvSpPr>
              <a:spLocks noChangeArrowheads="1"/>
            </p:cNvSpPr>
            <p:nvPr/>
          </p:nvSpPr>
          <p:spPr bwMode="auto">
            <a:xfrm>
              <a:off x="20218977" y="12174433"/>
              <a:ext cx="300036"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FF0000"/>
                  </a:solidFill>
                  <a:effectLst/>
                  <a:latin typeface="Calibri" panose="020F0502020204030204" pitchFamily="34" charset="0"/>
                  <a:cs typeface="Arial" pitchFamily="34" charset="0"/>
                </a:rPr>
                <a:t>2000</a:t>
              </a:r>
            </a:p>
          </p:txBody>
        </p:sp>
        <p:sp>
          <p:nvSpPr>
            <p:cNvPr id="2640" name="Line 120"/>
            <p:cNvSpPr>
              <a:spLocks noChangeShapeType="1"/>
            </p:cNvSpPr>
            <p:nvPr/>
          </p:nvSpPr>
          <p:spPr bwMode="auto">
            <a:xfrm>
              <a:off x="18585600" y="12461645"/>
              <a:ext cx="1986754" cy="0"/>
            </a:xfrm>
            <a:prstGeom prst="line">
              <a:avLst/>
            </a:prstGeom>
            <a:noFill/>
            <a:ln w="12700" cmpd="sng">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2000">
                <a:latin typeface="Calibri" panose="020F0502020204030204" pitchFamily="34" charset="0"/>
              </a:endParaRPr>
            </a:p>
          </p:txBody>
        </p:sp>
        <p:sp>
          <p:nvSpPr>
            <p:cNvPr id="2642" name="Rectangle 169"/>
            <p:cNvSpPr>
              <a:spLocks noChangeArrowheads="1"/>
            </p:cNvSpPr>
            <p:nvPr/>
          </p:nvSpPr>
          <p:spPr bwMode="auto">
            <a:xfrm>
              <a:off x="18587889" y="11884152"/>
              <a:ext cx="2060196"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0000"/>
                  </a:solidFill>
                  <a:effectLst/>
                  <a:latin typeface="Calibri" panose="020F0502020204030204" pitchFamily="34" charset="0"/>
                  <a:cs typeface="Arial" pitchFamily="34" charset="0"/>
                </a:rPr>
                <a:t>Zn (XRF int.)</a:t>
              </a:r>
            </a:p>
          </p:txBody>
        </p:sp>
        <p:cxnSp>
          <p:nvCxnSpPr>
            <p:cNvPr id="231" name="Straight Connector 230"/>
            <p:cNvCxnSpPr/>
            <p:nvPr/>
          </p:nvCxnSpPr>
          <p:spPr>
            <a:xfrm>
              <a:off x="18585296" y="12463272"/>
              <a:ext cx="0" cy="9144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75" name="Straight Connector 2774"/>
            <p:cNvCxnSpPr/>
            <p:nvPr/>
          </p:nvCxnSpPr>
          <p:spPr>
            <a:xfrm>
              <a:off x="19574190" y="12463272"/>
              <a:ext cx="0" cy="9144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77" name="Straight Connector 2776"/>
            <p:cNvCxnSpPr/>
            <p:nvPr/>
          </p:nvCxnSpPr>
          <p:spPr>
            <a:xfrm>
              <a:off x="20563084" y="12463272"/>
              <a:ext cx="0" cy="9144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14" name="TextBox 113"/>
          <p:cNvSpPr txBox="1"/>
          <p:nvPr/>
        </p:nvSpPr>
        <p:spPr>
          <a:xfrm>
            <a:off x="18135600" y="15697200"/>
            <a:ext cx="1172882" cy="646331"/>
          </a:xfrm>
          <a:prstGeom prst="rect">
            <a:avLst/>
          </a:prstGeom>
          <a:noFill/>
        </p:spPr>
        <p:txBody>
          <a:bodyPr wrap="square" rtlCol="0">
            <a:spAutoFit/>
          </a:bodyPr>
          <a:lstStyle/>
          <a:p>
            <a:r>
              <a:rPr lang="en-US" sz="1800" dirty="0" smtClean="0"/>
              <a:t>Erosional horizons?</a:t>
            </a:r>
            <a:endParaRPr lang="en-US" sz="1800" dirty="0"/>
          </a:p>
        </p:txBody>
      </p:sp>
      <p:sp>
        <p:nvSpPr>
          <p:cNvPr id="2906" name="Line 128"/>
          <p:cNvSpPr>
            <a:spLocks noChangeShapeType="1"/>
          </p:cNvSpPr>
          <p:nvPr/>
        </p:nvSpPr>
        <p:spPr bwMode="auto">
          <a:xfrm flipH="1">
            <a:off x="18846737" y="12725400"/>
            <a:ext cx="62833"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2409" name="Straight Arrow Connector 2408"/>
          <p:cNvCxnSpPr/>
          <p:nvPr/>
        </p:nvCxnSpPr>
        <p:spPr>
          <a:xfrm flipV="1">
            <a:off x="19111471" y="14932152"/>
            <a:ext cx="0" cy="685800"/>
          </a:xfrm>
          <a:prstGeom prst="straightConnector1">
            <a:avLst/>
          </a:prstGeom>
          <a:ln>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785" name="Straight Connector 2784"/>
          <p:cNvCxnSpPr/>
          <p:nvPr/>
        </p:nvCxnSpPr>
        <p:spPr>
          <a:xfrm>
            <a:off x="18878237" y="12679680"/>
            <a:ext cx="0" cy="914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86" name="Straight Connector 2785"/>
          <p:cNvCxnSpPr/>
          <p:nvPr/>
        </p:nvCxnSpPr>
        <p:spPr>
          <a:xfrm>
            <a:off x="18705321" y="14883384"/>
            <a:ext cx="0" cy="914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87" name="Straight Connector 2786"/>
          <p:cNvCxnSpPr/>
          <p:nvPr/>
        </p:nvCxnSpPr>
        <p:spPr>
          <a:xfrm>
            <a:off x="18705321" y="15377160"/>
            <a:ext cx="0" cy="914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99" name="Freeform 121"/>
          <p:cNvSpPr>
            <a:spLocks/>
          </p:cNvSpPr>
          <p:nvPr/>
        </p:nvSpPr>
        <p:spPr bwMode="auto">
          <a:xfrm>
            <a:off x="18708505" y="12723386"/>
            <a:ext cx="1063972" cy="2693871"/>
          </a:xfrm>
          <a:custGeom>
            <a:avLst/>
            <a:gdLst>
              <a:gd name="T0" fmla="*/ 240 w 1524"/>
              <a:gd name="T1" fmla="*/ 0 h 198"/>
              <a:gd name="T2" fmla="*/ 570 w 1524"/>
              <a:gd name="T3" fmla="*/ 24 h 198"/>
              <a:gd name="T4" fmla="*/ 1038 w 1524"/>
              <a:gd name="T5" fmla="*/ 138 h 198"/>
              <a:gd name="T6" fmla="*/ 1524 w 1524"/>
              <a:gd name="T7" fmla="*/ 156 h 198"/>
              <a:gd name="T8" fmla="*/ 0 w 1524"/>
              <a:gd name="T9" fmla="*/ 162 h 198"/>
              <a:gd name="T10" fmla="*/ 0 w 1524"/>
              <a:gd name="T11" fmla="*/ 198 h 198"/>
            </a:gdLst>
            <a:ahLst/>
            <a:cxnLst>
              <a:cxn ang="0">
                <a:pos x="T0" y="T1"/>
              </a:cxn>
              <a:cxn ang="0">
                <a:pos x="T2" y="T3"/>
              </a:cxn>
              <a:cxn ang="0">
                <a:pos x="T4" y="T5"/>
              </a:cxn>
              <a:cxn ang="0">
                <a:pos x="T6" y="T7"/>
              </a:cxn>
              <a:cxn ang="0">
                <a:pos x="T8" y="T9"/>
              </a:cxn>
              <a:cxn ang="0">
                <a:pos x="T10" y="T11"/>
              </a:cxn>
            </a:cxnLst>
            <a:rect l="0" t="0" r="r" b="b"/>
            <a:pathLst>
              <a:path w="1524" h="198">
                <a:moveTo>
                  <a:pt x="240" y="0"/>
                </a:moveTo>
                <a:lnTo>
                  <a:pt x="570" y="24"/>
                </a:lnTo>
                <a:lnTo>
                  <a:pt x="1038" y="138"/>
                </a:lnTo>
                <a:lnTo>
                  <a:pt x="1524" y="156"/>
                </a:lnTo>
                <a:lnTo>
                  <a:pt x="0" y="162"/>
                </a:lnTo>
                <a:lnTo>
                  <a:pt x="0" y="198"/>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67" name="Group 66"/>
          <p:cNvGrpSpPr/>
          <p:nvPr/>
        </p:nvGrpSpPr>
        <p:grpSpPr>
          <a:xfrm>
            <a:off x="18662904" y="11878056"/>
            <a:ext cx="1283206" cy="3595706"/>
            <a:chOff x="18501360" y="11878056"/>
            <a:chExt cx="2100535" cy="3595706"/>
          </a:xfrm>
        </p:grpSpPr>
        <p:grpSp>
          <p:nvGrpSpPr>
            <p:cNvPr id="41240" name="Group 41239"/>
            <p:cNvGrpSpPr/>
            <p:nvPr/>
          </p:nvGrpSpPr>
          <p:grpSpPr>
            <a:xfrm>
              <a:off x="18501360" y="12679680"/>
              <a:ext cx="1912894" cy="2794082"/>
              <a:chOff x="19602177" y="13139928"/>
              <a:chExt cx="1912894" cy="2794082"/>
            </a:xfrm>
          </p:grpSpPr>
          <p:sp>
            <p:nvSpPr>
              <p:cNvPr id="2900" name="Oval 122"/>
              <p:cNvSpPr>
                <a:spLocks noChangeArrowheads="1"/>
              </p:cNvSpPr>
              <p:nvPr/>
            </p:nvSpPr>
            <p:spPr bwMode="auto">
              <a:xfrm>
                <a:off x="19883037" y="13139928"/>
                <a:ext cx="164650" cy="100584"/>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1" name="Oval 123"/>
              <p:cNvSpPr>
                <a:spLocks noChangeArrowheads="1"/>
              </p:cNvSpPr>
              <p:nvPr/>
            </p:nvSpPr>
            <p:spPr bwMode="auto">
              <a:xfrm>
                <a:off x="20260168" y="13466458"/>
                <a:ext cx="164650" cy="100584"/>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2" name="Oval 124"/>
              <p:cNvSpPr>
                <a:spLocks noChangeArrowheads="1"/>
              </p:cNvSpPr>
              <p:nvPr/>
            </p:nvSpPr>
            <p:spPr bwMode="auto">
              <a:xfrm>
                <a:off x="20795010" y="15017474"/>
                <a:ext cx="164650" cy="100584"/>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3" name="Oval 125"/>
              <p:cNvSpPr>
                <a:spLocks noChangeArrowheads="1"/>
              </p:cNvSpPr>
              <p:nvPr/>
            </p:nvSpPr>
            <p:spPr bwMode="auto">
              <a:xfrm>
                <a:off x="21350421" y="15262372"/>
                <a:ext cx="164650" cy="100584"/>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9" name="Oval 126"/>
              <p:cNvSpPr>
                <a:spLocks noChangeArrowheads="1"/>
              </p:cNvSpPr>
              <p:nvPr/>
            </p:nvSpPr>
            <p:spPr bwMode="auto">
              <a:xfrm>
                <a:off x="19602177" y="15343632"/>
                <a:ext cx="164650" cy="100584"/>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0" name="Oval 127"/>
              <p:cNvSpPr>
                <a:spLocks noChangeArrowheads="1"/>
              </p:cNvSpPr>
              <p:nvPr/>
            </p:nvSpPr>
            <p:spPr bwMode="auto">
              <a:xfrm>
                <a:off x="19602177" y="15833426"/>
                <a:ext cx="164650" cy="100584"/>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55" name="Rectangle 14"/>
            <p:cNvSpPr>
              <a:spLocks noChangeArrowheads="1"/>
            </p:cNvSpPr>
            <p:nvPr/>
          </p:nvSpPr>
          <p:spPr bwMode="auto">
            <a:xfrm>
              <a:off x="18606133" y="11878056"/>
              <a:ext cx="187102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800" baseline="30000" dirty="0" smtClean="0">
                  <a:solidFill>
                    <a:srgbClr val="072FAD"/>
                  </a:solidFill>
                  <a:latin typeface="+mn-lt"/>
                </a:rPr>
                <a:t>137</a:t>
              </a:r>
              <a:r>
                <a:rPr lang="en-US" altLang="en-US" sz="1800" dirty="0" smtClean="0">
                  <a:solidFill>
                    <a:srgbClr val="072FAD"/>
                  </a:solidFill>
                  <a:latin typeface="+mn-lt"/>
                </a:rPr>
                <a:t>Cs </a:t>
              </a:r>
              <a:r>
                <a:rPr kumimoji="0" lang="en-US" altLang="en-US" sz="1800" b="0" i="0" u="none" strike="noStrike" cap="none" normalizeH="0" baseline="0" dirty="0" smtClean="0">
                  <a:ln>
                    <a:noFill/>
                  </a:ln>
                  <a:solidFill>
                    <a:srgbClr val="072FAD"/>
                  </a:solidFill>
                  <a:effectLst/>
                  <a:latin typeface="+mn-lt"/>
                </a:rPr>
                <a:t>(</a:t>
              </a:r>
              <a:r>
                <a:rPr kumimoji="0" lang="en-US" altLang="en-US" sz="1800" b="0" i="0" u="none" strike="noStrike" cap="none" normalizeH="0" baseline="0" dirty="0" err="1" smtClean="0">
                  <a:ln>
                    <a:noFill/>
                  </a:ln>
                  <a:solidFill>
                    <a:srgbClr val="072FAD"/>
                  </a:solidFill>
                  <a:effectLst/>
                  <a:latin typeface="+mn-lt"/>
                </a:rPr>
                <a:t>Bq</a:t>
              </a:r>
              <a:r>
                <a:rPr kumimoji="0" lang="en-US" altLang="en-US" sz="1800" b="0" i="0" u="none" strike="noStrike" cap="none" normalizeH="0" baseline="0" dirty="0" smtClean="0">
                  <a:ln>
                    <a:noFill/>
                  </a:ln>
                  <a:solidFill>
                    <a:srgbClr val="072FAD"/>
                  </a:solidFill>
                  <a:effectLst/>
                  <a:latin typeface="+mn-lt"/>
                </a:rPr>
                <a:t>/g)</a:t>
              </a:r>
            </a:p>
          </p:txBody>
        </p:sp>
        <p:grpSp>
          <p:nvGrpSpPr>
            <p:cNvPr id="41243" name="Group 41242"/>
            <p:cNvGrpSpPr/>
            <p:nvPr/>
          </p:nvGrpSpPr>
          <p:grpSpPr>
            <a:xfrm>
              <a:off x="18512334" y="12174379"/>
              <a:ext cx="2089561" cy="246221"/>
              <a:chOff x="19606566" y="17830800"/>
              <a:chExt cx="2089561" cy="246221"/>
            </a:xfrm>
          </p:grpSpPr>
          <p:sp>
            <p:nvSpPr>
              <p:cNvPr id="2849" name="Rectangle 74"/>
              <p:cNvSpPr>
                <a:spLocks noChangeArrowheads="1"/>
              </p:cNvSpPr>
              <p:nvPr/>
            </p:nvSpPr>
            <p:spPr bwMode="auto">
              <a:xfrm>
                <a:off x="19606566" y="17830800"/>
                <a:ext cx="750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72FAD"/>
                    </a:solidFill>
                    <a:effectLst/>
                    <a:latin typeface="+mn-lt"/>
                    <a:cs typeface="Arial" pitchFamily="34" charset="0"/>
                  </a:rPr>
                  <a:t>0</a:t>
                </a:r>
              </a:p>
            </p:txBody>
          </p:sp>
          <p:sp>
            <p:nvSpPr>
              <p:cNvPr id="2855" name="Rectangle 80"/>
              <p:cNvSpPr>
                <a:spLocks noChangeArrowheads="1"/>
              </p:cNvSpPr>
              <p:nvPr/>
            </p:nvSpPr>
            <p:spPr bwMode="auto">
              <a:xfrm>
                <a:off x="20436293" y="17830800"/>
                <a:ext cx="26195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72FAD"/>
                    </a:solidFill>
                    <a:effectLst/>
                    <a:latin typeface="+mn-lt"/>
                    <a:cs typeface="Arial" pitchFamily="34" charset="0"/>
                  </a:rPr>
                  <a:t>0.02</a:t>
                </a:r>
              </a:p>
            </p:txBody>
          </p:sp>
          <p:sp>
            <p:nvSpPr>
              <p:cNvPr id="2861" name="Rectangle 86"/>
              <p:cNvSpPr>
                <a:spLocks noChangeArrowheads="1"/>
              </p:cNvSpPr>
              <p:nvPr/>
            </p:nvSpPr>
            <p:spPr bwMode="auto">
              <a:xfrm>
                <a:off x="21434174" y="17830800"/>
                <a:ext cx="26195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72FAD"/>
                    </a:solidFill>
                    <a:effectLst/>
                    <a:latin typeface="+mn-lt"/>
                    <a:cs typeface="Arial" pitchFamily="34" charset="0"/>
                  </a:rPr>
                  <a:t>0.04</a:t>
                </a:r>
              </a:p>
            </p:txBody>
          </p:sp>
        </p:grpSp>
        <p:sp>
          <p:nvSpPr>
            <p:cNvPr id="2408" name="Line 143"/>
            <p:cNvSpPr>
              <a:spLocks noChangeShapeType="1"/>
            </p:cNvSpPr>
            <p:nvPr/>
          </p:nvSpPr>
          <p:spPr bwMode="auto">
            <a:xfrm>
              <a:off x="18547442" y="12463272"/>
              <a:ext cx="1995368" cy="0"/>
            </a:xfrm>
            <a:prstGeom prst="line">
              <a:avLst/>
            </a:prstGeom>
            <a:noFill/>
            <a:ln w="12700">
              <a:solidFill>
                <a:srgbClr val="072F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66" name="Group 65"/>
            <p:cNvGrpSpPr/>
            <p:nvPr/>
          </p:nvGrpSpPr>
          <p:grpSpPr>
            <a:xfrm>
              <a:off x="18547442" y="12454128"/>
              <a:ext cx="1936392" cy="100584"/>
              <a:chOff x="18547442" y="12454128"/>
              <a:chExt cx="1936392" cy="100584"/>
            </a:xfrm>
          </p:grpSpPr>
          <p:grpSp>
            <p:nvGrpSpPr>
              <p:cNvPr id="245" name="Group 244"/>
              <p:cNvGrpSpPr/>
              <p:nvPr/>
            </p:nvGrpSpPr>
            <p:grpSpPr>
              <a:xfrm>
                <a:off x="19509601" y="12463272"/>
                <a:ext cx="974233" cy="91440"/>
                <a:chOff x="20081747" y="13141180"/>
                <a:chExt cx="1353312" cy="91440"/>
              </a:xfrm>
            </p:grpSpPr>
            <p:sp>
              <p:nvSpPr>
                <p:cNvPr id="262" name="Line 33"/>
                <p:cNvSpPr>
                  <a:spLocks noChangeShapeType="1"/>
                </p:cNvSpPr>
                <p:nvPr/>
              </p:nvSpPr>
              <p:spPr bwMode="auto">
                <a:xfrm rot="5400000">
                  <a:off x="20036027" y="13186900"/>
                  <a:ext cx="91440" cy="0"/>
                </a:xfrm>
                <a:prstGeom prst="line">
                  <a:avLst/>
                </a:prstGeom>
                <a:noFill/>
                <a:ln w="12700">
                  <a:solidFill>
                    <a:srgbClr val="072F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4" name="Line 33"/>
                <p:cNvSpPr>
                  <a:spLocks noChangeShapeType="1"/>
                </p:cNvSpPr>
                <p:nvPr/>
              </p:nvSpPr>
              <p:spPr bwMode="auto">
                <a:xfrm rot="5400000">
                  <a:off x="21389339" y="13186900"/>
                  <a:ext cx="91440" cy="0"/>
                </a:xfrm>
                <a:prstGeom prst="line">
                  <a:avLst/>
                </a:prstGeom>
                <a:noFill/>
                <a:ln w="12700">
                  <a:solidFill>
                    <a:srgbClr val="072F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791" name="Line 33"/>
              <p:cNvSpPr>
                <a:spLocks noChangeShapeType="1"/>
              </p:cNvSpPr>
              <p:nvPr/>
            </p:nvSpPr>
            <p:spPr bwMode="auto">
              <a:xfrm rot="5400000">
                <a:off x="18501722" y="12499848"/>
                <a:ext cx="91440" cy="0"/>
              </a:xfrm>
              <a:prstGeom prst="line">
                <a:avLst/>
              </a:prstGeom>
              <a:noFill/>
              <a:ln w="12700">
                <a:solidFill>
                  <a:srgbClr val="072F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sp>
        <p:nvSpPr>
          <p:cNvPr id="2792" name="Rectangle 13"/>
          <p:cNvSpPr>
            <a:spLocks noChangeArrowheads="1"/>
          </p:cNvSpPr>
          <p:nvPr/>
        </p:nvSpPr>
        <p:spPr bwMode="auto">
          <a:xfrm>
            <a:off x="13734288" y="11292840"/>
            <a:ext cx="914400" cy="5539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800" dirty="0" smtClean="0">
                <a:latin typeface="Calibri" panose="020F0502020204030204" pitchFamily="34" charset="0"/>
                <a:cs typeface="Arial" pitchFamily="34" charset="0"/>
              </a:rPr>
              <a:t>WP2</a:t>
            </a:r>
          </a:p>
          <a:p>
            <a:pPr marL="0" marR="0" lvl="0" indent="0" algn="ctr" defTabSz="914400" rtl="0" eaLnBrk="1" fontAlgn="base" latinLnBrk="0" hangingPunct="1">
              <a:lnSpc>
                <a:spcPct val="100000"/>
              </a:lnSpc>
              <a:spcBef>
                <a:spcPct val="0"/>
              </a:spcBef>
              <a:spcAft>
                <a:spcPct val="0"/>
              </a:spcAft>
              <a:buClrTx/>
              <a:buSzTx/>
              <a:buFontTx/>
              <a:buNone/>
              <a:tabLst/>
            </a:pPr>
            <a:r>
              <a:rPr lang="en-US" sz="1800" dirty="0" smtClean="0">
                <a:latin typeface="Calibri" panose="020F0502020204030204" pitchFamily="34" charset="0"/>
                <a:cs typeface="Arial" pitchFamily="34" charset="0"/>
              </a:rPr>
              <a:t>X-ray</a:t>
            </a:r>
            <a:endParaRPr kumimoji="0" lang="en-US" sz="1800" b="0" i="0" u="none" strike="noStrike" cap="none" normalizeH="0" baseline="0" dirty="0" smtClean="0">
              <a:ln>
                <a:noFill/>
              </a:ln>
              <a:effectLst/>
              <a:latin typeface="Calibri" panose="020F0502020204030204" pitchFamily="34" charset="0"/>
              <a:cs typeface="Arial" pitchFamily="34" charset="0"/>
            </a:endParaRPr>
          </a:p>
        </p:txBody>
      </p:sp>
      <p:sp>
        <p:nvSpPr>
          <p:cNvPr id="2793" name="Rectangle 13"/>
          <p:cNvSpPr>
            <a:spLocks noChangeArrowheads="1"/>
          </p:cNvSpPr>
          <p:nvPr/>
        </p:nvSpPr>
        <p:spPr bwMode="auto">
          <a:xfrm>
            <a:off x="15337536" y="12051792"/>
            <a:ext cx="914400" cy="5539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800" dirty="0" smtClean="0">
                <a:latin typeface="Calibri" panose="020F0502020204030204" pitchFamily="34" charset="0"/>
                <a:cs typeface="Arial" pitchFamily="34" charset="0"/>
              </a:rPr>
              <a:t>WP2</a:t>
            </a:r>
          </a:p>
          <a:p>
            <a:pPr marL="0" marR="0" lvl="0" indent="0" algn="ctr" defTabSz="914400" rtl="0" eaLnBrk="1" fontAlgn="base" latinLnBrk="0" hangingPunct="1">
              <a:lnSpc>
                <a:spcPct val="100000"/>
              </a:lnSpc>
              <a:spcBef>
                <a:spcPct val="0"/>
              </a:spcBef>
              <a:spcAft>
                <a:spcPct val="0"/>
              </a:spcAft>
              <a:buClrTx/>
              <a:buSzTx/>
              <a:buFontTx/>
              <a:buNone/>
              <a:tabLst/>
            </a:pPr>
            <a:r>
              <a:rPr lang="en-US" sz="1800" dirty="0" smtClean="0">
                <a:latin typeface="Calibri" panose="020F0502020204030204" pitchFamily="34" charset="0"/>
                <a:cs typeface="Arial" pitchFamily="34" charset="0"/>
              </a:rPr>
              <a:t>Photo</a:t>
            </a:r>
            <a:endParaRPr kumimoji="0" lang="en-US" sz="1800" b="0" i="0" u="none" strike="noStrike" cap="none" normalizeH="0" baseline="0" dirty="0" smtClean="0">
              <a:ln>
                <a:noFill/>
              </a:ln>
              <a:effectLst/>
              <a:latin typeface="Calibri" panose="020F0502020204030204" pitchFamily="34" charset="0"/>
              <a:cs typeface="Arial" pitchFamily="34" charset="0"/>
            </a:endParaRPr>
          </a:p>
        </p:txBody>
      </p:sp>
      <p:sp>
        <p:nvSpPr>
          <p:cNvPr id="2794" name="Rectangle 13"/>
          <p:cNvSpPr>
            <a:spLocks noChangeArrowheads="1"/>
          </p:cNvSpPr>
          <p:nvPr/>
        </p:nvSpPr>
        <p:spPr bwMode="auto">
          <a:xfrm>
            <a:off x="16002000" y="12051792"/>
            <a:ext cx="914400" cy="5539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800" dirty="0" smtClean="0">
                <a:latin typeface="Calibri" panose="020F0502020204030204" pitchFamily="34" charset="0"/>
                <a:cs typeface="Arial" pitchFamily="34" charset="0"/>
              </a:rPr>
              <a:t>WP2</a:t>
            </a:r>
          </a:p>
          <a:p>
            <a:pPr marL="0" marR="0" lvl="0" indent="0" algn="ctr" defTabSz="914400" rtl="0" eaLnBrk="1" fontAlgn="base" latinLnBrk="0" hangingPunct="1">
              <a:lnSpc>
                <a:spcPct val="100000"/>
              </a:lnSpc>
              <a:spcBef>
                <a:spcPct val="0"/>
              </a:spcBef>
              <a:spcAft>
                <a:spcPct val="0"/>
              </a:spcAft>
              <a:buClrTx/>
              <a:buSzTx/>
              <a:buFontTx/>
              <a:buNone/>
              <a:tabLst/>
            </a:pPr>
            <a:r>
              <a:rPr lang="en-US" sz="1800" dirty="0" smtClean="0">
                <a:latin typeface="Calibri" panose="020F0502020204030204" pitchFamily="34" charset="0"/>
                <a:cs typeface="Arial" pitchFamily="34" charset="0"/>
              </a:rPr>
              <a:t>X-ray</a:t>
            </a:r>
            <a:endParaRPr kumimoji="0" lang="en-US" sz="1800" b="0" i="0" u="none" strike="noStrike" cap="none" normalizeH="0" baseline="0" dirty="0" smtClean="0">
              <a:ln>
                <a:noFill/>
              </a:ln>
              <a:effectLst/>
              <a:latin typeface="Calibri" panose="020F0502020204030204" pitchFamily="34" charset="0"/>
              <a:cs typeface="Arial" pitchFamily="34" charset="0"/>
            </a:endParaRPr>
          </a:p>
        </p:txBody>
      </p:sp>
      <p:sp>
        <p:nvSpPr>
          <p:cNvPr id="41231" name="TextBox 41230"/>
          <p:cNvSpPr txBox="1"/>
          <p:nvPr/>
        </p:nvSpPr>
        <p:spPr>
          <a:xfrm>
            <a:off x="12420600" y="17526000"/>
            <a:ext cx="8458200" cy="1815882"/>
          </a:xfrm>
          <a:prstGeom prst="rect">
            <a:avLst/>
          </a:prstGeom>
          <a:noFill/>
        </p:spPr>
        <p:txBody>
          <a:bodyPr wrap="square" rtlCol="0">
            <a:spAutoFit/>
          </a:bodyPr>
          <a:lstStyle/>
          <a:p>
            <a:r>
              <a:rPr lang="en-US" sz="2800" dirty="0" smtClean="0"/>
              <a:t>A core from Wolfe’s Pond showing a truncated historic record, possibly by erosion from inundation events. The Hurricane Sandy deposit has a red color, indicative of glacial fines. </a:t>
            </a:r>
            <a:endParaRPr lang="en-US" sz="2800" dirty="0"/>
          </a:p>
        </p:txBody>
      </p:sp>
      <p:sp>
        <p:nvSpPr>
          <p:cNvPr id="2973" name="Rectangle 2972"/>
          <p:cNvSpPr/>
          <p:nvPr/>
        </p:nvSpPr>
        <p:spPr>
          <a:xfrm>
            <a:off x="21150072" y="10896600"/>
            <a:ext cx="9070848" cy="838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23271480" y="11932920"/>
            <a:ext cx="224029" cy="2103122"/>
            <a:chOff x="24307800" y="11932920"/>
            <a:chExt cx="224029" cy="2103122"/>
          </a:xfrm>
        </p:grpSpPr>
        <p:cxnSp>
          <p:nvCxnSpPr>
            <p:cNvPr id="2104" name="Straight Arrow Connector 2103"/>
            <p:cNvCxnSpPr/>
            <p:nvPr/>
          </p:nvCxnSpPr>
          <p:spPr>
            <a:xfrm flipH="1">
              <a:off x="24307800" y="11932920"/>
              <a:ext cx="224029" cy="2"/>
            </a:xfrm>
            <a:prstGeom prst="straightConnector1">
              <a:avLst/>
            </a:prstGeom>
            <a:ln w="38100">
              <a:solidFill>
                <a:srgbClr val="38E509"/>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105" name="Straight Arrow Connector 2104"/>
            <p:cNvCxnSpPr/>
            <p:nvPr/>
          </p:nvCxnSpPr>
          <p:spPr>
            <a:xfrm flipH="1">
              <a:off x="24307800" y="12420600"/>
              <a:ext cx="224029" cy="2"/>
            </a:xfrm>
            <a:prstGeom prst="straightConnector1">
              <a:avLst/>
            </a:prstGeom>
            <a:ln w="38100">
              <a:solidFill>
                <a:srgbClr val="38E509"/>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106" name="Straight Arrow Connector 2105"/>
            <p:cNvCxnSpPr/>
            <p:nvPr/>
          </p:nvCxnSpPr>
          <p:spPr>
            <a:xfrm flipH="1">
              <a:off x="24307800" y="12682728"/>
              <a:ext cx="224029" cy="2"/>
            </a:xfrm>
            <a:prstGeom prst="straightConnector1">
              <a:avLst/>
            </a:prstGeom>
            <a:ln w="38100">
              <a:solidFill>
                <a:srgbClr val="38E509"/>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107" name="Straight Arrow Connector 2106"/>
            <p:cNvCxnSpPr/>
            <p:nvPr/>
          </p:nvCxnSpPr>
          <p:spPr>
            <a:xfrm flipH="1">
              <a:off x="24307800" y="13267944"/>
              <a:ext cx="224029" cy="2"/>
            </a:xfrm>
            <a:prstGeom prst="straightConnector1">
              <a:avLst/>
            </a:prstGeom>
            <a:ln w="38100">
              <a:solidFill>
                <a:srgbClr val="38E509"/>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108" name="Straight Arrow Connector 2107"/>
            <p:cNvCxnSpPr/>
            <p:nvPr/>
          </p:nvCxnSpPr>
          <p:spPr>
            <a:xfrm flipH="1">
              <a:off x="24307800" y="13716000"/>
              <a:ext cx="224029" cy="2"/>
            </a:xfrm>
            <a:prstGeom prst="straightConnector1">
              <a:avLst/>
            </a:prstGeom>
            <a:ln w="38100">
              <a:solidFill>
                <a:srgbClr val="38E509"/>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109" name="Straight Arrow Connector 2108"/>
            <p:cNvCxnSpPr/>
            <p:nvPr/>
          </p:nvCxnSpPr>
          <p:spPr>
            <a:xfrm flipH="1">
              <a:off x="24307800" y="14036040"/>
              <a:ext cx="224029" cy="2"/>
            </a:xfrm>
            <a:prstGeom prst="straightConnector1">
              <a:avLst/>
            </a:prstGeom>
            <a:ln w="38100">
              <a:solidFill>
                <a:srgbClr val="38E509"/>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110" name="Straight Arrow Connector 2109"/>
            <p:cNvCxnSpPr/>
            <p:nvPr/>
          </p:nvCxnSpPr>
          <p:spPr>
            <a:xfrm flipH="1">
              <a:off x="24307800" y="13335000"/>
              <a:ext cx="224029" cy="2"/>
            </a:xfrm>
            <a:prstGeom prst="straightConnector1">
              <a:avLst/>
            </a:prstGeom>
            <a:ln w="38100">
              <a:solidFill>
                <a:srgbClr val="38E509"/>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111" name="Straight Arrow Connector 2110"/>
            <p:cNvCxnSpPr/>
            <p:nvPr/>
          </p:nvCxnSpPr>
          <p:spPr>
            <a:xfrm flipH="1">
              <a:off x="24307800" y="13578840"/>
              <a:ext cx="224029" cy="2"/>
            </a:xfrm>
            <a:prstGeom prst="straightConnector1">
              <a:avLst/>
            </a:prstGeom>
            <a:ln w="38100">
              <a:solidFill>
                <a:srgbClr val="38E509"/>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cxnSp>
        <p:nvCxnSpPr>
          <p:cNvPr id="2112" name="Straight Arrow Connector 2111"/>
          <p:cNvCxnSpPr/>
          <p:nvPr/>
        </p:nvCxnSpPr>
        <p:spPr>
          <a:xfrm flipH="1" flipV="1">
            <a:off x="25298400" y="12801600"/>
            <a:ext cx="355940" cy="228599"/>
          </a:xfrm>
          <a:prstGeom prst="straightConnector1">
            <a:avLst/>
          </a:prstGeom>
          <a:ln>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113" name="TextBox 2112"/>
          <p:cNvSpPr txBox="1"/>
          <p:nvPr/>
        </p:nvSpPr>
        <p:spPr>
          <a:xfrm>
            <a:off x="25374600" y="13030200"/>
            <a:ext cx="906017" cy="923330"/>
          </a:xfrm>
          <a:prstGeom prst="rect">
            <a:avLst/>
          </a:prstGeom>
          <a:noFill/>
        </p:spPr>
        <p:txBody>
          <a:bodyPr wrap="none" rtlCol="0">
            <a:spAutoFit/>
          </a:bodyPr>
          <a:lstStyle/>
          <a:p>
            <a:r>
              <a:rPr lang="en-US" sz="1800" dirty="0" err="1" smtClean="0"/>
              <a:t>Hur</a:t>
            </a:r>
            <a:r>
              <a:rPr lang="en-US" sz="1800" dirty="0" smtClean="0"/>
              <a:t>.</a:t>
            </a:r>
          </a:p>
          <a:p>
            <a:r>
              <a:rPr lang="en-US" sz="1800" dirty="0" smtClean="0"/>
              <a:t>Sandy</a:t>
            </a:r>
          </a:p>
          <a:p>
            <a:r>
              <a:rPr lang="en-US" sz="1800" dirty="0" smtClean="0"/>
              <a:t>Deposit</a:t>
            </a:r>
            <a:endParaRPr lang="en-US" sz="1800" dirty="0"/>
          </a:p>
        </p:txBody>
      </p:sp>
      <p:cxnSp>
        <p:nvCxnSpPr>
          <p:cNvPr id="2114" name="Straight Arrow Connector 2113"/>
          <p:cNvCxnSpPr/>
          <p:nvPr/>
        </p:nvCxnSpPr>
        <p:spPr>
          <a:xfrm flipH="1">
            <a:off x="25347168" y="16992600"/>
            <a:ext cx="224029" cy="2"/>
          </a:xfrm>
          <a:prstGeom prst="straightConnector1">
            <a:avLst/>
          </a:prstGeom>
          <a:ln w="38100">
            <a:solidFill>
              <a:srgbClr val="38E509"/>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115" name="TextBox 2114"/>
          <p:cNvSpPr txBox="1"/>
          <p:nvPr/>
        </p:nvSpPr>
        <p:spPr>
          <a:xfrm>
            <a:off x="25527000" y="16815816"/>
            <a:ext cx="2432737" cy="369332"/>
          </a:xfrm>
          <a:prstGeom prst="rect">
            <a:avLst/>
          </a:prstGeom>
          <a:noFill/>
        </p:spPr>
        <p:txBody>
          <a:bodyPr wrap="square" rtlCol="0">
            <a:spAutoFit/>
          </a:bodyPr>
          <a:lstStyle/>
          <a:p>
            <a:r>
              <a:rPr lang="en-US" sz="1800" dirty="0" smtClean="0"/>
              <a:t>1821 storm</a:t>
            </a:r>
            <a:endParaRPr lang="en-US" sz="1800" dirty="0"/>
          </a:p>
        </p:txBody>
      </p:sp>
      <p:sp>
        <p:nvSpPr>
          <p:cNvPr id="160" name="TextBox 159"/>
          <p:cNvSpPr txBox="1"/>
          <p:nvPr/>
        </p:nvSpPr>
        <p:spPr>
          <a:xfrm>
            <a:off x="21183600" y="10896600"/>
            <a:ext cx="8991600" cy="461665"/>
          </a:xfrm>
          <a:prstGeom prst="rect">
            <a:avLst/>
          </a:prstGeom>
          <a:noFill/>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Seguine Pond</a:t>
            </a:r>
            <a:endParaRPr lang="en-US" sz="2400" dirty="0">
              <a:latin typeface="Times New Roman" panose="02020603050405020304" pitchFamily="18" charset="0"/>
              <a:cs typeface="Times New Roman" panose="02020603050405020304" pitchFamily="18" charset="0"/>
            </a:endParaRPr>
          </a:p>
        </p:txBody>
      </p:sp>
      <p:sp>
        <p:nvSpPr>
          <p:cNvPr id="2258" name="Line 142"/>
          <p:cNvSpPr>
            <a:spLocks noChangeShapeType="1"/>
          </p:cNvSpPr>
          <p:nvPr/>
        </p:nvSpPr>
        <p:spPr bwMode="auto">
          <a:xfrm>
            <a:off x="21973523" y="11893990"/>
            <a:ext cx="0" cy="2224929"/>
          </a:xfrm>
          <a:prstGeom prst="line">
            <a:avLst/>
          </a:prstGeom>
          <a:noFill/>
          <a:ln w="12700" cmpd="sng">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200">
              <a:solidFill>
                <a:prstClr val="white"/>
              </a:solidFill>
            </a:endParaRPr>
          </a:p>
        </p:txBody>
      </p:sp>
      <p:sp>
        <p:nvSpPr>
          <p:cNvPr id="2253" name="Line 107"/>
          <p:cNvSpPr>
            <a:spLocks noChangeShapeType="1"/>
          </p:cNvSpPr>
          <p:nvPr/>
        </p:nvSpPr>
        <p:spPr bwMode="auto">
          <a:xfrm>
            <a:off x="24045688" y="11893990"/>
            <a:ext cx="684661" cy="1141"/>
          </a:xfrm>
          <a:prstGeom prst="line">
            <a:avLst/>
          </a:prstGeom>
          <a:noFill/>
          <a:ln w="12700" cmpd="sng">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200">
              <a:solidFill>
                <a:prstClr val="white"/>
              </a:solidFill>
            </a:endParaRPr>
          </a:p>
        </p:txBody>
      </p:sp>
      <p:sp>
        <p:nvSpPr>
          <p:cNvPr id="2254" name="Line 110"/>
          <p:cNvSpPr>
            <a:spLocks noChangeShapeType="1"/>
          </p:cNvSpPr>
          <p:nvPr/>
        </p:nvSpPr>
        <p:spPr bwMode="auto">
          <a:xfrm>
            <a:off x="24045688" y="11893990"/>
            <a:ext cx="684661" cy="1141"/>
          </a:xfrm>
          <a:prstGeom prst="line">
            <a:avLst/>
          </a:prstGeom>
          <a:noFill/>
          <a:ln w="12700" cmpd="sng">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200">
              <a:solidFill>
                <a:prstClr val="white"/>
              </a:solidFill>
            </a:endParaRPr>
          </a:p>
        </p:txBody>
      </p:sp>
      <p:sp>
        <p:nvSpPr>
          <p:cNvPr id="2415" name="Rectangle 13"/>
          <p:cNvSpPr>
            <a:spLocks noChangeArrowheads="1"/>
          </p:cNvSpPr>
          <p:nvPr/>
        </p:nvSpPr>
        <p:spPr bwMode="auto">
          <a:xfrm rot="16200000">
            <a:off x="20295073" y="12891700"/>
            <a:ext cx="2286000"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effectLst/>
                <a:latin typeface="Calibri" panose="020F0502020204030204" pitchFamily="34" charset="0"/>
                <a:cs typeface="Arial" pitchFamily="34" charset="0"/>
              </a:rPr>
              <a:t>Depth (cm)</a:t>
            </a:r>
          </a:p>
        </p:txBody>
      </p:sp>
      <p:grpSp>
        <p:nvGrpSpPr>
          <p:cNvPr id="278" name="Group 277"/>
          <p:cNvGrpSpPr/>
          <p:nvPr/>
        </p:nvGrpSpPr>
        <p:grpSpPr>
          <a:xfrm>
            <a:off x="21598619" y="11780520"/>
            <a:ext cx="312586" cy="1359058"/>
            <a:chOff x="23884128" y="12237720"/>
            <a:chExt cx="312586" cy="1359058"/>
          </a:xfrm>
        </p:grpSpPr>
        <p:sp>
          <p:nvSpPr>
            <p:cNvPr id="2424" name="Rectangle 31"/>
            <p:cNvSpPr>
              <a:spLocks noChangeArrowheads="1"/>
            </p:cNvSpPr>
            <p:nvPr/>
          </p:nvSpPr>
          <p:spPr bwMode="auto">
            <a:xfrm>
              <a:off x="23987316" y="12237720"/>
              <a:ext cx="104196"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effectLst/>
                  <a:latin typeface="Calibri" panose="020F0502020204030204" pitchFamily="34" charset="0"/>
                  <a:cs typeface="Arial" pitchFamily="34" charset="0"/>
                </a:rPr>
                <a:t>0</a:t>
              </a:r>
            </a:p>
          </p:txBody>
        </p:sp>
        <p:sp>
          <p:nvSpPr>
            <p:cNvPr id="2425" name="Rectangle 34"/>
            <p:cNvSpPr>
              <a:spLocks noChangeArrowheads="1"/>
            </p:cNvSpPr>
            <p:nvPr/>
          </p:nvSpPr>
          <p:spPr bwMode="auto">
            <a:xfrm>
              <a:off x="23936516" y="12793345"/>
              <a:ext cx="208390"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effectLst/>
                  <a:latin typeface="Calibri" panose="020F0502020204030204" pitchFamily="34" charset="0"/>
                  <a:cs typeface="Arial" pitchFamily="34" charset="0"/>
                </a:rPr>
                <a:t>50</a:t>
              </a:r>
            </a:p>
          </p:txBody>
        </p:sp>
        <p:sp>
          <p:nvSpPr>
            <p:cNvPr id="2426" name="Rectangle 37"/>
            <p:cNvSpPr>
              <a:spLocks noChangeArrowheads="1"/>
            </p:cNvSpPr>
            <p:nvPr/>
          </p:nvSpPr>
          <p:spPr bwMode="auto">
            <a:xfrm>
              <a:off x="23884128" y="13350557"/>
              <a:ext cx="312586"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effectLst/>
                  <a:latin typeface="Calibri" panose="020F0502020204030204" pitchFamily="34" charset="0"/>
                  <a:cs typeface="Arial" pitchFamily="34" charset="0"/>
                </a:rPr>
                <a:t>100</a:t>
              </a:r>
            </a:p>
          </p:txBody>
        </p:sp>
      </p:grpSp>
      <p:sp>
        <p:nvSpPr>
          <p:cNvPr id="2427" name="Rectangle 40"/>
          <p:cNvSpPr>
            <a:spLocks noChangeArrowheads="1"/>
          </p:cNvSpPr>
          <p:nvPr/>
        </p:nvSpPr>
        <p:spPr bwMode="auto">
          <a:xfrm>
            <a:off x="21598619" y="13448982"/>
            <a:ext cx="312586"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effectLst/>
                <a:latin typeface="Calibri" panose="020F0502020204030204" pitchFamily="34" charset="0"/>
                <a:cs typeface="Arial" pitchFamily="34" charset="0"/>
              </a:rPr>
              <a:t>150</a:t>
            </a:r>
          </a:p>
        </p:txBody>
      </p:sp>
      <p:sp>
        <p:nvSpPr>
          <p:cNvPr id="2428" name="Rectangle 43"/>
          <p:cNvSpPr>
            <a:spLocks noChangeArrowheads="1"/>
          </p:cNvSpPr>
          <p:nvPr/>
        </p:nvSpPr>
        <p:spPr bwMode="auto">
          <a:xfrm>
            <a:off x="21598619" y="14004607"/>
            <a:ext cx="312586"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effectLst/>
                <a:latin typeface="Calibri" panose="020F0502020204030204" pitchFamily="34" charset="0"/>
                <a:cs typeface="Arial" pitchFamily="34" charset="0"/>
              </a:rPr>
              <a:t>200</a:t>
            </a:r>
          </a:p>
        </p:txBody>
      </p:sp>
      <p:grpSp>
        <p:nvGrpSpPr>
          <p:cNvPr id="71" name="Group 70"/>
          <p:cNvGrpSpPr/>
          <p:nvPr/>
        </p:nvGrpSpPr>
        <p:grpSpPr>
          <a:xfrm>
            <a:off x="22128480" y="11884152"/>
            <a:ext cx="457200" cy="2228997"/>
            <a:chOff x="22228321" y="11884152"/>
            <a:chExt cx="915634" cy="2228997"/>
          </a:xfrm>
        </p:grpSpPr>
        <p:pic>
          <p:nvPicPr>
            <p:cNvPr id="2249" name="Picture 2248" descr="Screen shot 2013-04-09 at 3.42.53 PM.png"/>
            <p:cNvPicPr preferRelativeResize="0">
              <a:picLocks/>
            </p:cNvPicPr>
            <p:nvPr/>
          </p:nvPicPr>
          <p:blipFill rotWithShape="1">
            <a:blip r:embed="rId13" cstate="print">
              <a:extLst>
                <a:ext uri="{28A0092B-C50C-407E-A947-70E740481C1C}">
                  <a14:useLocalDpi xmlns:a14="http://schemas.microsoft.com/office/drawing/2010/main"/>
                </a:ext>
              </a:extLst>
            </a:blip>
            <a:srcRect/>
            <a:stretch/>
          </p:blipFill>
          <p:spPr>
            <a:xfrm rot="16200000">
              <a:off x="22306929" y="13277351"/>
              <a:ext cx="757197" cy="914400"/>
            </a:xfrm>
            <a:prstGeom prst="rect">
              <a:avLst/>
            </a:prstGeom>
          </p:spPr>
        </p:pic>
        <p:pic>
          <p:nvPicPr>
            <p:cNvPr id="2250" name="Picture 2249" descr="Screen shot 2013-04-09 at 3.40.53 PM.png"/>
            <p:cNvPicPr>
              <a:picLocks noChangeAspect="1"/>
            </p:cNvPicPr>
            <p:nvPr/>
          </p:nvPicPr>
          <p:blipFill rotWithShape="1">
            <a:blip r:embed="rId14" cstate="print">
              <a:extLst>
                <a:ext uri="{28A0092B-C50C-407E-A947-70E740481C1C}">
                  <a14:useLocalDpi xmlns:a14="http://schemas.microsoft.com/office/drawing/2010/main"/>
                </a:ext>
              </a:extLst>
            </a:blip>
            <a:srcRect/>
            <a:stretch/>
          </p:blipFill>
          <p:spPr>
            <a:xfrm rot="16200000">
              <a:off x="21951690" y="12167309"/>
              <a:ext cx="1467661" cy="914400"/>
            </a:xfrm>
            <a:prstGeom prst="rect">
              <a:avLst/>
            </a:prstGeom>
          </p:spPr>
        </p:pic>
        <p:sp>
          <p:nvSpPr>
            <p:cNvPr id="166" name="Rectangle 165"/>
            <p:cNvSpPr/>
            <p:nvPr/>
          </p:nvSpPr>
          <p:spPr>
            <a:xfrm>
              <a:off x="22229555" y="11884152"/>
              <a:ext cx="914400" cy="222199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p:nvPr/>
        </p:nvGrpSpPr>
        <p:grpSpPr>
          <a:xfrm>
            <a:off x="22783800" y="11884152"/>
            <a:ext cx="457200" cy="2229268"/>
            <a:chOff x="23354267" y="11884152"/>
            <a:chExt cx="914400" cy="2229268"/>
          </a:xfrm>
        </p:grpSpPr>
        <p:pic>
          <p:nvPicPr>
            <p:cNvPr id="2252" name="Picture 105"/>
            <p:cNvPicPr preferRelativeResize="0">
              <a:picLocks noChangeArrowheads="1"/>
            </p:cNvPicPr>
            <p:nvPr/>
          </p:nvPicPr>
          <p:blipFill>
            <a:blip r:embed="rId15" cstate="print"/>
            <a:srcRect/>
            <a:stretch>
              <a:fillRect/>
            </a:stretch>
          </p:blipFill>
          <p:spPr bwMode="auto">
            <a:xfrm>
              <a:off x="23354267" y="13369808"/>
              <a:ext cx="914400" cy="743612"/>
            </a:xfrm>
            <a:prstGeom prst="rect">
              <a:avLst/>
            </a:prstGeom>
            <a:noFill/>
            <a:ln w="12700" cmpd="sng">
              <a:noFill/>
              <a:miter lim="800000"/>
              <a:headEnd/>
              <a:tailEnd/>
            </a:ln>
          </p:spPr>
        </p:pic>
        <p:pic>
          <p:nvPicPr>
            <p:cNvPr id="2251" name="Picture 102"/>
            <p:cNvPicPr preferRelativeResize="0">
              <a:picLocks noChangeArrowheads="1"/>
            </p:cNvPicPr>
            <p:nvPr/>
          </p:nvPicPr>
          <p:blipFill>
            <a:blip r:embed="rId16" cstate="print"/>
            <a:srcRect/>
            <a:stretch>
              <a:fillRect/>
            </a:stretch>
          </p:blipFill>
          <p:spPr bwMode="auto">
            <a:xfrm>
              <a:off x="23354267" y="11898552"/>
              <a:ext cx="914400" cy="1471256"/>
            </a:xfrm>
            <a:prstGeom prst="rect">
              <a:avLst/>
            </a:prstGeom>
            <a:noFill/>
            <a:ln w="12700" cmpd="sng">
              <a:noFill/>
              <a:miter lim="800000"/>
              <a:headEnd/>
              <a:tailEnd/>
            </a:ln>
          </p:spPr>
        </p:pic>
        <p:sp>
          <p:nvSpPr>
            <p:cNvPr id="2434" name="Rectangle 2433"/>
            <p:cNvSpPr/>
            <p:nvPr/>
          </p:nvSpPr>
          <p:spPr>
            <a:xfrm>
              <a:off x="23354267" y="11884152"/>
              <a:ext cx="914400" cy="222199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35" name="Rectangle 13"/>
          <p:cNvSpPr>
            <a:spLocks noChangeArrowheads="1"/>
          </p:cNvSpPr>
          <p:nvPr/>
        </p:nvSpPr>
        <p:spPr bwMode="auto">
          <a:xfrm>
            <a:off x="21899880" y="11292840"/>
            <a:ext cx="944880" cy="5539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800" dirty="0" smtClean="0">
                <a:latin typeface="Calibri" panose="020F0502020204030204" pitchFamily="34" charset="0"/>
                <a:cs typeface="Arial" pitchFamily="34" charset="0"/>
              </a:rPr>
              <a:t>SG2 </a:t>
            </a:r>
          </a:p>
          <a:p>
            <a:pPr marL="0" marR="0" lvl="0" indent="0" algn="ctr" defTabSz="914400" rtl="0" eaLnBrk="1" fontAlgn="base" latinLnBrk="0" hangingPunct="1">
              <a:lnSpc>
                <a:spcPct val="100000"/>
              </a:lnSpc>
              <a:spcBef>
                <a:spcPct val="0"/>
              </a:spcBef>
              <a:spcAft>
                <a:spcPct val="0"/>
              </a:spcAft>
              <a:buClrTx/>
              <a:buSzTx/>
              <a:buFontTx/>
              <a:buNone/>
              <a:tabLst/>
            </a:pPr>
            <a:r>
              <a:rPr lang="en-US" sz="1800" dirty="0" smtClean="0">
                <a:latin typeface="Calibri" panose="020F0502020204030204" pitchFamily="34" charset="0"/>
                <a:cs typeface="Arial" pitchFamily="34" charset="0"/>
              </a:rPr>
              <a:t>Photo</a:t>
            </a:r>
            <a:endParaRPr kumimoji="0" lang="en-US" sz="1800" b="0" i="0" u="none" strike="noStrike" cap="none" normalizeH="0" baseline="0" dirty="0" smtClean="0">
              <a:ln>
                <a:noFill/>
              </a:ln>
              <a:effectLst/>
              <a:latin typeface="Calibri" panose="020F0502020204030204" pitchFamily="34" charset="0"/>
              <a:cs typeface="Arial" pitchFamily="34" charset="0"/>
            </a:endParaRPr>
          </a:p>
        </p:txBody>
      </p:sp>
      <p:sp>
        <p:nvSpPr>
          <p:cNvPr id="2436" name="Rectangle 13"/>
          <p:cNvSpPr>
            <a:spLocks noChangeArrowheads="1"/>
          </p:cNvSpPr>
          <p:nvPr/>
        </p:nvSpPr>
        <p:spPr bwMode="auto">
          <a:xfrm>
            <a:off x="22555200" y="11292840"/>
            <a:ext cx="944880" cy="5539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800" dirty="0" smtClean="0">
                <a:latin typeface="Calibri" panose="020F0502020204030204" pitchFamily="34" charset="0"/>
                <a:cs typeface="Arial" pitchFamily="34" charset="0"/>
              </a:rPr>
              <a:t>SG2 </a:t>
            </a:r>
          </a:p>
          <a:p>
            <a:pPr marL="0" marR="0" lvl="0" indent="0" algn="ctr" defTabSz="914400" rtl="0" eaLnBrk="1" fontAlgn="base" latinLnBrk="0" hangingPunct="1">
              <a:lnSpc>
                <a:spcPct val="100000"/>
              </a:lnSpc>
              <a:spcBef>
                <a:spcPct val="0"/>
              </a:spcBef>
              <a:spcAft>
                <a:spcPct val="0"/>
              </a:spcAft>
              <a:buClrTx/>
              <a:buSzTx/>
              <a:buFontTx/>
              <a:buNone/>
              <a:tabLst/>
            </a:pPr>
            <a:r>
              <a:rPr lang="en-US" sz="1800" dirty="0" smtClean="0">
                <a:latin typeface="Calibri" panose="020F0502020204030204" pitchFamily="34" charset="0"/>
                <a:cs typeface="Arial" pitchFamily="34" charset="0"/>
              </a:rPr>
              <a:t>X-ray</a:t>
            </a:r>
            <a:endParaRPr kumimoji="0" lang="en-US" sz="1800" b="0" i="0" u="none" strike="noStrike" cap="none" normalizeH="0" baseline="0" dirty="0" smtClean="0">
              <a:ln>
                <a:noFill/>
              </a:ln>
              <a:effectLst/>
              <a:latin typeface="Calibri" panose="020F0502020204030204" pitchFamily="34" charset="0"/>
              <a:cs typeface="Arial" pitchFamily="34" charset="0"/>
            </a:endParaRPr>
          </a:p>
        </p:txBody>
      </p:sp>
      <p:cxnSp>
        <p:nvCxnSpPr>
          <p:cNvPr id="2916" name="Straight Connector 2915"/>
          <p:cNvCxnSpPr/>
          <p:nvPr/>
        </p:nvCxnSpPr>
        <p:spPr>
          <a:xfrm>
            <a:off x="21973523" y="11896344"/>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17" name="Straight Connector 2916"/>
          <p:cNvCxnSpPr/>
          <p:nvPr/>
        </p:nvCxnSpPr>
        <p:spPr>
          <a:xfrm>
            <a:off x="21973523" y="12454128"/>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18" name="Straight Connector 2917"/>
          <p:cNvCxnSpPr/>
          <p:nvPr/>
        </p:nvCxnSpPr>
        <p:spPr>
          <a:xfrm>
            <a:off x="21973523" y="13011912"/>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19" name="Straight Connector 2918"/>
          <p:cNvCxnSpPr/>
          <p:nvPr/>
        </p:nvCxnSpPr>
        <p:spPr>
          <a:xfrm>
            <a:off x="21973523" y="13569696"/>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20" name="Straight Connector 2919"/>
          <p:cNvCxnSpPr/>
          <p:nvPr/>
        </p:nvCxnSpPr>
        <p:spPr>
          <a:xfrm>
            <a:off x="21973523" y="14118336"/>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1220" name="Group 41219"/>
          <p:cNvGrpSpPr/>
          <p:nvPr/>
        </p:nvGrpSpPr>
        <p:grpSpPr>
          <a:xfrm>
            <a:off x="26752296" y="12179808"/>
            <a:ext cx="1289304" cy="5137507"/>
            <a:chOff x="30942660" y="12637008"/>
            <a:chExt cx="874822" cy="5137507"/>
          </a:xfrm>
        </p:grpSpPr>
        <p:grpSp>
          <p:nvGrpSpPr>
            <p:cNvPr id="41217" name="Group 41216"/>
            <p:cNvGrpSpPr/>
            <p:nvPr/>
          </p:nvGrpSpPr>
          <p:grpSpPr>
            <a:xfrm>
              <a:off x="30942660" y="13066777"/>
              <a:ext cx="659963" cy="4707738"/>
              <a:chOff x="30942660" y="13066777"/>
              <a:chExt cx="659963" cy="4707738"/>
            </a:xfrm>
          </p:grpSpPr>
          <p:sp>
            <p:nvSpPr>
              <p:cNvPr id="2834" name="Freeform 179"/>
              <p:cNvSpPr>
                <a:spLocks/>
              </p:cNvSpPr>
              <p:nvPr/>
            </p:nvSpPr>
            <p:spPr bwMode="auto">
              <a:xfrm>
                <a:off x="31018692" y="13066777"/>
                <a:ext cx="197685" cy="943752"/>
              </a:xfrm>
              <a:custGeom>
                <a:avLst/>
                <a:gdLst/>
                <a:ahLst/>
                <a:cxnLst>
                  <a:cxn ang="0">
                    <a:pos x="4" y="7"/>
                  </a:cxn>
                  <a:cxn ang="0">
                    <a:pos x="15" y="11"/>
                  </a:cxn>
                  <a:cxn ang="0">
                    <a:pos x="29" y="14"/>
                  </a:cxn>
                  <a:cxn ang="0">
                    <a:pos x="40" y="14"/>
                  </a:cxn>
                  <a:cxn ang="0">
                    <a:pos x="54" y="18"/>
                  </a:cxn>
                  <a:cxn ang="0">
                    <a:pos x="44" y="22"/>
                  </a:cxn>
                  <a:cxn ang="0">
                    <a:pos x="29" y="25"/>
                  </a:cxn>
                  <a:cxn ang="0">
                    <a:pos x="15" y="25"/>
                  </a:cxn>
                  <a:cxn ang="0">
                    <a:pos x="4" y="32"/>
                  </a:cxn>
                  <a:cxn ang="0">
                    <a:pos x="7" y="47"/>
                  </a:cxn>
                  <a:cxn ang="0">
                    <a:pos x="18" y="50"/>
                  </a:cxn>
                  <a:cxn ang="0">
                    <a:pos x="29" y="54"/>
                  </a:cxn>
                  <a:cxn ang="0">
                    <a:pos x="40" y="58"/>
                  </a:cxn>
                  <a:cxn ang="0">
                    <a:pos x="44" y="65"/>
                  </a:cxn>
                  <a:cxn ang="0">
                    <a:pos x="44" y="76"/>
                  </a:cxn>
                  <a:cxn ang="0">
                    <a:pos x="51" y="79"/>
                  </a:cxn>
                  <a:cxn ang="0">
                    <a:pos x="62" y="83"/>
                  </a:cxn>
                  <a:cxn ang="0">
                    <a:pos x="58" y="90"/>
                  </a:cxn>
                  <a:cxn ang="0">
                    <a:pos x="47" y="94"/>
                  </a:cxn>
                  <a:cxn ang="0">
                    <a:pos x="58" y="101"/>
                  </a:cxn>
                  <a:cxn ang="0">
                    <a:pos x="47" y="108"/>
                  </a:cxn>
                  <a:cxn ang="0">
                    <a:pos x="44" y="112"/>
                  </a:cxn>
                  <a:cxn ang="0">
                    <a:pos x="47" y="116"/>
                  </a:cxn>
                  <a:cxn ang="0">
                    <a:pos x="51" y="123"/>
                  </a:cxn>
                  <a:cxn ang="0">
                    <a:pos x="54" y="137"/>
                  </a:cxn>
                  <a:cxn ang="0">
                    <a:pos x="47" y="148"/>
                  </a:cxn>
                  <a:cxn ang="0">
                    <a:pos x="47" y="156"/>
                  </a:cxn>
                  <a:cxn ang="0">
                    <a:pos x="47" y="163"/>
                  </a:cxn>
                  <a:cxn ang="0">
                    <a:pos x="44" y="166"/>
                  </a:cxn>
                  <a:cxn ang="0">
                    <a:pos x="47" y="181"/>
                  </a:cxn>
                  <a:cxn ang="0">
                    <a:pos x="51" y="185"/>
                  </a:cxn>
                  <a:cxn ang="0">
                    <a:pos x="47" y="188"/>
                  </a:cxn>
                  <a:cxn ang="0">
                    <a:pos x="51" y="206"/>
                  </a:cxn>
                  <a:cxn ang="0">
                    <a:pos x="47" y="206"/>
                  </a:cxn>
                  <a:cxn ang="0">
                    <a:pos x="58" y="214"/>
                  </a:cxn>
                  <a:cxn ang="0">
                    <a:pos x="62" y="217"/>
                  </a:cxn>
                  <a:cxn ang="0">
                    <a:pos x="58" y="224"/>
                  </a:cxn>
                  <a:cxn ang="0">
                    <a:pos x="54" y="224"/>
                  </a:cxn>
                  <a:cxn ang="0">
                    <a:pos x="51" y="228"/>
                  </a:cxn>
                  <a:cxn ang="0">
                    <a:pos x="47" y="235"/>
                  </a:cxn>
                  <a:cxn ang="0">
                    <a:pos x="44" y="243"/>
                  </a:cxn>
                  <a:cxn ang="0">
                    <a:pos x="36" y="250"/>
                  </a:cxn>
                </a:cxnLst>
                <a:rect l="0" t="0" r="r" b="b"/>
                <a:pathLst>
                  <a:path w="65" h="257">
                    <a:moveTo>
                      <a:pt x="4" y="0"/>
                    </a:moveTo>
                    <a:lnTo>
                      <a:pt x="0" y="3"/>
                    </a:lnTo>
                    <a:lnTo>
                      <a:pt x="4" y="7"/>
                    </a:lnTo>
                    <a:lnTo>
                      <a:pt x="7" y="11"/>
                    </a:lnTo>
                    <a:lnTo>
                      <a:pt x="11" y="11"/>
                    </a:lnTo>
                    <a:lnTo>
                      <a:pt x="15" y="11"/>
                    </a:lnTo>
                    <a:lnTo>
                      <a:pt x="18" y="11"/>
                    </a:lnTo>
                    <a:lnTo>
                      <a:pt x="22" y="11"/>
                    </a:lnTo>
                    <a:lnTo>
                      <a:pt x="29" y="14"/>
                    </a:lnTo>
                    <a:lnTo>
                      <a:pt x="33" y="14"/>
                    </a:lnTo>
                    <a:lnTo>
                      <a:pt x="36" y="14"/>
                    </a:lnTo>
                    <a:lnTo>
                      <a:pt x="40" y="14"/>
                    </a:lnTo>
                    <a:lnTo>
                      <a:pt x="44" y="14"/>
                    </a:lnTo>
                    <a:lnTo>
                      <a:pt x="47" y="18"/>
                    </a:lnTo>
                    <a:lnTo>
                      <a:pt x="54" y="18"/>
                    </a:lnTo>
                    <a:lnTo>
                      <a:pt x="51" y="18"/>
                    </a:lnTo>
                    <a:lnTo>
                      <a:pt x="47" y="22"/>
                    </a:lnTo>
                    <a:lnTo>
                      <a:pt x="44" y="22"/>
                    </a:lnTo>
                    <a:lnTo>
                      <a:pt x="40" y="22"/>
                    </a:lnTo>
                    <a:lnTo>
                      <a:pt x="36" y="22"/>
                    </a:lnTo>
                    <a:lnTo>
                      <a:pt x="29" y="25"/>
                    </a:lnTo>
                    <a:lnTo>
                      <a:pt x="22" y="25"/>
                    </a:lnTo>
                    <a:lnTo>
                      <a:pt x="18" y="25"/>
                    </a:lnTo>
                    <a:lnTo>
                      <a:pt x="15" y="25"/>
                    </a:lnTo>
                    <a:lnTo>
                      <a:pt x="11" y="25"/>
                    </a:lnTo>
                    <a:lnTo>
                      <a:pt x="7" y="29"/>
                    </a:lnTo>
                    <a:lnTo>
                      <a:pt x="4" y="32"/>
                    </a:lnTo>
                    <a:lnTo>
                      <a:pt x="0" y="36"/>
                    </a:lnTo>
                    <a:lnTo>
                      <a:pt x="7" y="43"/>
                    </a:lnTo>
                    <a:lnTo>
                      <a:pt x="7" y="47"/>
                    </a:lnTo>
                    <a:lnTo>
                      <a:pt x="11" y="50"/>
                    </a:lnTo>
                    <a:lnTo>
                      <a:pt x="15" y="50"/>
                    </a:lnTo>
                    <a:lnTo>
                      <a:pt x="18" y="50"/>
                    </a:lnTo>
                    <a:lnTo>
                      <a:pt x="22" y="54"/>
                    </a:lnTo>
                    <a:lnTo>
                      <a:pt x="25" y="54"/>
                    </a:lnTo>
                    <a:lnTo>
                      <a:pt x="29" y="54"/>
                    </a:lnTo>
                    <a:lnTo>
                      <a:pt x="33" y="54"/>
                    </a:lnTo>
                    <a:lnTo>
                      <a:pt x="36" y="58"/>
                    </a:lnTo>
                    <a:lnTo>
                      <a:pt x="40" y="58"/>
                    </a:lnTo>
                    <a:lnTo>
                      <a:pt x="44" y="61"/>
                    </a:lnTo>
                    <a:lnTo>
                      <a:pt x="47" y="61"/>
                    </a:lnTo>
                    <a:lnTo>
                      <a:pt x="44" y="65"/>
                    </a:lnTo>
                    <a:lnTo>
                      <a:pt x="47" y="65"/>
                    </a:lnTo>
                    <a:lnTo>
                      <a:pt x="44" y="69"/>
                    </a:lnTo>
                    <a:lnTo>
                      <a:pt x="44" y="76"/>
                    </a:lnTo>
                    <a:lnTo>
                      <a:pt x="44" y="79"/>
                    </a:lnTo>
                    <a:lnTo>
                      <a:pt x="47" y="79"/>
                    </a:lnTo>
                    <a:lnTo>
                      <a:pt x="51" y="79"/>
                    </a:lnTo>
                    <a:lnTo>
                      <a:pt x="54" y="79"/>
                    </a:lnTo>
                    <a:lnTo>
                      <a:pt x="58" y="83"/>
                    </a:lnTo>
                    <a:lnTo>
                      <a:pt x="62" y="83"/>
                    </a:lnTo>
                    <a:lnTo>
                      <a:pt x="65" y="87"/>
                    </a:lnTo>
                    <a:lnTo>
                      <a:pt x="62" y="87"/>
                    </a:lnTo>
                    <a:lnTo>
                      <a:pt x="58" y="90"/>
                    </a:lnTo>
                    <a:lnTo>
                      <a:pt x="54" y="90"/>
                    </a:lnTo>
                    <a:lnTo>
                      <a:pt x="51" y="94"/>
                    </a:lnTo>
                    <a:lnTo>
                      <a:pt x="47" y="94"/>
                    </a:lnTo>
                    <a:lnTo>
                      <a:pt x="51" y="94"/>
                    </a:lnTo>
                    <a:lnTo>
                      <a:pt x="54" y="98"/>
                    </a:lnTo>
                    <a:lnTo>
                      <a:pt x="58" y="101"/>
                    </a:lnTo>
                    <a:lnTo>
                      <a:pt x="54" y="105"/>
                    </a:lnTo>
                    <a:lnTo>
                      <a:pt x="51" y="105"/>
                    </a:lnTo>
                    <a:lnTo>
                      <a:pt x="47" y="108"/>
                    </a:lnTo>
                    <a:lnTo>
                      <a:pt x="44" y="108"/>
                    </a:lnTo>
                    <a:lnTo>
                      <a:pt x="47" y="108"/>
                    </a:lnTo>
                    <a:lnTo>
                      <a:pt x="44" y="112"/>
                    </a:lnTo>
                    <a:lnTo>
                      <a:pt x="47" y="112"/>
                    </a:lnTo>
                    <a:lnTo>
                      <a:pt x="44" y="116"/>
                    </a:lnTo>
                    <a:lnTo>
                      <a:pt x="47" y="116"/>
                    </a:lnTo>
                    <a:lnTo>
                      <a:pt x="44" y="119"/>
                    </a:lnTo>
                    <a:lnTo>
                      <a:pt x="47" y="119"/>
                    </a:lnTo>
                    <a:lnTo>
                      <a:pt x="51" y="123"/>
                    </a:lnTo>
                    <a:lnTo>
                      <a:pt x="51" y="130"/>
                    </a:lnTo>
                    <a:lnTo>
                      <a:pt x="51" y="137"/>
                    </a:lnTo>
                    <a:lnTo>
                      <a:pt x="54" y="137"/>
                    </a:lnTo>
                    <a:lnTo>
                      <a:pt x="51" y="141"/>
                    </a:lnTo>
                    <a:lnTo>
                      <a:pt x="51" y="145"/>
                    </a:lnTo>
                    <a:lnTo>
                      <a:pt x="47" y="148"/>
                    </a:lnTo>
                    <a:lnTo>
                      <a:pt x="47" y="156"/>
                    </a:lnTo>
                    <a:lnTo>
                      <a:pt x="44" y="156"/>
                    </a:lnTo>
                    <a:lnTo>
                      <a:pt x="47" y="156"/>
                    </a:lnTo>
                    <a:lnTo>
                      <a:pt x="44" y="156"/>
                    </a:lnTo>
                    <a:lnTo>
                      <a:pt x="44" y="163"/>
                    </a:lnTo>
                    <a:lnTo>
                      <a:pt x="47" y="163"/>
                    </a:lnTo>
                    <a:lnTo>
                      <a:pt x="44" y="163"/>
                    </a:lnTo>
                    <a:lnTo>
                      <a:pt x="47" y="166"/>
                    </a:lnTo>
                    <a:lnTo>
                      <a:pt x="44" y="166"/>
                    </a:lnTo>
                    <a:lnTo>
                      <a:pt x="47" y="166"/>
                    </a:lnTo>
                    <a:lnTo>
                      <a:pt x="47" y="174"/>
                    </a:lnTo>
                    <a:lnTo>
                      <a:pt x="47" y="181"/>
                    </a:lnTo>
                    <a:lnTo>
                      <a:pt x="51" y="181"/>
                    </a:lnTo>
                    <a:lnTo>
                      <a:pt x="47" y="185"/>
                    </a:lnTo>
                    <a:lnTo>
                      <a:pt x="51" y="185"/>
                    </a:lnTo>
                    <a:lnTo>
                      <a:pt x="47" y="185"/>
                    </a:lnTo>
                    <a:lnTo>
                      <a:pt x="51" y="188"/>
                    </a:lnTo>
                    <a:lnTo>
                      <a:pt x="47" y="188"/>
                    </a:lnTo>
                    <a:lnTo>
                      <a:pt x="51" y="192"/>
                    </a:lnTo>
                    <a:lnTo>
                      <a:pt x="51" y="199"/>
                    </a:lnTo>
                    <a:lnTo>
                      <a:pt x="51" y="206"/>
                    </a:lnTo>
                    <a:lnTo>
                      <a:pt x="54" y="206"/>
                    </a:lnTo>
                    <a:lnTo>
                      <a:pt x="51" y="206"/>
                    </a:lnTo>
                    <a:lnTo>
                      <a:pt x="47" y="206"/>
                    </a:lnTo>
                    <a:lnTo>
                      <a:pt x="51" y="210"/>
                    </a:lnTo>
                    <a:lnTo>
                      <a:pt x="54" y="210"/>
                    </a:lnTo>
                    <a:lnTo>
                      <a:pt x="58" y="214"/>
                    </a:lnTo>
                    <a:lnTo>
                      <a:pt x="62" y="214"/>
                    </a:lnTo>
                    <a:lnTo>
                      <a:pt x="58" y="214"/>
                    </a:lnTo>
                    <a:lnTo>
                      <a:pt x="62" y="217"/>
                    </a:lnTo>
                    <a:lnTo>
                      <a:pt x="58" y="217"/>
                    </a:lnTo>
                    <a:lnTo>
                      <a:pt x="62" y="221"/>
                    </a:lnTo>
                    <a:lnTo>
                      <a:pt x="58" y="224"/>
                    </a:lnTo>
                    <a:lnTo>
                      <a:pt x="62" y="224"/>
                    </a:lnTo>
                    <a:lnTo>
                      <a:pt x="58" y="224"/>
                    </a:lnTo>
                    <a:lnTo>
                      <a:pt x="54" y="224"/>
                    </a:lnTo>
                    <a:lnTo>
                      <a:pt x="51" y="228"/>
                    </a:lnTo>
                    <a:lnTo>
                      <a:pt x="54" y="228"/>
                    </a:lnTo>
                    <a:lnTo>
                      <a:pt x="51" y="228"/>
                    </a:lnTo>
                    <a:lnTo>
                      <a:pt x="47" y="232"/>
                    </a:lnTo>
                    <a:lnTo>
                      <a:pt x="44" y="235"/>
                    </a:lnTo>
                    <a:lnTo>
                      <a:pt x="47" y="235"/>
                    </a:lnTo>
                    <a:lnTo>
                      <a:pt x="51" y="239"/>
                    </a:lnTo>
                    <a:lnTo>
                      <a:pt x="47" y="243"/>
                    </a:lnTo>
                    <a:lnTo>
                      <a:pt x="44" y="243"/>
                    </a:lnTo>
                    <a:lnTo>
                      <a:pt x="36" y="250"/>
                    </a:lnTo>
                    <a:lnTo>
                      <a:pt x="40" y="250"/>
                    </a:lnTo>
                    <a:lnTo>
                      <a:pt x="36" y="250"/>
                    </a:lnTo>
                    <a:lnTo>
                      <a:pt x="40" y="250"/>
                    </a:lnTo>
                    <a:lnTo>
                      <a:pt x="33" y="257"/>
                    </a:lnTo>
                  </a:path>
                </a:pathLst>
              </a:custGeom>
              <a:noFill/>
              <a:ln w="12700" cmpd="sng">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a:latin typeface="+mj-lt"/>
                </a:endParaRPr>
              </a:p>
            </p:txBody>
          </p:sp>
          <p:sp>
            <p:nvSpPr>
              <p:cNvPr id="2835" name="Freeform 180"/>
              <p:cNvSpPr>
                <a:spLocks/>
              </p:cNvSpPr>
              <p:nvPr/>
            </p:nvSpPr>
            <p:spPr bwMode="auto">
              <a:xfrm>
                <a:off x="31073435" y="14010527"/>
                <a:ext cx="374081" cy="851946"/>
              </a:xfrm>
              <a:custGeom>
                <a:avLst/>
                <a:gdLst/>
                <a:ahLst/>
                <a:cxnLst>
                  <a:cxn ang="0">
                    <a:pos x="7" y="11"/>
                  </a:cxn>
                  <a:cxn ang="0">
                    <a:pos x="11" y="22"/>
                  </a:cxn>
                  <a:cxn ang="0">
                    <a:pos x="0" y="25"/>
                  </a:cxn>
                  <a:cxn ang="0">
                    <a:pos x="11" y="29"/>
                  </a:cxn>
                  <a:cxn ang="0">
                    <a:pos x="22" y="33"/>
                  </a:cxn>
                  <a:cxn ang="0">
                    <a:pos x="33" y="36"/>
                  </a:cxn>
                  <a:cxn ang="0">
                    <a:pos x="36" y="44"/>
                  </a:cxn>
                  <a:cxn ang="0">
                    <a:pos x="33" y="51"/>
                  </a:cxn>
                  <a:cxn ang="0">
                    <a:pos x="44" y="54"/>
                  </a:cxn>
                  <a:cxn ang="0">
                    <a:pos x="55" y="62"/>
                  </a:cxn>
                  <a:cxn ang="0">
                    <a:pos x="44" y="65"/>
                  </a:cxn>
                  <a:cxn ang="0">
                    <a:pos x="55" y="69"/>
                  </a:cxn>
                  <a:cxn ang="0">
                    <a:pos x="58" y="72"/>
                  </a:cxn>
                  <a:cxn ang="0">
                    <a:pos x="62" y="83"/>
                  </a:cxn>
                  <a:cxn ang="0">
                    <a:pos x="76" y="94"/>
                  </a:cxn>
                  <a:cxn ang="0">
                    <a:pos x="80" y="94"/>
                  </a:cxn>
                  <a:cxn ang="0">
                    <a:pos x="76" y="98"/>
                  </a:cxn>
                  <a:cxn ang="0">
                    <a:pos x="65" y="101"/>
                  </a:cxn>
                  <a:cxn ang="0">
                    <a:pos x="55" y="105"/>
                  </a:cxn>
                  <a:cxn ang="0">
                    <a:pos x="44" y="109"/>
                  </a:cxn>
                  <a:cxn ang="0">
                    <a:pos x="47" y="116"/>
                  </a:cxn>
                  <a:cxn ang="0">
                    <a:pos x="58" y="123"/>
                  </a:cxn>
                  <a:cxn ang="0">
                    <a:pos x="47" y="130"/>
                  </a:cxn>
                  <a:cxn ang="0">
                    <a:pos x="58" y="134"/>
                  </a:cxn>
                  <a:cxn ang="0">
                    <a:pos x="55" y="141"/>
                  </a:cxn>
                  <a:cxn ang="0">
                    <a:pos x="62" y="152"/>
                  </a:cxn>
                  <a:cxn ang="0">
                    <a:pos x="58" y="156"/>
                  </a:cxn>
                  <a:cxn ang="0">
                    <a:pos x="69" y="170"/>
                  </a:cxn>
                  <a:cxn ang="0">
                    <a:pos x="58" y="178"/>
                  </a:cxn>
                  <a:cxn ang="0">
                    <a:pos x="69" y="181"/>
                  </a:cxn>
                  <a:cxn ang="0">
                    <a:pos x="80" y="188"/>
                  </a:cxn>
                  <a:cxn ang="0">
                    <a:pos x="69" y="188"/>
                  </a:cxn>
                  <a:cxn ang="0">
                    <a:pos x="55" y="192"/>
                  </a:cxn>
                  <a:cxn ang="0">
                    <a:pos x="44" y="196"/>
                  </a:cxn>
                  <a:cxn ang="0">
                    <a:pos x="47" y="199"/>
                  </a:cxn>
                  <a:cxn ang="0">
                    <a:pos x="58" y="207"/>
                  </a:cxn>
                  <a:cxn ang="0">
                    <a:pos x="69" y="210"/>
                  </a:cxn>
                  <a:cxn ang="0">
                    <a:pos x="80" y="210"/>
                  </a:cxn>
                  <a:cxn ang="0">
                    <a:pos x="91" y="217"/>
                  </a:cxn>
                  <a:cxn ang="0">
                    <a:pos x="102" y="221"/>
                  </a:cxn>
                  <a:cxn ang="0">
                    <a:pos x="105" y="225"/>
                  </a:cxn>
                  <a:cxn ang="0">
                    <a:pos x="116" y="228"/>
                  </a:cxn>
                </a:cxnLst>
                <a:rect l="0" t="0" r="r" b="b"/>
                <a:pathLst>
                  <a:path w="123" h="232">
                    <a:moveTo>
                      <a:pt x="15" y="0"/>
                    </a:moveTo>
                    <a:lnTo>
                      <a:pt x="15" y="4"/>
                    </a:lnTo>
                    <a:lnTo>
                      <a:pt x="7" y="11"/>
                    </a:lnTo>
                    <a:lnTo>
                      <a:pt x="7" y="15"/>
                    </a:lnTo>
                    <a:lnTo>
                      <a:pt x="7" y="22"/>
                    </a:lnTo>
                    <a:lnTo>
                      <a:pt x="11" y="22"/>
                    </a:lnTo>
                    <a:lnTo>
                      <a:pt x="7" y="22"/>
                    </a:lnTo>
                    <a:lnTo>
                      <a:pt x="4" y="25"/>
                    </a:lnTo>
                    <a:lnTo>
                      <a:pt x="0" y="25"/>
                    </a:lnTo>
                    <a:lnTo>
                      <a:pt x="4" y="25"/>
                    </a:lnTo>
                    <a:lnTo>
                      <a:pt x="7" y="29"/>
                    </a:lnTo>
                    <a:lnTo>
                      <a:pt x="11" y="29"/>
                    </a:lnTo>
                    <a:lnTo>
                      <a:pt x="15" y="29"/>
                    </a:lnTo>
                    <a:lnTo>
                      <a:pt x="18" y="29"/>
                    </a:lnTo>
                    <a:lnTo>
                      <a:pt x="22" y="33"/>
                    </a:lnTo>
                    <a:lnTo>
                      <a:pt x="26" y="33"/>
                    </a:lnTo>
                    <a:lnTo>
                      <a:pt x="29" y="33"/>
                    </a:lnTo>
                    <a:lnTo>
                      <a:pt x="33" y="36"/>
                    </a:lnTo>
                    <a:lnTo>
                      <a:pt x="36" y="40"/>
                    </a:lnTo>
                    <a:lnTo>
                      <a:pt x="40" y="40"/>
                    </a:lnTo>
                    <a:lnTo>
                      <a:pt x="36" y="44"/>
                    </a:lnTo>
                    <a:lnTo>
                      <a:pt x="33" y="47"/>
                    </a:lnTo>
                    <a:lnTo>
                      <a:pt x="29" y="51"/>
                    </a:lnTo>
                    <a:lnTo>
                      <a:pt x="33" y="51"/>
                    </a:lnTo>
                    <a:lnTo>
                      <a:pt x="36" y="54"/>
                    </a:lnTo>
                    <a:lnTo>
                      <a:pt x="40" y="54"/>
                    </a:lnTo>
                    <a:lnTo>
                      <a:pt x="44" y="54"/>
                    </a:lnTo>
                    <a:lnTo>
                      <a:pt x="47" y="54"/>
                    </a:lnTo>
                    <a:lnTo>
                      <a:pt x="51" y="58"/>
                    </a:lnTo>
                    <a:lnTo>
                      <a:pt x="55" y="62"/>
                    </a:lnTo>
                    <a:lnTo>
                      <a:pt x="51" y="62"/>
                    </a:lnTo>
                    <a:lnTo>
                      <a:pt x="47" y="65"/>
                    </a:lnTo>
                    <a:lnTo>
                      <a:pt x="44" y="65"/>
                    </a:lnTo>
                    <a:lnTo>
                      <a:pt x="47" y="65"/>
                    </a:lnTo>
                    <a:lnTo>
                      <a:pt x="51" y="69"/>
                    </a:lnTo>
                    <a:lnTo>
                      <a:pt x="55" y="69"/>
                    </a:lnTo>
                    <a:lnTo>
                      <a:pt x="58" y="72"/>
                    </a:lnTo>
                    <a:lnTo>
                      <a:pt x="62" y="72"/>
                    </a:lnTo>
                    <a:lnTo>
                      <a:pt x="58" y="72"/>
                    </a:lnTo>
                    <a:lnTo>
                      <a:pt x="55" y="76"/>
                    </a:lnTo>
                    <a:lnTo>
                      <a:pt x="58" y="80"/>
                    </a:lnTo>
                    <a:lnTo>
                      <a:pt x="62" y="83"/>
                    </a:lnTo>
                    <a:lnTo>
                      <a:pt x="65" y="83"/>
                    </a:lnTo>
                    <a:lnTo>
                      <a:pt x="69" y="87"/>
                    </a:lnTo>
                    <a:lnTo>
                      <a:pt x="76" y="94"/>
                    </a:lnTo>
                    <a:lnTo>
                      <a:pt x="73" y="94"/>
                    </a:lnTo>
                    <a:lnTo>
                      <a:pt x="76" y="94"/>
                    </a:lnTo>
                    <a:lnTo>
                      <a:pt x="80" y="94"/>
                    </a:lnTo>
                    <a:lnTo>
                      <a:pt x="76" y="94"/>
                    </a:lnTo>
                    <a:lnTo>
                      <a:pt x="80" y="98"/>
                    </a:lnTo>
                    <a:lnTo>
                      <a:pt x="76" y="98"/>
                    </a:lnTo>
                    <a:lnTo>
                      <a:pt x="73" y="101"/>
                    </a:lnTo>
                    <a:lnTo>
                      <a:pt x="69" y="101"/>
                    </a:lnTo>
                    <a:lnTo>
                      <a:pt x="65" y="101"/>
                    </a:lnTo>
                    <a:lnTo>
                      <a:pt x="62" y="105"/>
                    </a:lnTo>
                    <a:lnTo>
                      <a:pt x="58" y="105"/>
                    </a:lnTo>
                    <a:lnTo>
                      <a:pt x="55" y="105"/>
                    </a:lnTo>
                    <a:lnTo>
                      <a:pt x="51" y="105"/>
                    </a:lnTo>
                    <a:lnTo>
                      <a:pt x="47" y="109"/>
                    </a:lnTo>
                    <a:lnTo>
                      <a:pt x="44" y="109"/>
                    </a:lnTo>
                    <a:lnTo>
                      <a:pt x="40" y="112"/>
                    </a:lnTo>
                    <a:lnTo>
                      <a:pt x="44" y="112"/>
                    </a:lnTo>
                    <a:lnTo>
                      <a:pt x="47" y="116"/>
                    </a:lnTo>
                    <a:lnTo>
                      <a:pt x="51" y="120"/>
                    </a:lnTo>
                    <a:lnTo>
                      <a:pt x="55" y="120"/>
                    </a:lnTo>
                    <a:lnTo>
                      <a:pt x="58" y="123"/>
                    </a:lnTo>
                    <a:lnTo>
                      <a:pt x="55" y="123"/>
                    </a:lnTo>
                    <a:lnTo>
                      <a:pt x="51" y="127"/>
                    </a:lnTo>
                    <a:lnTo>
                      <a:pt x="47" y="130"/>
                    </a:lnTo>
                    <a:lnTo>
                      <a:pt x="51" y="130"/>
                    </a:lnTo>
                    <a:lnTo>
                      <a:pt x="55" y="130"/>
                    </a:lnTo>
                    <a:lnTo>
                      <a:pt x="58" y="134"/>
                    </a:lnTo>
                    <a:lnTo>
                      <a:pt x="55" y="138"/>
                    </a:lnTo>
                    <a:lnTo>
                      <a:pt x="51" y="141"/>
                    </a:lnTo>
                    <a:lnTo>
                      <a:pt x="55" y="141"/>
                    </a:lnTo>
                    <a:lnTo>
                      <a:pt x="58" y="145"/>
                    </a:lnTo>
                    <a:lnTo>
                      <a:pt x="58" y="152"/>
                    </a:lnTo>
                    <a:lnTo>
                      <a:pt x="62" y="152"/>
                    </a:lnTo>
                    <a:lnTo>
                      <a:pt x="58" y="152"/>
                    </a:lnTo>
                    <a:lnTo>
                      <a:pt x="62" y="156"/>
                    </a:lnTo>
                    <a:lnTo>
                      <a:pt x="58" y="156"/>
                    </a:lnTo>
                    <a:lnTo>
                      <a:pt x="65" y="163"/>
                    </a:lnTo>
                    <a:lnTo>
                      <a:pt x="65" y="170"/>
                    </a:lnTo>
                    <a:lnTo>
                      <a:pt x="69" y="170"/>
                    </a:lnTo>
                    <a:lnTo>
                      <a:pt x="65" y="170"/>
                    </a:lnTo>
                    <a:lnTo>
                      <a:pt x="62" y="174"/>
                    </a:lnTo>
                    <a:lnTo>
                      <a:pt x="58" y="178"/>
                    </a:lnTo>
                    <a:lnTo>
                      <a:pt x="62" y="181"/>
                    </a:lnTo>
                    <a:lnTo>
                      <a:pt x="65" y="181"/>
                    </a:lnTo>
                    <a:lnTo>
                      <a:pt x="69" y="181"/>
                    </a:lnTo>
                    <a:lnTo>
                      <a:pt x="73" y="185"/>
                    </a:lnTo>
                    <a:lnTo>
                      <a:pt x="76" y="185"/>
                    </a:lnTo>
                    <a:lnTo>
                      <a:pt x="80" y="188"/>
                    </a:lnTo>
                    <a:lnTo>
                      <a:pt x="76" y="188"/>
                    </a:lnTo>
                    <a:lnTo>
                      <a:pt x="73" y="188"/>
                    </a:lnTo>
                    <a:lnTo>
                      <a:pt x="69" y="188"/>
                    </a:lnTo>
                    <a:lnTo>
                      <a:pt x="62" y="192"/>
                    </a:lnTo>
                    <a:lnTo>
                      <a:pt x="58" y="192"/>
                    </a:lnTo>
                    <a:lnTo>
                      <a:pt x="55" y="192"/>
                    </a:lnTo>
                    <a:lnTo>
                      <a:pt x="51" y="192"/>
                    </a:lnTo>
                    <a:lnTo>
                      <a:pt x="47" y="192"/>
                    </a:lnTo>
                    <a:lnTo>
                      <a:pt x="44" y="196"/>
                    </a:lnTo>
                    <a:lnTo>
                      <a:pt x="40" y="196"/>
                    </a:lnTo>
                    <a:lnTo>
                      <a:pt x="44" y="196"/>
                    </a:lnTo>
                    <a:lnTo>
                      <a:pt x="47" y="199"/>
                    </a:lnTo>
                    <a:lnTo>
                      <a:pt x="51" y="203"/>
                    </a:lnTo>
                    <a:lnTo>
                      <a:pt x="55" y="207"/>
                    </a:lnTo>
                    <a:lnTo>
                      <a:pt x="58" y="207"/>
                    </a:lnTo>
                    <a:lnTo>
                      <a:pt x="62" y="207"/>
                    </a:lnTo>
                    <a:lnTo>
                      <a:pt x="65" y="207"/>
                    </a:lnTo>
                    <a:lnTo>
                      <a:pt x="69" y="210"/>
                    </a:lnTo>
                    <a:lnTo>
                      <a:pt x="73" y="210"/>
                    </a:lnTo>
                    <a:lnTo>
                      <a:pt x="76" y="210"/>
                    </a:lnTo>
                    <a:lnTo>
                      <a:pt x="80" y="210"/>
                    </a:lnTo>
                    <a:lnTo>
                      <a:pt x="84" y="214"/>
                    </a:lnTo>
                    <a:lnTo>
                      <a:pt x="87" y="217"/>
                    </a:lnTo>
                    <a:lnTo>
                      <a:pt x="91" y="217"/>
                    </a:lnTo>
                    <a:lnTo>
                      <a:pt x="94" y="221"/>
                    </a:lnTo>
                    <a:lnTo>
                      <a:pt x="98" y="221"/>
                    </a:lnTo>
                    <a:lnTo>
                      <a:pt x="102" y="221"/>
                    </a:lnTo>
                    <a:lnTo>
                      <a:pt x="105" y="221"/>
                    </a:lnTo>
                    <a:lnTo>
                      <a:pt x="102" y="221"/>
                    </a:lnTo>
                    <a:lnTo>
                      <a:pt x="105" y="225"/>
                    </a:lnTo>
                    <a:lnTo>
                      <a:pt x="109" y="225"/>
                    </a:lnTo>
                    <a:lnTo>
                      <a:pt x="112" y="228"/>
                    </a:lnTo>
                    <a:lnTo>
                      <a:pt x="116" y="228"/>
                    </a:lnTo>
                    <a:lnTo>
                      <a:pt x="120" y="232"/>
                    </a:lnTo>
                    <a:lnTo>
                      <a:pt x="123" y="232"/>
                    </a:lnTo>
                  </a:path>
                </a:pathLst>
              </a:custGeom>
              <a:noFill/>
              <a:ln w="12700" cmpd="sng">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a:latin typeface="+mj-lt"/>
                </a:endParaRPr>
              </a:p>
            </p:txBody>
          </p:sp>
          <p:sp>
            <p:nvSpPr>
              <p:cNvPr id="2836" name="Freeform 181"/>
              <p:cNvSpPr>
                <a:spLocks/>
              </p:cNvSpPr>
              <p:nvPr/>
            </p:nvSpPr>
            <p:spPr bwMode="auto">
              <a:xfrm>
                <a:off x="31240707" y="14862473"/>
                <a:ext cx="349750" cy="598567"/>
              </a:xfrm>
              <a:custGeom>
                <a:avLst/>
                <a:gdLst/>
                <a:ahLst/>
                <a:cxnLst>
                  <a:cxn ang="0">
                    <a:pos x="68" y="4"/>
                  </a:cxn>
                  <a:cxn ang="0">
                    <a:pos x="79" y="11"/>
                  </a:cxn>
                  <a:cxn ang="0">
                    <a:pos x="76" y="14"/>
                  </a:cxn>
                  <a:cxn ang="0">
                    <a:pos x="72" y="18"/>
                  </a:cxn>
                  <a:cxn ang="0">
                    <a:pos x="83" y="22"/>
                  </a:cxn>
                  <a:cxn ang="0">
                    <a:pos x="94" y="25"/>
                  </a:cxn>
                  <a:cxn ang="0">
                    <a:pos x="105" y="29"/>
                  </a:cxn>
                  <a:cxn ang="0">
                    <a:pos x="115" y="33"/>
                  </a:cxn>
                  <a:cxn ang="0">
                    <a:pos x="105" y="36"/>
                  </a:cxn>
                  <a:cxn ang="0">
                    <a:pos x="94" y="40"/>
                  </a:cxn>
                  <a:cxn ang="0">
                    <a:pos x="83" y="40"/>
                  </a:cxn>
                  <a:cxn ang="0">
                    <a:pos x="72" y="43"/>
                  </a:cxn>
                  <a:cxn ang="0">
                    <a:pos x="61" y="43"/>
                  </a:cxn>
                  <a:cxn ang="0">
                    <a:pos x="57" y="47"/>
                  </a:cxn>
                  <a:cxn ang="0">
                    <a:pos x="54" y="54"/>
                  </a:cxn>
                  <a:cxn ang="0">
                    <a:pos x="65" y="58"/>
                  </a:cxn>
                  <a:cxn ang="0">
                    <a:pos x="61" y="65"/>
                  </a:cxn>
                  <a:cxn ang="0">
                    <a:pos x="57" y="65"/>
                  </a:cxn>
                  <a:cxn ang="0">
                    <a:pos x="68" y="69"/>
                  </a:cxn>
                  <a:cxn ang="0">
                    <a:pos x="72" y="76"/>
                  </a:cxn>
                  <a:cxn ang="0">
                    <a:pos x="68" y="83"/>
                  </a:cxn>
                  <a:cxn ang="0">
                    <a:pos x="57" y="87"/>
                  </a:cxn>
                  <a:cxn ang="0">
                    <a:pos x="54" y="98"/>
                  </a:cxn>
                  <a:cxn ang="0">
                    <a:pos x="57" y="101"/>
                  </a:cxn>
                  <a:cxn ang="0">
                    <a:pos x="47" y="105"/>
                  </a:cxn>
                  <a:cxn ang="0">
                    <a:pos x="36" y="109"/>
                  </a:cxn>
                  <a:cxn ang="0">
                    <a:pos x="25" y="112"/>
                  </a:cxn>
                  <a:cxn ang="0">
                    <a:pos x="10" y="112"/>
                  </a:cxn>
                  <a:cxn ang="0">
                    <a:pos x="0" y="116"/>
                  </a:cxn>
                  <a:cxn ang="0">
                    <a:pos x="10" y="120"/>
                  </a:cxn>
                  <a:cxn ang="0">
                    <a:pos x="21" y="120"/>
                  </a:cxn>
                  <a:cxn ang="0">
                    <a:pos x="32" y="123"/>
                  </a:cxn>
                  <a:cxn ang="0">
                    <a:pos x="29" y="123"/>
                  </a:cxn>
                  <a:cxn ang="0">
                    <a:pos x="18" y="127"/>
                  </a:cxn>
                  <a:cxn ang="0">
                    <a:pos x="7" y="130"/>
                  </a:cxn>
                  <a:cxn ang="0">
                    <a:pos x="18" y="134"/>
                  </a:cxn>
                  <a:cxn ang="0">
                    <a:pos x="39" y="134"/>
                  </a:cxn>
                  <a:cxn ang="0">
                    <a:pos x="54" y="138"/>
                  </a:cxn>
                  <a:cxn ang="0">
                    <a:pos x="65" y="138"/>
                  </a:cxn>
                  <a:cxn ang="0">
                    <a:pos x="72" y="148"/>
                  </a:cxn>
                  <a:cxn ang="0">
                    <a:pos x="68" y="152"/>
                  </a:cxn>
                  <a:cxn ang="0">
                    <a:pos x="68" y="159"/>
                  </a:cxn>
                </a:cxnLst>
                <a:rect l="0" t="0" r="r" b="b"/>
                <a:pathLst>
                  <a:path w="115" h="163">
                    <a:moveTo>
                      <a:pt x="68" y="0"/>
                    </a:moveTo>
                    <a:lnTo>
                      <a:pt x="65" y="0"/>
                    </a:lnTo>
                    <a:lnTo>
                      <a:pt x="68" y="4"/>
                    </a:lnTo>
                    <a:lnTo>
                      <a:pt x="72" y="7"/>
                    </a:lnTo>
                    <a:lnTo>
                      <a:pt x="76" y="7"/>
                    </a:lnTo>
                    <a:lnTo>
                      <a:pt x="79" y="11"/>
                    </a:lnTo>
                    <a:lnTo>
                      <a:pt x="76" y="11"/>
                    </a:lnTo>
                    <a:lnTo>
                      <a:pt x="79" y="14"/>
                    </a:lnTo>
                    <a:lnTo>
                      <a:pt x="76" y="14"/>
                    </a:lnTo>
                    <a:lnTo>
                      <a:pt x="72" y="14"/>
                    </a:lnTo>
                    <a:lnTo>
                      <a:pt x="76" y="14"/>
                    </a:lnTo>
                    <a:lnTo>
                      <a:pt x="72" y="18"/>
                    </a:lnTo>
                    <a:lnTo>
                      <a:pt x="76" y="22"/>
                    </a:lnTo>
                    <a:lnTo>
                      <a:pt x="79" y="22"/>
                    </a:lnTo>
                    <a:lnTo>
                      <a:pt x="83" y="22"/>
                    </a:lnTo>
                    <a:lnTo>
                      <a:pt x="86" y="25"/>
                    </a:lnTo>
                    <a:lnTo>
                      <a:pt x="90" y="25"/>
                    </a:lnTo>
                    <a:lnTo>
                      <a:pt x="94" y="25"/>
                    </a:lnTo>
                    <a:lnTo>
                      <a:pt x="97" y="25"/>
                    </a:lnTo>
                    <a:lnTo>
                      <a:pt x="101" y="29"/>
                    </a:lnTo>
                    <a:lnTo>
                      <a:pt x="105" y="29"/>
                    </a:lnTo>
                    <a:lnTo>
                      <a:pt x="108" y="29"/>
                    </a:lnTo>
                    <a:lnTo>
                      <a:pt x="112" y="33"/>
                    </a:lnTo>
                    <a:lnTo>
                      <a:pt x="115" y="33"/>
                    </a:lnTo>
                    <a:lnTo>
                      <a:pt x="112" y="33"/>
                    </a:lnTo>
                    <a:lnTo>
                      <a:pt x="108" y="33"/>
                    </a:lnTo>
                    <a:lnTo>
                      <a:pt x="105" y="36"/>
                    </a:lnTo>
                    <a:lnTo>
                      <a:pt x="101" y="36"/>
                    </a:lnTo>
                    <a:lnTo>
                      <a:pt x="97" y="36"/>
                    </a:lnTo>
                    <a:lnTo>
                      <a:pt x="94" y="40"/>
                    </a:lnTo>
                    <a:lnTo>
                      <a:pt x="90" y="40"/>
                    </a:lnTo>
                    <a:lnTo>
                      <a:pt x="86" y="40"/>
                    </a:lnTo>
                    <a:lnTo>
                      <a:pt x="83" y="40"/>
                    </a:lnTo>
                    <a:lnTo>
                      <a:pt x="79" y="43"/>
                    </a:lnTo>
                    <a:lnTo>
                      <a:pt x="76" y="43"/>
                    </a:lnTo>
                    <a:lnTo>
                      <a:pt x="72" y="43"/>
                    </a:lnTo>
                    <a:lnTo>
                      <a:pt x="68" y="43"/>
                    </a:lnTo>
                    <a:lnTo>
                      <a:pt x="65" y="43"/>
                    </a:lnTo>
                    <a:lnTo>
                      <a:pt x="61" y="43"/>
                    </a:lnTo>
                    <a:lnTo>
                      <a:pt x="57" y="47"/>
                    </a:lnTo>
                    <a:lnTo>
                      <a:pt x="61" y="47"/>
                    </a:lnTo>
                    <a:lnTo>
                      <a:pt x="57" y="47"/>
                    </a:lnTo>
                    <a:lnTo>
                      <a:pt x="54" y="51"/>
                    </a:lnTo>
                    <a:lnTo>
                      <a:pt x="50" y="51"/>
                    </a:lnTo>
                    <a:lnTo>
                      <a:pt x="54" y="54"/>
                    </a:lnTo>
                    <a:lnTo>
                      <a:pt x="57" y="58"/>
                    </a:lnTo>
                    <a:lnTo>
                      <a:pt x="61" y="58"/>
                    </a:lnTo>
                    <a:lnTo>
                      <a:pt x="65" y="58"/>
                    </a:lnTo>
                    <a:lnTo>
                      <a:pt x="61" y="62"/>
                    </a:lnTo>
                    <a:lnTo>
                      <a:pt x="57" y="65"/>
                    </a:lnTo>
                    <a:lnTo>
                      <a:pt x="61" y="65"/>
                    </a:lnTo>
                    <a:lnTo>
                      <a:pt x="57" y="65"/>
                    </a:lnTo>
                    <a:lnTo>
                      <a:pt x="61" y="65"/>
                    </a:lnTo>
                    <a:lnTo>
                      <a:pt x="57" y="65"/>
                    </a:lnTo>
                    <a:lnTo>
                      <a:pt x="61" y="69"/>
                    </a:lnTo>
                    <a:lnTo>
                      <a:pt x="65" y="69"/>
                    </a:lnTo>
                    <a:lnTo>
                      <a:pt x="68" y="69"/>
                    </a:lnTo>
                    <a:lnTo>
                      <a:pt x="72" y="72"/>
                    </a:lnTo>
                    <a:lnTo>
                      <a:pt x="76" y="72"/>
                    </a:lnTo>
                    <a:lnTo>
                      <a:pt x="72" y="76"/>
                    </a:lnTo>
                    <a:lnTo>
                      <a:pt x="76" y="76"/>
                    </a:lnTo>
                    <a:lnTo>
                      <a:pt x="72" y="80"/>
                    </a:lnTo>
                    <a:lnTo>
                      <a:pt x="68" y="83"/>
                    </a:lnTo>
                    <a:lnTo>
                      <a:pt x="65" y="83"/>
                    </a:lnTo>
                    <a:lnTo>
                      <a:pt x="61" y="87"/>
                    </a:lnTo>
                    <a:lnTo>
                      <a:pt x="57" y="87"/>
                    </a:lnTo>
                    <a:lnTo>
                      <a:pt x="54" y="91"/>
                    </a:lnTo>
                    <a:lnTo>
                      <a:pt x="50" y="94"/>
                    </a:lnTo>
                    <a:lnTo>
                      <a:pt x="54" y="98"/>
                    </a:lnTo>
                    <a:lnTo>
                      <a:pt x="57" y="98"/>
                    </a:lnTo>
                    <a:lnTo>
                      <a:pt x="54" y="98"/>
                    </a:lnTo>
                    <a:lnTo>
                      <a:pt x="57" y="101"/>
                    </a:lnTo>
                    <a:lnTo>
                      <a:pt x="54" y="101"/>
                    </a:lnTo>
                    <a:lnTo>
                      <a:pt x="50" y="105"/>
                    </a:lnTo>
                    <a:lnTo>
                      <a:pt x="47" y="105"/>
                    </a:lnTo>
                    <a:lnTo>
                      <a:pt x="43" y="105"/>
                    </a:lnTo>
                    <a:lnTo>
                      <a:pt x="39" y="109"/>
                    </a:lnTo>
                    <a:lnTo>
                      <a:pt x="36" y="109"/>
                    </a:lnTo>
                    <a:lnTo>
                      <a:pt x="32" y="109"/>
                    </a:lnTo>
                    <a:lnTo>
                      <a:pt x="29" y="112"/>
                    </a:lnTo>
                    <a:lnTo>
                      <a:pt x="25" y="112"/>
                    </a:lnTo>
                    <a:lnTo>
                      <a:pt x="21" y="112"/>
                    </a:lnTo>
                    <a:lnTo>
                      <a:pt x="18" y="112"/>
                    </a:lnTo>
                    <a:lnTo>
                      <a:pt x="10" y="112"/>
                    </a:lnTo>
                    <a:lnTo>
                      <a:pt x="7" y="112"/>
                    </a:lnTo>
                    <a:lnTo>
                      <a:pt x="3" y="116"/>
                    </a:lnTo>
                    <a:lnTo>
                      <a:pt x="0" y="116"/>
                    </a:lnTo>
                    <a:lnTo>
                      <a:pt x="3" y="116"/>
                    </a:lnTo>
                    <a:lnTo>
                      <a:pt x="7" y="120"/>
                    </a:lnTo>
                    <a:lnTo>
                      <a:pt x="10" y="120"/>
                    </a:lnTo>
                    <a:lnTo>
                      <a:pt x="14" y="120"/>
                    </a:lnTo>
                    <a:lnTo>
                      <a:pt x="18" y="120"/>
                    </a:lnTo>
                    <a:lnTo>
                      <a:pt x="21" y="120"/>
                    </a:lnTo>
                    <a:lnTo>
                      <a:pt x="25" y="120"/>
                    </a:lnTo>
                    <a:lnTo>
                      <a:pt x="29" y="120"/>
                    </a:lnTo>
                    <a:lnTo>
                      <a:pt x="32" y="123"/>
                    </a:lnTo>
                    <a:lnTo>
                      <a:pt x="36" y="123"/>
                    </a:lnTo>
                    <a:lnTo>
                      <a:pt x="32" y="123"/>
                    </a:lnTo>
                    <a:lnTo>
                      <a:pt x="29" y="123"/>
                    </a:lnTo>
                    <a:lnTo>
                      <a:pt x="25" y="127"/>
                    </a:lnTo>
                    <a:lnTo>
                      <a:pt x="21" y="127"/>
                    </a:lnTo>
                    <a:lnTo>
                      <a:pt x="18" y="127"/>
                    </a:lnTo>
                    <a:lnTo>
                      <a:pt x="14" y="127"/>
                    </a:lnTo>
                    <a:lnTo>
                      <a:pt x="10" y="127"/>
                    </a:lnTo>
                    <a:lnTo>
                      <a:pt x="7" y="130"/>
                    </a:lnTo>
                    <a:lnTo>
                      <a:pt x="10" y="130"/>
                    </a:lnTo>
                    <a:lnTo>
                      <a:pt x="14" y="134"/>
                    </a:lnTo>
                    <a:lnTo>
                      <a:pt x="18" y="134"/>
                    </a:lnTo>
                    <a:lnTo>
                      <a:pt x="25" y="134"/>
                    </a:lnTo>
                    <a:lnTo>
                      <a:pt x="32" y="134"/>
                    </a:lnTo>
                    <a:lnTo>
                      <a:pt x="39" y="134"/>
                    </a:lnTo>
                    <a:lnTo>
                      <a:pt x="47" y="134"/>
                    </a:lnTo>
                    <a:lnTo>
                      <a:pt x="50" y="134"/>
                    </a:lnTo>
                    <a:lnTo>
                      <a:pt x="54" y="138"/>
                    </a:lnTo>
                    <a:lnTo>
                      <a:pt x="57" y="138"/>
                    </a:lnTo>
                    <a:lnTo>
                      <a:pt x="61" y="138"/>
                    </a:lnTo>
                    <a:lnTo>
                      <a:pt x="65" y="138"/>
                    </a:lnTo>
                    <a:lnTo>
                      <a:pt x="68" y="138"/>
                    </a:lnTo>
                    <a:lnTo>
                      <a:pt x="72" y="141"/>
                    </a:lnTo>
                    <a:lnTo>
                      <a:pt x="72" y="148"/>
                    </a:lnTo>
                    <a:lnTo>
                      <a:pt x="76" y="148"/>
                    </a:lnTo>
                    <a:lnTo>
                      <a:pt x="72" y="148"/>
                    </a:lnTo>
                    <a:lnTo>
                      <a:pt x="68" y="152"/>
                    </a:lnTo>
                    <a:lnTo>
                      <a:pt x="72" y="152"/>
                    </a:lnTo>
                    <a:lnTo>
                      <a:pt x="65" y="159"/>
                    </a:lnTo>
                    <a:lnTo>
                      <a:pt x="68" y="159"/>
                    </a:lnTo>
                    <a:lnTo>
                      <a:pt x="65" y="159"/>
                    </a:lnTo>
                    <a:lnTo>
                      <a:pt x="68" y="163"/>
                    </a:lnTo>
                  </a:path>
                </a:pathLst>
              </a:custGeom>
              <a:noFill/>
              <a:ln w="12700" cmpd="sng">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a:latin typeface="+mj-lt"/>
                </a:endParaRPr>
              </a:p>
            </p:txBody>
          </p:sp>
          <p:sp>
            <p:nvSpPr>
              <p:cNvPr id="2837" name="Freeform 182"/>
              <p:cNvSpPr>
                <a:spLocks/>
              </p:cNvSpPr>
              <p:nvPr/>
            </p:nvSpPr>
            <p:spPr bwMode="auto">
              <a:xfrm>
                <a:off x="31228542" y="15461040"/>
                <a:ext cx="374081" cy="532468"/>
              </a:xfrm>
              <a:custGeom>
                <a:avLst/>
                <a:gdLst/>
                <a:ahLst/>
                <a:cxnLst>
                  <a:cxn ang="0">
                    <a:pos x="72" y="0"/>
                  </a:cxn>
                  <a:cxn ang="0">
                    <a:pos x="83" y="7"/>
                  </a:cxn>
                  <a:cxn ang="0">
                    <a:pos x="76" y="11"/>
                  </a:cxn>
                  <a:cxn ang="0">
                    <a:pos x="65" y="14"/>
                  </a:cxn>
                  <a:cxn ang="0">
                    <a:pos x="69" y="18"/>
                  </a:cxn>
                  <a:cxn ang="0">
                    <a:pos x="80" y="22"/>
                  </a:cxn>
                  <a:cxn ang="0">
                    <a:pos x="76" y="25"/>
                  </a:cxn>
                  <a:cxn ang="0">
                    <a:pos x="72" y="29"/>
                  </a:cxn>
                  <a:cxn ang="0">
                    <a:pos x="58" y="29"/>
                  </a:cxn>
                  <a:cxn ang="0">
                    <a:pos x="40" y="33"/>
                  </a:cxn>
                  <a:cxn ang="0">
                    <a:pos x="14" y="33"/>
                  </a:cxn>
                  <a:cxn ang="0">
                    <a:pos x="0" y="36"/>
                  </a:cxn>
                  <a:cxn ang="0">
                    <a:pos x="18" y="36"/>
                  </a:cxn>
                  <a:cxn ang="0">
                    <a:pos x="43" y="40"/>
                  </a:cxn>
                  <a:cxn ang="0">
                    <a:pos x="76" y="40"/>
                  </a:cxn>
                  <a:cxn ang="0">
                    <a:pos x="98" y="43"/>
                  </a:cxn>
                  <a:cxn ang="0">
                    <a:pos x="112" y="43"/>
                  </a:cxn>
                  <a:cxn ang="0">
                    <a:pos x="109" y="47"/>
                  </a:cxn>
                  <a:cxn ang="0">
                    <a:pos x="98" y="51"/>
                  </a:cxn>
                  <a:cxn ang="0">
                    <a:pos x="101" y="54"/>
                  </a:cxn>
                  <a:cxn ang="0">
                    <a:pos x="112" y="58"/>
                  </a:cxn>
                  <a:cxn ang="0">
                    <a:pos x="123" y="62"/>
                  </a:cxn>
                  <a:cxn ang="0">
                    <a:pos x="112" y="65"/>
                  </a:cxn>
                  <a:cxn ang="0">
                    <a:pos x="101" y="65"/>
                  </a:cxn>
                  <a:cxn ang="0">
                    <a:pos x="83" y="69"/>
                  </a:cxn>
                  <a:cxn ang="0">
                    <a:pos x="72" y="69"/>
                  </a:cxn>
                  <a:cxn ang="0">
                    <a:pos x="61" y="72"/>
                  </a:cxn>
                  <a:cxn ang="0">
                    <a:pos x="65" y="76"/>
                  </a:cxn>
                  <a:cxn ang="0">
                    <a:pos x="76" y="80"/>
                  </a:cxn>
                  <a:cxn ang="0">
                    <a:pos x="90" y="80"/>
                  </a:cxn>
                  <a:cxn ang="0">
                    <a:pos x="90" y="87"/>
                  </a:cxn>
                  <a:cxn ang="0">
                    <a:pos x="90" y="94"/>
                  </a:cxn>
                  <a:cxn ang="0">
                    <a:pos x="90" y="101"/>
                  </a:cxn>
                  <a:cxn ang="0">
                    <a:pos x="83" y="109"/>
                  </a:cxn>
                  <a:cxn ang="0">
                    <a:pos x="76" y="116"/>
                  </a:cxn>
                  <a:cxn ang="0">
                    <a:pos x="72" y="123"/>
                  </a:cxn>
                  <a:cxn ang="0">
                    <a:pos x="69" y="127"/>
                  </a:cxn>
                  <a:cxn ang="0">
                    <a:pos x="58" y="130"/>
                  </a:cxn>
                  <a:cxn ang="0">
                    <a:pos x="47" y="134"/>
                  </a:cxn>
                  <a:cxn ang="0">
                    <a:pos x="36" y="138"/>
                  </a:cxn>
                  <a:cxn ang="0">
                    <a:pos x="33" y="141"/>
                  </a:cxn>
                  <a:cxn ang="0">
                    <a:pos x="22" y="145"/>
                  </a:cxn>
                </a:cxnLst>
                <a:rect l="0" t="0" r="r" b="b"/>
                <a:pathLst>
                  <a:path w="123" h="145">
                    <a:moveTo>
                      <a:pt x="72" y="0"/>
                    </a:moveTo>
                    <a:lnTo>
                      <a:pt x="76" y="0"/>
                    </a:lnTo>
                    <a:lnTo>
                      <a:pt x="72" y="0"/>
                    </a:lnTo>
                    <a:lnTo>
                      <a:pt x="76" y="0"/>
                    </a:lnTo>
                    <a:lnTo>
                      <a:pt x="80" y="4"/>
                    </a:lnTo>
                    <a:lnTo>
                      <a:pt x="83" y="7"/>
                    </a:lnTo>
                    <a:lnTo>
                      <a:pt x="87" y="7"/>
                    </a:lnTo>
                    <a:lnTo>
                      <a:pt x="83" y="11"/>
                    </a:lnTo>
                    <a:lnTo>
                      <a:pt x="76" y="11"/>
                    </a:lnTo>
                    <a:lnTo>
                      <a:pt x="72" y="11"/>
                    </a:lnTo>
                    <a:lnTo>
                      <a:pt x="69" y="11"/>
                    </a:lnTo>
                    <a:lnTo>
                      <a:pt x="65" y="14"/>
                    </a:lnTo>
                    <a:lnTo>
                      <a:pt x="61" y="14"/>
                    </a:lnTo>
                    <a:lnTo>
                      <a:pt x="65" y="18"/>
                    </a:lnTo>
                    <a:lnTo>
                      <a:pt x="69" y="18"/>
                    </a:lnTo>
                    <a:lnTo>
                      <a:pt x="72" y="18"/>
                    </a:lnTo>
                    <a:lnTo>
                      <a:pt x="76" y="22"/>
                    </a:lnTo>
                    <a:lnTo>
                      <a:pt x="80" y="22"/>
                    </a:lnTo>
                    <a:lnTo>
                      <a:pt x="76" y="22"/>
                    </a:lnTo>
                    <a:lnTo>
                      <a:pt x="80" y="25"/>
                    </a:lnTo>
                    <a:lnTo>
                      <a:pt x="76" y="25"/>
                    </a:lnTo>
                    <a:lnTo>
                      <a:pt x="80" y="29"/>
                    </a:lnTo>
                    <a:lnTo>
                      <a:pt x="76" y="29"/>
                    </a:lnTo>
                    <a:lnTo>
                      <a:pt x="72" y="29"/>
                    </a:lnTo>
                    <a:lnTo>
                      <a:pt x="69" y="29"/>
                    </a:lnTo>
                    <a:lnTo>
                      <a:pt x="65" y="29"/>
                    </a:lnTo>
                    <a:lnTo>
                      <a:pt x="58" y="29"/>
                    </a:lnTo>
                    <a:lnTo>
                      <a:pt x="51" y="33"/>
                    </a:lnTo>
                    <a:lnTo>
                      <a:pt x="47" y="33"/>
                    </a:lnTo>
                    <a:lnTo>
                      <a:pt x="40" y="33"/>
                    </a:lnTo>
                    <a:lnTo>
                      <a:pt x="29" y="33"/>
                    </a:lnTo>
                    <a:lnTo>
                      <a:pt x="22" y="33"/>
                    </a:lnTo>
                    <a:lnTo>
                      <a:pt x="14" y="33"/>
                    </a:lnTo>
                    <a:lnTo>
                      <a:pt x="11" y="33"/>
                    </a:lnTo>
                    <a:lnTo>
                      <a:pt x="4" y="36"/>
                    </a:lnTo>
                    <a:lnTo>
                      <a:pt x="0" y="36"/>
                    </a:lnTo>
                    <a:lnTo>
                      <a:pt x="4" y="36"/>
                    </a:lnTo>
                    <a:lnTo>
                      <a:pt x="11" y="36"/>
                    </a:lnTo>
                    <a:lnTo>
                      <a:pt x="18" y="36"/>
                    </a:lnTo>
                    <a:lnTo>
                      <a:pt x="25" y="40"/>
                    </a:lnTo>
                    <a:lnTo>
                      <a:pt x="36" y="40"/>
                    </a:lnTo>
                    <a:lnTo>
                      <a:pt x="43" y="40"/>
                    </a:lnTo>
                    <a:lnTo>
                      <a:pt x="54" y="40"/>
                    </a:lnTo>
                    <a:lnTo>
                      <a:pt x="65" y="40"/>
                    </a:lnTo>
                    <a:lnTo>
                      <a:pt x="76" y="40"/>
                    </a:lnTo>
                    <a:lnTo>
                      <a:pt x="83" y="40"/>
                    </a:lnTo>
                    <a:lnTo>
                      <a:pt x="94" y="43"/>
                    </a:lnTo>
                    <a:lnTo>
                      <a:pt x="98" y="43"/>
                    </a:lnTo>
                    <a:lnTo>
                      <a:pt x="105" y="43"/>
                    </a:lnTo>
                    <a:lnTo>
                      <a:pt x="109" y="43"/>
                    </a:lnTo>
                    <a:lnTo>
                      <a:pt x="112" y="43"/>
                    </a:lnTo>
                    <a:lnTo>
                      <a:pt x="116" y="47"/>
                    </a:lnTo>
                    <a:lnTo>
                      <a:pt x="112" y="47"/>
                    </a:lnTo>
                    <a:lnTo>
                      <a:pt x="109" y="47"/>
                    </a:lnTo>
                    <a:lnTo>
                      <a:pt x="105" y="47"/>
                    </a:lnTo>
                    <a:lnTo>
                      <a:pt x="101" y="47"/>
                    </a:lnTo>
                    <a:lnTo>
                      <a:pt x="98" y="51"/>
                    </a:lnTo>
                    <a:lnTo>
                      <a:pt x="94" y="54"/>
                    </a:lnTo>
                    <a:lnTo>
                      <a:pt x="98" y="54"/>
                    </a:lnTo>
                    <a:lnTo>
                      <a:pt x="101" y="54"/>
                    </a:lnTo>
                    <a:lnTo>
                      <a:pt x="105" y="54"/>
                    </a:lnTo>
                    <a:lnTo>
                      <a:pt x="109" y="58"/>
                    </a:lnTo>
                    <a:lnTo>
                      <a:pt x="112" y="58"/>
                    </a:lnTo>
                    <a:lnTo>
                      <a:pt x="116" y="58"/>
                    </a:lnTo>
                    <a:lnTo>
                      <a:pt x="119" y="62"/>
                    </a:lnTo>
                    <a:lnTo>
                      <a:pt x="123" y="62"/>
                    </a:lnTo>
                    <a:lnTo>
                      <a:pt x="119" y="62"/>
                    </a:lnTo>
                    <a:lnTo>
                      <a:pt x="116" y="65"/>
                    </a:lnTo>
                    <a:lnTo>
                      <a:pt x="112" y="65"/>
                    </a:lnTo>
                    <a:lnTo>
                      <a:pt x="109" y="65"/>
                    </a:lnTo>
                    <a:lnTo>
                      <a:pt x="105" y="65"/>
                    </a:lnTo>
                    <a:lnTo>
                      <a:pt x="101" y="65"/>
                    </a:lnTo>
                    <a:lnTo>
                      <a:pt x="94" y="65"/>
                    </a:lnTo>
                    <a:lnTo>
                      <a:pt x="90" y="65"/>
                    </a:lnTo>
                    <a:lnTo>
                      <a:pt x="83" y="69"/>
                    </a:lnTo>
                    <a:lnTo>
                      <a:pt x="80" y="69"/>
                    </a:lnTo>
                    <a:lnTo>
                      <a:pt x="76" y="69"/>
                    </a:lnTo>
                    <a:lnTo>
                      <a:pt x="72" y="69"/>
                    </a:lnTo>
                    <a:lnTo>
                      <a:pt x="69" y="69"/>
                    </a:lnTo>
                    <a:lnTo>
                      <a:pt x="65" y="72"/>
                    </a:lnTo>
                    <a:lnTo>
                      <a:pt x="61" y="72"/>
                    </a:lnTo>
                    <a:lnTo>
                      <a:pt x="58" y="76"/>
                    </a:lnTo>
                    <a:lnTo>
                      <a:pt x="61" y="76"/>
                    </a:lnTo>
                    <a:lnTo>
                      <a:pt x="65" y="76"/>
                    </a:lnTo>
                    <a:lnTo>
                      <a:pt x="69" y="76"/>
                    </a:lnTo>
                    <a:lnTo>
                      <a:pt x="72" y="76"/>
                    </a:lnTo>
                    <a:lnTo>
                      <a:pt x="76" y="80"/>
                    </a:lnTo>
                    <a:lnTo>
                      <a:pt x="80" y="80"/>
                    </a:lnTo>
                    <a:lnTo>
                      <a:pt x="87" y="80"/>
                    </a:lnTo>
                    <a:lnTo>
                      <a:pt x="90" y="80"/>
                    </a:lnTo>
                    <a:lnTo>
                      <a:pt x="90" y="87"/>
                    </a:lnTo>
                    <a:lnTo>
                      <a:pt x="94" y="87"/>
                    </a:lnTo>
                    <a:lnTo>
                      <a:pt x="90" y="87"/>
                    </a:lnTo>
                    <a:lnTo>
                      <a:pt x="87" y="87"/>
                    </a:lnTo>
                    <a:lnTo>
                      <a:pt x="90" y="87"/>
                    </a:lnTo>
                    <a:lnTo>
                      <a:pt x="90" y="94"/>
                    </a:lnTo>
                    <a:lnTo>
                      <a:pt x="90" y="98"/>
                    </a:lnTo>
                    <a:lnTo>
                      <a:pt x="87" y="101"/>
                    </a:lnTo>
                    <a:lnTo>
                      <a:pt x="90" y="101"/>
                    </a:lnTo>
                    <a:lnTo>
                      <a:pt x="87" y="101"/>
                    </a:lnTo>
                    <a:lnTo>
                      <a:pt x="90" y="101"/>
                    </a:lnTo>
                    <a:lnTo>
                      <a:pt x="83" y="109"/>
                    </a:lnTo>
                    <a:lnTo>
                      <a:pt x="83" y="112"/>
                    </a:lnTo>
                    <a:lnTo>
                      <a:pt x="80" y="112"/>
                    </a:lnTo>
                    <a:lnTo>
                      <a:pt x="76" y="116"/>
                    </a:lnTo>
                    <a:lnTo>
                      <a:pt x="72" y="120"/>
                    </a:lnTo>
                    <a:lnTo>
                      <a:pt x="69" y="120"/>
                    </a:lnTo>
                    <a:lnTo>
                      <a:pt x="72" y="123"/>
                    </a:lnTo>
                    <a:lnTo>
                      <a:pt x="69" y="127"/>
                    </a:lnTo>
                    <a:lnTo>
                      <a:pt x="65" y="127"/>
                    </a:lnTo>
                    <a:lnTo>
                      <a:pt x="69" y="127"/>
                    </a:lnTo>
                    <a:lnTo>
                      <a:pt x="65" y="127"/>
                    </a:lnTo>
                    <a:lnTo>
                      <a:pt x="61" y="130"/>
                    </a:lnTo>
                    <a:lnTo>
                      <a:pt x="58" y="130"/>
                    </a:lnTo>
                    <a:lnTo>
                      <a:pt x="54" y="130"/>
                    </a:lnTo>
                    <a:lnTo>
                      <a:pt x="51" y="130"/>
                    </a:lnTo>
                    <a:lnTo>
                      <a:pt x="47" y="134"/>
                    </a:lnTo>
                    <a:lnTo>
                      <a:pt x="43" y="134"/>
                    </a:lnTo>
                    <a:lnTo>
                      <a:pt x="40" y="134"/>
                    </a:lnTo>
                    <a:lnTo>
                      <a:pt x="36" y="138"/>
                    </a:lnTo>
                    <a:lnTo>
                      <a:pt x="40" y="138"/>
                    </a:lnTo>
                    <a:lnTo>
                      <a:pt x="36" y="141"/>
                    </a:lnTo>
                    <a:lnTo>
                      <a:pt x="33" y="141"/>
                    </a:lnTo>
                    <a:lnTo>
                      <a:pt x="29" y="141"/>
                    </a:lnTo>
                    <a:lnTo>
                      <a:pt x="25" y="145"/>
                    </a:lnTo>
                    <a:lnTo>
                      <a:pt x="22" y="145"/>
                    </a:lnTo>
                    <a:lnTo>
                      <a:pt x="18" y="145"/>
                    </a:lnTo>
                    <a:lnTo>
                      <a:pt x="14" y="145"/>
                    </a:lnTo>
                  </a:path>
                </a:pathLst>
              </a:custGeom>
              <a:noFill/>
              <a:ln w="12700" cmpd="sng">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a:latin typeface="+mj-lt"/>
                </a:endParaRPr>
              </a:p>
            </p:txBody>
          </p:sp>
          <p:sp>
            <p:nvSpPr>
              <p:cNvPr id="2838" name="Freeform 183"/>
              <p:cNvSpPr>
                <a:spLocks/>
              </p:cNvSpPr>
              <p:nvPr/>
            </p:nvSpPr>
            <p:spPr bwMode="auto">
              <a:xfrm>
                <a:off x="30997403" y="15993506"/>
                <a:ext cx="273717" cy="771158"/>
              </a:xfrm>
              <a:custGeom>
                <a:avLst/>
                <a:gdLst/>
                <a:ahLst/>
                <a:cxnLst>
                  <a:cxn ang="0">
                    <a:pos x="83" y="4"/>
                  </a:cxn>
                  <a:cxn ang="0">
                    <a:pos x="72" y="4"/>
                  </a:cxn>
                  <a:cxn ang="0">
                    <a:pos x="61" y="7"/>
                  </a:cxn>
                  <a:cxn ang="0">
                    <a:pos x="51" y="7"/>
                  </a:cxn>
                  <a:cxn ang="0">
                    <a:pos x="40" y="11"/>
                  </a:cxn>
                  <a:cxn ang="0">
                    <a:pos x="29" y="11"/>
                  </a:cxn>
                  <a:cxn ang="0">
                    <a:pos x="25" y="18"/>
                  </a:cxn>
                  <a:cxn ang="0">
                    <a:pos x="36" y="22"/>
                  </a:cxn>
                  <a:cxn ang="0">
                    <a:pos x="40" y="25"/>
                  </a:cxn>
                  <a:cxn ang="0">
                    <a:pos x="29" y="25"/>
                  </a:cxn>
                  <a:cxn ang="0">
                    <a:pos x="18" y="29"/>
                  </a:cxn>
                  <a:cxn ang="0">
                    <a:pos x="7" y="29"/>
                  </a:cxn>
                  <a:cxn ang="0">
                    <a:pos x="3" y="36"/>
                  </a:cxn>
                  <a:cxn ang="0">
                    <a:pos x="11" y="43"/>
                  </a:cxn>
                  <a:cxn ang="0">
                    <a:pos x="18" y="51"/>
                  </a:cxn>
                  <a:cxn ang="0">
                    <a:pos x="29" y="54"/>
                  </a:cxn>
                  <a:cxn ang="0">
                    <a:pos x="47" y="54"/>
                  </a:cxn>
                  <a:cxn ang="0">
                    <a:pos x="61" y="58"/>
                  </a:cxn>
                  <a:cxn ang="0">
                    <a:pos x="72" y="58"/>
                  </a:cxn>
                  <a:cxn ang="0">
                    <a:pos x="87" y="58"/>
                  </a:cxn>
                  <a:cxn ang="0">
                    <a:pos x="83" y="65"/>
                  </a:cxn>
                  <a:cxn ang="0">
                    <a:pos x="72" y="69"/>
                  </a:cxn>
                  <a:cxn ang="0">
                    <a:pos x="61" y="72"/>
                  </a:cxn>
                  <a:cxn ang="0">
                    <a:pos x="51" y="76"/>
                  </a:cxn>
                  <a:cxn ang="0">
                    <a:pos x="40" y="76"/>
                  </a:cxn>
                  <a:cxn ang="0">
                    <a:pos x="43" y="83"/>
                  </a:cxn>
                  <a:cxn ang="0">
                    <a:pos x="51" y="94"/>
                  </a:cxn>
                  <a:cxn ang="0">
                    <a:pos x="47" y="98"/>
                  </a:cxn>
                  <a:cxn ang="0">
                    <a:pos x="36" y="101"/>
                  </a:cxn>
                  <a:cxn ang="0">
                    <a:pos x="32" y="109"/>
                  </a:cxn>
                  <a:cxn ang="0">
                    <a:pos x="22" y="119"/>
                  </a:cxn>
                  <a:cxn ang="0">
                    <a:pos x="25" y="127"/>
                  </a:cxn>
                  <a:cxn ang="0">
                    <a:pos x="36" y="130"/>
                  </a:cxn>
                  <a:cxn ang="0">
                    <a:pos x="25" y="134"/>
                  </a:cxn>
                  <a:cxn ang="0">
                    <a:pos x="14" y="138"/>
                  </a:cxn>
                  <a:cxn ang="0">
                    <a:pos x="11" y="145"/>
                  </a:cxn>
                  <a:cxn ang="0">
                    <a:pos x="14" y="152"/>
                  </a:cxn>
                  <a:cxn ang="0">
                    <a:pos x="11" y="159"/>
                  </a:cxn>
                  <a:cxn ang="0">
                    <a:pos x="0" y="167"/>
                  </a:cxn>
                  <a:cxn ang="0">
                    <a:pos x="3" y="181"/>
                  </a:cxn>
                  <a:cxn ang="0">
                    <a:pos x="7" y="196"/>
                  </a:cxn>
                  <a:cxn ang="0">
                    <a:pos x="7" y="203"/>
                  </a:cxn>
                </a:cxnLst>
                <a:rect l="0" t="0" r="r" b="b"/>
                <a:pathLst>
                  <a:path w="90" h="210">
                    <a:moveTo>
                      <a:pt x="90" y="0"/>
                    </a:moveTo>
                    <a:lnTo>
                      <a:pt x="87" y="0"/>
                    </a:lnTo>
                    <a:lnTo>
                      <a:pt x="83" y="4"/>
                    </a:lnTo>
                    <a:lnTo>
                      <a:pt x="80" y="4"/>
                    </a:lnTo>
                    <a:lnTo>
                      <a:pt x="76" y="4"/>
                    </a:lnTo>
                    <a:lnTo>
                      <a:pt x="72" y="4"/>
                    </a:lnTo>
                    <a:lnTo>
                      <a:pt x="69" y="4"/>
                    </a:lnTo>
                    <a:lnTo>
                      <a:pt x="65" y="4"/>
                    </a:lnTo>
                    <a:lnTo>
                      <a:pt x="61" y="7"/>
                    </a:lnTo>
                    <a:lnTo>
                      <a:pt x="58" y="7"/>
                    </a:lnTo>
                    <a:lnTo>
                      <a:pt x="54" y="7"/>
                    </a:lnTo>
                    <a:lnTo>
                      <a:pt x="51" y="7"/>
                    </a:lnTo>
                    <a:lnTo>
                      <a:pt x="47" y="7"/>
                    </a:lnTo>
                    <a:lnTo>
                      <a:pt x="43" y="7"/>
                    </a:lnTo>
                    <a:lnTo>
                      <a:pt x="40" y="11"/>
                    </a:lnTo>
                    <a:lnTo>
                      <a:pt x="36" y="11"/>
                    </a:lnTo>
                    <a:lnTo>
                      <a:pt x="32" y="11"/>
                    </a:lnTo>
                    <a:lnTo>
                      <a:pt x="29" y="11"/>
                    </a:lnTo>
                    <a:lnTo>
                      <a:pt x="25" y="14"/>
                    </a:lnTo>
                    <a:lnTo>
                      <a:pt x="22" y="18"/>
                    </a:lnTo>
                    <a:lnTo>
                      <a:pt x="25" y="18"/>
                    </a:lnTo>
                    <a:lnTo>
                      <a:pt x="29" y="18"/>
                    </a:lnTo>
                    <a:lnTo>
                      <a:pt x="32" y="22"/>
                    </a:lnTo>
                    <a:lnTo>
                      <a:pt x="36" y="22"/>
                    </a:lnTo>
                    <a:lnTo>
                      <a:pt x="40" y="22"/>
                    </a:lnTo>
                    <a:lnTo>
                      <a:pt x="43" y="25"/>
                    </a:lnTo>
                    <a:lnTo>
                      <a:pt x="40" y="25"/>
                    </a:lnTo>
                    <a:lnTo>
                      <a:pt x="36" y="25"/>
                    </a:lnTo>
                    <a:lnTo>
                      <a:pt x="32" y="25"/>
                    </a:lnTo>
                    <a:lnTo>
                      <a:pt x="29" y="25"/>
                    </a:lnTo>
                    <a:lnTo>
                      <a:pt x="25" y="29"/>
                    </a:lnTo>
                    <a:lnTo>
                      <a:pt x="22" y="29"/>
                    </a:lnTo>
                    <a:lnTo>
                      <a:pt x="18" y="29"/>
                    </a:lnTo>
                    <a:lnTo>
                      <a:pt x="14" y="29"/>
                    </a:lnTo>
                    <a:lnTo>
                      <a:pt x="11" y="29"/>
                    </a:lnTo>
                    <a:lnTo>
                      <a:pt x="7" y="29"/>
                    </a:lnTo>
                    <a:lnTo>
                      <a:pt x="3" y="33"/>
                    </a:lnTo>
                    <a:lnTo>
                      <a:pt x="0" y="33"/>
                    </a:lnTo>
                    <a:lnTo>
                      <a:pt x="3" y="36"/>
                    </a:lnTo>
                    <a:lnTo>
                      <a:pt x="7" y="36"/>
                    </a:lnTo>
                    <a:lnTo>
                      <a:pt x="11" y="36"/>
                    </a:lnTo>
                    <a:lnTo>
                      <a:pt x="11" y="43"/>
                    </a:lnTo>
                    <a:lnTo>
                      <a:pt x="11" y="47"/>
                    </a:lnTo>
                    <a:lnTo>
                      <a:pt x="14" y="51"/>
                    </a:lnTo>
                    <a:lnTo>
                      <a:pt x="18" y="51"/>
                    </a:lnTo>
                    <a:lnTo>
                      <a:pt x="22" y="51"/>
                    </a:lnTo>
                    <a:lnTo>
                      <a:pt x="25" y="54"/>
                    </a:lnTo>
                    <a:lnTo>
                      <a:pt x="29" y="54"/>
                    </a:lnTo>
                    <a:lnTo>
                      <a:pt x="36" y="54"/>
                    </a:lnTo>
                    <a:lnTo>
                      <a:pt x="40" y="54"/>
                    </a:lnTo>
                    <a:lnTo>
                      <a:pt x="47" y="54"/>
                    </a:lnTo>
                    <a:lnTo>
                      <a:pt x="51" y="54"/>
                    </a:lnTo>
                    <a:lnTo>
                      <a:pt x="58" y="54"/>
                    </a:lnTo>
                    <a:lnTo>
                      <a:pt x="61" y="58"/>
                    </a:lnTo>
                    <a:lnTo>
                      <a:pt x="65" y="58"/>
                    </a:lnTo>
                    <a:lnTo>
                      <a:pt x="69" y="58"/>
                    </a:lnTo>
                    <a:lnTo>
                      <a:pt x="72" y="58"/>
                    </a:lnTo>
                    <a:lnTo>
                      <a:pt x="80" y="58"/>
                    </a:lnTo>
                    <a:lnTo>
                      <a:pt x="83" y="58"/>
                    </a:lnTo>
                    <a:lnTo>
                      <a:pt x="87" y="58"/>
                    </a:lnTo>
                    <a:lnTo>
                      <a:pt x="90" y="62"/>
                    </a:lnTo>
                    <a:lnTo>
                      <a:pt x="87" y="65"/>
                    </a:lnTo>
                    <a:lnTo>
                      <a:pt x="83" y="65"/>
                    </a:lnTo>
                    <a:lnTo>
                      <a:pt x="80" y="65"/>
                    </a:lnTo>
                    <a:lnTo>
                      <a:pt x="76" y="65"/>
                    </a:lnTo>
                    <a:lnTo>
                      <a:pt x="72" y="69"/>
                    </a:lnTo>
                    <a:lnTo>
                      <a:pt x="69" y="69"/>
                    </a:lnTo>
                    <a:lnTo>
                      <a:pt x="65" y="72"/>
                    </a:lnTo>
                    <a:lnTo>
                      <a:pt x="61" y="72"/>
                    </a:lnTo>
                    <a:lnTo>
                      <a:pt x="58" y="72"/>
                    </a:lnTo>
                    <a:lnTo>
                      <a:pt x="54" y="72"/>
                    </a:lnTo>
                    <a:lnTo>
                      <a:pt x="51" y="76"/>
                    </a:lnTo>
                    <a:lnTo>
                      <a:pt x="47" y="76"/>
                    </a:lnTo>
                    <a:lnTo>
                      <a:pt x="43" y="76"/>
                    </a:lnTo>
                    <a:lnTo>
                      <a:pt x="40" y="76"/>
                    </a:lnTo>
                    <a:lnTo>
                      <a:pt x="36" y="80"/>
                    </a:lnTo>
                    <a:lnTo>
                      <a:pt x="40" y="83"/>
                    </a:lnTo>
                    <a:lnTo>
                      <a:pt x="43" y="83"/>
                    </a:lnTo>
                    <a:lnTo>
                      <a:pt x="47" y="83"/>
                    </a:lnTo>
                    <a:lnTo>
                      <a:pt x="51" y="87"/>
                    </a:lnTo>
                    <a:lnTo>
                      <a:pt x="51" y="94"/>
                    </a:lnTo>
                    <a:lnTo>
                      <a:pt x="54" y="94"/>
                    </a:lnTo>
                    <a:lnTo>
                      <a:pt x="51" y="94"/>
                    </a:lnTo>
                    <a:lnTo>
                      <a:pt x="47" y="98"/>
                    </a:lnTo>
                    <a:lnTo>
                      <a:pt x="43" y="98"/>
                    </a:lnTo>
                    <a:lnTo>
                      <a:pt x="40" y="98"/>
                    </a:lnTo>
                    <a:lnTo>
                      <a:pt x="36" y="101"/>
                    </a:lnTo>
                    <a:lnTo>
                      <a:pt x="32" y="101"/>
                    </a:lnTo>
                    <a:lnTo>
                      <a:pt x="29" y="105"/>
                    </a:lnTo>
                    <a:lnTo>
                      <a:pt x="32" y="109"/>
                    </a:lnTo>
                    <a:lnTo>
                      <a:pt x="25" y="116"/>
                    </a:lnTo>
                    <a:lnTo>
                      <a:pt x="25" y="119"/>
                    </a:lnTo>
                    <a:lnTo>
                      <a:pt x="22" y="119"/>
                    </a:lnTo>
                    <a:lnTo>
                      <a:pt x="18" y="123"/>
                    </a:lnTo>
                    <a:lnTo>
                      <a:pt x="22" y="127"/>
                    </a:lnTo>
                    <a:lnTo>
                      <a:pt x="25" y="127"/>
                    </a:lnTo>
                    <a:lnTo>
                      <a:pt x="29" y="127"/>
                    </a:lnTo>
                    <a:lnTo>
                      <a:pt x="32" y="127"/>
                    </a:lnTo>
                    <a:lnTo>
                      <a:pt x="36" y="130"/>
                    </a:lnTo>
                    <a:lnTo>
                      <a:pt x="32" y="130"/>
                    </a:lnTo>
                    <a:lnTo>
                      <a:pt x="29" y="134"/>
                    </a:lnTo>
                    <a:lnTo>
                      <a:pt x="25" y="134"/>
                    </a:lnTo>
                    <a:lnTo>
                      <a:pt x="22" y="134"/>
                    </a:lnTo>
                    <a:lnTo>
                      <a:pt x="18" y="134"/>
                    </a:lnTo>
                    <a:lnTo>
                      <a:pt x="14" y="138"/>
                    </a:lnTo>
                    <a:lnTo>
                      <a:pt x="11" y="138"/>
                    </a:lnTo>
                    <a:lnTo>
                      <a:pt x="7" y="141"/>
                    </a:lnTo>
                    <a:lnTo>
                      <a:pt x="11" y="145"/>
                    </a:lnTo>
                    <a:lnTo>
                      <a:pt x="7" y="148"/>
                    </a:lnTo>
                    <a:lnTo>
                      <a:pt x="11" y="148"/>
                    </a:lnTo>
                    <a:lnTo>
                      <a:pt x="14" y="152"/>
                    </a:lnTo>
                    <a:lnTo>
                      <a:pt x="18" y="156"/>
                    </a:lnTo>
                    <a:lnTo>
                      <a:pt x="14" y="159"/>
                    </a:lnTo>
                    <a:lnTo>
                      <a:pt x="11" y="159"/>
                    </a:lnTo>
                    <a:lnTo>
                      <a:pt x="7" y="159"/>
                    </a:lnTo>
                    <a:lnTo>
                      <a:pt x="3" y="163"/>
                    </a:lnTo>
                    <a:lnTo>
                      <a:pt x="0" y="167"/>
                    </a:lnTo>
                    <a:lnTo>
                      <a:pt x="3" y="170"/>
                    </a:lnTo>
                    <a:lnTo>
                      <a:pt x="3" y="177"/>
                    </a:lnTo>
                    <a:lnTo>
                      <a:pt x="3" y="181"/>
                    </a:lnTo>
                    <a:lnTo>
                      <a:pt x="3" y="188"/>
                    </a:lnTo>
                    <a:lnTo>
                      <a:pt x="3" y="192"/>
                    </a:lnTo>
                    <a:lnTo>
                      <a:pt x="7" y="196"/>
                    </a:lnTo>
                    <a:lnTo>
                      <a:pt x="11" y="196"/>
                    </a:lnTo>
                    <a:lnTo>
                      <a:pt x="7" y="199"/>
                    </a:lnTo>
                    <a:lnTo>
                      <a:pt x="7" y="203"/>
                    </a:lnTo>
                    <a:lnTo>
                      <a:pt x="3" y="206"/>
                    </a:lnTo>
                    <a:lnTo>
                      <a:pt x="7" y="210"/>
                    </a:lnTo>
                  </a:path>
                </a:pathLst>
              </a:custGeom>
              <a:noFill/>
              <a:ln w="12700" cmpd="sng">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a:latin typeface="+mj-lt"/>
                </a:endParaRPr>
              </a:p>
            </p:txBody>
          </p:sp>
          <p:sp>
            <p:nvSpPr>
              <p:cNvPr id="2839" name="Freeform 184"/>
              <p:cNvSpPr>
                <a:spLocks/>
              </p:cNvSpPr>
              <p:nvPr/>
            </p:nvSpPr>
            <p:spPr bwMode="auto">
              <a:xfrm>
                <a:off x="30942660" y="16764664"/>
                <a:ext cx="97322" cy="1009851"/>
              </a:xfrm>
              <a:custGeom>
                <a:avLst/>
                <a:gdLst/>
                <a:ahLst/>
                <a:cxnLst>
                  <a:cxn ang="0">
                    <a:pos x="29" y="4"/>
                  </a:cxn>
                  <a:cxn ang="0">
                    <a:pos x="29" y="4"/>
                  </a:cxn>
                  <a:cxn ang="0">
                    <a:pos x="21" y="11"/>
                  </a:cxn>
                  <a:cxn ang="0">
                    <a:pos x="18" y="29"/>
                  </a:cxn>
                  <a:cxn ang="0">
                    <a:pos x="14" y="36"/>
                  </a:cxn>
                  <a:cxn ang="0">
                    <a:pos x="18" y="44"/>
                  </a:cxn>
                  <a:cxn ang="0">
                    <a:pos x="21" y="58"/>
                  </a:cxn>
                  <a:cxn ang="0">
                    <a:pos x="21" y="65"/>
                  </a:cxn>
                  <a:cxn ang="0">
                    <a:pos x="29" y="69"/>
                  </a:cxn>
                  <a:cxn ang="0">
                    <a:pos x="29" y="73"/>
                  </a:cxn>
                  <a:cxn ang="0">
                    <a:pos x="21" y="80"/>
                  </a:cxn>
                  <a:cxn ang="0">
                    <a:pos x="21" y="83"/>
                  </a:cxn>
                  <a:cxn ang="0">
                    <a:pos x="25" y="91"/>
                  </a:cxn>
                  <a:cxn ang="0">
                    <a:pos x="25" y="91"/>
                  </a:cxn>
                  <a:cxn ang="0">
                    <a:pos x="18" y="94"/>
                  </a:cxn>
                  <a:cxn ang="0">
                    <a:pos x="14" y="105"/>
                  </a:cxn>
                  <a:cxn ang="0">
                    <a:pos x="11" y="112"/>
                  </a:cxn>
                  <a:cxn ang="0">
                    <a:pos x="11" y="112"/>
                  </a:cxn>
                  <a:cxn ang="0">
                    <a:pos x="3" y="120"/>
                  </a:cxn>
                  <a:cxn ang="0">
                    <a:pos x="7" y="127"/>
                  </a:cxn>
                  <a:cxn ang="0">
                    <a:pos x="7" y="127"/>
                  </a:cxn>
                  <a:cxn ang="0">
                    <a:pos x="7" y="131"/>
                  </a:cxn>
                  <a:cxn ang="0">
                    <a:pos x="7" y="145"/>
                  </a:cxn>
                  <a:cxn ang="0">
                    <a:pos x="7" y="145"/>
                  </a:cxn>
                  <a:cxn ang="0">
                    <a:pos x="14" y="156"/>
                  </a:cxn>
                  <a:cxn ang="0">
                    <a:pos x="14" y="156"/>
                  </a:cxn>
                  <a:cxn ang="0">
                    <a:pos x="7" y="163"/>
                  </a:cxn>
                  <a:cxn ang="0">
                    <a:pos x="11" y="178"/>
                  </a:cxn>
                  <a:cxn ang="0">
                    <a:pos x="11" y="185"/>
                  </a:cxn>
                  <a:cxn ang="0">
                    <a:pos x="3" y="192"/>
                  </a:cxn>
                  <a:cxn ang="0">
                    <a:pos x="7" y="199"/>
                  </a:cxn>
                  <a:cxn ang="0">
                    <a:pos x="7" y="199"/>
                  </a:cxn>
                  <a:cxn ang="0">
                    <a:pos x="7" y="203"/>
                  </a:cxn>
                  <a:cxn ang="0">
                    <a:pos x="7" y="203"/>
                  </a:cxn>
                  <a:cxn ang="0">
                    <a:pos x="7" y="203"/>
                  </a:cxn>
                  <a:cxn ang="0">
                    <a:pos x="7" y="207"/>
                  </a:cxn>
                  <a:cxn ang="0">
                    <a:pos x="11" y="228"/>
                  </a:cxn>
                  <a:cxn ang="0">
                    <a:pos x="11" y="232"/>
                  </a:cxn>
                  <a:cxn ang="0">
                    <a:pos x="11" y="243"/>
                  </a:cxn>
                  <a:cxn ang="0">
                    <a:pos x="14" y="250"/>
                  </a:cxn>
                  <a:cxn ang="0">
                    <a:pos x="7" y="261"/>
                  </a:cxn>
                  <a:cxn ang="0">
                    <a:pos x="7" y="265"/>
                  </a:cxn>
                  <a:cxn ang="0">
                    <a:pos x="7" y="265"/>
                  </a:cxn>
                  <a:cxn ang="0">
                    <a:pos x="11" y="272"/>
                  </a:cxn>
                  <a:cxn ang="0">
                    <a:pos x="11" y="272"/>
                  </a:cxn>
                  <a:cxn ang="0">
                    <a:pos x="11" y="275"/>
                  </a:cxn>
                </a:cxnLst>
                <a:rect l="0" t="0" r="r" b="b"/>
                <a:pathLst>
                  <a:path w="32" h="275">
                    <a:moveTo>
                      <a:pt x="25" y="0"/>
                    </a:moveTo>
                    <a:lnTo>
                      <a:pt x="29" y="4"/>
                    </a:lnTo>
                    <a:lnTo>
                      <a:pt x="25" y="4"/>
                    </a:lnTo>
                    <a:lnTo>
                      <a:pt x="29" y="4"/>
                    </a:lnTo>
                    <a:lnTo>
                      <a:pt x="25" y="7"/>
                    </a:lnTo>
                    <a:lnTo>
                      <a:pt x="21" y="11"/>
                    </a:lnTo>
                    <a:lnTo>
                      <a:pt x="18" y="15"/>
                    </a:lnTo>
                    <a:lnTo>
                      <a:pt x="18" y="29"/>
                    </a:lnTo>
                    <a:lnTo>
                      <a:pt x="11" y="36"/>
                    </a:lnTo>
                    <a:lnTo>
                      <a:pt x="14" y="36"/>
                    </a:lnTo>
                    <a:lnTo>
                      <a:pt x="11" y="36"/>
                    </a:lnTo>
                    <a:lnTo>
                      <a:pt x="18" y="44"/>
                    </a:lnTo>
                    <a:lnTo>
                      <a:pt x="18" y="54"/>
                    </a:lnTo>
                    <a:lnTo>
                      <a:pt x="21" y="58"/>
                    </a:lnTo>
                    <a:lnTo>
                      <a:pt x="18" y="62"/>
                    </a:lnTo>
                    <a:lnTo>
                      <a:pt x="21" y="65"/>
                    </a:lnTo>
                    <a:lnTo>
                      <a:pt x="25" y="65"/>
                    </a:lnTo>
                    <a:lnTo>
                      <a:pt x="29" y="69"/>
                    </a:lnTo>
                    <a:lnTo>
                      <a:pt x="32" y="69"/>
                    </a:lnTo>
                    <a:lnTo>
                      <a:pt x="29" y="73"/>
                    </a:lnTo>
                    <a:lnTo>
                      <a:pt x="25" y="76"/>
                    </a:lnTo>
                    <a:lnTo>
                      <a:pt x="21" y="80"/>
                    </a:lnTo>
                    <a:lnTo>
                      <a:pt x="18" y="83"/>
                    </a:lnTo>
                    <a:lnTo>
                      <a:pt x="21" y="83"/>
                    </a:lnTo>
                    <a:lnTo>
                      <a:pt x="25" y="83"/>
                    </a:lnTo>
                    <a:lnTo>
                      <a:pt x="25" y="91"/>
                    </a:lnTo>
                    <a:lnTo>
                      <a:pt x="29" y="91"/>
                    </a:lnTo>
                    <a:lnTo>
                      <a:pt x="25" y="91"/>
                    </a:lnTo>
                    <a:lnTo>
                      <a:pt x="21" y="91"/>
                    </a:lnTo>
                    <a:lnTo>
                      <a:pt x="18" y="94"/>
                    </a:lnTo>
                    <a:lnTo>
                      <a:pt x="14" y="98"/>
                    </a:lnTo>
                    <a:lnTo>
                      <a:pt x="14" y="105"/>
                    </a:lnTo>
                    <a:lnTo>
                      <a:pt x="11" y="105"/>
                    </a:lnTo>
                    <a:lnTo>
                      <a:pt x="11" y="112"/>
                    </a:lnTo>
                    <a:lnTo>
                      <a:pt x="14" y="112"/>
                    </a:lnTo>
                    <a:lnTo>
                      <a:pt x="11" y="112"/>
                    </a:lnTo>
                    <a:lnTo>
                      <a:pt x="7" y="116"/>
                    </a:lnTo>
                    <a:lnTo>
                      <a:pt x="3" y="120"/>
                    </a:lnTo>
                    <a:lnTo>
                      <a:pt x="11" y="127"/>
                    </a:lnTo>
                    <a:lnTo>
                      <a:pt x="7" y="127"/>
                    </a:lnTo>
                    <a:lnTo>
                      <a:pt x="11" y="127"/>
                    </a:lnTo>
                    <a:lnTo>
                      <a:pt x="7" y="127"/>
                    </a:lnTo>
                    <a:lnTo>
                      <a:pt x="11" y="127"/>
                    </a:lnTo>
                    <a:lnTo>
                      <a:pt x="7" y="131"/>
                    </a:lnTo>
                    <a:lnTo>
                      <a:pt x="7" y="138"/>
                    </a:lnTo>
                    <a:lnTo>
                      <a:pt x="7" y="145"/>
                    </a:lnTo>
                    <a:lnTo>
                      <a:pt x="11" y="145"/>
                    </a:lnTo>
                    <a:lnTo>
                      <a:pt x="7" y="145"/>
                    </a:lnTo>
                    <a:lnTo>
                      <a:pt x="14" y="152"/>
                    </a:lnTo>
                    <a:lnTo>
                      <a:pt x="14" y="156"/>
                    </a:lnTo>
                    <a:lnTo>
                      <a:pt x="11" y="156"/>
                    </a:lnTo>
                    <a:lnTo>
                      <a:pt x="14" y="156"/>
                    </a:lnTo>
                    <a:lnTo>
                      <a:pt x="11" y="160"/>
                    </a:lnTo>
                    <a:lnTo>
                      <a:pt x="7" y="163"/>
                    </a:lnTo>
                    <a:lnTo>
                      <a:pt x="11" y="167"/>
                    </a:lnTo>
                    <a:lnTo>
                      <a:pt x="11" y="178"/>
                    </a:lnTo>
                    <a:lnTo>
                      <a:pt x="14" y="181"/>
                    </a:lnTo>
                    <a:lnTo>
                      <a:pt x="11" y="185"/>
                    </a:lnTo>
                    <a:lnTo>
                      <a:pt x="7" y="189"/>
                    </a:lnTo>
                    <a:lnTo>
                      <a:pt x="3" y="192"/>
                    </a:lnTo>
                    <a:lnTo>
                      <a:pt x="0" y="192"/>
                    </a:lnTo>
                    <a:lnTo>
                      <a:pt x="7" y="199"/>
                    </a:lnTo>
                    <a:lnTo>
                      <a:pt x="3" y="199"/>
                    </a:lnTo>
                    <a:lnTo>
                      <a:pt x="7" y="199"/>
                    </a:lnTo>
                    <a:lnTo>
                      <a:pt x="11" y="199"/>
                    </a:lnTo>
                    <a:lnTo>
                      <a:pt x="7" y="203"/>
                    </a:lnTo>
                    <a:lnTo>
                      <a:pt x="11" y="203"/>
                    </a:lnTo>
                    <a:lnTo>
                      <a:pt x="7" y="203"/>
                    </a:lnTo>
                    <a:lnTo>
                      <a:pt x="11" y="203"/>
                    </a:lnTo>
                    <a:lnTo>
                      <a:pt x="7" y="203"/>
                    </a:lnTo>
                    <a:lnTo>
                      <a:pt x="11" y="207"/>
                    </a:lnTo>
                    <a:lnTo>
                      <a:pt x="7" y="207"/>
                    </a:lnTo>
                    <a:lnTo>
                      <a:pt x="11" y="210"/>
                    </a:lnTo>
                    <a:lnTo>
                      <a:pt x="11" y="228"/>
                    </a:lnTo>
                    <a:lnTo>
                      <a:pt x="7" y="228"/>
                    </a:lnTo>
                    <a:lnTo>
                      <a:pt x="11" y="232"/>
                    </a:lnTo>
                    <a:lnTo>
                      <a:pt x="11" y="236"/>
                    </a:lnTo>
                    <a:lnTo>
                      <a:pt x="11" y="243"/>
                    </a:lnTo>
                    <a:lnTo>
                      <a:pt x="11" y="250"/>
                    </a:lnTo>
                    <a:lnTo>
                      <a:pt x="14" y="250"/>
                    </a:lnTo>
                    <a:lnTo>
                      <a:pt x="7" y="257"/>
                    </a:lnTo>
                    <a:lnTo>
                      <a:pt x="7" y="261"/>
                    </a:lnTo>
                    <a:lnTo>
                      <a:pt x="11" y="261"/>
                    </a:lnTo>
                    <a:lnTo>
                      <a:pt x="7" y="265"/>
                    </a:lnTo>
                    <a:lnTo>
                      <a:pt x="11" y="265"/>
                    </a:lnTo>
                    <a:lnTo>
                      <a:pt x="7" y="265"/>
                    </a:lnTo>
                    <a:lnTo>
                      <a:pt x="11" y="265"/>
                    </a:lnTo>
                    <a:lnTo>
                      <a:pt x="11" y="272"/>
                    </a:lnTo>
                    <a:lnTo>
                      <a:pt x="7" y="272"/>
                    </a:lnTo>
                    <a:lnTo>
                      <a:pt x="11" y="272"/>
                    </a:lnTo>
                    <a:lnTo>
                      <a:pt x="7" y="275"/>
                    </a:lnTo>
                    <a:lnTo>
                      <a:pt x="11" y="275"/>
                    </a:lnTo>
                  </a:path>
                </a:pathLst>
              </a:custGeom>
              <a:noFill/>
              <a:ln w="12700" cmpd="sng">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a:latin typeface="+mj-lt"/>
                </a:endParaRPr>
              </a:p>
            </p:txBody>
          </p:sp>
        </p:grpSp>
        <p:grpSp>
          <p:nvGrpSpPr>
            <p:cNvPr id="41219" name="Group 41218"/>
            <p:cNvGrpSpPr/>
            <p:nvPr/>
          </p:nvGrpSpPr>
          <p:grpSpPr>
            <a:xfrm>
              <a:off x="30949138" y="12637008"/>
              <a:ext cx="868344" cy="374904"/>
              <a:chOff x="30949138" y="12637008"/>
              <a:chExt cx="868344" cy="374904"/>
            </a:xfrm>
          </p:grpSpPr>
          <p:grpSp>
            <p:nvGrpSpPr>
              <p:cNvPr id="41218" name="Group 41217"/>
              <p:cNvGrpSpPr/>
              <p:nvPr/>
            </p:nvGrpSpPr>
            <p:grpSpPr>
              <a:xfrm>
                <a:off x="30949138" y="12637008"/>
                <a:ext cx="868344" cy="282709"/>
                <a:chOff x="28234893" y="11975592"/>
                <a:chExt cx="868344" cy="282709"/>
              </a:xfrm>
            </p:grpSpPr>
            <p:sp>
              <p:nvSpPr>
                <p:cNvPr id="2824" name="Rectangle 55"/>
                <p:cNvSpPr>
                  <a:spLocks noChangeArrowheads="1"/>
                </p:cNvSpPr>
                <p:nvPr/>
              </p:nvSpPr>
              <p:spPr bwMode="auto">
                <a:xfrm>
                  <a:off x="28234893" y="11975592"/>
                  <a:ext cx="32217"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FF0000"/>
                      </a:solidFill>
                      <a:effectLst/>
                      <a:latin typeface="Calibri" panose="020F0502020204030204" pitchFamily="34" charset="0"/>
                      <a:cs typeface="Arial" pitchFamily="34" charset="0"/>
                    </a:rPr>
                    <a:t>0</a:t>
                  </a:r>
                </a:p>
              </p:txBody>
            </p:sp>
            <p:sp>
              <p:nvSpPr>
                <p:cNvPr id="2825" name="Rectangle 58"/>
                <p:cNvSpPr>
                  <a:spLocks noChangeArrowheads="1"/>
                </p:cNvSpPr>
                <p:nvPr/>
              </p:nvSpPr>
              <p:spPr bwMode="auto">
                <a:xfrm>
                  <a:off x="28851663" y="11975592"/>
                  <a:ext cx="128866"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FF0000"/>
                      </a:solidFill>
                      <a:effectLst/>
                      <a:latin typeface="Calibri" panose="020F0502020204030204" pitchFamily="34" charset="0"/>
                      <a:cs typeface="Arial" pitchFamily="34" charset="0"/>
                    </a:rPr>
                    <a:t>2000</a:t>
                  </a:r>
                </a:p>
              </p:txBody>
            </p:sp>
            <p:sp>
              <p:nvSpPr>
                <p:cNvPr id="2827" name="Line 140"/>
                <p:cNvSpPr>
                  <a:spLocks noChangeShapeType="1"/>
                </p:cNvSpPr>
                <p:nvPr/>
              </p:nvSpPr>
              <p:spPr bwMode="auto">
                <a:xfrm>
                  <a:off x="28248283" y="12258301"/>
                  <a:ext cx="854954" cy="0"/>
                </a:xfrm>
                <a:prstGeom prst="line">
                  <a:avLst/>
                </a:prstGeom>
                <a:noFill/>
                <a:ln w="12700" cmpd="sng">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a:latin typeface="+mj-lt"/>
                  </a:endParaRPr>
                </a:p>
              </p:txBody>
            </p:sp>
          </p:grpSp>
          <p:cxnSp>
            <p:nvCxnSpPr>
              <p:cNvPr id="2927" name="Straight Connector 2926"/>
              <p:cNvCxnSpPr/>
              <p:nvPr/>
            </p:nvCxnSpPr>
            <p:spPr>
              <a:xfrm>
                <a:off x="30961584" y="12920472"/>
                <a:ext cx="0" cy="9144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28" name="Straight Connector 2927"/>
              <p:cNvCxnSpPr/>
              <p:nvPr/>
            </p:nvCxnSpPr>
            <p:spPr>
              <a:xfrm>
                <a:off x="31647384" y="12920472"/>
                <a:ext cx="0" cy="9144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2930" name="Rectangle 169"/>
          <p:cNvSpPr>
            <a:spLocks noChangeArrowheads="1"/>
          </p:cNvSpPr>
          <p:nvPr/>
        </p:nvSpPr>
        <p:spPr bwMode="auto">
          <a:xfrm>
            <a:off x="26651364" y="11887200"/>
            <a:ext cx="1618836"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0000"/>
                </a:solidFill>
                <a:effectLst/>
                <a:latin typeface="Calibri" panose="020F0502020204030204" pitchFamily="34" charset="0"/>
                <a:cs typeface="Arial" pitchFamily="34" charset="0"/>
              </a:rPr>
              <a:t>Zn (XRF int.)</a:t>
            </a:r>
          </a:p>
        </p:txBody>
      </p:sp>
      <p:grpSp>
        <p:nvGrpSpPr>
          <p:cNvPr id="91" name="Group 90"/>
          <p:cNvGrpSpPr/>
          <p:nvPr/>
        </p:nvGrpSpPr>
        <p:grpSpPr>
          <a:xfrm>
            <a:off x="27838532" y="11887200"/>
            <a:ext cx="2412868" cy="3695139"/>
            <a:chOff x="27794712" y="11887200"/>
            <a:chExt cx="2412868" cy="3695139"/>
          </a:xfrm>
        </p:grpSpPr>
        <p:sp>
          <p:nvSpPr>
            <p:cNvPr id="41223" name="TextBox 41222"/>
            <p:cNvSpPr txBox="1"/>
            <p:nvPr/>
          </p:nvSpPr>
          <p:spPr>
            <a:xfrm>
              <a:off x="27794712" y="14782800"/>
              <a:ext cx="1237488" cy="369332"/>
            </a:xfrm>
            <a:prstGeom prst="rect">
              <a:avLst/>
            </a:prstGeom>
            <a:noFill/>
          </p:spPr>
          <p:txBody>
            <a:bodyPr wrap="square" rtlCol="0">
              <a:spAutoFit/>
            </a:bodyPr>
            <a:lstStyle/>
            <a:p>
              <a:r>
                <a:rPr lang="en-US" sz="1800" dirty="0" smtClean="0"/>
                <a:t>1963 AD</a:t>
              </a:r>
              <a:endParaRPr lang="en-US" sz="1800" dirty="0"/>
            </a:p>
          </p:txBody>
        </p:sp>
        <p:cxnSp>
          <p:nvCxnSpPr>
            <p:cNvPr id="2966" name="Straight Arrow Connector 2965"/>
            <p:cNvCxnSpPr/>
            <p:nvPr/>
          </p:nvCxnSpPr>
          <p:spPr>
            <a:xfrm>
              <a:off x="28734845" y="14968728"/>
              <a:ext cx="832095" cy="0"/>
            </a:xfrm>
            <a:prstGeom prst="straightConnector1">
              <a:avLst/>
            </a:prstGeom>
            <a:ln>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932" name="Freeform 63"/>
            <p:cNvSpPr>
              <a:spLocks/>
            </p:cNvSpPr>
            <p:nvPr/>
          </p:nvSpPr>
          <p:spPr bwMode="auto">
            <a:xfrm>
              <a:off x="28318841" y="13774254"/>
              <a:ext cx="1299683" cy="1756610"/>
            </a:xfrm>
            <a:custGeom>
              <a:avLst/>
              <a:gdLst>
                <a:gd name="T0" fmla="*/ 1020 w 2430"/>
                <a:gd name="T1" fmla="*/ 0 h 1710"/>
                <a:gd name="T2" fmla="*/ 1038 w 2430"/>
                <a:gd name="T3" fmla="*/ 342 h 1710"/>
                <a:gd name="T4" fmla="*/ 1800 w 2430"/>
                <a:gd name="T5" fmla="*/ 684 h 1710"/>
                <a:gd name="T6" fmla="*/ 2376 w 2430"/>
                <a:gd name="T7" fmla="*/ 1026 h 1710"/>
                <a:gd name="T8" fmla="*/ 2430 w 2430"/>
                <a:gd name="T9" fmla="*/ 1194 h 1710"/>
                <a:gd name="T10" fmla="*/ 1260 w 2430"/>
                <a:gd name="T11" fmla="*/ 1266 h 1710"/>
                <a:gd name="T12" fmla="*/ 0 w 2430"/>
                <a:gd name="T13" fmla="*/ 1470 h 1710"/>
                <a:gd name="T14" fmla="*/ 0 w 2430"/>
                <a:gd name="T15" fmla="*/ 1710 h 17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0" h="1710">
                  <a:moveTo>
                    <a:pt x="1020" y="0"/>
                  </a:moveTo>
                  <a:lnTo>
                    <a:pt x="1038" y="342"/>
                  </a:lnTo>
                  <a:lnTo>
                    <a:pt x="1800" y="684"/>
                  </a:lnTo>
                  <a:lnTo>
                    <a:pt x="2376" y="1026"/>
                  </a:lnTo>
                  <a:lnTo>
                    <a:pt x="2430" y="1194"/>
                  </a:lnTo>
                  <a:lnTo>
                    <a:pt x="1260" y="1266"/>
                  </a:lnTo>
                  <a:lnTo>
                    <a:pt x="0" y="1470"/>
                  </a:lnTo>
                  <a:lnTo>
                    <a:pt x="0" y="1710"/>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89" name="Group 88"/>
            <p:cNvGrpSpPr/>
            <p:nvPr/>
          </p:nvGrpSpPr>
          <p:grpSpPr>
            <a:xfrm>
              <a:off x="28273248" y="13725144"/>
              <a:ext cx="1400266" cy="1857195"/>
              <a:chOff x="28291535" y="13725144"/>
              <a:chExt cx="1400266" cy="1857195"/>
            </a:xfrm>
          </p:grpSpPr>
          <p:sp>
            <p:nvSpPr>
              <p:cNvPr id="2940" name="Oval 64"/>
              <p:cNvSpPr>
                <a:spLocks noChangeArrowheads="1"/>
              </p:cNvSpPr>
              <p:nvPr/>
            </p:nvSpPr>
            <p:spPr bwMode="auto">
              <a:xfrm>
                <a:off x="28837081" y="13725144"/>
                <a:ext cx="100584" cy="100584"/>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1" name="Oval 65"/>
              <p:cNvSpPr>
                <a:spLocks noChangeArrowheads="1"/>
              </p:cNvSpPr>
              <p:nvPr/>
            </p:nvSpPr>
            <p:spPr bwMode="auto">
              <a:xfrm>
                <a:off x="28846707" y="14076465"/>
                <a:ext cx="100584" cy="100584"/>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2" name="Oval 66"/>
              <p:cNvSpPr>
                <a:spLocks noChangeArrowheads="1"/>
              </p:cNvSpPr>
              <p:nvPr/>
            </p:nvSpPr>
            <p:spPr bwMode="auto">
              <a:xfrm>
                <a:off x="29254263" y="14427789"/>
                <a:ext cx="100584" cy="100584"/>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3" name="Oval 67"/>
              <p:cNvSpPr>
                <a:spLocks noChangeArrowheads="1"/>
              </p:cNvSpPr>
              <p:nvPr/>
            </p:nvSpPr>
            <p:spPr bwMode="auto">
              <a:xfrm>
                <a:off x="29562335" y="14779110"/>
                <a:ext cx="100584" cy="100584"/>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4" name="Oval 68"/>
              <p:cNvSpPr>
                <a:spLocks noChangeArrowheads="1"/>
              </p:cNvSpPr>
              <p:nvPr/>
            </p:nvSpPr>
            <p:spPr bwMode="auto">
              <a:xfrm>
                <a:off x="29591217" y="14951690"/>
                <a:ext cx="100584" cy="100584"/>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5" name="Oval 69"/>
              <p:cNvSpPr>
                <a:spLocks noChangeArrowheads="1"/>
              </p:cNvSpPr>
              <p:nvPr/>
            </p:nvSpPr>
            <p:spPr bwMode="auto">
              <a:xfrm>
                <a:off x="28965444" y="15025651"/>
                <a:ext cx="100584" cy="100584"/>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6" name="Oval 70"/>
              <p:cNvSpPr>
                <a:spLocks noChangeArrowheads="1"/>
              </p:cNvSpPr>
              <p:nvPr/>
            </p:nvSpPr>
            <p:spPr bwMode="auto">
              <a:xfrm>
                <a:off x="28291535" y="15235213"/>
                <a:ext cx="100584" cy="100584"/>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7" name="Oval 71"/>
              <p:cNvSpPr>
                <a:spLocks noChangeArrowheads="1"/>
              </p:cNvSpPr>
              <p:nvPr/>
            </p:nvSpPr>
            <p:spPr bwMode="auto">
              <a:xfrm>
                <a:off x="28291535" y="15481755"/>
                <a:ext cx="100584" cy="100584"/>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937" name="Line 140"/>
            <p:cNvSpPr>
              <a:spLocks noChangeShapeType="1"/>
            </p:cNvSpPr>
            <p:nvPr/>
          </p:nvSpPr>
          <p:spPr bwMode="auto">
            <a:xfrm>
              <a:off x="28323225" y="12463272"/>
              <a:ext cx="1312253" cy="0"/>
            </a:xfrm>
            <a:prstGeom prst="line">
              <a:avLst/>
            </a:prstGeom>
            <a:noFill/>
            <a:ln w="12700" cmpd="sng">
              <a:solidFill>
                <a:srgbClr val="072FAD"/>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200">
                <a:solidFill>
                  <a:prstClr val="white"/>
                </a:solidFill>
              </a:endParaRPr>
            </a:p>
          </p:txBody>
        </p:sp>
        <p:grpSp>
          <p:nvGrpSpPr>
            <p:cNvPr id="85" name="Group 84"/>
            <p:cNvGrpSpPr/>
            <p:nvPr/>
          </p:nvGrpSpPr>
          <p:grpSpPr>
            <a:xfrm>
              <a:off x="28323865" y="12463272"/>
              <a:ext cx="876956" cy="91440"/>
              <a:chOff x="28323865" y="12356961"/>
              <a:chExt cx="876956" cy="91440"/>
            </a:xfrm>
          </p:grpSpPr>
          <p:cxnSp>
            <p:nvCxnSpPr>
              <p:cNvPr id="2957" name="Straight Connector 2956"/>
              <p:cNvCxnSpPr/>
              <p:nvPr/>
            </p:nvCxnSpPr>
            <p:spPr>
              <a:xfrm>
                <a:off x="28323865" y="12356961"/>
                <a:ext cx="0" cy="91440"/>
              </a:xfrm>
              <a:prstGeom prst="line">
                <a:avLst/>
              </a:prstGeom>
              <a:ln w="12700">
                <a:solidFill>
                  <a:srgbClr val="072FAD"/>
                </a:solidFill>
              </a:ln>
            </p:spPr>
            <p:style>
              <a:lnRef idx="1">
                <a:schemeClr val="accent1"/>
              </a:lnRef>
              <a:fillRef idx="0">
                <a:schemeClr val="accent1"/>
              </a:fillRef>
              <a:effectRef idx="0">
                <a:schemeClr val="accent1"/>
              </a:effectRef>
              <a:fontRef idx="minor">
                <a:schemeClr val="tx1"/>
              </a:fontRef>
            </p:style>
          </p:cxnSp>
          <p:cxnSp>
            <p:nvCxnSpPr>
              <p:cNvPr id="2959" name="Straight Connector 2958"/>
              <p:cNvCxnSpPr/>
              <p:nvPr/>
            </p:nvCxnSpPr>
            <p:spPr>
              <a:xfrm>
                <a:off x="29200821" y="12356961"/>
                <a:ext cx="0" cy="91440"/>
              </a:xfrm>
              <a:prstGeom prst="line">
                <a:avLst/>
              </a:prstGeom>
              <a:ln w="12700">
                <a:solidFill>
                  <a:srgbClr val="072FAD"/>
                </a:solidFill>
              </a:ln>
            </p:spPr>
            <p:style>
              <a:lnRef idx="1">
                <a:schemeClr val="accent1"/>
              </a:lnRef>
              <a:fillRef idx="0">
                <a:schemeClr val="accent1"/>
              </a:fillRef>
              <a:effectRef idx="0">
                <a:schemeClr val="accent1"/>
              </a:effectRef>
              <a:fontRef idx="minor">
                <a:schemeClr val="tx1"/>
              </a:fontRef>
            </p:style>
          </p:cxnSp>
        </p:grpSp>
        <p:grpSp>
          <p:nvGrpSpPr>
            <p:cNvPr id="86" name="Group 85"/>
            <p:cNvGrpSpPr/>
            <p:nvPr/>
          </p:nvGrpSpPr>
          <p:grpSpPr>
            <a:xfrm>
              <a:off x="28270200" y="12179808"/>
              <a:ext cx="968681" cy="246221"/>
              <a:chOff x="28315182" y="12448401"/>
              <a:chExt cx="968681" cy="246221"/>
            </a:xfrm>
          </p:grpSpPr>
          <p:sp>
            <p:nvSpPr>
              <p:cNvPr id="2962" name="Rectangle 86"/>
              <p:cNvSpPr>
                <a:spLocks noChangeArrowheads="1"/>
              </p:cNvSpPr>
              <p:nvPr/>
            </p:nvSpPr>
            <p:spPr bwMode="auto">
              <a:xfrm>
                <a:off x="29111100" y="12448401"/>
                <a:ext cx="17276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72FAD"/>
                    </a:solidFill>
                    <a:effectLst/>
                    <a:latin typeface="+mn-lt"/>
                    <a:cs typeface="Arial" pitchFamily="34" charset="0"/>
                  </a:rPr>
                  <a:t>0.02</a:t>
                </a:r>
              </a:p>
            </p:txBody>
          </p:sp>
          <p:sp>
            <p:nvSpPr>
              <p:cNvPr id="2964" name="Rectangle 86"/>
              <p:cNvSpPr>
                <a:spLocks noChangeArrowheads="1"/>
              </p:cNvSpPr>
              <p:nvPr/>
            </p:nvSpPr>
            <p:spPr bwMode="auto">
              <a:xfrm>
                <a:off x="28315182" y="12448401"/>
                <a:ext cx="4947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72FAD"/>
                    </a:solidFill>
                    <a:effectLst/>
                    <a:latin typeface="+mn-lt"/>
                    <a:cs typeface="Arial" pitchFamily="34" charset="0"/>
                  </a:rPr>
                  <a:t>0</a:t>
                </a:r>
              </a:p>
            </p:txBody>
          </p:sp>
        </p:grpSp>
        <p:sp>
          <p:nvSpPr>
            <p:cNvPr id="2965" name="Rectangle 14"/>
            <p:cNvSpPr>
              <a:spLocks noChangeArrowheads="1"/>
            </p:cNvSpPr>
            <p:nvPr/>
          </p:nvSpPr>
          <p:spPr bwMode="auto">
            <a:xfrm>
              <a:off x="28194000" y="11887200"/>
              <a:ext cx="14597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800" baseline="30000" dirty="0" smtClean="0">
                  <a:solidFill>
                    <a:srgbClr val="072FAD"/>
                  </a:solidFill>
                  <a:latin typeface="+mn-lt"/>
                </a:rPr>
                <a:t>137</a:t>
              </a:r>
              <a:r>
                <a:rPr lang="en-US" altLang="en-US" sz="1800" dirty="0" smtClean="0">
                  <a:solidFill>
                    <a:srgbClr val="072FAD"/>
                  </a:solidFill>
                  <a:latin typeface="+mn-lt"/>
                </a:rPr>
                <a:t>Cs</a:t>
              </a:r>
              <a:r>
                <a:rPr kumimoji="0" lang="en-US" altLang="en-US" sz="1800" b="0" i="0" u="none" strike="noStrike" cap="none" normalizeH="0" baseline="0" dirty="0" smtClean="0">
                  <a:ln>
                    <a:noFill/>
                  </a:ln>
                  <a:solidFill>
                    <a:srgbClr val="072FAD"/>
                  </a:solidFill>
                  <a:effectLst/>
                  <a:latin typeface="+mn-lt"/>
                </a:rPr>
                <a:t> (</a:t>
              </a:r>
              <a:r>
                <a:rPr kumimoji="0" lang="en-US" altLang="en-US" sz="1800" b="0" i="0" u="none" strike="noStrike" cap="none" normalizeH="0" baseline="0" dirty="0" err="1" smtClean="0">
                  <a:ln>
                    <a:noFill/>
                  </a:ln>
                  <a:solidFill>
                    <a:srgbClr val="072FAD"/>
                  </a:solidFill>
                  <a:effectLst/>
                  <a:latin typeface="+mn-lt"/>
                </a:rPr>
                <a:t>Bq</a:t>
              </a:r>
              <a:r>
                <a:rPr kumimoji="0" lang="en-US" altLang="en-US" sz="1800" b="0" i="0" u="none" strike="noStrike" cap="none" normalizeH="0" baseline="0" dirty="0" smtClean="0">
                  <a:ln>
                    <a:noFill/>
                  </a:ln>
                  <a:solidFill>
                    <a:srgbClr val="072FAD"/>
                  </a:solidFill>
                  <a:effectLst/>
                  <a:latin typeface="+mn-lt"/>
                </a:rPr>
                <a:t>/g)</a:t>
              </a:r>
            </a:p>
          </p:txBody>
        </p:sp>
        <p:cxnSp>
          <p:nvCxnSpPr>
            <p:cNvPr id="2968" name="Straight Arrow Connector 2967"/>
            <p:cNvCxnSpPr/>
            <p:nvPr/>
          </p:nvCxnSpPr>
          <p:spPr>
            <a:xfrm flipH="1">
              <a:off x="28336886" y="15316200"/>
              <a:ext cx="695314" cy="1"/>
            </a:xfrm>
            <a:prstGeom prst="straightConnector1">
              <a:avLst/>
            </a:prstGeom>
            <a:ln>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969" name="TextBox 2968"/>
            <p:cNvSpPr txBox="1"/>
            <p:nvPr/>
          </p:nvSpPr>
          <p:spPr>
            <a:xfrm>
              <a:off x="29103953" y="15124176"/>
              <a:ext cx="1103627" cy="369332"/>
            </a:xfrm>
            <a:prstGeom prst="rect">
              <a:avLst/>
            </a:prstGeom>
            <a:noFill/>
          </p:spPr>
          <p:txBody>
            <a:bodyPr wrap="square" rtlCol="0">
              <a:spAutoFit/>
            </a:bodyPr>
            <a:lstStyle/>
            <a:p>
              <a:r>
                <a:rPr lang="en-US" sz="1800" dirty="0" smtClean="0"/>
                <a:t>1954 AD</a:t>
              </a:r>
              <a:endParaRPr lang="en-US" sz="1800" dirty="0"/>
            </a:p>
          </p:txBody>
        </p:sp>
      </p:grpSp>
      <p:grpSp>
        <p:nvGrpSpPr>
          <p:cNvPr id="2970" name="Group 2969"/>
          <p:cNvGrpSpPr/>
          <p:nvPr/>
        </p:nvGrpSpPr>
        <p:grpSpPr>
          <a:xfrm>
            <a:off x="26822400" y="16535400"/>
            <a:ext cx="2966753" cy="369332"/>
            <a:chOff x="32842200" y="15240000"/>
            <a:chExt cx="3810000" cy="369332"/>
          </a:xfrm>
        </p:grpSpPr>
        <p:cxnSp>
          <p:nvCxnSpPr>
            <p:cNvPr id="2971" name="Straight Arrow Connector 2970"/>
            <p:cNvCxnSpPr/>
            <p:nvPr/>
          </p:nvCxnSpPr>
          <p:spPr>
            <a:xfrm flipH="1">
              <a:off x="32842200" y="15468600"/>
              <a:ext cx="685800" cy="0"/>
            </a:xfrm>
            <a:prstGeom prst="straightConnector1">
              <a:avLst/>
            </a:prstGeom>
            <a:ln>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972" name="TextBox 2971"/>
            <p:cNvSpPr txBox="1"/>
            <p:nvPr/>
          </p:nvSpPr>
          <p:spPr>
            <a:xfrm>
              <a:off x="33528001" y="15240000"/>
              <a:ext cx="3124199" cy="369332"/>
            </a:xfrm>
            <a:prstGeom prst="rect">
              <a:avLst/>
            </a:prstGeom>
            <a:noFill/>
          </p:spPr>
          <p:txBody>
            <a:bodyPr wrap="square" rtlCol="0">
              <a:spAutoFit/>
            </a:bodyPr>
            <a:lstStyle/>
            <a:p>
              <a:r>
                <a:rPr lang="en-US" sz="1800" dirty="0" smtClean="0"/>
                <a:t>1850 AD</a:t>
              </a:r>
              <a:endParaRPr lang="en-US" sz="1800" dirty="0"/>
            </a:p>
          </p:txBody>
        </p:sp>
      </p:grpSp>
      <p:grpSp>
        <p:nvGrpSpPr>
          <p:cNvPr id="76" name="Group 75"/>
          <p:cNvGrpSpPr/>
          <p:nvPr/>
        </p:nvGrpSpPr>
        <p:grpSpPr>
          <a:xfrm>
            <a:off x="23372704" y="12051792"/>
            <a:ext cx="2184776" cy="5273091"/>
            <a:chOff x="24366352" y="12051792"/>
            <a:chExt cx="2184776" cy="5273091"/>
          </a:xfrm>
        </p:grpSpPr>
        <p:sp>
          <p:nvSpPr>
            <p:cNvPr id="2976" name="Rectangle 13"/>
            <p:cNvSpPr>
              <a:spLocks noChangeArrowheads="1"/>
            </p:cNvSpPr>
            <p:nvPr/>
          </p:nvSpPr>
          <p:spPr bwMode="auto">
            <a:xfrm>
              <a:off x="24950928" y="12051792"/>
              <a:ext cx="944880" cy="5539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800" dirty="0" smtClean="0">
                  <a:latin typeface="Calibri" panose="020F0502020204030204" pitchFamily="34" charset="0"/>
                  <a:cs typeface="Arial" pitchFamily="34" charset="0"/>
                </a:rPr>
                <a:t>SG2 </a:t>
              </a:r>
            </a:p>
            <a:p>
              <a:pPr marL="0" marR="0" lvl="0" indent="0" algn="ctr" defTabSz="914400" rtl="0" eaLnBrk="1" fontAlgn="base" latinLnBrk="0" hangingPunct="1">
                <a:lnSpc>
                  <a:spcPct val="100000"/>
                </a:lnSpc>
                <a:spcBef>
                  <a:spcPct val="0"/>
                </a:spcBef>
                <a:spcAft>
                  <a:spcPct val="0"/>
                </a:spcAft>
                <a:buClrTx/>
                <a:buSzTx/>
                <a:buFontTx/>
                <a:buNone/>
                <a:tabLst/>
              </a:pPr>
              <a:r>
                <a:rPr lang="en-US" sz="1800" dirty="0" smtClean="0">
                  <a:latin typeface="Calibri" panose="020F0502020204030204" pitchFamily="34" charset="0"/>
                  <a:cs typeface="Arial" pitchFamily="34" charset="0"/>
                </a:rPr>
                <a:t>Photo</a:t>
              </a:r>
              <a:endParaRPr kumimoji="0" lang="en-US" sz="1800" b="0" i="0" u="none" strike="noStrike" cap="none" normalizeH="0" baseline="0" dirty="0" smtClean="0">
                <a:ln>
                  <a:noFill/>
                </a:ln>
                <a:effectLst/>
                <a:latin typeface="Calibri" panose="020F0502020204030204" pitchFamily="34" charset="0"/>
                <a:cs typeface="Arial" pitchFamily="34" charset="0"/>
              </a:endParaRPr>
            </a:p>
          </p:txBody>
        </p:sp>
        <p:sp>
          <p:nvSpPr>
            <p:cNvPr id="2977" name="Rectangle 13"/>
            <p:cNvSpPr>
              <a:spLocks noChangeArrowheads="1"/>
            </p:cNvSpPr>
            <p:nvPr/>
          </p:nvSpPr>
          <p:spPr bwMode="auto">
            <a:xfrm>
              <a:off x="25606248" y="12051792"/>
              <a:ext cx="944880" cy="5539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800" dirty="0" smtClean="0">
                  <a:latin typeface="Calibri" panose="020F0502020204030204" pitchFamily="34" charset="0"/>
                  <a:cs typeface="Arial" pitchFamily="34" charset="0"/>
                </a:rPr>
                <a:t>SG2 </a:t>
              </a:r>
            </a:p>
            <a:p>
              <a:pPr marL="0" marR="0" lvl="0" indent="0" algn="ctr" defTabSz="914400" rtl="0" eaLnBrk="1" fontAlgn="base" latinLnBrk="0" hangingPunct="1">
                <a:lnSpc>
                  <a:spcPct val="100000"/>
                </a:lnSpc>
                <a:spcBef>
                  <a:spcPct val="0"/>
                </a:spcBef>
                <a:spcAft>
                  <a:spcPct val="0"/>
                </a:spcAft>
                <a:buClrTx/>
                <a:buSzTx/>
                <a:buFontTx/>
                <a:buNone/>
                <a:tabLst/>
              </a:pPr>
              <a:r>
                <a:rPr lang="en-US" sz="1800" dirty="0" smtClean="0">
                  <a:latin typeface="Calibri" panose="020F0502020204030204" pitchFamily="34" charset="0"/>
                  <a:cs typeface="Arial" pitchFamily="34" charset="0"/>
                </a:rPr>
                <a:t>X-ray</a:t>
              </a:r>
              <a:endParaRPr kumimoji="0" lang="en-US" sz="1800" b="0" i="0" u="none" strike="noStrike" cap="none" normalizeH="0" baseline="0" dirty="0" smtClean="0">
                <a:ln>
                  <a:noFill/>
                </a:ln>
                <a:effectLst/>
                <a:latin typeface="Calibri" panose="020F0502020204030204" pitchFamily="34" charset="0"/>
                <a:cs typeface="Arial" pitchFamily="34" charset="0"/>
              </a:endParaRPr>
            </a:p>
          </p:txBody>
        </p:sp>
        <p:pic>
          <p:nvPicPr>
            <p:cNvPr id="2879" name="Picture 102"/>
            <p:cNvPicPr preferRelativeResize="0">
              <a:picLocks noChangeArrowheads="1"/>
            </p:cNvPicPr>
            <p:nvPr/>
          </p:nvPicPr>
          <p:blipFill>
            <a:blip r:embed="rId16" cstate="print"/>
            <a:srcRect/>
            <a:stretch>
              <a:fillRect/>
            </a:stretch>
          </p:blipFill>
          <p:spPr bwMode="auto">
            <a:xfrm>
              <a:off x="25831800" y="12669771"/>
              <a:ext cx="457200" cy="4655112"/>
            </a:xfrm>
            <a:prstGeom prst="rect">
              <a:avLst/>
            </a:prstGeom>
            <a:noFill/>
            <a:ln w="12700" cmpd="sng">
              <a:solidFill>
                <a:schemeClr val="tx1"/>
              </a:solidFill>
              <a:miter lim="800000"/>
              <a:headEnd/>
              <a:tailEnd/>
            </a:ln>
          </p:spPr>
        </p:pic>
        <p:pic>
          <p:nvPicPr>
            <p:cNvPr id="2880" name="Picture 2879" descr="Screen shot 2013-04-09 at 3.40.53 PM.png"/>
            <p:cNvPicPr preferRelativeResize="0">
              <a:picLocks/>
            </p:cNvPicPr>
            <p:nvPr/>
          </p:nvPicPr>
          <p:blipFill rotWithShape="1">
            <a:blip r:embed="rId14" cstate="print">
              <a:extLst>
                <a:ext uri="{28A0092B-C50C-407E-A947-70E740481C1C}">
                  <a14:useLocalDpi xmlns:a14="http://schemas.microsoft.com/office/drawing/2010/main"/>
                </a:ext>
              </a:extLst>
            </a:blip>
            <a:srcRect/>
            <a:stretch/>
          </p:blipFill>
          <p:spPr>
            <a:xfrm rot="16200000">
              <a:off x="23045705" y="14767208"/>
              <a:ext cx="4657790" cy="457200"/>
            </a:xfrm>
            <a:prstGeom prst="rect">
              <a:avLst/>
            </a:prstGeom>
            <a:ln>
              <a:solidFill>
                <a:schemeClr val="tx1"/>
              </a:solidFill>
            </a:ln>
          </p:spPr>
        </p:pic>
        <p:grpSp>
          <p:nvGrpSpPr>
            <p:cNvPr id="277" name="Group 276"/>
            <p:cNvGrpSpPr/>
            <p:nvPr/>
          </p:nvGrpSpPr>
          <p:grpSpPr>
            <a:xfrm>
              <a:off x="24997104" y="12664439"/>
              <a:ext cx="91440" cy="4654296"/>
              <a:chOff x="27038808" y="13121639"/>
              <a:chExt cx="91440" cy="4654296"/>
            </a:xfrm>
          </p:grpSpPr>
          <p:sp>
            <p:nvSpPr>
              <p:cNvPr id="2887" name="Line 142"/>
              <p:cNvSpPr>
                <a:spLocks noChangeShapeType="1"/>
              </p:cNvSpPr>
              <p:nvPr/>
            </p:nvSpPr>
            <p:spPr bwMode="auto">
              <a:xfrm>
                <a:off x="27038808" y="13121639"/>
                <a:ext cx="0" cy="4654296"/>
              </a:xfrm>
              <a:prstGeom prst="line">
                <a:avLst/>
              </a:prstGeom>
              <a:noFill/>
              <a:ln w="12700" cmpd="sng">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200">
                  <a:solidFill>
                    <a:prstClr val="white"/>
                  </a:solidFill>
                </a:endParaRPr>
              </a:p>
            </p:txBody>
          </p:sp>
          <p:cxnSp>
            <p:nvCxnSpPr>
              <p:cNvPr id="2898" name="Straight Connector 2897"/>
              <p:cNvCxnSpPr/>
              <p:nvPr/>
            </p:nvCxnSpPr>
            <p:spPr>
              <a:xfrm>
                <a:off x="27038808" y="13121640"/>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12" name="Straight Connector 2911"/>
              <p:cNvCxnSpPr/>
              <p:nvPr/>
            </p:nvCxnSpPr>
            <p:spPr>
              <a:xfrm>
                <a:off x="27038808" y="14877288"/>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13" name="Straight Connector 2912"/>
              <p:cNvCxnSpPr/>
              <p:nvPr/>
            </p:nvCxnSpPr>
            <p:spPr>
              <a:xfrm>
                <a:off x="27038808" y="16651224"/>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21" name="Group 2920"/>
            <p:cNvGrpSpPr/>
            <p:nvPr/>
          </p:nvGrpSpPr>
          <p:grpSpPr>
            <a:xfrm>
              <a:off x="24649632" y="12573000"/>
              <a:ext cx="312586" cy="4267200"/>
              <a:chOff x="23884128" y="12237720"/>
              <a:chExt cx="312586" cy="1359058"/>
            </a:xfrm>
          </p:grpSpPr>
          <p:sp>
            <p:nvSpPr>
              <p:cNvPr id="2922" name="Rectangle 31"/>
              <p:cNvSpPr>
                <a:spLocks noChangeArrowheads="1"/>
              </p:cNvSpPr>
              <p:nvPr/>
            </p:nvSpPr>
            <p:spPr bwMode="auto">
              <a:xfrm>
                <a:off x="23987316" y="12237720"/>
                <a:ext cx="104196"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effectLst/>
                    <a:latin typeface="Calibri" panose="020F0502020204030204" pitchFamily="34" charset="0"/>
                    <a:cs typeface="Arial" pitchFamily="34" charset="0"/>
                  </a:rPr>
                  <a:t>0</a:t>
                </a:r>
              </a:p>
            </p:txBody>
          </p:sp>
          <p:sp>
            <p:nvSpPr>
              <p:cNvPr id="2923" name="Rectangle 34"/>
              <p:cNvSpPr>
                <a:spLocks noChangeArrowheads="1"/>
              </p:cNvSpPr>
              <p:nvPr/>
            </p:nvSpPr>
            <p:spPr bwMode="auto">
              <a:xfrm>
                <a:off x="23936516" y="12793345"/>
                <a:ext cx="208390"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effectLst/>
                    <a:latin typeface="Calibri" panose="020F0502020204030204" pitchFamily="34" charset="0"/>
                    <a:cs typeface="Arial" pitchFamily="34" charset="0"/>
                  </a:rPr>
                  <a:t>50</a:t>
                </a:r>
              </a:p>
            </p:txBody>
          </p:sp>
          <p:sp>
            <p:nvSpPr>
              <p:cNvPr id="2924" name="Rectangle 37"/>
              <p:cNvSpPr>
                <a:spLocks noChangeArrowheads="1"/>
              </p:cNvSpPr>
              <p:nvPr/>
            </p:nvSpPr>
            <p:spPr bwMode="auto">
              <a:xfrm>
                <a:off x="23884128" y="13350557"/>
                <a:ext cx="312586"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effectLst/>
                    <a:latin typeface="Calibri" panose="020F0502020204030204" pitchFamily="34" charset="0"/>
                    <a:cs typeface="Arial" pitchFamily="34" charset="0"/>
                  </a:rPr>
                  <a:t>100</a:t>
                </a:r>
              </a:p>
            </p:txBody>
          </p:sp>
        </p:grpSp>
        <p:sp>
          <p:nvSpPr>
            <p:cNvPr id="2925" name="Rectangle 13"/>
            <p:cNvSpPr>
              <a:spLocks noChangeArrowheads="1"/>
            </p:cNvSpPr>
            <p:nvPr/>
          </p:nvSpPr>
          <p:spPr bwMode="auto">
            <a:xfrm rot="16200000">
              <a:off x="22180752" y="14834800"/>
              <a:ext cx="4648200"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effectLst/>
                  <a:latin typeface="Calibri" panose="020F0502020204030204" pitchFamily="34" charset="0"/>
                  <a:cs typeface="Arial" pitchFamily="34" charset="0"/>
                </a:rPr>
                <a:t>Depth (cm)</a:t>
              </a:r>
            </a:p>
          </p:txBody>
        </p:sp>
      </p:grpSp>
      <p:sp>
        <p:nvSpPr>
          <p:cNvPr id="2116" name="TextBox 2115"/>
          <p:cNvSpPr txBox="1"/>
          <p:nvPr/>
        </p:nvSpPr>
        <p:spPr>
          <a:xfrm>
            <a:off x="21183600" y="17526000"/>
            <a:ext cx="9067800" cy="1384995"/>
          </a:xfrm>
          <a:prstGeom prst="rect">
            <a:avLst/>
          </a:prstGeom>
          <a:noFill/>
        </p:spPr>
        <p:txBody>
          <a:bodyPr wrap="square" rtlCol="0">
            <a:spAutoFit/>
          </a:bodyPr>
          <a:lstStyle/>
          <a:p>
            <a:r>
              <a:rPr lang="en-US" sz="2800" dirty="0" smtClean="0"/>
              <a:t>A core from Seguine Pond showing several inundation deposits (green arrows).  The Sandy deposit is again distinguished by a red color.</a:t>
            </a:r>
            <a:endParaRPr lang="en-US" sz="2800" dirty="0"/>
          </a:p>
        </p:txBody>
      </p:sp>
      <p:cxnSp>
        <p:nvCxnSpPr>
          <p:cNvPr id="2117" name="Straight Arrow Connector 2116"/>
          <p:cNvCxnSpPr/>
          <p:nvPr/>
        </p:nvCxnSpPr>
        <p:spPr>
          <a:xfrm flipH="1">
            <a:off x="25347168" y="14325600"/>
            <a:ext cx="224029" cy="2"/>
          </a:xfrm>
          <a:prstGeom prst="straightConnector1">
            <a:avLst/>
          </a:prstGeom>
          <a:ln w="38100">
            <a:solidFill>
              <a:srgbClr val="38E509"/>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118" name="Straight Arrow Connector 2117"/>
          <p:cNvCxnSpPr/>
          <p:nvPr/>
        </p:nvCxnSpPr>
        <p:spPr>
          <a:xfrm flipH="1">
            <a:off x="25347168" y="15163800"/>
            <a:ext cx="224029" cy="2"/>
          </a:xfrm>
          <a:prstGeom prst="straightConnector1">
            <a:avLst/>
          </a:prstGeom>
          <a:ln w="38100">
            <a:solidFill>
              <a:srgbClr val="38E509"/>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119" name="Straight Arrow Connector 2118"/>
          <p:cNvCxnSpPr/>
          <p:nvPr/>
        </p:nvCxnSpPr>
        <p:spPr>
          <a:xfrm flipH="1">
            <a:off x="25347168" y="17221200"/>
            <a:ext cx="224029" cy="2"/>
          </a:xfrm>
          <a:prstGeom prst="straightConnector1">
            <a:avLst/>
          </a:prstGeom>
          <a:ln w="38100">
            <a:solidFill>
              <a:srgbClr val="38E509"/>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121" name="TextBox 2120"/>
          <p:cNvSpPr txBox="1"/>
          <p:nvPr/>
        </p:nvSpPr>
        <p:spPr>
          <a:xfrm>
            <a:off x="30480000" y="10896600"/>
            <a:ext cx="8610600" cy="461665"/>
          </a:xfrm>
          <a:prstGeom prst="rect">
            <a:avLst/>
          </a:prstGeom>
          <a:noFill/>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Arbutus Lake</a:t>
            </a:r>
            <a:endParaRPr lang="en-US" sz="2400" dirty="0">
              <a:latin typeface="Times New Roman" panose="02020603050405020304" pitchFamily="18" charset="0"/>
              <a:cs typeface="Times New Roman" panose="02020603050405020304" pitchFamily="18" charset="0"/>
            </a:endParaRPr>
          </a:p>
        </p:txBody>
      </p:sp>
      <p:grpSp>
        <p:nvGrpSpPr>
          <p:cNvPr id="2090" name="Group 2089"/>
          <p:cNvGrpSpPr/>
          <p:nvPr/>
        </p:nvGrpSpPr>
        <p:grpSpPr>
          <a:xfrm>
            <a:off x="31517808" y="11890571"/>
            <a:ext cx="457200" cy="7317044"/>
            <a:chOff x="3657600" y="292658"/>
            <a:chExt cx="273844" cy="32660751"/>
          </a:xfrm>
        </p:grpSpPr>
        <p:pic>
          <p:nvPicPr>
            <p:cNvPr id="2091" name="Picture 2090"/>
            <p:cNvPicPr preferRelativeResize="0">
              <a:picLocks/>
            </p:cNvPicPr>
            <p:nvPr/>
          </p:nvPicPr>
          <p:blipFill rotWithShape="1">
            <a:blip r:embed="rId17" cstate="print">
              <a:extLst>
                <a:ext uri="{28A0092B-C50C-407E-A947-70E740481C1C}">
                  <a14:useLocalDpi xmlns:a14="http://schemas.microsoft.com/office/drawing/2010/main" val="0"/>
                </a:ext>
              </a:extLst>
            </a:blip>
            <a:srcRect l="22426" t="17153" r="14673" b="451"/>
            <a:stretch/>
          </p:blipFill>
          <p:spPr>
            <a:xfrm>
              <a:off x="3657600" y="292658"/>
              <a:ext cx="273844" cy="5384927"/>
            </a:xfrm>
            <a:prstGeom prst="rect">
              <a:avLst/>
            </a:prstGeom>
          </p:spPr>
        </p:pic>
        <p:pic>
          <p:nvPicPr>
            <p:cNvPr id="2092" name="Picture 2091"/>
            <p:cNvPicPr preferRelativeResize="0">
              <a:picLocks/>
            </p:cNvPicPr>
            <p:nvPr/>
          </p:nvPicPr>
          <p:blipFill rotWithShape="1">
            <a:blip r:embed="rId18" cstate="print">
              <a:extLst>
                <a:ext uri="{28A0092B-C50C-407E-A947-70E740481C1C}">
                  <a14:useLocalDpi xmlns:a14="http://schemas.microsoft.com/office/drawing/2010/main" val="0"/>
                </a:ext>
              </a:extLst>
            </a:blip>
            <a:srcRect l="16811" t="591" r="17105" b="486"/>
            <a:stretch/>
          </p:blipFill>
          <p:spPr>
            <a:xfrm>
              <a:off x="3657600" y="5677583"/>
              <a:ext cx="273844" cy="6789691"/>
            </a:xfrm>
            <a:prstGeom prst="rect">
              <a:avLst/>
            </a:prstGeom>
          </p:spPr>
        </p:pic>
        <p:pic>
          <p:nvPicPr>
            <p:cNvPr id="2093" name="Picture 2092"/>
            <p:cNvPicPr preferRelativeResize="0">
              <a:picLocks/>
            </p:cNvPicPr>
            <p:nvPr/>
          </p:nvPicPr>
          <p:blipFill rotWithShape="1">
            <a:blip r:embed="rId19" cstate="print">
              <a:extLst>
                <a:ext uri="{28A0092B-C50C-407E-A947-70E740481C1C}">
                  <a14:useLocalDpi xmlns:a14="http://schemas.microsoft.com/office/drawing/2010/main" val="0"/>
                </a:ext>
              </a:extLst>
            </a:blip>
            <a:srcRect l="13409" t="1042" r="19534" b="208"/>
            <a:stretch/>
          </p:blipFill>
          <p:spPr>
            <a:xfrm>
              <a:off x="3657600" y="12435833"/>
              <a:ext cx="273844" cy="6848222"/>
            </a:xfrm>
            <a:prstGeom prst="rect">
              <a:avLst/>
            </a:prstGeom>
          </p:spPr>
        </p:pic>
        <p:pic>
          <p:nvPicPr>
            <p:cNvPr id="2094" name="Picture 2093"/>
            <p:cNvPicPr preferRelativeResize="0">
              <a:picLocks/>
            </p:cNvPicPr>
            <p:nvPr/>
          </p:nvPicPr>
          <p:blipFill rotWithShape="1">
            <a:blip r:embed="rId20" cstate="print">
              <a:extLst>
                <a:ext uri="{28A0092B-C50C-407E-A947-70E740481C1C}">
                  <a14:useLocalDpi xmlns:a14="http://schemas.microsoft.com/office/drawing/2010/main" val="0"/>
                </a:ext>
              </a:extLst>
            </a:blip>
            <a:srcRect l="14480" r="18901" b="555"/>
            <a:stretch/>
          </p:blipFill>
          <p:spPr>
            <a:xfrm>
              <a:off x="3657600" y="19256965"/>
              <a:ext cx="273844" cy="6906754"/>
            </a:xfrm>
            <a:prstGeom prst="rect">
              <a:avLst/>
            </a:prstGeom>
          </p:spPr>
        </p:pic>
        <p:pic>
          <p:nvPicPr>
            <p:cNvPr id="2095" name="Picture 2094"/>
            <p:cNvPicPr preferRelativeResize="0">
              <a:picLocks/>
            </p:cNvPicPr>
            <p:nvPr/>
          </p:nvPicPr>
          <p:blipFill rotWithShape="1">
            <a:blip r:embed="rId21" cstate="print">
              <a:extLst>
                <a:ext uri="{28A0092B-C50C-407E-A947-70E740481C1C}">
                  <a14:useLocalDpi xmlns:a14="http://schemas.microsoft.com/office/drawing/2010/main" val="0"/>
                </a:ext>
              </a:extLst>
            </a:blip>
            <a:srcRect l="14260" t="382" r="17414" b="2183"/>
            <a:stretch/>
          </p:blipFill>
          <p:spPr>
            <a:xfrm>
              <a:off x="3657600" y="26105187"/>
              <a:ext cx="273844" cy="6848222"/>
            </a:xfrm>
            <a:prstGeom prst="rect">
              <a:avLst/>
            </a:prstGeom>
          </p:spPr>
        </p:pic>
      </p:grpSp>
      <p:grpSp>
        <p:nvGrpSpPr>
          <p:cNvPr id="41225" name="Group 41224"/>
          <p:cNvGrpSpPr/>
          <p:nvPr/>
        </p:nvGrpSpPr>
        <p:grpSpPr>
          <a:xfrm>
            <a:off x="32232600" y="11886747"/>
            <a:ext cx="457200" cy="7325239"/>
            <a:chOff x="31565088" y="12277725"/>
            <a:chExt cx="915162" cy="5108067"/>
          </a:xfrm>
        </p:grpSpPr>
        <p:grpSp>
          <p:nvGrpSpPr>
            <p:cNvPr id="41224" name="Group 41223"/>
            <p:cNvGrpSpPr/>
            <p:nvPr/>
          </p:nvGrpSpPr>
          <p:grpSpPr>
            <a:xfrm>
              <a:off x="31565850" y="12277725"/>
              <a:ext cx="914400" cy="5105400"/>
              <a:chOff x="31565850" y="12277725"/>
              <a:chExt cx="914400" cy="5105400"/>
            </a:xfrm>
          </p:grpSpPr>
          <p:pic>
            <p:nvPicPr>
              <p:cNvPr id="73" name="Picture 8"/>
              <p:cNvPicPr preferRelativeResize="0">
                <a:picLocks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1565850" y="12277725"/>
                <a:ext cx="914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p:cNvPicPr preferRelativeResize="0">
                <a:picLocks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1565850" y="13115925"/>
                <a:ext cx="91440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0"/>
              <p:cNvPicPr preferRelativeResize="0">
                <a:picLocks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1565850" y="14173200"/>
                <a:ext cx="91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1"/>
              <p:cNvPicPr preferRelativeResize="0">
                <a:picLocks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1565850" y="15240000"/>
                <a:ext cx="9144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12"/>
              <p:cNvPicPr preferRelativeResize="0">
                <a:picLocks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1565850" y="16316325"/>
                <a:ext cx="91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97" name="Rectangle 2096"/>
            <p:cNvSpPr/>
            <p:nvPr/>
          </p:nvSpPr>
          <p:spPr>
            <a:xfrm>
              <a:off x="31565088" y="12280392"/>
              <a:ext cx="914400" cy="5105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98" name="Rectangle 2097"/>
          <p:cNvSpPr/>
          <p:nvPr/>
        </p:nvSpPr>
        <p:spPr>
          <a:xfrm>
            <a:off x="31517808" y="11890571"/>
            <a:ext cx="457200" cy="732141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50" name="Group 2649"/>
          <p:cNvGrpSpPr/>
          <p:nvPr/>
        </p:nvGrpSpPr>
        <p:grpSpPr>
          <a:xfrm>
            <a:off x="30932592" y="11777472"/>
            <a:ext cx="312586" cy="7062240"/>
            <a:chOff x="30632400" y="11777472"/>
            <a:chExt cx="312586" cy="7062240"/>
          </a:xfrm>
        </p:grpSpPr>
        <p:sp>
          <p:nvSpPr>
            <p:cNvPr id="2401" name="Rectangle 55"/>
            <p:cNvSpPr>
              <a:spLocks noChangeArrowheads="1"/>
            </p:cNvSpPr>
            <p:nvPr/>
          </p:nvSpPr>
          <p:spPr bwMode="auto">
            <a:xfrm>
              <a:off x="30765750" y="11777472"/>
              <a:ext cx="1041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mn-lt"/>
                  <a:cs typeface="Arial" pitchFamily="34" charset="0"/>
                </a:rPr>
                <a:t>0</a:t>
              </a:r>
              <a:endParaRPr kumimoji="0" lang="en-US" altLang="en-US" sz="1600" b="0" i="0" u="none" strike="noStrike" cap="none" normalizeH="0" baseline="0" dirty="0" smtClean="0">
                <a:ln>
                  <a:noFill/>
                </a:ln>
                <a:solidFill>
                  <a:schemeClr val="tx1"/>
                </a:solidFill>
                <a:effectLst/>
                <a:latin typeface="+mn-lt"/>
                <a:cs typeface="Arial" pitchFamily="34" charset="0"/>
              </a:endParaRPr>
            </a:p>
          </p:txBody>
        </p:sp>
        <p:sp>
          <p:nvSpPr>
            <p:cNvPr id="2404" name="Rectangle 58"/>
            <p:cNvSpPr>
              <a:spLocks noChangeArrowheads="1"/>
            </p:cNvSpPr>
            <p:nvPr/>
          </p:nvSpPr>
          <p:spPr bwMode="auto">
            <a:xfrm>
              <a:off x="30632400" y="12911199"/>
              <a:ext cx="31258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mn-lt"/>
                  <a:cs typeface="Arial" pitchFamily="34" charset="0"/>
                </a:rPr>
                <a:t>100</a:t>
              </a:r>
              <a:endParaRPr kumimoji="0" lang="en-US" altLang="en-US" sz="1600" b="0" i="0" u="none" strike="noStrike" cap="none" normalizeH="0" baseline="0" dirty="0" smtClean="0">
                <a:ln>
                  <a:noFill/>
                </a:ln>
                <a:solidFill>
                  <a:schemeClr val="tx1"/>
                </a:solidFill>
                <a:effectLst/>
                <a:latin typeface="+mn-lt"/>
                <a:cs typeface="Arial" pitchFamily="34" charset="0"/>
              </a:endParaRPr>
            </a:p>
          </p:txBody>
        </p:sp>
        <p:sp>
          <p:nvSpPr>
            <p:cNvPr id="2407" name="Rectangle 61"/>
            <p:cNvSpPr>
              <a:spLocks noChangeArrowheads="1"/>
            </p:cNvSpPr>
            <p:nvPr/>
          </p:nvSpPr>
          <p:spPr bwMode="auto">
            <a:xfrm>
              <a:off x="30632400" y="14044925"/>
              <a:ext cx="31258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mn-lt"/>
                  <a:cs typeface="Arial" pitchFamily="34" charset="0"/>
                </a:rPr>
                <a:t>200</a:t>
              </a:r>
              <a:endParaRPr kumimoji="0" lang="en-US" altLang="en-US" sz="1600" b="0" i="0" u="none" strike="noStrike" cap="none" normalizeH="0" baseline="0" smtClean="0">
                <a:ln>
                  <a:noFill/>
                </a:ln>
                <a:solidFill>
                  <a:schemeClr val="tx1"/>
                </a:solidFill>
                <a:effectLst/>
                <a:latin typeface="+mn-lt"/>
                <a:cs typeface="Arial" pitchFamily="34" charset="0"/>
              </a:endParaRPr>
            </a:p>
          </p:txBody>
        </p:sp>
        <p:sp>
          <p:nvSpPr>
            <p:cNvPr id="2413" name="Rectangle 64"/>
            <p:cNvSpPr>
              <a:spLocks noChangeArrowheads="1"/>
            </p:cNvSpPr>
            <p:nvPr/>
          </p:nvSpPr>
          <p:spPr bwMode="auto">
            <a:xfrm>
              <a:off x="30632400" y="15178652"/>
              <a:ext cx="31258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mn-lt"/>
                  <a:cs typeface="Arial" pitchFamily="34" charset="0"/>
                </a:rPr>
                <a:t>300</a:t>
              </a:r>
              <a:endParaRPr kumimoji="0" lang="en-US" altLang="en-US" sz="1600" b="0" i="0" u="none" strike="noStrike" cap="none" normalizeH="0" baseline="0" smtClean="0">
                <a:ln>
                  <a:noFill/>
                </a:ln>
                <a:solidFill>
                  <a:schemeClr val="tx1"/>
                </a:solidFill>
                <a:effectLst/>
                <a:latin typeface="+mn-lt"/>
                <a:cs typeface="Arial" pitchFamily="34" charset="0"/>
              </a:endParaRPr>
            </a:p>
          </p:txBody>
        </p:sp>
        <p:sp>
          <p:nvSpPr>
            <p:cNvPr id="2417" name="Rectangle 67"/>
            <p:cNvSpPr>
              <a:spLocks noChangeArrowheads="1"/>
            </p:cNvSpPr>
            <p:nvPr/>
          </p:nvSpPr>
          <p:spPr bwMode="auto">
            <a:xfrm>
              <a:off x="30632400" y="16312378"/>
              <a:ext cx="31258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mn-lt"/>
                  <a:cs typeface="Arial" pitchFamily="34" charset="0"/>
                </a:rPr>
                <a:t>400</a:t>
              </a:r>
              <a:endParaRPr kumimoji="0" lang="en-US" altLang="en-US" sz="1600" b="0" i="0" u="none" strike="noStrike" cap="none" normalizeH="0" baseline="0" smtClean="0">
                <a:ln>
                  <a:noFill/>
                </a:ln>
                <a:solidFill>
                  <a:schemeClr val="tx1"/>
                </a:solidFill>
                <a:effectLst/>
                <a:latin typeface="+mn-lt"/>
                <a:cs typeface="Arial" pitchFamily="34" charset="0"/>
              </a:endParaRPr>
            </a:p>
          </p:txBody>
        </p:sp>
        <p:sp>
          <p:nvSpPr>
            <p:cNvPr id="2420" name="Rectangle 70"/>
            <p:cNvSpPr>
              <a:spLocks noChangeArrowheads="1"/>
            </p:cNvSpPr>
            <p:nvPr/>
          </p:nvSpPr>
          <p:spPr bwMode="auto">
            <a:xfrm>
              <a:off x="30632400" y="17459764"/>
              <a:ext cx="31258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mn-lt"/>
                  <a:cs typeface="Arial" pitchFamily="34" charset="0"/>
                </a:rPr>
                <a:t>500</a:t>
              </a:r>
              <a:endParaRPr kumimoji="0" lang="en-US" altLang="en-US" sz="1600" b="0" i="0" u="none" strike="noStrike" cap="none" normalizeH="0" baseline="0" smtClean="0">
                <a:ln>
                  <a:noFill/>
                </a:ln>
                <a:solidFill>
                  <a:schemeClr val="tx1"/>
                </a:solidFill>
                <a:effectLst/>
                <a:latin typeface="+mn-lt"/>
                <a:cs typeface="Arial" pitchFamily="34" charset="0"/>
              </a:endParaRPr>
            </a:p>
          </p:txBody>
        </p:sp>
        <p:sp>
          <p:nvSpPr>
            <p:cNvPr id="2423" name="Rectangle 73"/>
            <p:cNvSpPr>
              <a:spLocks noChangeArrowheads="1"/>
            </p:cNvSpPr>
            <p:nvPr/>
          </p:nvSpPr>
          <p:spPr bwMode="auto">
            <a:xfrm>
              <a:off x="30632400" y="18593491"/>
              <a:ext cx="31258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mn-lt"/>
                  <a:cs typeface="Arial" pitchFamily="34" charset="0"/>
                </a:rPr>
                <a:t>600</a:t>
              </a:r>
              <a:endParaRPr kumimoji="0" lang="en-US" altLang="en-US" sz="1600" b="0" i="0" u="none" strike="noStrike" cap="none" normalizeH="0" baseline="0" dirty="0" smtClean="0">
                <a:ln>
                  <a:noFill/>
                </a:ln>
                <a:solidFill>
                  <a:schemeClr val="tx1"/>
                </a:solidFill>
                <a:effectLst/>
                <a:latin typeface="+mn-lt"/>
                <a:cs typeface="Arial" pitchFamily="34" charset="0"/>
              </a:endParaRPr>
            </a:p>
          </p:txBody>
        </p:sp>
      </p:grpSp>
      <p:sp>
        <p:nvSpPr>
          <p:cNvPr id="2122" name="Line 142"/>
          <p:cNvSpPr>
            <a:spLocks noChangeShapeType="1"/>
          </p:cNvSpPr>
          <p:nvPr/>
        </p:nvSpPr>
        <p:spPr bwMode="auto">
          <a:xfrm>
            <a:off x="31286160" y="11887200"/>
            <a:ext cx="0" cy="7324344"/>
          </a:xfrm>
          <a:prstGeom prst="line">
            <a:avLst/>
          </a:prstGeom>
          <a:noFill/>
          <a:ln w="12700" cmpd="sng">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200">
              <a:solidFill>
                <a:prstClr val="white"/>
              </a:solidFill>
            </a:endParaRPr>
          </a:p>
        </p:txBody>
      </p:sp>
      <p:cxnSp>
        <p:nvCxnSpPr>
          <p:cNvPr id="2123" name="Straight Connector 2122"/>
          <p:cNvCxnSpPr/>
          <p:nvPr/>
        </p:nvCxnSpPr>
        <p:spPr>
          <a:xfrm>
            <a:off x="31286160" y="11887200"/>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4" name="Straight Connector 2123"/>
          <p:cNvCxnSpPr/>
          <p:nvPr/>
        </p:nvCxnSpPr>
        <p:spPr>
          <a:xfrm>
            <a:off x="31289208" y="13021056"/>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5" name="Straight Connector 2124"/>
          <p:cNvCxnSpPr/>
          <p:nvPr/>
        </p:nvCxnSpPr>
        <p:spPr>
          <a:xfrm>
            <a:off x="31289208" y="14154912"/>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6" name="Straight Connector 2125"/>
          <p:cNvCxnSpPr/>
          <p:nvPr/>
        </p:nvCxnSpPr>
        <p:spPr>
          <a:xfrm>
            <a:off x="31289208" y="15288768"/>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7" name="Straight Connector 2126"/>
          <p:cNvCxnSpPr/>
          <p:nvPr/>
        </p:nvCxnSpPr>
        <p:spPr>
          <a:xfrm>
            <a:off x="31289208" y="16422624"/>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8" name="Straight Connector 2127"/>
          <p:cNvCxnSpPr/>
          <p:nvPr/>
        </p:nvCxnSpPr>
        <p:spPr>
          <a:xfrm>
            <a:off x="31289208" y="17565624"/>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9" name="Straight Connector 2128"/>
          <p:cNvCxnSpPr/>
          <p:nvPr/>
        </p:nvCxnSpPr>
        <p:spPr>
          <a:xfrm>
            <a:off x="31289208" y="18699480"/>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36" name="Rectangle 13"/>
          <p:cNvSpPr>
            <a:spLocks noChangeArrowheads="1"/>
          </p:cNvSpPr>
          <p:nvPr/>
        </p:nvSpPr>
        <p:spPr bwMode="auto">
          <a:xfrm rot="16200000">
            <a:off x="27110400" y="15406299"/>
            <a:ext cx="7315201"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effectLst/>
                <a:latin typeface="Calibri" panose="020F0502020204030204" pitchFamily="34" charset="0"/>
                <a:cs typeface="Arial" pitchFamily="34" charset="0"/>
              </a:rPr>
              <a:t>Depth (cm)</a:t>
            </a:r>
          </a:p>
        </p:txBody>
      </p:sp>
      <p:grpSp>
        <p:nvGrpSpPr>
          <p:cNvPr id="94" name="Group 93"/>
          <p:cNvGrpSpPr/>
          <p:nvPr/>
        </p:nvGrpSpPr>
        <p:grpSpPr>
          <a:xfrm>
            <a:off x="33756600" y="11884158"/>
            <a:ext cx="460248" cy="4681729"/>
            <a:chOff x="34537269" y="11884158"/>
            <a:chExt cx="460248" cy="4681729"/>
          </a:xfrm>
        </p:grpSpPr>
        <p:pic>
          <p:nvPicPr>
            <p:cNvPr id="2133" name="Picture 2132"/>
            <p:cNvPicPr preferRelativeResize="0">
              <a:picLocks/>
            </p:cNvPicPr>
            <p:nvPr/>
          </p:nvPicPr>
          <p:blipFill rotWithShape="1">
            <a:blip r:embed="rId27" cstate="print">
              <a:extLst>
                <a:ext uri="{28A0092B-C50C-407E-A947-70E740481C1C}">
                  <a14:useLocalDpi xmlns:a14="http://schemas.microsoft.com/office/drawing/2010/main" val="0"/>
                </a:ext>
              </a:extLst>
            </a:blip>
            <a:srcRect l="14379" t="27465" r="9103" b="28283"/>
            <a:stretch/>
          </p:blipFill>
          <p:spPr>
            <a:xfrm>
              <a:off x="34537269" y="11884601"/>
              <a:ext cx="457200" cy="4680450"/>
            </a:xfrm>
            <a:prstGeom prst="rect">
              <a:avLst/>
            </a:prstGeom>
          </p:spPr>
        </p:pic>
        <p:sp>
          <p:nvSpPr>
            <p:cNvPr id="2238" name="Rectangle 2237"/>
            <p:cNvSpPr/>
            <p:nvPr/>
          </p:nvSpPr>
          <p:spPr>
            <a:xfrm>
              <a:off x="34540317" y="11884158"/>
              <a:ext cx="457200" cy="468172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p:cNvGrpSpPr/>
          <p:nvPr/>
        </p:nvGrpSpPr>
        <p:grpSpPr>
          <a:xfrm>
            <a:off x="34420683" y="11884158"/>
            <a:ext cx="460248" cy="4681729"/>
            <a:chOff x="35591877" y="11884158"/>
            <a:chExt cx="460248" cy="4681729"/>
          </a:xfrm>
        </p:grpSpPr>
        <p:pic>
          <p:nvPicPr>
            <p:cNvPr id="2137" name="Picture 8"/>
            <p:cNvPicPr preferRelativeResize="0">
              <a:picLocks noChangeArrowheads="1"/>
            </p:cNvPicPr>
            <p:nvPr/>
          </p:nvPicPr>
          <p:blipFill rotWithShape="1">
            <a:blip r:embed="rId28">
              <a:extLst>
                <a:ext uri="{28A0092B-C50C-407E-A947-70E740481C1C}">
                  <a14:useLocalDpi xmlns:a14="http://schemas.microsoft.com/office/drawing/2010/main" val="0"/>
                </a:ext>
              </a:extLst>
            </a:blip>
            <a:srcRect t="1" b="36651"/>
            <a:stretch/>
          </p:blipFill>
          <p:spPr bwMode="auto">
            <a:xfrm>
              <a:off x="35594925" y="11889964"/>
              <a:ext cx="457200" cy="467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39" name="Rectangle 2238"/>
            <p:cNvSpPr/>
            <p:nvPr/>
          </p:nvSpPr>
          <p:spPr>
            <a:xfrm>
              <a:off x="35591877" y="11884158"/>
              <a:ext cx="457200" cy="468172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31" name="Group 3430"/>
          <p:cNvGrpSpPr/>
          <p:nvPr/>
        </p:nvGrpSpPr>
        <p:grpSpPr>
          <a:xfrm>
            <a:off x="33583061" y="11889966"/>
            <a:ext cx="91440" cy="4672585"/>
            <a:chOff x="33583061" y="11889966"/>
            <a:chExt cx="91440" cy="4672585"/>
          </a:xfrm>
        </p:grpSpPr>
        <p:sp>
          <p:nvSpPr>
            <p:cNvPr id="2145" name="Line 16"/>
            <p:cNvSpPr>
              <a:spLocks noChangeShapeType="1"/>
            </p:cNvSpPr>
            <p:nvPr/>
          </p:nvSpPr>
          <p:spPr bwMode="auto">
            <a:xfrm>
              <a:off x="33583061" y="11889966"/>
              <a:ext cx="0" cy="467258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2240" name="Straight Connector 2239"/>
            <p:cNvCxnSpPr/>
            <p:nvPr/>
          </p:nvCxnSpPr>
          <p:spPr>
            <a:xfrm>
              <a:off x="33583061" y="11892186"/>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1" name="Straight Connector 2240"/>
            <p:cNvCxnSpPr/>
            <p:nvPr/>
          </p:nvCxnSpPr>
          <p:spPr>
            <a:xfrm>
              <a:off x="33583061" y="16553397"/>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2" name="Straight Connector 2241"/>
            <p:cNvCxnSpPr/>
            <p:nvPr/>
          </p:nvCxnSpPr>
          <p:spPr>
            <a:xfrm>
              <a:off x="33583061" y="12824428"/>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3" name="Straight Connector 2242"/>
            <p:cNvCxnSpPr/>
            <p:nvPr/>
          </p:nvCxnSpPr>
          <p:spPr>
            <a:xfrm>
              <a:off x="33583061" y="13756670"/>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4" name="Straight Connector 2243"/>
            <p:cNvCxnSpPr/>
            <p:nvPr/>
          </p:nvCxnSpPr>
          <p:spPr>
            <a:xfrm>
              <a:off x="33583061" y="14688912"/>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5" name="Straight Connector 2244"/>
            <p:cNvCxnSpPr/>
            <p:nvPr/>
          </p:nvCxnSpPr>
          <p:spPr>
            <a:xfrm>
              <a:off x="33583061" y="15621154"/>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47" name="Group 2246"/>
          <p:cNvGrpSpPr/>
          <p:nvPr/>
        </p:nvGrpSpPr>
        <p:grpSpPr>
          <a:xfrm>
            <a:off x="33296168" y="11786616"/>
            <a:ext cx="236858" cy="4891768"/>
            <a:chOff x="16857553" y="13035255"/>
            <a:chExt cx="236858" cy="4891768"/>
          </a:xfrm>
        </p:grpSpPr>
        <p:sp>
          <p:nvSpPr>
            <p:cNvPr id="2248" name="Rectangle 31"/>
            <p:cNvSpPr>
              <a:spLocks noChangeArrowheads="1"/>
            </p:cNvSpPr>
            <p:nvPr/>
          </p:nvSpPr>
          <p:spPr bwMode="auto">
            <a:xfrm>
              <a:off x="16922340" y="13035255"/>
              <a:ext cx="104196"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effectLst/>
                  <a:latin typeface="Calibri" panose="020F0502020204030204" pitchFamily="34" charset="0"/>
                  <a:cs typeface="Arial" pitchFamily="34" charset="0"/>
                </a:rPr>
                <a:t>0</a:t>
              </a:r>
            </a:p>
          </p:txBody>
        </p:sp>
        <p:sp>
          <p:nvSpPr>
            <p:cNvPr id="2257" name="Rectangle 34"/>
            <p:cNvSpPr>
              <a:spLocks noChangeArrowheads="1"/>
            </p:cNvSpPr>
            <p:nvPr/>
          </p:nvSpPr>
          <p:spPr bwMode="auto">
            <a:xfrm>
              <a:off x="16857553" y="17680802"/>
              <a:ext cx="208390"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effectLst/>
                  <a:latin typeface="Calibri" panose="020F0502020204030204" pitchFamily="34" charset="0"/>
                  <a:cs typeface="Arial" pitchFamily="34" charset="0"/>
                </a:rPr>
                <a:t>50</a:t>
              </a:r>
            </a:p>
          </p:txBody>
        </p:sp>
        <p:sp>
          <p:nvSpPr>
            <p:cNvPr id="2259" name="Rectangle 34"/>
            <p:cNvSpPr>
              <a:spLocks noChangeArrowheads="1"/>
            </p:cNvSpPr>
            <p:nvPr/>
          </p:nvSpPr>
          <p:spPr bwMode="auto">
            <a:xfrm>
              <a:off x="16872438" y="13966348"/>
              <a:ext cx="208390"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dirty="0">
                  <a:latin typeface="Calibri" panose="020F0502020204030204" pitchFamily="34" charset="0"/>
                  <a:cs typeface="Arial" pitchFamily="34" charset="0"/>
                </a:rPr>
                <a:t>1</a:t>
              </a:r>
              <a:r>
                <a:rPr kumimoji="0" lang="en-US" sz="1600" b="0" i="0" u="none" strike="noStrike" cap="none" normalizeH="0" baseline="0" dirty="0" smtClean="0">
                  <a:ln>
                    <a:noFill/>
                  </a:ln>
                  <a:effectLst/>
                  <a:latin typeface="Calibri" panose="020F0502020204030204" pitchFamily="34" charset="0"/>
                  <a:cs typeface="Arial" pitchFamily="34" charset="0"/>
                </a:rPr>
                <a:t>0</a:t>
              </a:r>
            </a:p>
          </p:txBody>
        </p:sp>
        <p:sp>
          <p:nvSpPr>
            <p:cNvPr id="2260" name="Rectangle 34"/>
            <p:cNvSpPr>
              <a:spLocks noChangeArrowheads="1"/>
            </p:cNvSpPr>
            <p:nvPr/>
          </p:nvSpPr>
          <p:spPr bwMode="auto">
            <a:xfrm>
              <a:off x="16879229" y="14895355"/>
              <a:ext cx="208390"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dirty="0" smtClean="0">
                  <a:latin typeface="Calibri" panose="020F0502020204030204" pitchFamily="34" charset="0"/>
                  <a:cs typeface="Arial" pitchFamily="34" charset="0"/>
                </a:rPr>
                <a:t>2</a:t>
              </a:r>
              <a:r>
                <a:rPr kumimoji="0" lang="en-US" sz="1600" b="0" i="0" u="none" strike="noStrike" cap="none" normalizeH="0" baseline="0" dirty="0" smtClean="0">
                  <a:ln>
                    <a:noFill/>
                  </a:ln>
                  <a:effectLst/>
                  <a:latin typeface="Calibri" panose="020F0502020204030204" pitchFamily="34" charset="0"/>
                  <a:cs typeface="Arial" pitchFamily="34" charset="0"/>
                </a:rPr>
                <a:t>0</a:t>
              </a:r>
            </a:p>
          </p:txBody>
        </p:sp>
        <p:sp>
          <p:nvSpPr>
            <p:cNvPr id="2261" name="Rectangle 34"/>
            <p:cNvSpPr>
              <a:spLocks noChangeArrowheads="1"/>
            </p:cNvSpPr>
            <p:nvPr/>
          </p:nvSpPr>
          <p:spPr bwMode="auto">
            <a:xfrm>
              <a:off x="16886021" y="15824361"/>
              <a:ext cx="208390"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dirty="0">
                  <a:latin typeface="Calibri" panose="020F0502020204030204" pitchFamily="34" charset="0"/>
                  <a:cs typeface="Arial" pitchFamily="34" charset="0"/>
                </a:rPr>
                <a:t>3</a:t>
              </a:r>
              <a:r>
                <a:rPr kumimoji="0" lang="en-US" sz="1600" b="0" i="0" u="none" strike="noStrike" cap="none" normalizeH="0" baseline="0" dirty="0" smtClean="0">
                  <a:ln>
                    <a:noFill/>
                  </a:ln>
                  <a:effectLst/>
                  <a:latin typeface="Calibri" panose="020F0502020204030204" pitchFamily="34" charset="0"/>
                  <a:cs typeface="Arial" pitchFamily="34" charset="0"/>
                </a:rPr>
                <a:t>0</a:t>
              </a:r>
            </a:p>
          </p:txBody>
        </p:sp>
        <p:sp>
          <p:nvSpPr>
            <p:cNvPr id="2262" name="Rectangle 34"/>
            <p:cNvSpPr>
              <a:spLocks noChangeArrowheads="1"/>
            </p:cNvSpPr>
            <p:nvPr/>
          </p:nvSpPr>
          <p:spPr bwMode="auto">
            <a:xfrm>
              <a:off x="16876634" y="16761457"/>
              <a:ext cx="208390"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dirty="0" smtClean="0">
                  <a:latin typeface="Calibri" panose="020F0502020204030204" pitchFamily="34" charset="0"/>
                  <a:cs typeface="Arial" pitchFamily="34" charset="0"/>
                </a:rPr>
                <a:t>4</a:t>
              </a:r>
              <a:r>
                <a:rPr kumimoji="0" lang="en-US" sz="1600" b="0" i="0" u="none" strike="noStrike" cap="none" normalizeH="0" baseline="0" dirty="0" smtClean="0">
                  <a:ln>
                    <a:noFill/>
                  </a:ln>
                  <a:effectLst/>
                  <a:latin typeface="Calibri" panose="020F0502020204030204" pitchFamily="34" charset="0"/>
                  <a:cs typeface="Arial" pitchFamily="34" charset="0"/>
                </a:rPr>
                <a:t>0</a:t>
              </a:r>
            </a:p>
          </p:txBody>
        </p:sp>
      </p:grpSp>
      <p:sp>
        <p:nvSpPr>
          <p:cNvPr id="2263" name="Rectangle 13"/>
          <p:cNvSpPr>
            <a:spLocks noChangeArrowheads="1"/>
          </p:cNvSpPr>
          <p:nvPr/>
        </p:nvSpPr>
        <p:spPr bwMode="auto">
          <a:xfrm rot="16200000">
            <a:off x="30809000" y="14072800"/>
            <a:ext cx="4648200"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effectLst/>
                <a:latin typeface="Calibri" panose="020F0502020204030204" pitchFamily="34" charset="0"/>
                <a:cs typeface="Arial" pitchFamily="34" charset="0"/>
              </a:rPr>
              <a:t>Depth (cm)</a:t>
            </a:r>
          </a:p>
        </p:txBody>
      </p:sp>
      <p:sp>
        <p:nvSpPr>
          <p:cNvPr id="2225" name="Freeform 96"/>
          <p:cNvSpPr>
            <a:spLocks/>
          </p:cNvSpPr>
          <p:nvPr/>
        </p:nvSpPr>
        <p:spPr bwMode="auto">
          <a:xfrm>
            <a:off x="35678841" y="11917712"/>
            <a:ext cx="181831" cy="860104"/>
          </a:xfrm>
          <a:custGeom>
            <a:avLst/>
            <a:gdLst>
              <a:gd name="T0" fmla="*/ 54 w 276"/>
              <a:gd name="T1" fmla="*/ 0 h 186"/>
              <a:gd name="T2" fmla="*/ 30 w 276"/>
              <a:gd name="T3" fmla="*/ 6 h 186"/>
              <a:gd name="T4" fmla="*/ 6 w 276"/>
              <a:gd name="T5" fmla="*/ 6 h 186"/>
              <a:gd name="T6" fmla="*/ 24 w 276"/>
              <a:gd name="T7" fmla="*/ 12 h 186"/>
              <a:gd name="T8" fmla="*/ 60 w 276"/>
              <a:gd name="T9" fmla="*/ 12 h 186"/>
              <a:gd name="T10" fmla="*/ 114 w 276"/>
              <a:gd name="T11" fmla="*/ 18 h 186"/>
              <a:gd name="T12" fmla="*/ 144 w 276"/>
              <a:gd name="T13" fmla="*/ 18 h 186"/>
              <a:gd name="T14" fmla="*/ 174 w 276"/>
              <a:gd name="T15" fmla="*/ 24 h 186"/>
              <a:gd name="T16" fmla="*/ 192 w 276"/>
              <a:gd name="T17" fmla="*/ 24 h 186"/>
              <a:gd name="T18" fmla="*/ 198 w 276"/>
              <a:gd name="T19" fmla="*/ 30 h 186"/>
              <a:gd name="T20" fmla="*/ 204 w 276"/>
              <a:gd name="T21" fmla="*/ 36 h 186"/>
              <a:gd name="T22" fmla="*/ 228 w 276"/>
              <a:gd name="T23" fmla="*/ 42 h 186"/>
              <a:gd name="T24" fmla="*/ 228 w 276"/>
              <a:gd name="T25" fmla="*/ 48 h 186"/>
              <a:gd name="T26" fmla="*/ 210 w 276"/>
              <a:gd name="T27" fmla="*/ 48 h 186"/>
              <a:gd name="T28" fmla="*/ 186 w 276"/>
              <a:gd name="T29" fmla="*/ 54 h 186"/>
              <a:gd name="T30" fmla="*/ 192 w 276"/>
              <a:gd name="T31" fmla="*/ 60 h 186"/>
              <a:gd name="T32" fmla="*/ 210 w 276"/>
              <a:gd name="T33" fmla="*/ 66 h 186"/>
              <a:gd name="T34" fmla="*/ 216 w 276"/>
              <a:gd name="T35" fmla="*/ 72 h 186"/>
              <a:gd name="T36" fmla="*/ 222 w 276"/>
              <a:gd name="T37" fmla="*/ 78 h 186"/>
              <a:gd name="T38" fmla="*/ 216 w 276"/>
              <a:gd name="T39" fmla="*/ 84 h 186"/>
              <a:gd name="T40" fmla="*/ 234 w 276"/>
              <a:gd name="T41" fmla="*/ 90 h 186"/>
              <a:gd name="T42" fmla="*/ 228 w 276"/>
              <a:gd name="T43" fmla="*/ 96 h 186"/>
              <a:gd name="T44" fmla="*/ 210 w 276"/>
              <a:gd name="T45" fmla="*/ 102 h 186"/>
              <a:gd name="T46" fmla="*/ 216 w 276"/>
              <a:gd name="T47" fmla="*/ 108 h 186"/>
              <a:gd name="T48" fmla="*/ 222 w 276"/>
              <a:gd name="T49" fmla="*/ 114 h 186"/>
              <a:gd name="T50" fmla="*/ 204 w 276"/>
              <a:gd name="T51" fmla="*/ 114 h 186"/>
              <a:gd name="T52" fmla="*/ 192 w 276"/>
              <a:gd name="T53" fmla="*/ 120 h 186"/>
              <a:gd name="T54" fmla="*/ 204 w 276"/>
              <a:gd name="T55" fmla="*/ 126 h 186"/>
              <a:gd name="T56" fmla="*/ 222 w 276"/>
              <a:gd name="T57" fmla="*/ 126 h 186"/>
              <a:gd name="T58" fmla="*/ 228 w 276"/>
              <a:gd name="T59" fmla="*/ 132 h 186"/>
              <a:gd name="T60" fmla="*/ 252 w 276"/>
              <a:gd name="T61" fmla="*/ 132 h 186"/>
              <a:gd name="T62" fmla="*/ 258 w 276"/>
              <a:gd name="T63" fmla="*/ 144 h 186"/>
              <a:gd name="T64" fmla="*/ 252 w 276"/>
              <a:gd name="T65" fmla="*/ 144 h 186"/>
              <a:gd name="T66" fmla="*/ 246 w 276"/>
              <a:gd name="T67" fmla="*/ 150 h 186"/>
              <a:gd name="T68" fmla="*/ 240 w 276"/>
              <a:gd name="T69" fmla="*/ 150 h 186"/>
              <a:gd name="T70" fmla="*/ 246 w 276"/>
              <a:gd name="T71" fmla="*/ 156 h 186"/>
              <a:gd name="T72" fmla="*/ 252 w 276"/>
              <a:gd name="T73" fmla="*/ 162 h 186"/>
              <a:gd name="T74" fmla="*/ 234 w 276"/>
              <a:gd name="T75" fmla="*/ 168 h 186"/>
              <a:gd name="T76" fmla="*/ 228 w 276"/>
              <a:gd name="T77" fmla="*/ 168 h 186"/>
              <a:gd name="T78" fmla="*/ 246 w 276"/>
              <a:gd name="T79" fmla="*/ 174 h 186"/>
              <a:gd name="T80" fmla="*/ 276 w 276"/>
              <a:gd name="T81" fmla="*/ 180 h 186"/>
              <a:gd name="T82" fmla="*/ 258 w 276"/>
              <a:gd name="T83"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6" h="186">
                <a:moveTo>
                  <a:pt x="54" y="0"/>
                </a:moveTo>
                <a:lnTo>
                  <a:pt x="60" y="0"/>
                </a:lnTo>
                <a:lnTo>
                  <a:pt x="54" y="0"/>
                </a:lnTo>
                <a:lnTo>
                  <a:pt x="48" y="0"/>
                </a:lnTo>
                <a:lnTo>
                  <a:pt x="36" y="0"/>
                </a:lnTo>
                <a:lnTo>
                  <a:pt x="30" y="6"/>
                </a:lnTo>
                <a:lnTo>
                  <a:pt x="12" y="6"/>
                </a:lnTo>
                <a:lnTo>
                  <a:pt x="0" y="6"/>
                </a:lnTo>
                <a:lnTo>
                  <a:pt x="6" y="6"/>
                </a:lnTo>
                <a:lnTo>
                  <a:pt x="12" y="6"/>
                </a:lnTo>
                <a:lnTo>
                  <a:pt x="18" y="12"/>
                </a:lnTo>
                <a:lnTo>
                  <a:pt x="24" y="12"/>
                </a:lnTo>
                <a:lnTo>
                  <a:pt x="36" y="12"/>
                </a:lnTo>
                <a:lnTo>
                  <a:pt x="48" y="12"/>
                </a:lnTo>
                <a:lnTo>
                  <a:pt x="60" y="12"/>
                </a:lnTo>
                <a:lnTo>
                  <a:pt x="84" y="12"/>
                </a:lnTo>
                <a:lnTo>
                  <a:pt x="108" y="18"/>
                </a:lnTo>
                <a:lnTo>
                  <a:pt x="114" y="18"/>
                </a:lnTo>
                <a:lnTo>
                  <a:pt x="120" y="18"/>
                </a:lnTo>
                <a:lnTo>
                  <a:pt x="132" y="18"/>
                </a:lnTo>
                <a:lnTo>
                  <a:pt x="144" y="18"/>
                </a:lnTo>
                <a:lnTo>
                  <a:pt x="156" y="18"/>
                </a:lnTo>
                <a:lnTo>
                  <a:pt x="162" y="24"/>
                </a:lnTo>
                <a:lnTo>
                  <a:pt x="174" y="24"/>
                </a:lnTo>
                <a:lnTo>
                  <a:pt x="180" y="24"/>
                </a:lnTo>
                <a:lnTo>
                  <a:pt x="186" y="24"/>
                </a:lnTo>
                <a:lnTo>
                  <a:pt x="192" y="24"/>
                </a:lnTo>
                <a:lnTo>
                  <a:pt x="198" y="30"/>
                </a:lnTo>
                <a:lnTo>
                  <a:pt x="192" y="30"/>
                </a:lnTo>
                <a:lnTo>
                  <a:pt x="198" y="30"/>
                </a:lnTo>
                <a:lnTo>
                  <a:pt x="192" y="30"/>
                </a:lnTo>
                <a:lnTo>
                  <a:pt x="198" y="36"/>
                </a:lnTo>
                <a:lnTo>
                  <a:pt x="204" y="36"/>
                </a:lnTo>
                <a:lnTo>
                  <a:pt x="210" y="36"/>
                </a:lnTo>
                <a:lnTo>
                  <a:pt x="216" y="42"/>
                </a:lnTo>
                <a:lnTo>
                  <a:pt x="228" y="42"/>
                </a:lnTo>
                <a:lnTo>
                  <a:pt x="234" y="42"/>
                </a:lnTo>
                <a:lnTo>
                  <a:pt x="240" y="42"/>
                </a:lnTo>
                <a:lnTo>
                  <a:pt x="228" y="48"/>
                </a:lnTo>
                <a:lnTo>
                  <a:pt x="222" y="48"/>
                </a:lnTo>
                <a:lnTo>
                  <a:pt x="216" y="48"/>
                </a:lnTo>
                <a:lnTo>
                  <a:pt x="210" y="48"/>
                </a:lnTo>
                <a:lnTo>
                  <a:pt x="204" y="54"/>
                </a:lnTo>
                <a:lnTo>
                  <a:pt x="198" y="54"/>
                </a:lnTo>
                <a:lnTo>
                  <a:pt x="186" y="54"/>
                </a:lnTo>
                <a:lnTo>
                  <a:pt x="192" y="54"/>
                </a:lnTo>
                <a:lnTo>
                  <a:pt x="198" y="60"/>
                </a:lnTo>
                <a:lnTo>
                  <a:pt x="192" y="60"/>
                </a:lnTo>
                <a:lnTo>
                  <a:pt x="198" y="60"/>
                </a:lnTo>
                <a:lnTo>
                  <a:pt x="204" y="66"/>
                </a:lnTo>
                <a:lnTo>
                  <a:pt x="210" y="66"/>
                </a:lnTo>
                <a:lnTo>
                  <a:pt x="216" y="66"/>
                </a:lnTo>
                <a:lnTo>
                  <a:pt x="222" y="72"/>
                </a:lnTo>
                <a:lnTo>
                  <a:pt x="216" y="72"/>
                </a:lnTo>
                <a:lnTo>
                  <a:pt x="222" y="72"/>
                </a:lnTo>
                <a:lnTo>
                  <a:pt x="228" y="78"/>
                </a:lnTo>
                <a:lnTo>
                  <a:pt x="222" y="78"/>
                </a:lnTo>
                <a:lnTo>
                  <a:pt x="228" y="78"/>
                </a:lnTo>
                <a:lnTo>
                  <a:pt x="222" y="84"/>
                </a:lnTo>
                <a:lnTo>
                  <a:pt x="216" y="84"/>
                </a:lnTo>
                <a:lnTo>
                  <a:pt x="222" y="84"/>
                </a:lnTo>
                <a:lnTo>
                  <a:pt x="228" y="84"/>
                </a:lnTo>
                <a:lnTo>
                  <a:pt x="234" y="90"/>
                </a:lnTo>
                <a:lnTo>
                  <a:pt x="228" y="90"/>
                </a:lnTo>
                <a:lnTo>
                  <a:pt x="234" y="96"/>
                </a:lnTo>
                <a:lnTo>
                  <a:pt x="228" y="96"/>
                </a:lnTo>
                <a:lnTo>
                  <a:pt x="222" y="96"/>
                </a:lnTo>
                <a:lnTo>
                  <a:pt x="216" y="96"/>
                </a:lnTo>
                <a:lnTo>
                  <a:pt x="210" y="102"/>
                </a:lnTo>
                <a:lnTo>
                  <a:pt x="216" y="102"/>
                </a:lnTo>
                <a:lnTo>
                  <a:pt x="222" y="102"/>
                </a:lnTo>
                <a:lnTo>
                  <a:pt x="216" y="108"/>
                </a:lnTo>
                <a:lnTo>
                  <a:pt x="222" y="108"/>
                </a:lnTo>
                <a:lnTo>
                  <a:pt x="228" y="108"/>
                </a:lnTo>
                <a:lnTo>
                  <a:pt x="222" y="114"/>
                </a:lnTo>
                <a:lnTo>
                  <a:pt x="216" y="114"/>
                </a:lnTo>
                <a:lnTo>
                  <a:pt x="210" y="114"/>
                </a:lnTo>
                <a:lnTo>
                  <a:pt x="204" y="114"/>
                </a:lnTo>
                <a:lnTo>
                  <a:pt x="198" y="120"/>
                </a:lnTo>
                <a:lnTo>
                  <a:pt x="204" y="120"/>
                </a:lnTo>
                <a:lnTo>
                  <a:pt x="192" y="120"/>
                </a:lnTo>
                <a:lnTo>
                  <a:pt x="198" y="120"/>
                </a:lnTo>
                <a:lnTo>
                  <a:pt x="192" y="126"/>
                </a:lnTo>
                <a:lnTo>
                  <a:pt x="204" y="126"/>
                </a:lnTo>
                <a:lnTo>
                  <a:pt x="210" y="126"/>
                </a:lnTo>
                <a:lnTo>
                  <a:pt x="216" y="126"/>
                </a:lnTo>
                <a:lnTo>
                  <a:pt x="222" y="126"/>
                </a:lnTo>
                <a:lnTo>
                  <a:pt x="216" y="132"/>
                </a:lnTo>
                <a:lnTo>
                  <a:pt x="222" y="132"/>
                </a:lnTo>
                <a:lnTo>
                  <a:pt x="228" y="132"/>
                </a:lnTo>
                <a:lnTo>
                  <a:pt x="234" y="132"/>
                </a:lnTo>
                <a:lnTo>
                  <a:pt x="246" y="132"/>
                </a:lnTo>
                <a:lnTo>
                  <a:pt x="252" y="132"/>
                </a:lnTo>
                <a:lnTo>
                  <a:pt x="258" y="138"/>
                </a:lnTo>
                <a:lnTo>
                  <a:pt x="252" y="138"/>
                </a:lnTo>
                <a:lnTo>
                  <a:pt x="258" y="144"/>
                </a:lnTo>
                <a:lnTo>
                  <a:pt x="252" y="144"/>
                </a:lnTo>
                <a:lnTo>
                  <a:pt x="246" y="144"/>
                </a:lnTo>
                <a:lnTo>
                  <a:pt x="252" y="144"/>
                </a:lnTo>
                <a:lnTo>
                  <a:pt x="246" y="144"/>
                </a:lnTo>
                <a:lnTo>
                  <a:pt x="252" y="150"/>
                </a:lnTo>
                <a:lnTo>
                  <a:pt x="246" y="150"/>
                </a:lnTo>
                <a:lnTo>
                  <a:pt x="240" y="150"/>
                </a:lnTo>
                <a:lnTo>
                  <a:pt x="234" y="150"/>
                </a:lnTo>
                <a:lnTo>
                  <a:pt x="240" y="150"/>
                </a:lnTo>
                <a:lnTo>
                  <a:pt x="246" y="156"/>
                </a:lnTo>
                <a:lnTo>
                  <a:pt x="240" y="156"/>
                </a:lnTo>
                <a:lnTo>
                  <a:pt x="246" y="156"/>
                </a:lnTo>
                <a:lnTo>
                  <a:pt x="252" y="156"/>
                </a:lnTo>
                <a:lnTo>
                  <a:pt x="258" y="162"/>
                </a:lnTo>
                <a:lnTo>
                  <a:pt x="252" y="162"/>
                </a:lnTo>
                <a:lnTo>
                  <a:pt x="234" y="168"/>
                </a:lnTo>
                <a:lnTo>
                  <a:pt x="240" y="168"/>
                </a:lnTo>
                <a:lnTo>
                  <a:pt x="234" y="168"/>
                </a:lnTo>
                <a:lnTo>
                  <a:pt x="228" y="168"/>
                </a:lnTo>
                <a:lnTo>
                  <a:pt x="222" y="168"/>
                </a:lnTo>
                <a:lnTo>
                  <a:pt x="228" y="168"/>
                </a:lnTo>
                <a:lnTo>
                  <a:pt x="234" y="174"/>
                </a:lnTo>
                <a:lnTo>
                  <a:pt x="240" y="174"/>
                </a:lnTo>
                <a:lnTo>
                  <a:pt x="246" y="174"/>
                </a:lnTo>
                <a:lnTo>
                  <a:pt x="264" y="174"/>
                </a:lnTo>
                <a:lnTo>
                  <a:pt x="270" y="180"/>
                </a:lnTo>
                <a:lnTo>
                  <a:pt x="276" y="180"/>
                </a:lnTo>
                <a:lnTo>
                  <a:pt x="270" y="180"/>
                </a:lnTo>
                <a:lnTo>
                  <a:pt x="264" y="186"/>
                </a:lnTo>
                <a:lnTo>
                  <a:pt x="258" y="186"/>
                </a:lnTo>
                <a:lnTo>
                  <a:pt x="252" y="186"/>
                </a:lnTo>
                <a:lnTo>
                  <a:pt x="246" y="186"/>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26" name="Freeform 97"/>
          <p:cNvSpPr>
            <a:spLocks/>
          </p:cNvSpPr>
          <p:nvPr/>
        </p:nvSpPr>
        <p:spPr bwMode="auto">
          <a:xfrm>
            <a:off x="35821143" y="12777816"/>
            <a:ext cx="126491" cy="915595"/>
          </a:xfrm>
          <a:custGeom>
            <a:avLst/>
            <a:gdLst>
              <a:gd name="T0" fmla="*/ 12 w 192"/>
              <a:gd name="T1" fmla="*/ 12 h 198"/>
              <a:gd name="T2" fmla="*/ 6 w 192"/>
              <a:gd name="T3" fmla="*/ 12 h 198"/>
              <a:gd name="T4" fmla="*/ 0 w 192"/>
              <a:gd name="T5" fmla="*/ 18 h 198"/>
              <a:gd name="T6" fmla="*/ 18 w 192"/>
              <a:gd name="T7" fmla="*/ 24 h 198"/>
              <a:gd name="T8" fmla="*/ 36 w 192"/>
              <a:gd name="T9" fmla="*/ 24 h 198"/>
              <a:gd name="T10" fmla="*/ 54 w 192"/>
              <a:gd name="T11" fmla="*/ 30 h 198"/>
              <a:gd name="T12" fmla="*/ 48 w 192"/>
              <a:gd name="T13" fmla="*/ 36 h 198"/>
              <a:gd name="T14" fmla="*/ 54 w 192"/>
              <a:gd name="T15" fmla="*/ 42 h 198"/>
              <a:gd name="T16" fmla="*/ 36 w 192"/>
              <a:gd name="T17" fmla="*/ 48 h 198"/>
              <a:gd name="T18" fmla="*/ 42 w 192"/>
              <a:gd name="T19" fmla="*/ 54 h 198"/>
              <a:gd name="T20" fmla="*/ 90 w 192"/>
              <a:gd name="T21" fmla="*/ 54 h 198"/>
              <a:gd name="T22" fmla="*/ 108 w 192"/>
              <a:gd name="T23" fmla="*/ 60 h 198"/>
              <a:gd name="T24" fmla="*/ 102 w 192"/>
              <a:gd name="T25" fmla="*/ 66 h 198"/>
              <a:gd name="T26" fmla="*/ 108 w 192"/>
              <a:gd name="T27" fmla="*/ 66 h 198"/>
              <a:gd name="T28" fmla="*/ 114 w 192"/>
              <a:gd name="T29" fmla="*/ 72 h 198"/>
              <a:gd name="T30" fmla="*/ 120 w 192"/>
              <a:gd name="T31" fmla="*/ 78 h 198"/>
              <a:gd name="T32" fmla="*/ 108 w 192"/>
              <a:gd name="T33" fmla="*/ 84 h 198"/>
              <a:gd name="T34" fmla="*/ 114 w 192"/>
              <a:gd name="T35" fmla="*/ 90 h 198"/>
              <a:gd name="T36" fmla="*/ 120 w 192"/>
              <a:gd name="T37" fmla="*/ 96 h 198"/>
              <a:gd name="T38" fmla="*/ 144 w 192"/>
              <a:gd name="T39" fmla="*/ 102 h 198"/>
              <a:gd name="T40" fmla="*/ 114 w 192"/>
              <a:gd name="T41" fmla="*/ 102 h 198"/>
              <a:gd name="T42" fmla="*/ 96 w 192"/>
              <a:gd name="T43" fmla="*/ 108 h 198"/>
              <a:gd name="T44" fmla="*/ 78 w 192"/>
              <a:gd name="T45" fmla="*/ 114 h 198"/>
              <a:gd name="T46" fmla="*/ 84 w 192"/>
              <a:gd name="T47" fmla="*/ 114 h 198"/>
              <a:gd name="T48" fmla="*/ 78 w 192"/>
              <a:gd name="T49" fmla="*/ 126 h 198"/>
              <a:gd name="T50" fmla="*/ 42 w 192"/>
              <a:gd name="T51" fmla="*/ 126 h 198"/>
              <a:gd name="T52" fmla="*/ 42 w 192"/>
              <a:gd name="T53" fmla="*/ 132 h 198"/>
              <a:gd name="T54" fmla="*/ 60 w 192"/>
              <a:gd name="T55" fmla="*/ 138 h 198"/>
              <a:gd name="T56" fmla="*/ 96 w 192"/>
              <a:gd name="T57" fmla="*/ 138 h 198"/>
              <a:gd name="T58" fmla="*/ 114 w 192"/>
              <a:gd name="T59" fmla="*/ 144 h 198"/>
              <a:gd name="T60" fmla="*/ 120 w 192"/>
              <a:gd name="T61" fmla="*/ 150 h 198"/>
              <a:gd name="T62" fmla="*/ 126 w 192"/>
              <a:gd name="T63" fmla="*/ 156 h 198"/>
              <a:gd name="T64" fmla="*/ 126 w 192"/>
              <a:gd name="T65" fmla="*/ 156 h 198"/>
              <a:gd name="T66" fmla="*/ 138 w 192"/>
              <a:gd name="T67" fmla="*/ 162 h 198"/>
              <a:gd name="T68" fmla="*/ 144 w 192"/>
              <a:gd name="T69" fmla="*/ 168 h 198"/>
              <a:gd name="T70" fmla="*/ 150 w 192"/>
              <a:gd name="T71" fmla="*/ 168 h 198"/>
              <a:gd name="T72" fmla="*/ 132 w 192"/>
              <a:gd name="T73" fmla="*/ 174 h 198"/>
              <a:gd name="T74" fmla="*/ 114 w 192"/>
              <a:gd name="T75" fmla="*/ 174 h 198"/>
              <a:gd name="T76" fmla="*/ 96 w 192"/>
              <a:gd name="T77" fmla="*/ 180 h 198"/>
              <a:gd name="T78" fmla="*/ 90 w 192"/>
              <a:gd name="T79" fmla="*/ 186 h 198"/>
              <a:gd name="T80" fmla="*/ 126 w 192"/>
              <a:gd name="T81" fmla="*/ 192 h 198"/>
              <a:gd name="T82" fmla="*/ 174 w 192"/>
              <a:gd name="T83" fmla="*/ 19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2" h="198">
                <a:moveTo>
                  <a:pt x="30" y="0"/>
                </a:moveTo>
                <a:lnTo>
                  <a:pt x="24" y="6"/>
                </a:lnTo>
                <a:lnTo>
                  <a:pt x="12" y="12"/>
                </a:lnTo>
                <a:lnTo>
                  <a:pt x="6" y="12"/>
                </a:lnTo>
                <a:lnTo>
                  <a:pt x="12" y="12"/>
                </a:lnTo>
                <a:lnTo>
                  <a:pt x="6" y="12"/>
                </a:lnTo>
                <a:lnTo>
                  <a:pt x="12" y="18"/>
                </a:lnTo>
                <a:lnTo>
                  <a:pt x="6" y="18"/>
                </a:lnTo>
                <a:lnTo>
                  <a:pt x="0" y="18"/>
                </a:lnTo>
                <a:lnTo>
                  <a:pt x="6" y="18"/>
                </a:lnTo>
                <a:lnTo>
                  <a:pt x="12" y="18"/>
                </a:lnTo>
                <a:lnTo>
                  <a:pt x="18" y="24"/>
                </a:lnTo>
                <a:lnTo>
                  <a:pt x="24" y="24"/>
                </a:lnTo>
                <a:lnTo>
                  <a:pt x="30" y="24"/>
                </a:lnTo>
                <a:lnTo>
                  <a:pt x="36" y="24"/>
                </a:lnTo>
                <a:lnTo>
                  <a:pt x="42" y="30"/>
                </a:lnTo>
                <a:lnTo>
                  <a:pt x="48" y="30"/>
                </a:lnTo>
                <a:lnTo>
                  <a:pt x="54" y="30"/>
                </a:lnTo>
                <a:lnTo>
                  <a:pt x="48" y="30"/>
                </a:lnTo>
                <a:lnTo>
                  <a:pt x="42" y="36"/>
                </a:lnTo>
                <a:lnTo>
                  <a:pt x="48" y="36"/>
                </a:lnTo>
                <a:lnTo>
                  <a:pt x="54" y="36"/>
                </a:lnTo>
                <a:lnTo>
                  <a:pt x="48" y="42"/>
                </a:lnTo>
                <a:lnTo>
                  <a:pt x="54" y="42"/>
                </a:lnTo>
                <a:lnTo>
                  <a:pt x="48" y="42"/>
                </a:lnTo>
                <a:lnTo>
                  <a:pt x="42" y="42"/>
                </a:lnTo>
                <a:lnTo>
                  <a:pt x="36" y="48"/>
                </a:lnTo>
                <a:lnTo>
                  <a:pt x="30" y="48"/>
                </a:lnTo>
                <a:lnTo>
                  <a:pt x="36" y="48"/>
                </a:lnTo>
                <a:lnTo>
                  <a:pt x="42" y="54"/>
                </a:lnTo>
                <a:lnTo>
                  <a:pt x="60" y="54"/>
                </a:lnTo>
                <a:lnTo>
                  <a:pt x="78" y="54"/>
                </a:lnTo>
                <a:lnTo>
                  <a:pt x="90" y="54"/>
                </a:lnTo>
                <a:lnTo>
                  <a:pt x="96" y="60"/>
                </a:lnTo>
                <a:lnTo>
                  <a:pt x="102" y="60"/>
                </a:lnTo>
                <a:lnTo>
                  <a:pt x="108" y="60"/>
                </a:lnTo>
                <a:lnTo>
                  <a:pt x="114" y="60"/>
                </a:lnTo>
                <a:lnTo>
                  <a:pt x="96" y="66"/>
                </a:lnTo>
                <a:lnTo>
                  <a:pt x="102" y="66"/>
                </a:lnTo>
                <a:lnTo>
                  <a:pt x="96" y="66"/>
                </a:lnTo>
                <a:lnTo>
                  <a:pt x="102" y="66"/>
                </a:lnTo>
                <a:lnTo>
                  <a:pt x="108" y="66"/>
                </a:lnTo>
                <a:lnTo>
                  <a:pt x="114" y="72"/>
                </a:lnTo>
                <a:lnTo>
                  <a:pt x="108" y="72"/>
                </a:lnTo>
                <a:lnTo>
                  <a:pt x="114" y="72"/>
                </a:lnTo>
                <a:lnTo>
                  <a:pt x="132" y="78"/>
                </a:lnTo>
                <a:lnTo>
                  <a:pt x="126" y="78"/>
                </a:lnTo>
                <a:lnTo>
                  <a:pt x="120" y="78"/>
                </a:lnTo>
                <a:lnTo>
                  <a:pt x="126" y="78"/>
                </a:lnTo>
                <a:lnTo>
                  <a:pt x="120" y="84"/>
                </a:lnTo>
                <a:lnTo>
                  <a:pt x="108" y="84"/>
                </a:lnTo>
                <a:lnTo>
                  <a:pt x="102" y="90"/>
                </a:lnTo>
                <a:lnTo>
                  <a:pt x="108" y="90"/>
                </a:lnTo>
                <a:lnTo>
                  <a:pt x="114" y="90"/>
                </a:lnTo>
                <a:lnTo>
                  <a:pt x="120" y="96"/>
                </a:lnTo>
                <a:lnTo>
                  <a:pt x="126" y="96"/>
                </a:lnTo>
                <a:lnTo>
                  <a:pt x="120" y="96"/>
                </a:lnTo>
                <a:lnTo>
                  <a:pt x="126" y="96"/>
                </a:lnTo>
                <a:lnTo>
                  <a:pt x="138" y="102"/>
                </a:lnTo>
                <a:lnTo>
                  <a:pt x="144" y="102"/>
                </a:lnTo>
                <a:lnTo>
                  <a:pt x="138" y="102"/>
                </a:lnTo>
                <a:lnTo>
                  <a:pt x="126" y="102"/>
                </a:lnTo>
                <a:lnTo>
                  <a:pt x="114" y="102"/>
                </a:lnTo>
                <a:lnTo>
                  <a:pt x="114" y="108"/>
                </a:lnTo>
                <a:lnTo>
                  <a:pt x="102" y="108"/>
                </a:lnTo>
                <a:lnTo>
                  <a:pt x="96" y="108"/>
                </a:lnTo>
                <a:lnTo>
                  <a:pt x="90" y="108"/>
                </a:lnTo>
                <a:lnTo>
                  <a:pt x="84" y="114"/>
                </a:lnTo>
                <a:lnTo>
                  <a:pt x="78" y="114"/>
                </a:lnTo>
                <a:lnTo>
                  <a:pt x="72" y="114"/>
                </a:lnTo>
                <a:lnTo>
                  <a:pt x="78" y="114"/>
                </a:lnTo>
                <a:lnTo>
                  <a:pt x="84" y="114"/>
                </a:lnTo>
                <a:lnTo>
                  <a:pt x="78" y="120"/>
                </a:lnTo>
                <a:lnTo>
                  <a:pt x="72" y="120"/>
                </a:lnTo>
                <a:lnTo>
                  <a:pt x="78" y="126"/>
                </a:lnTo>
                <a:lnTo>
                  <a:pt x="72" y="126"/>
                </a:lnTo>
                <a:lnTo>
                  <a:pt x="54" y="126"/>
                </a:lnTo>
                <a:lnTo>
                  <a:pt x="42" y="126"/>
                </a:lnTo>
                <a:lnTo>
                  <a:pt x="42" y="132"/>
                </a:lnTo>
                <a:lnTo>
                  <a:pt x="30" y="132"/>
                </a:lnTo>
                <a:lnTo>
                  <a:pt x="42" y="132"/>
                </a:lnTo>
                <a:lnTo>
                  <a:pt x="48" y="132"/>
                </a:lnTo>
                <a:lnTo>
                  <a:pt x="54" y="138"/>
                </a:lnTo>
                <a:lnTo>
                  <a:pt x="60" y="138"/>
                </a:lnTo>
                <a:lnTo>
                  <a:pt x="72" y="138"/>
                </a:lnTo>
                <a:lnTo>
                  <a:pt x="84" y="138"/>
                </a:lnTo>
                <a:lnTo>
                  <a:pt x="96" y="138"/>
                </a:lnTo>
                <a:lnTo>
                  <a:pt x="108" y="138"/>
                </a:lnTo>
                <a:lnTo>
                  <a:pt x="102" y="144"/>
                </a:lnTo>
                <a:lnTo>
                  <a:pt x="114" y="144"/>
                </a:lnTo>
                <a:lnTo>
                  <a:pt x="108" y="144"/>
                </a:lnTo>
                <a:lnTo>
                  <a:pt x="114" y="144"/>
                </a:lnTo>
                <a:lnTo>
                  <a:pt x="120" y="150"/>
                </a:lnTo>
                <a:lnTo>
                  <a:pt x="114" y="150"/>
                </a:lnTo>
                <a:lnTo>
                  <a:pt x="132" y="156"/>
                </a:lnTo>
                <a:lnTo>
                  <a:pt x="126" y="156"/>
                </a:lnTo>
                <a:lnTo>
                  <a:pt x="132" y="156"/>
                </a:lnTo>
                <a:lnTo>
                  <a:pt x="138" y="156"/>
                </a:lnTo>
                <a:lnTo>
                  <a:pt x="126" y="156"/>
                </a:lnTo>
                <a:lnTo>
                  <a:pt x="138" y="162"/>
                </a:lnTo>
                <a:lnTo>
                  <a:pt x="144" y="162"/>
                </a:lnTo>
                <a:lnTo>
                  <a:pt x="138" y="162"/>
                </a:lnTo>
                <a:lnTo>
                  <a:pt x="144" y="162"/>
                </a:lnTo>
                <a:lnTo>
                  <a:pt x="150" y="162"/>
                </a:lnTo>
                <a:lnTo>
                  <a:pt x="144" y="168"/>
                </a:lnTo>
                <a:lnTo>
                  <a:pt x="150" y="168"/>
                </a:lnTo>
                <a:lnTo>
                  <a:pt x="144" y="168"/>
                </a:lnTo>
                <a:lnTo>
                  <a:pt x="150" y="168"/>
                </a:lnTo>
                <a:lnTo>
                  <a:pt x="144" y="168"/>
                </a:lnTo>
                <a:lnTo>
                  <a:pt x="138" y="168"/>
                </a:lnTo>
                <a:lnTo>
                  <a:pt x="132" y="174"/>
                </a:lnTo>
                <a:lnTo>
                  <a:pt x="126" y="174"/>
                </a:lnTo>
                <a:lnTo>
                  <a:pt x="120" y="174"/>
                </a:lnTo>
                <a:lnTo>
                  <a:pt x="114" y="174"/>
                </a:lnTo>
                <a:lnTo>
                  <a:pt x="108" y="180"/>
                </a:lnTo>
                <a:lnTo>
                  <a:pt x="102" y="180"/>
                </a:lnTo>
                <a:lnTo>
                  <a:pt x="96" y="180"/>
                </a:lnTo>
                <a:lnTo>
                  <a:pt x="90" y="180"/>
                </a:lnTo>
                <a:lnTo>
                  <a:pt x="96" y="186"/>
                </a:lnTo>
                <a:lnTo>
                  <a:pt x="90" y="186"/>
                </a:lnTo>
                <a:lnTo>
                  <a:pt x="96" y="192"/>
                </a:lnTo>
                <a:lnTo>
                  <a:pt x="114" y="192"/>
                </a:lnTo>
                <a:lnTo>
                  <a:pt x="126" y="192"/>
                </a:lnTo>
                <a:lnTo>
                  <a:pt x="144" y="192"/>
                </a:lnTo>
                <a:lnTo>
                  <a:pt x="162" y="192"/>
                </a:lnTo>
                <a:lnTo>
                  <a:pt x="174" y="192"/>
                </a:lnTo>
                <a:lnTo>
                  <a:pt x="180" y="198"/>
                </a:lnTo>
                <a:lnTo>
                  <a:pt x="192" y="198"/>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27" name="Freeform 98"/>
          <p:cNvSpPr>
            <a:spLocks/>
          </p:cNvSpPr>
          <p:nvPr/>
        </p:nvSpPr>
        <p:spPr bwMode="auto">
          <a:xfrm>
            <a:off x="35939728" y="13693411"/>
            <a:ext cx="470389" cy="749123"/>
          </a:xfrm>
          <a:custGeom>
            <a:avLst/>
            <a:gdLst>
              <a:gd name="T0" fmla="*/ 30 w 714"/>
              <a:gd name="T1" fmla="*/ 0 h 162"/>
              <a:gd name="T2" fmla="*/ 30 w 714"/>
              <a:gd name="T3" fmla="*/ 6 h 162"/>
              <a:gd name="T4" fmla="*/ 12 w 714"/>
              <a:gd name="T5" fmla="*/ 12 h 162"/>
              <a:gd name="T6" fmla="*/ 6 w 714"/>
              <a:gd name="T7" fmla="*/ 12 h 162"/>
              <a:gd name="T8" fmla="*/ 24 w 714"/>
              <a:gd name="T9" fmla="*/ 18 h 162"/>
              <a:gd name="T10" fmla="*/ 48 w 714"/>
              <a:gd name="T11" fmla="*/ 24 h 162"/>
              <a:gd name="T12" fmla="*/ 78 w 714"/>
              <a:gd name="T13" fmla="*/ 30 h 162"/>
              <a:gd name="T14" fmla="*/ 114 w 714"/>
              <a:gd name="T15" fmla="*/ 30 h 162"/>
              <a:gd name="T16" fmla="*/ 144 w 714"/>
              <a:gd name="T17" fmla="*/ 36 h 162"/>
              <a:gd name="T18" fmla="*/ 174 w 714"/>
              <a:gd name="T19" fmla="*/ 36 h 162"/>
              <a:gd name="T20" fmla="*/ 144 w 714"/>
              <a:gd name="T21" fmla="*/ 42 h 162"/>
              <a:gd name="T22" fmla="*/ 132 w 714"/>
              <a:gd name="T23" fmla="*/ 42 h 162"/>
              <a:gd name="T24" fmla="*/ 138 w 714"/>
              <a:gd name="T25" fmla="*/ 54 h 162"/>
              <a:gd name="T26" fmla="*/ 132 w 714"/>
              <a:gd name="T27" fmla="*/ 54 h 162"/>
              <a:gd name="T28" fmla="*/ 138 w 714"/>
              <a:gd name="T29" fmla="*/ 60 h 162"/>
              <a:gd name="T30" fmla="*/ 156 w 714"/>
              <a:gd name="T31" fmla="*/ 60 h 162"/>
              <a:gd name="T32" fmla="*/ 186 w 714"/>
              <a:gd name="T33" fmla="*/ 66 h 162"/>
              <a:gd name="T34" fmla="*/ 198 w 714"/>
              <a:gd name="T35" fmla="*/ 66 h 162"/>
              <a:gd name="T36" fmla="*/ 216 w 714"/>
              <a:gd name="T37" fmla="*/ 72 h 162"/>
              <a:gd name="T38" fmla="*/ 246 w 714"/>
              <a:gd name="T39" fmla="*/ 72 h 162"/>
              <a:gd name="T40" fmla="*/ 276 w 714"/>
              <a:gd name="T41" fmla="*/ 78 h 162"/>
              <a:gd name="T42" fmla="*/ 306 w 714"/>
              <a:gd name="T43" fmla="*/ 84 h 162"/>
              <a:gd name="T44" fmla="*/ 270 w 714"/>
              <a:gd name="T45" fmla="*/ 84 h 162"/>
              <a:gd name="T46" fmla="*/ 252 w 714"/>
              <a:gd name="T47" fmla="*/ 90 h 162"/>
              <a:gd name="T48" fmla="*/ 240 w 714"/>
              <a:gd name="T49" fmla="*/ 96 h 162"/>
              <a:gd name="T50" fmla="*/ 276 w 714"/>
              <a:gd name="T51" fmla="*/ 102 h 162"/>
              <a:gd name="T52" fmla="*/ 276 w 714"/>
              <a:gd name="T53" fmla="*/ 102 h 162"/>
              <a:gd name="T54" fmla="*/ 246 w 714"/>
              <a:gd name="T55" fmla="*/ 108 h 162"/>
              <a:gd name="T56" fmla="*/ 198 w 714"/>
              <a:gd name="T57" fmla="*/ 108 h 162"/>
              <a:gd name="T58" fmla="*/ 228 w 714"/>
              <a:gd name="T59" fmla="*/ 114 h 162"/>
              <a:gd name="T60" fmla="*/ 336 w 714"/>
              <a:gd name="T61" fmla="*/ 120 h 162"/>
              <a:gd name="T62" fmla="*/ 462 w 714"/>
              <a:gd name="T63" fmla="*/ 120 h 162"/>
              <a:gd name="T64" fmla="*/ 570 w 714"/>
              <a:gd name="T65" fmla="*/ 126 h 162"/>
              <a:gd name="T66" fmla="*/ 618 w 714"/>
              <a:gd name="T67" fmla="*/ 126 h 162"/>
              <a:gd name="T68" fmla="*/ 642 w 714"/>
              <a:gd name="T69" fmla="*/ 132 h 162"/>
              <a:gd name="T70" fmla="*/ 600 w 714"/>
              <a:gd name="T71" fmla="*/ 138 h 162"/>
              <a:gd name="T72" fmla="*/ 552 w 714"/>
              <a:gd name="T73" fmla="*/ 138 h 162"/>
              <a:gd name="T74" fmla="*/ 546 w 714"/>
              <a:gd name="T75" fmla="*/ 144 h 162"/>
              <a:gd name="T76" fmla="*/ 570 w 714"/>
              <a:gd name="T77" fmla="*/ 150 h 162"/>
              <a:gd name="T78" fmla="*/ 594 w 714"/>
              <a:gd name="T79" fmla="*/ 150 h 162"/>
              <a:gd name="T80" fmla="*/ 648 w 714"/>
              <a:gd name="T81" fmla="*/ 156 h 162"/>
              <a:gd name="T82" fmla="*/ 696 w 714"/>
              <a:gd name="T83"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14" h="162">
                <a:moveTo>
                  <a:pt x="12" y="0"/>
                </a:moveTo>
                <a:lnTo>
                  <a:pt x="24" y="0"/>
                </a:lnTo>
                <a:lnTo>
                  <a:pt x="30" y="0"/>
                </a:lnTo>
                <a:lnTo>
                  <a:pt x="42" y="0"/>
                </a:lnTo>
                <a:lnTo>
                  <a:pt x="36" y="6"/>
                </a:lnTo>
                <a:lnTo>
                  <a:pt x="30" y="6"/>
                </a:lnTo>
                <a:lnTo>
                  <a:pt x="24" y="6"/>
                </a:lnTo>
                <a:lnTo>
                  <a:pt x="18" y="12"/>
                </a:lnTo>
                <a:lnTo>
                  <a:pt x="12" y="12"/>
                </a:lnTo>
                <a:lnTo>
                  <a:pt x="6" y="12"/>
                </a:lnTo>
                <a:lnTo>
                  <a:pt x="0" y="12"/>
                </a:lnTo>
                <a:lnTo>
                  <a:pt x="6" y="12"/>
                </a:lnTo>
                <a:lnTo>
                  <a:pt x="12" y="18"/>
                </a:lnTo>
                <a:lnTo>
                  <a:pt x="18" y="18"/>
                </a:lnTo>
                <a:lnTo>
                  <a:pt x="24" y="18"/>
                </a:lnTo>
                <a:lnTo>
                  <a:pt x="36" y="18"/>
                </a:lnTo>
                <a:lnTo>
                  <a:pt x="42" y="24"/>
                </a:lnTo>
                <a:lnTo>
                  <a:pt x="48" y="24"/>
                </a:lnTo>
                <a:lnTo>
                  <a:pt x="60" y="24"/>
                </a:lnTo>
                <a:lnTo>
                  <a:pt x="66" y="24"/>
                </a:lnTo>
                <a:lnTo>
                  <a:pt x="78" y="30"/>
                </a:lnTo>
                <a:lnTo>
                  <a:pt x="90" y="30"/>
                </a:lnTo>
                <a:lnTo>
                  <a:pt x="102" y="30"/>
                </a:lnTo>
                <a:lnTo>
                  <a:pt x="114" y="30"/>
                </a:lnTo>
                <a:lnTo>
                  <a:pt x="126" y="30"/>
                </a:lnTo>
                <a:lnTo>
                  <a:pt x="126" y="36"/>
                </a:lnTo>
                <a:lnTo>
                  <a:pt x="144" y="36"/>
                </a:lnTo>
                <a:lnTo>
                  <a:pt x="174" y="36"/>
                </a:lnTo>
                <a:lnTo>
                  <a:pt x="180" y="36"/>
                </a:lnTo>
                <a:lnTo>
                  <a:pt x="174" y="36"/>
                </a:lnTo>
                <a:lnTo>
                  <a:pt x="168" y="42"/>
                </a:lnTo>
                <a:lnTo>
                  <a:pt x="150" y="42"/>
                </a:lnTo>
                <a:lnTo>
                  <a:pt x="144" y="42"/>
                </a:lnTo>
                <a:lnTo>
                  <a:pt x="138" y="42"/>
                </a:lnTo>
                <a:lnTo>
                  <a:pt x="144" y="42"/>
                </a:lnTo>
                <a:lnTo>
                  <a:pt x="132" y="42"/>
                </a:lnTo>
                <a:lnTo>
                  <a:pt x="108" y="48"/>
                </a:lnTo>
                <a:lnTo>
                  <a:pt x="120" y="48"/>
                </a:lnTo>
                <a:lnTo>
                  <a:pt x="138" y="54"/>
                </a:lnTo>
                <a:lnTo>
                  <a:pt x="132" y="54"/>
                </a:lnTo>
                <a:lnTo>
                  <a:pt x="138" y="54"/>
                </a:lnTo>
                <a:lnTo>
                  <a:pt x="132" y="54"/>
                </a:lnTo>
                <a:lnTo>
                  <a:pt x="126" y="54"/>
                </a:lnTo>
                <a:lnTo>
                  <a:pt x="132" y="54"/>
                </a:lnTo>
                <a:lnTo>
                  <a:pt x="138" y="60"/>
                </a:lnTo>
                <a:lnTo>
                  <a:pt x="144" y="60"/>
                </a:lnTo>
                <a:lnTo>
                  <a:pt x="150" y="60"/>
                </a:lnTo>
                <a:lnTo>
                  <a:pt x="156" y="60"/>
                </a:lnTo>
                <a:lnTo>
                  <a:pt x="162" y="60"/>
                </a:lnTo>
                <a:lnTo>
                  <a:pt x="174" y="66"/>
                </a:lnTo>
                <a:lnTo>
                  <a:pt x="186" y="66"/>
                </a:lnTo>
                <a:lnTo>
                  <a:pt x="198" y="66"/>
                </a:lnTo>
                <a:lnTo>
                  <a:pt x="204" y="66"/>
                </a:lnTo>
                <a:lnTo>
                  <a:pt x="198" y="66"/>
                </a:lnTo>
                <a:lnTo>
                  <a:pt x="204" y="72"/>
                </a:lnTo>
                <a:lnTo>
                  <a:pt x="210" y="72"/>
                </a:lnTo>
                <a:lnTo>
                  <a:pt x="216" y="72"/>
                </a:lnTo>
                <a:lnTo>
                  <a:pt x="234" y="72"/>
                </a:lnTo>
                <a:lnTo>
                  <a:pt x="240" y="72"/>
                </a:lnTo>
                <a:lnTo>
                  <a:pt x="246" y="72"/>
                </a:lnTo>
                <a:lnTo>
                  <a:pt x="258" y="78"/>
                </a:lnTo>
                <a:lnTo>
                  <a:pt x="264" y="78"/>
                </a:lnTo>
                <a:lnTo>
                  <a:pt x="276" y="78"/>
                </a:lnTo>
                <a:lnTo>
                  <a:pt x="294" y="78"/>
                </a:lnTo>
                <a:lnTo>
                  <a:pt x="294" y="84"/>
                </a:lnTo>
                <a:lnTo>
                  <a:pt x="306" y="84"/>
                </a:lnTo>
                <a:lnTo>
                  <a:pt x="294" y="84"/>
                </a:lnTo>
                <a:lnTo>
                  <a:pt x="282" y="84"/>
                </a:lnTo>
                <a:lnTo>
                  <a:pt x="270" y="84"/>
                </a:lnTo>
                <a:lnTo>
                  <a:pt x="264" y="90"/>
                </a:lnTo>
                <a:lnTo>
                  <a:pt x="258" y="90"/>
                </a:lnTo>
                <a:lnTo>
                  <a:pt x="252" y="90"/>
                </a:lnTo>
                <a:lnTo>
                  <a:pt x="240" y="90"/>
                </a:lnTo>
                <a:lnTo>
                  <a:pt x="246" y="96"/>
                </a:lnTo>
                <a:lnTo>
                  <a:pt x="240" y="96"/>
                </a:lnTo>
                <a:lnTo>
                  <a:pt x="252" y="96"/>
                </a:lnTo>
                <a:lnTo>
                  <a:pt x="252" y="102"/>
                </a:lnTo>
                <a:lnTo>
                  <a:pt x="276" y="102"/>
                </a:lnTo>
                <a:lnTo>
                  <a:pt x="294" y="102"/>
                </a:lnTo>
                <a:lnTo>
                  <a:pt x="288" y="102"/>
                </a:lnTo>
                <a:lnTo>
                  <a:pt x="276" y="102"/>
                </a:lnTo>
                <a:lnTo>
                  <a:pt x="264" y="108"/>
                </a:lnTo>
                <a:lnTo>
                  <a:pt x="258" y="108"/>
                </a:lnTo>
                <a:lnTo>
                  <a:pt x="246" y="108"/>
                </a:lnTo>
                <a:lnTo>
                  <a:pt x="240" y="108"/>
                </a:lnTo>
                <a:lnTo>
                  <a:pt x="228" y="108"/>
                </a:lnTo>
                <a:lnTo>
                  <a:pt x="198" y="108"/>
                </a:lnTo>
                <a:lnTo>
                  <a:pt x="174" y="114"/>
                </a:lnTo>
                <a:lnTo>
                  <a:pt x="198" y="114"/>
                </a:lnTo>
                <a:lnTo>
                  <a:pt x="228" y="114"/>
                </a:lnTo>
                <a:lnTo>
                  <a:pt x="264" y="120"/>
                </a:lnTo>
                <a:lnTo>
                  <a:pt x="300" y="120"/>
                </a:lnTo>
                <a:lnTo>
                  <a:pt x="336" y="120"/>
                </a:lnTo>
                <a:lnTo>
                  <a:pt x="372" y="120"/>
                </a:lnTo>
                <a:lnTo>
                  <a:pt x="414" y="120"/>
                </a:lnTo>
                <a:lnTo>
                  <a:pt x="462" y="120"/>
                </a:lnTo>
                <a:lnTo>
                  <a:pt x="498" y="126"/>
                </a:lnTo>
                <a:lnTo>
                  <a:pt x="540" y="126"/>
                </a:lnTo>
                <a:lnTo>
                  <a:pt x="570" y="126"/>
                </a:lnTo>
                <a:lnTo>
                  <a:pt x="594" y="126"/>
                </a:lnTo>
                <a:lnTo>
                  <a:pt x="606" y="126"/>
                </a:lnTo>
                <a:lnTo>
                  <a:pt x="618" y="126"/>
                </a:lnTo>
                <a:lnTo>
                  <a:pt x="624" y="132"/>
                </a:lnTo>
                <a:lnTo>
                  <a:pt x="636" y="132"/>
                </a:lnTo>
                <a:lnTo>
                  <a:pt x="642" y="132"/>
                </a:lnTo>
                <a:lnTo>
                  <a:pt x="630" y="132"/>
                </a:lnTo>
                <a:lnTo>
                  <a:pt x="606" y="138"/>
                </a:lnTo>
                <a:lnTo>
                  <a:pt x="600" y="138"/>
                </a:lnTo>
                <a:lnTo>
                  <a:pt x="582" y="138"/>
                </a:lnTo>
                <a:lnTo>
                  <a:pt x="564" y="138"/>
                </a:lnTo>
                <a:lnTo>
                  <a:pt x="552" y="138"/>
                </a:lnTo>
                <a:lnTo>
                  <a:pt x="546" y="138"/>
                </a:lnTo>
                <a:lnTo>
                  <a:pt x="558" y="144"/>
                </a:lnTo>
                <a:lnTo>
                  <a:pt x="546" y="144"/>
                </a:lnTo>
                <a:lnTo>
                  <a:pt x="552" y="144"/>
                </a:lnTo>
                <a:lnTo>
                  <a:pt x="558" y="150"/>
                </a:lnTo>
                <a:lnTo>
                  <a:pt x="570" y="150"/>
                </a:lnTo>
                <a:lnTo>
                  <a:pt x="582" y="150"/>
                </a:lnTo>
                <a:lnTo>
                  <a:pt x="588" y="150"/>
                </a:lnTo>
                <a:lnTo>
                  <a:pt x="594" y="150"/>
                </a:lnTo>
                <a:lnTo>
                  <a:pt x="600" y="156"/>
                </a:lnTo>
                <a:lnTo>
                  <a:pt x="618" y="156"/>
                </a:lnTo>
                <a:lnTo>
                  <a:pt x="648" y="156"/>
                </a:lnTo>
                <a:lnTo>
                  <a:pt x="660" y="156"/>
                </a:lnTo>
                <a:lnTo>
                  <a:pt x="684" y="156"/>
                </a:lnTo>
                <a:lnTo>
                  <a:pt x="696" y="162"/>
                </a:lnTo>
                <a:lnTo>
                  <a:pt x="708" y="162"/>
                </a:lnTo>
                <a:lnTo>
                  <a:pt x="714" y="162"/>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28" name="Freeform 99"/>
          <p:cNvSpPr>
            <a:spLocks/>
          </p:cNvSpPr>
          <p:nvPr/>
        </p:nvSpPr>
        <p:spPr bwMode="auto">
          <a:xfrm>
            <a:off x="35876483" y="14442534"/>
            <a:ext cx="723371" cy="388434"/>
          </a:xfrm>
          <a:custGeom>
            <a:avLst/>
            <a:gdLst>
              <a:gd name="T0" fmla="*/ 816 w 1098"/>
              <a:gd name="T1" fmla="*/ 0 h 84"/>
              <a:gd name="T2" fmla="*/ 864 w 1098"/>
              <a:gd name="T3" fmla="*/ 0 h 84"/>
              <a:gd name="T4" fmla="*/ 900 w 1098"/>
              <a:gd name="T5" fmla="*/ 6 h 84"/>
              <a:gd name="T6" fmla="*/ 954 w 1098"/>
              <a:gd name="T7" fmla="*/ 6 h 84"/>
              <a:gd name="T8" fmla="*/ 984 w 1098"/>
              <a:gd name="T9" fmla="*/ 12 h 84"/>
              <a:gd name="T10" fmla="*/ 1032 w 1098"/>
              <a:gd name="T11" fmla="*/ 12 h 84"/>
              <a:gd name="T12" fmla="*/ 1080 w 1098"/>
              <a:gd name="T13" fmla="*/ 12 h 84"/>
              <a:gd name="T14" fmla="*/ 1086 w 1098"/>
              <a:gd name="T15" fmla="*/ 18 h 84"/>
              <a:gd name="T16" fmla="*/ 1032 w 1098"/>
              <a:gd name="T17" fmla="*/ 18 h 84"/>
              <a:gd name="T18" fmla="*/ 984 w 1098"/>
              <a:gd name="T19" fmla="*/ 18 h 84"/>
              <a:gd name="T20" fmla="*/ 894 w 1098"/>
              <a:gd name="T21" fmla="*/ 24 h 84"/>
              <a:gd name="T22" fmla="*/ 786 w 1098"/>
              <a:gd name="T23" fmla="*/ 24 h 84"/>
              <a:gd name="T24" fmla="*/ 732 w 1098"/>
              <a:gd name="T25" fmla="*/ 24 h 84"/>
              <a:gd name="T26" fmla="*/ 720 w 1098"/>
              <a:gd name="T27" fmla="*/ 30 h 84"/>
              <a:gd name="T28" fmla="*/ 720 w 1098"/>
              <a:gd name="T29" fmla="*/ 30 h 84"/>
              <a:gd name="T30" fmla="*/ 732 w 1098"/>
              <a:gd name="T31" fmla="*/ 30 h 84"/>
              <a:gd name="T32" fmla="*/ 774 w 1098"/>
              <a:gd name="T33" fmla="*/ 36 h 84"/>
              <a:gd name="T34" fmla="*/ 756 w 1098"/>
              <a:gd name="T35" fmla="*/ 36 h 84"/>
              <a:gd name="T36" fmla="*/ 726 w 1098"/>
              <a:gd name="T37" fmla="*/ 36 h 84"/>
              <a:gd name="T38" fmla="*/ 660 w 1098"/>
              <a:gd name="T39" fmla="*/ 42 h 84"/>
              <a:gd name="T40" fmla="*/ 546 w 1098"/>
              <a:gd name="T41" fmla="*/ 42 h 84"/>
              <a:gd name="T42" fmla="*/ 444 w 1098"/>
              <a:gd name="T43" fmla="*/ 42 h 84"/>
              <a:gd name="T44" fmla="*/ 378 w 1098"/>
              <a:gd name="T45" fmla="*/ 48 h 84"/>
              <a:gd name="T46" fmla="*/ 318 w 1098"/>
              <a:gd name="T47" fmla="*/ 48 h 84"/>
              <a:gd name="T48" fmla="*/ 276 w 1098"/>
              <a:gd name="T49" fmla="*/ 48 h 84"/>
              <a:gd name="T50" fmla="*/ 264 w 1098"/>
              <a:gd name="T51" fmla="*/ 54 h 84"/>
              <a:gd name="T52" fmla="*/ 252 w 1098"/>
              <a:gd name="T53" fmla="*/ 54 h 84"/>
              <a:gd name="T54" fmla="*/ 228 w 1098"/>
              <a:gd name="T55" fmla="*/ 60 h 84"/>
              <a:gd name="T56" fmla="*/ 210 w 1098"/>
              <a:gd name="T57" fmla="*/ 60 h 84"/>
              <a:gd name="T58" fmla="*/ 210 w 1098"/>
              <a:gd name="T59" fmla="*/ 60 h 84"/>
              <a:gd name="T60" fmla="*/ 204 w 1098"/>
              <a:gd name="T61" fmla="*/ 66 h 84"/>
              <a:gd name="T62" fmla="*/ 216 w 1098"/>
              <a:gd name="T63" fmla="*/ 66 h 84"/>
              <a:gd name="T64" fmla="*/ 234 w 1098"/>
              <a:gd name="T65" fmla="*/ 72 h 84"/>
              <a:gd name="T66" fmla="*/ 264 w 1098"/>
              <a:gd name="T67" fmla="*/ 72 h 84"/>
              <a:gd name="T68" fmla="*/ 258 w 1098"/>
              <a:gd name="T69" fmla="*/ 78 h 84"/>
              <a:gd name="T70" fmla="*/ 222 w 1098"/>
              <a:gd name="T71" fmla="*/ 78 h 84"/>
              <a:gd name="T72" fmla="*/ 180 w 1098"/>
              <a:gd name="T73" fmla="*/ 78 h 84"/>
              <a:gd name="T74" fmla="*/ 120 w 1098"/>
              <a:gd name="T75" fmla="*/ 84 h 84"/>
              <a:gd name="T76" fmla="*/ 42 w 1098"/>
              <a:gd name="T77"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8" h="84">
                <a:moveTo>
                  <a:pt x="810" y="0"/>
                </a:moveTo>
                <a:lnTo>
                  <a:pt x="816" y="0"/>
                </a:lnTo>
                <a:lnTo>
                  <a:pt x="846" y="0"/>
                </a:lnTo>
                <a:lnTo>
                  <a:pt x="864" y="0"/>
                </a:lnTo>
                <a:lnTo>
                  <a:pt x="876" y="6"/>
                </a:lnTo>
                <a:lnTo>
                  <a:pt x="900" y="6"/>
                </a:lnTo>
                <a:lnTo>
                  <a:pt x="924" y="6"/>
                </a:lnTo>
                <a:lnTo>
                  <a:pt x="954" y="6"/>
                </a:lnTo>
                <a:lnTo>
                  <a:pt x="972" y="6"/>
                </a:lnTo>
                <a:lnTo>
                  <a:pt x="984" y="12"/>
                </a:lnTo>
                <a:lnTo>
                  <a:pt x="1008" y="12"/>
                </a:lnTo>
                <a:lnTo>
                  <a:pt x="1032" y="12"/>
                </a:lnTo>
                <a:lnTo>
                  <a:pt x="1050" y="12"/>
                </a:lnTo>
                <a:lnTo>
                  <a:pt x="1080" y="12"/>
                </a:lnTo>
                <a:lnTo>
                  <a:pt x="1098" y="12"/>
                </a:lnTo>
                <a:lnTo>
                  <a:pt x="1086" y="18"/>
                </a:lnTo>
                <a:lnTo>
                  <a:pt x="1068" y="18"/>
                </a:lnTo>
                <a:lnTo>
                  <a:pt x="1032" y="18"/>
                </a:lnTo>
                <a:lnTo>
                  <a:pt x="1002" y="18"/>
                </a:lnTo>
                <a:lnTo>
                  <a:pt x="984" y="18"/>
                </a:lnTo>
                <a:lnTo>
                  <a:pt x="948" y="18"/>
                </a:lnTo>
                <a:lnTo>
                  <a:pt x="894" y="24"/>
                </a:lnTo>
                <a:lnTo>
                  <a:pt x="846" y="24"/>
                </a:lnTo>
                <a:lnTo>
                  <a:pt x="786" y="24"/>
                </a:lnTo>
                <a:lnTo>
                  <a:pt x="750" y="24"/>
                </a:lnTo>
                <a:lnTo>
                  <a:pt x="732" y="24"/>
                </a:lnTo>
                <a:lnTo>
                  <a:pt x="714" y="30"/>
                </a:lnTo>
                <a:lnTo>
                  <a:pt x="720" y="30"/>
                </a:lnTo>
                <a:lnTo>
                  <a:pt x="714" y="30"/>
                </a:lnTo>
                <a:lnTo>
                  <a:pt x="720" y="30"/>
                </a:lnTo>
                <a:lnTo>
                  <a:pt x="714" y="30"/>
                </a:lnTo>
                <a:lnTo>
                  <a:pt x="732" y="30"/>
                </a:lnTo>
                <a:lnTo>
                  <a:pt x="750" y="30"/>
                </a:lnTo>
                <a:lnTo>
                  <a:pt x="774" y="36"/>
                </a:lnTo>
                <a:lnTo>
                  <a:pt x="780" y="36"/>
                </a:lnTo>
                <a:lnTo>
                  <a:pt x="756" y="36"/>
                </a:lnTo>
                <a:lnTo>
                  <a:pt x="738" y="36"/>
                </a:lnTo>
                <a:lnTo>
                  <a:pt x="726" y="36"/>
                </a:lnTo>
                <a:lnTo>
                  <a:pt x="690" y="42"/>
                </a:lnTo>
                <a:lnTo>
                  <a:pt x="660" y="42"/>
                </a:lnTo>
                <a:lnTo>
                  <a:pt x="606" y="42"/>
                </a:lnTo>
                <a:lnTo>
                  <a:pt x="546" y="42"/>
                </a:lnTo>
                <a:lnTo>
                  <a:pt x="486" y="42"/>
                </a:lnTo>
                <a:lnTo>
                  <a:pt x="444" y="42"/>
                </a:lnTo>
                <a:lnTo>
                  <a:pt x="402" y="48"/>
                </a:lnTo>
                <a:lnTo>
                  <a:pt x="378" y="48"/>
                </a:lnTo>
                <a:lnTo>
                  <a:pt x="348" y="48"/>
                </a:lnTo>
                <a:lnTo>
                  <a:pt x="318" y="48"/>
                </a:lnTo>
                <a:lnTo>
                  <a:pt x="294" y="48"/>
                </a:lnTo>
                <a:lnTo>
                  <a:pt x="276" y="48"/>
                </a:lnTo>
                <a:lnTo>
                  <a:pt x="270" y="54"/>
                </a:lnTo>
                <a:lnTo>
                  <a:pt x="264" y="54"/>
                </a:lnTo>
                <a:lnTo>
                  <a:pt x="258" y="54"/>
                </a:lnTo>
                <a:lnTo>
                  <a:pt x="252" y="54"/>
                </a:lnTo>
                <a:lnTo>
                  <a:pt x="234" y="54"/>
                </a:lnTo>
                <a:lnTo>
                  <a:pt x="228" y="60"/>
                </a:lnTo>
                <a:lnTo>
                  <a:pt x="216" y="60"/>
                </a:lnTo>
                <a:lnTo>
                  <a:pt x="210" y="60"/>
                </a:lnTo>
                <a:lnTo>
                  <a:pt x="204" y="60"/>
                </a:lnTo>
                <a:lnTo>
                  <a:pt x="210" y="60"/>
                </a:lnTo>
                <a:lnTo>
                  <a:pt x="198" y="60"/>
                </a:lnTo>
                <a:lnTo>
                  <a:pt x="204" y="66"/>
                </a:lnTo>
                <a:lnTo>
                  <a:pt x="210" y="66"/>
                </a:lnTo>
                <a:lnTo>
                  <a:pt x="216" y="66"/>
                </a:lnTo>
                <a:lnTo>
                  <a:pt x="228" y="66"/>
                </a:lnTo>
                <a:lnTo>
                  <a:pt x="234" y="72"/>
                </a:lnTo>
                <a:lnTo>
                  <a:pt x="252" y="72"/>
                </a:lnTo>
                <a:lnTo>
                  <a:pt x="264" y="72"/>
                </a:lnTo>
                <a:lnTo>
                  <a:pt x="270" y="72"/>
                </a:lnTo>
                <a:lnTo>
                  <a:pt x="258" y="78"/>
                </a:lnTo>
                <a:lnTo>
                  <a:pt x="240" y="78"/>
                </a:lnTo>
                <a:lnTo>
                  <a:pt x="222" y="78"/>
                </a:lnTo>
                <a:lnTo>
                  <a:pt x="192" y="78"/>
                </a:lnTo>
                <a:lnTo>
                  <a:pt x="180" y="78"/>
                </a:lnTo>
                <a:lnTo>
                  <a:pt x="156" y="78"/>
                </a:lnTo>
                <a:lnTo>
                  <a:pt x="120" y="84"/>
                </a:lnTo>
                <a:lnTo>
                  <a:pt x="72" y="84"/>
                </a:lnTo>
                <a:lnTo>
                  <a:pt x="42" y="84"/>
                </a:lnTo>
                <a:lnTo>
                  <a:pt x="0" y="84"/>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p:nvPr/>
        </p:nvGrpSpPr>
        <p:grpSpPr>
          <a:xfrm>
            <a:off x="35509200" y="11311128"/>
            <a:ext cx="1194623" cy="652272"/>
            <a:chOff x="35509200" y="11173968"/>
            <a:chExt cx="1194623" cy="652272"/>
          </a:xfrm>
        </p:grpSpPr>
        <p:cxnSp>
          <p:nvCxnSpPr>
            <p:cNvPr id="2264" name="Straight Connector 2263"/>
            <p:cNvCxnSpPr/>
            <p:nvPr/>
          </p:nvCxnSpPr>
          <p:spPr>
            <a:xfrm>
              <a:off x="35516339" y="11734800"/>
              <a:ext cx="0" cy="9144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2265" name="Line 140"/>
            <p:cNvSpPr>
              <a:spLocks noChangeShapeType="1"/>
            </p:cNvSpPr>
            <p:nvPr/>
          </p:nvSpPr>
          <p:spPr bwMode="auto">
            <a:xfrm>
              <a:off x="35516339" y="11734800"/>
              <a:ext cx="1156955" cy="0"/>
            </a:xfrm>
            <a:prstGeom prst="line">
              <a:avLst/>
            </a:prstGeom>
            <a:noFill/>
            <a:ln w="12700" cmpd="sng">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a:latin typeface="+mj-lt"/>
              </a:endParaRPr>
            </a:p>
          </p:txBody>
        </p:sp>
        <p:cxnSp>
          <p:nvCxnSpPr>
            <p:cNvPr id="2267" name="Straight Connector 2266"/>
            <p:cNvCxnSpPr/>
            <p:nvPr/>
          </p:nvCxnSpPr>
          <p:spPr>
            <a:xfrm>
              <a:off x="36284055" y="11731752"/>
              <a:ext cx="0" cy="9144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688" name="Group 2687"/>
            <p:cNvGrpSpPr/>
            <p:nvPr/>
          </p:nvGrpSpPr>
          <p:grpSpPr>
            <a:xfrm>
              <a:off x="35509200" y="11448288"/>
              <a:ext cx="838200" cy="246221"/>
              <a:chOff x="36712032" y="11418296"/>
              <a:chExt cx="1424314" cy="246221"/>
            </a:xfrm>
          </p:grpSpPr>
          <p:sp>
            <p:nvSpPr>
              <p:cNvPr id="2190" name="Rectangle 61"/>
              <p:cNvSpPr>
                <a:spLocks noChangeArrowheads="1"/>
              </p:cNvSpPr>
              <p:nvPr/>
            </p:nvSpPr>
            <p:spPr bwMode="auto">
              <a:xfrm>
                <a:off x="36712032" y="11418296"/>
                <a:ext cx="1041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FF0000"/>
                    </a:solidFill>
                    <a:effectLst/>
                    <a:latin typeface="+mn-lt"/>
                    <a:cs typeface="Arial" pitchFamily="34" charset="0"/>
                  </a:rPr>
                  <a:t>0</a:t>
                </a:r>
              </a:p>
            </p:txBody>
          </p:sp>
          <p:sp>
            <p:nvSpPr>
              <p:cNvPr id="2202" name="Rectangle 73"/>
              <p:cNvSpPr>
                <a:spLocks noChangeArrowheads="1"/>
              </p:cNvSpPr>
              <p:nvPr/>
            </p:nvSpPr>
            <p:spPr bwMode="auto">
              <a:xfrm>
                <a:off x="37719565" y="11418296"/>
                <a:ext cx="41678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FF0000"/>
                    </a:solidFill>
                    <a:effectLst/>
                    <a:latin typeface="+mn-lt"/>
                    <a:cs typeface="Arial" pitchFamily="34" charset="0"/>
                  </a:rPr>
                  <a:t>2000</a:t>
                </a:r>
              </a:p>
            </p:txBody>
          </p:sp>
        </p:grpSp>
        <p:sp>
          <p:nvSpPr>
            <p:cNvPr id="2269" name="Rectangle 169"/>
            <p:cNvSpPr>
              <a:spLocks noChangeArrowheads="1"/>
            </p:cNvSpPr>
            <p:nvPr/>
          </p:nvSpPr>
          <p:spPr bwMode="auto">
            <a:xfrm>
              <a:off x="35537900" y="11173968"/>
              <a:ext cx="1165923"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0000"/>
                  </a:solidFill>
                  <a:effectLst/>
                  <a:latin typeface="Calibri" panose="020F0502020204030204" pitchFamily="34" charset="0"/>
                  <a:cs typeface="Arial" pitchFamily="34" charset="0"/>
                </a:rPr>
                <a:t>Zn (XRF int.)</a:t>
              </a:r>
            </a:p>
          </p:txBody>
        </p:sp>
      </p:grpSp>
      <p:cxnSp>
        <p:nvCxnSpPr>
          <p:cNvPr id="2270" name="Straight Arrow Connector 2269"/>
          <p:cNvCxnSpPr/>
          <p:nvPr/>
        </p:nvCxnSpPr>
        <p:spPr>
          <a:xfrm flipH="1" flipV="1">
            <a:off x="34899600" y="11887200"/>
            <a:ext cx="355940" cy="304800"/>
          </a:xfrm>
          <a:prstGeom prst="straightConnector1">
            <a:avLst/>
          </a:prstGeom>
          <a:ln>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271" name="TextBox 2270"/>
          <p:cNvSpPr txBox="1"/>
          <p:nvPr/>
        </p:nvSpPr>
        <p:spPr>
          <a:xfrm>
            <a:off x="34899600" y="12115800"/>
            <a:ext cx="906017" cy="923330"/>
          </a:xfrm>
          <a:prstGeom prst="rect">
            <a:avLst/>
          </a:prstGeom>
          <a:noFill/>
        </p:spPr>
        <p:txBody>
          <a:bodyPr wrap="none" rtlCol="0">
            <a:spAutoFit/>
          </a:bodyPr>
          <a:lstStyle/>
          <a:p>
            <a:r>
              <a:rPr lang="en-US" sz="1800" dirty="0" err="1" smtClean="0"/>
              <a:t>Hur</a:t>
            </a:r>
            <a:r>
              <a:rPr lang="en-US" sz="1800" dirty="0" smtClean="0"/>
              <a:t>.</a:t>
            </a:r>
          </a:p>
          <a:p>
            <a:r>
              <a:rPr lang="en-US" sz="1800" dirty="0" smtClean="0"/>
              <a:t>Sandy</a:t>
            </a:r>
          </a:p>
          <a:p>
            <a:r>
              <a:rPr lang="en-US" sz="1800" dirty="0" smtClean="0"/>
              <a:t>Deposit</a:t>
            </a:r>
            <a:endParaRPr lang="en-US" sz="1800" dirty="0"/>
          </a:p>
        </p:txBody>
      </p:sp>
      <p:cxnSp>
        <p:nvCxnSpPr>
          <p:cNvPr id="2272" name="Straight Arrow Connector 2271"/>
          <p:cNvCxnSpPr/>
          <p:nvPr/>
        </p:nvCxnSpPr>
        <p:spPr>
          <a:xfrm flipH="1">
            <a:off x="32717232" y="14859000"/>
            <a:ext cx="224029" cy="2"/>
          </a:xfrm>
          <a:prstGeom prst="straightConnector1">
            <a:avLst/>
          </a:prstGeom>
          <a:ln w="38100">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273" name="Straight Arrow Connector 2272"/>
          <p:cNvCxnSpPr/>
          <p:nvPr/>
        </p:nvCxnSpPr>
        <p:spPr>
          <a:xfrm flipH="1">
            <a:off x="32717232" y="16535400"/>
            <a:ext cx="224029" cy="2"/>
          </a:xfrm>
          <a:prstGeom prst="straightConnector1">
            <a:avLst/>
          </a:prstGeom>
          <a:ln w="38100">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274" name="Rectangle 13"/>
          <p:cNvSpPr>
            <a:spLocks noChangeArrowheads="1"/>
          </p:cNvSpPr>
          <p:nvPr/>
        </p:nvSpPr>
        <p:spPr bwMode="auto">
          <a:xfrm>
            <a:off x="31318200" y="11277600"/>
            <a:ext cx="914400" cy="5539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800" dirty="0" smtClean="0">
                <a:latin typeface="Calibri" panose="020F0502020204030204" pitchFamily="34" charset="0"/>
                <a:cs typeface="Arial" pitchFamily="34" charset="0"/>
              </a:rPr>
              <a:t>AL4 </a:t>
            </a:r>
          </a:p>
          <a:p>
            <a:pPr marL="0" marR="0" lvl="0" indent="0" algn="ctr" defTabSz="914400" rtl="0" eaLnBrk="1" fontAlgn="base" latinLnBrk="0" hangingPunct="1">
              <a:lnSpc>
                <a:spcPct val="100000"/>
              </a:lnSpc>
              <a:spcBef>
                <a:spcPct val="0"/>
              </a:spcBef>
              <a:spcAft>
                <a:spcPct val="0"/>
              </a:spcAft>
              <a:buClrTx/>
              <a:buSzTx/>
              <a:buFontTx/>
              <a:buNone/>
              <a:tabLst/>
            </a:pPr>
            <a:r>
              <a:rPr lang="en-US" sz="1800" dirty="0" smtClean="0">
                <a:latin typeface="Calibri" panose="020F0502020204030204" pitchFamily="34" charset="0"/>
                <a:cs typeface="Arial" pitchFamily="34" charset="0"/>
              </a:rPr>
              <a:t>Photo</a:t>
            </a:r>
            <a:endParaRPr kumimoji="0" lang="en-US" sz="1800" b="0" i="0" u="none" strike="noStrike" cap="none" normalizeH="0" baseline="0" dirty="0" smtClean="0">
              <a:ln>
                <a:noFill/>
              </a:ln>
              <a:effectLst/>
              <a:latin typeface="Calibri" panose="020F0502020204030204" pitchFamily="34" charset="0"/>
              <a:cs typeface="Arial" pitchFamily="34" charset="0"/>
            </a:endParaRPr>
          </a:p>
        </p:txBody>
      </p:sp>
      <p:sp>
        <p:nvSpPr>
          <p:cNvPr id="2275" name="Rectangle 13"/>
          <p:cNvSpPr>
            <a:spLocks noChangeArrowheads="1"/>
          </p:cNvSpPr>
          <p:nvPr/>
        </p:nvSpPr>
        <p:spPr bwMode="auto">
          <a:xfrm>
            <a:off x="32004000" y="11277600"/>
            <a:ext cx="914400" cy="5539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800" dirty="0" smtClean="0">
                <a:latin typeface="Calibri" panose="020F0502020204030204" pitchFamily="34" charset="0"/>
                <a:cs typeface="Arial" pitchFamily="34" charset="0"/>
              </a:rPr>
              <a:t>AL4 </a:t>
            </a:r>
          </a:p>
          <a:p>
            <a:pPr marL="0" marR="0" lvl="0" indent="0" algn="ctr" defTabSz="914400" rtl="0" eaLnBrk="1" fontAlgn="base" latinLnBrk="0" hangingPunct="1">
              <a:lnSpc>
                <a:spcPct val="100000"/>
              </a:lnSpc>
              <a:spcBef>
                <a:spcPct val="0"/>
              </a:spcBef>
              <a:spcAft>
                <a:spcPct val="0"/>
              </a:spcAft>
              <a:buClrTx/>
              <a:buSzTx/>
              <a:buFontTx/>
              <a:buNone/>
              <a:tabLst/>
            </a:pPr>
            <a:r>
              <a:rPr lang="en-US" sz="1800" dirty="0" smtClean="0">
                <a:latin typeface="Calibri" panose="020F0502020204030204" pitchFamily="34" charset="0"/>
                <a:cs typeface="Arial" pitchFamily="34" charset="0"/>
              </a:rPr>
              <a:t>X-ray</a:t>
            </a:r>
            <a:endParaRPr kumimoji="0" lang="en-US" sz="1800" b="0" i="0" u="none" strike="noStrike" cap="none" normalizeH="0" baseline="0" dirty="0" smtClean="0">
              <a:ln>
                <a:noFill/>
              </a:ln>
              <a:effectLst/>
              <a:latin typeface="Calibri" panose="020F0502020204030204" pitchFamily="34" charset="0"/>
              <a:cs typeface="Arial" pitchFamily="34" charset="0"/>
            </a:endParaRPr>
          </a:p>
        </p:txBody>
      </p:sp>
      <p:sp>
        <p:nvSpPr>
          <p:cNvPr id="2276" name="Rectangle 13"/>
          <p:cNvSpPr>
            <a:spLocks noChangeArrowheads="1"/>
          </p:cNvSpPr>
          <p:nvPr/>
        </p:nvSpPr>
        <p:spPr bwMode="auto">
          <a:xfrm>
            <a:off x="33576768" y="11277600"/>
            <a:ext cx="914400" cy="5539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800" dirty="0" smtClean="0">
                <a:latin typeface="Calibri" panose="020F0502020204030204" pitchFamily="34" charset="0"/>
                <a:cs typeface="Arial" pitchFamily="34" charset="0"/>
              </a:rPr>
              <a:t>AL3 </a:t>
            </a:r>
          </a:p>
          <a:p>
            <a:pPr marL="0" marR="0" lvl="0" indent="0" algn="ctr" defTabSz="914400" rtl="0" eaLnBrk="1" fontAlgn="base" latinLnBrk="0" hangingPunct="1">
              <a:lnSpc>
                <a:spcPct val="100000"/>
              </a:lnSpc>
              <a:spcBef>
                <a:spcPct val="0"/>
              </a:spcBef>
              <a:spcAft>
                <a:spcPct val="0"/>
              </a:spcAft>
              <a:buClrTx/>
              <a:buSzTx/>
              <a:buFontTx/>
              <a:buNone/>
              <a:tabLst/>
            </a:pPr>
            <a:r>
              <a:rPr lang="en-US" sz="1800" dirty="0" smtClean="0">
                <a:latin typeface="Calibri" panose="020F0502020204030204" pitchFamily="34" charset="0"/>
                <a:cs typeface="Arial" pitchFamily="34" charset="0"/>
              </a:rPr>
              <a:t>Photo</a:t>
            </a:r>
            <a:endParaRPr kumimoji="0" lang="en-US" sz="1800" b="0" i="0" u="none" strike="noStrike" cap="none" normalizeH="0" baseline="0" dirty="0" smtClean="0">
              <a:ln>
                <a:noFill/>
              </a:ln>
              <a:effectLst/>
              <a:latin typeface="Calibri" panose="020F0502020204030204" pitchFamily="34" charset="0"/>
              <a:cs typeface="Arial" pitchFamily="34" charset="0"/>
            </a:endParaRPr>
          </a:p>
        </p:txBody>
      </p:sp>
      <p:sp>
        <p:nvSpPr>
          <p:cNvPr id="2277" name="Rectangle 13"/>
          <p:cNvSpPr>
            <a:spLocks noChangeArrowheads="1"/>
          </p:cNvSpPr>
          <p:nvPr/>
        </p:nvSpPr>
        <p:spPr bwMode="auto">
          <a:xfrm>
            <a:off x="34213800" y="11277600"/>
            <a:ext cx="914400" cy="5539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800" dirty="0" smtClean="0">
                <a:latin typeface="Calibri" panose="020F0502020204030204" pitchFamily="34" charset="0"/>
                <a:cs typeface="Arial" pitchFamily="34" charset="0"/>
              </a:rPr>
              <a:t>AL3 </a:t>
            </a:r>
          </a:p>
          <a:p>
            <a:pPr marL="0" marR="0" lvl="0" indent="0" algn="ctr" defTabSz="914400" rtl="0" eaLnBrk="1" fontAlgn="base" latinLnBrk="0" hangingPunct="1">
              <a:lnSpc>
                <a:spcPct val="100000"/>
              </a:lnSpc>
              <a:spcBef>
                <a:spcPct val="0"/>
              </a:spcBef>
              <a:spcAft>
                <a:spcPct val="0"/>
              </a:spcAft>
              <a:buClrTx/>
              <a:buSzTx/>
              <a:buFontTx/>
              <a:buNone/>
              <a:tabLst/>
            </a:pPr>
            <a:r>
              <a:rPr lang="en-US" sz="1800" dirty="0" smtClean="0">
                <a:latin typeface="Calibri" panose="020F0502020204030204" pitchFamily="34" charset="0"/>
                <a:cs typeface="Arial" pitchFamily="34" charset="0"/>
              </a:rPr>
              <a:t>X-ray</a:t>
            </a:r>
            <a:endParaRPr kumimoji="0" lang="en-US" sz="1800" b="0" i="0" u="none" strike="noStrike" cap="none" normalizeH="0" baseline="0" dirty="0" smtClean="0">
              <a:ln>
                <a:noFill/>
              </a:ln>
              <a:effectLst/>
              <a:latin typeface="Calibri" panose="020F0502020204030204" pitchFamily="34" charset="0"/>
              <a:cs typeface="Arial" pitchFamily="34" charset="0"/>
            </a:endParaRPr>
          </a:p>
        </p:txBody>
      </p:sp>
      <p:cxnSp>
        <p:nvCxnSpPr>
          <p:cNvPr id="2278" name="Straight Arrow Connector 2277"/>
          <p:cNvCxnSpPr/>
          <p:nvPr/>
        </p:nvCxnSpPr>
        <p:spPr>
          <a:xfrm flipH="1">
            <a:off x="32717232" y="13085064"/>
            <a:ext cx="224029" cy="2"/>
          </a:xfrm>
          <a:prstGeom prst="straightConnector1">
            <a:avLst/>
          </a:prstGeom>
          <a:ln w="38100">
            <a:solidFill>
              <a:srgbClr val="38E509"/>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279" name="Straight Arrow Connector 2278"/>
          <p:cNvCxnSpPr/>
          <p:nvPr/>
        </p:nvCxnSpPr>
        <p:spPr>
          <a:xfrm flipH="1">
            <a:off x="32717232" y="12737592"/>
            <a:ext cx="224029" cy="2"/>
          </a:xfrm>
          <a:prstGeom prst="straightConnector1">
            <a:avLst/>
          </a:prstGeom>
          <a:ln w="38100">
            <a:solidFill>
              <a:srgbClr val="38E509"/>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280" name="Straight Arrow Connector 2279"/>
          <p:cNvCxnSpPr/>
          <p:nvPr/>
        </p:nvCxnSpPr>
        <p:spPr>
          <a:xfrm flipH="1">
            <a:off x="32717232" y="15371064"/>
            <a:ext cx="224029" cy="2"/>
          </a:xfrm>
          <a:prstGeom prst="straightConnector1">
            <a:avLst/>
          </a:prstGeom>
          <a:ln w="38100">
            <a:solidFill>
              <a:srgbClr val="38E509"/>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281" name="Straight Arrow Connector 2280"/>
          <p:cNvCxnSpPr/>
          <p:nvPr/>
        </p:nvCxnSpPr>
        <p:spPr>
          <a:xfrm flipH="1">
            <a:off x="32717232" y="12390120"/>
            <a:ext cx="224029" cy="2"/>
          </a:xfrm>
          <a:prstGeom prst="straightConnector1">
            <a:avLst/>
          </a:prstGeom>
          <a:ln w="38100">
            <a:solidFill>
              <a:srgbClr val="38E509"/>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282" name="Straight Arrow Connector 2281"/>
          <p:cNvCxnSpPr/>
          <p:nvPr/>
        </p:nvCxnSpPr>
        <p:spPr>
          <a:xfrm flipH="1">
            <a:off x="32717232" y="14097000"/>
            <a:ext cx="224029" cy="2"/>
          </a:xfrm>
          <a:prstGeom prst="straightConnector1">
            <a:avLst/>
          </a:prstGeom>
          <a:ln w="38100">
            <a:solidFill>
              <a:srgbClr val="38E509"/>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283" name="Straight Arrow Connector 2282"/>
          <p:cNvCxnSpPr/>
          <p:nvPr/>
        </p:nvCxnSpPr>
        <p:spPr>
          <a:xfrm flipH="1">
            <a:off x="32717232" y="14191488"/>
            <a:ext cx="224029" cy="2"/>
          </a:xfrm>
          <a:prstGeom prst="straightConnector1">
            <a:avLst/>
          </a:prstGeom>
          <a:ln w="38100">
            <a:solidFill>
              <a:srgbClr val="38E509"/>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284" name="TextBox 2283"/>
          <p:cNvSpPr txBox="1"/>
          <p:nvPr/>
        </p:nvSpPr>
        <p:spPr>
          <a:xfrm>
            <a:off x="33756600" y="16840200"/>
            <a:ext cx="5257800" cy="1815882"/>
          </a:xfrm>
          <a:prstGeom prst="rect">
            <a:avLst/>
          </a:prstGeom>
          <a:noFill/>
        </p:spPr>
        <p:txBody>
          <a:bodyPr wrap="square" rtlCol="0">
            <a:spAutoFit/>
          </a:bodyPr>
          <a:lstStyle/>
          <a:p>
            <a:r>
              <a:rPr lang="en-US" sz="2800" dirty="0" smtClean="0"/>
              <a:t>A core from Arbutus Lake showing several inundation deposits (green arrows). The black arrows denote particularly thick deposits.</a:t>
            </a:r>
            <a:endParaRPr lang="en-US" sz="2800" dirty="0"/>
          </a:p>
        </p:txBody>
      </p:sp>
      <p:sp>
        <p:nvSpPr>
          <p:cNvPr id="2694" name="TextBox 2693"/>
          <p:cNvSpPr txBox="1"/>
          <p:nvPr/>
        </p:nvSpPr>
        <p:spPr>
          <a:xfrm>
            <a:off x="3200400" y="17983200"/>
            <a:ext cx="1600200" cy="400110"/>
          </a:xfrm>
          <a:prstGeom prst="rect">
            <a:avLst/>
          </a:prstGeom>
          <a:solidFill>
            <a:schemeClr val="bg1"/>
          </a:solidFill>
          <a:ln>
            <a:solidFill>
              <a:schemeClr val="tx1"/>
            </a:solidFill>
          </a:ln>
        </p:spPr>
        <p:txBody>
          <a:bodyPr wrap="square" rtlCol="0">
            <a:spAutoFit/>
          </a:bodyPr>
          <a:lstStyle/>
          <a:p>
            <a:pPr algn="ctr"/>
            <a:r>
              <a:rPr lang="en-US" sz="2000" dirty="0" smtClean="0"/>
              <a:t>Wolfe’s Pond</a:t>
            </a:r>
            <a:endParaRPr lang="en-US" sz="2000" dirty="0"/>
          </a:p>
        </p:txBody>
      </p:sp>
      <p:sp>
        <p:nvSpPr>
          <p:cNvPr id="2285" name="TextBox 2284"/>
          <p:cNvSpPr txBox="1"/>
          <p:nvPr/>
        </p:nvSpPr>
        <p:spPr>
          <a:xfrm>
            <a:off x="5181600" y="16611600"/>
            <a:ext cx="1600200" cy="400110"/>
          </a:xfrm>
          <a:prstGeom prst="rect">
            <a:avLst/>
          </a:prstGeom>
          <a:solidFill>
            <a:schemeClr val="bg1"/>
          </a:solidFill>
          <a:ln>
            <a:solidFill>
              <a:schemeClr val="tx1"/>
            </a:solidFill>
          </a:ln>
        </p:spPr>
        <p:txBody>
          <a:bodyPr wrap="square" rtlCol="0">
            <a:spAutoFit/>
          </a:bodyPr>
          <a:lstStyle/>
          <a:p>
            <a:pPr algn="ctr"/>
            <a:r>
              <a:rPr lang="en-US" sz="2000" dirty="0" smtClean="0"/>
              <a:t>Arbutus Lake</a:t>
            </a:r>
            <a:endParaRPr lang="en-US" sz="2000" dirty="0"/>
          </a:p>
        </p:txBody>
      </p:sp>
      <p:sp>
        <p:nvSpPr>
          <p:cNvPr id="2286" name="TextBox 2285"/>
          <p:cNvSpPr txBox="1"/>
          <p:nvPr/>
        </p:nvSpPr>
        <p:spPr>
          <a:xfrm>
            <a:off x="7086600" y="16078200"/>
            <a:ext cx="1600200" cy="400110"/>
          </a:xfrm>
          <a:prstGeom prst="rect">
            <a:avLst/>
          </a:prstGeom>
          <a:solidFill>
            <a:schemeClr val="bg1"/>
          </a:solidFill>
          <a:ln>
            <a:solidFill>
              <a:schemeClr val="tx1"/>
            </a:solidFill>
          </a:ln>
        </p:spPr>
        <p:txBody>
          <a:bodyPr wrap="square" rtlCol="0">
            <a:spAutoFit/>
          </a:bodyPr>
          <a:lstStyle/>
          <a:p>
            <a:pPr algn="ctr"/>
            <a:r>
              <a:rPr lang="en-US" sz="2000" dirty="0" smtClean="0"/>
              <a:t>Seguine Pond</a:t>
            </a:r>
            <a:endParaRPr lang="en-US" sz="2000" dirty="0"/>
          </a:p>
        </p:txBody>
      </p:sp>
      <p:grpSp>
        <p:nvGrpSpPr>
          <p:cNvPr id="2710" name="Group 2709"/>
          <p:cNvGrpSpPr/>
          <p:nvPr/>
        </p:nvGrpSpPr>
        <p:grpSpPr>
          <a:xfrm>
            <a:off x="12995064" y="20726400"/>
            <a:ext cx="11025414" cy="5623081"/>
            <a:chOff x="12995064" y="21564601"/>
            <a:chExt cx="11025414" cy="5623081"/>
          </a:xfrm>
        </p:grpSpPr>
        <p:grpSp>
          <p:nvGrpSpPr>
            <p:cNvPr id="2704" name="Group 2703"/>
            <p:cNvGrpSpPr/>
            <p:nvPr/>
          </p:nvGrpSpPr>
          <p:grpSpPr>
            <a:xfrm>
              <a:off x="13714417" y="22174200"/>
              <a:ext cx="2439820" cy="246221"/>
              <a:chOff x="13714417" y="21988675"/>
              <a:chExt cx="2439820" cy="246221"/>
            </a:xfrm>
          </p:grpSpPr>
          <p:sp>
            <p:nvSpPr>
              <p:cNvPr id="1025" name="Rectangle 408"/>
              <p:cNvSpPr>
                <a:spLocks noChangeArrowheads="1"/>
              </p:cNvSpPr>
              <p:nvPr/>
            </p:nvSpPr>
            <p:spPr bwMode="auto">
              <a:xfrm>
                <a:off x="13714417" y="21988675"/>
                <a:ext cx="104196"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i="0" u="none" strike="noStrike" kern="0" cap="none" spc="0" normalizeH="0" baseline="0" noProof="0" dirty="0" smtClean="0">
                    <a:ln>
                      <a:noFill/>
                    </a:ln>
                    <a:effectLst/>
                    <a:uLnTx/>
                    <a:uFillTx/>
                    <a:latin typeface="Calibri"/>
                    <a:cs typeface="Arial" pitchFamily="34" charset="0"/>
                  </a:rPr>
                  <a:t>0</a:t>
                </a:r>
              </a:p>
            </p:txBody>
          </p:sp>
          <p:sp>
            <p:nvSpPr>
              <p:cNvPr id="1026" name="Rectangle 410"/>
              <p:cNvSpPr>
                <a:spLocks noChangeArrowheads="1"/>
              </p:cNvSpPr>
              <p:nvPr/>
            </p:nvSpPr>
            <p:spPr bwMode="auto">
              <a:xfrm>
                <a:off x="14212688" y="21988675"/>
                <a:ext cx="208390"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i="0" u="none" strike="noStrike" kern="0" cap="none" spc="0" normalizeH="0" baseline="0" noProof="0" smtClean="0">
                    <a:ln>
                      <a:noFill/>
                    </a:ln>
                    <a:effectLst/>
                    <a:uLnTx/>
                    <a:uFillTx/>
                    <a:latin typeface="Calibri"/>
                    <a:cs typeface="Arial" pitchFamily="34" charset="0"/>
                  </a:rPr>
                  <a:t>25</a:t>
                </a:r>
              </a:p>
            </p:txBody>
          </p:sp>
          <p:sp>
            <p:nvSpPr>
              <p:cNvPr id="1027" name="Rectangle 412"/>
              <p:cNvSpPr>
                <a:spLocks noChangeArrowheads="1"/>
              </p:cNvSpPr>
              <p:nvPr/>
            </p:nvSpPr>
            <p:spPr bwMode="auto">
              <a:xfrm>
                <a:off x="14770848" y="21988675"/>
                <a:ext cx="208390"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i="0" u="none" strike="noStrike" kern="0" cap="none" spc="0" normalizeH="0" baseline="0" noProof="0" dirty="0" smtClean="0">
                    <a:ln>
                      <a:noFill/>
                    </a:ln>
                    <a:effectLst/>
                    <a:uLnTx/>
                    <a:uFillTx/>
                    <a:latin typeface="Calibri"/>
                    <a:cs typeface="Arial" pitchFamily="34" charset="0"/>
                  </a:rPr>
                  <a:t>50</a:t>
                </a:r>
              </a:p>
            </p:txBody>
          </p:sp>
          <p:sp>
            <p:nvSpPr>
              <p:cNvPr id="1028" name="Rectangle 414"/>
              <p:cNvSpPr>
                <a:spLocks noChangeArrowheads="1"/>
              </p:cNvSpPr>
              <p:nvPr/>
            </p:nvSpPr>
            <p:spPr bwMode="auto">
              <a:xfrm>
                <a:off x="15331404" y="21988675"/>
                <a:ext cx="208390"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i="0" u="none" strike="noStrike" kern="0" cap="none" spc="0" normalizeH="0" baseline="0" noProof="0" smtClean="0">
                    <a:ln>
                      <a:noFill/>
                    </a:ln>
                    <a:effectLst/>
                    <a:uLnTx/>
                    <a:uFillTx/>
                    <a:latin typeface="Calibri"/>
                    <a:cs typeface="Arial" pitchFamily="34" charset="0"/>
                  </a:rPr>
                  <a:t>75</a:t>
                </a:r>
              </a:p>
            </p:txBody>
          </p:sp>
          <p:sp>
            <p:nvSpPr>
              <p:cNvPr id="1029" name="Rectangle 416"/>
              <p:cNvSpPr>
                <a:spLocks noChangeArrowheads="1"/>
              </p:cNvSpPr>
              <p:nvPr/>
            </p:nvSpPr>
            <p:spPr bwMode="auto">
              <a:xfrm>
                <a:off x="15841651" y="21988675"/>
                <a:ext cx="312586"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i="0" u="none" strike="noStrike" kern="0" cap="none" spc="0" normalizeH="0" baseline="0" noProof="0" dirty="0" smtClean="0">
                    <a:ln>
                      <a:noFill/>
                    </a:ln>
                    <a:effectLst/>
                    <a:uLnTx/>
                    <a:uFillTx/>
                    <a:latin typeface="Calibri"/>
                    <a:cs typeface="Arial" pitchFamily="34" charset="0"/>
                  </a:rPr>
                  <a:t>100</a:t>
                </a:r>
              </a:p>
            </p:txBody>
          </p:sp>
        </p:grpSp>
        <p:grpSp>
          <p:nvGrpSpPr>
            <p:cNvPr id="2709" name="Group 2708"/>
            <p:cNvGrpSpPr/>
            <p:nvPr/>
          </p:nvGrpSpPr>
          <p:grpSpPr>
            <a:xfrm>
              <a:off x="13350240" y="22466714"/>
              <a:ext cx="226520" cy="4210160"/>
              <a:chOff x="13390046" y="22466714"/>
              <a:chExt cx="226520" cy="4210160"/>
            </a:xfrm>
          </p:grpSpPr>
          <p:sp>
            <p:nvSpPr>
              <p:cNvPr id="1031" name="Rectangle 418"/>
              <p:cNvSpPr>
                <a:spLocks noChangeArrowheads="1"/>
              </p:cNvSpPr>
              <p:nvPr/>
            </p:nvSpPr>
            <p:spPr bwMode="auto">
              <a:xfrm>
                <a:off x="13512370" y="22466714"/>
                <a:ext cx="104196"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i="0" u="none" strike="noStrike" kern="0" cap="none" spc="0" normalizeH="0" baseline="0" noProof="0" dirty="0" smtClean="0">
                    <a:ln>
                      <a:noFill/>
                    </a:ln>
                    <a:effectLst/>
                    <a:uLnTx/>
                    <a:uFillTx/>
                    <a:latin typeface="Calibri"/>
                    <a:cs typeface="Arial" pitchFamily="34" charset="0"/>
                  </a:rPr>
                  <a:t>0</a:t>
                </a:r>
              </a:p>
            </p:txBody>
          </p:sp>
          <p:sp>
            <p:nvSpPr>
              <p:cNvPr id="1038" name="Rectangle 420"/>
              <p:cNvSpPr>
                <a:spLocks noChangeArrowheads="1"/>
              </p:cNvSpPr>
              <p:nvPr/>
            </p:nvSpPr>
            <p:spPr bwMode="auto">
              <a:xfrm>
                <a:off x="13497845" y="23448261"/>
                <a:ext cx="104196"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i="0" u="none" strike="noStrike" kern="0" cap="none" spc="0" normalizeH="0" baseline="0" noProof="0" smtClean="0">
                    <a:ln>
                      <a:noFill/>
                    </a:ln>
                    <a:effectLst/>
                    <a:uLnTx/>
                    <a:uFillTx/>
                    <a:latin typeface="Calibri"/>
                    <a:cs typeface="Arial" pitchFamily="34" charset="0"/>
                  </a:rPr>
                  <a:t>5</a:t>
                </a:r>
              </a:p>
            </p:txBody>
          </p:sp>
          <p:sp>
            <p:nvSpPr>
              <p:cNvPr id="1039" name="Rectangle 422"/>
              <p:cNvSpPr>
                <a:spLocks noChangeArrowheads="1"/>
              </p:cNvSpPr>
              <p:nvPr/>
            </p:nvSpPr>
            <p:spPr bwMode="auto">
              <a:xfrm>
                <a:off x="13390046" y="24441423"/>
                <a:ext cx="208390"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i="0" u="none" strike="noStrike" kern="0" cap="none" spc="0" normalizeH="0" baseline="0" noProof="0" smtClean="0">
                    <a:ln>
                      <a:noFill/>
                    </a:ln>
                    <a:effectLst/>
                    <a:uLnTx/>
                    <a:uFillTx/>
                    <a:latin typeface="Calibri"/>
                    <a:cs typeface="Arial" pitchFamily="34" charset="0"/>
                  </a:rPr>
                  <a:t>10</a:t>
                </a:r>
              </a:p>
            </p:txBody>
          </p:sp>
          <p:sp>
            <p:nvSpPr>
              <p:cNvPr id="1040" name="Rectangle 424"/>
              <p:cNvSpPr>
                <a:spLocks noChangeArrowheads="1"/>
              </p:cNvSpPr>
              <p:nvPr/>
            </p:nvSpPr>
            <p:spPr bwMode="auto">
              <a:xfrm>
                <a:off x="13390046" y="25437491"/>
                <a:ext cx="208390"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i="0" u="none" strike="noStrike" kern="0" cap="none" spc="0" normalizeH="0" baseline="0" noProof="0" smtClean="0">
                    <a:ln>
                      <a:noFill/>
                    </a:ln>
                    <a:effectLst/>
                    <a:uLnTx/>
                    <a:uFillTx/>
                    <a:latin typeface="Calibri"/>
                    <a:cs typeface="Arial" pitchFamily="34" charset="0"/>
                  </a:rPr>
                  <a:t>15</a:t>
                </a:r>
              </a:p>
            </p:txBody>
          </p:sp>
          <p:sp>
            <p:nvSpPr>
              <p:cNvPr id="1041" name="Rectangle 426"/>
              <p:cNvSpPr>
                <a:spLocks noChangeArrowheads="1"/>
              </p:cNvSpPr>
              <p:nvPr/>
            </p:nvSpPr>
            <p:spPr bwMode="auto">
              <a:xfrm>
                <a:off x="13390046" y="26430653"/>
                <a:ext cx="208390"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i="0" u="none" strike="noStrike" kern="0" cap="none" spc="0" normalizeH="0" baseline="0" noProof="0" dirty="0" smtClean="0">
                    <a:ln>
                      <a:noFill/>
                    </a:ln>
                    <a:effectLst/>
                    <a:uLnTx/>
                    <a:uFillTx/>
                    <a:latin typeface="Calibri"/>
                    <a:cs typeface="Arial" pitchFamily="34" charset="0"/>
                  </a:rPr>
                  <a:t>20</a:t>
                </a:r>
              </a:p>
            </p:txBody>
          </p:sp>
        </p:grpSp>
        <p:sp>
          <p:nvSpPr>
            <p:cNvPr id="1043" name="Freeform 429"/>
            <p:cNvSpPr>
              <a:spLocks/>
            </p:cNvSpPr>
            <p:nvPr/>
          </p:nvSpPr>
          <p:spPr bwMode="auto">
            <a:xfrm>
              <a:off x="13759933" y="23088167"/>
              <a:ext cx="2093696" cy="3963939"/>
            </a:xfrm>
            <a:custGeom>
              <a:avLst/>
              <a:gdLst/>
              <a:ahLst/>
              <a:cxnLst>
                <a:cxn ang="0">
                  <a:pos x="0" y="0"/>
                </a:cxn>
                <a:cxn ang="0">
                  <a:pos x="254" y="0"/>
                </a:cxn>
                <a:cxn ang="0">
                  <a:pos x="571" y="69"/>
                </a:cxn>
                <a:cxn ang="0">
                  <a:pos x="874" y="134"/>
                </a:cxn>
                <a:cxn ang="0">
                  <a:pos x="864" y="203"/>
                </a:cxn>
                <a:cxn ang="0">
                  <a:pos x="869" y="273"/>
                </a:cxn>
                <a:cxn ang="0">
                  <a:pos x="864" y="342"/>
                </a:cxn>
                <a:cxn ang="0">
                  <a:pos x="849" y="407"/>
                </a:cxn>
                <a:cxn ang="0">
                  <a:pos x="869" y="476"/>
                </a:cxn>
                <a:cxn ang="0">
                  <a:pos x="795" y="546"/>
                </a:cxn>
                <a:cxn ang="0">
                  <a:pos x="869" y="615"/>
                </a:cxn>
                <a:cxn ang="0">
                  <a:pos x="874" y="685"/>
                </a:cxn>
                <a:cxn ang="0">
                  <a:pos x="864" y="749"/>
                </a:cxn>
                <a:cxn ang="0">
                  <a:pos x="859" y="819"/>
                </a:cxn>
                <a:cxn ang="0">
                  <a:pos x="839" y="888"/>
                </a:cxn>
                <a:cxn ang="0">
                  <a:pos x="730" y="958"/>
                </a:cxn>
                <a:cxn ang="0">
                  <a:pos x="725" y="1022"/>
                </a:cxn>
                <a:cxn ang="0">
                  <a:pos x="472" y="1161"/>
                </a:cxn>
                <a:cxn ang="0">
                  <a:pos x="452" y="1231"/>
                </a:cxn>
                <a:cxn ang="0">
                  <a:pos x="308" y="1295"/>
                </a:cxn>
                <a:cxn ang="0">
                  <a:pos x="303" y="1365"/>
                </a:cxn>
                <a:cxn ang="0">
                  <a:pos x="0" y="1365"/>
                </a:cxn>
                <a:cxn ang="0">
                  <a:pos x="0" y="0"/>
                </a:cxn>
              </a:cxnLst>
              <a:rect l="0" t="0" r="r" b="b"/>
              <a:pathLst>
                <a:path w="874" h="1365">
                  <a:moveTo>
                    <a:pt x="0" y="0"/>
                  </a:moveTo>
                  <a:lnTo>
                    <a:pt x="254" y="0"/>
                  </a:lnTo>
                  <a:lnTo>
                    <a:pt x="571" y="69"/>
                  </a:lnTo>
                  <a:lnTo>
                    <a:pt x="874" y="134"/>
                  </a:lnTo>
                  <a:lnTo>
                    <a:pt x="864" y="203"/>
                  </a:lnTo>
                  <a:lnTo>
                    <a:pt x="869" y="273"/>
                  </a:lnTo>
                  <a:lnTo>
                    <a:pt x="864" y="342"/>
                  </a:lnTo>
                  <a:lnTo>
                    <a:pt x="849" y="407"/>
                  </a:lnTo>
                  <a:lnTo>
                    <a:pt x="869" y="476"/>
                  </a:lnTo>
                  <a:lnTo>
                    <a:pt x="795" y="546"/>
                  </a:lnTo>
                  <a:lnTo>
                    <a:pt x="869" y="615"/>
                  </a:lnTo>
                  <a:lnTo>
                    <a:pt x="874" y="685"/>
                  </a:lnTo>
                  <a:lnTo>
                    <a:pt x="864" y="749"/>
                  </a:lnTo>
                  <a:lnTo>
                    <a:pt x="859" y="819"/>
                  </a:lnTo>
                  <a:lnTo>
                    <a:pt x="839" y="888"/>
                  </a:lnTo>
                  <a:lnTo>
                    <a:pt x="730" y="958"/>
                  </a:lnTo>
                  <a:lnTo>
                    <a:pt x="725" y="1022"/>
                  </a:lnTo>
                  <a:lnTo>
                    <a:pt x="472" y="1161"/>
                  </a:lnTo>
                  <a:lnTo>
                    <a:pt x="452" y="1231"/>
                  </a:lnTo>
                  <a:lnTo>
                    <a:pt x="308" y="1295"/>
                  </a:lnTo>
                  <a:lnTo>
                    <a:pt x="303" y="1365"/>
                  </a:lnTo>
                  <a:lnTo>
                    <a:pt x="0" y="1365"/>
                  </a:lnTo>
                  <a:lnTo>
                    <a:pt x="0" y="0"/>
                  </a:lnTo>
                  <a:close/>
                </a:path>
              </a:pathLst>
            </a:custGeom>
            <a:solidFill>
              <a:srgbClr val="808080"/>
            </a:solidFill>
            <a:ln w="12700" cmpd="sng">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i="0" u="none" strike="noStrike" kern="0" cap="none" spc="0" normalizeH="0" baseline="0" noProof="0">
                <a:ln>
                  <a:noFill/>
                </a:ln>
                <a:effectLst/>
                <a:uLnTx/>
                <a:uFillTx/>
                <a:latin typeface="Calibri"/>
              </a:endParaRPr>
            </a:p>
          </p:txBody>
        </p:sp>
        <p:sp>
          <p:nvSpPr>
            <p:cNvPr id="1044" name="Freeform 430"/>
            <p:cNvSpPr>
              <a:spLocks/>
            </p:cNvSpPr>
            <p:nvPr/>
          </p:nvSpPr>
          <p:spPr bwMode="auto">
            <a:xfrm>
              <a:off x="13759933" y="23088167"/>
              <a:ext cx="1988293" cy="3963939"/>
            </a:xfrm>
            <a:custGeom>
              <a:avLst/>
              <a:gdLst/>
              <a:ahLst/>
              <a:cxnLst>
                <a:cxn ang="0">
                  <a:pos x="0" y="0"/>
                </a:cxn>
                <a:cxn ang="0">
                  <a:pos x="115" y="0"/>
                </a:cxn>
                <a:cxn ang="0">
                  <a:pos x="452" y="69"/>
                </a:cxn>
                <a:cxn ang="0">
                  <a:pos x="805" y="134"/>
                </a:cxn>
                <a:cxn ang="0">
                  <a:pos x="790" y="203"/>
                </a:cxn>
                <a:cxn ang="0">
                  <a:pos x="815" y="273"/>
                </a:cxn>
                <a:cxn ang="0">
                  <a:pos x="830" y="342"/>
                </a:cxn>
                <a:cxn ang="0">
                  <a:pos x="810" y="407"/>
                </a:cxn>
                <a:cxn ang="0">
                  <a:pos x="820" y="476"/>
                </a:cxn>
                <a:cxn ang="0">
                  <a:pos x="735" y="546"/>
                </a:cxn>
                <a:cxn ang="0">
                  <a:pos x="805" y="615"/>
                </a:cxn>
                <a:cxn ang="0">
                  <a:pos x="820" y="685"/>
                </a:cxn>
                <a:cxn ang="0">
                  <a:pos x="795" y="749"/>
                </a:cxn>
                <a:cxn ang="0">
                  <a:pos x="815" y="819"/>
                </a:cxn>
                <a:cxn ang="0">
                  <a:pos x="750" y="888"/>
                </a:cxn>
                <a:cxn ang="0">
                  <a:pos x="646" y="958"/>
                </a:cxn>
                <a:cxn ang="0">
                  <a:pos x="641" y="1022"/>
                </a:cxn>
                <a:cxn ang="0">
                  <a:pos x="273" y="1161"/>
                </a:cxn>
                <a:cxn ang="0">
                  <a:pos x="303" y="1231"/>
                </a:cxn>
                <a:cxn ang="0">
                  <a:pos x="184" y="1295"/>
                </a:cxn>
                <a:cxn ang="0">
                  <a:pos x="139" y="1365"/>
                </a:cxn>
                <a:cxn ang="0">
                  <a:pos x="0" y="1365"/>
                </a:cxn>
                <a:cxn ang="0">
                  <a:pos x="0" y="0"/>
                </a:cxn>
              </a:cxnLst>
              <a:rect l="0" t="0" r="r" b="b"/>
              <a:pathLst>
                <a:path w="830" h="1365">
                  <a:moveTo>
                    <a:pt x="0" y="0"/>
                  </a:moveTo>
                  <a:lnTo>
                    <a:pt x="115" y="0"/>
                  </a:lnTo>
                  <a:lnTo>
                    <a:pt x="452" y="69"/>
                  </a:lnTo>
                  <a:lnTo>
                    <a:pt x="805" y="134"/>
                  </a:lnTo>
                  <a:lnTo>
                    <a:pt x="790" y="203"/>
                  </a:lnTo>
                  <a:lnTo>
                    <a:pt x="815" y="273"/>
                  </a:lnTo>
                  <a:lnTo>
                    <a:pt x="830" y="342"/>
                  </a:lnTo>
                  <a:lnTo>
                    <a:pt x="810" y="407"/>
                  </a:lnTo>
                  <a:lnTo>
                    <a:pt x="820" y="476"/>
                  </a:lnTo>
                  <a:lnTo>
                    <a:pt x="735" y="546"/>
                  </a:lnTo>
                  <a:lnTo>
                    <a:pt x="805" y="615"/>
                  </a:lnTo>
                  <a:lnTo>
                    <a:pt x="820" y="685"/>
                  </a:lnTo>
                  <a:lnTo>
                    <a:pt x="795" y="749"/>
                  </a:lnTo>
                  <a:lnTo>
                    <a:pt x="815" y="819"/>
                  </a:lnTo>
                  <a:lnTo>
                    <a:pt x="750" y="888"/>
                  </a:lnTo>
                  <a:lnTo>
                    <a:pt x="646" y="958"/>
                  </a:lnTo>
                  <a:lnTo>
                    <a:pt x="641" y="1022"/>
                  </a:lnTo>
                  <a:lnTo>
                    <a:pt x="273" y="1161"/>
                  </a:lnTo>
                  <a:lnTo>
                    <a:pt x="303" y="1231"/>
                  </a:lnTo>
                  <a:lnTo>
                    <a:pt x="184" y="1295"/>
                  </a:lnTo>
                  <a:lnTo>
                    <a:pt x="139" y="1365"/>
                  </a:lnTo>
                  <a:lnTo>
                    <a:pt x="0" y="1365"/>
                  </a:lnTo>
                  <a:lnTo>
                    <a:pt x="0" y="0"/>
                  </a:lnTo>
                  <a:close/>
                </a:path>
              </a:pathLst>
            </a:custGeom>
            <a:solidFill>
              <a:srgbClr val="FF0080"/>
            </a:solidFill>
            <a:ln w="12700" cmpd="sng">
              <a:solidFill>
                <a:sysClr val="windowText" lastClr="00000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i="0" u="none" strike="noStrike" kern="0" cap="none" spc="0" normalizeH="0" baseline="0" noProof="0">
                <a:ln>
                  <a:noFill/>
                </a:ln>
                <a:effectLst/>
                <a:uLnTx/>
                <a:uFillTx/>
                <a:latin typeface="Calibri"/>
              </a:endParaRPr>
            </a:p>
          </p:txBody>
        </p:sp>
        <p:sp>
          <p:nvSpPr>
            <p:cNvPr id="1045" name="Freeform 431"/>
            <p:cNvSpPr>
              <a:spLocks/>
            </p:cNvSpPr>
            <p:nvPr/>
          </p:nvSpPr>
          <p:spPr bwMode="auto">
            <a:xfrm>
              <a:off x="13759933" y="23088167"/>
              <a:ext cx="1988293" cy="3963939"/>
            </a:xfrm>
            <a:custGeom>
              <a:avLst/>
              <a:gdLst/>
              <a:ahLst/>
              <a:cxnLst>
                <a:cxn ang="0">
                  <a:pos x="0" y="0"/>
                </a:cxn>
                <a:cxn ang="0">
                  <a:pos x="115" y="0"/>
                </a:cxn>
                <a:cxn ang="0">
                  <a:pos x="452" y="69"/>
                </a:cxn>
                <a:cxn ang="0">
                  <a:pos x="805" y="134"/>
                </a:cxn>
                <a:cxn ang="0">
                  <a:pos x="790" y="203"/>
                </a:cxn>
                <a:cxn ang="0">
                  <a:pos x="815" y="273"/>
                </a:cxn>
                <a:cxn ang="0">
                  <a:pos x="830" y="342"/>
                </a:cxn>
                <a:cxn ang="0">
                  <a:pos x="810" y="407"/>
                </a:cxn>
                <a:cxn ang="0">
                  <a:pos x="820" y="476"/>
                </a:cxn>
                <a:cxn ang="0">
                  <a:pos x="735" y="546"/>
                </a:cxn>
                <a:cxn ang="0">
                  <a:pos x="805" y="615"/>
                </a:cxn>
                <a:cxn ang="0">
                  <a:pos x="820" y="685"/>
                </a:cxn>
                <a:cxn ang="0">
                  <a:pos x="795" y="749"/>
                </a:cxn>
                <a:cxn ang="0">
                  <a:pos x="815" y="819"/>
                </a:cxn>
                <a:cxn ang="0">
                  <a:pos x="750" y="888"/>
                </a:cxn>
                <a:cxn ang="0">
                  <a:pos x="646" y="958"/>
                </a:cxn>
                <a:cxn ang="0">
                  <a:pos x="641" y="1022"/>
                </a:cxn>
                <a:cxn ang="0">
                  <a:pos x="273" y="1161"/>
                </a:cxn>
                <a:cxn ang="0">
                  <a:pos x="303" y="1231"/>
                </a:cxn>
                <a:cxn ang="0">
                  <a:pos x="184" y="1295"/>
                </a:cxn>
                <a:cxn ang="0">
                  <a:pos x="139" y="1365"/>
                </a:cxn>
                <a:cxn ang="0">
                  <a:pos x="0" y="1365"/>
                </a:cxn>
                <a:cxn ang="0">
                  <a:pos x="0" y="0"/>
                </a:cxn>
              </a:cxnLst>
              <a:rect l="0" t="0" r="r" b="b"/>
              <a:pathLst>
                <a:path w="830" h="1365">
                  <a:moveTo>
                    <a:pt x="0" y="0"/>
                  </a:moveTo>
                  <a:lnTo>
                    <a:pt x="115" y="0"/>
                  </a:lnTo>
                  <a:lnTo>
                    <a:pt x="452" y="69"/>
                  </a:lnTo>
                  <a:lnTo>
                    <a:pt x="805" y="134"/>
                  </a:lnTo>
                  <a:lnTo>
                    <a:pt x="790" y="203"/>
                  </a:lnTo>
                  <a:lnTo>
                    <a:pt x="815" y="273"/>
                  </a:lnTo>
                  <a:lnTo>
                    <a:pt x="830" y="342"/>
                  </a:lnTo>
                  <a:lnTo>
                    <a:pt x="810" y="407"/>
                  </a:lnTo>
                  <a:lnTo>
                    <a:pt x="820" y="476"/>
                  </a:lnTo>
                  <a:lnTo>
                    <a:pt x="735" y="546"/>
                  </a:lnTo>
                  <a:lnTo>
                    <a:pt x="805" y="615"/>
                  </a:lnTo>
                  <a:lnTo>
                    <a:pt x="820" y="685"/>
                  </a:lnTo>
                  <a:lnTo>
                    <a:pt x="795" y="749"/>
                  </a:lnTo>
                  <a:lnTo>
                    <a:pt x="815" y="819"/>
                  </a:lnTo>
                  <a:lnTo>
                    <a:pt x="750" y="888"/>
                  </a:lnTo>
                  <a:lnTo>
                    <a:pt x="646" y="958"/>
                  </a:lnTo>
                  <a:lnTo>
                    <a:pt x="641" y="1022"/>
                  </a:lnTo>
                  <a:lnTo>
                    <a:pt x="273" y="1161"/>
                  </a:lnTo>
                  <a:lnTo>
                    <a:pt x="303" y="1231"/>
                  </a:lnTo>
                  <a:lnTo>
                    <a:pt x="184" y="1295"/>
                  </a:lnTo>
                  <a:lnTo>
                    <a:pt x="139" y="1365"/>
                  </a:lnTo>
                  <a:lnTo>
                    <a:pt x="0" y="1365"/>
                  </a:lnTo>
                  <a:lnTo>
                    <a:pt x="0" y="0"/>
                  </a:lnTo>
                </a:path>
              </a:pathLst>
            </a:custGeom>
            <a:noFill/>
            <a:ln w="12700" cmpd="sng">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i="0" u="none" strike="noStrike" kern="0" cap="none" spc="0" normalizeH="0" baseline="0" noProof="0">
                <a:ln>
                  <a:noFill/>
                </a:ln>
                <a:effectLst/>
                <a:uLnTx/>
                <a:uFillTx/>
                <a:latin typeface="Calibri"/>
              </a:endParaRPr>
            </a:p>
          </p:txBody>
        </p:sp>
        <p:grpSp>
          <p:nvGrpSpPr>
            <p:cNvPr id="2697" name="Group 2696"/>
            <p:cNvGrpSpPr/>
            <p:nvPr/>
          </p:nvGrpSpPr>
          <p:grpSpPr>
            <a:xfrm>
              <a:off x="13990320" y="23044608"/>
              <a:ext cx="1813390" cy="4065577"/>
              <a:chOff x="13999486" y="23044608"/>
              <a:chExt cx="1813390" cy="4065577"/>
            </a:xfrm>
          </p:grpSpPr>
          <p:sp>
            <p:nvSpPr>
              <p:cNvPr id="1046" name="Oval 433"/>
              <p:cNvSpPr>
                <a:spLocks noChangeArrowheads="1"/>
              </p:cNvSpPr>
              <p:nvPr/>
            </p:nvSpPr>
            <p:spPr bwMode="auto">
              <a:xfrm>
                <a:off x="13999486" y="23044608"/>
                <a:ext cx="100584" cy="101640"/>
              </a:xfrm>
              <a:prstGeom prst="ellipse">
                <a:avLst/>
              </a:prstGeom>
              <a:solidFill>
                <a:srgbClr val="000000"/>
              </a:solidFill>
              <a:ln w="12700" cmpd="sng">
                <a:solidFill>
                  <a:sysClr val="windowText" lastClr="00000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i="0" u="none" strike="noStrike" kern="0" cap="none" spc="0" normalizeH="0" baseline="0" noProof="0">
                  <a:ln>
                    <a:noFill/>
                  </a:ln>
                  <a:effectLst/>
                  <a:uLnTx/>
                  <a:uFillTx/>
                  <a:latin typeface="Calibri"/>
                </a:endParaRPr>
              </a:p>
            </p:txBody>
          </p:sp>
          <p:sp>
            <p:nvSpPr>
              <p:cNvPr id="1047" name="Oval 434"/>
              <p:cNvSpPr>
                <a:spLocks noChangeArrowheads="1"/>
              </p:cNvSpPr>
              <p:nvPr/>
            </p:nvSpPr>
            <p:spPr bwMode="auto">
              <a:xfrm>
                <a:off x="14806780" y="23244982"/>
                <a:ext cx="100584" cy="101640"/>
              </a:xfrm>
              <a:prstGeom prst="ellipse">
                <a:avLst/>
              </a:prstGeom>
              <a:solidFill>
                <a:srgbClr val="000000"/>
              </a:solidFill>
              <a:ln w="12700" cmpd="sng">
                <a:solidFill>
                  <a:sysClr val="windowText" lastClr="00000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i="0" u="none" strike="noStrike" kern="0" cap="none" spc="0" normalizeH="0" baseline="0" noProof="0">
                  <a:ln>
                    <a:noFill/>
                  </a:ln>
                  <a:effectLst/>
                  <a:uLnTx/>
                  <a:uFillTx/>
                  <a:latin typeface="Calibri"/>
                </a:endParaRPr>
              </a:p>
            </p:txBody>
          </p:sp>
          <p:sp>
            <p:nvSpPr>
              <p:cNvPr id="1048" name="Oval 435"/>
              <p:cNvSpPr>
                <a:spLocks noChangeArrowheads="1"/>
              </p:cNvSpPr>
              <p:nvPr/>
            </p:nvSpPr>
            <p:spPr bwMode="auto">
              <a:xfrm>
                <a:off x="15652404" y="23433742"/>
                <a:ext cx="100584" cy="101640"/>
              </a:xfrm>
              <a:prstGeom prst="ellipse">
                <a:avLst/>
              </a:prstGeom>
              <a:solidFill>
                <a:srgbClr val="000000"/>
              </a:solidFill>
              <a:ln w="12700" cmpd="sng">
                <a:solidFill>
                  <a:sysClr val="windowText" lastClr="00000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i="0" u="none" strike="noStrike" kern="0" cap="none" spc="0" normalizeH="0" baseline="0" noProof="0">
                  <a:ln>
                    <a:noFill/>
                  </a:ln>
                  <a:effectLst/>
                  <a:uLnTx/>
                  <a:uFillTx/>
                  <a:latin typeface="Calibri"/>
                </a:endParaRPr>
              </a:p>
            </p:txBody>
          </p:sp>
          <p:sp>
            <p:nvSpPr>
              <p:cNvPr id="1049" name="Oval 436"/>
              <p:cNvSpPr>
                <a:spLocks noChangeArrowheads="1"/>
              </p:cNvSpPr>
              <p:nvPr/>
            </p:nvSpPr>
            <p:spPr bwMode="auto">
              <a:xfrm>
                <a:off x="15616471" y="23634116"/>
                <a:ext cx="100584" cy="101640"/>
              </a:xfrm>
              <a:prstGeom prst="ellipse">
                <a:avLst/>
              </a:prstGeom>
              <a:solidFill>
                <a:srgbClr val="000000"/>
              </a:solidFill>
              <a:ln w="12700" cmpd="sng">
                <a:solidFill>
                  <a:sysClr val="windowText" lastClr="00000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i="0" u="none" strike="noStrike" kern="0" cap="none" spc="0" normalizeH="0" baseline="0" noProof="0">
                  <a:ln>
                    <a:noFill/>
                  </a:ln>
                  <a:effectLst/>
                  <a:uLnTx/>
                  <a:uFillTx/>
                  <a:latin typeface="Calibri"/>
                </a:endParaRPr>
              </a:p>
            </p:txBody>
          </p:sp>
          <p:sp>
            <p:nvSpPr>
              <p:cNvPr id="1050" name="Oval 437"/>
              <p:cNvSpPr>
                <a:spLocks noChangeArrowheads="1"/>
              </p:cNvSpPr>
              <p:nvPr/>
            </p:nvSpPr>
            <p:spPr bwMode="auto">
              <a:xfrm>
                <a:off x="15676360" y="23837395"/>
                <a:ext cx="100584" cy="101640"/>
              </a:xfrm>
              <a:prstGeom prst="ellipse">
                <a:avLst/>
              </a:prstGeom>
              <a:solidFill>
                <a:srgbClr val="000000"/>
              </a:solidFill>
              <a:ln w="12700" cmpd="sng">
                <a:solidFill>
                  <a:sysClr val="windowText" lastClr="00000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i="0" u="none" strike="noStrike" kern="0" cap="none" spc="0" normalizeH="0" baseline="0" noProof="0">
                  <a:ln>
                    <a:noFill/>
                  </a:ln>
                  <a:effectLst/>
                  <a:uLnTx/>
                  <a:uFillTx/>
                  <a:latin typeface="Calibri"/>
                </a:endParaRPr>
              </a:p>
            </p:txBody>
          </p:sp>
          <p:sp>
            <p:nvSpPr>
              <p:cNvPr id="1051" name="Oval 438"/>
              <p:cNvSpPr>
                <a:spLocks noChangeArrowheads="1"/>
              </p:cNvSpPr>
              <p:nvPr/>
            </p:nvSpPr>
            <p:spPr bwMode="auto">
              <a:xfrm>
                <a:off x="15712292" y="24037770"/>
                <a:ext cx="100584" cy="101640"/>
              </a:xfrm>
              <a:prstGeom prst="ellipse">
                <a:avLst/>
              </a:prstGeom>
              <a:solidFill>
                <a:srgbClr val="000000"/>
              </a:solidFill>
              <a:ln w="12700" cmpd="sng">
                <a:solidFill>
                  <a:sysClr val="windowText" lastClr="00000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i="0" u="none" strike="noStrike" kern="0" cap="none" spc="0" normalizeH="0" baseline="0" noProof="0">
                  <a:ln>
                    <a:noFill/>
                  </a:ln>
                  <a:effectLst/>
                  <a:uLnTx/>
                  <a:uFillTx/>
                  <a:latin typeface="Calibri"/>
                </a:endParaRPr>
              </a:p>
            </p:txBody>
          </p:sp>
          <p:sp>
            <p:nvSpPr>
              <p:cNvPr id="1052" name="Oval 439"/>
              <p:cNvSpPr>
                <a:spLocks noChangeArrowheads="1"/>
              </p:cNvSpPr>
              <p:nvPr/>
            </p:nvSpPr>
            <p:spPr bwMode="auto">
              <a:xfrm>
                <a:off x="15664381" y="24226528"/>
                <a:ext cx="100584" cy="101640"/>
              </a:xfrm>
              <a:prstGeom prst="ellipse">
                <a:avLst/>
              </a:prstGeom>
              <a:solidFill>
                <a:srgbClr val="000000"/>
              </a:solidFill>
              <a:ln w="12700" cmpd="sng">
                <a:solidFill>
                  <a:sysClr val="windowText" lastClr="00000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i="0" u="none" strike="noStrike" kern="0" cap="none" spc="0" normalizeH="0" baseline="0" noProof="0">
                  <a:ln>
                    <a:noFill/>
                  </a:ln>
                  <a:effectLst/>
                  <a:uLnTx/>
                  <a:uFillTx/>
                  <a:latin typeface="Calibri"/>
                </a:endParaRPr>
              </a:p>
            </p:txBody>
          </p:sp>
          <p:sp>
            <p:nvSpPr>
              <p:cNvPr id="1053" name="Oval 440"/>
              <p:cNvSpPr>
                <a:spLocks noChangeArrowheads="1"/>
              </p:cNvSpPr>
              <p:nvPr/>
            </p:nvSpPr>
            <p:spPr bwMode="auto">
              <a:xfrm>
                <a:off x="15688337" y="24426904"/>
                <a:ext cx="100584" cy="101640"/>
              </a:xfrm>
              <a:prstGeom prst="ellipse">
                <a:avLst/>
              </a:prstGeom>
              <a:solidFill>
                <a:srgbClr val="000000"/>
              </a:solidFill>
              <a:ln w="12700" cmpd="sng">
                <a:solidFill>
                  <a:sysClr val="windowText" lastClr="00000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i="0" u="none" strike="noStrike" kern="0" cap="none" spc="0" normalizeH="0" baseline="0" noProof="0">
                  <a:ln>
                    <a:noFill/>
                  </a:ln>
                  <a:effectLst/>
                  <a:uLnTx/>
                  <a:uFillTx/>
                  <a:latin typeface="Calibri"/>
                </a:endParaRPr>
              </a:p>
            </p:txBody>
          </p:sp>
          <p:sp>
            <p:nvSpPr>
              <p:cNvPr id="1054" name="Oval 441"/>
              <p:cNvSpPr>
                <a:spLocks noChangeArrowheads="1"/>
              </p:cNvSpPr>
              <p:nvPr/>
            </p:nvSpPr>
            <p:spPr bwMode="auto">
              <a:xfrm>
                <a:off x="15484717" y="24630183"/>
                <a:ext cx="100584" cy="101640"/>
              </a:xfrm>
              <a:prstGeom prst="ellipse">
                <a:avLst/>
              </a:prstGeom>
              <a:solidFill>
                <a:srgbClr val="000000"/>
              </a:solidFill>
              <a:ln w="12700" cmpd="sng">
                <a:solidFill>
                  <a:sysClr val="windowText" lastClr="00000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i="0" u="none" strike="noStrike" kern="0" cap="none" spc="0" normalizeH="0" baseline="0" noProof="0">
                  <a:ln>
                    <a:noFill/>
                  </a:ln>
                  <a:effectLst/>
                  <a:uLnTx/>
                  <a:uFillTx/>
                  <a:latin typeface="Calibri"/>
                </a:endParaRPr>
              </a:p>
            </p:txBody>
          </p:sp>
          <p:sp>
            <p:nvSpPr>
              <p:cNvPr id="1055" name="Oval 442"/>
              <p:cNvSpPr>
                <a:spLocks noChangeArrowheads="1"/>
              </p:cNvSpPr>
              <p:nvPr/>
            </p:nvSpPr>
            <p:spPr bwMode="auto">
              <a:xfrm>
                <a:off x="15652404" y="24830557"/>
                <a:ext cx="100584" cy="101640"/>
              </a:xfrm>
              <a:prstGeom prst="ellipse">
                <a:avLst/>
              </a:prstGeom>
              <a:solidFill>
                <a:srgbClr val="000000"/>
              </a:solidFill>
              <a:ln w="12700" cmpd="sng">
                <a:solidFill>
                  <a:sysClr val="windowText" lastClr="00000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i="0" u="none" strike="noStrike" kern="0" cap="none" spc="0" normalizeH="0" baseline="0" noProof="0">
                  <a:ln>
                    <a:noFill/>
                  </a:ln>
                  <a:effectLst/>
                  <a:uLnTx/>
                  <a:uFillTx/>
                  <a:latin typeface="Calibri"/>
                </a:endParaRPr>
              </a:p>
            </p:txBody>
          </p:sp>
          <p:sp>
            <p:nvSpPr>
              <p:cNvPr id="1056" name="Oval 443"/>
              <p:cNvSpPr>
                <a:spLocks noChangeArrowheads="1"/>
              </p:cNvSpPr>
              <p:nvPr/>
            </p:nvSpPr>
            <p:spPr bwMode="auto">
              <a:xfrm>
                <a:off x="15688337" y="25033836"/>
                <a:ext cx="100584" cy="101640"/>
              </a:xfrm>
              <a:prstGeom prst="ellipse">
                <a:avLst/>
              </a:prstGeom>
              <a:solidFill>
                <a:srgbClr val="000000"/>
              </a:solidFill>
              <a:ln w="12700" cmpd="sng">
                <a:solidFill>
                  <a:sysClr val="windowText" lastClr="00000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i="0" u="none" strike="noStrike" kern="0" cap="none" spc="0" normalizeH="0" baseline="0" noProof="0">
                  <a:ln>
                    <a:noFill/>
                  </a:ln>
                  <a:effectLst/>
                  <a:uLnTx/>
                  <a:uFillTx/>
                  <a:latin typeface="Calibri"/>
                </a:endParaRPr>
              </a:p>
            </p:txBody>
          </p:sp>
          <p:sp>
            <p:nvSpPr>
              <p:cNvPr id="1057" name="Oval 444"/>
              <p:cNvSpPr>
                <a:spLocks noChangeArrowheads="1"/>
              </p:cNvSpPr>
              <p:nvPr/>
            </p:nvSpPr>
            <p:spPr bwMode="auto">
              <a:xfrm>
                <a:off x="15628449" y="25219691"/>
                <a:ext cx="100584" cy="101640"/>
              </a:xfrm>
              <a:prstGeom prst="ellipse">
                <a:avLst/>
              </a:prstGeom>
              <a:solidFill>
                <a:srgbClr val="000000"/>
              </a:solidFill>
              <a:ln w="12700" cmpd="sng">
                <a:solidFill>
                  <a:sysClr val="windowText" lastClr="00000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i="0" u="none" strike="noStrike" kern="0" cap="none" spc="0" normalizeH="0" baseline="0" noProof="0">
                  <a:ln>
                    <a:noFill/>
                  </a:ln>
                  <a:effectLst/>
                  <a:uLnTx/>
                  <a:uFillTx/>
                  <a:latin typeface="Calibri"/>
                </a:endParaRPr>
              </a:p>
            </p:txBody>
          </p:sp>
          <p:sp>
            <p:nvSpPr>
              <p:cNvPr id="1058" name="Oval 445"/>
              <p:cNvSpPr>
                <a:spLocks noChangeArrowheads="1"/>
              </p:cNvSpPr>
              <p:nvPr/>
            </p:nvSpPr>
            <p:spPr bwMode="auto">
              <a:xfrm>
                <a:off x="15676360" y="25422970"/>
                <a:ext cx="100584" cy="101640"/>
              </a:xfrm>
              <a:prstGeom prst="ellipse">
                <a:avLst/>
              </a:prstGeom>
              <a:solidFill>
                <a:srgbClr val="000000"/>
              </a:solidFill>
              <a:ln w="12700" cmpd="sng">
                <a:solidFill>
                  <a:sysClr val="windowText" lastClr="00000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i="0" u="none" strike="noStrike" kern="0" cap="none" spc="0" normalizeH="0" baseline="0" noProof="0">
                  <a:ln>
                    <a:noFill/>
                  </a:ln>
                  <a:effectLst/>
                  <a:uLnTx/>
                  <a:uFillTx/>
                  <a:latin typeface="Calibri"/>
                </a:endParaRPr>
              </a:p>
            </p:txBody>
          </p:sp>
          <p:sp>
            <p:nvSpPr>
              <p:cNvPr id="1059" name="Oval 446"/>
              <p:cNvSpPr>
                <a:spLocks noChangeArrowheads="1"/>
              </p:cNvSpPr>
              <p:nvPr/>
            </p:nvSpPr>
            <p:spPr bwMode="auto">
              <a:xfrm>
                <a:off x="15520649" y="25623346"/>
                <a:ext cx="100584" cy="101640"/>
              </a:xfrm>
              <a:prstGeom prst="ellipse">
                <a:avLst/>
              </a:prstGeom>
              <a:solidFill>
                <a:srgbClr val="000000"/>
              </a:solidFill>
              <a:ln w="12700" cmpd="sng">
                <a:solidFill>
                  <a:sysClr val="windowText" lastClr="00000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i="0" u="none" strike="noStrike" kern="0" cap="none" spc="0" normalizeH="0" baseline="0" noProof="0">
                  <a:ln>
                    <a:noFill/>
                  </a:ln>
                  <a:effectLst/>
                  <a:uLnTx/>
                  <a:uFillTx/>
                  <a:latin typeface="Calibri"/>
                </a:endParaRPr>
              </a:p>
            </p:txBody>
          </p:sp>
          <p:sp>
            <p:nvSpPr>
              <p:cNvPr id="1060" name="Oval 447"/>
              <p:cNvSpPr>
                <a:spLocks noChangeArrowheads="1"/>
              </p:cNvSpPr>
              <p:nvPr/>
            </p:nvSpPr>
            <p:spPr bwMode="auto">
              <a:xfrm>
                <a:off x="15271514" y="25826625"/>
                <a:ext cx="100584" cy="101640"/>
              </a:xfrm>
              <a:prstGeom prst="ellipse">
                <a:avLst/>
              </a:prstGeom>
              <a:solidFill>
                <a:srgbClr val="000000"/>
              </a:solidFill>
              <a:ln w="12700" cmpd="sng">
                <a:solidFill>
                  <a:sysClr val="windowText" lastClr="00000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i="0" u="none" strike="noStrike" kern="0" cap="none" spc="0" normalizeH="0" baseline="0" noProof="0">
                  <a:ln>
                    <a:noFill/>
                  </a:ln>
                  <a:effectLst/>
                  <a:uLnTx/>
                  <a:uFillTx/>
                  <a:latin typeface="Calibri"/>
                </a:endParaRPr>
              </a:p>
            </p:txBody>
          </p:sp>
          <p:sp>
            <p:nvSpPr>
              <p:cNvPr id="1061" name="Oval 448"/>
              <p:cNvSpPr>
                <a:spLocks noChangeArrowheads="1"/>
              </p:cNvSpPr>
              <p:nvPr/>
            </p:nvSpPr>
            <p:spPr bwMode="auto">
              <a:xfrm>
                <a:off x="15259537" y="26012480"/>
                <a:ext cx="100584" cy="101640"/>
              </a:xfrm>
              <a:prstGeom prst="ellipse">
                <a:avLst/>
              </a:prstGeom>
              <a:solidFill>
                <a:srgbClr val="000000"/>
              </a:solidFill>
              <a:ln w="12700" cmpd="sng">
                <a:solidFill>
                  <a:sysClr val="windowText" lastClr="00000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i="0" u="none" strike="noStrike" kern="0" cap="none" spc="0" normalizeH="0" baseline="0" noProof="0">
                  <a:ln>
                    <a:noFill/>
                  </a:ln>
                  <a:effectLst/>
                  <a:uLnTx/>
                  <a:uFillTx/>
                  <a:latin typeface="Calibri"/>
                </a:endParaRPr>
              </a:p>
            </p:txBody>
          </p:sp>
          <p:sp>
            <p:nvSpPr>
              <p:cNvPr id="1062" name="Oval 449"/>
              <p:cNvSpPr>
                <a:spLocks noChangeArrowheads="1"/>
              </p:cNvSpPr>
              <p:nvPr/>
            </p:nvSpPr>
            <p:spPr bwMode="auto">
              <a:xfrm>
                <a:off x="14380375" y="26416132"/>
                <a:ext cx="100584" cy="101640"/>
              </a:xfrm>
              <a:prstGeom prst="ellipse">
                <a:avLst/>
              </a:prstGeom>
              <a:solidFill>
                <a:srgbClr val="000000"/>
              </a:solidFill>
              <a:ln w="12700" cmpd="sng">
                <a:solidFill>
                  <a:sysClr val="windowText" lastClr="00000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i="0" u="none" strike="noStrike" kern="0" cap="none" spc="0" normalizeH="0" baseline="0" noProof="0">
                  <a:ln>
                    <a:noFill/>
                  </a:ln>
                  <a:effectLst/>
                  <a:uLnTx/>
                  <a:uFillTx/>
                  <a:latin typeface="Calibri"/>
                </a:endParaRPr>
              </a:p>
            </p:txBody>
          </p:sp>
          <p:sp>
            <p:nvSpPr>
              <p:cNvPr id="1063" name="Oval 450"/>
              <p:cNvSpPr>
                <a:spLocks noChangeArrowheads="1"/>
              </p:cNvSpPr>
              <p:nvPr/>
            </p:nvSpPr>
            <p:spPr bwMode="auto">
              <a:xfrm>
                <a:off x="14449846" y="26619411"/>
                <a:ext cx="100584" cy="101640"/>
              </a:xfrm>
              <a:prstGeom prst="ellipse">
                <a:avLst/>
              </a:prstGeom>
              <a:solidFill>
                <a:srgbClr val="000000"/>
              </a:solidFill>
              <a:ln w="12700" cmpd="sng">
                <a:solidFill>
                  <a:sysClr val="windowText" lastClr="00000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i="0" u="none" strike="noStrike" kern="0" cap="none" spc="0" normalizeH="0" baseline="0" noProof="0">
                  <a:ln>
                    <a:noFill/>
                  </a:ln>
                  <a:effectLst/>
                  <a:uLnTx/>
                  <a:uFillTx/>
                  <a:latin typeface="Calibri"/>
                </a:endParaRPr>
              </a:p>
            </p:txBody>
          </p:sp>
          <p:sp>
            <p:nvSpPr>
              <p:cNvPr id="1064" name="Oval 451"/>
              <p:cNvSpPr>
                <a:spLocks noChangeArrowheads="1"/>
              </p:cNvSpPr>
              <p:nvPr/>
            </p:nvSpPr>
            <p:spPr bwMode="auto">
              <a:xfrm>
                <a:off x="14164777" y="26808171"/>
                <a:ext cx="100584" cy="98735"/>
              </a:xfrm>
              <a:prstGeom prst="ellipse">
                <a:avLst/>
              </a:prstGeom>
              <a:solidFill>
                <a:srgbClr val="000000"/>
              </a:solidFill>
              <a:ln w="12700" cmpd="sng">
                <a:solidFill>
                  <a:sysClr val="windowText" lastClr="00000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i="0" u="none" strike="noStrike" kern="0" cap="none" spc="0" normalizeH="0" baseline="0" noProof="0">
                  <a:ln>
                    <a:noFill/>
                  </a:ln>
                  <a:effectLst/>
                  <a:uLnTx/>
                  <a:uFillTx/>
                  <a:latin typeface="Calibri"/>
                </a:endParaRPr>
              </a:p>
            </p:txBody>
          </p:sp>
          <p:sp>
            <p:nvSpPr>
              <p:cNvPr id="1065" name="Oval 452"/>
              <p:cNvSpPr>
                <a:spLocks noChangeArrowheads="1"/>
              </p:cNvSpPr>
              <p:nvPr/>
            </p:nvSpPr>
            <p:spPr bwMode="auto">
              <a:xfrm>
                <a:off x="14059374" y="27008545"/>
                <a:ext cx="100584" cy="101640"/>
              </a:xfrm>
              <a:prstGeom prst="ellipse">
                <a:avLst/>
              </a:prstGeom>
              <a:solidFill>
                <a:srgbClr val="000000"/>
              </a:solidFill>
              <a:ln w="12700" cmpd="sng">
                <a:solidFill>
                  <a:sysClr val="windowText" lastClr="00000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i="0" u="none" strike="noStrike" kern="0" cap="none" spc="0" normalizeH="0" baseline="0" noProof="0">
                  <a:ln>
                    <a:noFill/>
                  </a:ln>
                  <a:effectLst/>
                  <a:uLnTx/>
                  <a:uFillTx/>
                  <a:latin typeface="Calibri"/>
                </a:endParaRPr>
              </a:p>
            </p:txBody>
          </p:sp>
        </p:grpSp>
        <p:sp>
          <p:nvSpPr>
            <p:cNvPr id="1066" name="Line 455"/>
            <p:cNvSpPr>
              <a:spLocks noChangeShapeType="1"/>
            </p:cNvSpPr>
            <p:nvPr/>
          </p:nvSpPr>
          <p:spPr bwMode="auto">
            <a:xfrm>
              <a:off x="14878646" y="22597394"/>
              <a:ext cx="2396" cy="4590288"/>
            </a:xfrm>
            <a:prstGeom prst="line">
              <a:avLst/>
            </a:prstGeom>
            <a:noFill/>
            <a:ln w="19050" cmpd="sng">
              <a:solidFill>
                <a:sysClr val="window" lastClr="FFFFFF">
                  <a:lumMod val="65000"/>
                </a:sysClr>
              </a:solidFill>
              <a:prstDash val="dash"/>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i="0" u="none" strike="noStrike" kern="0" cap="none" spc="0" normalizeH="0" baseline="0" noProof="0">
                <a:ln>
                  <a:noFill/>
                </a:ln>
                <a:effectLst/>
                <a:uLnTx/>
                <a:uFillTx/>
                <a:latin typeface="Calibri"/>
              </a:endParaRPr>
            </a:p>
          </p:txBody>
        </p:sp>
        <p:grpSp>
          <p:nvGrpSpPr>
            <p:cNvPr id="2705" name="Group 2704"/>
            <p:cNvGrpSpPr/>
            <p:nvPr/>
          </p:nvGrpSpPr>
          <p:grpSpPr>
            <a:xfrm>
              <a:off x="16352597" y="22174200"/>
              <a:ext cx="2427842" cy="246221"/>
              <a:chOff x="16352597" y="21988675"/>
              <a:chExt cx="2427842" cy="246221"/>
            </a:xfrm>
          </p:grpSpPr>
          <p:sp>
            <p:nvSpPr>
              <p:cNvPr id="1067" name="Rectangle 461"/>
              <p:cNvSpPr>
                <a:spLocks noChangeArrowheads="1"/>
              </p:cNvSpPr>
              <p:nvPr/>
            </p:nvSpPr>
            <p:spPr bwMode="auto">
              <a:xfrm>
                <a:off x="16352597" y="21988675"/>
                <a:ext cx="104196"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i="0" u="none" strike="noStrike" kern="0" cap="none" spc="0" normalizeH="0" baseline="0" noProof="0" dirty="0" smtClean="0">
                    <a:ln>
                      <a:noFill/>
                    </a:ln>
                    <a:effectLst/>
                    <a:uLnTx/>
                    <a:uFillTx/>
                    <a:latin typeface="Calibri"/>
                    <a:cs typeface="Arial" pitchFamily="34" charset="0"/>
                  </a:rPr>
                  <a:t>0</a:t>
                </a:r>
              </a:p>
            </p:txBody>
          </p:sp>
          <p:sp>
            <p:nvSpPr>
              <p:cNvPr id="1068" name="Rectangle 463"/>
              <p:cNvSpPr>
                <a:spLocks noChangeArrowheads="1"/>
              </p:cNvSpPr>
              <p:nvPr/>
            </p:nvSpPr>
            <p:spPr bwMode="auto">
              <a:xfrm>
                <a:off x="16838890" y="21988675"/>
                <a:ext cx="208390"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i="0" u="none" strike="noStrike" kern="0" cap="none" spc="0" normalizeH="0" baseline="0" noProof="0" smtClean="0">
                    <a:ln>
                      <a:noFill/>
                    </a:ln>
                    <a:effectLst/>
                    <a:uLnTx/>
                    <a:uFillTx/>
                    <a:latin typeface="Calibri"/>
                    <a:cs typeface="Arial" pitchFamily="34" charset="0"/>
                  </a:rPr>
                  <a:t>25</a:t>
                </a:r>
              </a:p>
            </p:txBody>
          </p:sp>
          <p:sp>
            <p:nvSpPr>
              <p:cNvPr id="1069" name="Rectangle 465"/>
              <p:cNvSpPr>
                <a:spLocks noChangeArrowheads="1"/>
              </p:cNvSpPr>
              <p:nvPr/>
            </p:nvSpPr>
            <p:spPr bwMode="auto">
              <a:xfrm>
                <a:off x="17399446" y="21988675"/>
                <a:ext cx="208390"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i="0" u="none" strike="noStrike" kern="0" cap="none" spc="0" normalizeH="0" baseline="0" noProof="0" dirty="0" smtClean="0">
                    <a:ln>
                      <a:noFill/>
                    </a:ln>
                    <a:effectLst/>
                    <a:uLnTx/>
                    <a:uFillTx/>
                    <a:latin typeface="Calibri"/>
                    <a:cs typeface="Arial" pitchFamily="34" charset="0"/>
                  </a:rPr>
                  <a:t>50</a:t>
                </a:r>
              </a:p>
            </p:txBody>
          </p:sp>
          <p:sp>
            <p:nvSpPr>
              <p:cNvPr id="1070" name="Rectangle 467"/>
              <p:cNvSpPr>
                <a:spLocks noChangeArrowheads="1"/>
              </p:cNvSpPr>
              <p:nvPr/>
            </p:nvSpPr>
            <p:spPr bwMode="auto">
              <a:xfrm>
                <a:off x="17957605" y="21988675"/>
                <a:ext cx="208390"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i="0" u="none" strike="noStrike" kern="0" cap="none" spc="0" normalizeH="0" baseline="0" noProof="0" smtClean="0">
                    <a:ln>
                      <a:noFill/>
                    </a:ln>
                    <a:effectLst/>
                    <a:uLnTx/>
                    <a:uFillTx/>
                    <a:latin typeface="Calibri"/>
                    <a:cs typeface="Arial" pitchFamily="34" charset="0"/>
                  </a:rPr>
                  <a:t>75</a:t>
                </a:r>
              </a:p>
            </p:txBody>
          </p:sp>
          <p:sp>
            <p:nvSpPr>
              <p:cNvPr id="1071" name="Rectangle 469"/>
              <p:cNvSpPr>
                <a:spLocks noChangeArrowheads="1"/>
              </p:cNvSpPr>
              <p:nvPr/>
            </p:nvSpPr>
            <p:spPr bwMode="auto">
              <a:xfrm>
                <a:off x="18467853" y="21988675"/>
                <a:ext cx="312586"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i="0" u="none" strike="noStrike" kern="0" cap="none" spc="0" normalizeH="0" baseline="0" noProof="0" smtClean="0">
                    <a:ln>
                      <a:noFill/>
                    </a:ln>
                    <a:effectLst/>
                    <a:uLnTx/>
                    <a:uFillTx/>
                    <a:latin typeface="Calibri"/>
                    <a:cs typeface="Arial" pitchFamily="34" charset="0"/>
                  </a:rPr>
                  <a:t>100</a:t>
                </a:r>
              </a:p>
            </p:txBody>
          </p:sp>
        </p:grpSp>
        <p:sp>
          <p:nvSpPr>
            <p:cNvPr id="1073" name="Freeform 482"/>
            <p:cNvSpPr>
              <a:spLocks/>
            </p:cNvSpPr>
            <p:nvPr/>
          </p:nvSpPr>
          <p:spPr bwMode="auto">
            <a:xfrm>
              <a:off x="16398112" y="22684514"/>
              <a:ext cx="1880495" cy="1606296"/>
            </a:xfrm>
            <a:custGeom>
              <a:avLst/>
              <a:gdLst>
                <a:gd name="connsiteX0" fmla="*/ 0 w 10000"/>
                <a:gd name="connsiteY0" fmla="*/ 0 h 10578"/>
                <a:gd name="connsiteX1" fmla="*/ 8803 w 10000"/>
                <a:gd name="connsiteY1" fmla="*/ 0 h 10578"/>
                <a:gd name="connsiteX2" fmla="*/ 8739 w 10000"/>
                <a:gd name="connsiteY2" fmla="*/ 777 h 10578"/>
                <a:gd name="connsiteX3" fmla="*/ 10000 w 10000"/>
                <a:gd name="connsiteY3" fmla="*/ 1565 h 10578"/>
                <a:gd name="connsiteX4" fmla="*/ 9236 w 10000"/>
                <a:gd name="connsiteY4" fmla="*/ 2342 h 10578"/>
                <a:gd name="connsiteX5" fmla="*/ 8548 w 10000"/>
                <a:gd name="connsiteY5" fmla="*/ 3074 h 10578"/>
                <a:gd name="connsiteX6" fmla="*/ 8420 w 10000"/>
                <a:gd name="connsiteY6" fmla="*/ 3851 h 10578"/>
                <a:gd name="connsiteX7" fmla="*/ 8739 w 10000"/>
                <a:gd name="connsiteY7" fmla="*/ 4640 h 10578"/>
                <a:gd name="connsiteX8" fmla="*/ 7720 w 10000"/>
                <a:gd name="connsiteY8" fmla="*/ 5417 h 10578"/>
                <a:gd name="connsiteX9" fmla="*/ 3236 w 10000"/>
                <a:gd name="connsiteY9" fmla="*/ 6149 h 10578"/>
                <a:gd name="connsiteX10" fmla="*/ 3669 w 10000"/>
                <a:gd name="connsiteY10" fmla="*/ 6926 h 10578"/>
                <a:gd name="connsiteX11" fmla="*/ 3860 w 10000"/>
                <a:gd name="connsiteY11" fmla="*/ 7714 h 10578"/>
                <a:gd name="connsiteX12" fmla="*/ 2981 w 10000"/>
                <a:gd name="connsiteY12" fmla="*/ 8491 h 10578"/>
                <a:gd name="connsiteX13" fmla="*/ 4306 w 10000"/>
                <a:gd name="connsiteY13" fmla="*/ 9279 h 10578"/>
                <a:gd name="connsiteX14" fmla="*/ 0 w 10000"/>
                <a:gd name="connsiteY14" fmla="*/ 10000 h 10578"/>
                <a:gd name="connsiteX15" fmla="*/ 0 w 10000"/>
                <a:gd name="connsiteY15" fmla="*/ 0 h 10578"/>
                <a:gd name="connsiteX0" fmla="*/ 0 w 10000"/>
                <a:gd name="connsiteY0" fmla="*/ 0 h 10000"/>
                <a:gd name="connsiteX1" fmla="*/ 8803 w 10000"/>
                <a:gd name="connsiteY1" fmla="*/ 0 h 10000"/>
                <a:gd name="connsiteX2" fmla="*/ 8739 w 10000"/>
                <a:gd name="connsiteY2" fmla="*/ 777 h 10000"/>
                <a:gd name="connsiteX3" fmla="*/ 10000 w 10000"/>
                <a:gd name="connsiteY3" fmla="*/ 1565 h 10000"/>
                <a:gd name="connsiteX4" fmla="*/ 9236 w 10000"/>
                <a:gd name="connsiteY4" fmla="*/ 2342 h 10000"/>
                <a:gd name="connsiteX5" fmla="*/ 8548 w 10000"/>
                <a:gd name="connsiteY5" fmla="*/ 3074 h 10000"/>
                <a:gd name="connsiteX6" fmla="*/ 8420 w 10000"/>
                <a:gd name="connsiteY6" fmla="*/ 3851 h 10000"/>
                <a:gd name="connsiteX7" fmla="*/ 8739 w 10000"/>
                <a:gd name="connsiteY7" fmla="*/ 4640 h 10000"/>
                <a:gd name="connsiteX8" fmla="*/ 7720 w 10000"/>
                <a:gd name="connsiteY8" fmla="*/ 5417 h 10000"/>
                <a:gd name="connsiteX9" fmla="*/ 3236 w 10000"/>
                <a:gd name="connsiteY9" fmla="*/ 6149 h 10000"/>
                <a:gd name="connsiteX10" fmla="*/ 3669 w 10000"/>
                <a:gd name="connsiteY10" fmla="*/ 6926 h 10000"/>
                <a:gd name="connsiteX11" fmla="*/ 3860 w 10000"/>
                <a:gd name="connsiteY11" fmla="*/ 7714 h 10000"/>
                <a:gd name="connsiteX12" fmla="*/ 2981 w 10000"/>
                <a:gd name="connsiteY12" fmla="*/ 8491 h 10000"/>
                <a:gd name="connsiteX13" fmla="*/ 0 w 10000"/>
                <a:gd name="connsiteY13" fmla="*/ 10000 h 10000"/>
                <a:gd name="connsiteX14" fmla="*/ 0 w 10000"/>
                <a:gd name="connsiteY14" fmla="*/ 0 h 10000"/>
                <a:gd name="connsiteX0" fmla="*/ 0 w 10000"/>
                <a:gd name="connsiteY0" fmla="*/ 0 h 10000"/>
                <a:gd name="connsiteX1" fmla="*/ 8803 w 10000"/>
                <a:gd name="connsiteY1" fmla="*/ 0 h 10000"/>
                <a:gd name="connsiteX2" fmla="*/ 8739 w 10000"/>
                <a:gd name="connsiteY2" fmla="*/ 777 h 10000"/>
                <a:gd name="connsiteX3" fmla="*/ 10000 w 10000"/>
                <a:gd name="connsiteY3" fmla="*/ 1565 h 10000"/>
                <a:gd name="connsiteX4" fmla="*/ 9236 w 10000"/>
                <a:gd name="connsiteY4" fmla="*/ 2342 h 10000"/>
                <a:gd name="connsiteX5" fmla="*/ 8548 w 10000"/>
                <a:gd name="connsiteY5" fmla="*/ 3074 h 10000"/>
                <a:gd name="connsiteX6" fmla="*/ 8420 w 10000"/>
                <a:gd name="connsiteY6" fmla="*/ 3851 h 10000"/>
                <a:gd name="connsiteX7" fmla="*/ 8739 w 10000"/>
                <a:gd name="connsiteY7" fmla="*/ 4640 h 10000"/>
                <a:gd name="connsiteX8" fmla="*/ 7720 w 10000"/>
                <a:gd name="connsiteY8" fmla="*/ 5417 h 10000"/>
                <a:gd name="connsiteX9" fmla="*/ 3236 w 10000"/>
                <a:gd name="connsiteY9" fmla="*/ 6149 h 10000"/>
                <a:gd name="connsiteX10" fmla="*/ 3669 w 10000"/>
                <a:gd name="connsiteY10" fmla="*/ 6926 h 10000"/>
                <a:gd name="connsiteX11" fmla="*/ 3860 w 10000"/>
                <a:gd name="connsiteY11" fmla="*/ 7714 h 10000"/>
                <a:gd name="connsiteX12" fmla="*/ 0 w 10000"/>
                <a:gd name="connsiteY12" fmla="*/ 10000 h 10000"/>
                <a:gd name="connsiteX13" fmla="*/ 0 w 10000"/>
                <a:gd name="connsiteY13" fmla="*/ 0 h 10000"/>
                <a:gd name="connsiteX0" fmla="*/ 0 w 10000"/>
                <a:gd name="connsiteY0" fmla="*/ 0 h 10227"/>
                <a:gd name="connsiteX1" fmla="*/ 8803 w 10000"/>
                <a:gd name="connsiteY1" fmla="*/ 0 h 10227"/>
                <a:gd name="connsiteX2" fmla="*/ 8739 w 10000"/>
                <a:gd name="connsiteY2" fmla="*/ 777 h 10227"/>
                <a:gd name="connsiteX3" fmla="*/ 10000 w 10000"/>
                <a:gd name="connsiteY3" fmla="*/ 1565 h 10227"/>
                <a:gd name="connsiteX4" fmla="*/ 9236 w 10000"/>
                <a:gd name="connsiteY4" fmla="*/ 2342 h 10227"/>
                <a:gd name="connsiteX5" fmla="*/ 8548 w 10000"/>
                <a:gd name="connsiteY5" fmla="*/ 3074 h 10227"/>
                <a:gd name="connsiteX6" fmla="*/ 8420 w 10000"/>
                <a:gd name="connsiteY6" fmla="*/ 3851 h 10227"/>
                <a:gd name="connsiteX7" fmla="*/ 8739 w 10000"/>
                <a:gd name="connsiteY7" fmla="*/ 4640 h 10227"/>
                <a:gd name="connsiteX8" fmla="*/ 7720 w 10000"/>
                <a:gd name="connsiteY8" fmla="*/ 5417 h 10227"/>
                <a:gd name="connsiteX9" fmla="*/ 3236 w 10000"/>
                <a:gd name="connsiteY9" fmla="*/ 6149 h 10227"/>
                <a:gd name="connsiteX10" fmla="*/ 3669 w 10000"/>
                <a:gd name="connsiteY10" fmla="*/ 6926 h 10227"/>
                <a:gd name="connsiteX11" fmla="*/ 0 w 10000"/>
                <a:gd name="connsiteY11" fmla="*/ 10000 h 10227"/>
                <a:gd name="connsiteX12" fmla="*/ 0 w 10000"/>
                <a:gd name="connsiteY12" fmla="*/ 0 h 10227"/>
                <a:gd name="connsiteX0" fmla="*/ 0 w 10000"/>
                <a:gd name="connsiteY0" fmla="*/ 0 h 10000"/>
                <a:gd name="connsiteX1" fmla="*/ 8803 w 10000"/>
                <a:gd name="connsiteY1" fmla="*/ 0 h 10000"/>
                <a:gd name="connsiteX2" fmla="*/ 8739 w 10000"/>
                <a:gd name="connsiteY2" fmla="*/ 777 h 10000"/>
                <a:gd name="connsiteX3" fmla="*/ 10000 w 10000"/>
                <a:gd name="connsiteY3" fmla="*/ 1565 h 10000"/>
                <a:gd name="connsiteX4" fmla="*/ 9236 w 10000"/>
                <a:gd name="connsiteY4" fmla="*/ 2342 h 10000"/>
                <a:gd name="connsiteX5" fmla="*/ 8548 w 10000"/>
                <a:gd name="connsiteY5" fmla="*/ 3074 h 10000"/>
                <a:gd name="connsiteX6" fmla="*/ 8420 w 10000"/>
                <a:gd name="connsiteY6" fmla="*/ 3851 h 10000"/>
                <a:gd name="connsiteX7" fmla="*/ 8739 w 10000"/>
                <a:gd name="connsiteY7" fmla="*/ 4640 h 10000"/>
                <a:gd name="connsiteX8" fmla="*/ 7720 w 10000"/>
                <a:gd name="connsiteY8" fmla="*/ 5417 h 10000"/>
                <a:gd name="connsiteX9" fmla="*/ 3236 w 10000"/>
                <a:gd name="connsiteY9" fmla="*/ 6149 h 10000"/>
                <a:gd name="connsiteX10" fmla="*/ 0 w 10000"/>
                <a:gd name="connsiteY10" fmla="*/ 10000 h 10000"/>
                <a:gd name="connsiteX11" fmla="*/ 0 w 10000"/>
                <a:gd name="connsiteY11" fmla="*/ 0 h 10000"/>
                <a:gd name="connsiteX0" fmla="*/ 0 w 10000"/>
                <a:gd name="connsiteY0" fmla="*/ 0 h 6229"/>
                <a:gd name="connsiteX1" fmla="*/ 8803 w 10000"/>
                <a:gd name="connsiteY1" fmla="*/ 0 h 6229"/>
                <a:gd name="connsiteX2" fmla="*/ 8739 w 10000"/>
                <a:gd name="connsiteY2" fmla="*/ 777 h 6229"/>
                <a:gd name="connsiteX3" fmla="*/ 10000 w 10000"/>
                <a:gd name="connsiteY3" fmla="*/ 1565 h 6229"/>
                <a:gd name="connsiteX4" fmla="*/ 9236 w 10000"/>
                <a:gd name="connsiteY4" fmla="*/ 2342 h 6229"/>
                <a:gd name="connsiteX5" fmla="*/ 8548 w 10000"/>
                <a:gd name="connsiteY5" fmla="*/ 3074 h 6229"/>
                <a:gd name="connsiteX6" fmla="*/ 8420 w 10000"/>
                <a:gd name="connsiteY6" fmla="*/ 3851 h 6229"/>
                <a:gd name="connsiteX7" fmla="*/ 8739 w 10000"/>
                <a:gd name="connsiteY7" fmla="*/ 4640 h 6229"/>
                <a:gd name="connsiteX8" fmla="*/ 7720 w 10000"/>
                <a:gd name="connsiteY8" fmla="*/ 5417 h 6229"/>
                <a:gd name="connsiteX9" fmla="*/ 3236 w 10000"/>
                <a:gd name="connsiteY9" fmla="*/ 6149 h 6229"/>
                <a:gd name="connsiteX10" fmla="*/ 77 w 10000"/>
                <a:gd name="connsiteY10" fmla="*/ 6229 h 6229"/>
                <a:gd name="connsiteX11" fmla="*/ 0 w 10000"/>
                <a:gd name="connsiteY11" fmla="*/ 0 h 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0" h="6229">
                  <a:moveTo>
                    <a:pt x="0" y="0"/>
                  </a:moveTo>
                  <a:lnTo>
                    <a:pt x="8803" y="0"/>
                  </a:lnTo>
                  <a:cubicBezTo>
                    <a:pt x="8782" y="259"/>
                    <a:pt x="8760" y="518"/>
                    <a:pt x="8739" y="777"/>
                  </a:cubicBezTo>
                  <a:lnTo>
                    <a:pt x="10000" y="1565"/>
                  </a:lnTo>
                  <a:lnTo>
                    <a:pt x="9236" y="2342"/>
                  </a:lnTo>
                  <a:lnTo>
                    <a:pt x="8548" y="3074"/>
                  </a:lnTo>
                  <a:cubicBezTo>
                    <a:pt x="8505" y="3333"/>
                    <a:pt x="8463" y="3592"/>
                    <a:pt x="8420" y="3851"/>
                  </a:cubicBezTo>
                  <a:lnTo>
                    <a:pt x="8739" y="4640"/>
                  </a:lnTo>
                  <a:lnTo>
                    <a:pt x="7720" y="5417"/>
                  </a:lnTo>
                  <a:lnTo>
                    <a:pt x="3236" y="6149"/>
                  </a:lnTo>
                  <a:lnTo>
                    <a:pt x="77" y="6229"/>
                  </a:lnTo>
                  <a:cubicBezTo>
                    <a:pt x="51" y="4153"/>
                    <a:pt x="26" y="2076"/>
                    <a:pt x="0" y="0"/>
                  </a:cubicBezTo>
                  <a:close/>
                </a:path>
              </a:pathLst>
            </a:custGeom>
            <a:solidFill>
              <a:srgbClr val="808080"/>
            </a:solidFill>
            <a:ln w="12700" cmpd="sng">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i="0" u="none" strike="noStrike" kern="0" cap="none" spc="0" normalizeH="0" baseline="0" noProof="0">
                <a:ln>
                  <a:noFill/>
                </a:ln>
                <a:effectLst/>
                <a:uLnTx/>
                <a:uFillTx/>
                <a:latin typeface="Calibri"/>
              </a:endParaRPr>
            </a:p>
          </p:txBody>
        </p:sp>
        <p:sp>
          <p:nvSpPr>
            <p:cNvPr id="1074" name="Freeform 483"/>
            <p:cNvSpPr>
              <a:spLocks/>
            </p:cNvSpPr>
            <p:nvPr/>
          </p:nvSpPr>
          <p:spPr bwMode="auto">
            <a:xfrm>
              <a:off x="16398112" y="22684513"/>
              <a:ext cx="1427738" cy="1628863"/>
            </a:xfrm>
            <a:custGeom>
              <a:avLst/>
              <a:gdLst>
                <a:gd name="connsiteX0" fmla="*/ 0 w 10000"/>
                <a:gd name="connsiteY0" fmla="*/ 0 h 10000"/>
                <a:gd name="connsiteX1" fmla="*/ 7668 w 10000"/>
                <a:gd name="connsiteY1" fmla="*/ 0 h 10000"/>
                <a:gd name="connsiteX2" fmla="*/ 7836 w 10000"/>
                <a:gd name="connsiteY2" fmla="*/ 777 h 10000"/>
                <a:gd name="connsiteX3" fmla="*/ 10000 w 10000"/>
                <a:gd name="connsiteY3" fmla="*/ 1565 h 10000"/>
                <a:gd name="connsiteX4" fmla="*/ 8926 w 10000"/>
                <a:gd name="connsiteY4" fmla="*/ 2342 h 10000"/>
                <a:gd name="connsiteX5" fmla="*/ 7836 w 10000"/>
                <a:gd name="connsiteY5" fmla="*/ 3074 h 10000"/>
                <a:gd name="connsiteX6" fmla="*/ 7668 w 10000"/>
                <a:gd name="connsiteY6" fmla="*/ 3851 h 10000"/>
                <a:gd name="connsiteX7" fmla="*/ 7752 w 10000"/>
                <a:gd name="connsiteY7" fmla="*/ 4640 h 10000"/>
                <a:gd name="connsiteX8" fmla="*/ 6510 w 10000"/>
                <a:gd name="connsiteY8" fmla="*/ 5417 h 10000"/>
                <a:gd name="connsiteX9" fmla="*/ 1091 w 10000"/>
                <a:gd name="connsiteY9" fmla="*/ 6149 h 10000"/>
                <a:gd name="connsiteX10" fmla="*/ 1258 w 10000"/>
                <a:gd name="connsiteY10" fmla="*/ 6926 h 10000"/>
                <a:gd name="connsiteX11" fmla="*/ 1594 w 10000"/>
                <a:gd name="connsiteY11" fmla="*/ 7714 h 10000"/>
                <a:gd name="connsiteX12" fmla="*/ 1258 w 10000"/>
                <a:gd name="connsiteY12" fmla="*/ 8491 h 10000"/>
                <a:gd name="connsiteX13" fmla="*/ 2500 w 10000"/>
                <a:gd name="connsiteY13" fmla="*/ 9279 h 10000"/>
                <a:gd name="connsiteX14" fmla="*/ 0 w 10000"/>
                <a:gd name="connsiteY14" fmla="*/ 10000 h 10000"/>
                <a:gd name="connsiteX15" fmla="*/ 0 w 10000"/>
                <a:gd name="connsiteY15" fmla="*/ 0 h 10000"/>
                <a:gd name="connsiteX0" fmla="*/ 0 w 10000"/>
                <a:gd name="connsiteY0" fmla="*/ 0 h 10000"/>
                <a:gd name="connsiteX1" fmla="*/ 7668 w 10000"/>
                <a:gd name="connsiteY1" fmla="*/ 0 h 10000"/>
                <a:gd name="connsiteX2" fmla="*/ 7836 w 10000"/>
                <a:gd name="connsiteY2" fmla="*/ 777 h 10000"/>
                <a:gd name="connsiteX3" fmla="*/ 10000 w 10000"/>
                <a:gd name="connsiteY3" fmla="*/ 1565 h 10000"/>
                <a:gd name="connsiteX4" fmla="*/ 8926 w 10000"/>
                <a:gd name="connsiteY4" fmla="*/ 2342 h 10000"/>
                <a:gd name="connsiteX5" fmla="*/ 7836 w 10000"/>
                <a:gd name="connsiteY5" fmla="*/ 3074 h 10000"/>
                <a:gd name="connsiteX6" fmla="*/ 7668 w 10000"/>
                <a:gd name="connsiteY6" fmla="*/ 3851 h 10000"/>
                <a:gd name="connsiteX7" fmla="*/ 7752 w 10000"/>
                <a:gd name="connsiteY7" fmla="*/ 4640 h 10000"/>
                <a:gd name="connsiteX8" fmla="*/ 6510 w 10000"/>
                <a:gd name="connsiteY8" fmla="*/ 5417 h 10000"/>
                <a:gd name="connsiteX9" fmla="*/ 1091 w 10000"/>
                <a:gd name="connsiteY9" fmla="*/ 6149 h 10000"/>
                <a:gd name="connsiteX10" fmla="*/ 1258 w 10000"/>
                <a:gd name="connsiteY10" fmla="*/ 6926 h 10000"/>
                <a:gd name="connsiteX11" fmla="*/ 1594 w 10000"/>
                <a:gd name="connsiteY11" fmla="*/ 7714 h 10000"/>
                <a:gd name="connsiteX12" fmla="*/ 1258 w 10000"/>
                <a:gd name="connsiteY12" fmla="*/ 8491 h 10000"/>
                <a:gd name="connsiteX13" fmla="*/ 0 w 10000"/>
                <a:gd name="connsiteY13" fmla="*/ 10000 h 10000"/>
                <a:gd name="connsiteX14" fmla="*/ 0 w 10000"/>
                <a:gd name="connsiteY14" fmla="*/ 0 h 10000"/>
                <a:gd name="connsiteX0" fmla="*/ 0 w 10000"/>
                <a:gd name="connsiteY0" fmla="*/ 0 h 10000"/>
                <a:gd name="connsiteX1" fmla="*/ 7668 w 10000"/>
                <a:gd name="connsiteY1" fmla="*/ 0 h 10000"/>
                <a:gd name="connsiteX2" fmla="*/ 7836 w 10000"/>
                <a:gd name="connsiteY2" fmla="*/ 777 h 10000"/>
                <a:gd name="connsiteX3" fmla="*/ 10000 w 10000"/>
                <a:gd name="connsiteY3" fmla="*/ 1565 h 10000"/>
                <a:gd name="connsiteX4" fmla="*/ 8926 w 10000"/>
                <a:gd name="connsiteY4" fmla="*/ 2342 h 10000"/>
                <a:gd name="connsiteX5" fmla="*/ 7836 w 10000"/>
                <a:gd name="connsiteY5" fmla="*/ 3074 h 10000"/>
                <a:gd name="connsiteX6" fmla="*/ 7668 w 10000"/>
                <a:gd name="connsiteY6" fmla="*/ 3851 h 10000"/>
                <a:gd name="connsiteX7" fmla="*/ 7752 w 10000"/>
                <a:gd name="connsiteY7" fmla="*/ 4640 h 10000"/>
                <a:gd name="connsiteX8" fmla="*/ 6510 w 10000"/>
                <a:gd name="connsiteY8" fmla="*/ 5417 h 10000"/>
                <a:gd name="connsiteX9" fmla="*/ 1091 w 10000"/>
                <a:gd name="connsiteY9" fmla="*/ 6149 h 10000"/>
                <a:gd name="connsiteX10" fmla="*/ 1258 w 10000"/>
                <a:gd name="connsiteY10" fmla="*/ 6926 h 10000"/>
                <a:gd name="connsiteX11" fmla="*/ 1594 w 10000"/>
                <a:gd name="connsiteY11" fmla="*/ 7714 h 10000"/>
                <a:gd name="connsiteX12" fmla="*/ 0 w 10000"/>
                <a:gd name="connsiteY12" fmla="*/ 10000 h 10000"/>
                <a:gd name="connsiteX13" fmla="*/ 0 w 10000"/>
                <a:gd name="connsiteY13" fmla="*/ 0 h 10000"/>
                <a:gd name="connsiteX0" fmla="*/ 0 w 10000"/>
                <a:gd name="connsiteY0" fmla="*/ 0 h 10000"/>
                <a:gd name="connsiteX1" fmla="*/ 7668 w 10000"/>
                <a:gd name="connsiteY1" fmla="*/ 0 h 10000"/>
                <a:gd name="connsiteX2" fmla="*/ 7836 w 10000"/>
                <a:gd name="connsiteY2" fmla="*/ 777 h 10000"/>
                <a:gd name="connsiteX3" fmla="*/ 10000 w 10000"/>
                <a:gd name="connsiteY3" fmla="*/ 1565 h 10000"/>
                <a:gd name="connsiteX4" fmla="*/ 8926 w 10000"/>
                <a:gd name="connsiteY4" fmla="*/ 2342 h 10000"/>
                <a:gd name="connsiteX5" fmla="*/ 7836 w 10000"/>
                <a:gd name="connsiteY5" fmla="*/ 3074 h 10000"/>
                <a:gd name="connsiteX6" fmla="*/ 7668 w 10000"/>
                <a:gd name="connsiteY6" fmla="*/ 3851 h 10000"/>
                <a:gd name="connsiteX7" fmla="*/ 7752 w 10000"/>
                <a:gd name="connsiteY7" fmla="*/ 4640 h 10000"/>
                <a:gd name="connsiteX8" fmla="*/ 6510 w 10000"/>
                <a:gd name="connsiteY8" fmla="*/ 5417 h 10000"/>
                <a:gd name="connsiteX9" fmla="*/ 1091 w 10000"/>
                <a:gd name="connsiteY9" fmla="*/ 6149 h 10000"/>
                <a:gd name="connsiteX10" fmla="*/ 1258 w 10000"/>
                <a:gd name="connsiteY10" fmla="*/ 6926 h 10000"/>
                <a:gd name="connsiteX11" fmla="*/ 0 w 10000"/>
                <a:gd name="connsiteY11" fmla="*/ 10000 h 10000"/>
                <a:gd name="connsiteX12" fmla="*/ 0 w 10000"/>
                <a:gd name="connsiteY12" fmla="*/ 0 h 10000"/>
                <a:gd name="connsiteX0" fmla="*/ 0 w 10000"/>
                <a:gd name="connsiteY0" fmla="*/ 0 h 6926"/>
                <a:gd name="connsiteX1" fmla="*/ 7668 w 10000"/>
                <a:gd name="connsiteY1" fmla="*/ 0 h 6926"/>
                <a:gd name="connsiteX2" fmla="*/ 7836 w 10000"/>
                <a:gd name="connsiteY2" fmla="*/ 777 h 6926"/>
                <a:gd name="connsiteX3" fmla="*/ 10000 w 10000"/>
                <a:gd name="connsiteY3" fmla="*/ 1565 h 6926"/>
                <a:gd name="connsiteX4" fmla="*/ 8926 w 10000"/>
                <a:gd name="connsiteY4" fmla="*/ 2342 h 6926"/>
                <a:gd name="connsiteX5" fmla="*/ 7836 w 10000"/>
                <a:gd name="connsiteY5" fmla="*/ 3074 h 6926"/>
                <a:gd name="connsiteX6" fmla="*/ 7668 w 10000"/>
                <a:gd name="connsiteY6" fmla="*/ 3851 h 6926"/>
                <a:gd name="connsiteX7" fmla="*/ 7752 w 10000"/>
                <a:gd name="connsiteY7" fmla="*/ 4640 h 6926"/>
                <a:gd name="connsiteX8" fmla="*/ 6510 w 10000"/>
                <a:gd name="connsiteY8" fmla="*/ 5417 h 6926"/>
                <a:gd name="connsiteX9" fmla="*/ 1091 w 10000"/>
                <a:gd name="connsiteY9" fmla="*/ 6149 h 6926"/>
                <a:gd name="connsiteX10" fmla="*/ 1258 w 10000"/>
                <a:gd name="connsiteY10" fmla="*/ 6926 h 6926"/>
                <a:gd name="connsiteX11" fmla="*/ 203 w 10000"/>
                <a:gd name="connsiteY11" fmla="*/ 6904 h 6926"/>
                <a:gd name="connsiteX12" fmla="*/ 0 w 10000"/>
                <a:gd name="connsiteY12" fmla="*/ 0 h 6926"/>
                <a:gd name="connsiteX0" fmla="*/ 0 w 10000"/>
                <a:gd name="connsiteY0" fmla="*/ 0 h 10000"/>
                <a:gd name="connsiteX1" fmla="*/ 7668 w 10000"/>
                <a:gd name="connsiteY1" fmla="*/ 0 h 10000"/>
                <a:gd name="connsiteX2" fmla="*/ 7836 w 10000"/>
                <a:gd name="connsiteY2" fmla="*/ 1122 h 10000"/>
                <a:gd name="connsiteX3" fmla="*/ 10000 w 10000"/>
                <a:gd name="connsiteY3" fmla="*/ 2260 h 10000"/>
                <a:gd name="connsiteX4" fmla="*/ 8926 w 10000"/>
                <a:gd name="connsiteY4" fmla="*/ 3381 h 10000"/>
                <a:gd name="connsiteX5" fmla="*/ 7836 w 10000"/>
                <a:gd name="connsiteY5" fmla="*/ 4438 h 10000"/>
                <a:gd name="connsiteX6" fmla="*/ 7668 w 10000"/>
                <a:gd name="connsiteY6" fmla="*/ 5560 h 10000"/>
                <a:gd name="connsiteX7" fmla="*/ 7752 w 10000"/>
                <a:gd name="connsiteY7" fmla="*/ 6699 h 10000"/>
                <a:gd name="connsiteX8" fmla="*/ 6510 w 10000"/>
                <a:gd name="connsiteY8" fmla="*/ 7821 h 10000"/>
                <a:gd name="connsiteX9" fmla="*/ 1091 w 10000"/>
                <a:gd name="connsiteY9" fmla="*/ 8878 h 10000"/>
                <a:gd name="connsiteX10" fmla="*/ 1258 w 10000"/>
                <a:gd name="connsiteY10" fmla="*/ 10000 h 10000"/>
                <a:gd name="connsiteX11" fmla="*/ 70 w 10000"/>
                <a:gd name="connsiteY11" fmla="*/ 9968 h 10000"/>
                <a:gd name="connsiteX12" fmla="*/ 0 w 10000"/>
                <a:gd name="connsiteY12" fmla="*/ 0 h 10000"/>
                <a:gd name="connsiteX0" fmla="*/ 0 w 10000"/>
                <a:gd name="connsiteY0" fmla="*/ 0 h 10000"/>
                <a:gd name="connsiteX1" fmla="*/ 7668 w 10000"/>
                <a:gd name="connsiteY1" fmla="*/ 0 h 10000"/>
                <a:gd name="connsiteX2" fmla="*/ 7836 w 10000"/>
                <a:gd name="connsiteY2" fmla="*/ 1122 h 10000"/>
                <a:gd name="connsiteX3" fmla="*/ 10000 w 10000"/>
                <a:gd name="connsiteY3" fmla="*/ 2260 h 10000"/>
                <a:gd name="connsiteX4" fmla="*/ 8926 w 10000"/>
                <a:gd name="connsiteY4" fmla="*/ 3381 h 10000"/>
                <a:gd name="connsiteX5" fmla="*/ 7836 w 10000"/>
                <a:gd name="connsiteY5" fmla="*/ 4438 h 10000"/>
                <a:gd name="connsiteX6" fmla="*/ 7668 w 10000"/>
                <a:gd name="connsiteY6" fmla="*/ 5560 h 10000"/>
                <a:gd name="connsiteX7" fmla="*/ 7752 w 10000"/>
                <a:gd name="connsiteY7" fmla="*/ 6699 h 10000"/>
                <a:gd name="connsiteX8" fmla="*/ 6510 w 10000"/>
                <a:gd name="connsiteY8" fmla="*/ 7821 h 10000"/>
                <a:gd name="connsiteX9" fmla="*/ 1091 w 10000"/>
                <a:gd name="connsiteY9" fmla="*/ 8878 h 10000"/>
                <a:gd name="connsiteX10" fmla="*/ 1258 w 10000"/>
                <a:gd name="connsiteY10" fmla="*/ 10000 h 10000"/>
                <a:gd name="connsiteX11" fmla="*/ 0 w 10000"/>
                <a:gd name="connsiteY11" fmla="*/ 0 h 10000"/>
                <a:gd name="connsiteX0" fmla="*/ 0 w 10000"/>
                <a:gd name="connsiteY0" fmla="*/ 0 h 9120"/>
                <a:gd name="connsiteX1" fmla="*/ 7668 w 10000"/>
                <a:gd name="connsiteY1" fmla="*/ 0 h 9120"/>
                <a:gd name="connsiteX2" fmla="*/ 7836 w 10000"/>
                <a:gd name="connsiteY2" fmla="*/ 1122 h 9120"/>
                <a:gd name="connsiteX3" fmla="*/ 10000 w 10000"/>
                <a:gd name="connsiteY3" fmla="*/ 2260 h 9120"/>
                <a:gd name="connsiteX4" fmla="*/ 8926 w 10000"/>
                <a:gd name="connsiteY4" fmla="*/ 3381 h 9120"/>
                <a:gd name="connsiteX5" fmla="*/ 7836 w 10000"/>
                <a:gd name="connsiteY5" fmla="*/ 4438 h 9120"/>
                <a:gd name="connsiteX6" fmla="*/ 7668 w 10000"/>
                <a:gd name="connsiteY6" fmla="*/ 5560 h 9120"/>
                <a:gd name="connsiteX7" fmla="*/ 7752 w 10000"/>
                <a:gd name="connsiteY7" fmla="*/ 6699 h 9120"/>
                <a:gd name="connsiteX8" fmla="*/ 6510 w 10000"/>
                <a:gd name="connsiteY8" fmla="*/ 7821 h 9120"/>
                <a:gd name="connsiteX9" fmla="*/ 1091 w 10000"/>
                <a:gd name="connsiteY9" fmla="*/ 8878 h 9120"/>
                <a:gd name="connsiteX10" fmla="*/ 57 w 10000"/>
                <a:gd name="connsiteY10" fmla="*/ 9120 h 9120"/>
                <a:gd name="connsiteX11" fmla="*/ 0 w 10000"/>
                <a:gd name="connsiteY11" fmla="*/ 0 h 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0" h="9120">
                  <a:moveTo>
                    <a:pt x="0" y="0"/>
                  </a:moveTo>
                  <a:lnTo>
                    <a:pt x="7668" y="0"/>
                  </a:lnTo>
                  <a:lnTo>
                    <a:pt x="7836" y="1122"/>
                  </a:lnTo>
                  <a:lnTo>
                    <a:pt x="10000" y="2260"/>
                  </a:lnTo>
                  <a:lnTo>
                    <a:pt x="8926" y="3381"/>
                  </a:lnTo>
                  <a:lnTo>
                    <a:pt x="7836" y="4438"/>
                  </a:lnTo>
                  <a:lnTo>
                    <a:pt x="7668" y="5560"/>
                  </a:lnTo>
                  <a:cubicBezTo>
                    <a:pt x="7696" y="5940"/>
                    <a:pt x="7724" y="6319"/>
                    <a:pt x="7752" y="6699"/>
                  </a:cubicBezTo>
                  <a:lnTo>
                    <a:pt x="6510" y="7821"/>
                  </a:lnTo>
                  <a:lnTo>
                    <a:pt x="1091" y="8878"/>
                  </a:lnTo>
                  <a:cubicBezTo>
                    <a:pt x="1147" y="9252"/>
                    <a:pt x="1" y="8746"/>
                    <a:pt x="57" y="9120"/>
                  </a:cubicBezTo>
                  <a:lnTo>
                    <a:pt x="0" y="0"/>
                  </a:lnTo>
                  <a:close/>
                </a:path>
              </a:pathLst>
            </a:custGeom>
            <a:solidFill>
              <a:srgbClr val="00FF00"/>
            </a:solidFill>
            <a:ln w="12700" cmpd="sng">
              <a:solidFill>
                <a:sysClr val="windowText" lastClr="00000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i="0" u="none" strike="noStrike" kern="0" cap="none" spc="0" normalizeH="0" baseline="0" noProof="0">
                <a:ln>
                  <a:noFill/>
                </a:ln>
                <a:effectLst/>
                <a:uLnTx/>
                <a:uFillTx/>
                <a:latin typeface="Calibri"/>
              </a:endParaRPr>
            </a:p>
          </p:txBody>
        </p:sp>
        <p:sp>
          <p:nvSpPr>
            <p:cNvPr id="1075" name="Freeform 484"/>
            <p:cNvSpPr>
              <a:spLocks/>
            </p:cNvSpPr>
            <p:nvPr/>
          </p:nvSpPr>
          <p:spPr bwMode="auto">
            <a:xfrm>
              <a:off x="16398112" y="22684513"/>
              <a:ext cx="1427738" cy="1601016"/>
            </a:xfrm>
            <a:custGeom>
              <a:avLst/>
              <a:gdLst>
                <a:gd name="connsiteX0" fmla="*/ 0 w 10000"/>
                <a:gd name="connsiteY0" fmla="*/ 0 h 10000"/>
                <a:gd name="connsiteX1" fmla="*/ 7668 w 10000"/>
                <a:gd name="connsiteY1" fmla="*/ 0 h 10000"/>
                <a:gd name="connsiteX2" fmla="*/ 7836 w 10000"/>
                <a:gd name="connsiteY2" fmla="*/ 777 h 10000"/>
                <a:gd name="connsiteX3" fmla="*/ 10000 w 10000"/>
                <a:gd name="connsiteY3" fmla="*/ 1565 h 10000"/>
                <a:gd name="connsiteX4" fmla="*/ 8926 w 10000"/>
                <a:gd name="connsiteY4" fmla="*/ 2342 h 10000"/>
                <a:gd name="connsiteX5" fmla="*/ 7836 w 10000"/>
                <a:gd name="connsiteY5" fmla="*/ 3074 h 10000"/>
                <a:gd name="connsiteX6" fmla="*/ 7668 w 10000"/>
                <a:gd name="connsiteY6" fmla="*/ 3851 h 10000"/>
                <a:gd name="connsiteX7" fmla="*/ 7752 w 10000"/>
                <a:gd name="connsiteY7" fmla="*/ 4640 h 10000"/>
                <a:gd name="connsiteX8" fmla="*/ 6510 w 10000"/>
                <a:gd name="connsiteY8" fmla="*/ 5417 h 10000"/>
                <a:gd name="connsiteX9" fmla="*/ 1091 w 10000"/>
                <a:gd name="connsiteY9" fmla="*/ 6149 h 10000"/>
                <a:gd name="connsiteX10" fmla="*/ 1258 w 10000"/>
                <a:gd name="connsiteY10" fmla="*/ 6926 h 10000"/>
                <a:gd name="connsiteX11" fmla="*/ 1594 w 10000"/>
                <a:gd name="connsiteY11" fmla="*/ 7714 h 10000"/>
                <a:gd name="connsiteX12" fmla="*/ 1258 w 10000"/>
                <a:gd name="connsiteY12" fmla="*/ 8491 h 10000"/>
                <a:gd name="connsiteX13" fmla="*/ 2500 w 10000"/>
                <a:gd name="connsiteY13" fmla="*/ 9279 h 10000"/>
                <a:gd name="connsiteX14" fmla="*/ 0 w 10000"/>
                <a:gd name="connsiteY14" fmla="*/ 10000 h 10000"/>
                <a:gd name="connsiteX15" fmla="*/ 0 w 10000"/>
                <a:gd name="connsiteY15" fmla="*/ 0 h 10000"/>
                <a:gd name="connsiteX0" fmla="*/ 0 w 10000"/>
                <a:gd name="connsiteY0" fmla="*/ 0 h 10000"/>
                <a:gd name="connsiteX1" fmla="*/ 7668 w 10000"/>
                <a:gd name="connsiteY1" fmla="*/ 0 h 10000"/>
                <a:gd name="connsiteX2" fmla="*/ 7836 w 10000"/>
                <a:gd name="connsiteY2" fmla="*/ 777 h 10000"/>
                <a:gd name="connsiteX3" fmla="*/ 10000 w 10000"/>
                <a:gd name="connsiteY3" fmla="*/ 1565 h 10000"/>
                <a:gd name="connsiteX4" fmla="*/ 8926 w 10000"/>
                <a:gd name="connsiteY4" fmla="*/ 2342 h 10000"/>
                <a:gd name="connsiteX5" fmla="*/ 7836 w 10000"/>
                <a:gd name="connsiteY5" fmla="*/ 3074 h 10000"/>
                <a:gd name="connsiteX6" fmla="*/ 7668 w 10000"/>
                <a:gd name="connsiteY6" fmla="*/ 3851 h 10000"/>
                <a:gd name="connsiteX7" fmla="*/ 7752 w 10000"/>
                <a:gd name="connsiteY7" fmla="*/ 4640 h 10000"/>
                <a:gd name="connsiteX8" fmla="*/ 6510 w 10000"/>
                <a:gd name="connsiteY8" fmla="*/ 5417 h 10000"/>
                <a:gd name="connsiteX9" fmla="*/ 1091 w 10000"/>
                <a:gd name="connsiteY9" fmla="*/ 6149 h 10000"/>
                <a:gd name="connsiteX10" fmla="*/ 1258 w 10000"/>
                <a:gd name="connsiteY10" fmla="*/ 6926 h 10000"/>
                <a:gd name="connsiteX11" fmla="*/ 1594 w 10000"/>
                <a:gd name="connsiteY11" fmla="*/ 7714 h 10000"/>
                <a:gd name="connsiteX12" fmla="*/ 1258 w 10000"/>
                <a:gd name="connsiteY12" fmla="*/ 8491 h 10000"/>
                <a:gd name="connsiteX13" fmla="*/ 0 w 10000"/>
                <a:gd name="connsiteY13" fmla="*/ 10000 h 10000"/>
                <a:gd name="connsiteX14" fmla="*/ 0 w 10000"/>
                <a:gd name="connsiteY14" fmla="*/ 0 h 10000"/>
                <a:gd name="connsiteX0" fmla="*/ 0 w 10000"/>
                <a:gd name="connsiteY0" fmla="*/ 0 h 10000"/>
                <a:gd name="connsiteX1" fmla="*/ 7668 w 10000"/>
                <a:gd name="connsiteY1" fmla="*/ 0 h 10000"/>
                <a:gd name="connsiteX2" fmla="*/ 7836 w 10000"/>
                <a:gd name="connsiteY2" fmla="*/ 777 h 10000"/>
                <a:gd name="connsiteX3" fmla="*/ 10000 w 10000"/>
                <a:gd name="connsiteY3" fmla="*/ 1565 h 10000"/>
                <a:gd name="connsiteX4" fmla="*/ 8926 w 10000"/>
                <a:gd name="connsiteY4" fmla="*/ 2342 h 10000"/>
                <a:gd name="connsiteX5" fmla="*/ 7836 w 10000"/>
                <a:gd name="connsiteY5" fmla="*/ 3074 h 10000"/>
                <a:gd name="connsiteX6" fmla="*/ 7668 w 10000"/>
                <a:gd name="connsiteY6" fmla="*/ 3851 h 10000"/>
                <a:gd name="connsiteX7" fmla="*/ 7752 w 10000"/>
                <a:gd name="connsiteY7" fmla="*/ 4640 h 10000"/>
                <a:gd name="connsiteX8" fmla="*/ 6510 w 10000"/>
                <a:gd name="connsiteY8" fmla="*/ 5417 h 10000"/>
                <a:gd name="connsiteX9" fmla="*/ 1091 w 10000"/>
                <a:gd name="connsiteY9" fmla="*/ 6149 h 10000"/>
                <a:gd name="connsiteX10" fmla="*/ 1258 w 10000"/>
                <a:gd name="connsiteY10" fmla="*/ 6926 h 10000"/>
                <a:gd name="connsiteX11" fmla="*/ 1594 w 10000"/>
                <a:gd name="connsiteY11" fmla="*/ 7714 h 10000"/>
                <a:gd name="connsiteX12" fmla="*/ 0 w 10000"/>
                <a:gd name="connsiteY12" fmla="*/ 10000 h 10000"/>
                <a:gd name="connsiteX13" fmla="*/ 0 w 10000"/>
                <a:gd name="connsiteY13" fmla="*/ 0 h 10000"/>
                <a:gd name="connsiteX0" fmla="*/ 0 w 10000"/>
                <a:gd name="connsiteY0" fmla="*/ 0 h 10000"/>
                <a:gd name="connsiteX1" fmla="*/ 7668 w 10000"/>
                <a:gd name="connsiteY1" fmla="*/ 0 h 10000"/>
                <a:gd name="connsiteX2" fmla="*/ 7836 w 10000"/>
                <a:gd name="connsiteY2" fmla="*/ 777 h 10000"/>
                <a:gd name="connsiteX3" fmla="*/ 10000 w 10000"/>
                <a:gd name="connsiteY3" fmla="*/ 1565 h 10000"/>
                <a:gd name="connsiteX4" fmla="*/ 8926 w 10000"/>
                <a:gd name="connsiteY4" fmla="*/ 2342 h 10000"/>
                <a:gd name="connsiteX5" fmla="*/ 7836 w 10000"/>
                <a:gd name="connsiteY5" fmla="*/ 3074 h 10000"/>
                <a:gd name="connsiteX6" fmla="*/ 7668 w 10000"/>
                <a:gd name="connsiteY6" fmla="*/ 3851 h 10000"/>
                <a:gd name="connsiteX7" fmla="*/ 7752 w 10000"/>
                <a:gd name="connsiteY7" fmla="*/ 4640 h 10000"/>
                <a:gd name="connsiteX8" fmla="*/ 6510 w 10000"/>
                <a:gd name="connsiteY8" fmla="*/ 5417 h 10000"/>
                <a:gd name="connsiteX9" fmla="*/ 1091 w 10000"/>
                <a:gd name="connsiteY9" fmla="*/ 6149 h 10000"/>
                <a:gd name="connsiteX10" fmla="*/ 1258 w 10000"/>
                <a:gd name="connsiteY10" fmla="*/ 6926 h 10000"/>
                <a:gd name="connsiteX11" fmla="*/ 0 w 10000"/>
                <a:gd name="connsiteY11" fmla="*/ 10000 h 10000"/>
                <a:gd name="connsiteX12" fmla="*/ 0 w 10000"/>
                <a:gd name="connsiteY12" fmla="*/ 0 h 10000"/>
                <a:gd name="connsiteX0" fmla="*/ 0 w 10000"/>
                <a:gd name="connsiteY0" fmla="*/ 0 h 6926"/>
                <a:gd name="connsiteX1" fmla="*/ 7668 w 10000"/>
                <a:gd name="connsiteY1" fmla="*/ 0 h 6926"/>
                <a:gd name="connsiteX2" fmla="*/ 7836 w 10000"/>
                <a:gd name="connsiteY2" fmla="*/ 777 h 6926"/>
                <a:gd name="connsiteX3" fmla="*/ 10000 w 10000"/>
                <a:gd name="connsiteY3" fmla="*/ 1565 h 6926"/>
                <a:gd name="connsiteX4" fmla="*/ 8926 w 10000"/>
                <a:gd name="connsiteY4" fmla="*/ 2342 h 6926"/>
                <a:gd name="connsiteX5" fmla="*/ 7836 w 10000"/>
                <a:gd name="connsiteY5" fmla="*/ 3074 h 6926"/>
                <a:gd name="connsiteX6" fmla="*/ 7668 w 10000"/>
                <a:gd name="connsiteY6" fmla="*/ 3851 h 6926"/>
                <a:gd name="connsiteX7" fmla="*/ 7752 w 10000"/>
                <a:gd name="connsiteY7" fmla="*/ 4640 h 6926"/>
                <a:gd name="connsiteX8" fmla="*/ 6510 w 10000"/>
                <a:gd name="connsiteY8" fmla="*/ 5417 h 6926"/>
                <a:gd name="connsiteX9" fmla="*/ 1091 w 10000"/>
                <a:gd name="connsiteY9" fmla="*/ 6149 h 6926"/>
                <a:gd name="connsiteX10" fmla="*/ 1258 w 10000"/>
                <a:gd name="connsiteY10" fmla="*/ 6926 h 6926"/>
                <a:gd name="connsiteX11" fmla="*/ 0 w 10000"/>
                <a:gd name="connsiteY11" fmla="*/ 6916 h 6926"/>
                <a:gd name="connsiteX12" fmla="*/ 0 w 10000"/>
                <a:gd name="connsiteY12" fmla="*/ 0 h 6926"/>
                <a:gd name="connsiteX0" fmla="*/ 0 w 10000"/>
                <a:gd name="connsiteY0" fmla="*/ 0 h 10000"/>
                <a:gd name="connsiteX1" fmla="*/ 7668 w 10000"/>
                <a:gd name="connsiteY1" fmla="*/ 0 h 10000"/>
                <a:gd name="connsiteX2" fmla="*/ 7836 w 10000"/>
                <a:gd name="connsiteY2" fmla="*/ 1122 h 10000"/>
                <a:gd name="connsiteX3" fmla="*/ 10000 w 10000"/>
                <a:gd name="connsiteY3" fmla="*/ 2260 h 10000"/>
                <a:gd name="connsiteX4" fmla="*/ 8926 w 10000"/>
                <a:gd name="connsiteY4" fmla="*/ 3381 h 10000"/>
                <a:gd name="connsiteX5" fmla="*/ 7836 w 10000"/>
                <a:gd name="connsiteY5" fmla="*/ 4438 h 10000"/>
                <a:gd name="connsiteX6" fmla="*/ 7668 w 10000"/>
                <a:gd name="connsiteY6" fmla="*/ 5560 h 10000"/>
                <a:gd name="connsiteX7" fmla="*/ 7752 w 10000"/>
                <a:gd name="connsiteY7" fmla="*/ 6699 h 10000"/>
                <a:gd name="connsiteX8" fmla="*/ 6510 w 10000"/>
                <a:gd name="connsiteY8" fmla="*/ 7821 h 10000"/>
                <a:gd name="connsiteX9" fmla="*/ 1091 w 10000"/>
                <a:gd name="connsiteY9" fmla="*/ 8878 h 10000"/>
                <a:gd name="connsiteX10" fmla="*/ 1258 w 10000"/>
                <a:gd name="connsiteY10" fmla="*/ 10000 h 10000"/>
                <a:gd name="connsiteX11" fmla="*/ 67 w 10000"/>
                <a:gd name="connsiteY11" fmla="*/ 8893 h 10000"/>
                <a:gd name="connsiteX12" fmla="*/ 0 w 10000"/>
                <a:gd name="connsiteY12" fmla="*/ 0 h 10000"/>
                <a:gd name="connsiteX0" fmla="*/ 0 w 10000"/>
                <a:gd name="connsiteY0" fmla="*/ 0 h 9588"/>
                <a:gd name="connsiteX1" fmla="*/ 7668 w 10000"/>
                <a:gd name="connsiteY1" fmla="*/ 0 h 9588"/>
                <a:gd name="connsiteX2" fmla="*/ 7836 w 10000"/>
                <a:gd name="connsiteY2" fmla="*/ 1122 h 9588"/>
                <a:gd name="connsiteX3" fmla="*/ 10000 w 10000"/>
                <a:gd name="connsiteY3" fmla="*/ 2260 h 9588"/>
                <a:gd name="connsiteX4" fmla="*/ 8926 w 10000"/>
                <a:gd name="connsiteY4" fmla="*/ 3381 h 9588"/>
                <a:gd name="connsiteX5" fmla="*/ 7836 w 10000"/>
                <a:gd name="connsiteY5" fmla="*/ 4438 h 9588"/>
                <a:gd name="connsiteX6" fmla="*/ 7668 w 10000"/>
                <a:gd name="connsiteY6" fmla="*/ 5560 h 9588"/>
                <a:gd name="connsiteX7" fmla="*/ 7752 w 10000"/>
                <a:gd name="connsiteY7" fmla="*/ 6699 h 9588"/>
                <a:gd name="connsiteX8" fmla="*/ 6510 w 10000"/>
                <a:gd name="connsiteY8" fmla="*/ 7821 h 9588"/>
                <a:gd name="connsiteX9" fmla="*/ 1091 w 10000"/>
                <a:gd name="connsiteY9" fmla="*/ 8878 h 9588"/>
                <a:gd name="connsiteX10" fmla="*/ 67 w 10000"/>
                <a:gd name="connsiteY10" fmla="*/ 8893 h 9588"/>
                <a:gd name="connsiteX11" fmla="*/ 0 w 10000"/>
                <a:gd name="connsiteY11" fmla="*/ 0 h 9588"/>
                <a:gd name="connsiteX0" fmla="*/ 0 w 10000"/>
                <a:gd name="connsiteY0" fmla="*/ 0 h 9963"/>
                <a:gd name="connsiteX1" fmla="*/ 7668 w 10000"/>
                <a:gd name="connsiteY1" fmla="*/ 0 h 9963"/>
                <a:gd name="connsiteX2" fmla="*/ 7836 w 10000"/>
                <a:gd name="connsiteY2" fmla="*/ 1170 h 9963"/>
                <a:gd name="connsiteX3" fmla="*/ 10000 w 10000"/>
                <a:gd name="connsiteY3" fmla="*/ 2357 h 9963"/>
                <a:gd name="connsiteX4" fmla="*/ 8926 w 10000"/>
                <a:gd name="connsiteY4" fmla="*/ 3526 h 9963"/>
                <a:gd name="connsiteX5" fmla="*/ 7836 w 10000"/>
                <a:gd name="connsiteY5" fmla="*/ 4629 h 9963"/>
                <a:gd name="connsiteX6" fmla="*/ 7668 w 10000"/>
                <a:gd name="connsiteY6" fmla="*/ 5799 h 9963"/>
                <a:gd name="connsiteX7" fmla="*/ 7752 w 10000"/>
                <a:gd name="connsiteY7" fmla="*/ 6987 h 9963"/>
                <a:gd name="connsiteX8" fmla="*/ 6510 w 10000"/>
                <a:gd name="connsiteY8" fmla="*/ 8157 h 9963"/>
                <a:gd name="connsiteX9" fmla="*/ 1091 w 10000"/>
                <a:gd name="connsiteY9" fmla="*/ 9259 h 9963"/>
                <a:gd name="connsiteX10" fmla="*/ 67 w 10000"/>
                <a:gd name="connsiteY10" fmla="*/ 9275 h 9963"/>
                <a:gd name="connsiteX11" fmla="*/ 0 w 10000"/>
                <a:gd name="connsiteY11" fmla="*/ 0 h 9963"/>
                <a:gd name="connsiteX0" fmla="*/ 0 w 10000"/>
                <a:gd name="connsiteY0" fmla="*/ 0 h 9384"/>
                <a:gd name="connsiteX1" fmla="*/ 7668 w 10000"/>
                <a:gd name="connsiteY1" fmla="*/ 0 h 9384"/>
                <a:gd name="connsiteX2" fmla="*/ 7836 w 10000"/>
                <a:gd name="connsiteY2" fmla="*/ 1174 h 9384"/>
                <a:gd name="connsiteX3" fmla="*/ 10000 w 10000"/>
                <a:gd name="connsiteY3" fmla="*/ 2366 h 9384"/>
                <a:gd name="connsiteX4" fmla="*/ 8926 w 10000"/>
                <a:gd name="connsiteY4" fmla="*/ 3539 h 9384"/>
                <a:gd name="connsiteX5" fmla="*/ 7836 w 10000"/>
                <a:gd name="connsiteY5" fmla="*/ 4646 h 9384"/>
                <a:gd name="connsiteX6" fmla="*/ 7668 w 10000"/>
                <a:gd name="connsiteY6" fmla="*/ 5821 h 9384"/>
                <a:gd name="connsiteX7" fmla="*/ 7752 w 10000"/>
                <a:gd name="connsiteY7" fmla="*/ 7013 h 9384"/>
                <a:gd name="connsiteX8" fmla="*/ 6510 w 10000"/>
                <a:gd name="connsiteY8" fmla="*/ 8187 h 9384"/>
                <a:gd name="connsiteX9" fmla="*/ 1091 w 10000"/>
                <a:gd name="connsiteY9" fmla="*/ 9293 h 9384"/>
                <a:gd name="connsiteX10" fmla="*/ 67 w 10000"/>
                <a:gd name="connsiteY10" fmla="*/ 9309 h 9384"/>
                <a:gd name="connsiteX11" fmla="*/ 0 w 10000"/>
                <a:gd name="connsiteY11" fmla="*/ 0 h 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0" h="9384">
                  <a:moveTo>
                    <a:pt x="0" y="0"/>
                  </a:moveTo>
                  <a:lnTo>
                    <a:pt x="7668" y="0"/>
                  </a:lnTo>
                  <a:lnTo>
                    <a:pt x="7836" y="1174"/>
                  </a:lnTo>
                  <a:lnTo>
                    <a:pt x="10000" y="2366"/>
                  </a:lnTo>
                  <a:lnTo>
                    <a:pt x="8926" y="3539"/>
                  </a:lnTo>
                  <a:lnTo>
                    <a:pt x="7836" y="4646"/>
                  </a:lnTo>
                  <a:lnTo>
                    <a:pt x="7668" y="5821"/>
                  </a:lnTo>
                  <a:cubicBezTo>
                    <a:pt x="7696" y="6218"/>
                    <a:pt x="7724" y="6616"/>
                    <a:pt x="7752" y="7013"/>
                  </a:cubicBezTo>
                  <a:lnTo>
                    <a:pt x="6510" y="8187"/>
                  </a:lnTo>
                  <a:lnTo>
                    <a:pt x="1091" y="9293"/>
                  </a:lnTo>
                  <a:cubicBezTo>
                    <a:pt x="17" y="9481"/>
                    <a:pt x="49" y="9324"/>
                    <a:pt x="67" y="9309"/>
                  </a:cubicBezTo>
                  <a:cubicBezTo>
                    <a:pt x="45" y="6207"/>
                    <a:pt x="22" y="3102"/>
                    <a:pt x="0" y="0"/>
                  </a:cubicBezTo>
                </a:path>
              </a:pathLst>
            </a:custGeom>
            <a:noFill/>
            <a:ln w="12700" cmpd="sng">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i="0" u="none" strike="noStrike" kern="0" cap="none" spc="0" normalizeH="0" baseline="0" noProof="0">
                <a:ln>
                  <a:noFill/>
                </a:ln>
                <a:effectLst/>
                <a:uLnTx/>
                <a:uFillTx/>
                <a:latin typeface="Calibri"/>
              </a:endParaRPr>
            </a:p>
          </p:txBody>
        </p:sp>
        <p:grpSp>
          <p:nvGrpSpPr>
            <p:cNvPr id="2701" name="Group 2700"/>
            <p:cNvGrpSpPr/>
            <p:nvPr/>
          </p:nvGrpSpPr>
          <p:grpSpPr>
            <a:xfrm>
              <a:off x="16504920" y="22640953"/>
              <a:ext cx="1372614" cy="1687215"/>
              <a:chOff x="16517888" y="22640953"/>
              <a:chExt cx="1372614" cy="1687215"/>
            </a:xfrm>
          </p:grpSpPr>
          <p:sp>
            <p:nvSpPr>
              <p:cNvPr id="1076" name="Oval 486"/>
              <p:cNvSpPr>
                <a:spLocks noChangeArrowheads="1"/>
              </p:cNvSpPr>
              <p:nvPr/>
            </p:nvSpPr>
            <p:spPr bwMode="auto">
              <a:xfrm>
                <a:off x="17456938" y="22640953"/>
                <a:ext cx="100584" cy="101640"/>
              </a:xfrm>
              <a:prstGeom prst="ellipse">
                <a:avLst/>
              </a:prstGeom>
              <a:solidFill>
                <a:srgbClr val="000000"/>
              </a:solidFill>
              <a:ln w="12700" cmpd="sng">
                <a:solidFill>
                  <a:sysClr val="windowText" lastClr="00000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i="0" u="none" strike="noStrike" kern="0" cap="none" spc="0" normalizeH="0" baseline="0" noProof="0">
                  <a:ln>
                    <a:noFill/>
                  </a:ln>
                  <a:effectLst/>
                  <a:uLnTx/>
                  <a:uFillTx/>
                  <a:latin typeface="Calibri"/>
                </a:endParaRPr>
              </a:p>
            </p:txBody>
          </p:sp>
          <p:sp>
            <p:nvSpPr>
              <p:cNvPr id="1077" name="Oval 487"/>
              <p:cNvSpPr>
                <a:spLocks noChangeArrowheads="1"/>
              </p:cNvSpPr>
              <p:nvPr/>
            </p:nvSpPr>
            <p:spPr bwMode="auto">
              <a:xfrm>
                <a:off x="17480893" y="22841329"/>
                <a:ext cx="100584" cy="101640"/>
              </a:xfrm>
              <a:prstGeom prst="ellipse">
                <a:avLst/>
              </a:prstGeom>
              <a:solidFill>
                <a:srgbClr val="000000"/>
              </a:solidFill>
              <a:ln w="12700" cmpd="sng">
                <a:solidFill>
                  <a:sysClr val="windowText" lastClr="00000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i="0" u="none" strike="noStrike" kern="0" cap="none" spc="0" normalizeH="0" baseline="0" noProof="0">
                  <a:ln>
                    <a:noFill/>
                  </a:ln>
                  <a:effectLst/>
                  <a:uLnTx/>
                  <a:uFillTx/>
                  <a:latin typeface="Calibri"/>
                </a:endParaRPr>
              </a:p>
            </p:txBody>
          </p:sp>
          <p:sp>
            <p:nvSpPr>
              <p:cNvPr id="1078" name="Oval 488"/>
              <p:cNvSpPr>
                <a:spLocks noChangeArrowheads="1"/>
              </p:cNvSpPr>
              <p:nvPr/>
            </p:nvSpPr>
            <p:spPr bwMode="auto">
              <a:xfrm>
                <a:off x="17789918" y="23044608"/>
                <a:ext cx="100584" cy="101640"/>
              </a:xfrm>
              <a:prstGeom prst="ellipse">
                <a:avLst/>
              </a:prstGeom>
              <a:solidFill>
                <a:srgbClr val="000000"/>
              </a:solidFill>
              <a:ln w="12700" cmpd="sng">
                <a:solidFill>
                  <a:sysClr val="windowText" lastClr="00000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i="0" u="none" strike="noStrike" kern="0" cap="none" spc="0" normalizeH="0" baseline="0" noProof="0">
                  <a:ln>
                    <a:noFill/>
                  </a:ln>
                  <a:effectLst/>
                  <a:uLnTx/>
                  <a:uFillTx/>
                  <a:latin typeface="Calibri"/>
                </a:endParaRPr>
              </a:p>
            </p:txBody>
          </p:sp>
          <p:sp>
            <p:nvSpPr>
              <p:cNvPr id="1079" name="Oval 489"/>
              <p:cNvSpPr>
                <a:spLocks noChangeArrowheads="1"/>
              </p:cNvSpPr>
              <p:nvPr/>
            </p:nvSpPr>
            <p:spPr bwMode="auto">
              <a:xfrm>
                <a:off x="17636603" y="23244982"/>
                <a:ext cx="100584" cy="101640"/>
              </a:xfrm>
              <a:prstGeom prst="ellipse">
                <a:avLst/>
              </a:prstGeom>
              <a:solidFill>
                <a:srgbClr val="000000"/>
              </a:solidFill>
              <a:ln w="12700" cmpd="sng">
                <a:solidFill>
                  <a:sysClr val="windowText" lastClr="00000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i="0" u="none" strike="noStrike" kern="0" cap="none" spc="0" normalizeH="0" baseline="0" noProof="0">
                  <a:ln>
                    <a:noFill/>
                  </a:ln>
                  <a:effectLst/>
                  <a:uLnTx/>
                  <a:uFillTx/>
                  <a:latin typeface="Calibri"/>
                </a:endParaRPr>
              </a:p>
            </p:txBody>
          </p:sp>
          <p:sp>
            <p:nvSpPr>
              <p:cNvPr id="1080" name="Oval 490"/>
              <p:cNvSpPr>
                <a:spLocks noChangeArrowheads="1"/>
              </p:cNvSpPr>
              <p:nvPr/>
            </p:nvSpPr>
            <p:spPr bwMode="auto">
              <a:xfrm>
                <a:off x="17480893" y="23433742"/>
                <a:ext cx="100584" cy="101640"/>
              </a:xfrm>
              <a:prstGeom prst="ellipse">
                <a:avLst/>
              </a:prstGeom>
              <a:solidFill>
                <a:srgbClr val="000000"/>
              </a:solidFill>
              <a:ln w="12700" cmpd="sng">
                <a:solidFill>
                  <a:sysClr val="windowText" lastClr="00000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i="0" u="none" strike="noStrike" kern="0" cap="none" spc="0" normalizeH="0" baseline="0" noProof="0">
                  <a:ln>
                    <a:noFill/>
                  </a:ln>
                  <a:effectLst/>
                  <a:uLnTx/>
                  <a:uFillTx/>
                  <a:latin typeface="Calibri"/>
                </a:endParaRPr>
              </a:p>
            </p:txBody>
          </p:sp>
          <p:sp>
            <p:nvSpPr>
              <p:cNvPr id="1081" name="Oval 491"/>
              <p:cNvSpPr>
                <a:spLocks noChangeArrowheads="1"/>
              </p:cNvSpPr>
              <p:nvPr/>
            </p:nvSpPr>
            <p:spPr bwMode="auto">
              <a:xfrm>
                <a:off x="17456938" y="23634116"/>
                <a:ext cx="100584" cy="101640"/>
              </a:xfrm>
              <a:prstGeom prst="ellipse">
                <a:avLst/>
              </a:prstGeom>
              <a:solidFill>
                <a:srgbClr val="000000"/>
              </a:solidFill>
              <a:ln w="12700" cmpd="sng">
                <a:solidFill>
                  <a:sysClr val="windowText" lastClr="00000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i="0" u="none" strike="noStrike" kern="0" cap="none" spc="0" normalizeH="0" baseline="0" noProof="0">
                  <a:ln>
                    <a:noFill/>
                  </a:ln>
                  <a:effectLst/>
                  <a:uLnTx/>
                  <a:uFillTx/>
                  <a:latin typeface="Calibri"/>
                </a:endParaRPr>
              </a:p>
            </p:txBody>
          </p:sp>
          <p:sp>
            <p:nvSpPr>
              <p:cNvPr id="1082" name="Oval 492"/>
              <p:cNvSpPr>
                <a:spLocks noChangeArrowheads="1"/>
              </p:cNvSpPr>
              <p:nvPr/>
            </p:nvSpPr>
            <p:spPr bwMode="auto">
              <a:xfrm>
                <a:off x="17468916" y="23837395"/>
                <a:ext cx="100584" cy="101640"/>
              </a:xfrm>
              <a:prstGeom prst="ellipse">
                <a:avLst/>
              </a:prstGeom>
              <a:solidFill>
                <a:srgbClr val="000000"/>
              </a:solidFill>
              <a:ln w="12700" cmpd="sng">
                <a:solidFill>
                  <a:sysClr val="windowText" lastClr="00000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i="0" u="none" strike="noStrike" kern="0" cap="none" spc="0" normalizeH="0" baseline="0" noProof="0">
                  <a:ln>
                    <a:noFill/>
                  </a:ln>
                  <a:effectLst/>
                  <a:uLnTx/>
                  <a:uFillTx/>
                  <a:latin typeface="Calibri"/>
                </a:endParaRPr>
              </a:p>
            </p:txBody>
          </p:sp>
          <p:sp>
            <p:nvSpPr>
              <p:cNvPr id="1083" name="Oval 493"/>
              <p:cNvSpPr>
                <a:spLocks noChangeArrowheads="1"/>
              </p:cNvSpPr>
              <p:nvPr/>
            </p:nvSpPr>
            <p:spPr bwMode="auto">
              <a:xfrm>
                <a:off x="17291646" y="24037770"/>
                <a:ext cx="100584" cy="101640"/>
              </a:xfrm>
              <a:prstGeom prst="ellipse">
                <a:avLst/>
              </a:prstGeom>
              <a:solidFill>
                <a:srgbClr val="000000"/>
              </a:solidFill>
              <a:ln w="12700" cmpd="sng">
                <a:solidFill>
                  <a:sysClr val="windowText" lastClr="00000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i="0" u="none" strike="noStrike" kern="0" cap="none" spc="0" normalizeH="0" baseline="0" noProof="0">
                  <a:ln>
                    <a:noFill/>
                  </a:ln>
                  <a:effectLst/>
                  <a:uLnTx/>
                  <a:uFillTx/>
                  <a:latin typeface="Calibri"/>
                </a:endParaRPr>
              </a:p>
            </p:txBody>
          </p:sp>
          <p:sp>
            <p:nvSpPr>
              <p:cNvPr id="1084" name="Oval 494"/>
              <p:cNvSpPr>
                <a:spLocks noChangeArrowheads="1"/>
              </p:cNvSpPr>
              <p:nvPr/>
            </p:nvSpPr>
            <p:spPr bwMode="auto">
              <a:xfrm>
                <a:off x="16517888" y="24226528"/>
                <a:ext cx="100584" cy="101640"/>
              </a:xfrm>
              <a:prstGeom prst="ellipse">
                <a:avLst/>
              </a:prstGeom>
              <a:solidFill>
                <a:srgbClr val="000000"/>
              </a:solidFill>
              <a:ln w="12700" cmpd="sng">
                <a:solidFill>
                  <a:sysClr val="windowText" lastClr="00000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i="0" u="none" strike="noStrike" kern="0" cap="none" spc="0" normalizeH="0" baseline="0" noProof="0">
                  <a:ln>
                    <a:noFill/>
                  </a:ln>
                  <a:effectLst/>
                  <a:uLnTx/>
                  <a:uFillTx/>
                  <a:latin typeface="Calibri"/>
                </a:endParaRPr>
              </a:p>
            </p:txBody>
          </p:sp>
        </p:grpSp>
        <p:sp>
          <p:nvSpPr>
            <p:cNvPr id="1090" name="Line 502"/>
            <p:cNvSpPr>
              <a:spLocks noChangeShapeType="1"/>
            </p:cNvSpPr>
            <p:nvPr/>
          </p:nvSpPr>
          <p:spPr bwMode="auto">
            <a:xfrm>
              <a:off x="17504848" y="22597392"/>
              <a:ext cx="2396" cy="1892808"/>
            </a:xfrm>
            <a:prstGeom prst="line">
              <a:avLst/>
            </a:prstGeom>
            <a:noFill/>
            <a:ln w="19050" cmpd="sng">
              <a:solidFill>
                <a:sysClr val="window" lastClr="FFFFFF">
                  <a:lumMod val="65000"/>
                </a:sysClr>
              </a:solidFill>
              <a:prstDash val="dash"/>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i="0" u="none" strike="noStrike" kern="0" cap="none" spc="0" normalizeH="0" baseline="0" noProof="0">
                <a:ln>
                  <a:noFill/>
                </a:ln>
                <a:effectLst/>
                <a:uLnTx/>
                <a:uFillTx/>
                <a:latin typeface="Calibri"/>
              </a:endParaRPr>
            </a:p>
          </p:txBody>
        </p:sp>
        <p:grpSp>
          <p:nvGrpSpPr>
            <p:cNvPr id="2706" name="Group 2705"/>
            <p:cNvGrpSpPr/>
            <p:nvPr/>
          </p:nvGrpSpPr>
          <p:grpSpPr>
            <a:xfrm>
              <a:off x="18998160" y="22174200"/>
              <a:ext cx="2439820" cy="246221"/>
              <a:chOff x="18998160" y="21988675"/>
              <a:chExt cx="2439820" cy="246221"/>
            </a:xfrm>
          </p:grpSpPr>
          <p:sp>
            <p:nvSpPr>
              <p:cNvPr id="1091" name="Rectangle 508"/>
              <p:cNvSpPr>
                <a:spLocks noChangeArrowheads="1"/>
              </p:cNvSpPr>
              <p:nvPr/>
            </p:nvSpPr>
            <p:spPr bwMode="auto">
              <a:xfrm>
                <a:off x="18998160" y="21988675"/>
                <a:ext cx="104196"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i="0" u="none" strike="noStrike" kern="0" cap="none" spc="0" normalizeH="0" baseline="0" noProof="0" dirty="0" smtClean="0">
                    <a:ln>
                      <a:noFill/>
                    </a:ln>
                    <a:effectLst/>
                    <a:uLnTx/>
                    <a:uFillTx/>
                    <a:latin typeface="Calibri"/>
                    <a:cs typeface="Arial" pitchFamily="34" charset="0"/>
                  </a:rPr>
                  <a:t>0</a:t>
                </a:r>
              </a:p>
            </p:txBody>
          </p:sp>
          <p:sp>
            <p:nvSpPr>
              <p:cNvPr id="1092" name="Rectangle 510"/>
              <p:cNvSpPr>
                <a:spLocks noChangeArrowheads="1"/>
              </p:cNvSpPr>
              <p:nvPr/>
            </p:nvSpPr>
            <p:spPr bwMode="auto">
              <a:xfrm>
                <a:off x="19496431" y="21988675"/>
                <a:ext cx="208390"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i="0" u="none" strike="noStrike" kern="0" cap="none" spc="0" normalizeH="0" baseline="0" noProof="0" smtClean="0">
                    <a:ln>
                      <a:noFill/>
                    </a:ln>
                    <a:effectLst/>
                    <a:uLnTx/>
                    <a:uFillTx/>
                    <a:latin typeface="Calibri"/>
                    <a:cs typeface="Arial" pitchFamily="34" charset="0"/>
                  </a:rPr>
                  <a:t>25</a:t>
                </a:r>
              </a:p>
            </p:txBody>
          </p:sp>
          <p:sp>
            <p:nvSpPr>
              <p:cNvPr id="1093" name="Rectangle 512"/>
              <p:cNvSpPr>
                <a:spLocks noChangeArrowheads="1"/>
              </p:cNvSpPr>
              <p:nvPr/>
            </p:nvSpPr>
            <p:spPr bwMode="auto">
              <a:xfrm>
                <a:off x="20056986" y="21988675"/>
                <a:ext cx="208390"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i="0" u="none" strike="noStrike" kern="0" cap="none" spc="0" normalizeH="0" baseline="0" noProof="0" smtClean="0">
                    <a:ln>
                      <a:noFill/>
                    </a:ln>
                    <a:effectLst/>
                    <a:uLnTx/>
                    <a:uFillTx/>
                    <a:latin typeface="Calibri"/>
                    <a:cs typeface="Arial" pitchFamily="34" charset="0"/>
                  </a:rPr>
                  <a:t>50</a:t>
                </a:r>
              </a:p>
            </p:txBody>
          </p:sp>
          <p:sp>
            <p:nvSpPr>
              <p:cNvPr id="1094" name="Rectangle 514"/>
              <p:cNvSpPr>
                <a:spLocks noChangeArrowheads="1"/>
              </p:cNvSpPr>
              <p:nvPr/>
            </p:nvSpPr>
            <p:spPr bwMode="auto">
              <a:xfrm>
                <a:off x="20615146" y="21988675"/>
                <a:ext cx="208390"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i="0" u="none" strike="noStrike" kern="0" cap="none" spc="0" normalizeH="0" baseline="0" noProof="0" smtClean="0">
                    <a:ln>
                      <a:noFill/>
                    </a:ln>
                    <a:effectLst/>
                    <a:uLnTx/>
                    <a:uFillTx/>
                    <a:latin typeface="Calibri"/>
                    <a:cs typeface="Arial" pitchFamily="34" charset="0"/>
                  </a:rPr>
                  <a:t>75</a:t>
                </a:r>
              </a:p>
            </p:txBody>
          </p:sp>
          <p:sp>
            <p:nvSpPr>
              <p:cNvPr id="1095" name="Rectangle 516"/>
              <p:cNvSpPr>
                <a:spLocks noChangeArrowheads="1"/>
              </p:cNvSpPr>
              <p:nvPr/>
            </p:nvSpPr>
            <p:spPr bwMode="auto">
              <a:xfrm>
                <a:off x="21125394" y="21988675"/>
                <a:ext cx="312586"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i="0" u="none" strike="noStrike" kern="0" cap="none" spc="0" normalizeH="0" baseline="0" noProof="0" smtClean="0">
                    <a:ln>
                      <a:noFill/>
                    </a:ln>
                    <a:effectLst/>
                    <a:uLnTx/>
                    <a:uFillTx/>
                    <a:latin typeface="Calibri"/>
                    <a:cs typeface="Arial" pitchFamily="34" charset="0"/>
                  </a:rPr>
                  <a:t>100</a:t>
                </a:r>
              </a:p>
            </p:txBody>
          </p:sp>
        </p:grpSp>
        <p:sp>
          <p:nvSpPr>
            <p:cNvPr id="1097" name="Freeform 529"/>
            <p:cNvSpPr>
              <a:spLocks/>
            </p:cNvSpPr>
            <p:nvPr/>
          </p:nvSpPr>
          <p:spPr bwMode="auto">
            <a:xfrm>
              <a:off x="19046070" y="22684514"/>
              <a:ext cx="1449299" cy="1004620"/>
            </a:xfrm>
            <a:custGeom>
              <a:avLst/>
              <a:gdLst>
                <a:gd name="connsiteX0" fmla="*/ 0 w 10000"/>
                <a:gd name="connsiteY0" fmla="*/ 0 h 10000"/>
                <a:gd name="connsiteX1" fmla="*/ 3769 w 10000"/>
                <a:gd name="connsiteY1" fmla="*/ 0 h 10000"/>
                <a:gd name="connsiteX2" fmla="*/ 5074 w 10000"/>
                <a:gd name="connsiteY2" fmla="*/ 1264 h 10000"/>
                <a:gd name="connsiteX3" fmla="*/ 9587 w 10000"/>
                <a:gd name="connsiteY3" fmla="*/ 2546 h 10000"/>
                <a:gd name="connsiteX4" fmla="*/ 10000 w 10000"/>
                <a:gd name="connsiteY4" fmla="*/ 3810 h 10000"/>
                <a:gd name="connsiteX5" fmla="*/ 9273 w 10000"/>
                <a:gd name="connsiteY5" fmla="*/ 5000 h 10000"/>
                <a:gd name="connsiteX6" fmla="*/ 4099 w 10000"/>
                <a:gd name="connsiteY6" fmla="*/ 6264 h 10000"/>
                <a:gd name="connsiteX7" fmla="*/ 5157 w 10000"/>
                <a:gd name="connsiteY7" fmla="*/ 7546 h 10000"/>
                <a:gd name="connsiteX8" fmla="*/ 5818 w 10000"/>
                <a:gd name="connsiteY8" fmla="*/ 8810 h 10000"/>
                <a:gd name="connsiteX9" fmla="*/ 0 w 10000"/>
                <a:gd name="connsiteY9" fmla="*/ 10000 h 10000"/>
                <a:gd name="connsiteX10" fmla="*/ 0 w 10000"/>
                <a:gd name="connsiteY10" fmla="*/ 0 h 10000"/>
                <a:gd name="connsiteX0" fmla="*/ 0 w 10000"/>
                <a:gd name="connsiteY0" fmla="*/ 0 h 10000"/>
                <a:gd name="connsiteX1" fmla="*/ 3769 w 10000"/>
                <a:gd name="connsiteY1" fmla="*/ 0 h 10000"/>
                <a:gd name="connsiteX2" fmla="*/ 5074 w 10000"/>
                <a:gd name="connsiteY2" fmla="*/ 1264 h 10000"/>
                <a:gd name="connsiteX3" fmla="*/ 9587 w 10000"/>
                <a:gd name="connsiteY3" fmla="*/ 2546 h 10000"/>
                <a:gd name="connsiteX4" fmla="*/ 10000 w 10000"/>
                <a:gd name="connsiteY4" fmla="*/ 3810 h 10000"/>
                <a:gd name="connsiteX5" fmla="*/ 9273 w 10000"/>
                <a:gd name="connsiteY5" fmla="*/ 5000 h 10000"/>
                <a:gd name="connsiteX6" fmla="*/ 4099 w 10000"/>
                <a:gd name="connsiteY6" fmla="*/ 6264 h 10000"/>
                <a:gd name="connsiteX7" fmla="*/ 5157 w 10000"/>
                <a:gd name="connsiteY7" fmla="*/ 7546 h 10000"/>
                <a:gd name="connsiteX8" fmla="*/ 0 w 10000"/>
                <a:gd name="connsiteY8" fmla="*/ 10000 h 10000"/>
                <a:gd name="connsiteX9" fmla="*/ 0 w 10000"/>
                <a:gd name="connsiteY9" fmla="*/ 0 h 10000"/>
                <a:gd name="connsiteX0" fmla="*/ 0 w 10000"/>
                <a:gd name="connsiteY0" fmla="*/ 0 h 10000"/>
                <a:gd name="connsiteX1" fmla="*/ 3769 w 10000"/>
                <a:gd name="connsiteY1" fmla="*/ 0 h 10000"/>
                <a:gd name="connsiteX2" fmla="*/ 5074 w 10000"/>
                <a:gd name="connsiteY2" fmla="*/ 1264 h 10000"/>
                <a:gd name="connsiteX3" fmla="*/ 9587 w 10000"/>
                <a:gd name="connsiteY3" fmla="*/ 2546 h 10000"/>
                <a:gd name="connsiteX4" fmla="*/ 10000 w 10000"/>
                <a:gd name="connsiteY4" fmla="*/ 3810 h 10000"/>
                <a:gd name="connsiteX5" fmla="*/ 9273 w 10000"/>
                <a:gd name="connsiteY5" fmla="*/ 5000 h 10000"/>
                <a:gd name="connsiteX6" fmla="*/ 4099 w 10000"/>
                <a:gd name="connsiteY6" fmla="*/ 6264 h 10000"/>
                <a:gd name="connsiteX7" fmla="*/ 0 w 10000"/>
                <a:gd name="connsiteY7" fmla="*/ 10000 h 10000"/>
                <a:gd name="connsiteX8" fmla="*/ 0 w 10000"/>
                <a:gd name="connsiteY8" fmla="*/ 0 h 10000"/>
                <a:gd name="connsiteX0" fmla="*/ 0 w 10000"/>
                <a:gd name="connsiteY0" fmla="*/ 0 h 6336"/>
                <a:gd name="connsiteX1" fmla="*/ 3769 w 10000"/>
                <a:gd name="connsiteY1" fmla="*/ 0 h 6336"/>
                <a:gd name="connsiteX2" fmla="*/ 5074 w 10000"/>
                <a:gd name="connsiteY2" fmla="*/ 1264 h 6336"/>
                <a:gd name="connsiteX3" fmla="*/ 9587 w 10000"/>
                <a:gd name="connsiteY3" fmla="*/ 2546 h 6336"/>
                <a:gd name="connsiteX4" fmla="*/ 10000 w 10000"/>
                <a:gd name="connsiteY4" fmla="*/ 3810 h 6336"/>
                <a:gd name="connsiteX5" fmla="*/ 9273 w 10000"/>
                <a:gd name="connsiteY5" fmla="*/ 5000 h 6336"/>
                <a:gd name="connsiteX6" fmla="*/ 4099 w 10000"/>
                <a:gd name="connsiteY6" fmla="*/ 6264 h 6336"/>
                <a:gd name="connsiteX7" fmla="*/ 33 w 10000"/>
                <a:gd name="connsiteY7" fmla="*/ 6336 h 6336"/>
                <a:gd name="connsiteX8" fmla="*/ 0 w 10000"/>
                <a:gd name="connsiteY8" fmla="*/ 0 h 6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6336">
                  <a:moveTo>
                    <a:pt x="0" y="0"/>
                  </a:moveTo>
                  <a:lnTo>
                    <a:pt x="3769" y="0"/>
                  </a:lnTo>
                  <a:lnTo>
                    <a:pt x="5074" y="1264"/>
                  </a:lnTo>
                  <a:lnTo>
                    <a:pt x="9587" y="2546"/>
                  </a:lnTo>
                  <a:lnTo>
                    <a:pt x="10000" y="3810"/>
                  </a:lnTo>
                  <a:lnTo>
                    <a:pt x="9273" y="5000"/>
                  </a:lnTo>
                  <a:lnTo>
                    <a:pt x="4099" y="6264"/>
                  </a:lnTo>
                  <a:lnTo>
                    <a:pt x="33" y="6336"/>
                  </a:lnTo>
                  <a:lnTo>
                    <a:pt x="0" y="0"/>
                  </a:lnTo>
                  <a:close/>
                </a:path>
              </a:pathLst>
            </a:custGeom>
            <a:solidFill>
              <a:srgbClr val="808080"/>
            </a:solidFill>
            <a:ln w="12700" cmpd="sng">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i="0" u="none" strike="noStrike" kern="0" cap="none" spc="0" normalizeH="0" baseline="0" noProof="0">
                <a:ln>
                  <a:noFill/>
                </a:ln>
                <a:effectLst/>
                <a:uLnTx/>
                <a:uFillTx/>
                <a:latin typeface="Calibri"/>
              </a:endParaRPr>
            </a:p>
          </p:txBody>
        </p:sp>
        <p:sp>
          <p:nvSpPr>
            <p:cNvPr id="1098" name="Freeform 530"/>
            <p:cNvSpPr>
              <a:spLocks/>
            </p:cNvSpPr>
            <p:nvPr/>
          </p:nvSpPr>
          <p:spPr bwMode="auto">
            <a:xfrm>
              <a:off x="19046070" y="22684514"/>
              <a:ext cx="867183" cy="993204"/>
            </a:xfrm>
            <a:custGeom>
              <a:avLst/>
              <a:gdLst>
                <a:gd name="connsiteX0" fmla="*/ 0 w 10000"/>
                <a:gd name="connsiteY0" fmla="*/ 0 h 10000"/>
                <a:gd name="connsiteX1" fmla="*/ 3011 w 10000"/>
                <a:gd name="connsiteY1" fmla="*/ 0 h 10000"/>
                <a:gd name="connsiteX2" fmla="*/ 2597 w 10000"/>
                <a:gd name="connsiteY2" fmla="*/ 1264 h 10000"/>
                <a:gd name="connsiteX3" fmla="*/ 7956 w 10000"/>
                <a:gd name="connsiteY3" fmla="*/ 2546 h 10000"/>
                <a:gd name="connsiteX4" fmla="*/ 10000 w 10000"/>
                <a:gd name="connsiteY4" fmla="*/ 3810 h 10000"/>
                <a:gd name="connsiteX5" fmla="*/ 7956 w 10000"/>
                <a:gd name="connsiteY5" fmla="*/ 5000 h 10000"/>
                <a:gd name="connsiteX6" fmla="*/ 2735 w 10000"/>
                <a:gd name="connsiteY6" fmla="*/ 6264 h 10000"/>
                <a:gd name="connsiteX7" fmla="*/ 2873 w 10000"/>
                <a:gd name="connsiteY7" fmla="*/ 7546 h 10000"/>
                <a:gd name="connsiteX8" fmla="*/ 4365 w 10000"/>
                <a:gd name="connsiteY8" fmla="*/ 8810 h 10000"/>
                <a:gd name="connsiteX9" fmla="*/ 0 w 10000"/>
                <a:gd name="connsiteY9" fmla="*/ 10000 h 10000"/>
                <a:gd name="connsiteX10" fmla="*/ 0 w 10000"/>
                <a:gd name="connsiteY10" fmla="*/ 0 h 10000"/>
                <a:gd name="connsiteX0" fmla="*/ 0 w 10000"/>
                <a:gd name="connsiteY0" fmla="*/ 0 h 10000"/>
                <a:gd name="connsiteX1" fmla="*/ 3011 w 10000"/>
                <a:gd name="connsiteY1" fmla="*/ 0 h 10000"/>
                <a:gd name="connsiteX2" fmla="*/ 2597 w 10000"/>
                <a:gd name="connsiteY2" fmla="*/ 1264 h 10000"/>
                <a:gd name="connsiteX3" fmla="*/ 7956 w 10000"/>
                <a:gd name="connsiteY3" fmla="*/ 2546 h 10000"/>
                <a:gd name="connsiteX4" fmla="*/ 10000 w 10000"/>
                <a:gd name="connsiteY4" fmla="*/ 3810 h 10000"/>
                <a:gd name="connsiteX5" fmla="*/ 7956 w 10000"/>
                <a:gd name="connsiteY5" fmla="*/ 5000 h 10000"/>
                <a:gd name="connsiteX6" fmla="*/ 2735 w 10000"/>
                <a:gd name="connsiteY6" fmla="*/ 6264 h 10000"/>
                <a:gd name="connsiteX7" fmla="*/ 2873 w 10000"/>
                <a:gd name="connsiteY7" fmla="*/ 7546 h 10000"/>
                <a:gd name="connsiteX8" fmla="*/ 0 w 10000"/>
                <a:gd name="connsiteY8" fmla="*/ 10000 h 10000"/>
                <a:gd name="connsiteX9" fmla="*/ 0 w 10000"/>
                <a:gd name="connsiteY9" fmla="*/ 0 h 10000"/>
                <a:gd name="connsiteX0" fmla="*/ 0 w 10000"/>
                <a:gd name="connsiteY0" fmla="*/ 0 h 10000"/>
                <a:gd name="connsiteX1" fmla="*/ 3011 w 10000"/>
                <a:gd name="connsiteY1" fmla="*/ 0 h 10000"/>
                <a:gd name="connsiteX2" fmla="*/ 2597 w 10000"/>
                <a:gd name="connsiteY2" fmla="*/ 1264 h 10000"/>
                <a:gd name="connsiteX3" fmla="*/ 7956 w 10000"/>
                <a:gd name="connsiteY3" fmla="*/ 2546 h 10000"/>
                <a:gd name="connsiteX4" fmla="*/ 10000 w 10000"/>
                <a:gd name="connsiteY4" fmla="*/ 3810 h 10000"/>
                <a:gd name="connsiteX5" fmla="*/ 7956 w 10000"/>
                <a:gd name="connsiteY5" fmla="*/ 5000 h 10000"/>
                <a:gd name="connsiteX6" fmla="*/ 2735 w 10000"/>
                <a:gd name="connsiteY6" fmla="*/ 6264 h 10000"/>
                <a:gd name="connsiteX7" fmla="*/ 0 w 10000"/>
                <a:gd name="connsiteY7" fmla="*/ 10000 h 10000"/>
                <a:gd name="connsiteX8" fmla="*/ 0 w 10000"/>
                <a:gd name="connsiteY8" fmla="*/ 0 h 10000"/>
                <a:gd name="connsiteX0" fmla="*/ 0 w 10000"/>
                <a:gd name="connsiteY0" fmla="*/ 0 h 6264"/>
                <a:gd name="connsiteX1" fmla="*/ 3011 w 10000"/>
                <a:gd name="connsiteY1" fmla="*/ 0 h 6264"/>
                <a:gd name="connsiteX2" fmla="*/ 2597 w 10000"/>
                <a:gd name="connsiteY2" fmla="*/ 1264 h 6264"/>
                <a:gd name="connsiteX3" fmla="*/ 7956 w 10000"/>
                <a:gd name="connsiteY3" fmla="*/ 2546 h 6264"/>
                <a:gd name="connsiteX4" fmla="*/ 10000 w 10000"/>
                <a:gd name="connsiteY4" fmla="*/ 3810 h 6264"/>
                <a:gd name="connsiteX5" fmla="*/ 7956 w 10000"/>
                <a:gd name="connsiteY5" fmla="*/ 5000 h 6264"/>
                <a:gd name="connsiteX6" fmla="*/ 2735 w 10000"/>
                <a:gd name="connsiteY6" fmla="*/ 6264 h 6264"/>
                <a:gd name="connsiteX7" fmla="*/ 55 w 10000"/>
                <a:gd name="connsiteY7" fmla="*/ 6245 h 6264"/>
                <a:gd name="connsiteX8" fmla="*/ 0 w 10000"/>
                <a:gd name="connsiteY8" fmla="*/ 0 h 6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6264">
                  <a:moveTo>
                    <a:pt x="0" y="0"/>
                  </a:moveTo>
                  <a:lnTo>
                    <a:pt x="3011" y="0"/>
                  </a:lnTo>
                  <a:lnTo>
                    <a:pt x="2597" y="1264"/>
                  </a:lnTo>
                  <a:lnTo>
                    <a:pt x="7956" y="2546"/>
                  </a:lnTo>
                  <a:lnTo>
                    <a:pt x="10000" y="3810"/>
                  </a:lnTo>
                  <a:lnTo>
                    <a:pt x="7956" y="5000"/>
                  </a:lnTo>
                  <a:lnTo>
                    <a:pt x="2735" y="6264"/>
                  </a:lnTo>
                  <a:lnTo>
                    <a:pt x="55" y="6245"/>
                  </a:lnTo>
                  <a:cubicBezTo>
                    <a:pt x="37" y="4163"/>
                    <a:pt x="18" y="2082"/>
                    <a:pt x="0" y="0"/>
                  </a:cubicBezTo>
                  <a:close/>
                </a:path>
              </a:pathLst>
            </a:custGeom>
            <a:solidFill>
              <a:srgbClr val="00FFFF"/>
            </a:solidFill>
            <a:ln w="12700" cmpd="sng">
              <a:solidFill>
                <a:sysClr val="windowText" lastClr="00000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i="0" u="none" strike="noStrike" kern="0" cap="none" spc="0" normalizeH="0" baseline="0" noProof="0">
                <a:ln>
                  <a:noFill/>
                </a:ln>
                <a:effectLst/>
                <a:uLnTx/>
                <a:uFillTx/>
                <a:latin typeface="Calibri"/>
              </a:endParaRPr>
            </a:p>
          </p:txBody>
        </p:sp>
        <p:sp>
          <p:nvSpPr>
            <p:cNvPr id="1099" name="Freeform 531"/>
            <p:cNvSpPr>
              <a:spLocks/>
            </p:cNvSpPr>
            <p:nvPr/>
          </p:nvSpPr>
          <p:spPr bwMode="auto">
            <a:xfrm>
              <a:off x="19045834" y="22684514"/>
              <a:ext cx="867419" cy="994948"/>
            </a:xfrm>
            <a:custGeom>
              <a:avLst/>
              <a:gdLst>
                <a:gd name="connsiteX0" fmla="*/ 0 w 10000"/>
                <a:gd name="connsiteY0" fmla="*/ 0 h 10000"/>
                <a:gd name="connsiteX1" fmla="*/ 3011 w 10000"/>
                <a:gd name="connsiteY1" fmla="*/ 0 h 10000"/>
                <a:gd name="connsiteX2" fmla="*/ 2597 w 10000"/>
                <a:gd name="connsiteY2" fmla="*/ 1264 h 10000"/>
                <a:gd name="connsiteX3" fmla="*/ 7956 w 10000"/>
                <a:gd name="connsiteY3" fmla="*/ 2546 h 10000"/>
                <a:gd name="connsiteX4" fmla="*/ 10000 w 10000"/>
                <a:gd name="connsiteY4" fmla="*/ 3810 h 10000"/>
                <a:gd name="connsiteX5" fmla="*/ 7956 w 10000"/>
                <a:gd name="connsiteY5" fmla="*/ 5000 h 10000"/>
                <a:gd name="connsiteX6" fmla="*/ 2735 w 10000"/>
                <a:gd name="connsiteY6" fmla="*/ 6264 h 10000"/>
                <a:gd name="connsiteX7" fmla="*/ 2873 w 10000"/>
                <a:gd name="connsiteY7" fmla="*/ 7546 h 10000"/>
                <a:gd name="connsiteX8" fmla="*/ 4365 w 10000"/>
                <a:gd name="connsiteY8" fmla="*/ 8810 h 10000"/>
                <a:gd name="connsiteX9" fmla="*/ 0 w 10000"/>
                <a:gd name="connsiteY9" fmla="*/ 10000 h 10000"/>
                <a:gd name="connsiteX10" fmla="*/ 0 w 10000"/>
                <a:gd name="connsiteY10" fmla="*/ 0 h 10000"/>
                <a:gd name="connsiteX0" fmla="*/ 0 w 10000"/>
                <a:gd name="connsiteY0" fmla="*/ 0 h 10000"/>
                <a:gd name="connsiteX1" fmla="*/ 3011 w 10000"/>
                <a:gd name="connsiteY1" fmla="*/ 0 h 10000"/>
                <a:gd name="connsiteX2" fmla="*/ 2597 w 10000"/>
                <a:gd name="connsiteY2" fmla="*/ 1264 h 10000"/>
                <a:gd name="connsiteX3" fmla="*/ 7956 w 10000"/>
                <a:gd name="connsiteY3" fmla="*/ 2546 h 10000"/>
                <a:gd name="connsiteX4" fmla="*/ 10000 w 10000"/>
                <a:gd name="connsiteY4" fmla="*/ 3810 h 10000"/>
                <a:gd name="connsiteX5" fmla="*/ 7956 w 10000"/>
                <a:gd name="connsiteY5" fmla="*/ 5000 h 10000"/>
                <a:gd name="connsiteX6" fmla="*/ 2735 w 10000"/>
                <a:gd name="connsiteY6" fmla="*/ 6264 h 10000"/>
                <a:gd name="connsiteX7" fmla="*/ 2873 w 10000"/>
                <a:gd name="connsiteY7" fmla="*/ 7546 h 10000"/>
                <a:gd name="connsiteX8" fmla="*/ 0 w 10000"/>
                <a:gd name="connsiteY8" fmla="*/ 10000 h 10000"/>
                <a:gd name="connsiteX9" fmla="*/ 0 w 10000"/>
                <a:gd name="connsiteY9" fmla="*/ 0 h 10000"/>
                <a:gd name="connsiteX0" fmla="*/ 0 w 10000"/>
                <a:gd name="connsiteY0" fmla="*/ 0 h 10000"/>
                <a:gd name="connsiteX1" fmla="*/ 3011 w 10000"/>
                <a:gd name="connsiteY1" fmla="*/ 0 h 10000"/>
                <a:gd name="connsiteX2" fmla="*/ 2597 w 10000"/>
                <a:gd name="connsiteY2" fmla="*/ 1264 h 10000"/>
                <a:gd name="connsiteX3" fmla="*/ 7956 w 10000"/>
                <a:gd name="connsiteY3" fmla="*/ 2546 h 10000"/>
                <a:gd name="connsiteX4" fmla="*/ 10000 w 10000"/>
                <a:gd name="connsiteY4" fmla="*/ 3810 h 10000"/>
                <a:gd name="connsiteX5" fmla="*/ 7956 w 10000"/>
                <a:gd name="connsiteY5" fmla="*/ 5000 h 10000"/>
                <a:gd name="connsiteX6" fmla="*/ 2735 w 10000"/>
                <a:gd name="connsiteY6" fmla="*/ 6264 h 10000"/>
                <a:gd name="connsiteX7" fmla="*/ 0 w 10000"/>
                <a:gd name="connsiteY7" fmla="*/ 10000 h 10000"/>
                <a:gd name="connsiteX8" fmla="*/ 0 w 10000"/>
                <a:gd name="connsiteY8" fmla="*/ 0 h 10000"/>
                <a:gd name="connsiteX0" fmla="*/ 55 w 10055"/>
                <a:gd name="connsiteY0" fmla="*/ 0 h 6275"/>
                <a:gd name="connsiteX1" fmla="*/ 3066 w 10055"/>
                <a:gd name="connsiteY1" fmla="*/ 0 h 6275"/>
                <a:gd name="connsiteX2" fmla="*/ 2652 w 10055"/>
                <a:gd name="connsiteY2" fmla="*/ 1264 h 6275"/>
                <a:gd name="connsiteX3" fmla="*/ 8011 w 10055"/>
                <a:gd name="connsiteY3" fmla="*/ 2546 h 6275"/>
                <a:gd name="connsiteX4" fmla="*/ 10055 w 10055"/>
                <a:gd name="connsiteY4" fmla="*/ 3810 h 6275"/>
                <a:gd name="connsiteX5" fmla="*/ 8011 w 10055"/>
                <a:gd name="connsiteY5" fmla="*/ 5000 h 6275"/>
                <a:gd name="connsiteX6" fmla="*/ 2790 w 10055"/>
                <a:gd name="connsiteY6" fmla="*/ 6264 h 6275"/>
                <a:gd name="connsiteX7" fmla="*/ 0 w 10055"/>
                <a:gd name="connsiteY7" fmla="*/ 6275 h 6275"/>
                <a:gd name="connsiteX8" fmla="*/ 55 w 10055"/>
                <a:gd name="connsiteY8" fmla="*/ 0 h 6275"/>
                <a:gd name="connsiteX0" fmla="*/ 3 w 9948"/>
                <a:gd name="connsiteY0" fmla="*/ 0 h 10000"/>
                <a:gd name="connsiteX1" fmla="*/ 2997 w 9948"/>
                <a:gd name="connsiteY1" fmla="*/ 0 h 10000"/>
                <a:gd name="connsiteX2" fmla="*/ 2585 w 9948"/>
                <a:gd name="connsiteY2" fmla="*/ 2014 h 10000"/>
                <a:gd name="connsiteX3" fmla="*/ 7915 w 9948"/>
                <a:gd name="connsiteY3" fmla="*/ 4057 h 10000"/>
                <a:gd name="connsiteX4" fmla="*/ 9948 w 9948"/>
                <a:gd name="connsiteY4" fmla="*/ 6072 h 10000"/>
                <a:gd name="connsiteX5" fmla="*/ 7915 w 9948"/>
                <a:gd name="connsiteY5" fmla="*/ 7968 h 10000"/>
                <a:gd name="connsiteX6" fmla="*/ 2723 w 9948"/>
                <a:gd name="connsiteY6" fmla="*/ 9982 h 10000"/>
                <a:gd name="connsiteX7" fmla="*/ 57 w 9948"/>
                <a:gd name="connsiteY7" fmla="*/ 10000 h 10000"/>
                <a:gd name="connsiteX8" fmla="*/ 3 w 9948"/>
                <a:gd name="connsiteY8"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8" h="10000">
                  <a:moveTo>
                    <a:pt x="3" y="0"/>
                  </a:moveTo>
                  <a:lnTo>
                    <a:pt x="2997" y="0"/>
                  </a:lnTo>
                  <a:lnTo>
                    <a:pt x="2585" y="2014"/>
                  </a:lnTo>
                  <a:lnTo>
                    <a:pt x="7915" y="4057"/>
                  </a:lnTo>
                  <a:lnTo>
                    <a:pt x="9948" y="6072"/>
                  </a:lnTo>
                  <a:lnTo>
                    <a:pt x="7915" y="7968"/>
                  </a:lnTo>
                  <a:lnTo>
                    <a:pt x="2723" y="9982"/>
                  </a:lnTo>
                  <a:lnTo>
                    <a:pt x="57" y="10000"/>
                  </a:lnTo>
                  <a:cubicBezTo>
                    <a:pt x="75" y="6666"/>
                    <a:pt x="-15" y="3334"/>
                    <a:pt x="3" y="0"/>
                  </a:cubicBezTo>
                </a:path>
              </a:pathLst>
            </a:custGeom>
            <a:noFill/>
            <a:ln w="12700" cmpd="sng">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i="0" u="none" strike="noStrike" kern="0" cap="none" spc="0" normalizeH="0" baseline="0" noProof="0">
                <a:ln>
                  <a:noFill/>
                </a:ln>
                <a:effectLst/>
                <a:uLnTx/>
                <a:uFillTx/>
                <a:latin typeface="Calibri"/>
              </a:endParaRPr>
            </a:p>
          </p:txBody>
        </p:sp>
        <p:grpSp>
          <p:nvGrpSpPr>
            <p:cNvPr id="2702" name="Group 2701"/>
            <p:cNvGrpSpPr/>
            <p:nvPr/>
          </p:nvGrpSpPr>
          <p:grpSpPr>
            <a:xfrm>
              <a:off x="19229832" y="22640953"/>
              <a:ext cx="742587" cy="1094803"/>
              <a:chOff x="19235318" y="22640953"/>
              <a:chExt cx="742587" cy="1094803"/>
            </a:xfrm>
          </p:grpSpPr>
          <p:sp>
            <p:nvSpPr>
              <p:cNvPr id="1100" name="Oval 533"/>
              <p:cNvSpPr>
                <a:spLocks noChangeArrowheads="1"/>
              </p:cNvSpPr>
              <p:nvPr/>
            </p:nvSpPr>
            <p:spPr bwMode="auto">
              <a:xfrm>
                <a:off x="19271251" y="22640953"/>
                <a:ext cx="100584" cy="101640"/>
              </a:xfrm>
              <a:prstGeom prst="ellipse">
                <a:avLst/>
              </a:prstGeom>
              <a:solidFill>
                <a:srgbClr val="000000"/>
              </a:solidFill>
              <a:ln w="12700" cmpd="sng">
                <a:solidFill>
                  <a:sysClr val="windowText" lastClr="00000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i="0" u="none" strike="noStrike" kern="0" cap="none" spc="0" normalizeH="0" baseline="0" noProof="0">
                  <a:ln>
                    <a:noFill/>
                  </a:ln>
                  <a:effectLst/>
                  <a:uLnTx/>
                  <a:uFillTx/>
                  <a:latin typeface="Calibri"/>
                </a:endParaRPr>
              </a:p>
            </p:txBody>
          </p:sp>
          <p:sp>
            <p:nvSpPr>
              <p:cNvPr id="1101" name="Oval 534"/>
              <p:cNvSpPr>
                <a:spLocks noChangeArrowheads="1"/>
              </p:cNvSpPr>
              <p:nvPr/>
            </p:nvSpPr>
            <p:spPr bwMode="auto">
              <a:xfrm>
                <a:off x="19235318" y="22841329"/>
                <a:ext cx="100584" cy="101640"/>
              </a:xfrm>
              <a:prstGeom prst="ellipse">
                <a:avLst/>
              </a:prstGeom>
              <a:solidFill>
                <a:srgbClr val="000000"/>
              </a:solidFill>
              <a:ln w="12700" cmpd="sng">
                <a:solidFill>
                  <a:sysClr val="windowText" lastClr="00000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i="0" u="none" strike="noStrike" kern="0" cap="none" spc="0" normalizeH="0" baseline="0" noProof="0">
                  <a:ln>
                    <a:noFill/>
                  </a:ln>
                  <a:effectLst/>
                  <a:uLnTx/>
                  <a:uFillTx/>
                  <a:latin typeface="Calibri"/>
                </a:endParaRPr>
              </a:p>
            </p:txBody>
          </p:sp>
          <p:sp>
            <p:nvSpPr>
              <p:cNvPr id="1102" name="Oval 535"/>
              <p:cNvSpPr>
                <a:spLocks noChangeArrowheads="1"/>
              </p:cNvSpPr>
              <p:nvPr/>
            </p:nvSpPr>
            <p:spPr bwMode="auto">
              <a:xfrm>
                <a:off x="19700052" y="23044608"/>
                <a:ext cx="100584" cy="101640"/>
              </a:xfrm>
              <a:prstGeom prst="ellipse">
                <a:avLst/>
              </a:prstGeom>
              <a:solidFill>
                <a:srgbClr val="000000"/>
              </a:solidFill>
              <a:ln w="12700" cmpd="sng">
                <a:solidFill>
                  <a:sysClr val="windowText" lastClr="00000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i="0" u="none" strike="noStrike" kern="0" cap="none" spc="0" normalizeH="0" baseline="0" noProof="0">
                  <a:ln>
                    <a:noFill/>
                  </a:ln>
                  <a:effectLst/>
                  <a:uLnTx/>
                  <a:uFillTx/>
                  <a:latin typeface="Calibri"/>
                </a:endParaRPr>
              </a:p>
            </p:txBody>
          </p:sp>
          <p:sp>
            <p:nvSpPr>
              <p:cNvPr id="1103" name="Oval 536"/>
              <p:cNvSpPr>
                <a:spLocks noChangeArrowheads="1"/>
              </p:cNvSpPr>
              <p:nvPr/>
            </p:nvSpPr>
            <p:spPr bwMode="auto">
              <a:xfrm>
                <a:off x="19877321" y="23244982"/>
                <a:ext cx="100584" cy="101640"/>
              </a:xfrm>
              <a:prstGeom prst="ellipse">
                <a:avLst/>
              </a:prstGeom>
              <a:solidFill>
                <a:srgbClr val="000000"/>
              </a:solidFill>
              <a:ln w="12700" cmpd="sng">
                <a:solidFill>
                  <a:sysClr val="windowText" lastClr="00000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i="0" u="none" strike="noStrike" kern="0" cap="none" spc="0" normalizeH="0" baseline="0" noProof="0">
                  <a:ln>
                    <a:noFill/>
                  </a:ln>
                  <a:effectLst/>
                  <a:uLnTx/>
                  <a:uFillTx/>
                  <a:latin typeface="Calibri"/>
                </a:endParaRPr>
              </a:p>
            </p:txBody>
          </p:sp>
          <p:sp>
            <p:nvSpPr>
              <p:cNvPr id="1104" name="Oval 537"/>
              <p:cNvSpPr>
                <a:spLocks noChangeArrowheads="1"/>
              </p:cNvSpPr>
              <p:nvPr/>
            </p:nvSpPr>
            <p:spPr bwMode="auto">
              <a:xfrm>
                <a:off x="19700052" y="23433742"/>
                <a:ext cx="100584" cy="101640"/>
              </a:xfrm>
              <a:prstGeom prst="ellipse">
                <a:avLst/>
              </a:prstGeom>
              <a:solidFill>
                <a:srgbClr val="000000"/>
              </a:solidFill>
              <a:ln w="12700" cmpd="sng">
                <a:solidFill>
                  <a:sysClr val="windowText" lastClr="00000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i="0" u="none" strike="noStrike" kern="0" cap="none" spc="0" normalizeH="0" baseline="0" noProof="0">
                  <a:ln>
                    <a:noFill/>
                  </a:ln>
                  <a:effectLst/>
                  <a:uLnTx/>
                  <a:uFillTx/>
                  <a:latin typeface="Calibri"/>
                </a:endParaRPr>
              </a:p>
            </p:txBody>
          </p:sp>
          <p:sp>
            <p:nvSpPr>
              <p:cNvPr id="1105" name="Oval 538"/>
              <p:cNvSpPr>
                <a:spLocks noChangeArrowheads="1"/>
              </p:cNvSpPr>
              <p:nvPr/>
            </p:nvSpPr>
            <p:spPr bwMode="auto">
              <a:xfrm>
                <a:off x="19247295" y="23634116"/>
                <a:ext cx="100584" cy="101640"/>
              </a:xfrm>
              <a:prstGeom prst="ellipse">
                <a:avLst/>
              </a:prstGeom>
              <a:solidFill>
                <a:srgbClr val="000000"/>
              </a:solidFill>
              <a:ln w="12700" cmpd="sng">
                <a:solidFill>
                  <a:sysClr val="windowText" lastClr="00000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i="0" u="none" strike="noStrike" kern="0" cap="none" spc="0" normalizeH="0" baseline="0" noProof="0">
                  <a:ln>
                    <a:noFill/>
                  </a:ln>
                  <a:effectLst/>
                  <a:uLnTx/>
                  <a:uFillTx/>
                  <a:latin typeface="Calibri"/>
                </a:endParaRPr>
              </a:p>
            </p:txBody>
          </p:sp>
        </p:grpSp>
        <p:sp>
          <p:nvSpPr>
            <p:cNvPr id="1109" name="Line 544"/>
            <p:cNvSpPr>
              <a:spLocks noChangeShapeType="1"/>
            </p:cNvSpPr>
            <p:nvPr/>
          </p:nvSpPr>
          <p:spPr bwMode="auto">
            <a:xfrm>
              <a:off x="20162389" y="22597394"/>
              <a:ext cx="2396" cy="1280160"/>
            </a:xfrm>
            <a:prstGeom prst="line">
              <a:avLst/>
            </a:prstGeom>
            <a:noFill/>
            <a:ln w="19050" cmpd="sng">
              <a:solidFill>
                <a:sysClr val="window" lastClr="FFFFFF">
                  <a:lumMod val="65000"/>
                </a:sysClr>
              </a:solidFill>
              <a:prstDash val="dash"/>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i="0" u="none" strike="noStrike" kern="0" cap="none" spc="0" normalizeH="0" baseline="0" noProof="0">
                <a:ln>
                  <a:noFill/>
                </a:ln>
                <a:effectLst/>
                <a:uLnTx/>
                <a:uFillTx/>
                <a:latin typeface="Calibri"/>
              </a:endParaRPr>
            </a:p>
          </p:txBody>
        </p:sp>
        <p:grpSp>
          <p:nvGrpSpPr>
            <p:cNvPr id="2707" name="Group 2706"/>
            <p:cNvGrpSpPr/>
            <p:nvPr/>
          </p:nvGrpSpPr>
          <p:grpSpPr>
            <a:xfrm>
              <a:off x="21578265" y="22174200"/>
              <a:ext cx="2442213" cy="246221"/>
              <a:chOff x="21578265" y="21988675"/>
              <a:chExt cx="2442213" cy="246221"/>
            </a:xfrm>
          </p:grpSpPr>
          <p:sp>
            <p:nvSpPr>
              <p:cNvPr id="1110" name="Rectangle 550"/>
              <p:cNvSpPr>
                <a:spLocks noChangeArrowheads="1"/>
              </p:cNvSpPr>
              <p:nvPr/>
            </p:nvSpPr>
            <p:spPr bwMode="auto">
              <a:xfrm>
                <a:off x="21578265" y="21988675"/>
                <a:ext cx="104196"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i="0" u="none" strike="noStrike" kern="0" cap="none" spc="0" normalizeH="0" baseline="0" noProof="0" dirty="0" smtClean="0">
                    <a:ln>
                      <a:noFill/>
                    </a:ln>
                    <a:effectLst/>
                    <a:uLnTx/>
                    <a:uFillTx/>
                    <a:latin typeface="Calibri"/>
                    <a:cs typeface="Arial" pitchFamily="34" charset="0"/>
                  </a:rPr>
                  <a:t>0</a:t>
                </a:r>
              </a:p>
            </p:txBody>
          </p:sp>
          <p:sp>
            <p:nvSpPr>
              <p:cNvPr id="1111" name="Rectangle 552"/>
              <p:cNvSpPr>
                <a:spLocks noChangeArrowheads="1"/>
              </p:cNvSpPr>
              <p:nvPr/>
            </p:nvSpPr>
            <p:spPr bwMode="auto">
              <a:xfrm>
                <a:off x="22076534" y="21988675"/>
                <a:ext cx="208390"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i="0" u="none" strike="noStrike" kern="0" cap="none" spc="0" normalizeH="0" baseline="0" noProof="0" smtClean="0">
                    <a:ln>
                      <a:noFill/>
                    </a:ln>
                    <a:effectLst/>
                    <a:uLnTx/>
                    <a:uFillTx/>
                    <a:latin typeface="Calibri"/>
                    <a:cs typeface="Arial" pitchFamily="34" charset="0"/>
                  </a:rPr>
                  <a:t>25</a:t>
                </a:r>
              </a:p>
            </p:txBody>
          </p:sp>
          <p:sp>
            <p:nvSpPr>
              <p:cNvPr id="1112" name="Rectangle 554"/>
              <p:cNvSpPr>
                <a:spLocks noChangeArrowheads="1"/>
              </p:cNvSpPr>
              <p:nvPr/>
            </p:nvSpPr>
            <p:spPr bwMode="auto">
              <a:xfrm>
                <a:off x="22637089" y="21988675"/>
                <a:ext cx="208390"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i="0" u="none" strike="noStrike" kern="0" cap="none" spc="0" normalizeH="0" baseline="0" noProof="0" smtClean="0">
                    <a:ln>
                      <a:noFill/>
                    </a:ln>
                    <a:effectLst/>
                    <a:uLnTx/>
                    <a:uFillTx/>
                    <a:latin typeface="Calibri"/>
                    <a:cs typeface="Arial" pitchFamily="34" charset="0"/>
                  </a:rPr>
                  <a:t>50</a:t>
                </a:r>
              </a:p>
            </p:txBody>
          </p:sp>
          <p:sp>
            <p:nvSpPr>
              <p:cNvPr id="1113" name="Rectangle 556"/>
              <p:cNvSpPr>
                <a:spLocks noChangeArrowheads="1"/>
              </p:cNvSpPr>
              <p:nvPr/>
            </p:nvSpPr>
            <p:spPr bwMode="auto">
              <a:xfrm>
                <a:off x="23195248" y="21988675"/>
                <a:ext cx="208390"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i="0" u="none" strike="noStrike" kern="0" cap="none" spc="0" normalizeH="0" baseline="0" noProof="0" smtClean="0">
                    <a:ln>
                      <a:noFill/>
                    </a:ln>
                    <a:effectLst/>
                    <a:uLnTx/>
                    <a:uFillTx/>
                    <a:latin typeface="Calibri"/>
                    <a:cs typeface="Arial" pitchFamily="34" charset="0"/>
                  </a:rPr>
                  <a:t>75</a:t>
                </a:r>
              </a:p>
            </p:txBody>
          </p:sp>
          <p:sp>
            <p:nvSpPr>
              <p:cNvPr id="1114" name="Rectangle 558"/>
              <p:cNvSpPr>
                <a:spLocks noChangeArrowheads="1"/>
              </p:cNvSpPr>
              <p:nvPr/>
            </p:nvSpPr>
            <p:spPr bwMode="auto">
              <a:xfrm>
                <a:off x="23707892" y="21988675"/>
                <a:ext cx="312586"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i="0" u="none" strike="noStrike" kern="0" cap="none" spc="0" normalizeH="0" baseline="0" noProof="0" smtClean="0">
                    <a:ln>
                      <a:noFill/>
                    </a:ln>
                    <a:effectLst/>
                    <a:uLnTx/>
                    <a:uFillTx/>
                    <a:latin typeface="Calibri"/>
                    <a:cs typeface="Arial" pitchFamily="34" charset="0"/>
                  </a:rPr>
                  <a:t>100</a:t>
                </a:r>
              </a:p>
            </p:txBody>
          </p:sp>
        </p:grpSp>
        <p:sp>
          <p:nvSpPr>
            <p:cNvPr id="1116" name="Freeform 571"/>
            <p:cNvSpPr>
              <a:spLocks/>
            </p:cNvSpPr>
            <p:nvPr/>
          </p:nvSpPr>
          <p:spPr bwMode="auto">
            <a:xfrm>
              <a:off x="21626174" y="22684514"/>
              <a:ext cx="1224118" cy="792789"/>
            </a:xfrm>
            <a:custGeom>
              <a:avLst/>
              <a:gdLst/>
              <a:ahLst/>
              <a:cxnLst>
                <a:cxn ang="0">
                  <a:pos x="0" y="0"/>
                </a:cxn>
                <a:cxn ang="0">
                  <a:pos x="511" y="0"/>
                </a:cxn>
                <a:cxn ang="0">
                  <a:pos x="456" y="69"/>
                </a:cxn>
                <a:cxn ang="0">
                  <a:pos x="446" y="139"/>
                </a:cxn>
                <a:cxn ang="0">
                  <a:pos x="486" y="208"/>
                </a:cxn>
                <a:cxn ang="0">
                  <a:pos x="486" y="273"/>
                </a:cxn>
                <a:cxn ang="0">
                  <a:pos x="0" y="273"/>
                </a:cxn>
                <a:cxn ang="0">
                  <a:pos x="0" y="0"/>
                </a:cxn>
              </a:cxnLst>
              <a:rect l="0" t="0" r="r" b="b"/>
              <a:pathLst>
                <a:path w="511" h="273">
                  <a:moveTo>
                    <a:pt x="0" y="0"/>
                  </a:moveTo>
                  <a:lnTo>
                    <a:pt x="511" y="0"/>
                  </a:lnTo>
                  <a:lnTo>
                    <a:pt x="456" y="69"/>
                  </a:lnTo>
                  <a:lnTo>
                    <a:pt x="446" y="139"/>
                  </a:lnTo>
                  <a:lnTo>
                    <a:pt x="486" y="208"/>
                  </a:lnTo>
                  <a:lnTo>
                    <a:pt x="486" y="273"/>
                  </a:lnTo>
                  <a:lnTo>
                    <a:pt x="0" y="273"/>
                  </a:lnTo>
                  <a:lnTo>
                    <a:pt x="0" y="0"/>
                  </a:lnTo>
                  <a:close/>
                </a:path>
              </a:pathLst>
            </a:custGeom>
            <a:solidFill>
              <a:srgbClr val="808080"/>
            </a:solidFill>
            <a:ln w="12700" cmpd="sng">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i="0" u="none" strike="noStrike" kern="0" cap="none" spc="0" normalizeH="0" baseline="0" noProof="0">
                <a:ln>
                  <a:noFill/>
                </a:ln>
                <a:effectLst/>
                <a:uLnTx/>
                <a:uFillTx/>
                <a:latin typeface="Calibri"/>
              </a:endParaRPr>
            </a:p>
          </p:txBody>
        </p:sp>
        <p:sp>
          <p:nvSpPr>
            <p:cNvPr id="1117" name="Freeform 572"/>
            <p:cNvSpPr>
              <a:spLocks/>
            </p:cNvSpPr>
            <p:nvPr/>
          </p:nvSpPr>
          <p:spPr bwMode="auto">
            <a:xfrm>
              <a:off x="21626174" y="22684514"/>
              <a:ext cx="725847" cy="792789"/>
            </a:xfrm>
            <a:custGeom>
              <a:avLst/>
              <a:gdLst/>
              <a:ahLst/>
              <a:cxnLst>
                <a:cxn ang="0">
                  <a:pos x="0" y="0"/>
                </a:cxn>
                <a:cxn ang="0">
                  <a:pos x="303" y="0"/>
                </a:cxn>
                <a:cxn ang="0">
                  <a:pos x="293" y="69"/>
                </a:cxn>
                <a:cxn ang="0">
                  <a:pos x="253" y="139"/>
                </a:cxn>
                <a:cxn ang="0">
                  <a:pos x="263" y="208"/>
                </a:cxn>
                <a:cxn ang="0">
                  <a:pos x="233" y="273"/>
                </a:cxn>
                <a:cxn ang="0">
                  <a:pos x="0" y="273"/>
                </a:cxn>
                <a:cxn ang="0">
                  <a:pos x="0" y="0"/>
                </a:cxn>
              </a:cxnLst>
              <a:rect l="0" t="0" r="r" b="b"/>
              <a:pathLst>
                <a:path w="303" h="273">
                  <a:moveTo>
                    <a:pt x="0" y="0"/>
                  </a:moveTo>
                  <a:lnTo>
                    <a:pt x="303" y="0"/>
                  </a:lnTo>
                  <a:lnTo>
                    <a:pt x="293" y="69"/>
                  </a:lnTo>
                  <a:lnTo>
                    <a:pt x="253" y="139"/>
                  </a:lnTo>
                  <a:lnTo>
                    <a:pt x="263" y="208"/>
                  </a:lnTo>
                  <a:lnTo>
                    <a:pt x="233" y="273"/>
                  </a:lnTo>
                  <a:lnTo>
                    <a:pt x="0" y="273"/>
                  </a:lnTo>
                  <a:lnTo>
                    <a:pt x="0" y="0"/>
                  </a:lnTo>
                  <a:close/>
                </a:path>
              </a:pathLst>
            </a:custGeom>
            <a:solidFill>
              <a:srgbClr val="FFFF00"/>
            </a:solidFill>
            <a:ln w="12700" cmpd="sng">
              <a:solidFill>
                <a:sysClr val="windowText" lastClr="00000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i="0" u="none" strike="noStrike" kern="0" cap="none" spc="0" normalizeH="0" baseline="0" noProof="0">
                <a:ln>
                  <a:noFill/>
                </a:ln>
                <a:effectLst/>
                <a:uLnTx/>
                <a:uFillTx/>
                <a:latin typeface="Calibri"/>
              </a:endParaRPr>
            </a:p>
          </p:txBody>
        </p:sp>
        <p:sp>
          <p:nvSpPr>
            <p:cNvPr id="1118" name="Freeform 573"/>
            <p:cNvSpPr>
              <a:spLocks/>
            </p:cNvSpPr>
            <p:nvPr/>
          </p:nvSpPr>
          <p:spPr bwMode="auto">
            <a:xfrm>
              <a:off x="21626174" y="22684514"/>
              <a:ext cx="725847" cy="792789"/>
            </a:xfrm>
            <a:custGeom>
              <a:avLst/>
              <a:gdLst/>
              <a:ahLst/>
              <a:cxnLst>
                <a:cxn ang="0">
                  <a:pos x="0" y="0"/>
                </a:cxn>
                <a:cxn ang="0">
                  <a:pos x="303" y="0"/>
                </a:cxn>
                <a:cxn ang="0">
                  <a:pos x="293" y="69"/>
                </a:cxn>
                <a:cxn ang="0">
                  <a:pos x="253" y="139"/>
                </a:cxn>
                <a:cxn ang="0">
                  <a:pos x="263" y="208"/>
                </a:cxn>
                <a:cxn ang="0">
                  <a:pos x="233" y="273"/>
                </a:cxn>
                <a:cxn ang="0">
                  <a:pos x="0" y="273"/>
                </a:cxn>
                <a:cxn ang="0">
                  <a:pos x="0" y="0"/>
                </a:cxn>
              </a:cxnLst>
              <a:rect l="0" t="0" r="r" b="b"/>
              <a:pathLst>
                <a:path w="303" h="273">
                  <a:moveTo>
                    <a:pt x="0" y="0"/>
                  </a:moveTo>
                  <a:lnTo>
                    <a:pt x="303" y="0"/>
                  </a:lnTo>
                  <a:lnTo>
                    <a:pt x="293" y="69"/>
                  </a:lnTo>
                  <a:lnTo>
                    <a:pt x="253" y="139"/>
                  </a:lnTo>
                  <a:lnTo>
                    <a:pt x="263" y="208"/>
                  </a:lnTo>
                  <a:lnTo>
                    <a:pt x="233" y="273"/>
                  </a:lnTo>
                  <a:lnTo>
                    <a:pt x="0" y="273"/>
                  </a:lnTo>
                  <a:lnTo>
                    <a:pt x="0" y="0"/>
                  </a:lnTo>
                </a:path>
              </a:pathLst>
            </a:custGeom>
            <a:noFill/>
            <a:ln w="12700" cmpd="sng">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i="0" u="none" strike="noStrike" kern="0" cap="none" spc="0" normalizeH="0" baseline="0" noProof="0">
                <a:ln>
                  <a:noFill/>
                </a:ln>
                <a:effectLst/>
                <a:uLnTx/>
                <a:uFillTx/>
                <a:latin typeface="Calibri"/>
              </a:endParaRPr>
            </a:p>
          </p:txBody>
        </p:sp>
        <p:grpSp>
          <p:nvGrpSpPr>
            <p:cNvPr id="2703" name="Group 2702"/>
            <p:cNvGrpSpPr/>
            <p:nvPr/>
          </p:nvGrpSpPr>
          <p:grpSpPr>
            <a:xfrm>
              <a:off x="22137624" y="22640953"/>
              <a:ext cx="268271" cy="894429"/>
              <a:chOff x="22148401" y="22640953"/>
              <a:chExt cx="268271" cy="894429"/>
            </a:xfrm>
          </p:grpSpPr>
          <p:sp>
            <p:nvSpPr>
              <p:cNvPr id="1119" name="Oval 575"/>
              <p:cNvSpPr>
                <a:spLocks noChangeArrowheads="1"/>
              </p:cNvSpPr>
              <p:nvPr/>
            </p:nvSpPr>
            <p:spPr bwMode="auto">
              <a:xfrm>
                <a:off x="22316088" y="22640953"/>
                <a:ext cx="100584" cy="101640"/>
              </a:xfrm>
              <a:prstGeom prst="ellipse">
                <a:avLst/>
              </a:prstGeom>
              <a:solidFill>
                <a:srgbClr val="000000"/>
              </a:solidFill>
              <a:ln w="12700" cmpd="sng">
                <a:solidFill>
                  <a:sysClr val="windowText" lastClr="00000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i="0" u="none" strike="noStrike" kern="0" cap="none" spc="0" normalizeH="0" baseline="0" noProof="0">
                  <a:ln>
                    <a:noFill/>
                  </a:ln>
                  <a:effectLst/>
                  <a:uLnTx/>
                  <a:uFillTx/>
                  <a:latin typeface="Calibri"/>
                </a:endParaRPr>
              </a:p>
            </p:txBody>
          </p:sp>
          <p:sp>
            <p:nvSpPr>
              <p:cNvPr id="1120" name="Oval 576"/>
              <p:cNvSpPr>
                <a:spLocks noChangeArrowheads="1"/>
              </p:cNvSpPr>
              <p:nvPr/>
            </p:nvSpPr>
            <p:spPr bwMode="auto">
              <a:xfrm>
                <a:off x="22292133" y="22841329"/>
                <a:ext cx="100584" cy="101640"/>
              </a:xfrm>
              <a:prstGeom prst="ellipse">
                <a:avLst/>
              </a:prstGeom>
              <a:solidFill>
                <a:srgbClr val="000000"/>
              </a:solidFill>
              <a:ln w="12700" cmpd="sng">
                <a:solidFill>
                  <a:sysClr val="windowText" lastClr="00000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i="0" u="none" strike="noStrike" kern="0" cap="none" spc="0" normalizeH="0" baseline="0" noProof="0">
                  <a:ln>
                    <a:noFill/>
                  </a:ln>
                  <a:effectLst/>
                  <a:uLnTx/>
                  <a:uFillTx/>
                  <a:latin typeface="Calibri"/>
                </a:endParaRPr>
              </a:p>
            </p:txBody>
          </p:sp>
          <p:sp>
            <p:nvSpPr>
              <p:cNvPr id="1121" name="Oval 577"/>
              <p:cNvSpPr>
                <a:spLocks noChangeArrowheads="1"/>
              </p:cNvSpPr>
              <p:nvPr/>
            </p:nvSpPr>
            <p:spPr bwMode="auto">
              <a:xfrm>
                <a:off x="22196311" y="23044608"/>
                <a:ext cx="100584" cy="101640"/>
              </a:xfrm>
              <a:prstGeom prst="ellipse">
                <a:avLst/>
              </a:prstGeom>
              <a:solidFill>
                <a:srgbClr val="000000"/>
              </a:solidFill>
              <a:ln w="12700" cmpd="sng">
                <a:solidFill>
                  <a:sysClr val="windowText" lastClr="00000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i="0" u="none" strike="noStrike" kern="0" cap="none" spc="0" normalizeH="0" baseline="0" noProof="0">
                  <a:ln>
                    <a:noFill/>
                  </a:ln>
                  <a:effectLst/>
                  <a:uLnTx/>
                  <a:uFillTx/>
                  <a:latin typeface="Calibri"/>
                </a:endParaRPr>
              </a:p>
            </p:txBody>
          </p:sp>
          <p:sp>
            <p:nvSpPr>
              <p:cNvPr id="1122" name="Oval 578"/>
              <p:cNvSpPr>
                <a:spLocks noChangeArrowheads="1"/>
              </p:cNvSpPr>
              <p:nvPr/>
            </p:nvSpPr>
            <p:spPr bwMode="auto">
              <a:xfrm>
                <a:off x="22220267" y="23244982"/>
                <a:ext cx="100584" cy="101640"/>
              </a:xfrm>
              <a:prstGeom prst="ellipse">
                <a:avLst/>
              </a:prstGeom>
              <a:solidFill>
                <a:srgbClr val="000000"/>
              </a:solidFill>
              <a:ln w="12700" cmpd="sng">
                <a:solidFill>
                  <a:sysClr val="windowText" lastClr="00000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i="0" u="none" strike="noStrike" kern="0" cap="none" spc="0" normalizeH="0" baseline="0" noProof="0">
                  <a:ln>
                    <a:noFill/>
                  </a:ln>
                  <a:effectLst/>
                  <a:uLnTx/>
                  <a:uFillTx/>
                  <a:latin typeface="Calibri"/>
                </a:endParaRPr>
              </a:p>
            </p:txBody>
          </p:sp>
          <p:sp>
            <p:nvSpPr>
              <p:cNvPr id="1123" name="Oval 579"/>
              <p:cNvSpPr>
                <a:spLocks noChangeArrowheads="1"/>
              </p:cNvSpPr>
              <p:nvPr/>
            </p:nvSpPr>
            <p:spPr bwMode="auto">
              <a:xfrm>
                <a:off x="22148401" y="23433742"/>
                <a:ext cx="100584" cy="101640"/>
              </a:xfrm>
              <a:prstGeom prst="ellipse">
                <a:avLst/>
              </a:prstGeom>
              <a:solidFill>
                <a:srgbClr val="000000"/>
              </a:solidFill>
              <a:ln w="12700" cmpd="sng">
                <a:solidFill>
                  <a:sysClr val="windowText" lastClr="00000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i="0" u="none" strike="noStrike" kern="0" cap="none" spc="0" normalizeH="0" baseline="0" noProof="0">
                  <a:ln>
                    <a:noFill/>
                  </a:ln>
                  <a:effectLst/>
                  <a:uLnTx/>
                  <a:uFillTx/>
                  <a:latin typeface="Calibri"/>
                </a:endParaRPr>
              </a:p>
            </p:txBody>
          </p:sp>
        </p:grpSp>
        <p:sp>
          <p:nvSpPr>
            <p:cNvPr id="1124" name="Line 582"/>
            <p:cNvSpPr>
              <a:spLocks noChangeShapeType="1"/>
            </p:cNvSpPr>
            <p:nvPr/>
          </p:nvSpPr>
          <p:spPr bwMode="auto">
            <a:xfrm>
              <a:off x="22742493" y="22684512"/>
              <a:ext cx="2396" cy="1060704"/>
            </a:xfrm>
            <a:prstGeom prst="line">
              <a:avLst/>
            </a:prstGeom>
            <a:noFill/>
            <a:ln w="19050" cmpd="sng">
              <a:solidFill>
                <a:sysClr val="window" lastClr="FFFFFF">
                  <a:lumMod val="65000"/>
                </a:sysClr>
              </a:solidFill>
              <a:prstDash val="dash"/>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i="0" u="none" strike="noStrike" kern="0" cap="none" spc="0" normalizeH="0" baseline="0" noProof="0">
                <a:ln>
                  <a:noFill/>
                </a:ln>
                <a:effectLst/>
                <a:uLnTx/>
                <a:uFillTx/>
                <a:latin typeface="Calibri"/>
              </a:endParaRPr>
            </a:p>
          </p:txBody>
        </p:sp>
        <p:sp>
          <p:nvSpPr>
            <p:cNvPr id="1153" name="Line 406"/>
            <p:cNvSpPr>
              <a:spLocks noChangeShapeType="1"/>
            </p:cNvSpPr>
            <p:nvPr/>
          </p:nvSpPr>
          <p:spPr bwMode="auto">
            <a:xfrm>
              <a:off x="16214409" y="22597393"/>
              <a:ext cx="0" cy="1709928"/>
            </a:xfrm>
            <a:prstGeom prst="line">
              <a:avLst/>
            </a:prstGeom>
            <a:noFill/>
            <a:ln w="12700" cmpd="sng">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i="0" u="none" strike="noStrike" kern="0" cap="none" spc="0" normalizeH="0" baseline="0" noProof="0">
                <a:ln>
                  <a:noFill/>
                </a:ln>
                <a:effectLst/>
                <a:uLnTx/>
                <a:uFillTx/>
                <a:latin typeface="Calibri"/>
              </a:endParaRPr>
            </a:p>
          </p:txBody>
        </p:sp>
        <p:sp>
          <p:nvSpPr>
            <p:cNvPr id="1145" name="Line 406"/>
            <p:cNvSpPr>
              <a:spLocks noChangeShapeType="1"/>
            </p:cNvSpPr>
            <p:nvPr/>
          </p:nvSpPr>
          <p:spPr bwMode="auto">
            <a:xfrm>
              <a:off x="18866169" y="22597393"/>
              <a:ext cx="0" cy="1097280"/>
            </a:xfrm>
            <a:prstGeom prst="line">
              <a:avLst/>
            </a:prstGeom>
            <a:noFill/>
            <a:ln w="12700" cmpd="sng">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i="0" u="none" strike="noStrike" kern="0" cap="none" spc="0" normalizeH="0" baseline="0" noProof="0">
                <a:ln>
                  <a:noFill/>
                </a:ln>
                <a:effectLst/>
                <a:uLnTx/>
                <a:uFillTx/>
                <a:latin typeface="Calibri"/>
              </a:endParaRPr>
            </a:p>
          </p:txBody>
        </p:sp>
        <p:sp>
          <p:nvSpPr>
            <p:cNvPr id="1137" name="Line 406"/>
            <p:cNvSpPr>
              <a:spLocks noChangeShapeType="1"/>
            </p:cNvSpPr>
            <p:nvPr/>
          </p:nvSpPr>
          <p:spPr bwMode="auto">
            <a:xfrm>
              <a:off x="21451824" y="22597394"/>
              <a:ext cx="0" cy="886968"/>
            </a:xfrm>
            <a:prstGeom prst="line">
              <a:avLst/>
            </a:prstGeom>
            <a:noFill/>
            <a:ln w="12700" cmpd="sng">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i="0" u="none" strike="noStrike" kern="0" cap="none" spc="0" normalizeH="0" baseline="0" noProof="0">
                <a:ln>
                  <a:noFill/>
                </a:ln>
                <a:effectLst/>
                <a:uLnTx/>
                <a:uFillTx/>
                <a:latin typeface="Calibri"/>
              </a:endParaRPr>
            </a:p>
          </p:txBody>
        </p:sp>
        <p:sp>
          <p:nvSpPr>
            <p:cNvPr id="1129" name="Rectangle 412"/>
            <p:cNvSpPr>
              <a:spLocks noChangeArrowheads="1"/>
            </p:cNvSpPr>
            <p:nvPr/>
          </p:nvSpPr>
          <p:spPr bwMode="auto">
            <a:xfrm>
              <a:off x="13792200" y="21564601"/>
              <a:ext cx="10058400" cy="30777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i="0" u="none" strike="noStrike" kern="0" cap="none" spc="0" normalizeH="0" baseline="0" noProof="0" dirty="0" smtClean="0">
                  <a:ln>
                    <a:noFill/>
                  </a:ln>
                  <a:effectLst/>
                  <a:uLnTx/>
                  <a:uFillTx/>
                  <a:latin typeface="Calibri"/>
                  <a:cs typeface="Arial" pitchFamily="34" charset="0"/>
                </a:rPr>
                <a:t>Percent Coarse (%)</a:t>
              </a:r>
            </a:p>
          </p:txBody>
        </p:sp>
        <p:sp>
          <p:nvSpPr>
            <p:cNvPr id="1130" name="Rectangle 412"/>
            <p:cNvSpPr>
              <a:spLocks noChangeArrowheads="1"/>
            </p:cNvSpPr>
            <p:nvPr/>
          </p:nvSpPr>
          <p:spPr bwMode="auto">
            <a:xfrm rot="16200000">
              <a:off x="12563856" y="24641452"/>
              <a:ext cx="1170193" cy="3077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000" kern="0" dirty="0" smtClean="0">
                  <a:latin typeface="Calibri"/>
                  <a:cs typeface="Arial" pitchFamily="34" charset="0"/>
                </a:rPr>
                <a:t>Depth (cm)</a:t>
              </a:r>
              <a:endParaRPr kumimoji="0" lang="en-US" sz="2000" i="0" u="none" strike="noStrike" kern="0" cap="none" spc="0" normalizeH="0" baseline="0" noProof="0" dirty="0" smtClean="0">
                <a:ln>
                  <a:noFill/>
                </a:ln>
                <a:effectLst/>
                <a:uLnTx/>
                <a:uFillTx/>
                <a:latin typeface="Calibri"/>
                <a:cs typeface="Arial" pitchFamily="34" charset="0"/>
              </a:endParaRPr>
            </a:p>
          </p:txBody>
        </p:sp>
        <p:sp>
          <p:nvSpPr>
            <p:cNvPr id="1131" name="Rectangle 412"/>
            <p:cNvSpPr>
              <a:spLocks noChangeArrowheads="1"/>
            </p:cNvSpPr>
            <p:nvPr/>
          </p:nvSpPr>
          <p:spPr bwMode="auto">
            <a:xfrm>
              <a:off x="21866595" y="23625831"/>
              <a:ext cx="849591" cy="3077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i="0" u="none" strike="noStrike" kern="0" cap="none" spc="0" normalizeH="0" baseline="0" noProof="0" dirty="0" smtClean="0">
                  <a:ln>
                    <a:noFill/>
                  </a:ln>
                  <a:effectLst/>
                  <a:uLnTx/>
                  <a:uFillTx/>
                  <a:latin typeface="Calibri"/>
                  <a:cs typeface="Arial" pitchFamily="34" charset="0"/>
                </a:rPr>
                <a:t>&gt;</a:t>
              </a:r>
              <a:r>
                <a:rPr kumimoji="0" lang="en-US" sz="2000" i="0" u="none" strike="noStrike" kern="0" cap="none" spc="0" normalizeH="0" noProof="0" dirty="0" smtClean="0">
                  <a:ln>
                    <a:noFill/>
                  </a:ln>
                  <a:effectLst/>
                  <a:uLnTx/>
                  <a:uFillTx/>
                  <a:latin typeface="Calibri"/>
                  <a:cs typeface="Arial" pitchFamily="34" charset="0"/>
                </a:rPr>
                <a:t> 63 μm</a:t>
              </a:r>
              <a:endParaRPr kumimoji="0" lang="en-US" sz="2000" i="0" u="none" strike="noStrike" kern="0" cap="none" spc="0" normalizeH="0" baseline="0" noProof="0" dirty="0" smtClean="0">
                <a:ln>
                  <a:noFill/>
                </a:ln>
                <a:effectLst/>
                <a:uLnTx/>
                <a:uFillTx/>
                <a:latin typeface="Calibri"/>
                <a:cs typeface="Arial" pitchFamily="34" charset="0"/>
              </a:endParaRPr>
            </a:p>
          </p:txBody>
        </p:sp>
        <p:sp>
          <p:nvSpPr>
            <p:cNvPr id="1132" name="Rectangle 412"/>
            <p:cNvSpPr>
              <a:spLocks noChangeArrowheads="1"/>
            </p:cNvSpPr>
            <p:nvPr/>
          </p:nvSpPr>
          <p:spPr bwMode="auto">
            <a:xfrm>
              <a:off x="22867118" y="23592119"/>
              <a:ext cx="849592" cy="3077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i="0" u="none" strike="noStrike" kern="0" cap="none" spc="0" normalizeH="0" baseline="0" noProof="0" dirty="0" smtClean="0">
                  <a:ln>
                    <a:noFill/>
                  </a:ln>
                  <a:effectLst/>
                  <a:uLnTx/>
                  <a:uFillTx/>
                  <a:latin typeface="Calibri"/>
                  <a:cs typeface="Arial" pitchFamily="34" charset="0"/>
                </a:rPr>
                <a:t>&gt;</a:t>
              </a:r>
              <a:r>
                <a:rPr kumimoji="0" lang="en-US" sz="2000" i="0" u="none" strike="noStrike" kern="0" cap="none" spc="0" normalizeH="0" noProof="0" dirty="0" smtClean="0">
                  <a:ln>
                    <a:noFill/>
                  </a:ln>
                  <a:effectLst/>
                  <a:uLnTx/>
                  <a:uFillTx/>
                  <a:latin typeface="Calibri"/>
                  <a:cs typeface="Arial" pitchFamily="34" charset="0"/>
                </a:rPr>
                <a:t> 38 μm</a:t>
              </a:r>
              <a:endParaRPr kumimoji="0" lang="en-US" sz="2000" i="0" u="none" strike="noStrike" kern="0" cap="none" spc="0" normalizeH="0" baseline="0" noProof="0" dirty="0" smtClean="0">
                <a:ln>
                  <a:noFill/>
                </a:ln>
                <a:effectLst/>
                <a:uLnTx/>
                <a:uFillTx/>
                <a:latin typeface="Calibri"/>
                <a:cs typeface="Arial" pitchFamily="34" charset="0"/>
              </a:endParaRPr>
            </a:p>
          </p:txBody>
        </p:sp>
        <p:cxnSp>
          <p:nvCxnSpPr>
            <p:cNvPr id="1133" name="Straight Connector 1132"/>
            <p:cNvCxnSpPr/>
            <p:nvPr/>
          </p:nvCxnSpPr>
          <p:spPr>
            <a:xfrm>
              <a:off x="21868122" y="23364044"/>
              <a:ext cx="153314" cy="28459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34" name="Straight Connector 1133"/>
            <p:cNvCxnSpPr/>
            <p:nvPr/>
          </p:nvCxnSpPr>
          <p:spPr>
            <a:xfrm>
              <a:off x="22725723" y="23364044"/>
              <a:ext cx="153314" cy="28459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21" name="Rectangle 412"/>
            <p:cNvSpPr>
              <a:spLocks noChangeArrowheads="1"/>
            </p:cNvSpPr>
            <p:nvPr/>
          </p:nvSpPr>
          <p:spPr bwMode="auto">
            <a:xfrm>
              <a:off x="13716000" y="21869401"/>
              <a:ext cx="2362200" cy="30777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i="0" u="none" strike="noStrike" kern="0" cap="none" spc="0" normalizeH="0" baseline="0" noProof="0" dirty="0" smtClean="0">
                  <a:ln>
                    <a:noFill/>
                  </a:ln>
                  <a:effectLst/>
                  <a:uLnTx/>
                  <a:uFillTx/>
                  <a:latin typeface="Calibri"/>
                  <a:cs typeface="Arial" pitchFamily="34" charset="0"/>
                </a:rPr>
                <a:t>Core SG1</a:t>
              </a:r>
            </a:p>
          </p:txBody>
        </p:sp>
        <p:sp>
          <p:nvSpPr>
            <p:cNvPr id="1017" name="Rectangle 412"/>
            <p:cNvSpPr>
              <a:spLocks noChangeArrowheads="1"/>
            </p:cNvSpPr>
            <p:nvPr/>
          </p:nvSpPr>
          <p:spPr bwMode="auto">
            <a:xfrm>
              <a:off x="16383000" y="21869401"/>
              <a:ext cx="2286000" cy="30777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i="0" u="none" strike="noStrike" kern="0" cap="none" spc="0" normalizeH="0" baseline="0" noProof="0" dirty="0" smtClean="0">
                  <a:ln>
                    <a:noFill/>
                  </a:ln>
                  <a:effectLst/>
                  <a:uLnTx/>
                  <a:uFillTx/>
                  <a:latin typeface="Calibri"/>
                  <a:cs typeface="Arial" pitchFamily="34" charset="0"/>
                </a:rPr>
                <a:t>Core SG2</a:t>
              </a:r>
            </a:p>
          </p:txBody>
        </p:sp>
        <p:sp>
          <p:nvSpPr>
            <p:cNvPr id="1018" name="Rectangle 412"/>
            <p:cNvSpPr>
              <a:spLocks noChangeArrowheads="1"/>
            </p:cNvSpPr>
            <p:nvPr/>
          </p:nvSpPr>
          <p:spPr bwMode="auto">
            <a:xfrm>
              <a:off x="19050000" y="21869401"/>
              <a:ext cx="2209800" cy="30777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i="0" u="none" strike="noStrike" kern="0" cap="none" spc="0" normalizeH="0" baseline="0" noProof="0" dirty="0" smtClean="0">
                  <a:ln>
                    <a:noFill/>
                  </a:ln>
                  <a:effectLst/>
                  <a:uLnTx/>
                  <a:uFillTx/>
                  <a:latin typeface="Calibri"/>
                  <a:cs typeface="Arial" pitchFamily="34" charset="0"/>
                </a:rPr>
                <a:t>Core SG3</a:t>
              </a:r>
            </a:p>
          </p:txBody>
        </p:sp>
        <p:sp>
          <p:nvSpPr>
            <p:cNvPr id="1019" name="Rectangle 412"/>
            <p:cNvSpPr>
              <a:spLocks noChangeArrowheads="1"/>
            </p:cNvSpPr>
            <p:nvPr/>
          </p:nvSpPr>
          <p:spPr bwMode="auto">
            <a:xfrm>
              <a:off x="21640800" y="21869401"/>
              <a:ext cx="2209800" cy="30777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i="0" u="none" strike="noStrike" kern="0" cap="none" spc="0" normalizeH="0" baseline="0" noProof="0" dirty="0" smtClean="0">
                  <a:ln>
                    <a:noFill/>
                  </a:ln>
                  <a:effectLst/>
                  <a:uLnTx/>
                  <a:uFillTx/>
                  <a:latin typeface="Calibri"/>
                  <a:cs typeface="Arial" pitchFamily="34" charset="0"/>
                </a:rPr>
                <a:t>Core SG4</a:t>
              </a:r>
            </a:p>
          </p:txBody>
        </p:sp>
        <p:sp>
          <p:nvSpPr>
            <p:cNvPr id="2695" name="TextBox 2694"/>
            <p:cNvSpPr txBox="1"/>
            <p:nvPr/>
          </p:nvSpPr>
          <p:spPr>
            <a:xfrm>
              <a:off x="15392400" y="26593801"/>
              <a:ext cx="3810000" cy="400110"/>
            </a:xfrm>
            <a:prstGeom prst="rect">
              <a:avLst/>
            </a:prstGeom>
            <a:noFill/>
          </p:spPr>
          <p:txBody>
            <a:bodyPr wrap="square" rtlCol="0">
              <a:spAutoFit/>
            </a:bodyPr>
            <a:lstStyle/>
            <a:p>
              <a:r>
                <a:rPr lang="en-US" sz="2000" dirty="0" smtClean="0"/>
                <a:t>Median (D50) grain size</a:t>
              </a:r>
              <a:endParaRPr lang="en-US" sz="2000" dirty="0"/>
            </a:p>
          </p:txBody>
        </p:sp>
        <p:cxnSp>
          <p:nvCxnSpPr>
            <p:cNvPr id="2287" name="Straight Arrow Connector 2286"/>
            <p:cNvCxnSpPr/>
            <p:nvPr/>
          </p:nvCxnSpPr>
          <p:spPr>
            <a:xfrm flipH="1">
              <a:off x="14935200" y="26822401"/>
              <a:ext cx="457200" cy="1"/>
            </a:xfrm>
            <a:prstGeom prst="straightConnector1">
              <a:avLst/>
            </a:prstGeom>
            <a:ln>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288" name="Line 120"/>
            <p:cNvSpPr>
              <a:spLocks noChangeShapeType="1"/>
            </p:cNvSpPr>
            <p:nvPr/>
          </p:nvSpPr>
          <p:spPr bwMode="auto">
            <a:xfrm>
              <a:off x="13761720" y="22439376"/>
              <a:ext cx="2240280" cy="0"/>
            </a:xfrm>
            <a:prstGeom prst="line">
              <a:avLst/>
            </a:prstGeom>
            <a:noFill/>
            <a:ln w="12700" cmpd="sng">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a:latin typeface="Calibri" panose="020F0502020204030204" pitchFamily="34" charset="0"/>
              </a:endParaRPr>
            </a:p>
          </p:txBody>
        </p:sp>
        <p:sp>
          <p:nvSpPr>
            <p:cNvPr id="2289" name="Line 120"/>
            <p:cNvSpPr>
              <a:spLocks noChangeShapeType="1"/>
            </p:cNvSpPr>
            <p:nvPr/>
          </p:nvSpPr>
          <p:spPr bwMode="auto">
            <a:xfrm>
              <a:off x="16395192" y="22439376"/>
              <a:ext cx="2240280" cy="0"/>
            </a:xfrm>
            <a:prstGeom prst="line">
              <a:avLst/>
            </a:prstGeom>
            <a:noFill/>
            <a:ln w="12700" cmpd="sng">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a:latin typeface="Calibri" panose="020F0502020204030204" pitchFamily="34" charset="0"/>
              </a:endParaRPr>
            </a:p>
          </p:txBody>
        </p:sp>
        <p:sp>
          <p:nvSpPr>
            <p:cNvPr id="2290" name="Line 120"/>
            <p:cNvSpPr>
              <a:spLocks noChangeShapeType="1"/>
            </p:cNvSpPr>
            <p:nvPr/>
          </p:nvSpPr>
          <p:spPr bwMode="auto">
            <a:xfrm>
              <a:off x="19046952" y="22439376"/>
              <a:ext cx="2240280" cy="0"/>
            </a:xfrm>
            <a:prstGeom prst="line">
              <a:avLst/>
            </a:prstGeom>
            <a:noFill/>
            <a:ln w="12700" cmpd="sng">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a:latin typeface="Calibri" panose="020F0502020204030204" pitchFamily="34" charset="0"/>
              </a:endParaRPr>
            </a:p>
          </p:txBody>
        </p:sp>
        <p:sp>
          <p:nvSpPr>
            <p:cNvPr id="2291" name="Line 120"/>
            <p:cNvSpPr>
              <a:spLocks noChangeShapeType="1"/>
            </p:cNvSpPr>
            <p:nvPr/>
          </p:nvSpPr>
          <p:spPr bwMode="auto">
            <a:xfrm>
              <a:off x="21625560" y="22439376"/>
              <a:ext cx="2240280" cy="0"/>
            </a:xfrm>
            <a:prstGeom prst="line">
              <a:avLst/>
            </a:prstGeom>
            <a:noFill/>
            <a:ln w="12700" cmpd="sng">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a:latin typeface="Calibri" panose="020F0502020204030204" pitchFamily="34" charset="0"/>
              </a:endParaRPr>
            </a:p>
          </p:txBody>
        </p:sp>
        <p:cxnSp>
          <p:nvCxnSpPr>
            <p:cNvPr id="2292" name="Straight Connector 2291"/>
            <p:cNvCxnSpPr/>
            <p:nvPr/>
          </p:nvCxnSpPr>
          <p:spPr>
            <a:xfrm>
              <a:off x="13761720" y="22439376"/>
              <a:ext cx="0" cy="914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3" name="Straight Connector 2292"/>
            <p:cNvCxnSpPr/>
            <p:nvPr/>
          </p:nvCxnSpPr>
          <p:spPr>
            <a:xfrm>
              <a:off x="14319504" y="22439376"/>
              <a:ext cx="0" cy="914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4" name="Straight Connector 2293"/>
            <p:cNvCxnSpPr/>
            <p:nvPr/>
          </p:nvCxnSpPr>
          <p:spPr>
            <a:xfrm>
              <a:off x="14877288" y="22439376"/>
              <a:ext cx="0" cy="914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5" name="Straight Connector 2294"/>
            <p:cNvCxnSpPr/>
            <p:nvPr/>
          </p:nvCxnSpPr>
          <p:spPr>
            <a:xfrm>
              <a:off x="15435072" y="22439376"/>
              <a:ext cx="0" cy="914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6" name="Straight Connector 2295"/>
            <p:cNvCxnSpPr/>
            <p:nvPr/>
          </p:nvCxnSpPr>
          <p:spPr>
            <a:xfrm>
              <a:off x="16002000" y="22439376"/>
              <a:ext cx="0" cy="914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7" name="Straight Connector 2296"/>
            <p:cNvCxnSpPr/>
            <p:nvPr/>
          </p:nvCxnSpPr>
          <p:spPr>
            <a:xfrm>
              <a:off x="16395192" y="22439376"/>
              <a:ext cx="0" cy="914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8" name="Straight Connector 2297"/>
            <p:cNvCxnSpPr/>
            <p:nvPr/>
          </p:nvCxnSpPr>
          <p:spPr>
            <a:xfrm>
              <a:off x="16943832" y="22439376"/>
              <a:ext cx="0" cy="914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9" name="Straight Connector 2298"/>
            <p:cNvCxnSpPr/>
            <p:nvPr/>
          </p:nvCxnSpPr>
          <p:spPr>
            <a:xfrm>
              <a:off x="17501616" y="22439376"/>
              <a:ext cx="0" cy="914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0" name="Straight Connector 2299"/>
            <p:cNvCxnSpPr/>
            <p:nvPr/>
          </p:nvCxnSpPr>
          <p:spPr>
            <a:xfrm>
              <a:off x="18068544" y="22439376"/>
              <a:ext cx="0" cy="914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1" name="Straight Connector 2300"/>
            <p:cNvCxnSpPr/>
            <p:nvPr/>
          </p:nvCxnSpPr>
          <p:spPr>
            <a:xfrm>
              <a:off x="18626328" y="22439376"/>
              <a:ext cx="0" cy="914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2" name="Straight Connector 2301"/>
            <p:cNvCxnSpPr/>
            <p:nvPr/>
          </p:nvCxnSpPr>
          <p:spPr>
            <a:xfrm>
              <a:off x="19046952" y="22439376"/>
              <a:ext cx="0" cy="914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3" name="Straight Connector 2302"/>
            <p:cNvCxnSpPr/>
            <p:nvPr/>
          </p:nvCxnSpPr>
          <p:spPr>
            <a:xfrm>
              <a:off x="19604736" y="22439376"/>
              <a:ext cx="0" cy="914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4" name="Straight Connector 2303"/>
            <p:cNvCxnSpPr/>
            <p:nvPr/>
          </p:nvCxnSpPr>
          <p:spPr>
            <a:xfrm>
              <a:off x="20162520" y="22439376"/>
              <a:ext cx="0" cy="914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5" name="Straight Connector 2304"/>
            <p:cNvCxnSpPr/>
            <p:nvPr/>
          </p:nvCxnSpPr>
          <p:spPr>
            <a:xfrm>
              <a:off x="20720304" y="22439376"/>
              <a:ext cx="0" cy="914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6" name="Straight Connector 2305"/>
            <p:cNvCxnSpPr/>
            <p:nvPr/>
          </p:nvCxnSpPr>
          <p:spPr>
            <a:xfrm>
              <a:off x="21278088" y="22439376"/>
              <a:ext cx="0" cy="914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7" name="Straight Connector 2306"/>
            <p:cNvCxnSpPr/>
            <p:nvPr/>
          </p:nvCxnSpPr>
          <p:spPr>
            <a:xfrm>
              <a:off x="21625560" y="22439376"/>
              <a:ext cx="0" cy="914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8" name="Straight Connector 2307"/>
            <p:cNvCxnSpPr/>
            <p:nvPr/>
          </p:nvCxnSpPr>
          <p:spPr>
            <a:xfrm>
              <a:off x="22183344" y="22439376"/>
              <a:ext cx="0" cy="914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9" name="Straight Connector 2308"/>
            <p:cNvCxnSpPr/>
            <p:nvPr/>
          </p:nvCxnSpPr>
          <p:spPr>
            <a:xfrm>
              <a:off x="22741128" y="22439376"/>
              <a:ext cx="0" cy="914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0" name="Straight Connector 2309"/>
            <p:cNvCxnSpPr/>
            <p:nvPr/>
          </p:nvCxnSpPr>
          <p:spPr>
            <a:xfrm>
              <a:off x="23308056" y="22439376"/>
              <a:ext cx="0" cy="914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1" name="Straight Connector 2310"/>
            <p:cNvCxnSpPr/>
            <p:nvPr/>
          </p:nvCxnSpPr>
          <p:spPr>
            <a:xfrm>
              <a:off x="23865840" y="22439376"/>
              <a:ext cx="0" cy="914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708" name="Group 2707"/>
            <p:cNvGrpSpPr/>
            <p:nvPr/>
          </p:nvGrpSpPr>
          <p:grpSpPr>
            <a:xfrm>
              <a:off x="13606272" y="22597394"/>
              <a:ext cx="93234" cy="4462272"/>
              <a:chOff x="13759926" y="22597394"/>
              <a:chExt cx="93234" cy="4462272"/>
            </a:xfrm>
          </p:grpSpPr>
          <p:sp>
            <p:nvSpPr>
              <p:cNvPr id="1161" name="Line 406"/>
              <p:cNvSpPr>
                <a:spLocks noChangeShapeType="1"/>
              </p:cNvSpPr>
              <p:nvPr/>
            </p:nvSpPr>
            <p:spPr bwMode="auto">
              <a:xfrm>
                <a:off x="13759926" y="22597394"/>
                <a:ext cx="0" cy="4462272"/>
              </a:xfrm>
              <a:prstGeom prst="line">
                <a:avLst/>
              </a:prstGeom>
              <a:noFill/>
              <a:ln w="12700" cmpd="sng">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i="0" u="none" strike="noStrike" kern="0" cap="none" spc="0" normalizeH="0" baseline="0" noProof="0">
                  <a:ln>
                    <a:noFill/>
                  </a:ln>
                  <a:effectLst/>
                  <a:uLnTx/>
                  <a:uFillTx/>
                  <a:latin typeface="Calibri"/>
                </a:endParaRPr>
              </a:p>
            </p:txBody>
          </p:sp>
          <p:cxnSp>
            <p:nvCxnSpPr>
              <p:cNvPr id="2315" name="Straight Connector 2314"/>
              <p:cNvCxnSpPr/>
              <p:nvPr/>
            </p:nvCxnSpPr>
            <p:spPr>
              <a:xfrm>
                <a:off x="13761720" y="22603968"/>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6" name="Straight Connector 2315"/>
              <p:cNvCxnSpPr/>
              <p:nvPr/>
            </p:nvCxnSpPr>
            <p:spPr>
              <a:xfrm>
                <a:off x="13761720" y="23573232"/>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7" name="Straight Connector 2316"/>
              <p:cNvCxnSpPr/>
              <p:nvPr/>
            </p:nvCxnSpPr>
            <p:spPr>
              <a:xfrm>
                <a:off x="13761720" y="24569928"/>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8" name="Straight Connector 2317"/>
              <p:cNvCxnSpPr/>
              <p:nvPr/>
            </p:nvCxnSpPr>
            <p:spPr>
              <a:xfrm>
                <a:off x="13761720" y="25566624"/>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9" name="Straight Connector 2318"/>
              <p:cNvCxnSpPr/>
              <p:nvPr/>
            </p:nvCxnSpPr>
            <p:spPr>
              <a:xfrm>
                <a:off x="13761720" y="26563320"/>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322" name="Straight Connector 2321"/>
            <p:cNvCxnSpPr/>
            <p:nvPr/>
          </p:nvCxnSpPr>
          <p:spPr>
            <a:xfrm>
              <a:off x="16212312" y="22603968"/>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3" name="Straight Connector 2322"/>
            <p:cNvCxnSpPr/>
            <p:nvPr/>
          </p:nvCxnSpPr>
          <p:spPr>
            <a:xfrm>
              <a:off x="16212312" y="23573232"/>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5" name="Straight Connector 2324"/>
            <p:cNvCxnSpPr/>
            <p:nvPr/>
          </p:nvCxnSpPr>
          <p:spPr>
            <a:xfrm>
              <a:off x="18864072" y="22603968"/>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6" name="Straight Connector 2325"/>
            <p:cNvCxnSpPr/>
            <p:nvPr/>
          </p:nvCxnSpPr>
          <p:spPr>
            <a:xfrm>
              <a:off x="18864072" y="23573232"/>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7" name="Straight Connector 2326"/>
            <p:cNvCxnSpPr/>
            <p:nvPr/>
          </p:nvCxnSpPr>
          <p:spPr>
            <a:xfrm>
              <a:off x="21451824" y="22603968"/>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29" name="TextBox 2328"/>
          <p:cNvSpPr txBox="1"/>
          <p:nvPr/>
        </p:nvSpPr>
        <p:spPr>
          <a:xfrm>
            <a:off x="12268200" y="27051000"/>
            <a:ext cx="12649200" cy="2246769"/>
          </a:xfrm>
          <a:prstGeom prst="rect">
            <a:avLst/>
          </a:prstGeom>
          <a:noFill/>
        </p:spPr>
        <p:txBody>
          <a:bodyPr wrap="square" rtlCol="0">
            <a:spAutoFit/>
          </a:bodyPr>
          <a:lstStyle/>
          <a:p>
            <a:r>
              <a:rPr lang="en-US" sz="2800" dirty="0" smtClean="0"/>
              <a:t>The percentage of coarse, </a:t>
            </a:r>
            <a:r>
              <a:rPr lang="en-US" sz="2800" dirty="0" err="1" smtClean="0"/>
              <a:t>clastic</a:t>
            </a:r>
            <a:r>
              <a:rPr lang="en-US" sz="2800" dirty="0" smtClean="0"/>
              <a:t> material (grain size &gt; 63  µm) in the Hurricane Sandy deposit in the four cores collected from Seguine Pond (November 2012). The deposit decreases in both thickness and %coarse with increasing distance from the coast. Also shown is the percentage of material &gt; 38 µm (gray areas) which exhibits the opposite trend as the coarse material.</a:t>
            </a:r>
            <a:endParaRPr lang="en-US" sz="2800" dirty="0"/>
          </a:p>
        </p:txBody>
      </p:sp>
      <p:grpSp>
        <p:nvGrpSpPr>
          <p:cNvPr id="7" name="Group 6"/>
          <p:cNvGrpSpPr/>
          <p:nvPr/>
        </p:nvGrpSpPr>
        <p:grpSpPr>
          <a:xfrm>
            <a:off x="685800" y="6629400"/>
            <a:ext cx="10459911" cy="3657600"/>
            <a:chOff x="685800" y="6629400"/>
            <a:chExt cx="10459911" cy="3657600"/>
          </a:xfrm>
        </p:grpSpPr>
        <p:pic>
          <p:nvPicPr>
            <p:cNvPr id="1429" name="Picture 1428" descr="SiteMap.jpg"/>
            <p:cNvPicPr>
              <a:picLocks noChangeAspect="1"/>
            </p:cNvPicPr>
            <p:nvPr/>
          </p:nvPicPr>
          <p:blipFill rotWithShape="1">
            <a:blip r:embed="rId29" cstate="print">
              <a:extLst>
                <a:ext uri="{28A0092B-C50C-407E-A947-70E740481C1C}">
                  <a14:useLocalDpi xmlns:a14="http://schemas.microsoft.com/office/drawing/2010/main"/>
                </a:ext>
              </a:extLst>
            </a:blip>
            <a:srcRect/>
            <a:stretch/>
          </p:blipFill>
          <p:spPr>
            <a:xfrm>
              <a:off x="2829264" y="6629400"/>
              <a:ext cx="3703041" cy="3657600"/>
            </a:xfrm>
            <a:prstGeom prst="rect">
              <a:avLst/>
            </a:prstGeom>
            <a:ln w="12700">
              <a:solidFill>
                <a:schemeClr val="tx1"/>
              </a:solidFill>
            </a:ln>
          </p:spPr>
        </p:pic>
        <p:sp>
          <p:nvSpPr>
            <p:cNvPr id="1431" name="TextBox 1430"/>
            <p:cNvSpPr txBox="1"/>
            <p:nvPr/>
          </p:nvSpPr>
          <p:spPr>
            <a:xfrm>
              <a:off x="5791200" y="6858000"/>
              <a:ext cx="816249" cy="338554"/>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800080"/>
                  </a:solidFill>
                  <a:effectLst/>
                  <a:uLnTx/>
                  <a:uFillTx/>
                </a:rPr>
                <a:t>Battery</a:t>
              </a:r>
            </a:p>
          </p:txBody>
        </p:sp>
        <p:cxnSp>
          <p:nvCxnSpPr>
            <p:cNvPr id="1432" name="Straight Connector 1431"/>
            <p:cNvCxnSpPr/>
            <p:nvPr/>
          </p:nvCxnSpPr>
          <p:spPr>
            <a:xfrm>
              <a:off x="5698392" y="6656614"/>
              <a:ext cx="258074" cy="231643"/>
            </a:xfrm>
            <a:prstGeom prst="line">
              <a:avLst/>
            </a:prstGeom>
            <a:noFill/>
            <a:ln w="25400" cap="flat" cmpd="sng" algn="ctr">
              <a:solidFill>
                <a:sysClr val="windowText" lastClr="000000"/>
              </a:solidFill>
              <a:prstDash val="solid"/>
            </a:ln>
            <a:effectLst/>
          </p:spPr>
        </p:cxnSp>
        <p:sp>
          <p:nvSpPr>
            <p:cNvPr id="1433" name="TextBox 1432"/>
            <p:cNvSpPr txBox="1"/>
            <p:nvPr/>
          </p:nvSpPr>
          <p:spPr>
            <a:xfrm>
              <a:off x="2895600" y="6705600"/>
              <a:ext cx="1130438" cy="338554"/>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rPr>
                <a:t>New Jersey</a:t>
              </a:r>
            </a:p>
          </p:txBody>
        </p:sp>
        <p:sp>
          <p:nvSpPr>
            <p:cNvPr id="1434" name="TextBox 1433"/>
            <p:cNvSpPr txBox="1"/>
            <p:nvPr/>
          </p:nvSpPr>
          <p:spPr>
            <a:xfrm>
              <a:off x="5455086" y="7597386"/>
              <a:ext cx="806798" cy="302975"/>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rPr>
                <a:t>Brooklyn</a:t>
              </a:r>
            </a:p>
          </p:txBody>
        </p:sp>
        <p:sp>
          <p:nvSpPr>
            <p:cNvPr id="1435" name="Freeform 1434"/>
            <p:cNvSpPr/>
            <p:nvPr/>
          </p:nvSpPr>
          <p:spPr>
            <a:xfrm>
              <a:off x="2819399" y="7519956"/>
              <a:ext cx="3722642" cy="2256141"/>
            </a:xfrm>
            <a:custGeom>
              <a:avLst/>
              <a:gdLst>
                <a:gd name="connsiteX0" fmla="*/ 0 w 4905853"/>
                <a:gd name="connsiteY0" fmla="*/ 2951151 h 2951151"/>
                <a:gd name="connsiteX1" fmla="*/ 473153 w 4905853"/>
                <a:gd name="connsiteY1" fmla="*/ 2951151 h 2951151"/>
                <a:gd name="connsiteX2" fmla="*/ 647473 w 4905853"/>
                <a:gd name="connsiteY2" fmla="*/ 2913794 h 2951151"/>
                <a:gd name="connsiteX3" fmla="*/ 784438 w 4905853"/>
                <a:gd name="connsiteY3" fmla="*/ 2839082 h 2951151"/>
                <a:gd name="connsiteX4" fmla="*/ 1033466 w 4905853"/>
                <a:gd name="connsiteY4" fmla="*/ 2689656 h 2951151"/>
                <a:gd name="connsiteX5" fmla="*/ 1294946 w 4905853"/>
                <a:gd name="connsiteY5" fmla="*/ 2565135 h 2951151"/>
                <a:gd name="connsiteX6" fmla="*/ 1718293 w 4905853"/>
                <a:gd name="connsiteY6" fmla="*/ 2340997 h 2951151"/>
                <a:gd name="connsiteX7" fmla="*/ 2104287 w 4905853"/>
                <a:gd name="connsiteY7" fmla="*/ 1905173 h 2951151"/>
                <a:gd name="connsiteX8" fmla="*/ 2154092 w 4905853"/>
                <a:gd name="connsiteY8" fmla="*/ 1456897 h 2951151"/>
                <a:gd name="connsiteX9" fmla="*/ 2303509 w 4905853"/>
                <a:gd name="connsiteY9" fmla="*/ 1045978 h 2951151"/>
                <a:gd name="connsiteX10" fmla="*/ 2627246 w 4905853"/>
                <a:gd name="connsiteY10" fmla="*/ 859196 h 2951151"/>
                <a:gd name="connsiteX11" fmla="*/ 2950982 w 4905853"/>
                <a:gd name="connsiteY11" fmla="*/ 672414 h 2951151"/>
                <a:gd name="connsiteX12" fmla="*/ 3486393 w 4905853"/>
                <a:gd name="connsiteY12" fmla="*/ 547893 h 2951151"/>
                <a:gd name="connsiteX13" fmla="*/ 4395345 w 4905853"/>
                <a:gd name="connsiteY13" fmla="*/ 423372 h 2951151"/>
                <a:gd name="connsiteX14" fmla="*/ 4818693 w 4905853"/>
                <a:gd name="connsiteY14" fmla="*/ 361111 h 2951151"/>
                <a:gd name="connsiteX15" fmla="*/ 4818693 w 4905853"/>
                <a:gd name="connsiteY15" fmla="*/ 361111 h 2951151"/>
                <a:gd name="connsiteX16" fmla="*/ 4905853 w 4905853"/>
                <a:gd name="connsiteY16" fmla="*/ 0 h 2951151"/>
                <a:gd name="connsiteX17" fmla="*/ 3872386 w 4905853"/>
                <a:gd name="connsiteY17" fmla="*/ 136973 h 2951151"/>
                <a:gd name="connsiteX18" fmla="*/ 2764211 w 4905853"/>
                <a:gd name="connsiteY18" fmla="*/ 373564 h 2951151"/>
                <a:gd name="connsiteX19" fmla="*/ 2465378 w 4905853"/>
                <a:gd name="connsiteY19" fmla="*/ 610154 h 2951151"/>
                <a:gd name="connsiteX20" fmla="*/ 2154092 w 4905853"/>
                <a:gd name="connsiteY20" fmla="*/ 958813 h 2951151"/>
                <a:gd name="connsiteX21" fmla="*/ 1929967 w 4905853"/>
                <a:gd name="connsiteY21" fmla="*/ 1295020 h 2951151"/>
                <a:gd name="connsiteX22" fmla="*/ 1581328 w 4905853"/>
                <a:gd name="connsiteY22" fmla="*/ 1830461 h 2951151"/>
                <a:gd name="connsiteX23" fmla="*/ 933855 w 4905853"/>
                <a:gd name="connsiteY23" fmla="*/ 2316093 h 2951151"/>
                <a:gd name="connsiteX24" fmla="*/ 435799 w 4905853"/>
                <a:gd name="connsiteY24" fmla="*/ 2502875 h 2951151"/>
                <a:gd name="connsiteX25" fmla="*/ 0 w 4905853"/>
                <a:gd name="connsiteY25" fmla="*/ 2515327 h 2951151"/>
                <a:gd name="connsiteX0" fmla="*/ 0 w 4918304"/>
                <a:gd name="connsiteY0" fmla="*/ 2951151 h 2951151"/>
                <a:gd name="connsiteX1" fmla="*/ 473153 w 4918304"/>
                <a:gd name="connsiteY1" fmla="*/ 2951151 h 2951151"/>
                <a:gd name="connsiteX2" fmla="*/ 647473 w 4918304"/>
                <a:gd name="connsiteY2" fmla="*/ 2913794 h 2951151"/>
                <a:gd name="connsiteX3" fmla="*/ 784438 w 4918304"/>
                <a:gd name="connsiteY3" fmla="*/ 2839082 h 2951151"/>
                <a:gd name="connsiteX4" fmla="*/ 1033466 w 4918304"/>
                <a:gd name="connsiteY4" fmla="*/ 2689656 h 2951151"/>
                <a:gd name="connsiteX5" fmla="*/ 1294946 w 4918304"/>
                <a:gd name="connsiteY5" fmla="*/ 2565135 h 2951151"/>
                <a:gd name="connsiteX6" fmla="*/ 1718293 w 4918304"/>
                <a:gd name="connsiteY6" fmla="*/ 2340997 h 2951151"/>
                <a:gd name="connsiteX7" fmla="*/ 2104287 w 4918304"/>
                <a:gd name="connsiteY7" fmla="*/ 1905173 h 2951151"/>
                <a:gd name="connsiteX8" fmla="*/ 2154092 w 4918304"/>
                <a:gd name="connsiteY8" fmla="*/ 1456897 h 2951151"/>
                <a:gd name="connsiteX9" fmla="*/ 2303509 w 4918304"/>
                <a:gd name="connsiteY9" fmla="*/ 1045978 h 2951151"/>
                <a:gd name="connsiteX10" fmla="*/ 2627246 w 4918304"/>
                <a:gd name="connsiteY10" fmla="*/ 859196 h 2951151"/>
                <a:gd name="connsiteX11" fmla="*/ 2950982 w 4918304"/>
                <a:gd name="connsiteY11" fmla="*/ 672414 h 2951151"/>
                <a:gd name="connsiteX12" fmla="*/ 3486393 w 4918304"/>
                <a:gd name="connsiteY12" fmla="*/ 547893 h 2951151"/>
                <a:gd name="connsiteX13" fmla="*/ 4395345 w 4918304"/>
                <a:gd name="connsiteY13" fmla="*/ 423372 h 2951151"/>
                <a:gd name="connsiteX14" fmla="*/ 4818693 w 4918304"/>
                <a:gd name="connsiteY14" fmla="*/ 361111 h 2951151"/>
                <a:gd name="connsiteX15" fmla="*/ 4918304 w 4918304"/>
                <a:gd name="connsiteY15" fmla="*/ 373563 h 2951151"/>
                <a:gd name="connsiteX16" fmla="*/ 4905853 w 4918304"/>
                <a:gd name="connsiteY16" fmla="*/ 0 h 2951151"/>
                <a:gd name="connsiteX17" fmla="*/ 3872386 w 4918304"/>
                <a:gd name="connsiteY17" fmla="*/ 136973 h 2951151"/>
                <a:gd name="connsiteX18" fmla="*/ 2764211 w 4918304"/>
                <a:gd name="connsiteY18" fmla="*/ 373564 h 2951151"/>
                <a:gd name="connsiteX19" fmla="*/ 2465378 w 4918304"/>
                <a:gd name="connsiteY19" fmla="*/ 610154 h 2951151"/>
                <a:gd name="connsiteX20" fmla="*/ 2154092 w 4918304"/>
                <a:gd name="connsiteY20" fmla="*/ 958813 h 2951151"/>
                <a:gd name="connsiteX21" fmla="*/ 1929967 w 4918304"/>
                <a:gd name="connsiteY21" fmla="*/ 1295020 h 2951151"/>
                <a:gd name="connsiteX22" fmla="*/ 1581328 w 4918304"/>
                <a:gd name="connsiteY22" fmla="*/ 1830461 h 2951151"/>
                <a:gd name="connsiteX23" fmla="*/ 933855 w 4918304"/>
                <a:gd name="connsiteY23" fmla="*/ 2316093 h 2951151"/>
                <a:gd name="connsiteX24" fmla="*/ 435799 w 4918304"/>
                <a:gd name="connsiteY24" fmla="*/ 2502875 h 2951151"/>
                <a:gd name="connsiteX25" fmla="*/ 0 w 4918304"/>
                <a:gd name="connsiteY25" fmla="*/ 2515327 h 2951151"/>
                <a:gd name="connsiteX0" fmla="*/ 8467 w 4918304"/>
                <a:gd name="connsiteY0" fmla="*/ 2510884 h 2951151"/>
                <a:gd name="connsiteX1" fmla="*/ 473153 w 4918304"/>
                <a:gd name="connsiteY1" fmla="*/ 2951151 h 2951151"/>
                <a:gd name="connsiteX2" fmla="*/ 647473 w 4918304"/>
                <a:gd name="connsiteY2" fmla="*/ 2913794 h 2951151"/>
                <a:gd name="connsiteX3" fmla="*/ 784438 w 4918304"/>
                <a:gd name="connsiteY3" fmla="*/ 2839082 h 2951151"/>
                <a:gd name="connsiteX4" fmla="*/ 1033466 w 4918304"/>
                <a:gd name="connsiteY4" fmla="*/ 2689656 h 2951151"/>
                <a:gd name="connsiteX5" fmla="*/ 1294946 w 4918304"/>
                <a:gd name="connsiteY5" fmla="*/ 2565135 h 2951151"/>
                <a:gd name="connsiteX6" fmla="*/ 1718293 w 4918304"/>
                <a:gd name="connsiteY6" fmla="*/ 2340997 h 2951151"/>
                <a:gd name="connsiteX7" fmla="*/ 2104287 w 4918304"/>
                <a:gd name="connsiteY7" fmla="*/ 1905173 h 2951151"/>
                <a:gd name="connsiteX8" fmla="*/ 2154092 w 4918304"/>
                <a:gd name="connsiteY8" fmla="*/ 1456897 h 2951151"/>
                <a:gd name="connsiteX9" fmla="*/ 2303509 w 4918304"/>
                <a:gd name="connsiteY9" fmla="*/ 1045978 h 2951151"/>
                <a:gd name="connsiteX10" fmla="*/ 2627246 w 4918304"/>
                <a:gd name="connsiteY10" fmla="*/ 859196 h 2951151"/>
                <a:gd name="connsiteX11" fmla="*/ 2950982 w 4918304"/>
                <a:gd name="connsiteY11" fmla="*/ 672414 h 2951151"/>
                <a:gd name="connsiteX12" fmla="*/ 3486393 w 4918304"/>
                <a:gd name="connsiteY12" fmla="*/ 547893 h 2951151"/>
                <a:gd name="connsiteX13" fmla="*/ 4395345 w 4918304"/>
                <a:gd name="connsiteY13" fmla="*/ 423372 h 2951151"/>
                <a:gd name="connsiteX14" fmla="*/ 4818693 w 4918304"/>
                <a:gd name="connsiteY14" fmla="*/ 361111 h 2951151"/>
                <a:gd name="connsiteX15" fmla="*/ 4918304 w 4918304"/>
                <a:gd name="connsiteY15" fmla="*/ 373563 h 2951151"/>
                <a:gd name="connsiteX16" fmla="*/ 4905853 w 4918304"/>
                <a:gd name="connsiteY16" fmla="*/ 0 h 2951151"/>
                <a:gd name="connsiteX17" fmla="*/ 3872386 w 4918304"/>
                <a:gd name="connsiteY17" fmla="*/ 136973 h 2951151"/>
                <a:gd name="connsiteX18" fmla="*/ 2764211 w 4918304"/>
                <a:gd name="connsiteY18" fmla="*/ 373564 h 2951151"/>
                <a:gd name="connsiteX19" fmla="*/ 2465378 w 4918304"/>
                <a:gd name="connsiteY19" fmla="*/ 610154 h 2951151"/>
                <a:gd name="connsiteX20" fmla="*/ 2154092 w 4918304"/>
                <a:gd name="connsiteY20" fmla="*/ 958813 h 2951151"/>
                <a:gd name="connsiteX21" fmla="*/ 1929967 w 4918304"/>
                <a:gd name="connsiteY21" fmla="*/ 1295020 h 2951151"/>
                <a:gd name="connsiteX22" fmla="*/ 1581328 w 4918304"/>
                <a:gd name="connsiteY22" fmla="*/ 1830461 h 2951151"/>
                <a:gd name="connsiteX23" fmla="*/ 933855 w 4918304"/>
                <a:gd name="connsiteY23" fmla="*/ 2316093 h 2951151"/>
                <a:gd name="connsiteX24" fmla="*/ 435799 w 4918304"/>
                <a:gd name="connsiteY24" fmla="*/ 2502875 h 2951151"/>
                <a:gd name="connsiteX25" fmla="*/ 0 w 4918304"/>
                <a:gd name="connsiteY25" fmla="*/ 2515327 h 2951151"/>
                <a:gd name="connsiteX0" fmla="*/ 8467 w 4918304"/>
                <a:gd name="connsiteY0" fmla="*/ 2510884 h 2980784"/>
                <a:gd name="connsiteX1" fmla="*/ 7486 w 4918304"/>
                <a:gd name="connsiteY1" fmla="*/ 2980784 h 2980784"/>
                <a:gd name="connsiteX2" fmla="*/ 647473 w 4918304"/>
                <a:gd name="connsiteY2" fmla="*/ 2913794 h 2980784"/>
                <a:gd name="connsiteX3" fmla="*/ 784438 w 4918304"/>
                <a:gd name="connsiteY3" fmla="*/ 2839082 h 2980784"/>
                <a:gd name="connsiteX4" fmla="*/ 1033466 w 4918304"/>
                <a:gd name="connsiteY4" fmla="*/ 2689656 h 2980784"/>
                <a:gd name="connsiteX5" fmla="*/ 1294946 w 4918304"/>
                <a:gd name="connsiteY5" fmla="*/ 2565135 h 2980784"/>
                <a:gd name="connsiteX6" fmla="*/ 1718293 w 4918304"/>
                <a:gd name="connsiteY6" fmla="*/ 2340997 h 2980784"/>
                <a:gd name="connsiteX7" fmla="*/ 2104287 w 4918304"/>
                <a:gd name="connsiteY7" fmla="*/ 1905173 h 2980784"/>
                <a:gd name="connsiteX8" fmla="*/ 2154092 w 4918304"/>
                <a:gd name="connsiteY8" fmla="*/ 1456897 h 2980784"/>
                <a:gd name="connsiteX9" fmla="*/ 2303509 w 4918304"/>
                <a:gd name="connsiteY9" fmla="*/ 1045978 h 2980784"/>
                <a:gd name="connsiteX10" fmla="*/ 2627246 w 4918304"/>
                <a:gd name="connsiteY10" fmla="*/ 859196 h 2980784"/>
                <a:gd name="connsiteX11" fmla="*/ 2950982 w 4918304"/>
                <a:gd name="connsiteY11" fmla="*/ 672414 h 2980784"/>
                <a:gd name="connsiteX12" fmla="*/ 3486393 w 4918304"/>
                <a:gd name="connsiteY12" fmla="*/ 547893 h 2980784"/>
                <a:gd name="connsiteX13" fmla="*/ 4395345 w 4918304"/>
                <a:gd name="connsiteY13" fmla="*/ 423372 h 2980784"/>
                <a:gd name="connsiteX14" fmla="*/ 4818693 w 4918304"/>
                <a:gd name="connsiteY14" fmla="*/ 361111 h 2980784"/>
                <a:gd name="connsiteX15" fmla="*/ 4918304 w 4918304"/>
                <a:gd name="connsiteY15" fmla="*/ 373563 h 2980784"/>
                <a:gd name="connsiteX16" fmla="*/ 4905853 w 4918304"/>
                <a:gd name="connsiteY16" fmla="*/ 0 h 2980784"/>
                <a:gd name="connsiteX17" fmla="*/ 3872386 w 4918304"/>
                <a:gd name="connsiteY17" fmla="*/ 136973 h 2980784"/>
                <a:gd name="connsiteX18" fmla="*/ 2764211 w 4918304"/>
                <a:gd name="connsiteY18" fmla="*/ 373564 h 2980784"/>
                <a:gd name="connsiteX19" fmla="*/ 2465378 w 4918304"/>
                <a:gd name="connsiteY19" fmla="*/ 610154 h 2980784"/>
                <a:gd name="connsiteX20" fmla="*/ 2154092 w 4918304"/>
                <a:gd name="connsiteY20" fmla="*/ 958813 h 2980784"/>
                <a:gd name="connsiteX21" fmla="*/ 1929967 w 4918304"/>
                <a:gd name="connsiteY21" fmla="*/ 1295020 h 2980784"/>
                <a:gd name="connsiteX22" fmla="*/ 1581328 w 4918304"/>
                <a:gd name="connsiteY22" fmla="*/ 1830461 h 2980784"/>
                <a:gd name="connsiteX23" fmla="*/ 933855 w 4918304"/>
                <a:gd name="connsiteY23" fmla="*/ 2316093 h 2980784"/>
                <a:gd name="connsiteX24" fmla="*/ 435799 w 4918304"/>
                <a:gd name="connsiteY24" fmla="*/ 2502875 h 2980784"/>
                <a:gd name="connsiteX25" fmla="*/ 0 w 4918304"/>
                <a:gd name="connsiteY25" fmla="*/ 2515327 h 2980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918304" h="2980784">
                  <a:moveTo>
                    <a:pt x="8467" y="2510884"/>
                  </a:moveTo>
                  <a:lnTo>
                    <a:pt x="7486" y="2980784"/>
                  </a:lnTo>
                  <a:lnTo>
                    <a:pt x="647473" y="2913794"/>
                  </a:lnTo>
                  <a:lnTo>
                    <a:pt x="784438" y="2839082"/>
                  </a:lnTo>
                  <a:lnTo>
                    <a:pt x="1033466" y="2689656"/>
                  </a:lnTo>
                  <a:lnTo>
                    <a:pt x="1294946" y="2565135"/>
                  </a:lnTo>
                  <a:lnTo>
                    <a:pt x="1718293" y="2340997"/>
                  </a:lnTo>
                  <a:lnTo>
                    <a:pt x="2104287" y="1905173"/>
                  </a:lnTo>
                  <a:lnTo>
                    <a:pt x="2154092" y="1456897"/>
                  </a:lnTo>
                  <a:lnTo>
                    <a:pt x="2303509" y="1045978"/>
                  </a:lnTo>
                  <a:lnTo>
                    <a:pt x="2627246" y="859196"/>
                  </a:lnTo>
                  <a:lnTo>
                    <a:pt x="2950982" y="672414"/>
                  </a:lnTo>
                  <a:lnTo>
                    <a:pt x="3486393" y="547893"/>
                  </a:lnTo>
                  <a:lnTo>
                    <a:pt x="4395345" y="423372"/>
                  </a:lnTo>
                  <a:cubicBezTo>
                    <a:pt x="4536461" y="402618"/>
                    <a:pt x="4731533" y="369413"/>
                    <a:pt x="4818693" y="361111"/>
                  </a:cubicBezTo>
                  <a:cubicBezTo>
                    <a:pt x="4905853" y="352810"/>
                    <a:pt x="4885100" y="369412"/>
                    <a:pt x="4918304" y="373563"/>
                  </a:cubicBezTo>
                  <a:lnTo>
                    <a:pt x="4905853" y="0"/>
                  </a:lnTo>
                  <a:lnTo>
                    <a:pt x="3872386" y="136973"/>
                  </a:lnTo>
                  <a:lnTo>
                    <a:pt x="2764211" y="373564"/>
                  </a:lnTo>
                  <a:lnTo>
                    <a:pt x="2465378" y="610154"/>
                  </a:lnTo>
                  <a:lnTo>
                    <a:pt x="2154092" y="958813"/>
                  </a:lnTo>
                  <a:lnTo>
                    <a:pt x="1929967" y="1295020"/>
                  </a:lnTo>
                  <a:lnTo>
                    <a:pt x="1581328" y="1830461"/>
                  </a:lnTo>
                  <a:lnTo>
                    <a:pt x="933855" y="2316093"/>
                  </a:lnTo>
                  <a:lnTo>
                    <a:pt x="435799" y="2502875"/>
                  </a:lnTo>
                  <a:lnTo>
                    <a:pt x="0" y="2515327"/>
                  </a:lnTo>
                </a:path>
              </a:pathLst>
            </a:custGeom>
            <a:pattFill prst="lgConfetti">
              <a:fgClr>
                <a:sysClr val="windowText" lastClr="000000">
                  <a:lumMod val="65000"/>
                  <a:lumOff val="35000"/>
                </a:sysClr>
              </a:fgClr>
              <a:bgClr>
                <a:srgbClr val="990000"/>
              </a:bgClr>
            </a:patt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white"/>
                </a:solidFill>
                <a:effectLst/>
                <a:uLnTx/>
                <a:uFillTx/>
                <a:latin typeface="Calibri"/>
              </a:endParaRPr>
            </a:p>
          </p:txBody>
        </p:sp>
        <p:cxnSp>
          <p:nvCxnSpPr>
            <p:cNvPr id="1441" name="Straight Connector 1440"/>
            <p:cNvCxnSpPr/>
            <p:nvPr/>
          </p:nvCxnSpPr>
          <p:spPr>
            <a:xfrm>
              <a:off x="5465900" y="10008793"/>
              <a:ext cx="189826" cy="82458"/>
            </a:xfrm>
            <a:prstGeom prst="line">
              <a:avLst/>
            </a:prstGeom>
            <a:noFill/>
            <a:ln w="9525" cap="flat" cmpd="sng" algn="ctr">
              <a:solidFill>
                <a:sysClr val="window" lastClr="FFFFFF"/>
              </a:solidFill>
              <a:prstDash val="solid"/>
            </a:ln>
            <a:effectLst/>
          </p:spPr>
        </p:cxnSp>
        <p:sp>
          <p:nvSpPr>
            <p:cNvPr id="1430" name="TextBox 1429"/>
            <p:cNvSpPr txBox="1"/>
            <p:nvPr/>
          </p:nvSpPr>
          <p:spPr>
            <a:xfrm>
              <a:off x="3886200" y="7696200"/>
              <a:ext cx="724878" cy="584775"/>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rPr>
                <a:t>Staten</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rPr>
                <a:t>Island</a:t>
              </a:r>
            </a:p>
          </p:txBody>
        </p:sp>
        <p:sp>
          <p:nvSpPr>
            <p:cNvPr id="1442" name="Oval 1441"/>
            <p:cNvSpPr/>
            <p:nvPr/>
          </p:nvSpPr>
          <p:spPr>
            <a:xfrm>
              <a:off x="3901926" y="9314066"/>
              <a:ext cx="110996" cy="110996"/>
            </a:xfrm>
            <a:prstGeom prst="ellipse">
              <a:avLst/>
            </a:prstGeom>
            <a:solidFill>
              <a:srgbClr val="FFFF00"/>
            </a:solidFill>
            <a:ln w="9525"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ndParaRPr>
            </a:p>
          </p:txBody>
        </p:sp>
        <p:sp>
          <p:nvSpPr>
            <p:cNvPr id="1443" name="Oval 1442"/>
            <p:cNvSpPr/>
            <p:nvPr/>
          </p:nvSpPr>
          <p:spPr>
            <a:xfrm>
              <a:off x="4049871" y="9227464"/>
              <a:ext cx="110996" cy="110996"/>
            </a:xfrm>
            <a:prstGeom prst="ellipse">
              <a:avLst/>
            </a:prstGeom>
            <a:solidFill>
              <a:srgbClr val="FFFF00"/>
            </a:solidFill>
            <a:ln w="9525"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ndParaRPr>
            </a:p>
          </p:txBody>
        </p:sp>
        <p:sp>
          <p:nvSpPr>
            <p:cNvPr id="1444" name="TextBox 1443"/>
            <p:cNvSpPr txBox="1"/>
            <p:nvPr/>
          </p:nvSpPr>
          <p:spPr>
            <a:xfrm>
              <a:off x="3733800" y="9525000"/>
              <a:ext cx="1165944" cy="584775"/>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lang="en-US" sz="1600" kern="0" dirty="0" smtClean="0">
                  <a:solidFill>
                    <a:prstClr val="black"/>
                  </a:solidFill>
                </a:rPr>
                <a:t>Arbutus Lake</a:t>
              </a:r>
              <a:endParaRPr kumimoji="0" lang="en-US" sz="1600" b="0" i="0" u="none" strike="noStrike" kern="0" cap="none" spc="0" normalizeH="0" baseline="0" noProof="0" dirty="0" smtClean="0">
                <a:ln>
                  <a:noFill/>
                </a:ln>
                <a:solidFill>
                  <a:prstClr val="black"/>
                </a:solidFill>
                <a:effectLst/>
                <a:uLnTx/>
                <a:uFillTx/>
              </a:endParaRPr>
            </a:p>
          </p:txBody>
        </p:sp>
        <p:sp>
          <p:nvSpPr>
            <p:cNvPr id="1445" name="TextBox 1444"/>
            <p:cNvSpPr txBox="1"/>
            <p:nvPr/>
          </p:nvSpPr>
          <p:spPr>
            <a:xfrm>
              <a:off x="4267200" y="9067800"/>
              <a:ext cx="1165944" cy="584775"/>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lang="en-US" sz="1600" kern="0" noProof="0" dirty="0" smtClean="0">
                  <a:solidFill>
                    <a:prstClr val="black"/>
                  </a:solidFill>
                </a:rPr>
                <a:t>Seguine Pond</a:t>
              </a:r>
              <a:endParaRPr kumimoji="0" lang="en-US" sz="1600" b="0" i="0" u="none" strike="noStrike" kern="0" cap="none" spc="0" normalizeH="0" baseline="0" noProof="0" dirty="0" smtClean="0">
                <a:ln>
                  <a:noFill/>
                </a:ln>
                <a:solidFill>
                  <a:prstClr val="black"/>
                </a:solidFill>
                <a:effectLst/>
                <a:uLnTx/>
                <a:uFillTx/>
              </a:endParaRPr>
            </a:p>
          </p:txBody>
        </p:sp>
        <p:cxnSp>
          <p:nvCxnSpPr>
            <p:cNvPr id="6" name="Straight Connector 5"/>
            <p:cNvCxnSpPr/>
            <p:nvPr/>
          </p:nvCxnSpPr>
          <p:spPr>
            <a:xfrm flipH="1" flipV="1">
              <a:off x="4038600" y="9372600"/>
              <a:ext cx="41708" cy="2525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3" name="Straight Connector 1452"/>
            <p:cNvCxnSpPr/>
            <p:nvPr/>
          </p:nvCxnSpPr>
          <p:spPr>
            <a:xfrm flipH="1" flipV="1">
              <a:off x="4160520" y="9296400"/>
              <a:ext cx="316026" cy="3688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1454" name="Picture 1453" descr="Screen shot 2012-12-03 at 10.39.17 AM.png"/>
            <p:cNvPicPr>
              <a:picLocks noChangeAspect="1"/>
            </p:cNvPicPr>
            <p:nvPr/>
          </p:nvPicPr>
          <p:blipFill rotWithShape="1">
            <a:blip r:embed="rId30" cstate="print">
              <a:extLst>
                <a:ext uri="{28A0092B-C50C-407E-A947-70E740481C1C}">
                  <a14:useLocalDpi xmlns:a14="http://schemas.microsoft.com/office/drawing/2010/main"/>
                </a:ext>
              </a:extLst>
            </a:blip>
            <a:srcRect/>
            <a:stretch/>
          </p:blipFill>
          <p:spPr>
            <a:xfrm>
              <a:off x="6784848" y="6629400"/>
              <a:ext cx="4360863" cy="3657600"/>
            </a:xfrm>
            <a:prstGeom prst="rect">
              <a:avLst/>
            </a:prstGeom>
            <a:ln>
              <a:solidFill>
                <a:schemeClr val="tx1"/>
              </a:solidFill>
            </a:ln>
          </p:spPr>
        </p:pic>
        <p:sp>
          <p:nvSpPr>
            <p:cNvPr id="2331" name="Oval 2330"/>
            <p:cNvSpPr/>
            <p:nvPr/>
          </p:nvSpPr>
          <p:spPr>
            <a:xfrm>
              <a:off x="3977640" y="9281160"/>
              <a:ext cx="110996" cy="110996"/>
            </a:xfrm>
            <a:prstGeom prst="ellipse">
              <a:avLst/>
            </a:prstGeom>
            <a:solidFill>
              <a:srgbClr val="FFFF00"/>
            </a:solidFill>
            <a:ln w="9525"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ndParaRPr>
            </a:p>
          </p:txBody>
        </p:sp>
        <p:sp>
          <p:nvSpPr>
            <p:cNvPr id="2333" name="TextBox 2332"/>
            <p:cNvSpPr txBox="1"/>
            <p:nvPr/>
          </p:nvSpPr>
          <p:spPr>
            <a:xfrm>
              <a:off x="2971800" y="9677400"/>
              <a:ext cx="1165944" cy="584775"/>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lang="en-US" sz="1600" kern="0" dirty="0" smtClean="0">
                  <a:solidFill>
                    <a:prstClr val="black"/>
                  </a:solidFill>
                </a:rPr>
                <a:t> Wolfe’s Pond</a:t>
              </a:r>
              <a:endParaRPr kumimoji="0" lang="en-US" sz="1600" b="0" i="0" u="none" strike="noStrike" kern="0" cap="none" spc="0" normalizeH="0" baseline="0" noProof="0" dirty="0" smtClean="0">
                <a:ln>
                  <a:noFill/>
                </a:ln>
                <a:solidFill>
                  <a:prstClr val="black"/>
                </a:solidFill>
                <a:effectLst/>
                <a:uLnTx/>
                <a:uFillTx/>
              </a:endParaRPr>
            </a:p>
          </p:txBody>
        </p:sp>
        <p:cxnSp>
          <p:nvCxnSpPr>
            <p:cNvPr id="2334" name="Straight Connector 2333"/>
            <p:cNvCxnSpPr/>
            <p:nvPr/>
          </p:nvCxnSpPr>
          <p:spPr>
            <a:xfrm flipV="1">
              <a:off x="3703320" y="9418320"/>
              <a:ext cx="228600" cy="2743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715" name="Group 2714"/>
            <p:cNvGrpSpPr/>
            <p:nvPr/>
          </p:nvGrpSpPr>
          <p:grpSpPr>
            <a:xfrm>
              <a:off x="685800" y="8839200"/>
              <a:ext cx="2209800" cy="1447800"/>
              <a:chOff x="685800" y="6629400"/>
              <a:chExt cx="2209800" cy="1447800"/>
            </a:xfrm>
          </p:grpSpPr>
          <p:pic>
            <p:nvPicPr>
              <p:cNvPr id="8" name="Picture 7"/>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762000" y="6629400"/>
                <a:ext cx="1922975" cy="1447800"/>
              </a:xfrm>
              <a:prstGeom prst="rect">
                <a:avLst/>
              </a:prstGeom>
              <a:ln>
                <a:solidFill>
                  <a:schemeClr val="tx1"/>
                </a:solidFill>
              </a:ln>
            </p:spPr>
          </p:pic>
          <p:sp>
            <p:nvSpPr>
              <p:cNvPr id="120" name="Rectangle 119"/>
              <p:cNvSpPr/>
              <p:nvPr/>
            </p:nvSpPr>
            <p:spPr>
              <a:xfrm>
                <a:off x="990600" y="7239000"/>
                <a:ext cx="304800" cy="15540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7092"/>
                <a:endParaRPr lang="en-US" sz="9500">
                  <a:solidFill>
                    <a:prstClr val="white"/>
                  </a:solidFill>
                </a:endParaRPr>
              </a:p>
            </p:txBody>
          </p:sp>
          <p:cxnSp>
            <p:nvCxnSpPr>
              <p:cNvPr id="13" name="Straight Connector 12"/>
              <p:cNvCxnSpPr/>
              <p:nvPr/>
            </p:nvCxnSpPr>
            <p:spPr>
              <a:xfrm>
                <a:off x="1371600" y="8001000"/>
                <a:ext cx="609600" cy="0"/>
              </a:xfrm>
              <a:prstGeom prst="line">
                <a:avLst/>
              </a:prstGeom>
              <a:ln w="15875">
                <a:solidFill>
                  <a:srgbClr val="FFFF00"/>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295400" y="7696200"/>
                <a:ext cx="914400" cy="338554"/>
              </a:xfrm>
              <a:prstGeom prst="rect">
                <a:avLst/>
              </a:prstGeom>
              <a:noFill/>
            </p:spPr>
            <p:txBody>
              <a:bodyPr wrap="square" rtlCol="0">
                <a:spAutoFit/>
              </a:bodyPr>
              <a:lstStyle/>
              <a:p>
                <a:r>
                  <a:rPr lang="en-US" sz="1600" dirty="0" smtClean="0">
                    <a:solidFill>
                      <a:srgbClr val="FFFF00"/>
                    </a:solidFill>
                  </a:rPr>
                  <a:t>100 km</a:t>
                </a:r>
                <a:endParaRPr lang="en-US" sz="1600" dirty="0">
                  <a:solidFill>
                    <a:srgbClr val="FFFF00"/>
                  </a:solidFill>
                </a:endParaRPr>
              </a:p>
            </p:txBody>
          </p:sp>
          <p:sp>
            <p:nvSpPr>
              <p:cNvPr id="1398" name="TextBox 1397"/>
              <p:cNvSpPr txBox="1"/>
              <p:nvPr/>
            </p:nvSpPr>
            <p:spPr>
              <a:xfrm>
                <a:off x="1676400" y="6629400"/>
                <a:ext cx="457200" cy="338554"/>
              </a:xfrm>
              <a:prstGeom prst="rect">
                <a:avLst/>
              </a:prstGeom>
              <a:noFill/>
              <a:ln>
                <a:noFill/>
              </a:ln>
            </p:spPr>
            <p:txBody>
              <a:bodyPr wrap="square" rtlCol="0">
                <a:spAutoFit/>
              </a:bodyPr>
              <a:lstStyle/>
              <a:p>
                <a:pPr algn="ctr"/>
                <a:r>
                  <a:rPr lang="en-US" sz="1600" dirty="0" smtClean="0"/>
                  <a:t>CT</a:t>
                </a:r>
                <a:endParaRPr lang="en-US" sz="1600" dirty="0"/>
              </a:p>
            </p:txBody>
          </p:sp>
          <p:sp>
            <p:nvSpPr>
              <p:cNvPr id="1399" name="TextBox 1398"/>
              <p:cNvSpPr txBox="1"/>
              <p:nvPr/>
            </p:nvSpPr>
            <p:spPr>
              <a:xfrm>
                <a:off x="990600" y="6629400"/>
                <a:ext cx="457200" cy="338554"/>
              </a:xfrm>
              <a:prstGeom prst="rect">
                <a:avLst/>
              </a:prstGeom>
              <a:noFill/>
              <a:ln>
                <a:noFill/>
              </a:ln>
            </p:spPr>
            <p:txBody>
              <a:bodyPr wrap="square" rtlCol="0">
                <a:spAutoFit/>
              </a:bodyPr>
              <a:lstStyle/>
              <a:p>
                <a:pPr algn="ctr"/>
                <a:r>
                  <a:rPr lang="en-US" sz="1600" dirty="0" smtClean="0"/>
                  <a:t>NY</a:t>
                </a:r>
                <a:endParaRPr lang="en-US" sz="1600" dirty="0"/>
              </a:p>
            </p:txBody>
          </p:sp>
          <p:sp>
            <p:nvSpPr>
              <p:cNvPr id="1400" name="TextBox 1399"/>
              <p:cNvSpPr txBox="1"/>
              <p:nvPr/>
            </p:nvSpPr>
            <p:spPr>
              <a:xfrm>
                <a:off x="685800" y="7467600"/>
                <a:ext cx="457200" cy="338554"/>
              </a:xfrm>
              <a:prstGeom prst="rect">
                <a:avLst/>
              </a:prstGeom>
              <a:noFill/>
              <a:ln>
                <a:noFill/>
              </a:ln>
            </p:spPr>
            <p:txBody>
              <a:bodyPr wrap="square" rtlCol="0">
                <a:spAutoFit/>
              </a:bodyPr>
              <a:lstStyle/>
              <a:p>
                <a:pPr algn="ctr"/>
                <a:r>
                  <a:rPr lang="en-US" sz="1600" dirty="0" smtClean="0"/>
                  <a:t>NJ</a:t>
                </a:r>
                <a:endParaRPr lang="en-US" sz="1600" dirty="0"/>
              </a:p>
            </p:txBody>
          </p:sp>
          <p:sp>
            <p:nvSpPr>
              <p:cNvPr id="11" name="TextBox 10"/>
              <p:cNvSpPr txBox="1"/>
              <p:nvPr/>
            </p:nvSpPr>
            <p:spPr>
              <a:xfrm>
                <a:off x="1600200" y="7162800"/>
                <a:ext cx="1295400" cy="584775"/>
              </a:xfrm>
              <a:prstGeom prst="rect">
                <a:avLst/>
              </a:prstGeom>
              <a:noFill/>
              <a:ln>
                <a:noFill/>
              </a:ln>
            </p:spPr>
            <p:txBody>
              <a:bodyPr wrap="square" rtlCol="0">
                <a:spAutoFit/>
              </a:bodyPr>
              <a:lstStyle/>
              <a:p>
                <a:pPr algn="ctr"/>
                <a:r>
                  <a:rPr lang="en-US" sz="1600" dirty="0" smtClean="0">
                    <a:solidFill>
                      <a:srgbClr val="FFFF00"/>
                    </a:solidFill>
                  </a:rPr>
                  <a:t>Atlantic Ocean</a:t>
                </a:r>
                <a:endParaRPr lang="en-US" sz="1600" dirty="0">
                  <a:solidFill>
                    <a:srgbClr val="FFFF00"/>
                  </a:solidFill>
                </a:endParaRPr>
              </a:p>
            </p:txBody>
          </p:sp>
        </p:grpSp>
        <p:grpSp>
          <p:nvGrpSpPr>
            <p:cNvPr id="2718" name="Group 2717"/>
            <p:cNvGrpSpPr/>
            <p:nvPr/>
          </p:nvGrpSpPr>
          <p:grpSpPr>
            <a:xfrm>
              <a:off x="762000" y="6629400"/>
              <a:ext cx="1920240" cy="1547697"/>
              <a:chOff x="758952" y="8741664"/>
              <a:chExt cx="1920240" cy="1547697"/>
            </a:xfrm>
          </p:grpSpPr>
          <p:pic>
            <p:nvPicPr>
              <p:cNvPr id="2716" name="Picture 2715"/>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758952" y="8741664"/>
                <a:ext cx="1920240" cy="1547697"/>
              </a:xfrm>
              <a:prstGeom prst="rect">
                <a:avLst/>
              </a:prstGeom>
              <a:ln>
                <a:solidFill>
                  <a:schemeClr val="tx1"/>
                </a:solidFill>
              </a:ln>
            </p:spPr>
          </p:pic>
          <p:sp>
            <p:nvSpPr>
              <p:cNvPr id="2717" name="Rectangle 2716"/>
              <p:cNvSpPr/>
              <p:nvPr/>
            </p:nvSpPr>
            <p:spPr>
              <a:xfrm>
                <a:off x="2362200" y="9253728"/>
                <a:ext cx="2286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320" name="Straight Connector 2319"/>
            <p:cNvCxnSpPr/>
            <p:nvPr/>
          </p:nvCxnSpPr>
          <p:spPr>
            <a:xfrm>
              <a:off x="4953000" y="10134600"/>
              <a:ext cx="13716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49" name="Straight Connector 2348"/>
            <p:cNvCxnSpPr/>
            <p:nvPr/>
          </p:nvCxnSpPr>
          <p:spPr>
            <a:xfrm flipV="1">
              <a:off x="6019800" y="7772400"/>
              <a:ext cx="0" cy="914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350" name="TextBox 2349"/>
            <p:cNvSpPr txBox="1"/>
            <p:nvPr/>
          </p:nvSpPr>
          <p:spPr>
            <a:xfrm>
              <a:off x="5410200" y="8686800"/>
              <a:ext cx="1165944" cy="830997"/>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lang="en-US" sz="1600" kern="0" noProof="0" dirty="0" smtClean="0">
                  <a:solidFill>
                    <a:prstClr val="black"/>
                  </a:solidFill>
                </a:rPr>
                <a:t>Harbor Hill Terminal Moraine</a:t>
              </a:r>
              <a:endParaRPr kumimoji="0" lang="en-US" sz="1600" b="0" i="0" u="none" strike="noStrike" kern="0" cap="none" spc="0" normalizeH="0" baseline="0" noProof="0" dirty="0" smtClean="0">
                <a:ln>
                  <a:noFill/>
                </a:ln>
                <a:solidFill>
                  <a:prstClr val="black"/>
                </a:solidFill>
                <a:effectLst/>
                <a:uLnTx/>
                <a:uFillTx/>
              </a:endParaRPr>
            </a:p>
          </p:txBody>
        </p:sp>
        <p:sp>
          <p:nvSpPr>
            <p:cNvPr id="2351" name="TextBox 2350"/>
            <p:cNvSpPr txBox="1"/>
            <p:nvPr/>
          </p:nvSpPr>
          <p:spPr>
            <a:xfrm>
              <a:off x="4953000" y="9753600"/>
              <a:ext cx="1371600" cy="338554"/>
            </a:xfrm>
            <a:prstGeom prst="rect">
              <a:avLst/>
            </a:prstGeom>
            <a:noFill/>
          </p:spPr>
          <p:txBody>
            <a:bodyPr wrap="square" rtlCol="0">
              <a:spAutoFit/>
            </a:bodyPr>
            <a:lstStyle/>
            <a:p>
              <a:pPr algn="ctr"/>
              <a:r>
                <a:rPr lang="en-US" sz="1600" dirty="0" smtClean="0"/>
                <a:t>10 km</a:t>
              </a:r>
              <a:endParaRPr lang="en-US" sz="1600" dirty="0"/>
            </a:p>
          </p:txBody>
        </p:sp>
      </p:grpSp>
      <p:cxnSp>
        <p:nvCxnSpPr>
          <p:cNvPr id="2353" name="Straight Connector 2352"/>
          <p:cNvCxnSpPr/>
          <p:nvPr/>
        </p:nvCxnSpPr>
        <p:spPr>
          <a:xfrm>
            <a:off x="6400800" y="18669000"/>
            <a:ext cx="25908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2355" name="TextBox 2354"/>
          <p:cNvSpPr txBox="1"/>
          <p:nvPr/>
        </p:nvSpPr>
        <p:spPr>
          <a:xfrm>
            <a:off x="6400800" y="18059400"/>
            <a:ext cx="2590800" cy="400110"/>
          </a:xfrm>
          <a:prstGeom prst="rect">
            <a:avLst/>
          </a:prstGeom>
          <a:solidFill>
            <a:schemeClr val="bg1"/>
          </a:solidFill>
          <a:ln>
            <a:solidFill>
              <a:schemeClr val="tx1"/>
            </a:solidFill>
          </a:ln>
        </p:spPr>
        <p:txBody>
          <a:bodyPr wrap="square" rtlCol="0">
            <a:spAutoFit/>
          </a:bodyPr>
          <a:lstStyle/>
          <a:p>
            <a:pPr algn="ctr"/>
            <a:r>
              <a:rPr lang="en-US" sz="2000" dirty="0" smtClean="0"/>
              <a:t>1 km</a:t>
            </a:r>
            <a:endParaRPr lang="en-US" sz="2000" dirty="0"/>
          </a:p>
        </p:txBody>
      </p:sp>
      <p:sp>
        <p:nvSpPr>
          <p:cNvPr id="2356" name="TextBox 2355"/>
          <p:cNvSpPr txBox="1"/>
          <p:nvPr/>
        </p:nvSpPr>
        <p:spPr>
          <a:xfrm>
            <a:off x="685800" y="30937200"/>
            <a:ext cx="10591800" cy="1384995"/>
          </a:xfrm>
          <a:prstGeom prst="rect">
            <a:avLst/>
          </a:prstGeom>
          <a:noFill/>
        </p:spPr>
        <p:txBody>
          <a:bodyPr wrap="square" rtlCol="0">
            <a:spAutoFit/>
          </a:bodyPr>
          <a:lstStyle/>
          <a:p>
            <a:pPr defTabSz="4807092"/>
            <a:r>
              <a:rPr lang="en-US" sz="2800" b="1" dirty="0" smtClean="0">
                <a:solidFill>
                  <a:prstClr val="black"/>
                </a:solidFill>
              </a:rPr>
              <a:t>Top: </a:t>
            </a:r>
            <a:r>
              <a:rPr lang="en-US" sz="2800" dirty="0" smtClean="0">
                <a:solidFill>
                  <a:prstClr val="black"/>
                </a:solidFill>
              </a:rPr>
              <a:t>The field sites as they appeared in 2010. </a:t>
            </a:r>
            <a:r>
              <a:rPr lang="en-US" sz="2800" b="1" dirty="0" smtClean="0">
                <a:solidFill>
                  <a:prstClr val="black"/>
                </a:solidFill>
              </a:rPr>
              <a:t>Bottom: </a:t>
            </a:r>
            <a:r>
              <a:rPr lang="en-US" sz="2800" dirty="0" smtClean="0">
                <a:solidFill>
                  <a:prstClr val="black"/>
                </a:solidFill>
              </a:rPr>
              <a:t>The sites after Hurricane Sandy’s landfall (images taken on Nov. 3, 2012). Note the new overwash fans at Seguine Pond and the inlet in Wolfe’s Pond.</a:t>
            </a:r>
            <a:endParaRPr lang="en-US" sz="2800" dirty="0">
              <a:solidFill>
                <a:prstClr val="black"/>
              </a:solidFill>
            </a:endParaRPr>
          </a:p>
        </p:txBody>
      </p:sp>
      <p:sp>
        <p:nvSpPr>
          <p:cNvPr id="1324" name="TextBox 1323"/>
          <p:cNvSpPr txBox="1"/>
          <p:nvPr/>
        </p:nvSpPr>
        <p:spPr>
          <a:xfrm>
            <a:off x="26060400" y="27127200"/>
            <a:ext cx="13030200" cy="1384995"/>
          </a:xfrm>
          <a:prstGeom prst="rect">
            <a:avLst/>
          </a:prstGeom>
          <a:noFill/>
        </p:spPr>
        <p:txBody>
          <a:bodyPr wrap="square" rtlCol="0">
            <a:spAutoFit/>
          </a:bodyPr>
          <a:lstStyle/>
          <a:p>
            <a:pPr defTabSz="4807092"/>
            <a:r>
              <a:rPr lang="en-US" sz="2800" dirty="0" smtClean="0">
                <a:solidFill>
                  <a:prstClr val="black"/>
                </a:solidFill>
              </a:rPr>
              <a:t>Hurricane Sandy deposit compared with other historic inundation deposits. This deposit had the second largest median (D</a:t>
            </a:r>
            <a:r>
              <a:rPr lang="en-US" sz="2800" baseline="-25000" dirty="0" smtClean="0">
                <a:solidFill>
                  <a:prstClr val="black"/>
                </a:solidFill>
              </a:rPr>
              <a:t>50</a:t>
            </a:r>
            <a:r>
              <a:rPr lang="en-US" sz="2800" dirty="0" smtClean="0">
                <a:solidFill>
                  <a:prstClr val="black"/>
                </a:solidFill>
              </a:rPr>
              <a:t>) grain size after the 1821 hurricane deposit, but among the smallest D</a:t>
            </a:r>
            <a:r>
              <a:rPr lang="en-US" sz="2800" baseline="-25000" dirty="0" smtClean="0">
                <a:solidFill>
                  <a:prstClr val="black"/>
                </a:solidFill>
              </a:rPr>
              <a:t>90 </a:t>
            </a:r>
            <a:r>
              <a:rPr lang="en-US" sz="2800" dirty="0" smtClean="0">
                <a:solidFill>
                  <a:prstClr val="black"/>
                </a:solidFill>
              </a:rPr>
              <a:t>grain size.</a:t>
            </a:r>
            <a:endParaRPr lang="en-US" sz="2800" dirty="0">
              <a:solidFill>
                <a:prstClr val="black"/>
              </a:solidFill>
            </a:endParaRPr>
          </a:p>
        </p:txBody>
      </p:sp>
      <p:grpSp>
        <p:nvGrpSpPr>
          <p:cNvPr id="3814" name="Group 3813"/>
          <p:cNvGrpSpPr/>
          <p:nvPr/>
        </p:nvGrpSpPr>
        <p:grpSpPr>
          <a:xfrm>
            <a:off x="39852601" y="15621000"/>
            <a:ext cx="11125199" cy="4953000"/>
            <a:chOff x="39852601" y="16002000"/>
            <a:chExt cx="11125199" cy="5638800"/>
          </a:xfrm>
        </p:grpSpPr>
        <p:sp>
          <p:nvSpPr>
            <p:cNvPr id="2431" name="Rectangle 292"/>
            <p:cNvSpPr>
              <a:spLocks noChangeArrowheads="1"/>
            </p:cNvSpPr>
            <p:nvPr/>
          </p:nvSpPr>
          <p:spPr bwMode="auto">
            <a:xfrm>
              <a:off x="42407786" y="16104541"/>
              <a:ext cx="181206" cy="4600583"/>
            </a:xfrm>
            <a:prstGeom prst="rect">
              <a:avLst/>
            </a:prstGeom>
            <a:solidFill>
              <a:schemeClr val="bg1">
                <a:lumMod val="75000"/>
              </a:schemeClr>
            </a:solidFill>
            <a:ln w="12700" cmpd="sng">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2446" name="Rectangle 259"/>
            <p:cNvSpPr>
              <a:spLocks noChangeArrowheads="1"/>
            </p:cNvSpPr>
            <p:nvPr/>
          </p:nvSpPr>
          <p:spPr bwMode="auto">
            <a:xfrm>
              <a:off x="41114954" y="17252304"/>
              <a:ext cx="181206" cy="3459163"/>
            </a:xfrm>
            <a:prstGeom prst="rect">
              <a:avLst/>
            </a:prstGeom>
            <a:solidFill>
              <a:srgbClr val="7030A0"/>
            </a:solidFill>
            <a:ln w="12700" cmpd="sng">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2447" name="Rectangle 292"/>
            <p:cNvSpPr>
              <a:spLocks noChangeArrowheads="1"/>
            </p:cNvSpPr>
            <p:nvPr/>
          </p:nvSpPr>
          <p:spPr bwMode="auto">
            <a:xfrm>
              <a:off x="42416874" y="17022117"/>
              <a:ext cx="181206" cy="3689350"/>
            </a:xfrm>
            <a:prstGeom prst="rect">
              <a:avLst/>
            </a:prstGeom>
            <a:solidFill>
              <a:srgbClr val="7030A0"/>
            </a:solidFill>
            <a:ln w="12700" cmpd="sng">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2448" name="Rectangle 364"/>
            <p:cNvSpPr>
              <a:spLocks noChangeArrowheads="1"/>
            </p:cNvSpPr>
            <p:nvPr/>
          </p:nvSpPr>
          <p:spPr bwMode="auto">
            <a:xfrm>
              <a:off x="45245411" y="17252304"/>
              <a:ext cx="181206" cy="3459163"/>
            </a:xfrm>
            <a:prstGeom prst="rect">
              <a:avLst/>
            </a:prstGeom>
            <a:solidFill>
              <a:srgbClr val="7030A0"/>
            </a:solidFill>
            <a:ln w="12700" cmpd="sng">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grpSp>
          <p:nvGrpSpPr>
            <p:cNvPr id="2449" name="Group 2448"/>
            <p:cNvGrpSpPr/>
            <p:nvPr/>
          </p:nvGrpSpPr>
          <p:grpSpPr>
            <a:xfrm>
              <a:off x="46416270" y="18093679"/>
              <a:ext cx="3624856" cy="2617788"/>
              <a:chOff x="5100649" y="2493963"/>
              <a:chExt cx="1741476" cy="2617788"/>
            </a:xfrm>
          </p:grpSpPr>
          <p:sp>
            <p:nvSpPr>
              <p:cNvPr id="3538" name="Rectangle 391"/>
              <p:cNvSpPr>
                <a:spLocks noChangeArrowheads="1"/>
              </p:cNvSpPr>
              <p:nvPr/>
            </p:nvSpPr>
            <p:spPr bwMode="auto">
              <a:xfrm>
                <a:off x="5100649" y="3587751"/>
                <a:ext cx="14288" cy="1524000"/>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539" name="Rectangle 392"/>
              <p:cNvSpPr>
                <a:spLocks noChangeArrowheads="1"/>
              </p:cNvSpPr>
              <p:nvPr/>
            </p:nvSpPr>
            <p:spPr bwMode="auto">
              <a:xfrm>
                <a:off x="5122874" y="3687763"/>
                <a:ext cx="14288" cy="1423988"/>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540" name="Rectangle 393"/>
              <p:cNvSpPr>
                <a:spLocks noChangeArrowheads="1"/>
              </p:cNvSpPr>
              <p:nvPr/>
            </p:nvSpPr>
            <p:spPr bwMode="auto">
              <a:xfrm>
                <a:off x="5143512" y="3622676"/>
                <a:ext cx="14288" cy="1489075"/>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541" name="Rectangle 394"/>
              <p:cNvSpPr>
                <a:spLocks noChangeArrowheads="1"/>
              </p:cNvSpPr>
              <p:nvPr/>
            </p:nvSpPr>
            <p:spPr bwMode="auto">
              <a:xfrm>
                <a:off x="5157800" y="3622676"/>
                <a:ext cx="14288" cy="1489075"/>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542" name="Rectangle 395"/>
              <p:cNvSpPr>
                <a:spLocks noChangeArrowheads="1"/>
              </p:cNvSpPr>
              <p:nvPr/>
            </p:nvSpPr>
            <p:spPr bwMode="auto">
              <a:xfrm>
                <a:off x="5180025" y="3514726"/>
                <a:ext cx="14288" cy="1597025"/>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543" name="Rectangle 396"/>
              <p:cNvSpPr>
                <a:spLocks noChangeArrowheads="1"/>
              </p:cNvSpPr>
              <p:nvPr/>
            </p:nvSpPr>
            <p:spPr bwMode="auto">
              <a:xfrm>
                <a:off x="5200662" y="3832226"/>
                <a:ext cx="15875" cy="1279525"/>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544" name="Rectangle 397"/>
              <p:cNvSpPr>
                <a:spLocks noChangeArrowheads="1"/>
              </p:cNvSpPr>
              <p:nvPr/>
            </p:nvSpPr>
            <p:spPr bwMode="auto">
              <a:xfrm>
                <a:off x="5216538" y="3832226"/>
                <a:ext cx="14288" cy="1279525"/>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545" name="Rectangle 398"/>
              <p:cNvSpPr>
                <a:spLocks noChangeArrowheads="1"/>
              </p:cNvSpPr>
              <p:nvPr/>
            </p:nvSpPr>
            <p:spPr bwMode="auto">
              <a:xfrm>
                <a:off x="5237176" y="3306763"/>
                <a:ext cx="14288" cy="1804988"/>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546" name="Rectangle 399"/>
              <p:cNvSpPr>
                <a:spLocks noChangeArrowheads="1"/>
              </p:cNvSpPr>
              <p:nvPr/>
            </p:nvSpPr>
            <p:spPr bwMode="auto">
              <a:xfrm>
                <a:off x="5251463" y="3724276"/>
                <a:ext cx="22225" cy="1387475"/>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547" name="Rectangle 400"/>
              <p:cNvSpPr>
                <a:spLocks noChangeArrowheads="1"/>
              </p:cNvSpPr>
              <p:nvPr/>
            </p:nvSpPr>
            <p:spPr bwMode="auto">
              <a:xfrm>
                <a:off x="5273689" y="3587751"/>
                <a:ext cx="14288" cy="1524000"/>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548" name="Rectangle 401"/>
              <p:cNvSpPr>
                <a:spLocks noChangeArrowheads="1"/>
              </p:cNvSpPr>
              <p:nvPr/>
            </p:nvSpPr>
            <p:spPr bwMode="auto">
              <a:xfrm>
                <a:off x="5294327" y="3867151"/>
                <a:ext cx="14288" cy="1244600"/>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549" name="Rectangle 402"/>
              <p:cNvSpPr>
                <a:spLocks noChangeArrowheads="1"/>
              </p:cNvSpPr>
              <p:nvPr/>
            </p:nvSpPr>
            <p:spPr bwMode="auto">
              <a:xfrm>
                <a:off x="5308613" y="3443288"/>
                <a:ext cx="15875" cy="1668463"/>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550" name="Rectangle 403"/>
              <p:cNvSpPr>
                <a:spLocks noChangeArrowheads="1"/>
              </p:cNvSpPr>
              <p:nvPr/>
            </p:nvSpPr>
            <p:spPr bwMode="auto">
              <a:xfrm>
                <a:off x="5330838" y="3306763"/>
                <a:ext cx="14288" cy="1804988"/>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551" name="Rectangle 404"/>
              <p:cNvSpPr>
                <a:spLocks noChangeArrowheads="1"/>
              </p:cNvSpPr>
              <p:nvPr/>
            </p:nvSpPr>
            <p:spPr bwMode="auto">
              <a:xfrm>
                <a:off x="5353064" y="3479801"/>
                <a:ext cx="14288" cy="1631950"/>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552" name="Rectangle 405"/>
              <p:cNvSpPr>
                <a:spLocks noChangeArrowheads="1"/>
              </p:cNvSpPr>
              <p:nvPr/>
            </p:nvSpPr>
            <p:spPr bwMode="auto">
              <a:xfrm>
                <a:off x="5367353" y="3867151"/>
                <a:ext cx="14288" cy="1244600"/>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553" name="Rectangle 406"/>
              <p:cNvSpPr>
                <a:spLocks noChangeArrowheads="1"/>
              </p:cNvSpPr>
              <p:nvPr/>
            </p:nvSpPr>
            <p:spPr bwMode="auto">
              <a:xfrm>
                <a:off x="5387990" y="3406776"/>
                <a:ext cx="14288" cy="1704975"/>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554" name="Rectangle 408"/>
              <p:cNvSpPr>
                <a:spLocks noChangeArrowheads="1"/>
              </p:cNvSpPr>
              <p:nvPr/>
            </p:nvSpPr>
            <p:spPr bwMode="auto">
              <a:xfrm>
                <a:off x="5402278" y="3622675"/>
                <a:ext cx="22225" cy="1489075"/>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555" name="Rectangle 409"/>
              <p:cNvSpPr>
                <a:spLocks noChangeArrowheads="1"/>
              </p:cNvSpPr>
              <p:nvPr/>
            </p:nvSpPr>
            <p:spPr bwMode="auto">
              <a:xfrm>
                <a:off x="5424503" y="3551238"/>
                <a:ext cx="14288" cy="1560513"/>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556" name="Rectangle 410"/>
              <p:cNvSpPr>
                <a:spLocks noChangeArrowheads="1"/>
              </p:cNvSpPr>
              <p:nvPr/>
            </p:nvSpPr>
            <p:spPr bwMode="auto">
              <a:xfrm>
                <a:off x="5446728" y="3127375"/>
                <a:ext cx="14288" cy="1984375"/>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557" name="Rectangle 411"/>
              <p:cNvSpPr>
                <a:spLocks noChangeArrowheads="1"/>
              </p:cNvSpPr>
              <p:nvPr/>
            </p:nvSpPr>
            <p:spPr bwMode="auto">
              <a:xfrm>
                <a:off x="5461016" y="3622675"/>
                <a:ext cx="14288" cy="1489075"/>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558" name="Rectangle 412"/>
              <p:cNvSpPr>
                <a:spLocks noChangeArrowheads="1"/>
              </p:cNvSpPr>
              <p:nvPr/>
            </p:nvSpPr>
            <p:spPr bwMode="auto">
              <a:xfrm>
                <a:off x="5481654" y="3659188"/>
                <a:ext cx="14288" cy="1452563"/>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559" name="Rectangle 413"/>
              <p:cNvSpPr>
                <a:spLocks noChangeArrowheads="1"/>
              </p:cNvSpPr>
              <p:nvPr/>
            </p:nvSpPr>
            <p:spPr bwMode="auto">
              <a:xfrm>
                <a:off x="5503879" y="3867150"/>
                <a:ext cx="14288" cy="1244600"/>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560" name="Rectangle 414"/>
              <p:cNvSpPr>
                <a:spLocks noChangeArrowheads="1"/>
              </p:cNvSpPr>
              <p:nvPr/>
            </p:nvSpPr>
            <p:spPr bwMode="auto">
              <a:xfrm>
                <a:off x="5518167" y="3587750"/>
                <a:ext cx="14288" cy="1524000"/>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561" name="Rectangle 415"/>
              <p:cNvSpPr>
                <a:spLocks noChangeArrowheads="1"/>
              </p:cNvSpPr>
              <p:nvPr/>
            </p:nvSpPr>
            <p:spPr bwMode="auto">
              <a:xfrm>
                <a:off x="5538804" y="3443288"/>
                <a:ext cx="15875" cy="1668463"/>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562" name="Rectangle 416"/>
              <p:cNvSpPr>
                <a:spLocks noChangeArrowheads="1"/>
              </p:cNvSpPr>
              <p:nvPr/>
            </p:nvSpPr>
            <p:spPr bwMode="auto">
              <a:xfrm>
                <a:off x="5561029" y="3127375"/>
                <a:ext cx="14288" cy="1984375"/>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563" name="Rectangle 417"/>
              <p:cNvSpPr>
                <a:spLocks noChangeArrowheads="1"/>
              </p:cNvSpPr>
              <p:nvPr/>
            </p:nvSpPr>
            <p:spPr bwMode="auto">
              <a:xfrm>
                <a:off x="5575316" y="3551238"/>
                <a:ext cx="14288" cy="1560513"/>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564" name="Rectangle 418"/>
              <p:cNvSpPr>
                <a:spLocks noChangeArrowheads="1"/>
              </p:cNvSpPr>
              <p:nvPr/>
            </p:nvSpPr>
            <p:spPr bwMode="auto">
              <a:xfrm>
                <a:off x="5597541" y="3622675"/>
                <a:ext cx="14288" cy="1489075"/>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565" name="Rectangle 419"/>
              <p:cNvSpPr>
                <a:spLocks noChangeArrowheads="1"/>
              </p:cNvSpPr>
              <p:nvPr/>
            </p:nvSpPr>
            <p:spPr bwMode="auto">
              <a:xfrm>
                <a:off x="5611830" y="3551238"/>
                <a:ext cx="20638" cy="1560513"/>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566" name="Rectangle 420"/>
              <p:cNvSpPr>
                <a:spLocks noChangeArrowheads="1"/>
              </p:cNvSpPr>
              <p:nvPr/>
            </p:nvSpPr>
            <p:spPr bwMode="auto">
              <a:xfrm>
                <a:off x="5632467" y="3659188"/>
                <a:ext cx="14288" cy="1452563"/>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567" name="Rectangle 421"/>
              <p:cNvSpPr>
                <a:spLocks noChangeArrowheads="1"/>
              </p:cNvSpPr>
              <p:nvPr/>
            </p:nvSpPr>
            <p:spPr bwMode="auto">
              <a:xfrm>
                <a:off x="5654692" y="3659188"/>
                <a:ext cx="14288" cy="1452563"/>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568" name="Rectangle 422"/>
              <p:cNvSpPr>
                <a:spLocks noChangeArrowheads="1"/>
              </p:cNvSpPr>
              <p:nvPr/>
            </p:nvSpPr>
            <p:spPr bwMode="auto">
              <a:xfrm>
                <a:off x="5668980" y="2809875"/>
                <a:ext cx="14288" cy="2301875"/>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569" name="Rectangle 423"/>
              <p:cNvSpPr>
                <a:spLocks noChangeArrowheads="1"/>
              </p:cNvSpPr>
              <p:nvPr/>
            </p:nvSpPr>
            <p:spPr bwMode="auto">
              <a:xfrm>
                <a:off x="5691206" y="3551238"/>
                <a:ext cx="14288" cy="1560513"/>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570" name="Rectangle 424"/>
              <p:cNvSpPr>
                <a:spLocks noChangeArrowheads="1"/>
              </p:cNvSpPr>
              <p:nvPr/>
            </p:nvSpPr>
            <p:spPr bwMode="auto">
              <a:xfrm>
                <a:off x="5711843" y="3659188"/>
                <a:ext cx="14288" cy="1452563"/>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571" name="Rectangle 425"/>
              <p:cNvSpPr>
                <a:spLocks noChangeArrowheads="1"/>
              </p:cNvSpPr>
              <p:nvPr/>
            </p:nvSpPr>
            <p:spPr bwMode="auto">
              <a:xfrm>
                <a:off x="5726131" y="2673350"/>
                <a:ext cx="14288" cy="2438400"/>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572" name="Rectangle 426"/>
              <p:cNvSpPr>
                <a:spLocks noChangeArrowheads="1"/>
              </p:cNvSpPr>
              <p:nvPr/>
            </p:nvSpPr>
            <p:spPr bwMode="auto">
              <a:xfrm>
                <a:off x="5748357" y="3371850"/>
                <a:ext cx="14288" cy="1739900"/>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573" name="Rectangle 427"/>
              <p:cNvSpPr>
                <a:spLocks noChangeArrowheads="1"/>
              </p:cNvSpPr>
              <p:nvPr/>
            </p:nvSpPr>
            <p:spPr bwMode="auto">
              <a:xfrm>
                <a:off x="5762645" y="3235325"/>
                <a:ext cx="22225" cy="1876425"/>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574" name="Rectangle 428"/>
              <p:cNvSpPr>
                <a:spLocks noChangeArrowheads="1"/>
              </p:cNvSpPr>
              <p:nvPr/>
            </p:nvSpPr>
            <p:spPr bwMode="auto">
              <a:xfrm>
                <a:off x="5784868" y="3622675"/>
                <a:ext cx="14288" cy="1489075"/>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575" name="Rectangle 429"/>
              <p:cNvSpPr>
                <a:spLocks noChangeArrowheads="1"/>
              </p:cNvSpPr>
              <p:nvPr/>
            </p:nvSpPr>
            <p:spPr bwMode="auto">
              <a:xfrm>
                <a:off x="5805507" y="3622675"/>
                <a:ext cx="14288" cy="1489075"/>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576" name="Rectangle 430"/>
              <p:cNvSpPr>
                <a:spLocks noChangeArrowheads="1"/>
              </p:cNvSpPr>
              <p:nvPr/>
            </p:nvSpPr>
            <p:spPr bwMode="auto">
              <a:xfrm>
                <a:off x="5819795" y="3724275"/>
                <a:ext cx="14288" cy="1387475"/>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577" name="Rectangle 431"/>
              <p:cNvSpPr>
                <a:spLocks noChangeArrowheads="1"/>
              </p:cNvSpPr>
              <p:nvPr/>
            </p:nvSpPr>
            <p:spPr bwMode="auto">
              <a:xfrm>
                <a:off x="5842018" y="3371850"/>
                <a:ext cx="14288" cy="1739900"/>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578" name="Rectangle 432"/>
              <p:cNvSpPr>
                <a:spLocks noChangeArrowheads="1"/>
              </p:cNvSpPr>
              <p:nvPr/>
            </p:nvSpPr>
            <p:spPr bwMode="auto">
              <a:xfrm>
                <a:off x="5862657" y="2493963"/>
                <a:ext cx="14288" cy="2617788"/>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579" name="Rectangle 433"/>
              <p:cNvSpPr>
                <a:spLocks noChangeArrowheads="1"/>
              </p:cNvSpPr>
              <p:nvPr/>
            </p:nvSpPr>
            <p:spPr bwMode="auto">
              <a:xfrm>
                <a:off x="5876945" y="3090863"/>
                <a:ext cx="14288" cy="2020888"/>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580" name="Rectangle 434"/>
              <p:cNvSpPr>
                <a:spLocks noChangeArrowheads="1"/>
              </p:cNvSpPr>
              <p:nvPr/>
            </p:nvSpPr>
            <p:spPr bwMode="auto">
              <a:xfrm>
                <a:off x="5899172" y="2882900"/>
                <a:ext cx="14288" cy="2228850"/>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581" name="Rectangle 435"/>
              <p:cNvSpPr>
                <a:spLocks noChangeArrowheads="1"/>
              </p:cNvSpPr>
              <p:nvPr/>
            </p:nvSpPr>
            <p:spPr bwMode="auto">
              <a:xfrm>
                <a:off x="5921395" y="3622675"/>
                <a:ext cx="14288" cy="1489075"/>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582" name="Rectangle 436"/>
              <p:cNvSpPr>
                <a:spLocks noChangeArrowheads="1"/>
              </p:cNvSpPr>
              <p:nvPr/>
            </p:nvSpPr>
            <p:spPr bwMode="auto">
              <a:xfrm>
                <a:off x="5935685" y="3724275"/>
                <a:ext cx="14288" cy="1387475"/>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583" name="Rectangle 437"/>
              <p:cNvSpPr>
                <a:spLocks noChangeArrowheads="1"/>
              </p:cNvSpPr>
              <p:nvPr/>
            </p:nvSpPr>
            <p:spPr bwMode="auto">
              <a:xfrm>
                <a:off x="5956323" y="3622675"/>
                <a:ext cx="14288" cy="1489075"/>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584" name="Rectangle 438"/>
              <p:cNvSpPr>
                <a:spLocks noChangeArrowheads="1"/>
              </p:cNvSpPr>
              <p:nvPr/>
            </p:nvSpPr>
            <p:spPr bwMode="auto">
              <a:xfrm>
                <a:off x="5970612" y="3162300"/>
                <a:ext cx="22225" cy="1949450"/>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585" name="Rectangle 439"/>
              <p:cNvSpPr>
                <a:spLocks noChangeArrowheads="1"/>
              </p:cNvSpPr>
              <p:nvPr/>
            </p:nvSpPr>
            <p:spPr bwMode="auto">
              <a:xfrm>
                <a:off x="5992838" y="3551238"/>
                <a:ext cx="14288" cy="1560513"/>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586" name="Rectangle 440"/>
              <p:cNvSpPr>
                <a:spLocks noChangeArrowheads="1"/>
              </p:cNvSpPr>
              <p:nvPr/>
            </p:nvSpPr>
            <p:spPr bwMode="auto">
              <a:xfrm>
                <a:off x="6015065" y="3082925"/>
                <a:ext cx="14288" cy="2028825"/>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587" name="Rectangle 441"/>
              <p:cNvSpPr>
                <a:spLocks noChangeArrowheads="1"/>
              </p:cNvSpPr>
              <p:nvPr/>
            </p:nvSpPr>
            <p:spPr bwMode="auto">
              <a:xfrm>
                <a:off x="6029354" y="3386138"/>
                <a:ext cx="14288" cy="1725613"/>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588" name="Rectangle 442"/>
              <p:cNvSpPr>
                <a:spLocks noChangeArrowheads="1"/>
              </p:cNvSpPr>
              <p:nvPr/>
            </p:nvSpPr>
            <p:spPr bwMode="auto">
              <a:xfrm>
                <a:off x="6049992" y="3500438"/>
                <a:ext cx="14288" cy="1611313"/>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589" name="Rectangle 443"/>
              <p:cNvSpPr>
                <a:spLocks noChangeArrowheads="1"/>
              </p:cNvSpPr>
              <p:nvPr/>
            </p:nvSpPr>
            <p:spPr bwMode="auto">
              <a:xfrm>
                <a:off x="6072217" y="3573463"/>
                <a:ext cx="14288" cy="1538288"/>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590" name="Rectangle 444"/>
              <p:cNvSpPr>
                <a:spLocks noChangeArrowheads="1"/>
              </p:cNvSpPr>
              <p:nvPr/>
            </p:nvSpPr>
            <p:spPr bwMode="auto">
              <a:xfrm>
                <a:off x="6086504" y="3306763"/>
                <a:ext cx="14288" cy="1804988"/>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591" name="Rectangle 445"/>
              <p:cNvSpPr>
                <a:spLocks noChangeArrowheads="1"/>
              </p:cNvSpPr>
              <p:nvPr/>
            </p:nvSpPr>
            <p:spPr bwMode="auto">
              <a:xfrm>
                <a:off x="6107145" y="3529013"/>
                <a:ext cx="14288" cy="1582738"/>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592" name="Rectangle 446"/>
              <p:cNvSpPr>
                <a:spLocks noChangeArrowheads="1"/>
              </p:cNvSpPr>
              <p:nvPr/>
            </p:nvSpPr>
            <p:spPr bwMode="auto">
              <a:xfrm>
                <a:off x="6121434" y="3343275"/>
                <a:ext cx="22225" cy="1768475"/>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593" name="Rectangle 447"/>
              <p:cNvSpPr>
                <a:spLocks noChangeArrowheads="1"/>
              </p:cNvSpPr>
              <p:nvPr/>
            </p:nvSpPr>
            <p:spPr bwMode="auto">
              <a:xfrm>
                <a:off x="6143657" y="3665538"/>
                <a:ext cx="14288" cy="1446213"/>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594" name="Rectangle 448"/>
              <p:cNvSpPr>
                <a:spLocks noChangeArrowheads="1"/>
              </p:cNvSpPr>
              <p:nvPr/>
            </p:nvSpPr>
            <p:spPr bwMode="auto">
              <a:xfrm>
                <a:off x="6165881" y="3551238"/>
                <a:ext cx="14288" cy="1560513"/>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595" name="Rectangle 449"/>
              <p:cNvSpPr>
                <a:spLocks noChangeArrowheads="1"/>
              </p:cNvSpPr>
              <p:nvPr/>
            </p:nvSpPr>
            <p:spPr bwMode="auto">
              <a:xfrm>
                <a:off x="6180167" y="3298825"/>
                <a:ext cx="14288" cy="1812925"/>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596" name="Rectangle 450"/>
              <p:cNvSpPr>
                <a:spLocks noChangeArrowheads="1"/>
              </p:cNvSpPr>
              <p:nvPr/>
            </p:nvSpPr>
            <p:spPr bwMode="auto">
              <a:xfrm>
                <a:off x="6200802" y="3400425"/>
                <a:ext cx="14288" cy="1711325"/>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597" name="Rectangle 451"/>
              <p:cNvSpPr>
                <a:spLocks noChangeArrowheads="1"/>
              </p:cNvSpPr>
              <p:nvPr/>
            </p:nvSpPr>
            <p:spPr bwMode="auto">
              <a:xfrm>
                <a:off x="6223026" y="3421063"/>
                <a:ext cx="14288" cy="1690688"/>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598" name="Rectangle 452"/>
              <p:cNvSpPr>
                <a:spLocks noChangeArrowheads="1"/>
              </p:cNvSpPr>
              <p:nvPr/>
            </p:nvSpPr>
            <p:spPr bwMode="auto">
              <a:xfrm>
                <a:off x="6237316" y="3221038"/>
                <a:ext cx="14288" cy="1890713"/>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599" name="Rectangle 453"/>
              <p:cNvSpPr>
                <a:spLocks noChangeArrowheads="1"/>
              </p:cNvSpPr>
              <p:nvPr/>
            </p:nvSpPr>
            <p:spPr bwMode="auto">
              <a:xfrm>
                <a:off x="6259539" y="3587750"/>
                <a:ext cx="14288" cy="1524000"/>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600" name="Rectangle 454"/>
              <p:cNvSpPr>
                <a:spLocks noChangeArrowheads="1"/>
              </p:cNvSpPr>
              <p:nvPr/>
            </p:nvSpPr>
            <p:spPr bwMode="auto">
              <a:xfrm>
                <a:off x="6280178" y="3665538"/>
                <a:ext cx="14288" cy="1446213"/>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601" name="Rectangle 455"/>
              <p:cNvSpPr>
                <a:spLocks noChangeArrowheads="1"/>
              </p:cNvSpPr>
              <p:nvPr/>
            </p:nvSpPr>
            <p:spPr bwMode="auto">
              <a:xfrm>
                <a:off x="6294467" y="3486150"/>
                <a:ext cx="14288" cy="1625600"/>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602" name="Rectangle 456"/>
              <p:cNvSpPr>
                <a:spLocks noChangeArrowheads="1"/>
              </p:cNvSpPr>
              <p:nvPr/>
            </p:nvSpPr>
            <p:spPr bwMode="auto">
              <a:xfrm>
                <a:off x="6316693" y="3019425"/>
                <a:ext cx="14288" cy="2092325"/>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603" name="Rectangle 457"/>
              <p:cNvSpPr>
                <a:spLocks noChangeArrowheads="1"/>
              </p:cNvSpPr>
              <p:nvPr/>
            </p:nvSpPr>
            <p:spPr bwMode="auto">
              <a:xfrm>
                <a:off x="6330981" y="3119438"/>
                <a:ext cx="20638" cy="1992313"/>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604" name="Rectangle 458"/>
              <p:cNvSpPr>
                <a:spLocks noChangeArrowheads="1"/>
              </p:cNvSpPr>
              <p:nvPr/>
            </p:nvSpPr>
            <p:spPr bwMode="auto">
              <a:xfrm>
                <a:off x="6351622" y="3435350"/>
                <a:ext cx="15875" cy="1676400"/>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605" name="Rectangle 459"/>
              <p:cNvSpPr>
                <a:spLocks noChangeArrowheads="1"/>
              </p:cNvSpPr>
              <p:nvPr/>
            </p:nvSpPr>
            <p:spPr bwMode="auto">
              <a:xfrm>
                <a:off x="6373849" y="3068638"/>
                <a:ext cx="14288" cy="2043113"/>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606" name="Rectangle 460"/>
              <p:cNvSpPr>
                <a:spLocks noChangeArrowheads="1"/>
              </p:cNvSpPr>
              <p:nvPr/>
            </p:nvSpPr>
            <p:spPr bwMode="auto">
              <a:xfrm>
                <a:off x="6388133" y="3543300"/>
                <a:ext cx="14288" cy="1568450"/>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607" name="Rectangle 461"/>
              <p:cNvSpPr>
                <a:spLocks noChangeArrowheads="1"/>
              </p:cNvSpPr>
              <p:nvPr/>
            </p:nvSpPr>
            <p:spPr bwMode="auto">
              <a:xfrm>
                <a:off x="6410357" y="3435350"/>
                <a:ext cx="14288" cy="1676400"/>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608" name="Rectangle 462"/>
              <p:cNvSpPr>
                <a:spLocks noChangeArrowheads="1"/>
              </p:cNvSpPr>
              <p:nvPr/>
            </p:nvSpPr>
            <p:spPr bwMode="auto">
              <a:xfrm>
                <a:off x="6430992" y="3435350"/>
                <a:ext cx="14288" cy="1676400"/>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609" name="Rectangle 463"/>
              <p:cNvSpPr>
                <a:spLocks noChangeArrowheads="1"/>
              </p:cNvSpPr>
              <p:nvPr/>
            </p:nvSpPr>
            <p:spPr bwMode="auto">
              <a:xfrm>
                <a:off x="6445278" y="2946400"/>
                <a:ext cx="14288" cy="2165350"/>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610" name="Rectangle 464"/>
              <p:cNvSpPr>
                <a:spLocks noChangeArrowheads="1"/>
              </p:cNvSpPr>
              <p:nvPr/>
            </p:nvSpPr>
            <p:spPr bwMode="auto">
              <a:xfrm>
                <a:off x="6467507" y="2601913"/>
                <a:ext cx="14288" cy="2509838"/>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611" name="Rectangle 465"/>
              <p:cNvSpPr>
                <a:spLocks noChangeArrowheads="1"/>
              </p:cNvSpPr>
              <p:nvPr/>
            </p:nvSpPr>
            <p:spPr bwMode="auto">
              <a:xfrm>
                <a:off x="6481792" y="3076575"/>
                <a:ext cx="22225" cy="2035175"/>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612" name="Rectangle 466"/>
              <p:cNvSpPr>
                <a:spLocks noChangeArrowheads="1"/>
              </p:cNvSpPr>
              <p:nvPr/>
            </p:nvSpPr>
            <p:spPr bwMode="auto">
              <a:xfrm>
                <a:off x="6504012" y="3400425"/>
                <a:ext cx="14288" cy="1711325"/>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613" name="Rectangle 467"/>
              <p:cNvSpPr>
                <a:spLocks noChangeArrowheads="1"/>
              </p:cNvSpPr>
              <p:nvPr/>
            </p:nvSpPr>
            <p:spPr bwMode="auto">
              <a:xfrm>
                <a:off x="6524655" y="3465513"/>
                <a:ext cx="14288" cy="1646238"/>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614" name="Rectangle 468"/>
              <p:cNvSpPr>
                <a:spLocks noChangeArrowheads="1"/>
              </p:cNvSpPr>
              <p:nvPr/>
            </p:nvSpPr>
            <p:spPr bwMode="auto">
              <a:xfrm>
                <a:off x="6538940" y="3105150"/>
                <a:ext cx="14288" cy="2006600"/>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615" name="Rectangle 469"/>
              <p:cNvSpPr>
                <a:spLocks noChangeArrowheads="1"/>
              </p:cNvSpPr>
              <p:nvPr/>
            </p:nvSpPr>
            <p:spPr bwMode="auto">
              <a:xfrm>
                <a:off x="6561169" y="3406775"/>
                <a:ext cx="14288" cy="1704975"/>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616" name="Rectangle 470"/>
              <p:cNvSpPr>
                <a:spLocks noChangeArrowheads="1"/>
              </p:cNvSpPr>
              <p:nvPr/>
            </p:nvSpPr>
            <p:spPr bwMode="auto">
              <a:xfrm>
                <a:off x="6583400" y="3343275"/>
                <a:ext cx="14288" cy="1768475"/>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617" name="Rectangle 471"/>
              <p:cNvSpPr>
                <a:spLocks noChangeArrowheads="1"/>
              </p:cNvSpPr>
              <p:nvPr/>
            </p:nvSpPr>
            <p:spPr bwMode="auto">
              <a:xfrm>
                <a:off x="6597693" y="3429000"/>
                <a:ext cx="14288" cy="1682750"/>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618" name="Rectangle 472"/>
              <p:cNvSpPr>
                <a:spLocks noChangeArrowheads="1"/>
              </p:cNvSpPr>
              <p:nvPr/>
            </p:nvSpPr>
            <p:spPr bwMode="auto">
              <a:xfrm>
                <a:off x="6618339" y="3551238"/>
                <a:ext cx="14288" cy="1560513"/>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619" name="Rectangle 473"/>
              <p:cNvSpPr>
                <a:spLocks noChangeArrowheads="1"/>
              </p:cNvSpPr>
              <p:nvPr/>
            </p:nvSpPr>
            <p:spPr bwMode="auto">
              <a:xfrm>
                <a:off x="6640566" y="3730625"/>
                <a:ext cx="14288" cy="1381125"/>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620" name="Rectangle 474"/>
              <p:cNvSpPr>
                <a:spLocks noChangeArrowheads="1"/>
              </p:cNvSpPr>
              <p:nvPr/>
            </p:nvSpPr>
            <p:spPr bwMode="auto">
              <a:xfrm>
                <a:off x="6654862" y="3363913"/>
                <a:ext cx="14288" cy="1747838"/>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621" name="Rectangle 475"/>
              <p:cNvSpPr>
                <a:spLocks noChangeArrowheads="1"/>
              </p:cNvSpPr>
              <p:nvPr/>
            </p:nvSpPr>
            <p:spPr bwMode="auto">
              <a:xfrm>
                <a:off x="6675495" y="3349625"/>
                <a:ext cx="14288" cy="1762125"/>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622" name="Rectangle 476"/>
              <p:cNvSpPr>
                <a:spLocks noChangeArrowheads="1"/>
              </p:cNvSpPr>
              <p:nvPr/>
            </p:nvSpPr>
            <p:spPr bwMode="auto">
              <a:xfrm>
                <a:off x="6689785" y="3508375"/>
                <a:ext cx="22225" cy="1603375"/>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623" name="Rectangle 477"/>
              <p:cNvSpPr>
                <a:spLocks noChangeArrowheads="1"/>
              </p:cNvSpPr>
              <p:nvPr/>
            </p:nvSpPr>
            <p:spPr bwMode="auto">
              <a:xfrm>
                <a:off x="6712006" y="3414713"/>
                <a:ext cx="14288" cy="1697038"/>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624" name="Rectangle 478"/>
              <p:cNvSpPr>
                <a:spLocks noChangeArrowheads="1"/>
              </p:cNvSpPr>
              <p:nvPr/>
            </p:nvSpPr>
            <p:spPr bwMode="auto">
              <a:xfrm>
                <a:off x="6734226" y="3328988"/>
                <a:ext cx="14288" cy="1782763"/>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625" name="Rectangle 479"/>
              <p:cNvSpPr>
                <a:spLocks noChangeArrowheads="1"/>
              </p:cNvSpPr>
              <p:nvPr/>
            </p:nvSpPr>
            <p:spPr bwMode="auto">
              <a:xfrm>
                <a:off x="6748508" y="3321050"/>
                <a:ext cx="14288" cy="1790700"/>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626" name="Rectangle 480"/>
              <p:cNvSpPr>
                <a:spLocks noChangeArrowheads="1"/>
              </p:cNvSpPr>
              <p:nvPr/>
            </p:nvSpPr>
            <p:spPr bwMode="auto">
              <a:xfrm>
                <a:off x="6769139" y="3343275"/>
                <a:ext cx="14288" cy="1768475"/>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627" name="Rectangle 481"/>
              <p:cNvSpPr>
                <a:spLocks noChangeArrowheads="1"/>
              </p:cNvSpPr>
              <p:nvPr/>
            </p:nvSpPr>
            <p:spPr bwMode="auto">
              <a:xfrm>
                <a:off x="6791351" y="3284538"/>
                <a:ext cx="14288" cy="1827213"/>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628" name="Rectangle 482"/>
              <p:cNvSpPr>
                <a:spLocks noChangeArrowheads="1"/>
              </p:cNvSpPr>
              <p:nvPr/>
            </p:nvSpPr>
            <p:spPr bwMode="auto">
              <a:xfrm>
                <a:off x="6805595" y="2917825"/>
                <a:ext cx="14288" cy="2193925"/>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629" name="Rectangle 483"/>
              <p:cNvSpPr>
                <a:spLocks noChangeArrowheads="1"/>
              </p:cNvSpPr>
              <p:nvPr/>
            </p:nvSpPr>
            <p:spPr bwMode="auto">
              <a:xfrm>
                <a:off x="6827837" y="2673350"/>
                <a:ext cx="14288" cy="2438400"/>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grpSp>
        <p:sp>
          <p:nvSpPr>
            <p:cNvPr id="2450" name="Rectangle 484"/>
            <p:cNvSpPr>
              <a:spLocks noChangeArrowheads="1"/>
            </p:cNvSpPr>
            <p:nvPr/>
          </p:nvSpPr>
          <p:spPr bwMode="auto">
            <a:xfrm>
              <a:off x="50108511" y="16676041"/>
              <a:ext cx="205108" cy="4035425"/>
            </a:xfrm>
            <a:prstGeom prst="rect">
              <a:avLst/>
            </a:prstGeom>
            <a:solidFill>
              <a:srgbClr val="7030A0"/>
            </a:solidFill>
            <a:ln w="12700" cmpd="sng">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2451" name="Line 485"/>
            <p:cNvSpPr>
              <a:spLocks noChangeShapeType="1"/>
            </p:cNvSpPr>
            <p:nvPr/>
          </p:nvSpPr>
          <p:spPr bwMode="auto">
            <a:xfrm>
              <a:off x="41205287" y="20711466"/>
              <a:ext cx="8865613" cy="1588"/>
            </a:xfrm>
            <a:prstGeom prst="line">
              <a:avLst/>
            </a:prstGeom>
            <a:noFill/>
            <a:ln w="12700" cmpd="sng">
              <a:solidFill>
                <a:schemeClr val="tx1">
                  <a:lumMod val="65000"/>
                </a:schemeClr>
              </a:solidFill>
              <a:prstDash val="sysDash"/>
              <a:round/>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526" name="Line 189"/>
            <p:cNvSpPr>
              <a:spLocks noChangeShapeType="1"/>
            </p:cNvSpPr>
            <p:nvPr/>
          </p:nvSpPr>
          <p:spPr bwMode="auto">
            <a:xfrm>
              <a:off x="41205287" y="20903951"/>
              <a:ext cx="8865613" cy="1588"/>
            </a:xfrm>
            <a:prstGeom prst="line">
              <a:avLst/>
            </a:prstGeom>
            <a:noFill/>
            <a:ln w="12700" cmpd="sng">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527" name="TextBox 3526"/>
            <p:cNvSpPr txBox="1"/>
            <p:nvPr/>
          </p:nvSpPr>
          <p:spPr>
            <a:xfrm>
              <a:off x="41158626" y="16970214"/>
              <a:ext cx="709165" cy="338554"/>
            </a:xfrm>
            <a:prstGeom prst="rect">
              <a:avLst/>
            </a:prstGeom>
            <a:noFill/>
          </p:spPr>
          <p:txBody>
            <a:bodyPr wrap="none" rtlCol="0">
              <a:spAutoFit/>
            </a:bodyPr>
            <a:lstStyle/>
            <a:p>
              <a:r>
                <a:rPr lang="en-US" sz="1600" dirty="0" smtClean="0"/>
                <a:t>1788</a:t>
              </a:r>
              <a:endParaRPr lang="en-US" sz="1600" dirty="0"/>
            </a:p>
          </p:txBody>
        </p:sp>
        <p:sp>
          <p:nvSpPr>
            <p:cNvPr id="3528" name="TextBox 3527"/>
            <p:cNvSpPr txBox="1"/>
            <p:nvPr/>
          </p:nvSpPr>
          <p:spPr>
            <a:xfrm>
              <a:off x="42713840" y="16799436"/>
              <a:ext cx="1251906" cy="338554"/>
            </a:xfrm>
            <a:prstGeom prst="rect">
              <a:avLst/>
            </a:prstGeom>
            <a:noFill/>
          </p:spPr>
          <p:txBody>
            <a:bodyPr wrap="none" rtlCol="0">
              <a:spAutoFit/>
            </a:bodyPr>
            <a:lstStyle/>
            <a:p>
              <a:r>
                <a:rPr lang="en-US" sz="1600" dirty="0" smtClean="0"/>
                <a:t>1821</a:t>
              </a:r>
              <a:endParaRPr lang="en-US" sz="1600" dirty="0"/>
            </a:p>
          </p:txBody>
        </p:sp>
        <p:sp>
          <p:nvSpPr>
            <p:cNvPr id="3529" name="TextBox 3528"/>
            <p:cNvSpPr txBox="1"/>
            <p:nvPr/>
          </p:nvSpPr>
          <p:spPr>
            <a:xfrm>
              <a:off x="45376692" y="17000575"/>
              <a:ext cx="1251906" cy="338554"/>
            </a:xfrm>
            <a:prstGeom prst="rect">
              <a:avLst/>
            </a:prstGeom>
            <a:noFill/>
          </p:spPr>
          <p:txBody>
            <a:bodyPr wrap="none" rtlCol="0">
              <a:spAutoFit/>
            </a:bodyPr>
            <a:lstStyle/>
            <a:p>
              <a:r>
                <a:rPr lang="en-US" sz="1600" dirty="0" smtClean="0"/>
                <a:t>1893</a:t>
              </a:r>
              <a:endParaRPr lang="en-US" sz="1600" dirty="0"/>
            </a:p>
          </p:txBody>
        </p:sp>
        <p:sp>
          <p:nvSpPr>
            <p:cNvPr id="3530" name="TextBox 3529"/>
            <p:cNvSpPr txBox="1"/>
            <p:nvPr/>
          </p:nvSpPr>
          <p:spPr>
            <a:xfrm>
              <a:off x="49725894" y="16383000"/>
              <a:ext cx="1251906" cy="338554"/>
            </a:xfrm>
            <a:prstGeom prst="rect">
              <a:avLst/>
            </a:prstGeom>
            <a:noFill/>
          </p:spPr>
          <p:txBody>
            <a:bodyPr wrap="none" rtlCol="0">
              <a:spAutoFit/>
            </a:bodyPr>
            <a:lstStyle/>
            <a:p>
              <a:r>
                <a:rPr lang="en-US" sz="1600" dirty="0" smtClean="0"/>
                <a:t>2012</a:t>
              </a:r>
              <a:endParaRPr lang="en-US" sz="1600" dirty="0"/>
            </a:p>
          </p:txBody>
        </p:sp>
        <p:cxnSp>
          <p:nvCxnSpPr>
            <p:cNvPr id="3531" name="Straight Connector 3530"/>
            <p:cNvCxnSpPr/>
            <p:nvPr/>
          </p:nvCxnSpPr>
          <p:spPr>
            <a:xfrm>
              <a:off x="41218506" y="16774466"/>
              <a:ext cx="0" cy="111125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32" name="Straight Connector 3531"/>
            <p:cNvCxnSpPr/>
            <p:nvPr/>
          </p:nvCxnSpPr>
          <p:spPr>
            <a:xfrm>
              <a:off x="45335745" y="16672865"/>
              <a:ext cx="0" cy="1236664"/>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35" name="Straight Connector 3534"/>
            <p:cNvCxnSpPr/>
            <p:nvPr/>
          </p:nvCxnSpPr>
          <p:spPr>
            <a:xfrm>
              <a:off x="42510511" y="16607779"/>
              <a:ext cx="0" cy="985838"/>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3777" name="Group 3776"/>
            <p:cNvGrpSpPr/>
            <p:nvPr/>
          </p:nvGrpSpPr>
          <p:grpSpPr>
            <a:xfrm>
              <a:off x="41529000" y="21012801"/>
              <a:ext cx="8265958" cy="399399"/>
              <a:chOff x="3000364" y="5575675"/>
              <a:chExt cx="3998457" cy="399399"/>
            </a:xfrm>
          </p:grpSpPr>
          <p:sp>
            <p:nvSpPr>
              <p:cNvPr id="3778" name="Rectangle 196"/>
              <p:cNvSpPr>
                <a:spLocks noChangeArrowheads="1"/>
              </p:cNvSpPr>
              <p:nvPr/>
            </p:nvSpPr>
            <p:spPr bwMode="auto">
              <a:xfrm rot="2700000">
                <a:off x="2908387" y="5667653"/>
                <a:ext cx="399398"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effectLst/>
                    <a:latin typeface="Helvetica" charset="0"/>
                    <a:cs typeface="Arial" pitchFamily="34" charset="0"/>
                  </a:rPr>
                  <a:t>1800</a:t>
                </a:r>
                <a:endParaRPr kumimoji="0" lang="en-US" sz="1400" b="0" i="0" u="none" strike="noStrike" cap="none" normalizeH="0" baseline="0" dirty="0" smtClean="0">
                  <a:ln>
                    <a:noFill/>
                  </a:ln>
                  <a:effectLst/>
                  <a:latin typeface="Arial" pitchFamily="34" charset="0"/>
                  <a:cs typeface="Arial" pitchFamily="34" charset="0"/>
                </a:endParaRPr>
              </a:p>
            </p:txBody>
          </p:sp>
          <p:sp>
            <p:nvSpPr>
              <p:cNvPr id="3779" name="Rectangle 199"/>
              <p:cNvSpPr>
                <a:spLocks noChangeArrowheads="1"/>
              </p:cNvSpPr>
              <p:nvPr/>
            </p:nvSpPr>
            <p:spPr bwMode="auto">
              <a:xfrm rot="2700000">
                <a:off x="3281450" y="5667653"/>
                <a:ext cx="399398"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effectLst/>
                    <a:latin typeface="Helvetica" charset="0"/>
                    <a:cs typeface="Arial" pitchFamily="34" charset="0"/>
                  </a:rPr>
                  <a:t>1820</a:t>
                </a:r>
                <a:endParaRPr kumimoji="0" lang="en-US" sz="1400" b="0" i="0" u="none" strike="noStrike" cap="none" normalizeH="0" baseline="0" smtClean="0">
                  <a:ln>
                    <a:noFill/>
                  </a:ln>
                  <a:effectLst/>
                  <a:latin typeface="Arial" pitchFamily="34" charset="0"/>
                  <a:cs typeface="Arial" pitchFamily="34" charset="0"/>
                </a:endParaRPr>
              </a:p>
            </p:txBody>
          </p:sp>
          <p:sp>
            <p:nvSpPr>
              <p:cNvPr id="3780" name="Rectangle 202"/>
              <p:cNvSpPr>
                <a:spLocks noChangeArrowheads="1"/>
              </p:cNvSpPr>
              <p:nvPr/>
            </p:nvSpPr>
            <p:spPr bwMode="auto">
              <a:xfrm rot="2700000">
                <a:off x="3664036" y="5667653"/>
                <a:ext cx="399398"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effectLst/>
                    <a:latin typeface="Helvetica" charset="0"/>
                    <a:cs typeface="Arial" pitchFamily="34" charset="0"/>
                  </a:rPr>
                  <a:t>1840</a:t>
                </a:r>
                <a:endParaRPr kumimoji="0" lang="en-US" sz="1400" b="0" i="0" u="none" strike="noStrike" cap="none" normalizeH="0" baseline="0" smtClean="0">
                  <a:ln>
                    <a:noFill/>
                  </a:ln>
                  <a:effectLst/>
                  <a:latin typeface="Arial" pitchFamily="34" charset="0"/>
                  <a:cs typeface="Arial" pitchFamily="34" charset="0"/>
                </a:endParaRPr>
              </a:p>
            </p:txBody>
          </p:sp>
          <p:sp>
            <p:nvSpPr>
              <p:cNvPr id="3781" name="Rectangle 205"/>
              <p:cNvSpPr>
                <a:spLocks noChangeArrowheads="1"/>
              </p:cNvSpPr>
              <p:nvPr/>
            </p:nvSpPr>
            <p:spPr bwMode="auto">
              <a:xfrm rot="2700000">
                <a:off x="4045037" y="5667653"/>
                <a:ext cx="399398"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effectLst/>
                    <a:latin typeface="Helvetica" charset="0"/>
                    <a:cs typeface="Arial" pitchFamily="34" charset="0"/>
                  </a:rPr>
                  <a:t>1860</a:t>
                </a:r>
                <a:endParaRPr kumimoji="0" lang="en-US" sz="1400" b="0" i="0" u="none" strike="noStrike" cap="none" normalizeH="0" baseline="0" smtClean="0">
                  <a:ln>
                    <a:noFill/>
                  </a:ln>
                  <a:effectLst/>
                  <a:latin typeface="Arial" pitchFamily="34" charset="0"/>
                  <a:cs typeface="Arial" pitchFamily="34" charset="0"/>
                </a:endParaRPr>
              </a:p>
            </p:txBody>
          </p:sp>
          <p:sp>
            <p:nvSpPr>
              <p:cNvPr id="3782" name="Rectangle 209"/>
              <p:cNvSpPr>
                <a:spLocks noChangeArrowheads="1"/>
              </p:cNvSpPr>
              <p:nvPr/>
            </p:nvSpPr>
            <p:spPr bwMode="auto">
              <a:xfrm rot="2700000">
                <a:off x="4418099" y="5667653"/>
                <a:ext cx="399398"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effectLst/>
                    <a:latin typeface="Helvetica" charset="0"/>
                    <a:cs typeface="Arial" pitchFamily="34" charset="0"/>
                  </a:rPr>
                  <a:t>1880</a:t>
                </a:r>
                <a:endParaRPr kumimoji="0" lang="en-US" sz="1400" b="0" i="0" u="none" strike="noStrike" cap="none" normalizeH="0" baseline="0" smtClean="0">
                  <a:ln>
                    <a:noFill/>
                  </a:ln>
                  <a:effectLst/>
                  <a:latin typeface="Arial" pitchFamily="34" charset="0"/>
                  <a:cs typeface="Arial" pitchFamily="34" charset="0"/>
                </a:endParaRPr>
              </a:p>
            </p:txBody>
          </p:sp>
          <p:sp>
            <p:nvSpPr>
              <p:cNvPr id="3783" name="Rectangle 212"/>
              <p:cNvSpPr>
                <a:spLocks noChangeArrowheads="1"/>
              </p:cNvSpPr>
              <p:nvPr/>
            </p:nvSpPr>
            <p:spPr bwMode="auto">
              <a:xfrm rot="2700000">
                <a:off x="4800687" y="5667653"/>
                <a:ext cx="399398"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effectLst/>
                    <a:latin typeface="Helvetica" charset="0"/>
                    <a:cs typeface="Arial" pitchFamily="34" charset="0"/>
                  </a:rPr>
                  <a:t>1900</a:t>
                </a:r>
                <a:endParaRPr kumimoji="0" lang="en-US" sz="1400" b="0" i="0" u="none" strike="noStrike" cap="none" normalizeH="0" baseline="0" smtClean="0">
                  <a:ln>
                    <a:noFill/>
                  </a:ln>
                  <a:effectLst/>
                  <a:latin typeface="Arial" pitchFamily="34" charset="0"/>
                  <a:cs typeface="Arial" pitchFamily="34" charset="0"/>
                </a:endParaRPr>
              </a:p>
            </p:txBody>
          </p:sp>
          <p:sp>
            <p:nvSpPr>
              <p:cNvPr id="3784" name="Rectangle 215"/>
              <p:cNvSpPr>
                <a:spLocks noChangeArrowheads="1"/>
              </p:cNvSpPr>
              <p:nvPr/>
            </p:nvSpPr>
            <p:spPr bwMode="auto">
              <a:xfrm rot="2700000">
                <a:off x="5173750" y="5667652"/>
                <a:ext cx="399398"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effectLst/>
                    <a:latin typeface="Helvetica" charset="0"/>
                    <a:cs typeface="Arial" pitchFamily="34" charset="0"/>
                  </a:rPr>
                  <a:t>1920</a:t>
                </a:r>
                <a:endParaRPr kumimoji="0" lang="en-US" sz="1400" b="0" i="0" u="none" strike="noStrike" cap="none" normalizeH="0" baseline="0" smtClean="0">
                  <a:ln>
                    <a:noFill/>
                  </a:ln>
                  <a:effectLst/>
                  <a:latin typeface="Arial" pitchFamily="34" charset="0"/>
                  <a:cs typeface="Arial" pitchFamily="34" charset="0"/>
                </a:endParaRPr>
              </a:p>
            </p:txBody>
          </p:sp>
          <p:sp>
            <p:nvSpPr>
              <p:cNvPr id="3785" name="Rectangle 218"/>
              <p:cNvSpPr>
                <a:spLocks noChangeArrowheads="1"/>
              </p:cNvSpPr>
              <p:nvPr/>
            </p:nvSpPr>
            <p:spPr bwMode="auto">
              <a:xfrm rot="2700000">
                <a:off x="5554749" y="5667653"/>
                <a:ext cx="399398"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effectLst/>
                    <a:latin typeface="Helvetica" charset="0"/>
                    <a:cs typeface="Arial" pitchFamily="34" charset="0"/>
                  </a:rPr>
                  <a:t>1940</a:t>
                </a:r>
                <a:endParaRPr kumimoji="0" lang="en-US" sz="1400" b="0" i="0" u="none" strike="noStrike" cap="none" normalizeH="0" baseline="0" smtClean="0">
                  <a:ln>
                    <a:noFill/>
                  </a:ln>
                  <a:effectLst/>
                  <a:latin typeface="Arial" pitchFamily="34" charset="0"/>
                  <a:cs typeface="Arial" pitchFamily="34" charset="0"/>
                </a:endParaRPr>
              </a:p>
            </p:txBody>
          </p:sp>
          <p:sp>
            <p:nvSpPr>
              <p:cNvPr id="3786" name="Rectangle 221"/>
              <p:cNvSpPr>
                <a:spLocks noChangeArrowheads="1"/>
              </p:cNvSpPr>
              <p:nvPr/>
            </p:nvSpPr>
            <p:spPr bwMode="auto">
              <a:xfrm rot="2700000">
                <a:off x="5935751" y="5667652"/>
                <a:ext cx="399398"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effectLst/>
                    <a:latin typeface="Helvetica" charset="0"/>
                    <a:cs typeface="Arial" pitchFamily="34" charset="0"/>
                  </a:rPr>
                  <a:t>1960</a:t>
                </a:r>
                <a:endParaRPr kumimoji="0" lang="en-US" sz="1400" b="0" i="0" u="none" strike="noStrike" cap="none" normalizeH="0" baseline="0" smtClean="0">
                  <a:ln>
                    <a:noFill/>
                  </a:ln>
                  <a:effectLst/>
                  <a:latin typeface="Arial" pitchFamily="34" charset="0"/>
                  <a:cs typeface="Arial" pitchFamily="34" charset="0"/>
                </a:endParaRPr>
              </a:p>
            </p:txBody>
          </p:sp>
          <p:sp>
            <p:nvSpPr>
              <p:cNvPr id="3787" name="Rectangle 224"/>
              <p:cNvSpPr>
                <a:spLocks noChangeArrowheads="1"/>
              </p:cNvSpPr>
              <p:nvPr/>
            </p:nvSpPr>
            <p:spPr bwMode="auto">
              <a:xfrm rot="2700000">
                <a:off x="6310399" y="5667653"/>
                <a:ext cx="399398"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effectLst/>
                    <a:latin typeface="Helvetica" charset="0"/>
                    <a:cs typeface="Arial" pitchFamily="34" charset="0"/>
                  </a:rPr>
                  <a:t>1980</a:t>
                </a:r>
                <a:endParaRPr kumimoji="0" lang="en-US" sz="1400" b="0" i="0" u="none" strike="noStrike" cap="none" normalizeH="0" baseline="0" dirty="0" smtClean="0">
                  <a:ln>
                    <a:noFill/>
                  </a:ln>
                  <a:effectLst/>
                  <a:latin typeface="Arial" pitchFamily="34" charset="0"/>
                  <a:cs typeface="Arial" pitchFamily="34" charset="0"/>
                </a:endParaRPr>
              </a:p>
            </p:txBody>
          </p:sp>
          <p:sp>
            <p:nvSpPr>
              <p:cNvPr id="3788" name="Rectangle 227"/>
              <p:cNvSpPr>
                <a:spLocks noChangeArrowheads="1"/>
              </p:cNvSpPr>
              <p:nvPr/>
            </p:nvSpPr>
            <p:spPr bwMode="auto">
              <a:xfrm rot="2700000">
                <a:off x="6691400" y="5667652"/>
                <a:ext cx="399398"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effectLst/>
                    <a:latin typeface="Helvetica" charset="0"/>
                    <a:cs typeface="Arial" pitchFamily="34" charset="0"/>
                  </a:rPr>
                  <a:t>2000</a:t>
                </a:r>
                <a:endParaRPr kumimoji="0" lang="en-US" sz="1400" b="0" i="0" u="none" strike="noStrike" cap="none" normalizeH="0" baseline="0" dirty="0" smtClean="0">
                  <a:ln>
                    <a:noFill/>
                  </a:ln>
                  <a:effectLst/>
                  <a:latin typeface="Arial" pitchFamily="34" charset="0"/>
                  <a:cs typeface="Arial" pitchFamily="34" charset="0"/>
                </a:endParaRPr>
              </a:p>
            </p:txBody>
          </p:sp>
        </p:grpSp>
        <p:grpSp>
          <p:nvGrpSpPr>
            <p:cNvPr id="3800" name="Group 3799"/>
            <p:cNvGrpSpPr/>
            <p:nvPr/>
          </p:nvGrpSpPr>
          <p:grpSpPr>
            <a:xfrm>
              <a:off x="39852601" y="16002000"/>
              <a:ext cx="923547" cy="4818221"/>
              <a:chOff x="40154423" y="16002000"/>
              <a:chExt cx="783265" cy="4818221"/>
            </a:xfrm>
          </p:grpSpPr>
          <p:sp>
            <p:nvSpPr>
              <p:cNvPr id="3525" name="Rectangle 185"/>
              <p:cNvSpPr>
                <a:spLocks noChangeArrowheads="1"/>
              </p:cNvSpPr>
              <p:nvPr/>
            </p:nvSpPr>
            <p:spPr bwMode="auto">
              <a:xfrm rot="16200000">
                <a:off x="38022311" y="18286510"/>
                <a:ext cx="4572001" cy="30777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effectLst/>
                    <a:cs typeface="Arial" pitchFamily="34" charset="0"/>
                  </a:rPr>
                  <a:t>Elevation relative to MSL (m)</a:t>
                </a:r>
              </a:p>
            </p:txBody>
          </p:sp>
          <p:grpSp>
            <p:nvGrpSpPr>
              <p:cNvPr id="3789" name="Group 3788"/>
              <p:cNvGrpSpPr/>
              <p:nvPr/>
            </p:nvGrpSpPr>
            <p:grpSpPr>
              <a:xfrm>
                <a:off x="40586122" y="16002000"/>
                <a:ext cx="259686" cy="4818221"/>
                <a:chOff x="40586122" y="16002000"/>
                <a:chExt cx="259686" cy="4818221"/>
              </a:xfrm>
            </p:grpSpPr>
            <p:sp>
              <p:nvSpPr>
                <p:cNvPr id="2454" name="Rectangle 49"/>
                <p:cNvSpPr>
                  <a:spLocks noChangeArrowheads="1"/>
                </p:cNvSpPr>
                <p:nvPr/>
              </p:nvSpPr>
              <p:spPr bwMode="auto">
                <a:xfrm>
                  <a:off x="40694692" y="20574000"/>
                  <a:ext cx="104196"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effectLst/>
                      <a:cs typeface="Arial" pitchFamily="34" charset="0"/>
                    </a:rPr>
                    <a:t>0</a:t>
                  </a:r>
                </a:p>
              </p:txBody>
            </p:sp>
            <p:sp>
              <p:nvSpPr>
                <p:cNvPr id="2456" name="Rectangle 52"/>
                <p:cNvSpPr>
                  <a:spLocks noChangeArrowheads="1"/>
                </p:cNvSpPr>
                <p:nvPr/>
              </p:nvSpPr>
              <p:spPr bwMode="auto">
                <a:xfrm>
                  <a:off x="40586122" y="20016216"/>
                  <a:ext cx="259686"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effectLst/>
                      <a:cs typeface="Arial" pitchFamily="34" charset="0"/>
                    </a:rPr>
                    <a:t>0.5</a:t>
                  </a:r>
                </a:p>
              </p:txBody>
            </p:sp>
            <p:sp>
              <p:nvSpPr>
                <p:cNvPr id="2458" name="Rectangle 55"/>
                <p:cNvSpPr>
                  <a:spLocks noChangeArrowheads="1"/>
                </p:cNvSpPr>
                <p:nvPr/>
              </p:nvSpPr>
              <p:spPr bwMode="auto">
                <a:xfrm>
                  <a:off x="40694692" y="19440144"/>
                  <a:ext cx="104196"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effectLst/>
                      <a:cs typeface="Arial" pitchFamily="34" charset="0"/>
                    </a:rPr>
                    <a:t>1</a:t>
                  </a:r>
                </a:p>
              </p:txBody>
            </p:sp>
            <p:sp>
              <p:nvSpPr>
                <p:cNvPr id="2460" name="Rectangle 58"/>
                <p:cNvSpPr>
                  <a:spLocks noChangeArrowheads="1"/>
                </p:cNvSpPr>
                <p:nvPr/>
              </p:nvSpPr>
              <p:spPr bwMode="auto">
                <a:xfrm>
                  <a:off x="40586122" y="18864072"/>
                  <a:ext cx="259686"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effectLst/>
                      <a:cs typeface="Arial" pitchFamily="34" charset="0"/>
                    </a:rPr>
                    <a:t>1.5</a:t>
                  </a:r>
                </a:p>
              </p:txBody>
            </p:sp>
            <p:sp>
              <p:nvSpPr>
                <p:cNvPr id="2462" name="Rectangle 61"/>
                <p:cNvSpPr>
                  <a:spLocks noChangeArrowheads="1"/>
                </p:cNvSpPr>
                <p:nvPr/>
              </p:nvSpPr>
              <p:spPr bwMode="auto">
                <a:xfrm>
                  <a:off x="40694692" y="18288000"/>
                  <a:ext cx="104196"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effectLst/>
                      <a:cs typeface="Arial" pitchFamily="34" charset="0"/>
                    </a:rPr>
                    <a:t>2</a:t>
                  </a:r>
                </a:p>
              </p:txBody>
            </p:sp>
            <p:sp>
              <p:nvSpPr>
                <p:cNvPr id="3520" name="Rectangle 64"/>
                <p:cNvSpPr>
                  <a:spLocks noChangeArrowheads="1"/>
                </p:cNvSpPr>
                <p:nvPr/>
              </p:nvSpPr>
              <p:spPr bwMode="auto">
                <a:xfrm>
                  <a:off x="40586122" y="17711928"/>
                  <a:ext cx="259686"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effectLst/>
                      <a:cs typeface="Arial" pitchFamily="34" charset="0"/>
                    </a:rPr>
                    <a:t>2.5</a:t>
                  </a:r>
                </a:p>
              </p:txBody>
            </p:sp>
            <p:sp>
              <p:nvSpPr>
                <p:cNvPr id="3522" name="Rectangle 67"/>
                <p:cNvSpPr>
                  <a:spLocks noChangeArrowheads="1"/>
                </p:cNvSpPr>
                <p:nvPr/>
              </p:nvSpPr>
              <p:spPr bwMode="auto">
                <a:xfrm>
                  <a:off x="40694692" y="17195154"/>
                  <a:ext cx="104196"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7150" algn="l"/>
                    </a:tabLst>
                  </a:pPr>
                  <a:r>
                    <a:rPr kumimoji="0" lang="en-US" sz="1600" b="0" i="0" u="none" strike="noStrike" cap="none" normalizeH="0" baseline="0" dirty="0" smtClean="0">
                      <a:ln>
                        <a:noFill/>
                      </a:ln>
                      <a:effectLst/>
                      <a:cs typeface="Arial" pitchFamily="34" charset="0"/>
                    </a:rPr>
                    <a:t>3</a:t>
                  </a:r>
                </a:p>
              </p:txBody>
            </p:sp>
            <p:sp>
              <p:nvSpPr>
                <p:cNvPr id="3524" name="Rectangle 70"/>
                <p:cNvSpPr>
                  <a:spLocks noChangeArrowheads="1"/>
                </p:cNvSpPr>
                <p:nvPr/>
              </p:nvSpPr>
              <p:spPr bwMode="auto">
                <a:xfrm>
                  <a:off x="40586122" y="16568928"/>
                  <a:ext cx="259686"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effectLst/>
                      <a:cs typeface="Arial" pitchFamily="34" charset="0"/>
                    </a:rPr>
                    <a:t>3.5</a:t>
                  </a:r>
                </a:p>
              </p:txBody>
            </p:sp>
            <p:sp>
              <p:nvSpPr>
                <p:cNvPr id="3534" name="Rectangle 70"/>
                <p:cNvSpPr>
                  <a:spLocks noChangeArrowheads="1"/>
                </p:cNvSpPr>
                <p:nvPr/>
              </p:nvSpPr>
              <p:spPr bwMode="auto">
                <a:xfrm>
                  <a:off x="40694692" y="16002000"/>
                  <a:ext cx="104196"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7150" algn="l"/>
                    </a:tabLst>
                  </a:pPr>
                  <a:r>
                    <a:rPr lang="en-US" sz="1600" dirty="0" smtClean="0">
                      <a:cs typeface="Arial" pitchFamily="34" charset="0"/>
                    </a:rPr>
                    <a:t>4</a:t>
                  </a:r>
                  <a:endParaRPr kumimoji="0" lang="en-US" sz="1600" b="0" i="0" u="none" strike="noStrike" cap="none" normalizeH="0" baseline="0" dirty="0" smtClean="0">
                    <a:ln>
                      <a:noFill/>
                    </a:ln>
                    <a:effectLst/>
                    <a:cs typeface="Arial" pitchFamily="34" charset="0"/>
                  </a:endParaRPr>
                </a:p>
              </p:txBody>
            </p:sp>
          </p:grpSp>
          <p:sp>
            <p:nvSpPr>
              <p:cNvPr id="3790" name="Line 17"/>
              <p:cNvSpPr>
                <a:spLocks noChangeShapeType="1"/>
              </p:cNvSpPr>
              <p:nvPr/>
            </p:nvSpPr>
            <p:spPr bwMode="auto">
              <a:xfrm>
                <a:off x="40843200" y="16102584"/>
                <a:ext cx="0" cy="4617720"/>
              </a:xfrm>
              <a:prstGeom prst="line">
                <a:avLst/>
              </a:prstGeom>
              <a:noFill/>
              <a:ln w="12700" cmpd="sng">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600">
                  <a:latin typeface="Calibri" panose="020F0502020204030204" pitchFamily="34" charset="0"/>
                </a:endParaRPr>
              </a:p>
            </p:txBody>
          </p:sp>
          <p:cxnSp>
            <p:nvCxnSpPr>
              <p:cNvPr id="3791" name="Straight Connector 3790"/>
              <p:cNvCxnSpPr/>
              <p:nvPr/>
            </p:nvCxnSpPr>
            <p:spPr>
              <a:xfrm>
                <a:off x="40846248" y="16111728"/>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92" name="Straight Connector 3791"/>
              <p:cNvCxnSpPr/>
              <p:nvPr/>
            </p:nvCxnSpPr>
            <p:spPr>
              <a:xfrm>
                <a:off x="40846248" y="16687800"/>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93" name="Straight Connector 3792"/>
              <p:cNvCxnSpPr/>
              <p:nvPr/>
            </p:nvCxnSpPr>
            <p:spPr>
              <a:xfrm>
                <a:off x="40846248" y="17254728"/>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94" name="Straight Connector 3793"/>
              <p:cNvCxnSpPr/>
              <p:nvPr/>
            </p:nvCxnSpPr>
            <p:spPr>
              <a:xfrm>
                <a:off x="40846248" y="17830800"/>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95" name="Straight Connector 3794"/>
              <p:cNvCxnSpPr/>
              <p:nvPr/>
            </p:nvCxnSpPr>
            <p:spPr>
              <a:xfrm>
                <a:off x="40846248" y="18406872"/>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96" name="Straight Connector 3795"/>
              <p:cNvCxnSpPr/>
              <p:nvPr/>
            </p:nvCxnSpPr>
            <p:spPr>
              <a:xfrm>
                <a:off x="40846248" y="18982944"/>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97" name="Straight Connector 3796"/>
              <p:cNvCxnSpPr/>
              <p:nvPr/>
            </p:nvCxnSpPr>
            <p:spPr>
              <a:xfrm>
                <a:off x="40846248" y="19559016"/>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98" name="Straight Connector 3797"/>
              <p:cNvCxnSpPr/>
              <p:nvPr/>
            </p:nvCxnSpPr>
            <p:spPr>
              <a:xfrm>
                <a:off x="40846248" y="20135088"/>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99" name="Straight Connector 3798"/>
              <p:cNvCxnSpPr/>
              <p:nvPr/>
            </p:nvCxnSpPr>
            <p:spPr>
              <a:xfrm>
                <a:off x="40846248" y="20711160"/>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801" name="Straight Connector 3800"/>
            <p:cNvCxnSpPr/>
            <p:nvPr/>
          </p:nvCxnSpPr>
          <p:spPr>
            <a:xfrm>
              <a:off x="41717748" y="20811744"/>
              <a:ext cx="0" cy="914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02" name="Straight Connector 3801"/>
            <p:cNvCxnSpPr/>
            <p:nvPr/>
          </p:nvCxnSpPr>
          <p:spPr>
            <a:xfrm>
              <a:off x="42494029" y="20811744"/>
              <a:ext cx="0" cy="914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03" name="Straight Connector 3802"/>
            <p:cNvCxnSpPr/>
            <p:nvPr/>
          </p:nvCxnSpPr>
          <p:spPr>
            <a:xfrm>
              <a:off x="43291873" y="20811744"/>
              <a:ext cx="0" cy="914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04" name="Straight Connector 3803"/>
            <p:cNvCxnSpPr/>
            <p:nvPr/>
          </p:nvCxnSpPr>
          <p:spPr>
            <a:xfrm>
              <a:off x="44078936" y="20811744"/>
              <a:ext cx="0" cy="914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05" name="Straight Connector 3804"/>
            <p:cNvCxnSpPr/>
            <p:nvPr/>
          </p:nvCxnSpPr>
          <p:spPr>
            <a:xfrm>
              <a:off x="44855216" y="20811744"/>
              <a:ext cx="0" cy="914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06" name="Straight Connector 3805"/>
            <p:cNvCxnSpPr/>
            <p:nvPr/>
          </p:nvCxnSpPr>
          <p:spPr>
            <a:xfrm>
              <a:off x="45653061" y="20811744"/>
              <a:ext cx="0" cy="914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07" name="Straight Connector 3806"/>
            <p:cNvCxnSpPr/>
            <p:nvPr/>
          </p:nvCxnSpPr>
          <p:spPr>
            <a:xfrm>
              <a:off x="46429342" y="20811744"/>
              <a:ext cx="0" cy="914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08" name="Straight Connector 3807"/>
            <p:cNvCxnSpPr/>
            <p:nvPr/>
          </p:nvCxnSpPr>
          <p:spPr>
            <a:xfrm>
              <a:off x="47227186" y="20811744"/>
              <a:ext cx="0" cy="914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09" name="Straight Connector 3808"/>
            <p:cNvCxnSpPr/>
            <p:nvPr/>
          </p:nvCxnSpPr>
          <p:spPr>
            <a:xfrm>
              <a:off x="48014248" y="20811744"/>
              <a:ext cx="0" cy="914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10" name="Straight Connector 3809"/>
            <p:cNvCxnSpPr/>
            <p:nvPr/>
          </p:nvCxnSpPr>
          <p:spPr>
            <a:xfrm>
              <a:off x="48801311" y="20811744"/>
              <a:ext cx="0" cy="914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11" name="Straight Connector 3810"/>
            <p:cNvCxnSpPr/>
            <p:nvPr/>
          </p:nvCxnSpPr>
          <p:spPr>
            <a:xfrm>
              <a:off x="49588374" y="20811744"/>
              <a:ext cx="0" cy="914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812" name="TextBox 3811"/>
            <p:cNvSpPr txBox="1"/>
            <p:nvPr/>
          </p:nvSpPr>
          <p:spPr>
            <a:xfrm>
              <a:off x="41225384" y="21240690"/>
              <a:ext cx="8805038" cy="400110"/>
            </a:xfrm>
            <a:prstGeom prst="rect">
              <a:avLst/>
            </a:prstGeom>
            <a:noFill/>
          </p:spPr>
          <p:txBody>
            <a:bodyPr wrap="square" rtlCol="0">
              <a:spAutoFit/>
            </a:bodyPr>
            <a:lstStyle/>
            <a:p>
              <a:pPr algn="ctr"/>
              <a:r>
                <a:rPr lang="en-US" sz="2000" dirty="0" smtClean="0"/>
                <a:t>Year (AD)</a:t>
              </a:r>
              <a:endParaRPr lang="en-US" sz="2000" dirty="0"/>
            </a:p>
          </p:txBody>
        </p:sp>
      </p:grpSp>
      <p:sp>
        <p:nvSpPr>
          <p:cNvPr id="3815" name="TextBox 3814"/>
          <p:cNvSpPr txBox="1"/>
          <p:nvPr/>
        </p:nvSpPr>
        <p:spPr>
          <a:xfrm>
            <a:off x="39700200" y="20650200"/>
            <a:ext cx="11049000" cy="1815882"/>
          </a:xfrm>
          <a:prstGeom prst="rect">
            <a:avLst/>
          </a:prstGeom>
          <a:noFill/>
        </p:spPr>
        <p:txBody>
          <a:bodyPr wrap="square" rtlCol="0">
            <a:spAutoFit/>
          </a:bodyPr>
          <a:lstStyle/>
          <a:p>
            <a:pPr defTabSz="4807092"/>
            <a:r>
              <a:rPr lang="en-US" sz="2800" dirty="0" smtClean="0">
                <a:solidFill>
                  <a:prstClr val="black"/>
                </a:solidFill>
              </a:rPr>
              <a:t>Hurricane Sandy produced the largest recorded water level by far (records from tide gauge at the Battery, New York City beginning in 1920). However, three reconstructed water levels show that past hurricanes may have produced similar or larger water levels than Hurricane Sandy.</a:t>
            </a:r>
            <a:endParaRPr lang="en-US" sz="2800" dirty="0">
              <a:solidFill>
                <a:prstClr val="black"/>
              </a:solidFill>
            </a:endParaRPr>
          </a:p>
        </p:txBody>
      </p:sp>
      <p:sp>
        <p:nvSpPr>
          <p:cNvPr id="3817" name="Rectangle 3816"/>
          <p:cNvSpPr/>
          <p:nvPr/>
        </p:nvSpPr>
        <p:spPr>
          <a:xfrm>
            <a:off x="46405800" y="16459200"/>
            <a:ext cx="3657600" cy="707886"/>
          </a:xfrm>
          <a:prstGeom prst="rect">
            <a:avLst/>
          </a:prstGeom>
        </p:spPr>
        <p:txBody>
          <a:bodyPr wrap="square">
            <a:spAutoFit/>
          </a:bodyPr>
          <a:lstStyle/>
          <a:p>
            <a:r>
              <a:rPr lang="en-US" sz="2000" dirty="0"/>
              <a:t>Maximum Yearly Water Levels at the Battery , NYC</a:t>
            </a:r>
          </a:p>
        </p:txBody>
      </p:sp>
      <p:sp>
        <p:nvSpPr>
          <p:cNvPr id="4008" name="TextBox 4007"/>
          <p:cNvSpPr txBox="1"/>
          <p:nvPr/>
        </p:nvSpPr>
        <p:spPr>
          <a:xfrm>
            <a:off x="39700200" y="27813000"/>
            <a:ext cx="11049000" cy="1384995"/>
          </a:xfrm>
          <a:prstGeom prst="rect">
            <a:avLst/>
          </a:prstGeom>
          <a:noFill/>
        </p:spPr>
        <p:txBody>
          <a:bodyPr wrap="square" rtlCol="0">
            <a:spAutoFit/>
          </a:bodyPr>
          <a:lstStyle/>
          <a:p>
            <a:pPr defTabSz="4807092"/>
            <a:r>
              <a:rPr lang="en-US" sz="2800" dirty="0" smtClean="0">
                <a:solidFill>
                  <a:prstClr val="black"/>
                </a:solidFill>
              </a:rPr>
              <a:t>After accounting for ~2.7 mm of sea level rise per year (NOAA, 2013) Hurricane Sandy’s storm surge is just as large or slightly smaller than the surges produced by storms in 1788, 1821, and 1893.</a:t>
            </a:r>
            <a:endParaRPr lang="en-US" sz="2800" dirty="0">
              <a:solidFill>
                <a:prstClr val="black"/>
              </a:solidFill>
            </a:endParaRPr>
          </a:p>
        </p:txBody>
      </p:sp>
      <p:grpSp>
        <p:nvGrpSpPr>
          <p:cNvPr id="4016" name="Group 4015"/>
          <p:cNvGrpSpPr/>
          <p:nvPr/>
        </p:nvGrpSpPr>
        <p:grpSpPr>
          <a:xfrm>
            <a:off x="39897363" y="23061168"/>
            <a:ext cx="10943621" cy="4751832"/>
            <a:chOff x="39897363" y="23053204"/>
            <a:chExt cx="10943621" cy="6131396"/>
          </a:xfrm>
        </p:grpSpPr>
        <p:sp>
          <p:nvSpPr>
            <p:cNvPr id="3819" name="Rectangle 292"/>
            <p:cNvSpPr>
              <a:spLocks noChangeArrowheads="1"/>
            </p:cNvSpPr>
            <p:nvPr/>
          </p:nvSpPr>
          <p:spPr bwMode="auto">
            <a:xfrm>
              <a:off x="42494326" y="23191141"/>
              <a:ext cx="229655" cy="5209921"/>
            </a:xfrm>
            <a:prstGeom prst="rect">
              <a:avLst/>
            </a:prstGeom>
            <a:solidFill>
              <a:schemeClr val="bg1">
                <a:lumMod val="75000"/>
              </a:schemeClr>
            </a:solidFill>
            <a:ln w="12700" cmpd="sng">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grpSp>
          <p:nvGrpSpPr>
            <p:cNvPr id="4007" name="Group 4006"/>
            <p:cNvGrpSpPr/>
            <p:nvPr/>
          </p:nvGrpSpPr>
          <p:grpSpPr>
            <a:xfrm>
              <a:off x="41751479" y="28767819"/>
              <a:ext cx="8392077" cy="416781"/>
              <a:chOff x="42086774" y="28691173"/>
              <a:chExt cx="5780745" cy="416781"/>
            </a:xfrm>
          </p:grpSpPr>
          <p:sp>
            <p:nvSpPr>
              <p:cNvPr id="3821" name="Rectangle 196"/>
              <p:cNvSpPr>
                <a:spLocks noChangeArrowheads="1"/>
              </p:cNvSpPr>
              <p:nvPr/>
            </p:nvSpPr>
            <p:spPr bwMode="auto">
              <a:xfrm rot="2700000">
                <a:off x="42055010" y="28722937"/>
                <a:ext cx="416781" cy="35325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effectLst/>
                    <a:cs typeface="Arial" pitchFamily="34" charset="0"/>
                  </a:rPr>
                  <a:t>1800</a:t>
                </a:r>
              </a:p>
            </p:txBody>
          </p:sp>
          <p:sp>
            <p:nvSpPr>
              <p:cNvPr id="3823" name="Rectangle 199"/>
              <p:cNvSpPr>
                <a:spLocks noChangeArrowheads="1"/>
              </p:cNvSpPr>
              <p:nvPr/>
            </p:nvSpPr>
            <p:spPr bwMode="auto">
              <a:xfrm rot="2700000">
                <a:off x="42590244" y="28722937"/>
                <a:ext cx="416781" cy="35325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effectLst/>
                    <a:cs typeface="Arial" pitchFamily="34" charset="0"/>
                  </a:rPr>
                  <a:t>1820</a:t>
                </a:r>
              </a:p>
            </p:txBody>
          </p:sp>
          <p:sp>
            <p:nvSpPr>
              <p:cNvPr id="3825" name="Rectangle 202"/>
              <p:cNvSpPr>
                <a:spLocks noChangeArrowheads="1"/>
              </p:cNvSpPr>
              <p:nvPr/>
            </p:nvSpPr>
            <p:spPr bwMode="auto">
              <a:xfrm rot="2700000">
                <a:off x="43139141" y="28722937"/>
                <a:ext cx="416781" cy="35325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effectLst/>
                    <a:cs typeface="Arial" pitchFamily="34" charset="0"/>
                  </a:rPr>
                  <a:t>1840</a:t>
                </a:r>
              </a:p>
            </p:txBody>
          </p:sp>
          <p:sp>
            <p:nvSpPr>
              <p:cNvPr id="3827" name="Rectangle 205"/>
              <p:cNvSpPr>
                <a:spLocks noChangeArrowheads="1"/>
              </p:cNvSpPr>
              <p:nvPr/>
            </p:nvSpPr>
            <p:spPr bwMode="auto">
              <a:xfrm rot="2700000">
                <a:off x="43685763" y="28722937"/>
                <a:ext cx="416781" cy="35325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effectLst/>
                    <a:cs typeface="Arial" pitchFamily="34" charset="0"/>
                  </a:rPr>
                  <a:t>1860</a:t>
                </a:r>
              </a:p>
            </p:txBody>
          </p:sp>
          <p:sp>
            <p:nvSpPr>
              <p:cNvPr id="3829" name="Rectangle 209"/>
              <p:cNvSpPr>
                <a:spLocks noChangeArrowheads="1"/>
              </p:cNvSpPr>
              <p:nvPr/>
            </p:nvSpPr>
            <p:spPr bwMode="auto">
              <a:xfrm rot="2700000">
                <a:off x="44220995" y="28722937"/>
                <a:ext cx="416781" cy="35325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effectLst/>
                    <a:cs typeface="Arial" pitchFamily="34" charset="0"/>
                  </a:rPr>
                  <a:t>1880</a:t>
                </a:r>
              </a:p>
            </p:txBody>
          </p:sp>
          <p:sp>
            <p:nvSpPr>
              <p:cNvPr id="3831" name="Rectangle 212"/>
              <p:cNvSpPr>
                <a:spLocks noChangeArrowheads="1"/>
              </p:cNvSpPr>
              <p:nvPr/>
            </p:nvSpPr>
            <p:spPr bwMode="auto">
              <a:xfrm rot="2700000">
                <a:off x="44769894" y="28722937"/>
                <a:ext cx="416781" cy="35325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effectLst/>
                    <a:cs typeface="Arial" pitchFamily="34" charset="0"/>
                  </a:rPr>
                  <a:t>1900</a:t>
                </a:r>
              </a:p>
            </p:txBody>
          </p:sp>
          <p:sp>
            <p:nvSpPr>
              <p:cNvPr id="3833" name="Rectangle 215"/>
              <p:cNvSpPr>
                <a:spLocks noChangeArrowheads="1"/>
              </p:cNvSpPr>
              <p:nvPr/>
            </p:nvSpPr>
            <p:spPr bwMode="auto">
              <a:xfrm rot="2700000">
                <a:off x="45305127" y="28722937"/>
                <a:ext cx="416781" cy="35325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effectLst/>
                    <a:cs typeface="Arial" pitchFamily="34" charset="0"/>
                  </a:rPr>
                  <a:t>1920</a:t>
                </a:r>
              </a:p>
            </p:txBody>
          </p:sp>
          <p:sp>
            <p:nvSpPr>
              <p:cNvPr id="3835" name="Rectangle 218"/>
              <p:cNvSpPr>
                <a:spLocks noChangeArrowheads="1"/>
              </p:cNvSpPr>
              <p:nvPr/>
            </p:nvSpPr>
            <p:spPr bwMode="auto">
              <a:xfrm rot="2700000">
                <a:off x="45851748" y="28722937"/>
                <a:ext cx="416781" cy="35325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effectLst/>
                    <a:cs typeface="Arial" pitchFamily="34" charset="0"/>
                  </a:rPr>
                  <a:t>1940</a:t>
                </a:r>
              </a:p>
            </p:txBody>
          </p:sp>
          <p:sp>
            <p:nvSpPr>
              <p:cNvPr id="3837" name="Rectangle 221"/>
              <p:cNvSpPr>
                <a:spLocks noChangeArrowheads="1"/>
              </p:cNvSpPr>
              <p:nvPr/>
            </p:nvSpPr>
            <p:spPr bwMode="auto">
              <a:xfrm rot="2700000">
                <a:off x="46398369" y="28722937"/>
                <a:ext cx="416781" cy="35325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effectLst/>
                    <a:cs typeface="Arial" pitchFamily="34" charset="0"/>
                  </a:rPr>
                  <a:t>1960</a:t>
                </a:r>
              </a:p>
            </p:txBody>
          </p:sp>
          <p:sp>
            <p:nvSpPr>
              <p:cNvPr id="3839" name="Rectangle 224"/>
              <p:cNvSpPr>
                <a:spLocks noChangeArrowheads="1"/>
              </p:cNvSpPr>
              <p:nvPr/>
            </p:nvSpPr>
            <p:spPr bwMode="auto">
              <a:xfrm rot="2700000">
                <a:off x="46935880" y="28722937"/>
                <a:ext cx="416781" cy="35325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effectLst/>
                    <a:cs typeface="Arial" pitchFamily="34" charset="0"/>
                  </a:rPr>
                  <a:t>1980</a:t>
                </a:r>
              </a:p>
            </p:txBody>
          </p:sp>
          <p:sp>
            <p:nvSpPr>
              <p:cNvPr id="3841" name="Rectangle 227"/>
              <p:cNvSpPr>
                <a:spLocks noChangeArrowheads="1"/>
              </p:cNvSpPr>
              <p:nvPr/>
            </p:nvSpPr>
            <p:spPr bwMode="auto">
              <a:xfrm rot="2700000">
                <a:off x="47482501" y="28722937"/>
                <a:ext cx="416781" cy="35325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effectLst/>
                    <a:cs typeface="Arial" pitchFamily="34" charset="0"/>
                  </a:rPr>
                  <a:t>2000</a:t>
                </a:r>
              </a:p>
            </p:txBody>
          </p:sp>
        </p:grpSp>
        <p:sp>
          <p:nvSpPr>
            <p:cNvPr id="3842" name="Rectangle 259"/>
            <p:cNvSpPr>
              <a:spLocks noChangeArrowheads="1"/>
            </p:cNvSpPr>
            <p:nvPr/>
          </p:nvSpPr>
          <p:spPr bwMode="auto">
            <a:xfrm>
              <a:off x="41200683" y="24338904"/>
              <a:ext cx="209424" cy="4151312"/>
            </a:xfrm>
            <a:prstGeom prst="rect">
              <a:avLst/>
            </a:prstGeom>
            <a:solidFill>
              <a:srgbClr val="7030A0"/>
            </a:solidFill>
            <a:ln w="12700" cmpd="sng">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843" name="Rectangle 292"/>
            <p:cNvSpPr>
              <a:spLocks noChangeArrowheads="1"/>
            </p:cNvSpPr>
            <p:nvPr/>
          </p:nvSpPr>
          <p:spPr bwMode="auto">
            <a:xfrm>
              <a:off x="42503420" y="24108716"/>
              <a:ext cx="210656" cy="4286249"/>
            </a:xfrm>
            <a:prstGeom prst="rect">
              <a:avLst/>
            </a:prstGeom>
            <a:solidFill>
              <a:srgbClr val="7030A0"/>
            </a:solidFill>
            <a:ln w="12700" cmpd="sng">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844" name="Rectangle 364"/>
            <p:cNvSpPr>
              <a:spLocks noChangeArrowheads="1"/>
            </p:cNvSpPr>
            <p:nvPr/>
          </p:nvSpPr>
          <p:spPr bwMode="auto">
            <a:xfrm>
              <a:off x="45333736" y="24338904"/>
              <a:ext cx="189584" cy="3859212"/>
            </a:xfrm>
            <a:prstGeom prst="rect">
              <a:avLst/>
            </a:prstGeom>
            <a:solidFill>
              <a:srgbClr val="7030A0"/>
            </a:solidFill>
            <a:ln w="12700" cmpd="sng">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grpSp>
          <p:nvGrpSpPr>
            <p:cNvPr id="3845" name="Group 3844"/>
            <p:cNvGrpSpPr/>
            <p:nvPr/>
          </p:nvGrpSpPr>
          <p:grpSpPr>
            <a:xfrm>
              <a:off x="46505332" y="25180279"/>
              <a:ext cx="3627167" cy="2617788"/>
              <a:chOff x="5100637" y="2493963"/>
              <a:chExt cx="1741488" cy="2617788"/>
            </a:xfrm>
          </p:grpSpPr>
          <p:sp>
            <p:nvSpPr>
              <p:cNvPr id="3893" name="Rectangle 391"/>
              <p:cNvSpPr>
                <a:spLocks noChangeArrowheads="1"/>
              </p:cNvSpPr>
              <p:nvPr/>
            </p:nvSpPr>
            <p:spPr bwMode="auto">
              <a:xfrm>
                <a:off x="5100637" y="3587751"/>
                <a:ext cx="14288" cy="1524000"/>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894" name="Rectangle 392"/>
              <p:cNvSpPr>
                <a:spLocks noChangeArrowheads="1"/>
              </p:cNvSpPr>
              <p:nvPr/>
            </p:nvSpPr>
            <p:spPr bwMode="auto">
              <a:xfrm>
                <a:off x="5122862" y="3687763"/>
                <a:ext cx="14288" cy="1423988"/>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895" name="Rectangle 393"/>
              <p:cNvSpPr>
                <a:spLocks noChangeArrowheads="1"/>
              </p:cNvSpPr>
              <p:nvPr/>
            </p:nvSpPr>
            <p:spPr bwMode="auto">
              <a:xfrm>
                <a:off x="5143499" y="3622676"/>
                <a:ext cx="14288" cy="1489075"/>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896" name="Rectangle 394"/>
              <p:cNvSpPr>
                <a:spLocks noChangeArrowheads="1"/>
              </p:cNvSpPr>
              <p:nvPr/>
            </p:nvSpPr>
            <p:spPr bwMode="auto">
              <a:xfrm>
                <a:off x="5157787" y="3622676"/>
                <a:ext cx="14288" cy="1489075"/>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897" name="Rectangle 395"/>
              <p:cNvSpPr>
                <a:spLocks noChangeArrowheads="1"/>
              </p:cNvSpPr>
              <p:nvPr/>
            </p:nvSpPr>
            <p:spPr bwMode="auto">
              <a:xfrm>
                <a:off x="5180012" y="3514726"/>
                <a:ext cx="14288" cy="1597025"/>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898" name="Rectangle 396"/>
              <p:cNvSpPr>
                <a:spLocks noChangeArrowheads="1"/>
              </p:cNvSpPr>
              <p:nvPr/>
            </p:nvSpPr>
            <p:spPr bwMode="auto">
              <a:xfrm>
                <a:off x="5200649" y="3832226"/>
                <a:ext cx="15875" cy="1279525"/>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899" name="Rectangle 397"/>
              <p:cNvSpPr>
                <a:spLocks noChangeArrowheads="1"/>
              </p:cNvSpPr>
              <p:nvPr/>
            </p:nvSpPr>
            <p:spPr bwMode="auto">
              <a:xfrm>
                <a:off x="5216524" y="3832226"/>
                <a:ext cx="14288" cy="1279525"/>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900" name="Rectangle 398"/>
              <p:cNvSpPr>
                <a:spLocks noChangeArrowheads="1"/>
              </p:cNvSpPr>
              <p:nvPr/>
            </p:nvSpPr>
            <p:spPr bwMode="auto">
              <a:xfrm>
                <a:off x="5237162" y="3306763"/>
                <a:ext cx="14288" cy="1804988"/>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901" name="Rectangle 399"/>
              <p:cNvSpPr>
                <a:spLocks noChangeArrowheads="1"/>
              </p:cNvSpPr>
              <p:nvPr/>
            </p:nvSpPr>
            <p:spPr bwMode="auto">
              <a:xfrm>
                <a:off x="5251449" y="3724276"/>
                <a:ext cx="22225" cy="1387475"/>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902" name="Rectangle 400"/>
              <p:cNvSpPr>
                <a:spLocks noChangeArrowheads="1"/>
              </p:cNvSpPr>
              <p:nvPr/>
            </p:nvSpPr>
            <p:spPr bwMode="auto">
              <a:xfrm>
                <a:off x="5273674" y="3587751"/>
                <a:ext cx="14288" cy="1524000"/>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903" name="Rectangle 401"/>
              <p:cNvSpPr>
                <a:spLocks noChangeArrowheads="1"/>
              </p:cNvSpPr>
              <p:nvPr/>
            </p:nvSpPr>
            <p:spPr bwMode="auto">
              <a:xfrm>
                <a:off x="5294312" y="3867151"/>
                <a:ext cx="14288" cy="1244600"/>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904" name="Rectangle 402"/>
              <p:cNvSpPr>
                <a:spLocks noChangeArrowheads="1"/>
              </p:cNvSpPr>
              <p:nvPr/>
            </p:nvSpPr>
            <p:spPr bwMode="auto">
              <a:xfrm>
                <a:off x="5308599" y="3443288"/>
                <a:ext cx="15875" cy="1668463"/>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905" name="Rectangle 403"/>
              <p:cNvSpPr>
                <a:spLocks noChangeArrowheads="1"/>
              </p:cNvSpPr>
              <p:nvPr/>
            </p:nvSpPr>
            <p:spPr bwMode="auto">
              <a:xfrm>
                <a:off x="5330824" y="3306763"/>
                <a:ext cx="14288" cy="1804988"/>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906" name="Rectangle 404"/>
              <p:cNvSpPr>
                <a:spLocks noChangeArrowheads="1"/>
              </p:cNvSpPr>
              <p:nvPr/>
            </p:nvSpPr>
            <p:spPr bwMode="auto">
              <a:xfrm>
                <a:off x="5353049" y="3479801"/>
                <a:ext cx="14288" cy="1631950"/>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907" name="Rectangle 405"/>
              <p:cNvSpPr>
                <a:spLocks noChangeArrowheads="1"/>
              </p:cNvSpPr>
              <p:nvPr/>
            </p:nvSpPr>
            <p:spPr bwMode="auto">
              <a:xfrm>
                <a:off x="5367337" y="3867151"/>
                <a:ext cx="14288" cy="1244600"/>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908" name="Rectangle 406"/>
              <p:cNvSpPr>
                <a:spLocks noChangeArrowheads="1"/>
              </p:cNvSpPr>
              <p:nvPr/>
            </p:nvSpPr>
            <p:spPr bwMode="auto">
              <a:xfrm>
                <a:off x="5387974" y="3406776"/>
                <a:ext cx="14288" cy="1704975"/>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909" name="Rectangle 408"/>
              <p:cNvSpPr>
                <a:spLocks noChangeArrowheads="1"/>
              </p:cNvSpPr>
              <p:nvPr/>
            </p:nvSpPr>
            <p:spPr bwMode="auto">
              <a:xfrm>
                <a:off x="5402262" y="3622675"/>
                <a:ext cx="22225" cy="1489075"/>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910" name="Rectangle 409"/>
              <p:cNvSpPr>
                <a:spLocks noChangeArrowheads="1"/>
              </p:cNvSpPr>
              <p:nvPr/>
            </p:nvSpPr>
            <p:spPr bwMode="auto">
              <a:xfrm>
                <a:off x="5424487" y="3551238"/>
                <a:ext cx="14288" cy="1560513"/>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911" name="Rectangle 410"/>
              <p:cNvSpPr>
                <a:spLocks noChangeArrowheads="1"/>
              </p:cNvSpPr>
              <p:nvPr/>
            </p:nvSpPr>
            <p:spPr bwMode="auto">
              <a:xfrm>
                <a:off x="5446712" y="3127375"/>
                <a:ext cx="14288" cy="1984375"/>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912" name="Rectangle 411"/>
              <p:cNvSpPr>
                <a:spLocks noChangeArrowheads="1"/>
              </p:cNvSpPr>
              <p:nvPr/>
            </p:nvSpPr>
            <p:spPr bwMode="auto">
              <a:xfrm>
                <a:off x="5460999" y="3622675"/>
                <a:ext cx="14288" cy="1489075"/>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913" name="Rectangle 412"/>
              <p:cNvSpPr>
                <a:spLocks noChangeArrowheads="1"/>
              </p:cNvSpPr>
              <p:nvPr/>
            </p:nvSpPr>
            <p:spPr bwMode="auto">
              <a:xfrm>
                <a:off x="5481637" y="3659188"/>
                <a:ext cx="14288" cy="1452563"/>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914" name="Rectangle 413"/>
              <p:cNvSpPr>
                <a:spLocks noChangeArrowheads="1"/>
              </p:cNvSpPr>
              <p:nvPr/>
            </p:nvSpPr>
            <p:spPr bwMode="auto">
              <a:xfrm>
                <a:off x="5503862" y="3867150"/>
                <a:ext cx="14288" cy="1244600"/>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915" name="Rectangle 414"/>
              <p:cNvSpPr>
                <a:spLocks noChangeArrowheads="1"/>
              </p:cNvSpPr>
              <p:nvPr/>
            </p:nvSpPr>
            <p:spPr bwMode="auto">
              <a:xfrm>
                <a:off x="5518149" y="3587750"/>
                <a:ext cx="14288" cy="1524000"/>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916" name="Rectangle 415"/>
              <p:cNvSpPr>
                <a:spLocks noChangeArrowheads="1"/>
              </p:cNvSpPr>
              <p:nvPr/>
            </p:nvSpPr>
            <p:spPr bwMode="auto">
              <a:xfrm>
                <a:off x="5538787" y="3443288"/>
                <a:ext cx="15875" cy="1668463"/>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917" name="Rectangle 416"/>
              <p:cNvSpPr>
                <a:spLocks noChangeArrowheads="1"/>
              </p:cNvSpPr>
              <p:nvPr/>
            </p:nvSpPr>
            <p:spPr bwMode="auto">
              <a:xfrm>
                <a:off x="5561012" y="3127375"/>
                <a:ext cx="14288" cy="1984375"/>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918" name="Rectangle 417"/>
              <p:cNvSpPr>
                <a:spLocks noChangeArrowheads="1"/>
              </p:cNvSpPr>
              <p:nvPr/>
            </p:nvSpPr>
            <p:spPr bwMode="auto">
              <a:xfrm>
                <a:off x="5575299" y="3551238"/>
                <a:ext cx="14288" cy="1560513"/>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919" name="Rectangle 418"/>
              <p:cNvSpPr>
                <a:spLocks noChangeArrowheads="1"/>
              </p:cNvSpPr>
              <p:nvPr/>
            </p:nvSpPr>
            <p:spPr bwMode="auto">
              <a:xfrm>
                <a:off x="5597524" y="3622675"/>
                <a:ext cx="14288" cy="1489075"/>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920" name="Rectangle 419"/>
              <p:cNvSpPr>
                <a:spLocks noChangeArrowheads="1"/>
              </p:cNvSpPr>
              <p:nvPr/>
            </p:nvSpPr>
            <p:spPr bwMode="auto">
              <a:xfrm>
                <a:off x="5611812" y="3551238"/>
                <a:ext cx="20638" cy="1560513"/>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921" name="Rectangle 420"/>
              <p:cNvSpPr>
                <a:spLocks noChangeArrowheads="1"/>
              </p:cNvSpPr>
              <p:nvPr/>
            </p:nvSpPr>
            <p:spPr bwMode="auto">
              <a:xfrm>
                <a:off x="5632449" y="3659188"/>
                <a:ext cx="14288" cy="1452563"/>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922" name="Rectangle 421"/>
              <p:cNvSpPr>
                <a:spLocks noChangeArrowheads="1"/>
              </p:cNvSpPr>
              <p:nvPr/>
            </p:nvSpPr>
            <p:spPr bwMode="auto">
              <a:xfrm>
                <a:off x="5654674" y="3659188"/>
                <a:ext cx="14288" cy="1452563"/>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923" name="Rectangle 422"/>
              <p:cNvSpPr>
                <a:spLocks noChangeArrowheads="1"/>
              </p:cNvSpPr>
              <p:nvPr/>
            </p:nvSpPr>
            <p:spPr bwMode="auto">
              <a:xfrm>
                <a:off x="5668962" y="2809875"/>
                <a:ext cx="14288" cy="2301875"/>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924" name="Rectangle 423"/>
              <p:cNvSpPr>
                <a:spLocks noChangeArrowheads="1"/>
              </p:cNvSpPr>
              <p:nvPr/>
            </p:nvSpPr>
            <p:spPr bwMode="auto">
              <a:xfrm>
                <a:off x="5691187" y="3551238"/>
                <a:ext cx="14288" cy="1560513"/>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925" name="Rectangle 424"/>
              <p:cNvSpPr>
                <a:spLocks noChangeArrowheads="1"/>
              </p:cNvSpPr>
              <p:nvPr/>
            </p:nvSpPr>
            <p:spPr bwMode="auto">
              <a:xfrm>
                <a:off x="5711824" y="3659188"/>
                <a:ext cx="14288" cy="1452563"/>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926" name="Rectangle 425"/>
              <p:cNvSpPr>
                <a:spLocks noChangeArrowheads="1"/>
              </p:cNvSpPr>
              <p:nvPr/>
            </p:nvSpPr>
            <p:spPr bwMode="auto">
              <a:xfrm>
                <a:off x="5726112" y="2673350"/>
                <a:ext cx="14288" cy="2438400"/>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927" name="Rectangle 426"/>
              <p:cNvSpPr>
                <a:spLocks noChangeArrowheads="1"/>
              </p:cNvSpPr>
              <p:nvPr/>
            </p:nvSpPr>
            <p:spPr bwMode="auto">
              <a:xfrm>
                <a:off x="5748337" y="3371850"/>
                <a:ext cx="14288" cy="1739900"/>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928" name="Rectangle 427"/>
              <p:cNvSpPr>
                <a:spLocks noChangeArrowheads="1"/>
              </p:cNvSpPr>
              <p:nvPr/>
            </p:nvSpPr>
            <p:spPr bwMode="auto">
              <a:xfrm>
                <a:off x="5762624" y="3235325"/>
                <a:ext cx="22225" cy="1876425"/>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929" name="Rectangle 428"/>
              <p:cNvSpPr>
                <a:spLocks noChangeArrowheads="1"/>
              </p:cNvSpPr>
              <p:nvPr/>
            </p:nvSpPr>
            <p:spPr bwMode="auto">
              <a:xfrm>
                <a:off x="5784849" y="3622675"/>
                <a:ext cx="14288" cy="1489075"/>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930" name="Rectangle 429"/>
              <p:cNvSpPr>
                <a:spLocks noChangeArrowheads="1"/>
              </p:cNvSpPr>
              <p:nvPr/>
            </p:nvSpPr>
            <p:spPr bwMode="auto">
              <a:xfrm>
                <a:off x="5805487" y="3622675"/>
                <a:ext cx="14288" cy="1489075"/>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931" name="Rectangle 430"/>
              <p:cNvSpPr>
                <a:spLocks noChangeArrowheads="1"/>
              </p:cNvSpPr>
              <p:nvPr/>
            </p:nvSpPr>
            <p:spPr bwMode="auto">
              <a:xfrm>
                <a:off x="5819774" y="3724275"/>
                <a:ext cx="14288" cy="1387475"/>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932" name="Rectangle 431"/>
              <p:cNvSpPr>
                <a:spLocks noChangeArrowheads="1"/>
              </p:cNvSpPr>
              <p:nvPr/>
            </p:nvSpPr>
            <p:spPr bwMode="auto">
              <a:xfrm>
                <a:off x="5841999" y="3371850"/>
                <a:ext cx="14288" cy="1739900"/>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933" name="Rectangle 432"/>
              <p:cNvSpPr>
                <a:spLocks noChangeArrowheads="1"/>
              </p:cNvSpPr>
              <p:nvPr/>
            </p:nvSpPr>
            <p:spPr bwMode="auto">
              <a:xfrm>
                <a:off x="5862637" y="2493963"/>
                <a:ext cx="14288" cy="2617788"/>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934" name="Rectangle 433"/>
              <p:cNvSpPr>
                <a:spLocks noChangeArrowheads="1"/>
              </p:cNvSpPr>
              <p:nvPr/>
            </p:nvSpPr>
            <p:spPr bwMode="auto">
              <a:xfrm>
                <a:off x="5876924" y="3090863"/>
                <a:ext cx="14288" cy="2020888"/>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935" name="Rectangle 434"/>
              <p:cNvSpPr>
                <a:spLocks noChangeArrowheads="1"/>
              </p:cNvSpPr>
              <p:nvPr/>
            </p:nvSpPr>
            <p:spPr bwMode="auto">
              <a:xfrm>
                <a:off x="5899149" y="2882900"/>
                <a:ext cx="14288" cy="2228850"/>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936" name="Rectangle 435"/>
              <p:cNvSpPr>
                <a:spLocks noChangeArrowheads="1"/>
              </p:cNvSpPr>
              <p:nvPr/>
            </p:nvSpPr>
            <p:spPr bwMode="auto">
              <a:xfrm>
                <a:off x="5921374" y="3622675"/>
                <a:ext cx="14288" cy="1489075"/>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937" name="Rectangle 436"/>
              <p:cNvSpPr>
                <a:spLocks noChangeArrowheads="1"/>
              </p:cNvSpPr>
              <p:nvPr/>
            </p:nvSpPr>
            <p:spPr bwMode="auto">
              <a:xfrm>
                <a:off x="5935662" y="3724275"/>
                <a:ext cx="14288" cy="1387475"/>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938" name="Rectangle 437"/>
              <p:cNvSpPr>
                <a:spLocks noChangeArrowheads="1"/>
              </p:cNvSpPr>
              <p:nvPr/>
            </p:nvSpPr>
            <p:spPr bwMode="auto">
              <a:xfrm>
                <a:off x="5956299" y="3622675"/>
                <a:ext cx="14288" cy="1489075"/>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939" name="Rectangle 438"/>
              <p:cNvSpPr>
                <a:spLocks noChangeArrowheads="1"/>
              </p:cNvSpPr>
              <p:nvPr/>
            </p:nvSpPr>
            <p:spPr bwMode="auto">
              <a:xfrm>
                <a:off x="5970587" y="3162300"/>
                <a:ext cx="22225" cy="1949450"/>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940" name="Rectangle 439"/>
              <p:cNvSpPr>
                <a:spLocks noChangeArrowheads="1"/>
              </p:cNvSpPr>
              <p:nvPr/>
            </p:nvSpPr>
            <p:spPr bwMode="auto">
              <a:xfrm>
                <a:off x="5992812" y="3551238"/>
                <a:ext cx="14288" cy="1560513"/>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941" name="Rectangle 440"/>
              <p:cNvSpPr>
                <a:spLocks noChangeArrowheads="1"/>
              </p:cNvSpPr>
              <p:nvPr/>
            </p:nvSpPr>
            <p:spPr bwMode="auto">
              <a:xfrm>
                <a:off x="6015037" y="3082925"/>
                <a:ext cx="14288" cy="2028825"/>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942" name="Rectangle 441"/>
              <p:cNvSpPr>
                <a:spLocks noChangeArrowheads="1"/>
              </p:cNvSpPr>
              <p:nvPr/>
            </p:nvSpPr>
            <p:spPr bwMode="auto">
              <a:xfrm>
                <a:off x="6029324" y="3386138"/>
                <a:ext cx="14288" cy="1725613"/>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943" name="Rectangle 442"/>
              <p:cNvSpPr>
                <a:spLocks noChangeArrowheads="1"/>
              </p:cNvSpPr>
              <p:nvPr/>
            </p:nvSpPr>
            <p:spPr bwMode="auto">
              <a:xfrm>
                <a:off x="6049962" y="3500438"/>
                <a:ext cx="14288" cy="1611313"/>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944" name="Rectangle 443"/>
              <p:cNvSpPr>
                <a:spLocks noChangeArrowheads="1"/>
              </p:cNvSpPr>
              <p:nvPr/>
            </p:nvSpPr>
            <p:spPr bwMode="auto">
              <a:xfrm>
                <a:off x="6072187" y="3573463"/>
                <a:ext cx="14288" cy="1538288"/>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945" name="Rectangle 444"/>
              <p:cNvSpPr>
                <a:spLocks noChangeArrowheads="1"/>
              </p:cNvSpPr>
              <p:nvPr/>
            </p:nvSpPr>
            <p:spPr bwMode="auto">
              <a:xfrm>
                <a:off x="6086474" y="3306763"/>
                <a:ext cx="14288" cy="1804988"/>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946" name="Rectangle 445"/>
              <p:cNvSpPr>
                <a:spLocks noChangeArrowheads="1"/>
              </p:cNvSpPr>
              <p:nvPr/>
            </p:nvSpPr>
            <p:spPr bwMode="auto">
              <a:xfrm>
                <a:off x="6107112" y="3529013"/>
                <a:ext cx="14288" cy="1582738"/>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947" name="Rectangle 446"/>
              <p:cNvSpPr>
                <a:spLocks noChangeArrowheads="1"/>
              </p:cNvSpPr>
              <p:nvPr/>
            </p:nvSpPr>
            <p:spPr bwMode="auto">
              <a:xfrm>
                <a:off x="6121399" y="3343275"/>
                <a:ext cx="22225" cy="1768475"/>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948" name="Rectangle 447"/>
              <p:cNvSpPr>
                <a:spLocks noChangeArrowheads="1"/>
              </p:cNvSpPr>
              <p:nvPr/>
            </p:nvSpPr>
            <p:spPr bwMode="auto">
              <a:xfrm>
                <a:off x="6143624" y="3665538"/>
                <a:ext cx="14288" cy="1446213"/>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949" name="Rectangle 448"/>
              <p:cNvSpPr>
                <a:spLocks noChangeArrowheads="1"/>
              </p:cNvSpPr>
              <p:nvPr/>
            </p:nvSpPr>
            <p:spPr bwMode="auto">
              <a:xfrm>
                <a:off x="6165849" y="3551238"/>
                <a:ext cx="14288" cy="1560513"/>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950" name="Rectangle 449"/>
              <p:cNvSpPr>
                <a:spLocks noChangeArrowheads="1"/>
              </p:cNvSpPr>
              <p:nvPr/>
            </p:nvSpPr>
            <p:spPr bwMode="auto">
              <a:xfrm>
                <a:off x="6180137" y="3298825"/>
                <a:ext cx="14288" cy="1812925"/>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951" name="Rectangle 450"/>
              <p:cNvSpPr>
                <a:spLocks noChangeArrowheads="1"/>
              </p:cNvSpPr>
              <p:nvPr/>
            </p:nvSpPr>
            <p:spPr bwMode="auto">
              <a:xfrm>
                <a:off x="6200774" y="3400425"/>
                <a:ext cx="14288" cy="1711325"/>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952" name="Rectangle 451"/>
              <p:cNvSpPr>
                <a:spLocks noChangeArrowheads="1"/>
              </p:cNvSpPr>
              <p:nvPr/>
            </p:nvSpPr>
            <p:spPr bwMode="auto">
              <a:xfrm>
                <a:off x="6222999" y="3421063"/>
                <a:ext cx="14288" cy="1690688"/>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953" name="Rectangle 452"/>
              <p:cNvSpPr>
                <a:spLocks noChangeArrowheads="1"/>
              </p:cNvSpPr>
              <p:nvPr/>
            </p:nvSpPr>
            <p:spPr bwMode="auto">
              <a:xfrm>
                <a:off x="6237287" y="3221038"/>
                <a:ext cx="14288" cy="1890713"/>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954" name="Rectangle 453"/>
              <p:cNvSpPr>
                <a:spLocks noChangeArrowheads="1"/>
              </p:cNvSpPr>
              <p:nvPr/>
            </p:nvSpPr>
            <p:spPr bwMode="auto">
              <a:xfrm>
                <a:off x="6259512" y="3587750"/>
                <a:ext cx="14288" cy="1524000"/>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955" name="Rectangle 454"/>
              <p:cNvSpPr>
                <a:spLocks noChangeArrowheads="1"/>
              </p:cNvSpPr>
              <p:nvPr/>
            </p:nvSpPr>
            <p:spPr bwMode="auto">
              <a:xfrm>
                <a:off x="6280149" y="3665538"/>
                <a:ext cx="14288" cy="1446213"/>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956" name="Rectangle 455"/>
              <p:cNvSpPr>
                <a:spLocks noChangeArrowheads="1"/>
              </p:cNvSpPr>
              <p:nvPr/>
            </p:nvSpPr>
            <p:spPr bwMode="auto">
              <a:xfrm>
                <a:off x="6294437" y="3486150"/>
                <a:ext cx="14288" cy="1625600"/>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957" name="Rectangle 456"/>
              <p:cNvSpPr>
                <a:spLocks noChangeArrowheads="1"/>
              </p:cNvSpPr>
              <p:nvPr/>
            </p:nvSpPr>
            <p:spPr bwMode="auto">
              <a:xfrm>
                <a:off x="6316662" y="3019425"/>
                <a:ext cx="14288" cy="2092325"/>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958" name="Rectangle 457"/>
              <p:cNvSpPr>
                <a:spLocks noChangeArrowheads="1"/>
              </p:cNvSpPr>
              <p:nvPr/>
            </p:nvSpPr>
            <p:spPr bwMode="auto">
              <a:xfrm>
                <a:off x="6330949" y="3119438"/>
                <a:ext cx="20638" cy="1992313"/>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959" name="Rectangle 458"/>
              <p:cNvSpPr>
                <a:spLocks noChangeArrowheads="1"/>
              </p:cNvSpPr>
              <p:nvPr/>
            </p:nvSpPr>
            <p:spPr bwMode="auto">
              <a:xfrm>
                <a:off x="6351587" y="3435350"/>
                <a:ext cx="15875" cy="1676400"/>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960" name="Rectangle 459"/>
              <p:cNvSpPr>
                <a:spLocks noChangeArrowheads="1"/>
              </p:cNvSpPr>
              <p:nvPr/>
            </p:nvSpPr>
            <p:spPr bwMode="auto">
              <a:xfrm>
                <a:off x="6373812" y="3068638"/>
                <a:ext cx="14288" cy="2043113"/>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961" name="Rectangle 460"/>
              <p:cNvSpPr>
                <a:spLocks noChangeArrowheads="1"/>
              </p:cNvSpPr>
              <p:nvPr/>
            </p:nvSpPr>
            <p:spPr bwMode="auto">
              <a:xfrm>
                <a:off x="6388099" y="3543300"/>
                <a:ext cx="14288" cy="1568450"/>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962" name="Rectangle 461"/>
              <p:cNvSpPr>
                <a:spLocks noChangeArrowheads="1"/>
              </p:cNvSpPr>
              <p:nvPr/>
            </p:nvSpPr>
            <p:spPr bwMode="auto">
              <a:xfrm>
                <a:off x="6410324" y="3435350"/>
                <a:ext cx="14288" cy="1676400"/>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963" name="Rectangle 462"/>
              <p:cNvSpPr>
                <a:spLocks noChangeArrowheads="1"/>
              </p:cNvSpPr>
              <p:nvPr/>
            </p:nvSpPr>
            <p:spPr bwMode="auto">
              <a:xfrm>
                <a:off x="6430962" y="3435350"/>
                <a:ext cx="14288" cy="1676400"/>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964" name="Rectangle 463"/>
              <p:cNvSpPr>
                <a:spLocks noChangeArrowheads="1"/>
              </p:cNvSpPr>
              <p:nvPr/>
            </p:nvSpPr>
            <p:spPr bwMode="auto">
              <a:xfrm>
                <a:off x="6445249" y="2946400"/>
                <a:ext cx="14288" cy="2165350"/>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965" name="Rectangle 464"/>
              <p:cNvSpPr>
                <a:spLocks noChangeArrowheads="1"/>
              </p:cNvSpPr>
              <p:nvPr/>
            </p:nvSpPr>
            <p:spPr bwMode="auto">
              <a:xfrm>
                <a:off x="6467474" y="2601913"/>
                <a:ext cx="14288" cy="2509838"/>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966" name="Rectangle 465"/>
              <p:cNvSpPr>
                <a:spLocks noChangeArrowheads="1"/>
              </p:cNvSpPr>
              <p:nvPr/>
            </p:nvSpPr>
            <p:spPr bwMode="auto">
              <a:xfrm>
                <a:off x="6481762" y="3076575"/>
                <a:ext cx="22225" cy="2035175"/>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967" name="Rectangle 466"/>
              <p:cNvSpPr>
                <a:spLocks noChangeArrowheads="1"/>
              </p:cNvSpPr>
              <p:nvPr/>
            </p:nvSpPr>
            <p:spPr bwMode="auto">
              <a:xfrm>
                <a:off x="6503987" y="3400425"/>
                <a:ext cx="14288" cy="1711325"/>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968" name="Rectangle 467"/>
              <p:cNvSpPr>
                <a:spLocks noChangeArrowheads="1"/>
              </p:cNvSpPr>
              <p:nvPr/>
            </p:nvSpPr>
            <p:spPr bwMode="auto">
              <a:xfrm>
                <a:off x="6524624" y="3465513"/>
                <a:ext cx="14288" cy="1646238"/>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969" name="Rectangle 468"/>
              <p:cNvSpPr>
                <a:spLocks noChangeArrowheads="1"/>
              </p:cNvSpPr>
              <p:nvPr/>
            </p:nvSpPr>
            <p:spPr bwMode="auto">
              <a:xfrm>
                <a:off x="6538912" y="3105150"/>
                <a:ext cx="14288" cy="2006600"/>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970" name="Rectangle 469"/>
              <p:cNvSpPr>
                <a:spLocks noChangeArrowheads="1"/>
              </p:cNvSpPr>
              <p:nvPr/>
            </p:nvSpPr>
            <p:spPr bwMode="auto">
              <a:xfrm>
                <a:off x="6561137" y="3406775"/>
                <a:ext cx="14288" cy="1704975"/>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971" name="Rectangle 470"/>
              <p:cNvSpPr>
                <a:spLocks noChangeArrowheads="1"/>
              </p:cNvSpPr>
              <p:nvPr/>
            </p:nvSpPr>
            <p:spPr bwMode="auto">
              <a:xfrm>
                <a:off x="6583362" y="3343275"/>
                <a:ext cx="14288" cy="1768475"/>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972" name="Rectangle 471"/>
              <p:cNvSpPr>
                <a:spLocks noChangeArrowheads="1"/>
              </p:cNvSpPr>
              <p:nvPr/>
            </p:nvSpPr>
            <p:spPr bwMode="auto">
              <a:xfrm>
                <a:off x="6597649" y="3429000"/>
                <a:ext cx="14288" cy="1682750"/>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973" name="Rectangle 472"/>
              <p:cNvSpPr>
                <a:spLocks noChangeArrowheads="1"/>
              </p:cNvSpPr>
              <p:nvPr/>
            </p:nvSpPr>
            <p:spPr bwMode="auto">
              <a:xfrm>
                <a:off x="6618287" y="3551238"/>
                <a:ext cx="14288" cy="1560513"/>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974" name="Rectangle 473"/>
              <p:cNvSpPr>
                <a:spLocks noChangeArrowheads="1"/>
              </p:cNvSpPr>
              <p:nvPr/>
            </p:nvSpPr>
            <p:spPr bwMode="auto">
              <a:xfrm>
                <a:off x="6640512" y="3730625"/>
                <a:ext cx="14288" cy="1381125"/>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975" name="Rectangle 474"/>
              <p:cNvSpPr>
                <a:spLocks noChangeArrowheads="1"/>
              </p:cNvSpPr>
              <p:nvPr/>
            </p:nvSpPr>
            <p:spPr bwMode="auto">
              <a:xfrm>
                <a:off x="6654799" y="3363913"/>
                <a:ext cx="14288" cy="1747838"/>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976" name="Rectangle 475"/>
              <p:cNvSpPr>
                <a:spLocks noChangeArrowheads="1"/>
              </p:cNvSpPr>
              <p:nvPr/>
            </p:nvSpPr>
            <p:spPr bwMode="auto">
              <a:xfrm>
                <a:off x="6675437" y="3349625"/>
                <a:ext cx="14288" cy="1762125"/>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977" name="Rectangle 476"/>
              <p:cNvSpPr>
                <a:spLocks noChangeArrowheads="1"/>
              </p:cNvSpPr>
              <p:nvPr/>
            </p:nvSpPr>
            <p:spPr bwMode="auto">
              <a:xfrm>
                <a:off x="6689724" y="3508375"/>
                <a:ext cx="22225" cy="1603375"/>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978" name="Rectangle 477"/>
              <p:cNvSpPr>
                <a:spLocks noChangeArrowheads="1"/>
              </p:cNvSpPr>
              <p:nvPr/>
            </p:nvSpPr>
            <p:spPr bwMode="auto">
              <a:xfrm>
                <a:off x="6711949" y="3414713"/>
                <a:ext cx="14288" cy="1697038"/>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979" name="Rectangle 478"/>
              <p:cNvSpPr>
                <a:spLocks noChangeArrowheads="1"/>
              </p:cNvSpPr>
              <p:nvPr/>
            </p:nvSpPr>
            <p:spPr bwMode="auto">
              <a:xfrm>
                <a:off x="6734174" y="3328988"/>
                <a:ext cx="14288" cy="1782763"/>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980" name="Rectangle 479"/>
              <p:cNvSpPr>
                <a:spLocks noChangeArrowheads="1"/>
              </p:cNvSpPr>
              <p:nvPr/>
            </p:nvSpPr>
            <p:spPr bwMode="auto">
              <a:xfrm>
                <a:off x="6748462" y="3321050"/>
                <a:ext cx="14288" cy="1790700"/>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981" name="Rectangle 480"/>
              <p:cNvSpPr>
                <a:spLocks noChangeArrowheads="1"/>
              </p:cNvSpPr>
              <p:nvPr/>
            </p:nvSpPr>
            <p:spPr bwMode="auto">
              <a:xfrm>
                <a:off x="6769099" y="3343275"/>
                <a:ext cx="14288" cy="1768475"/>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982" name="Rectangle 481"/>
              <p:cNvSpPr>
                <a:spLocks noChangeArrowheads="1"/>
              </p:cNvSpPr>
              <p:nvPr/>
            </p:nvSpPr>
            <p:spPr bwMode="auto">
              <a:xfrm>
                <a:off x="6791324" y="3284538"/>
                <a:ext cx="14288" cy="1827213"/>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983" name="Rectangle 482"/>
              <p:cNvSpPr>
                <a:spLocks noChangeArrowheads="1"/>
              </p:cNvSpPr>
              <p:nvPr/>
            </p:nvSpPr>
            <p:spPr bwMode="auto">
              <a:xfrm>
                <a:off x="6805612" y="2917825"/>
                <a:ext cx="14288" cy="2193925"/>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984" name="Rectangle 483"/>
              <p:cNvSpPr>
                <a:spLocks noChangeArrowheads="1"/>
              </p:cNvSpPr>
              <p:nvPr/>
            </p:nvSpPr>
            <p:spPr bwMode="auto">
              <a:xfrm>
                <a:off x="6827837" y="2673350"/>
                <a:ext cx="14288" cy="2438400"/>
              </a:xfrm>
              <a:prstGeom prst="rect">
                <a:avLst/>
              </a:prstGeom>
              <a:solidFill>
                <a:schemeClr val="tx1">
                  <a:lumMod val="50000"/>
                </a:schemeClr>
              </a:solidFill>
              <a:ln w="12700" cmpd="sng">
                <a:no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grpSp>
        <p:sp>
          <p:nvSpPr>
            <p:cNvPr id="3846" name="Rectangle 484"/>
            <p:cNvSpPr>
              <a:spLocks noChangeArrowheads="1"/>
            </p:cNvSpPr>
            <p:nvPr/>
          </p:nvSpPr>
          <p:spPr bwMode="auto">
            <a:xfrm>
              <a:off x="50199890" y="23762641"/>
              <a:ext cx="205237" cy="4035425"/>
            </a:xfrm>
            <a:prstGeom prst="rect">
              <a:avLst/>
            </a:prstGeom>
            <a:solidFill>
              <a:srgbClr val="7030A0"/>
            </a:solidFill>
            <a:ln w="12700" cmpd="sng">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847" name="Line 485"/>
            <p:cNvSpPr>
              <a:spLocks noChangeShapeType="1"/>
            </p:cNvSpPr>
            <p:nvPr/>
          </p:nvSpPr>
          <p:spPr bwMode="auto">
            <a:xfrm>
              <a:off x="41291073" y="27798066"/>
              <a:ext cx="8871182" cy="1588"/>
            </a:xfrm>
            <a:prstGeom prst="line">
              <a:avLst/>
            </a:prstGeom>
            <a:noFill/>
            <a:ln w="12700" cmpd="sng">
              <a:solidFill>
                <a:schemeClr val="tx1">
                  <a:lumMod val="65000"/>
                </a:schemeClr>
              </a:solidFill>
              <a:prstDash val="sysDash"/>
              <a:round/>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grpSp>
          <p:nvGrpSpPr>
            <p:cNvPr id="3848" name="Group 3847"/>
            <p:cNvGrpSpPr/>
            <p:nvPr/>
          </p:nvGrpSpPr>
          <p:grpSpPr>
            <a:xfrm>
              <a:off x="44002355" y="27496441"/>
              <a:ext cx="6173126" cy="985838"/>
              <a:chOff x="3898899" y="5135562"/>
              <a:chExt cx="2963863" cy="985838"/>
            </a:xfrm>
          </p:grpSpPr>
          <p:sp>
            <p:nvSpPr>
              <p:cNvPr id="3883" name="Freeform 486"/>
              <p:cNvSpPr>
                <a:spLocks/>
              </p:cNvSpPr>
              <p:nvPr/>
            </p:nvSpPr>
            <p:spPr bwMode="auto">
              <a:xfrm>
                <a:off x="3898899" y="5538787"/>
                <a:ext cx="338138" cy="582613"/>
              </a:xfrm>
              <a:custGeom>
                <a:avLst/>
                <a:gdLst/>
                <a:ahLst/>
                <a:cxnLst>
                  <a:cxn ang="0">
                    <a:pos x="5" y="149"/>
                  </a:cxn>
                  <a:cxn ang="0">
                    <a:pos x="9" y="231"/>
                  </a:cxn>
                  <a:cxn ang="0">
                    <a:pos x="14" y="194"/>
                  </a:cxn>
                  <a:cxn ang="0">
                    <a:pos x="14" y="194"/>
                  </a:cxn>
                  <a:cxn ang="0">
                    <a:pos x="18" y="154"/>
                  </a:cxn>
                  <a:cxn ang="0">
                    <a:pos x="23" y="181"/>
                  </a:cxn>
                  <a:cxn ang="0">
                    <a:pos x="27" y="176"/>
                  </a:cxn>
                  <a:cxn ang="0">
                    <a:pos x="37" y="267"/>
                  </a:cxn>
                  <a:cxn ang="0">
                    <a:pos x="41" y="185"/>
                  </a:cxn>
                  <a:cxn ang="0">
                    <a:pos x="46" y="145"/>
                  </a:cxn>
                  <a:cxn ang="0">
                    <a:pos x="50" y="154"/>
                  </a:cxn>
                  <a:cxn ang="0">
                    <a:pos x="55" y="163"/>
                  </a:cxn>
                  <a:cxn ang="0">
                    <a:pos x="55" y="181"/>
                  </a:cxn>
                  <a:cxn ang="0">
                    <a:pos x="59" y="199"/>
                  </a:cxn>
                  <a:cxn ang="0">
                    <a:pos x="73" y="199"/>
                  </a:cxn>
                  <a:cxn ang="0">
                    <a:pos x="77" y="149"/>
                  </a:cxn>
                  <a:cxn ang="0">
                    <a:pos x="82" y="190"/>
                  </a:cxn>
                  <a:cxn ang="0">
                    <a:pos x="86" y="167"/>
                  </a:cxn>
                  <a:cxn ang="0">
                    <a:pos x="91" y="163"/>
                  </a:cxn>
                  <a:cxn ang="0">
                    <a:pos x="100" y="303"/>
                  </a:cxn>
                  <a:cxn ang="0">
                    <a:pos x="105" y="194"/>
                  </a:cxn>
                  <a:cxn ang="0">
                    <a:pos x="109" y="290"/>
                  </a:cxn>
                  <a:cxn ang="0">
                    <a:pos x="114" y="303"/>
                  </a:cxn>
                  <a:cxn ang="0">
                    <a:pos x="118" y="181"/>
                  </a:cxn>
                  <a:cxn ang="0">
                    <a:pos x="123" y="321"/>
                  </a:cxn>
                  <a:cxn ang="0">
                    <a:pos x="127" y="158"/>
                  </a:cxn>
                  <a:cxn ang="0">
                    <a:pos x="132" y="276"/>
                  </a:cxn>
                  <a:cxn ang="0">
                    <a:pos x="136" y="167"/>
                  </a:cxn>
                  <a:cxn ang="0">
                    <a:pos x="145" y="240"/>
                  </a:cxn>
                  <a:cxn ang="0">
                    <a:pos x="150" y="0"/>
                  </a:cxn>
                  <a:cxn ang="0">
                    <a:pos x="154" y="281"/>
                  </a:cxn>
                  <a:cxn ang="0">
                    <a:pos x="159" y="140"/>
                  </a:cxn>
                  <a:cxn ang="0">
                    <a:pos x="168" y="208"/>
                  </a:cxn>
                  <a:cxn ang="0">
                    <a:pos x="172" y="113"/>
                  </a:cxn>
                  <a:cxn ang="0">
                    <a:pos x="177" y="117"/>
                  </a:cxn>
                  <a:cxn ang="0">
                    <a:pos x="182" y="258"/>
                  </a:cxn>
                  <a:cxn ang="0">
                    <a:pos x="186" y="140"/>
                  </a:cxn>
                  <a:cxn ang="0">
                    <a:pos x="191" y="339"/>
                  </a:cxn>
                  <a:cxn ang="0">
                    <a:pos x="195" y="213"/>
                  </a:cxn>
                  <a:cxn ang="0">
                    <a:pos x="200" y="158"/>
                  </a:cxn>
                  <a:cxn ang="0">
                    <a:pos x="204" y="185"/>
                  </a:cxn>
                  <a:cxn ang="0">
                    <a:pos x="209" y="163"/>
                  </a:cxn>
                </a:cxnLst>
                <a:rect l="0" t="0" r="r" b="b"/>
                <a:pathLst>
                  <a:path w="213" h="367">
                    <a:moveTo>
                      <a:pt x="0" y="185"/>
                    </a:moveTo>
                    <a:lnTo>
                      <a:pt x="5" y="226"/>
                    </a:lnTo>
                    <a:lnTo>
                      <a:pt x="5" y="149"/>
                    </a:lnTo>
                    <a:lnTo>
                      <a:pt x="5" y="240"/>
                    </a:lnTo>
                    <a:lnTo>
                      <a:pt x="9" y="204"/>
                    </a:lnTo>
                    <a:lnTo>
                      <a:pt x="9" y="231"/>
                    </a:lnTo>
                    <a:lnTo>
                      <a:pt x="9" y="181"/>
                    </a:lnTo>
                    <a:lnTo>
                      <a:pt x="9" y="217"/>
                    </a:lnTo>
                    <a:lnTo>
                      <a:pt x="14" y="194"/>
                    </a:lnTo>
                    <a:lnTo>
                      <a:pt x="14" y="213"/>
                    </a:lnTo>
                    <a:lnTo>
                      <a:pt x="14" y="185"/>
                    </a:lnTo>
                    <a:lnTo>
                      <a:pt x="14" y="194"/>
                    </a:lnTo>
                    <a:lnTo>
                      <a:pt x="18" y="181"/>
                    </a:lnTo>
                    <a:lnTo>
                      <a:pt x="18" y="131"/>
                    </a:lnTo>
                    <a:lnTo>
                      <a:pt x="18" y="154"/>
                    </a:lnTo>
                    <a:lnTo>
                      <a:pt x="23" y="167"/>
                    </a:lnTo>
                    <a:lnTo>
                      <a:pt x="23" y="213"/>
                    </a:lnTo>
                    <a:lnTo>
                      <a:pt x="23" y="181"/>
                    </a:lnTo>
                    <a:lnTo>
                      <a:pt x="27" y="167"/>
                    </a:lnTo>
                    <a:lnTo>
                      <a:pt x="27" y="208"/>
                    </a:lnTo>
                    <a:lnTo>
                      <a:pt x="27" y="176"/>
                    </a:lnTo>
                    <a:lnTo>
                      <a:pt x="32" y="149"/>
                    </a:lnTo>
                    <a:lnTo>
                      <a:pt x="32" y="226"/>
                    </a:lnTo>
                    <a:lnTo>
                      <a:pt x="37" y="267"/>
                    </a:lnTo>
                    <a:lnTo>
                      <a:pt x="37" y="181"/>
                    </a:lnTo>
                    <a:lnTo>
                      <a:pt x="37" y="190"/>
                    </a:lnTo>
                    <a:lnTo>
                      <a:pt x="41" y="185"/>
                    </a:lnTo>
                    <a:lnTo>
                      <a:pt x="41" y="140"/>
                    </a:lnTo>
                    <a:lnTo>
                      <a:pt x="41" y="154"/>
                    </a:lnTo>
                    <a:lnTo>
                      <a:pt x="46" y="145"/>
                    </a:lnTo>
                    <a:lnTo>
                      <a:pt x="46" y="208"/>
                    </a:lnTo>
                    <a:lnTo>
                      <a:pt x="46" y="199"/>
                    </a:lnTo>
                    <a:lnTo>
                      <a:pt x="50" y="154"/>
                    </a:lnTo>
                    <a:lnTo>
                      <a:pt x="50" y="213"/>
                    </a:lnTo>
                    <a:lnTo>
                      <a:pt x="50" y="190"/>
                    </a:lnTo>
                    <a:lnTo>
                      <a:pt x="55" y="163"/>
                    </a:lnTo>
                    <a:lnTo>
                      <a:pt x="55" y="185"/>
                    </a:lnTo>
                    <a:lnTo>
                      <a:pt x="55" y="149"/>
                    </a:lnTo>
                    <a:lnTo>
                      <a:pt x="55" y="181"/>
                    </a:lnTo>
                    <a:lnTo>
                      <a:pt x="59" y="208"/>
                    </a:lnTo>
                    <a:lnTo>
                      <a:pt x="59" y="231"/>
                    </a:lnTo>
                    <a:lnTo>
                      <a:pt x="59" y="199"/>
                    </a:lnTo>
                    <a:lnTo>
                      <a:pt x="73" y="217"/>
                    </a:lnTo>
                    <a:lnTo>
                      <a:pt x="73" y="226"/>
                    </a:lnTo>
                    <a:lnTo>
                      <a:pt x="73" y="199"/>
                    </a:lnTo>
                    <a:lnTo>
                      <a:pt x="77" y="181"/>
                    </a:lnTo>
                    <a:lnTo>
                      <a:pt x="77" y="140"/>
                    </a:lnTo>
                    <a:lnTo>
                      <a:pt x="77" y="149"/>
                    </a:lnTo>
                    <a:lnTo>
                      <a:pt x="82" y="181"/>
                    </a:lnTo>
                    <a:lnTo>
                      <a:pt x="82" y="253"/>
                    </a:lnTo>
                    <a:lnTo>
                      <a:pt x="82" y="190"/>
                    </a:lnTo>
                    <a:lnTo>
                      <a:pt x="86" y="231"/>
                    </a:lnTo>
                    <a:lnTo>
                      <a:pt x="86" y="258"/>
                    </a:lnTo>
                    <a:lnTo>
                      <a:pt x="86" y="167"/>
                    </a:lnTo>
                    <a:lnTo>
                      <a:pt x="91" y="131"/>
                    </a:lnTo>
                    <a:lnTo>
                      <a:pt x="91" y="172"/>
                    </a:lnTo>
                    <a:lnTo>
                      <a:pt x="91" y="163"/>
                    </a:lnTo>
                    <a:lnTo>
                      <a:pt x="95" y="131"/>
                    </a:lnTo>
                    <a:lnTo>
                      <a:pt x="95" y="367"/>
                    </a:lnTo>
                    <a:lnTo>
                      <a:pt x="100" y="303"/>
                    </a:lnTo>
                    <a:lnTo>
                      <a:pt x="100" y="77"/>
                    </a:lnTo>
                    <a:lnTo>
                      <a:pt x="100" y="226"/>
                    </a:lnTo>
                    <a:lnTo>
                      <a:pt x="105" y="194"/>
                    </a:lnTo>
                    <a:lnTo>
                      <a:pt x="105" y="68"/>
                    </a:lnTo>
                    <a:lnTo>
                      <a:pt x="109" y="213"/>
                    </a:lnTo>
                    <a:lnTo>
                      <a:pt x="109" y="290"/>
                    </a:lnTo>
                    <a:lnTo>
                      <a:pt x="109" y="249"/>
                    </a:lnTo>
                    <a:lnTo>
                      <a:pt x="114" y="231"/>
                    </a:lnTo>
                    <a:lnTo>
                      <a:pt x="114" y="303"/>
                    </a:lnTo>
                    <a:lnTo>
                      <a:pt x="114" y="136"/>
                    </a:lnTo>
                    <a:lnTo>
                      <a:pt x="114" y="204"/>
                    </a:lnTo>
                    <a:lnTo>
                      <a:pt x="118" y="181"/>
                    </a:lnTo>
                    <a:lnTo>
                      <a:pt x="118" y="226"/>
                    </a:lnTo>
                    <a:lnTo>
                      <a:pt x="123" y="253"/>
                    </a:lnTo>
                    <a:lnTo>
                      <a:pt x="123" y="321"/>
                    </a:lnTo>
                    <a:lnTo>
                      <a:pt x="123" y="190"/>
                    </a:lnTo>
                    <a:lnTo>
                      <a:pt x="127" y="167"/>
                    </a:lnTo>
                    <a:lnTo>
                      <a:pt x="127" y="158"/>
                    </a:lnTo>
                    <a:lnTo>
                      <a:pt x="127" y="163"/>
                    </a:lnTo>
                    <a:lnTo>
                      <a:pt x="132" y="81"/>
                    </a:lnTo>
                    <a:lnTo>
                      <a:pt x="132" y="276"/>
                    </a:lnTo>
                    <a:lnTo>
                      <a:pt x="136" y="149"/>
                    </a:lnTo>
                    <a:lnTo>
                      <a:pt x="136" y="217"/>
                    </a:lnTo>
                    <a:lnTo>
                      <a:pt x="136" y="167"/>
                    </a:lnTo>
                    <a:lnTo>
                      <a:pt x="141" y="54"/>
                    </a:lnTo>
                    <a:lnTo>
                      <a:pt x="141" y="222"/>
                    </a:lnTo>
                    <a:lnTo>
                      <a:pt x="145" y="240"/>
                    </a:lnTo>
                    <a:lnTo>
                      <a:pt x="145" y="312"/>
                    </a:lnTo>
                    <a:lnTo>
                      <a:pt x="145" y="154"/>
                    </a:lnTo>
                    <a:lnTo>
                      <a:pt x="150" y="0"/>
                    </a:lnTo>
                    <a:lnTo>
                      <a:pt x="150" y="185"/>
                    </a:lnTo>
                    <a:lnTo>
                      <a:pt x="154" y="104"/>
                    </a:lnTo>
                    <a:lnTo>
                      <a:pt x="154" y="281"/>
                    </a:lnTo>
                    <a:lnTo>
                      <a:pt x="154" y="231"/>
                    </a:lnTo>
                    <a:lnTo>
                      <a:pt x="159" y="272"/>
                    </a:lnTo>
                    <a:lnTo>
                      <a:pt x="159" y="140"/>
                    </a:lnTo>
                    <a:lnTo>
                      <a:pt x="163" y="190"/>
                    </a:lnTo>
                    <a:lnTo>
                      <a:pt x="163" y="149"/>
                    </a:lnTo>
                    <a:lnTo>
                      <a:pt x="168" y="208"/>
                    </a:lnTo>
                    <a:lnTo>
                      <a:pt x="168" y="240"/>
                    </a:lnTo>
                    <a:lnTo>
                      <a:pt x="168" y="163"/>
                    </a:lnTo>
                    <a:lnTo>
                      <a:pt x="172" y="113"/>
                    </a:lnTo>
                    <a:lnTo>
                      <a:pt x="172" y="63"/>
                    </a:lnTo>
                    <a:lnTo>
                      <a:pt x="172" y="131"/>
                    </a:lnTo>
                    <a:lnTo>
                      <a:pt x="177" y="117"/>
                    </a:lnTo>
                    <a:lnTo>
                      <a:pt x="177" y="226"/>
                    </a:lnTo>
                    <a:lnTo>
                      <a:pt x="182" y="235"/>
                    </a:lnTo>
                    <a:lnTo>
                      <a:pt x="182" y="258"/>
                    </a:lnTo>
                    <a:lnTo>
                      <a:pt x="182" y="127"/>
                    </a:lnTo>
                    <a:lnTo>
                      <a:pt x="186" y="181"/>
                    </a:lnTo>
                    <a:lnTo>
                      <a:pt x="186" y="140"/>
                    </a:lnTo>
                    <a:lnTo>
                      <a:pt x="186" y="145"/>
                    </a:lnTo>
                    <a:lnTo>
                      <a:pt x="191" y="217"/>
                    </a:lnTo>
                    <a:lnTo>
                      <a:pt x="191" y="339"/>
                    </a:lnTo>
                    <a:lnTo>
                      <a:pt x="191" y="190"/>
                    </a:lnTo>
                    <a:lnTo>
                      <a:pt x="191" y="267"/>
                    </a:lnTo>
                    <a:lnTo>
                      <a:pt x="195" y="213"/>
                    </a:lnTo>
                    <a:lnTo>
                      <a:pt x="195" y="267"/>
                    </a:lnTo>
                    <a:lnTo>
                      <a:pt x="195" y="154"/>
                    </a:lnTo>
                    <a:lnTo>
                      <a:pt x="200" y="158"/>
                    </a:lnTo>
                    <a:lnTo>
                      <a:pt x="200" y="199"/>
                    </a:lnTo>
                    <a:lnTo>
                      <a:pt x="200" y="131"/>
                    </a:lnTo>
                    <a:lnTo>
                      <a:pt x="204" y="185"/>
                    </a:lnTo>
                    <a:lnTo>
                      <a:pt x="204" y="290"/>
                    </a:lnTo>
                    <a:lnTo>
                      <a:pt x="209" y="131"/>
                    </a:lnTo>
                    <a:lnTo>
                      <a:pt x="209" y="163"/>
                    </a:lnTo>
                    <a:lnTo>
                      <a:pt x="209" y="145"/>
                    </a:lnTo>
                    <a:lnTo>
                      <a:pt x="213" y="131"/>
                    </a:lnTo>
                  </a:path>
                </a:pathLst>
              </a:custGeom>
              <a:noFill/>
              <a:ln w="12700" cmpd="sng">
                <a:solidFill>
                  <a:schemeClr val="accent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884" name="Freeform 487"/>
              <p:cNvSpPr>
                <a:spLocks/>
              </p:cNvSpPr>
              <p:nvPr/>
            </p:nvSpPr>
            <p:spPr bwMode="auto">
              <a:xfrm>
                <a:off x="4237037" y="5624512"/>
                <a:ext cx="101600" cy="474663"/>
              </a:xfrm>
              <a:custGeom>
                <a:avLst/>
                <a:gdLst/>
                <a:ahLst/>
                <a:cxnLst>
                  <a:cxn ang="0">
                    <a:pos x="0" y="77"/>
                  </a:cxn>
                  <a:cxn ang="0">
                    <a:pos x="0" y="181"/>
                  </a:cxn>
                  <a:cxn ang="0">
                    <a:pos x="0" y="68"/>
                  </a:cxn>
                  <a:cxn ang="0">
                    <a:pos x="0" y="168"/>
                  </a:cxn>
                  <a:cxn ang="0">
                    <a:pos x="5" y="159"/>
                  </a:cxn>
                  <a:cxn ang="0">
                    <a:pos x="5" y="245"/>
                  </a:cxn>
                  <a:cxn ang="0">
                    <a:pos x="5" y="195"/>
                  </a:cxn>
                  <a:cxn ang="0">
                    <a:pos x="9" y="122"/>
                  </a:cxn>
                  <a:cxn ang="0">
                    <a:pos x="9" y="77"/>
                  </a:cxn>
                  <a:cxn ang="0">
                    <a:pos x="14" y="172"/>
                  </a:cxn>
                  <a:cxn ang="0">
                    <a:pos x="14" y="290"/>
                  </a:cxn>
                  <a:cxn ang="0">
                    <a:pos x="14" y="281"/>
                  </a:cxn>
                  <a:cxn ang="0">
                    <a:pos x="18" y="163"/>
                  </a:cxn>
                  <a:cxn ang="0">
                    <a:pos x="18" y="172"/>
                  </a:cxn>
                  <a:cxn ang="0">
                    <a:pos x="18" y="136"/>
                  </a:cxn>
                  <a:cxn ang="0">
                    <a:pos x="18" y="150"/>
                  </a:cxn>
                  <a:cxn ang="0">
                    <a:pos x="23" y="118"/>
                  </a:cxn>
                  <a:cxn ang="0">
                    <a:pos x="23" y="77"/>
                  </a:cxn>
                  <a:cxn ang="0">
                    <a:pos x="23" y="154"/>
                  </a:cxn>
                  <a:cxn ang="0">
                    <a:pos x="27" y="168"/>
                  </a:cxn>
                  <a:cxn ang="0">
                    <a:pos x="27" y="299"/>
                  </a:cxn>
                  <a:cxn ang="0">
                    <a:pos x="27" y="159"/>
                  </a:cxn>
                  <a:cxn ang="0">
                    <a:pos x="32" y="118"/>
                  </a:cxn>
                  <a:cxn ang="0">
                    <a:pos x="32" y="136"/>
                  </a:cxn>
                  <a:cxn ang="0">
                    <a:pos x="32" y="91"/>
                  </a:cxn>
                  <a:cxn ang="0">
                    <a:pos x="37" y="45"/>
                  </a:cxn>
                  <a:cxn ang="0">
                    <a:pos x="37" y="168"/>
                  </a:cxn>
                  <a:cxn ang="0">
                    <a:pos x="37" y="0"/>
                  </a:cxn>
                  <a:cxn ang="0">
                    <a:pos x="37" y="163"/>
                  </a:cxn>
                  <a:cxn ang="0">
                    <a:pos x="41" y="245"/>
                  </a:cxn>
                  <a:cxn ang="0">
                    <a:pos x="41" y="77"/>
                  </a:cxn>
                  <a:cxn ang="0">
                    <a:pos x="41" y="91"/>
                  </a:cxn>
                  <a:cxn ang="0">
                    <a:pos x="46" y="118"/>
                  </a:cxn>
                  <a:cxn ang="0">
                    <a:pos x="46" y="36"/>
                  </a:cxn>
                  <a:cxn ang="0">
                    <a:pos x="46" y="50"/>
                  </a:cxn>
                  <a:cxn ang="0">
                    <a:pos x="50" y="54"/>
                  </a:cxn>
                  <a:cxn ang="0">
                    <a:pos x="50" y="150"/>
                  </a:cxn>
                  <a:cxn ang="0">
                    <a:pos x="50" y="50"/>
                  </a:cxn>
                  <a:cxn ang="0">
                    <a:pos x="55" y="104"/>
                  </a:cxn>
                  <a:cxn ang="0">
                    <a:pos x="55" y="36"/>
                  </a:cxn>
                  <a:cxn ang="0">
                    <a:pos x="55" y="82"/>
                  </a:cxn>
                  <a:cxn ang="0">
                    <a:pos x="59" y="41"/>
                  </a:cxn>
                  <a:cxn ang="0">
                    <a:pos x="59" y="150"/>
                  </a:cxn>
                  <a:cxn ang="0">
                    <a:pos x="64" y="95"/>
                  </a:cxn>
                </a:cxnLst>
                <a:rect l="0" t="0" r="r" b="b"/>
                <a:pathLst>
                  <a:path w="64" h="299">
                    <a:moveTo>
                      <a:pt x="0" y="77"/>
                    </a:moveTo>
                    <a:lnTo>
                      <a:pt x="0" y="181"/>
                    </a:lnTo>
                    <a:lnTo>
                      <a:pt x="0" y="68"/>
                    </a:lnTo>
                    <a:lnTo>
                      <a:pt x="0" y="168"/>
                    </a:lnTo>
                    <a:lnTo>
                      <a:pt x="5" y="159"/>
                    </a:lnTo>
                    <a:lnTo>
                      <a:pt x="5" y="245"/>
                    </a:lnTo>
                    <a:lnTo>
                      <a:pt x="5" y="195"/>
                    </a:lnTo>
                    <a:lnTo>
                      <a:pt x="9" y="122"/>
                    </a:lnTo>
                    <a:lnTo>
                      <a:pt x="9" y="77"/>
                    </a:lnTo>
                    <a:lnTo>
                      <a:pt x="14" y="172"/>
                    </a:lnTo>
                    <a:lnTo>
                      <a:pt x="14" y="290"/>
                    </a:lnTo>
                    <a:lnTo>
                      <a:pt x="14" y="281"/>
                    </a:lnTo>
                    <a:lnTo>
                      <a:pt x="18" y="163"/>
                    </a:lnTo>
                    <a:lnTo>
                      <a:pt x="18" y="172"/>
                    </a:lnTo>
                    <a:lnTo>
                      <a:pt x="18" y="136"/>
                    </a:lnTo>
                    <a:lnTo>
                      <a:pt x="18" y="150"/>
                    </a:lnTo>
                    <a:lnTo>
                      <a:pt x="23" y="118"/>
                    </a:lnTo>
                    <a:lnTo>
                      <a:pt x="23" y="77"/>
                    </a:lnTo>
                    <a:lnTo>
                      <a:pt x="23" y="154"/>
                    </a:lnTo>
                    <a:lnTo>
                      <a:pt x="27" y="168"/>
                    </a:lnTo>
                    <a:lnTo>
                      <a:pt x="27" y="299"/>
                    </a:lnTo>
                    <a:lnTo>
                      <a:pt x="27" y="159"/>
                    </a:lnTo>
                    <a:lnTo>
                      <a:pt x="32" y="118"/>
                    </a:lnTo>
                    <a:lnTo>
                      <a:pt x="32" y="136"/>
                    </a:lnTo>
                    <a:lnTo>
                      <a:pt x="32" y="91"/>
                    </a:lnTo>
                    <a:lnTo>
                      <a:pt x="37" y="45"/>
                    </a:lnTo>
                    <a:lnTo>
                      <a:pt x="37" y="168"/>
                    </a:lnTo>
                    <a:lnTo>
                      <a:pt x="37" y="0"/>
                    </a:lnTo>
                    <a:lnTo>
                      <a:pt x="37" y="163"/>
                    </a:lnTo>
                    <a:lnTo>
                      <a:pt x="41" y="245"/>
                    </a:lnTo>
                    <a:lnTo>
                      <a:pt x="41" y="77"/>
                    </a:lnTo>
                    <a:lnTo>
                      <a:pt x="41" y="91"/>
                    </a:lnTo>
                    <a:lnTo>
                      <a:pt x="46" y="118"/>
                    </a:lnTo>
                    <a:lnTo>
                      <a:pt x="46" y="36"/>
                    </a:lnTo>
                    <a:lnTo>
                      <a:pt x="46" y="50"/>
                    </a:lnTo>
                    <a:lnTo>
                      <a:pt x="50" y="54"/>
                    </a:lnTo>
                    <a:lnTo>
                      <a:pt x="50" y="150"/>
                    </a:lnTo>
                    <a:lnTo>
                      <a:pt x="50" y="50"/>
                    </a:lnTo>
                    <a:lnTo>
                      <a:pt x="55" y="104"/>
                    </a:lnTo>
                    <a:lnTo>
                      <a:pt x="55" y="36"/>
                    </a:lnTo>
                    <a:lnTo>
                      <a:pt x="55" y="82"/>
                    </a:lnTo>
                    <a:lnTo>
                      <a:pt x="59" y="41"/>
                    </a:lnTo>
                    <a:lnTo>
                      <a:pt x="59" y="150"/>
                    </a:lnTo>
                    <a:lnTo>
                      <a:pt x="64" y="95"/>
                    </a:lnTo>
                  </a:path>
                </a:pathLst>
              </a:custGeom>
              <a:noFill/>
              <a:ln w="12700" cmpd="sng">
                <a:solidFill>
                  <a:schemeClr val="accent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885" name="Freeform 488"/>
              <p:cNvSpPr>
                <a:spLocks/>
              </p:cNvSpPr>
              <p:nvPr/>
            </p:nvSpPr>
            <p:spPr bwMode="auto">
              <a:xfrm>
                <a:off x="4603749" y="5516562"/>
                <a:ext cx="317500" cy="525463"/>
              </a:xfrm>
              <a:custGeom>
                <a:avLst/>
                <a:gdLst/>
                <a:ahLst/>
                <a:cxnLst>
                  <a:cxn ang="0">
                    <a:pos x="0" y="122"/>
                  </a:cxn>
                  <a:cxn ang="0">
                    <a:pos x="5" y="86"/>
                  </a:cxn>
                  <a:cxn ang="0">
                    <a:pos x="9" y="254"/>
                  </a:cxn>
                  <a:cxn ang="0">
                    <a:pos x="14" y="77"/>
                  </a:cxn>
                  <a:cxn ang="0">
                    <a:pos x="19" y="104"/>
                  </a:cxn>
                  <a:cxn ang="0">
                    <a:pos x="23" y="299"/>
                  </a:cxn>
                  <a:cxn ang="0">
                    <a:pos x="28" y="159"/>
                  </a:cxn>
                  <a:cxn ang="0">
                    <a:pos x="32" y="113"/>
                  </a:cxn>
                  <a:cxn ang="0">
                    <a:pos x="37" y="159"/>
                  </a:cxn>
                  <a:cxn ang="0">
                    <a:pos x="41" y="118"/>
                  </a:cxn>
                  <a:cxn ang="0">
                    <a:pos x="46" y="141"/>
                  </a:cxn>
                  <a:cxn ang="0">
                    <a:pos x="50" y="195"/>
                  </a:cxn>
                  <a:cxn ang="0">
                    <a:pos x="55" y="32"/>
                  </a:cxn>
                  <a:cxn ang="0">
                    <a:pos x="59" y="86"/>
                  </a:cxn>
                  <a:cxn ang="0">
                    <a:pos x="68" y="104"/>
                  </a:cxn>
                  <a:cxn ang="0">
                    <a:pos x="73" y="199"/>
                  </a:cxn>
                  <a:cxn ang="0">
                    <a:pos x="77" y="131"/>
                  </a:cxn>
                  <a:cxn ang="0">
                    <a:pos x="82" y="86"/>
                  </a:cxn>
                  <a:cxn ang="0">
                    <a:pos x="86" y="181"/>
                  </a:cxn>
                  <a:cxn ang="0">
                    <a:pos x="91" y="82"/>
                  </a:cxn>
                  <a:cxn ang="0">
                    <a:pos x="96" y="331"/>
                  </a:cxn>
                  <a:cxn ang="0">
                    <a:pos x="100" y="68"/>
                  </a:cxn>
                  <a:cxn ang="0">
                    <a:pos x="105" y="113"/>
                  </a:cxn>
                  <a:cxn ang="0">
                    <a:pos x="109" y="104"/>
                  </a:cxn>
                  <a:cxn ang="0">
                    <a:pos x="114" y="50"/>
                  </a:cxn>
                  <a:cxn ang="0">
                    <a:pos x="118" y="154"/>
                  </a:cxn>
                  <a:cxn ang="0">
                    <a:pos x="123" y="0"/>
                  </a:cxn>
                  <a:cxn ang="0">
                    <a:pos x="127" y="5"/>
                  </a:cxn>
                  <a:cxn ang="0">
                    <a:pos x="132" y="286"/>
                  </a:cxn>
                  <a:cxn ang="0">
                    <a:pos x="136" y="122"/>
                  </a:cxn>
                  <a:cxn ang="0">
                    <a:pos x="141" y="286"/>
                  </a:cxn>
                  <a:cxn ang="0">
                    <a:pos x="150" y="113"/>
                  </a:cxn>
                  <a:cxn ang="0">
                    <a:pos x="154" y="159"/>
                  </a:cxn>
                  <a:cxn ang="0">
                    <a:pos x="159" y="145"/>
                  </a:cxn>
                  <a:cxn ang="0">
                    <a:pos x="164" y="59"/>
                  </a:cxn>
                  <a:cxn ang="0">
                    <a:pos x="168" y="141"/>
                  </a:cxn>
                  <a:cxn ang="0">
                    <a:pos x="177" y="109"/>
                  </a:cxn>
                  <a:cxn ang="0">
                    <a:pos x="182" y="227"/>
                  </a:cxn>
                  <a:cxn ang="0">
                    <a:pos x="186" y="213"/>
                  </a:cxn>
                  <a:cxn ang="0">
                    <a:pos x="191" y="204"/>
                  </a:cxn>
                  <a:cxn ang="0">
                    <a:pos x="195" y="100"/>
                  </a:cxn>
                  <a:cxn ang="0">
                    <a:pos x="200" y="136"/>
                  </a:cxn>
                </a:cxnLst>
                <a:rect l="0" t="0" r="r" b="b"/>
                <a:pathLst>
                  <a:path w="200" h="331">
                    <a:moveTo>
                      <a:pt x="0" y="204"/>
                    </a:moveTo>
                    <a:lnTo>
                      <a:pt x="0" y="290"/>
                    </a:lnTo>
                    <a:lnTo>
                      <a:pt x="0" y="122"/>
                    </a:lnTo>
                    <a:lnTo>
                      <a:pt x="5" y="91"/>
                    </a:lnTo>
                    <a:lnTo>
                      <a:pt x="5" y="145"/>
                    </a:lnTo>
                    <a:lnTo>
                      <a:pt x="5" y="86"/>
                    </a:lnTo>
                    <a:lnTo>
                      <a:pt x="5" y="127"/>
                    </a:lnTo>
                    <a:lnTo>
                      <a:pt x="9" y="100"/>
                    </a:lnTo>
                    <a:lnTo>
                      <a:pt x="9" y="254"/>
                    </a:lnTo>
                    <a:lnTo>
                      <a:pt x="9" y="213"/>
                    </a:lnTo>
                    <a:lnTo>
                      <a:pt x="14" y="190"/>
                    </a:lnTo>
                    <a:lnTo>
                      <a:pt x="14" y="77"/>
                    </a:lnTo>
                    <a:lnTo>
                      <a:pt x="14" y="150"/>
                    </a:lnTo>
                    <a:lnTo>
                      <a:pt x="19" y="145"/>
                    </a:lnTo>
                    <a:lnTo>
                      <a:pt x="19" y="104"/>
                    </a:lnTo>
                    <a:lnTo>
                      <a:pt x="19" y="236"/>
                    </a:lnTo>
                    <a:lnTo>
                      <a:pt x="23" y="172"/>
                    </a:lnTo>
                    <a:lnTo>
                      <a:pt x="23" y="299"/>
                    </a:lnTo>
                    <a:lnTo>
                      <a:pt x="23" y="263"/>
                    </a:lnTo>
                    <a:lnTo>
                      <a:pt x="28" y="145"/>
                    </a:lnTo>
                    <a:lnTo>
                      <a:pt x="28" y="159"/>
                    </a:lnTo>
                    <a:lnTo>
                      <a:pt x="28" y="104"/>
                    </a:lnTo>
                    <a:lnTo>
                      <a:pt x="28" y="131"/>
                    </a:lnTo>
                    <a:lnTo>
                      <a:pt x="32" y="113"/>
                    </a:lnTo>
                    <a:lnTo>
                      <a:pt x="32" y="159"/>
                    </a:lnTo>
                    <a:lnTo>
                      <a:pt x="32" y="127"/>
                    </a:lnTo>
                    <a:lnTo>
                      <a:pt x="37" y="159"/>
                    </a:lnTo>
                    <a:lnTo>
                      <a:pt x="37" y="299"/>
                    </a:lnTo>
                    <a:lnTo>
                      <a:pt x="37" y="113"/>
                    </a:lnTo>
                    <a:lnTo>
                      <a:pt x="41" y="118"/>
                    </a:lnTo>
                    <a:lnTo>
                      <a:pt x="41" y="145"/>
                    </a:lnTo>
                    <a:lnTo>
                      <a:pt x="41" y="50"/>
                    </a:lnTo>
                    <a:lnTo>
                      <a:pt x="46" y="141"/>
                    </a:lnTo>
                    <a:lnTo>
                      <a:pt x="46" y="236"/>
                    </a:lnTo>
                    <a:lnTo>
                      <a:pt x="46" y="127"/>
                    </a:lnTo>
                    <a:lnTo>
                      <a:pt x="50" y="195"/>
                    </a:lnTo>
                    <a:lnTo>
                      <a:pt x="50" y="59"/>
                    </a:lnTo>
                    <a:lnTo>
                      <a:pt x="55" y="63"/>
                    </a:lnTo>
                    <a:lnTo>
                      <a:pt x="55" y="32"/>
                    </a:lnTo>
                    <a:lnTo>
                      <a:pt x="55" y="181"/>
                    </a:lnTo>
                    <a:lnTo>
                      <a:pt x="59" y="195"/>
                    </a:lnTo>
                    <a:lnTo>
                      <a:pt x="59" y="86"/>
                    </a:lnTo>
                    <a:lnTo>
                      <a:pt x="64" y="54"/>
                    </a:lnTo>
                    <a:lnTo>
                      <a:pt x="64" y="109"/>
                    </a:lnTo>
                    <a:lnTo>
                      <a:pt x="68" y="104"/>
                    </a:lnTo>
                    <a:lnTo>
                      <a:pt x="68" y="77"/>
                    </a:lnTo>
                    <a:lnTo>
                      <a:pt x="68" y="245"/>
                    </a:lnTo>
                    <a:lnTo>
                      <a:pt x="73" y="199"/>
                    </a:lnTo>
                    <a:lnTo>
                      <a:pt x="73" y="82"/>
                    </a:lnTo>
                    <a:lnTo>
                      <a:pt x="77" y="122"/>
                    </a:lnTo>
                    <a:lnTo>
                      <a:pt x="77" y="131"/>
                    </a:lnTo>
                    <a:lnTo>
                      <a:pt x="77" y="59"/>
                    </a:lnTo>
                    <a:lnTo>
                      <a:pt x="77" y="113"/>
                    </a:lnTo>
                    <a:lnTo>
                      <a:pt x="82" y="86"/>
                    </a:lnTo>
                    <a:lnTo>
                      <a:pt x="82" y="286"/>
                    </a:lnTo>
                    <a:lnTo>
                      <a:pt x="82" y="231"/>
                    </a:lnTo>
                    <a:lnTo>
                      <a:pt x="86" y="181"/>
                    </a:lnTo>
                    <a:lnTo>
                      <a:pt x="86" y="95"/>
                    </a:lnTo>
                    <a:lnTo>
                      <a:pt x="86" y="122"/>
                    </a:lnTo>
                    <a:lnTo>
                      <a:pt x="91" y="82"/>
                    </a:lnTo>
                    <a:lnTo>
                      <a:pt x="91" y="181"/>
                    </a:lnTo>
                    <a:lnTo>
                      <a:pt x="96" y="159"/>
                    </a:lnTo>
                    <a:lnTo>
                      <a:pt x="96" y="331"/>
                    </a:lnTo>
                    <a:lnTo>
                      <a:pt x="96" y="14"/>
                    </a:lnTo>
                    <a:lnTo>
                      <a:pt x="100" y="45"/>
                    </a:lnTo>
                    <a:lnTo>
                      <a:pt x="100" y="68"/>
                    </a:lnTo>
                    <a:lnTo>
                      <a:pt x="100" y="32"/>
                    </a:lnTo>
                    <a:lnTo>
                      <a:pt x="105" y="127"/>
                    </a:lnTo>
                    <a:lnTo>
                      <a:pt x="105" y="113"/>
                    </a:lnTo>
                    <a:lnTo>
                      <a:pt x="105" y="199"/>
                    </a:lnTo>
                    <a:lnTo>
                      <a:pt x="109" y="168"/>
                    </a:lnTo>
                    <a:lnTo>
                      <a:pt x="109" y="104"/>
                    </a:lnTo>
                    <a:lnTo>
                      <a:pt x="114" y="73"/>
                    </a:lnTo>
                    <a:lnTo>
                      <a:pt x="114" y="41"/>
                    </a:lnTo>
                    <a:lnTo>
                      <a:pt x="114" y="50"/>
                    </a:lnTo>
                    <a:lnTo>
                      <a:pt x="118" y="109"/>
                    </a:lnTo>
                    <a:lnTo>
                      <a:pt x="118" y="276"/>
                    </a:lnTo>
                    <a:lnTo>
                      <a:pt x="118" y="154"/>
                    </a:lnTo>
                    <a:lnTo>
                      <a:pt x="123" y="45"/>
                    </a:lnTo>
                    <a:lnTo>
                      <a:pt x="123" y="109"/>
                    </a:lnTo>
                    <a:lnTo>
                      <a:pt x="123" y="0"/>
                    </a:lnTo>
                    <a:lnTo>
                      <a:pt x="123" y="45"/>
                    </a:lnTo>
                    <a:lnTo>
                      <a:pt x="127" y="77"/>
                    </a:lnTo>
                    <a:lnTo>
                      <a:pt x="127" y="5"/>
                    </a:lnTo>
                    <a:lnTo>
                      <a:pt x="127" y="240"/>
                    </a:lnTo>
                    <a:lnTo>
                      <a:pt x="132" y="208"/>
                    </a:lnTo>
                    <a:lnTo>
                      <a:pt x="132" y="286"/>
                    </a:lnTo>
                    <a:lnTo>
                      <a:pt x="132" y="127"/>
                    </a:lnTo>
                    <a:lnTo>
                      <a:pt x="136" y="82"/>
                    </a:lnTo>
                    <a:lnTo>
                      <a:pt x="136" y="122"/>
                    </a:lnTo>
                    <a:lnTo>
                      <a:pt x="136" y="104"/>
                    </a:lnTo>
                    <a:lnTo>
                      <a:pt x="141" y="122"/>
                    </a:lnTo>
                    <a:lnTo>
                      <a:pt x="141" y="286"/>
                    </a:lnTo>
                    <a:lnTo>
                      <a:pt x="145" y="213"/>
                    </a:lnTo>
                    <a:lnTo>
                      <a:pt x="145" y="118"/>
                    </a:lnTo>
                    <a:lnTo>
                      <a:pt x="150" y="113"/>
                    </a:lnTo>
                    <a:lnTo>
                      <a:pt x="150" y="77"/>
                    </a:lnTo>
                    <a:lnTo>
                      <a:pt x="150" y="177"/>
                    </a:lnTo>
                    <a:lnTo>
                      <a:pt x="154" y="159"/>
                    </a:lnTo>
                    <a:lnTo>
                      <a:pt x="154" y="245"/>
                    </a:lnTo>
                    <a:lnTo>
                      <a:pt x="154" y="141"/>
                    </a:lnTo>
                    <a:lnTo>
                      <a:pt x="159" y="145"/>
                    </a:lnTo>
                    <a:lnTo>
                      <a:pt x="159" y="63"/>
                    </a:lnTo>
                    <a:lnTo>
                      <a:pt x="164" y="86"/>
                    </a:lnTo>
                    <a:lnTo>
                      <a:pt x="164" y="59"/>
                    </a:lnTo>
                    <a:lnTo>
                      <a:pt x="164" y="218"/>
                    </a:lnTo>
                    <a:lnTo>
                      <a:pt x="168" y="249"/>
                    </a:lnTo>
                    <a:lnTo>
                      <a:pt x="168" y="141"/>
                    </a:lnTo>
                    <a:lnTo>
                      <a:pt x="173" y="82"/>
                    </a:lnTo>
                    <a:lnTo>
                      <a:pt x="173" y="141"/>
                    </a:lnTo>
                    <a:lnTo>
                      <a:pt x="177" y="109"/>
                    </a:lnTo>
                    <a:lnTo>
                      <a:pt x="177" y="254"/>
                    </a:lnTo>
                    <a:lnTo>
                      <a:pt x="182" y="213"/>
                    </a:lnTo>
                    <a:lnTo>
                      <a:pt x="182" y="227"/>
                    </a:lnTo>
                    <a:lnTo>
                      <a:pt x="182" y="113"/>
                    </a:lnTo>
                    <a:lnTo>
                      <a:pt x="186" y="36"/>
                    </a:lnTo>
                    <a:lnTo>
                      <a:pt x="186" y="213"/>
                    </a:lnTo>
                    <a:lnTo>
                      <a:pt x="186" y="208"/>
                    </a:lnTo>
                    <a:lnTo>
                      <a:pt x="191" y="177"/>
                    </a:lnTo>
                    <a:lnTo>
                      <a:pt x="191" y="204"/>
                    </a:lnTo>
                    <a:lnTo>
                      <a:pt x="191" y="172"/>
                    </a:lnTo>
                    <a:lnTo>
                      <a:pt x="195" y="59"/>
                    </a:lnTo>
                    <a:lnTo>
                      <a:pt x="195" y="100"/>
                    </a:lnTo>
                    <a:lnTo>
                      <a:pt x="195" y="45"/>
                    </a:lnTo>
                    <a:lnTo>
                      <a:pt x="195" y="63"/>
                    </a:lnTo>
                    <a:lnTo>
                      <a:pt x="200" y="136"/>
                    </a:lnTo>
                    <a:lnTo>
                      <a:pt x="200" y="118"/>
                    </a:lnTo>
                    <a:lnTo>
                      <a:pt x="200" y="145"/>
                    </a:lnTo>
                  </a:path>
                </a:pathLst>
              </a:custGeom>
              <a:noFill/>
              <a:ln w="12700" cmpd="sng">
                <a:solidFill>
                  <a:schemeClr val="accent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886" name="Freeform 489"/>
              <p:cNvSpPr>
                <a:spLocks/>
              </p:cNvSpPr>
              <p:nvPr/>
            </p:nvSpPr>
            <p:spPr bwMode="auto">
              <a:xfrm>
                <a:off x="4921249" y="5480050"/>
                <a:ext cx="323850" cy="490538"/>
              </a:xfrm>
              <a:custGeom>
                <a:avLst/>
                <a:gdLst/>
                <a:ahLst/>
                <a:cxnLst>
                  <a:cxn ang="0">
                    <a:pos x="4" y="82"/>
                  </a:cxn>
                  <a:cxn ang="0">
                    <a:pos x="9" y="127"/>
                  </a:cxn>
                  <a:cxn ang="0">
                    <a:pos x="13" y="118"/>
                  </a:cxn>
                  <a:cxn ang="0">
                    <a:pos x="18" y="145"/>
                  </a:cxn>
                  <a:cxn ang="0">
                    <a:pos x="22" y="109"/>
                  </a:cxn>
                  <a:cxn ang="0">
                    <a:pos x="22" y="186"/>
                  </a:cxn>
                  <a:cxn ang="0">
                    <a:pos x="31" y="164"/>
                  </a:cxn>
                  <a:cxn ang="0">
                    <a:pos x="36" y="281"/>
                  </a:cxn>
                  <a:cxn ang="0">
                    <a:pos x="45" y="154"/>
                  </a:cxn>
                  <a:cxn ang="0">
                    <a:pos x="50" y="200"/>
                  </a:cxn>
                  <a:cxn ang="0">
                    <a:pos x="50" y="191"/>
                  </a:cxn>
                  <a:cxn ang="0">
                    <a:pos x="54" y="123"/>
                  </a:cxn>
                  <a:cxn ang="0">
                    <a:pos x="59" y="91"/>
                  </a:cxn>
                  <a:cxn ang="0">
                    <a:pos x="63" y="186"/>
                  </a:cxn>
                  <a:cxn ang="0">
                    <a:pos x="68" y="123"/>
                  </a:cxn>
                  <a:cxn ang="0">
                    <a:pos x="72" y="141"/>
                  </a:cxn>
                  <a:cxn ang="0">
                    <a:pos x="77" y="168"/>
                  </a:cxn>
                  <a:cxn ang="0">
                    <a:pos x="81" y="86"/>
                  </a:cxn>
                  <a:cxn ang="0">
                    <a:pos x="86" y="150"/>
                  </a:cxn>
                  <a:cxn ang="0">
                    <a:pos x="90" y="82"/>
                  </a:cxn>
                  <a:cxn ang="0">
                    <a:pos x="95" y="168"/>
                  </a:cxn>
                  <a:cxn ang="0">
                    <a:pos x="99" y="91"/>
                  </a:cxn>
                  <a:cxn ang="0">
                    <a:pos x="104" y="154"/>
                  </a:cxn>
                  <a:cxn ang="0">
                    <a:pos x="109" y="109"/>
                  </a:cxn>
                  <a:cxn ang="0">
                    <a:pos x="113" y="55"/>
                  </a:cxn>
                  <a:cxn ang="0">
                    <a:pos x="118" y="168"/>
                  </a:cxn>
                  <a:cxn ang="0">
                    <a:pos x="127" y="68"/>
                  </a:cxn>
                  <a:cxn ang="0">
                    <a:pos x="136" y="96"/>
                  </a:cxn>
                  <a:cxn ang="0">
                    <a:pos x="136" y="68"/>
                  </a:cxn>
                  <a:cxn ang="0">
                    <a:pos x="140" y="82"/>
                  </a:cxn>
                  <a:cxn ang="0">
                    <a:pos x="145" y="168"/>
                  </a:cxn>
                  <a:cxn ang="0">
                    <a:pos x="149" y="91"/>
                  </a:cxn>
                  <a:cxn ang="0">
                    <a:pos x="158" y="159"/>
                  </a:cxn>
                  <a:cxn ang="0">
                    <a:pos x="163" y="109"/>
                  </a:cxn>
                  <a:cxn ang="0">
                    <a:pos x="167" y="86"/>
                  </a:cxn>
                  <a:cxn ang="0">
                    <a:pos x="167" y="123"/>
                  </a:cxn>
                  <a:cxn ang="0">
                    <a:pos x="172" y="59"/>
                  </a:cxn>
                  <a:cxn ang="0">
                    <a:pos x="176" y="150"/>
                  </a:cxn>
                  <a:cxn ang="0">
                    <a:pos x="181" y="132"/>
                  </a:cxn>
                  <a:cxn ang="0">
                    <a:pos x="190" y="73"/>
                  </a:cxn>
                  <a:cxn ang="0">
                    <a:pos x="195" y="231"/>
                  </a:cxn>
                  <a:cxn ang="0">
                    <a:pos x="199" y="55"/>
                  </a:cxn>
                </a:cxnLst>
                <a:rect l="0" t="0" r="r" b="b"/>
                <a:pathLst>
                  <a:path w="204" h="309">
                    <a:moveTo>
                      <a:pt x="0" y="168"/>
                    </a:moveTo>
                    <a:lnTo>
                      <a:pt x="4" y="222"/>
                    </a:lnTo>
                    <a:lnTo>
                      <a:pt x="4" y="82"/>
                    </a:lnTo>
                    <a:lnTo>
                      <a:pt x="4" y="86"/>
                    </a:lnTo>
                    <a:lnTo>
                      <a:pt x="9" y="96"/>
                    </a:lnTo>
                    <a:lnTo>
                      <a:pt x="9" y="127"/>
                    </a:lnTo>
                    <a:lnTo>
                      <a:pt x="9" y="77"/>
                    </a:lnTo>
                    <a:lnTo>
                      <a:pt x="9" y="123"/>
                    </a:lnTo>
                    <a:lnTo>
                      <a:pt x="13" y="118"/>
                    </a:lnTo>
                    <a:lnTo>
                      <a:pt x="13" y="241"/>
                    </a:lnTo>
                    <a:lnTo>
                      <a:pt x="13" y="227"/>
                    </a:lnTo>
                    <a:lnTo>
                      <a:pt x="18" y="145"/>
                    </a:lnTo>
                    <a:lnTo>
                      <a:pt x="18" y="82"/>
                    </a:lnTo>
                    <a:lnTo>
                      <a:pt x="18" y="141"/>
                    </a:lnTo>
                    <a:lnTo>
                      <a:pt x="22" y="109"/>
                    </a:lnTo>
                    <a:lnTo>
                      <a:pt x="22" y="200"/>
                    </a:lnTo>
                    <a:lnTo>
                      <a:pt x="22" y="50"/>
                    </a:lnTo>
                    <a:lnTo>
                      <a:pt x="22" y="186"/>
                    </a:lnTo>
                    <a:lnTo>
                      <a:pt x="27" y="286"/>
                    </a:lnTo>
                    <a:lnTo>
                      <a:pt x="27" y="150"/>
                    </a:lnTo>
                    <a:lnTo>
                      <a:pt x="31" y="164"/>
                    </a:lnTo>
                    <a:lnTo>
                      <a:pt x="31" y="73"/>
                    </a:lnTo>
                    <a:lnTo>
                      <a:pt x="36" y="127"/>
                    </a:lnTo>
                    <a:lnTo>
                      <a:pt x="36" y="281"/>
                    </a:lnTo>
                    <a:lnTo>
                      <a:pt x="41" y="309"/>
                    </a:lnTo>
                    <a:lnTo>
                      <a:pt x="41" y="141"/>
                    </a:lnTo>
                    <a:lnTo>
                      <a:pt x="45" y="154"/>
                    </a:lnTo>
                    <a:lnTo>
                      <a:pt x="45" y="55"/>
                    </a:lnTo>
                    <a:lnTo>
                      <a:pt x="45" y="150"/>
                    </a:lnTo>
                    <a:lnTo>
                      <a:pt x="50" y="200"/>
                    </a:lnTo>
                    <a:lnTo>
                      <a:pt x="50" y="254"/>
                    </a:lnTo>
                    <a:lnTo>
                      <a:pt x="50" y="132"/>
                    </a:lnTo>
                    <a:lnTo>
                      <a:pt x="50" y="191"/>
                    </a:lnTo>
                    <a:lnTo>
                      <a:pt x="54" y="150"/>
                    </a:lnTo>
                    <a:lnTo>
                      <a:pt x="54" y="100"/>
                    </a:lnTo>
                    <a:lnTo>
                      <a:pt x="54" y="123"/>
                    </a:lnTo>
                    <a:lnTo>
                      <a:pt x="59" y="109"/>
                    </a:lnTo>
                    <a:lnTo>
                      <a:pt x="59" y="191"/>
                    </a:lnTo>
                    <a:lnTo>
                      <a:pt x="59" y="91"/>
                    </a:lnTo>
                    <a:lnTo>
                      <a:pt x="59" y="145"/>
                    </a:lnTo>
                    <a:lnTo>
                      <a:pt x="63" y="159"/>
                    </a:lnTo>
                    <a:lnTo>
                      <a:pt x="63" y="186"/>
                    </a:lnTo>
                    <a:lnTo>
                      <a:pt x="63" y="136"/>
                    </a:lnTo>
                    <a:lnTo>
                      <a:pt x="68" y="105"/>
                    </a:lnTo>
                    <a:lnTo>
                      <a:pt x="68" y="123"/>
                    </a:lnTo>
                    <a:lnTo>
                      <a:pt x="68" y="55"/>
                    </a:lnTo>
                    <a:lnTo>
                      <a:pt x="68" y="91"/>
                    </a:lnTo>
                    <a:lnTo>
                      <a:pt x="72" y="141"/>
                    </a:lnTo>
                    <a:lnTo>
                      <a:pt x="72" y="222"/>
                    </a:lnTo>
                    <a:lnTo>
                      <a:pt x="72" y="218"/>
                    </a:lnTo>
                    <a:lnTo>
                      <a:pt x="77" y="168"/>
                    </a:lnTo>
                    <a:lnTo>
                      <a:pt x="77" y="55"/>
                    </a:lnTo>
                    <a:lnTo>
                      <a:pt x="77" y="132"/>
                    </a:lnTo>
                    <a:lnTo>
                      <a:pt x="81" y="86"/>
                    </a:lnTo>
                    <a:lnTo>
                      <a:pt x="81" y="154"/>
                    </a:lnTo>
                    <a:lnTo>
                      <a:pt x="86" y="268"/>
                    </a:lnTo>
                    <a:lnTo>
                      <a:pt x="86" y="150"/>
                    </a:lnTo>
                    <a:lnTo>
                      <a:pt x="90" y="59"/>
                    </a:lnTo>
                    <a:lnTo>
                      <a:pt x="90" y="100"/>
                    </a:lnTo>
                    <a:lnTo>
                      <a:pt x="90" y="82"/>
                    </a:lnTo>
                    <a:lnTo>
                      <a:pt x="95" y="91"/>
                    </a:lnTo>
                    <a:lnTo>
                      <a:pt x="95" y="182"/>
                    </a:lnTo>
                    <a:lnTo>
                      <a:pt x="95" y="168"/>
                    </a:lnTo>
                    <a:lnTo>
                      <a:pt x="99" y="186"/>
                    </a:lnTo>
                    <a:lnTo>
                      <a:pt x="99" y="200"/>
                    </a:lnTo>
                    <a:lnTo>
                      <a:pt x="99" y="91"/>
                    </a:lnTo>
                    <a:lnTo>
                      <a:pt x="99" y="109"/>
                    </a:lnTo>
                    <a:lnTo>
                      <a:pt x="104" y="109"/>
                    </a:lnTo>
                    <a:lnTo>
                      <a:pt x="104" y="154"/>
                    </a:lnTo>
                    <a:lnTo>
                      <a:pt x="109" y="150"/>
                    </a:lnTo>
                    <a:lnTo>
                      <a:pt x="109" y="213"/>
                    </a:lnTo>
                    <a:lnTo>
                      <a:pt x="109" y="109"/>
                    </a:lnTo>
                    <a:lnTo>
                      <a:pt x="109" y="141"/>
                    </a:lnTo>
                    <a:lnTo>
                      <a:pt x="113" y="127"/>
                    </a:lnTo>
                    <a:lnTo>
                      <a:pt x="113" y="55"/>
                    </a:lnTo>
                    <a:lnTo>
                      <a:pt x="113" y="86"/>
                    </a:lnTo>
                    <a:lnTo>
                      <a:pt x="118" y="32"/>
                    </a:lnTo>
                    <a:lnTo>
                      <a:pt x="118" y="168"/>
                    </a:lnTo>
                    <a:lnTo>
                      <a:pt x="127" y="50"/>
                    </a:lnTo>
                    <a:lnTo>
                      <a:pt x="127" y="96"/>
                    </a:lnTo>
                    <a:lnTo>
                      <a:pt x="127" y="68"/>
                    </a:lnTo>
                    <a:lnTo>
                      <a:pt x="131" y="73"/>
                    </a:lnTo>
                    <a:lnTo>
                      <a:pt x="131" y="182"/>
                    </a:lnTo>
                    <a:lnTo>
                      <a:pt x="136" y="96"/>
                    </a:lnTo>
                    <a:lnTo>
                      <a:pt x="136" y="154"/>
                    </a:lnTo>
                    <a:lnTo>
                      <a:pt x="136" y="0"/>
                    </a:lnTo>
                    <a:lnTo>
                      <a:pt x="136" y="68"/>
                    </a:lnTo>
                    <a:lnTo>
                      <a:pt x="140" y="68"/>
                    </a:lnTo>
                    <a:lnTo>
                      <a:pt x="140" y="136"/>
                    </a:lnTo>
                    <a:lnTo>
                      <a:pt x="140" y="82"/>
                    </a:lnTo>
                    <a:lnTo>
                      <a:pt x="145" y="168"/>
                    </a:lnTo>
                    <a:lnTo>
                      <a:pt x="145" y="236"/>
                    </a:lnTo>
                    <a:lnTo>
                      <a:pt x="145" y="168"/>
                    </a:lnTo>
                    <a:lnTo>
                      <a:pt x="149" y="145"/>
                    </a:lnTo>
                    <a:lnTo>
                      <a:pt x="149" y="86"/>
                    </a:lnTo>
                    <a:lnTo>
                      <a:pt x="149" y="91"/>
                    </a:lnTo>
                    <a:lnTo>
                      <a:pt x="154" y="77"/>
                    </a:lnTo>
                    <a:lnTo>
                      <a:pt x="154" y="154"/>
                    </a:lnTo>
                    <a:lnTo>
                      <a:pt x="158" y="159"/>
                    </a:lnTo>
                    <a:lnTo>
                      <a:pt x="158" y="200"/>
                    </a:lnTo>
                    <a:lnTo>
                      <a:pt x="158" y="123"/>
                    </a:lnTo>
                    <a:lnTo>
                      <a:pt x="163" y="109"/>
                    </a:lnTo>
                    <a:lnTo>
                      <a:pt x="163" y="100"/>
                    </a:lnTo>
                    <a:lnTo>
                      <a:pt x="163" y="105"/>
                    </a:lnTo>
                    <a:lnTo>
                      <a:pt x="167" y="86"/>
                    </a:lnTo>
                    <a:lnTo>
                      <a:pt x="167" y="250"/>
                    </a:lnTo>
                    <a:lnTo>
                      <a:pt x="167" y="73"/>
                    </a:lnTo>
                    <a:lnTo>
                      <a:pt x="167" y="123"/>
                    </a:lnTo>
                    <a:lnTo>
                      <a:pt x="172" y="59"/>
                    </a:lnTo>
                    <a:lnTo>
                      <a:pt x="172" y="118"/>
                    </a:lnTo>
                    <a:lnTo>
                      <a:pt x="172" y="59"/>
                    </a:lnTo>
                    <a:lnTo>
                      <a:pt x="172" y="114"/>
                    </a:lnTo>
                    <a:lnTo>
                      <a:pt x="176" y="73"/>
                    </a:lnTo>
                    <a:lnTo>
                      <a:pt x="176" y="150"/>
                    </a:lnTo>
                    <a:lnTo>
                      <a:pt x="181" y="250"/>
                    </a:lnTo>
                    <a:lnTo>
                      <a:pt x="181" y="123"/>
                    </a:lnTo>
                    <a:lnTo>
                      <a:pt x="181" y="132"/>
                    </a:lnTo>
                    <a:lnTo>
                      <a:pt x="186" y="123"/>
                    </a:lnTo>
                    <a:lnTo>
                      <a:pt x="186" y="105"/>
                    </a:lnTo>
                    <a:lnTo>
                      <a:pt x="190" y="73"/>
                    </a:lnTo>
                    <a:lnTo>
                      <a:pt x="190" y="259"/>
                    </a:lnTo>
                    <a:lnTo>
                      <a:pt x="195" y="164"/>
                    </a:lnTo>
                    <a:lnTo>
                      <a:pt x="195" y="231"/>
                    </a:lnTo>
                    <a:lnTo>
                      <a:pt x="195" y="132"/>
                    </a:lnTo>
                    <a:lnTo>
                      <a:pt x="199" y="118"/>
                    </a:lnTo>
                    <a:lnTo>
                      <a:pt x="199" y="55"/>
                    </a:lnTo>
                    <a:lnTo>
                      <a:pt x="199" y="86"/>
                    </a:lnTo>
                    <a:lnTo>
                      <a:pt x="204" y="168"/>
                    </a:lnTo>
                  </a:path>
                </a:pathLst>
              </a:custGeom>
              <a:noFill/>
              <a:ln w="12700" cmpd="sng">
                <a:solidFill>
                  <a:schemeClr val="accent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887" name="Freeform 490"/>
              <p:cNvSpPr>
                <a:spLocks/>
              </p:cNvSpPr>
              <p:nvPr/>
            </p:nvSpPr>
            <p:spPr bwMode="auto">
              <a:xfrm>
                <a:off x="5245099" y="5459412"/>
                <a:ext cx="309563" cy="511175"/>
              </a:xfrm>
              <a:custGeom>
                <a:avLst/>
                <a:gdLst/>
                <a:ahLst/>
                <a:cxnLst>
                  <a:cxn ang="0">
                    <a:pos x="0" y="140"/>
                  </a:cxn>
                  <a:cxn ang="0">
                    <a:pos x="4" y="104"/>
                  </a:cxn>
                  <a:cxn ang="0">
                    <a:pos x="9" y="140"/>
                  </a:cxn>
                  <a:cxn ang="0">
                    <a:pos x="18" y="122"/>
                  </a:cxn>
                  <a:cxn ang="0">
                    <a:pos x="22" y="322"/>
                  </a:cxn>
                  <a:cxn ang="0">
                    <a:pos x="27" y="63"/>
                  </a:cxn>
                  <a:cxn ang="0">
                    <a:pos x="31" y="90"/>
                  </a:cxn>
                  <a:cxn ang="0">
                    <a:pos x="36" y="222"/>
                  </a:cxn>
                  <a:cxn ang="0">
                    <a:pos x="45" y="90"/>
                  </a:cxn>
                  <a:cxn ang="0">
                    <a:pos x="45" y="177"/>
                  </a:cxn>
                  <a:cxn ang="0">
                    <a:pos x="50" y="127"/>
                  </a:cxn>
                  <a:cxn ang="0">
                    <a:pos x="54" y="81"/>
                  </a:cxn>
                  <a:cxn ang="0">
                    <a:pos x="59" y="158"/>
                  </a:cxn>
                  <a:cxn ang="0">
                    <a:pos x="68" y="99"/>
                  </a:cxn>
                  <a:cxn ang="0">
                    <a:pos x="72" y="163"/>
                  </a:cxn>
                  <a:cxn ang="0">
                    <a:pos x="72" y="177"/>
                  </a:cxn>
                  <a:cxn ang="0">
                    <a:pos x="77" y="36"/>
                  </a:cxn>
                  <a:cxn ang="0">
                    <a:pos x="86" y="276"/>
                  </a:cxn>
                  <a:cxn ang="0">
                    <a:pos x="90" y="86"/>
                  </a:cxn>
                  <a:cxn ang="0">
                    <a:pos x="90" y="90"/>
                  </a:cxn>
                  <a:cxn ang="0">
                    <a:pos x="99" y="172"/>
                  </a:cxn>
                  <a:cxn ang="0">
                    <a:pos x="104" y="68"/>
                  </a:cxn>
                  <a:cxn ang="0">
                    <a:pos x="108" y="149"/>
                  </a:cxn>
                  <a:cxn ang="0">
                    <a:pos x="108" y="149"/>
                  </a:cxn>
                  <a:cxn ang="0">
                    <a:pos x="113" y="90"/>
                  </a:cxn>
                  <a:cxn ang="0">
                    <a:pos x="117" y="136"/>
                  </a:cxn>
                  <a:cxn ang="0">
                    <a:pos x="122" y="72"/>
                  </a:cxn>
                  <a:cxn ang="0">
                    <a:pos x="127" y="95"/>
                  </a:cxn>
                  <a:cxn ang="0">
                    <a:pos x="131" y="154"/>
                  </a:cxn>
                  <a:cxn ang="0">
                    <a:pos x="136" y="122"/>
                  </a:cxn>
                  <a:cxn ang="0">
                    <a:pos x="140" y="72"/>
                  </a:cxn>
                  <a:cxn ang="0">
                    <a:pos x="145" y="163"/>
                  </a:cxn>
                  <a:cxn ang="0">
                    <a:pos x="149" y="59"/>
                  </a:cxn>
                  <a:cxn ang="0">
                    <a:pos x="154" y="72"/>
                  </a:cxn>
                  <a:cxn ang="0">
                    <a:pos x="158" y="172"/>
                  </a:cxn>
                  <a:cxn ang="0">
                    <a:pos x="163" y="81"/>
                  </a:cxn>
                  <a:cxn ang="0">
                    <a:pos x="167" y="127"/>
                  </a:cxn>
                  <a:cxn ang="0">
                    <a:pos x="172" y="77"/>
                  </a:cxn>
                  <a:cxn ang="0">
                    <a:pos x="172" y="72"/>
                  </a:cxn>
                  <a:cxn ang="0">
                    <a:pos x="181" y="154"/>
                  </a:cxn>
                  <a:cxn ang="0">
                    <a:pos x="185" y="27"/>
                  </a:cxn>
                  <a:cxn ang="0">
                    <a:pos x="190" y="22"/>
                  </a:cxn>
                </a:cxnLst>
                <a:rect l="0" t="0" r="r" b="b"/>
                <a:pathLst>
                  <a:path w="195" h="322">
                    <a:moveTo>
                      <a:pt x="0" y="181"/>
                    </a:moveTo>
                    <a:lnTo>
                      <a:pt x="0" y="263"/>
                    </a:lnTo>
                    <a:lnTo>
                      <a:pt x="0" y="140"/>
                    </a:lnTo>
                    <a:lnTo>
                      <a:pt x="4" y="140"/>
                    </a:lnTo>
                    <a:lnTo>
                      <a:pt x="4" y="154"/>
                    </a:lnTo>
                    <a:lnTo>
                      <a:pt x="4" y="104"/>
                    </a:lnTo>
                    <a:lnTo>
                      <a:pt x="4" y="127"/>
                    </a:lnTo>
                    <a:lnTo>
                      <a:pt x="9" y="63"/>
                    </a:lnTo>
                    <a:lnTo>
                      <a:pt x="9" y="140"/>
                    </a:lnTo>
                    <a:lnTo>
                      <a:pt x="13" y="281"/>
                    </a:lnTo>
                    <a:lnTo>
                      <a:pt x="13" y="190"/>
                    </a:lnTo>
                    <a:lnTo>
                      <a:pt x="18" y="122"/>
                    </a:lnTo>
                    <a:lnTo>
                      <a:pt x="18" y="68"/>
                    </a:lnTo>
                    <a:lnTo>
                      <a:pt x="22" y="158"/>
                    </a:lnTo>
                    <a:lnTo>
                      <a:pt x="22" y="322"/>
                    </a:lnTo>
                    <a:lnTo>
                      <a:pt x="27" y="172"/>
                    </a:lnTo>
                    <a:lnTo>
                      <a:pt x="27" y="181"/>
                    </a:lnTo>
                    <a:lnTo>
                      <a:pt x="27" y="63"/>
                    </a:lnTo>
                    <a:lnTo>
                      <a:pt x="27" y="90"/>
                    </a:lnTo>
                    <a:lnTo>
                      <a:pt x="31" y="131"/>
                    </a:lnTo>
                    <a:lnTo>
                      <a:pt x="31" y="90"/>
                    </a:lnTo>
                    <a:lnTo>
                      <a:pt x="31" y="149"/>
                    </a:lnTo>
                    <a:lnTo>
                      <a:pt x="36" y="154"/>
                    </a:lnTo>
                    <a:lnTo>
                      <a:pt x="36" y="222"/>
                    </a:lnTo>
                    <a:lnTo>
                      <a:pt x="40" y="208"/>
                    </a:lnTo>
                    <a:lnTo>
                      <a:pt x="40" y="127"/>
                    </a:lnTo>
                    <a:lnTo>
                      <a:pt x="45" y="90"/>
                    </a:lnTo>
                    <a:lnTo>
                      <a:pt x="45" y="208"/>
                    </a:lnTo>
                    <a:lnTo>
                      <a:pt x="45" y="68"/>
                    </a:lnTo>
                    <a:lnTo>
                      <a:pt x="45" y="177"/>
                    </a:lnTo>
                    <a:lnTo>
                      <a:pt x="50" y="222"/>
                    </a:lnTo>
                    <a:lnTo>
                      <a:pt x="50" y="50"/>
                    </a:lnTo>
                    <a:lnTo>
                      <a:pt x="50" y="127"/>
                    </a:lnTo>
                    <a:lnTo>
                      <a:pt x="54" y="77"/>
                    </a:lnTo>
                    <a:lnTo>
                      <a:pt x="54" y="59"/>
                    </a:lnTo>
                    <a:lnTo>
                      <a:pt x="54" y="81"/>
                    </a:lnTo>
                    <a:lnTo>
                      <a:pt x="59" y="109"/>
                    </a:lnTo>
                    <a:lnTo>
                      <a:pt x="59" y="213"/>
                    </a:lnTo>
                    <a:lnTo>
                      <a:pt x="59" y="158"/>
                    </a:lnTo>
                    <a:lnTo>
                      <a:pt x="63" y="231"/>
                    </a:lnTo>
                    <a:lnTo>
                      <a:pt x="63" y="109"/>
                    </a:lnTo>
                    <a:lnTo>
                      <a:pt x="68" y="99"/>
                    </a:lnTo>
                    <a:lnTo>
                      <a:pt x="68" y="131"/>
                    </a:lnTo>
                    <a:lnTo>
                      <a:pt x="68" y="54"/>
                    </a:lnTo>
                    <a:lnTo>
                      <a:pt x="72" y="163"/>
                    </a:lnTo>
                    <a:lnTo>
                      <a:pt x="72" y="240"/>
                    </a:lnTo>
                    <a:lnTo>
                      <a:pt x="72" y="109"/>
                    </a:lnTo>
                    <a:lnTo>
                      <a:pt x="72" y="177"/>
                    </a:lnTo>
                    <a:lnTo>
                      <a:pt x="77" y="81"/>
                    </a:lnTo>
                    <a:lnTo>
                      <a:pt x="77" y="86"/>
                    </a:lnTo>
                    <a:lnTo>
                      <a:pt x="77" y="36"/>
                    </a:lnTo>
                    <a:lnTo>
                      <a:pt x="81" y="27"/>
                    </a:lnTo>
                    <a:lnTo>
                      <a:pt x="81" y="204"/>
                    </a:lnTo>
                    <a:lnTo>
                      <a:pt x="86" y="276"/>
                    </a:lnTo>
                    <a:lnTo>
                      <a:pt x="86" y="109"/>
                    </a:lnTo>
                    <a:lnTo>
                      <a:pt x="86" y="140"/>
                    </a:lnTo>
                    <a:lnTo>
                      <a:pt x="90" y="86"/>
                    </a:lnTo>
                    <a:lnTo>
                      <a:pt x="90" y="95"/>
                    </a:lnTo>
                    <a:lnTo>
                      <a:pt x="90" y="54"/>
                    </a:lnTo>
                    <a:lnTo>
                      <a:pt x="90" y="90"/>
                    </a:lnTo>
                    <a:lnTo>
                      <a:pt x="95" y="154"/>
                    </a:lnTo>
                    <a:lnTo>
                      <a:pt x="95" y="226"/>
                    </a:lnTo>
                    <a:lnTo>
                      <a:pt x="99" y="172"/>
                    </a:lnTo>
                    <a:lnTo>
                      <a:pt x="99" y="68"/>
                    </a:lnTo>
                    <a:lnTo>
                      <a:pt x="99" y="86"/>
                    </a:lnTo>
                    <a:lnTo>
                      <a:pt x="104" y="68"/>
                    </a:lnTo>
                    <a:lnTo>
                      <a:pt x="104" y="104"/>
                    </a:lnTo>
                    <a:lnTo>
                      <a:pt x="104" y="0"/>
                    </a:lnTo>
                    <a:lnTo>
                      <a:pt x="108" y="149"/>
                    </a:lnTo>
                    <a:lnTo>
                      <a:pt x="108" y="217"/>
                    </a:lnTo>
                    <a:lnTo>
                      <a:pt x="108" y="86"/>
                    </a:lnTo>
                    <a:lnTo>
                      <a:pt x="108" y="149"/>
                    </a:lnTo>
                    <a:lnTo>
                      <a:pt x="113" y="158"/>
                    </a:lnTo>
                    <a:lnTo>
                      <a:pt x="113" y="54"/>
                    </a:lnTo>
                    <a:lnTo>
                      <a:pt x="113" y="90"/>
                    </a:lnTo>
                    <a:lnTo>
                      <a:pt x="117" y="68"/>
                    </a:lnTo>
                    <a:lnTo>
                      <a:pt x="117" y="190"/>
                    </a:lnTo>
                    <a:lnTo>
                      <a:pt x="117" y="136"/>
                    </a:lnTo>
                    <a:lnTo>
                      <a:pt x="122" y="90"/>
                    </a:lnTo>
                    <a:lnTo>
                      <a:pt x="122" y="204"/>
                    </a:lnTo>
                    <a:lnTo>
                      <a:pt x="122" y="72"/>
                    </a:lnTo>
                    <a:lnTo>
                      <a:pt x="122" y="72"/>
                    </a:lnTo>
                    <a:lnTo>
                      <a:pt x="127" y="59"/>
                    </a:lnTo>
                    <a:lnTo>
                      <a:pt x="127" y="95"/>
                    </a:lnTo>
                    <a:lnTo>
                      <a:pt x="127" y="81"/>
                    </a:lnTo>
                    <a:lnTo>
                      <a:pt x="131" y="122"/>
                    </a:lnTo>
                    <a:lnTo>
                      <a:pt x="131" y="154"/>
                    </a:lnTo>
                    <a:lnTo>
                      <a:pt x="131" y="99"/>
                    </a:lnTo>
                    <a:lnTo>
                      <a:pt x="131" y="118"/>
                    </a:lnTo>
                    <a:lnTo>
                      <a:pt x="136" y="122"/>
                    </a:lnTo>
                    <a:lnTo>
                      <a:pt x="136" y="86"/>
                    </a:lnTo>
                    <a:lnTo>
                      <a:pt x="136" y="95"/>
                    </a:lnTo>
                    <a:lnTo>
                      <a:pt x="140" y="72"/>
                    </a:lnTo>
                    <a:lnTo>
                      <a:pt x="140" y="4"/>
                    </a:lnTo>
                    <a:lnTo>
                      <a:pt x="140" y="127"/>
                    </a:lnTo>
                    <a:lnTo>
                      <a:pt x="145" y="163"/>
                    </a:lnTo>
                    <a:lnTo>
                      <a:pt x="145" y="90"/>
                    </a:lnTo>
                    <a:lnTo>
                      <a:pt x="149" y="54"/>
                    </a:lnTo>
                    <a:lnTo>
                      <a:pt x="149" y="59"/>
                    </a:lnTo>
                    <a:lnTo>
                      <a:pt x="149" y="18"/>
                    </a:lnTo>
                    <a:lnTo>
                      <a:pt x="149" y="36"/>
                    </a:lnTo>
                    <a:lnTo>
                      <a:pt x="154" y="72"/>
                    </a:lnTo>
                    <a:lnTo>
                      <a:pt x="154" y="204"/>
                    </a:lnTo>
                    <a:lnTo>
                      <a:pt x="154" y="77"/>
                    </a:lnTo>
                    <a:lnTo>
                      <a:pt x="158" y="172"/>
                    </a:lnTo>
                    <a:lnTo>
                      <a:pt x="158" y="18"/>
                    </a:lnTo>
                    <a:lnTo>
                      <a:pt x="158" y="45"/>
                    </a:lnTo>
                    <a:lnTo>
                      <a:pt x="163" y="81"/>
                    </a:lnTo>
                    <a:lnTo>
                      <a:pt x="163" y="45"/>
                    </a:lnTo>
                    <a:lnTo>
                      <a:pt x="163" y="136"/>
                    </a:lnTo>
                    <a:lnTo>
                      <a:pt x="167" y="127"/>
                    </a:lnTo>
                    <a:lnTo>
                      <a:pt x="167" y="99"/>
                    </a:lnTo>
                    <a:lnTo>
                      <a:pt x="167" y="199"/>
                    </a:lnTo>
                    <a:lnTo>
                      <a:pt x="172" y="77"/>
                    </a:lnTo>
                    <a:lnTo>
                      <a:pt x="172" y="95"/>
                    </a:lnTo>
                    <a:lnTo>
                      <a:pt x="172" y="54"/>
                    </a:lnTo>
                    <a:lnTo>
                      <a:pt x="172" y="72"/>
                    </a:lnTo>
                    <a:lnTo>
                      <a:pt x="176" y="81"/>
                    </a:lnTo>
                    <a:lnTo>
                      <a:pt x="176" y="149"/>
                    </a:lnTo>
                    <a:lnTo>
                      <a:pt x="181" y="154"/>
                    </a:lnTo>
                    <a:lnTo>
                      <a:pt x="181" y="195"/>
                    </a:lnTo>
                    <a:lnTo>
                      <a:pt x="181" y="72"/>
                    </a:lnTo>
                    <a:lnTo>
                      <a:pt x="185" y="27"/>
                    </a:lnTo>
                    <a:lnTo>
                      <a:pt x="185" y="41"/>
                    </a:lnTo>
                    <a:lnTo>
                      <a:pt x="185" y="4"/>
                    </a:lnTo>
                    <a:lnTo>
                      <a:pt x="190" y="22"/>
                    </a:lnTo>
                    <a:lnTo>
                      <a:pt x="190" y="186"/>
                    </a:lnTo>
                    <a:lnTo>
                      <a:pt x="195" y="140"/>
                    </a:lnTo>
                  </a:path>
                </a:pathLst>
              </a:custGeom>
              <a:noFill/>
              <a:ln w="12700" cmpd="sng">
                <a:solidFill>
                  <a:schemeClr val="accent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888" name="Freeform 491"/>
              <p:cNvSpPr>
                <a:spLocks/>
              </p:cNvSpPr>
              <p:nvPr/>
            </p:nvSpPr>
            <p:spPr bwMode="auto">
              <a:xfrm>
                <a:off x="5554662" y="5380037"/>
                <a:ext cx="336550" cy="452438"/>
              </a:xfrm>
              <a:custGeom>
                <a:avLst/>
                <a:gdLst/>
                <a:ahLst/>
                <a:cxnLst>
                  <a:cxn ang="0">
                    <a:pos x="4" y="77"/>
                  </a:cxn>
                  <a:cxn ang="0">
                    <a:pos x="9" y="263"/>
                  </a:cxn>
                  <a:cxn ang="0">
                    <a:pos x="13" y="86"/>
                  </a:cxn>
                  <a:cxn ang="0">
                    <a:pos x="18" y="32"/>
                  </a:cxn>
                  <a:cxn ang="0">
                    <a:pos x="22" y="68"/>
                  </a:cxn>
                  <a:cxn ang="0">
                    <a:pos x="27" y="95"/>
                  </a:cxn>
                  <a:cxn ang="0">
                    <a:pos x="36" y="127"/>
                  </a:cxn>
                  <a:cxn ang="0">
                    <a:pos x="40" y="217"/>
                  </a:cxn>
                  <a:cxn ang="0">
                    <a:pos x="45" y="136"/>
                  </a:cxn>
                  <a:cxn ang="0">
                    <a:pos x="49" y="77"/>
                  </a:cxn>
                  <a:cxn ang="0">
                    <a:pos x="54" y="36"/>
                  </a:cxn>
                  <a:cxn ang="0">
                    <a:pos x="58" y="54"/>
                  </a:cxn>
                  <a:cxn ang="0">
                    <a:pos x="63" y="27"/>
                  </a:cxn>
                  <a:cxn ang="0">
                    <a:pos x="72" y="136"/>
                  </a:cxn>
                  <a:cxn ang="0">
                    <a:pos x="77" y="63"/>
                  </a:cxn>
                  <a:cxn ang="0">
                    <a:pos x="81" y="285"/>
                  </a:cxn>
                  <a:cxn ang="0">
                    <a:pos x="86" y="72"/>
                  </a:cxn>
                  <a:cxn ang="0">
                    <a:pos x="90" y="72"/>
                  </a:cxn>
                  <a:cxn ang="0">
                    <a:pos x="95" y="113"/>
                  </a:cxn>
                  <a:cxn ang="0">
                    <a:pos x="99" y="54"/>
                  </a:cxn>
                  <a:cxn ang="0">
                    <a:pos x="104" y="118"/>
                  </a:cxn>
                  <a:cxn ang="0">
                    <a:pos x="108" y="68"/>
                  </a:cxn>
                  <a:cxn ang="0">
                    <a:pos x="113" y="140"/>
                  </a:cxn>
                  <a:cxn ang="0">
                    <a:pos x="117" y="50"/>
                  </a:cxn>
                  <a:cxn ang="0">
                    <a:pos x="126" y="82"/>
                  </a:cxn>
                  <a:cxn ang="0">
                    <a:pos x="131" y="199"/>
                  </a:cxn>
                  <a:cxn ang="0">
                    <a:pos x="135" y="104"/>
                  </a:cxn>
                  <a:cxn ang="0">
                    <a:pos x="140" y="195"/>
                  </a:cxn>
                  <a:cxn ang="0">
                    <a:pos x="145" y="27"/>
                  </a:cxn>
                  <a:cxn ang="0">
                    <a:pos x="149" y="9"/>
                  </a:cxn>
                  <a:cxn ang="0">
                    <a:pos x="154" y="77"/>
                  </a:cxn>
                  <a:cxn ang="0">
                    <a:pos x="158" y="32"/>
                  </a:cxn>
                  <a:cxn ang="0">
                    <a:pos x="163" y="95"/>
                  </a:cxn>
                  <a:cxn ang="0">
                    <a:pos x="167" y="104"/>
                  </a:cxn>
                  <a:cxn ang="0">
                    <a:pos x="172" y="168"/>
                  </a:cxn>
                  <a:cxn ang="0">
                    <a:pos x="176" y="0"/>
                  </a:cxn>
                  <a:cxn ang="0">
                    <a:pos x="181" y="36"/>
                  </a:cxn>
                  <a:cxn ang="0">
                    <a:pos x="190" y="168"/>
                  </a:cxn>
                  <a:cxn ang="0">
                    <a:pos x="194" y="113"/>
                  </a:cxn>
                  <a:cxn ang="0">
                    <a:pos x="199" y="95"/>
                  </a:cxn>
                  <a:cxn ang="0">
                    <a:pos x="199" y="127"/>
                  </a:cxn>
                  <a:cxn ang="0">
                    <a:pos x="208" y="0"/>
                  </a:cxn>
                </a:cxnLst>
                <a:rect l="0" t="0" r="r" b="b"/>
                <a:pathLst>
                  <a:path w="212" h="285">
                    <a:moveTo>
                      <a:pt x="0" y="190"/>
                    </a:moveTo>
                    <a:lnTo>
                      <a:pt x="0" y="104"/>
                    </a:lnTo>
                    <a:lnTo>
                      <a:pt x="4" y="77"/>
                    </a:lnTo>
                    <a:lnTo>
                      <a:pt x="4" y="59"/>
                    </a:lnTo>
                    <a:lnTo>
                      <a:pt x="4" y="140"/>
                    </a:lnTo>
                    <a:lnTo>
                      <a:pt x="9" y="263"/>
                    </a:lnTo>
                    <a:lnTo>
                      <a:pt x="9" y="136"/>
                    </a:lnTo>
                    <a:lnTo>
                      <a:pt x="13" y="140"/>
                    </a:lnTo>
                    <a:lnTo>
                      <a:pt x="13" y="86"/>
                    </a:lnTo>
                    <a:lnTo>
                      <a:pt x="13" y="104"/>
                    </a:lnTo>
                    <a:lnTo>
                      <a:pt x="18" y="95"/>
                    </a:lnTo>
                    <a:lnTo>
                      <a:pt x="18" y="32"/>
                    </a:lnTo>
                    <a:lnTo>
                      <a:pt x="18" y="245"/>
                    </a:lnTo>
                    <a:lnTo>
                      <a:pt x="22" y="222"/>
                    </a:lnTo>
                    <a:lnTo>
                      <a:pt x="22" y="68"/>
                    </a:lnTo>
                    <a:lnTo>
                      <a:pt x="27" y="82"/>
                    </a:lnTo>
                    <a:lnTo>
                      <a:pt x="27" y="59"/>
                    </a:lnTo>
                    <a:lnTo>
                      <a:pt x="27" y="95"/>
                    </a:lnTo>
                    <a:lnTo>
                      <a:pt x="31" y="54"/>
                    </a:lnTo>
                    <a:lnTo>
                      <a:pt x="31" y="222"/>
                    </a:lnTo>
                    <a:lnTo>
                      <a:pt x="36" y="127"/>
                    </a:lnTo>
                    <a:lnTo>
                      <a:pt x="36" y="95"/>
                    </a:lnTo>
                    <a:lnTo>
                      <a:pt x="40" y="54"/>
                    </a:lnTo>
                    <a:lnTo>
                      <a:pt x="40" y="217"/>
                    </a:lnTo>
                    <a:lnTo>
                      <a:pt x="45" y="199"/>
                    </a:lnTo>
                    <a:lnTo>
                      <a:pt x="45" y="263"/>
                    </a:lnTo>
                    <a:lnTo>
                      <a:pt x="45" y="136"/>
                    </a:lnTo>
                    <a:lnTo>
                      <a:pt x="49" y="104"/>
                    </a:lnTo>
                    <a:lnTo>
                      <a:pt x="49" y="63"/>
                    </a:lnTo>
                    <a:lnTo>
                      <a:pt x="49" y="77"/>
                    </a:lnTo>
                    <a:lnTo>
                      <a:pt x="54" y="113"/>
                    </a:lnTo>
                    <a:lnTo>
                      <a:pt x="54" y="249"/>
                    </a:lnTo>
                    <a:lnTo>
                      <a:pt x="54" y="36"/>
                    </a:lnTo>
                    <a:lnTo>
                      <a:pt x="54" y="204"/>
                    </a:lnTo>
                    <a:lnTo>
                      <a:pt x="58" y="163"/>
                    </a:lnTo>
                    <a:lnTo>
                      <a:pt x="58" y="54"/>
                    </a:lnTo>
                    <a:lnTo>
                      <a:pt x="63" y="82"/>
                    </a:lnTo>
                    <a:lnTo>
                      <a:pt x="63" y="91"/>
                    </a:lnTo>
                    <a:lnTo>
                      <a:pt x="63" y="27"/>
                    </a:lnTo>
                    <a:lnTo>
                      <a:pt x="67" y="100"/>
                    </a:lnTo>
                    <a:lnTo>
                      <a:pt x="67" y="204"/>
                    </a:lnTo>
                    <a:lnTo>
                      <a:pt x="72" y="136"/>
                    </a:lnTo>
                    <a:lnTo>
                      <a:pt x="72" y="77"/>
                    </a:lnTo>
                    <a:lnTo>
                      <a:pt x="77" y="100"/>
                    </a:lnTo>
                    <a:lnTo>
                      <a:pt x="77" y="63"/>
                    </a:lnTo>
                    <a:lnTo>
                      <a:pt x="77" y="245"/>
                    </a:lnTo>
                    <a:lnTo>
                      <a:pt x="81" y="227"/>
                    </a:lnTo>
                    <a:lnTo>
                      <a:pt x="81" y="285"/>
                    </a:lnTo>
                    <a:lnTo>
                      <a:pt x="81" y="159"/>
                    </a:lnTo>
                    <a:lnTo>
                      <a:pt x="86" y="159"/>
                    </a:lnTo>
                    <a:lnTo>
                      <a:pt x="86" y="72"/>
                    </a:lnTo>
                    <a:lnTo>
                      <a:pt x="90" y="91"/>
                    </a:lnTo>
                    <a:lnTo>
                      <a:pt x="90" y="190"/>
                    </a:lnTo>
                    <a:lnTo>
                      <a:pt x="90" y="72"/>
                    </a:lnTo>
                    <a:lnTo>
                      <a:pt x="90" y="186"/>
                    </a:lnTo>
                    <a:lnTo>
                      <a:pt x="95" y="59"/>
                    </a:lnTo>
                    <a:lnTo>
                      <a:pt x="95" y="113"/>
                    </a:lnTo>
                    <a:lnTo>
                      <a:pt x="95" y="36"/>
                    </a:lnTo>
                    <a:lnTo>
                      <a:pt x="99" y="104"/>
                    </a:lnTo>
                    <a:lnTo>
                      <a:pt x="99" y="54"/>
                    </a:lnTo>
                    <a:lnTo>
                      <a:pt x="99" y="127"/>
                    </a:lnTo>
                    <a:lnTo>
                      <a:pt x="104" y="195"/>
                    </a:lnTo>
                    <a:lnTo>
                      <a:pt x="104" y="118"/>
                    </a:lnTo>
                    <a:lnTo>
                      <a:pt x="108" y="104"/>
                    </a:lnTo>
                    <a:lnTo>
                      <a:pt x="108" y="118"/>
                    </a:lnTo>
                    <a:lnTo>
                      <a:pt x="108" y="68"/>
                    </a:lnTo>
                    <a:lnTo>
                      <a:pt x="108" y="100"/>
                    </a:lnTo>
                    <a:lnTo>
                      <a:pt x="113" y="68"/>
                    </a:lnTo>
                    <a:lnTo>
                      <a:pt x="113" y="140"/>
                    </a:lnTo>
                    <a:lnTo>
                      <a:pt x="113" y="82"/>
                    </a:lnTo>
                    <a:lnTo>
                      <a:pt x="117" y="217"/>
                    </a:lnTo>
                    <a:lnTo>
                      <a:pt x="117" y="50"/>
                    </a:lnTo>
                    <a:lnTo>
                      <a:pt x="122" y="109"/>
                    </a:lnTo>
                    <a:lnTo>
                      <a:pt x="122" y="63"/>
                    </a:lnTo>
                    <a:lnTo>
                      <a:pt x="126" y="82"/>
                    </a:lnTo>
                    <a:lnTo>
                      <a:pt x="126" y="213"/>
                    </a:lnTo>
                    <a:lnTo>
                      <a:pt x="126" y="154"/>
                    </a:lnTo>
                    <a:lnTo>
                      <a:pt x="131" y="199"/>
                    </a:lnTo>
                    <a:lnTo>
                      <a:pt x="131" y="54"/>
                    </a:lnTo>
                    <a:lnTo>
                      <a:pt x="131" y="86"/>
                    </a:lnTo>
                    <a:lnTo>
                      <a:pt x="135" y="104"/>
                    </a:lnTo>
                    <a:lnTo>
                      <a:pt x="135" y="82"/>
                    </a:lnTo>
                    <a:lnTo>
                      <a:pt x="135" y="131"/>
                    </a:lnTo>
                    <a:lnTo>
                      <a:pt x="140" y="195"/>
                    </a:lnTo>
                    <a:lnTo>
                      <a:pt x="140" y="50"/>
                    </a:lnTo>
                    <a:lnTo>
                      <a:pt x="145" y="109"/>
                    </a:lnTo>
                    <a:lnTo>
                      <a:pt x="145" y="27"/>
                    </a:lnTo>
                    <a:lnTo>
                      <a:pt x="149" y="72"/>
                    </a:lnTo>
                    <a:lnTo>
                      <a:pt x="149" y="222"/>
                    </a:lnTo>
                    <a:lnTo>
                      <a:pt x="149" y="9"/>
                    </a:lnTo>
                    <a:lnTo>
                      <a:pt x="149" y="104"/>
                    </a:lnTo>
                    <a:lnTo>
                      <a:pt x="154" y="186"/>
                    </a:lnTo>
                    <a:lnTo>
                      <a:pt x="154" y="77"/>
                    </a:lnTo>
                    <a:lnTo>
                      <a:pt x="154" y="86"/>
                    </a:lnTo>
                    <a:lnTo>
                      <a:pt x="158" y="72"/>
                    </a:lnTo>
                    <a:lnTo>
                      <a:pt x="158" y="32"/>
                    </a:lnTo>
                    <a:lnTo>
                      <a:pt x="163" y="95"/>
                    </a:lnTo>
                    <a:lnTo>
                      <a:pt x="163" y="240"/>
                    </a:lnTo>
                    <a:lnTo>
                      <a:pt x="163" y="95"/>
                    </a:lnTo>
                    <a:lnTo>
                      <a:pt x="167" y="177"/>
                    </a:lnTo>
                    <a:lnTo>
                      <a:pt x="167" y="100"/>
                    </a:lnTo>
                    <a:lnTo>
                      <a:pt x="167" y="104"/>
                    </a:lnTo>
                    <a:lnTo>
                      <a:pt x="172" y="95"/>
                    </a:lnTo>
                    <a:lnTo>
                      <a:pt x="172" y="59"/>
                    </a:lnTo>
                    <a:lnTo>
                      <a:pt x="172" y="168"/>
                    </a:lnTo>
                    <a:lnTo>
                      <a:pt x="176" y="104"/>
                    </a:lnTo>
                    <a:lnTo>
                      <a:pt x="176" y="159"/>
                    </a:lnTo>
                    <a:lnTo>
                      <a:pt x="176" y="0"/>
                    </a:lnTo>
                    <a:lnTo>
                      <a:pt x="176" y="23"/>
                    </a:lnTo>
                    <a:lnTo>
                      <a:pt x="181" y="95"/>
                    </a:lnTo>
                    <a:lnTo>
                      <a:pt x="181" y="36"/>
                    </a:lnTo>
                    <a:lnTo>
                      <a:pt x="185" y="9"/>
                    </a:lnTo>
                    <a:lnTo>
                      <a:pt x="185" y="236"/>
                    </a:lnTo>
                    <a:lnTo>
                      <a:pt x="190" y="168"/>
                    </a:lnTo>
                    <a:lnTo>
                      <a:pt x="190" y="82"/>
                    </a:lnTo>
                    <a:lnTo>
                      <a:pt x="190" y="91"/>
                    </a:lnTo>
                    <a:lnTo>
                      <a:pt x="194" y="113"/>
                    </a:lnTo>
                    <a:lnTo>
                      <a:pt x="194" y="45"/>
                    </a:lnTo>
                    <a:lnTo>
                      <a:pt x="194" y="122"/>
                    </a:lnTo>
                    <a:lnTo>
                      <a:pt x="199" y="95"/>
                    </a:lnTo>
                    <a:lnTo>
                      <a:pt x="199" y="149"/>
                    </a:lnTo>
                    <a:lnTo>
                      <a:pt x="199" y="91"/>
                    </a:lnTo>
                    <a:lnTo>
                      <a:pt x="199" y="127"/>
                    </a:lnTo>
                    <a:lnTo>
                      <a:pt x="203" y="100"/>
                    </a:lnTo>
                    <a:lnTo>
                      <a:pt x="203" y="27"/>
                    </a:lnTo>
                    <a:lnTo>
                      <a:pt x="208" y="0"/>
                    </a:lnTo>
                    <a:lnTo>
                      <a:pt x="208" y="190"/>
                    </a:lnTo>
                    <a:lnTo>
                      <a:pt x="212" y="190"/>
                    </a:lnTo>
                  </a:path>
                </a:pathLst>
              </a:custGeom>
              <a:noFill/>
              <a:ln w="12700" cmpd="sng">
                <a:solidFill>
                  <a:schemeClr val="accent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889" name="Freeform 492"/>
              <p:cNvSpPr>
                <a:spLocks/>
              </p:cNvSpPr>
              <p:nvPr/>
            </p:nvSpPr>
            <p:spPr bwMode="auto">
              <a:xfrm>
                <a:off x="5891212" y="5322887"/>
                <a:ext cx="317500" cy="481013"/>
              </a:xfrm>
              <a:custGeom>
                <a:avLst/>
                <a:gdLst/>
                <a:ahLst/>
                <a:cxnLst>
                  <a:cxn ang="0">
                    <a:pos x="0" y="113"/>
                  </a:cxn>
                  <a:cxn ang="0">
                    <a:pos x="5" y="95"/>
                  </a:cxn>
                  <a:cxn ang="0">
                    <a:pos x="10" y="272"/>
                  </a:cxn>
                  <a:cxn ang="0">
                    <a:pos x="14" y="149"/>
                  </a:cxn>
                  <a:cxn ang="0">
                    <a:pos x="19" y="95"/>
                  </a:cxn>
                  <a:cxn ang="0">
                    <a:pos x="23" y="303"/>
                  </a:cxn>
                  <a:cxn ang="0">
                    <a:pos x="28" y="176"/>
                  </a:cxn>
                  <a:cxn ang="0">
                    <a:pos x="32" y="122"/>
                  </a:cxn>
                  <a:cxn ang="0">
                    <a:pos x="32" y="213"/>
                  </a:cxn>
                  <a:cxn ang="0">
                    <a:pos x="41" y="149"/>
                  </a:cxn>
                  <a:cxn ang="0">
                    <a:pos x="46" y="72"/>
                  </a:cxn>
                  <a:cxn ang="0">
                    <a:pos x="50" y="122"/>
                  </a:cxn>
                  <a:cxn ang="0">
                    <a:pos x="55" y="131"/>
                  </a:cxn>
                  <a:cxn ang="0">
                    <a:pos x="59" y="240"/>
                  </a:cxn>
                  <a:cxn ang="0">
                    <a:pos x="64" y="36"/>
                  </a:cxn>
                  <a:cxn ang="0">
                    <a:pos x="68" y="77"/>
                  </a:cxn>
                  <a:cxn ang="0">
                    <a:pos x="73" y="63"/>
                  </a:cxn>
                  <a:cxn ang="0">
                    <a:pos x="78" y="136"/>
                  </a:cxn>
                  <a:cxn ang="0">
                    <a:pos x="82" y="113"/>
                  </a:cxn>
                  <a:cxn ang="0">
                    <a:pos x="87" y="59"/>
                  </a:cxn>
                  <a:cxn ang="0">
                    <a:pos x="91" y="267"/>
                  </a:cxn>
                  <a:cxn ang="0">
                    <a:pos x="100" y="72"/>
                  </a:cxn>
                  <a:cxn ang="0">
                    <a:pos x="100" y="59"/>
                  </a:cxn>
                  <a:cxn ang="0">
                    <a:pos x="105" y="50"/>
                  </a:cxn>
                  <a:cxn ang="0">
                    <a:pos x="109" y="95"/>
                  </a:cxn>
                  <a:cxn ang="0">
                    <a:pos x="118" y="104"/>
                  </a:cxn>
                  <a:cxn ang="0">
                    <a:pos x="123" y="118"/>
                  </a:cxn>
                  <a:cxn ang="0">
                    <a:pos x="127" y="50"/>
                  </a:cxn>
                  <a:cxn ang="0">
                    <a:pos x="132" y="185"/>
                  </a:cxn>
                  <a:cxn ang="0">
                    <a:pos x="136" y="31"/>
                  </a:cxn>
                  <a:cxn ang="0">
                    <a:pos x="141" y="140"/>
                  </a:cxn>
                  <a:cxn ang="0">
                    <a:pos x="145" y="77"/>
                  </a:cxn>
                  <a:cxn ang="0">
                    <a:pos x="150" y="185"/>
                  </a:cxn>
                  <a:cxn ang="0">
                    <a:pos x="155" y="131"/>
                  </a:cxn>
                  <a:cxn ang="0">
                    <a:pos x="159" y="95"/>
                  </a:cxn>
                  <a:cxn ang="0">
                    <a:pos x="164" y="154"/>
                  </a:cxn>
                  <a:cxn ang="0">
                    <a:pos x="168" y="172"/>
                  </a:cxn>
                  <a:cxn ang="0">
                    <a:pos x="173" y="22"/>
                  </a:cxn>
                  <a:cxn ang="0">
                    <a:pos x="177" y="145"/>
                  </a:cxn>
                  <a:cxn ang="0">
                    <a:pos x="186" y="77"/>
                  </a:cxn>
                  <a:cxn ang="0">
                    <a:pos x="191" y="204"/>
                  </a:cxn>
                  <a:cxn ang="0">
                    <a:pos x="200" y="36"/>
                  </a:cxn>
                </a:cxnLst>
                <a:rect l="0" t="0" r="r" b="b"/>
                <a:pathLst>
                  <a:path w="200" h="303">
                    <a:moveTo>
                      <a:pt x="0" y="226"/>
                    </a:moveTo>
                    <a:lnTo>
                      <a:pt x="0" y="86"/>
                    </a:lnTo>
                    <a:lnTo>
                      <a:pt x="0" y="113"/>
                    </a:lnTo>
                    <a:lnTo>
                      <a:pt x="5" y="131"/>
                    </a:lnTo>
                    <a:lnTo>
                      <a:pt x="5" y="167"/>
                    </a:lnTo>
                    <a:lnTo>
                      <a:pt x="5" y="95"/>
                    </a:lnTo>
                    <a:lnTo>
                      <a:pt x="5" y="95"/>
                    </a:lnTo>
                    <a:lnTo>
                      <a:pt x="10" y="122"/>
                    </a:lnTo>
                    <a:lnTo>
                      <a:pt x="10" y="272"/>
                    </a:lnTo>
                    <a:lnTo>
                      <a:pt x="10" y="136"/>
                    </a:lnTo>
                    <a:lnTo>
                      <a:pt x="14" y="13"/>
                    </a:lnTo>
                    <a:lnTo>
                      <a:pt x="14" y="149"/>
                    </a:lnTo>
                    <a:lnTo>
                      <a:pt x="14" y="68"/>
                    </a:lnTo>
                    <a:lnTo>
                      <a:pt x="19" y="81"/>
                    </a:lnTo>
                    <a:lnTo>
                      <a:pt x="19" y="95"/>
                    </a:lnTo>
                    <a:lnTo>
                      <a:pt x="19" y="90"/>
                    </a:lnTo>
                    <a:lnTo>
                      <a:pt x="23" y="181"/>
                    </a:lnTo>
                    <a:lnTo>
                      <a:pt x="23" y="303"/>
                    </a:lnTo>
                    <a:lnTo>
                      <a:pt x="23" y="140"/>
                    </a:lnTo>
                    <a:lnTo>
                      <a:pt x="23" y="163"/>
                    </a:lnTo>
                    <a:lnTo>
                      <a:pt x="28" y="176"/>
                    </a:lnTo>
                    <a:lnTo>
                      <a:pt x="28" y="108"/>
                    </a:lnTo>
                    <a:lnTo>
                      <a:pt x="28" y="122"/>
                    </a:lnTo>
                    <a:lnTo>
                      <a:pt x="32" y="122"/>
                    </a:lnTo>
                    <a:lnTo>
                      <a:pt x="32" y="244"/>
                    </a:lnTo>
                    <a:lnTo>
                      <a:pt x="32" y="118"/>
                    </a:lnTo>
                    <a:lnTo>
                      <a:pt x="32" y="213"/>
                    </a:lnTo>
                    <a:lnTo>
                      <a:pt x="37" y="226"/>
                    </a:lnTo>
                    <a:lnTo>
                      <a:pt x="37" y="131"/>
                    </a:lnTo>
                    <a:lnTo>
                      <a:pt x="41" y="149"/>
                    </a:lnTo>
                    <a:lnTo>
                      <a:pt x="41" y="59"/>
                    </a:lnTo>
                    <a:lnTo>
                      <a:pt x="41" y="72"/>
                    </a:lnTo>
                    <a:lnTo>
                      <a:pt x="46" y="72"/>
                    </a:lnTo>
                    <a:lnTo>
                      <a:pt x="46" y="195"/>
                    </a:lnTo>
                    <a:lnTo>
                      <a:pt x="46" y="176"/>
                    </a:lnTo>
                    <a:lnTo>
                      <a:pt x="50" y="122"/>
                    </a:lnTo>
                    <a:lnTo>
                      <a:pt x="50" y="131"/>
                    </a:lnTo>
                    <a:lnTo>
                      <a:pt x="50" y="90"/>
                    </a:lnTo>
                    <a:lnTo>
                      <a:pt x="55" y="131"/>
                    </a:lnTo>
                    <a:lnTo>
                      <a:pt x="55" y="90"/>
                    </a:lnTo>
                    <a:lnTo>
                      <a:pt x="55" y="136"/>
                    </a:lnTo>
                    <a:lnTo>
                      <a:pt x="59" y="240"/>
                    </a:lnTo>
                    <a:lnTo>
                      <a:pt x="59" y="136"/>
                    </a:lnTo>
                    <a:lnTo>
                      <a:pt x="64" y="149"/>
                    </a:lnTo>
                    <a:lnTo>
                      <a:pt x="64" y="36"/>
                    </a:lnTo>
                    <a:lnTo>
                      <a:pt x="68" y="145"/>
                    </a:lnTo>
                    <a:lnTo>
                      <a:pt x="68" y="154"/>
                    </a:lnTo>
                    <a:lnTo>
                      <a:pt x="68" y="77"/>
                    </a:lnTo>
                    <a:lnTo>
                      <a:pt x="68" y="136"/>
                    </a:lnTo>
                    <a:lnTo>
                      <a:pt x="73" y="172"/>
                    </a:lnTo>
                    <a:lnTo>
                      <a:pt x="73" y="63"/>
                    </a:lnTo>
                    <a:lnTo>
                      <a:pt x="73" y="68"/>
                    </a:lnTo>
                    <a:lnTo>
                      <a:pt x="78" y="59"/>
                    </a:lnTo>
                    <a:lnTo>
                      <a:pt x="78" y="136"/>
                    </a:lnTo>
                    <a:lnTo>
                      <a:pt x="82" y="176"/>
                    </a:lnTo>
                    <a:lnTo>
                      <a:pt x="82" y="208"/>
                    </a:lnTo>
                    <a:lnTo>
                      <a:pt x="82" y="113"/>
                    </a:lnTo>
                    <a:lnTo>
                      <a:pt x="82" y="172"/>
                    </a:lnTo>
                    <a:lnTo>
                      <a:pt x="87" y="136"/>
                    </a:lnTo>
                    <a:lnTo>
                      <a:pt x="87" y="59"/>
                    </a:lnTo>
                    <a:lnTo>
                      <a:pt x="87" y="99"/>
                    </a:lnTo>
                    <a:lnTo>
                      <a:pt x="91" y="77"/>
                    </a:lnTo>
                    <a:lnTo>
                      <a:pt x="91" y="267"/>
                    </a:lnTo>
                    <a:lnTo>
                      <a:pt x="96" y="231"/>
                    </a:lnTo>
                    <a:lnTo>
                      <a:pt x="96" y="131"/>
                    </a:lnTo>
                    <a:lnTo>
                      <a:pt x="100" y="72"/>
                    </a:lnTo>
                    <a:lnTo>
                      <a:pt x="100" y="72"/>
                    </a:lnTo>
                    <a:lnTo>
                      <a:pt x="100" y="54"/>
                    </a:lnTo>
                    <a:lnTo>
                      <a:pt x="100" y="59"/>
                    </a:lnTo>
                    <a:lnTo>
                      <a:pt x="105" y="68"/>
                    </a:lnTo>
                    <a:lnTo>
                      <a:pt x="105" y="181"/>
                    </a:lnTo>
                    <a:lnTo>
                      <a:pt x="105" y="50"/>
                    </a:lnTo>
                    <a:lnTo>
                      <a:pt x="105" y="172"/>
                    </a:lnTo>
                    <a:lnTo>
                      <a:pt x="109" y="167"/>
                    </a:lnTo>
                    <a:lnTo>
                      <a:pt x="109" y="95"/>
                    </a:lnTo>
                    <a:lnTo>
                      <a:pt x="114" y="104"/>
                    </a:lnTo>
                    <a:lnTo>
                      <a:pt x="114" y="27"/>
                    </a:lnTo>
                    <a:lnTo>
                      <a:pt x="118" y="104"/>
                    </a:lnTo>
                    <a:lnTo>
                      <a:pt x="118" y="195"/>
                    </a:lnTo>
                    <a:lnTo>
                      <a:pt x="118" y="172"/>
                    </a:lnTo>
                    <a:lnTo>
                      <a:pt x="123" y="118"/>
                    </a:lnTo>
                    <a:lnTo>
                      <a:pt x="123" y="68"/>
                    </a:lnTo>
                    <a:lnTo>
                      <a:pt x="123" y="104"/>
                    </a:lnTo>
                    <a:lnTo>
                      <a:pt x="127" y="50"/>
                    </a:lnTo>
                    <a:lnTo>
                      <a:pt x="127" y="0"/>
                    </a:lnTo>
                    <a:lnTo>
                      <a:pt x="127" y="204"/>
                    </a:lnTo>
                    <a:lnTo>
                      <a:pt x="132" y="185"/>
                    </a:lnTo>
                    <a:lnTo>
                      <a:pt x="132" y="50"/>
                    </a:lnTo>
                    <a:lnTo>
                      <a:pt x="136" y="45"/>
                    </a:lnTo>
                    <a:lnTo>
                      <a:pt x="136" y="31"/>
                    </a:lnTo>
                    <a:lnTo>
                      <a:pt x="136" y="81"/>
                    </a:lnTo>
                    <a:lnTo>
                      <a:pt x="141" y="0"/>
                    </a:lnTo>
                    <a:lnTo>
                      <a:pt x="141" y="140"/>
                    </a:lnTo>
                    <a:lnTo>
                      <a:pt x="141" y="99"/>
                    </a:lnTo>
                    <a:lnTo>
                      <a:pt x="145" y="45"/>
                    </a:lnTo>
                    <a:lnTo>
                      <a:pt x="145" y="77"/>
                    </a:lnTo>
                    <a:lnTo>
                      <a:pt x="145" y="63"/>
                    </a:lnTo>
                    <a:lnTo>
                      <a:pt x="150" y="68"/>
                    </a:lnTo>
                    <a:lnTo>
                      <a:pt x="150" y="185"/>
                    </a:lnTo>
                    <a:lnTo>
                      <a:pt x="155" y="145"/>
                    </a:lnTo>
                    <a:lnTo>
                      <a:pt x="155" y="167"/>
                    </a:lnTo>
                    <a:lnTo>
                      <a:pt x="155" y="131"/>
                    </a:lnTo>
                    <a:lnTo>
                      <a:pt x="155" y="149"/>
                    </a:lnTo>
                    <a:lnTo>
                      <a:pt x="159" y="90"/>
                    </a:lnTo>
                    <a:lnTo>
                      <a:pt x="159" y="95"/>
                    </a:lnTo>
                    <a:lnTo>
                      <a:pt x="159" y="50"/>
                    </a:lnTo>
                    <a:lnTo>
                      <a:pt x="159" y="63"/>
                    </a:lnTo>
                    <a:lnTo>
                      <a:pt x="164" y="154"/>
                    </a:lnTo>
                    <a:lnTo>
                      <a:pt x="164" y="118"/>
                    </a:lnTo>
                    <a:lnTo>
                      <a:pt x="164" y="190"/>
                    </a:lnTo>
                    <a:lnTo>
                      <a:pt x="168" y="172"/>
                    </a:lnTo>
                    <a:lnTo>
                      <a:pt x="168" y="81"/>
                    </a:lnTo>
                    <a:lnTo>
                      <a:pt x="173" y="86"/>
                    </a:lnTo>
                    <a:lnTo>
                      <a:pt x="173" y="22"/>
                    </a:lnTo>
                    <a:lnTo>
                      <a:pt x="177" y="81"/>
                    </a:lnTo>
                    <a:lnTo>
                      <a:pt x="177" y="222"/>
                    </a:lnTo>
                    <a:lnTo>
                      <a:pt x="177" y="145"/>
                    </a:lnTo>
                    <a:lnTo>
                      <a:pt x="182" y="149"/>
                    </a:lnTo>
                    <a:lnTo>
                      <a:pt x="182" y="72"/>
                    </a:lnTo>
                    <a:lnTo>
                      <a:pt x="186" y="77"/>
                    </a:lnTo>
                    <a:lnTo>
                      <a:pt x="186" y="290"/>
                    </a:lnTo>
                    <a:lnTo>
                      <a:pt x="191" y="294"/>
                    </a:lnTo>
                    <a:lnTo>
                      <a:pt x="191" y="204"/>
                    </a:lnTo>
                    <a:lnTo>
                      <a:pt x="195" y="140"/>
                    </a:lnTo>
                    <a:lnTo>
                      <a:pt x="195" y="9"/>
                    </a:lnTo>
                    <a:lnTo>
                      <a:pt x="200" y="36"/>
                    </a:lnTo>
                    <a:lnTo>
                      <a:pt x="200" y="163"/>
                    </a:lnTo>
                    <a:lnTo>
                      <a:pt x="200" y="36"/>
                    </a:lnTo>
                  </a:path>
                </a:pathLst>
              </a:custGeom>
              <a:noFill/>
              <a:ln w="12700" cmpd="sng">
                <a:solidFill>
                  <a:schemeClr val="accent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890" name="Freeform 493"/>
              <p:cNvSpPr>
                <a:spLocks/>
              </p:cNvSpPr>
              <p:nvPr/>
            </p:nvSpPr>
            <p:spPr bwMode="auto">
              <a:xfrm>
                <a:off x="6208712" y="5294312"/>
                <a:ext cx="315913" cy="452438"/>
              </a:xfrm>
              <a:custGeom>
                <a:avLst/>
                <a:gdLst/>
                <a:ahLst/>
                <a:cxnLst>
                  <a:cxn ang="0">
                    <a:pos x="4" y="68"/>
                  </a:cxn>
                  <a:cxn ang="0">
                    <a:pos x="9" y="86"/>
                  </a:cxn>
                  <a:cxn ang="0">
                    <a:pos x="13" y="203"/>
                  </a:cxn>
                  <a:cxn ang="0">
                    <a:pos x="18" y="108"/>
                  </a:cxn>
                  <a:cxn ang="0">
                    <a:pos x="23" y="217"/>
                  </a:cxn>
                  <a:cxn ang="0">
                    <a:pos x="32" y="131"/>
                  </a:cxn>
                  <a:cxn ang="0">
                    <a:pos x="36" y="190"/>
                  </a:cxn>
                  <a:cxn ang="0">
                    <a:pos x="41" y="167"/>
                  </a:cxn>
                  <a:cxn ang="0">
                    <a:pos x="41" y="104"/>
                  </a:cxn>
                  <a:cxn ang="0">
                    <a:pos x="45" y="72"/>
                  </a:cxn>
                  <a:cxn ang="0">
                    <a:pos x="50" y="244"/>
                  </a:cxn>
                  <a:cxn ang="0">
                    <a:pos x="54" y="113"/>
                  </a:cxn>
                  <a:cxn ang="0">
                    <a:pos x="59" y="86"/>
                  </a:cxn>
                  <a:cxn ang="0">
                    <a:pos x="59" y="163"/>
                  </a:cxn>
                  <a:cxn ang="0">
                    <a:pos x="63" y="86"/>
                  </a:cxn>
                  <a:cxn ang="0">
                    <a:pos x="72" y="63"/>
                  </a:cxn>
                  <a:cxn ang="0">
                    <a:pos x="77" y="0"/>
                  </a:cxn>
                  <a:cxn ang="0">
                    <a:pos x="81" y="45"/>
                  </a:cxn>
                  <a:cxn ang="0">
                    <a:pos x="86" y="222"/>
                  </a:cxn>
                  <a:cxn ang="0">
                    <a:pos x="90" y="113"/>
                  </a:cxn>
                  <a:cxn ang="0">
                    <a:pos x="95" y="22"/>
                  </a:cxn>
                  <a:cxn ang="0">
                    <a:pos x="100" y="190"/>
                  </a:cxn>
                  <a:cxn ang="0">
                    <a:pos x="104" y="63"/>
                  </a:cxn>
                  <a:cxn ang="0">
                    <a:pos x="109" y="117"/>
                  </a:cxn>
                  <a:cxn ang="0">
                    <a:pos x="113" y="27"/>
                  </a:cxn>
                  <a:cxn ang="0">
                    <a:pos x="118" y="54"/>
                  </a:cxn>
                  <a:cxn ang="0">
                    <a:pos x="122" y="217"/>
                  </a:cxn>
                  <a:cxn ang="0">
                    <a:pos x="127" y="90"/>
                  </a:cxn>
                  <a:cxn ang="0">
                    <a:pos x="131" y="104"/>
                  </a:cxn>
                  <a:cxn ang="0">
                    <a:pos x="136" y="172"/>
                  </a:cxn>
                  <a:cxn ang="0">
                    <a:pos x="140" y="63"/>
                  </a:cxn>
                  <a:cxn ang="0">
                    <a:pos x="145" y="163"/>
                  </a:cxn>
                  <a:cxn ang="0">
                    <a:pos x="149" y="36"/>
                  </a:cxn>
                  <a:cxn ang="0">
                    <a:pos x="154" y="140"/>
                  </a:cxn>
                  <a:cxn ang="0">
                    <a:pos x="158" y="108"/>
                  </a:cxn>
                  <a:cxn ang="0">
                    <a:pos x="163" y="49"/>
                  </a:cxn>
                  <a:cxn ang="0">
                    <a:pos x="168" y="117"/>
                  </a:cxn>
                  <a:cxn ang="0">
                    <a:pos x="177" y="68"/>
                  </a:cxn>
                  <a:cxn ang="0">
                    <a:pos x="181" y="140"/>
                  </a:cxn>
                  <a:cxn ang="0">
                    <a:pos x="186" y="86"/>
                  </a:cxn>
                  <a:cxn ang="0">
                    <a:pos x="190" y="77"/>
                  </a:cxn>
                  <a:cxn ang="0">
                    <a:pos x="195" y="63"/>
                  </a:cxn>
                </a:cxnLst>
                <a:rect l="0" t="0" r="r" b="b"/>
                <a:pathLst>
                  <a:path w="199" h="285">
                    <a:moveTo>
                      <a:pt x="0" y="54"/>
                    </a:moveTo>
                    <a:lnTo>
                      <a:pt x="4" y="140"/>
                    </a:lnTo>
                    <a:lnTo>
                      <a:pt x="4" y="68"/>
                    </a:lnTo>
                    <a:lnTo>
                      <a:pt x="4" y="104"/>
                    </a:lnTo>
                    <a:lnTo>
                      <a:pt x="9" y="77"/>
                    </a:lnTo>
                    <a:lnTo>
                      <a:pt x="9" y="86"/>
                    </a:lnTo>
                    <a:lnTo>
                      <a:pt x="9" y="31"/>
                    </a:lnTo>
                    <a:lnTo>
                      <a:pt x="9" y="72"/>
                    </a:lnTo>
                    <a:lnTo>
                      <a:pt x="13" y="203"/>
                    </a:lnTo>
                    <a:lnTo>
                      <a:pt x="13" y="136"/>
                    </a:lnTo>
                    <a:lnTo>
                      <a:pt x="13" y="163"/>
                    </a:lnTo>
                    <a:lnTo>
                      <a:pt x="18" y="108"/>
                    </a:lnTo>
                    <a:lnTo>
                      <a:pt x="18" y="81"/>
                    </a:lnTo>
                    <a:lnTo>
                      <a:pt x="23" y="90"/>
                    </a:lnTo>
                    <a:lnTo>
                      <a:pt x="23" y="217"/>
                    </a:lnTo>
                    <a:lnTo>
                      <a:pt x="27" y="199"/>
                    </a:lnTo>
                    <a:lnTo>
                      <a:pt x="27" y="95"/>
                    </a:lnTo>
                    <a:lnTo>
                      <a:pt x="32" y="131"/>
                    </a:lnTo>
                    <a:lnTo>
                      <a:pt x="32" y="95"/>
                    </a:lnTo>
                    <a:lnTo>
                      <a:pt x="32" y="136"/>
                    </a:lnTo>
                    <a:lnTo>
                      <a:pt x="36" y="190"/>
                    </a:lnTo>
                    <a:lnTo>
                      <a:pt x="36" y="285"/>
                    </a:lnTo>
                    <a:lnTo>
                      <a:pt x="36" y="231"/>
                    </a:lnTo>
                    <a:lnTo>
                      <a:pt x="41" y="167"/>
                    </a:lnTo>
                    <a:lnTo>
                      <a:pt x="41" y="217"/>
                    </a:lnTo>
                    <a:lnTo>
                      <a:pt x="41" y="99"/>
                    </a:lnTo>
                    <a:lnTo>
                      <a:pt x="41" y="104"/>
                    </a:lnTo>
                    <a:lnTo>
                      <a:pt x="45" y="90"/>
                    </a:lnTo>
                    <a:lnTo>
                      <a:pt x="45" y="136"/>
                    </a:lnTo>
                    <a:lnTo>
                      <a:pt x="45" y="72"/>
                    </a:lnTo>
                    <a:lnTo>
                      <a:pt x="45" y="113"/>
                    </a:lnTo>
                    <a:lnTo>
                      <a:pt x="50" y="158"/>
                    </a:lnTo>
                    <a:lnTo>
                      <a:pt x="50" y="244"/>
                    </a:lnTo>
                    <a:lnTo>
                      <a:pt x="50" y="231"/>
                    </a:lnTo>
                    <a:lnTo>
                      <a:pt x="54" y="108"/>
                    </a:lnTo>
                    <a:lnTo>
                      <a:pt x="54" y="113"/>
                    </a:lnTo>
                    <a:lnTo>
                      <a:pt x="54" y="27"/>
                    </a:lnTo>
                    <a:lnTo>
                      <a:pt x="54" y="108"/>
                    </a:lnTo>
                    <a:lnTo>
                      <a:pt x="59" y="86"/>
                    </a:lnTo>
                    <a:lnTo>
                      <a:pt x="59" y="172"/>
                    </a:lnTo>
                    <a:lnTo>
                      <a:pt x="59" y="40"/>
                    </a:lnTo>
                    <a:lnTo>
                      <a:pt x="59" y="163"/>
                    </a:lnTo>
                    <a:lnTo>
                      <a:pt x="63" y="86"/>
                    </a:lnTo>
                    <a:lnTo>
                      <a:pt x="63" y="22"/>
                    </a:lnTo>
                    <a:lnTo>
                      <a:pt x="63" y="86"/>
                    </a:lnTo>
                    <a:lnTo>
                      <a:pt x="68" y="81"/>
                    </a:lnTo>
                    <a:lnTo>
                      <a:pt x="68" y="31"/>
                    </a:lnTo>
                    <a:lnTo>
                      <a:pt x="72" y="63"/>
                    </a:lnTo>
                    <a:lnTo>
                      <a:pt x="72" y="154"/>
                    </a:lnTo>
                    <a:lnTo>
                      <a:pt x="72" y="90"/>
                    </a:lnTo>
                    <a:lnTo>
                      <a:pt x="77" y="0"/>
                    </a:lnTo>
                    <a:lnTo>
                      <a:pt x="77" y="104"/>
                    </a:lnTo>
                    <a:lnTo>
                      <a:pt x="77" y="90"/>
                    </a:lnTo>
                    <a:lnTo>
                      <a:pt x="81" y="45"/>
                    </a:lnTo>
                    <a:lnTo>
                      <a:pt x="81" y="36"/>
                    </a:lnTo>
                    <a:lnTo>
                      <a:pt x="81" y="172"/>
                    </a:lnTo>
                    <a:lnTo>
                      <a:pt x="86" y="222"/>
                    </a:lnTo>
                    <a:lnTo>
                      <a:pt x="86" y="158"/>
                    </a:lnTo>
                    <a:lnTo>
                      <a:pt x="90" y="99"/>
                    </a:lnTo>
                    <a:lnTo>
                      <a:pt x="90" y="113"/>
                    </a:lnTo>
                    <a:lnTo>
                      <a:pt x="90" y="72"/>
                    </a:lnTo>
                    <a:lnTo>
                      <a:pt x="95" y="99"/>
                    </a:lnTo>
                    <a:lnTo>
                      <a:pt x="95" y="22"/>
                    </a:lnTo>
                    <a:lnTo>
                      <a:pt x="95" y="235"/>
                    </a:lnTo>
                    <a:lnTo>
                      <a:pt x="100" y="122"/>
                    </a:lnTo>
                    <a:lnTo>
                      <a:pt x="100" y="190"/>
                    </a:lnTo>
                    <a:lnTo>
                      <a:pt x="100" y="45"/>
                    </a:lnTo>
                    <a:lnTo>
                      <a:pt x="100" y="108"/>
                    </a:lnTo>
                    <a:lnTo>
                      <a:pt x="104" y="63"/>
                    </a:lnTo>
                    <a:lnTo>
                      <a:pt x="104" y="104"/>
                    </a:lnTo>
                    <a:lnTo>
                      <a:pt x="104" y="68"/>
                    </a:lnTo>
                    <a:lnTo>
                      <a:pt x="109" y="117"/>
                    </a:lnTo>
                    <a:lnTo>
                      <a:pt x="109" y="199"/>
                    </a:lnTo>
                    <a:lnTo>
                      <a:pt x="109" y="63"/>
                    </a:lnTo>
                    <a:lnTo>
                      <a:pt x="113" y="27"/>
                    </a:lnTo>
                    <a:lnTo>
                      <a:pt x="113" y="104"/>
                    </a:lnTo>
                    <a:lnTo>
                      <a:pt x="113" y="54"/>
                    </a:lnTo>
                    <a:lnTo>
                      <a:pt x="118" y="54"/>
                    </a:lnTo>
                    <a:lnTo>
                      <a:pt x="118" y="126"/>
                    </a:lnTo>
                    <a:lnTo>
                      <a:pt x="118" y="108"/>
                    </a:lnTo>
                    <a:lnTo>
                      <a:pt x="122" y="217"/>
                    </a:lnTo>
                    <a:lnTo>
                      <a:pt x="122" y="49"/>
                    </a:lnTo>
                    <a:lnTo>
                      <a:pt x="122" y="90"/>
                    </a:lnTo>
                    <a:lnTo>
                      <a:pt x="127" y="90"/>
                    </a:lnTo>
                    <a:lnTo>
                      <a:pt x="127" y="122"/>
                    </a:lnTo>
                    <a:lnTo>
                      <a:pt x="127" y="113"/>
                    </a:lnTo>
                    <a:lnTo>
                      <a:pt x="131" y="104"/>
                    </a:lnTo>
                    <a:lnTo>
                      <a:pt x="131" y="194"/>
                    </a:lnTo>
                    <a:lnTo>
                      <a:pt x="136" y="163"/>
                    </a:lnTo>
                    <a:lnTo>
                      <a:pt x="136" y="172"/>
                    </a:lnTo>
                    <a:lnTo>
                      <a:pt x="136" y="72"/>
                    </a:lnTo>
                    <a:lnTo>
                      <a:pt x="140" y="86"/>
                    </a:lnTo>
                    <a:lnTo>
                      <a:pt x="140" y="63"/>
                    </a:lnTo>
                    <a:lnTo>
                      <a:pt x="140" y="158"/>
                    </a:lnTo>
                    <a:lnTo>
                      <a:pt x="145" y="240"/>
                    </a:lnTo>
                    <a:lnTo>
                      <a:pt x="145" y="163"/>
                    </a:lnTo>
                    <a:lnTo>
                      <a:pt x="149" y="72"/>
                    </a:lnTo>
                    <a:lnTo>
                      <a:pt x="149" y="95"/>
                    </a:lnTo>
                    <a:lnTo>
                      <a:pt x="149" y="36"/>
                    </a:lnTo>
                    <a:lnTo>
                      <a:pt x="154" y="63"/>
                    </a:lnTo>
                    <a:lnTo>
                      <a:pt x="154" y="167"/>
                    </a:lnTo>
                    <a:lnTo>
                      <a:pt x="154" y="140"/>
                    </a:lnTo>
                    <a:lnTo>
                      <a:pt x="158" y="176"/>
                    </a:lnTo>
                    <a:lnTo>
                      <a:pt x="158" y="58"/>
                    </a:lnTo>
                    <a:lnTo>
                      <a:pt x="158" y="108"/>
                    </a:lnTo>
                    <a:lnTo>
                      <a:pt x="163" y="63"/>
                    </a:lnTo>
                    <a:lnTo>
                      <a:pt x="163" y="90"/>
                    </a:lnTo>
                    <a:lnTo>
                      <a:pt x="163" y="49"/>
                    </a:lnTo>
                    <a:lnTo>
                      <a:pt x="168" y="95"/>
                    </a:lnTo>
                    <a:lnTo>
                      <a:pt x="168" y="163"/>
                    </a:lnTo>
                    <a:lnTo>
                      <a:pt x="168" y="117"/>
                    </a:lnTo>
                    <a:lnTo>
                      <a:pt x="172" y="131"/>
                    </a:lnTo>
                    <a:lnTo>
                      <a:pt x="172" y="40"/>
                    </a:lnTo>
                    <a:lnTo>
                      <a:pt x="177" y="68"/>
                    </a:lnTo>
                    <a:lnTo>
                      <a:pt x="177" y="90"/>
                    </a:lnTo>
                    <a:lnTo>
                      <a:pt x="181" y="90"/>
                    </a:lnTo>
                    <a:lnTo>
                      <a:pt x="181" y="140"/>
                    </a:lnTo>
                    <a:lnTo>
                      <a:pt x="181" y="0"/>
                    </a:lnTo>
                    <a:lnTo>
                      <a:pt x="186" y="54"/>
                    </a:lnTo>
                    <a:lnTo>
                      <a:pt x="186" y="86"/>
                    </a:lnTo>
                    <a:lnTo>
                      <a:pt x="186" y="40"/>
                    </a:lnTo>
                    <a:lnTo>
                      <a:pt x="186" y="54"/>
                    </a:lnTo>
                    <a:lnTo>
                      <a:pt x="190" y="77"/>
                    </a:lnTo>
                    <a:lnTo>
                      <a:pt x="190" y="226"/>
                    </a:lnTo>
                    <a:lnTo>
                      <a:pt x="195" y="176"/>
                    </a:lnTo>
                    <a:lnTo>
                      <a:pt x="195" y="63"/>
                    </a:lnTo>
                    <a:lnTo>
                      <a:pt x="195" y="104"/>
                    </a:lnTo>
                    <a:lnTo>
                      <a:pt x="199" y="86"/>
                    </a:lnTo>
                  </a:path>
                </a:pathLst>
              </a:custGeom>
              <a:noFill/>
              <a:ln w="12700" cmpd="sng">
                <a:solidFill>
                  <a:schemeClr val="accent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891" name="Freeform 494"/>
              <p:cNvSpPr>
                <a:spLocks/>
              </p:cNvSpPr>
              <p:nvPr/>
            </p:nvSpPr>
            <p:spPr bwMode="auto">
              <a:xfrm>
                <a:off x="6524624" y="5149850"/>
                <a:ext cx="317500" cy="560388"/>
              </a:xfrm>
              <a:custGeom>
                <a:avLst/>
                <a:gdLst/>
                <a:ahLst/>
                <a:cxnLst>
                  <a:cxn ang="0">
                    <a:pos x="0" y="159"/>
                  </a:cxn>
                  <a:cxn ang="0">
                    <a:pos x="5" y="204"/>
                  </a:cxn>
                  <a:cxn ang="0">
                    <a:pos x="9" y="149"/>
                  </a:cxn>
                  <a:cxn ang="0">
                    <a:pos x="14" y="222"/>
                  </a:cxn>
                  <a:cxn ang="0">
                    <a:pos x="18" y="136"/>
                  </a:cxn>
                  <a:cxn ang="0">
                    <a:pos x="23" y="27"/>
                  </a:cxn>
                  <a:cxn ang="0">
                    <a:pos x="27" y="199"/>
                  </a:cxn>
                  <a:cxn ang="0">
                    <a:pos x="32" y="95"/>
                  </a:cxn>
                  <a:cxn ang="0">
                    <a:pos x="37" y="122"/>
                  </a:cxn>
                  <a:cxn ang="0">
                    <a:pos x="41" y="163"/>
                  </a:cxn>
                  <a:cxn ang="0">
                    <a:pos x="46" y="68"/>
                  </a:cxn>
                  <a:cxn ang="0">
                    <a:pos x="50" y="231"/>
                  </a:cxn>
                  <a:cxn ang="0">
                    <a:pos x="59" y="163"/>
                  </a:cxn>
                  <a:cxn ang="0">
                    <a:pos x="64" y="217"/>
                  </a:cxn>
                  <a:cxn ang="0">
                    <a:pos x="68" y="104"/>
                  </a:cxn>
                  <a:cxn ang="0">
                    <a:pos x="73" y="136"/>
                  </a:cxn>
                  <a:cxn ang="0">
                    <a:pos x="77" y="127"/>
                  </a:cxn>
                  <a:cxn ang="0">
                    <a:pos x="82" y="163"/>
                  </a:cxn>
                  <a:cxn ang="0">
                    <a:pos x="86" y="290"/>
                  </a:cxn>
                  <a:cxn ang="0">
                    <a:pos x="91" y="208"/>
                  </a:cxn>
                  <a:cxn ang="0">
                    <a:pos x="95" y="86"/>
                  </a:cxn>
                  <a:cxn ang="0">
                    <a:pos x="100" y="190"/>
                  </a:cxn>
                  <a:cxn ang="0">
                    <a:pos x="104" y="140"/>
                  </a:cxn>
                  <a:cxn ang="0">
                    <a:pos x="109" y="208"/>
                  </a:cxn>
                  <a:cxn ang="0">
                    <a:pos x="114" y="199"/>
                  </a:cxn>
                  <a:cxn ang="0">
                    <a:pos x="123" y="54"/>
                  </a:cxn>
                  <a:cxn ang="0">
                    <a:pos x="127" y="163"/>
                  </a:cxn>
                  <a:cxn ang="0">
                    <a:pos x="132" y="86"/>
                  </a:cxn>
                  <a:cxn ang="0">
                    <a:pos x="136" y="231"/>
                  </a:cxn>
                  <a:cxn ang="0">
                    <a:pos x="141" y="154"/>
                  </a:cxn>
                  <a:cxn ang="0">
                    <a:pos x="145" y="249"/>
                  </a:cxn>
                  <a:cxn ang="0">
                    <a:pos x="150" y="127"/>
                  </a:cxn>
                  <a:cxn ang="0">
                    <a:pos x="154" y="140"/>
                  </a:cxn>
                  <a:cxn ang="0">
                    <a:pos x="159" y="100"/>
                  </a:cxn>
                  <a:cxn ang="0">
                    <a:pos x="163" y="50"/>
                  </a:cxn>
                  <a:cxn ang="0">
                    <a:pos x="168" y="72"/>
                  </a:cxn>
                  <a:cxn ang="0">
                    <a:pos x="172" y="254"/>
                  </a:cxn>
                  <a:cxn ang="0">
                    <a:pos x="177" y="23"/>
                  </a:cxn>
                  <a:cxn ang="0">
                    <a:pos x="182" y="36"/>
                  </a:cxn>
                  <a:cxn ang="0">
                    <a:pos x="186" y="0"/>
                  </a:cxn>
                  <a:cxn ang="0">
                    <a:pos x="191" y="95"/>
                  </a:cxn>
                  <a:cxn ang="0">
                    <a:pos x="195" y="86"/>
                  </a:cxn>
                </a:cxnLst>
                <a:rect l="0" t="0" r="r" b="b"/>
                <a:pathLst>
                  <a:path w="200" h="353">
                    <a:moveTo>
                      <a:pt x="0" y="177"/>
                    </a:moveTo>
                    <a:lnTo>
                      <a:pt x="0" y="149"/>
                    </a:lnTo>
                    <a:lnTo>
                      <a:pt x="0" y="159"/>
                    </a:lnTo>
                    <a:lnTo>
                      <a:pt x="5" y="258"/>
                    </a:lnTo>
                    <a:lnTo>
                      <a:pt x="5" y="313"/>
                    </a:lnTo>
                    <a:lnTo>
                      <a:pt x="5" y="204"/>
                    </a:lnTo>
                    <a:lnTo>
                      <a:pt x="5" y="213"/>
                    </a:lnTo>
                    <a:lnTo>
                      <a:pt x="9" y="236"/>
                    </a:lnTo>
                    <a:lnTo>
                      <a:pt x="9" y="149"/>
                    </a:lnTo>
                    <a:lnTo>
                      <a:pt x="9" y="172"/>
                    </a:lnTo>
                    <a:lnTo>
                      <a:pt x="14" y="109"/>
                    </a:lnTo>
                    <a:lnTo>
                      <a:pt x="14" y="222"/>
                    </a:lnTo>
                    <a:lnTo>
                      <a:pt x="18" y="149"/>
                    </a:lnTo>
                    <a:lnTo>
                      <a:pt x="18" y="231"/>
                    </a:lnTo>
                    <a:lnTo>
                      <a:pt x="18" y="136"/>
                    </a:lnTo>
                    <a:lnTo>
                      <a:pt x="18" y="154"/>
                    </a:lnTo>
                    <a:lnTo>
                      <a:pt x="23" y="136"/>
                    </a:lnTo>
                    <a:lnTo>
                      <a:pt x="23" y="27"/>
                    </a:lnTo>
                    <a:lnTo>
                      <a:pt x="27" y="68"/>
                    </a:lnTo>
                    <a:lnTo>
                      <a:pt x="27" y="213"/>
                    </a:lnTo>
                    <a:lnTo>
                      <a:pt x="27" y="199"/>
                    </a:lnTo>
                    <a:lnTo>
                      <a:pt x="32" y="177"/>
                    </a:lnTo>
                    <a:lnTo>
                      <a:pt x="32" y="86"/>
                    </a:lnTo>
                    <a:lnTo>
                      <a:pt x="32" y="95"/>
                    </a:lnTo>
                    <a:lnTo>
                      <a:pt x="37" y="140"/>
                    </a:lnTo>
                    <a:lnTo>
                      <a:pt x="37" y="118"/>
                    </a:lnTo>
                    <a:lnTo>
                      <a:pt x="37" y="122"/>
                    </a:lnTo>
                    <a:lnTo>
                      <a:pt x="41" y="208"/>
                    </a:lnTo>
                    <a:lnTo>
                      <a:pt x="41" y="54"/>
                    </a:lnTo>
                    <a:lnTo>
                      <a:pt x="41" y="163"/>
                    </a:lnTo>
                    <a:lnTo>
                      <a:pt x="46" y="113"/>
                    </a:lnTo>
                    <a:lnTo>
                      <a:pt x="46" y="122"/>
                    </a:lnTo>
                    <a:lnTo>
                      <a:pt x="46" y="68"/>
                    </a:lnTo>
                    <a:lnTo>
                      <a:pt x="46" y="118"/>
                    </a:lnTo>
                    <a:lnTo>
                      <a:pt x="50" y="113"/>
                    </a:lnTo>
                    <a:lnTo>
                      <a:pt x="50" y="231"/>
                    </a:lnTo>
                    <a:lnTo>
                      <a:pt x="55" y="249"/>
                    </a:lnTo>
                    <a:lnTo>
                      <a:pt x="55" y="140"/>
                    </a:lnTo>
                    <a:lnTo>
                      <a:pt x="59" y="163"/>
                    </a:lnTo>
                    <a:lnTo>
                      <a:pt x="59" y="104"/>
                    </a:lnTo>
                    <a:lnTo>
                      <a:pt x="59" y="168"/>
                    </a:lnTo>
                    <a:lnTo>
                      <a:pt x="64" y="217"/>
                    </a:lnTo>
                    <a:lnTo>
                      <a:pt x="64" y="313"/>
                    </a:lnTo>
                    <a:lnTo>
                      <a:pt x="68" y="163"/>
                    </a:lnTo>
                    <a:lnTo>
                      <a:pt x="68" y="104"/>
                    </a:lnTo>
                    <a:lnTo>
                      <a:pt x="73" y="104"/>
                    </a:lnTo>
                    <a:lnTo>
                      <a:pt x="73" y="145"/>
                    </a:lnTo>
                    <a:lnTo>
                      <a:pt x="73" y="136"/>
                    </a:lnTo>
                    <a:lnTo>
                      <a:pt x="77" y="213"/>
                    </a:lnTo>
                    <a:lnTo>
                      <a:pt x="77" y="245"/>
                    </a:lnTo>
                    <a:lnTo>
                      <a:pt x="77" y="127"/>
                    </a:lnTo>
                    <a:lnTo>
                      <a:pt x="77" y="131"/>
                    </a:lnTo>
                    <a:lnTo>
                      <a:pt x="82" y="149"/>
                    </a:lnTo>
                    <a:lnTo>
                      <a:pt x="82" y="163"/>
                    </a:lnTo>
                    <a:lnTo>
                      <a:pt x="82" y="145"/>
                    </a:lnTo>
                    <a:lnTo>
                      <a:pt x="86" y="104"/>
                    </a:lnTo>
                    <a:lnTo>
                      <a:pt x="86" y="290"/>
                    </a:lnTo>
                    <a:lnTo>
                      <a:pt x="91" y="213"/>
                    </a:lnTo>
                    <a:lnTo>
                      <a:pt x="91" y="281"/>
                    </a:lnTo>
                    <a:lnTo>
                      <a:pt x="91" y="208"/>
                    </a:lnTo>
                    <a:lnTo>
                      <a:pt x="95" y="154"/>
                    </a:lnTo>
                    <a:lnTo>
                      <a:pt x="95" y="163"/>
                    </a:lnTo>
                    <a:lnTo>
                      <a:pt x="95" y="86"/>
                    </a:lnTo>
                    <a:lnTo>
                      <a:pt x="100" y="204"/>
                    </a:lnTo>
                    <a:lnTo>
                      <a:pt x="100" y="322"/>
                    </a:lnTo>
                    <a:lnTo>
                      <a:pt x="100" y="190"/>
                    </a:lnTo>
                    <a:lnTo>
                      <a:pt x="104" y="127"/>
                    </a:lnTo>
                    <a:lnTo>
                      <a:pt x="104" y="104"/>
                    </a:lnTo>
                    <a:lnTo>
                      <a:pt x="104" y="140"/>
                    </a:lnTo>
                    <a:lnTo>
                      <a:pt x="109" y="131"/>
                    </a:lnTo>
                    <a:lnTo>
                      <a:pt x="109" y="54"/>
                    </a:lnTo>
                    <a:lnTo>
                      <a:pt x="109" y="208"/>
                    </a:lnTo>
                    <a:lnTo>
                      <a:pt x="114" y="299"/>
                    </a:lnTo>
                    <a:lnTo>
                      <a:pt x="114" y="190"/>
                    </a:lnTo>
                    <a:lnTo>
                      <a:pt x="114" y="199"/>
                    </a:lnTo>
                    <a:lnTo>
                      <a:pt x="118" y="181"/>
                    </a:lnTo>
                    <a:lnTo>
                      <a:pt x="118" y="86"/>
                    </a:lnTo>
                    <a:lnTo>
                      <a:pt x="123" y="54"/>
                    </a:lnTo>
                    <a:lnTo>
                      <a:pt x="123" y="186"/>
                    </a:lnTo>
                    <a:lnTo>
                      <a:pt x="123" y="159"/>
                    </a:lnTo>
                    <a:lnTo>
                      <a:pt x="127" y="163"/>
                    </a:lnTo>
                    <a:lnTo>
                      <a:pt x="127" y="54"/>
                    </a:lnTo>
                    <a:lnTo>
                      <a:pt x="127" y="100"/>
                    </a:lnTo>
                    <a:lnTo>
                      <a:pt x="132" y="86"/>
                    </a:lnTo>
                    <a:lnTo>
                      <a:pt x="132" y="54"/>
                    </a:lnTo>
                    <a:lnTo>
                      <a:pt x="132" y="177"/>
                    </a:lnTo>
                    <a:lnTo>
                      <a:pt x="136" y="231"/>
                    </a:lnTo>
                    <a:lnTo>
                      <a:pt x="136" y="177"/>
                    </a:lnTo>
                    <a:lnTo>
                      <a:pt x="136" y="222"/>
                    </a:lnTo>
                    <a:lnTo>
                      <a:pt x="141" y="154"/>
                    </a:lnTo>
                    <a:lnTo>
                      <a:pt x="141" y="77"/>
                    </a:lnTo>
                    <a:lnTo>
                      <a:pt x="145" y="23"/>
                    </a:lnTo>
                    <a:lnTo>
                      <a:pt x="145" y="249"/>
                    </a:lnTo>
                    <a:lnTo>
                      <a:pt x="150" y="254"/>
                    </a:lnTo>
                    <a:lnTo>
                      <a:pt x="150" y="353"/>
                    </a:lnTo>
                    <a:lnTo>
                      <a:pt x="150" y="127"/>
                    </a:lnTo>
                    <a:lnTo>
                      <a:pt x="150" y="190"/>
                    </a:lnTo>
                    <a:lnTo>
                      <a:pt x="154" y="113"/>
                    </a:lnTo>
                    <a:lnTo>
                      <a:pt x="154" y="140"/>
                    </a:lnTo>
                    <a:lnTo>
                      <a:pt x="154" y="104"/>
                    </a:lnTo>
                    <a:lnTo>
                      <a:pt x="154" y="136"/>
                    </a:lnTo>
                    <a:lnTo>
                      <a:pt x="159" y="100"/>
                    </a:lnTo>
                    <a:lnTo>
                      <a:pt x="159" y="217"/>
                    </a:lnTo>
                    <a:lnTo>
                      <a:pt x="163" y="181"/>
                    </a:lnTo>
                    <a:lnTo>
                      <a:pt x="163" y="50"/>
                    </a:lnTo>
                    <a:lnTo>
                      <a:pt x="163" y="104"/>
                    </a:lnTo>
                    <a:lnTo>
                      <a:pt x="168" y="113"/>
                    </a:lnTo>
                    <a:lnTo>
                      <a:pt x="168" y="72"/>
                    </a:lnTo>
                    <a:lnTo>
                      <a:pt x="168" y="145"/>
                    </a:lnTo>
                    <a:lnTo>
                      <a:pt x="172" y="249"/>
                    </a:lnTo>
                    <a:lnTo>
                      <a:pt x="172" y="254"/>
                    </a:lnTo>
                    <a:lnTo>
                      <a:pt x="172" y="149"/>
                    </a:lnTo>
                    <a:lnTo>
                      <a:pt x="177" y="145"/>
                    </a:lnTo>
                    <a:lnTo>
                      <a:pt x="177" y="23"/>
                    </a:lnTo>
                    <a:lnTo>
                      <a:pt x="177" y="95"/>
                    </a:lnTo>
                    <a:lnTo>
                      <a:pt x="182" y="54"/>
                    </a:lnTo>
                    <a:lnTo>
                      <a:pt x="182" y="36"/>
                    </a:lnTo>
                    <a:lnTo>
                      <a:pt x="182" y="163"/>
                    </a:lnTo>
                    <a:lnTo>
                      <a:pt x="186" y="118"/>
                    </a:lnTo>
                    <a:lnTo>
                      <a:pt x="186" y="0"/>
                    </a:lnTo>
                    <a:lnTo>
                      <a:pt x="186" y="122"/>
                    </a:lnTo>
                    <a:lnTo>
                      <a:pt x="191" y="77"/>
                    </a:lnTo>
                    <a:lnTo>
                      <a:pt x="191" y="95"/>
                    </a:lnTo>
                    <a:lnTo>
                      <a:pt x="191" y="54"/>
                    </a:lnTo>
                    <a:lnTo>
                      <a:pt x="191" y="82"/>
                    </a:lnTo>
                    <a:lnTo>
                      <a:pt x="195" y="86"/>
                    </a:lnTo>
                    <a:lnTo>
                      <a:pt x="195" y="213"/>
                    </a:lnTo>
                    <a:lnTo>
                      <a:pt x="200" y="140"/>
                    </a:lnTo>
                  </a:path>
                </a:pathLst>
              </a:custGeom>
              <a:noFill/>
              <a:ln w="12700" cmpd="sng">
                <a:solidFill>
                  <a:schemeClr val="accent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892" name="Freeform 495"/>
              <p:cNvSpPr>
                <a:spLocks/>
              </p:cNvSpPr>
              <p:nvPr/>
            </p:nvSpPr>
            <p:spPr bwMode="auto">
              <a:xfrm>
                <a:off x="6842124" y="5135562"/>
                <a:ext cx="20638" cy="344488"/>
              </a:xfrm>
              <a:custGeom>
                <a:avLst/>
                <a:gdLst/>
                <a:ahLst/>
                <a:cxnLst>
                  <a:cxn ang="0">
                    <a:pos x="0" y="149"/>
                  </a:cxn>
                  <a:cxn ang="0">
                    <a:pos x="0" y="36"/>
                  </a:cxn>
                  <a:cxn ang="0">
                    <a:pos x="0" y="72"/>
                  </a:cxn>
                  <a:cxn ang="0">
                    <a:pos x="4" y="45"/>
                  </a:cxn>
                  <a:cxn ang="0">
                    <a:pos x="4" y="0"/>
                  </a:cxn>
                  <a:cxn ang="0">
                    <a:pos x="4" y="136"/>
                  </a:cxn>
                  <a:cxn ang="0">
                    <a:pos x="9" y="172"/>
                  </a:cxn>
                  <a:cxn ang="0">
                    <a:pos x="9" y="217"/>
                  </a:cxn>
                  <a:cxn ang="0">
                    <a:pos x="9" y="127"/>
                  </a:cxn>
                  <a:cxn ang="0">
                    <a:pos x="13" y="122"/>
                  </a:cxn>
                </a:cxnLst>
                <a:rect l="0" t="0" r="r" b="b"/>
                <a:pathLst>
                  <a:path w="13" h="217">
                    <a:moveTo>
                      <a:pt x="0" y="149"/>
                    </a:moveTo>
                    <a:lnTo>
                      <a:pt x="0" y="36"/>
                    </a:lnTo>
                    <a:lnTo>
                      <a:pt x="0" y="72"/>
                    </a:lnTo>
                    <a:lnTo>
                      <a:pt x="4" y="45"/>
                    </a:lnTo>
                    <a:lnTo>
                      <a:pt x="4" y="0"/>
                    </a:lnTo>
                    <a:lnTo>
                      <a:pt x="4" y="136"/>
                    </a:lnTo>
                    <a:lnTo>
                      <a:pt x="9" y="172"/>
                    </a:lnTo>
                    <a:lnTo>
                      <a:pt x="9" y="217"/>
                    </a:lnTo>
                    <a:lnTo>
                      <a:pt x="9" y="127"/>
                    </a:lnTo>
                    <a:lnTo>
                      <a:pt x="13" y="122"/>
                    </a:lnTo>
                  </a:path>
                </a:pathLst>
              </a:custGeom>
              <a:noFill/>
              <a:ln w="12700" cmpd="sng">
                <a:solidFill>
                  <a:schemeClr val="accent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grpSp>
        <p:sp>
          <p:nvSpPr>
            <p:cNvPr id="3849" name="Line 496"/>
            <p:cNvSpPr>
              <a:spLocks noChangeShapeType="1"/>
            </p:cNvSpPr>
            <p:nvPr/>
          </p:nvSpPr>
          <p:spPr bwMode="auto">
            <a:xfrm flipV="1">
              <a:off x="41320832" y="27798066"/>
              <a:ext cx="8841423" cy="719138"/>
            </a:xfrm>
            <a:prstGeom prst="line">
              <a:avLst/>
            </a:prstGeom>
            <a:noFill/>
            <a:ln w="28575" cmpd="sng">
              <a:solidFill>
                <a:srgbClr val="FF0000"/>
              </a:solidFill>
              <a:prstDash val="dash"/>
              <a:round/>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870" name="Line 189"/>
            <p:cNvSpPr>
              <a:spLocks noChangeShapeType="1"/>
            </p:cNvSpPr>
            <p:nvPr/>
          </p:nvSpPr>
          <p:spPr bwMode="auto">
            <a:xfrm>
              <a:off x="41291076" y="28674366"/>
              <a:ext cx="8871182" cy="1588"/>
            </a:xfrm>
            <a:prstGeom prst="line">
              <a:avLst/>
            </a:prstGeom>
            <a:noFill/>
            <a:ln w="12700" cmpd="sng">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sp>
          <p:nvSpPr>
            <p:cNvPr id="3871" name="TextBox 3870"/>
            <p:cNvSpPr txBox="1"/>
            <p:nvPr/>
          </p:nvSpPr>
          <p:spPr>
            <a:xfrm>
              <a:off x="41244384" y="24056814"/>
              <a:ext cx="1252693" cy="338554"/>
            </a:xfrm>
            <a:prstGeom prst="rect">
              <a:avLst/>
            </a:prstGeom>
            <a:noFill/>
          </p:spPr>
          <p:txBody>
            <a:bodyPr wrap="none" rtlCol="0">
              <a:spAutoFit/>
            </a:bodyPr>
            <a:lstStyle/>
            <a:p>
              <a:r>
                <a:rPr lang="en-US" sz="1600" dirty="0" smtClean="0"/>
                <a:t>1788</a:t>
              </a:r>
              <a:endParaRPr lang="en-US" sz="1600" dirty="0"/>
            </a:p>
          </p:txBody>
        </p:sp>
        <p:sp>
          <p:nvSpPr>
            <p:cNvPr id="3872" name="TextBox 3871"/>
            <p:cNvSpPr txBox="1"/>
            <p:nvPr/>
          </p:nvSpPr>
          <p:spPr>
            <a:xfrm>
              <a:off x="42800576" y="23886036"/>
              <a:ext cx="1252693" cy="338554"/>
            </a:xfrm>
            <a:prstGeom prst="rect">
              <a:avLst/>
            </a:prstGeom>
            <a:noFill/>
          </p:spPr>
          <p:txBody>
            <a:bodyPr wrap="none" rtlCol="0">
              <a:spAutoFit/>
            </a:bodyPr>
            <a:lstStyle/>
            <a:p>
              <a:r>
                <a:rPr lang="en-US" sz="1600" dirty="0" smtClean="0"/>
                <a:t>1821</a:t>
              </a:r>
              <a:endParaRPr lang="en-US" sz="1600" dirty="0"/>
            </a:p>
          </p:txBody>
        </p:sp>
        <p:sp>
          <p:nvSpPr>
            <p:cNvPr id="3873" name="TextBox 3872"/>
            <p:cNvSpPr txBox="1"/>
            <p:nvPr/>
          </p:nvSpPr>
          <p:spPr>
            <a:xfrm>
              <a:off x="45465100" y="24087175"/>
              <a:ext cx="1252693" cy="338554"/>
            </a:xfrm>
            <a:prstGeom prst="rect">
              <a:avLst/>
            </a:prstGeom>
            <a:noFill/>
          </p:spPr>
          <p:txBody>
            <a:bodyPr wrap="none" rtlCol="0">
              <a:spAutoFit/>
            </a:bodyPr>
            <a:lstStyle/>
            <a:p>
              <a:r>
                <a:rPr lang="en-US" sz="1600" dirty="0" smtClean="0"/>
                <a:t>1893</a:t>
              </a:r>
              <a:endParaRPr lang="en-US" sz="1600" dirty="0"/>
            </a:p>
          </p:txBody>
        </p:sp>
        <p:sp>
          <p:nvSpPr>
            <p:cNvPr id="3874" name="TextBox 3873"/>
            <p:cNvSpPr txBox="1"/>
            <p:nvPr/>
          </p:nvSpPr>
          <p:spPr>
            <a:xfrm>
              <a:off x="49588291" y="23416712"/>
              <a:ext cx="1252693" cy="338554"/>
            </a:xfrm>
            <a:prstGeom prst="rect">
              <a:avLst/>
            </a:prstGeom>
            <a:noFill/>
          </p:spPr>
          <p:txBody>
            <a:bodyPr wrap="none" rtlCol="0">
              <a:spAutoFit/>
            </a:bodyPr>
            <a:lstStyle/>
            <a:p>
              <a:r>
                <a:rPr lang="en-US" sz="1600" dirty="0" smtClean="0"/>
                <a:t>2012</a:t>
              </a:r>
              <a:endParaRPr lang="en-US" sz="1600" dirty="0"/>
            </a:p>
          </p:txBody>
        </p:sp>
        <p:sp>
          <p:nvSpPr>
            <p:cNvPr id="3875" name="TextBox 3874"/>
            <p:cNvSpPr txBox="1"/>
            <p:nvPr/>
          </p:nvSpPr>
          <p:spPr>
            <a:xfrm>
              <a:off x="42900600" y="25841632"/>
              <a:ext cx="2345919" cy="1323439"/>
            </a:xfrm>
            <a:prstGeom prst="rect">
              <a:avLst/>
            </a:prstGeom>
            <a:noFill/>
          </p:spPr>
          <p:txBody>
            <a:bodyPr wrap="square" rtlCol="0">
              <a:spAutoFit/>
            </a:bodyPr>
            <a:lstStyle/>
            <a:p>
              <a:r>
                <a:rPr lang="en-US" sz="1600" dirty="0" smtClean="0"/>
                <a:t>Long-Term</a:t>
              </a:r>
            </a:p>
            <a:p>
              <a:r>
                <a:rPr lang="en-US" sz="1600" dirty="0" smtClean="0"/>
                <a:t>Sea-Level</a:t>
              </a:r>
            </a:p>
            <a:p>
              <a:r>
                <a:rPr lang="en-US" sz="1600" dirty="0" smtClean="0"/>
                <a:t>Trend at Battery</a:t>
              </a:r>
            </a:p>
            <a:p>
              <a:r>
                <a:rPr lang="en-US" sz="1600" dirty="0" smtClean="0"/>
                <a:t>(2.7 mm/y)</a:t>
              </a:r>
            </a:p>
            <a:p>
              <a:r>
                <a:rPr lang="en-US" sz="1600" dirty="0" smtClean="0"/>
                <a:t>NOAA, 2013</a:t>
              </a:r>
              <a:endParaRPr lang="en-US" sz="1600" dirty="0"/>
            </a:p>
          </p:txBody>
        </p:sp>
        <p:cxnSp>
          <p:nvCxnSpPr>
            <p:cNvPr id="3876" name="Straight Connector 3875"/>
            <p:cNvCxnSpPr/>
            <p:nvPr/>
          </p:nvCxnSpPr>
          <p:spPr>
            <a:xfrm>
              <a:off x="41304301" y="23861066"/>
              <a:ext cx="0" cy="111125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77" name="Straight Connector 3876"/>
            <p:cNvCxnSpPr/>
            <p:nvPr/>
          </p:nvCxnSpPr>
          <p:spPr>
            <a:xfrm>
              <a:off x="45424128" y="23759465"/>
              <a:ext cx="0" cy="1236664"/>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80" name="Straight Connector 3879"/>
            <p:cNvCxnSpPr/>
            <p:nvPr/>
          </p:nvCxnSpPr>
          <p:spPr>
            <a:xfrm>
              <a:off x="42597119" y="23694379"/>
              <a:ext cx="0" cy="985838"/>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69" name="Rectangle 185"/>
            <p:cNvSpPr>
              <a:spLocks noChangeArrowheads="1"/>
            </p:cNvSpPr>
            <p:nvPr/>
          </p:nvSpPr>
          <p:spPr bwMode="auto">
            <a:xfrm rot="16200000">
              <a:off x="37474681" y="25587480"/>
              <a:ext cx="5486401" cy="64103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effectLst/>
                  <a:cs typeface="Arial" pitchFamily="34" charset="0"/>
                </a:rPr>
                <a:t>Elevation relative to MSL (m)</a:t>
              </a:r>
            </a:p>
          </p:txBody>
        </p:sp>
        <p:grpSp>
          <p:nvGrpSpPr>
            <p:cNvPr id="4014" name="Group 4013"/>
            <p:cNvGrpSpPr/>
            <p:nvPr/>
          </p:nvGrpSpPr>
          <p:grpSpPr>
            <a:xfrm>
              <a:off x="40261032" y="23053204"/>
              <a:ext cx="671085" cy="5394391"/>
              <a:chOff x="40029747" y="23053204"/>
              <a:chExt cx="671085" cy="5394391"/>
            </a:xfrm>
          </p:grpSpPr>
          <p:sp>
            <p:nvSpPr>
              <p:cNvPr id="3852" name="Rectangle 46"/>
              <p:cNvSpPr>
                <a:spLocks noChangeArrowheads="1"/>
              </p:cNvSpPr>
              <p:nvPr/>
            </p:nvSpPr>
            <p:spPr bwMode="auto">
              <a:xfrm>
                <a:off x="40029747" y="28201374"/>
                <a:ext cx="671085"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effectLst/>
                    <a:cs typeface="Arial" pitchFamily="34" charset="0"/>
                  </a:rPr>
                  <a:t>-0.5</a:t>
                </a:r>
              </a:p>
            </p:txBody>
          </p:sp>
          <p:sp>
            <p:nvSpPr>
              <p:cNvPr id="3854" name="Rectangle 49"/>
              <p:cNvSpPr>
                <a:spLocks noChangeArrowheads="1"/>
              </p:cNvSpPr>
              <p:nvPr/>
            </p:nvSpPr>
            <p:spPr bwMode="auto">
              <a:xfrm>
                <a:off x="40258347" y="27631103"/>
                <a:ext cx="217647" cy="31770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effectLst/>
                    <a:cs typeface="Arial" pitchFamily="34" charset="0"/>
                  </a:rPr>
                  <a:t>0</a:t>
                </a:r>
              </a:p>
            </p:txBody>
          </p:sp>
          <p:sp>
            <p:nvSpPr>
              <p:cNvPr id="3856" name="Rectangle 52"/>
              <p:cNvSpPr>
                <a:spLocks noChangeArrowheads="1"/>
              </p:cNvSpPr>
              <p:nvPr/>
            </p:nvSpPr>
            <p:spPr bwMode="auto">
              <a:xfrm>
                <a:off x="40093755" y="27076564"/>
                <a:ext cx="540874"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effectLst/>
                    <a:cs typeface="Arial" pitchFamily="34" charset="0"/>
                  </a:rPr>
                  <a:t>0.5</a:t>
                </a:r>
              </a:p>
            </p:txBody>
          </p:sp>
          <p:sp>
            <p:nvSpPr>
              <p:cNvPr id="3858" name="Rectangle 55"/>
              <p:cNvSpPr>
                <a:spLocks noChangeArrowheads="1"/>
              </p:cNvSpPr>
              <p:nvPr/>
            </p:nvSpPr>
            <p:spPr bwMode="auto">
              <a:xfrm>
                <a:off x="40258347" y="26486629"/>
                <a:ext cx="217019"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effectLst/>
                    <a:cs typeface="Arial" pitchFamily="34" charset="0"/>
                  </a:rPr>
                  <a:t>1</a:t>
                </a:r>
              </a:p>
            </p:txBody>
          </p:sp>
          <p:sp>
            <p:nvSpPr>
              <p:cNvPr id="3860" name="Rectangle 58"/>
              <p:cNvSpPr>
                <a:spLocks noChangeArrowheads="1"/>
              </p:cNvSpPr>
              <p:nvPr/>
            </p:nvSpPr>
            <p:spPr bwMode="auto">
              <a:xfrm>
                <a:off x="40093755" y="25920290"/>
                <a:ext cx="540874"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effectLst/>
                    <a:cs typeface="Arial" pitchFamily="34" charset="0"/>
                  </a:rPr>
                  <a:t>1.5</a:t>
                </a:r>
              </a:p>
            </p:txBody>
          </p:sp>
          <p:sp>
            <p:nvSpPr>
              <p:cNvPr id="3862" name="Rectangle 61"/>
              <p:cNvSpPr>
                <a:spLocks noChangeArrowheads="1"/>
              </p:cNvSpPr>
              <p:nvPr/>
            </p:nvSpPr>
            <p:spPr bwMode="auto">
              <a:xfrm>
                <a:off x="40258347" y="25342154"/>
                <a:ext cx="217019"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effectLst/>
                    <a:cs typeface="Arial" pitchFamily="34" charset="0"/>
                  </a:rPr>
                  <a:t>2</a:t>
                </a:r>
              </a:p>
            </p:txBody>
          </p:sp>
          <p:sp>
            <p:nvSpPr>
              <p:cNvPr id="3864" name="Rectangle 64"/>
              <p:cNvSpPr>
                <a:spLocks noChangeArrowheads="1"/>
              </p:cNvSpPr>
              <p:nvPr/>
            </p:nvSpPr>
            <p:spPr bwMode="auto">
              <a:xfrm>
                <a:off x="40093755" y="24764017"/>
                <a:ext cx="540874"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effectLst/>
                    <a:cs typeface="Arial" pitchFamily="34" charset="0"/>
                  </a:rPr>
                  <a:t>2.5</a:t>
                </a:r>
              </a:p>
            </p:txBody>
          </p:sp>
          <p:sp>
            <p:nvSpPr>
              <p:cNvPr id="3866" name="Rectangle 67"/>
              <p:cNvSpPr>
                <a:spLocks noChangeArrowheads="1"/>
              </p:cNvSpPr>
              <p:nvPr/>
            </p:nvSpPr>
            <p:spPr bwMode="auto">
              <a:xfrm>
                <a:off x="40258347" y="24185880"/>
                <a:ext cx="217019"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effectLst/>
                    <a:cs typeface="Arial" pitchFamily="34" charset="0"/>
                  </a:rPr>
                  <a:t>3</a:t>
                </a:r>
              </a:p>
            </p:txBody>
          </p:sp>
          <p:sp>
            <p:nvSpPr>
              <p:cNvPr id="3868" name="Rectangle 70"/>
              <p:cNvSpPr>
                <a:spLocks noChangeArrowheads="1"/>
              </p:cNvSpPr>
              <p:nvPr/>
            </p:nvSpPr>
            <p:spPr bwMode="auto">
              <a:xfrm>
                <a:off x="40093755" y="23631341"/>
                <a:ext cx="540874"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effectLst/>
                    <a:cs typeface="Arial" pitchFamily="34" charset="0"/>
                  </a:rPr>
                  <a:t>3.5</a:t>
                </a:r>
              </a:p>
            </p:txBody>
          </p:sp>
          <p:sp>
            <p:nvSpPr>
              <p:cNvPr id="3879" name="Rectangle 70"/>
              <p:cNvSpPr>
                <a:spLocks noChangeArrowheads="1"/>
              </p:cNvSpPr>
              <p:nvPr/>
            </p:nvSpPr>
            <p:spPr bwMode="auto">
              <a:xfrm>
                <a:off x="40258347" y="23053204"/>
                <a:ext cx="217019"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dirty="0" smtClean="0">
                    <a:cs typeface="Arial" pitchFamily="34" charset="0"/>
                  </a:rPr>
                  <a:t>4</a:t>
                </a:r>
                <a:endParaRPr kumimoji="0" lang="en-US" sz="1600" b="0" i="0" u="none" strike="noStrike" cap="none" normalizeH="0" baseline="0" dirty="0" smtClean="0">
                  <a:ln>
                    <a:noFill/>
                  </a:ln>
                  <a:effectLst/>
                  <a:cs typeface="Arial" pitchFamily="34" charset="0"/>
                </a:endParaRPr>
              </a:p>
            </p:txBody>
          </p:sp>
        </p:grpSp>
        <p:grpSp>
          <p:nvGrpSpPr>
            <p:cNvPr id="4015" name="Group 4014"/>
            <p:cNvGrpSpPr/>
            <p:nvPr/>
          </p:nvGrpSpPr>
          <p:grpSpPr>
            <a:xfrm>
              <a:off x="40663368" y="23125911"/>
              <a:ext cx="165035" cy="5257800"/>
              <a:chOff x="40678165" y="23125911"/>
              <a:chExt cx="165035" cy="5257800"/>
            </a:xfrm>
          </p:grpSpPr>
          <p:sp>
            <p:nvSpPr>
              <p:cNvPr id="3850" name="Line 11"/>
              <p:cNvSpPr>
                <a:spLocks noChangeShapeType="1"/>
              </p:cNvSpPr>
              <p:nvPr/>
            </p:nvSpPr>
            <p:spPr bwMode="auto">
              <a:xfrm flipV="1">
                <a:off x="40678165" y="23125911"/>
                <a:ext cx="0" cy="5257800"/>
              </a:xfrm>
              <a:prstGeom prst="line">
                <a:avLst/>
              </a:prstGeom>
              <a:noFill/>
              <a:ln w="12700" cmpd="sng">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endParaRPr>
              </a:p>
            </p:txBody>
          </p:sp>
          <p:cxnSp>
            <p:nvCxnSpPr>
              <p:cNvPr id="3985" name="Straight Connector 3984"/>
              <p:cNvCxnSpPr/>
              <p:nvPr/>
            </p:nvCxnSpPr>
            <p:spPr>
              <a:xfrm>
                <a:off x="40686679" y="23198328"/>
                <a:ext cx="1565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86" name="Straight Connector 3985"/>
              <p:cNvCxnSpPr/>
              <p:nvPr/>
            </p:nvCxnSpPr>
            <p:spPr>
              <a:xfrm>
                <a:off x="40686679" y="23774400"/>
                <a:ext cx="1565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87" name="Straight Connector 3986"/>
              <p:cNvCxnSpPr/>
              <p:nvPr/>
            </p:nvCxnSpPr>
            <p:spPr>
              <a:xfrm>
                <a:off x="40686679" y="24341328"/>
                <a:ext cx="1565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89" name="Straight Connector 3988"/>
              <p:cNvCxnSpPr/>
              <p:nvPr/>
            </p:nvCxnSpPr>
            <p:spPr>
              <a:xfrm>
                <a:off x="40686679" y="24917400"/>
                <a:ext cx="1565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90" name="Straight Connector 3989"/>
              <p:cNvCxnSpPr/>
              <p:nvPr/>
            </p:nvCxnSpPr>
            <p:spPr>
              <a:xfrm>
                <a:off x="40686679" y="25493472"/>
                <a:ext cx="1565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91" name="Straight Connector 3990"/>
              <p:cNvCxnSpPr/>
              <p:nvPr/>
            </p:nvCxnSpPr>
            <p:spPr>
              <a:xfrm>
                <a:off x="40686679" y="26069544"/>
                <a:ext cx="1565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92" name="Straight Connector 3991"/>
              <p:cNvCxnSpPr/>
              <p:nvPr/>
            </p:nvCxnSpPr>
            <p:spPr>
              <a:xfrm>
                <a:off x="40686679" y="26645616"/>
                <a:ext cx="1565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93" name="Straight Connector 3992"/>
              <p:cNvCxnSpPr/>
              <p:nvPr/>
            </p:nvCxnSpPr>
            <p:spPr>
              <a:xfrm>
                <a:off x="40686679" y="27221688"/>
                <a:ext cx="1565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94" name="Straight Connector 3993"/>
              <p:cNvCxnSpPr/>
              <p:nvPr/>
            </p:nvCxnSpPr>
            <p:spPr>
              <a:xfrm>
                <a:off x="40686679" y="27797760"/>
                <a:ext cx="1565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95" name="Straight Connector 3994"/>
              <p:cNvCxnSpPr/>
              <p:nvPr/>
            </p:nvCxnSpPr>
            <p:spPr>
              <a:xfrm>
                <a:off x="40686679" y="28373832"/>
                <a:ext cx="1565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996" name="Straight Connector 3995"/>
            <p:cNvCxnSpPr/>
            <p:nvPr/>
          </p:nvCxnSpPr>
          <p:spPr>
            <a:xfrm>
              <a:off x="41795742" y="28584144"/>
              <a:ext cx="0" cy="914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97" name="Straight Connector 3996"/>
            <p:cNvCxnSpPr/>
            <p:nvPr/>
          </p:nvCxnSpPr>
          <p:spPr>
            <a:xfrm>
              <a:off x="42578944" y="28584144"/>
              <a:ext cx="0" cy="914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98" name="Straight Connector 3997"/>
            <p:cNvCxnSpPr/>
            <p:nvPr/>
          </p:nvCxnSpPr>
          <p:spPr>
            <a:xfrm>
              <a:off x="43375421" y="28584144"/>
              <a:ext cx="0" cy="914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99" name="Straight Connector 3998"/>
            <p:cNvCxnSpPr/>
            <p:nvPr/>
          </p:nvCxnSpPr>
          <p:spPr>
            <a:xfrm>
              <a:off x="44171898" y="28584144"/>
              <a:ext cx="0" cy="914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00" name="Straight Connector 3999"/>
            <p:cNvCxnSpPr/>
            <p:nvPr/>
          </p:nvCxnSpPr>
          <p:spPr>
            <a:xfrm>
              <a:off x="44955100" y="28584144"/>
              <a:ext cx="0" cy="914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01" name="Straight Connector 4000"/>
            <p:cNvCxnSpPr/>
            <p:nvPr/>
          </p:nvCxnSpPr>
          <p:spPr>
            <a:xfrm>
              <a:off x="45738302" y="28584144"/>
              <a:ext cx="0" cy="914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02" name="Straight Connector 4001"/>
            <p:cNvCxnSpPr/>
            <p:nvPr/>
          </p:nvCxnSpPr>
          <p:spPr>
            <a:xfrm>
              <a:off x="46521504" y="28584144"/>
              <a:ext cx="0" cy="914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03" name="Straight Connector 4002"/>
            <p:cNvCxnSpPr/>
            <p:nvPr/>
          </p:nvCxnSpPr>
          <p:spPr>
            <a:xfrm>
              <a:off x="47317981" y="28584144"/>
              <a:ext cx="0" cy="914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04" name="Straight Connector 4003"/>
            <p:cNvCxnSpPr/>
            <p:nvPr/>
          </p:nvCxnSpPr>
          <p:spPr>
            <a:xfrm>
              <a:off x="48114458" y="28584144"/>
              <a:ext cx="0" cy="914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05" name="Straight Connector 4004"/>
            <p:cNvCxnSpPr/>
            <p:nvPr/>
          </p:nvCxnSpPr>
          <p:spPr>
            <a:xfrm>
              <a:off x="48884385" y="28584144"/>
              <a:ext cx="0" cy="914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06" name="Straight Connector 4005"/>
            <p:cNvCxnSpPr/>
            <p:nvPr/>
          </p:nvCxnSpPr>
          <p:spPr>
            <a:xfrm>
              <a:off x="49680862" y="28584144"/>
              <a:ext cx="0" cy="914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10" name="Straight Arrow Connector 4009"/>
            <p:cNvCxnSpPr/>
            <p:nvPr/>
          </p:nvCxnSpPr>
          <p:spPr>
            <a:xfrm>
              <a:off x="43434000" y="27584400"/>
              <a:ext cx="0" cy="685800"/>
            </a:xfrm>
            <a:prstGeom prst="straightConnector1">
              <a:avLst/>
            </a:prstGeom>
            <a:ln>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sp>
        <p:nvSpPr>
          <p:cNvPr id="4017" name="TextBox 4016"/>
          <p:cNvSpPr txBox="1"/>
          <p:nvPr/>
        </p:nvSpPr>
        <p:spPr>
          <a:xfrm>
            <a:off x="12192000" y="6132016"/>
            <a:ext cx="27127200" cy="4154984"/>
          </a:xfrm>
          <a:prstGeom prst="rect">
            <a:avLst/>
          </a:prstGeom>
          <a:noFill/>
        </p:spPr>
        <p:txBody>
          <a:bodyPr wrap="square" rtlCol="0">
            <a:spAutoFit/>
          </a:bodyPr>
          <a:lstStyle/>
          <a:p>
            <a:pPr marL="685800" indent="-685800">
              <a:buFont typeface="Arial" panose="020B0604020202020204" pitchFamily="34" charset="0"/>
              <a:buChar char="•"/>
            </a:pPr>
            <a:r>
              <a:rPr lang="en-US" sz="4400" dirty="0"/>
              <a:t>S</a:t>
            </a:r>
            <a:r>
              <a:rPr lang="en-US" sz="4400" dirty="0" smtClean="0"/>
              <a:t>everal </a:t>
            </a:r>
            <a:r>
              <a:rPr lang="en-US" sz="4400" dirty="0"/>
              <a:t>deposits have a maximum grain size larger than Hurricane Sandy’s deposit, suggesting that they were created by larger storm </a:t>
            </a:r>
            <a:r>
              <a:rPr lang="en-US" sz="4400" dirty="0" smtClean="0"/>
              <a:t>surges.</a:t>
            </a:r>
          </a:p>
          <a:p>
            <a:pPr marL="685800" indent="-685800">
              <a:buFont typeface="Arial" panose="020B0604020202020204" pitchFamily="34" charset="0"/>
              <a:buChar char="•"/>
            </a:pPr>
            <a:r>
              <a:rPr lang="en-US" sz="4400" dirty="0"/>
              <a:t>S</a:t>
            </a:r>
            <a:r>
              <a:rPr lang="en-US" sz="4400" dirty="0" smtClean="0"/>
              <a:t>ea-level </a:t>
            </a:r>
            <a:r>
              <a:rPr lang="en-US" sz="4400" dirty="0"/>
              <a:t>rise is one cause of Sandy’s very high water levels relative to these older </a:t>
            </a:r>
            <a:r>
              <a:rPr lang="en-US" sz="4400" dirty="0" smtClean="0"/>
              <a:t>storms.</a:t>
            </a:r>
            <a:endParaRPr lang="en-US" sz="4400" dirty="0" smtClean="0"/>
          </a:p>
          <a:p>
            <a:pPr marL="685800" indent="-685800">
              <a:buFont typeface="Arial" panose="020B0604020202020204" pitchFamily="34" charset="0"/>
              <a:buChar char="•"/>
            </a:pPr>
            <a:r>
              <a:rPr lang="en-US" sz="4400" dirty="0" smtClean="0"/>
              <a:t>Inundation </a:t>
            </a:r>
            <a:r>
              <a:rPr lang="en-US" sz="4400" dirty="0"/>
              <a:t>deposits show </a:t>
            </a:r>
            <a:r>
              <a:rPr lang="en-US" sz="4400" dirty="0" smtClean="0"/>
              <a:t>lower </a:t>
            </a:r>
            <a:r>
              <a:rPr lang="en-US" sz="4400" dirty="0"/>
              <a:t>concentrations of heavy metals than the background sediment, suggesting that storms can sequester contaminated sediments.</a:t>
            </a:r>
          </a:p>
          <a:p>
            <a:endParaRPr lang="en-US" sz="4400" dirty="0"/>
          </a:p>
        </p:txBody>
      </p:sp>
      <p:grpSp>
        <p:nvGrpSpPr>
          <p:cNvPr id="17" name="Group 16"/>
          <p:cNvGrpSpPr/>
          <p:nvPr/>
        </p:nvGrpSpPr>
        <p:grpSpPr>
          <a:xfrm>
            <a:off x="13231368" y="11893296"/>
            <a:ext cx="533400" cy="5529144"/>
            <a:chOff x="13203999" y="11893296"/>
            <a:chExt cx="1065644" cy="5529144"/>
          </a:xfrm>
        </p:grpSpPr>
        <p:sp>
          <p:nvSpPr>
            <p:cNvPr id="64" name="Rectangle 63"/>
            <p:cNvSpPr/>
            <p:nvPr/>
          </p:nvSpPr>
          <p:spPr>
            <a:xfrm>
              <a:off x="13267944" y="14020800"/>
              <a:ext cx="914400" cy="1524000"/>
            </a:xfrm>
            <a:prstGeom prst="rect">
              <a:avLst/>
            </a:prstGeom>
            <a:solidFill>
              <a:srgbClr val="AEA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3" name="Group 232"/>
            <p:cNvGrpSpPr/>
            <p:nvPr/>
          </p:nvGrpSpPr>
          <p:grpSpPr>
            <a:xfrm>
              <a:off x="13268343" y="11893296"/>
              <a:ext cx="922134" cy="5529144"/>
              <a:chOff x="14362575" y="12325349"/>
              <a:chExt cx="922134" cy="5529144"/>
            </a:xfrm>
          </p:grpSpPr>
          <p:pic>
            <p:nvPicPr>
              <p:cNvPr id="2566" name="Picture 2565" descr="Screen shot 2013-04-09 at 5.31.35 PM.png"/>
              <p:cNvPicPr preferRelativeResize="0">
                <a:picLocks/>
              </p:cNvPicPr>
              <p:nvPr/>
            </p:nvPicPr>
            <p:blipFill rotWithShape="1">
              <a:blip r:embed="rId33" cstate="print">
                <a:extLst>
                  <a:ext uri="{28A0092B-C50C-407E-A947-70E740481C1C}">
                    <a14:useLocalDpi xmlns:a14="http://schemas.microsoft.com/office/drawing/2010/main"/>
                  </a:ext>
                </a:extLst>
              </a:blip>
              <a:srcRect r="5404"/>
              <a:stretch/>
            </p:blipFill>
            <p:spPr>
              <a:xfrm rot="16200000">
                <a:off x="14350729" y="12337195"/>
                <a:ext cx="938092" cy="914400"/>
              </a:xfrm>
              <a:prstGeom prst="rect">
                <a:avLst/>
              </a:prstGeom>
            </p:spPr>
          </p:pic>
          <p:grpSp>
            <p:nvGrpSpPr>
              <p:cNvPr id="2567" name="Group 2566"/>
              <p:cNvGrpSpPr>
                <a:grpSpLocks/>
              </p:cNvGrpSpPr>
              <p:nvPr/>
            </p:nvGrpSpPr>
            <p:grpSpPr>
              <a:xfrm>
                <a:off x="14368921" y="13098343"/>
                <a:ext cx="914400" cy="2016126"/>
                <a:chOff x="3025775" y="1724024"/>
                <a:chExt cx="107950" cy="1997078"/>
              </a:xfrm>
            </p:grpSpPr>
            <p:pic>
              <p:nvPicPr>
                <p:cNvPr id="2691" name="Picture 2690" descr="Screen shot 2013-04-09 at 5.37.00 PM.png"/>
                <p:cNvPicPr>
                  <a:picLocks noChangeAspect="1"/>
                </p:cNvPicPr>
                <p:nvPr/>
              </p:nvPicPr>
              <p:blipFill rotWithShape="1">
                <a:blip r:embed="rId34" cstate="print">
                  <a:extLst>
                    <a:ext uri="{28A0092B-C50C-407E-A947-70E740481C1C}">
                      <a14:useLocalDpi xmlns:a14="http://schemas.microsoft.com/office/drawing/2010/main"/>
                    </a:ext>
                  </a:extLst>
                </a:blip>
                <a:srcRect/>
                <a:stretch/>
              </p:blipFill>
              <p:spPr>
                <a:xfrm rot="16200000">
                  <a:off x="2436812" y="2312987"/>
                  <a:ext cx="1285876" cy="107949"/>
                </a:xfrm>
                <a:prstGeom prst="rect">
                  <a:avLst/>
                </a:prstGeom>
              </p:spPr>
            </p:pic>
            <p:pic>
              <p:nvPicPr>
                <p:cNvPr id="2692" name="Picture 2691" descr="Screen shot 2013-04-09 at 5.38.52 PM.png"/>
                <p:cNvPicPr>
                  <a:picLocks noChangeAspect="1"/>
                </p:cNvPicPr>
                <p:nvPr/>
              </p:nvPicPr>
              <p:blipFill rotWithShape="1">
                <a:blip r:embed="rId35" cstate="print">
                  <a:extLst>
                    <a:ext uri="{28A0092B-C50C-407E-A947-70E740481C1C}">
                      <a14:useLocalDpi xmlns:a14="http://schemas.microsoft.com/office/drawing/2010/main"/>
                    </a:ext>
                  </a:extLst>
                </a:blip>
                <a:srcRect/>
                <a:stretch/>
              </p:blipFill>
              <p:spPr>
                <a:xfrm rot="16200000">
                  <a:off x="2724149" y="3311526"/>
                  <a:ext cx="711202" cy="107950"/>
                </a:xfrm>
                <a:prstGeom prst="rect">
                  <a:avLst/>
                </a:prstGeom>
              </p:spPr>
            </p:pic>
          </p:grpSp>
          <p:grpSp>
            <p:nvGrpSpPr>
              <p:cNvPr id="2568" name="Group 2567"/>
              <p:cNvGrpSpPr>
                <a:grpSpLocks/>
              </p:cNvGrpSpPr>
              <p:nvPr/>
            </p:nvGrpSpPr>
            <p:grpSpPr>
              <a:xfrm>
                <a:off x="14366497" y="15555792"/>
                <a:ext cx="918212" cy="2298701"/>
                <a:chOff x="2649728" y="4194173"/>
                <a:chExt cx="121151" cy="2260601"/>
              </a:xfrm>
            </p:grpSpPr>
            <p:pic>
              <p:nvPicPr>
                <p:cNvPr id="2689" name="Picture 2688" descr="Screen shot 2013-04-09 at 5.41.57 PM.png"/>
                <p:cNvPicPr>
                  <a:picLocks noChangeAspect="1"/>
                </p:cNvPicPr>
                <p:nvPr/>
              </p:nvPicPr>
              <p:blipFill rotWithShape="1">
                <a:blip r:embed="rId36" cstate="print">
                  <a:extLst>
                    <a:ext uri="{28A0092B-C50C-407E-A947-70E740481C1C}">
                      <a14:useLocalDpi xmlns:a14="http://schemas.microsoft.com/office/drawing/2010/main"/>
                    </a:ext>
                  </a:extLst>
                </a:blip>
                <a:srcRect/>
                <a:stretch/>
              </p:blipFill>
              <p:spPr>
                <a:xfrm rot="16200000">
                  <a:off x="2085080" y="4759325"/>
                  <a:ext cx="1250951" cy="120647"/>
                </a:xfrm>
                <a:prstGeom prst="rect">
                  <a:avLst/>
                </a:prstGeom>
              </p:spPr>
            </p:pic>
            <p:pic>
              <p:nvPicPr>
                <p:cNvPr id="2690" name="Picture 2689" descr="Screen shot 2013-04-09 at 5.43.58 PM.png"/>
                <p:cNvPicPr preferRelativeResize="0">
                  <a:picLocks/>
                </p:cNvPicPr>
                <p:nvPr/>
              </p:nvPicPr>
              <p:blipFill rotWithShape="1">
                <a:blip r:embed="rId37" cstate="print">
                  <a:extLst>
                    <a:ext uri="{28A0092B-C50C-407E-A947-70E740481C1C}">
                      <a14:useLocalDpi xmlns:a14="http://schemas.microsoft.com/office/drawing/2010/main"/>
                    </a:ext>
                  </a:extLst>
                </a:blip>
                <a:srcRect/>
                <a:stretch/>
              </p:blipFill>
              <p:spPr>
                <a:xfrm rot="16200000">
                  <a:off x="2205227" y="5889625"/>
                  <a:ext cx="1009650" cy="120648"/>
                </a:xfrm>
                <a:prstGeom prst="rect">
                  <a:avLst/>
                </a:prstGeom>
              </p:spPr>
            </p:pic>
          </p:grpSp>
          <p:sp>
            <p:nvSpPr>
              <p:cNvPr id="2598" name="Rectangle 2597"/>
              <p:cNvSpPr/>
              <p:nvPr/>
            </p:nvSpPr>
            <p:spPr>
              <a:xfrm>
                <a:off x="14366852" y="12326112"/>
                <a:ext cx="914400" cy="5526551"/>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tx1"/>
                  </a:solidFill>
                </a:endParaRPr>
              </a:p>
            </p:txBody>
          </p:sp>
        </p:grpSp>
        <p:sp>
          <p:nvSpPr>
            <p:cNvPr id="16" name="TextBox 15"/>
            <p:cNvSpPr txBox="1"/>
            <p:nvPr/>
          </p:nvSpPr>
          <p:spPr>
            <a:xfrm>
              <a:off x="13203999" y="14630400"/>
              <a:ext cx="1065644" cy="523220"/>
            </a:xfrm>
            <a:prstGeom prst="rect">
              <a:avLst/>
            </a:prstGeom>
            <a:noFill/>
          </p:spPr>
          <p:txBody>
            <a:bodyPr wrap="square" rtlCol="0">
              <a:spAutoFit/>
            </a:bodyPr>
            <a:lstStyle/>
            <a:p>
              <a:pPr algn="ctr"/>
              <a:r>
                <a:rPr lang="en-US" sz="1400" dirty="0" smtClean="0"/>
                <a:t>Core gap</a:t>
              </a:r>
              <a:endParaRPr lang="en-US" sz="1400" dirty="0"/>
            </a:p>
          </p:txBody>
        </p:sp>
      </p:grpSp>
      <p:grpSp>
        <p:nvGrpSpPr>
          <p:cNvPr id="2328" name="Group 2327"/>
          <p:cNvGrpSpPr/>
          <p:nvPr/>
        </p:nvGrpSpPr>
        <p:grpSpPr>
          <a:xfrm>
            <a:off x="13917168" y="11893296"/>
            <a:ext cx="533400" cy="5532438"/>
            <a:chOff x="14374368" y="11893296"/>
            <a:chExt cx="533400" cy="5532438"/>
          </a:xfrm>
        </p:grpSpPr>
        <p:grpSp>
          <p:nvGrpSpPr>
            <p:cNvPr id="21" name="Group 20"/>
            <p:cNvGrpSpPr/>
            <p:nvPr/>
          </p:nvGrpSpPr>
          <p:grpSpPr>
            <a:xfrm>
              <a:off x="14374368" y="11893296"/>
              <a:ext cx="533400" cy="5532438"/>
              <a:chOff x="14347472" y="11893296"/>
              <a:chExt cx="1056341" cy="5532438"/>
            </a:xfrm>
          </p:grpSpPr>
          <p:sp>
            <p:nvSpPr>
              <p:cNvPr id="1525" name="Rectangle 1524"/>
              <p:cNvSpPr/>
              <p:nvPr/>
            </p:nvSpPr>
            <p:spPr>
              <a:xfrm>
                <a:off x="14401800" y="14173200"/>
                <a:ext cx="914400" cy="1524000"/>
              </a:xfrm>
              <a:prstGeom prst="rect">
                <a:avLst/>
              </a:prstGeom>
              <a:solidFill>
                <a:srgbClr val="D8D3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2" name="Group 231"/>
              <p:cNvGrpSpPr/>
              <p:nvPr/>
            </p:nvGrpSpPr>
            <p:grpSpPr>
              <a:xfrm>
                <a:off x="14402054" y="11893296"/>
                <a:ext cx="923290" cy="5532438"/>
                <a:chOff x="14583235" y="12325232"/>
                <a:chExt cx="923290" cy="5532438"/>
              </a:xfrm>
            </p:grpSpPr>
            <p:pic>
              <p:nvPicPr>
                <p:cNvPr id="2594" name="Picture 8"/>
                <p:cNvPicPr preferRelativeResize="0">
                  <a:picLocks noChangeArrowheads="1"/>
                </p:cNvPicPr>
                <p:nvPr/>
              </p:nvPicPr>
              <p:blipFill>
                <a:blip r:embed="rId38" cstate="print">
                  <a:extLst>
                    <a:ext uri="{BEBA8EAE-BF5A-486C-A8C5-ECC9F3942E4B}">
                      <a14:imgProps xmlns:a14="http://schemas.microsoft.com/office/drawing/2010/main">
                        <a14:imgLayer r:embed="rId39">
                          <a14:imgEffect>
                            <a14:sharpenSoften amount="50000"/>
                          </a14:imgEffect>
                        </a14:imgLayer>
                      </a14:imgProps>
                    </a:ext>
                  </a:extLst>
                </a:blip>
                <a:srcRect/>
                <a:stretch>
                  <a:fillRect/>
                </a:stretch>
              </p:blipFill>
              <p:spPr bwMode="auto">
                <a:xfrm>
                  <a:off x="14583235" y="12325232"/>
                  <a:ext cx="914400" cy="935038"/>
                </a:xfrm>
                <a:prstGeom prst="rect">
                  <a:avLst/>
                </a:prstGeom>
                <a:noFill/>
                <a:ln w="9525">
                  <a:noFill/>
                  <a:miter lim="800000"/>
                  <a:headEnd/>
                  <a:tailEnd/>
                </a:ln>
              </p:spPr>
            </p:pic>
            <p:grpSp>
              <p:nvGrpSpPr>
                <p:cNvPr id="2595" name="Group 2594"/>
                <p:cNvGrpSpPr>
                  <a:grpSpLocks/>
                </p:cNvGrpSpPr>
                <p:nvPr/>
              </p:nvGrpSpPr>
              <p:grpSpPr>
                <a:xfrm>
                  <a:off x="14592125" y="13104695"/>
                  <a:ext cx="914400" cy="2009775"/>
                  <a:chOff x="1984338" y="1724026"/>
                  <a:chExt cx="117475" cy="2009775"/>
                </a:xfrm>
              </p:grpSpPr>
              <p:pic>
                <p:nvPicPr>
                  <p:cNvPr id="2630" name="Picture 9"/>
                  <p:cNvPicPr>
                    <a:picLocks noChangeAspect="1" noChangeArrowheads="1"/>
                  </p:cNvPicPr>
                  <p:nvPr/>
                </p:nvPicPr>
                <p:blipFill>
                  <a:blip r:embed="rId40" cstate="print"/>
                  <a:srcRect/>
                  <a:stretch>
                    <a:fillRect/>
                  </a:stretch>
                </p:blipFill>
                <p:spPr bwMode="auto">
                  <a:xfrm>
                    <a:off x="1984338" y="1724026"/>
                    <a:ext cx="117475" cy="1296988"/>
                  </a:xfrm>
                  <a:prstGeom prst="rect">
                    <a:avLst/>
                  </a:prstGeom>
                  <a:noFill/>
                  <a:ln w="9525">
                    <a:noFill/>
                    <a:miter lim="800000"/>
                    <a:headEnd/>
                    <a:tailEnd/>
                  </a:ln>
                </p:spPr>
              </p:pic>
              <p:pic>
                <p:nvPicPr>
                  <p:cNvPr id="2631" name="Picture 10"/>
                  <p:cNvPicPr>
                    <a:picLocks noChangeAspect="1" noChangeArrowheads="1"/>
                  </p:cNvPicPr>
                  <p:nvPr/>
                </p:nvPicPr>
                <p:blipFill>
                  <a:blip r:embed="rId41" cstate="print"/>
                  <a:srcRect/>
                  <a:stretch>
                    <a:fillRect/>
                  </a:stretch>
                </p:blipFill>
                <p:spPr bwMode="auto">
                  <a:xfrm>
                    <a:off x="1984338" y="3021013"/>
                    <a:ext cx="117475" cy="712788"/>
                  </a:xfrm>
                  <a:prstGeom prst="rect">
                    <a:avLst/>
                  </a:prstGeom>
                  <a:noFill/>
                  <a:ln w="9525">
                    <a:noFill/>
                    <a:miter lim="800000"/>
                    <a:headEnd/>
                    <a:tailEnd/>
                  </a:ln>
                </p:spPr>
              </p:pic>
            </p:grpSp>
            <p:grpSp>
              <p:nvGrpSpPr>
                <p:cNvPr id="2596" name="Group 2595"/>
                <p:cNvGrpSpPr>
                  <a:grpSpLocks/>
                </p:cNvGrpSpPr>
                <p:nvPr/>
              </p:nvGrpSpPr>
              <p:grpSpPr>
                <a:xfrm>
                  <a:off x="14586031" y="15558970"/>
                  <a:ext cx="914400" cy="2298700"/>
                  <a:chOff x="2460213" y="4178301"/>
                  <a:chExt cx="117475" cy="2298700"/>
                </a:xfrm>
              </p:grpSpPr>
              <p:pic>
                <p:nvPicPr>
                  <p:cNvPr id="2628" name="Picture 11"/>
                  <p:cNvPicPr>
                    <a:picLocks noChangeAspect="1" noChangeArrowheads="1"/>
                  </p:cNvPicPr>
                  <p:nvPr/>
                </p:nvPicPr>
                <p:blipFill>
                  <a:blip r:embed="rId42" cstate="print"/>
                  <a:srcRect/>
                  <a:stretch>
                    <a:fillRect/>
                  </a:stretch>
                </p:blipFill>
                <p:spPr bwMode="auto">
                  <a:xfrm>
                    <a:off x="2460213" y="4178301"/>
                    <a:ext cx="117475" cy="1260475"/>
                  </a:xfrm>
                  <a:prstGeom prst="rect">
                    <a:avLst/>
                  </a:prstGeom>
                  <a:noFill/>
                  <a:ln w="9525">
                    <a:noFill/>
                    <a:miter lim="800000"/>
                    <a:headEnd/>
                    <a:tailEnd/>
                  </a:ln>
                </p:spPr>
              </p:pic>
              <p:pic>
                <p:nvPicPr>
                  <p:cNvPr id="2629" name="Picture 12"/>
                  <p:cNvPicPr>
                    <a:picLocks noChangeAspect="1" noChangeArrowheads="1"/>
                  </p:cNvPicPr>
                  <p:nvPr/>
                </p:nvPicPr>
                <p:blipFill>
                  <a:blip r:embed="rId43" cstate="print"/>
                  <a:srcRect/>
                  <a:stretch>
                    <a:fillRect/>
                  </a:stretch>
                </p:blipFill>
                <p:spPr bwMode="auto">
                  <a:xfrm>
                    <a:off x="2460213" y="5438776"/>
                    <a:ext cx="117475" cy="1038225"/>
                  </a:xfrm>
                  <a:prstGeom prst="rect">
                    <a:avLst/>
                  </a:prstGeom>
                  <a:noFill/>
                  <a:ln w="9525">
                    <a:noFill/>
                    <a:miter lim="800000"/>
                    <a:headEnd/>
                    <a:tailEnd/>
                  </a:ln>
                </p:spPr>
              </p:pic>
            </p:grpSp>
          </p:grpSp>
          <p:sp>
            <p:nvSpPr>
              <p:cNvPr id="1527" name="TextBox 1526"/>
              <p:cNvSpPr txBox="1"/>
              <p:nvPr/>
            </p:nvSpPr>
            <p:spPr>
              <a:xfrm>
                <a:off x="14347472" y="14630400"/>
                <a:ext cx="1056341" cy="523220"/>
              </a:xfrm>
              <a:prstGeom prst="rect">
                <a:avLst/>
              </a:prstGeom>
              <a:noFill/>
            </p:spPr>
            <p:txBody>
              <a:bodyPr wrap="square" rtlCol="0">
                <a:spAutoFit/>
              </a:bodyPr>
              <a:lstStyle/>
              <a:p>
                <a:pPr algn="ctr"/>
                <a:r>
                  <a:rPr lang="en-US" sz="1400" dirty="0" smtClean="0"/>
                  <a:t>Core gap</a:t>
                </a:r>
                <a:endParaRPr lang="en-US" sz="1400" dirty="0"/>
              </a:p>
            </p:txBody>
          </p:sp>
        </p:grpSp>
        <p:sp>
          <p:nvSpPr>
            <p:cNvPr id="2597" name="Rectangle 2596"/>
            <p:cNvSpPr/>
            <p:nvPr/>
          </p:nvSpPr>
          <p:spPr>
            <a:xfrm>
              <a:off x="14404848" y="11893296"/>
              <a:ext cx="457200" cy="553212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tx1"/>
                </a:solidFill>
              </a:endParaRPr>
            </a:p>
          </p:txBody>
        </p:sp>
      </p:grpSp>
      <p:cxnSp>
        <p:nvCxnSpPr>
          <p:cNvPr id="2336" name="Elbow Connector 2335"/>
          <p:cNvCxnSpPr/>
          <p:nvPr/>
        </p:nvCxnSpPr>
        <p:spPr>
          <a:xfrm flipH="1">
            <a:off x="14439900" y="12001500"/>
            <a:ext cx="685800" cy="609600"/>
          </a:xfrm>
          <a:prstGeom prst="bentConnector3">
            <a:avLst/>
          </a:prstGeom>
          <a:ln>
            <a:solidFill>
              <a:schemeClr val="tx1"/>
            </a:solidFill>
            <a:prstDash val="dash"/>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546" name="Elbow Connector 1545"/>
          <p:cNvCxnSpPr/>
          <p:nvPr/>
        </p:nvCxnSpPr>
        <p:spPr>
          <a:xfrm flipH="1">
            <a:off x="14478000" y="12344400"/>
            <a:ext cx="640080" cy="4937760"/>
          </a:xfrm>
          <a:prstGeom prst="bentConnector3">
            <a:avLst>
              <a:gd name="adj1" fmla="val 23611"/>
            </a:avLst>
          </a:prstGeom>
          <a:ln>
            <a:solidFill>
              <a:schemeClr val="tx1"/>
            </a:solidFill>
            <a:prstDash val="dash"/>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556" name="Straight Arrow Connector 1555"/>
          <p:cNvCxnSpPr/>
          <p:nvPr/>
        </p:nvCxnSpPr>
        <p:spPr>
          <a:xfrm flipH="1" flipV="1">
            <a:off x="17602200" y="15392400"/>
            <a:ext cx="533400" cy="304800"/>
          </a:xfrm>
          <a:prstGeom prst="straightConnector1">
            <a:avLst/>
          </a:prstGeom>
          <a:ln>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563" name="Elbow Connector 1562"/>
          <p:cNvCxnSpPr/>
          <p:nvPr/>
        </p:nvCxnSpPr>
        <p:spPr>
          <a:xfrm rot="10800000" flipV="1">
            <a:off x="23271480" y="11896344"/>
            <a:ext cx="502920" cy="768096"/>
          </a:xfrm>
          <a:prstGeom prst="bentConnector3">
            <a:avLst>
              <a:gd name="adj1" fmla="val 50000"/>
            </a:avLst>
          </a:prstGeom>
          <a:ln>
            <a:solidFill>
              <a:schemeClr val="tx1"/>
            </a:solidFill>
            <a:prstDash val="dash"/>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568" name="Elbow Connector 1567"/>
          <p:cNvCxnSpPr/>
          <p:nvPr/>
        </p:nvCxnSpPr>
        <p:spPr>
          <a:xfrm rot="10800000" flipV="1">
            <a:off x="23335488" y="13368528"/>
            <a:ext cx="685800" cy="3931920"/>
          </a:xfrm>
          <a:prstGeom prst="bentConnector3">
            <a:avLst>
              <a:gd name="adj1" fmla="val 50000"/>
            </a:avLst>
          </a:prstGeom>
          <a:ln>
            <a:solidFill>
              <a:schemeClr val="tx1"/>
            </a:solidFill>
            <a:prstDash val="dash"/>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pic>
        <p:nvPicPr>
          <p:cNvPr id="1583" name="Picture 1582" descr="whoi_logo.jpg"/>
          <p:cNvPicPr>
            <a:picLocks noChangeAspect="1"/>
          </p:cNvPicPr>
          <p:nvPr/>
        </p:nvPicPr>
        <p:blipFill>
          <a:blip r:embed="rId44" cstate="print"/>
          <a:stretch>
            <a:fillRect/>
          </a:stretch>
        </p:blipFill>
        <p:spPr>
          <a:xfrm>
            <a:off x="47929800" y="762000"/>
            <a:ext cx="2216345" cy="2286000"/>
          </a:xfrm>
          <a:prstGeom prst="rect">
            <a:avLst/>
          </a:prstGeom>
          <a:ln>
            <a:solidFill>
              <a:schemeClr val="tx1"/>
            </a:solidFill>
          </a:ln>
        </p:spPr>
      </p:pic>
      <p:pic>
        <p:nvPicPr>
          <p:cNvPr id="1584" name="Picture 1583" descr="umass-logo.jpg"/>
          <p:cNvPicPr>
            <a:picLocks noChangeAspect="1"/>
          </p:cNvPicPr>
          <p:nvPr/>
        </p:nvPicPr>
        <p:blipFill>
          <a:blip r:embed="rId45" cstate="print">
            <a:extLst>
              <a:ext uri="{BEBA8EAE-BF5A-486C-A8C5-ECC9F3942E4B}">
                <a14:imgProps xmlns:a14="http://schemas.microsoft.com/office/drawing/2010/main">
                  <a14:imgLayer r:embed="rId46">
                    <a14:imgEffect>
                      <a14:sharpenSoften amount="80000"/>
                    </a14:imgEffect>
                  </a14:imgLayer>
                </a14:imgProps>
              </a:ext>
            </a:extLst>
          </a:blip>
          <a:stretch>
            <a:fillRect/>
          </a:stretch>
        </p:blipFill>
        <p:spPr>
          <a:xfrm>
            <a:off x="990600" y="762000"/>
            <a:ext cx="2286000" cy="2286000"/>
          </a:xfrm>
          <a:prstGeom prst="rect">
            <a:avLst/>
          </a:prstGeom>
          <a:ln>
            <a:solidFill>
              <a:schemeClr val="tx1"/>
            </a:solidFill>
          </a:ln>
        </p:spPr>
      </p:pic>
      <p:sp>
        <p:nvSpPr>
          <p:cNvPr id="135" name="Line 9"/>
          <p:cNvSpPr>
            <a:spLocks noChangeShapeType="1"/>
          </p:cNvSpPr>
          <p:nvPr/>
        </p:nvSpPr>
        <p:spPr bwMode="auto">
          <a:xfrm>
            <a:off x="36837299" y="11868912"/>
            <a:ext cx="1313375" cy="0"/>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0000FF"/>
              </a:solidFill>
            </a:endParaRPr>
          </a:p>
        </p:txBody>
      </p:sp>
      <p:sp>
        <p:nvSpPr>
          <p:cNvPr id="145" name="Line 15"/>
          <p:cNvSpPr>
            <a:spLocks noChangeShapeType="1"/>
          </p:cNvSpPr>
          <p:nvPr/>
        </p:nvSpPr>
        <p:spPr bwMode="auto">
          <a:xfrm>
            <a:off x="36837299" y="11868912"/>
            <a:ext cx="0" cy="87394"/>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0000FF"/>
              </a:solidFill>
            </a:endParaRPr>
          </a:p>
        </p:txBody>
      </p:sp>
      <p:sp>
        <p:nvSpPr>
          <p:cNvPr id="165" name="Line 27"/>
          <p:cNvSpPr>
            <a:spLocks noChangeShapeType="1"/>
          </p:cNvSpPr>
          <p:nvPr/>
        </p:nvSpPr>
        <p:spPr bwMode="auto">
          <a:xfrm>
            <a:off x="37493005" y="11868912"/>
            <a:ext cx="0" cy="87394"/>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0000FF"/>
              </a:solidFill>
            </a:endParaRPr>
          </a:p>
        </p:txBody>
      </p:sp>
      <p:sp>
        <p:nvSpPr>
          <p:cNvPr id="178" name="Line 39"/>
          <p:cNvSpPr>
            <a:spLocks noChangeShapeType="1"/>
          </p:cNvSpPr>
          <p:nvPr/>
        </p:nvSpPr>
        <p:spPr bwMode="auto">
          <a:xfrm>
            <a:off x="38150673" y="11868912"/>
            <a:ext cx="0" cy="87394"/>
          </a:xfrm>
          <a:prstGeom prst="line">
            <a:avLst/>
          </a:prstGeom>
          <a:noFill/>
          <a:ln w="127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0000FF"/>
              </a:solidFill>
            </a:endParaRPr>
          </a:p>
        </p:txBody>
      </p:sp>
      <p:grpSp>
        <p:nvGrpSpPr>
          <p:cNvPr id="244" name="Group 243"/>
          <p:cNvGrpSpPr/>
          <p:nvPr/>
        </p:nvGrpSpPr>
        <p:grpSpPr>
          <a:xfrm>
            <a:off x="36833373" y="11582400"/>
            <a:ext cx="1554309" cy="246221"/>
            <a:chOff x="36833373" y="16591452"/>
            <a:chExt cx="1554309" cy="246221"/>
          </a:xfrm>
        </p:grpSpPr>
        <p:sp>
          <p:nvSpPr>
            <p:cNvPr id="146" name="Rectangle 16"/>
            <p:cNvSpPr>
              <a:spLocks noChangeArrowheads="1"/>
            </p:cNvSpPr>
            <p:nvPr/>
          </p:nvSpPr>
          <p:spPr bwMode="auto">
            <a:xfrm>
              <a:off x="36833373" y="16591452"/>
              <a:ext cx="1041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FF"/>
                  </a:solidFill>
                  <a:effectLst/>
                  <a:latin typeface="+mn-lt"/>
                  <a:cs typeface="Arial" pitchFamily="34" charset="0"/>
                </a:rPr>
                <a:t>0</a:t>
              </a:r>
            </a:p>
          </p:txBody>
        </p:sp>
        <p:sp>
          <p:nvSpPr>
            <p:cNvPr id="167" name="Rectangle 28"/>
            <p:cNvSpPr>
              <a:spLocks noChangeArrowheads="1"/>
            </p:cNvSpPr>
            <p:nvPr/>
          </p:nvSpPr>
          <p:spPr bwMode="auto">
            <a:xfrm>
              <a:off x="37372966" y="16591452"/>
              <a:ext cx="36388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FF"/>
                  </a:solidFill>
                  <a:effectLst/>
                  <a:latin typeface="+mn-lt"/>
                  <a:cs typeface="Arial" pitchFamily="34" charset="0"/>
                </a:rPr>
                <a:t>0.04</a:t>
              </a:r>
            </a:p>
          </p:txBody>
        </p:sp>
        <p:sp>
          <p:nvSpPr>
            <p:cNvPr id="179" name="Rectangle 40"/>
            <p:cNvSpPr>
              <a:spLocks noChangeArrowheads="1"/>
            </p:cNvSpPr>
            <p:nvPr/>
          </p:nvSpPr>
          <p:spPr bwMode="auto">
            <a:xfrm>
              <a:off x="38023800" y="16591452"/>
              <a:ext cx="36388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FF"/>
                  </a:solidFill>
                  <a:effectLst/>
                  <a:latin typeface="+mn-lt"/>
                  <a:cs typeface="Arial" pitchFamily="34" charset="0"/>
                </a:rPr>
                <a:t>0.08</a:t>
              </a:r>
            </a:p>
          </p:txBody>
        </p:sp>
      </p:grpSp>
      <p:sp>
        <p:nvSpPr>
          <p:cNvPr id="235" name="Freeform 78"/>
          <p:cNvSpPr>
            <a:spLocks/>
          </p:cNvSpPr>
          <p:nvPr/>
        </p:nvSpPr>
        <p:spPr bwMode="auto">
          <a:xfrm>
            <a:off x="36837299" y="13558881"/>
            <a:ext cx="1289816" cy="2438292"/>
          </a:xfrm>
          <a:custGeom>
            <a:avLst/>
            <a:gdLst>
              <a:gd name="T0" fmla="*/ 317 w 657"/>
              <a:gd name="T1" fmla="*/ 0 h 1674"/>
              <a:gd name="T2" fmla="*/ 657 w 657"/>
              <a:gd name="T3" fmla="*/ 390 h 1674"/>
              <a:gd name="T4" fmla="*/ 496 w 657"/>
              <a:gd name="T5" fmla="*/ 708 h 1674"/>
              <a:gd name="T6" fmla="*/ 65 w 657"/>
              <a:gd name="T7" fmla="*/ 1098 h 1674"/>
              <a:gd name="T8" fmla="*/ 32 w 657"/>
              <a:gd name="T9" fmla="*/ 1356 h 1674"/>
              <a:gd name="T10" fmla="*/ 0 w 657"/>
              <a:gd name="T11" fmla="*/ 1674 h 1674"/>
            </a:gdLst>
            <a:ahLst/>
            <a:cxnLst>
              <a:cxn ang="0">
                <a:pos x="T0" y="T1"/>
              </a:cxn>
              <a:cxn ang="0">
                <a:pos x="T2" y="T3"/>
              </a:cxn>
              <a:cxn ang="0">
                <a:pos x="T4" y="T5"/>
              </a:cxn>
              <a:cxn ang="0">
                <a:pos x="T6" y="T7"/>
              </a:cxn>
              <a:cxn ang="0">
                <a:pos x="T8" y="T9"/>
              </a:cxn>
              <a:cxn ang="0">
                <a:pos x="T10" y="T11"/>
              </a:cxn>
            </a:cxnLst>
            <a:rect l="0" t="0" r="r" b="b"/>
            <a:pathLst>
              <a:path w="657" h="1674">
                <a:moveTo>
                  <a:pt x="317" y="0"/>
                </a:moveTo>
                <a:lnTo>
                  <a:pt x="657" y="390"/>
                </a:lnTo>
                <a:lnTo>
                  <a:pt x="496" y="708"/>
                </a:lnTo>
                <a:lnTo>
                  <a:pt x="65" y="1098"/>
                </a:lnTo>
                <a:lnTo>
                  <a:pt x="32" y="1356"/>
                </a:lnTo>
                <a:lnTo>
                  <a:pt x="0" y="1674"/>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46" name="Group 245"/>
          <p:cNvGrpSpPr/>
          <p:nvPr/>
        </p:nvGrpSpPr>
        <p:grpSpPr>
          <a:xfrm>
            <a:off x="36786312" y="13514832"/>
            <a:ext cx="1390398" cy="2538876"/>
            <a:chOff x="36833373" y="13541401"/>
            <a:chExt cx="1390398" cy="2538876"/>
          </a:xfrm>
        </p:grpSpPr>
        <p:sp>
          <p:nvSpPr>
            <p:cNvPr id="236" name="Oval 79"/>
            <p:cNvSpPr>
              <a:spLocks noChangeArrowheads="1"/>
            </p:cNvSpPr>
            <p:nvPr/>
          </p:nvSpPr>
          <p:spPr bwMode="auto">
            <a:xfrm>
              <a:off x="37457667" y="13541401"/>
              <a:ext cx="100584" cy="100584"/>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Oval 80"/>
            <p:cNvSpPr>
              <a:spLocks noChangeArrowheads="1"/>
            </p:cNvSpPr>
            <p:nvPr/>
          </p:nvSpPr>
          <p:spPr bwMode="auto">
            <a:xfrm>
              <a:off x="38123187" y="14109462"/>
              <a:ext cx="100584" cy="100584"/>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Oval 81"/>
            <p:cNvSpPr>
              <a:spLocks noChangeArrowheads="1"/>
            </p:cNvSpPr>
            <p:nvPr/>
          </p:nvSpPr>
          <p:spPr bwMode="auto">
            <a:xfrm>
              <a:off x="37809078" y="14572650"/>
              <a:ext cx="100584" cy="100584"/>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Oval 82"/>
            <p:cNvSpPr>
              <a:spLocks noChangeArrowheads="1"/>
            </p:cNvSpPr>
            <p:nvPr/>
          </p:nvSpPr>
          <p:spPr bwMode="auto">
            <a:xfrm>
              <a:off x="36962943" y="15140711"/>
              <a:ext cx="100584" cy="100584"/>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Oval 83"/>
            <p:cNvSpPr>
              <a:spLocks noChangeArrowheads="1"/>
            </p:cNvSpPr>
            <p:nvPr/>
          </p:nvSpPr>
          <p:spPr bwMode="auto">
            <a:xfrm>
              <a:off x="36898158" y="15516505"/>
              <a:ext cx="100584" cy="100584"/>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Oval 84"/>
            <p:cNvSpPr>
              <a:spLocks noChangeArrowheads="1"/>
            </p:cNvSpPr>
            <p:nvPr/>
          </p:nvSpPr>
          <p:spPr bwMode="auto">
            <a:xfrm>
              <a:off x="36833373" y="15979693"/>
              <a:ext cx="100584" cy="100584"/>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674" name="Rectangle 14"/>
          <p:cNvSpPr>
            <a:spLocks noChangeArrowheads="1"/>
          </p:cNvSpPr>
          <p:nvPr/>
        </p:nvSpPr>
        <p:spPr bwMode="auto">
          <a:xfrm>
            <a:off x="36804600" y="11311128"/>
            <a:ext cx="14597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800" baseline="30000" dirty="0" smtClean="0">
                <a:solidFill>
                  <a:srgbClr val="072FAD"/>
                </a:solidFill>
                <a:latin typeface="+mn-lt"/>
              </a:rPr>
              <a:t>137</a:t>
            </a:r>
            <a:r>
              <a:rPr lang="en-US" altLang="en-US" sz="1800" dirty="0" smtClean="0">
                <a:solidFill>
                  <a:srgbClr val="072FAD"/>
                </a:solidFill>
                <a:latin typeface="+mn-lt"/>
              </a:rPr>
              <a:t>Cs</a:t>
            </a:r>
            <a:r>
              <a:rPr kumimoji="0" lang="en-US" altLang="en-US" sz="1800" b="0" i="0" u="none" strike="noStrike" cap="none" normalizeH="0" baseline="0" dirty="0" smtClean="0">
                <a:ln>
                  <a:noFill/>
                </a:ln>
                <a:solidFill>
                  <a:srgbClr val="072FAD"/>
                </a:solidFill>
                <a:effectLst/>
                <a:latin typeface="+mn-lt"/>
              </a:rPr>
              <a:t> (</a:t>
            </a:r>
            <a:r>
              <a:rPr kumimoji="0" lang="en-US" altLang="en-US" sz="1800" b="0" i="0" u="none" strike="noStrike" cap="none" normalizeH="0" baseline="0" dirty="0" err="1" smtClean="0">
                <a:ln>
                  <a:noFill/>
                </a:ln>
                <a:solidFill>
                  <a:srgbClr val="072FAD"/>
                </a:solidFill>
                <a:effectLst/>
                <a:latin typeface="+mn-lt"/>
              </a:rPr>
              <a:t>Bq</a:t>
            </a:r>
            <a:r>
              <a:rPr kumimoji="0" lang="en-US" altLang="en-US" sz="1800" b="0" i="0" u="none" strike="noStrike" cap="none" normalizeH="0" baseline="0" dirty="0" smtClean="0">
                <a:ln>
                  <a:noFill/>
                </a:ln>
                <a:solidFill>
                  <a:srgbClr val="072FAD"/>
                </a:solidFill>
                <a:effectLst/>
                <a:latin typeface="+mn-lt"/>
              </a:rPr>
              <a:t>/g)</a:t>
            </a:r>
          </a:p>
        </p:txBody>
      </p:sp>
      <p:sp>
        <p:nvSpPr>
          <p:cNvPr id="1675" name="TextBox 1674"/>
          <p:cNvSpPr txBox="1"/>
          <p:nvPr/>
        </p:nvSpPr>
        <p:spPr>
          <a:xfrm>
            <a:off x="36652200" y="13944600"/>
            <a:ext cx="1237488" cy="369332"/>
          </a:xfrm>
          <a:prstGeom prst="rect">
            <a:avLst/>
          </a:prstGeom>
          <a:noFill/>
        </p:spPr>
        <p:txBody>
          <a:bodyPr wrap="square" rtlCol="0">
            <a:spAutoFit/>
          </a:bodyPr>
          <a:lstStyle/>
          <a:p>
            <a:r>
              <a:rPr lang="en-US" sz="1800" dirty="0" smtClean="0"/>
              <a:t>1963 AD</a:t>
            </a:r>
            <a:endParaRPr lang="en-US" sz="1800" dirty="0"/>
          </a:p>
        </p:txBody>
      </p:sp>
      <p:cxnSp>
        <p:nvCxnSpPr>
          <p:cNvPr id="1676" name="Straight Arrow Connector 1675"/>
          <p:cNvCxnSpPr/>
          <p:nvPr/>
        </p:nvCxnSpPr>
        <p:spPr>
          <a:xfrm>
            <a:off x="37642800" y="14127480"/>
            <a:ext cx="374895" cy="0"/>
          </a:xfrm>
          <a:prstGeom prst="straightConnector1">
            <a:avLst/>
          </a:prstGeom>
          <a:ln>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678" name="TextBox 1677"/>
          <p:cNvSpPr txBox="1"/>
          <p:nvPr/>
        </p:nvSpPr>
        <p:spPr>
          <a:xfrm>
            <a:off x="37338000" y="15809976"/>
            <a:ext cx="1237488" cy="369332"/>
          </a:xfrm>
          <a:prstGeom prst="rect">
            <a:avLst/>
          </a:prstGeom>
          <a:noFill/>
        </p:spPr>
        <p:txBody>
          <a:bodyPr wrap="square" rtlCol="0">
            <a:spAutoFit/>
          </a:bodyPr>
          <a:lstStyle/>
          <a:p>
            <a:r>
              <a:rPr lang="en-US" sz="1800" dirty="0" smtClean="0"/>
              <a:t>1954 AD</a:t>
            </a:r>
            <a:endParaRPr lang="en-US" sz="1800" dirty="0"/>
          </a:p>
        </p:txBody>
      </p:sp>
      <p:cxnSp>
        <p:nvCxnSpPr>
          <p:cNvPr id="1679" name="Straight Arrow Connector 1678"/>
          <p:cNvCxnSpPr/>
          <p:nvPr/>
        </p:nvCxnSpPr>
        <p:spPr>
          <a:xfrm flipH="1">
            <a:off x="36957000" y="16002000"/>
            <a:ext cx="390514" cy="0"/>
          </a:xfrm>
          <a:prstGeom prst="straightConnector1">
            <a:avLst/>
          </a:prstGeom>
          <a:ln>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683" name="Elbow Connector 1682"/>
          <p:cNvCxnSpPr/>
          <p:nvPr/>
        </p:nvCxnSpPr>
        <p:spPr>
          <a:xfrm rot="10800000" flipV="1">
            <a:off x="32689800" y="12472416"/>
            <a:ext cx="685800" cy="4078224"/>
          </a:xfrm>
          <a:prstGeom prst="bentConnector3">
            <a:avLst>
              <a:gd name="adj1" fmla="val 50000"/>
            </a:avLst>
          </a:prstGeom>
          <a:ln>
            <a:solidFill>
              <a:schemeClr val="tx1"/>
            </a:solidFill>
            <a:prstDash val="dash"/>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a:off x="32766000" y="11887200"/>
            <a:ext cx="6858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441" name="Group 3440"/>
          <p:cNvGrpSpPr/>
          <p:nvPr/>
        </p:nvGrpSpPr>
        <p:grpSpPr>
          <a:xfrm>
            <a:off x="26746200" y="20738836"/>
            <a:ext cx="11681950" cy="6235964"/>
            <a:chOff x="27020520" y="20738836"/>
            <a:chExt cx="11681950" cy="6235964"/>
          </a:xfrm>
        </p:grpSpPr>
        <p:sp>
          <p:nvSpPr>
            <p:cNvPr id="2359" name="TextBox 2358"/>
            <p:cNvSpPr txBox="1"/>
            <p:nvPr/>
          </p:nvSpPr>
          <p:spPr>
            <a:xfrm>
              <a:off x="35086190" y="24693065"/>
              <a:ext cx="822661" cy="400110"/>
            </a:xfrm>
            <a:prstGeom prst="rect">
              <a:avLst/>
            </a:prstGeom>
            <a:noFill/>
          </p:spPr>
          <p:txBody>
            <a:bodyPr wrap="none" rtlCol="0">
              <a:spAutoFit/>
            </a:bodyPr>
            <a:lstStyle/>
            <a:p>
              <a:pPr defTabSz="457200"/>
              <a:r>
                <a:rPr lang="en-US" sz="2000" dirty="0" smtClean="0"/>
                <a:t>1821?</a:t>
              </a:r>
              <a:endParaRPr lang="en-US" sz="2000" dirty="0"/>
            </a:p>
          </p:txBody>
        </p:sp>
        <p:sp>
          <p:nvSpPr>
            <p:cNvPr id="2372" name="Rectangle 93"/>
            <p:cNvSpPr>
              <a:spLocks noChangeArrowheads="1"/>
            </p:cNvSpPr>
            <p:nvPr/>
          </p:nvSpPr>
          <p:spPr bwMode="auto">
            <a:xfrm>
              <a:off x="33528000" y="20738836"/>
              <a:ext cx="1880515" cy="6155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en-US" sz="2000" dirty="0" smtClean="0">
                  <a:cs typeface="Arial" pitchFamily="34" charset="0"/>
                </a:rPr>
                <a:t>Median Grain Size</a:t>
              </a:r>
            </a:p>
            <a:p>
              <a:pPr algn="ctr" fontAlgn="base">
                <a:spcBef>
                  <a:spcPct val="0"/>
                </a:spcBef>
                <a:spcAft>
                  <a:spcPct val="0"/>
                </a:spcAft>
              </a:pPr>
              <a:r>
                <a:rPr lang="en-US" sz="2000" dirty="0" smtClean="0">
                  <a:cs typeface="Arial" pitchFamily="34" charset="0"/>
                </a:rPr>
                <a:t>D</a:t>
              </a:r>
              <a:r>
                <a:rPr lang="en-US" sz="2000" baseline="-25000" dirty="0" smtClean="0">
                  <a:cs typeface="Arial" pitchFamily="34" charset="0"/>
                </a:rPr>
                <a:t>50</a:t>
              </a:r>
              <a:r>
                <a:rPr lang="en-US" sz="2000" dirty="0" smtClean="0">
                  <a:cs typeface="Arial" pitchFamily="34" charset="0"/>
                </a:rPr>
                <a:t> (μm)</a:t>
              </a:r>
            </a:p>
          </p:txBody>
        </p:sp>
        <p:sp>
          <p:nvSpPr>
            <p:cNvPr id="2373" name="TextBox 2372"/>
            <p:cNvSpPr txBox="1"/>
            <p:nvPr/>
          </p:nvSpPr>
          <p:spPr>
            <a:xfrm>
              <a:off x="33886489" y="21619322"/>
              <a:ext cx="811441" cy="400110"/>
            </a:xfrm>
            <a:prstGeom prst="rect">
              <a:avLst/>
            </a:prstGeom>
            <a:noFill/>
          </p:spPr>
          <p:txBody>
            <a:bodyPr wrap="none" rtlCol="0">
              <a:spAutoFit/>
            </a:bodyPr>
            <a:lstStyle/>
            <a:p>
              <a:pPr defTabSz="457200"/>
              <a:r>
                <a:rPr lang="en-US" sz="2000" dirty="0" smtClean="0"/>
                <a:t>Sandy</a:t>
              </a:r>
              <a:endParaRPr lang="en-US" sz="2000" dirty="0"/>
            </a:p>
          </p:txBody>
        </p:sp>
        <p:sp>
          <p:nvSpPr>
            <p:cNvPr id="2374" name="TextBox 2373"/>
            <p:cNvSpPr txBox="1"/>
            <p:nvPr/>
          </p:nvSpPr>
          <p:spPr>
            <a:xfrm>
              <a:off x="33977343" y="23462082"/>
              <a:ext cx="2507675" cy="400110"/>
            </a:xfrm>
            <a:prstGeom prst="rect">
              <a:avLst/>
            </a:prstGeom>
            <a:noFill/>
          </p:spPr>
          <p:txBody>
            <a:bodyPr wrap="none" rtlCol="0">
              <a:spAutoFit/>
            </a:bodyPr>
            <a:lstStyle/>
            <a:p>
              <a:pPr defTabSz="457200"/>
              <a:r>
                <a:rPr lang="en-US" sz="2000" dirty="0" smtClean="0"/>
                <a:t>1954 AD Cs-137 Onset</a:t>
              </a:r>
              <a:endParaRPr lang="en-US" sz="2000" dirty="0"/>
            </a:p>
          </p:txBody>
        </p:sp>
        <p:sp>
          <p:nvSpPr>
            <p:cNvPr id="2656" name="Line 142"/>
            <p:cNvSpPr>
              <a:spLocks noChangeShapeType="1"/>
            </p:cNvSpPr>
            <p:nvPr/>
          </p:nvSpPr>
          <p:spPr bwMode="auto">
            <a:xfrm>
              <a:off x="33424368" y="21752099"/>
              <a:ext cx="0" cy="5067979"/>
            </a:xfrm>
            <a:prstGeom prst="line">
              <a:avLst/>
            </a:prstGeom>
            <a:noFill/>
            <a:ln w="12700" cmpd="sng">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400">
                <a:solidFill>
                  <a:prstClr val="white"/>
                </a:solidFill>
              </a:endParaRPr>
            </a:p>
          </p:txBody>
        </p:sp>
        <p:sp>
          <p:nvSpPr>
            <p:cNvPr id="2531" name="Isosceles Triangle 2530"/>
            <p:cNvSpPr/>
            <p:nvPr/>
          </p:nvSpPr>
          <p:spPr>
            <a:xfrm rot="16200000">
              <a:off x="33737331" y="23563840"/>
              <a:ext cx="178704" cy="172350"/>
            </a:xfrm>
            <a:prstGeom prst="triangl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400">
                <a:solidFill>
                  <a:prstClr val="white"/>
                </a:solidFill>
              </a:endParaRPr>
            </a:p>
          </p:txBody>
        </p:sp>
        <p:sp>
          <p:nvSpPr>
            <p:cNvPr id="2532" name="Rectangle 145"/>
            <p:cNvSpPr>
              <a:spLocks noChangeArrowheads="1"/>
            </p:cNvSpPr>
            <p:nvPr/>
          </p:nvSpPr>
          <p:spPr bwMode="auto">
            <a:xfrm>
              <a:off x="33516484" y="21323374"/>
              <a:ext cx="208390"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smtClean="0">
                  <a:cs typeface="Arial" pitchFamily="34" charset="0"/>
                </a:rPr>
                <a:t>63</a:t>
              </a:r>
            </a:p>
          </p:txBody>
        </p:sp>
        <p:sp>
          <p:nvSpPr>
            <p:cNvPr id="2533" name="Rectangle 148"/>
            <p:cNvSpPr>
              <a:spLocks noChangeArrowheads="1"/>
            </p:cNvSpPr>
            <p:nvPr/>
          </p:nvSpPr>
          <p:spPr bwMode="auto">
            <a:xfrm>
              <a:off x="34619184" y="21323374"/>
              <a:ext cx="312586"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smtClean="0">
                  <a:cs typeface="Arial" pitchFamily="34" charset="0"/>
                </a:rPr>
                <a:t>200</a:t>
              </a:r>
            </a:p>
          </p:txBody>
        </p:sp>
        <p:sp>
          <p:nvSpPr>
            <p:cNvPr id="2536" name="Line 186"/>
            <p:cNvSpPr>
              <a:spLocks noChangeShapeType="1"/>
            </p:cNvSpPr>
            <p:nvPr/>
          </p:nvSpPr>
          <p:spPr bwMode="auto">
            <a:xfrm>
              <a:off x="33588598" y="21594281"/>
              <a:ext cx="1642974" cy="0"/>
            </a:xfrm>
            <a:prstGeom prst="line">
              <a:avLst/>
            </a:prstGeom>
            <a:noFill/>
            <a:ln w="12700" cmpd="sng">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400">
                <a:solidFill>
                  <a:prstClr val="white"/>
                </a:solidFill>
              </a:endParaRPr>
            </a:p>
          </p:txBody>
        </p:sp>
        <p:sp>
          <p:nvSpPr>
            <p:cNvPr id="2537" name="Line 188"/>
            <p:cNvSpPr>
              <a:spLocks noChangeShapeType="1"/>
            </p:cNvSpPr>
            <p:nvPr/>
          </p:nvSpPr>
          <p:spPr bwMode="auto">
            <a:xfrm>
              <a:off x="33577663" y="21752597"/>
              <a:ext cx="5775" cy="4071817"/>
            </a:xfrm>
            <a:prstGeom prst="line">
              <a:avLst/>
            </a:prstGeom>
            <a:noFill/>
            <a:ln w="19050" cmpd="sng">
              <a:solidFill>
                <a:srgbClr val="FF6600"/>
              </a:solidFill>
              <a:prstDash val="dash"/>
              <a:round/>
              <a:headEnd/>
              <a:tailEnd/>
            </a:ln>
          </p:spPr>
          <p:txBody>
            <a:bodyPr vert="horz" wrap="square" lIns="91440" tIns="45720" rIns="91440" bIns="45720" numCol="1" anchor="t" anchorCtr="0" compatLnSpc="1">
              <a:prstTxWarp prst="textNoShape">
                <a:avLst/>
              </a:prstTxWarp>
            </a:bodyPr>
            <a:lstStyle/>
            <a:p>
              <a:pPr defTabSz="457200"/>
              <a:endParaRPr lang="en-US" sz="1400">
                <a:solidFill>
                  <a:prstClr val="white"/>
                </a:solidFill>
              </a:endParaRPr>
            </a:p>
          </p:txBody>
        </p:sp>
        <p:sp>
          <p:nvSpPr>
            <p:cNvPr id="2538" name="Rectangle 2537"/>
            <p:cNvSpPr/>
            <p:nvPr/>
          </p:nvSpPr>
          <p:spPr>
            <a:xfrm>
              <a:off x="33585052" y="24877245"/>
              <a:ext cx="1530376" cy="40381"/>
            </a:xfrm>
            <a:prstGeom prst="rect">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400">
                <a:solidFill>
                  <a:prstClr val="white"/>
                </a:solidFill>
              </a:endParaRPr>
            </a:p>
          </p:txBody>
        </p:sp>
        <p:sp>
          <p:nvSpPr>
            <p:cNvPr id="2539" name="Rectangle 2538"/>
            <p:cNvSpPr/>
            <p:nvPr/>
          </p:nvSpPr>
          <p:spPr>
            <a:xfrm>
              <a:off x="33570176" y="21902967"/>
              <a:ext cx="47023" cy="42982"/>
            </a:xfrm>
            <a:prstGeom prst="rect">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400">
                <a:solidFill>
                  <a:prstClr val="white"/>
                </a:solidFill>
              </a:endParaRPr>
            </a:p>
          </p:txBody>
        </p:sp>
        <p:sp>
          <p:nvSpPr>
            <p:cNvPr id="2540" name="Rectangle 2539"/>
            <p:cNvSpPr/>
            <p:nvPr/>
          </p:nvSpPr>
          <p:spPr>
            <a:xfrm>
              <a:off x="33570710" y="21864853"/>
              <a:ext cx="36325" cy="42982"/>
            </a:xfrm>
            <a:prstGeom prst="rect">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400">
                <a:solidFill>
                  <a:prstClr val="white"/>
                </a:solidFill>
              </a:endParaRPr>
            </a:p>
          </p:txBody>
        </p:sp>
        <p:sp>
          <p:nvSpPr>
            <p:cNvPr id="2541" name="Rectangle 2540"/>
            <p:cNvSpPr/>
            <p:nvPr/>
          </p:nvSpPr>
          <p:spPr>
            <a:xfrm>
              <a:off x="33570710" y="21840351"/>
              <a:ext cx="60473" cy="39202"/>
            </a:xfrm>
            <a:prstGeom prst="rect">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400">
                <a:solidFill>
                  <a:prstClr val="white"/>
                </a:solidFill>
              </a:endParaRPr>
            </a:p>
          </p:txBody>
        </p:sp>
        <p:sp>
          <p:nvSpPr>
            <p:cNvPr id="2542" name="Rectangle 2541"/>
            <p:cNvSpPr/>
            <p:nvPr/>
          </p:nvSpPr>
          <p:spPr>
            <a:xfrm>
              <a:off x="33573249" y="21815849"/>
              <a:ext cx="168501" cy="39202"/>
            </a:xfrm>
            <a:prstGeom prst="rect">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400">
                <a:solidFill>
                  <a:prstClr val="white"/>
                </a:solidFill>
              </a:endParaRPr>
            </a:p>
          </p:txBody>
        </p:sp>
        <p:sp>
          <p:nvSpPr>
            <p:cNvPr id="2543" name="Rectangle 2542"/>
            <p:cNvSpPr/>
            <p:nvPr/>
          </p:nvSpPr>
          <p:spPr>
            <a:xfrm>
              <a:off x="33570708" y="21799515"/>
              <a:ext cx="249840" cy="39202"/>
            </a:xfrm>
            <a:prstGeom prst="rect">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400">
                <a:solidFill>
                  <a:prstClr val="white"/>
                </a:solidFill>
              </a:endParaRPr>
            </a:p>
          </p:txBody>
        </p:sp>
        <p:sp>
          <p:nvSpPr>
            <p:cNvPr id="2544" name="Rectangle 2543"/>
            <p:cNvSpPr/>
            <p:nvPr/>
          </p:nvSpPr>
          <p:spPr>
            <a:xfrm>
              <a:off x="33570708" y="21769568"/>
              <a:ext cx="118936" cy="39202"/>
            </a:xfrm>
            <a:prstGeom prst="rect">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400">
                <a:solidFill>
                  <a:prstClr val="white"/>
                </a:solidFill>
              </a:endParaRPr>
            </a:p>
          </p:txBody>
        </p:sp>
        <p:sp>
          <p:nvSpPr>
            <p:cNvPr id="2545" name="Rectangle 2544"/>
            <p:cNvSpPr/>
            <p:nvPr/>
          </p:nvSpPr>
          <p:spPr>
            <a:xfrm>
              <a:off x="33570708" y="21755955"/>
              <a:ext cx="57930" cy="39202"/>
            </a:xfrm>
            <a:prstGeom prst="rect">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400">
                <a:solidFill>
                  <a:prstClr val="white"/>
                </a:solidFill>
              </a:endParaRPr>
            </a:p>
          </p:txBody>
        </p:sp>
        <p:sp>
          <p:nvSpPr>
            <p:cNvPr id="2549" name="TextBox 2548"/>
            <p:cNvSpPr txBox="1"/>
            <p:nvPr/>
          </p:nvSpPr>
          <p:spPr>
            <a:xfrm>
              <a:off x="33953556" y="24054779"/>
              <a:ext cx="2361480" cy="707886"/>
            </a:xfrm>
            <a:prstGeom prst="rect">
              <a:avLst/>
            </a:prstGeom>
            <a:noFill/>
          </p:spPr>
          <p:txBody>
            <a:bodyPr wrap="none" rtlCol="0">
              <a:spAutoFit/>
            </a:bodyPr>
            <a:lstStyle/>
            <a:p>
              <a:pPr defTabSz="457200"/>
              <a:r>
                <a:rPr lang="en-US" sz="2000" dirty="0" smtClean="0"/>
                <a:t>1850-1900 AD </a:t>
              </a:r>
            </a:p>
            <a:p>
              <a:pPr defTabSz="457200"/>
              <a:r>
                <a:rPr lang="en-US" sz="2000" dirty="0" smtClean="0"/>
                <a:t>Heavy Metal Horizon</a:t>
              </a:r>
              <a:endParaRPr lang="en-US" sz="2000" dirty="0"/>
            </a:p>
          </p:txBody>
        </p:sp>
        <p:sp>
          <p:nvSpPr>
            <p:cNvPr id="2550" name="Isosceles Triangle 2549"/>
            <p:cNvSpPr/>
            <p:nvPr/>
          </p:nvSpPr>
          <p:spPr>
            <a:xfrm rot="16200000">
              <a:off x="33754082" y="24271514"/>
              <a:ext cx="178704" cy="172350"/>
            </a:xfrm>
            <a:prstGeom prst="triangl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400">
                <a:solidFill>
                  <a:prstClr val="white"/>
                </a:solidFill>
              </a:endParaRPr>
            </a:p>
          </p:txBody>
        </p:sp>
        <p:grpSp>
          <p:nvGrpSpPr>
            <p:cNvPr id="3440" name="Group 3439"/>
            <p:cNvGrpSpPr/>
            <p:nvPr/>
          </p:nvGrpSpPr>
          <p:grpSpPr>
            <a:xfrm>
              <a:off x="28849320" y="21119835"/>
              <a:ext cx="944880" cy="5676456"/>
              <a:chOff x="28498800" y="21119835"/>
              <a:chExt cx="944880" cy="5676456"/>
            </a:xfrm>
          </p:grpSpPr>
          <p:grpSp>
            <p:nvGrpSpPr>
              <p:cNvPr id="2361" name="Group 2360"/>
              <p:cNvGrpSpPr/>
              <p:nvPr/>
            </p:nvGrpSpPr>
            <p:grpSpPr>
              <a:xfrm>
                <a:off x="28691556" y="21740838"/>
                <a:ext cx="502920" cy="5055453"/>
                <a:chOff x="3285332" y="1792132"/>
                <a:chExt cx="79375" cy="3089275"/>
              </a:xfrm>
            </p:grpSpPr>
            <p:pic>
              <p:nvPicPr>
                <p:cNvPr id="2728" name="Picture 102"/>
                <p:cNvPicPr preferRelativeResize="0">
                  <a:picLocks noChangeArrowheads="1"/>
                </p:cNvPicPr>
                <p:nvPr/>
              </p:nvPicPr>
              <p:blipFill>
                <a:blip r:embed="rId16" cstate="print"/>
                <a:srcRect/>
                <a:stretch>
                  <a:fillRect/>
                </a:stretch>
              </p:blipFill>
              <p:spPr bwMode="auto">
                <a:xfrm>
                  <a:off x="3290094" y="1798482"/>
                  <a:ext cx="73136" cy="2047875"/>
                </a:xfrm>
                <a:prstGeom prst="rect">
                  <a:avLst/>
                </a:prstGeom>
                <a:noFill/>
                <a:ln w="12700" cmpd="sng">
                  <a:noFill/>
                  <a:miter lim="800000"/>
                  <a:headEnd/>
                  <a:tailEnd/>
                </a:ln>
              </p:spPr>
            </p:pic>
            <p:pic>
              <p:nvPicPr>
                <p:cNvPr id="2729" name="Picture 105"/>
                <p:cNvPicPr preferRelativeResize="0">
                  <a:picLocks noChangeArrowheads="1"/>
                </p:cNvPicPr>
                <p:nvPr/>
              </p:nvPicPr>
              <p:blipFill>
                <a:blip r:embed="rId15" cstate="print"/>
                <a:srcRect/>
                <a:stretch>
                  <a:fillRect/>
                </a:stretch>
              </p:blipFill>
              <p:spPr bwMode="auto">
                <a:xfrm>
                  <a:off x="3290094" y="3846357"/>
                  <a:ext cx="73136" cy="1035050"/>
                </a:xfrm>
                <a:prstGeom prst="rect">
                  <a:avLst/>
                </a:prstGeom>
                <a:noFill/>
                <a:ln w="12700" cmpd="sng">
                  <a:noFill/>
                  <a:miter lim="800000"/>
                  <a:headEnd/>
                  <a:tailEnd/>
                </a:ln>
              </p:spPr>
            </p:pic>
            <p:sp>
              <p:nvSpPr>
                <p:cNvPr id="2730" name="Line 107"/>
                <p:cNvSpPr>
                  <a:spLocks noChangeShapeType="1"/>
                </p:cNvSpPr>
                <p:nvPr/>
              </p:nvSpPr>
              <p:spPr bwMode="auto">
                <a:xfrm>
                  <a:off x="3285332" y="1792132"/>
                  <a:ext cx="79375" cy="1588"/>
                </a:xfrm>
                <a:prstGeom prst="line">
                  <a:avLst/>
                </a:prstGeom>
                <a:noFill/>
                <a:ln w="12700" cmpd="sng">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400">
                    <a:solidFill>
                      <a:prstClr val="white"/>
                    </a:solidFill>
                  </a:endParaRPr>
                </a:p>
              </p:txBody>
            </p:sp>
            <p:sp>
              <p:nvSpPr>
                <p:cNvPr id="2731" name="Line 110"/>
                <p:cNvSpPr>
                  <a:spLocks noChangeShapeType="1"/>
                </p:cNvSpPr>
                <p:nvPr/>
              </p:nvSpPr>
              <p:spPr bwMode="auto">
                <a:xfrm>
                  <a:off x="3285332" y="1792132"/>
                  <a:ext cx="79375" cy="1588"/>
                </a:xfrm>
                <a:prstGeom prst="line">
                  <a:avLst/>
                </a:prstGeom>
                <a:noFill/>
                <a:ln w="12700" cmpd="sng">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400">
                    <a:solidFill>
                      <a:prstClr val="white"/>
                    </a:solidFill>
                  </a:endParaRPr>
                </a:p>
              </p:txBody>
            </p:sp>
            <p:sp>
              <p:nvSpPr>
                <p:cNvPr id="2732" name="Line 112"/>
                <p:cNvSpPr>
                  <a:spLocks noChangeShapeType="1"/>
                </p:cNvSpPr>
                <p:nvPr/>
              </p:nvSpPr>
              <p:spPr bwMode="auto">
                <a:xfrm>
                  <a:off x="3285332" y="1792132"/>
                  <a:ext cx="46038" cy="1588"/>
                </a:xfrm>
                <a:prstGeom prst="line">
                  <a:avLst/>
                </a:prstGeom>
                <a:noFill/>
                <a:ln w="12700" cmpd="sng">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400">
                    <a:solidFill>
                      <a:prstClr val="white"/>
                    </a:solidFill>
                  </a:endParaRPr>
                </a:p>
              </p:txBody>
            </p:sp>
            <p:sp>
              <p:nvSpPr>
                <p:cNvPr id="2733" name="Line 113"/>
                <p:cNvSpPr>
                  <a:spLocks noChangeShapeType="1"/>
                </p:cNvSpPr>
                <p:nvPr/>
              </p:nvSpPr>
              <p:spPr bwMode="auto">
                <a:xfrm flipH="1">
                  <a:off x="3318669" y="1792132"/>
                  <a:ext cx="46038" cy="1588"/>
                </a:xfrm>
                <a:prstGeom prst="line">
                  <a:avLst/>
                </a:prstGeom>
                <a:noFill/>
                <a:ln w="12700" cmpd="sng">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400">
                    <a:solidFill>
                      <a:prstClr val="white"/>
                    </a:solidFill>
                  </a:endParaRPr>
                </a:p>
              </p:txBody>
            </p:sp>
          </p:grpSp>
          <p:sp>
            <p:nvSpPr>
              <p:cNvPr id="3451" name="Rectangle 13"/>
              <p:cNvSpPr>
                <a:spLocks noChangeArrowheads="1"/>
              </p:cNvSpPr>
              <p:nvPr/>
            </p:nvSpPr>
            <p:spPr bwMode="auto">
              <a:xfrm>
                <a:off x="28498800" y="21119835"/>
                <a:ext cx="944880" cy="61555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dirty="0" smtClean="0">
                    <a:latin typeface="Calibri" panose="020F0502020204030204" pitchFamily="34" charset="0"/>
                    <a:cs typeface="Arial" pitchFamily="34" charset="0"/>
                  </a:rPr>
                  <a:t>SG2 </a:t>
                </a:r>
              </a:p>
              <a:p>
                <a:pPr marL="0" marR="0" lvl="0" indent="0" algn="ctr" defTabSz="914400" rtl="0" eaLnBrk="1" fontAlgn="base" latinLnBrk="0" hangingPunct="1">
                  <a:lnSpc>
                    <a:spcPct val="100000"/>
                  </a:lnSpc>
                  <a:spcBef>
                    <a:spcPct val="0"/>
                  </a:spcBef>
                  <a:spcAft>
                    <a:spcPct val="0"/>
                  </a:spcAft>
                  <a:buClrTx/>
                  <a:buSzTx/>
                  <a:buFontTx/>
                  <a:buNone/>
                  <a:tabLst/>
                </a:pPr>
                <a:r>
                  <a:rPr lang="en-US" sz="2000" dirty="0" smtClean="0">
                    <a:latin typeface="Calibri" panose="020F0502020204030204" pitchFamily="34" charset="0"/>
                    <a:cs typeface="Arial" pitchFamily="34" charset="0"/>
                  </a:rPr>
                  <a:t>X-ray</a:t>
                </a:r>
                <a:endParaRPr kumimoji="0" lang="en-US" sz="2000" b="0" i="0" u="none" strike="noStrike" cap="none" normalizeH="0" baseline="0" dirty="0" smtClean="0">
                  <a:ln>
                    <a:noFill/>
                  </a:ln>
                  <a:effectLst/>
                  <a:latin typeface="Calibri" panose="020F0502020204030204" pitchFamily="34" charset="0"/>
                  <a:cs typeface="Arial" pitchFamily="34" charset="0"/>
                </a:endParaRPr>
              </a:p>
            </p:txBody>
          </p:sp>
          <p:sp>
            <p:nvSpPr>
              <p:cNvPr id="3454" name="Rectangle 3453"/>
              <p:cNvSpPr/>
              <p:nvPr/>
            </p:nvSpPr>
            <p:spPr>
              <a:xfrm>
                <a:off x="28742640" y="21735531"/>
                <a:ext cx="457200" cy="50566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465" name="Straight Connector 3464"/>
            <p:cNvCxnSpPr/>
            <p:nvPr/>
          </p:nvCxnSpPr>
          <p:spPr>
            <a:xfrm>
              <a:off x="33424368" y="21753819"/>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66" name="Straight Connector 3465"/>
            <p:cNvCxnSpPr/>
            <p:nvPr/>
          </p:nvCxnSpPr>
          <p:spPr>
            <a:xfrm>
              <a:off x="33424368" y="23033979"/>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67" name="Straight Connector 3466"/>
            <p:cNvCxnSpPr/>
            <p:nvPr/>
          </p:nvCxnSpPr>
          <p:spPr>
            <a:xfrm>
              <a:off x="33424368" y="24304995"/>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68" name="Straight Connector 3467"/>
            <p:cNvCxnSpPr/>
            <p:nvPr/>
          </p:nvCxnSpPr>
          <p:spPr>
            <a:xfrm>
              <a:off x="33424368" y="25576011"/>
              <a:ext cx="1036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69" name="Straight Connector 3468"/>
            <p:cNvCxnSpPr/>
            <p:nvPr/>
          </p:nvCxnSpPr>
          <p:spPr>
            <a:xfrm>
              <a:off x="33424368" y="26810451"/>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74" name="Line 8"/>
            <p:cNvSpPr>
              <a:spLocks noChangeShapeType="1"/>
            </p:cNvSpPr>
            <p:nvPr/>
          </p:nvSpPr>
          <p:spPr bwMode="auto">
            <a:xfrm>
              <a:off x="29970543" y="21595775"/>
              <a:ext cx="3010629" cy="2801"/>
            </a:xfrm>
            <a:prstGeom prst="line">
              <a:avLst/>
            </a:prstGeom>
            <a:noFill/>
            <a:ln w="12700" cmpd="sng">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400">
                <a:solidFill>
                  <a:prstClr val="white"/>
                </a:solidFill>
              </a:endParaRPr>
            </a:p>
          </p:txBody>
        </p:sp>
        <p:grpSp>
          <p:nvGrpSpPr>
            <p:cNvPr id="2548" name="Group 2547"/>
            <p:cNvGrpSpPr/>
            <p:nvPr/>
          </p:nvGrpSpPr>
          <p:grpSpPr>
            <a:xfrm>
              <a:off x="31851600" y="25831800"/>
              <a:ext cx="1130231" cy="962566"/>
              <a:chOff x="6624853" y="5459592"/>
              <a:chExt cx="1041400" cy="833966"/>
            </a:xfrm>
          </p:grpSpPr>
          <p:sp>
            <p:nvSpPr>
              <p:cNvPr id="2555" name="Rectangle 412"/>
              <p:cNvSpPr>
                <a:spLocks noChangeArrowheads="1"/>
              </p:cNvSpPr>
              <p:nvPr/>
            </p:nvSpPr>
            <p:spPr bwMode="auto">
              <a:xfrm>
                <a:off x="7044801" y="5603710"/>
                <a:ext cx="512961"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defRPr/>
                </a:pPr>
                <a:r>
                  <a:rPr lang="en-US" sz="1200" kern="0" dirty="0" smtClean="0">
                    <a:cs typeface="Arial" pitchFamily="34" charset="0"/>
                  </a:rPr>
                  <a:t>&gt; 63 μm</a:t>
                </a:r>
              </a:p>
            </p:txBody>
          </p:sp>
          <p:sp>
            <p:nvSpPr>
              <p:cNvPr id="2556" name="Rectangle 412"/>
              <p:cNvSpPr>
                <a:spLocks noChangeArrowheads="1"/>
              </p:cNvSpPr>
              <p:nvPr/>
            </p:nvSpPr>
            <p:spPr bwMode="auto">
              <a:xfrm>
                <a:off x="7015459" y="5935536"/>
                <a:ext cx="512961"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defRPr/>
                </a:pPr>
                <a:r>
                  <a:rPr lang="en-US" sz="1200" kern="0" dirty="0" smtClean="0">
                    <a:cs typeface="Arial" pitchFamily="34" charset="0"/>
                  </a:rPr>
                  <a:t>&gt; 30 μm</a:t>
                </a:r>
              </a:p>
            </p:txBody>
          </p:sp>
          <p:sp>
            <p:nvSpPr>
              <p:cNvPr id="2557" name="Rectangle 2556"/>
              <p:cNvSpPr/>
              <p:nvPr/>
            </p:nvSpPr>
            <p:spPr>
              <a:xfrm>
                <a:off x="6709518" y="5628925"/>
                <a:ext cx="237066" cy="194734"/>
              </a:xfrm>
              <a:prstGeom prst="rect">
                <a:avLst/>
              </a:prstGeom>
              <a:solidFill>
                <a:srgbClr val="00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558" name="Rectangle 2557"/>
              <p:cNvSpPr/>
              <p:nvPr/>
            </p:nvSpPr>
            <p:spPr>
              <a:xfrm>
                <a:off x="6705286" y="5933725"/>
                <a:ext cx="237066" cy="194734"/>
              </a:xfrm>
              <a:prstGeom prst="rect">
                <a:avLst/>
              </a:prstGeom>
              <a:solidFill>
                <a:srgbClr val="8080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559" name="Rectangle 2558"/>
              <p:cNvSpPr/>
              <p:nvPr/>
            </p:nvSpPr>
            <p:spPr>
              <a:xfrm>
                <a:off x="6624853" y="5459592"/>
                <a:ext cx="1041400" cy="83396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grpSp>
        <p:cxnSp>
          <p:nvCxnSpPr>
            <p:cNvPr id="3476" name="Straight Connector 3475"/>
            <p:cNvCxnSpPr/>
            <p:nvPr/>
          </p:nvCxnSpPr>
          <p:spPr>
            <a:xfrm>
              <a:off x="33595056" y="21595324"/>
              <a:ext cx="0" cy="914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77" name="Straight Connector 3476"/>
            <p:cNvCxnSpPr/>
            <p:nvPr/>
          </p:nvCxnSpPr>
          <p:spPr>
            <a:xfrm>
              <a:off x="34774632" y="21595324"/>
              <a:ext cx="0" cy="914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65" name="Line 121"/>
            <p:cNvSpPr>
              <a:spLocks noChangeShapeType="1"/>
            </p:cNvSpPr>
            <p:nvPr/>
          </p:nvSpPr>
          <p:spPr bwMode="auto">
            <a:xfrm flipH="1" flipV="1">
              <a:off x="37085124" y="22931874"/>
              <a:ext cx="439745" cy="21026"/>
            </a:xfrm>
            <a:prstGeom prst="line">
              <a:avLst/>
            </a:prstGeom>
            <a:noFill/>
            <a:ln w="12700">
              <a:solidFill>
                <a:srgbClr val="703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71" name="Line 127"/>
            <p:cNvSpPr>
              <a:spLocks noChangeShapeType="1"/>
            </p:cNvSpPr>
            <p:nvPr/>
          </p:nvSpPr>
          <p:spPr bwMode="auto">
            <a:xfrm flipV="1">
              <a:off x="36840021" y="22952899"/>
              <a:ext cx="684848" cy="31539"/>
            </a:xfrm>
            <a:prstGeom prst="line">
              <a:avLst/>
            </a:prstGeom>
            <a:noFill/>
            <a:ln w="12700">
              <a:solidFill>
                <a:srgbClr val="703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3505" name="Group 3504"/>
            <p:cNvGrpSpPr/>
            <p:nvPr/>
          </p:nvGrpSpPr>
          <p:grpSpPr>
            <a:xfrm>
              <a:off x="36804600" y="22884628"/>
              <a:ext cx="785432" cy="153148"/>
              <a:chOff x="36825602" y="22822212"/>
              <a:chExt cx="785432" cy="153148"/>
            </a:xfrm>
          </p:grpSpPr>
          <p:sp>
            <p:nvSpPr>
              <p:cNvPr id="3366" name="Oval 122"/>
              <p:cNvSpPr>
                <a:spLocks noChangeArrowheads="1"/>
              </p:cNvSpPr>
              <p:nvPr/>
            </p:nvSpPr>
            <p:spPr bwMode="auto">
              <a:xfrm>
                <a:off x="37510450" y="22843238"/>
                <a:ext cx="100584" cy="100584"/>
              </a:xfrm>
              <a:prstGeom prst="ellipse">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67" name="Oval 123"/>
              <p:cNvSpPr>
                <a:spLocks noChangeArrowheads="1"/>
              </p:cNvSpPr>
              <p:nvPr/>
            </p:nvSpPr>
            <p:spPr bwMode="auto">
              <a:xfrm>
                <a:off x="37070705" y="22822212"/>
                <a:ext cx="100584" cy="100584"/>
              </a:xfrm>
              <a:prstGeom prst="ellipse">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2" name="Oval 128"/>
              <p:cNvSpPr>
                <a:spLocks noChangeArrowheads="1"/>
              </p:cNvSpPr>
              <p:nvPr/>
            </p:nvSpPr>
            <p:spPr bwMode="auto">
              <a:xfrm>
                <a:off x="36825602" y="22874776"/>
                <a:ext cx="100584" cy="100584"/>
              </a:xfrm>
              <a:prstGeom prst="ellipse">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377" name="Line 133"/>
            <p:cNvSpPr>
              <a:spLocks noChangeShapeType="1"/>
            </p:cNvSpPr>
            <p:nvPr/>
          </p:nvSpPr>
          <p:spPr bwMode="auto">
            <a:xfrm flipV="1">
              <a:off x="36789558" y="23362902"/>
              <a:ext cx="0" cy="31539"/>
            </a:xfrm>
            <a:prstGeom prst="line">
              <a:avLst/>
            </a:prstGeom>
            <a:noFill/>
            <a:ln w="0">
              <a:solidFill>
                <a:srgbClr val="00F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78" name="Oval 134"/>
            <p:cNvSpPr>
              <a:spLocks noChangeArrowheads="1"/>
            </p:cNvSpPr>
            <p:nvPr/>
          </p:nvSpPr>
          <p:spPr bwMode="auto">
            <a:xfrm>
              <a:off x="36758880" y="23350972"/>
              <a:ext cx="100584" cy="100584"/>
            </a:xfrm>
            <a:prstGeom prst="ellipse">
              <a:avLst/>
            </a:prstGeom>
            <a:solidFill>
              <a:srgbClr val="7030A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383" name="Line 139"/>
            <p:cNvSpPr>
              <a:spLocks noChangeShapeType="1"/>
            </p:cNvSpPr>
            <p:nvPr/>
          </p:nvSpPr>
          <p:spPr bwMode="auto">
            <a:xfrm flipH="1" flipV="1">
              <a:off x="36789558" y="23394440"/>
              <a:ext cx="7209" cy="21026"/>
            </a:xfrm>
            <a:prstGeom prst="line">
              <a:avLst/>
            </a:prstGeom>
            <a:noFill/>
            <a:ln w="0">
              <a:solidFill>
                <a:srgbClr val="00F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3506" name="Group 3505"/>
            <p:cNvGrpSpPr/>
            <p:nvPr/>
          </p:nvGrpSpPr>
          <p:grpSpPr>
            <a:xfrm>
              <a:off x="36758880" y="23305252"/>
              <a:ext cx="107793" cy="153148"/>
              <a:chOff x="36775139" y="23253240"/>
              <a:chExt cx="107793" cy="153148"/>
            </a:xfrm>
          </p:grpSpPr>
          <p:sp>
            <p:nvSpPr>
              <p:cNvPr id="3379" name="Oval 135"/>
              <p:cNvSpPr>
                <a:spLocks noChangeArrowheads="1"/>
              </p:cNvSpPr>
              <p:nvPr/>
            </p:nvSpPr>
            <p:spPr bwMode="auto">
              <a:xfrm>
                <a:off x="36775139" y="23253240"/>
                <a:ext cx="100584" cy="100584"/>
              </a:xfrm>
              <a:prstGeom prst="ellipse">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4" name="Oval 140"/>
              <p:cNvSpPr>
                <a:spLocks noChangeArrowheads="1"/>
              </p:cNvSpPr>
              <p:nvPr/>
            </p:nvSpPr>
            <p:spPr bwMode="auto">
              <a:xfrm>
                <a:off x="36782348" y="23305804"/>
                <a:ext cx="100584" cy="100584"/>
              </a:xfrm>
              <a:prstGeom prst="ellipse">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389" name="Line 145"/>
            <p:cNvSpPr>
              <a:spLocks noChangeShapeType="1"/>
            </p:cNvSpPr>
            <p:nvPr/>
          </p:nvSpPr>
          <p:spPr bwMode="auto">
            <a:xfrm flipV="1">
              <a:off x="36782349" y="23899059"/>
              <a:ext cx="0" cy="21026"/>
            </a:xfrm>
            <a:prstGeom prst="line">
              <a:avLst/>
            </a:prstGeom>
            <a:noFill/>
            <a:ln w="0">
              <a:solidFill>
                <a:srgbClr val="00F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95" name="Line 151"/>
            <p:cNvSpPr>
              <a:spLocks noChangeShapeType="1"/>
            </p:cNvSpPr>
            <p:nvPr/>
          </p:nvSpPr>
          <p:spPr bwMode="auto">
            <a:xfrm flipV="1">
              <a:off x="36782349" y="23920085"/>
              <a:ext cx="0" cy="31539"/>
            </a:xfrm>
            <a:prstGeom prst="line">
              <a:avLst/>
            </a:prstGeom>
            <a:noFill/>
            <a:ln w="0">
              <a:solidFill>
                <a:srgbClr val="00F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3509" name="Group 3508"/>
            <p:cNvGrpSpPr/>
            <p:nvPr/>
          </p:nvGrpSpPr>
          <p:grpSpPr>
            <a:xfrm>
              <a:off x="36749736" y="23872180"/>
              <a:ext cx="100584" cy="132122"/>
              <a:chOff x="36767930" y="23810423"/>
              <a:chExt cx="100584" cy="132122"/>
            </a:xfrm>
          </p:grpSpPr>
          <p:sp>
            <p:nvSpPr>
              <p:cNvPr id="3390" name="Oval 146"/>
              <p:cNvSpPr>
                <a:spLocks noChangeArrowheads="1"/>
              </p:cNvSpPr>
              <p:nvPr/>
            </p:nvSpPr>
            <p:spPr bwMode="auto">
              <a:xfrm>
                <a:off x="36767930" y="23810423"/>
                <a:ext cx="100584" cy="100584"/>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6" name="Oval 152"/>
              <p:cNvSpPr>
                <a:spLocks noChangeArrowheads="1"/>
              </p:cNvSpPr>
              <p:nvPr/>
            </p:nvSpPr>
            <p:spPr bwMode="auto">
              <a:xfrm>
                <a:off x="36767930" y="23841961"/>
                <a:ext cx="100584" cy="100584"/>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401" name="Line 157"/>
            <p:cNvSpPr>
              <a:spLocks noChangeShapeType="1"/>
            </p:cNvSpPr>
            <p:nvPr/>
          </p:nvSpPr>
          <p:spPr bwMode="auto">
            <a:xfrm flipV="1">
              <a:off x="36782349" y="23951623"/>
              <a:ext cx="0" cy="21026"/>
            </a:xfrm>
            <a:prstGeom prst="line">
              <a:avLst/>
            </a:prstGeom>
            <a:noFill/>
            <a:ln w="0">
              <a:solidFill>
                <a:srgbClr val="00F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07" name="Line 163"/>
            <p:cNvSpPr>
              <a:spLocks noChangeShapeType="1"/>
            </p:cNvSpPr>
            <p:nvPr/>
          </p:nvSpPr>
          <p:spPr bwMode="auto">
            <a:xfrm flipV="1">
              <a:off x="36775140" y="23972649"/>
              <a:ext cx="7209" cy="31539"/>
            </a:xfrm>
            <a:prstGeom prst="line">
              <a:avLst/>
            </a:prstGeom>
            <a:noFill/>
            <a:ln w="0">
              <a:solidFill>
                <a:srgbClr val="00F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3508" name="Group 3507"/>
            <p:cNvGrpSpPr/>
            <p:nvPr/>
          </p:nvGrpSpPr>
          <p:grpSpPr>
            <a:xfrm>
              <a:off x="36740592" y="23853892"/>
              <a:ext cx="107793" cy="205713"/>
              <a:chOff x="36760721" y="23789397"/>
              <a:chExt cx="107793" cy="205713"/>
            </a:xfrm>
          </p:grpSpPr>
          <p:sp>
            <p:nvSpPr>
              <p:cNvPr id="3391" name="Oval 147"/>
              <p:cNvSpPr>
                <a:spLocks noChangeArrowheads="1"/>
              </p:cNvSpPr>
              <p:nvPr/>
            </p:nvSpPr>
            <p:spPr bwMode="auto">
              <a:xfrm>
                <a:off x="36767930" y="23789397"/>
                <a:ext cx="100584" cy="100584"/>
              </a:xfrm>
              <a:prstGeom prst="ellipse">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7" name="Oval 153"/>
              <p:cNvSpPr>
                <a:spLocks noChangeArrowheads="1"/>
              </p:cNvSpPr>
              <p:nvPr/>
            </p:nvSpPr>
            <p:spPr bwMode="auto">
              <a:xfrm>
                <a:off x="36767930" y="23810423"/>
                <a:ext cx="100584" cy="100584"/>
              </a:xfrm>
              <a:prstGeom prst="ellipse">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2" name="Oval 158"/>
              <p:cNvSpPr>
                <a:spLocks noChangeArrowheads="1"/>
              </p:cNvSpPr>
              <p:nvPr/>
            </p:nvSpPr>
            <p:spPr bwMode="auto">
              <a:xfrm>
                <a:off x="36767930" y="23862987"/>
                <a:ext cx="100584" cy="100584"/>
              </a:xfrm>
              <a:prstGeom prst="ellipse">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8" name="Oval 164"/>
              <p:cNvSpPr>
                <a:spLocks noChangeArrowheads="1"/>
              </p:cNvSpPr>
              <p:nvPr/>
            </p:nvSpPr>
            <p:spPr bwMode="auto">
              <a:xfrm>
                <a:off x="36760721" y="23894526"/>
                <a:ext cx="100584" cy="100584"/>
              </a:xfrm>
              <a:prstGeom prst="ellipse">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413" name="Line 169"/>
            <p:cNvSpPr>
              <a:spLocks noChangeShapeType="1"/>
            </p:cNvSpPr>
            <p:nvPr/>
          </p:nvSpPr>
          <p:spPr bwMode="auto">
            <a:xfrm flipV="1">
              <a:off x="36782349" y="24182907"/>
              <a:ext cx="0" cy="21026"/>
            </a:xfrm>
            <a:prstGeom prst="line">
              <a:avLst/>
            </a:prstGeom>
            <a:noFill/>
            <a:ln w="0">
              <a:solidFill>
                <a:srgbClr val="00F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14" name="Oval 170"/>
            <p:cNvSpPr>
              <a:spLocks noChangeArrowheads="1"/>
            </p:cNvSpPr>
            <p:nvPr/>
          </p:nvSpPr>
          <p:spPr bwMode="auto">
            <a:xfrm>
              <a:off x="36749736" y="24155644"/>
              <a:ext cx="100584" cy="100584"/>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9" name="Line 175"/>
            <p:cNvSpPr>
              <a:spLocks noChangeShapeType="1"/>
            </p:cNvSpPr>
            <p:nvPr/>
          </p:nvSpPr>
          <p:spPr bwMode="auto">
            <a:xfrm flipV="1">
              <a:off x="36782349" y="24203932"/>
              <a:ext cx="0" cy="21026"/>
            </a:xfrm>
            <a:prstGeom prst="line">
              <a:avLst/>
            </a:prstGeom>
            <a:noFill/>
            <a:ln w="0">
              <a:solidFill>
                <a:srgbClr val="00F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25" name="Line 181"/>
            <p:cNvSpPr>
              <a:spLocks noChangeShapeType="1"/>
            </p:cNvSpPr>
            <p:nvPr/>
          </p:nvSpPr>
          <p:spPr bwMode="auto">
            <a:xfrm flipV="1">
              <a:off x="36782349" y="24224958"/>
              <a:ext cx="0" cy="31539"/>
            </a:xfrm>
            <a:prstGeom prst="line">
              <a:avLst/>
            </a:prstGeom>
            <a:noFill/>
            <a:ln w="0">
              <a:solidFill>
                <a:srgbClr val="00F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15" name="Oval 171"/>
            <p:cNvSpPr>
              <a:spLocks noChangeArrowheads="1"/>
            </p:cNvSpPr>
            <p:nvPr/>
          </p:nvSpPr>
          <p:spPr bwMode="auto">
            <a:xfrm>
              <a:off x="36749736" y="24137356"/>
              <a:ext cx="100584" cy="100584"/>
            </a:xfrm>
            <a:prstGeom prst="ellipse">
              <a:avLst/>
            </a:prstGeom>
            <a:solidFill>
              <a:srgbClr val="7030A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420" name="Oval 176"/>
            <p:cNvSpPr>
              <a:spLocks noChangeArrowheads="1"/>
            </p:cNvSpPr>
            <p:nvPr/>
          </p:nvSpPr>
          <p:spPr bwMode="auto">
            <a:xfrm>
              <a:off x="36749736" y="24179407"/>
              <a:ext cx="100584" cy="100584"/>
            </a:xfrm>
            <a:prstGeom prst="ellipse">
              <a:avLst/>
            </a:prstGeom>
            <a:solidFill>
              <a:srgbClr val="7030A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426" name="Oval 182"/>
            <p:cNvSpPr>
              <a:spLocks noChangeArrowheads="1"/>
            </p:cNvSpPr>
            <p:nvPr/>
          </p:nvSpPr>
          <p:spPr bwMode="auto">
            <a:xfrm>
              <a:off x="36749736" y="24210946"/>
              <a:ext cx="100584" cy="100584"/>
            </a:xfrm>
            <a:prstGeom prst="ellipse">
              <a:avLst/>
            </a:prstGeom>
            <a:solidFill>
              <a:srgbClr val="7030A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432" name="Oval 188"/>
            <p:cNvSpPr>
              <a:spLocks noChangeArrowheads="1"/>
            </p:cNvSpPr>
            <p:nvPr/>
          </p:nvSpPr>
          <p:spPr bwMode="auto">
            <a:xfrm>
              <a:off x="36749736" y="24460134"/>
              <a:ext cx="100584" cy="100584"/>
            </a:xfrm>
            <a:prstGeom prst="ellipse">
              <a:avLst/>
            </a:prstGeom>
            <a:solidFill>
              <a:srgbClr val="7030A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433" name="Oval 189"/>
            <p:cNvSpPr>
              <a:spLocks noChangeArrowheads="1"/>
            </p:cNvSpPr>
            <p:nvPr/>
          </p:nvSpPr>
          <p:spPr bwMode="auto">
            <a:xfrm>
              <a:off x="36749736" y="24439108"/>
              <a:ext cx="100584" cy="100584"/>
            </a:xfrm>
            <a:prstGeom prst="ellipse">
              <a:avLst/>
            </a:prstGeom>
            <a:solidFill>
              <a:srgbClr val="7030A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438" name="Oval 194"/>
            <p:cNvSpPr>
              <a:spLocks noChangeArrowheads="1"/>
            </p:cNvSpPr>
            <p:nvPr/>
          </p:nvSpPr>
          <p:spPr bwMode="auto">
            <a:xfrm>
              <a:off x="36756945" y="24481160"/>
              <a:ext cx="100584" cy="100584"/>
            </a:xfrm>
            <a:prstGeom prst="ellipse">
              <a:avLst/>
            </a:prstGeom>
            <a:solidFill>
              <a:srgbClr val="7030A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439" name="Oval 195"/>
            <p:cNvSpPr>
              <a:spLocks noChangeArrowheads="1"/>
            </p:cNvSpPr>
            <p:nvPr/>
          </p:nvSpPr>
          <p:spPr bwMode="auto">
            <a:xfrm>
              <a:off x="36749736" y="24460134"/>
              <a:ext cx="100584" cy="100584"/>
            </a:xfrm>
            <a:prstGeom prst="ellipse">
              <a:avLst/>
            </a:prstGeom>
            <a:solidFill>
              <a:srgbClr val="7030A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444" name="Oval 200"/>
            <p:cNvSpPr>
              <a:spLocks noChangeArrowheads="1"/>
            </p:cNvSpPr>
            <p:nvPr/>
          </p:nvSpPr>
          <p:spPr bwMode="auto">
            <a:xfrm>
              <a:off x="36749736" y="24512699"/>
              <a:ext cx="100584" cy="100584"/>
            </a:xfrm>
            <a:prstGeom prst="ellipse">
              <a:avLst/>
            </a:prstGeom>
            <a:solidFill>
              <a:srgbClr val="7030A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445" name="Oval 201"/>
            <p:cNvSpPr>
              <a:spLocks noChangeArrowheads="1"/>
            </p:cNvSpPr>
            <p:nvPr/>
          </p:nvSpPr>
          <p:spPr bwMode="auto">
            <a:xfrm>
              <a:off x="36756945" y="24481160"/>
              <a:ext cx="100584" cy="100584"/>
            </a:xfrm>
            <a:prstGeom prst="ellipse">
              <a:avLst/>
            </a:prstGeom>
            <a:solidFill>
              <a:srgbClr val="7030A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043" name="Line 206"/>
            <p:cNvSpPr>
              <a:spLocks noChangeShapeType="1"/>
            </p:cNvSpPr>
            <p:nvPr/>
          </p:nvSpPr>
          <p:spPr bwMode="auto">
            <a:xfrm flipH="1" flipV="1">
              <a:off x="36782363" y="24561344"/>
              <a:ext cx="7209" cy="21026"/>
            </a:xfrm>
            <a:prstGeom prst="line">
              <a:avLst/>
            </a:prstGeom>
            <a:noFill/>
            <a:ln w="0">
              <a:solidFill>
                <a:srgbClr val="00F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44" name="Oval 207"/>
            <p:cNvSpPr>
              <a:spLocks noChangeArrowheads="1"/>
            </p:cNvSpPr>
            <p:nvPr/>
          </p:nvSpPr>
          <p:spPr bwMode="auto">
            <a:xfrm>
              <a:off x="36775154" y="24561344"/>
              <a:ext cx="36045" cy="52564"/>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9" name="Line 212"/>
            <p:cNvSpPr>
              <a:spLocks noChangeShapeType="1"/>
            </p:cNvSpPr>
            <p:nvPr/>
          </p:nvSpPr>
          <p:spPr bwMode="auto">
            <a:xfrm flipH="1" flipV="1">
              <a:off x="36789572" y="24582369"/>
              <a:ext cx="742527" cy="31538"/>
            </a:xfrm>
            <a:prstGeom prst="line">
              <a:avLst/>
            </a:prstGeom>
            <a:noFill/>
            <a:ln w="12700">
              <a:solidFill>
                <a:srgbClr val="703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50" name="Oval 213"/>
            <p:cNvSpPr>
              <a:spLocks noChangeArrowheads="1"/>
            </p:cNvSpPr>
            <p:nvPr/>
          </p:nvSpPr>
          <p:spPr bwMode="auto">
            <a:xfrm>
              <a:off x="37517681" y="24592882"/>
              <a:ext cx="36045" cy="52564"/>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9" name="Group 18"/>
            <p:cNvGrpSpPr/>
            <p:nvPr/>
          </p:nvGrpSpPr>
          <p:grpSpPr>
            <a:xfrm>
              <a:off x="36749736" y="24512260"/>
              <a:ext cx="107793" cy="121610"/>
              <a:chOff x="36767944" y="24451682"/>
              <a:chExt cx="107793" cy="121610"/>
            </a:xfrm>
            <a:solidFill>
              <a:srgbClr val="7030A0"/>
            </a:solidFill>
          </p:grpSpPr>
          <p:sp>
            <p:nvSpPr>
              <p:cNvPr id="3045" name="Oval 208"/>
              <p:cNvSpPr>
                <a:spLocks noChangeArrowheads="1"/>
              </p:cNvSpPr>
              <p:nvPr/>
            </p:nvSpPr>
            <p:spPr bwMode="auto">
              <a:xfrm>
                <a:off x="36767944" y="24451682"/>
                <a:ext cx="100584" cy="10058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1" name="Oval 214"/>
              <p:cNvSpPr>
                <a:spLocks noChangeArrowheads="1"/>
              </p:cNvSpPr>
              <p:nvPr/>
            </p:nvSpPr>
            <p:spPr bwMode="auto">
              <a:xfrm>
                <a:off x="36775153" y="24472708"/>
                <a:ext cx="100584" cy="10058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056" name="Oval 219"/>
            <p:cNvSpPr>
              <a:spLocks noChangeArrowheads="1"/>
            </p:cNvSpPr>
            <p:nvPr/>
          </p:nvSpPr>
          <p:spPr bwMode="auto">
            <a:xfrm>
              <a:off x="37395128" y="24613908"/>
              <a:ext cx="36045" cy="52564"/>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1" name="Line 224"/>
            <p:cNvSpPr>
              <a:spLocks noChangeShapeType="1"/>
            </p:cNvSpPr>
            <p:nvPr/>
          </p:nvSpPr>
          <p:spPr bwMode="auto">
            <a:xfrm flipV="1">
              <a:off x="37077932" y="24634933"/>
              <a:ext cx="331614" cy="31538"/>
            </a:xfrm>
            <a:prstGeom prst="line">
              <a:avLst/>
            </a:prstGeom>
            <a:noFill/>
            <a:ln w="12700">
              <a:solidFill>
                <a:srgbClr val="703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62" name="Oval 225"/>
            <p:cNvSpPr>
              <a:spLocks noChangeArrowheads="1"/>
            </p:cNvSpPr>
            <p:nvPr/>
          </p:nvSpPr>
          <p:spPr bwMode="auto">
            <a:xfrm>
              <a:off x="37063514" y="24645446"/>
              <a:ext cx="36045" cy="52564"/>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7" name="Line 230"/>
            <p:cNvSpPr>
              <a:spLocks noChangeShapeType="1"/>
            </p:cNvSpPr>
            <p:nvPr/>
          </p:nvSpPr>
          <p:spPr bwMode="auto">
            <a:xfrm flipH="1" flipV="1">
              <a:off x="37077932" y="24666472"/>
              <a:ext cx="187434" cy="21026"/>
            </a:xfrm>
            <a:prstGeom prst="line">
              <a:avLst/>
            </a:prstGeom>
            <a:noFill/>
            <a:ln w="12700">
              <a:solidFill>
                <a:srgbClr val="703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68" name="Oval 231"/>
            <p:cNvSpPr>
              <a:spLocks noChangeArrowheads="1"/>
            </p:cNvSpPr>
            <p:nvPr/>
          </p:nvSpPr>
          <p:spPr bwMode="auto">
            <a:xfrm>
              <a:off x="37250948" y="24666472"/>
              <a:ext cx="36045" cy="52564"/>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3" name="Line 236"/>
            <p:cNvSpPr>
              <a:spLocks noChangeShapeType="1"/>
            </p:cNvSpPr>
            <p:nvPr/>
          </p:nvSpPr>
          <p:spPr bwMode="auto">
            <a:xfrm flipH="1" flipV="1">
              <a:off x="37265366" y="24687497"/>
              <a:ext cx="7209" cy="21026"/>
            </a:xfrm>
            <a:prstGeom prst="line">
              <a:avLst/>
            </a:prstGeom>
            <a:noFill/>
            <a:ln w="0">
              <a:solidFill>
                <a:srgbClr val="00F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74" name="Oval 237"/>
            <p:cNvSpPr>
              <a:spLocks noChangeArrowheads="1"/>
            </p:cNvSpPr>
            <p:nvPr/>
          </p:nvSpPr>
          <p:spPr bwMode="auto">
            <a:xfrm>
              <a:off x="37258157" y="24687497"/>
              <a:ext cx="36045" cy="52564"/>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9" name="Line 242"/>
            <p:cNvSpPr>
              <a:spLocks noChangeShapeType="1"/>
            </p:cNvSpPr>
            <p:nvPr/>
          </p:nvSpPr>
          <p:spPr bwMode="auto">
            <a:xfrm flipV="1">
              <a:off x="37142813" y="24708523"/>
              <a:ext cx="129762" cy="31538"/>
            </a:xfrm>
            <a:prstGeom prst="line">
              <a:avLst/>
            </a:prstGeom>
            <a:noFill/>
            <a:ln w="12700">
              <a:solidFill>
                <a:srgbClr val="703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80" name="Oval 243"/>
            <p:cNvSpPr>
              <a:spLocks noChangeArrowheads="1"/>
            </p:cNvSpPr>
            <p:nvPr/>
          </p:nvSpPr>
          <p:spPr bwMode="auto">
            <a:xfrm>
              <a:off x="37128395" y="24719036"/>
              <a:ext cx="36045" cy="52564"/>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5" name="Line 248"/>
            <p:cNvSpPr>
              <a:spLocks noChangeShapeType="1"/>
            </p:cNvSpPr>
            <p:nvPr/>
          </p:nvSpPr>
          <p:spPr bwMode="auto">
            <a:xfrm flipV="1">
              <a:off x="36962588" y="24740061"/>
              <a:ext cx="180225" cy="21026"/>
            </a:xfrm>
            <a:prstGeom prst="line">
              <a:avLst/>
            </a:prstGeom>
            <a:noFill/>
            <a:ln w="12700">
              <a:solidFill>
                <a:srgbClr val="703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86" name="Oval 249"/>
            <p:cNvSpPr>
              <a:spLocks noChangeArrowheads="1"/>
            </p:cNvSpPr>
            <p:nvPr/>
          </p:nvSpPr>
          <p:spPr bwMode="auto">
            <a:xfrm>
              <a:off x="36948170" y="24740061"/>
              <a:ext cx="36045" cy="52564"/>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8" name="Line 251"/>
            <p:cNvSpPr>
              <a:spLocks noChangeShapeType="1"/>
            </p:cNvSpPr>
            <p:nvPr/>
          </p:nvSpPr>
          <p:spPr bwMode="auto">
            <a:xfrm flipV="1">
              <a:off x="37301411" y="24740061"/>
              <a:ext cx="7209" cy="21026"/>
            </a:xfrm>
            <a:prstGeom prst="line">
              <a:avLst/>
            </a:prstGeom>
            <a:noFill/>
            <a:ln w="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91" name="Line 254"/>
            <p:cNvSpPr>
              <a:spLocks noChangeShapeType="1"/>
            </p:cNvSpPr>
            <p:nvPr/>
          </p:nvSpPr>
          <p:spPr bwMode="auto">
            <a:xfrm flipV="1">
              <a:off x="36919334" y="24761087"/>
              <a:ext cx="43254" cy="31538"/>
            </a:xfrm>
            <a:prstGeom prst="line">
              <a:avLst/>
            </a:prstGeom>
            <a:noFill/>
            <a:ln w="12700">
              <a:solidFill>
                <a:srgbClr val="00F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92" name="Oval 255"/>
            <p:cNvSpPr>
              <a:spLocks noChangeArrowheads="1"/>
            </p:cNvSpPr>
            <p:nvPr/>
          </p:nvSpPr>
          <p:spPr bwMode="auto">
            <a:xfrm>
              <a:off x="36904916" y="24771600"/>
              <a:ext cx="36045" cy="52564"/>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7" name="Line 260"/>
            <p:cNvSpPr>
              <a:spLocks noChangeShapeType="1"/>
            </p:cNvSpPr>
            <p:nvPr/>
          </p:nvSpPr>
          <p:spPr bwMode="auto">
            <a:xfrm flipV="1">
              <a:off x="36818408" y="24792625"/>
              <a:ext cx="100926" cy="21026"/>
            </a:xfrm>
            <a:prstGeom prst="line">
              <a:avLst/>
            </a:prstGeom>
            <a:noFill/>
            <a:ln w="12700">
              <a:solidFill>
                <a:srgbClr val="00F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98" name="Oval 261"/>
            <p:cNvSpPr>
              <a:spLocks noChangeArrowheads="1"/>
            </p:cNvSpPr>
            <p:nvPr/>
          </p:nvSpPr>
          <p:spPr bwMode="auto">
            <a:xfrm>
              <a:off x="36803990" y="24792625"/>
              <a:ext cx="36045" cy="52564"/>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3" name="Line 266"/>
            <p:cNvSpPr>
              <a:spLocks noChangeShapeType="1"/>
            </p:cNvSpPr>
            <p:nvPr/>
          </p:nvSpPr>
          <p:spPr bwMode="auto">
            <a:xfrm flipH="1" flipV="1">
              <a:off x="36818408" y="24813651"/>
              <a:ext cx="173016" cy="31538"/>
            </a:xfrm>
            <a:prstGeom prst="line">
              <a:avLst/>
            </a:prstGeom>
            <a:noFill/>
            <a:ln w="12700">
              <a:solidFill>
                <a:srgbClr val="703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04" name="Oval 267"/>
            <p:cNvSpPr>
              <a:spLocks noChangeArrowheads="1"/>
            </p:cNvSpPr>
            <p:nvPr/>
          </p:nvSpPr>
          <p:spPr bwMode="auto">
            <a:xfrm>
              <a:off x="36977006" y="24824164"/>
              <a:ext cx="36045" cy="52564"/>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9" name="Line 272"/>
            <p:cNvSpPr>
              <a:spLocks noChangeShapeType="1"/>
            </p:cNvSpPr>
            <p:nvPr/>
          </p:nvSpPr>
          <p:spPr bwMode="auto">
            <a:xfrm flipH="1" flipV="1">
              <a:off x="36991424" y="24845189"/>
              <a:ext cx="1059723" cy="21026"/>
            </a:xfrm>
            <a:prstGeom prst="line">
              <a:avLst/>
            </a:prstGeom>
            <a:noFill/>
            <a:ln w="12700">
              <a:solidFill>
                <a:srgbClr val="703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10" name="Oval 273"/>
            <p:cNvSpPr>
              <a:spLocks noChangeArrowheads="1"/>
            </p:cNvSpPr>
            <p:nvPr/>
          </p:nvSpPr>
          <p:spPr bwMode="auto">
            <a:xfrm>
              <a:off x="38036729" y="24845189"/>
              <a:ext cx="36045" cy="52564"/>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5" name="Line 278"/>
            <p:cNvSpPr>
              <a:spLocks noChangeShapeType="1"/>
            </p:cNvSpPr>
            <p:nvPr/>
          </p:nvSpPr>
          <p:spPr bwMode="auto">
            <a:xfrm flipH="1" flipV="1">
              <a:off x="38051147" y="24866215"/>
              <a:ext cx="295569" cy="21026"/>
            </a:xfrm>
            <a:prstGeom prst="line">
              <a:avLst/>
            </a:prstGeom>
            <a:noFill/>
            <a:ln w="12700">
              <a:solidFill>
                <a:srgbClr val="703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16" name="Oval 279"/>
            <p:cNvSpPr>
              <a:spLocks noChangeArrowheads="1"/>
            </p:cNvSpPr>
            <p:nvPr/>
          </p:nvSpPr>
          <p:spPr bwMode="auto">
            <a:xfrm>
              <a:off x="38332298" y="24866215"/>
              <a:ext cx="36045" cy="52564"/>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1" name="Line 284"/>
            <p:cNvSpPr>
              <a:spLocks noChangeShapeType="1"/>
            </p:cNvSpPr>
            <p:nvPr/>
          </p:nvSpPr>
          <p:spPr bwMode="auto">
            <a:xfrm flipV="1">
              <a:off x="37769996" y="24887241"/>
              <a:ext cx="576720" cy="31538"/>
            </a:xfrm>
            <a:prstGeom prst="line">
              <a:avLst/>
            </a:prstGeom>
            <a:noFill/>
            <a:ln w="12700">
              <a:solidFill>
                <a:srgbClr val="703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22" name="Oval 285"/>
            <p:cNvSpPr>
              <a:spLocks noChangeArrowheads="1"/>
            </p:cNvSpPr>
            <p:nvPr/>
          </p:nvSpPr>
          <p:spPr bwMode="auto">
            <a:xfrm>
              <a:off x="37755578" y="24897753"/>
              <a:ext cx="36045" cy="52564"/>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7" name="Line 290"/>
            <p:cNvSpPr>
              <a:spLocks noChangeShapeType="1"/>
            </p:cNvSpPr>
            <p:nvPr/>
          </p:nvSpPr>
          <p:spPr bwMode="auto">
            <a:xfrm flipV="1">
              <a:off x="37301411" y="24918779"/>
              <a:ext cx="468585" cy="21026"/>
            </a:xfrm>
            <a:prstGeom prst="line">
              <a:avLst/>
            </a:prstGeom>
            <a:noFill/>
            <a:ln w="12700">
              <a:solidFill>
                <a:srgbClr val="703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28" name="Oval 291"/>
            <p:cNvSpPr>
              <a:spLocks noChangeArrowheads="1"/>
            </p:cNvSpPr>
            <p:nvPr/>
          </p:nvSpPr>
          <p:spPr bwMode="auto">
            <a:xfrm>
              <a:off x="37286993" y="24918779"/>
              <a:ext cx="36045" cy="52564"/>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3" name="Line 296"/>
            <p:cNvSpPr>
              <a:spLocks noChangeShapeType="1"/>
            </p:cNvSpPr>
            <p:nvPr/>
          </p:nvSpPr>
          <p:spPr bwMode="auto">
            <a:xfrm flipV="1">
              <a:off x="36868871" y="24939805"/>
              <a:ext cx="432540" cy="31538"/>
            </a:xfrm>
            <a:prstGeom prst="line">
              <a:avLst/>
            </a:prstGeom>
            <a:noFill/>
            <a:ln w="12700">
              <a:solidFill>
                <a:srgbClr val="703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34" name="Oval 297"/>
            <p:cNvSpPr>
              <a:spLocks noChangeArrowheads="1"/>
            </p:cNvSpPr>
            <p:nvPr/>
          </p:nvSpPr>
          <p:spPr bwMode="auto">
            <a:xfrm>
              <a:off x="36854453" y="24950317"/>
              <a:ext cx="36045" cy="52564"/>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9" name="Line 302"/>
            <p:cNvSpPr>
              <a:spLocks noChangeShapeType="1"/>
            </p:cNvSpPr>
            <p:nvPr/>
          </p:nvSpPr>
          <p:spPr bwMode="auto">
            <a:xfrm flipH="1" flipV="1">
              <a:off x="36868871" y="24971343"/>
              <a:ext cx="1066932" cy="21026"/>
            </a:xfrm>
            <a:prstGeom prst="line">
              <a:avLst/>
            </a:prstGeom>
            <a:noFill/>
            <a:ln w="12700">
              <a:solidFill>
                <a:srgbClr val="703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40" name="Oval 303"/>
            <p:cNvSpPr>
              <a:spLocks noChangeArrowheads="1"/>
            </p:cNvSpPr>
            <p:nvPr/>
          </p:nvSpPr>
          <p:spPr bwMode="auto">
            <a:xfrm>
              <a:off x="37921385" y="24971343"/>
              <a:ext cx="36045" cy="52564"/>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5" name="Line 308"/>
            <p:cNvSpPr>
              <a:spLocks noChangeShapeType="1"/>
            </p:cNvSpPr>
            <p:nvPr/>
          </p:nvSpPr>
          <p:spPr bwMode="auto">
            <a:xfrm flipH="1" flipV="1">
              <a:off x="37935803" y="24992369"/>
              <a:ext cx="7209" cy="21026"/>
            </a:xfrm>
            <a:prstGeom prst="line">
              <a:avLst/>
            </a:prstGeom>
            <a:noFill/>
            <a:ln w="0">
              <a:solidFill>
                <a:srgbClr val="00F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46" name="Oval 309"/>
            <p:cNvSpPr>
              <a:spLocks noChangeArrowheads="1"/>
            </p:cNvSpPr>
            <p:nvPr/>
          </p:nvSpPr>
          <p:spPr bwMode="auto">
            <a:xfrm>
              <a:off x="37928594" y="24992369"/>
              <a:ext cx="36045" cy="52564"/>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1" name="Line 314"/>
            <p:cNvSpPr>
              <a:spLocks noChangeShapeType="1"/>
            </p:cNvSpPr>
            <p:nvPr/>
          </p:nvSpPr>
          <p:spPr bwMode="auto">
            <a:xfrm flipV="1">
              <a:off x="36940961" y="25013394"/>
              <a:ext cx="1002051" cy="31538"/>
            </a:xfrm>
            <a:prstGeom prst="line">
              <a:avLst/>
            </a:prstGeom>
            <a:noFill/>
            <a:ln w="12700">
              <a:solidFill>
                <a:srgbClr val="703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52" name="Oval 315"/>
            <p:cNvSpPr>
              <a:spLocks noChangeArrowheads="1"/>
            </p:cNvSpPr>
            <p:nvPr/>
          </p:nvSpPr>
          <p:spPr bwMode="auto">
            <a:xfrm>
              <a:off x="36926543" y="25023907"/>
              <a:ext cx="36045" cy="52564"/>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7" name="Line 320"/>
            <p:cNvSpPr>
              <a:spLocks noChangeShapeType="1"/>
            </p:cNvSpPr>
            <p:nvPr/>
          </p:nvSpPr>
          <p:spPr bwMode="auto">
            <a:xfrm flipV="1">
              <a:off x="36782363" y="25044933"/>
              <a:ext cx="158598" cy="21026"/>
            </a:xfrm>
            <a:prstGeom prst="line">
              <a:avLst/>
            </a:prstGeom>
            <a:noFill/>
            <a:ln w="12700">
              <a:solidFill>
                <a:srgbClr val="703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58" name="Oval 321"/>
            <p:cNvSpPr>
              <a:spLocks noChangeArrowheads="1"/>
            </p:cNvSpPr>
            <p:nvPr/>
          </p:nvSpPr>
          <p:spPr bwMode="auto">
            <a:xfrm>
              <a:off x="36767945" y="25044933"/>
              <a:ext cx="36045" cy="52564"/>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3" name="Line 326"/>
            <p:cNvSpPr>
              <a:spLocks noChangeShapeType="1"/>
            </p:cNvSpPr>
            <p:nvPr/>
          </p:nvSpPr>
          <p:spPr bwMode="auto">
            <a:xfrm flipH="1" flipV="1">
              <a:off x="36782363" y="25065958"/>
              <a:ext cx="14418" cy="31538"/>
            </a:xfrm>
            <a:prstGeom prst="line">
              <a:avLst/>
            </a:prstGeom>
            <a:noFill/>
            <a:ln w="0">
              <a:solidFill>
                <a:srgbClr val="00F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64" name="Oval 327"/>
            <p:cNvSpPr>
              <a:spLocks noChangeArrowheads="1"/>
            </p:cNvSpPr>
            <p:nvPr/>
          </p:nvSpPr>
          <p:spPr bwMode="auto">
            <a:xfrm>
              <a:off x="36782363" y="25076471"/>
              <a:ext cx="36045" cy="52564"/>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9" name="Line 332"/>
            <p:cNvSpPr>
              <a:spLocks noChangeShapeType="1"/>
            </p:cNvSpPr>
            <p:nvPr/>
          </p:nvSpPr>
          <p:spPr bwMode="auto">
            <a:xfrm flipV="1">
              <a:off x="36782363" y="25097497"/>
              <a:ext cx="14418" cy="21026"/>
            </a:xfrm>
            <a:prstGeom prst="line">
              <a:avLst/>
            </a:prstGeom>
            <a:noFill/>
            <a:ln w="0">
              <a:solidFill>
                <a:srgbClr val="00F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0" name="Oval 333"/>
            <p:cNvSpPr>
              <a:spLocks noChangeArrowheads="1"/>
            </p:cNvSpPr>
            <p:nvPr/>
          </p:nvSpPr>
          <p:spPr bwMode="auto">
            <a:xfrm>
              <a:off x="36767945" y="25097497"/>
              <a:ext cx="36045" cy="52564"/>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1" name="Oval 334"/>
            <p:cNvSpPr>
              <a:spLocks noChangeArrowheads="1"/>
            </p:cNvSpPr>
            <p:nvPr/>
          </p:nvSpPr>
          <p:spPr bwMode="auto">
            <a:xfrm>
              <a:off x="36782363" y="25076471"/>
              <a:ext cx="100926" cy="99872"/>
            </a:xfrm>
            <a:prstGeom prst="ellipse">
              <a:avLst/>
            </a:prstGeom>
            <a:solidFill>
              <a:srgbClr val="7030A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175" name="Line 338"/>
            <p:cNvSpPr>
              <a:spLocks noChangeShapeType="1"/>
            </p:cNvSpPr>
            <p:nvPr/>
          </p:nvSpPr>
          <p:spPr bwMode="auto">
            <a:xfrm flipH="1" flipV="1">
              <a:off x="36782363" y="25118522"/>
              <a:ext cx="396495" cy="31538"/>
            </a:xfrm>
            <a:prstGeom prst="line">
              <a:avLst/>
            </a:prstGeom>
            <a:noFill/>
            <a:ln w="12700">
              <a:solidFill>
                <a:srgbClr val="703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6" name="Oval 339"/>
            <p:cNvSpPr>
              <a:spLocks noChangeArrowheads="1"/>
            </p:cNvSpPr>
            <p:nvPr/>
          </p:nvSpPr>
          <p:spPr bwMode="auto">
            <a:xfrm>
              <a:off x="37164440" y="25129035"/>
              <a:ext cx="36045" cy="52564"/>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1" name="Line 344"/>
            <p:cNvSpPr>
              <a:spLocks noChangeShapeType="1"/>
            </p:cNvSpPr>
            <p:nvPr/>
          </p:nvSpPr>
          <p:spPr bwMode="auto">
            <a:xfrm flipV="1">
              <a:off x="36782363" y="25150061"/>
              <a:ext cx="396495" cy="21026"/>
            </a:xfrm>
            <a:prstGeom prst="line">
              <a:avLst/>
            </a:prstGeom>
            <a:noFill/>
            <a:ln w="12700">
              <a:solidFill>
                <a:srgbClr val="703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82" name="Oval 345"/>
            <p:cNvSpPr>
              <a:spLocks noChangeArrowheads="1"/>
            </p:cNvSpPr>
            <p:nvPr/>
          </p:nvSpPr>
          <p:spPr bwMode="auto">
            <a:xfrm>
              <a:off x="36767945" y="25150061"/>
              <a:ext cx="36045" cy="52564"/>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7" name="Line 350"/>
            <p:cNvSpPr>
              <a:spLocks noChangeShapeType="1"/>
            </p:cNvSpPr>
            <p:nvPr/>
          </p:nvSpPr>
          <p:spPr bwMode="auto">
            <a:xfrm flipH="1" flipV="1">
              <a:off x="36782363" y="25171086"/>
              <a:ext cx="273942" cy="21026"/>
            </a:xfrm>
            <a:prstGeom prst="line">
              <a:avLst/>
            </a:prstGeom>
            <a:noFill/>
            <a:ln w="12700">
              <a:solidFill>
                <a:srgbClr val="703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88" name="Oval 351"/>
            <p:cNvSpPr>
              <a:spLocks noChangeArrowheads="1"/>
            </p:cNvSpPr>
            <p:nvPr/>
          </p:nvSpPr>
          <p:spPr bwMode="auto">
            <a:xfrm>
              <a:off x="37041887" y="25171086"/>
              <a:ext cx="36045" cy="52564"/>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3" name="Line 356"/>
            <p:cNvSpPr>
              <a:spLocks noChangeShapeType="1"/>
            </p:cNvSpPr>
            <p:nvPr/>
          </p:nvSpPr>
          <p:spPr bwMode="auto">
            <a:xfrm flipV="1">
              <a:off x="36782363" y="25192112"/>
              <a:ext cx="273942" cy="31538"/>
            </a:xfrm>
            <a:prstGeom prst="line">
              <a:avLst/>
            </a:prstGeom>
            <a:noFill/>
            <a:ln w="12700">
              <a:solidFill>
                <a:srgbClr val="703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94" name="Oval 357"/>
            <p:cNvSpPr>
              <a:spLocks noChangeArrowheads="1"/>
            </p:cNvSpPr>
            <p:nvPr/>
          </p:nvSpPr>
          <p:spPr bwMode="auto">
            <a:xfrm>
              <a:off x="36767945" y="25202625"/>
              <a:ext cx="36045" cy="52564"/>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9" name="Line 362"/>
            <p:cNvSpPr>
              <a:spLocks noChangeShapeType="1"/>
            </p:cNvSpPr>
            <p:nvPr/>
          </p:nvSpPr>
          <p:spPr bwMode="auto">
            <a:xfrm flipV="1">
              <a:off x="36782363" y="25223650"/>
              <a:ext cx="0" cy="21026"/>
            </a:xfrm>
            <a:prstGeom prst="line">
              <a:avLst/>
            </a:prstGeom>
            <a:noFill/>
            <a:ln w="0">
              <a:solidFill>
                <a:srgbClr val="00F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00" name="Oval 363"/>
            <p:cNvSpPr>
              <a:spLocks noChangeArrowheads="1"/>
            </p:cNvSpPr>
            <p:nvPr/>
          </p:nvSpPr>
          <p:spPr bwMode="auto">
            <a:xfrm>
              <a:off x="36767945" y="25223650"/>
              <a:ext cx="36045" cy="52564"/>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5" name="Line 368"/>
            <p:cNvSpPr>
              <a:spLocks noChangeShapeType="1"/>
            </p:cNvSpPr>
            <p:nvPr/>
          </p:nvSpPr>
          <p:spPr bwMode="auto">
            <a:xfrm flipV="1">
              <a:off x="36782363" y="25244676"/>
              <a:ext cx="0" cy="31538"/>
            </a:xfrm>
            <a:prstGeom prst="line">
              <a:avLst/>
            </a:prstGeom>
            <a:noFill/>
            <a:ln w="0">
              <a:solidFill>
                <a:srgbClr val="00F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06" name="Oval 369"/>
            <p:cNvSpPr>
              <a:spLocks noChangeArrowheads="1"/>
            </p:cNvSpPr>
            <p:nvPr/>
          </p:nvSpPr>
          <p:spPr bwMode="auto">
            <a:xfrm>
              <a:off x="36767945" y="25255189"/>
              <a:ext cx="36045" cy="52564"/>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7" name="Oval 370"/>
            <p:cNvSpPr>
              <a:spLocks noChangeArrowheads="1"/>
            </p:cNvSpPr>
            <p:nvPr/>
          </p:nvSpPr>
          <p:spPr bwMode="auto">
            <a:xfrm>
              <a:off x="36767945" y="25223650"/>
              <a:ext cx="36045" cy="52564"/>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1" name="Line 374"/>
            <p:cNvSpPr>
              <a:spLocks noChangeShapeType="1"/>
            </p:cNvSpPr>
            <p:nvPr/>
          </p:nvSpPr>
          <p:spPr bwMode="auto">
            <a:xfrm flipV="1">
              <a:off x="36782363" y="25276214"/>
              <a:ext cx="0" cy="21026"/>
            </a:xfrm>
            <a:prstGeom prst="line">
              <a:avLst/>
            </a:prstGeom>
            <a:noFill/>
            <a:ln w="0">
              <a:solidFill>
                <a:srgbClr val="00F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17" name="Line 380"/>
            <p:cNvSpPr>
              <a:spLocks noChangeShapeType="1"/>
            </p:cNvSpPr>
            <p:nvPr/>
          </p:nvSpPr>
          <p:spPr bwMode="auto">
            <a:xfrm flipH="1" flipV="1">
              <a:off x="36775154" y="25349804"/>
              <a:ext cx="7209" cy="21026"/>
            </a:xfrm>
            <a:prstGeom prst="line">
              <a:avLst/>
            </a:prstGeom>
            <a:noFill/>
            <a:ln w="0">
              <a:solidFill>
                <a:srgbClr val="00F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18" name="Oval 381"/>
            <p:cNvSpPr>
              <a:spLocks noChangeArrowheads="1"/>
            </p:cNvSpPr>
            <p:nvPr/>
          </p:nvSpPr>
          <p:spPr bwMode="auto">
            <a:xfrm>
              <a:off x="36767945" y="25349804"/>
              <a:ext cx="36045" cy="52564"/>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7" name="Oval 340"/>
            <p:cNvSpPr>
              <a:spLocks noChangeArrowheads="1"/>
            </p:cNvSpPr>
            <p:nvPr/>
          </p:nvSpPr>
          <p:spPr bwMode="auto">
            <a:xfrm>
              <a:off x="36747801" y="25066701"/>
              <a:ext cx="100926" cy="99872"/>
            </a:xfrm>
            <a:prstGeom prst="ellipse">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1" name="Oval 364"/>
            <p:cNvSpPr>
              <a:spLocks noChangeArrowheads="1"/>
            </p:cNvSpPr>
            <p:nvPr/>
          </p:nvSpPr>
          <p:spPr bwMode="auto">
            <a:xfrm>
              <a:off x="36747801" y="25171829"/>
              <a:ext cx="100926" cy="99872"/>
            </a:xfrm>
            <a:prstGeom prst="ellipse">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2" name="Oval 375"/>
            <p:cNvSpPr>
              <a:spLocks noChangeArrowheads="1"/>
            </p:cNvSpPr>
            <p:nvPr/>
          </p:nvSpPr>
          <p:spPr bwMode="auto">
            <a:xfrm>
              <a:off x="36747801" y="25245418"/>
              <a:ext cx="100926" cy="99872"/>
            </a:xfrm>
            <a:prstGeom prst="ellipse">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9" name="Oval 382"/>
            <p:cNvSpPr>
              <a:spLocks noChangeArrowheads="1"/>
            </p:cNvSpPr>
            <p:nvPr/>
          </p:nvSpPr>
          <p:spPr bwMode="auto">
            <a:xfrm>
              <a:off x="36740592" y="25297982"/>
              <a:ext cx="100926" cy="99872"/>
            </a:xfrm>
            <a:prstGeom prst="ellipse">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3" name="Line 386"/>
            <p:cNvSpPr>
              <a:spLocks noChangeShapeType="1"/>
            </p:cNvSpPr>
            <p:nvPr/>
          </p:nvSpPr>
          <p:spPr bwMode="auto">
            <a:xfrm flipV="1">
              <a:off x="36782363" y="25370830"/>
              <a:ext cx="0" cy="31538"/>
            </a:xfrm>
            <a:prstGeom prst="line">
              <a:avLst/>
            </a:prstGeom>
            <a:noFill/>
            <a:ln w="0">
              <a:solidFill>
                <a:srgbClr val="00F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25" name="Oval 388"/>
            <p:cNvSpPr>
              <a:spLocks noChangeArrowheads="1"/>
            </p:cNvSpPr>
            <p:nvPr/>
          </p:nvSpPr>
          <p:spPr bwMode="auto">
            <a:xfrm>
              <a:off x="36749736" y="25326076"/>
              <a:ext cx="100584" cy="100584"/>
            </a:xfrm>
            <a:prstGeom prst="ellipse">
              <a:avLst/>
            </a:prstGeom>
            <a:solidFill>
              <a:srgbClr val="7030A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229" name="Line 392"/>
            <p:cNvSpPr>
              <a:spLocks noChangeShapeType="1"/>
            </p:cNvSpPr>
            <p:nvPr/>
          </p:nvSpPr>
          <p:spPr bwMode="auto">
            <a:xfrm flipV="1">
              <a:off x="36789572" y="25454932"/>
              <a:ext cx="0" cy="10513"/>
            </a:xfrm>
            <a:prstGeom prst="line">
              <a:avLst/>
            </a:prstGeom>
            <a:noFill/>
            <a:ln w="0">
              <a:solidFill>
                <a:srgbClr val="00F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30" name="Oval 393"/>
            <p:cNvSpPr>
              <a:spLocks noChangeArrowheads="1"/>
            </p:cNvSpPr>
            <p:nvPr/>
          </p:nvSpPr>
          <p:spPr bwMode="auto">
            <a:xfrm>
              <a:off x="36775154" y="25444419"/>
              <a:ext cx="36045" cy="52564"/>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1" name="Oval 394"/>
            <p:cNvSpPr>
              <a:spLocks noChangeArrowheads="1"/>
            </p:cNvSpPr>
            <p:nvPr/>
          </p:nvSpPr>
          <p:spPr bwMode="auto">
            <a:xfrm>
              <a:off x="36775154" y="25433907"/>
              <a:ext cx="36045" cy="52564"/>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5" name="Line 398"/>
            <p:cNvSpPr>
              <a:spLocks noChangeShapeType="1"/>
            </p:cNvSpPr>
            <p:nvPr/>
          </p:nvSpPr>
          <p:spPr bwMode="auto">
            <a:xfrm flipH="1" flipV="1">
              <a:off x="36789572" y="25465445"/>
              <a:ext cx="410913" cy="21026"/>
            </a:xfrm>
            <a:prstGeom prst="line">
              <a:avLst/>
            </a:prstGeom>
            <a:noFill/>
            <a:ln w="12700">
              <a:solidFill>
                <a:srgbClr val="703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36" name="Oval 399"/>
            <p:cNvSpPr>
              <a:spLocks noChangeArrowheads="1"/>
            </p:cNvSpPr>
            <p:nvPr/>
          </p:nvSpPr>
          <p:spPr bwMode="auto">
            <a:xfrm>
              <a:off x="37186067" y="25465445"/>
              <a:ext cx="36045" cy="52564"/>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7" name="Oval 220"/>
            <p:cNvSpPr>
              <a:spLocks noChangeArrowheads="1"/>
            </p:cNvSpPr>
            <p:nvPr/>
          </p:nvSpPr>
          <p:spPr bwMode="auto">
            <a:xfrm>
              <a:off x="37499472" y="24567124"/>
              <a:ext cx="100926" cy="99872"/>
            </a:xfrm>
            <a:prstGeom prst="ellipse">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3" name="Oval 226"/>
            <p:cNvSpPr>
              <a:spLocks noChangeArrowheads="1"/>
            </p:cNvSpPr>
            <p:nvPr/>
          </p:nvSpPr>
          <p:spPr bwMode="auto">
            <a:xfrm>
              <a:off x="37376919" y="24588150"/>
              <a:ext cx="100926" cy="99872"/>
            </a:xfrm>
            <a:prstGeom prst="ellipse">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9" name="Oval 232"/>
            <p:cNvSpPr>
              <a:spLocks noChangeArrowheads="1"/>
            </p:cNvSpPr>
            <p:nvPr/>
          </p:nvSpPr>
          <p:spPr bwMode="auto">
            <a:xfrm>
              <a:off x="37045305" y="24619688"/>
              <a:ext cx="100926" cy="99872"/>
            </a:xfrm>
            <a:prstGeom prst="ellipse">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5" name="Oval 238"/>
            <p:cNvSpPr>
              <a:spLocks noChangeArrowheads="1"/>
            </p:cNvSpPr>
            <p:nvPr/>
          </p:nvSpPr>
          <p:spPr bwMode="auto">
            <a:xfrm>
              <a:off x="37232739" y="24640714"/>
              <a:ext cx="100926" cy="99872"/>
            </a:xfrm>
            <a:prstGeom prst="ellipse">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1" name="Oval 244"/>
            <p:cNvSpPr>
              <a:spLocks noChangeArrowheads="1"/>
            </p:cNvSpPr>
            <p:nvPr/>
          </p:nvSpPr>
          <p:spPr bwMode="auto">
            <a:xfrm>
              <a:off x="37239948" y="24661739"/>
              <a:ext cx="100926" cy="99872"/>
            </a:xfrm>
            <a:prstGeom prst="ellipse">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7" name="Oval 250"/>
            <p:cNvSpPr>
              <a:spLocks noChangeArrowheads="1"/>
            </p:cNvSpPr>
            <p:nvPr/>
          </p:nvSpPr>
          <p:spPr bwMode="auto">
            <a:xfrm>
              <a:off x="37110186" y="24693278"/>
              <a:ext cx="100926" cy="99872"/>
            </a:xfrm>
            <a:prstGeom prst="ellipse">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3" name="Oval 256"/>
            <p:cNvSpPr>
              <a:spLocks noChangeArrowheads="1"/>
            </p:cNvSpPr>
            <p:nvPr/>
          </p:nvSpPr>
          <p:spPr bwMode="auto">
            <a:xfrm>
              <a:off x="36929961" y="24714303"/>
              <a:ext cx="100926" cy="99872"/>
            </a:xfrm>
            <a:prstGeom prst="ellipse">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9" name="Oval 262"/>
            <p:cNvSpPr>
              <a:spLocks noChangeArrowheads="1"/>
            </p:cNvSpPr>
            <p:nvPr/>
          </p:nvSpPr>
          <p:spPr bwMode="auto">
            <a:xfrm>
              <a:off x="36886707" y="24745842"/>
              <a:ext cx="100926" cy="99872"/>
            </a:xfrm>
            <a:prstGeom prst="ellipse">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5" name="Oval 268"/>
            <p:cNvSpPr>
              <a:spLocks noChangeArrowheads="1"/>
            </p:cNvSpPr>
            <p:nvPr/>
          </p:nvSpPr>
          <p:spPr bwMode="auto">
            <a:xfrm>
              <a:off x="36785781" y="24766867"/>
              <a:ext cx="100926" cy="99872"/>
            </a:xfrm>
            <a:prstGeom prst="ellipse">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1" name="Oval 274"/>
            <p:cNvSpPr>
              <a:spLocks noChangeArrowheads="1"/>
            </p:cNvSpPr>
            <p:nvPr/>
          </p:nvSpPr>
          <p:spPr bwMode="auto">
            <a:xfrm>
              <a:off x="36958797" y="24798406"/>
              <a:ext cx="100926" cy="99872"/>
            </a:xfrm>
            <a:prstGeom prst="ellipse">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7" name="Oval 280"/>
            <p:cNvSpPr>
              <a:spLocks noChangeArrowheads="1"/>
            </p:cNvSpPr>
            <p:nvPr/>
          </p:nvSpPr>
          <p:spPr bwMode="auto">
            <a:xfrm>
              <a:off x="38018520" y="24819431"/>
              <a:ext cx="100926" cy="99872"/>
            </a:xfrm>
            <a:prstGeom prst="ellipse">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3" name="Oval 286"/>
            <p:cNvSpPr>
              <a:spLocks noChangeArrowheads="1"/>
            </p:cNvSpPr>
            <p:nvPr/>
          </p:nvSpPr>
          <p:spPr bwMode="auto">
            <a:xfrm>
              <a:off x="38314089" y="24840457"/>
              <a:ext cx="100926" cy="99872"/>
            </a:xfrm>
            <a:prstGeom prst="ellipse">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9" name="Oval 292"/>
            <p:cNvSpPr>
              <a:spLocks noChangeArrowheads="1"/>
            </p:cNvSpPr>
            <p:nvPr/>
          </p:nvSpPr>
          <p:spPr bwMode="auto">
            <a:xfrm>
              <a:off x="37737369" y="24871995"/>
              <a:ext cx="100926" cy="99872"/>
            </a:xfrm>
            <a:prstGeom prst="ellipse">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5" name="Oval 298"/>
            <p:cNvSpPr>
              <a:spLocks noChangeArrowheads="1"/>
            </p:cNvSpPr>
            <p:nvPr/>
          </p:nvSpPr>
          <p:spPr bwMode="auto">
            <a:xfrm>
              <a:off x="37268784" y="24893021"/>
              <a:ext cx="100926" cy="99872"/>
            </a:xfrm>
            <a:prstGeom prst="ellipse">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1" name="Oval 304"/>
            <p:cNvSpPr>
              <a:spLocks noChangeArrowheads="1"/>
            </p:cNvSpPr>
            <p:nvPr/>
          </p:nvSpPr>
          <p:spPr bwMode="auto">
            <a:xfrm>
              <a:off x="36836244" y="24924559"/>
              <a:ext cx="100926" cy="99872"/>
            </a:xfrm>
            <a:prstGeom prst="ellipse">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7" name="Oval 310"/>
            <p:cNvSpPr>
              <a:spLocks noChangeArrowheads="1"/>
            </p:cNvSpPr>
            <p:nvPr/>
          </p:nvSpPr>
          <p:spPr bwMode="auto">
            <a:xfrm>
              <a:off x="37903176" y="24945585"/>
              <a:ext cx="100926" cy="99872"/>
            </a:xfrm>
            <a:prstGeom prst="ellipse">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3" name="Oval 316"/>
            <p:cNvSpPr>
              <a:spLocks noChangeArrowheads="1"/>
            </p:cNvSpPr>
            <p:nvPr/>
          </p:nvSpPr>
          <p:spPr bwMode="auto">
            <a:xfrm>
              <a:off x="37910385" y="24966611"/>
              <a:ext cx="100926" cy="99872"/>
            </a:xfrm>
            <a:prstGeom prst="ellipse">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9" name="Oval 322"/>
            <p:cNvSpPr>
              <a:spLocks noChangeArrowheads="1"/>
            </p:cNvSpPr>
            <p:nvPr/>
          </p:nvSpPr>
          <p:spPr bwMode="auto">
            <a:xfrm>
              <a:off x="36908334" y="24998149"/>
              <a:ext cx="100926" cy="99872"/>
            </a:xfrm>
            <a:prstGeom prst="ellipse">
              <a:avLst/>
            </a:prstGeom>
            <a:solidFill>
              <a:srgbClr val="7030A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165" name="Oval 328"/>
            <p:cNvSpPr>
              <a:spLocks noChangeArrowheads="1"/>
            </p:cNvSpPr>
            <p:nvPr/>
          </p:nvSpPr>
          <p:spPr bwMode="auto">
            <a:xfrm>
              <a:off x="36749736" y="25019175"/>
              <a:ext cx="100926" cy="99872"/>
            </a:xfrm>
            <a:prstGeom prst="ellipse">
              <a:avLst/>
            </a:prstGeom>
            <a:solidFill>
              <a:srgbClr val="7030A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183" name="Oval 346"/>
            <p:cNvSpPr>
              <a:spLocks noChangeArrowheads="1"/>
            </p:cNvSpPr>
            <p:nvPr/>
          </p:nvSpPr>
          <p:spPr bwMode="auto">
            <a:xfrm>
              <a:off x="37146231" y="25103277"/>
              <a:ext cx="100926" cy="99872"/>
            </a:xfrm>
            <a:prstGeom prst="ellipse">
              <a:avLst/>
            </a:prstGeom>
            <a:solidFill>
              <a:srgbClr val="7030A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189" name="Oval 352"/>
            <p:cNvSpPr>
              <a:spLocks noChangeArrowheads="1"/>
            </p:cNvSpPr>
            <p:nvPr/>
          </p:nvSpPr>
          <p:spPr bwMode="auto">
            <a:xfrm>
              <a:off x="36749736" y="25124303"/>
              <a:ext cx="100926" cy="99872"/>
            </a:xfrm>
            <a:prstGeom prst="ellipse">
              <a:avLst/>
            </a:prstGeom>
            <a:solidFill>
              <a:srgbClr val="7030A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195" name="Oval 358"/>
            <p:cNvSpPr>
              <a:spLocks noChangeArrowheads="1"/>
            </p:cNvSpPr>
            <p:nvPr/>
          </p:nvSpPr>
          <p:spPr bwMode="auto">
            <a:xfrm>
              <a:off x="37023678" y="25145328"/>
              <a:ext cx="100926" cy="99872"/>
            </a:xfrm>
            <a:prstGeom prst="ellipse">
              <a:avLst/>
            </a:prstGeom>
            <a:solidFill>
              <a:srgbClr val="7030A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213" name="Oval 376"/>
            <p:cNvSpPr>
              <a:spLocks noChangeArrowheads="1"/>
            </p:cNvSpPr>
            <p:nvPr/>
          </p:nvSpPr>
          <p:spPr bwMode="auto">
            <a:xfrm>
              <a:off x="36749736" y="25229431"/>
              <a:ext cx="100926" cy="99872"/>
            </a:xfrm>
            <a:prstGeom prst="ellipse">
              <a:avLst/>
            </a:prstGeom>
            <a:solidFill>
              <a:srgbClr val="7030A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224" name="Oval 387"/>
            <p:cNvSpPr>
              <a:spLocks noChangeArrowheads="1"/>
            </p:cNvSpPr>
            <p:nvPr/>
          </p:nvSpPr>
          <p:spPr bwMode="auto">
            <a:xfrm>
              <a:off x="36749736" y="25355585"/>
              <a:ext cx="100926" cy="99872"/>
            </a:xfrm>
            <a:prstGeom prst="ellipse">
              <a:avLst/>
            </a:prstGeom>
            <a:solidFill>
              <a:srgbClr val="7030A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237" name="Oval 400"/>
            <p:cNvSpPr>
              <a:spLocks noChangeArrowheads="1"/>
            </p:cNvSpPr>
            <p:nvPr/>
          </p:nvSpPr>
          <p:spPr bwMode="auto">
            <a:xfrm>
              <a:off x="36756945" y="25418661"/>
              <a:ext cx="100926" cy="99872"/>
            </a:xfrm>
            <a:prstGeom prst="ellipse">
              <a:avLst/>
            </a:prstGeom>
            <a:solidFill>
              <a:srgbClr val="7030A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241" name="Line 404"/>
            <p:cNvSpPr>
              <a:spLocks noChangeShapeType="1"/>
            </p:cNvSpPr>
            <p:nvPr/>
          </p:nvSpPr>
          <p:spPr bwMode="auto">
            <a:xfrm flipH="1" flipV="1">
              <a:off x="37200485" y="25486471"/>
              <a:ext cx="483003" cy="10513"/>
            </a:xfrm>
            <a:prstGeom prst="line">
              <a:avLst/>
            </a:prstGeom>
            <a:noFill/>
            <a:ln w="12700">
              <a:solidFill>
                <a:srgbClr val="703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42" name="Oval 405"/>
            <p:cNvSpPr>
              <a:spLocks noChangeArrowheads="1"/>
            </p:cNvSpPr>
            <p:nvPr/>
          </p:nvSpPr>
          <p:spPr bwMode="auto">
            <a:xfrm>
              <a:off x="37669070" y="25475958"/>
              <a:ext cx="36045" cy="52564"/>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5" name="Oval 412"/>
            <p:cNvSpPr>
              <a:spLocks noChangeArrowheads="1"/>
            </p:cNvSpPr>
            <p:nvPr/>
          </p:nvSpPr>
          <p:spPr bwMode="auto">
            <a:xfrm>
              <a:off x="36767931" y="25507530"/>
              <a:ext cx="36045" cy="52564"/>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0" name="Line 417"/>
            <p:cNvSpPr>
              <a:spLocks noChangeShapeType="1"/>
            </p:cNvSpPr>
            <p:nvPr/>
          </p:nvSpPr>
          <p:spPr bwMode="auto">
            <a:xfrm flipV="1">
              <a:off x="36782349" y="25528555"/>
              <a:ext cx="0" cy="21026"/>
            </a:xfrm>
            <a:prstGeom prst="line">
              <a:avLst/>
            </a:prstGeom>
            <a:noFill/>
            <a:ln w="0">
              <a:solidFill>
                <a:srgbClr val="00F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51" name="Oval 418"/>
            <p:cNvSpPr>
              <a:spLocks noChangeArrowheads="1"/>
            </p:cNvSpPr>
            <p:nvPr/>
          </p:nvSpPr>
          <p:spPr bwMode="auto">
            <a:xfrm>
              <a:off x="36767931" y="25528555"/>
              <a:ext cx="36045" cy="52564"/>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2" name="Oval 419"/>
            <p:cNvSpPr>
              <a:spLocks noChangeArrowheads="1"/>
            </p:cNvSpPr>
            <p:nvPr/>
          </p:nvSpPr>
          <p:spPr bwMode="auto">
            <a:xfrm>
              <a:off x="36767931" y="25507530"/>
              <a:ext cx="36045" cy="52564"/>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6" name="Line 423"/>
            <p:cNvSpPr>
              <a:spLocks noChangeShapeType="1"/>
            </p:cNvSpPr>
            <p:nvPr/>
          </p:nvSpPr>
          <p:spPr bwMode="auto">
            <a:xfrm flipV="1">
              <a:off x="36782349" y="25549581"/>
              <a:ext cx="0" cy="31539"/>
            </a:xfrm>
            <a:prstGeom prst="line">
              <a:avLst/>
            </a:prstGeom>
            <a:noFill/>
            <a:ln w="0">
              <a:solidFill>
                <a:srgbClr val="00F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57" name="Oval 424"/>
            <p:cNvSpPr>
              <a:spLocks noChangeArrowheads="1"/>
            </p:cNvSpPr>
            <p:nvPr/>
          </p:nvSpPr>
          <p:spPr bwMode="auto">
            <a:xfrm>
              <a:off x="36767931" y="25560094"/>
              <a:ext cx="36045" cy="52564"/>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2" name="Line 429"/>
            <p:cNvSpPr>
              <a:spLocks noChangeShapeType="1"/>
            </p:cNvSpPr>
            <p:nvPr/>
          </p:nvSpPr>
          <p:spPr bwMode="auto">
            <a:xfrm flipH="1" flipV="1">
              <a:off x="36782349" y="25581120"/>
              <a:ext cx="7209" cy="21026"/>
            </a:xfrm>
            <a:prstGeom prst="line">
              <a:avLst/>
            </a:prstGeom>
            <a:noFill/>
            <a:ln w="0">
              <a:solidFill>
                <a:srgbClr val="00F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3" name="Oval 430"/>
            <p:cNvSpPr>
              <a:spLocks noChangeArrowheads="1"/>
            </p:cNvSpPr>
            <p:nvPr/>
          </p:nvSpPr>
          <p:spPr bwMode="auto">
            <a:xfrm>
              <a:off x="36775140" y="25581120"/>
              <a:ext cx="36045" cy="52564"/>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4" name="Oval 431"/>
            <p:cNvSpPr>
              <a:spLocks noChangeArrowheads="1"/>
            </p:cNvSpPr>
            <p:nvPr/>
          </p:nvSpPr>
          <p:spPr bwMode="auto">
            <a:xfrm>
              <a:off x="36767931" y="25560094"/>
              <a:ext cx="36045" cy="52564"/>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5" name="Line 435"/>
            <p:cNvSpPr>
              <a:spLocks noChangeShapeType="1"/>
            </p:cNvSpPr>
            <p:nvPr/>
          </p:nvSpPr>
          <p:spPr bwMode="auto">
            <a:xfrm flipV="1">
              <a:off x="36789558" y="25602145"/>
              <a:ext cx="0" cy="31539"/>
            </a:xfrm>
            <a:prstGeom prst="line">
              <a:avLst/>
            </a:prstGeom>
            <a:noFill/>
            <a:ln w="0">
              <a:solidFill>
                <a:srgbClr val="00F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96" name="Oval 436"/>
            <p:cNvSpPr>
              <a:spLocks noChangeArrowheads="1"/>
            </p:cNvSpPr>
            <p:nvPr/>
          </p:nvSpPr>
          <p:spPr bwMode="auto">
            <a:xfrm>
              <a:off x="36775140" y="25612658"/>
              <a:ext cx="36045" cy="52564"/>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1" name="Line 441"/>
            <p:cNvSpPr>
              <a:spLocks noChangeShapeType="1"/>
            </p:cNvSpPr>
            <p:nvPr/>
          </p:nvSpPr>
          <p:spPr bwMode="auto">
            <a:xfrm flipH="1" flipV="1">
              <a:off x="36789558" y="25633684"/>
              <a:ext cx="7209" cy="21026"/>
            </a:xfrm>
            <a:prstGeom prst="line">
              <a:avLst/>
            </a:prstGeom>
            <a:noFill/>
            <a:ln w="0">
              <a:solidFill>
                <a:srgbClr val="00F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02" name="Oval 442"/>
            <p:cNvSpPr>
              <a:spLocks noChangeArrowheads="1"/>
            </p:cNvSpPr>
            <p:nvPr/>
          </p:nvSpPr>
          <p:spPr bwMode="auto">
            <a:xfrm>
              <a:off x="36782349" y="25633684"/>
              <a:ext cx="36045" cy="52564"/>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8" name="Oval 448"/>
            <p:cNvSpPr>
              <a:spLocks noChangeArrowheads="1"/>
            </p:cNvSpPr>
            <p:nvPr/>
          </p:nvSpPr>
          <p:spPr bwMode="auto">
            <a:xfrm>
              <a:off x="37056288" y="25654710"/>
              <a:ext cx="36045" cy="52564"/>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4" name="Oval 454"/>
            <p:cNvSpPr>
              <a:spLocks noChangeArrowheads="1"/>
            </p:cNvSpPr>
            <p:nvPr/>
          </p:nvSpPr>
          <p:spPr bwMode="auto">
            <a:xfrm>
              <a:off x="37445571" y="25686249"/>
              <a:ext cx="36045" cy="52564"/>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0" name="Oval 460"/>
            <p:cNvSpPr>
              <a:spLocks noChangeArrowheads="1"/>
            </p:cNvSpPr>
            <p:nvPr/>
          </p:nvSpPr>
          <p:spPr bwMode="auto">
            <a:xfrm>
              <a:off x="37611376" y="25707274"/>
              <a:ext cx="36045" cy="52564"/>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9" name="Oval 466"/>
            <p:cNvSpPr>
              <a:spLocks noChangeArrowheads="1"/>
            </p:cNvSpPr>
            <p:nvPr/>
          </p:nvSpPr>
          <p:spPr bwMode="auto">
            <a:xfrm>
              <a:off x="37496033" y="25738813"/>
              <a:ext cx="36045" cy="52564"/>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1" name="Oval 472"/>
            <p:cNvSpPr>
              <a:spLocks noChangeArrowheads="1"/>
            </p:cNvSpPr>
            <p:nvPr/>
          </p:nvSpPr>
          <p:spPr bwMode="auto">
            <a:xfrm>
              <a:off x="37669047" y="25759839"/>
              <a:ext cx="36045" cy="52564"/>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6" name="Line 477"/>
            <p:cNvSpPr>
              <a:spLocks noChangeShapeType="1"/>
            </p:cNvSpPr>
            <p:nvPr/>
          </p:nvSpPr>
          <p:spPr bwMode="auto">
            <a:xfrm flipV="1">
              <a:off x="37661838" y="25780864"/>
              <a:ext cx="21627" cy="21026"/>
            </a:xfrm>
            <a:prstGeom prst="line">
              <a:avLst/>
            </a:prstGeom>
            <a:noFill/>
            <a:ln w="0">
              <a:solidFill>
                <a:srgbClr val="00F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47" name="Oval 478"/>
            <p:cNvSpPr>
              <a:spLocks noChangeArrowheads="1"/>
            </p:cNvSpPr>
            <p:nvPr/>
          </p:nvSpPr>
          <p:spPr bwMode="auto">
            <a:xfrm>
              <a:off x="37647421" y="25780864"/>
              <a:ext cx="36045" cy="52564"/>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6" name="Oval 484"/>
            <p:cNvSpPr>
              <a:spLocks noChangeArrowheads="1"/>
            </p:cNvSpPr>
            <p:nvPr/>
          </p:nvSpPr>
          <p:spPr bwMode="auto">
            <a:xfrm>
              <a:off x="37063497" y="25812403"/>
              <a:ext cx="36045" cy="52564"/>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4" name="Oval 490"/>
            <p:cNvSpPr>
              <a:spLocks noChangeArrowheads="1"/>
            </p:cNvSpPr>
            <p:nvPr/>
          </p:nvSpPr>
          <p:spPr bwMode="auto">
            <a:xfrm>
              <a:off x="36767931" y="25833429"/>
              <a:ext cx="36045" cy="52564"/>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 name="Line 495"/>
            <p:cNvSpPr>
              <a:spLocks noChangeShapeType="1"/>
            </p:cNvSpPr>
            <p:nvPr/>
          </p:nvSpPr>
          <p:spPr bwMode="auto">
            <a:xfrm flipV="1">
              <a:off x="36775140" y="25854455"/>
              <a:ext cx="7209" cy="31539"/>
            </a:xfrm>
            <a:prstGeom prst="line">
              <a:avLst/>
            </a:prstGeom>
            <a:noFill/>
            <a:ln w="0">
              <a:solidFill>
                <a:srgbClr val="00F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0" name="Oval 496"/>
            <p:cNvSpPr>
              <a:spLocks noChangeArrowheads="1"/>
            </p:cNvSpPr>
            <p:nvPr/>
          </p:nvSpPr>
          <p:spPr bwMode="auto">
            <a:xfrm>
              <a:off x="36760722" y="25864968"/>
              <a:ext cx="36045" cy="52564"/>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5" name="Line 501"/>
            <p:cNvSpPr>
              <a:spLocks noChangeShapeType="1"/>
            </p:cNvSpPr>
            <p:nvPr/>
          </p:nvSpPr>
          <p:spPr bwMode="auto">
            <a:xfrm flipV="1">
              <a:off x="36775140" y="25885993"/>
              <a:ext cx="0" cy="21026"/>
            </a:xfrm>
            <a:prstGeom prst="line">
              <a:avLst/>
            </a:prstGeom>
            <a:noFill/>
            <a:ln w="0">
              <a:solidFill>
                <a:srgbClr val="00F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6" name="Oval 502"/>
            <p:cNvSpPr>
              <a:spLocks noChangeArrowheads="1"/>
            </p:cNvSpPr>
            <p:nvPr/>
          </p:nvSpPr>
          <p:spPr bwMode="auto">
            <a:xfrm>
              <a:off x="36760722" y="25885993"/>
              <a:ext cx="36045" cy="52564"/>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5" name="Line 507"/>
            <p:cNvSpPr>
              <a:spLocks noChangeShapeType="1"/>
            </p:cNvSpPr>
            <p:nvPr/>
          </p:nvSpPr>
          <p:spPr bwMode="auto">
            <a:xfrm flipH="1" flipV="1">
              <a:off x="36775140" y="25907019"/>
              <a:ext cx="7209" cy="31539"/>
            </a:xfrm>
            <a:prstGeom prst="line">
              <a:avLst/>
            </a:prstGeom>
            <a:noFill/>
            <a:ln w="0">
              <a:solidFill>
                <a:srgbClr val="00F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86" name="Oval 508"/>
            <p:cNvSpPr>
              <a:spLocks noChangeArrowheads="1"/>
            </p:cNvSpPr>
            <p:nvPr/>
          </p:nvSpPr>
          <p:spPr bwMode="auto">
            <a:xfrm>
              <a:off x="36767931" y="25917532"/>
              <a:ext cx="36045" cy="52564"/>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8" name="Oval 509"/>
            <p:cNvSpPr>
              <a:spLocks noChangeArrowheads="1"/>
            </p:cNvSpPr>
            <p:nvPr/>
          </p:nvSpPr>
          <p:spPr bwMode="auto">
            <a:xfrm>
              <a:off x="36760722" y="25885993"/>
              <a:ext cx="36045" cy="52564"/>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2" name="Line 513"/>
            <p:cNvSpPr>
              <a:spLocks noChangeShapeType="1"/>
            </p:cNvSpPr>
            <p:nvPr/>
          </p:nvSpPr>
          <p:spPr bwMode="auto">
            <a:xfrm flipV="1">
              <a:off x="36782349" y="25938558"/>
              <a:ext cx="0" cy="21026"/>
            </a:xfrm>
            <a:prstGeom prst="line">
              <a:avLst/>
            </a:prstGeom>
            <a:noFill/>
            <a:ln w="0">
              <a:solidFill>
                <a:srgbClr val="00F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93" name="Oval 514"/>
            <p:cNvSpPr>
              <a:spLocks noChangeArrowheads="1"/>
            </p:cNvSpPr>
            <p:nvPr/>
          </p:nvSpPr>
          <p:spPr bwMode="auto">
            <a:xfrm>
              <a:off x="36767931" y="25938558"/>
              <a:ext cx="36045" cy="52564"/>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5" name="Line 519"/>
            <p:cNvSpPr>
              <a:spLocks noChangeShapeType="1"/>
            </p:cNvSpPr>
            <p:nvPr/>
          </p:nvSpPr>
          <p:spPr bwMode="auto">
            <a:xfrm flipV="1">
              <a:off x="36782349" y="25959583"/>
              <a:ext cx="0" cy="21026"/>
            </a:xfrm>
            <a:prstGeom prst="line">
              <a:avLst/>
            </a:prstGeom>
            <a:noFill/>
            <a:ln w="0">
              <a:solidFill>
                <a:srgbClr val="00F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10" name="Oval 520"/>
            <p:cNvSpPr>
              <a:spLocks noChangeArrowheads="1"/>
            </p:cNvSpPr>
            <p:nvPr/>
          </p:nvSpPr>
          <p:spPr bwMode="auto">
            <a:xfrm>
              <a:off x="36767931" y="25959583"/>
              <a:ext cx="36045" cy="52564"/>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1" name="Oval 521"/>
            <p:cNvSpPr>
              <a:spLocks noChangeArrowheads="1"/>
            </p:cNvSpPr>
            <p:nvPr/>
          </p:nvSpPr>
          <p:spPr bwMode="auto">
            <a:xfrm>
              <a:off x="36767931" y="25938558"/>
              <a:ext cx="36045" cy="52564"/>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1" name="Line 525"/>
            <p:cNvSpPr>
              <a:spLocks noChangeShapeType="1"/>
            </p:cNvSpPr>
            <p:nvPr/>
          </p:nvSpPr>
          <p:spPr bwMode="auto">
            <a:xfrm flipV="1">
              <a:off x="36782349" y="25980609"/>
              <a:ext cx="0" cy="31539"/>
            </a:xfrm>
            <a:prstGeom prst="line">
              <a:avLst/>
            </a:prstGeom>
            <a:noFill/>
            <a:ln w="0">
              <a:solidFill>
                <a:srgbClr val="00F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33" name="Oval 526"/>
            <p:cNvSpPr>
              <a:spLocks noChangeArrowheads="1"/>
            </p:cNvSpPr>
            <p:nvPr/>
          </p:nvSpPr>
          <p:spPr bwMode="auto">
            <a:xfrm>
              <a:off x="36767931" y="25991122"/>
              <a:ext cx="36045" cy="52564"/>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4" name="Oval 527"/>
            <p:cNvSpPr>
              <a:spLocks noChangeArrowheads="1"/>
            </p:cNvSpPr>
            <p:nvPr/>
          </p:nvSpPr>
          <p:spPr bwMode="auto">
            <a:xfrm>
              <a:off x="36767931" y="25959583"/>
              <a:ext cx="36045" cy="52564"/>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9" name="Line 531"/>
            <p:cNvSpPr>
              <a:spLocks noChangeShapeType="1"/>
            </p:cNvSpPr>
            <p:nvPr/>
          </p:nvSpPr>
          <p:spPr bwMode="auto">
            <a:xfrm flipV="1">
              <a:off x="36782349" y="26012148"/>
              <a:ext cx="0" cy="21026"/>
            </a:xfrm>
            <a:prstGeom prst="line">
              <a:avLst/>
            </a:prstGeom>
            <a:noFill/>
            <a:ln w="0">
              <a:solidFill>
                <a:srgbClr val="00F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44" name="Line 411"/>
            <p:cNvSpPr>
              <a:spLocks noChangeShapeType="1"/>
            </p:cNvSpPr>
            <p:nvPr/>
          </p:nvSpPr>
          <p:spPr bwMode="auto">
            <a:xfrm flipV="1">
              <a:off x="36782349" y="25497017"/>
              <a:ext cx="901116" cy="31539"/>
            </a:xfrm>
            <a:prstGeom prst="line">
              <a:avLst/>
            </a:prstGeom>
            <a:noFill/>
            <a:ln w="12700">
              <a:solidFill>
                <a:srgbClr val="703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07" name="Line 447"/>
            <p:cNvSpPr>
              <a:spLocks noChangeShapeType="1"/>
            </p:cNvSpPr>
            <p:nvPr/>
          </p:nvSpPr>
          <p:spPr bwMode="auto">
            <a:xfrm flipH="1" flipV="1">
              <a:off x="36796767" y="25654710"/>
              <a:ext cx="273939" cy="21026"/>
            </a:xfrm>
            <a:prstGeom prst="line">
              <a:avLst/>
            </a:prstGeom>
            <a:noFill/>
            <a:ln w="12700">
              <a:solidFill>
                <a:srgbClr val="703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13" name="Line 453"/>
            <p:cNvSpPr>
              <a:spLocks noChangeShapeType="1"/>
            </p:cNvSpPr>
            <p:nvPr/>
          </p:nvSpPr>
          <p:spPr bwMode="auto">
            <a:xfrm flipH="1" flipV="1">
              <a:off x="37070706" y="25675736"/>
              <a:ext cx="389282" cy="31539"/>
            </a:xfrm>
            <a:prstGeom prst="line">
              <a:avLst/>
            </a:prstGeom>
            <a:noFill/>
            <a:ln w="12700">
              <a:solidFill>
                <a:srgbClr val="703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19" name="Line 459"/>
            <p:cNvSpPr>
              <a:spLocks noChangeShapeType="1"/>
            </p:cNvSpPr>
            <p:nvPr/>
          </p:nvSpPr>
          <p:spPr bwMode="auto">
            <a:xfrm flipH="1" flipV="1">
              <a:off x="37459988" y="25707274"/>
              <a:ext cx="165805" cy="21026"/>
            </a:xfrm>
            <a:prstGeom prst="line">
              <a:avLst/>
            </a:prstGeom>
            <a:noFill/>
            <a:ln w="12700">
              <a:solidFill>
                <a:srgbClr val="703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28" name="Line 465"/>
            <p:cNvSpPr>
              <a:spLocks noChangeShapeType="1"/>
            </p:cNvSpPr>
            <p:nvPr/>
          </p:nvSpPr>
          <p:spPr bwMode="auto">
            <a:xfrm flipV="1">
              <a:off x="37510451" y="25728300"/>
              <a:ext cx="115343" cy="31539"/>
            </a:xfrm>
            <a:prstGeom prst="line">
              <a:avLst/>
            </a:prstGeom>
            <a:noFill/>
            <a:ln w="12700">
              <a:solidFill>
                <a:srgbClr val="703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40" name="Line 471"/>
            <p:cNvSpPr>
              <a:spLocks noChangeShapeType="1"/>
            </p:cNvSpPr>
            <p:nvPr/>
          </p:nvSpPr>
          <p:spPr bwMode="auto">
            <a:xfrm flipH="1" flipV="1">
              <a:off x="37510451" y="25759839"/>
              <a:ext cx="173014" cy="21026"/>
            </a:xfrm>
            <a:prstGeom prst="line">
              <a:avLst/>
            </a:prstGeom>
            <a:noFill/>
            <a:ln w="12700">
              <a:solidFill>
                <a:srgbClr val="703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54" name="Line 483"/>
            <p:cNvSpPr>
              <a:spLocks noChangeShapeType="1"/>
            </p:cNvSpPr>
            <p:nvPr/>
          </p:nvSpPr>
          <p:spPr bwMode="auto">
            <a:xfrm flipV="1">
              <a:off x="37077915" y="25801890"/>
              <a:ext cx="583923" cy="31539"/>
            </a:xfrm>
            <a:prstGeom prst="line">
              <a:avLst/>
            </a:prstGeom>
            <a:noFill/>
            <a:ln w="12700">
              <a:solidFill>
                <a:srgbClr val="703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3" name="Line 489"/>
            <p:cNvSpPr>
              <a:spLocks noChangeShapeType="1"/>
            </p:cNvSpPr>
            <p:nvPr/>
          </p:nvSpPr>
          <p:spPr bwMode="auto">
            <a:xfrm flipV="1">
              <a:off x="36782349" y="25833429"/>
              <a:ext cx="295566" cy="21026"/>
            </a:xfrm>
            <a:prstGeom prst="line">
              <a:avLst/>
            </a:prstGeom>
            <a:noFill/>
            <a:ln w="12700">
              <a:solidFill>
                <a:srgbClr val="703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40" name="Oval 407"/>
            <p:cNvSpPr>
              <a:spLocks noChangeArrowheads="1"/>
            </p:cNvSpPr>
            <p:nvPr/>
          </p:nvSpPr>
          <p:spPr bwMode="auto">
            <a:xfrm>
              <a:off x="37165919" y="25439943"/>
              <a:ext cx="100584" cy="100584"/>
            </a:xfrm>
            <a:prstGeom prst="ellipse">
              <a:avLst/>
            </a:prstGeom>
            <a:solidFill>
              <a:srgbClr val="7030A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746" name="Oval 413"/>
            <p:cNvSpPr>
              <a:spLocks noChangeArrowheads="1"/>
            </p:cNvSpPr>
            <p:nvPr/>
          </p:nvSpPr>
          <p:spPr bwMode="auto">
            <a:xfrm>
              <a:off x="37648917" y="25450456"/>
              <a:ext cx="100584" cy="100584"/>
            </a:xfrm>
            <a:prstGeom prst="ellipse">
              <a:avLst/>
            </a:prstGeom>
            <a:solidFill>
              <a:srgbClr val="7030A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758" name="Oval 425"/>
            <p:cNvSpPr>
              <a:spLocks noChangeArrowheads="1"/>
            </p:cNvSpPr>
            <p:nvPr/>
          </p:nvSpPr>
          <p:spPr bwMode="auto">
            <a:xfrm>
              <a:off x="36747801" y="25503020"/>
              <a:ext cx="100584" cy="100584"/>
            </a:xfrm>
            <a:prstGeom prst="ellipse">
              <a:avLst/>
            </a:prstGeom>
            <a:solidFill>
              <a:srgbClr val="7030A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797" name="Oval 437"/>
            <p:cNvSpPr>
              <a:spLocks noChangeArrowheads="1"/>
            </p:cNvSpPr>
            <p:nvPr/>
          </p:nvSpPr>
          <p:spPr bwMode="auto">
            <a:xfrm>
              <a:off x="36755010" y="25555585"/>
              <a:ext cx="100584" cy="100584"/>
            </a:xfrm>
            <a:prstGeom prst="ellipse">
              <a:avLst/>
            </a:prstGeom>
            <a:solidFill>
              <a:srgbClr val="7030A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803" name="Oval 443"/>
            <p:cNvSpPr>
              <a:spLocks noChangeArrowheads="1"/>
            </p:cNvSpPr>
            <p:nvPr/>
          </p:nvSpPr>
          <p:spPr bwMode="auto">
            <a:xfrm>
              <a:off x="36755010" y="25587123"/>
              <a:ext cx="100584" cy="100584"/>
            </a:xfrm>
            <a:prstGeom prst="ellipse">
              <a:avLst/>
            </a:prstGeom>
            <a:solidFill>
              <a:srgbClr val="7030A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809" name="Oval 449"/>
            <p:cNvSpPr>
              <a:spLocks noChangeArrowheads="1"/>
            </p:cNvSpPr>
            <p:nvPr/>
          </p:nvSpPr>
          <p:spPr bwMode="auto">
            <a:xfrm>
              <a:off x="36762219" y="25608149"/>
              <a:ext cx="100584" cy="100584"/>
            </a:xfrm>
            <a:prstGeom prst="ellipse">
              <a:avLst/>
            </a:prstGeom>
            <a:solidFill>
              <a:srgbClr val="7030A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815" name="Oval 455"/>
            <p:cNvSpPr>
              <a:spLocks noChangeArrowheads="1"/>
            </p:cNvSpPr>
            <p:nvPr/>
          </p:nvSpPr>
          <p:spPr bwMode="auto">
            <a:xfrm>
              <a:off x="37036158" y="25629175"/>
              <a:ext cx="100584" cy="100584"/>
            </a:xfrm>
            <a:prstGeom prst="ellipse">
              <a:avLst/>
            </a:prstGeom>
            <a:solidFill>
              <a:srgbClr val="7030A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821" name="Oval 461"/>
            <p:cNvSpPr>
              <a:spLocks noChangeArrowheads="1"/>
            </p:cNvSpPr>
            <p:nvPr/>
          </p:nvSpPr>
          <p:spPr bwMode="auto">
            <a:xfrm>
              <a:off x="37425441" y="25660714"/>
              <a:ext cx="100584" cy="100584"/>
            </a:xfrm>
            <a:prstGeom prst="ellipse">
              <a:avLst/>
            </a:prstGeom>
            <a:solidFill>
              <a:srgbClr val="7030A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830" name="Oval 467"/>
            <p:cNvSpPr>
              <a:spLocks noChangeArrowheads="1"/>
            </p:cNvSpPr>
            <p:nvPr/>
          </p:nvSpPr>
          <p:spPr bwMode="auto">
            <a:xfrm>
              <a:off x="37591246" y="25681739"/>
              <a:ext cx="100584" cy="100584"/>
            </a:xfrm>
            <a:prstGeom prst="ellipse">
              <a:avLst/>
            </a:prstGeom>
            <a:solidFill>
              <a:srgbClr val="7030A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842" name="Oval 473"/>
            <p:cNvSpPr>
              <a:spLocks noChangeArrowheads="1"/>
            </p:cNvSpPr>
            <p:nvPr/>
          </p:nvSpPr>
          <p:spPr bwMode="auto">
            <a:xfrm>
              <a:off x="37475903" y="25713278"/>
              <a:ext cx="100584" cy="100584"/>
            </a:xfrm>
            <a:prstGeom prst="ellipse">
              <a:avLst/>
            </a:prstGeom>
            <a:solidFill>
              <a:srgbClr val="7030A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848" name="Oval 479"/>
            <p:cNvSpPr>
              <a:spLocks noChangeArrowheads="1"/>
            </p:cNvSpPr>
            <p:nvPr/>
          </p:nvSpPr>
          <p:spPr bwMode="auto">
            <a:xfrm>
              <a:off x="37648917" y="25734304"/>
              <a:ext cx="100584" cy="100584"/>
            </a:xfrm>
            <a:prstGeom prst="ellipse">
              <a:avLst/>
            </a:prstGeom>
            <a:solidFill>
              <a:srgbClr val="7030A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857" name="Oval 485"/>
            <p:cNvSpPr>
              <a:spLocks noChangeArrowheads="1"/>
            </p:cNvSpPr>
            <p:nvPr/>
          </p:nvSpPr>
          <p:spPr bwMode="auto">
            <a:xfrm>
              <a:off x="37627291" y="25755329"/>
              <a:ext cx="100584" cy="100584"/>
            </a:xfrm>
            <a:prstGeom prst="ellipse">
              <a:avLst/>
            </a:prstGeom>
            <a:solidFill>
              <a:srgbClr val="7030A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865" name="Oval 491"/>
            <p:cNvSpPr>
              <a:spLocks noChangeArrowheads="1"/>
            </p:cNvSpPr>
            <p:nvPr/>
          </p:nvSpPr>
          <p:spPr bwMode="auto">
            <a:xfrm>
              <a:off x="37043367" y="25786868"/>
              <a:ext cx="100584" cy="100584"/>
            </a:xfrm>
            <a:prstGeom prst="ellipse">
              <a:avLst/>
            </a:prstGeom>
            <a:solidFill>
              <a:srgbClr val="7030A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871" name="Oval 497"/>
            <p:cNvSpPr>
              <a:spLocks noChangeArrowheads="1"/>
            </p:cNvSpPr>
            <p:nvPr/>
          </p:nvSpPr>
          <p:spPr bwMode="auto">
            <a:xfrm>
              <a:off x="36747801" y="25807894"/>
              <a:ext cx="100584" cy="100584"/>
            </a:xfrm>
            <a:prstGeom prst="ellipse">
              <a:avLst/>
            </a:prstGeom>
            <a:solidFill>
              <a:srgbClr val="7030A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877" name="Oval 503"/>
            <p:cNvSpPr>
              <a:spLocks noChangeArrowheads="1"/>
            </p:cNvSpPr>
            <p:nvPr/>
          </p:nvSpPr>
          <p:spPr bwMode="auto">
            <a:xfrm>
              <a:off x="36740592" y="25839433"/>
              <a:ext cx="100584" cy="100584"/>
            </a:xfrm>
            <a:prstGeom prst="ellipse">
              <a:avLst/>
            </a:prstGeom>
            <a:solidFill>
              <a:srgbClr val="7030A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894" name="Oval 515"/>
            <p:cNvSpPr>
              <a:spLocks noChangeArrowheads="1"/>
            </p:cNvSpPr>
            <p:nvPr/>
          </p:nvSpPr>
          <p:spPr bwMode="auto">
            <a:xfrm>
              <a:off x="36747801" y="25891997"/>
              <a:ext cx="100584" cy="100584"/>
            </a:xfrm>
            <a:prstGeom prst="ellipse">
              <a:avLst/>
            </a:prstGeom>
            <a:solidFill>
              <a:srgbClr val="7030A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948" name="Oval 532"/>
            <p:cNvSpPr>
              <a:spLocks noChangeArrowheads="1"/>
            </p:cNvSpPr>
            <p:nvPr/>
          </p:nvSpPr>
          <p:spPr bwMode="auto">
            <a:xfrm>
              <a:off x="36747801" y="25986613"/>
              <a:ext cx="100584" cy="100584"/>
            </a:xfrm>
            <a:prstGeom prst="ellipse">
              <a:avLst/>
            </a:prstGeom>
            <a:solidFill>
              <a:srgbClr val="7030A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949" name="Oval 533"/>
            <p:cNvSpPr>
              <a:spLocks noChangeArrowheads="1"/>
            </p:cNvSpPr>
            <p:nvPr/>
          </p:nvSpPr>
          <p:spPr bwMode="auto">
            <a:xfrm>
              <a:off x="36747801" y="25965587"/>
              <a:ext cx="100584" cy="100584"/>
            </a:xfrm>
            <a:prstGeom prst="ellipse">
              <a:avLst/>
            </a:prstGeom>
            <a:solidFill>
              <a:srgbClr val="7030A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953" name="Line 537"/>
            <p:cNvSpPr>
              <a:spLocks noChangeShapeType="1"/>
            </p:cNvSpPr>
            <p:nvPr/>
          </p:nvSpPr>
          <p:spPr bwMode="auto">
            <a:xfrm flipV="1">
              <a:off x="36789558" y="26190867"/>
              <a:ext cx="0" cy="21026"/>
            </a:xfrm>
            <a:prstGeom prst="line">
              <a:avLst/>
            </a:prstGeom>
            <a:noFill/>
            <a:ln w="0">
              <a:solidFill>
                <a:srgbClr val="00F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54" name="Oval 538"/>
            <p:cNvSpPr>
              <a:spLocks noChangeArrowheads="1"/>
            </p:cNvSpPr>
            <p:nvPr/>
          </p:nvSpPr>
          <p:spPr bwMode="auto">
            <a:xfrm>
              <a:off x="36775140" y="26190867"/>
              <a:ext cx="36045" cy="52564"/>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9" name="Line 543"/>
            <p:cNvSpPr>
              <a:spLocks noChangeShapeType="1"/>
            </p:cNvSpPr>
            <p:nvPr/>
          </p:nvSpPr>
          <p:spPr bwMode="auto">
            <a:xfrm flipV="1">
              <a:off x="36782349" y="26211893"/>
              <a:ext cx="7209" cy="31539"/>
            </a:xfrm>
            <a:prstGeom prst="line">
              <a:avLst/>
            </a:prstGeom>
            <a:noFill/>
            <a:ln w="0">
              <a:solidFill>
                <a:srgbClr val="00F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80" name="Oval 544"/>
            <p:cNvSpPr>
              <a:spLocks noChangeArrowheads="1"/>
            </p:cNvSpPr>
            <p:nvPr/>
          </p:nvSpPr>
          <p:spPr bwMode="auto">
            <a:xfrm>
              <a:off x="36767931" y="26222405"/>
              <a:ext cx="36045" cy="52564"/>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1" name="Oval 545"/>
            <p:cNvSpPr>
              <a:spLocks noChangeArrowheads="1"/>
            </p:cNvSpPr>
            <p:nvPr/>
          </p:nvSpPr>
          <p:spPr bwMode="auto">
            <a:xfrm>
              <a:off x="36775140" y="26190867"/>
              <a:ext cx="36045" cy="52564"/>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5" name="Line 549"/>
            <p:cNvSpPr>
              <a:spLocks noChangeShapeType="1"/>
            </p:cNvSpPr>
            <p:nvPr/>
          </p:nvSpPr>
          <p:spPr bwMode="auto">
            <a:xfrm flipV="1">
              <a:off x="36782349" y="26243431"/>
              <a:ext cx="0" cy="21026"/>
            </a:xfrm>
            <a:prstGeom prst="line">
              <a:avLst/>
            </a:prstGeom>
            <a:noFill/>
            <a:ln w="0">
              <a:solidFill>
                <a:srgbClr val="00F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86" name="Oval 550"/>
            <p:cNvSpPr>
              <a:spLocks noChangeArrowheads="1"/>
            </p:cNvSpPr>
            <p:nvPr/>
          </p:nvSpPr>
          <p:spPr bwMode="auto">
            <a:xfrm>
              <a:off x="36767931" y="26243431"/>
              <a:ext cx="36045" cy="52564"/>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1" name="Line 555"/>
            <p:cNvSpPr>
              <a:spLocks noChangeShapeType="1"/>
            </p:cNvSpPr>
            <p:nvPr/>
          </p:nvSpPr>
          <p:spPr bwMode="auto">
            <a:xfrm flipH="1" flipV="1">
              <a:off x="36782349" y="26264457"/>
              <a:ext cx="7209" cy="21026"/>
            </a:xfrm>
            <a:prstGeom prst="line">
              <a:avLst/>
            </a:prstGeom>
            <a:noFill/>
            <a:ln w="0">
              <a:solidFill>
                <a:srgbClr val="00F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92" name="Oval 556"/>
            <p:cNvSpPr>
              <a:spLocks noChangeArrowheads="1"/>
            </p:cNvSpPr>
            <p:nvPr/>
          </p:nvSpPr>
          <p:spPr bwMode="auto">
            <a:xfrm>
              <a:off x="36775140" y="26264457"/>
              <a:ext cx="36045" cy="52564"/>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3" name="Oval 557"/>
            <p:cNvSpPr>
              <a:spLocks noChangeArrowheads="1"/>
            </p:cNvSpPr>
            <p:nvPr/>
          </p:nvSpPr>
          <p:spPr bwMode="auto">
            <a:xfrm>
              <a:off x="36767931" y="26243431"/>
              <a:ext cx="36045" cy="52564"/>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7" name="Line 561"/>
            <p:cNvSpPr>
              <a:spLocks noChangeShapeType="1"/>
            </p:cNvSpPr>
            <p:nvPr/>
          </p:nvSpPr>
          <p:spPr bwMode="auto">
            <a:xfrm flipV="1">
              <a:off x="36782349" y="26285483"/>
              <a:ext cx="7209" cy="31539"/>
            </a:xfrm>
            <a:prstGeom prst="line">
              <a:avLst/>
            </a:prstGeom>
            <a:noFill/>
            <a:ln w="0">
              <a:solidFill>
                <a:srgbClr val="00F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98" name="Oval 562"/>
            <p:cNvSpPr>
              <a:spLocks noChangeArrowheads="1"/>
            </p:cNvSpPr>
            <p:nvPr/>
          </p:nvSpPr>
          <p:spPr bwMode="auto">
            <a:xfrm>
              <a:off x="36767931" y="26295996"/>
              <a:ext cx="36045" cy="52564"/>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9" name="Oval 563"/>
            <p:cNvSpPr>
              <a:spLocks noChangeArrowheads="1"/>
            </p:cNvSpPr>
            <p:nvPr/>
          </p:nvSpPr>
          <p:spPr bwMode="auto">
            <a:xfrm>
              <a:off x="36775140" y="26264457"/>
              <a:ext cx="36045" cy="52564"/>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3" name="Line 567"/>
            <p:cNvSpPr>
              <a:spLocks noChangeShapeType="1"/>
            </p:cNvSpPr>
            <p:nvPr/>
          </p:nvSpPr>
          <p:spPr bwMode="auto">
            <a:xfrm flipV="1">
              <a:off x="36782349" y="26317021"/>
              <a:ext cx="0" cy="21026"/>
            </a:xfrm>
            <a:prstGeom prst="line">
              <a:avLst/>
            </a:prstGeom>
            <a:noFill/>
            <a:ln w="0">
              <a:solidFill>
                <a:srgbClr val="00F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09" name="Line 573"/>
            <p:cNvSpPr>
              <a:spLocks noChangeShapeType="1"/>
            </p:cNvSpPr>
            <p:nvPr/>
          </p:nvSpPr>
          <p:spPr bwMode="auto">
            <a:xfrm flipV="1">
              <a:off x="36782349" y="26422150"/>
              <a:ext cx="0" cy="21026"/>
            </a:xfrm>
            <a:prstGeom prst="line">
              <a:avLst/>
            </a:prstGeom>
            <a:noFill/>
            <a:ln w="0">
              <a:solidFill>
                <a:srgbClr val="00F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10" name="Oval 574"/>
            <p:cNvSpPr>
              <a:spLocks noChangeArrowheads="1"/>
            </p:cNvSpPr>
            <p:nvPr/>
          </p:nvSpPr>
          <p:spPr bwMode="auto">
            <a:xfrm>
              <a:off x="36767931" y="26422150"/>
              <a:ext cx="36045" cy="52564"/>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5" name="Line 579"/>
            <p:cNvSpPr>
              <a:spLocks noChangeShapeType="1"/>
            </p:cNvSpPr>
            <p:nvPr/>
          </p:nvSpPr>
          <p:spPr bwMode="auto">
            <a:xfrm flipV="1">
              <a:off x="36782349" y="26443176"/>
              <a:ext cx="0" cy="21026"/>
            </a:xfrm>
            <a:prstGeom prst="line">
              <a:avLst/>
            </a:prstGeom>
            <a:noFill/>
            <a:ln w="0">
              <a:solidFill>
                <a:srgbClr val="00F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16" name="Oval 580"/>
            <p:cNvSpPr>
              <a:spLocks noChangeArrowheads="1"/>
            </p:cNvSpPr>
            <p:nvPr/>
          </p:nvSpPr>
          <p:spPr bwMode="auto">
            <a:xfrm>
              <a:off x="36767931" y="26443176"/>
              <a:ext cx="36045" cy="52564"/>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7" name="Oval 581"/>
            <p:cNvSpPr>
              <a:spLocks noChangeArrowheads="1"/>
            </p:cNvSpPr>
            <p:nvPr/>
          </p:nvSpPr>
          <p:spPr bwMode="auto">
            <a:xfrm>
              <a:off x="36767931" y="26422150"/>
              <a:ext cx="36045" cy="52564"/>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1" name="Line 585"/>
            <p:cNvSpPr>
              <a:spLocks noChangeShapeType="1"/>
            </p:cNvSpPr>
            <p:nvPr/>
          </p:nvSpPr>
          <p:spPr bwMode="auto">
            <a:xfrm flipV="1">
              <a:off x="36782349" y="26464202"/>
              <a:ext cx="0" cy="31539"/>
            </a:xfrm>
            <a:prstGeom prst="line">
              <a:avLst/>
            </a:prstGeom>
            <a:noFill/>
            <a:ln w="0">
              <a:solidFill>
                <a:srgbClr val="00F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27" name="Line 591"/>
            <p:cNvSpPr>
              <a:spLocks noChangeShapeType="1"/>
            </p:cNvSpPr>
            <p:nvPr/>
          </p:nvSpPr>
          <p:spPr bwMode="auto">
            <a:xfrm flipH="1" flipV="1">
              <a:off x="36782349" y="26642921"/>
              <a:ext cx="21627" cy="31539"/>
            </a:xfrm>
            <a:prstGeom prst="line">
              <a:avLst/>
            </a:prstGeom>
            <a:noFill/>
            <a:ln w="0">
              <a:solidFill>
                <a:srgbClr val="00F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28" name="Oval 592"/>
            <p:cNvSpPr>
              <a:spLocks noChangeArrowheads="1"/>
            </p:cNvSpPr>
            <p:nvPr/>
          </p:nvSpPr>
          <p:spPr bwMode="auto">
            <a:xfrm>
              <a:off x="36789558" y="26653434"/>
              <a:ext cx="36045" cy="52564"/>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3" name="Line 597"/>
            <p:cNvSpPr>
              <a:spLocks noChangeShapeType="1"/>
            </p:cNvSpPr>
            <p:nvPr/>
          </p:nvSpPr>
          <p:spPr bwMode="auto">
            <a:xfrm flipV="1">
              <a:off x="36782349" y="26674459"/>
              <a:ext cx="21627" cy="21026"/>
            </a:xfrm>
            <a:prstGeom prst="line">
              <a:avLst/>
            </a:prstGeom>
            <a:noFill/>
            <a:ln w="0">
              <a:solidFill>
                <a:srgbClr val="00F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39" name="Line 603"/>
            <p:cNvSpPr>
              <a:spLocks noChangeShapeType="1"/>
            </p:cNvSpPr>
            <p:nvPr/>
          </p:nvSpPr>
          <p:spPr bwMode="auto">
            <a:xfrm flipV="1">
              <a:off x="36782349" y="26748050"/>
              <a:ext cx="0" cy="21026"/>
            </a:xfrm>
            <a:prstGeom prst="line">
              <a:avLst/>
            </a:prstGeom>
            <a:noFill/>
            <a:ln w="0">
              <a:solidFill>
                <a:srgbClr val="00F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85" name="Rectangle 93"/>
            <p:cNvSpPr>
              <a:spLocks noChangeArrowheads="1"/>
            </p:cNvSpPr>
            <p:nvPr/>
          </p:nvSpPr>
          <p:spPr bwMode="auto">
            <a:xfrm>
              <a:off x="36530280" y="20738836"/>
              <a:ext cx="2136226" cy="6155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en-US" sz="2000" dirty="0" smtClean="0">
                  <a:cs typeface="Arial" pitchFamily="34" charset="0"/>
                </a:rPr>
                <a:t>Maximum Grain Size</a:t>
              </a:r>
            </a:p>
            <a:p>
              <a:pPr algn="ctr" fontAlgn="base">
                <a:spcBef>
                  <a:spcPct val="0"/>
                </a:spcBef>
                <a:spcAft>
                  <a:spcPct val="0"/>
                </a:spcAft>
              </a:pPr>
              <a:r>
                <a:rPr lang="en-US" sz="2000" dirty="0" smtClean="0">
                  <a:cs typeface="Arial" pitchFamily="34" charset="0"/>
                </a:rPr>
                <a:t>D</a:t>
              </a:r>
              <a:r>
                <a:rPr lang="en-US" sz="2000" baseline="-25000" dirty="0">
                  <a:cs typeface="Arial" pitchFamily="34" charset="0"/>
                </a:rPr>
                <a:t>9</a:t>
              </a:r>
              <a:r>
                <a:rPr lang="en-US" sz="2000" baseline="-25000" dirty="0" smtClean="0">
                  <a:cs typeface="Arial" pitchFamily="34" charset="0"/>
                </a:rPr>
                <a:t>0</a:t>
              </a:r>
              <a:r>
                <a:rPr lang="en-US" sz="2000" dirty="0" smtClean="0">
                  <a:cs typeface="Arial" pitchFamily="34" charset="0"/>
                </a:rPr>
                <a:t> (μm)</a:t>
              </a:r>
            </a:p>
          </p:txBody>
        </p:sp>
        <p:grpSp>
          <p:nvGrpSpPr>
            <p:cNvPr id="3499" name="Group 3498"/>
            <p:cNvGrpSpPr/>
            <p:nvPr/>
          </p:nvGrpSpPr>
          <p:grpSpPr>
            <a:xfrm>
              <a:off x="36423600" y="21750772"/>
              <a:ext cx="91440" cy="5060291"/>
              <a:chOff x="36548568" y="21662136"/>
              <a:chExt cx="91440" cy="5060291"/>
            </a:xfrm>
          </p:grpSpPr>
          <p:sp>
            <p:nvSpPr>
              <p:cNvPr id="3246" name="Line 8"/>
              <p:cNvSpPr>
                <a:spLocks noChangeShapeType="1"/>
              </p:cNvSpPr>
              <p:nvPr/>
            </p:nvSpPr>
            <p:spPr bwMode="auto">
              <a:xfrm>
                <a:off x="36551663" y="21665795"/>
                <a:ext cx="0" cy="5056632"/>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3494" name="Straight Connector 3493"/>
              <p:cNvCxnSpPr/>
              <p:nvPr/>
            </p:nvCxnSpPr>
            <p:spPr>
              <a:xfrm>
                <a:off x="36548568" y="21662136"/>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95" name="Straight Connector 3494"/>
              <p:cNvCxnSpPr/>
              <p:nvPr/>
            </p:nvCxnSpPr>
            <p:spPr>
              <a:xfrm>
                <a:off x="36548568" y="22942296"/>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96" name="Straight Connector 3495"/>
              <p:cNvCxnSpPr/>
              <p:nvPr/>
            </p:nvCxnSpPr>
            <p:spPr>
              <a:xfrm>
                <a:off x="36548568" y="24213312"/>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97" name="Straight Connector 3496"/>
              <p:cNvCxnSpPr/>
              <p:nvPr/>
            </p:nvCxnSpPr>
            <p:spPr>
              <a:xfrm>
                <a:off x="36548568" y="25484328"/>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98" name="Straight Connector 3497"/>
              <p:cNvCxnSpPr/>
              <p:nvPr/>
            </p:nvCxnSpPr>
            <p:spPr>
              <a:xfrm>
                <a:off x="36548568" y="26718768"/>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55" name="Oval 539"/>
            <p:cNvSpPr>
              <a:spLocks noChangeArrowheads="1"/>
            </p:cNvSpPr>
            <p:nvPr/>
          </p:nvSpPr>
          <p:spPr bwMode="auto">
            <a:xfrm>
              <a:off x="36756945" y="26139892"/>
              <a:ext cx="100584" cy="100584"/>
            </a:xfrm>
            <a:prstGeom prst="ellipse">
              <a:avLst/>
            </a:prstGeom>
            <a:solidFill>
              <a:srgbClr val="7030A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987" name="Oval 551"/>
            <p:cNvSpPr>
              <a:spLocks noChangeArrowheads="1"/>
            </p:cNvSpPr>
            <p:nvPr/>
          </p:nvSpPr>
          <p:spPr bwMode="auto">
            <a:xfrm>
              <a:off x="36749736" y="26192456"/>
              <a:ext cx="100584" cy="100584"/>
            </a:xfrm>
            <a:prstGeom prst="ellipse">
              <a:avLst/>
            </a:prstGeom>
            <a:solidFill>
              <a:srgbClr val="7030A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004" name="Oval 568"/>
            <p:cNvSpPr>
              <a:spLocks noChangeArrowheads="1"/>
            </p:cNvSpPr>
            <p:nvPr/>
          </p:nvSpPr>
          <p:spPr bwMode="auto">
            <a:xfrm>
              <a:off x="36749736" y="26287072"/>
              <a:ext cx="100584" cy="100584"/>
            </a:xfrm>
            <a:prstGeom prst="ellipse">
              <a:avLst/>
            </a:prstGeom>
            <a:solidFill>
              <a:srgbClr val="7030A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005" name="Oval 569"/>
            <p:cNvSpPr>
              <a:spLocks noChangeArrowheads="1"/>
            </p:cNvSpPr>
            <p:nvPr/>
          </p:nvSpPr>
          <p:spPr bwMode="auto">
            <a:xfrm>
              <a:off x="36749736" y="26266047"/>
              <a:ext cx="100584" cy="100584"/>
            </a:xfrm>
            <a:prstGeom prst="ellipse">
              <a:avLst/>
            </a:prstGeom>
            <a:solidFill>
              <a:srgbClr val="7030A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011" name="Oval 575"/>
            <p:cNvSpPr>
              <a:spLocks noChangeArrowheads="1"/>
            </p:cNvSpPr>
            <p:nvPr/>
          </p:nvSpPr>
          <p:spPr bwMode="auto">
            <a:xfrm>
              <a:off x="36749736" y="26371175"/>
              <a:ext cx="100584" cy="100584"/>
            </a:xfrm>
            <a:prstGeom prst="ellipse">
              <a:avLst/>
            </a:prstGeom>
            <a:solidFill>
              <a:srgbClr val="7030A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022" name="Oval 586"/>
            <p:cNvSpPr>
              <a:spLocks noChangeArrowheads="1"/>
            </p:cNvSpPr>
            <p:nvPr/>
          </p:nvSpPr>
          <p:spPr bwMode="auto">
            <a:xfrm>
              <a:off x="36749736" y="26444766"/>
              <a:ext cx="100584" cy="100584"/>
            </a:xfrm>
            <a:prstGeom prst="ellipse">
              <a:avLst/>
            </a:prstGeom>
            <a:solidFill>
              <a:srgbClr val="7030A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023" name="Oval 587"/>
            <p:cNvSpPr>
              <a:spLocks noChangeArrowheads="1"/>
            </p:cNvSpPr>
            <p:nvPr/>
          </p:nvSpPr>
          <p:spPr bwMode="auto">
            <a:xfrm>
              <a:off x="36749736" y="26413227"/>
              <a:ext cx="100584" cy="100584"/>
            </a:xfrm>
            <a:prstGeom prst="ellipse">
              <a:avLst/>
            </a:prstGeom>
            <a:solidFill>
              <a:srgbClr val="7030A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029" name="Oval 593"/>
            <p:cNvSpPr>
              <a:spLocks noChangeArrowheads="1"/>
            </p:cNvSpPr>
            <p:nvPr/>
          </p:nvSpPr>
          <p:spPr bwMode="auto">
            <a:xfrm>
              <a:off x="36749736" y="26591946"/>
              <a:ext cx="100584" cy="100584"/>
            </a:xfrm>
            <a:prstGeom prst="ellipse">
              <a:avLst/>
            </a:prstGeom>
            <a:solidFill>
              <a:srgbClr val="7030A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034" name="Oval 598"/>
            <p:cNvSpPr>
              <a:spLocks noChangeArrowheads="1"/>
            </p:cNvSpPr>
            <p:nvPr/>
          </p:nvSpPr>
          <p:spPr bwMode="auto">
            <a:xfrm>
              <a:off x="36749736" y="26644510"/>
              <a:ext cx="100584" cy="100584"/>
            </a:xfrm>
            <a:prstGeom prst="ellipse">
              <a:avLst/>
            </a:prstGeom>
            <a:solidFill>
              <a:srgbClr val="7030A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035" name="Oval 599"/>
            <p:cNvSpPr>
              <a:spLocks noChangeArrowheads="1"/>
            </p:cNvSpPr>
            <p:nvPr/>
          </p:nvSpPr>
          <p:spPr bwMode="auto">
            <a:xfrm>
              <a:off x="36771363" y="26623485"/>
              <a:ext cx="100584" cy="100584"/>
            </a:xfrm>
            <a:prstGeom prst="ellipse">
              <a:avLst/>
            </a:prstGeom>
            <a:solidFill>
              <a:srgbClr val="7030A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040" name="Oval 604"/>
            <p:cNvSpPr>
              <a:spLocks noChangeArrowheads="1"/>
            </p:cNvSpPr>
            <p:nvPr/>
          </p:nvSpPr>
          <p:spPr bwMode="auto">
            <a:xfrm>
              <a:off x="36749736" y="26718101"/>
              <a:ext cx="100584" cy="100584"/>
            </a:xfrm>
            <a:prstGeom prst="ellipse">
              <a:avLst/>
            </a:prstGeom>
            <a:solidFill>
              <a:srgbClr val="7030A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041" name="Oval 605"/>
            <p:cNvSpPr>
              <a:spLocks noChangeArrowheads="1"/>
            </p:cNvSpPr>
            <p:nvPr/>
          </p:nvSpPr>
          <p:spPr bwMode="auto">
            <a:xfrm>
              <a:off x="36749736" y="26697075"/>
              <a:ext cx="100584" cy="100584"/>
            </a:xfrm>
            <a:prstGeom prst="ellipse">
              <a:avLst/>
            </a:prstGeom>
            <a:solidFill>
              <a:srgbClr val="7030A0"/>
            </a:solidFill>
            <a:ln>
              <a:noFill/>
            </a:ln>
            <a:extLst/>
          </p:spPr>
          <p:txBody>
            <a:bodyPr vert="horz" wrap="square" lIns="91440" tIns="45720" rIns="91440" bIns="45720" numCol="1" anchor="t" anchorCtr="0" compatLnSpc="1">
              <a:prstTxWarp prst="textNoShape">
                <a:avLst/>
              </a:prstTxWarp>
            </a:bodyPr>
            <a:lstStyle/>
            <a:p>
              <a:endParaRPr lang="en-US"/>
            </a:p>
          </p:txBody>
        </p:sp>
        <p:grpSp>
          <p:nvGrpSpPr>
            <p:cNvPr id="2" name="Group 1"/>
            <p:cNvGrpSpPr/>
            <p:nvPr/>
          </p:nvGrpSpPr>
          <p:grpSpPr>
            <a:xfrm>
              <a:off x="36499800" y="21321004"/>
              <a:ext cx="2202670" cy="820670"/>
              <a:chOff x="36499800" y="21321004"/>
              <a:chExt cx="2202670" cy="820670"/>
            </a:xfrm>
          </p:grpSpPr>
          <p:sp>
            <p:nvSpPr>
              <p:cNvPr id="3245" name="Line 7"/>
              <p:cNvSpPr>
                <a:spLocks noChangeShapeType="1"/>
              </p:cNvSpPr>
              <p:nvPr/>
            </p:nvSpPr>
            <p:spPr bwMode="auto">
              <a:xfrm>
                <a:off x="36551663" y="21595324"/>
                <a:ext cx="200408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3484" name="Group 3483"/>
              <p:cNvGrpSpPr/>
              <p:nvPr/>
            </p:nvGrpSpPr>
            <p:grpSpPr>
              <a:xfrm>
                <a:off x="36499800" y="21321004"/>
                <a:ext cx="2202670" cy="246221"/>
                <a:chOff x="36951302" y="21572503"/>
                <a:chExt cx="2202670" cy="246221"/>
              </a:xfrm>
            </p:grpSpPr>
            <p:sp>
              <p:nvSpPr>
                <p:cNvPr id="3248" name="Rectangle 10"/>
                <p:cNvSpPr>
                  <a:spLocks noChangeArrowheads="1"/>
                </p:cNvSpPr>
                <p:nvPr/>
              </p:nvSpPr>
              <p:spPr bwMode="auto">
                <a:xfrm>
                  <a:off x="36951302" y="21572503"/>
                  <a:ext cx="1041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mn-lt"/>
                      <a:cs typeface="Arial" pitchFamily="34" charset="0"/>
                    </a:rPr>
                    <a:t>0</a:t>
                  </a:r>
                  <a:endParaRPr kumimoji="0" lang="en-US" altLang="en-US" sz="1600" b="0" i="0" u="none" strike="noStrike" cap="none" normalizeH="0" baseline="0" dirty="0" smtClean="0">
                    <a:ln>
                      <a:noFill/>
                    </a:ln>
                    <a:solidFill>
                      <a:schemeClr val="tx1"/>
                    </a:solidFill>
                    <a:effectLst/>
                    <a:latin typeface="+mn-lt"/>
                    <a:cs typeface="Arial" pitchFamily="34" charset="0"/>
                  </a:endParaRPr>
                </a:p>
              </p:txBody>
            </p:sp>
            <p:sp>
              <p:nvSpPr>
                <p:cNvPr id="3250" name="Rectangle 12"/>
                <p:cNvSpPr>
                  <a:spLocks noChangeArrowheads="1"/>
                </p:cNvSpPr>
                <p:nvPr/>
              </p:nvSpPr>
              <p:spPr bwMode="auto">
                <a:xfrm>
                  <a:off x="37277108" y="21572503"/>
                  <a:ext cx="31258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600" dirty="0" smtClean="0">
                      <a:solidFill>
                        <a:srgbClr val="000000"/>
                      </a:solidFill>
                      <a:latin typeface="+mn-lt"/>
                    </a:rPr>
                    <a:t>100</a:t>
                  </a:r>
                  <a:endParaRPr kumimoji="0" lang="en-US" altLang="en-US" sz="1600" b="0" i="0" u="none" strike="noStrike" cap="none" normalizeH="0" baseline="0" dirty="0" smtClean="0">
                    <a:ln>
                      <a:noFill/>
                    </a:ln>
                    <a:solidFill>
                      <a:schemeClr val="tx1"/>
                    </a:solidFill>
                    <a:effectLst/>
                    <a:latin typeface="+mn-lt"/>
                    <a:cs typeface="Arial" pitchFamily="34" charset="0"/>
                  </a:endParaRPr>
                </a:p>
              </p:txBody>
            </p:sp>
            <p:sp>
              <p:nvSpPr>
                <p:cNvPr id="3252" name="Rectangle 14"/>
                <p:cNvSpPr>
                  <a:spLocks noChangeArrowheads="1"/>
                </p:cNvSpPr>
                <p:nvPr/>
              </p:nvSpPr>
              <p:spPr bwMode="auto">
                <a:xfrm>
                  <a:off x="37680808" y="21572503"/>
                  <a:ext cx="31258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600" dirty="0" smtClean="0">
                      <a:solidFill>
                        <a:srgbClr val="000000"/>
                      </a:solidFill>
                      <a:latin typeface="+mn-lt"/>
                    </a:rPr>
                    <a:t>200</a:t>
                  </a:r>
                  <a:endParaRPr kumimoji="0" lang="en-US" altLang="en-US" sz="1600" b="0" i="0" u="none" strike="noStrike" cap="none" normalizeH="0" baseline="0" dirty="0" smtClean="0">
                    <a:ln>
                      <a:noFill/>
                    </a:ln>
                    <a:solidFill>
                      <a:schemeClr val="tx1"/>
                    </a:solidFill>
                    <a:effectLst/>
                    <a:latin typeface="+mn-lt"/>
                    <a:cs typeface="Arial" pitchFamily="34" charset="0"/>
                  </a:endParaRPr>
                </a:p>
              </p:txBody>
            </p:sp>
            <p:sp>
              <p:nvSpPr>
                <p:cNvPr id="3254" name="Rectangle 16"/>
                <p:cNvSpPr>
                  <a:spLocks noChangeArrowheads="1"/>
                </p:cNvSpPr>
                <p:nvPr/>
              </p:nvSpPr>
              <p:spPr bwMode="auto">
                <a:xfrm>
                  <a:off x="38077299" y="21572503"/>
                  <a:ext cx="31258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600" dirty="0" smtClean="0">
                      <a:solidFill>
                        <a:srgbClr val="000000"/>
                      </a:solidFill>
                      <a:latin typeface="+mn-lt"/>
                    </a:rPr>
                    <a:t>300</a:t>
                  </a:r>
                  <a:endParaRPr kumimoji="0" lang="en-US" altLang="en-US" sz="1600" b="0" i="0" u="none" strike="noStrike" cap="none" normalizeH="0" baseline="0" dirty="0" smtClean="0">
                    <a:ln>
                      <a:noFill/>
                    </a:ln>
                    <a:solidFill>
                      <a:schemeClr val="tx1"/>
                    </a:solidFill>
                    <a:effectLst/>
                    <a:latin typeface="+mn-lt"/>
                    <a:cs typeface="Arial" pitchFamily="34" charset="0"/>
                  </a:endParaRPr>
                </a:p>
              </p:txBody>
            </p:sp>
            <p:sp>
              <p:nvSpPr>
                <p:cNvPr id="3256" name="Rectangle 18"/>
                <p:cNvSpPr>
                  <a:spLocks noChangeArrowheads="1"/>
                </p:cNvSpPr>
                <p:nvPr/>
              </p:nvSpPr>
              <p:spPr bwMode="auto">
                <a:xfrm>
                  <a:off x="38467516" y="21572503"/>
                  <a:ext cx="31258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600" dirty="0" smtClean="0">
                      <a:solidFill>
                        <a:srgbClr val="000000"/>
                      </a:solidFill>
                      <a:latin typeface="+mn-lt"/>
                    </a:rPr>
                    <a:t>400</a:t>
                  </a:r>
                  <a:endParaRPr kumimoji="0" lang="en-US" altLang="en-US" sz="1600" b="0" i="0" u="none" strike="noStrike" cap="none" normalizeH="0" baseline="0" dirty="0" smtClean="0">
                    <a:ln>
                      <a:noFill/>
                    </a:ln>
                    <a:solidFill>
                      <a:schemeClr val="tx1"/>
                    </a:solidFill>
                    <a:effectLst/>
                    <a:latin typeface="+mn-lt"/>
                    <a:cs typeface="Arial" pitchFamily="34" charset="0"/>
                  </a:endParaRPr>
                </a:p>
              </p:txBody>
            </p:sp>
            <p:sp>
              <p:nvSpPr>
                <p:cNvPr id="3258" name="Rectangle 20"/>
                <p:cNvSpPr>
                  <a:spLocks noChangeArrowheads="1"/>
                </p:cNvSpPr>
                <p:nvPr/>
              </p:nvSpPr>
              <p:spPr bwMode="auto">
                <a:xfrm>
                  <a:off x="38841386" y="21572503"/>
                  <a:ext cx="31258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600" dirty="0" smtClean="0">
                      <a:solidFill>
                        <a:srgbClr val="000000"/>
                      </a:solidFill>
                      <a:latin typeface="+mn-lt"/>
                    </a:rPr>
                    <a:t>500</a:t>
                  </a:r>
                  <a:endParaRPr kumimoji="0" lang="en-US" altLang="en-US" sz="1600" b="0" i="0" u="none" strike="noStrike" cap="none" normalizeH="0" baseline="0" dirty="0" smtClean="0">
                    <a:ln>
                      <a:noFill/>
                    </a:ln>
                    <a:solidFill>
                      <a:schemeClr val="tx1"/>
                    </a:solidFill>
                    <a:effectLst/>
                    <a:latin typeface="+mn-lt"/>
                    <a:cs typeface="Arial" pitchFamily="34" charset="0"/>
                  </a:endParaRPr>
                </a:p>
              </p:txBody>
            </p:sp>
          </p:grpSp>
          <p:sp>
            <p:nvSpPr>
              <p:cNvPr id="3287" name="Line 43"/>
              <p:cNvSpPr>
                <a:spLocks noChangeShapeType="1"/>
              </p:cNvSpPr>
              <p:nvPr/>
            </p:nvSpPr>
            <p:spPr bwMode="auto">
              <a:xfrm flipH="1" flipV="1">
                <a:off x="37113960" y="21764944"/>
                <a:ext cx="93716" cy="21026"/>
              </a:xfrm>
              <a:prstGeom prst="line">
                <a:avLst/>
              </a:prstGeom>
              <a:noFill/>
              <a:ln w="12700">
                <a:solidFill>
                  <a:srgbClr val="00F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90" name="Line 46"/>
              <p:cNvSpPr>
                <a:spLocks noChangeShapeType="1"/>
              </p:cNvSpPr>
              <p:nvPr/>
            </p:nvSpPr>
            <p:spPr bwMode="auto">
              <a:xfrm flipH="1" flipV="1">
                <a:off x="37207676" y="21764944"/>
                <a:ext cx="79298" cy="21026"/>
              </a:xfrm>
              <a:prstGeom prst="line">
                <a:avLst/>
              </a:prstGeom>
              <a:noFill/>
              <a:ln w="1270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93" name="Line 49"/>
              <p:cNvSpPr>
                <a:spLocks noChangeShapeType="1"/>
              </p:cNvSpPr>
              <p:nvPr/>
            </p:nvSpPr>
            <p:spPr bwMode="auto">
              <a:xfrm flipH="1" flipV="1">
                <a:off x="37207676" y="21785970"/>
                <a:ext cx="43254" cy="31539"/>
              </a:xfrm>
              <a:prstGeom prst="line">
                <a:avLst/>
              </a:prstGeom>
              <a:noFill/>
              <a:ln w="12700">
                <a:solidFill>
                  <a:srgbClr val="00F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96" name="Line 52"/>
              <p:cNvSpPr>
                <a:spLocks noChangeShapeType="1"/>
              </p:cNvSpPr>
              <p:nvPr/>
            </p:nvSpPr>
            <p:spPr bwMode="auto">
              <a:xfrm flipV="1">
                <a:off x="37258138" y="21785970"/>
                <a:ext cx="28836" cy="31539"/>
              </a:xfrm>
              <a:prstGeom prst="line">
                <a:avLst/>
              </a:prstGeom>
              <a:noFill/>
              <a:ln w="1270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99" name="Line 55"/>
              <p:cNvSpPr>
                <a:spLocks noChangeShapeType="1"/>
              </p:cNvSpPr>
              <p:nvPr/>
            </p:nvSpPr>
            <p:spPr bwMode="auto">
              <a:xfrm flipV="1">
                <a:off x="37250930" y="21817508"/>
                <a:ext cx="0" cy="21026"/>
              </a:xfrm>
              <a:prstGeom prst="line">
                <a:avLst/>
              </a:prstGeom>
              <a:noFill/>
              <a:ln w="12700">
                <a:solidFill>
                  <a:srgbClr val="00F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02" name="Line 58"/>
              <p:cNvSpPr>
                <a:spLocks noChangeShapeType="1"/>
              </p:cNvSpPr>
              <p:nvPr/>
            </p:nvSpPr>
            <p:spPr bwMode="auto">
              <a:xfrm flipH="1" flipV="1">
                <a:off x="37258138" y="21817508"/>
                <a:ext cx="36045" cy="21026"/>
              </a:xfrm>
              <a:prstGeom prst="line">
                <a:avLst/>
              </a:prstGeom>
              <a:noFill/>
              <a:ln w="1270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05" name="Line 61"/>
              <p:cNvSpPr>
                <a:spLocks noChangeShapeType="1"/>
              </p:cNvSpPr>
              <p:nvPr/>
            </p:nvSpPr>
            <p:spPr bwMode="auto">
              <a:xfrm flipH="1" flipV="1">
                <a:off x="37250930" y="21838534"/>
                <a:ext cx="14418" cy="21026"/>
              </a:xfrm>
              <a:prstGeom prst="line">
                <a:avLst/>
              </a:prstGeom>
              <a:noFill/>
              <a:ln w="12700">
                <a:solidFill>
                  <a:srgbClr val="00F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11" name="Line 67"/>
              <p:cNvSpPr>
                <a:spLocks noChangeShapeType="1"/>
              </p:cNvSpPr>
              <p:nvPr/>
            </p:nvSpPr>
            <p:spPr bwMode="auto">
              <a:xfrm flipV="1">
                <a:off x="37236512" y="21859560"/>
                <a:ext cx="28836" cy="31539"/>
              </a:xfrm>
              <a:prstGeom prst="line">
                <a:avLst/>
              </a:prstGeom>
              <a:noFill/>
              <a:ln w="12700">
                <a:solidFill>
                  <a:srgbClr val="00F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17" name="Line 73"/>
              <p:cNvSpPr>
                <a:spLocks noChangeShapeType="1"/>
              </p:cNvSpPr>
              <p:nvPr/>
            </p:nvSpPr>
            <p:spPr bwMode="auto">
              <a:xfrm flipH="1" flipV="1">
                <a:off x="37236512" y="21891099"/>
                <a:ext cx="43254" cy="21026"/>
              </a:xfrm>
              <a:prstGeom prst="line">
                <a:avLst/>
              </a:prstGeom>
              <a:noFill/>
              <a:ln w="12700">
                <a:solidFill>
                  <a:srgbClr val="00F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23" name="Line 79"/>
              <p:cNvSpPr>
                <a:spLocks noChangeShapeType="1"/>
              </p:cNvSpPr>
              <p:nvPr/>
            </p:nvSpPr>
            <p:spPr bwMode="auto">
              <a:xfrm flipV="1">
                <a:off x="37222094" y="21912124"/>
                <a:ext cx="57671" cy="31539"/>
              </a:xfrm>
              <a:prstGeom prst="line">
                <a:avLst/>
              </a:prstGeom>
              <a:noFill/>
              <a:ln w="12700">
                <a:solidFill>
                  <a:srgbClr val="00F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29" name="Line 85"/>
              <p:cNvSpPr>
                <a:spLocks noChangeShapeType="1"/>
              </p:cNvSpPr>
              <p:nvPr/>
            </p:nvSpPr>
            <p:spPr bwMode="auto">
              <a:xfrm flipV="1">
                <a:off x="36796767" y="21943663"/>
                <a:ext cx="425327" cy="21026"/>
              </a:xfrm>
              <a:prstGeom prst="line">
                <a:avLst/>
              </a:prstGeom>
              <a:noFill/>
              <a:ln w="12700">
                <a:solidFill>
                  <a:srgbClr val="703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35" name="Line 91"/>
              <p:cNvSpPr>
                <a:spLocks noChangeShapeType="1"/>
              </p:cNvSpPr>
              <p:nvPr/>
            </p:nvSpPr>
            <p:spPr bwMode="auto">
              <a:xfrm flipV="1">
                <a:off x="36796767" y="21964689"/>
                <a:ext cx="0" cy="21026"/>
              </a:xfrm>
              <a:prstGeom prst="line">
                <a:avLst/>
              </a:prstGeom>
              <a:noFill/>
              <a:ln w="12700">
                <a:solidFill>
                  <a:srgbClr val="00F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41" name="Line 97"/>
              <p:cNvSpPr>
                <a:spLocks noChangeShapeType="1"/>
              </p:cNvSpPr>
              <p:nvPr/>
            </p:nvSpPr>
            <p:spPr bwMode="auto">
              <a:xfrm flipH="1" flipV="1">
                <a:off x="36796767" y="21985714"/>
                <a:ext cx="21627" cy="31539"/>
              </a:xfrm>
              <a:prstGeom prst="line">
                <a:avLst/>
              </a:prstGeom>
              <a:noFill/>
              <a:ln w="12700">
                <a:solidFill>
                  <a:srgbClr val="00F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47" name="Line 103"/>
              <p:cNvSpPr>
                <a:spLocks noChangeShapeType="1"/>
              </p:cNvSpPr>
              <p:nvPr/>
            </p:nvSpPr>
            <p:spPr bwMode="auto">
              <a:xfrm flipV="1">
                <a:off x="36796767" y="22017253"/>
                <a:ext cx="21627" cy="21026"/>
              </a:xfrm>
              <a:prstGeom prst="line">
                <a:avLst/>
              </a:prstGeom>
              <a:noFill/>
              <a:ln w="12700">
                <a:solidFill>
                  <a:srgbClr val="00F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53" name="Line 109"/>
              <p:cNvSpPr>
                <a:spLocks noChangeShapeType="1"/>
              </p:cNvSpPr>
              <p:nvPr/>
            </p:nvSpPr>
            <p:spPr bwMode="auto">
              <a:xfrm flipH="1" flipV="1">
                <a:off x="36796767" y="22038279"/>
                <a:ext cx="115343" cy="31539"/>
              </a:xfrm>
              <a:prstGeom prst="line">
                <a:avLst/>
              </a:prstGeom>
              <a:noFill/>
              <a:ln w="12700">
                <a:solidFill>
                  <a:srgbClr val="703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59" name="Line 115"/>
              <p:cNvSpPr>
                <a:spLocks noChangeShapeType="1"/>
              </p:cNvSpPr>
              <p:nvPr/>
            </p:nvSpPr>
            <p:spPr bwMode="auto">
              <a:xfrm flipH="1" flipV="1">
                <a:off x="36912110" y="22069817"/>
                <a:ext cx="72089" cy="21026"/>
              </a:xfrm>
              <a:prstGeom prst="line">
                <a:avLst/>
              </a:prstGeom>
              <a:noFill/>
              <a:ln w="12700">
                <a:solidFill>
                  <a:srgbClr val="00F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3478" name="Straight Connector 3477"/>
              <p:cNvCxnSpPr/>
              <p:nvPr/>
            </p:nvCxnSpPr>
            <p:spPr>
              <a:xfrm>
                <a:off x="36554664" y="21595324"/>
                <a:ext cx="0" cy="914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79" name="Straight Connector 3478"/>
              <p:cNvCxnSpPr/>
              <p:nvPr/>
            </p:nvCxnSpPr>
            <p:spPr>
              <a:xfrm>
                <a:off x="36947856" y="21595324"/>
                <a:ext cx="0" cy="914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80" name="Straight Connector 3479"/>
              <p:cNvCxnSpPr/>
              <p:nvPr/>
            </p:nvCxnSpPr>
            <p:spPr>
              <a:xfrm>
                <a:off x="37350192" y="21595324"/>
                <a:ext cx="0" cy="914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81" name="Straight Connector 3480"/>
              <p:cNvCxnSpPr/>
              <p:nvPr/>
            </p:nvCxnSpPr>
            <p:spPr>
              <a:xfrm>
                <a:off x="37752528" y="21595324"/>
                <a:ext cx="0" cy="914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82" name="Straight Connector 3481"/>
              <p:cNvCxnSpPr/>
              <p:nvPr/>
            </p:nvCxnSpPr>
            <p:spPr>
              <a:xfrm>
                <a:off x="38154864" y="21595324"/>
                <a:ext cx="0" cy="914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83" name="Straight Connector 3482"/>
              <p:cNvCxnSpPr/>
              <p:nvPr/>
            </p:nvCxnSpPr>
            <p:spPr>
              <a:xfrm>
                <a:off x="38557200" y="21595324"/>
                <a:ext cx="0" cy="914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88" name="Oval 44"/>
              <p:cNvSpPr>
                <a:spLocks noChangeArrowheads="1"/>
              </p:cNvSpPr>
              <p:nvPr/>
            </p:nvSpPr>
            <p:spPr bwMode="auto">
              <a:xfrm>
                <a:off x="37178933" y="21735222"/>
                <a:ext cx="100584" cy="100584"/>
              </a:xfrm>
              <a:prstGeom prst="ellipse">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9" name="Oval 45"/>
              <p:cNvSpPr>
                <a:spLocks noChangeArrowheads="1"/>
              </p:cNvSpPr>
              <p:nvPr/>
            </p:nvSpPr>
            <p:spPr bwMode="auto">
              <a:xfrm>
                <a:off x="37085217" y="21714196"/>
                <a:ext cx="100584" cy="100584"/>
              </a:xfrm>
              <a:prstGeom prst="ellipse">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4" name="Oval 50"/>
              <p:cNvSpPr>
                <a:spLocks noChangeArrowheads="1"/>
              </p:cNvSpPr>
              <p:nvPr/>
            </p:nvSpPr>
            <p:spPr bwMode="auto">
              <a:xfrm>
                <a:off x="37222187" y="21766761"/>
                <a:ext cx="100584" cy="100584"/>
              </a:xfrm>
              <a:prstGeom prst="ellipse">
                <a:avLst/>
              </a:prstGeom>
              <a:solidFill>
                <a:srgbClr val="7030A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300" name="Oval 56"/>
              <p:cNvSpPr>
                <a:spLocks noChangeArrowheads="1"/>
              </p:cNvSpPr>
              <p:nvPr/>
            </p:nvSpPr>
            <p:spPr bwMode="auto">
              <a:xfrm>
                <a:off x="37222187" y="21787786"/>
                <a:ext cx="100584" cy="100584"/>
              </a:xfrm>
              <a:prstGeom prst="ellipse">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6" name="Oval 62"/>
              <p:cNvSpPr>
                <a:spLocks noChangeArrowheads="1"/>
              </p:cNvSpPr>
              <p:nvPr/>
            </p:nvSpPr>
            <p:spPr bwMode="auto">
              <a:xfrm>
                <a:off x="37236605" y="21808812"/>
                <a:ext cx="100584" cy="100584"/>
              </a:xfrm>
              <a:prstGeom prst="ellipse">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2" name="Oval 68"/>
              <p:cNvSpPr>
                <a:spLocks noChangeArrowheads="1"/>
              </p:cNvSpPr>
              <p:nvPr/>
            </p:nvSpPr>
            <p:spPr bwMode="auto">
              <a:xfrm>
                <a:off x="37207769" y="21840351"/>
                <a:ext cx="100584" cy="100584"/>
              </a:xfrm>
              <a:prstGeom prst="ellipse">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8" name="Oval 74"/>
              <p:cNvSpPr>
                <a:spLocks noChangeArrowheads="1"/>
              </p:cNvSpPr>
              <p:nvPr/>
            </p:nvSpPr>
            <p:spPr bwMode="auto">
              <a:xfrm>
                <a:off x="37251022" y="21861377"/>
                <a:ext cx="100584" cy="100584"/>
              </a:xfrm>
              <a:prstGeom prst="ellipse">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4" name="Oval 80"/>
              <p:cNvSpPr>
                <a:spLocks noChangeArrowheads="1"/>
              </p:cNvSpPr>
              <p:nvPr/>
            </p:nvSpPr>
            <p:spPr bwMode="auto">
              <a:xfrm>
                <a:off x="37193351" y="21892915"/>
                <a:ext cx="100584" cy="100584"/>
              </a:xfrm>
              <a:prstGeom prst="ellipse">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0" name="Oval 86"/>
              <p:cNvSpPr>
                <a:spLocks noChangeArrowheads="1"/>
              </p:cNvSpPr>
              <p:nvPr/>
            </p:nvSpPr>
            <p:spPr bwMode="auto">
              <a:xfrm>
                <a:off x="36768024" y="21913941"/>
                <a:ext cx="100584" cy="100584"/>
              </a:xfrm>
              <a:prstGeom prst="ellipse">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6" name="Oval 92"/>
              <p:cNvSpPr>
                <a:spLocks noChangeArrowheads="1"/>
              </p:cNvSpPr>
              <p:nvPr/>
            </p:nvSpPr>
            <p:spPr bwMode="auto">
              <a:xfrm>
                <a:off x="36768024" y="21934967"/>
                <a:ext cx="100584" cy="100584"/>
              </a:xfrm>
              <a:prstGeom prst="ellipse">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2" name="Oval 98"/>
              <p:cNvSpPr>
                <a:spLocks noChangeArrowheads="1"/>
              </p:cNvSpPr>
              <p:nvPr/>
            </p:nvSpPr>
            <p:spPr bwMode="auto">
              <a:xfrm>
                <a:off x="36789651" y="21966505"/>
                <a:ext cx="100584" cy="100584"/>
              </a:xfrm>
              <a:prstGeom prst="ellipse">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8" name="Oval 104"/>
              <p:cNvSpPr>
                <a:spLocks noChangeArrowheads="1"/>
              </p:cNvSpPr>
              <p:nvPr/>
            </p:nvSpPr>
            <p:spPr bwMode="auto">
              <a:xfrm>
                <a:off x="36768024" y="21987531"/>
                <a:ext cx="100584" cy="100584"/>
              </a:xfrm>
              <a:prstGeom prst="ellipse">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4" name="Oval 110"/>
              <p:cNvSpPr>
                <a:spLocks noChangeArrowheads="1"/>
              </p:cNvSpPr>
              <p:nvPr/>
            </p:nvSpPr>
            <p:spPr bwMode="auto">
              <a:xfrm>
                <a:off x="36883367" y="22019070"/>
                <a:ext cx="100584" cy="100584"/>
              </a:xfrm>
              <a:prstGeom prst="ellipse">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2" name="Oval 110"/>
              <p:cNvSpPr>
                <a:spLocks noChangeArrowheads="1"/>
              </p:cNvSpPr>
              <p:nvPr/>
            </p:nvSpPr>
            <p:spPr bwMode="auto">
              <a:xfrm>
                <a:off x="36964011" y="22041090"/>
                <a:ext cx="100584" cy="100584"/>
              </a:xfrm>
              <a:prstGeom prst="ellipse">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6" name="TextBox 1685"/>
              <p:cNvSpPr txBox="1"/>
              <p:nvPr/>
            </p:nvSpPr>
            <p:spPr>
              <a:xfrm>
                <a:off x="37364759" y="21616416"/>
                <a:ext cx="811441" cy="400110"/>
              </a:xfrm>
              <a:prstGeom prst="rect">
                <a:avLst/>
              </a:prstGeom>
              <a:noFill/>
            </p:spPr>
            <p:txBody>
              <a:bodyPr wrap="none" rtlCol="0">
                <a:spAutoFit/>
              </a:bodyPr>
              <a:lstStyle/>
              <a:p>
                <a:pPr defTabSz="457200"/>
                <a:r>
                  <a:rPr lang="en-US" sz="2000" dirty="0" smtClean="0"/>
                  <a:t>Sandy</a:t>
                </a:r>
                <a:endParaRPr lang="en-US" sz="2000" dirty="0"/>
              </a:p>
            </p:txBody>
          </p:sp>
        </p:grpSp>
        <p:grpSp>
          <p:nvGrpSpPr>
            <p:cNvPr id="3437" name="Group 3436"/>
            <p:cNvGrpSpPr/>
            <p:nvPr/>
          </p:nvGrpSpPr>
          <p:grpSpPr>
            <a:xfrm>
              <a:off x="27020520" y="21119835"/>
              <a:ext cx="1706880" cy="5854965"/>
              <a:chOff x="26517600" y="21119835"/>
              <a:chExt cx="1706880" cy="5854965"/>
            </a:xfrm>
          </p:grpSpPr>
          <p:sp>
            <p:nvSpPr>
              <p:cNvPr id="2722" name="Line 142"/>
              <p:cNvSpPr>
                <a:spLocks noChangeShapeType="1"/>
              </p:cNvSpPr>
              <p:nvPr/>
            </p:nvSpPr>
            <p:spPr bwMode="auto">
              <a:xfrm>
                <a:off x="27288744" y="21740838"/>
                <a:ext cx="0" cy="5067979"/>
              </a:xfrm>
              <a:prstGeom prst="line">
                <a:avLst/>
              </a:prstGeom>
              <a:noFill/>
              <a:ln w="12700" cmpd="sng">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400">
                  <a:solidFill>
                    <a:prstClr val="white"/>
                  </a:solidFill>
                </a:endParaRPr>
              </a:p>
            </p:txBody>
          </p:sp>
          <p:grpSp>
            <p:nvGrpSpPr>
              <p:cNvPr id="3452" name="Group 3451"/>
              <p:cNvGrpSpPr/>
              <p:nvPr/>
            </p:nvGrpSpPr>
            <p:grpSpPr>
              <a:xfrm>
                <a:off x="26898600" y="21622383"/>
                <a:ext cx="312586" cy="5352417"/>
                <a:chOff x="27466544" y="22371948"/>
                <a:chExt cx="312586" cy="5352417"/>
              </a:xfrm>
            </p:grpSpPr>
            <p:sp>
              <p:nvSpPr>
                <p:cNvPr id="2375" name="Rectangle 22"/>
                <p:cNvSpPr>
                  <a:spLocks noChangeArrowheads="1"/>
                </p:cNvSpPr>
                <p:nvPr/>
              </p:nvSpPr>
              <p:spPr bwMode="auto">
                <a:xfrm>
                  <a:off x="27672204" y="22371948"/>
                  <a:ext cx="104196"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smtClean="0">
                      <a:cs typeface="Arial" pitchFamily="34" charset="0"/>
                    </a:rPr>
                    <a:t>0</a:t>
                  </a:r>
                </a:p>
              </p:txBody>
            </p:sp>
            <p:sp>
              <p:nvSpPr>
                <p:cNvPr id="2376" name="Rectangle 25"/>
                <p:cNvSpPr>
                  <a:spLocks noChangeArrowheads="1"/>
                </p:cNvSpPr>
                <p:nvPr/>
              </p:nvSpPr>
              <p:spPr bwMode="auto">
                <a:xfrm>
                  <a:off x="27527613" y="23667071"/>
                  <a:ext cx="208390"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smtClean="0">
                      <a:cs typeface="Arial" pitchFamily="34" charset="0"/>
                    </a:rPr>
                    <a:t>50</a:t>
                  </a:r>
                </a:p>
              </p:txBody>
            </p:sp>
            <p:sp>
              <p:nvSpPr>
                <p:cNvPr id="2377" name="Rectangle 28"/>
                <p:cNvSpPr>
                  <a:spLocks noChangeArrowheads="1"/>
                </p:cNvSpPr>
                <p:nvPr/>
              </p:nvSpPr>
              <p:spPr bwMode="auto">
                <a:xfrm>
                  <a:off x="27466544" y="24937428"/>
                  <a:ext cx="312586"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smtClean="0">
                      <a:cs typeface="Arial" pitchFamily="34" charset="0"/>
                    </a:rPr>
                    <a:t>100</a:t>
                  </a:r>
                </a:p>
              </p:txBody>
            </p:sp>
            <p:sp>
              <p:nvSpPr>
                <p:cNvPr id="2378" name="Rectangle 31"/>
                <p:cNvSpPr>
                  <a:spLocks noChangeArrowheads="1"/>
                </p:cNvSpPr>
                <p:nvPr/>
              </p:nvSpPr>
              <p:spPr bwMode="auto">
                <a:xfrm>
                  <a:off x="27466544" y="26207787"/>
                  <a:ext cx="312586"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smtClean="0">
                      <a:cs typeface="Arial" pitchFamily="34" charset="0"/>
                    </a:rPr>
                    <a:t>150</a:t>
                  </a:r>
                </a:p>
              </p:txBody>
            </p:sp>
            <p:sp>
              <p:nvSpPr>
                <p:cNvPr id="2379" name="Rectangle 34"/>
                <p:cNvSpPr>
                  <a:spLocks noChangeArrowheads="1"/>
                </p:cNvSpPr>
                <p:nvPr/>
              </p:nvSpPr>
              <p:spPr bwMode="auto">
                <a:xfrm>
                  <a:off x="27466544" y="27478144"/>
                  <a:ext cx="312586"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smtClean="0">
                      <a:cs typeface="Arial" pitchFamily="34" charset="0"/>
                    </a:rPr>
                    <a:t>200</a:t>
                  </a:r>
                </a:p>
              </p:txBody>
            </p:sp>
          </p:grpSp>
          <p:sp>
            <p:nvSpPr>
              <p:cNvPr id="2380" name="Rectangle 10"/>
              <p:cNvSpPr>
                <a:spLocks noChangeArrowheads="1"/>
              </p:cNvSpPr>
              <p:nvPr/>
            </p:nvSpPr>
            <p:spPr bwMode="auto">
              <a:xfrm rot="16200000">
                <a:off x="26086969" y="23964812"/>
                <a:ext cx="1169039" cy="3077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dirty="0" smtClean="0">
                    <a:cs typeface="Arial" pitchFamily="34" charset="0"/>
                  </a:rPr>
                  <a:t>Depth (cm)</a:t>
                </a:r>
              </a:p>
            </p:txBody>
          </p:sp>
          <p:grpSp>
            <p:nvGrpSpPr>
              <p:cNvPr id="2335" name="Group 2334"/>
              <p:cNvGrpSpPr/>
              <p:nvPr/>
            </p:nvGrpSpPr>
            <p:grpSpPr>
              <a:xfrm>
                <a:off x="27508183" y="21729767"/>
                <a:ext cx="457200" cy="5065910"/>
                <a:chOff x="28889262" y="22335426"/>
                <a:chExt cx="135853" cy="4389100"/>
              </a:xfrm>
            </p:grpSpPr>
            <p:pic>
              <p:nvPicPr>
                <p:cNvPr id="2680" name="Picture 2679" descr="Screen shot 2013-04-09 at 3.42.53 PM.png"/>
                <p:cNvPicPr preferRelativeResize="0">
                  <a:picLocks/>
                </p:cNvPicPr>
                <p:nvPr/>
              </p:nvPicPr>
              <p:blipFill rotWithShape="1">
                <a:blip r:embed="rId47" cstate="print">
                  <a:extLst>
                    <a:ext uri="{28A0092B-C50C-407E-A947-70E740481C1C}">
                      <a14:useLocalDpi xmlns:a14="http://schemas.microsoft.com/office/drawing/2010/main"/>
                    </a:ext>
                  </a:extLst>
                </a:blip>
                <a:srcRect/>
                <a:stretch/>
              </p:blipFill>
              <p:spPr>
                <a:xfrm rot="16200000">
                  <a:off x="28210238" y="25909648"/>
                  <a:ext cx="1494326" cy="135429"/>
                </a:xfrm>
                <a:prstGeom prst="rect">
                  <a:avLst/>
                </a:prstGeom>
              </p:spPr>
            </p:pic>
            <p:pic>
              <p:nvPicPr>
                <p:cNvPr id="2735" name="Picture 2734" descr="Screen shot 2013-04-09 at 3.40.53 PM.png"/>
                <p:cNvPicPr preferRelativeResize="0">
                  <a:picLocks/>
                </p:cNvPicPr>
                <p:nvPr/>
              </p:nvPicPr>
              <p:blipFill rotWithShape="1">
                <a:blip r:embed="rId48" cstate="print">
                  <a:extLst>
                    <a:ext uri="{28A0092B-C50C-407E-A947-70E740481C1C}">
                      <a14:useLocalDpi xmlns:a14="http://schemas.microsoft.com/office/drawing/2010/main"/>
                    </a:ext>
                  </a:extLst>
                </a:blip>
                <a:srcRect/>
                <a:stretch/>
              </p:blipFill>
              <p:spPr>
                <a:xfrm rot="16200000">
                  <a:off x="27508765" y="23715923"/>
                  <a:ext cx="2896424" cy="135429"/>
                </a:xfrm>
                <a:prstGeom prst="rect">
                  <a:avLst/>
                </a:prstGeom>
              </p:spPr>
            </p:pic>
          </p:grpSp>
          <p:sp>
            <p:nvSpPr>
              <p:cNvPr id="3450" name="Rectangle 13"/>
              <p:cNvSpPr>
                <a:spLocks noChangeArrowheads="1"/>
              </p:cNvSpPr>
              <p:nvPr/>
            </p:nvSpPr>
            <p:spPr bwMode="auto">
              <a:xfrm>
                <a:off x="27279600" y="21119835"/>
                <a:ext cx="944880" cy="61555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dirty="0" smtClean="0">
                    <a:latin typeface="Calibri" panose="020F0502020204030204" pitchFamily="34" charset="0"/>
                    <a:cs typeface="Arial" pitchFamily="34" charset="0"/>
                  </a:rPr>
                  <a:t>SG2 </a:t>
                </a:r>
              </a:p>
              <a:p>
                <a:pPr marL="0" marR="0" lvl="0" indent="0" algn="ctr" defTabSz="914400" rtl="0" eaLnBrk="1" fontAlgn="base" latinLnBrk="0" hangingPunct="1">
                  <a:lnSpc>
                    <a:spcPct val="100000"/>
                  </a:lnSpc>
                  <a:spcBef>
                    <a:spcPct val="0"/>
                  </a:spcBef>
                  <a:spcAft>
                    <a:spcPct val="0"/>
                  </a:spcAft>
                  <a:buClrTx/>
                  <a:buSzTx/>
                  <a:buFontTx/>
                  <a:buNone/>
                  <a:tabLst/>
                </a:pPr>
                <a:r>
                  <a:rPr lang="en-US" sz="2000" dirty="0" smtClean="0">
                    <a:latin typeface="Calibri" panose="020F0502020204030204" pitchFamily="34" charset="0"/>
                    <a:cs typeface="Arial" pitchFamily="34" charset="0"/>
                  </a:rPr>
                  <a:t>Photo</a:t>
                </a:r>
                <a:endParaRPr kumimoji="0" lang="en-US" sz="2000" b="0" i="0" u="none" strike="noStrike" cap="none" normalizeH="0" baseline="0" dirty="0" smtClean="0">
                  <a:ln>
                    <a:noFill/>
                  </a:ln>
                  <a:effectLst/>
                  <a:latin typeface="Calibri" panose="020F0502020204030204" pitchFamily="34" charset="0"/>
                  <a:cs typeface="Arial" pitchFamily="34" charset="0"/>
                </a:endParaRPr>
              </a:p>
            </p:txBody>
          </p:sp>
          <p:sp>
            <p:nvSpPr>
              <p:cNvPr id="3453" name="Rectangle 3452"/>
              <p:cNvSpPr/>
              <p:nvPr/>
            </p:nvSpPr>
            <p:spPr>
              <a:xfrm>
                <a:off x="27508200" y="21729435"/>
                <a:ext cx="457200" cy="50566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55" name="Straight Connector 3454"/>
              <p:cNvCxnSpPr/>
              <p:nvPr/>
            </p:nvCxnSpPr>
            <p:spPr>
              <a:xfrm>
                <a:off x="27288744" y="21744675"/>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56" name="Straight Connector 3455"/>
              <p:cNvCxnSpPr/>
              <p:nvPr/>
            </p:nvCxnSpPr>
            <p:spPr>
              <a:xfrm>
                <a:off x="27288744" y="23024835"/>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57" name="Straight Connector 3456"/>
              <p:cNvCxnSpPr/>
              <p:nvPr/>
            </p:nvCxnSpPr>
            <p:spPr>
              <a:xfrm>
                <a:off x="27288744" y="24295851"/>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59" name="Straight Connector 3458"/>
              <p:cNvCxnSpPr/>
              <p:nvPr/>
            </p:nvCxnSpPr>
            <p:spPr>
              <a:xfrm>
                <a:off x="27288744" y="26810451"/>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58" name="Straight Connector 3457"/>
              <p:cNvCxnSpPr/>
              <p:nvPr/>
            </p:nvCxnSpPr>
            <p:spPr>
              <a:xfrm>
                <a:off x="27288744" y="25566867"/>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29" name="Group 3428"/>
            <p:cNvGrpSpPr/>
            <p:nvPr/>
          </p:nvGrpSpPr>
          <p:grpSpPr>
            <a:xfrm>
              <a:off x="29944533" y="21040658"/>
              <a:ext cx="3414627" cy="5791254"/>
              <a:chOff x="29944533" y="21040658"/>
              <a:chExt cx="3414627" cy="5791254"/>
            </a:xfrm>
          </p:grpSpPr>
          <p:sp>
            <p:nvSpPr>
              <p:cNvPr id="2381" name="Rectangle 11"/>
              <p:cNvSpPr>
                <a:spLocks noChangeArrowheads="1"/>
              </p:cNvSpPr>
              <p:nvPr/>
            </p:nvSpPr>
            <p:spPr bwMode="auto">
              <a:xfrm>
                <a:off x="29944533" y="21330814"/>
                <a:ext cx="104196"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smtClean="0">
                    <a:cs typeface="Arial" pitchFamily="34" charset="0"/>
                  </a:rPr>
                  <a:t>0</a:t>
                </a:r>
              </a:p>
            </p:txBody>
          </p:sp>
          <p:sp>
            <p:nvSpPr>
              <p:cNvPr id="2382" name="Rectangle 13"/>
              <p:cNvSpPr>
                <a:spLocks noChangeArrowheads="1"/>
              </p:cNvSpPr>
              <p:nvPr/>
            </p:nvSpPr>
            <p:spPr bwMode="auto">
              <a:xfrm>
                <a:off x="30662402" y="21330814"/>
                <a:ext cx="208390"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smtClean="0">
                    <a:cs typeface="Arial" pitchFamily="34" charset="0"/>
                  </a:rPr>
                  <a:t>25</a:t>
                </a:r>
              </a:p>
            </p:txBody>
          </p:sp>
          <p:sp>
            <p:nvSpPr>
              <p:cNvPr id="2383" name="Rectangle 15"/>
              <p:cNvSpPr>
                <a:spLocks noChangeArrowheads="1"/>
              </p:cNvSpPr>
              <p:nvPr/>
            </p:nvSpPr>
            <p:spPr bwMode="auto">
              <a:xfrm>
                <a:off x="31417985" y="21330814"/>
                <a:ext cx="208390"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smtClean="0">
                    <a:cs typeface="Arial" pitchFamily="34" charset="0"/>
                  </a:rPr>
                  <a:t>50</a:t>
                </a:r>
              </a:p>
            </p:txBody>
          </p:sp>
          <p:sp>
            <p:nvSpPr>
              <p:cNvPr id="2384" name="Rectangle 17"/>
              <p:cNvSpPr>
                <a:spLocks noChangeArrowheads="1"/>
              </p:cNvSpPr>
              <p:nvPr/>
            </p:nvSpPr>
            <p:spPr bwMode="auto">
              <a:xfrm>
                <a:off x="32167065" y="21330814"/>
                <a:ext cx="208390"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smtClean="0">
                    <a:cs typeface="Arial" pitchFamily="34" charset="0"/>
                  </a:rPr>
                  <a:t>75</a:t>
                </a:r>
              </a:p>
            </p:txBody>
          </p:sp>
          <p:sp>
            <p:nvSpPr>
              <p:cNvPr id="2386" name="Rectangle 19"/>
              <p:cNvSpPr>
                <a:spLocks noChangeArrowheads="1"/>
              </p:cNvSpPr>
              <p:nvPr/>
            </p:nvSpPr>
            <p:spPr bwMode="auto">
              <a:xfrm>
                <a:off x="32896640" y="21330814"/>
                <a:ext cx="312586"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smtClean="0">
                    <a:cs typeface="Arial" pitchFamily="34" charset="0"/>
                  </a:rPr>
                  <a:t>100</a:t>
                </a:r>
              </a:p>
            </p:txBody>
          </p:sp>
          <p:sp>
            <p:nvSpPr>
              <p:cNvPr id="2387" name="Freeform 38"/>
              <p:cNvSpPr>
                <a:spLocks/>
              </p:cNvSpPr>
              <p:nvPr/>
            </p:nvSpPr>
            <p:spPr bwMode="auto">
              <a:xfrm>
                <a:off x="29963070" y="21756768"/>
                <a:ext cx="2585040" cy="3893290"/>
              </a:xfrm>
              <a:custGeom>
                <a:avLst/>
                <a:gdLst>
                  <a:gd name="connsiteX0" fmla="*/ 0 w 10000"/>
                  <a:gd name="connsiteY0" fmla="*/ 0 h 10000"/>
                  <a:gd name="connsiteX1" fmla="*/ 8698 w 10000"/>
                  <a:gd name="connsiteY1" fmla="*/ 0 h 10000"/>
                  <a:gd name="connsiteX2" fmla="*/ 8673 w 10000"/>
                  <a:gd name="connsiteY2" fmla="*/ 71 h 10000"/>
                  <a:gd name="connsiteX3" fmla="*/ 9899 w 10000"/>
                  <a:gd name="connsiteY3" fmla="*/ 142 h 10000"/>
                  <a:gd name="connsiteX4" fmla="*/ 9122 w 10000"/>
                  <a:gd name="connsiteY4" fmla="*/ 195 h 10000"/>
                  <a:gd name="connsiteX5" fmla="*/ 8446 w 10000"/>
                  <a:gd name="connsiteY5" fmla="*/ 266 h 10000"/>
                  <a:gd name="connsiteX6" fmla="*/ 8295 w 10000"/>
                  <a:gd name="connsiteY6" fmla="*/ 334 h 10000"/>
                  <a:gd name="connsiteX7" fmla="*/ 8623 w 10000"/>
                  <a:gd name="connsiteY7" fmla="*/ 405 h 10000"/>
                  <a:gd name="connsiteX8" fmla="*/ 7644 w 10000"/>
                  <a:gd name="connsiteY8" fmla="*/ 458 h 10000"/>
                  <a:gd name="connsiteX9" fmla="*/ 3209 w 10000"/>
                  <a:gd name="connsiteY9" fmla="*/ 529 h 10000"/>
                  <a:gd name="connsiteX10" fmla="*/ 3658 w 10000"/>
                  <a:gd name="connsiteY10" fmla="*/ 600 h 10000"/>
                  <a:gd name="connsiteX11" fmla="*/ 3809 w 10000"/>
                  <a:gd name="connsiteY11" fmla="*/ 654 h 10000"/>
                  <a:gd name="connsiteX12" fmla="*/ 2931 w 10000"/>
                  <a:gd name="connsiteY12" fmla="*/ 725 h 10000"/>
                  <a:gd name="connsiteX13" fmla="*/ 4263 w 10000"/>
                  <a:gd name="connsiteY13" fmla="*/ 792 h 10000"/>
                  <a:gd name="connsiteX14" fmla="*/ 4062 w 10000"/>
                  <a:gd name="connsiteY14" fmla="*/ 863 h 10000"/>
                  <a:gd name="connsiteX15" fmla="*/ 2735 w 10000"/>
                  <a:gd name="connsiteY15" fmla="*/ 3016 h 10000"/>
                  <a:gd name="connsiteX16" fmla="*/ 6665 w 10000"/>
                  <a:gd name="connsiteY16" fmla="*/ 3087 h 10000"/>
                  <a:gd name="connsiteX17" fmla="*/ 2255 w 10000"/>
                  <a:gd name="connsiteY17" fmla="*/ 3140 h 10000"/>
                  <a:gd name="connsiteX18" fmla="*/ 3209 w 10000"/>
                  <a:gd name="connsiteY18" fmla="*/ 4128 h 10000"/>
                  <a:gd name="connsiteX19" fmla="*/ 2432 w 10000"/>
                  <a:gd name="connsiteY19" fmla="*/ 4199 h 10000"/>
                  <a:gd name="connsiteX20" fmla="*/ 3032 w 10000"/>
                  <a:gd name="connsiteY20" fmla="*/ 4252 h 10000"/>
                  <a:gd name="connsiteX21" fmla="*/ 1403 w 10000"/>
                  <a:gd name="connsiteY21" fmla="*/ 5503 h 10000"/>
                  <a:gd name="connsiteX22" fmla="*/ 1831 w 10000"/>
                  <a:gd name="connsiteY22" fmla="*/ 5556 h 10000"/>
                  <a:gd name="connsiteX23" fmla="*/ 1705 w 10000"/>
                  <a:gd name="connsiteY23" fmla="*/ 5627 h 10000"/>
                  <a:gd name="connsiteX24" fmla="*/ 1428 w 10000"/>
                  <a:gd name="connsiteY24" fmla="*/ 5698 h 10000"/>
                  <a:gd name="connsiteX25" fmla="*/ 853 w 10000"/>
                  <a:gd name="connsiteY25" fmla="*/ 5769 h 10000"/>
                  <a:gd name="connsiteX26" fmla="*/ 1756 w 10000"/>
                  <a:gd name="connsiteY26" fmla="*/ 6210 h 10000"/>
                  <a:gd name="connsiteX27" fmla="*/ 1983 w 10000"/>
                  <a:gd name="connsiteY27" fmla="*/ 6281 h 10000"/>
                  <a:gd name="connsiteX28" fmla="*/ 1504 w 10000"/>
                  <a:gd name="connsiteY28" fmla="*/ 6348 h 10000"/>
                  <a:gd name="connsiteX29" fmla="*/ 1529 w 10000"/>
                  <a:gd name="connsiteY29" fmla="*/ 6419 h 10000"/>
                  <a:gd name="connsiteX30" fmla="*/ 11 w 10000"/>
                  <a:gd name="connsiteY30" fmla="*/ 7000 h 10000"/>
                  <a:gd name="connsiteX31" fmla="*/ 2205 w 10000"/>
                  <a:gd name="connsiteY31" fmla="*/ 7002 h 10000"/>
                  <a:gd name="connsiteX32" fmla="*/ 2008 w 10000"/>
                  <a:gd name="connsiteY32" fmla="*/ 7073 h 10000"/>
                  <a:gd name="connsiteX33" fmla="*/ 2154 w 10000"/>
                  <a:gd name="connsiteY33" fmla="*/ 7126 h 10000"/>
                  <a:gd name="connsiteX34" fmla="*/ 1958 w 10000"/>
                  <a:gd name="connsiteY34" fmla="*/ 7197 h 10000"/>
                  <a:gd name="connsiteX35" fmla="*/ 2306 w 10000"/>
                  <a:gd name="connsiteY35" fmla="*/ 7268 h 10000"/>
                  <a:gd name="connsiteX36" fmla="*/ 4112 w 10000"/>
                  <a:gd name="connsiteY36" fmla="*/ 7321 h 10000"/>
                  <a:gd name="connsiteX37" fmla="*/ 3587 w 10000"/>
                  <a:gd name="connsiteY37" fmla="*/ 7389 h 10000"/>
                  <a:gd name="connsiteX38" fmla="*/ 3734 w 10000"/>
                  <a:gd name="connsiteY38" fmla="*/ 7460 h 10000"/>
                  <a:gd name="connsiteX39" fmla="*/ 5237 w 10000"/>
                  <a:gd name="connsiteY39" fmla="*/ 7531 h 10000"/>
                  <a:gd name="connsiteX40" fmla="*/ 6039 w 10000"/>
                  <a:gd name="connsiteY40" fmla="*/ 7584 h 10000"/>
                  <a:gd name="connsiteX41" fmla="*/ 5888 w 10000"/>
                  <a:gd name="connsiteY41" fmla="*/ 7655 h 10000"/>
                  <a:gd name="connsiteX42" fmla="*/ 4087 w 10000"/>
                  <a:gd name="connsiteY42" fmla="*/ 7726 h 10000"/>
                  <a:gd name="connsiteX43" fmla="*/ 3683 w 10000"/>
                  <a:gd name="connsiteY43" fmla="*/ 7780 h 10000"/>
                  <a:gd name="connsiteX44" fmla="*/ 3108 w 10000"/>
                  <a:gd name="connsiteY44" fmla="*/ 7851 h 10000"/>
                  <a:gd name="connsiteX45" fmla="*/ 2583 w 10000"/>
                  <a:gd name="connsiteY45" fmla="*/ 7918 h 10000"/>
                  <a:gd name="connsiteX46" fmla="*/ 6014 w 10000"/>
                  <a:gd name="connsiteY46" fmla="*/ 7989 h 10000"/>
                  <a:gd name="connsiteX47" fmla="*/ 10000 w 10000"/>
                  <a:gd name="connsiteY47" fmla="*/ 8043 h 10000"/>
                  <a:gd name="connsiteX48" fmla="*/ 4839 w 10000"/>
                  <a:gd name="connsiteY48" fmla="*/ 8114 h 10000"/>
                  <a:gd name="connsiteX49" fmla="*/ 2735 w 10000"/>
                  <a:gd name="connsiteY49" fmla="*/ 8185 h 10000"/>
                  <a:gd name="connsiteX50" fmla="*/ 2760 w 10000"/>
                  <a:gd name="connsiteY50" fmla="*/ 8238 h 10000"/>
                  <a:gd name="connsiteX51" fmla="*/ 5515 w 10000"/>
                  <a:gd name="connsiteY51" fmla="*/ 8309 h 10000"/>
                  <a:gd name="connsiteX52" fmla="*/ 5515 w 10000"/>
                  <a:gd name="connsiteY52" fmla="*/ 8377 h 10000"/>
                  <a:gd name="connsiteX53" fmla="*/ 4238 w 10000"/>
                  <a:gd name="connsiteY53" fmla="*/ 8430 h 10000"/>
                  <a:gd name="connsiteX54" fmla="*/ 2059 w 10000"/>
                  <a:gd name="connsiteY54" fmla="*/ 8501 h 10000"/>
                  <a:gd name="connsiteX55" fmla="*/ 2180 w 10000"/>
                  <a:gd name="connsiteY55" fmla="*/ 8572 h 10000"/>
                  <a:gd name="connsiteX56" fmla="*/ 1428 w 10000"/>
                  <a:gd name="connsiteY56" fmla="*/ 8643 h 10000"/>
                  <a:gd name="connsiteX57" fmla="*/ 5414 w 10000"/>
                  <a:gd name="connsiteY57" fmla="*/ 8696 h 10000"/>
                  <a:gd name="connsiteX58" fmla="*/ 1256 w 10000"/>
                  <a:gd name="connsiteY58" fmla="*/ 8767 h 10000"/>
                  <a:gd name="connsiteX59" fmla="*/ 3784 w 10000"/>
                  <a:gd name="connsiteY59" fmla="*/ 8838 h 10000"/>
                  <a:gd name="connsiteX60" fmla="*/ 1604 w 10000"/>
                  <a:gd name="connsiteY60" fmla="*/ 8888 h 10000"/>
                  <a:gd name="connsiteX61" fmla="*/ 1680 w 10000"/>
                  <a:gd name="connsiteY61" fmla="*/ 8959 h 10000"/>
                  <a:gd name="connsiteX62" fmla="*/ 2482 w 10000"/>
                  <a:gd name="connsiteY62" fmla="*/ 9030 h 10000"/>
                  <a:gd name="connsiteX63" fmla="*/ 1781 w 10000"/>
                  <a:gd name="connsiteY63" fmla="*/ 9101 h 10000"/>
                  <a:gd name="connsiteX64" fmla="*/ 1231 w 10000"/>
                  <a:gd name="connsiteY64" fmla="*/ 9226 h 10000"/>
                  <a:gd name="connsiteX65" fmla="*/ 2129 w 10000"/>
                  <a:gd name="connsiteY65" fmla="*/ 9297 h 10000"/>
                  <a:gd name="connsiteX66" fmla="*/ 1882 w 10000"/>
                  <a:gd name="connsiteY66" fmla="*/ 9350 h 10000"/>
                  <a:gd name="connsiteX67" fmla="*/ 2109 w 10000"/>
                  <a:gd name="connsiteY67" fmla="*/ 9488 h 10000"/>
                  <a:gd name="connsiteX68" fmla="*/ 2109 w 10000"/>
                  <a:gd name="connsiteY68" fmla="*/ 9542 h 10000"/>
                  <a:gd name="connsiteX69" fmla="*/ 3607 w 10000"/>
                  <a:gd name="connsiteY69" fmla="*/ 9560 h 10000"/>
                  <a:gd name="connsiteX70" fmla="*/ 4263 w 10000"/>
                  <a:gd name="connsiteY70" fmla="*/ 9613 h 10000"/>
                  <a:gd name="connsiteX71" fmla="*/ 1882 w 10000"/>
                  <a:gd name="connsiteY71" fmla="*/ 9684 h 10000"/>
                  <a:gd name="connsiteX72" fmla="*/ 1478 w 10000"/>
                  <a:gd name="connsiteY72" fmla="*/ 9755 h 10000"/>
                  <a:gd name="connsiteX73" fmla="*/ 1130 w 10000"/>
                  <a:gd name="connsiteY73" fmla="*/ 9808 h 10000"/>
                  <a:gd name="connsiteX74" fmla="*/ 2931 w 10000"/>
                  <a:gd name="connsiteY74" fmla="*/ 9879 h 10000"/>
                  <a:gd name="connsiteX75" fmla="*/ 2881 w 10000"/>
                  <a:gd name="connsiteY75" fmla="*/ 9947 h 10000"/>
                  <a:gd name="connsiteX76" fmla="*/ 3083 w 10000"/>
                  <a:gd name="connsiteY76" fmla="*/ 10000 h 10000"/>
                  <a:gd name="connsiteX77" fmla="*/ 0 w 10000"/>
                  <a:gd name="connsiteY77" fmla="*/ 10000 h 10000"/>
                  <a:gd name="connsiteX78" fmla="*/ 0 w 10000"/>
                  <a:gd name="connsiteY78" fmla="*/ 0 h 10000"/>
                  <a:gd name="connsiteX0" fmla="*/ 130 w 10130"/>
                  <a:gd name="connsiteY0" fmla="*/ 0 h 10000"/>
                  <a:gd name="connsiteX1" fmla="*/ 8828 w 10130"/>
                  <a:gd name="connsiteY1" fmla="*/ 0 h 10000"/>
                  <a:gd name="connsiteX2" fmla="*/ 8803 w 10130"/>
                  <a:gd name="connsiteY2" fmla="*/ 71 h 10000"/>
                  <a:gd name="connsiteX3" fmla="*/ 10029 w 10130"/>
                  <a:gd name="connsiteY3" fmla="*/ 142 h 10000"/>
                  <a:gd name="connsiteX4" fmla="*/ 9252 w 10130"/>
                  <a:gd name="connsiteY4" fmla="*/ 195 h 10000"/>
                  <a:gd name="connsiteX5" fmla="*/ 8576 w 10130"/>
                  <a:gd name="connsiteY5" fmla="*/ 266 h 10000"/>
                  <a:gd name="connsiteX6" fmla="*/ 8425 w 10130"/>
                  <a:gd name="connsiteY6" fmla="*/ 334 h 10000"/>
                  <a:gd name="connsiteX7" fmla="*/ 8753 w 10130"/>
                  <a:gd name="connsiteY7" fmla="*/ 405 h 10000"/>
                  <a:gd name="connsiteX8" fmla="*/ 7774 w 10130"/>
                  <a:gd name="connsiteY8" fmla="*/ 458 h 10000"/>
                  <a:gd name="connsiteX9" fmla="*/ 3339 w 10130"/>
                  <a:gd name="connsiteY9" fmla="*/ 529 h 10000"/>
                  <a:gd name="connsiteX10" fmla="*/ 3788 w 10130"/>
                  <a:gd name="connsiteY10" fmla="*/ 600 h 10000"/>
                  <a:gd name="connsiteX11" fmla="*/ 3939 w 10130"/>
                  <a:gd name="connsiteY11" fmla="*/ 654 h 10000"/>
                  <a:gd name="connsiteX12" fmla="*/ 3061 w 10130"/>
                  <a:gd name="connsiteY12" fmla="*/ 725 h 10000"/>
                  <a:gd name="connsiteX13" fmla="*/ 4393 w 10130"/>
                  <a:gd name="connsiteY13" fmla="*/ 792 h 10000"/>
                  <a:gd name="connsiteX14" fmla="*/ 4192 w 10130"/>
                  <a:gd name="connsiteY14" fmla="*/ 863 h 10000"/>
                  <a:gd name="connsiteX15" fmla="*/ 2865 w 10130"/>
                  <a:gd name="connsiteY15" fmla="*/ 3016 h 10000"/>
                  <a:gd name="connsiteX16" fmla="*/ 6795 w 10130"/>
                  <a:gd name="connsiteY16" fmla="*/ 3087 h 10000"/>
                  <a:gd name="connsiteX17" fmla="*/ 2385 w 10130"/>
                  <a:gd name="connsiteY17" fmla="*/ 3140 h 10000"/>
                  <a:gd name="connsiteX18" fmla="*/ 3339 w 10130"/>
                  <a:gd name="connsiteY18" fmla="*/ 4128 h 10000"/>
                  <a:gd name="connsiteX19" fmla="*/ 2562 w 10130"/>
                  <a:gd name="connsiteY19" fmla="*/ 4199 h 10000"/>
                  <a:gd name="connsiteX20" fmla="*/ 3162 w 10130"/>
                  <a:gd name="connsiteY20" fmla="*/ 4252 h 10000"/>
                  <a:gd name="connsiteX21" fmla="*/ 1533 w 10130"/>
                  <a:gd name="connsiteY21" fmla="*/ 5503 h 10000"/>
                  <a:gd name="connsiteX22" fmla="*/ 1961 w 10130"/>
                  <a:gd name="connsiteY22" fmla="*/ 5556 h 10000"/>
                  <a:gd name="connsiteX23" fmla="*/ 1835 w 10130"/>
                  <a:gd name="connsiteY23" fmla="*/ 5627 h 10000"/>
                  <a:gd name="connsiteX24" fmla="*/ 1558 w 10130"/>
                  <a:gd name="connsiteY24" fmla="*/ 5698 h 10000"/>
                  <a:gd name="connsiteX25" fmla="*/ 983 w 10130"/>
                  <a:gd name="connsiteY25" fmla="*/ 5769 h 10000"/>
                  <a:gd name="connsiteX26" fmla="*/ 1886 w 10130"/>
                  <a:gd name="connsiteY26" fmla="*/ 6210 h 10000"/>
                  <a:gd name="connsiteX27" fmla="*/ 2113 w 10130"/>
                  <a:gd name="connsiteY27" fmla="*/ 6281 h 10000"/>
                  <a:gd name="connsiteX28" fmla="*/ 1634 w 10130"/>
                  <a:gd name="connsiteY28" fmla="*/ 6348 h 10000"/>
                  <a:gd name="connsiteX29" fmla="*/ 1659 w 10130"/>
                  <a:gd name="connsiteY29" fmla="*/ 6419 h 10000"/>
                  <a:gd name="connsiteX30" fmla="*/ 151 w 10130"/>
                  <a:gd name="connsiteY30" fmla="*/ 6439 h 10000"/>
                  <a:gd name="connsiteX31" fmla="*/ 141 w 10130"/>
                  <a:gd name="connsiteY31" fmla="*/ 7000 h 10000"/>
                  <a:gd name="connsiteX32" fmla="*/ 2335 w 10130"/>
                  <a:gd name="connsiteY32" fmla="*/ 7002 h 10000"/>
                  <a:gd name="connsiteX33" fmla="*/ 2138 w 10130"/>
                  <a:gd name="connsiteY33" fmla="*/ 7073 h 10000"/>
                  <a:gd name="connsiteX34" fmla="*/ 2284 w 10130"/>
                  <a:gd name="connsiteY34" fmla="*/ 7126 h 10000"/>
                  <a:gd name="connsiteX35" fmla="*/ 2088 w 10130"/>
                  <a:gd name="connsiteY35" fmla="*/ 7197 h 10000"/>
                  <a:gd name="connsiteX36" fmla="*/ 2436 w 10130"/>
                  <a:gd name="connsiteY36" fmla="*/ 7268 h 10000"/>
                  <a:gd name="connsiteX37" fmla="*/ 4242 w 10130"/>
                  <a:gd name="connsiteY37" fmla="*/ 7321 h 10000"/>
                  <a:gd name="connsiteX38" fmla="*/ 3717 w 10130"/>
                  <a:gd name="connsiteY38" fmla="*/ 7389 h 10000"/>
                  <a:gd name="connsiteX39" fmla="*/ 3864 w 10130"/>
                  <a:gd name="connsiteY39" fmla="*/ 7460 h 10000"/>
                  <a:gd name="connsiteX40" fmla="*/ 5367 w 10130"/>
                  <a:gd name="connsiteY40" fmla="*/ 7531 h 10000"/>
                  <a:gd name="connsiteX41" fmla="*/ 6169 w 10130"/>
                  <a:gd name="connsiteY41" fmla="*/ 7584 h 10000"/>
                  <a:gd name="connsiteX42" fmla="*/ 6018 w 10130"/>
                  <a:gd name="connsiteY42" fmla="*/ 7655 h 10000"/>
                  <a:gd name="connsiteX43" fmla="*/ 4217 w 10130"/>
                  <a:gd name="connsiteY43" fmla="*/ 7726 h 10000"/>
                  <a:gd name="connsiteX44" fmla="*/ 3813 w 10130"/>
                  <a:gd name="connsiteY44" fmla="*/ 7780 h 10000"/>
                  <a:gd name="connsiteX45" fmla="*/ 3238 w 10130"/>
                  <a:gd name="connsiteY45" fmla="*/ 7851 h 10000"/>
                  <a:gd name="connsiteX46" fmla="*/ 2713 w 10130"/>
                  <a:gd name="connsiteY46" fmla="*/ 7918 h 10000"/>
                  <a:gd name="connsiteX47" fmla="*/ 6144 w 10130"/>
                  <a:gd name="connsiteY47" fmla="*/ 7989 h 10000"/>
                  <a:gd name="connsiteX48" fmla="*/ 10130 w 10130"/>
                  <a:gd name="connsiteY48" fmla="*/ 8043 h 10000"/>
                  <a:gd name="connsiteX49" fmla="*/ 4969 w 10130"/>
                  <a:gd name="connsiteY49" fmla="*/ 8114 h 10000"/>
                  <a:gd name="connsiteX50" fmla="*/ 2865 w 10130"/>
                  <a:gd name="connsiteY50" fmla="*/ 8185 h 10000"/>
                  <a:gd name="connsiteX51" fmla="*/ 2890 w 10130"/>
                  <a:gd name="connsiteY51" fmla="*/ 8238 h 10000"/>
                  <a:gd name="connsiteX52" fmla="*/ 5645 w 10130"/>
                  <a:gd name="connsiteY52" fmla="*/ 8309 h 10000"/>
                  <a:gd name="connsiteX53" fmla="*/ 5645 w 10130"/>
                  <a:gd name="connsiteY53" fmla="*/ 8377 h 10000"/>
                  <a:gd name="connsiteX54" fmla="*/ 4368 w 10130"/>
                  <a:gd name="connsiteY54" fmla="*/ 8430 h 10000"/>
                  <a:gd name="connsiteX55" fmla="*/ 2189 w 10130"/>
                  <a:gd name="connsiteY55" fmla="*/ 8501 h 10000"/>
                  <a:gd name="connsiteX56" fmla="*/ 2310 w 10130"/>
                  <a:gd name="connsiteY56" fmla="*/ 8572 h 10000"/>
                  <a:gd name="connsiteX57" fmla="*/ 1558 w 10130"/>
                  <a:gd name="connsiteY57" fmla="*/ 8643 h 10000"/>
                  <a:gd name="connsiteX58" fmla="*/ 5544 w 10130"/>
                  <a:gd name="connsiteY58" fmla="*/ 8696 h 10000"/>
                  <a:gd name="connsiteX59" fmla="*/ 1386 w 10130"/>
                  <a:gd name="connsiteY59" fmla="*/ 8767 h 10000"/>
                  <a:gd name="connsiteX60" fmla="*/ 3914 w 10130"/>
                  <a:gd name="connsiteY60" fmla="*/ 8838 h 10000"/>
                  <a:gd name="connsiteX61" fmla="*/ 1734 w 10130"/>
                  <a:gd name="connsiteY61" fmla="*/ 8888 h 10000"/>
                  <a:gd name="connsiteX62" fmla="*/ 1810 w 10130"/>
                  <a:gd name="connsiteY62" fmla="*/ 8959 h 10000"/>
                  <a:gd name="connsiteX63" fmla="*/ 2612 w 10130"/>
                  <a:gd name="connsiteY63" fmla="*/ 9030 h 10000"/>
                  <a:gd name="connsiteX64" fmla="*/ 1911 w 10130"/>
                  <a:gd name="connsiteY64" fmla="*/ 9101 h 10000"/>
                  <a:gd name="connsiteX65" fmla="*/ 1361 w 10130"/>
                  <a:gd name="connsiteY65" fmla="*/ 9226 h 10000"/>
                  <a:gd name="connsiteX66" fmla="*/ 2259 w 10130"/>
                  <a:gd name="connsiteY66" fmla="*/ 9297 h 10000"/>
                  <a:gd name="connsiteX67" fmla="*/ 2012 w 10130"/>
                  <a:gd name="connsiteY67" fmla="*/ 9350 h 10000"/>
                  <a:gd name="connsiteX68" fmla="*/ 2239 w 10130"/>
                  <a:gd name="connsiteY68" fmla="*/ 9488 h 10000"/>
                  <a:gd name="connsiteX69" fmla="*/ 2239 w 10130"/>
                  <a:gd name="connsiteY69" fmla="*/ 9542 h 10000"/>
                  <a:gd name="connsiteX70" fmla="*/ 3737 w 10130"/>
                  <a:gd name="connsiteY70" fmla="*/ 9560 h 10000"/>
                  <a:gd name="connsiteX71" fmla="*/ 4393 w 10130"/>
                  <a:gd name="connsiteY71" fmla="*/ 9613 h 10000"/>
                  <a:gd name="connsiteX72" fmla="*/ 2012 w 10130"/>
                  <a:gd name="connsiteY72" fmla="*/ 9684 h 10000"/>
                  <a:gd name="connsiteX73" fmla="*/ 1608 w 10130"/>
                  <a:gd name="connsiteY73" fmla="*/ 9755 h 10000"/>
                  <a:gd name="connsiteX74" fmla="*/ 1260 w 10130"/>
                  <a:gd name="connsiteY74" fmla="*/ 9808 h 10000"/>
                  <a:gd name="connsiteX75" fmla="*/ 3061 w 10130"/>
                  <a:gd name="connsiteY75" fmla="*/ 9879 h 10000"/>
                  <a:gd name="connsiteX76" fmla="*/ 3011 w 10130"/>
                  <a:gd name="connsiteY76" fmla="*/ 9947 h 10000"/>
                  <a:gd name="connsiteX77" fmla="*/ 3213 w 10130"/>
                  <a:gd name="connsiteY77" fmla="*/ 10000 h 10000"/>
                  <a:gd name="connsiteX78" fmla="*/ 130 w 10130"/>
                  <a:gd name="connsiteY78" fmla="*/ 10000 h 10000"/>
                  <a:gd name="connsiteX79" fmla="*/ 130 w 10130"/>
                  <a:gd name="connsiteY79" fmla="*/ 0 h 10000"/>
                  <a:gd name="connsiteX0" fmla="*/ 52 w 10052"/>
                  <a:gd name="connsiteY0" fmla="*/ 0 h 10000"/>
                  <a:gd name="connsiteX1" fmla="*/ 8750 w 10052"/>
                  <a:gd name="connsiteY1" fmla="*/ 0 h 10000"/>
                  <a:gd name="connsiteX2" fmla="*/ 8725 w 10052"/>
                  <a:gd name="connsiteY2" fmla="*/ 71 h 10000"/>
                  <a:gd name="connsiteX3" fmla="*/ 9951 w 10052"/>
                  <a:gd name="connsiteY3" fmla="*/ 142 h 10000"/>
                  <a:gd name="connsiteX4" fmla="*/ 9174 w 10052"/>
                  <a:gd name="connsiteY4" fmla="*/ 195 h 10000"/>
                  <a:gd name="connsiteX5" fmla="*/ 8498 w 10052"/>
                  <a:gd name="connsiteY5" fmla="*/ 266 h 10000"/>
                  <a:gd name="connsiteX6" fmla="*/ 8347 w 10052"/>
                  <a:gd name="connsiteY6" fmla="*/ 334 h 10000"/>
                  <a:gd name="connsiteX7" fmla="*/ 8675 w 10052"/>
                  <a:gd name="connsiteY7" fmla="*/ 405 h 10000"/>
                  <a:gd name="connsiteX8" fmla="*/ 7696 w 10052"/>
                  <a:gd name="connsiteY8" fmla="*/ 458 h 10000"/>
                  <a:gd name="connsiteX9" fmla="*/ 3261 w 10052"/>
                  <a:gd name="connsiteY9" fmla="*/ 529 h 10000"/>
                  <a:gd name="connsiteX10" fmla="*/ 3710 w 10052"/>
                  <a:gd name="connsiteY10" fmla="*/ 600 h 10000"/>
                  <a:gd name="connsiteX11" fmla="*/ 3861 w 10052"/>
                  <a:gd name="connsiteY11" fmla="*/ 654 h 10000"/>
                  <a:gd name="connsiteX12" fmla="*/ 2983 w 10052"/>
                  <a:gd name="connsiteY12" fmla="*/ 725 h 10000"/>
                  <a:gd name="connsiteX13" fmla="*/ 4315 w 10052"/>
                  <a:gd name="connsiteY13" fmla="*/ 792 h 10000"/>
                  <a:gd name="connsiteX14" fmla="*/ 4114 w 10052"/>
                  <a:gd name="connsiteY14" fmla="*/ 863 h 10000"/>
                  <a:gd name="connsiteX15" fmla="*/ 2787 w 10052"/>
                  <a:gd name="connsiteY15" fmla="*/ 3016 h 10000"/>
                  <a:gd name="connsiteX16" fmla="*/ 6717 w 10052"/>
                  <a:gd name="connsiteY16" fmla="*/ 3087 h 10000"/>
                  <a:gd name="connsiteX17" fmla="*/ 2307 w 10052"/>
                  <a:gd name="connsiteY17" fmla="*/ 3140 h 10000"/>
                  <a:gd name="connsiteX18" fmla="*/ 3261 w 10052"/>
                  <a:gd name="connsiteY18" fmla="*/ 4128 h 10000"/>
                  <a:gd name="connsiteX19" fmla="*/ 2484 w 10052"/>
                  <a:gd name="connsiteY19" fmla="*/ 4199 h 10000"/>
                  <a:gd name="connsiteX20" fmla="*/ 3084 w 10052"/>
                  <a:gd name="connsiteY20" fmla="*/ 4252 h 10000"/>
                  <a:gd name="connsiteX21" fmla="*/ 1455 w 10052"/>
                  <a:gd name="connsiteY21" fmla="*/ 5503 h 10000"/>
                  <a:gd name="connsiteX22" fmla="*/ 1883 w 10052"/>
                  <a:gd name="connsiteY22" fmla="*/ 5556 h 10000"/>
                  <a:gd name="connsiteX23" fmla="*/ 1757 w 10052"/>
                  <a:gd name="connsiteY23" fmla="*/ 5627 h 10000"/>
                  <a:gd name="connsiteX24" fmla="*/ 1480 w 10052"/>
                  <a:gd name="connsiteY24" fmla="*/ 5698 h 10000"/>
                  <a:gd name="connsiteX25" fmla="*/ 905 w 10052"/>
                  <a:gd name="connsiteY25" fmla="*/ 5769 h 10000"/>
                  <a:gd name="connsiteX26" fmla="*/ 1808 w 10052"/>
                  <a:gd name="connsiteY26" fmla="*/ 6210 h 10000"/>
                  <a:gd name="connsiteX27" fmla="*/ 2035 w 10052"/>
                  <a:gd name="connsiteY27" fmla="*/ 6281 h 10000"/>
                  <a:gd name="connsiteX28" fmla="*/ 1556 w 10052"/>
                  <a:gd name="connsiteY28" fmla="*/ 6348 h 10000"/>
                  <a:gd name="connsiteX29" fmla="*/ 1581 w 10052"/>
                  <a:gd name="connsiteY29" fmla="*/ 6419 h 10000"/>
                  <a:gd name="connsiteX30" fmla="*/ 73 w 10052"/>
                  <a:gd name="connsiteY30" fmla="*/ 6439 h 10000"/>
                  <a:gd name="connsiteX31" fmla="*/ 63 w 10052"/>
                  <a:gd name="connsiteY31" fmla="*/ 7000 h 10000"/>
                  <a:gd name="connsiteX32" fmla="*/ 2257 w 10052"/>
                  <a:gd name="connsiteY32" fmla="*/ 7002 h 10000"/>
                  <a:gd name="connsiteX33" fmla="*/ 2060 w 10052"/>
                  <a:gd name="connsiteY33" fmla="*/ 7073 h 10000"/>
                  <a:gd name="connsiteX34" fmla="*/ 2206 w 10052"/>
                  <a:gd name="connsiteY34" fmla="*/ 7126 h 10000"/>
                  <a:gd name="connsiteX35" fmla="*/ 2010 w 10052"/>
                  <a:gd name="connsiteY35" fmla="*/ 7197 h 10000"/>
                  <a:gd name="connsiteX36" fmla="*/ 2358 w 10052"/>
                  <a:gd name="connsiteY36" fmla="*/ 7268 h 10000"/>
                  <a:gd name="connsiteX37" fmla="*/ 4164 w 10052"/>
                  <a:gd name="connsiteY37" fmla="*/ 7321 h 10000"/>
                  <a:gd name="connsiteX38" fmla="*/ 3639 w 10052"/>
                  <a:gd name="connsiteY38" fmla="*/ 7389 h 10000"/>
                  <a:gd name="connsiteX39" fmla="*/ 3786 w 10052"/>
                  <a:gd name="connsiteY39" fmla="*/ 7460 h 10000"/>
                  <a:gd name="connsiteX40" fmla="*/ 5289 w 10052"/>
                  <a:gd name="connsiteY40" fmla="*/ 7531 h 10000"/>
                  <a:gd name="connsiteX41" fmla="*/ 6091 w 10052"/>
                  <a:gd name="connsiteY41" fmla="*/ 7584 h 10000"/>
                  <a:gd name="connsiteX42" fmla="*/ 5940 w 10052"/>
                  <a:gd name="connsiteY42" fmla="*/ 7655 h 10000"/>
                  <a:gd name="connsiteX43" fmla="*/ 4139 w 10052"/>
                  <a:gd name="connsiteY43" fmla="*/ 7726 h 10000"/>
                  <a:gd name="connsiteX44" fmla="*/ 3735 w 10052"/>
                  <a:gd name="connsiteY44" fmla="*/ 7780 h 10000"/>
                  <a:gd name="connsiteX45" fmla="*/ 3160 w 10052"/>
                  <a:gd name="connsiteY45" fmla="*/ 7851 h 10000"/>
                  <a:gd name="connsiteX46" fmla="*/ 2635 w 10052"/>
                  <a:gd name="connsiteY46" fmla="*/ 7918 h 10000"/>
                  <a:gd name="connsiteX47" fmla="*/ 6066 w 10052"/>
                  <a:gd name="connsiteY47" fmla="*/ 7989 h 10000"/>
                  <a:gd name="connsiteX48" fmla="*/ 10052 w 10052"/>
                  <a:gd name="connsiteY48" fmla="*/ 8043 h 10000"/>
                  <a:gd name="connsiteX49" fmla="*/ 4891 w 10052"/>
                  <a:gd name="connsiteY49" fmla="*/ 8114 h 10000"/>
                  <a:gd name="connsiteX50" fmla="*/ 2787 w 10052"/>
                  <a:gd name="connsiteY50" fmla="*/ 8185 h 10000"/>
                  <a:gd name="connsiteX51" fmla="*/ 2812 w 10052"/>
                  <a:gd name="connsiteY51" fmla="*/ 8238 h 10000"/>
                  <a:gd name="connsiteX52" fmla="*/ 5567 w 10052"/>
                  <a:gd name="connsiteY52" fmla="*/ 8309 h 10000"/>
                  <a:gd name="connsiteX53" fmla="*/ 5567 w 10052"/>
                  <a:gd name="connsiteY53" fmla="*/ 8377 h 10000"/>
                  <a:gd name="connsiteX54" fmla="*/ 4290 w 10052"/>
                  <a:gd name="connsiteY54" fmla="*/ 8430 h 10000"/>
                  <a:gd name="connsiteX55" fmla="*/ 2111 w 10052"/>
                  <a:gd name="connsiteY55" fmla="*/ 8501 h 10000"/>
                  <a:gd name="connsiteX56" fmla="*/ 2232 w 10052"/>
                  <a:gd name="connsiteY56" fmla="*/ 8572 h 10000"/>
                  <a:gd name="connsiteX57" fmla="*/ 1480 w 10052"/>
                  <a:gd name="connsiteY57" fmla="*/ 8643 h 10000"/>
                  <a:gd name="connsiteX58" fmla="*/ 5466 w 10052"/>
                  <a:gd name="connsiteY58" fmla="*/ 8696 h 10000"/>
                  <a:gd name="connsiteX59" fmla="*/ 1308 w 10052"/>
                  <a:gd name="connsiteY59" fmla="*/ 8767 h 10000"/>
                  <a:gd name="connsiteX60" fmla="*/ 3836 w 10052"/>
                  <a:gd name="connsiteY60" fmla="*/ 8838 h 10000"/>
                  <a:gd name="connsiteX61" fmla="*/ 1656 w 10052"/>
                  <a:gd name="connsiteY61" fmla="*/ 8888 h 10000"/>
                  <a:gd name="connsiteX62" fmla="*/ 1732 w 10052"/>
                  <a:gd name="connsiteY62" fmla="*/ 8959 h 10000"/>
                  <a:gd name="connsiteX63" fmla="*/ 2534 w 10052"/>
                  <a:gd name="connsiteY63" fmla="*/ 9030 h 10000"/>
                  <a:gd name="connsiteX64" fmla="*/ 1833 w 10052"/>
                  <a:gd name="connsiteY64" fmla="*/ 9101 h 10000"/>
                  <a:gd name="connsiteX65" fmla="*/ 1283 w 10052"/>
                  <a:gd name="connsiteY65" fmla="*/ 9226 h 10000"/>
                  <a:gd name="connsiteX66" fmla="*/ 2181 w 10052"/>
                  <a:gd name="connsiteY66" fmla="*/ 9297 h 10000"/>
                  <a:gd name="connsiteX67" fmla="*/ 1934 w 10052"/>
                  <a:gd name="connsiteY67" fmla="*/ 9350 h 10000"/>
                  <a:gd name="connsiteX68" fmla="*/ 2161 w 10052"/>
                  <a:gd name="connsiteY68" fmla="*/ 9488 h 10000"/>
                  <a:gd name="connsiteX69" fmla="*/ 2161 w 10052"/>
                  <a:gd name="connsiteY69" fmla="*/ 9542 h 10000"/>
                  <a:gd name="connsiteX70" fmla="*/ 3659 w 10052"/>
                  <a:gd name="connsiteY70" fmla="*/ 9560 h 10000"/>
                  <a:gd name="connsiteX71" fmla="*/ 4315 w 10052"/>
                  <a:gd name="connsiteY71" fmla="*/ 9613 h 10000"/>
                  <a:gd name="connsiteX72" fmla="*/ 1934 w 10052"/>
                  <a:gd name="connsiteY72" fmla="*/ 9684 h 10000"/>
                  <a:gd name="connsiteX73" fmla="*/ 1530 w 10052"/>
                  <a:gd name="connsiteY73" fmla="*/ 9755 h 10000"/>
                  <a:gd name="connsiteX74" fmla="*/ 1182 w 10052"/>
                  <a:gd name="connsiteY74" fmla="*/ 9808 h 10000"/>
                  <a:gd name="connsiteX75" fmla="*/ 2983 w 10052"/>
                  <a:gd name="connsiteY75" fmla="*/ 9879 h 10000"/>
                  <a:gd name="connsiteX76" fmla="*/ 2933 w 10052"/>
                  <a:gd name="connsiteY76" fmla="*/ 9947 h 10000"/>
                  <a:gd name="connsiteX77" fmla="*/ 3135 w 10052"/>
                  <a:gd name="connsiteY77" fmla="*/ 10000 h 10000"/>
                  <a:gd name="connsiteX78" fmla="*/ 52 w 10052"/>
                  <a:gd name="connsiteY78" fmla="*/ 10000 h 10000"/>
                  <a:gd name="connsiteX79" fmla="*/ 52 w 10052"/>
                  <a:gd name="connsiteY79" fmla="*/ 0 h 10000"/>
                  <a:gd name="connsiteX0" fmla="*/ 3 w 10003"/>
                  <a:gd name="connsiteY0" fmla="*/ 0 h 10000"/>
                  <a:gd name="connsiteX1" fmla="*/ 8701 w 10003"/>
                  <a:gd name="connsiteY1" fmla="*/ 0 h 10000"/>
                  <a:gd name="connsiteX2" fmla="*/ 8676 w 10003"/>
                  <a:gd name="connsiteY2" fmla="*/ 71 h 10000"/>
                  <a:gd name="connsiteX3" fmla="*/ 9902 w 10003"/>
                  <a:gd name="connsiteY3" fmla="*/ 142 h 10000"/>
                  <a:gd name="connsiteX4" fmla="*/ 9125 w 10003"/>
                  <a:gd name="connsiteY4" fmla="*/ 195 h 10000"/>
                  <a:gd name="connsiteX5" fmla="*/ 8449 w 10003"/>
                  <a:gd name="connsiteY5" fmla="*/ 266 h 10000"/>
                  <a:gd name="connsiteX6" fmla="*/ 8298 w 10003"/>
                  <a:gd name="connsiteY6" fmla="*/ 334 h 10000"/>
                  <a:gd name="connsiteX7" fmla="*/ 8626 w 10003"/>
                  <a:gd name="connsiteY7" fmla="*/ 405 h 10000"/>
                  <a:gd name="connsiteX8" fmla="*/ 7647 w 10003"/>
                  <a:gd name="connsiteY8" fmla="*/ 458 h 10000"/>
                  <a:gd name="connsiteX9" fmla="*/ 3212 w 10003"/>
                  <a:gd name="connsiteY9" fmla="*/ 529 h 10000"/>
                  <a:gd name="connsiteX10" fmla="*/ 3661 w 10003"/>
                  <a:gd name="connsiteY10" fmla="*/ 600 h 10000"/>
                  <a:gd name="connsiteX11" fmla="*/ 3812 w 10003"/>
                  <a:gd name="connsiteY11" fmla="*/ 654 h 10000"/>
                  <a:gd name="connsiteX12" fmla="*/ 2934 w 10003"/>
                  <a:gd name="connsiteY12" fmla="*/ 725 h 10000"/>
                  <a:gd name="connsiteX13" fmla="*/ 4266 w 10003"/>
                  <a:gd name="connsiteY13" fmla="*/ 792 h 10000"/>
                  <a:gd name="connsiteX14" fmla="*/ 4065 w 10003"/>
                  <a:gd name="connsiteY14" fmla="*/ 863 h 10000"/>
                  <a:gd name="connsiteX15" fmla="*/ 2738 w 10003"/>
                  <a:gd name="connsiteY15" fmla="*/ 3016 h 10000"/>
                  <a:gd name="connsiteX16" fmla="*/ 6668 w 10003"/>
                  <a:gd name="connsiteY16" fmla="*/ 3087 h 10000"/>
                  <a:gd name="connsiteX17" fmla="*/ 2258 w 10003"/>
                  <a:gd name="connsiteY17" fmla="*/ 3140 h 10000"/>
                  <a:gd name="connsiteX18" fmla="*/ 3212 w 10003"/>
                  <a:gd name="connsiteY18" fmla="*/ 4128 h 10000"/>
                  <a:gd name="connsiteX19" fmla="*/ 2435 w 10003"/>
                  <a:gd name="connsiteY19" fmla="*/ 4199 h 10000"/>
                  <a:gd name="connsiteX20" fmla="*/ 3035 w 10003"/>
                  <a:gd name="connsiteY20" fmla="*/ 4252 h 10000"/>
                  <a:gd name="connsiteX21" fmla="*/ 1406 w 10003"/>
                  <a:gd name="connsiteY21" fmla="*/ 5503 h 10000"/>
                  <a:gd name="connsiteX22" fmla="*/ 1834 w 10003"/>
                  <a:gd name="connsiteY22" fmla="*/ 5556 h 10000"/>
                  <a:gd name="connsiteX23" fmla="*/ 1708 w 10003"/>
                  <a:gd name="connsiteY23" fmla="*/ 5627 h 10000"/>
                  <a:gd name="connsiteX24" fmla="*/ 1431 w 10003"/>
                  <a:gd name="connsiteY24" fmla="*/ 5698 h 10000"/>
                  <a:gd name="connsiteX25" fmla="*/ 856 w 10003"/>
                  <a:gd name="connsiteY25" fmla="*/ 5769 h 10000"/>
                  <a:gd name="connsiteX26" fmla="*/ 1759 w 10003"/>
                  <a:gd name="connsiteY26" fmla="*/ 6210 h 10000"/>
                  <a:gd name="connsiteX27" fmla="*/ 1986 w 10003"/>
                  <a:gd name="connsiteY27" fmla="*/ 6281 h 10000"/>
                  <a:gd name="connsiteX28" fmla="*/ 1507 w 10003"/>
                  <a:gd name="connsiteY28" fmla="*/ 6348 h 10000"/>
                  <a:gd name="connsiteX29" fmla="*/ 1532 w 10003"/>
                  <a:gd name="connsiteY29" fmla="*/ 6419 h 10000"/>
                  <a:gd name="connsiteX30" fmla="*/ 24 w 10003"/>
                  <a:gd name="connsiteY30" fmla="*/ 6439 h 10000"/>
                  <a:gd name="connsiteX31" fmla="*/ 14 w 10003"/>
                  <a:gd name="connsiteY31" fmla="*/ 7000 h 10000"/>
                  <a:gd name="connsiteX32" fmla="*/ 2208 w 10003"/>
                  <a:gd name="connsiteY32" fmla="*/ 7002 h 10000"/>
                  <a:gd name="connsiteX33" fmla="*/ 2011 w 10003"/>
                  <a:gd name="connsiteY33" fmla="*/ 7073 h 10000"/>
                  <a:gd name="connsiteX34" fmla="*/ 2157 w 10003"/>
                  <a:gd name="connsiteY34" fmla="*/ 7126 h 10000"/>
                  <a:gd name="connsiteX35" fmla="*/ 1961 w 10003"/>
                  <a:gd name="connsiteY35" fmla="*/ 7197 h 10000"/>
                  <a:gd name="connsiteX36" fmla="*/ 2309 w 10003"/>
                  <a:gd name="connsiteY36" fmla="*/ 7268 h 10000"/>
                  <a:gd name="connsiteX37" fmla="*/ 4115 w 10003"/>
                  <a:gd name="connsiteY37" fmla="*/ 7321 h 10000"/>
                  <a:gd name="connsiteX38" fmla="*/ 3590 w 10003"/>
                  <a:gd name="connsiteY38" fmla="*/ 7389 h 10000"/>
                  <a:gd name="connsiteX39" fmla="*/ 3737 w 10003"/>
                  <a:gd name="connsiteY39" fmla="*/ 7460 h 10000"/>
                  <a:gd name="connsiteX40" fmla="*/ 5240 w 10003"/>
                  <a:gd name="connsiteY40" fmla="*/ 7531 h 10000"/>
                  <a:gd name="connsiteX41" fmla="*/ 6042 w 10003"/>
                  <a:gd name="connsiteY41" fmla="*/ 7584 h 10000"/>
                  <a:gd name="connsiteX42" fmla="*/ 5891 w 10003"/>
                  <a:gd name="connsiteY42" fmla="*/ 7655 h 10000"/>
                  <a:gd name="connsiteX43" fmla="*/ 4090 w 10003"/>
                  <a:gd name="connsiteY43" fmla="*/ 7726 h 10000"/>
                  <a:gd name="connsiteX44" fmla="*/ 3686 w 10003"/>
                  <a:gd name="connsiteY44" fmla="*/ 7780 h 10000"/>
                  <a:gd name="connsiteX45" fmla="*/ 3111 w 10003"/>
                  <a:gd name="connsiteY45" fmla="*/ 7851 h 10000"/>
                  <a:gd name="connsiteX46" fmla="*/ 2586 w 10003"/>
                  <a:gd name="connsiteY46" fmla="*/ 7918 h 10000"/>
                  <a:gd name="connsiteX47" fmla="*/ 6017 w 10003"/>
                  <a:gd name="connsiteY47" fmla="*/ 7989 h 10000"/>
                  <a:gd name="connsiteX48" fmla="*/ 10003 w 10003"/>
                  <a:gd name="connsiteY48" fmla="*/ 8043 h 10000"/>
                  <a:gd name="connsiteX49" fmla="*/ 4842 w 10003"/>
                  <a:gd name="connsiteY49" fmla="*/ 8114 h 10000"/>
                  <a:gd name="connsiteX50" fmla="*/ 2738 w 10003"/>
                  <a:gd name="connsiteY50" fmla="*/ 8185 h 10000"/>
                  <a:gd name="connsiteX51" fmla="*/ 2763 w 10003"/>
                  <a:gd name="connsiteY51" fmla="*/ 8238 h 10000"/>
                  <a:gd name="connsiteX52" fmla="*/ 5518 w 10003"/>
                  <a:gd name="connsiteY52" fmla="*/ 8309 h 10000"/>
                  <a:gd name="connsiteX53" fmla="*/ 5518 w 10003"/>
                  <a:gd name="connsiteY53" fmla="*/ 8377 h 10000"/>
                  <a:gd name="connsiteX54" fmla="*/ 4241 w 10003"/>
                  <a:gd name="connsiteY54" fmla="*/ 8430 h 10000"/>
                  <a:gd name="connsiteX55" fmla="*/ 2062 w 10003"/>
                  <a:gd name="connsiteY55" fmla="*/ 8501 h 10000"/>
                  <a:gd name="connsiteX56" fmla="*/ 2183 w 10003"/>
                  <a:gd name="connsiteY56" fmla="*/ 8572 h 10000"/>
                  <a:gd name="connsiteX57" fmla="*/ 1431 w 10003"/>
                  <a:gd name="connsiteY57" fmla="*/ 8643 h 10000"/>
                  <a:gd name="connsiteX58" fmla="*/ 5417 w 10003"/>
                  <a:gd name="connsiteY58" fmla="*/ 8696 h 10000"/>
                  <a:gd name="connsiteX59" fmla="*/ 1259 w 10003"/>
                  <a:gd name="connsiteY59" fmla="*/ 8767 h 10000"/>
                  <a:gd name="connsiteX60" fmla="*/ 3787 w 10003"/>
                  <a:gd name="connsiteY60" fmla="*/ 8838 h 10000"/>
                  <a:gd name="connsiteX61" fmla="*/ 1607 w 10003"/>
                  <a:gd name="connsiteY61" fmla="*/ 8888 h 10000"/>
                  <a:gd name="connsiteX62" fmla="*/ 1683 w 10003"/>
                  <a:gd name="connsiteY62" fmla="*/ 8959 h 10000"/>
                  <a:gd name="connsiteX63" fmla="*/ 2485 w 10003"/>
                  <a:gd name="connsiteY63" fmla="*/ 9030 h 10000"/>
                  <a:gd name="connsiteX64" fmla="*/ 1784 w 10003"/>
                  <a:gd name="connsiteY64" fmla="*/ 9101 h 10000"/>
                  <a:gd name="connsiteX65" fmla="*/ 1234 w 10003"/>
                  <a:gd name="connsiteY65" fmla="*/ 9226 h 10000"/>
                  <a:gd name="connsiteX66" fmla="*/ 2132 w 10003"/>
                  <a:gd name="connsiteY66" fmla="*/ 9297 h 10000"/>
                  <a:gd name="connsiteX67" fmla="*/ 1885 w 10003"/>
                  <a:gd name="connsiteY67" fmla="*/ 9350 h 10000"/>
                  <a:gd name="connsiteX68" fmla="*/ 2112 w 10003"/>
                  <a:gd name="connsiteY68" fmla="*/ 9488 h 10000"/>
                  <a:gd name="connsiteX69" fmla="*/ 2112 w 10003"/>
                  <a:gd name="connsiteY69" fmla="*/ 9542 h 10000"/>
                  <a:gd name="connsiteX70" fmla="*/ 3610 w 10003"/>
                  <a:gd name="connsiteY70" fmla="*/ 9560 h 10000"/>
                  <a:gd name="connsiteX71" fmla="*/ 4266 w 10003"/>
                  <a:gd name="connsiteY71" fmla="*/ 9613 h 10000"/>
                  <a:gd name="connsiteX72" fmla="*/ 1885 w 10003"/>
                  <a:gd name="connsiteY72" fmla="*/ 9684 h 10000"/>
                  <a:gd name="connsiteX73" fmla="*/ 1481 w 10003"/>
                  <a:gd name="connsiteY73" fmla="*/ 9755 h 10000"/>
                  <a:gd name="connsiteX74" fmla="*/ 1133 w 10003"/>
                  <a:gd name="connsiteY74" fmla="*/ 9808 h 10000"/>
                  <a:gd name="connsiteX75" fmla="*/ 2934 w 10003"/>
                  <a:gd name="connsiteY75" fmla="*/ 9879 h 10000"/>
                  <a:gd name="connsiteX76" fmla="*/ 2884 w 10003"/>
                  <a:gd name="connsiteY76" fmla="*/ 9947 h 10000"/>
                  <a:gd name="connsiteX77" fmla="*/ 3086 w 10003"/>
                  <a:gd name="connsiteY77" fmla="*/ 10000 h 10000"/>
                  <a:gd name="connsiteX78" fmla="*/ 3 w 10003"/>
                  <a:gd name="connsiteY78" fmla="*/ 10000 h 10000"/>
                  <a:gd name="connsiteX79" fmla="*/ 3 w 10003"/>
                  <a:gd name="connsiteY79" fmla="*/ 0 h 10000"/>
                  <a:gd name="connsiteX0" fmla="*/ 6 w 10006"/>
                  <a:gd name="connsiteY0" fmla="*/ 0 h 10000"/>
                  <a:gd name="connsiteX1" fmla="*/ 8704 w 10006"/>
                  <a:gd name="connsiteY1" fmla="*/ 0 h 10000"/>
                  <a:gd name="connsiteX2" fmla="*/ 8679 w 10006"/>
                  <a:gd name="connsiteY2" fmla="*/ 71 h 10000"/>
                  <a:gd name="connsiteX3" fmla="*/ 9905 w 10006"/>
                  <a:gd name="connsiteY3" fmla="*/ 142 h 10000"/>
                  <a:gd name="connsiteX4" fmla="*/ 9128 w 10006"/>
                  <a:gd name="connsiteY4" fmla="*/ 195 h 10000"/>
                  <a:gd name="connsiteX5" fmla="*/ 8452 w 10006"/>
                  <a:gd name="connsiteY5" fmla="*/ 266 h 10000"/>
                  <a:gd name="connsiteX6" fmla="*/ 8301 w 10006"/>
                  <a:gd name="connsiteY6" fmla="*/ 334 h 10000"/>
                  <a:gd name="connsiteX7" fmla="*/ 8629 w 10006"/>
                  <a:gd name="connsiteY7" fmla="*/ 405 h 10000"/>
                  <a:gd name="connsiteX8" fmla="*/ 7650 w 10006"/>
                  <a:gd name="connsiteY8" fmla="*/ 458 h 10000"/>
                  <a:gd name="connsiteX9" fmla="*/ 3215 w 10006"/>
                  <a:gd name="connsiteY9" fmla="*/ 529 h 10000"/>
                  <a:gd name="connsiteX10" fmla="*/ 3664 w 10006"/>
                  <a:gd name="connsiteY10" fmla="*/ 600 h 10000"/>
                  <a:gd name="connsiteX11" fmla="*/ 3815 w 10006"/>
                  <a:gd name="connsiteY11" fmla="*/ 654 h 10000"/>
                  <a:gd name="connsiteX12" fmla="*/ 2937 w 10006"/>
                  <a:gd name="connsiteY12" fmla="*/ 725 h 10000"/>
                  <a:gd name="connsiteX13" fmla="*/ 4269 w 10006"/>
                  <a:gd name="connsiteY13" fmla="*/ 792 h 10000"/>
                  <a:gd name="connsiteX14" fmla="*/ 4068 w 10006"/>
                  <a:gd name="connsiteY14" fmla="*/ 863 h 10000"/>
                  <a:gd name="connsiteX15" fmla="*/ 2741 w 10006"/>
                  <a:gd name="connsiteY15" fmla="*/ 3016 h 10000"/>
                  <a:gd name="connsiteX16" fmla="*/ 6671 w 10006"/>
                  <a:gd name="connsiteY16" fmla="*/ 3087 h 10000"/>
                  <a:gd name="connsiteX17" fmla="*/ 2261 w 10006"/>
                  <a:gd name="connsiteY17" fmla="*/ 3140 h 10000"/>
                  <a:gd name="connsiteX18" fmla="*/ 3215 w 10006"/>
                  <a:gd name="connsiteY18" fmla="*/ 4128 h 10000"/>
                  <a:gd name="connsiteX19" fmla="*/ 2438 w 10006"/>
                  <a:gd name="connsiteY19" fmla="*/ 4199 h 10000"/>
                  <a:gd name="connsiteX20" fmla="*/ 3038 w 10006"/>
                  <a:gd name="connsiteY20" fmla="*/ 4252 h 10000"/>
                  <a:gd name="connsiteX21" fmla="*/ 1409 w 10006"/>
                  <a:gd name="connsiteY21" fmla="*/ 5503 h 10000"/>
                  <a:gd name="connsiteX22" fmla="*/ 1837 w 10006"/>
                  <a:gd name="connsiteY22" fmla="*/ 5556 h 10000"/>
                  <a:gd name="connsiteX23" fmla="*/ 1711 w 10006"/>
                  <a:gd name="connsiteY23" fmla="*/ 5627 h 10000"/>
                  <a:gd name="connsiteX24" fmla="*/ 1434 w 10006"/>
                  <a:gd name="connsiteY24" fmla="*/ 5698 h 10000"/>
                  <a:gd name="connsiteX25" fmla="*/ 859 w 10006"/>
                  <a:gd name="connsiteY25" fmla="*/ 5769 h 10000"/>
                  <a:gd name="connsiteX26" fmla="*/ 27 w 10006"/>
                  <a:gd name="connsiteY26" fmla="*/ 6205 h 10000"/>
                  <a:gd name="connsiteX27" fmla="*/ 1762 w 10006"/>
                  <a:gd name="connsiteY27" fmla="*/ 6210 h 10000"/>
                  <a:gd name="connsiteX28" fmla="*/ 1989 w 10006"/>
                  <a:gd name="connsiteY28" fmla="*/ 6281 h 10000"/>
                  <a:gd name="connsiteX29" fmla="*/ 1510 w 10006"/>
                  <a:gd name="connsiteY29" fmla="*/ 6348 h 10000"/>
                  <a:gd name="connsiteX30" fmla="*/ 1535 w 10006"/>
                  <a:gd name="connsiteY30" fmla="*/ 6419 h 10000"/>
                  <a:gd name="connsiteX31" fmla="*/ 27 w 10006"/>
                  <a:gd name="connsiteY31" fmla="*/ 6439 h 10000"/>
                  <a:gd name="connsiteX32" fmla="*/ 17 w 10006"/>
                  <a:gd name="connsiteY32" fmla="*/ 7000 h 10000"/>
                  <a:gd name="connsiteX33" fmla="*/ 2211 w 10006"/>
                  <a:gd name="connsiteY33" fmla="*/ 7002 h 10000"/>
                  <a:gd name="connsiteX34" fmla="*/ 2014 w 10006"/>
                  <a:gd name="connsiteY34" fmla="*/ 7073 h 10000"/>
                  <a:gd name="connsiteX35" fmla="*/ 2160 w 10006"/>
                  <a:gd name="connsiteY35" fmla="*/ 7126 h 10000"/>
                  <a:gd name="connsiteX36" fmla="*/ 1964 w 10006"/>
                  <a:gd name="connsiteY36" fmla="*/ 7197 h 10000"/>
                  <a:gd name="connsiteX37" fmla="*/ 2312 w 10006"/>
                  <a:gd name="connsiteY37" fmla="*/ 7268 h 10000"/>
                  <a:gd name="connsiteX38" fmla="*/ 4118 w 10006"/>
                  <a:gd name="connsiteY38" fmla="*/ 7321 h 10000"/>
                  <a:gd name="connsiteX39" fmla="*/ 3593 w 10006"/>
                  <a:gd name="connsiteY39" fmla="*/ 7389 h 10000"/>
                  <a:gd name="connsiteX40" fmla="*/ 3740 w 10006"/>
                  <a:gd name="connsiteY40" fmla="*/ 7460 h 10000"/>
                  <a:gd name="connsiteX41" fmla="*/ 5243 w 10006"/>
                  <a:gd name="connsiteY41" fmla="*/ 7531 h 10000"/>
                  <a:gd name="connsiteX42" fmla="*/ 6045 w 10006"/>
                  <a:gd name="connsiteY42" fmla="*/ 7584 h 10000"/>
                  <a:gd name="connsiteX43" fmla="*/ 5894 w 10006"/>
                  <a:gd name="connsiteY43" fmla="*/ 7655 h 10000"/>
                  <a:gd name="connsiteX44" fmla="*/ 4093 w 10006"/>
                  <a:gd name="connsiteY44" fmla="*/ 7726 h 10000"/>
                  <a:gd name="connsiteX45" fmla="*/ 3689 w 10006"/>
                  <a:gd name="connsiteY45" fmla="*/ 7780 h 10000"/>
                  <a:gd name="connsiteX46" fmla="*/ 3114 w 10006"/>
                  <a:gd name="connsiteY46" fmla="*/ 7851 h 10000"/>
                  <a:gd name="connsiteX47" fmla="*/ 2589 w 10006"/>
                  <a:gd name="connsiteY47" fmla="*/ 7918 h 10000"/>
                  <a:gd name="connsiteX48" fmla="*/ 6020 w 10006"/>
                  <a:gd name="connsiteY48" fmla="*/ 7989 h 10000"/>
                  <a:gd name="connsiteX49" fmla="*/ 10006 w 10006"/>
                  <a:gd name="connsiteY49" fmla="*/ 8043 h 10000"/>
                  <a:gd name="connsiteX50" fmla="*/ 4845 w 10006"/>
                  <a:gd name="connsiteY50" fmla="*/ 8114 h 10000"/>
                  <a:gd name="connsiteX51" fmla="*/ 2741 w 10006"/>
                  <a:gd name="connsiteY51" fmla="*/ 8185 h 10000"/>
                  <a:gd name="connsiteX52" fmla="*/ 2766 w 10006"/>
                  <a:gd name="connsiteY52" fmla="*/ 8238 h 10000"/>
                  <a:gd name="connsiteX53" fmla="*/ 5521 w 10006"/>
                  <a:gd name="connsiteY53" fmla="*/ 8309 h 10000"/>
                  <a:gd name="connsiteX54" fmla="*/ 5521 w 10006"/>
                  <a:gd name="connsiteY54" fmla="*/ 8377 h 10000"/>
                  <a:gd name="connsiteX55" fmla="*/ 4244 w 10006"/>
                  <a:gd name="connsiteY55" fmla="*/ 8430 h 10000"/>
                  <a:gd name="connsiteX56" fmla="*/ 2065 w 10006"/>
                  <a:gd name="connsiteY56" fmla="*/ 8501 h 10000"/>
                  <a:gd name="connsiteX57" fmla="*/ 2186 w 10006"/>
                  <a:gd name="connsiteY57" fmla="*/ 8572 h 10000"/>
                  <a:gd name="connsiteX58" fmla="*/ 1434 w 10006"/>
                  <a:gd name="connsiteY58" fmla="*/ 8643 h 10000"/>
                  <a:gd name="connsiteX59" fmla="*/ 5420 w 10006"/>
                  <a:gd name="connsiteY59" fmla="*/ 8696 h 10000"/>
                  <a:gd name="connsiteX60" fmla="*/ 1262 w 10006"/>
                  <a:gd name="connsiteY60" fmla="*/ 8767 h 10000"/>
                  <a:gd name="connsiteX61" fmla="*/ 3790 w 10006"/>
                  <a:gd name="connsiteY61" fmla="*/ 8838 h 10000"/>
                  <a:gd name="connsiteX62" fmla="*/ 1610 w 10006"/>
                  <a:gd name="connsiteY62" fmla="*/ 8888 h 10000"/>
                  <a:gd name="connsiteX63" fmla="*/ 1686 w 10006"/>
                  <a:gd name="connsiteY63" fmla="*/ 8959 h 10000"/>
                  <a:gd name="connsiteX64" fmla="*/ 2488 w 10006"/>
                  <a:gd name="connsiteY64" fmla="*/ 9030 h 10000"/>
                  <a:gd name="connsiteX65" fmla="*/ 1787 w 10006"/>
                  <a:gd name="connsiteY65" fmla="*/ 9101 h 10000"/>
                  <a:gd name="connsiteX66" fmla="*/ 1237 w 10006"/>
                  <a:gd name="connsiteY66" fmla="*/ 9226 h 10000"/>
                  <a:gd name="connsiteX67" fmla="*/ 2135 w 10006"/>
                  <a:gd name="connsiteY67" fmla="*/ 9297 h 10000"/>
                  <a:gd name="connsiteX68" fmla="*/ 1888 w 10006"/>
                  <a:gd name="connsiteY68" fmla="*/ 9350 h 10000"/>
                  <a:gd name="connsiteX69" fmla="*/ 2115 w 10006"/>
                  <a:gd name="connsiteY69" fmla="*/ 9488 h 10000"/>
                  <a:gd name="connsiteX70" fmla="*/ 2115 w 10006"/>
                  <a:gd name="connsiteY70" fmla="*/ 9542 h 10000"/>
                  <a:gd name="connsiteX71" fmla="*/ 3613 w 10006"/>
                  <a:gd name="connsiteY71" fmla="*/ 9560 h 10000"/>
                  <a:gd name="connsiteX72" fmla="*/ 4269 w 10006"/>
                  <a:gd name="connsiteY72" fmla="*/ 9613 h 10000"/>
                  <a:gd name="connsiteX73" fmla="*/ 1888 w 10006"/>
                  <a:gd name="connsiteY73" fmla="*/ 9684 h 10000"/>
                  <a:gd name="connsiteX74" fmla="*/ 1484 w 10006"/>
                  <a:gd name="connsiteY74" fmla="*/ 9755 h 10000"/>
                  <a:gd name="connsiteX75" fmla="*/ 1136 w 10006"/>
                  <a:gd name="connsiteY75" fmla="*/ 9808 h 10000"/>
                  <a:gd name="connsiteX76" fmla="*/ 2937 w 10006"/>
                  <a:gd name="connsiteY76" fmla="*/ 9879 h 10000"/>
                  <a:gd name="connsiteX77" fmla="*/ 2887 w 10006"/>
                  <a:gd name="connsiteY77" fmla="*/ 9947 h 10000"/>
                  <a:gd name="connsiteX78" fmla="*/ 3089 w 10006"/>
                  <a:gd name="connsiteY78" fmla="*/ 10000 h 10000"/>
                  <a:gd name="connsiteX79" fmla="*/ 6 w 10006"/>
                  <a:gd name="connsiteY79" fmla="*/ 10000 h 10000"/>
                  <a:gd name="connsiteX80" fmla="*/ 6 w 10006"/>
                  <a:gd name="connsiteY80" fmla="*/ 0 h 10000"/>
                  <a:gd name="connsiteX0" fmla="*/ 3 w 10003"/>
                  <a:gd name="connsiteY0" fmla="*/ 0 h 10000"/>
                  <a:gd name="connsiteX1" fmla="*/ 8701 w 10003"/>
                  <a:gd name="connsiteY1" fmla="*/ 0 h 10000"/>
                  <a:gd name="connsiteX2" fmla="*/ 8676 w 10003"/>
                  <a:gd name="connsiteY2" fmla="*/ 71 h 10000"/>
                  <a:gd name="connsiteX3" fmla="*/ 9902 w 10003"/>
                  <a:gd name="connsiteY3" fmla="*/ 142 h 10000"/>
                  <a:gd name="connsiteX4" fmla="*/ 9125 w 10003"/>
                  <a:gd name="connsiteY4" fmla="*/ 195 h 10000"/>
                  <a:gd name="connsiteX5" fmla="*/ 8449 w 10003"/>
                  <a:gd name="connsiteY5" fmla="*/ 266 h 10000"/>
                  <a:gd name="connsiteX6" fmla="*/ 8298 w 10003"/>
                  <a:gd name="connsiteY6" fmla="*/ 334 h 10000"/>
                  <a:gd name="connsiteX7" fmla="*/ 8626 w 10003"/>
                  <a:gd name="connsiteY7" fmla="*/ 405 h 10000"/>
                  <a:gd name="connsiteX8" fmla="*/ 7647 w 10003"/>
                  <a:gd name="connsiteY8" fmla="*/ 458 h 10000"/>
                  <a:gd name="connsiteX9" fmla="*/ 3212 w 10003"/>
                  <a:gd name="connsiteY9" fmla="*/ 529 h 10000"/>
                  <a:gd name="connsiteX10" fmla="*/ 3661 w 10003"/>
                  <a:gd name="connsiteY10" fmla="*/ 600 h 10000"/>
                  <a:gd name="connsiteX11" fmla="*/ 3812 w 10003"/>
                  <a:gd name="connsiteY11" fmla="*/ 654 h 10000"/>
                  <a:gd name="connsiteX12" fmla="*/ 2934 w 10003"/>
                  <a:gd name="connsiteY12" fmla="*/ 725 h 10000"/>
                  <a:gd name="connsiteX13" fmla="*/ 4266 w 10003"/>
                  <a:gd name="connsiteY13" fmla="*/ 792 h 10000"/>
                  <a:gd name="connsiteX14" fmla="*/ 4065 w 10003"/>
                  <a:gd name="connsiteY14" fmla="*/ 863 h 10000"/>
                  <a:gd name="connsiteX15" fmla="*/ 2738 w 10003"/>
                  <a:gd name="connsiteY15" fmla="*/ 3016 h 10000"/>
                  <a:gd name="connsiteX16" fmla="*/ 6668 w 10003"/>
                  <a:gd name="connsiteY16" fmla="*/ 3087 h 10000"/>
                  <a:gd name="connsiteX17" fmla="*/ 2258 w 10003"/>
                  <a:gd name="connsiteY17" fmla="*/ 3140 h 10000"/>
                  <a:gd name="connsiteX18" fmla="*/ 3212 w 10003"/>
                  <a:gd name="connsiteY18" fmla="*/ 4128 h 10000"/>
                  <a:gd name="connsiteX19" fmla="*/ 2435 w 10003"/>
                  <a:gd name="connsiteY19" fmla="*/ 4199 h 10000"/>
                  <a:gd name="connsiteX20" fmla="*/ 3035 w 10003"/>
                  <a:gd name="connsiteY20" fmla="*/ 4252 h 10000"/>
                  <a:gd name="connsiteX21" fmla="*/ 1406 w 10003"/>
                  <a:gd name="connsiteY21" fmla="*/ 5503 h 10000"/>
                  <a:gd name="connsiteX22" fmla="*/ 1834 w 10003"/>
                  <a:gd name="connsiteY22" fmla="*/ 5556 h 10000"/>
                  <a:gd name="connsiteX23" fmla="*/ 1708 w 10003"/>
                  <a:gd name="connsiteY23" fmla="*/ 5627 h 10000"/>
                  <a:gd name="connsiteX24" fmla="*/ 1431 w 10003"/>
                  <a:gd name="connsiteY24" fmla="*/ 5698 h 10000"/>
                  <a:gd name="connsiteX25" fmla="*/ 856 w 10003"/>
                  <a:gd name="connsiteY25" fmla="*/ 5769 h 10000"/>
                  <a:gd name="connsiteX26" fmla="*/ 24 w 10003"/>
                  <a:gd name="connsiteY26" fmla="*/ 6205 h 10000"/>
                  <a:gd name="connsiteX27" fmla="*/ 1759 w 10003"/>
                  <a:gd name="connsiteY27" fmla="*/ 6210 h 10000"/>
                  <a:gd name="connsiteX28" fmla="*/ 1986 w 10003"/>
                  <a:gd name="connsiteY28" fmla="*/ 6281 h 10000"/>
                  <a:gd name="connsiteX29" fmla="*/ 1507 w 10003"/>
                  <a:gd name="connsiteY29" fmla="*/ 6348 h 10000"/>
                  <a:gd name="connsiteX30" fmla="*/ 1532 w 10003"/>
                  <a:gd name="connsiteY30" fmla="*/ 6419 h 10000"/>
                  <a:gd name="connsiteX31" fmla="*/ 24 w 10003"/>
                  <a:gd name="connsiteY31" fmla="*/ 6439 h 10000"/>
                  <a:gd name="connsiteX32" fmla="*/ 14 w 10003"/>
                  <a:gd name="connsiteY32" fmla="*/ 7000 h 10000"/>
                  <a:gd name="connsiteX33" fmla="*/ 2208 w 10003"/>
                  <a:gd name="connsiteY33" fmla="*/ 7002 h 10000"/>
                  <a:gd name="connsiteX34" fmla="*/ 2011 w 10003"/>
                  <a:gd name="connsiteY34" fmla="*/ 7073 h 10000"/>
                  <a:gd name="connsiteX35" fmla="*/ 2157 w 10003"/>
                  <a:gd name="connsiteY35" fmla="*/ 7126 h 10000"/>
                  <a:gd name="connsiteX36" fmla="*/ 1961 w 10003"/>
                  <a:gd name="connsiteY36" fmla="*/ 7197 h 10000"/>
                  <a:gd name="connsiteX37" fmla="*/ 2309 w 10003"/>
                  <a:gd name="connsiteY37" fmla="*/ 7268 h 10000"/>
                  <a:gd name="connsiteX38" fmla="*/ 4115 w 10003"/>
                  <a:gd name="connsiteY38" fmla="*/ 7321 h 10000"/>
                  <a:gd name="connsiteX39" fmla="*/ 3590 w 10003"/>
                  <a:gd name="connsiteY39" fmla="*/ 7389 h 10000"/>
                  <a:gd name="connsiteX40" fmla="*/ 3737 w 10003"/>
                  <a:gd name="connsiteY40" fmla="*/ 7460 h 10000"/>
                  <a:gd name="connsiteX41" fmla="*/ 5240 w 10003"/>
                  <a:gd name="connsiteY41" fmla="*/ 7531 h 10000"/>
                  <a:gd name="connsiteX42" fmla="*/ 6042 w 10003"/>
                  <a:gd name="connsiteY42" fmla="*/ 7584 h 10000"/>
                  <a:gd name="connsiteX43" fmla="*/ 5891 w 10003"/>
                  <a:gd name="connsiteY43" fmla="*/ 7655 h 10000"/>
                  <a:gd name="connsiteX44" fmla="*/ 4090 w 10003"/>
                  <a:gd name="connsiteY44" fmla="*/ 7726 h 10000"/>
                  <a:gd name="connsiteX45" fmla="*/ 3686 w 10003"/>
                  <a:gd name="connsiteY45" fmla="*/ 7780 h 10000"/>
                  <a:gd name="connsiteX46" fmla="*/ 3111 w 10003"/>
                  <a:gd name="connsiteY46" fmla="*/ 7851 h 10000"/>
                  <a:gd name="connsiteX47" fmla="*/ 2586 w 10003"/>
                  <a:gd name="connsiteY47" fmla="*/ 7918 h 10000"/>
                  <a:gd name="connsiteX48" fmla="*/ 6017 w 10003"/>
                  <a:gd name="connsiteY48" fmla="*/ 7989 h 10000"/>
                  <a:gd name="connsiteX49" fmla="*/ 10003 w 10003"/>
                  <a:gd name="connsiteY49" fmla="*/ 8043 h 10000"/>
                  <a:gd name="connsiteX50" fmla="*/ 4842 w 10003"/>
                  <a:gd name="connsiteY50" fmla="*/ 8114 h 10000"/>
                  <a:gd name="connsiteX51" fmla="*/ 2738 w 10003"/>
                  <a:gd name="connsiteY51" fmla="*/ 8185 h 10000"/>
                  <a:gd name="connsiteX52" fmla="*/ 2763 w 10003"/>
                  <a:gd name="connsiteY52" fmla="*/ 8238 h 10000"/>
                  <a:gd name="connsiteX53" fmla="*/ 5518 w 10003"/>
                  <a:gd name="connsiteY53" fmla="*/ 8309 h 10000"/>
                  <a:gd name="connsiteX54" fmla="*/ 5518 w 10003"/>
                  <a:gd name="connsiteY54" fmla="*/ 8377 h 10000"/>
                  <a:gd name="connsiteX55" fmla="*/ 4241 w 10003"/>
                  <a:gd name="connsiteY55" fmla="*/ 8430 h 10000"/>
                  <a:gd name="connsiteX56" fmla="*/ 2062 w 10003"/>
                  <a:gd name="connsiteY56" fmla="*/ 8501 h 10000"/>
                  <a:gd name="connsiteX57" fmla="*/ 2183 w 10003"/>
                  <a:gd name="connsiteY57" fmla="*/ 8572 h 10000"/>
                  <a:gd name="connsiteX58" fmla="*/ 1431 w 10003"/>
                  <a:gd name="connsiteY58" fmla="*/ 8643 h 10000"/>
                  <a:gd name="connsiteX59" fmla="*/ 5417 w 10003"/>
                  <a:gd name="connsiteY59" fmla="*/ 8696 h 10000"/>
                  <a:gd name="connsiteX60" fmla="*/ 1259 w 10003"/>
                  <a:gd name="connsiteY60" fmla="*/ 8767 h 10000"/>
                  <a:gd name="connsiteX61" fmla="*/ 3787 w 10003"/>
                  <a:gd name="connsiteY61" fmla="*/ 8838 h 10000"/>
                  <a:gd name="connsiteX62" fmla="*/ 1607 w 10003"/>
                  <a:gd name="connsiteY62" fmla="*/ 8888 h 10000"/>
                  <a:gd name="connsiteX63" fmla="*/ 1683 w 10003"/>
                  <a:gd name="connsiteY63" fmla="*/ 8959 h 10000"/>
                  <a:gd name="connsiteX64" fmla="*/ 2485 w 10003"/>
                  <a:gd name="connsiteY64" fmla="*/ 9030 h 10000"/>
                  <a:gd name="connsiteX65" fmla="*/ 1784 w 10003"/>
                  <a:gd name="connsiteY65" fmla="*/ 9101 h 10000"/>
                  <a:gd name="connsiteX66" fmla="*/ 1234 w 10003"/>
                  <a:gd name="connsiteY66" fmla="*/ 9226 h 10000"/>
                  <a:gd name="connsiteX67" fmla="*/ 2132 w 10003"/>
                  <a:gd name="connsiteY67" fmla="*/ 9297 h 10000"/>
                  <a:gd name="connsiteX68" fmla="*/ 1885 w 10003"/>
                  <a:gd name="connsiteY68" fmla="*/ 9350 h 10000"/>
                  <a:gd name="connsiteX69" fmla="*/ 2112 w 10003"/>
                  <a:gd name="connsiteY69" fmla="*/ 9488 h 10000"/>
                  <a:gd name="connsiteX70" fmla="*/ 2112 w 10003"/>
                  <a:gd name="connsiteY70" fmla="*/ 9542 h 10000"/>
                  <a:gd name="connsiteX71" fmla="*/ 3610 w 10003"/>
                  <a:gd name="connsiteY71" fmla="*/ 9560 h 10000"/>
                  <a:gd name="connsiteX72" fmla="*/ 4266 w 10003"/>
                  <a:gd name="connsiteY72" fmla="*/ 9613 h 10000"/>
                  <a:gd name="connsiteX73" fmla="*/ 1885 w 10003"/>
                  <a:gd name="connsiteY73" fmla="*/ 9684 h 10000"/>
                  <a:gd name="connsiteX74" fmla="*/ 1481 w 10003"/>
                  <a:gd name="connsiteY74" fmla="*/ 9755 h 10000"/>
                  <a:gd name="connsiteX75" fmla="*/ 1133 w 10003"/>
                  <a:gd name="connsiteY75" fmla="*/ 9808 h 10000"/>
                  <a:gd name="connsiteX76" fmla="*/ 2934 w 10003"/>
                  <a:gd name="connsiteY76" fmla="*/ 9879 h 10000"/>
                  <a:gd name="connsiteX77" fmla="*/ 2884 w 10003"/>
                  <a:gd name="connsiteY77" fmla="*/ 9947 h 10000"/>
                  <a:gd name="connsiteX78" fmla="*/ 3086 w 10003"/>
                  <a:gd name="connsiteY78" fmla="*/ 10000 h 10000"/>
                  <a:gd name="connsiteX79" fmla="*/ 3 w 10003"/>
                  <a:gd name="connsiteY79" fmla="*/ 10000 h 10000"/>
                  <a:gd name="connsiteX80" fmla="*/ 3 w 10003"/>
                  <a:gd name="connsiteY80" fmla="*/ 0 h 10000"/>
                  <a:gd name="connsiteX0" fmla="*/ 111 w 10111"/>
                  <a:gd name="connsiteY0" fmla="*/ 0 h 10000"/>
                  <a:gd name="connsiteX1" fmla="*/ 8809 w 10111"/>
                  <a:gd name="connsiteY1" fmla="*/ 0 h 10000"/>
                  <a:gd name="connsiteX2" fmla="*/ 8784 w 10111"/>
                  <a:gd name="connsiteY2" fmla="*/ 71 h 10000"/>
                  <a:gd name="connsiteX3" fmla="*/ 10010 w 10111"/>
                  <a:gd name="connsiteY3" fmla="*/ 142 h 10000"/>
                  <a:gd name="connsiteX4" fmla="*/ 9233 w 10111"/>
                  <a:gd name="connsiteY4" fmla="*/ 195 h 10000"/>
                  <a:gd name="connsiteX5" fmla="*/ 8557 w 10111"/>
                  <a:gd name="connsiteY5" fmla="*/ 266 h 10000"/>
                  <a:gd name="connsiteX6" fmla="*/ 8406 w 10111"/>
                  <a:gd name="connsiteY6" fmla="*/ 334 h 10000"/>
                  <a:gd name="connsiteX7" fmla="*/ 8734 w 10111"/>
                  <a:gd name="connsiteY7" fmla="*/ 405 h 10000"/>
                  <a:gd name="connsiteX8" fmla="*/ 7755 w 10111"/>
                  <a:gd name="connsiteY8" fmla="*/ 458 h 10000"/>
                  <a:gd name="connsiteX9" fmla="*/ 3320 w 10111"/>
                  <a:gd name="connsiteY9" fmla="*/ 529 h 10000"/>
                  <a:gd name="connsiteX10" fmla="*/ 3769 w 10111"/>
                  <a:gd name="connsiteY10" fmla="*/ 600 h 10000"/>
                  <a:gd name="connsiteX11" fmla="*/ 3920 w 10111"/>
                  <a:gd name="connsiteY11" fmla="*/ 654 h 10000"/>
                  <a:gd name="connsiteX12" fmla="*/ 3042 w 10111"/>
                  <a:gd name="connsiteY12" fmla="*/ 725 h 10000"/>
                  <a:gd name="connsiteX13" fmla="*/ 4374 w 10111"/>
                  <a:gd name="connsiteY13" fmla="*/ 792 h 10000"/>
                  <a:gd name="connsiteX14" fmla="*/ 4173 w 10111"/>
                  <a:gd name="connsiteY14" fmla="*/ 863 h 10000"/>
                  <a:gd name="connsiteX15" fmla="*/ 2846 w 10111"/>
                  <a:gd name="connsiteY15" fmla="*/ 3016 h 10000"/>
                  <a:gd name="connsiteX16" fmla="*/ 6776 w 10111"/>
                  <a:gd name="connsiteY16" fmla="*/ 3087 h 10000"/>
                  <a:gd name="connsiteX17" fmla="*/ 2366 w 10111"/>
                  <a:gd name="connsiteY17" fmla="*/ 3140 h 10000"/>
                  <a:gd name="connsiteX18" fmla="*/ 3320 w 10111"/>
                  <a:gd name="connsiteY18" fmla="*/ 4128 h 10000"/>
                  <a:gd name="connsiteX19" fmla="*/ 2543 w 10111"/>
                  <a:gd name="connsiteY19" fmla="*/ 4199 h 10000"/>
                  <a:gd name="connsiteX20" fmla="*/ 3143 w 10111"/>
                  <a:gd name="connsiteY20" fmla="*/ 4252 h 10000"/>
                  <a:gd name="connsiteX21" fmla="*/ 1514 w 10111"/>
                  <a:gd name="connsiteY21" fmla="*/ 5503 h 10000"/>
                  <a:gd name="connsiteX22" fmla="*/ 1942 w 10111"/>
                  <a:gd name="connsiteY22" fmla="*/ 5556 h 10000"/>
                  <a:gd name="connsiteX23" fmla="*/ 1816 w 10111"/>
                  <a:gd name="connsiteY23" fmla="*/ 5627 h 10000"/>
                  <a:gd name="connsiteX24" fmla="*/ 1539 w 10111"/>
                  <a:gd name="connsiteY24" fmla="*/ 5698 h 10000"/>
                  <a:gd name="connsiteX25" fmla="*/ 964 w 10111"/>
                  <a:gd name="connsiteY25" fmla="*/ 5769 h 10000"/>
                  <a:gd name="connsiteX26" fmla="*/ 112 w 10111"/>
                  <a:gd name="connsiteY26" fmla="*/ 5821 h 10000"/>
                  <a:gd name="connsiteX27" fmla="*/ 132 w 10111"/>
                  <a:gd name="connsiteY27" fmla="*/ 6205 h 10000"/>
                  <a:gd name="connsiteX28" fmla="*/ 1867 w 10111"/>
                  <a:gd name="connsiteY28" fmla="*/ 6210 h 10000"/>
                  <a:gd name="connsiteX29" fmla="*/ 2094 w 10111"/>
                  <a:gd name="connsiteY29" fmla="*/ 6281 h 10000"/>
                  <a:gd name="connsiteX30" fmla="*/ 1615 w 10111"/>
                  <a:gd name="connsiteY30" fmla="*/ 6348 h 10000"/>
                  <a:gd name="connsiteX31" fmla="*/ 1640 w 10111"/>
                  <a:gd name="connsiteY31" fmla="*/ 6419 h 10000"/>
                  <a:gd name="connsiteX32" fmla="*/ 132 w 10111"/>
                  <a:gd name="connsiteY32" fmla="*/ 6439 h 10000"/>
                  <a:gd name="connsiteX33" fmla="*/ 122 w 10111"/>
                  <a:gd name="connsiteY33" fmla="*/ 7000 h 10000"/>
                  <a:gd name="connsiteX34" fmla="*/ 2316 w 10111"/>
                  <a:gd name="connsiteY34" fmla="*/ 7002 h 10000"/>
                  <a:gd name="connsiteX35" fmla="*/ 2119 w 10111"/>
                  <a:gd name="connsiteY35" fmla="*/ 7073 h 10000"/>
                  <a:gd name="connsiteX36" fmla="*/ 2265 w 10111"/>
                  <a:gd name="connsiteY36" fmla="*/ 7126 h 10000"/>
                  <a:gd name="connsiteX37" fmla="*/ 2069 w 10111"/>
                  <a:gd name="connsiteY37" fmla="*/ 7197 h 10000"/>
                  <a:gd name="connsiteX38" fmla="*/ 2417 w 10111"/>
                  <a:gd name="connsiteY38" fmla="*/ 7268 h 10000"/>
                  <a:gd name="connsiteX39" fmla="*/ 4223 w 10111"/>
                  <a:gd name="connsiteY39" fmla="*/ 7321 h 10000"/>
                  <a:gd name="connsiteX40" fmla="*/ 3698 w 10111"/>
                  <a:gd name="connsiteY40" fmla="*/ 7389 h 10000"/>
                  <a:gd name="connsiteX41" fmla="*/ 3845 w 10111"/>
                  <a:gd name="connsiteY41" fmla="*/ 7460 h 10000"/>
                  <a:gd name="connsiteX42" fmla="*/ 5348 w 10111"/>
                  <a:gd name="connsiteY42" fmla="*/ 7531 h 10000"/>
                  <a:gd name="connsiteX43" fmla="*/ 6150 w 10111"/>
                  <a:gd name="connsiteY43" fmla="*/ 7584 h 10000"/>
                  <a:gd name="connsiteX44" fmla="*/ 5999 w 10111"/>
                  <a:gd name="connsiteY44" fmla="*/ 7655 h 10000"/>
                  <a:gd name="connsiteX45" fmla="*/ 4198 w 10111"/>
                  <a:gd name="connsiteY45" fmla="*/ 7726 h 10000"/>
                  <a:gd name="connsiteX46" fmla="*/ 3794 w 10111"/>
                  <a:gd name="connsiteY46" fmla="*/ 7780 h 10000"/>
                  <a:gd name="connsiteX47" fmla="*/ 3219 w 10111"/>
                  <a:gd name="connsiteY47" fmla="*/ 7851 h 10000"/>
                  <a:gd name="connsiteX48" fmla="*/ 2694 w 10111"/>
                  <a:gd name="connsiteY48" fmla="*/ 7918 h 10000"/>
                  <a:gd name="connsiteX49" fmla="*/ 6125 w 10111"/>
                  <a:gd name="connsiteY49" fmla="*/ 7989 h 10000"/>
                  <a:gd name="connsiteX50" fmla="*/ 10111 w 10111"/>
                  <a:gd name="connsiteY50" fmla="*/ 8043 h 10000"/>
                  <a:gd name="connsiteX51" fmla="*/ 4950 w 10111"/>
                  <a:gd name="connsiteY51" fmla="*/ 8114 h 10000"/>
                  <a:gd name="connsiteX52" fmla="*/ 2846 w 10111"/>
                  <a:gd name="connsiteY52" fmla="*/ 8185 h 10000"/>
                  <a:gd name="connsiteX53" fmla="*/ 2871 w 10111"/>
                  <a:gd name="connsiteY53" fmla="*/ 8238 h 10000"/>
                  <a:gd name="connsiteX54" fmla="*/ 5626 w 10111"/>
                  <a:gd name="connsiteY54" fmla="*/ 8309 h 10000"/>
                  <a:gd name="connsiteX55" fmla="*/ 5626 w 10111"/>
                  <a:gd name="connsiteY55" fmla="*/ 8377 h 10000"/>
                  <a:gd name="connsiteX56" fmla="*/ 4349 w 10111"/>
                  <a:gd name="connsiteY56" fmla="*/ 8430 h 10000"/>
                  <a:gd name="connsiteX57" fmla="*/ 2170 w 10111"/>
                  <a:gd name="connsiteY57" fmla="*/ 8501 h 10000"/>
                  <a:gd name="connsiteX58" fmla="*/ 2291 w 10111"/>
                  <a:gd name="connsiteY58" fmla="*/ 8572 h 10000"/>
                  <a:gd name="connsiteX59" fmla="*/ 1539 w 10111"/>
                  <a:gd name="connsiteY59" fmla="*/ 8643 h 10000"/>
                  <a:gd name="connsiteX60" fmla="*/ 5525 w 10111"/>
                  <a:gd name="connsiteY60" fmla="*/ 8696 h 10000"/>
                  <a:gd name="connsiteX61" fmla="*/ 1367 w 10111"/>
                  <a:gd name="connsiteY61" fmla="*/ 8767 h 10000"/>
                  <a:gd name="connsiteX62" fmla="*/ 3895 w 10111"/>
                  <a:gd name="connsiteY62" fmla="*/ 8838 h 10000"/>
                  <a:gd name="connsiteX63" fmla="*/ 1715 w 10111"/>
                  <a:gd name="connsiteY63" fmla="*/ 8888 h 10000"/>
                  <a:gd name="connsiteX64" fmla="*/ 1791 w 10111"/>
                  <a:gd name="connsiteY64" fmla="*/ 8959 h 10000"/>
                  <a:gd name="connsiteX65" fmla="*/ 2593 w 10111"/>
                  <a:gd name="connsiteY65" fmla="*/ 9030 h 10000"/>
                  <a:gd name="connsiteX66" fmla="*/ 1892 w 10111"/>
                  <a:gd name="connsiteY66" fmla="*/ 9101 h 10000"/>
                  <a:gd name="connsiteX67" fmla="*/ 1342 w 10111"/>
                  <a:gd name="connsiteY67" fmla="*/ 9226 h 10000"/>
                  <a:gd name="connsiteX68" fmla="*/ 2240 w 10111"/>
                  <a:gd name="connsiteY68" fmla="*/ 9297 h 10000"/>
                  <a:gd name="connsiteX69" fmla="*/ 1993 w 10111"/>
                  <a:gd name="connsiteY69" fmla="*/ 9350 h 10000"/>
                  <a:gd name="connsiteX70" fmla="*/ 2220 w 10111"/>
                  <a:gd name="connsiteY70" fmla="*/ 9488 h 10000"/>
                  <a:gd name="connsiteX71" fmla="*/ 2220 w 10111"/>
                  <a:gd name="connsiteY71" fmla="*/ 9542 h 10000"/>
                  <a:gd name="connsiteX72" fmla="*/ 3718 w 10111"/>
                  <a:gd name="connsiteY72" fmla="*/ 9560 h 10000"/>
                  <a:gd name="connsiteX73" fmla="*/ 4374 w 10111"/>
                  <a:gd name="connsiteY73" fmla="*/ 9613 h 10000"/>
                  <a:gd name="connsiteX74" fmla="*/ 1993 w 10111"/>
                  <a:gd name="connsiteY74" fmla="*/ 9684 h 10000"/>
                  <a:gd name="connsiteX75" fmla="*/ 1589 w 10111"/>
                  <a:gd name="connsiteY75" fmla="*/ 9755 h 10000"/>
                  <a:gd name="connsiteX76" fmla="*/ 1241 w 10111"/>
                  <a:gd name="connsiteY76" fmla="*/ 9808 h 10000"/>
                  <a:gd name="connsiteX77" fmla="*/ 3042 w 10111"/>
                  <a:gd name="connsiteY77" fmla="*/ 9879 h 10000"/>
                  <a:gd name="connsiteX78" fmla="*/ 2992 w 10111"/>
                  <a:gd name="connsiteY78" fmla="*/ 9947 h 10000"/>
                  <a:gd name="connsiteX79" fmla="*/ 3194 w 10111"/>
                  <a:gd name="connsiteY79" fmla="*/ 10000 h 10000"/>
                  <a:gd name="connsiteX80" fmla="*/ 111 w 10111"/>
                  <a:gd name="connsiteY80" fmla="*/ 10000 h 10000"/>
                  <a:gd name="connsiteX81" fmla="*/ 111 w 10111"/>
                  <a:gd name="connsiteY81" fmla="*/ 0 h 10000"/>
                  <a:gd name="connsiteX0" fmla="*/ 71 w 10071"/>
                  <a:gd name="connsiteY0" fmla="*/ 0 h 10000"/>
                  <a:gd name="connsiteX1" fmla="*/ 8769 w 10071"/>
                  <a:gd name="connsiteY1" fmla="*/ 0 h 10000"/>
                  <a:gd name="connsiteX2" fmla="*/ 8744 w 10071"/>
                  <a:gd name="connsiteY2" fmla="*/ 71 h 10000"/>
                  <a:gd name="connsiteX3" fmla="*/ 9970 w 10071"/>
                  <a:gd name="connsiteY3" fmla="*/ 142 h 10000"/>
                  <a:gd name="connsiteX4" fmla="*/ 9193 w 10071"/>
                  <a:gd name="connsiteY4" fmla="*/ 195 h 10000"/>
                  <a:gd name="connsiteX5" fmla="*/ 8517 w 10071"/>
                  <a:gd name="connsiteY5" fmla="*/ 266 h 10000"/>
                  <a:gd name="connsiteX6" fmla="*/ 8366 w 10071"/>
                  <a:gd name="connsiteY6" fmla="*/ 334 h 10000"/>
                  <a:gd name="connsiteX7" fmla="*/ 8694 w 10071"/>
                  <a:gd name="connsiteY7" fmla="*/ 405 h 10000"/>
                  <a:gd name="connsiteX8" fmla="*/ 7715 w 10071"/>
                  <a:gd name="connsiteY8" fmla="*/ 458 h 10000"/>
                  <a:gd name="connsiteX9" fmla="*/ 3280 w 10071"/>
                  <a:gd name="connsiteY9" fmla="*/ 529 h 10000"/>
                  <a:gd name="connsiteX10" fmla="*/ 3729 w 10071"/>
                  <a:gd name="connsiteY10" fmla="*/ 600 h 10000"/>
                  <a:gd name="connsiteX11" fmla="*/ 3880 w 10071"/>
                  <a:gd name="connsiteY11" fmla="*/ 654 h 10000"/>
                  <a:gd name="connsiteX12" fmla="*/ 3002 w 10071"/>
                  <a:gd name="connsiteY12" fmla="*/ 725 h 10000"/>
                  <a:gd name="connsiteX13" fmla="*/ 4334 w 10071"/>
                  <a:gd name="connsiteY13" fmla="*/ 792 h 10000"/>
                  <a:gd name="connsiteX14" fmla="*/ 4133 w 10071"/>
                  <a:gd name="connsiteY14" fmla="*/ 863 h 10000"/>
                  <a:gd name="connsiteX15" fmla="*/ 2806 w 10071"/>
                  <a:gd name="connsiteY15" fmla="*/ 3016 h 10000"/>
                  <a:gd name="connsiteX16" fmla="*/ 6736 w 10071"/>
                  <a:gd name="connsiteY16" fmla="*/ 3087 h 10000"/>
                  <a:gd name="connsiteX17" fmla="*/ 2326 w 10071"/>
                  <a:gd name="connsiteY17" fmla="*/ 3140 h 10000"/>
                  <a:gd name="connsiteX18" fmla="*/ 3280 w 10071"/>
                  <a:gd name="connsiteY18" fmla="*/ 4128 h 10000"/>
                  <a:gd name="connsiteX19" fmla="*/ 2503 w 10071"/>
                  <a:gd name="connsiteY19" fmla="*/ 4199 h 10000"/>
                  <a:gd name="connsiteX20" fmla="*/ 3103 w 10071"/>
                  <a:gd name="connsiteY20" fmla="*/ 4252 h 10000"/>
                  <a:gd name="connsiteX21" fmla="*/ 1474 w 10071"/>
                  <a:gd name="connsiteY21" fmla="*/ 5503 h 10000"/>
                  <a:gd name="connsiteX22" fmla="*/ 1902 w 10071"/>
                  <a:gd name="connsiteY22" fmla="*/ 5556 h 10000"/>
                  <a:gd name="connsiteX23" fmla="*/ 1776 w 10071"/>
                  <a:gd name="connsiteY23" fmla="*/ 5627 h 10000"/>
                  <a:gd name="connsiteX24" fmla="*/ 1499 w 10071"/>
                  <a:gd name="connsiteY24" fmla="*/ 5698 h 10000"/>
                  <a:gd name="connsiteX25" fmla="*/ 924 w 10071"/>
                  <a:gd name="connsiteY25" fmla="*/ 5769 h 10000"/>
                  <a:gd name="connsiteX26" fmla="*/ 72 w 10071"/>
                  <a:gd name="connsiteY26" fmla="*/ 5821 h 10000"/>
                  <a:gd name="connsiteX27" fmla="*/ 92 w 10071"/>
                  <a:gd name="connsiteY27" fmla="*/ 6205 h 10000"/>
                  <a:gd name="connsiteX28" fmla="*/ 1827 w 10071"/>
                  <a:gd name="connsiteY28" fmla="*/ 6210 h 10000"/>
                  <a:gd name="connsiteX29" fmla="*/ 2054 w 10071"/>
                  <a:gd name="connsiteY29" fmla="*/ 6281 h 10000"/>
                  <a:gd name="connsiteX30" fmla="*/ 1575 w 10071"/>
                  <a:gd name="connsiteY30" fmla="*/ 6348 h 10000"/>
                  <a:gd name="connsiteX31" fmla="*/ 1600 w 10071"/>
                  <a:gd name="connsiteY31" fmla="*/ 6419 h 10000"/>
                  <a:gd name="connsiteX32" fmla="*/ 92 w 10071"/>
                  <a:gd name="connsiteY32" fmla="*/ 6439 h 10000"/>
                  <a:gd name="connsiteX33" fmla="*/ 82 w 10071"/>
                  <a:gd name="connsiteY33" fmla="*/ 7000 h 10000"/>
                  <a:gd name="connsiteX34" fmla="*/ 2276 w 10071"/>
                  <a:gd name="connsiteY34" fmla="*/ 7002 h 10000"/>
                  <a:gd name="connsiteX35" fmla="*/ 2079 w 10071"/>
                  <a:gd name="connsiteY35" fmla="*/ 7073 h 10000"/>
                  <a:gd name="connsiteX36" fmla="*/ 2225 w 10071"/>
                  <a:gd name="connsiteY36" fmla="*/ 7126 h 10000"/>
                  <a:gd name="connsiteX37" fmla="*/ 2029 w 10071"/>
                  <a:gd name="connsiteY37" fmla="*/ 7197 h 10000"/>
                  <a:gd name="connsiteX38" fmla="*/ 2377 w 10071"/>
                  <a:gd name="connsiteY38" fmla="*/ 7268 h 10000"/>
                  <a:gd name="connsiteX39" fmla="*/ 4183 w 10071"/>
                  <a:gd name="connsiteY39" fmla="*/ 7321 h 10000"/>
                  <a:gd name="connsiteX40" fmla="*/ 3658 w 10071"/>
                  <a:gd name="connsiteY40" fmla="*/ 7389 h 10000"/>
                  <a:gd name="connsiteX41" fmla="*/ 3805 w 10071"/>
                  <a:gd name="connsiteY41" fmla="*/ 7460 h 10000"/>
                  <a:gd name="connsiteX42" fmla="*/ 5308 w 10071"/>
                  <a:gd name="connsiteY42" fmla="*/ 7531 h 10000"/>
                  <a:gd name="connsiteX43" fmla="*/ 6110 w 10071"/>
                  <a:gd name="connsiteY43" fmla="*/ 7584 h 10000"/>
                  <a:gd name="connsiteX44" fmla="*/ 5959 w 10071"/>
                  <a:gd name="connsiteY44" fmla="*/ 7655 h 10000"/>
                  <a:gd name="connsiteX45" fmla="*/ 4158 w 10071"/>
                  <a:gd name="connsiteY45" fmla="*/ 7726 h 10000"/>
                  <a:gd name="connsiteX46" fmla="*/ 3754 w 10071"/>
                  <a:gd name="connsiteY46" fmla="*/ 7780 h 10000"/>
                  <a:gd name="connsiteX47" fmla="*/ 3179 w 10071"/>
                  <a:gd name="connsiteY47" fmla="*/ 7851 h 10000"/>
                  <a:gd name="connsiteX48" fmla="*/ 2654 w 10071"/>
                  <a:gd name="connsiteY48" fmla="*/ 7918 h 10000"/>
                  <a:gd name="connsiteX49" fmla="*/ 6085 w 10071"/>
                  <a:gd name="connsiteY49" fmla="*/ 7989 h 10000"/>
                  <a:gd name="connsiteX50" fmla="*/ 10071 w 10071"/>
                  <a:gd name="connsiteY50" fmla="*/ 8043 h 10000"/>
                  <a:gd name="connsiteX51" fmla="*/ 4910 w 10071"/>
                  <a:gd name="connsiteY51" fmla="*/ 8114 h 10000"/>
                  <a:gd name="connsiteX52" fmla="*/ 2806 w 10071"/>
                  <a:gd name="connsiteY52" fmla="*/ 8185 h 10000"/>
                  <a:gd name="connsiteX53" fmla="*/ 2831 w 10071"/>
                  <a:gd name="connsiteY53" fmla="*/ 8238 h 10000"/>
                  <a:gd name="connsiteX54" fmla="*/ 5586 w 10071"/>
                  <a:gd name="connsiteY54" fmla="*/ 8309 h 10000"/>
                  <a:gd name="connsiteX55" fmla="*/ 5586 w 10071"/>
                  <a:gd name="connsiteY55" fmla="*/ 8377 h 10000"/>
                  <a:gd name="connsiteX56" fmla="*/ 4309 w 10071"/>
                  <a:gd name="connsiteY56" fmla="*/ 8430 h 10000"/>
                  <a:gd name="connsiteX57" fmla="*/ 2130 w 10071"/>
                  <a:gd name="connsiteY57" fmla="*/ 8501 h 10000"/>
                  <a:gd name="connsiteX58" fmla="*/ 2251 w 10071"/>
                  <a:gd name="connsiteY58" fmla="*/ 8572 h 10000"/>
                  <a:gd name="connsiteX59" fmla="*/ 1499 w 10071"/>
                  <a:gd name="connsiteY59" fmla="*/ 8643 h 10000"/>
                  <a:gd name="connsiteX60" fmla="*/ 5485 w 10071"/>
                  <a:gd name="connsiteY60" fmla="*/ 8696 h 10000"/>
                  <a:gd name="connsiteX61" fmla="*/ 1327 w 10071"/>
                  <a:gd name="connsiteY61" fmla="*/ 8767 h 10000"/>
                  <a:gd name="connsiteX62" fmla="*/ 3855 w 10071"/>
                  <a:gd name="connsiteY62" fmla="*/ 8838 h 10000"/>
                  <a:gd name="connsiteX63" fmla="*/ 1675 w 10071"/>
                  <a:gd name="connsiteY63" fmla="*/ 8888 h 10000"/>
                  <a:gd name="connsiteX64" fmla="*/ 1751 w 10071"/>
                  <a:gd name="connsiteY64" fmla="*/ 8959 h 10000"/>
                  <a:gd name="connsiteX65" fmla="*/ 2553 w 10071"/>
                  <a:gd name="connsiteY65" fmla="*/ 9030 h 10000"/>
                  <a:gd name="connsiteX66" fmla="*/ 1852 w 10071"/>
                  <a:gd name="connsiteY66" fmla="*/ 9101 h 10000"/>
                  <a:gd name="connsiteX67" fmla="*/ 1302 w 10071"/>
                  <a:gd name="connsiteY67" fmla="*/ 9226 h 10000"/>
                  <a:gd name="connsiteX68" fmla="*/ 2200 w 10071"/>
                  <a:gd name="connsiteY68" fmla="*/ 9297 h 10000"/>
                  <a:gd name="connsiteX69" fmla="*/ 1953 w 10071"/>
                  <a:gd name="connsiteY69" fmla="*/ 9350 h 10000"/>
                  <a:gd name="connsiteX70" fmla="*/ 2180 w 10071"/>
                  <a:gd name="connsiteY70" fmla="*/ 9488 h 10000"/>
                  <a:gd name="connsiteX71" fmla="*/ 2180 w 10071"/>
                  <a:gd name="connsiteY71" fmla="*/ 9542 h 10000"/>
                  <a:gd name="connsiteX72" fmla="*/ 3678 w 10071"/>
                  <a:gd name="connsiteY72" fmla="*/ 9560 h 10000"/>
                  <a:gd name="connsiteX73" fmla="*/ 4334 w 10071"/>
                  <a:gd name="connsiteY73" fmla="*/ 9613 h 10000"/>
                  <a:gd name="connsiteX74" fmla="*/ 1953 w 10071"/>
                  <a:gd name="connsiteY74" fmla="*/ 9684 h 10000"/>
                  <a:gd name="connsiteX75" fmla="*/ 1549 w 10071"/>
                  <a:gd name="connsiteY75" fmla="*/ 9755 h 10000"/>
                  <a:gd name="connsiteX76" fmla="*/ 1201 w 10071"/>
                  <a:gd name="connsiteY76" fmla="*/ 9808 h 10000"/>
                  <a:gd name="connsiteX77" fmla="*/ 3002 w 10071"/>
                  <a:gd name="connsiteY77" fmla="*/ 9879 h 10000"/>
                  <a:gd name="connsiteX78" fmla="*/ 2952 w 10071"/>
                  <a:gd name="connsiteY78" fmla="*/ 9947 h 10000"/>
                  <a:gd name="connsiteX79" fmla="*/ 3154 w 10071"/>
                  <a:gd name="connsiteY79" fmla="*/ 10000 h 10000"/>
                  <a:gd name="connsiteX80" fmla="*/ 71 w 10071"/>
                  <a:gd name="connsiteY80" fmla="*/ 10000 h 10000"/>
                  <a:gd name="connsiteX81" fmla="*/ 71 w 10071"/>
                  <a:gd name="connsiteY81" fmla="*/ 0 h 10000"/>
                  <a:gd name="connsiteX0" fmla="*/ 10 w 10010"/>
                  <a:gd name="connsiteY0" fmla="*/ 0 h 10000"/>
                  <a:gd name="connsiteX1" fmla="*/ 8708 w 10010"/>
                  <a:gd name="connsiteY1" fmla="*/ 0 h 10000"/>
                  <a:gd name="connsiteX2" fmla="*/ 8683 w 10010"/>
                  <a:gd name="connsiteY2" fmla="*/ 71 h 10000"/>
                  <a:gd name="connsiteX3" fmla="*/ 9909 w 10010"/>
                  <a:gd name="connsiteY3" fmla="*/ 142 h 10000"/>
                  <a:gd name="connsiteX4" fmla="*/ 9132 w 10010"/>
                  <a:gd name="connsiteY4" fmla="*/ 195 h 10000"/>
                  <a:gd name="connsiteX5" fmla="*/ 8456 w 10010"/>
                  <a:gd name="connsiteY5" fmla="*/ 266 h 10000"/>
                  <a:gd name="connsiteX6" fmla="*/ 8305 w 10010"/>
                  <a:gd name="connsiteY6" fmla="*/ 334 h 10000"/>
                  <a:gd name="connsiteX7" fmla="*/ 8633 w 10010"/>
                  <a:gd name="connsiteY7" fmla="*/ 405 h 10000"/>
                  <a:gd name="connsiteX8" fmla="*/ 7654 w 10010"/>
                  <a:gd name="connsiteY8" fmla="*/ 458 h 10000"/>
                  <a:gd name="connsiteX9" fmla="*/ 3219 w 10010"/>
                  <a:gd name="connsiteY9" fmla="*/ 529 h 10000"/>
                  <a:gd name="connsiteX10" fmla="*/ 3668 w 10010"/>
                  <a:gd name="connsiteY10" fmla="*/ 600 h 10000"/>
                  <a:gd name="connsiteX11" fmla="*/ 3819 w 10010"/>
                  <a:gd name="connsiteY11" fmla="*/ 654 h 10000"/>
                  <a:gd name="connsiteX12" fmla="*/ 2941 w 10010"/>
                  <a:gd name="connsiteY12" fmla="*/ 725 h 10000"/>
                  <a:gd name="connsiteX13" fmla="*/ 4273 w 10010"/>
                  <a:gd name="connsiteY13" fmla="*/ 792 h 10000"/>
                  <a:gd name="connsiteX14" fmla="*/ 4072 w 10010"/>
                  <a:gd name="connsiteY14" fmla="*/ 863 h 10000"/>
                  <a:gd name="connsiteX15" fmla="*/ 2745 w 10010"/>
                  <a:gd name="connsiteY15" fmla="*/ 3016 h 10000"/>
                  <a:gd name="connsiteX16" fmla="*/ 6675 w 10010"/>
                  <a:gd name="connsiteY16" fmla="*/ 3087 h 10000"/>
                  <a:gd name="connsiteX17" fmla="*/ 2265 w 10010"/>
                  <a:gd name="connsiteY17" fmla="*/ 3140 h 10000"/>
                  <a:gd name="connsiteX18" fmla="*/ 3219 w 10010"/>
                  <a:gd name="connsiteY18" fmla="*/ 4128 h 10000"/>
                  <a:gd name="connsiteX19" fmla="*/ 2442 w 10010"/>
                  <a:gd name="connsiteY19" fmla="*/ 4199 h 10000"/>
                  <a:gd name="connsiteX20" fmla="*/ 3042 w 10010"/>
                  <a:gd name="connsiteY20" fmla="*/ 4252 h 10000"/>
                  <a:gd name="connsiteX21" fmla="*/ 1413 w 10010"/>
                  <a:gd name="connsiteY21" fmla="*/ 5503 h 10000"/>
                  <a:gd name="connsiteX22" fmla="*/ 1841 w 10010"/>
                  <a:gd name="connsiteY22" fmla="*/ 5556 h 10000"/>
                  <a:gd name="connsiteX23" fmla="*/ 1715 w 10010"/>
                  <a:gd name="connsiteY23" fmla="*/ 5627 h 10000"/>
                  <a:gd name="connsiteX24" fmla="*/ 1438 w 10010"/>
                  <a:gd name="connsiteY24" fmla="*/ 5698 h 10000"/>
                  <a:gd name="connsiteX25" fmla="*/ 863 w 10010"/>
                  <a:gd name="connsiteY25" fmla="*/ 5769 h 10000"/>
                  <a:gd name="connsiteX26" fmla="*/ 11 w 10010"/>
                  <a:gd name="connsiteY26" fmla="*/ 5821 h 10000"/>
                  <a:gd name="connsiteX27" fmla="*/ 31 w 10010"/>
                  <a:gd name="connsiteY27" fmla="*/ 6205 h 10000"/>
                  <a:gd name="connsiteX28" fmla="*/ 1766 w 10010"/>
                  <a:gd name="connsiteY28" fmla="*/ 6210 h 10000"/>
                  <a:gd name="connsiteX29" fmla="*/ 1993 w 10010"/>
                  <a:gd name="connsiteY29" fmla="*/ 6281 h 10000"/>
                  <a:gd name="connsiteX30" fmla="*/ 1514 w 10010"/>
                  <a:gd name="connsiteY30" fmla="*/ 6348 h 10000"/>
                  <a:gd name="connsiteX31" fmla="*/ 1539 w 10010"/>
                  <a:gd name="connsiteY31" fmla="*/ 6419 h 10000"/>
                  <a:gd name="connsiteX32" fmla="*/ 31 w 10010"/>
                  <a:gd name="connsiteY32" fmla="*/ 6439 h 10000"/>
                  <a:gd name="connsiteX33" fmla="*/ 21 w 10010"/>
                  <a:gd name="connsiteY33" fmla="*/ 7000 h 10000"/>
                  <a:gd name="connsiteX34" fmla="*/ 2215 w 10010"/>
                  <a:gd name="connsiteY34" fmla="*/ 7002 h 10000"/>
                  <a:gd name="connsiteX35" fmla="*/ 2018 w 10010"/>
                  <a:gd name="connsiteY35" fmla="*/ 7073 h 10000"/>
                  <a:gd name="connsiteX36" fmla="*/ 2164 w 10010"/>
                  <a:gd name="connsiteY36" fmla="*/ 7126 h 10000"/>
                  <a:gd name="connsiteX37" fmla="*/ 1968 w 10010"/>
                  <a:gd name="connsiteY37" fmla="*/ 7197 h 10000"/>
                  <a:gd name="connsiteX38" fmla="*/ 2316 w 10010"/>
                  <a:gd name="connsiteY38" fmla="*/ 7268 h 10000"/>
                  <a:gd name="connsiteX39" fmla="*/ 4122 w 10010"/>
                  <a:gd name="connsiteY39" fmla="*/ 7321 h 10000"/>
                  <a:gd name="connsiteX40" fmla="*/ 3597 w 10010"/>
                  <a:gd name="connsiteY40" fmla="*/ 7389 h 10000"/>
                  <a:gd name="connsiteX41" fmla="*/ 3744 w 10010"/>
                  <a:gd name="connsiteY41" fmla="*/ 7460 h 10000"/>
                  <a:gd name="connsiteX42" fmla="*/ 5247 w 10010"/>
                  <a:gd name="connsiteY42" fmla="*/ 7531 h 10000"/>
                  <a:gd name="connsiteX43" fmla="*/ 6049 w 10010"/>
                  <a:gd name="connsiteY43" fmla="*/ 7584 h 10000"/>
                  <a:gd name="connsiteX44" fmla="*/ 5898 w 10010"/>
                  <a:gd name="connsiteY44" fmla="*/ 7655 h 10000"/>
                  <a:gd name="connsiteX45" fmla="*/ 4097 w 10010"/>
                  <a:gd name="connsiteY45" fmla="*/ 7726 h 10000"/>
                  <a:gd name="connsiteX46" fmla="*/ 3693 w 10010"/>
                  <a:gd name="connsiteY46" fmla="*/ 7780 h 10000"/>
                  <a:gd name="connsiteX47" fmla="*/ 3118 w 10010"/>
                  <a:gd name="connsiteY47" fmla="*/ 7851 h 10000"/>
                  <a:gd name="connsiteX48" fmla="*/ 2593 w 10010"/>
                  <a:gd name="connsiteY48" fmla="*/ 7918 h 10000"/>
                  <a:gd name="connsiteX49" fmla="*/ 6024 w 10010"/>
                  <a:gd name="connsiteY49" fmla="*/ 7989 h 10000"/>
                  <a:gd name="connsiteX50" fmla="*/ 10010 w 10010"/>
                  <a:gd name="connsiteY50" fmla="*/ 8043 h 10000"/>
                  <a:gd name="connsiteX51" fmla="*/ 4849 w 10010"/>
                  <a:gd name="connsiteY51" fmla="*/ 8114 h 10000"/>
                  <a:gd name="connsiteX52" fmla="*/ 2745 w 10010"/>
                  <a:gd name="connsiteY52" fmla="*/ 8185 h 10000"/>
                  <a:gd name="connsiteX53" fmla="*/ 2770 w 10010"/>
                  <a:gd name="connsiteY53" fmla="*/ 8238 h 10000"/>
                  <a:gd name="connsiteX54" fmla="*/ 5525 w 10010"/>
                  <a:gd name="connsiteY54" fmla="*/ 8309 h 10000"/>
                  <a:gd name="connsiteX55" fmla="*/ 5525 w 10010"/>
                  <a:gd name="connsiteY55" fmla="*/ 8377 h 10000"/>
                  <a:gd name="connsiteX56" fmla="*/ 4248 w 10010"/>
                  <a:gd name="connsiteY56" fmla="*/ 8430 h 10000"/>
                  <a:gd name="connsiteX57" fmla="*/ 2069 w 10010"/>
                  <a:gd name="connsiteY57" fmla="*/ 8501 h 10000"/>
                  <a:gd name="connsiteX58" fmla="*/ 2190 w 10010"/>
                  <a:gd name="connsiteY58" fmla="*/ 8572 h 10000"/>
                  <a:gd name="connsiteX59" fmla="*/ 1438 w 10010"/>
                  <a:gd name="connsiteY59" fmla="*/ 8643 h 10000"/>
                  <a:gd name="connsiteX60" fmla="*/ 5424 w 10010"/>
                  <a:gd name="connsiteY60" fmla="*/ 8696 h 10000"/>
                  <a:gd name="connsiteX61" fmla="*/ 1266 w 10010"/>
                  <a:gd name="connsiteY61" fmla="*/ 8767 h 10000"/>
                  <a:gd name="connsiteX62" fmla="*/ 3794 w 10010"/>
                  <a:gd name="connsiteY62" fmla="*/ 8838 h 10000"/>
                  <a:gd name="connsiteX63" fmla="*/ 1614 w 10010"/>
                  <a:gd name="connsiteY63" fmla="*/ 8888 h 10000"/>
                  <a:gd name="connsiteX64" fmla="*/ 1690 w 10010"/>
                  <a:gd name="connsiteY64" fmla="*/ 8959 h 10000"/>
                  <a:gd name="connsiteX65" fmla="*/ 2492 w 10010"/>
                  <a:gd name="connsiteY65" fmla="*/ 9030 h 10000"/>
                  <a:gd name="connsiteX66" fmla="*/ 1791 w 10010"/>
                  <a:gd name="connsiteY66" fmla="*/ 9101 h 10000"/>
                  <a:gd name="connsiteX67" fmla="*/ 1241 w 10010"/>
                  <a:gd name="connsiteY67" fmla="*/ 9226 h 10000"/>
                  <a:gd name="connsiteX68" fmla="*/ 2139 w 10010"/>
                  <a:gd name="connsiteY68" fmla="*/ 9297 h 10000"/>
                  <a:gd name="connsiteX69" fmla="*/ 1892 w 10010"/>
                  <a:gd name="connsiteY69" fmla="*/ 9350 h 10000"/>
                  <a:gd name="connsiteX70" fmla="*/ 2119 w 10010"/>
                  <a:gd name="connsiteY70" fmla="*/ 9488 h 10000"/>
                  <a:gd name="connsiteX71" fmla="*/ 2119 w 10010"/>
                  <a:gd name="connsiteY71" fmla="*/ 9542 h 10000"/>
                  <a:gd name="connsiteX72" fmla="*/ 3617 w 10010"/>
                  <a:gd name="connsiteY72" fmla="*/ 9560 h 10000"/>
                  <a:gd name="connsiteX73" fmla="*/ 4273 w 10010"/>
                  <a:gd name="connsiteY73" fmla="*/ 9613 h 10000"/>
                  <a:gd name="connsiteX74" fmla="*/ 1892 w 10010"/>
                  <a:gd name="connsiteY74" fmla="*/ 9684 h 10000"/>
                  <a:gd name="connsiteX75" fmla="*/ 1488 w 10010"/>
                  <a:gd name="connsiteY75" fmla="*/ 9755 h 10000"/>
                  <a:gd name="connsiteX76" fmla="*/ 1140 w 10010"/>
                  <a:gd name="connsiteY76" fmla="*/ 9808 h 10000"/>
                  <a:gd name="connsiteX77" fmla="*/ 2941 w 10010"/>
                  <a:gd name="connsiteY77" fmla="*/ 9879 h 10000"/>
                  <a:gd name="connsiteX78" fmla="*/ 2891 w 10010"/>
                  <a:gd name="connsiteY78" fmla="*/ 9947 h 10000"/>
                  <a:gd name="connsiteX79" fmla="*/ 3093 w 10010"/>
                  <a:gd name="connsiteY79" fmla="*/ 10000 h 10000"/>
                  <a:gd name="connsiteX80" fmla="*/ 10 w 10010"/>
                  <a:gd name="connsiteY80" fmla="*/ 10000 h 10000"/>
                  <a:gd name="connsiteX81" fmla="*/ 10 w 10010"/>
                  <a:gd name="connsiteY81" fmla="*/ 0 h 10000"/>
                  <a:gd name="connsiteX0" fmla="*/ 10 w 10010"/>
                  <a:gd name="connsiteY0" fmla="*/ 0 h 10000"/>
                  <a:gd name="connsiteX1" fmla="*/ 8708 w 10010"/>
                  <a:gd name="connsiteY1" fmla="*/ 0 h 10000"/>
                  <a:gd name="connsiteX2" fmla="*/ 8683 w 10010"/>
                  <a:gd name="connsiteY2" fmla="*/ 71 h 10000"/>
                  <a:gd name="connsiteX3" fmla="*/ 9909 w 10010"/>
                  <a:gd name="connsiteY3" fmla="*/ 142 h 10000"/>
                  <a:gd name="connsiteX4" fmla="*/ 9132 w 10010"/>
                  <a:gd name="connsiteY4" fmla="*/ 195 h 10000"/>
                  <a:gd name="connsiteX5" fmla="*/ 8456 w 10010"/>
                  <a:gd name="connsiteY5" fmla="*/ 266 h 10000"/>
                  <a:gd name="connsiteX6" fmla="*/ 8305 w 10010"/>
                  <a:gd name="connsiteY6" fmla="*/ 334 h 10000"/>
                  <a:gd name="connsiteX7" fmla="*/ 8633 w 10010"/>
                  <a:gd name="connsiteY7" fmla="*/ 405 h 10000"/>
                  <a:gd name="connsiteX8" fmla="*/ 7654 w 10010"/>
                  <a:gd name="connsiteY8" fmla="*/ 458 h 10000"/>
                  <a:gd name="connsiteX9" fmla="*/ 3219 w 10010"/>
                  <a:gd name="connsiteY9" fmla="*/ 529 h 10000"/>
                  <a:gd name="connsiteX10" fmla="*/ 3668 w 10010"/>
                  <a:gd name="connsiteY10" fmla="*/ 600 h 10000"/>
                  <a:gd name="connsiteX11" fmla="*/ 3819 w 10010"/>
                  <a:gd name="connsiteY11" fmla="*/ 654 h 10000"/>
                  <a:gd name="connsiteX12" fmla="*/ 2941 w 10010"/>
                  <a:gd name="connsiteY12" fmla="*/ 725 h 10000"/>
                  <a:gd name="connsiteX13" fmla="*/ 4273 w 10010"/>
                  <a:gd name="connsiteY13" fmla="*/ 792 h 10000"/>
                  <a:gd name="connsiteX14" fmla="*/ 4072 w 10010"/>
                  <a:gd name="connsiteY14" fmla="*/ 863 h 10000"/>
                  <a:gd name="connsiteX15" fmla="*/ 2745 w 10010"/>
                  <a:gd name="connsiteY15" fmla="*/ 3016 h 10000"/>
                  <a:gd name="connsiteX16" fmla="*/ 6675 w 10010"/>
                  <a:gd name="connsiteY16" fmla="*/ 3087 h 10000"/>
                  <a:gd name="connsiteX17" fmla="*/ 2265 w 10010"/>
                  <a:gd name="connsiteY17" fmla="*/ 3140 h 10000"/>
                  <a:gd name="connsiteX18" fmla="*/ 3219 w 10010"/>
                  <a:gd name="connsiteY18" fmla="*/ 4128 h 10000"/>
                  <a:gd name="connsiteX19" fmla="*/ 2442 w 10010"/>
                  <a:gd name="connsiteY19" fmla="*/ 4199 h 10000"/>
                  <a:gd name="connsiteX20" fmla="*/ 3042 w 10010"/>
                  <a:gd name="connsiteY20" fmla="*/ 4252 h 10000"/>
                  <a:gd name="connsiteX21" fmla="*/ 11 w 10010"/>
                  <a:gd name="connsiteY21" fmla="*/ 5508 h 10000"/>
                  <a:gd name="connsiteX22" fmla="*/ 1413 w 10010"/>
                  <a:gd name="connsiteY22" fmla="*/ 5503 h 10000"/>
                  <a:gd name="connsiteX23" fmla="*/ 1841 w 10010"/>
                  <a:gd name="connsiteY23" fmla="*/ 5556 h 10000"/>
                  <a:gd name="connsiteX24" fmla="*/ 1715 w 10010"/>
                  <a:gd name="connsiteY24" fmla="*/ 5627 h 10000"/>
                  <a:gd name="connsiteX25" fmla="*/ 1438 w 10010"/>
                  <a:gd name="connsiteY25" fmla="*/ 5698 h 10000"/>
                  <a:gd name="connsiteX26" fmla="*/ 863 w 10010"/>
                  <a:gd name="connsiteY26" fmla="*/ 5769 h 10000"/>
                  <a:gd name="connsiteX27" fmla="*/ 11 w 10010"/>
                  <a:gd name="connsiteY27" fmla="*/ 5821 h 10000"/>
                  <a:gd name="connsiteX28" fmla="*/ 31 w 10010"/>
                  <a:gd name="connsiteY28" fmla="*/ 6205 h 10000"/>
                  <a:gd name="connsiteX29" fmla="*/ 1766 w 10010"/>
                  <a:gd name="connsiteY29" fmla="*/ 6210 h 10000"/>
                  <a:gd name="connsiteX30" fmla="*/ 1993 w 10010"/>
                  <a:gd name="connsiteY30" fmla="*/ 6281 h 10000"/>
                  <a:gd name="connsiteX31" fmla="*/ 1514 w 10010"/>
                  <a:gd name="connsiteY31" fmla="*/ 6348 h 10000"/>
                  <a:gd name="connsiteX32" fmla="*/ 1539 w 10010"/>
                  <a:gd name="connsiteY32" fmla="*/ 6419 h 10000"/>
                  <a:gd name="connsiteX33" fmla="*/ 31 w 10010"/>
                  <a:gd name="connsiteY33" fmla="*/ 6439 h 10000"/>
                  <a:gd name="connsiteX34" fmla="*/ 21 w 10010"/>
                  <a:gd name="connsiteY34" fmla="*/ 7000 h 10000"/>
                  <a:gd name="connsiteX35" fmla="*/ 2215 w 10010"/>
                  <a:gd name="connsiteY35" fmla="*/ 7002 h 10000"/>
                  <a:gd name="connsiteX36" fmla="*/ 2018 w 10010"/>
                  <a:gd name="connsiteY36" fmla="*/ 7073 h 10000"/>
                  <a:gd name="connsiteX37" fmla="*/ 2164 w 10010"/>
                  <a:gd name="connsiteY37" fmla="*/ 7126 h 10000"/>
                  <a:gd name="connsiteX38" fmla="*/ 1968 w 10010"/>
                  <a:gd name="connsiteY38" fmla="*/ 7197 h 10000"/>
                  <a:gd name="connsiteX39" fmla="*/ 2316 w 10010"/>
                  <a:gd name="connsiteY39" fmla="*/ 7268 h 10000"/>
                  <a:gd name="connsiteX40" fmla="*/ 4122 w 10010"/>
                  <a:gd name="connsiteY40" fmla="*/ 7321 h 10000"/>
                  <a:gd name="connsiteX41" fmla="*/ 3597 w 10010"/>
                  <a:gd name="connsiteY41" fmla="*/ 7389 h 10000"/>
                  <a:gd name="connsiteX42" fmla="*/ 3744 w 10010"/>
                  <a:gd name="connsiteY42" fmla="*/ 7460 h 10000"/>
                  <a:gd name="connsiteX43" fmla="*/ 5247 w 10010"/>
                  <a:gd name="connsiteY43" fmla="*/ 7531 h 10000"/>
                  <a:gd name="connsiteX44" fmla="*/ 6049 w 10010"/>
                  <a:gd name="connsiteY44" fmla="*/ 7584 h 10000"/>
                  <a:gd name="connsiteX45" fmla="*/ 5898 w 10010"/>
                  <a:gd name="connsiteY45" fmla="*/ 7655 h 10000"/>
                  <a:gd name="connsiteX46" fmla="*/ 4097 w 10010"/>
                  <a:gd name="connsiteY46" fmla="*/ 7726 h 10000"/>
                  <a:gd name="connsiteX47" fmla="*/ 3693 w 10010"/>
                  <a:gd name="connsiteY47" fmla="*/ 7780 h 10000"/>
                  <a:gd name="connsiteX48" fmla="*/ 3118 w 10010"/>
                  <a:gd name="connsiteY48" fmla="*/ 7851 h 10000"/>
                  <a:gd name="connsiteX49" fmla="*/ 2593 w 10010"/>
                  <a:gd name="connsiteY49" fmla="*/ 7918 h 10000"/>
                  <a:gd name="connsiteX50" fmla="*/ 6024 w 10010"/>
                  <a:gd name="connsiteY50" fmla="*/ 7989 h 10000"/>
                  <a:gd name="connsiteX51" fmla="*/ 10010 w 10010"/>
                  <a:gd name="connsiteY51" fmla="*/ 8043 h 10000"/>
                  <a:gd name="connsiteX52" fmla="*/ 4849 w 10010"/>
                  <a:gd name="connsiteY52" fmla="*/ 8114 h 10000"/>
                  <a:gd name="connsiteX53" fmla="*/ 2745 w 10010"/>
                  <a:gd name="connsiteY53" fmla="*/ 8185 h 10000"/>
                  <a:gd name="connsiteX54" fmla="*/ 2770 w 10010"/>
                  <a:gd name="connsiteY54" fmla="*/ 8238 h 10000"/>
                  <a:gd name="connsiteX55" fmla="*/ 5525 w 10010"/>
                  <a:gd name="connsiteY55" fmla="*/ 8309 h 10000"/>
                  <a:gd name="connsiteX56" fmla="*/ 5525 w 10010"/>
                  <a:gd name="connsiteY56" fmla="*/ 8377 h 10000"/>
                  <a:gd name="connsiteX57" fmla="*/ 4248 w 10010"/>
                  <a:gd name="connsiteY57" fmla="*/ 8430 h 10000"/>
                  <a:gd name="connsiteX58" fmla="*/ 2069 w 10010"/>
                  <a:gd name="connsiteY58" fmla="*/ 8501 h 10000"/>
                  <a:gd name="connsiteX59" fmla="*/ 2190 w 10010"/>
                  <a:gd name="connsiteY59" fmla="*/ 8572 h 10000"/>
                  <a:gd name="connsiteX60" fmla="*/ 1438 w 10010"/>
                  <a:gd name="connsiteY60" fmla="*/ 8643 h 10000"/>
                  <a:gd name="connsiteX61" fmla="*/ 5424 w 10010"/>
                  <a:gd name="connsiteY61" fmla="*/ 8696 h 10000"/>
                  <a:gd name="connsiteX62" fmla="*/ 1266 w 10010"/>
                  <a:gd name="connsiteY62" fmla="*/ 8767 h 10000"/>
                  <a:gd name="connsiteX63" fmla="*/ 3794 w 10010"/>
                  <a:gd name="connsiteY63" fmla="*/ 8838 h 10000"/>
                  <a:gd name="connsiteX64" fmla="*/ 1614 w 10010"/>
                  <a:gd name="connsiteY64" fmla="*/ 8888 h 10000"/>
                  <a:gd name="connsiteX65" fmla="*/ 1690 w 10010"/>
                  <a:gd name="connsiteY65" fmla="*/ 8959 h 10000"/>
                  <a:gd name="connsiteX66" fmla="*/ 2492 w 10010"/>
                  <a:gd name="connsiteY66" fmla="*/ 9030 h 10000"/>
                  <a:gd name="connsiteX67" fmla="*/ 1791 w 10010"/>
                  <a:gd name="connsiteY67" fmla="*/ 9101 h 10000"/>
                  <a:gd name="connsiteX68" fmla="*/ 1241 w 10010"/>
                  <a:gd name="connsiteY68" fmla="*/ 9226 h 10000"/>
                  <a:gd name="connsiteX69" fmla="*/ 2139 w 10010"/>
                  <a:gd name="connsiteY69" fmla="*/ 9297 h 10000"/>
                  <a:gd name="connsiteX70" fmla="*/ 1892 w 10010"/>
                  <a:gd name="connsiteY70" fmla="*/ 9350 h 10000"/>
                  <a:gd name="connsiteX71" fmla="*/ 2119 w 10010"/>
                  <a:gd name="connsiteY71" fmla="*/ 9488 h 10000"/>
                  <a:gd name="connsiteX72" fmla="*/ 2119 w 10010"/>
                  <a:gd name="connsiteY72" fmla="*/ 9542 h 10000"/>
                  <a:gd name="connsiteX73" fmla="*/ 3617 w 10010"/>
                  <a:gd name="connsiteY73" fmla="*/ 9560 h 10000"/>
                  <a:gd name="connsiteX74" fmla="*/ 4273 w 10010"/>
                  <a:gd name="connsiteY74" fmla="*/ 9613 h 10000"/>
                  <a:gd name="connsiteX75" fmla="*/ 1892 w 10010"/>
                  <a:gd name="connsiteY75" fmla="*/ 9684 h 10000"/>
                  <a:gd name="connsiteX76" fmla="*/ 1488 w 10010"/>
                  <a:gd name="connsiteY76" fmla="*/ 9755 h 10000"/>
                  <a:gd name="connsiteX77" fmla="*/ 1140 w 10010"/>
                  <a:gd name="connsiteY77" fmla="*/ 9808 h 10000"/>
                  <a:gd name="connsiteX78" fmla="*/ 2941 w 10010"/>
                  <a:gd name="connsiteY78" fmla="*/ 9879 h 10000"/>
                  <a:gd name="connsiteX79" fmla="*/ 2891 w 10010"/>
                  <a:gd name="connsiteY79" fmla="*/ 9947 h 10000"/>
                  <a:gd name="connsiteX80" fmla="*/ 3093 w 10010"/>
                  <a:gd name="connsiteY80" fmla="*/ 10000 h 10000"/>
                  <a:gd name="connsiteX81" fmla="*/ 10 w 10010"/>
                  <a:gd name="connsiteY81" fmla="*/ 10000 h 10000"/>
                  <a:gd name="connsiteX82" fmla="*/ 10 w 10010"/>
                  <a:gd name="connsiteY82" fmla="*/ 0 h 10000"/>
                  <a:gd name="connsiteX0" fmla="*/ 197 w 10197"/>
                  <a:gd name="connsiteY0" fmla="*/ 0 h 10000"/>
                  <a:gd name="connsiteX1" fmla="*/ 8895 w 10197"/>
                  <a:gd name="connsiteY1" fmla="*/ 0 h 10000"/>
                  <a:gd name="connsiteX2" fmla="*/ 8870 w 10197"/>
                  <a:gd name="connsiteY2" fmla="*/ 71 h 10000"/>
                  <a:gd name="connsiteX3" fmla="*/ 10096 w 10197"/>
                  <a:gd name="connsiteY3" fmla="*/ 142 h 10000"/>
                  <a:gd name="connsiteX4" fmla="*/ 9319 w 10197"/>
                  <a:gd name="connsiteY4" fmla="*/ 195 h 10000"/>
                  <a:gd name="connsiteX5" fmla="*/ 8643 w 10197"/>
                  <a:gd name="connsiteY5" fmla="*/ 266 h 10000"/>
                  <a:gd name="connsiteX6" fmla="*/ 8492 w 10197"/>
                  <a:gd name="connsiteY6" fmla="*/ 334 h 10000"/>
                  <a:gd name="connsiteX7" fmla="*/ 8820 w 10197"/>
                  <a:gd name="connsiteY7" fmla="*/ 405 h 10000"/>
                  <a:gd name="connsiteX8" fmla="*/ 7841 w 10197"/>
                  <a:gd name="connsiteY8" fmla="*/ 458 h 10000"/>
                  <a:gd name="connsiteX9" fmla="*/ 3406 w 10197"/>
                  <a:gd name="connsiteY9" fmla="*/ 529 h 10000"/>
                  <a:gd name="connsiteX10" fmla="*/ 3855 w 10197"/>
                  <a:gd name="connsiteY10" fmla="*/ 600 h 10000"/>
                  <a:gd name="connsiteX11" fmla="*/ 4006 w 10197"/>
                  <a:gd name="connsiteY11" fmla="*/ 654 h 10000"/>
                  <a:gd name="connsiteX12" fmla="*/ 3128 w 10197"/>
                  <a:gd name="connsiteY12" fmla="*/ 725 h 10000"/>
                  <a:gd name="connsiteX13" fmla="*/ 4460 w 10197"/>
                  <a:gd name="connsiteY13" fmla="*/ 792 h 10000"/>
                  <a:gd name="connsiteX14" fmla="*/ 4259 w 10197"/>
                  <a:gd name="connsiteY14" fmla="*/ 863 h 10000"/>
                  <a:gd name="connsiteX15" fmla="*/ 2932 w 10197"/>
                  <a:gd name="connsiteY15" fmla="*/ 3016 h 10000"/>
                  <a:gd name="connsiteX16" fmla="*/ 6862 w 10197"/>
                  <a:gd name="connsiteY16" fmla="*/ 3087 h 10000"/>
                  <a:gd name="connsiteX17" fmla="*/ 2452 w 10197"/>
                  <a:gd name="connsiteY17" fmla="*/ 3140 h 10000"/>
                  <a:gd name="connsiteX18" fmla="*/ 3406 w 10197"/>
                  <a:gd name="connsiteY18" fmla="*/ 4128 h 10000"/>
                  <a:gd name="connsiteX19" fmla="*/ 2629 w 10197"/>
                  <a:gd name="connsiteY19" fmla="*/ 4199 h 10000"/>
                  <a:gd name="connsiteX20" fmla="*/ 3229 w 10197"/>
                  <a:gd name="connsiteY20" fmla="*/ 4252 h 10000"/>
                  <a:gd name="connsiteX21" fmla="*/ 178 w 10197"/>
                  <a:gd name="connsiteY21" fmla="*/ 4315 h 10000"/>
                  <a:gd name="connsiteX22" fmla="*/ 198 w 10197"/>
                  <a:gd name="connsiteY22" fmla="*/ 5508 h 10000"/>
                  <a:gd name="connsiteX23" fmla="*/ 1600 w 10197"/>
                  <a:gd name="connsiteY23" fmla="*/ 5503 h 10000"/>
                  <a:gd name="connsiteX24" fmla="*/ 2028 w 10197"/>
                  <a:gd name="connsiteY24" fmla="*/ 5556 h 10000"/>
                  <a:gd name="connsiteX25" fmla="*/ 1902 w 10197"/>
                  <a:gd name="connsiteY25" fmla="*/ 5627 h 10000"/>
                  <a:gd name="connsiteX26" fmla="*/ 1625 w 10197"/>
                  <a:gd name="connsiteY26" fmla="*/ 5698 h 10000"/>
                  <a:gd name="connsiteX27" fmla="*/ 1050 w 10197"/>
                  <a:gd name="connsiteY27" fmla="*/ 5769 h 10000"/>
                  <a:gd name="connsiteX28" fmla="*/ 198 w 10197"/>
                  <a:gd name="connsiteY28" fmla="*/ 5821 h 10000"/>
                  <a:gd name="connsiteX29" fmla="*/ 218 w 10197"/>
                  <a:gd name="connsiteY29" fmla="*/ 6205 h 10000"/>
                  <a:gd name="connsiteX30" fmla="*/ 1953 w 10197"/>
                  <a:gd name="connsiteY30" fmla="*/ 6210 h 10000"/>
                  <a:gd name="connsiteX31" fmla="*/ 2180 w 10197"/>
                  <a:gd name="connsiteY31" fmla="*/ 6281 h 10000"/>
                  <a:gd name="connsiteX32" fmla="*/ 1701 w 10197"/>
                  <a:gd name="connsiteY32" fmla="*/ 6348 h 10000"/>
                  <a:gd name="connsiteX33" fmla="*/ 1726 w 10197"/>
                  <a:gd name="connsiteY33" fmla="*/ 6419 h 10000"/>
                  <a:gd name="connsiteX34" fmla="*/ 218 w 10197"/>
                  <a:gd name="connsiteY34" fmla="*/ 6439 h 10000"/>
                  <a:gd name="connsiteX35" fmla="*/ 208 w 10197"/>
                  <a:gd name="connsiteY35" fmla="*/ 7000 h 10000"/>
                  <a:gd name="connsiteX36" fmla="*/ 2402 w 10197"/>
                  <a:gd name="connsiteY36" fmla="*/ 7002 h 10000"/>
                  <a:gd name="connsiteX37" fmla="*/ 2205 w 10197"/>
                  <a:gd name="connsiteY37" fmla="*/ 7073 h 10000"/>
                  <a:gd name="connsiteX38" fmla="*/ 2351 w 10197"/>
                  <a:gd name="connsiteY38" fmla="*/ 7126 h 10000"/>
                  <a:gd name="connsiteX39" fmla="*/ 2155 w 10197"/>
                  <a:gd name="connsiteY39" fmla="*/ 7197 h 10000"/>
                  <a:gd name="connsiteX40" fmla="*/ 2503 w 10197"/>
                  <a:gd name="connsiteY40" fmla="*/ 7268 h 10000"/>
                  <a:gd name="connsiteX41" fmla="*/ 4309 w 10197"/>
                  <a:gd name="connsiteY41" fmla="*/ 7321 h 10000"/>
                  <a:gd name="connsiteX42" fmla="*/ 3784 w 10197"/>
                  <a:gd name="connsiteY42" fmla="*/ 7389 h 10000"/>
                  <a:gd name="connsiteX43" fmla="*/ 3931 w 10197"/>
                  <a:gd name="connsiteY43" fmla="*/ 7460 h 10000"/>
                  <a:gd name="connsiteX44" fmla="*/ 5434 w 10197"/>
                  <a:gd name="connsiteY44" fmla="*/ 7531 h 10000"/>
                  <a:gd name="connsiteX45" fmla="*/ 6236 w 10197"/>
                  <a:gd name="connsiteY45" fmla="*/ 7584 h 10000"/>
                  <a:gd name="connsiteX46" fmla="*/ 6085 w 10197"/>
                  <a:gd name="connsiteY46" fmla="*/ 7655 h 10000"/>
                  <a:gd name="connsiteX47" fmla="*/ 4284 w 10197"/>
                  <a:gd name="connsiteY47" fmla="*/ 7726 h 10000"/>
                  <a:gd name="connsiteX48" fmla="*/ 3880 w 10197"/>
                  <a:gd name="connsiteY48" fmla="*/ 7780 h 10000"/>
                  <a:gd name="connsiteX49" fmla="*/ 3305 w 10197"/>
                  <a:gd name="connsiteY49" fmla="*/ 7851 h 10000"/>
                  <a:gd name="connsiteX50" fmla="*/ 2780 w 10197"/>
                  <a:gd name="connsiteY50" fmla="*/ 7918 h 10000"/>
                  <a:gd name="connsiteX51" fmla="*/ 6211 w 10197"/>
                  <a:gd name="connsiteY51" fmla="*/ 7989 h 10000"/>
                  <a:gd name="connsiteX52" fmla="*/ 10197 w 10197"/>
                  <a:gd name="connsiteY52" fmla="*/ 8043 h 10000"/>
                  <a:gd name="connsiteX53" fmla="*/ 5036 w 10197"/>
                  <a:gd name="connsiteY53" fmla="*/ 8114 h 10000"/>
                  <a:gd name="connsiteX54" fmla="*/ 2932 w 10197"/>
                  <a:gd name="connsiteY54" fmla="*/ 8185 h 10000"/>
                  <a:gd name="connsiteX55" fmla="*/ 2957 w 10197"/>
                  <a:gd name="connsiteY55" fmla="*/ 8238 h 10000"/>
                  <a:gd name="connsiteX56" fmla="*/ 5712 w 10197"/>
                  <a:gd name="connsiteY56" fmla="*/ 8309 h 10000"/>
                  <a:gd name="connsiteX57" fmla="*/ 5712 w 10197"/>
                  <a:gd name="connsiteY57" fmla="*/ 8377 h 10000"/>
                  <a:gd name="connsiteX58" fmla="*/ 4435 w 10197"/>
                  <a:gd name="connsiteY58" fmla="*/ 8430 h 10000"/>
                  <a:gd name="connsiteX59" fmla="*/ 2256 w 10197"/>
                  <a:gd name="connsiteY59" fmla="*/ 8501 h 10000"/>
                  <a:gd name="connsiteX60" fmla="*/ 2377 w 10197"/>
                  <a:gd name="connsiteY60" fmla="*/ 8572 h 10000"/>
                  <a:gd name="connsiteX61" fmla="*/ 1625 w 10197"/>
                  <a:gd name="connsiteY61" fmla="*/ 8643 h 10000"/>
                  <a:gd name="connsiteX62" fmla="*/ 5611 w 10197"/>
                  <a:gd name="connsiteY62" fmla="*/ 8696 h 10000"/>
                  <a:gd name="connsiteX63" fmla="*/ 1453 w 10197"/>
                  <a:gd name="connsiteY63" fmla="*/ 8767 h 10000"/>
                  <a:gd name="connsiteX64" fmla="*/ 3981 w 10197"/>
                  <a:gd name="connsiteY64" fmla="*/ 8838 h 10000"/>
                  <a:gd name="connsiteX65" fmla="*/ 1801 w 10197"/>
                  <a:gd name="connsiteY65" fmla="*/ 8888 h 10000"/>
                  <a:gd name="connsiteX66" fmla="*/ 1877 w 10197"/>
                  <a:gd name="connsiteY66" fmla="*/ 8959 h 10000"/>
                  <a:gd name="connsiteX67" fmla="*/ 2679 w 10197"/>
                  <a:gd name="connsiteY67" fmla="*/ 9030 h 10000"/>
                  <a:gd name="connsiteX68" fmla="*/ 1978 w 10197"/>
                  <a:gd name="connsiteY68" fmla="*/ 9101 h 10000"/>
                  <a:gd name="connsiteX69" fmla="*/ 1428 w 10197"/>
                  <a:gd name="connsiteY69" fmla="*/ 9226 h 10000"/>
                  <a:gd name="connsiteX70" fmla="*/ 2326 w 10197"/>
                  <a:gd name="connsiteY70" fmla="*/ 9297 h 10000"/>
                  <a:gd name="connsiteX71" fmla="*/ 2079 w 10197"/>
                  <a:gd name="connsiteY71" fmla="*/ 9350 h 10000"/>
                  <a:gd name="connsiteX72" fmla="*/ 2306 w 10197"/>
                  <a:gd name="connsiteY72" fmla="*/ 9488 h 10000"/>
                  <a:gd name="connsiteX73" fmla="*/ 2306 w 10197"/>
                  <a:gd name="connsiteY73" fmla="*/ 9542 h 10000"/>
                  <a:gd name="connsiteX74" fmla="*/ 3804 w 10197"/>
                  <a:gd name="connsiteY74" fmla="*/ 9560 h 10000"/>
                  <a:gd name="connsiteX75" fmla="*/ 4460 w 10197"/>
                  <a:gd name="connsiteY75" fmla="*/ 9613 h 10000"/>
                  <a:gd name="connsiteX76" fmla="*/ 2079 w 10197"/>
                  <a:gd name="connsiteY76" fmla="*/ 9684 h 10000"/>
                  <a:gd name="connsiteX77" fmla="*/ 1675 w 10197"/>
                  <a:gd name="connsiteY77" fmla="*/ 9755 h 10000"/>
                  <a:gd name="connsiteX78" fmla="*/ 1327 w 10197"/>
                  <a:gd name="connsiteY78" fmla="*/ 9808 h 10000"/>
                  <a:gd name="connsiteX79" fmla="*/ 3128 w 10197"/>
                  <a:gd name="connsiteY79" fmla="*/ 9879 h 10000"/>
                  <a:gd name="connsiteX80" fmla="*/ 3078 w 10197"/>
                  <a:gd name="connsiteY80" fmla="*/ 9947 h 10000"/>
                  <a:gd name="connsiteX81" fmla="*/ 3280 w 10197"/>
                  <a:gd name="connsiteY81" fmla="*/ 10000 h 10000"/>
                  <a:gd name="connsiteX82" fmla="*/ 197 w 10197"/>
                  <a:gd name="connsiteY82" fmla="*/ 10000 h 10000"/>
                  <a:gd name="connsiteX83" fmla="*/ 197 w 10197"/>
                  <a:gd name="connsiteY83" fmla="*/ 0 h 10000"/>
                  <a:gd name="connsiteX0" fmla="*/ 19 w 10019"/>
                  <a:gd name="connsiteY0" fmla="*/ 0 h 10000"/>
                  <a:gd name="connsiteX1" fmla="*/ 8717 w 10019"/>
                  <a:gd name="connsiteY1" fmla="*/ 0 h 10000"/>
                  <a:gd name="connsiteX2" fmla="*/ 8692 w 10019"/>
                  <a:gd name="connsiteY2" fmla="*/ 71 h 10000"/>
                  <a:gd name="connsiteX3" fmla="*/ 9918 w 10019"/>
                  <a:gd name="connsiteY3" fmla="*/ 142 h 10000"/>
                  <a:gd name="connsiteX4" fmla="*/ 9141 w 10019"/>
                  <a:gd name="connsiteY4" fmla="*/ 195 h 10000"/>
                  <a:gd name="connsiteX5" fmla="*/ 8465 w 10019"/>
                  <a:gd name="connsiteY5" fmla="*/ 266 h 10000"/>
                  <a:gd name="connsiteX6" fmla="*/ 8314 w 10019"/>
                  <a:gd name="connsiteY6" fmla="*/ 334 h 10000"/>
                  <a:gd name="connsiteX7" fmla="*/ 8642 w 10019"/>
                  <a:gd name="connsiteY7" fmla="*/ 405 h 10000"/>
                  <a:gd name="connsiteX8" fmla="*/ 7663 w 10019"/>
                  <a:gd name="connsiteY8" fmla="*/ 458 h 10000"/>
                  <a:gd name="connsiteX9" fmla="*/ 3228 w 10019"/>
                  <a:gd name="connsiteY9" fmla="*/ 529 h 10000"/>
                  <a:gd name="connsiteX10" fmla="*/ 3677 w 10019"/>
                  <a:gd name="connsiteY10" fmla="*/ 600 h 10000"/>
                  <a:gd name="connsiteX11" fmla="*/ 3828 w 10019"/>
                  <a:gd name="connsiteY11" fmla="*/ 654 h 10000"/>
                  <a:gd name="connsiteX12" fmla="*/ 2950 w 10019"/>
                  <a:gd name="connsiteY12" fmla="*/ 725 h 10000"/>
                  <a:gd name="connsiteX13" fmla="*/ 4282 w 10019"/>
                  <a:gd name="connsiteY13" fmla="*/ 792 h 10000"/>
                  <a:gd name="connsiteX14" fmla="*/ 4081 w 10019"/>
                  <a:gd name="connsiteY14" fmla="*/ 863 h 10000"/>
                  <a:gd name="connsiteX15" fmla="*/ 2754 w 10019"/>
                  <a:gd name="connsiteY15" fmla="*/ 3016 h 10000"/>
                  <a:gd name="connsiteX16" fmla="*/ 6684 w 10019"/>
                  <a:gd name="connsiteY16" fmla="*/ 3087 h 10000"/>
                  <a:gd name="connsiteX17" fmla="*/ 2274 w 10019"/>
                  <a:gd name="connsiteY17" fmla="*/ 3140 h 10000"/>
                  <a:gd name="connsiteX18" fmla="*/ 3228 w 10019"/>
                  <a:gd name="connsiteY18" fmla="*/ 4128 h 10000"/>
                  <a:gd name="connsiteX19" fmla="*/ 2451 w 10019"/>
                  <a:gd name="connsiteY19" fmla="*/ 4199 h 10000"/>
                  <a:gd name="connsiteX20" fmla="*/ 3051 w 10019"/>
                  <a:gd name="connsiteY20" fmla="*/ 4252 h 10000"/>
                  <a:gd name="connsiteX21" fmla="*/ 0 w 10019"/>
                  <a:gd name="connsiteY21" fmla="*/ 4315 h 10000"/>
                  <a:gd name="connsiteX22" fmla="*/ 20 w 10019"/>
                  <a:gd name="connsiteY22" fmla="*/ 5508 h 10000"/>
                  <a:gd name="connsiteX23" fmla="*/ 1422 w 10019"/>
                  <a:gd name="connsiteY23" fmla="*/ 5503 h 10000"/>
                  <a:gd name="connsiteX24" fmla="*/ 1850 w 10019"/>
                  <a:gd name="connsiteY24" fmla="*/ 5556 h 10000"/>
                  <a:gd name="connsiteX25" fmla="*/ 1724 w 10019"/>
                  <a:gd name="connsiteY25" fmla="*/ 5627 h 10000"/>
                  <a:gd name="connsiteX26" fmla="*/ 1447 w 10019"/>
                  <a:gd name="connsiteY26" fmla="*/ 5698 h 10000"/>
                  <a:gd name="connsiteX27" fmla="*/ 872 w 10019"/>
                  <a:gd name="connsiteY27" fmla="*/ 5769 h 10000"/>
                  <a:gd name="connsiteX28" fmla="*/ 20 w 10019"/>
                  <a:gd name="connsiteY28" fmla="*/ 5821 h 10000"/>
                  <a:gd name="connsiteX29" fmla="*/ 40 w 10019"/>
                  <a:gd name="connsiteY29" fmla="*/ 6205 h 10000"/>
                  <a:gd name="connsiteX30" fmla="*/ 1775 w 10019"/>
                  <a:gd name="connsiteY30" fmla="*/ 6210 h 10000"/>
                  <a:gd name="connsiteX31" fmla="*/ 2002 w 10019"/>
                  <a:gd name="connsiteY31" fmla="*/ 6281 h 10000"/>
                  <a:gd name="connsiteX32" fmla="*/ 1523 w 10019"/>
                  <a:gd name="connsiteY32" fmla="*/ 6348 h 10000"/>
                  <a:gd name="connsiteX33" fmla="*/ 1548 w 10019"/>
                  <a:gd name="connsiteY33" fmla="*/ 6419 h 10000"/>
                  <a:gd name="connsiteX34" fmla="*/ 40 w 10019"/>
                  <a:gd name="connsiteY34" fmla="*/ 6439 h 10000"/>
                  <a:gd name="connsiteX35" fmla="*/ 30 w 10019"/>
                  <a:gd name="connsiteY35" fmla="*/ 7000 h 10000"/>
                  <a:gd name="connsiteX36" fmla="*/ 2224 w 10019"/>
                  <a:gd name="connsiteY36" fmla="*/ 7002 h 10000"/>
                  <a:gd name="connsiteX37" fmla="*/ 2027 w 10019"/>
                  <a:gd name="connsiteY37" fmla="*/ 7073 h 10000"/>
                  <a:gd name="connsiteX38" fmla="*/ 2173 w 10019"/>
                  <a:gd name="connsiteY38" fmla="*/ 7126 h 10000"/>
                  <a:gd name="connsiteX39" fmla="*/ 1977 w 10019"/>
                  <a:gd name="connsiteY39" fmla="*/ 7197 h 10000"/>
                  <a:gd name="connsiteX40" fmla="*/ 2325 w 10019"/>
                  <a:gd name="connsiteY40" fmla="*/ 7268 h 10000"/>
                  <a:gd name="connsiteX41" fmla="*/ 4131 w 10019"/>
                  <a:gd name="connsiteY41" fmla="*/ 7321 h 10000"/>
                  <a:gd name="connsiteX42" fmla="*/ 3606 w 10019"/>
                  <a:gd name="connsiteY42" fmla="*/ 7389 h 10000"/>
                  <a:gd name="connsiteX43" fmla="*/ 3753 w 10019"/>
                  <a:gd name="connsiteY43" fmla="*/ 7460 h 10000"/>
                  <a:gd name="connsiteX44" fmla="*/ 5256 w 10019"/>
                  <a:gd name="connsiteY44" fmla="*/ 7531 h 10000"/>
                  <a:gd name="connsiteX45" fmla="*/ 6058 w 10019"/>
                  <a:gd name="connsiteY45" fmla="*/ 7584 h 10000"/>
                  <a:gd name="connsiteX46" fmla="*/ 5907 w 10019"/>
                  <a:gd name="connsiteY46" fmla="*/ 7655 h 10000"/>
                  <a:gd name="connsiteX47" fmla="*/ 4106 w 10019"/>
                  <a:gd name="connsiteY47" fmla="*/ 7726 h 10000"/>
                  <a:gd name="connsiteX48" fmla="*/ 3702 w 10019"/>
                  <a:gd name="connsiteY48" fmla="*/ 7780 h 10000"/>
                  <a:gd name="connsiteX49" fmla="*/ 3127 w 10019"/>
                  <a:gd name="connsiteY49" fmla="*/ 7851 h 10000"/>
                  <a:gd name="connsiteX50" fmla="*/ 2602 w 10019"/>
                  <a:gd name="connsiteY50" fmla="*/ 7918 h 10000"/>
                  <a:gd name="connsiteX51" fmla="*/ 6033 w 10019"/>
                  <a:gd name="connsiteY51" fmla="*/ 7989 h 10000"/>
                  <a:gd name="connsiteX52" fmla="*/ 10019 w 10019"/>
                  <a:gd name="connsiteY52" fmla="*/ 8043 h 10000"/>
                  <a:gd name="connsiteX53" fmla="*/ 4858 w 10019"/>
                  <a:gd name="connsiteY53" fmla="*/ 8114 h 10000"/>
                  <a:gd name="connsiteX54" fmla="*/ 2754 w 10019"/>
                  <a:gd name="connsiteY54" fmla="*/ 8185 h 10000"/>
                  <a:gd name="connsiteX55" fmla="*/ 2779 w 10019"/>
                  <a:gd name="connsiteY55" fmla="*/ 8238 h 10000"/>
                  <a:gd name="connsiteX56" fmla="*/ 5534 w 10019"/>
                  <a:gd name="connsiteY56" fmla="*/ 8309 h 10000"/>
                  <a:gd name="connsiteX57" fmla="*/ 5534 w 10019"/>
                  <a:gd name="connsiteY57" fmla="*/ 8377 h 10000"/>
                  <a:gd name="connsiteX58" fmla="*/ 4257 w 10019"/>
                  <a:gd name="connsiteY58" fmla="*/ 8430 h 10000"/>
                  <a:gd name="connsiteX59" fmla="*/ 2078 w 10019"/>
                  <a:gd name="connsiteY59" fmla="*/ 8501 h 10000"/>
                  <a:gd name="connsiteX60" fmla="*/ 2199 w 10019"/>
                  <a:gd name="connsiteY60" fmla="*/ 8572 h 10000"/>
                  <a:gd name="connsiteX61" fmla="*/ 1447 w 10019"/>
                  <a:gd name="connsiteY61" fmla="*/ 8643 h 10000"/>
                  <a:gd name="connsiteX62" fmla="*/ 5433 w 10019"/>
                  <a:gd name="connsiteY62" fmla="*/ 8696 h 10000"/>
                  <a:gd name="connsiteX63" fmla="*/ 1275 w 10019"/>
                  <a:gd name="connsiteY63" fmla="*/ 8767 h 10000"/>
                  <a:gd name="connsiteX64" fmla="*/ 3803 w 10019"/>
                  <a:gd name="connsiteY64" fmla="*/ 8838 h 10000"/>
                  <a:gd name="connsiteX65" fmla="*/ 1623 w 10019"/>
                  <a:gd name="connsiteY65" fmla="*/ 8888 h 10000"/>
                  <a:gd name="connsiteX66" fmla="*/ 1699 w 10019"/>
                  <a:gd name="connsiteY66" fmla="*/ 8959 h 10000"/>
                  <a:gd name="connsiteX67" fmla="*/ 2501 w 10019"/>
                  <a:gd name="connsiteY67" fmla="*/ 9030 h 10000"/>
                  <a:gd name="connsiteX68" fmla="*/ 1800 w 10019"/>
                  <a:gd name="connsiteY68" fmla="*/ 9101 h 10000"/>
                  <a:gd name="connsiteX69" fmla="*/ 1250 w 10019"/>
                  <a:gd name="connsiteY69" fmla="*/ 9226 h 10000"/>
                  <a:gd name="connsiteX70" fmla="*/ 2148 w 10019"/>
                  <a:gd name="connsiteY70" fmla="*/ 9297 h 10000"/>
                  <a:gd name="connsiteX71" fmla="*/ 1901 w 10019"/>
                  <a:gd name="connsiteY71" fmla="*/ 9350 h 10000"/>
                  <a:gd name="connsiteX72" fmla="*/ 2128 w 10019"/>
                  <a:gd name="connsiteY72" fmla="*/ 9488 h 10000"/>
                  <a:gd name="connsiteX73" fmla="*/ 2128 w 10019"/>
                  <a:gd name="connsiteY73" fmla="*/ 9542 h 10000"/>
                  <a:gd name="connsiteX74" fmla="*/ 3626 w 10019"/>
                  <a:gd name="connsiteY74" fmla="*/ 9560 h 10000"/>
                  <a:gd name="connsiteX75" fmla="*/ 4282 w 10019"/>
                  <a:gd name="connsiteY75" fmla="*/ 9613 h 10000"/>
                  <a:gd name="connsiteX76" fmla="*/ 1901 w 10019"/>
                  <a:gd name="connsiteY76" fmla="*/ 9684 h 10000"/>
                  <a:gd name="connsiteX77" fmla="*/ 1497 w 10019"/>
                  <a:gd name="connsiteY77" fmla="*/ 9755 h 10000"/>
                  <a:gd name="connsiteX78" fmla="*/ 1149 w 10019"/>
                  <a:gd name="connsiteY78" fmla="*/ 9808 h 10000"/>
                  <a:gd name="connsiteX79" fmla="*/ 2950 w 10019"/>
                  <a:gd name="connsiteY79" fmla="*/ 9879 h 10000"/>
                  <a:gd name="connsiteX80" fmla="*/ 2900 w 10019"/>
                  <a:gd name="connsiteY80" fmla="*/ 9947 h 10000"/>
                  <a:gd name="connsiteX81" fmla="*/ 3102 w 10019"/>
                  <a:gd name="connsiteY81" fmla="*/ 10000 h 10000"/>
                  <a:gd name="connsiteX82" fmla="*/ 19 w 10019"/>
                  <a:gd name="connsiteY82" fmla="*/ 10000 h 10000"/>
                  <a:gd name="connsiteX83" fmla="*/ 19 w 10019"/>
                  <a:gd name="connsiteY83" fmla="*/ 0 h 10000"/>
                  <a:gd name="connsiteX0" fmla="*/ 19 w 10019"/>
                  <a:gd name="connsiteY0" fmla="*/ 0 h 10000"/>
                  <a:gd name="connsiteX1" fmla="*/ 8717 w 10019"/>
                  <a:gd name="connsiteY1" fmla="*/ 0 h 10000"/>
                  <a:gd name="connsiteX2" fmla="*/ 8692 w 10019"/>
                  <a:gd name="connsiteY2" fmla="*/ 71 h 10000"/>
                  <a:gd name="connsiteX3" fmla="*/ 9918 w 10019"/>
                  <a:gd name="connsiteY3" fmla="*/ 142 h 10000"/>
                  <a:gd name="connsiteX4" fmla="*/ 9141 w 10019"/>
                  <a:gd name="connsiteY4" fmla="*/ 195 h 10000"/>
                  <a:gd name="connsiteX5" fmla="*/ 8465 w 10019"/>
                  <a:gd name="connsiteY5" fmla="*/ 266 h 10000"/>
                  <a:gd name="connsiteX6" fmla="*/ 8314 w 10019"/>
                  <a:gd name="connsiteY6" fmla="*/ 334 h 10000"/>
                  <a:gd name="connsiteX7" fmla="*/ 8642 w 10019"/>
                  <a:gd name="connsiteY7" fmla="*/ 405 h 10000"/>
                  <a:gd name="connsiteX8" fmla="*/ 7663 w 10019"/>
                  <a:gd name="connsiteY8" fmla="*/ 458 h 10000"/>
                  <a:gd name="connsiteX9" fmla="*/ 3228 w 10019"/>
                  <a:gd name="connsiteY9" fmla="*/ 529 h 10000"/>
                  <a:gd name="connsiteX10" fmla="*/ 3677 w 10019"/>
                  <a:gd name="connsiteY10" fmla="*/ 600 h 10000"/>
                  <a:gd name="connsiteX11" fmla="*/ 3828 w 10019"/>
                  <a:gd name="connsiteY11" fmla="*/ 654 h 10000"/>
                  <a:gd name="connsiteX12" fmla="*/ 2950 w 10019"/>
                  <a:gd name="connsiteY12" fmla="*/ 725 h 10000"/>
                  <a:gd name="connsiteX13" fmla="*/ 4282 w 10019"/>
                  <a:gd name="connsiteY13" fmla="*/ 792 h 10000"/>
                  <a:gd name="connsiteX14" fmla="*/ 4081 w 10019"/>
                  <a:gd name="connsiteY14" fmla="*/ 863 h 10000"/>
                  <a:gd name="connsiteX15" fmla="*/ 2754 w 10019"/>
                  <a:gd name="connsiteY15" fmla="*/ 3016 h 10000"/>
                  <a:gd name="connsiteX16" fmla="*/ 6684 w 10019"/>
                  <a:gd name="connsiteY16" fmla="*/ 3087 h 10000"/>
                  <a:gd name="connsiteX17" fmla="*/ 2274 w 10019"/>
                  <a:gd name="connsiteY17" fmla="*/ 3140 h 10000"/>
                  <a:gd name="connsiteX18" fmla="*/ 3228 w 10019"/>
                  <a:gd name="connsiteY18" fmla="*/ 4128 h 10000"/>
                  <a:gd name="connsiteX19" fmla="*/ 2451 w 10019"/>
                  <a:gd name="connsiteY19" fmla="*/ 4199 h 10000"/>
                  <a:gd name="connsiteX20" fmla="*/ 3051 w 10019"/>
                  <a:gd name="connsiteY20" fmla="*/ 4252 h 10000"/>
                  <a:gd name="connsiteX21" fmla="*/ 0 w 10019"/>
                  <a:gd name="connsiteY21" fmla="*/ 4315 h 10000"/>
                  <a:gd name="connsiteX22" fmla="*/ 20 w 10019"/>
                  <a:gd name="connsiteY22" fmla="*/ 5508 h 10000"/>
                  <a:gd name="connsiteX23" fmla="*/ 1422 w 10019"/>
                  <a:gd name="connsiteY23" fmla="*/ 5503 h 10000"/>
                  <a:gd name="connsiteX24" fmla="*/ 1850 w 10019"/>
                  <a:gd name="connsiteY24" fmla="*/ 5556 h 10000"/>
                  <a:gd name="connsiteX25" fmla="*/ 1724 w 10019"/>
                  <a:gd name="connsiteY25" fmla="*/ 5627 h 10000"/>
                  <a:gd name="connsiteX26" fmla="*/ 1447 w 10019"/>
                  <a:gd name="connsiteY26" fmla="*/ 5698 h 10000"/>
                  <a:gd name="connsiteX27" fmla="*/ 872 w 10019"/>
                  <a:gd name="connsiteY27" fmla="*/ 5769 h 10000"/>
                  <a:gd name="connsiteX28" fmla="*/ 20 w 10019"/>
                  <a:gd name="connsiteY28" fmla="*/ 5821 h 10000"/>
                  <a:gd name="connsiteX29" fmla="*/ 40 w 10019"/>
                  <a:gd name="connsiteY29" fmla="*/ 6205 h 10000"/>
                  <a:gd name="connsiteX30" fmla="*/ 1775 w 10019"/>
                  <a:gd name="connsiteY30" fmla="*/ 6210 h 10000"/>
                  <a:gd name="connsiteX31" fmla="*/ 2002 w 10019"/>
                  <a:gd name="connsiteY31" fmla="*/ 6281 h 10000"/>
                  <a:gd name="connsiteX32" fmla="*/ 1523 w 10019"/>
                  <a:gd name="connsiteY32" fmla="*/ 6348 h 10000"/>
                  <a:gd name="connsiteX33" fmla="*/ 1548 w 10019"/>
                  <a:gd name="connsiteY33" fmla="*/ 6419 h 10000"/>
                  <a:gd name="connsiteX34" fmla="*/ 40 w 10019"/>
                  <a:gd name="connsiteY34" fmla="*/ 6439 h 10000"/>
                  <a:gd name="connsiteX35" fmla="*/ 30 w 10019"/>
                  <a:gd name="connsiteY35" fmla="*/ 7000 h 10000"/>
                  <a:gd name="connsiteX36" fmla="*/ 2224 w 10019"/>
                  <a:gd name="connsiteY36" fmla="*/ 7002 h 10000"/>
                  <a:gd name="connsiteX37" fmla="*/ 2027 w 10019"/>
                  <a:gd name="connsiteY37" fmla="*/ 7073 h 10000"/>
                  <a:gd name="connsiteX38" fmla="*/ 2173 w 10019"/>
                  <a:gd name="connsiteY38" fmla="*/ 7126 h 10000"/>
                  <a:gd name="connsiteX39" fmla="*/ 1977 w 10019"/>
                  <a:gd name="connsiteY39" fmla="*/ 7197 h 10000"/>
                  <a:gd name="connsiteX40" fmla="*/ 2325 w 10019"/>
                  <a:gd name="connsiteY40" fmla="*/ 7268 h 10000"/>
                  <a:gd name="connsiteX41" fmla="*/ 4131 w 10019"/>
                  <a:gd name="connsiteY41" fmla="*/ 7321 h 10000"/>
                  <a:gd name="connsiteX42" fmla="*/ 3606 w 10019"/>
                  <a:gd name="connsiteY42" fmla="*/ 7389 h 10000"/>
                  <a:gd name="connsiteX43" fmla="*/ 3753 w 10019"/>
                  <a:gd name="connsiteY43" fmla="*/ 7460 h 10000"/>
                  <a:gd name="connsiteX44" fmla="*/ 5256 w 10019"/>
                  <a:gd name="connsiteY44" fmla="*/ 7531 h 10000"/>
                  <a:gd name="connsiteX45" fmla="*/ 6058 w 10019"/>
                  <a:gd name="connsiteY45" fmla="*/ 7584 h 10000"/>
                  <a:gd name="connsiteX46" fmla="*/ 5907 w 10019"/>
                  <a:gd name="connsiteY46" fmla="*/ 7655 h 10000"/>
                  <a:gd name="connsiteX47" fmla="*/ 4106 w 10019"/>
                  <a:gd name="connsiteY47" fmla="*/ 7726 h 10000"/>
                  <a:gd name="connsiteX48" fmla="*/ 3702 w 10019"/>
                  <a:gd name="connsiteY48" fmla="*/ 7780 h 10000"/>
                  <a:gd name="connsiteX49" fmla="*/ 3127 w 10019"/>
                  <a:gd name="connsiteY49" fmla="*/ 7851 h 10000"/>
                  <a:gd name="connsiteX50" fmla="*/ 2602 w 10019"/>
                  <a:gd name="connsiteY50" fmla="*/ 7918 h 10000"/>
                  <a:gd name="connsiteX51" fmla="*/ 6033 w 10019"/>
                  <a:gd name="connsiteY51" fmla="*/ 7989 h 10000"/>
                  <a:gd name="connsiteX52" fmla="*/ 10019 w 10019"/>
                  <a:gd name="connsiteY52" fmla="*/ 8043 h 10000"/>
                  <a:gd name="connsiteX53" fmla="*/ 4858 w 10019"/>
                  <a:gd name="connsiteY53" fmla="*/ 8114 h 10000"/>
                  <a:gd name="connsiteX54" fmla="*/ 2754 w 10019"/>
                  <a:gd name="connsiteY54" fmla="*/ 8185 h 10000"/>
                  <a:gd name="connsiteX55" fmla="*/ 2779 w 10019"/>
                  <a:gd name="connsiteY55" fmla="*/ 8238 h 10000"/>
                  <a:gd name="connsiteX56" fmla="*/ 5534 w 10019"/>
                  <a:gd name="connsiteY56" fmla="*/ 8309 h 10000"/>
                  <a:gd name="connsiteX57" fmla="*/ 5534 w 10019"/>
                  <a:gd name="connsiteY57" fmla="*/ 8377 h 10000"/>
                  <a:gd name="connsiteX58" fmla="*/ 4257 w 10019"/>
                  <a:gd name="connsiteY58" fmla="*/ 8430 h 10000"/>
                  <a:gd name="connsiteX59" fmla="*/ 2078 w 10019"/>
                  <a:gd name="connsiteY59" fmla="*/ 8501 h 10000"/>
                  <a:gd name="connsiteX60" fmla="*/ 2199 w 10019"/>
                  <a:gd name="connsiteY60" fmla="*/ 8572 h 10000"/>
                  <a:gd name="connsiteX61" fmla="*/ 1447 w 10019"/>
                  <a:gd name="connsiteY61" fmla="*/ 8643 h 10000"/>
                  <a:gd name="connsiteX62" fmla="*/ 5433 w 10019"/>
                  <a:gd name="connsiteY62" fmla="*/ 8696 h 10000"/>
                  <a:gd name="connsiteX63" fmla="*/ 1275 w 10019"/>
                  <a:gd name="connsiteY63" fmla="*/ 8767 h 10000"/>
                  <a:gd name="connsiteX64" fmla="*/ 3803 w 10019"/>
                  <a:gd name="connsiteY64" fmla="*/ 8838 h 10000"/>
                  <a:gd name="connsiteX65" fmla="*/ 1623 w 10019"/>
                  <a:gd name="connsiteY65" fmla="*/ 8888 h 10000"/>
                  <a:gd name="connsiteX66" fmla="*/ 1699 w 10019"/>
                  <a:gd name="connsiteY66" fmla="*/ 8959 h 10000"/>
                  <a:gd name="connsiteX67" fmla="*/ 2501 w 10019"/>
                  <a:gd name="connsiteY67" fmla="*/ 9030 h 10000"/>
                  <a:gd name="connsiteX68" fmla="*/ 1800 w 10019"/>
                  <a:gd name="connsiteY68" fmla="*/ 9101 h 10000"/>
                  <a:gd name="connsiteX69" fmla="*/ 1250 w 10019"/>
                  <a:gd name="connsiteY69" fmla="*/ 9226 h 10000"/>
                  <a:gd name="connsiteX70" fmla="*/ 2148 w 10019"/>
                  <a:gd name="connsiteY70" fmla="*/ 9297 h 10000"/>
                  <a:gd name="connsiteX71" fmla="*/ 1901 w 10019"/>
                  <a:gd name="connsiteY71" fmla="*/ 9350 h 10000"/>
                  <a:gd name="connsiteX72" fmla="*/ 2128 w 10019"/>
                  <a:gd name="connsiteY72" fmla="*/ 9488 h 10000"/>
                  <a:gd name="connsiteX73" fmla="*/ 2128 w 10019"/>
                  <a:gd name="connsiteY73" fmla="*/ 9542 h 10000"/>
                  <a:gd name="connsiteX74" fmla="*/ 3626 w 10019"/>
                  <a:gd name="connsiteY74" fmla="*/ 9560 h 10000"/>
                  <a:gd name="connsiteX75" fmla="*/ 4282 w 10019"/>
                  <a:gd name="connsiteY75" fmla="*/ 9613 h 10000"/>
                  <a:gd name="connsiteX76" fmla="*/ 1901 w 10019"/>
                  <a:gd name="connsiteY76" fmla="*/ 9684 h 10000"/>
                  <a:gd name="connsiteX77" fmla="*/ 1497 w 10019"/>
                  <a:gd name="connsiteY77" fmla="*/ 9755 h 10000"/>
                  <a:gd name="connsiteX78" fmla="*/ 1149 w 10019"/>
                  <a:gd name="connsiteY78" fmla="*/ 9808 h 10000"/>
                  <a:gd name="connsiteX79" fmla="*/ 2950 w 10019"/>
                  <a:gd name="connsiteY79" fmla="*/ 9879 h 10000"/>
                  <a:gd name="connsiteX80" fmla="*/ 2900 w 10019"/>
                  <a:gd name="connsiteY80" fmla="*/ 9947 h 10000"/>
                  <a:gd name="connsiteX81" fmla="*/ 3102 w 10019"/>
                  <a:gd name="connsiteY81" fmla="*/ 10000 h 10000"/>
                  <a:gd name="connsiteX82" fmla="*/ 19 w 10019"/>
                  <a:gd name="connsiteY82" fmla="*/ 10000 h 10000"/>
                  <a:gd name="connsiteX83" fmla="*/ 19 w 10019"/>
                  <a:gd name="connsiteY83" fmla="*/ 0 h 10000"/>
                  <a:gd name="connsiteX0" fmla="*/ 19 w 10019"/>
                  <a:gd name="connsiteY0" fmla="*/ 0 h 10000"/>
                  <a:gd name="connsiteX1" fmla="*/ 8717 w 10019"/>
                  <a:gd name="connsiteY1" fmla="*/ 0 h 10000"/>
                  <a:gd name="connsiteX2" fmla="*/ 8692 w 10019"/>
                  <a:gd name="connsiteY2" fmla="*/ 71 h 10000"/>
                  <a:gd name="connsiteX3" fmla="*/ 9918 w 10019"/>
                  <a:gd name="connsiteY3" fmla="*/ 142 h 10000"/>
                  <a:gd name="connsiteX4" fmla="*/ 9141 w 10019"/>
                  <a:gd name="connsiteY4" fmla="*/ 195 h 10000"/>
                  <a:gd name="connsiteX5" fmla="*/ 8465 w 10019"/>
                  <a:gd name="connsiteY5" fmla="*/ 266 h 10000"/>
                  <a:gd name="connsiteX6" fmla="*/ 8314 w 10019"/>
                  <a:gd name="connsiteY6" fmla="*/ 334 h 10000"/>
                  <a:gd name="connsiteX7" fmla="*/ 8642 w 10019"/>
                  <a:gd name="connsiteY7" fmla="*/ 405 h 10000"/>
                  <a:gd name="connsiteX8" fmla="*/ 7663 w 10019"/>
                  <a:gd name="connsiteY8" fmla="*/ 458 h 10000"/>
                  <a:gd name="connsiteX9" fmla="*/ 3228 w 10019"/>
                  <a:gd name="connsiteY9" fmla="*/ 529 h 10000"/>
                  <a:gd name="connsiteX10" fmla="*/ 3677 w 10019"/>
                  <a:gd name="connsiteY10" fmla="*/ 600 h 10000"/>
                  <a:gd name="connsiteX11" fmla="*/ 3828 w 10019"/>
                  <a:gd name="connsiteY11" fmla="*/ 654 h 10000"/>
                  <a:gd name="connsiteX12" fmla="*/ 2950 w 10019"/>
                  <a:gd name="connsiteY12" fmla="*/ 725 h 10000"/>
                  <a:gd name="connsiteX13" fmla="*/ 4282 w 10019"/>
                  <a:gd name="connsiteY13" fmla="*/ 792 h 10000"/>
                  <a:gd name="connsiteX14" fmla="*/ 4081 w 10019"/>
                  <a:gd name="connsiteY14" fmla="*/ 863 h 10000"/>
                  <a:gd name="connsiteX15" fmla="*/ 2754 w 10019"/>
                  <a:gd name="connsiteY15" fmla="*/ 3016 h 10000"/>
                  <a:gd name="connsiteX16" fmla="*/ 6684 w 10019"/>
                  <a:gd name="connsiteY16" fmla="*/ 3087 h 10000"/>
                  <a:gd name="connsiteX17" fmla="*/ 2274 w 10019"/>
                  <a:gd name="connsiteY17" fmla="*/ 3140 h 10000"/>
                  <a:gd name="connsiteX18" fmla="*/ 3228 w 10019"/>
                  <a:gd name="connsiteY18" fmla="*/ 4128 h 10000"/>
                  <a:gd name="connsiteX19" fmla="*/ 2451 w 10019"/>
                  <a:gd name="connsiteY19" fmla="*/ 4199 h 10000"/>
                  <a:gd name="connsiteX20" fmla="*/ 3051 w 10019"/>
                  <a:gd name="connsiteY20" fmla="*/ 4252 h 10000"/>
                  <a:gd name="connsiteX21" fmla="*/ 0 w 10019"/>
                  <a:gd name="connsiteY21" fmla="*/ 4315 h 10000"/>
                  <a:gd name="connsiteX22" fmla="*/ 20 w 10019"/>
                  <a:gd name="connsiteY22" fmla="*/ 5508 h 10000"/>
                  <a:gd name="connsiteX23" fmla="*/ 1422 w 10019"/>
                  <a:gd name="connsiteY23" fmla="*/ 5503 h 10000"/>
                  <a:gd name="connsiteX24" fmla="*/ 1850 w 10019"/>
                  <a:gd name="connsiteY24" fmla="*/ 5556 h 10000"/>
                  <a:gd name="connsiteX25" fmla="*/ 1724 w 10019"/>
                  <a:gd name="connsiteY25" fmla="*/ 5627 h 10000"/>
                  <a:gd name="connsiteX26" fmla="*/ 1447 w 10019"/>
                  <a:gd name="connsiteY26" fmla="*/ 5698 h 10000"/>
                  <a:gd name="connsiteX27" fmla="*/ 872 w 10019"/>
                  <a:gd name="connsiteY27" fmla="*/ 5769 h 10000"/>
                  <a:gd name="connsiteX28" fmla="*/ 20 w 10019"/>
                  <a:gd name="connsiteY28" fmla="*/ 5821 h 10000"/>
                  <a:gd name="connsiteX29" fmla="*/ 40 w 10019"/>
                  <a:gd name="connsiteY29" fmla="*/ 6205 h 10000"/>
                  <a:gd name="connsiteX30" fmla="*/ 1775 w 10019"/>
                  <a:gd name="connsiteY30" fmla="*/ 6210 h 10000"/>
                  <a:gd name="connsiteX31" fmla="*/ 2002 w 10019"/>
                  <a:gd name="connsiteY31" fmla="*/ 6281 h 10000"/>
                  <a:gd name="connsiteX32" fmla="*/ 1523 w 10019"/>
                  <a:gd name="connsiteY32" fmla="*/ 6348 h 10000"/>
                  <a:gd name="connsiteX33" fmla="*/ 1548 w 10019"/>
                  <a:gd name="connsiteY33" fmla="*/ 6419 h 10000"/>
                  <a:gd name="connsiteX34" fmla="*/ 40 w 10019"/>
                  <a:gd name="connsiteY34" fmla="*/ 6439 h 10000"/>
                  <a:gd name="connsiteX35" fmla="*/ 30 w 10019"/>
                  <a:gd name="connsiteY35" fmla="*/ 7000 h 10000"/>
                  <a:gd name="connsiteX36" fmla="*/ 2224 w 10019"/>
                  <a:gd name="connsiteY36" fmla="*/ 7002 h 10000"/>
                  <a:gd name="connsiteX37" fmla="*/ 2027 w 10019"/>
                  <a:gd name="connsiteY37" fmla="*/ 7073 h 10000"/>
                  <a:gd name="connsiteX38" fmla="*/ 2173 w 10019"/>
                  <a:gd name="connsiteY38" fmla="*/ 7126 h 10000"/>
                  <a:gd name="connsiteX39" fmla="*/ 1977 w 10019"/>
                  <a:gd name="connsiteY39" fmla="*/ 7197 h 10000"/>
                  <a:gd name="connsiteX40" fmla="*/ 2325 w 10019"/>
                  <a:gd name="connsiteY40" fmla="*/ 7268 h 10000"/>
                  <a:gd name="connsiteX41" fmla="*/ 4131 w 10019"/>
                  <a:gd name="connsiteY41" fmla="*/ 7321 h 10000"/>
                  <a:gd name="connsiteX42" fmla="*/ 3606 w 10019"/>
                  <a:gd name="connsiteY42" fmla="*/ 7389 h 10000"/>
                  <a:gd name="connsiteX43" fmla="*/ 3753 w 10019"/>
                  <a:gd name="connsiteY43" fmla="*/ 7460 h 10000"/>
                  <a:gd name="connsiteX44" fmla="*/ 5256 w 10019"/>
                  <a:gd name="connsiteY44" fmla="*/ 7531 h 10000"/>
                  <a:gd name="connsiteX45" fmla="*/ 6058 w 10019"/>
                  <a:gd name="connsiteY45" fmla="*/ 7584 h 10000"/>
                  <a:gd name="connsiteX46" fmla="*/ 5907 w 10019"/>
                  <a:gd name="connsiteY46" fmla="*/ 7655 h 10000"/>
                  <a:gd name="connsiteX47" fmla="*/ 4106 w 10019"/>
                  <a:gd name="connsiteY47" fmla="*/ 7726 h 10000"/>
                  <a:gd name="connsiteX48" fmla="*/ 3702 w 10019"/>
                  <a:gd name="connsiteY48" fmla="*/ 7780 h 10000"/>
                  <a:gd name="connsiteX49" fmla="*/ 3127 w 10019"/>
                  <a:gd name="connsiteY49" fmla="*/ 7851 h 10000"/>
                  <a:gd name="connsiteX50" fmla="*/ 2602 w 10019"/>
                  <a:gd name="connsiteY50" fmla="*/ 7918 h 10000"/>
                  <a:gd name="connsiteX51" fmla="*/ 6033 w 10019"/>
                  <a:gd name="connsiteY51" fmla="*/ 7989 h 10000"/>
                  <a:gd name="connsiteX52" fmla="*/ 10019 w 10019"/>
                  <a:gd name="connsiteY52" fmla="*/ 8043 h 10000"/>
                  <a:gd name="connsiteX53" fmla="*/ 4858 w 10019"/>
                  <a:gd name="connsiteY53" fmla="*/ 8114 h 10000"/>
                  <a:gd name="connsiteX54" fmla="*/ 2754 w 10019"/>
                  <a:gd name="connsiteY54" fmla="*/ 8185 h 10000"/>
                  <a:gd name="connsiteX55" fmla="*/ 2779 w 10019"/>
                  <a:gd name="connsiteY55" fmla="*/ 8238 h 10000"/>
                  <a:gd name="connsiteX56" fmla="*/ 5534 w 10019"/>
                  <a:gd name="connsiteY56" fmla="*/ 8309 h 10000"/>
                  <a:gd name="connsiteX57" fmla="*/ 5534 w 10019"/>
                  <a:gd name="connsiteY57" fmla="*/ 8377 h 10000"/>
                  <a:gd name="connsiteX58" fmla="*/ 4257 w 10019"/>
                  <a:gd name="connsiteY58" fmla="*/ 8430 h 10000"/>
                  <a:gd name="connsiteX59" fmla="*/ 2078 w 10019"/>
                  <a:gd name="connsiteY59" fmla="*/ 8501 h 10000"/>
                  <a:gd name="connsiteX60" fmla="*/ 2199 w 10019"/>
                  <a:gd name="connsiteY60" fmla="*/ 8572 h 10000"/>
                  <a:gd name="connsiteX61" fmla="*/ 1447 w 10019"/>
                  <a:gd name="connsiteY61" fmla="*/ 8643 h 10000"/>
                  <a:gd name="connsiteX62" fmla="*/ 5433 w 10019"/>
                  <a:gd name="connsiteY62" fmla="*/ 8696 h 10000"/>
                  <a:gd name="connsiteX63" fmla="*/ 1275 w 10019"/>
                  <a:gd name="connsiteY63" fmla="*/ 8767 h 10000"/>
                  <a:gd name="connsiteX64" fmla="*/ 3803 w 10019"/>
                  <a:gd name="connsiteY64" fmla="*/ 8838 h 10000"/>
                  <a:gd name="connsiteX65" fmla="*/ 1623 w 10019"/>
                  <a:gd name="connsiteY65" fmla="*/ 8888 h 10000"/>
                  <a:gd name="connsiteX66" fmla="*/ 1699 w 10019"/>
                  <a:gd name="connsiteY66" fmla="*/ 8959 h 10000"/>
                  <a:gd name="connsiteX67" fmla="*/ 2501 w 10019"/>
                  <a:gd name="connsiteY67" fmla="*/ 9030 h 10000"/>
                  <a:gd name="connsiteX68" fmla="*/ 1800 w 10019"/>
                  <a:gd name="connsiteY68" fmla="*/ 9101 h 10000"/>
                  <a:gd name="connsiteX69" fmla="*/ 1250 w 10019"/>
                  <a:gd name="connsiteY69" fmla="*/ 9226 h 10000"/>
                  <a:gd name="connsiteX70" fmla="*/ 2148 w 10019"/>
                  <a:gd name="connsiteY70" fmla="*/ 9297 h 10000"/>
                  <a:gd name="connsiteX71" fmla="*/ 1901 w 10019"/>
                  <a:gd name="connsiteY71" fmla="*/ 9350 h 10000"/>
                  <a:gd name="connsiteX72" fmla="*/ 2128 w 10019"/>
                  <a:gd name="connsiteY72" fmla="*/ 9488 h 10000"/>
                  <a:gd name="connsiteX73" fmla="*/ 2128 w 10019"/>
                  <a:gd name="connsiteY73" fmla="*/ 9542 h 10000"/>
                  <a:gd name="connsiteX74" fmla="*/ 3626 w 10019"/>
                  <a:gd name="connsiteY74" fmla="*/ 9560 h 10000"/>
                  <a:gd name="connsiteX75" fmla="*/ 4282 w 10019"/>
                  <a:gd name="connsiteY75" fmla="*/ 9613 h 10000"/>
                  <a:gd name="connsiteX76" fmla="*/ 1901 w 10019"/>
                  <a:gd name="connsiteY76" fmla="*/ 9684 h 10000"/>
                  <a:gd name="connsiteX77" fmla="*/ 1497 w 10019"/>
                  <a:gd name="connsiteY77" fmla="*/ 9755 h 10000"/>
                  <a:gd name="connsiteX78" fmla="*/ 1149 w 10019"/>
                  <a:gd name="connsiteY78" fmla="*/ 9808 h 10000"/>
                  <a:gd name="connsiteX79" fmla="*/ 2950 w 10019"/>
                  <a:gd name="connsiteY79" fmla="*/ 9879 h 10000"/>
                  <a:gd name="connsiteX80" fmla="*/ 2900 w 10019"/>
                  <a:gd name="connsiteY80" fmla="*/ 9947 h 10000"/>
                  <a:gd name="connsiteX81" fmla="*/ 3102 w 10019"/>
                  <a:gd name="connsiteY81" fmla="*/ 10000 h 10000"/>
                  <a:gd name="connsiteX82" fmla="*/ 19 w 10019"/>
                  <a:gd name="connsiteY82" fmla="*/ 10000 h 10000"/>
                  <a:gd name="connsiteX83" fmla="*/ 19 w 10019"/>
                  <a:gd name="connsiteY83" fmla="*/ 0 h 10000"/>
                  <a:gd name="connsiteX0" fmla="*/ 19 w 10019"/>
                  <a:gd name="connsiteY0" fmla="*/ 0 h 10000"/>
                  <a:gd name="connsiteX1" fmla="*/ 8717 w 10019"/>
                  <a:gd name="connsiteY1" fmla="*/ 0 h 10000"/>
                  <a:gd name="connsiteX2" fmla="*/ 8692 w 10019"/>
                  <a:gd name="connsiteY2" fmla="*/ 71 h 10000"/>
                  <a:gd name="connsiteX3" fmla="*/ 9918 w 10019"/>
                  <a:gd name="connsiteY3" fmla="*/ 142 h 10000"/>
                  <a:gd name="connsiteX4" fmla="*/ 9141 w 10019"/>
                  <a:gd name="connsiteY4" fmla="*/ 195 h 10000"/>
                  <a:gd name="connsiteX5" fmla="*/ 8465 w 10019"/>
                  <a:gd name="connsiteY5" fmla="*/ 266 h 10000"/>
                  <a:gd name="connsiteX6" fmla="*/ 8314 w 10019"/>
                  <a:gd name="connsiteY6" fmla="*/ 334 h 10000"/>
                  <a:gd name="connsiteX7" fmla="*/ 8642 w 10019"/>
                  <a:gd name="connsiteY7" fmla="*/ 405 h 10000"/>
                  <a:gd name="connsiteX8" fmla="*/ 7663 w 10019"/>
                  <a:gd name="connsiteY8" fmla="*/ 458 h 10000"/>
                  <a:gd name="connsiteX9" fmla="*/ 3228 w 10019"/>
                  <a:gd name="connsiteY9" fmla="*/ 529 h 10000"/>
                  <a:gd name="connsiteX10" fmla="*/ 3677 w 10019"/>
                  <a:gd name="connsiteY10" fmla="*/ 600 h 10000"/>
                  <a:gd name="connsiteX11" fmla="*/ 3828 w 10019"/>
                  <a:gd name="connsiteY11" fmla="*/ 654 h 10000"/>
                  <a:gd name="connsiteX12" fmla="*/ 2950 w 10019"/>
                  <a:gd name="connsiteY12" fmla="*/ 725 h 10000"/>
                  <a:gd name="connsiteX13" fmla="*/ 4282 w 10019"/>
                  <a:gd name="connsiteY13" fmla="*/ 792 h 10000"/>
                  <a:gd name="connsiteX14" fmla="*/ 4081 w 10019"/>
                  <a:gd name="connsiteY14" fmla="*/ 863 h 10000"/>
                  <a:gd name="connsiteX15" fmla="*/ 2754 w 10019"/>
                  <a:gd name="connsiteY15" fmla="*/ 3016 h 10000"/>
                  <a:gd name="connsiteX16" fmla="*/ 6684 w 10019"/>
                  <a:gd name="connsiteY16" fmla="*/ 3087 h 10000"/>
                  <a:gd name="connsiteX17" fmla="*/ 2274 w 10019"/>
                  <a:gd name="connsiteY17" fmla="*/ 3140 h 10000"/>
                  <a:gd name="connsiteX18" fmla="*/ 10 w 10019"/>
                  <a:gd name="connsiteY18" fmla="*/ 4130 h 10000"/>
                  <a:gd name="connsiteX19" fmla="*/ 3228 w 10019"/>
                  <a:gd name="connsiteY19" fmla="*/ 4128 h 10000"/>
                  <a:gd name="connsiteX20" fmla="*/ 2451 w 10019"/>
                  <a:gd name="connsiteY20" fmla="*/ 4199 h 10000"/>
                  <a:gd name="connsiteX21" fmla="*/ 3051 w 10019"/>
                  <a:gd name="connsiteY21" fmla="*/ 4252 h 10000"/>
                  <a:gd name="connsiteX22" fmla="*/ 0 w 10019"/>
                  <a:gd name="connsiteY22" fmla="*/ 4315 h 10000"/>
                  <a:gd name="connsiteX23" fmla="*/ 20 w 10019"/>
                  <a:gd name="connsiteY23" fmla="*/ 5508 h 10000"/>
                  <a:gd name="connsiteX24" fmla="*/ 1422 w 10019"/>
                  <a:gd name="connsiteY24" fmla="*/ 5503 h 10000"/>
                  <a:gd name="connsiteX25" fmla="*/ 1850 w 10019"/>
                  <a:gd name="connsiteY25" fmla="*/ 5556 h 10000"/>
                  <a:gd name="connsiteX26" fmla="*/ 1724 w 10019"/>
                  <a:gd name="connsiteY26" fmla="*/ 5627 h 10000"/>
                  <a:gd name="connsiteX27" fmla="*/ 1447 w 10019"/>
                  <a:gd name="connsiteY27" fmla="*/ 5698 h 10000"/>
                  <a:gd name="connsiteX28" fmla="*/ 872 w 10019"/>
                  <a:gd name="connsiteY28" fmla="*/ 5769 h 10000"/>
                  <a:gd name="connsiteX29" fmla="*/ 20 w 10019"/>
                  <a:gd name="connsiteY29" fmla="*/ 5821 h 10000"/>
                  <a:gd name="connsiteX30" fmla="*/ 40 w 10019"/>
                  <a:gd name="connsiteY30" fmla="*/ 6205 h 10000"/>
                  <a:gd name="connsiteX31" fmla="*/ 1775 w 10019"/>
                  <a:gd name="connsiteY31" fmla="*/ 6210 h 10000"/>
                  <a:gd name="connsiteX32" fmla="*/ 2002 w 10019"/>
                  <a:gd name="connsiteY32" fmla="*/ 6281 h 10000"/>
                  <a:gd name="connsiteX33" fmla="*/ 1523 w 10019"/>
                  <a:gd name="connsiteY33" fmla="*/ 6348 h 10000"/>
                  <a:gd name="connsiteX34" fmla="*/ 1548 w 10019"/>
                  <a:gd name="connsiteY34" fmla="*/ 6419 h 10000"/>
                  <a:gd name="connsiteX35" fmla="*/ 40 w 10019"/>
                  <a:gd name="connsiteY35" fmla="*/ 6439 h 10000"/>
                  <a:gd name="connsiteX36" fmla="*/ 30 w 10019"/>
                  <a:gd name="connsiteY36" fmla="*/ 7000 h 10000"/>
                  <a:gd name="connsiteX37" fmla="*/ 2224 w 10019"/>
                  <a:gd name="connsiteY37" fmla="*/ 7002 h 10000"/>
                  <a:gd name="connsiteX38" fmla="*/ 2027 w 10019"/>
                  <a:gd name="connsiteY38" fmla="*/ 7073 h 10000"/>
                  <a:gd name="connsiteX39" fmla="*/ 2173 w 10019"/>
                  <a:gd name="connsiteY39" fmla="*/ 7126 h 10000"/>
                  <a:gd name="connsiteX40" fmla="*/ 1977 w 10019"/>
                  <a:gd name="connsiteY40" fmla="*/ 7197 h 10000"/>
                  <a:gd name="connsiteX41" fmla="*/ 2325 w 10019"/>
                  <a:gd name="connsiteY41" fmla="*/ 7268 h 10000"/>
                  <a:gd name="connsiteX42" fmla="*/ 4131 w 10019"/>
                  <a:gd name="connsiteY42" fmla="*/ 7321 h 10000"/>
                  <a:gd name="connsiteX43" fmla="*/ 3606 w 10019"/>
                  <a:gd name="connsiteY43" fmla="*/ 7389 h 10000"/>
                  <a:gd name="connsiteX44" fmla="*/ 3753 w 10019"/>
                  <a:gd name="connsiteY44" fmla="*/ 7460 h 10000"/>
                  <a:gd name="connsiteX45" fmla="*/ 5256 w 10019"/>
                  <a:gd name="connsiteY45" fmla="*/ 7531 h 10000"/>
                  <a:gd name="connsiteX46" fmla="*/ 6058 w 10019"/>
                  <a:gd name="connsiteY46" fmla="*/ 7584 h 10000"/>
                  <a:gd name="connsiteX47" fmla="*/ 5907 w 10019"/>
                  <a:gd name="connsiteY47" fmla="*/ 7655 h 10000"/>
                  <a:gd name="connsiteX48" fmla="*/ 4106 w 10019"/>
                  <a:gd name="connsiteY48" fmla="*/ 7726 h 10000"/>
                  <a:gd name="connsiteX49" fmla="*/ 3702 w 10019"/>
                  <a:gd name="connsiteY49" fmla="*/ 7780 h 10000"/>
                  <a:gd name="connsiteX50" fmla="*/ 3127 w 10019"/>
                  <a:gd name="connsiteY50" fmla="*/ 7851 h 10000"/>
                  <a:gd name="connsiteX51" fmla="*/ 2602 w 10019"/>
                  <a:gd name="connsiteY51" fmla="*/ 7918 h 10000"/>
                  <a:gd name="connsiteX52" fmla="*/ 6033 w 10019"/>
                  <a:gd name="connsiteY52" fmla="*/ 7989 h 10000"/>
                  <a:gd name="connsiteX53" fmla="*/ 10019 w 10019"/>
                  <a:gd name="connsiteY53" fmla="*/ 8043 h 10000"/>
                  <a:gd name="connsiteX54" fmla="*/ 4858 w 10019"/>
                  <a:gd name="connsiteY54" fmla="*/ 8114 h 10000"/>
                  <a:gd name="connsiteX55" fmla="*/ 2754 w 10019"/>
                  <a:gd name="connsiteY55" fmla="*/ 8185 h 10000"/>
                  <a:gd name="connsiteX56" fmla="*/ 2779 w 10019"/>
                  <a:gd name="connsiteY56" fmla="*/ 8238 h 10000"/>
                  <a:gd name="connsiteX57" fmla="*/ 5534 w 10019"/>
                  <a:gd name="connsiteY57" fmla="*/ 8309 h 10000"/>
                  <a:gd name="connsiteX58" fmla="*/ 5534 w 10019"/>
                  <a:gd name="connsiteY58" fmla="*/ 8377 h 10000"/>
                  <a:gd name="connsiteX59" fmla="*/ 4257 w 10019"/>
                  <a:gd name="connsiteY59" fmla="*/ 8430 h 10000"/>
                  <a:gd name="connsiteX60" fmla="*/ 2078 w 10019"/>
                  <a:gd name="connsiteY60" fmla="*/ 8501 h 10000"/>
                  <a:gd name="connsiteX61" fmla="*/ 2199 w 10019"/>
                  <a:gd name="connsiteY61" fmla="*/ 8572 h 10000"/>
                  <a:gd name="connsiteX62" fmla="*/ 1447 w 10019"/>
                  <a:gd name="connsiteY62" fmla="*/ 8643 h 10000"/>
                  <a:gd name="connsiteX63" fmla="*/ 5433 w 10019"/>
                  <a:gd name="connsiteY63" fmla="*/ 8696 h 10000"/>
                  <a:gd name="connsiteX64" fmla="*/ 1275 w 10019"/>
                  <a:gd name="connsiteY64" fmla="*/ 8767 h 10000"/>
                  <a:gd name="connsiteX65" fmla="*/ 3803 w 10019"/>
                  <a:gd name="connsiteY65" fmla="*/ 8838 h 10000"/>
                  <a:gd name="connsiteX66" fmla="*/ 1623 w 10019"/>
                  <a:gd name="connsiteY66" fmla="*/ 8888 h 10000"/>
                  <a:gd name="connsiteX67" fmla="*/ 1699 w 10019"/>
                  <a:gd name="connsiteY67" fmla="*/ 8959 h 10000"/>
                  <a:gd name="connsiteX68" fmla="*/ 2501 w 10019"/>
                  <a:gd name="connsiteY68" fmla="*/ 9030 h 10000"/>
                  <a:gd name="connsiteX69" fmla="*/ 1800 w 10019"/>
                  <a:gd name="connsiteY69" fmla="*/ 9101 h 10000"/>
                  <a:gd name="connsiteX70" fmla="*/ 1250 w 10019"/>
                  <a:gd name="connsiteY70" fmla="*/ 9226 h 10000"/>
                  <a:gd name="connsiteX71" fmla="*/ 2148 w 10019"/>
                  <a:gd name="connsiteY71" fmla="*/ 9297 h 10000"/>
                  <a:gd name="connsiteX72" fmla="*/ 1901 w 10019"/>
                  <a:gd name="connsiteY72" fmla="*/ 9350 h 10000"/>
                  <a:gd name="connsiteX73" fmla="*/ 2128 w 10019"/>
                  <a:gd name="connsiteY73" fmla="*/ 9488 h 10000"/>
                  <a:gd name="connsiteX74" fmla="*/ 2128 w 10019"/>
                  <a:gd name="connsiteY74" fmla="*/ 9542 h 10000"/>
                  <a:gd name="connsiteX75" fmla="*/ 3626 w 10019"/>
                  <a:gd name="connsiteY75" fmla="*/ 9560 h 10000"/>
                  <a:gd name="connsiteX76" fmla="*/ 4282 w 10019"/>
                  <a:gd name="connsiteY76" fmla="*/ 9613 h 10000"/>
                  <a:gd name="connsiteX77" fmla="*/ 1901 w 10019"/>
                  <a:gd name="connsiteY77" fmla="*/ 9684 h 10000"/>
                  <a:gd name="connsiteX78" fmla="*/ 1497 w 10019"/>
                  <a:gd name="connsiteY78" fmla="*/ 9755 h 10000"/>
                  <a:gd name="connsiteX79" fmla="*/ 1149 w 10019"/>
                  <a:gd name="connsiteY79" fmla="*/ 9808 h 10000"/>
                  <a:gd name="connsiteX80" fmla="*/ 2950 w 10019"/>
                  <a:gd name="connsiteY80" fmla="*/ 9879 h 10000"/>
                  <a:gd name="connsiteX81" fmla="*/ 2900 w 10019"/>
                  <a:gd name="connsiteY81" fmla="*/ 9947 h 10000"/>
                  <a:gd name="connsiteX82" fmla="*/ 3102 w 10019"/>
                  <a:gd name="connsiteY82" fmla="*/ 10000 h 10000"/>
                  <a:gd name="connsiteX83" fmla="*/ 19 w 10019"/>
                  <a:gd name="connsiteY83" fmla="*/ 10000 h 10000"/>
                  <a:gd name="connsiteX84" fmla="*/ 19 w 10019"/>
                  <a:gd name="connsiteY84" fmla="*/ 0 h 10000"/>
                  <a:gd name="connsiteX0" fmla="*/ 250 w 10250"/>
                  <a:gd name="connsiteY0" fmla="*/ 0 h 10000"/>
                  <a:gd name="connsiteX1" fmla="*/ 8948 w 10250"/>
                  <a:gd name="connsiteY1" fmla="*/ 0 h 10000"/>
                  <a:gd name="connsiteX2" fmla="*/ 8923 w 10250"/>
                  <a:gd name="connsiteY2" fmla="*/ 71 h 10000"/>
                  <a:gd name="connsiteX3" fmla="*/ 10149 w 10250"/>
                  <a:gd name="connsiteY3" fmla="*/ 142 h 10000"/>
                  <a:gd name="connsiteX4" fmla="*/ 9372 w 10250"/>
                  <a:gd name="connsiteY4" fmla="*/ 195 h 10000"/>
                  <a:gd name="connsiteX5" fmla="*/ 8696 w 10250"/>
                  <a:gd name="connsiteY5" fmla="*/ 266 h 10000"/>
                  <a:gd name="connsiteX6" fmla="*/ 8545 w 10250"/>
                  <a:gd name="connsiteY6" fmla="*/ 334 h 10000"/>
                  <a:gd name="connsiteX7" fmla="*/ 8873 w 10250"/>
                  <a:gd name="connsiteY7" fmla="*/ 405 h 10000"/>
                  <a:gd name="connsiteX8" fmla="*/ 7894 w 10250"/>
                  <a:gd name="connsiteY8" fmla="*/ 458 h 10000"/>
                  <a:gd name="connsiteX9" fmla="*/ 3459 w 10250"/>
                  <a:gd name="connsiteY9" fmla="*/ 529 h 10000"/>
                  <a:gd name="connsiteX10" fmla="*/ 3908 w 10250"/>
                  <a:gd name="connsiteY10" fmla="*/ 600 h 10000"/>
                  <a:gd name="connsiteX11" fmla="*/ 4059 w 10250"/>
                  <a:gd name="connsiteY11" fmla="*/ 654 h 10000"/>
                  <a:gd name="connsiteX12" fmla="*/ 3181 w 10250"/>
                  <a:gd name="connsiteY12" fmla="*/ 725 h 10000"/>
                  <a:gd name="connsiteX13" fmla="*/ 4513 w 10250"/>
                  <a:gd name="connsiteY13" fmla="*/ 792 h 10000"/>
                  <a:gd name="connsiteX14" fmla="*/ 4312 w 10250"/>
                  <a:gd name="connsiteY14" fmla="*/ 863 h 10000"/>
                  <a:gd name="connsiteX15" fmla="*/ 2985 w 10250"/>
                  <a:gd name="connsiteY15" fmla="*/ 3016 h 10000"/>
                  <a:gd name="connsiteX16" fmla="*/ 6915 w 10250"/>
                  <a:gd name="connsiteY16" fmla="*/ 3087 h 10000"/>
                  <a:gd name="connsiteX17" fmla="*/ 2505 w 10250"/>
                  <a:gd name="connsiteY17" fmla="*/ 3140 h 10000"/>
                  <a:gd name="connsiteX18" fmla="*/ 261 w 10250"/>
                  <a:gd name="connsiteY18" fmla="*/ 3213 h 10000"/>
                  <a:gd name="connsiteX19" fmla="*/ 241 w 10250"/>
                  <a:gd name="connsiteY19" fmla="*/ 4130 h 10000"/>
                  <a:gd name="connsiteX20" fmla="*/ 3459 w 10250"/>
                  <a:gd name="connsiteY20" fmla="*/ 4128 h 10000"/>
                  <a:gd name="connsiteX21" fmla="*/ 2682 w 10250"/>
                  <a:gd name="connsiteY21" fmla="*/ 4199 h 10000"/>
                  <a:gd name="connsiteX22" fmla="*/ 3282 w 10250"/>
                  <a:gd name="connsiteY22" fmla="*/ 4252 h 10000"/>
                  <a:gd name="connsiteX23" fmla="*/ 231 w 10250"/>
                  <a:gd name="connsiteY23" fmla="*/ 4315 h 10000"/>
                  <a:gd name="connsiteX24" fmla="*/ 251 w 10250"/>
                  <a:gd name="connsiteY24" fmla="*/ 5508 h 10000"/>
                  <a:gd name="connsiteX25" fmla="*/ 1653 w 10250"/>
                  <a:gd name="connsiteY25" fmla="*/ 5503 h 10000"/>
                  <a:gd name="connsiteX26" fmla="*/ 2081 w 10250"/>
                  <a:gd name="connsiteY26" fmla="*/ 5556 h 10000"/>
                  <a:gd name="connsiteX27" fmla="*/ 1955 w 10250"/>
                  <a:gd name="connsiteY27" fmla="*/ 5627 h 10000"/>
                  <a:gd name="connsiteX28" fmla="*/ 1678 w 10250"/>
                  <a:gd name="connsiteY28" fmla="*/ 5698 h 10000"/>
                  <a:gd name="connsiteX29" fmla="*/ 1103 w 10250"/>
                  <a:gd name="connsiteY29" fmla="*/ 5769 h 10000"/>
                  <a:gd name="connsiteX30" fmla="*/ 251 w 10250"/>
                  <a:gd name="connsiteY30" fmla="*/ 5821 h 10000"/>
                  <a:gd name="connsiteX31" fmla="*/ 271 w 10250"/>
                  <a:gd name="connsiteY31" fmla="*/ 6205 h 10000"/>
                  <a:gd name="connsiteX32" fmla="*/ 2006 w 10250"/>
                  <a:gd name="connsiteY32" fmla="*/ 6210 h 10000"/>
                  <a:gd name="connsiteX33" fmla="*/ 2233 w 10250"/>
                  <a:gd name="connsiteY33" fmla="*/ 6281 h 10000"/>
                  <a:gd name="connsiteX34" fmla="*/ 1754 w 10250"/>
                  <a:gd name="connsiteY34" fmla="*/ 6348 h 10000"/>
                  <a:gd name="connsiteX35" fmla="*/ 1779 w 10250"/>
                  <a:gd name="connsiteY35" fmla="*/ 6419 h 10000"/>
                  <a:gd name="connsiteX36" fmla="*/ 271 w 10250"/>
                  <a:gd name="connsiteY36" fmla="*/ 6439 h 10000"/>
                  <a:gd name="connsiteX37" fmla="*/ 261 w 10250"/>
                  <a:gd name="connsiteY37" fmla="*/ 7000 h 10000"/>
                  <a:gd name="connsiteX38" fmla="*/ 2455 w 10250"/>
                  <a:gd name="connsiteY38" fmla="*/ 7002 h 10000"/>
                  <a:gd name="connsiteX39" fmla="*/ 2258 w 10250"/>
                  <a:gd name="connsiteY39" fmla="*/ 7073 h 10000"/>
                  <a:gd name="connsiteX40" fmla="*/ 2404 w 10250"/>
                  <a:gd name="connsiteY40" fmla="*/ 7126 h 10000"/>
                  <a:gd name="connsiteX41" fmla="*/ 2208 w 10250"/>
                  <a:gd name="connsiteY41" fmla="*/ 7197 h 10000"/>
                  <a:gd name="connsiteX42" fmla="*/ 2556 w 10250"/>
                  <a:gd name="connsiteY42" fmla="*/ 7268 h 10000"/>
                  <a:gd name="connsiteX43" fmla="*/ 4362 w 10250"/>
                  <a:gd name="connsiteY43" fmla="*/ 7321 h 10000"/>
                  <a:gd name="connsiteX44" fmla="*/ 3837 w 10250"/>
                  <a:gd name="connsiteY44" fmla="*/ 7389 h 10000"/>
                  <a:gd name="connsiteX45" fmla="*/ 3984 w 10250"/>
                  <a:gd name="connsiteY45" fmla="*/ 7460 h 10000"/>
                  <a:gd name="connsiteX46" fmla="*/ 5487 w 10250"/>
                  <a:gd name="connsiteY46" fmla="*/ 7531 h 10000"/>
                  <a:gd name="connsiteX47" fmla="*/ 6289 w 10250"/>
                  <a:gd name="connsiteY47" fmla="*/ 7584 h 10000"/>
                  <a:gd name="connsiteX48" fmla="*/ 6138 w 10250"/>
                  <a:gd name="connsiteY48" fmla="*/ 7655 h 10000"/>
                  <a:gd name="connsiteX49" fmla="*/ 4337 w 10250"/>
                  <a:gd name="connsiteY49" fmla="*/ 7726 h 10000"/>
                  <a:gd name="connsiteX50" fmla="*/ 3933 w 10250"/>
                  <a:gd name="connsiteY50" fmla="*/ 7780 h 10000"/>
                  <a:gd name="connsiteX51" fmla="*/ 3358 w 10250"/>
                  <a:gd name="connsiteY51" fmla="*/ 7851 h 10000"/>
                  <a:gd name="connsiteX52" fmla="*/ 2833 w 10250"/>
                  <a:gd name="connsiteY52" fmla="*/ 7918 h 10000"/>
                  <a:gd name="connsiteX53" fmla="*/ 6264 w 10250"/>
                  <a:gd name="connsiteY53" fmla="*/ 7989 h 10000"/>
                  <a:gd name="connsiteX54" fmla="*/ 10250 w 10250"/>
                  <a:gd name="connsiteY54" fmla="*/ 8043 h 10000"/>
                  <a:gd name="connsiteX55" fmla="*/ 5089 w 10250"/>
                  <a:gd name="connsiteY55" fmla="*/ 8114 h 10000"/>
                  <a:gd name="connsiteX56" fmla="*/ 2985 w 10250"/>
                  <a:gd name="connsiteY56" fmla="*/ 8185 h 10000"/>
                  <a:gd name="connsiteX57" fmla="*/ 3010 w 10250"/>
                  <a:gd name="connsiteY57" fmla="*/ 8238 h 10000"/>
                  <a:gd name="connsiteX58" fmla="*/ 5765 w 10250"/>
                  <a:gd name="connsiteY58" fmla="*/ 8309 h 10000"/>
                  <a:gd name="connsiteX59" fmla="*/ 5765 w 10250"/>
                  <a:gd name="connsiteY59" fmla="*/ 8377 h 10000"/>
                  <a:gd name="connsiteX60" fmla="*/ 4488 w 10250"/>
                  <a:gd name="connsiteY60" fmla="*/ 8430 h 10000"/>
                  <a:gd name="connsiteX61" fmla="*/ 2309 w 10250"/>
                  <a:gd name="connsiteY61" fmla="*/ 8501 h 10000"/>
                  <a:gd name="connsiteX62" fmla="*/ 2430 w 10250"/>
                  <a:gd name="connsiteY62" fmla="*/ 8572 h 10000"/>
                  <a:gd name="connsiteX63" fmla="*/ 1678 w 10250"/>
                  <a:gd name="connsiteY63" fmla="*/ 8643 h 10000"/>
                  <a:gd name="connsiteX64" fmla="*/ 5664 w 10250"/>
                  <a:gd name="connsiteY64" fmla="*/ 8696 h 10000"/>
                  <a:gd name="connsiteX65" fmla="*/ 1506 w 10250"/>
                  <a:gd name="connsiteY65" fmla="*/ 8767 h 10000"/>
                  <a:gd name="connsiteX66" fmla="*/ 4034 w 10250"/>
                  <a:gd name="connsiteY66" fmla="*/ 8838 h 10000"/>
                  <a:gd name="connsiteX67" fmla="*/ 1854 w 10250"/>
                  <a:gd name="connsiteY67" fmla="*/ 8888 h 10000"/>
                  <a:gd name="connsiteX68" fmla="*/ 1930 w 10250"/>
                  <a:gd name="connsiteY68" fmla="*/ 8959 h 10000"/>
                  <a:gd name="connsiteX69" fmla="*/ 2732 w 10250"/>
                  <a:gd name="connsiteY69" fmla="*/ 9030 h 10000"/>
                  <a:gd name="connsiteX70" fmla="*/ 2031 w 10250"/>
                  <a:gd name="connsiteY70" fmla="*/ 9101 h 10000"/>
                  <a:gd name="connsiteX71" fmla="*/ 1481 w 10250"/>
                  <a:gd name="connsiteY71" fmla="*/ 9226 h 10000"/>
                  <a:gd name="connsiteX72" fmla="*/ 2379 w 10250"/>
                  <a:gd name="connsiteY72" fmla="*/ 9297 h 10000"/>
                  <a:gd name="connsiteX73" fmla="*/ 2132 w 10250"/>
                  <a:gd name="connsiteY73" fmla="*/ 9350 h 10000"/>
                  <a:gd name="connsiteX74" fmla="*/ 2359 w 10250"/>
                  <a:gd name="connsiteY74" fmla="*/ 9488 h 10000"/>
                  <a:gd name="connsiteX75" fmla="*/ 2359 w 10250"/>
                  <a:gd name="connsiteY75" fmla="*/ 9542 h 10000"/>
                  <a:gd name="connsiteX76" fmla="*/ 3857 w 10250"/>
                  <a:gd name="connsiteY76" fmla="*/ 9560 h 10000"/>
                  <a:gd name="connsiteX77" fmla="*/ 4513 w 10250"/>
                  <a:gd name="connsiteY77" fmla="*/ 9613 h 10000"/>
                  <a:gd name="connsiteX78" fmla="*/ 2132 w 10250"/>
                  <a:gd name="connsiteY78" fmla="*/ 9684 h 10000"/>
                  <a:gd name="connsiteX79" fmla="*/ 1728 w 10250"/>
                  <a:gd name="connsiteY79" fmla="*/ 9755 h 10000"/>
                  <a:gd name="connsiteX80" fmla="*/ 1380 w 10250"/>
                  <a:gd name="connsiteY80" fmla="*/ 9808 h 10000"/>
                  <a:gd name="connsiteX81" fmla="*/ 3181 w 10250"/>
                  <a:gd name="connsiteY81" fmla="*/ 9879 h 10000"/>
                  <a:gd name="connsiteX82" fmla="*/ 3131 w 10250"/>
                  <a:gd name="connsiteY82" fmla="*/ 9947 h 10000"/>
                  <a:gd name="connsiteX83" fmla="*/ 3333 w 10250"/>
                  <a:gd name="connsiteY83" fmla="*/ 10000 h 10000"/>
                  <a:gd name="connsiteX84" fmla="*/ 250 w 10250"/>
                  <a:gd name="connsiteY84" fmla="*/ 10000 h 10000"/>
                  <a:gd name="connsiteX85" fmla="*/ 250 w 10250"/>
                  <a:gd name="connsiteY85" fmla="*/ 0 h 10000"/>
                  <a:gd name="connsiteX0" fmla="*/ 250 w 10250"/>
                  <a:gd name="connsiteY0" fmla="*/ 0 h 10000"/>
                  <a:gd name="connsiteX1" fmla="*/ 8948 w 10250"/>
                  <a:gd name="connsiteY1" fmla="*/ 0 h 10000"/>
                  <a:gd name="connsiteX2" fmla="*/ 8923 w 10250"/>
                  <a:gd name="connsiteY2" fmla="*/ 71 h 10000"/>
                  <a:gd name="connsiteX3" fmla="*/ 10149 w 10250"/>
                  <a:gd name="connsiteY3" fmla="*/ 142 h 10000"/>
                  <a:gd name="connsiteX4" fmla="*/ 9372 w 10250"/>
                  <a:gd name="connsiteY4" fmla="*/ 195 h 10000"/>
                  <a:gd name="connsiteX5" fmla="*/ 8696 w 10250"/>
                  <a:gd name="connsiteY5" fmla="*/ 266 h 10000"/>
                  <a:gd name="connsiteX6" fmla="*/ 8545 w 10250"/>
                  <a:gd name="connsiteY6" fmla="*/ 334 h 10000"/>
                  <a:gd name="connsiteX7" fmla="*/ 8873 w 10250"/>
                  <a:gd name="connsiteY7" fmla="*/ 405 h 10000"/>
                  <a:gd name="connsiteX8" fmla="*/ 7894 w 10250"/>
                  <a:gd name="connsiteY8" fmla="*/ 458 h 10000"/>
                  <a:gd name="connsiteX9" fmla="*/ 3459 w 10250"/>
                  <a:gd name="connsiteY9" fmla="*/ 529 h 10000"/>
                  <a:gd name="connsiteX10" fmla="*/ 3908 w 10250"/>
                  <a:gd name="connsiteY10" fmla="*/ 600 h 10000"/>
                  <a:gd name="connsiteX11" fmla="*/ 4059 w 10250"/>
                  <a:gd name="connsiteY11" fmla="*/ 654 h 10000"/>
                  <a:gd name="connsiteX12" fmla="*/ 3181 w 10250"/>
                  <a:gd name="connsiteY12" fmla="*/ 725 h 10000"/>
                  <a:gd name="connsiteX13" fmla="*/ 4513 w 10250"/>
                  <a:gd name="connsiteY13" fmla="*/ 792 h 10000"/>
                  <a:gd name="connsiteX14" fmla="*/ 4312 w 10250"/>
                  <a:gd name="connsiteY14" fmla="*/ 863 h 10000"/>
                  <a:gd name="connsiteX15" fmla="*/ 2985 w 10250"/>
                  <a:gd name="connsiteY15" fmla="*/ 3016 h 10000"/>
                  <a:gd name="connsiteX16" fmla="*/ 6915 w 10250"/>
                  <a:gd name="connsiteY16" fmla="*/ 3087 h 10000"/>
                  <a:gd name="connsiteX17" fmla="*/ 2505 w 10250"/>
                  <a:gd name="connsiteY17" fmla="*/ 3140 h 10000"/>
                  <a:gd name="connsiteX18" fmla="*/ 261 w 10250"/>
                  <a:gd name="connsiteY18" fmla="*/ 3213 h 10000"/>
                  <a:gd name="connsiteX19" fmla="*/ 241 w 10250"/>
                  <a:gd name="connsiteY19" fmla="*/ 4130 h 10000"/>
                  <a:gd name="connsiteX20" fmla="*/ 3459 w 10250"/>
                  <a:gd name="connsiteY20" fmla="*/ 4128 h 10000"/>
                  <a:gd name="connsiteX21" fmla="*/ 2682 w 10250"/>
                  <a:gd name="connsiteY21" fmla="*/ 4199 h 10000"/>
                  <a:gd name="connsiteX22" fmla="*/ 3282 w 10250"/>
                  <a:gd name="connsiteY22" fmla="*/ 4252 h 10000"/>
                  <a:gd name="connsiteX23" fmla="*/ 231 w 10250"/>
                  <a:gd name="connsiteY23" fmla="*/ 4315 h 10000"/>
                  <a:gd name="connsiteX24" fmla="*/ 251 w 10250"/>
                  <a:gd name="connsiteY24" fmla="*/ 5508 h 10000"/>
                  <a:gd name="connsiteX25" fmla="*/ 1653 w 10250"/>
                  <a:gd name="connsiteY25" fmla="*/ 5503 h 10000"/>
                  <a:gd name="connsiteX26" fmla="*/ 2081 w 10250"/>
                  <a:gd name="connsiteY26" fmla="*/ 5556 h 10000"/>
                  <a:gd name="connsiteX27" fmla="*/ 1955 w 10250"/>
                  <a:gd name="connsiteY27" fmla="*/ 5627 h 10000"/>
                  <a:gd name="connsiteX28" fmla="*/ 1678 w 10250"/>
                  <a:gd name="connsiteY28" fmla="*/ 5698 h 10000"/>
                  <a:gd name="connsiteX29" fmla="*/ 1103 w 10250"/>
                  <a:gd name="connsiteY29" fmla="*/ 5769 h 10000"/>
                  <a:gd name="connsiteX30" fmla="*/ 251 w 10250"/>
                  <a:gd name="connsiteY30" fmla="*/ 5821 h 10000"/>
                  <a:gd name="connsiteX31" fmla="*/ 271 w 10250"/>
                  <a:gd name="connsiteY31" fmla="*/ 6205 h 10000"/>
                  <a:gd name="connsiteX32" fmla="*/ 2006 w 10250"/>
                  <a:gd name="connsiteY32" fmla="*/ 6210 h 10000"/>
                  <a:gd name="connsiteX33" fmla="*/ 2233 w 10250"/>
                  <a:gd name="connsiteY33" fmla="*/ 6281 h 10000"/>
                  <a:gd name="connsiteX34" fmla="*/ 1754 w 10250"/>
                  <a:gd name="connsiteY34" fmla="*/ 6348 h 10000"/>
                  <a:gd name="connsiteX35" fmla="*/ 1779 w 10250"/>
                  <a:gd name="connsiteY35" fmla="*/ 6419 h 10000"/>
                  <a:gd name="connsiteX36" fmla="*/ 271 w 10250"/>
                  <a:gd name="connsiteY36" fmla="*/ 6439 h 10000"/>
                  <a:gd name="connsiteX37" fmla="*/ 261 w 10250"/>
                  <a:gd name="connsiteY37" fmla="*/ 7000 h 10000"/>
                  <a:gd name="connsiteX38" fmla="*/ 2455 w 10250"/>
                  <a:gd name="connsiteY38" fmla="*/ 7002 h 10000"/>
                  <a:gd name="connsiteX39" fmla="*/ 2258 w 10250"/>
                  <a:gd name="connsiteY39" fmla="*/ 7073 h 10000"/>
                  <a:gd name="connsiteX40" fmla="*/ 2404 w 10250"/>
                  <a:gd name="connsiteY40" fmla="*/ 7126 h 10000"/>
                  <a:gd name="connsiteX41" fmla="*/ 2208 w 10250"/>
                  <a:gd name="connsiteY41" fmla="*/ 7197 h 10000"/>
                  <a:gd name="connsiteX42" fmla="*/ 2556 w 10250"/>
                  <a:gd name="connsiteY42" fmla="*/ 7268 h 10000"/>
                  <a:gd name="connsiteX43" fmla="*/ 4362 w 10250"/>
                  <a:gd name="connsiteY43" fmla="*/ 7321 h 10000"/>
                  <a:gd name="connsiteX44" fmla="*/ 3837 w 10250"/>
                  <a:gd name="connsiteY44" fmla="*/ 7389 h 10000"/>
                  <a:gd name="connsiteX45" fmla="*/ 3984 w 10250"/>
                  <a:gd name="connsiteY45" fmla="*/ 7460 h 10000"/>
                  <a:gd name="connsiteX46" fmla="*/ 5487 w 10250"/>
                  <a:gd name="connsiteY46" fmla="*/ 7531 h 10000"/>
                  <a:gd name="connsiteX47" fmla="*/ 6289 w 10250"/>
                  <a:gd name="connsiteY47" fmla="*/ 7584 h 10000"/>
                  <a:gd name="connsiteX48" fmla="*/ 6138 w 10250"/>
                  <a:gd name="connsiteY48" fmla="*/ 7655 h 10000"/>
                  <a:gd name="connsiteX49" fmla="*/ 4337 w 10250"/>
                  <a:gd name="connsiteY49" fmla="*/ 7726 h 10000"/>
                  <a:gd name="connsiteX50" fmla="*/ 3933 w 10250"/>
                  <a:gd name="connsiteY50" fmla="*/ 7780 h 10000"/>
                  <a:gd name="connsiteX51" fmla="*/ 3358 w 10250"/>
                  <a:gd name="connsiteY51" fmla="*/ 7851 h 10000"/>
                  <a:gd name="connsiteX52" fmla="*/ 2833 w 10250"/>
                  <a:gd name="connsiteY52" fmla="*/ 7918 h 10000"/>
                  <a:gd name="connsiteX53" fmla="*/ 6264 w 10250"/>
                  <a:gd name="connsiteY53" fmla="*/ 7989 h 10000"/>
                  <a:gd name="connsiteX54" fmla="*/ 10250 w 10250"/>
                  <a:gd name="connsiteY54" fmla="*/ 8043 h 10000"/>
                  <a:gd name="connsiteX55" fmla="*/ 5089 w 10250"/>
                  <a:gd name="connsiteY55" fmla="*/ 8114 h 10000"/>
                  <a:gd name="connsiteX56" fmla="*/ 2985 w 10250"/>
                  <a:gd name="connsiteY56" fmla="*/ 8185 h 10000"/>
                  <a:gd name="connsiteX57" fmla="*/ 3010 w 10250"/>
                  <a:gd name="connsiteY57" fmla="*/ 8238 h 10000"/>
                  <a:gd name="connsiteX58" fmla="*/ 5765 w 10250"/>
                  <a:gd name="connsiteY58" fmla="*/ 8309 h 10000"/>
                  <a:gd name="connsiteX59" fmla="*/ 5765 w 10250"/>
                  <a:gd name="connsiteY59" fmla="*/ 8377 h 10000"/>
                  <a:gd name="connsiteX60" fmla="*/ 4488 w 10250"/>
                  <a:gd name="connsiteY60" fmla="*/ 8430 h 10000"/>
                  <a:gd name="connsiteX61" fmla="*/ 2309 w 10250"/>
                  <a:gd name="connsiteY61" fmla="*/ 8501 h 10000"/>
                  <a:gd name="connsiteX62" fmla="*/ 2430 w 10250"/>
                  <a:gd name="connsiteY62" fmla="*/ 8572 h 10000"/>
                  <a:gd name="connsiteX63" fmla="*/ 1678 w 10250"/>
                  <a:gd name="connsiteY63" fmla="*/ 8643 h 10000"/>
                  <a:gd name="connsiteX64" fmla="*/ 5664 w 10250"/>
                  <a:gd name="connsiteY64" fmla="*/ 8696 h 10000"/>
                  <a:gd name="connsiteX65" fmla="*/ 1506 w 10250"/>
                  <a:gd name="connsiteY65" fmla="*/ 8767 h 10000"/>
                  <a:gd name="connsiteX66" fmla="*/ 4034 w 10250"/>
                  <a:gd name="connsiteY66" fmla="*/ 8838 h 10000"/>
                  <a:gd name="connsiteX67" fmla="*/ 1854 w 10250"/>
                  <a:gd name="connsiteY67" fmla="*/ 8888 h 10000"/>
                  <a:gd name="connsiteX68" fmla="*/ 1930 w 10250"/>
                  <a:gd name="connsiteY68" fmla="*/ 8959 h 10000"/>
                  <a:gd name="connsiteX69" fmla="*/ 2732 w 10250"/>
                  <a:gd name="connsiteY69" fmla="*/ 9030 h 10000"/>
                  <a:gd name="connsiteX70" fmla="*/ 2031 w 10250"/>
                  <a:gd name="connsiteY70" fmla="*/ 9101 h 10000"/>
                  <a:gd name="connsiteX71" fmla="*/ 1481 w 10250"/>
                  <a:gd name="connsiteY71" fmla="*/ 9226 h 10000"/>
                  <a:gd name="connsiteX72" fmla="*/ 2379 w 10250"/>
                  <a:gd name="connsiteY72" fmla="*/ 9297 h 10000"/>
                  <a:gd name="connsiteX73" fmla="*/ 2132 w 10250"/>
                  <a:gd name="connsiteY73" fmla="*/ 9350 h 10000"/>
                  <a:gd name="connsiteX74" fmla="*/ 2359 w 10250"/>
                  <a:gd name="connsiteY74" fmla="*/ 9488 h 10000"/>
                  <a:gd name="connsiteX75" fmla="*/ 2359 w 10250"/>
                  <a:gd name="connsiteY75" fmla="*/ 9542 h 10000"/>
                  <a:gd name="connsiteX76" fmla="*/ 3857 w 10250"/>
                  <a:gd name="connsiteY76" fmla="*/ 9560 h 10000"/>
                  <a:gd name="connsiteX77" fmla="*/ 4513 w 10250"/>
                  <a:gd name="connsiteY77" fmla="*/ 9613 h 10000"/>
                  <a:gd name="connsiteX78" fmla="*/ 2132 w 10250"/>
                  <a:gd name="connsiteY78" fmla="*/ 9684 h 10000"/>
                  <a:gd name="connsiteX79" fmla="*/ 1728 w 10250"/>
                  <a:gd name="connsiteY79" fmla="*/ 9755 h 10000"/>
                  <a:gd name="connsiteX80" fmla="*/ 1380 w 10250"/>
                  <a:gd name="connsiteY80" fmla="*/ 9808 h 10000"/>
                  <a:gd name="connsiteX81" fmla="*/ 3181 w 10250"/>
                  <a:gd name="connsiteY81" fmla="*/ 9879 h 10000"/>
                  <a:gd name="connsiteX82" fmla="*/ 3131 w 10250"/>
                  <a:gd name="connsiteY82" fmla="*/ 9947 h 10000"/>
                  <a:gd name="connsiteX83" fmla="*/ 3333 w 10250"/>
                  <a:gd name="connsiteY83" fmla="*/ 10000 h 10000"/>
                  <a:gd name="connsiteX84" fmla="*/ 250 w 10250"/>
                  <a:gd name="connsiteY84" fmla="*/ 10000 h 10000"/>
                  <a:gd name="connsiteX85" fmla="*/ 250 w 10250"/>
                  <a:gd name="connsiteY85" fmla="*/ 0 h 10000"/>
                  <a:gd name="connsiteX0" fmla="*/ 138 w 10138"/>
                  <a:gd name="connsiteY0" fmla="*/ 0 h 10000"/>
                  <a:gd name="connsiteX1" fmla="*/ 8836 w 10138"/>
                  <a:gd name="connsiteY1" fmla="*/ 0 h 10000"/>
                  <a:gd name="connsiteX2" fmla="*/ 8811 w 10138"/>
                  <a:gd name="connsiteY2" fmla="*/ 71 h 10000"/>
                  <a:gd name="connsiteX3" fmla="*/ 10037 w 10138"/>
                  <a:gd name="connsiteY3" fmla="*/ 142 h 10000"/>
                  <a:gd name="connsiteX4" fmla="*/ 9260 w 10138"/>
                  <a:gd name="connsiteY4" fmla="*/ 195 h 10000"/>
                  <a:gd name="connsiteX5" fmla="*/ 8584 w 10138"/>
                  <a:gd name="connsiteY5" fmla="*/ 266 h 10000"/>
                  <a:gd name="connsiteX6" fmla="*/ 8433 w 10138"/>
                  <a:gd name="connsiteY6" fmla="*/ 334 h 10000"/>
                  <a:gd name="connsiteX7" fmla="*/ 8761 w 10138"/>
                  <a:gd name="connsiteY7" fmla="*/ 405 h 10000"/>
                  <a:gd name="connsiteX8" fmla="*/ 7782 w 10138"/>
                  <a:gd name="connsiteY8" fmla="*/ 458 h 10000"/>
                  <a:gd name="connsiteX9" fmla="*/ 3347 w 10138"/>
                  <a:gd name="connsiteY9" fmla="*/ 529 h 10000"/>
                  <a:gd name="connsiteX10" fmla="*/ 3796 w 10138"/>
                  <a:gd name="connsiteY10" fmla="*/ 600 h 10000"/>
                  <a:gd name="connsiteX11" fmla="*/ 3947 w 10138"/>
                  <a:gd name="connsiteY11" fmla="*/ 654 h 10000"/>
                  <a:gd name="connsiteX12" fmla="*/ 3069 w 10138"/>
                  <a:gd name="connsiteY12" fmla="*/ 725 h 10000"/>
                  <a:gd name="connsiteX13" fmla="*/ 4401 w 10138"/>
                  <a:gd name="connsiteY13" fmla="*/ 792 h 10000"/>
                  <a:gd name="connsiteX14" fmla="*/ 4200 w 10138"/>
                  <a:gd name="connsiteY14" fmla="*/ 863 h 10000"/>
                  <a:gd name="connsiteX15" fmla="*/ 2873 w 10138"/>
                  <a:gd name="connsiteY15" fmla="*/ 3016 h 10000"/>
                  <a:gd name="connsiteX16" fmla="*/ 6803 w 10138"/>
                  <a:gd name="connsiteY16" fmla="*/ 3087 h 10000"/>
                  <a:gd name="connsiteX17" fmla="*/ 2393 w 10138"/>
                  <a:gd name="connsiteY17" fmla="*/ 3140 h 10000"/>
                  <a:gd name="connsiteX18" fmla="*/ 149 w 10138"/>
                  <a:gd name="connsiteY18" fmla="*/ 3213 h 10000"/>
                  <a:gd name="connsiteX19" fmla="*/ 129 w 10138"/>
                  <a:gd name="connsiteY19" fmla="*/ 4130 h 10000"/>
                  <a:gd name="connsiteX20" fmla="*/ 3347 w 10138"/>
                  <a:gd name="connsiteY20" fmla="*/ 4128 h 10000"/>
                  <a:gd name="connsiteX21" fmla="*/ 2570 w 10138"/>
                  <a:gd name="connsiteY21" fmla="*/ 4199 h 10000"/>
                  <a:gd name="connsiteX22" fmla="*/ 3170 w 10138"/>
                  <a:gd name="connsiteY22" fmla="*/ 4252 h 10000"/>
                  <a:gd name="connsiteX23" fmla="*/ 119 w 10138"/>
                  <a:gd name="connsiteY23" fmla="*/ 4315 h 10000"/>
                  <a:gd name="connsiteX24" fmla="*/ 139 w 10138"/>
                  <a:gd name="connsiteY24" fmla="*/ 5508 h 10000"/>
                  <a:gd name="connsiteX25" fmla="*/ 1541 w 10138"/>
                  <a:gd name="connsiteY25" fmla="*/ 5503 h 10000"/>
                  <a:gd name="connsiteX26" fmla="*/ 1969 w 10138"/>
                  <a:gd name="connsiteY26" fmla="*/ 5556 h 10000"/>
                  <a:gd name="connsiteX27" fmla="*/ 1843 w 10138"/>
                  <a:gd name="connsiteY27" fmla="*/ 5627 h 10000"/>
                  <a:gd name="connsiteX28" fmla="*/ 1566 w 10138"/>
                  <a:gd name="connsiteY28" fmla="*/ 5698 h 10000"/>
                  <a:gd name="connsiteX29" fmla="*/ 991 w 10138"/>
                  <a:gd name="connsiteY29" fmla="*/ 5769 h 10000"/>
                  <a:gd name="connsiteX30" fmla="*/ 139 w 10138"/>
                  <a:gd name="connsiteY30" fmla="*/ 5821 h 10000"/>
                  <a:gd name="connsiteX31" fmla="*/ 159 w 10138"/>
                  <a:gd name="connsiteY31" fmla="*/ 6205 h 10000"/>
                  <a:gd name="connsiteX32" fmla="*/ 1894 w 10138"/>
                  <a:gd name="connsiteY32" fmla="*/ 6210 h 10000"/>
                  <a:gd name="connsiteX33" fmla="*/ 2121 w 10138"/>
                  <a:gd name="connsiteY33" fmla="*/ 6281 h 10000"/>
                  <a:gd name="connsiteX34" fmla="*/ 1642 w 10138"/>
                  <a:gd name="connsiteY34" fmla="*/ 6348 h 10000"/>
                  <a:gd name="connsiteX35" fmla="*/ 1667 w 10138"/>
                  <a:gd name="connsiteY35" fmla="*/ 6419 h 10000"/>
                  <a:gd name="connsiteX36" fmla="*/ 159 w 10138"/>
                  <a:gd name="connsiteY36" fmla="*/ 6439 h 10000"/>
                  <a:gd name="connsiteX37" fmla="*/ 149 w 10138"/>
                  <a:gd name="connsiteY37" fmla="*/ 7000 h 10000"/>
                  <a:gd name="connsiteX38" fmla="*/ 2343 w 10138"/>
                  <a:gd name="connsiteY38" fmla="*/ 7002 h 10000"/>
                  <a:gd name="connsiteX39" fmla="*/ 2146 w 10138"/>
                  <a:gd name="connsiteY39" fmla="*/ 7073 h 10000"/>
                  <a:gd name="connsiteX40" fmla="*/ 2292 w 10138"/>
                  <a:gd name="connsiteY40" fmla="*/ 7126 h 10000"/>
                  <a:gd name="connsiteX41" fmla="*/ 2096 w 10138"/>
                  <a:gd name="connsiteY41" fmla="*/ 7197 h 10000"/>
                  <a:gd name="connsiteX42" fmla="*/ 2444 w 10138"/>
                  <a:gd name="connsiteY42" fmla="*/ 7268 h 10000"/>
                  <a:gd name="connsiteX43" fmla="*/ 4250 w 10138"/>
                  <a:gd name="connsiteY43" fmla="*/ 7321 h 10000"/>
                  <a:gd name="connsiteX44" fmla="*/ 3725 w 10138"/>
                  <a:gd name="connsiteY44" fmla="*/ 7389 h 10000"/>
                  <a:gd name="connsiteX45" fmla="*/ 3872 w 10138"/>
                  <a:gd name="connsiteY45" fmla="*/ 7460 h 10000"/>
                  <a:gd name="connsiteX46" fmla="*/ 5375 w 10138"/>
                  <a:gd name="connsiteY46" fmla="*/ 7531 h 10000"/>
                  <a:gd name="connsiteX47" fmla="*/ 6177 w 10138"/>
                  <a:gd name="connsiteY47" fmla="*/ 7584 h 10000"/>
                  <a:gd name="connsiteX48" fmla="*/ 6026 w 10138"/>
                  <a:gd name="connsiteY48" fmla="*/ 7655 h 10000"/>
                  <a:gd name="connsiteX49" fmla="*/ 4225 w 10138"/>
                  <a:gd name="connsiteY49" fmla="*/ 7726 h 10000"/>
                  <a:gd name="connsiteX50" fmla="*/ 3821 w 10138"/>
                  <a:gd name="connsiteY50" fmla="*/ 7780 h 10000"/>
                  <a:gd name="connsiteX51" fmla="*/ 3246 w 10138"/>
                  <a:gd name="connsiteY51" fmla="*/ 7851 h 10000"/>
                  <a:gd name="connsiteX52" fmla="*/ 2721 w 10138"/>
                  <a:gd name="connsiteY52" fmla="*/ 7918 h 10000"/>
                  <a:gd name="connsiteX53" fmla="*/ 6152 w 10138"/>
                  <a:gd name="connsiteY53" fmla="*/ 7989 h 10000"/>
                  <a:gd name="connsiteX54" fmla="*/ 10138 w 10138"/>
                  <a:gd name="connsiteY54" fmla="*/ 8043 h 10000"/>
                  <a:gd name="connsiteX55" fmla="*/ 4977 w 10138"/>
                  <a:gd name="connsiteY55" fmla="*/ 8114 h 10000"/>
                  <a:gd name="connsiteX56" fmla="*/ 2873 w 10138"/>
                  <a:gd name="connsiteY56" fmla="*/ 8185 h 10000"/>
                  <a:gd name="connsiteX57" fmla="*/ 2898 w 10138"/>
                  <a:gd name="connsiteY57" fmla="*/ 8238 h 10000"/>
                  <a:gd name="connsiteX58" fmla="*/ 5653 w 10138"/>
                  <a:gd name="connsiteY58" fmla="*/ 8309 h 10000"/>
                  <a:gd name="connsiteX59" fmla="*/ 5653 w 10138"/>
                  <a:gd name="connsiteY59" fmla="*/ 8377 h 10000"/>
                  <a:gd name="connsiteX60" fmla="*/ 4376 w 10138"/>
                  <a:gd name="connsiteY60" fmla="*/ 8430 h 10000"/>
                  <a:gd name="connsiteX61" fmla="*/ 2197 w 10138"/>
                  <a:gd name="connsiteY61" fmla="*/ 8501 h 10000"/>
                  <a:gd name="connsiteX62" fmla="*/ 2318 w 10138"/>
                  <a:gd name="connsiteY62" fmla="*/ 8572 h 10000"/>
                  <a:gd name="connsiteX63" fmla="*/ 1566 w 10138"/>
                  <a:gd name="connsiteY63" fmla="*/ 8643 h 10000"/>
                  <a:gd name="connsiteX64" fmla="*/ 5552 w 10138"/>
                  <a:gd name="connsiteY64" fmla="*/ 8696 h 10000"/>
                  <a:gd name="connsiteX65" fmla="*/ 1394 w 10138"/>
                  <a:gd name="connsiteY65" fmla="*/ 8767 h 10000"/>
                  <a:gd name="connsiteX66" fmla="*/ 3922 w 10138"/>
                  <a:gd name="connsiteY66" fmla="*/ 8838 h 10000"/>
                  <a:gd name="connsiteX67" fmla="*/ 1742 w 10138"/>
                  <a:gd name="connsiteY67" fmla="*/ 8888 h 10000"/>
                  <a:gd name="connsiteX68" fmla="*/ 1818 w 10138"/>
                  <a:gd name="connsiteY68" fmla="*/ 8959 h 10000"/>
                  <a:gd name="connsiteX69" fmla="*/ 2620 w 10138"/>
                  <a:gd name="connsiteY69" fmla="*/ 9030 h 10000"/>
                  <a:gd name="connsiteX70" fmla="*/ 1919 w 10138"/>
                  <a:gd name="connsiteY70" fmla="*/ 9101 h 10000"/>
                  <a:gd name="connsiteX71" fmla="*/ 1369 w 10138"/>
                  <a:gd name="connsiteY71" fmla="*/ 9226 h 10000"/>
                  <a:gd name="connsiteX72" fmla="*/ 2267 w 10138"/>
                  <a:gd name="connsiteY72" fmla="*/ 9297 h 10000"/>
                  <a:gd name="connsiteX73" fmla="*/ 2020 w 10138"/>
                  <a:gd name="connsiteY73" fmla="*/ 9350 h 10000"/>
                  <a:gd name="connsiteX74" fmla="*/ 2247 w 10138"/>
                  <a:gd name="connsiteY74" fmla="*/ 9488 h 10000"/>
                  <a:gd name="connsiteX75" fmla="*/ 2247 w 10138"/>
                  <a:gd name="connsiteY75" fmla="*/ 9542 h 10000"/>
                  <a:gd name="connsiteX76" fmla="*/ 3745 w 10138"/>
                  <a:gd name="connsiteY76" fmla="*/ 9560 h 10000"/>
                  <a:gd name="connsiteX77" fmla="*/ 4401 w 10138"/>
                  <a:gd name="connsiteY77" fmla="*/ 9613 h 10000"/>
                  <a:gd name="connsiteX78" fmla="*/ 2020 w 10138"/>
                  <a:gd name="connsiteY78" fmla="*/ 9684 h 10000"/>
                  <a:gd name="connsiteX79" fmla="*/ 1616 w 10138"/>
                  <a:gd name="connsiteY79" fmla="*/ 9755 h 10000"/>
                  <a:gd name="connsiteX80" fmla="*/ 1268 w 10138"/>
                  <a:gd name="connsiteY80" fmla="*/ 9808 h 10000"/>
                  <a:gd name="connsiteX81" fmla="*/ 3069 w 10138"/>
                  <a:gd name="connsiteY81" fmla="*/ 9879 h 10000"/>
                  <a:gd name="connsiteX82" fmla="*/ 3019 w 10138"/>
                  <a:gd name="connsiteY82" fmla="*/ 9947 h 10000"/>
                  <a:gd name="connsiteX83" fmla="*/ 3221 w 10138"/>
                  <a:gd name="connsiteY83" fmla="*/ 10000 h 10000"/>
                  <a:gd name="connsiteX84" fmla="*/ 138 w 10138"/>
                  <a:gd name="connsiteY84" fmla="*/ 10000 h 10000"/>
                  <a:gd name="connsiteX85" fmla="*/ 138 w 10138"/>
                  <a:gd name="connsiteY85" fmla="*/ 0 h 10000"/>
                  <a:gd name="connsiteX0" fmla="*/ 123 w 10123"/>
                  <a:gd name="connsiteY0" fmla="*/ 0 h 10000"/>
                  <a:gd name="connsiteX1" fmla="*/ 8821 w 10123"/>
                  <a:gd name="connsiteY1" fmla="*/ 0 h 10000"/>
                  <a:gd name="connsiteX2" fmla="*/ 8796 w 10123"/>
                  <a:gd name="connsiteY2" fmla="*/ 71 h 10000"/>
                  <a:gd name="connsiteX3" fmla="*/ 10022 w 10123"/>
                  <a:gd name="connsiteY3" fmla="*/ 142 h 10000"/>
                  <a:gd name="connsiteX4" fmla="*/ 9245 w 10123"/>
                  <a:gd name="connsiteY4" fmla="*/ 195 h 10000"/>
                  <a:gd name="connsiteX5" fmla="*/ 8569 w 10123"/>
                  <a:gd name="connsiteY5" fmla="*/ 266 h 10000"/>
                  <a:gd name="connsiteX6" fmla="*/ 8418 w 10123"/>
                  <a:gd name="connsiteY6" fmla="*/ 334 h 10000"/>
                  <a:gd name="connsiteX7" fmla="*/ 8746 w 10123"/>
                  <a:gd name="connsiteY7" fmla="*/ 405 h 10000"/>
                  <a:gd name="connsiteX8" fmla="*/ 7767 w 10123"/>
                  <a:gd name="connsiteY8" fmla="*/ 458 h 10000"/>
                  <a:gd name="connsiteX9" fmla="*/ 3332 w 10123"/>
                  <a:gd name="connsiteY9" fmla="*/ 529 h 10000"/>
                  <a:gd name="connsiteX10" fmla="*/ 3781 w 10123"/>
                  <a:gd name="connsiteY10" fmla="*/ 600 h 10000"/>
                  <a:gd name="connsiteX11" fmla="*/ 3932 w 10123"/>
                  <a:gd name="connsiteY11" fmla="*/ 654 h 10000"/>
                  <a:gd name="connsiteX12" fmla="*/ 3054 w 10123"/>
                  <a:gd name="connsiteY12" fmla="*/ 725 h 10000"/>
                  <a:gd name="connsiteX13" fmla="*/ 4386 w 10123"/>
                  <a:gd name="connsiteY13" fmla="*/ 792 h 10000"/>
                  <a:gd name="connsiteX14" fmla="*/ 4185 w 10123"/>
                  <a:gd name="connsiteY14" fmla="*/ 863 h 10000"/>
                  <a:gd name="connsiteX15" fmla="*/ 2858 w 10123"/>
                  <a:gd name="connsiteY15" fmla="*/ 3016 h 10000"/>
                  <a:gd name="connsiteX16" fmla="*/ 6788 w 10123"/>
                  <a:gd name="connsiteY16" fmla="*/ 3087 h 10000"/>
                  <a:gd name="connsiteX17" fmla="*/ 2378 w 10123"/>
                  <a:gd name="connsiteY17" fmla="*/ 3140 h 10000"/>
                  <a:gd name="connsiteX18" fmla="*/ 134 w 10123"/>
                  <a:gd name="connsiteY18" fmla="*/ 3213 h 10000"/>
                  <a:gd name="connsiteX19" fmla="*/ 134 w 10123"/>
                  <a:gd name="connsiteY19" fmla="*/ 4045 h 10000"/>
                  <a:gd name="connsiteX20" fmla="*/ 3332 w 10123"/>
                  <a:gd name="connsiteY20" fmla="*/ 4128 h 10000"/>
                  <a:gd name="connsiteX21" fmla="*/ 2555 w 10123"/>
                  <a:gd name="connsiteY21" fmla="*/ 4199 h 10000"/>
                  <a:gd name="connsiteX22" fmla="*/ 3155 w 10123"/>
                  <a:gd name="connsiteY22" fmla="*/ 4252 h 10000"/>
                  <a:gd name="connsiteX23" fmla="*/ 104 w 10123"/>
                  <a:gd name="connsiteY23" fmla="*/ 4315 h 10000"/>
                  <a:gd name="connsiteX24" fmla="*/ 124 w 10123"/>
                  <a:gd name="connsiteY24" fmla="*/ 5508 h 10000"/>
                  <a:gd name="connsiteX25" fmla="*/ 1526 w 10123"/>
                  <a:gd name="connsiteY25" fmla="*/ 5503 h 10000"/>
                  <a:gd name="connsiteX26" fmla="*/ 1954 w 10123"/>
                  <a:gd name="connsiteY26" fmla="*/ 5556 h 10000"/>
                  <a:gd name="connsiteX27" fmla="*/ 1828 w 10123"/>
                  <a:gd name="connsiteY27" fmla="*/ 5627 h 10000"/>
                  <a:gd name="connsiteX28" fmla="*/ 1551 w 10123"/>
                  <a:gd name="connsiteY28" fmla="*/ 5698 h 10000"/>
                  <a:gd name="connsiteX29" fmla="*/ 976 w 10123"/>
                  <a:gd name="connsiteY29" fmla="*/ 5769 h 10000"/>
                  <a:gd name="connsiteX30" fmla="*/ 124 w 10123"/>
                  <a:gd name="connsiteY30" fmla="*/ 5821 h 10000"/>
                  <a:gd name="connsiteX31" fmla="*/ 144 w 10123"/>
                  <a:gd name="connsiteY31" fmla="*/ 6205 h 10000"/>
                  <a:gd name="connsiteX32" fmla="*/ 1879 w 10123"/>
                  <a:gd name="connsiteY32" fmla="*/ 6210 h 10000"/>
                  <a:gd name="connsiteX33" fmla="*/ 2106 w 10123"/>
                  <a:gd name="connsiteY33" fmla="*/ 6281 h 10000"/>
                  <a:gd name="connsiteX34" fmla="*/ 1627 w 10123"/>
                  <a:gd name="connsiteY34" fmla="*/ 6348 h 10000"/>
                  <a:gd name="connsiteX35" fmla="*/ 1652 w 10123"/>
                  <a:gd name="connsiteY35" fmla="*/ 6419 h 10000"/>
                  <a:gd name="connsiteX36" fmla="*/ 144 w 10123"/>
                  <a:gd name="connsiteY36" fmla="*/ 6439 h 10000"/>
                  <a:gd name="connsiteX37" fmla="*/ 134 w 10123"/>
                  <a:gd name="connsiteY37" fmla="*/ 7000 h 10000"/>
                  <a:gd name="connsiteX38" fmla="*/ 2328 w 10123"/>
                  <a:gd name="connsiteY38" fmla="*/ 7002 h 10000"/>
                  <a:gd name="connsiteX39" fmla="*/ 2131 w 10123"/>
                  <a:gd name="connsiteY39" fmla="*/ 7073 h 10000"/>
                  <a:gd name="connsiteX40" fmla="*/ 2277 w 10123"/>
                  <a:gd name="connsiteY40" fmla="*/ 7126 h 10000"/>
                  <a:gd name="connsiteX41" fmla="*/ 2081 w 10123"/>
                  <a:gd name="connsiteY41" fmla="*/ 7197 h 10000"/>
                  <a:gd name="connsiteX42" fmla="*/ 2429 w 10123"/>
                  <a:gd name="connsiteY42" fmla="*/ 7268 h 10000"/>
                  <a:gd name="connsiteX43" fmla="*/ 4235 w 10123"/>
                  <a:gd name="connsiteY43" fmla="*/ 7321 h 10000"/>
                  <a:gd name="connsiteX44" fmla="*/ 3710 w 10123"/>
                  <a:gd name="connsiteY44" fmla="*/ 7389 h 10000"/>
                  <a:gd name="connsiteX45" fmla="*/ 3857 w 10123"/>
                  <a:gd name="connsiteY45" fmla="*/ 7460 h 10000"/>
                  <a:gd name="connsiteX46" fmla="*/ 5360 w 10123"/>
                  <a:gd name="connsiteY46" fmla="*/ 7531 h 10000"/>
                  <a:gd name="connsiteX47" fmla="*/ 6162 w 10123"/>
                  <a:gd name="connsiteY47" fmla="*/ 7584 h 10000"/>
                  <a:gd name="connsiteX48" fmla="*/ 6011 w 10123"/>
                  <a:gd name="connsiteY48" fmla="*/ 7655 h 10000"/>
                  <a:gd name="connsiteX49" fmla="*/ 4210 w 10123"/>
                  <a:gd name="connsiteY49" fmla="*/ 7726 h 10000"/>
                  <a:gd name="connsiteX50" fmla="*/ 3806 w 10123"/>
                  <a:gd name="connsiteY50" fmla="*/ 7780 h 10000"/>
                  <a:gd name="connsiteX51" fmla="*/ 3231 w 10123"/>
                  <a:gd name="connsiteY51" fmla="*/ 7851 h 10000"/>
                  <a:gd name="connsiteX52" fmla="*/ 2706 w 10123"/>
                  <a:gd name="connsiteY52" fmla="*/ 7918 h 10000"/>
                  <a:gd name="connsiteX53" fmla="*/ 6137 w 10123"/>
                  <a:gd name="connsiteY53" fmla="*/ 7989 h 10000"/>
                  <a:gd name="connsiteX54" fmla="*/ 10123 w 10123"/>
                  <a:gd name="connsiteY54" fmla="*/ 8043 h 10000"/>
                  <a:gd name="connsiteX55" fmla="*/ 4962 w 10123"/>
                  <a:gd name="connsiteY55" fmla="*/ 8114 h 10000"/>
                  <a:gd name="connsiteX56" fmla="*/ 2858 w 10123"/>
                  <a:gd name="connsiteY56" fmla="*/ 8185 h 10000"/>
                  <a:gd name="connsiteX57" fmla="*/ 2883 w 10123"/>
                  <a:gd name="connsiteY57" fmla="*/ 8238 h 10000"/>
                  <a:gd name="connsiteX58" fmla="*/ 5638 w 10123"/>
                  <a:gd name="connsiteY58" fmla="*/ 8309 h 10000"/>
                  <a:gd name="connsiteX59" fmla="*/ 5638 w 10123"/>
                  <a:gd name="connsiteY59" fmla="*/ 8377 h 10000"/>
                  <a:gd name="connsiteX60" fmla="*/ 4361 w 10123"/>
                  <a:gd name="connsiteY60" fmla="*/ 8430 h 10000"/>
                  <a:gd name="connsiteX61" fmla="*/ 2182 w 10123"/>
                  <a:gd name="connsiteY61" fmla="*/ 8501 h 10000"/>
                  <a:gd name="connsiteX62" fmla="*/ 2303 w 10123"/>
                  <a:gd name="connsiteY62" fmla="*/ 8572 h 10000"/>
                  <a:gd name="connsiteX63" fmla="*/ 1551 w 10123"/>
                  <a:gd name="connsiteY63" fmla="*/ 8643 h 10000"/>
                  <a:gd name="connsiteX64" fmla="*/ 5537 w 10123"/>
                  <a:gd name="connsiteY64" fmla="*/ 8696 h 10000"/>
                  <a:gd name="connsiteX65" fmla="*/ 1379 w 10123"/>
                  <a:gd name="connsiteY65" fmla="*/ 8767 h 10000"/>
                  <a:gd name="connsiteX66" fmla="*/ 3907 w 10123"/>
                  <a:gd name="connsiteY66" fmla="*/ 8838 h 10000"/>
                  <a:gd name="connsiteX67" fmla="*/ 1727 w 10123"/>
                  <a:gd name="connsiteY67" fmla="*/ 8888 h 10000"/>
                  <a:gd name="connsiteX68" fmla="*/ 1803 w 10123"/>
                  <a:gd name="connsiteY68" fmla="*/ 8959 h 10000"/>
                  <a:gd name="connsiteX69" fmla="*/ 2605 w 10123"/>
                  <a:gd name="connsiteY69" fmla="*/ 9030 h 10000"/>
                  <a:gd name="connsiteX70" fmla="*/ 1904 w 10123"/>
                  <a:gd name="connsiteY70" fmla="*/ 9101 h 10000"/>
                  <a:gd name="connsiteX71" fmla="*/ 1354 w 10123"/>
                  <a:gd name="connsiteY71" fmla="*/ 9226 h 10000"/>
                  <a:gd name="connsiteX72" fmla="*/ 2252 w 10123"/>
                  <a:gd name="connsiteY72" fmla="*/ 9297 h 10000"/>
                  <a:gd name="connsiteX73" fmla="*/ 2005 w 10123"/>
                  <a:gd name="connsiteY73" fmla="*/ 9350 h 10000"/>
                  <a:gd name="connsiteX74" fmla="*/ 2232 w 10123"/>
                  <a:gd name="connsiteY74" fmla="*/ 9488 h 10000"/>
                  <a:gd name="connsiteX75" fmla="*/ 2232 w 10123"/>
                  <a:gd name="connsiteY75" fmla="*/ 9542 h 10000"/>
                  <a:gd name="connsiteX76" fmla="*/ 3730 w 10123"/>
                  <a:gd name="connsiteY76" fmla="*/ 9560 h 10000"/>
                  <a:gd name="connsiteX77" fmla="*/ 4386 w 10123"/>
                  <a:gd name="connsiteY77" fmla="*/ 9613 h 10000"/>
                  <a:gd name="connsiteX78" fmla="*/ 2005 w 10123"/>
                  <a:gd name="connsiteY78" fmla="*/ 9684 h 10000"/>
                  <a:gd name="connsiteX79" fmla="*/ 1601 w 10123"/>
                  <a:gd name="connsiteY79" fmla="*/ 9755 h 10000"/>
                  <a:gd name="connsiteX80" fmla="*/ 1253 w 10123"/>
                  <a:gd name="connsiteY80" fmla="*/ 9808 h 10000"/>
                  <a:gd name="connsiteX81" fmla="*/ 3054 w 10123"/>
                  <a:gd name="connsiteY81" fmla="*/ 9879 h 10000"/>
                  <a:gd name="connsiteX82" fmla="*/ 3004 w 10123"/>
                  <a:gd name="connsiteY82" fmla="*/ 9947 h 10000"/>
                  <a:gd name="connsiteX83" fmla="*/ 3206 w 10123"/>
                  <a:gd name="connsiteY83" fmla="*/ 10000 h 10000"/>
                  <a:gd name="connsiteX84" fmla="*/ 123 w 10123"/>
                  <a:gd name="connsiteY84" fmla="*/ 10000 h 10000"/>
                  <a:gd name="connsiteX85" fmla="*/ 123 w 10123"/>
                  <a:gd name="connsiteY85" fmla="*/ 0 h 10000"/>
                  <a:gd name="connsiteX0" fmla="*/ 19 w 10019"/>
                  <a:gd name="connsiteY0" fmla="*/ 0 h 10000"/>
                  <a:gd name="connsiteX1" fmla="*/ 8717 w 10019"/>
                  <a:gd name="connsiteY1" fmla="*/ 0 h 10000"/>
                  <a:gd name="connsiteX2" fmla="*/ 8692 w 10019"/>
                  <a:gd name="connsiteY2" fmla="*/ 71 h 10000"/>
                  <a:gd name="connsiteX3" fmla="*/ 9918 w 10019"/>
                  <a:gd name="connsiteY3" fmla="*/ 142 h 10000"/>
                  <a:gd name="connsiteX4" fmla="*/ 9141 w 10019"/>
                  <a:gd name="connsiteY4" fmla="*/ 195 h 10000"/>
                  <a:gd name="connsiteX5" fmla="*/ 8465 w 10019"/>
                  <a:gd name="connsiteY5" fmla="*/ 266 h 10000"/>
                  <a:gd name="connsiteX6" fmla="*/ 8314 w 10019"/>
                  <a:gd name="connsiteY6" fmla="*/ 334 h 10000"/>
                  <a:gd name="connsiteX7" fmla="*/ 8642 w 10019"/>
                  <a:gd name="connsiteY7" fmla="*/ 405 h 10000"/>
                  <a:gd name="connsiteX8" fmla="*/ 7663 w 10019"/>
                  <a:gd name="connsiteY8" fmla="*/ 458 h 10000"/>
                  <a:gd name="connsiteX9" fmla="*/ 3228 w 10019"/>
                  <a:gd name="connsiteY9" fmla="*/ 529 h 10000"/>
                  <a:gd name="connsiteX10" fmla="*/ 3677 w 10019"/>
                  <a:gd name="connsiteY10" fmla="*/ 600 h 10000"/>
                  <a:gd name="connsiteX11" fmla="*/ 3828 w 10019"/>
                  <a:gd name="connsiteY11" fmla="*/ 654 h 10000"/>
                  <a:gd name="connsiteX12" fmla="*/ 2950 w 10019"/>
                  <a:gd name="connsiteY12" fmla="*/ 725 h 10000"/>
                  <a:gd name="connsiteX13" fmla="*/ 4282 w 10019"/>
                  <a:gd name="connsiteY13" fmla="*/ 792 h 10000"/>
                  <a:gd name="connsiteX14" fmla="*/ 4081 w 10019"/>
                  <a:gd name="connsiteY14" fmla="*/ 863 h 10000"/>
                  <a:gd name="connsiteX15" fmla="*/ 2754 w 10019"/>
                  <a:gd name="connsiteY15" fmla="*/ 3016 h 10000"/>
                  <a:gd name="connsiteX16" fmla="*/ 6684 w 10019"/>
                  <a:gd name="connsiteY16" fmla="*/ 3087 h 10000"/>
                  <a:gd name="connsiteX17" fmla="*/ 2274 w 10019"/>
                  <a:gd name="connsiteY17" fmla="*/ 3140 h 10000"/>
                  <a:gd name="connsiteX18" fmla="*/ 30 w 10019"/>
                  <a:gd name="connsiteY18" fmla="*/ 3213 h 10000"/>
                  <a:gd name="connsiteX19" fmla="*/ 30 w 10019"/>
                  <a:gd name="connsiteY19" fmla="*/ 4045 h 10000"/>
                  <a:gd name="connsiteX20" fmla="*/ 3228 w 10019"/>
                  <a:gd name="connsiteY20" fmla="*/ 4128 h 10000"/>
                  <a:gd name="connsiteX21" fmla="*/ 2451 w 10019"/>
                  <a:gd name="connsiteY21" fmla="*/ 4199 h 10000"/>
                  <a:gd name="connsiteX22" fmla="*/ 3051 w 10019"/>
                  <a:gd name="connsiteY22" fmla="*/ 4252 h 10000"/>
                  <a:gd name="connsiteX23" fmla="*/ 0 w 10019"/>
                  <a:gd name="connsiteY23" fmla="*/ 4315 h 10000"/>
                  <a:gd name="connsiteX24" fmla="*/ 20 w 10019"/>
                  <a:gd name="connsiteY24" fmla="*/ 5508 h 10000"/>
                  <a:gd name="connsiteX25" fmla="*/ 1422 w 10019"/>
                  <a:gd name="connsiteY25" fmla="*/ 5503 h 10000"/>
                  <a:gd name="connsiteX26" fmla="*/ 1850 w 10019"/>
                  <a:gd name="connsiteY26" fmla="*/ 5556 h 10000"/>
                  <a:gd name="connsiteX27" fmla="*/ 1724 w 10019"/>
                  <a:gd name="connsiteY27" fmla="*/ 5627 h 10000"/>
                  <a:gd name="connsiteX28" fmla="*/ 1447 w 10019"/>
                  <a:gd name="connsiteY28" fmla="*/ 5698 h 10000"/>
                  <a:gd name="connsiteX29" fmla="*/ 872 w 10019"/>
                  <a:gd name="connsiteY29" fmla="*/ 5769 h 10000"/>
                  <a:gd name="connsiteX30" fmla="*/ 20 w 10019"/>
                  <a:gd name="connsiteY30" fmla="*/ 5821 h 10000"/>
                  <a:gd name="connsiteX31" fmla="*/ 40 w 10019"/>
                  <a:gd name="connsiteY31" fmla="*/ 6205 h 10000"/>
                  <a:gd name="connsiteX32" fmla="*/ 1775 w 10019"/>
                  <a:gd name="connsiteY32" fmla="*/ 6210 h 10000"/>
                  <a:gd name="connsiteX33" fmla="*/ 2002 w 10019"/>
                  <a:gd name="connsiteY33" fmla="*/ 6281 h 10000"/>
                  <a:gd name="connsiteX34" fmla="*/ 1523 w 10019"/>
                  <a:gd name="connsiteY34" fmla="*/ 6348 h 10000"/>
                  <a:gd name="connsiteX35" fmla="*/ 1548 w 10019"/>
                  <a:gd name="connsiteY35" fmla="*/ 6419 h 10000"/>
                  <a:gd name="connsiteX36" fmla="*/ 40 w 10019"/>
                  <a:gd name="connsiteY36" fmla="*/ 6439 h 10000"/>
                  <a:gd name="connsiteX37" fmla="*/ 30 w 10019"/>
                  <a:gd name="connsiteY37" fmla="*/ 7000 h 10000"/>
                  <a:gd name="connsiteX38" fmla="*/ 2224 w 10019"/>
                  <a:gd name="connsiteY38" fmla="*/ 7002 h 10000"/>
                  <a:gd name="connsiteX39" fmla="*/ 2027 w 10019"/>
                  <a:gd name="connsiteY39" fmla="*/ 7073 h 10000"/>
                  <a:gd name="connsiteX40" fmla="*/ 2173 w 10019"/>
                  <a:gd name="connsiteY40" fmla="*/ 7126 h 10000"/>
                  <a:gd name="connsiteX41" fmla="*/ 1977 w 10019"/>
                  <a:gd name="connsiteY41" fmla="*/ 7197 h 10000"/>
                  <a:gd name="connsiteX42" fmla="*/ 2325 w 10019"/>
                  <a:gd name="connsiteY42" fmla="*/ 7268 h 10000"/>
                  <a:gd name="connsiteX43" fmla="*/ 4131 w 10019"/>
                  <a:gd name="connsiteY43" fmla="*/ 7321 h 10000"/>
                  <a:gd name="connsiteX44" fmla="*/ 3606 w 10019"/>
                  <a:gd name="connsiteY44" fmla="*/ 7389 h 10000"/>
                  <a:gd name="connsiteX45" fmla="*/ 3753 w 10019"/>
                  <a:gd name="connsiteY45" fmla="*/ 7460 h 10000"/>
                  <a:gd name="connsiteX46" fmla="*/ 5256 w 10019"/>
                  <a:gd name="connsiteY46" fmla="*/ 7531 h 10000"/>
                  <a:gd name="connsiteX47" fmla="*/ 6058 w 10019"/>
                  <a:gd name="connsiteY47" fmla="*/ 7584 h 10000"/>
                  <a:gd name="connsiteX48" fmla="*/ 5907 w 10019"/>
                  <a:gd name="connsiteY48" fmla="*/ 7655 h 10000"/>
                  <a:gd name="connsiteX49" fmla="*/ 4106 w 10019"/>
                  <a:gd name="connsiteY49" fmla="*/ 7726 h 10000"/>
                  <a:gd name="connsiteX50" fmla="*/ 3702 w 10019"/>
                  <a:gd name="connsiteY50" fmla="*/ 7780 h 10000"/>
                  <a:gd name="connsiteX51" fmla="*/ 3127 w 10019"/>
                  <a:gd name="connsiteY51" fmla="*/ 7851 h 10000"/>
                  <a:gd name="connsiteX52" fmla="*/ 2602 w 10019"/>
                  <a:gd name="connsiteY52" fmla="*/ 7918 h 10000"/>
                  <a:gd name="connsiteX53" fmla="*/ 6033 w 10019"/>
                  <a:gd name="connsiteY53" fmla="*/ 7989 h 10000"/>
                  <a:gd name="connsiteX54" fmla="*/ 10019 w 10019"/>
                  <a:gd name="connsiteY54" fmla="*/ 8043 h 10000"/>
                  <a:gd name="connsiteX55" fmla="*/ 4858 w 10019"/>
                  <a:gd name="connsiteY55" fmla="*/ 8114 h 10000"/>
                  <a:gd name="connsiteX56" fmla="*/ 2754 w 10019"/>
                  <a:gd name="connsiteY56" fmla="*/ 8185 h 10000"/>
                  <a:gd name="connsiteX57" fmla="*/ 2779 w 10019"/>
                  <a:gd name="connsiteY57" fmla="*/ 8238 h 10000"/>
                  <a:gd name="connsiteX58" fmla="*/ 5534 w 10019"/>
                  <a:gd name="connsiteY58" fmla="*/ 8309 h 10000"/>
                  <a:gd name="connsiteX59" fmla="*/ 5534 w 10019"/>
                  <a:gd name="connsiteY59" fmla="*/ 8377 h 10000"/>
                  <a:gd name="connsiteX60" fmla="*/ 4257 w 10019"/>
                  <a:gd name="connsiteY60" fmla="*/ 8430 h 10000"/>
                  <a:gd name="connsiteX61" fmla="*/ 2078 w 10019"/>
                  <a:gd name="connsiteY61" fmla="*/ 8501 h 10000"/>
                  <a:gd name="connsiteX62" fmla="*/ 2199 w 10019"/>
                  <a:gd name="connsiteY62" fmla="*/ 8572 h 10000"/>
                  <a:gd name="connsiteX63" fmla="*/ 1447 w 10019"/>
                  <a:gd name="connsiteY63" fmla="*/ 8643 h 10000"/>
                  <a:gd name="connsiteX64" fmla="*/ 5433 w 10019"/>
                  <a:gd name="connsiteY64" fmla="*/ 8696 h 10000"/>
                  <a:gd name="connsiteX65" fmla="*/ 1275 w 10019"/>
                  <a:gd name="connsiteY65" fmla="*/ 8767 h 10000"/>
                  <a:gd name="connsiteX66" fmla="*/ 3803 w 10019"/>
                  <a:gd name="connsiteY66" fmla="*/ 8838 h 10000"/>
                  <a:gd name="connsiteX67" fmla="*/ 1623 w 10019"/>
                  <a:gd name="connsiteY67" fmla="*/ 8888 h 10000"/>
                  <a:gd name="connsiteX68" fmla="*/ 1699 w 10019"/>
                  <a:gd name="connsiteY68" fmla="*/ 8959 h 10000"/>
                  <a:gd name="connsiteX69" fmla="*/ 2501 w 10019"/>
                  <a:gd name="connsiteY69" fmla="*/ 9030 h 10000"/>
                  <a:gd name="connsiteX70" fmla="*/ 1800 w 10019"/>
                  <a:gd name="connsiteY70" fmla="*/ 9101 h 10000"/>
                  <a:gd name="connsiteX71" fmla="*/ 1250 w 10019"/>
                  <a:gd name="connsiteY71" fmla="*/ 9226 h 10000"/>
                  <a:gd name="connsiteX72" fmla="*/ 2148 w 10019"/>
                  <a:gd name="connsiteY72" fmla="*/ 9297 h 10000"/>
                  <a:gd name="connsiteX73" fmla="*/ 1901 w 10019"/>
                  <a:gd name="connsiteY73" fmla="*/ 9350 h 10000"/>
                  <a:gd name="connsiteX74" fmla="*/ 2128 w 10019"/>
                  <a:gd name="connsiteY74" fmla="*/ 9488 h 10000"/>
                  <a:gd name="connsiteX75" fmla="*/ 2128 w 10019"/>
                  <a:gd name="connsiteY75" fmla="*/ 9542 h 10000"/>
                  <a:gd name="connsiteX76" fmla="*/ 3626 w 10019"/>
                  <a:gd name="connsiteY76" fmla="*/ 9560 h 10000"/>
                  <a:gd name="connsiteX77" fmla="*/ 4282 w 10019"/>
                  <a:gd name="connsiteY77" fmla="*/ 9613 h 10000"/>
                  <a:gd name="connsiteX78" fmla="*/ 1901 w 10019"/>
                  <a:gd name="connsiteY78" fmla="*/ 9684 h 10000"/>
                  <a:gd name="connsiteX79" fmla="*/ 1497 w 10019"/>
                  <a:gd name="connsiteY79" fmla="*/ 9755 h 10000"/>
                  <a:gd name="connsiteX80" fmla="*/ 1149 w 10019"/>
                  <a:gd name="connsiteY80" fmla="*/ 9808 h 10000"/>
                  <a:gd name="connsiteX81" fmla="*/ 2950 w 10019"/>
                  <a:gd name="connsiteY81" fmla="*/ 9879 h 10000"/>
                  <a:gd name="connsiteX82" fmla="*/ 2900 w 10019"/>
                  <a:gd name="connsiteY82" fmla="*/ 9947 h 10000"/>
                  <a:gd name="connsiteX83" fmla="*/ 3102 w 10019"/>
                  <a:gd name="connsiteY83" fmla="*/ 10000 h 10000"/>
                  <a:gd name="connsiteX84" fmla="*/ 19 w 10019"/>
                  <a:gd name="connsiteY84" fmla="*/ 10000 h 10000"/>
                  <a:gd name="connsiteX85" fmla="*/ 19 w 10019"/>
                  <a:gd name="connsiteY85" fmla="*/ 0 h 10000"/>
                  <a:gd name="connsiteX0" fmla="*/ 29 w 10029"/>
                  <a:gd name="connsiteY0" fmla="*/ 0 h 10000"/>
                  <a:gd name="connsiteX1" fmla="*/ 8727 w 10029"/>
                  <a:gd name="connsiteY1" fmla="*/ 0 h 10000"/>
                  <a:gd name="connsiteX2" fmla="*/ 8702 w 10029"/>
                  <a:gd name="connsiteY2" fmla="*/ 71 h 10000"/>
                  <a:gd name="connsiteX3" fmla="*/ 9928 w 10029"/>
                  <a:gd name="connsiteY3" fmla="*/ 142 h 10000"/>
                  <a:gd name="connsiteX4" fmla="*/ 9151 w 10029"/>
                  <a:gd name="connsiteY4" fmla="*/ 195 h 10000"/>
                  <a:gd name="connsiteX5" fmla="*/ 8475 w 10029"/>
                  <a:gd name="connsiteY5" fmla="*/ 266 h 10000"/>
                  <a:gd name="connsiteX6" fmla="*/ 8324 w 10029"/>
                  <a:gd name="connsiteY6" fmla="*/ 334 h 10000"/>
                  <a:gd name="connsiteX7" fmla="*/ 8652 w 10029"/>
                  <a:gd name="connsiteY7" fmla="*/ 405 h 10000"/>
                  <a:gd name="connsiteX8" fmla="*/ 7673 w 10029"/>
                  <a:gd name="connsiteY8" fmla="*/ 458 h 10000"/>
                  <a:gd name="connsiteX9" fmla="*/ 3238 w 10029"/>
                  <a:gd name="connsiteY9" fmla="*/ 529 h 10000"/>
                  <a:gd name="connsiteX10" fmla="*/ 3687 w 10029"/>
                  <a:gd name="connsiteY10" fmla="*/ 600 h 10000"/>
                  <a:gd name="connsiteX11" fmla="*/ 3838 w 10029"/>
                  <a:gd name="connsiteY11" fmla="*/ 654 h 10000"/>
                  <a:gd name="connsiteX12" fmla="*/ 2960 w 10029"/>
                  <a:gd name="connsiteY12" fmla="*/ 725 h 10000"/>
                  <a:gd name="connsiteX13" fmla="*/ 4292 w 10029"/>
                  <a:gd name="connsiteY13" fmla="*/ 792 h 10000"/>
                  <a:gd name="connsiteX14" fmla="*/ 4091 w 10029"/>
                  <a:gd name="connsiteY14" fmla="*/ 863 h 10000"/>
                  <a:gd name="connsiteX15" fmla="*/ 2764 w 10029"/>
                  <a:gd name="connsiteY15" fmla="*/ 3016 h 10000"/>
                  <a:gd name="connsiteX16" fmla="*/ 6694 w 10029"/>
                  <a:gd name="connsiteY16" fmla="*/ 3087 h 10000"/>
                  <a:gd name="connsiteX17" fmla="*/ 2284 w 10029"/>
                  <a:gd name="connsiteY17" fmla="*/ 3140 h 10000"/>
                  <a:gd name="connsiteX18" fmla="*/ 40 w 10029"/>
                  <a:gd name="connsiteY18" fmla="*/ 3213 h 10000"/>
                  <a:gd name="connsiteX19" fmla="*/ 40 w 10029"/>
                  <a:gd name="connsiteY19" fmla="*/ 4045 h 10000"/>
                  <a:gd name="connsiteX20" fmla="*/ 3238 w 10029"/>
                  <a:gd name="connsiteY20" fmla="*/ 4128 h 10000"/>
                  <a:gd name="connsiteX21" fmla="*/ 2461 w 10029"/>
                  <a:gd name="connsiteY21" fmla="*/ 4199 h 10000"/>
                  <a:gd name="connsiteX22" fmla="*/ 3061 w 10029"/>
                  <a:gd name="connsiteY22" fmla="*/ 4252 h 10000"/>
                  <a:gd name="connsiteX23" fmla="*/ 10 w 10029"/>
                  <a:gd name="connsiteY23" fmla="*/ 4315 h 10000"/>
                  <a:gd name="connsiteX24" fmla="*/ 0 w 10029"/>
                  <a:gd name="connsiteY24" fmla="*/ 5472 h 10000"/>
                  <a:gd name="connsiteX25" fmla="*/ 1432 w 10029"/>
                  <a:gd name="connsiteY25" fmla="*/ 5503 h 10000"/>
                  <a:gd name="connsiteX26" fmla="*/ 1860 w 10029"/>
                  <a:gd name="connsiteY26" fmla="*/ 5556 h 10000"/>
                  <a:gd name="connsiteX27" fmla="*/ 1734 w 10029"/>
                  <a:gd name="connsiteY27" fmla="*/ 5627 h 10000"/>
                  <a:gd name="connsiteX28" fmla="*/ 1457 w 10029"/>
                  <a:gd name="connsiteY28" fmla="*/ 5698 h 10000"/>
                  <a:gd name="connsiteX29" fmla="*/ 882 w 10029"/>
                  <a:gd name="connsiteY29" fmla="*/ 5769 h 10000"/>
                  <a:gd name="connsiteX30" fmla="*/ 30 w 10029"/>
                  <a:gd name="connsiteY30" fmla="*/ 5821 h 10000"/>
                  <a:gd name="connsiteX31" fmla="*/ 50 w 10029"/>
                  <a:gd name="connsiteY31" fmla="*/ 6205 h 10000"/>
                  <a:gd name="connsiteX32" fmla="*/ 1785 w 10029"/>
                  <a:gd name="connsiteY32" fmla="*/ 6210 h 10000"/>
                  <a:gd name="connsiteX33" fmla="*/ 2012 w 10029"/>
                  <a:gd name="connsiteY33" fmla="*/ 6281 h 10000"/>
                  <a:gd name="connsiteX34" fmla="*/ 1533 w 10029"/>
                  <a:gd name="connsiteY34" fmla="*/ 6348 h 10000"/>
                  <a:gd name="connsiteX35" fmla="*/ 1558 w 10029"/>
                  <a:gd name="connsiteY35" fmla="*/ 6419 h 10000"/>
                  <a:gd name="connsiteX36" fmla="*/ 50 w 10029"/>
                  <a:gd name="connsiteY36" fmla="*/ 6439 h 10000"/>
                  <a:gd name="connsiteX37" fmla="*/ 40 w 10029"/>
                  <a:gd name="connsiteY37" fmla="*/ 7000 h 10000"/>
                  <a:gd name="connsiteX38" fmla="*/ 2234 w 10029"/>
                  <a:gd name="connsiteY38" fmla="*/ 7002 h 10000"/>
                  <a:gd name="connsiteX39" fmla="*/ 2037 w 10029"/>
                  <a:gd name="connsiteY39" fmla="*/ 7073 h 10000"/>
                  <a:gd name="connsiteX40" fmla="*/ 2183 w 10029"/>
                  <a:gd name="connsiteY40" fmla="*/ 7126 h 10000"/>
                  <a:gd name="connsiteX41" fmla="*/ 1987 w 10029"/>
                  <a:gd name="connsiteY41" fmla="*/ 7197 h 10000"/>
                  <a:gd name="connsiteX42" fmla="*/ 2335 w 10029"/>
                  <a:gd name="connsiteY42" fmla="*/ 7268 h 10000"/>
                  <a:gd name="connsiteX43" fmla="*/ 4141 w 10029"/>
                  <a:gd name="connsiteY43" fmla="*/ 7321 h 10000"/>
                  <a:gd name="connsiteX44" fmla="*/ 3616 w 10029"/>
                  <a:gd name="connsiteY44" fmla="*/ 7389 h 10000"/>
                  <a:gd name="connsiteX45" fmla="*/ 3763 w 10029"/>
                  <a:gd name="connsiteY45" fmla="*/ 7460 h 10000"/>
                  <a:gd name="connsiteX46" fmla="*/ 5266 w 10029"/>
                  <a:gd name="connsiteY46" fmla="*/ 7531 h 10000"/>
                  <a:gd name="connsiteX47" fmla="*/ 6068 w 10029"/>
                  <a:gd name="connsiteY47" fmla="*/ 7584 h 10000"/>
                  <a:gd name="connsiteX48" fmla="*/ 5917 w 10029"/>
                  <a:gd name="connsiteY48" fmla="*/ 7655 h 10000"/>
                  <a:gd name="connsiteX49" fmla="*/ 4116 w 10029"/>
                  <a:gd name="connsiteY49" fmla="*/ 7726 h 10000"/>
                  <a:gd name="connsiteX50" fmla="*/ 3712 w 10029"/>
                  <a:gd name="connsiteY50" fmla="*/ 7780 h 10000"/>
                  <a:gd name="connsiteX51" fmla="*/ 3137 w 10029"/>
                  <a:gd name="connsiteY51" fmla="*/ 7851 h 10000"/>
                  <a:gd name="connsiteX52" fmla="*/ 2612 w 10029"/>
                  <a:gd name="connsiteY52" fmla="*/ 7918 h 10000"/>
                  <a:gd name="connsiteX53" fmla="*/ 6043 w 10029"/>
                  <a:gd name="connsiteY53" fmla="*/ 7989 h 10000"/>
                  <a:gd name="connsiteX54" fmla="*/ 10029 w 10029"/>
                  <a:gd name="connsiteY54" fmla="*/ 8043 h 10000"/>
                  <a:gd name="connsiteX55" fmla="*/ 4868 w 10029"/>
                  <a:gd name="connsiteY55" fmla="*/ 8114 h 10000"/>
                  <a:gd name="connsiteX56" fmla="*/ 2764 w 10029"/>
                  <a:gd name="connsiteY56" fmla="*/ 8185 h 10000"/>
                  <a:gd name="connsiteX57" fmla="*/ 2789 w 10029"/>
                  <a:gd name="connsiteY57" fmla="*/ 8238 h 10000"/>
                  <a:gd name="connsiteX58" fmla="*/ 5544 w 10029"/>
                  <a:gd name="connsiteY58" fmla="*/ 8309 h 10000"/>
                  <a:gd name="connsiteX59" fmla="*/ 5544 w 10029"/>
                  <a:gd name="connsiteY59" fmla="*/ 8377 h 10000"/>
                  <a:gd name="connsiteX60" fmla="*/ 4267 w 10029"/>
                  <a:gd name="connsiteY60" fmla="*/ 8430 h 10000"/>
                  <a:gd name="connsiteX61" fmla="*/ 2088 w 10029"/>
                  <a:gd name="connsiteY61" fmla="*/ 8501 h 10000"/>
                  <a:gd name="connsiteX62" fmla="*/ 2209 w 10029"/>
                  <a:gd name="connsiteY62" fmla="*/ 8572 h 10000"/>
                  <a:gd name="connsiteX63" fmla="*/ 1457 w 10029"/>
                  <a:gd name="connsiteY63" fmla="*/ 8643 h 10000"/>
                  <a:gd name="connsiteX64" fmla="*/ 5443 w 10029"/>
                  <a:gd name="connsiteY64" fmla="*/ 8696 h 10000"/>
                  <a:gd name="connsiteX65" fmla="*/ 1285 w 10029"/>
                  <a:gd name="connsiteY65" fmla="*/ 8767 h 10000"/>
                  <a:gd name="connsiteX66" fmla="*/ 3813 w 10029"/>
                  <a:gd name="connsiteY66" fmla="*/ 8838 h 10000"/>
                  <a:gd name="connsiteX67" fmla="*/ 1633 w 10029"/>
                  <a:gd name="connsiteY67" fmla="*/ 8888 h 10000"/>
                  <a:gd name="connsiteX68" fmla="*/ 1709 w 10029"/>
                  <a:gd name="connsiteY68" fmla="*/ 8959 h 10000"/>
                  <a:gd name="connsiteX69" fmla="*/ 2511 w 10029"/>
                  <a:gd name="connsiteY69" fmla="*/ 9030 h 10000"/>
                  <a:gd name="connsiteX70" fmla="*/ 1810 w 10029"/>
                  <a:gd name="connsiteY70" fmla="*/ 9101 h 10000"/>
                  <a:gd name="connsiteX71" fmla="*/ 1260 w 10029"/>
                  <a:gd name="connsiteY71" fmla="*/ 9226 h 10000"/>
                  <a:gd name="connsiteX72" fmla="*/ 2158 w 10029"/>
                  <a:gd name="connsiteY72" fmla="*/ 9297 h 10000"/>
                  <a:gd name="connsiteX73" fmla="*/ 1911 w 10029"/>
                  <a:gd name="connsiteY73" fmla="*/ 9350 h 10000"/>
                  <a:gd name="connsiteX74" fmla="*/ 2138 w 10029"/>
                  <a:gd name="connsiteY74" fmla="*/ 9488 h 10000"/>
                  <a:gd name="connsiteX75" fmla="*/ 2138 w 10029"/>
                  <a:gd name="connsiteY75" fmla="*/ 9542 h 10000"/>
                  <a:gd name="connsiteX76" fmla="*/ 3636 w 10029"/>
                  <a:gd name="connsiteY76" fmla="*/ 9560 h 10000"/>
                  <a:gd name="connsiteX77" fmla="*/ 4292 w 10029"/>
                  <a:gd name="connsiteY77" fmla="*/ 9613 h 10000"/>
                  <a:gd name="connsiteX78" fmla="*/ 1911 w 10029"/>
                  <a:gd name="connsiteY78" fmla="*/ 9684 h 10000"/>
                  <a:gd name="connsiteX79" fmla="*/ 1507 w 10029"/>
                  <a:gd name="connsiteY79" fmla="*/ 9755 h 10000"/>
                  <a:gd name="connsiteX80" fmla="*/ 1159 w 10029"/>
                  <a:gd name="connsiteY80" fmla="*/ 9808 h 10000"/>
                  <a:gd name="connsiteX81" fmla="*/ 2960 w 10029"/>
                  <a:gd name="connsiteY81" fmla="*/ 9879 h 10000"/>
                  <a:gd name="connsiteX82" fmla="*/ 2910 w 10029"/>
                  <a:gd name="connsiteY82" fmla="*/ 9947 h 10000"/>
                  <a:gd name="connsiteX83" fmla="*/ 3112 w 10029"/>
                  <a:gd name="connsiteY83" fmla="*/ 10000 h 10000"/>
                  <a:gd name="connsiteX84" fmla="*/ 29 w 10029"/>
                  <a:gd name="connsiteY84" fmla="*/ 10000 h 10000"/>
                  <a:gd name="connsiteX85" fmla="*/ 29 w 10029"/>
                  <a:gd name="connsiteY85" fmla="*/ 0 h 10000"/>
                  <a:gd name="connsiteX0" fmla="*/ 29 w 10029"/>
                  <a:gd name="connsiteY0" fmla="*/ 0 h 10000"/>
                  <a:gd name="connsiteX1" fmla="*/ 8727 w 10029"/>
                  <a:gd name="connsiteY1" fmla="*/ 0 h 10000"/>
                  <a:gd name="connsiteX2" fmla="*/ 8702 w 10029"/>
                  <a:gd name="connsiteY2" fmla="*/ 71 h 10000"/>
                  <a:gd name="connsiteX3" fmla="*/ 9928 w 10029"/>
                  <a:gd name="connsiteY3" fmla="*/ 142 h 10000"/>
                  <a:gd name="connsiteX4" fmla="*/ 9151 w 10029"/>
                  <a:gd name="connsiteY4" fmla="*/ 195 h 10000"/>
                  <a:gd name="connsiteX5" fmla="*/ 8475 w 10029"/>
                  <a:gd name="connsiteY5" fmla="*/ 266 h 10000"/>
                  <a:gd name="connsiteX6" fmla="*/ 8324 w 10029"/>
                  <a:gd name="connsiteY6" fmla="*/ 334 h 10000"/>
                  <a:gd name="connsiteX7" fmla="*/ 8652 w 10029"/>
                  <a:gd name="connsiteY7" fmla="*/ 405 h 10000"/>
                  <a:gd name="connsiteX8" fmla="*/ 7673 w 10029"/>
                  <a:gd name="connsiteY8" fmla="*/ 458 h 10000"/>
                  <a:gd name="connsiteX9" fmla="*/ 3238 w 10029"/>
                  <a:gd name="connsiteY9" fmla="*/ 529 h 10000"/>
                  <a:gd name="connsiteX10" fmla="*/ 3687 w 10029"/>
                  <a:gd name="connsiteY10" fmla="*/ 600 h 10000"/>
                  <a:gd name="connsiteX11" fmla="*/ 3838 w 10029"/>
                  <a:gd name="connsiteY11" fmla="*/ 654 h 10000"/>
                  <a:gd name="connsiteX12" fmla="*/ 2960 w 10029"/>
                  <a:gd name="connsiteY12" fmla="*/ 725 h 10000"/>
                  <a:gd name="connsiteX13" fmla="*/ 4292 w 10029"/>
                  <a:gd name="connsiteY13" fmla="*/ 792 h 10000"/>
                  <a:gd name="connsiteX14" fmla="*/ 4091 w 10029"/>
                  <a:gd name="connsiteY14" fmla="*/ 863 h 10000"/>
                  <a:gd name="connsiteX15" fmla="*/ 2764 w 10029"/>
                  <a:gd name="connsiteY15" fmla="*/ 3016 h 10000"/>
                  <a:gd name="connsiteX16" fmla="*/ 6694 w 10029"/>
                  <a:gd name="connsiteY16" fmla="*/ 3087 h 10000"/>
                  <a:gd name="connsiteX17" fmla="*/ 2284 w 10029"/>
                  <a:gd name="connsiteY17" fmla="*/ 3140 h 10000"/>
                  <a:gd name="connsiteX18" fmla="*/ 40 w 10029"/>
                  <a:gd name="connsiteY18" fmla="*/ 3213 h 10000"/>
                  <a:gd name="connsiteX19" fmla="*/ 40 w 10029"/>
                  <a:gd name="connsiteY19" fmla="*/ 4045 h 10000"/>
                  <a:gd name="connsiteX20" fmla="*/ 3238 w 10029"/>
                  <a:gd name="connsiteY20" fmla="*/ 4128 h 10000"/>
                  <a:gd name="connsiteX21" fmla="*/ 2461 w 10029"/>
                  <a:gd name="connsiteY21" fmla="*/ 4199 h 10000"/>
                  <a:gd name="connsiteX22" fmla="*/ 3061 w 10029"/>
                  <a:gd name="connsiteY22" fmla="*/ 4252 h 10000"/>
                  <a:gd name="connsiteX23" fmla="*/ 10 w 10029"/>
                  <a:gd name="connsiteY23" fmla="*/ 4315 h 10000"/>
                  <a:gd name="connsiteX24" fmla="*/ 0 w 10029"/>
                  <a:gd name="connsiteY24" fmla="*/ 5472 h 10000"/>
                  <a:gd name="connsiteX25" fmla="*/ 1432 w 10029"/>
                  <a:gd name="connsiteY25" fmla="*/ 5503 h 10000"/>
                  <a:gd name="connsiteX26" fmla="*/ 1860 w 10029"/>
                  <a:gd name="connsiteY26" fmla="*/ 5556 h 10000"/>
                  <a:gd name="connsiteX27" fmla="*/ 1734 w 10029"/>
                  <a:gd name="connsiteY27" fmla="*/ 5627 h 10000"/>
                  <a:gd name="connsiteX28" fmla="*/ 1457 w 10029"/>
                  <a:gd name="connsiteY28" fmla="*/ 5698 h 10000"/>
                  <a:gd name="connsiteX29" fmla="*/ 882 w 10029"/>
                  <a:gd name="connsiteY29" fmla="*/ 5769 h 10000"/>
                  <a:gd name="connsiteX30" fmla="*/ 30 w 10029"/>
                  <a:gd name="connsiteY30" fmla="*/ 5821 h 10000"/>
                  <a:gd name="connsiteX31" fmla="*/ 50 w 10029"/>
                  <a:gd name="connsiteY31" fmla="*/ 6205 h 10000"/>
                  <a:gd name="connsiteX32" fmla="*/ 1785 w 10029"/>
                  <a:gd name="connsiteY32" fmla="*/ 6210 h 10000"/>
                  <a:gd name="connsiteX33" fmla="*/ 2012 w 10029"/>
                  <a:gd name="connsiteY33" fmla="*/ 6281 h 10000"/>
                  <a:gd name="connsiteX34" fmla="*/ 1533 w 10029"/>
                  <a:gd name="connsiteY34" fmla="*/ 6348 h 10000"/>
                  <a:gd name="connsiteX35" fmla="*/ 1558 w 10029"/>
                  <a:gd name="connsiteY35" fmla="*/ 6419 h 10000"/>
                  <a:gd name="connsiteX36" fmla="*/ 50 w 10029"/>
                  <a:gd name="connsiteY36" fmla="*/ 6439 h 10000"/>
                  <a:gd name="connsiteX37" fmla="*/ 40 w 10029"/>
                  <a:gd name="connsiteY37" fmla="*/ 7000 h 10000"/>
                  <a:gd name="connsiteX38" fmla="*/ 2234 w 10029"/>
                  <a:gd name="connsiteY38" fmla="*/ 7002 h 10000"/>
                  <a:gd name="connsiteX39" fmla="*/ 2037 w 10029"/>
                  <a:gd name="connsiteY39" fmla="*/ 7073 h 10000"/>
                  <a:gd name="connsiteX40" fmla="*/ 2183 w 10029"/>
                  <a:gd name="connsiteY40" fmla="*/ 7126 h 10000"/>
                  <a:gd name="connsiteX41" fmla="*/ 1987 w 10029"/>
                  <a:gd name="connsiteY41" fmla="*/ 7197 h 10000"/>
                  <a:gd name="connsiteX42" fmla="*/ 2335 w 10029"/>
                  <a:gd name="connsiteY42" fmla="*/ 7268 h 10000"/>
                  <a:gd name="connsiteX43" fmla="*/ 4141 w 10029"/>
                  <a:gd name="connsiteY43" fmla="*/ 7321 h 10000"/>
                  <a:gd name="connsiteX44" fmla="*/ 3616 w 10029"/>
                  <a:gd name="connsiteY44" fmla="*/ 7389 h 10000"/>
                  <a:gd name="connsiteX45" fmla="*/ 3763 w 10029"/>
                  <a:gd name="connsiteY45" fmla="*/ 7460 h 10000"/>
                  <a:gd name="connsiteX46" fmla="*/ 5266 w 10029"/>
                  <a:gd name="connsiteY46" fmla="*/ 7531 h 10000"/>
                  <a:gd name="connsiteX47" fmla="*/ 6068 w 10029"/>
                  <a:gd name="connsiteY47" fmla="*/ 7584 h 10000"/>
                  <a:gd name="connsiteX48" fmla="*/ 5917 w 10029"/>
                  <a:gd name="connsiteY48" fmla="*/ 7655 h 10000"/>
                  <a:gd name="connsiteX49" fmla="*/ 4116 w 10029"/>
                  <a:gd name="connsiteY49" fmla="*/ 7726 h 10000"/>
                  <a:gd name="connsiteX50" fmla="*/ 3712 w 10029"/>
                  <a:gd name="connsiteY50" fmla="*/ 7780 h 10000"/>
                  <a:gd name="connsiteX51" fmla="*/ 3137 w 10029"/>
                  <a:gd name="connsiteY51" fmla="*/ 7851 h 10000"/>
                  <a:gd name="connsiteX52" fmla="*/ 2612 w 10029"/>
                  <a:gd name="connsiteY52" fmla="*/ 7918 h 10000"/>
                  <a:gd name="connsiteX53" fmla="*/ 6043 w 10029"/>
                  <a:gd name="connsiteY53" fmla="*/ 7989 h 10000"/>
                  <a:gd name="connsiteX54" fmla="*/ 10029 w 10029"/>
                  <a:gd name="connsiteY54" fmla="*/ 8043 h 10000"/>
                  <a:gd name="connsiteX55" fmla="*/ 4868 w 10029"/>
                  <a:gd name="connsiteY55" fmla="*/ 8114 h 10000"/>
                  <a:gd name="connsiteX56" fmla="*/ 2764 w 10029"/>
                  <a:gd name="connsiteY56" fmla="*/ 8185 h 10000"/>
                  <a:gd name="connsiteX57" fmla="*/ 2789 w 10029"/>
                  <a:gd name="connsiteY57" fmla="*/ 8238 h 10000"/>
                  <a:gd name="connsiteX58" fmla="*/ 5544 w 10029"/>
                  <a:gd name="connsiteY58" fmla="*/ 8309 h 10000"/>
                  <a:gd name="connsiteX59" fmla="*/ 5544 w 10029"/>
                  <a:gd name="connsiteY59" fmla="*/ 8377 h 10000"/>
                  <a:gd name="connsiteX60" fmla="*/ 4267 w 10029"/>
                  <a:gd name="connsiteY60" fmla="*/ 8430 h 10000"/>
                  <a:gd name="connsiteX61" fmla="*/ 2088 w 10029"/>
                  <a:gd name="connsiteY61" fmla="*/ 8501 h 10000"/>
                  <a:gd name="connsiteX62" fmla="*/ 2209 w 10029"/>
                  <a:gd name="connsiteY62" fmla="*/ 8572 h 10000"/>
                  <a:gd name="connsiteX63" fmla="*/ 1457 w 10029"/>
                  <a:gd name="connsiteY63" fmla="*/ 8643 h 10000"/>
                  <a:gd name="connsiteX64" fmla="*/ 5443 w 10029"/>
                  <a:gd name="connsiteY64" fmla="*/ 8696 h 10000"/>
                  <a:gd name="connsiteX65" fmla="*/ 1285 w 10029"/>
                  <a:gd name="connsiteY65" fmla="*/ 8767 h 10000"/>
                  <a:gd name="connsiteX66" fmla="*/ 3813 w 10029"/>
                  <a:gd name="connsiteY66" fmla="*/ 8838 h 10000"/>
                  <a:gd name="connsiteX67" fmla="*/ 1633 w 10029"/>
                  <a:gd name="connsiteY67" fmla="*/ 8888 h 10000"/>
                  <a:gd name="connsiteX68" fmla="*/ 1709 w 10029"/>
                  <a:gd name="connsiteY68" fmla="*/ 8959 h 10000"/>
                  <a:gd name="connsiteX69" fmla="*/ 2511 w 10029"/>
                  <a:gd name="connsiteY69" fmla="*/ 9030 h 10000"/>
                  <a:gd name="connsiteX70" fmla="*/ 1810 w 10029"/>
                  <a:gd name="connsiteY70" fmla="*/ 9101 h 10000"/>
                  <a:gd name="connsiteX71" fmla="*/ 1260 w 10029"/>
                  <a:gd name="connsiteY71" fmla="*/ 9226 h 10000"/>
                  <a:gd name="connsiteX72" fmla="*/ 2158 w 10029"/>
                  <a:gd name="connsiteY72" fmla="*/ 9297 h 10000"/>
                  <a:gd name="connsiteX73" fmla="*/ 1911 w 10029"/>
                  <a:gd name="connsiteY73" fmla="*/ 9350 h 10000"/>
                  <a:gd name="connsiteX74" fmla="*/ 2138 w 10029"/>
                  <a:gd name="connsiteY74" fmla="*/ 9488 h 10000"/>
                  <a:gd name="connsiteX75" fmla="*/ 2138 w 10029"/>
                  <a:gd name="connsiteY75" fmla="*/ 9542 h 10000"/>
                  <a:gd name="connsiteX76" fmla="*/ 3636 w 10029"/>
                  <a:gd name="connsiteY76" fmla="*/ 9560 h 10000"/>
                  <a:gd name="connsiteX77" fmla="*/ 4292 w 10029"/>
                  <a:gd name="connsiteY77" fmla="*/ 9613 h 10000"/>
                  <a:gd name="connsiteX78" fmla="*/ 1911 w 10029"/>
                  <a:gd name="connsiteY78" fmla="*/ 9684 h 10000"/>
                  <a:gd name="connsiteX79" fmla="*/ 1507 w 10029"/>
                  <a:gd name="connsiteY79" fmla="*/ 9755 h 10000"/>
                  <a:gd name="connsiteX80" fmla="*/ 1159 w 10029"/>
                  <a:gd name="connsiteY80" fmla="*/ 9808 h 10000"/>
                  <a:gd name="connsiteX81" fmla="*/ 2960 w 10029"/>
                  <a:gd name="connsiteY81" fmla="*/ 9879 h 10000"/>
                  <a:gd name="connsiteX82" fmla="*/ 2910 w 10029"/>
                  <a:gd name="connsiteY82" fmla="*/ 9947 h 10000"/>
                  <a:gd name="connsiteX83" fmla="*/ 3112 w 10029"/>
                  <a:gd name="connsiteY83" fmla="*/ 10000 h 10000"/>
                  <a:gd name="connsiteX84" fmla="*/ 29 w 10029"/>
                  <a:gd name="connsiteY84" fmla="*/ 10000 h 10000"/>
                  <a:gd name="connsiteX85" fmla="*/ 29 w 10029"/>
                  <a:gd name="connsiteY85" fmla="*/ 0 h 10000"/>
                  <a:gd name="connsiteX0" fmla="*/ 29 w 10029"/>
                  <a:gd name="connsiteY0" fmla="*/ 0 h 10000"/>
                  <a:gd name="connsiteX1" fmla="*/ 8727 w 10029"/>
                  <a:gd name="connsiteY1" fmla="*/ 0 h 10000"/>
                  <a:gd name="connsiteX2" fmla="*/ 8702 w 10029"/>
                  <a:gd name="connsiteY2" fmla="*/ 71 h 10000"/>
                  <a:gd name="connsiteX3" fmla="*/ 9928 w 10029"/>
                  <a:gd name="connsiteY3" fmla="*/ 142 h 10000"/>
                  <a:gd name="connsiteX4" fmla="*/ 9151 w 10029"/>
                  <a:gd name="connsiteY4" fmla="*/ 195 h 10000"/>
                  <a:gd name="connsiteX5" fmla="*/ 8475 w 10029"/>
                  <a:gd name="connsiteY5" fmla="*/ 266 h 10000"/>
                  <a:gd name="connsiteX6" fmla="*/ 8324 w 10029"/>
                  <a:gd name="connsiteY6" fmla="*/ 334 h 10000"/>
                  <a:gd name="connsiteX7" fmla="*/ 8652 w 10029"/>
                  <a:gd name="connsiteY7" fmla="*/ 405 h 10000"/>
                  <a:gd name="connsiteX8" fmla="*/ 7673 w 10029"/>
                  <a:gd name="connsiteY8" fmla="*/ 458 h 10000"/>
                  <a:gd name="connsiteX9" fmla="*/ 3238 w 10029"/>
                  <a:gd name="connsiteY9" fmla="*/ 529 h 10000"/>
                  <a:gd name="connsiteX10" fmla="*/ 3687 w 10029"/>
                  <a:gd name="connsiteY10" fmla="*/ 600 h 10000"/>
                  <a:gd name="connsiteX11" fmla="*/ 3838 w 10029"/>
                  <a:gd name="connsiteY11" fmla="*/ 654 h 10000"/>
                  <a:gd name="connsiteX12" fmla="*/ 2960 w 10029"/>
                  <a:gd name="connsiteY12" fmla="*/ 725 h 10000"/>
                  <a:gd name="connsiteX13" fmla="*/ 4292 w 10029"/>
                  <a:gd name="connsiteY13" fmla="*/ 792 h 10000"/>
                  <a:gd name="connsiteX14" fmla="*/ 4091 w 10029"/>
                  <a:gd name="connsiteY14" fmla="*/ 863 h 10000"/>
                  <a:gd name="connsiteX15" fmla="*/ 20 w 10029"/>
                  <a:gd name="connsiteY15" fmla="*/ 954 h 10000"/>
                  <a:gd name="connsiteX16" fmla="*/ 2764 w 10029"/>
                  <a:gd name="connsiteY16" fmla="*/ 3016 h 10000"/>
                  <a:gd name="connsiteX17" fmla="*/ 6694 w 10029"/>
                  <a:gd name="connsiteY17" fmla="*/ 3087 h 10000"/>
                  <a:gd name="connsiteX18" fmla="*/ 2284 w 10029"/>
                  <a:gd name="connsiteY18" fmla="*/ 3140 h 10000"/>
                  <a:gd name="connsiteX19" fmla="*/ 40 w 10029"/>
                  <a:gd name="connsiteY19" fmla="*/ 3213 h 10000"/>
                  <a:gd name="connsiteX20" fmla="*/ 40 w 10029"/>
                  <a:gd name="connsiteY20" fmla="*/ 4045 h 10000"/>
                  <a:gd name="connsiteX21" fmla="*/ 3238 w 10029"/>
                  <a:gd name="connsiteY21" fmla="*/ 4128 h 10000"/>
                  <a:gd name="connsiteX22" fmla="*/ 2461 w 10029"/>
                  <a:gd name="connsiteY22" fmla="*/ 4199 h 10000"/>
                  <a:gd name="connsiteX23" fmla="*/ 3061 w 10029"/>
                  <a:gd name="connsiteY23" fmla="*/ 4252 h 10000"/>
                  <a:gd name="connsiteX24" fmla="*/ 10 w 10029"/>
                  <a:gd name="connsiteY24" fmla="*/ 4315 h 10000"/>
                  <a:gd name="connsiteX25" fmla="*/ 0 w 10029"/>
                  <a:gd name="connsiteY25" fmla="*/ 5472 h 10000"/>
                  <a:gd name="connsiteX26" fmla="*/ 1432 w 10029"/>
                  <a:gd name="connsiteY26" fmla="*/ 5503 h 10000"/>
                  <a:gd name="connsiteX27" fmla="*/ 1860 w 10029"/>
                  <a:gd name="connsiteY27" fmla="*/ 5556 h 10000"/>
                  <a:gd name="connsiteX28" fmla="*/ 1734 w 10029"/>
                  <a:gd name="connsiteY28" fmla="*/ 5627 h 10000"/>
                  <a:gd name="connsiteX29" fmla="*/ 1457 w 10029"/>
                  <a:gd name="connsiteY29" fmla="*/ 5698 h 10000"/>
                  <a:gd name="connsiteX30" fmla="*/ 882 w 10029"/>
                  <a:gd name="connsiteY30" fmla="*/ 5769 h 10000"/>
                  <a:gd name="connsiteX31" fmla="*/ 30 w 10029"/>
                  <a:gd name="connsiteY31" fmla="*/ 5821 h 10000"/>
                  <a:gd name="connsiteX32" fmla="*/ 50 w 10029"/>
                  <a:gd name="connsiteY32" fmla="*/ 6205 h 10000"/>
                  <a:gd name="connsiteX33" fmla="*/ 1785 w 10029"/>
                  <a:gd name="connsiteY33" fmla="*/ 6210 h 10000"/>
                  <a:gd name="connsiteX34" fmla="*/ 2012 w 10029"/>
                  <a:gd name="connsiteY34" fmla="*/ 6281 h 10000"/>
                  <a:gd name="connsiteX35" fmla="*/ 1533 w 10029"/>
                  <a:gd name="connsiteY35" fmla="*/ 6348 h 10000"/>
                  <a:gd name="connsiteX36" fmla="*/ 1558 w 10029"/>
                  <a:gd name="connsiteY36" fmla="*/ 6419 h 10000"/>
                  <a:gd name="connsiteX37" fmla="*/ 50 w 10029"/>
                  <a:gd name="connsiteY37" fmla="*/ 6439 h 10000"/>
                  <a:gd name="connsiteX38" fmla="*/ 40 w 10029"/>
                  <a:gd name="connsiteY38" fmla="*/ 7000 h 10000"/>
                  <a:gd name="connsiteX39" fmla="*/ 2234 w 10029"/>
                  <a:gd name="connsiteY39" fmla="*/ 7002 h 10000"/>
                  <a:gd name="connsiteX40" fmla="*/ 2037 w 10029"/>
                  <a:gd name="connsiteY40" fmla="*/ 7073 h 10000"/>
                  <a:gd name="connsiteX41" fmla="*/ 2183 w 10029"/>
                  <a:gd name="connsiteY41" fmla="*/ 7126 h 10000"/>
                  <a:gd name="connsiteX42" fmla="*/ 1987 w 10029"/>
                  <a:gd name="connsiteY42" fmla="*/ 7197 h 10000"/>
                  <a:gd name="connsiteX43" fmla="*/ 2335 w 10029"/>
                  <a:gd name="connsiteY43" fmla="*/ 7268 h 10000"/>
                  <a:gd name="connsiteX44" fmla="*/ 4141 w 10029"/>
                  <a:gd name="connsiteY44" fmla="*/ 7321 h 10000"/>
                  <a:gd name="connsiteX45" fmla="*/ 3616 w 10029"/>
                  <a:gd name="connsiteY45" fmla="*/ 7389 h 10000"/>
                  <a:gd name="connsiteX46" fmla="*/ 3763 w 10029"/>
                  <a:gd name="connsiteY46" fmla="*/ 7460 h 10000"/>
                  <a:gd name="connsiteX47" fmla="*/ 5266 w 10029"/>
                  <a:gd name="connsiteY47" fmla="*/ 7531 h 10000"/>
                  <a:gd name="connsiteX48" fmla="*/ 6068 w 10029"/>
                  <a:gd name="connsiteY48" fmla="*/ 7584 h 10000"/>
                  <a:gd name="connsiteX49" fmla="*/ 5917 w 10029"/>
                  <a:gd name="connsiteY49" fmla="*/ 7655 h 10000"/>
                  <a:gd name="connsiteX50" fmla="*/ 4116 w 10029"/>
                  <a:gd name="connsiteY50" fmla="*/ 7726 h 10000"/>
                  <a:gd name="connsiteX51" fmla="*/ 3712 w 10029"/>
                  <a:gd name="connsiteY51" fmla="*/ 7780 h 10000"/>
                  <a:gd name="connsiteX52" fmla="*/ 3137 w 10029"/>
                  <a:gd name="connsiteY52" fmla="*/ 7851 h 10000"/>
                  <a:gd name="connsiteX53" fmla="*/ 2612 w 10029"/>
                  <a:gd name="connsiteY53" fmla="*/ 7918 h 10000"/>
                  <a:gd name="connsiteX54" fmla="*/ 6043 w 10029"/>
                  <a:gd name="connsiteY54" fmla="*/ 7989 h 10000"/>
                  <a:gd name="connsiteX55" fmla="*/ 10029 w 10029"/>
                  <a:gd name="connsiteY55" fmla="*/ 8043 h 10000"/>
                  <a:gd name="connsiteX56" fmla="*/ 4868 w 10029"/>
                  <a:gd name="connsiteY56" fmla="*/ 8114 h 10000"/>
                  <a:gd name="connsiteX57" fmla="*/ 2764 w 10029"/>
                  <a:gd name="connsiteY57" fmla="*/ 8185 h 10000"/>
                  <a:gd name="connsiteX58" fmla="*/ 2789 w 10029"/>
                  <a:gd name="connsiteY58" fmla="*/ 8238 h 10000"/>
                  <a:gd name="connsiteX59" fmla="*/ 5544 w 10029"/>
                  <a:gd name="connsiteY59" fmla="*/ 8309 h 10000"/>
                  <a:gd name="connsiteX60" fmla="*/ 5544 w 10029"/>
                  <a:gd name="connsiteY60" fmla="*/ 8377 h 10000"/>
                  <a:gd name="connsiteX61" fmla="*/ 4267 w 10029"/>
                  <a:gd name="connsiteY61" fmla="*/ 8430 h 10000"/>
                  <a:gd name="connsiteX62" fmla="*/ 2088 w 10029"/>
                  <a:gd name="connsiteY62" fmla="*/ 8501 h 10000"/>
                  <a:gd name="connsiteX63" fmla="*/ 2209 w 10029"/>
                  <a:gd name="connsiteY63" fmla="*/ 8572 h 10000"/>
                  <a:gd name="connsiteX64" fmla="*/ 1457 w 10029"/>
                  <a:gd name="connsiteY64" fmla="*/ 8643 h 10000"/>
                  <a:gd name="connsiteX65" fmla="*/ 5443 w 10029"/>
                  <a:gd name="connsiteY65" fmla="*/ 8696 h 10000"/>
                  <a:gd name="connsiteX66" fmla="*/ 1285 w 10029"/>
                  <a:gd name="connsiteY66" fmla="*/ 8767 h 10000"/>
                  <a:gd name="connsiteX67" fmla="*/ 3813 w 10029"/>
                  <a:gd name="connsiteY67" fmla="*/ 8838 h 10000"/>
                  <a:gd name="connsiteX68" fmla="*/ 1633 w 10029"/>
                  <a:gd name="connsiteY68" fmla="*/ 8888 h 10000"/>
                  <a:gd name="connsiteX69" fmla="*/ 1709 w 10029"/>
                  <a:gd name="connsiteY69" fmla="*/ 8959 h 10000"/>
                  <a:gd name="connsiteX70" fmla="*/ 2511 w 10029"/>
                  <a:gd name="connsiteY70" fmla="*/ 9030 h 10000"/>
                  <a:gd name="connsiteX71" fmla="*/ 1810 w 10029"/>
                  <a:gd name="connsiteY71" fmla="*/ 9101 h 10000"/>
                  <a:gd name="connsiteX72" fmla="*/ 1260 w 10029"/>
                  <a:gd name="connsiteY72" fmla="*/ 9226 h 10000"/>
                  <a:gd name="connsiteX73" fmla="*/ 2158 w 10029"/>
                  <a:gd name="connsiteY73" fmla="*/ 9297 h 10000"/>
                  <a:gd name="connsiteX74" fmla="*/ 1911 w 10029"/>
                  <a:gd name="connsiteY74" fmla="*/ 9350 h 10000"/>
                  <a:gd name="connsiteX75" fmla="*/ 2138 w 10029"/>
                  <a:gd name="connsiteY75" fmla="*/ 9488 h 10000"/>
                  <a:gd name="connsiteX76" fmla="*/ 2138 w 10029"/>
                  <a:gd name="connsiteY76" fmla="*/ 9542 h 10000"/>
                  <a:gd name="connsiteX77" fmla="*/ 3636 w 10029"/>
                  <a:gd name="connsiteY77" fmla="*/ 9560 h 10000"/>
                  <a:gd name="connsiteX78" fmla="*/ 4292 w 10029"/>
                  <a:gd name="connsiteY78" fmla="*/ 9613 h 10000"/>
                  <a:gd name="connsiteX79" fmla="*/ 1911 w 10029"/>
                  <a:gd name="connsiteY79" fmla="*/ 9684 h 10000"/>
                  <a:gd name="connsiteX80" fmla="*/ 1507 w 10029"/>
                  <a:gd name="connsiteY80" fmla="*/ 9755 h 10000"/>
                  <a:gd name="connsiteX81" fmla="*/ 1159 w 10029"/>
                  <a:gd name="connsiteY81" fmla="*/ 9808 h 10000"/>
                  <a:gd name="connsiteX82" fmla="*/ 2960 w 10029"/>
                  <a:gd name="connsiteY82" fmla="*/ 9879 h 10000"/>
                  <a:gd name="connsiteX83" fmla="*/ 2910 w 10029"/>
                  <a:gd name="connsiteY83" fmla="*/ 9947 h 10000"/>
                  <a:gd name="connsiteX84" fmla="*/ 3112 w 10029"/>
                  <a:gd name="connsiteY84" fmla="*/ 10000 h 10000"/>
                  <a:gd name="connsiteX85" fmla="*/ 29 w 10029"/>
                  <a:gd name="connsiteY85" fmla="*/ 10000 h 10000"/>
                  <a:gd name="connsiteX86" fmla="*/ 29 w 10029"/>
                  <a:gd name="connsiteY86" fmla="*/ 0 h 10000"/>
                  <a:gd name="connsiteX0" fmla="*/ 29 w 10029"/>
                  <a:gd name="connsiteY0" fmla="*/ 0 h 10000"/>
                  <a:gd name="connsiteX1" fmla="*/ 8727 w 10029"/>
                  <a:gd name="connsiteY1" fmla="*/ 0 h 10000"/>
                  <a:gd name="connsiteX2" fmla="*/ 8702 w 10029"/>
                  <a:gd name="connsiteY2" fmla="*/ 71 h 10000"/>
                  <a:gd name="connsiteX3" fmla="*/ 9928 w 10029"/>
                  <a:gd name="connsiteY3" fmla="*/ 142 h 10000"/>
                  <a:gd name="connsiteX4" fmla="*/ 9151 w 10029"/>
                  <a:gd name="connsiteY4" fmla="*/ 195 h 10000"/>
                  <a:gd name="connsiteX5" fmla="*/ 8475 w 10029"/>
                  <a:gd name="connsiteY5" fmla="*/ 266 h 10000"/>
                  <a:gd name="connsiteX6" fmla="*/ 8324 w 10029"/>
                  <a:gd name="connsiteY6" fmla="*/ 334 h 10000"/>
                  <a:gd name="connsiteX7" fmla="*/ 8652 w 10029"/>
                  <a:gd name="connsiteY7" fmla="*/ 405 h 10000"/>
                  <a:gd name="connsiteX8" fmla="*/ 7673 w 10029"/>
                  <a:gd name="connsiteY8" fmla="*/ 458 h 10000"/>
                  <a:gd name="connsiteX9" fmla="*/ 3238 w 10029"/>
                  <a:gd name="connsiteY9" fmla="*/ 529 h 10000"/>
                  <a:gd name="connsiteX10" fmla="*/ 3687 w 10029"/>
                  <a:gd name="connsiteY10" fmla="*/ 600 h 10000"/>
                  <a:gd name="connsiteX11" fmla="*/ 3838 w 10029"/>
                  <a:gd name="connsiteY11" fmla="*/ 654 h 10000"/>
                  <a:gd name="connsiteX12" fmla="*/ 2960 w 10029"/>
                  <a:gd name="connsiteY12" fmla="*/ 725 h 10000"/>
                  <a:gd name="connsiteX13" fmla="*/ 4292 w 10029"/>
                  <a:gd name="connsiteY13" fmla="*/ 792 h 10000"/>
                  <a:gd name="connsiteX14" fmla="*/ 4091 w 10029"/>
                  <a:gd name="connsiteY14" fmla="*/ 863 h 10000"/>
                  <a:gd name="connsiteX15" fmla="*/ 20 w 10029"/>
                  <a:gd name="connsiteY15" fmla="*/ 897 h 10000"/>
                  <a:gd name="connsiteX16" fmla="*/ 2764 w 10029"/>
                  <a:gd name="connsiteY16" fmla="*/ 3016 h 10000"/>
                  <a:gd name="connsiteX17" fmla="*/ 6694 w 10029"/>
                  <a:gd name="connsiteY17" fmla="*/ 3087 h 10000"/>
                  <a:gd name="connsiteX18" fmla="*/ 2284 w 10029"/>
                  <a:gd name="connsiteY18" fmla="*/ 3140 h 10000"/>
                  <a:gd name="connsiteX19" fmla="*/ 40 w 10029"/>
                  <a:gd name="connsiteY19" fmla="*/ 3213 h 10000"/>
                  <a:gd name="connsiteX20" fmla="*/ 40 w 10029"/>
                  <a:gd name="connsiteY20" fmla="*/ 4045 h 10000"/>
                  <a:gd name="connsiteX21" fmla="*/ 3238 w 10029"/>
                  <a:gd name="connsiteY21" fmla="*/ 4128 h 10000"/>
                  <a:gd name="connsiteX22" fmla="*/ 2461 w 10029"/>
                  <a:gd name="connsiteY22" fmla="*/ 4199 h 10000"/>
                  <a:gd name="connsiteX23" fmla="*/ 3061 w 10029"/>
                  <a:gd name="connsiteY23" fmla="*/ 4252 h 10000"/>
                  <a:gd name="connsiteX24" fmla="*/ 10 w 10029"/>
                  <a:gd name="connsiteY24" fmla="*/ 4315 h 10000"/>
                  <a:gd name="connsiteX25" fmla="*/ 0 w 10029"/>
                  <a:gd name="connsiteY25" fmla="*/ 5472 h 10000"/>
                  <a:gd name="connsiteX26" fmla="*/ 1432 w 10029"/>
                  <a:gd name="connsiteY26" fmla="*/ 5503 h 10000"/>
                  <a:gd name="connsiteX27" fmla="*/ 1860 w 10029"/>
                  <a:gd name="connsiteY27" fmla="*/ 5556 h 10000"/>
                  <a:gd name="connsiteX28" fmla="*/ 1734 w 10029"/>
                  <a:gd name="connsiteY28" fmla="*/ 5627 h 10000"/>
                  <a:gd name="connsiteX29" fmla="*/ 1457 w 10029"/>
                  <a:gd name="connsiteY29" fmla="*/ 5698 h 10000"/>
                  <a:gd name="connsiteX30" fmla="*/ 882 w 10029"/>
                  <a:gd name="connsiteY30" fmla="*/ 5769 h 10000"/>
                  <a:gd name="connsiteX31" fmla="*/ 30 w 10029"/>
                  <a:gd name="connsiteY31" fmla="*/ 5821 h 10000"/>
                  <a:gd name="connsiteX32" fmla="*/ 50 w 10029"/>
                  <a:gd name="connsiteY32" fmla="*/ 6205 h 10000"/>
                  <a:gd name="connsiteX33" fmla="*/ 1785 w 10029"/>
                  <a:gd name="connsiteY33" fmla="*/ 6210 h 10000"/>
                  <a:gd name="connsiteX34" fmla="*/ 2012 w 10029"/>
                  <a:gd name="connsiteY34" fmla="*/ 6281 h 10000"/>
                  <a:gd name="connsiteX35" fmla="*/ 1533 w 10029"/>
                  <a:gd name="connsiteY35" fmla="*/ 6348 h 10000"/>
                  <a:gd name="connsiteX36" fmla="*/ 1558 w 10029"/>
                  <a:gd name="connsiteY36" fmla="*/ 6419 h 10000"/>
                  <a:gd name="connsiteX37" fmla="*/ 50 w 10029"/>
                  <a:gd name="connsiteY37" fmla="*/ 6439 h 10000"/>
                  <a:gd name="connsiteX38" fmla="*/ 40 w 10029"/>
                  <a:gd name="connsiteY38" fmla="*/ 7000 h 10000"/>
                  <a:gd name="connsiteX39" fmla="*/ 2234 w 10029"/>
                  <a:gd name="connsiteY39" fmla="*/ 7002 h 10000"/>
                  <a:gd name="connsiteX40" fmla="*/ 2037 w 10029"/>
                  <a:gd name="connsiteY40" fmla="*/ 7073 h 10000"/>
                  <a:gd name="connsiteX41" fmla="*/ 2183 w 10029"/>
                  <a:gd name="connsiteY41" fmla="*/ 7126 h 10000"/>
                  <a:gd name="connsiteX42" fmla="*/ 1987 w 10029"/>
                  <a:gd name="connsiteY42" fmla="*/ 7197 h 10000"/>
                  <a:gd name="connsiteX43" fmla="*/ 2335 w 10029"/>
                  <a:gd name="connsiteY43" fmla="*/ 7268 h 10000"/>
                  <a:gd name="connsiteX44" fmla="*/ 4141 w 10029"/>
                  <a:gd name="connsiteY44" fmla="*/ 7321 h 10000"/>
                  <a:gd name="connsiteX45" fmla="*/ 3616 w 10029"/>
                  <a:gd name="connsiteY45" fmla="*/ 7389 h 10000"/>
                  <a:gd name="connsiteX46" fmla="*/ 3763 w 10029"/>
                  <a:gd name="connsiteY46" fmla="*/ 7460 h 10000"/>
                  <a:gd name="connsiteX47" fmla="*/ 5266 w 10029"/>
                  <a:gd name="connsiteY47" fmla="*/ 7531 h 10000"/>
                  <a:gd name="connsiteX48" fmla="*/ 6068 w 10029"/>
                  <a:gd name="connsiteY48" fmla="*/ 7584 h 10000"/>
                  <a:gd name="connsiteX49" fmla="*/ 5917 w 10029"/>
                  <a:gd name="connsiteY49" fmla="*/ 7655 h 10000"/>
                  <a:gd name="connsiteX50" fmla="*/ 4116 w 10029"/>
                  <a:gd name="connsiteY50" fmla="*/ 7726 h 10000"/>
                  <a:gd name="connsiteX51" fmla="*/ 3712 w 10029"/>
                  <a:gd name="connsiteY51" fmla="*/ 7780 h 10000"/>
                  <a:gd name="connsiteX52" fmla="*/ 3137 w 10029"/>
                  <a:gd name="connsiteY52" fmla="*/ 7851 h 10000"/>
                  <a:gd name="connsiteX53" fmla="*/ 2612 w 10029"/>
                  <a:gd name="connsiteY53" fmla="*/ 7918 h 10000"/>
                  <a:gd name="connsiteX54" fmla="*/ 6043 w 10029"/>
                  <a:gd name="connsiteY54" fmla="*/ 7989 h 10000"/>
                  <a:gd name="connsiteX55" fmla="*/ 10029 w 10029"/>
                  <a:gd name="connsiteY55" fmla="*/ 8043 h 10000"/>
                  <a:gd name="connsiteX56" fmla="*/ 4868 w 10029"/>
                  <a:gd name="connsiteY56" fmla="*/ 8114 h 10000"/>
                  <a:gd name="connsiteX57" fmla="*/ 2764 w 10029"/>
                  <a:gd name="connsiteY57" fmla="*/ 8185 h 10000"/>
                  <a:gd name="connsiteX58" fmla="*/ 2789 w 10029"/>
                  <a:gd name="connsiteY58" fmla="*/ 8238 h 10000"/>
                  <a:gd name="connsiteX59" fmla="*/ 5544 w 10029"/>
                  <a:gd name="connsiteY59" fmla="*/ 8309 h 10000"/>
                  <a:gd name="connsiteX60" fmla="*/ 5544 w 10029"/>
                  <a:gd name="connsiteY60" fmla="*/ 8377 h 10000"/>
                  <a:gd name="connsiteX61" fmla="*/ 4267 w 10029"/>
                  <a:gd name="connsiteY61" fmla="*/ 8430 h 10000"/>
                  <a:gd name="connsiteX62" fmla="*/ 2088 w 10029"/>
                  <a:gd name="connsiteY62" fmla="*/ 8501 h 10000"/>
                  <a:gd name="connsiteX63" fmla="*/ 2209 w 10029"/>
                  <a:gd name="connsiteY63" fmla="*/ 8572 h 10000"/>
                  <a:gd name="connsiteX64" fmla="*/ 1457 w 10029"/>
                  <a:gd name="connsiteY64" fmla="*/ 8643 h 10000"/>
                  <a:gd name="connsiteX65" fmla="*/ 5443 w 10029"/>
                  <a:gd name="connsiteY65" fmla="*/ 8696 h 10000"/>
                  <a:gd name="connsiteX66" fmla="*/ 1285 w 10029"/>
                  <a:gd name="connsiteY66" fmla="*/ 8767 h 10000"/>
                  <a:gd name="connsiteX67" fmla="*/ 3813 w 10029"/>
                  <a:gd name="connsiteY67" fmla="*/ 8838 h 10000"/>
                  <a:gd name="connsiteX68" fmla="*/ 1633 w 10029"/>
                  <a:gd name="connsiteY68" fmla="*/ 8888 h 10000"/>
                  <a:gd name="connsiteX69" fmla="*/ 1709 w 10029"/>
                  <a:gd name="connsiteY69" fmla="*/ 8959 h 10000"/>
                  <a:gd name="connsiteX70" fmla="*/ 2511 w 10029"/>
                  <a:gd name="connsiteY70" fmla="*/ 9030 h 10000"/>
                  <a:gd name="connsiteX71" fmla="*/ 1810 w 10029"/>
                  <a:gd name="connsiteY71" fmla="*/ 9101 h 10000"/>
                  <a:gd name="connsiteX72" fmla="*/ 1260 w 10029"/>
                  <a:gd name="connsiteY72" fmla="*/ 9226 h 10000"/>
                  <a:gd name="connsiteX73" fmla="*/ 2158 w 10029"/>
                  <a:gd name="connsiteY73" fmla="*/ 9297 h 10000"/>
                  <a:gd name="connsiteX74" fmla="*/ 1911 w 10029"/>
                  <a:gd name="connsiteY74" fmla="*/ 9350 h 10000"/>
                  <a:gd name="connsiteX75" fmla="*/ 2138 w 10029"/>
                  <a:gd name="connsiteY75" fmla="*/ 9488 h 10000"/>
                  <a:gd name="connsiteX76" fmla="*/ 2138 w 10029"/>
                  <a:gd name="connsiteY76" fmla="*/ 9542 h 10000"/>
                  <a:gd name="connsiteX77" fmla="*/ 3636 w 10029"/>
                  <a:gd name="connsiteY77" fmla="*/ 9560 h 10000"/>
                  <a:gd name="connsiteX78" fmla="*/ 4292 w 10029"/>
                  <a:gd name="connsiteY78" fmla="*/ 9613 h 10000"/>
                  <a:gd name="connsiteX79" fmla="*/ 1911 w 10029"/>
                  <a:gd name="connsiteY79" fmla="*/ 9684 h 10000"/>
                  <a:gd name="connsiteX80" fmla="*/ 1507 w 10029"/>
                  <a:gd name="connsiteY80" fmla="*/ 9755 h 10000"/>
                  <a:gd name="connsiteX81" fmla="*/ 1159 w 10029"/>
                  <a:gd name="connsiteY81" fmla="*/ 9808 h 10000"/>
                  <a:gd name="connsiteX82" fmla="*/ 2960 w 10029"/>
                  <a:gd name="connsiteY82" fmla="*/ 9879 h 10000"/>
                  <a:gd name="connsiteX83" fmla="*/ 2910 w 10029"/>
                  <a:gd name="connsiteY83" fmla="*/ 9947 h 10000"/>
                  <a:gd name="connsiteX84" fmla="*/ 3112 w 10029"/>
                  <a:gd name="connsiteY84" fmla="*/ 10000 h 10000"/>
                  <a:gd name="connsiteX85" fmla="*/ 29 w 10029"/>
                  <a:gd name="connsiteY85" fmla="*/ 10000 h 10000"/>
                  <a:gd name="connsiteX86" fmla="*/ 29 w 10029"/>
                  <a:gd name="connsiteY86" fmla="*/ 0 h 10000"/>
                  <a:gd name="connsiteX0" fmla="*/ 29 w 10029"/>
                  <a:gd name="connsiteY0" fmla="*/ 0 h 10000"/>
                  <a:gd name="connsiteX1" fmla="*/ 8727 w 10029"/>
                  <a:gd name="connsiteY1" fmla="*/ 0 h 10000"/>
                  <a:gd name="connsiteX2" fmla="*/ 8702 w 10029"/>
                  <a:gd name="connsiteY2" fmla="*/ 71 h 10000"/>
                  <a:gd name="connsiteX3" fmla="*/ 9928 w 10029"/>
                  <a:gd name="connsiteY3" fmla="*/ 142 h 10000"/>
                  <a:gd name="connsiteX4" fmla="*/ 9151 w 10029"/>
                  <a:gd name="connsiteY4" fmla="*/ 195 h 10000"/>
                  <a:gd name="connsiteX5" fmla="*/ 8475 w 10029"/>
                  <a:gd name="connsiteY5" fmla="*/ 266 h 10000"/>
                  <a:gd name="connsiteX6" fmla="*/ 8324 w 10029"/>
                  <a:gd name="connsiteY6" fmla="*/ 334 h 10000"/>
                  <a:gd name="connsiteX7" fmla="*/ 8652 w 10029"/>
                  <a:gd name="connsiteY7" fmla="*/ 405 h 10000"/>
                  <a:gd name="connsiteX8" fmla="*/ 7673 w 10029"/>
                  <a:gd name="connsiteY8" fmla="*/ 458 h 10000"/>
                  <a:gd name="connsiteX9" fmla="*/ 3238 w 10029"/>
                  <a:gd name="connsiteY9" fmla="*/ 529 h 10000"/>
                  <a:gd name="connsiteX10" fmla="*/ 3687 w 10029"/>
                  <a:gd name="connsiteY10" fmla="*/ 600 h 10000"/>
                  <a:gd name="connsiteX11" fmla="*/ 3838 w 10029"/>
                  <a:gd name="connsiteY11" fmla="*/ 654 h 10000"/>
                  <a:gd name="connsiteX12" fmla="*/ 2960 w 10029"/>
                  <a:gd name="connsiteY12" fmla="*/ 725 h 10000"/>
                  <a:gd name="connsiteX13" fmla="*/ 4292 w 10029"/>
                  <a:gd name="connsiteY13" fmla="*/ 792 h 10000"/>
                  <a:gd name="connsiteX14" fmla="*/ 4091 w 10029"/>
                  <a:gd name="connsiteY14" fmla="*/ 863 h 10000"/>
                  <a:gd name="connsiteX15" fmla="*/ 20 w 10029"/>
                  <a:gd name="connsiteY15" fmla="*/ 897 h 10000"/>
                  <a:gd name="connsiteX16" fmla="*/ 2764 w 10029"/>
                  <a:gd name="connsiteY16" fmla="*/ 3016 h 10000"/>
                  <a:gd name="connsiteX17" fmla="*/ 6694 w 10029"/>
                  <a:gd name="connsiteY17" fmla="*/ 3087 h 10000"/>
                  <a:gd name="connsiteX18" fmla="*/ 2284 w 10029"/>
                  <a:gd name="connsiteY18" fmla="*/ 3140 h 10000"/>
                  <a:gd name="connsiteX19" fmla="*/ 40 w 10029"/>
                  <a:gd name="connsiteY19" fmla="*/ 3213 h 10000"/>
                  <a:gd name="connsiteX20" fmla="*/ 40 w 10029"/>
                  <a:gd name="connsiteY20" fmla="*/ 4045 h 10000"/>
                  <a:gd name="connsiteX21" fmla="*/ 3238 w 10029"/>
                  <a:gd name="connsiteY21" fmla="*/ 4128 h 10000"/>
                  <a:gd name="connsiteX22" fmla="*/ 2461 w 10029"/>
                  <a:gd name="connsiteY22" fmla="*/ 4199 h 10000"/>
                  <a:gd name="connsiteX23" fmla="*/ 3061 w 10029"/>
                  <a:gd name="connsiteY23" fmla="*/ 4252 h 10000"/>
                  <a:gd name="connsiteX24" fmla="*/ 10 w 10029"/>
                  <a:gd name="connsiteY24" fmla="*/ 4315 h 10000"/>
                  <a:gd name="connsiteX25" fmla="*/ 0 w 10029"/>
                  <a:gd name="connsiteY25" fmla="*/ 5472 h 10000"/>
                  <a:gd name="connsiteX26" fmla="*/ 1432 w 10029"/>
                  <a:gd name="connsiteY26" fmla="*/ 5503 h 10000"/>
                  <a:gd name="connsiteX27" fmla="*/ 1860 w 10029"/>
                  <a:gd name="connsiteY27" fmla="*/ 5556 h 10000"/>
                  <a:gd name="connsiteX28" fmla="*/ 1734 w 10029"/>
                  <a:gd name="connsiteY28" fmla="*/ 5627 h 10000"/>
                  <a:gd name="connsiteX29" fmla="*/ 1457 w 10029"/>
                  <a:gd name="connsiteY29" fmla="*/ 5698 h 10000"/>
                  <a:gd name="connsiteX30" fmla="*/ 882 w 10029"/>
                  <a:gd name="connsiteY30" fmla="*/ 5769 h 10000"/>
                  <a:gd name="connsiteX31" fmla="*/ 30 w 10029"/>
                  <a:gd name="connsiteY31" fmla="*/ 5821 h 10000"/>
                  <a:gd name="connsiteX32" fmla="*/ 50 w 10029"/>
                  <a:gd name="connsiteY32" fmla="*/ 6205 h 10000"/>
                  <a:gd name="connsiteX33" fmla="*/ 1785 w 10029"/>
                  <a:gd name="connsiteY33" fmla="*/ 6210 h 10000"/>
                  <a:gd name="connsiteX34" fmla="*/ 2012 w 10029"/>
                  <a:gd name="connsiteY34" fmla="*/ 6281 h 10000"/>
                  <a:gd name="connsiteX35" fmla="*/ 1533 w 10029"/>
                  <a:gd name="connsiteY35" fmla="*/ 6348 h 10000"/>
                  <a:gd name="connsiteX36" fmla="*/ 1558 w 10029"/>
                  <a:gd name="connsiteY36" fmla="*/ 6419 h 10000"/>
                  <a:gd name="connsiteX37" fmla="*/ 50 w 10029"/>
                  <a:gd name="connsiteY37" fmla="*/ 6439 h 10000"/>
                  <a:gd name="connsiteX38" fmla="*/ 40 w 10029"/>
                  <a:gd name="connsiteY38" fmla="*/ 7000 h 10000"/>
                  <a:gd name="connsiteX39" fmla="*/ 2234 w 10029"/>
                  <a:gd name="connsiteY39" fmla="*/ 7002 h 10000"/>
                  <a:gd name="connsiteX40" fmla="*/ 2037 w 10029"/>
                  <a:gd name="connsiteY40" fmla="*/ 7073 h 10000"/>
                  <a:gd name="connsiteX41" fmla="*/ 2183 w 10029"/>
                  <a:gd name="connsiteY41" fmla="*/ 7126 h 10000"/>
                  <a:gd name="connsiteX42" fmla="*/ 1987 w 10029"/>
                  <a:gd name="connsiteY42" fmla="*/ 7197 h 10000"/>
                  <a:gd name="connsiteX43" fmla="*/ 2335 w 10029"/>
                  <a:gd name="connsiteY43" fmla="*/ 7268 h 10000"/>
                  <a:gd name="connsiteX44" fmla="*/ 4141 w 10029"/>
                  <a:gd name="connsiteY44" fmla="*/ 7321 h 10000"/>
                  <a:gd name="connsiteX45" fmla="*/ 3616 w 10029"/>
                  <a:gd name="connsiteY45" fmla="*/ 7389 h 10000"/>
                  <a:gd name="connsiteX46" fmla="*/ 3763 w 10029"/>
                  <a:gd name="connsiteY46" fmla="*/ 7460 h 10000"/>
                  <a:gd name="connsiteX47" fmla="*/ 5266 w 10029"/>
                  <a:gd name="connsiteY47" fmla="*/ 7531 h 10000"/>
                  <a:gd name="connsiteX48" fmla="*/ 6068 w 10029"/>
                  <a:gd name="connsiteY48" fmla="*/ 7584 h 10000"/>
                  <a:gd name="connsiteX49" fmla="*/ 5917 w 10029"/>
                  <a:gd name="connsiteY49" fmla="*/ 7655 h 10000"/>
                  <a:gd name="connsiteX50" fmla="*/ 4116 w 10029"/>
                  <a:gd name="connsiteY50" fmla="*/ 7726 h 10000"/>
                  <a:gd name="connsiteX51" fmla="*/ 3712 w 10029"/>
                  <a:gd name="connsiteY51" fmla="*/ 7780 h 10000"/>
                  <a:gd name="connsiteX52" fmla="*/ 3137 w 10029"/>
                  <a:gd name="connsiteY52" fmla="*/ 7851 h 10000"/>
                  <a:gd name="connsiteX53" fmla="*/ 2612 w 10029"/>
                  <a:gd name="connsiteY53" fmla="*/ 7918 h 10000"/>
                  <a:gd name="connsiteX54" fmla="*/ 6043 w 10029"/>
                  <a:gd name="connsiteY54" fmla="*/ 7989 h 10000"/>
                  <a:gd name="connsiteX55" fmla="*/ 10029 w 10029"/>
                  <a:gd name="connsiteY55" fmla="*/ 8043 h 10000"/>
                  <a:gd name="connsiteX56" fmla="*/ 4868 w 10029"/>
                  <a:gd name="connsiteY56" fmla="*/ 8114 h 10000"/>
                  <a:gd name="connsiteX57" fmla="*/ 2764 w 10029"/>
                  <a:gd name="connsiteY57" fmla="*/ 8185 h 10000"/>
                  <a:gd name="connsiteX58" fmla="*/ 2789 w 10029"/>
                  <a:gd name="connsiteY58" fmla="*/ 8238 h 10000"/>
                  <a:gd name="connsiteX59" fmla="*/ 5544 w 10029"/>
                  <a:gd name="connsiteY59" fmla="*/ 8309 h 10000"/>
                  <a:gd name="connsiteX60" fmla="*/ 5544 w 10029"/>
                  <a:gd name="connsiteY60" fmla="*/ 8377 h 10000"/>
                  <a:gd name="connsiteX61" fmla="*/ 4267 w 10029"/>
                  <a:gd name="connsiteY61" fmla="*/ 8430 h 10000"/>
                  <a:gd name="connsiteX62" fmla="*/ 2088 w 10029"/>
                  <a:gd name="connsiteY62" fmla="*/ 8501 h 10000"/>
                  <a:gd name="connsiteX63" fmla="*/ 2209 w 10029"/>
                  <a:gd name="connsiteY63" fmla="*/ 8572 h 10000"/>
                  <a:gd name="connsiteX64" fmla="*/ 1457 w 10029"/>
                  <a:gd name="connsiteY64" fmla="*/ 8643 h 10000"/>
                  <a:gd name="connsiteX65" fmla="*/ 5443 w 10029"/>
                  <a:gd name="connsiteY65" fmla="*/ 8696 h 10000"/>
                  <a:gd name="connsiteX66" fmla="*/ 1285 w 10029"/>
                  <a:gd name="connsiteY66" fmla="*/ 8767 h 10000"/>
                  <a:gd name="connsiteX67" fmla="*/ 3813 w 10029"/>
                  <a:gd name="connsiteY67" fmla="*/ 8838 h 10000"/>
                  <a:gd name="connsiteX68" fmla="*/ 1633 w 10029"/>
                  <a:gd name="connsiteY68" fmla="*/ 8888 h 10000"/>
                  <a:gd name="connsiteX69" fmla="*/ 1709 w 10029"/>
                  <a:gd name="connsiteY69" fmla="*/ 8959 h 10000"/>
                  <a:gd name="connsiteX70" fmla="*/ 2511 w 10029"/>
                  <a:gd name="connsiteY70" fmla="*/ 9030 h 10000"/>
                  <a:gd name="connsiteX71" fmla="*/ 1810 w 10029"/>
                  <a:gd name="connsiteY71" fmla="*/ 9101 h 10000"/>
                  <a:gd name="connsiteX72" fmla="*/ 1260 w 10029"/>
                  <a:gd name="connsiteY72" fmla="*/ 9226 h 10000"/>
                  <a:gd name="connsiteX73" fmla="*/ 2158 w 10029"/>
                  <a:gd name="connsiteY73" fmla="*/ 9297 h 10000"/>
                  <a:gd name="connsiteX74" fmla="*/ 1911 w 10029"/>
                  <a:gd name="connsiteY74" fmla="*/ 9350 h 10000"/>
                  <a:gd name="connsiteX75" fmla="*/ 2138 w 10029"/>
                  <a:gd name="connsiteY75" fmla="*/ 9488 h 10000"/>
                  <a:gd name="connsiteX76" fmla="*/ 2138 w 10029"/>
                  <a:gd name="connsiteY76" fmla="*/ 9542 h 10000"/>
                  <a:gd name="connsiteX77" fmla="*/ 3636 w 10029"/>
                  <a:gd name="connsiteY77" fmla="*/ 9560 h 10000"/>
                  <a:gd name="connsiteX78" fmla="*/ 4292 w 10029"/>
                  <a:gd name="connsiteY78" fmla="*/ 9613 h 10000"/>
                  <a:gd name="connsiteX79" fmla="*/ 1911 w 10029"/>
                  <a:gd name="connsiteY79" fmla="*/ 9684 h 10000"/>
                  <a:gd name="connsiteX80" fmla="*/ 1507 w 10029"/>
                  <a:gd name="connsiteY80" fmla="*/ 9755 h 10000"/>
                  <a:gd name="connsiteX81" fmla="*/ 1159 w 10029"/>
                  <a:gd name="connsiteY81" fmla="*/ 9808 h 10000"/>
                  <a:gd name="connsiteX82" fmla="*/ 2960 w 10029"/>
                  <a:gd name="connsiteY82" fmla="*/ 9879 h 10000"/>
                  <a:gd name="connsiteX83" fmla="*/ 2910 w 10029"/>
                  <a:gd name="connsiteY83" fmla="*/ 9947 h 10000"/>
                  <a:gd name="connsiteX84" fmla="*/ 3112 w 10029"/>
                  <a:gd name="connsiteY84" fmla="*/ 10000 h 10000"/>
                  <a:gd name="connsiteX85" fmla="*/ 29 w 10029"/>
                  <a:gd name="connsiteY85" fmla="*/ 10000 h 10000"/>
                  <a:gd name="connsiteX86" fmla="*/ 29 w 10029"/>
                  <a:gd name="connsiteY86" fmla="*/ 0 h 10000"/>
                  <a:gd name="connsiteX0" fmla="*/ 190 w 10190"/>
                  <a:gd name="connsiteY0" fmla="*/ 0 h 10000"/>
                  <a:gd name="connsiteX1" fmla="*/ 8888 w 10190"/>
                  <a:gd name="connsiteY1" fmla="*/ 0 h 10000"/>
                  <a:gd name="connsiteX2" fmla="*/ 8863 w 10190"/>
                  <a:gd name="connsiteY2" fmla="*/ 71 h 10000"/>
                  <a:gd name="connsiteX3" fmla="*/ 10089 w 10190"/>
                  <a:gd name="connsiteY3" fmla="*/ 142 h 10000"/>
                  <a:gd name="connsiteX4" fmla="*/ 9312 w 10190"/>
                  <a:gd name="connsiteY4" fmla="*/ 195 h 10000"/>
                  <a:gd name="connsiteX5" fmla="*/ 8636 w 10190"/>
                  <a:gd name="connsiteY5" fmla="*/ 266 h 10000"/>
                  <a:gd name="connsiteX6" fmla="*/ 8485 w 10190"/>
                  <a:gd name="connsiteY6" fmla="*/ 334 h 10000"/>
                  <a:gd name="connsiteX7" fmla="*/ 8813 w 10190"/>
                  <a:gd name="connsiteY7" fmla="*/ 405 h 10000"/>
                  <a:gd name="connsiteX8" fmla="*/ 7834 w 10190"/>
                  <a:gd name="connsiteY8" fmla="*/ 458 h 10000"/>
                  <a:gd name="connsiteX9" fmla="*/ 3399 w 10190"/>
                  <a:gd name="connsiteY9" fmla="*/ 529 h 10000"/>
                  <a:gd name="connsiteX10" fmla="*/ 3848 w 10190"/>
                  <a:gd name="connsiteY10" fmla="*/ 600 h 10000"/>
                  <a:gd name="connsiteX11" fmla="*/ 3999 w 10190"/>
                  <a:gd name="connsiteY11" fmla="*/ 654 h 10000"/>
                  <a:gd name="connsiteX12" fmla="*/ 3121 w 10190"/>
                  <a:gd name="connsiteY12" fmla="*/ 725 h 10000"/>
                  <a:gd name="connsiteX13" fmla="*/ 4453 w 10190"/>
                  <a:gd name="connsiteY13" fmla="*/ 792 h 10000"/>
                  <a:gd name="connsiteX14" fmla="*/ 4252 w 10190"/>
                  <a:gd name="connsiteY14" fmla="*/ 863 h 10000"/>
                  <a:gd name="connsiteX15" fmla="*/ 181 w 10190"/>
                  <a:gd name="connsiteY15" fmla="*/ 897 h 10000"/>
                  <a:gd name="connsiteX16" fmla="*/ 231 w 10190"/>
                  <a:gd name="connsiteY16" fmla="*/ 2915 h 10000"/>
                  <a:gd name="connsiteX17" fmla="*/ 2925 w 10190"/>
                  <a:gd name="connsiteY17" fmla="*/ 3016 h 10000"/>
                  <a:gd name="connsiteX18" fmla="*/ 6855 w 10190"/>
                  <a:gd name="connsiteY18" fmla="*/ 3087 h 10000"/>
                  <a:gd name="connsiteX19" fmla="*/ 2445 w 10190"/>
                  <a:gd name="connsiteY19" fmla="*/ 3140 h 10000"/>
                  <a:gd name="connsiteX20" fmla="*/ 201 w 10190"/>
                  <a:gd name="connsiteY20" fmla="*/ 3213 h 10000"/>
                  <a:gd name="connsiteX21" fmla="*/ 201 w 10190"/>
                  <a:gd name="connsiteY21" fmla="*/ 4045 h 10000"/>
                  <a:gd name="connsiteX22" fmla="*/ 3399 w 10190"/>
                  <a:gd name="connsiteY22" fmla="*/ 4128 h 10000"/>
                  <a:gd name="connsiteX23" fmla="*/ 2622 w 10190"/>
                  <a:gd name="connsiteY23" fmla="*/ 4199 h 10000"/>
                  <a:gd name="connsiteX24" fmla="*/ 3222 w 10190"/>
                  <a:gd name="connsiteY24" fmla="*/ 4252 h 10000"/>
                  <a:gd name="connsiteX25" fmla="*/ 171 w 10190"/>
                  <a:gd name="connsiteY25" fmla="*/ 4315 h 10000"/>
                  <a:gd name="connsiteX26" fmla="*/ 161 w 10190"/>
                  <a:gd name="connsiteY26" fmla="*/ 5472 h 10000"/>
                  <a:gd name="connsiteX27" fmla="*/ 1593 w 10190"/>
                  <a:gd name="connsiteY27" fmla="*/ 5503 h 10000"/>
                  <a:gd name="connsiteX28" fmla="*/ 2021 w 10190"/>
                  <a:gd name="connsiteY28" fmla="*/ 5556 h 10000"/>
                  <a:gd name="connsiteX29" fmla="*/ 1895 w 10190"/>
                  <a:gd name="connsiteY29" fmla="*/ 5627 h 10000"/>
                  <a:gd name="connsiteX30" fmla="*/ 1618 w 10190"/>
                  <a:gd name="connsiteY30" fmla="*/ 5698 h 10000"/>
                  <a:gd name="connsiteX31" fmla="*/ 1043 w 10190"/>
                  <a:gd name="connsiteY31" fmla="*/ 5769 h 10000"/>
                  <a:gd name="connsiteX32" fmla="*/ 191 w 10190"/>
                  <a:gd name="connsiteY32" fmla="*/ 5821 h 10000"/>
                  <a:gd name="connsiteX33" fmla="*/ 211 w 10190"/>
                  <a:gd name="connsiteY33" fmla="*/ 6205 h 10000"/>
                  <a:gd name="connsiteX34" fmla="*/ 1946 w 10190"/>
                  <a:gd name="connsiteY34" fmla="*/ 6210 h 10000"/>
                  <a:gd name="connsiteX35" fmla="*/ 2173 w 10190"/>
                  <a:gd name="connsiteY35" fmla="*/ 6281 h 10000"/>
                  <a:gd name="connsiteX36" fmla="*/ 1694 w 10190"/>
                  <a:gd name="connsiteY36" fmla="*/ 6348 h 10000"/>
                  <a:gd name="connsiteX37" fmla="*/ 1719 w 10190"/>
                  <a:gd name="connsiteY37" fmla="*/ 6419 h 10000"/>
                  <a:gd name="connsiteX38" fmla="*/ 211 w 10190"/>
                  <a:gd name="connsiteY38" fmla="*/ 6439 h 10000"/>
                  <a:gd name="connsiteX39" fmla="*/ 201 w 10190"/>
                  <a:gd name="connsiteY39" fmla="*/ 7000 h 10000"/>
                  <a:gd name="connsiteX40" fmla="*/ 2395 w 10190"/>
                  <a:gd name="connsiteY40" fmla="*/ 7002 h 10000"/>
                  <a:gd name="connsiteX41" fmla="*/ 2198 w 10190"/>
                  <a:gd name="connsiteY41" fmla="*/ 7073 h 10000"/>
                  <a:gd name="connsiteX42" fmla="*/ 2344 w 10190"/>
                  <a:gd name="connsiteY42" fmla="*/ 7126 h 10000"/>
                  <a:gd name="connsiteX43" fmla="*/ 2148 w 10190"/>
                  <a:gd name="connsiteY43" fmla="*/ 7197 h 10000"/>
                  <a:gd name="connsiteX44" fmla="*/ 2496 w 10190"/>
                  <a:gd name="connsiteY44" fmla="*/ 7268 h 10000"/>
                  <a:gd name="connsiteX45" fmla="*/ 4302 w 10190"/>
                  <a:gd name="connsiteY45" fmla="*/ 7321 h 10000"/>
                  <a:gd name="connsiteX46" fmla="*/ 3777 w 10190"/>
                  <a:gd name="connsiteY46" fmla="*/ 7389 h 10000"/>
                  <a:gd name="connsiteX47" fmla="*/ 3924 w 10190"/>
                  <a:gd name="connsiteY47" fmla="*/ 7460 h 10000"/>
                  <a:gd name="connsiteX48" fmla="*/ 5427 w 10190"/>
                  <a:gd name="connsiteY48" fmla="*/ 7531 h 10000"/>
                  <a:gd name="connsiteX49" fmla="*/ 6229 w 10190"/>
                  <a:gd name="connsiteY49" fmla="*/ 7584 h 10000"/>
                  <a:gd name="connsiteX50" fmla="*/ 6078 w 10190"/>
                  <a:gd name="connsiteY50" fmla="*/ 7655 h 10000"/>
                  <a:gd name="connsiteX51" fmla="*/ 4277 w 10190"/>
                  <a:gd name="connsiteY51" fmla="*/ 7726 h 10000"/>
                  <a:gd name="connsiteX52" fmla="*/ 3873 w 10190"/>
                  <a:gd name="connsiteY52" fmla="*/ 7780 h 10000"/>
                  <a:gd name="connsiteX53" fmla="*/ 3298 w 10190"/>
                  <a:gd name="connsiteY53" fmla="*/ 7851 h 10000"/>
                  <a:gd name="connsiteX54" fmla="*/ 2773 w 10190"/>
                  <a:gd name="connsiteY54" fmla="*/ 7918 h 10000"/>
                  <a:gd name="connsiteX55" fmla="*/ 6204 w 10190"/>
                  <a:gd name="connsiteY55" fmla="*/ 7989 h 10000"/>
                  <a:gd name="connsiteX56" fmla="*/ 10190 w 10190"/>
                  <a:gd name="connsiteY56" fmla="*/ 8043 h 10000"/>
                  <a:gd name="connsiteX57" fmla="*/ 5029 w 10190"/>
                  <a:gd name="connsiteY57" fmla="*/ 8114 h 10000"/>
                  <a:gd name="connsiteX58" fmla="*/ 2925 w 10190"/>
                  <a:gd name="connsiteY58" fmla="*/ 8185 h 10000"/>
                  <a:gd name="connsiteX59" fmla="*/ 2950 w 10190"/>
                  <a:gd name="connsiteY59" fmla="*/ 8238 h 10000"/>
                  <a:gd name="connsiteX60" fmla="*/ 5705 w 10190"/>
                  <a:gd name="connsiteY60" fmla="*/ 8309 h 10000"/>
                  <a:gd name="connsiteX61" fmla="*/ 5705 w 10190"/>
                  <a:gd name="connsiteY61" fmla="*/ 8377 h 10000"/>
                  <a:gd name="connsiteX62" fmla="*/ 4428 w 10190"/>
                  <a:gd name="connsiteY62" fmla="*/ 8430 h 10000"/>
                  <a:gd name="connsiteX63" fmla="*/ 2249 w 10190"/>
                  <a:gd name="connsiteY63" fmla="*/ 8501 h 10000"/>
                  <a:gd name="connsiteX64" fmla="*/ 2370 w 10190"/>
                  <a:gd name="connsiteY64" fmla="*/ 8572 h 10000"/>
                  <a:gd name="connsiteX65" fmla="*/ 1618 w 10190"/>
                  <a:gd name="connsiteY65" fmla="*/ 8643 h 10000"/>
                  <a:gd name="connsiteX66" fmla="*/ 5604 w 10190"/>
                  <a:gd name="connsiteY66" fmla="*/ 8696 h 10000"/>
                  <a:gd name="connsiteX67" fmla="*/ 1446 w 10190"/>
                  <a:gd name="connsiteY67" fmla="*/ 8767 h 10000"/>
                  <a:gd name="connsiteX68" fmla="*/ 3974 w 10190"/>
                  <a:gd name="connsiteY68" fmla="*/ 8838 h 10000"/>
                  <a:gd name="connsiteX69" fmla="*/ 1794 w 10190"/>
                  <a:gd name="connsiteY69" fmla="*/ 8888 h 10000"/>
                  <a:gd name="connsiteX70" fmla="*/ 1870 w 10190"/>
                  <a:gd name="connsiteY70" fmla="*/ 8959 h 10000"/>
                  <a:gd name="connsiteX71" fmla="*/ 2672 w 10190"/>
                  <a:gd name="connsiteY71" fmla="*/ 9030 h 10000"/>
                  <a:gd name="connsiteX72" fmla="*/ 1971 w 10190"/>
                  <a:gd name="connsiteY72" fmla="*/ 9101 h 10000"/>
                  <a:gd name="connsiteX73" fmla="*/ 1421 w 10190"/>
                  <a:gd name="connsiteY73" fmla="*/ 9226 h 10000"/>
                  <a:gd name="connsiteX74" fmla="*/ 2319 w 10190"/>
                  <a:gd name="connsiteY74" fmla="*/ 9297 h 10000"/>
                  <a:gd name="connsiteX75" fmla="*/ 2072 w 10190"/>
                  <a:gd name="connsiteY75" fmla="*/ 9350 h 10000"/>
                  <a:gd name="connsiteX76" fmla="*/ 2299 w 10190"/>
                  <a:gd name="connsiteY76" fmla="*/ 9488 h 10000"/>
                  <a:gd name="connsiteX77" fmla="*/ 2299 w 10190"/>
                  <a:gd name="connsiteY77" fmla="*/ 9542 h 10000"/>
                  <a:gd name="connsiteX78" fmla="*/ 3797 w 10190"/>
                  <a:gd name="connsiteY78" fmla="*/ 9560 h 10000"/>
                  <a:gd name="connsiteX79" fmla="*/ 4453 w 10190"/>
                  <a:gd name="connsiteY79" fmla="*/ 9613 h 10000"/>
                  <a:gd name="connsiteX80" fmla="*/ 2072 w 10190"/>
                  <a:gd name="connsiteY80" fmla="*/ 9684 h 10000"/>
                  <a:gd name="connsiteX81" fmla="*/ 1668 w 10190"/>
                  <a:gd name="connsiteY81" fmla="*/ 9755 h 10000"/>
                  <a:gd name="connsiteX82" fmla="*/ 1320 w 10190"/>
                  <a:gd name="connsiteY82" fmla="*/ 9808 h 10000"/>
                  <a:gd name="connsiteX83" fmla="*/ 3121 w 10190"/>
                  <a:gd name="connsiteY83" fmla="*/ 9879 h 10000"/>
                  <a:gd name="connsiteX84" fmla="*/ 3071 w 10190"/>
                  <a:gd name="connsiteY84" fmla="*/ 9947 h 10000"/>
                  <a:gd name="connsiteX85" fmla="*/ 3273 w 10190"/>
                  <a:gd name="connsiteY85" fmla="*/ 10000 h 10000"/>
                  <a:gd name="connsiteX86" fmla="*/ 190 w 10190"/>
                  <a:gd name="connsiteY86" fmla="*/ 10000 h 10000"/>
                  <a:gd name="connsiteX87" fmla="*/ 190 w 10190"/>
                  <a:gd name="connsiteY87" fmla="*/ 0 h 10000"/>
                  <a:gd name="connsiteX0" fmla="*/ 29 w 10029"/>
                  <a:gd name="connsiteY0" fmla="*/ 0 h 10000"/>
                  <a:gd name="connsiteX1" fmla="*/ 8727 w 10029"/>
                  <a:gd name="connsiteY1" fmla="*/ 0 h 10000"/>
                  <a:gd name="connsiteX2" fmla="*/ 8702 w 10029"/>
                  <a:gd name="connsiteY2" fmla="*/ 71 h 10000"/>
                  <a:gd name="connsiteX3" fmla="*/ 9928 w 10029"/>
                  <a:gd name="connsiteY3" fmla="*/ 142 h 10000"/>
                  <a:gd name="connsiteX4" fmla="*/ 9151 w 10029"/>
                  <a:gd name="connsiteY4" fmla="*/ 195 h 10000"/>
                  <a:gd name="connsiteX5" fmla="*/ 8475 w 10029"/>
                  <a:gd name="connsiteY5" fmla="*/ 266 h 10000"/>
                  <a:gd name="connsiteX6" fmla="*/ 8324 w 10029"/>
                  <a:gd name="connsiteY6" fmla="*/ 334 h 10000"/>
                  <a:gd name="connsiteX7" fmla="*/ 8652 w 10029"/>
                  <a:gd name="connsiteY7" fmla="*/ 405 h 10000"/>
                  <a:gd name="connsiteX8" fmla="*/ 7673 w 10029"/>
                  <a:gd name="connsiteY8" fmla="*/ 458 h 10000"/>
                  <a:gd name="connsiteX9" fmla="*/ 3238 w 10029"/>
                  <a:gd name="connsiteY9" fmla="*/ 529 h 10000"/>
                  <a:gd name="connsiteX10" fmla="*/ 3687 w 10029"/>
                  <a:gd name="connsiteY10" fmla="*/ 600 h 10000"/>
                  <a:gd name="connsiteX11" fmla="*/ 3838 w 10029"/>
                  <a:gd name="connsiteY11" fmla="*/ 654 h 10000"/>
                  <a:gd name="connsiteX12" fmla="*/ 2960 w 10029"/>
                  <a:gd name="connsiteY12" fmla="*/ 725 h 10000"/>
                  <a:gd name="connsiteX13" fmla="*/ 4292 w 10029"/>
                  <a:gd name="connsiteY13" fmla="*/ 792 h 10000"/>
                  <a:gd name="connsiteX14" fmla="*/ 4091 w 10029"/>
                  <a:gd name="connsiteY14" fmla="*/ 863 h 10000"/>
                  <a:gd name="connsiteX15" fmla="*/ 20 w 10029"/>
                  <a:gd name="connsiteY15" fmla="*/ 897 h 10000"/>
                  <a:gd name="connsiteX16" fmla="*/ 70 w 10029"/>
                  <a:gd name="connsiteY16" fmla="*/ 2915 h 10000"/>
                  <a:gd name="connsiteX17" fmla="*/ 2764 w 10029"/>
                  <a:gd name="connsiteY17" fmla="*/ 3016 h 10000"/>
                  <a:gd name="connsiteX18" fmla="*/ 6694 w 10029"/>
                  <a:gd name="connsiteY18" fmla="*/ 3087 h 10000"/>
                  <a:gd name="connsiteX19" fmla="*/ 2284 w 10029"/>
                  <a:gd name="connsiteY19" fmla="*/ 3140 h 10000"/>
                  <a:gd name="connsiteX20" fmla="*/ 40 w 10029"/>
                  <a:gd name="connsiteY20" fmla="*/ 3213 h 10000"/>
                  <a:gd name="connsiteX21" fmla="*/ 40 w 10029"/>
                  <a:gd name="connsiteY21" fmla="*/ 4045 h 10000"/>
                  <a:gd name="connsiteX22" fmla="*/ 3238 w 10029"/>
                  <a:gd name="connsiteY22" fmla="*/ 4128 h 10000"/>
                  <a:gd name="connsiteX23" fmla="*/ 2461 w 10029"/>
                  <a:gd name="connsiteY23" fmla="*/ 4199 h 10000"/>
                  <a:gd name="connsiteX24" fmla="*/ 3061 w 10029"/>
                  <a:gd name="connsiteY24" fmla="*/ 4252 h 10000"/>
                  <a:gd name="connsiteX25" fmla="*/ 10 w 10029"/>
                  <a:gd name="connsiteY25" fmla="*/ 4315 h 10000"/>
                  <a:gd name="connsiteX26" fmla="*/ 0 w 10029"/>
                  <a:gd name="connsiteY26" fmla="*/ 5472 h 10000"/>
                  <a:gd name="connsiteX27" fmla="*/ 1432 w 10029"/>
                  <a:gd name="connsiteY27" fmla="*/ 5503 h 10000"/>
                  <a:gd name="connsiteX28" fmla="*/ 1860 w 10029"/>
                  <a:gd name="connsiteY28" fmla="*/ 5556 h 10000"/>
                  <a:gd name="connsiteX29" fmla="*/ 1734 w 10029"/>
                  <a:gd name="connsiteY29" fmla="*/ 5627 h 10000"/>
                  <a:gd name="connsiteX30" fmla="*/ 1457 w 10029"/>
                  <a:gd name="connsiteY30" fmla="*/ 5698 h 10000"/>
                  <a:gd name="connsiteX31" fmla="*/ 882 w 10029"/>
                  <a:gd name="connsiteY31" fmla="*/ 5769 h 10000"/>
                  <a:gd name="connsiteX32" fmla="*/ 30 w 10029"/>
                  <a:gd name="connsiteY32" fmla="*/ 5821 h 10000"/>
                  <a:gd name="connsiteX33" fmla="*/ 50 w 10029"/>
                  <a:gd name="connsiteY33" fmla="*/ 6205 h 10000"/>
                  <a:gd name="connsiteX34" fmla="*/ 1785 w 10029"/>
                  <a:gd name="connsiteY34" fmla="*/ 6210 h 10000"/>
                  <a:gd name="connsiteX35" fmla="*/ 2012 w 10029"/>
                  <a:gd name="connsiteY35" fmla="*/ 6281 h 10000"/>
                  <a:gd name="connsiteX36" fmla="*/ 1533 w 10029"/>
                  <a:gd name="connsiteY36" fmla="*/ 6348 h 10000"/>
                  <a:gd name="connsiteX37" fmla="*/ 1558 w 10029"/>
                  <a:gd name="connsiteY37" fmla="*/ 6419 h 10000"/>
                  <a:gd name="connsiteX38" fmla="*/ 50 w 10029"/>
                  <a:gd name="connsiteY38" fmla="*/ 6439 h 10000"/>
                  <a:gd name="connsiteX39" fmla="*/ 40 w 10029"/>
                  <a:gd name="connsiteY39" fmla="*/ 7000 h 10000"/>
                  <a:gd name="connsiteX40" fmla="*/ 2234 w 10029"/>
                  <a:gd name="connsiteY40" fmla="*/ 7002 h 10000"/>
                  <a:gd name="connsiteX41" fmla="*/ 2037 w 10029"/>
                  <a:gd name="connsiteY41" fmla="*/ 7073 h 10000"/>
                  <a:gd name="connsiteX42" fmla="*/ 2183 w 10029"/>
                  <a:gd name="connsiteY42" fmla="*/ 7126 h 10000"/>
                  <a:gd name="connsiteX43" fmla="*/ 1987 w 10029"/>
                  <a:gd name="connsiteY43" fmla="*/ 7197 h 10000"/>
                  <a:gd name="connsiteX44" fmla="*/ 2335 w 10029"/>
                  <a:gd name="connsiteY44" fmla="*/ 7268 h 10000"/>
                  <a:gd name="connsiteX45" fmla="*/ 4141 w 10029"/>
                  <a:gd name="connsiteY45" fmla="*/ 7321 h 10000"/>
                  <a:gd name="connsiteX46" fmla="*/ 3616 w 10029"/>
                  <a:gd name="connsiteY46" fmla="*/ 7389 h 10000"/>
                  <a:gd name="connsiteX47" fmla="*/ 3763 w 10029"/>
                  <a:gd name="connsiteY47" fmla="*/ 7460 h 10000"/>
                  <a:gd name="connsiteX48" fmla="*/ 5266 w 10029"/>
                  <a:gd name="connsiteY48" fmla="*/ 7531 h 10000"/>
                  <a:gd name="connsiteX49" fmla="*/ 6068 w 10029"/>
                  <a:gd name="connsiteY49" fmla="*/ 7584 h 10000"/>
                  <a:gd name="connsiteX50" fmla="*/ 5917 w 10029"/>
                  <a:gd name="connsiteY50" fmla="*/ 7655 h 10000"/>
                  <a:gd name="connsiteX51" fmla="*/ 4116 w 10029"/>
                  <a:gd name="connsiteY51" fmla="*/ 7726 h 10000"/>
                  <a:gd name="connsiteX52" fmla="*/ 3712 w 10029"/>
                  <a:gd name="connsiteY52" fmla="*/ 7780 h 10000"/>
                  <a:gd name="connsiteX53" fmla="*/ 3137 w 10029"/>
                  <a:gd name="connsiteY53" fmla="*/ 7851 h 10000"/>
                  <a:gd name="connsiteX54" fmla="*/ 2612 w 10029"/>
                  <a:gd name="connsiteY54" fmla="*/ 7918 h 10000"/>
                  <a:gd name="connsiteX55" fmla="*/ 6043 w 10029"/>
                  <a:gd name="connsiteY55" fmla="*/ 7989 h 10000"/>
                  <a:gd name="connsiteX56" fmla="*/ 10029 w 10029"/>
                  <a:gd name="connsiteY56" fmla="*/ 8043 h 10000"/>
                  <a:gd name="connsiteX57" fmla="*/ 4868 w 10029"/>
                  <a:gd name="connsiteY57" fmla="*/ 8114 h 10000"/>
                  <a:gd name="connsiteX58" fmla="*/ 2764 w 10029"/>
                  <a:gd name="connsiteY58" fmla="*/ 8185 h 10000"/>
                  <a:gd name="connsiteX59" fmla="*/ 2789 w 10029"/>
                  <a:gd name="connsiteY59" fmla="*/ 8238 h 10000"/>
                  <a:gd name="connsiteX60" fmla="*/ 5544 w 10029"/>
                  <a:gd name="connsiteY60" fmla="*/ 8309 h 10000"/>
                  <a:gd name="connsiteX61" fmla="*/ 5544 w 10029"/>
                  <a:gd name="connsiteY61" fmla="*/ 8377 h 10000"/>
                  <a:gd name="connsiteX62" fmla="*/ 4267 w 10029"/>
                  <a:gd name="connsiteY62" fmla="*/ 8430 h 10000"/>
                  <a:gd name="connsiteX63" fmla="*/ 2088 w 10029"/>
                  <a:gd name="connsiteY63" fmla="*/ 8501 h 10000"/>
                  <a:gd name="connsiteX64" fmla="*/ 2209 w 10029"/>
                  <a:gd name="connsiteY64" fmla="*/ 8572 h 10000"/>
                  <a:gd name="connsiteX65" fmla="*/ 1457 w 10029"/>
                  <a:gd name="connsiteY65" fmla="*/ 8643 h 10000"/>
                  <a:gd name="connsiteX66" fmla="*/ 5443 w 10029"/>
                  <a:gd name="connsiteY66" fmla="*/ 8696 h 10000"/>
                  <a:gd name="connsiteX67" fmla="*/ 1285 w 10029"/>
                  <a:gd name="connsiteY67" fmla="*/ 8767 h 10000"/>
                  <a:gd name="connsiteX68" fmla="*/ 3813 w 10029"/>
                  <a:gd name="connsiteY68" fmla="*/ 8838 h 10000"/>
                  <a:gd name="connsiteX69" fmla="*/ 1633 w 10029"/>
                  <a:gd name="connsiteY69" fmla="*/ 8888 h 10000"/>
                  <a:gd name="connsiteX70" fmla="*/ 1709 w 10029"/>
                  <a:gd name="connsiteY70" fmla="*/ 8959 h 10000"/>
                  <a:gd name="connsiteX71" fmla="*/ 2511 w 10029"/>
                  <a:gd name="connsiteY71" fmla="*/ 9030 h 10000"/>
                  <a:gd name="connsiteX72" fmla="*/ 1810 w 10029"/>
                  <a:gd name="connsiteY72" fmla="*/ 9101 h 10000"/>
                  <a:gd name="connsiteX73" fmla="*/ 1260 w 10029"/>
                  <a:gd name="connsiteY73" fmla="*/ 9226 h 10000"/>
                  <a:gd name="connsiteX74" fmla="*/ 2158 w 10029"/>
                  <a:gd name="connsiteY74" fmla="*/ 9297 h 10000"/>
                  <a:gd name="connsiteX75" fmla="*/ 1911 w 10029"/>
                  <a:gd name="connsiteY75" fmla="*/ 9350 h 10000"/>
                  <a:gd name="connsiteX76" fmla="*/ 2138 w 10029"/>
                  <a:gd name="connsiteY76" fmla="*/ 9488 h 10000"/>
                  <a:gd name="connsiteX77" fmla="*/ 2138 w 10029"/>
                  <a:gd name="connsiteY77" fmla="*/ 9542 h 10000"/>
                  <a:gd name="connsiteX78" fmla="*/ 3636 w 10029"/>
                  <a:gd name="connsiteY78" fmla="*/ 9560 h 10000"/>
                  <a:gd name="connsiteX79" fmla="*/ 4292 w 10029"/>
                  <a:gd name="connsiteY79" fmla="*/ 9613 h 10000"/>
                  <a:gd name="connsiteX80" fmla="*/ 1911 w 10029"/>
                  <a:gd name="connsiteY80" fmla="*/ 9684 h 10000"/>
                  <a:gd name="connsiteX81" fmla="*/ 1507 w 10029"/>
                  <a:gd name="connsiteY81" fmla="*/ 9755 h 10000"/>
                  <a:gd name="connsiteX82" fmla="*/ 1159 w 10029"/>
                  <a:gd name="connsiteY82" fmla="*/ 9808 h 10000"/>
                  <a:gd name="connsiteX83" fmla="*/ 2960 w 10029"/>
                  <a:gd name="connsiteY83" fmla="*/ 9879 h 10000"/>
                  <a:gd name="connsiteX84" fmla="*/ 2910 w 10029"/>
                  <a:gd name="connsiteY84" fmla="*/ 9947 h 10000"/>
                  <a:gd name="connsiteX85" fmla="*/ 3112 w 10029"/>
                  <a:gd name="connsiteY85" fmla="*/ 10000 h 10000"/>
                  <a:gd name="connsiteX86" fmla="*/ 29 w 10029"/>
                  <a:gd name="connsiteY86" fmla="*/ 10000 h 10000"/>
                  <a:gd name="connsiteX87" fmla="*/ 29 w 10029"/>
                  <a:gd name="connsiteY87" fmla="*/ 0 h 10000"/>
                  <a:gd name="connsiteX0" fmla="*/ 29 w 10029"/>
                  <a:gd name="connsiteY0" fmla="*/ 0 h 10000"/>
                  <a:gd name="connsiteX1" fmla="*/ 8727 w 10029"/>
                  <a:gd name="connsiteY1" fmla="*/ 0 h 10000"/>
                  <a:gd name="connsiteX2" fmla="*/ 8702 w 10029"/>
                  <a:gd name="connsiteY2" fmla="*/ 71 h 10000"/>
                  <a:gd name="connsiteX3" fmla="*/ 9928 w 10029"/>
                  <a:gd name="connsiteY3" fmla="*/ 142 h 10000"/>
                  <a:gd name="connsiteX4" fmla="*/ 9151 w 10029"/>
                  <a:gd name="connsiteY4" fmla="*/ 195 h 10000"/>
                  <a:gd name="connsiteX5" fmla="*/ 8475 w 10029"/>
                  <a:gd name="connsiteY5" fmla="*/ 266 h 10000"/>
                  <a:gd name="connsiteX6" fmla="*/ 8324 w 10029"/>
                  <a:gd name="connsiteY6" fmla="*/ 334 h 10000"/>
                  <a:gd name="connsiteX7" fmla="*/ 8652 w 10029"/>
                  <a:gd name="connsiteY7" fmla="*/ 405 h 10000"/>
                  <a:gd name="connsiteX8" fmla="*/ 7673 w 10029"/>
                  <a:gd name="connsiteY8" fmla="*/ 458 h 10000"/>
                  <a:gd name="connsiteX9" fmla="*/ 3238 w 10029"/>
                  <a:gd name="connsiteY9" fmla="*/ 529 h 10000"/>
                  <a:gd name="connsiteX10" fmla="*/ 3687 w 10029"/>
                  <a:gd name="connsiteY10" fmla="*/ 600 h 10000"/>
                  <a:gd name="connsiteX11" fmla="*/ 3838 w 10029"/>
                  <a:gd name="connsiteY11" fmla="*/ 654 h 10000"/>
                  <a:gd name="connsiteX12" fmla="*/ 2960 w 10029"/>
                  <a:gd name="connsiteY12" fmla="*/ 725 h 10000"/>
                  <a:gd name="connsiteX13" fmla="*/ 4292 w 10029"/>
                  <a:gd name="connsiteY13" fmla="*/ 792 h 10000"/>
                  <a:gd name="connsiteX14" fmla="*/ 4091 w 10029"/>
                  <a:gd name="connsiteY14" fmla="*/ 863 h 10000"/>
                  <a:gd name="connsiteX15" fmla="*/ 20 w 10029"/>
                  <a:gd name="connsiteY15" fmla="*/ 897 h 10000"/>
                  <a:gd name="connsiteX16" fmla="*/ 70 w 10029"/>
                  <a:gd name="connsiteY16" fmla="*/ 2915 h 10000"/>
                  <a:gd name="connsiteX17" fmla="*/ 2764 w 10029"/>
                  <a:gd name="connsiteY17" fmla="*/ 3016 h 10000"/>
                  <a:gd name="connsiteX18" fmla="*/ 6694 w 10029"/>
                  <a:gd name="connsiteY18" fmla="*/ 3087 h 10000"/>
                  <a:gd name="connsiteX19" fmla="*/ 2284 w 10029"/>
                  <a:gd name="connsiteY19" fmla="*/ 3140 h 10000"/>
                  <a:gd name="connsiteX20" fmla="*/ 40 w 10029"/>
                  <a:gd name="connsiteY20" fmla="*/ 3213 h 10000"/>
                  <a:gd name="connsiteX21" fmla="*/ 40 w 10029"/>
                  <a:gd name="connsiteY21" fmla="*/ 4045 h 10000"/>
                  <a:gd name="connsiteX22" fmla="*/ 3238 w 10029"/>
                  <a:gd name="connsiteY22" fmla="*/ 4128 h 10000"/>
                  <a:gd name="connsiteX23" fmla="*/ 2461 w 10029"/>
                  <a:gd name="connsiteY23" fmla="*/ 4199 h 10000"/>
                  <a:gd name="connsiteX24" fmla="*/ 3061 w 10029"/>
                  <a:gd name="connsiteY24" fmla="*/ 4252 h 10000"/>
                  <a:gd name="connsiteX25" fmla="*/ 10 w 10029"/>
                  <a:gd name="connsiteY25" fmla="*/ 4315 h 10000"/>
                  <a:gd name="connsiteX26" fmla="*/ 0 w 10029"/>
                  <a:gd name="connsiteY26" fmla="*/ 5472 h 10000"/>
                  <a:gd name="connsiteX27" fmla="*/ 1432 w 10029"/>
                  <a:gd name="connsiteY27" fmla="*/ 5503 h 10000"/>
                  <a:gd name="connsiteX28" fmla="*/ 1860 w 10029"/>
                  <a:gd name="connsiteY28" fmla="*/ 5556 h 10000"/>
                  <a:gd name="connsiteX29" fmla="*/ 1734 w 10029"/>
                  <a:gd name="connsiteY29" fmla="*/ 5627 h 10000"/>
                  <a:gd name="connsiteX30" fmla="*/ 1457 w 10029"/>
                  <a:gd name="connsiteY30" fmla="*/ 5698 h 10000"/>
                  <a:gd name="connsiteX31" fmla="*/ 882 w 10029"/>
                  <a:gd name="connsiteY31" fmla="*/ 5769 h 10000"/>
                  <a:gd name="connsiteX32" fmla="*/ 30 w 10029"/>
                  <a:gd name="connsiteY32" fmla="*/ 5821 h 10000"/>
                  <a:gd name="connsiteX33" fmla="*/ 50 w 10029"/>
                  <a:gd name="connsiteY33" fmla="*/ 6205 h 10000"/>
                  <a:gd name="connsiteX34" fmla="*/ 1785 w 10029"/>
                  <a:gd name="connsiteY34" fmla="*/ 6210 h 10000"/>
                  <a:gd name="connsiteX35" fmla="*/ 2012 w 10029"/>
                  <a:gd name="connsiteY35" fmla="*/ 6281 h 10000"/>
                  <a:gd name="connsiteX36" fmla="*/ 1533 w 10029"/>
                  <a:gd name="connsiteY36" fmla="*/ 6348 h 10000"/>
                  <a:gd name="connsiteX37" fmla="*/ 1558 w 10029"/>
                  <a:gd name="connsiteY37" fmla="*/ 6419 h 10000"/>
                  <a:gd name="connsiteX38" fmla="*/ 50 w 10029"/>
                  <a:gd name="connsiteY38" fmla="*/ 6439 h 10000"/>
                  <a:gd name="connsiteX39" fmla="*/ 40 w 10029"/>
                  <a:gd name="connsiteY39" fmla="*/ 7000 h 10000"/>
                  <a:gd name="connsiteX40" fmla="*/ 2234 w 10029"/>
                  <a:gd name="connsiteY40" fmla="*/ 7002 h 10000"/>
                  <a:gd name="connsiteX41" fmla="*/ 2037 w 10029"/>
                  <a:gd name="connsiteY41" fmla="*/ 7073 h 10000"/>
                  <a:gd name="connsiteX42" fmla="*/ 2183 w 10029"/>
                  <a:gd name="connsiteY42" fmla="*/ 7126 h 10000"/>
                  <a:gd name="connsiteX43" fmla="*/ 1987 w 10029"/>
                  <a:gd name="connsiteY43" fmla="*/ 7197 h 10000"/>
                  <a:gd name="connsiteX44" fmla="*/ 2335 w 10029"/>
                  <a:gd name="connsiteY44" fmla="*/ 7268 h 10000"/>
                  <a:gd name="connsiteX45" fmla="*/ 4141 w 10029"/>
                  <a:gd name="connsiteY45" fmla="*/ 7321 h 10000"/>
                  <a:gd name="connsiteX46" fmla="*/ 3616 w 10029"/>
                  <a:gd name="connsiteY46" fmla="*/ 7389 h 10000"/>
                  <a:gd name="connsiteX47" fmla="*/ 3763 w 10029"/>
                  <a:gd name="connsiteY47" fmla="*/ 7460 h 10000"/>
                  <a:gd name="connsiteX48" fmla="*/ 5266 w 10029"/>
                  <a:gd name="connsiteY48" fmla="*/ 7531 h 10000"/>
                  <a:gd name="connsiteX49" fmla="*/ 6068 w 10029"/>
                  <a:gd name="connsiteY49" fmla="*/ 7584 h 10000"/>
                  <a:gd name="connsiteX50" fmla="*/ 5917 w 10029"/>
                  <a:gd name="connsiteY50" fmla="*/ 7655 h 10000"/>
                  <a:gd name="connsiteX51" fmla="*/ 4116 w 10029"/>
                  <a:gd name="connsiteY51" fmla="*/ 7726 h 10000"/>
                  <a:gd name="connsiteX52" fmla="*/ 3712 w 10029"/>
                  <a:gd name="connsiteY52" fmla="*/ 7780 h 10000"/>
                  <a:gd name="connsiteX53" fmla="*/ 3137 w 10029"/>
                  <a:gd name="connsiteY53" fmla="*/ 7851 h 10000"/>
                  <a:gd name="connsiteX54" fmla="*/ 2612 w 10029"/>
                  <a:gd name="connsiteY54" fmla="*/ 7918 h 10000"/>
                  <a:gd name="connsiteX55" fmla="*/ 6043 w 10029"/>
                  <a:gd name="connsiteY55" fmla="*/ 7989 h 10000"/>
                  <a:gd name="connsiteX56" fmla="*/ 10029 w 10029"/>
                  <a:gd name="connsiteY56" fmla="*/ 8043 h 10000"/>
                  <a:gd name="connsiteX57" fmla="*/ 4868 w 10029"/>
                  <a:gd name="connsiteY57" fmla="*/ 8114 h 10000"/>
                  <a:gd name="connsiteX58" fmla="*/ 2764 w 10029"/>
                  <a:gd name="connsiteY58" fmla="*/ 8185 h 10000"/>
                  <a:gd name="connsiteX59" fmla="*/ 2789 w 10029"/>
                  <a:gd name="connsiteY59" fmla="*/ 8238 h 10000"/>
                  <a:gd name="connsiteX60" fmla="*/ 5544 w 10029"/>
                  <a:gd name="connsiteY60" fmla="*/ 8309 h 10000"/>
                  <a:gd name="connsiteX61" fmla="*/ 5544 w 10029"/>
                  <a:gd name="connsiteY61" fmla="*/ 8377 h 10000"/>
                  <a:gd name="connsiteX62" fmla="*/ 4267 w 10029"/>
                  <a:gd name="connsiteY62" fmla="*/ 8430 h 10000"/>
                  <a:gd name="connsiteX63" fmla="*/ 2088 w 10029"/>
                  <a:gd name="connsiteY63" fmla="*/ 8501 h 10000"/>
                  <a:gd name="connsiteX64" fmla="*/ 2209 w 10029"/>
                  <a:gd name="connsiteY64" fmla="*/ 8572 h 10000"/>
                  <a:gd name="connsiteX65" fmla="*/ 1457 w 10029"/>
                  <a:gd name="connsiteY65" fmla="*/ 8643 h 10000"/>
                  <a:gd name="connsiteX66" fmla="*/ 5443 w 10029"/>
                  <a:gd name="connsiteY66" fmla="*/ 8696 h 10000"/>
                  <a:gd name="connsiteX67" fmla="*/ 1285 w 10029"/>
                  <a:gd name="connsiteY67" fmla="*/ 8767 h 10000"/>
                  <a:gd name="connsiteX68" fmla="*/ 3813 w 10029"/>
                  <a:gd name="connsiteY68" fmla="*/ 8838 h 10000"/>
                  <a:gd name="connsiteX69" fmla="*/ 1633 w 10029"/>
                  <a:gd name="connsiteY69" fmla="*/ 8888 h 10000"/>
                  <a:gd name="connsiteX70" fmla="*/ 1709 w 10029"/>
                  <a:gd name="connsiteY70" fmla="*/ 8959 h 10000"/>
                  <a:gd name="connsiteX71" fmla="*/ 2511 w 10029"/>
                  <a:gd name="connsiteY71" fmla="*/ 9030 h 10000"/>
                  <a:gd name="connsiteX72" fmla="*/ 1810 w 10029"/>
                  <a:gd name="connsiteY72" fmla="*/ 9101 h 10000"/>
                  <a:gd name="connsiteX73" fmla="*/ 1260 w 10029"/>
                  <a:gd name="connsiteY73" fmla="*/ 9226 h 10000"/>
                  <a:gd name="connsiteX74" fmla="*/ 2158 w 10029"/>
                  <a:gd name="connsiteY74" fmla="*/ 9297 h 10000"/>
                  <a:gd name="connsiteX75" fmla="*/ 1911 w 10029"/>
                  <a:gd name="connsiteY75" fmla="*/ 9350 h 10000"/>
                  <a:gd name="connsiteX76" fmla="*/ 2138 w 10029"/>
                  <a:gd name="connsiteY76" fmla="*/ 9488 h 10000"/>
                  <a:gd name="connsiteX77" fmla="*/ 2138 w 10029"/>
                  <a:gd name="connsiteY77" fmla="*/ 9542 h 10000"/>
                  <a:gd name="connsiteX78" fmla="*/ 3636 w 10029"/>
                  <a:gd name="connsiteY78" fmla="*/ 9560 h 10000"/>
                  <a:gd name="connsiteX79" fmla="*/ 4292 w 10029"/>
                  <a:gd name="connsiteY79" fmla="*/ 9613 h 10000"/>
                  <a:gd name="connsiteX80" fmla="*/ 1911 w 10029"/>
                  <a:gd name="connsiteY80" fmla="*/ 9684 h 10000"/>
                  <a:gd name="connsiteX81" fmla="*/ 1507 w 10029"/>
                  <a:gd name="connsiteY81" fmla="*/ 9755 h 10000"/>
                  <a:gd name="connsiteX82" fmla="*/ 1159 w 10029"/>
                  <a:gd name="connsiteY82" fmla="*/ 9808 h 10000"/>
                  <a:gd name="connsiteX83" fmla="*/ 2960 w 10029"/>
                  <a:gd name="connsiteY83" fmla="*/ 9879 h 10000"/>
                  <a:gd name="connsiteX84" fmla="*/ 2910 w 10029"/>
                  <a:gd name="connsiteY84" fmla="*/ 9947 h 10000"/>
                  <a:gd name="connsiteX85" fmla="*/ 3112 w 10029"/>
                  <a:gd name="connsiteY85" fmla="*/ 10000 h 10000"/>
                  <a:gd name="connsiteX86" fmla="*/ 29 w 10029"/>
                  <a:gd name="connsiteY86" fmla="*/ 10000 h 10000"/>
                  <a:gd name="connsiteX87" fmla="*/ 29 w 10029"/>
                  <a:gd name="connsiteY87" fmla="*/ 0 h 10000"/>
                  <a:gd name="connsiteX0" fmla="*/ 29 w 10029"/>
                  <a:gd name="connsiteY0" fmla="*/ 0 h 10000"/>
                  <a:gd name="connsiteX1" fmla="*/ 8727 w 10029"/>
                  <a:gd name="connsiteY1" fmla="*/ 0 h 10000"/>
                  <a:gd name="connsiteX2" fmla="*/ 8702 w 10029"/>
                  <a:gd name="connsiteY2" fmla="*/ 71 h 10000"/>
                  <a:gd name="connsiteX3" fmla="*/ 9928 w 10029"/>
                  <a:gd name="connsiteY3" fmla="*/ 142 h 10000"/>
                  <a:gd name="connsiteX4" fmla="*/ 9151 w 10029"/>
                  <a:gd name="connsiteY4" fmla="*/ 195 h 10000"/>
                  <a:gd name="connsiteX5" fmla="*/ 8475 w 10029"/>
                  <a:gd name="connsiteY5" fmla="*/ 266 h 10000"/>
                  <a:gd name="connsiteX6" fmla="*/ 8324 w 10029"/>
                  <a:gd name="connsiteY6" fmla="*/ 334 h 10000"/>
                  <a:gd name="connsiteX7" fmla="*/ 8652 w 10029"/>
                  <a:gd name="connsiteY7" fmla="*/ 405 h 10000"/>
                  <a:gd name="connsiteX8" fmla="*/ 7673 w 10029"/>
                  <a:gd name="connsiteY8" fmla="*/ 458 h 10000"/>
                  <a:gd name="connsiteX9" fmla="*/ 3238 w 10029"/>
                  <a:gd name="connsiteY9" fmla="*/ 529 h 10000"/>
                  <a:gd name="connsiteX10" fmla="*/ 3687 w 10029"/>
                  <a:gd name="connsiteY10" fmla="*/ 600 h 10000"/>
                  <a:gd name="connsiteX11" fmla="*/ 3838 w 10029"/>
                  <a:gd name="connsiteY11" fmla="*/ 654 h 10000"/>
                  <a:gd name="connsiteX12" fmla="*/ 2960 w 10029"/>
                  <a:gd name="connsiteY12" fmla="*/ 725 h 10000"/>
                  <a:gd name="connsiteX13" fmla="*/ 4292 w 10029"/>
                  <a:gd name="connsiteY13" fmla="*/ 792 h 10000"/>
                  <a:gd name="connsiteX14" fmla="*/ 4091 w 10029"/>
                  <a:gd name="connsiteY14" fmla="*/ 863 h 10000"/>
                  <a:gd name="connsiteX15" fmla="*/ 20 w 10029"/>
                  <a:gd name="connsiteY15" fmla="*/ 897 h 10000"/>
                  <a:gd name="connsiteX16" fmla="*/ 50 w 10029"/>
                  <a:gd name="connsiteY16" fmla="*/ 2915 h 10000"/>
                  <a:gd name="connsiteX17" fmla="*/ 2764 w 10029"/>
                  <a:gd name="connsiteY17" fmla="*/ 3016 h 10000"/>
                  <a:gd name="connsiteX18" fmla="*/ 6694 w 10029"/>
                  <a:gd name="connsiteY18" fmla="*/ 3087 h 10000"/>
                  <a:gd name="connsiteX19" fmla="*/ 2284 w 10029"/>
                  <a:gd name="connsiteY19" fmla="*/ 3140 h 10000"/>
                  <a:gd name="connsiteX20" fmla="*/ 40 w 10029"/>
                  <a:gd name="connsiteY20" fmla="*/ 3213 h 10000"/>
                  <a:gd name="connsiteX21" fmla="*/ 40 w 10029"/>
                  <a:gd name="connsiteY21" fmla="*/ 4045 h 10000"/>
                  <a:gd name="connsiteX22" fmla="*/ 3238 w 10029"/>
                  <a:gd name="connsiteY22" fmla="*/ 4128 h 10000"/>
                  <a:gd name="connsiteX23" fmla="*/ 2461 w 10029"/>
                  <a:gd name="connsiteY23" fmla="*/ 4199 h 10000"/>
                  <a:gd name="connsiteX24" fmla="*/ 3061 w 10029"/>
                  <a:gd name="connsiteY24" fmla="*/ 4252 h 10000"/>
                  <a:gd name="connsiteX25" fmla="*/ 10 w 10029"/>
                  <a:gd name="connsiteY25" fmla="*/ 4315 h 10000"/>
                  <a:gd name="connsiteX26" fmla="*/ 0 w 10029"/>
                  <a:gd name="connsiteY26" fmla="*/ 5472 h 10000"/>
                  <a:gd name="connsiteX27" fmla="*/ 1432 w 10029"/>
                  <a:gd name="connsiteY27" fmla="*/ 5503 h 10000"/>
                  <a:gd name="connsiteX28" fmla="*/ 1860 w 10029"/>
                  <a:gd name="connsiteY28" fmla="*/ 5556 h 10000"/>
                  <a:gd name="connsiteX29" fmla="*/ 1734 w 10029"/>
                  <a:gd name="connsiteY29" fmla="*/ 5627 h 10000"/>
                  <a:gd name="connsiteX30" fmla="*/ 1457 w 10029"/>
                  <a:gd name="connsiteY30" fmla="*/ 5698 h 10000"/>
                  <a:gd name="connsiteX31" fmla="*/ 882 w 10029"/>
                  <a:gd name="connsiteY31" fmla="*/ 5769 h 10000"/>
                  <a:gd name="connsiteX32" fmla="*/ 30 w 10029"/>
                  <a:gd name="connsiteY32" fmla="*/ 5821 h 10000"/>
                  <a:gd name="connsiteX33" fmla="*/ 50 w 10029"/>
                  <a:gd name="connsiteY33" fmla="*/ 6205 h 10000"/>
                  <a:gd name="connsiteX34" fmla="*/ 1785 w 10029"/>
                  <a:gd name="connsiteY34" fmla="*/ 6210 h 10000"/>
                  <a:gd name="connsiteX35" fmla="*/ 2012 w 10029"/>
                  <a:gd name="connsiteY35" fmla="*/ 6281 h 10000"/>
                  <a:gd name="connsiteX36" fmla="*/ 1533 w 10029"/>
                  <a:gd name="connsiteY36" fmla="*/ 6348 h 10000"/>
                  <a:gd name="connsiteX37" fmla="*/ 1558 w 10029"/>
                  <a:gd name="connsiteY37" fmla="*/ 6419 h 10000"/>
                  <a:gd name="connsiteX38" fmla="*/ 50 w 10029"/>
                  <a:gd name="connsiteY38" fmla="*/ 6439 h 10000"/>
                  <a:gd name="connsiteX39" fmla="*/ 40 w 10029"/>
                  <a:gd name="connsiteY39" fmla="*/ 7000 h 10000"/>
                  <a:gd name="connsiteX40" fmla="*/ 2234 w 10029"/>
                  <a:gd name="connsiteY40" fmla="*/ 7002 h 10000"/>
                  <a:gd name="connsiteX41" fmla="*/ 2037 w 10029"/>
                  <a:gd name="connsiteY41" fmla="*/ 7073 h 10000"/>
                  <a:gd name="connsiteX42" fmla="*/ 2183 w 10029"/>
                  <a:gd name="connsiteY42" fmla="*/ 7126 h 10000"/>
                  <a:gd name="connsiteX43" fmla="*/ 1987 w 10029"/>
                  <a:gd name="connsiteY43" fmla="*/ 7197 h 10000"/>
                  <a:gd name="connsiteX44" fmla="*/ 2335 w 10029"/>
                  <a:gd name="connsiteY44" fmla="*/ 7268 h 10000"/>
                  <a:gd name="connsiteX45" fmla="*/ 4141 w 10029"/>
                  <a:gd name="connsiteY45" fmla="*/ 7321 h 10000"/>
                  <a:gd name="connsiteX46" fmla="*/ 3616 w 10029"/>
                  <a:gd name="connsiteY46" fmla="*/ 7389 h 10000"/>
                  <a:gd name="connsiteX47" fmla="*/ 3763 w 10029"/>
                  <a:gd name="connsiteY47" fmla="*/ 7460 h 10000"/>
                  <a:gd name="connsiteX48" fmla="*/ 5266 w 10029"/>
                  <a:gd name="connsiteY48" fmla="*/ 7531 h 10000"/>
                  <a:gd name="connsiteX49" fmla="*/ 6068 w 10029"/>
                  <a:gd name="connsiteY49" fmla="*/ 7584 h 10000"/>
                  <a:gd name="connsiteX50" fmla="*/ 5917 w 10029"/>
                  <a:gd name="connsiteY50" fmla="*/ 7655 h 10000"/>
                  <a:gd name="connsiteX51" fmla="*/ 4116 w 10029"/>
                  <a:gd name="connsiteY51" fmla="*/ 7726 h 10000"/>
                  <a:gd name="connsiteX52" fmla="*/ 3712 w 10029"/>
                  <a:gd name="connsiteY52" fmla="*/ 7780 h 10000"/>
                  <a:gd name="connsiteX53" fmla="*/ 3137 w 10029"/>
                  <a:gd name="connsiteY53" fmla="*/ 7851 h 10000"/>
                  <a:gd name="connsiteX54" fmla="*/ 2612 w 10029"/>
                  <a:gd name="connsiteY54" fmla="*/ 7918 h 10000"/>
                  <a:gd name="connsiteX55" fmla="*/ 6043 w 10029"/>
                  <a:gd name="connsiteY55" fmla="*/ 7989 h 10000"/>
                  <a:gd name="connsiteX56" fmla="*/ 10029 w 10029"/>
                  <a:gd name="connsiteY56" fmla="*/ 8043 h 10000"/>
                  <a:gd name="connsiteX57" fmla="*/ 4868 w 10029"/>
                  <a:gd name="connsiteY57" fmla="*/ 8114 h 10000"/>
                  <a:gd name="connsiteX58" fmla="*/ 2764 w 10029"/>
                  <a:gd name="connsiteY58" fmla="*/ 8185 h 10000"/>
                  <a:gd name="connsiteX59" fmla="*/ 2789 w 10029"/>
                  <a:gd name="connsiteY59" fmla="*/ 8238 h 10000"/>
                  <a:gd name="connsiteX60" fmla="*/ 5544 w 10029"/>
                  <a:gd name="connsiteY60" fmla="*/ 8309 h 10000"/>
                  <a:gd name="connsiteX61" fmla="*/ 5544 w 10029"/>
                  <a:gd name="connsiteY61" fmla="*/ 8377 h 10000"/>
                  <a:gd name="connsiteX62" fmla="*/ 4267 w 10029"/>
                  <a:gd name="connsiteY62" fmla="*/ 8430 h 10000"/>
                  <a:gd name="connsiteX63" fmla="*/ 2088 w 10029"/>
                  <a:gd name="connsiteY63" fmla="*/ 8501 h 10000"/>
                  <a:gd name="connsiteX64" fmla="*/ 2209 w 10029"/>
                  <a:gd name="connsiteY64" fmla="*/ 8572 h 10000"/>
                  <a:gd name="connsiteX65" fmla="*/ 1457 w 10029"/>
                  <a:gd name="connsiteY65" fmla="*/ 8643 h 10000"/>
                  <a:gd name="connsiteX66" fmla="*/ 5443 w 10029"/>
                  <a:gd name="connsiteY66" fmla="*/ 8696 h 10000"/>
                  <a:gd name="connsiteX67" fmla="*/ 1285 w 10029"/>
                  <a:gd name="connsiteY67" fmla="*/ 8767 h 10000"/>
                  <a:gd name="connsiteX68" fmla="*/ 3813 w 10029"/>
                  <a:gd name="connsiteY68" fmla="*/ 8838 h 10000"/>
                  <a:gd name="connsiteX69" fmla="*/ 1633 w 10029"/>
                  <a:gd name="connsiteY69" fmla="*/ 8888 h 10000"/>
                  <a:gd name="connsiteX70" fmla="*/ 1709 w 10029"/>
                  <a:gd name="connsiteY70" fmla="*/ 8959 h 10000"/>
                  <a:gd name="connsiteX71" fmla="*/ 2511 w 10029"/>
                  <a:gd name="connsiteY71" fmla="*/ 9030 h 10000"/>
                  <a:gd name="connsiteX72" fmla="*/ 1810 w 10029"/>
                  <a:gd name="connsiteY72" fmla="*/ 9101 h 10000"/>
                  <a:gd name="connsiteX73" fmla="*/ 1260 w 10029"/>
                  <a:gd name="connsiteY73" fmla="*/ 9226 h 10000"/>
                  <a:gd name="connsiteX74" fmla="*/ 2158 w 10029"/>
                  <a:gd name="connsiteY74" fmla="*/ 9297 h 10000"/>
                  <a:gd name="connsiteX75" fmla="*/ 1911 w 10029"/>
                  <a:gd name="connsiteY75" fmla="*/ 9350 h 10000"/>
                  <a:gd name="connsiteX76" fmla="*/ 2138 w 10029"/>
                  <a:gd name="connsiteY76" fmla="*/ 9488 h 10000"/>
                  <a:gd name="connsiteX77" fmla="*/ 2138 w 10029"/>
                  <a:gd name="connsiteY77" fmla="*/ 9542 h 10000"/>
                  <a:gd name="connsiteX78" fmla="*/ 3636 w 10029"/>
                  <a:gd name="connsiteY78" fmla="*/ 9560 h 10000"/>
                  <a:gd name="connsiteX79" fmla="*/ 4292 w 10029"/>
                  <a:gd name="connsiteY79" fmla="*/ 9613 h 10000"/>
                  <a:gd name="connsiteX80" fmla="*/ 1911 w 10029"/>
                  <a:gd name="connsiteY80" fmla="*/ 9684 h 10000"/>
                  <a:gd name="connsiteX81" fmla="*/ 1507 w 10029"/>
                  <a:gd name="connsiteY81" fmla="*/ 9755 h 10000"/>
                  <a:gd name="connsiteX82" fmla="*/ 1159 w 10029"/>
                  <a:gd name="connsiteY82" fmla="*/ 9808 h 10000"/>
                  <a:gd name="connsiteX83" fmla="*/ 2960 w 10029"/>
                  <a:gd name="connsiteY83" fmla="*/ 9879 h 10000"/>
                  <a:gd name="connsiteX84" fmla="*/ 2910 w 10029"/>
                  <a:gd name="connsiteY84" fmla="*/ 9947 h 10000"/>
                  <a:gd name="connsiteX85" fmla="*/ 3112 w 10029"/>
                  <a:gd name="connsiteY85" fmla="*/ 10000 h 10000"/>
                  <a:gd name="connsiteX86" fmla="*/ 29 w 10029"/>
                  <a:gd name="connsiteY86" fmla="*/ 10000 h 10000"/>
                  <a:gd name="connsiteX87" fmla="*/ 29 w 10029"/>
                  <a:gd name="connsiteY8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0029" h="10000">
                    <a:moveTo>
                      <a:pt x="29" y="0"/>
                    </a:moveTo>
                    <a:lnTo>
                      <a:pt x="8727" y="0"/>
                    </a:lnTo>
                    <a:cubicBezTo>
                      <a:pt x="8719" y="24"/>
                      <a:pt x="8710" y="47"/>
                      <a:pt x="8702" y="71"/>
                    </a:cubicBezTo>
                    <a:lnTo>
                      <a:pt x="9928" y="142"/>
                    </a:lnTo>
                    <a:lnTo>
                      <a:pt x="9151" y="195"/>
                    </a:lnTo>
                    <a:lnTo>
                      <a:pt x="8475" y="266"/>
                    </a:lnTo>
                    <a:lnTo>
                      <a:pt x="8324" y="334"/>
                    </a:lnTo>
                    <a:lnTo>
                      <a:pt x="8652" y="405"/>
                    </a:lnTo>
                    <a:lnTo>
                      <a:pt x="7673" y="458"/>
                    </a:lnTo>
                    <a:lnTo>
                      <a:pt x="3238" y="529"/>
                    </a:lnTo>
                    <a:lnTo>
                      <a:pt x="3687" y="600"/>
                    </a:lnTo>
                    <a:lnTo>
                      <a:pt x="3838" y="654"/>
                    </a:lnTo>
                    <a:lnTo>
                      <a:pt x="2960" y="725"/>
                    </a:lnTo>
                    <a:lnTo>
                      <a:pt x="4292" y="792"/>
                    </a:lnTo>
                    <a:lnTo>
                      <a:pt x="4091" y="863"/>
                    </a:lnTo>
                    <a:cubicBezTo>
                      <a:pt x="3995" y="1017"/>
                      <a:pt x="459" y="850"/>
                      <a:pt x="20" y="897"/>
                    </a:cubicBezTo>
                    <a:cubicBezTo>
                      <a:pt x="33" y="1735"/>
                      <a:pt x="17" y="2119"/>
                      <a:pt x="50" y="2915"/>
                    </a:cubicBezTo>
                    <a:lnTo>
                      <a:pt x="2764" y="3016"/>
                    </a:lnTo>
                    <a:lnTo>
                      <a:pt x="6694" y="3087"/>
                    </a:lnTo>
                    <a:lnTo>
                      <a:pt x="2284" y="3140"/>
                    </a:lnTo>
                    <a:cubicBezTo>
                      <a:pt x="1414" y="3214"/>
                      <a:pt x="760" y="3211"/>
                      <a:pt x="40" y="3213"/>
                    </a:cubicBezTo>
                    <a:cubicBezTo>
                      <a:pt x="26" y="3463"/>
                      <a:pt x="49" y="3832"/>
                      <a:pt x="40" y="4045"/>
                    </a:cubicBezTo>
                    <a:lnTo>
                      <a:pt x="3238" y="4128"/>
                    </a:lnTo>
                    <a:lnTo>
                      <a:pt x="2461" y="4199"/>
                    </a:lnTo>
                    <a:lnTo>
                      <a:pt x="3061" y="4252"/>
                    </a:lnTo>
                    <a:cubicBezTo>
                      <a:pt x="3115" y="4286"/>
                      <a:pt x="656" y="4227"/>
                      <a:pt x="10" y="4315"/>
                    </a:cubicBezTo>
                    <a:cubicBezTo>
                      <a:pt x="10" y="4638"/>
                      <a:pt x="24" y="5189"/>
                      <a:pt x="0" y="5472"/>
                    </a:cubicBezTo>
                    <a:lnTo>
                      <a:pt x="1432" y="5503"/>
                    </a:lnTo>
                    <a:lnTo>
                      <a:pt x="1860" y="5556"/>
                    </a:lnTo>
                    <a:lnTo>
                      <a:pt x="1734" y="5627"/>
                    </a:lnTo>
                    <a:lnTo>
                      <a:pt x="1457" y="5698"/>
                    </a:lnTo>
                    <a:lnTo>
                      <a:pt x="882" y="5769"/>
                    </a:lnTo>
                    <a:cubicBezTo>
                      <a:pt x="748" y="5804"/>
                      <a:pt x="169" y="5748"/>
                      <a:pt x="30" y="5821"/>
                    </a:cubicBezTo>
                    <a:cubicBezTo>
                      <a:pt x="22" y="5958"/>
                      <a:pt x="3" y="6069"/>
                      <a:pt x="50" y="6205"/>
                    </a:cubicBezTo>
                    <a:lnTo>
                      <a:pt x="1785" y="6210"/>
                    </a:lnTo>
                    <a:lnTo>
                      <a:pt x="2012" y="6281"/>
                    </a:lnTo>
                    <a:lnTo>
                      <a:pt x="1533" y="6348"/>
                    </a:lnTo>
                    <a:cubicBezTo>
                      <a:pt x="1541" y="6372"/>
                      <a:pt x="1550" y="6395"/>
                      <a:pt x="1558" y="6419"/>
                    </a:cubicBezTo>
                    <a:cubicBezTo>
                      <a:pt x="1545" y="6446"/>
                      <a:pt x="485" y="6434"/>
                      <a:pt x="50" y="6439"/>
                    </a:cubicBezTo>
                    <a:cubicBezTo>
                      <a:pt x="19" y="6586"/>
                      <a:pt x="21" y="6854"/>
                      <a:pt x="40" y="7000"/>
                    </a:cubicBezTo>
                    <a:lnTo>
                      <a:pt x="2234" y="7002"/>
                    </a:lnTo>
                    <a:lnTo>
                      <a:pt x="2037" y="7073"/>
                    </a:lnTo>
                    <a:lnTo>
                      <a:pt x="2183" y="7126"/>
                    </a:lnTo>
                    <a:lnTo>
                      <a:pt x="1987" y="7197"/>
                    </a:lnTo>
                    <a:lnTo>
                      <a:pt x="2335" y="7268"/>
                    </a:lnTo>
                    <a:lnTo>
                      <a:pt x="4141" y="7321"/>
                    </a:lnTo>
                    <a:lnTo>
                      <a:pt x="3616" y="7389"/>
                    </a:lnTo>
                    <a:lnTo>
                      <a:pt x="3763" y="7460"/>
                    </a:lnTo>
                    <a:lnTo>
                      <a:pt x="5266" y="7531"/>
                    </a:lnTo>
                    <a:lnTo>
                      <a:pt x="6068" y="7584"/>
                    </a:lnTo>
                    <a:lnTo>
                      <a:pt x="5917" y="7655"/>
                    </a:lnTo>
                    <a:lnTo>
                      <a:pt x="4116" y="7726"/>
                    </a:lnTo>
                    <a:lnTo>
                      <a:pt x="3712" y="7780"/>
                    </a:lnTo>
                    <a:lnTo>
                      <a:pt x="3137" y="7851"/>
                    </a:lnTo>
                    <a:lnTo>
                      <a:pt x="2612" y="7918"/>
                    </a:lnTo>
                    <a:lnTo>
                      <a:pt x="6043" y="7989"/>
                    </a:lnTo>
                    <a:lnTo>
                      <a:pt x="10029" y="8043"/>
                    </a:lnTo>
                    <a:lnTo>
                      <a:pt x="4868" y="8114"/>
                    </a:lnTo>
                    <a:lnTo>
                      <a:pt x="2764" y="8185"/>
                    </a:lnTo>
                    <a:cubicBezTo>
                      <a:pt x="2772" y="8203"/>
                      <a:pt x="2781" y="8220"/>
                      <a:pt x="2789" y="8238"/>
                    </a:cubicBezTo>
                    <a:lnTo>
                      <a:pt x="5544" y="8309"/>
                    </a:lnTo>
                    <a:lnTo>
                      <a:pt x="5544" y="8377"/>
                    </a:lnTo>
                    <a:lnTo>
                      <a:pt x="4267" y="8430"/>
                    </a:lnTo>
                    <a:lnTo>
                      <a:pt x="2088" y="8501"/>
                    </a:lnTo>
                    <a:cubicBezTo>
                      <a:pt x="2128" y="8525"/>
                      <a:pt x="2169" y="8548"/>
                      <a:pt x="2209" y="8572"/>
                    </a:cubicBezTo>
                    <a:lnTo>
                      <a:pt x="1457" y="8643"/>
                    </a:lnTo>
                    <a:lnTo>
                      <a:pt x="5443" y="8696"/>
                    </a:lnTo>
                    <a:lnTo>
                      <a:pt x="1285" y="8767"/>
                    </a:lnTo>
                    <a:lnTo>
                      <a:pt x="3813" y="8838"/>
                    </a:lnTo>
                    <a:lnTo>
                      <a:pt x="1633" y="8888"/>
                    </a:lnTo>
                    <a:cubicBezTo>
                      <a:pt x="1658" y="8912"/>
                      <a:pt x="1684" y="8935"/>
                      <a:pt x="1709" y="8959"/>
                    </a:cubicBezTo>
                    <a:lnTo>
                      <a:pt x="2511" y="9030"/>
                    </a:lnTo>
                    <a:lnTo>
                      <a:pt x="1810" y="9101"/>
                    </a:lnTo>
                    <a:lnTo>
                      <a:pt x="1260" y="9226"/>
                    </a:lnTo>
                    <a:lnTo>
                      <a:pt x="2158" y="9297"/>
                    </a:lnTo>
                    <a:lnTo>
                      <a:pt x="1911" y="9350"/>
                    </a:lnTo>
                    <a:lnTo>
                      <a:pt x="2138" y="9488"/>
                    </a:lnTo>
                    <a:lnTo>
                      <a:pt x="2138" y="9542"/>
                    </a:lnTo>
                    <a:lnTo>
                      <a:pt x="3636" y="9560"/>
                    </a:lnTo>
                    <a:lnTo>
                      <a:pt x="4292" y="9613"/>
                    </a:lnTo>
                    <a:lnTo>
                      <a:pt x="1911" y="9684"/>
                    </a:lnTo>
                    <a:lnTo>
                      <a:pt x="1507" y="9755"/>
                    </a:lnTo>
                    <a:lnTo>
                      <a:pt x="1159" y="9808"/>
                    </a:lnTo>
                    <a:lnTo>
                      <a:pt x="2960" y="9879"/>
                    </a:lnTo>
                    <a:lnTo>
                      <a:pt x="2910" y="9947"/>
                    </a:lnTo>
                    <a:lnTo>
                      <a:pt x="3112" y="10000"/>
                    </a:lnTo>
                    <a:lnTo>
                      <a:pt x="29" y="10000"/>
                    </a:lnTo>
                    <a:lnTo>
                      <a:pt x="29" y="0"/>
                    </a:lnTo>
                    <a:close/>
                  </a:path>
                </a:pathLst>
              </a:custGeom>
              <a:solidFill>
                <a:srgbClr val="808080"/>
              </a:solidFill>
              <a:ln w="12700" cmpd="sng">
                <a:noFill/>
                <a:round/>
                <a:headEnd/>
                <a:tailEnd/>
              </a:ln>
            </p:spPr>
            <p:txBody>
              <a:bodyPr vert="horz" wrap="square" lIns="91440" tIns="45720" rIns="91440" bIns="45720" numCol="1" anchor="t" anchorCtr="0" compatLnSpc="1">
                <a:prstTxWarp prst="textNoShape">
                  <a:avLst/>
                </a:prstTxWarp>
              </a:bodyPr>
              <a:lstStyle/>
              <a:p>
                <a:pPr defTabSz="457200"/>
                <a:endParaRPr lang="en-US" sz="1400">
                  <a:solidFill>
                    <a:prstClr val="white"/>
                  </a:solidFill>
                </a:endParaRPr>
              </a:p>
            </p:txBody>
          </p:sp>
          <p:sp>
            <p:nvSpPr>
              <p:cNvPr id="2662" name="Line 142"/>
              <p:cNvSpPr>
                <a:spLocks noChangeShapeType="1"/>
              </p:cNvSpPr>
              <p:nvPr/>
            </p:nvSpPr>
            <p:spPr bwMode="auto">
              <a:xfrm>
                <a:off x="29976762" y="21737293"/>
                <a:ext cx="0" cy="5067979"/>
              </a:xfrm>
              <a:prstGeom prst="line">
                <a:avLst/>
              </a:prstGeom>
              <a:noFill/>
              <a:ln w="12700" cmpd="sng">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400">
                  <a:solidFill>
                    <a:prstClr val="white"/>
                  </a:solidFill>
                </a:endParaRPr>
              </a:p>
            </p:txBody>
          </p:sp>
          <p:sp>
            <p:nvSpPr>
              <p:cNvPr id="2546" name="Rectangle 93"/>
              <p:cNvSpPr>
                <a:spLocks noChangeArrowheads="1"/>
              </p:cNvSpPr>
              <p:nvPr/>
            </p:nvSpPr>
            <p:spPr bwMode="auto">
              <a:xfrm>
                <a:off x="29946600" y="21040658"/>
                <a:ext cx="3048000" cy="30777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en-US" sz="2000" dirty="0" smtClean="0">
                    <a:cs typeface="Arial" pitchFamily="34" charset="0"/>
                  </a:rPr>
                  <a:t>Percent Coarse (%)</a:t>
                </a:r>
              </a:p>
            </p:txBody>
          </p:sp>
          <p:sp>
            <p:nvSpPr>
              <p:cNvPr id="2547" name="TextBox 2546"/>
              <p:cNvSpPr txBox="1"/>
              <p:nvPr/>
            </p:nvSpPr>
            <p:spPr>
              <a:xfrm>
                <a:off x="32536499" y="24691298"/>
                <a:ext cx="822661" cy="400110"/>
              </a:xfrm>
              <a:prstGeom prst="rect">
                <a:avLst/>
              </a:prstGeom>
              <a:noFill/>
            </p:spPr>
            <p:txBody>
              <a:bodyPr wrap="none" rtlCol="0">
                <a:spAutoFit/>
              </a:bodyPr>
              <a:lstStyle/>
              <a:p>
                <a:pPr defTabSz="457200"/>
                <a:r>
                  <a:rPr lang="en-US" sz="2000" dirty="0" smtClean="0"/>
                  <a:t>1821?</a:t>
                </a:r>
                <a:endParaRPr lang="en-US" sz="2000" dirty="0"/>
              </a:p>
            </p:txBody>
          </p:sp>
          <p:sp>
            <p:nvSpPr>
              <p:cNvPr id="2551" name="TextBox 2550"/>
              <p:cNvSpPr txBox="1"/>
              <p:nvPr/>
            </p:nvSpPr>
            <p:spPr>
              <a:xfrm>
                <a:off x="32416754" y="21651500"/>
                <a:ext cx="811441" cy="400110"/>
              </a:xfrm>
              <a:prstGeom prst="rect">
                <a:avLst/>
              </a:prstGeom>
              <a:noFill/>
            </p:spPr>
            <p:txBody>
              <a:bodyPr wrap="none" rtlCol="0">
                <a:spAutoFit/>
              </a:bodyPr>
              <a:lstStyle/>
              <a:p>
                <a:pPr defTabSz="457200"/>
                <a:r>
                  <a:rPr lang="en-US" sz="2000" dirty="0" smtClean="0"/>
                  <a:t>Sandy</a:t>
                </a:r>
                <a:endParaRPr lang="en-US" sz="2000" dirty="0"/>
              </a:p>
            </p:txBody>
          </p:sp>
          <p:sp>
            <p:nvSpPr>
              <p:cNvPr id="2552" name="TextBox 2551"/>
              <p:cNvSpPr txBox="1"/>
              <p:nvPr/>
            </p:nvSpPr>
            <p:spPr>
              <a:xfrm>
                <a:off x="31495779" y="24416192"/>
                <a:ext cx="822661" cy="400110"/>
              </a:xfrm>
              <a:prstGeom prst="rect">
                <a:avLst/>
              </a:prstGeom>
              <a:noFill/>
            </p:spPr>
            <p:txBody>
              <a:bodyPr wrap="none" rtlCol="0">
                <a:spAutoFit/>
              </a:bodyPr>
              <a:lstStyle/>
              <a:p>
                <a:pPr defTabSz="457200"/>
                <a:r>
                  <a:rPr lang="en-US" sz="2000" dirty="0" smtClean="0"/>
                  <a:t>1893?</a:t>
                </a:r>
                <a:endParaRPr lang="en-US" sz="2000" dirty="0"/>
              </a:p>
            </p:txBody>
          </p:sp>
          <p:sp>
            <p:nvSpPr>
              <p:cNvPr id="2553" name="TextBox 2552"/>
              <p:cNvSpPr txBox="1"/>
              <p:nvPr/>
            </p:nvSpPr>
            <p:spPr>
              <a:xfrm>
                <a:off x="31546800" y="25450800"/>
                <a:ext cx="822661" cy="400110"/>
              </a:xfrm>
              <a:prstGeom prst="rect">
                <a:avLst/>
              </a:prstGeom>
              <a:noFill/>
            </p:spPr>
            <p:txBody>
              <a:bodyPr wrap="none" rtlCol="0">
                <a:spAutoFit/>
              </a:bodyPr>
              <a:lstStyle/>
              <a:p>
                <a:pPr defTabSz="457200"/>
                <a:r>
                  <a:rPr lang="en-US" sz="2000" dirty="0" smtClean="0"/>
                  <a:t>1788?</a:t>
                </a:r>
                <a:endParaRPr lang="en-US" sz="2000" dirty="0"/>
              </a:p>
            </p:txBody>
          </p:sp>
          <p:sp>
            <p:nvSpPr>
              <p:cNvPr id="2554" name="TextBox 2553"/>
              <p:cNvSpPr txBox="1"/>
              <p:nvPr/>
            </p:nvSpPr>
            <p:spPr>
              <a:xfrm>
                <a:off x="31534990" y="22752557"/>
                <a:ext cx="822661" cy="400110"/>
              </a:xfrm>
              <a:prstGeom prst="rect">
                <a:avLst/>
              </a:prstGeom>
              <a:noFill/>
            </p:spPr>
            <p:txBody>
              <a:bodyPr wrap="none" rtlCol="0">
                <a:spAutoFit/>
              </a:bodyPr>
              <a:lstStyle/>
              <a:p>
                <a:pPr defTabSz="457200"/>
                <a:r>
                  <a:rPr lang="en-US" sz="2000" dirty="0" smtClean="0"/>
                  <a:t>1960?</a:t>
                </a:r>
                <a:endParaRPr lang="en-US" sz="2000" dirty="0"/>
              </a:p>
            </p:txBody>
          </p:sp>
          <p:cxnSp>
            <p:nvCxnSpPr>
              <p:cNvPr id="3460" name="Straight Connector 3459"/>
              <p:cNvCxnSpPr/>
              <p:nvPr/>
            </p:nvCxnSpPr>
            <p:spPr>
              <a:xfrm>
                <a:off x="29977080" y="21744675"/>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61" name="Straight Connector 3460"/>
              <p:cNvCxnSpPr/>
              <p:nvPr/>
            </p:nvCxnSpPr>
            <p:spPr>
              <a:xfrm>
                <a:off x="29977080" y="23015691"/>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62" name="Straight Connector 3461"/>
              <p:cNvCxnSpPr/>
              <p:nvPr/>
            </p:nvCxnSpPr>
            <p:spPr>
              <a:xfrm>
                <a:off x="29977080" y="24286707"/>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63" name="Straight Connector 3462"/>
              <p:cNvCxnSpPr/>
              <p:nvPr/>
            </p:nvCxnSpPr>
            <p:spPr>
              <a:xfrm>
                <a:off x="29977080" y="25557723"/>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64" name="Straight Connector 3463"/>
              <p:cNvCxnSpPr/>
              <p:nvPr/>
            </p:nvCxnSpPr>
            <p:spPr>
              <a:xfrm>
                <a:off x="29977080" y="26810451"/>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71" name="Straight Connector 3470"/>
              <p:cNvCxnSpPr/>
              <p:nvPr/>
            </p:nvCxnSpPr>
            <p:spPr>
              <a:xfrm>
                <a:off x="29974032" y="21595324"/>
                <a:ext cx="0" cy="914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72" name="Straight Connector 3471"/>
              <p:cNvCxnSpPr/>
              <p:nvPr/>
            </p:nvCxnSpPr>
            <p:spPr>
              <a:xfrm>
                <a:off x="30723840" y="21595324"/>
                <a:ext cx="0" cy="914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73" name="Straight Connector 3472"/>
              <p:cNvCxnSpPr/>
              <p:nvPr/>
            </p:nvCxnSpPr>
            <p:spPr>
              <a:xfrm>
                <a:off x="31473648" y="21595324"/>
                <a:ext cx="0" cy="914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74" name="Straight Connector 3473"/>
              <p:cNvCxnSpPr/>
              <p:nvPr/>
            </p:nvCxnSpPr>
            <p:spPr>
              <a:xfrm>
                <a:off x="32223456" y="21595324"/>
                <a:ext cx="0" cy="914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75" name="Straight Connector 3474"/>
              <p:cNvCxnSpPr/>
              <p:nvPr/>
            </p:nvCxnSpPr>
            <p:spPr>
              <a:xfrm>
                <a:off x="32982408" y="21595324"/>
                <a:ext cx="0" cy="914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33" name="Line 675"/>
              <p:cNvSpPr>
                <a:spLocks noChangeShapeType="1"/>
              </p:cNvSpPr>
              <p:nvPr/>
            </p:nvSpPr>
            <p:spPr bwMode="auto">
              <a:xfrm>
                <a:off x="29999765" y="26811374"/>
                <a:ext cx="4253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3" name="Line 1081"/>
              <p:cNvSpPr>
                <a:spLocks noChangeShapeType="1"/>
              </p:cNvSpPr>
              <p:nvPr/>
            </p:nvSpPr>
            <p:spPr bwMode="auto">
              <a:xfrm flipH="1" flipV="1">
                <a:off x="30251400" y="25648920"/>
                <a:ext cx="509016"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0" name="Line 1171"/>
              <p:cNvSpPr>
                <a:spLocks noChangeShapeType="1"/>
              </p:cNvSpPr>
              <p:nvPr/>
            </p:nvSpPr>
            <p:spPr bwMode="auto">
              <a:xfrm flipV="1">
                <a:off x="30169885" y="26162991"/>
                <a:ext cx="0" cy="20915"/>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1" name="Oval 1172"/>
              <p:cNvSpPr>
                <a:spLocks noChangeArrowheads="1"/>
              </p:cNvSpPr>
              <p:nvPr/>
            </p:nvSpPr>
            <p:spPr bwMode="auto">
              <a:xfrm>
                <a:off x="30148620" y="26162991"/>
                <a:ext cx="53163" cy="52289"/>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6" name="Line 1177"/>
              <p:cNvSpPr>
                <a:spLocks noChangeShapeType="1"/>
              </p:cNvSpPr>
              <p:nvPr/>
            </p:nvSpPr>
            <p:spPr bwMode="auto">
              <a:xfrm flipV="1">
                <a:off x="30042294" y="26183907"/>
                <a:ext cx="127591" cy="31373"/>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4" name="Line 1183"/>
              <p:cNvSpPr>
                <a:spLocks noChangeShapeType="1"/>
              </p:cNvSpPr>
              <p:nvPr/>
            </p:nvSpPr>
            <p:spPr bwMode="auto">
              <a:xfrm flipH="1" flipV="1">
                <a:off x="30042294" y="26215280"/>
                <a:ext cx="31898" cy="20915"/>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6" name="Oval 1184"/>
              <p:cNvSpPr>
                <a:spLocks noChangeArrowheads="1"/>
              </p:cNvSpPr>
              <p:nvPr/>
            </p:nvSpPr>
            <p:spPr bwMode="auto">
              <a:xfrm>
                <a:off x="30052927" y="26215280"/>
                <a:ext cx="53163" cy="52289"/>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3" name="Line 1189"/>
              <p:cNvSpPr>
                <a:spLocks noChangeShapeType="1"/>
              </p:cNvSpPr>
              <p:nvPr/>
            </p:nvSpPr>
            <p:spPr bwMode="auto">
              <a:xfrm flipH="1" flipV="1">
                <a:off x="30074192" y="26236195"/>
                <a:ext cx="53163" cy="20915"/>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4" name="Oval 1190"/>
              <p:cNvSpPr>
                <a:spLocks noChangeArrowheads="1"/>
              </p:cNvSpPr>
              <p:nvPr/>
            </p:nvSpPr>
            <p:spPr bwMode="auto">
              <a:xfrm>
                <a:off x="30106090" y="26236195"/>
                <a:ext cx="53163" cy="52289"/>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0" name="Line 1195"/>
              <p:cNvSpPr>
                <a:spLocks noChangeShapeType="1"/>
              </p:cNvSpPr>
              <p:nvPr/>
            </p:nvSpPr>
            <p:spPr bwMode="auto">
              <a:xfrm flipV="1">
                <a:off x="30084824" y="26257111"/>
                <a:ext cx="42530" cy="31373"/>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1" name="Oval 1196"/>
              <p:cNvSpPr>
                <a:spLocks noChangeArrowheads="1"/>
              </p:cNvSpPr>
              <p:nvPr/>
            </p:nvSpPr>
            <p:spPr bwMode="auto">
              <a:xfrm>
                <a:off x="30063559" y="26267569"/>
                <a:ext cx="53163" cy="52289"/>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7" name="Line 1201"/>
              <p:cNvSpPr>
                <a:spLocks noChangeShapeType="1"/>
              </p:cNvSpPr>
              <p:nvPr/>
            </p:nvSpPr>
            <p:spPr bwMode="auto">
              <a:xfrm flipH="1" flipV="1">
                <a:off x="30084824" y="26288484"/>
                <a:ext cx="10633" cy="20915"/>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14" name="Line 1207"/>
              <p:cNvSpPr>
                <a:spLocks noChangeShapeType="1"/>
              </p:cNvSpPr>
              <p:nvPr/>
            </p:nvSpPr>
            <p:spPr bwMode="auto">
              <a:xfrm flipV="1">
                <a:off x="30052927" y="26393062"/>
                <a:ext cx="10633" cy="20915"/>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15" name="Oval 1208"/>
              <p:cNvSpPr>
                <a:spLocks noChangeArrowheads="1"/>
              </p:cNvSpPr>
              <p:nvPr/>
            </p:nvSpPr>
            <p:spPr bwMode="auto">
              <a:xfrm>
                <a:off x="30031662" y="26393062"/>
                <a:ext cx="53163" cy="52289"/>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1" name="Line 1214"/>
              <p:cNvSpPr>
                <a:spLocks noChangeShapeType="1"/>
              </p:cNvSpPr>
              <p:nvPr/>
            </p:nvSpPr>
            <p:spPr bwMode="auto">
              <a:xfrm flipH="1" flipV="1">
                <a:off x="30052926" y="26413977"/>
                <a:ext cx="10633" cy="20915"/>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72" name="Oval 1215"/>
              <p:cNvSpPr>
                <a:spLocks noChangeArrowheads="1"/>
              </p:cNvSpPr>
              <p:nvPr/>
            </p:nvSpPr>
            <p:spPr bwMode="auto">
              <a:xfrm>
                <a:off x="30042294" y="26413977"/>
                <a:ext cx="53163" cy="52289"/>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7" name="Line 1220"/>
              <p:cNvSpPr>
                <a:spLocks noChangeShapeType="1"/>
              </p:cNvSpPr>
              <p:nvPr/>
            </p:nvSpPr>
            <p:spPr bwMode="auto">
              <a:xfrm flipV="1">
                <a:off x="30052926" y="26434893"/>
                <a:ext cx="10633" cy="31373"/>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83" name="Line 1226"/>
              <p:cNvSpPr>
                <a:spLocks noChangeShapeType="1"/>
              </p:cNvSpPr>
              <p:nvPr/>
            </p:nvSpPr>
            <p:spPr bwMode="auto">
              <a:xfrm flipH="1" flipV="1">
                <a:off x="30084824" y="26612676"/>
                <a:ext cx="202019" cy="31373"/>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89" name="Line 1232"/>
              <p:cNvSpPr>
                <a:spLocks noChangeShapeType="1"/>
              </p:cNvSpPr>
              <p:nvPr/>
            </p:nvSpPr>
            <p:spPr bwMode="auto">
              <a:xfrm flipV="1">
                <a:off x="30063559" y="26644049"/>
                <a:ext cx="223284" cy="20915"/>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05" name="Line 1238"/>
              <p:cNvSpPr>
                <a:spLocks noChangeShapeType="1"/>
              </p:cNvSpPr>
              <p:nvPr/>
            </p:nvSpPr>
            <p:spPr bwMode="auto">
              <a:xfrm flipH="1" flipV="1">
                <a:off x="30116722" y="26717254"/>
                <a:ext cx="10633" cy="20915"/>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06" name="Oval 1239"/>
              <p:cNvSpPr>
                <a:spLocks noChangeArrowheads="1"/>
              </p:cNvSpPr>
              <p:nvPr/>
            </p:nvSpPr>
            <p:spPr bwMode="auto">
              <a:xfrm>
                <a:off x="30106089" y="26717254"/>
                <a:ext cx="53163" cy="52289"/>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1" name="Line 1244"/>
              <p:cNvSpPr>
                <a:spLocks noChangeShapeType="1"/>
              </p:cNvSpPr>
              <p:nvPr/>
            </p:nvSpPr>
            <p:spPr bwMode="auto">
              <a:xfrm flipH="1" flipV="1">
                <a:off x="30127355" y="26738169"/>
                <a:ext cx="202019" cy="31373"/>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2" name="Line 439"/>
              <p:cNvSpPr>
                <a:spLocks noChangeShapeType="1"/>
              </p:cNvSpPr>
              <p:nvPr/>
            </p:nvSpPr>
            <p:spPr bwMode="auto">
              <a:xfrm flipV="1">
                <a:off x="30408452" y="23922003"/>
                <a:ext cx="29234" cy="1926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5" name="Freeform 1534"/>
              <p:cNvSpPr/>
              <p:nvPr/>
            </p:nvSpPr>
            <p:spPr>
              <a:xfrm>
                <a:off x="29974032" y="25658064"/>
                <a:ext cx="1647825" cy="383381"/>
              </a:xfrm>
              <a:custGeom>
                <a:avLst/>
                <a:gdLst>
                  <a:gd name="connsiteX0" fmla="*/ 773907 w 1647825"/>
                  <a:gd name="connsiteY0" fmla="*/ 0 h 383381"/>
                  <a:gd name="connsiteX1" fmla="*/ 1293019 w 1647825"/>
                  <a:gd name="connsiteY1" fmla="*/ 26194 h 383381"/>
                  <a:gd name="connsiteX2" fmla="*/ 1407319 w 1647825"/>
                  <a:gd name="connsiteY2" fmla="*/ 50006 h 383381"/>
                  <a:gd name="connsiteX3" fmla="*/ 1647825 w 1647825"/>
                  <a:gd name="connsiteY3" fmla="*/ 76200 h 383381"/>
                  <a:gd name="connsiteX4" fmla="*/ 1373982 w 1647825"/>
                  <a:gd name="connsiteY4" fmla="*/ 102394 h 383381"/>
                  <a:gd name="connsiteX5" fmla="*/ 1538288 w 1647825"/>
                  <a:gd name="connsiteY5" fmla="*/ 123825 h 383381"/>
                  <a:gd name="connsiteX6" fmla="*/ 1385888 w 1647825"/>
                  <a:gd name="connsiteY6" fmla="*/ 154781 h 383381"/>
                  <a:gd name="connsiteX7" fmla="*/ 1085850 w 1647825"/>
                  <a:gd name="connsiteY7" fmla="*/ 178594 h 383381"/>
                  <a:gd name="connsiteX8" fmla="*/ 514350 w 1647825"/>
                  <a:gd name="connsiteY8" fmla="*/ 197644 h 383381"/>
                  <a:gd name="connsiteX9" fmla="*/ 528638 w 1647825"/>
                  <a:gd name="connsiteY9" fmla="*/ 223837 h 383381"/>
                  <a:gd name="connsiteX10" fmla="*/ 459582 w 1647825"/>
                  <a:gd name="connsiteY10" fmla="*/ 254794 h 383381"/>
                  <a:gd name="connsiteX11" fmla="*/ 492919 w 1647825"/>
                  <a:gd name="connsiteY11" fmla="*/ 273844 h 383381"/>
                  <a:gd name="connsiteX12" fmla="*/ 450057 w 1647825"/>
                  <a:gd name="connsiteY12" fmla="*/ 302419 h 383381"/>
                  <a:gd name="connsiteX13" fmla="*/ 492919 w 1647825"/>
                  <a:gd name="connsiteY13" fmla="*/ 335756 h 383381"/>
                  <a:gd name="connsiteX14" fmla="*/ 476250 w 1647825"/>
                  <a:gd name="connsiteY14" fmla="*/ 352425 h 383381"/>
                  <a:gd name="connsiteX15" fmla="*/ 416719 w 1647825"/>
                  <a:gd name="connsiteY15" fmla="*/ 381000 h 383381"/>
                  <a:gd name="connsiteX16" fmla="*/ 0 w 1647825"/>
                  <a:gd name="connsiteY16" fmla="*/ 383381 h 383381"/>
                  <a:gd name="connsiteX17" fmla="*/ 4763 w 1647825"/>
                  <a:gd name="connsiteY17" fmla="*/ 0 h 383381"/>
                  <a:gd name="connsiteX18" fmla="*/ 773907 w 1647825"/>
                  <a:gd name="connsiteY18" fmla="*/ 0 h 383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47825" h="383381">
                    <a:moveTo>
                      <a:pt x="773907" y="0"/>
                    </a:moveTo>
                    <a:lnTo>
                      <a:pt x="1293019" y="26194"/>
                    </a:lnTo>
                    <a:lnTo>
                      <a:pt x="1407319" y="50006"/>
                    </a:lnTo>
                    <a:lnTo>
                      <a:pt x="1647825" y="76200"/>
                    </a:lnTo>
                    <a:lnTo>
                      <a:pt x="1373982" y="102394"/>
                    </a:lnTo>
                    <a:lnTo>
                      <a:pt x="1538288" y="123825"/>
                    </a:lnTo>
                    <a:lnTo>
                      <a:pt x="1385888" y="154781"/>
                    </a:lnTo>
                    <a:lnTo>
                      <a:pt x="1085850" y="178594"/>
                    </a:lnTo>
                    <a:lnTo>
                      <a:pt x="514350" y="197644"/>
                    </a:lnTo>
                    <a:lnTo>
                      <a:pt x="528638" y="223837"/>
                    </a:lnTo>
                    <a:lnTo>
                      <a:pt x="459582" y="254794"/>
                    </a:lnTo>
                    <a:lnTo>
                      <a:pt x="492919" y="273844"/>
                    </a:lnTo>
                    <a:lnTo>
                      <a:pt x="450057" y="302419"/>
                    </a:lnTo>
                    <a:lnTo>
                      <a:pt x="492919" y="335756"/>
                    </a:lnTo>
                    <a:lnTo>
                      <a:pt x="476250" y="352425"/>
                    </a:lnTo>
                    <a:lnTo>
                      <a:pt x="416719" y="381000"/>
                    </a:lnTo>
                    <a:lnTo>
                      <a:pt x="0" y="383381"/>
                    </a:lnTo>
                    <a:cubicBezTo>
                      <a:pt x="1588" y="255587"/>
                      <a:pt x="3175" y="127794"/>
                      <a:pt x="4763" y="0"/>
                    </a:cubicBezTo>
                    <a:lnTo>
                      <a:pt x="77390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86" name="Line 506"/>
              <p:cNvSpPr>
                <a:spLocks noChangeShapeType="1"/>
              </p:cNvSpPr>
              <p:nvPr/>
            </p:nvSpPr>
            <p:spPr bwMode="auto">
              <a:xfrm flipH="1" flipV="1">
                <a:off x="30436147" y="26248791"/>
                <a:ext cx="113859" cy="17664"/>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88" name="Freeform 39"/>
              <p:cNvSpPr>
                <a:spLocks/>
              </p:cNvSpPr>
              <p:nvPr/>
            </p:nvSpPr>
            <p:spPr bwMode="auto">
              <a:xfrm>
                <a:off x="29967071" y="21756769"/>
                <a:ext cx="2483502" cy="4265099"/>
              </a:xfrm>
              <a:custGeom>
                <a:avLst/>
                <a:gdLst>
                  <a:gd name="connsiteX0" fmla="*/ 0 w 10000"/>
                  <a:gd name="connsiteY0" fmla="*/ 0 h 10000"/>
                  <a:gd name="connsiteX1" fmla="*/ 6020 w 10000"/>
                  <a:gd name="connsiteY1" fmla="*/ 0 h 10000"/>
                  <a:gd name="connsiteX2" fmla="*/ 6120 w 10000"/>
                  <a:gd name="connsiteY2" fmla="*/ 71 h 10000"/>
                  <a:gd name="connsiteX3" fmla="*/ 7840 w 10000"/>
                  <a:gd name="connsiteY3" fmla="*/ 142 h 10000"/>
                  <a:gd name="connsiteX4" fmla="*/ 6953 w 10000"/>
                  <a:gd name="connsiteY4" fmla="*/ 195 h 10000"/>
                  <a:gd name="connsiteX5" fmla="*/ 6093 w 10000"/>
                  <a:gd name="connsiteY5" fmla="*/ 266 h 10000"/>
                  <a:gd name="connsiteX6" fmla="*/ 5967 w 10000"/>
                  <a:gd name="connsiteY6" fmla="*/ 334 h 10000"/>
                  <a:gd name="connsiteX7" fmla="*/ 6046 w 10000"/>
                  <a:gd name="connsiteY7" fmla="*/ 405 h 10000"/>
                  <a:gd name="connsiteX8" fmla="*/ 5055 w 10000"/>
                  <a:gd name="connsiteY8" fmla="*/ 458 h 10000"/>
                  <a:gd name="connsiteX9" fmla="*/ 886 w 10000"/>
                  <a:gd name="connsiteY9" fmla="*/ 529 h 10000"/>
                  <a:gd name="connsiteX10" fmla="*/ 991 w 10000"/>
                  <a:gd name="connsiteY10" fmla="*/ 600 h 10000"/>
                  <a:gd name="connsiteX11" fmla="*/ 1279 w 10000"/>
                  <a:gd name="connsiteY11" fmla="*/ 654 h 10000"/>
                  <a:gd name="connsiteX12" fmla="*/ 1017 w 10000"/>
                  <a:gd name="connsiteY12" fmla="*/ 725 h 10000"/>
                  <a:gd name="connsiteX13" fmla="*/ 1982 w 10000"/>
                  <a:gd name="connsiteY13" fmla="*/ 792 h 10000"/>
                  <a:gd name="connsiteX14" fmla="*/ 2423 w 10000"/>
                  <a:gd name="connsiteY14" fmla="*/ 863 h 10000"/>
                  <a:gd name="connsiteX15" fmla="*/ 11 w 10000"/>
                  <a:gd name="connsiteY15" fmla="*/ 890 h 10000"/>
                  <a:gd name="connsiteX16" fmla="*/ 1720 w 10000"/>
                  <a:gd name="connsiteY16" fmla="*/ 3016 h 10000"/>
                  <a:gd name="connsiteX17" fmla="*/ 5600 w 10000"/>
                  <a:gd name="connsiteY17" fmla="*/ 3087 h 10000"/>
                  <a:gd name="connsiteX18" fmla="*/ 1253 w 10000"/>
                  <a:gd name="connsiteY18" fmla="*/ 3140 h 10000"/>
                  <a:gd name="connsiteX19" fmla="*/ 729 w 10000"/>
                  <a:gd name="connsiteY19" fmla="*/ 4128 h 10000"/>
                  <a:gd name="connsiteX20" fmla="*/ 755 w 10000"/>
                  <a:gd name="connsiteY20" fmla="*/ 4199 h 10000"/>
                  <a:gd name="connsiteX21" fmla="*/ 886 w 10000"/>
                  <a:gd name="connsiteY21" fmla="*/ 4252 h 10000"/>
                  <a:gd name="connsiteX22" fmla="*/ 393 w 10000"/>
                  <a:gd name="connsiteY22" fmla="*/ 5503 h 10000"/>
                  <a:gd name="connsiteX23" fmla="*/ 393 w 10000"/>
                  <a:gd name="connsiteY23" fmla="*/ 5556 h 10000"/>
                  <a:gd name="connsiteX24" fmla="*/ 236 w 10000"/>
                  <a:gd name="connsiteY24" fmla="*/ 5627 h 10000"/>
                  <a:gd name="connsiteX25" fmla="*/ 184 w 10000"/>
                  <a:gd name="connsiteY25" fmla="*/ 5698 h 10000"/>
                  <a:gd name="connsiteX26" fmla="*/ 105 w 10000"/>
                  <a:gd name="connsiteY26" fmla="*/ 5769 h 10000"/>
                  <a:gd name="connsiteX27" fmla="*/ 341 w 10000"/>
                  <a:gd name="connsiteY27" fmla="*/ 6210 h 10000"/>
                  <a:gd name="connsiteX28" fmla="*/ 420 w 10000"/>
                  <a:gd name="connsiteY28" fmla="*/ 6281 h 10000"/>
                  <a:gd name="connsiteX29" fmla="*/ 288 w 10000"/>
                  <a:gd name="connsiteY29" fmla="*/ 6348 h 10000"/>
                  <a:gd name="connsiteX30" fmla="*/ 393 w 10000"/>
                  <a:gd name="connsiteY30" fmla="*/ 6419 h 10000"/>
                  <a:gd name="connsiteX31" fmla="*/ 524 w 10000"/>
                  <a:gd name="connsiteY31" fmla="*/ 7002 h 10000"/>
                  <a:gd name="connsiteX32" fmla="*/ 367 w 10000"/>
                  <a:gd name="connsiteY32" fmla="*/ 7073 h 10000"/>
                  <a:gd name="connsiteX33" fmla="*/ 551 w 10000"/>
                  <a:gd name="connsiteY33" fmla="*/ 7126 h 10000"/>
                  <a:gd name="connsiteX34" fmla="*/ 393 w 10000"/>
                  <a:gd name="connsiteY34" fmla="*/ 7197 h 10000"/>
                  <a:gd name="connsiteX35" fmla="*/ 577 w 10000"/>
                  <a:gd name="connsiteY35" fmla="*/ 7268 h 10000"/>
                  <a:gd name="connsiteX36" fmla="*/ 2659 w 10000"/>
                  <a:gd name="connsiteY36" fmla="*/ 7321 h 10000"/>
                  <a:gd name="connsiteX37" fmla="*/ 2213 w 10000"/>
                  <a:gd name="connsiteY37" fmla="*/ 7389 h 10000"/>
                  <a:gd name="connsiteX38" fmla="*/ 2087 w 10000"/>
                  <a:gd name="connsiteY38" fmla="*/ 7460 h 10000"/>
                  <a:gd name="connsiteX39" fmla="*/ 3545 w 10000"/>
                  <a:gd name="connsiteY39" fmla="*/ 7531 h 10000"/>
                  <a:gd name="connsiteX40" fmla="*/ 4352 w 10000"/>
                  <a:gd name="connsiteY40" fmla="*/ 7584 h 10000"/>
                  <a:gd name="connsiteX41" fmla="*/ 4038 w 10000"/>
                  <a:gd name="connsiteY41" fmla="*/ 7655 h 10000"/>
                  <a:gd name="connsiteX42" fmla="*/ 2008 w 10000"/>
                  <a:gd name="connsiteY42" fmla="*/ 7726 h 10000"/>
                  <a:gd name="connsiteX43" fmla="*/ 1694 w 10000"/>
                  <a:gd name="connsiteY43" fmla="*/ 7780 h 10000"/>
                  <a:gd name="connsiteX44" fmla="*/ 1253 w 10000"/>
                  <a:gd name="connsiteY44" fmla="*/ 7851 h 10000"/>
                  <a:gd name="connsiteX45" fmla="*/ 1458 w 10000"/>
                  <a:gd name="connsiteY45" fmla="*/ 7918 h 10000"/>
                  <a:gd name="connsiteX46" fmla="*/ 5469 w 10000"/>
                  <a:gd name="connsiteY46" fmla="*/ 7989 h 10000"/>
                  <a:gd name="connsiteX47" fmla="*/ 10000 w 10000"/>
                  <a:gd name="connsiteY47" fmla="*/ 8043 h 10000"/>
                  <a:gd name="connsiteX48" fmla="*/ 4169 w 10000"/>
                  <a:gd name="connsiteY48" fmla="*/ 8114 h 10000"/>
                  <a:gd name="connsiteX49" fmla="*/ 1746 w 10000"/>
                  <a:gd name="connsiteY49" fmla="*/ 8185 h 10000"/>
                  <a:gd name="connsiteX50" fmla="*/ 1306 w 10000"/>
                  <a:gd name="connsiteY50" fmla="*/ 8238 h 10000"/>
                  <a:gd name="connsiteX51" fmla="*/ 4405 w 10000"/>
                  <a:gd name="connsiteY51" fmla="*/ 8309 h 10000"/>
                  <a:gd name="connsiteX52" fmla="*/ 4274 w 10000"/>
                  <a:gd name="connsiteY52" fmla="*/ 8377 h 10000"/>
                  <a:gd name="connsiteX53" fmla="*/ 1510 w 10000"/>
                  <a:gd name="connsiteY53" fmla="*/ 8430 h 10000"/>
                  <a:gd name="connsiteX54" fmla="*/ 498 w 10000"/>
                  <a:gd name="connsiteY54" fmla="*/ 8501 h 10000"/>
                  <a:gd name="connsiteX55" fmla="*/ 1044 w 10000"/>
                  <a:gd name="connsiteY55" fmla="*/ 8572 h 10000"/>
                  <a:gd name="connsiteX56" fmla="*/ 262 w 10000"/>
                  <a:gd name="connsiteY56" fmla="*/ 8643 h 10000"/>
                  <a:gd name="connsiteX57" fmla="*/ 3545 w 10000"/>
                  <a:gd name="connsiteY57" fmla="*/ 8696 h 10000"/>
                  <a:gd name="connsiteX58" fmla="*/ 393 w 10000"/>
                  <a:gd name="connsiteY58" fmla="*/ 8767 h 10000"/>
                  <a:gd name="connsiteX59" fmla="*/ 2265 w 10000"/>
                  <a:gd name="connsiteY59" fmla="*/ 8838 h 10000"/>
                  <a:gd name="connsiteX60" fmla="*/ 288 w 10000"/>
                  <a:gd name="connsiteY60" fmla="*/ 8888 h 10000"/>
                  <a:gd name="connsiteX61" fmla="*/ 262 w 10000"/>
                  <a:gd name="connsiteY61" fmla="*/ 8959 h 10000"/>
                  <a:gd name="connsiteX62" fmla="*/ 524 w 10000"/>
                  <a:gd name="connsiteY62" fmla="*/ 9030 h 10000"/>
                  <a:gd name="connsiteX63" fmla="*/ 315 w 10000"/>
                  <a:gd name="connsiteY63" fmla="*/ 9101 h 10000"/>
                  <a:gd name="connsiteX64" fmla="*/ 157 w 10000"/>
                  <a:gd name="connsiteY64" fmla="*/ 9226 h 10000"/>
                  <a:gd name="connsiteX65" fmla="*/ 288 w 10000"/>
                  <a:gd name="connsiteY65" fmla="*/ 9297 h 10000"/>
                  <a:gd name="connsiteX66" fmla="*/ 367 w 10000"/>
                  <a:gd name="connsiteY66" fmla="*/ 9350 h 10000"/>
                  <a:gd name="connsiteX67" fmla="*/ 577 w 10000"/>
                  <a:gd name="connsiteY67" fmla="*/ 9488 h 10000"/>
                  <a:gd name="connsiteX68" fmla="*/ 676 w 10000"/>
                  <a:gd name="connsiteY68" fmla="*/ 9542 h 10000"/>
                  <a:gd name="connsiteX69" fmla="*/ 2213 w 10000"/>
                  <a:gd name="connsiteY69" fmla="*/ 9560 h 10000"/>
                  <a:gd name="connsiteX70" fmla="*/ 2842 w 10000"/>
                  <a:gd name="connsiteY70" fmla="*/ 9613 h 10000"/>
                  <a:gd name="connsiteX71" fmla="*/ 472 w 10000"/>
                  <a:gd name="connsiteY71" fmla="*/ 9684 h 10000"/>
                  <a:gd name="connsiteX72" fmla="*/ 315 w 10000"/>
                  <a:gd name="connsiteY72" fmla="*/ 9755 h 10000"/>
                  <a:gd name="connsiteX73" fmla="*/ 524 w 10000"/>
                  <a:gd name="connsiteY73" fmla="*/ 9808 h 10000"/>
                  <a:gd name="connsiteX74" fmla="*/ 755 w 10000"/>
                  <a:gd name="connsiteY74" fmla="*/ 9879 h 10000"/>
                  <a:gd name="connsiteX75" fmla="*/ 703 w 10000"/>
                  <a:gd name="connsiteY75" fmla="*/ 9947 h 10000"/>
                  <a:gd name="connsiteX76" fmla="*/ 1122 w 10000"/>
                  <a:gd name="connsiteY76" fmla="*/ 10000 h 10000"/>
                  <a:gd name="connsiteX77" fmla="*/ 0 w 10000"/>
                  <a:gd name="connsiteY77" fmla="*/ 10000 h 10000"/>
                  <a:gd name="connsiteX78" fmla="*/ 0 w 10000"/>
                  <a:gd name="connsiteY78" fmla="*/ 0 h 10000"/>
                  <a:gd name="connsiteX0" fmla="*/ 91 w 10091"/>
                  <a:gd name="connsiteY0" fmla="*/ 0 h 10000"/>
                  <a:gd name="connsiteX1" fmla="*/ 6111 w 10091"/>
                  <a:gd name="connsiteY1" fmla="*/ 0 h 10000"/>
                  <a:gd name="connsiteX2" fmla="*/ 6211 w 10091"/>
                  <a:gd name="connsiteY2" fmla="*/ 71 h 10000"/>
                  <a:gd name="connsiteX3" fmla="*/ 7931 w 10091"/>
                  <a:gd name="connsiteY3" fmla="*/ 142 h 10000"/>
                  <a:gd name="connsiteX4" fmla="*/ 7044 w 10091"/>
                  <a:gd name="connsiteY4" fmla="*/ 195 h 10000"/>
                  <a:gd name="connsiteX5" fmla="*/ 6184 w 10091"/>
                  <a:gd name="connsiteY5" fmla="*/ 266 h 10000"/>
                  <a:gd name="connsiteX6" fmla="*/ 6058 w 10091"/>
                  <a:gd name="connsiteY6" fmla="*/ 334 h 10000"/>
                  <a:gd name="connsiteX7" fmla="*/ 6137 w 10091"/>
                  <a:gd name="connsiteY7" fmla="*/ 405 h 10000"/>
                  <a:gd name="connsiteX8" fmla="*/ 5146 w 10091"/>
                  <a:gd name="connsiteY8" fmla="*/ 458 h 10000"/>
                  <a:gd name="connsiteX9" fmla="*/ 977 w 10091"/>
                  <a:gd name="connsiteY9" fmla="*/ 529 h 10000"/>
                  <a:gd name="connsiteX10" fmla="*/ 1082 w 10091"/>
                  <a:gd name="connsiteY10" fmla="*/ 600 h 10000"/>
                  <a:gd name="connsiteX11" fmla="*/ 1370 w 10091"/>
                  <a:gd name="connsiteY11" fmla="*/ 654 h 10000"/>
                  <a:gd name="connsiteX12" fmla="*/ 1108 w 10091"/>
                  <a:gd name="connsiteY12" fmla="*/ 725 h 10000"/>
                  <a:gd name="connsiteX13" fmla="*/ 2073 w 10091"/>
                  <a:gd name="connsiteY13" fmla="*/ 792 h 10000"/>
                  <a:gd name="connsiteX14" fmla="*/ 2514 w 10091"/>
                  <a:gd name="connsiteY14" fmla="*/ 863 h 10000"/>
                  <a:gd name="connsiteX15" fmla="*/ 102 w 10091"/>
                  <a:gd name="connsiteY15" fmla="*/ 890 h 10000"/>
                  <a:gd name="connsiteX16" fmla="*/ 144 w 10091"/>
                  <a:gd name="connsiteY16" fmla="*/ 2936 h 10000"/>
                  <a:gd name="connsiteX17" fmla="*/ 1811 w 10091"/>
                  <a:gd name="connsiteY17" fmla="*/ 3016 h 10000"/>
                  <a:gd name="connsiteX18" fmla="*/ 5691 w 10091"/>
                  <a:gd name="connsiteY18" fmla="*/ 3087 h 10000"/>
                  <a:gd name="connsiteX19" fmla="*/ 1344 w 10091"/>
                  <a:gd name="connsiteY19" fmla="*/ 3140 h 10000"/>
                  <a:gd name="connsiteX20" fmla="*/ 820 w 10091"/>
                  <a:gd name="connsiteY20" fmla="*/ 4128 h 10000"/>
                  <a:gd name="connsiteX21" fmla="*/ 846 w 10091"/>
                  <a:gd name="connsiteY21" fmla="*/ 4199 h 10000"/>
                  <a:gd name="connsiteX22" fmla="*/ 977 w 10091"/>
                  <a:gd name="connsiteY22" fmla="*/ 4252 h 10000"/>
                  <a:gd name="connsiteX23" fmla="*/ 484 w 10091"/>
                  <a:gd name="connsiteY23" fmla="*/ 5503 h 10000"/>
                  <a:gd name="connsiteX24" fmla="*/ 484 w 10091"/>
                  <a:gd name="connsiteY24" fmla="*/ 5556 h 10000"/>
                  <a:gd name="connsiteX25" fmla="*/ 327 w 10091"/>
                  <a:gd name="connsiteY25" fmla="*/ 5627 h 10000"/>
                  <a:gd name="connsiteX26" fmla="*/ 275 w 10091"/>
                  <a:gd name="connsiteY26" fmla="*/ 5698 h 10000"/>
                  <a:gd name="connsiteX27" fmla="*/ 196 w 10091"/>
                  <a:gd name="connsiteY27" fmla="*/ 5769 h 10000"/>
                  <a:gd name="connsiteX28" fmla="*/ 432 w 10091"/>
                  <a:gd name="connsiteY28" fmla="*/ 6210 h 10000"/>
                  <a:gd name="connsiteX29" fmla="*/ 511 w 10091"/>
                  <a:gd name="connsiteY29" fmla="*/ 6281 h 10000"/>
                  <a:gd name="connsiteX30" fmla="*/ 379 w 10091"/>
                  <a:gd name="connsiteY30" fmla="*/ 6348 h 10000"/>
                  <a:gd name="connsiteX31" fmla="*/ 484 w 10091"/>
                  <a:gd name="connsiteY31" fmla="*/ 6419 h 10000"/>
                  <a:gd name="connsiteX32" fmla="*/ 615 w 10091"/>
                  <a:gd name="connsiteY32" fmla="*/ 7002 h 10000"/>
                  <a:gd name="connsiteX33" fmla="*/ 458 w 10091"/>
                  <a:gd name="connsiteY33" fmla="*/ 7073 h 10000"/>
                  <a:gd name="connsiteX34" fmla="*/ 642 w 10091"/>
                  <a:gd name="connsiteY34" fmla="*/ 7126 h 10000"/>
                  <a:gd name="connsiteX35" fmla="*/ 484 w 10091"/>
                  <a:gd name="connsiteY35" fmla="*/ 7197 h 10000"/>
                  <a:gd name="connsiteX36" fmla="*/ 668 w 10091"/>
                  <a:gd name="connsiteY36" fmla="*/ 7268 h 10000"/>
                  <a:gd name="connsiteX37" fmla="*/ 2750 w 10091"/>
                  <a:gd name="connsiteY37" fmla="*/ 7321 h 10000"/>
                  <a:gd name="connsiteX38" fmla="*/ 2304 w 10091"/>
                  <a:gd name="connsiteY38" fmla="*/ 7389 h 10000"/>
                  <a:gd name="connsiteX39" fmla="*/ 2178 w 10091"/>
                  <a:gd name="connsiteY39" fmla="*/ 7460 h 10000"/>
                  <a:gd name="connsiteX40" fmla="*/ 3636 w 10091"/>
                  <a:gd name="connsiteY40" fmla="*/ 7531 h 10000"/>
                  <a:gd name="connsiteX41" fmla="*/ 4443 w 10091"/>
                  <a:gd name="connsiteY41" fmla="*/ 7584 h 10000"/>
                  <a:gd name="connsiteX42" fmla="*/ 4129 w 10091"/>
                  <a:gd name="connsiteY42" fmla="*/ 7655 h 10000"/>
                  <a:gd name="connsiteX43" fmla="*/ 2099 w 10091"/>
                  <a:gd name="connsiteY43" fmla="*/ 7726 h 10000"/>
                  <a:gd name="connsiteX44" fmla="*/ 1785 w 10091"/>
                  <a:gd name="connsiteY44" fmla="*/ 7780 h 10000"/>
                  <a:gd name="connsiteX45" fmla="*/ 1344 w 10091"/>
                  <a:gd name="connsiteY45" fmla="*/ 7851 h 10000"/>
                  <a:gd name="connsiteX46" fmla="*/ 1549 w 10091"/>
                  <a:gd name="connsiteY46" fmla="*/ 7918 h 10000"/>
                  <a:gd name="connsiteX47" fmla="*/ 5560 w 10091"/>
                  <a:gd name="connsiteY47" fmla="*/ 7989 h 10000"/>
                  <a:gd name="connsiteX48" fmla="*/ 10091 w 10091"/>
                  <a:gd name="connsiteY48" fmla="*/ 8043 h 10000"/>
                  <a:gd name="connsiteX49" fmla="*/ 4260 w 10091"/>
                  <a:gd name="connsiteY49" fmla="*/ 8114 h 10000"/>
                  <a:gd name="connsiteX50" fmla="*/ 1837 w 10091"/>
                  <a:gd name="connsiteY50" fmla="*/ 8185 h 10000"/>
                  <a:gd name="connsiteX51" fmla="*/ 1397 w 10091"/>
                  <a:gd name="connsiteY51" fmla="*/ 8238 h 10000"/>
                  <a:gd name="connsiteX52" fmla="*/ 4496 w 10091"/>
                  <a:gd name="connsiteY52" fmla="*/ 8309 h 10000"/>
                  <a:gd name="connsiteX53" fmla="*/ 4365 w 10091"/>
                  <a:gd name="connsiteY53" fmla="*/ 8377 h 10000"/>
                  <a:gd name="connsiteX54" fmla="*/ 1601 w 10091"/>
                  <a:gd name="connsiteY54" fmla="*/ 8430 h 10000"/>
                  <a:gd name="connsiteX55" fmla="*/ 589 w 10091"/>
                  <a:gd name="connsiteY55" fmla="*/ 8501 h 10000"/>
                  <a:gd name="connsiteX56" fmla="*/ 1135 w 10091"/>
                  <a:gd name="connsiteY56" fmla="*/ 8572 h 10000"/>
                  <a:gd name="connsiteX57" fmla="*/ 353 w 10091"/>
                  <a:gd name="connsiteY57" fmla="*/ 8643 h 10000"/>
                  <a:gd name="connsiteX58" fmla="*/ 3636 w 10091"/>
                  <a:gd name="connsiteY58" fmla="*/ 8696 h 10000"/>
                  <a:gd name="connsiteX59" fmla="*/ 484 w 10091"/>
                  <a:gd name="connsiteY59" fmla="*/ 8767 h 10000"/>
                  <a:gd name="connsiteX60" fmla="*/ 2356 w 10091"/>
                  <a:gd name="connsiteY60" fmla="*/ 8838 h 10000"/>
                  <a:gd name="connsiteX61" fmla="*/ 379 w 10091"/>
                  <a:gd name="connsiteY61" fmla="*/ 8888 h 10000"/>
                  <a:gd name="connsiteX62" fmla="*/ 353 w 10091"/>
                  <a:gd name="connsiteY62" fmla="*/ 8959 h 10000"/>
                  <a:gd name="connsiteX63" fmla="*/ 615 w 10091"/>
                  <a:gd name="connsiteY63" fmla="*/ 9030 h 10000"/>
                  <a:gd name="connsiteX64" fmla="*/ 406 w 10091"/>
                  <a:gd name="connsiteY64" fmla="*/ 9101 h 10000"/>
                  <a:gd name="connsiteX65" fmla="*/ 248 w 10091"/>
                  <a:gd name="connsiteY65" fmla="*/ 9226 h 10000"/>
                  <a:gd name="connsiteX66" fmla="*/ 379 w 10091"/>
                  <a:gd name="connsiteY66" fmla="*/ 9297 h 10000"/>
                  <a:gd name="connsiteX67" fmla="*/ 458 w 10091"/>
                  <a:gd name="connsiteY67" fmla="*/ 9350 h 10000"/>
                  <a:gd name="connsiteX68" fmla="*/ 668 w 10091"/>
                  <a:gd name="connsiteY68" fmla="*/ 9488 h 10000"/>
                  <a:gd name="connsiteX69" fmla="*/ 767 w 10091"/>
                  <a:gd name="connsiteY69" fmla="*/ 9542 h 10000"/>
                  <a:gd name="connsiteX70" fmla="*/ 2304 w 10091"/>
                  <a:gd name="connsiteY70" fmla="*/ 9560 h 10000"/>
                  <a:gd name="connsiteX71" fmla="*/ 2933 w 10091"/>
                  <a:gd name="connsiteY71" fmla="*/ 9613 h 10000"/>
                  <a:gd name="connsiteX72" fmla="*/ 563 w 10091"/>
                  <a:gd name="connsiteY72" fmla="*/ 9684 h 10000"/>
                  <a:gd name="connsiteX73" fmla="*/ 406 w 10091"/>
                  <a:gd name="connsiteY73" fmla="*/ 9755 h 10000"/>
                  <a:gd name="connsiteX74" fmla="*/ 615 w 10091"/>
                  <a:gd name="connsiteY74" fmla="*/ 9808 h 10000"/>
                  <a:gd name="connsiteX75" fmla="*/ 846 w 10091"/>
                  <a:gd name="connsiteY75" fmla="*/ 9879 h 10000"/>
                  <a:gd name="connsiteX76" fmla="*/ 794 w 10091"/>
                  <a:gd name="connsiteY76" fmla="*/ 9947 h 10000"/>
                  <a:gd name="connsiteX77" fmla="*/ 1213 w 10091"/>
                  <a:gd name="connsiteY77" fmla="*/ 10000 h 10000"/>
                  <a:gd name="connsiteX78" fmla="*/ 91 w 10091"/>
                  <a:gd name="connsiteY78" fmla="*/ 10000 h 10000"/>
                  <a:gd name="connsiteX79" fmla="*/ 91 w 10091"/>
                  <a:gd name="connsiteY79" fmla="*/ 0 h 10000"/>
                  <a:gd name="connsiteX0" fmla="*/ 0 w 10000"/>
                  <a:gd name="connsiteY0" fmla="*/ 0 h 10000"/>
                  <a:gd name="connsiteX1" fmla="*/ 6020 w 10000"/>
                  <a:gd name="connsiteY1" fmla="*/ 0 h 10000"/>
                  <a:gd name="connsiteX2" fmla="*/ 6120 w 10000"/>
                  <a:gd name="connsiteY2" fmla="*/ 71 h 10000"/>
                  <a:gd name="connsiteX3" fmla="*/ 7840 w 10000"/>
                  <a:gd name="connsiteY3" fmla="*/ 142 h 10000"/>
                  <a:gd name="connsiteX4" fmla="*/ 6953 w 10000"/>
                  <a:gd name="connsiteY4" fmla="*/ 195 h 10000"/>
                  <a:gd name="connsiteX5" fmla="*/ 6093 w 10000"/>
                  <a:gd name="connsiteY5" fmla="*/ 266 h 10000"/>
                  <a:gd name="connsiteX6" fmla="*/ 5967 w 10000"/>
                  <a:gd name="connsiteY6" fmla="*/ 334 h 10000"/>
                  <a:gd name="connsiteX7" fmla="*/ 6046 w 10000"/>
                  <a:gd name="connsiteY7" fmla="*/ 405 h 10000"/>
                  <a:gd name="connsiteX8" fmla="*/ 5055 w 10000"/>
                  <a:gd name="connsiteY8" fmla="*/ 458 h 10000"/>
                  <a:gd name="connsiteX9" fmla="*/ 886 w 10000"/>
                  <a:gd name="connsiteY9" fmla="*/ 529 h 10000"/>
                  <a:gd name="connsiteX10" fmla="*/ 991 w 10000"/>
                  <a:gd name="connsiteY10" fmla="*/ 600 h 10000"/>
                  <a:gd name="connsiteX11" fmla="*/ 1279 w 10000"/>
                  <a:gd name="connsiteY11" fmla="*/ 654 h 10000"/>
                  <a:gd name="connsiteX12" fmla="*/ 1017 w 10000"/>
                  <a:gd name="connsiteY12" fmla="*/ 725 h 10000"/>
                  <a:gd name="connsiteX13" fmla="*/ 1982 w 10000"/>
                  <a:gd name="connsiteY13" fmla="*/ 792 h 10000"/>
                  <a:gd name="connsiteX14" fmla="*/ 2423 w 10000"/>
                  <a:gd name="connsiteY14" fmla="*/ 863 h 10000"/>
                  <a:gd name="connsiteX15" fmla="*/ 11 w 10000"/>
                  <a:gd name="connsiteY15" fmla="*/ 890 h 10000"/>
                  <a:gd name="connsiteX16" fmla="*/ 53 w 10000"/>
                  <a:gd name="connsiteY16" fmla="*/ 2936 h 10000"/>
                  <a:gd name="connsiteX17" fmla="*/ 1720 w 10000"/>
                  <a:gd name="connsiteY17" fmla="*/ 3016 h 10000"/>
                  <a:gd name="connsiteX18" fmla="*/ 5600 w 10000"/>
                  <a:gd name="connsiteY18" fmla="*/ 3087 h 10000"/>
                  <a:gd name="connsiteX19" fmla="*/ 1253 w 10000"/>
                  <a:gd name="connsiteY19" fmla="*/ 3140 h 10000"/>
                  <a:gd name="connsiteX20" fmla="*/ 729 w 10000"/>
                  <a:gd name="connsiteY20" fmla="*/ 4128 h 10000"/>
                  <a:gd name="connsiteX21" fmla="*/ 755 w 10000"/>
                  <a:gd name="connsiteY21" fmla="*/ 4199 h 10000"/>
                  <a:gd name="connsiteX22" fmla="*/ 886 w 10000"/>
                  <a:gd name="connsiteY22" fmla="*/ 4252 h 10000"/>
                  <a:gd name="connsiteX23" fmla="*/ 393 w 10000"/>
                  <a:gd name="connsiteY23" fmla="*/ 5503 h 10000"/>
                  <a:gd name="connsiteX24" fmla="*/ 393 w 10000"/>
                  <a:gd name="connsiteY24" fmla="*/ 5556 h 10000"/>
                  <a:gd name="connsiteX25" fmla="*/ 236 w 10000"/>
                  <a:gd name="connsiteY25" fmla="*/ 5627 h 10000"/>
                  <a:gd name="connsiteX26" fmla="*/ 184 w 10000"/>
                  <a:gd name="connsiteY26" fmla="*/ 5698 h 10000"/>
                  <a:gd name="connsiteX27" fmla="*/ 105 w 10000"/>
                  <a:gd name="connsiteY27" fmla="*/ 5769 h 10000"/>
                  <a:gd name="connsiteX28" fmla="*/ 341 w 10000"/>
                  <a:gd name="connsiteY28" fmla="*/ 6210 h 10000"/>
                  <a:gd name="connsiteX29" fmla="*/ 420 w 10000"/>
                  <a:gd name="connsiteY29" fmla="*/ 6281 h 10000"/>
                  <a:gd name="connsiteX30" fmla="*/ 288 w 10000"/>
                  <a:gd name="connsiteY30" fmla="*/ 6348 h 10000"/>
                  <a:gd name="connsiteX31" fmla="*/ 393 w 10000"/>
                  <a:gd name="connsiteY31" fmla="*/ 6419 h 10000"/>
                  <a:gd name="connsiteX32" fmla="*/ 524 w 10000"/>
                  <a:gd name="connsiteY32" fmla="*/ 7002 h 10000"/>
                  <a:gd name="connsiteX33" fmla="*/ 367 w 10000"/>
                  <a:gd name="connsiteY33" fmla="*/ 7073 h 10000"/>
                  <a:gd name="connsiteX34" fmla="*/ 551 w 10000"/>
                  <a:gd name="connsiteY34" fmla="*/ 7126 h 10000"/>
                  <a:gd name="connsiteX35" fmla="*/ 393 w 10000"/>
                  <a:gd name="connsiteY35" fmla="*/ 7197 h 10000"/>
                  <a:gd name="connsiteX36" fmla="*/ 577 w 10000"/>
                  <a:gd name="connsiteY36" fmla="*/ 7268 h 10000"/>
                  <a:gd name="connsiteX37" fmla="*/ 2659 w 10000"/>
                  <a:gd name="connsiteY37" fmla="*/ 7321 h 10000"/>
                  <a:gd name="connsiteX38" fmla="*/ 2213 w 10000"/>
                  <a:gd name="connsiteY38" fmla="*/ 7389 h 10000"/>
                  <a:gd name="connsiteX39" fmla="*/ 2087 w 10000"/>
                  <a:gd name="connsiteY39" fmla="*/ 7460 h 10000"/>
                  <a:gd name="connsiteX40" fmla="*/ 3545 w 10000"/>
                  <a:gd name="connsiteY40" fmla="*/ 7531 h 10000"/>
                  <a:gd name="connsiteX41" fmla="*/ 4352 w 10000"/>
                  <a:gd name="connsiteY41" fmla="*/ 7584 h 10000"/>
                  <a:gd name="connsiteX42" fmla="*/ 4038 w 10000"/>
                  <a:gd name="connsiteY42" fmla="*/ 7655 h 10000"/>
                  <a:gd name="connsiteX43" fmla="*/ 2008 w 10000"/>
                  <a:gd name="connsiteY43" fmla="*/ 7726 h 10000"/>
                  <a:gd name="connsiteX44" fmla="*/ 1694 w 10000"/>
                  <a:gd name="connsiteY44" fmla="*/ 7780 h 10000"/>
                  <a:gd name="connsiteX45" fmla="*/ 1253 w 10000"/>
                  <a:gd name="connsiteY45" fmla="*/ 7851 h 10000"/>
                  <a:gd name="connsiteX46" fmla="*/ 1458 w 10000"/>
                  <a:gd name="connsiteY46" fmla="*/ 7918 h 10000"/>
                  <a:gd name="connsiteX47" fmla="*/ 5469 w 10000"/>
                  <a:gd name="connsiteY47" fmla="*/ 7989 h 10000"/>
                  <a:gd name="connsiteX48" fmla="*/ 10000 w 10000"/>
                  <a:gd name="connsiteY48" fmla="*/ 8043 h 10000"/>
                  <a:gd name="connsiteX49" fmla="*/ 4169 w 10000"/>
                  <a:gd name="connsiteY49" fmla="*/ 8114 h 10000"/>
                  <a:gd name="connsiteX50" fmla="*/ 1746 w 10000"/>
                  <a:gd name="connsiteY50" fmla="*/ 8185 h 10000"/>
                  <a:gd name="connsiteX51" fmla="*/ 1306 w 10000"/>
                  <a:gd name="connsiteY51" fmla="*/ 8238 h 10000"/>
                  <a:gd name="connsiteX52" fmla="*/ 4405 w 10000"/>
                  <a:gd name="connsiteY52" fmla="*/ 8309 h 10000"/>
                  <a:gd name="connsiteX53" fmla="*/ 4274 w 10000"/>
                  <a:gd name="connsiteY53" fmla="*/ 8377 h 10000"/>
                  <a:gd name="connsiteX54" fmla="*/ 1510 w 10000"/>
                  <a:gd name="connsiteY54" fmla="*/ 8430 h 10000"/>
                  <a:gd name="connsiteX55" fmla="*/ 498 w 10000"/>
                  <a:gd name="connsiteY55" fmla="*/ 8501 h 10000"/>
                  <a:gd name="connsiteX56" fmla="*/ 1044 w 10000"/>
                  <a:gd name="connsiteY56" fmla="*/ 8572 h 10000"/>
                  <a:gd name="connsiteX57" fmla="*/ 262 w 10000"/>
                  <a:gd name="connsiteY57" fmla="*/ 8643 h 10000"/>
                  <a:gd name="connsiteX58" fmla="*/ 3545 w 10000"/>
                  <a:gd name="connsiteY58" fmla="*/ 8696 h 10000"/>
                  <a:gd name="connsiteX59" fmla="*/ 393 w 10000"/>
                  <a:gd name="connsiteY59" fmla="*/ 8767 h 10000"/>
                  <a:gd name="connsiteX60" fmla="*/ 2265 w 10000"/>
                  <a:gd name="connsiteY60" fmla="*/ 8838 h 10000"/>
                  <a:gd name="connsiteX61" fmla="*/ 288 w 10000"/>
                  <a:gd name="connsiteY61" fmla="*/ 8888 h 10000"/>
                  <a:gd name="connsiteX62" fmla="*/ 262 w 10000"/>
                  <a:gd name="connsiteY62" fmla="*/ 8959 h 10000"/>
                  <a:gd name="connsiteX63" fmla="*/ 524 w 10000"/>
                  <a:gd name="connsiteY63" fmla="*/ 9030 h 10000"/>
                  <a:gd name="connsiteX64" fmla="*/ 315 w 10000"/>
                  <a:gd name="connsiteY64" fmla="*/ 9101 h 10000"/>
                  <a:gd name="connsiteX65" fmla="*/ 157 w 10000"/>
                  <a:gd name="connsiteY65" fmla="*/ 9226 h 10000"/>
                  <a:gd name="connsiteX66" fmla="*/ 288 w 10000"/>
                  <a:gd name="connsiteY66" fmla="*/ 9297 h 10000"/>
                  <a:gd name="connsiteX67" fmla="*/ 367 w 10000"/>
                  <a:gd name="connsiteY67" fmla="*/ 9350 h 10000"/>
                  <a:gd name="connsiteX68" fmla="*/ 577 w 10000"/>
                  <a:gd name="connsiteY68" fmla="*/ 9488 h 10000"/>
                  <a:gd name="connsiteX69" fmla="*/ 676 w 10000"/>
                  <a:gd name="connsiteY69" fmla="*/ 9542 h 10000"/>
                  <a:gd name="connsiteX70" fmla="*/ 2213 w 10000"/>
                  <a:gd name="connsiteY70" fmla="*/ 9560 h 10000"/>
                  <a:gd name="connsiteX71" fmla="*/ 2842 w 10000"/>
                  <a:gd name="connsiteY71" fmla="*/ 9613 h 10000"/>
                  <a:gd name="connsiteX72" fmla="*/ 472 w 10000"/>
                  <a:gd name="connsiteY72" fmla="*/ 9684 h 10000"/>
                  <a:gd name="connsiteX73" fmla="*/ 315 w 10000"/>
                  <a:gd name="connsiteY73" fmla="*/ 9755 h 10000"/>
                  <a:gd name="connsiteX74" fmla="*/ 524 w 10000"/>
                  <a:gd name="connsiteY74" fmla="*/ 9808 h 10000"/>
                  <a:gd name="connsiteX75" fmla="*/ 755 w 10000"/>
                  <a:gd name="connsiteY75" fmla="*/ 9879 h 10000"/>
                  <a:gd name="connsiteX76" fmla="*/ 703 w 10000"/>
                  <a:gd name="connsiteY76" fmla="*/ 9947 h 10000"/>
                  <a:gd name="connsiteX77" fmla="*/ 1122 w 10000"/>
                  <a:gd name="connsiteY77" fmla="*/ 10000 h 10000"/>
                  <a:gd name="connsiteX78" fmla="*/ 0 w 10000"/>
                  <a:gd name="connsiteY78" fmla="*/ 10000 h 10000"/>
                  <a:gd name="connsiteX79" fmla="*/ 0 w 10000"/>
                  <a:gd name="connsiteY79" fmla="*/ 0 h 10000"/>
                  <a:gd name="connsiteX0" fmla="*/ 1 w 10001"/>
                  <a:gd name="connsiteY0" fmla="*/ 0 h 10000"/>
                  <a:gd name="connsiteX1" fmla="*/ 6021 w 10001"/>
                  <a:gd name="connsiteY1" fmla="*/ 0 h 10000"/>
                  <a:gd name="connsiteX2" fmla="*/ 6121 w 10001"/>
                  <a:gd name="connsiteY2" fmla="*/ 71 h 10000"/>
                  <a:gd name="connsiteX3" fmla="*/ 7841 w 10001"/>
                  <a:gd name="connsiteY3" fmla="*/ 142 h 10000"/>
                  <a:gd name="connsiteX4" fmla="*/ 6954 w 10001"/>
                  <a:gd name="connsiteY4" fmla="*/ 195 h 10000"/>
                  <a:gd name="connsiteX5" fmla="*/ 6094 w 10001"/>
                  <a:gd name="connsiteY5" fmla="*/ 266 h 10000"/>
                  <a:gd name="connsiteX6" fmla="*/ 5968 w 10001"/>
                  <a:gd name="connsiteY6" fmla="*/ 334 h 10000"/>
                  <a:gd name="connsiteX7" fmla="*/ 6047 w 10001"/>
                  <a:gd name="connsiteY7" fmla="*/ 405 h 10000"/>
                  <a:gd name="connsiteX8" fmla="*/ 5056 w 10001"/>
                  <a:gd name="connsiteY8" fmla="*/ 458 h 10000"/>
                  <a:gd name="connsiteX9" fmla="*/ 887 w 10001"/>
                  <a:gd name="connsiteY9" fmla="*/ 529 h 10000"/>
                  <a:gd name="connsiteX10" fmla="*/ 992 w 10001"/>
                  <a:gd name="connsiteY10" fmla="*/ 600 h 10000"/>
                  <a:gd name="connsiteX11" fmla="*/ 1280 w 10001"/>
                  <a:gd name="connsiteY11" fmla="*/ 654 h 10000"/>
                  <a:gd name="connsiteX12" fmla="*/ 1018 w 10001"/>
                  <a:gd name="connsiteY12" fmla="*/ 725 h 10000"/>
                  <a:gd name="connsiteX13" fmla="*/ 1983 w 10001"/>
                  <a:gd name="connsiteY13" fmla="*/ 792 h 10000"/>
                  <a:gd name="connsiteX14" fmla="*/ 2424 w 10001"/>
                  <a:gd name="connsiteY14" fmla="*/ 863 h 10000"/>
                  <a:gd name="connsiteX15" fmla="*/ 12 w 10001"/>
                  <a:gd name="connsiteY15" fmla="*/ 890 h 10000"/>
                  <a:gd name="connsiteX16" fmla="*/ 54 w 10001"/>
                  <a:gd name="connsiteY16" fmla="*/ 2936 h 10000"/>
                  <a:gd name="connsiteX17" fmla="*/ 1721 w 10001"/>
                  <a:gd name="connsiteY17" fmla="*/ 3016 h 10000"/>
                  <a:gd name="connsiteX18" fmla="*/ 5601 w 10001"/>
                  <a:gd name="connsiteY18" fmla="*/ 3087 h 10000"/>
                  <a:gd name="connsiteX19" fmla="*/ 1254 w 10001"/>
                  <a:gd name="connsiteY19" fmla="*/ 3140 h 10000"/>
                  <a:gd name="connsiteX20" fmla="*/ 730 w 10001"/>
                  <a:gd name="connsiteY20" fmla="*/ 4128 h 10000"/>
                  <a:gd name="connsiteX21" fmla="*/ 756 w 10001"/>
                  <a:gd name="connsiteY21" fmla="*/ 4199 h 10000"/>
                  <a:gd name="connsiteX22" fmla="*/ 887 w 10001"/>
                  <a:gd name="connsiteY22" fmla="*/ 4252 h 10000"/>
                  <a:gd name="connsiteX23" fmla="*/ 394 w 10001"/>
                  <a:gd name="connsiteY23" fmla="*/ 5503 h 10000"/>
                  <a:gd name="connsiteX24" fmla="*/ 394 w 10001"/>
                  <a:gd name="connsiteY24" fmla="*/ 5556 h 10000"/>
                  <a:gd name="connsiteX25" fmla="*/ 237 w 10001"/>
                  <a:gd name="connsiteY25" fmla="*/ 5627 h 10000"/>
                  <a:gd name="connsiteX26" fmla="*/ 185 w 10001"/>
                  <a:gd name="connsiteY26" fmla="*/ 5698 h 10000"/>
                  <a:gd name="connsiteX27" fmla="*/ 106 w 10001"/>
                  <a:gd name="connsiteY27" fmla="*/ 5769 h 10000"/>
                  <a:gd name="connsiteX28" fmla="*/ 342 w 10001"/>
                  <a:gd name="connsiteY28" fmla="*/ 6210 h 10000"/>
                  <a:gd name="connsiteX29" fmla="*/ 421 w 10001"/>
                  <a:gd name="connsiteY29" fmla="*/ 6281 h 10000"/>
                  <a:gd name="connsiteX30" fmla="*/ 289 w 10001"/>
                  <a:gd name="connsiteY30" fmla="*/ 6348 h 10000"/>
                  <a:gd name="connsiteX31" fmla="*/ 394 w 10001"/>
                  <a:gd name="connsiteY31" fmla="*/ 6419 h 10000"/>
                  <a:gd name="connsiteX32" fmla="*/ 525 w 10001"/>
                  <a:gd name="connsiteY32" fmla="*/ 7002 h 10000"/>
                  <a:gd name="connsiteX33" fmla="*/ 368 w 10001"/>
                  <a:gd name="connsiteY33" fmla="*/ 7073 h 10000"/>
                  <a:gd name="connsiteX34" fmla="*/ 552 w 10001"/>
                  <a:gd name="connsiteY34" fmla="*/ 7126 h 10000"/>
                  <a:gd name="connsiteX35" fmla="*/ 394 w 10001"/>
                  <a:gd name="connsiteY35" fmla="*/ 7197 h 10000"/>
                  <a:gd name="connsiteX36" fmla="*/ 578 w 10001"/>
                  <a:gd name="connsiteY36" fmla="*/ 7268 h 10000"/>
                  <a:gd name="connsiteX37" fmla="*/ 2660 w 10001"/>
                  <a:gd name="connsiteY37" fmla="*/ 7321 h 10000"/>
                  <a:gd name="connsiteX38" fmla="*/ 2214 w 10001"/>
                  <a:gd name="connsiteY38" fmla="*/ 7389 h 10000"/>
                  <a:gd name="connsiteX39" fmla="*/ 2088 w 10001"/>
                  <a:gd name="connsiteY39" fmla="*/ 7460 h 10000"/>
                  <a:gd name="connsiteX40" fmla="*/ 3546 w 10001"/>
                  <a:gd name="connsiteY40" fmla="*/ 7531 h 10000"/>
                  <a:gd name="connsiteX41" fmla="*/ 4353 w 10001"/>
                  <a:gd name="connsiteY41" fmla="*/ 7584 h 10000"/>
                  <a:gd name="connsiteX42" fmla="*/ 4039 w 10001"/>
                  <a:gd name="connsiteY42" fmla="*/ 7655 h 10000"/>
                  <a:gd name="connsiteX43" fmla="*/ 2009 w 10001"/>
                  <a:gd name="connsiteY43" fmla="*/ 7726 h 10000"/>
                  <a:gd name="connsiteX44" fmla="*/ 1695 w 10001"/>
                  <a:gd name="connsiteY44" fmla="*/ 7780 h 10000"/>
                  <a:gd name="connsiteX45" fmla="*/ 1254 w 10001"/>
                  <a:gd name="connsiteY45" fmla="*/ 7851 h 10000"/>
                  <a:gd name="connsiteX46" fmla="*/ 1459 w 10001"/>
                  <a:gd name="connsiteY46" fmla="*/ 7918 h 10000"/>
                  <a:gd name="connsiteX47" fmla="*/ 5470 w 10001"/>
                  <a:gd name="connsiteY47" fmla="*/ 7989 h 10000"/>
                  <a:gd name="connsiteX48" fmla="*/ 10001 w 10001"/>
                  <a:gd name="connsiteY48" fmla="*/ 8043 h 10000"/>
                  <a:gd name="connsiteX49" fmla="*/ 4170 w 10001"/>
                  <a:gd name="connsiteY49" fmla="*/ 8114 h 10000"/>
                  <a:gd name="connsiteX50" fmla="*/ 1747 w 10001"/>
                  <a:gd name="connsiteY50" fmla="*/ 8185 h 10000"/>
                  <a:gd name="connsiteX51" fmla="*/ 1307 w 10001"/>
                  <a:gd name="connsiteY51" fmla="*/ 8238 h 10000"/>
                  <a:gd name="connsiteX52" fmla="*/ 4406 w 10001"/>
                  <a:gd name="connsiteY52" fmla="*/ 8309 h 10000"/>
                  <a:gd name="connsiteX53" fmla="*/ 4275 w 10001"/>
                  <a:gd name="connsiteY53" fmla="*/ 8377 h 10000"/>
                  <a:gd name="connsiteX54" fmla="*/ 1511 w 10001"/>
                  <a:gd name="connsiteY54" fmla="*/ 8430 h 10000"/>
                  <a:gd name="connsiteX55" fmla="*/ 499 w 10001"/>
                  <a:gd name="connsiteY55" fmla="*/ 8501 h 10000"/>
                  <a:gd name="connsiteX56" fmla="*/ 1045 w 10001"/>
                  <a:gd name="connsiteY56" fmla="*/ 8572 h 10000"/>
                  <a:gd name="connsiteX57" fmla="*/ 263 w 10001"/>
                  <a:gd name="connsiteY57" fmla="*/ 8643 h 10000"/>
                  <a:gd name="connsiteX58" fmla="*/ 3546 w 10001"/>
                  <a:gd name="connsiteY58" fmla="*/ 8696 h 10000"/>
                  <a:gd name="connsiteX59" fmla="*/ 394 w 10001"/>
                  <a:gd name="connsiteY59" fmla="*/ 8767 h 10000"/>
                  <a:gd name="connsiteX60" fmla="*/ 2266 w 10001"/>
                  <a:gd name="connsiteY60" fmla="*/ 8838 h 10000"/>
                  <a:gd name="connsiteX61" fmla="*/ 289 w 10001"/>
                  <a:gd name="connsiteY61" fmla="*/ 8888 h 10000"/>
                  <a:gd name="connsiteX62" fmla="*/ 263 w 10001"/>
                  <a:gd name="connsiteY62" fmla="*/ 8959 h 10000"/>
                  <a:gd name="connsiteX63" fmla="*/ 525 w 10001"/>
                  <a:gd name="connsiteY63" fmla="*/ 9030 h 10000"/>
                  <a:gd name="connsiteX64" fmla="*/ 316 w 10001"/>
                  <a:gd name="connsiteY64" fmla="*/ 9101 h 10000"/>
                  <a:gd name="connsiteX65" fmla="*/ 158 w 10001"/>
                  <a:gd name="connsiteY65" fmla="*/ 9226 h 10000"/>
                  <a:gd name="connsiteX66" fmla="*/ 289 w 10001"/>
                  <a:gd name="connsiteY66" fmla="*/ 9297 h 10000"/>
                  <a:gd name="connsiteX67" fmla="*/ 368 w 10001"/>
                  <a:gd name="connsiteY67" fmla="*/ 9350 h 10000"/>
                  <a:gd name="connsiteX68" fmla="*/ 578 w 10001"/>
                  <a:gd name="connsiteY68" fmla="*/ 9488 h 10000"/>
                  <a:gd name="connsiteX69" fmla="*/ 677 w 10001"/>
                  <a:gd name="connsiteY69" fmla="*/ 9542 h 10000"/>
                  <a:gd name="connsiteX70" fmla="*/ 2214 w 10001"/>
                  <a:gd name="connsiteY70" fmla="*/ 9560 h 10000"/>
                  <a:gd name="connsiteX71" fmla="*/ 2843 w 10001"/>
                  <a:gd name="connsiteY71" fmla="*/ 9613 h 10000"/>
                  <a:gd name="connsiteX72" fmla="*/ 473 w 10001"/>
                  <a:gd name="connsiteY72" fmla="*/ 9684 h 10000"/>
                  <a:gd name="connsiteX73" fmla="*/ 316 w 10001"/>
                  <a:gd name="connsiteY73" fmla="*/ 9755 h 10000"/>
                  <a:gd name="connsiteX74" fmla="*/ 525 w 10001"/>
                  <a:gd name="connsiteY74" fmla="*/ 9808 h 10000"/>
                  <a:gd name="connsiteX75" fmla="*/ 756 w 10001"/>
                  <a:gd name="connsiteY75" fmla="*/ 9879 h 10000"/>
                  <a:gd name="connsiteX76" fmla="*/ 704 w 10001"/>
                  <a:gd name="connsiteY76" fmla="*/ 9947 h 10000"/>
                  <a:gd name="connsiteX77" fmla="*/ 1123 w 10001"/>
                  <a:gd name="connsiteY77" fmla="*/ 10000 h 10000"/>
                  <a:gd name="connsiteX78" fmla="*/ 1 w 10001"/>
                  <a:gd name="connsiteY78" fmla="*/ 10000 h 10000"/>
                  <a:gd name="connsiteX79" fmla="*/ 1 w 10001"/>
                  <a:gd name="connsiteY79" fmla="*/ 0 h 10000"/>
                  <a:gd name="connsiteX0" fmla="*/ 31 w 10031"/>
                  <a:gd name="connsiteY0" fmla="*/ 0 h 10000"/>
                  <a:gd name="connsiteX1" fmla="*/ 6051 w 10031"/>
                  <a:gd name="connsiteY1" fmla="*/ 0 h 10000"/>
                  <a:gd name="connsiteX2" fmla="*/ 6151 w 10031"/>
                  <a:gd name="connsiteY2" fmla="*/ 71 h 10000"/>
                  <a:gd name="connsiteX3" fmla="*/ 7871 w 10031"/>
                  <a:gd name="connsiteY3" fmla="*/ 142 h 10000"/>
                  <a:gd name="connsiteX4" fmla="*/ 6984 w 10031"/>
                  <a:gd name="connsiteY4" fmla="*/ 195 h 10000"/>
                  <a:gd name="connsiteX5" fmla="*/ 6124 w 10031"/>
                  <a:gd name="connsiteY5" fmla="*/ 266 h 10000"/>
                  <a:gd name="connsiteX6" fmla="*/ 5998 w 10031"/>
                  <a:gd name="connsiteY6" fmla="*/ 334 h 10000"/>
                  <a:gd name="connsiteX7" fmla="*/ 6077 w 10031"/>
                  <a:gd name="connsiteY7" fmla="*/ 405 h 10000"/>
                  <a:gd name="connsiteX8" fmla="*/ 5086 w 10031"/>
                  <a:gd name="connsiteY8" fmla="*/ 458 h 10000"/>
                  <a:gd name="connsiteX9" fmla="*/ 917 w 10031"/>
                  <a:gd name="connsiteY9" fmla="*/ 529 h 10000"/>
                  <a:gd name="connsiteX10" fmla="*/ 1022 w 10031"/>
                  <a:gd name="connsiteY10" fmla="*/ 600 h 10000"/>
                  <a:gd name="connsiteX11" fmla="*/ 1310 w 10031"/>
                  <a:gd name="connsiteY11" fmla="*/ 654 h 10000"/>
                  <a:gd name="connsiteX12" fmla="*/ 1048 w 10031"/>
                  <a:gd name="connsiteY12" fmla="*/ 725 h 10000"/>
                  <a:gd name="connsiteX13" fmla="*/ 2013 w 10031"/>
                  <a:gd name="connsiteY13" fmla="*/ 792 h 10000"/>
                  <a:gd name="connsiteX14" fmla="*/ 2454 w 10031"/>
                  <a:gd name="connsiteY14" fmla="*/ 863 h 10000"/>
                  <a:gd name="connsiteX15" fmla="*/ 42 w 10031"/>
                  <a:gd name="connsiteY15" fmla="*/ 890 h 10000"/>
                  <a:gd name="connsiteX16" fmla="*/ 84 w 10031"/>
                  <a:gd name="connsiteY16" fmla="*/ 2936 h 10000"/>
                  <a:gd name="connsiteX17" fmla="*/ 1751 w 10031"/>
                  <a:gd name="connsiteY17" fmla="*/ 3016 h 10000"/>
                  <a:gd name="connsiteX18" fmla="*/ 5631 w 10031"/>
                  <a:gd name="connsiteY18" fmla="*/ 3087 h 10000"/>
                  <a:gd name="connsiteX19" fmla="*/ 1284 w 10031"/>
                  <a:gd name="connsiteY19" fmla="*/ 3140 h 10000"/>
                  <a:gd name="connsiteX20" fmla="*/ 0 w 10031"/>
                  <a:gd name="connsiteY20" fmla="*/ 3235 h 10000"/>
                  <a:gd name="connsiteX21" fmla="*/ 760 w 10031"/>
                  <a:gd name="connsiteY21" fmla="*/ 4128 h 10000"/>
                  <a:gd name="connsiteX22" fmla="*/ 786 w 10031"/>
                  <a:gd name="connsiteY22" fmla="*/ 4199 h 10000"/>
                  <a:gd name="connsiteX23" fmla="*/ 917 w 10031"/>
                  <a:gd name="connsiteY23" fmla="*/ 4252 h 10000"/>
                  <a:gd name="connsiteX24" fmla="*/ 424 w 10031"/>
                  <a:gd name="connsiteY24" fmla="*/ 5503 h 10000"/>
                  <a:gd name="connsiteX25" fmla="*/ 424 w 10031"/>
                  <a:gd name="connsiteY25" fmla="*/ 5556 h 10000"/>
                  <a:gd name="connsiteX26" fmla="*/ 267 w 10031"/>
                  <a:gd name="connsiteY26" fmla="*/ 5627 h 10000"/>
                  <a:gd name="connsiteX27" fmla="*/ 215 w 10031"/>
                  <a:gd name="connsiteY27" fmla="*/ 5698 h 10000"/>
                  <a:gd name="connsiteX28" fmla="*/ 136 w 10031"/>
                  <a:gd name="connsiteY28" fmla="*/ 5769 h 10000"/>
                  <a:gd name="connsiteX29" fmla="*/ 372 w 10031"/>
                  <a:gd name="connsiteY29" fmla="*/ 6210 h 10000"/>
                  <a:gd name="connsiteX30" fmla="*/ 451 w 10031"/>
                  <a:gd name="connsiteY30" fmla="*/ 6281 h 10000"/>
                  <a:gd name="connsiteX31" fmla="*/ 319 w 10031"/>
                  <a:gd name="connsiteY31" fmla="*/ 6348 h 10000"/>
                  <a:gd name="connsiteX32" fmla="*/ 424 w 10031"/>
                  <a:gd name="connsiteY32" fmla="*/ 6419 h 10000"/>
                  <a:gd name="connsiteX33" fmla="*/ 555 w 10031"/>
                  <a:gd name="connsiteY33" fmla="*/ 7002 h 10000"/>
                  <a:gd name="connsiteX34" fmla="*/ 398 w 10031"/>
                  <a:gd name="connsiteY34" fmla="*/ 7073 h 10000"/>
                  <a:gd name="connsiteX35" fmla="*/ 582 w 10031"/>
                  <a:gd name="connsiteY35" fmla="*/ 7126 h 10000"/>
                  <a:gd name="connsiteX36" fmla="*/ 424 w 10031"/>
                  <a:gd name="connsiteY36" fmla="*/ 7197 h 10000"/>
                  <a:gd name="connsiteX37" fmla="*/ 608 w 10031"/>
                  <a:gd name="connsiteY37" fmla="*/ 7268 h 10000"/>
                  <a:gd name="connsiteX38" fmla="*/ 2690 w 10031"/>
                  <a:gd name="connsiteY38" fmla="*/ 7321 h 10000"/>
                  <a:gd name="connsiteX39" fmla="*/ 2244 w 10031"/>
                  <a:gd name="connsiteY39" fmla="*/ 7389 h 10000"/>
                  <a:gd name="connsiteX40" fmla="*/ 2118 w 10031"/>
                  <a:gd name="connsiteY40" fmla="*/ 7460 h 10000"/>
                  <a:gd name="connsiteX41" fmla="*/ 3576 w 10031"/>
                  <a:gd name="connsiteY41" fmla="*/ 7531 h 10000"/>
                  <a:gd name="connsiteX42" fmla="*/ 4383 w 10031"/>
                  <a:gd name="connsiteY42" fmla="*/ 7584 h 10000"/>
                  <a:gd name="connsiteX43" fmla="*/ 4069 w 10031"/>
                  <a:gd name="connsiteY43" fmla="*/ 7655 h 10000"/>
                  <a:gd name="connsiteX44" fmla="*/ 2039 w 10031"/>
                  <a:gd name="connsiteY44" fmla="*/ 7726 h 10000"/>
                  <a:gd name="connsiteX45" fmla="*/ 1725 w 10031"/>
                  <a:gd name="connsiteY45" fmla="*/ 7780 h 10000"/>
                  <a:gd name="connsiteX46" fmla="*/ 1284 w 10031"/>
                  <a:gd name="connsiteY46" fmla="*/ 7851 h 10000"/>
                  <a:gd name="connsiteX47" fmla="*/ 1489 w 10031"/>
                  <a:gd name="connsiteY47" fmla="*/ 7918 h 10000"/>
                  <a:gd name="connsiteX48" fmla="*/ 5500 w 10031"/>
                  <a:gd name="connsiteY48" fmla="*/ 7989 h 10000"/>
                  <a:gd name="connsiteX49" fmla="*/ 10031 w 10031"/>
                  <a:gd name="connsiteY49" fmla="*/ 8043 h 10000"/>
                  <a:gd name="connsiteX50" fmla="*/ 4200 w 10031"/>
                  <a:gd name="connsiteY50" fmla="*/ 8114 h 10000"/>
                  <a:gd name="connsiteX51" fmla="*/ 1777 w 10031"/>
                  <a:gd name="connsiteY51" fmla="*/ 8185 h 10000"/>
                  <a:gd name="connsiteX52" fmla="*/ 1337 w 10031"/>
                  <a:gd name="connsiteY52" fmla="*/ 8238 h 10000"/>
                  <a:gd name="connsiteX53" fmla="*/ 4436 w 10031"/>
                  <a:gd name="connsiteY53" fmla="*/ 8309 h 10000"/>
                  <a:gd name="connsiteX54" fmla="*/ 4305 w 10031"/>
                  <a:gd name="connsiteY54" fmla="*/ 8377 h 10000"/>
                  <a:gd name="connsiteX55" fmla="*/ 1541 w 10031"/>
                  <a:gd name="connsiteY55" fmla="*/ 8430 h 10000"/>
                  <a:gd name="connsiteX56" fmla="*/ 529 w 10031"/>
                  <a:gd name="connsiteY56" fmla="*/ 8501 h 10000"/>
                  <a:gd name="connsiteX57" fmla="*/ 1075 w 10031"/>
                  <a:gd name="connsiteY57" fmla="*/ 8572 h 10000"/>
                  <a:gd name="connsiteX58" fmla="*/ 293 w 10031"/>
                  <a:gd name="connsiteY58" fmla="*/ 8643 h 10000"/>
                  <a:gd name="connsiteX59" fmla="*/ 3576 w 10031"/>
                  <a:gd name="connsiteY59" fmla="*/ 8696 h 10000"/>
                  <a:gd name="connsiteX60" fmla="*/ 424 w 10031"/>
                  <a:gd name="connsiteY60" fmla="*/ 8767 h 10000"/>
                  <a:gd name="connsiteX61" fmla="*/ 2296 w 10031"/>
                  <a:gd name="connsiteY61" fmla="*/ 8838 h 10000"/>
                  <a:gd name="connsiteX62" fmla="*/ 319 w 10031"/>
                  <a:gd name="connsiteY62" fmla="*/ 8888 h 10000"/>
                  <a:gd name="connsiteX63" fmla="*/ 293 w 10031"/>
                  <a:gd name="connsiteY63" fmla="*/ 8959 h 10000"/>
                  <a:gd name="connsiteX64" fmla="*/ 555 w 10031"/>
                  <a:gd name="connsiteY64" fmla="*/ 9030 h 10000"/>
                  <a:gd name="connsiteX65" fmla="*/ 346 w 10031"/>
                  <a:gd name="connsiteY65" fmla="*/ 9101 h 10000"/>
                  <a:gd name="connsiteX66" fmla="*/ 188 w 10031"/>
                  <a:gd name="connsiteY66" fmla="*/ 9226 h 10000"/>
                  <a:gd name="connsiteX67" fmla="*/ 319 w 10031"/>
                  <a:gd name="connsiteY67" fmla="*/ 9297 h 10000"/>
                  <a:gd name="connsiteX68" fmla="*/ 398 w 10031"/>
                  <a:gd name="connsiteY68" fmla="*/ 9350 h 10000"/>
                  <a:gd name="connsiteX69" fmla="*/ 608 w 10031"/>
                  <a:gd name="connsiteY69" fmla="*/ 9488 h 10000"/>
                  <a:gd name="connsiteX70" fmla="*/ 707 w 10031"/>
                  <a:gd name="connsiteY70" fmla="*/ 9542 h 10000"/>
                  <a:gd name="connsiteX71" fmla="*/ 2244 w 10031"/>
                  <a:gd name="connsiteY71" fmla="*/ 9560 h 10000"/>
                  <a:gd name="connsiteX72" fmla="*/ 2873 w 10031"/>
                  <a:gd name="connsiteY72" fmla="*/ 9613 h 10000"/>
                  <a:gd name="connsiteX73" fmla="*/ 503 w 10031"/>
                  <a:gd name="connsiteY73" fmla="*/ 9684 h 10000"/>
                  <a:gd name="connsiteX74" fmla="*/ 346 w 10031"/>
                  <a:gd name="connsiteY74" fmla="*/ 9755 h 10000"/>
                  <a:gd name="connsiteX75" fmla="*/ 555 w 10031"/>
                  <a:gd name="connsiteY75" fmla="*/ 9808 h 10000"/>
                  <a:gd name="connsiteX76" fmla="*/ 786 w 10031"/>
                  <a:gd name="connsiteY76" fmla="*/ 9879 h 10000"/>
                  <a:gd name="connsiteX77" fmla="*/ 734 w 10031"/>
                  <a:gd name="connsiteY77" fmla="*/ 9947 h 10000"/>
                  <a:gd name="connsiteX78" fmla="*/ 1153 w 10031"/>
                  <a:gd name="connsiteY78" fmla="*/ 10000 h 10000"/>
                  <a:gd name="connsiteX79" fmla="*/ 31 w 10031"/>
                  <a:gd name="connsiteY79" fmla="*/ 10000 h 10000"/>
                  <a:gd name="connsiteX80" fmla="*/ 31 w 10031"/>
                  <a:gd name="connsiteY80" fmla="*/ 0 h 10000"/>
                  <a:gd name="connsiteX0" fmla="*/ 36 w 10036"/>
                  <a:gd name="connsiteY0" fmla="*/ 0 h 10000"/>
                  <a:gd name="connsiteX1" fmla="*/ 6056 w 10036"/>
                  <a:gd name="connsiteY1" fmla="*/ 0 h 10000"/>
                  <a:gd name="connsiteX2" fmla="*/ 6156 w 10036"/>
                  <a:gd name="connsiteY2" fmla="*/ 71 h 10000"/>
                  <a:gd name="connsiteX3" fmla="*/ 7876 w 10036"/>
                  <a:gd name="connsiteY3" fmla="*/ 142 h 10000"/>
                  <a:gd name="connsiteX4" fmla="*/ 6989 w 10036"/>
                  <a:gd name="connsiteY4" fmla="*/ 195 h 10000"/>
                  <a:gd name="connsiteX5" fmla="*/ 6129 w 10036"/>
                  <a:gd name="connsiteY5" fmla="*/ 266 h 10000"/>
                  <a:gd name="connsiteX6" fmla="*/ 6003 w 10036"/>
                  <a:gd name="connsiteY6" fmla="*/ 334 h 10000"/>
                  <a:gd name="connsiteX7" fmla="*/ 6082 w 10036"/>
                  <a:gd name="connsiteY7" fmla="*/ 405 h 10000"/>
                  <a:gd name="connsiteX8" fmla="*/ 5091 w 10036"/>
                  <a:gd name="connsiteY8" fmla="*/ 458 h 10000"/>
                  <a:gd name="connsiteX9" fmla="*/ 922 w 10036"/>
                  <a:gd name="connsiteY9" fmla="*/ 529 h 10000"/>
                  <a:gd name="connsiteX10" fmla="*/ 1027 w 10036"/>
                  <a:gd name="connsiteY10" fmla="*/ 600 h 10000"/>
                  <a:gd name="connsiteX11" fmla="*/ 1315 w 10036"/>
                  <a:gd name="connsiteY11" fmla="*/ 654 h 10000"/>
                  <a:gd name="connsiteX12" fmla="*/ 1053 w 10036"/>
                  <a:gd name="connsiteY12" fmla="*/ 725 h 10000"/>
                  <a:gd name="connsiteX13" fmla="*/ 2018 w 10036"/>
                  <a:gd name="connsiteY13" fmla="*/ 792 h 10000"/>
                  <a:gd name="connsiteX14" fmla="*/ 2459 w 10036"/>
                  <a:gd name="connsiteY14" fmla="*/ 863 h 10000"/>
                  <a:gd name="connsiteX15" fmla="*/ 47 w 10036"/>
                  <a:gd name="connsiteY15" fmla="*/ 890 h 10000"/>
                  <a:gd name="connsiteX16" fmla="*/ 89 w 10036"/>
                  <a:gd name="connsiteY16" fmla="*/ 2936 h 10000"/>
                  <a:gd name="connsiteX17" fmla="*/ 1756 w 10036"/>
                  <a:gd name="connsiteY17" fmla="*/ 3016 h 10000"/>
                  <a:gd name="connsiteX18" fmla="*/ 5636 w 10036"/>
                  <a:gd name="connsiteY18" fmla="*/ 3087 h 10000"/>
                  <a:gd name="connsiteX19" fmla="*/ 1289 w 10036"/>
                  <a:gd name="connsiteY19" fmla="*/ 3140 h 10000"/>
                  <a:gd name="connsiteX20" fmla="*/ 5 w 10036"/>
                  <a:gd name="connsiteY20" fmla="*/ 3235 h 10000"/>
                  <a:gd name="connsiteX21" fmla="*/ 68 w 10036"/>
                  <a:gd name="connsiteY21" fmla="*/ 4031 h 10000"/>
                  <a:gd name="connsiteX22" fmla="*/ 765 w 10036"/>
                  <a:gd name="connsiteY22" fmla="*/ 4128 h 10000"/>
                  <a:gd name="connsiteX23" fmla="*/ 791 w 10036"/>
                  <a:gd name="connsiteY23" fmla="*/ 4199 h 10000"/>
                  <a:gd name="connsiteX24" fmla="*/ 922 w 10036"/>
                  <a:gd name="connsiteY24" fmla="*/ 4252 h 10000"/>
                  <a:gd name="connsiteX25" fmla="*/ 429 w 10036"/>
                  <a:gd name="connsiteY25" fmla="*/ 5503 h 10000"/>
                  <a:gd name="connsiteX26" fmla="*/ 429 w 10036"/>
                  <a:gd name="connsiteY26" fmla="*/ 5556 h 10000"/>
                  <a:gd name="connsiteX27" fmla="*/ 272 w 10036"/>
                  <a:gd name="connsiteY27" fmla="*/ 5627 h 10000"/>
                  <a:gd name="connsiteX28" fmla="*/ 220 w 10036"/>
                  <a:gd name="connsiteY28" fmla="*/ 5698 h 10000"/>
                  <a:gd name="connsiteX29" fmla="*/ 141 w 10036"/>
                  <a:gd name="connsiteY29" fmla="*/ 5769 h 10000"/>
                  <a:gd name="connsiteX30" fmla="*/ 377 w 10036"/>
                  <a:gd name="connsiteY30" fmla="*/ 6210 h 10000"/>
                  <a:gd name="connsiteX31" fmla="*/ 456 w 10036"/>
                  <a:gd name="connsiteY31" fmla="*/ 6281 h 10000"/>
                  <a:gd name="connsiteX32" fmla="*/ 324 w 10036"/>
                  <a:gd name="connsiteY32" fmla="*/ 6348 h 10000"/>
                  <a:gd name="connsiteX33" fmla="*/ 429 w 10036"/>
                  <a:gd name="connsiteY33" fmla="*/ 6419 h 10000"/>
                  <a:gd name="connsiteX34" fmla="*/ 560 w 10036"/>
                  <a:gd name="connsiteY34" fmla="*/ 7002 h 10000"/>
                  <a:gd name="connsiteX35" fmla="*/ 403 w 10036"/>
                  <a:gd name="connsiteY35" fmla="*/ 7073 h 10000"/>
                  <a:gd name="connsiteX36" fmla="*/ 587 w 10036"/>
                  <a:gd name="connsiteY36" fmla="*/ 7126 h 10000"/>
                  <a:gd name="connsiteX37" fmla="*/ 429 w 10036"/>
                  <a:gd name="connsiteY37" fmla="*/ 7197 h 10000"/>
                  <a:gd name="connsiteX38" fmla="*/ 613 w 10036"/>
                  <a:gd name="connsiteY38" fmla="*/ 7268 h 10000"/>
                  <a:gd name="connsiteX39" fmla="*/ 2695 w 10036"/>
                  <a:gd name="connsiteY39" fmla="*/ 7321 h 10000"/>
                  <a:gd name="connsiteX40" fmla="*/ 2249 w 10036"/>
                  <a:gd name="connsiteY40" fmla="*/ 7389 h 10000"/>
                  <a:gd name="connsiteX41" fmla="*/ 2123 w 10036"/>
                  <a:gd name="connsiteY41" fmla="*/ 7460 h 10000"/>
                  <a:gd name="connsiteX42" fmla="*/ 3581 w 10036"/>
                  <a:gd name="connsiteY42" fmla="*/ 7531 h 10000"/>
                  <a:gd name="connsiteX43" fmla="*/ 4388 w 10036"/>
                  <a:gd name="connsiteY43" fmla="*/ 7584 h 10000"/>
                  <a:gd name="connsiteX44" fmla="*/ 4074 w 10036"/>
                  <a:gd name="connsiteY44" fmla="*/ 7655 h 10000"/>
                  <a:gd name="connsiteX45" fmla="*/ 2044 w 10036"/>
                  <a:gd name="connsiteY45" fmla="*/ 7726 h 10000"/>
                  <a:gd name="connsiteX46" fmla="*/ 1730 w 10036"/>
                  <a:gd name="connsiteY46" fmla="*/ 7780 h 10000"/>
                  <a:gd name="connsiteX47" fmla="*/ 1289 w 10036"/>
                  <a:gd name="connsiteY47" fmla="*/ 7851 h 10000"/>
                  <a:gd name="connsiteX48" fmla="*/ 1494 w 10036"/>
                  <a:gd name="connsiteY48" fmla="*/ 7918 h 10000"/>
                  <a:gd name="connsiteX49" fmla="*/ 5505 w 10036"/>
                  <a:gd name="connsiteY49" fmla="*/ 7989 h 10000"/>
                  <a:gd name="connsiteX50" fmla="*/ 10036 w 10036"/>
                  <a:gd name="connsiteY50" fmla="*/ 8043 h 10000"/>
                  <a:gd name="connsiteX51" fmla="*/ 4205 w 10036"/>
                  <a:gd name="connsiteY51" fmla="*/ 8114 h 10000"/>
                  <a:gd name="connsiteX52" fmla="*/ 1782 w 10036"/>
                  <a:gd name="connsiteY52" fmla="*/ 8185 h 10000"/>
                  <a:gd name="connsiteX53" fmla="*/ 1342 w 10036"/>
                  <a:gd name="connsiteY53" fmla="*/ 8238 h 10000"/>
                  <a:gd name="connsiteX54" fmla="*/ 4441 w 10036"/>
                  <a:gd name="connsiteY54" fmla="*/ 8309 h 10000"/>
                  <a:gd name="connsiteX55" fmla="*/ 4310 w 10036"/>
                  <a:gd name="connsiteY55" fmla="*/ 8377 h 10000"/>
                  <a:gd name="connsiteX56" fmla="*/ 1546 w 10036"/>
                  <a:gd name="connsiteY56" fmla="*/ 8430 h 10000"/>
                  <a:gd name="connsiteX57" fmla="*/ 534 w 10036"/>
                  <a:gd name="connsiteY57" fmla="*/ 8501 h 10000"/>
                  <a:gd name="connsiteX58" fmla="*/ 1080 w 10036"/>
                  <a:gd name="connsiteY58" fmla="*/ 8572 h 10000"/>
                  <a:gd name="connsiteX59" fmla="*/ 298 w 10036"/>
                  <a:gd name="connsiteY59" fmla="*/ 8643 h 10000"/>
                  <a:gd name="connsiteX60" fmla="*/ 3581 w 10036"/>
                  <a:gd name="connsiteY60" fmla="*/ 8696 h 10000"/>
                  <a:gd name="connsiteX61" fmla="*/ 429 w 10036"/>
                  <a:gd name="connsiteY61" fmla="*/ 8767 h 10000"/>
                  <a:gd name="connsiteX62" fmla="*/ 2301 w 10036"/>
                  <a:gd name="connsiteY62" fmla="*/ 8838 h 10000"/>
                  <a:gd name="connsiteX63" fmla="*/ 324 w 10036"/>
                  <a:gd name="connsiteY63" fmla="*/ 8888 h 10000"/>
                  <a:gd name="connsiteX64" fmla="*/ 298 w 10036"/>
                  <a:gd name="connsiteY64" fmla="*/ 8959 h 10000"/>
                  <a:gd name="connsiteX65" fmla="*/ 560 w 10036"/>
                  <a:gd name="connsiteY65" fmla="*/ 9030 h 10000"/>
                  <a:gd name="connsiteX66" fmla="*/ 351 w 10036"/>
                  <a:gd name="connsiteY66" fmla="*/ 9101 h 10000"/>
                  <a:gd name="connsiteX67" fmla="*/ 193 w 10036"/>
                  <a:gd name="connsiteY67" fmla="*/ 9226 h 10000"/>
                  <a:gd name="connsiteX68" fmla="*/ 324 w 10036"/>
                  <a:gd name="connsiteY68" fmla="*/ 9297 h 10000"/>
                  <a:gd name="connsiteX69" fmla="*/ 403 w 10036"/>
                  <a:gd name="connsiteY69" fmla="*/ 9350 h 10000"/>
                  <a:gd name="connsiteX70" fmla="*/ 613 w 10036"/>
                  <a:gd name="connsiteY70" fmla="*/ 9488 h 10000"/>
                  <a:gd name="connsiteX71" fmla="*/ 712 w 10036"/>
                  <a:gd name="connsiteY71" fmla="*/ 9542 h 10000"/>
                  <a:gd name="connsiteX72" fmla="*/ 2249 w 10036"/>
                  <a:gd name="connsiteY72" fmla="*/ 9560 h 10000"/>
                  <a:gd name="connsiteX73" fmla="*/ 2878 w 10036"/>
                  <a:gd name="connsiteY73" fmla="*/ 9613 h 10000"/>
                  <a:gd name="connsiteX74" fmla="*/ 508 w 10036"/>
                  <a:gd name="connsiteY74" fmla="*/ 9684 h 10000"/>
                  <a:gd name="connsiteX75" fmla="*/ 351 w 10036"/>
                  <a:gd name="connsiteY75" fmla="*/ 9755 h 10000"/>
                  <a:gd name="connsiteX76" fmla="*/ 560 w 10036"/>
                  <a:gd name="connsiteY76" fmla="*/ 9808 h 10000"/>
                  <a:gd name="connsiteX77" fmla="*/ 791 w 10036"/>
                  <a:gd name="connsiteY77" fmla="*/ 9879 h 10000"/>
                  <a:gd name="connsiteX78" fmla="*/ 739 w 10036"/>
                  <a:gd name="connsiteY78" fmla="*/ 9947 h 10000"/>
                  <a:gd name="connsiteX79" fmla="*/ 1158 w 10036"/>
                  <a:gd name="connsiteY79" fmla="*/ 10000 h 10000"/>
                  <a:gd name="connsiteX80" fmla="*/ 36 w 10036"/>
                  <a:gd name="connsiteY80" fmla="*/ 10000 h 10000"/>
                  <a:gd name="connsiteX81" fmla="*/ 36 w 10036"/>
                  <a:gd name="connsiteY81" fmla="*/ 0 h 10000"/>
                  <a:gd name="connsiteX0" fmla="*/ 31 w 10031"/>
                  <a:gd name="connsiteY0" fmla="*/ 0 h 10000"/>
                  <a:gd name="connsiteX1" fmla="*/ 6051 w 10031"/>
                  <a:gd name="connsiteY1" fmla="*/ 0 h 10000"/>
                  <a:gd name="connsiteX2" fmla="*/ 6151 w 10031"/>
                  <a:gd name="connsiteY2" fmla="*/ 71 h 10000"/>
                  <a:gd name="connsiteX3" fmla="*/ 7871 w 10031"/>
                  <a:gd name="connsiteY3" fmla="*/ 142 h 10000"/>
                  <a:gd name="connsiteX4" fmla="*/ 6984 w 10031"/>
                  <a:gd name="connsiteY4" fmla="*/ 195 h 10000"/>
                  <a:gd name="connsiteX5" fmla="*/ 6124 w 10031"/>
                  <a:gd name="connsiteY5" fmla="*/ 266 h 10000"/>
                  <a:gd name="connsiteX6" fmla="*/ 5998 w 10031"/>
                  <a:gd name="connsiteY6" fmla="*/ 334 h 10000"/>
                  <a:gd name="connsiteX7" fmla="*/ 6077 w 10031"/>
                  <a:gd name="connsiteY7" fmla="*/ 405 h 10000"/>
                  <a:gd name="connsiteX8" fmla="*/ 5086 w 10031"/>
                  <a:gd name="connsiteY8" fmla="*/ 458 h 10000"/>
                  <a:gd name="connsiteX9" fmla="*/ 917 w 10031"/>
                  <a:gd name="connsiteY9" fmla="*/ 529 h 10000"/>
                  <a:gd name="connsiteX10" fmla="*/ 1022 w 10031"/>
                  <a:gd name="connsiteY10" fmla="*/ 600 h 10000"/>
                  <a:gd name="connsiteX11" fmla="*/ 1310 w 10031"/>
                  <a:gd name="connsiteY11" fmla="*/ 654 h 10000"/>
                  <a:gd name="connsiteX12" fmla="*/ 1048 w 10031"/>
                  <a:gd name="connsiteY12" fmla="*/ 725 h 10000"/>
                  <a:gd name="connsiteX13" fmla="*/ 2013 w 10031"/>
                  <a:gd name="connsiteY13" fmla="*/ 792 h 10000"/>
                  <a:gd name="connsiteX14" fmla="*/ 2454 w 10031"/>
                  <a:gd name="connsiteY14" fmla="*/ 863 h 10000"/>
                  <a:gd name="connsiteX15" fmla="*/ 42 w 10031"/>
                  <a:gd name="connsiteY15" fmla="*/ 890 h 10000"/>
                  <a:gd name="connsiteX16" fmla="*/ 84 w 10031"/>
                  <a:gd name="connsiteY16" fmla="*/ 2936 h 10000"/>
                  <a:gd name="connsiteX17" fmla="*/ 1751 w 10031"/>
                  <a:gd name="connsiteY17" fmla="*/ 3016 h 10000"/>
                  <a:gd name="connsiteX18" fmla="*/ 5631 w 10031"/>
                  <a:gd name="connsiteY18" fmla="*/ 3087 h 10000"/>
                  <a:gd name="connsiteX19" fmla="*/ 1284 w 10031"/>
                  <a:gd name="connsiteY19" fmla="*/ 3140 h 10000"/>
                  <a:gd name="connsiteX20" fmla="*/ 0 w 10031"/>
                  <a:gd name="connsiteY20" fmla="*/ 3235 h 10000"/>
                  <a:gd name="connsiteX21" fmla="*/ 63 w 10031"/>
                  <a:gd name="connsiteY21" fmla="*/ 4031 h 10000"/>
                  <a:gd name="connsiteX22" fmla="*/ 760 w 10031"/>
                  <a:gd name="connsiteY22" fmla="*/ 4128 h 10000"/>
                  <a:gd name="connsiteX23" fmla="*/ 786 w 10031"/>
                  <a:gd name="connsiteY23" fmla="*/ 4199 h 10000"/>
                  <a:gd name="connsiteX24" fmla="*/ 917 w 10031"/>
                  <a:gd name="connsiteY24" fmla="*/ 4252 h 10000"/>
                  <a:gd name="connsiteX25" fmla="*/ 424 w 10031"/>
                  <a:gd name="connsiteY25" fmla="*/ 5503 h 10000"/>
                  <a:gd name="connsiteX26" fmla="*/ 424 w 10031"/>
                  <a:gd name="connsiteY26" fmla="*/ 5556 h 10000"/>
                  <a:gd name="connsiteX27" fmla="*/ 267 w 10031"/>
                  <a:gd name="connsiteY27" fmla="*/ 5627 h 10000"/>
                  <a:gd name="connsiteX28" fmla="*/ 215 w 10031"/>
                  <a:gd name="connsiteY28" fmla="*/ 5698 h 10000"/>
                  <a:gd name="connsiteX29" fmla="*/ 136 w 10031"/>
                  <a:gd name="connsiteY29" fmla="*/ 5769 h 10000"/>
                  <a:gd name="connsiteX30" fmla="*/ 372 w 10031"/>
                  <a:gd name="connsiteY30" fmla="*/ 6210 h 10000"/>
                  <a:gd name="connsiteX31" fmla="*/ 451 w 10031"/>
                  <a:gd name="connsiteY31" fmla="*/ 6281 h 10000"/>
                  <a:gd name="connsiteX32" fmla="*/ 319 w 10031"/>
                  <a:gd name="connsiteY32" fmla="*/ 6348 h 10000"/>
                  <a:gd name="connsiteX33" fmla="*/ 424 w 10031"/>
                  <a:gd name="connsiteY33" fmla="*/ 6419 h 10000"/>
                  <a:gd name="connsiteX34" fmla="*/ 555 w 10031"/>
                  <a:gd name="connsiteY34" fmla="*/ 7002 h 10000"/>
                  <a:gd name="connsiteX35" fmla="*/ 398 w 10031"/>
                  <a:gd name="connsiteY35" fmla="*/ 7073 h 10000"/>
                  <a:gd name="connsiteX36" fmla="*/ 582 w 10031"/>
                  <a:gd name="connsiteY36" fmla="*/ 7126 h 10000"/>
                  <a:gd name="connsiteX37" fmla="*/ 424 w 10031"/>
                  <a:gd name="connsiteY37" fmla="*/ 7197 h 10000"/>
                  <a:gd name="connsiteX38" fmla="*/ 608 w 10031"/>
                  <a:gd name="connsiteY38" fmla="*/ 7268 h 10000"/>
                  <a:gd name="connsiteX39" fmla="*/ 2690 w 10031"/>
                  <a:gd name="connsiteY39" fmla="*/ 7321 h 10000"/>
                  <a:gd name="connsiteX40" fmla="*/ 2244 w 10031"/>
                  <a:gd name="connsiteY40" fmla="*/ 7389 h 10000"/>
                  <a:gd name="connsiteX41" fmla="*/ 2118 w 10031"/>
                  <a:gd name="connsiteY41" fmla="*/ 7460 h 10000"/>
                  <a:gd name="connsiteX42" fmla="*/ 3576 w 10031"/>
                  <a:gd name="connsiteY42" fmla="*/ 7531 h 10000"/>
                  <a:gd name="connsiteX43" fmla="*/ 4383 w 10031"/>
                  <a:gd name="connsiteY43" fmla="*/ 7584 h 10000"/>
                  <a:gd name="connsiteX44" fmla="*/ 4069 w 10031"/>
                  <a:gd name="connsiteY44" fmla="*/ 7655 h 10000"/>
                  <a:gd name="connsiteX45" fmla="*/ 2039 w 10031"/>
                  <a:gd name="connsiteY45" fmla="*/ 7726 h 10000"/>
                  <a:gd name="connsiteX46" fmla="*/ 1725 w 10031"/>
                  <a:gd name="connsiteY46" fmla="*/ 7780 h 10000"/>
                  <a:gd name="connsiteX47" fmla="*/ 1284 w 10031"/>
                  <a:gd name="connsiteY47" fmla="*/ 7851 h 10000"/>
                  <a:gd name="connsiteX48" fmla="*/ 1489 w 10031"/>
                  <a:gd name="connsiteY48" fmla="*/ 7918 h 10000"/>
                  <a:gd name="connsiteX49" fmla="*/ 5500 w 10031"/>
                  <a:gd name="connsiteY49" fmla="*/ 7989 h 10000"/>
                  <a:gd name="connsiteX50" fmla="*/ 10031 w 10031"/>
                  <a:gd name="connsiteY50" fmla="*/ 8043 h 10000"/>
                  <a:gd name="connsiteX51" fmla="*/ 4200 w 10031"/>
                  <a:gd name="connsiteY51" fmla="*/ 8114 h 10000"/>
                  <a:gd name="connsiteX52" fmla="*/ 1777 w 10031"/>
                  <a:gd name="connsiteY52" fmla="*/ 8185 h 10000"/>
                  <a:gd name="connsiteX53" fmla="*/ 1337 w 10031"/>
                  <a:gd name="connsiteY53" fmla="*/ 8238 h 10000"/>
                  <a:gd name="connsiteX54" fmla="*/ 4436 w 10031"/>
                  <a:gd name="connsiteY54" fmla="*/ 8309 h 10000"/>
                  <a:gd name="connsiteX55" fmla="*/ 4305 w 10031"/>
                  <a:gd name="connsiteY55" fmla="*/ 8377 h 10000"/>
                  <a:gd name="connsiteX56" fmla="*/ 1541 w 10031"/>
                  <a:gd name="connsiteY56" fmla="*/ 8430 h 10000"/>
                  <a:gd name="connsiteX57" fmla="*/ 529 w 10031"/>
                  <a:gd name="connsiteY57" fmla="*/ 8501 h 10000"/>
                  <a:gd name="connsiteX58" fmla="*/ 1075 w 10031"/>
                  <a:gd name="connsiteY58" fmla="*/ 8572 h 10000"/>
                  <a:gd name="connsiteX59" fmla="*/ 293 w 10031"/>
                  <a:gd name="connsiteY59" fmla="*/ 8643 h 10000"/>
                  <a:gd name="connsiteX60" fmla="*/ 3576 w 10031"/>
                  <a:gd name="connsiteY60" fmla="*/ 8696 h 10000"/>
                  <a:gd name="connsiteX61" fmla="*/ 424 w 10031"/>
                  <a:gd name="connsiteY61" fmla="*/ 8767 h 10000"/>
                  <a:gd name="connsiteX62" fmla="*/ 2296 w 10031"/>
                  <a:gd name="connsiteY62" fmla="*/ 8838 h 10000"/>
                  <a:gd name="connsiteX63" fmla="*/ 319 w 10031"/>
                  <a:gd name="connsiteY63" fmla="*/ 8888 h 10000"/>
                  <a:gd name="connsiteX64" fmla="*/ 293 w 10031"/>
                  <a:gd name="connsiteY64" fmla="*/ 8959 h 10000"/>
                  <a:gd name="connsiteX65" fmla="*/ 555 w 10031"/>
                  <a:gd name="connsiteY65" fmla="*/ 9030 h 10000"/>
                  <a:gd name="connsiteX66" fmla="*/ 346 w 10031"/>
                  <a:gd name="connsiteY66" fmla="*/ 9101 h 10000"/>
                  <a:gd name="connsiteX67" fmla="*/ 188 w 10031"/>
                  <a:gd name="connsiteY67" fmla="*/ 9226 h 10000"/>
                  <a:gd name="connsiteX68" fmla="*/ 319 w 10031"/>
                  <a:gd name="connsiteY68" fmla="*/ 9297 h 10000"/>
                  <a:gd name="connsiteX69" fmla="*/ 398 w 10031"/>
                  <a:gd name="connsiteY69" fmla="*/ 9350 h 10000"/>
                  <a:gd name="connsiteX70" fmla="*/ 608 w 10031"/>
                  <a:gd name="connsiteY70" fmla="*/ 9488 h 10000"/>
                  <a:gd name="connsiteX71" fmla="*/ 707 w 10031"/>
                  <a:gd name="connsiteY71" fmla="*/ 9542 h 10000"/>
                  <a:gd name="connsiteX72" fmla="*/ 2244 w 10031"/>
                  <a:gd name="connsiteY72" fmla="*/ 9560 h 10000"/>
                  <a:gd name="connsiteX73" fmla="*/ 2873 w 10031"/>
                  <a:gd name="connsiteY73" fmla="*/ 9613 h 10000"/>
                  <a:gd name="connsiteX74" fmla="*/ 503 w 10031"/>
                  <a:gd name="connsiteY74" fmla="*/ 9684 h 10000"/>
                  <a:gd name="connsiteX75" fmla="*/ 346 w 10031"/>
                  <a:gd name="connsiteY75" fmla="*/ 9755 h 10000"/>
                  <a:gd name="connsiteX76" fmla="*/ 555 w 10031"/>
                  <a:gd name="connsiteY76" fmla="*/ 9808 h 10000"/>
                  <a:gd name="connsiteX77" fmla="*/ 786 w 10031"/>
                  <a:gd name="connsiteY77" fmla="*/ 9879 h 10000"/>
                  <a:gd name="connsiteX78" fmla="*/ 734 w 10031"/>
                  <a:gd name="connsiteY78" fmla="*/ 9947 h 10000"/>
                  <a:gd name="connsiteX79" fmla="*/ 1153 w 10031"/>
                  <a:gd name="connsiteY79" fmla="*/ 10000 h 10000"/>
                  <a:gd name="connsiteX80" fmla="*/ 31 w 10031"/>
                  <a:gd name="connsiteY80" fmla="*/ 10000 h 10000"/>
                  <a:gd name="connsiteX81" fmla="*/ 31 w 10031"/>
                  <a:gd name="connsiteY81" fmla="*/ 0 h 10000"/>
                  <a:gd name="connsiteX0" fmla="*/ 31 w 10031"/>
                  <a:gd name="connsiteY0" fmla="*/ 0 h 10000"/>
                  <a:gd name="connsiteX1" fmla="*/ 6051 w 10031"/>
                  <a:gd name="connsiteY1" fmla="*/ 0 h 10000"/>
                  <a:gd name="connsiteX2" fmla="*/ 6151 w 10031"/>
                  <a:gd name="connsiteY2" fmla="*/ 71 h 10000"/>
                  <a:gd name="connsiteX3" fmla="*/ 7871 w 10031"/>
                  <a:gd name="connsiteY3" fmla="*/ 142 h 10000"/>
                  <a:gd name="connsiteX4" fmla="*/ 6984 w 10031"/>
                  <a:gd name="connsiteY4" fmla="*/ 195 h 10000"/>
                  <a:gd name="connsiteX5" fmla="*/ 6124 w 10031"/>
                  <a:gd name="connsiteY5" fmla="*/ 266 h 10000"/>
                  <a:gd name="connsiteX6" fmla="*/ 5998 w 10031"/>
                  <a:gd name="connsiteY6" fmla="*/ 334 h 10000"/>
                  <a:gd name="connsiteX7" fmla="*/ 6077 w 10031"/>
                  <a:gd name="connsiteY7" fmla="*/ 405 h 10000"/>
                  <a:gd name="connsiteX8" fmla="*/ 5086 w 10031"/>
                  <a:gd name="connsiteY8" fmla="*/ 458 h 10000"/>
                  <a:gd name="connsiteX9" fmla="*/ 917 w 10031"/>
                  <a:gd name="connsiteY9" fmla="*/ 529 h 10000"/>
                  <a:gd name="connsiteX10" fmla="*/ 1022 w 10031"/>
                  <a:gd name="connsiteY10" fmla="*/ 600 h 10000"/>
                  <a:gd name="connsiteX11" fmla="*/ 1310 w 10031"/>
                  <a:gd name="connsiteY11" fmla="*/ 654 h 10000"/>
                  <a:gd name="connsiteX12" fmla="*/ 1048 w 10031"/>
                  <a:gd name="connsiteY12" fmla="*/ 725 h 10000"/>
                  <a:gd name="connsiteX13" fmla="*/ 2013 w 10031"/>
                  <a:gd name="connsiteY13" fmla="*/ 792 h 10000"/>
                  <a:gd name="connsiteX14" fmla="*/ 2454 w 10031"/>
                  <a:gd name="connsiteY14" fmla="*/ 863 h 10000"/>
                  <a:gd name="connsiteX15" fmla="*/ 42 w 10031"/>
                  <a:gd name="connsiteY15" fmla="*/ 890 h 10000"/>
                  <a:gd name="connsiteX16" fmla="*/ 84 w 10031"/>
                  <a:gd name="connsiteY16" fmla="*/ 2936 h 10000"/>
                  <a:gd name="connsiteX17" fmla="*/ 1751 w 10031"/>
                  <a:gd name="connsiteY17" fmla="*/ 3016 h 10000"/>
                  <a:gd name="connsiteX18" fmla="*/ 5631 w 10031"/>
                  <a:gd name="connsiteY18" fmla="*/ 3087 h 10000"/>
                  <a:gd name="connsiteX19" fmla="*/ 1284 w 10031"/>
                  <a:gd name="connsiteY19" fmla="*/ 3140 h 10000"/>
                  <a:gd name="connsiteX20" fmla="*/ 0 w 10031"/>
                  <a:gd name="connsiteY20" fmla="*/ 3235 h 10000"/>
                  <a:gd name="connsiteX21" fmla="*/ 63 w 10031"/>
                  <a:gd name="connsiteY21" fmla="*/ 4031 h 10000"/>
                  <a:gd name="connsiteX22" fmla="*/ 760 w 10031"/>
                  <a:gd name="connsiteY22" fmla="*/ 4128 h 10000"/>
                  <a:gd name="connsiteX23" fmla="*/ 786 w 10031"/>
                  <a:gd name="connsiteY23" fmla="*/ 4199 h 10000"/>
                  <a:gd name="connsiteX24" fmla="*/ 917 w 10031"/>
                  <a:gd name="connsiteY24" fmla="*/ 4252 h 10000"/>
                  <a:gd name="connsiteX25" fmla="*/ 424 w 10031"/>
                  <a:gd name="connsiteY25" fmla="*/ 5503 h 10000"/>
                  <a:gd name="connsiteX26" fmla="*/ 424 w 10031"/>
                  <a:gd name="connsiteY26" fmla="*/ 5556 h 10000"/>
                  <a:gd name="connsiteX27" fmla="*/ 267 w 10031"/>
                  <a:gd name="connsiteY27" fmla="*/ 5627 h 10000"/>
                  <a:gd name="connsiteX28" fmla="*/ 215 w 10031"/>
                  <a:gd name="connsiteY28" fmla="*/ 5698 h 10000"/>
                  <a:gd name="connsiteX29" fmla="*/ 136 w 10031"/>
                  <a:gd name="connsiteY29" fmla="*/ 5769 h 10000"/>
                  <a:gd name="connsiteX30" fmla="*/ 372 w 10031"/>
                  <a:gd name="connsiteY30" fmla="*/ 6210 h 10000"/>
                  <a:gd name="connsiteX31" fmla="*/ 451 w 10031"/>
                  <a:gd name="connsiteY31" fmla="*/ 6281 h 10000"/>
                  <a:gd name="connsiteX32" fmla="*/ 319 w 10031"/>
                  <a:gd name="connsiteY32" fmla="*/ 6348 h 10000"/>
                  <a:gd name="connsiteX33" fmla="*/ 424 w 10031"/>
                  <a:gd name="connsiteY33" fmla="*/ 6419 h 10000"/>
                  <a:gd name="connsiteX34" fmla="*/ 555 w 10031"/>
                  <a:gd name="connsiteY34" fmla="*/ 7002 h 10000"/>
                  <a:gd name="connsiteX35" fmla="*/ 398 w 10031"/>
                  <a:gd name="connsiteY35" fmla="*/ 7073 h 10000"/>
                  <a:gd name="connsiteX36" fmla="*/ 582 w 10031"/>
                  <a:gd name="connsiteY36" fmla="*/ 7126 h 10000"/>
                  <a:gd name="connsiteX37" fmla="*/ 424 w 10031"/>
                  <a:gd name="connsiteY37" fmla="*/ 7197 h 10000"/>
                  <a:gd name="connsiteX38" fmla="*/ 608 w 10031"/>
                  <a:gd name="connsiteY38" fmla="*/ 7268 h 10000"/>
                  <a:gd name="connsiteX39" fmla="*/ 2690 w 10031"/>
                  <a:gd name="connsiteY39" fmla="*/ 7321 h 10000"/>
                  <a:gd name="connsiteX40" fmla="*/ 2244 w 10031"/>
                  <a:gd name="connsiteY40" fmla="*/ 7389 h 10000"/>
                  <a:gd name="connsiteX41" fmla="*/ 2118 w 10031"/>
                  <a:gd name="connsiteY41" fmla="*/ 7460 h 10000"/>
                  <a:gd name="connsiteX42" fmla="*/ 3576 w 10031"/>
                  <a:gd name="connsiteY42" fmla="*/ 7531 h 10000"/>
                  <a:gd name="connsiteX43" fmla="*/ 4383 w 10031"/>
                  <a:gd name="connsiteY43" fmla="*/ 7584 h 10000"/>
                  <a:gd name="connsiteX44" fmla="*/ 4069 w 10031"/>
                  <a:gd name="connsiteY44" fmla="*/ 7655 h 10000"/>
                  <a:gd name="connsiteX45" fmla="*/ 2039 w 10031"/>
                  <a:gd name="connsiteY45" fmla="*/ 7726 h 10000"/>
                  <a:gd name="connsiteX46" fmla="*/ 1725 w 10031"/>
                  <a:gd name="connsiteY46" fmla="*/ 7780 h 10000"/>
                  <a:gd name="connsiteX47" fmla="*/ 1284 w 10031"/>
                  <a:gd name="connsiteY47" fmla="*/ 7851 h 10000"/>
                  <a:gd name="connsiteX48" fmla="*/ 1489 w 10031"/>
                  <a:gd name="connsiteY48" fmla="*/ 7918 h 10000"/>
                  <a:gd name="connsiteX49" fmla="*/ 5500 w 10031"/>
                  <a:gd name="connsiteY49" fmla="*/ 7989 h 10000"/>
                  <a:gd name="connsiteX50" fmla="*/ 10031 w 10031"/>
                  <a:gd name="connsiteY50" fmla="*/ 8043 h 10000"/>
                  <a:gd name="connsiteX51" fmla="*/ 4200 w 10031"/>
                  <a:gd name="connsiteY51" fmla="*/ 8114 h 10000"/>
                  <a:gd name="connsiteX52" fmla="*/ 1777 w 10031"/>
                  <a:gd name="connsiteY52" fmla="*/ 8185 h 10000"/>
                  <a:gd name="connsiteX53" fmla="*/ 1337 w 10031"/>
                  <a:gd name="connsiteY53" fmla="*/ 8238 h 10000"/>
                  <a:gd name="connsiteX54" fmla="*/ 4436 w 10031"/>
                  <a:gd name="connsiteY54" fmla="*/ 8309 h 10000"/>
                  <a:gd name="connsiteX55" fmla="*/ 4305 w 10031"/>
                  <a:gd name="connsiteY55" fmla="*/ 8377 h 10000"/>
                  <a:gd name="connsiteX56" fmla="*/ 1541 w 10031"/>
                  <a:gd name="connsiteY56" fmla="*/ 8430 h 10000"/>
                  <a:gd name="connsiteX57" fmla="*/ 529 w 10031"/>
                  <a:gd name="connsiteY57" fmla="*/ 8501 h 10000"/>
                  <a:gd name="connsiteX58" fmla="*/ 1075 w 10031"/>
                  <a:gd name="connsiteY58" fmla="*/ 8572 h 10000"/>
                  <a:gd name="connsiteX59" fmla="*/ 293 w 10031"/>
                  <a:gd name="connsiteY59" fmla="*/ 8643 h 10000"/>
                  <a:gd name="connsiteX60" fmla="*/ 3576 w 10031"/>
                  <a:gd name="connsiteY60" fmla="*/ 8696 h 10000"/>
                  <a:gd name="connsiteX61" fmla="*/ 424 w 10031"/>
                  <a:gd name="connsiteY61" fmla="*/ 8767 h 10000"/>
                  <a:gd name="connsiteX62" fmla="*/ 2296 w 10031"/>
                  <a:gd name="connsiteY62" fmla="*/ 8838 h 10000"/>
                  <a:gd name="connsiteX63" fmla="*/ 319 w 10031"/>
                  <a:gd name="connsiteY63" fmla="*/ 8888 h 10000"/>
                  <a:gd name="connsiteX64" fmla="*/ 293 w 10031"/>
                  <a:gd name="connsiteY64" fmla="*/ 8959 h 10000"/>
                  <a:gd name="connsiteX65" fmla="*/ 555 w 10031"/>
                  <a:gd name="connsiteY65" fmla="*/ 9030 h 10000"/>
                  <a:gd name="connsiteX66" fmla="*/ 346 w 10031"/>
                  <a:gd name="connsiteY66" fmla="*/ 9101 h 10000"/>
                  <a:gd name="connsiteX67" fmla="*/ 188 w 10031"/>
                  <a:gd name="connsiteY67" fmla="*/ 9226 h 10000"/>
                  <a:gd name="connsiteX68" fmla="*/ 319 w 10031"/>
                  <a:gd name="connsiteY68" fmla="*/ 9297 h 10000"/>
                  <a:gd name="connsiteX69" fmla="*/ 398 w 10031"/>
                  <a:gd name="connsiteY69" fmla="*/ 9350 h 10000"/>
                  <a:gd name="connsiteX70" fmla="*/ 608 w 10031"/>
                  <a:gd name="connsiteY70" fmla="*/ 9488 h 10000"/>
                  <a:gd name="connsiteX71" fmla="*/ 707 w 10031"/>
                  <a:gd name="connsiteY71" fmla="*/ 9542 h 10000"/>
                  <a:gd name="connsiteX72" fmla="*/ 2244 w 10031"/>
                  <a:gd name="connsiteY72" fmla="*/ 9560 h 10000"/>
                  <a:gd name="connsiteX73" fmla="*/ 2873 w 10031"/>
                  <a:gd name="connsiteY73" fmla="*/ 9613 h 10000"/>
                  <a:gd name="connsiteX74" fmla="*/ 503 w 10031"/>
                  <a:gd name="connsiteY74" fmla="*/ 9684 h 10000"/>
                  <a:gd name="connsiteX75" fmla="*/ 346 w 10031"/>
                  <a:gd name="connsiteY75" fmla="*/ 9755 h 10000"/>
                  <a:gd name="connsiteX76" fmla="*/ 555 w 10031"/>
                  <a:gd name="connsiteY76" fmla="*/ 9808 h 10000"/>
                  <a:gd name="connsiteX77" fmla="*/ 786 w 10031"/>
                  <a:gd name="connsiteY77" fmla="*/ 9879 h 10000"/>
                  <a:gd name="connsiteX78" fmla="*/ 734 w 10031"/>
                  <a:gd name="connsiteY78" fmla="*/ 9947 h 10000"/>
                  <a:gd name="connsiteX79" fmla="*/ 1153 w 10031"/>
                  <a:gd name="connsiteY79" fmla="*/ 10000 h 10000"/>
                  <a:gd name="connsiteX80" fmla="*/ 31 w 10031"/>
                  <a:gd name="connsiteY80" fmla="*/ 10000 h 10000"/>
                  <a:gd name="connsiteX81" fmla="*/ 31 w 10031"/>
                  <a:gd name="connsiteY81" fmla="*/ 0 h 10000"/>
                  <a:gd name="connsiteX0" fmla="*/ 31 w 10031"/>
                  <a:gd name="connsiteY0" fmla="*/ 0 h 10000"/>
                  <a:gd name="connsiteX1" fmla="*/ 6051 w 10031"/>
                  <a:gd name="connsiteY1" fmla="*/ 0 h 10000"/>
                  <a:gd name="connsiteX2" fmla="*/ 6151 w 10031"/>
                  <a:gd name="connsiteY2" fmla="*/ 71 h 10000"/>
                  <a:gd name="connsiteX3" fmla="*/ 7871 w 10031"/>
                  <a:gd name="connsiteY3" fmla="*/ 142 h 10000"/>
                  <a:gd name="connsiteX4" fmla="*/ 6984 w 10031"/>
                  <a:gd name="connsiteY4" fmla="*/ 195 h 10000"/>
                  <a:gd name="connsiteX5" fmla="*/ 6124 w 10031"/>
                  <a:gd name="connsiteY5" fmla="*/ 266 h 10000"/>
                  <a:gd name="connsiteX6" fmla="*/ 5998 w 10031"/>
                  <a:gd name="connsiteY6" fmla="*/ 334 h 10000"/>
                  <a:gd name="connsiteX7" fmla="*/ 6077 w 10031"/>
                  <a:gd name="connsiteY7" fmla="*/ 405 h 10000"/>
                  <a:gd name="connsiteX8" fmla="*/ 5086 w 10031"/>
                  <a:gd name="connsiteY8" fmla="*/ 458 h 10000"/>
                  <a:gd name="connsiteX9" fmla="*/ 917 w 10031"/>
                  <a:gd name="connsiteY9" fmla="*/ 529 h 10000"/>
                  <a:gd name="connsiteX10" fmla="*/ 1022 w 10031"/>
                  <a:gd name="connsiteY10" fmla="*/ 600 h 10000"/>
                  <a:gd name="connsiteX11" fmla="*/ 1310 w 10031"/>
                  <a:gd name="connsiteY11" fmla="*/ 654 h 10000"/>
                  <a:gd name="connsiteX12" fmla="*/ 1048 w 10031"/>
                  <a:gd name="connsiteY12" fmla="*/ 725 h 10000"/>
                  <a:gd name="connsiteX13" fmla="*/ 2013 w 10031"/>
                  <a:gd name="connsiteY13" fmla="*/ 792 h 10000"/>
                  <a:gd name="connsiteX14" fmla="*/ 2454 w 10031"/>
                  <a:gd name="connsiteY14" fmla="*/ 863 h 10000"/>
                  <a:gd name="connsiteX15" fmla="*/ 42 w 10031"/>
                  <a:gd name="connsiteY15" fmla="*/ 890 h 10000"/>
                  <a:gd name="connsiteX16" fmla="*/ 84 w 10031"/>
                  <a:gd name="connsiteY16" fmla="*/ 2936 h 10000"/>
                  <a:gd name="connsiteX17" fmla="*/ 1751 w 10031"/>
                  <a:gd name="connsiteY17" fmla="*/ 3016 h 10000"/>
                  <a:gd name="connsiteX18" fmla="*/ 5631 w 10031"/>
                  <a:gd name="connsiteY18" fmla="*/ 3087 h 10000"/>
                  <a:gd name="connsiteX19" fmla="*/ 1284 w 10031"/>
                  <a:gd name="connsiteY19" fmla="*/ 3140 h 10000"/>
                  <a:gd name="connsiteX20" fmla="*/ 0 w 10031"/>
                  <a:gd name="connsiteY20" fmla="*/ 3235 h 10000"/>
                  <a:gd name="connsiteX21" fmla="*/ 21 w 10031"/>
                  <a:gd name="connsiteY21" fmla="*/ 4031 h 10000"/>
                  <a:gd name="connsiteX22" fmla="*/ 760 w 10031"/>
                  <a:gd name="connsiteY22" fmla="*/ 4128 h 10000"/>
                  <a:gd name="connsiteX23" fmla="*/ 786 w 10031"/>
                  <a:gd name="connsiteY23" fmla="*/ 4199 h 10000"/>
                  <a:gd name="connsiteX24" fmla="*/ 917 w 10031"/>
                  <a:gd name="connsiteY24" fmla="*/ 4252 h 10000"/>
                  <a:gd name="connsiteX25" fmla="*/ 424 w 10031"/>
                  <a:gd name="connsiteY25" fmla="*/ 5503 h 10000"/>
                  <a:gd name="connsiteX26" fmla="*/ 424 w 10031"/>
                  <a:gd name="connsiteY26" fmla="*/ 5556 h 10000"/>
                  <a:gd name="connsiteX27" fmla="*/ 267 w 10031"/>
                  <a:gd name="connsiteY27" fmla="*/ 5627 h 10000"/>
                  <a:gd name="connsiteX28" fmla="*/ 215 w 10031"/>
                  <a:gd name="connsiteY28" fmla="*/ 5698 h 10000"/>
                  <a:gd name="connsiteX29" fmla="*/ 136 w 10031"/>
                  <a:gd name="connsiteY29" fmla="*/ 5769 h 10000"/>
                  <a:gd name="connsiteX30" fmla="*/ 372 w 10031"/>
                  <a:gd name="connsiteY30" fmla="*/ 6210 h 10000"/>
                  <a:gd name="connsiteX31" fmla="*/ 451 w 10031"/>
                  <a:gd name="connsiteY31" fmla="*/ 6281 h 10000"/>
                  <a:gd name="connsiteX32" fmla="*/ 319 w 10031"/>
                  <a:gd name="connsiteY32" fmla="*/ 6348 h 10000"/>
                  <a:gd name="connsiteX33" fmla="*/ 424 w 10031"/>
                  <a:gd name="connsiteY33" fmla="*/ 6419 h 10000"/>
                  <a:gd name="connsiteX34" fmla="*/ 555 w 10031"/>
                  <a:gd name="connsiteY34" fmla="*/ 7002 h 10000"/>
                  <a:gd name="connsiteX35" fmla="*/ 398 w 10031"/>
                  <a:gd name="connsiteY35" fmla="*/ 7073 h 10000"/>
                  <a:gd name="connsiteX36" fmla="*/ 582 w 10031"/>
                  <a:gd name="connsiteY36" fmla="*/ 7126 h 10000"/>
                  <a:gd name="connsiteX37" fmla="*/ 424 w 10031"/>
                  <a:gd name="connsiteY37" fmla="*/ 7197 h 10000"/>
                  <a:gd name="connsiteX38" fmla="*/ 608 w 10031"/>
                  <a:gd name="connsiteY38" fmla="*/ 7268 h 10000"/>
                  <a:gd name="connsiteX39" fmla="*/ 2690 w 10031"/>
                  <a:gd name="connsiteY39" fmla="*/ 7321 h 10000"/>
                  <a:gd name="connsiteX40" fmla="*/ 2244 w 10031"/>
                  <a:gd name="connsiteY40" fmla="*/ 7389 h 10000"/>
                  <a:gd name="connsiteX41" fmla="*/ 2118 w 10031"/>
                  <a:gd name="connsiteY41" fmla="*/ 7460 h 10000"/>
                  <a:gd name="connsiteX42" fmla="*/ 3576 w 10031"/>
                  <a:gd name="connsiteY42" fmla="*/ 7531 h 10000"/>
                  <a:gd name="connsiteX43" fmla="*/ 4383 w 10031"/>
                  <a:gd name="connsiteY43" fmla="*/ 7584 h 10000"/>
                  <a:gd name="connsiteX44" fmla="*/ 4069 w 10031"/>
                  <a:gd name="connsiteY44" fmla="*/ 7655 h 10000"/>
                  <a:gd name="connsiteX45" fmla="*/ 2039 w 10031"/>
                  <a:gd name="connsiteY45" fmla="*/ 7726 h 10000"/>
                  <a:gd name="connsiteX46" fmla="*/ 1725 w 10031"/>
                  <a:gd name="connsiteY46" fmla="*/ 7780 h 10000"/>
                  <a:gd name="connsiteX47" fmla="*/ 1284 w 10031"/>
                  <a:gd name="connsiteY47" fmla="*/ 7851 h 10000"/>
                  <a:gd name="connsiteX48" fmla="*/ 1489 w 10031"/>
                  <a:gd name="connsiteY48" fmla="*/ 7918 h 10000"/>
                  <a:gd name="connsiteX49" fmla="*/ 5500 w 10031"/>
                  <a:gd name="connsiteY49" fmla="*/ 7989 h 10000"/>
                  <a:gd name="connsiteX50" fmla="*/ 10031 w 10031"/>
                  <a:gd name="connsiteY50" fmla="*/ 8043 h 10000"/>
                  <a:gd name="connsiteX51" fmla="*/ 4200 w 10031"/>
                  <a:gd name="connsiteY51" fmla="*/ 8114 h 10000"/>
                  <a:gd name="connsiteX52" fmla="*/ 1777 w 10031"/>
                  <a:gd name="connsiteY52" fmla="*/ 8185 h 10000"/>
                  <a:gd name="connsiteX53" fmla="*/ 1337 w 10031"/>
                  <a:gd name="connsiteY53" fmla="*/ 8238 h 10000"/>
                  <a:gd name="connsiteX54" fmla="*/ 4436 w 10031"/>
                  <a:gd name="connsiteY54" fmla="*/ 8309 h 10000"/>
                  <a:gd name="connsiteX55" fmla="*/ 4305 w 10031"/>
                  <a:gd name="connsiteY55" fmla="*/ 8377 h 10000"/>
                  <a:gd name="connsiteX56" fmla="*/ 1541 w 10031"/>
                  <a:gd name="connsiteY56" fmla="*/ 8430 h 10000"/>
                  <a:gd name="connsiteX57" fmla="*/ 529 w 10031"/>
                  <a:gd name="connsiteY57" fmla="*/ 8501 h 10000"/>
                  <a:gd name="connsiteX58" fmla="*/ 1075 w 10031"/>
                  <a:gd name="connsiteY58" fmla="*/ 8572 h 10000"/>
                  <a:gd name="connsiteX59" fmla="*/ 293 w 10031"/>
                  <a:gd name="connsiteY59" fmla="*/ 8643 h 10000"/>
                  <a:gd name="connsiteX60" fmla="*/ 3576 w 10031"/>
                  <a:gd name="connsiteY60" fmla="*/ 8696 h 10000"/>
                  <a:gd name="connsiteX61" fmla="*/ 424 w 10031"/>
                  <a:gd name="connsiteY61" fmla="*/ 8767 h 10000"/>
                  <a:gd name="connsiteX62" fmla="*/ 2296 w 10031"/>
                  <a:gd name="connsiteY62" fmla="*/ 8838 h 10000"/>
                  <a:gd name="connsiteX63" fmla="*/ 319 w 10031"/>
                  <a:gd name="connsiteY63" fmla="*/ 8888 h 10000"/>
                  <a:gd name="connsiteX64" fmla="*/ 293 w 10031"/>
                  <a:gd name="connsiteY64" fmla="*/ 8959 h 10000"/>
                  <a:gd name="connsiteX65" fmla="*/ 555 w 10031"/>
                  <a:gd name="connsiteY65" fmla="*/ 9030 h 10000"/>
                  <a:gd name="connsiteX66" fmla="*/ 346 w 10031"/>
                  <a:gd name="connsiteY66" fmla="*/ 9101 h 10000"/>
                  <a:gd name="connsiteX67" fmla="*/ 188 w 10031"/>
                  <a:gd name="connsiteY67" fmla="*/ 9226 h 10000"/>
                  <a:gd name="connsiteX68" fmla="*/ 319 w 10031"/>
                  <a:gd name="connsiteY68" fmla="*/ 9297 h 10000"/>
                  <a:gd name="connsiteX69" fmla="*/ 398 w 10031"/>
                  <a:gd name="connsiteY69" fmla="*/ 9350 h 10000"/>
                  <a:gd name="connsiteX70" fmla="*/ 608 w 10031"/>
                  <a:gd name="connsiteY70" fmla="*/ 9488 h 10000"/>
                  <a:gd name="connsiteX71" fmla="*/ 707 w 10031"/>
                  <a:gd name="connsiteY71" fmla="*/ 9542 h 10000"/>
                  <a:gd name="connsiteX72" fmla="*/ 2244 w 10031"/>
                  <a:gd name="connsiteY72" fmla="*/ 9560 h 10000"/>
                  <a:gd name="connsiteX73" fmla="*/ 2873 w 10031"/>
                  <a:gd name="connsiteY73" fmla="*/ 9613 h 10000"/>
                  <a:gd name="connsiteX74" fmla="*/ 503 w 10031"/>
                  <a:gd name="connsiteY74" fmla="*/ 9684 h 10000"/>
                  <a:gd name="connsiteX75" fmla="*/ 346 w 10031"/>
                  <a:gd name="connsiteY75" fmla="*/ 9755 h 10000"/>
                  <a:gd name="connsiteX76" fmla="*/ 555 w 10031"/>
                  <a:gd name="connsiteY76" fmla="*/ 9808 h 10000"/>
                  <a:gd name="connsiteX77" fmla="*/ 786 w 10031"/>
                  <a:gd name="connsiteY77" fmla="*/ 9879 h 10000"/>
                  <a:gd name="connsiteX78" fmla="*/ 734 w 10031"/>
                  <a:gd name="connsiteY78" fmla="*/ 9947 h 10000"/>
                  <a:gd name="connsiteX79" fmla="*/ 1153 w 10031"/>
                  <a:gd name="connsiteY79" fmla="*/ 10000 h 10000"/>
                  <a:gd name="connsiteX80" fmla="*/ 31 w 10031"/>
                  <a:gd name="connsiteY80" fmla="*/ 10000 h 10000"/>
                  <a:gd name="connsiteX81" fmla="*/ 31 w 10031"/>
                  <a:gd name="connsiteY81" fmla="*/ 0 h 10000"/>
                  <a:gd name="connsiteX0" fmla="*/ 31 w 10031"/>
                  <a:gd name="connsiteY0" fmla="*/ 0 h 10000"/>
                  <a:gd name="connsiteX1" fmla="*/ 6051 w 10031"/>
                  <a:gd name="connsiteY1" fmla="*/ 0 h 10000"/>
                  <a:gd name="connsiteX2" fmla="*/ 6151 w 10031"/>
                  <a:gd name="connsiteY2" fmla="*/ 71 h 10000"/>
                  <a:gd name="connsiteX3" fmla="*/ 7871 w 10031"/>
                  <a:gd name="connsiteY3" fmla="*/ 142 h 10000"/>
                  <a:gd name="connsiteX4" fmla="*/ 6984 w 10031"/>
                  <a:gd name="connsiteY4" fmla="*/ 195 h 10000"/>
                  <a:gd name="connsiteX5" fmla="*/ 6124 w 10031"/>
                  <a:gd name="connsiteY5" fmla="*/ 266 h 10000"/>
                  <a:gd name="connsiteX6" fmla="*/ 5998 w 10031"/>
                  <a:gd name="connsiteY6" fmla="*/ 334 h 10000"/>
                  <a:gd name="connsiteX7" fmla="*/ 6077 w 10031"/>
                  <a:gd name="connsiteY7" fmla="*/ 405 h 10000"/>
                  <a:gd name="connsiteX8" fmla="*/ 5086 w 10031"/>
                  <a:gd name="connsiteY8" fmla="*/ 458 h 10000"/>
                  <a:gd name="connsiteX9" fmla="*/ 917 w 10031"/>
                  <a:gd name="connsiteY9" fmla="*/ 529 h 10000"/>
                  <a:gd name="connsiteX10" fmla="*/ 1022 w 10031"/>
                  <a:gd name="connsiteY10" fmla="*/ 600 h 10000"/>
                  <a:gd name="connsiteX11" fmla="*/ 1310 w 10031"/>
                  <a:gd name="connsiteY11" fmla="*/ 654 h 10000"/>
                  <a:gd name="connsiteX12" fmla="*/ 1048 w 10031"/>
                  <a:gd name="connsiteY12" fmla="*/ 725 h 10000"/>
                  <a:gd name="connsiteX13" fmla="*/ 2013 w 10031"/>
                  <a:gd name="connsiteY13" fmla="*/ 792 h 10000"/>
                  <a:gd name="connsiteX14" fmla="*/ 2454 w 10031"/>
                  <a:gd name="connsiteY14" fmla="*/ 863 h 10000"/>
                  <a:gd name="connsiteX15" fmla="*/ 42 w 10031"/>
                  <a:gd name="connsiteY15" fmla="*/ 890 h 10000"/>
                  <a:gd name="connsiteX16" fmla="*/ 84 w 10031"/>
                  <a:gd name="connsiteY16" fmla="*/ 2936 h 10000"/>
                  <a:gd name="connsiteX17" fmla="*/ 1751 w 10031"/>
                  <a:gd name="connsiteY17" fmla="*/ 3016 h 10000"/>
                  <a:gd name="connsiteX18" fmla="*/ 5631 w 10031"/>
                  <a:gd name="connsiteY18" fmla="*/ 3087 h 10000"/>
                  <a:gd name="connsiteX19" fmla="*/ 1284 w 10031"/>
                  <a:gd name="connsiteY19" fmla="*/ 3140 h 10000"/>
                  <a:gd name="connsiteX20" fmla="*/ 0 w 10031"/>
                  <a:gd name="connsiteY20" fmla="*/ 3235 h 10000"/>
                  <a:gd name="connsiteX21" fmla="*/ 21 w 10031"/>
                  <a:gd name="connsiteY21" fmla="*/ 4031 h 10000"/>
                  <a:gd name="connsiteX22" fmla="*/ 760 w 10031"/>
                  <a:gd name="connsiteY22" fmla="*/ 4128 h 10000"/>
                  <a:gd name="connsiteX23" fmla="*/ 786 w 10031"/>
                  <a:gd name="connsiteY23" fmla="*/ 4199 h 10000"/>
                  <a:gd name="connsiteX24" fmla="*/ 917 w 10031"/>
                  <a:gd name="connsiteY24" fmla="*/ 4252 h 10000"/>
                  <a:gd name="connsiteX25" fmla="*/ 21 w 10031"/>
                  <a:gd name="connsiteY25" fmla="*/ 4329 h 10000"/>
                  <a:gd name="connsiteX26" fmla="*/ 424 w 10031"/>
                  <a:gd name="connsiteY26" fmla="*/ 5503 h 10000"/>
                  <a:gd name="connsiteX27" fmla="*/ 424 w 10031"/>
                  <a:gd name="connsiteY27" fmla="*/ 5556 h 10000"/>
                  <a:gd name="connsiteX28" fmla="*/ 267 w 10031"/>
                  <a:gd name="connsiteY28" fmla="*/ 5627 h 10000"/>
                  <a:gd name="connsiteX29" fmla="*/ 215 w 10031"/>
                  <a:gd name="connsiteY29" fmla="*/ 5698 h 10000"/>
                  <a:gd name="connsiteX30" fmla="*/ 136 w 10031"/>
                  <a:gd name="connsiteY30" fmla="*/ 5769 h 10000"/>
                  <a:gd name="connsiteX31" fmla="*/ 372 w 10031"/>
                  <a:gd name="connsiteY31" fmla="*/ 6210 h 10000"/>
                  <a:gd name="connsiteX32" fmla="*/ 451 w 10031"/>
                  <a:gd name="connsiteY32" fmla="*/ 6281 h 10000"/>
                  <a:gd name="connsiteX33" fmla="*/ 319 w 10031"/>
                  <a:gd name="connsiteY33" fmla="*/ 6348 h 10000"/>
                  <a:gd name="connsiteX34" fmla="*/ 424 w 10031"/>
                  <a:gd name="connsiteY34" fmla="*/ 6419 h 10000"/>
                  <a:gd name="connsiteX35" fmla="*/ 555 w 10031"/>
                  <a:gd name="connsiteY35" fmla="*/ 7002 h 10000"/>
                  <a:gd name="connsiteX36" fmla="*/ 398 w 10031"/>
                  <a:gd name="connsiteY36" fmla="*/ 7073 h 10000"/>
                  <a:gd name="connsiteX37" fmla="*/ 582 w 10031"/>
                  <a:gd name="connsiteY37" fmla="*/ 7126 h 10000"/>
                  <a:gd name="connsiteX38" fmla="*/ 424 w 10031"/>
                  <a:gd name="connsiteY38" fmla="*/ 7197 h 10000"/>
                  <a:gd name="connsiteX39" fmla="*/ 608 w 10031"/>
                  <a:gd name="connsiteY39" fmla="*/ 7268 h 10000"/>
                  <a:gd name="connsiteX40" fmla="*/ 2690 w 10031"/>
                  <a:gd name="connsiteY40" fmla="*/ 7321 h 10000"/>
                  <a:gd name="connsiteX41" fmla="*/ 2244 w 10031"/>
                  <a:gd name="connsiteY41" fmla="*/ 7389 h 10000"/>
                  <a:gd name="connsiteX42" fmla="*/ 2118 w 10031"/>
                  <a:gd name="connsiteY42" fmla="*/ 7460 h 10000"/>
                  <a:gd name="connsiteX43" fmla="*/ 3576 w 10031"/>
                  <a:gd name="connsiteY43" fmla="*/ 7531 h 10000"/>
                  <a:gd name="connsiteX44" fmla="*/ 4383 w 10031"/>
                  <a:gd name="connsiteY44" fmla="*/ 7584 h 10000"/>
                  <a:gd name="connsiteX45" fmla="*/ 4069 w 10031"/>
                  <a:gd name="connsiteY45" fmla="*/ 7655 h 10000"/>
                  <a:gd name="connsiteX46" fmla="*/ 2039 w 10031"/>
                  <a:gd name="connsiteY46" fmla="*/ 7726 h 10000"/>
                  <a:gd name="connsiteX47" fmla="*/ 1725 w 10031"/>
                  <a:gd name="connsiteY47" fmla="*/ 7780 h 10000"/>
                  <a:gd name="connsiteX48" fmla="*/ 1284 w 10031"/>
                  <a:gd name="connsiteY48" fmla="*/ 7851 h 10000"/>
                  <a:gd name="connsiteX49" fmla="*/ 1489 w 10031"/>
                  <a:gd name="connsiteY49" fmla="*/ 7918 h 10000"/>
                  <a:gd name="connsiteX50" fmla="*/ 5500 w 10031"/>
                  <a:gd name="connsiteY50" fmla="*/ 7989 h 10000"/>
                  <a:gd name="connsiteX51" fmla="*/ 10031 w 10031"/>
                  <a:gd name="connsiteY51" fmla="*/ 8043 h 10000"/>
                  <a:gd name="connsiteX52" fmla="*/ 4200 w 10031"/>
                  <a:gd name="connsiteY52" fmla="*/ 8114 h 10000"/>
                  <a:gd name="connsiteX53" fmla="*/ 1777 w 10031"/>
                  <a:gd name="connsiteY53" fmla="*/ 8185 h 10000"/>
                  <a:gd name="connsiteX54" fmla="*/ 1337 w 10031"/>
                  <a:gd name="connsiteY54" fmla="*/ 8238 h 10000"/>
                  <a:gd name="connsiteX55" fmla="*/ 4436 w 10031"/>
                  <a:gd name="connsiteY55" fmla="*/ 8309 h 10000"/>
                  <a:gd name="connsiteX56" fmla="*/ 4305 w 10031"/>
                  <a:gd name="connsiteY56" fmla="*/ 8377 h 10000"/>
                  <a:gd name="connsiteX57" fmla="*/ 1541 w 10031"/>
                  <a:gd name="connsiteY57" fmla="*/ 8430 h 10000"/>
                  <a:gd name="connsiteX58" fmla="*/ 529 w 10031"/>
                  <a:gd name="connsiteY58" fmla="*/ 8501 h 10000"/>
                  <a:gd name="connsiteX59" fmla="*/ 1075 w 10031"/>
                  <a:gd name="connsiteY59" fmla="*/ 8572 h 10000"/>
                  <a:gd name="connsiteX60" fmla="*/ 293 w 10031"/>
                  <a:gd name="connsiteY60" fmla="*/ 8643 h 10000"/>
                  <a:gd name="connsiteX61" fmla="*/ 3576 w 10031"/>
                  <a:gd name="connsiteY61" fmla="*/ 8696 h 10000"/>
                  <a:gd name="connsiteX62" fmla="*/ 424 w 10031"/>
                  <a:gd name="connsiteY62" fmla="*/ 8767 h 10000"/>
                  <a:gd name="connsiteX63" fmla="*/ 2296 w 10031"/>
                  <a:gd name="connsiteY63" fmla="*/ 8838 h 10000"/>
                  <a:gd name="connsiteX64" fmla="*/ 319 w 10031"/>
                  <a:gd name="connsiteY64" fmla="*/ 8888 h 10000"/>
                  <a:gd name="connsiteX65" fmla="*/ 293 w 10031"/>
                  <a:gd name="connsiteY65" fmla="*/ 8959 h 10000"/>
                  <a:gd name="connsiteX66" fmla="*/ 555 w 10031"/>
                  <a:gd name="connsiteY66" fmla="*/ 9030 h 10000"/>
                  <a:gd name="connsiteX67" fmla="*/ 346 w 10031"/>
                  <a:gd name="connsiteY67" fmla="*/ 9101 h 10000"/>
                  <a:gd name="connsiteX68" fmla="*/ 188 w 10031"/>
                  <a:gd name="connsiteY68" fmla="*/ 9226 h 10000"/>
                  <a:gd name="connsiteX69" fmla="*/ 319 w 10031"/>
                  <a:gd name="connsiteY69" fmla="*/ 9297 h 10000"/>
                  <a:gd name="connsiteX70" fmla="*/ 398 w 10031"/>
                  <a:gd name="connsiteY70" fmla="*/ 9350 h 10000"/>
                  <a:gd name="connsiteX71" fmla="*/ 608 w 10031"/>
                  <a:gd name="connsiteY71" fmla="*/ 9488 h 10000"/>
                  <a:gd name="connsiteX72" fmla="*/ 707 w 10031"/>
                  <a:gd name="connsiteY72" fmla="*/ 9542 h 10000"/>
                  <a:gd name="connsiteX73" fmla="*/ 2244 w 10031"/>
                  <a:gd name="connsiteY73" fmla="*/ 9560 h 10000"/>
                  <a:gd name="connsiteX74" fmla="*/ 2873 w 10031"/>
                  <a:gd name="connsiteY74" fmla="*/ 9613 h 10000"/>
                  <a:gd name="connsiteX75" fmla="*/ 503 w 10031"/>
                  <a:gd name="connsiteY75" fmla="*/ 9684 h 10000"/>
                  <a:gd name="connsiteX76" fmla="*/ 346 w 10031"/>
                  <a:gd name="connsiteY76" fmla="*/ 9755 h 10000"/>
                  <a:gd name="connsiteX77" fmla="*/ 555 w 10031"/>
                  <a:gd name="connsiteY77" fmla="*/ 9808 h 10000"/>
                  <a:gd name="connsiteX78" fmla="*/ 786 w 10031"/>
                  <a:gd name="connsiteY78" fmla="*/ 9879 h 10000"/>
                  <a:gd name="connsiteX79" fmla="*/ 734 w 10031"/>
                  <a:gd name="connsiteY79" fmla="*/ 9947 h 10000"/>
                  <a:gd name="connsiteX80" fmla="*/ 1153 w 10031"/>
                  <a:gd name="connsiteY80" fmla="*/ 10000 h 10000"/>
                  <a:gd name="connsiteX81" fmla="*/ 31 w 10031"/>
                  <a:gd name="connsiteY81" fmla="*/ 10000 h 10000"/>
                  <a:gd name="connsiteX82" fmla="*/ 31 w 10031"/>
                  <a:gd name="connsiteY82" fmla="*/ 0 h 10000"/>
                  <a:gd name="connsiteX0" fmla="*/ 31 w 10031"/>
                  <a:gd name="connsiteY0" fmla="*/ 0 h 10000"/>
                  <a:gd name="connsiteX1" fmla="*/ 6051 w 10031"/>
                  <a:gd name="connsiteY1" fmla="*/ 0 h 10000"/>
                  <a:gd name="connsiteX2" fmla="*/ 6151 w 10031"/>
                  <a:gd name="connsiteY2" fmla="*/ 71 h 10000"/>
                  <a:gd name="connsiteX3" fmla="*/ 7871 w 10031"/>
                  <a:gd name="connsiteY3" fmla="*/ 142 h 10000"/>
                  <a:gd name="connsiteX4" fmla="*/ 6984 w 10031"/>
                  <a:gd name="connsiteY4" fmla="*/ 195 h 10000"/>
                  <a:gd name="connsiteX5" fmla="*/ 6124 w 10031"/>
                  <a:gd name="connsiteY5" fmla="*/ 266 h 10000"/>
                  <a:gd name="connsiteX6" fmla="*/ 5998 w 10031"/>
                  <a:gd name="connsiteY6" fmla="*/ 334 h 10000"/>
                  <a:gd name="connsiteX7" fmla="*/ 6077 w 10031"/>
                  <a:gd name="connsiteY7" fmla="*/ 405 h 10000"/>
                  <a:gd name="connsiteX8" fmla="*/ 5086 w 10031"/>
                  <a:gd name="connsiteY8" fmla="*/ 458 h 10000"/>
                  <a:gd name="connsiteX9" fmla="*/ 917 w 10031"/>
                  <a:gd name="connsiteY9" fmla="*/ 529 h 10000"/>
                  <a:gd name="connsiteX10" fmla="*/ 1022 w 10031"/>
                  <a:gd name="connsiteY10" fmla="*/ 600 h 10000"/>
                  <a:gd name="connsiteX11" fmla="*/ 1310 w 10031"/>
                  <a:gd name="connsiteY11" fmla="*/ 654 h 10000"/>
                  <a:gd name="connsiteX12" fmla="*/ 1048 w 10031"/>
                  <a:gd name="connsiteY12" fmla="*/ 725 h 10000"/>
                  <a:gd name="connsiteX13" fmla="*/ 2013 w 10031"/>
                  <a:gd name="connsiteY13" fmla="*/ 792 h 10000"/>
                  <a:gd name="connsiteX14" fmla="*/ 2454 w 10031"/>
                  <a:gd name="connsiteY14" fmla="*/ 863 h 10000"/>
                  <a:gd name="connsiteX15" fmla="*/ 42 w 10031"/>
                  <a:gd name="connsiteY15" fmla="*/ 890 h 10000"/>
                  <a:gd name="connsiteX16" fmla="*/ 84 w 10031"/>
                  <a:gd name="connsiteY16" fmla="*/ 2936 h 10000"/>
                  <a:gd name="connsiteX17" fmla="*/ 1751 w 10031"/>
                  <a:gd name="connsiteY17" fmla="*/ 3016 h 10000"/>
                  <a:gd name="connsiteX18" fmla="*/ 5631 w 10031"/>
                  <a:gd name="connsiteY18" fmla="*/ 3087 h 10000"/>
                  <a:gd name="connsiteX19" fmla="*/ 1284 w 10031"/>
                  <a:gd name="connsiteY19" fmla="*/ 3140 h 10000"/>
                  <a:gd name="connsiteX20" fmla="*/ 0 w 10031"/>
                  <a:gd name="connsiteY20" fmla="*/ 3235 h 10000"/>
                  <a:gd name="connsiteX21" fmla="*/ 21 w 10031"/>
                  <a:gd name="connsiteY21" fmla="*/ 4031 h 10000"/>
                  <a:gd name="connsiteX22" fmla="*/ 760 w 10031"/>
                  <a:gd name="connsiteY22" fmla="*/ 4128 h 10000"/>
                  <a:gd name="connsiteX23" fmla="*/ 786 w 10031"/>
                  <a:gd name="connsiteY23" fmla="*/ 4199 h 10000"/>
                  <a:gd name="connsiteX24" fmla="*/ 917 w 10031"/>
                  <a:gd name="connsiteY24" fmla="*/ 4252 h 10000"/>
                  <a:gd name="connsiteX25" fmla="*/ 21 w 10031"/>
                  <a:gd name="connsiteY25" fmla="*/ 4329 h 10000"/>
                  <a:gd name="connsiteX26" fmla="*/ 32 w 10031"/>
                  <a:gd name="connsiteY26" fmla="*/ 5480 h 10000"/>
                  <a:gd name="connsiteX27" fmla="*/ 424 w 10031"/>
                  <a:gd name="connsiteY27" fmla="*/ 5503 h 10000"/>
                  <a:gd name="connsiteX28" fmla="*/ 424 w 10031"/>
                  <a:gd name="connsiteY28" fmla="*/ 5556 h 10000"/>
                  <a:gd name="connsiteX29" fmla="*/ 267 w 10031"/>
                  <a:gd name="connsiteY29" fmla="*/ 5627 h 10000"/>
                  <a:gd name="connsiteX30" fmla="*/ 215 w 10031"/>
                  <a:gd name="connsiteY30" fmla="*/ 5698 h 10000"/>
                  <a:gd name="connsiteX31" fmla="*/ 136 w 10031"/>
                  <a:gd name="connsiteY31" fmla="*/ 5769 h 10000"/>
                  <a:gd name="connsiteX32" fmla="*/ 372 w 10031"/>
                  <a:gd name="connsiteY32" fmla="*/ 6210 h 10000"/>
                  <a:gd name="connsiteX33" fmla="*/ 451 w 10031"/>
                  <a:gd name="connsiteY33" fmla="*/ 6281 h 10000"/>
                  <a:gd name="connsiteX34" fmla="*/ 319 w 10031"/>
                  <a:gd name="connsiteY34" fmla="*/ 6348 h 10000"/>
                  <a:gd name="connsiteX35" fmla="*/ 424 w 10031"/>
                  <a:gd name="connsiteY35" fmla="*/ 6419 h 10000"/>
                  <a:gd name="connsiteX36" fmla="*/ 555 w 10031"/>
                  <a:gd name="connsiteY36" fmla="*/ 7002 h 10000"/>
                  <a:gd name="connsiteX37" fmla="*/ 398 w 10031"/>
                  <a:gd name="connsiteY37" fmla="*/ 7073 h 10000"/>
                  <a:gd name="connsiteX38" fmla="*/ 582 w 10031"/>
                  <a:gd name="connsiteY38" fmla="*/ 7126 h 10000"/>
                  <a:gd name="connsiteX39" fmla="*/ 424 w 10031"/>
                  <a:gd name="connsiteY39" fmla="*/ 7197 h 10000"/>
                  <a:gd name="connsiteX40" fmla="*/ 608 w 10031"/>
                  <a:gd name="connsiteY40" fmla="*/ 7268 h 10000"/>
                  <a:gd name="connsiteX41" fmla="*/ 2690 w 10031"/>
                  <a:gd name="connsiteY41" fmla="*/ 7321 h 10000"/>
                  <a:gd name="connsiteX42" fmla="*/ 2244 w 10031"/>
                  <a:gd name="connsiteY42" fmla="*/ 7389 h 10000"/>
                  <a:gd name="connsiteX43" fmla="*/ 2118 w 10031"/>
                  <a:gd name="connsiteY43" fmla="*/ 7460 h 10000"/>
                  <a:gd name="connsiteX44" fmla="*/ 3576 w 10031"/>
                  <a:gd name="connsiteY44" fmla="*/ 7531 h 10000"/>
                  <a:gd name="connsiteX45" fmla="*/ 4383 w 10031"/>
                  <a:gd name="connsiteY45" fmla="*/ 7584 h 10000"/>
                  <a:gd name="connsiteX46" fmla="*/ 4069 w 10031"/>
                  <a:gd name="connsiteY46" fmla="*/ 7655 h 10000"/>
                  <a:gd name="connsiteX47" fmla="*/ 2039 w 10031"/>
                  <a:gd name="connsiteY47" fmla="*/ 7726 h 10000"/>
                  <a:gd name="connsiteX48" fmla="*/ 1725 w 10031"/>
                  <a:gd name="connsiteY48" fmla="*/ 7780 h 10000"/>
                  <a:gd name="connsiteX49" fmla="*/ 1284 w 10031"/>
                  <a:gd name="connsiteY49" fmla="*/ 7851 h 10000"/>
                  <a:gd name="connsiteX50" fmla="*/ 1489 w 10031"/>
                  <a:gd name="connsiteY50" fmla="*/ 7918 h 10000"/>
                  <a:gd name="connsiteX51" fmla="*/ 5500 w 10031"/>
                  <a:gd name="connsiteY51" fmla="*/ 7989 h 10000"/>
                  <a:gd name="connsiteX52" fmla="*/ 10031 w 10031"/>
                  <a:gd name="connsiteY52" fmla="*/ 8043 h 10000"/>
                  <a:gd name="connsiteX53" fmla="*/ 4200 w 10031"/>
                  <a:gd name="connsiteY53" fmla="*/ 8114 h 10000"/>
                  <a:gd name="connsiteX54" fmla="*/ 1777 w 10031"/>
                  <a:gd name="connsiteY54" fmla="*/ 8185 h 10000"/>
                  <a:gd name="connsiteX55" fmla="*/ 1337 w 10031"/>
                  <a:gd name="connsiteY55" fmla="*/ 8238 h 10000"/>
                  <a:gd name="connsiteX56" fmla="*/ 4436 w 10031"/>
                  <a:gd name="connsiteY56" fmla="*/ 8309 h 10000"/>
                  <a:gd name="connsiteX57" fmla="*/ 4305 w 10031"/>
                  <a:gd name="connsiteY57" fmla="*/ 8377 h 10000"/>
                  <a:gd name="connsiteX58" fmla="*/ 1541 w 10031"/>
                  <a:gd name="connsiteY58" fmla="*/ 8430 h 10000"/>
                  <a:gd name="connsiteX59" fmla="*/ 529 w 10031"/>
                  <a:gd name="connsiteY59" fmla="*/ 8501 h 10000"/>
                  <a:gd name="connsiteX60" fmla="*/ 1075 w 10031"/>
                  <a:gd name="connsiteY60" fmla="*/ 8572 h 10000"/>
                  <a:gd name="connsiteX61" fmla="*/ 293 w 10031"/>
                  <a:gd name="connsiteY61" fmla="*/ 8643 h 10000"/>
                  <a:gd name="connsiteX62" fmla="*/ 3576 w 10031"/>
                  <a:gd name="connsiteY62" fmla="*/ 8696 h 10000"/>
                  <a:gd name="connsiteX63" fmla="*/ 424 w 10031"/>
                  <a:gd name="connsiteY63" fmla="*/ 8767 h 10000"/>
                  <a:gd name="connsiteX64" fmla="*/ 2296 w 10031"/>
                  <a:gd name="connsiteY64" fmla="*/ 8838 h 10000"/>
                  <a:gd name="connsiteX65" fmla="*/ 319 w 10031"/>
                  <a:gd name="connsiteY65" fmla="*/ 8888 h 10000"/>
                  <a:gd name="connsiteX66" fmla="*/ 293 w 10031"/>
                  <a:gd name="connsiteY66" fmla="*/ 8959 h 10000"/>
                  <a:gd name="connsiteX67" fmla="*/ 555 w 10031"/>
                  <a:gd name="connsiteY67" fmla="*/ 9030 h 10000"/>
                  <a:gd name="connsiteX68" fmla="*/ 346 w 10031"/>
                  <a:gd name="connsiteY68" fmla="*/ 9101 h 10000"/>
                  <a:gd name="connsiteX69" fmla="*/ 188 w 10031"/>
                  <a:gd name="connsiteY69" fmla="*/ 9226 h 10000"/>
                  <a:gd name="connsiteX70" fmla="*/ 319 w 10031"/>
                  <a:gd name="connsiteY70" fmla="*/ 9297 h 10000"/>
                  <a:gd name="connsiteX71" fmla="*/ 398 w 10031"/>
                  <a:gd name="connsiteY71" fmla="*/ 9350 h 10000"/>
                  <a:gd name="connsiteX72" fmla="*/ 608 w 10031"/>
                  <a:gd name="connsiteY72" fmla="*/ 9488 h 10000"/>
                  <a:gd name="connsiteX73" fmla="*/ 707 w 10031"/>
                  <a:gd name="connsiteY73" fmla="*/ 9542 h 10000"/>
                  <a:gd name="connsiteX74" fmla="*/ 2244 w 10031"/>
                  <a:gd name="connsiteY74" fmla="*/ 9560 h 10000"/>
                  <a:gd name="connsiteX75" fmla="*/ 2873 w 10031"/>
                  <a:gd name="connsiteY75" fmla="*/ 9613 h 10000"/>
                  <a:gd name="connsiteX76" fmla="*/ 503 w 10031"/>
                  <a:gd name="connsiteY76" fmla="*/ 9684 h 10000"/>
                  <a:gd name="connsiteX77" fmla="*/ 346 w 10031"/>
                  <a:gd name="connsiteY77" fmla="*/ 9755 h 10000"/>
                  <a:gd name="connsiteX78" fmla="*/ 555 w 10031"/>
                  <a:gd name="connsiteY78" fmla="*/ 9808 h 10000"/>
                  <a:gd name="connsiteX79" fmla="*/ 786 w 10031"/>
                  <a:gd name="connsiteY79" fmla="*/ 9879 h 10000"/>
                  <a:gd name="connsiteX80" fmla="*/ 734 w 10031"/>
                  <a:gd name="connsiteY80" fmla="*/ 9947 h 10000"/>
                  <a:gd name="connsiteX81" fmla="*/ 1153 w 10031"/>
                  <a:gd name="connsiteY81" fmla="*/ 10000 h 10000"/>
                  <a:gd name="connsiteX82" fmla="*/ 31 w 10031"/>
                  <a:gd name="connsiteY82" fmla="*/ 10000 h 10000"/>
                  <a:gd name="connsiteX83" fmla="*/ 31 w 10031"/>
                  <a:gd name="connsiteY83" fmla="*/ 0 h 10000"/>
                  <a:gd name="connsiteX0" fmla="*/ 31 w 10031"/>
                  <a:gd name="connsiteY0" fmla="*/ 0 h 10000"/>
                  <a:gd name="connsiteX1" fmla="*/ 6051 w 10031"/>
                  <a:gd name="connsiteY1" fmla="*/ 0 h 10000"/>
                  <a:gd name="connsiteX2" fmla="*/ 6151 w 10031"/>
                  <a:gd name="connsiteY2" fmla="*/ 71 h 10000"/>
                  <a:gd name="connsiteX3" fmla="*/ 7871 w 10031"/>
                  <a:gd name="connsiteY3" fmla="*/ 142 h 10000"/>
                  <a:gd name="connsiteX4" fmla="*/ 6984 w 10031"/>
                  <a:gd name="connsiteY4" fmla="*/ 195 h 10000"/>
                  <a:gd name="connsiteX5" fmla="*/ 6124 w 10031"/>
                  <a:gd name="connsiteY5" fmla="*/ 266 h 10000"/>
                  <a:gd name="connsiteX6" fmla="*/ 5998 w 10031"/>
                  <a:gd name="connsiteY6" fmla="*/ 334 h 10000"/>
                  <a:gd name="connsiteX7" fmla="*/ 6077 w 10031"/>
                  <a:gd name="connsiteY7" fmla="*/ 405 h 10000"/>
                  <a:gd name="connsiteX8" fmla="*/ 5086 w 10031"/>
                  <a:gd name="connsiteY8" fmla="*/ 458 h 10000"/>
                  <a:gd name="connsiteX9" fmla="*/ 917 w 10031"/>
                  <a:gd name="connsiteY9" fmla="*/ 529 h 10000"/>
                  <a:gd name="connsiteX10" fmla="*/ 1022 w 10031"/>
                  <a:gd name="connsiteY10" fmla="*/ 600 h 10000"/>
                  <a:gd name="connsiteX11" fmla="*/ 1310 w 10031"/>
                  <a:gd name="connsiteY11" fmla="*/ 654 h 10000"/>
                  <a:gd name="connsiteX12" fmla="*/ 1048 w 10031"/>
                  <a:gd name="connsiteY12" fmla="*/ 725 h 10000"/>
                  <a:gd name="connsiteX13" fmla="*/ 2013 w 10031"/>
                  <a:gd name="connsiteY13" fmla="*/ 792 h 10000"/>
                  <a:gd name="connsiteX14" fmla="*/ 2454 w 10031"/>
                  <a:gd name="connsiteY14" fmla="*/ 863 h 10000"/>
                  <a:gd name="connsiteX15" fmla="*/ 42 w 10031"/>
                  <a:gd name="connsiteY15" fmla="*/ 890 h 10000"/>
                  <a:gd name="connsiteX16" fmla="*/ 84 w 10031"/>
                  <a:gd name="connsiteY16" fmla="*/ 2936 h 10000"/>
                  <a:gd name="connsiteX17" fmla="*/ 1751 w 10031"/>
                  <a:gd name="connsiteY17" fmla="*/ 3016 h 10000"/>
                  <a:gd name="connsiteX18" fmla="*/ 5631 w 10031"/>
                  <a:gd name="connsiteY18" fmla="*/ 3087 h 10000"/>
                  <a:gd name="connsiteX19" fmla="*/ 1284 w 10031"/>
                  <a:gd name="connsiteY19" fmla="*/ 3140 h 10000"/>
                  <a:gd name="connsiteX20" fmla="*/ 0 w 10031"/>
                  <a:gd name="connsiteY20" fmla="*/ 3235 h 10000"/>
                  <a:gd name="connsiteX21" fmla="*/ 21 w 10031"/>
                  <a:gd name="connsiteY21" fmla="*/ 4031 h 10000"/>
                  <a:gd name="connsiteX22" fmla="*/ 760 w 10031"/>
                  <a:gd name="connsiteY22" fmla="*/ 4128 h 10000"/>
                  <a:gd name="connsiteX23" fmla="*/ 786 w 10031"/>
                  <a:gd name="connsiteY23" fmla="*/ 4199 h 10000"/>
                  <a:gd name="connsiteX24" fmla="*/ 917 w 10031"/>
                  <a:gd name="connsiteY24" fmla="*/ 4252 h 10000"/>
                  <a:gd name="connsiteX25" fmla="*/ 21 w 10031"/>
                  <a:gd name="connsiteY25" fmla="*/ 4329 h 10000"/>
                  <a:gd name="connsiteX26" fmla="*/ 32 w 10031"/>
                  <a:gd name="connsiteY26" fmla="*/ 5480 h 10000"/>
                  <a:gd name="connsiteX27" fmla="*/ 424 w 10031"/>
                  <a:gd name="connsiteY27" fmla="*/ 5503 h 10000"/>
                  <a:gd name="connsiteX28" fmla="*/ 424 w 10031"/>
                  <a:gd name="connsiteY28" fmla="*/ 5556 h 10000"/>
                  <a:gd name="connsiteX29" fmla="*/ 267 w 10031"/>
                  <a:gd name="connsiteY29" fmla="*/ 5627 h 10000"/>
                  <a:gd name="connsiteX30" fmla="*/ 215 w 10031"/>
                  <a:gd name="connsiteY30" fmla="*/ 5698 h 10000"/>
                  <a:gd name="connsiteX31" fmla="*/ 136 w 10031"/>
                  <a:gd name="connsiteY31" fmla="*/ 5769 h 10000"/>
                  <a:gd name="connsiteX32" fmla="*/ 372 w 10031"/>
                  <a:gd name="connsiteY32" fmla="*/ 6210 h 10000"/>
                  <a:gd name="connsiteX33" fmla="*/ 451 w 10031"/>
                  <a:gd name="connsiteY33" fmla="*/ 6281 h 10000"/>
                  <a:gd name="connsiteX34" fmla="*/ 319 w 10031"/>
                  <a:gd name="connsiteY34" fmla="*/ 6348 h 10000"/>
                  <a:gd name="connsiteX35" fmla="*/ 424 w 10031"/>
                  <a:gd name="connsiteY35" fmla="*/ 6419 h 10000"/>
                  <a:gd name="connsiteX36" fmla="*/ 555 w 10031"/>
                  <a:gd name="connsiteY36" fmla="*/ 7002 h 10000"/>
                  <a:gd name="connsiteX37" fmla="*/ 398 w 10031"/>
                  <a:gd name="connsiteY37" fmla="*/ 7073 h 10000"/>
                  <a:gd name="connsiteX38" fmla="*/ 582 w 10031"/>
                  <a:gd name="connsiteY38" fmla="*/ 7126 h 10000"/>
                  <a:gd name="connsiteX39" fmla="*/ 424 w 10031"/>
                  <a:gd name="connsiteY39" fmla="*/ 7197 h 10000"/>
                  <a:gd name="connsiteX40" fmla="*/ 608 w 10031"/>
                  <a:gd name="connsiteY40" fmla="*/ 7268 h 10000"/>
                  <a:gd name="connsiteX41" fmla="*/ 2690 w 10031"/>
                  <a:gd name="connsiteY41" fmla="*/ 7321 h 10000"/>
                  <a:gd name="connsiteX42" fmla="*/ 2244 w 10031"/>
                  <a:gd name="connsiteY42" fmla="*/ 7389 h 10000"/>
                  <a:gd name="connsiteX43" fmla="*/ 2118 w 10031"/>
                  <a:gd name="connsiteY43" fmla="*/ 7460 h 10000"/>
                  <a:gd name="connsiteX44" fmla="*/ 3576 w 10031"/>
                  <a:gd name="connsiteY44" fmla="*/ 7531 h 10000"/>
                  <a:gd name="connsiteX45" fmla="*/ 4383 w 10031"/>
                  <a:gd name="connsiteY45" fmla="*/ 7584 h 10000"/>
                  <a:gd name="connsiteX46" fmla="*/ 4069 w 10031"/>
                  <a:gd name="connsiteY46" fmla="*/ 7655 h 10000"/>
                  <a:gd name="connsiteX47" fmla="*/ 2039 w 10031"/>
                  <a:gd name="connsiteY47" fmla="*/ 7726 h 10000"/>
                  <a:gd name="connsiteX48" fmla="*/ 1725 w 10031"/>
                  <a:gd name="connsiteY48" fmla="*/ 7780 h 10000"/>
                  <a:gd name="connsiteX49" fmla="*/ 1284 w 10031"/>
                  <a:gd name="connsiteY49" fmla="*/ 7851 h 10000"/>
                  <a:gd name="connsiteX50" fmla="*/ 1489 w 10031"/>
                  <a:gd name="connsiteY50" fmla="*/ 7918 h 10000"/>
                  <a:gd name="connsiteX51" fmla="*/ 5500 w 10031"/>
                  <a:gd name="connsiteY51" fmla="*/ 7989 h 10000"/>
                  <a:gd name="connsiteX52" fmla="*/ 10031 w 10031"/>
                  <a:gd name="connsiteY52" fmla="*/ 8043 h 10000"/>
                  <a:gd name="connsiteX53" fmla="*/ 4200 w 10031"/>
                  <a:gd name="connsiteY53" fmla="*/ 8114 h 10000"/>
                  <a:gd name="connsiteX54" fmla="*/ 1777 w 10031"/>
                  <a:gd name="connsiteY54" fmla="*/ 8185 h 10000"/>
                  <a:gd name="connsiteX55" fmla="*/ 1337 w 10031"/>
                  <a:gd name="connsiteY55" fmla="*/ 8238 h 10000"/>
                  <a:gd name="connsiteX56" fmla="*/ 4436 w 10031"/>
                  <a:gd name="connsiteY56" fmla="*/ 8309 h 10000"/>
                  <a:gd name="connsiteX57" fmla="*/ 4305 w 10031"/>
                  <a:gd name="connsiteY57" fmla="*/ 8377 h 10000"/>
                  <a:gd name="connsiteX58" fmla="*/ 1541 w 10031"/>
                  <a:gd name="connsiteY58" fmla="*/ 8430 h 10000"/>
                  <a:gd name="connsiteX59" fmla="*/ 529 w 10031"/>
                  <a:gd name="connsiteY59" fmla="*/ 8501 h 10000"/>
                  <a:gd name="connsiteX60" fmla="*/ 1075 w 10031"/>
                  <a:gd name="connsiteY60" fmla="*/ 8572 h 10000"/>
                  <a:gd name="connsiteX61" fmla="*/ 293 w 10031"/>
                  <a:gd name="connsiteY61" fmla="*/ 8643 h 10000"/>
                  <a:gd name="connsiteX62" fmla="*/ 3576 w 10031"/>
                  <a:gd name="connsiteY62" fmla="*/ 8696 h 10000"/>
                  <a:gd name="connsiteX63" fmla="*/ 424 w 10031"/>
                  <a:gd name="connsiteY63" fmla="*/ 8767 h 10000"/>
                  <a:gd name="connsiteX64" fmla="*/ 2296 w 10031"/>
                  <a:gd name="connsiteY64" fmla="*/ 8838 h 10000"/>
                  <a:gd name="connsiteX65" fmla="*/ 319 w 10031"/>
                  <a:gd name="connsiteY65" fmla="*/ 8888 h 10000"/>
                  <a:gd name="connsiteX66" fmla="*/ 293 w 10031"/>
                  <a:gd name="connsiteY66" fmla="*/ 8959 h 10000"/>
                  <a:gd name="connsiteX67" fmla="*/ 555 w 10031"/>
                  <a:gd name="connsiteY67" fmla="*/ 9030 h 10000"/>
                  <a:gd name="connsiteX68" fmla="*/ 346 w 10031"/>
                  <a:gd name="connsiteY68" fmla="*/ 9101 h 10000"/>
                  <a:gd name="connsiteX69" fmla="*/ 188 w 10031"/>
                  <a:gd name="connsiteY69" fmla="*/ 9226 h 10000"/>
                  <a:gd name="connsiteX70" fmla="*/ 319 w 10031"/>
                  <a:gd name="connsiteY70" fmla="*/ 9297 h 10000"/>
                  <a:gd name="connsiteX71" fmla="*/ 398 w 10031"/>
                  <a:gd name="connsiteY71" fmla="*/ 9350 h 10000"/>
                  <a:gd name="connsiteX72" fmla="*/ 608 w 10031"/>
                  <a:gd name="connsiteY72" fmla="*/ 9488 h 10000"/>
                  <a:gd name="connsiteX73" fmla="*/ 707 w 10031"/>
                  <a:gd name="connsiteY73" fmla="*/ 9542 h 10000"/>
                  <a:gd name="connsiteX74" fmla="*/ 2244 w 10031"/>
                  <a:gd name="connsiteY74" fmla="*/ 9560 h 10000"/>
                  <a:gd name="connsiteX75" fmla="*/ 2873 w 10031"/>
                  <a:gd name="connsiteY75" fmla="*/ 9613 h 10000"/>
                  <a:gd name="connsiteX76" fmla="*/ 503 w 10031"/>
                  <a:gd name="connsiteY76" fmla="*/ 9684 h 10000"/>
                  <a:gd name="connsiteX77" fmla="*/ 346 w 10031"/>
                  <a:gd name="connsiteY77" fmla="*/ 9755 h 10000"/>
                  <a:gd name="connsiteX78" fmla="*/ 555 w 10031"/>
                  <a:gd name="connsiteY78" fmla="*/ 9808 h 10000"/>
                  <a:gd name="connsiteX79" fmla="*/ 786 w 10031"/>
                  <a:gd name="connsiteY79" fmla="*/ 9879 h 10000"/>
                  <a:gd name="connsiteX80" fmla="*/ 734 w 10031"/>
                  <a:gd name="connsiteY80" fmla="*/ 9947 h 10000"/>
                  <a:gd name="connsiteX81" fmla="*/ 1153 w 10031"/>
                  <a:gd name="connsiteY81" fmla="*/ 10000 h 10000"/>
                  <a:gd name="connsiteX82" fmla="*/ 31 w 10031"/>
                  <a:gd name="connsiteY82" fmla="*/ 10000 h 10000"/>
                  <a:gd name="connsiteX83" fmla="*/ 31 w 10031"/>
                  <a:gd name="connsiteY83" fmla="*/ 0 h 10000"/>
                  <a:gd name="connsiteX0" fmla="*/ 31 w 10031"/>
                  <a:gd name="connsiteY0" fmla="*/ 0 h 10000"/>
                  <a:gd name="connsiteX1" fmla="*/ 6051 w 10031"/>
                  <a:gd name="connsiteY1" fmla="*/ 0 h 10000"/>
                  <a:gd name="connsiteX2" fmla="*/ 6151 w 10031"/>
                  <a:gd name="connsiteY2" fmla="*/ 71 h 10000"/>
                  <a:gd name="connsiteX3" fmla="*/ 7871 w 10031"/>
                  <a:gd name="connsiteY3" fmla="*/ 142 h 10000"/>
                  <a:gd name="connsiteX4" fmla="*/ 6984 w 10031"/>
                  <a:gd name="connsiteY4" fmla="*/ 195 h 10000"/>
                  <a:gd name="connsiteX5" fmla="*/ 6124 w 10031"/>
                  <a:gd name="connsiteY5" fmla="*/ 266 h 10000"/>
                  <a:gd name="connsiteX6" fmla="*/ 5998 w 10031"/>
                  <a:gd name="connsiteY6" fmla="*/ 334 h 10000"/>
                  <a:gd name="connsiteX7" fmla="*/ 6077 w 10031"/>
                  <a:gd name="connsiteY7" fmla="*/ 405 h 10000"/>
                  <a:gd name="connsiteX8" fmla="*/ 5086 w 10031"/>
                  <a:gd name="connsiteY8" fmla="*/ 458 h 10000"/>
                  <a:gd name="connsiteX9" fmla="*/ 917 w 10031"/>
                  <a:gd name="connsiteY9" fmla="*/ 529 h 10000"/>
                  <a:gd name="connsiteX10" fmla="*/ 1022 w 10031"/>
                  <a:gd name="connsiteY10" fmla="*/ 600 h 10000"/>
                  <a:gd name="connsiteX11" fmla="*/ 1310 w 10031"/>
                  <a:gd name="connsiteY11" fmla="*/ 654 h 10000"/>
                  <a:gd name="connsiteX12" fmla="*/ 1048 w 10031"/>
                  <a:gd name="connsiteY12" fmla="*/ 725 h 10000"/>
                  <a:gd name="connsiteX13" fmla="*/ 2013 w 10031"/>
                  <a:gd name="connsiteY13" fmla="*/ 792 h 10000"/>
                  <a:gd name="connsiteX14" fmla="*/ 2454 w 10031"/>
                  <a:gd name="connsiteY14" fmla="*/ 863 h 10000"/>
                  <a:gd name="connsiteX15" fmla="*/ 42 w 10031"/>
                  <a:gd name="connsiteY15" fmla="*/ 890 h 10000"/>
                  <a:gd name="connsiteX16" fmla="*/ 84 w 10031"/>
                  <a:gd name="connsiteY16" fmla="*/ 2936 h 10000"/>
                  <a:gd name="connsiteX17" fmla="*/ 1751 w 10031"/>
                  <a:gd name="connsiteY17" fmla="*/ 3016 h 10000"/>
                  <a:gd name="connsiteX18" fmla="*/ 5631 w 10031"/>
                  <a:gd name="connsiteY18" fmla="*/ 3087 h 10000"/>
                  <a:gd name="connsiteX19" fmla="*/ 1284 w 10031"/>
                  <a:gd name="connsiteY19" fmla="*/ 3140 h 10000"/>
                  <a:gd name="connsiteX20" fmla="*/ 0 w 10031"/>
                  <a:gd name="connsiteY20" fmla="*/ 3235 h 10000"/>
                  <a:gd name="connsiteX21" fmla="*/ 21 w 10031"/>
                  <a:gd name="connsiteY21" fmla="*/ 4031 h 10000"/>
                  <a:gd name="connsiteX22" fmla="*/ 760 w 10031"/>
                  <a:gd name="connsiteY22" fmla="*/ 4128 h 10000"/>
                  <a:gd name="connsiteX23" fmla="*/ 786 w 10031"/>
                  <a:gd name="connsiteY23" fmla="*/ 4199 h 10000"/>
                  <a:gd name="connsiteX24" fmla="*/ 917 w 10031"/>
                  <a:gd name="connsiteY24" fmla="*/ 4252 h 10000"/>
                  <a:gd name="connsiteX25" fmla="*/ 21 w 10031"/>
                  <a:gd name="connsiteY25" fmla="*/ 4329 h 10000"/>
                  <a:gd name="connsiteX26" fmla="*/ 32 w 10031"/>
                  <a:gd name="connsiteY26" fmla="*/ 5480 h 10000"/>
                  <a:gd name="connsiteX27" fmla="*/ 424 w 10031"/>
                  <a:gd name="connsiteY27" fmla="*/ 5503 h 10000"/>
                  <a:gd name="connsiteX28" fmla="*/ 424 w 10031"/>
                  <a:gd name="connsiteY28" fmla="*/ 5556 h 10000"/>
                  <a:gd name="connsiteX29" fmla="*/ 267 w 10031"/>
                  <a:gd name="connsiteY29" fmla="*/ 5627 h 10000"/>
                  <a:gd name="connsiteX30" fmla="*/ 215 w 10031"/>
                  <a:gd name="connsiteY30" fmla="*/ 5698 h 10000"/>
                  <a:gd name="connsiteX31" fmla="*/ 136 w 10031"/>
                  <a:gd name="connsiteY31" fmla="*/ 5769 h 10000"/>
                  <a:gd name="connsiteX32" fmla="*/ 372 w 10031"/>
                  <a:gd name="connsiteY32" fmla="*/ 6210 h 10000"/>
                  <a:gd name="connsiteX33" fmla="*/ 451 w 10031"/>
                  <a:gd name="connsiteY33" fmla="*/ 6281 h 10000"/>
                  <a:gd name="connsiteX34" fmla="*/ 319 w 10031"/>
                  <a:gd name="connsiteY34" fmla="*/ 6348 h 10000"/>
                  <a:gd name="connsiteX35" fmla="*/ 424 w 10031"/>
                  <a:gd name="connsiteY35" fmla="*/ 6419 h 10000"/>
                  <a:gd name="connsiteX36" fmla="*/ 555 w 10031"/>
                  <a:gd name="connsiteY36" fmla="*/ 7002 h 10000"/>
                  <a:gd name="connsiteX37" fmla="*/ 398 w 10031"/>
                  <a:gd name="connsiteY37" fmla="*/ 7073 h 10000"/>
                  <a:gd name="connsiteX38" fmla="*/ 582 w 10031"/>
                  <a:gd name="connsiteY38" fmla="*/ 7126 h 10000"/>
                  <a:gd name="connsiteX39" fmla="*/ 424 w 10031"/>
                  <a:gd name="connsiteY39" fmla="*/ 7197 h 10000"/>
                  <a:gd name="connsiteX40" fmla="*/ 608 w 10031"/>
                  <a:gd name="connsiteY40" fmla="*/ 7268 h 10000"/>
                  <a:gd name="connsiteX41" fmla="*/ 2690 w 10031"/>
                  <a:gd name="connsiteY41" fmla="*/ 7321 h 10000"/>
                  <a:gd name="connsiteX42" fmla="*/ 2244 w 10031"/>
                  <a:gd name="connsiteY42" fmla="*/ 7389 h 10000"/>
                  <a:gd name="connsiteX43" fmla="*/ 2118 w 10031"/>
                  <a:gd name="connsiteY43" fmla="*/ 7460 h 10000"/>
                  <a:gd name="connsiteX44" fmla="*/ 3576 w 10031"/>
                  <a:gd name="connsiteY44" fmla="*/ 7531 h 10000"/>
                  <a:gd name="connsiteX45" fmla="*/ 4383 w 10031"/>
                  <a:gd name="connsiteY45" fmla="*/ 7584 h 10000"/>
                  <a:gd name="connsiteX46" fmla="*/ 4069 w 10031"/>
                  <a:gd name="connsiteY46" fmla="*/ 7655 h 10000"/>
                  <a:gd name="connsiteX47" fmla="*/ 2039 w 10031"/>
                  <a:gd name="connsiteY47" fmla="*/ 7726 h 10000"/>
                  <a:gd name="connsiteX48" fmla="*/ 1725 w 10031"/>
                  <a:gd name="connsiteY48" fmla="*/ 7780 h 10000"/>
                  <a:gd name="connsiteX49" fmla="*/ 1284 w 10031"/>
                  <a:gd name="connsiteY49" fmla="*/ 7851 h 10000"/>
                  <a:gd name="connsiteX50" fmla="*/ 1489 w 10031"/>
                  <a:gd name="connsiteY50" fmla="*/ 7918 h 10000"/>
                  <a:gd name="connsiteX51" fmla="*/ 5500 w 10031"/>
                  <a:gd name="connsiteY51" fmla="*/ 7989 h 10000"/>
                  <a:gd name="connsiteX52" fmla="*/ 10031 w 10031"/>
                  <a:gd name="connsiteY52" fmla="*/ 8043 h 10000"/>
                  <a:gd name="connsiteX53" fmla="*/ 4200 w 10031"/>
                  <a:gd name="connsiteY53" fmla="*/ 8114 h 10000"/>
                  <a:gd name="connsiteX54" fmla="*/ 1777 w 10031"/>
                  <a:gd name="connsiteY54" fmla="*/ 8185 h 10000"/>
                  <a:gd name="connsiteX55" fmla="*/ 1337 w 10031"/>
                  <a:gd name="connsiteY55" fmla="*/ 8238 h 10000"/>
                  <a:gd name="connsiteX56" fmla="*/ 4436 w 10031"/>
                  <a:gd name="connsiteY56" fmla="*/ 8309 h 10000"/>
                  <a:gd name="connsiteX57" fmla="*/ 4305 w 10031"/>
                  <a:gd name="connsiteY57" fmla="*/ 8377 h 10000"/>
                  <a:gd name="connsiteX58" fmla="*/ 1541 w 10031"/>
                  <a:gd name="connsiteY58" fmla="*/ 8430 h 10000"/>
                  <a:gd name="connsiteX59" fmla="*/ 529 w 10031"/>
                  <a:gd name="connsiteY59" fmla="*/ 8501 h 10000"/>
                  <a:gd name="connsiteX60" fmla="*/ 1075 w 10031"/>
                  <a:gd name="connsiteY60" fmla="*/ 8572 h 10000"/>
                  <a:gd name="connsiteX61" fmla="*/ 293 w 10031"/>
                  <a:gd name="connsiteY61" fmla="*/ 8643 h 10000"/>
                  <a:gd name="connsiteX62" fmla="*/ 3576 w 10031"/>
                  <a:gd name="connsiteY62" fmla="*/ 8696 h 10000"/>
                  <a:gd name="connsiteX63" fmla="*/ 424 w 10031"/>
                  <a:gd name="connsiteY63" fmla="*/ 8767 h 10000"/>
                  <a:gd name="connsiteX64" fmla="*/ 2296 w 10031"/>
                  <a:gd name="connsiteY64" fmla="*/ 8838 h 10000"/>
                  <a:gd name="connsiteX65" fmla="*/ 319 w 10031"/>
                  <a:gd name="connsiteY65" fmla="*/ 8888 h 10000"/>
                  <a:gd name="connsiteX66" fmla="*/ 293 w 10031"/>
                  <a:gd name="connsiteY66" fmla="*/ 8959 h 10000"/>
                  <a:gd name="connsiteX67" fmla="*/ 555 w 10031"/>
                  <a:gd name="connsiteY67" fmla="*/ 9030 h 10000"/>
                  <a:gd name="connsiteX68" fmla="*/ 346 w 10031"/>
                  <a:gd name="connsiteY68" fmla="*/ 9101 h 10000"/>
                  <a:gd name="connsiteX69" fmla="*/ 188 w 10031"/>
                  <a:gd name="connsiteY69" fmla="*/ 9226 h 10000"/>
                  <a:gd name="connsiteX70" fmla="*/ 319 w 10031"/>
                  <a:gd name="connsiteY70" fmla="*/ 9297 h 10000"/>
                  <a:gd name="connsiteX71" fmla="*/ 398 w 10031"/>
                  <a:gd name="connsiteY71" fmla="*/ 9350 h 10000"/>
                  <a:gd name="connsiteX72" fmla="*/ 608 w 10031"/>
                  <a:gd name="connsiteY72" fmla="*/ 9488 h 10000"/>
                  <a:gd name="connsiteX73" fmla="*/ 707 w 10031"/>
                  <a:gd name="connsiteY73" fmla="*/ 9542 h 10000"/>
                  <a:gd name="connsiteX74" fmla="*/ 2244 w 10031"/>
                  <a:gd name="connsiteY74" fmla="*/ 9560 h 10000"/>
                  <a:gd name="connsiteX75" fmla="*/ 2873 w 10031"/>
                  <a:gd name="connsiteY75" fmla="*/ 9613 h 10000"/>
                  <a:gd name="connsiteX76" fmla="*/ 503 w 10031"/>
                  <a:gd name="connsiteY76" fmla="*/ 9684 h 10000"/>
                  <a:gd name="connsiteX77" fmla="*/ 346 w 10031"/>
                  <a:gd name="connsiteY77" fmla="*/ 9755 h 10000"/>
                  <a:gd name="connsiteX78" fmla="*/ 555 w 10031"/>
                  <a:gd name="connsiteY78" fmla="*/ 9808 h 10000"/>
                  <a:gd name="connsiteX79" fmla="*/ 786 w 10031"/>
                  <a:gd name="connsiteY79" fmla="*/ 9879 h 10000"/>
                  <a:gd name="connsiteX80" fmla="*/ 734 w 10031"/>
                  <a:gd name="connsiteY80" fmla="*/ 9947 h 10000"/>
                  <a:gd name="connsiteX81" fmla="*/ 1153 w 10031"/>
                  <a:gd name="connsiteY81" fmla="*/ 10000 h 10000"/>
                  <a:gd name="connsiteX82" fmla="*/ 31 w 10031"/>
                  <a:gd name="connsiteY82" fmla="*/ 10000 h 10000"/>
                  <a:gd name="connsiteX83" fmla="*/ 31 w 10031"/>
                  <a:gd name="connsiteY83" fmla="*/ 0 h 10000"/>
                  <a:gd name="connsiteX0" fmla="*/ 31 w 10031"/>
                  <a:gd name="connsiteY0" fmla="*/ 0 h 10000"/>
                  <a:gd name="connsiteX1" fmla="*/ 6051 w 10031"/>
                  <a:gd name="connsiteY1" fmla="*/ 0 h 10000"/>
                  <a:gd name="connsiteX2" fmla="*/ 6151 w 10031"/>
                  <a:gd name="connsiteY2" fmla="*/ 71 h 10000"/>
                  <a:gd name="connsiteX3" fmla="*/ 7871 w 10031"/>
                  <a:gd name="connsiteY3" fmla="*/ 142 h 10000"/>
                  <a:gd name="connsiteX4" fmla="*/ 6984 w 10031"/>
                  <a:gd name="connsiteY4" fmla="*/ 195 h 10000"/>
                  <a:gd name="connsiteX5" fmla="*/ 6124 w 10031"/>
                  <a:gd name="connsiteY5" fmla="*/ 266 h 10000"/>
                  <a:gd name="connsiteX6" fmla="*/ 5998 w 10031"/>
                  <a:gd name="connsiteY6" fmla="*/ 334 h 10000"/>
                  <a:gd name="connsiteX7" fmla="*/ 6077 w 10031"/>
                  <a:gd name="connsiteY7" fmla="*/ 405 h 10000"/>
                  <a:gd name="connsiteX8" fmla="*/ 5086 w 10031"/>
                  <a:gd name="connsiteY8" fmla="*/ 458 h 10000"/>
                  <a:gd name="connsiteX9" fmla="*/ 917 w 10031"/>
                  <a:gd name="connsiteY9" fmla="*/ 529 h 10000"/>
                  <a:gd name="connsiteX10" fmla="*/ 1022 w 10031"/>
                  <a:gd name="connsiteY10" fmla="*/ 600 h 10000"/>
                  <a:gd name="connsiteX11" fmla="*/ 1310 w 10031"/>
                  <a:gd name="connsiteY11" fmla="*/ 654 h 10000"/>
                  <a:gd name="connsiteX12" fmla="*/ 1048 w 10031"/>
                  <a:gd name="connsiteY12" fmla="*/ 725 h 10000"/>
                  <a:gd name="connsiteX13" fmla="*/ 2013 w 10031"/>
                  <a:gd name="connsiteY13" fmla="*/ 792 h 10000"/>
                  <a:gd name="connsiteX14" fmla="*/ 2454 w 10031"/>
                  <a:gd name="connsiteY14" fmla="*/ 863 h 10000"/>
                  <a:gd name="connsiteX15" fmla="*/ 42 w 10031"/>
                  <a:gd name="connsiteY15" fmla="*/ 890 h 10000"/>
                  <a:gd name="connsiteX16" fmla="*/ 84 w 10031"/>
                  <a:gd name="connsiteY16" fmla="*/ 2936 h 10000"/>
                  <a:gd name="connsiteX17" fmla="*/ 1751 w 10031"/>
                  <a:gd name="connsiteY17" fmla="*/ 3016 h 10000"/>
                  <a:gd name="connsiteX18" fmla="*/ 5631 w 10031"/>
                  <a:gd name="connsiteY18" fmla="*/ 3087 h 10000"/>
                  <a:gd name="connsiteX19" fmla="*/ 1284 w 10031"/>
                  <a:gd name="connsiteY19" fmla="*/ 3140 h 10000"/>
                  <a:gd name="connsiteX20" fmla="*/ 0 w 10031"/>
                  <a:gd name="connsiteY20" fmla="*/ 3235 h 10000"/>
                  <a:gd name="connsiteX21" fmla="*/ 21 w 10031"/>
                  <a:gd name="connsiteY21" fmla="*/ 4031 h 10000"/>
                  <a:gd name="connsiteX22" fmla="*/ 760 w 10031"/>
                  <a:gd name="connsiteY22" fmla="*/ 4128 h 10000"/>
                  <a:gd name="connsiteX23" fmla="*/ 786 w 10031"/>
                  <a:gd name="connsiteY23" fmla="*/ 4199 h 10000"/>
                  <a:gd name="connsiteX24" fmla="*/ 917 w 10031"/>
                  <a:gd name="connsiteY24" fmla="*/ 4252 h 10000"/>
                  <a:gd name="connsiteX25" fmla="*/ 21 w 10031"/>
                  <a:gd name="connsiteY25" fmla="*/ 4329 h 10000"/>
                  <a:gd name="connsiteX26" fmla="*/ 32 w 10031"/>
                  <a:gd name="connsiteY26" fmla="*/ 5480 h 10000"/>
                  <a:gd name="connsiteX27" fmla="*/ 424 w 10031"/>
                  <a:gd name="connsiteY27" fmla="*/ 5503 h 10000"/>
                  <a:gd name="connsiteX28" fmla="*/ 424 w 10031"/>
                  <a:gd name="connsiteY28" fmla="*/ 5556 h 10000"/>
                  <a:gd name="connsiteX29" fmla="*/ 267 w 10031"/>
                  <a:gd name="connsiteY29" fmla="*/ 5627 h 10000"/>
                  <a:gd name="connsiteX30" fmla="*/ 215 w 10031"/>
                  <a:gd name="connsiteY30" fmla="*/ 5698 h 10000"/>
                  <a:gd name="connsiteX31" fmla="*/ 136 w 10031"/>
                  <a:gd name="connsiteY31" fmla="*/ 5769 h 10000"/>
                  <a:gd name="connsiteX32" fmla="*/ 32 w 10031"/>
                  <a:gd name="connsiteY32" fmla="*/ 5800 h 10000"/>
                  <a:gd name="connsiteX33" fmla="*/ 372 w 10031"/>
                  <a:gd name="connsiteY33" fmla="*/ 6210 h 10000"/>
                  <a:gd name="connsiteX34" fmla="*/ 451 w 10031"/>
                  <a:gd name="connsiteY34" fmla="*/ 6281 h 10000"/>
                  <a:gd name="connsiteX35" fmla="*/ 319 w 10031"/>
                  <a:gd name="connsiteY35" fmla="*/ 6348 h 10000"/>
                  <a:gd name="connsiteX36" fmla="*/ 424 w 10031"/>
                  <a:gd name="connsiteY36" fmla="*/ 6419 h 10000"/>
                  <a:gd name="connsiteX37" fmla="*/ 555 w 10031"/>
                  <a:gd name="connsiteY37" fmla="*/ 7002 h 10000"/>
                  <a:gd name="connsiteX38" fmla="*/ 398 w 10031"/>
                  <a:gd name="connsiteY38" fmla="*/ 7073 h 10000"/>
                  <a:gd name="connsiteX39" fmla="*/ 582 w 10031"/>
                  <a:gd name="connsiteY39" fmla="*/ 7126 h 10000"/>
                  <a:gd name="connsiteX40" fmla="*/ 424 w 10031"/>
                  <a:gd name="connsiteY40" fmla="*/ 7197 h 10000"/>
                  <a:gd name="connsiteX41" fmla="*/ 608 w 10031"/>
                  <a:gd name="connsiteY41" fmla="*/ 7268 h 10000"/>
                  <a:gd name="connsiteX42" fmla="*/ 2690 w 10031"/>
                  <a:gd name="connsiteY42" fmla="*/ 7321 h 10000"/>
                  <a:gd name="connsiteX43" fmla="*/ 2244 w 10031"/>
                  <a:gd name="connsiteY43" fmla="*/ 7389 h 10000"/>
                  <a:gd name="connsiteX44" fmla="*/ 2118 w 10031"/>
                  <a:gd name="connsiteY44" fmla="*/ 7460 h 10000"/>
                  <a:gd name="connsiteX45" fmla="*/ 3576 w 10031"/>
                  <a:gd name="connsiteY45" fmla="*/ 7531 h 10000"/>
                  <a:gd name="connsiteX46" fmla="*/ 4383 w 10031"/>
                  <a:gd name="connsiteY46" fmla="*/ 7584 h 10000"/>
                  <a:gd name="connsiteX47" fmla="*/ 4069 w 10031"/>
                  <a:gd name="connsiteY47" fmla="*/ 7655 h 10000"/>
                  <a:gd name="connsiteX48" fmla="*/ 2039 w 10031"/>
                  <a:gd name="connsiteY48" fmla="*/ 7726 h 10000"/>
                  <a:gd name="connsiteX49" fmla="*/ 1725 w 10031"/>
                  <a:gd name="connsiteY49" fmla="*/ 7780 h 10000"/>
                  <a:gd name="connsiteX50" fmla="*/ 1284 w 10031"/>
                  <a:gd name="connsiteY50" fmla="*/ 7851 h 10000"/>
                  <a:gd name="connsiteX51" fmla="*/ 1489 w 10031"/>
                  <a:gd name="connsiteY51" fmla="*/ 7918 h 10000"/>
                  <a:gd name="connsiteX52" fmla="*/ 5500 w 10031"/>
                  <a:gd name="connsiteY52" fmla="*/ 7989 h 10000"/>
                  <a:gd name="connsiteX53" fmla="*/ 10031 w 10031"/>
                  <a:gd name="connsiteY53" fmla="*/ 8043 h 10000"/>
                  <a:gd name="connsiteX54" fmla="*/ 4200 w 10031"/>
                  <a:gd name="connsiteY54" fmla="*/ 8114 h 10000"/>
                  <a:gd name="connsiteX55" fmla="*/ 1777 w 10031"/>
                  <a:gd name="connsiteY55" fmla="*/ 8185 h 10000"/>
                  <a:gd name="connsiteX56" fmla="*/ 1337 w 10031"/>
                  <a:gd name="connsiteY56" fmla="*/ 8238 h 10000"/>
                  <a:gd name="connsiteX57" fmla="*/ 4436 w 10031"/>
                  <a:gd name="connsiteY57" fmla="*/ 8309 h 10000"/>
                  <a:gd name="connsiteX58" fmla="*/ 4305 w 10031"/>
                  <a:gd name="connsiteY58" fmla="*/ 8377 h 10000"/>
                  <a:gd name="connsiteX59" fmla="*/ 1541 w 10031"/>
                  <a:gd name="connsiteY59" fmla="*/ 8430 h 10000"/>
                  <a:gd name="connsiteX60" fmla="*/ 529 w 10031"/>
                  <a:gd name="connsiteY60" fmla="*/ 8501 h 10000"/>
                  <a:gd name="connsiteX61" fmla="*/ 1075 w 10031"/>
                  <a:gd name="connsiteY61" fmla="*/ 8572 h 10000"/>
                  <a:gd name="connsiteX62" fmla="*/ 293 w 10031"/>
                  <a:gd name="connsiteY62" fmla="*/ 8643 h 10000"/>
                  <a:gd name="connsiteX63" fmla="*/ 3576 w 10031"/>
                  <a:gd name="connsiteY63" fmla="*/ 8696 h 10000"/>
                  <a:gd name="connsiteX64" fmla="*/ 424 w 10031"/>
                  <a:gd name="connsiteY64" fmla="*/ 8767 h 10000"/>
                  <a:gd name="connsiteX65" fmla="*/ 2296 w 10031"/>
                  <a:gd name="connsiteY65" fmla="*/ 8838 h 10000"/>
                  <a:gd name="connsiteX66" fmla="*/ 319 w 10031"/>
                  <a:gd name="connsiteY66" fmla="*/ 8888 h 10000"/>
                  <a:gd name="connsiteX67" fmla="*/ 293 w 10031"/>
                  <a:gd name="connsiteY67" fmla="*/ 8959 h 10000"/>
                  <a:gd name="connsiteX68" fmla="*/ 555 w 10031"/>
                  <a:gd name="connsiteY68" fmla="*/ 9030 h 10000"/>
                  <a:gd name="connsiteX69" fmla="*/ 346 w 10031"/>
                  <a:gd name="connsiteY69" fmla="*/ 9101 h 10000"/>
                  <a:gd name="connsiteX70" fmla="*/ 188 w 10031"/>
                  <a:gd name="connsiteY70" fmla="*/ 9226 h 10000"/>
                  <a:gd name="connsiteX71" fmla="*/ 319 w 10031"/>
                  <a:gd name="connsiteY71" fmla="*/ 9297 h 10000"/>
                  <a:gd name="connsiteX72" fmla="*/ 398 w 10031"/>
                  <a:gd name="connsiteY72" fmla="*/ 9350 h 10000"/>
                  <a:gd name="connsiteX73" fmla="*/ 608 w 10031"/>
                  <a:gd name="connsiteY73" fmla="*/ 9488 h 10000"/>
                  <a:gd name="connsiteX74" fmla="*/ 707 w 10031"/>
                  <a:gd name="connsiteY74" fmla="*/ 9542 h 10000"/>
                  <a:gd name="connsiteX75" fmla="*/ 2244 w 10031"/>
                  <a:gd name="connsiteY75" fmla="*/ 9560 h 10000"/>
                  <a:gd name="connsiteX76" fmla="*/ 2873 w 10031"/>
                  <a:gd name="connsiteY76" fmla="*/ 9613 h 10000"/>
                  <a:gd name="connsiteX77" fmla="*/ 503 w 10031"/>
                  <a:gd name="connsiteY77" fmla="*/ 9684 h 10000"/>
                  <a:gd name="connsiteX78" fmla="*/ 346 w 10031"/>
                  <a:gd name="connsiteY78" fmla="*/ 9755 h 10000"/>
                  <a:gd name="connsiteX79" fmla="*/ 555 w 10031"/>
                  <a:gd name="connsiteY79" fmla="*/ 9808 h 10000"/>
                  <a:gd name="connsiteX80" fmla="*/ 786 w 10031"/>
                  <a:gd name="connsiteY80" fmla="*/ 9879 h 10000"/>
                  <a:gd name="connsiteX81" fmla="*/ 734 w 10031"/>
                  <a:gd name="connsiteY81" fmla="*/ 9947 h 10000"/>
                  <a:gd name="connsiteX82" fmla="*/ 1153 w 10031"/>
                  <a:gd name="connsiteY82" fmla="*/ 10000 h 10000"/>
                  <a:gd name="connsiteX83" fmla="*/ 31 w 10031"/>
                  <a:gd name="connsiteY83" fmla="*/ 10000 h 10000"/>
                  <a:gd name="connsiteX84" fmla="*/ 31 w 10031"/>
                  <a:gd name="connsiteY84" fmla="*/ 0 h 10000"/>
                  <a:gd name="connsiteX0" fmla="*/ 31 w 10031"/>
                  <a:gd name="connsiteY0" fmla="*/ 0 h 10000"/>
                  <a:gd name="connsiteX1" fmla="*/ 6051 w 10031"/>
                  <a:gd name="connsiteY1" fmla="*/ 0 h 10000"/>
                  <a:gd name="connsiteX2" fmla="*/ 6151 w 10031"/>
                  <a:gd name="connsiteY2" fmla="*/ 71 h 10000"/>
                  <a:gd name="connsiteX3" fmla="*/ 7871 w 10031"/>
                  <a:gd name="connsiteY3" fmla="*/ 142 h 10000"/>
                  <a:gd name="connsiteX4" fmla="*/ 6984 w 10031"/>
                  <a:gd name="connsiteY4" fmla="*/ 195 h 10000"/>
                  <a:gd name="connsiteX5" fmla="*/ 6124 w 10031"/>
                  <a:gd name="connsiteY5" fmla="*/ 266 h 10000"/>
                  <a:gd name="connsiteX6" fmla="*/ 5998 w 10031"/>
                  <a:gd name="connsiteY6" fmla="*/ 334 h 10000"/>
                  <a:gd name="connsiteX7" fmla="*/ 6077 w 10031"/>
                  <a:gd name="connsiteY7" fmla="*/ 405 h 10000"/>
                  <a:gd name="connsiteX8" fmla="*/ 5086 w 10031"/>
                  <a:gd name="connsiteY8" fmla="*/ 458 h 10000"/>
                  <a:gd name="connsiteX9" fmla="*/ 917 w 10031"/>
                  <a:gd name="connsiteY9" fmla="*/ 529 h 10000"/>
                  <a:gd name="connsiteX10" fmla="*/ 1022 w 10031"/>
                  <a:gd name="connsiteY10" fmla="*/ 600 h 10000"/>
                  <a:gd name="connsiteX11" fmla="*/ 1310 w 10031"/>
                  <a:gd name="connsiteY11" fmla="*/ 654 h 10000"/>
                  <a:gd name="connsiteX12" fmla="*/ 1048 w 10031"/>
                  <a:gd name="connsiteY12" fmla="*/ 725 h 10000"/>
                  <a:gd name="connsiteX13" fmla="*/ 2013 w 10031"/>
                  <a:gd name="connsiteY13" fmla="*/ 792 h 10000"/>
                  <a:gd name="connsiteX14" fmla="*/ 2454 w 10031"/>
                  <a:gd name="connsiteY14" fmla="*/ 863 h 10000"/>
                  <a:gd name="connsiteX15" fmla="*/ 42 w 10031"/>
                  <a:gd name="connsiteY15" fmla="*/ 890 h 10000"/>
                  <a:gd name="connsiteX16" fmla="*/ 84 w 10031"/>
                  <a:gd name="connsiteY16" fmla="*/ 2936 h 10000"/>
                  <a:gd name="connsiteX17" fmla="*/ 1751 w 10031"/>
                  <a:gd name="connsiteY17" fmla="*/ 3016 h 10000"/>
                  <a:gd name="connsiteX18" fmla="*/ 5631 w 10031"/>
                  <a:gd name="connsiteY18" fmla="*/ 3087 h 10000"/>
                  <a:gd name="connsiteX19" fmla="*/ 1284 w 10031"/>
                  <a:gd name="connsiteY19" fmla="*/ 3140 h 10000"/>
                  <a:gd name="connsiteX20" fmla="*/ 0 w 10031"/>
                  <a:gd name="connsiteY20" fmla="*/ 3235 h 10000"/>
                  <a:gd name="connsiteX21" fmla="*/ 21 w 10031"/>
                  <a:gd name="connsiteY21" fmla="*/ 4031 h 10000"/>
                  <a:gd name="connsiteX22" fmla="*/ 760 w 10031"/>
                  <a:gd name="connsiteY22" fmla="*/ 4128 h 10000"/>
                  <a:gd name="connsiteX23" fmla="*/ 786 w 10031"/>
                  <a:gd name="connsiteY23" fmla="*/ 4199 h 10000"/>
                  <a:gd name="connsiteX24" fmla="*/ 917 w 10031"/>
                  <a:gd name="connsiteY24" fmla="*/ 4252 h 10000"/>
                  <a:gd name="connsiteX25" fmla="*/ 21 w 10031"/>
                  <a:gd name="connsiteY25" fmla="*/ 4329 h 10000"/>
                  <a:gd name="connsiteX26" fmla="*/ 32 w 10031"/>
                  <a:gd name="connsiteY26" fmla="*/ 5480 h 10000"/>
                  <a:gd name="connsiteX27" fmla="*/ 424 w 10031"/>
                  <a:gd name="connsiteY27" fmla="*/ 5503 h 10000"/>
                  <a:gd name="connsiteX28" fmla="*/ 424 w 10031"/>
                  <a:gd name="connsiteY28" fmla="*/ 5556 h 10000"/>
                  <a:gd name="connsiteX29" fmla="*/ 267 w 10031"/>
                  <a:gd name="connsiteY29" fmla="*/ 5627 h 10000"/>
                  <a:gd name="connsiteX30" fmla="*/ 215 w 10031"/>
                  <a:gd name="connsiteY30" fmla="*/ 5698 h 10000"/>
                  <a:gd name="connsiteX31" fmla="*/ 136 w 10031"/>
                  <a:gd name="connsiteY31" fmla="*/ 5769 h 10000"/>
                  <a:gd name="connsiteX32" fmla="*/ 32 w 10031"/>
                  <a:gd name="connsiteY32" fmla="*/ 5800 h 10000"/>
                  <a:gd name="connsiteX33" fmla="*/ 32 w 10031"/>
                  <a:gd name="connsiteY33" fmla="*/ 6197 h 10000"/>
                  <a:gd name="connsiteX34" fmla="*/ 372 w 10031"/>
                  <a:gd name="connsiteY34" fmla="*/ 6210 h 10000"/>
                  <a:gd name="connsiteX35" fmla="*/ 451 w 10031"/>
                  <a:gd name="connsiteY35" fmla="*/ 6281 h 10000"/>
                  <a:gd name="connsiteX36" fmla="*/ 319 w 10031"/>
                  <a:gd name="connsiteY36" fmla="*/ 6348 h 10000"/>
                  <a:gd name="connsiteX37" fmla="*/ 424 w 10031"/>
                  <a:gd name="connsiteY37" fmla="*/ 6419 h 10000"/>
                  <a:gd name="connsiteX38" fmla="*/ 555 w 10031"/>
                  <a:gd name="connsiteY38" fmla="*/ 7002 h 10000"/>
                  <a:gd name="connsiteX39" fmla="*/ 398 w 10031"/>
                  <a:gd name="connsiteY39" fmla="*/ 7073 h 10000"/>
                  <a:gd name="connsiteX40" fmla="*/ 582 w 10031"/>
                  <a:gd name="connsiteY40" fmla="*/ 7126 h 10000"/>
                  <a:gd name="connsiteX41" fmla="*/ 424 w 10031"/>
                  <a:gd name="connsiteY41" fmla="*/ 7197 h 10000"/>
                  <a:gd name="connsiteX42" fmla="*/ 608 w 10031"/>
                  <a:gd name="connsiteY42" fmla="*/ 7268 h 10000"/>
                  <a:gd name="connsiteX43" fmla="*/ 2690 w 10031"/>
                  <a:gd name="connsiteY43" fmla="*/ 7321 h 10000"/>
                  <a:gd name="connsiteX44" fmla="*/ 2244 w 10031"/>
                  <a:gd name="connsiteY44" fmla="*/ 7389 h 10000"/>
                  <a:gd name="connsiteX45" fmla="*/ 2118 w 10031"/>
                  <a:gd name="connsiteY45" fmla="*/ 7460 h 10000"/>
                  <a:gd name="connsiteX46" fmla="*/ 3576 w 10031"/>
                  <a:gd name="connsiteY46" fmla="*/ 7531 h 10000"/>
                  <a:gd name="connsiteX47" fmla="*/ 4383 w 10031"/>
                  <a:gd name="connsiteY47" fmla="*/ 7584 h 10000"/>
                  <a:gd name="connsiteX48" fmla="*/ 4069 w 10031"/>
                  <a:gd name="connsiteY48" fmla="*/ 7655 h 10000"/>
                  <a:gd name="connsiteX49" fmla="*/ 2039 w 10031"/>
                  <a:gd name="connsiteY49" fmla="*/ 7726 h 10000"/>
                  <a:gd name="connsiteX50" fmla="*/ 1725 w 10031"/>
                  <a:gd name="connsiteY50" fmla="*/ 7780 h 10000"/>
                  <a:gd name="connsiteX51" fmla="*/ 1284 w 10031"/>
                  <a:gd name="connsiteY51" fmla="*/ 7851 h 10000"/>
                  <a:gd name="connsiteX52" fmla="*/ 1489 w 10031"/>
                  <a:gd name="connsiteY52" fmla="*/ 7918 h 10000"/>
                  <a:gd name="connsiteX53" fmla="*/ 5500 w 10031"/>
                  <a:gd name="connsiteY53" fmla="*/ 7989 h 10000"/>
                  <a:gd name="connsiteX54" fmla="*/ 10031 w 10031"/>
                  <a:gd name="connsiteY54" fmla="*/ 8043 h 10000"/>
                  <a:gd name="connsiteX55" fmla="*/ 4200 w 10031"/>
                  <a:gd name="connsiteY55" fmla="*/ 8114 h 10000"/>
                  <a:gd name="connsiteX56" fmla="*/ 1777 w 10031"/>
                  <a:gd name="connsiteY56" fmla="*/ 8185 h 10000"/>
                  <a:gd name="connsiteX57" fmla="*/ 1337 w 10031"/>
                  <a:gd name="connsiteY57" fmla="*/ 8238 h 10000"/>
                  <a:gd name="connsiteX58" fmla="*/ 4436 w 10031"/>
                  <a:gd name="connsiteY58" fmla="*/ 8309 h 10000"/>
                  <a:gd name="connsiteX59" fmla="*/ 4305 w 10031"/>
                  <a:gd name="connsiteY59" fmla="*/ 8377 h 10000"/>
                  <a:gd name="connsiteX60" fmla="*/ 1541 w 10031"/>
                  <a:gd name="connsiteY60" fmla="*/ 8430 h 10000"/>
                  <a:gd name="connsiteX61" fmla="*/ 529 w 10031"/>
                  <a:gd name="connsiteY61" fmla="*/ 8501 h 10000"/>
                  <a:gd name="connsiteX62" fmla="*/ 1075 w 10031"/>
                  <a:gd name="connsiteY62" fmla="*/ 8572 h 10000"/>
                  <a:gd name="connsiteX63" fmla="*/ 293 w 10031"/>
                  <a:gd name="connsiteY63" fmla="*/ 8643 h 10000"/>
                  <a:gd name="connsiteX64" fmla="*/ 3576 w 10031"/>
                  <a:gd name="connsiteY64" fmla="*/ 8696 h 10000"/>
                  <a:gd name="connsiteX65" fmla="*/ 424 w 10031"/>
                  <a:gd name="connsiteY65" fmla="*/ 8767 h 10000"/>
                  <a:gd name="connsiteX66" fmla="*/ 2296 w 10031"/>
                  <a:gd name="connsiteY66" fmla="*/ 8838 h 10000"/>
                  <a:gd name="connsiteX67" fmla="*/ 319 w 10031"/>
                  <a:gd name="connsiteY67" fmla="*/ 8888 h 10000"/>
                  <a:gd name="connsiteX68" fmla="*/ 293 w 10031"/>
                  <a:gd name="connsiteY68" fmla="*/ 8959 h 10000"/>
                  <a:gd name="connsiteX69" fmla="*/ 555 w 10031"/>
                  <a:gd name="connsiteY69" fmla="*/ 9030 h 10000"/>
                  <a:gd name="connsiteX70" fmla="*/ 346 w 10031"/>
                  <a:gd name="connsiteY70" fmla="*/ 9101 h 10000"/>
                  <a:gd name="connsiteX71" fmla="*/ 188 w 10031"/>
                  <a:gd name="connsiteY71" fmla="*/ 9226 h 10000"/>
                  <a:gd name="connsiteX72" fmla="*/ 319 w 10031"/>
                  <a:gd name="connsiteY72" fmla="*/ 9297 h 10000"/>
                  <a:gd name="connsiteX73" fmla="*/ 398 w 10031"/>
                  <a:gd name="connsiteY73" fmla="*/ 9350 h 10000"/>
                  <a:gd name="connsiteX74" fmla="*/ 608 w 10031"/>
                  <a:gd name="connsiteY74" fmla="*/ 9488 h 10000"/>
                  <a:gd name="connsiteX75" fmla="*/ 707 w 10031"/>
                  <a:gd name="connsiteY75" fmla="*/ 9542 h 10000"/>
                  <a:gd name="connsiteX76" fmla="*/ 2244 w 10031"/>
                  <a:gd name="connsiteY76" fmla="*/ 9560 h 10000"/>
                  <a:gd name="connsiteX77" fmla="*/ 2873 w 10031"/>
                  <a:gd name="connsiteY77" fmla="*/ 9613 h 10000"/>
                  <a:gd name="connsiteX78" fmla="*/ 503 w 10031"/>
                  <a:gd name="connsiteY78" fmla="*/ 9684 h 10000"/>
                  <a:gd name="connsiteX79" fmla="*/ 346 w 10031"/>
                  <a:gd name="connsiteY79" fmla="*/ 9755 h 10000"/>
                  <a:gd name="connsiteX80" fmla="*/ 555 w 10031"/>
                  <a:gd name="connsiteY80" fmla="*/ 9808 h 10000"/>
                  <a:gd name="connsiteX81" fmla="*/ 786 w 10031"/>
                  <a:gd name="connsiteY81" fmla="*/ 9879 h 10000"/>
                  <a:gd name="connsiteX82" fmla="*/ 734 w 10031"/>
                  <a:gd name="connsiteY82" fmla="*/ 9947 h 10000"/>
                  <a:gd name="connsiteX83" fmla="*/ 1153 w 10031"/>
                  <a:gd name="connsiteY83" fmla="*/ 10000 h 10000"/>
                  <a:gd name="connsiteX84" fmla="*/ 31 w 10031"/>
                  <a:gd name="connsiteY84" fmla="*/ 10000 h 10000"/>
                  <a:gd name="connsiteX85" fmla="*/ 31 w 10031"/>
                  <a:gd name="connsiteY85" fmla="*/ 0 h 10000"/>
                  <a:gd name="connsiteX0" fmla="*/ 31 w 10031"/>
                  <a:gd name="connsiteY0" fmla="*/ 0 h 10000"/>
                  <a:gd name="connsiteX1" fmla="*/ 6051 w 10031"/>
                  <a:gd name="connsiteY1" fmla="*/ 0 h 10000"/>
                  <a:gd name="connsiteX2" fmla="*/ 6151 w 10031"/>
                  <a:gd name="connsiteY2" fmla="*/ 71 h 10000"/>
                  <a:gd name="connsiteX3" fmla="*/ 7871 w 10031"/>
                  <a:gd name="connsiteY3" fmla="*/ 142 h 10000"/>
                  <a:gd name="connsiteX4" fmla="*/ 6984 w 10031"/>
                  <a:gd name="connsiteY4" fmla="*/ 195 h 10000"/>
                  <a:gd name="connsiteX5" fmla="*/ 6124 w 10031"/>
                  <a:gd name="connsiteY5" fmla="*/ 266 h 10000"/>
                  <a:gd name="connsiteX6" fmla="*/ 5998 w 10031"/>
                  <a:gd name="connsiteY6" fmla="*/ 334 h 10000"/>
                  <a:gd name="connsiteX7" fmla="*/ 6077 w 10031"/>
                  <a:gd name="connsiteY7" fmla="*/ 405 h 10000"/>
                  <a:gd name="connsiteX8" fmla="*/ 5086 w 10031"/>
                  <a:gd name="connsiteY8" fmla="*/ 458 h 10000"/>
                  <a:gd name="connsiteX9" fmla="*/ 917 w 10031"/>
                  <a:gd name="connsiteY9" fmla="*/ 529 h 10000"/>
                  <a:gd name="connsiteX10" fmla="*/ 1022 w 10031"/>
                  <a:gd name="connsiteY10" fmla="*/ 600 h 10000"/>
                  <a:gd name="connsiteX11" fmla="*/ 1310 w 10031"/>
                  <a:gd name="connsiteY11" fmla="*/ 654 h 10000"/>
                  <a:gd name="connsiteX12" fmla="*/ 1048 w 10031"/>
                  <a:gd name="connsiteY12" fmla="*/ 725 h 10000"/>
                  <a:gd name="connsiteX13" fmla="*/ 2013 w 10031"/>
                  <a:gd name="connsiteY13" fmla="*/ 792 h 10000"/>
                  <a:gd name="connsiteX14" fmla="*/ 2454 w 10031"/>
                  <a:gd name="connsiteY14" fmla="*/ 863 h 10000"/>
                  <a:gd name="connsiteX15" fmla="*/ 42 w 10031"/>
                  <a:gd name="connsiteY15" fmla="*/ 890 h 10000"/>
                  <a:gd name="connsiteX16" fmla="*/ 84 w 10031"/>
                  <a:gd name="connsiteY16" fmla="*/ 2936 h 10000"/>
                  <a:gd name="connsiteX17" fmla="*/ 1751 w 10031"/>
                  <a:gd name="connsiteY17" fmla="*/ 3016 h 10000"/>
                  <a:gd name="connsiteX18" fmla="*/ 5631 w 10031"/>
                  <a:gd name="connsiteY18" fmla="*/ 3087 h 10000"/>
                  <a:gd name="connsiteX19" fmla="*/ 1284 w 10031"/>
                  <a:gd name="connsiteY19" fmla="*/ 3140 h 10000"/>
                  <a:gd name="connsiteX20" fmla="*/ 0 w 10031"/>
                  <a:gd name="connsiteY20" fmla="*/ 3235 h 10000"/>
                  <a:gd name="connsiteX21" fmla="*/ 21 w 10031"/>
                  <a:gd name="connsiteY21" fmla="*/ 4031 h 10000"/>
                  <a:gd name="connsiteX22" fmla="*/ 760 w 10031"/>
                  <a:gd name="connsiteY22" fmla="*/ 4128 h 10000"/>
                  <a:gd name="connsiteX23" fmla="*/ 786 w 10031"/>
                  <a:gd name="connsiteY23" fmla="*/ 4199 h 10000"/>
                  <a:gd name="connsiteX24" fmla="*/ 917 w 10031"/>
                  <a:gd name="connsiteY24" fmla="*/ 4252 h 10000"/>
                  <a:gd name="connsiteX25" fmla="*/ 21 w 10031"/>
                  <a:gd name="connsiteY25" fmla="*/ 4329 h 10000"/>
                  <a:gd name="connsiteX26" fmla="*/ 32 w 10031"/>
                  <a:gd name="connsiteY26" fmla="*/ 5480 h 10000"/>
                  <a:gd name="connsiteX27" fmla="*/ 424 w 10031"/>
                  <a:gd name="connsiteY27" fmla="*/ 5503 h 10000"/>
                  <a:gd name="connsiteX28" fmla="*/ 424 w 10031"/>
                  <a:gd name="connsiteY28" fmla="*/ 5556 h 10000"/>
                  <a:gd name="connsiteX29" fmla="*/ 267 w 10031"/>
                  <a:gd name="connsiteY29" fmla="*/ 5627 h 10000"/>
                  <a:gd name="connsiteX30" fmla="*/ 215 w 10031"/>
                  <a:gd name="connsiteY30" fmla="*/ 5698 h 10000"/>
                  <a:gd name="connsiteX31" fmla="*/ 136 w 10031"/>
                  <a:gd name="connsiteY31" fmla="*/ 5769 h 10000"/>
                  <a:gd name="connsiteX32" fmla="*/ 32 w 10031"/>
                  <a:gd name="connsiteY32" fmla="*/ 5800 h 10000"/>
                  <a:gd name="connsiteX33" fmla="*/ 32 w 10031"/>
                  <a:gd name="connsiteY33" fmla="*/ 6197 h 10000"/>
                  <a:gd name="connsiteX34" fmla="*/ 372 w 10031"/>
                  <a:gd name="connsiteY34" fmla="*/ 6210 h 10000"/>
                  <a:gd name="connsiteX35" fmla="*/ 451 w 10031"/>
                  <a:gd name="connsiteY35" fmla="*/ 6281 h 10000"/>
                  <a:gd name="connsiteX36" fmla="*/ 319 w 10031"/>
                  <a:gd name="connsiteY36" fmla="*/ 6348 h 10000"/>
                  <a:gd name="connsiteX37" fmla="*/ 424 w 10031"/>
                  <a:gd name="connsiteY37" fmla="*/ 6419 h 10000"/>
                  <a:gd name="connsiteX38" fmla="*/ 555 w 10031"/>
                  <a:gd name="connsiteY38" fmla="*/ 7002 h 10000"/>
                  <a:gd name="connsiteX39" fmla="*/ 398 w 10031"/>
                  <a:gd name="connsiteY39" fmla="*/ 7073 h 10000"/>
                  <a:gd name="connsiteX40" fmla="*/ 582 w 10031"/>
                  <a:gd name="connsiteY40" fmla="*/ 7126 h 10000"/>
                  <a:gd name="connsiteX41" fmla="*/ 424 w 10031"/>
                  <a:gd name="connsiteY41" fmla="*/ 7197 h 10000"/>
                  <a:gd name="connsiteX42" fmla="*/ 608 w 10031"/>
                  <a:gd name="connsiteY42" fmla="*/ 7268 h 10000"/>
                  <a:gd name="connsiteX43" fmla="*/ 2690 w 10031"/>
                  <a:gd name="connsiteY43" fmla="*/ 7321 h 10000"/>
                  <a:gd name="connsiteX44" fmla="*/ 2244 w 10031"/>
                  <a:gd name="connsiteY44" fmla="*/ 7389 h 10000"/>
                  <a:gd name="connsiteX45" fmla="*/ 2118 w 10031"/>
                  <a:gd name="connsiteY45" fmla="*/ 7460 h 10000"/>
                  <a:gd name="connsiteX46" fmla="*/ 3576 w 10031"/>
                  <a:gd name="connsiteY46" fmla="*/ 7531 h 10000"/>
                  <a:gd name="connsiteX47" fmla="*/ 4383 w 10031"/>
                  <a:gd name="connsiteY47" fmla="*/ 7584 h 10000"/>
                  <a:gd name="connsiteX48" fmla="*/ 4069 w 10031"/>
                  <a:gd name="connsiteY48" fmla="*/ 7655 h 10000"/>
                  <a:gd name="connsiteX49" fmla="*/ 2039 w 10031"/>
                  <a:gd name="connsiteY49" fmla="*/ 7726 h 10000"/>
                  <a:gd name="connsiteX50" fmla="*/ 1725 w 10031"/>
                  <a:gd name="connsiteY50" fmla="*/ 7780 h 10000"/>
                  <a:gd name="connsiteX51" fmla="*/ 1284 w 10031"/>
                  <a:gd name="connsiteY51" fmla="*/ 7851 h 10000"/>
                  <a:gd name="connsiteX52" fmla="*/ 1489 w 10031"/>
                  <a:gd name="connsiteY52" fmla="*/ 7918 h 10000"/>
                  <a:gd name="connsiteX53" fmla="*/ 5500 w 10031"/>
                  <a:gd name="connsiteY53" fmla="*/ 7989 h 10000"/>
                  <a:gd name="connsiteX54" fmla="*/ 10031 w 10031"/>
                  <a:gd name="connsiteY54" fmla="*/ 8043 h 10000"/>
                  <a:gd name="connsiteX55" fmla="*/ 4200 w 10031"/>
                  <a:gd name="connsiteY55" fmla="*/ 8114 h 10000"/>
                  <a:gd name="connsiteX56" fmla="*/ 1777 w 10031"/>
                  <a:gd name="connsiteY56" fmla="*/ 8185 h 10000"/>
                  <a:gd name="connsiteX57" fmla="*/ 1337 w 10031"/>
                  <a:gd name="connsiteY57" fmla="*/ 8238 h 10000"/>
                  <a:gd name="connsiteX58" fmla="*/ 4436 w 10031"/>
                  <a:gd name="connsiteY58" fmla="*/ 8309 h 10000"/>
                  <a:gd name="connsiteX59" fmla="*/ 4305 w 10031"/>
                  <a:gd name="connsiteY59" fmla="*/ 8377 h 10000"/>
                  <a:gd name="connsiteX60" fmla="*/ 1541 w 10031"/>
                  <a:gd name="connsiteY60" fmla="*/ 8430 h 10000"/>
                  <a:gd name="connsiteX61" fmla="*/ 529 w 10031"/>
                  <a:gd name="connsiteY61" fmla="*/ 8501 h 10000"/>
                  <a:gd name="connsiteX62" fmla="*/ 1075 w 10031"/>
                  <a:gd name="connsiteY62" fmla="*/ 8572 h 10000"/>
                  <a:gd name="connsiteX63" fmla="*/ 293 w 10031"/>
                  <a:gd name="connsiteY63" fmla="*/ 8643 h 10000"/>
                  <a:gd name="connsiteX64" fmla="*/ 3576 w 10031"/>
                  <a:gd name="connsiteY64" fmla="*/ 8696 h 10000"/>
                  <a:gd name="connsiteX65" fmla="*/ 424 w 10031"/>
                  <a:gd name="connsiteY65" fmla="*/ 8767 h 10000"/>
                  <a:gd name="connsiteX66" fmla="*/ 2296 w 10031"/>
                  <a:gd name="connsiteY66" fmla="*/ 8838 h 10000"/>
                  <a:gd name="connsiteX67" fmla="*/ 319 w 10031"/>
                  <a:gd name="connsiteY67" fmla="*/ 8888 h 10000"/>
                  <a:gd name="connsiteX68" fmla="*/ 293 w 10031"/>
                  <a:gd name="connsiteY68" fmla="*/ 8959 h 10000"/>
                  <a:gd name="connsiteX69" fmla="*/ 555 w 10031"/>
                  <a:gd name="connsiteY69" fmla="*/ 9030 h 10000"/>
                  <a:gd name="connsiteX70" fmla="*/ 346 w 10031"/>
                  <a:gd name="connsiteY70" fmla="*/ 9101 h 10000"/>
                  <a:gd name="connsiteX71" fmla="*/ 188 w 10031"/>
                  <a:gd name="connsiteY71" fmla="*/ 9226 h 10000"/>
                  <a:gd name="connsiteX72" fmla="*/ 319 w 10031"/>
                  <a:gd name="connsiteY72" fmla="*/ 9297 h 10000"/>
                  <a:gd name="connsiteX73" fmla="*/ 398 w 10031"/>
                  <a:gd name="connsiteY73" fmla="*/ 9350 h 10000"/>
                  <a:gd name="connsiteX74" fmla="*/ 608 w 10031"/>
                  <a:gd name="connsiteY74" fmla="*/ 9488 h 10000"/>
                  <a:gd name="connsiteX75" fmla="*/ 707 w 10031"/>
                  <a:gd name="connsiteY75" fmla="*/ 9542 h 10000"/>
                  <a:gd name="connsiteX76" fmla="*/ 2244 w 10031"/>
                  <a:gd name="connsiteY76" fmla="*/ 9560 h 10000"/>
                  <a:gd name="connsiteX77" fmla="*/ 2873 w 10031"/>
                  <a:gd name="connsiteY77" fmla="*/ 9613 h 10000"/>
                  <a:gd name="connsiteX78" fmla="*/ 503 w 10031"/>
                  <a:gd name="connsiteY78" fmla="*/ 9684 h 10000"/>
                  <a:gd name="connsiteX79" fmla="*/ 346 w 10031"/>
                  <a:gd name="connsiteY79" fmla="*/ 9755 h 10000"/>
                  <a:gd name="connsiteX80" fmla="*/ 555 w 10031"/>
                  <a:gd name="connsiteY80" fmla="*/ 9808 h 10000"/>
                  <a:gd name="connsiteX81" fmla="*/ 786 w 10031"/>
                  <a:gd name="connsiteY81" fmla="*/ 9879 h 10000"/>
                  <a:gd name="connsiteX82" fmla="*/ 734 w 10031"/>
                  <a:gd name="connsiteY82" fmla="*/ 9947 h 10000"/>
                  <a:gd name="connsiteX83" fmla="*/ 1153 w 10031"/>
                  <a:gd name="connsiteY83" fmla="*/ 10000 h 10000"/>
                  <a:gd name="connsiteX84" fmla="*/ 31 w 10031"/>
                  <a:gd name="connsiteY84" fmla="*/ 10000 h 10000"/>
                  <a:gd name="connsiteX85" fmla="*/ 31 w 10031"/>
                  <a:gd name="connsiteY85" fmla="*/ 0 h 10000"/>
                  <a:gd name="connsiteX0" fmla="*/ 31 w 10031"/>
                  <a:gd name="connsiteY0" fmla="*/ 0 h 10000"/>
                  <a:gd name="connsiteX1" fmla="*/ 6051 w 10031"/>
                  <a:gd name="connsiteY1" fmla="*/ 0 h 10000"/>
                  <a:gd name="connsiteX2" fmla="*/ 6151 w 10031"/>
                  <a:gd name="connsiteY2" fmla="*/ 71 h 10000"/>
                  <a:gd name="connsiteX3" fmla="*/ 7871 w 10031"/>
                  <a:gd name="connsiteY3" fmla="*/ 142 h 10000"/>
                  <a:gd name="connsiteX4" fmla="*/ 6984 w 10031"/>
                  <a:gd name="connsiteY4" fmla="*/ 195 h 10000"/>
                  <a:gd name="connsiteX5" fmla="*/ 6124 w 10031"/>
                  <a:gd name="connsiteY5" fmla="*/ 266 h 10000"/>
                  <a:gd name="connsiteX6" fmla="*/ 5998 w 10031"/>
                  <a:gd name="connsiteY6" fmla="*/ 334 h 10000"/>
                  <a:gd name="connsiteX7" fmla="*/ 6077 w 10031"/>
                  <a:gd name="connsiteY7" fmla="*/ 405 h 10000"/>
                  <a:gd name="connsiteX8" fmla="*/ 5086 w 10031"/>
                  <a:gd name="connsiteY8" fmla="*/ 458 h 10000"/>
                  <a:gd name="connsiteX9" fmla="*/ 917 w 10031"/>
                  <a:gd name="connsiteY9" fmla="*/ 529 h 10000"/>
                  <a:gd name="connsiteX10" fmla="*/ 1022 w 10031"/>
                  <a:gd name="connsiteY10" fmla="*/ 600 h 10000"/>
                  <a:gd name="connsiteX11" fmla="*/ 1310 w 10031"/>
                  <a:gd name="connsiteY11" fmla="*/ 654 h 10000"/>
                  <a:gd name="connsiteX12" fmla="*/ 1048 w 10031"/>
                  <a:gd name="connsiteY12" fmla="*/ 725 h 10000"/>
                  <a:gd name="connsiteX13" fmla="*/ 2013 w 10031"/>
                  <a:gd name="connsiteY13" fmla="*/ 792 h 10000"/>
                  <a:gd name="connsiteX14" fmla="*/ 2454 w 10031"/>
                  <a:gd name="connsiteY14" fmla="*/ 863 h 10000"/>
                  <a:gd name="connsiteX15" fmla="*/ 42 w 10031"/>
                  <a:gd name="connsiteY15" fmla="*/ 890 h 10000"/>
                  <a:gd name="connsiteX16" fmla="*/ 84 w 10031"/>
                  <a:gd name="connsiteY16" fmla="*/ 2936 h 10000"/>
                  <a:gd name="connsiteX17" fmla="*/ 1751 w 10031"/>
                  <a:gd name="connsiteY17" fmla="*/ 3016 h 10000"/>
                  <a:gd name="connsiteX18" fmla="*/ 5631 w 10031"/>
                  <a:gd name="connsiteY18" fmla="*/ 3087 h 10000"/>
                  <a:gd name="connsiteX19" fmla="*/ 1284 w 10031"/>
                  <a:gd name="connsiteY19" fmla="*/ 3140 h 10000"/>
                  <a:gd name="connsiteX20" fmla="*/ 0 w 10031"/>
                  <a:gd name="connsiteY20" fmla="*/ 3235 h 10000"/>
                  <a:gd name="connsiteX21" fmla="*/ 21 w 10031"/>
                  <a:gd name="connsiteY21" fmla="*/ 4031 h 10000"/>
                  <a:gd name="connsiteX22" fmla="*/ 760 w 10031"/>
                  <a:gd name="connsiteY22" fmla="*/ 4128 h 10000"/>
                  <a:gd name="connsiteX23" fmla="*/ 786 w 10031"/>
                  <a:gd name="connsiteY23" fmla="*/ 4199 h 10000"/>
                  <a:gd name="connsiteX24" fmla="*/ 917 w 10031"/>
                  <a:gd name="connsiteY24" fmla="*/ 4252 h 10000"/>
                  <a:gd name="connsiteX25" fmla="*/ 21 w 10031"/>
                  <a:gd name="connsiteY25" fmla="*/ 4329 h 10000"/>
                  <a:gd name="connsiteX26" fmla="*/ 32 w 10031"/>
                  <a:gd name="connsiteY26" fmla="*/ 5480 h 10000"/>
                  <a:gd name="connsiteX27" fmla="*/ 424 w 10031"/>
                  <a:gd name="connsiteY27" fmla="*/ 5503 h 10000"/>
                  <a:gd name="connsiteX28" fmla="*/ 424 w 10031"/>
                  <a:gd name="connsiteY28" fmla="*/ 5556 h 10000"/>
                  <a:gd name="connsiteX29" fmla="*/ 267 w 10031"/>
                  <a:gd name="connsiteY29" fmla="*/ 5627 h 10000"/>
                  <a:gd name="connsiteX30" fmla="*/ 215 w 10031"/>
                  <a:gd name="connsiteY30" fmla="*/ 5698 h 10000"/>
                  <a:gd name="connsiteX31" fmla="*/ 136 w 10031"/>
                  <a:gd name="connsiteY31" fmla="*/ 5769 h 10000"/>
                  <a:gd name="connsiteX32" fmla="*/ 32 w 10031"/>
                  <a:gd name="connsiteY32" fmla="*/ 5800 h 10000"/>
                  <a:gd name="connsiteX33" fmla="*/ 32 w 10031"/>
                  <a:gd name="connsiteY33" fmla="*/ 6197 h 10000"/>
                  <a:gd name="connsiteX34" fmla="*/ 372 w 10031"/>
                  <a:gd name="connsiteY34" fmla="*/ 6210 h 10000"/>
                  <a:gd name="connsiteX35" fmla="*/ 451 w 10031"/>
                  <a:gd name="connsiteY35" fmla="*/ 6281 h 10000"/>
                  <a:gd name="connsiteX36" fmla="*/ 319 w 10031"/>
                  <a:gd name="connsiteY36" fmla="*/ 6348 h 10000"/>
                  <a:gd name="connsiteX37" fmla="*/ 424 w 10031"/>
                  <a:gd name="connsiteY37" fmla="*/ 6419 h 10000"/>
                  <a:gd name="connsiteX38" fmla="*/ 555 w 10031"/>
                  <a:gd name="connsiteY38" fmla="*/ 7002 h 10000"/>
                  <a:gd name="connsiteX39" fmla="*/ 398 w 10031"/>
                  <a:gd name="connsiteY39" fmla="*/ 7073 h 10000"/>
                  <a:gd name="connsiteX40" fmla="*/ 582 w 10031"/>
                  <a:gd name="connsiteY40" fmla="*/ 7126 h 10000"/>
                  <a:gd name="connsiteX41" fmla="*/ 424 w 10031"/>
                  <a:gd name="connsiteY41" fmla="*/ 7197 h 10000"/>
                  <a:gd name="connsiteX42" fmla="*/ 608 w 10031"/>
                  <a:gd name="connsiteY42" fmla="*/ 7268 h 10000"/>
                  <a:gd name="connsiteX43" fmla="*/ 2690 w 10031"/>
                  <a:gd name="connsiteY43" fmla="*/ 7321 h 10000"/>
                  <a:gd name="connsiteX44" fmla="*/ 2244 w 10031"/>
                  <a:gd name="connsiteY44" fmla="*/ 7389 h 10000"/>
                  <a:gd name="connsiteX45" fmla="*/ 2118 w 10031"/>
                  <a:gd name="connsiteY45" fmla="*/ 7460 h 10000"/>
                  <a:gd name="connsiteX46" fmla="*/ 3576 w 10031"/>
                  <a:gd name="connsiteY46" fmla="*/ 7531 h 10000"/>
                  <a:gd name="connsiteX47" fmla="*/ 4383 w 10031"/>
                  <a:gd name="connsiteY47" fmla="*/ 7584 h 10000"/>
                  <a:gd name="connsiteX48" fmla="*/ 4069 w 10031"/>
                  <a:gd name="connsiteY48" fmla="*/ 7655 h 10000"/>
                  <a:gd name="connsiteX49" fmla="*/ 2039 w 10031"/>
                  <a:gd name="connsiteY49" fmla="*/ 7726 h 10000"/>
                  <a:gd name="connsiteX50" fmla="*/ 1725 w 10031"/>
                  <a:gd name="connsiteY50" fmla="*/ 7780 h 10000"/>
                  <a:gd name="connsiteX51" fmla="*/ 1284 w 10031"/>
                  <a:gd name="connsiteY51" fmla="*/ 7851 h 10000"/>
                  <a:gd name="connsiteX52" fmla="*/ 1489 w 10031"/>
                  <a:gd name="connsiteY52" fmla="*/ 7918 h 10000"/>
                  <a:gd name="connsiteX53" fmla="*/ 5500 w 10031"/>
                  <a:gd name="connsiteY53" fmla="*/ 7989 h 10000"/>
                  <a:gd name="connsiteX54" fmla="*/ 10031 w 10031"/>
                  <a:gd name="connsiteY54" fmla="*/ 8043 h 10000"/>
                  <a:gd name="connsiteX55" fmla="*/ 4200 w 10031"/>
                  <a:gd name="connsiteY55" fmla="*/ 8114 h 10000"/>
                  <a:gd name="connsiteX56" fmla="*/ 1777 w 10031"/>
                  <a:gd name="connsiteY56" fmla="*/ 8185 h 10000"/>
                  <a:gd name="connsiteX57" fmla="*/ 1337 w 10031"/>
                  <a:gd name="connsiteY57" fmla="*/ 8238 h 10000"/>
                  <a:gd name="connsiteX58" fmla="*/ 4436 w 10031"/>
                  <a:gd name="connsiteY58" fmla="*/ 8309 h 10000"/>
                  <a:gd name="connsiteX59" fmla="*/ 4305 w 10031"/>
                  <a:gd name="connsiteY59" fmla="*/ 8377 h 10000"/>
                  <a:gd name="connsiteX60" fmla="*/ 1541 w 10031"/>
                  <a:gd name="connsiteY60" fmla="*/ 8430 h 10000"/>
                  <a:gd name="connsiteX61" fmla="*/ 529 w 10031"/>
                  <a:gd name="connsiteY61" fmla="*/ 8501 h 10000"/>
                  <a:gd name="connsiteX62" fmla="*/ 1075 w 10031"/>
                  <a:gd name="connsiteY62" fmla="*/ 8572 h 10000"/>
                  <a:gd name="connsiteX63" fmla="*/ 293 w 10031"/>
                  <a:gd name="connsiteY63" fmla="*/ 8643 h 10000"/>
                  <a:gd name="connsiteX64" fmla="*/ 3576 w 10031"/>
                  <a:gd name="connsiteY64" fmla="*/ 8696 h 10000"/>
                  <a:gd name="connsiteX65" fmla="*/ 424 w 10031"/>
                  <a:gd name="connsiteY65" fmla="*/ 8767 h 10000"/>
                  <a:gd name="connsiteX66" fmla="*/ 2296 w 10031"/>
                  <a:gd name="connsiteY66" fmla="*/ 8838 h 10000"/>
                  <a:gd name="connsiteX67" fmla="*/ 319 w 10031"/>
                  <a:gd name="connsiteY67" fmla="*/ 8888 h 10000"/>
                  <a:gd name="connsiteX68" fmla="*/ 293 w 10031"/>
                  <a:gd name="connsiteY68" fmla="*/ 8959 h 10000"/>
                  <a:gd name="connsiteX69" fmla="*/ 555 w 10031"/>
                  <a:gd name="connsiteY69" fmla="*/ 9030 h 10000"/>
                  <a:gd name="connsiteX70" fmla="*/ 346 w 10031"/>
                  <a:gd name="connsiteY70" fmla="*/ 9101 h 10000"/>
                  <a:gd name="connsiteX71" fmla="*/ 188 w 10031"/>
                  <a:gd name="connsiteY71" fmla="*/ 9226 h 10000"/>
                  <a:gd name="connsiteX72" fmla="*/ 319 w 10031"/>
                  <a:gd name="connsiteY72" fmla="*/ 9297 h 10000"/>
                  <a:gd name="connsiteX73" fmla="*/ 398 w 10031"/>
                  <a:gd name="connsiteY73" fmla="*/ 9350 h 10000"/>
                  <a:gd name="connsiteX74" fmla="*/ 608 w 10031"/>
                  <a:gd name="connsiteY74" fmla="*/ 9488 h 10000"/>
                  <a:gd name="connsiteX75" fmla="*/ 707 w 10031"/>
                  <a:gd name="connsiteY75" fmla="*/ 9542 h 10000"/>
                  <a:gd name="connsiteX76" fmla="*/ 2244 w 10031"/>
                  <a:gd name="connsiteY76" fmla="*/ 9560 h 10000"/>
                  <a:gd name="connsiteX77" fmla="*/ 2873 w 10031"/>
                  <a:gd name="connsiteY77" fmla="*/ 9613 h 10000"/>
                  <a:gd name="connsiteX78" fmla="*/ 503 w 10031"/>
                  <a:gd name="connsiteY78" fmla="*/ 9684 h 10000"/>
                  <a:gd name="connsiteX79" fmla="*/ 346 w 10031"/>
                  <a:gd name="connsiteY79" fmla="*/ 9755 h 10000"/>
                  <a:gd name="connsiteX80" fmla="*/ 555 w 10031"/>
                  <a:gd name="connsiteY80" fmla="*/ 9808 h 10000"/>
                  <a:gd name="connsiteX81" fmla="*/ 786 w 10031"/>
                  <a:gd name="connsiteY81" fmla="*/ 9879 h 10000"/>
                  <a:gd name="connsiteX82" fmla="*/ 734 w 10031"/>
                  <a:gd name="connsiteY82" fmla="*/ 9947 h 10000"/>
                  <a:gd name="connsiteX83" fmla="*/ 1153 w 10031"/>
                  <a:gd name="connsiteY83" fmla="*/ 10000 h 10000"/>
                  <a:gd name="connsiteX84" fmla="*/ 31 w 10031"/>
                  <a:gd name="connsiteY84" fmla="*/ 10000 h 10000"/>
                  <a:gd name="connsiteX85" fmla="*/ 31 w 10031"/>
                  <a:gd name="connsiteY85" fmla="*/ 0 h 10000"/>
                  <a:gd name="connsiteX0" fmla="*/ 31 w 10031"/>
                  <a:gd name="connsiteY0" fmla="*/ 0 h 10000"/>
                  <a:gd name="connsiteX1" fmla="*/ 6051 w 10031"/>
                  <a:gd name="connsiteY1" fmla="*/ 0 h 10000"/>
                  <a:gd name="connsiteX2" fmla="*/ 6151 w 10031"/>
                  <a:gd name="connsiteY2" fmla="*/ 71 h 10000"/>
                  <a:gd name="connsiteX3" fmla="*/ 7871 w 10031"/>
                  <a:gd name="connsiteY3" fmla="*/ 142 h 10000"/>
                  <a:gd name="connsiteX4" fmla="*/ 6984 w 10031"/>
                  <a:gd name="connsiteY4" fmla="*/ 195 h 10000"/>
                  <a:gd name="connsiteX5" fmla="*/ 6124 w 10031"/>
                  <a:gd name="connsiteY5" fmla="*/ 266 h 10000"/>
                  <a:gd name="connsiteX6" fmla="*/ 5998 w 10031"/>
                  <a:gd name="connsiteY6" fmla="*/ 334 h 10000"/>
                  <a:gd name="connsiteX7" fmla="*/ 6077 w 10031"/>
                  <a:gd name="connsiteY7" fmla="*/ 405 h 10000"/>
                  <a:gd name="connsiteX8" fmla="*/ 5086 w 10031"/>
                  <a:gd name="connsiteY8" fmla="*/ 458 h 10000"/>
                  <a:gd name="connsiteX9" fmla="*/ 917 w 10031"/>
                  <a:gd name="connsiteY9" fmla="*/ 529 h 10000"/>
                  <a:gd name="connsiteX10" fmla="*/ 1022 w 10031"/>
                  <a:gd name="connsiteY10" fmla="*/ 600 h 10000"/>
                  <a:gd name="connsiteX11" fmla="*/ 1310 w 10031"/>
                  <a:gd name="connsiteY11" fmla="*/ 654 h 10000"/>
                  <a:gd name="connsiteX12" fmla="*/ 1048 w 10031"/>
                  <a:gd name="connsiteY12" fmla="*/ 725 h 10000"/>
                  <a:gd name="connsiteX13" fmla="*/ 2013 w 10031"/>
                  <a:gd name="connsiteY13" fmla="*/ 792 h 10000"/>
                  <a:gd name="connsiteX14" fmla="*/ 2454 w 10031"/>
                  <a:gd name="connsiteY14" fmla="*/ 863 h 10000"/>
                  <a:gd name="connsiteX15" fmla="*/ 42 w 10031"/>
                  <a:gd name="connsiteY15" fmla="*/ 890 h 10000"/>
                  <a:gd name="connsiteX16" fmla="*/ 84 w 10031"/>
                  <a:gd name="connsiteY16" fmla="*/ 2936 h 10000"/>
                  <a:gd name="connsiteX17" fmla="*/ 1751 w 10031"/>
                  <a:gd name="connsiteY17" fmla="*/ 3016 h 10000"/>
                  <a:gd name="connsiteX18" fmla="*/ 5631 w 10031"/>
                  <a:gd name="connsiteY18" fmla="*/ 3087 h 10000"/>
                  <a:gd name="connsiteX19" fmla="*/ 1284 w 10031"/>
                  <a:gd name="connsiteY19" fmla="*/ 3140 h 10000"/>
                  <a:gd name="connsiteX20" fmla="*/ 0 w 10031"/>
                  <a:gd name="connsiteY20" fmla="*/ 3235 h 10000"/>
                  <a:gd name="connsiteX21" fmla="*/ 21 w 10031"/>
                  <a:gd name="connsiteY21" fmla="*/ 4031 h 10000"/>
                  <a:gd name="connsiteX22" fmla="*/ 760 w 10031"/>
                  <a:gd name="connsiteY22" fmla="*/ 4128 h 10000"/>
                  <a:gd name="connsiteX23" fmla="*/ 786 w 10031"/>
                  <a:gd name="connsiteY23" fmla="*/ 4199 h 10000"/>
                  <a:gd name="connsiteX24" fmla="*/ 917 w 10031"/>
                  <a:gd name="connsiteY24" fmla="*/ 4252 h 10000"/>
                  <a:gd name="connsiteX25" fmla="*/ 21 w 10031"/>
                  <a:gd name="connsiteY25" fmla="*/ 4329 h 10000"/>
                  <a:gd name="connsiteX26" fmla="*/ 32 w 10031"/>
                  <a:gd name="connsiteY26" fmla="*/ 5480 h 10000"/>
                  <a:gd name="connsiteX27" fmla="*/ 424 w 10031"/>
                  <a:gd name="connsiteY27" fmla="*/ 5503 h 10000"/>
                  <a:gd name="connsiteX28" fmla="*/ 424 w 10031"/>
                  <a:gd name="connsiteY28" fmla="*/ 5556 h 10000"/>
                  <a:gd name="connsiteX29" fmla="*/ 267 w 10031"/>
                  <a:gd name="connsiteY29" fmla="*/ 5627 h 10000"/>
                  <a:gd name="connsiteX30" fmla="*/ 215 w 10031"/>
                  <a:gd name="connsiteY30" fmla="*/ 5698 h 10000"/>
                  <a:gd name="connsiteX31" fmla="*/ 136 w 10031"/>
                  <a:gd name="connsiteY31" fmla="*/ 5769 h 10000"/>
                  <a:gd name="connsiteX32" fmla="*/ 32 w 10031"/>
                  <a:gd name="connsiteY32" fmla="*/ 5800 h 10000"/>
                  <a:gd name="connsiteX33" fmla="*/ 32 w 10031"/>
                  <a:gd name="connsiteY33" fmla="*/ 6197 h 10000"/>
                  <a:gd name="connsiteX34" fmla="*/ 372 w 10031"/>
                  <a:gd name="connsiteY34" fmla="*/ 6210 h 10000"/>
                  <a:gd name="connsiteX35" fmla="*/ 451 w 10031"/>
                  <a:gd name="connsiteY35" fmla="*/ 6281 h 10000"/>
                  <a:gd name="connsiteX36" fmla="*/ 319 w 10031"/>
                  <a:gd name="connsiteY36" fmla="*/ 6348 h 10000"/>
                  <a:gd name="connsiteX37" fmla="*/ 424 w 10031"/>
                  <a:gd name="connsiteY37" fmla="*/ 6419 h 10000"/>
                  <a:gd name="connsiteX38" fmla="*/ 21 w 10031"/>
                  <a:gd name="connsiteY38" fmla="*/ 6503 h 10000"/>
                  <a:gd name="connsiteX39" fmla="*/ 555 w 10031"/>
                  <a:gd name="connsiteY39" fmla="*/ 7002 h 10000"/>
                  <a:gd name="connsiteX40" fmla="*/ 398 w 10031"/>
                  <a:gd name="connsiteY40" fmla="*/ 7073 h 10000"/>
                  <a:gd name="connsiteX41" fmla="*/ 582 w 10031"/>
                  <a:gd name="connsiteY41" fmla="*/ 7126 h 10000"/>
                  <a:gd name="connsiteX42" fmla="*/ 424 w 10031"/>
                  <a:gd name="connsiteY42" fmla="*/ 7197 h 10000"/>
                  <a:gd name="connsiteX43" fmla="*/ 608 w 10031"/>
                  <a:gd name="connsiteY43" fmla="*/ 7268 h 10000"/>
                  <a:gd name="connsiteX44" fmla="*/ 2690 w 10031"/>
                  <a:gd name="connsiteY44" fmla="*/ 7321 h 10000"/>
                  <a:gd name="connsiteX45" fmla="*/ 2244 w 10031"/>
                  <a:gd name="connsiteY45" fmla="*/ 7389 h 10000"/>
                  <a:gd name="connsiteX46" fmla="*/ 2118 w 10031"/>
                  <a:gd name="connsiteY46" fmla="*/ 7460 h 10000"/>
                  <a:gd name="connsiteX47" fmla="*/ 3576 w 10031"/>
                  <a:gd name="connsiteY47" fmla="*/ 7531 h 10000"/>
                  <a:gd name="connsiteX48" fmla="*/ 4383 w 10031"/>
                  <a:gd name="connsiteY48" fmla="*/ 7584 h 10000"/>
                  <a:gd name="connsiteX49" fmla="*/ 4069 w 10031"/>
                  <a:gd name="connsiteY49" fmla="*/ 7655 h 10000"/>
                  <a:gd name="connsiteX50" fmla="*/ 2039 w 10031"/>
                  <a:gd name="connsiteY50" fmla="*/ 7726 h 10000"/>
                  <a:gd name="connsiteX51" fmla="*/ 1725 w 10031"/>
                  <a:gd name="connsiteY51" fmla="*/ 7780 h 10000"/>
                  <a:gd name="connsiteX52" fmla="*/ 1284 w 10031"/>
                  <a:gd name="connsiteY52" fmla="*/ 7851 h 10000"/>
                  <a:gd name="connsiteX53" fmla="*/ 1489 w 10031"/>
                  <a:gd name="connsiteY53" fmla="*/ 7918 h 10000"/>
                  <a:gd name="connsiteX54" fmla="*/ 5500 w 10031"/>
                  <a:gd name="connsiteY54" fmla="*/ 7989 h 10000"/>
                  <a:gd name="connsiteX55" fmla="*/ 10031 w 10031"/>
                  <a:gd name="connsiteY55" fmla="*/ 8043 h 10000"/>
                  <a:gd name="connsiteX56" fmla="*/ 4200 w 10031"/>
                  <a:gd name="connsiteY56" fmla="*/ 8114 h 10000"/>
                  <a:gd name="connsiteX57" fmla="*/ 1777 w 10031"/>
                  <a:gd name="connsiteY57" fmla="*/ 8185 h 10000"/>
                  <a:gd name="connsiteX58" fmla="*/ 1337 w 10031"/>
                  <a:gd name="connsiteY58" fmla="*/ 8238 h 10000"/>
                  <a:gd name="connsiteX59" fmla="*/ 4436 w 10031"/>
                  <a:gd name="connsiteY59" fmla="*/ 8309 h 10000"/>
                  <a:gd name="connsiteX60" fmla="*/ 4305 w 10031"/>
                  <a:gd name="connsiteY60" fmla="*/ 8377 h 10000"/>
                  <a:gd name="connsiteX61" fmla="*/ 1541 w 10031"/>
                  <a:gd name="connsiteY61" fmla="*/ 8430 h 10000"/>
                  <a:gd name="connsiteX62" fmla="*/ 529 w 10031"/>
                  <a:gd name="connsiteY62" fmla="*/ 8501 h 10000"/>
                  <a:gd name="connsiteX63" fmla="*/ 1075 w 10031"/>
                  <a:gd name="connsiteY63" fmla="*/ 8572 h 10000"/>
                  <a:gd name="connsiteX64" fmla="*/ 293 w 10031"/>
                  <a:gd name="connsiteY64" fmla="*/ 8643 h 10000"/>
                  <a:gd name="connsiteX65" fmla="*/ 3576 w 10031"/>
                  <a:gd name="connsiteY65" fmla="*/ 8696 h 10000"/>
                  <a:gd name="connsiteX66" fmla="*/ 424 w 10031"/>
                  <a:gd name="connsiteY66" fmla="*/ 8767 h 10000"/>
                  <a:gd name="connsiteX67" fmla="*/ 2296 w 10031"/>
                  <a:gd name="connsiteY67" fmla="*/ 8838 h 10000"/>
                  <a:gd name="connsiteX68" fmla="*/ 319 w 10031"/>
                  <a:gd name="connsiteY68" fmla="*/ 8888 h 10000"/>
                  <a:gd name="connsiteX69" fmla="*/ 293 w 10031"/>
                  <a:gd name="connsiteY69" fmla="*/ 8959 h 10000"/>
                  <a:gd name="connsiteX70" fmla="*/ 555 w 10031"/>
                  <a:gd name="connsiteY70" fmla="*/ 9030 h 10000"/>
                  <a:gd name="connsiteX71" fmla="*/ 346 w 10031"/>
                  <a:gd name="connsiteY71" fmla="*/ 9101 h 10000"/>
                  <a:gd name="connsiteX72" fmla="*/ 188 w 10031"/>
                  <a:gd name="connsiteY72" fmla="*/ 9226 h 10000"/>
                  <a:gd name="connsiteX73" fmla="*/ 319 w 10031"/>
                  <a:gd name="connsiteY73" fmla="*/ 9297 h 10000"/>
                  <a:gd name="connsiteX74" fmla="*/ 398 w 10031"/>
                  <a:gd name="connsiteY74" fmla="*/ 9350 h 10000"/>
                  <a:gd name="connsiteX75" fmla="*/ 608 w 10031"/>
                  <a:gd name="connsiteY75" fmla="*/ 9488 h 10000"/>
                  <a:gd name="connsiteX76" fmla="*/ 707 w 10031"/>
                  <a:gd name="connsiteY76" fmla="*/ 9542 h 10000"/>
                  <a:gd name="connsiteX77" fmla="*/ 2244 w 10031"/>
                  <a:gd name="connsiteY77" fmla="*/ 9560 h 10000"/>
                  <a:gd name="connsiteX78" fmla="*/ 2873 w 10031"/>
                  <a:gd name="connsiteY78" fmla="*/ 9613 h 10000"/>
                  <a:gd name="connsiteX79" fmla="*/ 503 w 10031"/>
                  <a:gd name="connsiteY79" fmla="*/ 9684 h 10000"/>
                  <a:gd name="connsiteX80" fmla="*/ 346 w 10031"/>
                  <a:gd name="connsiteY80" fmla="*/ 9755 h 10000"/>
                  <a:gd name="connsiteX81" fmla="*/ 555 w 10031"/>
                  <a:gd name="connsiteY81" fmla="*/ 9808 h 10000"/>
                  <a:gd name="connsiteX82" fmla="*/ 786 w 10031"/>
                  <a:gd name="connsiteY82" fmla="*/ 9879 h 10000"/>
                  <a:gd name="connsiteX83" fmla="*/ 734 w 10031"/>
                  <a:gd name="connsiteY83" fmla="*/ 9947 h 10000"/>
                  <a:gd name="connsiteX84" fmla="*/ 1153 w 10031"/>
                  <a:gd name="connsiteY84" fmla="*/ 10000 h 10000"/>
                  <a:gd name="connsiteX85" fmla="*/ 31 w 10031"/>
                  <a:gd name="connsiteY85" fmla="*/ 10000 h 10000"/>
                  <a:gd name="connsiteX86" fmla="*/ 31 w 10031"/>
                  <a:gd name="connsiteY86" fmla="*/ 0 h 10000"/>
                  <a:gd name="connsiteX0" fmla="*/ 51 w 10051"/>
                  <a:gd name="connsiteY0" fmla="*/ 0 h 10000"/>
                  <a:gd name="connsiteX1" fmla="*/ 6071 w 10051"/>
                  <a:gd name="connsiteY1" fmla="*/ 0 h 10000"/>
                  <a:gd name="connsiteX2" fmla="*/ 6171 w 10051"/>
                  <a:gd name="connsiteY2" fmla="*/ 71 h 10000"/>
                  <a:gd name="connsiteX3" fmla="*/ 7891 w 10051"/>
                  <a:gd name="connsiteY3" fmla="*/ 142 h 10000"/>
                  <a:gd name="connsiteX4" fmla="*/ 7004 w 10051"/>
                  <a:gd name="connsiteY4" fmla="*/ 195 h 10000"/>
                  <a:gd name="connsiteX5" fmla="*/ 6144 w 10051"/>
                  <a:gd name="connsiteY5" fmla="*/ 266 h 10000"/>
                  <a:gd name="connsiteX6" fmla="*/ 6018 w 10051"/>
                  <a:gd name="connsiteY6" fmla="*/ 334 h 10000"/>
                  <a:gd name="connsiteX7" fmla="*/ 6097 w 10051"/>
                  <a:gd name="connsiteY7" fmla="*/ 405 h 10000"/>
                  <a:gd name="connsiteX8" fmla="*/ 5106 w 10051"/>
                  <a:gd name="connsiteY8" fmla="*/ 458 h 10000"/>
                  <a:gd name="connsiteX9" fmla="*/ 937 w 10051"/>
                  <a:gd name="connsiteY9" fmla="*/ 529 h 10000"/>
                  <a:gd name="connsiteX10" fmla="*/ 1042 w 10051"/>
                  <a:gd name="connsiteY10" fmla="*/ 600 h 10000"/>
                  <a:gd name="connsiteX11" fmla="*/ 1330 w 10051"/>
                  <a:gd name="connsiteY11" fmla="*/ 654 h 10000"/>
                  <a:gd name="connsiteX12" fmla="*/ 1068 w 10051"/>
                  <a:gd name="connsiteY12" fmla="*/ 725 h 10000"/>
                  <a:gd name="connsiteX13" fmla="*/ 2033 w 10051"/>
                  <a:gd name="connsiteY13" fmla="*/ 792 h 10000"/>
                  <a:gd name="connsiteX14" fmla="*/ 2474 w 10051"/>
                  <a:gd name="connsiteY14" fmla="*/ 863 h 10000"/>
                  <a:gd name="connsiteX15" fmla="*/ 62 w 10051"/>
                  <a:gd name="connsiteY15" fmla="*/ 890 h 10000"/>
                  <a:gd name="connsiteX16" fmla="*/ 104 w 10051"/>
                  <a:gd name="connsiteY16" fmla="*/ 2936 h 10000"/>
                  <a:gd name="connsiteX17" fmla="*/ 1771 w 10051"/>
                  <a:gd name="connsiteY17" fmla="*/ 3016 h 10000"/>
                  <a:gd name="connsiteX18" fmla="*/ 5651 w 10051"/>
                  <a:gd name="connsiteY18" fmla="*/ 3087 h 10000"/>
                  <a:gd name="connsiteX19" fmla="*/ 1304 w 10051"/>
                  <a:gd name="connsiteY19" fmla="*/ 3140 h 10000"/>
                  <a:gd name="connsiteX20" fmla="*/ 20 w 10051"/>
                  <a:gd name="connsiteY20" fmla="*/ 3235 h 10000"/>
                  <a:gd name="connsiteX21" fmla="*/ 41 w 10051"/>
                  <a:gd name="connsiteY21" fmla="*/ 4031 h 10000"/>
                  <a:gd name="connsiteX22" fmla="*/ 780 w 10051"/>
                  <a:gd name="connsiteY22" fmla="*/ 4128 h 10000"/>
                  <a:gd name="connsiteX23" fmla="*/ 806 w 10051"/>
                  <a:gd name="connsiteY23" fmla="*/ 4199 h 10000"/>
                  <a:gd name="connsiteX24" fmla="*/ 937 w 10051"/>
                  <a:gd name="connsiteY24" fmla="*/ 4252 h 10000"/>
                  <a:gd name="connsiteX25" fmla="*/ 41 w 10051"/>
                  <a:gd name="connsiteY25" fmla="*/ 4329 h 10000"/>
                  <a:gd name="connsiteX26" fmla="*/ 52 w 10051"/>
                  <a:gd name="connsiteY26" fmla="*/ 5480 h 10000"/>
                  <a:gd name="connsiteX27" fmla="*/ 444 w 10051"/>
                  <a:gd name="connsiteY27" fmla="*/ 5503 h 10000"/>
                  <a:gd name="connsiteX28" fmla="*/ 444 w 10051"/>
                  <a:gd name="connsiteY28" fmla="*/ 5556 h 10000"/>
                  <a:gd name="connsiteX29" fmla="*/ 287 w 10051"/>
                  <a:gd name="connsiteY29" fmla="*/ 5627 h 10000"/>
                  <a:gd name="connsiteX30" fmla="*/ 235 w 10051"/>
                  <a:gd name="connsiteY30" fmla="*/ 5698 h 10000"/>
                  <a:gd name="connsiteX31" fmla="*/ 156 w 10051"/>
                  <a:gd name="connsiteY31" fmla="*/ 5769 h 10000"/>
                  <a:gd name="connsiteX32" fmla="*/ 52 w 10051"/>
                  <a:gd name="connsiteY32" fmla="*/ 5800 h 10000"/>
                  <a:gd name="connsiteX33" fmla="*/ 52 w 10051"/>
                  <a:gd name="connsiteY33" fmla="*/ 6197 h 10000"/>
                  <a:gd name="connsiteX34" fmla="*/ 392 w 10051"/>
                  <a:gd name="connsiteY34" fmla="*/ 6210 h 10000"/>
                  <a:gd name="connsiteX35" fmla="*/ 471 w 10051"/>
                  <a:gd name="connsiteY35" fmla="*/ 6281 h 10000"/>
                  <a:gd name="connsiteX36" fmla="*/ 339 w 10051"/>
                  <a:gd name="connsiteY36" fmla="*/ 6348 h 10000"/>
                  <a:gd name="connsiteX37" fmla="*/ 444 w 10051"/>
                  <a:gd name="connsiteY37" fmla="*/ 6419 h 10000"/>
                  <a:gd name="connsiteX38" fmla="*/ 41 w 10051"/>
                  <a:gd name="connsiteY38" fmla="*/ 6503 h 10000"/>
                  <a:gd name="connsiteX39" fmla="*/ 41 w 10051"/>
                  <a:gd name="connsiteY39" fmla="*/ 6958 h 10000"/>
                  <a:gd name="connsiteX40" fmla="*/ 575 w 10051"/>
                  <a:gd name="connsiteY40" fmla="*/ 7002 h 10000"/>
                  <a:gd name="connsiteX41" fmla="*/ 418 w 10051"/>
                  <a:gd name="connsiteY41" fmla="*/ 7073 h 10000"/>
                  <a:gd name="connsiteX42" fmla="*/ 602 w 10051"/>
                  <a:gd name="connsiteY42" fmla="*/ 7126 h 10000"/>
                  <a:gd name="connsiteX43" fmla="*/ 444 w 10051"/>
                  <a:gd name="connsiteY43" fmla="*/ 7197 h 10000"/>
                  <a:gd name="connsiteX44" fmla="*/ 628 w 10051"/>
                  <a:gd name="connsiteY44" fmla="*/ 7268 h 10000"/>
                  <a:gd name="connsiteX45" fmla="*/ 2710 w 10051"/>
                  <a:gd name="connsiteY45" fmla="*/ 7321 h 10000"/>
                  <a:gd name="connsiteX46" fmla="*/ 2264 w 10051"/>
                  <a:gd name="connsiteY46" fmla="*/ 7389 h 10000"/>
                  <a:gd name="connsiteX47" fmla="*/ 2138 w 10051"/>
                  <a:gd name="connsiteY47" fmla="*/ 7460 h 10000"/>
                  <a:gd name="connsiteX48" fmla="*/ 3596 w 10051"/>
                  <a:gd name="connsiteY48" fmla="*/ 7531 h 10000"/>
                  <a:gd name="connsiteX49" fmla="*/ 4403 w 10051"/>
                  <a:gd name="connsiteY49" fmla="*/ 7584 h 10000"/>
                  <a:gd name="connsiteX50" fmla="*/ 4089 w 10051"/>
                  <a:gd name="connsiteY50" fmla="*/ 7655 h 10000"/>
                  <a:gd name="connsiteX51" fmla="*/ 2059 w 10051"/>
                  <a:gd name="connsiteY51" fmla="*/ 7726 h 10000"/>
                  <a:gd name="connsiteX52" fmla="*/ 1745 w 10051"/>
                  <a:gd name="connsiteY52" fmla="*/ 7780 h 10000"/>
                  <a:gd name="connsiteX53" fmla="*/ 1304 w 10051"/>
                  <a:gd name="connsiteY53" fmla="*/ 7851 h 10000"/>
                  <a:gd name="connsiteX54" fmla="*/ 1509 w 10051"/>
                  <a:gd name="connsiteY54" fmla="*/ 7918 h 10000"/>
                  <a:gd name="connsiteX55" fmla="*/ 5520 w 10051"/>
                  <a:gd name="connsiteY55" fmla="*/ 7989 h 10000"/>
                  <a:gd name="connsiteX56" fmla="*/ 10051 w 10051"/>
                  <a:gd name="connsiteY56" fmla="*/ 8043 h 10000"/>
                  <a:gd name="connsiteX57" fmla="*/ 4220 w 10051"/>
                  <a:gd name="connsiteY57" fmla="*/ 8114 h 10000"/>
                  <a:gd name="connsiteX58" fmla="*/ 1797 w 10051"/>
                  <a:gd name="connsiteY58" fmla="*/ 8185 h 10000"/>
                  <a:gd name="connsiteX59" fmla="*/ 1357 w 10051"/>
                  <a:gd name="connsiteY59" fmla="*/ 8238 h 10000"/>
                  <a:gd name="connsiteX60" fmla="*/ 4456 w 10051"/>
                  <a:gd name="connsiteY60" fmla="*/ 8309 h 10000"/>
                  <a:gd name="connsiteX61" fmla="*/ 4325 w 10051"/>
                  <a:gd name="connsiteY61" fmla="*/ 8377 h 10000"/>
                  <a:gd name="connsiteX62" fmla="*/ 1561 w 10051"/>
                  <a:gd name="connsiteY62" fmla="*/ 8430 h 10000"/>
                  <a:gd name="connsiteX63" fmla="*/ 549 w 10051"/>
                  <a:gd name="connsiteY63" fmla="*/ 8501 h 10000"/>
                  <a:gd name="connsiteX64" fmla="*/ 1095 w 10051"/>
                  <a:gd name="connsiteY64" fmla="*/ 8572 h 10000"/>
                  <a:gd name="connsiteX65" fmla="*/ 313 w 10051"/>
                  <a:gd name="connsiteY65" fmla="*/ 8643 h 10000"/>
                  <a:gd name="connsiteX66" fmla="*/ 3596 w 10051"/>
                  <a:gd name="connsiteY66" fmla="*/ 8696 h 10000"/>
                  <a:gd name="connsiteX67" fmla="*/ 444 w 10051"/>
                  <a:gd name="connsiteY67" fmla="*/ 8767 h 10000"/>
                  <a:gd name="connsiteX68" fmla="*/ 2316 w 10051"/>
                  <a:gd name="connsiteY68" fmla="*/ 8838 h 10000"/>
                  <a:gd name="connsiteX69" fmla="*/ 339 w 10051"/>
                  <a:gd name="connsiteY69" fmla="*/ 8888 h 10000"/>
                  <a:gd name="connsiteX70" fmla="*/ 313 w 10051"/>
                  <a:gd name="connsiteY70" fmla="*/ 8959 h 10000"/>
                  <a:gd name="connsiteX71" fmla="*/ 575 w 10051"/>
                  <a:gd name="connsiteY71" fmla="*/ 9030 h 10000"/>
                  <a:gd name="connsiteX72" fmla="*/ 366 w 10051"/>
                  <a:gd name="connsiteY72" fmla="*/ 9101 h 10000"/>
                  <a:gd name="connsiteX73" fmla="*/ 208 w 10051"/>
                  <a:gd name="connsiteY73" fmla="*/ 9226 h 10000"/>
                  <a:gd name="connsiteX74" fmla="*/ 339 w 10051"/>
                  <a:gd name="connsiteY74" fmla="*/ 9297 h 10000"/>
                  <a:gd name="connsiteX75" fmla="*/ 418 w 10051"/>
                  <a:gd name="connsiteY75" fmla="*/ 9350 h 10000"/>
                  <a:gd name="connsiteX76" fmla="*/ 628 w 10051"/>
                  <a:gd name="connsiteY76" fmla="*/ 9488 h 10000"/>
                  <a:gd name="connsiteX77" fmla="*/ 727 w 10051"/>
                  <a:gd name="connsiteY77" fmla="*/ 9542 h 10000"/>
                  <a:gd name="connsiteX78" fmla="*/ 2264 w 10051"/>
                  <a:gd name="connsiteY78" fmla="*/ 9560 h 10000"/>
                  <a:gd name="connsiteX79" fmla="*/ 2893 w 10051"/>
                  <a:gd name="connsiteY79" fmla="*/ 9613 h 10000"/>
                  <a:gd name="connsiteX80" fmla="*/ 523 w 10051"/>
                  <a:gd name="connsiteY80" fmla="*/ 9684 h 10000"/>
                  <a:gd name="connsiteX81" fmla="*/ 366 w 10051"/>
                  <a:gd name="connsiteY81" fmla="*/ 9755 h 10000"/>
                  <a:gd name="connsiteX82" fmla="*/ 575 w 10051"/>
                  <a:gd name="connsiteY82" fmla="*/ 9808 h 10000"/>
                  <a:gd name="connsiteX83" fmla="*/ 806 w 10051"/>
                  <a:gd name="connsiteY83" fmla="*/ 9879 h 10000"/>
                  <a:gd name="connsiteX84" fmla="*/ 754 w 10051"/>
                  <a:gd name="connsiteY84" fmla="*/ 9947 h 10000"/>
                  <a:gd name="connsiteX85" fmla="*/ 1173 w 10051"/>
                  <a:gd name="connsiteY85" fmla="*/ 10000 h 10000"/>
                  <a:gd name="connsiteX86" fmla="*/ 51 w 10051"/>
                  <a:gd name="connsiteY86" fmla="*/ 10000 h 10000"/>
                  <a:gd name="connsiteX87" fmla="*/ 51 w 10051"/>
                  <a:gd name="connsiteY87" fmla="*/ 0 h 10000"/>
                  <a:gd name="connsiteX0" fmla="*/ 31 w 10031"/>
                  <a:gd name="connsiteY0" fmla="*/ 0 h 10000"/>
                  <a:gd name="connsiteX1" fmla="*/ 6051 w 10031"/>
                  <a:gd name="connsiteY1" fmla="*/ 0 h 10000"/>
                  <a:gd name="connsiteX2" fmla="*/ 6151 w 10031"/>
                  <a:gd name="connsiteY2" fmla="*/ 71 h 10000"/>
                  <a:gd name="connsiteX3" fmla="*/ 7871 w 10031"/>
                  <a:gd name="connsiteY3" fmla="*/ 142 h 10000"/>
                  <a:gd name="connsiteX4" fmla="*/ 6984 w 10031"/>
                  <a:gd name="connsiteY4" fmla="*/ 195 h 10000"/>
                  <a:gd name="connsiteX5" fmla="*/ 6124 w 10031"/>
                  <a:gd name="connsiteY5" fmla="*/ 266 h 10000"/>
                  <a:gd name="connsiteX6" fmla="*/ 5998 w 10031"/>
                  <a:gd name="connsiteY6" fmla="*/ 334 h 10000"/>
                  <a:gd name="connsiteX7" fmla="*/ 6077 w 10031"/>
                  <a:gd name="connsiteY7" fmla="*/ 405 h 10000"/>
                  <a:gd name="connsiteX8" fmla="*/ 5086 w 10031"/>
                  <a:gd name="connsiteY8" fmla="*/ 458 h 10000"/>
                  <a:gd name="connsiteX9" fmla="*/ 917 w 10031"/>
                  <a:gd name="connsiteY9" fmla="*/ 529 h 10000"/>
                  <a:gd name="connsiteX10" fmla="*/ 1022 w 10031"/>
                  <a:gd name="connsiteY10" fmla="*/ 600 h 10000"/>
                  <a:gd name="connsiteX11" fmla="*/ 1310 w 10031"/>
                  <a:gd name="connsiteY11" fmla="*/ 654 h 10000"/>
                  <a:gd name="connsiteX12" fmla="*/ 1048 w 10031"/>
                  <a:gd name="connsiteY12" fmla="*/ 725 h 10000"/>
                  <a:gd name="connsiteX13" fmla="*/ 2013 w 10031"/>
                  <a:gd name="connsiteY13" fmla="*/ 792 h 10000"/>
                  <a:gd name="connsiteX14" fmla="*/ 2454 w 10031"/>
                  <a:gd name="connsiteY14" fmla="*/ 863 h 10000"/>
                  <a:gd name="connsiteX15" fmla="*/ 42 w 10031"/>
                  <a:gd name="connsiteY15" fmla="*/ 890 h 10000"/>
                  <a:gd name="connsiteX16" fmla="*/ 84 w 10031"/>
                  <a:gd name="connsiteY16" fmla="*/ 2936 h 10000"/>
                  <a:gd name="connsiteX17" fmla="*/ 1751 w 10031"/>
                  <a:gd name="connsiteY17" fmla="*/ 3016 h 10000"/>
                  <a:gd name="connsiteX18" fmla="*/ 5631 w 10031"/>
                  <a:gd name="connsiteY18" fmla="*/ 3087 h 10000"/>
                  <a:gd name="connsiteX19" fmla="*/ 1284 w 10031"/>
                  <a:gd name="connsiteY19" fmla="*/ 3140 h 10000"/>
                  <a:gd name="connsiteX20" fmla="*/ 0 w 10031"/>
                  <a:gd name="connsiteY20" fmla="*/ 3235 h 10000"/>
                  <a:gd name="connsiteX21" fmla="*/ 21 w 10031"/>
                  <a:gd name="connsiteY21" fmla="*/ 4031 h 10000"/>
                  <a:gd name="connsiteX22" fmla="*/ 760 w 10031"/>
                  <a:gd name="connsiteY22" fmla="*/ 4128 h 10000"/>
                  <a:gd name="connsiteX23" fmla="*/ 786 w 10031"/>
                  <a:gd name="connsiteY23" fmla="*/ 4199 h 10000"/>
                  <a:gd name="connsiteX24" fmla="*/ 917 w 10031"/>
                  <a:gd name="connsiteY24" fmla="*/ 4252 h 10000"/>
                  <a:gd name="connsiteX25" fmla="*/ 21 w 10031"/>
                  <a:gd name="connsiteY25" fmla="*/ 4329 h 10000"/>
                  <a:gd name="connsiteX26" fmla="*/ 32 w 10031"/>
                  <a:gd name="connsiteY26" fmla="*/ 5480 h 10000"/>
                  <a:gd name="connsiteX27" fmla="*/ 424 w 10031"/>
                  <a:gd name="connsiteY27" fmla="*/ 5503 h 10000"/>
                  <a:gd name="connsiteX28" fmla="*/ 424 w 10031"/>
                  <a:gd name="connsiteY28" fmla="*/ 5556 h 10000"/>
                  <a:gd name="connsiteX29" fmla="*/ 267 w 10031"/>
                  <a:gd name="connsiteY29" fmla="*/ 5627 h 10000"/>
                  <a:gd name="connsiteX30" fmla="*/ 215 w 10031"/>
                  <a:gd name="connsiteY30" fmla="*/ 5698 h 10000"/>
                  <a:gd name="connsiteX31" fmla="*/ 136 w 10031"/>
                  <a:gd name="connsiteY31" fmla="*/ 5769 h 10000"/>
                  <a:gd name="connsiteX32" fmla="*/ 32 w 10031"/>
                  <a:gd name="connsiteY32" fmla="*/ 5800 h 10000"/>
                  <a:gd name="connsiteX33" fmla="*/ 32 w 10031"/>
                  <a:gd name="connsiteY33" fmla="*/ 6197 h 10000"/>
                  <a:gd name="connsiteX34" fmla="*/ 372 w 10031"/>
                  <a:gd name="connsiteY34" fmla="*/ 6210 h 10000"/>
                  <a:gd name="connsiteX35" fmla="*/ 451 w 10031"/>
                  <a:gd name="connsiteY35" fmla="*/ 6281 h 10000"/>
                  <a:gd name="connsiteX36" fmla="*/ 319 w 10031"/>
                  <a:gd name="connsiteY36" fmla="*/ 6348 h 10000"/>
                  <a:gd name="connsiteX37" fmla="*/ 424 w 10031"/>
                  <a:gd name="connsiteY37" fmla="*/ 6419 h 10000"/>
                  <a:gd name="connsiteX38" fmla="*/ 21 w 10031"/>
                  <a:gd name="connsiteY38" fmla="*/ 6503 h 10000"/>
                  <a:gd name="connsiteX39" fmla="*/ 21 w 10031"/>
                  <a:gd name="connsiteY39" fmla="*/ 6958 h 10000"/>
                  <a:gd name="connsiteX40" fmla="*/ 555 w 10031"/>
                  <a:gd name="connsiteY40" fmla="*/ 7002 h 10000"/>
                  <a:gd name="connsiteX41" fmla="*/ 398 w 10031"/>
                  <a:gd name="connsiteY41" fmla="*/ 7073 h 10000"/>
                  <a:gd name="connsiteX42" fmla="*/ 582 w 10031"/>
                  <a:gd name="connsiteY42" fmla="*/ 7126 h 10000"/>
                  <a:gd name="connsiteX43" fmla="*/ 424 w 10031"/>
                  <a:gd name="connsiteY43" fmla="*/ 7197 h 10000"/>
                  <a:gd name="connsiteX44" fmla="*/ 608 w 10031"/>
                  <a:gd name="connsiteY44" fmla="*/ 7268 h 10000"/>
                  <a:gd name="connsiteX45" fmla="*/ 2690 w 10031"/>
                  <a:gd name="connsiteY45" fmla="*/ 7321 h 10000"/>
                  <a:gd name="connsiteX46" fmla="*/ 2244 w 10031"/>
                  <a:gd name="connsiteY46" fmla="*/ 7389 h 10000"/>
                  <a:gd name="connsiteX47" fmla="*/ 2118 w 10031"/>
                  <a:gd name="connsiteY47" fmla="*/ 7460 h 10000"/>
                  <a:gd name="connsiteX48" fmla="*/ 3576 w 10031"/>
                  <a:gd name="connsiteY48" fmla="*/ 7531 h 10000"/>
                  <a:gd name="connsiteX49" fmla="*/ 4383 w 10031"/>
                  <a:gd name="connsiteY49" fmla="*/ 7584 h 10000"/>
                  <a:gd name="connsiteX50" fmla="*/ 4069 w 10031"/>
                  <a:gd name="connsiteY50" fmla="*/ 7655 h 10000"/>
                  <a:gd name="connsiteX51" fmla="*/ 2039 w 10031"/>
                  <a:gd name="connsiteY51" fmla="*/ 7726 h 10000"/>
                  <a:gd name="connsiteX52" fmla="*/ 1725 w 10031"/>
                  <a:gd name="connsiteY52" fmla="*/ 7780 h 10000"/>
                  <a:gd name="connsiteX53" fmla="*/ 1284 w 10031"/>
                  <a:gd name="connsiteY53" fmla="*/ 7851 h 10000"/>
                  <a:gd name="connsiteX54" fmla="*/ 1489 w 10031"/>
                  <a:gd name="connsiteY54" fmla="*/ 7918 h 10000"/>
                  <a:gd name="connsiteX55" fmla="*/ 5500 w 10031"/>
                  <a:gd name="connsiteY55" fmla="*/ 7989 h 10000"/>
                  <a:gd name="connsiteX56" fmla="*/ 10031 w 10031"/>
                  <a:gd name="connsiteY56" fmla="*/ 8043 h 10000"/>
                  <a:gd name="connsiteX57" fmla="*/ 4200 w 10031"/>
                  <a:gd name="connsiteY57" fmla="*/ 8114 h 10000"/>
                  <a:gd name="connsiteX58" fmla="*/ 1777 w 10031"/>
                  <a:gd name="connsiteY58" fmla="*/ 8185 h 10000"/>
                  <a:gd name="connsiteX59" fmla="*/ 1337 w 10031"/>
                  <a:gd name="connsiteY59" fmla="*/ 8238 h 10000"/>
                  <a:gd name="connsiteX60" fmla="*/ 4436 w 10031"/>
                  <a:gd name="connsiteY60" fmla="*/ 8309 h 10000"/>
                  <a:gd name="connsiteX61" fmla="*/ 4305 w 10031"/>
                  <a:gd name="connsiteY61" fmla="*/ 8377 h 10000"/>
                  <a:gd name="connsiteX62" fmla="*/ 1541 w 10031"/>
                  <a:gd name="connsiteY62" fmla="*/ 8430 h 10000"/>
                  <a:gd name="connsiteX63" fmla="*/ 529 w 10031"/>
                  <a:gd name="connsiteY63" fmla="*/ 8501 h 10000"/>
                  <a:gd name="connsiteX64" fmla="*/ 1075 w 10031"/>
                  <a:gd name="connsiteY64" fmla="*/ 8572 h 10000"/>
                  <a:gd name="connsiteX65" fmla="*/ 293 w 10031"/>
                  <a:gd name="connsiteY65" fmla="*/ 8643 h 10000"/>
                  <a:gd name="connsiteX66" fmla="*/ 3576 w 10031"/>
                  <a:gd name="connsiteY66" fmla="*/ 8696 h 10000"/>
                  <a:gd name="connsiteX67" fmla="*/ 424 w 10031"/>
                  <a:gd name="connsiteY67" fmla="*/ 8767 h 10000"/>
                  <a:gd name="connsiteX68" fmla="*/ 2296 w 10031"/>
                  <a:gd name="connsiteY68" fmla="*/ 8838 h 10000"/>
                  <a:gd name="connsiteX69" fmla="*/ 319 w 10031"/>
                  <a:gd name="connsiteY69" fmla="*/ 8888 h 10000"/>
                  <a:gd name="connsiteX70" fmla="*/ 293 w 10031"/>
                  <a:gd name="connsiteY70" fmla="*/ 8959 h 10000"/>
                  <a:gd name="connsiteX71" fmla="*/ 555 w 10031"/>
                  <a:gd name="connsiteY71" fmla="*/ 9030 h 10000"/>
                  <a:gd name="connsiteX72" fmla="*/ 346 w 10031"/>
                  <a:gd name="connsiteY72" fmla="*/ 9101 h 10000"/>
                  <a:gd name="connsiteX73" fmla="*/ 188 w 10031"/>
                  <a:gd name="connsiteY73" fmla="*/ 9226 h 10000"/>
                  <a:gd name="connsiteX74" fmla="*/ 319 w 10031"/>
                  <a:gd name="connsiteY74" fmla="*/ 9297 h 10000"/>
                  <a:gd name="connsiteX75" fmla="*/ 398 w 10031"/>
                  <a:gd name="connsiteY75" fmla="*/ 9350 h 10000"/>
                  <a:gd name="connsiteX76" fmla="*/ 608 w 10031"/>
                  <a:gd name="connsiteY76" fmla="*/ 9488 h 10000"/>
                  <a:gd name="connsiteX77" fmla="*/ 707 w 10031"/>
                  <a:gd name="connsiteY77" fmla="*/ 9542 h 10000"/>
                  <a:gd name="connsiteX78" fmla="*/ 2244 w 10031"/>
                  <a:gd name="connsiteY78" fmla="*/ 9560 h 10000"/>
                  <a:gd name="connsiteX79" fmla="*/ 2873 w 10031"/>
                  <a:gd name="connsiteY79" fmla="*/ 9613 h 10000"/>
                  <a:gd name="connsiteX80" fmla="*/ 503 w 10031"/>
                  <a:gd name="connsiteY80" fmla="*/ 9684 h 10000"/>
                  <a:gd name="connsiteX81" fmla="*/ 346 w 10031"/>
                  <a:gd name="connsiteY81" fmla="*/ 9755 h 10000"/>
                  <a:gd name="connsiteX82" fmla="*/ 555 w 10031"/>
                  <a:gd name="connsiteY82" fmla="*/ 9808 h 10000"/>
                  <a:gd name="connsiteX83" fmla="*/ 786 w 10031"/>
                  <a:gd name="connsiteY83" fmla="*/ 9879 h 10000"/>
                  <a:gd name="connsiteX84" fmla="*/ 734 w 10031"/>
                  <a:gd name="connsiteY84" fmla="*/ 9947 h 10000"/>
                  <a:gd name="connsiteX85" fmla="*/ 1153 w 10031"/>
                  <a:gd name="connsiteY85" fmla="*/ 10000 h 10000"/>
                  <a:gd name="connsiteX86" fmla="*/ 31 w 10031"/>
                  <a:gd name="connsiteY86" fmla="*/ 10000 h 10000"/>
                  <a:gd name="connsiteX87" fmla="*/ 31 w 10031"/>
                  <a:gd name="connsiteY87" fmla="*/ 0 h 10000"/>
                  <a:gd name="connsiteX0" fmla="*/ 14 w 10014"/>
                  <a:gd name="connsiteY0" fmla="*/ 0 h 10000"/>
                  <a:gd name="connsiteX1" fmla="*/ 6034 w 10014"/>
                  <a:gd name="connsiteY1" fmla="*/ 0 h 10000"/>
                  <a:gd name="connsiteX2" fmla="*/ 6134 w 10014"/>
                  <a:gd name="connsiteY2" fmla="*/ 71 h 10000"/>
                  <a:gd name="connsiteX3" fmla="*/ 7854 w 10014"/>
                  <a:gd name="connsiteY3" fmla="*/ 142 h 10000"/>
                  <a:gd name="connsiteX4" fmla="*/ 6967 w 10014"/>
                  <a:gd name="connsiteY4" fmla="*/ 195 h 10000"/>
                  <a:gd name="connsiteX5" fmla="*/ 6107 w 10014"/>
                  <a:gd name="connsiteY5" fmla="*/ 266 h 10000"/>
                  <a:gd name="connsiteX6" fmla="*/ 5981 w 10014"/>
                  <a:gd name="connsiteY6" fmla="*/ 334 h 10000"/>
                  <a:gd name="connsiteX7" fmla="*/ 6060 w 10014"/>
                  <a:gd name="connsiteY7" fmla="*/ 405 h 10000"/>
                  <a:gd name="connsiteX8" fmla="*/ 5069 w 10014"/>
                  <a:gd name="connsiteY8" fmla="*/ 458 h 10000"/>
                  <a:gd name="connsiteX9" fmla="*/ 900 w 10014"/>
                  <a:gd name="connsiteY9" fmla="*/ 529 h 10000"/>
                  <a:gd name="connsiteX10" fmla="*/ 1005 w 10014"/>
                  <a:gd name="connsiteY10" fmla="*/ 600 h 10000"/>
                  <a:gd name="connsiteX11" fmla="*/ 1293 w 10014"/>
                  <a:gd name="connsiteY11" fmla="*/ 654 h 10000"/>
                  <a:gd name="connsiteX12" fmla="*/ 1031 w 10014"/>
                  <a:gd name="connsiteY12" fmla="*/ 725 h 10000"/>
                  <a:gd name="connsiteX13" fmla="*/ 1996 w 10014"/>
                  <a:gd name="connsiteY13" fmla="*/ 792 h 10000"/>
                  <a:gd name="connsiteX14" fmla="*/ 2437 w 10014"/>
                  <a:gd name="connsiteY14" fmla="*/ 863 h 10000"/>
                  <a:gd name="connsiteX15" fmla="*/ 25 w 10014"/>
                  <a:gd name="connsiteY15" fmla="*/ 890 h 10000"/>
                  <a:gd name="connsiteX16" fmla="*/ 67 w 10014"/>
                  <a:gd name="connsiteY16" fmla="*/ 2936 h 10000"/>
                  <a:gd name="connsiteX17" fmla="*/ 1734 w 10014"/>
                  <a:gd name="connsiteY17" fmla="*/ 3016 h 10000"/>
                  <a:gd name="connsiteX18" fmla="*/ 5614 w 10014"/>
                  <a:gd name="connsiteY18" fmla="*/ 3087 h 10000"/>
                  <a:gd name="connsiteX19" fmla="*/ 1267 w 10014"/>
                  <a:gd name="connsiteY19" fmla="*/ 3140 h 10000"/>
                  <a:gd name="connsiteX20" fmla="*/ 14 w 10014"/>
                  <a:gd name="connsiteY20" fmla="*/ 3214 h 10000"/>
                  <a:gd name="connsiteX21" fmla="*/ 4 w 10014"/>
                  <a:gd name="connsiteY21" fmla="*/ 4031 h 10000"/>
                  <a:gd name="connsiteX22" fmla="*/ 743 w 10014"/>
                  <a:gd name="connsiteY22" fmla="*/ 4128 h 10000"/>
                  <a:gd name="connsiteX23" fmla="*/ 769 w 10014"/>
                  <a:gd name="connsiteY23" fmla="*/ 4199 h 10000"/>
                  <a:gd name="connsiteX24" fmla="*/ 900 w 10014"/>
                  <a:gd name="connsiteY24" fmla="*/ 4252 h 10000"/>
                  <a:gd name="connsiteX25" fmla="*/ 4 w 10014"/>
                  <a:gd name="connsiteY25" fmla="*/ 4329 h 10000"/>
                  <a:gd name="connsiteX26" fmla="*/ 15 w 10014"/>
                  <a:gd name="connsiteY26" fmla="*/ 5480 h 10000"/>
                  <a:gd name="connsiteX27" fmla="*/ 407 w 10014"/>
                  <a:gd name="connsiteY27" fmla="*/ 5503 h 10000"/>
                  <a:gd name="connsiteX28" fmla="*/ 407 w 10014"/>
                  <a:gd name="connsiteY28" fmla="*/ 5556 h 10000"/>
                  <a:gd name="connsiteX29" fmla="*/ 250 w 10014"/>
                  <a:gd name="connsiteY29" fmla="*/ 5627 h 10000"/>
                  <a:gd name="connsiteX30" fmla="*/ 198 w 10014"/>
                  <a:gd name="connsiteY30" fmla="*/ 5698 h 10000"/>
                  <a:gd name="connsiteX31" fmla="*/ 119 w 10014"/>
                  <a:gd name="connsiteY31" fmla="*/ 5769 h 10000"/>
                  <a:gd name="connsiteX32" fmla="*/ 15 w 10014"/>
                  <a:gd name="connsiteY32" fmla="*/ 5800 h 10000"/>
                  <a:gd name="connsiteX33" fmla="*/ 15 w 10014"/>
                  <a:gd name="connsiteY33" fmla="*/ 6197 h 10000"/>
                  <a:gd name="connsiteX34" fmla="*/ 355 w 10014"/>
                  <a:gd name="connsiteY34" fmla="*/ 6210 h 10000"/>
                  <a:gd name="connsiteX35" fmla="*/ 434 w 10014"/>
                  <a:gd name="connsiteY35" fmla="*/ 6281 h 10000"/>
                  <a:gd name="connsiteX36" fmla="*/ 302 w 10014"/>
                  <a:gd name="connsiteY36" fmla="*/ 6348 h 10000"/>
                  <a:gd name="connsiteX37" fmla="*/ 407 w 10014"/>
                  <a:gd name="connsiteY37" fmla="*/ 6419 h 10000"/>
                  <a:gd name="connsiteX38" fmla="*/ 4 w 10014"/>
                  <a:gd name="connsiteY38" fmla="*/ 6503 h 10000"/>
                  <a:gd name="connsiteX39" fmla="*/ 4 w 10014"/>
                  <a:gd name="connsiteY39" fmla="*/ 6958 h 10000"/>
                  <a:gd name="connsiteX40" fmla="*/ 538 w 10014"/>
                  <a:gd name="connsiteY40" fmla="*/ 7002 h 10000"/>
                  <a:gd name="connsiteX41" fmla="*/ 381 w 10014"/>
                  <a:gd name="connsiteY41" fmla="*/ 7073 h 10000"/>
                  <a:gd name="connsiteX42" fmla="*/ 565 w 10014"/>
                  <a:gd name="connsiteY42" fmla="*/ 7126 h 10000"/>
                  <a:gd name="connsiteX43" fmla="*/ 407 w 10014"/>
                  <a:gd name="connsiteY43" fmla="*/ 7197 h 10000"/>
                  <a:gd name="connsiteX44" fmla="*/ 591 w 10014"/>
                  <a:gd name="connsiteY44" fmla="*/ 7268 h 10000"/>
                  <a:gd name="connsiteX45" fmla="*/ 2673 w 10014"/>
                  <a:gd name="connsiteY45" fmla="*/ 7321 h 10000"/>
                  <a:gd name="connsiteX46" fmla="*/ 2227 w 10014"/>
                  <a:gd name="connsiteY46" fmla="*/ 7389 h 10000"/>
                  <a:gd name="connsiteX47" fmla="*/ 2101 w 10014"/>
                  <a:gd name="connsiteY47" fmla="*/ 7460 h 10000"/>
                  <a:gd name="connsiteX48" fmla="*/ 3559 w 10014"/>
                  <a:gd name="connsiteY48" fmla="*/ 7531 h 10000"/>
                  <a:gd name="connsiteX49" fmla="*/ 4366 w 10014"/>
                  <a:gd name="connsiteY49" fmla="*/ 7584 h 10000"/>
                  <a:gd name="connsiteX50" fmla="*/ 4052 w 10014"/>
                  <a:gd name="connsiteY50" fmla="*/ 7655 h 10000"/>
                  <a:gd name="connsiteX51" fmla="*/ 2022 w 10014"/>
                  <a:gd name="connsiteY51" fmla="*/ 7726 h 10000"/>
                  <a:gd name="connsiteX52" fmla="*/ 1708 w 10014"/>
                  <a:gd name="connsiteY52" fmla="*/ 7780 h 10000"/>
                  <a:gd name="connsiteX53" fmla="*/ 1267 w 10014"/>
                  <a:gd name="connsiteY53" fmla="*/ 7851 h 10000"/>
                  <a:gd name="connsiteX54" fmla="*/ 1472 w 10014"/>
                  <a:gd name="connsiteY54" fmla="*/ 7918 h 10000"/>
                  <a:gd name="connsiteX55" fmla="*/ 5483 w 10014"/>
                  <a:gd name="connsiteY55" fmla="*/ 7989 h 10000"/>
                  <a:gd name="connsiteX56" fmla="*/ 10014 w 10014"/>
                  <a:gd name="connsiteY56" fmla="*/ 8043 h 10000"/>
                  <a:gd name="connsiteX57" fmla="*/ 4183 w 10014"/>
                  <a:gd name="connsiteY57" fmla="*/ 8114 h 10000"/>
                  <a:gd name="connsiteX58" fmla="*/ 1760 w 10014"/>
                  <a:gd name="connsiteY58" fmla="*/ 8185 h 10000"/>
                  <a:gd name="connsiteX59" fmla="*/ 1320 w 10014"/>
                  <a:gd name="connsiteY59" fmla="*/ 8238 h 10000"/>
                  <a:gd name="connsiteX60" fmla="*/ 4419 w 10014"/>
                  <a:gd name="connsiteY60" fmla="*/ 8309 h 10000"/>
                  <a:gd name="connsiteX61" fmla="*/ 4288 w 10014"/>
                  <a:gd name="connsiteY61" fmla="*/ 8377 h 10000"/>
                  <a:gd name="connsiteX62" fmla="*/ 1524 w 10014"/>
                  <a:gd name="connsiteY62" fmla="*/ 8430 h 10000"/>
                  <a:gd name="connsiteX63" fmla="*/ 512 w 10014"/>
                  <a:gd name="connsiteY63" fmla="*/ 8501 h 10000"/>
                  <a:gd name="connsiteX64" fmla="*/ 1058 w 10014"/>
                  <a:gd name="connsiteY64" fmla="*/ 8572 h 10000"/>
                  <a:gd name="connsiteX65" fmla="*/ 276 w 10014"/>
                  <a:gd name="connsiteY65" fmla="*/ 8643 h 10000"/>
                  <a:gd name="connsiteX66" fmla="*/ 3559 w 10014"/>
                  <a:gd name="connsiteY66" fmla="*/ 8696 h 10000"/>
                  <a:gd name="connsiteX67" fmla="*/ 407 w 10014"/>
                  <a:gd name="connsiteY67" fmla="*/ 8767 h 10000"/>
                  <a:gd name="connsiteX68" fmla="*/ 2279 w 10014"/>
                  <a:gd name="connsiteY68" fmla="*/ 8838 h 10000"/>
                  <a:gd name="connsiteX69" fmla="*/ 302 w 10014"/>
                  <a:gd name="connsiteY69" fmla="*/ 8888 h 10000"/>
                  <a:gd name="connsiteX70" fmla="*/ 276 w 10014"/>
                  <a:gd name="connsiteY70" fmla="*/ 8959 h 10000"/>
                  <a:gd name="connsiteX71" fmla="*/ 538 w 10014"/>
                  <a:gd name="connsiteY71" fmla="*/ 9030 h 10000"/>
                  <a:gd name="connsiteX72" fmla="*/ 329 w 10014"/>
                  <a:gd name="connsiteY72" fmla="*/ 9101 h 10000"/>
                  <a:gd name="connsiteX73" fmla="*/ 171 w 10014"/>
                  <a:gd name="connsiteY73" fmla="*/ 9226 h 10000"/>
                  <a:gd name="connsiteX74" fmla="*/ 302 w 10014"/>
                  <a:gd name="connsiteY74" fmla="*/ 9297 h 10000"/>
                  <a:gd name="connsiteX75" fmla="*/ 381 w 10014"/>
                  <a:gd name="connsiteY75" fmla="*/ 9350 h 10000"/>
                  <a:gd name="connsiteX76" fmla="*/ 591 w 10014"/>
                  <a:gd name="connsiteY76" fmla="*/ 9488 h 10000"/>
                  <a:gd name="connsiteX77" fmla="*/ 690 w 10014"/>
                  <a:gd name="connsiteY77" fmla="*/ 9542 h 10000"/>
                  <a:gd name="connsiteX78" fmla="*/ 2227 w 10014"/>
                  <a:gd name="connsiteY78" fmla="*/ 9560 h 10000"/>
                  <a:gd name="connsiteX79" fmla="*/ 2856 w 10014"/>
                  <a:gd name="connsiteY79" fmla="*/ 9613 h 10000"/>
                  <a:gd name="connsiteX80" fmla="*/ 486 w 10014"/>
                  <a:gd name="connsiteY80" fmla="*/ 9684 h 10000"/>
                  <a:gd name="connsiteX81" fmla="*/ 329 w 10014"/>
                  <a:gd name="connsiteY81" fmla="*/ 9755 h 10000"/>
                  <a:gd name="connsiteX82" fmla="*/ 538 w 10014"/>
                  <a:gd name="connsiteY82" fmla="*/ 9808 h 10000"/>
                  <a:gd name="connsiteX83" fmla="*/ 769 w 10014"/>
                  <a:gd name="connsiteY83" fmla="*/ 9879 h 10000"/>
                  <a:gd name="connsiteX84" fmla="*/ 717 w 10014"/>
                  <a:gd name="connsiteY84" fmla="*/ 9947 h 10000"/>
                  <a:gd name="connsiteX85" fmla="*/ 1136 w 10014"/>
                  <a:gd name="connsiteY85" fmla="*/ 10000 h 10000"/>
                  <a:gd name="connsiteX86" fmla="*/ 14 w 10014"/>
                  <a:gd name="connsiteY86" fmla="*/ 10000 h 10000"/>
                  <a:gd name="connsiteX87" fmla="*/ 14 w 10014"/>
                  <a:gd name="connsiteY87" fmla="*/ 0 h 10000"/>
                  <a:gd name="connsiteX0" fmla="*/ 14 w 10014"/>
                  <a:gd name="connsiteY0" fmla="*/ 0 h 10000"/>
                  <a:gd name="connsiteX1" fmla="*/ 6034 w 10014"/>
                  <a:gd name="connsiteY1" fmla="*/ 0 h 10000"/>
                  <a:gd name="connsiteX2" fmla="*/ 6134 w 10014"/>
                  <a:gd name="connsiteY2" fmla="*/ 71 h 10000"/>
                  <a:gd name="connsiteX3" fmla="*/ 7854 w 10014"/>
                  <a:gd name="connsiteY3" fmla="*/ 142 h 10000"/>
                  <a:gd name="connsiteX4" fmla="*/ 6967 w 10014"/>
                  <a:gd name="connsiteY4" fmla="*/ 195 h 10000"/>
                  <a:gd name="connsiteX5" fmla="*/ 6107 w 10014"/>
                  <a:gd name="connsiteY5" fmla="*/ 266 h 10000"/>
                  <a:gd name="connsiteX6" fmla="*/ 5981 w 10014"/>
                  <a:gd name="connsiteY6" fmla="*/ 334 h 10000"/>
                  <a:gd name="connsiteX7" fmla="*/ 6060 w 10014"/>
                  <a:gd name="connsiteY7" fmla="*/ 405 h 10000"/>
                  <a:gd name="connsiteX8" fmla="*/ 5069 w 10014"/>
                  <a:gd name="connsiteY8" fmla="*/ 458 h 10000"/>
                  <a:gd name="connsiteX9" fmla="*/ 900 w 10014"/>
                  <a:gd name="connsiteY9" fmla="*/ 529 h 10000"/>
                  <a:gd name="connsiteX10" fmla="*/ 1005 w 10014"/>
                  <a:gd name="connsiteY10" fmla="*/ 600 h 10000"/>
                  <a:gd name="connsiteX11" fmla="*/ 1293 w 10014"/>
                  <a:gd name="connsiteY11" fmla="*/ 654 h 10000"/>
                  <a:gd name="connsiteX12" fmla="*/ 1031 w 10014"/>
                  <a:gd name="connsiteY12" fmla="*/ 725 h 10000"/>
                  <a:gd name="connsiteX13" fmla="*/ 1996 w 10014"/>
                  <a:gd name="connsiteY13" fmla="*/ 792 h 10000"/>
                  <a:gd name="connsiteX14" fmla="*/ 2437 w 10014"/>
                  <a:gd name="connsiteY14" fmla="*/ 863 h 10000"/>
                  <a:gd name="connsiteX15" fmla="*/ 25 w 10014"/>
                  <a:gd name="connsiteY15" fmla="*/ 890 h 10000"/>
                  <a:gd name="connsiteX16" fmla="*/ 67 w 10014"/>
                  <a:gd name="connsiteY16" fmla="*/ 2936 h 10000"/>
                  <a:gd name="connsiteX17" fmla="*/ 1734 w 10014"/>
                  <a:gd name="connsiteY17" fmla="*/ 3016 h 10000"/>
                  <a:gd name="connsiteX18" fmla="*/ 5614 w 10014"/>
                  <a:gd name="connsiteY18" fmla="*/ 3087 h 10000"/>
                  <a:gd name="connsiteX19" fmla="*/ 1267 w 10014"/>
                  <a:gd name="connsiteY19" fmla="*/ 3140 h 10000"/>
                  <a:gd name="connsiteX20" fmla="*/ 14 w 10014"/>
                  <a:gd name="connsiteY20" fmla="*/ 3214 h 10000"/>
                  <a:gd name="connsiteX21" fmla="*/ 4 w 10014"/>
                  <a:gd name="connsiteY21" fmla="*/ 4031 h 10000"/>
                  <a:gd name="connsiteX22" fmla="*/ 743 w 10014"/>
                  <a:gd name="connsiteY22" fmla="*/ 4128 h 10000"/>
                  <a:gd name="connsiteX23" fmla="*/ 769 w 10014"/>
                  <a:gd name="connsiteY23" fmla="*/ 4199 h 10000"/>
                  <a:gd name="connsiteX24" fmla="*/ 900 w 10014"/>
                  <a:gd name="connsiteY24" fmla="*/ 4252 h 10000"/>
                  <a:gd name="connsiteX25" fmla="*/ 4 w 10014"/>
                  <a:gd name="connsiteY25" fmla="*/ 4329 h 10000"/>
                  <a:gd name="connsiteX26" fmla="*/ 15 w 10014"/>
                  <a:gd name="connsiteY26" fmla="*/ 5480 h 10000"/>
                  <a:gd name="connsiteX27" fmla="*/ 407 w 10014"/>
                  <a:gd name="connsiteY27" fmla="*/ 5503 h 10000"/>
                  <a:gd name="connsiteX28" fmla="*/ 407 w 10014"/>
                  <a:gd name="connsiteY28" fmla="*/ 5556 h 10000"/>
                  <a:gd name="connsiteX29" fmla="*/ 250 w 10014"/>
                  <a:gd name="connsiteY29" fmla="*/ 5627 h 10000"/>
                  <a:gd name="connsiteX30" fmla="*/ 198 w 10014"/>
                  <a:gd name="connsiteY30" fmla="*/ 5698 h 10000"/>
                  <a:gd name="connsiteX31" fmla="*/ 119 w 10014"/>
                  <a:gd name="connsiteY31" fmla="*/ 5769 h 10000"/>
                  <a:gd name="connsiteX32" fmla="*/ 15 w 10014"/>
                  <a:gd name="connsiteY32" fmla="*/ 5800 h 10000"/>
                  <a:gd name="connsiteX33" fmla="*/ 15 w 10014"/>
                  <a:gd name="connsiteY33" fmla="*/ 6197 h 10000"/>
                  <a:gd name="connsiteX34" fmla="*/ 355 w 10014"/>
                  <a:gd name="connsiteY34" fmla="*/ 6210 h 10000"/>
                  <a:gd name="connsiteX35" fmla="*/ 434 w 10014"/>
                  <a:gd name="connsiteY35" fmla="*/ 6281 h 10000"/>
                  <a:gd name="connsiteX36" fmla="*/ 302 w 10014"/>
                  <a:gd name="connsiteY36" fmla="*/ 6348 h 10000"/>
                  <a:gd name="connsiteX37" fmla="*/ 407 w 10014"/>
                  <a:gd name="connsiteY37" fmla="*/ 6419 h 10000"/>
                  <a:gd name="connsiteX38" fmla="*/ 4 w 10014"/>
                  <a:gd name="connsiteY38" fmla="*/ 6503 h 10000"/>
                  <a:gd name="connsiteX39" fmla="*/ 4 w 10014"/>
                  <a:gd name="connsiteY39" fmla="*/ 6958 h 10000"/>
                  <a:gd name="connsiteX40" fmla="*/ 538 w 10014"/>
                  <a:gd name="connsiteY40" fmla="*/ 7002 h 10000"/>
                  <a:gd name="connsiteX41" fmla="*/ 381 w 10014"/>
                  <a:gd name="connsiteY41" fmla="*/ 7073 h 10000"/>
                  <a:gd name="connsiteX42" fmla="*/ 565 w 10014"/>
                  <a:gd name="connsiteY42" fmla="*/ 7126 h 10000"/>
                  <a:gd name="connsiteX43" fmla="*/ 407 w 10014"/>
                  <a:gd name="connsiteY43" fmla="*/ 7197 h 10000"/>
                  <a:gd name="connsiteX44" fmla="*/ 591 w 10014"/>
                  <a:gd name="connsiteY44" fmla="*/ 7268 h 10000"/>
                  <a:gd name="connsiteX45" fmla="*/ 2673 w 10014"/>
                  <a:gd name="connsiteY45" fmla="*/ 7321 h 10000"/>
                  <a:gd name="connsiteX46" fmla="*/ 2227 w 10014"/>
                  <a:gd name="connsiteY46" fmla="*/ 7389 h 10000"/>
                  <a:gd name="connsiteX47" fmla="*/ 2101 w 10014"/>
                  <a:gd name="connsiteY47" fmla="*/ 7460 h 10000"/>
                  <a:gd name="connsiteX48" fmla="*/ 3559 w 10014"/>
                  <a:gd name="connsiteY48" fmla="*/ 7531 h 10000"/>
                  <a:gd name="connsiteX49" fmla="*/ 4366 w 10014"/>
                  <a:gd name="connsiteY49" fmla="*/ 7584 h 10000"/>
                  <a:gd name="connsiteX50" fmla="*/ 4052 w 10014"/>
                  <a:gd name="connsiteY50" fmla="*/ 7655 h 10000"/>
                  <a:gd name="connsiteX51" fmla="*/ 2022 w 10014"/>
                  <a:gd name="connsiteY51" fmla="*/ 7726 h 10000"/>
                  <a:gd name="connsiteX52" fmla="*/ 1708 w 10014"/>
                  <a:gd name="connsiteY52" fmla="*/ 7780 h 10000"/>
                  <a:gd name="connsiteX53" fmla="*/ 1267 w 10014"/>
                  <a:gd name="connsiteY53" fmla="*/ 7851 h 10000"/>
                  <a:gd name="connsiteX54" fmla="*/ 1472 w 10014"/>
                  <a:gd name="connsiteY54" fmla="*/ 7918 h 10000"/>
                  <a:gd name="connsiteX55" fmla="*/ 5483 w 10014"/>
                  <a:gd name="connsiteY55" fmla="*/ 7989 h 10000"/>
                  <a:gd name="connsiteX56" fmla="*/ 10014 w 10014"/>
                  <a:gd name="connsiteY56" fmla="*/ 8043 h 10000"/>
                  <a:gd name="connsiteX57" fmla="*/ 4183 w 10014"/>
                  <a:gd name="connsiteY57" fmla="*/ 8114 h 10000"/>
                  <a:gd name="connsiteX58" fmla="*/ 1760 w 10014"/>
                  <a:gd name="connsiteY58" fmla="*/ 8185 h 10000"/>
                  <a:gd name="connsiteX59" fmla="*/ 1320 w 10014"/>
                  <a:gd name="connsiteY59" fmla="*/ 8238 h 10000"/>
                  <a:gd name="connsiteX60" fmla="*/ 4419 w 10014"/>
                  <a:gd name="connsiteY60" fmla="*/ 8309 h 10000"/>
                  <a:gd name="connsiteX61" fmla="*/ 4288 w 10014"/>
                  <a:gd name="connsiteY61" fmla="*/ 8377 h 10000"/>
                  <a:gd name="connsiteX62" fmla="*/ 1524 w 10014"/>
                  <a:gd name="connsiteY62" fmla="*/ 8430 h 10000"/>
                  <a:gd name="connsiteX63" fmla="*/ 512 w 10014"/>
                  <a:gd name="connsiteY63" fmla="*/ 8501 h 10000"/>
                  <a:gd name="connsiteX64" fmla="*/ 1058 w 10014"/>
                  <a:gd name="connsiteY64" fmla="*/ 8572 h 10000"/>
                  <a:gd name="connsiteX65" fmla="*/ 276 w 10014"/>
                  <a:gd name="connsiteY65" fmla="*/ 8643 h 10000"/>
                  <a:gd name="connsiteX66" fmla="*/ 3559 w 10014"/>
                  <a:gd name="connsiteY66" fmla="*/ 8696 h 10000"/>
                  <a:gd name="connsiteX67" fmla="*/ 407 w 10014"/>
                  <a:gd name="connsiteY67" fmla="*/ 8767 h 10000"/>
                  <a:gd name="connsiteX68" fmla="*/ 2279 w 10014"/>
                  <a:gd name="connsiteY68" fmla="*/ 8838 h 10000"/>
                  <a:gd name="connsiteX69" fmla="*/ 302 w 10014"/>
                  <a:gd name="connsiteY69" fmla="*/ 8888 h 10000"/>
                  <a:gd name="connsiteX70" fmla="*/ 276 w 10014"/>
                  <a:gd name="connsiteY70" fmla="*/ 8959 h 10000"/>
                  <a:gd name="connsiteX71" fmla="*/ 538 w 10014"/>
                  <a:gd name="connsiteY71" fmla="*/ 9030 h 10000"/>
                  <a:gd name="connsiteX72" fmla="*/ 329 w 10014"/>
                  <a:gd name="connsiteY72" fmla="*/ 9101 h 10000"/>
                  <a:gd name="connsiteX73" fmla="*/ 171 w 10014"/>
                  <a:gd name="connsiteY73" fmla="*/ 9226 h 10000"/>
                  <a:gd name="connsiteX74" fmla="*/ 302 w 10014"/>
                  <a:gd name="connsiteY74" fmla="*/ 9297 h 10000"/>
                  <a:gd name="connsiteX75" fmla="*/ 381 w 10014"/>
                  <a:gd name="connsiteY75" fmla="*/ 9350 h 10000"/>
                  <a:gd name="connsiteX76" fmla="*/ 591 w 10014"/>
                  <a:gd name="connsiteY76" fmla="*/ 9488 h 10000"/>
                  <a:gd name="connsiteX77" fmla="*/ 690 w 10014"/>
                  <a:gd name="connsiteY77" fmla="*/ 9542 h 10000"/>
                  <a:gd name="connsiteX78" fmla="*/ 2227 w 10014"/>
                  <a:gd name="connsiteY78" fmla="*/ 9560 h 10000"/>
                  <a:gd name="connsiteX79" fmla="*/ 2856 w 10014"/>
                  <a:gd name="connsiteY79" fmla="*/ 9613 h 10000"/>
                  <a:gd name="connsiteX80" fmla="*/ 486 w 10014"/>
                  <a:gd name="connsiteY80" fmla="*/ 9684 h 10000"/>
                  <a:gd name="connsiteX81" fmla="*/ 329 w 10014"/>
                  <a:gd name="connsiteY81" fmla="*/ 9755 h 10000"/>
                  <a:gd name="connsiteX82" fmla="*/ 538 w 10014"/>
                  <a:gd name="connsiteY82" fmla="*/ 9808 h 10000"/>
                  <a:gd name="connsiteX83" fmla="*/ 769 w 10014"/>
                  <a:gd name="connsiteY83" fmla="*/ 9879 h 10000"/>
                  <a:gd name="connsiteX84" fmla="*/ 717 w 10014"/>
                  <a:gd name="connsiteY84" fmla="*/ 9947 h 10000"/>
                  <a:gd name="connsiteX85" fmla="*/ 1136 w 10014"/>
                  <a:gd name="connsiteY85" fmla="*/ 10000 h 10000"/>
                  <a:gd name="connsiteX86" fmla="*/ 14 w 10014"/>
                  <a:gd name="connsiteY86" fmla="*/ 10000 h 10000"/>
                  <a:gd name="connsiteX87" fmla="*/ 14 w 10014"/>
                  <a:gd name="connsiteY87" fmla="*/ 0 h 10000"/>
                  <a:gd name="connsiteX0" fmla="*/ 14 w 10014"/>
                  <a:gd name="connsiteY0" fmla="*/ 0 h 10000"/>
                  <a:gd name="connsiteX1" fmla="*/ 6034 w 10014"/>
                  <a:gd name="connsiteY1" fmla="*/ 0 h 10000"/>
                  <a:gd name="connsiteX2" fmla="*/ 6134 w 10014"/>
                  <a:gd name="connsiteY2" fmla="*/ 71 h 10000"/>
                  <a:gd name="connsiteX3" fmla="*/ 7854 w 10014"/>
                  <a:gd name="connsiteY3" fmla="*/ 142 h 10000"/>
                  <a:gd name="connsiteX4" fmla="*/ 6967 w 10014"/>
                  <a:gd name="connsiteY4" fmla="*/ 195 h 10000"/>
                  <a:gd name="connsiteX5" fmla="*/ 6107 w 10014"/>
                  <a:gd name="connsiteY5" fmla="*/ 266 h 10000"/>
                  <a:gd name="connsiteX6" fmla="*/ 5981 w 10014"/>
                  <a:gd name="connsiteY6" fmla="*/ 334 h 10000"/>
                  <a:gd name="connsiteX7" fmla="*/ 6060 w 10014"/>
                  <a:gd name="connsiteY7" fmla="*/ 405 h 10000"/>
                  <a:gd name="connsiteX8" fmla="*/ 5069 w 10014"/>
                  <a:gd name="connsiteY8" fmla="*/ 458 h 10000"/>
                  <a:gd name="connsiteX9" fmla="*/ 900 w 10014"/>
                  <a:gd name="connsiteY9" fmla="*/ 529 h 10000"/>
                  <a:gd name="connsiteX10" fmla="*/ 1005 w 10014"/>
                  <a:gd name="connsiteY10" fmla="*/ 600 h 10000"/>
                  <a:gd name="connsiteX11" fmla="*/ 1293 w 10014"/>
                  <a:gd name="connsiteY11" fmla="*/ 654 h 10000"/>
                  <a:gd name="connsiteX12" fmla="*/ 1031 w 10014"/>
                  <a:gd name="connsiteY12" fmla="*/ 725 h 10000"/>
                  <a:gd name="connsiteX13" fmla="*/ 1996 w 10014"/>
                  <a:gd name="connsiteY13" fmla="*/ 792 h 10000"/>
                  <a:gd name="connsiteX14" fmla="*/ 2437 w 10014"/>
                  <a:gd name="connsiteY14" fmla="*/ 863 h 10000"/>
                  <a:gd name="connsiteX15" fmla="*/ 25 w 10014"/>
                  <a:gd name="connsiteY15" fmla="*/ 890 h 10000"/>
                  <a:gd name="connsiteX16" fmla="*/ 67 w 10014"/>
                  <a:gd name="connsiteY16" fmla="*/ 2936 h 10000"/>
                  <a:gd name="connsiteX17" fmla="*/ 1734 w 10014"/>
                  <a:gd name="connsiteY17" fmla="*/ 3016 h 10000"/>
                  <a:gd name="connsiteX18" fmla="*/ 5614 w 10014"/>
                  <a:gd name="connsiteY18" fmla="*/ 3087 h 10000"/>
                  <a:gd name="connsiteX19" fmla="*/ 1267 w 10014"/>
                  <a:gd name="connsiteY19" fmla="*/ 3140 h 10000"/>
                  <a:gd name="connsiteX20" fmla="*/ 14 w 10014"/>
                  <a:gd name="connsiteY20" fmla="*/ 3214 h 10000"/>
                  <a:gd name="connsiteX21" fmla="*/ 4 w 10014"/>
                  <a:gd name="connsiteY21" fmla="*/ 4031 h 10000"/>
                  <a:gd name="connsiteX22" fmla="*/ 743 w 10014"/>
                  <a:gd name="connsiteY22" fmla="*/ 4128 h 10000"/>
                  <a:gd name="connsiteX23" fmla="*/ 769 w 10014"/>
                  <a:gd name="connsiteY23" fmla="*/ 4199 h 10000"/>
                  <a:gd name="connsiteX24" fmla="*/ 900 w 10014"/>
                  <a:gd name="connsiteY24" fmla="*/ 4252 h 10000"/>
                  <a:gd name="connsiteX25" fmla="*/ 4 w 10014"/>
                  <a:gd name="connsiteY25" fmla="*/ 4329 h 10000"/>
                  <a:gd name="connsiteX26" fmla="*/ 15 w 10014"/>
                  <a:gd name="connsiteY26" fmla="*/ 5480 h 10000"/>
                  <a:gd name="connsiteX27" fmla="*/ 407 w 10014"/>
                  <a:gd name="connsiteY27" fmla="*/ 5503 h 10000"/>
                  <a:gd name="connsiteX28" fmla="*/ 407 w 10014"/>
                  <a:gd name="connsiteY28" fmla="*/ 5556 h 10000"/>
                  <a:gd name="connsiteX29" fmla="*/ 250 w 10014"/>
                  <a:gd name="connsiteY29" fmla="*/ 5627 h 10000"/>
                  <a:gd name="connsiteX30" fmla="*/ 198 w 10014"/>
                  <a:gd name="connsiteY30" fmla="*/ 5698 h 10000"/>
                  <a:gd name="connsiteX31" fmla="*/ 119 w 10014"/>
                  <a:gd name="connsiteY31" fmla="*/ 5769 h 10000"/>
                  <a:gd name="connsiteX32" fmla="*/ 15 w 10014"/>
                  <a:gd name="connsiteY32" fmla="*/ 5800 h 10000"/>
                  <a:gd name="connsiteX33" fmla="*/ 15 w 10014"/>
                  <a:gd name="connsiteY33" fmla="*/ 6197 h 10000"/>
                  <a:gd name="connsiteX34" fmla="*/ 355 w 10014"/>
                  <a:gd name="connsiteY34" fmla="*/ 6210 h 10000"/>
                  <a:gd name="connsiteX35" fmla="*/ 434 w 10014"/>
                  <a:gd name="connsiteY35" fmla="*/ 6281 h 10000"/>
                  <a:gd name="connsiteX36" fmla="*/ 302 w 10014"/>
                  <a:gd name="connsiteY36" fmla="*/ 6348 h 10000"/>
                  <a:gd name="connsiteX37" fmla="*/ 407 w 10014"/>
                  <a:gd name="connsiteY37" fmla="*/ 6419 h 10000"/>
                  <a:gd name="connsiteX38" fmla="*/ 4 w 10014"/>
                  <a:gd name="connsiteY38" fmla="*/ 6503 h 10000"/>
                  <a:gd name="connsiteX39" fmla="*/ 4 w 10014"/>
                  <a:gd name="connsiteY39" fmla="*/ 6958 h 10000"/>
                  <a:gd name="connsiteX40" fmla="*/ 538 w 10014"/>
                  <a:gd name="connsiteY40" fmla="*/ 7002 h 10000"/>
                  <a:gd name="connsiteX41" fmla="*/ 381 w 10014"/>
                  <a:gd name="connsiteY41" fmla="*/ 7073 h 10000"/>
                  <a:gd name="connsiteX42" fmla="*/ 565 w 10014"/>
                  <a:gd name="connsiteY42" fmla="*/ 7126 h 10000"/>
                  <a:gd name="connsiteX43" fmla="*/ 407 w 10014"/>
                  <a:gd name="connsiteY43" fmla="*/ 7197 h 10000"/>
                  <a:gd name="connsiteX44" fmla="*/ 591 w 10014"/>
                  <a:gd name="connsiteY44" fmla="*/ 7268 h 10000"/>
                  <a:gd name="connsiteX45" fmla="*/ 2673 w 10014"/>
                  <a:gd name="connsiteY45" fmla="*/ 7321 h 10000"/>
                  <a:gd name="connsiteX46" fmla="*/ 2227 w 10014"/>
                  <a:gd name="connsiteY46" fmla="*/ 7389 h 10000"/>
                  <a:gd name="connsiteX47" fmla="*/ 2101 w 10014"/>
                  <a:gd name="connsiteY47" fmla="*/ 7460 h 10000"/>
                  <a:gd name="connsiteX48" fmla="*/ 3559 w 10014"/>
                  <a:gd name="connsiteY48" fmla="*/ 7531 h 10000"/>
                  <a:gd name="connsiteX49" fmla="*/ 4366 w 10014"/>
                  <a:gd name="connsiteY49" fmla="*/ 7584 h 10000"/>
                  <a:gd name="connsiteX50" fmla="*/ 4052 w 10014"/>
                  <a:gd name="connsiteY50" fmla="*/ 7655 h 10000"/>
                  <a:gd name="connsiteX51" fmla="*/ 2022 w 10014"/>
                  <a:gd name="connsiteY51" fmla="*/ 7726 h 10000"/>
                  <a:gd name="connsiteX52" fmla="*/ 1708 w 10014"/>
                  <a:gd name="connsiteY52" fmla="*/ 7780 h 10000"/>
                  <a:gd name="connsiteX53" fmla="*/ 1267 w 10014"/>
                  <a:gd name="connsiteY53" fmla="*/ 7851 h 10000"/>
                  <a:gd name="connsiteX54" fmla="*/ 1472 w 10014"/>
                  <a:gd name="connsiteY54" fmla="*/ 7918 h 10000"/>
                  <a:gd name="connsiteX55" fmla="*/ 5483 w 10014"/>
                  <a:gd name="connsiteY55" fmla="*/ 7989 h 10000"/>
                  <a:gd name="connsiteX56" fmla="*/ 10014 w 10014"/>
                  <a:gd name="connsiteY56" fmla="*/ 8043 h 10000"/>
                  <a:gd name="connsiteX57" fmla="*/ 4183 w 10014"/>
                  <a:gd name="connsiteY57" fmla="*/ 8114 h 10000"/>
                  <a:gd name="connsiteX58" fmla="*/ 1760 w 10014"/>
                  <a:gd name="connsiteY58" fmla="*/ 8185 h 10000"/>
                  <a:gd name="connsiteX59" fmla="*/ 1320 w 10014"/>
                  <a:gd name="connsiteY59" fmla="*/ 8238 h 10000"/>
                  <a:gd name="connsiteX60" fmla="*/ 4419 w 10014"/>
                  <a:gd name="connsiteY60" fmla="*/ 8309 h 10000"/>
                  <a:gd name="connsiteX61" fmla="*/ 4288 w 10014"/>
                  <a:gd name="connsiteY61" fmla="*/ 8377 h 10000"/>
                  <a:gd name="connsiteX62" fmla="*/ 1524 w 10014"/>
                  <a:gd name="connsiteY62" fmla="*/ 8430 h 10000"/>
                  <a:gd name="connsiteX63" fmla="*/ 512 w 10014"/>
                  <a:gd name="connsiteY63" fmla="*/ 8501 h 10000"/>
                  <a:gd name="connsiteX64" fmla="*/ 1058 w 10014"/>
                  <a:gd name="connsiteY64" fmla="*/ 8572 h 10000"/>
                  <a:gd name="connsiteX65" fmla="*/ 276 w 10014"/>
                  <a:gd name="connsiteY65" fmla="*/ 8643 h 10000"/>
                  <a:gd name="connsiteX66" fmla="*/ 3559 w 10014"/>
                  <a:gd name="connsiteY66" fmla="*/ 8696 h 10000"/>
                  <a:gd name="connsiteX67" fmla="*/ 407 w 10014"/>
                  <a:gd name="connsiteY67" fmla="*/ 8767 h 10000"/>
                  <a:gd name="connsiteX68" fmla="*/ 2279 w 10014"/>
                  <a:gd name="connsiteY68" fmla="*/ 8838 h 10000"/>
                  <a:gd name="connsiteX69" fmla="*/ 302 w 10014"/>
                  <a:gd name="connsiteY69" fmla="*/ 8888 h 10000"/>
                  <a:gd name="connsiteX70" fmla="*/ 276 w 10014"/>
                  <a:gd name="connsiteY70" fmla="*/ 8959 h 10000"/>
                  <a:gd name="connsiteX71" fmla="*/ 538 w 10014"/>
                  <a:gd name="connsiteY71" fmla="*/ 9030 h 10000"/>
                  <a:gd name="connsiteX72" fmla="*/ 329 w 10014"/>
                  <a:gd name="connsiteY72" fmla="*/ 9101 h 10000"/>
                  <a:gd name="connsiteX73" fmla="*/ 171 w 10014"/>
                  <a:gd name="connsiteY73" fmla="*/ 9226 h 10000"/>
                  <a:gd name="connsiteX74" fmla="*/ 302 w 10014"/>
                  <a:gd name="connsiteY74" fmla="*/ 9297 h 10000"/>
                  <a:gd name="connsiteX75" fmla="*/ 381 w 10014"/>
                  <a:gd name="connsiteY75" fmla="*/ 9350 h 10000"/>
                  <a:gd name="connsiteX76" fmla="*/ 591 w 10014"/>
                  <a:gd name="connsiteY76" fmla="*/ 9488 h 10000"/>
                  <a:gd name="connsiteX77" fmla="*/ 690 w 10014"/>
                  <a:gd name="connsiteY77" fmla="*/ 9542 h 10000"/>
                  <a:gd name="connsiteX78" fmla="*/ 2227 w 10014"/>
                  <a:gd name="connsiteY78" fmla="*/ 9560 h 10000"/>
                  <a:gd name="connsiteX79" fmla="*/ 2856 w 10014"/>
                  <a:gd name="connsiteY79" fmla="*/ 9613 h 10000"/>
                  <a:gd name="connsiteX80" fmla="*/ 486 w 10014"/>
                  <a:gd name="connsiteY80" fmla="*/ 9684 h 10000"/>
                  <a:gd name="connsiteX81" fmla="*/ 329 w 10014"/>
                  <a:gd name="connsiteY81" fmla="*/ 9755 h 10000"/>
                  <a:gd name="connsiteX82" fmla="*/ 538 w 10014"/>
                  <a:gd name="connsiteY82" fmla="*/ 9808 h 10000"/>
                  <a:gd name="connsiteX83" fmla="*/ 769 w 10014"/>
                  <a:gd name="connsiteY83" fmla="*/ 9879 h 10000"/>
                  <a:gd name="connsiteX84" fmla="*/ 717 w 10014"/>
                  <a:gd name="connsiteY84" fmla="*/ 9947 h 10000"/>
                  <a:gd name="connsiteX85" fmla="*/ 1136 w 10014"/>
                  <a:gd name="connsiteY85" fmla="*/ 10000 h 10000"/>
                  <a:gd name="connsiteX86" fmla="*/ 14 w 10014"/>
                  <a:gd name="connsiteY86" fmla="*/ 10000 h 10000"/>
                  <a:gd name="connsiteX87" fmla="*/ 14 w 10014"/>
                  <a:gd name="connsiteY87" fmla="*/ 0 h 10000"/>
                  <a:gd name="connsiteX0" fmla="*/ 14 w 10014"/>
                  <a:gd name="connsiteY0" fmla="*/ 0 h 10000"/>
                  <a:gd name="connsiteX1" fmla="*/ 6034 w 10014"/>
                  <a:gd name="connsiteY1" fmla="*/ 0 h 10000"/>
                  <a:gd name="connsiteX2" fmla="*/ 6134 w 10014"/>
                  <a:gd name="connsiteY2" fmla="*/ 71 h 10000"/>
                  <a:gd name="connsiteX3" fmla="*/ 7854 w 10014"/>
                  <a:gd name="connsiteY3" fmla="*/ 142 h 10000"/>
                  <a:gd name="connsiteX4" fmla="*/ 6967 w 10014"/>
                  <a:gd name="connsiteY4" fmla="*/ 195 h 10000"/>
                  <a:gd name="connsiteX5" fmla="*/ 6107 w 10014"/>
                  <a:gd name="connsiteY5" fmla="*/ 266 h 10000"/>
                  <a:gd name="connsiteX6" fmla="*/ 5981 w 10014"/>
                  <a:gd name="connsiteY6" fmla="*/ 334 h 10000"/>
                  <a:gd name="connsiteX7" fmla="*/ 6060 w 10014"/>
                  <a:gd name="connsiteY7" fmla="*/ 405 h 10000"/>
                  <a:gd name="connsiteX8" fmla="*/ 5069 w 10014"/>
                  <a:gd name="connsiteY8" fmla="*/ 458 h 10000"/>
                  <a:gd name="connsiteX9" fmla="*/ 900 w 10014"/>
                  <a:gd name="connsiteY9" fmla="*/ 529 h 10000"/>
                  <a:gd name="connsiteX10" fmla="*/ 1005 w 10014"/>
                  <a:gd name="connsiteY10" fmla="*/ 600 h 10000"/>
                  <a:gd name="connsiteX11" fmla="*/ 1293 w 10014"/>
                  <a:gd name="connsiteY11" fmla="*/ 654 h 10000"/>
                  <a:gd name="connsiteX12" fmla="*/ 1031 w 10014"/>
                  <a:gd name="connsiteY12" fmla="*/ 725 h 10000"/>
                  <a:gd name="connsiteX13" fmla="*/ 1996 w 10014"/>
                  <a:gd name="connsiteY13" fmla="*/ 792 h 10000"/>
                  <a:gd name="connsiteX14" fmla="*/ 2437 w 10014"/>
                  <a:gd name="connsiteY14" fmla="*/ 863 h 10000"/>
                  <a:gd name="connsiteX15" fmla="*/ 25 w 10014"/>
                  <a:gd name="connsiteY15" fmla="*/ 890 h 10000"/>
                  <a:gd name="connsiteX16" fmla="*/ 67 w 10014"/>
                  <a:gd name="connsiteY16" fmla="*/ 2936 h 10000"/>
                  <a:gd name="connsiteX17" fmla="*/ 1734 w 10014"/>
                  <a:gd name="connsiteY17" fmla="*/ 3016 h 10000"/>
                  <a:gd name="connsiteX18" fmla="*/ 5614 w 10014"/>
                  <a:gd name="connsiteY18" fmla="*/ 3087 h 10000"/>
                  <a:gd name="connsiteX19" fmla="*/ 1267 w 10014"/>
                  <a:gd name="connsiteY19" fmla="*/ 3140 h 10000"/>
                  <a:gd name="connsiteX20" fmla="*/ 14 w 10014"/>
                  <a:gd name="connsiteY20" fmla="*/ 3214 h 10000"/>
                  <a:gd name="connsiteX21" fmla="*/ 4 w 10014"/>
                  <a:gd name="connsiteY21" fmla="*/ 4031 h 10000"/>
                  <a:gd name="connsiteX22" fmla="*/ 743 w 10014"/>
                  <a:gd name="connsiteY22" fmla="*/ 4128 h 10000"/>
                  <a:gd name="connsiteX23" fmla="*/ 769 w 10014"/>
                  <a:gd name="connsiteY23" fmla="*/ 4199 h 10000"/>
                  <a:gd name="connsiteX24" fmla="*/ 900 w 10014"/>
                  <a:gd name="connsiteY24" fmla="*/ 4252 h 10000"/>
                  <a:gd name="connsiteX25" fmla="*/ 4 w 10014"/>
                  <a:gd name="connsiteY25" fmla="*/ 4329 h 10000"/>
                  <a:gd name="connsiteX26" fmla="*/ 15 w 10014"/>
                  <a:gd name="connsiteY26" fmla="*/ 5480 h 10000"/>
                  <a:gd name="connsiteX27" fmla="*/ 407 w 10014"/>
                  <a:gd name="connsiteY27" fmla="*/ 5503 h 10000"/>
                  <a:gd name="connsiteX28" fmla="*/ 407 w 10014"/>
                  <a:gd name="connsiteY28" fmla="*/ 5556 h 10000"/>
                  <a:gd name="connsiteX29" fmla="*/ 250 w 10014"/>
                  <a:gd name="connsiteY29" fmla="*/ 5627 h 10000"/>
                  <a:gd name="connsiteX30" fmla="*/ 198 w 10014"/>
                  <a:gd name="connsiteY30" fmla="*/ 5698 h 10000"/>
                  <a:gd name="connsiteX31" fmla="*/ 119 w 10014"/>
                  <a:gd name="connsiteY31" fmla="*/ 5769 h 10000"/>
                  <a:gd name="connsiteX32" fmla="*/ 15 w 10014"/>
                  <a:gd name="connsiteY32" fmla="*/ 5800 h 10000"/>
                  <a:gd name="connsiteX33" fmla="*/ 15 w 10014"/>
                  <a:gd name="connsiteY33" fmla="*/ 6197 h 10000"/>
                  <a:gd name="connsiteX34" fmla="*/ 355 w 10014"/>
                  <a:gd name="connsiteY34" fmla="*/ 6210 h 10000"/>
                  <a:gd name="connsiteX35" fmla="*/ 434 w 10014"/>
                  <a:gd name="connsiteY35" fmla="*/ 6281 h 10000"/>
                  <a:gd name="connsiteX36" fmla="*/ 302 w 10014"/>
                  <a:gd name="connsiteY36" fmla="*/ 6348 h 10000"/>
                  <a:gd name="connsiteX37" fmla="*/ 407 w 10014"/>
                  <a:gd name="connsiteY37" fmla="*/ 6419 h 10000"/>
                  <a:gd name="connsiteX38" fmla="*/ 4 w 10014"/>
                  <a:gd name="connsiteY38" fmla="*/ 6503 h 10000"/>
                  <a:gd name="connsiteX39" fmla="*/ 4 w 10014"/>
                  <a:gd name="connsiteY39" fmla="*/ 6958 h 10000"/>
                  <a:gd name="connsiteX40" fmla="*/ 538 w 10014"/>
                  <a:gd name="connsiteY40" fmla="*/ 7002 h 10000"/>
                  <a:gd name="connsiteX41" fmla="*/ 381 w 10014"/>
                  <a:gd name="connsiteY41" fmla="*/ 7073 h 10000"/>
                  <a:gd name="connsiteX42" fmla="*/ 565 w 10014"/>
                  <a:gd name="connsiteY42" fmla="*/ 7126 h 10000"/>
                  <a:gd name="connsiteX43" fmla="*/ 407 w 10014"/>
                  <a:gd name="connsiteY43" fmla="*/ 7197 h 10000"/>
                  <a:gd name="connsiteX44" fmla="*/ 591 w 10014"/>
                  <a:gd name="connsiteY44" fmla="*/ 7268 h 10000"/>
                  <a:gd name="connsiteX45" fmla="*/ 2673 w 10014"/>
                  <a:gd name="connsiteY45" fmla="*/ 7321 h 10000"/>
                  <a:gd name="connsiteX46" fmla="*/ 2227 w 10014"/>
                  <a:gd name="connsiteY46" fmla="*/ 7389 h 10000"/>
                  <a:gd name="connsiteX47" fmla="*/ 2101 w 10014"/>
                  <a:gd name="connsiteY47" fmla="*/ 7460 h 10000"/>
                  <a:gd name="connsiteX48" fmla="*/ 3559 w 10014"/>
                  <a:gd name="connsiteY48" fmla="*/ 7531 h 10000"/>
                  <a:gd name="connsiteX49" fmla="*/ 4366 w 10014"/>
                  <a:gd name="connsiteY49" fmla="*/ 7584 h 10000"/>
                  <a:gd name="connsiteX50" fmla="*/ 4052 w 10014"/>
                  <a:gd name="connsiteY50" fmla="*/ 7655 h 10000"/>
                  <a:gd name="connsiteX51" fmla="*/ 2022 w 10014"/>
                  <a:gd name="connsiteY51" fmla="*/ 7726 h 10000"/>
                  <a:gd name="connsiteX52" fmla="*/ 1708 w 10014"/>
                  <a:gd name="connsiteY52" fmla="*/ 7780 h 10000"/>
                  <a:gd name="connsiteX53" fmla="*/ 1267 w 10014"/>
                  <a:gd name="connsiteY53" fmla="*/ 7851 h 10000"/>
                  <a:gd name="connsiteX54" fmla="*/ 1472 w 10014"/>
                  <a:gd name="connsiteY54" fmla="*/ 7918 h 10000"/>
                  <a:gd name="connsiteX55" fmla="*/ 5483 w 10014"/>
                  <a:gd name="connsiteY55" fmla="*/ 7989 h 10000"/>
                  <a:gd name="connsiteX56" fmla="*/ 10014 w 10014"/>
                  <a:gd name="connsiteY56" fmla="*/ 8043 h 10000"/>
                  <a:gd name="connsiteX57" fmla="*/ 4183 w 10014"/>
                  <a:gd name="connsiteY57" fmla="*/ 8114 h 10000"/>
                  <a:gd name="connsiteX58" fmla="*/ 1760 w 10014"/>
                  <a:gd name="connsiteY58" fmla="*/ 8185 h 10000"/>
                  <a:gd name="connsiteX59" fmla="*/ 1320 w 10014"/>
                  <a:gd name="connsiteY59" fmla="*/ 8238 h 10000"/>
                  <a:gd name="connsiteX60" fmla="*/ 4419 w 10014"/>
                  <a:gd name="connsiteY60" fmla="*/ 8309 h 10000"/>
                  <a:gd name="connsiteX61" fmla="*/ 4288 w 10014"/>
                  <a:gd name="connsiteY61" fmla="*/ 8377 h 10000"/>
                  <a:gd name="connsiteX62" fmla="*/ 1524 w 10014"/>
                  <a:gd name="connsiteY62" fmla="*/ 8430 h 10000"/>
                  <a:gd name="connsiteX63" fmla="*/ 512 w 10014"/>
                  <a:gd name="connsiteY63" fmla="*/ 8501 h 10000"/>
                  <a:gd name="connsiteX64" fmla="*/ 1058 w 10014"/>
                  <a:gd name="connsiteY64" fmla="*/ 8572 h 10000"/>
                  <a:gd name="connsiteX65" fmla="*/ 276 w 10014"/>
                  <a:gd name="connsiteY65" fmla="*/ 8643 h 10000"/>
                  <a:gd name="connsiteX66" fmla="*/ 3559 w 10014"/>
                  <a:gd name="connsiteY66" fmla="*/ 8696 h 10000"/>
                  <a:gd name="connsiteX67" fmla="*/ 407 w 10014"/>
                  <a:gd name="connsiteY67" fmla="*/ 8767 h 10000"/>
                  <a:gd name="connsiteX68" fmla="*/ 2279 w 10014"/>
                  <a:gd name="connsiteY68" fmla="*/ 8838 h 10000"/>
                  <a:gd name="connsiteX69" fmla="*/ 302 w 10014"/>
                  <a:gd name="connsiteY69" fmla="*/ 8888 h 10000"/>
                  <a:gd name="connsiteX70" fmla="*/ 276 w 10014"/>
                  <a:gd name="connsiteY70" fmla="*/ 8959 h 10000"/>
                  <a:gd name="connsiteX71" fmla="*/ 538 w 10014"/>
                  <a:gd name="connsiteY71" fmla="*/ 9030 h 10000"/>
                  <a:gd name="connsiteX72" fmla="*/ 329 w 10014"/>
                  <a:gd name="connsiteY72" fmla="*/ 9101 h 10000"/>
                  <a:gd name="connsiteX73" fmla="*/ 171 w 10014"/>
                  <a:gd name="connsiteY73" fmla="*/ 9226 h 10000"/>
                  <a:gd name="connsiteX74" fmla="*/ 302 w 10014"/>
                  <a:gd name="connsiteY74" fmla="*/ 9297 h 10000"/>
                  <a:gd name="connsiteX75" fmla="*/ 381 w 10014"/>
                  <a:gd name="connsiteY75" fmla="*/ 9350 h 10000"/>
                  <a:gd name="connsiteX76" fmla="*/ 591 w 10014"/>
                  <a:gd name="connsiteY76" fmla="*/ 9488 h 10000"/>
                  <a:gd name="connsiteX77" fmla="*/ 690 w 10014"/>
                  <a:gd name="connsiteY77" fmla="*/ 9542 h 10000"/>
                  <a:gd name="connsiteX78" fmla="*/ 2227 w 10014"/>
                  <a:gd name="connsiteY78" fmla="*/ 9560 h 10000"/>
                  <a:gd name="connsiteX79" fmla="*/ 2856 w 10014"/>
                  <a:gd name="connsiteY79" fmla="*/ 9613 h 10000"/>
                  <a:gd name="connsiteX80" fmla="*/ 486 w 10014"/>
                  <a:gd name="connsiteY80" fmla="*/ 9684 h 10000"/>
                  <a:gd name="connsiteX81" fmla="*/ 329 w 10014"/>
                  <a:gd name="connsiteY81" fmla="*/ 9755 h 10000"/>
                  <a:gd name="connsiteX82" fmla="*/ 538 w 10014"/>
                  <a:gd name="connsiteY82" fmla="*/ 9808 h 10000"/>
                  <a:gd name="connsiteX83" fmla="*/ 769 w 10014"/>
                  <a:gd name="connsiteY83" fmla="*/ 9879 h 10000"/>
                  <a:gd name="connsiteX84" fmla="*/ 717 w 10014"/>
                  <a:gd name="connsiteY84" fmla="*/ 9947 h 10000"/>
                  <a:gd name="connsiteX85" fmla="*/ 1136 w 10014"/>
                  <a:gd name="connsiteY85" fmla="*/ 10000 h 10000"/>
                  <a:gd name="connsiteX86" fmla="*/ 14 w 10014"/>
                  <a:gd name="connsiteY86" fmla="*/ 10000 h 10000"/>
                  <a:gd name="connsiteX87" fmla="*/ 14 w 10014"/>
                  <a:gd name="connsiteY87" fmla="*/ 0 h 10000"/>
                  <a:gd name="connsiteX0" fmla="*/ 28 w 10028"/>
                  <a:gd name="connsiteY0" fmla="*/ 0 h 10000"/>
                  <a:gd name="connsiteX1" fmla="*/ 6048 w 10028"/>
                  <a:gd name="connsiteY1" fmla="*/ 0 h 10000"/>
                  <a:gd name="connsiteX2" fmla="*/ 6148 w 10028"/>
                  <a:gd name="connsiteY2" fmla="*/ 71 h 10000"/>
                  <a:gd name="connsiteX3" fmla="*/ 7868 w 10028"/>
                  <a:gd name="connsiteY3" fmla="*/ 142 h 10000"/>
                  <a:gd name="connsiteX4" fmla="*/ 6981 w 10028"/>
                  <a:gd name="connsiteY4" fmla="*/ 195 h 10000"/>
                  <a:gd name="connsiteX5" fmla="*/ 6121 w 10028"/>
                  <a:gd name="connsiteY5" fmla="*/ 266 h 10000"/>
                  <a:gd name="connsiteX6" fmla="*/ 5995 w 10028"/>
                  <a:gd name="connsiteY6" fmla="*/ 334 h 10000"/>
                  <a:gd name="connsiteX7" fmla="*/ 6074 w 10028"/>
                  <a:gd name="connsiteY7" fmla="*/ 405 h 10000"/>
                  <a:gd name="connsiteX8" fmla="*/ 5083 w 10028"/>
                  <a:gd name="connsiteY8" fmla="*/ 458 h 10000"/>
                  <a:gd name="connsiteX9" fmla="*/ 914 w 10028"/>
                  <a:gd name="connsiteY9" fmla="*/ 529 h 10000"/>
                  <a:gd name="connsiteX10" fmla="*/ 1019 w 10028"/>
                  <a:gd name="connsiteY10" fmla="*/ 600 h 10000"/>
                  <a:gd name="connsiteX11" fmla="*/ 1307 w 10028"/>
                  <a:gd name="connsiteY11" fmla="*/ 654 h 10000"/>
                  <a:gd name="connsiteX12" fmla="*/ 1045 w 10028"/>
                  <a:gd name="connsiteY12" fmla="*/ 725 h 10000"/>
                  <a:gd name="connsiteX13" fmla="*/ 2010 w 10028"/>
                  <a:gd name="connsiteY13" fmla="*/ 792 h 10000"/>
                  <a:gd name="connsiteX14" fmla="*/ 2451 w 10028"/>
                  <a:gd name="connsiteY14" fmla="*/ 863 h 10000"/>
                  <a:gd name="connsiteX15" fmla="*/ 39 w 10028"/>
                  <a:gd name="connsiteY15" fmla="*/ 890 h 10000"/>
                  <a:gd name="connsiteX16" fmla="*/ 29 w 10028"/>
                  <a:gd name="connsiteY16" fmla="*/ 2922 h 10000"/>
                  <a:gd name="connsiteX17" fmla="*/ 1748 w 10028"/>
                  <a:gd name="connsiteY17" fmla="*/ 3016 h 10000"/>
                  <a:gd name="connsiteX18" fmla="*/ 5628 w 10028"/>
                  <a:gd name="connsiteY18" fmla="*/ 3087 h 10000"/>
                  <a:gd name="connsiteX19" fmla="*/ 1281 w 10028"/>
                  <a:gd name="connsiteY19" fmla="*/ 3140 h 10000"/>
                  <a:gd name="connsiteX20" fmla="*/ 28 w 10028"/>
                  <a:gd name="connsiteY20" fmla="*/ 3214 h 10000"/>
                  <a:gd name="connsiteX21" fmla="*/ 18 w 10028"/>
                  <a:gd name="connsiteY21" fmla="*/ 4031 h 10000"/>
                  <a:gd name="connsiteX22" fmla="*/ 757 w 10028"/>
                  <a:gd name="connsiteY22" fmla="*/ 4128 h 10000"/>
                  <a:gd name="connsiteX23" fmla="*/ 783 w 10028"/>
                  <a:gd name="connsiteY23" fmla="*/ 4199 h 10000"/>
                  <a:gd name="connsiteX24" fmla="*/ 914 w 10028"/>
                  <a:gd name="connsiteY24" fmla="*/ 4252 h 10000"/>
                  <a:gd name="connsiteX25" fmla="*/ 18 w 10028"/>
                  <a:gd name="connsiteY25" fmla="*/ 4329 h 10000"/>
                  <a:gd name="connsiteX26" fmla="*/ 29 w 10028"/>
                  <a:gd name="connsiteY26" fmla="*/ 5480 h 10000"/>
                  <a:gd name="connsiteX27" fmla="*/ 421 w 10028"/>
                  <a:gd name="connsiteY27" fmla="*/ 5503 h 10000"/>
                  <a:gd name="connsiteX28" fmla="*/ 421 w 10028"/>
                  <a:gd name="connsiteY28" fmla="*/ 5556 h 10000"/>
                  <a:gd name="connsiteX29" fmla="*/ 264 w 10028"/>
                  <a:gd name="connsiteY29" fmla="*/ 5627 h 10000"/>
                  <a:gd name="connsiteX30" fmla="*/ 212 w 10028"/>
                  <a:gd name="connsiteY30" fmla="*/ 5698 h 10000"/>
                  <a:gd name="connsiteX31" fmla="*/ 133 w 10028"/>
                  <a:gd name="connsiteY31" fmla="*/ 5769 h 10000"/>
                  <a:gd name="connsiteX32" fmla="*/ 29 w 10028"/>
                  <a:gd name="connsiteY32" fmla="*/ 5800 h 10000"/>
                  <a:gd name="connsiteX33" fmla="*/ 29 w 10028"/>
                  <a:gd name="connsiteY33" fmla="*/ 6197 h 10000"/>
                  <a:gd name="connsiteX34" fmla="*/ 369 w 10028"/>
                  <a:gd name="connsiteY34" fmla="*/ 6210 h 10000"/>
                  <a:gd name="connsiteX35" fmla="*/ 448 w 10028"/>
                  <a:gd name="connsiteY35" fmla="*/ 6281 h 10000"/>
                  <a:gd name="connsiteX36" fmla="*/ 316 w 10028"/>
                  <a:gd name="connsiteY36" fmla="*/ 6348 h 10000"/>
                  <a:gd name="connsiteX37" fmla="*/ 421 w 10028"/>
                  <a:gd name="connsiteY37" fmla="*/ 6419 h 10000"/>
                  <a:gd name="connsiteX38" fmla="*/ 18 w 10028"/>
                  <a:gd name="connsiteY38" fmla="*/ 6503 h 10000"/>
                  <a:gd name="connsiteX39" fmla="*/ 18 w 10028"/>
                  <a:gd name="connsiteY39" fmla="*/ 6958 h 10000"/>
                  <a:gd name="connsiteX40" fmla="*/ 552 w 10028"/>
                  <a:gd name="connsiteY40" fmla="*/ 7002 h 10000"/>
                  <a:gd name="connsiteX41" fmla="*/ 395 w 10028"/>
                  <a:gd name="connsiteY41" fmla="*/ 7073 h 10000"/>
                  <a:gd name="connsiteX42" fmla="*/ 579 w 10028"/>
                  <a:gd name="connsiteY42" fmla="*/ 7126 h 10000"/>
                  <a:gd name="connsiteX43" fmla="*/ 421 w 10028"/>
                  <a:gd name="connsiteY43" fmla="*/ 7197 h 10000"/>
                  <a:gd name="connsiteX44" fmla="*/ 605 w 10028"/>
                  <a:gd name="connsiteY44" fmla="*/ 7268 h 10000"/>
                  <a:gd name="connsiteX45" fmla="*/ 2687 w 10028"/>
                  <a:gd name="connsiteY45" fmla="*/ 7321 h 10000"/>
                  <a:gd name="connsiteX46" fmla="*/ 2241 w 10028"/>
                  <a:gd name="connsiteY46" fmla="*/ 7389 h 10000"/>
                  <a:gd name="connsiteX47" fmla="*/ 2115 w 10028"/>
                  <a:gd name="connsiteY47" fmla="*/ 7460 h 10000"/>
                  <a:gd name="connsiteX48" fmla="*/ 3573 w 10028"/>
                  <a:gd name="connsiteY48" fmla="*/ 7531 h 10000"/>
                  <a:gd name="connsiteX49" fmla="*/ 4380 w 10028"/>
                  <a:gd name="connsiteY49" fmla="*/ 7584 h 10000"/>
                  <a:gd name="connsiteX50" fmla="*/ 4066 w 10028"/>
                  <a:gd name="connsiteY50" fmla="*/ 7655 h 10000"/>
                  <a:gd name="connsiteX51" fmla="*/ 2036 w 10028"/>
                  <a:gd name="connsiteY51" fmla="*/ 7726 h 10000"/>
                  <a:gd name="connsiteX52" fmla="*/ 1722 w 10028"/>
                  <a:gd name="connsiteY52" fmla="*/ 7780 h 10000"/>
                  <a:gd name="connsiteX53" fmla="*/ 1281 w 10028"/>
                  <a:gd name="connsiteY53" fmla="*/ 7851 h 10000"/>
                  <a:gd name="connsiteX54" fmla="*/ 1486 w 10028"/>
                  <a:gd name="connsiteY54" fmla="*/ 7918 h 10000"/>
                  <a:gd name="connsiteX55" fmla="*/ 5497 w 10028"/>
                  <a:gd name="connsiteY55" fmla="*/ 7989 h 10000"/>
                  <a:gd name="connsiteX56" fmla="*/ 10028 w 10028"/>
                  <a:gd name="connsiteY56" fmla="*/ 8043 h 10000"/>
                  <a:gd name="connsiteX57" fmla="*/ 4197 w 10028"/>
                  <a:gd name="connsiteY57" fmla="*/ 8114 h 10000"/>
                  <a:gd name="connsiteX58" fmla="*/ 1774 w 10028"/>
                  <a:gd name="connsiteY58" fmla="*/ 8185 h 10000"/>
                  <a:gd name="connsiteX59" fmla="*/ 1334 w 10028"/>
                  <a:gd name="connsiteY59" fmla="*/ 8238 h 10000"/>
                  <a:gd name="connsiteX60" fmla="*/ 4433 w 10028"/>
                  <a:gd name="connsiteY60" fmla="*/ 8309 h 10000"/>
                  <a:gd name="connsiteX61" fmla="*/ 4302 w 10028"/>
                  <a:gd name="connsiteY61" fmla="*/ 8377 h 10000"/>
                  <a:gd name="connsiteX62" fmla="*/ 1538 w 10028"/>
                  <a:gd name="connsiteY62" fmla="*/ 8430 h 10000"/>
                  <a:gd name="connsiteX63" fmla="*/ 526 w 10028"/>
                  <a:gd name="connsiteY63" fmla="*/ 8501 h 10000"/>
                  <a:gd name="connsiteX64" fmla="*/ 1072 w 10028"/>
                  <a:gd name="connsiteY64" fmla="*/ 8572 h 10000"/>
                  <a:gd name="connsiteX65" fmla="*/ 290 w 10028"/>
                  <a:gd name="connsiteY65" fmla="*/ 8643 h 10000"/>
                  <a:gd name="connsiteX66" fmla="*/ 3573 w 10028"/>
                  <a:gd name="connsiteY66" fmla="*/ 8696 h 10000"/>
                  <a:gd name="connsiteX67" fmla="*/ 421 w 10028"/>
                  <a:gd name="connsiteY67" fmla="*/ 8767 h 10000"/>
                  <a:gd name="connsiteX68" fmla="*/ 2293 w 10028"/>
                  <a:gd name="connsiteY68" fmla="*/ 8838 h 10000"/>
                  <a:gd name="connsiteX69" fmla="*/ 316 w 10028"/>
                  <a:gd name="connsiteY69" fmla="*/ 8888 h 10000"/>
                  <a:gd name="connsiteX70" fmla="*/ 290 w 10028"/>
                  <a:gd name="connsiteY70" fmla="*/ 8959 h 10000"/>
                  <a:gd name="connsiteX71" fmla="*/ 552 w 10028"/>
                  <a:gd name="connsiteY71" fmla="*/ 9030 h 10000"/>
                  <a:gd name="connsiteX72" fmla="*/ 343 w 10028"/>
                  <a:gd name="connsiteY72" fmla="*/ 9101 h 10000"/>
                  <a:gd name="connsiteX73" fmla="*/ 185 w 10028"/>
                  <a:gd name="connsiteY73" fmla="*/ 9226 h 10000"/>
                  <a:gd name="connsiteX74" fmla="*/ 316 w 10028"/>
                  <a:gd name="connsiteY74" fmla="*/ 9297 h 10000"/>
                  <a:gd name="connsiteX75" fmla="*/ 395 w 10028"/>
                  <a:gd name="connsiteY75" fmla="*/ 9350 h 10000"/>
                  <a:gd name="connsiteX76" fmla="*/ 605 w 10028"/>
                  <a:gd name="connsiteY76" fmla="*/ 9488 h 10000"/>
                  <a:gd name="connsiteX77" fmla="*/ 704 w 10028"/>
                  <a:gd name="connsiteY77" fmla="*/ 9542 h 10000"/>
                  <a:gd name="connsiteX78" fmla="*/ 2241 w 10028"/>
                  <a:gd name="connsiteY78" fmla="*/ 9560 h 10000"/>
                  <a:gd name="connsiteX79" fmla="*/ 2870 w 10028"/>
                  <a:gd name="connsiteY79" fmla="*/ 9613 h 10000"/>
                  <a:gd name="connsiteX80" fmla="*/ 500 w 10028"/>
                  <a:gd name="connsiteY80" fmla="*/ 9684 h 10000"/>
                  <a:gd name="connsiteX81" fmla="*/ 343 w 10028"/>
                  <a:gd name="connsiteY81" fmla="*/ 9755 h 10000"/>
                  <a:gd name="connsiteX82" fmla="*/ 552 w 10028"/>
                  <a:gd name="connsiteY82" fmla="*/ 9808 h 10000"/>
                  <a:gd name="connsiteX83" fmla="*/ 783 w 10028"/>
                  <a:gd name="connsiteY83" fmla="*/ 9879 h 10000"/>
                  <a:gd name="connsiteX84" fmla="*/ 731 w 10028"/>
                  <a:gd name="connsiteY84" fmla="*/ 9947 h 10000"/>
                  <a:gd name="connsiteX85" fmla="*/ 1150 w 10028"/>
                  <a:gd name="connsiteY85" fmla="*/ 10000 h 10000"/>
                  <a:gd name="connsiteX86" fmla="*/ 28 w 10028"/>
                  <a:gd name="connsiteY86" fmla="*/ 10000 h 10000"/>
                  <a:gd name="connsiteX87" fmla="*/ 28 w 10028"/>
                  <a:gd name="connsiteY87" fmla="*/ 0 h 10000"/>
                  <a:gd name="connsiteX0" fmla="*/ 14 w 10014"/>
                  <a:gd name="connsiteY0" fmla="*/ 0 h 10000"/>
                  <a:gd name="connsiteX1" fmla="*/ 6034 w 10014"/>
                  <a:gd name="connsiteY1" fmla="*/ 0 h 10000"/>
                  <a:gd name="connsiteX2" fmla="*/ 6134 w 10014"/>
                  <a:gd name="connsiteY2" fmla="*/ 71 h 10000"/>
                  <a:gd name="connsiteX3" fmla="*/ 7854 w 10014"/>
                  <a:gd name="connsiteY3" fmla="*/ 142 h 10000"/>
                  <a:gd name="connsiteX4" fmla="*/ 6967 w 10014"/>
                  <a:gd name="connsiteY4" fmla="*/ 195 h 10000"/>
                  <a:gd name="connsiteX5" fmla="*/ 6107 w 10014"/>
                  <a:gd name="connsiteY5" fmla="*/ 266 h 10000"/>
                  <a:gd name="connsiteX6" fmla="*/ 5981 w 10014"/>
                  <a:gd name="connsiteY6" fmla="*/ 334 h 10000"/>
                  <a:gd name="connsiteX7" fmla="*/ 6060 w 10014"/>
                  <a:gd name="connsiteY7" fmla="*/ 405 h 10000"/>
                  <a:gd name="connsiteX8" fmla="*/ 5069 w 10014"/>
                  <a:gd name="connsiteY8" fmla="*/ 458 h 10000"/>
                  <a:gd name="connsiteX9" fmla="*/ 900 w 10014"/>
                  <a:gd name="connsiteY9" fmla="*/ 529 h 10000"/>
                  <a:gd name="connsiteX10" fmla="*/ 1005 w 10014"/>
                  <a:gd name="connsiteY10" fmla="*/ 600 h 10000"/>
                  <a:gd name="connsiteX11" fmla="*/ 1293 w 10014"/>
                  <a:gd name="connsiteY11" fmla="*/ 654 h 10000"/>
                  <a:gd name="connsiteX12" fmla="*/ 1031 w 10014"/>
                  <a:gd name="connsiteY12" fmla="*/ 725 h 10000"/>
                  <a:gd name="connsiteX13" fmla="*/ 1996 w 10014"/>
                  <a:gd name="connsiteY13" fmla="*/ 792 h 10000"/>
                  <a:gd name="connsiteX14" fmla="*/ 2437 w 10014"/>
                  <a:gd name="connsiteY14" fmla="*/ 863 h 10000"/>
                  <a:gd name="connsiteX15" fmla="*/ 25 w 10014"/>
                  <a:gd name="connsiteY15" fmla="*/ 890 h 10000"/>
                  <a:gd name="connsiteX16" fmla="*/ 15 w 10014"/>
                  <a:gd name="connsiteY16" fmla="*/ 2922 h 10000"/>
                  <a:gd name="connsiteX17" fmla="*/ 1734 w 10014"/>
                  <a:gd name="connsiteY17" fmla="*/ 3016 h 10000"/>
                  <a:gd name="connsiteX18" fmla="*/ 5614 w 10014"/>
                  <a:gd name="connsiteY18" fmla="*/ 3087 h 10000"/>
                  <a:gd name="connsiteX19" fmla="*/ 1267 w 10014"/>
                  <a:gd name="connsiteY19" fmla="*/ 3140 h 10000"/>
                  <a:gd name="connsiteX20" fmla="*/ 14 w 10014"/>
                  <a:gd name="connsiteY20" fmla="*/ 3214 h 10000"/>
                  <a:gd name="connsiteX21" fmla="*/ 4 w 10014"/>
                  <a:gd name="connsiteY21" fmla="*/ 4031 h 10000"/>
                  <a:gd name="connsiteX22" fmla="*/ 743 w 10014"/>
                  <a:gd name="connsiteY22" fmla="*/ 4128 h 10000"/>
                  <a:gd name="connsiteX23" fmla="*/ 769 w 10014"/>
                  <a:gd name="connsiteY23" fmla="*/ 4199 h 10000"/>
                  <a:gd name="connsiteX24" fmla="*/ 900 w 10014"/>
                  <a:gd name="connsiteY24" fmla="*/ 4252 h 10000"/>
                  <a:gd name="connsiteX25" fmla="*/ 4 w 10014"/>
                  <a:gd name="connsiteY25" fmla="*/ 4329 h 10000"/>
                  <a:gd name="connsiteX26" fmla="*/ 15 w 10014"/>
                  <a:gd name="connsiteY26" fmla="*/ 5480 h 10000"/>
                  <a:gd name="connsiteX27" fmla="*/ 407 w 10014"/>
                  <a:gd name="connsiteY27" fmla="*/ 5503 h 10000"/>
                  <a:gd name="connsiteX28" fmla="*/ 407 w 10014"/>
                  <a:gd name="connsiteY28" fmla="*/ 5556 h 10000"/>
                  <a:gd name="connsiteX29" fmla="*/ 250 w 10014"/>
                  <a:gd name="connsiteY29" fmla="*/ 5627 h 10000"/>
                  <a:gd name="connsiteX30" fmla="*/ 198 w 10014"/>
                  <a:gd name="connsiteY30" fmla="*/ 5698 h 10000"/>
                  <a:gd name="connsiteX31" fmla="*/ 119 w 10014"/>
                  <a:gd name="connsiteY31" fmla="*/ 5769 h 10000"/>
                  <a:gd name="connsiteX32" fmla="*/ 15 w 10014"/>
                  <a:gd name="connsiteY32" fmla="*/ 5800 h 10000"/>
                  <a:gd name="connsiteX33" fmla="*/ 15 w 10014"/>
                  <a:gd name="connsiteY33" fmla="*/ 6197 h 10000"/>
                  <a:gd name="connsiteX34" fmla="*/ 355 w 10014"/>
                  <a:gd name="connsiteY34" fmla="*/ 6210 h 10000"/>
                  <a:gd name="connsiteX35" fmla="*/ 434 w 10014"/>
                  <a:gd name="connsiteY35" fmla="*/ 6281 h 10000"/>
                  <a:gd name="connsiteX36" fmla="*/ 302 w 10014"/>
                  <a:gd name="connsiteY36" fmla="*/ 6348 h 10000"/>
                  <a:gd name="connsiteX37" fmla="*/ 407 w 10014"/>
                  <a:gd name="connsiteY37" fmla="*/ 6419 h 10000"/>
                  <a:gd name="connsiteX38" fmla="*/ 4 w 10014"/>
                  <a:gd name="connsiteY38" fmla="*/ 6503 h 10000"/>
                  <a:gd name="connsiteX39" fmla="*/ 4 w 10014"/>
                  <a:gd name="connsiteY39" fmla="*/ 6958 h 10000"/>
                  <a:gd name="connsiteX40" fmla="*/ 538 w 10014"/>
                  <a:gd name="connsiteY40" fmla="*/ 7002 h 10000"/>
                  <a:gd name="connsiteX41" fmla="*/ 381 w 10014"/>
                  <a:gd name="connsiteY41" fmla="*/ 7073 h 10000"/>
                  <a:gd name="connsiteX42" fmla="*/ 565 w 10014"/>
                  <a:gd name="connsiteY42" fmla="*/ 7126 h 10000"/>
                  <a:gd name="connsiteX43" fmla="*/ 407 w 10014"/>
                  <a:gd name="connsiteY43" fmla="*/ 7197 h 10000"/>
                  <a:gd name="connsiteX44" fmla="*/ 591 w 10014"/>
                  <a:gd name="connsiteY44" fmla="*/ 7268 h 10000"/>
                  <a:gd name="connsiteX45" fmla="*/ 2673 w 10014"/>
                  <a:gd name="connsiteY45" fmla="*/ 7321 h 10000"/>
                  <a:gd name="connsiteX46" fmla="*/ 2227 w 10014"/>
                  <a:gd name="connsiteY46" fmla="*/ 7389 h 10000"/>
                  <a:gd name="connsiteX47" fmla="*/ 2101 w 10014"/>
                  <a:gd name="connsiteY47" fmla="*/ 7460 h 10000"/>
                  <a:gd name="connsiteX48" fmla="*/ 3559 w 10014"/>
                  <a:gd name="connsiteY48" fmla="*/ 7531 h 10000"/>
                  <a:gd name="connsiteX49" fmla="*/ 4366 w 10014"/>
                  <a:gd name="connsiteY49" fmla="*/ 7584 h 10000"/>
                  <a:gd name="connsiteX50" fmla="*/ 4052 w 10014"/>
                  <a:gd name="connsiteY50" fmla="*/ 7655 h 10000"/>
                  <a:gd name="connsiteX51" fmla="*/ 2022 w 10014"/>
                  <a:gd name="connsiteY51" fmla="*/ 7726 h 10000"/>
                  <a:gd name="connsiteX52" fmla="*/ 1708 w 10014"/>
                  <a:gd name="connsiteY52" fmla="*/ 7780 h 10000"/>
                  <a:gd name="connsiteX53" fmla="*/ 1267 w 10014"/>
                  <a:gd name="connsiteY53" fmla="*/ 7851 h 10000"/>
                  <a:gd name="connsiteX54" fmla="*/ 1472 w 10014"/>
                  <a:gd name="connsiteY54" fmla="*/ 7918 h 10000"/>
                  <a:gd name="connsiteX55" fmla="*/ 5483 w 10014"/>
                  <a:gd name="connsiteY55" fmla="*/ 7989 h 10000"/>
                  <a:gd name="connsiteX56" fmla="*/ 10014 w 10014"/>
                  <a:gd name="connsiteY56" fmla="*/ 8043 h 10000"/>
                  <a:gd name="connsiteX57" fmla="*/ 4183 w 10014"/>
                  <a:gd name="connsiteY57" fmla="*/ 8114 h 10000"/>
                  <a:gd name="connsiteX58" fmla="*/ 1760 w 10014"/>
                  <a:gd name="connsiteY58" fmla="*/ 8185 h 10000"/>
                  <a:gd name="connsiteX59" fmla="*/ 1320 w 10014"/>
                  <a:gd name="connsiteY59" fmla="*/ 8238 h 10000"/>
                  <a:gd name="connsiteX60" fmla="*/ 4419 w 10014"/>
                  <a:gd name="connsiteY60" fmla="*/ 8309 h 10000"/>
                  <a:gd name="connsiteX61" fmla="*/ 4288 w 10014"/>
                  <a:gd name="connsiteY61" fmla="*/ 8377 h 10000"/>
                  <a:gd name="connsiteX62" fmla="*/ 1524 w 10014"/>
                  <a:gd name="connsiteY62" fmla="*/ 8430 h 10000"/>
                  <a:gd name="connsiteX63" fmla="*/ 512 w 10014"/>
                  <a:gd name="connsiteY63" fmla="*/ 8501 h 10000"/>
                  <a:gd name="connsiteX64" fmla="*/ 1058 w 10014"/>
                  <a:gd name="connsiteY64" fmla="*/ 8572 h 10000"/>
                  <a:gd name="connsiteX65" fmla="*/ 276 w 10014"/>
                  <a:gd name="connsiteY65" fmla="*/ 8643 h 10000"/>
                  <a:gd name="connsiteX66" fmla="*/ 3559 w 10014"/>
                  <a:gd name="connsiteY66" fmla="*/ 8696 h 10000"/>
                  <a:gd name="connsiteX67" fmla="*/ 407 w 10014"/>
                  <a:gd name="connsiteY67" fmla="*/ 8767 h 10000"/>
                  <a:gd name="connsiteX68" fmla="*/ 2279 w 10014"/>
                  <a:gd name="connsiteY68" fmla="*/ 8838 h 10000"/>
                  <a:gd name="connsiteX69" fmla="*/ 302 w 10014"/>
                  <a:gd name="connsiteY69" fmla="*/ 8888 h 10000"/>
                  <a:gd name="connsiteX70" fmla="*/ 276 w 10014"/>
                  <a:gd name="connsiteY70" fmla="*/ 8959 h 10000"/>
                  <a:gd name="connsiteX71" fmla="*/ 538 w 10014"/>
                  <a:gd name="connsiteY71" fmla="*/ 9030 h 10000"/>
                  <a:gd name="connsiteX72" fmla="*/ 329 w 10014"/>
                  <a:gd name="connsiteY72" fmla="*/ 9101 h 10000"/>
                  <a:gd name="connsiteX73" fmla="*/ 171 w 10014"/>
                  <a:gd name="connsiteY73" fmla="*/ 9226 h 10000"/>
                  <a:gd name="connsiteX74" fmla="*/ 302 w 10014"/>
                  <a:gd name="connsiteY74" fmla="*/ 9297 h 10000"/>
                  <a:gd name="connsiteX75" fmla="*/ 381 w 10014"/>
                  <a:gd name="connsiteY75" fmla="*/ 9350 h 10000"/>
                  <a:gd name="connsiteX76" fmla="*/ 591 w 10014"/>
                  <a:gd name="connsiteY76" fmla="*/ 9488 h 10000"/>
                  <a:gd name="connsiteX77" fmla="*/ 690 w 10014"/>
                  <a:gd name="connsiteY77" fmla="*/ 9542 h 10000"/>
                  <a:gd name="connsiteX78" fmla="*/ 2227 w 10014"/>
                  <a:gd name="connsiteY78" fmla="*/ 9560 h 10000"/>
                  <a:gd name="connsiteX79" fmla="*/ 2856 w 10014"/>
                  <a:gd name="connsiteY79" fmla="*/ 9613 h 10000"/>
                  <a:gd name="connsiteX80" fmla="*/ 486 w 10014"/>
                  <a:gd name="connsiteY80" fmla="*/ 9684 h 10000"/>
                  <a:gd name="connsiteX81" fmla="*/ 329 w 10014"/>
                  <a:gd name="connsiteY81" fmla="*/ 9755 h 10000"/>
                  <a:gd name="connsiteX82" fmla="*/ 538 w 10014"/>
                  <a:gd name="connsiteY82" fmla="*/ 9808 h 10000"/>
                  <a:gd name="connsiteX83" fmla="*/ 769 w 10014"/>
                  <a:gd name="connsiteY83" fmla="*/ 9879 h 10000"/>
                  <a:gd name="connsiteX84" fmla="*/ 717 w 10014"/>
                  <a:gd name="connsiteY84" fmla="*/ 9947 h 10000"/>
                  <a:gd name="connsiteX85" fmla="*/ 1136 w 10014"/>
                  <a:gd name="connsiteY85" fmla="*/ 10000 h 10000"/>
                  <a:gd name="connsiteX86" fmla="*/ 14 w 10014"/>
                  <a:gd name="connsiteY86" fmla="*/ 10000 h 10000"/>
                  <a:gd name="connsiteX87" fmla="*/ 14 w 10014"/>
                  <a:gd name="connsiteY87" fmla="*/ 0 h 10000"/>
                  <a:gd name="connsiteX0" fmla="*/ 14 w 10014"/>
                  <a:gd name="connsiteY0" fmla="*/ 0 h 10000"/>
                  <a:gd name="connsiteX1" fmla="*/ 6034 w 10014"/>
                  <a:gd name="connsiteY1" fmla="*/ 0 h 10000"/>
                  <a:gd name="connsiteX2" fmla="*/ 6134 w 10014"/>
                  <a:gd name="connsiteY2" fmla="*/ 71 h 10000"/>
                  <a:gd name="connsiteX3" fmla="*/ 7854 w 10014"/>
                  <a:gd name="connsiteY3" fmla="*/ 142 h 10000"/>
                  <a:gd name="connsiteX4" fmla="*/ 6967 w 10014"/>
                  <a:gd name="connsiteY4" fmla="*/ 195 h 10000"/>
                  <a:gd name="connsiteX5" fmla="*/ 6107 w 10014"/>
                  <a:gd name="connsiteY5" fmla="*/ 266 h 10000"/>
                  <a:gd name="connsiteX6" fmla="*/ 5981 w 10014"/>
                  <a:gd name="connsiteY6" fmla="*/ 334 h 10000"/>
                  <a:gd name="connsiteX7" fmla="*/ 6060 w 10014"/>
                  <a:gd name="connsiteY7" fmla="*/ 405 h 10000"/>
                  <a:gd name="connsiteX8" fmla="*/ 5069 w 10014"/>
                  <a:gd name="connsiteY8" fmla="*/ 458 h 10000"/>
                  <a:gd name="connsiteX9" fmla="*/ 900 w 10014"/>
                  <a:gd name="connsiteY9" fmla="*/ 529 h 10000"/>
                  <a:gd name="connsiteX10" fmla="*/ 1005 w 10014"/>
                  <a:gd name="connsiteY10" fmla="*/ 600 h 10000"/>
                  <a:gd name="connsiteX11" fmla="*/ 1293 w 10014"/>
                  <a:gd name="connsiteY11" fmla="*/ 654 h 10000"/>
                  <a:gd name="connsiteX12" fmla="*/ 1031 w 10014"/>
                  <a:gd name="connsiteY12" fmla="*/ 725 h 10000"/>
                  <a:gd name="connsiteX13" fmla="*/ 1996 w 10014"/>
                  <a:gd name="connsiteY13" fmla="*/ 792 h 10000"/>
                  <a:gd name="connsiteX14" fmla="*/ 2437 w 10014"/>
                  <a:gd name="connsiteY14" fmla="*/ 863 h 10000"/>
                  <a:gd name="connsiteX15" fmla="*/ 25 w 10014"/>
                  <a:gd name="connsiteY15" fmla="*/ 890 h 10000"/>
                  <a:gd name="connsiteX16" fmla="*/ 15 w 10014"/>
                  <a:gd name="connsiteY16" fmla="*/ 2922 h 10000"/>
                  <a:gd name="connsiteX17" fmla="*/ 1734 w 10014"/>
                  <a:gd name="connsiteY17" fmla="*/ 3016 h 10000"/>
                  <a:gd name="connsiteX18" fmla="*/ 5614 w 10014"/>
                  <a:gd name="connsiteY18" fmla="*/ 3087 h 10000"/>
                  <a:gd name="connsiteX19" fmla="*/ 1267 w 10014"/>
                  <a:gd name="connsiteY19" fmla="*/ 3140 h 10000"/>
                  <a:gd name="connsiteX20" fmla="*/ 14 w 10014"/>
                  <a:gd name="connsiteY20" fmla="*/ 3214 h 10000"/>
                  <a:gd name="connsiteX21" fmla="*/ 4 w 10014"/>
                  <a:gd name="connsiteY21" fmla="*/ 4031 h 10000"/>
                  <a:gd name="connsiteX22" fmla="*/ 743 w 10014"/>
                  <a:gd name="connsiteY22" fmla="*/ 4128 h 10000"/>
                  <a:gd name="connsiteX23" fmla="*/ 769 w 10014"/>
                  <a:gd name="connsiteY23" fmla="*/ 4199 h 10000"/>
                  <a:gd name="connsiteX24" fmla="*/ 900 w 10014"/>
                  <a:gd name="connsiteY24" fmla="*/ 4252 h 10000"/>
                  <a:gd name="connsiteX25" fmla="*/ 4 w 10014"/>
                  <a:gd name="connsiteY25" fmla="*/ 4329 h 10000"/>
                  <a:gd name="connsiteX26" fmla="*/ 15 w 10014"/>
                  <a:gd name="connsiteY26" fmla="*/ 5480 h 10000"/>
                  <a:gd name="connsiteX27" fmla="*/ 407 w 10014"/>
                  <a:gd name="connsiteY27" fmla="*/ 5503 h 10000"/>
                  <a:gd name="connsiteX28" fmla="*/ 407 w 10014"/>
                  <a:gd name="connsiteY28" fmla="*/ 5556 h 10000"/>
                  <a:gd name="connsiteX29" fmla="*/ 250 w 10014"/>
                  <a:gd name="connsiteY29" fmla="*/ 5627 h 10000"/>
                  <a:gd name="connsiteX30" fmla="*/ 198 w 10014"/>
                  <a:gd name="connsiteY30" fmla="*/ 5698 h 10000"/>
                  <a:gd name="connsiteX31" fmla="*/ 119 w 10014"/>
                  <a:gd name="connsiteY31" fmla="*/ 5769 h 10000"/>
                  <a:gd name="connsiteX32" fmla="*/ 15 w 10014"/>
                  <a:gd name="connsiteY32" fmla="*/ 5800 h 10000"/>
                  <a:gd name="connsiteX33" fmla="*/ 15 w 10014"/>
                  <a:gd name="connsiteY33" fmla="*/ 6197 h 10000"/>
                  <a:gd name="connsiteX34" fmla="*/ 355 w 10014"/>
                  <a:gd name="connsiteY34" fmla="*/ 6210 h 10000"/>
                  <a:gd name="connsiteX35" fmla="*/ 434 w 10014"/>
                  <a:gd name="connsiteY35" fmla="*/ 6281 h 10000"/>
                  <a:gd name="connsiteX36" fmla="*/ 302 w 10014"/>
                  <a:gd name="connsiteY36" fmla="*/ 6348 h 10000"/>
                  <a:gd name="connsiteX37" fmla="*/ 407 w 10014"/>
                  <a:gd name="connsiteY37" fmla="*/ 6419 h 10000"/>
                  <a:gd name="connsiteX38" fmla="*/ 4 w 10014"/>
                  <a:gd name="connsiteY38" fmla="*/ 6503 h 10000"/>
                  <a:gd name="connsiteX39" fmla="*/ 4 w 10014"/>
                  <a:gd name="connsiteY39" fmla="*/ 6958 h 10000"/>
                  <a:gd name="connsiteX40" fmla="*/ 538 w 10014"/>
                  <a:gd name="connsiteY40" fmla="*/ 7002 h 10000"/>
                  <a:gd name="connsiteX41" fmla="*/ 381 w 10014"/>
                  <a:gd name="connsiteY41" fmla="*/ 7073 h 10000"/>
                  <a:gd name="connsiteX42" fmla="*/ 565 w 10014"/>
                  <a:gd name="connsiteY42" fmla="*/ 7126 h 10000"/>
                  <a:gd name="connsiteX43" fmla="*/ 407 w 10014"/>
                  <a:gd name="connsiteY43" fmla="*/ 7197 h 10000"/>
                  <a:gd name="connsiteX44" fmla="*/ 591 w 10014"/>
                  <a:gd name="connsiteY44" fmla="*/ 7268 h 10000"/>
                  <a:gd name="connsiteX45" fmla="*/ 2673 w 10014"/>
                  <a:gd name="connsiteY45" fmla="*/ 7321 h 10000"/>
                  <a:gd name="connsiteX46" fmla="*/ 2227 w 10014"/>
                  <a:gd name="connsiteY46" fmla="*/ 7389 h 10000"/>
                  <a:gd name="connsiteX47" fmla="*/ 2101 w 10014"/>
                  <a:gd name="connsiteY47" fmla="*/ 7460 h 10000"/>
                  <a:gd name="connsiteX48" fmla="*/ 3559 w 10014"/>
                  <a:gd name="connsiteY48" fmla="*/ 7531 h 10000"/>
                  <a:gd name="connsiteX49" fmla="*/ 4366 w 10014"/>
                  <a:gd name="connsiteY49" fmla="*/ 7584 h 10000"/>
                  <a:gd name="connsiteX50" fmla="*/ 4052 w 10014"/>
                  <a:gd name="connsiteY50" fmla="*/ 7655 h 10000"/>
                  <a:gd name="connsiteX51" fmla="*/ 2022 w 10014"/>
                  <a:gd name="connsiteY51" fmla="*/ 7726 h 10000"/>
                  <a:gd name="connsiteX52" fmla="*/ 1708 w 10014"/>
                  <a:gd name="connsiteY52" fmla="*/ 7780 h 10000"/>
                  <a:gd name="connsiteX53" fmla="*/ 1267 w 10014"/>
                  <a:gd name="connsiteY53" fmla="*/ 7851 h 10000"/>
                  <a:gd name="connsiteX54" fmla="*/ 1472 w 10014"/>
                  <a:gd name="connsiteY54" fmla="*/ 7918 h 10000"/>
                  <a:gd name="connsiteX55" fmla="*/ 5483 w 10014"/>
                  <a:gd name="connsiteY55" fmla="*/ 7989 h 10000"/>
                  <a:gd name="connsiteX56" fmla="*/ 10014 w 10014"/>
                  <a:gd name="connsiteY56" fmla="*/ 8043 h 10000"/>
                  <a:gd name="connsiteX57" fmla="*/ 4183 w 10014"/>
                  <a:gd name="connsiteY57" fmla="*/ 8114 h 10000"/>
                  <a:gd name="connsiteX58" fmla="*/ 1760 w 10014"/>
                  <a:gd name="connsiteY58" fmla="*/ 8185 h 10000"/>
                  <a:gd name="connsiteX59" fmla="*/ 1320 w 10014"/>
                  <a:gd name="connsiteY59" fmla="*/ 8238 h 10000"/>
                  <a:gd name="connsiteX60" fmla="*/ 4419 w 10014"/>
                  <a:gd name="connsiteY60" fmla="*/ 8309 h 10000"/>
                  <a:gd name="connsiteX61" fmla="*/ 4288 w 10014"/>
                  <a:gd name="connsiteY61" fmla="*/ 8377 h 10000"/>
                  <a:gd name="connsiteX62" fmla="*/ 1524 w 10014"/>
                  <a:gd name="connsiteY62" fmla="*/ 8430 h 10000"/>
                  <a:gd name="connsiteX63" fmla="*/ 512 w 10014"/>
                  <a:gd name="connsiteY63" fmla="*/ 8501 h 10000"/>
                  <a:gd name="connsiteX64" fmla="*/ 1058 w 10014"/>
                  <a:gd name="connsiteY64" fmla="*/ 8572 h 10000"/>
                  <a:gd name="connsiteX65" fmla="*/ 276 w 10014"/>
                  <a:gd name="connsiteY65" fmla="*/ 8643 h 10000"/>
                  <a:gd name="connsiteX66" fmla="*/ 3559 w 10014"/>
                  <a:gd name="connsiteY66" fmla="*/ 8696 h 10000"/>
                  <a:gd name="connsiteX67" fmla="*/ 407 w 10014"/>
                  <a:gd name="connsiteY67" fmla="*/ 8767 h 10000"/>
                  <a:gd name="connsiteX68" fmla="*/ 2279 w 10014"/>
                  <a:gd name="connsiteY68" fmla="*/ 8838 h 10000"/>
                  <a:gd name="connsiteX69" fmla="*/ 302 w 10014"/>
                  <a:gd name="connsiteY69" fmla="*/ 8888 h 10000"/>
                  <a:gd name="connsiteX70" fmla="*/ 276 w 10014"/>
                  <a:gd name="connsiteY70" fmla="*/ 8959 h 10000"/>
                  <a:gd name="connsiteX71" fmla="*/ 538 w 10014"/>
                  <a:gd name="connsiteY71" fmla="*/ 9030 h 10000"/>
                  <a:gd name="connsiteX72" fmla="*/ 329 w 10014"/>
                  <a:gd name="connsiteY72" fmla="*/ 9101 h 10000"/>
                  <a:gd name="connsiteX73" fmla="*/ 171 w 10014"/>
                  <a:gd name="connsiteY73" fmla="*/ 9226 h 10000"/>
                  <a:gd name="connsiteX74" fmla="*/ 302 w 10014"/>
                  <a:gd name="connsiteY74" fmla="*/ 9297 h 10000"/>
                  <a:gd name="connsiteX75" fmla="*/ 381 w 10014"/>
                  <a:gd name="connsiteY75" fmla="*/ 9350 h 10000"/>
                  <a:gd name="connsiteX76" fmla="*/ 591 w 10014"/>
                  <a:gd name="connsiteY76" fmla="*/ 9488 h 10000"/>
                  <a:gd name="connsiteX77" fmla="*/ 690 w 10014"/>
                  <a:gd name="connsiteY77" fmla="*/ 9542 h 10000"/>
                  <a:gd name="connsiteX78" fmla="*/ 2227 w 10014"/>
                  <a:gd name="connsiteY78" fmla="*/ 9560 h 10000"/>
                  <a:gd name="connsiteX79" fmla="*/ 2856 w 10014"/>
                  <a:gd name="connsiteY79" fmla="*/ 9613 h 10000"/>
                  <a:gd name="connsiteX80" fmla="*/ 486 w 10014"/>
                  <a:gd name="connsiteY80" fmla="*/ 9684 h 10000"/>
                  <a:gd name="connsiteX81" fmla="*/ 329 w 10014"/>
                  <a:gd name="connsiteY81" fmla="*/ 9755 h 10000"/>
                  <a:gd name="connsiteX82" fmla="*/ 538 w 10014"/>
                  <a:gd name="connsiteY82" fmla="*/ 9808 h 10000"/>
                  <a:gd name="connsiteX83" fmla="*/ 769 w 10014"/>
                  <a:gd name="connsiteY83" fmla="*/ 9879 h 10000"/>
                  <a:gd name="connsiteX84" fmla="*/ 717 w 10014"/>
                  <a:gd name="connsiteY84" fmla="*/ 9947 h 10000"/>
                  <a:gd name="connsiteX85" fmla="*/ 1136 w 10014"/>
                  <a:gd name="connsiteY85" fmla="*/ 10000 h 10000"/>
                  <a:gd name="connsiteX86" fmla="*/ 14 w 10014"/>
                  <a:gd name="connsiteY86" fmla="*/ 10000 h 10000"/>
                  <a:gd name="connsiteX87" fmla="*/ 14 w 10014"/>
                  <a:gd name="connsiteY87" fmla="*/ 0 h 10000"/>
                  <a:gd name="connsiteX0" fmla="*/ 14 w 10014"/>
                  <a:gd name="connsiteY0" fmla="*/ 0 h 10000"/>
                  <a:gd name="connsiteX1" fmla="*/ 6034 w 10014"/>
                  <a:gd name="connsiteY1" fmla="*/ 0 h 10000"/>
                  <a:gd name="connsiteX2" fmla="*/ 6134 w 10014"/>
                  <a:gd name="connsiteY2" fmla="*/ 71 h 10000"/>
                  <a:gd name="connsiteX3" fmla="*/ 7854 w 10014"/>
                  <a:gd name="connsiteY3" fmla="*/ 142 h 10000"/>
                  <a:gd name="connsiteX4" fmla="*/ 6967 w 10014"/>
                  <a:gd name="connsiteY4" fmla="*/ 195 h 10000"/>
                  <a:gd name="connsiteX5" fmla="*/ 6107 w 10014"/>
                  <a:gd name="connsiteY5" fmla="*/ 266 h 10000"/>
                  <a:gd name="connsiteX6" fmla="*/ 5981 w 10014"/>
                  <a:gd name="connsiteY6" fmla="*/ 334 h 10000"/>
                  <a:gd name="connsiteX7" fmla="*/ 6060 w 10014"/>
                  <a:gd name="connsiteY7" fmla="*/ 405 h 10000"/>
                  <a:gd name="connsiteX8" fmla="*/ 5069 w 10014"/>
                  <a:gd name="connsiteY8" fmla="*/ 458 h 10000"/>
                  <a:gd name="connsiteX9" fmla="*/ 900 w 10014"/>
                  <a:gd name="connsiteY9" fmla="*/ 529 h 10000"/>
                  <a:gd name="connsiteX10" fmla="*/ 1005 w 10014"/>
                  <a:gd name="connsiteY10" fmla="*/ 600 h 10000"/>
                  <a:gd name="connsiteX11" fmla="*/ 1293 w 10014"/>
                  <a:gd name="connsiteY11" fmla="*/ 654 h 10000"/>
                  <a:gd name="connsiteX12" fmla="*/ 1031 w 10014"/>
                  <a:gd name="connsiteY12" fmla="*/ 725 h 10000"/>
                  <a:gd name="connsiteX13" fmla="*/ 1996 w 10014"/>
                  <a:gd name="connsiteY13" fmla="*/ 792 h 10000"/>
                  <a:gd name="connsiteX14" fmla="*/ 2437 w 10014"/>
                  <a:gd name="connsiteY14" fmla="*/ 863 h 10000"/>
                  <a:gd name="connsiteX15" fmla="*/ 25 w 10014"/>
                  <a:gd name="connsiteY15" fmla="*/ 890 h 10000"/>
                  <a:gd name="connsiteX16" fmla="*/ 15 w 10014"/>
                  <a:gd name="connsiteY16" fmla="*/ 2922 h 10000"/>
                  <a:gd name="connsiteX17" fmla="*/ 1734 w 10014"/>
                  <a:gd name="connsiteY17" fmla="*/ 3016 h 10000"/>
                  <a:gd name="connsiteX18" fmla="*/ 5614 w 10014"/>
                  <a:gd name="connsiteY18" fmla="*/ 3087 h 10000"/>
                  <a:gd name="connsiteX19" fmla="*/ 1267 w 10014"/>
                  <a:gd name="connsiteY19" fmla="*/ 3140 h 10000"/>
                  <a:gd name="connsiteX20" fmla="*/ 14 w 10014"/>
                  <a:gd name="connsiteY20" fmla="*/ 3214 h 10000"/>
                  <a:gd name="connsiteX21" fmla="*/ 4 w 10014"/>
                  <a:gd name="connsiteY21" fmla="*/ 4031 h 10000"/>
                  <a:gd name="connsiteX22" fmla="*/ 743 w 10014"/>
                  <a:gd name="connsiteY22" fmla="*/ 4128 h 10000"/>
                  <a:gd name="connsiteX23" fmla="*/ 769 w 10014"/>
                  <a:gd name="connsiteY23" fmla="*/ 4199 h 10000"/>
                  <a:gd name="connsiteX24" fmla="*/ 900 w 10014"/>
                  <a:gd name="connsiteY24" fmla="*/ 4252 h 10000"/>
                  <a:gd name="connsiteX25" fmla="*/ 4 w 10014"/>
                  <a:gd name="connsiteY25" fmla="*/ 4329 h 10000"/>
                  <a:gd name="connsiteX26" fmla="*/ 15 w 10014"/>
                  <a:gd name="connsiteY26" fmla="*/ 5480 h 10000"/>
                  <a:gd name="connsiteX27" fmla="*/ 407 w 10014"/>
                  <a:gd name="connsiteY27" fmla="*/ 5503 h 10000"/>
                  <a:gd name="connsiteX28" fmla="*/ 407 w 10014"/>
                  <a:gd name="connsiteY28" fmla="*/ 5556 h 10000"/>
                  <a:gd name="connsiteX29" fmla="*/ 250 w 10014"/>
                  <a:gd name="connsiteY29" fmla="*/ 5627 h 10000"/>
                  <a:gd name="connsiteX30" fmla="*/ 198 w 10014"/>
                  <a:gd name="connsiteY30" fmla="*/ 5698 h 10000"/>
                  <a:gd name="connsiteX31" fmla="*/ 119 w 10014"/>
                  <a:gd name="connsiteY31" fmla="*/ 5769 h 10000"/>
                  <a:gd name="connsiteX32" fmla="*/ 15 w 10014"/>
                  <a:gd name="connsiteY32" fmla="*/ 5800 h 10000"/>
                  <a:gd name="connsiteX33" fmla="*/ 15 w 10014"/>
                  <a:gd name="connsiteY33" fmla="*/ 6197 h 10000"/>
                  <a:gd name="connsiteX34" fmla="*/ 355 w 10014"/>
                  <a:gd name="connsiteY34" fmla="*/ 6210 h 10000"/>
                  <a:gd name="connsiteX35" fmla="*/ 434 w 10014"/>
                  <a:gd name="connsiteY35" fmla="*/ 6281 h 10000"/>
                  <a:gd name="connsiteX36" fmla="*/ 302 w 10014"/>
                  <a:gd name="connsiteY36" fmla="*/ 6348 h 10000"/>
                  <a:gd name="connsiteX37" fmla="*/ 407 w 10014"/>
                  <a:gd name="connsiteY37" fmla="*/ 6419 h 10000"/>
                  <a:gd name="connsiteX38" fmla="*/ 4 w 10014"/>
                  <a:gd name="connsiteY38" fmla="*/ 6503 h 10000"/>
                  <a:gd name="connsiteX39" fmla="*/ 4 w 10014"/>
                  <a:gd name="connsiteY39" fmla="*/ 6958 h 10000"/>
                  <a:gd name="connsiteX40" fmla="*/ 538 w 10014"/>
                  <a:gd name="connsiteY40" fmla="*/ 7002 h 10000"/>
                  <a:gd name="connsiteX41" fmla="*/ 381 w 10014"/>
                  <a:gd name="connsiteY41" fmla="*/ 7073 h 10000"/>
                  <a:gd name="connsiteX42" fmla="*/ 565 w 10014"/>
                  <a:gd name="connsiteY42" fmla="*/ 7126 h 10000"/>
                  <a:gd name="connsiteX43" fmla="*/ 407 w 10014"/>
                  <a:gd name="connsiteY43" fmla="*/ 7197 h 10000"/>
                  <a:gd name="connsiteX44" fmla="*/ 591 w 10014"/>
                  <a:gd name="connsiteY44" fmla="*/ 7268 h 10000"/>
                  <a:gd name="connsiteX45" fmla="*/ 2673 w 10014"/>
                  <a:gd name="connsiteY45" fmla="*/ 7321 h 10000"/>
                  <a:gd name="connsiteX46" fmla="*/ 2227 w 10014"/>
                  <a:gd name="connsiteY46" fmla="*/ 7389 h 10000"/>
                  <a:gd name="connsiteX47" fmla="*/ 2101 w 10014"/>
                  <a:gd name="connsiteY47" fmla="*/ 7460 h 10000"/>
                  <a:gd name="connsiteX48" fmla="*/ 3559 w 10014"/>
                  <a:gd name="connsiteY48" fmla="*/ 7531 h 10000"/>
                  <a:gd name="connsiteX49" fmla="*/ 4366 w 10014"/>
                  <a:gd name="connsiteY49" fmla="*/ 7584 h 10000"/>
                  <a:gd name="connsiteX50" fmla="*/ 4052 w 10014"/>
                  <a:gd name="connsiteY50" fmla="*/ 7655 h 10000"/>
                  <a:gd name="connsiteX51" fmla="*/ 2022 w 10014"/>
                  <a:gd name="connsiteY51" fmla="*/ 7726 h 10000"/>
                  <a:gd name="connsiteX52" fmla="*/ 1708 w 10014"/>
                  <a:gd name="connsiteY52" fmla="*/ 7780 h 10000"/>
                  <a:gd name="connsiteX53" fmla="*/ 1267 w 10014"/>
                  <a:gd name="connsiteY53" fmla="*/ 7851 h 10000"/>
                  <a:gd name="connsiteX54" fmla="*/ 1472 w 10014"/>
                  <a:gd name="connsiteY54" fmla="*/ 7918 h 10000"/>
                  <a:gd name="connsiteX55" fmla="*/ 5483 w 10014"/>
                  <a:gd name="connsiteY55" fmla="*/ 7989 h 10000"/>
                  <a:gd name="connsiteX56" fmla="*/ 10014 w 10014"/>
                  <a:gd name="connsiteY56" fmla="*/ 8043 h 10000"/>
                  <a:gd name="connsiteX57" fmla="*/ 4183 w 10014"/>
                  <a:gd name="connsiteY57" fmla="*/ 8114 h 10000"/>
                  <a:gd name="connsiteX58" fmla="*/ 1760 w 10014"/>
                  <a:gd name="connsiteY58" fmla="*/ 8185 h 10000"/>
                  <a:gd name="connsiteX59" fmla="*/ 1320 w 10014"/>
                  <a:gd name="connsiteY59" fmla="*/ 8238 h 10000"/>
                  <a:gd name="connsiteX60" fmla="*/ 4419 w 10014"/>
                  <a:gd name="connsiteY60" fmla="*/ 8309 h 10000"/>
                  <a:gd name="connsiteX61" fmla="*/ 4288 w 10014"/>
                  <a:gd name="connsiteY61" fmla="*/ 8377 h 10000"/>
                  <a:gd name="connsiteX62" fmla="*/ 1524 w 10014"/>
                  <a:gd name="connsiteY62" fmla="*/ 8430 h 10000"/>
                  <a:gd name="connsiteX63" fmla="*/ 512 w 10014"/>
                  <a:gd name="connsiteY63" fmla="*/ 8501 h 10000"/>
                  <a:gd name="connsiteX64" fmla="*/ 1058 w 10014"/>
                  <a:gd name="connsiteY64" fmla="*/ 8572 h 10000"/>
                  <a:gd name="connsiteX65" fmla="*/ 276 w 10014"/>
                  <a:gd name="connsiteY65" fmla="*/ 8643 h 10000"/>
                  <a:gd name="connsiteX66" fmla="*/ 3559 w 10014"/>
                  <a:gd name="connsiteY66" fmla="*/ 8696 h 10000"/>
                  <a:gd name="connsiteX67" fmla="*/ 407 w 10014"/>
                  <a:gd name="connsiteY67" fmla="*/ 8767 h 10000"/>
                  <a:gd name="connsiteX68" fmla="*/ 2279 w 10014"/>
                  <a:gd name="connsiteY68" fmla="*/ 8838 h 10000"/>
                  <a:gd name="connsiteX69" fmla="*/ 302 w 10014"/>
                  <a:gd name="connsiteY69" fmla="*/ 8888 h 10000"/>
                  <a:gd name="connsiteX70" fmla="*/ 276 w 10014"/>
                  <a:gd name="connsiteY70" fmla="*/ 8959 h 10000"/>
                  <a:gd name="connsiteX71" fmla="*/ 538 w 10014"/>
                  <a:gd name="connsiteY71" fmla="*/ 9030 h 10000"/>
                  <a:gd name="connsiteX72" fmla="*/ 329 w 10014"/>
                  <a:gd name="connsiteY72" fmla="*/ 9101 h 10000"/>
                  <a:gd name="connsiteX73" fmla="*/ 171 w 10014"/>
                  <a:gd name="connsiteY73" fmla="*/ 9226 h 10000"/>
                  <a:gd name="connsiteX74" fmla="*/ 302 w 10014"/>
                  <a:gd name="connsiteY74" fmla="*/ 9297 h 10000"/>
                  <a:gd name="connsiteX75" fmla="*/ 381 w 10014"/>
                  <a:gd name="connsiteY75" fmla="*/ 9350 h 10000"/>
                  <a:gd name="connsiteX76" fmla="*/ 591 w 10014"/>
                  <a:gd name="connsiteY76" fmla="*/ 9488 h 10000"/>
                  <a:gd name="connsiteX77" fmla="*/ 690 w 10014"/>
                  <a:gd name="connsiteY77" fmla="*/ 9542 h 10000"/>
                  <a:gd name="connsiteX78" fmla="*/ 2227 w 10014"/>
                  <a:gd name="connsiteY78" fmla="*/ 9560 h 10000"/>
                  <a:gd name="connsiteX79" fmla="*/ 2856 w 10014"/>
                  <a:gd name="connsiteY79" fmla="*/ 9613 h 10000"/>
                  <a:gd name="connsiteX80" fmla="*/ 486 w 10014"/>
                  <a:gd name="connsiteY80" fmla="*/ 9684 h 10000"/>
                  <a:gd name="connsiteX81" fmla="*/ 329 w 10014"/>
                  <a:gd name="connsiteY81" fmla="*/ 9755 h 10000"/>
                  <a:gd name="connsiteX82" fmla="*/ 538 w 10014"/>
                  <a:gd name="connsiteY82" fmla="*/ 9808 h 10000"/>
                  <a:gd name="connsiteX83" fmla="*/ 769 w 10014"/>
                  <a:gd name="connsiteY83" fmla="*/ 9879 h 10000"/>
                  <a:gd name="connsiteX84" fmla="*/ 717 w 10014"/>
                  <a:gd name="connsiteY84" fmla="*/ 9947 h 10000"/>
                  <a:gd name="connsiteX85" fmla="*/ 1136 w 10014"/>
                  <a:gd name="connsiteY85" fmla="*/ 10000 h 10000"/>
                  <a:gd name="connsiteX86" fmla="*/ 1127 w 10014"/>
                  <a:gd name="connsiteY86" fmla="*/ 9990 h 10000"/>
                  <a:gd name="connsiteX87" fmla="*/ 14 w 10014"/>
                  <a:gd name="connsiteY87" fmla="*/ 10000 h 10000"/>
                  <a:gd name="connsiteX88" fmla="*/ 14 w 10014"/>
                  <a:gd name="connsiteY88" fmla="*/ 0 h 10000"/>
                  <a:gd name="connsiteX0" fmla="*/ 14 w 10014"/>
                  <a:gd name="connsiteY0" fmla="*/ 0 h 10014"/>
                  <a:gd name="connsiteX1" fmla="*/ 6034 w 10014"/>
                  <a:gd name="connsiteY1" fmla="*/ 0 h 10014"/>
                  <a:gd name="connsiteX2" fmla="*/ 6134 w 10014"/>
                  <a:gd name="connsiteY2" fmla="*/ 71 h 10014"/>
                  <a:gd name="connsiteX3" fmla="*/ 7854 w 10014"/>
                  <a:gd name="connsiteY3" fmla="*/ 142 h 10014"/>
                  <a:gd name="connsiteX4" fmla="*/ 6967 w 10014"/>
                  <a:gd name="connsiteY4" fmla="*/ 195 h 10014"/>
                  <a:gd name="connsiteX5" fmla="*/ 6107 w 10014"/>
                  <a:gd name="connsiteY5" fmla="*/ 266 h 10014"/>
                  <a:gd name="connsiteX6" fmla="*/ 5981 w 10014"/>
                  <a:gd name="connsiteY6" fmla="*/ 334 h 10014"/>
                  <a:gd name="connsiteX7" fmla="*/ 6060 w 10014"/>
                  <a:gd name="connsiteY7" fmla="*/ 405 h 10014"/>
                  <a:gd name="connsiteX8" fmla="*/ 5069 w 10014"/>
                  <a:gd name="connsiteY8" fmla="*/ 458 h 10014"/>
                  <a:gd name="connsiteX9" fmla="*/ 900 w 10014"/>
                  <a:gd name="connsiteY9" fmla="*/ 529 h 10014"/>
                  <a:gd name="connsiteX10" fmla="*/ 1005 w 10014"/>
                  <a:gd name="connsiteY10" fmla="*/ 600 h 10014"/>
                  <a:gd name="connsiteX11" fmla="*/ 1293 w 10014"/>
                  <a:gd name="connsiteY11" fmla="*/ 654 h 10014"/>
                  <a:gd name="connsiteX12" fmla="*/ 1031 w 10014"/>
                  <a:gd name="connsiteY12" fmla="*/ 725 h 10014"/>
                  <a:gd name="connsiteX13" fmla="*/ 1996 w 10014"/>
                  <a:gd name="connsiteY13" fmla="*/ 792 h 10014"/>
                  <a:gd name="connsiteX14" fmla="*/ 2437 w 10014"/>
                  <a:gd name="connsiteY14" fmla="*/ 863 h 10014"/>
                  <a:gd name="connsiteX15" fmla="*/ 25 w 10014"/>
                  <a:gd name="connsiteY15" fmla="*/ 890 h 10014"/>
                  <a:gd name="connsiteX16" fmla="*/ 15 w 10014"/>
                  <a:gd name="connsiteY16" fmla="*/ 2922 h 10014"/>
                  <a:gd name="connsiteX17" fmla="*/ 1734 w 10014"/>
                  <a:gd name="connsiteY17" fmla="*/ 3016 h 10014"/>
                  <a:gd name="connsiteX18" fmla="*/ 5614 w 10014"/>
                  <a:gd name="connsiteY18" fmla="*/ 3087 h 10014"/>
                  <a:gd name="connsiteX19" fmla="*/ 1267 w 10014"/>
                  <a:gd name="connsiteY19" fmla="*/ 3140 h 10014"/>
                  <a:gd name="connsiteX20" fmla="*/ 14 w 10014"/>
                  <a:gd name="connsiteY20" fmla="*/ 3214 h 10014"/>
                  <a:gd name="connsiteX21" fmla="*/ 4 w 10014"/>
                  <a:gd name="connsiteY21" fmla="*/ 4031 h 10014"/>
                  <a:gd name="connsiteX22" fmla="*/ 743 w 10014"/>
                  <a:gd name="connsiteY22" fmla="*/ 4128 h 10014"/>
                  <a:gd name="connsiteX23" fmla="*/ 769 w 10014"/>
                  <a:gd name="connsiteY23" fmla="*/ 4199 h 10014"/>
                  <a:gd name="connsiteX24" fmla="*/ 900 w 10014"/>
                  <a:gd name="connsiteY24" fmla="*/ 4252 h 10014"/>
                  <a:gd name="connsiteX25" fmla="*/ 4 w 10014"/>
                  <a:gd name="connsiteY25" fmla="*/ 4329 h 10014"/>
                  <a:gd name="connsiteX26" fmla="*/ 15 w 10014"/>
                  <a:gd name="connsiteY26" fmla="*/ 5480 h 10014"/>
                  <a:gd name="connsiteX27" fmla="*/ 407 w 10014"/>
                  <a:gd name="connsiteY27" fmla="*/ 5503 h 10014"/>
                  <a:gd name="connsiteX28" fmla="*/ 407 w 10014"/>
                  <a:gd name="connsiteY28" fmla="*/ 5556 h 10014"/>
                  <a:gd name="connsiteX29" fmla="*/ 250 w 10014"/>
                  <a:gd name="connsiteY29" fmla="*/ 5627 h 10014"/>
                  <a:gd name="connsiteX30" fmla="*/ 198 w 10014"/>
                  <a:gd name="connsiteY30" fmla="*/ 5698 h 10014"/>
                  <a:gd name="connsiteX31" fmla="*/ 119 w 10014"/>
                  <a:gd name="connsiteY31" fmla="*/ 5769 h 10014"/>
                  <a:gd name="connsiteX32" fmla="*/ 15 w 10014"/>
                  <a:gd name="connsiteY32" fmla="*/ 5800 h 10014"/>
                  <a:gd name="connsiteX33" fmla="*/ 15 w 10014"/>
                  <a:gd name="connsiteY33" fmla="*/ 6197 h 10014"/>
                  <a:gd name="connsiteX34" fmla="*/ 355 w 10014"/>
                  <a:gd name="connsiteY34" fmla="*/ 6210 h 10014"/>
                  <a:gd name="connsiteX35" fmla="*/ 434 w 10014"/>
                  <a:gd name="connsiteY35" fmla="*/ 6281 h 10014"/>
                  <a:gd name="connsiteX36" fmla="*/ 302 w 10014"/>
                  <a:gd name="connsiteY36" fmla="*/ 6348 h 10014"/>
                  <a:gd name="connsiteX37" fmla="*/ 407 w 10014"/>
                  <a:gd name="connsiteY37" fmla="*/ 6419 h 10014"/>
                  <a:gd name="connsiteX38" fmla="*/ 4 w 10014"/>
                  <a:gd name="connsiteY38" fmla="*/ 6503 h 10014"/>
                  <a:gd name="connsiteX39" fmla="*/ 4 w 10014"/>
                  <a:gd name="connsiteY39" fmla="*/ 6958 h 10014"/>
                  <a:gd name="connsiteX40" fmla="*/ 538 w 10014"/>
                  <a:gd name="connsiteY40" fmla="*/ 7002 h 10014"/>
                  <a:gd name="connsiteX41" fmla="*/ 381 w 10014"/>
                  <a:gd name="connsiteY41" fmla="*/ 7073 h 10014"/>
                  <a:gd name="connsiteX42" fmla="*/ 565 w 10014"/>
                  <a:gd name="connsiteY42" fmla="*/ 7126 h 10014"/>
                  <a:gd name="connsiteX43" fmla="*/ 407 w 10014"/>
                  <a:gd name="connsiteY43" fmla="*/ 7197 h 10014"/>
                  <a:gd name="connsiteX44" fmla="*/ 591 w 10014"/>
                  <a:gd name="connsiteY44" fmla="*/ 7268 h 10014"/>
                  <a:gd name="connsiteX45" fmla="*/ 2673 w 10014"/>
                  <a:gd name="connsiteY45" fmla="*/ 7321 h 10014"/>
                  <a:gd name="connsiteX46" fmla="*/ 2227 w 10014"/>
                  <a:gd name="connsiteY46" fmla="*/ 7389 h 10014"/>
                  <a:gd name="connsiteX47" fmla="*/ 2101 w 10014"/>
                  <a:gd name="connsiteY47" fmla="*/ 7460 h 10014"/>
                  <a:gd name="connsiteX48" fmla="*/ 3559 w 10014"/>
                  <a:gd name="connsiteY48" fmla="*/ 7531 h 10014"/>
                  <a:gd name="connsiteX49" fmla="*/ 4366 w 10014"/>
                  <a:gd name="connsiteY49" fmla="*/ 7584 h 10014"/>
                  <a:gd name="connsiteX50" fmla="*/ 4052 w 10014"/>
                  <a:gd name="connsiteY50" fmla="*/ 7655 h 10014"/>
                  <a:gd name="connsiteX51" fmla="*/ 2022 w 10014"/>
                  <a:gd name="connsiteY51" fmla="*/ 7726 h 10014"/>
                  <a:gd name="connsiteX52" fmla="*/ 1708 w 10014"/>
                  <a:gd name="connsiteY52" fmla="*/ 7780 h 10014"/>
                  <a:gd name="connsiteX53" fmla="*/ 1267 w 10014"/>
                  <a:gd name="connsiteY53" fmla="*/ 7851 h 10014"/>
                  <a:gd name="connsiteX54" fmla="*/ 1472 w 10014"/>
                  <a:gd name="connsiteY54" fmla="*/ 7918 h 10014"/>
                  <a:gd name="connsiteX55" fmla="*/ 5483 w 10014"/>
                  <a:gd name="connsiteY55" fmla="*/ 7989 h 10014"/>
                  <a:gd name="connsiteX56" fmla="*/ 10014 w 10014"/>
                  <a:gd name="connsiteY56" fmla="*/ 8043 h 10014"/>
                  <a:gd name="connsiteX57" fmla="*/ 4183 w 10014"/>
                  <a:gd name="connsiteY57" fmla="*/ 8114 h 10014"/>
                  <a:gd name="connsiteX58" fmla="*/ 1760 w 10014"/>
                  <a:gd name="connsiteY58" fmla="*/ 8185 h 10014"/>
                  <a:gd name="connsiteX59" fmla="*/ 1320 w 10014"/>
                  <a:gd name="connsiteY59" fmla="*/ 8238 h 10014"/>
                  <a:gd name="connsiteX60" fmla="*/ 4419 w 10014"/>
                  <a:gd name="connsiteY60" fmla="*/ 8309 h 10014"/>
                  <a:gd name="connsiteX61" fmla="*/ 4288 w 10014"/>
                  <a:gd name="connsiteY61" fmla="*/ 8377 h 10014"/>
                  <a:gd name="connsiteX62" fmla="*/ 1524 w 10014"/>
                  <a:gd name="connsiteY62" fmla="*/ 8430 h 10014"/>
                  <a:gd name="connsiteX63" fmla="*/ 512 w 10014"/>
                  <a:gd name="connsiteY63" fmla="*/ 8501 h 10014"/>
                  <a:gd name="connsiteX64" fmla="*/ 1058 w 10014"/>
                  <a:gd name="connsiteY64" fmla="*/ 8572 h 10014"/>
                  <a:gd name="connsiteX65" fmla="*/ 276 w 10014"/>
                  <a:gd name="connsiteY65" fmla="*/ 8643 h 10014"/>
                  <a:gd name="connsiteX66" fmla="*/ 3559 w 10014"/>
                  <a:gd name="connsiteY66" fmla="*/ 8696 h 10014"/>
                  <a:gd name="connsiteX67" fmla="*/ 407 w 10014"/>
                  <a:gd name="connsiteY67" fmla="*/ 8767 h 10014"/>
                  <a:gd name="connsiteX68" fmla="*/ 2279 w 10014"/>
                  <a:gd name="connsiteY68" fmla="*/ 8838 h 10014"/>
                  <a:gd name="connsiteX69" fmla="*/ 302 w 10014"/>
                  <a:gd name="connsiteY69" fmla="*/ 8888 h 10014"/>
                  <a:gd name="connsiteX70" fmla="*/ 276 w 10014"/>
                  <a:gd name="connsiteY70" fmla="*/ 8959 h 10014"/>
                  <a:gd name="connsiteX71" fmla="*/ 538 w 10014"/>
                  <a:gd name="connsiteY71" fmla="*/ 9030 h 10014"/>
                  <a:gd name="connsiteX72" fmla="*/ 329 w 10014"/>
                  <a:gd name="connsiteY72" fmla="*/ 9101 h 10014"/>
                  <a:gd name="connsiteX73" fmla="*/ 171 w 10014"/>
                  <a:gd name="connsiteY73" fmla="*/ 9226 h 10014"/>
                  <a:gd name="connsiteX74" fmla="*/ 302 w 10014"/>
                  <a:gd name="connsiteY74" fmla="*/ 9297 h 10014"/>
                  <a:gd name="connsiteX75" fmla="*/ 381 w 10014"/>
                  <a:gd name="connsiteY75" fmla="*/ 9350 h 10014"/>
                  <a:gd name="connsiteX76" fmla="*/ 591 w 10014"/>
                  <a:gd name="connsiteY76" fmla="*/ 9488 h 10014"/>
                  <a:gd name="connsiteX77" fmla="*/ 690 w 10014"/>
                  <a:gd name="connsiteY77" fmla="*/ 9542 h 10014"/>
                  <a:gd name="connsiteX78" fmla="*/ 2227 w 10014"/>
                  <a:gd name="connsiteY78" fmla="*/ 9560 h 10014"/>
                  <a:gd name="connsiteX79" fmla="*/ 2856 w 10014"/>
                  <a:gd name="connsiteY79" fmla="*/ 9613 h 10014"/>
                  <a:gd name="connsiteX80" fmla="*/ 486 w 10014"/>
                  <a:gd name="connsiteY80" fmla="*/ 9684 h 10014"/>
                  <a:gd name="connsiteX81" fmla="*/ 329 w 10014"/>
                  <a:gd name="connsiteY81" fmla="*/ 9755 h 10014"/>
                  <a:gd name="connsiteX82" fmla="*/ 538 w 10014"/>
                  <a:gd name="connsiteY82" fmla="*/ 9808 h 10014"/>
                  <a:gd name="connsiteX83" fmla="*/ 769 w 10014"/>
                  <a:gd name="connsiteY83" fmla="*/ 9879 h 10014"/>
                  <a:gd name="connsiteX84" fmla="*/ 717 w 10014"/>
                  <a:gd name="connsiteY84" fmla="*/ 9947 h 10014"/>
                  <a:gd name="connsiteX85" fmla="*/ 1136 w 10014"/>
                  <a:gd name="connsiteY85" fmla="*/ 10000 h 10014"/>
                  <a:gd name="connsiteX86" fmla="*/ 3287 w 10014"/>
                  <a:gd name="connsiteY86" fmla="*/ 10014 h 10014"/>
                  <a:gd name="connsiteX87" fmla="*/ 14 w 10014"/>
                  <a:gd name="connsiteY87" fmla="*/ 10000 h 10014"/>
                  <a:gd name="connsiteX88" fmla="*/ 14 w 10014"/>
                  <a:gd name="connsiteY88" fmla="*/ 0 h 10014"/>
                  <a:gd name="connsiteX0" fmla="*/ 14 w 10014"/>
                  <a:gd name="connsiteY0" fmla="*/ 0 h 10014"/>
                  <a:gd name="connsiteX1" fmla="*/ 6034 w 10014"/>
                  <a:gd name="connsiteY1" fmla="*/ 0 h 10014"/>
                  <a:gd name="connsiteX2" fmla="*/ 6134 w 10014"/>
                  <a:gd name="connsiteY2" fmla="*/ 71 h 10014"/>
                  <a:gd name="connsiteX3" fmla="*/ 7854 w 10014"/>
                  <a:gd name="connsiteY3" fmla="*/ 142 h 10014"/>
                  <a:gd name="connsiteX4" fmla="*/ 6967 w 10014"/>
                  <a:gd name="connsiteY4" fmla="*/ 195 h 10014"/>
                  <a:gd name="connsiteX5" fmla="*/ 6107 w 10014"/>
                  <a:gd name="connsiteY5" fmla="*/ 266 h 10014"/>
                  <a:gd name="connsiteX6" fmla="*/ 5981 w 10014"/>
                  <a:gd name="connsiteY6" fmla="*/ 334 h 10014"/>
                  <a:gd name="connsiteX7" fmla="*/ 6060 w 10014"/>
                  <a:gd name="connsiteY7" fmla="*/ 405 h 10014"/>
                  <a:gd name="connsiteX8" fmla="*/ 5069 w 10014"/>
                  <a:gd name="connsiteY8" fmla="*/ 458 h 10014"/>
                  <a:gd name="connsiteX9" fmla="*/ 900 w 10014"/>
                  <a:gd name="connsiteY9" fmla="*/ 529 h 10014"/>
                  <a:gd name="connsiteX10" fmla="*/ 1005 w 10014"/>
                  <a:gd name="connsiteY10" fmla="*/ 600 h 10014"/>
                  <a:gd name="connsiteX11" fmla="*/ 1293 w 10014"/>
                  <a:gd name="connsiteY11" fmla="*/ 654 h 10014"/>
                  <a:gd name="connsiteX12" fmla="*/ 1031 w 10014"/>
                  <a:gd name="connsiteY12" fmla="*/ 725 h 10014"/>
                  <a:gd name="connsiteX13" fmla="*/ 1996 w 10014"/>
                  <a:gd name="connsiteY13" fmla="*/ 792 h 10014"/>
                  <a:gd name="connsiteX14" fmla="*/ 2437 w 10014"/>
                  <a:gd name="connsiteY14" fmla="*/ 863 h 10014"/>
                  <a:gd name="connsiteX15" fmla="*/ 25 w 10014"/>
                  <a:gd name="connsiteY15" fmla="*/ 890 h 10014"/>
                  <a:gd name="connsiteX16" fmla="*/ 15 w 10014"/>
                  <a:gd name="connsiteY16" fmla="*/ 2922 h 10014"/>
                  <a:gd name="connsiteX17" fmla="*/ 1734 w 10014"/>
                  <a:gd name="connsiteY17" fmla="*/ 3016 h 10014"/>
                  <a:gd name="connsiteX18" fmla="*/ 5614 w 10014"/>
                  <a:gd name="connsiteY18" fmla="*/ 3087 h 10014"/>
                  <a:gd name="connsiteX19" fmla="*/ 1267 w 10014"/>
                  <a:gd name="connsiteY19" fmla="*/ 3140 h 10014"/>
                  <a:gd name="connsiteX20" fmla="*/ 14 w 10014"/>
                  <a:gd name="connsiteY20" fmla="*/ 3214 h 10014"/>
                  <a:gd name="connsiteX21" fmla="*/ 4 w 10014"/>
                  <a:gd name="connsiteY21" fmla="*/ 4031 h 10014"/>
                  <a:gd name="connsiteX22" fmla="*/ 743 w 10014"/>
                  <a:gd name="connsiteY22" fmla="*/ 4128 h 10014"/>
                  <a:gd name="connsiteX23" fmla="*/ 769 w 10014"/>
                  <a:gd name="connsiteY23" fmla="*/ 4199 h 10014"/>
                  <a:gd name="connsiteX24" fmla="*/ 900 w 10014"/>
                  <a:gd name="connsiteY24" fmla="*/ 4252 h 10014"/>
                  <a:gd name="connsiteX25" fmla="*/ 4 w 10014"/>
                  <a:gd name="connsiteY25" fmla="*/ 4329 h 10014"/>
                  <a:gd name="connsiteX26" fmla="*/ 15 w 10014"/>
                  <a:gd name="connsiteY26" fmla="*/ 5480 h 10014"/>
                  <a:gd name="connsiteX27" fmla="*/ 407 w 10014"/>
                  <a:gd name="connsiteY27" fmla="*/ 5503 h 10014"/>
                  <a:gd name="connsiteX28" fmla="*/ 407 w 10014"/>
                  <a:gd name="connsiteY28" fmla="*/ 5556 h 10014"/>
                  <a:gd name="connsiteX29" fmla="*/ 250 w 10014"/>
                  <a:gd name="connsiteY29" fmla="*/ 5627 h 10014"/>
                  <a:gd name="connsiteX30" fmla="*/ 198 w 10014"/>
                  <a:gd name="connsiteY30" fmla="*/ 5698 h 10014"/>
                  <a:gd name="connsiteX31" fmla="*/ 119 w 10014"/>
                  <a:gd name="connsiteY31" fmla="*/ 5769 h 10014"/>
                  <a:gd name="connsiteX32" fmla="*/ 15 w 10014"/>
                  <a:gd name="connsiteY32" fmla="*/ 5800 h 10014"/>
                  <a:gd name="connsiteX33" fmla="*/ 15 w 10014"/>
                  <a:gd name="connsiteY33" fmla="*/ 6197 h 10014"/>
                  <a:gd name="connsiteX34" fmla="*/ 355 w 10014"/>
                  <a:gd name="connsiteY34" fmla="*/ 6210 h 10014"/>
                  <a:gd name="connsiteX35" fmla="*/ 434 w 10014"/>
                  <a:gd name="connsiteY35" fmla="*/ 6281 h 10014"/>
                  <a:gd name="connsiteX36" fmla="*/ 302 w 10014"/>
                  <a:gd name="connsiteY36" fmla="*/ 6348 h 10014"/>
                  <a:gd name="connsiteX37" fmla="*/ 407 w 10014"/>
                  <a:gd name="connsiteY37" fmla="*/ 6419 h 10014"/>
                  <a:gd name="connsiteX38" fmla="*/ 4 w 10014"/>
                  <a:gd name="connsiteY38" fmla="*/ 6503 h 10014"/>
                  <a:gd name="connsiteX39" fmla="*/ 4 w 10014"/>
                  <a:gd name="connsiteY39" fmla="*/ 6958 h 10014"/>
                  <a:gd name="connsiteX40" fmla="*/ 538 w 10014"/>
                  <a:gd name="connsiteY40" fmla="*/ 7002 h 10014"/>
                  <a:gd name="connsiteX41" fmla="*/ 381 w 10014"/>
                  <a:gd name="connsiteY41" fmla="*/ 7073 h 10014"/>
                  <a:gd name="connsiteX42" fmla="*/ 565 w 10014"/>
                  <a:gd name="connsiteY42" fmla="*/ 7126 h 10014"/>
                  <a:gd name="connsiteX43" fmla="*/ 407 w 10014"/>
                  <a:gd name="connsiteY43" fmla="*/ 7197 h 10014"/>
                  <a:gd name="connsiteX44" fmla="*/ 591 w 10014"/>
                  <a:gd name="connsiteY44" fmla="*/ 7268 h 10014"/>
                  <a:gd name="connsiteX45" fmla="*/ 2673 w 10014"/>
                  <a:gd name="connsiteY45" fmla="*/ 7321 h 10014"/>
                  <a:gd name="connsiteX46" fmla="*/ 2227 w 10014"/>
                  <a:gd name="connsiteY46" fmla="*/ 7389 h 10014"/>
                  <a:gd name="connsiteX47" fmla="*/ 2101 w 10014"/>
                  <a:gd name="connsiteY47" fmla="*/ 7460 h 10014"/>
                  <a:gd name="connsiteX48" fmla="*/ 3559 w 10014"/>
                  <a:gd name="connsiteY48" fmla="*/ 7531 h 10014"/>
                  <a:gd name="connsiteX49" fmla="*/ 4366 w 10014"/>
                  <a:gd name="connsiteY49" fmla="*/ 7584 h 10014"/>
                  <a:gd name="connsiteX50" fmla="*/ 4052 w 10014"/>
                  <a:gd name="connsiteY50" fmla="*/ 7655 h 10014"/>
                  <a:gd name="connsiteX51" fmla="*/ 2022 w 10014"/>
                  <a:gd name="connsiteY51" fmla="*/ 7726 h 10014"/>
                  <a:gd name="connsiteX52" fmla="*/ 1708 w 10014"/>
                  <a:gd name="connsiteY52" fmla="*/ 7780 h 10014"/>
                  <a:gd name="connsiteX53" fmla="*/ 1267 w 10014"/>
                  <a:gd name="connsiteY53" fmla="*/ 7851 h 10014"/>
                  <a:gd name="connsiteX54" fmla="*/ 1472 w 10014"/>
                  <a:gd name="connsiteY54" fmla="*/ 7918 h 10014"/>
                  <a:gd name="connsiteX55" fmla="*/ 5483 w 10014"/>
                  <a:gd name="connsiteY55" fmla="*/ 7989 h 10014"/>
                  <a:gd name="connsiteX56" fmla="*/ 10014 w 10014"/>
                  <a:gd name="connsiteY56" fmla="*/ 8043 h 10014"/>
                  <a:gd name="connsiteX57" fmla="*/ 4183 w 10014"/>
                  <a:gd name="connsiteY57" fmla="*/ 8114 h 10014"/>
                  <a:gd name="connsiteX58" fmla="*/ 1760 w 10014"/>
                  <a:gd name="connsiteY58" fmla="*/ 8185 h 10014"/>
                  <a:gd name="connsiteX59" fmla="*/ 1320 w 10014"/>
                  <a:gd name="connsiteY59" fmla="*/ 8238 h 10014"/>
                  <a:gd name="connsiteX60" fmla="*/ 4419 w 10014"/>
                  <a:gd name="connsiteY60" fmla="*/ 8309 h 10014"/>
                  <a:gd name="connsiteX61" fmla="*/ 4288 w 10014"/>
                  <a:gd name="connsiteY61" fmla="*/ 8377 h 10014"/>
                  <a:gd name="connsiteX62" fmla="*/ 1524 w 10014"/>
                  <a:gd name="connsiteY62" fmla="*/ 8430 h 10014"/>
                  <a:gd name="connsiteX63" fmla="*/ 512 w 10014"/>
                  <a:gd name="connsiteY63" fmla="*/ 8501 h 10014"/>
                  <a:gd name="connsiteX64" fmla="*/ 1058 w 10014"/>
                  <a:gd name="connsiteY64" fmla="*/ 8572 h 10014"/>
                  <a:gd name="connsiteX65" fmla="*/ 276 w 10014"/>
                  <a:gd name="connsiteY65" fmla="*/ 8643 h 10014"/>
                  <a:gd name="connsiteX66" fmla="*/ 3559 w 10014"/>
                  <a:gd name="connsiteY66" fmla="*/ 8696 h 10014"/>
                  <a:gd name="connsiteX67" fmla="*/ 407 w 10014"/>
                  <a:gd name="connsiteY67" fmla="*/ 8767 h 10014"/>
                  <a:gd name="connsiteX68" fmla="*/ 2279 w 10014"/>
                  <a:gd name="connsiteY68" fmla="*/ 8838 h 10014"/>
                  <a:gd name="connsiteX69" fmla="*/ 302 w 10014"/>
                  <a:gd name="connsiteY69" fmla="*/ 8888 h 10014"/>
                  <a:gd name="connsiteX70" fmla="*/ 276 w 10014"/>
                  <a:gd name="connsiteY70" fmla="*/ 8959 h 10014"/>
                  <a:gd name="connsiteX71" fmla="*/ 538 w 10014"/>
                  <a:gd name="connsiteY71" fmla="*/ 9030 h 10014"/>
                  <a:gd name="connsiteX72" fmla="*/ 329 w 10014"/>
                  <a:gd name="connsiteY72" fmla="*/ 9101 h 10014"/>
                  <a:gd name="connsiteX73" fmla="*/ 171 w 10014"/>
                  <a:gd name="connsiteY73" fmla="*/ 9226 h 10014"/>
                  <a:gd name="connsiteX74" fmla="*/ 302 w 10014"/>
                  <a:gd name="connsiteY74" fmla="*/ 9297 h 10014"/>
                  <a:gd name="connsiteX75" fmla="*/ 381 w 10014"/>
                  <a:gd name="connsiteY75" fmla="*/ 9350 h 10014"/>
                  <a:gd name="connsiteX76" fmla="*/ 591 w 10014"/>
                  <a:gd name="connsiteY76" fmla="*/ 9488 h 10014"/>
                  <a:gd name="connsiteX77" fmla="*/ 690 w 10014"/>
                  <a:gd name="connsiteY77" fmla="*/ 9542 h 10014"/>
                  <a:gd name="connsiteX78" fmla="*/ 2227 w 10014"/>
                  <a:gd name="connsiteY78" fmla="*/ 9560 h 10014"/>
                  <a:gd name="connsiteX79" fmla="*/ 2856 w 10014"/>
                  <a:gd name="connsiteY79" fmla="*/ 9613 h 10014"/>
                  <a:gd name="connsiteX80" fmla="*/ 486 w 10014"/>
                  <a:gd name="connsiteY80" fmla="*/ 9684 h 10014"/>
                  <a:gd name="connsiteX81" fmla="*/ 329 w 10014"/>
                  <a:gd name="connsiteY81" fmla="*/ 9755 h 10014"/>
                  <a:gd name="connsiteX82" fmla="*/ 538 w 10014"/>
                  <a:gd name="connsiteY82" fmla="*/ 9808 h 10014"/>
                  <a:gd name="connsiteX83" fmla="*/ 769 w 10014"/>
                  <a:gd name="connsiteY83" fmla="*/ 9879 h 10014"/>
                  <a:gd name="connsiteX84" fmla="*/ 717 w 10014"/>
                  <a:gd name="connsiteY84" fmla="*/ 9947 h 10014"/>
                  <a:gd name="connsiteX85" fmla="*/ 1136 w 10014"/>
                  <a:gd name="connsiteY85" fmla="*/ 10000 h 10014"/>
                  <a:gd name="connsiteX86" fmla="*/ 3287 w 10014"/>
                  <a:gd name="connsiteY86" fmla="*/ 10014 h 10014"/>
                  <a:gd name="connsiteX87" fmla="*/ 3268 w 10014"/>
                  <a:gd name="connsiteY87" fmla="*/ 10014 h 10014"/>
                  <a:gd name="connsiteX88" fmla="*/ 14 w 10014"/>
                  <a:gd name="connsiteY88" fmla="*/ 10000 h 10014"/>
                  <a:gd name="connsiteX89" fmla="*/ 14 w 10014"/>
                  <a:gd name="connsiteY89" fmla="*/ 0 h 10014"/>
                  <a:gd name="connsiteX0" fmla="*/ 14 w 10014"/>
                  <a:gd name="connsiteY0" fmla="*/ 0 h 10106"/>
                  <a:gd name="connsiteX1" fmla="*/ 6034 w 10014"/>
                  <a:gd name="connsiteY1" fmla="*/ 0 h 10106"/>
                  <a:gd name="connsiteX2" fmla="*/ 6134 w 10014"/>
                  <a:gd name="connsiteY2" fmla="*/ 71 h 10106"/>
                  <a:gd name="connsiteX3" fmla="*/ 7854 w 10014"/>
                  <a:gd name="connsiteY3" fmla="*/ 142 h 10106"/>
                  <a:gd name="connsiteX4" fmla="*/ 6967 w 10014"/>
                  <a:gd name="connsiteY4" fmla="*/ 195 h 10106"/>
                  <a:gd name="connsiteX5" fmla="*/ 6107 w 10014"/>
                  <a:gd name="connsiteY5" fmla="*/ 266 h 10106"/>
                  <a:gd name="connsiteX6" fmla="*/ 5981 w 10014"/>
                  <a:gd name="connsiteY6" fmla="*/ 334 h 10106"/>
                  <a:gd name="connsiteX7" fmla="*/ 6060 w 10014"/>
                  <a:gd name="connsiteY7" fmla="*/ 405 h 10106"/>
                  <a:gd name="connsiteX8" fmla="*/ 5069 w 10014"/>
                  <a:gd name="connsiteY8" fmla="*/ 458 h 10106"/>
                  <a:gd name="connsiteX9" fmla="*/ 900 w 10014"/>
                  <a:gd name="connsiteY9" fmla="*/ 529 h 10106"/>
                  <a:gd name="connsiteX10" fmla="*/ 1005 w 10014"/>
                  <a:gd name="connsiteY10" fmla="*/ 600 h 10106"/>
                  <a:gd name="connsiteX11" fmla="*/ 1293 w 10014"/>
                  <a:gd name="connsiteY11" fmla="*/ 654 h 10106"/>
                  <a:gd name="connsiteX12" fmla="*/ 1031 w 10014"/>
                  <a:gd name="connsiteY12" fmla="*/ 725 h 10106"/>
                  <a:gd name="connsiteX13" fmla="*/ 1996 w 10014"/>
                  <a:gd name="connsiteY13" fmla="*/ 792 h 10106"/>
                  <a:gd name="connsiteX14" fmla="*/ 2437 w 10014"/>
                  <a:gd name="connsiteY14" fmla="*/ 863 h 10106"/>
                  <a:gd name="connsiteX15" fmla="*/ 25 w 10014"/>
                  <a:gd name="connsiteY15" fmla="*/ 890 h 10106"/>
                  <a:gd name="connsiteX16" fmla="*/ 15 w 10014"/>
                  <a:gd name="connsiteY16" fmla="*/ 2922 h 10106"/>
                  <a:gd name="connsiteX17" fmla="*/ 1734 w 10014"/>
                  <a:gd name="connsiteY17" fmla="*/ 3016 h 10106"/>
                  <a:gd name="connsiteX18" fmla="*/ 5614 w 10014"/>
                  <a:gd name="connsiteY18" fmla="*/ 3087 h 10106"/>
                  <a:gd name="connsiteX19" fmla="*/ 1267 w 10014"/>
                  <a:gd name="connsiteY19" fmla="*/ 3140 h 10106"/>
                  <a:gd name="connsiteX20" fmla="*/ 14 w 10014"/>
                  <a:gd name="connsiteY20" fmla="*/ 3214 h 10106"/>
                  <a:gd name="connsiteX21" fmla="*/ 4 w 10014"/>
                  <a:gd name="connsiteY21" fmla="*/ 4031 h 10106"/>
                  <a:gd name="connsiteX22" fmla="*/ 743 w 10014"/>
                  <a:gd name="connsiteY22" fmla="*/ 4128 h 10106"/>
                  <a:gd name="connsiteX23" fmla="*/ 769 w 10014"/>
                  <a:gd name="connsiteY23" fmla="*/ 4199 h 10106"/>
                  <a:gd name="connsiteX24" fmla="*/ 900 w 10014"/>
                  <a:gd name="connsiteY24" fmla="*/ 4252 h 10106"/>
                  <a:gd name="connsiteX25" fmla="*/ 4 w 10014"/>
                  <a:gd name="connsiteY25" fmla="*/ 4329 h 10106"/>
                  <a:gd name="connsiteX26" fmla="*/ 15 w 10014"/>
                  <a:gd name="connsiteY26" fmla="*/ 5480 h 10106"/>
                  <a:gd name="connsiteX27" fmla="*/ 407 w 10014"/>
                  <a:gd name="connsiteY27" fmla="*/ 5503 h 10106"/>
                  <a:gd name="connsiteX28" fmla="*/ 407 w 10014"/>
                  <a:gd name="connsiteY28" fmla="*/ 5556 h 10106"/>
                  <a:gd name="connsiteX29" fmla="*/ 250 w 10014"/>
                  <a:gd name="connsiteY29" fmla="*/ 5627 h 10106"/>
                  <a:gd name="connsiteX30" fmla="*/ 198 w 10014"/>
                  <a:gd name="connsiteY30" fmla="*/ 5698 h 10106"/>
                  <a:gd name="connsiteX31" fmla="*/ 119 w 10014"/>
                  <a:gd name="connsiteY31" fmla="*/ 5769 h 10106"/>
                  <a:gd name="connsiteX32" fmla="*/ 15 w 10014"/>
                  <a:gd name="connsiteY32" fmla="*/ 5800 h 10106"/>
                  <a:gd name="connsiteX33" fmla="*/ 15 w 10014"/>
                  <a:gd name="connsiteY33" fmla="*/ 6197 h 10106"/>
                  <a:gd name="connsiteX34" fmla="*/ 355 w 10014"/>
                  <a:gd name="connsiteY34" fmla="*/ 6210 h 10106"/>
                  <a:gd name="connsiteX35" fmla="*/ 434 w 10014"/>
                  <a:gd name="connsiteY35" fmla="*/ 6281 h 10106"/>
                  <a:gd name="connsiteX36" fmla="*/ 302 w 10014"/>
                  <a:gd name="connsiteY36" fmla="*/ 6348 h 10106"/>
                  <a:gd name="connsiteX37" fmla="*/ 407 w 10014"/>
                  <a:gd name="connsiteY37" fmla="*/ 6419 h 10106"/>
                  <a:gd name="connsiteX38" fmla="*/ 4 w 10014"/>
                  <a:gd name="connsiteY38" fmla="*/ 6503 h 10106"/>
                  <a:gd name="connsiteX39" fmla="*/ 4 w 10014"/>
                  <a:gd name="connsiteY39" fmla="*/ 6958 h 10106"/>
                  <a:gd name="connsiteX40" fmla="*/ 538 w 10014"/>
                  <a:gd name="connsiteY40" fmla="*/ 7002 h 10106"/>
                  <a:gd name="connsiteX41" fmla="*/ 381 w 10014"/>
                  <a:gd name="connsiteY41" fmla="*/ 7073 h 10106"/>
                  <a:gd name="connsiteX42" fmla="*/ 565 w 10014"/>
                  <a:gd name="connsiteY42" fmla="*/ 7126 h 10106"/>
                  <a:gd name="connsiteX43" fmla="*/ 407 w 10014"/>
                  <a:gd name="connsiteY43" fmla="*/ 7197 h 10106"/>
                  <a:gd name="connsiteX44" fmla="*/ 591 w 10014"/>
                  <a:gd name="connsiteY44" fmla="*/ 7268 h 10106"/>
                  <a:gd name="connsiteX45" fmla="*/ 2673 w 10014"/>
                  <a:gd name="connsiteY45" fmla="*/ 7321 h 10106"/>
                  <a:gd name="connsiteX46" fmla="*/ 2227 w 10014"/>
                  <a:gd name="connsiteY46" fmla="*/ 7389 h 10106"/>
                  <a:gd name="connsiteX47" fmla="*/ 2101 w 10014"/>
                  <a:gd name="connsiteY47" fmla="*/ 7460 h 10106"/>
                  <a:gd name="connsiteX48" fmla="*/ 3559 w 10014"/>
                  <a:gd name="connsiteY48" fmla="*/ 7531 h 10106"/>
                  <a:gd name="connsiteX49" fmla="*/ 4366 w 10014"/>
                  <a:gd name="connsiteY49" fmla="*/ 7584 h 10106"/>
                  <a:gd name="connsiteX50" fmla="*/ 4052 w 10014"/>
                  <a:gd name="connsiteY50" fmla="*/ 7655 h 10106"/>
                  <a:gd name="connsiteX51" fmla="*/ 2022 w 10014"/>
                  <a:gd name="connsiteY51" fmla="*/ 7726 h 10106"/>
                  <a:gd name="connsiteX52" fmla="*/ 1708 w 10014"/>
                  <a:gd name="connsiteY52" fmla="*/ 7780 h 10106"/>
                  <a:gd name="connsiteX53" fmla="*/ 1267 w 10014"/>
                  <a:gd name="connsiteY53" fmla="*/ 7851 h 10106"/>
                  <a:gd name="connsiteX54" fmla="*/ 1472 w 10014"/>
                  <a:gd name="connsiteY54" fmla="*/ 7918 h 10106"/>
                  <a:gd name="connsiteX55" fmla="*/ 5483 w 10014"/>
                  <a:gd name="connsiteY55" fmla="*/ 7989 h 10106"/>
                  <a:gd name="connsiteX56" fmla="*/ 10014 w 10014"/>
                  <a:gd name="connsiteY56" fmla="*/ 8043 h 10106"/>
                  <a:gd name="connsiteX57" fmla="*/ 4183 w 10014"/>
                  <a:gd name="connsiteY57" fmla="*/ 8114 h 10106"/>
                  <a:gd name="connsiteX58" fmla="*/ 1760 w 10014"/>
                  <a:gd name="connsiteY58" fmla="*/ 8185 h 10106"/>
                  <a:gd name="connsiteX59" fmla="*/ 1320 w 10014"/>
                  <a:gd name="connsiteY59" fmla="*/ 8238 h 10106"/>
                  <a:gd name="connsiteX60" fmla="*/ 4419 w 10014"/>
                  <a:gd name="connsiteY60" fmla="*/ 8309 h 10106"/>
                  <a:gd name="connsiteX61" fmla="*/ 4288 w 10014"/>
                  <a:gd name="connsiteY61" fmla="*/ 8377 h 10106"/>
                  <a:gd name="connsiteX62" fmla="*/ 1524 w 10014"/>
                  <a:gd name="connsiteY62" fmla="*/ 8430 h 10106"/>
                  <a:gd name="connsiteX63" fmla="*/ 512 w 10014"/>
                  <a:gd name="connsiteY63" fmla="*/ 8501 h 10106"/>
                  <a:gd name="connsiteX64" fmla="*/ 1058 w 10014"/>
                  <a:gd name="connsiteY64" fmla="*/ 8572 h 10106"/>
                  <a:gd name="connsiteX65" fmla="*/ 276 w 10014"/>
                  <a:gd name="connsiteY65" fmla="*/ 8643 h 10106"/>
                  <a:gd name="connsiteX66" fmla="*/ 3559 w 10014"/>
                  <a:gd name="connsiteY66" fmla="*/ 8696 h 10106"/>
                  <a:gd name="connsiteX67" fmla="*/ 407 w 10014"/>
                  <a:gd name="connsiteY67" fmla="*/ 8767 h 10106"/>
                  <a:gd name="connsiteX68" fmla="*/ 2279 w 10014"/>
                  <a:gd name="connsiteY68" fmla="*/ 8838 h 10106"/>
                  <a:gd name="connsiteX69" fmla="*/ 302 w 10014"/>
                  <a:gd name="connsiteY69" fmla="*/ 8888 h 10106"/>
                  <a:gd name="connsiteX70" fmla="*/ 276 w 10014"/>
                  <a:gd name="connsiteY70" fmla="*/ 8959 h 10106"/>
                  <a:gd name="connsiteX71" fmla="*/ 538 w 10014"/>
                  <a:gd name="connsiteY71" fmla="*/ 9030 h 10106"/>
                  <a:gd name="connsiteX72" fmla="*/ 329 w 10014"/>
                  <a:gd name="connsiteY72" fmla="*/ 9101 h 10106"/>
                  <a:gd name="connsiteX73" fmla="*/ 171 w 10014"/>
                  <a:gd name="connsiteY73" fmla="*/ 9226 h 10106"/>
                  <a:gd name="connsiteX74" fmla="*/ 302 w 10014"/>
                  <a:gd name="connsiteY74" fmla="*/ 9297 h 10106"/>
                  <a:gd name="connsiteX75" fmla="*/ 381 w 10014"/>
                  <a:gd name="connsiteY75" fmla="*/ 9350 h 10106"/>
                  <a:gd name="connsiteX76" fmla="*/ 591 w 10014"/>
                  <a:gd name="connsiteY76" fmla="*/ 9488 h 10106"/>
                  <a:gd name="connsiteX77" fmla="*/ 690 w 10014"/>
                  <a:gd name="connsiteY77" fmla="*/ 9542 h 10106"/>
                  <a:gd name="connsiteX78" fmla="*/ 2227 w 10014"/>
                  <a:gd name="connsiteY78" fmla="*/ 9560 h 10106"/>
                  <a:gd name="connsiteX79" fmla="*/ 2856 w 10014"/>
                  <a:gd name="connsiteY79" fmla="*/ 9613 h 10106"/>
                  <a:gd name="connsiteX80" fmla="*/ 486 w 10014"/>
                  <a:gd name="connsiteY80" fmla="*/ 9684 h 10106"/>
                  <a:gd name="connsiteX81" fmla="*/ 329 w 10014"/>
                  <a:gd name="connsiteY81" fmla="*/ 9755 h 10106"/>
                  <a:gd name="connsiteX82" fmla="*/ 538 w 10014"/>
                  <a:gd name="connsiteY82" fmla="*/ 9808 h 10106"/>
                  <a:gd name="connsiteX83" fmla="*/ 769 w 10014"/>
                  <a:gd name="connsiteY83" fmla="*/ 9879 h 10106"/>
                  <a:gd name="connsiteX84" fmla="*/ 717 w 10014"/>
                  <a:gd name="connsiteY84" fmla="*/ 9947 h 10106"/>
                  <a:gd name="connsiteX85" fmla="*/ 1136 w 10014"/>
                  <a:gd name="connsiteY85" fmla="*/ 10000 h 10106"/>
                  <a:gd name="connsiteX86" fmla="*/ 3287 w 10014"/>
                  <a:gd name="connsiteY86" fmla="*/ 10014 h 10106"/>
                  <a:gd name="connsiteX87" fmla="*/ 3940 w 10014"/>
                  <a:gd name="connsiteY87" fmla="*/ 10106 h 10106"/>
                  <a:gd name="connsiteX88" fmla="*/ 14 w 10014"/>
                  <a:gd name="connsiteY88" fmla="*/ 10000 h 10106"/>
                  <a:gd name="connsiteX89" fmla="*/ 14 w 10014"/>
                  <a:gd name="connsiteY89" fmla="*/ 0 h 10106"/>
                  <a:gd name="connsiteX0" fmla="*/ 14 w 10014"/>
                  <a:gd name="connsiteY0" fmla="*/ 0 h 10106"/>
                  <a:gd name="connsiteX1" fmla="*/ 6034 w 10014"/>
                  <a:gd name="connsiteY1" fmla="*/ 0 h 10106"/>
                  <a:gd name="connsiteX2" fmla="*/ 6134 w 10014"/>
                  <a:gd name="connsiteY2" fmla="*/ 71 h 10106"/>
                  <a:gd name="connsiteX3" fmla="*/ 7854 w 10014"/>
                  <a:gd name="connsiteY3" fmla="*/ 142 h 10106"/>
                  <a:gd name="connsiteX4" fmla="*/ 6967 w 10014"/>
                  <a:gd name="connsiteY4" fmla="*/ 195 h 10106"/>
                  <a:gd name="connsiteX5" fmla="*/ 6107 w 10014"/>
                  <a:gd name="connsiteY5" fmla="*/ 266 h 10106"/>
                  <a:gd name="connsiteX6" fmla="*/ 5981 w 10014"/>
                  <a:gd name="connsiteY6" fmla="*/ 334 h 10106"/>
                  <a:gd name="connsiteX7" fmla="*/ 6060 w 10014"/>
                  <a:gd name="connsiteY7" fmla="*/ 405 h 10106"/>
                  <a:gd name="connsiteX8" fmla="*/ 5069 w 10014"/>
                  <a:gd name="connsiteY8" fmla="*/ 458 h 10106"/>
                  <a:gd name="connsiteX9" fmla="*/ 900 w 10014"/>
                  <a:gd name="connsiteY9" fmla="*/ 529 h 10106"/>
                  <a:gd name="connsiteX10" fmla="*/ 1005 w 10014"/>
                  <a:gd name="connsiteY10" fmla="*/ 600 h 10106"/>
                  <a:gd name="connsiteX11" fmla="*/ 1293 w 10014"/>
                  <a:gd name="connsiteY11" fmla="*/ 654 h 10106"/>
                  <a:gd name="connsiteX12" fmla="*/ 1031 w 10014"/>
                  <a:gd name="connsiteY12" fmla="*/ 725 h 10106"/>
                  <a:gd name="connsiteX13" fmla="*/ 1996 w 10014"/>
                  <a:gd name="connsiteY13" fmla="*/ 792 h 10106"/>
                  <a:gd name="connsiteX14" fmla="*/ 2437 w 10014"/>
                  <a:gd name="connsiteY14" fmla="*/ 863 h 10106"/>
                  <a:gd name="connsiteX15" fmla="*/ 25 w 10014"/>
                  <a:gd name="connsiteY15" fmla="*/ 890 h 10106"/>
                  <a:gd name="connsiteX16" fmla="*/ 15 w 10014"/>
                  <a:gd name="connsiteY16" fmla="*/ 2922 h 10106"/>
                  <a:gd name="connsiteX17" fmla="*/ 1734 w 10014"/>
                  <a:gd name="connsiteY17" fmla="*/ 3016 h 10106"/>
                  <a:gd name="connsiteX18" fmla="*/ 5614 w 10014"/>
                  <a:gd name="connsiteY18" fmla="*/ 3087 h 10106"/>
                  <a:gd name="connsiteX19" fmla="*/ 1267 w 10014"/>
                  <a:gd name="connsiteY19" fmla="*/ 3140 h 10106"/>
                  <a:gd name="connsiteX20" fmla="*/ 14 w 10014"/>
                  <a:gd name="connsiteY20" fmla="*/ 3214 h 10106"/>
                  <a:gd name="connsiteX21" fmla="*/ 4 w 10014"/>
                  <a:gd name="connsiteY21" fmla="*/ 4031 h 10106"/>
                  <a:gd name="connsiteX22" fmla="*/ 743 w 10014"/>
                  <a:gd name="connsiteY22" fmla="*/ 4128 h 10106"/>
                  <a:gd name="connsiteX23" fmla="*/ 769 w 10014"/>
                  <a:gd name="connsiteY23" fmla="*/ 4199 h 10106"/>
                  <a:gd name="connsiteX24" fmla="*/ 900 w 10014"/>
                  <a:gd name="connsiteY24" fmla="*/ 4252 h 10106"/>
                  <a:gd name="connsiteX25" fmla="*/ 4 w 10014"/>
                  <a:gd name="connsiteY25" fmla="*/ 4329 h 10106"/>
                  <a:gd name="connsiteX26" fmla="*/ 15 w 10014"/>
                  <a:gd name="connsiteY26" fmla="*/ 5480 h 10106"/>
                  <a:gd name="connsiteX27" fmla="*/ 407 w 10014"/>
                  <a:gd name="connsiteY27" fmla="*/ 5503 h 10106"/>
                  <a:gd name="connsiteX28" fmla="*/ 407 w 10014"/>
                  <a:gd name="connsiteY28" fmla="*/ 5556 h 10106"/>
                  <a:gd name="connsiteX29" fmla="*/ 250 w 10014"/>
                  <a:gd name="connsiteY29" fmla="*/ 5627 h 10106"/>
                  <a:gd name="connsiteX30" fmla="*/ 198 w 10014"/>
                  <a:gd name="connsiteY30" fmla="*/ 5698 h 10106"/>
                  <a:gd name="connsiteX31" fmla="*/ 119 w 10014"/>
                  <a:gd name="connsiteY31" fmla="*/ 5769 h 10106"/>
                  <a:gd name="connsiteX32" fmla="*/ 15 w 10014"/>
                  <a:gd name="connsiteY32" fmla="*/ 5800 h 10106"/>
                  <a:gd name="connsiteX33" fmla="*/ 15 w 10014"/>
                  <a:gd name="connsiteY33" fmla="*/ 6197 h 10106"/>
                  <a:gd name="connsiteX34" fmla="*/ 355 w 10014"/>
                  <a:gd name="connsiteY34" fmla="*/ 6210 h 10106"/>
                  <a:gd name="connsiteX35" fmla="*/ 434 w 10014"/>
                  <a:gd name="connsiteY35" fmla="*/ 6281 h 10106"/>
                  <a:gd name="connsiteX36" fmla="*/ 302 w 10014"/>
                  <a:gd name="connsiteY36" fmla="*/ 6348 h 10106"/>
                  <a:gd name="connsiteX37" fmla="*/ 407 w 10014"/>
                  <a:gd name="connsiteY37" fmla="*/ 6419 h 10106"/>
                  <a:gd name="connsiteX38" fmla="*/ 4 w 10014"/>
                  <a:gd name="connsiteY38" fmla="*/ 6503 h 10106"/>
                  <a:gd name="connsiteX39" fmla="*/ 4 w 10014"/>
                  <a:gd name="connsiteY39" fmla="*/ 6958 h 10106"/>
                  <a:gd name="connsiteX40" fmla="*/ 538 w 10014"/>
                  <a:gd name="connsiteY40" fmla="*/ 7002 h 10106"/>
                  <a:gd name="connsiteX41" fmla="*/ 381 w 10014"/>
                  <a:gd name="connsiteY41" fmla="*/ 7073 h 10106"/>
                  <a:gd name="connsiteX42" fmla="*/ 565 w 10014"/>
                  <a:gd name="connsiteY42" fmla="*/ 7126 h 10106"/>
                  <a:gd name="connsiteX43" fmla="*/ 407 w 10014"/>
                  <a:gd name="connsiteY43" fmla="*/ 7197 h 10106"/>
                  <a:gd name="connsiteX44" fmla="*/ 591 w 10014"/>
                  <a:gd name="connsiteY44" fmla="*/ 7268 h 10106"/>
                  <a:gd name="connsiteX45" fmla="*/ 2673 w 10014"/>
                  <a:gd name="connsiteY45" fmla="*/ 7321 h 10106"/>
                  <a:gd name="connsiteX46" fmla="*/ 2227 w 10014"/>
                  <a:gd name="connsiteY46" fmla="*/ 7389 h 10106"/>
                  <a:gd name="connsiteX47" fmla="*/ 2101 w 10014"/>
                  <a:gd name="connsiteY47" fmla="*/ 7460 h 10106"/>
                  <a:gd name="connsiteX48" fmla="*/ 3559 w 10014"/>
                  <a:gd name="connsiteY48" fmla="*/ 7531 h 10106"/>
                  <a:gd name="connsiteX49" fmla="*/ 4366 w 10014"/>
                  <a:gd name="connsiteY49" fmla="*/ 7584 h 10106"/>
                  <a:gd name="connsiteX50" fmla="*/ 4052 w 10014"/>
                  <a:gd name="connsiteY50" fmla="*/ 7655 h 10106"/>
                  <a:gd name="connsiteX51" fmla="*/ 2022 w 10014"/>
                  <a:gd name="connsiteY51" fmla="*/ 7726 h 10106"/>
                  <a:gd name="connsiteX52" fmla="*/ 1708 w 10014"/>
                  <a:gd name="connsiteY52" fmla="*/ 7780 h 10106"/>
                  <a:gd name="connsiteX53" fmla="*/ 1267 w 10014"/>
                  <a:gd name="connsiteY53" fmla="*/ 7851 h 10106"/>
                  <a:gd name="connsiteX54" fmla="*/ 1472 w 10014"/>
                  <a:gd name="connsiteY54" fmla="*/ 7918 h 10106"/>
                  <a:gd name="connsiteX55" fmla="*/ 5483 w 10014"/>
                  <a:gd name="connsiteY55" fmla="*/ 7989 h 10106"/>
                  <a:gd name="connsiteX56" fmla="*/ 10014 w 10014"/>
                  <a:gd name="connsiteY56" fmla="*/ 8043 h 10106"/>
                  <a:gd name="connsiteX57" fmla="*/ 4183 w 10014"/>
                  <a:gd name="connsiteY57" fmla="*/ 8114 h 10106"/>
                  <a:gd name="connsiteX58" fmla="*/ 1760 w 10014"/>
                  <a:gd name="connsiteY58" fmla="*/ 8185 h 10106"/>
                  <a:gd name="connsiteX59" fmla="*/ 1320 w 10014"/>
                  <a:gd name="connsiteY59" fmla="*/ 8238 h 10106"/>
                  <a:gd name="connsiteX60" fmla="*/ 4419 w 10014"/>
                  <a:gd name="connsiteY60" fmla="*/ 8309 h 10106"/>
                  <a:gd name="connsiteX61" fmla="*/ 4288 w 10014"/>
                  <a:gd name="connsiteY61" fmla="*/ 8377 h 10106"/>
                  <a:gd name="connsiteX62" fmla="*/ 1524 w 10014"/>
                  <a:gd name="connsiteY62" fmla="*/ 8430 h 10106"/>
                  <a:gd name="connsiteX63" fmla="*/ 512 w 10014"/>
                  <a:gd name="connsiteY63" fmla="*/ 8501 h 10106"/>
                  <a:gd name="connsiteX64" fmla="*/ 1058 w 10014"/>
                  <a:gd name="connsiteY64" fmla="*/ 8572 h 10106"/>
                  <a:gd name="connsiteX65" fmla="*/ 276 w 10014"/>
                  <a:gd name="connsiteY65" fmla="*/ 8643 h 10106"/>
                  <a:gd name="connsiteX66" fmla="*/ 3559 w 10014"/>
                  <a:gd name="connsiteY66" fmla="*/ 8696 h 10106"/>
                  <a:gd name="connsiteX67" fmla="*/ 407 w 10014"/>
                  <a:gd name="connsiteY67" fmla="*/ 8767 h 10106"/>
                  <a:gd name="connsiteX68" fmla="*/ 2279 w 10014"/>
                  <a:gd name="connsiteY68" fmla="*/ 8838 h 10106"/>
                  <a:gd name="connsiteX69" fmla="*/ 302 w 10014"/>
                  <a:gd name="connsiteY69" fmla="*/ 8888 h 10106"/>
                  <a:gd name="connsiteX70" fmla="*/ 276 w 10014"/>
                  <a:gd name="connsiteY70" fmla="*/ 8959 h 10106"/>
                  <a:gd name="connsiteX71" fmla="*/ 538 w 10014"/>
                  <a:gd name="connsiteY71" fmla="*/ 9030 h 10106"/>
                  <a:gd name="connsiteX72" fmla="*/ 329 w 10014"/>
                  <a:gd name="connsiteY72" fmla="*/ 9101 h 10106"/>
                  <a:gd name="connsiteX73" fmla="*/ 171 w 10014"/>
                  <a:gd name="connsiteY73" fmla="*/ 9226 h 10106"/>
                  <a:gd name="connsiteX74" fmla="*/ 302 w 10014"/>
                  <a:gd name="connsiteY74" fmla="*/ 9297 h 10106"/>
                  <a:gd name="connsiteX75" fmla="*/ 381 w 10014"/>
                  <a:gd name="connsiteY75" fmla="*/ 9350 h 10106"/>
                  <a:gd name="connsiteX76" fmla="*/ 591 w 10014"/>
                  <a:gd name="connsiteY76" fmla="*/ 9488 h 10106"/>
                  <a:gd name="connsiteX77" fmla="*/ 690 w 10014"/>
                  <a:gd name="connsiteY77" fmla="*/ 9542 h 10106"/>
                  <a:gd name="connsiteX78" fmla="*/ 2227 w 10014"/>
                  <a:gd name="connsiteY78" fmla="*/ 9560 h 10106"/>
                  <a:gd name="connsiteX79" fmla="*/ 2856 w 10014"/>
                  <a:gd name="connsiteY79" fmla="*/ 9613 h 10106"/>
                  <a:gd name="connsiteX80" fmla="*/ 486 w 10014"/>
                  <a:gd name="connsiteY80" fmla="*/ 9684 h 10106"/>
                  <a:gd name="connsiteX81" fmla="*/ 329 w 10014"/>
                  <a:gd name="connsiteY81" fmla="*/ 9755 h 10106"/>
                  <a:gd name="connsiteX82" fmla="*/ 538 w 10014"/>
                  <a:gd name="connsiteY82" fmla="*/ 9808 h 10106"/>
                  <a:gd name="connsiteX83" fmla="*/ 769 w 10014"/>
                  <a:gd name="connsiteY83" fmla="*/ 9879 h 10106"/>
                  <a:gd name="connsiteX84" fmla="*/ 717 w 10014"/>
                  <a:gd name="connsiteY84" fmla="*/ 9947 h 10106"/>
                  <a:gd name="connsiteX85" fmla="*/ 1136 w 10014"/>
                  <a:gd name="connsiteY85" fmla="*/ 10000 h 10106"/>
                  <a:gd name="connsiteX86" fmla="*/ 3287 w 10014"/>
                  <a:gd name="connsiteY86" fmla="*/ 10014 h 10106"/>
                  <a:gd name="connsiteX87" fmla="*/ 3940 w 10014"/>
                  <a:gd name="connsiteY87" fmla="*/ 10106 h 10106"/>
                  <a:gd name="connsiteX88" fmla="*/ 3950 w 10014"/>
                  <a:gd name="connsiteY88" fmla="*/ 10100 h 10106"/>
                  <a:gd name="connsiteX89" fmla="*/ 14 w 10014"/>
                  <a:gd name="connsiteY89" fmla="*/ 10000 h 10106"/>
                  <a:gd name="connsiteX90" fmla="*/ 14 w 10014"/>
                  <a:gd name="connsiteY90" fmla="*/ 0 h 10106"/>
                  <a:gd name="connsiteX0" fmla="*/ 14 w 10014"/>
                  <a:gd name="connsiteY0" fmla="*/ 0 h 10155"/>
                  <a:gd name="connsiteX1" fmla="*/ 6034 w 10014"/>
                  <a:gd name="connsiteY1" fmla="*/ 0 h 10155"/>
                  <a:gd name="connsiteX2" fmla="*/ 6134 w 10014"/>
                  <a:gd name="connsiteY2" fmla="*/ 71 h 10155"/>
                  <a:gd name="connsiteX3" fmla="*/ 7854 w 10014"/>
                  <a:gd name="connsiteY3" fmla="*/ 142 h 10155"/>
                  <a:gd name="connsiteX4" fmla="*/ 6967 w 10014"/>
                  <a:gd name="connsiteY4" fmla="*/ 195 h 10155"/>
                  <a:gd name="connsiteX5" fmla="*/ 6107 w 10014"/>
                  <a:gd name="connsiteY5" fmla="*/ 266 h 10155"/>
                  <a:gd name="connsiteX6" fmla="*/ 5981 w 10014"/>
                  <a:gd name="connsiteY6" fmla="*/ 334 h 10155"/>
                  <a:gd name="connsiteX7" fmla="*/ 6060 w 10014"/>
                  <a:gd name="connsiteY7" fmla="*/ 405 h 10155"/>
                  <a:gd name="connsiteX8" fmla="*/ 5069 w 10014"/>
                  <a:gd name="connsiteY8" fmla="*/ 458 h 10155"/>
                  <a:gd name="connsiteX9" fmla="*/ 900 w 10014"/>
                  <a:gd name="connsiteY9" fmla="*/ 529 h 10155"/>
                  <a:gd name="connsiteX10" fmla="*/ 1005 w 10014"/>
                  <a:gd name="connsiteY10" fmla="*/ 600 h 10155"/>
                  <a:gd name="connsiteX11" fmla="*/ 1293 w 10014"/>
                  <a:gd name="connsiteY11" fmla="*/ 654 h 10155"/>
                  <a:gd name="connsiteX12" fmla="*/ 1031 w 10014"/>
                  <a:gd name="connsiteY12" fmla="*/ 725 h 10155"/>
                  <a:gd name="connsiteX13" fmla="*/ 1996 w 10014"/>
                  <a:gd name="connsiteY13" fmla="*/ 792 h 10155"/>
                  <a:gd name="connsiteX14" fmla="*/ 2437 w 10014"/>
                  <a:gd name="connsiteY14" fmla="*/ 863 h 10155"/>
                  <a:gd name="connsiteX15" fmla="*/ 25 w 10014"/>
                  <a:gd name="connsiteY15" fmla="*/ 890 h 10155"/>
                  <a:gd name="connsiteX16" fmla="*/ 15 w 10014"/>
                  <a:gd name="connsiteY16" fmla="*/ 2922 h 10155"/>
                  <a:gd name="connsiteX17" fmla="*/ 1734 w 10014"/>
                  <a:gd name="connsiteY17" fmla="*/ 3016 h 10155"/>
                  <a:gd name="connsiteX18" fmla="*/ 5614 w 10014"/>
                  <a:gd name="connsiteY18" fmla="*/ 3087 h 10155"/>
                  <a:gd name="connsiteX19" fmla="*/ 1267 w 10014"/>
                  <a:gd name="connsiteY19" fmla="*/ 3140 h 10155"/>
                  <a:gd name="connsiteX20" fmla="*/ 14 w 10014"/>
                  <a:gd name="connsiteY20" fmla="*/ 3214 h 10155"/>
                  <a:gd name="connsiteX21" fmla="*/ 4 w 10014"/>
                  <a:gd name="connsiteY21" fmla="*/ 4031 h 10155"/>
                  <a:gd name="connsiteX22" fmla="*/ 743 w 10014"/>
                  <a:gd name="connsiteY22" fmla="*/ 4128 h 10155"/>
                  <a:gd name="connsiteX23" fmla="*/ 769 w 10014"/>
                  <a:gd name="connsiteY23" fmla="*/ 4199 h 10155"/>
                  <a:gd name="connsiteX24" fmla="*/ 900 w 10014"/>
                  <a:gd name="connsiteY24" fmla="*/ 4252 h 10155"/>
                  <a:gd name="connsiteX25" fmla="*/ 4 w 10014"/>
                  <a:gd name="connsiteY25" fmla="*/ 4329 h 10155"/>
                  <a:gd name="connsiteX26" fmla="*/ 15 w 10014"/>
                  <a:gd name="connsiteY26" fmla="*/ 5480 h 10155"/>
                  <a:gd name="connsiteX27" fmla="*/ 407 w 10014"/>
                  <a:gd name="connsiteY27" fmla="*/ 5503 h 10155"/>
                  <a:gd name="connsiteX28" fmla="*/ 407 w 10014"/>
                  <a:gd name="connsiteY28" fmla="*/ 5556 h 10155"/>
                  <a:gd name="connsiteX29" fmla="*/ 250 w 10014"/>
                  <a:gd name="connsiteY29" fmla="*/ 5627 h 10155"/>
                  <a:gd name="connsiteX30" fmla="*/ 198 w 10014"/>
                  <a:gd name="connsiteY30" fmla="*/ 5698 h 10155"/>
                  <a:gd name="connsiteX31" fmla="*/ 119 w 10014"/>
                  <a:gd name="connsiteY31" fmla="*/ 5769 h 10155"/>
                  <a:gd name="connsiteX32" fmla="*/ 15 w 10014"/>
                  <a:gd name="connsiteY32" fmla="*/ 5800 h 10155"/>
                  <a:gd name="connsiteX33" fmla="*/ 15 w 10014"/>
                  <a:gd name="connsiteY33" fmla="*/ 6197 h 10155"/>
                  <a:gd name="connsiteX34" fmla="*/ 355 w 10014"/>
                  <a:gd name="connsiteY34" fmla="*/ 6210 h 10155"/>
                  <a:gd name="connsiteX35" fmla="*/ 434 w 10014"/>
                  <a:gd name="connsiteY35" fmla="*/ 6281 h 10155"/>
                  <a:gd name="connsiteX36" fmla="*/ 302 w 10014"/>
                  <a:gd name="connsiteY36" fmla="*/ 6348 h 10155"/>
                  <a:gd name="connsiteX37" fmla="*/ 407 w 10014"/>
                  <a:gd name="connsiteY37" fmla="*/ 6419 h 10155"/>
                  <a:gd name="connsiteX38" fmla="*/ 4 w 10014"/>
                  <a:gd name="connsiteY38" fmla="*/ 6503 h 10155"/>
                  <a:gd name="connsiteX39" fmla="*/ 4 w 10014"/>
                  <a:gd name="connsiteY39" fmla="*/ 6958 h 10155"/>
                  <a:gd name="connsiteX40" fmla="*/ 538 w 10014"/>
                  <a:gd name="connsiteY40" fmla="*/ 7002 h 10155"/>
                  <a:gd name="connsiteX41" fmla="*/ 381 w 10014"/>
                  <a:gd name="connsiteY41" fmla="*/ 7073 h 10155"/>
                  <a:gd name="connsiteX42" fmla="*/ 565 w 10014"/>
                  <a:gd name="connsiteY42" fmla="*/ 7126 h 10155"/>
                  <a:gd name="connsiteX43" fmla="*/ 407 w 10014"/>
                  <a:gd name="connsiteY43" fmla="*/ 7197 h 10155"/>
                  <a:gd name="connsiteX44" fmla="*/ 591 w 10014"/>
                  <a:gd name="connsiteY44" fmla="*/ 7268 h 10155"/>
                  <a:gd name="connsiteX45" fmla="*/ 2673 w 10014"/>
                  <a:gd name="connsiteY45" fmla="*/ 7321 h 10155"/>
                  <a:gd name="connsiteX46" fmla="*/ 2227 w 10014"/>
                  <a:gd name="connsiteY46" fmla="*/ 7389 h 10155"/>
                  <a:gd name="connsiteX47" fmla="*/ 2101 w 10014"/>
                  <a:gd name="connsiteY47" fmla="*/ 7460 h 10155"/>
                  <a:gd name="connsiteX48" fmla="*/ 3559 w 10014"/>
                  <a:gd name="connsiteY48" fmla="*/ 7531 h 10155"/>
                  <a:gd name="connsiteX49" fmla="*/ 4366 w 10014"/>
                  <a:gd name="connsiteY49" fmla="*/ 7584 h 10155"/>
                  <a:gd name="connsiteX50" fmla="*/ 4052 w 10014"/>
                  <a:gd name="connsiteY50" fmla="*/ 7655 h 10155"/>
                  <a:gd name="connsiteX51" fmla="*/ 2022 w 10014"/>
                  <a:gd name="connsiteY51" fmla="*/ 7726 h 10155"/>
                  <a:gd name="connsiteX52" fmla="*/ 1708 w 10014"/>
                  <a:gd name="connsiteY52" fmla="*/ 7780 h 10155"/>
                  <a:gd name="connsiteX53" fmla="*/ 1267 w 10014"/>
                  <a:gd name="connsiteY53" fmla="*/ 7851 h 10155"/>
                  <a:gd name="connsiteX54" fmla="*/ 1472 w 10014"/>
                  <a:gd name="connsiteY54" fmla="*/ 7918 h 10155"/>
                  <a:gd name="connsiteX55" fmla="*/ 5483 w 10014"/>
                  <a:gd name="connsiteY55" fmla="*/ 7989 h 10155"/>
                  <a:gd name="connsiteX56" fmla="*/ 10014 w 10014"/>
                  <a:gd name="connsiteY56" fmla="*/ 8043 h 10155"/>
                  <a:gd name="connsiteX57" fmla="*/ 4183 w 10014"/>
                  <a:gd name="connsiteY57" fmla="*/ 8114 h 10155"/>
                  <a:gd name="connsiteX58" fmla="*/ 1760 w 10014"/>
                  <a:gd name="connsiteY58" fmla="*/ 8185 h 10155"/>
                  <a:gd name="connsiteX59" fmla="*/ 1320 w 10014"/>
                  <a:gd name="connsiteY59" fmla="*/ 8238 h 10155"/>
                  <a:gd name="connsiteX60" fmla="*/ 4419 w 10014"/>
                  <a:gd name="connsiteY60" fmla="*/ 8309 h 10155"/>
                  <a:gd name="connsiteX61" fmla="*/ 4288 w 10014"/>
                  <a:gd name="connsiteY61" fmla="*/ 8377 h 10155"/>
                  <a:gd name="connsiteX62" fmla="*/ 1524 w 10014"/>
                  <a:gd name="connsiteY62" fmla="*/ 8430 h 10155"/>
                  <a:gd name="connsiteX63" fmla="*/ 512 w 10014"/>
                  <a:gd name="connsiteY63" fmla="*/ 8501 h 10155"/>
                  <a:gd name="connsiteX64" fmla="*/ 1058 w 10014"/>
                  <a:gd name="connsiteY64" fmla="*/ 8572 h 10155"/>
                  <a:gd name="connsiteX65" fmla="*/ 276 w 10014"/>
                  <a:gd name="connsiteY65" fmla="*/ 8643 h 10155"/>
                  <a:gd name="connsiteX66" fmla="*/ 3559 w 10014"/>
                  <a:gd name="connsiteY66" fmla="*/ 8696 h 10155"/>
                  <a:gd name="connsiteX67" fmla="*/ 407 w 10014"/>
                  <a:gd name="connsiteY67" fmla="*/ 8767 h 10155"/>
                  <a:gd name="connsiteX68" fmla="*/ 2279 w 10014"/>
                  <a:gd name="connsiteY68" fmla="*/ 8838 h 10155"/>
                  <a:gd name="connsiteX69" fmla="*/ 302 w 10014"/>
                  <a:gd name="connsiteY69" fmla="*/ 8888 h 10155"/>
                  <a:gd name="connsiteX70" fmla="*/ 276 w 10014"/>
                  <a:gd name="connsiteY70" fmla="*/ 8959 h 10155"/>
                  <a:gd name="connsiteX71" fmla="*/ 538 w 10014"/>
                  <a:gd name="connsiteY71" fmla="*/ 9030 h 10155"/>
                  <a:gd name="connsiteX72" fmla="*/ 329 w 10014"/>
                  <a:gd name="connsiteY72" fmla="*/ 9101 h 10155"/>
                  <a:gd name="connsiteX73" fmla="*/ 171 w 10014"/>
                  <a:gd name="connsiteY73" fmla="*/ 9226 h 10155"/>
                  <a:gd name="connsiteX74" fmla="*/ 302 w 10014"/>
                  <a:gd name="connsiteY74" fmla="*/ 9297 h 10155"/>
                  <a:gd name="connsiteX75" fmla="*/ 381 w 10014"/>
                  <a:gd name="connsiteY75" fmla="*/ 9350 h 10155"/>
                  <a:gd name="connsiteX76" fmla="*/ 591 w 10014"/>
                  <a:gd name="connsiteY76" fmla="*/ 9488 h 10155"/>
                  <a:gd name="connsiteX77" fmla="*/ 690 w 10014"/>
                  <a:gd name="connsiteY77" fmla="*/ 9542 h 10155"/>
                  <a:gd name="connsiteX78" fmla="*/ 2227 w 10014"/>
                  <a:gd name="connsiteY78" fmla="*/ 9560 h 10155"/>
                  <a:gd name="connsiteX79" fmla="*/ 2856 w 10014"/>
                  <a:gd name="connsiteY79" fmla="*/ 9613 h 10155"/>
                  <a:gd name="connsiteX80" fmla="*/ 486 w 10014"/>
                  <a:gd name="connsiteY80" fmla="*/ 9684 h 10155"/>
                  <a:gd name="connsiteX81" fmla="*/ 329 w 10014"/>
                  <a:gd name="connsiteY81" fmla="*/ 9755 h 10155"/>
                  <a:gd name="connsiteX82" fmla="*/ 538 w 10014"/>
                  <a:gd name="connsiteY82" fmla="*/ 9808 h 10155"/>
                  <a:gd name="connsiteX83" fmla="*/ 769 w 10014"/>
                  <a:gd name="connsiteY83" fmla="*/ 9879 h 10155"/>
                  <a:gd name="connsiteX84" fmla="*/ 717 w 10014"/>
                  <a:gd name="connsiteY84" fmla="*/ 9947 h 10155"/>
                  <a:gd name="connsiteX85" fmla="*/ 1136 w 10014"/>
                  <a:gd name="connsiteY85" fmla="*/ 10000 h 10155"/>
                  <a:gd name="connsiteX86" fmla="*/ 3287 w 10014"/>
                  <a:gd name="connsiteY86" fmla="*/ 10014 h 10155"/>
                  <a:gd name="connsiteX87" fmla="*/ 3940 w 10014"/>
                  <a:gd name="connsiteY87" fmla="*/ 10106 h 10155"/>
                  <a:gd name="connsiteX88" fmla="*/ 4958 w 10014"/>
                  <a:gd name="connsiteY88" fmla="*/ 10155 h 10155"/>
                  <a:gd name="connsiteX89" fmla="*/ 14 w 10014"/>
                  <a:gd name="connsiteY89" fmla="*/ 10000 h 10155"/>
                  <a:gd name="connsiteX90" fmla="*/ 14 w 10014"/>
                  <a:gd name="connsiteY90" fmla="*/ 0 h 10155"/>
                  <a:gd name="connsiteX0" fmla="*/ 14 w 10014"/>
                  <a:gd name="connsiteY0" fmla="*/ 0 h 10155"/>
                  <a:gd name="connsiteX1" fmla="*/ 6034 w 10014"/>
                  <a:gd name="connsiteY1" fmla="*/ 0 h 10155"/>
                  <a:gd name="connsiteX2" fmla="*/ 6134 w 10014"/>
                  <a:gd name="connsiteY2" fmla="*/ 71 h 10155"/>
                  <a:gd name="connsiteX3" fmla="*/ 7854 w 10014"/>
                  <a:gd name="connsiteY3" fmla="*/ 142 h 10155"/>
                  <a:gd name="connsiteX4" fmla="*/ 6967 w 10014"/>
                  <a:gd name="connsiteY4" fmla="*/ 195 h 10155"/>
                  <a:gd name="connsiteX5" fmla="*/ 6107 w 10014"/>
                  <a:gd name="connsiteY5" fmla="*/ 266 h 10155"/>
                  <a:gd name="connsiteX6" fmla="*/ 5981 w 10014"/>
                  <a:gd name="connsiteY6" fmla="*/ 334 h 10155"/>
                  <a:gd name="connsiteX7" fmla="*/ 6060 w 10014"/>
                  <a:gd name="connsiteY7" fmla="*/ 405 h 10155"/>
                  <a:gd name="connsiteX8" fmla="*/ 5069 w 10014"/>
                  <a:gd name="connsiteY8" fmla="*/ 458 h 10155"/>
                  <a:gd name="connsiteX9" fmla="*/ 900 w 10014"/>
                  <a:gd name="connsiteY9" fmla="*/ 529 h 10155"/>
                  <a:gd name="connsiteX10" fmla="*/ 1005 w 10014"/>
                  <a:gd name="connsiteY10" fmla="*/ 600 h 10155"/>
                  <a:gd name="connsiteX11" fmla="*/ 1293 w 10014"/>
                  <a:gd name="connsiteY11" fmla="*/ 654 h 10155"/>
                  <a:gd name="connsiteX12" fmla="*/ 1031 w 10014"/>
                  <a:gd name="connsiteY12" fmla="*/ 725 h 10155"/>
                  <a:gd name="connsiteX13" fmla="*/ 1996 w 10014"/>
                  <a:gd name="connsiteY13" fmla="*/ 792 h 10155"/>
                  <a:gd name="connsiteX14" fmla="*/ 2437 w 10014"/>
                  <a:gd name="connsiteY14" fmla="*/ 863 h 10155"/>
                  <a:gd name="connsiteX15" fmla="*/ 25 w 10014"/>
                  <a:gd name="connsiteY15" fmla="*/ 890 h 10155"/>
                  <a:gd name="connsiteX16" fmla="*/ 15 w 10014"/>
                  <a:gd name="connsiteY16" fmla="*/ 2922 h 10155"/>
                  <a:gd name="connsiteX17" fmla="*/ 1734 w 10014"/>
                  <a:gd name="connsiteY17" fmla="*/ 3016 h 10155"/>
                  <a:gd name="connsiteX18" fmla="*/ 5614 w 10014"/>
                  <a:gd name="connsiteY18" fmla="*/ 3087 h 10155"/>
                  <a:gd name="connsiteX19" fmla="*/ 1267 w 10014"/>
                  <a:gd name="connsiteY19" fmla="*/ 3140 h 10155"/>
                  <a:gd name="connsiteX20" fmla="*/ 14 w 10014"/>
                  <a:gd name="connsiteY20" fmla="*/ 3214 h 10155"/>
                  <a:gd name="connsiteX21" fmla="*/ 4 w 10014"/>
                  <a:gd name="connsiteY21" fmla="*/ 4031 h 10155"/>
                  <a:gd name="connsiteX22" fmla="*/ 743 w 10014"/>
                  <a:gd name="connsiteY22" fmla="*/ 4128 h 10155"/>
                  <a:gd name="connsiteX23" fmla="*/ 769 w 10014"/>
                  <a:gd name="connsiteY23" fmla="*/ 4199 h 10155"/>
                  <a:gd name="connsiteX24" fmla="*/ 900 w 10014"/>
                  <a:gd name="connsiteY24" fmla="*/ 4252 h 10155"/>
                  <a:gd name="connsiteX25" fmla="*/ 4 w 10014"/>
                  <a:gd name="connsiteY25" fmla="*/ 4329 h 10155"/>
                  <a:gd name="connsiteX26" fmla="*/ 15 w 10014"/>
                  <a:gd name="connsiteY26" fmla="*/ 5480 h 10155"/>
                  <a:gd name="connsiteX27" fmla="*/ 407 w 10014"/>
                  <a:gd name="connsiteY27" fmla="*/ 5503 h 10155"/>
                  <a:gd name="connsiteX28" fmla="*/ 407 w 10014"/>
                  <a:gd name="connsiteY28" fmla="*/ 5556 h 10155"/>
                  <a:gd name="connsiteX29" fmla="*/ 250 w 10014"/>
                  <a:gd name="connsiteY29" fmla="*/ 5627 h 10155"/>
                  <a:gd name="connsiteX30" fmla="*/ 198 w 10014"/>
                  <a:gd name="connsiteY30" fmla="*/ 5698 h 10155"/>
                  <a:gd name="connsiteX31" fmla="*/ 119 w 10014"/>
                  <a:gd name="connsiteY31" fmla="*/ 5769 h 10155"/>
                  <a:gd name="connsiteX32" fmla="*/ 15 w 10014"/>
                  <a:gd name="connsiteY32" fmla="*/ 5800 h 10155"/>
                  <a:gd name="connsiteX33" fmla="*/ 15 w 10014"/>
                  <a:gd name="connsiteY33" fmla="*/ 6197 h 10155"/>
                  <a:gd name="connsiteX34" fmla="*/ 355 w 10014"/>
                  <a:gd name="connsiteY34" fmla="*/ 6210 h 10155"/>
                  <a:gd name="connsiteX35" fmla="*/ 434 w 10014"/>
                  <a:gd name="connsiteY35" fmla="*/ 6281 h 10155"/>
                  <a:gd name="connsiteX36" fmla="*/ 302 w 10014"/>
                  <a:gd name="connsiteY36" fmla="*/ 6348 h 10155"/>
                  <a:gd name="connsiteX37" fmla="*/ 407 w 10014"/>
                  <a:gd name="connsiteY37" fmla="*/ 6419 h 10155"/>
                  <a:gd name="connsiteX38" fmla="*/ 4 w 10014"/>
                  <a:gd name="connsiteY38" fmla="*/ 6503 h 10155"/>
                  <a:gd name="connsiteX39" fmla="*/ 4 w 10014"/>
                  <a:gd name="connsiteY39" fmla="*/ 6958 h 10155"/>
                  <a:gd name="connsiteX40" fmla="*/ 538 w 10014"/>
                  <a:gd name="connsiteY40" fmla="*/ 7002 h 10155"/>
                  <a:gd name="connsiteX41" fmla="*/ 381 w 10014"/>
                  <a:gd name="connsiteY41" fmla="*/ 7073 h 10155"/>
                  <a:gd name="connsiteX42" fmla="*/ 565 w 10014"/>
                  <a:gd name="connsiteY42" fmla="*/ 7126 h 10155"/>
                  <a:gd name="connsiteX43" fmla="*/ 407 w 10014"/>
                  <a:gd name="connsiteY43" fmla="*/ 7197 h 10155"/>
                  <a:gd name="connsiteX44" fmla="*/ 591 w 10014"/>
                  <a:gd name="connsiteY44" fmla="*/ 7268 h 10155"/>
                  <a:gd name="connsiteX45" fmla="*/ 2673 w 10014"/>
                  <a:gd name="connsiteY45" fmla="*/ 7321 h 10155"/>
                  <a:gd name="connsiteX46" fmla="*/ 2227 w 10014"/>
                  <a:gd name="connsiteY46" fmla="*/ 7389 h 10155"/>
                  <a:gd name="connsiteX47" fmla="*/ 2101 w 10014"/>
                  <a:gd name="connsiteY47" fmla="*/ 7460 h 10155"/>
                  <a:gd name="connsiteX48" fmla="*/ 3559 w 10014"/>
                  <a:gd name="connsiteY48" fmla="*/ 7531 h 10155"/>
                  <a:gd name="connsiteX49" fmla="*/ 4366 w 10014"/>
                  <a:gd name="connsiteY49" fmla="*/ 7584 h 10155"/>
                  <a:gd name="connsiteX50" fmla="*/ 4052 w 10014"/>
                  <a:gd name="connsiteY50" fmla="*/ 7655 h 10155"/>
                  <a:gd name="connsiteX51" fmla="*/ 2022 w 10014"/>
                  <a:gd name="connsiteY51" fmla="*/ 7726 h 10155"/>
                  <a:gd name="connsiteX52" fmla="*/ 1708 w 10014"/>
                  <a:gd name="connsiteY52" fmla="*/ 7780 h 10155"/>
                  <a:gd name="connsiteX53" fmla="*/ 1267 w 10014"/>
                  <a:gd name="connsiteY53" fmla="*/ 7851 h 10155"/>
                  <a:gd name="connsiteX54" fmla="*/ 1472 w 10014"/>
                  <a:gd name="connsiteY54" fmla="*/ 7918 h 10155"/>
                  <a:gd name="connsiteX55" fmla="*/ 5483 w 10014"/>
                  <a:gd name="connsiteY55" fmla="*/ 7989 h 10155"/>
                  <a:gd name="connsiteX56" fmla="*/ 10014 w 10014"/>
                  <a:gd name="connsiteY56" fmla="*/ 8043 h 10155"/>
                  <a:gd name="connsiteX57" fmla="*/ 4183 w 10014"/>
                  <a:gd name="connsiteY57" fmla="*/ 8114 h 10155"/>
                  <a:gd name="connsiteX58" fmla="*/ 1760 w 10014"/>
                  <a:gd name="connsiteY58" fmla="*/ 8185 h 10155"/>
                  <a:gd name="connsiteX59" fmla="*/ 1320 w 10014"/>
                  <a:gd name="connsiteY59" fmla="*/ 8238 h 10155"/>
                  <a:gd name="connsiteX60" fmla="*/ 4419 w 10014"/>
                  <a:gd name="connsiteY60" fmla="*/ 8309 h 10155"/>
                  <a:gd name="connsiteX61" fmla="*/ 4288 w 10014"/>
                  <a:gd name="connsiteY61" fmla="*/ 8377 h 10155"/>
                  <a:gd name="connsiteX62" fmla="*/ 1524 w 10014"/>
                  <a:gd name="connsiteY62" fmla="*/ 8430 h 10155"/>
                  <a:gd name="connsiteX63" fmla="*/ 512 w 10014"/>
                  <a:gd name="connsiteY63" fmla="*/ 8501 h 10155"/>
                  <a:gd name="connsiteX64" fmla="*/ 1058 w 10014"/>
                  <a:gd name="connsiteY64" fmla="*/ 8572 h 10155"/>
                  <a:gd name="connsiteX65" fmla="*/ 276 w 10014"/>
                  <a:gd name="connsiteY65" fmla="*/ 8643 h 10155"/>
                  <a:gd name="connsiteX66" fmla="*/ 3559 w 10014"/>
                  <a:gd name="connsiteY66" fmla="*/ 8696 h 10155"/>
                  <a:gd name="connsiteX67" fmla="*/ 407 w 10014"/>
                  <a:gd name="connsiteY67" fmla="*/ 8767 h 10155"/>
                  <a:gd name="connsiteX68" fmla="*/ 2279 w 10014"/>
                  <a:gd name="connsiteY68" fmla="*/ 8838 h 10155"/>
                  <a:gd name="connsiteX69" fmla="*/ 302 w 10014"/>
                  <a:gd name="connsiteY69" fmla="*/ 8888 h 10155"/>
                  <a:gd name="connsiteX70" fmla="*/ 276 w 10014"/>
                  <a:gd name="connsiteY70" fmla="*/ 8959 h 10155"/>
                  <a:gd name="connsiteX71" fmla="*/ 538 w 10014"/>
                  <a:gd name="connsiteY71" fmla="*/ 9030 h 10155"/>
                  <a:gd name="connsiteX72" fmla="*/ 329 w 10014"/>
                  <a:gd name="connsiteY72" fmla="*/ 9101 h 10155"/>
                  <a:gd name="connsiteX73" fmla="*/ 171 w 10014"/>
                  <a:gd name="connsiteY73" fmla="*/ 9226 h 10155"/>
                  <a:gd name="connsiteX74" fmla="*/ 302 w 10014"/>
                  <a:gd name="connsiteY74" fmla="*/ 9297 h 10155"/>
                  <a:gd name="connsiteX75" fmla="*/ 381 w 10014"/>
                  <a:gd name="connsiteY75" fmla="*/ 9350 h 10155"/>
                  <a:gd name="connsiteX76" fmla="*/ 591 w 10014"/>
                  <a:gd name="connsiteY76" fmla="*/ 9488 h 10155"/>
                  <a:gd name="connsiteX77" fmla="*/ 690 w 10014"/>
                  <a:gd name="connsiteY77" fmla="*/ 9542 h 10155"/>
                  <a:gd name="connsiteX78" fmla="*/ 2227 w 10014"/>
                  <a:gd name="connsiteY78" fmla="*/ 9560 h 10155"/>
                  <a:gd name="connsiteX79" fmla="*/ 2856 w 10014"/>
                  <a:gd name="connsiteY79" fmla="*/ 9613 h 10155"/>
                  <a:gd name="connsiteX80" fmla="*/ 486 w 10014"/>
                  <a:gd name="connsiteY80" fmla="*/ 9684 h 10155"/>
                  <a:gd name="connsiteX81" fmla="*/ 329 w 10014"/>
                  <a:gd name="connsiteY81" fmla="*/ 9755 h 10155"/>
                  <a:gd name="connsiteX82" fmla="*/ 538 w 10014"/>
                  <a:gd name="connsiteY82" fmla="*/ 9808 h 10155"/>
                  <a:gd name="connsiteX83" fmla="*/ 769 w 10014"/>
                  <a:gd name="connsiteY83" fmla="*/ 9879 h 10155"/>
                  <a:gd name="connsiteX84" fmla="*/ 717 w 10014"/>
                  <a:gd name="connsiteY84" fmla="*/ 9947 h 10155"/>
                  <a:gd name="connsiteX85" fmla="*/ 1136 w 10014"/>
                  <a:gd name="connsiteY85" fmla="*/ 10000 h 10155"/>
                  <a:gd name="connsiteX86" fmla="*/ 3287 w 10014"/>
                  <a:gd name="connsiteY86" fmla="*/ 10014 h 10155"/>
                  <a:gd name="connsiteX87" fmla="*/ 3940 w 10014"/>
                  <a:gd name="connsiteY87" fmla="*/ 10106 h 10155"/>
                  <a:gd name="connsiteX88" fmla="*/ 4958 w 10014"/>
                  <a:gd name="connsiteY88" fmla="*/ 10155 h 10155"/>
                  <a:gd name="connsiteX89" fmla="*/ 4949 w 10014"/>
                  <a:gd name="connsiteY89" fmla="*/ 10149 h 10155"/>
                  <a:gd name="connsiteX90" fmla="*/ 14 w 10014"/>
                  <a:gd name="connsiteY90" fmla="*/ 10000 h 10155"/>
                  <a:gd name="connsiteX91" fmla="*/ 14 w 10014"/>
                  <a:gd name="connsiteY91" fmla="*/ 0 h 10155"/>
                  <a:gd name="connsiteX0" fmla="*/ 14 w 10014"/>
                  <a:gd name="connsiteY0" fmla="*/ 0 h 10229"/>
                  <a:gd name="connsiteX1" fmla="*/ 6034 w 10014"/>
                  <a:gd name="connsiteY1" fmla="*/ 0 h 10229"/>
                  <a:gd name="connsiteX2" fmla="*/ 6134 w 10014"/>
                  <a:gd name="connsiteY2" fmla="*/ 71 h 10229"/>
                  <a:gd name="connsiteX3" fmla="*/ 7854 w 10014"/>
                  <a:gd name="connsiteY3" fmla="*/ 142 h 10229"/>
                  <a:gd name="connsiteX4" fmla="*/ 6967 w 10014"/>
                  <a:gd name="connsiteY4" fmla="*/ 195 h 10229"/>
                  <a:gd name="connsiteX5" fmla="*/ 6107 w 10014"/>
                  <a:gd name="connsiteY5" fmla="*/ 266 h 10229"/>
                  <a:gd name="connsiteX6" fmla="*/ 5981 w 10014"/>
                  <a:gd name="connsiteY6" fmla="*/ 334 h 10229"/>
                  <a:gd name="connsiteX7" fmla="*/ 6060 w 10014"/>
                  <a:gd name="connsiteY7" fmla="*/ 405 h 10229"/>
                  <a:gd name="connsiteX8" fmla="*/ 5069 w 10014"/>
                  <a:gd name="connsiteY8" fmla="*/ 458 h 10229"/>
                  <a:gd name="connsiteX9" fmla="*/ 900 w 10014"/>
                  <a:gd name="connsiteY9" fmla="*/ 529 h 10229"/>
                  <a:gd name="connsiteX10" fmla="*/ 1005 w 10014"/>
                  <a:gd name="connsiteY10" fmla="*/ 600 h 10229"/>
                  <a:gd name="connsiteX11" fmla="*/ 1293 w 10014"/>
                  <a:gd name="connsiteY11" fmla="*/ 654 h 10229"/>
                  <a:gd name="connsiteX12" fmla="*/ 1031 w 10014"/>
                  <a:gd name="connsiteY12" fmla="*/ 725 h 10229"/>
                  <a:gd name="connsiteX13" fmla="*/ 1996 w 10014"/>
                  <a:gd name="connsiteY13" fmla="*/ 792 h 10229"/>
                  <a:gd name="connsiteX14" fmla="*/ 2437 w 10014"/>
                  <a:gd name="connsiteY14" fmla="*/ 863 h 10229"/>
                  <a:gd name="connsiteX15" fmla="*/ 25 w 10014"/>
                  <a:gd name="connsiteY15" fmla="*/ 890 h 10229"/>
                  <a:gd name="connsiteX16" fmla="*/ 15 w 10014"/>
                  <a:gd name="connsiteY16" fmla="*/ 2922 h 10229"/>
                  <a:gd name="connsiteX17" fmla="*/ 1734 w 10014"/>
                  <a:gd name="connsiteY17" fmla="*/ 3016 h 10229"/>
                  <a:gd name="connsiteX18" fmla="*/ 5614 w 10014"/>
                  <a:gd name="connsiteY18" fmla="*/ 3087 h 10229"/>
                  <a:gd name="connsiteX19" fmla="*/ 1267 w 10014"/>
                  <a:gd name="connsiteY19" fmla="*/ 3140 h 10229"/>
                  <a:gd name="connsiteX20" fmla="*/ 14 w 10014"/>
                  <a:gd name="connsiteY20" fmla="*/ 3214 h 10229"/>
                  <a:gd name="connsiteX21" fmla="*/ 4 w 10014"/>
                  <a:gd name="connsiteY21" fmla="*/ 4031 h 10229"/>
                  <a:gd name="connsiteX22" fmla="*/ 743 w 10014"/>
                  <a:gd name="connsiteY22" fmla="*/ 4128 h 10229"/>
                  <a:gd name="connsiteX23" fmla="*/ 769 w 10014"/>
                  <a:gd name="connsiteY23" fmla="*/ 4199 h 10229"/>
                  <a:gd name="connsiteX24" fmla="*/ 900 w 10014"/>
                  <a:gd name="connsiteY24" fmla="*/ 4252 h 10229"/>
                  <a:gd name="connsiteX25" fmla="*/ 4 w 10014"/>
                  <a:gd name="connsiteY25" fmla="*/ 4329 h 10229"/>
                  <a:gd name="connsiteX26" fmla="*/ 15 w 10014"/>
                  <a:gd name="connsiteY26" fmla="*/ 5480 h 10229"/>
                  <a:gd name="connsiteX27" fmla="*/ 407 w 10014"/>
                  <a:gd name="connsiteY27" fmla="*/ 5503 h 10229"/>
                  <a:gd name="connsiteX28" fmla="*/ 407 w 10014"/>
                  <a:gd name="connsiteY28" fmla="*/ 5556 h 10229"/>
                  <a:gd name="connsiteX29" fmla="*/ 250 w 10014"/>
                  <a:gd name="connsiteY29" fmla="*/ 5627 h 10229"/>
                  <a:gd name="connsiteX30" fmla="*/ 198 w 10014"/>
                  <a:gd name="connsiteY30" fmla="*/ 5698 h 10229"/>
                  <a:gd name="connsiteX31" fmla="*/ 119 w 10014"/>
                  <a:gd name="connsiteY31" fmla="*/ 5769 h 10229"/>
                  <a:gd name="connsiteX32" fmla="*/ 15 w 10014"/>
                  <a:gd name="connsiteY32" fmla="*/ 5800 h 10229"/>
                  <a:gd name="connsiteX33" fmla="*/ 15 w 10014"/>
                  <a:gd name="connsiteY33" fmla="*/ 6197 h 10229"/>
                  <a:gd name="connsiteX34" fmla="*/ 355 w 10014"/>
                  <a:gd name="connsiteY34" fmla="*/ 6210 h 10229"/>
                  <a:gd name="connsiteX35" fmla="*/ 434 w 10014"/>
                  <a:gd name="connsiteY35" fmla="*/ 6281 h 10229"/>
                  <a:gd name="connsiteX36" fmla="*/ 302 w 10014"/>
                  <a:gd name="connsiteY36" fmla="*/ 6348 h 10229"/>
                  <a:gd name="connsiteX37" fmla="*/ 407 w 10014"/>
                  <a:gd name="connsiteY37" fmla="*/ 6419 h 10229"/>
                  <a:gd name="connsiteX38" fmla="*/ 4 w 10014"/>
                  <a:gd name="connsiteY38" fmla="*/ 6503 h 10229"/>
                  <a:gd name="connsiteX39" fmla="*/ 4 w 10014"/>
                  <a:gd name="connsiteY39" fmla="*/ 6958 h 10229"/>
                  <a:gd name="connsiteX40" fmla="*/ 538 w 10014"/>
                  <a:gd name="connsiteY40" fmla="*/ 7002 h 10229"/>
                  <a:gd name="connsiteX41" fmla="*/ 381 w 10014"/>
                  <a:gd name="connsiteY41" fmla="*/ 7073 h 10229"/>
                  <a:gd name="connsiteX42" fmla="*/ 565 w 10014"/>
                  <a:gd name="connsiteY42" fmla="*/ 7126 h 10229"/>
                  <a:gd name="connsiteX43" fmla="*/ 407 w 10014"/>
                  <a:gd name="connsiteY43" fmla="*/ 7197 h 10229"/>
                  <a:gd name="connsiteX44" fmla="*/ 591 w 10014"/>
                  <a:gd name="connsiteY44" fmla="*/ 7268 h 10229"/>
                  <a:gd name="connsiteX45" fmla="*/ 2673 w 10014"/>
                  <a:gd name="connsiteY45" fmla="*/ 7321 h 10229"/>
                  <a:gd name="connsiteX46" fmla="*/ 2227 w 10014"/>
                  <a:gd name="connsiteY46" fmla="*/ 7389 h 10229"/>
                  <a:gd name="connsiteX47" fmla="*/ 2101 w 10014"/>
                  <a:gd name="connsiteY47" fmla="*/ 7460 h 10229"/>
                  <a:gd name="connsiteX48" fmla="*/ 3559 w 10014"/>
                  <a:gd name="connsiteY48" fmla="*/ 7531 h 10229"/>
                  <a:gd name="connsiteX49" fmla="*/ 4366 w 10014"/>
                  <a:gd name="connsiteY49" fmla="*/ 7584 h 10229"/>
                  <a:gd name="connsiteX50" fmla="*/ 4052 w 10014"/>
                  <a:gd name="connsiteY50" fmla="*/ 7655 h 10229"/>
                  <a:gd name="connsiteX51" fmla="*/ 2022 w 10014"/>
                  <a:gd name="connsiteY51" fmla="*/ 7726 h 10229"/>
                  <a:gd name="connsiteX52" fmla="*/ 1708 w 10014"/>
                  <a:gd name="connsiteY52" fmla="*/ 7780 h 10229"/>
                  <a:gd name="connsiteX53" fmla="*/ 1267 w 10014"/>
                  <a:gd name="connsiteY53" fmla="*/ 7851 h 10229"/>
                  <a:gd name="connsiteX54" fmla="*/ 1472 w 10014"/>
                  <a:gd name="connsiteY54" fmla="*/ 7918 h 10229"/>
                  <a:gd name="connsiteX55" fmla="*/ 5483 w 10014"/>
                  <a:gd name="connsiteY55" fmla="*/ 7989 h 10229"/>
                  <a:gd name="connsiteX56" fmla="*/ 10014 w 10014"/>
                  <a:gd name="connsiteY56" fmla="*/ 8043 h 10229"/>
                  <a:gd name="connsiteX57" fmla="*/ 4183 w 10014"/>
                  <a:gd name="connsiteY57" fmla="*/ 8114 h 10229"/>
                  <a:gd name="connsiteX58" fmla="*/ 1760 w 10014"/>
                  <a:gd name="connsiteY58" fmla="*/ 8185 h 10229"/>
                  <a:gd name="connsiteX59" fmla="*/ 1320 w 10014"/>
                  <a:gd name="connsiteY59" fmla="*/ 8238 h 10229"/>
                  <a:gd name="connsiteX60" fmla="*/ 4419 w 10014"/>
                  <a:gd name="connsiteY60" fmla="*/ 8309 h 10229"/>
                  <a:gd name="connsiteX61" fmla="*/ 4288 w 10014"/>
                  <a:gd name="connsiteY61" fmla="*/ 8377 h 10229"/>
                  <a:gd name="connsiteX62" fmla="*/ 1524 w 10014"/>
                  <a:gd name="connsiteY62" fmla="*/ 8430 h 10229"/>
                  <a:gd name="connsiteX63" fmla="*/ 512 w 10014"/>
                  <a:gd name="connsiteY63" fmla="*/ 8501 h 10229"/>
                  <a:gd name="connsiteX64" fmla="*/ 1058 w 10014"/>
                  <a:gd name="connsiteY64" fmla="*/ 8572 h 10229"/>
                  <a:gd name="connsiteX65" fmla="*/ 276 w 10014"/>
                  <a:gd name="connsiteY65" fmla="*/ 8643 h 10229"/>
                  <a:gd name="connsiteX66" fmla="*/ 3559 w 10014"/>
                  <a:gd name="connsiteY66" fmla="*/ 8696 h 10229"/>
                  <a:gd name="connsiteX67" fmla="*/ 407 w 10014"/>
                  <a:gd name="connsiteY67" fmla="*/ 8767 h 10229"/>
                  <a:gd name="connsiteX68" fmla="*/ 2279 w 10014"/>
                  <a:gd name="connsiteY68" fmla="*/ 8838 h 10229"/>
                  <a:gd name="connsiteX69" fmla="*/ 302 w 10014"/>
                  <a:gd name="connsiteY69" fmla="*/ 8888 h 10229"/>
                  <a:gd name="connsiteX70" fmla="*/ 276 w 10014"/>
                  <a:gd name="connsiteY70" fmla="*/ 8959 h 10229"/>
                  <a:gd name="connsiteX71" fmla="*/ 538 w 10014"/>
                  <a:gd name="connsiteY71" fmla="*/ 9030 h 10229"/>
                  <a:gd name="connsiteX72" fmla="*/ 329 w 10014"/>
                  <a:gd name="connsiteY72" fmla="*/ 9101 h 10229"/>
                  <a:gd name="connsiteX73" fmla="*/ 171 w 10014"/>
                  <a:gd name="connsiteY73" fmla="*/ 9226 h 10229"/>
                  <a:gd name="connsiteX74" fmla="*/ 302 w 10014"/>
                  <a:gd name="connsiteY74" fmla="*/ 9297 h 10229"/>
                  <a:gd name="connsiteX75" fmla="*/ 381 w 10014"/>
                  <a:gd name="connsiteY75" fmla="*/ 9350 h 10229"/>
                  <a:gd name="connsiteX76" fmla="*/ 591 w 10014"/>
                  <a:gd name="connsiteY76" fmla="*/ 9488 h 10229"/>
                  <a:gd name="connsiteX77" fmla="*/ 690 w 10014"/>
                  <a:gd name="connsiteY77" fmla="*/ 9542 h 10229"/>
                  <a:gd name="connsiteX78" fmla="*/ 2227 w 10014"/>
                  <a:gd name="connsiteY78" fmla="*/ 9560 h 10229"/>
                  <a:gd name="connsiteX79" fmla="*/ 2856 w 10014"/>
                  <a:gd name="connsiteY79" fmla="*/ 9613 h 10229"/>
                  <a:gd name="connsiteX80" fmla="*/ 486 w 10014"/>
                  <a:gd name="connsiteY80" fmla="*/ 9684 h 10229"/>
                  <a:gd name="connsiteX81" fmla="*/ 329 w 10014"/>
                  <a:gd name="connsiteY81" fmla="*/ 9755 h 10229"/>
                  <a:gd name="connsiteX82" fmla="*/ 538 w 10014"/>
                  <a:gd name="connsiteY82" fmla="*/ 9808 h 10229"/>
                  <a:gd name="connsiteX83" fmla="*/ 769 w 10014"/>
                  <a:gd name="connsiteY83" fmla="*/ 9879 h 10229"/>
                  <a:gd name="connsiteX84" fmla="*/ 717 w 10014"/>
                  <a:gd name="connsiteY84" fmla="*/ 9947 h 10229"/>
                  <a:gd name="connsiteX85" fmla="*/ 1136 w 10014"/>
                  <a:gd name="connsiteY85" fmla="*/ 10000 h 10229"/>
                  <a:gd name="connsiteX86" fmla="*/ 3287 w 10014"/>
                  <a:gd name="connsiteY86" fmla="*/ 10014 h 10229"/>
                  <a:gd name="connsiteX87" fmla="*/ 3940 w 10014"/>
                  <a:gd name="connsiteY87" fmla="*/ 10106 h 10229"/>
                  <a:gd name="connsiteX88" fmla="*/ 4958 w 10014"/>
                  <a:gd name="connsiteY88" fmla="*/ 10155 h 10229"/>
                  <a:gd name="connsiteX89" fmla="*/ 3480 w 10014"/>
                  <a:gd name="connsiteY89" fmla="*/ 10229 h 10229"/>
                  <a:gd name="connsiteX90" fmla="*/ 14 w 10014"/>
                  <a:gd name="connsiteY90" fmla="*/ 10000 h 10229"/>
                  <a:gd name="connsiteX91" fmla="*/ 14 w 10014"/>
                  <a:gd name="connsiteY91" fmla="*/ 0 h 10229"/>
                  <a:gd name="connsiteX0" fmla="*/ 14 w 10014"/>
                  <a:gd name="connsiteY0" fmla="*/ 0 h 10229"/>
                  <a:gd name="connsiteX1" fmla="*/ 6034 w 10014"/>
                  <a:gd name="connsiteY1" fmla="*/ 0 h 10229"/>
                  <a:gd name="connsiteX2" fmla="*/ 6134 w 10014"/>
                  <a:gd name="connsiteY2" fmla="*/ 71 h 10229"/>
                  <a:gd name="connsiteX3" fmla="*/ 7854 w 10014"/>
                  <a:gd name="connsiteY3" fmla="*/ 142 h 10229"/>
                  <a:gd name="connsiteX4" fmla="*/ 6967 w 10014"/>
                  <a:gd name="connsiteY4" fmla="*/ 195 h 10229"/>
                  <a:gd name="connsiteX5" fmla="*/ 6107 w 10014"/>
                  <a:gd name="connsiteY5" fmla="*/ 266 h 10229"/>
                  <a:gd name="connsiteX6" fmla="*/ 5981 w 10014"/>
                  <a:gd name="connsiteY6" fmla="*/ 334 h 10229"/>
                  <a:gd name="connsiteX7" fmla="*/ 6060 w 10014"/>
                  <a:gd name="connsiteY7" fmla="*/ 405 h 10229"/>
                  <a:gd name="connsiteX8" fmla="*/ 5069 w 10014"/>
                  <a:gd name="connsiteY8" fmla="*/ 458 h 10229"/>
                  <a:gd name="connsiteX9" fmla="*/ 900 w 10014"/>
                  <a:gd name="connsiteY9" fmla="*/ 529 h 10229"/>
                  <a:gd name="connsiteX10" fmla="*/ 1005 w 10014"/>
                  <a:gd name="connsiteY10" fmla="*/ 600 h 10229"/>
                  <a:gd name="connsiteX11" fmla="*/ 1293 w 10014"/>
                  <a:gd name="connsiteY11" fmla="*/ 654 h 10229"/>
                  <a:gd name="connsiteX12" fmla="*/ 1031 w 10014"/>
                  <a:gd name="connsiteY12" fmla="*/ 725 h 10229"/>
                  <a:gd name="connsiteX13" fmla="*/ 1996 w 10014"/>
                  <a:gd name="connsiteY13" fmla="*/ 792 h 10229"/>
                  <a:gd name="connsiteX14" fmla="*/ 2437 w 10014"/>
                  <a:gd name="connsiteY14" fmla="*/ 863 h 10229"/>
                  <a:gd name="connsiteX15" fmla="*/ 25 w 10014"/>
                  <a:gd name="connsiteY15" fmla="*/ 890 h 10229"/>
                  <a:gd name="connsiteX16" fmla="*/ 15 w 10014"/>
                  <a:gd name="connsiteY16" fmla="*/ 2922 h 10229"/>
                  <a:gd name="connsiteX17" fmla="*/ 1734 w 10014"/>
                  <a:gd name="connsiteY17" fmla="*/ 3016 h 10229"/>
                  <a:gd name="connsiteX18" fmla="*/ 5614 w 10014"/>
                  <a:gd name="connsiteY18" fmla="*/ 3087 h 10229"/>
                  <a:gd name="connsiteX19" fmla="*/ 1267 w 10014"/>
                  <a:gd name="connsiteY19" fmla="*/ 3140 h 10229"/>
                  <a:gd name="connsiteX20" fmla="*/ 14 w 10014"/>
                  <a:gd name="connsiteY20" fmla="*/ 3214 h 10229"/>
                  <a:gd name="connsiteX21" fmla="*/ 4 w 10014"/>
                  <a:gd name="connsiteY21" fmla="*/ 4031 h 10229"/>
                  <a:gd name="connsiteX22" fmla="*/ 743 w 10014"/>
                  <a:gd name="connsiteY22" fmla="*/ 4128 h 10229"/>
                  <a:gd name="connsiteX23" fmla="*/ 769 w 10014"/>
                  <a:gd name="connsiteY23" fmla="*/ 4199 h 10229"/>
                  <a:gd name="connsiteX24" fmla="*/ 900 w 10014"/>
                  <a:gd name="connsiteY24" fmla="*/ 4252 h 10229"/>
                  <a:gd name="connsiteX25" fmla="*/ 4 w 10014"/>
                  <a:gd name="connsiteY25" fmla="*/ 4329 h 10229"/>
                  <a:gd name="connsiteX26" fmla="*/ 15 w 10014"/>
                  <a:gd name="connsiteY26" fmla="*/ 5480 h 10229"/>
                  <a:gd name="connsiteX27" fmla="*/ 407 w 10014"/>
                  <a:gd name="connsiteY27" fmla="*/ 5503 h 10229"/>
                  <a:gd name="connsiteX28" fmla="*/ 407 w 10014"/>
                  <a:gd name="connsiteY28" fmla="*/ 5556 h 10229"/>
                  <a:gd name="connsiteX29" fmla="*/ 250 w 10014"/>
                  <a:gd name="connsiteY29" fmla="*/ 5627 h 10229"/>
                  <a:gd name="connsiteX30" fmla="*/ 198 w 10014"/>
                  <a:gd name="connsiteY30" fmla="*/ 5698 h 10229"/>
                  <a:gd name="connsiteX31" fmla="*/ 119 w 10014"/>
                  <a:gd name="connsiteY31" fmla="*/ 5769 h 10229"/>
                  <a:gd name="connsiteX32" fmla="*/ 15 w 10014"/>
                  <a:gd name="connsiteY32" fmla="*/ 5800 h 10229"/>
                  <a:gd name="connsiteX33" fmla="*/ 15 w 10014"/>
                  <a:gd name="connsiteY33" fmla="*/ 6197 h 10229"/>
                  <a:gd name="connsiteX34" fmla="*/ 355 w 10014"/>
                  <a:gd name="connsiteY34" fmla="*/ 6210 h 10229"/>
                  <a:gd name="connsiteX35" fmla="*/ 434 w 10014"/>
                  <a:gd name="connsiteY35" fmla="*/ 6281 h 10229"/>
                  <a:gd name="connsiteX36" fmla="*/ 302 w 10014"/>
                  <a:gd name="connsiteY36" fmla="*/ 6348 h 10229"/>
                  <a:gd name="connsiteX37" fmla="*/ 407 w 10014"/>
                  <a:gd name="connsiteY37" fmla="*/ 6419 h 10229"/>
                  <a:gd name="connsiteX38" fmla="*/ 4 w 10014"/>
                  <a:gd name="connsiteY38" fmla="*/ 6503 h 10229"/>
                  <a:gd name="connsiteX39" fmla="*/ 4 w 10014"/>
                  <a:gd name="connsiteY39" fmla="*/ 6958 h 10229"/>
                  <a:gd name="connsiteX40" fmla="*/ 538 w 10014"/>
                  <a:gd name="connsiteY40" fmla="*/ 7002 h 10229"/>
                  <a:gd name="connsiteX41" fmla="*/ 381 w 10014"/>
                  <a:gd name="connsiteY41" fmla="*/ 7073 h 10229"/>
                  <a:gd name="connsiteX42" fmla="*/ 565 w 10014"/>
                  <a:gd name="connsiteY42" fmla="*/ 7126 h 10229"/>
                  <a:gd name="connsiteX43" fmla="*/ 407 w 10014"/>
                  <a:gd name="connsiteY43" fmla="*/ 7197 h 10229"/>
                  <a:gd name="connsiteX44" fmla="*/ 591 w 10014"/>
                  <a:gd name="connsiteY44" fmla="*/ 7268 h 10229"/>
                  <a:gd name="connsiteX45" fmla="*/ 2673 w 10014"/>
                  <a:gd name="connsiteY45" fmla="*/ 7321 h 10229"/>
                  <a:gd name="connsiteX46" fmla="*/ 2227 w 10014"/>
                  <a:gd name="connsiteY46" fmla="*/ 7389 h 10229"/>
                  <a:gd name="connsiteX47" fmla="*/ 2101 w 10014"/>
                  <a:gd name="connsiteY47" fmla="*/ 7460 h 10229"/>
                  <a:gd name="connsiteX48" fmla="*/ 3559 w 10014"/>
                  <a:gd name="connsiteY48" fmla="*/ 7531 h 10229"/>
                  <a:gd name="connsiteX49" fmla="*/ 4366 w 10014"/>
                  <a:gd name="connsiteY49" fmla="*/ 7584 h 10229"/>
                  <a:gd name="connsiteX50" fmla="*/ 4052 w 10014"/>
                  <a:gd name="connsiteY50" fmla="*/ 7655 h 10229"/>
                  <a:gd name="connsiteX51" fmla="*/ 2022 w 10014"/>
                  <a:gd name="connsiteY51" fmla="*/ 7726 h 10229"/>
                  <a:gd name="connsiteX52" fmla="*/ 1708 w 10014"/>
                  <a:gd name="connsiteY52" fmla="*/ 7780 h 10229"/>
                  <a:gd name="connsiteX53" fmla="*/ 1267 w 10014"/>
                  <a:gd name="connsiteY53" fmla="*/ 7851 h 10229"/>
                  <a:gd name="connsiteX54" fmla="*/ 1472 w 10014"/>
                  <a:gd name="connsiteY54" fmla="*/ 7918 h 10229"/>
                  <a:gd name="connsiteX55" fmla="*/ 5483 w 10014"/>
                  <a:gd name="connsiteY55" fmla="*/ 7989 h 10229"/>
                  <a:gd name="connsiteX56" fmla="*/ 10014 w 10014"/>
                  <a:gd name="connsiteY56" fmla="*/ 8043 h 10229"/>
                  <a:gd name="connsiteX57" fmla="*/ 4183 w 10014"/>
                  <a:gd name="connsiteY57" fmla="*/ 8114 h 10229"/>
                  <a:gd name="connsiteX58" fmla="*/ 1760 w 10014"/>
                  <a:gd name="connsiteY58" fmla="*/ 8185 h 10229"/>
                  <a:gd name="connsiteX59" fmla="*/ 1320 w 10014"/>
                  <a:gd name="connsiteY59" fmla="*/ 8238 h 10229"/>
                  <a:gd name="connsiteX60" fmla="*/ 4419 w 10014"/>
                  <a:gd name="connsiteY60" fmla="*/ 8309 h 10229"/>
                  <a:gd name="connsiteX61" fmla="*/ 4288 w 10014"/>
                  <a:gd name="connsiteY61" fmla="*/ 8377 h 10229"/>
                  <a:gd name="connsiteX62" fmla="*/ 1524 w 10014"/>
                  <a:gd name="connsiteY62" fmla="*/ 8430 h 10229"/>
                  <a:gd name="connsiteX63" fmla="*/ 512 w 10014"/>
                  <a:gd name="connsiteY63" fmla="*/ 8501 h 10229"/>
                  <a:gd name="connsiteX64" fmla="*/ 1058 w 10014"/>
                  <a:gd name="connsiteY64" fmla="*/ 8572 h 10229"/>
                  <a:gd name="connsiteX65" fmla="*/ 276 w 10014"/>
                  <a:gd name="connsiteY65" fmla="*/ 8643 h 10229"/>
                  <a:gd name="connsiteX66" fmla="*/ 3559 w 10014"/>
                  <a:gd name="connsiteY66" fmla="*/ 8696 h 10229"/>
                  <a:gd name="connsiteX67" fmla="*/ 407 w 10014"/>
                  <a:gd name="connsiteY67" fmla="*/ 8767 h 10229"/>
                  <a:gd name="connsiteX68" fmla="*/ 2279 w 10014"/>
                  <a:gd name="connsiteY68" fmla="*/ 8838 h 10229"/>
                  <a:gd name="connsiteX69" fmla="*/ 302 w 10014"/>
                  <a:gd name="connsiteY69" fmla="*/ 8888 h 10229"/>
                  <a:gd name="connsiteX70" fmla="*/ 276 w 10014"/>
                  <a:gd name="connsiteY70" fmla="*/ 8959 h 10229"/>
                  <a:gd name="connsiteX71" fmla="*/ 538 w 10014"/>
                  <a:gd name="connsiteY71" fmla="*/ 9030 h 10229"/>
                  <a:gd name="connsiteX72" fmla="*/ 329 w 10014"/>
                  <a:gd name="connsiteY72" fmla="*/ 9101 h 10229"/>
                  <a:gd name="connsiteX73" fmla="*/ 171 w 10014"/>
                  <a:gd name="connsiteY73" fmla="*/ 9226 h 10229"/>
                  <a:gd name="connsiteX74" fmla="*/ 302 w 10014"/>
                  <a:gd name="connsiteY74" fmla="*/ 9297 h 10229"/>
                  <a:gd name="connsiteX75" fmla="*/ 381 w 10014"/>
                  <a:gd name="connsiteY75" fmla="*/ 9350 h 10229"/>
                  <a:gd name="connsiteX76" fmla="*/ 591 w 10014"/>
                  <a:gd name="connsiteY76" fmla="*/ 9488 h 10229"/>
                  <a:gd name="connsiteX77" fmla="*/ 690 w 10014"/>
                  <a:gd name="connsiteY77" fmla="*/ 9542 h 10229"/>
                  <a:gd name="connsiteX78" fmla="*/ 2227 w 10014"/>
                  <a:gd name="connsiteY78" fmla="*/ 9560 h 10229"/>
                  <a:gd name="connsiteX79" fmla="*/ 2856 w 10014"/>
                  <a:gd name="connsiteY79" fmla="*/ 9613 h 10229"/>
                  <a:gd name="connsiteX80" fmla="*/ 486 w 10014"/>
                  <a:gd name="connsiteY80" fmla="*/ 9684 h 10229"/>
                  <a:gd name="connsiteX81" fmla="*/ 329 w 10014"/>
                  <a:gd name="connsiteY81" fmla="*/ 9755 h 10229"/>
                  <a:gd name="connsiteX82" fmla="*/ 538 w 10014"/>
                  <a:gd name="connsiteY82" fmla="*/ 9808 h 10229"/>
                  <a:gd name="connsiteX83" fmla="*/ 769 w 10014"/>
                  <a:gd name="connsiteY83" fmla="*/ 9879 h 10229"/>
                  <a:gd name="connsiteX84" fmla="*/ 717 w 10014"/>
                  <a:gd name="connsiteY84" fmla="*/ 9947 h 10229"/>
                  <a:gd name="connsiteX85" fmla="*/ 1136 w 10014"/>
                  <a:gd name="connsiteY85" fmla="*/ 10000 h 10229"/>
                  <a:gd name="connsiteX86" fmla="*/ 3287 w 10014"/>
                  <a:gd name="connsiteY86" fmla="*/ 10014 h 10229"/>
                  <a:gd name="connsiteX87" fmla="*/ 3940 w 10014"/>
                  <a:gd name="connsiteY87" fmla="*/ 10106 h 10229"/>
                  <a:gd name="connsiteX88" fmla="*/ 4958 w 10014"/>
                  <a:gd name="connsiteY88" fmla="*/ 10155 h 10229"/>
                  <a:gd name="connsiteX89" fmla="*/ 3480 w 10014"/>
                  <a:gd name="connsiteY89" fmla="*/ 10229 h 10229"/>
                  <a:gd name="connsiteX90" fmla="*/ 3470 w 10014"/>
                  <a:gd name="connsiteY90" fmla="*/ 10228 h 10229"/>
                  <a:gd name="connsiteX91" fmla="*/ 14 w 10014"/>
                  <a:gd name="connsiteY91" fmla="*/ 10000 h 10229"/>
                  <a:gd name="connsiteX92" fmla="*/ 14 w 10014"/>
                  <a:gd name="connsiteY92" fmla="*/ 0 h 10229"/>
                  <a:gd name="connsiteX0" fmla="*/ 14 w 10014"/>
                  <a:gd name="connsiteY0" fmla="*/ 0 h 10283"/>
                  <a:gd name="connsiteX1" fmla="*/ 6034 w 10014"/>
                  <a:gd name="connsiteY1" fmla="*/ 0 h 10283"/>
                  <a:gd name="connsiteX2" fmla="*/ 6134 w 10014"/>
                  <a:gd name="connsiteY2" fmla="*/ 71 h 10283"/>
                  <a:gd name="connsiteX3" fmla="*/ 7854 w 10014"/>
                  <a:gd name="connsiteY3" fmla="*/ 142 h 10283"/>
                  <a:gd name="connsiteX4" fmla="*/ 6967 w 10014"/>
                  <a:gd name="connsiteY4" fmla="*/ 195 h 10283"/>
                  <a:gd name="connsiteX5" fmla="*/ 6107 w 10014"/>
                  <a:gd name="connsiteY5" fmla="*/ 266 h 10283"/>
                  <a:gd name="connsiteX6" fmla="*/ 5981 w 10014"/>
                  <a:gd name="connsiteY6" fmla="*/ 334 h 10283"/>
                  <a:gd name="connsiteX7" fmla="*/ 6060 w 10014"/>
                  <a:gd name="connsiteY7" fmla="*/ 405 h 10283"/>
                  <a:gd name="connsiteX8" fmla="*/ 5069 w 10014"/>
                  <a:gd name="connsiteY8" fmla="*/ 458 h 10283"/>
                  <a:gd name="connsiteX9" fmla="*/ 900 w 10014"/>
                  <a:gd name="connsiteY9" fmla="*/ 529 h 10283"/>
                  <a:gd name="connsiteX10" fmla="*/ 1005 w 10014"/>
                  <a:gd name="connsiteY10" fmla="*/ 600 h 10283"/>
                  <a:gd name="connsiteX11" fmla="*/ 1293 w 10014"/>
                  <a:gd name="connsiteY11" fmla="*/ 654 h 10283"/>
                  <a:gd name="connsiteX12" fmla="*/ 1031 w 10014"/>
                  <a:gd name="connsiteY12" fmla="*/ 725 h 10283"/>
                  <a:gd name="connsiteX13" fmla="*/ 1996 w 10014"/>
                  <a:gd name="connsiteY13" fmla="*/ 792 h 10283"/>
                  <a:gd name="connsiteX14" fmla="*/ 2437 w 10014"/>
                  <a:gd name="connsiteY14" fmla="*/ 863 h 10283"/>
                  <a:gd name="connsiteX15" fmla="*/ 25 w 10014"/>
                  <a:gd name="connsiteY15" fmla="*/ 890 h 10283"/>
                  <a:gd name="connsiteX16" fmla="*/ 15 w 10014"/>
                  <a:gd name="connsiteY16" fmla="*/ 2922 h 10283"/>
                  <a:gd name="connsiteX17" fmla="*/ 1734 w 10014"/>
                  <a:gd name="connsiteY17" fmla="*/ 3016 h 10283"/>
                  <a:gd name="connsiteX18" fmla="*/ 5614 w 10014"/>
                  <a:gd name="connsiteY18" fmla="*/ 3087 h 10283"/>
                  <a:gd name="connsiteX19" fmla="*/ 1267 w 10014"/>
                  <a:gd name="connsiteY19" fmla="*/ 3140 h 10283"/>
                  <a:gd name="connsiteX20" fmla="*/ 14 w 10014"/>
                  <a:gd name="connsiteY20" fmla="*/ 3214 h 10283"/>
                  <a:gd name="connsiteX21" fmla="*/ 4 w 10014"/>
                  <a:gd name="connsiteY21" fmla="*/ 4031 h 10283"/>
                  <a:gd name="connsiteX22" fmla="*/ 743 w 10014"/>
                  <a:gd name="connsiteY22" fmla="*/ 4128 h 10283"/>
                  <a:gd name="connsiteX23" fmla="*/ 769 w 10014"/>
                  <a:gd name="connsiteY23" fmla="*/ 4199 h 10283"/>
                  <a:gd name="connsiteX24" fmla="*/ 900 w 10014"/>
                  <a:gd name="connsiteY24" fmla="*/ 4252 h 10283"/>
                  <a:gd name="connsiteX25" fmla="*/ 4 w 10014"/>
                  <a:gd name="connsiteY25" fmla="*/ 4329 h 10283"/>
                  <a:gd name="connsiteX26" fmla="*/ 15 w 10014"/>
                  <a:gd name="connsiteY26" fmla="*/ 5480 h 10283"/>
                  <a:gd name="connsiteX27" fmla="*/ 407 w 10014"/>
                  <a:gd name="connsiteY27" fmla="*/ 5503 h 10283"/>
                  <a:gd name="connsiteX28" fmla="*/ 407 w 10014"/>
                  <a:gd name="connsiteY28" fmla="*/ 5556 h 10283"/>
                  <a:gd name="connsiteX29" fmla="*/ 250 w 10014"/>
                  <a:gd name="connsiteY29" fmla="*/ 5627 h 10283"/>
                  <a:gd name="connsiteX30" fmla="*/ 198 w 10014"/>
                  <a:gd name="connsiteY30" fmla="*/ 5698 h 10283"/>
                  <a:gd name="connsiteX31" fmla="*/ 119 w 10014"/>
                  <a:gd name="connsiteY31" fmla="*/ 5769 h 10283"/>
                  <a:gd name="connsiteX32" fmla="*/ 15 w 10014"/>
                  <a:gd name="connsiteY32" fmla="*/ 5800 h 10283"/>
                  <a:gd name="connsiteX33" fmla="*/ 15 w 10014"/>
                  <a:gd name="connsiteY33" fmla="*/ 6197 h 10283"/>
                  <a:gd name="connsiteX34" fmla="*/ 355 w 10014"/>
                  <a:gd name="connsiteY34" fmla="*/ 6210 h 10283"/>
                  <a:gd name="connsiteX35" fmla="*/ 434 w 10014"/>
                  <a:gd name="connsiteY35" fmla="*/ 6281 h 10283"/>
                  <a:gd name="connsiteX36" fmla="*/ 302 w 10014"/>
                  <a:gd name="connsiteY36" fmla="*/ 6348 h 10283"/>
                  <a:gd name="connsiteX37" fmla="*/ 407 w 10014"/>
                  <a:gd name="connsiteY37" fmla="*/ 6419 h 10283"/>
                  <a:gd name="connsiteX38" fmla="*/ 4 w 10014"/>
                  <a:gd name="connsiteY38" fmla="*/ 6503 h 10283"/>
                  <a:gd name="connsiteX39" fmla="*/ 4 w 10014"/>
                  <a:gd name="connsiteY39" fmla="*/ 6958 h 10283"/>
                  <a:gd name="connsiteX40" fmla="*/ 538 w 10014"/>
                  <a:gd name="connsiteY40" fmla="*/ 7002 h 10283"/>
                  <a:gd name="connsiteX41" fmla="*/ 381 w 10014"/>
                  <a:gd name="connsiteY41" fmla="*/ 7073 h 10283"/>
                  <a:gd name="connsiteX42" fmla="*/ 565 w 10014"/>
                  <a:gd name="connsiteY42" fmla="*/ 7126 h 10283"/>
                  <a:gd name="connsiteX43" fmla="*/ 407 w 10014"/>
                  <a:gd name="connsiteY43" fmla="*/ 7197 h 10283"/>
                  <a:gd name="connsiteX44" fmla="*/ 591 w 10014"/>
                  <a:gd name="connsiteY44" fmla="*/ 7268 h 10283"/>
                  <a:gd name="connsiteX45" fmla="*/ 2673 w 10014"/>
                  <a:gd name="connsiteY45" fmla="*/ 7321 h 10283"/>
                  <a:gd name="connsiteX46" fmla="*/ 2227 w 10014"/>
                  <a:gd name="connsiteY46" fmla="*/ 7389 h 10283"/>
                  <a:gd name="connsiteX47" fmla="*/ 2101 w 10014"/>
                  <a:gd name="connsiteY47" fmla="*/ 7460 h 10283"/>
                  <a:gd name="connsiteX48" fmla="*/ 3559 w 10014"/>
                  <a:gd name="connsiteY48" fmla="*/ 7531 h 10283"/>
                  <a:gd name="connsiteX49" fmla="*/ 4366 w 10014"/>
                  <a:gd name="connsiteY49" fmla="*/ 7584 h 10283"/>
                  <a:gd name="connsiteX50" fmla="*/ 4052 w 10014"/>
                  <a:gd name="connsiteY50" fmla="*/ 7655 h 10283"/>
                  <a:gd name="connsiteX51" fmla="*/ 2022 w 10014"/>
                  <a:gd name="connsiteY51" fmla="*/ 7726 h 10283"/>
                  <a:gd name="connsiteX52" fmla="*/ 1708 w 10014"/>
                  <a:gd name="connsiteY52" fmla="*/ 7780 h 10283"/>
                  <a:gd name="connsiteX53" fmla="*/ 1267 w 10014"/>
                  <a:gd name="connsiteY53" fmla="*/ 7851 h 10283"/>
                  <a:gd name="connsiteX54" fmla="*/ 1472 w 10014"/>
                  <a:gd name="connsiteY54" fmla="*/ 7918 h 10283"/>
                  <a:gd name="connsiteX55" fmla="*/ 5483 w 10014"/>
                  <a:gd name="connsiteY55" fmla="*/ 7989 h 10283"/>
                  <a:gd name="connsiteX56" fmla="*/ 10014 w 10014"/>
                  <a:gd name="connsiteY56" fmla="*/ 8043 h 10283"/>
                  <a:gd name="connsiteX57" fmla="*/ 4183 w 10014"/>
                  <a:gd name="connsiteY57" fmla="*/ 8114 h 10283"/>
                  <a:gd name="connsiteX58" fmla="*/ 1760 w 10014"/>
                  <a:gd name="connsiteY58" fmla="*/ 8185 h 10283"/>
                  <a:gd name="connsiteX59" fmla="*/ 1320 w 10014"/>
                  <a:gd name="connsiteY59" fmla="*/ 8238 h 10283"/>
                  <a:gd name="connsiteX60" fmla="*/ 4419 w 10014"/>
                  <a:gd name="connsiteY60" fmla="*/ 8309 h 10283"/>
                  <a:gd name="connsiteX61" fmla="*/ 4288 w 10014"/>
                  <a:gd name="connsiteY61" fmla="*/ 8377 h 10283"/>
                  <a:gd name="connsiteX62" fmla="*/ 1524 w 10014"/>
                  <a:gd name="connsiteY62" fmla="*/ 8430 h 10283"/>
                  <a:gd name="connsiteX63" fmla="*/ 512 w 10014"/>
                  <a:gd name="connsiteY63" fmla="*/ 8501 h 10283"/>
                  <a:gd name="connsiteX64" fmla="*/ 1058 w 10014"/>
                  <a:gd name="connsiteY64" fmla="*/ 8572 h 10283"/>
                  <a:gd name="connsiteX65" fmla="*/ 276 w 10014"/>
                  <a:gd name="connsiteY65" fmla="*/ 8643 h 10283"/>
                  <a:gd name="connsiteX66" fmla="*/ 3559 w 10014"/>
                  <a:gd name="connsiteY66" fmla="*/ 8696 h 10283"/>
                  <a:gd name="connsiteX67" fmla="*/ 407 w 10014"/>
                  <a:gd name="connsiteY67" fmla="*/ 8767 h 10283"/>
                  <a:gd name="connsiteX68" fmla="*/ 2279 w 10014"/>
                  <a:gd name="connsiteY68" fmla="*/ 8838 h 10283"/>
                  <a:gd name="connsiteX69" fmla="*/ 302 w 10014"/>
                  <a:gd name="connsiteY69" fmla="*/ 8888 h 10283"/>
                  <a:gd name="connsiteX70" fmla="*/ 276 w 10014"/>
                  <a:gd name="connsiteY70" fmla="*/ 8959 h 10283"/>
                  <a:gd name="connsiteX71" fmla="*/ 538 w 10014"/>
                  <a:gd name="connsiteY71" fmla="*/ 9030 h 10283"/>
                  <a:gd name="connsiteX72" fmla="*/ 329 w 10014"/>
                  <a:gd name="connsiteY72" fmla="*/ 9101 h 10283"/>
                  <a:gd name="connsiteX73" fmla="*/ 171 w 10014"/>
                  <a:gd name="connsiteY73" fmla="*/ 9226 h 10283"/>
                  <a:gd name="connsiteX74" fmla="*/ 302 w 10014"/>
                  <a:gd name="connsiteY74" fmla="*/ 9297 h 10283"/>
                  <a:gd name="connsiteX75" fmla="*/ 381 w 10014"/>
                  <a:gd name="connsiteY75" fmla="*/ 9350 h 10283"/>
                  <a:gd name="connsiteX76" fmla="*/ 591 w 10014"/>
                  <a:gd name="connsiteY76" fmla="*/ 9488 h 10283"/>
                  <a:gd name="connsiteX77" fmla="*/ 690 w 10014"/>
                  <a:gd name="connsiteY77" fmla="*/ 9542 h 10283"/>
                  <a:gd name="connsiteX78" fmla="*/ 2227 w 10014"/>
                  <a:gd name="connsiteY78" fmla="*/ 9560 h 10283"/>
                  <a:gd name="connsiteX79" fmla="*/ 2856 w 10014"/>
                  <a:gd name="connsiteY79" fmla="*/ 9613 h 10283"/>
                  <a:gd name="connsiteX80" fmla="*/ 486 w 10014"/>
                  <a:gd name="connsiteY80" fmla="*/ 9684 h 10283"/>
                  <a:gd name="connsiteX81" fmla="*/ 329 w 10014"/>
                  <a:gd name="connsiteY81" fmla="*/ 9755 h 10283"/>
                  <a:gd name="connsiteX82" fmla="*/ 538 w 10014"/>
                  <a:gd name="connsiteY82" fmla="*/ 9808 h 10283"/>
                  <a:gd name="connsiteX83" fmla="*/ 769 w 10014"/>
                  <a:gd name="connsiteY83" fmla="*/ 9879 h 10283"/>
                  <a:gd name="connsiteX84" fmla="*/ 717 w 10014"/>
                  <a:gd name="connsiteY84" fmla="*/ 9947 h 10283"/>
                  <a:gd name="connsiteX85" fmla="*/ 1136 w 10014"/>
                  <a:gd name="connsiteY85" fmla="*/ 10000 h 10283"/>
                  <a:gd name="connsiteX86" fmla="*/ 3287 w 10014"/>
                  <a:gd name="connsiteY86" fmla="*/ 10014 h 10283"/>
                  <a:gd name="connsiteX87" fmla="*/ 3940 w 10014"/>
                  <a:gd name="connsiteY87" fmla="*/ 10106 h 10283"/>
                  <a:gd name="connsiteX88" fmla="*/ 4958 w 10014"/>
                  <a:gd name="connsiteY88" fmla="*/ 10155 h 10283"/>
                  <a:gd name="connsiteX89" fmla="*/ 3480 w 10014"/>
                  <a:gd name="connsiteY89" fmla="*/ 10229 h 10283"/>
                  <a:gd name="connsiteX90" fmla="*/ 4152 w 10014"/>
                  <a:gd name="connsiteY90" fmla="*/ 10283 h 10283"/>
                  <a:gd name="connsiteX91" fmla="*/ 14 w 10014"/>
                  <a:gd name="connsiteY91" fmla="*/ 10000 h 10283"/>
                  <a:gd name="connsiteX92" fmla="*/ 14 w 10014"/>
                  <a:gd name="connsiteY92" fmla="*/ 0 h 10283"/>
                  <a:gd name="connsiteX0" fmla="*/ 14 w 10014"/>
                  <a:gd name="connsiteY0" fmla="*/ 0 h 10283"/>
                  <a:gd name="connsiteX1" fmla="*/ 6034 w 10014"/>
                  <a:gd name="connsiteY1" fmla="*/ 0 h 10283"/>
                  <a:gd name="connsiteX2" fmla="*/ 6134 w 10014"/>
                  <a:gd name="connsiteY2" fmla="*/ 71 h 10283"/>
                  <a:gd name="connsiteX3" fmla="*/ 7854 w 10014"/>
                  <a:gd name="connsiteY3" fmla="*/ 142 h 10283"/>
                  <a:gd name="connsiteX4" fmla="*/ 6967 w 10014"/>
                  <a:gd name="connsiteY4" fmla="*/ 195 h 10283"/>
                  <a:gd name="connsiteX5" fmla="*/ 6107 w 10014"/>
                  <a:gd name="connsiteY5" fmla="*/ 266 h 10283"/>
                  <a:gd name="connsiteX6" fmla="*/ 5981 w 10014"/>
                  <a:gd name="connsiteY6" fmla="*/ 334 h 10283"/>
                  <a:gd name="connsiteX7" fmla="*/ 6060 w 10014"/>
                  <a:gd name="connsiteY7" fmla="*/ 405 h 10283"/>
                  <a:gd name="connsiteX8" fmla="*/ 5069 w 10014"/>
                  <a:gd name="connsiteY8" fmla="*/ 458 h 10283"/>
                  <a:gd name="connsiteX9" fmla="*/ 900 w 10014"/>
                  <a:gd name="connsiteY9" fmla="*/ 529 h 10283"/>
                  <a:gd name="connsiteX10" fmla="*/ 1005 w 10014"/>
                  <a:gd name="connsiteY10" fmla="*/ 600 h 10283"/>
                  <a:gd name="connsiteX11" fmla="*/ 1293 w 10014"/>
                  <a:gd name="connsiteY11" fmla="*/ 654 h 10283"/>
                  <a:gd name="connsiteX12" fmla="*/ 1031 w 10014"/>
                  <a:gd name="connsiteY12" fmla="*/ 725 h 10283"/>
                  <a:gd name="connsiteX13" fmla="*/ 1996 w 10014"/>
                  <a:gd name="connsiteY13" fmla="*/ 792 h 10283"/>
                  <a:gd name="connsiteX14" fmla="*/ 2437 w 10014"/>
                  <a:gd name="connsiteY14" fmla="*/ 863 h 10283"/>
                  <a:gd name="connsiteX15" fmla="*/ 25 w 10014"/>
                  <a:gd name="connsiteY15" fmla="*/ 890 h 10283"/>
                  <a:gd name="connsiteX16" fmla="*/ 15 w 10014"/>
                  <a:gd name="connsiteY16" fmla="*/ 2922 h 10283"/>
                  <a:gd name="connsiteX17" fmla="*/ 1734 w 10014"/>
                  <a:gd name="connsiteY17" fmla="*/ 3016 h 10283"/>
                  <a:gd name="connsiteX18" fmla="*/ 5614 w 10014"/>
                  <a:gd name="connsiteY18" fmla="*/ 3087 h 10283"/>
                  <a:gd name="connsiteX19" fmla="*/ 1267 w 10014"/>
                  <a:gd name="connsiteY19" fmla="*/ 3140 h 10283"/>
                  <a:gd name="connsiteX20" fmla="*/ 14 w 10014"/>
                  <a:gd name="connsiteY20" fmla="*/ 3214 h 10283"/>
                  <a:gd name="connsiteX21" fmla="*/ 4 w 10014"/>
                  <a:gd name="connsiteY21" fmla="*/ 4031 h 10283"/>
                  <a:gd name="connsiteX22" fmla="*/ 743 w 10014"/>
                  <a:gd name="connsiteY22" fmla="*/ 4128 h 10283"/>
                  <a:gd name="connsiteX23" fmla="*/ 769 w 10014"/>
                  <a:gd name="connsiteY23" fmla="*/ 4199 h 10283"/>
                  <a:gd name="connsiteX24" fmla="*/ 900 w 10014"/>
                  <a:gd name="connsiteY24" fmla="*/ 4252 h 10283"/>
                  <a:gd name="connsiteX25" fmla="*/ 4 w 10014"/>
                  <a:gd name="connsiteY25" fmla="*/ 4329 h 10283"/>
                  <a:gd name="connsiteX26" fmla="*/ 15 w 10014"/>
                  <a:gd name="connsiteY26" fmla="*/ 5480 h 10283"/>
                  <a:gd name="connsiteX27" fmla="*/ 407 w 10014"/>
                  <a:gd name="connsiteY27" fmla="*/ 5503 h 10283"/>
                  <a:gd name="connsiteX28" fmla="*/ 407 w 10014"/>
                  <a:gd name="connsiteY28" fmla="*/ 5556 h 10283"/>
                  <a:gd name="connsiteX29" fmla="*/ 250 w 10014"/>
                  <a:gd name="connsiteY29" fmla="*/ 5627 h 10283"/>
                  <a:gd name="connsiteX30" fmla="*/ 198 w 10014"/>
                  <a:gd name="connsiteY30" fmla="*/ 5698 h 10283"/>
                  <a:gd name="connsiteX31" fmla="*/ 119 w 10014"/>
                  <a:gd name="connsiteY31" fmla="*/ 5769 h 10283"/>
                  <a:gd name="connsiteX32" fmla="*/ 15 w 10014"/>
                  <a:gd name="connsiteY32" fmla="*/ 5800 h 10283"/>
                  <a:gd name="connsiteX33" fmla="*/ 15 w 10014"/>
                  <a:gd name="connsiteY33" fmla="*/ 6197 h 10283"/>
                  <a:gd name="connsiteX34" fmla="*/ 355 w 10014"/>
                  <a:gd name="connsiteY34" fmla="*/ 6210 h 10283"/>
                  <a:gd name="connsiteX35" fmla="*/ 434 w 10014"/>
                  <a:gd name="connsiteY35" fmla="*/ 6281 h 10283"/>
                  <a:gd name="connsiteX36" fmla="*/ 302 w 10014"/>
                  <a:gd name="connsiteY36" fmla="*/ 6348 h 10283"/>
                  <a:gd name="connsiteX37" fmla="*/ 407 w 10014"/>
                  <a:gd name="connsiteY37" fmla="*/ 6419 h 10283"/>
                  <a:gd name="connsiteX38" fmla="*/ 4 w 10014"/>
                  <a:gd name="connsiteY38" fmla="*/ 6503 h 10283"/>
                  <a:gd name="connsiteX39" fmla="*/ 4 w 10014"/>
                  <a:gd name="connsiteY39" fmla="*/ 6958 h 10283"/>
                  <a:gd name="connsiteX40" fmla="*/ 538 w 10014"/>
                  <a:gd name="connsiteY40" fmla="*/ 7002 h 10283"/>
                  <a:gd name="connsiteX41" fmla="*/ 381 w 10014"/>
                  <a:gd name="connsiteY41" fmla="*/ 7073 h 10283"/>
                  <a:gd name="connsiteX42" fmla="*/ 565 w 10014"/>
                  <a:gd name="connsiteY42" fmla="*/ 7126 h 10283"/>
                  <a:gd name="connsiteX43" fmla="*/ 407 w 10014"/>
                  <a:gd name="connsiteY43" fmla="*/ 7197 h 10283"/>
                  <a:gd name="connsiteX44" fmla="*/ 591 w 10014"/>
                  <a:gd name="connsiteY44" fmla="*/ 7268 h 10283"/>
                  <a:gd name="connsiteX45" fmla="*/ 2673 w 10014"/>
                  <a:gd name="connsiteY45" fmla="*/ 7321 h 10283"/>
                  <a:gd name="connsiteX46" fmla="*/ 2227 w 10014"/>
                  <a:gd name="connsiteY46" fmla="*/ 7389 h 10283"/>
                  <a:gd name="connsiteX47" fmla="*/ 2101 w 10014"/>
                  <a:gd name="connsiteY47" fmla="*/ 7460 h 10283"/>
                  <a:gd name="connsiteX48" fmla="*/ 3559 w 10014"/>
                  <a:gd name="connsiteY48" fmla="*/ 7531 h 10283"/>
                  <a:gd name="connsiteX49" fmla="*/ 4366 w 10014"/>
                  <a:gd name="connsiteY49" fmla="*/ 7584 h 10283"/>
                  <a:gd name="connsiteX50" fmla="*/ 4052 w 10014"/>
                  <a:gd name="connsiteY50" fmla="*/ 7655 h 10283"/>
                  <a:gd name="connsiteX51" fmla="*/ 2022 w 10014"/>
                  <a:gd name="connsiteY51" fmla="*/ 7726 h 10283"/>
                  <a:gd name="connsiteX52" fmla="*/ 1708 w 10014"/>
                  <a:gd name="connsiteY52" fmla="*/ 7780 h 10283"/>
                  <a:gd name="connsiteX53" fmla="*/ 1267 w 10014"/>
                  <a:gd name="connsiteY53" fmla="*/ 7851 h 10283"/>
                  <a:gd name="connsiteX54" fmla="*/ 1472 w 10014"/>
                  <a:gd name="connsiteY54" fmla="*/ 7918 h 10283"/>
                  <a:gd name="connsiteX55" fmla="*/ 5483 w 10014"/>
                  <a:gd name="connsiteY55" fmla="*/ 7989 h 10283"/>
                  <a:gd name="connsiteX56" fmla="*/ 10014 w 10014"/>
                  <a:gd name="connsiteY56" fmla="*/ 8043 h 10283"/>
                  <a:gd name="connsiteX57" fmla="*/ 4183 w 10014"/>
                  <a:gd name="connsiteY57" fmla="*/ 8114 h 10283"/>
                  <a:gd name="connsiteX58" fmla="*/ 1760 w 10014"/>
                  <a:gd name="connsiteY58" fmla="*/ 8185 h 10283"/>
                  <a:gd name="connsiteX59" fmla="*/ 1320 w 10014"/>
                  <a:gd name="connsiteY59" fmla="*/ 8238 h 10283"/>
                  <a:gd name="connsiteX60" fmla="*/ 4419 w 10014"/>
                  <a:gd name="connsiteY60" fmla="*/ 8309 h 10283"/>
                  <a:gd name="connsiteX61" fmla="*/ 4288 w 10014"/>
                  <a:gd name="connsiteY61" fmla="*/ 8377 h 10283"/>
                  <a:gd name="connsiteX62" fmla="*/ 1524 w 10014"/>
                  <a:gd name="connsiteY62" fmla="*/ 8430 h 10283"/>
                  <a:gd name="connsiteX63" fmla="*/ 512 w 10014"/>
                  <a:gd name="connsiteY63" fmla="*/ 8501 h 10283"/>
                  <a:gd name="connsiteX64" fmla="*/ 1058 w 10014"/>
                  <a:gd name="connsiteY64" fmla="*/ 8572 h 10283"/>
                  <a:gd name="connsiteX65" fmla="*/ 276 w 10014"/>
                  <a:gd name="connsiteY65" fmla="*/ 8643 h 10283"/>
                  <a:gd name="connsiteX66" fmla="*/ 3559 w 10014"/>
                  <a:gd name="connsiteY66" fmla="*/ 8696 h 10283"/>
                  <a:gd name="connsiteX67" fmla="*/ 407 w 10014"/>
                  <a:gd name="connsiteY67" fmla="*/ 8767 h 10283"/>
                  <a:gd name="connsiteX68" fmla="*/ 2279 w 10014"/>
                  <a:gd name="connsiteY68" fmla="*/ 8838 h 10283"/>
                  <a:gd name="connsiteX69" fmla="*/ 302 w 10014"/>
                  <a:gd name="connsiteY69" fmla="*/ 8888 h 10283"/>
                  <a:gd name="connsiteX70" fmla="*/ 276 w 10014"/>
                  <a:gd name="connsiteY70" fmla="*/ 8959 h 10283"/>
                  <a:gd name="connsiteX71" fmla="*/ 538 w 10014"/>
                  <a:gd name="connsiteY71" fmla="*/ 9030 h 10283"/>
                  <a:gd name="connsiteX72" fmla="*/ 329 w 10014"/>
                  <a:gd name="connsiteY72" fmla="*/ 9101 h 10283"/>
                  <a:gd name="connsiteX73" fmla="*/ 171 w 10014"/>
                  <a:gd name="connsiteY73" fmla="*/ 9226 h 10283"/>
                  <a:gd name="connsiteX74" fmla="*/ 302 w 10014"/>
                  <a:gd name="connsiteY74" fmla="*/ 9297 h 10283"/>
                  <a:gd name="connsiteX75" fmla="*/ 381 w 10014"/>
                  <a:gd name="connsiteY75" fmla="*/ 9350 h 10283"/>
                  <a:gd name="connsiteX76" fmla="*/ 591 w 10014"/>
                  <a:gd name="connsiteY76" fmla="*/ 9488 h 10283"/>
                  <a:gd name="connsiteX77" fmla="*/ 690 w 10014"/>
                  <a:gd name="connsiteY77" fmla="*/ 9542 h 10283"/>
                  <a:gd name="connsiteX78" fmla="*/ 2227 w 10014"/>
                  <a:gd name="connsiteY78" fmla="*/ 9560 h 10283"/>
                  <a:gd name="connsiteX79" fmla="*/ 2856 w 10014"/>
                  <a:gd name="connsiteY79" fmla="*/ 9613 h 10283"/>
                  <a:gd name="connsiteX80" fmla="*/ 486 w 10014"/>
                  <a:gd name="connsiteY80" fmla="*/ 9684 h 10283"/>
                  <a:gd name="connsiteX81" fmla="*/ 329 w 10014"/>
                  <a:gd name="connsiteY81" fmla="*/ 9755 h 10283"/>
                  <a:gd name="connsiteX82" fmla="*/ 538 w 10014"/>
                  <a:gd name="connsiteY82" fmla="*/ 9808 h 10283"/>
                  <a:gd name="connsiteX83" fmla="*/ 769 w 10014"/>
                  <a:gd name="connsiteY83" fmla="*/ 9879 h 10283"/>
                  <a:gd name="connsiteX84" fmla="*/ 717 w 10014"/>
                  <a:gd name="connsiteY84" fmla="*/ 9947 h 10283"/>
                  <a:gd name="connsiteX85" fmla="*/ 1136 w 10014"/>
                  <a:gd name="connsiteY85" fmla="*/ 10000 h 10283"/>
                  <a:gd name="connsiteX86" fmla="*/ 3287 w 10014"/>
                  <a:gd name="connsiteY86" fmla="*/ 10014 h 10283"/>
                  <a:gd name="connsiteX87" fmla="*/ 3940 w 10014"/>
                  <a:gd name="connsiteY87" fmla="*/ 10106 h 10283"/>
                  <a:gd name="connsiteX88" fmla="*/ 4958 w 10014"/>
                  <a:gd name="connsiteY88" fmla="*/ 10155 h 10283"/>
                  <a:gd name="connsiteX89" fmla="*/ 3480 w 10014"/>
                  <a:gd name="connsiteY89" fmla="*/ 10229 h 10283"/>
                  <a:gd name="connsiteX90" fmla="*/ 4152 w 10014"/>
                  <a:gd name="connsiteY90" fmla="*/ 10283 h 10283"/>
                  <a:gd name="connsiteX91" fmla="*/ 4133 w 10014"/>
                  <a:gd name="connsiteY91" fmla="*/ 10271 h 10283"/>
                  <a:gd name="connsiteX92" fmla="*/ 14 w 10014"/>
                  <a:gd name="connsiteY92" fmla="*/ 10000 h 10283"/>
                  <a:gd name="connsiteX93" fmla="*/ 14 w 10014"/>
                  <a:gd name="connsiteY93" fmla="*/ 0 h 10283"/>
                  <a:gd name="connsiteX0" fmla="*/ 14 w 10014"/>
                  <a:gd name="connsiteY0" fmla="*/ 0 h 10332"/>
                  <a:gd name="connsiteX1" fmla="*/ 6034 w 10014"/>
                  <a:gd name="connsiteY1" fmla="*/ 0 h 10332"/>
                  <a:gd name="connsiteX2" fmla="*/ 6134 w 10014"/>
                  <a:gd name="connsiteY2" fmla="*/ 71 h 10332"/>
                  <a:gd name="connsiteX3" fmla="*/ 7854 w 10014"/>
                  <a:gd name="connsiteY3" fmla="*/ 142 h 10332"/>
                  <a:gd name="connsiteX4" fmla="*/ 6967 w 10014"/>
                  <a:gd name="connsiteY4" fmla="*/ 195 h 10332"/>
                  <a:gd name="connsiteX5" fmla="*/ 6107 w 10014"/>
                  <a:gd name="connsiteY5" fmla="*/ 266 h 10332"/>
                  <a:gd name="connsiteX6" fmla="*/ 5981 w 10014"/>
                  <a:gd name="connsiteY6" fmla="*/ 334 h 10332"/>
                  <a:gd name="connsiteX7" fmla="*/ 6060 w 10014"/>
                  <a:gd name="connsiteY7" fmla="*/ 405 h 10332"/>
                  <a:gd name="connsiteX8" fmla="*/ 5069 w 10014"/>
                  <a:gd name="connsiteY8" fmla="*/ 458 h 10332"/>
                  <a:gd name="connsiteX9" fmla="*/ 900 w 10014"/>
                  <a:gd name="connsiteY9" fmla="*/ 529 h 10332"/>
                  <a:gd name="connsiteX10" fmla="*/ 1005 w 10014"/>
                  <a:gd name="connsiteY10" fmla="*/ 600 h 10332"/>
                  <a:gd name="connsiteX11" fmla="*/ 1293 w 10014"/>
                  <a:gd name="connsiteY11" fmla="*/ 654 h 10332"/>
                  <a:gd name="connsiteX12" fmla="*/ 1031 w 10014"/>
                  <a:gd name="connsiteY12" fmla="*/ 725 h 10332"/>
                  <a:gd name="connsiteX13" fmla="*/ 1996 w 10014"/>
                  <a:gd name="connsiteY13" fmla="*/ 792 h 10332"/>
                  <a:gd name="connsiteX14" fmla="*/ 2437 w 10014"/>
                  <a:gd name="connsiteY14" fmla="*/ 863 h 10332"/>
                  <a:gd name="connsiteX15" fmla="*/ 25 w 10014"/>
                  <a:gd name="connsiteY15" fmla="*/ 890 h 10332"/>
                  <a:gd name="connsiteX16" fmla="*/ 15 w 10014"/>
                  <a:gd name="connsiteY16" fmla="*/ 2922 h 10332"/>
                  <a:gd name="connsiteX17" fmla="*/ 1734 w 10014"/>
                  <a:gd name="connsiteY17" fmla="*/ 3016 h 10332"/>
                  <a:gd name="connsiteX18" fmla="*/ 5614 w 10014"/>
                  <a:gd name="connsiteY18" fmla="*/ 3087 h 10332"/>
                  <a:gd name="connsiteX19" fmla="*/ 1267 w 10014"/>
                  <a:gd name="connsiteY19" fmla="*/ 3140 h 10332"/>
                  <a:gd name="connsiteX20" fmla="*/ 14 w 10014"/>
                  <a:gd name="connsiteY20" fmla="*/ 3214 h 10332"/>
                  <a:gd name="connsiteX21" fmla="*/ 4 w 10014"/>
                  <a:gd name="connsiteY21" fmla="*/ 4031 h 10332"/>
                  <a:gd name="connsiteX22" fmla="*/ 743 w 10014"/>
                  <a:gd name="connsiteY22" fmla="*/ 4128 h 10332"/>
                  <a:gd name="connsiteX23" fmla="*/ 769 w 10014"/>
                  <a:gd name="connsiteY23" fmla="*/ 4199 h 10332"/>
                  <a:gd name="connsiteX24" fmla="*/ 900 w 10014"/>
                  <a:gd name="connsiteY24" fmla="*/ 4252 h 10332"/>
                  <a:gd name="connsiteX25" fmla="*/ 4 w 10014"/>
                  <a:gd name="connsiteY25" fmla="*/ 4329 h 10332"/>
                  <a:gd name="connsiteX26" fmla="*/ 15 w 10014"/>
                  <a:gd name="connsiteY26" fmla="*/ 5480 h 10332"/>
                  <a:gd name="connsiteX27" fmla="*/ 407 w 10014"/>
                  <a:gd name="connsiteY27" fmla="*/ 5503 h 10332"/>
                  <a:gd name="connsiteX28" fmla="*/ 407 w 10014"/>
                  <a:gd name="connsiteY28" fmla="*/ 5556 h 10332"/>
                  <a:gd name="connsiteX29" fmla="*/ 250 w 10014"/>
                  <a:gd name="connsiteY29" fmla="*/ 5627 h 10332"/>
                  <a:gd name="connsiteX30" fmla="*/ 198 w 10014"/>
                  <a:gd name="connsiteY30" fmla="*/ 5698 h 10332"/>
                  <a:gd name="connsiteX31" fmla="*/ 119 w 10014"/>
                  <a:gd name="connsiteY31" fmla="*/ 5769 h 10332"/>
                  <a:gd name="connsiteX32" fmla="*/ 15 w 10014"/>
                  <a:gd name="connsiteY32" fmla="*/ 5800 h 10332"/>
                  <a:gd name="connsiteX33" fmla="*/ 15 w 10014"/>
                  <a:gd name="connsiteY33" fmla="*/ 6197 h 10332"/>
                  <a:gd name="connsiteX34" fmla="*/ 355 w 10014"/>
                  <a:gd name="connsiteY34" fmla="*/ 6210 h 10332"/>
                  <a:gd name="connsiteX35" fmla="*/ 434 w 10014"/>
                  <a:gd name="connsiteY35" fmla="*/ 6281 h 10332"/>
                  <a:gd name="connsiteX36" fmla="*/ 302 w 10014"/>
                  <a:gd name="connsiteY36" fmla="*/ 6348 h 10332"/>
                  <a:gd name="connsiteX37" fmla="*/ 407 w 10014"/>
                  <a:gd name="connsiteY37" fmla="*/ 6419 h 10332"/>
                  <a:gd name="connsiteX38" fmla="*/ 4 w 10014"/>
                  <a:gd name="connsiteY38" fmla="*/ 6503 h 10332"/>
                  <a:gd name="connsiteX39" fmla="*/ 4 w 10014"/>
                  <a:gd name="connsiteY39" fmla="*/ 6958 h 10332"/>
                  <a:gd name="connsiteX40" fmla="*/ 538 w 10014"/>
                  <a:gd name="connsiteY40" fmla="*/ 7002 h 10332"/>
                  <a:gd name="connsiteX41" fmla="*/ 381 w 10014"/>
                  <a:gd name="connsiteY41" fmla="*/ 7073 h 10332"/>
                  <a:gd name="connsiteX42" fmla="*/ 565 w 10014"/>
                  <a:gd name="connsiteY42" fmla="*/ 7126 h 10332"/>
                  <a:gd name="connsiteX43" fmla="*/ 407 w 10014"/>
                  <a:gd name="connsiteY43" fmla="*/ 7197 h 10332"/>
                  <a:gd name="connsiteX44" fmla="*/ 591 w 10014"/>
                  <a:gd name="connsiteY44" fmla="*/ 7268 h 10332"/>
                  <a:gd name="connsiteX45" fmla="*/ 2673 w 10014"/>
                  <a:gd name="connsiteY45" fmla="*/ 7321 h 10332"/>
                  <a:gd name="connsiteX46" fmla="*/ 2227 w 10014"/>
                  <a:gd name="connsiteY46" fmla="*/ 7389 h 10332"/>
                  <a:gd name="connsiteX47" fmla="*/ 2101 w 10014"/>
                  <a:gd name="connsiteY47" fmla="*/ 7460 h 10332"/>
                  <a:gd name="connsiteX48" fmla="*/ 3559 w 10014"/>
                  <a:gd name="connsiteY48" fmla="*/ 7531 h 10332"/>
                  <a:gd name="connsiteX49" fmla="*/ 4366 w 10014"/>
                  <a:gd name="connsiteY49" fmla="*/ 7584 h 10332"/>
                  <a:gd name="connsiteX50" fmla="*/ 4052 w 10014"/>
                  <a:gd name="connsiteY50" fmla="*/ 7655 h 10332"/>
                  <a:gd name="connsiteX51" fmla="*/ 2022 w 10014"/>
                  <a:gd name="connsiteY51" fmla="*/ 7726 h 10332"/>
                  <a:gd name="connsiteX52" fmla="*/ 1708 w 10014"/>
                  <a:gd name="connsiteY52" fmla="*/ 7780 h 10332"/>
                  <a:gd name="connsiteX53" fmla="*/ 1267 w 10014"/>
                  <a:gd name="connsiteY53" fmla="*/ 7851 h 10332"/>
                  <a:gd name="connsiteX54" fmla="*/ 1472 w 10014"/>
                  <a:gd name="connsiteY54" fmla="*/ 7918 h 10332"/>
                  <a:gd name="connsiteX55" fmla="*/ 5483 w 10014"/>
                  <a:gd name="connsiteY55" fmla="*/ 7989 h 10332"/>
                  <a:gd name="connsiteX56" fmla="*/ 10014 w 10014"/>
                  <a:gd name="connsiteY56" fmla="*/ 8043 h 10332"/>
                  <a:gd name="connsiteX57" fmla="*/ 4183 w 10014"/>
                  <a:gd name="connsiteY57" fmla="*/ 8114 h 10332"/>
                  <a:gd name="connsiteX58" fmla="*/ 1760 w 10014"/>
                  <a:gd name="connsiteY58" fmla="*/ 8185 h 10332"/>
                  <a:gd name="connsiteX59" fmla="*/ 1320 w 10014"/>
                  <a:gd name="connsiteY59" fmla="*/ 8238 h 10332"/>
                  <a:gd name="connsiteX60" fmla="*/ 4419 w 10014"/>
                  <a:gd name="connsiteY60" fmla="*/ 8309 h 10332"/>
                  <a:gd name="connsiteX61" fmla="*/ 4288 w 10014"/>
                  <a:gd name="connsiteY61" fmla="*/ 8377 h 10332"/>
                  <a:gd name="connsiteX62" fmla="*/ 1524 w 10014"/>
                  <a:gd name="connsiteY62" fmla="*/ 8430 h 10332"/>
                  <a:gd name="connsiteX63" fmla="*/ 512 w 10014"/>
                  <a:gd name="connsiteY63" fmla="*/ 8501 h 10332"/>
                  <a:gd name="connsiteX64" fmla="*/ 1058 w 10014"/>
                  <a:gd name="connsiteY64" fmla="*/ 8572 h 10332"/>
                  <a:gd name="connsiteX65" fmla="*/ 276 w 10014"/>
                  <a:gd name="connsiteY65" fmla="*/ 8643 h 10332"/>
                  <a:gd name="connsiteX66" fmla="*/ 3559 w 10014"/>
                  <a:gd name="connsiteY66" fmla="*/ 8696 h 10332"/>
                  <a:gd name="connsiteX67" fmla="*/ 407 w 10014"/>
                  <a:gd name="connsiteY67" fmla="*/ 8767 h 10332"/>
                  <a:gd name="connsiteX68" fmla="*/ 2279 w 10014"/>
                  <a:gd name="connsiteY68" fmla="*/ 8838 h 10332"/>
                  <a:gd name="connsiteX69" fmla="*/ 302 w 10014"/>
                  <a:gd name="connsiteY69" fmla="*/ 8888 h 10332"/>
                  <a:gd name="connsiteX70" fmla="*/ 276 w 10014"/>
                  <a:gd name="connsiteY70" fmla="*/ 8959 h 10332"/>
                  <a:gd name="connsiteX71" fmla="*/ 538 w 10014"/>
                  <a:gd name="connsiteY71" fmla="*/ 9030 h 10332"/>
                  <a:gd name="connsiteX72" fmla="*/ 329 w 10014"/>
                  <a:gd name="connsiteY72" fmla="*/ 9101 h 10332"/>
                  <a:gd name="connsiteX73" fmla="*/ 171 w 10014"/>
                  <a:gd name="connsiteY73" fmla="*/ 9226 h 10332"/>
                  <a:gd name="connsiteX74" fmla="*/ 302 w 10014"/>
                  <a:gd name="connsiteY74" fmla="*/ 9297 h 10332"/>
                  <a:gd name="connsiteX75" fmla="*/ 381 w 10014"/>
                  <a:gd name="connsiteY75" fmla="*/ 9350 h 10332"/>
                  <a:gd name="connsiteX76" fmla="*/ 591 w 10014"/>
                  <a:gd name="connsiteY76" fmla="*/ 9488 h 10332"/>
                  <a:gd name="connsiteX77" fmla="*/ 690 w 10014"/>
                  <a:gd name="connsiteY77" fmla="*/ 9542 h 10332"/>
                  <a:gd name="connsiteX78" fmla="*/ 2227 w 10014"/>
                  <a:gd name="connsiteY78" fmla="*/ 9560 h 10332"/>
                  <a:gd name="connsiteX79" fmla="*/ 2856 w 10014"/>
                  <a:gd name="connsiteY79" fmla="*/ 9613 h 10332"/>
                  <a:gd name="connsiteX80" fmla="*/ 486 w 10014"/>
                  <a:gd name="connsiteY80" fmla="*/ 9684 h 10332"/>
                  <a:gd name="connsiteX81" fmla="*/ 329 w 10014"/>
                  <a:gd name="connsiteY81" fmla="*/ 9755 h 10332"/>
                  <a:gd name="connsiteX82" fmla="*/ 538 w 10014"/>
                  <a:gd name="connsiteY82" fmla="*/ 9808 h 10332"/>
                  <a:gd name="connsiteX83" fmla="*/ 769 w 10014"/>
                  <a:gd name="connsiteY83" fmla="*/ 9879 h 10332"/>
                  <a:gd name="connsiteX84" fmla="*/ 717 w 10014"/>
                  <a:gd name="connsiteY84" fmla="*/ 9947 h 10332"/>
                  <a:gd name="connsiteX85" fmla="*/ 1136 w 10014"/>
                  <a:gd name="connsiteY85" fmla="*/ 10000 h 10332"/>
                  <a:gd name="connsiteX86" fmla="*/ 3287 w 10014"/>
                  <a:gd name="connsiteY86" fmla="*/ 10014 h 10332"/>
                  <a:gd name="connsiteX87" fmla="*/ 3940 w 10014"/>
                  <a:gd name="connsiteY87" fmla="*/ 10106 h 10332"/>
                  <a:gd name="connsiteX88" fmla="*/ 4958 w 10014"/>
                  <a:gd name="connsiteY88" fmla="*/ 10155 h 10332"/>
                  <a:gd name="connsiteX89" fmla="*/ 3480 w 10014"/>
                  <a:gd name="connsiteY89" fmla="*/ 10229 h 10332"/>
                  <a:gd name="connsiteX90" fmla="*/ 4152 w 10014"/>
                  <a:gd name="connsiteY90" fmla="*/ 10283 h 10332"/>
                  <a:gd name="connsiteX91" fmla="*/ 3903 w 10014"/>
                  <a:gd name="connsiteY91" fmla="*/ 10332 h 10332"/>
                  <a:gd name="connsiteX92" fmla="*/ 14 w 10014"/>
                  <a:gd name="connsiteY92" fmla="*/ 10000 h 10332"/>
                  <a:gd name="connsiteX93" fmla="*/ 14 w 10014"/>
                  <a:gd name="connsiteY93" fmla="*/ 0 h 10332"/>
                  <a:gd name="connsiteX0" fmla="*/ 14 w 10014"/>
                  <a:gd name="connsiteY0" fmla="*/ 0 h 10332"/>
                  <a:gd name="connsiteX1" fmla="*/ 6034 w 10014"/>
                  <a:gd name="connsiteY1" fmla="*/ 0 h 10332"/>
                  <a:gd name="connsiteX2" fmla="*/ 6134 w 10014"/>
                  <a:gd name="connsiteY2" fmla="*/ 71 h 10332"/>
                  <a:gd name="connsiteX3" fmla="*/ 7854 w 10014"/>
                  <a:gd name="connsiteY3" fmla="*/ 142 h 10332"/>
                  <a:gd name="connsiteX4" fmla="*/ 6967 w 10014"/>
                  <a:gd name="connsiteY4" fmla="*/ 195 h 10332"/>
                  <a:gd name="connsiteX5" fmla="*/ 6107 w 10014"/>
                  <a:gd name="connsiteY5" fmla="*/ 266 h 10332"/>
                  <a:gd name="connsiteX6" fmla="*/ 5981 w 10014"/>
                  <a:gd name="connsiteY6" fmla="*/ 334 h 10332"/>
                  <a:gd name="connsiteX7" fmla="*/ 6060 w 10014"/>
                  <a:gd name="connsiteY7" fmla="*/ 405 h 10332"/>
                  <a:gd name="connsiteX8" fmla="*/ 5069 w 10014"/>
                  <a:gd name="connsiteY8" fmla="*/ 458 h 10332"/>
                  <a:gd name="connsiteX9" fmla="*/ 900 w 10014"/>
                  <a:gd name="connsiteY9" fmla="*/ 529 h 10332"/>
                  <a:gd name="connsiteX10" fmla="*/ 1005 w 10014"/>
                  <a:gd name="connsiteY10" fmla="*/ 600 h 10332"/>
                  <a:gd name="connsiteX11" fmla="*/ 1293 w 10014"/>
                  <a:gd name="connsiteY11" fmla="*/ 654 h 10332"/>
                  <a:gd name="connsiteX12" fmla="*/ 1031 w 10014"/>
                  <a:gd name="connsiteY12" fmla="*/ 725 h 10332"/>
                  <a:gd name="connsiteX13" fmla="*/ 1996 w 10014"/>
                  <a:gd name="connsiteY13" fmla="*/ 792 h 10332"/>
                  <a:gd name="connsiteX14" fmla="*/ 2437 w 10014"/>
                  <a:gd name="connsiteY14" fmla="*/ 863 h 10332"/>
                  <a:gd name="connsiteX15" fmla="*/ 25 w 10014"/>
                  <a:gd name="connsiteY15" fmla="*/ 890 h 10332"/>
                  <a:gd name="connsiteX16" fmla="*/ 15 w 10014"/>
                  <a:gd name="connsiteY16" fmla="*/ 2922 h 10332"/>
                  <a:gd name="connsiteX17" fmla="*/ 1734 w 10014"/>
                  <a:gd name="connsiteY17" fmla="*/ 3016 h 10332"/>
                  <a:gd name="connsiteX18" fmla="*/ 5614 w 10014"/>
                  <a:gd name="connsiteY18" fmla="*/ 3087 h 10332"/>
                  <a:gd name="connsiteX19" fmla="*/ 1267 w 10014"/>
                  <a:gd name="connsiteY19" fmla="*/ 3140 h 10332"/>
                  <a:gd name="connsiteX20" fmla="*/ 14 w 10014"/>
                  <a:gd name="connsiteY20" fmla="*/ 3214 h 10332"/>
                  <a:gd name="connsiteX21" fmla="*/ 4 w 10014"/>
                  <a:gd name="connsiteY21" fmla="*/ 4031 h 10332"/>
                  <a:gd name="connsiteX22" fmla="*/ 743 w 10014"/>
                  <a:gd name="connsiteY22" fmla="*/ 4128 h 10332"/>
                  <a:gd name="connsiteX23" fmla="*/ 769 w 10014"/>
                  <a:gd name="connsiteY23" fmla="*/ 4199 h 10332"/>
                  <a:gd name="connsiteX24" fmla="*/ 900 w 10014"/>
                  <a:gd name="connsiteY24" fmla="*/ 4252 h 10332"/>
                  <a:gd name="connsiteX25" fmla="*/ 4 w 10014"/>
                  <a:gd name="connsiteY25" fmla="*/ 4329 h 10332"/>
                  <a:gd name="connsiteX26" fmla="*/ 15 w 10014"/>
                  <a:gd name="connsiteY26" fmla="*/ 5480 h 10332"/>
                  <a:gd name="connsiteX27" fmla="*/ 407 w 10014"/>
                  <a:gd name="connsiteY27" fmla="*/ 5503 h 10332"/>
                  <a:gd name="connsiteX28" fmla="*/ 407 w 10014"/>
                  <a:gd name="connsiteY28" fmla="*/ 5556 h 10332"/>
                  <a:gd name="connsiteX29" fmla="*/ 250 w 10014"/>
                  <a:gd name="connsiteY29" fmla="*/ 5627 h 10332"/>
                  <a:gd name="connsiteX30" fmla="*/ 198 w 10014"/>
                  <a:gd name="connsiteY30" fmla="*/ 5698 h 10332"/>
                  <a:gd name="connsiteX31" fmla="*/ 119 w 10014"/>
                  <a:gd name="connsiteY31" fmla="*/ 5769 h 10332"/>
                  <a:gd name="connsiteX32" fmla="*/ 15 w 10014"/>
                  <a:gd name="connsiteY32" fmla="*/ 5800 h 10332"/>
                  <a:gd name="connsiteX33" fmla="*/ 15 w 10014"/>
                  <a:gd name="connsiteY33" fmla="*/ 6197 h 10332"/>
                  <a:gd name="connsiteX34" fmla="*/ 355 w 10014"/>
                  <a:gd name="connsiteY34" fmla="*/ 6210 h 10332"/>
                  <a:gd name="connsiteX35" fmla="*/ 434 w 10014"/>
                  <a:gd name="connsiteY35" fmla="*/ 6281 h 10332"/>
                  <a:gd name="connsiteX36" fmla="*/ 302 w 10014"/>
                  <a:gd name="connsiteY36" fmla="*/ 6348 h 10332"/>
                  <a:gd name="connsiteX37" fmla="*/ 407 w 10014"/>
                  <a:gd name="connsiteY37" fmla="*/ 6419 h 10332"/>
                  <a:gd name="connsiteX38" fmla="*/ 4 w 10014"/>
                  <a:gd name="connsiteY38" fmla="*/ 6503 h 10332"/>
                  <a:gd name="connsiteX39" fmla="*/ 4 w 10014"/>
                  <a:gd name="connsiteY39" fmla="*/ 6958 h 10332"/>
                  <a:gd name="connsiteX40" fmla="*/ 538 w 10014"/>
                  <a:gd name="connsiteY40" fmla="*/ 7002 h 10332"/>
                  <a:gd name="connsiteX41" fmla="*/ 381 w 10014"/>
                  <a:gd name="connsiteY41" fmla="*/ 7073 h 10332"/>
                  <a:gd name="connsiteX42" fmla="*/ 565 w 10014"/>
                  <a:gd name="connsiteY42" fmla="*/ 7126 h 10332"/>
                  <a:gd name="connsiteX43" fmla="*/ 407 w 10014"/>
                  <a:gd name="connsiteY43" fmla="*/ 7197 h 10332"/>
                  <a:gd name="connsiteX44" fmla="*/ 591 w 10014"/>
                  <a:gd name="connsiteY44" fmla="*/ 7268 h 10332"/>
                  <a:gd name="connsiteX45" fmla="*/ 2673 w 10014"/>
                  <a:gd name="connsiteY45" fmla="*/ 7321 h 10332"/>
                  <a:gd name="connsiteX46" fmla="*/ 2227 w 10014"/>
                  <a:gd name="connsiteY46" fmla="*/ 7389 h 10332"/>
                  <a:gd name="connsiteX47" fmla="*/ 2101 w 10014"/>
                  <a:gd name="connsiteY47" fmla="*/ 7460 h 10332"/>
                  <a:gd name="connsiteX48" fmla="*/ 3559 w 10014"/>
                  <a:gd name="connsiteY48" fmla="*/ 7531 h 10332"/>
                  <a:gd name="connsiteX49" fmla="*/ 4366 w 10014"/>
                  <a:gd name="connsiteY49" fmla="*/ 7584 h 10332"/>
                  <a:gd name="connsiteX50" fmla="*/ 4052 w 10014"/>
                  <a:gd name="connsiteY50" fmla="*/ 7655 h 10332"/>
                  <a:gd name="connsiteX51" fmla="*/ 2022 w 10014"/>
                  <a:gd name="connsiteY51" fmla="*/ 7726 h 10332"/>
                  <a:gd name="connsiteX52" fmla="*/ 1708 w 10014"/>
                  <a:gd name="connsiteY52" fmla="*/ 7780 h 10332"/>
                  <a:gd name="connsiteX53" fmla="*/ 1267 w 10014"/>
                  <a:gd name="connsiteY53" fmla="*/ 7851 h 10332"/>
                  <a:gd name="connsiteX54" fmla="*/ 1472 w 10014"/>
                  <a:gd name="connsiteY54" fmla="*/ 7918 h 10332"/>
                  <a:gd name="connsiteX55" fmla="*/ 5483 w 10014"/>
                  <a:gd name="connsiteY55" fmla="*/ 7989 h 10332"/>
                  <a:gd name="connsiteX56" fmla="*/ 10014 w 10014"/>
                  <a:gd name="connsiteY56" fmla="*/ 8043 h 10332"/>
                  <a:gd name="connsiteX57" fmla="*/ 4183 w 10014"/>
                  <a:gd name="connsiteY57" fmla="*/ 8114 h 10332"/>
                  <a:gd name="connsiteX58" fmla="*/ 1760 w 10014"/>
                  <a:gd name="connsiteY58" fmla="*/ 8185 h 10332"/>
                  <a:gd name="connsiteX59" fmla="*/ 1320 w 10014"/>
                  <a:gd name="connsiteY59" fmla="*/ 8238 h 10332"/>
                  <a:gd name="connsiteX60" fmla="*/ 4419 w 10014"/>
                  <a:gd name="connsiteY60" fmla="*/ 8309 h 10332"/>
                  <a:gd name="connsiteX61" fmla="*/ 4288 w 10014"/>
                  <a:gd name="connsiteY61" fmla="*/ 8377 h 10332"/>
                  <a:gd name="connsiteX62" fmla="*/ 1524 w 10014"/>
                  <a:gd name="connsiteY62" fmla="*/ 8430 h 10332"/>
                  <a:gd name="connsiteX63" fmla="*/ 512 w 10014"/>
                  <a:gd name="connsiteY63" fmla="*/ 8501 h 10332"/>
                  <a:gd name="connsiteX64" fmla="*/ 1058 w 10014"/>
                  <a:gd name="connsiteY64" fmla="*/ 8572 h 10332"/>
                  <a:gd name="connsiteX65" fmla="*/ 276 w 10014"/>
                  <a:gd name="connsiteY65" fmla="*/ 8643 h 10332"/>
                  <a:gd name="connsiteX66" fmla="*/ 3559 w 10014"/>
                  <a:gd name="connsiteY66" fmla="*/ 8696 h 10332"/>
                  <a:gd name="connsiteX67" fmla="*/ 407 w 10014"/>
                  <a:gd name="connsiteY67" fmla="*/ 8767 h 10332"/>
                  <a:gd name="connsiteX68" fmla="*/ 2279 w 10014"/>
                  <a:gd name="connsiteY68" fmla="*/ 8838 h 10332"/>
                  <a:gd name="connsiteX69" fmla="*/ 302 w 10014"/>
                  <a:gd name="connsiteY69" fmla="*/ 8888 h 10332"/>
                  <a:gd name="connsiteX70" fmla="*/ 276 w 10014"/>
                  <a:gd name="connsiteY70" fmla="*/ 8959 h 10332"/>
                  <a:gd name="connsiteX71" fmla="*/ 538 w 10014"/>
                  <a:gd name="connsiteY71" fmla="*/ 9030 h 10332"/>
                  <a:gd name="connsiteX72" fmla="*/ 329 w 10014"/>
                  <a:gd name="connsiteY72" fmla="*/ 9101 h 10332"/>
                  <a:gd name="connsiteX73" fmla="*/ 171 w 10014"/>
                  <a:gd name="connsiteY73" fmla="*/ 9226 h 10332"/>
                  <a:gd name="connsiteX74" fmla="*/ 302 w 10014"/>
                  <a:gd name="connsiteY74" fmla="*/ 9297 h 10332"/>
                  <a:gd name="connsiteX75" fmla="*/ 381 w 10014"/>
                  <a:gd name="connsiteY75" fmla="*/ 9350 h 10332"/>
                  <a:gd name="connsiteX76" fmla="*/ 591 w 10014"/>
                  <a:gd name="connsiteY76" fmla="*/ 9488 h 10332"/>
                  <a:gd name="connsiteX77" fmla="*/ 690 w 10014"/>
                  <a:gd name="connsiteY77" fmla="*/ 9542 h 10332"/>
                  <a:gd name="connsiteX78" fmla="*/ 2227 w 10014"/>
                  <a:gd name="connsiteY78" fmla="*/ 9560 h 10332"/>
                  <a:gd name="connsiteX79" fmla="*/ 2856 w 10014"/>
                  <a:gd name="connsiteY79" fmla="*/ 9613 h 10332"/>
                  <a:gd name="connsiteX80" fmla="*/ 486 w 10014"/>
                  <a:gd name="connsiteY80" fmla="*/ 9684 h 10332"/>
                  <a:gd name="connsiteX81" fmla="*/ 329 w 10014"/>
                  <a:gd name="connsiteY81" fmla="*/ 9755 h 10332"/>
                  <a:gd name="connsiteX82" fmla="*/ 538 w 10014"/>
                  <a:gd name="connsiteY82" fmla="*/ 9808 h 10332"/>
                  <a:gd name="connsiteX83" fmla="*/ 769 w 10014"/>
                  <a:gd name="connsiteY83" fmla="*/ 9879 h 10332"/>
                  <a:gd name="connsiteX84" fmla="*/ 717 w 10014"/>
                  <a:gd name="connsiteY84" fmla="*/ 9947 h 10332"/>
                  <a:gd name="connsiteX85" fmla="*/ 1136 w 10014"/>
                  <a:gd name="connsiteY85" fmla="*/ 10000 h 10332"/>
                  <a:gd name="connsiteX86" fmla="*/ 3287 w 10014"/>
                  <a:gd name="connsiteY86" fmla="*/ 10014 h 10332"/>
                  <a:gd name="connsiteX87" fmla="*/ 3940 w 10014"/>
                  <a:gd name="connsiteY87" fmla="*/ 10106 h 10332"/>
                  <a:gd name="connsiteX88" fmla="*/ 4958 w 10014"/>
                  <a:gd name="connsiteY88" fmla="*/ 10155 h 10332"/>
                  <a:gd name="connsiteX89" fmla="*/ 3480 w 10014"/>
                  <a:gd name="connsiteY89" fmla="*/ 10229 h 10332"/>
                  <a:gd name="connsiteX90" fmla="*/ 4152 w 10014"/>
                  <a:gd name="connsiteY90" fmla="*/ 10283 h 10332"/>
                  <a:gd name="connsiteX91" fmla="*/ 3903 w 10014"/>
                  <a:gd name="connsiteY91" fmla="*/ 10332 h 10332"/>
                  <a:gd name="connsiteX92" fmla="*/ 3893 w 10014"/>
                  <a:gd name="connsiteY92" fmla="*/ 10332 h 10332"/>
                  <a:gd name="connsiteX93" fmla="*/ 14 w 10014"/>
                  <a:gd name="connsiteY93" fmla="*/ 10000 h 10332"/>
                  <a:gd name="connsiteX94" fmla="*/ 14 w 10014"/>
                  <a:gd name="connsiteY94" fmla="*/ 0 h 10332"/>
                  <a:gd name="connsiteX0" fmla="*/ 14 w 10014"/>
                  <a:gd name="connsiteY0" fmla="*/ 0 h 10430"/>
                  <a:gd name="connsiteX1" fmla="*/ 6034 w 10014"/>
                  <a:gd name="connsiteY1" fmla="*/ 0 h 10430"/>
                  <a:gd name="connsiteX2" fmla="*/ 6134 w 10014"/>
                  <a:gd name="connsiteY2" fmla="*/ 71 h 10430"/>
                  <a:gd name="connsiteX3" fmla="*/ 7854 w 10014"/>
                  <a:gd name="connsiteY3" fmla="*/ 142 h 10430"/>
                  <a:gd name="connsiteX4" fmla="*/ 6967 w 10014"/>
                  <a:gd name="connsiteY4" fmla="*/ 195 h 10430"/>
                  <a:gd name="connsiteX5" fmla="*/ 6107 w 10014"/>
                  <a:gd name="connsiteY5" fmla="*/ 266 h 10430"/>
                  <a:gd name="connsiteX6" fmla="*/ 5981 w 10014"/>
                  <a:gd name="connsiteY6" fmla="*/ 334 h 10430"/>
                  <a:gd name="connsiteX7" fmla="*/ 6060 w 10014"/>
                  <a:gd name="connsiteY7" fmla="*/ 405 h 10430"/>
                  <a:gd name="connsiteX8" fmla="*/ 5069 w 10014"/>
                  <a:gd name="connsiteY8" fmla="*/ 458 h 10430"/>
                  <a:gd name="connsiteX9" fmla="*/ 900 w 10014"/>
                  <a:gd name="connsiteY9" fmla="*/ 529 h 10430"/>
                  <a:gd name="connsiteX10" fmla="*/ 1005 w 10014"/>
                  <a:gd name="connsiteY10" fmla="*/ 600 h 10430"/>
                  <a:gd name="connsiteX11" fmla="*/ 1293 w 10014"/>
                  <a:gd name="connsiteY11" fmla="*/ 654 h 10430"/>
                  <a:gd name="connsiteX12" fmla="*/ 1031 w 10014"/>
                  <a:gd name="connsiteY12" fmla="*/ 725 h 10430"/>
                  <a:gd name="connsiteX13" fmla="*/ 1996 w 10014"/>
                  <a:gd name="connsiteY13" fmla="*/ 792 h 10430"/>
                  <a:gd name="connsiteX14" fmla="*/ 2437 w 10014"/>
                  <a:gd name="connsiteY14" fmla="*/ 863 h 10430"/>
                  <a:gd name="connsiteX15" fmla="*/ 25 w 10014"/>
                  <a:gd name="connsiteY15" fmla="*/ 890 h 10430"/>
                  <a:gd name="connsiteX16" fmla="*/ 15 w 10014"/>
                  <a:gd name="connsiteY16" fmla="*/ 2922 h 10430"/>
                  <a:gd name="connsiteX17" fmla="*/ 1734 w 10014"/>
                  <a:gd name="connsiteY17" fmla="*/ 3016 h 10430"/>
                  <a:gd name="connsiteX18" fmla="*/ 5614 w 10014"/>
                  <a:gd name="connsiteY18" fmla="*/ 3087 h 10430"/>
                  <a:gd name="connsiteX19" fmla="*/ 1267 w 10014"/>
                  <a:gd name="connsiteY19" fmla="*/ 3140 h 10430"/>
                  <a:gd name="connsiteX20" fmla="*/ 14 w 10014"/>
                  <a:gd name="connsiteY20" fmla="*/ 3214 h 10430"/>
                  <a:gd name="connsiteX21" fmla="*/ 4 w 10014"/>
                  <a:gd name="connsiteY21" fmla="*/ 4031 h 10430"/>
                  <a:gd name="connsiteX22" fmla="*/ 743 w 10014"/>
                  <a:gd name="connsiteY22" fmla="*/ 4128 h 10430"/>
                  <a:gd name="connsiteX23" fmla="*/ 769 w 10014"/>
                  <a:gd name="connsiteY23" fmla="*/ 4199 h 10430"/>
                  <a:gd name="connsiteX24" fmla="*/ 900 w 10014"/>
                  <a:gd name="connsiteY24" fmla="*/ 4252 h 10430"/>
                  <a:gd name="connsiteX25" fmla="*/ 4 w 10014"/>
                  <a:gd name="connsiteY25" fmla="*/ 4329 h 10430"/>
                  <a:gd name="connsiteX26" fmla="*/ 15 w 10014"/>
                  <a:gd name="connsiteY26" fmla="*/ 5480 h 10430"/>
                  <a:gd name="connsiteX27" fmla="*/ 407 w 10014"/>
                  <a:gd name="connsiteY27" fmla="*/ 5503 h 10430"/>
                  <a:gd name="connsiteX28" fmla="*/ 407 w 10014"/>
                  <a:gd name="connsiteY28" fmla="*/ 5556 h 10430"/>
                  <a:gd name="connsiteX29" fmla="*/ 250 w 10014"/>
                  <a:gd name="connsiteY29" fmla="*/ 5627 h 10430"/>
                  <a:gd name="connsiteX30" fmla="*/ 198 w 10014"/>
                  <a:gd name="connsiteY30" fmla="*/ 5698 h 10430"/>
                  <a:gd name="connsiteX31" fmla="*/ 119 w 10014"/>
                  <a:gd name="connsiteY31" fmla="*/ 5769 h 10430"/>
                  <a:gd name="connsiteX32" fmla="*/ 15 w 10014"/>
                  <a:gd name="connsiteY32" fmla="*/ 5800 h 10430"/>
                  <a:gd name="connsiteX33" fmla="*/ 15 w 10014"/>
                  <a:gd name="connsiteY33" fmla="*/ 6197 h 10430"/>
                  <a:gd name="connsiteX34" fmla="*/ 355 w 10014"/>
                  <a:gd name="connsiteY34" fmla="*/ 6210 h 10430"/>
                  <a:gd name="connsiteX35" fmla="*/ 434 w 10014"/>
                  <a:gd name="connsiteY35" fmla="*/ 6281 h 10430"/>
                  <a:gd name="connsiteX36" fmla="*/ 302 w 10014"/>
                  <a:gd name="connsiteY36" fmla="*/ 6348 h 10430"/>
                  <a:gd name="connsiteX37" fmla="*/ 407 w 10014"/>
                  <a:gd name="connsiteY37" fmla="*/ 6419 h 10430"/>
                  <a:gd name="connsiteX38" fmla="*/ 4 w 10014"/>
                  <a:gd name="connsiteY38" fmla="*/ 6503 h 10430"/>
                  <a:gd name="connsiteX39" fmla="*/ 4 w 10014"/>
                  <a:gd name="connsiteY39" fmla="*/ 6958 h 10430"/>
                  <a:gd name="connsiteX40" fmla="*/ 538 w 10014"/>
                  <a:gd name="connsiteY40" fmla="*/ 7002 h 10430"/>
                  <a:gd name="connsiteX41" fmla="*/ 381 w 10014"/>
                  <a:gd name="connsiteY41" fmla="*/ 7073 h 10430"/>
                  <a:gd name="connsiteX42" fmla="*/ 565 w 10014"/>
                  <a:gd name="connsiteY42" fmla="*/ 7126 h 10430"/>
                  <a:gd name="connsiteX43" fmla="*/ 407 w 10014"/>
                  <a:gd name="connsiteY43" fmla="*/ 7197 h 10430"/>
                  <a:gd name="connsiteX44" fmla="*/ 591 w 10014"/>
                  <a:gd name="connsiteY44" fmla="*/ 7268 h 10430"/>
                  <a:gd name="connsiteX45" fmla="*/ 2673 w 10014"/>
                  <a:gd name="connsiteY45" fmla="*/ 7321 h 10430"/>
                  <a:gd name="connsiteX46" fmla="*/ 2227 w 10014"/>
                  <a:gd name="connsiteY46" fmla="*/ 7389 h 10430"/>
                  <a:gd name="connsiteX47" fmla="*/ 2101 w 10014"/>
                  <a:gd name="connsiteY47" fmla="*/ 7460 h 10430"/>
                  <a:gd name="connsiteX48" fmla="*/ 3559 w 10014"/>
                  <a:gd name="connsiteY48" fmla="*/ 7531 h 10430"/>
                  <a:gd name="connsiteX49" fmla="*/ 4366 w 10014"/>
                  <a:gd name="connsiteY49" fmla="*/ 7584 h 10430"/>
                  <a:gd name="connsiteX50" fmla="*/ 4052 w 10014"/>
                  <a:gd name="connsiteY50" fmla="*/ 7655 h 10430"/>
                  <a:gd name="connsiteX51" fmla="*/ 2022 w 10014"/>
                  <a:gd name="connsiteY51" fmla="*/ 7726 h 10430"/>
                  <a:gd name="connsiteX52" fmla="*/ 1708 w 10014"/>
                  <a:gd name="connsiteY52" fmla="*/ 7780 h 10430"/>
                  <a:gd name="connsiteX53" fmla="*/ 1267 w 10014"/>
                  <a:gd name="connsiteY53" fmla="*/ 7851 h 10430"/>
                  <a:gd name="connsiteX54" fmla="*/ 1472 w 10014"/>
                  <a:gd name="connsiteY54" fmla="*/ 7918 h 10430"/>
                  <a:gd name="connsiteX55" fmla="*/ 5483 w 10014"/>
                  <a:gd name="connsiteY55" fmla="*/ 7989 h 10430"/>
                  <a:gd name="connsiteX56" fmla="*/ 10014 w 10014"/>
                  <a:gd name="connsiteY56" fmla="*/ 8043 h 10430"/>
                  <a:gd name="connsiteX57" fmla="*/ 4183 w 10014"/>
                  <a:gd name="connsiteY57" fmla="*/ 8114 h 10430"/>
                  <a:gd name="connsiteX58" fmla="*/ 1760 w 10014"/>
                  <a:gd name="connsiteY58" fmla="*/ 8185 h 10430"/>
                  <a:gd name="connsiteX59" fmla="*/ 1320 w 10014"/>
                  <a:gd name="connsiteY59" fmla="*/ 8238 h 10430"/>
                  <a:gd name="connsiteX60" fmla="*/ 4419 w 10014"/>
                  <a:gd name="connsiteY60" fmla="*/ 8309 h 10430"/>
                  <a:gd name="connsiteX61" fmla="*/ 4288 w 10014"/>
                  <a:gd name="connsiteY61" fmla="*/ 8377 h 10430"/>
                  <a:gd name="connsiteX62" fmla="*/ 1524 w 10014"/>
                  <a:gd name="connsiteY62" fmla="*/ 8430 h 10430"/>
                  <a:gd name="connsiteX63" fmla="*/ 512 w 10014"/>
                  <a:gd name="connsiteY63" fmla="*/ 8501 h 10430"/>
                  <a:gd name="connsiteX64" fmla="*/ 1058 w 10014"/>
                  <a:gd name="connsiteY64" fmla="*/ 8572 h 10430"/>
                  <a:gd name="connsiteX65" fmla="*/ 276 w 10014"/>
                  <a:gd name="connsiteY65" fmla="*/ 8643 h 10430"/>
                  <a:gd name="connsiteX66" fmla="*/ 3559 w 10014"/>
                  <a:gd name="connsiteY66" fmla="*/ 8696 h 10430"/>
                  <a:gd name="connsiteX67" fmla="*/ 407 w 10014"/>
                  <a:gd name="connsiteY67" fmla="*/ 8767 h 10430"/>
                  <a:gd name="connsiteX68" fmla="*/ 2279 w 10014"/>
                  <a:gd name="connsiteY68" fmla="*/ 8838 h 10430"/>
                  <a:gd name="connsiteX69" fmla="*/ 302 w 10014"/>
                  <a:gd name="connsiteY69" fmla="*/ 8888 h 10430"/>
                  <a:gd name="connsiteX70" fmla="*/ 276 w 10014"/>
                  <a:gd name="connsiteY70" fmla="*/ 8959 h 10430"/>
                  <a:gd name="connsiteX71" fmla="*/ 538 w 10014"/>
                  <a:gd name="connsiteY71" fmla="*/ 9030 h 10430"/>
                  <a:gd name="connsiteX72" fmla="*/ 329 w 10014"/>
                  <a:gd name="connsiteY72" fmla="*/ 9101 h 10430"/>
                  <a:gd name="connsiteX73" fmla="*/ 171 w 10014"/>
                  <a:gd name="connsiteY73" fmla="*/ 9226 h 10430"/>
                  <a:gd name="connsiteX74" fmla="*/ 302 w 10014"/>
                  <a:gd name="connsiteY74" fmla="*/ 9297 h 10430"/>
                  <a:gd name="connsiteX75" fmla="*/ 381 w 10014"/>
                  <a:gd name="connsiteY75" fmla="*/ 9350 h 10430"/>
                  <a:gd name="connsiteX76" fmla="*/ 591 w 10014"/>
                  <a:gd name="connsiteY76" fmla="*/ 9488 h 10430"/>
                  <a:gd name="connsiteX77" fmla="*/ 690 w 10014"/>
                  <a:gd name="connsiteY77" fmla="*/ 9542 h 10430"/>
                  <a:gd name="connsiteX78" fmla="*/ 2227 w 10014"/>
                  <a:gd name="connsiteY78" fmla="*/ 9560 h 10430"/>
                  <a:gd name="connsiteX79" fmla="*/ 2856 w 10014"/>
                  <a:gd name="connsiteY79" fmla="*/ 9613 h 10430"/>
                  <a:gd name="connsiteX80" fmla="*/ 486 w 10014"/>
                  <a:gd name="connsiteY80" fmla="*/ 9684 h 10430"/>
                  <a:gd name="connsiteX81" fmla="*/ 329 w 10014"/>
                  <a:gd name="connsiteY81" fmla="*/ 9755 h 10430"/>
                  <a:gd name="connsiteX82" fmla="*/ 538 w 10014"/>
                  <a:gd name="connsiteY82" fmla="*/ 9808 h 10430"/>
                  <a:gd name="connsiteX83" fmla="*/ 769 w 10014"/>
                  <a:gd name="connsiteY83" fmla="*/ 9879 h 10430"/>
                  <a:gd name="connsiteX84" fmla="*/ 717 w 10014"/>
                  <a:gd name="connsiteY84" fmla="*/ 9947 h 10430"/>
                  <a:gd name="connsiteX85" fmla="*/ 1136 w 10014"/>
                  <a:gd name="connsiteY85" fmla="*/ 10000 h 10430"/>
                  <a:gd name="connsiteX86" fmla="*/ 3287 w 10014"/>
                  <a:gd name="connsiteY86" fmla="*/ 10014 h 10430"/>
                  <a:gd name="connsiteX87" fmla="*/ 3940 w 10014"/>
                  <a:gd name="connsiteY87" fmla="*/ 10106 h 10430"/>
                  <a:gd name="connsiteX88" fmla="*/ 4958 w 10014"/>
                  <a:gd name="connsiteY88" fmla="*/ 10155 h 10430"/>
                  <a:gd name="connsiteX89" fmla="*/ 3480 w 10014"/>
                  <a:gd name="connsiteY89" fmla="*/ 10229 h 10430"/>
                  <a:gd name="connsiteX90" fmla="*/ 4152 w 10014"/>
                  <a:gd name="connsiteY90" fmla="*/ 10283 h 10430"/>
                  <a:gd name="connsiteX91" fmla="*/ 3903 w 10014"/>
                  <a:gd name="connsiteY91" fmla="*/ 10332 h 10430"/>
                  <a:gd name="connsiteX92" fmla="*/ 2386 w 10014"/>
                  <a:gd name="connsiteY92" fmla="*/ 10430 h 10430"/>
                  <a:gd name="connsiteX93" fmla="*/ 14 w 10014"/>
                  <a:gd name="connsiteY93" fmla="*/ 10000 h 10430"/>
                  <a:gd name="connsiteX94" fmla="*/ 14 w 10014"/>
                  <a:gd name="connsiteY94" fmla="*/ 0 h 10430"/>
                  <a:gd name="connsiteX0" fmla="*/ 14 w 10014"/>
                  <a:gd name="connsiteY0" fmla="*/ 0 h 10430"/>
                  <a:gd name="connsiteX1" fmla="*/ 6034 w 10014"/>
                  <a:gd name="connsiteY1" fmla="*/ 0 h 10430"/>
                  <a:gd name="connsiteX2" fmla="*/ 6134 w 10014"/>
                  <a:gd name="connsiteY2" fmla="*/ 71 h 10430"/>
                  <a:gd name="connsiteX3" fmla="*/ 7854 w 10014"/>
                  <a:gd name="connsiteY3" fmla="*/ 142 h 10430"/>
                  <a:gd name="connsiteX4" fmla="*/ 6967 w 10014"/>
                  <a:gd name="connsiteY4" fmla="*/ 195 h 10430"/>
                  <a:gd name="connsiteX5" fmla="*/ 6107 w 10014"/>
                  <a:gd name="connsiteY5" fmla="*/ 266 h 10430"/>
                  <a:gd name="connsiteX6" fmla="*/ 5981 w 10014"/>
                  <a:gd name="connsiteY6" fmla="*/ 334 h 10430"/>
                  <a:gd name="connsiteX7" fmla="*/ 6060 w 10014"/>
                  <a:gd name="connsiteY7" fmla="*/ 405 h 10430"/>
                  <a:gd name="connsiteX8" fmla="*/ 5069 w 10014"/>
                  <a:gd name="connsiteY8" fmla="*/ 458 h 10430"/>
                  <a:gd name="connsiteX9" fmla="*/ 900 w 10014"/>
                  <a:gd name="connsiteY9" fmla="*/ 529 h 10430"/>
                  <a:gd name="connsiteX10" fmla="*/ 1005 w 10014"/>
                  <a:gd name="connsiteY10" fmla="*/ 600 h 10430"/>
                  <a:gd name="connsiteX11" fmla="*/ 1293 w 10014"/>
                  <a:gd name="connsiteY11" fmla="*/ 654 h 10430"/>
                  <a:gd name="connsiteX12" fmla="*/ 1031 w 10014"/>
                  <a:gd name="connsiteY12" fmla="*/ 725 h 10430"/>
                  <a:gd name="connsiteX13" fmla="*/ 1996 w 10014"/>
                  <a:gd name="connsiteY13" fmla="*/ 792 h 10430"/>
                  <a:gd name="connsiteX14" fmla="*/ 2437 w 10014"/>
                  <a:gd name="connsiteY14" fmla="*/ 863 h 10430"/>
                  <a:gd name="connsiteX15" fmla="*/ 25 w 10014"/>
                  <a:gd name="connsiteY15" fmla="*/ 890 h 10430"/>
                  <a:gd name="connsiteX16" fmla="*/ 15 w 10014"/>
                  <a:gd name="connsiteY16" fmla="*/ 2922 h 10430"/>
                  <a:gd name="connsiteX17" fmla="*/ 1734 w 10014"/>
                  <a:gd name="connsiteY17" fmla="*/ 3016 h 10430"/>
                  <a:gd name="connsiteX18" fmla="*/ 5614 w 10014"/>
                  <a:gd name="connsiteY18" fmla="*/ 3087 h 10430"/>
                  <a:gd name="connsiteX19" fmla="*/ 1267 w 10014"/>
                  <a:gd name="connsiteY19" fmla="*/ 3140 h 10430"/>
                  <a:gd name="connsiteX20" fmla="*/ 14 w 10014"/>
                  <a:gd name="connsiteY20" fmla="*/ 3214 h 10430"/>
                  <a:gd name="connsiteX21" fmla="*/ 4 w 10014"/>
                  <a:gd name="connsiteY21" fmla="*/ 4031 h 10430"/>
                  <a:gd name="connsiteX22" fmla="*/ 743 w 10014"/>
                  <a:gd name="connsiteY22" fmla="*/ 4128 h 10430"/>
                  <a:gd name="connsiteX23" fmla="*/ 769 w 10014"/>
                  <a:gd name="connsiteY23" fmla="*/ 4199 h 10430"/>
                  <a:gd name="connsiteX24" fmla="*/ 900 w 10014"/>
                  <a:gd name="connsiteY24" fmla="*/ 4252 h 10430"/>
                  <a:gd name="connsiteX25" fmla="*/ 4 w 10014"/>
                  <a:gd name="connsiteY25" fmla="*/ 4329 h 10430"/>
                  <a:gd name="connsiteX26" fmla="*/ 15 w 10014"/>
                  <a:gd name="connsiteY26" fmla="*/ 5480 h 10430"/>
                  <a:gd name="connsiteX27" fmla="*/ 407 w 10014"/>
                  <a:gd name="connsiteY27" fmla="*/ 5503 h 10430"/>
                  <a:gd name="connsiteX28" fmla="*/ 407 w 10014"/>
                  <a:gd name="connsiteY28" fmla="*/ 5556 h 10430"/>
                  <a:gd name="connsiteX29" fmla="*/ 250 w 10014"/>
                  <a:gd name="connsiteY29" fmla="*/ 5627 h 10430"/>
                  <a:gd name="connsiteX30" fmla="*/ 198 w 10014"/>
                  <a:gd name="connsiteY30" fmla="*/ 5698 h 10430"/>
                  <a:gd name="connsiteX31" fmla="*/ 119 w 10014"/>
                  <a:gd name="connsiteY31" fmla="*/ 5769 h 10430"/>
                  <a:gd name="connsiteX32" fmla="*/ 15 w 10014"/>
                  <a:gd name="connsiteY32" fmla="*/ 5800 h 10430"/>
                  <a:gd name="connsiteX33" fmla="*/ 15 w 10014"/>
                  <a:gd name="connsiteY33" fmla="*/ 6197 h 10430"/>
                  <a:gd name="connsiteX34" fmla="*/ 355 w 10014"/>
                  <a:gd name="connsiteY34" fmla="*/ 6210 h 10430"/>
                  <a:gd name="connsiteX35" fmla="*/ 434 w 10014"/>
                  <a:gd name="connsiteY35" fmla="*/ 6281 h 10430"/>
                  <a:gd name="connsiteX36" fmla="*/ 302 w 10014"/>
                  <a:gd name="connsiteY36" fmla="*/ 6348 h 10430"/>
                  <a:gd name="connsiteX37" fmla="*/ 407 w 10014"/>
                  <a:gd name="connsiteY37" fmla="*/ 6419 h 10430"/>
                  <a:gd name="connsiteX38" fmla="*/ 4 w 10014"/>
                  <a:gd name="connsiteY38" fmla="*/ 6503 h 10430"/>
                  <a:gd name="connsiteX39" fmla="*/ 4 w 10014"/>
                  <a:gd name="connsiteY39" fmla="*/ 6958 h 10430"/>
                  <a:gd name="connsiteX40" fmla="*/ 538 w 10014"/>
                  <a:gd name="connsiteY40" fmla="*/ 7002 h 10430"/>
                  <a:gd name="connsiteX41" fmla="*/ 381 w 10014"/>
                  <a:gd name="connsiteY41" fmla="*/ 7073 h 10430"/>
                  <a:gd name="connsiteX42" fmla="*/ 565 w 10014"/>
                  <a:gd name="connsiteY42" fmla="*/ 7126 h 10430"/>
                  <a:gd name="connsiteX43" fmla="*/ 407 w 10014"/>
                  <a:gd name="connsiteY43" fmla="*/ 7197 h 10430"/>
                  <a:gd name="connsiteX44" fmla="*/ 591 w 10014"/>
                  <a:gd name="connsiteY44" fmla="*/ 7268 h 10430"/>
                  <a:gd name="connsiteX45" fmla="*/ 2673 w 10014"/>
                  <a:gd name="connsiteY45" fmla="*/ 7321 h 10430"/>
                  <a:gd name="connsiteX46" fmla="*/ 2227 w 10014"/>
                  <a:gd name="connsiteY46" fmla="*/ 7389 h 10430"/>
                  <a:gd name="connsiteX47" fmla="*/ 2101 w 10014"/>
                  <a:gd name="connsiteY47" fmla="*/ 7460 h 10430"/>
                  <a:gd name="connsiteX48" fmla="*/ 3559 w 10014"/>
                  <a:gd name="connsiteY48" fmla="*/ 7531 h 10430"/>
                  <a:gd name="connsiteX49" fmla="*/ 4366 w 10014"/>
                  <a:gd name="connsiteY49" fmla="*/ 7584 h 10430"/>
                  <a:gd name="connsiteX50" fmla="*/ 4052 w 10014"/>
                  <a:gd name="connsiteY50" fmla="*/ 7655 h 10430"/>
                  <a:gd name="connsiteX51" fmla="*/ 2022 w 10014"/>
                  <a:gd name="connsiteY51" fmla="*/ 7726 h 10430"/>
                  <a:gd name="connsiteX52" fmla="*/ 1708 w 10014"/>
                  <a:gd name="connsiteY52" fmla="*/ 7780 h 10430"/>
                  <a:gd name="connsiteX53" fmla="*/ 1267 w 10014"/>
                  <a:gd name="connsiteY53" fmla="*/ 7851 h 10430"/>
                  <a:gd name="connsiteX54" fmla="*/ 1472 w 10014"/>
                  <a:gd name="connsiteY54" fmla="*/ 7918 h 10430"/>
                  <a:gd name="connsiteX55" fmla="*/ 5483 w 10014"/>
                  <a:gd name="connsiteY55" fmla="*/ 7989 h 10430"/>
                  <a:gd name="connsiteX56" fmla="*/ 10014 w 10014"/>
                  <a:gd name="connsiteY56" fmla="*/ 8043 h 10430"/>
                  <a:gd name="connsiteX57" fmla="*/ 4183 w 10014"/>
                  <a:gd name="connsiteY57" fmla="*/ 8114 h 10430"/>
                  <a:gd name="connsiteX58" fmla="*/ 1760 w 10014"/>
                  <a:gd name="connsiteY58" fmla="*/ 8185 h 10430"/>
                  <a:gd name="connsiteX59" fmla="*/ 1320 w 10014"/>
                  <a:gd name="connsiteY59" fmla="*/ 8238 h 10430"/>
                  <a:gd name="connsiteX60" fmla="*/ 4419 w 10014"/>
                  <a:gd name="connsiteY60" fmla="*/ 8309 h 10430"/>
                  <a:gd name="connsiteX61" fmla="*/ 4288 w 10014"/>
                  <a:gd name="connsiteY61" fmla="*/ 8377 h 10430"/>
                  <a:gd name="connsiteX62" fmla="*/ 1524 w 10014"/>
                  <a:gd name="connsiteY62" fmla="*/ 8430 h 10430"/>
                  <a:gd name="connsiteX63" fmla="*/ 512 w 10014"/>
                  <a:gd name="connsiteY63" fmla="*/ 8501 h 10430"/>
                  <a:gd name="connsiteX64" fmla="*/ 1058 w 10014"/>
                  <a:gd name="connsiteY64" fmla="*/ 8572 h 10430"/>
                  <a:gd name="connsiteX65" fmla="*/ 276 w 10014"/>
                  <a:gd name="connsiteY65" fmla="*/ 8643 h 10430"/>
                  <a:gd name="connsiteX66" fmla="*/ 3559 w 10014"/>
                  <a:gd name="connsiteY66" fmla="*/ 8696 h 10430"/>
                  <a:gd name="connsiteX67" fmla="*/ 407 w 10014"/>
                  <a:gd name="connsiteY67" fmla="*/ 8767 h 10430"/>
                  <a:gd name="connsiteX68" fmla="*/ 2279 w 10014"/>
                  <a:gd name="connsiteY68" fmla="*/ 8838 h 10430"/>
                  <a:gd name="connsiteX69" fmla="*/ 302 w 10014"/>
                  <a:gd name="connsiteY69" fmla="*/ 8888 h 10430"/>
                  <a:gd name="connsiteX70" fmla="*/ 276 w 10014"/>
                  <a:gd name="connsiteY70" fmla="*/ 8959 h 10430"/>
                  <a:gd name="connsiteX71" fmla="*/ 538 w 10014"/>
                  <a:gd name="connsiteY71" fmla="*/ 9030 h 10430"/>
                  <a:gd name="connsiteX72" fmla="*/ 329 w 10014"/>
                  <a:gd name="connsiteY72" fmla="*/ 9101 h 10430"/>
                  <a:gd name="connsiteX73" fmla="*/ 171 w 10014"/>
                  <a:gd name="connsiteY73" fmla="*/ 9226 h 10430"/>
                  <a:gd name="connsiteX74" fmla="*/ 302 w 10014"/>
                  <a:gd name="connsiteY74" fmla="*/ 9297 h 10430"/>
                  <a:gd name="connsiteX75" fmla="*/ 381 w 10014"/>
                  <a:gd name="connsiteY75" fmla="*/ 9350 h 10430"/>
                  <a:gd name="connsiteX76" fmla="*/ 591 w 10014"/>
                  <a:gd name="connsiteY76" fmla="*/ 9488 h 10430"/>
                  <a:gd name="connsiteX77" fmla="*/ 690 w 10014"/>
                  <a:gd name="connsiteY77" fmla="*/ 9542 h 10430"/>
                  <a:gd name="connsiteX78" fmla="*/ 2227 w 10014"/>
                  <a:gd name="connsiteY78" fmla="*/ 9560 h 10430"/>
                  <a:gd name="connsiteX79" fmla="*/ 2856 w 10014"/>
                  <a:gd name="connsiteY79" fmla="*/ 9613 h 10430"/>
                  <a:gd name="connsiteX80" fmla="*/ 486 w 10014"/>
                  <a:gd name="connsiteY80" fmla="*/ 9684 h 10430"/>
                  <a:gd name="connsiteX81" fmla="*/ 329 w 10014"/>
                  <a:gd name="connsiteY81" fmla="*/ 9755 h 10430"/>
                  <a:gd name="connsiteX82" fmla="*/ 538 w 10014"/>
                  <a:gd name="connsiteY82" fmla="*/ 9808 h 10430"/>
                  <a:gd name="connsiteX83" fmla="*/ 769 w 10014"/>
                  <a:gd name="connsiteY83" fmla="*/ 9879 h 10430"/>
                  <a:gd name="connsiteX84" fmla="*/ 717 w 10014"/>
                  <a:gd name="connsiteY84" fmla="*/ 9947 h 10430"/>
                  <a:gd name="connsiteX85" fmla="*/ 1136 w 10014"/>
                  <a:gd name="connsiteY85" fmla="*/ 10000 h 10430"/>
                  <a:gd name="connsiteX86" fmla="*/ 3287 w 10014"/>
                  <a:gd name="connsiteY86" fmla="*/ 10014 h 10430"/>
                  <a:gd name="connsiteX87" fmla="*/ 3940 w 10014"/>
                  <a:gd name="connsiteY87" fmla="*/ 10106 h 10430"/>
                  <a:gd name="connsiteX88" fmla="*/ 4958 w 10014"/>
                  <a:gd name="connsiteY88" fmla="*/ 10155 h 10430"/>
                  <a:gd name="connsiteX89" fmla="*/ 3480 w 10014"/>
                  <a:gd name="connsiteY89" fmla="*/ 10229 h 10430"/>
                  <a:gd name="connsiteX90" fmla="*/ 4152 w 10014"/>
                  <a:gd name="connsiteY90" fmla="*/ 10283 h 10430"/>
                  <a:gd name="connsiteX91" fmla="*/ 3903 w 10014"/>
                  <a:gd name="connsiteY91" fmla="*/ 10332 h 10430"/>
                  <a:gd name="connsiteX92" fmla="*/ 2386 w 10014"/>
                  <a:gd name="connsiteY92" fmla="*/ 10430 h 10430"/>
                  <a:gd name="connsiteX93" fmla="*/ 2404 w 10014"/>
                  <a:gd name="connsiteY93" fmla="*/ 10424 h 10430"/>
                  <a:gd name="connsiteX94" fmla="*/ 14 w 10014"/>
                  <a:gd name="connsiteY94" fmla="*/ 10000 h 10430"/>
                  <a:gd name="connsiteX95" fmla="*/ 14 w 10014"/>
                  <a:gd name="connsiteY95" fmla="*/ 0 h 10430"/>
                  <a:gd name="connsiteX0" fmla="*/ 14 w 10014"/>
                  <a:gd name="connsiteY0" fmla="*/ 0 h 10461"/>
                  <a:gd name="connsiteX1" fmla="*/ 6034 w 10014"/>
                  <a:gd name="connsiteY1" fmla="*/ 0 h 10461"/>
                  <a:gd name="connsiteX2" fmla="*/ 6134 w 10014"/>
                  <a:gd name="connsiteY2" fmla="*/ 71 h 10461"/>
                  <a:gd name="connsiteX3" fmla="*/ 7854 w 10014"/>
                  <a:gd name="connsiteY3" fmla="*/ 142 h 10461"/>
                  <a:gd name="connsiteX4" fmla="*/ 6967 w 10014"/>
                  <a:gd name="connsiteY4" fmla="*/ 195 h 10461"/>
                  <a:gd name="connsiteX5" fmla="*/ 6107 w 10014"/>
                  <a:gd name="connsiteY5" fmla="*/ 266 h 10461"/>
                  <a:gd name="connsiteX6" fmla="*/ 5981 w 10014"/>
                  <a:gd name="connsiteY6" fmla="*/ 334 h 10461"/>
                  <a:gd name="connsiteX7" fmla="*/ 6060 w 10014"/>
                  <a:gd name="connsiteY7" fmla="*/ 405 h 10461"/>
                  <a:gd name="connsiteX8" fmla="*/ 5069 w 10014"/>
                  <a:gd name="connsiteY8" fmla="*/ 458 h 10461"/>
                  <a:gd name="connsiteX9" fmla="*/ 900 w 10014"/>
                  <a:gd name="connsiteY9" fmla="*/ 529 h 10461"/>
                  <a:gd name="connsiteX10" fmla="*/ 1005 w 10014"/>
                  <a:gd name="connsiteY10" fmla="*/ 600 h 10461"/>
                  <a:gd name="connsiteX11" fmla="*/ 1293 w 10014"/>
                  <a:gd name="connsiteY11" fmla="*/ 654 h 10461"/>
                  <a:gd name="connsiteX12" fmla="*/ 1031 w 10014"/>
                  <a:gd name="connsiteY12" fmla="*/ 725 h 10461"/>
                  <a:gd name="connsiteX13" fmla="*/ 1996 w 10014"/>
                  <a:gd name="connsiteY13" fmla="*/ 792 h 10461"/>
                  <a:gd name="connsiteX14" fmla="*/ 2437 w 10014"/>
                  <a:gd name="connsiteY14" fmla="*/ 863 h 10461"/>
                  <a:gd name="connsiteX15" fmla="*/ 25 w 10014"/>
                  <a:gd name="connsiteY15" fmla="*/ 890 h 10461"/>
                  <a:gd name="connsiteX16" fmla="*/ 15 w 10014"/>
                  <a:gd name="connsiteY16" fmla="*/ 2922 h 10461"/>
                  <a:gd name="connsiteX17" fmla="*/ 1734 w 10014"/>
                  <a:gd name="connsiteY17" fmla="*/ 3016 h 10461"/>
                  <a:gd name="connsiteX18" fmla="*/ 5614 w 10014"/>
                  <a:gd name="connsiteY18" fmla="*/ 3087 h 10461"/>
                  <a:gd name="connsiteX19" fmla="*/ 1267 w 10014"/>
                  <a:gd name="connsiteY19" fmla="*/ 3140 h 10461"/>
                  <a:gd name="connsiteX20" fmla="*/ 14 w 10014"/>
                  <a:gd name="connsiteY20" fmla="*/ 3214 h 10461"/>
                  <a:gd name="connsiteX21" fmla="*/ 4 w 10014"/>
                  <a:gd name="connsiteY21" fmla="*/ 4031 h 10461"/>
                  <a:gd name="connsiteX22" fmla="*/ 743 w 10014"/>
                  <a:gd name="connsiteY22" fmla="*/ 4128 h 10461"/>
                  <a:gd name="connsiteX23" fmla="*/ 769 w 10014"/>
                  <a:gd name="connsiteY23" fmla="*/ 4199 h 10461"/>
                  <a:gd name="connsiteX24" fmla="*/ 900 w 10014"/>
                  <a:gd name="connsiteY24" fmla="*/ 4252 h 10461"/>
                  <a:gd name="connsiteX25" fmla="*/ 4 w 10014"/>
                  <a:gd name="connsiteY25" fmla="*/ 4329 h 10461"/>
                  <a:gd name="connsiteX26" fmla="*/ 15 w 10014"/>
                  <a:gd name="connsiteY26" fmla="*/ 5480 h 10461"/>
                  <a:gd name="connsiteX27" fmla="*/ 407 w 10014"/>
                  <a:gd name="connsiteY27" fmla="*/ 5503 h 10461"/>
                  <a:gd name="connsiteX28" fmla="*/ 407 w 10014"/>
                  <a:gd name="connsiteY28" fmla="*/ 5556 h 10461"/>
                  <a:gd name="connsiteX29" fmla="*/ 250 w 10014"/>
                  <a:gd name="connsiteY29" fmla="*/ 5627 h 10461"/>
                  <a:gd name="connsiteX30" fmla="*/ 198 w 10014"/>
                  <a:gd name="connsiteY30" fmla="*/ 5698 h 10461"/>
                  <a:gd name="connsiteX31" fmla="*/ 119 w 10014"/>
                  <a:gd name="connsiteY31" fmla="*/ 5769 h 10461"/>
                  <a:gd name="connsiteX32" fmla="*/ 15 w 10014"/>
                  <a:gd name="connsiteY32" fmla="*/ 5800 h 10461"/>
                  <a:gd name="connsiteX33" fmla="*/ 15 w 10014"/>
                  <a:gd name="connsiteY33" fmla="*/ 6197 h 10461"/>
                  <a:gd name="connsiteX34" fmla="*/ 355 w 10014"/>
                  <a:gd name="connsiteY34" fmla="*/ 6210 h 10461"/>
                  <a:gd name="connsiteX35" fmla="*/ 434 w 10014"/>
                  <a:gd name="connsiteY35" fmla="*/ 6281 h 10461"/>
                  <a:gd name="connsiteX36" fmla="*/ 302 w 10014"/>
                  <a:gd name="connsiteY36" fmla="*/ 6348 h 10461"/>
                  <a:gd name="connsiteX37" fmla="*/ 407 w 10014"/>
                  <a:gd name="connsiteY37" fmla="*/ 6419 h 10461"/>
                  <a:gd name="connsiteX38" fmla="*/ 4 w 10014"/>
                  <a:gd name="connsiteY38" fmla="*/ 6503 h 10461"/>
                  <a:gd name="connsiteX39" fmla="*/ 4 w 10014"/>
                  <a:gd name="connsiteY39" fmla="*/ 6958 h 10461"/>
                  <a:gd name="connsiteX40" fmla="*/ 538 w 10014"/>
                  <a:gd name="connsiteY40" fmla="*/ 7002 h 10461"/>
                  <a:gd name="connsiteX41" fmla="*/ 381 w 10014"/>
                  <a:gd name="connsiteY41" fmla="*/ 7073 h 10461"/>
                  <a:gd name="connsiteX42" fmla="*/ 565 w 10014"/>
                  <a:gd name="connsiteY42" fmla="*/ 7126 h 10461"/>
                  <a:gd name="connsiteX43" fmla="*/ 407 w 10014"/>
                  <a:gd name="connsiteY43" fmla="*/ 7197 h 10461"/>
                  <a:gd name="connsiteX44" fmla="*/ 591 w 10014"/>
                  <a:gd name="connsiteY44" fmla="*/ 7268 h 10461"/>
                  <a:gd name="connsiteX45" fmla="*/ 2673 w 10014"/>
                  <a:gd name="connsiteY45" fmla="*/ 7321 h 10461"/>
                  <a:gd name="connsiteX46" fmla="*/ 2227 w 10014"/>
                  <a:gd name="connsiteY46" fmla="*/ 7389 h 10461"/>
                  <a:gd name="connsiteX47" fmla="*/ 2101 w 10014"/>
                  <a:gd name="connsiteY47" fmla="*/ 7460 h 10461"/>
                  <a:gd name="connsiteX48" fmla="*/ 3559 w 10014"/>
                  <a:gd name="connsiteY48" fmla="*/ 7531 h 10461"/>
                  <a:gd name="connsiteX49" fmla="*/ 4366 w 10014"/>
                  <a:gd name="connsiteY49" fmla="*/ 7584 h 10461"/>
                  <a:gd name="connsiteX50" fmla="*/ 4052 w 10014"/>
                  <a:gd name="connsiteY50" fmla="*/ 7655 h 10461"/>
                  <a:gd name="connsiteX51" fmla="*/ 2022 w 10014"/>
                  <a:gd name="connsiteY51" fmla="*/ 7726 h 10461"/>
                  <a:gd name="connsiteX52" fmla="*/ 1708 w 10014"/>
                  <a:gd name="connsiteY52" fmla="*/ 7780 h 10461"/>
                  <a:gd name="connsiteX53" fmla="*/ 1267 w 10014"/>
                  <a:gd name="connsiteY53" fmla="*/ 7851 h 10461"/>
                  <a:gd name="connsiteX54" fmla="*/ 1472 w 10014"/>
                  <a:gd name="connsiteY54" fmla="*/ 7918 h 10461"/>
                  <a:gd name="connsiteX55" fmla="*/ 5483 w 10014"/>
                  <a:gd name="connsiteY55" fmla="*/ 7989 h 10461"/>
                  <a:gd name="connsiteX56" fmla="*/ 10014 w 10014"/>
                  <a:gd name="connsiteY56" fmla="*/ 8043 h 10461"/>
                  <a:gd name="connsiteX57" fmla="*/ 4183 w 10014"/>
                  <a:gd name="connsiteY57" fmla="*/ 8114 h 10461"/>
                  <a:gd name="connsiteX58" fmla="*/ 1760 w 10014"/>
                  <a:gd name="connsiteY58" fmla="*/ 8185 h 10461"/>
                  <a:gd name="connsiteX59" fmla="*/ 1320 w 10014"/>
                  <a:gd name="connsiteY59" fmla="*/ 8238 h 10461"/>
                  <a:gd name="connsiteX60" fmla="*/ 4419 w 10014"/>
                  <a:gd name="connsiteY60" fmla="*/ 8309 h 10461"/>
                  <a:gd name="connsiteX61" fmla="*/ 4288 w 10014"/>
                  <a:gd name="connsiteY61" fmla="*/ 8377 h 10461"/>
                  <a:gd name="connsiteX62" fmla="*/ 1524 w 10014"/>
                  <a:gd name="connsiteY62" fmla="*/ 8430 h 10461"/>
                  <a:gd name="connsiteX63" fmla="*/ 512 w 10014"/>
                  <a:gd name="connsiteY63" fmla="*/ 8501 h 10461"/>
                  <a:gd name="connsiteX64" fmla="*/ 1058 w 10014"/>
                  <a:gd name="connsiteY64" fmla="*/ 8572 h 10461"/>
                  <a:gd name="connsiteX65" fmla="*/ 276 w 10014"/>
                  <a:gd name="connsiteY65" fmla="*/ 8643 h 10461"/>
                  <a:gd name="connsiteX66" fmla="*/ 3559 w 10014"/>
                  <a:gd name="connsiteY66" fmla="*/ 8696 h 10461"/>
                  <a:gd name="connsiteX67" fmla="*/ 407 w 10014"/>
                  <a:gd name="connsiteY67" fmla="*/ 8767 h 10461"/>
                  <a:gd name="connsiteX68" fmla="*/ 2279 w 10014"/>
                  <a:gd name="connsiteY68" fmla="*/ 8838 h 10461"/>
                  <a:gd name="connsiteX69" fmla="*/ 302 w 10014"/>
                  <a:gd name="connsiteY69" fmla="*/ 8888 h 10461"/>
                  <a:gd name="connsiteX70" fmla="*/ 276 w 10014"/>
                  <a:gd name="connsiteY70" fmla="*/ 8959 h 10461"/>
                  <a:gd name="connsiteX71" fmla="*/ 538 w 10014"/>
                  <a:gd name="connsiteY71" fmla="*/ 9030 h 10461"/>
                  <a:gd name="connsiteX72" fmla="*/ 329 w 10014"/>
                  <a:gd name="connsiteY72" fmla="*/ 9101 h 10461"/>
                  <a:gd name="connsiteX73" fmla="*/ 171 w 10014"/>
                  <a:gd name="connsiteY73" fmla="*/ 9226 h 10461"/>
                  <a:gd name="connsiteX74" fmla="*/ 302 w 10014"/>
                  <a:gd name="connsiteY74" fmla="*/ 9297 h 10461"/>
                  <a:gd name="connsiteX75" fmla="*/ 381 w 10014"/>
                  <a:gd name="connsiteY75" fmla="*/ 9350 h 10461"/>
                  <a:gd name="connsiteX76" fmla="*/ 591 w 10014"/>
                  <a:gd name="connsiteY76" fmla="*/ 9488 h 10461"/>
                  <a:gd name="connsiteX77" fmla="*/ 690 w 10014"/>
                  <a:gd name="connsiteY77" fmla="*/ 9542 h 10461"/>
                  <a:gd name="connsiteX78" fmla="*/ 2227 w 10014"/>
                  <a:gd name="connsiteY78" fmla="*/ 9560 h 10461"/>
                  <a:gd name="connsiteX79" fmla="*/ 2856 w 10014"/>
                  <a:gd name="connsiteY79" fmla="*/ 9613 h 10461"/>
                  <a:gd name="connsiteX80" fmla="*/ 486 w 10014"/>
                  <a:gd name="connsiteY80" fmla="*/ 9684 h 10461"/>
                  <a:gd name="connsiteX81" fmla="*/ 329 w 10014"/>
                  <a:gd name="connsiteY81" fmla="*/ 9755 h 10461"/>
                  <a:gd name="connsiteX82" fmla="*/ 538 w 10014"/>
                  <a:gd name="connsiteY82" fmla="*/ 9808 h 10461"/>
                  <a:gd name="connsiteX83" fmla="*/ 769 w 10014"/>
                  <a:gd name="connsiteY83" fmla="*/ 9879 h 10461"/>
                  <a:gd name="connsiteX84" fmla="*/ 717 w 10014"/>
                  <a:gd name="connsiteY84" fmla="*/ 9947 h 10461"/>
                  <a:gd name="connsiteX85" fmla="*/ 1136 w 10014"/>
                  <a:gd name="connsiteY85" fmla="*/ 10000 h 10461"/>
                  <a:gd name="connsiteX86" fmla="*/ 3287 w 10014"/>
                  <a:gd name="connsiteY86" fmla="*/ 10014 h 10461"/>
                  <a:gd name="connsiteX87" fmla="*/ 3940 w 10014"/>
                  <a:gd name="connsiteY87" fmla="*/ 10106 h 10461"/>
                  <a:gd name="connsiteX88" fmla="*/ 4958 w 10014"/>
                  <a:gd name="connsiteY88" fmla="*/ 10155 h 10461"/>
                  <a:gd name="connsiteX89" fmla="*/ 3480 w 10014"/>
                  <a:gd name="connsiteY89" fmla="*/ 10229 h 10461"/>
                  <a:gd name="connsiteX90" fmla="*/ 4152 w 10014"/>
                  <a:gd name="connsiteY90" fmla="*/ 10283 h 10461"/>
                  <a:gd name="connsiteX91" fmla="*/ 3903 w 10014"/>
                  <a:gd name="connsiteY91" fmla="*/ 10332 h 10461"/>
                  <a:gd name="connsiteX92" fmla="*/ 2386 w 10014"/>
                  <a:gd name="connsiteY92" fmla="*/ 10430 h 10461"/>
                  <a:gd name="connsiteX93" fmla="*/ 359 w 10014"/>
                  <a:gd name="connsiteY93" fmla="*/ 10461 h 10461"/>
                  <a:gd name="connsiteX94" fmla="*/ 14 w 10014"/>
                  <a:gd name="connsiteY94" fmla="*/ 10000 h 10461"/>
                  <a:gd name="connsiteX95" fmla="*/ 14 w 10014"/>
                  <a:gd name="connsiteY95" fmla="*/ 0 h 10461"/>
                  <a:gd name="connsiteX0" fmla="*/ 14 w 10014"/>
                  <a:gd name="connsiteY0" fmla="*/ 0 h 10461"/>
                  <a:gd name="connsiteX1" fmla="*/ 6034 w 10014"/>
                  <a:gd name="connsiteY1" fmla="*/ 0 h 10461"/>
                  <a:gd name="connsiteX2" fmla="*/ 6134 w 10014"/>
                  <a:gd name="connsiteY2" fmla="*/ 71 h 10461"/>
                  <a:gd name="connsiteX3" fmla="*/ 7854 w 10014"/>
                  <a:gd name="connsiteY3" fmla="*/ 142 h 10461"/>
                  <a:gd name="connsiteX4" fmla="*/ 6967 w 10014"/>
                  <a:gd name="connsiteY4" fmla="*/ 195 h 10461"/>
                  <a:gd name="connsiteX5" fmla="*/ 6107 w 10014"/>
                  <a:gd name="connsiteY5" fmla="*/ 266 h 10461"/>
                  <a:gd name="connsiteX6" fmla="*/ 5981 w 10014"/>
                  <a:gd name="connsiteY6" fmla="*/ 334 h 10461"/>
                  <a:gd name="connsiteX7" fmla="*/ 6060 w 10014"/>
                  <a:gd name="connsiteY7" fmla="*/ 405 h 10461"/>
                  <a:gd name="connsiteX8" fmla="*/ 5069 w 10014"/>
                  <a:gd name="connsiteY8" fmla="*/ 458 h 10461"/>
                  <a:gd name="connsiteX9" fmla="*/ 900 w 10014"/>
                  <a:gd name="connsiteY9" fmla="*/ 529 h 10461"/>
                  <a:gd name="connsiteX10" fmla="*/ 1005 w 10014"/>
                  <a:gd name="connsiteY10" fmla="*/ 600 h 10461"/>
                  <a:gd name="connsiteX11" fmla="*/ 1293 w 10014"/>
                  <a:gd name="connsiteY11" fmla="*/ 654 h 10461"/>
                  <a:gd name="connsiteX12" fmla="*/ 1031 w 10014"/>
                  <a:gd name="connsiteY12" fmla="*/ 725 h 10461"/>
                  <a:gd name="connsiteX13" fmla="*/ 1996 w 10014"/>
                  <a:gd name="connsiteY13" fmla="*/ 792 h 10461"/>
                  <a:gd name="connsiteX14" fmla="*/ 2437 w 10014"/>
                  <a:gd name="connsiteY14" fmla="*/ 863 h 10461"/>
                  <a:gd name="connsiteX15" fmla="*/ 25 w 10014"/>
                  <a:gd name="connsiteY15" fmla="*/ 890 h 10461"/>
                  <a:gd name="connsiteX16" fmla="*/ 15 w 10014"/>
                  <a:gd name="connsiteY16" fmla="*/ 2922 h 10461"/>
                  <a:gd name="connsiteX17" fmla="*/ 1734 w 10014"/>
                  <a:gd name="connsiteY17" fmla="*/ 3016 h 10461"/>
                  <a:gd name="connsiteX18" fmla="*/ 5614 w 10014"/>
                  <a:gd name="connsiteY18" fmla="*/ 3087 h 10461"/>
                  <a:gd name="connsiteX19" fmla="*/ 1267 w 10014"/>
                  <a:gd name="connsiteY19" fmla="*/ 3140 h 10461"/>
                  <a:gd name="connsiteX20" fmla="*/ 14 w 10014"/>
                  <a:gd name="connsiteY20" fmla="*/ 3214 h 10461"/>
                  <a:gd name="connsiteX21" fmla="*/ 4 w 10014"/>
                  <a:gd name="connsiteY21" fmla="*/ 4031 h 10461"/>
                  <a:gd name="connsiteX22" fmla="*/ 743 w 10014"/>
                  <a:gd name="connsiteY22" fmla="*/ 4128 h 10461"/>
                  <a:gd name="connsiteX23" fmla="*/ 769 w 10014"/>
                  <a:gd name="connsiteY23" fmla="*/ 4199 h 10461"/>
                  <a:gd name="connsiteX24" fmla="*/ 900 w 10014"/>
                  <a:gd name="connsiteY24" fmla="*/ 4252 h 10461"/>
                  <a:gd name="connsiteX25" fmla="*/ 4 w 10014"/>
                  <a:gd name="connsiteY25" fmla="*/ 4329 h 10461"/>
                  <a:gd name="connsiteX26" fmla="*/ 15 w 10014"/>
                  <a:gd name="connsiteY26" fmla="*/ 5480 h 10461"/>
                  <a:gd name="connsiteX27" fmla="*/ 407 w 10014"/>
                  <a:gd name="connsiteY27" fmla="*/ 5503 h 10461"/>
                  <a:gd name="connsiteX28" fmla="*/ 407 w 10014"/>
                  <a:gd name="connsiteY28" fmla="*/ 5556 h 10461"/>
                  <a:gd name="connsiteX29" fmla="*/ 250 w 10014"/>
                  <a:gd name="connsiteY29" fmla="*/ 5627 h 10461"/>
                  <a:gd name="connsiteX30" fmla="*/ 198 w 10014"/>
                  <a:gd name="connsiteY30" fmla="*/ 5698 h 10461"/>
                  <a:gd name="connsiteX31" fmla="*/ 119 w 10014"/>
                  <a:gd name="connsiteY31" fmla="*/ 5769 h 10461"/>
                  <a:gd name="connsiteX32" fmla="*/ 15 w 10014"/>
                  <a:gd name="connsiteY32" fmla="*/ 5800 h 10461"/>
                  <a:gd name="connsiteX33" fmla="*/ 15 w 10014"/>
                  <a:gd name="connsiteY33" fmla="*/ 6197 h 10461"/>
                  <a:gd name="connsiteX34" fmla="*/ 355 w 10014"/>
                  <a:gd name="connsiteY34" fmla="*/ 6210 h 10461"/>
                  <a:gd name="connsiteX35" fmla="*/ 434 w 10014"/>
                  <a:gd name="connsiteY35" fmla="*/ 6281 h 10461"/>
                  <a:gd name="connsiteX36" fmla="*/ 302 w 10014"/>
                  <a:gd name="connsiteY36" fmla="*/ 6348 h 10461"/>
                  <a:gd name="connsiteX37" fmla="*/ 407 w 10014"/>
                  <a:gd name="connsiteY37" fmla="*/ 6419 h 10461"/>
                  <a:gd name="connsiteX38" fmla="*/ 4 w 10014"/>
                  <a:gd name="connsiteY38" fmla="*/ 6503 h 10461"/>
                  <a:gd name="connsiteX39" fmla="*/ 4 w 10014"/>
                  <a:gd name="connsiteY39" fmla="*/ 6958 h 10461"/>
                  <a:gd name="connsiteX40" fmla="*/ 538 w 10014"/>
                  <a:gd name="connsiteY40" fmla="*/ 7002 h 10461"/>
                  <a:gd name="connsiteX41" fmla="*/ 381 w 10014"/>
                  <a:gd name="connsiteY41" fmla="*/ 7073 h 10461"/>
                  <a:gd name="connsiteX42" fmla="*/ 565 w 10014"/>
                  <a:gd name="connsiteY42" fmla="*/ 7126 h 10461"/>
                  <a:gd name="connsiteX43" fmla="*/ 407 w 10014"/>
                  <a:gd name="connsiteY43" fmla="*/ 7197 h 10461"/>
                  <a:gd name="connsiteX44" fmla="*/ 591 w 10014"/>
                  <a:gd name="connsiteY44" fmla="*/ 7268 h 10461"/>
                  <a:gd name="connsiteX45" fmla="*/ 2673 w 10014"/>
                  <a:gd name="connsiteY45" fmla="*/ 7321 h 10461"/>
                  <a:gd name="connsiteX46" fmla="*/ 2227 w 10014"/>
                  <a:gd name="connsiteY46" fmla="*/ 7389 h 10461"/>
                  <a:gd name="connsiteX47" fmla="*/ 2101 w 10014"/>
                  <a:gd name="connsiteY47" fmla="*/ 7460 h 10461"/>
                  <a:gd name="connsiteX48" fmla="*/ 3559 w 10014"/>
                  <a:gd name="connsiteY48" fmla="*/ 7531 h 10461"/>
                  <a:gd name="connsiteX49" fmla="*/ 4366 w 10014"/>
                  <a:gd name="connsiteY49" fmla="*/ 7584 h 10461"/>
                  <a:gd name="connsiteX50" fmla="*/ 4052 w 10014"/>
                  <a:gd name="connsiteY50" fmla="*/ 7655 h 10461"/>
                  <a:gd name="connsiteX51" fmla="*/ 2022 w 10014"/>
                  <a:gd name="connsiteY51" fmla="*/ 7726 h 10461"/>
                  <a:gd name="connsiteX52" fmla="*/ 1708 w 10014"/>
                  <a:gd name="connsiteY52" fmla="*/ 7780 h 10461"/>
                  <a:gd name="connsiteX53" fmla="*/ 1267 w 10014"/>
                  <a:gd name="connsiteY53" fmla="*/ 7851 h 10461"/>
                  <a:gd name="connsiteX54" fmla="*/ 1472 w 10014"/>
                  <a:gd name="connsiteY54" fmla="*/ 7918 h 10461"/>
                  <a:gd name="connsiteX55" fmla="*/ 5483 w 10014"/>
                  <a:gd name="connsiteY55" fmla="*/ 7989 h 10461"/>
                  <a:gd name="connsiteX56" fmla="*/ 10014 w 10014"/>
                  <a:gd name="connsiteY56" fmla="*/ 8043 h 10461"/>
                  <a:gd name="connsiteX57" fmla="*/ 4183 w 10014"/>
                  <a:gd name="connsiteY57" fmla="*/ 8114 h 10461"/>
                  <a:gd name="connsiteX58" fmla="*/ 1760 w 10014"/>
                  <a:gd name="connsiteY58" fmla="*/ 8185 h 10461"/>
                  <a:gd name="connsiteX59" fmla="*/ 1320 w 10014"/>
                  <a:gd name="connsiteY59" fmla="*/ 8238 h 10461"/>
                  <a:gd name="connsiteX60" fmla="*/ 4419 w 10014"/>
                  <a:gd name="connsiteY60" fmla="*/ 8309 h 10461"/>
                  <a:gd name="connsiteX61" fmla="*/ 4288 w 10014"/>
                  <a:gd name="connsiteY61" fmla="*/ 8377 h 10461"/>
                  <a:gd name="connsiteX62" fmla="*/ 1524 w 10014"/>
                  <a:gd name="connsiteY62" fmla="*/ 8430 h 10461"/>
                  <a:gd name="connsiteX63" fmla="*/ 512 w 10014"/>
                  <a:gd name="connsiteY63" fmla="*/ 8501 h 10461"/>
                  <a:gd name="connsiteX64" fmla="*/ 1058 w 10014"/>
                  <a:gd name="connsiteY64" fmla="*/ 8572 h 10461"/>
                  <a:gd name="connsiteX65" fmla="*/ 276 w 10014"/>
                  <a:gd name="connsiteY65" fmla="*/ 8643 h 10461"/>
                  <a:gd name="connsiteX66" fmla="*/ 3559 w 10014"/>
                  <a:gd name="connsiteY66" fmla="*/ 8696 h 10461"/>
                  <a:gd name="connsiteX67" fmla="*/ 407 w 10014"/>
                  <a:gd name="connsiteY67" fmla="*/ 8767 h 10461"/>
                  <a:gd name="connsiteX68" fmla="*/ 2279 w 10014"/>
                  <a:gd name="connsiteY68" fmla="*/ 8838 h 10461"/>
                  <a:gd name="connsiteX69" fmla="*/ 302 w 10014"/>
                  <a:gd name="connsiteY69" fmla="*/ 8888 h 10461"/>
                  <a:gd name="connsiteX70" fmla="*/ 276 w 10014"/>
                  <a:gd name="connsiteY70" fmla="*/ 8959 h 10461"/>
                  <a:gd name="connsiteX71" fmla="*/ 538 w 10014"/>
                  <a:gd name="connsiteY71" fmla="*/ 9030 h 10461"/>
                  <a:gd name="connsiteX72" fmla="*/ 329 w 10014"/>
                  <a:gd name="connsiteY72" fmla="*/ 9101 h 10461"/>
                  <a:gd name="connsiteX73" fmla="*/ 171 w 10014"/>
                  <a:gd name="connsiteY73" fmla="*/ 9226 h 10461"/>
                  <a:gd name="connsiteX74" fmla="*/ 302 w 10014"/>
                  <a:gd name="connsiteY74" fmla="*/ 9297 h 10461"/>
                  <a:gd name="connsiteX75" fmla="*/ 381 w 10014"/>
                  <a:gd name="connsiteY75" fmla="*/ 9350 h 10461"/>
                  <a:gd name="connsiteX76" fmla="*/ 591 w 10014"/>
                  <a:gd name="connsiteY76" fmla="*/ 9488 h 10461"/>
                  <a:gd name="connsiteX77" fmla="*/ 690 w 10014"/>
                  <a:gd name="connsiteY77" fmla="*/ 9542 h 10461"/>
                  <a:gd name="connsiteX78" fmla="*/ 2227 w 10014"/>
                  <a:gd name="connsiteY78" fmla="*/ 9560 h 10461"/>
                  <a:gd name="connsiteX79" fmla="*/ 2856 w 10014"/>
                  <a:gd name="connsiteY79" fmla="*/ 9613 h 10461"/>
                  <a:gd name="connsiteX80" fmla="*/ 486 w 10014"/>
                  <a:gd name="connsiteY80" fmla="*/ 9684 h 10461"/>
                  <a:gd name="connsiteX81" fmla="*/ 329 w 10014"/>
                  <a:gd name="connsiteY81" fmla="*/ 9755 h 10461"/>
                  <a:gd name="connsiteX82" fmla="*/ 538 w 10014"/>
                  <a:gd name="connsiteY82" fmla="*/ 9808 h 10461"/>
                  <a:gd name="connsiteX83" fmla="*/ 769 w 10014"/>
                  <a:gd name="connsiteY83" fmla="*/ 9879 h 10461"/>
                  <a:gd name="connsiteX84" fmla="*/ 717 w 10014"/>
                  <a:gd name="connsiteY84" fmla="*/ 9947 h 10461"/>
                  <a:gd name="connsiteX85" fmla="*/ 1136 w 10014"/>
                  <a:gd name="connsiteY85" fmla="*/ 10000 h 10461"/>
                  <a:gd name="connsiteX86" fmla="*/ 3287 w 10014"/>
                  <a:gd name="connsiteY86" fmla="*/ 10014 h 10461"/>
                  <a:gd name="connsiteX87" fmla="*/ 3940 w 10014"/>
                  <a:gd name="connsiteY87" fmla="*/ 10106 h 10461"/>
                  <a:gd name="connsiteX88" fmla="*/ 4958 w 10014"/>
                  <a:gd name="connsiteY88" fmla="*/ 10155 h 10461"/>
                  <a:gd name="connsiteX89" fmla="*/ 3480 w 10014"/>
                  <a:gd name="connsiteY89" fmla="*/ 10229 h 10461"/>
                  <a:gd name="connsiteX90" fmla="*/ 4152 w 10014"/>
                  <a:gd name="connsiteY90" fmla="*/ 10283 h 10461"/>
                  <a:gd name="connsiteX91" fmla="*/ 3903 w 10014"/>
                  <a:gd name="connsiteY91" fmla="*/ 10332 h 10461"/>
                  <a:gd name="connsiteX92" fmla="*/ 2386 w 10014"/>
                  <a:gd name="connsiteY92" fmla="*/ 10430 h 10461"/>
                  <a:gd name="connsiteX93" fmla="*/ 359 w 10014"/>
                  <a:gd name="connsiteY93" fmla="*/ 10461 h 10461"/>
                  <a:gd name="connsiteX94" fmla="*/ 359 w 10014"/>
                  <a:gd name="connsiteY94" fmla="*/ 10461 h 10461"/>
                  <a:gd name="connsiteX95" fmla="*/ 14 w 10014"/>
                  <a:gd name="connsiteY95" fmla="*/ 10000 h 10461"/>
                  <a:gd name="connsiteX96" fmla="*/ 14 w 10014"/>
                  <a:gd name="connsiteY96" fmla="*/ 0 h 10461"/>
                  <a:gd name="connsiteX0" fmla="*/ 14 w 10014"/>
                  <a:gd name="connsiteY0" fmla="*/ 0 h 10577"/>
                  <a:gd name="connsiteX1" fmla="*/ 6034 w 10014"/>
                  <a:gd name="connsiteY1" fmla="*/ 0 h 10577"/>
                  <a:gd name="connsiteX2" fmla="*/ 6134 w 10014"/>
                  <a:gd name="connsiteY2" fmla="*/ 71 h 10577"/>
                  <a:gd name="connsiteX3" fmla="*/ 7854 w 10014"/>
                  <a:gd name="connsiteY3" fmla="*/ 142 h 10577"/>
                  <a:gd name="connsiteX4" fmla="*/ 6967 w 10014"/>
                  <a:gd name="connsiteY4" fmla="*/ 195 h 10577"/>
                  <a:gd name="connsiteX5" fmla="*/ 6107 w 10014"/>
                  <a:gd name="connsiteY5" fmla="*/ 266 h 10577"/>
                  <a:gd name="connsiteX6" fmla="*/ 5981 w 10014"/>
                  <a:gd name="connsiteY6" fmla="*/ 334 h 10577"/>
                  <a:gd name="connsiteX7" fmla="*/ 6060 w 10014"/>
                  <a:gd name="connsiteY7" fmla="*/ 405 h 10577"/>
                  <a:gd name="connsiteX8" fmla="*/ 5069 w 10014"/>
                  <a:gd name="connsiteY8" fmla="*/ 458 h 10577"/>
                  <a:gd name="connsiteX9" fmla="*/ 900 w 10014"/>
                  <a:gd name="connsiteY9" fmla="*/ 529 h 10577"/>
                  <a:gd name="connsiteX10" fmla="*/ 1005 w 10014"/>
                  <a:gd name="connsiteY10" fmla="*/ 600 h 10577"/>
                  <a:gd name="connsiteX11" fmla="*/ 1293 w 10014"/>
                  <a:gd name="connsiteY11" fmla="*/ 654 h 10577"/>
                  <a:gd name="connsiteX12" fmla="*/ 1031 w 10014"/>
                  <a:gd name="connsiteY12" fmla="*/ 725 h 10577"/>
                  <a:gd name="connsiteX13" fmla="*/ 1996 w 10014"/>
                  <a:gd name="connsiteY13" fmla="*/ 792 h 10577"/>
                  <a:gd name="connsiteX14" fmla="*/ 2437 w 10014"/>
                  <a:gd name="connsiteY14" fmla="*/ 863 h 10577"/>
                  <a:gd name="connsiteX15" fmla="*/ 25 w 10014"/>
                  <a:gd name="connsiteY15" fmla="*/ 890 h 10577"/>
                  <a:gd name="connsiteX16" fmla="*/ 15 w 10014"/>
                  <a:gd name="connsiteY16" fmla="*/ 2922 h 10577"/>
                  <a:gd name="connsiteX17" fmla="*/ 1734 w 10014"/>
                  <a:gd name="connsiteY17" fmla="*/ 3016 h 10577"/>
                  <a:gd name="connsiteX18" fmla="*/ 5614 w 10014"/>
                  <a:gd name="connsiteY18" fmla="*/ 3087 h 10577"/>
                  <a:gd name="connsiteX19" fmla="*/ 1267 w 10014"/>
                  <a:gd name="connsiteY19" fmla="*/ 3140 h 10577"/>
                  <a:gd name="connsiteX20" fmla="*/ 14 w 10014"/>
                  <a:gd name="connsiteY20" fmla="*/ 3214 h 10577"/>
                  <a:gd name="connsiteX21" fmla="*/ 4 w 10014"/>
                  <a:gd name="connsiteY21" fmla="*/ 4031 h 10577"/>
                  <a:gd name="connsiteX22" fmla="*/ 743 w 10014"/>
                  <a:gd name="connsiteY22" fmla="*/ 4128 h 10577"/>
                  <a:gd name="connsiteX23" fmla="*/ 769 w 10014"/>
                  <a:gd name="connsiteY23" fmla="*/ 4199 h 10577"/>
                  <a:gd name="connsiteX24" fmla="*/ 900 w 10014"/>
                  <a:gd name="connsiteY24" fmla="*/ 4252 h 10577"/>
                  <a:gd name="connsiteX25" fmla="*/ 4 w 10014"/>
                  <a:gd name="connsiteY25" fmla="*/ 4329 h 10577"/>
                  <a:gd name="connsiteX26" fmla="*/ 15 w 10014"/>
                  <a:gd name="connsiteY26" fmla="*/ 5480 h 10577"/>
                  <a:gd name="connsiteX27" fmla="*/ 407 w 10014"/>
                  <a:gd name="connsiteY27" fmla="*/ 5503 h 10577"/>
                  <a:gd name="connsiteX28" fmla="*/ 407 w 10014"/>
                  <a:gd name="connsiteY28" fmla="*/ 5556 h 10577"/>
                  <a:gd name="connsiteX29" fmla="*/ 250 w 10014"/>
                  <a:gd name="connsiteY29" fmla="*/ 5627 h 10577"/>
                  <a:gd name="connsiteX30" fmla="*/ 198 w 10014"/>
                  <a:gd name="connsiteY30" fmla="*/ 5698 h 10577"/>
                  <a:gd name="connsiteX31" fmla="*/ 119 w 10014"/>
                  <a:gd name="connsiteY31" fmla="*/ 5769 h 10577"/>
                  <a:gd name="connsiteX32" fmla="*/ 15 w 10014"/>
                  <a:gd name="connsiteY32" fmla="*/ 5800 h 10577"/>
                  <a:gd name="connsiteX33" fmla="*/ 15 w 10014"/>
                  <a:gd name="connsiteY33" fmla="*/ 6197 h 10577"/>
                  <a:gd name="connsiteX34" fmla="*/ 355 w 10014"/>
                  <a:gd name="connsiteY34" fmla="*/ 6210 h 10577"/>
                  <a:gd name="connsiteX35" fmla="*/ 434 w 10014"/>
                  <a:gd name="connsiteY35" fmla="*/ 6281 h 10577"/>
                  <a:gd name="connsiteX36" fmla="*/ 302 w 10014"/>
                  <a:gd name="connsiteY36" fmla="*/ 6348 h 10577"/>
                  <a:gd name="connsiteX37" fmla="*/ 407 w 10014"/>
                  <a:gd name="connsiteY37" fmla="*/ 6419 h 10577"/>
                  <a:gd name="connsiteX38" fmla="*/ 4 w 10014"/>
                  <a:gd name="connsiteY38" fmla="*/ 6503 h 10577"/>
                  <a:gd name="connsiteX39" fmla="*/ 4 w 10014"/>
                  <a:gd name="connsiteY39" fmla="*/ 6958 h 10577"/>
                  <a:gd name="connsiteX40" fmla="*/ 538 w 10014"/>
                  <a:gd name="connsiteY40" fmla="*/ 7002 h 10577"/>
                  <a:gd name="connsiteX41" fmla="*/ 381 w 10014"/>
                  <a:gd name="connsiteY41" fmla="*/ 7073 h 10577"/>
                  <a:gd name="connsiteX42" fmla="*/ 565 w 10014"/>
                  <a:gd name="connsiteY42" fmla="*/ 7126 h 10577"/>
                  <a:gd name="connsiteX43" fmla="*/ 407 w 10014"/>
                  <a:gd name="connsiteY43" fmla="*/ 7197 h 10577"/>
                  <a:gd name="connsiteX44" fmla="*/ 591 w 10014"/>
                  <a:gd name="connsiteY44" fmla="*/ 7268 h 10577"/>
                  <a:gd name="connsiteX45" fmla="*/ 2673 w 10014"/>
                  <a:gd name="connsiteY45" fmla="*/ 7321 h 10577"/>
                  <a:gd name="connsiteX46" fmla="*/ 2227 w 10014"/>
                  <a:gd name="connsiteY46" fmla="*/ 7389 h 10577"/>
                  <a:gd name="connsiteX47" fmla="*/ 2101 w 10014"/>
                  <a:gd name="connsiteY47" fmla="*/ 7460 h 10577"/>
                  <a:gd name="connsiteX48" fmla="*/ 3559 w 10014"/>
                  <a:gd name="connsiteY48" fmla="*/ 7531 h 10577"/>
                  <a:gd name="connsiteX49" fmla="*/ 4366 w 10014"/>
                  <a:gd name="connsiteY49" fmla="*/ 7584 h 10577"/>
                  <a:gd name="connsiteX50" fmla="*/ 4052 w 10014"/>
                  <a:gd name="connsiteY50" fmla="*/ 7655 h 10577"/>
                  <a:gd name="connsiteX51" fmla="*/ 2022 w 10014"/>
                  <a:gd name="connsiteY51" fmla="*/ 7726 h 10577"/>
                  <a:gd name="connsiteX52" fmla="*/ 1708 w 10014"/>
                  <a:gd name="connsiteY52" fmla="*/ 7780 h 10577"/>
                  <a:gd name="connsiteX53" fmla="*/ 1267 w 10014"/>
                  <a:gd name="connsiteY53" fmla="*/ 7851 h 10577"/>
                  <a:gd name="connsiteX54" fmla="*/ 1472 w 10014"/>
                  <a:gd name="connsiteY54" fmla="*/ 7918 h 10577"/>
                  <a:gd name="connsiteX55" fmla="*/ 5483 w 10014"/>
                  <a:gd name="connsiteY55" fmla="*/ 7989 h 10577"/>
                  <a:gd name="connsiteX56" fmla="*/ 10014 w 10014"/>
                  <a:gd name="connsiteY56" fmla="*/ 8043 h 10577"/>
                  <a:gd name="connsiteX57" fmla="*/ 4183 w 10014"/>
                  <a:gd name="connsiteY57" fmla="*/ 8114 h 10577"/>
                  <a:gd name="connsiteX58" fmla="*/ 1760 w 10014"/>
                  <a:gd name="connsiteY58" fmla="*/ 8185 h 10577"/>
                  <a:gd name="connsiteX59" fmla="*/ 1320 w 10014"/>
                  <a:gd name="connsiteY59" fmla="*/ 8238 h 10577"/>
                  <a:gd name="connsiteX60" fmla="*/ 4419 w 10014"/>
                  <a:gd name="connsiteY60" fmla="*/ 8309 h 10577"/>
                  <a:gd name="connsiteX61" fmla="*/ 4288 w 10014"/>
                  <a:gd name="connsiteY61" fmla="*/ 8377 h 10577"/>
                  <a:gd name="connsiteX62" fmla="*/ 1524 w 10014"/>
                  <a:gd name="connsiteY62" fmla="*/ 8430 h 10577"/>
                  <a:gd name="connsiteX63" fmla="*/ 512 w 10014"/>
                  <a:gd name="connsiteY63" fmla="*/ 8501 h 10577"/>
                  <a:gd name="connsiteX64" fmla="*/ 1058 w 10014"/>
                  <a:gd name="connsiteY64" fmla="*/ 8572 h 10577"/>
                  <a:gd name="connsiteX65" fmla="*/ 276 w 10014"/>
                  <a:gd name="connsiteY65" fmla="*/ 8643 h 10577"/>
                  <a:gd name="connsiteX66" fmla="*/ 3559 w 10014"/>
                  <a:gd name="connsiteY66" fmla="*/ 8696 h 10577"/>
                  <a:gd name="connsiteX67" fmla="*/ 407 w 10014"/>
                  <a:gd name="connsiteY67" fmla="*/ 8767 h 10577"/>
                  <a:gd name="connsiteX68" fmla="*/ 2279 w 10014"/>
                  <a:gd name="connsiteY68" fmla="*/ 8838 h 10577"/>
                  <a:gd name="connsiteX69" fmla="*/ 302 w 10014"/>
                  <a:gd name="connsiteY69" fmla="*/ 8888 h 10577"/>
                  <a:gd name="connsiteX70" fmla="*/ 276 w 10014"/>
                  <a:gd name="connsiteY70" fmla="*/ 8959 h 10577"/>
                  <a:gd name="connsiteX71" fmla="*/ 538 w 10014"/>
                  <a:gd name="connsiteY71" fmla="*/ 9030 h 10577"/>
                  <a:gd name="connsiteX72" fmla="*/ 329 w 10014"/>
                  <a:gd name="connsiteY72" fmla="*/ 9101 h 10577"/>
                  <a:gd name="connsiteX73" fmla="*/ 171 w 10014"/>
                  <a:gd name="connsiteY73" fmla="*/ 9226 h 10577"/>
                  <a:gd name="connsiteX74" fmla="*/ 302 w 10014"/>
                  <a:gd name="connsiteY74" fmla="*/ 9297 h 10577"/>
                  <a:gd name="connsiteX75" fmla="*/ 381 w 10014"/>
                  <a:gd name="connsiteY75" fmla="*/ 9350 h 10577"/>
                  <a:gd name="connsiteX76" fmla="*/ 591 w 10014"/>
                  <a:gd name="connsiteY76" fmla="*/ 9488 h 10577"/>
                  <a:gd name="connsiteX77" fmla="*/ 690 w 10014"/>
                  <a:gd name="connsiteY77" fmla="*/ 9542 h 10577"/>
                  <a:gd name="connsiteX78" fmla="*/ 2227 w 10014"/>
                  <a:gd name="connsiteY78" fmla="*/ 9560 h 10577"/>
                  <a:gd name="connsiteX79" fmla="*/ 2856 w 10014"/>
                  <a:gd name="connsiteY79" fmla="*/ 9613 h 10577"/>
                  <a:gd name="connsiteX80" fmla="*/ 486 w 10014"/>
                  <a:gd name="connsiteY80" fmla="*/ 9684 h 10577"/>
                  <a:gd name="connsiteX81" fmla="*/ 329 w 10014"/>
                  <a:gd name="connsiteY81" fmla="*/ 9755 h 10577"/>
                  <a:gd name="connsiteX82" fmla="*/ 538 w 10014"/>
                  <a:gd name="connsiteY82" fmla="*/ 9808 h 10577"/>
                  <a:gd name="connsiteX83" fmla="*/ 769 w 10014"/>
                  <a:gd name="connsiteY83" fmla="*/ 9879 h 10577"/>
                  <a:gd name="connsiteX84" fmla="*/ 717 w 10014"/>
                  <a:gd name="connsiteY84" fmla="*/ 9947 h 10577"/>
                  <a:gd name="connsiteX85" fmla="*/ 1136 w 10014"/>
                  <a:gd name="connsiteY85" fmla="*/ 10000 h 10577"/>
                  <a:gd name="connsiteX86" fmla="*/ 3287 w 10014"/>
                  <a:gd name="connsiteY86" fmla="*/ 10014 h 10577"/>
                  <a:gd name="connsiteX87" fmla="*/ 3940 w 10014"/>
                  <a:gd name="connsiteY87" fmla="*/ 10106 h 10577"/>
                  <a:gd name="connsiteX88" fmla="*/ 4958 w 10014"/>
                  <a:gd name="connsiteY88" fmla="*/ 10155 h 10577"/>
                  <a:gd name="connsiteX89" fmla="*/ 3480 w 10014"/>
                  <a:gd name="connsiteY89" fmla="*/ 10229 h 10577"/>
                  <a:gd name="connsiteX90" fmla="*/ 4152 w 10014"/>
                  <a:gd name="connsiteY90" fmla="*/ 10283 h 10577"/>
                  <a:gd name="connsiteX91" fmla="*/ 3903 w 10014"/>
                  <a:gd name="connsiteY91" fmla="*/ 10332 h 10577"/>
                  <a:gd name="connsiteX92" fmla="*/ 2386 w 10014"/>
                  <a:gd name="connsiteY92" fmla="*/ 10430 h 10577"/>
                  <a:gd name="connsiteX93" fmla="*/ 359 w 10014"/>
                  <a:gd name="connsiteY93" fmla="*/ 10461 h 10577"/>
                  <a:gd name="connsiteX94" fmla="*/ 253 w 10014"/>
                  <a:gd name="connsiteY94" fmla="*/ 10577 h 10577"/>
                  <a:gd name="connsiteX95" fmla="*/ 14 w 10014"/>
                  <a:gd name="connsiteY95" fmla="*/ 10000 h 10577"/>
                  <a:gd name="connsiteX96" fmla="*/ 14 w 10014"/>
                  <a:gd name="connsiteY96" fmla="*/ 0 h 10577"/>
                  <a:gd name="connsiteX0" fmla="*/ 14 w 10014"/>
                  <a:gd name="connsiteY0" fmla="*/ 0 h 10630"/>
                  <a:gd name="connsiteX1" fmla="*/ 6034 w 10014"/>
                  <a:gd name="connsiteY1" fmla="*/ 0 h 10630"/>
                  <a:gd name="connsiteX2" fmla="*/ 6134 w 10014"/>
                  <a:gd name="connsiteY2" fmla="*/ 71 h 10630"/>
                  <a:gd name="connsiteX3" fmla="*/ 7854 w 10014"/>
                  <a:gd name="connsiteY3" fmla="*/ 142 h 10630"/>
                  <a:gd name="connsiteX4" fmla="*/ 6967 w 10014"/>
                  <a:gd name="connsiteY4" fmla="*/ 195 h 10630"/>
                  <a:gd name="connsiteX5" fmla="*/ 6107 w 10014"/>
                  <a:gd name="connsiteY5" fmla="*/ 266 h 10630"/>
                  <a:gd name="connsiteX6" fmla="*/ 5981 w 10014"/>
                  <a:gd name="connsiteY6" fmla="*/ 334 h 10630"/>
                  <a:gd name="connsiteX7" fmla="*/ 6060 w 10014"/>
                  <a:gd name="connsiteY7" fmla="*/ 405 h 10630"/>
                  <a:gd name="connsiteX8" fmla="*/ 5069 w 10014"/>
                  <a:gd name="connsiteY8" fmla="*/ 458 h 10630"/>
                  <a:gd name="connsiteX9" fmla="*/ 900 w 10014"/>
                  <a:gd name="connsiteY9" fmla="*/ 529 h 10630"/>
                  <a:gd name="connsiteX10" fmla="*/ 1005 w 10014"/>
                  <a:gd name="connsiteY10" fmla="*/ 600 h 10630"/>
                  <a:gd name="connsiteX11" fmla="*/ 1293 w 10014"/>
                  <a:gd name="connsiteY11" fmla="*/ 654 h 10630"/>
                  <a:gd name="connsiteX12" fmla="*/ 1031 w 10014"/>
                  <a:gd name="connsiteY12" fmla="*/ 725 h 10630"/>
                  <a:gd name="connsiteX13" fmla="*/ 1996 w 10014"/>
                  <a:gd name="connsiteY13" fmla="*/ 792 h 10630"/>
                  <a:gd name="connsiteX14" fmla="*/ 2437 w 10014"/>
                  <a:gd name="connsiteY14" fmla="*/ 863 h 10630"/>
                  <a:gd name="connsiteX15" fmla="*/ 25 w 10014"/>
                  <a:gd name="connsiteY15" fmla="*/ 890 h 10630"/>
                  <a:gd name="connsiteX16" fmla="*/ 15 w 10014"/>
                  <a:gd name="connsiteY16" fmla="*/ 2922 h 10630"/>
                  <a:gd name="connsiteX17" fmla="*/ 1734 w 10014"/>
                  <a:gd name="connsiteY17" fmla="*/ 3016 h 10630"/>
                  <a:gd name="connsiteX18" fmla="*/ 5614 w 10014"/>
                  <a:gd name="connsiteY18" fmla="*/ 3087 h 10630"/>
                  <a:gd name="connsiteX19" fmla="*/ 1267 w 10014"/>
                  <a:gd name="connsiteY19" fmla="*/ 3140 h 10630"/>
                  <a:gd name="connsiteX20" fmla="*/ 14 w 10014"/>
                  <a:gd name="connsiteY20" fmla="*/ 3214 h 10630"/>
                  <a:gd name="connsiteX21" fmla="*/ 4 w 10014"/>
                  <a:gd name="connsiteY21" fmla="*/ 4031 h 10630"/>
                  <a:gd name="connsiteX22" fmla="*/ 743 w 10014"/>
                  <a:gd name="connsiteY22" fmla="*/ 4128 h 10630"/>
                  <a:gd name="connsiteX23" fmla="*/ 769 w 10014"/>
                  <a:gd name="connsiteY23" fmla="*/ 4199 h 10630"/>
                  <a:gd name="connsiteX24" fmla="*/ 900 w 10014"/>
                  <a:gd name="connsiteY24" fmla="*/ 4252 h 10630"/>
                  <a:gd name="connsiteX25" fmla="*/ 4 w 10014"/>
                  <a:gd name="connsiteY25" fmla="*/ 4329 h 10630"/>
                  <a:gd name="connsiteX26" fmla="*/ 15 w 10014"/>
                  <a:gd name="connsiteY26" fmla="*/ 5480 h 10630"/>
                  <a:gd name="connsiteX27" fmla="*/ 407 w 10014"/>
                  <a:gd name="connsiteY27" fmla="*/ 5503 h 10630"/>
                  <a:gd name="connsiteX28" fmla="*/ 407 w 10014"/>
                  <a:gd name="connsiteY28" fmla="*/ 5556 h 10630"/>
                  <a:gd name="connsiteX29" fmla="*/ 250 w 10014"/>
                  <a:gd name="connsiteY29" fmla="*/ 5627 h 10630"/>
                  <a:gd name="connsiteX30" fmla="*/ 198 w 10014"/>
                  <a:gd name="connsiteY30" fmla="*/ 5698 h 10630"/>
                  <a:gd name="connsiteX31" fmla="*/ 119 w 10014"/>
                  <a:gd name="connsiteY31" fmla="*/ 5769 h 10630"/>
                  <a:gd name="connsiteX32" fmla="*/ 15 w 10014"/>
                  <a:gd name="connsiteY32" fmla="*/ 5800 h 10630"/>
                  <a:gd name="connsiteX33" fmla="*/ 15 w 10014"/>
                  <a:gd name="connsiteY33" fmla="*/ 6197 h 10630"/>
                  <a:gd name="connsiteX34" fmla="*/ 355 w 10014"/>
                  <a:gd name="connsiteY34" fmla="*/ 6210 h 10630"/>
                  <a:gd name="connsiteX35" fmla="*/ 434 w 10014"/>
                  <a:gd name="connsiteY35" fmla="*/ 6281 h 10630"/>
                  <a:gd name="connsiteX36" fmla="*/ 302 w 10014"/>
                  <a:gd name="connsiteY36" fmla="*/ 6348 h 10630"/>
                  <a:gd name="connsiteX37" fmla="*/ 407 w 10014"/>
                  <a:gd name="connsiteY37" fmla="*/ 6419 h 10630"/>
                  <a:gd name="connsiteX38" fmla="*/ 4 w 10014"/>
                  <a:gd name="connsiteY38" fmla="*/ 6503 h 10630"/>
                  <a:gd name="connsiteX39" fmla="*/ 4 w 10014"/>
                  <a:gd name="connsiteY39" fmla="*/ 6958 h 10630"/>
                  <a:gd name="connsiteX40" fmla="*/ 538 w 10014"/>
                  <a:gd name="connsiteY40" fmla="*/ 7002 h 10630"/>
                  <a:gd name="connsiteX41" fmla="*/ 381 w 10014"/>
                  <a:gd name="connsiteY41" fmla="*/ 7073 h 10630"/>
                  <a:gd name="connsiteX42" fmla="*/ 565 w 10014"/>
                  <a:gd name="connsiteY42" fmla="*/ 7126 h 10630"/>
                  <a:gd name="connsiteX43" fmla="*/ 407 w 10014"/>
                  <a:gd name="connsiteY43" fmla="*/ 7197 h 10630"/>
                  <a:gd name="connsiteX44" fmla="*/ 591 w 10014"/>
                  <a:gd name="connsiteY44" fmla="*/ 7268 h 10630"/>
                  <a:gd name="connsiteX45" fmla="*/ 2673 w 10014"/>
                  <a:gd name="connsiteY45" fmla="*/ 7321 h 10630"/>
                  <a:gd name="connsiteX46" fmla="*/ 2227 w 10014"/>
                  <a:gd name="connsiteY46" fmla="*/ 7389 h 10630"/>
                  <a:gd name="connsiteX47" fmla="*/ 2101 w 10014"/>
                  <a:gd name="connsiteY47" fmla="*/ 7460 h 10630"/>
                  <a:gd name="connsiteX48" fmla="*/ 3559 w 10014"/>
                  <a:gd name="connsiteY48" fmla="*/ 7531 h 10630"/>
                  <a:gd name="connsiteX49" fmla="*/ 4366 w 10014"/>
                  <a:gd name="connsiteY49" fmla="*/ 7584 h 10630"/>
                  <a:gd name="connsiteX50" fmla="*/ 4052 w 10014"/>
                  <a:gd name="connsiteY50" fmla="*/ 7655 h 10630"/>
                  <a:gd name="connsiteX51" fmla="*/ 2022 w 10014"/>
                  <a:gd name="connsiteY51" fmla="*/ 7726 h 10630"/>
                  <a:gd name="connsiteX52" fmla="*/ 1708 w 10014"/>
                  <a:gd name="connsiteY52" fmla="*/ 7780 h 10630"/>
                  <a:gd name="connsiteX53" fmla="*/ 1267 w 10014"/>
                  <a:gd name="connsiteY53" fmla="*/ 7851 h 10630"/>
                  <a:gd name="connsiteX54" fmla="*/ 1472 w 10014"/>
                  <a:gd name="connsiteY54" fmla="*/ 7918 h 10630"/>
                  <a:gd name="connsiteX55" fmla="*/ 5483 w 10014"/>
                  <a:gd name="connsiteY55" fmla="*/ 7989 h 10630"/>
                  <a:gd name="connsiteX56" fmla="*/ 10014 w 10014"/>
                  <a:gd name="connsiteY56" fmla="*/ 8043 h 10630"/>
                  <a:gd name="connsiteX57" fmla="*/ 4183 w 10014"/>
                  <a:gd name="connsiteY57" fmla="*/ 8114 h 10630"/>
                  <a:gd name="connsiteX58" fmla="*/ 1760 w 10014"/>
                  <a:gd name="connsiteY58" fmla="*/ 8185 h 10630"/>
                  <a:gd name="connsiteX59" fmla="*/ 1320 w 10014"/>
                  <a:gd name="connsiteY59" fmla="*/ 8238 h 10630"/>
                  <a:gd name="connsiteX60" fmla="*/ 4419 w 10014"/>
                  <a:gd name="connsiteY60" fmla="*/ 8309 h 10630"/>
                  <a:gd name="connsiteX61" fmla="*/ 4288 w 10014"/>
                  <a:gd name="connsiteY61" fmla="*/ 8377 h 10630"/>
                  <a:gd name="connsiteX62" fmla="*/ 1524 w 10014"/>
                  <a:gd name="connsiteY62" fmla="*/ 8430 h 10630"/>
                  <a:gd name="connsiteX63" fmla="*/ 512 w 10014"/>
                  <a:gd name="connsiteY63" fmla="*/ 8501 h 10630"/>
                  <a:gd name="connsiteX64" fmla="*/ 1058 w 10014"/>
                  <a:gd name="connsiteY64" fmla="*/ 8572 h 10630"/>
                  <a:gd name="connsiteX65" fmla="*/ 276 w 10014"/>
                  <a:gd name="connsiteY65" fmla="*/ 8643 h 10630"/>
                  <a:gd name="connsiteX66" fmla="*/ 3559 w 10014"/>
                  <a:gd name="connsiteY66" fmla="*/ 8696 h 10630"/>
                  <a:gd name="connsiteX67" fmla="*/ 407 w 10014"/>
                  <a:gd name="connsiteY67" fmla="*/ 8767 h 10630"/>
                  <a:gd name="connsiteX68" fmla="*/ 2279 w 10014"/>
                  <a:gd name="connsiteY68" fmla="*/ 8838 h 10630"/>
                  <a:gd name="connsiteX69" fmla="*/ 302 w 10014"/>
                  <a:gd name="connsiteY69" fmla="*/ 8888 h 10630"/>
                  <a:gd name="connsiteX70" fmla="*/ 276 w 10014"/>
                  <a:gd name="connsiteY70" fmla="*/ 8959 h 10630"/>
                  <a:gd name="connsiteX71" fmla="*/ 538 w 10014"/>
                  <a:gd name="connsiteY71" fmla="*/ 9030 h 10630"/>
                  <a:gd name="connsiteX72" fmla="*/ 329 w 10014"/>
                  <a:gd name="connsiteY72" fmla="*/ 9101 h 10630"/>
                  <a:gd name="connsiteX73" fmla="*/ 171 w 10014"/>
                  <a:gd name="connsiteY73" fmla="*/ 9226 h 10630"/>
                  <a:gd name="connsiteX74" fmla="*/ 302 w 10014"/>
                  <a:gd name="connsiteY74" fmla="*/ 9297 h 10630"/>
                  <a:gd name="connsiteX75" fmla="*/ 381 w 10014"/>
                  <a:gd name="connsiteY75" fmla="*/ 9350 h 10630"/>
                  <a:gd name="connsiteX76" fmla="*/ 591 w 10014"/>
                  <a:gd name="connsiteY76" fmla="*/ 9488 h 10630"/>
                  <a:gd name="connsiteX77" fmla="*/ 690 w 10014"/>
                  <a:gd name="connsiteY77" fmla="*/ 9542 h 10630"/>
                  <a:gd name="connsiteX78" fmla="*/ 2227 w 10014"/>
                  <a:gd name="connsiteY78" fmla="*/ 9560 h 10630"/>
                  <a:gd name="connsiteX79" fmla="*/ 2856 w 10014"/>
                  <a:gd name="connsiteY79" fmla="*/ 9613 h 10630"/>
                  <a:gd name="connsiteX80" fmla="*/ 486 w 10014"/>
                  <a:gd name="connsiteY80" fmla="*/ 9684 h 10630"/>
                  <a:gd name="connsiteX81" fmla="*/ 329 w 10014"/>
                  <a:gd name="connsiteY81" fmla="*/ 9755 h 10630"/>
                  <a:gd name="connsiteX82" fmla="*/ 538 w 10014"/>
                  <a:gd name="connsiteY82" fmla="*/ 9808 h 10630"/>
                  <a:gd name="connsiteX83" fmla="*/ 769 w 10014"/>
                  <a:gd name="connsiteY83" fmla="*/ 9879 h 10630"/>
                  <a:gd name="connsiteX84" fmla="*/ 717 w 10014"/>
                  <a:gd name="connsiteY84" fmla="*/ 9947 h 10630"/>
                  <a:gd name="connsiteX85" fmla="*/ 1136 w 10014"/>
                  <a:gd name="connsiteY85" fmla="*/ 10000 h 10630"/>
                  <a:gd name="connsiteX86" fmla="*/ 3287 w 10014"/>
                  <a:gd name="connsiteY86" fmla="*/ 10014 h 10630"/>
                  <a:gd name="connsiteX87" fmla="*/ 3940 w 10014"/>
                  <a:gd name="connsiteY87" fmla="*/ 10106 h 10630"/>
                  <a:gd name="connsiteX88" fmla="*/ 4958 w 10014"/>
                  <a:gd name="connsiteY88" fmla="*/ 10155 h 10630"/>
                  <a:gd name="connsiteX89" fmla="*/ 3480 w 10014"/>
                  <a:gd name="connsiteY89" fmla="*/ 10229 h 10630"/>
                  <a:gd name="connsiteX90" fmla="*/ 4152 w 10014"/>
                  <a:gd name="connsiteY90" fmla="*/ 10283 h 10630"/>
                  <a:gd name="connsiteX91" fmla="*/ 3903 w 10014"/>
                  <a:gd name="connsiteY91" fmla="*/ 10332 h 10630"/>
                  <a:gd name="connsiteX92" fmla="*/ 2386 w 10014"/>
                  <a:gd name="connsiteY92" fmla="*/ 10430 h 10630"/>
                  <a:gd name="connsiteX93" fmla="*/ 359 w 10014"/>
                  <a:gd name="connsiteY93" fmla="*/ 10461 h 10630"/>
                  <a:gd name="connsiteX94" fmla="*/ 253 w 10014"/>
                  <a:gd name="connsiteY94" fmla="*/ 10577 h 10630"/>
                  <a:gd name="connsiteX95" fmla="*/ 52 w 10014"/>
                  <a:gd name="connsiteY95" fmla="*/ 10575 h 10630"/>
                  <a:gd name="connsiteX96" fmla="*/ 14 w 10014"/>
                  <a:gd name="connsiteY96" fmla="*/ 0 h 10630"/>
                  <a:gd name="connsiteX0" fmla="*/ 14 w 10014"/>
                  <a:gd name="connsiteY0" fmla="*/ 0 h 11359"/>
                  <a:gd name="connsiteX1" fmla="*/ 6034 w 10014"/>
                  <a:gd name="connsiteY1" fmla="*/ 0 h 11359"/>
                  <a:gd name="connsiteX2" fmla="*/ 6134 w 10014"/>
                  <a:gd name="connsiteY2" fmla="*/ 71 h 11359"/>
                  <a:gd name="connsiteX3" fmla="*/ 7854 w 10014"/>
                  <a:gd name="connsiteY3" fmla="*/ 142 h 11359"/>
                  <a:gd name="connsiteX4" fmla="*/ 6967 w 10014"/>
                  <a:gd name="connsiteY4" fmla="*/ 195 h 11359"/>
                  <a:gd name="connsiteX5" fmla="*/ 6107 w 10014"/>
                  <a:gd name="connsiteY5" fmla="*/ 266 h 11359"/>
                  <a:gd name="connsiteX6" fmla="*/ 5981 w 10014"/>
                  <a:gd name="connsiteY6" fmla="*/ 334 h 11359"/>
                  <a:gd name="connsiteX7" fmla="*/ 6060 w 10014"/>
                  <a:gd name="connsiteY7" fmla="*/ 405 h 11359"/>
                  <a:gd name="connsiteX8" fmla="*/ 5069 w 10014"/>
                  <a:gd name="connsiteY8" fmla="*/ 458 h 11359"/>
                  <a:gd name="connsiteX9" fmla="*/ 900 w 10014"/>
                  <a:gd name="connsiteY9" fmla="*/ 529 h 11359"/>
                  <a:gd name="connsiteX10" fmla="*/ 1005 w 10014"/>
                  <a:gd name="connsiteY10" fmla="*/ 600 h 11359"/>
                  <a:gd name="connsiteX11" fmla="*/ 1293 w 10014"/>
                  <a:gd name="connsiteY11" fmla="*/ 654 h 11359"/>
                  <a:gd name="connsiteX12" fmla="*/ 1031 w 10014"/>
                  <a:gd name="connsiteY12" fmla="*/ 725 h 11359"/>
                  <a:gd name="connsiteX13" fmla="*/ 1996 w 10014"/>
                  <a:gd name="connsiteY13" fmla="*/ 792 h 11359"/>
                  <a:gd name="connsiteX14" fmla="*/ 2437 w 10014"/>
                  <a:gd name="connsiteY14" fmla="*/ 863 h 11359"/>
                  <a:gd name="connsiteX15" fmla="*/ 25 w 10014"/>
                  <a:gd name="connsiteY15" fmla="*/ 890 h 11359"/>
                  <a:gd name="connsiteX16" fmla="*/ 15 w 10014"/>
                  <a:gd name="connsiteY16" fmla="*/ 2922 h 11359"/>
                  <a:gd name="connsiteX17" fmla="*/ 1734 w 10014"/>
                  <a:gd name="connsiteY17" fmla="*/ 3016 h 11359"/>
                  <a:gd name="connsiteX18" fmla="*/ 5614 w 10014"/>
                  <a:gd name="connsiteY18" fmla="*/ 3087 h 11359"/>
                  <a:gd name="connsiteX19" fmla="*/ 1267 w 10014"/>
                  <a:gd name="connsiteY19" fmla="*/ 3140 h 11359"/>
                  <a:gd name="connsiteX20" fmla="*/ 14 w 10014"/>
                  <a:gd name="connsiteY20" fmla="*/ 3214 h 11359"/>
                  <a:gd name="connsiteX21" fmla="*/ 4 w 10014"/>
                  <a:gd name="connsiteY21" fmla="*/ 4031 h 11359"/>
                  <a:gd name="connsiteX22" fmla="*/ 743 w 10014"/>
                  <a:gd name="connsiteY22" fmla="*/ 4128 h 11359"/>
                  <a:gd name="connsiteX23" fmla="*/ 769 w 10014"/>
                  <a:gd name="connsiteY23" fmla="*/ 4199 h 11359"/>
                  <a:gd name="connsiteX24" fmla="*/ 900 w 10014"/>
                  <a:gd name="connsiteY24" fmla="*/ 4252 h 11359"/>
                  <a:gd name="connsiteX25" fmla="*/ 4 w 10014"/>
                  <a:gd name="connsiteY25" fmla="*/ 4329 h 11359"/>
                  <a:gd name="connsiteX26" fmla="*/ 15 w 10014"/>
                  <a:gd name="connsiteY26" fmla="*/ 5480 h 11359"/>
                  <a:gd name="connsiteX27" fmla="*/ 407 w 10014"/>
                  <a:gd name="connsiteY27" fmla="*/ 5503 h 11359"/>
                  <a:gd name="connsiteX28" fmla="*/ 407 w 10014"/>
                  <a:gd name="connsiteY28" fmla="*/ 5556 h 11359"/>
                  <a:gd name="connsiteX29" fmla="*/ 250 w 10014"/>
                  <a:gd name="connsiteY29" fmla="*/ 5627 h 11359"/>
                  <a:gd name="connsiteX30" fmla="*/ 198 w 10014"/>
                  <a:gd name="connsiteY30" fmla="*/ 5698 h 11359"/>
                  <a:gd name="connsiteX31" fmla="*/ 119 w 10014"/>
                  <a:gd name="connsiteY31" fmla="*/ 5769 h 11359"/>
                  <a:gd name="connsiteX32" fmla="*/ 15 w 10014"/>
                  <a:gd name="connsiteY32" fmla="*/ 5800 h 11359"/>
                  <a:gd name="connsiteX33" fmla="*/ 15 w 10014"/>
                  <a:gd name="connsiteY33" fmla="*/ 6197 h 11359"/>
                  <a:gd name="connsiteX34" fmla="*/ 355 w 10014"/>
                  <a:gd name="connsiteY34" fmla="*/ 6210 h 11359"/>
                  <a:gd name="connsiteX35" fmla="*/ 434 w 10014"/>
                  <a:gd name="connsiteY35" fmla="*/ 6281 h 11359"/>
                  <a:gd name="connsiteX36" fmla="*/ 302 w 10014"/>
                  <a:gd name="connsiteY36" fmla="*/ 6348 h 11359"/>
                  <a:gd name="connsiteX37" fmla="*/ 407 w 10014"/>
                  <a:gd name="connsiteY37" fmla="*/ 6419 h 11359"/>
                  <a:gd name="connsiteX38" fmla="*/ 4 w 10014"/>
                  <a:gd name="connsiteY38" fmla="*/ 6503 h 11359"/>
                  <a:gd name="connsiteX39" fmla="*/ 4 w 10014"/>
                  <a:gd name="connsiteY39" fmla="*/ 6958 h 11359"/>
                  <a:gd name="connsiteX40" fmla="*/ 538 w 10014"/>
                  <a:gd name="connsiteY40" fmla="*/ 7002 h 11359"/>
                  <a:gd name="connsiteX41" fmla="*/ 381 w 10014"/>
                  <a:gd name="connsiteY41" fmla="*/ 7073 h 11359"/>
                  <a:gd name="connsiteX42" fmla="*/ 565 w 10014"/>
                  <a:gd name="connsiteY42" fmla="*/ 7126 h 11359"/>
                  <a:gd name="connsiteX43" fmla="*/ 407 w 10014"/>
                  <a:gd name="connsiteY43" fmla="*/ 7197 h 11359"/>
                  <a:gd name="connsiteX44" fmla="*/ 591 w 10014"/>
                  <a:gd name="connsiteY44" fmla="*/ 7268 h 11359"/>
                  <a:gd name="connsiteX45" fmla="*/ 2673 w 10014"/>
                  <a:gd name="connsiteY45" fmla="*/ 7321 h 11359"/>
                  <a:gd name="connsiteX46" fmla="*/ 2227 w 10014"/>
                  <a:gd name="connsiteY46" fmla="*/ 7389 h 11359"/>
                  <a:gd name="connsiteX47" fmla="*/ 2101 w 10014"/>
                  <a:gd name="connsiteY47" fmla="*/ 7460 h 11359"/>
                  <a:gd name="connsiteX48" fmla="*/ 3559 w 10014"/>
                  <a:gd name="connsiteY48" fmla="*/ 7531 h 11359"/>
                  <a:gd name="connsiteX49" fmla="*/ 4366 w 10014"/>
                  <a:gd name="connsiteY49" fmla="*/ 7584 h 11359"/>
                  <a:gd name="connsiteX50" fmla="*/ 4052 w 10014"/>
                  <a:gd name="connsiteY50" fmla="*/ 7655 h 11359"/>
                  <a:gd name="connsiteX51" fmla="*/ 2022 w 10014"/>
                  <a:gd name="connsiteY51" fmla="*/ 7726 h 11359"/>
                  <a:gd name="connsiteX52" fmla="*/ 1708 w 10014"/>
                  <a:gd name="connsiteY52" fmla="*/ 7780 h 11359"/>
                  <a:gd name="connsiteX53" fmla="*/ 1267 w 10014"/>
                  <a:gd name="connsiteY53" fmla="*/ 7851 h 11359"/>
                  <a:gd name="connsiteX54" fmla="*/ 1472 w 10014"/>
                  <a:gd name="connsiteY54" fmla="*/ 7918 h 11359"/>
                  <a:gd name="connsiteX55" fmla="*/ 5483 w 10014"/>
                  <a:gd name="connsiteY55" fmla="*/ 7989 h 11359"/>
                  <a:gd name="connsiteX56" fmla="*/ 10014 w 10014"/>
                  <a:gd name="connsiteY56" fmla="*/ 8043 h 11359"/>
                  <a:gd name="connsiteX57" fmla="*/ 4183 w 10014"/>
                  <a:gd name="connsiteY57" fmla="*/ 8114 h 11359"/>
                  <a:gd name="connsiteX58" fmla="*/ 1760 w 10014"/>
                  <a:gd name="connsiteY58" fmla="*/ 8185 h 11359"/>
                  <a:gd name="connsiteX59" fmla="*/ 1320 w 10014"/>
                  <a:gd name="connsiteY59" fmla="*/ 8238 h 11359"/>
                  <a:gd name="connsiteX60" fmla="*/ 4419 w 10014"/>
                  <a:gd name="connsiteY60" fmla="*/ 8309 h 11359"/>
                  <a:gd name="connsiteX61" fmla="*/ 4288 w 10014"/>
                  <a:gd name="connsiteY61" fmla="*/ 8377 h 11359"/>
                  <a:gd name="connsiteX62" fmla="*/ 1524 w 10014"/>
                  <a:gd name="connsiteY62" fmla="*/ 8430 h 11359"/>
                  <a:gd name="connsiteX63" fmla="*/ 512 w 10014"/>
                  <a:gd name="connsiteY63" fmla="*/ 8501 h 11359"/>
                  <a:gd name="connsiteX64" fmla="*/ 1058 w 10014"/>
                  <a:gd name="connsiteY64" fmla="*/ 8572 h 11359"/>
                  <a:gd name="connsiteX65" fmla="*/ 276 w 10014"/>
                  <a:gd name="connsiteY65" fmla="*/ 8643 h 11359"/>
                  <a:gd name="connsiteX66" fmla="*/ 3559 w 10014"/>
                  <a:gd name="connsiteY66" fmla="*/ 8696 h 11359"/>
                  <a:gd name="connsiteX67" fmla="*/ 407 w 10014"/>
                  <a:gd name="connsiteY67" fmla="*/ 8767 h 11359"/>
                  <a:gd name="connsiteX68" fmla="*/ 2279 w 10014"/>
                  <a:gd name="connsiteY68" fmla="*/ 8838 h 11359"/>
                  <a:gd name="connsiteX69" fmla="*/ 302 w 10014"/>
                  <a:gd name="connsiteY69" fmla="*/ 8888 h 11359"/>
                  <a:gd name="connsiteX70" fmla="*/ 276 w 10014"/>
                  <a:gd name="connsiteY70" fmla="*/ 8959 h 11359"/>
                  <a:gd name="connsiteX71" fmla="*/ 538 w 10014"/>
                  <a:gd name="connsiteY71" fmla="*/ 9030 h 11359"/>
                  <a:gd name="connsiteX72" fmla="*/ 329 w 10014"/>
                  <a:gd name="connsiteY72" fmla="*/ 9101 h 11359"/>
                  <a:gd name="connsiteX73" fmla="*/ 171 w 10014"/>
                  <a:gd name="connsiteY73" fmla="*/ 9226 h 11359"/>
                  <a:gd name="connsiteX74" fmla="*/ 302 w 10014"/>
                  <a:gd name="connsiteY74" fmla="*/ 9297 h 11359"/>
                  <a:gd name="connsiteX75" fmla="*/ 381 w 10014"/>
                  <a:gd name="connsiteY75" fmla="*/ 9350 h 11359"/>
                  <a:gd name="connsiteX76" fmla="*/ 591 w 10014"/>
                  <a:gd name="connsiteY76" fmla="*/ 9488 h 11359"/>
                  <a:gd name="connsiteX77" fmla="*/ 690 w 10014"/>
                  <a:gd name="connsiteY77" fmla="*/ 9542 h 11359"/>
                  <a:gd name="connsiteX78" fmla="*/ 2227 w 10014"/>
                  <a:gd name="connsiteY78" fmla="*/ 9560 h 11359"/>
                  <a:gd name="connsiteX79" fmla="*/ 2856 w 10014"/>
                  <a:gd name="connsiteY79" fmla="*/ 9613 h 11359"/>
                  <a:gd name="connsiteX80" fmla="*/ 486 w 10014"/>
                  <a:gd name="connsiteY80" fmla="*/ 9684 h 11359"/>
                  <a:gd name="connsiteX81" fmla="*/ 329 w 10014"/>
                  <a:gd name="connsiteY81" fmla="*/ 9755 h 11359"/>
                  <a:gd name="connsiteX82" fmla="*/ 538 w 10014"/>
                  <a:gd name="connsiteY82" fmla="*/ 9808 h 11359"/>
                  <a:gd name="connsiteX83" fmla="*/ 769 w 10014"/>
                  <a:gd name="connsiteY83" fmla="*/ 9879 h 11359"/>
                  <a:gd name="connsiteX84" fmla="*/ 717 w 10014"/>
                  <a:gd name="connsiteY84" fmla="*/ 9947 h 11359"/>
                  <a:gd name="connsiteX85" fmla="*/ 1136 w 10014"/>
                  <a:gd name="connsiteY85" fmla="*/ 10000 h 11359"/>
                  <a:gd name="connsiteX86" fmla="*/ 3287 w 10014"/>
                  <a:gd name="connsiteY86" fmla="*/ 10014 h 11359"/>
                  <a:gd name="connsiteX87" fmla="*/ 3940 w 10014"/>
                  <a:gd name="connsiteY87" fmla="*/ 10106 h 11359"/>
                  <a:gd name="connsiteX88" fmla="*/ 4958 w 10014"/>
                  <a:gd name="connsiteY88" fmla="*/ 10155 h 11359"/>
                  <a:gd name="connsiteX89" fmla="*/ 3480 w 10014"/>
                  <a:gd name="connsiteY89" fmla="*/ 10229 h 11359"/>
                  <a:gd name="connsiteX90" fmla="*/ 4152 w 10014"/>
                  <a:gd name="connsiteY90" fmla="*/ 10283 h 11359"/>
                  <a:gd name="connsiteX91" fmla="*/ 3903 w 10014"/>
                  <a:gd name="connsiteY91" fmla="*/ 10332 h 11359"/>
                  <a:gd name="connsiteX92" fmla="*/ 2386 w 10014"/>
                  <a:gd name="connsiteY92" fmla="*/ 10430 h 11359"/>
                  <a:gd name="connsiteX93" fmla="*/ 359 w 10014"/>
                  <a:gd name="connsiteY93" fmla="*/ 10461 h 11359"/>
                  <a:gd name="connsiteX94" fmla="*/ 253 w 10014"/>
                  <a:gd name="connsiteY94" fmla="*/ 10577 h 11359"/>
                  <a:gd name="connsiteX95" fmla="*/ 263 w 10014"/>
                  <a:gd name="connsiteY95" fmla="*/ 10577 h 11359"/>
                  <a:gd name="connsiteX96" fmla="*/ 52 w 10014"/>
                  <a:gd name="connsiteY96" fmla="*/ 10575 h 11359"/>
                  <a:gd name="connsiteX97" fmla="*/ 14 w 10014"/>
                  <a:gd name="connsiteY97" fmla="*/ 0 h 11359"/>
                  <a:gd name="connsiteX0" fmla="*/ 14 w 10014"/>
                  <a:gd name="connsiteY0" fmla="*/ 0 h 11395"/>
                  <a:gd name="connsiteX1" fmla="*/ 6034 w 10014"/>
                  <a:gd name="connsiteY1" fmla="*/ 0 h 11395"/>
                  <a:gd name="connsiteX2" fmla="*/ 6134 w 10014"/>
                  <a:gd name="connsiteY2" fmla="*/ 71 h 11395"/>
                  <a:gd name="connsiteX3" fmla="*/ 7854 w 10014"/>
                  <a:gd name="connsiteY3" fmla="*/ 142 h 11395"/>
                  <a:gd name="connsiteX4" fmla="*/ 6967 w 10014"/>
                  <a:gd name="connsiteY4" fmla="*/ 195 h 11395"/>
                  <a:gd name="connsiteX5" fmla="*/ 6107 w 10014"/>
                  <a:gd name="connsiteY5" fmla="*/ 266 h 11395"/>
                  <a:gd name="connsiteX6" fmla="*/ 5981 w 10014"/>
                  <a:gd name="connsiteY6" fmla="*/ 334 h 11395"/>
                  <a:gd name="connsiteX7" fmla="*/ 6060 w 10014"/>
                  <a:gd name="connsiteY7" fmla="*/ 405 h 11395"/>
                  <a:gd name="connsiteX8" fmla="*/ 5069 w 10014"/>
                  <a:gd name="connsiteY8" fmla="*/ 458 h 11395"/>
                  <a:gd name="connsiteX9" fmla="*/ 900 w 10014"/>
                  <a:gd name="connsiteY9" fmla="*/ 529 h 11395"/>
                  <a:gd name="connsiteX10" fmla="*/ 1005 w 10014"/>
                  <a:gd name="connsiteY10" fmla="*/ 600 h 11395"/>
                  <a:gd name="connsiteX11" fmla="*/ 1293 w 10014"/>
                  <a:gd name="connsiteY11" fmla="*/ 654 h 11395"/>
                  <a:gd name="connsiteX12" fmla="*/ 1031 w 10014"/>
                  <a:gd name="connsiteY12" fmla="*/ 725 h 11395"/>
                  <a:gd name="connsiteX13" fmla="*/ 1996 w 10014"/>
                  <a:gd name="connsiteY13" fmla="*/ 792 h 11395"/>
                  <a:gd name="connsiteX14" fmla="*/ 2437 w 10014"/>
                  <a:gd name="connsiteY14" fmla="*/ 863 h 11395"/>
                  <a:gd name="connsiteX15" fmla="*/ 25 w 10014"/>
                  <a:gd name="connsiteY15" fmla="*/ 890 h 11395"/>
                  <a:gd name="connsiteX16" fmla="*/ 15 w 10014"/>
                  <a:gd name="connsiteY16" fmla="*/ 2922 h 11395"/>
                  <a:gd name="connsiteX17" fmla="*/ 1734 w 10014"/>
                  <a:gd name="connsiteY17" fmla="*/ 3016 h 11395"/>
                  <a:gd name="connsiteX18" fmla="*/ 5614 w 10014"/>
                  <a:gd name="connsiteY18" fmla="*/ 3087 h 11395"/>
                  <a:gd name="connsiteX19" fmla="*/ 1267 w 10014"/>
                  <a:gd name="connsiteY19" fmla="*/ 3140 h 11395"/>
                  <a:gd name="connsiteX20" fmla="*/ 14 w 10014"/>
                  <a:gd name="connsiteY20" fmla="*/ 3214 h 11395"/>
                  <a:gd name="connsiteX21" fmla="*/ 4 w 10014"/>
                  <a:gd name="connsiteY21" fmla="*/ 4031 h 11395"/>
                  <a:gd name="connsiteX22" fmla="*/ 743 w 10014"/>
                  <a:gd name="connsiteY22" fmla="*/ 4128 h 11395"/>
                  <a:gd name="connsiteX23" fmla="*/ 769 w 10014"/>
                  <a:gd name="connsiteY23" fmla="*/ 4199 h 11395"/>
                  <a:gd name="connsiteX24" fmla="*/ 900 w 10014"/>
                  <a:gd name="connsiteY24" fmla="*/ 4252 h 11395"/>
                  <a:gd name="connsiteX25" fmla="*/ 4 w 10014"/>
                  <a:gd name="connsiteY25" fmla="*/ 4329 h 11395"/>
                  <a:gd name="connsiteX26" fmla="*/ 15 w 10014"/>
                  <a:gd name="connsiteY26" fmla="*/ 5480 h 11395"/>
                  <a:gd name="connsiteX27" fmla="*/ 407 w 10014"/>
                  <a:gd name="connsiteY27" fmla="*/ 5503 h 11395"/>
                  <a:gd name="connsiteX28" fmla="*/ 407 w 10014"/>
                  <a:gd name="connsiteY28" fmla="*/ 5556 h 11395"/>
                  <a:gd name="connsiteX29" fmla="*/ 250 w 10014"/>
                  <a:gd name="connsiteY29" fmla="*/ 5627 h 11395"/>
                  <a:gd name="connsiteX30" fmla="*/ 198 w 10014"/>
                  <a:gd name="connsiteY30" fmla="*/ 5698 h 11395"/>
                  <a:gd name="connsiteX31" fmla="*/ 119 w 10014"/>
                  <a:gd name="connsiteY31" fmla="*/ 5769 h 11395"/>
                  <a:gd name="connsiteX32" fmla="*/ 15 w 10014"/>
                  <a:gd name="connsiteY32" fmla="*/ 5800 h 11395"/>
                  <a:gd name="connsiteX33" fmla="*/ 15 w 10014"/>
                  <a:gd name="connsiteY33" fmla="*/ 6197 h 11395"/>
                  <a:gd name="connsiteX34" fmla="*/ 355 w 10014"/>
                  <a:gd name="connsiteY34" fmla="*/ 6210 h 11395"/>
                  <a:gd name="connsiteX35" fmla="*/ 434 w 10014"/>
                  <a:gd name="connsiteY35" fmla="*/ 6281 h 11395"/>
                  <a:gd name="connsiteX36" fmla="*/ 302 w 10014"/>
                  <a:gd name="connsiteY36" fmla="*/ 6348 h 11395"/>
                  <a:gd name="connsiteX37" fmla="*/ 407 w 10014"/>
                  <a:gd name="connsiteY37" fmla="*/ 6419 h 11395"/>
                  <a:gd name="connsiteX38" fmla="*/ 4 w 10014"/>
                  <a:gd name="connsiteY38" fmla="*/ 6503 h 11395"/>
                  <a:gd name="connsiteX39" fmla="*/ 4 w 10014"/>
                  <a:gd name="connsiteY39" fmla="*/ 6958 h 11395"/>
                  <a:gd name="connsiteX40" fmla="*/ 538 w 10014"/>
                  <a:gd name="connsiteY40" fmla="*/ 7002 h 11395"/>
                  <a:gd name="connsiteX41" fmla="*/ 381 w 10014"/>
                  <a:gd name="connsiteY41" fmla="*/ 7073 h 11395"/>
                  <a:gd name="connsiteX42" fmla="*/ 565 w 10014"/>
                  <a:gd name="connsiteY42" fmla="*/ 7126 h 11395"/>
                  <a:gd name="connsiteX43" fmla="*/ 407 w 10014"/>
                  <a:gd name="connsiteY43" fmla="*/ 7197 h 11395"/>
                  <a:gd name="connsiteX44" fmla="*/ 591 w 10014"/>
                  <a:gd name="connsiteY44" fmla="*/ 7268 h 11395"/>
                  <a:gd name="connsiteX45" fmla="*/ 2673 w 10014"/>
                  <a:gd name="connsiteY45" fmla="*/ 7321 h 11395"/>
                  <a:gd name="connsiteX46" fmla="*/ 2227 w 10014"/>
                  <a:gd name="connsiteY46" fmla="*/ 7389 h 11395"/>
                  <a:gd name="connsiteX47" fmla="*/ 2101 w 10014"/>
                  <a:gd name="connsiteY47" fmla="*/ 7460 h 11395"/>
                  <a:gd name="connsiteX48" fmla="*/ 3559 w 10014"/>
                  <a:gd name="connsiteY48" fmla="*/ 7531 h 11395"/>
                  <a:gd name="connsiteX49" fmla="*/ 4366 w 10014"/>
                  <a:gd name="connsiteY49" fmla="*/ 7584 h 11395"/>
                  <a:gd name="connsiteX50" fmla="*/ 4052 w 10014"/>
                  <a:gd name="connsiteY50" fmla="*/ 7655 h 11395"/>
                  <a:gd name="connsiteX51" fmla="*/ 2022 w 10014"/>
                  <a:gd name="connsiteY51" fmla="*/ 7726 h 11395"/>
                  <a:gd name="connsiteX52" fmla="*/ 1708 w 10014"/>
                  <a:gd name="connsiteY52" fmla="*/ 7780 h 11395"/>
                  <a:gd name="connsiteX53" fmla="*/ 1267 w 10014"/>
                  <a:gd name="connsiteY53" fmla="*/ 7851 h 11395"/>
                  <a:gd name="connsiteX54" fmla="*/ 1472 w 10014"/>
                  <a:gd name="connsiteY54" fmla="*/ 7918 h 11395"/>
                  <a:gd name="connsiteX55" fmla="*/ 5483 w 10014"/>
                  <a:gd name="connsiteY55" fmla="*/ 7989 h 11395"/>
                  <a:gd name="connsiteX56" fmla="*/ 10014 w 10014"/>
                  <a:gd name="connsiteY56" fmla="*/ 8043 h 11395"/>
                  <a:gd name="connsiteX57" fmla="*/ 4183 w 10014"/>
                  <a:gd name="connsiteY57" fmla="*/ 8114 h 11395"/>
                  <a:gd name="connsiteX58" fmla="*/ 1760 w 10014"/>
                  <a:gd name="connsiteY58" fmla="*/ 8185 h 11395"/>
                  <a:gd name="connsiteX59" fmla="*/ 1320 w 10014"/>
                  <a:gd name="connsiteY59" fmla="*/ 8238 h 11395"/>
                  <a:gd name="connsiteX60" fmla="*/ 4419 w 10014"/>
                  <a:gd name="connsiteY60" fmla="*/ 8309 h 11395"/>
                  <a:gd name="connsiteX61" fmla="*/ 4288 w 10014"/>
                  <a:gd name="connsiteY61" fmla="*/ 8377 h 11395"/>
                  <a:gd name="connsiteX62" fmla="*/ 1524 w 10014"/>
                  <a:gd name="connsiteY62" fmla="*/ 8430 h 11395"/>
                  <a:gd name="connsiteX63" fmla="*/ 512 w 10014"/>
                  <a:gd name="connsiteY63" fmla="*/ 8501 h 11395"/>
                  <a:gd name="connsiteX64" fmla="*/ 1058 w 10014"/>
                  <a:gd name="connsiteY64" fmla="*/ 8572 h 11395"/>
                  <a:gd name="connsiteX65" fmla="*/ 276 w 10014"/>
                  <a:gd name="connsiteY65" fmla="*/ 8643 h 11395"/>
                  <a:gd name="connsiteX66" fmla="*/ 3559 w 10014"/>
                  <a:gd name="connsiteY66" fmla="*/ 8696 h 11395"/>
                  <a:gd name="connsiteX67" fmla="*/ 407 w 10014"/>
                  <a:gd name="connsiteY67" fmla="*/ 8767 h 11395"/>
                  <a:gd name="connsiteX68" fmla="*/ 2279 w 10014"/>
                  <a:gd name="connsiteY68" fmla="*/ 8838 h 11395"/>
                  <a:gd name="connsiteX69" fmla="*/ 302 w 10014"/>
                  <a:gd name="connsiteY69" fmla="*/ 8888 h 11395"/>
                  <a:gd name="connsiteX70" fmla="*/ 276 w 10014"/>
                  <a:gd name="connsiteY70" fmla="*/ 8959 h 11395"/>
                  <a:gd name="connsiteX71" fmla="*/ 538 w 10014"/>
                  <a:gd name="connsiteY71" fmla="*/ 9030 h 11395"/>
                  <a:gd name="connsiteX72" fmla="*/ 329 w 10014"/>
                  <a:gd name="connsiteY72" fmla="*/ 9101 h 11395"/>
                  <a:gd name="connsiteX73" fmla="*/ 171 w 10014"/>
                  <a:gd name="connsiteY73" fmla="*/ 9226 h 11395"/>
                  <a:gd name="connsiteX74" fmla="*/ 302 w 10014"/>
                  <a:gd name="connsiteY74" fmla="*/ 9297 h 11395"/>
                  <a:gd name="connsiteX75" fmla="*/ 381 w 10014"/>
                  <a:gd name="connsiteY75" fmla="*/ 9350 h 11395"/>
                  <a:gd name="connsiteX76" fmla="*/ 591 w 10014"/>
                  <a:gd name="connsiteY76" fmla="*/ 9488 h 11395"/>
                  <a:gd name="connsiteX77" fmla="*/ 690 w 10014"/>
                  <a:gd name="connsiteY77" fmla="*/ 9542 h 11395"/>
                  <a:gd name="connsiteX78" fmla="*/ 2227 w 10014"/>
                  <a:gd name="connsiteY78" fmla="*/ 9560 h 11395"/>
                  <a:gd name="connsiteX79" fmla="*/ 2856 w 10014"/>
                  <a:gd name="connsiteY79" fmla="*/ 9613 h 11395"/>
                  <a:gd name="connsiteX80" fmla="*/ 486 w 10014"/>
                  <a:gd name="connsiteY80" fmla="*/ 9684 h 11395"/>
                  <a:gd name="connsiteX81" fmla="*/ 329 w 10014"/>
                  <a:gd name="connsiteY81" fmla="*/ 9755 h 11395"/>
                  <a:gd name="connsiteX82" fmla="*/ 538 w 10014"/>
                  <a:gd name="connsiteY82" fmla="*/ 9808 h 11395"/>
                  <a:gd name="connsiteX83" fmla="*/ 769 w 10014"/>
                  <a:gd name="connsiteY83" fmla="*/ 9879 h 11395"/>
                  <a:gd name="connsiteX84" fmla="*/ 717 w 10014"/>
                  <a:gd name="connsiteY84" fmla="*/ 9947 h 11395"/>
                  <a:gd name="connsiteX85" fmla="*/ 1136 w 10014"/>
                  <a:gd name="connsiteY85" fmla="*/ 10000 h 11395"/>
                  <a:gd name="connsiteX86" fmla="*/ 3287 w 10014"/>
                  <a:gd name="connsiteY86" fmla="*/ 10014 h 11395"/>
                  <a:gd name="connsiteX87" fmla="*/ 3940 w 10014"/>
                  <a:gd name="connsiteY87" fmla="*/ 10106 h 11395"/>
                  <a:gd name="connsiteX88" fmla="*/ 4958 w 10014"/>
                  <a:gd name="connsiteY88" fmla="*/ 10155 h 11395"/>
                  <a:gd name="connsiteX89" fmla="*/ 3480 w 10014"/>
                  <a:gd name="connsiteY89" fmla="*/ 10229 h 11395"/>
                  <a:gd name="connsiteX90" fmla="*/ 4152 w 10014"/>
                  <a:gd name="connsiteY90" fmla="*/ 10283 h 11395"/>
                  <a:gd name="connsiteX91" fmla="*/ 3903 w 10014"/>
                  <a:gd name="connsiteY91" fmla="*/ 10332 h 11395"/>
                  <a:gd name="connsiteX92" fmla="*/ 2386 w 10014"/>
                  <a:gd name="connsiteY92" fmla="*/ 10430 h 11395"/>
                  <a:gd name="connsiteX93" fmla="*/ 359 w 10014"/>
                  <a:gd name="connsiteY93" fmla="*/ 10461 h 11395"/>
                  <a:gd name="connsiteX94" fmla="*/ 253 w 10014"/>
                  <a:gd name="connsiteY94" fmla="*/ 10577 h 11395"/>
                  <a:gd name="connsiteX95" fmla="*/ 417 w 10014"/>
                  <a:gd name="connsiteY95" fmla="*/ 10712 h 11395"/>
                  <a:gd name="connsiteX96" fmla="*/ 52 w 10014"/>
                  <a:gd name="connsiteY96" fmla="*/ 10575 h 11395"/>
                  <a:gd name="connsiteX97" fmla="*/ 14 w 10014"/>
                  <a:gd name="connsiteY97" fmla="*/ 0 h 11395"/>
                  <a:gd name="connsiteX0" fmla="*/ 14 w 10014"/>
                  <a:gd name="connsiteY0" fmla="*/ 0 h 11399"/>
                  <a:gd name="connsiteX1" fmla="*/ 6034 w 10014"/>
                  <a:gd name="connsiteY1" fmla="*/ 0 h 11399"/>
                  <a:gd name="connsiteX2" fmla="*/ 6134 w 10014"/>
                  <a:gd name="connsiteY2" fmla="*/ 71 h 11399"/>
                  <a:gd name="connsiteX3" fmla="*/ 7854 w 10014"/>
                  <a:gd name="connsiteY3" fmla="*/ 142 h 11399"/>
                  <a:gd name="connsiteX4" fmla="*/ 6967 w 10014"/>
                  <a:gd name="connsiteY4" fmla="*/ 195 h 11399"/>
                  <a:gd name="connsiteX5" fmla="*/ 6107 w 10014"/>
                  <a:gd name="connsiteY5" fmla="*/ 266 h 11399"/>
                  <a:gd name="connsiteX6" fmla="*/ 5981 w 10014"/>
                  <a:gd name="connsiteY6" fmla="*/ 334 h 11399"/>
                  <a:gd name="connsiteX7" fmla="*/ 6060 w 10014"/>
                  <a:gd name="connsiteY7" fmla="*/ 405 h 11399"/>
                  <a:gd name="connsiteX8" fmla="*/ 5069 w 10014"/>
                  <a:gd name="connsiteY8" fmla="*/ 458 h 11399"/>
                  <a:gd name="connsiteX9" fmla="*/ 900 w 10014"/>
                  <a:gd name="connsiteY9" fmla="*/ 529 h 11399"/>
                  <a:gd name="connsiteX10" fmla="*/ 1005 w 10014"/>
                  <a:gd name="connsiteY10" fmla="*/ 600 h 11399"/>
                  <a:gd name="connsiteX11" fmla="*/ 1293 w 10014"/>
                  <a:gd name="connsiteY11" fmla="*/ 654 h 11399"/>
                  <a:gd name="connsiteX12" fmla="*/ 1031 w 10014"/>
                  <a:gd name="connsiteY12" fmla="*/ 725 h 11399"/>
                  <a:gd name="connsiteX13" fmla="*/ 1996 w 10014"/>
                  <a:gd name="connsiteY13" fmla="*/ 792 h 11399"/>
                  <a:gd name="connsiteX14" fmla="*/ 2437 w 10014"/>
                  <a:gd name="connsiteY14" fmla="*/ 863 h 11399"/>
                  <a:gd name="connsiteX15" fmla="*/ 25 w 10014"/>
                  <a:gd name="connsiteY15" fmla="*/ 890 h 11399"/>
                  <a:gd name="connsiteX16" fmla="*/ 15 w 10014"/>
                  <a:gd name="connsiteY16" fmla="*/ 2922 h 11399"/>
                  <a:gd name="connsiteX17" fmla="*/ 1734 w 10014"/>
                  <a:gd name="connsiteY17" fmla="*/ 3016 h 11399"/>
                  <a:gd name="connsiteX18" fmla="*/ 5614 w 10014"/>
                  <a:gd name="connsiteY18" fmla="*/ 3087 h 11399"/>
                  <a:gd name="connsiteX19" fmla="*/ 1267 w 10014"/>
                  <a:gd name="connsiteY19" fmla="*/ 3140 h 11399"/>
                  <a:gd name="connsiteX20" fmla="*/ 14 w 10014"/>
                  <a:gd name="connsiteY20" fmla="*/ 3214 h 11399"/>
                  <a:gd name="connsiteX21" fmla="*/ 4 w 10014"/>
                  <a:gd name="connsiteY21" fmla="*/ 4031 h 11399"/>
                  <a:gd name="connsiteX22" fmla="*/ 743 w 10014"/>
                  <a:gd name="connsiteY22" fmla="*/ 4128 h 11399"/>
                  <a:gd name="connsiteX23" fmla="*/ 769 w 10014"/>
                  <a:gd name="connsiteY23" fmla="*/ 4199 h 11399"/>
                  <a:gd name="connsiteX24" fmla="*/ 900 w 10014"/>
                  <a:gd name="connsiteY24" fmla="*/ 4252 h 11399"/>
                  <a:gd name="connsiteX25" fmla="*/ 4 w 10014"/>
                  <a:gd name="connsiteY25" fmla="*/ 4329 h 11399"/>
                  <a:gd name="connsiteX26" fmla="*/ 15 w 10014"/>
                  <a:gd name="connsiteY26" fmla="*/ 5480 h 11399"/>
                  <a:gd name="connsiteX27" fmla="*/ 407 w 10014"/>
                  <a:gd name="connsiteY27" fmla="*/ 5503 h 11399"/>
                  <a:gd name="connsiteX28" fmla="*/ 407 w 10014"/>
                  <a:gd name="connsiteY28" fmla="*/ 5556 h 11399"/>
                  <a:gd name="connsiteX29" fmla="*/ 250 w 10014"/>
                  <a:gd name="connsiteY29" fmla="*/ 5627 h 11399"/>
                  <a:gd name="connsiteX30" fmla="*/ 198 w 10014"/>
                  <a:gd name="connsiteY30" fmla="*/ 5698 h 11399"/>
                  <a:gd name="connsiteX31" fmla="*/ 119 w 10014"/>
                  <a:gd name="connsiteY31" fmla="*/ 5769 h 11399"/>
                  <a:gd name="connsiteX32" fmla="*/ 15 w 10014"/>
                  <a:gd name="connsiteY32" fmla="*/ 5800 h 11399"/>
                  <a:gd name="connsiteX33" fmla="*/ 15 w 10014"/>
                  <a:gd name="connsiteY33" fmla="*/ 6197 h 11399"/>
                  <a:gd name="connsiteX34" fmla="*/ 355 w 10014"/>
                  <a:gd name="connsiteY34" fmla="*/ 6210 h 11399"/>
                  <a:gd name="connsiteX35" fmla="*/ 434 w 10014"/>
                  <a:gd name="connsiteY35" fmla="*/ 6281 h 11399"/>
                  <a:gd name="connsiteX36" fmla="*/ 302 w 10014"/>
                  <a:gd name="connsiteY36" fmla="*/ 6348 h 11399"/>
                  <a:gd name="connsiteX37" fmla="*/ 407 w 10014"/>
                  <a:gd name="connsiteY37" fmla="*/ 6419 h 11399"/>
                  <a:gd name="connsiteX38" fmla="*/ 4 w 10014"/>
                  <a:gd name="connsiteY38" fmla="*/ 6503 h 11399"/>
                  <a:gd name="connsiteX39" fmla="*/ 4 w 10014"/>
                  <a:gd name="connsiteY39" fmla="*/ 6958 h 11399"/>
                  <a:gd name="connsiteX40" fmla="*/ 538 w 10014"/>
                  <a:gd name="connsiteY40" fmla="*/ 7002 h 11399"/>
                  <a:gd name="connsiteX41" fmla="*/ 381 w 10014"/>
                  <a:gd name="connsiteY41" fmla="*/ 7073 h 11399"/>
                  <a:gd name="connsiteX42" fmla="*/ 565 w 10014"/>
                  <a:gd name="connsiteY42" fmla="*/ 7126 h 11399"/>
                  <a:gd name="connsiteX43" fmla="*/ 407 w 10014"/>
                  <a:gd name="connsiteY43" fmla="*/ 7197 h 11399"/>
                  <a:gd name="connsiteX44" fmla="*/ 591 w 10014"/>
                  <a:gd name="connsiteY44" fmla="*/ 7268 h 11399"/>
                  <a:gd name="connsiteX45" fmla="*/ 2673 w 10014"/>
                  <a:gd name="connsiteY45" fmla="*/ 7321 h 11399"/>
                  <a:gd name="connsiteX46" fmla="*/ 2227 w 10014"/>
                  <a:gd name="connsiteY46" fmla="*/ 7389 h 11399"/>
                  <a:gd name="connsiteX47" fmla="*/ 2101 w 10014"/>
                  <a:gd name="connsiteY47" fmla="*/ 7460 h 11399"/>
                  <a:gd name="connsiteX48" fmla="*/ 3559 w 10014"/>
                  <a:gd name="connsiteY48" fmla="*/ 7531 h 11399"/>
                  <a:gd name="connsiteX49" fmla="*/ 4366 w 10014"/>
                  <a:gd name="connsiteY49" fmla="*/ 7584 h 11399"/>
                  <a:gd name="connsiteX50" fmla="*/ 4052 w 10014"/>
                  <a:gd name="connsiteY50" fmla="*/ 7655 h 11399"/>
                  <a:gd name="connsiteX51" fmla="*/ 2022 w 10014"/>
                  <a:gd name="connsiteY51" fmla="*/ 7726 h 11399"/>
                  <a:gd name="connsiteX52" fmla="*/ 1708 w 10014"/>
                  <a:gd name="connsiteY52" fmla="*/ 7780 h 11399"/>
                  <a:gd name="connsiteX53" fmla="*/ 1267 w 10014"/>
                  <a:gd name="connsiteY53" fmla="*/ 7851 h 11399"/>
                  <a:gd name="connsiteX54" fmla="*/ 1472 w 10014"/>
                  <a:gd name="connsiteY54" fmla="*/ 7918 h 11399"/>
                  <a:gd name="connsiteX55" fmla="*/ 5483 w 10014"/>
                  <a:gd name="connsiteY55" fmla="*/ 7989 h 11399"/>
                  <a:gd name="connsiteX56" fmla="*/ 10014 w 10014"/>
                  <a:gd name="connsiteY56" fmla="*/ 8043 h 11399"/>
                  <a:gd name="connsiteX57" fmla="*/ 4183 w 10014"/>
                  <a:gd name="connsiteY57" fmla="*/ 8114 h 11399"/>
                  <a:gd name="connsiteX58" fmla="*/ 1760 w 10014"/>
                  <a:gd name="connsiteY58" fmla="*/ 8185 h 11399"/>
                  <a:gd name="connsiteX59" fmla="*/ 1320 w 10014"/>
                  <a:gd name="connsiteY59" fmla="*/ 8238 h 11399"/>
                  <a:gd name="connsiteX60" fmla="*/ 4419 w 10014"/>
                  <a:gd name="connsiteY60" fmla="*/ 8309 h 11399"/>
                  <a:gd name="connsiteX61" fmla="*/ 4288 w 10014"/>
                  <a:gd name="connsiteY61" fmla="*/ 8377 h 11399"/>
                  <a:gd name="connsiteX62" fmla="*/ 1524 w 10014"/>
                  <a:gd name="connsiteY62" fmla="*/ 8430 h 11399"/>
                  <a:gd name="connsiteX63" fmla="*/ 512 w 10014"/>
                  <a:gd name="connsiteY63" fmla="*/ 8501 h 11399"/>
                  <a:gd name="connsiteX64" fmla="*/ 1058 w 10014"/>
                  <a:gd name="connsiteY64" fmla="*/ 8572 h 11399"/>
                  <a:gd name="connsiteX65" fmla="*/ 276 w 10014"/>
                  <a:gd name="connsiteY65" fmla="*/ 8643 h 11399"/>
                  <a:gd name="connsiteX66" fmla="*/ 3559 w 10014"/>
                  <a:gd name="connsiteY66" fmla="*/ 8696 h 11399"/>
                  <a:gd name="connsiteX67" fmla="*/ 407 w 10014"/>
                  <a:gd name="connsiteY67" fmla="*/ 8767 h 11399"/>
                  <a:gd name="connsiteX68" fmla="*/ 2279 w 10014"/>
                  <a:gd name="connsiteY68" fmla="*/ 8838 h 11399"/>
                  <a:gd name="connsiteX69" fmla="*/ 302 w 10014"/>
                  <a:gd name="connsiteY69" fmla="*/ 8888 h 11399"/>
                  <a:gd name="connsiteX70" fmla="*/ 276 w 10014"/>
                  <a:gd name="connsiteY70" fmla="*/ 8959 h 11399"/>
                  <a:gd name="connsiteX71" fmla="*/ 538 w 10014"/>
                  <a:gd name="connsiteY71" fmla="*/ 9030 h 11399"/>
                  <a:gd name="connsiteX72" fmla="*/ 329 w 10014"/>
                  <a:gd name="connsiteY72" fmla="*/ 9101 h 11399"/>
                  <a:gd name="connsiteX73" fmla="*/ 171 w 10014"/>
                  <a:gd name="connsiteY73" fmla="*/ 9226 h 11399"/>
                  <a:gd name="connsiteX74" fmla="*/ 302 w 10014"/>
                  <a:gd name="connsiteY74" fmla="*/ 9297 h 11399"/>
                  <a:gd name="connsiteX75" fmla="*/ 381 w 10014"/>
                  <a:gd name="connsiteY75" fmla="*/ 9350 h 11399"/>
                  <a:gd name="connsiteX76" fmla="*/ 591 w 10014"/>
                  <a:gd name="connsiteY76" fmla="*/ 9488 h 11399"/>
                  <a:gd name="connsiteX77" fmla="*/ 690 w 10014"/>
                  <a:gd name="connsiteY77" fmla="*/ 9542 h 11399"/>
                  <a:gd name="connsiteX78" fmla="*/ 2227 w 10014"/>
                  <a:gd name="connsiteY78" fmla="*/ 9560 h 11399"/>
                  <a:gd name="connsiteX79" fmla="*/ 2856 w 10014"/>
                  <a:gd name="connsiteY79" fmla="*/ 9613 h 11399"/>
                  <a:gd name="connsiteX80" fmla="*/ 486 w 10014"/>
                  <a:gd name="connsiteY80" fmla="*/ 9684 h 11399"/>
                  <a:gd name="connsiteX81" fmla="*/ 329 w 10014"/>
                  <a:gd name="connsiteY81" fmla="*/ 9755 h 11399"/>
                  <a:gd name="connsiteX82" fmla="*/ 538 w 10014"/>
                  <a:gd name="connsiteY82" fmla="*/ 9808 h 11399"/>
                  <a:gd name="connsiteX83" fmla="*/ 769 w 10014"/>
                  <a:gd name="connsiteY83" fmla="*/ 9879 h 11399"/>
                  <a:gd name="connsiteX84" fmla="*/ 717 w 10014"/>
                  <a:gd name="connsiteY84" fmla="*/ 9947 h 11399"/>
                  <a:gd name="connsiteX85" fmla="*/ 1136 w 10014"/>
                  <a:gd name="connsiteY85" fmla="*/ 10000 h 11399"/>
                  <a:gd name="connsiteX86" fmla="*/ 3287 w 10014"/>
                  <a:gd name="connsiteY86" fmla="*/ 10014 h 11399"/>
                  <a:gd name="connsiteX87" fmla="*/ 3940 w 10014"/>
                  <a:gd name="connsiteY87" fmla="*/ 10106 h 11399"/>
                  <a:gd name="connsiteX88" fmla="*/ 4958 w 10014"/>
                  <a:gd name="connsiteY88" fmla="*/ 10155 h 11399"/>
                  <a:gd name="connsiteX89" fmla="*/ 3480 w 10014"/>
                  <a:gd name="connsiteY89" fmla="*/ 10229 h 11399"/>
                  <a:gd name="connsiteX90" fmla="*/ 4152 w 10014"/>
                  <a:gd name="connsiteY90" fmla="*/ 10283 h 11399"/>
                  <a:gd name="connsiteX91" fmla="*/ 3903 w 10014"/>
                  <a:gd name="connsiteY91" fmla="*/ 10332 h 11399"/>
                  <a:gd name="connsiteX92" fmla="*/ 2386 w 10014"/>
                  <a:gd name="connsiteY92" fmla="*/ 10430 h 11399"/>
                  <a:gd name="connsiteX93" fmla="*/ 359 w 10014"/>
                  <a:gd name="connsiteY93" fmla="*/ 10461 h 11399"/>
                  <a:gd name="connsiteX94" fmla="*/ 253 w 10014"/>
                  <a:gd name="connsiteY94" fmla="*/ 10577 h 11399"/>
                  <a:gd name="connsiteX95" fmla="*/ 417 w 10014"/>
                  <a:gd name="connsiteY95" fmla="*/ 10712 h 11399"/>
                  <a:gd name="connsiteX96" fmla="*/ 426 w 10014"/>
                  <a:gd name="connsiteY96" fmla="*/ 10711 h 11399"/>
                  <a:gd name="connsiteX97" fmla="*/ 52 w 10014"/>
                  <a:gd name="connsiteY97" fmla="*/ 10575 h 11399"/>
                  <a:gd name="connsiteX98" fmla="*/ 14 w 10014"/>
                  <a:gd name="connsiteY98" fmla="*/ 0 h 11399"/>
                  <a:gd name="connsiteX0" fmla="*/ 14 w 10014"/>
                  <a:gd name="connsiteY0" fmla="*/ 0 h 11429"/>
                  <a:gd name="connsiteX1" fmla="*/ 6034 w 10014"/>
                  <a:gd name="connsiteY1" fmla="*/ 0 h 11429"/>
                  <a:gd name="connsiteX2" fmla="*/ 6134 w 10014"/>
                  <a:gd name="connsiteY2" fmla="*/ 71 h 11429"/>
                  <a:gd name="connsiteX3" fmla="*/ 7854 w 10014"/>
                  <a:gd name="connsiteY3" fmla="*/ 142 h 11429"/>
                  <a:gd name="connsiteX4" fmla="*/ 6967 w 10014"/>
                  <a:gd name="connsiteY4" fmla="*/ 195 h 11429"/>
                  <a:gd name="connsiteX5" fmla="*/ 6107 w 10014"/>
                  <a:gd name="connsiteY5" fmla="*/ 266 h 11429"/>
                  <a:gd name="connsiteX6" fmla="*/ 5981 w 10014"/>
                  <a:gd name="connsiteY6" fmla="*/ 334 h 11429"/>
                  <a:gd name="connsiteX7" fmla="*/ 6060 w 10014"/>
                  <a:gd name="connsiteY7" fmla="*/ 405 h 11429"/>
                  <a:gd name="connsiteX8" fmla="*/ 5069 w 10014"/>
                  <a:gd name="connsiteY8" fmla="*/ 458 h 11429"/>
                  <a:gd name="connsiteX9" fmla="*/ 900 w 10014"/>
                  <a:gd name="connsiteY9" fmla="*/ 529 h 11429"/>
                  <a:gd name="connsiteX10" fmla="*/ 1005 w 10014"/>
                  <a:gd name="connsiteY10" fmla="*/ 600 h 11429"/>
                  <a:gd name="connsiteX11" fmla="*/ 1293 w 10014"/>
                  <a:gd name="connsiteY11" fmla="*/ 654 h 11429"/>
                  <a:gd name="connsiteX12" fmla="*/ 1031 w 10014"/>
                  <a:gd name="connsiteY12" fmla="*/ 725 h 11429"/>
                  <a:gd name="connsiteX13" fmla="*/ 1996 w 10014"/>
                  <a:gd name="connsiteY13" fmla="*/ 792 h 11429"/>
                  <a:gd name="connsiteX14" fmla="*/ 2437 w 10014"/>
                  <a:gd name="connsiteY14" fmla="*/ 863 h 11429"/>
                  <a:gd name="connsiteX15" fmla="*/ 25 w 10014"/>
                  <a:gd name="connsiteY15" fmla="*/ 890 h 11429"/>
                  <a:gd name="connsiteX16" fmla="*/ 15 w 10014"/>
                  <a:gd name="connsiteY16" fmla="*/ 2922 h 11429"/>
                  <a:gd name="connsiteX17" fmla="*/ 1734 w 10014"/>
                  <a:gd name="connsiteY17" fmla="*/ 3016 h 11429"/>
                  <a:gd name="connsiteX18" fmla="*/ 5614 w 10014"/>
                  <a:gd name="connsiteY18" fmla="*/ 3087 h 11429"/>
                  <a:gd name="connsiteX19" fmla="*/ 1267 w 10014"/>
                  <a:gd name="connsiteY19" fmla="*/ 3140 h 11429"/>
                  <a:gd name="connsiteX20" fmla="*/ 14 w 10014"/>
                  <a:gd name="connsiteY20" fmla="*/ 3214 h 11429"/>
                  <a:gd name="connsiteX21" fmla="*/ 4 w 10014"/>
                  <a:gd name="connsiteY21" fmla="*/ 4031 h 11429"/>
                  <a:gd name="connsiteX22" fmla="*/ 743 w 10014"/>
                  <a:gd name="connsiteY22" fmla="*/ 4128 h 11429"/>
                  <a:gd name="connsiteX23" fmla="*/ 769 w 10014"/>
                  <a:gd name="connsiteY23" fmla="*/ 4199 h 11429"/>
                  <a:gd name="connsiteX24" fmla="*/ 900 w 10014"/>
                  <a:gd name="connsiteY24" fmla="*/ 4252 h 11429"/>
                  <a:gd name="connsiteX25" fmla="*/ 4 w 10014"/>
                  <a:gd name="connsiteY25" fmla="*/ 4329 h 11429"/>
                  <a:gd name="connsiteX26" fmla="*/ 15 w 10014"/>
                  <a:gd name="connsiteY26" fmla="*/ 5480 h 11429"/>
                  <a:gd name="connsiteX27" fmla="*/ 407 w 10014"/>
                  <a:gd name="connsiteY27" fmla="*/ 5503 h 11429"/>
                  <a:gd name="connsiteX28" fmla="*/ 407 w 10014"/>
                  <a:gd name="connsiteY28" fmla="*/ 5556 h 11429"/>
                  <a:gd name="connsiteX29" fmla="*/ 250 w 10014"/>
                  <a:gd name="connsiteY29" fmla="*/ 5627 h 11429"/>
                  <a:gd name="connsiteX30" fmla="*/ 198 w 10014"/>
                  <a:gd name="connsiteY30" fmla="*/ 5698 h 11429"/>
                  <a:gd name="connsiteX31" fmla="*/ 119 w 10014"/>
                  <a:gd name="connsiteY31" fmla="*/ 5769 h 11429"/>
                  <a:gd name="connsiteX32" fmla="*/ 15 w 10014"/>
                  <a:gd name="connsiteY32" fmla="*/ 5800 h 11429"/>
                  <a:gd name="connsiteX33" fmla="*/ 15 w 10014"/>
                  <a:gd name="connsiteY33" fmla="*/ 6197 h 11429"/>
                  <a:gd name="connsiteX34" fmla="*/ 355 w 10014"/>
                  <a:gd name="connsiteY34" fmla="*/ 6210 h 11429"/>
                  <a:gd name="connsiteX35" fmla="*/ 434 w 10014"/>
                  <a:gd name="connsiteY35" fmla="*/ 6281 h 11429"/>
                  <a:gd name="connsiteX36" fmla="*/ 302 w 10014"/>
                  <a:gd name="connsiteY36" fmla="*/ 6348 h 11429"/>
                  <a:gd name="connsiteX37" fmla="*/ 407 w 10014"/>
                  <a:gd name="connsiteY37" fmla="*/ 6419 h 11429"/>
                  <a:gd name="connsiteX38" fmla="*/ 4 w 10014"/>
                  <a:gd name="connsiteY38" fmla="*/ 6503 h 11429"/>
                  <a:gd name="connsiteX39" fmla="*/ 4 w 10014"/>
                  <a:gd name="connsiteY39" fmla="*/ 6958 h 11429"/>
                  <a:gd name="connsiteX40" fmla="*/ 538 w 10014"/>
                  <a:gd name="connsiteY40" fmla="*/ 7002 h 11429"/>
                  <a:gd name="connsiteX41" fmla="*/ 381 w 10014"/>
                  <a:gd name="connsiteY41" fmla="*/ 7073 h 11429"/>
                  <a:gd name="connsiteX42" fmla="*/ 565 w 10014"/>
                  <a:gd name="connsiteY42" fmla="*/ 7126 h 11429"/>
                  <a:gd name="connsiteX43" fmla="*/ 407 w 10014"/>
                  <a:gd name="connsiteY43" fmla="*/ 7197 h 11429"/>
                  <a:gd name="connsiteX44" fmla="*/ 591 w 10014"/>
                  <a:gd name="connsiteY44" fmla="*/ 7268 h 11429"/>
                  <a:gd name="connsiteX45" fmla="*/ 2673 w 10014"/>
                  <a:gd name="connsiteY45" fmla="*/ 7321 h 11429"/>
                  <a:gd name="connsiteX46" fmla="*/ 2227 w 10014"/>
                  <a:gd name="connsiteY46" fmla="*/ 7389 h 11429"/>
                  <a:gd name="connsiteX47" fmla="*/ 2101 w 10014"/>
                  <a:gd name="connsiteY47" fmla="*/ 7460 h 11429"/>
                  <a:gd name="connsiteX48" fmla="*/ 3559 w 10014"/>
                  <a:gd name="connsiteY48" fmla="*/ 7531 h 11429"/>
                  <a:gd name="connsiteX49" fmla="*/ 4366 w 10014"/>
                  <a:gd name="connsiteY49" fmla="*/ 7584 h 11429"/>
                  <a:gd name="connsiteX50" fmla="*/ 4052 w 10014"/>
                  <a:gd name="connsiteY50" fmla="*/ 7655 h 11429"/>
                  <a:gd name="connsiteX51" fmla="*/ 2022 w 10014"/>
                  <a:gd name="connsiteY51" fmla="*/ 7726 h 11429"/>
                  <a:gd name="connsiteX52" fmla="*/ 1708 w 10014"/>
                  <a:gd name="connsiteY52" fmla="*/ 7780 h 11429"/>
                  <a:gd name="connsiteX53" fmla="*/ 1267 w 10014"/>
                  <a:gd name="connsiteY53" fmla="*/ 7851 h 11429"/>
                  <a:gd name="connsiteX54" fmla="*/ 1472 w 10014"/>
                  <a:gd name="connsiteY54" fmla="*/ 7918 h 11429"/>
                  <a:gd name="connsiteX55" fmla="*/ 5483 w 10014"/>
                  <a:gd name="connsiteY55" fmla="*/ 7989 h 11429"/>
                  <a:gd name="connsiteX56" fmla="*/ 10014 w 10014"/>
                  <a:gd name="connsiteY56" fmla="*/ 8043 h 11429"/>
                  <a:gd name="connsiteX57" fmla="*/ 4183 w 10014"/>
                  <a:gd name="connsiteY57" fmla="*/ 8114 h 11429"/>
                  <a:gd name="connsiteX58" fmla="*/ 1760 w 10014"/>
                  <a:gd name="connsiteY58" fmla="*/ 8185 h 11429"/>
                  <a:gd name="connsiteX59" fmla="*/ 1320 w 10014"/>
                  <a:gd name="connsiteY59" fmla="*/ 8238 h 11429"/>
                  <a:gd name="connsiteX60" fmla="*/ 4419 w 10014"/>
                  <a:gd name="connsiteY60" fmla="*/ 8309 h 11429"/>
                  <a:gd name="connsiteX61" fmla="*/ 4288 w 10014"/>
                  <a:gd name="connsiteY61" fmla="*/ 8377 h 11429"/>
                  <a:gd name="connsiteX62" fmla="*/ 1524 w 10014"/>
                  <a:gd name="connsiteY62" fmla="*/ 8430 h 11429"/>
                  <a:gd name="connsiteX63" fmla="*/ 512 w 10014"/>
                  <a:gd name="connsiteY63" fmla="*/ 8501 h 11429"/>
                  <a:gd name="connsiteX64" fmla="*/ 1058 w 10014"/>
                  <a:gd name="connsiteY64" fmla="*/ 8572 h 11429"/>
                  <a:gd name="connsiteX65" fmla="*/ 276 w 10014"/>
                  <a:gd name="connsiteY65" fmla="*/ 8643 h 11429"/>
                  <a:gd name="connsiteX66" fmla="*/ 3559 w 10014"/>
                  <a:gd name="connsiteY66" fmla="*/ 8696 h 11429"/>
                  <a:gd name="connsiteX67" fmla="*/ 407 w 10014"/>
                  <a:gd name="connsiteY67" fmla="*/ 8767 h 11429"/>
                  <a:gd name="connsiteX68" fmla="*/ 2279 w 10014"/>
                  <a:gd name="connsiteY68" fmla="*/ 8838 h 11429"/>
                  <a:gd name="connsiteX69" fmla="*/ 302 w 10014"/>
                  <a:gd name="connsiteY69" fmla="*/ 8888 h 11429"/>
                  <a:gd name="connsiteX70" fmla="*/ 276 w 10014"/>
                  <a:gd name="connsiteY70" fmla="*/ 8959 h 11429"/>
                  <a:gd name="connsiteX71" fmla="*/ 538 w 10014"/>
                  <a:gd name="connsiteY71" fmla="*/ 9030 h 11429"/>
                  <a:gd name="connsiteX72" fmla="*/ 329 w 10014"/>
                  <a:gd name="connsiteY72" fmla="*/ 9101 h 11429"/>
                  <a:gd name="connsiteX73" fmla="*/ 171 w 10014"/>
                  <a:gd name="connsiteY73" fmla="*/ 9226 h 11429"/>
                  <a:gd name="connsiteX74" fmla="*/ 302 w 10014"/>
                  <a:gd name="connsiteY74" fmla="*/ 9297 h 11429"/>
                  <a:gd name="connsiteX75" fmla="*/ 381 w 10014"/>
                  <a:gd name="connsiteY75" fmla="*/ 9350 h 11429"/>
                  <a:gd name="connsiteX76" fmla="*/ 591 w 10014"/>
                  <a:gd name="connsiteY76" fmla="*/ 9488 h 11429"/>
                  <a:gd name="connsiteX77" fmla="*/ 690 w 10014"/>
                  <a:gd name="connsiteY77" fmla="*/ 9542 h 11429"/>
                  <a:gd name="connsiteX78" fmla="*/ 2227 w 10014"/>
                  <a:gd name="connsiteY78" fmla="*/ 9560 h 11429"/>
                  <a:gd name="connsiteX79" fmla="*/ 2856 w 10014"/>
                  <a:gd name="connsiteY79" fmla="*/ 9613 h 11429"/>
                  <a:gd name="connsiteX80" fmla="*/ 486 w 10014"/>
                  <a:gd name="connsiteY80" fmla="*/ 9684 h 11429"/>
                  <a:gd name="connsiteX81" fmla="*/ 329 w 10014"/>
                  <a:gd name="connsiteY81" fmla="*/ 9755 h 11429"/>
                  <a:gd name="connsiteX82" fmla="*/ 538 w 10014"/>
                  <a:gd name="connsiteY82" fmla="*/ 9808 h 11429"/>
                  <a:gd name="connsiteX83" fmla="*/ 769 w 10014"/>
                  <a:gd name="connsiteY83" fmla="*/ 9879 h 11429"/>
                  <a:gd name="connsiteX84" fmla="*/ 717 w 10014"/>
                  <a:gd name="connsiteY84" fmla="*/ 9947 h 11429"/>
                  <a:gd name="connsiteX85" fmla="*/ 1136 w 10014"/>
                  <a:gd name="connsiteY85" fmla="*/ 10000 h 11429"/>
                  <a:gd name="connsiteX86" fmla="*/ 3287 w 10014"/>
                  <a:gd name="connsiteY86" fmla="*/ 10014 h 11429"/>
                  <a:gd name="connsiteX87" fmla="*/ 3940 w 10014"/>
                  <a:gd name="connsiteY87" fmla="*/ 10106 h 11429"/>
                  <a:gd name="connsiteX88" fmla="*/ 4958 w 10014"/>
                  <a:gd name="connsiteY88" fmla="*/ 10155 h 11429"/>
                  <a:gd name="connsiteX89" fmla="*/ 3480 w 10014"/>
                  <a:gd name="connsiteY89" fmla="*/ 10229 h 11429"/>
                  <a:gd name="connsiteX90" fmla="*/ 4152 w 10014"/>
                  <a:gd name="connsiteY90" fmla="*/ 10283 h 11429"/>
                  <a:gd name="connsiteX91" fmla="*/ 3903 w 10014"/>
                  <a:gd name="connsiteY91" fmla="*/ 10332 h 11429"/>
                  <a:gd name="connsiteX92" fmla="*/ 2386 w 10014"/>
                  <a:gd name="connsiteY92" fmla="*/ 10430 h 11429"/>
                  <a:gd name="connsiteX93" fmla="*/ 359 w 10014"/>
                  <a:gd name="connsiteY93" fmla="*/ 10461 h 11429"/>
                  <a:gd name="connsiteX94" fmla="*/ 253 w 10014"/>
                  <a:gd name="connsiteY94" fmla="*/ 10577 h 11429"/>
                  <a:gd name="connsiteX95" fmla="*/ 417 w 10014"/>
                  <a:gd name="connsiteY95" fmla="*/ 10712 h 11429"/>
                  <a:gd name="connsiteX96" fmla="*/ 580 w 10014"/>
                  <a:gd name="connsiteY96" fmla="*/ 10815 h 11429"/>
                  <a:gd name="connsiteX97" fmla="*/ 52 w 10014"/>
                  <a:gd name="connsiteY97" fmla="*/ 10575 h 11429"/>
                  <a:gd name="connsiteX98" fmla="*/ 14 w 10014"/>
                  <a:gd name="connsiteY98" fmla="*/ 0 h 11429"/>
                  <a:gd name="connsiteX0" fmla="*/ 14 w 10014"/>
                  <a:gd name="connsiteY0" fmla="*/ 0 h 11430"/>
                  <a:gd name="connsiteX1" fmla="*/ 6034 w 10014"/>
                  <a:gd name="connsiteY1" fmla="*/ 0 h 11430"/>
                  <a:gd name="connsiteX2" fmla="*/ 6134 w 10014"/>
                  <a:gd name="connsiteY2" fmla="*/ 71 h 11430"/>
                  <a:gd name="connsiteX3" fmla="*/ 7854 w 10014"/>
                  <a:gd name="connsiteY3" fmla="*/ 142 h 11430"/>
                  <a:gd name="connsiteX4" fmla="*/ 6967 w 10014"/>
                  <a:gd name="connsiteY4" fmla="*/ 195 h 11430"/>
                  <a:gd name="connsiteX5" fmla="*/ 6107 w 10014"/>
                  <a:gd name="connsiteY5" fmla="*/ 266 h 11430"/>
                  <a:gd name="connsiteX6" fmla="*/ 5981 w 10014"/>
                  <a:gd name="connsiteY6" fmla="*/ 334 h 11430"/>
                  <a:gd name="connsiteX7" fmla="*/ 6060 w 10014"/>
                  <a:gd name="connsiteY7" fmla="*/ 405 h 11430"/>
                  <a:gd name="connsiteX8" fmla="*/ 5069 w 10014"/>
                  <a:gd name="connsiteY8" fmla="*/ 458 h 11430"/>
                  <a:gd name="connsiteX9" fmla="*/ 900 w 10014"/>
                  <a:gd name="connsiteY9" fmla="*/ 529 h 11430"/>
                  <a:gd name="connsiteX10" fmla="*/ 1005 w 10014"/>
                  <a:gd name="connsiteY10" fmla="*/ 600 h 11430"/>
                  <a:gd name="connsiteX11" fmla="*/ 1293 w 10014"/>
                  <a:gd name="connsiteY11" fmla="*/ 654 h 11430"/>
                  <a:gd name="connsiteX12" fmla="*/ 1031 w 10014"/>
                  <a:gd name="connsiteY12" fmla="*/ 725 h 11430"/>
                  <a:gd name="connsiteX13" fmla="*/ 1996 w 10014"/>
                  <a:gd name="connsiteY13" fmla="*/ 792 h 11430"/>
                  <a:gd name="connsiteX14" fmla="*/ 2437 w 10014"/>
                  <a:gd name="connsiteY14" fmla="*/ 863 h 11430"/>
                  <a:gd name="connsiteX15" fmla="*/ 25 w 10014"/>
                  <a:gd name="connsiteY15" fmla="*/ 890 h 11430"/>
                  <a:gd name="connsiteX16" fmla="*/ 15 w 10014"/>
                  <a:gd name="connsiteY16" fmla="*/ 2922 h 11430"/>
                  <a:gd name="connsiteX17" fmla="*/ 1734 w 10014"/>
                  <a:gd name="connsiteY17" fmla="*/ 3016 h 11430"/>
                  <a:gd name="connsiteX18" fmla="*/ 5614 w 10014"/>
                  <a:gd name="connsiteY18" fmla="*/ 3087 h 11430"/>
                  <a:gd name="connsiteX19" fmla="*/ 1267 w 10014"/>
                  <a:gd name="connsiteY19" fmla="*/ 3140 h 11430"/>
                  <a:gd name="connsiteX20" fmla="*/ 14 w 10014"/>
                  <a:gd name="connsiteY20" fmla="*/ 3214 h 11430"/>
                  <a:gd name="connsiteX21" fmla="*/ 4 w 10014"/>
                  <a:gd name="connsiteY21" fmla="*/ 4031 h 11430"/>
                  <a:gd name="connsiteX22" fmla="*/ 743 w 10014"/>
                  <a:gd name="connsiteY22" fmla="*/ 4128 h 11430"/>
                  <a:gd name="connsiteX23" fmla="*/ 769 w 10014"/>
                  <a:gd name="connsiteY23" fmla="*/ 4199 h 11430"/>
                  <a:gd name="connsiteX24" fmla="*/ 900 w 10014"/>
                  <a:gd name="connsiteY24" fmla="*/ 4252 h 11430"/>
                  <a:gd name="connsiteX25" fmla="*/ 4 w 10014"/>
                  <a:gd name="connsiteY25" fmla="*/ 4329 h 11430"/>
                  <a:gd name="connsiteX26" fmla="*/ 15 w 10014"/>
                  <a:gd name="connsiteY26" fmla="*/ 5480 h 11430"/>
                  <a:gd name="connsiteX27" fmla="*/ 407 w 10014"/>
                  <a:gd name="connsiteY27" fmla="*/ 5503 h 11430"/>
                  <a:gd name="connsiteX28" fmla="*/ 407 w 10014"/>
                  <a:gd name="connsiteY28" fmla="*/ 5556 h 11430"/>
                  <a:gd name="connsiteX29" fmla="*/ 250 w 10014"/>
                  <a:gd name="connsiteY29" fmla="*/ 5627 h 11430"/>
                  <a:gd name="connsiteX30" fmla="*/ 198 w 10014"/>
                  <a:gd name="connsiteY30" fmla="*/ 5698 h 11430"/>
                  <a:gd name="connsiteX31" fmla="*/ 119 w 10014"/>
                  <a:gd name="connsiteY31" fmla="*/ 5769 h 11430"/>
                  <a:gd name="connsiteX32" fmla="*/ 15 w 10014"/>
                  <a:gd name="connsiteY32" fmla="*/ 5800 h 11430"/>
                  <a:gd name="connsiteX33" fmla="*/ 15 w 10014"/>
                  <a:gd name="connsiteY33" fmla="*/ 6197 h 11430"/>
                  <a:gd name="connsiteX34" fmla="*/ 355 w 10014"/>
                  <a:gd name="connsiteY34" fmla="*/ 6210 h 11430"/>
                  <a:gd name="connsiteX35" fmla="*/ 434 w 10014"/>
                  <a:gd name="connsiteY35" fmla="*/ 6281 h 11430"/>
                  <a:gd name="connsiteX36" fmla="*/ 302 w 10014"/>
                  <a:gd name="connsiteY36" fmla="*/ 6348 h 11430"/>
                  <a:gd name="connsiteX37" fmla="*/ 407 w 10014"/>
                  <a:gd name="connsiteY37" fmla="*/ 6419 h 11430"/>
                  <a:gd name="connsiteX38" fmla="*/ 4 w 10014"/>
                  <a:gd name="connsiteY38" fmla="*/ 6503 h 11430"/>
                  <a:gd name="connsiteX39" fmla="*/ 4 w 10014"/>
                  <a:gd name="connsiteY39" fmla="*/ 6958 h 11430"/>
                  <a:gd name="connsiteX40" fmla="*/ 538 w 10014"/>
                  <a:gd name="connsiteY40" fmla="*/ 7002 h 11430"/>
                  <a:gd name="connsiteX41" fmla="*/ 381 w 10014"/>
                  <a:gd name="connsiteY41" fmla="*/ 7073 h 11430"/>
                  <a:gd name="connsiteX42" fmla="*/ 565 w 10014"/>
                  <a:gd name="connsiteY42" fmla="*/ 7126 h 11430"/>
                  <a:gd name="connsiteX43" fmla="*/ 407 w 10014"/>
                  <a:gd name="connsiteY43" fmla="*/ 7197 h 11430"/>
                  <a:gd name="connsiteX44" fmla="*/ 591 w 10014"/>
                  <a:gd name="connsiteY44" fmla="*/ 7268 h 11430"/>
                  <a:gd name="connsiteX45" fmla="*/ 2673 w 10014"/>
                  <a:gd name="connsiteY45" fmla="*/ 7321 h 11430"/>
                  <a:gd name="connsiteX46" fmla="*/ 2227 w 10014"/>
                  <a:gd name="connsiteY46" fmla="*/ 7389 h 11430"/>
                  <a:gd name="connsiteX47" fmla="*/ 2101 w 10014"/>
                  <a:gd name="connsiteY47" fmla="*/ 7460 h 11430"/>
                  <a:gd name="connsiteX48" fmla="*/ 3559 w 10014"/>
                  <a:gd name="connsiteY48" fmla="*/ 7531 h 11430"/>
                  <a:gd name="connsiteX49" fmla="*/ 4366 w 10014"/>
                  <a:gd name="connsiteY49" fmla="*/ 7584 h 11430"/>
                  <a:gd name="connsiteX50" fmla="*/ 4052 w 10014"/>
                  <a:gd name="connsiteY50" fmla="*/ 7655 h 11430"/>
                  <a:gd name="connsiteX51" fmla="*/ 2022 w 10014"/>
                  <a:gd name="connsiteY51" fmla="*/ 7726 h 11430"/>
                  <a:gd name="connsiteX52" fmla="*/ 1708 w 10014"/>
                  <a:gd name="connsiteY52" fmla="*/ 7780 h 11430"/>
                  <a:gd name="connsiteX53" fmla="*/ 1267 w 10014"/>
                  <a:gd name="connsiteY53" fmla="*/ 7851 h 11430"/>
                  <a:gd name="connsiteX54" fmla="*/ 1472 w 10014"/>
                  <a:gd name="connsiteY54" fmla="*/ 7918 h 11430"/>
                  <a:gd name="connsiteX55" fmla="*/ 5483 w 10014"/>
                  <a:gd name="connsiteY55" fmla="*/ 7989 h 11430"/>
                  <a:gd name="connsiteX56" fmla="*/ 10014 w 10014"/>
                  <a:gd name="connsiteY56" fmla="*/ 8043 h 11430"/>
                  <a:gd name="connsiteX57" fmla="*/ 4183 w 10014"/>
                  <a:gd name="connsiteY57" fmla="*/ 8114 h 11430"/>
                  <a:gd name="connsiteX58" fmla="*/ 1760 w 10014"/>
                  <a:gd name="connsiteY58" fmla="*/ 8185 h 11430"/>
                  <a:gd name="connsiteX59" fmla="*/ 1320 w 10014"/>
                  <a:gd name="connsiteY59" fmla="*/ 8238 h 11430"/>
                  <a:gd name="connsiteX60" fmla="*/ 4419 w 10014"/>
                  <a:gd name="connsiteY60" fmla="*/ 8309 h 11430"/>
                  <a:gd name="connsiteX61" fmla="*/ 4288 w 10014"/>
                  <a:gd name="connsiteY61" fmla="*/ 8377 h 11430"/>
                  <a:gd name="connsiteX62" fmla="*/ 1524 w 10014"/>
                  <a:gd name="connsiteY62" fmla="*/ 8430 h 11430"/>
                  <a:gd name="connsiteX63" fmla="*/ 512 w 10014"/>
                  <a:gd name="connsiteY63" fmla="*/ 8501 h 11430"/>
                  <a:gd name="connsiteX64" fmla="*/ 1058 w 10014"/>
                  <a:gd name="connsiteY64" fmla="*/ 8572 h 11430"/>
                  <a:gd name="connsiteX65" fmla="*/ 276 w 10014"/>
                  <a:gd name="connsiteY65" fmla="*/ 8643 h 11430"/>
                  <a:gd name="connsiteX66" fmla="*/ 3559 w 10014"/>
                  <a:gd name="connsiteY66" fmla="*/ 8696 h 11430"/>
                  <a:gd name="connsiteX67" fmla="*/ 407 w 10014"/>
                  <a:gd name="connsiteY67" fmla="*/ 8767 h 11430"/>
                  <a:gd name="connsiteX68" fmla="*/ 2279 w 10014"/>
                  <a:gd name="connsiteY68" fmla="*/ 8838 h 11430"/>
                  <a:gd name="connsiteX69" fmla="*/ 302 w 10014"/>
                  <a:gd name="connsiteY69" fmla="*/ 8888 h 11430"/>
                  <a:gd name="connsiteX70" fmla="*/ 276 w 10014"/>
                  <a:gd name="connsiteY70" fmla="*/ 8959 h 11430"/>
                  <a:gd name="connsiteX71" fmla="*/ 538 w 10014"/>
                  <a:gd name="connsiteY71" fmla="*/ 9030 h 11430"/>
                  <a:gd name="connsiteX72" fmla="*/ 329 w 10014"/>
                  <a:gd name="connsiteY72" fmla="*/ 9101 h 11430"/>
                  <a:gd name="connsiteX73" fmla="*/ 171 w 10014"/>
                  <a:gd name="connsiteY73" fmla="*/ 9226 h 11430"/>
                  <a:gd name="connsiteX74" fmla="*/ 302 w 10014"/>
                  <a:gd name="connsiteY74" fmla="*/ 9297 h 11430"/>
                  <a:gd name="connsiteX75" fmla="*/ 381 w 10014"/>
                  <a:gd name="connsiteY75" fmla="*/ 9350 h 11430"/>
                  <a:gd name="connsiteX76" fmla="*/ 591 w 10014"/>
                  <a:gd name="connsiteY76" fmla="*/ 9488 h 11430"/>
                  <a:gd name="connsiteX77" fmla="*/ 690 w 10014"/>
                  <a:gd name="connsiteY77" fmla="*/ 9542 h 11430"/>
                  <a:gd name="connsiteX78" fmla="*/ 2227 w 10014"/>
                  <a:gd name="connsiteY78" fmla="*/ 9560 h 11430"/>
                  <a:gd name="connsiteX79" fmla="*/ 2856 w 10014"/>
                  <a:gd name="connsiteY79" fmla="*/ 9613 h 11430"/>
                  <a:gd name="connsiteX80" fmla="*/ 486 w 10014"/>
                  <a:gd name="connsiteY80" fmla="*/ 9684 h 11430"/>
                  <a:gd name="connsiteX81" fmla="*/ 329 w 10014"/>
                  <a:gd name="connsiteY81" fmla="*/ 9755 h 11430"/>
                  <a:gd name="connsiteX82" fmla="*/ 538 w 10014"/>
                  <a:gd name="connsiteY82" fmla="*/ 9808 h 11430"/>
                  <a:gd name="connsiteX83" fmla="*/ 769 w 10014"/>
                  <a:gd name="connsiteY83" fmla="*/ 9879 h 11430"/>
                  <a:gd name="connsiteX84" fmla="*/ 717 w 10014"/>
                  <a:gd name="connsiteY84" fmla="*/ 9947 h 11430"/>
                  <a:gd name="connsiteX85" fmla="*/ 1136 w 10014"/>
                  <a:gd name="connsiteY85" fmla="*/ 10000 h 11430"/>
                  <a:gd name="connsiteX86" fmla="*/ 3287 w 10014"/>
                  <a:gd name="connsiteY86" fmla="*/ 10014 h 11430"/>
                  <a:gd name="connsiteX87" fmla="*/ 3940 w 10014"/>
                  <a:gd name="connsiteY87" fmla="*/ 10106 h 11430"/>
                  <a:gd name="connsiteX88" fmla="*/ 4958 w 10014"/>
                  <a:gd name="connsiteY88" fmla="*/ 10155 h 11430"/>
                  <a:gd name="connsiteX89" fmla="*/ 3480 w 10014"/>
                  <a:gd name="connsiteY89" fmla="*/ 10229 h 11430"/>
                  <a:gd name="connsiteX90" fmla="*/ 4152 w 10014"/>
                  <a:gd name="connsiteY90" fmla="*/ 10283 h 11430"/>
                  <a:gd name="connsiteX91" fmla="*/ 3903 w 10014"/>
                  <a:gd name="connsiteY91" fmla="*/ 10332 h 11430"/>
                  <a:gd name="connsiteX92" fmla="*/ 2386 w 10014"/>
                  <a:gd name="connsiteY92" fmla="*/ 10430 h 11430"/>
                  <a:gd name="connsiteX93" fmla="*/ 359 w 10014"/>
                  <a:gd name="connsiteY93" fmla="*/ 10461 h 11430"/>
                  <a:gd name="connsiteX94" fmla="*/ 253 w 10014"/>
                  <a:gd name="connsiteY94" fmla="*/ 10577 h 11430"/>
                  <a:gd name="connsiteX95" fmla="*/ 417 w 10014"/>
                  <a:gd name="connsiteY95" fmla="*/ 10712 h 11430"/>
                  <a:gd name="connsiteX96" fmla="*/ 580 w 10014"/>
                  <a:gd name="connsiteY96" fmla="*/ 10815 h 11430"/>
                  <a:gd name="connsiteX97" fmla="*/ 542 w 10014"/>
                  <a:gd name="connsiteY97" fmla="*/ 10809 h 11430"/>
                  <a:gd name="connsiteX98" fmla="*/ 52 w 10014"/>
                  <a:gd name="connsiteY98" fmla="*/ 10575 h 11430"/>
                  <a:gd name="connsiteX99" fmla="*/ 14 w 10014"/>
                  <a:gd name="connsiteY99" fmla="*/ 0 h 11430"/>
                  <a:gd name="connsiteX0" fmla="*/ 14 w 10014"/>
                  <a:gd name="connsiteY0" fmla="*/ 0 h 11470"/>
                  <a:gd name="connsiteX1" fmla="*/ 6034 w 10014"/>
                  <a:gd name="connsiteY1" fmla="*/ 0 h 11470"/>
                  <a:gd name="connsiteX2" fmla="*/ 6134 w 10014"/>
                  <a:gd name="connsiteY2" fmla="*/ 71 h 11470"/>
                  <a:gd name="connsiteX3" fmla="*/ 7854 w 10014"/>
                  <a:gd name="connsiteY3" fmla="*/ 142 h 11470"/>
                  <a:gd name="connsiteX4" fmla="*/ 6967 w 10014"/>
                  <a:gd name="connsiteY4" fmla="*/ 195 h 11470"/>
                  <a:gd name="connsiteX5" fmla="*/ 6107 w 10014"/>
                  <a:gd name="connsiteY5" fmla="*/ 266 h 11470"/>
                  <a:gd name="connsiteX6" fmla="*/ 5981 w 10014"/>
                  <a:gd name="connsiteY6" fmla="*/ 334 h 11470"/>
                  <a:gd name="connsiteX7" fmla="*/ 6060 w 10014"/>
                  <a:gd name="connsiteY7" fmla="*/ 405 h 11470"/>
                  <a:gd name="connsiteX8" fmla="*/ 5069 w 10014"/>
                  <a:gd name="connsiteY8" fmla="*/ 458 h 11470"/>
                  <a:gd name="connsiteX9" fmla="*/ 900 w 10014"/>
                  <a:gd name="connsiteY9" fmla="*/ 529 h 11470"/>
                  <a:gd name="connsiteX10" fmla="*/ 1005 w 10014"/>
                  <a:gd name="connsiteY10" fmla="*/ 600 h 11470"/>
                  <a:gd name="connsiteX11" fmla="*/ 1293 w 10014"/>
                  <a:gd name="connsiteY11" fmla="*/ 654 h 11470"/>
                  <a:gd name="connsiteX12" fmla="*/ 1031 w 10014"/>
                  <a:gd name="connsiteY12" fmla="*/ 725 h 11470"/>
                  <a:gd name="connsiteX13" fmla="*/ 1996 w 10014"/>
                  <a:gd name="connsiteY13" fmla="*/ 792 h 11470"/>
                  <a:gd name="connsiteX14" fmla="*/ 2437 w 10014"/>
                  <a:gd name="connsiteY14" fmla="*/ 863 h 11470"/>
                  <a:gd name="connsiteX15" fmla="*/ 25 w 10014"/>
                  <a:gd name="connsiteY15" fmla="*/ 890 h 11470"/>
                  <a:gd name="connsiteX16" fmla="*/ 15 w 10014"/>
                  <a:gd name="connsiteY16" fmla="*/ 2922 h 11470"/>
                  <a:gd name="connsiteX17" fmla="*/ 1734 w 10014"/>
                  <a:gd name="connsiteY17" fmla="*/ 3016 h 11470"/>
                  <a:gd name="connsiteX18" fmla="*/ 5614 w 10014"/>
                  <a:gd name="connsiteY18" fmla="*/ 3087 h 11470"/>
                  <a:gd name="connsiteX19" fmla="*/ 1267 w 10014"/>
                  <a:gd name="connsiteY19" fmla="*/ 3140 h 11470"/>
                  <a:gd name="connsiteX20" fmla="*/ 14 w 10014"/>
                  <a:gd name="connsiteY20" fmla="*/ 3214 h 11470"/>
                  <a:gd name="connsiteX21" fmla="*/ 4 w 10014"/>
                  <a:gd name="connsiteY21" fmla="*/ 4031 h 11470"/>
                  <a:gd name="connsiteX22" fmla="*/ 743 w 10014"/>
                  <a:gd name="connsiteY22" fmla="*/ 4128 h 11470"/>
                  <a:gd name="connsiteX23" fmla="*/ 769 w 10014"/>
                  <a:gd name="connsiteY23" fmla="*/ 4199 h 11470"/>
                  <a:gd name="connsiteX24" fmla="*/ 900 w 10014"/>
                  <a:gd name="connsiteY24" fmla="*/ 4252 h 11470"/>
                  <a:gd name="connsiteX25" fmla="*/ 4 w 10014"/>
                  <a:gd name="connsiteY25" fmla="*/ 4329 h 11470"/>
                  <a:gd name="connsiteX26" fmla="*/ 15 w 10014"/>
                  <a:gd name="connsiteY26" fmla="*/ 5480 h 11470"/>
                  <a:gd name="connsiteX27" fmla="*/ 407 w 10014"/>
                  <a:gd name="connsiteY27" fmla="*/ 5503 h 11470"/>
                  <a:gd name="connsiteX28" fmla="*/ 407 w 10014"/>
                  <a:gd name="connsiteY28" fmla="*/ 5556 h 11470"/>
                  <a:gd name="connsiteX29" fmla="*/ 250 w 10014"/>
                  <a:gd name="connsiteY29" fmla="*/ 5627 h 11470"/>
                  <a:gd name="connsiteX30" fmla="*/ 198 w 10014"/>
                  <a:gd name="connsiteY30" fmla="*/ 5698 h 11470"/>
                  <a:gd name="connsiteX31" fmla="*/ 119 w 10014"/>
                  <a:gd name="connsiteY31" fmla="*/ 5769 h 11470"/>
                  <a:gd name="connsiteX32" fmla="*/ 15 w 10014"/>
                  <a:gd name="connsiteY32" fmla="*/ 5800 h 11470"/>
                  <a:gd name="connsiteX33" fmla="*/ 15 w 10014"/>
                  <a:gd name="connsiteY33" fmla="*/ 6197 h 11470"/>
                  <a:gd name="connsiteX34" fmla="*/ 355 w 10014"/>
                  <a:gd name="connsiteY34" fmla="*/ 6210 h 11470"/>
                  <a:gd name="connsiteX35" fmla="*/ 434 w 10014"/>
                  <a:gd name="connsiteY35" fmla="*/ 6281 h 11470"/>
                  <a:gd name="connsiteX36" fmla="*/ 302 w 10014"/>
                  <a:gd name="connsiteY36" fmla="*/ 6348 h 11470"/>
                  <a:gd name="connsiteX37" fmla="*/ 407 w 10014"/>
                  <a:gd name="connsiteY37" fmla="*/ 6419 h 11470"/>
                  <a:gd name="connsiteX38" fmla="*/ 4 w 10014"/>
                  <a:gd name="connsiteY38" fmla="*/ 6503 h 11470"/>
                  <a:gd name="connsiteX39" fmla="*/ 4 w 10014"/>
                  <a:gd name="connsiteY39" fmla="*/ 6958 h 11470"/>
                  <a:gd name="connsiteX40" fmla="*/ 538 w 10014"/>
                  <a:gd name="connsiteY40" fmla="*/ 7002 h 11470"/>
                  <a:gd name="connsiteX41" fmla="*/ 381 w 10014"/>
                  <a:gd name="connsiteY41" fmla="*/ 7073 h 11470"/>
                  <a:gd name="connsiteX42" fmla="*/ 565 w 10014"/>
                  <a:gd name="connsiteY42" fmla="*/ 7126 h 11470"/>
                  <a:gd name="connsiteX43" fmla="*/ 407 w 10014"/>
                  <a:gd name="connsiteY43" fmla="*/ 7197 h 11470"/>
                  <a:gd name="connsiteX44" fmla="*/ 591 w 10014"/>
                  <a:gd name="connsiteY44" fmla="*/ 7268 h 11470"/>
                  <a:gd name="connsiteX45" fmla="*/ 2673 w 10014"/>
                  <a:gd name="connsiteY45" fmla="*/ 7321 h 11470"/>
                  <a:gd name="connsiteX46" fmla="*/ 2227 w 10014"/>
                  <a:gd name="connsiteY46" fmla="*/ 7389 h 11470"/>
                  <a:gd name="connsiteX47" fmla="*/ 2101 w 10014"/>
                  <a:gd name="connsiteY47" fmla="*/ 7460 h 11470"/>
                  <a:gd name="connsiteX48" fmla="*/ 3559 w 10014"/>
                  <a:gd name="connsiteY48" fmla="*/ 7531 h 11470"/>
                  <a:gd name="connsiteX49" fmla="*/ 4366 w 10014"/>
                  <a:gd name="connsiteY49" fmla="*/ 7584 h 11470"/>
                  <a:gd name="connsiteX50" fmla="*/ 4052 w 10014"/>
                  <a:gd name="connsiteY50" fmla="*/ 7655 h 11470"/>
                  <a:gd name="connsiteX51" fmla="*/ 2022 w 10014"/>
                  <a:gd name="connsiteY51" fmla="*/ 7726 h 11470"/>
                  <a:gd name="connsiteX52" fmla="*/ 1708 w 10014"/>
                  <a:gd name="connsiteY52" fmla="*/ 7780 h 11470"/>
                  <a:gd name="connsiteX53" fmla="*/ 1267 w 10014"/>
                  <a:gd name="connsiteY53" fmla="*/ 7851 h 11470"/>
                  <a:gd name="connsiteX54" fmla="*/ 1472 w 10014"/>
                  <a:gd name="connsiteY54" fmla="*/ 7918 h 11470"/>
                  <a:gd name="connsiteX55" fmla="*/ 5483 w 10014"/>
                  <a:gd name="connsiteY55" fmla="*/ 7989 h 11470"/>
                  <a:gd name="connsiteX56" fmla="*/ 10014 w 10014"/>
                  <a:gd name="connsiteY56" fmla="*/ 8043 h 11470"/>
                  <a:gd name="connsiteX57" fmla="*/ 4183 w 10014"/>
                  <a:gd name="connsiteY57" fmla="*/ 8114 h 11470"/>
                  <a:gd name="connsiteX58" fmla="*/ 1760 w 10014"/>
                  <a:gd name="connsiteY58" fmla="*/ 8185 h 11470"/>
                  <a:gd name="connsiteX59" fmla="*/ 1320 w 10014"/>
                  <a:gd name="connsiteY59" fmla="*/ 8238 h 11470"/>
                  <a:gd name="connsiteX60" fmla="*/ 4419 w 10014"/>
                  <a:gd name="connsiteY60" fmla="*/ 8309 h 11470"/>
                  <a:gd name="connsiteX61" fmla="*/ 4288 w 10014"/>
                  <a:gd name="connsiteY61" fmla="*/ 8377 h 11470"/>
                  <a:gd name="connsiteX62" fmla="*/ 1524 w 10014"/>
                  <a:gd name="connsiteY62" fmla="*/ 8430 h 11470"/>
                  <a:gd name="connsiteX63" fmla="*/ 512 w 10014"/>
                  <a:gd name="connsiteY63" fmla="*/ 8501 h 11470"/>
                  <a:gd name="connsiteX64" fmla="*/ 1058 w 10014"/>
                  <a:gd name="connsiteY64" fmla="*/ 8572 h 11470"/>
                  <a:gd name="connsiteX65" fmla="*/ 276 w 10014"/>
                  <a:gd name="connsiteY65" fmla="*/ 8643 h 11470"/>
                  <a:gd name="connsiteX66" fmla="*/ 3559 w 10014"/>
                  <a:gd name="connsiteY66" fmla="*/ 8696 h 11470"/>
                  <a:gd name="connsiteX67" fmla="*/ 407 w 10014"/>
                  <a:gd name="connsiteY67" fmla="*/ 8767 h 11470"/>
                  <a:gd name="connsiteX68" fmla="*/ 2279 w 10014"/>
                  <a:gd name="connsiteY68" fmla="*/ 8838 h 11470"/>
                  <a:gd name="connsiteX69" fmla="*/ 302 w 10014"/>
                  <a:gd name="connsiteY69" fmla="*/ 8888 h 11470"/>
                  <a:gd name="connsiteX70" fmla="*/ 276 w 10014"/>
                  <a:gd name="connsiteY70" fmla="*/ 8959 h 11470"/>
                  <a:gd name="connsiteX71" fmla="*/ 538 w 10014"/>
                  <a:gd name="connsiteY71" fmla="*/ 9030 h 11470"/>
                  <a:gd name="connsiteX72" fmla="*/ 329 w 10014"/>
                  <a:gd name="connsiteY72" fmla="*/ 9101 h 11470"/>
                  <a:gd name="connsiteX73" fmla="*/ 171 w 10014"/>
                  <a:gd name="connsiteY73" fmla="*/ 9226 h 11470"/>
                  <a:gd name="connsiteX74" fmla="*/ 302 w 10014"/>
                  <a:gd name="connsiteY74" fmla="*/ 9297 h 11470"/>
                  <a:gd name="connsiteX75" fmla="*/ 381 w 10014"/>
                  <a:gd name="connsiteY75" fmla="*/ 9350 h 11470"/>
                  <a:gd name="connsiteX76" fmla="*/ 591 w 10014"/>
                  <a:gd name="connsiteY76" fmla="*/ 9488 h 11470"/>
                  <a:gd name="connsiteX77" fmla="*/ 690 w 10014"/>
                  <a:gd name="connsiteY77" fmla="*/ 9542 h 11470"/>
                  <a:gd name="connsiteX78" fmla="*/ 2227 w 10014"/>
                  <a:gd name="connsiteY78" fmla="*/ 9560 h 11470"/>
                  <a:gd name="connsiteX79" fmla="*/ 2856 w 10014"/>
                  <a:gd name="connsiteY79" fmla="*/ 9613 h 11470"/>
                  <a:gd name="connsiteX80" fmla="*/ 486 w 10014"/>
                  <a:gd name="connsiteY80" fmla="*/ 9684 h 11470"/>
                  <a:gd name="connsiteX81" fmla="*/ 329 w 10014"/>
                  <a:gd name="connsiteY81" fmla="*/ 9755 h 11470"/>
                  <a:gd name="connsiteX82" fmla="*/ 538 w 10014"/>
                  <a:gd name="connsiteY82" fmla="*/ 9808 h 11470"/>
                  <a:gd name="connsiteX83" fmla="*/ 769 w 10014"/>
                  <a:gd name="connsiteY83" fmla="*/ 9879 h 11470"/>
                  <a:gd name="connsiteX84" fmla="*/ 717 w 10014"/>
                  <a:gd name="connsiteY84" fmla="*/ 9947 h 11470"/>
                  <a:gd name="connsiteX85" fmla="*/ 1136 w 10014"/>
                  <a:gd name="connsiteY85" fmla="*/ 10000 h 11470"/>
                  <a:gd name="connsiteX86" fmla="*/ 3287 w 10014"/>
                  <a:gd name="connsiteY86" fmla="*/ 10014 h 11470"/>
                  <a:gd name="connsiteX87" fmla="*/ 3940 w 10014"/>
                  <a:gd name="connsiteY87" fmla="*/ 10106 h 11470"/>
                  <a:gd name="connsiteX88" fmla="*/ 4958 w 10014"/>
                  <a:gd name="connsiteY88" fmla="*/ 10155 h 11470"/>
                  <a:gd name="connsiteX89" fmla="*/ 3480 w 10014"/>
                  <a:gd name="connsiteY89" fmla="*/ 10229 h 11470"/>
                  <a:gd name="connsiteX90" fmla="*/ 4152 w 10014"/>
                  <a:gd name="connsiteY90" fmla="*/ 10283 h 11470"/>
                  <a:gd name="connsiteX91" fmla="*/ 3903 w 10014"/>
                  <a:gd name="connsiteY91" fmla="*/ 10332 h 11470"/>
                  <a:gd name="connsiteX92" fmla="*/ 2386 w 10014"/>
                  <a:gd name="connsiteY92" fmla="*/ 10430 h 11470"/>
                  <a:gd name="connsiteX93" fmla="*/ 359 w 10014"/>
                  <a:gd name="connsiteY93" fmla="*/ 10461 h 11470"/>
                  <a:gd name="connsiteX94" fmla="*/ 253 w 10014"/>
                  <a:gd name="connsiteY94" fmla="*/ 10577 h 11470"/>
                  <a:gd name="connsiteX95" fmla="*/ 417 w 10014"/>
                  <a:gd name="connsiteY95" fmla="*/ 10712 h 11470"/>
                  <a:gd name="connsiteX96" fmla="*/ 580 w 10014"/>
                  <a:gd name="connsiteY96" fmla="*/ 10815 h 11470"/>
                  <a:gd name="connsiteX97" fmla="*/ 436 w 10014"/>
                  <a:gd name="connsiteY97" fmla="*/ 10937 h 11470"/>
                  <a:gd name="connsiteX98" fmla="*/ 52 w 10014"/>
                  <a:gd name="connsiteY98" fmla="*/ 10575 h 11470"/>
                  <a:gd name="connsiteX99" fmla="*/ 14 w 10014"/>
                  <a:gd name="connsiteY99" fmla="*/ 0 h 11470"/>
                  <a:gd name="connsiteX0" fmla="*/ 14 w 10014"/>
                  <a:gd name="connsiteY0" fmla="*/ 0 h 11487"/>
                  <a:gd name="connsiteX1" fmla="*/ 6034 w 10014"/>
                  <a:gd name="connsiteY1" fmla="*/ 0 h 11487"/>
                  <a:gd name="connsiteX2" fmla="*/ 6134 w 10014"/>
                  <a:gd name="connsiteY2" fmla="*/ 71 h 11487"/>
                  <a:gd name="connsiteX3" fmla="*/ 7854 w 10014"/>
                  <a:gd name="connsiteY3" fmla="*/ 142 h 11487"/>
                  <a:gd name="connsiteX4" fmla="*/ 6967 w 10014"/>
                  <a:gd name="connsiteY4" fmla="*/ 195 h 11487"/>
                  <a:gd name="connsiteX5" fmla="*/ 6107 w 10014"/>
                  <a:gd name="connsiteY5" fmla="*/ 266 h 11487"/>
                  <a:gd name="connsiteX6" fmla="*/ 5981 w 10014"/>
                  <a:gd name="connsiteY6" fmla="*/ 334 h 11487"/>
                  <a:gd name="connsiteX7" fmla="*/ 6060 w 10014"/>
                  <a:gd name="connsiteY7" fmla="*/ 405 h 11487"/>
                  <a:gd name="connsiteX8" fmla="*/ 5069 w 10014"/>
                  <a:gd name="connsiteY8" fmla="*/ 458 h 11487"/>
                  <a:gd name="connsiteX9" fmla="*/ 900 w 10014"/>
                  <a:gd name="connsiteY9" fmla="*/ 529 h 11487"/>
                  <a:gd name="connsiteX10" fmla="*/ 1005 w 10014"/>
                  <a:gd name="connsiteY10" fmla="*/ 600 h 11487"/>
                  <a:gd name="connsiteX11" fmla="*/ 1293 w 10014"/>
                  <a:gd name="connsiteY11" fmla="*/ 654 h 11487"/>
                  <a:gd name="connsiteX12" fmla="*/ 1031 w 10014"/>
                  <a:gd name="connsiteY12" fmla="*/ 725 h 11487"/>
                  <a:gd name="connsiteX13" fmla="*/ 1996 w 10014"/>
                  <a:gd name="connsiteY13" fmla="*/ 792 h 11487"/>
                  <a:gd name="connsiteX14" fmla="*/ 2437 w 10014"/>
                  <a:gd name="connsiteY14" fmla="*/ 863 h 11487"/>
                  <a:gd name="connsiteX15" fmla="*/ 25 w 10014"/>
                  <a:gd name="connsiteY15" fmla="*/ 890 h 11487"/>
                  <a:gd name="connsiteX16" fmla="*/ 15 w 10014"/>
                  <a:gd name="connsiteY16" fmla="*/ 2922 h 11487"/>
                  <a:gd name="connsiteX17" fmla="*/ 1734 w 10014"/>
                  <a:gd name="connsiteY17" fmla="*/ 3016 h 11487"/>
                  <a:gd name="connsiteX18" fmla="*/ 5614 w 10014"/>
                  <a:gd name="connsiteY18" fmla="*/ 3087 h 11487"/>
                  <a:gd name="connsiteX19" fmla="*/ 1267 w 10014"/>
                  <a:gd name="connsiteY19" fmla="*/ 3140 h 11487"/>
                  <a:gd name="connsiteX20" fmla="*/ 14 w 10014"/>
                  <a:gd name="connsiteY20" fmla="*/ 3214 h 11487"/>
                  <a:gd name="connsiteX21" fmla="*/ 4 w 10014"/>
                  <a:gd name="connsiteY21" fmla="*/ 4031 h 11487"/>
                  <a:gd name="connsiteX22" fmla="*/ 743 w 10014"/>
                  <a:gd name="connsiteY22" fmla="*/ 4128 h 11487"/>
                  <a:gd name="connsiteX23" fmla="*/ 769 w 10014"/>
                  <a:gd name="connsiteY23" fmla="*/ 4199 h 11487"/>
                  <a:gd name="connsiteX24" fmla="*/ 900 w 10014"/>
                  <a:gd name="connsiteY24" fmla="*/ 4252 h 11487"/>
                  <a:gd name="connsiteX25" fmla="*/ 4 w 10014"/>
                  <a:gd name="connsiteY25" fmla="*/ 4329 h 11487"/>
                  <a:gd name="connsiteX26" fmla="*/ 15 w 10014"/>
                  <a:gd name="connsiteY26" fmla="*/ 5480 h 11487"/>
                  <a:gd name="connsiteX27" fmla="*/ 407 w 10014"/>
                  <a:gd name="connsiteY27" fmla="*/ 5503 h 11487"/>
                  <a:gd name="connsiteX28" fmla="*/ 407 w 10014"/>
                  <a:gd name="connsiteY28" fmla="*/ 5556 h 11487"/>
                  <a:gd name="connsiteX29" fmla="*/ 250 w 10014"/>
                  <a:gd name="connsiteY29" fmla="*/ 5627 h 11487"/>
                  <a:gd name="connsiteX30" fmla="*/ 198 w 10014"/>
                  <a:gd name="connsiteY30" fmla="*/ 5698 h 11487"/>
                  <a:gd name="connsiteX31" fmla="*/ 119 w 10014"/>
                  <a:gd name="connsiteY31" fmla="*/ 5769 h 11487"/>
                  <a:gd name="connsiteX32" fmla="*/ 15 w 10014"/>
                  <a:gd name="connsiteY32" fmla="*/ 5800 h 11487"/>
                  <a:gd name="connsiteX33" fmla="*/ 15 w 10014"/>
                  <a:gd name="connsiteY33" fmla="*/ 6197 h 11487"/>
                  <a:gd name="connsiteX34" fmla="*/ 355 w 10014"/>
                  <a:gd name="connsiteY34" fmla="*/ 6210 h 11487"/>
                  <a:gd name="connsiteX35" fmla="*/ 434 w 10014"/>
                  <a:gd name="connsiteY35" fmla="*/ 6281 h 11487"/>
                  <a:gd name="connsiteX36" fmla="*/ 302 w 10014"/>
                  <a:gd name="connsiteY36" fmla="*/ 6348 h 11487"/>
                  <a:gd name="connsiteX37" fmla="*/ 407 w 10014"/>
                  <a:gd name="connsiteY37" fmla="*/ 6419 h 11487"/>
                  <a:gd name="connsiteX38" fmla="*/ 4 w 10014"/>
                  <a:gd name="connsiteY38" fmla="*/ 6503 h 11487"/>
                  <a:gd name="connsiteX39" fmla="*/ 4 w 10014"/>
                  <a:gd name="connsiteY39" fmla="*/ 6958 h 11487"/>
                  <a:gd name="connsiteX40" fmla="*/ 538 w 10014"/>
                  <a:gd name="connsiteY40" fmla="*/ 7002 h 11487"/>
                  <a:gd name="connsiteX41" fmla="*/ 381 w 10014"/>
                  <a:gd name="connsiteY41" fmla="*/ 7073 h 11487"/>
                  <a:gd name="connsiteX42" fmla="*/ 565 w 10014"/>
                  <a:gd name="connsiteY42" fmla="*/ 7126 h 11487"/>
                  <a:gd name="connsiteX43" fmla="*/ 407 w 10014"/>
                  <a:gd name="connsiteY43" fmla="*/ 7197 h 11487"/>
                  <a:gd name="connsiteX44" fmla="*/ 591 w 10014"/>
                  <a:gd name="connsiteY44" fmla="*/ 7268 h 11487"/>
                  <a:gd name="connsiteX45" fmla="*/ 2673 w 10014"/>
                  <a:gd name="connsiteY45" fmla="*/ 7321 h 11487"/>
                  <a:gd name="connsiteX46" fmla="*/ 2227 w 10014"/>
                  <a:gd name="connsiteY46" fmla="*/ 7389 h 11487"/>
                  <a:gd name="connsiteX47" fmla="*/ 2101 w 10014"/>
                  <a:gd name="connsiteY47" fmla="*/ 7460 h 11487"/>
                  <a:gd name="connsiteX48" fmla="*/ 3559 w 10014"/>
                  <a:gd name="connsiteY48" fmla="*/ 7531 h 11487"/>
                  <a:gd name="connsiteX49" fmla="*/ 4366 w 10014"/>
                  <a:gd name="connsiteY49" fmla="*/ 7584 h 11487"/>
                  <a:gd name="connsiteX50" fmla="*/ 4052 w 10014"/>
                  <a:gd name="connsiteY50" fmla="*/ 7655 h 11487"/>
                  <a:gd name="connsiteX51" fmla="*/ 2022 w 10014"/>
                  <a:gd name="connsiteY51" fmla="*/ 7726 h 11487"/>
                  <a:gd name="connsiteX52" fmla="*/ 1708 w 10014"/>
                  <a:gd name="connsiteY52" fmla="*/ 7780 h 11487"/>
                  <a:gd name="connsiteX53" fmla="*/ 1267 w 10014"/>
                  <a:gd name="connsiteY53" fmla="*/ 7851 h 11487"/>
                  <a:gd name="connsiteX54" fmla="*/ 1472 w 10014"/>
                  <a:gd name="connsiteY54" fmla="*/ 7918 h 11487"/>
                  <a:gd name="connsiteX55" fmla="*/ 5483 w 10014"/>
                  <a:gd name="connsiteY55" fmla="*/ 7989 h 11487"/>
                  <a:gd name="connsiteX56" fmla="*/ 10014 w 10014"/>
                  <a:gd name="connsiteY56" fmla="*/ 8043 h 11487"/>
                  <a:gd name="connsiteX57" fmla="*/ 4183 w 10014"/>
                  <a:gd name="connsiteY57" fmla="*/ 8114 h 11487"/>
                  <a:gd name="connsiteX58" fmla="*/ 1760 w 10014"/>
                  <a:gd name="connsiteY58" fmla="*/ 8185 h 11487"/>
                  <a:gd name="connsiteX59" fmla="*/ 1320 w 10014"/>
                  <a:gd name="connsiteY59" fmla="*/ 8238 h 11487"/>
                  <a:gd name="connsiteX60" fmla="*/ 4419 w 10014"/>
                  <a:gd name="connsiteY60" fmla="*/ 8309 h 11487"/>
                  <a:gd name="connsiteX61" fmla="*/ 4288 w 10014"/>
                  <a:gd name="connsiteY61" fmla="*/ 8377 h 11487"/>
                  <a:gd name="connsiteX62" fmla="*/ 1524 w 10014"/>
                  <a:gd name="connsiteY62" fmla="*/ 8430 h 11487"/>
                  <a:gd name="connsiteX63" fmla="*/ 512 w 10014"/>
                  <a:gd name="connsiteY63" fmla="*/ 8501 h 11487"/>
                  <a:gd name="connsiteX64" fmla="*/ 1058 w 10014"/>
                  <a:gd name="connsiteY64" fmla="*/ 8572 h 11487"/>
                  <a:gd name="connsiteX65" fmla="*/ 276 w 10014"/>
                  <a:gd name="connsiteY65" fmla="*/ 8643 h 11487"/>
                  <a:gd name="connsiteX66" fmla="*/ 3559 w 10014"/>
                  <a:gd name="connsiteY66" fmla="*/ 8696 h 11487"/>
                  <a:gd name="connsiteX67" fmla="*/ 407 w 10014"/>
                  <a:gd name="connsiteY67" fmla="*/ 8767 h 11487"/>
                  <a:gd name="connsiteX68" fmla="*/ 2279 w 10014"/>
                  <a:gd name="connsiteY68" fmla="*/ 8838 h 11487"/>
                  <a:gd name="connsiteX69" fmla="*/ 302 w 10014"/>
                  <a:gd name="connsiteY69" fmla="*/ 8888 h 11487"/>
                  <a:gd name="connsiteX70" fmla="*/ 276 w 10014"/>
                  <a:gd name="connsiteY70" fmla="*/ 8959 h 11487"/>
                  <a:gd name="connsiteX71" fmla="*/ 538 w 10014"/>
                  <a:gd name="connsiteY71" fmla="*/ 9030 h 11487"/>
                  <a:gd name="connsiteX72" fmla="*/ 329 w 10014"/>
                  <a:gd name="connsiteY72" fmla="*/ 9101 h 11487"/>
                  <a:gd name="connsiteX73" fmla="*/ 171 w 10014"/>
                  <a:gd name="connsiteY73" fmla="*/ 9226 h 11487"/>
                  <a:gd name="connsiteX74" fmla="*/ 302 w 10014"/>
                  <a:gd name="connsiteY74" fmla="*/ 9297 h 11487"/>
                  <a:gd name="connsiteX75" fmla="*/ 381 w 10014"/>
                  <a:gd name="connsiteY75" fmla="*/ 9350 h 11487"/>
                  <a:gd name="connsiteX76" fmla="*/ 591 w 10014"/>
                  <a:gd name="connsiteY76" fmla="*/ 9488 h 11487"/>
                  <a:gd name="connsiteX77" fmla="*/ 690 w 10014"/>
                  <a:gd name="connsiteY77" fmla="*/ 9542 h 11487"/>
                  <a:gd name="connsiteX78" fmla="*/ 2227 w 10014"/>
                  <a:gd name="connsiteY78" fmla="*/ 9560 h 11487"/>
                  <a:gd name="connsiteX79" fmla="*/ 2856 w 10014"/>
                  <a:gd name="connsiteY79" fmla="*/ 9613 h 11487"/>
                  <a:gd name="connsiteX80" fmla="*/ 486 w 10014"/>
                  <a:gd name="connsiteY80" fmla="*/ 9684 h 11487"/>
                  <a:gd name="connsiteX81" fmla="*/ 329 w 10014"/>
                  <a:gd name="connsiteY81" fmla="*/ 9755 h 11487"/>
                  <a:gd name="connsiteX82" fmla="*/ 538 w 10014"/>
                  <a:gd name="connsiteY82" fmla="*/ 9808 h 11487"/>
                  <a:gd name="connsiteX83" fmla="*/ 769 w 10014"/>
                  <a:gd name="connsiteY83" fmla="*/ 9879 h 11487"/>
                  <a:gd name="connsiteX84" fmla="*/ 717 w 10014"/>
                  <a:gd name="connsiteY84" fmla="*/ 9947 h 11487"/>
                  <a:gd name="connsiteX85" fmla="*/ 1136 w 10014"/>
                  <a:gd name="connsiteY85" fmla="*/ 10000 h 11487"/>
                  <a:gd name="connsiteX86" fmla="*/ 3287 w 10014"/>
                  <a:gd name="connsiteY86" fmla="*/ 10014 h 11487"/>
                  <a:gd name="connsiteX87" fmla="*/ 3940 w 10014"/>
                  <a:gd name="connsiteY87" fmla="*/ 10106 h 11487"/>
                  <a:gd name="connsiteX88" fmla="*/ 4958 w 10014"/>
                  <a:gd name="connsiteY88" fmla="*/ 10155 h 11487"/>
                  <a:gd name="connsiteX89" fmla="*/ 3480 w 10014"/>
                  <a:gd name="connsiteY89" fmla="*/ 10229 h 11487"/>
                  <a:gd name="connsiteX90" fmla="*/ 4152 w 10014"/>
                  <a:gd name="connsiteY90" fmla="*/ 10283 h 11487"/>
                  <a:gd name="connsiteX91" fmla="*/ 3903 w 10014"/>
                  <a:gd name="connsiteY91" fmla="*/ 10332 h 11487"/>
                  <a:gd name="connsiteX92" fmla="*/ 2386 w 10014"/>
                  <a:gd name="connsiteY92" fmla="*/ 10430 h 11487"/>
                  <a:gd name="connsiteX93" fmla="*/ 359 w 10014"/>
                  <a:gd name="connsiteY93" fmla="*/ 10461 h 11487"/>
                  <a:gd name="connsiteX94" fmla="*/ 253 w 10014"/>
                  <a:gd name="connsiteY94" fmla="*/ 10577 h 11487"/>
                  <a:gd name="connsiteX95" fmla="*/ 417 w 10014"/>
                  <a:gd name="connsiteY95" fmla="*/ 10712 h 11487"/>
                  <a:gd name="connsiteX96" fmla="*/ 580 w 10014"/>
                  <a:gd name="connsiteY96" fmla="*/ 10815 h 11487"/>
                  <a:gd name="connsiteX97" fmla="*/ 436 w 10014"/>
                  <a:gd name="connsiteY97" fmla="*/ 10937 h 11487"/>
                  <a:gd name="connsiteX98" fmla="*/ 90 w 10014"/>
                  <a:gd name="connsiteY98" fmla="*/ 10968 h 11487"/>
                  <a:gd name="connsiteX99" fmla="*/ 52 w 10014"/>
                  <a:gd name="connsiteY99" fmla="*/ 10575 h 11487"/>
                  <a:gd name="connsiteX100" fmla="*/ 14 w 10014"/>
                  <a:gd name="connsiteY100" fmla="*/ 0 h 11487"/>
                  <a:gd name="connsiteX0" fmla="*/ 14 w 10014"/>
                  <a:gd name="connsiteY0" fmla="*/ 0 h 11487"/>
                  <a:gd name="connsiteX1" fmla="*/ 6034 w 10014"/>
                  <a:gd name="connsiteY1" fmla="*/ 0 h 11487"/>
                  <a:gd name="connsiteX2" fmla="*/ 6134 w 10014"/>
                  <a:gd name="connsiteY2" fmla="*/ 71 h 11487"/>
                  <a:gd name="connsiteX3" fmla="*/ 7854 w 10014"/>
                  <a:gd name="connsiteY3" fmla="*/ 142 h 11487"/>
                  <a:gd name="connsiteX4" fmla="*/ 6967 w 10014"/>
                  <a:gd name="connsiteY4" fmla="*/ 195 h 11487"/>
                  <a:gd name="connsiteX5" fmla="*/ 6107 w 10014"/>
                  <a:gd name="connsiteY5" fmla="*/ 266 h 11487"/>
                  <a:gd name="connsiteX6" fmla="*/ 5981 w 10014"/>
                  <a:gd name="connsiteY6" fmla="*/ 334 h 11487"/>
                  <a:gd name="connsiteX7" fmla="*/ 6060 w 10014"/>
                  <a:gd name="connsiteY7" fmla="*/ 405 h 11487"/>
                  <a:gd name="connsiteX8" fmla="*/ 5069 w 10014"/>
                  <a:gd name="connsiteY8" fmla="*/ 458 h 11487"/>
                  <a:gd name="connsiteX9" fmla="*/ 900 w 10014"/>
                  <a:gd name="connsiteY9" fmla="*/ 529 h 11487"/>
                  <a:gd name="connsiteX10" fmla="*/ 1005 w 10014"/>
                  <a:gd name="connsiteY10" fmla="*/ 600 h 11487"/>
                  <a:gd name="connsiteX11" fmla="*/ 1293 w 10014"/>
                  <a:gd name="connsiteY11" fmla="*/ 654 h 11487"/>
                  <a:gd name="connsiteX12" fmla="*/ 1031 w 10014"/>
                  <a:gd name="connsiteY12" fmla="*/ 725 h 11487"/>
                  <a:gd name="connsiteX13" fmla="*/ 1996 w 10014"/>
                  <a:gd name="connsiteY13" fmla="*/ 792 h 11487"/>
                  <a:gd name="connsiteX14" fmla="*/ 2437 w 10014"/>
                  <a:gd name="connsiteY14" fmla="*/ 863 h 11487"/>
                  <a:gd name="connsiteX15" fmla="*/ 25 w 10014"/>
                  <a:gd name="connsiteY15" fmla="*/ 890 h 11487"/>
                  <a:gd name="connsiteX16" fmla="*/ 15 w 10014"/>
                  <a:gd name="connsiteY16" fmla="*/ 2922 h 11487"/>
                  <a:gd name="connsiteX17" fmla="*/ 1734 w 10014"/>
                  <a:gd name="connsiteY17" fmla="*/ 3016 h 11487"/>
                  <a:gd name="connsiteX18" fmla="*/ 5614 w 10014"/>
                  <a:gd name="connsiteY18" fmla="*/ 3087 h 11487"/>
                  <a:gd name="connsiteX19" fmla="*/ 1267 w 10014"/>
                  <a:gd name="connsiteY19" fmla="*/ 3140 h 11487"/>
                  <a:gd name="connsiteX20" fmla="*/ 14 w 10014"/>
                  <a:gd name="connsiteY20" fmla="*/ 3214 h 11487"/>
                  <a:gd name="connsiteX21" fmla="*/ 4 w 10014"/>
                  <a:gd name="connsiteY21" fmla="*/ 4031 h 11487"/>
                  <a:gd name="connsiteX22" fmla="*/ 743 w 10014"/>
                  <a:gd name="connsiteY22" fmla="*/ 4128 h 11487"/>
                  <a:gd name="connsiteX23" fmla="*/ 769 w 10014"/>
                  <a:gd name="connsiteY23" fmla="*/ 4199 h 11487"/>
                  <a:gd name="connsiteX24" fmla="*/ 900 w 10014"/>
                  <a:gd name="connsiteY24" fmla="*/ 4252 h 11487"/>
                  <a:gd name="connsiteX25" fmla="*/ 4 w 10014"/>
                  <a:gd name="connsiteY25" fmla="*/ 4329 h 11487"/>
                  <a:gd name="connsiteX26" fmla="*/ 15 w 10014"/>
                  <a:gd name="connsiteY26" fmla="*/ 5480 h 11487"/>
                  <a:gd name="connsiteX27" fmla="*/ 407 w 10014"/>
                  <a:gd name="connsiteY27" fmla="*/ 5503 h 11487"/>
                  <a:gd name="connsiteX28" fmla="*/ 407 w 10014"/>
                  <a:gd name="connsiteY28" fmla="*/ 5556 h 11487"/>
                  <a:gd name="connsiteX29" fmla="*/ 250 w 10014"/>
                  <a:gd name="connsiteY29" fmla="*/ 5627 h 11487"/>
                  <a:gd name="connsiteX30" fmla="*/ 198 w 10014"/>
                  <a:gd name="connsiteY30" fmla="*/ 5698 h 11487"/>
                  <a:gd name="connsiteX31" fmla="*/ 119 w 10014"/>
                  <a:gd name="connsiteY31" fmla="*/ 5769 h 11487"/>
                  <a:gd name="connsiteX32" fmla="*/ 15 w 10014"/>
                  <a:gd name="connsiteY32" fmla="*/ 5800 h 11487"/>
                  <a:gd name="connsiteX33" fmla="*/ 15 w 10014"/>
                  <a:gd name="connsiteY33" fmla="*/ 6197 h 11487"/>
                  <a:gd name="connsiteX34" fmla="*/ 355 w 10014"/>
                  <a:gd name="connsiteY34" fmla="*/ 6210 h 11487"/>
                  <a:gd name="connsiteX35" fmla="*/ 434 w 10014"/>
                  <a:gd name="connsiteY35" fmla="*/ 6281 h 11487"/>
                  <a:gd name="connsiteX36" fmla="*/ 302 w 10014"/>
                  <a:gd name="connsiteY36" fmla="*/ 6348 h 11487"/>
                  <a:gd name="connsiteX37" fmla="*/ 407 w 10014"/>
                  <a:gd name="connsiteY37" fmla="*/ 6419 h 11487"/>
                  <a:gd name="connsiteX38" fmla="*/ 4 w 10014"/>
                  <a:gd name="connsiteY38" fmla="*/ 6503 h 11487"/>
                  <a:gd name="connsiteX39" fmla="*/ 4 w 10014"/>
                  <a:gd name="connsiteY39" fmla="*/ 6958 h 11487"/>
                  <a:gd name="connsiteX40" fmla="*/ 538 w 10014"/>
                  <a:gd name="connsiteY40" fmla="*/ 7002 h 11487"/>
                  <a:gd name="connsiteX41" fmla="*/ 381 w 10014"/>
                  <a:gd name="connsiteY41" fmla="*/ 7073 h 11487"/>
                  <a:gd name="connsiteX42" fmla="*/ 565 w 10014"/>
                  <a:gd name="connsiteY42" fmla="*/ 7126 h 11487"/>
                  <a:gd name="connsiteX43" fmla="*/ 407 w 10014"/>
                  <a:gd name="connsiteY43" fmla="*/ 7197 h 11487"/>
                  <a:gd name="connsiteX44" fmla="*/ 591 w 10014"/>
                  <a:gd name="connsiteY44" fmla="*/ 7268 h 11487"/>
                  <a:gd name="connsiteX45" fmla="*/ 2673 w 10014"/>
                  <a:gd name="connsiteY45" fmla="*/ 7321 h 11487"/>
                  <a:gd name="connsiteX46" fmla="*/ 2227 w 10014"/>
                  <a:gd name="connsiteY46" fmla="*/ 7389 h 11487"/>
                  <a:gd name="connsiteX47" fmla="*/ 2101 w 10014"/>
                  <a:gd name="connsiteY47" fmla="*/ 7460 h 11487"/>
                  <a:gd name="connsiteX48" fmla="*/ 3559 w 10014"/>
                  <a:gd name="connsiteY48" fmla="*/ 7531 h 11487"/>
                  <a:gd name="connsiteX49" fmla="*/ 4366 w 10014"/>
                  <a:gd name="connsiteY49" fmla="*/ 7584 h 11487"/>
                  <a:gd name="connsiteX50" fmla="*/ 4052 w 10014"/>
                  <a:gd name="connsiteY50" fmla="*/ 7655 h 11487"/>
                  <a:gd name="connsiteX51" fmla="*/ 2022 w 10014"/>
                  <a:gd name="connsiteY51" fmla="*/ 7726 h 11487"/>
                  <a:gd name="connsiteX52" fmla="*/ 1708 w 10014"/>
                  <a:gd name="connsiteY52" fmla="*/ 7780 h 11487"/>
                  <a:gd name="connsiteX53" fmla="*/ 1267 w 10014"/>
                  <a:gd name="connsiteY53" fmla="*/ 7851 h 11487"/>
                  <a:gd name="connsiteX54" fmla="*/ 1472 w 10014"/>
                  <a:gd name="connsiteY54" fmla="*/ 7918 h 11487"/>
                  <a:gd name="connsiteX55" fmla="*/ 5483 w 10014"/>
                  <a:gd name="connsiteY55" fmla="*/ 7989 h 11487"/>
                  <a:gd name="connsiteX56" fmla="*/ 10014 w 10014"/>
                  <a:gd name="connsiteY56" fmla="*/ 8043 h 11487"/>
                  <a:gd name="connsiteX57" fmla="*/ 4183 w 10014"/>
                  <a:gd name="connsiteY57" fmla="*/ 8114 h 11487"/>
                  <a:gd name="connsiteX58" fmla="*/ 1760 w 10014"/>
                  <a:gd name="connsiteY58" fmla="*/ 8185 h 11487"/>
                  <a:gd name="connsiteX59" fmla="*/ 1320 w 10014"/>
                  <a:gd name="connsiteY59" fmla="*/ 8238 h 11487"/>
                  <a:gd name="connsiteX60" fmla="*/ 4419 w 10014"/>
                  <a:gd name="connsiteY60" fmla="*/ 8309 h 11487"/>
                  <a:gd name="connsiteX61" fmla="*/ 4288 w 10014"/>
                  <a:gd name="connsiteY61" fmla="*/ 8377 h 11487"/>
                  <a:gd name="connsiteX62" fmla="*/ 1524 w 10014"/>
                  <a:gd name="connsiteY62" fmla="*/ 8430 h 11487"/>
                  <a:gd name="connsiteX63" fmla="*/ 512 w 10014"/>
                  <a:gd name="connsiteY63" fmla="*/ 8501 h 11487"/>
                  <a:gd name="connsiteX64" fmla="*/ 1058 w 10014"/>
                  <a:gd name="connsiteY64" fmla="*/ 8572 h 11487"/>
                  <a:gd name="connsiteX65" fmla="*/ 276 w 10014"/>
                  <a:gd name="connsiteY65" fmla="*/ 8643 h 11487"/>
                  <a:gd name="connsiteX66" fmla="*/ 3559 w 10014"/>
                  <a:gd name="connsiteY66" fmla="*/ 8696 h 11487"/>
                  <a:gd name="connsiteX67" fmla="*/ 407 w 10014"/>
                  <a:gd name="connsiteY67" fmla="*/ 8767 h 11487"/>
                  <a:gd name="connsiteX68" fmla="*/ 2279 w 10014"/>
                  <a:gd name="connsiteY68" fmla="*/ 8838 h 11487"/>
                  <a:gd name="connsiteX69" fmla="*/ 302 w 10014"/>
                  <a:gd name="connsiteY69" fmla="*/ 8888 h 11487"/>
                  <a:gd name="connsiteX70" fmla="*/ 276 w 10014"/>
                  <a:gd name="connsiteY70" fmla="*/ 8959 h 11487"/>
                  <a:gd name="connsiteX71" fmla="*/ 538 w 10014"/>
                  <a:gd name="connsiteY71" fmla="*/ 9030 h 11487"/>
                  <a:gd name="connsiteX72" fmla="*/ 329 w 10014"/>
                  <a:gd name="connsiteY72" fmla="*/ 9101 h 11487"/>
                  <a:gd name="connsiteX73" fmla="*/ 171 w 10014"/>
                  <a:gd name="connsiteY73" fmla="*/ 9226 h 11487"/>
                  <a:gd name="connsiteX74" fmla="*/ 302 w 10014"/>
                  <a:gd name="connsiteY74" fmla="*/ 9297 h 11487"/>
                  <a:gd name="connsiteX75" fmla="*/ 381 w 10014"/>
                  <a:gd name="connsiteY75" fmla="*/ 9350 h 11487"/>
                  <a:gd name="connsiteX76" fmla="*/ 591 w 10014"/>
                  <a:gd name="connsiteY76" fmla="*/ 9488 h 11487"/>
                  <a:gd name="connsiteX77" fmla="*/ 690 w 10014"/>
                  <a:gd name="connsiteY77" fmla="*/ 9542 h 11487"/>
                  <a:gd name="connsiteX78" fmla="*/ 2227 w 10014"/>
                  <a:gd name="connsiteY78" fmla="*/ 9560 h 11487"/>
                  <a:gd name="connsiteX79" fmla="*/ 2856 w 10014"/>
                  <a:gd name="connsiteY79" fmla="*/ 9613 h 11487"/>
                  <a:gd name="connsiteX80" fmla="*/ 486 w 10014"/>
                  <a:gd name="connsiteY80" fmla="*/ 9684 h 11487"/>
                  <a:gd name="connsiteX81" fmla="*/ 329 w 10014"/>
                  <a:gd name="connsiteY81" fmla="*/ 9755 h 11487"/>
                  <a:gd name="connsiteX82" fmla="*/ 538 w 10014"/>
                  <a:gd name="connsiteY82" fmla="*/ 9808 h 11487"/>
                  <a:gd name="connsiteX83" fmla="*/ 769 w 10014"/>
                  <a:gd name="connsiteY83" fmla="*/ 9879 h 11487"/>
                  <a:gd name="connsiteX84" fmla="*/ 717 w 10014"/>
                  <a:gd name="connsiteY84" fmla="*/ 9947 h 11487"/>
                  <a:gd name="connsiteX85" fmla="*/ 1136 w 10014"/>
                  <a:gd name="connsiteY85" fmla="*/ 10000 h 11487"/>
                  <a:gd name="connsiteX86" fmla="*/ 3287 w 10014"/>
                  <a:gd name="connsiteY86" fmla="*/ 10014 h 11487"/>
                  <a:gd name="connsiteX87" fmla="*/ 3940 w 10014"/>
                  <a:gd name="connsiteY87" fmla="*/ 10106 h 11487"/>
                  <a:gd name="connsiteX88" fmla="*/ 4958 w 10014"/>
                  <a:gd name="connsiteY88" fmla="*/ 10155 h 11487"/>
                  <a:gd name="connsiteX89" fmla="*/ 3480 w 10014"/>
                  <a:gd name="connsiteY89" fmla="*/ 10229 h 11487"/>
                  <a:gd name="connsiteX90" fmla="*/ 4152 w 10014"/>
                  <a:gd name="connsiteY90" fmla="*/ 10283 h 11487"/>
                  <a:gd name="connsiteX91" fmla="*/ 3903 w 10014"/>
                  <a:gd name="connsiteY91" fmla="*/ 10332 h 11487"/>
                  <a:gd name="connsiteX92" fmla="*/ 2386 w 10014"/>
                  <a:gd name="connsiteY92" fmla="*/ 10430 h 11487"/>
                  <a:gd name="connsiteX93" fmla="*/ 359 w 10014"/>
                  <a:gd name="connsiteY93" fmla="*/ 10461 h 11487"/>
                  <a:gd name="connsiteX94" fmla="*/ 253 w 10014"/>
                  <a:gd name="connsiteY94" fmla="*/ 10577 h 11487"/>
                  <a:gd name="connsiteX95" fmla="*/ 417 w 10014"/>
                  <a:gd name="connsiteY95" fmla="*/ 10712 h 11487"/>
                  <a:gd name="connsiteX96" fmla="*/ 580 w 10014"/>
                  <a:gd name="connsiteY96" fmla="*/ 10815 h 11487"/>
                  <a:gd name="connsiteX97" fmla="*/ 436 w 10014"/>
                  <a:gd name="connsiteY97" fmla="*/ 10937 h 11487"/>
                  <a:gd name="connsiteX98" fmla="*/ 90 w 10014"/>
                  <a:gd name="connsiteY98" fmla="*/ 10968 h 11487"/>
                  <a:gd name="connsiteX99" fmla="*/ 52 w 10014"/>
                  <a:gd name="connsiteY99" fmla="*/ 10575 h 11487"/>
                  <a:gd name="connsiteX100" fmla="*/ 14 w 10014"/>
                  <a:gd name="connsiteY100" fmla="*/ 0 h 11487"/>
                  <a:gd name="connsiteX0" fmla="*/ 14 w 10014"/>
                  <a:gd name="connsiteY0" fmla="*/ 0 h 11487"/>
                  <a:gd name="connsiteX1" fmla="*/ 6034 w 10014"/>
                  <a:gd name="connsiteY1" fmla="*/ 0 h 11487"/>
                  <a:gd name="connsiteX2" fmla="*/ 6134 w 10014"/>
                  <a:gd name="connsiteY2" fmla="*/ 71 h 11487"/>
                  <a:gd name="connsiteX3" fmla="*/ 7854 w 10014"/>
                  <a:gd name="connsiteY3" fmla="*/ 142 h 11487"/>
                  <a:gd name="connsiteX4" fmla="*/ 6967 w 10014"/>
                  <a:gd name="connsiteY4" fmla="*/ 195 h 11487"/>
                  <a:gd name="connsiteX5" fmla="*/ 6107 w 10014"/>
                  <a:gd name="connsiteY5" fmla="*/ 266 h 11487"/>
                  <a:gd name="connsiteX6" fmla="*/ 5981 w 10014"/>
                  <a:gd name="connsiteY6" fmla="*/ 334 h 11487"/>
                  <a:gd name="connsiteX7" fmla="*/ 6060 w 10014"/>
                  <a:gd name="connsiteY7" fmla="*/ 405 h 11487"/>
                  <a:gd name="connsiteX8" fmla="*/ 5069 w 10014"/>
                  <a:gd name="connsiteY8" fmla="*/ 458 h 11487"/>
                  <a:gd name="connsiteX9" fmla="*/ 900 w 10014"/>
                  <a:gd name="connsiteY9" fmla="*/ 529 h 11487"/>
                  <a:gd name="connsiteX10" fmla="*/ 1005 w 10014"/>
                  <a:gd name="connsiteY10" fmla="*/ 600 h 11487"/>
                  <a:gd name="connsiteX11" fmla="*/ 1293 w 10014"/>
                  <a:gd name="connsiteY11" fmla="*/ 654 h 11487"/>
                  <a:gd name="connsiteX12" fmla="*/ 1031 w 10014"/>
                  <a:gd name="connsiteY12" fmla="*/ 725 h 11487"/>
                  <a:gd name="connsiteX13" fmla="*/ 1996 w 10014"/>
                  <a:gd name="connsiteY13" fmla="*/ 792 h 11487"/>
                  <a:gd name="connsiteX14" fmla="*/ 2437 w 10014"/>
                  <a:gd name="connsiteY14" fmla="*/ 863 h 11487"/>
                  <a:gd name="connsiteX15" fmla="*/ 25 w 10014"/>
                  <a:gd name="connsiteY15" fmla="*/ 890 h 11487"/>
                  <a:gd name="connsiteX16" fmla="*/ 15 w 10014"/>
                  <a:gd name="connsiteY16" fmla="*/ 2922 h 11487"/>
                  <a:gd name="connsiteX17" fmla="*/ 1734 w 10014"/>
                  <a:gd name="connsiteY17" fmla="*/ 3016 h 11487"/>
                  <a:gd name="connsiteX18" fmla="*/ 5614 w 10014"/>
                  <a:gd name="connsiteY18" fmla="*/ 3087 h 11487"/>
                  <a:gd name="connsiteX19" fmla="*/ 1267 w 10014"/>
                  <a:gd name="connsiteY19" fmla="*/ 3140 h 11487"/>
                  <a:gd name="connsiteX20" fmla="*/ 14 w 10014"/>
                  <a:gd name="connsiteY20" fmla="*/ 3214 h 11487"/>
                  <a:gd name="connsiteX21" fmla="*/ 4 w 10014"/>
                  <a:gd name="connsiteY21" fmla="*/ 4031 h 11487"/>
                  <a:gd name="connsiteX22" fmla="*/ 743 w 10014"/>
                  <a:gd name="connsiteY22" fmla="*/ 4128 h 11487"/>
                  <a:gd name="connsiteX23" fmla="*/ 769 w 10014"/>
                  <a:gd name="connsiteY23" fmla="*/ 4199 h 11487"/>
                  <a:gd name="connsiteX24" fmla="*/ 900 w 10014"/>
                  <a:gd name="connsiteY24" fmla="*/ 4252 h 11487"/>
                  <a:gd name="connsiteX25" fmla="*/ 4 w 10014"/>
                  <a:gd name="connsiteY25" fmla="*/ 4329 h 11487"/>
                  <a:gd name="connsiteX26" fmla="*/ 15 w 10014"/>
                  <a:gd name="connsiteY26" fmla="*/ 5480 h 11487"/>
                  <a:gd name="connsiteX27" fmla="*/ 407 w 10014"/>
                  <a:gd name="connsiteY27" fmla="*/ 5503 h 11487"/>
                  <a:gd name="connsiteX28" fmla="*/ 407 w 10014"/>
                  <a:gd name="connsiteY28" fmla="*/ 5556 h 11487"/>
                  <a:gd name="connsiteX29" fmla="*/ 250 w 10014"/>
                  <a:gd name="connsiteY29" fmla="*/ 5627 h 11487"/>
                  <a:gd name="connsiteX30" fmla="*/ 198 w 10014"/>
                  <a:gd name="connsiteY30" fmla="*/ 5698 h 11487"/>
                  <a:gd name="connsiteX31" fmla="*/ 119 w 10014"/>
                  <a:gd name="connsiteY31" fmla="*/ 5769 h 11487"/>
                  <a:gd name="connsiteX32" fmla="*/ 15 w 10014"/>
                  <a:gd name="connsiteY32" fmla="*/ 5800 h 11487"/>
                  <a:gd name="connsiteX33" fmla="*/ 15 w 10014"/>
                  <a:gd name="connsiteY33" fmla="*/ 6197 h 11487"/>
                  <a:gd name="connsiteX34" fmla="*/ 355 w 10014"/>
                  <a:gd name="connsiteY34" fmla="*/ 6210 h 11487"/>
                  <a:gd name="connsiteX35" fmla="*/ 434 w 10014"/>
                  <a:gd name="connsiteY35" fmla="*/ 6281 h 11487"/>
                  <a:gd name="connsiteX36" fmla="*/ 302 w 10014"/>
                  <a:gd name="connsiteY36" fmla="*/ 6348 h 11487"/>
                  <a:gd name="connsiteX37" fmla="*/ 407 w 10014"/>
                  <a:gd name="connsiteY37" fmla="*/ 6419 h 11487"/>
                  <a:gd name="connsiteX38" fmla="*/ 4 w 10014"/>
                  <a:gd name="connsiteY38" fmla="*/ 6503 h 11487"/>
                  <a:gd name="connsiteX39" fmla="*/ 4 w 10014"/>
                  <a:gd name="connsiteY39" fmla="*/ 6958 h 11487"/>
                  <a:gd name="connsiteX40" fmla="*/ 538 w 10014"/>
                  <a:gd name="connsiteY40" fmla="*/ 7002 h 11487"/>
                  <a:gd name="connsiteX41" fmla="*/ 381 w 10014"/>
                  <a:gd name="connsiteY41" fmla="*/ 7073 h 11487"/>
                  <a:gd name="connsiteX42" fmla="*/ 565 w 10014"/>
                  <a:gd name="connsiteY42" fmla="*/ 7126 h 11487"/>
                  <a:gd name="connsiteX43" fmla="*/ 407 w 10014"/>
                  <a:gd name="connsiteY43" fmla="*/ 7197 h 11487"/>
                  <a:gd name="connsiteX44" fmla="*/ 591 w 10014"/>
                  <a:gd name="connsiteY44" fmla="*/ 7268 h 11487"/>
                  <a:gd name="connsiteX45" fmla="*/ 2673 w 10014"/>
                  <a:gd name="connsiteY45" fmla="*/ 7321 h 11487"/>
                  <a:gd name="connsiteX46" fmla="*/ 2227 w 10014"/>
                  <a:gd name="connsiteY46" fmla="*/ 7389 h 11487"/>
                  <a:gd name="connsiteX47" fmla="*/ 2101 w 10014"/>
                  <a:gd name="connsiteY47" fmla="*/ 7460 h 11487"/>
                  <a:gd name="connsiteX48" fmla="*/ 3559 w 10014"/>
                  <a:gd name="connsiteY48" fmla="*/ 7531 h 11487"/>
                  <a:gd name="connsiteX49" fmla="*/ 4366 w 10014"/>
                  <a:gd name="connsiteY49" fmla="*/ 7584 h 11487"/>
                  <a:gd name="connsiteX50" fmla="*/ 4052 w 10014"/>
                  <a:gd name="connsiteY50" fmla="*/ 7655 h 11487"/>
                  <a:gd name="connsiteX51" fmla="*/ 2022 w 10014"/>
                  <a:gd name="connsiteY51" fmla="*/ 7726 h 11487"/>
                  <a:gd name="connsiteX52" fmla="*/ 1708 w 10014"/>
                  <a:gd name="connsiteY52" fmla="*/ 7780 h 11487"/>
                  <a:gd name="connsiteX53" fmla="*/ 1267 w 10014"/>
                  <a:gd name="connsiteY53" fmla="*/ 7851 h 11487"/>
                  <a:gd name="connsiteX54" fmla="*/ 1472 w 10014"/>
                  <a:gd name="connsiteY54" fmla="*/ 7918 h 11487"/>
                  <a:gd name="connsiteX55" fmla="*/ 5483 w 10014"/>
                  <a:gd name="connsiteY55" fmla="*/ 7989 h 11487"/>
                  <a:gd name="connsiteX56" fmla="*/ 10014 w 10014"/>
                  <a:gd name="connsiteY56" fmla="*/ 8043 h 11487"/>
                  <a:gd name="connsiteX57" fmla="*/ 4183 w 10014"/>
                  <a:gd name="connsiteY57" fmla="*/ 8114 h 11487"/>
                  <a:gd name="connsiteX58" fmla="*/ 1760 w 10014"/>
                  <a:gd name="connsiteY58" fmla="*/ 8185 h 11487"/>
                  <a:gd name="connsiteX59" fmla="*/ 1320 w 10014"/>
                  <a:gd name="connsiteY59" fmla="*/ 8238 h 11487"/>
                  <a:gd name="connsiteX60" fmla="*/ 4419 w 10014"/>
                  <a:gd name="connsiteY60" fmla="*/ 8309 h 11487"/>
                  <a:gd name="connsiteX61" fmla="*/ 4288 w 10014"/>
                  <a:gd name="connsiteY61" fmla="*/ 8377 h 11487"/>
                  <a:gd name="connsiteX62" fmla="*/ 1524 w 10014"/>
                  <a:gd name="connsiteY62" fmla="*/ 8430 h 11487"/>
                  <a:gd name="connsiteX63" fmla="*/ 512 w 10014"/>
                  <a:gd name="connsiteY63" fmla="*/ 8501 h 11487"/>
                  <a:gd name="connsiteX64" fmla="*/ 1058 w 10014"/>
                  <a:gd name="connsiteY64" fmla="*/ 8572 h 11487"/>
                  <a:gd name="connsiteX65" fmla="*/ 276 w 10014"/>
                  <a:gd name="connsiteY65" fmla="*/ 8643 h 11487"/>
                  <a:gd name="connsiteX66" fmla="*/ 3559 w 10014"/>
                  <a:gd name="connsiteY66" fmla="*/ 8696 h 11487"/>
                  <a:gd name="connsiteX67" fmla="*/ 407 w 10014"/>
                  <a:gd name="connsiteY67" fmla="*/ 8767 h 11487"/>
                  <a:gd name="connsiteX68" fmla="*/ 2279 w 10014"/>
                  <a:gd name="connsiteY68" fmla="*/ 8838 h 11487"/>
                  <a:gd name="connsiteX69" fmla="*/ 302 w 10014"/>
                  <a:gd name="connsiteY69" fmla="*/ 8888 h 11487"/>
                  <a:gd name="connsiteX70" fmla="*/ 276 w 10014"/>
                  <a:gd name="connsiteY70" fmla="*/ 8959 h 11487"/>
                  <a:gd name="connsiteX71" fmla="*/ 538 w 10014"/>
                  <a:gd name="connsiteY71" fmla="*/ 9030 h 11487"/>
                  <a:gd name="connsiteX72" fmla="*/ 329 w 10014"/>
                  <a:gd name="connsiteY72" fmla="*/ 9101 h 11487"/>
                  <a:gd name="connsiteX73" fmla="*/ 171 w 10014"/>
                  <a:gd name="connsiteY73" fmla="*/ 9226 h 11487"/>
                  <a:gd name="connsiteX74" fmla="*/ 302 w 10014"/>
                  <a:gd name="connsiteY74" fmla="*/ 9297 h 11487"/>
                  <a:gd name="connsiteX75" fmla="*/ 381 w 10014"/>
                  <a:gd name="connsiteY75" fmla="*/ 9350 h 11487"/>
                  <a:gd name="connsiteX76" fmla="*/ 591 w 10014"/>
                  <a:gd name="connsiteY76" fmla="*/ 9488 h 11487"/>
                  <a:gd name="connsiteX77" fmla="*/ 690 w 10014"/>
                  <a:gd name="connsiteY77" fmla="*/ 9542 h 11487"/>
                  <a:gd name="connsiteX78" fmla="*/ 2227 w 10014"/>
                  <a:gd name="connsiteY78" fmla="*/ 9560 h 11487"/>
                  <a:gd name="connsiteX79" fmla="*/ 2856 w 10014"/>
                  <a:gd name="connsiteY79" fmla="*/ 9613 h 11487"/>
                  <a:gd name="connsiteX80" fmla="*/ 486 w 10014"/>
                  <a:gd name="connsiteY80" fmla="*/ 9684 h 11487"/>
                  <a:gd name="connsiteX81" fmla="*/ 329 w 10014"/>
                  <a:gd name="connsiteY81" fmla="*/ 9755 h 11487"/>
                  <a:gd name="connsiteX82" fmla="*/ 538 w 10014"/>
                  <a:gd name="connsiteY82" fmla="*/ 9808 h 11487"/>
                  <a:gd name="connsiteX83" fmla="*/ 769 w 10014"/>
                  <a:gd name="connsiteY83" fmla="*/ 9879 h 11487"/>
                  <a:gd name="connsiteX84" fmla="*/ 717 w 10014"/>
                  <a:gd name="connsiteY84" fmla="*/ 9947 h 11487"/>
                  <a:gd name="connsiteX85" fmla="*/ 1136 w 10014"/>
                  <a:gd name="connsiteY85" fmla="*/ 10000 h 11487"/>
                  <a:gd name="connsiteX86" fmla="*/ 3287 w 10014"/>
                  <a:gd name="connsiteY86" fmla="*/ 10014 h 11487"/>
                  <a:gd name="connsiteX87" fmla="*/ 3940 w 10014"/>
                  <a:gd name="connsiteY87" fmla="*/ 10106 h 11487"/>
                  <a:gd name="connsiteX88" fmla="*/ 4958 w 10014"/>
                  <a:gd name="connsiteY88" fmla="*/ 10155 h 11487"/>
                  <a:gd name="connsiteX89" fmla="*/ 3480 w 10014"/>
                  <a:gd name="connsiteY89" fmla="*/ 10229 h 11487"/>
                  <a:gd name="connsiteX90" fmla="*/ 4152 w 10014"/>
                  <a:gd name="connsiteY90" fmla="*/ 10283 h 11487"/>
                  <a:gd name="connsiteX91" fmla="*/ 3903 w 10014"/>
                  <a:gd name="connsiteY91" fmla="*/ 10332 h 11487"/>
                  <a:gd name="connsiteX92" fmla="*/ 2386 w 10014"/>
                  <a:gd name="connsiteY92" fmla="*/ 10430 h 11487"/>
                  <a:gd name="connsiteX93" fmla="*/ 359 w 10014"/>
                  <a:gd name="connsiteY93" fmla="*/ 10461 h 11487"/>
                  <a:gd name="connsiteX94" fmla="*/ 253 w 10014"/>
                  <a:gd name="connsiteY94" fmla="*/ 10577 h 11487"/>
                  <a:gd name="connsiteX95" fmla="*/ 417 w 10014"/>
                  <a:gd name="connsiteY95" fmla="*/ 10712 h 11487"/>
                  <a:gd name="connsiteX96" fmla="*/ 580 w 10014"/>
                  <a:gd name="connsiteY96" fmla="*/ 10815 h 11487"/>
                  <a:gd name="connsiteX97" fmla="*/ 436 w 10014"/>
                  <a:gd name="connsiteY97" fmla="*/ 10937 h 11487"/>
                  <a:gd name="connsiteX98" fmla="*/ 61 w 10014"/>
                  <a:gd name="connsiteY98" fmla="*/ 10968 h 11487"/>
                  <a:gd name="connsiteX99" fmla="*/ 52 w 10014"/>
                  <a:gd name="connsiteY99" fmla="*/ 10575 h 11487"/>
                  <a:gd name="connsiteX100" fmla="*/ 14 w 10014"/>
                  <a:gd name="connsiteY100" fmla="*/ 0 h 11487"/>
                  <a:gd name="connsiteX0" fmla="*/ 14 w 10014"/>
                  <a:gd name="connsiteY0" fmla="*/ 0 h 11650"/>
                  <a:gd name="connsiteX1" fmla="*/ 6034 w 10014"/>
                  <a:gd name="connsiteY1" fmla="*/ 0 h 11650"/>
                  <a:gd name="connsiteX2" fmla="*/ 6134 w 10014"/>
                  <a:gd name="connsiteY2" fmla="*/ 71 h 11650"/>
                  <a:gd name="connsiteX3" fmla="*/ 7854 w 10014"/>
                  <a:gd name="connsiteY3" fmla="*/ 142 h 11650"/>
                  <a:gd name="connsiteX4" fmla="*/ 6967 w 10014"/>
                  <a:gd name="connsiteY4" fmla="*/ 195 h 11650"/>
                  <a:gd name="connsiteX5" fmla="*/ 6107 w 10014"/>
                  <a:gd name="connsiteY5" fmla="*/ 266 h 11650"/>
                  <a:gd name="connsiteX6" fmla="*/ 5981 w 10014"/>
                  <a:gd name="connsiteY6" fmla="*/ 334 h 11650"/>
                  <a:gd name="connsiteX7" fmla="*/ 6060 w 10014"/>
                  <a:gd name="connsiteY7" fmla="*/ 405 h 11650"/>
                  <a:gd name="connsiteX8" fmla="*/ 5069 w 10014"/>
                  <a:gd name="connsiteY8" fmla="*/ 458 h 11650"/>
                  <a:gd name="connsiteX9" fmla="*/ 900 w 10014"/>
                  <a:gd name="connsiteY9" fmla="*/ 529 h 11650"/>
                  <a:gd name="connsiteX10" fmla="*/ 1005 w 10014"/>
                  <a:gd name="connsiteY10" fmla="*/ 600 h 11650"/>
                  <a:gd name="connsiteX11" fmla="*/ 1293 w 10014"/>
                  <a:gd name="connsiteY11" fmla="*/ 654 h 11650"/>
                  <a:gd name="connsiteX12" fmla="*/ 1031 w 10014"/>
                  <a:gd name="connsiteY12" fmla="*/ 725 h 11650"/>
                  <a:gd name="connsiteX13" fmla="*/ 1996 w 10014"/>
                  <a:gd name="connsiteY13" fmla="*/ 792 h 11650"/>
                  <a:gd name="connsiteX14" fmla="*/ 2437 w 10014"/>
                  <a:gd name="connsiteY14" fmla="*/ 863 h 11650"/>
                  <a:gd name="connsiteX15" fmla="*/ 25 w 10014"/>
                  <a:gd name="connsiteY15" fmla="*/ 890 h 11650"/>
                  <a:gd name="connsiteX16" fmla="*/ 15 w 10014"/>
                  <a:gd name="connsiteY16" fmla="*/ 2922 h 11650"/>
                  <a:gd name="connsiteX17" fmla="*/ 1734 w 10014"/>
                  <a:gd name="connsiteY17" fmla="*/ 3016 h 11650"/>
                  <a:gd name="connsiteX18" fmla="*/ 5614 w 10014"/>
                  <a:gd name="connsiteY18" fmla="*/ 3087 h 11650"/>
                  <a:gd name="connsiteX19" fmla="*/ 1267 w 10014"/>
                  <a:gd name="connsiteY19" fmla="*/ 3140 h 11650"/>
                  <a:gd name="connsiteX20" fmla="*/ 14 w 10014"/>
                  <a:gd name="connsiteY20" fmla="*/ 3214 h 11650"/>
                  <a:gd name="connsiteX21" fmla="*/ 4 w 10014"/>
                  <a:gd name="connsiteY21" fmla="*/ 4031 h 11650"/>
                  <a:gd name="connsiteX22" fmla="*/ 743 w 10014"/>
                  <a:gd name="connsiteY22" fmla="*/ 4128 h 11650"/>
                  <a:gd name="connsiteX23" fmla="*/ 769 w 10014"/>
                  <a:gd name="connsiteY23" fmla="*/ 4199 h 11650"/>
                  <a:gd name="connsiteX24" fmla="*/ 900 w 10014"/>
                  <a:gd name="connsiteY24" fmla="*/ 4252 h 11650"/>
                  <a:gd name="connsiteX25" fmla="*/ 4 w 10014"/>
                  <a:gd name="connsiteY25" fmla="*/ 4329 h 11650"/>
                  <a:gd name="connsiteX26" fmla="*/ 15 w 10014"/>
                  <a:gd name="connsiteY26" fmla="*/ 5480 h 11650"/>
                  <a:gd name="connsiteX27" fmla="*/ 407 w 10014"/>
                  <a:gd name="connsiteY27" fmla="*/ 5503 h 11650"/>
                  <a:gd name="connsiteX28" fmla="*/ 407 w 10014"/>
                  <a:gd name="connsiteY28" fmla="*/ 5556 h 11650"/>
                  <a:gd name="connsiteX29" fmla="*/ 250 w 10014"/>
                  <a:gd name="connsiteY29" fmla="*/ 5627 h 11650"/>
                  <a:gd name="connsiteX30" fmla="*/ 198 w 10014"/>
                  <a:gd name="connsiteY30" fmla="*/ 5698 h 11650"/>
                  <a:gd name="connsiteX31" fmla="*/ 119 w 10014"/>
                  <a:gd name="connsiteY31" fmla="*/ 5769 h 11650"/>
                  <a:gd name="connsiteX32" fmla="*/ 15 w 10014"/>
                  <a:gd name="connsiteY32" fmla="*/ 5800 h 11650"/>
                  <a:gd name="connsiteX33" fmla="*/ 15 w 10014"/>
                  <a:gd name="connsiteY33" fmla="*/ 6197 h 11650"/>
                  <a:gd name="connsiteX34" fmla="*/ 355 w 10014"/>
                  <a:gd name="connsiteY34" fmla="*/ 6210 h 11650"/>
                  <a:gd name="connsiteX35" fmla="*/ 434 w 10014"/>
                  <a:gd name="connsiteY35" fmla="*/ 6281 h 11650"/>
                  <a:gd name="connsiteX36" fmla="*/ 302 w 10014"/>
                  <a:gd name="connsiteY36" fmla="*/ 6348 h 11650"/>
                  <a:gd name="connsiteX37" fmla="*/ 407 w 10014"/>
                  <a:gd name="connsiteY37" fmla="*/ 6419 h 11650"/>
                  <a:gd name="connsiteX38" fmla="*/ 4 w 10014"/>
                  <a:gd name="connsiteY38" fmla="*/ 6503 h 11650"/>
                  <a:gd name="connsiteX39" fmla="*/ 4 w 10014"/>
                  <a:gd name="connsiteY39" fmla="*/ 6958 h 11650"/>
                  <a:gd name="connsiteX40" fmla="*/ 538 w 10014"/>
                  <a:gd name="connsiteY40" fmla="*/ 7002 h 11650"/>
                  <a:gd name="connsiteX41" fmla="*/ 381 w 10014"/>
                  <a:gd name="connsiteY41" fmla="*/ 7073 h 11650"/>
                  <a:gd name="connsiteX42" fmla="*/ 565 w 10014"/>
                  <a:gd name="connsiteY42" fmla="*/ 7126 h 11650"/>
                  <a:gd name="connsiteX43" fmla="*/ 407 w 10014"/>
                  <a:gd name="connsiteY43" fmla="*/ 7197 h 11650"/>
                  <a:gd name="connsiteX44" fmla="*/ 591 w 10014"/>
                  <a:gd name="connsiteY44" fmla="*/ 7268 h 11650"/>
                  <a:gd name="connsiteX45" fmla="*/ 2673 w 10014"/>
                  <a:gd name="connsiteY45" fmla="*/ 7321 h 11650"/>
                  <a:gd name="connsiteX46" fmla="*/ 2227 w 10014"/>
                  <a:gd name="connsiteY46" fmla="*/ 7389 h 11650"/>
                  <a:gd name="connsiteX47" fmla="*/ 2101 w 10014"/>
                  <a:gd name="connsiteY47" fmla="*/ 7460 h 11650"/>
                  <a:gd name="connsiteX48" fmla="*/ 3559 w 10014"/>
                  <a:gd name="connsiteY48" fmla="*/ 7531 h 11650"/>
                  <a:gd name="connsiteX49" fmla="*/ 4366 w 10014"/>
                  <a:gd name="connsiteY49" fmla="*/ 7584 h 11650"/>
                  <a:gd name="connsiteX50" fmla="*/ 4052 w 10014"/>
                  <a:gd name="connsiteY50" fmla="*/ 7655 h 11650"/>
                  <a:gd name="connsiteX51" fmla="*/ 2022 w 10014"/>
                  <a:gd name="connsiteY51" fmla="*/ 7726 h 11650"/>
                  <a:gd name="connsiteX52" fmla="*/ 1708 w 10014"/>
                  <a:gd name="connsiteY52" fmla="*/ 7780 h 11650"/>
                  <a:gd name="connsiteX53" fmla="*/ 1267 w 10014"/>
                  <a:gd name="connsiteY53" fmla="*/ 7851 h 11650"/>
                  <a:gd name="connsiteX54" fmla="*/ 1472 w 10014"/>
                  <a:gd name="connsiteY54" fmla="*/ 7918 h 11650"/>
                  <a:gd name="connsiteX55" fmla="*/ 5483 w 10014"/>
                  <a:gd name="connsiteY55" fmla="*/ 7989 h 11650"/>
                  <a:gd name="connsiteX56" fmla="*/ 10014 w 10014"/>
                  <a:gd name="connsiteY56" fmla="*/ 8043 h 11650"/>
                  <a:gd name="connsiteX57" fmla="*/ 4183 w 10014"/>
                  <a:gd name="connsiteY57" fmla="*/ 8114 h 11650"/>
                  <a:gd name="connsiteX58" fmla="*/ 1760 w 10014"/>
                  <a:gd name="connsiteY58" fmla="*/ 8185 h 11650"/>
                  <a:gd name="connsiteX59" fmla="*/ 1320 w 10014"/>
                  <a:gd name="connsiteY59" fmla="*/ 8238 h 11650"/>
                  <a:gd name="connsiteX60" fmla="*/ 4419 w 10014"/>
                  <a:gd name="connsiteY60" fmla="*/ 8309 h 11650"/>
                  <a:gd name="connsiteX61" fmla="*/ 4288 w 10014"/>
                  <a:gd name="connsiteY61" fmla="*/ 8377 h 11650"/>
                  <a:gd name="connsiteX62" fmla="*/ 1524 w 10014"/>
                  <a:gd name="connsiteY62" fmla="*/ 8430 h 11650"/>
                  <a:gd name="connsiteX63" fmla="*/ 512 w 10014"/>
                  <a:gd name="connsiteY63" fmla="*/ 8501 h 11650"/>
                  <a:gd name="connsiteX64" fmla="*/ 1058 w 10014"/>
                  <a:gd name="connsiteY64" fmla="*/ 8572 h 11650"/>
                  <a:gd name="connsiteX65" fmla="*/ 276 w 10014"/>
                  <a:gd name="connsiteY65" fmla="*/ 8643 h 11650"/>
                  <a:gd name="connsiteX66" fmla="*/ 3559 w 10014"/>
                  <a:gd name="connsiteY66" fmla="*/ 8696 h 11650"/>
                  <a:gd name="connsiteX67" fmla="*/ 407 w 10014"/>
                  <a:gd name="connsiteY67" fmla="*/ 8767 h 11650"/>
                  <a:gd name="connsiteX68" fmla="*/ 2279 w 10014"/>
                  <a:gd name="connsiteY68" fmla="*/ 8838 h 11650"/>
                  <a:gd name="connsiteX69" fmla="*/ 302 w 10014"/>
                  <a:gd name="connsiteY69" fmla="*/ 8888 h 11650"/>
                  <a:gd name="connsiteX70" fmla="*/ 276 w 10014"/>
                  <a:gd name="connsiteY70" fmla="*/ 8959 h 11650"/>
                  <a:gd name="connsiteX71" fmla="*/ 538 w 10014"/>
                  <a:gd name="connsiteY71" fmla="*/ 9030 h 11650"/>
                  <a:gd name="connsiteX72" fmla="*/ 329 w 10014"/>
                  <a:gd name="connsiteY72" fmla="*/ 9101 h 11650"/>
                  <a:gd name="connsiteX73" fmla="*/ 171 w 10014"/>
                  <a:gd name="connsiteY73" fmla="*/ 9226 h 11650"/>
                  <a:gd name="connsiteX74" fmla="*/ 302 w 10014"/>
                  <a:gd name="connsiteY74" fmla="*/ 9297 h 11650"/>
                  <a:gd name="connsiteX75" fmla="*/ 381 w 10014"/>
                  <a:gd name="connsiteY75" fmla="*/ 9350 h 11650"/>
                  <a:gd name="connsiteX76" fmla="*/ 591 w 10014"/>
                  <a:gd name="connsiteY76" fmla="*/ 9488 h 11650"/>
                  <a:gd name="connsiteX77" fmla="*/ 690 w 10014"/>
                  <a:gd name="connsiteY77" fmla="*/ 9542 h 11650"/>
                  <a:gd name="connsiteX78" fmla="*/ 2227 w 10014"/>
                  <a:gd name="connsiteY78" fmla="*/ 9560 h 11650"/>
                  <a:gd name="connsiteX79" fmla="*/ 2856 w 10014"/>
                  <a:gd name="connsiteY79" fmla="*/ 9613 h 11650"/>
                  <a:gd name="connsiteX80" fmla="*/ 486 w 10014"/>
                  <a:gd name="connsiteY80" fmla="*/ 9684 h 11650"/>
                  <a:gd name="connsiteX81" fmla="*/ 329 w 10014"/>
                  <a:gd name="connsiteY81" fmla="*/ 9755 h 11650"/>
                  <a:gd name="connsiteX82" fmla="*/ 538 w 10014"/>
                  <a:gd name="connsiteY82" fmla="*/ 9808 h 11650"/>
                  <a:gd name="connsiteX83" fmla="*/ 769 w 10014"/>
                  <a:gd name="connsiteY83" fmla="*/ 9879 h 11650"/>
                  <a:gd name="connsiteX84" fmla="*/ 717 w 10014"/>
                  <a:gd name="connsiteY84" fmla="*/ 9947 h 11650"/>
                  <a:gd name="connsiteX85" fmla="*/ 1136 w 10014"/>
                  <a:gd name="connsiteY85" fmla="*/ 10000 h 11650"/>
                  <a:gd name="connsiteX86" fmla="*/ 3287 w 10014"/>
                  <a:gd name="connsiteY86" fmla="*/ 10014 h 11650"/>
                  <a:gd name="connsiteX87" fmla="*/ 3940 w 10014"/>
                  <a:gd name="connsiteY87" fmla="*/ 10106 h 11650"/>
                  <a:gd name="connsiteX88" fmla="*/ 4958 w 10014"/>
                  <a:gd name="connsiteY88" fmla="*/ 10155 h 11650"/>
                  <a:gd name="connsiteX89" fmla="*/ 3480 w 10014"/>
                  <a:gd name="connsiteY89" fmla="*/ 10229 h 11650"/>
                  <a:gd name="connsiteX90" fmla="*/ 4152 w 10014"/>
                  <a:gd name="connsiteY90" fmla="*/ 10283 h 11650"/>
                  <a:gd name="connsiteX91" fmla="*/ 3903 w 10014"/>
                  <a:gd name="connsiteY91" fmla="*/ 10332 h 11650"/>
                  <a:gd name="connsiteX92" fmla="*/ 2386 w 10014"/>
                  <a:gd name="connsiteY92" fmla="*/ 10430 h 11650"/>
                  <a:gd name="connsiteX93" fmla="*/ 359 w 10014"/>
                  <a:gd name="connsiteY93" fmla="*/ 10461 h 11650"/>
                  <a:gd name="connsiteX94" fmla="*/ 253 w 10014"/>
                  <a:gd name="connsiteY94" fmla="*/ 10577 h 11650"/>
                  <a:gd name="connsiteX95" fmla="*/ 417 w 10014"/>
                  <a:gd name="connsiteY95" fmla="*/ 10712 h 11650"/>
                  <a:gd name="connsiteX96" fmla="*/ 580 w 10014"/>
                  <a:gd name="connsiteY96" fmla="*/ 10815 h 11650"/>
                  <a:gd name="connsiteX97" fmla="*/ 436 w 10014"/>
                  <a:gd name="connsiteY97" fmla="*/ 10937 h 11650"/>
                  <a:gd name="connsiteX98" fmla="*/ 61 w 10014"/>
                  <a:gd name="connsiteY98" fmla="*/ 10968 h 11650"/>
                  <a:gd name="connsiteX99" fmla="*/ 42 w 10014"/>
                  <a:gd name="connsiteY99" fmla="*/ 11341 h 11650"/>
                  <a:gd name="connsiteX100" fmla="*/ 52 w 10014"/>
                  <a:gd name="connsiteY100" fmla="*/ 10575 h 11650"/>
                  <a:gd name="connsiteX101" fmla="*/ 14 w 10014"/>
                  <a:gd name="connsiteY101" fmla="*/ 0 h 11650"/>
                  <a:gd name="connsiteX0" fmla="*/ 14 w 10014"/>
                  <a:gd name="connsiteY0" fmla="*/ 0 h 11630"/>
                  <a:gd name="connsiteX1" fmla="*/ 6034 w 10014"/>
                  <a:gd name="connsiteY1" fmla="*/ 0 h 11630"/>
                  <a:gd name="connsiteX2" fmla="*/ 6134 w 10014"/>
                  <a:gd name="connsiteY2" fmla="*/ 71 h 11630"/>
                  <a:gd name="connsiteX3" fmla="*/ 7854 w 10014"/>
                  <a:gd name="connsiteY3" fmla="*/ 142 h 11630"/>
                  <a:gd name="connsiteX4" fmla="*/ 6967 w 10014"/>
                  <a:gd name="connsiteY4" fmla="*/ 195 h 11630"/>
                  <a:gd name="connsiteX5" fmla="*/ 6107 w 10014"/>
                  <a:gd name="connsiteY5" fmla="*/ 266 h 11630"/>
                  <a:gd name="connsiteX6" fmla="*/ 5981 w 10014"/>
                  <a:gd name="connsiteY6" fmla="*/ 334 h 11630"/>
                  <a:gd name="connsiteX7" fmla="*/ 6060 w 10014"/>
                  <a:gd name="connsiteY7" fmla="*/ 405 h 11630"/>
                  <a:gd name="connsiteX8" fmla="*/ 5069 w 10014"/>
                  <a:gd name="connsiteY8" fmla="*/ 458 h 11630"/>
                  <a:gd name="connsiteX9" fmla="*/ 900 w 10014"/>
                  <a:gd name="connsiteY9" fmla="*/ 529 h 11630"/>
                  <a:gd name="connsiteX10" fmla="*/ 1005 w 10014"/>
                  <a:gd name="connsiteY10" fmla="*/ 600 h 11630"/>
                  <a:gd name="connsiteX11" fmla="*/ 1293 w 10014"/>
                  <a:gd name="connsiteY11" fmla="*/ 654 h 11630"/>
                  <a:gd name="connsiteX12" fmla="*/ 1031 w 10014"/>
                  <a:gd name="connsiteY12" fmla="*/ 725 h 11630"/>
                  <a:gd name="connsiteX13" fmla="*/ 1996 w 10014"/>
                  <a:gd name="connsiteY13" fmla="*/ 792 h 11630"/>
                  <a:gd name="connsiteX14" fmla="*/ 2437 w 10014"/>
                  <a:gd name="connsiteY14" fmla="*/ 863 h 11630"/>
                  <a:gd name="connsiteX15" fmla="*/ 25 w 10014"/>
                  <a:gd name="connsiteY15" fmla="*/ 890 h 11630"/>
                  <a:gd name="connsiteX16" fmla="*/ 15 w 10014"/>
                  <a:gd name="connsiteY16" fmla="*/ 2922 h 11630"/>
                  <a:gd name="connsiteX17" fmla="*/ 1734 w 10014"/>
                  <a:gd name="connsiteY17" fmla="*/ 3016 h 11630"/>
                  <a:gd name="connsiteX18" fmla="*/ 5614 w 10014"/>
                  <a:gd name="connsiteY18" fmla="*/ 3087 h 11630"/>
                  <a:gd name="connsiteX19" fmla="*/ 1267 w 10014"/>
                  <a:gd name="connsiteY19" fmla="*/ 3140 h 11630"/>
                  <a:gd name="connsiteX20" fmla="*/ 14 w 10014"/>
                  <a:gd name="connsiteY20" fmla="*/ 3214 h 11630"/>
                  <a:gd name="connsiteX21" fmla="*/ 4 w 10014"/>
                  <a:gd name="connsiteY21" fmla="*/ 4031 h 11630"/>
                  <a:gd name="connsiteX22" fmla="*/ 743 w 10014"/>
                  <a:gd name="connsiteY22" fmla="*/ 4128 h 11630"/>
                  <a:gd name="connsiteX23" fmla="*/ 769 w 10014"/>
                  <a:gd name="connsiteY23" fmla="*/ 4199 h 11630"/>
                  <a:gd name="connsiteX24" fmla="*/ 900 w 10014"/>
                  <a:gd name="connsiteY24" fmla="*/ 4252 h 11630"/>
                  <a:gd name="connsiteX25" fmla="*/ 4 w 10014"/>
                  <a:gd name="connsiteY25" fmla="*/ 4329 h 11630"/>
                  <a:gd name="connsiteX26" fmla="*/ 15 w 10014"/>
                  <a:gd name="connsiteY26" fmla="*/ 5480 h 11630"/>
                  <a:gd name="connsiteX27" fmla="*/ 407 w 10014"/>
                  <a:gd name="connsiteY27" fmla="*/ 5503 h 11630"/>
                  <a:gd name="connsiteX28" fmla="*/ 407 w 10014"/>
                  <a:gd name="connsiteY28" fmla="*/ 5556 h 11630"/>
                  <a:gd name="connsiteX29" fmla="*/ 250 w 10014"/>
                  <a:gd name="connsiteY29" fmla="*/ 5627 h 11630"/>
                  <a:gd name="connsiteX30" fmla="*/ 198 w 10014"/>
                  <a:gd name="connsiteY30" fmla="*/ 5698 h 11630"/>
                  <a:gd name="connsiteX31" fmla="*/ 119 w 10014"/>
                  <a:gd name="connsiteY31" fmla="*/ 5769 h 11630"/>
                  <a:gd name="connsiteX32" fmla="*/ 15 w 10014"/>
                  <a:gd name="connsiteY32" fmla="*/ 5800 h 11630"/>
                  <a:gd name="connsiteX33" fmla="*/ 15 w 10014"/>
                  <a:gd name="connsiteY33" fmla="*/ 6197 h 11630"/>
                  <a:gd name="connsiteX34" fmla="*/ 355 w 10014"/>
                  <a:gd name="connsiteY34" fmla="*/ 6210 h 11630"/>
                  <a:gd name="connsiteX35" fmla="*/ 434 w 10014"/>
                  <a:gd name="connsiteY35" fmla="*/ 6281 h 11630"/>
                  <a:gd name="connsiteX36" fmla="*/ 302 w 10014"/>
                  <a:gd name="connsiteY36" fmla="*/ 6348 h 11630"/>
                  <a:gd name="connsiteX37" fmla="*/ 407 w 10014"/>
                  <a:gd name="connsiteY37" fmla="*/ 6419 h 11630"/>
                  <a:gd name="connsiteX38" fmla="*/ 4 w 10014"/>
                  <a:gd name="connsiteY38" fmla="*/ 6503 h 11630"/>
                  <a:gd name="connsiteX39" fmla="*/ 4 w 10014"/>
                  <a:gd name="connsiteY39" fmla="*/ 6958 h 11630"/>
                  <a:gd name="connsiteX40" fmla="*/ 538 w 10014"/>
                  <a:gd name="connsiteY40" fmla="*/ 7002 h 11630"/>
                  <a:gd name="connsiteX41" fmla="*/ 381 w 10014"/>
                  <a:gd name="connsiteY41" fmla="*/ 7073 h 11630"/>
                  <a:gd name="connsiteX42" fmla="*/ 565 w 10014"/>
                  <a:gd name="connsiteY42" fmla="*/ 7126 h 11630"/>
                  <a:gd name="connsiteX43" fmla="*/ 407 w 10014"/>
                  <a:gd name="connsiteY43" fmla="*/ 7197 h 11630"/>
                  <a:gd name="connsiteX44" fmla="*/ 591 w 10014"/>
                  <a:gd name="connsiteY44" fmla="*/ 7268 h 11630"/>
                  <a:gd name="connsiteX45" fmla="*/ 2673 w 10014"/>
                  <a:gd name="connsiteY45" fmla="*/ 7321 h 11630"/>
                  <a:gd name="connsiteX46" fmla="*/ 2227 w 10014"/>
                  <a:gd name="connsiteY46" fmla="*/ 7389 h 11630"/>
                  <a:gd name="connsiteX47" fmla="*/ 2101 w 10014"/>
                  <a:gd name="connsiteY47" fmla="*/ 7460 h 11630"/>
                  <a:gd name="connsiteX48" fmla="*/ 3559 w 10014"/>
                  <a:gd name="connsiteY48" fmla="*/ 7531 h 11630"/>
                  <a:gd name="connsiteX49" fmla="*/ 4366 w 10014"/>
                  <a:gd name="connsiteY49" fmla="*/ 7584 h 11630"/>
                  <a:gd name="connsiteX50" fmla="*/ 4052 w 10014"/>
                  <a:gd name="connsiteY50" fmla="*/ 7655 h 11630"/>
                  <a:gd name="connsiteX51" fmla="*/ 2022 w 10014"/>
                  <a:gd name="connsiteY51" fmla="*/ 7726 h 11630"/>
                  <a:gd name="connsiteX52" fmla="*/ 1708 w 10014"/>
                  <a:gd name="connsiteY52" fmla="*/ 7780 h 11630"/>
                  <a:gd name="connsiteX53" fmla="*/ 1267 w 10014"/>
                  <a:gd name="connsiteY53" fmla="*/ 7851 h 11630"/>
                  <a:gd name="connsiteX54" fmla="*/ 1472 w 10014"/>
                  <a:gd name="connsiteY54" fmla="*/ 7918 h 11630"/>
                  <a:gd name="connsiteX55" fmla="*/ 5483 w 10014"/>
                  <a:gd name="connsiteY55" fmla="*/ 7989 h 11630"/>
                  <a:gd name="connsiteX56" fmla="*/ 10014 w 10014"/>
                  <a:gd name="connsiteY56" fmla="*/ 8043 h 11630"/>
                  <a:gd name="connsiteX57" fmla="*/ 4183 w 10014"/>
                  <a:gd name="connsiteY57" fmla="*/ 8114 h 11630"/>
                  <a:gd name="connsiteX58" fmla="*/ 1760 w 10014"/>
                  <a:gd name="connsiteY58" fmla="*/ 8185 h 11630"/>
                  <a:gd name="connsiteX59" fmla="*/ 1320 w 10014"/>
                  <a:gd name="connsiteY59" fmla="*/ 8238 h 11630"/>
                  <a:gd name="connsiteX60" fmla="*/ 4419 w 10014"/>
                  <a:gd name="connsiteY60" fmla="*/ 8309 h 11630"/>
                  <a:gd name="connsiteX61" fmla="*/ 4288 w 10014"/>
                  <a:gd name="connsiteY61" fmla="*/ 8377 h 11630"/>
                  <a:gd name="connsiteX62" fmla="*/ 1524 w 10014"/>
                  <a:gd name="connsiteY62" fmla="*/ 8430 h 11630"/>
                  <a:gd name="connsiteX63" fmla="*/ 512 w 10014"/>
                  <a:gd name="connsiteY63" fmla="*/ 8501 h 11630"/>
                  <a:gd name="connsiteX64" fmla="*/ 1058 w 10014"/>
                  <a:gd name="connsiteY64" fmla="*/ 8572 h 11630"/>
                  <a:gd name="connsiteX65" fmla="*/ 276 w 10014"/>
                  <a:gd name="connsiteY65" fmla="*/ 8643 h 11630"/>
                  <a:gd name="connsiteX66" fmla="*/ 3559 w 10014"/>
                  <a:gd name="connsiteY66" fmla="*/ 8696 h 11630"/>
                  <a:gd name="connsiteX67" fmla="*/ 407 w 10014"/>
                  <a:gd name="connsiteY67" fmla="*/ 8767 h 11630"/>
                  <a:gd name="connsiteX68" fmla="*/ 2279 w 10014"/>
                  <a:gd name="connsiteY68" fmla="*/ 8838 h 11630"/>
                  <a:gd name="connsiteX69" fmla="*/ 302 w 10014"/>
                  <a:gd name="connsiteY69" fmla="*/ 8888 h 11630"/>
                  <a:gd name="connsiteX70" fmla="*/ 276 w 10014"/>
                  <a:gd name="connsiteY70" fmla="*/ 8959 h 11630"/>
                  <a:gd name="connsiteX71" fmla="*/ 538 w 10014"/>
                  <a:gd name="connsiteY71" fmla="*/ 9030 h 11630"/>
                  <a:gd name="connsiteX72" fmla="*/ 329 w 10014"/>
                  <a:gd name="connsiteY72" fmla="*/ 9101 h 11630"/>
                  <a:gd name="connsiteX73" fmla="*/ 171 w 10014"/>
                  <a:gd name="connsiteY73" fmla="*/ 9226 h 11630"/>
                  <a:gd name="connsiteX74" fmla="*/ 302 w 10014"/>
                  <a:gd name="connsiteY74" fmla="*/ 9297 h 11630"/>
                  <a:gd name="connsiteX75" fmla="*/ 381 w 10014"/>
                  <a:gd name="connsiteY75" fmla="*/ 9350 h 11630"/>
                  <a:gd name="connsiteX76" fmla="*/ 591 w 10014"/>
                  <a:gd name="connsiteY76" fmla="*/ 9488 h 11630"/>
                  <a:gd name="connsiteX77" fmla="*/ 690 w 10014"/>
                  <a:gd name="connsiteY77" fmla="*/ 9542 h 11630"/>
                  <a:gd name="connsiteX78" fmla="*/ 2227 w 10014"/>
                  <a:gd name="connsiteY78" fmla="*/ 9560 h 11630"/>
                  <a:gd name="connsiteX79" fmla="*/ 2856 w 10014"/>
                  <a:gd name="connsiteY79" fmla="*/ 9613 h 11630"/>
                  <a:gd name="connsiteX80" fmla="*/ 486 w 10014"/>
                  <a:gd name="connsiteY80" fmla="*/ 9684 h 11630"/>
                  <a:gd name="connsiteX81" fmla="*/ 329 w 10014"/>
                  <a:gd name="connsiteY81" fmla="*/ 9755 h 11630"/>
                  <a:gd name="connsiteX82" fmla="*/ 538 w 10014"/>
                  <a:gd name="connsiteY82" fmla="*/ 9808 h 11630"/>
                  <a:gd name="connsiteX83" fmla="*/ 769 w 10014"/>
                  <a:gd name="connsiteY83" fmla="*/ 9879 h 11630"/>
                  <a:gd name="connsiteX84" fmla="*/ 717 w 10014"/>
                  <a:gd name="connsiteY84" fmla="*/ 9947 h 11630"/>
                  <a:gd name="connsiteX85" fmla="*/ 1136 w 10014"/>
                  <a:gd name="connsiteY85" fmla="*/ 10000 h 11630"/>
                  <a:gd name="connsiteX86" fmla="*/ 3287 w 10014"/>
                  <a:gd name="connsiteY86" fmla="*/ 10014 h 11630"/>
                  <a:gd name="connsiteX87" fmla="*/ 3940 w 10014"/>
                  <a:gd name="connsiteY87" fmla="*/ 10106 h 11630"/>
                  <a:gd name="connsiteX88" fmla="*/ 4958 w 10014"/>
                  <a:gd name="connsiteY88" fmla="*/ 10155 h 11630"/>
                  <a:gd name="connsiteX89" fmla="*/ 3480 w 10014"/>
                  <a:gd name="connsiteY89" fmla="*/ 10229 h 11630"/>
                  <a:gd name="connsiteX90" fmla="*/ 4152 w 10014"/>
                  <a:gd name="connsiteY90" fmla="*/ 10283 h 11630"/>
                  <a:gd name="connsiteX91" fmla="*/ 3903 w 10014"/>
                  <a:gd name="connsiteY91" fmla="*/ 10332 h 11630"/>
                  <a:gd name="connsiteX92" fmla="*/ 2386 w 10014"/>
                  <a:gd name="connsiteY92" fmla="*/ 10430 h 11630"/>
                  <a:gd name="connsiteX93" fmla="*/ 359 w 10014"/>
                  <a:gd name="connsiteY93" fmla="*/ 10461 h 11630"/>
                  <a:gd name="connsiteX94" fmla="*/ 253 w 10014"/>
                  <a:gd name="connsiteY94" fmla="*/ 10577 h 11630"/>
                  <a:gd name="connsiteX95" fmla="*/ 417 w 10014"/>
                  <a:gd name="connsiteY95" fmla="*/ 10712 h 11630"/>
                  <a:gd name="connsiteX96" fmla="*/ 580 w 10014"/>
                  <a:gd name="connsiteY96" fmla="*/ 10815 h 11630"/>
                  <a:gd name="connsiteX97" fmla="*/ 436 w 10014"/>
                  <a:gd name="connsiteY97" fmla="*/ 10937 h 11630"/>
                  <a:gd name="connsiteX98" fmla="*/ 61 w 10014"/>
                  <a:gd name="connsiteY98" fmla="*/ 10968 h 11630"/>
                  <a:gd name="connsiteX99" fmla="*/ 42 w 10014"/>
                  <a:gd name="connsiteY99" fmla="*/ 11341 h 11630"/>
                  <a:gd name="connsiteX100" fmla="*/ 61 w 10014"/>
                  <a:gd name="connsiteY100" fmla="*/ 11341 h 11630"/>
                  <a:gd name="connsiteX101" fmla="*/ 52 w 10014"/>
                  <a:gd name="connsiteY101" fmla="*/ 10575 h 11630"/>
                  <a:gd name="connsiteX102" fmla="*/ 14 w 10014"/>
                  <a:gd name="connsiteY102" fmla="*/ 0 h 11630"/>
                  <a:gd name="connsiteX0" fmla="*/ 14 w 10014"/>
                  <a:gd name="connsiteY0" fmla="*/ 0 h 11630"/>
                  <a:gd name="connsiteX1" fmla="*/ 6034 w 10014"/>
                  <a:gd name="connsiteY1" fmla="*/ 0 h 11630"/>
                  <a:gd name="connsiteX2" fmla="*/ 6134 w 10014"/>
                  <a:gd name="connsiteY2" fmla="*/ 71 h 11630"/>
                  <a:gd name="connsiteX3" fmla="*/ 7854 w 10014"/>
                  <a:gd name="connsiteY3" fmla="*/ 142 h 11630"/>
                  <a:gd name="connsiteX4" fmla="*/ 6967 w 10014"/>
                  <a:gd name="connsiteY4" fmla="*/ 195 h 11630"/>
                  <a:gd name="connsiteX5" fmla="*/ 6107 w 10014"/>
                  <a:gd name="connsiteY5" fmla="*/ 266 h 11630"/>
                  <a:gd name="connsiteX6" fmla="*/ 5981 w 10014"/>
                  <a:gd name="connsiteY6" fmla="*/ 334 h 11630"/>
                  <a:gd name="connsiteX7" fmla="*/ 6060 w 10014"/>
                  <a:gd name="connsiteY7" fmla="*/ 405 h 11630"/>
                  <a:gd name="connsiteX8" fmla="*/ 5069 w 10014"/>
                  <a:gd name="connsiteY8" fmla="*/ 458 h 11630"/>
                  <a:gd name="connsiteX9" fmla="*/ 900 w 10014"/>
                  <a:gd name="connsiteY9" fmla="*/ 529 h 11630"/>
                  <a:gd name="connsiteX10" fmla="*/ 1005 w 10014"/>
                  <a:gd name="connsiteY10" fmla="*/ 600 h 11630"/>
                  <a:gd name="connsiteX11" fmla="*/ 1293 w 10014"/>
                  <a:gd name="connsiteY11" fmla="*/ 654 h 11630"/>
                  <a:gd name="connsiteX12" fmla="*/ 1031 w 10014"/>
                  <a:gd name="connsiteY12" fmla="*/ 725 h 11630"/>
                  <a:gd name="connsiteX13" fmla="*/ 1996 w 10014"/>
                  <a:gd name="connsiteY13" fmla="*/ 792 h 11630"/>
                  <a:gd name="connsiteX14" fmla="*/ 2437 w 10014"/>
                  <a:gd name="connsiteY14" fmla="*/ 863 h 11630"/>
                  <a:gd name="connsiteX15" fmla="*/ 25 w 10014"/>
                  <a:gd name="connsiteY15" fmla="*/ 890 h 11630"/>
                  <a:gd name="connsiteX16" fmla="*/ 15 w 10014"/>
                  <a:gd name="connsiteY16" fmla="*/ 2922 h 11630"/>
                  <a:gd name="connsiteX17" fmla="*/ 1734 w 10014"/>
                  <a:gd name="connsiteY17" fmla="*/ 3016 h 11630"/>
                  <a:gd name="connsiteX18" fmla="*/ 5614 w 10014"/>
                  <a:gd name="connsiteY18" fmla="*/ 3087 h 11630"/>
                  <a:gd name="connsiteX19" fmla="*/ 1267 w 10014"/>
                  <a:gd name="connsiteY19" fmla="*/ 3140 h 11630"/>
                  <a:gd name="connsiteX20" fmla="*/ 14 w 10014"/>
                  <a:gd name="connsiteY20" fmla="*/ 3214 h 11630"/>
                  <a:gd name="connsiteX21" fmla="*/ 4 w 10014"/>
                  <a:gd name="connsiteY21" fmla="*/ 4031 h 11630"/>
                  <a:gd name="connsiteX22" fmla="*/ 743 w 10014"/>
                  <a:gd name="connsiteY22" fmla="*/ 4128 h 11630"/>
                  <a:gd name="connsiteX23" fmla="*/ 769 w 10014"/>
                  <a:gd name="connsiteY23" fmla="*/ 4199 h 11630"/>
                  <a:gd name="connsiteX24" fmla="*/ 900 w 10014"/>
                  <a:gd name="connsiteY24" fmla="*/ 4252 h 11630"/>
                  <a:gd name="connsiteX25" fmla="*/ 4 w 10014"/>
                  <a:gd name="connsiteY25" fmla="*/ 4329 h 11630"/>
                  <a:gd name="connsiteX26" fmla="*/ 15 w 10014"/>
                  <a:gd name="connsiteY26" fmla="*/ 5480 h 11630"/>
                  <a:gd name="connsiteX27" fmla="*/ 407 w 10014"/>
                  <a:gd name="connsiteY27" fmla="*/ 5503 h 11630"/>
                  <a:gd name="connsiteX28" fmla="*/ 407 w 10014"/>
                  <a:gd name="connsiteY28" fmla="*/ 5556 h 11630"/>
                  <a:gd name="connsiteX29" fmla="*/ 250 w 10014"/>
                  <a:gd name="connsiteY29" fmla="*/ 5627 h 11630"/>
                  <a:gd name="connsiteX30" fmla="*/ 198 w 10014"/>
                  <a:gd name="connsiteY30" fmla="*/ 5698 h 11630"/>
                  <a:gd name="connsiteX31" fmla="*/ 119 w 10014"/>
                  <a:gd name="connsiteY31" fmla="*/ 5769 h 11630"/>
                  <a:gd name="connsiteX32" fmla="*/ 15 w 10014"/>
                  <a:gd name="connsiteY32" fmla="*/ 5800 h 11630"/>
                  <a:gd name="connsiteX33" fmla="*/ 15 w 10014"/>
                  <a:gd name="connsiteY33" fmla="*/ 6197 h 11630"/>
                  <a:gd name="connsiteX34" fmla="*/ 355 w 10014"/>
                  <a:gd name="connsiteY34" fmla="*/ 6210 h 11630"/>
                  <a:gd name="connsiteX35" fmla="*/ 434 w 10014"/>
                  <a:gd name="connsiteY35" fmla="*/ 6281 h 11630"/>
                  <a:gd name="connsiteX36" fmla="*/ 302 w 10014"/>
                  <a:gd name="connsiteY36" fmla="*/ 6348 h 11630"/>
                  <a:gd name="connsiteX37" fmla="*/ 407 w 10014"/>
                  <a:gd name="connsiteY37" fmla="*/ 6419 h 11630"/>
                  <a:gd name="connsiteX38" fmla="*/ 4 w 10014"/>
                  <a:gd name="connsiteY38" fmla="*/ 6503 h 11630"/>
                  <a:gd name="connsiteX39" fmla="*/ 4 w 10014"/>
                  <a:gd name="connsiteY39" fmla="*/ 6958 h 11630"/>
                  <a:gd name="connsiteX40" fmla="*/ 538 w 10014"/>
                  <a:gd name="connsiteY40" fmla="*/ 7002 h 11630"/>
                  <a:gd name="connsiteX41" fmla="*/ 381 w 10014"/>
                  <a:gd name="connsiteY41" fmla="*/ 7073 h 11630"/>
                  <a:gd name="connsiteX42" fmla="*/ 565 w 10014"/>
                  <a:gd name="connsiteY42" fmla="*/ 7126 h 11630"/>
                  <a:gd name="connsiteX43" fmla="*/ 407 w 10014"/>
                  <a:gd name="connsiteY43" fmla="*/ 7197 h 11630"/>
                  <a:gd name="connsiteX44" fmla="*/ 591 w 10014"/>
                  <a:gd name="connsiteY44" fmla="*/ 7268 h 11630"/>
                  <a:gd name="connsiteX45" fmla="*/ 2673 w 10014"/>
                  <a:gd name="connsiteY45" fmla="*/ 7321 h 11630"/>
                  <a:gd name="connsiteX46" fmla="*/ 2227 w 10014"/>
                  <a:gd name="connsiteY46" fmla="*/ 7389 h 11630"/>
                  <a:gd name="connsiteX47" fmla="*/ 2101 w 10014"/>
                  <a:gd name="connsiteY47" fmla="*/ 7460 h 11630"/>
                  <a:gd name="connsiteX48" fmla="*/ 3559 w 10014"/>
                  <a:gd name="connsiteY48" fmla="*/ 7531 h 11630"/>
                  <a:gd name="connsiteX49" fmla="*/ 4366 w 10014"/>
                  <a:gd name="connsiteY49" fmla="*/ 7584 h 11630"/>
                  <a:gd name="connsiteX50" fmla="*/ 4052 w 10014"/>
                  <a:gd name="connsiteY50" fmla="*/ 7655 h 11630"/>
                  <a:gd name="connsiteX51" fmla="*/ 2022 w 10014"/>
                  <a:gd name="connsiteY51" fmla="*/ 7726 h 11630"/>
                  <a:gd name="connsiteX52" fmla="*/ 1708 w 10014"/>
                  <a:gd name="connsiteY52" fmla="*/ 7780 h 11630"/>
                  <a:gd name="connsiteX53" fmla="*/ 1267 w 10014"/>
                  <a:gd name="connsiteY53" fmla="*/ 7851 h 11630"/>
                  <a:gd name="connsiteX54" fmla="*/ 1472 w 10014"/>
                  <a:gd name="connsiteY54" fmla="*/ 7918 h 11630"/>
                  <a:gd name="connsiteX55" fmla="*/ 5483 w 10014"/>
                  <a:gd name="connsiteY55" fmla="*/ 7989 h 11630"/>
                  <a:gd name="connsiteX56" fmla="*/ 10014 w 10014"/>
                  <a:gd name="connsiteY56" fmla="*/ 8043 h 11630"/>
                  <a:gd name="connsiteX57" fmla="*/ 4183 w 10014"/>
                  <a:gd name="connsiteY57" fmla="*/ 8114 h 11630"/>
                  <a:gd name="connsiteX58" fmla="*/ 1760 w 10014"/>
                  <a:gd name="connsiteY58" fmla="*/ 8185 h 11630"/>
                  <a:gd name="connsiteX59" fmla="*/ 1320 w 10014"/>
                  <a:gd name="connsiteY59" fmla="*/ 8238 h 11630"/>
                  <a:gd name="connsiteX60" fmla="*/ 4419 w 10014"/>
                  <a:gd name="connsiteY60" fmla="*/ 8309 h 11630"/>
                  <a:gd name="connsiteX61" fmla="*/ 4288 w 10014"/>
                  <a:gd name="connsiteY61" fmla="*/ 8377 h 11630"/>
                  <a:gd name="connsiteX62" fmla="*/ 1524 w 10014"/>
                  <a:gd name="connsiteY62" fmla="*/ 8430 h 11630"/>
                  <a:gd name="connsiteX63" fmla="*/ 512 w 10014"/>
                  <a:gd name="connsiteY63" fmla="*/ 8501 h 11630"/>
                  <a:gd name="connsiteX64" fmla="*/ 1058 w 10014"/>
                  <a:gd name="connsiteY64" fmla="*/ 8572 h 11630"/>
                  <a:gd name="connsiteX65" fmla="*/ 276 w 10014"/>
                  <a:gd name="connsiteY65" fmla="*/ 8643 h 11630"/>
                  <a:gd name="connsiteX66" fmla="*/ 3559 w 10014"/>
                  <a:gd name="connsiteY66" fmla="*/ 8696 h 11630"/>
                  <a:gd name="connsiteX67" fmla="*/ 407 w 10014"/>
                  <a:gd name="connsiteY67" fmla="*/ 8767 h 11630"/>
                  <a:gd name="connsiteX68" fmla="*/ 2279 w 10014"/>
                  <a:gd name="connsiteY68" fmla="*/ 8838 h 11630"/>
                  <a:gd name="connsiteX69" fmla="*/ 302 w 10014"/>
                  <a:gd name="connsiteY69" fmla="*/ 8888 h 11630"/>
                  <a:gd name="connsiteX70" fmla="*/ 276 w 10014"/>
                  <a:gd name="connsiteY70" fmla="*/ 8959 h 11630"/>
                  <a:gd name="connsiteX71" fmla="*/ 538 w 10014"/>
                  <a:gd name="connsiteY71" fmla="*/ 9030 h 11630"/>
                  <a:gd name="connsiteX72" fmla="*/ 329 w 10014"/>
                  <a:gd name="connsiteY72" fmla="*/ 9101 h 11630"/>
                  <a:gd name="connsiteX73" fmla="*/ 171 w 10014"/>
                  <a:gd name="connsiteY73" fmla="*/ 9226 h 11630"/>
                  <a:gd name="connsiteX74" fmla="*/ 302 w 10014"/>
                  <a:gd name="connsiteY74" fmla="*/ 9297 h 11630"/>
                  <a:gd name="connsiteX75" fmla="*/ 381 w 10014"/>
                  <a:gd name="connsiteY75" fmla="*/ 9350 h 11630"/>
                  <a:gd name="connsiteX76" fmla="*/ 591 w 10014"/>
                  <a:gd name="connsiteY76" fmla="*/ 9488 h 11630"/>
                  <a:gd name="connsiteX77" fmla="*/ 690 w 10014"/>
                  <a:gd name="connsiteY77" fmla="*/ 9542 h 11630"/>
                  <a:gd name="connsiteX78" fmla="*/ 2227 w 10014"/>
                  <a:gd name="connsiteY78" fmla="*/ 9560 h 11630"/>
                  <a:gd name="connsiteX79" fmla="*/ 2856 w 10014"/>
                  <a:gd name="connsiteY79" fmla="*/ 9613 h 11630"/>
                  <a:gd name="connsiteX80" fmla="*/ 486 w 10014"/>
                  <a:gd name="connsiteY80" fmla="*/ 9684 h 11630"/>
                  <a:gd name="connsiteX81" fmla="*/ 329 w 10014"/>
                  <a:gd name="connsiteY81" fmla="*/ 9755 h 11630"/>
                  <a:gd name="connsiteX82" fmla="*/ 538 w 10014"/>
                  <a:gd name="connsiteY82" fmla="*/ 9808 h 11630"/>
                  <a:gd name="connsiteX83" fmla="*/ 769 w 10014"/>
                  <a:gd name="connsiteY83" fmla="*/ 9879 h 11630"/>
                  <a:gd name="connsiteX84" fmla="*/ 717 w 10014"/>
                  <a:gd name="connsiteY84" fmla="*/ 9947 h 11630"/>
                  <a:gd name="connsiteX85" fmla="*/ 1136 w 10014"/>
                  <a:gd name="connsiteY85" fmla="*/ 10000 h 11630"/>
                  <a:gd name="connsiteX86" fmla="*/ 3287 w 10014"/>
                  <a:gd name="connsiteY86" fmla="*/ 10014 h 11630"/>
                  <a:gd name="connsiteX87" fmla="*/ 3940 w 10014"/>
                  <a:gd name="connsiteY87" fmla="*/ 10106 h 11630"/>
                  <a:gd name="connsiteX88" fmla="*/ 4958 w 10014"/>
                  <a:gd name="connsiteY88" fmla="*/ 10155 h 11630"/>
                  <a:gd name="connsiteX89" fmla="*/ 3480 w 10014"/>
                  <a:gd name="connsiteY89" fmla="*/ 10229 h 11630"/>
                  <a:gd name="connsiteX90" fmla="*/ 4152 w 10014"/>
                  <a:gd name="connsiteY90" fmla="*/ 10283 h 11630"/>
                  <a:gd name="connsiteX91" fmla="*/ 3903 w 10014"/>
                  <a:gd name="connsiteY91" fmla="*/ 10332 h 11630"/>
                  <a:gd name="connsiteX92" fmla="*/ 2386 w 10014"/>
                  <a:gd name="connsiteY92" fmla="*/ 10430 h 11630"/>
                  <a:gd name="connsiteX93" fmla="*/ 359 w 10014"/>
                  <a:gd name="connsiteY93" fmla="*/ 10461 h 11630"/>
                  <a:gd name="connsiteX94" fmla="*/ 253 w 10014"/>
                  <a:gd name="connsiteY94" fmla="*/ 10577 h 11630"/>
                  <a:gd name="connsiteX95" fmla="*/ 417 w 10014"/>
                  <a:gd name="connsiteY95" fmla="*/ 10712 h 11630"/>
                  <a:gd name="connsiteX96" fmla="*/ 580 w 10014"/>
                  <a:gd name="connsiteY96" fmla="*/ 10815 h 11630"/>
                  <a:gd name="connsiteX97" fmla="*/ 436 w 10014"/>
                  <a:gd name="connsiteY97" fmla="*/ 10937 h 11630"/>
                  <a:gd name="connsiteX98" fmla="*/ 61 w 10014"/>
                  <a:gd name="connsiteY98" fmla="*/ 10968 h 11630"/>
                  <a:gd name="connsiteX99" fmla="*/ 42 w 10014"/>
                  <a:gd name="connsiteY99" fmla="*/ 11341 h 11630"/>
                  <a:gd name="connsiteX100" fmla="*/ 868 w 10014"/>
                  <a:gd name="connsiteY100" fmla="*/ 11341 h 11630"/>
                  <a:gd name="connsiteX101" fmla="*/ 52 w 10014"/>
                  <a:gd name="connsiteY101" fmla="*/ 10575 h 11630"/>
                  <a:gd name="connsiteX102" fmla="*/ 14 w 10014"/>
                  <a:gd name="connsiteY102" fmla="*/ 0 h 11630"/>
                  <a:gd name="connsiteX0" fmla="*/ 14 w 10014"/>
                  <a:gd name="connsiteY0" fmla="*/ 0 h 11650"/>
                  <a:gd name="connsiteX1" fmla="*/ 6034 w 10014"/>
                  <a:gd name="connsiteY1" fmla="*/ 0 h 11650"/>
                  <a:gd name="connsiteX2" fmla="*/ 6134 w 10014"/>
                  <a:gd name="connsiteY2" fmla="*/ 71 h 11650"/>
                  <a:gd name="connsiteX3" fmla="*/ 7854 w 10014"/>
                  <a:gd name="connsiteY3" fmla="*/ 142 h 11650"/>
                  <a:gd name="connsiteX4" fmla="*/ 6967 w 10014"/>
                  <a:gd name="connsiteY4" fmla="*/ 195 h 11650"/>
                  <a:gd name="connsiteX5" fmla="*/ 6107 w 10014"/>
                  <a:gd name="connsiteY5" fmla="*/ 266 h 11650"/>
                  <a:gd name="connsiteX6" fmla="*/ 5981 w 10014"/>
                  <a:gd name="connsiteY6" fmla="*/ 334 h 11650"/>
                  <a:gd name="connsiteX7" fmla="*/ 6060 w 10014"/>
                  <a:gd name="connsiteY7" fmla="*/ 405 h 11650"/>
                  <a:gd name="connsiteX8" fmla="*/ 5069 w 10014"/>
                  <a:gd name="connsiteY8" fmla="*/ 458 h 11650"/>
                  <a:gd name="connsiteX9" fmla="*/ 900 w 10014"/>
                  <a:gd name="connsiteY9" fmla="*/ 529 h 11650"/>
                  <a:gd name="connsiteX10" fmla="*/ 1005 w 10014"/>
                  <a:gd name="connsiteY10" fmla="*/ 600 h 11650"/>
                  <a:gd name="connsiteX11" fmla="*/ 1293 w 10014"/>
                  <a:gd name="connsiteY11" fmla="*/ 654 h 11650"/>
                  <a:gd name="connsiteX12" fmla="*/ 1031 w 10014"/>
                  <a:gd name="connsiteY12" fmla="*/ 725 h 11650"/>
                  <a:gd name="connsiteX13" fmla="*/ 1996 w 10014"/>
                  <a:gd name="connsiteY13" fmla="*/ 792 h 11650"/>
                  <a:gd name="connsiteX14" fmla="*/ 2437 w 10014"/>
                  <a:gd name="connsiteY14" fmla="*/ 863 h 11650"/>
                  <a:gd name="connsiteX15" fmla="*/ 25 w 10014"/>
                  <a:gd name="connsiteY15" fmla="*/ 890 h 11650"/>
                  <a:gd name="connsiteX16" fmla="*/ 15 w 10014"/>
                  <a:gd name="connsiteY16" fmla="*/ 2922 h 11650"/>
                  <a:gd name="connsiteX17" fmla="*/ 1734 w 10014"/>
                  <a:gd name="connsiteY17" fmla="*/ 3016 h 11650"/>
                  <a:gd name="connsiteX18" fmla="*/ 5614 w 10014"/>
                  <a:gd name="connsiteY18" fmla="*/ 3087 h 11650"/>
                  <a:gd name="connsiteX19" fmla="*/ 1267 w 10014"/>
                  <a:gd name="connsiteY19" fmla="*/ 3140 h 11650"/>
                  <a:gd name="connsiteX20" fmla="*/ 14 w 10014"/>
                  <a:gd name="connsiteY20" fmla="*/ 3214 h 11650"/>
                  <a:gd name="connsiteX21" fmla="*/ 4 w 10014"/>
                  <a:gd name="connsiteY21" fmla="*/ 4031 h 11650"/>
                  <a:gd name="connsiteX22" fmla="*/ 743 w 10014"/>
                  <a:gd name="connsiteY22" fmla="*/ 4128 h 11650"/>
                  <a:gd name="connsiteX23" fmla="*/ 769 w 10014"/>
                  <a:gd name="connsiteY23" fmla="*/ 4199 h 11650"/>
                  <a:gd name="connsiteX24" fmla="*/ 900 w 10014"/>
                  <a:gd name="connsiteY24" fmla="*/ 4252 h 11650"/>
                  <a:gd name="connsiteX25" fmla="*/ 4 w 10014"/>
                  <a:gd name="connsiteY25" fmla="*/ 4329 h 11650"/>
                  <a:gd name="connsiteX26" fmla="*/ 15 w 10014"/>
                  <a:gd name="connsiteY26" fmla="*/ 5480 h 11650"/>
                  <a:gd name="connsiteX27" fmla="*/ 407 w 10014"/>
                  <a:gd name="connsiteY27" fmla="*/ 5503 h 11650"/>
                  <a:gd name="connsiteX28" fmla="*/ 407 w 10014"/>
                  <a:gd name="connsiteY28" fmla="*/ 5556 h 11650"/>
                  <a:gd name="connsiteX29" fmla="*/ 250 w 10014"/>
                  <a:gd name="connsiteY29" fmla="*/ 5627 h 11650"/>
                  <a:gd name="connsiteX30" fmla="*/ 198 w 10014"/>
                  <a:gd name="connsiteY30" fmla="*/ 5698 h 11650"/>
                  <a:gd name="connsiteX31" fmla="*/ 119 w 10014"/>
                  <a:gd name="connsiteY31" fmla="*/ 5769 h 11650"/>
                  <a:gd name="connsiteX32" fmla="*/ 15 w 10014"/>
                  <a:gd name="connsiteY32" fmla="*/ 5800 h 11650"/>
                  <a:gd name="connsiteX33" fmla="*/ 15 w 10014"/>
                  <a:gd name="connsiteY33" fmla="*/ 6197 h 11650"/>
                  <a:gd name="connsiteX34" fmla="*/ 355 w 10014"/>
                  <a:gd name="connsiteY34" fmla="*/ 6210 h 11650"/>
                  <a:gd name="connsiteX35" fmla="*/ 434 w 10014"/>
                  <a:gd name="connsiteY35" fmla="*/ 6281 h 11650"/>
                  <a:gd name="connsiteX36" fmla="*/ 302 w 10014"/>
                  <a:gd name="connsiteY36" fmla="*/ 6348 h 11650"/>
                  <a:gd name="connsiteX37" fmla="*/ 407 w 10014"/>
                  <a:gd name="connsiteY37" fmla="*/ 6419 h 11650"/>
                  <a:gd name="connsiteX38" fmla="*/ 4 w 10014"/>
                  <a:gd name="connsiteY38" fmla="*/ 6503 h 11650"/>
                  <a:gd name="connsiteX39" fmla="*/ 4 w 10014"/>
                  <a:gd name="connsiteY39" fmla="*/ 6958 h 11650"/>
                  <a:gd name="connsiteX40" fmla="*/ 538 w 10014"/>
                  <a:gd name="connsiteY40" fmla="*/ 7002 h 11650"/>
                  <a:gd name="connsiteX41" fmla="*/ 381 w 10014"/>
                  <a:gd name="connsiteY41" fmla="*/ 7073 h 11650"/>
                  <a:gd name="connsiteX42" fmla="*/ 565 w 10014"/>
                  <a:gd name="connsiteY42" fmla="*/ 7126 h 11650"/>
                  <a:gd name="connsiteX43" fmla="*/ 407 w 10014"/>
                  <a:gd name="connsiteY43" fmla="*/ 7197 h 11650"/>
                  <a:gd name="connsiteX44" fmla="*/ 591 w 10014"/>
                  <a:gd name="connsiteY44" fmla="*/ 7268 h 11650"/>
                  <a:gd name="connsiteX45" fmla="*/ 2673 w 10014"/>
                  <a:gd name="connsiteY45" fmla="*/ 7321 h 11650"/>
                  <a:gd name="connsiteX46" fmla="*/ 2227 w 10014"/>
                  <a:gd name="connsiteY46" fmla="*/ 7389 h 11650"/>
                  <a:gd name="connsiteX47" fmla="*/ 2101 w 10014"/>
                  <a:gd name="connsiteY47" fmla="*/ 7460 h 11650"/>
                  <a:gd name="connsiteX48" fmla="*/ 3559 w 10014"/>
                  <a:gd name="connsiteY48" fmla="*/ 7531 h 11650"/>
                  <a:gd name="connsiteX49" fmla="*/ 4366 w 10014"/>
                  <a:gd name="connsiteY49" fmla="*/ 7584 h 11650"/>
                  <a:gd name="connsiteX50" fmla="*/ 4052 w 10014"/>
                  <a:gd name="connsiteY50" fmla="*/ 7655 h 11650"/>
                  <a:gd name="connsiteX51" fmla="*/ 2022 w 10014"/>
                  <a:gd name="connsiteY51" fmla="*/ 7726 h 11650"/>
                  <a:gd name="connsiteX52" fmla="*/ 1708 w 10014"/>
                  <a:gd name="connsiteY52" fmla="*/ 7780 h 11650"/>
                  <a:gd name="connsiteX53" fmla="*/ 1267 w 10014"/>
                  <a:gd name="connsiteY53" fmla="*/ 7851 h 11650"/>
                  <a:gd name="connsiteX54" fmla="*/ 1472 w 10014"/>
                  <a:gd name="connsiteY54" fmla="*/ 7918 h 11650"/>
                  <a:gd name="connsiteX55" fmla="*/ 5483 w 10014"/>
                  <a:gd name="connsiteY55" fmla="*/ 7989 h 11650"/>
                  <a:gd name="connsiteX56" fmla="*/ 10014 w 10014"/>
                  <a:gd name="connsiteY56" fmla="*/ 8043 h 11650"/>
                  <a:gd name="connsiteX57" fmla="*/ 4183 w 10014"/>
                  <a:gd name="connsiteY57" fmla="*/ 8114 h 11650"/>
                  <a:gd name="connsiteX58" fmla="*/ 1760 w 10014"/>
                  <a:gd name="connsiteY58" fmla="*/ 8185 h 11650"/>
                  <a:gd name="connsiteX59" fmla="*/ 1320 w 10014"/>
                  <a:gd name="connsiteY59" fmla="*/ 8238 h 11650"/>
                  <a:gd name="connsiteX60" fmla="*/ 4419 w 10014"/>
                  <a:gd name="connsiteY60" fmla="*/ 8309 h 11650"/>
                  <a:gd name="connsiteX61" fmla="*/ 4288 w 10014"/>
                  <a:gd name="connsiteY61" fmla="*/ 8377 h 11650"/>
                  <a:gd name="connsiteX62" fmla="*/ 1524 w 10014"/>
                  <a:gd name="connsiteY62" fmla="*/ 8430 h 11650"/>
                  <a:gd name="connsiteX63" fmla="*/ 512 w 10014"/>
                  <a:gd name="connsiteY63" fmla="*/ 8501 h 11650"/>
                  <a:gd name="connsiteX64" fmla="*/ 1058 w 10014"/>
                  <a:gd name="connsiteY64" fmla="*/ 8572 h 11650"/>
                  <a:gd name="connsiteX65" fmla="*/ 276 w 10014"/>
                  <a:gd name="connsiteY65" fmla="*/ 8643 h 11650"/>
                  <a:gd name="connsiteX66" fmla="*/ 3559 w 10014"/>
                  <a:gd name="connsiteY66" fmla="*/ 8696 h 11650"/>
                  <a:gd name="connsiteX67" fmla="*/ 407 w 10014"/>
                  <a:gd name="connsiteY67" fmla="*/ 8767 h 11650"/>
                  <a:gd name="connsiteX68" fmla="*/ 2279 w 10014"/>
                  <a:gd name="connsiteY68" fmla="*/ 8838 h 11650"/>
                  <a:gd name="connsiteX69" fmla="*/ 302 w 10014"/>
                  <a:gd name="connsiteY69" fmla="*/ 8888 h 11650"/>
                  <a:gd name="connsiteX70" fmla="*/ 276 w 10014"/>
                  <a:gd name="connsiteY70" fmla="*/ 8959 h 11650"/>
                  <a:gd name="connsiteX71" fmla="*/ 538 w 10014"/>
                  <a:gd name="connsiteY71" fmla="*/ 9030 h 11650"/>
                  <a:gd name="connsiteX72" fmla="*/ 329 w 10014"/>
                  <a:gd name="connsiteY72" fmla="*/ 9101 h 11650"/>
                  <a:gd name="connsiteX73" fmla="*/ 171 w 10014"/>
                  <a:gd name="connsiteY73" fmla="*/ 9226 h 11650"/>
                  <a:gd name="connsiteX74" fmla="*/ 302 w 10014"/>
                  <a:gd name="connsiteY74" fmla="*/ 9297 h 11650"/>
                  <a:gd name="connsiteX75" fmla="*/ 381 w 10014"/>
                  <a:gd name="connsiteY75" fmla="*/ 9350 h 11650"/>
                  <a:gd name="connsiteX76" fmla="*/ 591 w 10014"/>
                  <a:gd name="connsiteY76" fmla="*/ 9488 h 11650"/>
                  <a:gd name="connsiteX77" fmla="*/ 690 w 10014"/>
                  <a:gd name="connsiteY77" fmla="*/ 9542 h 11650"/>
                  <a:gd name="connsiteX78" fmla="*/ 2227 w 10014"/>
                  <a:gd name="connsiteY78" fmla="*/ 9560 h 11650"/>
                  <a:gd name="connsiteX79" fmla="*/ 2856 w 10014"/>
                  <a:gd name="connsiteY79" fmla="*/ 9613 h 11650"/>
                  <a:gd name="connsiteX80" fmla="*/ 486 w 10014"/>
                  <a:gd name="connsiteY80" fmla="*/ 9684 h 11650"/>
                  <a:gd name="connsiteX81" fmla="*/ 329 w 10014"/>
                  <a:gd name="connsiteY81" fmla="*/ 9755 h 11650"/>
                  <a:gd name="connsiteX82" fmla="*/ 538 w 10014"/>
                  <a:gd name="connsiteY82" fmla="*/ 9808 h 11650"/>
                  <a:gd name="connsiteX83" fmla="*/ 769 w 10014"/>
                  <a:gd name="connsiteY83" fmla="*/ 9879 h 11650"/>
                  <a:gd name="connsiteX84" fmla="*/ 717 w 10014"/>
                  <a:gd name="connsiteY84" fmla="*/ 9947 h 11650"/>
                  <a:gd name="connsiteX85" fmla="*/ 1136 w 10014"/>
                  <a:gd name="connsiteY85" fmla="*/ 10000 h 11650"/>
                  <a:gd name="connsiteX86" fmla="*/ 3287 w 10014"/>
                  <a:gd name="connsiteY86" fmla="*/ 10014 h 11650"/>
                  <a:gd name="connsiteX87" fmla="*/ 3940 w 10014"/>
                  <a:gd name="connsiteY87" fmla="*/ 10106 h 11650"/>
                  <a:gd name="connsiteX88" fmla="*/ 4958 w 10014"/>
                  <a:gd name="connsiteY88" fmla="*/ 10155 h 11650"/>
                  <a:gd name="connsiteX89" fmla="*/ 3480 w 10014"/>
                  <a:gd name="connsiteY89" fmla="*/ 10229 h 11650"/>
                  <a:gd name="connsiteX90" fmla="*/ 4152 w 10014"/>
                  <a:gd name="connsiteY90" fmla="*/ 10283 h 11650"/>
                  <a:gd name="connsiteX91" fmla="*/ 3903 w 10014"/>
                  <a:gd name="connsiteY91" fmla="*/ 10332 h 11650"/>
                  <a:gd name="connsiteX92" fmla="*/ 2386 w 10014"/>
                  <a:gd name="connsiteY92" fmla="*/ 10430 h 11650"/>
                  <a:gd name="connsiteX93" fmla="*/ 359 w 10014"/>
                  <a:gd name="connsiteY93" fmla="*/ 10461 h 11650"/>
                  <a:gd name="connsiteX94" fmla="*/ 253 w 10014"/>
                  <a:gd name="connsiteY94" fmla="*/ 10577 h 11650"/>
                  <a:gd name="connsiteX95" fmla="*/ 417 w 10014"/>
                  <a:gd name="connsiteY95" fmla="*/ 10712 h 11650"/>
                  <a:gd name="connsiteX96" fmla="*/ 580 w 10014"/>
                  <a:gd name="connsiteY96" fmla="*/ 10815 h 11650"/>
                  <a:gd name="connsiteX97" fmla="*/ 436 w 10014"/>
                  <a:gd name="connsiteY97" fmla="*/ 10937 h 11650"/>
                  <a:gd name="connsiteX98" fmla="*/ 61 w 10014"/>
                  <a:gd name="connsiteY98" fmla="*/ 10968 h 11650"/>
                  <a:gd name="connsiteX99" fmla="*/ 42 w 10014"/>
                  <a:gd name="connsiteY99" fmla="*/ 11341 h 11650"/>
                  <a:gd name="connsiteX100" fmla="*/ 52 w 10014"/>
                  <a:gd name="connsiteY100" fmla="*/ 10575 h 11650"/>
                  <a:gd name="connsiteX101" fmla="*/ 14 w 10014"/>
                  <a:gd name="connsiteY101" fmla="*/ 0 h 11650"/>
                  <a:gd name="connsiteX0" fmla="*/ 14 w 10014"/>
                  <a:gd name="connsiteY0" fmla="*/ 0 h 11487"/>
                  <a:gd name="connsiteX1" fmla="*/ 6034 w 10014"/>
                  <a:gd name="connsiteY1" fmla="*/ 0 h 11487"/>
                  <a:gd name="connsiteX2" fmla="*/ 6134 w 10014"/>
                  <a:gd name="connsiteY2" fmla="*/ 71 h 11487"/>
                  <a:gd name="connsiteX3" fmla="*/ 7854 w 10014"/>
                  <a:gd name="connsiteY3" fmla="*/ 142 h 11487"/>
                  <a:gd name="connsiteX4" fmla="*/ 6967 w 10014"/>
                  <a:gd name="connsiteY4" fmla="*/ 195 h 11487"/>
                  <a:gd name="connsiteX5" fmla="*/ 6107 w 10014"/>
                  <a:gd name="connsiteY5" fmla="*/ 266 h 11487"/>
                  <a:gd name="connsiteX6" fmla="*/ 5981 w 10014"/>
                  <a:gd name="connsiteY6" fmla="*/ 334 h 11487"/>
                  <a:gd name="connsiteX7" fmla="*/ 6060 w 10014"/>
                  <a:gd name="connsiteY7" fmla="*/ 405 h 11487"/>
                  <a:gd name="connsiteX8" fmla="*/ 5069 w 10014"/>
                  <a:gd name="connsiteY8" fmla="*/ 458 h 11487"/>
                  <a:gd name="connsiteX9" fmla="*/ 900 w 10014"/>
                  <a:gd name="connsiteY9" fmla="*/ 529 h 11487"/>
                  <a:gd name="connsiteX10" fmla="*/ 1005 w 10014"/>
                  <a:gd name="connsiteY10" fmla="*/ 600 h 11487"/>
                  <a:gd name="connsiteX11" fmla="*/ 1293 w 10014"/>
                  <a:gd name="connsiteY11" fmla="*/ 654 h 11487"/>
                  <a:gd name="connsiteX12" fmla="*/ 1031 w 10014"/>
                  <a:gd name="connsiteY12" fmla="*/ 725 h 11487"/>
                  <a:gd name="connsiteX13" fmla="*/ 1996 w 10014"/>
                  <a:gd name="connsiteY13" fmla="*/ 792 h 11487"/>
                  <a:gd name="connsiteX14" fmla="*/ 2437 w 10014"/>
                  <a:gd name="connsiteY14" fmla="*/ 863 h 11487"/>
                  <a:gd name="connsiteX15" fmla="*/ 25 w 10014"/>
                  <a:gd name="connsiteY15" fmla="*/ 890 h 11487"/>
                  <a:gd name="connsiteX16" fmla="*/ 15 w 10014"/>
                  <a:gd name="connsiteY16" fmla="*/ 2922 h 11487"/>
                  <a:gd name="connsiteX17" fmla="*/ 1734 w 10014"/>
                  <a:gd name="connsiteY17" fmla="*/ 3016 h 11487"/>
                  <a:gd name="connsiteX18" fmla="*/ 5614 w 10014"/>
                  <a:gd name="connsiteY18" fmla="*/ 3087 h 11487"/>
                  <a:gd name="connsiteX19" fmla="*/ 1267 w 10014"/>
                  <a:gd name="connsiteY19" fmla="*/ 3140 h 11487"/>
                  <a:gd name="connsiteX20" fmla="*/ 14 w 10014"/>
                  <a:gd name="connsiteY20" fmla="*/ 3214 h 11487"/>
                  <a:gd name="connsiteX21" fmla="*/ 4 w 10014"/>
                  <a:gd name="connsiteY21" fmla="*/ 4031 h 11487"/>
                  <a:gd name="connsiteX22" fmla="*/ 743 w 10014"/>
                  <a:gd name="connsiteY22" fmla="*/ 4128 h 11487"/>
                  <a:gd name="connsiteX23" fmla="*/ 769 w 10014"/>
                  <a:gd name="connsiteY23" fmla="*/ 4199 h 11487"/>
                  <a:gd name="connsiteX24" fmla="*/ 900 w 10014"/>
                  <a:gd name="connsiteY24" fmla="*/ 4252 h 11487"/>
                  <a:gd name="connsiteX25" fmla="*/ 4 w 10014"/>
                  <a:gd name="connsiteY25" fmla="*/ 4329 h 11487"/>
                  <a:gd name="connsiteX26" fmla="*/ 15 w 10014"/>
                  <a:gd name="connsiteY26" fmla="*/ 5480 h 11487"/>
                  <a:gd name="connsiteX27" fmla="*/ 407 w 10014"/>
                  <a:gd name="connsiteY27" fmla="*/ 5503 h 11487"/>
                  <a:gd name="connsiteX28" fmla="*/ 407 w 10014"/>
                  <a:gd name="connsiteY28" fmla="*/ 5556 h 11487"/>
                  <a:gd name="connsiteX29" fmla="*/ 250 w 10014"/>
                  <a:gd name="connsiteY29" fmla="*/ 5627 h 11487"/>
                  <a:gd name="connsiteX30" fmla="*/ 198 w 10014"/>
                  <a:gd name="connsiteY30" fmla="*/ 5698 h 11487"/>
                  <a:gd name="connsiteX31" fmla="*/ 119 w 10014"/>
                  <a:gd name="connsiteY31" fmla="*/ 5769 h 11487"/>
                  <a:gd name="connsiteX32" fmla="*/ 15 w 10014"/>
                  <a:gd name="connsiteY32" fmla="*/ 5800 h 11487"/>
                  <a:gd name="connsiteX33" fmla="*/ 15 w 10014"/>
                  <a:gd name="connsiteY33" fmla="*/ 6197 h 11487"/>
                  <a:gd name="connsiteX34" fmla="*/ 355 w 10014"/>
                  <a:gd name="connsiteY34" fmla="*/ 6210 h 11487"/>
                  <a:gd name="connsiteX35" fmla="*/ 434 w 10014"/>
                  <a:gd name="connsiteY35" fmla="*/ 6281 h 11487"/>
                  <a:gd name="connsiteX36" fmla="*/ 302 w 10014"/>
                  <a:gd name="connsiteY36" fmla="*/ 6348 h 11487"/>
                  <a:gd name="connsiteX37" fmla="*/ 407 w 10014"/>
                  <a:gd name="connsiteY37" fmla="*/ 6419 h 11487"/>
                  <a:gd name="connsiteX38" fmla="*/ 4 w 10014"/>
                  <a:gd name="connsiteY38" fmla="*/ 6503 h 11487"/>
                  <a:gd name="connsiteX39" fmla="*/ 4 w 10014"/>
                  <a:gd name="connsiteY39" fmla="*/ 6958 h 11487"/>
                  <a:gd name="connsiteX40" fmla="*/ 538 w 10014"/>
                  <a:gd name="connsiteY40" fmla="*/ 7002 h 11487"/>
                  <a:gd name="connsiteX41" fmla="*/ 381 w 10014"/>
                  <a:gd name="connsiteY41" fmla="*/ 7073 h 11487"/>
                  <a:gd name="connsiteX42" fmla="*/ 565 w 10014"/>
                  <a:gd name="connsiteY42" fmla="*/ 7126 h 11487"/>
                  <a:gd name="connsiteX43" fmla="*/ 407 w 10014"/>
                  <a:gd name="connsiteY43" fmla="*/ 7197 h 11487"/>
                  <a:gd name="connsiteX44" fmla="*/ 591 w 10014"/>
                  <a:gd name="connsiteY44" fmla="*/ 7268 h 11487"/>
                  <a:gd name="connsiteX45" fmla="*/ 2673 w 10014"/>
                  <a:gd name="connsiteY45" fmla="*/ 7321 h 11487"/>
                  <a:gd name="connsiteX46" fmla="*/ 2227 w 10014"/>
                  <a:gd name="connsiteY46" fmla="*/ 7389 h 11487"/>
                  <a:gd name="connsiteX47" fmla="*/ 2101 w 10014"/>
                  <a:gd name="connsiteY47" fmla="*/ 7460 h 11487"/>
                  <a:gd name="connsiteX48" fmla="*/ 3559 w 10014"/>
                  <a:gd name="connsiteY48" fmla="*/ 7531 h 11487"/>
                  <a:gd name="connsiteX49" fmla="*/ 4366 w 10014"/>
                  <a:gd name="connsiteY49" fmla="*/ 7584 h 11487"/>
                  <a:gd name="connsiteX50" fmla="*/ 4052 w 10014"/>
                  <a:gd name="connsiteY50" fmla="*/ 7655 h 11487"/>
                  <a:gd name="connsiteX51" fmla="*/ 2022 w 10014"/>
                  <a:gd name="connsiteY51" fmla="*/ 7726 h 11487"/>
                  <a:gd name="connsiteX52" fmla="*/ 1708 w 10014"/>
                  <a:gd name="connsiteY52" fmla="*/ 7780 h 11487"/>
                  <a:gd name="connsiteX53" fmla="*/ 1267 w 10014"/>
                  <a:gd name="connsiteY53" fmla="*/ 7851 h 11487"/>
                  <a:gd name="connsiteX54" fmla="*/ 1472 w 10014"/>
                  <a:gd name="connsiteY54" fmla="*/ 7918 h 11487"/>
                  <a:gd name="connsiteX55" fmla="*/ 5483 w 10014"/>
                  <a:gd name="connsiteY55" fmla="*/ 7989 h 11487"/>
                  <a:gd name="connsiteX56" fmla="*/ 10014 w 10014"/>
                  <a:gd name="connsiteY56" fmla="*/ 8043 h 11487"/>
                  <a:gd name="connsiteX57" fmla="*/ 4183 w 10014"/>
                  <a:gd name="connsiteY57" fmla="*/ 8114 h 11487"/>
                  <a:gd name="connsiteX58" fmla="*/ 1760 w 10014"/>
                  <a:gd name="connsiteY58" fmla="*/ 8185 h 11487"/>
                  <a:gd name="connsiteX59" fmla="*/ 1320 w 10014"/>
                  <a:gd name="connsiteY59" fmla="*/ 8238 h 11487"/>
                  <a:gd name="connsiteX60" fmla="*/ 4419 w 10014"/>
                  <a:gd name="connsiteY60" fmla="*/ 8309 h 11487"/>
                  <a:gd name="connsiteX61" fmla="*/ 4288 w 10014"/>
                  <a:gd name="connsiteY61" fmla="*/ 8377 h 11487"/>
                  <a:gd name="connsiteX62" fmla="*/ 1524 w 10014"/>
                  <a:gd name="connsiteY62" fmla="*/ 8430 h 11487"/>
                  <a:gd name="connsiteX63" fmla="*/ 512 w 10014"/>
                  <a:gd name="connsiteY63" fmla="*/ 8501 h 11487"/>
                  <a:gd name="connsiteX64" fmla="*/ 1058 w 10014"/>
                  <a:gd name="connsiteY64" fmla="*/ 8572 h 11487"/>
                  <a:gd name="connsiteX65" fmla="*/ 276 w 10014"/>
                  <a:gd name="connsiteY65" fmla="*/ 8643 h 11487"/>
                  <a:gd name="connsiteX66" fmla="*/ 3559 w 10014"/>
                  <a:gd name="connsiteY66" fmla="*/ 8696 h 11487"/>
                  <a:gd name="connsiteX67" fmla="*/ 407 w 10014"/>
                  <a:gd name="connsiteY67" fmla="*/ 8767 h 11487"/>
                  <a:gd name="connsiteX68" fmla="*/ 2279 w 10014"/>
                  <a:gd name="connsiteY68" fmla="*/ 8838 h 11487"/>
                  <a:gd name="connsiteX69" fmla="*/ 302 w 10014"/>
                  <a:gd name="connsiteY69" fmla="*/ 8888 h 11487"/>
                  <a:gd name="connsiteX70" fmla="*/ 276 w 10014"/>
                  <a:gd name="connsiteY70" fmla="*/ 8959 h 11487"/>
                  <a:gd name="connsiteX71" fmla="*/ 538 w 10014"/>
                  <a:gd name="connsiteY71" fmla="*/ 9030 h 11487"/>
                  <a:gd name="connsiteX72" fmla="*/ 329 w 10014"/>
                  <a:gd name="connsiteY72" fmla="*/ 9101 h 11487"/>
                  <a:gd name="connsiteX73" fmla="*/ 171 w 10014"/>
                  <a:gd name="connsiteY73" fmla="*/ 9226 h 11487"/>
                  <a:gd name="connsiteX74" fmla="*/ 302 w 10014"/>
                  <a:gd name="connsiteY74" fmla="*/ 9297 h 11487"/>
                  <a:gd name="connsiteX75" fmla="*/ 381 w 10014"/>
                  <a:gd name="connsiteY75" fmla="*/ 9350 h 11487"/>
                  <a:gd name="connsiteX76" fmla="*/ 591 w 10014"/>
                  <a:gd name="connsiteY76" fmla="*/ 9488 h 11487"/>
                  <a:gd name="connsiteX77" fmla="*/ 690 w 10014"/>
                  <a:gd name="connsiteY77" fmla="*/ 9542 h 11487"/>
                  <a:gd name="connsiteX78" fmla="*/ 2227 w 10014"/>
                  <a:gd name="connsiteY78" fmla="*/ 9560 h 11487"/>
                  <a:gd name="connsiteX79" fmla="*/ 2856 w 10014"/>
                  <a:gd name="connsiteY79" fmla="*/ 9613 h 11487"/>
                  <a:gd name="connsiteX80" fmla="*/ 486 w 10014"/>
                  <a:gd name="connsiteY80" fmla="*/ 9684 h 11487"/>
                  <a:gd name="connsiteX81" fmla="*/ 329 w 10014"/>
                  <a:gd name="connsiteY81" fmla="*/ 9755 h 11487"/>
                  <a:gd name="connsiteX82" fmla="*/ 538 w 10014"/>
                  <a:gd name="connsiteY82" fmla="*/ 9808 h 11487"/>
                  <a:gd name="connsiteX83" fmla="*/ 769 w 10014"/>
                  <a:gd name="connsiteY83" fmla="*/ 9879 h 11487"/>
                  <a:gd name="connsiteX84" fmla="*/ 717 w 10014"/>
                  <a:gd name="connsiteY84" fmla="*/ 9947 h 11487"/>
                  <a:gd name="connsiteX85" fmla="*/ 1136 w 10014"/>
                  <a:gd name="connsiteY85" fmla="*/ 10000 h 11487"/>
                  <a:gd name="connsiteX86" fmla="*/ 3287 w 10014"/>
                  <a:gd name="connsiteY86" fmla="*/ 10014 h 11487"/>
                  <a:gd name="connsiteX87" fmla="*/ 3940 w 10014"/>
                  <a:gd name="connsiteY87" fmla="*/ 10106 h 11487"/>
                  <a:gd name="connsiteX88" fmla="*/ 4958 w 10014"/>
                  <a:gd name="connsiteY88" fmla="*/ 10155 h 11487"/>
                  <a:gd name="connsiteX89" fmla="*/ 3480 w 10014"/>
                  <a:gd name="connsiteY89" fmla="*/ 10229 h 11487"/>
                  <a:gd name="connsiteX90" fmla="*/ 4152 w 10014"/>
                  <a:gd name="connsiteY90" fmla="*/ 10283 h 11487"/>
                  <a:gd name="connsiteX91" fmla="*/ 3903 w 10014"/>
                  <a:gd name="connsiteY91" fmla="*/ 10332 h 11487"/>
                  <a:gd name="connsiteX92" fmla="*/ 2386 w 10014"/>
                  <a:gd name="connsiteY92" fmla="*/ 10430 h 11487"/>
                  <a:gd name="connsiteX93" fmla="*/ 359 w 10014"/>
                  <a:gd name="connsiteY93" fmla="*/ 10461 h 11487"/>
                  <a:gd name="connsiteX94" fmla="*/ 253 w 10014"/>
                  <a:gd name="connsiteY94" fmla="*/ 10577 h 11487"/>
                  <a:gd name="connsiteX95" fmla="*/ 417 w 10014"/>
                  <a:gd name="connsiteY95" fmla="*/ 10712 h 11487"/>
                  <a:gd name="connsiteX96" fmla="*/ 580 w 10014"/>
                  <a:gd name="connsiteY96" fmla="*/ 10815 h 11487"/>
                  <a:gd name="connsiteX97" fmla="*/ 436 w 10014"/>
                  <a:gd name="connsiteY97" fmla="*/ 10937 h 11487"/>
                  <a:gd name="connsiteX98" fmla="*/ 61 w 10014"/>
                  <a:gd name="connsiteY98" fmla="*/ 10968 h 11487"/>
                  <a:gd name="connsiteX99" fmla="*/ 52 w 10014"/>
                  <a:gd name="connsiteY99" fmla="*/ 10575 h 11487"/>
                  <a:gd name="connsiteX100" fmla="*/ 14 w 10014"/>
                  <a:gd name="connsiteY100" fmla="*/ 0 h 11487"/>
                  <a:gd name="connsiteX0" fmla="*/ 14 w 10014"/>
                  <a:gd name="connsiteY0" fmla="*/ 0 h 11480"/>
                  <a:gd name="connsiteX1" fmla="*/ 6034 w 10014"/>
                  <a:gd name="connsiteY1" fmla="*/ 0 h 11480"/>
                  <a:gd name="connsiteX2" fmla="*/ 6134 w 10014"/>
                  <a:gd name="connsiteY2" fmla="*/ 71 h 11480"/>
                  <a:gd name="connsiteX3" fmla="*/ 7854 w 10014"/>
                  <a:gd name="connsiteY3" fmla="*/ 142 h 11480"/>
                  <a:gd name="connsiteX4" fmla="*/ 6967 w 10014"/>
                  <a:gd name="connsiteY4" fmla="*/ 195 h 11480"/>
                  <a:gd name="connsiteX5" fmla="*/ 6107 w 10014"/>
                  <a:gd name="connsiteY5" fmla="*/ 266 h 11480"/>
                  <a:gd name="connsiteX6" fmla="*/ 5981 w 10014"/>
                  <a:gd name="connsiteY6" fmla="*/ 334 h 11480"/>
                  <a:gd name="connsiteX7" fmla="*/ 6060 w 10014"/>
                  <a:gd name="connsiteY7" fmla="*/ 405 h 11480"/>
                  <a:gd name="connsiteX8" fmla="*/ 5069 w 10014"/>
                  <a:gd name="connsiteY8" fmla="*/ 458 h 11480"/>
                  <a:gd name="connsiteX9" fmla="*/ 900 w 10014"/>
                  <a:gd name="connsiteY9" fmla="*/ 529 h 11480"/>
                  <a:gd name="connsiteX10" fmla="*/ 1005 w 10014"/>
                  <a:gd name="connsiteY10" fmla="*/ 600 h 11480"/>
                  <a:gd name="connsiteX11" fmla="*/ 1293 w 10014"/>
                  <a:gd name="connsiteY11" fmla="*/ 654 h 11480"/>
                  <a:gd name="connsiteX12" fmla="*/ 1031 w 10014"/>
                  <a:gd name="connsiteY12" fmla="*/ 725 h 11480"/>
                  <a:gd name="connsiteX13" fmla="*/ 1996 w 10014"/>
                  <a:gd name="connsiteY13" fmla="*/ 792 h 11480"/>
                  <a:gd name="connsiteX14" fmla="*/ 2437 w 10014"/>
                  <a:gd name="connsiteY14" fmla="*/ 863 h 11480"/>
                  <a:gd name="connsiteX15" fmla="*/ 25 w 10014"/>
                  <a:gd name="connsiteY15" fmla="*/ 890 h 11480"/>
                  <a:gd name="connsiteX16" fmla="*/ 15 w 10014"/>
                  <a:gd name="connsiteY16" fmla="*/ 2922 h 11480"/>
                  <a:gd name="connsiteX17" fmla="*/ 1734 w 10014"/>
                  <a:gd name="connsiteY17" fmla="*/ 3016 h 11480"/>
                  <a:gd name="connsiteX18" fmla="*/ 5614 w 10014"/>
                  <a:gd name="connsiteY18" fmla="*/ 3087 h 11480"/>
                  <a:gd name="connsiteX19" fmla="*/ 1267 w 10014"/>
                  <a:gd name="connsiteY19" fmla="*/ 3140 h 11480"/>
                  <a:gd name="connsiteX20" fmla="*/ 14 w 10014"/>
                  <a:gd name="connsiteY20" fmla="*/ 3214 h 11480"/>
                  <a:gd name="connsiteX21" fmla="*/ 4 w 10014"/>
                  <a:gd name="connsiteY21" fmla="*/ 4031 h 11480"/>
                  <a:gd name="connsiteX22" fmla="*/ 743 w 10014"/>
                  <a:gd name="connsiteY22" fmla="*/ 4128 h 11480"/>
                  <a:gd name="connsiteX23" fmla="*/ 769 w 10014"/>
                  <a:gd name="connsiteY23" fmla="*/ 4199 h 11480"/>
                  <a:gd name="connsiteX24" fmla="*/ 900 w 10014"/>
                  <a:gd name="connsiteY24" fmla="*/ 4252 h 11480"/>
                  <a:gd name="connsiteX25" fmla="*/ 4 w 10014"/>
                  <a:gd name="connsiteY25" fmla="*/ 4329 h 11480"/>
                  <a:gd name="connsiteX26" fmla="*/ 15 w 10014"/>
                  <a:gd name="connsiteY26" fmla="*/ 5480 h 11480"/>
                  <a:gd name="connsiteX27" fmla="*/ 407 w 10014"/>
                  <a:gd name="connsiteY27" fmla="*/ 5503 h 11480"/>
                  <a:gd name="connsiteX28" fmla="*/ 407 w 10014"/>
                  <a:gd name="connsiteY28" fmla="*/ 5556 h 11480"/>
                  <a:gd name="connsiteX29" fmla="*/ 250 w 10014"/>
                  <a:gd name="connsiteY29" fmla="*/ 5627 h 11480"/>
                  <a:gd name="connsiteX30" fmla="*/ 198 w 10014"/>
                  <a:gd name="connsiteY30" fmla="*/ 5698 h 11480"/>
                  <a:gd name="connsiteX31" fmla="*/ 119 w 10014"/>
                  <a:gd name="connsiteY31" fmla="*/ 5769 h 11480"/>
                  <a:gd name="connsiteX32" fmla="*/ 15 w 10014"/>
                  <a:gd name="connsiteY32" fmla="*/ 5800 h 11480"/>
                  <a:gd name="connsiteX33" fmla="*/ 15 w 10014"/>
                  <a:gd name="connsiteY33" fmla="*/ 6197 h 11480"/>
                  <a:gd name="connsiteX34" fmla="*/ 355 w 10014"/>
                  <a:gd name="connsiteY34" fmla="*/ 6210 h 11480"/>
                  <a:gd name="connsiteX35" fmla="*/ 434 w 10014"/>
                  <a:gd name="connsiteY35" fmla="*/ 6281 h 11480"/>
                  <a:gd name="connsiteX36" fmla="*/ 302 w 10014"/>
                  <a:gd name="connsiteY36" fmla="*/ 6348 h 11480"/>
                  <a:gd name="connsiteX37" fmla="*/ 407 w 10014"/>
                  <a:gd name="connsiteY37" fmla="*/ 6419 h 11480"/>
                  <a:gd name="connsiteX38" fmla="*/ 4 w 10014"/>
                  <a:gd name="connsiteY38" fmla="*/ 6503 h 11480"/>
                  <a:gd name="connsiteX39" fmla="*/ 4 w 10014"/>
                  <a:gd name="connsiteY39" fmla="*/ 6958 h 11480"/>
                  <a:gd name="connsiteX40" fmla="*/ 538 w 10014"/>
                  <a:gd name="connsiteY40" fmla="*/ 7002 h 11480"/>
                  <a:gd name="connsiteX41" fmla="*/ 381 w 10014"/>
                  <a:gd name="connsiteY41" fmla="*/ 7073 h 11480"/>
                  <a:gd name="connsiteX42" fmla="*/ 565 w 10014"/>
                  <a:gd name="connsiteY42" fmla="*/ 7126 h 11480"/>
                  <a:gd name="connsiteX43" fmla="*/ 407 w 10014"/>
                  <a:gd name="connsiteY43" fmla="*/ 7197 h 11480"/>
                  <a:gd name="connsiteX44" fmla="*/ 591 w 10014"/>
                  <a:gd name="connsiteY44" fmla="*/ 7268 h 11480"/>
                  <a:gd name="connsiteX45" fmla="*/ 2673 w 10014"/>
                  <a:gd name="connsiteY45" fmla="*/ 7321 h 11480"/>
                  <a:gd name="connsiteX46" fmla="*/ 2227 w 10014"/>
                  <a:gd name="connsiteY46" fmla="*/ 7389 h 11480"/>
                  <a:gd name="connsiteX47" fmla="*/ 2101 w 10014"/>
                  <a:gd name="connsiteY47" fmla="*/ 7460 h 11480"/>
                  <a:gd name="connsiteX48" fmla="*/ 3559 w 10014"/>
                  <a:gd name="connsiteY48" fmla="*/ 7531 h 11480"/>
                  <a:gd name="connsiteX49" fmla="*/ 4366 w 10014"/>
                  <a:gd name="connsiteY49" fmla="*/ 7584 h 11480"/>
                  <a:gd name="connsiteX50" fmla="*/ 4052 w 10014"/>
                  <a:gd name="connsiteY50" fmla="*/ 7655 h 11480"/>
                  <a:gd name="connsiteX51" fmla="*/ 2022 w 10014"/>
                  <a:gd name="connsiteY51" fmla="*/ 7726 h 11480"/>
                  <a:gd name="connsiteX52" fmla="*/ 1708 w 10014"/>
                  <a:gd name="connsiteY52" fmla="*/ 7780 h 11480"/>
                  <a:gd name="connsiteX53" fmla="*/ 1267 w 10014"/>
                  <a:gd name="connsiteY53" fmla="*/ 7851 h 11480"/>
                  <a:gd name="connsiteX54" fmla="*/ 1472 w 10014"/>
                  <a:gd name="connsiteY54" fmla="*/ 7918 h 11480"/>
                  <a:gd name="connsiteX55" fmla="*/ 5483 w 10014"/>
                  <a:gd name="connsiteY55" fmla="*/ 7989 h 11480"/>
                  <a:gd name="connsiteX56" fmla="*/ 10014 w 10014"/>
                  <a:gd name="connsiteY56" fmla="*/ 8043 h 11480"/>
                  <a:gd name="connsiteX57" fmla="*/ 4183 w 10014"/>
                  <a:gd name="connsiteY57" fmla="*/ 8114 h 11480"/>
                  <a:gd name="connsiteX58" fmla="*/ 1760 w 10014"/>
                  <a:gd name="connsiteY58" fmla="*/ 8185 h 11480"/>
                  <a:gd name="connsiteX59" fmla="*/ 1320 w 10014"/>
                  <a:gd name="connsiteY59" fmla="*/ 8238 h 11480"/>
                  <a:gd name="connsiteX60" fmla="*/ 4419 w 10014"/>
                  <a:gd name="connsiteY60" fmla="*/ 8309 h 11480"/>
                  <a:gd name="connsiteX61" fmla="*/ 4288 w 10014"/>
                  <a:gd name="connsiteY61" fmla="*/ 8377 h 11480"/>
                  <a:gd name="connsiteX62" fmla="*/ 1524 w 10014"/>
                  <a:gd name="connsiteY62" fmla="*/ 8430 h 11480"/>
                  <a:gd name="connsiteX63" fmla="*/ 512 w 10014"/>
                  <a:gd name="connsiteY63" fmla="*/ 8501 h 11480"/>
                  <a:gd name="connsiteX64" fmla="*/ 1058 w 10014"/>
                  <a:gd name="connsiteY64" fmla="*/ 8572 h 11480"/>
                  <a:gd name="connsiteX65" fmla="*/ 276 w 10014"/>
                  <a:gd name="connsiteY65" fmla="*/ 8643 h 11480"/>
                  <a:gd name="connsiteX66" fmla="*/ 3559 w 10014"/>
                  <a:gd name="connsiteY66" fmla="*/ 8696 h 11480"/>
                  <a:gd name="connsiteX67" fmla="*/ 407 w 10014"/>
                  <a:gd name="connsiteY67" fmla="*/ 8767 h 11480"/>
                  <a:gd name="connsiteX68" fmla="*/ 2279 w 10014"/>
                  <a:gd name="connsiteY68" fmla="*/ 8838 h 11480"/>
                  <a:gd name="connsiteX69" fmla="*/ 302 w 10014"/>
                  <a:gd name="connsiteY69" fmla="*/ 8888 h 11480"/>
                  <a:gd name="connsiteX70" fmla="*/ 276 w 10014"/>
                  <a:gd name="connsiteY70" fmla="*/ 8959 h 11480"/>
                  <a:gd name="connsiteX71" fmla="*/ 538 w 10014"/>
                  <a:gd name="connsiteY71" fmla="*/ 9030 h 11480"/>
                  <a:gd name="connsiteX72" fmla="*/ 329 w 10014"/>
                  <a:gd name="connsiteY72" fmla="*/ 9101 h 11480"/>
                  <a:gd name="connsiteX73" fmla="*/ 171 w 10014"/>
                  <a:gd name="connsiteY73" fmla="*/ 9226 h 11480"/>
                  <a:gd name="connsiteX74" fmla="*/ 302 w 10014"/>
                  <a:gd name="connsiteY74" fmla="*/ 9297 h 11480"/>
                  <a:gd name="connsiteX75" fmla="*/ 381 w 10014"/>
                  <a:gd name="connsiteY75" fmla="*/ 9350 h 11480"/>
                  <a:gd name="connsiteX76" fmla="*/ 591 w 10014"/>
                  <a:gd name="connsiteY76" fmla="*/ 9488 h 11480"/>
                  <a:gd name="connsiteX77" fmla="*/ 690 w 10014"/>
                  <a:gd name="connsiteY77" fmla="*/ 9542 h 11480"/>
                  <a:gd name="connsiteX78" fmla="*/ 2227 w 10014"/>
                  <a:gd name="connsiteY78" fmla="*/ 9560 h 11480"/>
                  <a:gd name="connsiteX79" fmla="*/ 2856 w 10014"/>
                  <a:gd name="connsiteY79" fmla="*/ 9613 h 11480"/>
                  <a:gd name="connsiteX80" fmla="*/ 486 w 10014"/>
                  <a:gd name="connsiteY80" fmla="*/ 9684 h 11480"/>
                  <a:gd name="connsiteX81" fmla="*/ 329 w 10014"/>
                  <a:gd name="connsiteY81" fmla="*/ 9755 h 11480"/>
                  <a:gd name="connsiteX82" fmla="*/ 538 w 10014"/>
                  <a:gd name="connsiteY82" fmla="*/ 9808 h 11480"/>
                  <a:gd name="connsiteX83" fmla="*/ 769 w 10014"/>
                  <a:gd name="connsiteY83" fmla="*/ 9879 h 11480"/>
                  <a:gd name="connsiteX84" fmla="*/ 717 w 10014"/>
                  <a:gd name="connsiteY84" fmla="*/ 9947 h 11480"/>
                  <a:gd name="connsiteX85" fmla="*/ 1136 w 10014"/>
                  <a:gd name="connsiteY85" fmla="*/ 10000 h 11480"/>
                  <a:gd name="connsiteX86" fmla="*/ 3287 w 10014"/>
                  <a:gd name="connsiteY86" fmla="*/ 10014 h 11480"/>
                  <a:gd name="connsiteX87" fmla="*/ 3940 w 10014"/>
                  <a:gd name="connsiteY87" fmla="*/ 10106 h 11480"/>
                  <a:gd name="connsiteX88" fmla="*/ 4958 w 10014"/>
                  <a:gd name="connsiteY88" fmla="*/ 10155 h 11480"/>
                  <a:gd name="connsiteX89" fmla="*/ 3480 w 10014"/>
                  <a:gd name="connsiteY89" fmla="*/ 10229 h 11480"/>
                  <a:gd name="connsiteX90" fmla="*/ 4152 w 10014"/>
                  <a:gd name="connsiteY90" fmla="*/ 10283 h 11480"/>
                  <a:gd name="connsiteX91" fmla="*/ 3903 w 10014"/>
                  <a:gd name="connsiteY91" fmla="*/ 10332 h 11480"/>
                  <a:gd name="connsiteX92" fmla="*/ 2386 w 10014"/>
                  <a:gd name="connsiteY92" fmla="*/ 10430 h 11480"/>
                  <a:gd name="connsiteX93" fmla="*/ 359 w 10014"/>
                  <a:gd name="connsiteY93" fmla="*/ 10461 h 11480"/>
                  <a:gd name="connsiteX94" fmla="*/ 253 w 10014"/>
                  <a:gd name="connsiteY94" fmla="*/ 10577 h 11480"/>
                  <a:gd name="connsiteX95" fmla="*/ 417 w 10014"/>
                  <a:gd name="connsiteY95" fmla="*/ 10712 h 11480"/>
                  <a:gd name="connsiteX96" fmla="*/ 580 w 10014"/>
                  <a:gd name="connsiteY96" fmla="*/ 10815 h 11480"/>
                  <a:gd name="connsiteX97" fmla="*/ 436 w 10014"/>
                  <a:gd name="connsiteY97" fmla="*/ 10937 h 11480"/>
                  <a:gd name="connsiteX98" fmla="*/ 52 w 10014"/>
                  <a:gd name="connsiteY98" fmla="*/ 10575 h 11480"/>
                  <a:gd name="connsiteX99" fmla="*/ 14 w 10014"/>
                  <a:gd name="connsiteY99" fmla="*/ 0 h 11480"/>
                  <a:gd name="connsiteX0" fmla="*/ 14 w 10014"/>
                  <a:gd name="connsiteY0" fmla="*/ 0 h 11437"/>
                  <a:gd name="connsiteX1" fmla="*/ 6034 w 10014"/>
                  <a:gd name="connsiteY1" fmla="*/ 0 h 11437"/>
                  <a:gd name="connsiteX2" fmla="*/ 6134 w 10014"/>
                  <a:gd name="connsiteY2" fmla="*/ 71 h 11437"/>
                  <a:gd name="connsiteX3" fmla="*/ 7854 w 10014"/>
                  <a:gd name="connsiteY3" fmla="*/ 142 h 11437"/>
                  <a:gd name="connsiteX4" fmla="*/ 6967 w 10014"/>
                  <a:gd name="connsiteY4" fmla="*/ 195 h 11437"/>
                  <a:gd name="connsiteX5" fmla="*/ 6107 w 10014"/>
                  <a:gd name="connsiteY5" fmla="*/ 266 h 11437"/>
                  <a:gd name="connsiteX6" fmla="*/ 5981 w 10014"/>
                  <a:gd name="connsiteY6" fmla="*/ 334 h 11437"/>
                  <a:gd name="connsiteX7" fmla="*/ 6060 w 10014"/>
                  <a:gd name="connsiteY7" fmla="*/ 405 h 11437"/>
                  <a:gd name="connsiteX8" fmla="*/ 5069 w 10014"/>
                  <a:gd name="connsiteY8" fmla="*/ 458 h 11437"/>
                  <a:gd name="connsiteX9" fmla="*/ 900 w 10014"/>
                  <a:gd name="connsiteY9" fmla="*/ 529 h 11437"/>
                  <a:gd name="connsiteX10" fmla="*/ 1005 w 10014"/>
                  <a:gd name="connsiteY10" fmla="*/ 600 h 11437"/>
                  <a:gd name="connsiteX11" fmla="*/ 1293 w 10014"/>
                  <a:gd name="connsiteY11" fmla="*/ 654 h 11437"/>
                  <a:gd name="connsiteX12" fmla="*/ 1031 w 10014"/>
                  <a:gd name="connsiteY12" fmla="*/ 725 h 11437"/>
                  <a:gd name="connsiteX13" fmla="*/ 1996 w 10014"/>
                  <a:gd name="connsiteY13" fmla="*/ 792 h 11437"/>
                  <a:gd name="connsiteX14" fmla="*/ 2437 w 10014"/>
                  <a:gd name="connsiteY14" fmla="*/ 863 h 11437"/>
                  <a:gd name="connsiteX15" fmla="*/ 25 w 10014"/>
                  <a:gd name="connsiteY15" fmla="*/ 890 h 11437"/>
                  <a:gd name="connsiteX16" fmla="*/ 15 w 10014"/>
                  <a:gd name="connsiteY16" fmla="*/ 2922 h 11437"/>
                  <a:gd name="connsiteX17" fmla="*/ 1734 w 10014"/>
                  <a:gd name="connsiteY17" fmla="*/ 3016 h 11437"/>
                  <a:gd name="connsiteX18" fmla="*/ 5614 w 10014"/>
                  <a:gd name="connsiteY18" fmla="*/ 3087 h 11437"/>
                  <a:gd name="connsiteX19" fmla="*/ 1267 w 10014"/>
                  <a:gd name="connsiteY19" fmla="*/ 3140 h 11437"/>
                  <a:gd name="connsiteX20" fmla="*/ 14 w 10014"/>
                  <a:gd name="connsiteY20" fmla="*/ 3214 h 11437"/>
                  <a:gd name="connsiteX21" fmla="*/ 4 w 10014"/>
                  <a:gd name="connsiteY21" fmla="*/ 4031 h 11437"/>
                  <a:gd name="connsiteX22" fmla="*/ 743 w 10014"/>
                  <a:gd name="connsiteY22" fmla="*/ 4128 h 11437"/>
                  <a:gd name="connsiteX23" fmla="*/ 769 w 10014"/>
                  <a:gd name="connsiteY23" fmla="*/ 4199 h 11437"/>
                  <a:gd name="connsiteX24" fmla="*/ 900 w 10014"/>
                  <a:gd name="connsiteY24" fmla="*/ 4252 h 11437"/>
                  <a:gd name="connsiteX25" fmla="*/ 4 w 10014"/>
                  <a:gd name="connsiteY25" fmla="*/ 4329 h 11437"/>
                  <a:gd name="connsiteX26" fmla="*/ 15 w 10014"/>
                  <a:gd name="connsiteY26" fmla="*/ 5480 h 11437"/>
                  <a:gd name="connsiteX27" fmla="*/ 407 w 10014"/>
                  <a:gd name="connsiteY27" fmla="*/ 5503 h 11437"/>
                  <a:gd name="connsiteX28" fmla="*/ 407 w 10014"/>
                  <a:gd name="connsiteY28" fmla="*/ 5556 h 11437"/>
                  <a:gd name="connsiteX29" fmla="*/ 250 w 10014"/>
                  <a:gd name="connsiteY29" fmla="*/ 5627 h 11437"/>
                  <a:gd name="connsiteX30" fmla="*/ 198 w 10014"/>
                  <a:gd name="connsiteY30" fmla="*/ 5698 h 11437"/>
                  <a:gd name="connsiteX31" fmla="*/ 119 w 10014"/>
                  <a:gd name="connsiteY31" fmla="*/ 5769 h 11437"/>
                  <a:gd name="connsiteX32" fmla="*/ 15 w 10014"/>
                  <a:gd name="connsiteY32" fmla="*/ 5800 h 11437"/>
                  <a:gd name="connsiteX33" fmla="*/ 15 w 10014"/>
                  <a:gd name="connsiteY33" fmla="*/ 6197 h 11437"/>
                  <a:gd name="connsiteX34" fmla="*/ 355 w 10014"/>
                  <a:gd name="connsiteY34" fmla="*/ 6210 h 11437"/>
                  <a:gd name="connsiteX35" fmla="*/ 434 w 10014"/>
                  <a:gd name="connsiteY35" fmla="*/ 6281 h 11437"/>
                  <a:gd name="connsiteX36" fmla="*/ 302 w 10014"/>
                  <a:gd name="connsiteY36" fmla="*/ 6348 h 11437"/>
                  <a:gd name="connsiteX37" fmla="*/ 407 w 10014"/>
                  <a:gd name="connsiteY37" fmla="*/ 6419 h 11437"/>
                  <a:gd name="connsiteX38" fmla="*/ 4 w 10014"/>
                  <a:gd name="connsiteY38" fmla="*/ 6503 h 11437"/>
                  <a:gd name="connsiteX39" fmla="*/ 4 w 10014"/>
                  <a:gd name="connsiteY39" fmla="*/ 6958 h 11437"/>
                  <a:gd name="connsiteX40" fmla="*/ 538 w 10014"/>
                  <a:gd name="connsiteY40" fmla="*/ 7002 h 11437"/>
                  <a:gd name="connsiteX41" fmla="*/ 381 w 10014"/>
                  <a:gd name="connsiteY41" fmla="*/ 7073 h 11437"/>
                  <a:gd name="connsiteX42" fmla="*/ 565 w 10014"/>
                  <a:gd name="connsiteY42" fmla="*/ 7126 h 11437"/>
                  <a:gd name="connsiteX43" fmla="*/ 407 w 10014"/>
                  <a:gd name="connsiteY43" fmla="*/ 7197 h 11437"/>
                  <a:gd name="connsiteX44" fmla="*/ 591 w 10014"/>
                  <a:gd name="connsiteY44" fmla="*/ 7268 h 11437"/>
                  <a:gd name="connsiteX45" fmla="*/ 2673 w 10014"/>
                  <a:gd name="connsiteY45" fmla="*/ 7321 h 11437"/>
                  <a:gd name="connsiteX46" fmla="*/ 2227 w 10014"/>
                  <a:gd name="connsiteY46" fmla="*/ 7389 h 11437"/>
                  <a:gd name="connsiteX47" fmla="*/ 2101 w 10014"/>
                  <a:gd name="connsiteY47" fmla="*/ 7460 h 11437"/>
                  <a:gd name="connsiteX48" fmla="*/ 3559 w 10014"/>
                  <a:gd name="connsiteY48" fmla="*/ 7531 h 11437"/>
                  <a:gd name="connsiteX49" fmla="*/ 4366 w 10014"/>
                  <a:gd name="connsiteY49" fmla="*/ 7584 h 11437"/>
                  <a:gd name="connsiteX50" fmla="*/ 4052 w 10014"/>
                  <a:gd name="connsiteY50" fmla="*/ 7655 h 11437"/>
                  <a:gd name="connsiteX51" fmla="*/ 2022 w 10014"/>
                  <a:gd name="connsiteY51" fmla="*/ 7726 h 11437"/>
                  <a:gd name="connsiteX52" fmla="*/ 1708 w 10014"/>
                  <a:gd name="connsiteY52" fmla="*/ 7780 h 11437"/>
                  <a:gd name="connsiteX53" fmla="*/ 1267 w 10014"/>
                  <a:gd name="connsiteY53" fmla="*/ 7851 h 11437"/>
                  <a:gd name="connsiteX54" fmla="*/ 1472 w 10014"/>
                  <a:gd name="connsiteY54" fmla="*/ 7918 h 11437"/>
                  <a:gd name="connsiteX55" fmla="*/ 5483 w 10014"/>
                  <a:gd name="connsiteY55" fmla="*/ 7989 h 11437"/>
                  <a:gd name="connsiteX56" fmla="*/ 10014 w 10014"/>
                  <a:gd name="connsiteY56" fmla="*/ 8043 h 11437"/>
                  <a:gd name="connsiteX57" fmla="*/ 4183 w 10014"/>
                  <a:gd name="connsiteY57" fmla="*/ 8114 h 11437"/>
                  <a:gd name="connsiteX58" fmla="*/ 1760 w 10014"/>
                  <a:gd name="connsiteY58" fmla="*/ 8185 h 11437"/>
                  <a:gd name="connsiteX59" fmla="*/ 1320 w 10014"/>
                  <a:gd name="connsiteY59" fmla="*/ 8238 h 11437"/>
                  <a:gd name="connsiteX60" fmla="*/ 4419 w 10014"/>
                  <a:gd name="connsiteY60" fmla="*/ 8309 h 11437"/>
                  <a:gd name="connsiteX61" fmla="*/ 4288 w 10014"/>
                  <a:gd name="connsiteY61" fmla="*/ 8377 h 11437"/>
                  <a:gd name="connsiteX62" fmla="*/ 1524 w 10014"/>
                  <a:gd name="connsiteY62" fmla="*/ 8430 h 11437"/>
                  <a:gd name="connsiteX63" fmla="*/ 512 w 10014"/>
                  <a:gd name="connsiteY63" fmla="*/ 8501 h 11437"/>
                  <a:gd name="connsiteX64" fmla="*/ 1058 w 10014"/>
                  <a:gd name="connsiteY64" fmla="*/ 8572 h 11437"/>
                  <a:gd name="connsiteX65" fmla="*/ 276 w 10014"/>
                  <a:gd name="connsiteY65" fmla="*/ 8643 h 11437"/>
                  <a:gd name="connsiteX66" fmla="*/ 3559 w 10014"/>
                  <a:gd name="connsiteY66" fmla="*/ 8696 h 11437"/>
                  <a:gd name="connsiteX67" fmla="*/ 407 w 10014"/>
                  <a:gd name="connsiteY67" fmla="*/ 8767 h 11437"/>
                  <a:gd name="connsiteX68" fmla="*/ 2279 w 10014"/>
                  <a:gd name="connsiteY68" fmla="*/ 8838 h 11437"/>
                  <a:gd name="connsiteX69" fmla="*/ 302 w 10014"/>
                  <a:gd name="connsiteY69" fmla="*/ 8888 h 11437"/>
                  <a:gd name="connsiteX70" fmla="*/ 276 w 10014"/>
                  <a:gd name="connsiteY70" fmla="*/ 8959 h 11437"/>
                  <a:gd name="connsiteX71" fmla="*/ 538 w 10014"/>
                  <a:gd name="connsiteY71" fmla="*/ 9030 h 11437"/>
                  <a:gd name="connsiteX72" fmla="*/ 329 w 10014"/>
                  <a:gd name="connsiteY72" fmla="*/ 9101 h 11437"/>
                  <a:gd name="connsiteX73" fmla="*/ 171 w 10014"/>
                  <a:gd name="connsiteY73" fmla="*/ 9226 h 11437"/>
                  <a:gd name="connsiteX74" fmla="*/ 302 w 10014"/>
                  <a:gd name="connsiteY74" fmla="*/ 9297 h 11437"/>
                  <a:gd name="connsiteX75" fmla="*/ 381 w 10014"/>
                  <a:gd name="connsiteY75" fmla="*/ 9350 h 11437"/>
                  <a:gd name="connsiteX76" fmla="*/ 591 w 10014"/>
                  <a:gd name="connsiteY76" fmla="*/ 9488 h 11437"/>
                  <a:gd name="connsiteX77" fmla="*/ 690 w 10014"/>
                  <a:gd name="connsiteY77" fmla="*/ 9542 h 11437"/>
                  <a:gd name="connsiteX78" fmla="*/ 2227 w 10014"/>
                  <a:gd name="connsiteY78" fmla="*/ 9560 h 11437"/>
                  <a:gd name="connsiteX79" fmla="*/ 2856 w 10014"/>
                  <a:gd name="connsiteY79" fmla="*/ 9613 h 11437"/>
                  <a:gd name="connsiteX80" fmla="*/ 486 w 10014"/>
                  <a:gd name="connsiteY80" fmla="*/ 9684 h 11437"/>
                  <a:gd name="connsiteX81" fmla="*/ 329 w 10014"/>
                  <a:gd name="connsiteY81" fmla="*/ 9755 h 11437"/>
                  <a:gd name="connsiteX82" fmla="*/ 538 w 10014"/>
                  <a:gd name="connsiteY82" fmla="*/ 9808 h 11437"/>
                  <a:gd name="connsiteX83" fmla="*/ 769 w 10014"/>
                  <a:gd name="connsiteY83" fmla="*/ 9879 h 11437"/>
                  <a:gd name="connsiteX84" fmla="*/ 717 w 10014"/>
                  <a:gd name="connsiteY84" fmla="*/ 9947 h 11437"/>
                  <a:gd name="connsiteX85" fmla="*/ 1136 w 10014"/>
                  <a:gd name="connsiteY85" fmla="*/ 10000 h 11437"/>
                  <a:gd name="connsiteX86" fmla="*/ 3287 w 10014"/>
                  <a:gd name="connsiteY86" fmla="*/ 10014 h 11437"/>
                  <a:gd name="connsiteX87" fmla="*/ 3940 w 10014"/>
                  <a:gd name="connsiteY87" fmla="*/ 10106 h 11437"/>
                  <a:gd name="connsiteX88" fmla="*/ 4958 w 10014"/>
                  <a:gd name="connsiteY88" fmla="*/ 10155 h 11437"/>
                  <a:gd name="connsiteX89" fmla="*/ 3480 w 10014"/>
                  <a:gd name="connsiteY89" fmla="*/ 10229 h 11437"/>
                  <a:gd name="connsiteX90" fmla="*/ 4152 w 10014"/>
                  <a:gd name="connsiteY90" fmla="*/ 10283 h 11437"/>
                  <a:gd name="connsiteX91" fmla="*/ 3903 w 10014"/>
                  <a:gd name="connsiteY91" fmla="*/ 10332 h 11437"/>
                  <a:gd name="connsiteX92" fmla="*/ 2386 w 10014"/>
                  <a:gd name="connsiteY92" fmla="*/ 10430 h 11437"/>
                  <a:gd name="connsiteX93" fmla="*/ 359 w 10014"/>
                  <a:gd name="connsiteY93" fmla="*/ 10461 h 11437"/>
                  <a:gd name="connsiteX94" fmla="*/ 253 w 10014"/>
                  <a:gd name="connsiteY94" fmla="*/ 10577 h 11437"/>
                  <a:gd name="connsiteX95" fmla="*/ 417 w 10014"/>
                  <a:gd name="connsiteY95" fmla="*/ 10712 h 11437"/>
                  <a:gd name="connsiteX96" fmla="*/ 580 w 10014"/>
                  <a:gd name="connsiteY96" fmla="*/ 10815 h 11437"/>
                  <a:gd name="connsiteX97" fmla="*/ 52 w 10014"/>
                  <a:gd name="connsiteY97" fmla="*/ 10575 h 11437"/>
                  <a:gd name="connsiteX98" fmla="*/ 14 w 10014"/>
                  <a:gd name="connsiteY98" fmla="*/ 0 h 11437"/>
                  <a:gd name="connsiteX0" fmla="*/ 14 w 10014"/>
                  <a:gd name="connsiteY0" fmla="*/ 0 h 11405"/>
                  <a:gd name="connsiteX1" fmla="*/ 6034 w 10014"/>
                  <a:gd name="connsiteY1" fmla="*/ 0 h 11405"/>
                  <a:gd name="connsiteX2" fmla="*/ 6134 w 10014"/>
                  <a:gd name="connsiteY2" fmla="*/ 71 h 11405"/>
                  <a:gd name="connsiteX3" fmla="*/ 7854 w 10014"/>
                  <a:gd name="connsiteY3" fmla="*/ 142 h 11405"/>
                  <a:gd name="connsiteX4" fmla="*/ 6967 w 10014"/>
                  <a:gd name="connsiteY4" fmla="*/ 195 h 11405"/>
                  <a:gd name="connsiteX5" fmla="*/ 6107 w 10014"/>
                  <a:gd name="connsiteY5" fmla="*/ 266 h 11405"/>
                  <a:gd name="connsiteX6" fmla="*/ 5981 w 10014"/>
                  <a:gd name="connsiteY6" fmla="*/ 334 h 11405"/>
                  <a:gd name="connsiteX7" fmla="*/ 6060 w 10014"/>
                  <a:gd name="connsiteY7" fmla="*/ 405 h 11405"/>
                  <a:gd name="connsiteX8" fmla="*/ 5069 w 10014"/>
                  <a:gd name="connsiteY8" fmla="*/ 458 h 11405"/>
                  <a:gd name="connsiteX9" fmla="*/ 900 w 10014"/>
                  <a:gd name="connsiteY9" fmla="*/ 529 h 11405"/>
                  <a:gd name="connsiteX10" fmla="*/ 1005 w 10014"/>
                  <a:gd name="connsiteY10" fmla="*/ 600 h 11405"/>
                  <a:gd name="connsiteX11" fmla="*/ 1293 w 10014"/>
                  <a:gd name="connsiteY11" fmla="*/ 654 h 11405"/>
                  <a:gd name="connsiteX12" fmla="*/ 1031 w 10014"/>
                  <a:gd name="connsiteY12" fmla="*/ 725 h 11405"/>
                  <a:gd name="connsiteX13" fmla="*/ 1996 w 10014"/>
                  <a:gd name="connsiteY13" fmla="*/ 792 h 11405"/>
                  <a:gd name="connsiteX14" fmla="*/ 2437 w 10014"/>
                  <a:gd name="connsiteY14" fmla="*/ 863 h 11405"/>
                  <a:gd name="connsiteX15" fmla="*/ 25 w 10014"/>
                  <a:gd name="connsiteY15" fmla="*/ 890 h 11405"/>
                  <a:gd name="connsiteX16" fmla="*/ 15 w 10014"/>
                  <a:gd name="connsiteY16" fmla="*/ 2922 h 11405"/>
                  <a:gd name="connsiteX17" fmla="*/ 1734 w 10014"/>
                  <a:gd name="connsiteY17" fmla="*/ 3016 h 11405"/>
                  <a:gd name="connsiteX18" fmla="*/ 5614 w 10014"/>
                  <a:gd name="connsiteY18" fmla="*/ 3087 h 11405"/>
                  <a:gd name="connsiteX19" fmla="*/ 1267 w 10014"/>
                  <a:gd name="connsiteY19" fmla="*/ 3140 h 11405"/>
                  <a:gd name="connsiteX20" fmla="*/ 14 w 10014"/>
                  <a:gd name="connsiteY20" fmla="*/ 3214 h 11405"/>
                  <a:gd name="connsiteX21" fmla="*/ 4 w 10014"/>
                  <a:gd name="connsiteY21" fmla="*/ 4031 h 11405"/>
                  <a:gd name="connsiteX22" fmla="*/ 743 w 10014"/>
                  <a:gd name="connsiteY22" fmla="*/ 4128 h 11405"/>
                  <a:gd name="connsiteX23" fmla="*/ 769 w 10014"/>
                  <a:gd name="connsiteY23" fmla="*/ 4199 h 11405"/>
                  <a:gd name="connsiteX24" fmla="*/ 900 w 10014"/>
                  <a:gd name="connsiteY24" fmla="*/ 4252 h 11405"/>
                  <a:gd name="connsiteX25" fmla="*/ 4 w 10014"/>
                  <a:gd name="connsiteY25" fmla="*/ 4329 h 11405"/>
                  <a:gd name="connsiteX26" fmla="*/ 15 w 10014"/>
                  <a:gd name="connsiteY26" fmla="*/ 5480 h 11405"/>
                  <a:gd name="connsiteX27" fmla="*/ 407 w 10014"/>
                  <a:gd name="connsiteY27" fmla="*/ 5503 h 11405"/>
                  <a:gd name="connsiteX28" fmla="*/ 407 w 10014"/>
                  <a:gd name="connsiteY28" fmla="*/ 5556 h 11405"/>
                  <a:gd name="connsiteX29" fmla="*/ 250 w 10014"/>
                  <a:gd name="connsiteY29" fmla="*/ 5627 h 11405"/>
                  <a:gd name="connsiteX30" fmla="*/ 198 w 10014"/>
                  <a:gd name="connsiteY30" fmla="*/ 5698 h 11405"/>
                  <a:gd name="connsiteX31" fmla="*/ 119 w 10014"/>
                  <a:gd name="connsiteY31" fmla="*/ 5769 h 11405"/>
                  <a:gd name="connsiteX32" fmla="*/ 15 w 10014"/>
                  <a:gd name="connsiteY32" fmla="*/ 5800 h 11405"/>
                  <a:gd name="connsiteX33" fmla="*/ 15 w 10014"/>
                  <a:gd name="connsiteY33" fmla="*/ 6197 h 11405"/>
                  <a:gd name="connsiteX34" fmla="*/ 355 w 10014"/>
                  <a:gd name="connsiteY34" fmla="*/ 6210 h 11405"/>
                  <a:gd name="connsiteX35" fmla="*/ 434 w 10014"/>
                  <a:gd name="connsiteY35" fmla="*/ 6281 h 11405"/>
                  <a:gd name="connsiteX36" fmla="*/ 302 w 10014"/>
                  <a:gd name="connsiteY36" fmla="*/ 6348 h 11405"/>
                  <a:gd name="connsiteX37" fmla="*/ 407 w 10014"/>
                  <a:gd name="connsiteY37" fmla="*/ 6419 h 11405"/>
                  <a:gd name="connsiteX38" fmla="*/ 4 w 10014"/>
                  <a:gd name="connsiteY38" fmla="*/ 6503 h 11405"/>
                  <a:gd name="connsiteX39" fmla="*/ 4 w 10014"/>
                  <a:gd name="connsiteY39" fmla="*/ 6958 h 11405"/>
                  <a:gd name="connsiteX40" fmla="*/ 538 w 10014"/>
                  <a:gd name="connsiteY40" fmla="*/ 7002 h 11405"/>
                  <a:gd name="connsiteX41" fmla="*/ 381 w 10014"/>
                  <a:gd name="connsiteY41" fmla="*/ 7073 h 11405"/>
                  <a:gd name="connsiteX42" fmla="*/ 565 w 10014"/>
                  <a:gd name="connsiteY42" fmla="*/ 7126 h 11405"/>
                  <a:gd name="connsiteX43" fmla="*/ 407 w 10014"/>
                  <a:gd name="connsiteY43" fmla="*/ 7197 h 11405"/>
                  <a:gd name="connsiteX44" fmla="*/ 591 w 10014"/>
                  <a:gd name="connsiteY44" fmla="*/ 7268 h 11405"/>
                  <a:gd name="connsiteX45" fmla="*/ 2673 w 10014"/>
                  <a:gd name="connsiteY45" fmla="*/ 7321 h 11405"/>
                  <a:gd name="connsiteX46" fmla="*/ 2227 w 10014"/>
                  <a:gd name="connsiteY46" fmla="*/ 7389 h 11405"/>
                  <a:gd name="connsiteX47" fmla="*/ 2101 w 10014"/>
                  <a:gd name="connsiteY47" fmla="*/ 7460 h 11405"/>
                  <a:gd name="connsiteX48" fmla="*/ 3559 w 10014"/>
                  <a:gd name="connsiteY48" fmla="*/ 7531 h 11405"/>
                  <a:gd name="connsiteX49" fmla="*/ 4366 w 10014"/>
                  <a:gd name="connsiteY49" fmla="*/ 7584 h 11405"/>
                  <a:gd name="connsiteX50" fmla="*/ 4052 w 10014"/>
                  <a:gd name="connsiteY50" fmla="*/ 7655 h 11405"/>
                  <a:gd name="connsiteX51" fmla="*/ 2022 w 10014"/>
                  <a:gd name="connsiteY51" fmla="*/ 7726 h 11405"/>
                  <a:gd name="connsiteX52" fmla="*/ 1708 w 10014"/>
                  <a:gd name="connsiteY52" fmla="*/ 7780 h 11405"/>
                  <a:gd name="connsiteX53" fmla="*/ 1267 w 10014"/>
                  <a:gd name="connsiteY53" fmla="*/ 7851 h 11405"/>
                  <a:gd name="connsiteX54" fmla="*/ 1472 w 10014"/>
                  <a:gd name="connsiteY54" fmla="*/ 7918 h 11405"/>
                  <a:gd name="connsiteX55" fmla="*/ 5483 w 10014"/>
                  <a:gd name="connsiteY55" fmla="*/ 7989 h 11405"/>
                  <a:gd name="connsiteX56" fmla="*/ 10014 w 10014"/>
                  <a:gd name="connsiteY56" fmla="*/ 8043 h 11405"/>
                  <a:gd name="connsiteX57" fmla="*/ 4183 w 10014"/>
                  <a:gd name="connsiteY57" fmla="*/ 8114 h 11405"/>
                  <a:gd name="connsiteX58" fmla="*/ 1760 w 10014"/>
                  <a:gd name="connsiteY58" fmla="*/ 8185 h 11405"/>
                  <a:gd name="connsiteX59" fmla="*/ 1320 w 10014"/>
                  <a:gd name="connsiteY59" fmla="*/ 8238 h 11405"/>
                  <a:gd name="connsiteX60" fmla="*/ 4419 w 10014"/>
                  <a:gd name="connsiteY60" fmla="*/ 8309 h 11405"/>
                  <a:gd name="connsiteX61" fmla="*/ 4288 w 10014"/>
                  <a:gd name="connsiteY61" fmla="*/ 8377 h 11405"/>
                  <a:gd name="connsiteX62" fmla="*/ 1524 w 10014"/>
                  <a:gd name="connsiteY62" fmla="*/ 8430 h 11405"/>
                  <a:gd name="connsiteX63" fmla="*/ 512 w 10014"/>
                  <a:gd name="connsiteY63" fmla="*/ 8501 h 11405"/>
                  <a:gd name="connsiteX64" fmla="*/ 1058 w 10014"/>
                  <a:gd name="connsiteY64" fmla="*/ 8572 h 11405"/>
                  <a:gd name="connsiteX65" fmla="*/ 276 w 10014"/>
                  <a:gd name="connsiteY65" fmla="*/ 8643 h 11405"/>
                  <a:gd name="connsiteX66" fmla="*/ 3559 w 10014"/>
                  <a:gd name="connsiteY66" fmla="*/ 8696 h 11405"/>
                  <a:gd name="connsiteX67" fmla="*/ 407 w 10014"/>
                  <a:gd name="connsiteY67" fmla="*/ 8767 h 11405"/>
                  <a:gd name="connsiteX68" fmla="*/ 2279 w 10014"/>
                  <a:gd name="connsiteY68" fmla="*/ 8838 h 11405"/>
                  <a:gd name="connsiteX69" fmla="*/ 302 w 10014"/>
                  <a:gd name="connsiteY69" fmla="*/ 8888 h 11405"/>
                  <a:gd name="connsiteX70" fmla="*/ 276 w 10014"/>
                  <a:gd name="connsiteY70" fmla="*/ 8959 h 11405"/>
                  <a:gd name="connsiteX71" fmla="*/ 538 w 10014"/>
                  <a:gd name="connsiteY71" fmla="*/ 9030 h 11405"/>
                  <a:gd name="connsiteX72" fmla="*/ 329 w 10014"/>
                  <a:gd name="connsiteY72" fmla="*/ 9101 h 11405"/>
                  <a:gd name="connsiteX73" fmla="*/ 171 w 10014"/>
                  <a:gd name="connsiteY73" fmla="*/ 9226 h 11405"/>
                  <a:gd name="connsiteX74" fmla="*/ 302 w 10014"/>
                  <a:gd name="connsiteY74" fmla="*/ 9297 h 11405"/>
                  <a:gd name="connsiteX75" fmla="*/ 381 w 10014"/>
                  <a:gd name="connsiteY75" fmla="*/ 9350 h 11405"/>
                  <a:gd name="connsiteX76" fmla="*/ 591 w 10014"/>
                  <a:gd name="connsiteY76" fmla="*/ 9488 h 11405"/>
                  <a:gd name="connsiteX77" fmla="*/ 690 w 10014"/>
                  <a:gd name="connsiteY77" fmla="*/ 9542 h 11405"/>
                  <a:gd name="connsiteX78" fmla="*/ 2227 w 10014"/>
                  <a:gd name="connsiteY78" fmla="*/ 9560 h 11405"/>
                  <a:gd name="connsiteX79" fmla="*/ 2856 w 10014"/>
                  <a:gd name="connsiteY79" fmla="*/ 9613 h 11405"/>
                  <a:gd name="connsiteX80" fmla="*/ 486 w 10014"/>
                  <a:gd name="connsiteY80" fmla="*/ 9684 h 11405"/>
                  <a:gd name="connsiteX81" fmla="*/ 329 w 10014"/>
                  <a:gd name="connsiteY81" fmla="*/ 9755 h 11405"/>
                  <a:gd name="connsiteX82" fmla="*/ 538 w 10014"/>
                  <a:gd name="connsiteY82" fmla="*/ 9808 h 11405"/>
                  <a:gd name="connsiteX83" fmla="*/ 769 w 10014"/>
                  <a:gd name="connsiteY83" fmla="*/ 9879 h 11405"/>
                  <a:gd name="connsiteX84" fmla="*/ 717 w 10014"/>
                  <a:gd name="connsiteY84" fmla="*/ 9947 h 11405"/>
                  <a:gd name="connsiteX85" fmla="*/ 1136 w 10014"/>
                  <a:gd name="connsiteY85" fmla="*/ 10000 h 11405"/>
                  <a:gd name="connsiteX86" fmla="*/ 3287 w 10014"/>
                  <a:gd name="connsiteY86" fmla="*/ 10014 h 11405"/>
                  <a:gd name="connsiteX87" fmla="*/ 3940 w 10014"/>
                  <a:gd name="connsiteY87" fmla="*/ 10106 h 11405"/>
                  <a:gd name="connsiteX88" fmla="*/ 4958 w 10014"/>
                  <a:gd name="connsiteY88" fmla="*/ 10155 h 11405"/>
                  <a:gd name="connsiteX89" fmla="*/ 3480 w 10014"/>
                  <a:gd name="connsiteY89" fmla="*/ 10229 h 11405"/>
                  <a:gd name="connsiteX90" fmla="*/ 4152 w 10014"/>
                  <a:gd name="connsiteY90" fmla="*/ 10283 h 11405"/>
                  <a:gd name="connsiteX91" fmla="*/ 3903 w 10014"/>
                  <a:gd name="connsiteY91" fmla="*/ 10332 h 11405"/>
                  <a:gd name="connsiteX92" fmla="*/ 2386 w 10014"/>
                  <a:gd name="connsiteY92" fmla="*/ 10430 h 11405"/>
                  <a:gd name="connsiteX93" fmla="*/ 359 w 10014"/>
                  <a:gd name="connsiteY93" fmla="*/ 10461 h 11405"/>
                  <a:gd name="connsiteX94" fmla="*/ 253 w 10014"/>
                  <a:gd name="connsiteY94" fmla="*/ 10577 h 11405"/>
                  <a:gd name="connsiteX95" fmla="*/ 417 w 10014"/>
                  <a:gd name="connsiteY95" fmla="*/ 10712 h 11405"/>
                  <a:gd name="connsiteX96" fmla="*/ 52 w 10014"/>
                  <a:gd name="connsiteY96" fmla="*/ 10575 h 11405"/>
                  <a:gd name="connsiteX97" fmla="*/ 14 w 10014"/>
                  <a:gd name="connsiteY97" fmla="*/ 0 h 11405"/>
                  <a:gd name="connsiteX0" fmla="*/ 14 w 10014"/>
                  <a:gd name="connsiteY0" fmla="*/ 0 h 11363"/>
                  <a:gd name="connsiteX1" fmla="*/ 6034 w 10014"/>
                  <a:gd name="connsiteY1" fmla="*/ 0 h 11363"/>
                  <a:gd name="connsiteX2" fmla="*/ 6134 w 10014"/>
                  <a:gd name="connsiteY2" fmla="*/ 71 h 11363"/>
                  <a:gd name="connsiteX3" fmla="*/ 7854 w 10014"/>
                  <a:gd name="connsiteY3" fmla="*/ 142 h 11363"/>
                  <a:gd name="connsiteX4" fmla="*/ 6967 w 10014"/>
                  <a:gd name="connsiteY4" fmla="*/ 195 h 11363"/>
                  <a:gd name="connsiteX5" fmla="*/ 6107 w 10014"/>
                  <a:gd name="connsiteY5" fmla="*/ 266 h 11363"/>
                  <a:gd name="connsiteX6" fmla="*/ 5981 w 10014"/>
                  <a:gd name="connsiteY6" fmla="*/ 334 h 11363"/>
                  <a:gd name="connsiteX7" fmla="*/ 6060 w 10014"/>
                  <a:gd name="connsiteY7" fmla="*/ 405 h 11363"/>
                  <a:gd name="connsiteX8" fmla="*/ 5069 w 10014"/>
                  <a:gd name="connsiteY8" fmla="*/ 458 h 11363"/>
                  <a:gd name="connsiteX9" fmla="*/ 900 w 10014"/>
                  <a:gd name="connsiteY9" fmla="*/ 529 h 11363"/>
                  <a:gd name="connsiteX10" fmla="*/ 1005 w 10014"/>
                  <a:gd name="connsiteY10" fmla="*/ 600 h 11363"/>
                  <a:gd name="connsiteX11" fmla="*/ 1293 w 10014"/>
                  <a:gd name="connsiteY11" fmla="*/ 654 h 11363"/>
                  <a:gd name="connsiteX12" fmla="*/ 1031 w 10014"/>
                  <a:gd name="connsiteY12" fmla="*/ 725 h 11363"/>
                  <a:gd name="connsiteX13" fmla="*/ 1996 w 10014"/>
                  <a:gd name="connsiteY13" fmla="*/ 792 h 11363"/>
                  <a:gd name="connsiteX14" fmla="*/ 2437 w 10014"/>
                  <a:gd name="connsiteY14" fmla="*/ 863 h 11363"/>
                  <a:gd name="connsiteX15" fmla="*/ 25 w 10014"/>
                  <a:gd name="connsiteY15" fmla="*/ 890 h 11363"/>
                  <a:gd name="connsiteX16" fmla="*/ 15 w 10014"/>
                  <a:gd name="connsiteY16" fmla="*/ 2922 h 11363"/>
                  <a:gd name="connsiteX17" fmla="*/ 1734 w 10014"/>
                  <a:gd name="connsiteY17" fmla="*/ 3016 h 11363"/>
                  <a:gd name="connsiteX18" fmla="*/ 5614 w 10014"/>
                  <a:gd name="connsiteY18" fmla="*/ 3087 h 11363"/>
                  <a:gd name="connsiteX19" fmla="*/ 1267 w 10014"/>
                  <a:gd name="connsiteY19" fmla="*/ 3140 h 11363"/>
                  <a:gd name="connsiteX20" fmla="*/ 14 w 10014"/>
                  <a:gd name="connsiteY20" fmla="*/ 3214 h 11363"/>
                  <a:gd name="connsiteX21" fmla="*/ 4 w 10014"/>
                  <a:gd name="connsiteY21" fmla="*/ 4031 h 11363"/>
                  <a:gd name="connsiteX22" fmla="*/ 743 w 10014"/>
                  <a:gd name="connsiteY22" fmla="*/ 4128 h 11363"/>
                  <a:gd name="connsiteX23" fmla="*/ 769 w 10014"/>
                  <a:gd name="connsiteY23" fmla="*/ 4199 h 11363"/>
                  <a:gd name="connsiteX24" fmla="*/ 900 w 10014"/>
                  <a:gd name="connsiteY24" fmla="*/ 4252 h 11363"/>
                  <a:gd name="connsiteX25" fmla="*/ 4 w 10014"/>
                  <a:gd name="connsiteY25" fmla="*/ 4329 h 11363"/>
                  <a:gd name="connsiteX26" fmla="*/ 15 w 10014"/>
                  <a:gd name="connsiteY26" fmla="*/ 5480 h 11363"/>
                  <a:gd name="connsiteX27" fmla="*/ 407 w 10014"/>
                  <a:gd name="connsiteY27" fmla="*/ 5503 h 11363"/>
                  <a:gd name="connsiteX28" fmla="*/ 407 w 10014"/>
                  <a:gd name="connsiteY28" fmla="*/ 5556 h 11363"/>
                  <a:gd name="connsiteX29" fmla="*/ 250 w 10014"/>
                  <a:gd name="connsiteY29" fmla="*/ 5627 h 11363"/>
                  <a:gd name="connsiteX30" fmla="*/ 198 w 10014"/>
                  <a:gd name="connsiteY30" fmla="*/ 5698 h 11363"/>
                  <a:gd name="connsiteX31" fmla="*/ 119 w 10014"/>
                  <a:gd name="connsiteY31" fmla="*/ 5769 h 11363"/>
                  <a:gd name="connsiteX32" fmla="*/ 15 w 10014"/>
                  <a:gd name="connsiteY32" fmla="*/ 5800 h 11363"/>
                  <a:gd name="connsiteX33" fmla="*/ 15 w 10014"/>
                  <a:gd name="connsiteY33" fmla="*/ 6197 h 11363"/>
                  <a:gd name="connsiteX34" fmla="*/ 355 w 10014"/>
                  <a:gd name="connsiteY34" fmla="*/ 6210 h 11363"/>
                  <a:gd name="connsiteX35" fmla="*/ 434 w 10014"/>
                  <a:gd name="connsiteY35" fmla="*/ 6281 h 11363"/>
                  <a:gd name="connsiteX36" fmla="*/ 302 w 10014"/>
                  <a:gd name="connsiteY36" fmla="*/ 6348 h 11363"/>
                  <a:gd name="connsiteX37" fmla="*/ 407 w 10014"/>
                  <a:gd name="connsiteY37" fmla="*/ 6419 h 11363"/>
                  <a:gd name="connsiteX38" fmla="*/ 4 w 10014"/>
                  <a:gd name="connsiteY38" fmla="*/ 6503 h 11363"/>
                  <a:gd name="connsiteX39" fmla="*/ 4 w 10014"/>
                  <a:gd name="connsiteY39" fmla="*/ 6958 h 11363"/>
                  <a:gd name="connsiteX40" fmla="*/ 538 w 10014"/>
                  <a:gd name="connsiteY40" fmla="*/ 7002 h 11363"/>
                  <a:gd name="connsiteX41" fmla="*/ 381 w 10014"/>
                  <a:gd name="connsiteY41" fmla="*/ 7073 h 11363"/>
                  <a:gd name="connsiteX42" fmla="*/ 565 w 10014"/>
                  <a:gd name="connsiteY42" fmla="*/ 7126 h 11363"/>
                  <a:gd name="connsiteX43" fmla="*/ 407 w 10014"/>
                  <a:gd name="connsiteY43" fmla="*/ 7197 h 11363"/>
                  <a:gd name="connsiteX44" fmla="*/ 591 w 10014"/>
                  <a:gd name="connsiteY44" fmla="*/ 7268 h 11363"/>
                  <a:gd name="connsiteX45" fmla="*/ 2673 w 10014"/>
                  <a:gd name="connsiteY45" fmla="*/ 7321 h 11363"/>
                  <a:gd name="connsiteX46" fmla="*/ 2227 w 10014"/>
                  <a:gd name="connsiteY46" fmla="*/ 7389 h 11363"/>
                  <a:gd name="connsiteX47" fmla="*/ 2101 w 10014"/>
                  <a:gd name="connsiteY47" fmla="*/ 7460 h 11363"/>
                  <a:gd name="connsiteX48" fmla="*/ 3559 w 10014"/>
                  <a:gd name="connsiteY48" fmla="*/ 7531 h 11363"/>
                  <a:gd name="connsiteX49" fmla="*/ 4366 w 10014"/>
                  <a:gd name="connsiteY49" fmla="*/ 7584 h 11363"/>
                  <a:gd name="connsiteX50" fmla="*/ 4052 w 10014"/>
                  <a:gd name="connsiteY50" fmla="*/ 7655 h 11363"/>
                  <a:gd name="connsiteX51" fmla="*/ 2022 w 10014"/>
                  <a:gd name="connsiteY51" fmla="*/ 7726 h 11363"/>
                  <a:gd name="connsiteX52" fmla="*/ 1708 w 10014"/>
                  <a:gd name="connsiteY52" fmla="*/ 7780 h 11363"/>
                  <a:gd name="connsiteX53" fmla="*/ 1267 w 10014"/>
                  <a:gd name="connsiteY53" fmla="*/ 7851 h 11363"/>
                  <a:gd name="connsiteX54" fmla="*/ 1472 w 10014"/>
                  <a:gd name="connsiteY54" fmla="*/ 7918 h 11363"/>
                  <a:gd name="connsiteX55" fmla="*/ 5483 w 10014"/>
                  <a:gd name="connsiteY55" fmla="*/ 7989 h 11363"/>
                  <a:gd name="connsiteX56" fmla="*/ 10014 w 10014"/>
                  <a:gd name="connsiteY56" fmla="*/ 8043 h 11363"/>
                  <a:gd name="connsiteX57" fmla="*/ 4183 w 10014"/>
                  <a:gd name="connsiteY57" fmla="*/ 8114 h 11363"/>
                  <a:gd name="connsiteX58" fmla="*/ 1760 w 10014"/>
                  <a:gd name="connsiteY58" fmla="*/ 8185 h 11363"/>
                  <a:gd name="connsiteX59" fmla="*/ 1320 w 10014"/>
                  <a:gd name="connsiteY59" fmla="*/ 8238 h 11363"/>
                  <a:gd name="connsiteX60" fmla="*/ 4419 w 10014"/>
                  <a:gd name="connsiteY60" fmla="*/ 8309 h 11363"/>
                  <a:gd name="connsiteX61" fmla="*/ 4288 w 10014"/>
                  <a:gd name="connsiteY61" fmla="*/ 8377 h 11363"/>
                  <a:gd name="connsiteX62" fmla="*/ 1524 w 10014"/>
                  <a:gd name="connsiteY62" fmla="*/ 8430 h 11363"/>
                  <a:gd name="connsiteX63" fmla="*/ 512 w 10014"/>
                  <a:gd name="connsiteY63" fmla="*/ 8501 h 11363"/>
                  <a:gd name="connsiteX64" fmla="*/ 1058 w 10014"/>
                  <a:gd name="connsiteY64" fmla="*/ 8572 h 11363"/>
                  <a:gd name="connsiteX65" fmla="*/ 276 w 10014"/>
                  <a:gd name="connsiteY65" fmla="*/ 8643 h 11363"/>
                  <a:gd name="connsiteX66" fmla="*/ 3559 w 10014"/>
                  <a:gd name="connsiteY66" fmla="*/ 8696 h 11363"/>
                  <a:gd name="connsiteX67" fmla="*/ 407 w 10014"/>
                  <a:gd name="connsiteY67" fmla="*/ 8767 h 11363"/>
                  <a:gd name="connsiteX68" fmla="*/ 2279 w 10014"/>
                  <a:gd name="connsiteY68" fmla="*/ 8838 h 11363"/>
                  <a:gd name="connsiteX69" fmla="*/ 302 w 10014"/>
                  <a:gd name="connsiteY69" fmla="*/ 8888 h 11363"/>
                  <a:gd name="connsiteX70" fmla="*/ 276 w 10014"/>
                  <a:gd name="connsiteY70" fmla="*/ 8959 h 11363"/>
                  <a:gd name="connsiteX71" fmla="*/ 538 w 10014"/>
                  <a:gd name="connsiteY71" fmla="*/ 9030 h 11363"/>
                  <a:gd name="connsiteX72" fmla="*/ 329 w 10014"/>
                  <a:gd name="connsiteY72" fmla="*/ 9101 h 11363"/>
                  <a:gd name="connsiteX73" fmla="*/ 171 w 10014"/>
                  <a:gd name="connsiteY73" fmla="*/ 9226 h 11363"/>
                  <a:gd name="connsiteX74" fmla="*/ 302 w 10014"/>
                  <a:gd name="connsiteY74" fmla="*/ 9297 h 11363"/>
                  <a:gd name="connsiteX75" fmla="*/ 381 w 10014"/>
                  <a:gd name="connsiteY75" fmla="*/ 9350 h 11363"/>
                  <a:gd name="connsiteX76" fmla="*/ 591 w 10014"/>
                  <a:gd name="connsiteY76" fmla="*/ 9488 h 11363"/>
                  <a:gd name="connsiteX77" fmla="*/ 690 w 10014"/>
                  <a:gd name="connsiteY77" fmla="*/ 9542 h 11363"/>
                  <a:gd name="connsiteX78" fmla="*/ 2227 w 10014"/>
                  <a:gd name="connsiteY78" fmla="*/ 9560 h 11363"/>
                  <a:gd name="connsiteX79" fmla="*/ 2856 w 10014"/>
                  <a:gd name="connsiteY79" fmla="*/ 9613 h 11363"/>
                  <a:gd name="connsiteX80" fmla="*/ 486 w 10014"/>
                  <a:gd name="connsiteY80" fmla="*/ 9684 h 11363"/>
                  <a:gd name="connsiteX81" fmla="*/ 329 w 10014"/>
                  <a:gd name="connsiteY81" fmla="*/ 9755 h 11363"/>
                  <a:gd name="connsiteX82" fmla="*/ 538 w 10014"/>
                  <a:gd name="connsiteY82" fmla="*/ 9808 h 11363"/>
                  <a:gd name="connsiteX83" fmla="*/ 769 w 10014"/>
                  <a:gd name="connsiteY83" fmla="*/ 9879 h 11363"/>
                  <a:gd name="connsiteX84" fmla="*/ 717 w 10014"/>
                  <a:gd name="connsiteY84" fmla="*/ 9947 h 11363"/>
                  <a:gd name="connsiteX85" fmla="*/ 1136 w 10014"/>
                  <a:gd name="connsiteY85" fmla="*/ 10000 h 11363"/>
                  <a:gd name="connsiteX86" fmla="*/ 3287 w 10014"/>
                  <a:gd name="connsiteY86" fmla="*/ 10014 h 11363"/>
                  <a:gd name="connsiteX87" fmla="*/ 3940 w 10014"/>
                  <a:gd name="connsiteY87" fmla="*/ 10106 h 11363"/>
                  <a:gd name="connsiteX88" fmla="*/ 4958 w 10014"/>
                  <a:gd name="connsiteY88" fmla="*/ 10155 h 11363"/>
                  <a:gd name="connsiteX89" fmla="*/ 3480 w 10014"/>
                  <a:gd name="connsiteY89" fmla="*/ 10229 h 11363"/>
                  <a:gd name="connsiteX90" fmla="*/ 4152 w 10014"/>
                  <a:gd name="connsiteY90" fmla="*/ 10283 h 11363"/>
                  <a:gd name="connsiteX91" fmla="*/ 3903 w 10014"/>
                  <a:gd name="connsiteY91" fmla="*/ 10332 h 11363"/>
                  <a:gd name="connsiteX92" fmla="*/ 2386 w 10014"/>
                  <a:gd name="connsiteY92" fmla="*/ 10430 h 11363"/>
                  <a:gd name="connsiteX93" fmla="*/ 359 w 10014"/>
                  <a:gd name="connsiteY93" fmla="*/ 10461 h 11363"/>
                  <a:gd name="connsiteX94" fmla="*/ 253 w 10014"/>
                  <a:gd name="connsiteY94" fmla="*/ 10577 h 11363"/>
                  <a:gd name="connsiteX95" fmla="*/ 52 w 10014"/>
                  <a:gd name="connsiteY95" fmla="*/ 10575 h 11363"/>
                  <a:gd name="connsiteX96" fmla="*/ 14 w 10014"/>
                  <a:gd name="connsiteY96" fmla="*/ 0 h 11363"/>
                  <a:gd name="connsiteX0" fmla="*/ 14 w 10014"/>
                  <a:gd name="connsiteY0" fmla="*/ 0 h 11326"/>
                  <a:gd name="connsiteX1" fmla="*/ 6034 w 10014"/>
                  <a:gd name="connsiteY1" fmla="*/ 0 h 11326"/>
                  <a:gd name="connsiteX2" fmla="*/ 6134 w 10014"/>
                  <a:gd name="connsiteY2" fmla="*/ 71 h 11326"/>
                  <a:gd name="connsiteX3" fmla="*/ 7854 w 10014"/>
                  <a:gd name="connsiteY3" fmla="*/ 142 h 11326"/>
                  <a:gd name="connsiteX4" fmla="*/ 6967 w 10014"/>
                  <a:gd name="connsiteY4" fmla="*/ 195 h 11326"/>
                  <a:gd name="connsiteX5" fmla="*/ 6107 w 10014"/>
                  <a:gd name="connsiteY5" fmla="*/ 266 h 11326"/>
                  <a:gd name="connsiteX6" fmla="*/ 5981 w 10014"/>
                  <a:gd name="connsiteY6" fmla="*/ 334 h 11326"/>
                  <a:gd name="connsiteX7" fmla="*/ 6060 w 10014"/>
                  <a:gd name="connsiteY7" fmla="*/ 405 h 11326"/>
                  <a:gd name="connsiteX8" fmla="*/ 5069 w 10014"/>
                  <a:gd name="connsiteY8" fmla="*/ 458 h 11326"/>
                  <a:gd name="connsiteX9" fmla="*/ 900 w 10014"/>
                  <a:gd name="connsiteY9" fmla="*/ 529 h 11326"/>
                  <a:gd name="connsiteX10" fmla="*/ 1005 w 10014"/>
                  <a:gd name="connsiteY10" fmla="*/ 600 h 11326"/>
                  <a:gd name="connsiteX11" fmla="*/ 1293 w 10014"/>
                  <a:gd name="connsiteY11" fmla="*/ 654 h 11326"/>
                  <a:gd name="connsiteX12" fmla="*/ 1031 w 10014"/>
                  <a:gd name="connsiteY12" fmla="*/ 725 h 11326"/>
                  <a:gd name="connsiteX13" fmla="*/ 1996 w 10014"/>
                  <a:gd name="connsiteY13" fmla="*/ 792 h 11326"/>
                  <a:gd name="connsiteX14" fmla="*/ 2437 w 10014"/>
                  <a:gd name="connsiteY14" fmla="*/ 863 h 11326"/>
                  <a:gd name="connsiteX15" fmla="*/ 25 w 10014"/>
                  <a:gd name="connsiteY15" fmla="*/ 890 h 11326"/>
                  <a:gd name="connsiteX16" fmla="*/ 15 w 10014"/>
                  <a:gd name="connsiteY16" fmla="*/ 2922 h 11326"/>
                  <a:gd name="connsiteX17" fmla="*/ 1734 w 10014"/>
                  <a:gd name="connsiteY17" fmla="*/ 3016 h 11326"/>
                  <a:gd name="connsiteX18" fmla="*/ 5614 w 10014"/>
                  <a:gd name="connsiteY18" fmla="*/ 3087 h 11326"/>
                  <a:gd name="connsiteX19" fmla="*/ 1267 w 10014"/>
                  <a:gd name="connsiteY19" fmla="*/ 3140 h 11326"/>
                  <a:gd name="connsiteX20" fmla="*/ 14 w 10014"/>
                  <a:gd name="connsiteY20" fmla="*/ 3214 h 11326"/>
                  <a:gd name="connsiteX21" fmla="*/ 4 w 10014"/>
                  <a:gd name="connsiteY21" fmla="*/ 4031 h 11326"/>
                  <a:gd name="connsiteX22" fmla="*/ 743 w 10014"/>
                  <a:gd name="connsiteY22" fmla="*/ 4128 h 11326"/>
                  <a:gd name="connsiteX23" fmla="*/ 769 w 10014"/>
                  <a:gd name="connsiteY23" fmla="*/ 4199 h 11326"/>
                  <a:gd name="connsiteX24" fmla="*/ 900 w 10014"/>
                  <a:gd name="connsiteY24" fmla="*/ 4252 h 11326"/>
                  <a:gd name="connsiteX25" fmla="*/ 4 w 10014"/>
                  <a:gd name="connsiteY25" fmla="*/ 4329 h 11326"/>
                  <a:gd name="connsiteX26" fmla="*/ 15 w 10014"/>
                  <a:gd name="connsiteY26" fmla="*/ 5480 h 11326"/>
                  <a:gd name="connsiteX27" fmla="*/ 407 w 10014"/>
                  <a:gd name="connsiteY27" fmla="*/ 5503 h 11326"/>
                  <a:gd name="connsiteX28" fmla="*/ 407 w 10014"/>
                  <a:gd name="connsiteY28" fmla="*/ 5556 h 11326"/>
                  <a:gd name="connsiteX29" fmla="*/ 250 w 10014"/>
                  <a:gd name="connsiteY29" fmla="*/ 5627 h 11326"/>
                  <a:gd name="connsiteX30" fmla="*/ 198 w 10014"/>
                  <a:gd name="connsiteY30" fmla="*/ 5698 h 11326"/>
                  <a:gd name="connsiteX31" fmla="*/ 119 w 10014"/>
                  <a:gd name="connsiteY31" fmla="*/ 5769 h 11326"/>
                  <a:gd name="connsiteX32" fmla="*/ 15 w 10014"/>
                  <a:gd name="connsiteY32" fmla="*/ 5800 h 11326"/>
                  <a:gd name="connsiteX33" fmla="*/ 15 w 10014"/>
                  <a:gd name="connsiteY33" fmla="*/ 6197 h 11326"/>
                  <a:gd name="connsiteX34" fmla="*/ 355 w 10014"/>
                  <a:gd name="connsiteY34" fmla="*/ 6210 h 11326"/>
                  <a:gd name="connsiteX35" fmla="*/ 434 w 10014"/>
                  <a:gd name="connsiteY35" fmla="*/ 6281 h 11326"/>
                  <a:gd name="connsiteX36" fmla="*/ 302 w 10014"/>
                  <a:gd name="connsiteY36" fmla="*/ 6348 h 11326"/>
                  <a:gd name="connsiteX37" fmla="*/ 407 w 10014"/>
                  <a:gd name="connsiteY37" fmla="*/ 6419 h 11326"/>
                  <a:gd name="connsiteX38" fmla="*/ 4 w 10014"/>
                  <a:gd name="connsiteY38" fmla="*/ 6503 h 11326"/>
                  <a:gd name="connsiteX39" fmla="*/ 4 w 10014"/>
                  <a:gd name="connsiteY39" fmla="*/ 6958 h 11326"/>
                  <a:gd name="connsiteX40" fmla="*/ 538 w 10014"/>
                  <a:gd name="connsiteY40" fmla="*/ 7002 h 11326"/>
                  <a:gd name="connsiteX41" fmla="*/ 381 w 10014"/>
                  <a:gd name="connsiteY41" fmla="*/ 7073 h 11326"/>
                  <a:gd name="connsiteX42" fmla="*/ 565 w 10014"/>
                  <a:gd name="connsiteY42" fmla="*/ 7126 h 11326"/>
                  <a:gd name="connsiteX43" fmla="*/ 407 w 10014"/>
                  <a:gd name="connsiteY43" fmla="*/ 7197 h 11326"/>
                  <a:gd name="connsiteX44" fmla="*/ 591 w 10014"/>
                  <a:gd name="connsiteY44" fmla="*/ 7268 h 11326"/>
                  <a:gd name="connsiteX45" fmla="*/ 2673 w 10014"/>
                  <a:gd name="connsiteY45" fmla="*/ 7321 h 11326"/>
                  <a:gd name="connsiteX46" fmla="*/ 2227 w 10014"/>
                  <a:gd name="connsiteY46" fmla="*/ 7389 h 11326"/>
                  <a:gd name="connsiteX47" fmla="*/ 2101 w 10014"/>
                  <a:gd name="connsiteY47" fmla="*/ 7460 h 11326"/>
                  <a:gd name="connsiteX48" fmla="*/ 3559 w 10014"/>
                  <a:gd name="connsiteY48" fmla="*/ 7531 h 11326"/>
                  <a:gd name="connsiteX49" fmla="*/ 4366 w 10014"/>
                  <a:gd name="connsiteY49" fmla="*/ 7584 h 11326"/>
                  <a:gd name="connsiteX50" fmla="*/ 4052 w 10014"/>
                  <a:gd name="connsiteY50" fmla="*/ 7655 h 11326"/>
                  <a:gd name="connsiteX51" fmla="*/ 2022 w 10014"/>
                  <a:gd name="connsiteY51" fmla="*/ 7726 h 11326"/>
                  <a:gd name="connsiteX52" fmla="*/ 1708 w 10014"/>
                  <a:gd name="connsiteY52" fmla="*/ 7780 h 11326"/>
                  <a:gd name="connsiteX53" fmla="*/ 1267 w 10014"/>
                  <a:gd name="connsiteY53" fmla="*/ 7851 h 11326"/>
                  <a:gd name="connsiteX54" fmla="*/ 1472 w 10014"/>
                  <a:gd name="connsiteY54" fmla="*/ 7918 h 11326"/>
                  <a:gd name="connsiteX55" fmla="*/ 5483 w 10014"/>
                  <a:gd name="connsiteY55" fmla="*/ 7989 h 11326"/>
                  <a:gd name="connsiteX56" fmla="*/ 10014 w 10014"/>
                  <a:gd name="connsiteY56" fmla="*/ 8043 h 11326"/>
                  <a:gd name="connsiteX57" fmla="*/ 4183 w 10014"/>
                  <a:gd name="connsiteY57" fmla="*/ 8114 h 11326"/>
                  <a:gd name="connsiteX58" fmla="*/ 1760 w 10014"/>
                  <a:gd name="connsiteY58" fmla="*/ 8185 h 11326"/>
                  <a:gd name="connsiteX59" fmla="*/ 1320 w 10014"/>
                  <a:gd name="connsiteY59" fmla="*/ 8238 h 11326"/>
                  <a:gd name="connsiteX60" fmla="*/ 4419 w 10014"/>
                  <a:gd name="connsiteY60" fmla="*/ 8309 h 11326"/>
                  <a:gd name="connsiteX61" fmla="*/ 4288 w 10014"/>
                  <a:gd name="connsiteY61" fmla="*/ 8377 h 11326"/>
                  <a:gd name="connsiteX62" fmla="*/ 1524 w 10014"/>
                  <a:gd name="connsiteY62" fmla="*/ 8430 h 11326"/>
                  <a:gd name="connsiteX63" fmla="*/ 512 w 10014"/>
                  <a:gd name="connsiteY63" fmla="*/ 8501 h 11326"/>
                  <a:gd name="connsiteX64" fmla="*/ 1058 w 10014"/>
                  <a:gd name="connsiteY64" fmla="*/ 8572 h 11326"/>
                  <a:gd name="connsiteX65" fmla="*/ 276 w 10014"/>
                  <a:gd name="connsiteY65" fmla="*/ 8643 h 11326"/>
                  <a:gd name="connsiteX66" fmla="*/ 3559 w 10014"/>
                  <a:gd name="connsiteY66" fmla="*/ 8696 h 11326"/>
                  <a:gd name="connsiteX67" fmla="*/ 407 w 10014"/>
                  <a:gd name="connsiteY67" fmla="*/ 8767 h 11326"/>
                  <a:gd name="connsiteX68" fmla="*/ 2279 w 10014"/>
                  <a:gd name="connsiteY68" fmla="*/ 8838 h 11326"/>
                  <a:gd name="connsiteX69" fmla="*/ 302 w 10014"/>
                  <a:gd name="connsiteY69" fmla="*/ 8888 h 11326"/>
                  <a:gd name="connsiteX70" fmla="*/ 276 w 10014"/>
                  <a:gd name="connsiteY70" fmla="*/ 8959 h 11326"/>
                  <a:gd name="connsiteX71" fmla="*/ 538 w 10014"/>
                  <a:gd name="connsiteY71" fmla="*/ 9030 h 11326"/>
                  <a:gd name="connsiteX72" fmla="*/ 329 w 10014"/>
                  <a:gd name="connsiteY72" fmla="*/ 9101 h 11326"/>
                  <a:gd name="connsiteX73" fmla="*/ 171 w 10014"/>
                  <a:gd name="connsiteY73" fmla="*/ 9226 h 11326"/>
                  <a:gd name="connsiteX74" fmla="*/ 302 w 10014"/>
                  <a:gd name="connsiteY74" fmla="*/ 9297 h 11326"/>
                  <a:gd name="connsiteX75" fmla="*/ 381 w 10014"/>
                  <a:gd name="connsiteY75" fmla="*/ 9350 h 11326"/>
                  <a:gd name="connsiteX76" fmla="*/ 591 w 10014"/>
                  <a:gd name="connsiteY76" fmla="*/ 9488 h 11326"/>
                  <a:gd name="connsiteX77" fmla="*/ 690 w 10014"/>
                  <a:gd name="connsiteY77" fmla="*/ 9542 h 11326"/>
                  <a:gd name="connsiteX78" fmla="*/ 2227 w 10014"/>
                  <a:gd name="connsiteY78" fmla="*/ 9560 h 11326"/>
                  <a:gd name="connsiteX79" fmla="*/ 2856 w 10014"/>
                  <a:gd name="connsiteY79" fmla="*/ 9613 h 11326"/>
                  <a:gd name="connsiteX80" fmla="*/ 486 w 10014"/>
                  <a:gd name="connsiteY80" fmla="*/ 9684 h 11326"/>
                  <a:gd name="connsiteX81" fmla="*/ 329 w 10014"/>
                  <a:gd name="connsiteY81" fmla="*/ 9755 h 11326"/>
                  <a:gd name="connsiteX82" fmla="*/ 538 w 10014"/>
                  <a:gd name="connsiteY82" fmla="*/ 9808 h 11326"/>
                  <a:gd name="connsiteX83" fmla="*/ 769 w 10014"/>
                  <a:gd name="connsiteY83" fmla="*/ 9879 h 11326"/>
                  <a:gd name="connsiteX84" fmla="*/ 717 w 10014"/>
                  <a:gd name="connsiteY84" fmla="*/ 9947 h 11326"/>
                  <a:gd name="connsiteX85" fmla="*/ 1136 w 10014"/>
                  <a:gd name="connsiteY85" fmla="*/ 10000 h 11326"/>
                  <a:gd name="connsiteX86" fmla="*/ 3287 w 10014"/>
                  <a:gd name="connsiteY86" fmla="*/ 10014 h 11326"/>
                  <a:gd name="connsiteX87" fmla="*/ 3940 w 10014"/>
                  <a:gd name="connsiteY87" fmla="*/ 10106 h 11326"/>
                  <a:gd name="connsiteX88" fmla="*/ 4958 w 10014"/>
                  <a:gd name="connsiteY88" fmla="*/ 10155 h 11326"/>
                  <a:gd name="connsiteX89" fmla="*/ 3480 w 10014"/>
                  <a:gd name="connsiteY89" fmla="*/ 10229 h 11326"/>
                  <a:gd name="connsiteX90" fmla="*/ 4152 w 10014"/>
                  <a:gd name="connsiteY90" fmla="*/ 10283 h 11326"/>
                  <a:gd name="connsiteX91" fmla="*/ 3903 w 10014"/>
                  <a:gd name="connsiteY91" fmla="*/ 10332 h 11326"/>
                  <a:gd name="connsiteX92" fmla="*/ 2386 w 10014"/>
                  <a:gd name="connsiteY92" fmla="*/ 10430 h 11326"/>
                  <a:gd name="connsiteX93" fmla="*/ 359 w 10014"/>
                  <a:gd name="connsiteY93" fmla="*/ 10461 h 11326"/>
                  <a:gd name="connsiteX94" fmla="*/ 52 w 10014"/>
                  <a:gd name="connsiteY94" fmla="*/ 10575 h 11326"/>
                  <a:gd name="connsiteX95" fmla="*/ 14 w 10014"/>
                  <a:gd name="connsiteY95" fmla="*/ 0 h 11326"/>
                  <a:gd name="connsiteX0" fmla="*/ 14 w 10014"/>
                  <a:gd name="connsiteY0" fmla="*/ 0 h 10575"/>
                  <a:gd name="connsiteX1" fmla="*/ 6034 w 10014"/>
                  <a:gd name="connsiteY1" fmla="*/ 0 h 10575"/>
                  <a:gd name="connsiteX2" fmla="*/ 6134 w 10014"/>
                  <a:gd name="connsiteY2" fmla="*/ 71 h 10575"/>
                  <a:gd name="connsiteX3" fmla="*/ 7854 w 10014"/>
                  <a:gd name="connsiteY3" fmla="*/ 142 h 10575"/>
                  <a:gd name="connsiteX4" fmla="*/ 6967 w 10014"/>
                  <a:gd name="connsiteY4" fmla="*/ 195 h 10575"/>
                  <a:gd name="connsiteX5" fmla="*/ 6107 w 10014"/>
                  <a:gd name="connsiteY5" fmla="*/ 266 h 10575"/>
                  <a:gd name="connsiteX6" fmla="*/ 5981 w 10014"/>
                  <a:gd name="connsiteY6" fmla="*/ 334 h 10575"/>
                  <a:gd name="connsiteX7" fmla="*/ 6060 w 10014"/>
                  <a:gd name="connsiteY7" fmla="*/ 405 h 10575"/>
                  <a:gd name="connsiteX8" fmla="*/ 5069 w 10014"/>
                  <a:gd name="connsiteY8" fmla="*/ 458 h 10575"/>
                  <a:gd name="connsiteX9" fmla="*/ 900 w 10014"/>
                  <a:gd name="connsiteY9" fmla="*/ 529 h 10575"/>
                  <a:gd name="connsiteX10" fmla="*/ 1005 w 10014"/>
                  <a:gd name="connsiteY10" fmla="*/ 600 h 10575"/>
                  <a:gd name="connsiteX11" fmla="*/ 1293 w 10014"/>
                  <a:gd name="connsiteY11" fmla="*/ 654 h 10575"/>
                  <a:gd name="connsiteX12" fmla="*/ 1031 w 10014"/>
                  <a:gd name="connsiteY12" fmla="*/ 725 h 10575"/>
                  <a:gd name="connsiteX13" fmla="*/ 1996 w 10014"/>
                  <a:gd name="connsiteY13" fmla="*/ 792 h 10575"/>
                  <a:gd name="connsiteX14" fmla="*/ 2437 w 10014"/>
                  <a:gd name="connsiteY14" fmla="*/ 863 h 10575"/>
                  <a:gd name="connsiteX15" fmla="*/ 25 w 10014"/>
                  <a:gd name="connsiteY15" fmla="*/ 890 h 10575"/>
                  <a:gd name="connsiteX16" fmla="*/ 15 w 10014"/>
                  <a:gd name="connsiteY16" fmla="*/ 2922 h 10575"/>
                  <a:gd name="connsiteX17" fmla="*/ 1734 w 10014"/>
                  <a:gd name="connsiteY17" fmla="*/ 3016 h 10575"/>
                  <a:gd name="connsiteX18" fmla="*/ 5614 w 10014"/>
                  <a:gd name="connsiteY18" fmla="*/ 3087 h 10575"/>
                  <a:gd name="connsiteX19" fmla="*/ 1267 w 10014"/>
                  <a:gd name="connsiteY19" fmla="*/ 3140 h 10575"/>
                  <a:gd name="connsiteX20" fmla="*/ 14 w 10014"/>
                  <a:gd name="connsiteY20" fmla="*/ 3214 h 10575"/>
                  <a:gd name="connsiteX21" fmla="*/ 4 w 10014"/>
                  <a:gd name="connsiteY21" fmla="*/ 4031 h 10575"/>
                  <a:gd name="connsiteX22" fmla="*/ 743 w 10014"/>
                  <a:gd name="connsiteY22" fmla="*/ 4128 h 10575"/>
                  <a:gd name="connsiteX23" fmla="*/ 769 w 10014"/>
                  <a:gd name="connsiteY23" fmla="*/ 4199 h 10575"/>
                  <a:gd name="connsiteX24" fmla="*/ 900 w 10014"/>
                  <a:gd name="connsiteY24" fmla="*/ 4252 h 10575"/>
                  <a:gd name="connsiteX25" fmla="*/ 4 w 10014"/>
                  <a:gd name="connsiteY25" fmla="*/ 4329 h 10575"/>
                  <a:gd name="connsiteX26" fmla="*/ 15 w 10014"/>
                  <a:gd name="connsiteY26" fmla="*/ 5480 h 10575"/>
                  <a:gd name="connsiteX27" fmla="*/ 407 w 10014"/>
                  <a:gd name="connsiteY27" fmla="*/ 5503 h 10575"/>
                  <a:gd name="connsiteX28" fmla="*/ 407 w 10014"/>
                  <a:gd name="connsiteY28" fmla="*/ 5556 h 10575"/>
                  <a:gd name="connsiteX29" fmla="*/ 250 w 10014"/>
                  <a:gd name="connsiteY29" fmla="*/ 5627 h 10575"/>
                  <a:gd name="connsiteX30" fmla="*/ 198 w 10014"/>
                  <a:gd name="connsiteY30" fmla="*/ 5698 h 10575"/>
                  <a:gd name="connsiteX31" fmla="*/ 119 w 10014"/>
                  <a:gd name="connsiteY31" fmla="*/ 5769 h 10575"/>
                  <a:gd name="connsiteX32" fmla="*/ 15 w 10014"/>
                  <a:gd name="connsiteY32" fmla="*/ 5800 h 10575"/>
                  <a:gd name="connsiteX33" fmla="*/ 15 w 10014"/>
                  <a:gd name="connsiteY33" fmla="*/ 6197 h 10575"/>
                  <a:gd name="connsiteX34" fmla="*/ 355 w 10014"/>
                  <a:gd name="connsiteY34" fmla="*/ 6210 h 10575"/>
                  <a:gd name="connsiteX35" fmla="*/ 434 w 10014"/>
                  <a:gd name="connsiteY35" fmla="*/ 6281 h 10575"/>
                  <a:gd name="connsiteX36" fmla="*/ 302 w 10014"/>
                  <a:gd name="connsiteY36" fmla="*/ 6348 h 10575"/>
                  <a:gd name="connsiteX37" fmla="*/ 407 w 10014"/>
                  <a:gd name="connsiteY37" fmla="*/ 6419 h 10575"/>
                  <a:gd name="connsiteX38" fmla="*/ 4 w 10014"/>
                  <a:gd name="connsiteY38" fmla="*/ 6503 h 10575"/>
                  <a:gd name="connsiteX39" fmla="*/ 4 w 10014"/>
                  <a:gd name="connsiteY39" fmla="*/ 6958 h 10575"/>
                  <a:gd name="connsiteX40" fmla="*/ 538 w 10014"/>
                  <a:gd name="connsiteY40" fmla="*/ 7002 h 10575"/>
                  <a:gd name="connsiteX41" fmla="*/ 381 w 10014"/>
                  <a:gd name="connsiteY41" fmla="*/ 7073 h 10575"/>
                  <a:gd name="connsiteX42" fmla="*/ 565 w 10014"/>
                  <a:gd name="connsiteY42" fmla="*/ 7126 h 10575"/>
                  <a:gd name="connsiteX43" fmla="*/ 407 w 10014"/>
                  <a:gd name="connsiteY43" fmla="*/ 7197 h 10575"/>
                  <a:gd name="connsiteX44" fmla="*/ 591 w 10014"/>
                  <a:gd name="connsiteY44" fmla="*/ 7268 h 10575"/>
                  <a:gd name="connsiteX45" fmla="*/ 2673 w 10014"/>
                  <a:gd name="connsiteY45" fmla="*/ 7321 h 10575"/>
                  <a:gd name="connsiteX46" fmla="*/ 2227 w 10014"/>
                  <a:gd name="connsiteY46" fmla="*/ 7389 h 10575"/>
                  <a:gd name="connsiteX47" fmla="*/ 2101 w 10014"/>
                  <a:gd name="connsiteY47" fmla="*/ 7460 h 10575"/>
                  <a:gd name="connsiteX48" fmla="*/ 3559 w 10014"/>
                  <a:gd name="connsiteY48" fmla="*/ 7531 h 10575"/>
                  <a:gd name="connsiteX49" fmla="*/ 4366 w 10014"/>
                  <a:gd name="connsiteY49" fmla="*/ 7584 h 10575"/>
                  <a:gd name="connsiteX50" fmla="*/ 4052 w 10014"/>
                  <a:gd name="connsiteY50" fmla="*/ 7655 h 10575"/>
                  <a:gd name="connsiteX51" fmla="*/ 2022 w 10014"/>
                  <a:gd name="connsiteY51" fmla="*/ 7726 h 10575"/>
                  <a:gd name="connsiteX52" fmla="*/ 1708 w 10014"/>
                  <a:gd name="connsiteY52" fmla="*/ 7780 h 10575"/>
                  <a:gd name="connsiteX53" fmla="*/ 1267 w 10014"/>
                  <a:gd name="connsiteY53" fmla="*/ 7851 h 10575"/>
                  <a:gd name="connsiteX54" fmla="*/ 1472 w 10014"/>
                  <a:gd name="connsiteY54" fmla="*/ 7918 h 10575"/>
                  <a:gd name="connsiteX55" fmla="*/ 5483 w 10014"/>
                  <a:gd name="connsiteY55" fmla="*/ 7989 h 10575"/>
                  <a:gd name="connsiteX56" fmla="*/ 10014 w 10014"/>
                  <a:gd name="connsiteY56" fmla="*/ 8043 h 10575"/>
                  <a:gd name="connsiteX57" fmla="*/ 4183 w 10014"/>
                  <a:gd name="connsiteY57" fmla="*/ 8114 h 10575"/>
                  <a:gd name="connsiteX58" fmla="*/ 1760 w 10014"/>
                  <a:gd name="connsiteY58" fmla="*/ 8185 h 10575"/>
                  <a:gd name="connsiteX59" fmla="*/ 1320 w 10014"/>
                  <a:gd name="connsiteY59" fmla="*/ 8238 h 10575"/>
                  <a:gd name="connsiteX60" fmla="*/ 4419 w 10014"/>
                  <a:gd name="connsiteY60" fmla="*/ 8309 h 10575"/>
                  <a:gd name="connsiteX61" fmla="*/ 4288 w 10014"/>
                  <a:gd name="connsiteY61" fmla="*/ 8377 h 10575"/>
                  <a:gd name="connsiteX62" fmla="*/ 1524 w 10014"/>
                  <a:gd name="connsiteY62" fmla="*/ 8430 h 10575"/>
                  <a:gd name="connsiteX63" fmla="*/ 512 w 10014"/>
                  <a:gd name="connsiteY63" fmla="*/ 8501 h 10575"/>
                  <a:gd name="connsiteX64" fmla="*/ 1058 w 10014"/>
                  <a:gd name="connsiteY64" fmla="*/ 8572 h 10575"/>
                  <a:gd name="connsiteX65" fmla="*/ 276 w 10014"/>
                  <a:gd name="connsiteY65" fmla="*/ 8643 h 10575"/>
                  <a:gd name="connsiteX66" fmla="*/ 3559 w 10014"/>
                  <a:gd name="connsiteY66" fmla="*/ 8696 h 10575"/>
                  <a:gd name="connsiteX67" fmla="*/ 407 w 10014"/>
                  <a:gd name="connsiteY67" fmla="*/ 8767 h 10575"/>
                  <a:gd name="connsiteX68" fmla="*/ 2279 w 10014"/>
                  <a:gd name="connsiteY68" fmla="*/ 8838 h 10575"/>
                  <a:gd name="connsiteX69" fmla="*/ 302 w 10014"/>
                  <a:gd name="connsiteY69" fmla="*/ 8888 h 10575"/>
                  <a:gd name="connsiteX70" fmla="*/ 276 w 10014"/>
                  <a:gd name="connsiteY70" fmla="*/ 8959 h 10575"/>
                  <a:gd name="connsiteX71" fmla="*/ 538 w 10014"/>
                  <a:gd name="connsiteY71" fmla="*/ 9030 h 10575"/>
                  <a:gd name="connsiteX72" fmla="*/ 329 w 10014"/>
                  <a:gd name="connsiteY72" fmla="*/ 9101 h 10575"/>
                  <a:gd name="connsiteX73" fmla="*/ 171 w 10014"/>
                  <a:gd name="connsiteY73" fmla="*/ 9226 h 10575"/>
                  <a:gd name="connsiteX74" fmla="*/ 302 w 10014"/>
                  <a:gd name="connsiteY74" fmla="*/ 9297 h 10575"/>
                  <a:gd name="connsiteX75" fmla="*/ 381 w 10014"/>
                  <a:gd name="connsiteY75" fmla="*/ 9350 h 10575"/>
                  <a:gd name="connsiteX76" fmla="*/ 591 w 10014"/>
                  <a:gd name="connsiteY76" fmla="*/ 9488 h 10575"/>
                  <a:gd name="connsiteX77" fmla="*/ 690 w 10014"/>
                  <a:gd name="connsiteY77" fmla="*/ 9542 h 10575"/>
                  <a:gd name="connsiteX78" fmla="*/ 2227 w 10014"/>
                  <a:gd name="connsiteY78" fmla="*/ 9560 h 10575"/>
                  <a:gd name="connsiteX79" fmla="*/ 2856 w 10014"/>
                  <a:gd name="connsiteY79" fmla="*/ 9613 h 10575"/>
                  <a:gd name="connsiteX80" fmla="*/ 486 w 10014"/>
                  <a:gd name="connsiteY80" fmla="*/ 9684 h 10575"/>
                  <a:gd name="connsiteX81" fmla="*/ 329 w 10014"/>
                  <a:gd name="connsiteY81" fmla="*/ 9755 h 10575"/>
                  <a:gd name="connsiteX82" fmla="*/ 538 w 10014"/>
                  <a:gd name="connsiteY82" fmla="*/ 9808 h 10575"/>
                  <a:gd name="connsiteX83" fmla="*/ 769 w 10014"/>
                  <a:gd name="connsiteY83" fmla="*/ 9879 h 10575"/>
                  <a:gd name="connsiteX84" fmla="*/ 717 w 10014"/>
                  <a:gd name="connsiteY84" fmla="*/ 9947 h 10575"/>
                  <a:gd name="connsiteX85" fmla="*/ 1136 w 10014"/>
                  <a:gd name="connsiteY85" fmla="*/ 10000 h 10575"/>
                  <a:gd name="connsiteX86" fmla="*/ 3287 w 10014"/>
                  <a:gd name="connsiteY86" fmla="*/ 10014 h 10575"/>
                  <a:gd name="connsiteX87" fmla="*/ 3940 w 10014"/>
                  <a:gd name="connsiteY87" fmla="*/ 10106 h 10575"/>
                  <a:gd name="connsiteX88" fmla="*/ 4958 w 10014"/>
                  <a:gd name="connsiteY88" fmla="*/ 10155 h 10575"/>
                  <a:gd name="connsiteX89" fmla="*/ 3480 w 10014"/>
                  <a:gd name="connsiteY89" fmla="*/ 10229 h 10575"/>
                  <a:gd name="connsiteX90" fmla="*/ 4152 w 10014"/>
                  <a:gd name="connsiteY90" fmla="*/ 10283 h 10575"/>
                  <a:gd name="connsiteX91" fmla="*/ 3903 w 10014"/>
                  <a:gd name="connsiteY91" fmla="*/ 10332 h 10575"/>
                  <a:gd name="connsiteX92" fmla="*/ 2386 w 10014"/>
                  <a:gd name="connsiteY92" fmla="*/ 10430 h 10575"/>
                  <a:gd name="connsiteX93" fmla="*/ 52 w 10014"/>
                  <a:gd name="connsiteY93" fmla="*/ 10575 h 10575"/>
                  <a:gd name="connsiteX94" fmla="*/ 14 w 10014"/>
                  <a:gd name="connsiteY94" fmla="*/ 0 h 10575"/>
                  <a:gd name="connsiteX0" fmla="*/ 14 w 10014"/>
                  <a:gd name="connsiteY0" fmla="*/ 0 h 10575"/>
                  <a:gd name="connsiteX1" fmla="*/ 6034 w 10014"/>
                  <a:gd name="connsiteY1" fmla="*/ 0 h 10575"/>
                  <a:gd name="connsiteX2" fmla="*/ 6134 w 10014"/>
                  <a:gd name="connsiteY2" fmla="*/ 71 h 10575"/>
                  <a:gd name="connsiteX3" fmla="*/ 7854 w 10014"/>
                  <a:gd name="connsiteY3" fmla="*/ 142 h 10575"/>
                  <a:gd name="connsiteX4" fmla="*/ 6967 w 10014"/>
                  <a:gd name="connsiteY4" fmla="*/ 195 h 10575"/>
                  <a:gd name="connsiteX5" fmla="*/ 6107 w 10014"/>
                  <a:gd name="connsiteY5" fmla="*/ 266 h 10575"/>
                  <a:gd name="connsiteX6" fmla="*/ 5981 w 10014"/>
                  <a:gd name="connsiteY6" fmla="*/ 334 h 10575"/>
                  <a:gd name="connsiteX7" fmla="*/ 6060 w 10014"/>
                  <a:gd name="connsiteY7" fmla="*/ 405 h 10575"/>
                  <a:gd name="connsiteX8" fmla="*/ 5069 w 10014"/>
                  <a:gd name="connsiteY8" fmla="*/ 458 h 10575"/>
                  <a:gd name="connsiteX9" fmla="*/ 900 w 10014"/>
                  <a:gd name="connsiteY9" fmla="*/ 529 h 10575"/>
                  <a:gd name="connsiteX10" fmla="*/ 1005 w 10014"/>
                  <a:gd name="connsiteY10" fmla="*/ 600 h 10575"/>
                  <a:gd name="connsiteX11" fmla="*/ 1293 w 10014"/>
                  <a:gd name="connsiteY11" fmla="*/ 654 h 10575"/>
                  <a:gd name="connsiteX12" fmla="*/ 1031 w 10014"/>
                  <a:gd name="connsiteY12" fmla="*/ 725 h 10575"/>
                  <a:gd name="connsiteX13" fmla="*/ 1996 w 10014"/>
                  <a:gd name="connsiteY13" fmla="*/ 792 h 10575"/>
                  <a:gd name="connsiteX14" fmla="*/ 2437 w 10014"/>
                  <a:gd name="connsiteY14" fmla="*/ 863 h 10575"/>
                  <a:gd name="connsiteX15" fmla="*/ 25 w 10014"/>
                  <a:gd name="connsiteY15" fmla="*/ 890 h 10575"/>
                  <a:gd name="connsiteX16" fmla="*/ 15 w 10014"/>
                  <a:gd name="connsiteY16" fmla="*/ 2922 h 10575"/>
                  <a:gd name="connsiteX17" fmla="*/ 1734 w 10014"/>
                  <a:gd name="connsiteY17" fmla="*/ 3016 h 10575"/>
                  <a:gd name="connsiteX18" fmla="*/ 5614 w 10014"/>
                  <a:gd name="connsiteY18" fmla="*/ 3087 h 10575"/>
                  <a:gd name="connsiteX19" fmla="*/ 1267 w 10014"/>
                  <a:gd name="connsiteY19" fmla="*/ 3140 h 10575"/>
                  <a:gd name="connsiteX20" fmla="*/ 14 w 10014"/>
                  <a:gd name="connsiteY20" fmla="*/ 3214 h 10575"/>
                  <a:gd name="connsiteX21" fmla="*/ 4 w 10014"/>
                  <a:gd name="connsiteY21" fmla="*/ 4031 h 10575"/>
                  <a:gd name="connsiteX22" fmla="*/ 743 w 10014"/>
                  <a:gd name="connsiteY22" fmla="*/ 4128 h 10575"/>
                  <a:gd name="connsiteX23" fmla="*/ 769 w 10014"/>
                  <a:gd name="connsiteY23" fmla="*/ 4199 h 10575"/>
                  <a:gd name="connsiteX24" fmla="*/ 900 w 10014"/>
                  <a:gd name="connsiteY24" fmla="*/ 4252 h 10575"/>
                  <a:gd name="connsiteX25" fmla="*/ 4 w 10014"/>
                  <a:gd name="connsiteY25" fmla="*/ 4329 h 10575"/>
                  <a:gd name="connsiteX26" fmla="*/ 15 w 10014"/>
                  <a:gd name="connsiteY26" fmla="*/ 5480 h 10575"/>
                  <a:gd name="connsiteX27" fmla="*/ 407 w 10014"/>
                  <a:gd name="connsiteY27" fmla="*/ 5503 h 10575"/>
                  <a:gd name="connsiteX28" fmla="*/ 407 w 10014"/>
                  <a:gd name="connsiteY28" fmla="*/ 5556 h 10575"/>
                  <a:gd name="connsiteX29" fmla="*/ 250 w 10014"/>
                  <a:gd name="connsiteY29" fmla="*/ 5627 h 10575"/>
                  <a:gd name="connsiteX30" fmla="*/ 198 w 10014"/>
                  <a:gd name="connsiteY30" fmla="*/ 5698 h 10575"/>
                  <a:gd name="connsiteX31" fmla="*/ 119 w 10014"/>
                  <a:gd name="connsiteY31" fmla="*/ 5769 h 10575"/>
                  <a:gd name="connsiteX32" fmla="*/ 15 w 10014"/>
                  <a:gd name="connsiteY32" fmla="*/ 5800 h 10575"/>
                  <a:gd name="connsiteX33" fmla="*/ 15 w 10014"/>
                  <a:gd name="connsiteY33" fmla="*/ 6197 h 10575"/>
                  <a:gd name="connsiteX34" fmla="*/ 355 w 10014"/>
                  <a:gd name="connsiteY34" fmla="*/ 6210 h 10575"/>
                  <a:gd name="connsiteX35" fmla="*/ 434 w 10014"/>
                  <a:gd name="connsiteY35" fmla="*/ 6281 h 10575"/>
                  <a:gd name="connsiteX36" fmla="*/ 302 w 10014"/>
                  <a:gd name="connsiteY36" fmla="*/ 6348 h 10575"/>
                  <a:gd name="connsiteX37" fmla="*/ 407 w 10014"/>
                  <a:gd name="connsiteY37" fmla="*/ 6419 h 10575"/>
                  <a:gd name="connsiteX38" fmla="*/ 4 w 10014"/>
                  <a:gd name="connsiteY38" fmla="*/ 6503 h 10575"/>
                  <a:gd name="connsiteX39" fmla="*/ 4 w 10014"/>
                  <a:gd name="connsiteY39" fmla="*/ 6958 h 10575"/>
                  <a:gd name="connsiteX40" fmla="*/ 538 w 10014"/>
                  <a:gd name="connsiteY40" fmla="*/ 7002 h 10575"/>
                  <a:gd name="connsiteX41" fmla="*/ 381 w 10014"/>
                  <a:gd name="connsiteY41" fmla="*/ 7073 h 10575"/>
                  <a:gd name="connsiteX42" fmla="*/ 565 w 10014"/>
                  <a:gd name="connsiteY42" fmla="*/ 7126 h 10575"/>
                  <a:gd name="connsiteX43" fmla="*/ 407 w 10014"/>
                  <a:gd name="connsiteY43" fmla="*/ 7197 h 10575"/>
                  <a:gd name="connsiteX44" fmla="*/ 591 w 10014"/>
                  <a:gd name="connsiteY44" fmla="*/ 7268 h 10575"/>
                  <a:gd name="connsiteX45" fmla="*/ 2673 w 10014"/>
                  <a:gd name="connsiteY45" fmla="*/ 7321 h 10575"/>
                  <a:gd name="connsiteX46" fmla="*/ 2227 w 10014"/>
                  <a:gd name="connsiteY46" fmla="*/ 7389 h 10575"/>
                  <a:gd name="connsiteX47" fmla="*/ 2101 w 10014"/>
                  <a:gd name="connsiteY47" fmla="*/ 7460 h 10575"/>
                  <a:gd name="connsiteX48" fmla="*/ 3559 w 10014"/>
                  <a:gd name="connsiteY48" fmla="*/ 7531 h 10575"/>
                  <a:gd name="connsiteX49" fmla="*/ 4366 w 10014"/>
                  <a:gd name="connsiteY49" fmla="*/ 7584 h 10575"/>
                  <a:gd name="connsiteX50" fmla="*/ 4052 w 10014"/>
                  <a:gd name="connsiteY50" fmla="*/ 7655 h 10575"/>
                  <a:gd name="connsiteX51" fmla="*/ 2022 w 10014"/>
                  <a:gd name="connsiteY51" fmla="*/ 7726 h 10575"/>
                  <a:gd name="connsiteX52" fmla="*/ 1708 w 10014"/>
                  <a:gd name="connsiteY52" fmla="*/ 7780 h 10575"/>
                  <a:gd name="connsiteX53" fmla="*/ 1267 w 10014"/>
                  <a:gd name="connsiteY53" fmla="*/ 7851 h 10575"/>
                  <a:gd name="connsiteX54" fmla="*/ 1472 w 10014"/>
                  <a:gd name="connsiteY54" fmla="*/ 7918 h 10575"/>
                  <a:gd name="connsiteX55" fmla="*/ 5483 w 10014"/>
                  <a:gd name="connsiteY55" fmla="*/ 7989 h 10575"/>
                  <a:gd name="connsiteX56" fmla="*/ 10014 w 10014"/>
                  <a:gd name="connsiteY56" fmla="*/ 8043 h 10575"/>
                  <a:gd name="connsiteX57" fmla="*/ 4183 w 10014"/>
                  <a:gd name="connsiteY57" fmla="*/ 8114 h 10575"/>
                  <a:gd name="connsiteX58" fmla="*/ 1760 w 10014"/>
                  <a:gd name="connsiteY58" fmla="*/ 8185 h 10575"/>
                  <a:gd name="connsiteX59" fmla="*/ 1320 w 10014"/>
                  <a:gd name="connsiteY59" fmla="*/ 8238 h 10575"/>
                  <a:gd name="connsiteX60" fmla="*/ 4419 w 10014"/>
                  <a:gd name="connsiteY60" fmla="*/ 8309 h 10575"/>
                  <a:gd name="connsiteX61" fmla="*/ 4288 w 10014"/>
                  <a:gd name="connsiteY61" fmla="*/ 8377 h 10575"/>
                  <a:gd name="connsiteX62" fmla="*/ 1524 w 10014"/>
                  <a:gd name="connsiteY62" fmla="*/ 8430 h 10575"/>
                  <a:gd name="connsiteX63" fmla="*/ 512 w 10014"/>
                  <a:gd name="connsiteY63" fmla="*/ 8501 h 10575"/>
                  <a:gd name="connsiteX64" fmla="*/ 1058 w 10014"/>
                  <a:gd name="connsiteY64" fmla="*/ 8572 h 10575"/>
                  <a:gd name="connsiteX65" fmla="*/ 276 w 10014"/>
                  <a:gd name="connsiteY65" fmla="*/ 8643 h 10575"/>
                  <a:gd name="connsiteX66" fmla="*/ 3559 w 10014"/>
                  <a:gd name="connsiteY66" fmla="*/ 8696 h 10575"/>
                  <a:gd name="connsiteX67" fmla="*/ 407 w 10014"/>
                  <a:gd name="connsiteY67" fmla="*/ 8767 h 10575"/>
                  <a:gd name="connsiteX68" fmla="*/ 2279 w 10014"/>
                  <a:gd name="connsiteY68" fmla="*/ 8838 h 10575"/>
                  <a:gd name="connsiteX69" fmla="*/ 302 w 10014"/>
                  <a:gd name="connsiteY69" fmla="*/ 8888 h 10575"/>
                  <a:gd name="connsiteX70" fmla="*/ 276 w 10014"/>
                  <a:gd name="connsiteY70" fmla="*/ 8959 h 10575"/>
                  <a:gd name="connsiteX71" fmla="*/ 538 w 10014"/>
                  <a:gd name="connsiteY71" fmla="*/ 9030 h 10575"/>
                  <a:gd name="connsiteX72" fmla="*/ 329 w 10014"/>
                  <a:gd name="connsiteY72" fmla="*/ 9101 h 10575"/>
                  <a:gd name="connsiteX73" fmla="*/ 171 w 10014"/>
                  <a:gd name="connsiteY73" fmla="*/ 9226 h 10575"/>
                  <a:gd name="connsiteX74" fmla="*/ 302 w 10014"/>
                  <a:gd name="connsiteY74" fmla="*/ 9297 h 10575"/>
                  <a:gd name="connsiteX75" fmla="*/ 381 w 10014"/>
                  <a:gd name="connsiteY75" fmla="*/ 9350 h 10575"/>
                  <a:gd name="connsiteX76" fmla="*/ 591 w 10014"/>
                  <a:gd name="connsiteY76" fmla="*/ 9488 h 10575"/>
                  <a:gd name="connsiteX77" fmla="*/ 690 w 10014"/>
                  <a:gd name="connsiteY77" fmla="*/ 9542 h 10575"/>
                  <a:gd name="connsiteX78" fmla="*/ 2227 w 10014"/>
                  <a:gd name="connsiteY78" fmla="*/ 9560 h 10575"/>
                  <a:gd name="connsiteX79" fmla="*/ 2856 w 10014"/>
                  <a:gd name="connsiteY79" fmla="*/ 9613 h 10575"/>
                  <a:gd name="connsiteX80" fmla="*/ 486 w 10014"/>
                  <a:gd name="connsiteY80" fmla="*/ 9684 h 10575"/>
                  <a:gd name="connsiteX81" fmla="*/ 329 w 10014"/>
                  <a:gd name="connsiteY81" fmla="*/ 9755 h 10575"/>
                  <a:gd name="connsiteX82" fmla="*/ 538 w 10014"/>
                  <a:gd name="connsiteY82" fmla="*/ 9808 h 10575"/>
                  <a:gd name="connsiteX83" fmla="*/ 769 w 10014"/>
                  <a:gd name="connsiteY83" fmla="*/ 9879 h 10575"/>
                  <a:gd name="connsiteX84" fmla="*/ 717 w 10014"/>
                  <a:gd name="connsiteY84" fmla="*/ 9947 h 10575"/>
                  <a:gd name="connsiteX85" fmla="*/ 1136 w 10014"/>
                  <a:gd name="connsiteY85" fmla="*/ 10000 h 10575"/>
                  <a:gd name="connsiteX86" fmla="*/ 3287 w 10014"/>
                  <a:gd name="connsiteY86" fmla="*/ 10014 h 10575"/>
                  <a:gd name="connsiteX87" fmla="*/ 3940 w 10014"/>
                  <a:gd name="connsiteY87" fmla="*/ 10106 h 10575"/>
                  <a:gd name="connsiteX88" fmla="*/ 4958 w 10014"/>
                  <a:gd name="connsiteY88" fmla="*/ 10155 h 10575"/>
                  <a:gd name="connsiteX89" fmla="*/ 3480 w 10014"/>
                  <a:gd name="connsiteY89" fmla="*/ 10229 h 10575"/>
                  <a:gd name="connsiteX90" fmla="*/ 4152 w 10014"/>
                  <a:gd name="connsiteY90" fmla="*/ 10283 h 10575"/>
                  <a:gd name="connsiteX91" fmla="*/ 3903 w 10014"/>
                  <a:gd name="connsiteY91" fmla="*/ 10332 h 10575"/>
                  <a:gd name="connsiteX92" fmla="*/ 2386 w 10014"/>
                  <a:gd name="connsiteY92" fmla="*/ 10430 h 10575"/>
                  <a:gd name="connsiteX93" fmla="*/ 724 w 10014"/>
                  <a:gd name="connsiteY93" fmla="*/ 10534 h 10575"/>
                  <a:gd name="connsiteX94" fmla="*/ 52 w 10014"/>
                  <a:gd name="connsiteY94" fmla="*/ 10575 h 10575"/>
                  <a:gd name="connsiteX95" fmla="*/ 14 w 10014"/>
                  <a:gd name="connsiteY95" fmla="*/ 0 h 10575"/>
                  <a:gd name="connsiteX0" fmla="*/ 14 w 10014"/>
                  <a:gd name="connsiteY0" fmla="*/ 0 h 10575"/>
                  <a:gd name="connsiteX1" fmla="*/ 6034 w 10014"/>
                  <a:gd name="connsiteY1" fmla="*/ 0 h 10575"/>
                  <a:gd name="connsiteX2" fmla="*/ 6134 w 10014"/>
                  <a:gd name="connsiteY2" fmla="*/ 71 h 10575"/>
                  <a:gd name="connsiteX3" fmla="*/ 7854 w 10014"/>
                  <a:gd name="connsiteY3" fmla="*/ 142 h 10575"/>
                  <a:gd name="connsiteX4" fmla="*/ 6967 w 10014"/>
                  <a:gd name="connsiteY4" fmla="*/ 195 h 10575"/>
                  <a:gd name="connsiteX5" fmla="*/ 6107 w 10014"/>
                  <a:gd name="connsiteY5" fmla="*/ 266 h 10575"/>
                  <a:gd name="connsiteX6" fmla="*/ 5981 w 10014"/>
                  <a:gd name="connsiteY6" fmla="*/ 334 h 10575"/>
                  <a:gd name="connsiteX7" fmla="*/ 6060 w 10014"/>
                  <a:gd name="connsiteY7" fmla="*/ 405 h 10575"/>
                  <a:gd name="connsiteX8" fmla="*/ 5069 w 10014"/>
                  <a:gd name="connsiteY8" fmla="*/ 458 h 10575"/>
                  <a:gd name="connsiteX9" fmla="*/ 900 w 10014"/>
                  <a:gd name="connsiteY9" fmla="*/ 529 h 10575"/>
                  <a:gd name="connsiteX10" fmla="*/ 1005 w 10014"/>
                  <a:gd name="connsiteY10" fmla="*/ 600 h 10575"/>
                  <a:gd name="connsiteX11" fmla="*/ 1293 w 10014"/>
                  <a:gd name="connsiteY11" fmla="*/ 654 h 10575"/>
                  <a:gd name="connsiteX12" fmla="*/ 1031 w 10014"/>
                  <a:gd name="connsiteY12" fmla="*/ 725 h 10575"/>
                  <a:gd name="connsiteX13" fmla="*/ 1996 w 10014"/>
                  <a:gd name="connsiteY13" fmla="*/ 792 h 10575"/>
                  <a:gd name="connsiteX14" fmla="*/ 2437 w 10014"/>
                  <a:gd name="connsiteY14" fmla="*/ 863 h 10575"/>
                  <a:gd name="connsiteX15" fmla="*/ 25 w 10014"/>
                  <a:gd name="connsiteY15" fmla="*/ 890 h 10575"/>
                  <a:gd name="connsiteX16" fmla="*/ 15 w 10014"/>
                  <a:gd name="connsiteY16" fmla="*/ 2922 h 10575"/>
                  <a:gd name="connsiteX17" fmla="*/ 1734 w 10014"/>
                  <a:gd name="connsiteY17" fmla="*/ 3016 h 10575"/>
                  <a:gd name="connsiteX18" fmla="*/ 5614 w 10014"/>
                  <a:gd name="connsiteY18" fmla="*/ 3087 h 10575"/>
                  <a:gd name="connsiteX19" fmla="*/ 1267 w 10014"/>
                  <a:gd name="connsiteY19" fmla="*/ 3140 h 10575"/>
                  <a:gd name="connsiteX20" fmla="*/ 14 w 10014"/>
                  <a:gd name="connsiteY20" fmla="*/ 3214 h 10575"/>
                  <a:gd name="connsiteX21" fmla="*/ 4 w 10014"/>
                  <a:gd name="connsiteY21" fmla="*/ 4031 h 10575"/>
                  <a:gd name="connsiteX22" fmla="*/ 743 w 10014"/>
                  <a:gd name="connsiteY22" fmla="*/ 4128 h 10575"/>
                  <a:gd name="connsiteX23" fmla="*/ 769 w 10014"/>
                  <a:gd name="connsiteY23" fmla="*/ 4199 h 10575"/>
                  <a:gd name="connsiteX24" fmla="*/ 900 w 10014"/>
                  <a:gd name="connsiteY24" fmla="*/ 4252 h 10575"/>
                  <a:gd name="connsiteX25" fmla="*/ 4 w 10014"/>
                  <a:gd name="connsiteY25" fmla="*/ 4329 h 10575"/>
                  <a:gd name="connsiteX26" fmla="*/ 15 w 10014"/>
                  <a:gd name="connsiteY26" fmla="*/ 5480 h 10575"/>
                  <a:gd name="connsiteX27" fmla="*/ 407 w 10014"/>
                  <a:gd name="connsiteY27" fmla="*/ 5503 h 10575"/>
                  <a:gd name="connsiteX28" fmla="*/ 407 w 10014"/>
                  <a:gd name="connsiteY28" fmla="*/ 5556 h 10575"/>
                  <a:gd name="connsiteX29" fmla="*/ 250 w 10014"/>
                  <a:gd name="connsiteY29" fmla="*/ 5627 h 10575"/>
                  <a:gd name="connsiteX30" fmla="*/ 198 w 10014"/>
                  <a:gd name="connsiteY30" fmla="*/ 5698 h 10575"/>
                  <a:gd name="connsiteX31" fmla="*/ 119 w 10014"/>
                  <a:gd name="connsiteY31" fmla="*/ 5769 h 10575"/>
                  <a:gd name="connsiteX32" fmla="*/ 15 w 10014"/>
                  <a:gd name="connsiteY32" fmla="*/ 5800 h 10575"/>
                  <a:gd name="connsiteX33" fmla="*/ 15 w 10014"/>
                  <a:gd name="connsiteY33" fmla="*/ 6197 h 10575"/>
                  <a:gd name="connsiteX34" fmla="*/ 355 w 10014"/>
                  <a:gd name="connsiteY34" fmla="*/ 6210 h 10575"/>
                  <a:gd name="connsiteX35" fmla="*/ 434 w 10014"/>
                  <a:gd name="connsiteY35" fmla="*/ 6281 h 10575"/>
                  <a:gd name="connsiteX36" fmla="*/ 302 w 10014"/>
                  <a:gd name="connsiteY36" fmla="*/ 6348 h 10575"/>
                  <a:gd name="connsiteX37" fmla="*/ 407 w 10014"/>
                  <a:gd name="connsiteY37" fmla="*/ 6419 h 10575"/>
                  <a:gd name="connsiteX38" fmla="*/ 4 w 10014"/>
                  <a:gd name="connsiteY38" fmla="*/ 6503 h 10575"/>
                  <a:gd name="connsiteX39" fmla="*/ 4 w 10014"/>
                  <a:gd name="connsiteY39" fmla="*/ 6958 h 10575"/>
                  <a:gd name="connsiteX40" fmla="*/ 538 w 10014"/>
                  <a:gd name="connsiteY40" fmla="*/ 7002 h 10575"/>
                  <a:gd name="connsiteX41" fmla="*/ 381 w 10014"/>
                  <a:gd name="connsiteY41" fmla="*/ 7073 h 10575"/>
                  <a:gd name="connsiteX42" fmla="*/ 565 w 10014"/>
                  <a:gd name="connsiteY42" fmla="*/ 7126 h 10575"/>
                  <a:gd name="connsiteX43" fmla="*/ 407 w 10014"/>
                  <a:gd name="connsiteY43" fmla="*/ 7197 h 10575"/>
                  <a:gd name="connsiteX44" fmla="*/ 591 w 10014"/>
                  <a:gd name="connsiteY44" fmla="*/ 7268 h 10575"/>
                  <a:gd name="connsiteX45" fmla="*/ 2673 w 10014"/>
                  <a:gd name="connsiteY45" fmla="*/ 7321 h 10575"/>
                  <a:gd name="connsiteX46" fmla="*/ 2227 w 10014"/>
                  <a:gd name="connsiteY46" fmla="*/ 7389 h 10575"/>
                  <a:gd name="connsiteX47" fmla="*/ 2101 w 10014"/>
                  <a:gd name="connsiteY47" fmla="*/ 7460 h 10575"/>
                  <a:gd name="connsiteX48" fmla="*/ 3559 w 10014"/>
                  <a:gd name="connsiteY48" fmla="*/ 7531 h 10575"/>
                  <a:gd name="connsiteX49" fmla="*/ 4366 w 10014"/>
                  <a:gd name="connsiteY49" fmla="*/ 7584 h 10575"/>
                  <a:gd name="connsiteX50" fmla="*/ 4052 w 10014"/>
                  <a:gd name="connsiteY50" fmla="*/ 7655 h 10575"/>
                  <a:gd name="connsiteX51" fmla="*/ 2022 w 10014"/>
                  <a:gd name="connsiteY51" fmla="*/ 7726 h 10575"/>
                  <a:gd name="connsiteX52" fmla="*/ 1708 w 10014"/>
                  <a:gd name="connsiteY52" fmla="*/ 7780 h 10575"/>
                  <a:gd name="connsiteX53" fmla="*/ 1267 w 10014"/>
                  <a:gd name="connsiteY53" fmla="*/ 7851 h 10575"/>
                  <a:gd name="connsiteX54" fmla="*/ 1472 w 10014"/>
                  <a:gd name="connsiteY54" fmla="*/ 7918 h 10575"/>
                  <a:gd name="connsiteX55" fmla="*/ 5483 w 10014"/>
                  <a:gd name="connsiteY55" fmla="*/ 7989 h 10575"/>
                  <a:gd name="connsiteX56" fmla="*/ 10014 w 10014"/>
                  <a:gd name="connsiteY56" fmla="*/ 8043 h 10575"/>
                  <a:gd name="connsiteX57" fmla="*/ 4183 w 10014"/>
                  <a:gd name="connsiteY57" fmla="*/ 8114 h 10575"/>
                  <a:gd name="connsiteX58" fmla="*/ 1760 w 10014"/>
                  <a:gd name="connsiteY58" fmla="*/ 8185 h 10575"/>
                  <a:gd name="connsiteX59" fmla="*/ 1320 w 10014"/>
                  <a:gd name="connsiteY59" fmla="*/ 8238 h 10575"/>
                  <a:gd name="connsiteX60" fmla="*/ 4419 w 10014"/>
                  <a:gd name="connsiteY60" fmla="*/ 8309 h 10575"/>
                  <a:gd name="connsiteX61" fmla="*/ 4288 w 10014"/>
                  <a:gd name="connsiteY61" fmla="*/ 8377 h 10575"/>
                  <a:gd name="connsiteX62" fmla="*/ 1524 w 10014"/>
                  <a:gd name="connsiteY62" fmla="*/ 8430 h 10575"/>
                  <a:gd name="connsiteX63" fmla="*/ 512 w 10014"/>
                  <a:gd name="connsiteY63" fmla="*/ 8501 h 10575"/>
                  <a:gd name="connsiteX64" fmla="*/ 1058 w 10014"/>
                  <a:gd name="connsiteY64" fmla="*/ 8572 h 10575"/>
                  <a:gd name="connsiteX65" fmla="*/ 276 w 10014"/>
                  <a:gd name="connsiteY65" fmla="*/ 8643 h 10575"/>
                  <a:gd name="connsiteX66" fmla="*/ 3559 w 10014"/>
                  <a:gd name="connsiteY66" fmla="*/ 8696 h 10575"/>
                  <a:gd name="connsiteX67" fmla="*/ 407 w 10014"/>
                  <a:gd name="connsiteY67" fmla="*/ 8767 h 10575"/>
                  <a:gd name="connsiteX68" fmla="*/ 2279 w 10014"/>
                  <a:gd name="connsiteY68" fmla="*/ 8838 h 10575"/>
                  <a:gd name="connsiteX69" fmla="*/ 302 w 10014"/>
                  <a:gd name="connsiteY69" fmla="*/ 8888 h 10575"/>
                  <a:gd name="connsiteX70" fmla="*/ 276 w 10014"/>
                  <a:gd name="connsiteY70" fmla="*/ 8959 h 10575"/>
                  <a:gd name="connsiteX71" fmla="*/ 538 w 10014"/>
                  <a:gd name="connsiteY71" fmla="*/ 9030 h 10575"/>
                  <a:gd name="connsiteX72" fmla="*/ 329 w 10014"/>
                  <a:gd name="connsiteY72" fmla="*/ 9101 h 10575"/>
                  <a:gd name="connsiteX73" fmla="*/ 171 w 10014"/>
                  <a:gd name="connsiteY73" fmla="*/ 9226 h 10575"/>
                  <a:gd name="connsiteX74" fmla="*/ 302 w 10014"/>
                  <a:gd name="connsiteY74" fmla="*/ 9297 h 10575"/>
                  <a:gd name="connsiteX75" fmla="*/ 381 w 10014"/>
                  <a:gd name="connsiteY75" fmla="*/ 9350 h 10575"/>
                  <a:gd name="connsiteX76" fmla="*/ 591 w 10014"/>
                  <a:gd name="connsiteY76" fmla="*/ 9488 h 10575"/>
                  <a:gd name="connsiteX77" fmla="*/ 690 w 10014"/>
                  <a:gd name="connsiteY77" fmla="*/ 9542 h 10575"/>
                  <a:gd name="connsiteX78" fmla="*/ 2227 w 10014"/>
                  <a:gd name="connsiteY78" fmla="*/ 9560 h 10575"/>
                  <a:gd name="connsiteX79" fmla="*/ 2856 w 10014"/>
                  <a:gd name="connsiteY79" fmla="*/ 9613 h 10575"/>
                  <a:gd name="connsiteX80" fmla="*/ 486 w 10014"/>
                  <a:gd name="connsiteY80" fmla="*/ 9684 h 10575"/>
                  <a:gd name="connsiteX81" fmla="*/ 329 w 10014"/>
                  <a:gd name="connsiteY81" fmla="*/ 9755 h 10575"/>
                  <a:gd name="connsiteX82" fmla="*/ 538 w 10014"/>
                  <a:gd name="connsiteY82" fmla="*/ 9808 h 10575"/>
                  <a:gd name="connsiteX83" fmla="*/ 769 w 10014"/>
                  <a:gd name="connsiteY83" fmla="*/ 9879 h 10575"/>
                  <a:gd name="connsiteX84" fmla="*/ 717 w 10014"/>
                  <a:gd name="connsiteY84" fmla="*/ 9947 h 10575"/>
                  <a:gd name="connsiteX85" fmla="*/ 1136 w 10014"/>
                  <a:gd name="connsiteY85" fmla="*/ 10000 h 10575"/>
                  <a:gd name="connsiteX86" fmla="*/ 3287 w 10014"/>
                  <a:gd name="connsiteY86" fmla="*/ 10014 h 10575"/>
                  <a:gd name="connsiteX87" fmla="*/ 3940 w 10014"/>
                  <a:gd name="connsiteY87" fmla="*/ 10106 h 10575"/>
                  <a:gd name="connsiteX88" fmla="*/ 4958 w 10014"/>
                  <a:gd name="connsiteY88" fmla="*/ 10155 h 10575"/>
                  <a:gd name="connsiteX89" fmla="*/ 3480 w 10014"/>
                  <a:gd name="connsiteY89" fmla="*/ 10229 h 10575"/>
                  <a:gd name="connsiteX90" fmla="*/ 4152 w 10014"/>
                  <a:gd name="connsiteY90" fmla="*/ 10283 h 10575"/>
                  <a:gd name="connsiteX91" fmla="*/ 3903 w 10014"/>
                  <a:gd name="connsiteY91" fmla="*/ 10332 h 10575"/>
                  <a:gd name="connsiteX92" fmla="*/ 2386 w 10014"/>
                  <a:gd name="connsiteY92" fmla="*/ 10430 h 10575"/>
                  <a:gd name="connsiteX93" fmla="*/ 359 w 10014"/>
                  <a:gd name="connsiteY93" fmla="*/ 10454 h 10575"/>
                  <a:gd name="connsiteX94" fmla="*/ 52 w 10014"/>
                  <a:gd name="connsiteY94" fmla="*/ 10575 h 10575"/>
                  <a:gd name="connsiteX95" fmla="*/ 14 w 10014"/>
                  <a:gd name="connsiteY95" fmla="*/ 0 h 10575"/>
                  <a:gd name="connsiteX0" fmla="*/ 14 w 10014"/>
                  <a:gd name="connsiteY0" fmla="*/ 0 h 10575"/>
                  <a:gd name="connsiteX1" fmla="*/ 6034 w 10014"/>
                  <a:gd name="connsiteY1" fmla="*/ 0 h 10575"/>
                  <a:gd name="connsiteX2" fmla="*/ 6134 w 10014"/>
                  <a:gd name="connsiteY2" fmla="*/ 71 h 10575"/>
                  <a:gd name="connsiteX3" fmla="*/ 7854 w 10014"/>
                  <a:gd name="connsiteY3" fmla="*/ 142 h 10575"/>
                  <a:gd name="connsiteX4" fmla="*/ 6967 w 10014"/>
                  <a:gd name="connsiteY4" fmla="*/ 195 h 10575"/>
                  <a:gd name="connsiteX5" fmla="*/ 6107 w 10014"/>
                  <a:gd name="connsiteY5" fmla="*/ 266 h 10575"/>
                  <a:gd name="connsiteX6" fmla="*/ 5981 w 10014"/>
                  <a:gd name="connsiteY6" fmla="*/ 334 h 10575"/>
                  <a:gd name="connsiteX7" fmla="*/ 6060 w 10014"/>
                  <a:gd name="connsiteY7" fmla="*/ 405 h 10575"/>
                  <a:gd name="connsiteX8" fmla="*/ 5069 w 10014"/>
                  <a:gd name="connsiteY8" fmla="*/ 458 h 10575"/>
                  <a:gd name="connsiteX9" fmla="*/ 900 w 10014"/>
                  <a:gd name="connsiteY9" fmla="*/ 529 h 10575"/>
                  <a:gd name="connsiteX10" fmla="*/ 1005 w 10014"/>
                  <a:gd name="connsiteY10" fmla="*/ 600 h 10575"/>
                  <a:gd name="connsiteX11" fmla="*/ 1293 w 10014"/>
                  <a:gd name="connsiteY11" fmla="*/ 654 h 10575"/>
                  <a:gd name="connsiteX12" fmla="*/ 1031 w 10014"/>
                  <a:gd name="connsiteY12" fmla="*/ 725 h 10575"/>
                  <a:gd name="connsiteX13" fmla="*/ 1996 w 10014"/>
                  <a:gd name="connsiteY13" fmla="*/ 792 h 10575"/>
                  <a:gd name="connsiteX14" fmla="*/ 2437 w 10014"/>
                  <a:gd name="connsiteY14" fmla="*/ 863 h 10575"/>
                  <a:gd name="connsiteX15" fmla="*/ 25 w 10014"/>
                  <a:gd name="connsiteY15" fmla="*/ 890 h 10575"/>
                  <a:gd name="connsiteX16" fmla="*/ 15 w 10014"/>
                  <a:gd name="connsiteY16" fmla="*/ 2922 h 10575"/>
                  <a:gd name="connsiteX17" fmla="*/ 1734 w 10014"/>
                  <a:gd name="connsiteY17" fmla="*/ 3016 h 10575"/>
                  <a:gd name="connsiteX18" fmla="*/ 5614 w 10014"/>
                  <a:gd name="connsiteY18" fmla="*/ 3087 h 10575"/>
                  <a:gd name="connsiteX19" fmla="*/ 1267 w 10014"/>
                  <a:gd name="connsiteY19" fmla="*/ 3140 h 10575"/>
                  <a:gd name="connsiteX20" fmla="*/ 14 w 10014"/>
                  <a:gd name="connsiteY20" fmla="*/ 3214 h 10575"/>
                  <a:gd name="connsiteX21" fmla="*/ 4 w 10014"/>
                  <a:gd name="connsiteY21" fmla="*/ 4031 h 10575"/>
                  <a:gd name="connsiteX22" fmla="*/ 743 w 10014"/>
                  <a:gd name="connsiteY22" fmla="*/ 4128 h 10575"/>
                  <a:gd name="connsiteX23" fmla="*/ 769 w 10014"/>
                  <a:gd name="connsiteY23" fmla="*/ 4199 h 10575"/>
                  <a:gd name="connsiteX24" fmla="*/ 900 w 10014"/>
                  <a:gd name="connsiteY24" fmla="*/ 4252 h 10575"/>
                  <a:gd name="connsiteX25" fmla="*/ 4 w 10014"/>
                  <a:gd name="connsiteY25" fmla="*/ 4329 h 10575"/>
                  <a:gd name="connsiteX26" fmla="*/ 15 w 10014"/>
                  <a:gd name="connsiteY26" fmla="*/ 5480 h 10575"/>
                  <a:gd name="connsiteX27" fmla="*/ 407 w 10014"/>
                  <a:gd name="connsiteY27" fmla="*/ 5503 h 10575"/>
                  <a:gd name="connsiteX28" fmla="*/ 407 w 10014"/>
                  <a:gd name="connsiteY28" fmla="*/ 5556 h 10575"/>
                  <a:gd name="connsiteX29" fmla="*/ 250 w 10014"/>
                  <a:gd name="connsiteY29" fmla="*/ 5627 h 10575"/>
                  <a:gd name="connsiteX30" fmla="*/ 198 w 10014"/>
                  <a:gd name="connsiteY30" fmla="*/ 5698 h 10575"/>
                  <a:gd name="connsiteX31" fmla="*/ 119 w 10014"/>
                  <a:gd name="connsiteY31" fmla="*/ 5769 h 10575"/>
                  <a:gd name="connsiteX32" fmla="*/ 15 w 10014"/>
                  <a:gd name="connsiteY32" fmla="*/ 5800 h 10575"/>
                  <a:gd name="connsiteX33" fmla="*/ 15 w 10014"/>
                  <a:gd name="connsiteY33" fmla="*/ 6197 h 10575"/>
                  <a:gd name="connsiteX34" fmla="*/ 355 w 10014"/>
                  <a:gd name="connsiteY34" fmla="*/ 6210 h 10575"/>
                  <a:gd name="connsiteX35" fmla="*/ 434 w 10014"/>
                  <a:gd name="connsiteY35" fmla="*/ 6281 h 10575"/>
                  <a:gd name="connsiteX36" fmla="*/ 302 w 10014"/>
                  <a:gd name="connsiteY36" fmla="*/ 6348 h 10575"/>
                  <a:gd name="connsiteX37" fmla="*/ 407 w 10014"/>
                  <a:gd name="connsiteY37" fmla="*/ 6419 h 10575"/>
                  <a:gd name="connsiteX38" fmla="*/ 4 w 10014"/>
                  <a:gd name="connsiteY38" fmla="*/ 6503 h 10575"/>
                  <a:gd name="connsiteX39" fmla="*/ 4 w 10014"/>
                  <a:gd name="connsiteY39" fmla="*/ 6958 h 10575"/>
                  <a:gd name="connsiteX40" fmla="*/ 538 w 10014"/>
                  <a:gd name="connsiteY40" fmla="*/ 7002 h 10575"/>
                  <a:gd name="connsiteX41" fmla="*/ 381 w 10014"/>
                  <a:gd name="connsiteY41" fmla="*/ 7073 h 10575"/>
                  <a:gd name="connsiteX42" fmla="*/ 565 w 10014"/>
                  <a:gd name="connsiteY42" fmla="*/ 7126 h 10575"/>
                  <a:gd name="connsiteX43" fmla="*/ 407 w 10014"/>
                  <a:gd name="connsiteY43" fmla="*/ 7197 h 10575"/>
                  <a:gd name="connsiteX44" fmla="*/ 591 w 10014"/>
                  <a:gd name="connsiteY44" fmla="*/ 7268 h 10575"/>
                  <a:gd name="connsiteX45" fmla="*/ 2673 w 10014"/>
                  <a:gd name="connsiteY45" fmla="*/ 7321 h 10575"/>
                  <a:gd name="connsiteX46" fmla="*/ 2227 w 10014"/>
                  <a:gd name="connsiteY46" fmla="*/ 7389 h 10575"/>
                  <a:gd name="connsiteX47" fmla="*/ 2101 w 10014"/>
                  <a:gd name="connsiteY47" fmla="*/ 7460 h 10575"/>
                  <a:gd name="connsiteX48" fmla="*/ 3559 w 10014"/>
                  <a:gd name="connsiteY48" fmla="*/ 7531 h 10575"/>
                  <a:gd name="connsiteX49" fmla="*/ 4366 w 10014"/>
                  <a:gd name="connsiteY49" fmla="*/ 7584 h 10575"/>
                  <a:gd name="connsiteX50" fmla="*/ 4052 w 10014"/>
                  <a:gd name="connsiteY50" fmla="*/ 7655 h 10575"/>
                  <a:gd name="connsiteX51" fmla="*/ 2022 w 10014"/>
                  <a:gd name="connsiteY51" fmla="*/ 7726 h 10575"/>
                  <a:gd name="connsiteX52" fmla="*/ 1708 w 10014"/>
                  <a:gd name="connsiteY52" fmla="*/ 7780 h 10575"/>
                  <a:gd name="connsiteX53" fmla="*/ 1267 w 10014"/>
                  <a:gd name="connsiteY53" fmla="*/ 7851 h 10575"/>
                  <a:gd name="connsiteX54" fmla="*/ 1472 w 10014"/>
                  <a:gd name="connsiteY54" fmla="*/ 7918 h 10575"/>
                  <a:gd name="connsiteX55" fmla="*/ 5483 w 10014"/>
                  <a:gd name="connsiteY55" fmla="*/ 7989 h 10575"/>
                  <a:gd name="connsiteX56" fmla="*/ 10014 w 10014"/>
                  <a:gd name="connsiteY56" fmla="*/ 8043 h 10575"/>
                  <a:gd name="connsiteX57" fmla="*/ 4183 w 10014"/>
                  <a:gd name="connsiteY57" fmla="*/ 8114 h 10575"/>
                  <a:gd name="connsiteX58" fmla="*/ 1760 w 10014"/>
                  <a:gd name="connsiteY58" fmla="*/ 8185 h 10575"/>
                  <a:gd name="connsiteX59" fmla="*/ 1320 w 10014"/>
                  <a:gd name="connsiteY59" fmla="*/ 8238 h 10575"/>
                  <a:gd name="connsiteX60" fmla="*/ 4419 w 10014"/>
                  <a:gd name="connsiteY60" fmla="*/ 8309 h 10575"/>
                  <a:gd name="connsiteX61" fmla="*/ 4288 w 10014"/>
                  <a:gd name="connsiteY61" fmla="*/ 8377 h 10575"/>
                  <a:gd name="connsiteX62" fmla="*/ 1524 w 10014"/>
                  <a:gd name="connsiteY62" fmla="*/ 8430 h 10575"/>
                  <a:gd name="connsiteX63" fmla="*/ 512 w 10014"/>
                  <a:gd name="connsiteY63" fmla="*/ 8501 h 10575"/>
                  <a:gd name="connsiteX64" fmla="*/ 1058 w 10014"/>
                  <a:gd name="connsiteY64" fmla="*/ 8572 h 10575"/>
                  <a:gd name="connsiteX65" fmla="*/ 276 w 10014"/>
                  <a:gd name="connsiteY65" fmla="*/ 8643 h 10575"/>
                  <a:gd name="connsiteX66" fmla="*/ 3559 w 10014"/>
                  <a:gd name="connsiteY66" fmla="*/ 8696 h 10575"/>
                  <a:gd name="connsiteX67" fmla="*/ 407 w 10014"/>
                  <a:gd name="connsiteY67" fmla="*/ 8767 h 10575"/>
                  <a:gd name="connsiteX68" fmla="*/ 2279 w 10014"/>
                  <a:gd name="connsiteY68" fmla="*/ 8838 h 10575"/>
                  <a:gd name="connsiteX69" fmla="*/ 302 w 10014"/>
                  <a:gd name="connsiteY69" fmla="*/ 8888 h 10575"/>
                  <a:gd name="connsiteX70" fmla="*/ 276 w 10014"/>
                  <a:gd name="connsiteY70" fmla="*/ 8959 h 10575"/>
                  <a:gd name="connsiteX71" fmla="*/ 538 w 10014"/>
                  <a:gd name="connsiteY71" fmla="*/ 9030 h 10575"/>
                  <a:gd name="connsiteX72" fmla="*/ 329 w 10014"/>
                  <a:gd name="connsiteY72" fmla="*/ 9101 h 10575"/>
                  <a:gd name="connsiteX73" fmla="*/ 171 w 10014"/>
                  <a:gd name="connsiteY73" fmla="*/ 9226 h 10575"/>
                  <a:gd name="connsiteX74" fmla="*/ 302 w 10014"/>
                  <a:gd name="connsiteY74" fmla="*/ 9297 h 10575"/>
                  <a:gd name="connsiteX75" fmla="*/ 381 w 10014"/>
                  <a:gd name="connsiteY75" fmla="*/ 9350 h 10575"/>
                  <a:gd name="connsiteX76" fmla="*/ 591 w 10014"/>
                  <a:gd name="connsiteY76" fmla="*/ 9488 h 10575"/>
                  <a:gd name="connsiteX77" fmla="*/ 690 w 10014"/>
                  <a:gd name="connsiteY77" fmla="*/ 9542 h 10575"/>
                  <a:gd name="connsiteX78" fmla="*/ 2227 w 10014"/>
                  <a:gd name="connsiteY78" fmla="*/ 9560 h 10575"/>
                  <a:gd name="connsiteX79" fmla="*/ 2856 w 10014"/>
                  <a:gd name="connsiteY79" fmla="*/ 9613 h 10575"/>
                  <a:gd name="connsiteX80" fmla="*/ 486 w 10014"/>
                  <a:gd name="connsiteY80" fmla="*/ 9684 h 10575"/>
                  <a:gd name="connsiteX81" fmla="*/ 329 w 10014"/>
                  <a:gd name="connsiteY81" fmla="*/ 9755 h 10575"/>
                  <a:gd name="connsiteX82" fmla="*/ 538 w 10014"/>
                  <a:gd name="connsiteY82" fmla="*/ 9808 h 10575"/>
                  <a:gd name="connsiteX83" fmla="*/ 769 w 10014"/>
                  <a:gd name="connsiteY83" fmla="*/ 9879 h 10575"/>
                  <a:gd name="connsiteX84" fmla="*/ 717 w 10014"/>
                  <a:gd name="connsiteY84" fmla="*/ 9947 h 10575"/>
                  <a:gd name="connsiteX85" fmla="*/ 1136 w 10014"/>
                  <a:gd name="connsiteY85" fmla="*/ 10000 h 10575"/>
                  <a:gd name="connsiteX86" fmla="*/ 3287 w 10014"/>
                  <a:gd name="connsiteY86" fmla="*/ 10014 h 10575"/>
                  <a:gd name="connsiteX87" fmla="*/ 3940 w 10014"/>
                  <a:gd name="connsiteY87" fmla="*/ 10106 h 10575"/>
                  <a:gd name="connsiteX88" fmla="*/ 4958 w 10014"/>
                  <a:gd name="connsiteY88" fmla="*/ 10155 h 10575"/>
                  <a:gd name="connsiteX89" fmla="*/ 3480 w 10014"/>
                  <a:gd name="connsiteY89" fmla="*/ 10229 h 10575"/>
                  <a:gd name="connsiteX90" fmla="*/ 4152 w 10014"/>
                  <a:gd name="connsiteY90" fmla="*/ 10283 h 10575"/>
                  <a:gd name="connsiteX91" fmla="*/ 3903 w 10014"/>
                  <a:gd name="connsiteY91" fmla="*/ 10332 h 10575"/>
                  <a:gd name="connsiteX92" fmla="*/ 2386 w 10014"/>
                  <a:gd name="connsiteY92" fmla="*/ 10430 h 10575"/>
                  <a:gd name="connsiteX93" fmla="*/ 359 w 10014"/>
                  <a:gd name="connsiteY93" fmla="*/ 10454 h 10575"/>
                  <a:gd name="connsiteX94" fmla="*/ 148 w 10014"/>
                  <a:gd name="connsiteY94" fmla="*/ 10546 h 10575"/>
                  <a:gd name="connsiteX95" fmla="*/ 52 w 10014"/>
                  <a:gd name="connsiteY95" fmla="*/ 10575 h 10575"/>
                  <a:gd name="connsiteX96" fmla="*/ 14 w 10014"/>
                  <a:gd name="connsiteY96" fmla="*/ 0 h 10575"/>
                  <a:gd name="connsiteX0" fmla="*/ 14 w 10014"/>
                  <a:gd name="connsiteY0" fmla="*/ 0 h 10705"/>
                  <a:gd name="connsiteX1" fmla="*/ 6034 w 10014"/>
                  <a:gd name="connsiteY1" fmla="*/ 0 h 10705"/>
                  <a:gd name="connsiteX2" fmla="*/ 6134 w 10014"/>
                  <a:gd name="connsiteY2" fmla="*/ 71 h 10705"/>
                  <a:gd name="connsiteX3" fmla="*/ 7854 w 10014"/>
                  <a:gd name="connsiteY3" fmla="*/ 142 h 10705"/>
                  <a:gd name="connsiteX4" fmla="*/ 6967 w 10014"/>
                  <a:gd name="connsiteY4" fmla="*/ 195 h 10705"/>
                  <a:gd name="connsiteX5" fmla="*/ 6107 w 10014"/>
                  <a:gd name="connsiteY5" fmla="*/ 266 h 10705"/>
                  <a:gd name="connsiteX6" fmla="*/ 5981 w 10014"/>
                  <a:gd name="connsiteY6" fmla="*/ 334 h 10705"/>
                  <a:gd name="connsiteX7" fmla="*/ 6060 w 10014"/>
                  <a:gd name="connsiteY7" fmla="*/ 405 h 10705"/>
                  <a:gd name="connsiteX8" fmla="*/ 5069 w 10014"/>
                  <a:gd name="connsiteY8" fmla="*/ 458 h 10705"/>
                  <a:gd name="connsiteX9" fmla="*/ 900 w 10014"/>
                  <a:gd name="connsiteY9" fmla="*/ 529 h 10705"/>
                  <a:gd name="connsiteX10" fmla="*/ 1005 w 10014"/>
                  <a:gd name="connsiteY10" fmla="*/ 600 h 10705"/>
                  <a:gd name="connsiteX11" fmla="*/ 1293 w 10014"/>
                  <a:gd name="connsiteY11" fmla="*/ 654 h 10705"/>
                  <a:gd name="connsiteX12" fmla="*/ 1031 w 10014"/>
                  <a:gd name="connsiteY12" fmla="*/ 725 h 10705"/>
                  <a:gd name="connsiteX13" fmla="*/ 1996 w 10014"/>
                  <a:gd name="connsiteY13" fmla="*/ 792 h 10705"/>
                  <a:gd name="connsiteX14" fmla="*/ 2437 w 10014"/>
                  <a:gd name="connsiteY14" fmla="*/ 863 h 10705"/>
                  <a:gd name="connsiteX15" fmla="*/ 25 w 10014"/>
                  <a:gd name="connsiteY15" fmla="*/ 890 h 10705"/>
                  <a:gd name="connsiteX16" fmla="*/ 15 w 10014"/>
                  <a:gd name="connsiteY16" fmla="*/ 2922 h 10705"/>
                  <a:gd name="connsiteX17" fmla="*/ 1734 w 10014"/>
                  <a:gd name="connsiteY17" fmla="*/ 3016 h 10705"/>
                  <a:gd name="connsiteX18" fmla="*/ 5614 w 10014"/>
                  <a:gd name="connsiteY18" fmla="*/ 3087 h 10705"/>
                  <a:gd name="connsiteX19" fmla="*/ 1267 w 10014"/>
                  <a:gd name="connsiteY19" fmla="*/ 3140 h 10705"/>
                  <a:gd name="connsiteX20" fmla="*/ 14 w 10014"/>
                  <a:gd name="connsiteY20" fmla="*/ 3214 h 10705"/>
                  <a:gd name="connsiteX21" fmla="*/ 4 w 10014"/>
                  <a:gd name="connsiteY21" fmla="*/ 4031 h 10705"/>
                  <a:gd name="connsiteX22" fmla="*/ 743 w 10014"/>
                  <a:gd name="connsiteY22" fmla="*/ 4128 h 10705"/>
                  <a:gd name="connsiteX23" fmla="*/ 769 w 10014"/>
                  <a:gd name="connsiteY23" fmla="*/ 4199 h 10705"/>
                  <a:gd name="connsiteX24" fmla="*/ 900 w 10014"/>
                  <a:gd name="connsiteY24" fmla="*/ 4252 h 10705"/>
                  <a:gd name="connsiteX25" fmla="*/ 4 w 10014"/>
                  <a:gd name="connsiteY25" fmla="*/ 4329 h 10705"/>
                  <a:gd name="connsiteX26" fmla="*/ 15 w 10014"/>
                  <a:gd name="connsiteY26" fmla="*/ 5480 h 10705"/>
                  <a:gd name="connsiteX27" fmla="*/ 407 w 10014"/>
                  <a:gd name="connsiteY27" fmla="*/ 5503 h 10705"/>
                  <a:gd name="connsiteX28" fmla="*/ 407 w 10014"/>
                  <a:gd name="connsiteY28" fmla="*/ 5556 h 10705"/>
                  <a:gd name="connsiteX29" fmla="*/ 250 w 10014"/>
                  <a:gd name="connsiteY29" fmla="*/ 5627 h 10705"/>
                  <a:gd name="connsiteX30" fmla="*/ 198 w 10014"/>
                  <a:gd name="connsiteY30" fmla="*/ 5698 h 10705"/>
                  <a:gd name="connsiteX31" fmla="*/ 119 w 10014"/>
                  <a:gd name="connsiteY31" fmla="*/ 5769 h 10705"/>
                  <a:gd name="connsiteX32" fmla="*/ 15 w 10014"/>
                  <a:gd name="connsiteY32" fmla="*/ 5800 h 10705"/>
                  <a:gd name="connsiteX33" fmla="*/ 15 w 10014"/>
                  <a:gd name="connsiteY33" fmla="*/ 6197 h 10705"/>
                  <a:gd name="connsiteX34" fmla="*/ 355 w 10014"/>
                  <a:gd name="connsiteY34" fmla="*/ 6210 h 10705"/>
                  <a:gd name="connsiteX35" fmla="*/ 434 w 10014"/>
                  <a:gd name="connsiteY35" fmla="*/ 6281 h 10705"/>
                  <a:gd name="connsiteX36" fmla="*/ 302 w 10014"/>
                  <a:gd name="connsiteY36" fmla="*/ 6348 h 10705"/>
                  <a:gd name="connsiteX37" fmla="*/ 407 w 10014"/>
                  <a:gd name="connsiteY37" fmla="*/ 6419 h 10705"/>
                  <a:gd name="connsiteX38" fmla="*/ 4 w 10014"/>
                  <a:gd name="connsiteY38" fmla="*/ 6503 h 10705"/>
                  <a:gd name="connsiteX39" fmla="*/ 4 w 10014"/>
                  <a:gd name="connsiteY39" fmla="*/ 6958 h 10705"/>
                  <a:gd name="connsiteX40" fmla="*/ 538 w 10014"/>
                  <a:gd name="connsiteY40" fmla="*/ 7002 h 10705"/>
                  <a:gd name="connsiteX41" fmla="*/ 381 w 10014"/>
                  <a:gd name="connsiteY41" fmla="*/ 7073 h 10705"/>
                  <a:gd name="connsiteX42" fmla="*/ 565 w 10014"/>
                  <a:gd name="connsiteY42" fmla="*/ 7126 h 10705"/>
                  <a:gd name="connsiteX43" fmla="*/ 407 w 10014"/>
                  <a:gd name="connsiteY43" fmla="*/ 7197 h 10705"/>
                  <a:gd name="connsiteX44" fmla="*/ 591 w 10014"/>
                  <a:gd name="connsiteY44" fmla="*/ 7268 h 10705"/>
                  <a:gd name="connsiteX45" fmla="*/ 2673 w 10014"/>
                  <a:gd name="connsiteY45" fmla="*/ 7321 h 10705"/>
                  <a:gd name="connsiteX46" fmla="*/ 2227 w 10014"/>
                  <a:gd name="connsiteY46" fmla="*/ 7389 h 10705"/>
                  <a:gd name="connsiteX47" fmla="*/ 2101 w 10014"/>
                  <a:gd name="connsiteY47" fmla="*/ 7460 h 10705"/>
                  <a:gd name="connsiteX48" fmla="*/ 3559 w 10014"/>
                  <a:gd name="connsiteY48" fmla="*/ 7531 h 10705"/>
                  <a:gd name="connsiteX49" fmla="*/ 4366 w 10014"/>
                  <a:gd name="connsiteY49" fmla="*/ 7584 h 10705"/>
                  <a:gd name="connsiteX50" fmla="*/ 4052 w 10014"/>
                  <a:gd name="connsiteY50" fmla="*/ 7655 h 10705"/>
                  <a:gd name="connsiteX51" fmla="*/ 2022 w 10014"/>
                  <a:gd name="connsiteY51" fmla="*/ 7726 h 10705"/>
                  <a:gd name="connsiteX52" fmla="*/ 1708 w 10014"/>
                  <a:gd name="connsiteY52" fmla="*/ 7780 h 10705"/>
                  <a:gd name="connsiteX53" fmla="*/ 1267 w 10014"/>
                  <a:gd name="connsiteY53" fmla="*/ 7851 h 10705"/>
                  <a:gd name="connsiteX54" fmla="*/ 1472 w 10014"/>
                  <a:gd name="connsiteY54" fmla="*/ 7918 h 10705"/>
                  <a:gd name="connsiteX55" fmla="*/ 5483 w 10014"/>
                  <a:gd name="connsiteY55" fmla="*/ 7989 h 10705"/>
                  <a:gd name="connsiteX56" fmla="*/ 10014 w 10014"/>
                  <a:gd name="connsiteY56" fmla="*/ 8043 h 10705"/>
                  <a:gd name="connsiteX57" fmla="*/ 4183 w 10014"/>
                  <a:gd name="connsiteY57" fmla="*/ 8114 h 10705"/>
                  <a:gd name="connsiteX58" fmla="*/ 1760 w 10014"/>
                  <a:gd name="connsiteY58" fmla="*/ 8185 h 10705"/>
                  <a:gd name="connsiteX59" fmla="*/ 1320 w 10014"/>
                  <a:gd name="connsiteY59" fmla="*/ 8238 h 10705"/>
                  <a:gd name="connsiteX60" fmla="*/ 4419 w 10014"/>
                  <a:gd name="connsiteY60" fmla="*/ 8309 h 10705"/>
                  <a:gd name="connsiteX61" fmla="*/ 4288 w 10014"/>
                  <a:gd name="connsiteY61" fmla="*/ 8377 h 10705"/>
                  <a:gd name="connsiteX62" fmla="*/ 1524 w 10014"/>
                  <a:gd name="connsiteY62" fmla="*/ 8430 h 10705"/>
                  <a:gd name="connsiteX63" fmla="*/ 512 w 10014"/>
                  <a:gd name="connsiteY63" fmla="*/ 8501 h 10705"/>
                  <a:gd name="connsiteX64" fmla="*/ 1058 w 10014"/>
                  <a:gd name="connsiteY64" fmla="*/ 8572 h 10705"/>
                  <a:gd name="connsiteX65" fmla="*/ 276 w 10014"/>
                  <a:gd name="connsiteY65" fmla="*/ 8643 h 10705"/>
                  <a:gd name="connsiteX66" fmla="*/ 3559 w 10014"/>
                  <a:gd name="connsiteY66" fmla="*/ 8696 h 10705"/>
                  <a:gd name="connsiteX67" fmla="*/ 407 w 10014"/>
                  <a:gd name="connsiteY67" fmla="*/ 8767 h 10705"/>
                  <a:gd name="connsiteX68" fmla="*/ 2279 w 10014"/>
                  <a:gd name="connsiteY68" fmla="*/ 8838 h 10705"/>
                  <a:gd name="connsiteX69" fmla="*/ 302 w 10014"/>
                  <a:gd name="connsiteY69" fmla="*/ 8888 h 10705"/>
                  <a:gd name="connsiteX70" fmla="*/ 276 w 10014"/>
                  <a:gd name="connsiteY70" fmla="*/ 8959 h 10705"/>
                  <a:gd name="connsiteX71" fmla="*/ 538 w 10014"/>
                  <a:gd name="connsiteY71" fmla="*/ 9030 h 10705"/>
                  <a:gd name="connsiteX72" fmla="*/ 329 w 10014"/>
                  <a:gd name="connsiteY72" fmla="*/ 9101 h 10705"/>
                  <a:gd name="connsiteX73" fmla="*/ 171 w 10014"/>
                  <a:gd name="connsiteY73" fmla="*/ 9226 h 10705"/>
                  <a:gd name="connsiteX74" fmla="*/ 302 w 10014"/>
                  <a:gd name="connsiteY74" fmla="*/ 9297 h 10705"/>
                  <a:gd name="connsiteX75" fmla="*/ 381 w 10014"/>
                  <a:gd name="connsiteY75" fmla="*/ 9350 h 10705"/>
                  <a:gd name="connsiteX76" fmla="*/ 591 w 10014"/>
                  <a:gd name="connsiteY76" fmla="*/ 9488 h 10705"/>
                  <a:gd name="connsiteX77" fmla="*/ 690 w 10014"/>
                  <a:gd name="connsiteY77" fmla="*/ 9542 h 10705"/>
                  <a:gd name="connsiteX78" fmla="*/ 2227 w 10014"/>
                  <a:gd name="connsiteY78" fmla="*/ 9560 h 10705"/>
                  <a:gd name="connsiteX79" fmla="*/ 2856 w 10014"/>
                  <a:gd name="connsiteY79" fmla="*/ 9613 h 10705"/>
                  <a:gd name="connsiteX80" fmla="*/ 486 w 10014"/>
                  <a:gd name="connsiteY80" fmla="*/ 9684 h 10705"/>
                  <a:gd name="connsiteX81" fmla="*/ 329 w 10014"/>
                  <a:gd name="connsiteY81" fmla="*/ 9755 h 10705"/>
                  <a:gd name="connsiteX82" fmla="*/ 538 w 10014"/>
                  <a:gd name="connsiteY82" fmla="*/ 9808 h 10705"/>
                  <a:gd name="connsiteX83" fmla="*/ 769 w 10014"/>
                  <a:gd name="connsiteY83" fmla="*/ 9879 h 10705"/>
                  <a:gd name="connsiteX84" fmla="*/ 717 w 10014"/>
                  <a:gd name="connsiteY84" fmla="*/ 9947 h 10705"/>
                  <a:gd name="connsiteX85" fmla="*/ 1136 w 10014"/>
                  <a:gd name="connsiteY85" fmla="*/ 10000 h 10705"/>
                  <a:gd name="connsiteX86" fmla="*/ 3287 w 10014"/>
                  <a:gd name="connsiteY86" fmla="*/ 10014 h 10705"/>
                  <a:gd name="connsiteX87" fmla="*/ 3940 w 10014"/>
                  <a:gd name="connsiteY87" fmla="*/ 10106 h 10705"/>
                  <a:gd name="connsiteX88" fmla="*/ 4958 w 10014"/>
                  <a:gd name="connsiteY88" fmla="*/ 10155 h 10705"/>
                  <a:gd name="connsiteX89" fmla="*/ 3480 w 10014"/>
                  <a:gd name="connsiteY89" fmla="*/ 10229 h 10705"/>
                  <a:gd name="connsiteX90" fmla="*/ 4152 w 10014"/>
                  <a:gd name="connsiteY90" fmla="*/ 10283 h 10705"/>
                  <a:gd name="connsiteX91" fmla="*/ 3903 w 10014"/>
                  <a:gd name="connsiteY91" fmla="*/ 10332 h 10705"/>
                  <a:gd name="connsiteX92" fmla="*/ 2386 w 10014"/>
                  <a:gd name="connsiteY92" fmla="*/ 10430 h 10705"/>
                  <a:gd name="connsiteX93" fmla="*/ 359 w 10014"/>
                  <a:gd name="connsiteY93" fmla="*/ 10454 h 10705"/>
                  <a:gd name="connsiteX94" fmla="*/ 426 w 10014"/>
                  <a:gd name="connsiteY94" fmla="*/ 10705 h 10705"/>
                  <a:gd name="connsiteX95" fmla="*/ 52 w 10014"/>
                  <a:gd name="connsiteY95" fmla="*/ 10575 h 10705"/>
                  <a:gd name="connsiteX96" fmla="*/ 14 w 10014"/>
                  <a:gd name="connsiteY96" fmla="*/ 0 h 10705"/>
                  <a:gd name="connsiteX0" fmla="*/ 14 w 10014"/>
                  <a:gd name="connsiteY0" fmla="*/ 0 h 11376"/>
                  <a:gd name="connsiteX1" fmla="*/ 6034 w 10014"/>
                  <a:gd name="connsiteY1" fmla="*/ 0 h 11376"/>
                  <a:gd name="connsiteX2" fmla="*/ 6134 w 10014"/>
                  <a:gd name="connsiteY2" fmla="*/ 71 h 11376"/>
                  <a:gd name="connsiteX3" fmla="*/ 7854 w 10014"/>
                  <a:gd name="connsiteY3" fmla="*/ 142 h 11376"/>
                  <a:gd name="connsiteX4" fmla="*/ 6967 w 10014"/>
                  <a:gd name="connsiteY4" fmla="*/ 195 h 11376"/>
                  <a:gd name="connsiteX5" fmla="*/ 6107 w 10014"/>
                  <a:gd name="connsiteY5" fmla="*/ 266 h 11376"/>
                  <a:gd name="connsiteX6" fmla="*/ 5981 w 10014"/>
                  <a:gd name="connsiteY6" fmla="*/ 334 h 11376"/>
                  <a:gd name="connsiteX7" fmla="*/ 6060 w 10014"/>
                  <a:gd name="connsiteY7" fmla="*/ 405 h 11376"/>
                  <a:gd name="connsiteX8" fmla="*/ 5069 w 10014"/>
                  <a:gd name="connsiteY8" fmla="*/ 458 h 11376"/>
                  <a:gd name="connsiteX9" fmla="*/ 900 w 10014"/>
                  <a:gd name="connsiteY9" fmla="*/ 529 h 11376"/>
                  <a:gd name="connsiteX10" fmla="*/ 1005 w 10014"/>
                  <a:gd name="connsiteY10" fmla="*/ 600 h 11376"/>
                  <a:gd name="connsiteX11" fmla="*/ 1293 w 10014"/>
                  <a:gd name="connsiteY11" fmla="*/ 654 h 11376"/>
                  <a:gd name="connsiteX12" fmla="*/ 1031 w 10014"/>
                  <a:gd name="connsiteY12" fmla="*/ 725 h 11376"/>
                  <a:gd name="connsiteX13" fmla="*/ 1996 w 10014"/>
                  <a:gd name="connsiteY13" fmla="*/ 792 h 11376"/>
                  <a:gd name="connsiteX14" fmla="*/ 2437 w 10014"/>
                  <a:gd name="connsiteY14" fmla="*/ 863 h 11376"/>
                  <a:gd name="connsiteX15" fmla="*/ 25 w 10014"/>
                  <a:gd name="connsiteY15" fmla="*/ 890 h 11376"/>
                  <a:gd name="connsiteX16" fmla="*/ 15 w 10014"/>
                  <a:gd name="connsiteY16" fmla="*/ 2922 h 11376"/>
                  <a:gd name="connsiteX17" fmla="*/ 1734 w 10014"/>
                  <a:gd name="connsiteY17" fmla="*/ 3016 h 11376"/>
                  <a:gd name="connsiteX18" fmla="*/ 5614 w 10014"/>
                  <a:gd name="connsiteY18" fmla="*/ 3087 h 11376"/>
                  <a:gd name="connsiteX19" fmla="*/ 1267 w 10014"/>
                  <a:gd name="connsiteY19" fmla="*/ 3140 h 11376"/>
                  <a:gd name="connsiteX20" fmla="*/ 14 w 10014"/>
                  <a:gd name="connsiteY20" fmla="*/ 3214 h 11376"/>
                  <a:gd name="connsiteX21" fmla="*/ 4 w 10014"/>
                  <a:gd name="connsiteY21" fmla="*/ 4031 h 11376"/>
                  <a:gd name="connsiteX22" fmla="*/ 743 w 10014"/>
                  <a:gd name="connsiteY22" fmla="*/ 4128 h 11376"/>
                  <a:gd name="connsiteX23" fmla="*/ 769 w 10014"/>
                  <a:gd name="connsiteY23" fmla="*/ 4199 h 11376"/>
                  <a:gd name="connsiteX24" fmla="*/ 900 w 10014"/>
                  <a:gd name="connsiteY24" fmla="*/ 4252 h 11376"/>
                  <a:gd name="connsiteX25" fmla="*/ 4 w 10014"/>
                  <a:gd name="connsiteY25" fmla="*/ 4329 h 11376"/>
                  <a:gd name="connsiteX26" fmla="*/ 15 w 10014"/>
                  <a:gd name="connsiteY26" fmla="*/ 5480 h 11376"/>
                  <a:gd name="connsiteX27" fmla="*/ 407 w 10014"/>
                  <a:gd name="connsiteY27" fmla="*/ 5503 h 11376"/>
                  <a:gd name="connsiteX28" fmla="*/ 407 w 10014"/>
                  <a:gd name="connsiteY28" fmla="*/ 5556 h 11376"/>
                  <a:gd name="connsiteX29" fmla="*/ 250 w 10014"/>
                  <a:gd name="connsiteY29" fmla="*/ 5627 h 11376"/>
                  <a:gd name="connsiteX30" fmla="*/ 198 w 10014"/>
                  <a:gd name="connsiteY30" fmla="*/ 5698 h 11376"/>
                  <a:gd name="connsiteX31" fmla="*/ 119 w 10014"/>
                  <a:gd name="connsiteY31" fmla="*/ 5769 h 11376"/>
                  <a:gd name="connsiteX32" fmla="*/ 15 w 10014"/>
                  <a:gd name="connsiteY32" fmla="*/ 5800 h 11376"/>
                  <a:gd name="connsiteX33" fmla="*/ 15 w 10014"/>
                  <a:gd name="connsiteY33" fmla="*/ 6197 h 11376"/>
                  <a:gd name="connsiteX34" fmla="*/ 355 w 10014"/>
                  <a:gd name="connsiteY34" fmla="*/ 6210 h 11376"/>
                  <a:gd name="connsiteX35" fmla="*/ 434 w 10014"/>
                  <a:gd name="connsiteY35" fmla="*/ 6281 h 11376"/>
                  <a:gd name="connsiteX36" fmla="*/ 302 w 10014"/>
                  <a:gd name="connsiteY36" fmla="*/ 6348 h 11376"/>
                  <a:gd name="connsiteX37" fmla="*/ 407 w 10014"/>
                  <a:gd name="connsiteY37" fmla="*/ 6419 h 11376"/>
                  <a:gd name="connsiteX38" fmla="*/ 4 w 10014"/>
                  <a:gd name="connsiteY38" fmla="*/ 6503 h 11376"/>
                  <a:gd name="connsiteX39" fmla="*/ 4 w 10014"/>
                  <a:gd name="connsiteY39" fmla="*/ 6958 h 11376"/>
                  <a:gd name="connsiteX40" fmla="*/ 538 w 10014"/>
                  <a:gd name="connsiteY40" fmla="*/ 7002 h 11376"/>
                  <a:gd name="connsiteX41" fmla="*/ 381 w 10014"/>
                  <a:gd name="connsiteY41" fmla="*/ 7073 h 11376"/>
                  <a:gd name="connsiteX42" fmla="*/ 565 w 10014"/>
                  <a:gd name="connsiteY42" fmla="*/ 7126 h 11376"/>
                  <a:gd name="connsiteX43" fmla="*/ 407 w 10014"/>
                  <a:gd name="connsiteY43" fmla="*/ 7197 h 11376"/>
                  <a:gd name="connsiteX44" fmla="*/ 591 w 10014"/>
                  <a:gd name="connsiteY44" fmla="*/ 7268 h 11376"/>
                  <a:gd name="connsiteX45" fmla="*/ 2673 w 10014"/>
                  <a:gd name="connsiteY45" fmla="*/ 7321 h 11376"/>
                  <a:gd name="connsiteX46" fmla="*/ 2227 w 10014"/>
                  <a:gd name="connsiteY46" fmla="*/ 7389 h 11376"/>
                  <a:gd name="connsiteX47" fmla="*/ 2101 w 10014"/>
                  <a:gd name="connsiteY47" fmla="*/ 7460 h 11376"/>
                  <a:gd name="connsiteX48" fmla="*/ 3559 w 10014"/>
                  <a:gd name="connsiteY48" fmla="*/ 7531 h 11376"/>
                  <a:gd name="connsiteX49" fmla="*/ 4366 w 10014"/>
                  <a:gd name="connsiteY49" fmla="*/ 7584 h 11376"/>
                  <a:gd name="connsiteX50" fmla="*/ 4052 w 10014"/>
                  <a:gd name="connsiteY50" fmla="*/ 7655 h 11376"/>
                  <a:gd name="connsiteX51" fmla="*/ 2022 w 10014"/>
                  <a:gd name="connsiteY51" fmla="*/ 7726 h 11376"/>
                  <a:gd name="connsiteX52" fmla="*/ 1708 w 10014"/>
                  <a:gd name="connsiteY52" fmla="*/ 7780 h 11376"/>
                  <a:gd name="connsiteX53" fmla="*/ 1267 w 10014"/>
                  <a:gd name="connsiteY53" fmla="*/ 7851 h 11376"/>
                  <a:gd name="connsiteX54" fmla="*/ 1472 w 10014"/>
                  <a:gd name="connsiteY54" fmla="*/ 7918 h 11376"/>
                  <a:gd name="connsiteX55" fmla="*/ 5483 w 10014"/>
                  <a:gd name="connsiteY55" fmla="*/ 7989 h 11376"/>
                  <a:gd name="connsiteX56" fmla="*/ 10014 w 10014"/>
                  <a:gd name="connsiteY56" fmla="*/ 8043 h 11376"/>
                  <a:gd name="connsiteX57" fmla="*/ 4183 w 10014"/>
                  <a:gd name="connsiteY57" fmla="*/ 8114 h 11376"/>
                  <a:gd name="connsiteX58" fmla="*/ 1760 w 10014"/>
                  <a:gd name="connsiteY58" fmla="*/ 8185 h 11376"/>
                  <a:gd name="connsiteX59" fmla="*/ 1320 w 10014"/>
                  <a:gd name="connsiteY59" fmla="*/ 8238 h 11376"/>
                  <a:gd name="connsiteX60" fmla="*/ 4419 w 10014"/>
                  <a:gd name="connsiteY60" fmla="*/ 8309 h 11376"/>
                  <a:gd name="connsiteX61" fmla="*/ 4288 w 10014"/>
                  <a:gd name="connsiteY61" fmla="*/ 8377 h 11376"/>
                  <a:gd name="connsiteX62" fmla="*/ 1524 w 10014"/>
                  <a:gd name="connsiteY62" fmla="*/ 8430 h 11376"/>
                  <a:gd name="connsiteX63" fmla="*/ 512 w 10014"/>
                  <a:gd name="connsiteY63" fmla="*/ 8501 h 11376"/>
                  <a:gd name="connsiteX64" fmla="*/ 1058 w 10014"/>
                  <a:gd name="connsiteY64" fmla="*/ 8572 h 11376"/>
                  <a:gd name="connsiteX65" fmla="*/ 276 w 10014"/>
                  <a:gd name="connsiteY65" fmla="*/ 8643 h 11376"/>
                  <a:gd name="connsiteX66" fmla="*/ 3559 w 10014"/>
                  <a:gd name="connsiteY66" fmla="*/ 8696 h 11376"/>
                  <a:gd name="connsiteX67" fmla="*/ 407 w 10014"/>
                  <a:gd name="connsiteY67" fmla="*/ 8767 h 11376"/>
                  <a:gd name="connsiteX68" fmla="*/ 2279 w 10014"/>
                  <a:gd name="connsiteY68" fmla="*/ 8838 h 11376"/>
                  <a:gd name="connsiteX69" fmla="*/ 302 w 10014"/>
                  <a:gd name="connsiteY69" fmla="*/ 8888 h 11376"/>
                  <a:gd name="connsiteX70" fmla="*/ 276 w 10014"/>
                  <a:gd name="connsiteY70" fmla="*/ 8959 h 11376"/>
                  <a:gd name="connsiteX71" fmla="*/ 538 w 10014"/>
                  <a:gd name="connsiteY71" fmla="*/ 9030 h 11376"/>
                  <a:gd name="connsiteX72" fmla="*/ 329 w 10014"/>
                  <a:gd name="connsiteY72" fmla="*/ 9101 h 11376"/>
                  <a:gd name="connsiteX73" fmla="*/ 171 w 10014"/>
                  <a:gd name="connsiteY73" fmla="*/ 9226 h 11376"/>
                  <a:gd name="connsiteX74" fmla="*/ 302 w 10014"/>
                  <a:gd name="connsiteY74" fmla="*/ 9297 h 11376"/>
                  <a:gd name="connsiteX75" fmla="*/ 381 w 10014"/>
                  <a:gd name="connsiteY75" fmla="*/ 9350 h 11376"/>
                  <a:gd name="connsiteX76" fmla="*/ 591 w 10014"/>
                  <a:gd name="connsiteY76" fmla="*/ 9488 h 11376"/>
                  <a:gd name="connsiteX77" fmla="*/ 690 w 10014"/>
                  <a:gd name="connsiteY77" fmla="*/ 9542 h 11376"/>
                  <a:gd name="connsiteX78" fmla="*/ 2227 w 10014"/>
                  <a:gd name="connsiteY78" fmla="*/ 9560 h 11376"/>
                  <a:gd name="connsiteX79" fmla="*/ 2856 w 10014"/>
                  <a:gd name="connsiteY79" fmla="*/ 9613 h 11376"/>
                  <a:gd name="connsiteX80" fmla="*/ 486 w 10014"/>
                  <a:gd name="connsiteY80" fmla="*/ 9684 h 11376"/>
                  <a:gd name="connsiteX81" fmla="*/ 329 w 10014"/>
                  <a:gd name="connsiteY81" fmla="*/ 9755 h 11376"/>
                  <a:gd name="connsiteX82" fmla="*/ 538 w 10014"/>
                  <a:gd name="connsiteY82" fmla="*/ 9808 h 11376"/>
                  <a:gd name="connsiteX83" fmla="*/ 769 w 10014"/>
                  <a:gd name="connsiteY83" fmla="*/ 9879 h 11376"/>
                  <a:gd name="connsiteX84" fmla="*/ 717 w 10014"/>
                  <a:gd name="connsiteY84" fmla="*/ 9947 h 11376"/>
                  <a:gd name="connsiteX85" fmla="*/ 1136 w 10014"/>
                  <a:gd name="connsiteY85" fmla="*/ 10000 h 11376"/>
                  <a:gd name="connsiteX86" fmla="*/ 3287 w 10014"/>
                  <a:gd name="connsiteY86" fmla="*/ 10014 h 11376"/>
                  <a:gd name="connsiteX87" fmla="*/ 3940 w 10014"/>
                  <a:gd name="connsiteY87" fmla="*/ 10106 h 11376"/>
                  <a:gd name="connsiteX88" fmla="*/ 4958 w 10014"/>
                  <a:gd name="connsiteY88" fmla="*/ 10155 h 11376"/>
                  <a:gd name="connsiteX89" fmla="*/ 3480 w 10014"/>
                  <a:gd name="connsiteY89" fmla="*/ 10229 h 11376"/>
                  <a:gd name="connsiteX90" fmla="*/ 4152 w 10014"/>
                  <a:gd name="connsiteY90" fmla="*/ 10283 h 11376"/>
                  <a:gd name="connsiteX91" fmla="*/ 3903 w 10014"/>
                  <a:gd name="connsiteY91" fmla="*/ 10332 h 11376"/>
                  <a:gd name="connsiteX92" fmla="*/ 2386 w 10014"/>
                  <a:gd name="connsiteY92" fmla="*/ 10430 h 11376"/>
                  <a:gd name="connsiteX93" fmla="*/ 359 w 10014"/>
                  <a:gd name="connsiteY93" fmla="*/ 10454 h 11376"/>
                  <a:gd name="connsiteX94" fmla="*/ 426 w 10014"/>
                  <a:gd name="connsiteY94" fmla="*/ 10705 h 11376"/>
                  <a:gd name="connsiteX95" fmla="*/ 254 w 10014"/>
                  <a:gd name="connsiteY95" fmla="*/ 10644 h 11376"/>
                  <a:gd name="connsiteX96" fmla="*/ 52 w 10014"/>
                  <a:gd name="connsiteY96" fmla="*/ 10575 h 11376"/>
                  <a:gd name="connsiteX97" fmla="*/ 14 w 10014"/>
                  <a:gd name="connsiteY97" fmla="*/ 0 h 11376"/>
                  <a:gd name="connsiteX0" fmla="*/ 14 w 10014"/>
                  <a:gd name="connsiteY0" fmla="*/ 0 h 11471"/>
                  <a:gd name="connsiteX1" fmla="*/ 6034 w 10014"/>
                  <a:gd name="connsiteY1" fmla="*/ 0 h 11471"/>
                  <a:gd name="connsiteX2" fmla="*/ 6134 w 10014"/>
                  <a:gd name="connsiteY2" fmla="*/ 71 h 11471"/>
                  <a:gd name="connsiteX3" fmla="*/ 7854 w 10014"/>
                  <a:gd name="connsiteY3" fmla="*/ 142 h 11471"/>
                  <a:gd name="connsiteX4" fmla="*/ 6967 w 10014"/>
                  <a:gd name="connsiteY4" fmla="*/ 195 h 11471"/>
                  <a:gd name="connsiteX5" fmla="*/ 6107 w 10014"/>
                  <a:gd name="connsiteY5" fmla="*/ 266 h 11471"/>
                  <a:gd name="connsiteX6" fmla="*/ 5981 w 10014"/>
                  <a:gd name="connsiteY6" fmla="*/ 334 h 11471"/>
                  <a:gd name="connsiteX7" fmla="*/ 6060 w 10014"/>
                  <a:gd name="connsiteY7" fmla="*/ 405 h 11471"/>
                  <a:gd name="connsiteX8" fmla="*/ 5069 w 10014"/>
                  <a:gd name="connsiteY8" fmla="*/ 458 h 11471"/>
                  <a:gd name="connsiteX9" fmla="*/ 900 w 10014"/>
                  <a:gd name="connsiteY9" fmla="*/ 529 h 11471"/>
                  <a:gd name="connsiteX10" fmla="*/ 1005 w 10014"/>
                  <a:gd name="connsiteY10" fmla="*/ 600 h 11471"/>
                  <a:gd name="connsiteX11" fmla="*/ 1293 w 10014"/>
                  <a:gd name="connsiteY11" fmla="*/ 654 h 11471"/>
                  <a:gd name="connsiteX12" fmla="*/ 1031 w 10014"/>
                  <a:gd name="connsiteY12" fmla="*/ 725 h 11471"/>
                  <a:gd name="connsiteX13" fmla="*/ 1996 w 10014"/>
                  <a:gd name="connsiteY13" fmla="*/ 792 h 11471"/>
                  <a:gd name="connsiteX14" fmla="*/ 2437 w 10014"/>
                  <a:gd name="connsiteY14" fmla="*/ 863 h 11471"/>
                  <a:gd name="connsiteX15" fmla="*/ 25 w 10014"/>
                  <a:gd name="connsiteY15" fmla="*/ 890 h 11471"/>
                  <a:gd name="connsiteX16" fmla="*/ 15 w 10014"/>
                  <a:gd name="connsiteY16" fmla="*/ 2922 h 11471"/>
                  <a:gd name="connsiteX17" fmla="*/ 1734 w 10014"/>
                  <a:gd name="connsiteY17" fmla="*/ 3016 h 11471"/>
                  <a:gd name="connsiteX18" fmla="*/ 5614 w 10014"/>
                  <a:gd name="connsiteY18" fmla="*/ 3087 h 11471"/>
                  <a:gd name="connsiteX19" fmla="*/ 1267 w 10014"/>
                  <a:gd name="connsiteY19" fmla="*/ 3140 h 11471"/>
                  <a:gd name="connsiteX20" fmla="*/ 14 w 10014"/>
                  <a:gd name="connsiteY20" fmla="*/ 3214 h 11471"/>
                  <a:gd name="connsiteX21" fmla="*/ 4 w 10014"/>
                  <a:gd name="connsiteY21" fmla="*/ 4031 h 11471"/>
                  <a:gd name="connsiteX22" fmla="*/ 743 w 10014"/>
                  <a:gd name="connsiteY22" fmla="*/ 4128 h 11471"/>
                  <a:gd name="connsiteX23" fmla="*/ 769 w 10014"/>
                  <a:gd name="connsiteY23" fmla="*/ 4199 h 11471"/>
                  <a:gd name="connsiteX24" fmla="*/ 900 w 10014"/>
                  <a:gd name="connsiteY24" fmla="*/ 4252 h 11471"/>
                  <a:gd name="connsiteX25" fmla="*/ 4 w 10014"/>
                  <a:gd name="connsiteY25" fmla="*/ 4329 h 11471"/>
                  <a:gd name="connsiteX26" fmla="*/ 15 w 10014"/>
                  <a:gd name="connsiteY26" fmla="*/ 5480 h 11471"/>
                  <a:gd name="connsiteX27" fmla="*/ 407 w 10014"/>
                  <a:gd name="connsiteY27" fmla="*/ 5503 h 11471"/>
                  <a:gd name="connsiteX28" fmla="*/ 407 w 10014"/>
                  <a:gd name="connsiteY28" fmla="*/ 5556 h 11471"/>
                  <a:gd name="connsiteX29" fmla="*/ 250 w 10014"/>
                  <a:gd name="connsiteY29" fmla="*/ 5627 h 11471"/>
                  <a:gd name="connsiteX30" fmla="*/ 198 w 10014"/>
                  <a:gd name="connsiteY30" fmla="*/ 5698 h 11471"/>
                  <a:gd name="connsiteX31" fmla="*/ 119 w 10014"/>
                  <a:gd name="connsiteY31" fmla="*/ 5769 h 11471"/>
                  <a:gd name="connsiteX32" fmla="*/ 15 w 10014"/>
                  <a:gd name="connsiteY32" fmla="*/ 5800 h 11471"/>
                  <a:gd name="connsiteX33" fmla="*/ 15 w 10014"/>
                  <a:gd name="connsiteY33" fmla="*/ 6197 h 11471"/>
                  <a:gd name="connsiteX34" fmla="*/ 355 w 10014"/>
                  <a:gd name="connsiteY34" fmla="*/ 6210 h 11471"/>
                  <a:gd name="connsiteX35" fmla="*/ 434 w 10014"/>
                  <a:gd name="connsiteY35" fmla="*/ 6281 h 11471"/>
                  <a:gd name="connsiteX36" fmla="*/ 302 w 10014"/>
                  <a:gd name="connsiteY36" fmla="*/ 6348 h 11471"/>
                  <a:gd name="connsiteX37" fmla="*/ 407 w 10014"/>
                  <a:gd name="connsiteY37" fmla="*/ 6419 h 11471"/>
                  <a:gd name="connsiteX38" fmla="*/ 4 w 10014"/>
                  <a:gd name="connsiteY38" fmla="*/ 6503 h 11471"/>
                  <a:gd name="connsiteX39" fmla="*/ 4 w 10014"/>
                  <a:gd name="connsiteY39" fmla="*/ 6958 h 11471"/>
                  <a:gd name="connsiteX40" fmla="*/ 538 w 10014"/>
                  <a:gd name="connsiteY40" fmla="*/ 7002 h 11471"/>
                  <a:gd name="connsiteX41" fmla="*/ 381 w 10014"/>
                  <a:gd name="connsiteY41" fmla="*/ 7073 h 11471"/>
                  <a:gd name="connsiteX42" fmla="*/ 565 w 10014"/>
                  <a:gd name="connsiteY42" fmla="*/ 7126 h 11471"/>
                  <a:gd name="connsiteX43" fmla="*/ 407 w 10014"/>
                  <a:gd name="connsiteY43" fmla="*/ 7197 h 11471"/>
                  <a:gd name="connsiteX44" fmla="*/ 591 w 10014"/>
                  <a:gd name="connsiteY44" fmla="*/ 7268 h 11471"/>
                  <a:gd name="connsiteX45" fmla="*/ 2673 w 10014"/>
                  <a:gd name="connsiteY45" fmla="*/ 7321 h 11471"/>
                  <a:gd name="connsiteX46" fmla="*/ 2227 w 10014"/>
                  <a:gd name="connsiteY46" fmla="*/ 7389 h 11471"/>
                  <a:gd name="connsiteX47" fmla="*/ 2101 w 10014"/>
                  <a:gd name="connsiteY47" fmla="*/ 7460 h 11471"/>
                  <a:gd name="connsiteX48" fmla="*/ 3559 w 10014"/>
                  <a:gd name="connsiteY48" fmla="*/ 7531 h 11471"/>
                  <a:gd name="connsiteX49" fmla="*/ 4366 w 10014"/>
                  <a:gd name="connsiteY49" fmla="*/ 7584 h 11471"/>
                  <a:gd name="connsiteX50" fmla="*/ 4052 w 10014"/>
                  <a:gd name="connsiteY50" fmla="*/ 7655 h 11471"/>
                  <a:gd name="connsiteX51" fmla="*/ 2022 w 10014"/>
                  <a:gd name="connsiteY51" fmla="*/ 7726 h 11471"/>
                  <a:gd name="connsiteX52" fmla="*/ 1708 w 10014"/>
                  <a:gd name="connsiteY52" fmla="*/ 7780 h 11471"/>
                  <a:gd name="connsiteX53" fmla="*/ 1267 w 10014"/>
                  <a:gd name="connsiteY53" fmla="*/ 7851 h 11471"/>
                  <a:gd name="connsiteX54" fmla="*/ 1472 w 10014"/>
                  <a:gd name="connsiteY54" fmla="*/ 7918 h 11471"/>
                  <a:gd name="connsiteX55" fmla="*/ 5483 w 10014"/>
                  <a:gd name="connsiteY55" fmla="*/ 7989 h 11471"/>
                  <a:gd name="connsiteX56" fmla="*/ 10014 w 10014"/>
                  <a:gd name="connsiteY56" fmla="*/ 8043 h 11471"/>
                  <a:gd name="connsiteX57" fmla="*/ 4183 w 10014"/>
                  <a:gd name="connsiteY57" fmla="*/ 8114 h 11471"/>
                  <a:gd name="connsiteX58" fmla="*/ 1760 w 10014"/>
                  <a:gd name="connsiteY58" fmla="*/ 8185 h 11471"/>
                  <a:gd name="connsiteX59" fmla="*/ 1320 w 10014"/>
                  <a:gd name="connsiteY59" fmla="*/ 8238 h 11471"/>
                  <a:gd name="connsiteX60" fmla="*/ 4419 w 10014"/>
                  <a:gd name="connsiteY60" fmla="*/ 8309 h 11471"/>
                  <a:gd name="connsiteX61" fmla="*/ 4288 w 10014"/>
                  <a:gd name="connsiteY61" fmla="*/ 8377 h 11471"/>
                  <a:gd name="connsiteX62" fmla="*/ 1524 w 10014"/>
                  <a:gd name="connsiteY62" fmla="*/ 8430 h 11471"/>
                  <a:gd name="connsiteX63" fmla="*/ 512 w 10014"/>
                  <a:gd name="connsiteY63" fmla="*/ 8501 h 11471"/>
                  <a:gd name="connsiteX64" fmla="*/ 1058 w 10014"/>
                  <a:gd name="connsiteY64" fmla="*/ 8572 h 11471"/>
                  <a:gd name="connsiteX65" fmla="*/ 276 w 10014"/>
                  <a:gd name="connsiteY65" fmla="*/ 8643 h 11471"/>
                  <a:gd name="connsiteX66" fmla="*/ 3559 w 10014"/>
                  <a:gd name="connsiteY66" fmla="*/ 8696 h 11471"/>
                  <a:gd name="connsiteX67" fmla="*/ 407 w 10014"/>
                  <a:gd name="connsiteY67" fmla="*/ 8767 h 11471"/>
                  <a:gd name="connsiteX68" fmla="*/ 2279 w 10014"/>
                  <a:gd name="connsiteY68" fmla="*/ 8838 h 11471"/>
                  <a:gd name="connsiteX69" fmla="*/ 302 w 10014"/>
                  <a:gd name="connsiteY69" fmla="*/ 8888 h 11471"/>
                  <a:gd name="connsiteX70" fmla="*/ 276 w 10014"/>
                  <a:gd name="connsiteY70" fmla="*/ 8959 h 11471"/>
                  <a:gd name="connsiteX71" fmla="*/ 538 w 10014"/>
                  <a:gd name="connsiteY71" fmla="*/ 9030 h 11471"/>
                  <a:gd name="connsiteX72" fmla="*/ 329 w 10014"/>
                  <a:gd name="connsiteY72" fmla="*/ 9101 h 11471"/>
                  <a:gd name="connsiteX73" fmla="*/ 171 w 10014"/>
                  <a:gd name="connsiteY73" fmla="*/ 9226 h 11471"/>
                  <a:gd name="connsiteX74" fmla="*/ 302 w 10014"/>
                  <a:gd name="connsiteY74" fmla="*/ 9297 h 11471"/>
                  <a:gd name="connsiteX75" fmla="*/ 381 w 10014"/>
                  <a:gd name="connsiteY75" fmla="*/ 9350 h 11471"/>
                  <a:gd name="connsiteX76" fmla="*/ 591 w 10014"/>
                  <a:gd name="connsiteY76" fmla="*/ 9488 h 11471"/>
                  <a:gd name="connsiteX77" fmla="*/ 690 w 10014"/>
                  <a:gd name="connsiteY77" fmla="*/ 9542 h 11471"/>
                  <a:gd name="connsiteX78" fmla="*/ 2227 w 10014"/>
                  <a:gd name="connsiteY78" fmla="*/ 9560 h 11471"/>
                  <a:gd name="connsiteX79" fmla="*/ 2856 w 10014"/>
                  <a:gd name="connsiteY79" fmla="*/ 9613 h 11471"/>
                  <a:gd name="connsiteX80" fmla="*/ 486 w 10014"/>
                  <a:gd name="connsiteY80" fmla="*/ 9684 h 11471"/>
                  <a:gd name="connsiteX81" fmla="*/ 329 w 10014"/>
                  <a:gd name="connsiteY81" fmla="*/ 9755 h 11471"/>
                  <a:gd name="connsiteX82" fmla="*/ 538 w 10014"/>
                  <a:gd name="connsiteY82" fmla="*/ 9808 h 11471"/>
                  <a:gd name="connsiteX83" fmla="*/ 769 w 10014"/>
                  <a:gd name="connsiteY83" fmla="*/ 9879 h 11471"/>
                  <a:gd name="connsiteX84" fmla="*/ 717 w 10014"/>
                  <a:gd name="connsiteY84" fmla="*/ 9947 h 11471"/>
                  <a:gd name="connsiteX85" fmla="*/ 1136 w 10014"/>
                  <a:gd name="connsiteY85" fmla="*/ 10000 h 11471"/>
                  <a:gd name="connsiteX86" fmla="*/ 3287 w 10014"/>
                  <a:gd name="connsiteY86" fmla="*/ 10014 h 11471"/>
                  <a:gd name="connsiteX87" fmla="*/ 3940 w 10014"/>
                  <a:gd name="connsiteY87" fmla="*/ 10106 h 11471"/>
                  <a:gd name="connsiteX88" fmla="*/ 4958 w 10014"/>
                  <a:gd name="connsiteY88" fmla="*/ 10155 h 11471"/>
                  <a:gd name="connsiteX89" fmla="*/ 3480 w 10014"/>
                  <a:gd name="connsiteY89" fmla="*/ 10229 h 11471"/>
                  <a:gd name="connsiteX90" fmla="*/ 4152 w 10014"/>
                  <a:gd name="connsiteY90" fmla="*/ 10283 h 11471"/>
                  <a:gd name="connsiteX91" fmla="*/ 3903 w 10014"/>
                  <a:gd name="connsiteY91" fmla="*/ 10332 h 11471"/>
                  <a:gd name="connsiteX92" fmla="*/ 2386 w 10014"/>
                  <a:gd name="connsiteY92" fmla="*/ 10430 h 11471"/>
                  <a:gd name="connsiteX93" fmla="*/ 359 w 10014"/>
                  <a:gd name="connsiteY93" fmla="*/ 10454 h 11471"/>
                  <a:gd name="connsiteX94" fmla="*/ 426 w 10014"/>
                  <a:gd name="connsiteY94" fmla="*/ 10705 h 11471"/>
                  <a:gd name="connsiteX95" fmla="*/ 408 w 10014"/>
                  <a:gd name="connsiteY95" fmla="*/ 10962 h 11471"/>
                  <a:gd name="connsiteX96" fmla="*/ 52 w 10014"/>
                  <a:gd name="connsiteY96" fmla="*/ 10575 h 11471"/>
                  <a:gd name="connsiteX97" fmla="*/ 14 w 10014"/>
                  <a:gd name="connsiteY97" fmla="*/ 0 h 11471"/>
                  <a:gd name="connsiteX0" fmla="*/ 14 w 10014"/>
                  <a:gd name="connsiteY0" fmla="*/ 0 h 11407"/>
                  <a:gd name="connsiteX1" fmla="*/ 6034 w 10014"/>
                  <a:gd name="connsiteY1" fmla="*/ 0 h 11407"/>
                  <a:gd name="connsiteX2" fmla="*/ 6134 w 10014"/>
                  <a:gd name="connsiteY2" fmla="*/ 71 h 11407"/>
                  <a:gd name="connsiteX3" fmla="*/ 7854 w 10014"/>
                  <a:gd name="connsiteY3" fmla="*/ 142 h 11407"/>
                  <a:gd name="connsiteX4" fmla="*/ 6967 w 10014"/>
                  <a:gd name="connsiteY4" fmla="*/ 195 h 11407"/>
                  <a:gd name="connsiteX5" fmla="*/ 6107 w 10014"/>
                  <a:gd name="connsiteY5" fmla="*/ 266 h 11407"/>
                  <a:gd name="connsiteX6" fmla="*/ 5981 w 10014"/>
                  <a:gd name="connsiteY6" fmla="*/ 334 h 11407"/>
                  <a:gd name="connsiteX7" fmla="*/ 6060 w 10014"/>
                  <a:gd name="connsiteY7" fmla="*/ 405 h 11407"/>
                  <a:gd name="connsiteX8" fmla="*/ 5069 w 10014"/>
                  <a:gd name="connsiteY8" fmla="*/ 458 h 11407"/>
                  <a:gd name="connsiteX9" fmla="*/ 900 w 10014"/>
                  <a:gd name="connsiteY9" fmla="*/ 529 h 11407"/>
                  <a:gd name="connsiteX10" fmla="*/ 1005 w 10014"/>
                  <a:gd name="connsiteY10" fmla="*/ 600 h 11407"/>
                  <a:gd name="connsiteX11" fmla="*/ 1293 w 10014"/>
                  <a:gd name="connsiteY11" fmla="*/ 654 h 11407"/>
                  <a:gd name="connsiteX12" fmla="*/ 1031 w 10014"/>
                  <a:gd name="connsiteY12" fmla="*/ 725 h 11407"/>
                  <a:gd name="connsiteX13" fmla="*/ 1996 w 10014"/>
                  <a:gd name="connsiteY13" fmla="*/ 792 h 11407"/>
                  <a:gd name="connsiteX14" fmla="*/ 2437 w 10014"/>
                  <a:gd name="connsiteY14" fmla="*/ 863 h 11407"/>
                  <a:gd name="connsiteX15" fmla="*/ 25 w 10014"/>
                  <a:gd name="connsiteY15" fmla="*/ 890 h 11407"/>
                  <a:gd name="connsiteX16" fmla="*/ 15 w 10014"/>
                  <a:gd name="connsiteY16" fmla="*/ 2922 h 11407"/>
                  <a:gd name="connsiteX17" fmla="*/ 1734 w 10014"/>
                  <a:gd name="connsiteY17" fmla="*/ 3016 h 11407"/>
                  <a:gd name="connsiteX18" fmla="*/ 5614 w 10014"/>
                  <a:gd name="connsiteY18" fmla="*/ 3087 h 11407"/>
                  <a:gd name="connsiteX19" fmla="*/ 1267 w 10014"/>
                  <a:gd name="connsiteY19" fmla="*/ 3140 h 11407"/>
                  <a:gd name="connsiteX20" fmla="*/ 14 w 10014"/>
                  <a:gd name="connsiteY20" fmla="*/ 3214 h 11407"/>
                  <a:gd name="connsiteX21" fmla="*/ 4 w 10014"/>
                  <a:gd name="connsiteY21" fmla="*/ 4031 h 11407"/>
                  <a:gd name="connsiteX22" fmla="*/ 743 w 10014"/>
                  <a:gd name="connsiteY22" fmla="*/ 4128 h 11407"/>
                  <a:gd name="connsiteX23" fmla="*/ 769 w 10014"/>
                  <a:gd name="connsiteY23" fmla="*/ 4199 h 11407"/>
                  <a:gd name="connsiteX24" fmla="*/ 900 w 10014"/>
                  <a:gd name="connsiteY24" fmla="*/ 4252 h 11407"/>
                  <a:gd name="connsiteX25" fmla="*/ 4 w 10014"/>
                  <a:gd name="connsiteY25" fmla="*/ 4329 h 11407"/>
                  <a:gd name="connsiteX26" fmla="*/ 15 w 10014"/>
                  <a:gd name="connsiteY26" fmla="*/ 5480 h 11407"/>
                  <a:gd name="connsiteX27" fmla="*/ 407 w 10014"/>
                  <a:gd name="connsiteY27" fmla="*/ 5503 h 11407"/>
                  <a:gd name="connsiteX28" fmla="*/ 407 w 10014"/>
                  <a:gd name="connsiteY28" fmla="*/ 5556 h 11407"/>
                  <a:gd name="connsiteX29" fmla="*/ 250 w 10014"/>
                  <a:gd name="connsiteY29" fmla="*/ 5627 h 11407"/>
                  <a:gd name="connsiteX30" fmla="*/ 198 w 10014"/>
                  <a:gd name="connsiteY30" fmla="*/ 5698 h 11407"/>
                  <a:gd name="connsiteX31" fmla="*/ 119 w 10014"/>
                  <a:gd name="connsiteY31" fmla="*/ 5769 h 11407"/>
                  <a:gd name="connsiteX32" fmla="*/ 15 w 10014"/>
                  <a:gd name="connsiteY32" fmla="*/ 5800 h 11407"/>
                  <a:gd name="connsiteX33" fmla="*/ 15 w 10014"/>
                  <a:gd name="connsiteY33" fmla="*/ 6197 h 11407"/>
                  <a:gd name="connsiteX34" fmla="*/ 355 w 10014"/>
                  <a:gd name="connsiteY34" fmla="*/ 6210 h 11407"/>
                  <a:gd name="connsiteX35" fmla="*/ 434 w 10014"/>
                  <a:gd name="connsiteY35" fmla="*/ 6281 h 11407"/>
                  <a:gd name="connsiteX36" fmla="*/ 302 w 10014"/>
                  <a:gd name="connsiteY36" fmla="*/ 6348 h 11407"/>
                  <a:gd name="connsiteX37" fmla="*/ 407 w 10014"/>
                  <a:gd name="connsiteY37" fmla="*/ 6419 h 11407"/>
                  <a:gd name="connsiteX38" fmla="*/ 4 w 10014"/>
                  <a:gd name="connsiteY38" fmla="*/ 6503 h 11407"/>
                  <a:gd name="connsiteX39" fmla="*/ 4 w 10014"/>
                  <a:gd name="connsiteY39" fmla="*/ 6958 h 11407"/>
                  <a:gd name="connsiteX40" fmla="*/ 538 w 10014"/>
                  <a:gd name="connsiteY40" fmla="*/ 7002 h 11407"/>
                  <a:gd name="connsiteX41" fmla="*/ 381 w 10014"/>
                  <a:gd name="connsiteY41" fmla="*/ 7073 h 11407"/>
                  <a:gd name="connsiteX42" fmla="*/ 565 w 10014"/>
                  <a:gd name="connsiteY42" fmla="*/ 7126 h 11407"/>
                  <a:gd name="connsiteX43" fmla="*/ 407 w 10014"/>
                  <a:gd name="connsiteY43" fmla="*/ 7197 h 11407"/>
                  <a:gd name="connsiteX44" fmla="*/ 591 w 10014"/>
                  <a:gd name="connsiteY44" fmla="*/ 7268 h 11407"/>
                  <a:gd name="connsiteX45" fmla="*/ 2673 w 10014"/>
                  <a:gd name="connsiteY45" fmla="*/ 7321 h 11407"/>
                  <a:gd name="connsiteX46" fmla="*/ 2227 w 10014"/>
                  <a:gd name="connsiteY46" fmla="*/ 7389 h 11407"/>
                  <a:gd name="connsiteX47" fmla="*/ 2101 w 10014"/>
                  <a:gd name="connsiteY47" fmla="*/ 7460 h 11407"/>
                  <a:gd name="connsiteX48" fmla="*/ 3559 w 10014"/>
                  <a:gd name="connsiteY48" fmla="*/ 7531 h 11407"/>
                  <a:gd name="connsiteX49" fmla="*/ 4366 w 10014"/>
                  <a:gd name="connsiteY49" fmla="*/ 7584 h 11407"/>
                  <a:gd name="connsiteX50" fmla="*/ 4052 w 10014"/>
                  <a:gd name="connsiteY50" fmla="*/ 7655 h 11407"/>
                  <a:gd name="connsiteX51" fmla="*/ 2022 w 10014"/>
                  <a:gd name="connsiteY51" fmla="*/ 7726 h 11407"/>
                  <a:gd name="connsiteX52" fmla="*/ 1708 w 10014"/>
                  <a:gd name="connsiteY52" fmla="*/ 7780 h 11407"/>
                  <a:gd name="connsiteX53" fmla="*/ 1267 w 10014"/>
                  <a:gd name="connsiteY53" fmla="*/ 7851 h 11407"/>
                  <a:gd name="connsiteX54" fmla="*/ 1472 w 10014"/>
                  <a:gd name="connsiteY54" fmla="*/ 7918 h 11407"/>
                  <a:gd name="connsiteX55" fmla="*/ 5483 w 10014"/>
                  <a:gd name="connsiteY55" fmla="*/ 7989 h 11407"/>
                  <a:gd name="connsiteX56" fmla="*/ 10014 w 10014"/>
                  <a:gd name="connsiteY56" fmla="*/ 8043 h 11407"/>
                  <a:gd name="connsiteX57" fmla="*/ 4183 w 10014"/>
                  <a:gd name="connsiteY57" fmla="*/ 8114 h 11407"/>
                  <a:gd name="connsiteX58" fmla="*/ 1760 w 10014"/>
                  <a:gd name="connsiteY58" fmla="*/ 8185 h 11407"/>
                  <a:gd name="connsiteX59" fmla="*/ 1320 w 10014"/>
                  <a:gd name="connsiteY59" fmla="*/ 8238 h 11407"/>
                  <a:gd name="connsiteX60" fmla="*/ 4419 w 10014"/>
                  <a:gd name="connsiteY60" fmla="*/ 8309 h 11407"/>
                  <a:gd name="connsiteX61" fmla="*/ 4288 w 10014"/>
                  <a:gd name="connsiteY61" fmla="*/ 8377 h 11407"/>
                  <a:gd name="connsiteX62" fmla="*/ 1524 w 10014"/>
                  <a:gd name="connsiteY62" fmla="*/ 8430 h 11407"/>
                  <a:gd name="connsiteX63" fmla="*/ 512 w 10014"/>
                  <a:gd name="connsiteY63" fmla="*/ 8501 h 11407"/>
                  <a:gd name="connsiteX64" fmla="*/ 1058 w 10014"/>
                  <a:gd name="connsiteY64" fmla="*/ 8572 h 11407"/>
                  <a:gd name="connsiteX65" fmla="*/ 276 w 10014"/>
                  <a:gd name="connsiteY65" fmla="*/ 8643 h 11407"/>
                  <a:gd name="connsiteX66" fmla="*/ 3559 w 10014"/>
                  <a:gd name="connsiteY66" fmla="*/ 8696 h 11407"/>
                  <a:gd name="connsiteX67" fmla="*/ 407 w 10014"/>
                  <a:gd name="connsiteY67" fmla="*/ 8767 h 11407"/>
                  <a:gd name="connsiteX68" fmla="*/ 2279 w 10014"/>
                  <a:gd name="connsiteY68" fmla="*/ 8838 h 11407"/>
                  <a:gd name="connsiteX69" fmla="*/ 302 w 10014"/>
                  <a:gd name="connsiteY69" fmla="*/ 8888 h 11407"/>
                  <a:gd name="connsiteX70" fmla="*/ 276 w 10014"/>
                  <a:gd name="connsiteY70" fmla="*/ 8959 h 11407"/>
                  <a:gd name="connsiteX71" fmla="*/ 538 w 10014"/>
                  <a:gd name="connsiteY71" fmla="*/ 9030 h 11407"/>
                  <a:gd name="connsiteX72" fmla="*/ 329 w 10014"/>
                  <a:gd name="connsiteY72" fmla="*/ 9101 h 11407"/>
                  <a:gd name="connsiteX73" fmla="*/ 171 w 10014"/>
                  <a:gd name="connsiteY73" fmla="*/ 9226 h 11407"/>
                  <a:gd name="connsiteX74" fmla="*/ 302 w 10014"/>
                  <a:gd name="connsiteY74" fmla="*/ 9297 h 11407"/>
                  <a:gd name="connsiteX75" fmla="*/ 381 w 10014"/>
                  <a:gd name="connsiteY75" fmla="*/ 9350 h 11407"/>
                  <a:gd name="connsiteX76" fmla="*/ 591 w 10014"/>
                  <a:gd name="connsiteY76" fmla="*/ 9488 h 11407"/>
                  <a:gd name="connsiteX77" fmla="*/ 690 w 10014"/>
                  <a:gd name="connsiteY77" fmla="*/ 9542 h 11407"/>
                  <a:gd name="connsiteX78" fmla="*/ 2227 w 10014"/>
                  <a:gd name="connsiteY78" fmla="*/ 9560 h 11407"/>
                  <a:gd name="connsiteX79" fmla="*/ 2856 w 10014"/>
                  <a:gd name="connsiteY79" fmla="*/ 9613 h 11407"/>
                  <a:gd name="connsiteX80" fmla="*/ 486 w 10014"/>
                  <a:gd name="connsiteY80" fmla="*/ 9684 h 11407"/>
                  <a:gd name="connsiteX81" fmla="*/ 329 w 10014"/>
                  <a:gd name="connsiteY81" fmla="*/ 9755 h 11407"/>
                  <a:gd name="connsiteX82" fmla="*/ 538 w 10014"/>
                  <a:gd name="connsiteY82" fmla="*/ 9808 h 11407"/>
                  <a:gd name="connsiteX83" fmla="*/ 769 w 10014"/>
                  <a:gd name="connsiteY83" fmla="*/ 9879 h 11407"/>
                  <a:gd name="connsiteX84" fmla="*/ 717 w 10014"/>
                  <a:gd name="connsiteY84" fmla="*/ 9947 h 11407"/>
                  <a:gd name="connsiteX85" fmla="*/ 1136 w 10014"/>
                  <a:gd name="connsiteY85" fmla="*/ 10000 h 11407"/>
                  <a:gd name="connsiteX86" fmla="*/ 3287 w 10014"/>
                  <a:gd name="connsiteY86" fmla="*/ 10014 h 11407"/>
                  <a:gd name="connsiteX87" fmla="*/ 3940 w 10014"/>
                  <a:gd name="connsiteY87" fmla="*/ 10106 h 11407"/>
                  <a:gd name="connsiteX88" fmla="*/ 4958 w 10014"/>
                  <a:gd name="connsiteY88" fmla="*/ 10155 h 11407"/>
                  <a:gd name="connsiteX89" fmla="*/ 3480 w 10014"/>
                  <a:gd name="connsiteY89" fmla="*/ 10229 h 11407"/>
                  <a:gd name="connsiteX90" fmla="*/ 4152 w 10014"/>
                  <a:gd name="connsiteY90" fmla="*/ 10283 h 11407"/>
                  <a:gd name="connsiteX91" fmla="*/ 3903 w 10014"/>
                  <a:gd name="connsiteY91" fmla="*/ 10332 h 11407"/>
                  <a:gd name="connsiteX92" fmla="*/ 2386 w 10014"/>
                  <a:gd name="connsiteY92" fmla="*/ 10430 h 11407"/>
                  <a:gd name="connsiteX93" fmla="*/ 359 w 10014"/>
                  <a:gd name="connsiteY93" fmla="*/ 10454 h 11407"/>
                  <a:gd name="connsiteX94" fmla="*/ 426 w 10014"/>
                  <a:gd name="connsiteY94" fmla="*/ 10705 h 11407"/>
                  <a:gd name="connsiteX95" fmla="*/ 52 w 10014"/>
                  <a:gd name="connsiteY95" fmla="*/ 10575 h 11407"/>
                  <a:gd name="connsiteX96" fmla="*/ 14 w 10014"/>
                  <a:gd name="connsiteY96" fmla="*/ 0 h 11407"/>
                  <a:gd name="connsiteX0" fmla="*/ 14 w 10014"/>
                  <a:gd name="connsiteY0" fmla="*/ 0 h 11324"/>
                  <a:gd name="connsiteX1" fmla="*/ 6034 w 10014"/>
                  <a:gd name="connsiteY1" fmla="*/ 0 h 11324"/>
                  <a:gd name="connsiteX2" fmla="*/ 6134 w 10014"/>
                  <a:gd name="connsiteY2" fmla="*/ 71 h 11324"/>
                  <a:gd name="connsiteX3" fmla="*/ 7854 w 10014"/>
                  <a:gd name="connsiteY3" fmla="*/ 142 h 11324"/>
                  <a:gd name="connsiteX4" fmla="*/ 6967 w 10014"/>
                  <a:gd name="connsiteY4" fmla="*/ 195 h 11324"/>
                  <a:gd name="connsiteX5" fmla="*/ 6107 w 10014"/>
                  <a:gd name="connsiteY5" fmla="*/ 266 h 11324"/>
                  <a:gd name="connsiteX6" fmla="*/ 5981 w 10014"/>
                  <a:gd name="connsiteY6" fmla="*/ 334 h 11324"/>
                  <a:gd name="connsiteX7" fmla="*/ 6060 w 10014"/>
                  <a:gd name="connsiteY7" fmla="*/ 405 h 11324"/>
                  <a:gd name="connsiteX8" fmla="*/ 5069 w 10014"/>
                  <a:gd name="connsiteY8" fmla="*/ 458 h 11324"/>
                  <a:gd name="connsiteX9" fmla="*/ 900 w 10014"/>
                  <a:gd name="connsiteY9" fmla="*/ 529 h 11324"/>
                  <a:gd name="connsiteX10" fmla="*/ 1005 w 10014"/>
                  <a:gd name="connsiteY10" fmla="*/ 600 h 11324"/>
                  <a:gd name="connsiteX11" fmla="*/ 1293 w 10014"/>
                  <a:gd name="connsiteY11" fmla="*/ 654 h 11324"/>
                  <a:gd name="connsiteX12" fmla="*/ 1031 w 10014"/>
                  <a:gd name="connsiteY12" fmla="*/ 725 h 11324"/>
                  <a:gd name="connsiteX13" fmla="*/ 1996 w 10014"/>
                  <a:gd name="connsiteY13" fmla="*/ 792 h 11324"/>
                  <a:gd name="connsiteX14" fmla="*/ 2437 w 10014"/>
                  <a:gd name="connsiteY14" fmla="*/ 863 h 11324"/>
                  <a:gd name="connsiteX15" fmla="*/ 25 w 10014"/>
                  <a:gd name="connsiteY15" fmla="*/ 890 h 11324"/>
                  <a:gd name="connsiteX16" fmla="*/ 15 w 10014"/>
                  <a:gd name="connsiteY16" fmla="*/ 2922 h 11324"/>
                  <a:gd name="connsiteX17" fmla="*/ 1734 w 10014"/>
                  <a:gd name="connsiteY17" fmla="*/ 3016 h 11324"/>
                  <a:gd name="connsiteX18" fmla="*/ 5614 w 10014"/>
                  <a:gd name="connsiteY18" fmla="*/ 3087 h 11324"/>
                  <a:gd name="connsiteX19" fmla="*/ 1267 w 10014"/>
                  <a:gd name="connsiteY19" fmla="*/ 3140 h 11324"/>
                  <a:gd name="connsiteX20" fmla="*/ 14 w 10014"/>
                  <a:gd name="connsiteY20" fmla="*/ 3214 h 11324"/>
                  <a:gd name="connsiteX21" fmla="*/ 4 w 10014"/>
                  <a:gd name="connsiteY21" fmla="*/ 4031 h 11324"/>
                  <a:gd name="connsiteX22" fmla="*/ 743 w 10014"/>
                  <a:gd name="connsiteY22" fmla="*/ 4128 h 11324"/>
                  <a:gd name="connsiteX23" fmla="*/ 769 w 10014"/>
                  <a:gd name="connsiteY23" fmla="*/ 4199 h 11324"/>
                  <a:gd name="connsiteX24" fmla="*/ 900 w 10014"/>
                  <a:gd name="connsiteY24" fmla="*/ 4252 h 11324"/>
                  <a:gd name="connsiteX25" fmla="*/ 4 w 10014"/>
                  <a:gd name="connsiteY25" fmla="*/ 4329 h 11324"/>
                  <a:gd name="connsiteX26" fmla="*/ 15 w 10014"/>
                  <a:gd name="connsiteY26" fmla="*/ 5480 h 11324"/>
                  <a:gd name="connsiteX27" fmla="*/ 407 w 10014"/>
                  <a:gd name="connsiteY27" fmla="*/ 5503 h 11324"/>
                  <a:gd name="connsiteX28" fmla="*/ 407 w 10014"/>
                  <a:gd name="connsiteY28" fmla="*/ 5556 h 11324"/>
                  <a:gd name="connsiteX29" fmla="*/ 250 w 10014"/>
                  <a:gd name="connsiteY29" fmla="*/ 5627 h 11324"/>
                  <a:gd name="connsiteX30" fmla="*/ 198 w 10014"/>
                  <a:gd name="connsiteY30" fmla="*/ 5698 h 11324"/>
                  <a:gd name="connsiteX31" fmla="*/ 119 w 10014"/>
                  <a:gd name="connsiteY31" fmla="*/ 5769 h 11324"/>
                  <a:gd name="connsiteX32" fmla="*/ 15 w 10014"/>
                  <a:gd name="connsiteY32" fmla="*/ 5800 h 11324"/>
                  <a:gd name="connsiteX33" fmla="*/ 15 w 10014"/>
                  <a:gd name="connsiteY33" fmla="*/ 6197 h 11324"/>
                  <a:gd name="connsiteX34" fmla="*/ 355 w 10014"/>
                  <a:gd name="connsiteY34" fmla="*/ 6210 h 11324"/>
                  <a:gd name="connsiteX35" fmla="*/ 434 w 10014"/>
                  <a:gd name="connsiteY35" fmla="*/ 6281 h 11324"/>
                  <a:gd name="connsiteX36" fmla="*/ 302 w 10014"/>
                  <a:gd name="connsiteY36" fmla="*/ 6348 h 11324"/>
                  <a:gd name="connsiteX37" fmla="*/ 407 w 10014"/>
                  <a:gd name="connsiteY37" fmla="*/ 6419 h 11324"/>
                  <a:gd name="connsiteX38" fmla="*/ 4 w 10014"/>
                  <a:gd name="connsiteY38" fmla="*/ 6503 h 11324"/>
                  <a:gd name="connsiteX39" fmla="*/ 4 w 10014"/>
                  <a:gd name="connsiteY39" fmla="*/ 6958 h 11324"/>
                  <a:gd name="connsiteX40" fmla="*/ 538 w 10014"/>
                  <a:gd name="connsiteY40" fmla="*/ 7002 h 11324"/>
                  <a:gd name="connsiteX41" fmla="*/ 381 w 10014"/>
                  <a:gd name="connsiteY41" fmla="*/ 7073 h 11324"/>
                  <a:gd name="connsiteX42" fmla="*/ 565 w 10014"/>
                  <a:gd name="connsiteY42" fmla="*/ 7126 h 11324"/>
                  <a:gd name="connsiteX43" fmla="*/ 407 w 10014"/>
                  <a:gd name="connsiteY43" fmla="*/ 7197 h 11324"/>
                  <a:gd name="connsiteX44" fmla="*/ 591 w 10014"/>
                  <a:gd name="connsiteY44" fmla="*/ 7268 h 11324"/>
                  <a:gd name="connsiteX45" fmla="*/ 2673 w 10014"/>
                  <a:gd name="connsiteY45" fmla="*/ 7321 h 11324"/>
                  <a:gd name="connsiteX46" fmla="*/ 2227 w 10014"/>
                  <a:gd name="connsiteY46" fmla="*/ 7389 h 11324"/>
                  <a:gd name="connsiteX47" fmla="*/ 2101 w 10014"/>
                  <a:gd name="connsiteY47" fmla="*/ 7460 h 11324"/>
                  <a:gd name="connsiteX48" fmla="*/ 3559 w 10014"/>
                  <a:gd name="connsiteY48" fmla="*/ 7531 h 11324"/>
                  <a:gd name="connsiteX49" fmla="*/ 4366 w 10014"/>
                  <a:gd name="connsiteY49" fmla="*/ 7584 h 11324"/>
                  <a:gd name="connsiteX50" fmla="*/ 4052 w 10014"/>
                  <a:gd name="connsiteY50" fmla="*/ 7655 h 11324"/>
                  <a:gd name="connsiteX51" fmla="*/ 2022 w 10014"/>
                  <a:gd name="connsiteY51" fmla="*/ 7726 h 11324"/>
                  <a:gd name="connsiteX52" fmla="*/ 1708 w 10014"/>
                  <a:gd name="connsiteY52" fmla="*/ 7780 h 11324"/>
                  <a:gd name="connsiteX53" fmla="*/ 1267 w 10014"/>
                  <a:gd name="connsiteY53" fmla="*/ 7851 h 11324"/>
                  <a:gd name="connsiteX54" fmla="*/ 1472 w 10014"/>
                  <a:gd name="connsiteY54" fmla="*/ 7918 h 11324"/>
                  <a:gd name="connsiteX55" fmla="*/ 5483 w 10014"/>
                  <a:gd name="connsiteY55" fmla="*/ 7989 h 11324"/>
                  <a:gd name="connsiteX56" fmla="*/ 10014 w 10014"/>
                  <a:gd name="connsiteY56" fmla="*/ 8043 h 11324"/>
                  <a:gd name="connsiteX57" fmla="*/ 4183 w 10014"/>
                  <a:gd name="connsiteY57" fmla="*/ 8114 h 11324"/>
                  <a:gd name="connsiteX58" fmla="*/ 1760 w 10014"/>
                  <a:gd name="connsiteY58" fmla="*/ 8185 h 11324"/>
                  <a:gd name="connsiteX59" fmla="*/ 1320 w 10014"/>
                  <a:gd name="connsiteY59" fmla="*/ 8238 h 11324"/>
                  <a:gd name="connsiteX60" fmla="*/ 4419 w 10014"/>
                  <a:gd name="connsiteY60" fmla="*/ 8309 h 11324"/>
                  <a:gd name="connsiteX61" fmla="*/ 4288 w 10014"/>
                  <a:gd name="connsiteY61" fmla="*/ 8377 h 11324"/>
                  <a:gd name="connsiteX62" fmla="*/ 1524 w 10014"/>
                  <a:gd name="connsiteY62" fmla="*/ 8430 h 11324"/>
                  <a:gd name="connsiteX63" fmla="*/ 512 w 10014"/>
                  <a:gd name="connsiteY63" fmla="*/ 8501 h 11324"/>
                  <a:gd name="connsiteX64" fmla="*/ 1058 w 10014"/>
                  <a:gd name="connsiteY64" fmla="*/ 8572 h 11324"/>
                  <a:gd name="connsiteX65" fmla="*/ 276 w 10014"/>
                  <a:gd name="connsiteY65" fmla="*/ 8643 h 11324"/>
                  <a:gd name="connsiteX66" fmla="*/ 3559 w 10014"/>
                  <a:gd name="connsiteY66" fmla="*/ 8696 h 11324"/>
                  <a:gd name="connsiteX67" fmla="*/ 407 w 10014"/>
                  <a:gd name="connsiteY67" fmla="*/ 8767 h 11324"/>
                  <a:gd name="connsiteX68" fmla="*/ 2279 w 10014"/>
                  <a:gd name="connsiteY68" fmla="*/ 8838 h 11324"/>
                  <a:gd name="connsiteX69" fmla="*/ 302 w 10014"/>
                  <a:gd name="connsiteY69" fmla="*/ 8888 h 11324"/>
                  <a:gd name="connsiteX70" fmla="*/ 276 w 10014"/>
                  <a:gd name="connsiteY70" fmla="*/ 8959 h 11324"/>
                  <a:gd name="connsiteX71" fmla="*/ 538 w 10014"/>
                  <a:gd name="connsiteY71" fmla="*/ 9030 h 11324"/>
                  <a:gd name="connsiteX72" fmla="*/ 329 w 10014"/>
                  <a:gd name="connsiteY72" fmla="*/ 9101 h 11324"/>
                  <a:gd name="connsiteX73" fmla="*/ 171 w 10014"/>
                  <a:gd name="connsiteY73" fmla="*/ 9226 h 11324"/>
                  <a:gd name="connsiteX74" fmla="*/ 302 w 10014"/>
                  <a:gd name="connsiteY74" fmla="*/ 9297 h 11324"/>
                  <a:gd name="connsiteX75" fmla="*/ 381 w 10014"/>
                  <a:gd name="connsiteY75" fmla="*/ 9350 h 11324"/>
                  <a:gd name="connsiteX76" fmla="*/ 591 w 10014"/>
                  <a:gd name="connsiteY76" fmla="*/ 9488 h 11324"/>
                  <a:gd name="connsiteX77" fmla="*/ 690 w 10014"/>
                  <a:gd name="connsiteY77" fmla="*/ 9542 h 11324"/>
                  <a:gd name="connsiteX78" fmla="*/ 2227 w 10014"/>
                  <a:gd name="connsiteY78" fmla="*/ 9560 h 11324"/>
                  <a:gd name="connsiteX79" fmla="*/ 2856 w 10014"/>
                  <a:gd name="connsiteY79" fmla="*/ 9613 h 11324"/>
                  <a:gd name="connsiteX80" fmla="*/ 486 w 10014"/>
                  <a:gd name="connsiteY80" fmla="*/ 9684 h 11324"/>
                  <a:gd name="connsiteX81" fmla="*/ 329 w 10014"/>
                  <a:gd name="connsiteY81" fmla="*/ 9755 h 11324"/>
                  <a:gd name="connsiteX82" fmla="*/ 538 w 10014"/>
                  <a:gd name="connsiteY82" fmla="*/ 9808 h 11324"/>
                  <a:gd name="connsiteX83" fmla="*/ 769 w 10014"/>
                  <a:gd name="connsiteY83" fmla="*/ 9879 h 11324"/>
                  <a:gd name="connsiteX84" fmla="*/ 717 w 10014"/>
                  <a:gd name="connsiteY84" fmla="*/ 9947 h 11324"/>
                  <a:gd name="connsiteX85" fmla="*/ 1136 w 10014"/>
                  <a:gd name="connsiteY85" fmla="*/ 10000 h 11324"/>
                  <a:gd name="connsiteX86" fmla="*/ 3287 w 10014"/>
                  <a:gd name="connsiteY86" fmla="*/ 10014 h 11324"/>
                  <a:gd name="connsiteX87" fmla="*/ 3940 w 10014"/>
                  <a:gd name="connsiteY87" fmla="*/ 10106 h 11324"/>
                  <a:gd name="connsiteX88" fmla="*/ 4958 w 10014"/>
                  <a:gd name="connsiteY88" fmla="*/ 10155 h 11324"/>
                  <a:gd name="connsiteX89" fmla="*/ 3480 w 10014"/>
                  <a:gd name="connsiteY89" fmla="*/ 10229 h 11324"/>
                  <a:gd name="connsiteX90" fmla="*/ 4152 w 10014"/>
                  <a:gd name="connsiteY90" fmla="*/ 10283 h 11324"/>
                  <a:gd name="connsiteX91" fmla="*/ 3903 w 10014"/>
                  <a:gd name="connsiteY91" fmla="*/ 10332 h 11324"/>
                  <a:gd name="connsiteX92" fmla="*/ 2386 w 10014"/>
                  <a:gd name="connsiteY92" fmla="*/ 10430 h 11324"/>
                  <a:gd name="connsiteX93" fmla="*/ 359 w 10014"/>
                  <a:gd name="connsiteY93" fmla="*/ 10454 h 11324"/>
                  <a:gd name="connsiteX94" fmla="*/ 52 w 10014"/>
                  <a:gd name="connsiteY94" fmla="*/ 10575 h 11324"/>
                  <a:gd name="connsiteX95" fmla="*/ 14 w 10014"/>
                  <a:gd name="connsiteY95" fmla="*/ 0 h 11324"/>
                  <a:gd name="connsiteX0" fmla="*/ 14 w 10014"/>
                  <a:gd name="connsiteY0" fmla="*/ 0 h 10575"/>
                  <a:gd name="connsiteX1" fmla="*/ 6034 w 10014"/>
                  <a:gd name="connsiteY1" fmla="*/ 0 h 10575"/>
                  <a:gd name="connsiteX2" fmla="*/ 6134 w 10014"/>
                  <a:gd name="connsiteY2" fmla="*/ 71 h 10575"/>
                  <a:gd name="connsiteX3" fmla="*/ 7854 w 10014"/>
                  <a:gd name="connsiteY3" fmla="*/ 142 h 10575"/>
                  <a:gd name="connsiteX4" fmla="*/ 6967 w 10014"/>
                  <a:gd name="connsiteY4" fmla="*/ 195 h 10575"/>
                  <a:gd name="connsiteX5" fmla="*/ 6107 w 10014"/>
                  <a:gd name="connsiteY5" fmla="*/ 266 h 10575"/>
                  <a:gd name="connsiteX6" fmla="*/ 5981 w 10014"/>
                  <a:gd name="connsiteY6" fmla="*/ 334 h 10575"/>
                  <a:gd name="connsiteX7" fmla="*/ 6060 w 10014"/>
                  <a:gd name="connsiteY7" fmla="*/ 405 h 10575"/>
                  <a:gd name="connsiteX8" fmla="*/ 5069 w 10014"/>
                  <a:gd name="connsiteY8" fmla="*/ 458 h 10575"/>
                  <a:gd name="connsiteX9" fmla="*/ 900 w 10014"/>
                  <a:gd name="connsiteY9" fmla="*/ 529 h 10575"/>
                  <a:gd name="connsiteX10" fmla="*/ 1005 w 10014"/>
                  <a:gd name="connsiteY10" fmla="*/ 600 h 10575"/>
                  <a:gd name="connsiteX11" fmla="*/ 1293 w 10014"/>
                  <a:gd name="connsiteY11" fmla="*/ 654 h 10575"/>
                  <a:gd name="connsiteX12" fmla="*/ 1031 w 10014"/>
                  <a:gd name="connsiteY12" fmla="*/ 725 h 10575"/>
                  <a:gd name="connsiteX13" fmla="*/ 1996 w 10014"/>
                  <a:gd name="connsiteY13" fmla="*/ 792 h 10575"/>
                  <a:gd name="connsiteX14" fmla="*/ 2437 w 10014"/>
                  <a:gd name="connsiteY14" fmla="*/ 863 h 10575"/>
                  <a:gd name="connsiteX15" fmla="*/ 25 w 10014"/>
                  <a:gd name="connsiteY15" fmla="*/ 890 h 10575"/>
                  <a:gd name="connsiteX16" fmla="*/ 15 w 10014"/>
                  <a:gd name="connsiteY16" fmla="*/ 2922 h 10575"/>
                  <a:gd name="connsiteX17" fmla="*/ 1734 w 10014"/>
                  <a:gd name="connsiteY17" fmla="*/ 3016 h 10575"/>
                  <a:gd name="connsiteX18" fmla="*/ 5614 w 10014"/>
                  <a:gd name="connsiteY18" fmla="*/ 3087 h 10575"/>
                  <a:gd name="connsiteX19" fmla="*/ 1267 w 10014"/>
                  <a:gd name="connsiteY19" fmla="*/ 3140 h 10575"/>
                  <a:gd name="connsiteX20" fmla="*/ 14 w 10014"/>
                  <a:gd name="connsiteY20" fmla="*/ 3214 h 10575"/>
                  <a:gd name="connsiteX21" fmla="*/ 4 w 10014"/>
                  <a:gd name="connsiteY21" fmla="*/ 4031 h 10575"/>
                  <a:gd name="connsiteX22" fmla="*/ 743 w 10014"/>
                  <a:gd name="connsiteY22" fmla="*/ 4128 h 10575"/>
                  <a:gd name="connsiteX23" fmla="*/ 769 w 10014"/>
                  <a:gd name="connsiteY23" fmla="*/ 4199 h 10575"/>
                  <a:gd name="connsiteX24" fmla="*/ 900 w 10014"/>
                  <a:gd name="connsiteY24" fmla="*/ 4252 h 10575"/>
                  <a:gd name="connsiteX25" fmla="*/ 4 w 10014"/>
                  <a:gd name="connsiteY25" fmla="*/ 4329 h 10575"/>
                  <a:gd name="connsiteX26" fmla="*/ 15 w 10014"/>
                  <a:gd name="connsiteY26" fmla="*/ 5480 h 10575"/>
                  <a:gd name="connsiteX27" fmla="*/ 407 w 10014"/>
                  <a:gd name="connsiteY27" fmla="*/ 5503 h 10575"/>
                  <a:gd name="connsiteX28" fmla="*/ 407 w 10014"/>
                  <a:gd name="connsiteY28" fmla="*/ 5556 h 10575"/>
                  <a:gd name="connsiteX29" fmla="*/ 250 w 10014"/>
                  <a:gd name="connsiteY29" fmla="*/ 5627 h 10575"/>
                  <a:gd name="connsiteX30" fmla="*/ 198 w 10014"/>
                  <a:gd name="connsiteY30" fmla="*/ 5698 h 10575"/>
                  <a:gd name="connsiteX31" fmla="*/ 119 w 10014"/>
                  <a:gd name="connsiteY31" fmla="*/ 5769 h 10575"/>
                  <a:gd name="connsiteX32" fmla="*/ 15 w 10014"/>
                  <a:gd name="connsiteY32" fmla="*/ 5800 h 10575"/>
                  <a:gd name="connsiteX33" fmla="*/ 15 w 10014"/>
                  <a:gd name="connsiteY33" fmla="*/ 6197 h 10575"/>
                  <a:gd name="connsiteX34" fmla="*/ 355 w 10014"/>
                  <a:gd name="connsiteY34" fmla="*/ 6210 h 10575"/>
                  <a:gd name="connsiteX35" fmla="*/ 434 w 10014"/>
                  <a:gd name="connsiteY35" fmla="*/ 6281 h 10575"/>
                  <a:gd name="connsiteX36" fmla="*/ 302 w 10014"/>
                  <a:gd name="connsiteY36" fmla="*/ 6348 h 10575"/>
                  <a:gd name="connsiteX37" fmla="*/ 407 w 10014"/>
                  <a:gd name="connsiteY37" fmla="*/ 6419 h 10575"/>
                  <a:gd name="connsiteX38" fmla="*/ 4 w 10014"/>
                  <a:gd name="connsiteY38" fmla="*/ 6503 h 10575"/>
                  <a:gd name="connsiteX39" fmla="*/ 4 w 10014"/>
                  <a:gd name="connsiteY39" fmla="*/ 6958 h 10575"/>
                  <a:gd name="connsiteX40" fmla="*/ 538 w 10014"/>
                  <a:gd name="connsiteY40" fmla="*/ 7002 h 10575"/>
                  <a:gd name="connsiteX41" fmla="*/ 381 w 10014"/>
                  <a:gd name="connsiteY41" fmla="*/ 7073 h 10575"/>
                  <a:gd name="connsiteX42" fmla="*/ 565 w 10014"/>
                  <a:gd name="connsiteY42" fmla="*/ 7126 h 10575"/>
                  <a:gd name="connsiteX43" fmla="*/ 407 w 10014"/>
                  <a:gd name="connsiteY43" fmla="*/ 7197 h 10575"/>
                  <a:gd name="connsiteX44" fmla="*/ 591 w 10014"/>
                  <a:gd name="connsiteY44" fmla="*/ 7268 h 10575"/>
                  <a:gd name="connsiteX45" fmla="*/ 2673 w 10014"/>
                  <a:gd name="connsiteY45" fmla="*/ 7321 h 10575"/>
                  <a:gd name="connsiteX46" fmla="*/ 2227 w 10014"/>
                  <a:gd name="connsiteY46" fmla="*/ 7389 h 10575"/>
                  <a:gd name="connsiteX47" fmla="*/ 2101 w 10014"/>
                  <a:gd name="connsiteY47" fmla="*/ 7460 h 10575"/>
                  <a:gd name="connsiteX48" fmla="*/ 3559 w 10014"/>
                  <a:gd name="connsiteY48" fmla="*/ 7531 h 10575"/>
                  <a:gd name="connsiteX49" fmla="*/ 4366 w 10014"/>
                  <a:gd name="connsiteY49" fmla="*/ 7584 h 10575"/>
                  <a:gd name="connsiteX50" fmla="*/ 4052 w 10014"/>
                  <a:gd name="connsiteY50" fmla="*/ 7655 h 10575"/>
                  <a:gd name="connsiteX51" fmla="*/ 2022 w 10014"/>
                  <a:gd name="connsiteY51" fmla="*/ 7726 h 10575"/>
                  <a:gd name="connsiteX52" fmla="*/ 1708 w 10014"/>
                  <a:gd name="connsiteY52" fmla="*/ 7780 h 10575"/>
                  <a:gd name="connsiteX53" fmla="*/ 1267 w 10014"/>
                  <a:gd name="connsiteY53" fmla="*/ 7851 h 10575"/>
                  <a:gd name="connsiteX54" fmla="*/ 1472 w 10014"/>
                  <a:gd name="connsiteY54" fmla="*/ 7918 h 10575"/>
                  <a:gd name="connsiteX55" fmla="*/ 5483 w 10014"/>
                  <a:gd name="connsiteY55" fmla="*/ 7989 h 10575"/>
                  <a:gd name="connsiteX56" fmla="*/ 10014 w 10014"/>
                  <a:gd name="connsiteY56" fmla="*/ 8043 h 10575"/>
                  <a:gd name="connsiteX57" fmla="*/ 4183 w 10014"/>
                  <a:gd name="connsiteY57" fmla="*/ 8114 h 10575"/>
                  <a:gd name="connsiteX58" fmla="*/ 1760 w 10014"/>
                  <a:gd name="connsiteY58" fmla="*/ 8185 h 10575"/>
                  <a:gd name="connsiteX59" fmla="*/ 1320 w 10014"/>
                  <a:gd name="connsiteY59" fmla="*/ 8238 h 10575"/>
                  <a:gd name="connsiteX60" fmla="*/ 4419 w 10014"/>
                  <a:gd name="connsiteY60" fmla="*/ 8309 h 10575"/>
                  <a:gd name="connsiteX61" fmla="*/ 4288 w 10014"/>
                  <a:gd name="connsiteY61" fmla="*/ 8377 h 10575"/>
                  <a:gd name="connsiteX62" fmla="*/ 1524 w 10014"/>
                  <a:gd name="connsiteY62" fmla="*/ 8430 h 10575"/>
                  <a:gd name="connsiteX63" fmla="*/ 512 w 10014"/>
                  <a:gd name="connsiteY63" fmla="*/ 8501 h 10575"/>
                  <a:gd name="connsiteX64" fmla="*/ 1058 w 10014"/>
                  <a:gd name="connsiteY64" fmla="*/ 8572 h 10575"/>
                  <a:gd name="connsiteX65" fmla="*/ 276 w 10014"/>
                  <a:gd name="connsiteY65" fmla="*/ 8643 h 10575"/>
                  <a:gd name="connsiteX66" fmla="*/ 3559 w 10014"/>
                  <a:gd name="connsiteY66" fmla="*/ 8696 h 10575"/>
                  <a:gd name="connsiteX67" fmla="*/ 407 w 10014"/>
                  <a:gd name="connsiteY67" fmla="*/ 8767 h 10575"/>
                  <a:gd name="connsiteX68" fmla="*/ 2279 w 10014"/>
                  <a:gd name="connsiteY68" fmla="*/ 8838 h 10575"/>
                  <a:gd name="connsiteX69" fmla="*/ 302 w 10014"/>
                  <a:gd name="connsiteY69" fmla="*/ 8888 h 10575"/>
                  <a:gd name="connsiteX70" fmla="*/ 276 w 10014"/>
                  <a:gd name="connsiteY70" fmla="*/ 8959 h 10575"/>
                  <a:gd name="connsiteX71" fmla="*/ 538 w 10014"/>
                  <a:gd name="connsiteY71" fmla="*/ 9030 h 10575"/>
                  <a:gd name="connsiteX72" fmla="*/ 329 w 10014"/>
                  <a:gd name="connsiteY72" fmla="*/ 9101 h 10575"/>
                  <a:gd name="connsiteX73" fmla="*/ 171 w 10014"/>
                  <a:gd name="connsiteY73" fmla="*/ 9226 h 10575"/>
                  <a:gd name="connsiteX74" fmla="*/ 302 w 10014"/>
                  <a:gd name="connsiteY74" fmla="*/ 9297 h 10575"/>
                  <a:gd name="connsiteX75" fmla="*/ 381 w 10014"/>
                  <a:gd name="connsiteY75" fmla="*/ 9350 h 10575"/>
                  <a:gd name="connsiteX76" fmla="*/ 591 w 10014"/>
                  <a:gd name="connsiteY76" fmla="*/ 9488 h 10575"/>
                  <a:gd name="connsiteX77" fmla="*/ 690 w 10014"/>
                  <a:gd name="connsiteY77" fmla="*/ 9542 h 10575"/>
                  <a:gd name="connsiteX78" fmla="*/ 2227 w 10014"/>
                  <a:gd name="connsiteY78" fmla="*/ 9560 h 10575"/>
                  <a:gd name="connsiteX79" fmla="*/ 2856 w 10014"/>
                  <a:gd name="connsiteY79" fmla="*/ 9613 h 10575"/>
                  <a:gd name="connsiteX80" fmla="*/ 486 w 10014"/>
                  <a:gd name="connsiteY80" fmla="*/ 9684 h 10575"/>
                  <a:gd name="connsiteX81" fmla="*/ 329 w 10014"/>
                  <a:gd name="connsiteY81" fmla="*/ 9755 h 10575"/>
                  <a:gd name="connsiteX82" fmla="*/ 538 w 10014"/>
                  <a:gd name="connsiteY82" fmla="*/ 9808 h 10575"/>
                  <a:gd name="connsiteX83" fmla="*/ 769 w 10014"/>
                  <a:gd name="connsiteY83" fmla="*/ 9879 h 10575"/>
                  <a:gd name="connsiteX84" fmla="*/ 717 w 10014"/>
                  <a:gd name="connsiteY84" fmla="*/ 9947 h 10575"/>
                  <a:gd name="connsiteX85" fmla="*/ 1136 w 10014"/>
                  <a:gd name="connsiteY85" fmla="*/ 10000 h 10575"/>
                  <a:gd name="connsiteX86" fmla="*/ 3287 w 10014"/>
                  <a:gd name="connsiteY86" fmla="*/ 10014 h 10575"/>
                  <a:gd name="connsiteX87" fmla="*/ 3940 w 10014"/>
                  <a:gd name="connsiteY87" fmla="*/ 10106 h 10575"/>
                  <a:gd name="connsiteX88" fmla="*/ 4958 w 10014"/>
                  <a:gd name="connsiteY88" fmla="*/ 10155 h 10575"/>
                  <a:gd name="connsiteX89" fmla="*/ 3480 w 10014"/>
                  <a:gd name="connsiteY89" fmla="*/ 10229 h 10575"/>
                  <a:gd name="connsiteX90" fmla="*/ 4152 w 10014"/>
                  <a:gd name="connsiteY90" fmla="*/ 10283 h 10575"/>
                  <a:gd name="connsiteX91" fmla="*/ 3903 w 10014"/>
                  <a:gd name="connsiteY91" fmla="*/ 10332 h 10575"/>
                  <a:gd name="connsiteX92" fmla="*/ 2386 w 10014"/>
                  <a:gd name="connsiteY92" fmla="*/ 10430 h 10575"/>
                  <a:gd name="connsiteX93" fmla="*/ 52 w 10014"/>
                  <a:gd name="connsiteY93" fmla="*/ 10575 h 10575"/>
                  <a:gd name="connsiteX94" fmla="*/ 14 w 10014"/>
                  <a:gd name="connsiteY94" fmla="*/ 0 h 10575"/>
                  <a:gd name="connsiteX0" fmla="*/ 14 w 10014"/>
                  <a:gd name="connsiteY0" fmla="*/ 0 h 10447"/>
                  <a:gd name="connsiteX1" fmla="*/ 6034 w 10014"/>
                  <a:gd name="connsiteY1" fmla="*/ 0 h 10447"/>
                  <a:gd name="connsiteX2" fmla="*/ 6134 w 10014"/>
                  <a:gd name="connsiteY2" fmla="*/ 71 h 10447"/>
                  <a:gd name="connsiteX3" fmla="*/ 7854 w 10014"/>
                  <a:gd name="connsiteY3" fmla="*/ 142 h 10447"/>
                  <a:gd name="connsiteX4" fmla="*/ 6967 w 10014"/>
                  <a:gd name="connsiteY4" fmla="*/ 195 h 10447"/>
                  <a:gd name="connsiteX5" fmla="*/ 6107 w 10014"/>
                  <a:gd name="connsiteY5" fmla="*/ 266 h 10447"/>
                  <a:gd name="connsiteX6" fmla="*/ 5981 w 10014"/>
                  <a:gd name="connsiteY6" fmla="*/ 334 h 10447"/>
                  <a:gd name="connsiteX7" fmla="*/ 6060 w 10014"/>
                  <a:gd name="connsiteY7" fmla="*/ 405 h 10447"/>
                  <a:gd name="connsiteX8" fmla="*/ 5069 w 10014"/>
                  <a:gd name="connsiteY8" fmla="*/ 458 h 10447"/>
                  <a:gd name="connsiteX9" fmla="*/ 900 w 10014"/>
                  <a:gd name="connsiteY9" fmla="*/ 529 h 10447"/>
                  <a:gd name="connsiteX10" fmla="*/ 1005 w 10014"/>
                  <a:gd name="connsiteY10" fmla="*/ 600 h 10447"/>
                  <a:gd name="connsiteX11" fmla="*/ 1293 w 10014"/>
                  <a:gd name="connsiteY11" fmla="*/ 654 h 10447"/>
                  <a:gd name="connsiteX12" fmla="*/ 1031 w 10014"/>
                  <a:gd name="connsiteY12" fmla="*/ 725 h 10447"/>
                  <a:gd name="connsiteX13" fmla="*/ 1996 w 10014"/>
                  <a:gd name="connsiteY13" fmla="*/ 792 h 10447"/>
                  <a:gd name="connsiteX14" fmla="*/ 2437 w 10014"/>
                  <a:gd name="connsiteY14" fmla="*/ 863 h 10447"/>
                  <a:gd name="connsiteX15" fmla="*/ 25 w 10014"/>
                  <a:gd name="connsiteY15" fmla="*/ 890 h 10447"/>
                  <a:gd name="connsiteX16" fmla="*/ 15 w 10014"/>
                  <a:gd name="connsiteY16" fmla="*/ 2922 h 10447"/>
                  <a:gd name="connsiteX17" fmla="*/ 1734 w 10014"/>
                  <a:gd name="connsiteY17" fmla="*/ 3016 h 10447"/>
                  <a:gd name="connsiteX18" fmla="*/ 5614 w 10014"/>
                  <a:gd name="connsiteY18" fmla="*/ 3087 h 10447"/>
                  <a:gd name="connsiteX19" fmla="*/ 1267 w 10014"/>
                  <a:gd name="connsiteY19" fmla="*/ 3140 h 10447"/>
                  <a:gd name="connsiteX20" fmla="*/ 14 w 10014"/>
                  <a:gd name="connsiteY20" fmla="*/ 3214 h 10447"/>
                  <a:gd name="connsiteX21" fmla="*/ 4 w 10014"/>
                  <a:gd name="connsiteY21" fmla="*/ 4031 h 10447"/>
                  <a:gd name="connsiteX22" fmla="*/ 743 w 10014"/>
                  <a:gd name="connsiteY22" fmla="*/ 4128 h 10447"/>
                  <a:gd name="connsiteX23" fmla="*/ 769 w 10014"/>
                  <a:gd name="connsiteY23" fmla="*/ 4199 h 10447"/>
                  <a:gd name="connsiteX24" fmla="*/ 900 w 10014"/>
                  <a:gd name="connsiteY24" fmla="*/ 4252 h 10447"/>
                  <a:gd name="connsiteX25" fmla="*/ 4 w 10014"/>
                  <a:gd name="connsiteY25" fmla="*/ 4329 h 10447"/>
                  <a:gd name="connsiteX26" fmla="*/ 15 w 10014"/>
                  <a:gd name="connsiteY26" fmla="*/ 5480 h 10447"/>
                  <a:gd name="connsiteX27" fmla="*/ 407 w 10014"/>
                  <a:gd name="connsiteY27" fmla="*/ 5503 h 10447"/>
                  <a:gd name="connsiteX28" fmla="*/ 407 w 10014"/>
                  <a:gd name="connsiteY28" fmla="*/ 5556 h 10447"/>
                  <a:gd name="connsiteX29" fmla="*/ 250 w 10014"/>
                  <a:gd name="connsiteY29" fmla="*/ 5627 h 10447"/>
                  <a:gd name="connsiteX30" fmla="*/ 198 w 10014"/>
                  <a:gd name="connsiteY30" fmla="*/ 5698 h 10447"/>
                  <a:gd name="connsiteX31" fmla="*/ 119 w 10014"/>
                  <a:gd name="connsiteY31" fmla="*/ 5769 h 10447"/>
                  <a:gd name="connsiteX32" fmla="*/ 15 w 10014"/>
                  <a:gd name="connsiteY32" fmla="*/ 5800 h 10447"/>
                  <a:gd name="connsiteX33" fmla="*/ 15 w 10014"/>
                  <a:gd name="connsiteY33" fmla="*/ 6197 h 10447"/>
                  <a:gd name="connsiteX34" fmla="*/ 355 w 10014"/>
                  <a:gd name="connsiteY34" fmla="*/ 6210 h 10447"/>
                  <a:gd name="connsiteX35" fmla="*/ 434 w 10014"/>
                  <a:gd name="connsiteY35" fmla="*/ 6281 h 10447"/>
                  <a:gd name="connsiteX36" fmla="*/ 302 w 10014"/>
                  <a:gd name="connsiteY36" fmla="*/ 6348 h 10447"/>
                  <a:gd name="connsiteX37" fmla="*/ 407 w 10014"/>
                  <a:gd name="connsiteY37" fmla="*/ 6419 h 10447"/>
                  <a:gd name="connsiteX38" fmla="*/ 4 w 10014"/>
                  <a:gd name="connsiteY38" fmla="*/ 6503 h 10447"/>
                  <a:gd name="connsiteX39" fmla="*/ 4 w 10014"/>
                  <a:gd name="connsiteY39" fmla="*/ 6958 h 10447"/>
                  <a:gd name="connsiteX40" fmla="*/ 538 w 10014"/>
                  <a:gd name="connsiteY40" fmla="*/ 7002 h 10447"/>
                  <a:gd name="connsiteX41" fmla="*/ 381 w 10014"/>
                  <a:gd name="connsiteY41" fmla="*/ 7073 h 10447"/>
                  <a:gd name="connsiteX42" fmla="*/ 565 w 10014"/>
                  <a:gd name="connsiteY42" fmla="*/ 7126 h 10447"/>
                  <a:gd name="connsiteX43" fmla="*/ 407 w 10014"/>
                  <a:gd name="connsiteY43" fmla="*/ 7197 h 10447"/>
                  <a:gd name="connsiteX44" fmla="*/ 591 w 10014"/>
                  <a:gd name="connsiteY44" fmla="*/ 7268 h 10447"/>
                  <a:gd name="connsiteX45" fmla="*/ 2673 w 10014"/>
                  <a:gd name="connsiteY45" fmla="*/ 7321 h 10447"/>
                  <a:gd name="connsiteX46" fmla="*/ 2227 w 10014"/>
                  <a:gd name="connsiteY46" fmla="*/ 7389 h 10447"/>
                  <a:gd name="connsiteX47" fmla="*/ 2101 w 10014"/>
                  <a:gd name="connsiteY47" fmla="*/ 7460 h 10447"/>
                  <a:gd name="connsiteX48" fmla="*/ 3559 w 10014"/>
                  <a:gd name="connsiteY48" fmla="*/ 7531 h 10447"/>
                  <a:gd name="connsiteX49" fmla="*/ 4366 w 10014"/>
                  <a:gd name="connsiteY49" fmla="*/ 7584 h 10447"/>
                  <a:gd name="connsiteX50" fmla="*/ 4052 w 10014"/>
                  <a:gd name="connsiteY50" fmla="*/ 7655 h 10447"/>
                  <a:gd name="connsiteX51" fmla="*/ 2022 w 10014"/>
                  <a:gd name="connsiteY51" fmla="*/ 7726 h 10447"/>
                  <a:gd name="connsiteX52" fmla="*/ 1708 w 10014"/>
                  <a:gd name="connsiteY52" fmla="*/ 7780 h 10447"/>
                  <a:gd name="connsiteX53" fmla="*/ 1267 w 10014"/>
                  <a:gd name="connsiteY53" fmla="*/ 7851 h 10447"/>
                  <a:gd name="connsiteX54" fmla="*/ 1472 w 10014"/>
                  <a:gd name="connsiteY54" fmla="*/ 7918 h 10447"/>
                  <a:gd name="connsiteX55" fmla="*/ 5483 w 10014"/>
                  <a:gd name="connsiteY55" fmla="*/ 7989 h 10447"/>
                  <a:gd name="connsiteX56" fmla="*/ 10014 w 10014"/>
                  <a:gd name="connsiteY56" fmla="*/ 8043 h 10447"/>
                  <a:gd name="connsiteX57" fmla="*/ 4183 w 10014"/>
                  <a:gd name="connsiteY57" fmla="*/ 8114 h 10447"/>
                  <a:gd name="connsiteX58" fmla="*/ 1760 w 10014"/>
                  <a:gd name="connsiteY58" fmla="*/ 8185 h 10447"/>
                  <a:gd name="connsiteX59" fmla="*/ 1320 w 10014"/>
                  <a:gd name="connsiteY59" fmla="*/ 8238 h 10447"/>
                  <a:gd name="connsiteX60" fmla="*/ 4419 w 10014"/>
                  <a:gd name="connsiteY60" fmla="*/ 8309 h 10447"/>
                  <a:gd name="connsiteX61" fmla="*/ 4288 w 10014"/>
                  <a:gd name="connsiteY61" fmla="*/ 8377 h 10447"/>
                  <a:gd name="connsiteX62" fmla="*/ 1524 w 10014"/>
                  <a:gd name="connsiteY62" fmla="*/ 8430 h 10447"/>
                  <a:gd name="connsiteX63" fmla="*/ 512 w 10014"/>
                  <a:gd name="connsiteY63" fmla="*/ 8501 h 10447"/>
                  <a:gd name="connsiteX64" fmla="*/ 1058 w 10014"/>
                  <a:gd name="connsiteY64" fmla="*/ 8572 h 10447"/>
                  <a:gd name="connsiteX65" fmla="*/ 276 w 10014"/>
                  <a:gd name="connsiteY65" fmla="*/ 8643 h 10447"/>
                  <a:gd name="connsiteX66" fmla="*/ 3559 w 10014"/>
                  <a:gd name="connsiteY66" fmla="*/ 8696 h 10447"/>
                  <a:gd name="connsiteX67" fmla="*/ 407 w 10014"/>
                  <a:gd name="connsiteY67" fmla="*/ 8767 h 10447"/>
                  <a:gd name="connsiteX68" fmla="*/ 2279 w 10014"/>
                  <a:gd name="connsiteY68" fmla="*/ 8838 h 10447"/>
                  <a:gd name="connsiteX69" fmla="*/ 302 w 10014"/>
                  <a:gd name="connsiteY69" fmla="*/ 8888 h 10447"/>
                  <a:gd name="connsiteX70" fmla="*/ 276 w 10014"/>
                  <a:gd name="connsiteY70" fmla="*/ 8959 h 10447"/>
                  <a:gd name="connsiteX71" fmla="*/ 538 w 10014"/>
                  <a:gd name="connsiteY71" fmla="*/ 9030 h 10447"/>
                  <a:gd name="connsiteX72" fmla="*/ 329 w 10014"/>
                  <a:gd name="connsiteY72" fmla="*/ 9101 h 10447"/>
                  <a:gd name="connsiteX73" fmla="*/ 171 w 10014"/>
                  <a:gd name="connsiteY73" fmla="*/ 9226 h 10447"/>
                  <a:gd name="connsiteX74" fmla="*/ 302 w 10014"/>
                  <a:gd name="connsiteY74" fmla="*/ 9297 h 10447"/>
                  <a:gd name="connsiteX75" fmla="*/ 381 w 10014"/>
                  <a:gd name="connsiteY75" fmla="*/ 9350 h 10447"/>
                  <a:gd name="connsiteX76" fmla="*/ 591 w 10014"/>
                  <a:gd name="connsiteY76" fmla="*/ 9488 h 10447"/>
                  <a:gd name="connsiteX77" fmla="*/ 690 w 10014"/>
                  <a:gd name="connsiteY77" fmla="*/ 9542 h 10447"/>
                  <a:gd name="connsiteX78" fmla="*/ 2227 w 10014"/>
                  <a:gd name="connsiteY78" fmla="*/ 9560 h 10447"/>
                  <a:gd name="connsiteX79" fmla="*/ 2856 w 10014"/>
                  <a:gd name="connsiteY79" fmla="*/ 9613 h 10447"/>
                  <a:gd name="connsiteX80" fmla="*/ 486 w 10014"/>
                  <a:gd name="connsiteY80" fmla="*/ 9684 h 10447"/>
                  <a:gd name="connsiteX81" fmla="*/ 329 w 10014"/>
                  <a:gd name="connsiteY81" fmla="*/ 9755 h 10447"/>
                  <a:gd name="connsiteX82" fmla="*/ 538 w 10014"/>
                  <a:gd name="connsiteY82" fmla="*/ 9808 h 10447"/>
                  <a:gd name="connsiteX83" fmla="*/ 769 w 10014"/>
                  <a:gd name="connsiteY83" fmla="*/ 9879 h 10447"/>
                  <a:gd name="connsiteX84" fmla="*/ 717 w 10014"/>
                  <a:gd name="connsiteY84" fmla="*/ 9947 h 10447"/>
                  <a:gd name="connsiteX85" fmla="*/ 1136 w 10014"/>
                  <a:gd name="connsiteY85" fmla="*/ 10000 h 10447"/>
                  <a:gd name="connsiteX86" fmla="*/ 3287 w 10014"/>
                  <a:gd name="connsiteY86" fmla="*/ 10014 h 10447"/>
                  <a:gd name="connsiteX87" fmla="*/ 3940 w 10014"/>
                  <a:gd name="connsiteY87" fmla="*/ 10106 h 10447"/>
                  <a:gd name="connsiteX88" fmla="*/ 4958 w 10014"/>
                  <a:gd name="connsiteY88" fmla="*/ 10155 h 10447"/>
                  <a:gd name="connsiteX89" fmla="*/ 3480 w 10014"/>
                  <a:gd name="connsiteY89" fmla="*/ 10229 h 10447"/>
                  <a:gd name="connsiteX90" fmla="*/ 4152 w 10014"/>
                  <a:gd name="connsiteY90" fmla="*/ 10283 h 10447"/>
                  <a:gd name="connsiteX91" fmla="*/ 3903 w 10014"/>
                  <a:gd name="connsiteY91" fmla="*/ 10332 h 10447"/>
                  <a:gd name="connsiteX92" fmla="*/ 2386 w 10014"/>
                  <a:gd name="connsiteY92" fmla="*/ 10430 h 10447"/>
                  <a:gd name="connsiteX93" fmla="*/ 52 w 10014"/>
                  <a:gd name="connsiteY93" fmla="*/ 10447 h 10447"/>
                  <a:gd name="connsiteX94" fmla="*/ 14 w 10014"/>
                  <a:gd name="connsiteY94" fmla="*/ 0 h 10447"/>
                  <a:gd name="connsiteX0" fmla="*/ 14 w 10014"/>
                  <a:gd name="connsiteY0" fmla="*/ 0 h 11138"/>
                  <a:gd name="connsiteX1" fmla="*/ 6034 w 10014"/>
                  <a:gd name="connsiteY1" fmla="*/ 0 h 11138"/>
                  <a:gd name="connsiteX2" fmla="*/ 6134 w 10014"/>
                  <a:gd name="connsiteY2" fmla="*/ 71 h 11138"/>
                  <a:gd name="connsiteX3" fmla="*/ 7854 w 10014"/>
                  <a:gd name="connsiteY3" fmla="*/ 142 h 11138"/>
                  <a:gd name="connsiteX4" fmla="*/ 6967 w 10014"/>
                  <a:gd name="connsiteY4" fmla="*/ 195 h 11138"/>
                  <a:gd name="connsiteX5" fmla="*/ 6107 w 10014"/>
                  <a:gd name="connsiteY5" fmla="*/ 266 h 11138"/>
                  <a:gd name="connsiteX6" fmla="*/ 5981 w 10014"/>
                  <a:gd name="connsiteY6" fmla="*/ 334 h 11138"/>
                  <a:gd name="connsiteX7" fmla="*/ 6060 w 10014"/>
                  <a:gd name="connsiteY7" fmla="*/ 405 h 11138"/>
                  <a:gd name="connsiteX8" fmla="*/ 5069 w 10014"/>
                  <a:gd name="connsiteY8" fmla="*/ 458 h 11138"/>
                  <a:gd name="connsiteX9" fmla="*/ 900 w 10014"/>
                  <a:gd name="connsiteY9" fmla="*/ 529 h 11138"/>
                  <a:gd name="connsiteX10" fmla="*/ 1005 w 10014"/>
                  <a:gd name="connsiteY10" fmla="*/ 600 h 11138"/>
                  <a:gd name="connsiteX11" fmla="*/ 1293 w 10014"/>
                  <a:gd name="connsiteY11" fmla="*/ 654 h 11138"/>
                  <a:gd name="connsiteX12" fmla="*/ 1031 w 10014"/>
                  <a:gd name="connsiteY12" fmla="*/ 725 h 11138"/>
                  <a:gd name="connsiteX13" fmla="*/ 1996 w 10014"/>
                  <a:gd name="connsiteY13" fmla="*/ 792 h 11138"/>
                  <a:gd name="connsiteX14" fmla="*/ 2437 w 10014"/>
                  <a:gd name="connsiteY14" fmla="*/ 863 h 11138"/>
                  <a:gd name="connsiteX15" fmla="*/ 25 w 10014"/>
                  <a:gd name="connsiteY15" fmla="*/ 890 h 11138"/>
                  <a:gd name="connsiteX16" fmla="*/ 15 w 10014"/>
                  <a:gd name="connsiteY16" fmla="*/ 2922 h 11138"/>
                  <a:gd name="connsiteX17" fmla="*/ 1734 w 10014"/>
                  <a:gd name="connsiteY17" fmla="*/ 3016 h 11138"/>
                  <a:gd name="connsiteX18" fmla="*/ 5614 w 10014"/>
                  <a:gd name="connsiteY18" fmla="*/ 3087 h 11138"/>
                  <a:gd name="connsiteX19" fmla="*/ 1267 w 10014"/>
                  <a:gd name="connsiteY19" fmla="*/ 3140 h 11138"/>
                  <a:gd name="connsiteX20" fmla="*/ 14 w 10014"/>
                  <a:gd name="connsiteY20" fmla="*/ 3214 h 11138"/>
                  <a:gd name="connsiteX21" fmla="*/ 4 w 10014"/>
                  <a:gd name="connsiteY21" fmla="*/ 4031 h 11138"/>
                  <a:gd name="connsiteX22" fmla="*/ 743 w 10014"/>
                  <a:gd name="connsiteY22" fmla="*/ 4128 h 11138"/>
                  <a:gd name="connsiteX23" fmla="*/ 769 w 10014"/>
                  <a:gd name="connsiteY23" fmla="*/ 4199 h 11138"/>
                  <a:gd name="connsiteX24" fmla="*/ 900 w 10014"/>
                  <a:gd name="connsiteY24" fmla="*/ 4252 h 11138"/>
                  <a:gd name="connsiteX25" fmla="*/ 4 w 10014"/>
                  <a:gd name="connsiteY25" fmla="*/ 4329 h 11138"/>
                  <a:gd name="connsiteX26" fmla="*/ 15 w 10014"/>
                  <a:gd name="connsiteY26" fmla="*/ 5480 h 11138"/>
                  <a:gd name="connsiteX27" fmla="*/ 407 w 10014"/>
                  <a:gd name="connsiteY27" fmla="*/ 5503 h 11138"/>
                  <a:gd name="connsiteX28" fmla="*/ 407 w 10014"/>
                  <a:gd name="connsiteY28" fmla="*/ 5556 h 11138"/>
                  <a:gd name="connsiteX29" fmla="*/ 250 w 10014"/>
                  <a:gd name="connsiteY29" fmla="*/ 5627 h 11138"/>
                  <a:gd name="connsiteX30" fmla="*/ 198 w 10014"/>
                  <a:gd name="connsiteY30" fmla="*/ 5698 h 11138"/>
                  <a:gd name="connsiteX31" fmla="*/ 119 w 10014"/>
                  <a:gd name="connsiteY31" fmla="*/ 5769 h 11138"/>
                  <a:gd name="connsiteX32" fmla="*/ 15 w 10014"/>
                  <a:gd name="connsiteY32" fmla="*/ 5800 h 11138"/>
                  <a:gd name="connsiteX33" fmla="*/ 15 w 10014"/>
                  <a:gd name="connsiteY33" fmla="*/ 6197 h 11138"/>
                  <a:gd name="connsiteX34" fmla="*/ 355 w 10014"/>
                  <a:gd name="connsiteY34" fmla="*/ 6210 h 11138"/>
                  <a:gd name="connsiteX35" fmla="*/ 434 w 10014"/>
                  <a:gd name="connsiteY35" fmla="*/ 6281 h 11138"/>
                  <a:gd name="connsiteX36" fmla="*/ 302 w 10014"/>
                  <a:gd name="connsiteY36" fmla="*/ 6348 h 11138"/>
                  <a:gd name="connsiteX37" fmla="*/ 407 w 10014"/>
                  <a:gd name="connsiteY37" fmla="*/ 6419 h 11138"/>
                  <a:gd name="connsiteX38" fmla="*/ 4 w 10014"/>
                  <a:gd name="connsiteY38" fmla="*/ 6503 h 11138"/>
                  <a:gd name="connsiteX39" fmla="*/ 4 w 10014"/>
                  <a:gd name="connsiteY39" fmla="*/ 6958 h 11138"/>
                  <a:gd name="connsiteX40" fmla="*/ 538 w 10014"/>
                  <a:gd name="connsiteY40" fmla="*/ 7002 h 11138"/>
                  <a:gd name="connsiteX41" fmla="*/ 381 w 10014"/>
                  <a:gd name="connsiteY41" fmla="*/ 7073 h 11138"/>
                  <a:gd name="connsiteX42" fmla="*/ 565 w 10014"/>
                  <a:gd name="connsiteY42" fmla="*/ 7126 h 11138"/>
                  <a:gd name="connsiteX43" fmla="*/ 407 w 10014"/>
                  <a:gd name="connsiteY43" fmla="*/ 7197 h 11138"/>
                  <a:gd name="connsiteX44" fmla="*/ 591 w 10014"/>
                  <a:gd name="connsiteY44" fmla="*/ 7268 h 11138"/>
                  <a:gd name="connsiteX45" fmla="*/ 2673 w 10014"/>
                  <a:gd name="connsiteY45" fmla="*/ 7321 h 11138"/>
                  <a:gd name="connsiteX46" fmla="*/ 2227 w 10014"/>
                  <a:gd name="connsiteY46" fmla="*/ 7389 h 11138"/>
                  <a:gd name="connsiteX47" fmla="*/ 2101 w 10014"/>
                  <a:gd name="connsiteY47" fmla="*/ 7460 h 11138"/>
                  <a:gd name="connsiteX48" fmla="*/ 3559 w 10014"/>
                  <a:gd name="connsiteY48" fmla="*/ 7531 h 11138"/>
                  <a:gd name="connsiteX49" fmla="*/ 4366 w 10014"/>
                  <a:gd name="connsiteY49" fmla="*/ 7584 h 11138"/>
                  <a:gd name="connsiteX50" fmla="*/ 4052 w 10014"/>
                  <a:gd name="connsiteY50" fmla="*/ 7655 h 11138"/>
                  <a:gd name="connsiteX51" fmla="*/ 2022 w 10014"/>
                  <a:gd name="connsiteY51" fmla="*/ 7726 h 11138"/>
                  <a:gd name="connsiteX52" fmla="*/ 1708 w 10014"/>
                  <a:gd name="connsiteY52" fmla="*/ 7780 h 11138"/>
                  <a:gd name="connsiteX53" fmla="*/ 1267 w 10014"/>
                  <a:gd name="connsiteY53" fmla="*/ 7851 h 11138"/>
                  <a:gd name="connsiteX54" fmla="*/ 1472 w 10014"/>
                  <a:gd name="connsiteY54" fmla="*/ 7918 h 11138"/>
                  <a:gd name="connsiteX55" fmla="*/ 5483 w 10014"/>
                  <a:gd name="connsiteY55" fmla="*/ 7989 h 11138"/>
                  <a:gd name="connsiteX56" fmla="*/ 10014 w 10014"/>
                  <a:gd name="connsiteY56" fmla="*/ 8043 h 11138"/>
                  <a:gd name="connsiteX57" fmla="*/ 4183 w 10014"/>
                  <a:gd name="connsiteY57" fmla="*/ 8114 h 11138"/>
                  <a:gd name="connsiteX58" fmla="*/ 1760 w 10014"/>
                  <a:gd name="connsiteY58" fmla="*/ 8185 h 11138"/>
                  <a:gd name="connsiteX59" fmla="*/ 1320 w 10014"/>
                  <a:gd name="connsiteY59" fmla="*/ 8238 h 11138"/>
                  <a:gd name="connsiteX60" fmla="*/ 4419 w 10014"/>
                  <a:gd name="connsiteY60" fmla="*/ 8309 h 11138"/>
                  <a:gd name="connsiteX61" fmla="*/ 4288 w 10014"/>
                  <a:gd name="connsiteY61" fmla="*/ 8377 h 11138"/>
                  <a:gd name="connsiteX62" fmla="*/ 1524 w 10014"/>
                  <a:gd name="connsiteY62" fmla="*/ 8430 h 11138"/>
                  <a:gd name="connsiteX63" fmla="*/ 512 w 10014"/>
                  <a:gd name="connsiteY63" fmla="*/ 8501 h 11138"/>
                  <a:gd name="connsiteX64" fmla="*/ 1058 w 10014"/>
                  <a:gd name="connsiteY64" fmla="*/ 8572 h 11138"/>
                  <a:gd name="connsiteX65" fmla="*/ 276 w 10014"/>
                  <a:gd name="connsiteY65" fmla="*/ 8643 h 11138"/>
                  <a:gd name="connsiteX66" fmla="*/ 3559 w 10014"/>
                  <a:gd name="connsiteY66" fmla="*/ 8696 h 11138"/>
                  <a:gd name="connsiteX67" fmla="*/ 407 w 10014"/>
                  <a:gd name="connsiteY67" fmla="*/ 8767 h 11138"/>
                  <a:gd name="connsiteX68" fmla="*/ 2279 w 10014"/>
                  <a:gd name="connsiteY68" fmla="*/ 8838 h 11138"/>
                  <a:gd name="connsiteX69" fmla="*/ 302 w 10014"/>
                  <a:gd name="connsiteY69" fmla="*/ 8888 h 11138"/>
                  <a:gd name="connsiteX70" fmla="*/ 276 w 10014"/>
                  <a:gd name="connsiteY70" fmla="*/ 8959 h 11138"/>
                  <a:gd name="connsiteX71" fmla="*/ 538 w 10014"/>
                  <a:gd name="connsiteY71" fmla="*/ 9030 h 11138"/>
                  <a:gd name="connsiteX72" fmla="*/ 329 w 10014"/>
                  <a:gd name="connsiteY72" fmla="*/ 9101 h 11138"/>
                  <a:gd name="connsiteX73" fmla="*/ 171 w 10014"/>
                  <a:gd name="connsiteY73" fmla="*/ 9226 h 11138"/>
                  <a:gd name="connsiteX74" fmla="*/ 302 w 10014"/>
                  <a:gd name="connsiteY74" fmla="*/ 9297 h 11138"/>
                  <a:gd name="connsiteX75" fmla="*/ 381 w 10014"/>
                  <a:gd name="connsiteY75" fmla="*/ 9350 h 11138"/>
                  <a:gd name="connsiteX76" fmla="*/ 591 w 10014"/>
                  <a:gd name="connsiteY76" fmla="*/ 9488 h 11138"/>
                  <a:gd name="connsiteX77" fmla="*/ 690 w 10014"/>
                  <a:gd name="connsiteY77" fmla="*/ 9542 h 11138"/>
                  <a:gd name="connsiteX78" fmla="*/ 2227 w 10014"/>
                  <a:gd name="connsiteY78" fmla="*/ 9560 h 11138"/>
                  <a:gd name="connsiteX79" fmla="*/ 2856 w 10014"/>
                  <a:gd name="connsiteY79" fmla="*/ 9613 h 11138"/>
                  <a:gd name="connsiteX80" fmla="*/ 486 w 10014"/>
                  <a:gd name="connsiteY80" fmla="*/ 9684 h 11138"/>
                  <a:gd name="connsiteX81" fmla="*/ 329 w 10014"/>
                  <a:gd name="connsiteY81" fmla="*/ 9755 h 11138"/>
                  <a:gd name="connsiteX82" fmla="*/ 538 w 10014"/>
                  <a:gd name="connsiteY82" fmla="*/ 9808 h 11138"/>
                  <a:gd name="connsiteX83" fmla="*/ 769 w 10014"/>
                  <a:gd name="connsiteY83" fmla="*/ 9879 h 11138"/>
                  <a:gd name="connsiteX84" fmla="*/ 717 w 10014"/>
                  <a:gd name="connsiteY84" fmla="*/ 9947 h 11138"/>
                  <a:gd name="connsiteX85" fmla="*/ 1136 w 10014"/>
                  <a:gd name="connsiteY85" fmla="*/ 10000 h 11138"/>
                  <a:gd name="connsiteX86" fmla="*/ 3287 w 10014"/>
                  <a:gd name="connsiteY86" fmla="*/ 10014 h 11138"/>
                  <a:gd name="connsiteX87" fmla="*/ 3940 w 10014"/>
                  <a:gd name="connsiteY87" fmla="*/ 10106 h 11138"/>
                  <a:gd name="connsiteX88" fmla="*/ 4958 w 10014"/>
                  <a:gd name="connsiteY88" fmla="*/ 10155 h 11138"/>
                  <a:gd name="connsiteX89" fmla="*/ 3480 w 10014"/>
                  <a:gd name="connsiteY89" fmla="*/ 10229 h 11138"/>
                  <a:gd name="connsiteX90" fmla="*/ 4152 w 10014"/>
                  <a:gd name="connsiteY90" fmla="*/ 10283 h 11138"/>
                  <a:gd name="connsiteX91" fmla="*/ 3903 w 10014"/>
                  <a:gd name="connsiteY91" fmla="*/ 10332 h 11138"/>
                  <a:gd name="connsiteX92" fmla="*/ 2386 w 10014"/>
                  <a:gd name="connsiteY92" fmla="*/ 10430 h 11138"/>
                  <a:gd name="connsiteX93" fmla="*/ 62 w 10014"/>
                  <a:gd name="connsiteY93" fmla="*/ 11138 h 11138"/>
                  <a:gd name="connsiteX94" fmla="*/ 14 w 10014"/>
                  <a:gd name="connsiteY94" fmla="*/ 0 h 11138"/>
                  <a:gd name="connsiteX0" fmla="*/ 14 w 10014"/>
                  <a:gd name="connsiteY0" fmla="*/ 0 h 11138"/>
                  <a:gd name="connsiteX1" fmla="*/ 6034 w 10014"/>
                  <a:gd name="connsiteY1" fmla="*/ 0 h 11138"/>
                  <a:gd name="connsiteX2" fmla="*/ 6134 w 10014"/>
                  <a:gd name="connsiteY2" fmla="*/ 71 h 11138"/>
                  <a:gd name="connsiteX3" fmla="*/ 7854 w 10014"/>
                  <a:gd name="connsiteY3" fmla="*/ 142 h 11138"/>
                  <a:gd name="connsiteX4" fmla="*/ 6967 w 10014"/>
                  <a:gd name="connsiteY4" fmla="*/ 195 h 11138"/>
                  <a:gd name="connsiteX5" fmla="*/ 6107 w 10014"/>
                  <a:gd name="connsiteY5" fmla="*/ 266 h 11138"/>
                  <a:gd name="connsiteX6" fmla="*/ 5981 w 10014"/>
                  <a:gd name="connsiteY6" fmla="*/ 334 h 11138"/>
                  <a:gd name="connsiteX7" fmla="*/ 6060 w 10014"/>
                  <a:gd name="connsiteY7" fmla="*/ 405 h 11138"/>
                  <a:gd name="connsiteX8" fmla="*/ 5069 w 10014"/>
                  <a:gd name="connsiteY8" fmla="*/ 458 h 11138"/>
                  <a:gd name="connsiteX9" fmla="*/ 900 w 10014"/>
                  <a:gd name="connsiteY9" fmla="*/ 529 h 11138"/>
                  <a:gd name="connsiteX10" fmla="*/ 1005 w 10014"/>
                  <a:gd name="connsiteY10" fmla="*/ 600 h 11138"/>
                  <a:gd name="connsiteX11" fmla="*/ 1293 w 10014"/>
                  <a:gd name="connsiteY11" fmla="*/ 654 h 11138"/>
                  <a:gd name="connsiteX12" fmla="*/ 1031 w 10014"/>
                  <a:gd name="connsiteY12" fmla="*/ 725 h 11138"/>
                  <a:gd name="connsiteX13" fmla="*/ 1996 w 10014"/>
                  <a:gd name="connsiteY13" fmla="*/ 792 h 11138"/>
                  <a:gd name="connsiteX14" fmla="*/ 2437 w 10014"/>
                  <a:gd name="connsiteY14" fmla="*/ 863 h 11138"/>
                  <a:gd name="connsiteX15" fmla="*/ 25 w 10014"/>
                  <a:gd name="connsiteY15" fmla="*/ 890 h 11138"/>
                  <a:gd name="connsiteX16" fmla="*/ 15 w 10014"/>
                  <a:gd name="connsiteY16" fmla="*/ 2922 h 11138"/>
                  <a:gd name="connsiteX17" fmla="*/ 1734 w 10014"/>
                  <a:gd name="connsiteY17" fmla="*/ 3016 h 11138"/>
                  <a:gd name="connsiteX18" fmla="*/ 5614 w 10014"/>
                  <a:gd name="connsiteY18" fmla="*/ 3087 h 11138"/>
                  <a:gd name="connsiteX19" fmla="*/ 1267 w 10014"/>
                  <a:gd name="connsiteY19" fmla="*/ 3140 h 11138"/>
                  <a:gd name="connsiteX20" fmla="*/ 14 w 10014"/>
                  <a:gd name="connsiteY20" fmla="*/ 3214 h 11138"/>
                  <a:gd name="connsiteX21" fmla="*/ 4 w 10014"/>
                  <a:gd name="connsiteY21" fmla="*/ 4031 h 11138"/>
                  <a:gd name="connsiteX22" fmla="*/ 743 w 10014"/>
                  <a:gd name="connsiteY22" fmla="*/ 4128 h 11138"/>
                  <a:gd name="connsiteX23" fmla="*/ 769 w 10014"/>
                  <a:gd name="connsiteY23" fmla="*/ 4199 h 11138"/>
                  <a:gd name="connsiteX24" fmla="*/ 900 w 10014"/>
                  <a:gd name="connsiteY24" fmla="*/ 4252 h 11138"/>
                  <a:gd name="connsiteX25" fmla="*/ 4 w 10014"/>
                  <a:gd name="connsiteY25" fmla="*/ 4329 h 11138"/>
                  <a:gd name="connsiteX26" fmla="*/ 15 w 10014"/>
                  <a:gd name="connsiteY26" fmla="*/ 5480 h 11138"/>
                  <a:gd name="connsiteX27" fmla="*/ 407 w 10014"/>
                  <a:gd name="connsiteY27" fmla="*/ 5503 h 11138"/>
                  <a:gd name="connsiteX28" fmla="*/ 407 w 10014"/>
                  <a:gd name="connsiteY28" fmla="*/ 5556 h 11138"/>
                  <a:gd name="connsiteX29" fmla="*/ 250 w 10014"/>
                  <a:gd name="connsiteY29" fmla="*/ 5627 h 11138"/>
                  <a:gd name="connsiteX30" fmla="*/ 198 w 10014"/>
                  <a:gd name="connsiteY30" fmla="*/ 5698 h 11138"/>
                  <a:gd name="connsiteX31" fmla="*/ 119 w 10014"/>
                  <a:gd name="connsiteY31" fmla="*/ 5769 h 11138"/>
                  <a:gd name="connsiteX32" fmla="*/ 15 w 10014"/>
                  <a:gd name="connsiteY32" fmla="*/ 5800 h 11138"/>
                  <a:gd name="connsiteX33" fmla="*/ 15 w 10014"/>
                  <a:gd name="connsiteY33" fmla="*/ 6197 h 11138"/>
                  <a:gd name="connsiteX34" fmla="*/ 355 w 10014"/>
                  <a:gd name="connsiteY34" fmla="*/ 6210 h 11138"/>
                  <a:gd name="connsiteX35" fmla="*/ 434 w 10014"/>
                  <a:gd name="connsiteY35" fmla="*/ 6281 h 11138"/>
                  <a:gd name="connsiteX36" fmla="*/ 302 w 10014"/>
                  <a:gd name="connsiteY36" fmla="*/ 6348 h 11138"/>
                  <a:gd name="connsiteX37" fmla="*/ 407 w 10014"/>
                  <a:gd name="connsiteY37" fmla="*/ 6419 h 11138"/>
                  <a:gd name="connsiteX38" fmla="*/ 4 w 10014"/>
                  <a:gd name="connsiteY38" fmla="*/ 6503 h 11138"/>
                  <a:gd name="connsiteX39" fmla="*/ 4 w 10014"/>
                  <a:gd name="connsiteY39" fmla="*/ 6958 h 11138"/>
                  <a:gd name="connsiteX40" fmla="*/ 538 w 10014"/>
                  <a:gd name="connsiteY40" fmla="*/ 7002 h 11138"/>
                  <a:gd name="connsiteX41" fmla="*/ 381 w 10014"/>
                  <a:gd name="connsiteY41" fmla="*/ 7073 h 11138"/>
                  <a:gd name="connsiteX42" fmla="*/ 565 w 10014"/>
                  <a:gd name="connsiteY42" fmla="*/ 7126 h 11138"/>
                  <a:gd name="connsiteX43" fmla="*/ 407 w 10014"/>
                  <a:gd name="connsiteY43" fmla="*/ 7197 h 11138"/>
                  <a:gd name="connsiteX44" fmla="*/ 591 w 10014"/>
                  <a:gd name="connsiteY44" fmla="*/ 7268 h 11138"/>
                  <a:gd name="connsiteX45" fmla="*/ 2673 w 10014"/>
                  <a:gd name="connsiteY45" fmla="*/ 7321 h 11138"/>
                  <a:gd name="connsiteX46" fmla="*/ 2227 w 10014"/>
                  <a:gd name="connsiteY46" fmla="*/ 7389 h 11138"/>
                  <a:gd name="connsiteX47" fmla="*/ 2101 w 10014"/>
                  <a:gd name="connsiteY47" fmla="*/ 7460 h 11138"/>
                  <a:gd name="connsiteX48" fmla="*/ 3559 w 10014"/>
                  <a:gd name="connsiteY48" fmla="*/ 7531 h 11138"/>
                  <a:gd name="connsiteX49" fmla="*/ 4366 w 10014"/>
                  <a:gd name="connsiteY49" fmla="*/ 7584 h 11138"/>
                  <a:gd name="connsiteX50" fmla="*/ 4052 w 10014"/>
                  <a:gd name="connsiteY50" fmla="*/ 7655 h 11138"/>
                  <a:gd name="connsiteX51" fmla="*/ 2022 w 10014"/>
                  <a:gd name="connsiteY51" fmla="*/ 7726 h 11138"/>
                  <a:gd name="connsiteX52" fmla="*/ 1708 w 10014"/>
                  <a:gd name="connsiteY52" fmla="*/ 7780 h 11138"/>
                  <a:gd name="connsiteX53" fmla="*/ 1267 w 10014"/>
                  <a:gd name="connsiteY53" fmla="*/ 7851 h 11138"/>
                  <a:gd name="connsiteX54" fmla="*/ 1472 w 10014"/>
                  <a:gd name="connsiteY54" fmla="*/ 7918 h 11138"/>
                  <a:gd name="connsiteX55" fmla="*/ 5483 w 10014"/>
                  <a:gd name="connsiteY55" fmla="*/ 7989 h 11138"/>
                  <a:gd name="connsiteX56" fmla="*/ 10014 w 10014"/>
                  <a:gd name="connsiteY56" fmla="*/ 8043 h 11138"/>
                  <a:gd name="connsiteX57" fmla="*/ 4183 w 10014"/>
                  <a:gd name="connsiteY57" fmla="*/ 8114 h 11138"/>
                  <a:gd name="connsiteX58" fmla="*/ 1760 w 10014"/>
                  <a:gd name="connsiteY58" fmla="*/ 8185 h 11138"/>
                  <a:gd name="connsiteX59" fmla="*/ 1320 w 10014"/>
                  <a:gd name="connsiteY59" fmla="*/ 8238 h 11138"/>
                  <a:gd name="connsiteX60" fmla="*/ 4419 w 10014"/>
                  <a:gd name="connsiteY60" fmla="*/ 8309 h 11138"/>
                  <a:gd name="connsiteX61" fmla="*/ 4288 w 10014"/>
                  <a:gd name="connsiteY61" fmla="*/ 8377 h 11138"/>
                  <a:gd name="connsiteX62" fmla="*/ 1524 w 10014"/>
                  <a:gd name="connsiteY62" fmla="*/ 8430 h 11138"/>
                  <a:gd name="connsiteX63" fmla="*/ 512 w 10014"/>
                  <a:gd name="connsiteY63" fmla="*/ 8501 h 11138"/>
                  <a:gd name="connsiteX64" fmla="*/ 1058 w 10014"/>
                  <a:gd name="connsiteY64" fmla="*/ 8572 h 11138"/>
                  <a:gd name="connsiteX65" fmla="*/ 276 w 10014"/>
                  <a:gd name="connsiteY65" fmla="*/ 8643 h 11138"/>
                  <a:gd name="connsiteX66" fmla="*/ 3559 w 10014"/>
                  <a:gd name="connsiteY66" fmla="*/ 8696 h 11138"/>
                  <a:gd name="connsiteX67" fmla="*/ 407 w 10014"/>
                  <a:gd name="connsiteY67" fmla="*/ 8767 h 11138"/>
                  <a:gd name="connsiteX68" fmla="*/ 2279 w 10014"/>
                  <a:gd name="connsiteY68" fmla="*/ 8838 h 11138"/>
                  <a:gd name="connsiteX69" fmla="*/ 302 w 10014"/>
                  <a:gd name="connsiteY69" fmla="*/ 8888 h 11138"/>
                  <a:gd name="connsiteX70" fmla="*/ 276 w 10014"/>
                  <a:gd name="connsiteY70" fmla="*/ 8959 h 11138"/>
                  <a:gd name="connsiteX71" fmla="*/ 538 w 10014"/>
                  <a:gd name="connsiteY71" fmla="*/ 9030 h 11138"/>
                  <a:gd name="connsiteX72" fmla="*/ 329 w 10014"/>
                  <a:gd name="connsiteY72" fmla="*/ 9101 h 11138"/>
                  <a:gd name="connsiteX73" fmla="*/ 171 w 10014"/>
                  <a:gd name="connsiteY73" fmla="*/ 9226 h 11138"/>
                  <a:gd name="connsiteX74" fmla="*/ 302 w 10014"/>
                  <a:gd name="connsiteY74" fmla="*/ 9297 h 11138"/>
                  <a:gd name="connsiteX75" fmla="*/ 381 w 10014"/>
                  <a:gd name="connsiteY75" fmla="*/ 9350 h 11138"/>
                  <a:gd name="connsiteX76" fmla="*/ 591 w 10014"/>
                  <a:gd name="connsiteY76" fmla="*/ 9488 h 11138"/>
                  <a:gd name="connsiteX77" fmla="*/ 690 w 10014"/>
                  <a:gd name="connsiteY77" fmla="*/ 9542 h 11138"/>
                  <a:gd name="connsiteX78" fmla="*/ 2227 w 10014"/>
                  <a:gd name="connsiteY78" fmla="*/ 9560 h 11138"/>
                  <a:gd name="connsiteX79" fmla="*/ 2856 w 10014"/>
                  <a:gd name="connsiteY79" fmla="*/ 9613 h 11138"/>
                  <a:gd name="connsiteX80" fmla="*/ 486 w 10014"/>
                  <a:gd name="connsiteY80" fmla="*/ 9684 h 11138"/>
                  <a:gd name="connsiteX81" fmla="*/ 329 w 10014"/>
                  <a:gd name="connsiteY81" fmla="*/ 9755 h 11138"/>
                  <a:gd name="connsiteX82" fmla="*/ 538 w 10014"/>
                  <a:gd name="connsiteY82" fmla="*/ 9808 h 11138"/>
                  <a:gd name="connsiteX83" fmla="*/ 769 w 10014"/>
                  <a:gd name="connsiteY83" fmla="*/ 9879 h 11138"/>
                  <a:gd name="connsiteX84" fmla="*/ 717 w 10014"/>
                  <a:gd name="connsiteY84" fmla="*/ 9947 h 11138"/>
                  <a:gd name="connsiteX85" fmla="*/ 1136 w 10014"/>
                  <a:gd name="connsiteY85" fmla="*/ 10000 h 11138"/>
                  <a:gd name="connsiteX86" fmla="*/ 3287 w 10014"/>
                  <a:gd name="connsiteY86" fmla="*/ 10014 h 11138"/>
                  <a:gd name="connsiteX87" fmla="*/ 3940 w 10014"/>
                  <a:gd name="connsiteY87" fmla="*/ 10106 h 11138"/>
                  <a:gd name="connsiteX88" fmla="*/ 4958 w 10014"/>
                  <a:gd name="connsiteY88" fmla="*/ 10155 h 11138"/>
                  <a:gd name="connsiteX89" fmla="*/ 3480 w 10014"/>
                  <a:gd name="connsiteY89" fmla="*/ 10229 h 11138"/>
                  <a:gd name="connsiteX90" fmla="*/ 4152 w 10014"/>
                  <a:gd name="connsiteY90" fmla="*/ 10283 h 11138"/>
                  <a:gd name="connsiteX91" fmla="*/ 3903 w 10014"/>
                  <a:gd name="connsiteY91" fmla="*/ 10332 h 11138"/>
                  <a:gd name="connsiteX92" fmla="*/ 2386 w 10014"/>
                  <a:gd name="connsiteY92" fmla="*/ 10430 h 11138"/>
                  <a:gd name="connsiteX93" fmla="*/ 1108 w 10014"/>
                  <a:gd name="connsiteY93" fmla="*/ 10815 h 11138"/>
                  <a:gd name="connsiteX94" fmla="*/ 62 w 10014"/>
                  <a:gd name="connsiteY94" fmla="*/ 11138 h 11138"/>
                  <a:gd name="connsiteX95" fmla="*/ 14 w 10014"/>
                  <a:gd name="connsiteY95" fmla="*/ 0 h 11138"/>
                  <a:gd name="connsiteX0" fmla="*/ 14 w 10014"/>
                  <a:gd name="connsiteY0" fmla="*/ 0 h 11138"/>
                  <a:gd name="connsiteX1" fmla="*/ 6034 w 10014"/>
                  <a:gd name="connsiteY1" fmla="*/ 0 h 11138"/>
                  <a:gd name="connsiteX2" fmla="*/ 6134 w 10014"/>
                  <a:gd name="connsiteY2" fmla="*/ 71 h 11138"/>
                  <a:gd name="connsiteX3" fmla="*/ 7854 w 10014"/>
                  <a:gd name="connsiteY3" fmla="*/ 142 h 11138"/>
                  <a:gd name="connsiteX4" fmla="*/ 6967 w 10014"/>
                  <a:gd name="connsiteY4" fmla="*/ 195 h 11138"/>
                  <a:gd name="connsiteX5" fmla="*/ 6107 w 10014"/>
                  <a:gd name="connsiteY5" fmla="*/ 266 h 11138"/>
                  <a:gd name="connsiteX6" fmla="*/ 5981 w 10014"/>
                  <a:gd name="connsiteY6" fmla="*/ 334 h 11138"/>
                  <a:gd name="connsiteX7" fmla="*/ 6060 w 10014"/>
                  <a:gd name="connsiteY7" fmla="*/ 405 h 11138"/>
                  <a:gd name="connsiteX8" fmla="*/ 5069 w 10014"/>
                  <a:gd name="connsiteY8" fmla="*/ 458 h 11138"/>
                  <a:gd name="connsiteX9" fmla="*/ 900 w 10014"/>
                  <a:gd name="connsiteY9" fmla="*/ 529 h 11138"/>
                  <a:gd name="connsiteX10" fmla="*/ 1005 w 10014"/>
                  <a:gd name="connsiteY10" fmla="*/ 600 h 11138"/>
                  <a:gd name="connsiteX11" fmla="*/ 1293 w 10014"/>
                  <a:gd name="connsiteY11" fmla="*/ 654 h 11138"/>
                  <a:gd name="connsiteX12" fmla="*/ 1031 w 10014"/>
                  <a:gd name="connsiteY12" fmla="*/ 725 h 11138"/>
                  <a:gd name="connsiteX13" fmla="*/ 1996 w 10014"/>
                  <a:gd name="connsiteY13" fmla="*/ 792 h 11138"/>
                  <a:gd name="connsiteX14" fmla="*/ 2437 w 10014"/>
                  <a:gd name="connsiteY14" fmla="*/ 863 h 11138"/>
                  <a:gd name="connsiteX15" fmla="*/ 25 w 10014"/>
                  <a:gd name="connsiteY15" fmla="*/ 890 h 11138"/>
                  <a:gd name="connsiteX16" fmla="*/ 15 w 10014"/>
                  <a:gd name="connsiteY16" fmla="*/ 2922 h 11138"/>
                  <a:gd name="connsiteX17" fmla="*/ 1734 w 10014"/>
                  <a:gd name="connsiteY17" fmla="*/ 3016 h 11138"/>
                  <a:gd name="connsiteX18" fmla="*/ 5614 w 10014"/>
                  <a:gd name="connsiteY18" fmla="*/ 3087 h 11138"/>
                  <a:gd name="connsiteX19" fmla="*/ 1267 w 10014"/>
                  <a:gd name="connsiteY19" fmla="*/ 3140 h 11138"/>
                  <a:gd name="connsiteX20" fmla="*/ 14 w 10014"/>
                  <a:gd name="connsiteY20" fmla="*/ 3214 h 11138"/>
                  <a:gd name="connsiteX21" fmla="*/ 4 w 10014"/>
                  <a:gd name="connsiteY21" fmla="*/ 4031 h 11138"/>
                  <a:gd name="connsiteX22" fmla="*/ 743 w 10014"/>
                  <a:gd name="connsiteY22" fmla="*/ 4128 h 11138"/>
                  <a:gd name="connsiteX23" fmla="*/ 769 w 10014"/>
                  <a:gd name="connsiteY23" fmla="*/ 4199 h 11138"/>
                  <a:gd name="connsiteX24" fmla="*/ 900 w 10014"/>
                  <a:gd name="connsiteY24" fmla="*/ 4252 h 11138"/>
                  <a:gd name="connsiteX25" fmla="*/ 4 w 10014"/>
                  <a:gd name="connsiteY25" fmla="*/ 4329 h 11138"/>
                  <a:gd name="connsiteX26" fmla="*/ 15 w 10014"/>
                  <a:gd name="connsiteY26" fmla="*/ 5480 h 11138"/>
                  <a:gd name="connsiteX27" fmla="*/ 407 w 10014"/>
                  <a:gd name="connsiteY27" fmla="*/ 5503 h 11138"/>
                  <a:gd name="connsiteX28" fmla="*/ 407 w 10014"/>
                  <a:gd name="connsiteY28" fmla="*/ 5556 h 11138"/>
                  <a:gd name="connsiteX29" fmla="*/ 250 w 10014"/>
                  <a:gd name="connsiteY29" fmla="*/ 5627 h 11138"/>
                  <a:gd name="connsiteX30" fmla="*/ 198 w 10014"/>
                  <a:gd name="connsiteY30" fmla="*/ 5698 h 11138"/>
                  <a:gd name="connsiteX31" fmla="*/ 119 w 10014"/>
                  <a:gd name="connsiteY31" fmla="*/ 5769 h 11138"/>
                  <a:gd name="connsiteX32" fmla="*/ 15 w 10014"/>
                  <a:gd name="connsiteY32" fmla="*/ 5800 h 11138"/>
                  <a:gd name="connsiteX33" fmla="*/ 15 w 10014"/>
                  <a:gd name="connsiteY33" fmla="*/ 6197 h 11138"/>
                  <a:gd name="connsiteX34" fmla="*/ 355 w 10014"/>
                  <a:gd name="connsiteY34" fmla="*/ 6210 h 11138"/>
                  <a:gd name="connsiteX35" fmla="*/ 434 w 10014"/>
                  <a:gd name="connsiteY35" fmla="*/ 6281 h 11138"/>
                  <a:gd name="connsiteX36" fmla="*/ 302 w 10014"/>
                  <a:gd name="connsiteY36" fmla="*/ 6348 h 11138"/>
                  <a:gd name="connsiteX37" fmla="*/ 407 w 10014"/>
                  <a:gd name="connsiteY37" fmla="*/ 6419 h 11138"/>
                  <a:gd name="connsiteX38" fmla="*/ 4 w 10014"/>
                  <a:gd name="connsiteY38" fmla="*/ 6503 h 11138"/>
                  <a:gd name="connsiteX39" fmla="*/ 4 w 10014"/>
                  <a:gd name="connsiteY39" fmla="*/ 6958 h 11138"/>
                  <a:gd name="connsiteX40" fmla="*/ 538 w 10014"/>
                  <a:gd name="connsiteY40" fmla="*/ 7002 h 11138"/>
                  <a:gd name="connsiteX41" fmla="*/ 381 w 10014"/>
                  <a:gd name="connsiteY41" fmla="*/ 7073 h 11138"/>
                  <a:gd name="connsiteX42" fmla="*/ 565 w 10014"/>
                  <a:gd name="connsiteY42" fmla="*/ 7126 h 11138"/>
                  <a:gd name="connsiteX43" fmla="*/ 407 w 10014"/>
                  <a:gd name="connsiteY43" fmla="*/ 7197 h 11138"/>
                  <a:gd name="connsiteX44" fmla="*/ 591 w 10014"/>
                  <a:gd name="connsiteY44" fmla="*/ 7268 h 11138"/>
                  <a:gd name="connsiteX45" fmla="*/ 2673 w 10014"/>
                  <a:gd name="connsiteY45" fmla="*/ 7321 h 11138"/>
                  <a:gd name="connsiteX46" fmla="*/ 2227 w 10014"/>
                  <a:gd name="connsiteY46" fmla="*/ 7389 h 11138"/>
                  <a:gd name="connsiteX47" fmla="*/ 2101 w 10014"/>
                  <a:gd name="connsiteY47" fmla="*/ 7460 h 11138"/>
                  <a:gd name="connsiteX48" fmla="*/ 3559 w 10014"/>
                  <a:gd name="connsiteY48" fmla="*/ 7531 h 11138"/>
                  <a:gd name="connsiteX49" fmla="*/ 4366 w 10014"/>
                  <a:gd name="connsiteY49" fmla="*/ 7584 h 11138"/>
                  <a:gd name="connsiteX50" fmla="*/ 4052 w 10014"/>
                  <a:gd name="connsiteY50" fmla="*/ 7655 h 11138"/>
                  <a:gd name="connsiteX51" fmla="*/ 2022 w 10014"/>
                  <a:gd name="connsiteY51" fmla="*/ 7726 h 11138"/>
                  <a:gd name="connsiteX52" fmla="*/ 1708 w 10014"/>
                  <a:gd name="connsiteY52" fmla="*/ 7780 h 11138"/>
                  <a:gd name="connsiteX53" fmla="*/ 1267 w 10014"/>
                  <a:gd name="connsiteY53" fmla="*/ 7851 h 11138"/>
                  <a:gd name="connsiteX54" fmla="*/ 1472 w 10014"/>
                  <a:gd name="connsiteY54" fmla="*/ 7918 h 11138"/>
                  <a:gd name="connsiteX55" fmla="*/ 5483 w 10014"/>
                  <a:gd name="connsiteY55" fmla="*/ 7989 h 11138"/>
                  <a:gd name="connsiteX56" fmla="*/ 10014 w 10014"/>
                  <a:gd name="connsiteY56" fmla="*/ 8043 h 11138"/>
                  <a:gd name="connsiteX57" fmla="*/ 4183 w 10014"/>
                  <a:gd name="connsiteY57" fmla="*/ 8114 h 11138"/>
                  <a:gd name="connsiteX58" fmla="*/ 1760 w 10014"/>
                  <a:gd name="connsiteY58" fmla="*/ 8185 h 11138"/>
                  <a:gd name="connsiteX59" fmla="*/ 1320 w 10014"/>
                  <a:gd name="connsiteY59" fmla="*/ 8238 h 11138"/>
                  <a:gd name="connsiteX60" fmla="*/ 4419 w 10014"/>
                  <a:gd name="connsiteY60" fmla="*/ 8309 h 11138"/>
                  <a:gd name="connsiteX61" fmla="*/ 4288 w 10014"/>
                  <a:gd name="connsiteY61" fmla="*/ 8377 h 11138"/>
                  <a:gd name="connsiteX62" fmla="*/ 1524 w 10014"/>
                  <a:gd name="connsiteY62" fmla="*/ 8430 h 11138"/>
                  <a:gd name="connsiteX63" fmla="*/ 512 w 10014"/>
                  <a:gd name="connsiteY63" fmla="*/ 8501 h 11138"/>
                  <a:gd name="connsiteX64" fmla="*/ 1058 w 10014"/>
                  <a:gd name="connsiteY64" fmla="*/ 8572 h 11138"/>
                  <a:gd name="connsiteX65" fmla="*/ 276 w 10014"/>
                  <a:gd name="connsiteY65" fmla="*/ 8643 h 11138"/>
                  <a:gd name="connsiteX66" fmla="*/ 3559 w 10014"/>
                  <a:gd name="connsiteY66" fmla="*/ 8696 h 11138"/>
                  <a:gd name="connsiteX67" fmla="*/ 407 w 10014"/>
                  <a:gd name="connsiteY67" fmla="*/ 8767 h 11138"/>
                  <a:gd name="connsiteX68" fmla="*/ 2279 w 10014"/>
                  <a:gd name="connsiteY68" fmla="*/ 8838 h 11138"/>
                  <a:gd name="connsiteX69" fmla="*/ 302 w 10014"/>
                  <a:gd name="connsiteY69" fmla="*/ 8888 h 11138"/>
                  <a:gd name="connsiteX70" fmla="*/ 276 w 10014"/>
                  <a:gd name="connsiteY70" fmla="*/ 8959 h 11138"/>
                  <a:gd name="connsiteX71" fmla="*/ 538 w 10014"/>
                  <a:gd name="connsiteY71" fmla="*/ 9030 h 11138"/>
                  <a:gd name="connsiteX72" fmla="*/ 329 w 10014"/>
                  <a:gd name="connsiteY72" fmla="*/ 9101 h 11138"/>
                  <a:gd name="connsiteX73" fmla="*/ 171 w 10014"/>
                  <a:gd name="connsiteY73" fmla="*/ 9226 h 11138"/>
                  <a:gd name="connsiteX74" fmla="*/ 302 w 10014"/>
                  <a:gd name="connsiteY74" fmla="*/ 9297 h 11138"/>
                  <a:gd name="connsiteX75" fmla="*/ 381 w 10014"/>
                  <a:gd name="connsiteY75" fmla="*/ 9350 h 11138"/>
                  <a:gd name="connsiteX76" fmla="*/ 591 w 10014"/>
                  <a:gd name="connsiteY76" fmla="*/ 9488 h 11138"/>
                  <a:gd name="connsiteX77" fmla="*/ 690 w 10014"/>
                  <a:gd name="connsiteY77" fmla="*/ 9542 h 11138"/>
                  <a:gd name="connsiteX78" fmla="*/ 2227 w 10014"/>
                  <a:gd name="connsiteY78" fmla="*/ 9560 h 11138"/>
                  <a:gd name="connsiteX79" fmla="*/ 2856 w 10014"/>
                  <a:gd name="connsiteY79" fmla="*/ 9613 h 11138"/>
                  <a:gd name="connsiteX80" fmla="*/ 486 w 10014"/>
                  <a:gd name="connsiteY80" fmla="*/ 9684 h 11138"/>
                  <a:gd name="connsiteX81" fmla="*/ 329 w 10014"/>
                  <a:gd name="connsiteY81" fmla="*/ 9755 h 11138"/>
                  <a:gd name="connsiteX82" fmla="*/ 538 w 10014"/>
                  <a:gd name="connsiteY82" fmla="*/ 9808 h 11138"/>
                  <a:gd name="connsiteX83" fmla="*/ 769 w 10014"/>
                  <a:gd name="connsiteY83" fmla="*/ 9879 h 11138"/>
                  <a:gd name="connsiteX84" fmla="*/ 717 w 10014"/>
                  <a:gd name="connsiteY84" fmla="*/ 9947 h 11138"/>
                  <a:gd name="connsiteX85" fmla="*/ 1136 w 10014"/>
                  <a:gd name="connsiteY85" fmla="*/ 10000 h 11138"/>
                  <a:gd name="connsiteX86" fmla="*/ 3287 w 10014"/>
                  <a:gd name="connsiteY86" fmla="*/ 10014 h 11138"/>
                  <a:gd name="connsiteX87" fmla="*/ 3940 w 10014"/>
                  <a:gd name="connsiteY87" fmla="*/ 10106 h 11138"/>
                  <a:gd name="connsiteX88" fmla="*/ 4958 w 10014"/>
                  <a:gd name="connsiteY88" fmla="*/ 10155 h 11138"/>
                  <a:gd name="connsiteX89" fmla="*/ 3480 w 10014"/>
                  <a:gd name="connsiteY89" fmla="*/ 10229 h 11138"/>
                  <a:gd name="connsiteX90" fmla="*/ 4152 w 10014"/>
                  <a:gd name="connsiteY90" fmla="*/ 10283 h 11138"/>
                  <a:gd name="connsiteX91" fmla="*/ 3903 w 10014"/>
                  <a:gd name="connsiteY91" fmla="*/ 10332 h 11138"/>
                  <a:gd name="connsiteX92" fmla="*/ 2386 w 10014"/>
                  <a:gd name="connsiteY92" fmla="*/ 10430 h 11138"/>
                  <a:gd name="connsiteX93" fmla="*/ 503 w 10014"/>
                  <a:gd name="connsiteY93" fmla="*/ 10943 h 11138"/>
                  <a:gd name="connsiteX94" fmla="*/ 62 w 10014"/>
                  <a:gd name="connsiteY94" fmla="*/ 11138 h 11138"/>
                  <a:gd name="connsiteX95" fmla="*/ 14 w 10014"/>
                  <a:gd name="connsiteY95" fmla="*/ 0 h 11138"/>
                  <a:gd name="connsiteX0" fmla="*/ 14 w 10014"/>
                  <a:gd name="connsiteY0" fmla="*/ 0 h 10955"/>
                  <a:gd name="connsiteX1" fmla="*/ 6034 w 10014"/>
                  <a:gd name="connsiteY1" fmla="*/ 0 h 10955"/>
                  <a:gd name="connsiteX2" fmla="*/ 6134 w 10014"/>
                  <a:gd name="connsiteY2" fmla="*/ 71 h 10955"/>
                  <a:gd name="connsiteX3" fmla="*/ 7854 w 10014"/>
                  <a:gd name="connsiteY3" fmla="*/ 142 h 10955"/>
                  <a:gd name="connsiteX4" fmla="*/ 6967 w 10014"/>
                  <a:gd name="connsiteY4" fmla="*/ 195 h 10955"/>
                  <a:gd name="connsiteX5" fmla="*/ 6107 w 10014"/>
                  <a:gd name="connsiteY5" fmla="*/ 266 h 10955"/>
                  <a:gd name="connsiteX6" fmla="*/ 5981 w 10014"/>
                  <a:gd name="connsiteY6" fmla="*/ 334 h 10955"/>
                  <a:gd name="connsiteX7" fmla="*/ 6060 w 10014"/>
                  <a:gd name="connsiteY7" fmla="*/ 405 h 10955"/>
                  <a:gd name="connsiteX8" fmla="*/ 5069 w 10014"/>
                  <a:gd name="connsiteY8" fmla="*/ 458 h 10955"/>
                  <a:gd name="connsiteX9" fmla="*/ 900 w 10014"/>
                  <a:gd name="connsiteY9" fmla="*/ 529 h 10955"/>
                  <a:gd name="connsiteX10" fmla="*/ 1005 w 10014"/>
                  <a:gd name="connsiteY10" fmla="*/ 600 h 10955"/>
                  <a:gd name="connsiteX11" fmla="*/ 1293 w 10014"/>
                  <a:gd name="connsiteY11" fmla="*/ 654 h 10955"/>
                  <a:gd name="connsiteX12" fmla="*/ 1031 w 10014"/>
                  <a:gd name="connsiteY12" fmla="*/ 725 h 10955"/>
                  <a:gd name="connsiteX13" fmla="*/ 1996 w 10014"/>
                  <a:gd name="connsiteY13" fmla="*/ 792 h 10955"/>
                  <a:gd name="connsiteX14" fmla="*/ 2437 w 10014"/>
                  <a:gd name="connsiteY14" fmla="*/ 863 h 10955"/>
                  <a:gd name="connsiteX15" fmla="*/ 25 w 10014"/>
                  <a:gd name="connsiteY15" fmla="*/ 890 h 10955"/>
                  <a:gd name="connsiteX16" fmla="*/ 15 w 10014"/>
                  <a:gd name="connsiteY16" fmla="*/ 2922 h 10955"/>
                  <a:gd name="connsiteX17" fmla="*/ 1734 w 10014"/>
                  <a:gd name="connsiteY17" fmla="*/ 3016 h 10955"/>
                  <a:gd name="connsiteX18" fmla="*/ 5614 w 10014"/>
                  <a:gd name="connsiteY18" fmla="*/ 3087 h 10955"/>
                  <a:gd name="connsiteX19" fmla="*/ 1267 w 10014"/>
                  <a:gd name="connsiteY19" fmla="*/ 3140 h 10955"/>
                  <a:gd name="connsiteX20" fmla="*/ 14 w 10014"/>
                  <a:gd name="connsiteY20" fmla="*/ 3214 h 10955"/>
                  <a:gd name="connsiteX21" fmla="*/ 4 w 10014"/>
                  <a:gd name="connsiteY21" fmla="*/ 4031 h 10955"/>
                  <a:gd name="connsiteX22" fmla="*/ 743 w 10014"/>
                  <a:gd name="connsiteY22" fmla="*/ 4128 h 10955"/>
                  <a:gd name="connsiteX23" fmla="*/ 769 w 10014"/>
                  <a:gd name="connsiteY23" fmla="*/ 4199 h 10955"/>
                  <a:gd name="connsiteX24" fmla="*/ 900 w 10014"/>
                  <a:gd name="connsiteY24" fmla="*/ 4252 h 10955"/>
                  <a:gd name="connsiteX25" fmla="*/ 4 w 10014"/>
                  <a:gd name="connsiteY25" fmla="*/ 4329 h 10955"/>
                  <a:gd name="connsiteX26" fmla="*/ 15 w 10014"/>
                  <a:gd name="connsiteY26" fmla="*/ 5480 h 10955"/>
                  <a:gd name="connsiteX27" fmla="*/ 407 w 10014"/>
                  <a:gd name="connsiteY27" fmla="*/ 5503 h 10955"/>
                  <a:gd name="connsiteX28" fmla="*/ 407 w 10014"/>
                  <a:gd name="connsiteY28" fmla="*/ 5556 h 10955"/>
                  <a:gd name="connsiteX29" fmla="*/ 250 w 10014"/>
                  <a:gd name="connsiteY29" fmla="*/ 5627 h 10955"/>
                  <a:gd name="connsiteX30" fmla="*/ 198 w 10014"/>
                  <a:gd name="connsiteY30" fmla="*/ 5698 h 10955"/>
                  <a:gd name="connsiteX31" fmla="*/ 119 w 10014"/>
                  <a:gd name="connsiteY31" fmla="*/ 5769 h 10955"/>
                  <a:gd name="connsiteX32" fmla="*/ 15 w 10014"/>
                  <a:gd name="connsiteY32" fmla="*/ 5800 h 10955"/>
                  <a:gd name="connsiteX33" fmla="*/ 15 w 10014"/>
                  <a:gd name="connsiteY33" fmla="*/ 6197 h 10955"/>
                  <a:gd name="connsiteX34" fmla="*/ 355 w 10014"/>
                  <a:gd name="connsiteY34" fmla="*/ 6210 h 10955"/>
                  <a:gd name="connsiteX35" fmla="*/ 434 w 10014"/>
                  <a:gd name="connsiteY35" fmla="*/ 6281 h 10955"/>
                  <a:gd name="connsiteX36" fmla="*/ 302 w 10014"/>
                  <a:gd name="connsiteY36" fmla="*/ 6348 h 10955"/>
                  <a:gd name="connsiteX37" fmla="*/ 407 w 10014"/>
                  <a:gd name="connsiteY37" fmla="*/ 6419 h 10955"/>
                  <a:gd name="connsiteX38" fmla="*/ 4 w 10014"/>
                  <a:gd name="connsiteY38" fmla="*/ 6503 h 10955"/>
                  <a:gd name="connsiteX39" fmla="*/ 4 w 10014"/>
                  <a:gd name="connsiteY39" fmla="*/ 6958 h 10955"/>
                  <a:gd name="connsiteX40" fmla="*/ 538 w 10014"/>
                  <a:gd name="connsiteY40" fmla="*/ 7002 h 10955"/>
                  <a:gd name="connsiteX41" fmla="*/ 381 w 10014"/>
                  <a:gd name="connsiteY41" fmla="*/ 7073 h 10955"/>
                  <a:gd name="connsiteX42" fmla="*/ 565 w 10014"/>
                  <a:gd name="connsiteY42" fmla="*/ 7126 h 10955"/>
                  <a:gd name="connsiteX43" fmla="*/ 407 w 10014"/>
                  <a:gd name="connsiteY43" fmla="*/ 7197 h 10955"/>
                  <a:gd name="connsiteX44" fmla="*/ 591 w 10014"/>
                  <a:gd name="connsiteY44" fmla="*/ 7268 h 10955"/>
                  <a:gd name="connsiteX45" fmla="*/ 2673 w 10014"/>
                  <a:gd name="connsiteY45" fmla="*/ 7321 h 10955"/>
                  <a:gd name="connsiteX46" fmla="*/ 2227 w 10014"/>
                  <a:gd name="connsiteY46" fmla="*/ 7389 h 10955"/>
                  <a:gd name="connsiteX47" fmla="*/ 2101 w 10014"/>
                  <a:gd name="connsiteY47" fmla="*/ 7460 h 10955"/>
                  <a:gd name="connsiteX48" fmla="*/ 3559 w 10014"/>
                  <a:gd name="connsiteY48" fmla="*/ 7531 h 10955"/>
                  <a:gd name="connsiteX49" fmla="*/ 4366 w 10014"/>
                  <a:gd name="connsiteY49" fmla="*/ 7584 h 10955"/>
                  <a:gd name="connsiteX50" fmla="*/ 4052 w 10014"/>
                  <a:gd name="connsiteY50" fmla="*/ 7655 h 10955"/>
                  <a:gd name="connsiteX51" fmla="*/ 2022 w 10014"/>
                  <a:gd name="connsiteY51" fmla="*/ 7726 h 10955"/>
                  <a:gd name="connsiteX52" fmla="*/ 1708 w 10014"/>
                  <a:gd name="connsiteY52" fmla="*/ 7780 h 10955"/>
                  <a:gd name="connsiteX53" fmla="*/ 1267 w 10014"/>
                  <a:gd name="connsiteY53" fmla="*/ 7851 h 10955"/>
                  <a:gd name="connsiteX54" fmla="*/ 1472 w 10014"/>
                  <a:gd name="connsiteY54" fmla="*/ 7918 h 10955"/>
                  <a:gd name="connsiteX55" fmla="*/ 5483 w 10014"/>
                  <a:gd name="connsiteY55" fmla="*/ 7989 h 10955"/>
                  <a:gd name="connsiteX56" fmla="*/ 10014 w 10014"/>
                  <a:gd name="connsiteY56" fmla="*/ 8043 h 10955"/>
                  <a:gd name="connsiteX57" fmla="*/ 4183 w 10014"/>
                  <a:gd name="connsiteY57" fmla="*/ 8114 h 10955"/>
                  <a:gd name="connsiteX58" fmla="*/ 1760 w 10014"/>
                  <a:gd name="connsiteY58" fmla="*/ 8185 h 10955"/>
                  <a:gd name="connsiteX59" fmla="*/ 1320 w 10014"/>
                  <a:gd name="connsiteY59" fmla="*/ 8238 h 10955"/>
                  <a:gd name="connsiteX60" fmla="*/ 4419 w 10014"/>
                  <a:gd name="connsiteY60" fmla="*/ 8309 h 10955"/>
                  <a:gd name="connsiteX61" fmla="*/ 4288 w 10014"/>
                  <a:gd name="connsiteY61" fmla="*/ 8377 h 10955"/>
                  <a:gd name="connsiteX62" fmla="*/ 1524 w 10014"/>
                  <a:gd name="connsiteY62" fmla="*/ 8430 h 10955"/>
                  <a:gd name="connsiteX63" fmla="*/ 512 w 10014"/>
                  <a:gd name="connsiteY63" fmla="*/ 8501 h 10955"/>
                  <a:gd name="connsiteX64" fmla="*/ 1058 w 10014"/>
                  <a:gd name="connsiteY64" fmla="*/ 8572 h 10955"/>
                  <a:gd name="connsiteX65" fmla="*/ 276 w 10014"/>
                  <a:gd name="connsiteY65" fmla="*/ 8643 h 10955"/>
                  <a:gd name="connsiteX66" fmla="*/ 3559 w 10014"/>
                  <a:gd name="connsiteY66" fmla="*/ 8696 h 10955"/>
                  <a:gd name="connsiteX67" fmla="*/ 407 w 10014"/>
                  <a:gd name="connsiteY67" fmla="*/ 8767 h 10955"/>
                  <a:gd name="connsiteX68" fmla="*/ 2279 w 10014"/>
                  <a:gd name="connsiteY68" fmla="*/ 8838 h 10955"/>
                  <a:gd name="connsiteX69" fmla="*/ 302 w 10014"/>
                  <a:gd name="connsiteY69" fmla="*/ 8888 h 10955"/>
                  <a:gd name="connsiteX70" fmla="*/ 276 w 10014"/>
                  <a:gd name="connsiteY70" fmla="*/ 8959 h 10955"/>
                  <a:gd name="connsiteX71" fmla="*/ 538 w 10014"/>
                  <a:gd name="connsiteY71" fmla="*/ 9030 h 10955"/>
                  <a:gd name="connsiteX72" fmla="*/ 329 w 10014"/>
                  <a:gd name="connsiteY72" fmla="*/ 9101 h 10955"/>
                  <a:gd name="connsiteX73" fmla="*/ 171 w 10014"/>
                  <a:gd name="connsiteY73" fmla="*/ 9226 h 10955"/>
                  <a:gd name="connsiteX74" fmla="*/ 302 w 10014"/>
                  <a:gd name="connsiteY74" fmla="*/ 9297 h 10955"/>
                  <a:gd name="connsiteX75" fmla="*/ 381 w 10014"/>
                  <a:gd name="connsiteY75" fmla="*/ 9350 h 10955"/>
                  <a:gd name="connsiteX76" fmla="*/ 591 w 10014"/>
                  <a:gd name="connsiteY76" fmla="*/ 9488 h 10955"/>
                  <a:gd name="connsiteX77" fmla="*/ 690 w 10014"/>
                  <a:gd name="connsiteY77" fmla="*/ 9542 h 10955"/>
                  <a:gd name="connsiteX78" fmla="*/ 2227 w 10014"/>
                  <a:gd name="connsiteY78" fmla="*/ 9560 h 10955"/>
                  <a:gd name="connsiteX79" fmla="*/ 2856 w 10014"/>
                  <a:gd name="connsiteY79" fmla="*/ 9613 h 10955"/>
                  <a:gd name="connsiteX80" fmla="*/ 486 w 10014"/>
                  <a:gd name="connsiteY80" fmla="*/ 9684 h 10955"/>
                  <a:gd name="connsiteX81" fmla="*/ 329 w 10014"/>
                  <a:gd name="connsiteY81" fmla="*/ 9755 h 10955"/>
                  <a:gd name="connsiteX82" fmla="*/ 538 w 10014"/>
                  <a:gd name="connsiteY82" fmla="*/ 9808 h 10955"/>
                  <a:gd name="connsiteX83" fmla="*/ 769 w 10014"/>
                  <a:gd name="connsiteY83" fmla="*/ 9879 h 10955"/>
                  <a:gd name="connsiteX84" fmla="*/ 717 w 10014"/>
                  <a:gd name="connsiteY84" fmla="*/ 9947 h 10955"/>
                  <a:gd name="connsiteX85" fmla="*/ 1136 w 10014"/>
                  <a:gd name="connsiteY85" fmla="*/ 10000 h 10955"/>
                  <a:gd name="connsiteX86" fmla="*/ 3287 w 10014"/>
                  <a:gd name="connsiteY86" fmla="*/ 10014 h 10955"/>
                  <a:gd name="connsiteX87" fmla="*/ 3940 w 10014"/>
                  <a:gd name="connsiteY87" fmla="*/ 10106 h 10955"/>
                  <a:gd name="connsiteX88" fmla="*/ 4958 w 10014"/>
                  <a:gd name="connsiteY88" fmla="*/ 10155 h 10955"/>
                  <a:gd name="connsiteX89" fmla="*/ 3480 w 10014"/>
                  <a:gd name="connsiteY89" fmla="*/ 10229 h 10955"/>
                  <a:gd name="connsiteX90" fmla="*/ 4152 w 10014"/>
                  <a:gd name="connsiteY90" fmla="*/ 10283 h 10955"/>
                  <a:gd name="connsiteX91" fmla="*/ 3903 w 10014"/>
                  <a:gd name="connsiteY91" fmla="*/ 10332 h 10955"/>
                  <a:gd name="connsiteX92" fmla="*/ 2386 w 10014"/>
                  <a:gd name="connsiteY92" fmla="*/ 10430 h 10955"/>
                  <a:gd name="connsiteX93" fmla="*/ 503 w 10014"/>
                  <a:gd name="connsiteY93" fmla="*/ 10943 h 10955"/>
                  <a:gd name="connsiteX94" fmla="*/ 100 w 10014"/>
                  <a:gd name="connsiteY94" fmla="*/ 10955 h 10955"/>
                  <a:gd name="connsiteX95" fmla="*/ 14 w 10014"/>
                  <a:gd name="connsiteY95" fmla="*/ 0 h 10955"/>
                  <a:gd name="connsiteX0" fmla="*/ 14 w 10014"/>
                  <a:gd name="connsiteY0" fmla="*/ 0 h 10955"/>
                  <a:gd name="connsiteX1" fmla="*/ 6034 w 10014"/>
                  <a:gd name="connsiteY1" fmla="*/ 0 h 10955"/>
                  <a:gd name="connsiteX2" fmla="*/ 6134 w 10014"/>
                  <a:gd name="connsiteY2" fmla="*/ 71 h 10955"/>
                  <a:gd name="connsiteX3" fmla="*/ 7854 w 10014"/>
                  <a:gd name="connsiteY3" fmla="*/ 142 h 10955"/>
                  <a:gd name="connsiteX4" fmla="*/ 6967 w 10014"/>
                  <a:gd name="connsiteY4" fmla="*/ 195 h 10955"/>
                  <a:gd name="connsiteX5" fmla="*/ 6107 w 10014"/>
                  <a:gd name="connsiteY5" fmla="*/ 266 h 10955"/>
                  <a:gd name="connsiteX6" fmla="*/ 5981 w 10014"/>
                  <a:gd name="connsiteY6" fmla="*/ 334 h 10955"/>
                  <a:gd name="connsiteX7" fmla="*/ 6060 w 10014"/>
                  <a:gd name="connsiteY7" fmla="*/ 405 h 10955"/>
                  <a:gd name="connsiteX8" fmla="*/ 5069 w 10014"/>
                  <a:gd name="connsiteY8" fmla="*/ 458 h 10955"/>
                  <a:gd name="connsiteX9" fmla="*/ 900 w 10014"/>
                  <a:gd name="connsiteY9" fmla="*/ 529 h 10955"/>
                  <a:gd name="connsiteX10" fmla="*/ 1005 w 10014"/>
                  <a:gd name="connsiteY10" fmla="*/ 600 h 10955"/>
                  <a:gd name="connsiteX11" fmla="*/ 1293 w 10014"/>
                  <a:gd name="connsiteY11" fmla="*/ 654 h 10955"/>
                  <a:gd name="connsiteX12" fmla="*/ 1031 w 10014"/>
                  <a:gd name="connsiteY12" fmla="*/ 725 h 10955"/>
                  <a:gd name="connsiteX13" fmla="*/ 1996 w 10014"/>
                  <a:gd name="connsiteY13" fmla="*/ 792 h 10955"/>
                  <a:gd name="connsiteX14" fmla="*/ 2437 w 10014"/>
                  <a:gd name="connsiteY14" fmla="*/ 863 h 10955"/>
                  <a:gd name="connsiteX15" fmla="*/ 25 w 10014"/>
                  <a:gd name="connsiteY15" fmla="*/ 890 h 10955"/>
                  <a:gd name="connsiteX16" fmla="*/ 15 w 10014"/>
                  <a:gd name="connsiteY16" fmla="*/ 2922 h 10955"/>
                  <a:gd name="connsiteX17" fmla="*/ 1734 w 10014"/>
                  <a:gd name="connsiteY17" fmla="*/ 3016 h 10955"/>
                  <a:gd name="connsiteX18" fmla="*/ 5614 w 10014"/>
                  <a:gd name="connsiteY18" fmla="*/ 3087 h 10955"/>
                  <a:gd name="connsiteX19" fmla="*/ 1267 w 10014"/>
                  <a:gd name="connsiteY19" fmla="*/ 3140 h 10955"/>
                  <a:gd name="connsiteX20" fmla="*/ 14 w 10014"/>
                  <a:gd name="connsiteY20" fmla="*/ 3214 h 10955"/>
                  <a:gd name="connsiteX21" fmla="*/ 4 w 10014"/>
                  <a:gd name="connsiteY21" fmla="*/ 4031 h 10955"/>
                  <a:gd name="connsiteX22" fmla="*/ 743 w 10014"/>
                  <a:gd name="connsiteY22" fmla="*/ 4128 h 10955"/>
                  <a:gd name="connsiteX23" fmla="*/ 769 w 10014"/>
                  <a:gd name="connsiteY23" fmla="*/ 4199 h 10955"/>
                  <a:gd name="connsiteX24" fmla="*/ 900 w 10014"/>
                  <a:gd name="connsiteY24" fmla="*/ 4252 h 10955"/>
                  <a:gd name="connsiteX25" fmla="*/ 4 w 10014"/>
                  <a:gd name="connsiteY25" fmla="*/ 4329 h 10955"/>
                  <a:gd name="connsiteX26" fmla="*/ 15 w 10014"/>
                  <a:gd name="connsiteY26" fmla="*/ 5480 h 10955"/>
                  <a:gd name="connsiteX27" fmla="*/ 407 w 10014"/>
                  <a:gd name="connsiteY27" fmla="*/ 5503 h 10955"/>
                  <a:gd name="connsiteX28" fmla="*/ 407 w 10014"/>
                  <a:gd name="connsiteY28" fmla="*/ 5556 h 10955"/>
                  <a:gd name="connsiteX29" fmla="*/ 250 w 10014"/>
                  <a:gd name="connsiteY29" fmla="*/ 5627 h 10955"/>
                  <a:gd name="connsiteX30" fmla="*/ 198 w 10014"/>
                  <a:gd name="connsiteY30" fmla="*/ 5698 h 10955"/>
                  <a:gd name="connsiteX31" fmla="*/ 119 w 10014"/>
                  <a:gd name="connsiteY31" fmla="*/ 5769 h 10955"/>
                  <a:gd name="connsiteX32" fmla="*/ 15 w 10014"/>
                  <a:gd name="connsiteY32" fmla="*/ 5800 h 10955"/>
                  <a:gd name="connsiteX33" fmla="*/ 15 w 10014"/>
                  <a:gd name="connsiteY33" fmla="*/ 6197 h 10955"/>
                  <a:gd name="connsiteX34" fmla="*/ 355 w 10014"/>
                  <a:gd name="connsiteY34" fmla="*/ 6210 h 10955"/>
                  <a:gd name="connsiteX35" fmla="*/ 434 w 10014"/>
                  <a:gd name="connsiteY35" fmla="*/ 6281 h 10955"/>
                  <a:gd name="connsiteX36" fmla="*/ 302 w 10014"/>
                  <a:gd name="connsiteY36" fmla="*/ 6348 h 10955"/>
                  <a:gd name="connsiteX37" fmla="*/ 407 w 10014"/>
                  <a:gd name="connsiteY37" fmla="*/ 6419 h 10955"/>
                  <a:gd name="connsiteX38" fmla="*/ 4 w 10014"/>
                  <a:gd name="connsiteY38" fmla="*/ 6503 h 10955"/>
                  <a:gd name="connsiteX39" fmla="*/ 4 w 10014"/>
                  <a:gd name="connsiteY39" fmla="*/ 6958 h 10955"/>
                  <a:gd name="connsiteX40" fmla="*/ 538 w 10014"/>
                  <a:gd name="connsiteY40" fmla="*/ 7002 h 10955"/>
                  <a:gd name="connsiteX41" fmla="*/ 381 w 10014"/>
                  <a:gd name="connsiteY41" fmla="*/ 7073 h 10955"/>
                  <a:gd name="connsiteX42" fmla="*/ 565 w 10014"/>
                  <a:gd name="connsiteY42" fmla="*/ 7126 h 10955"/>
                  <a:gd name="connsiteX43" fmla="*/ 407 w 10014"/>
                  <a:gd name="connsiteY43" fmla="*/ 7197 h 10955"/>
                  <a:gd name="connsiteX44" fmla="*/ 591 w 10014"/>
                  <a:gd name="connsiteY44" fmla="*/ 7268 h 10955"/>
                  <a:gd name="connsiteX45" fmla="*/ 2673 w 10014"/>
                  <a:gd name="connsiteY45" fmla="*/ 7321 h 10955"/>
                  <a:gd name="connsiteX46" fmla="*/ 2227 w 10014"/>
                  <a:gd name="connsiteY46" fmla="*/ 7389 h 10955"/>
                  <a:gd name="connsiteX47" fmla="*/ 2101 w 10014"/>
                  <a:gd name="connsiteY47" fmla="*/ 7460 h 10955"/>
                  <a:gd name="connsiteX48" fmla="*/ 3559 w 10014"/>
                  <a:gd name="connsiteY48" fmla="*/ 7531 h 10955"/>
                  <a:gd name="connsiteX49" fmla="*/ 4366 w 10014"/>
                  <a:gd name="connsiteY49" fmla="*/ 7584 h 10955"/>
                  <a:gd name="connsiteX50" fmla="*/ 4052 w 10014"/>
                  <a:gd name="connsiteY50" fmla="*/ 7655 h 10955"/>
                  <a:gd name="connsiteX51" fmla="*/ 2022 w 10014"/>
                  <a:gd name="connsiteY51" fmla="*/ 7726 h 10955"/>
                  <a:gd name="connsiteX52" fmla="*/ 1708 w 10014"/>
                  <a:gd name="connsiteY52" fmla="*/ 7780 h 10955"/>
                  <a:gd name="connsiteX53" fmla="*/ 1267 w 10014"/>
                  <a:gd name="connsiteY53" fmla="*/ 7851 h 10955"/>
                  <a:gd name="connsiteX54" fmla="*/ 1472 w 10014"/>
                  <a:gd name="connsiteY54" fmla="*/ 7918 h 10955"/>
                  <a:gd name="connsiteX55" fmla="*/ 5483 w 10014"/>
                  <a:gd name="connsiteY55" fmla="*/ 7989 h 10955"/>
                  <a:gd name="connsiteX56" fmla="*/ 10014 w 10014"/>
                  <a:gd name="connsiteY56" fmla="*/ 8043 h 10955"/>
                  <a:gd name="connsiteX57" fmla="*/ 4183 w 10014"/>
                  <a:gd name="connsiteY57" fmla="*/ 8114 h 10955"/>
                  <a:gd name="connsiteX58" fmla="*/ 1760 w 10014"/>
                  <a:gd name="connsiteY58" fmla="*/ 8185 h 10955"/>
                  <a:gd name="connsiteX59" fmla="*/ 1320 w 10014"/>
                  <a:gd name="connsiteY59" fmla="*/ 8238 h 10955"/>
                  <a:gd name="connsiteX60" fmla="*/ 4419 w 10014"/>
                  <a:gd name="connsiteY60" fmla="*/ 8309 h 10955"/>
                  <a:gd name="connsiteX61" fmla="*/ 4288 w 10014"/>
                  <a:gd name="connsiteY61" fmla="*/ 8377 h 10955"/>
                  <a:gd name="connsiteX62" fmla="*/ 1524 w 10014"/>
                  <a:gd name="connsiteY62" fmla="*/ 8430 h 10955"/>
                  <a:gd name="connsiteX63" fmla="*/ 512 w 10014"/>
                  <a:gd name="connsiteY63" fmla="*/ 8501 h 10955"/>
                  <a:gd name="connsiteX64" fmla="*/ 1058 w 10014"/>
                  <a:gd name="connsiteY64" fmla="*/ 8572 h 10955"/>
                  <a:gd name="connsiteX65" fmla="*/ 276 w 10014"/>
                  <a:gd name="connsiteY65" fmla="*/ 8643 h 10955"/>
                  <a:gd name="connsiteX66" fmla="*/ 3559 w 10014"/>
                  <a:gd name="connsiteY66" fmla="*/ 8696 h 10955"/>
                  <a:gd name="connsiteX67" fmla="*/ 407 w 10014"/>
                  <a:gd name="connsiteY67" fmla="*/ 8767 h 10955"/>
                  <a:gd name="connsiteX68" fmla="*/ 2279 w 10014"/>
                  <a:gd name="connsiteY68" fmla="*/ 8838 h 10955"/>
                  <a:gd name="connsiteX69" fmla="*/ 302 w 10014"/>
                  <a:gd name="connsiteY69" fmla="*/ 8888 h 10955"/>
                  <a:gd name="connsiteX70" fmla="*/ 276 w 10014"/>
                  <a:gd name="connsiteY70" fmla="*/ 8959 h 10955"/>
                  <a:gd name="connsiteX71" fmla="*/ 538 w 10014"/>
                  <a:gd name="connsiteY71" fmla="*/ 9030 h 10955"/>
                  <a:gd name="connsiteX72" fmla="*/ 329 w 10014"/>
                  <a:gd name="connsiteY72" fmla="*/ 9101 h 10955"/>
                  <a:gd name="connsiteX73" fmla="*/ 171 w 10014"/>
                  <a:gd name="connsiteY73" fmla="*/ 9226 h 10955"/>
                  <a:gd name="connsiteX74" fmla="*/ 302 w 10014"/>
                  <a:gd name="connsiteY74" fmla="*/ 9297 h 10955"/>
                  <a:gd name="connsiteX75" fmla="*/ 381 w 10014"/>
                  <a:gd name="connsiteY75" fmla="*/ 9350 h 10955"/>
                  <a:gd name="connsiteX76" fmla="*/ 591 w 10014"/>
                  <a:gd name="connsiteY76" fmla="*/ 9488 h 10955"/>
                  <a:gd name="connsiteX77" fmla="*/ 690 w 10014"/>
                  <a:gd name="connsiteY77" fmla="*/ 9542 h 10955"/>
                  <a:gd name="connsiteX78" fmla="*/ 2227 w 10014"/>
                  <a:gd name="connsiteY78" fmla="*/ 9560 h 10955"/>
                  <a:gd name="connsiteX79" fmla="*/ 2856 w 10014"/>
                  <a:gd name="connsiteY79" fmla="*/ 9613 h 10955"/>
                  <a:gd name="connsiteX80" fmla="*/ 486 w 10014"/>
                  <a:gd name="connsiteY80" fmla="*/ 9684 h 10955"/>
                  <a:gd name="connsiteX81" fmla="*/ 329 w 10014"/>
                  <a:gd name="connsiteY81" fmla="*/ 9755 h 10955"/>
                  <a:gd name="connsiteX82" fmla="*/ 538 w 10014"/>
                  <a:gd name="connsiteY82" fmla="*/ 9808 h 10955"/>
                  <a:gd name="connsiteX83" fmla="*/ 769 w 10014"/>
                  <a:gd name="connsiteY83" fmla="*/ 9879 h 10955"/>
                  <a:gd name="connsiteX84" fmla="*/ 717 w 10014"/>
                  <a:gd name="connsiteY84" fmla="*/ 9947 h 10955"/>
                  <a:gd name="connsiteX85" fmla="*/ 1136 w 10014"/>
                  <a:gd name="connsiteY85" fmla="*/ 10000 h 10955"/>
                  <a:gd name="connsiteX86" fmla="*/ 3287 w 10014"/>
                  <a:gd name="connsiteY86" fmla="*/ 10014 h 10955"/>
                  <a:gd name="connsiteX87" fmla="*/ 3940 w 10014"/>
                  <a:gd name="connsiteY87" fmla="*/ 10106 h 10955"/>
                  <a:gd name="connsiteX88" fmla="*/ 4958 w 10014"/>
                  <a:gd name="connsiteY88" fmla="*/ 10155 h 10955"/>
                  <a:gd name="connsiteX89" fmla="*/ 3480 w 10014"/>
                  <a:gd name="connsiteY89" fmla="*/ 10229 h 10955"/>
                  <a:gd name="connsiteX90" fmla="*/ 4152 w 10014"/>
                  <a:gd name="connsiteY90" fmla="*/ 10283 h 10955"/>
                  <a:gd name="connsiteX91" fmla="*/ 3903 w 10014"/>
                  <a:gd name="connsiteY91" fmla="*/ 10332 h 10955"/>
                  <a:gd name="connsiteX92" fmla="*/ 2386 w 10014"/>
                  <a:gd name="connsiteY92" fmla="*/ 10430 h 10955"/>
                  <a:gd name="connsiteX93" fmla="*/ 503 w 10014"/>
                  <a:gd name="connsiteY93" fmla="*/ 10943 h 10955"/>
                  <a:gd name="connsiteX94" fmla="*/ 52 w 10014"/>
                  <a:gd name="connsiteY94" fmla="*/ 10955 h 10955"/>
                  <a:gd name="connsiteX95" fmla="*/ 14 w 10014"/>
                  <a:gd name="connsiteY95" fmla="*/ 0 h 10955"/>
                  <a:gd name="connsiteX0" fmla="*/ 14 w 10014"/>
                  <a:gd name="connsiteY0" fmla="*/ 0 h 10955"/>
                  <a:gd name="connsiteX1" fmla="*/ 6034 w 10014"/>
                  <a:gd name="connsiteY1" fmla="*/ 0 h 10955"/>
                  <a:gd name="connsiteX2" fmla="*/ 6134 w 10014"/>
                  <a:gd name="connsiteY2" fmla="*/ 71 h 10955"/>
                  <a:gd name="connsiteX3" fmla="*/ 7854 w 10014"/>
                  <a:gd name="connsiteY3" fmla="*/ 142 h 10955"/>
                  <a:gd name="connsiteX4" fmla="*/ 6967 w 10014"/>
                  <a:gd name="connsiteY4" fmla="*/ 195 h 10955"/>
                  <a:gd name="connsiteX5" fmla="*/ 6107 w 10014"/>
                  <a:gd name="connsiteY5" fmla="*/ 266 h 10955"/>
                  <a:gd name="connsiteX6" fmla="*/ 5981 w 10014"/>
                  <a:gd name="connsiteY6" fmla="*/ 334 h 10955"/>
                  <a:gd name="connsiteX7" fmla="*/ 6060 w 10014"/>
                  <a:gd name="connsiteY7" fmla="*/ 405 h 10955"/>
                  <a:gd name="connsiteX8" fmla="*/ 5069 w 10014"/>
                  <a:gd name="connsiteY8" fmla="*/ 458 h 10955"/>
                  <a:gd name="connsiteX9" fmla="*/ 900 w 10014"/>
                  <a:gd name="connsiteY9" fmla="*/ 529 h 10955"/>
                  <a:gd name="connsiteX10" fmla="*/ 1005 w 10014"/>
                  <a:gd name="connsiteY10" fmla="*/ 600 h 10955"/>
                  <a:gd name="connsiteX11" fmla="*/ 1293 w 10014"/>
                  <a:gd name="connsiteY11" fmla="*/ 654 h 10955"/>
                  <a:gd name="connsiteX12" fmla="*/ 1031 w 10014"/>
                  <a:gd name="connsiteY12" fmla="*/ 725 h 10955"/>
                  <a:gd name="connsiteX13" fmla="*/ 1996 w 10014"/>
                  <a:gd name="connsiteY13" fmla="*/ 792 h 10955"/>
                  <a:gd name="connsiteX14" fmla="*/ 2437 w 10014"/>
                  <a:gd name="connsiteY14" fmla="*/ 863 h 10955"/>
                  <a:gd name="connsiteX15" fmla="*/ 25 w 10014"/>
                  <a:gd name="connsiteY15" fmla="*/ 890 h 10955"/>
                  <a:gd name="connsiteX16" fmla="*/ 15 w 10014"/>
                  <a:gd name="connsiteY16" fmla="*/ 2922 h 10955"/>
                  <a:gd name="connsiteX17" fmla="*/ 1734 w 10014"/>
                  <a:gd name="connsiteY17" fmla="*/ 3016 h 10955"/>
                  <a:gd name="connsiteX18" fmla="*/ 5614 w 10014"/>
                  <a:gd name="connsiteY18" fmla="*/ 3087 h 10955"/>
                  <a:gd name="connsiteX19" fmla="*/ 1267 w 10014"/>
                  <a:gd name="connsiteY19" fmla="*/ 3140 h 10955"/>
                  <a:gd name="connsiteX20" fmla="*/ 14 w 10014"/>
                  <a:gd name="connsiteY20" fmla="*/ 3214 h 10955"/>
                  <a:gd name="connsiteX21" fmla="*/ 4 w 10014"/>
                  <a:gd name="connsiteY21" fmla="*/ 4031 h 10955"/>
                  <a:gd name="connsiteX22" fmla="*/ 743 w 10014"/>
                  <a:gd name="connsiteY22" fmla="*/ 4128 h 10955"/>
                  <a:gd name="connsiteX23" fmla="*/ 769 w 10014"/>
                  <a:gd name="connsiteY23" fmla="*/ 4199 h 10955"/>
                  <a:gd name="connsiteX24" fmla="*/ 900 w 10014"/>
                  <a:gd name="connsiteY24" fmla="*/ 4252 h 10955"/>
                  <a:gd name="connsiteX25" fmla="*/ 4 w 10014"/>
                  <a:gd name="connsiteY25" fmla="*/ 4329 h 10955"/>
                  <a:gd name="connsiteX26" fmla="*/ 15 w 10014"/>
                  <a:gd name="connsiteY26" fmla="*/ 5480 h 10955"/>
                  <a:gd name="connsiteX27" fmla="*/ 407 w 10014"/>
                  <a:gd name="connsiteY27" fmla="*/ 5503 h 10955"/>
                  <a:gd name="connsiteX28" fmla="*/ 407 w 10014"/>
                  <a:gd name="connsiteY28" fmla="*/ 5556 h 10955"/>
                  <a:gd name="connsiteX29" fmla="*/ 250 w 10014"/>
                  <a:gd name="connsiteY29" fmla="*/ 5627 h 10955"/>
                  <a:gd name="connsiteX30" fmla="*/ 198 w 10014"/>
                  <a:gd name="connsiteY30" fmla="*/ 5698 h 10955"/>
                  <a:gd name="connsiteX31" fmla="*/ 119 w 10014"/>
                  <a:gd name="connsiteY31" fmla="*/ 5769 h 10955"/>
                  <a:gd name="connsiteX32" fmla="*/ 15 w 10014"/>
                  <a:gd name="connsiteY32" fmla="*/ 5800 h 10955"/>
                  <a:gd name="connsiteX33" fmla="*/ 15 w 10014"/>
                  <a:gd name="connsiteY33" fmla="*/ 6197 h 10955"/>
                  <a:gd name="connsiteX34" fmla="*/ 355 w 10014"/>
                  <a:gd name="connsiteY34" fmla="*/ 6210 h 10955"/>
                  <a:gd name="connsiteX35" fmla="*/ 434 w 10014"/>
                  <a:gd name="connsiteY35" fmla="*/ 6281 h 10955"/>
                  <a:gd name="connsiteX36" fmla="*/ 302 w 10014"/>
                  <a:gd name="connsiteY36" fmla="*/ 6348 h 10955"/>
                  <a:gd name="connsiteX37" fmla="*/ 407 w 10014"/>
                  <a:gd name="connsiteY37" fmla="*/ 6419 h 10955"/>
                  <a:gd name="connsiteX38" fmla="*/ 4 w 10014"/>
                  <a:gd name="connsiteY38" fmla="*/ 6503 h 10955"/>
                  <a:gd name="connsiteX39" fmla="*/ 4 w 10014"/>
                  <a:gd name="connsiteY39" fmla="*/ 6958 h 10955"/>
                  <a:gd name="connsiteX40" fmla="*/ 538 w 10014"/>
                  <a:gd name="connsiteY40" fmla="*/ 7002 h 10955"/>
                  <a:gd name="connsiteX41" fmla="*/ 381 w 10014"/>
                  <a:gd name="connsiteY41" fmla="*/ 7073 h 10955"/>
                  <a:gd name="connsiteX42" fmla="*/ 565 w 10014"/>
                  <a:gd name="connsiteY42" fmla="*/ 7126 h 10955"/>
                  <a:gd name="connsiteX43" fmla="*/ 407 w 10014"/>
                  <a:gd name="connsiteY43" fmla="*/ 7197 h 10955"/>
                  <a:gd name="connsiteX44" fmla="*/ 591 w 10014"/>
                  <a:gd name="connsiteY44" fmla="*/ 7268 h 10955"/>
                  <a:gd name="connsiteX45" fmla="*/ 2673 w 10014"/>
                  <a:gd name="connsiteY45" fmla="*/ 7321 h 10955"/>
                  <a:gd name="connsiteX46" fmla="*/ 2227 w 10014"/>
                  <a:gd name="connsiteY46" fmla="*/ 7389 h 10955"/>
                  <a:gd name="connsiteX47" fmla="*/ 2101 w 10014"/>
                  <a:gd name="connsiteY47" fmla="*/ 7460 h 10955"/>
                  <a:gd name="connsiteX48" fmla="*/ 3559 w 10014"/>
                  <a:gd name="connsiteY48" fmla="*/ 7531 h 10955"/>
                  <a:gd name="connsiteX49" fmla="*/ 4366 w 10014"/>
                  <a:gd name="connsiteY49" fmla="*/ 7584 h 10955"/>
                  <a:gd name="connsiteX50" fmla="*/ 4052 w 10014"/>
                  <a:gd name="connsiteY50" fmla="*/ 7655 h 10955"/>
                  <a:gd name="connsiteX51" fmla="*/ 2022 w 10014"/>
                  <a:gd name="connsiteY51" fmla="*/ 7726 h 10955"/>
                  <a:gd name="connsiteX52" fmla="*/ 1708 w 10014"/>
                  <a:gd name="connsiteY52" fmla="*/ 7780 h 10955"/>
                  <a:gd name="connsiteX53" fmla="*/ 1267 w 10014"/>
                  <a:gd name="connsiteY53" fmla="*/ 7851 h 10955"/>
                  <a:gd name="connsiteX54" fmla="*/ 1472 w 10014"/>
                  <a:gd name="connsiteY54" fmla="*/ 7918 h 10955"/>
                  <a:gd name="connsiteX55" fmla="*/ 5483 w 10014"/>
                  <a:gd name="connsiteY55" fmla="*/ 7989 h 10955"/>
                  <a:gd name="connsiteX56" fmla="*/ 10014 w 10014"/>
                  <a:gd name="connsiteY56" fmla="*/ 8043 h 10955"/>
                  <a:gd name="connsiteX57" fmla="*/ 4183 w 10014"/>
                  <a:gd name="connsiteY57" fmla="*/ 8114 h 10955"/>
                  <a:gd name="connsiteX58" fmla="*/ 1760 w 10014"/>
                  <a:gd name="connsiteY58" fmla="*/ 8185 h 10955"/>
                  <a:gd name="connsiteX59" fmla="*/ 1320 w 10014"/>
                  <a:gd name="connsiteY59" fmla="*/ 8238 h 10955"/>
                  <a:gd name="connsiteX60" fmla="*/ 4419 w 10014"/>
                  <a:gd name="connsiteY60" fmla="*/ 8309 h 10955"/>
                  <a:gd name="connsiteX61" fmla="*/ 4288 w 10014"/>
                  <a:gd name="connsiteY61" fmla="*/ 8377 h 10955"/>
                  <a:gd name="connsiteX62" fmla="*/ 1524 w 10014"/>
                  <a:gd name="connsiteY62" fmla="*/ 8430 h 10955"/>
                  <a:gd name="connsiteX63" fmla="*/ 512 w 10014"/>
                  <a:gd name="connsiteY63" fmla="*/ 8501 h 10955"/>
                  <a:gd name="connsiteX64" fmla="*/ 1058 w 10014"/>
                  <a:gd name="connsiteY64" fmla="*/ 8572 h 10955"/>
                  <a:gd name="connsiteX65" fmla="*/ 276 w 10014"/>
                  <a:gd name="connsiteY65" fmla="*/ 8643 h 10955"/>
                  <a:gd name="connsiteX66" fmla="*/ 3559 w 10014"/>
                  <a:gd name="connsiteY66" fmla="*/ 8696 h 10955"/>
                  <a:gd name="connsiteX67" fmla="*/ 407 w 10014"/>
                  <a:gd name="connsiteY67" fmla="*/ 8767 h 10955"/>
                  <a:gd name="connsiteX68" fmla="*/ 2279 w 10014"/>
                  <a:gd name="connsiteY68" fmla="*/ 8838 h 10955"/>
                  <a:gd name="connsiteX69" fmla="*/ 302 w 10014"/>
                  <a:gd name="connsiteY69" fmla="*/ 8888 h 10955"/>
                  <a:gd name="connsiteX70" fmla="*/ 276 w 10014"/>
                  <a:gd name="connsiteY70" fmla="*/ 8959 h 10955"/>
                  <a:gd name="connsiteX71" fmla="*/ 538 w 10014"/>
                  <a:gd name="connsiteY71" fmla="*/ 9030 h 10955"/>
                  <a:gd name="connsiteX72" fmla="*/ 329 w 10014"/>
                  <a:gd name="connsiteY72" fmla="*/ 9101 h 10955"/>
                  <a:gd name="connsiteX73" fmla="*/ 171 w 10014"/>
                  <a:gd name="connsiteY73" fmla="*/ 9226 h 10955"/>
                  <a:gd name="connsiteX74" fmla="*/ 302 w 10014"/>
                  <a:gd name="connsiteY74" fmla="*/ 9297 h 10955"/>
                  <a:gd name="connsiteX75" fmla="*/ 381 w 10014"/>
                  <a:gd name="connsiteY75" fmla="*/ 9350 h 10955"/>
                  <a:gd name="connsiteX76" fmla="*/ 591 w 10014"/>
                  <a:gd name="connsiteY76" fmla="*/ 9488 h 10955"/>
                  <a:gd name="connsiteX77" fmla="*/ 690 w 10014"/>
                  <a:gd name="connsiteY77" fmla="*/ 9542 h 10955"/>
                  <a:gd name="connsiteX78" fmla="*/ 2227 w 10014"/>
                  <a:gd name="connsiteY78" fmla="*/ 9560 h 10955"/>
                  <a:gd name="connsiteX79" fmla="*/ 2856 w 10014"/>
                  <a:gd name="connsiteY79" fmla="*/ 9613 h 10955"/>
                  <a:gd name="connsiteX80" fmla="*/ 486 w 10014"/>
                  <a:gd name="connsiteY80" fmla="*/ 9684 h 10955"/>
                  <a:gd name="connsiteX81" fmla="*/ 329 w 10014"/>
                  <a:gd name="connsiteY81" fmla="*/ 9755 h 10955"/>
                  <a:gd name="connsiteX82" fmla="*/ 538 w 10014"/>
                  <a:gd name="connsiteY82" fmla="*/ 9808 h 10955"/>
                  <a:gd name="connsiteX83" fmla="*/ 769 w 10014"/>
                  <a:gd name="connsiteY83" fmla="*/ 9879 h 10955"/>
                  <a:gd name="connsiteX84" fmla="*/ 717 w 10014"/>
                  <a:gd name="connsiteY84" fmla="*/ 9947 h 10955"/>
                  <a:gd name="connsiteX85" fmla="*/ 1136 w 10014"/>
                  <a:gd name="connsiteY85" fmla="*/ 10000 h 10955"/>
                  <a:gd name="connsiteX86" fmla="*/ 3287 w 10014"/>
                  <a:gd name="connsiteY86" fmla="*/ 10014 h 10955"/>
                  <a:gd name="connsiteX87" fmla="*/ 3940 w 10014"/>
                  <a:gd name="connsiteY87" fmla="*/ 10106 h 10955"/>
                  <a:gd name="connsiteX88" fmla="*/ 4958 w 10014"/>
                  <a:gd name="connsiteY88" fmla="*/ 10155 h 10955"/>
                  <a:gd name="connsiteX89" fmla="*/ 3480 w 10014"/>
                  <a:gd name="connsiteY89" fmla="*/ 10229 h 10955"/>
                  <a:gd name="connsiteX90" fmla="*/ 4152 w 10014"/>
                  <a:gd name="connsiteY90" fmla="*/ 10283 h 10955"/>
                  <a:gd name="connsiteX91" fmla="*/ 3903 w 10014"/>
                  <a:gd name="connsiteY91" fmla="*/ 10332 h 10955"/>
                  <a:gd name="connsiteX92" fmla="*/ 2386 w 10014"/>
                  <a:gd name="connsiteY92" fmla="*/ 10430 h 10955"/>
                  <a:gd name="connsiteX93" fmla="*/ 983 w 10014"/>
                  <a:gd name="connsiteY93" fmla="*/ 10815 h 10955"/>
                  <a:gd name="connsiteX94" fmla="*/ 503 w 10014"/>
                  <a:gd name="connsiteY94" fmla="*/ 10943 h 10955"/>
                  <a:gd name="connsiteX95" fmla="*/ 52 w 10014"/>
                  <a:gd name="connsiteY95" fmla="*/ 10955 h 10955"/>
                  <a:gd name="connsiteX96" fmla="*/ 14 w 10014"/>
                  <a:gd name="connsiteY96" fmla="*/ 0 h 10955"/>
                  <a:gd name="connsiteX0" fmla="*/ 14 w 10014"/>
                  <a:gd name="connsiteY0" fmla="*/ 0 h 10955"/>
                  <a:gd name="connsiteX1" fmla="*/ 6034 w 10014"/>
                  <a:gd name="connsiteY1" fmla="*/ 0 h 10955"/>
                  <a:gd name="connsiteX2" fmla="*/ 6134 w 10014"/>
                  <a:gd name="connsiteY2" fmla="*/ 71 h 10955"/>
                  <a:gd name="connsiteX3" fmla="*/ 7854 w 10014"/>
                  <a:gd name="connsiteY3" fmla="*/ 142 h 10955"/>
                  <a:gd name="connsiteX4" fmla="*/ 6967 w 10014"/>
                  <a:gd name="connsiteY4" fmla="*/ 195 h 10955"/>
                  <a:gd name="connsiteX5" fmla="*/ 6107 w 10014"/>
                  <a:gd name="connsiteY5" fmla="*/ 266 h 10955"/>
                  <a:gd name="connsiteX6" fmla="*/ 5981 w 10014"/>
                  <a:gd name="connsiteY6" fmla="*/ 334 h 10955"/>
                  <a:gd name="connsiteX7" fmla="*/ 6060 w 10014"/>
                  <a:gd name="connsiteY7" fmla="*/ 405 h 10955"/>
                  <a:gd name="connsiteX8" fmla="*/ 5069 w 10014"/>
                  <a:gd name="connsiteY8" fmla="*/ 458 h 10955"/>
                  <a:gd name="connsiteX9" fmla="*/ 900 w 10014"/>
                  <a:gd name="connsiteY9" fmla="*/ 529 h 10955"/>
                  <a:gd name="connsiteX10" fmla="*/ 1005 w 10014"/>
                  <a:gd name="connsiteY10" fmla="*/ 600 h 10955"/>
                  <a:gd name="connsiteX11" fmla="*/ 1293 w 10014"/>
                  <a:gd name="connsiteY11" fmla="*/ 654 h 10955"/>
                  <a:gd name="connsiteX12" fmla="*/ 1031 w 10014"/>
                  <a:gd name="connsiteY12" fmla="*/ 725 h 10955"/>
                  <a:gd name="connsiteX13" fmla="*/ 1996 w 10014"/>
                  <a:gd name="connsiteY13" fmla="*/ 792 h 10955"/>
                  <a:gd name="connsiteX14" fmla="*/ 2437 w 10014"/>
                  <a:gd name="connsiteY14" fmla="*/ 863 h 10955"/>
                  <a:gd name="connsiteX15" fmla="*/ 25 w 10014"/>
                  <a:gd name="connsiteY15" fmla="*/ 890 h 10955"/>
                  <a:gd name="connsiteX16" fmla="*/ 15 w 10014"/>
                  <a:gd name="connsiteY16" fmla="*/ 2922 h 10955"/>
                  <a:gd name="connsiteX17" fmla="*/ 1734 w 10014"/>
                  <a:gd name="connsiteY17" fmla="*/ 3016 h 10955"/>
                  <a:gd name="connsiteX18" fmla="*/ 5614 w 10014"/>
                  <a:gd name="connsiteY18" fmla="*/ 3087 h 10955"/>
                  <a:gd name="connsiteX19" fmla="*/ 1267 w 10014"/>
                  <a:gd name="connsiteY19" fmla="*/ 3140 h 10955"/>
                  <a:gd name="connsiteX20" fmla="*/ 14 w 10014"/>
                  <a:gd name="connsiteY20" fmla="*/ 3214 h 10955"/>
                  <a:gd name="connsiteX21" fmla="*/ 4 w 10014"/>
                  <a:gd name="connsiteY21" fmla="*/ 4031 h 10955"/>
                  <a:gd name="connsiteX22" fmla="*/ 743 w 10014"/>
                  <a:gd name="connsiteY22" fmla="*/ 4128 h 10955"/>
                  <a:gd name="connsiteX23" fmla="*/ 769 w 10014"/>
                  <a:gd name="connsiteY23" fmla="*/ 4199 h 10955"/>
                  <a:gd name="connsiteX24" fmla="*/ 900 w 10014"/>
                  <a:gd name="connsiteY24" fmla="*/ 4252 h 10955"/>
                  <a:gd name="connsiteX25" fmla="*/ 4 w 10014"/>
                  <a:gd name="connsiteY25" fmla="*/ 4329 h 10955"/>
                  <a:gd name="connsiteX26" fmla="*/ 15 w 10014"/>
                  <a:gd name="connsiteY26" fmla="*/ 5480 h 10955"/>
                  <a:gd name="connsiteX27" fmla="*/ 407 w 10014"/>
                  <a:gd name="connsiteY27" fmla="*/ 5503 h 10955"/>
                  <a:gd name="connsiteX28" fmla="*/ 407 w 10014"/>
                  <a:gd name="connsiteY28" fmla="*/ 5556 h 10955"/>
                  <a:gd name="connsiteX29" fmla="*/ 250 w 10014"/>
                  <a:gd name="connsiteY29" fmla="*/ 5627 h 10955"/>
                  <a:gd name="connsiteX30" fmla="*/ 198 w 10014"/>
                  <a:gd name="connsiteY30" fmla="*/ 5698 h 10955"/>
                  <a:gd name="connsiteX31" fmla="*/ 119 w 10014"/>
                  <a:gd name="connsiteY31" fmla="*/ 5769 h 10955"/>
                  <a:gd name="connsiteX32" fmla="*/ 15 w 10014"/>
                  <a:gd name="connsiteY32" fmla="*/ 5800 h 10955"/>
                  <a:gd name="connsiteX33" fmla="*/ 15 w 10014"/>
                  <a:gd name="connsiteY33" fmla="*/ 6197 h 10955"/>
                  <a:gd name="connsiteX34" fmla="*/ 355 w 10014"/>
                  <a:gd name="connsiteY34" fmla="*/ 6210 h 10955"/>
                  <a:gd name="connsiteX35" fmla="*/ 434 w 10014"/>
                  <a:gd name="connsiteY35" fmla="*/ 6281 h 10955"/>
                  <a:gd name="connsiteX36" fmla="*/ 302 w 10014"/>
                  <a:gd name="connsiteY36" fmla="*/ 6348 h 10955"/>
                  <a:gd name="connsiteX37" fmla="*/ 407 w 10014"/>
                  <a:gd name="connsiteY37" fmla="*/ 6419 h 10955"/>
                  <a:gd name="connsiteX38" fmla="*/ 4 w 10014"/>
                  <a:gd name="connsiteY38" fmla="*/ 6503 h 10955"/>
                  <a:gd name="connsiteX39" fmla="*/ 4 w 10014"/>
                  <a:gd name="connsiteY39" fmla="*/ 6958 h 10955"/>
                  <a:gd name="connsiteX40" fmla="*/ 538 w 10014"/>
                  <a:gd name="connsiteY40" fmla="*/ 7002 h 10955"/>
                  <a:gd name="connsiteX41" fmla="*/ 381 w 10014"/>
                  <a:gd name="connsiteY41" fmla="*/ 7073 h 10955"/>
                  <a:gd name="connsiteX42" fmla="*/ 565 w 10014"/>
                  <a:gd name="connsiteY42" fmla="*/ 7126 h 10955"/>
                  <a:gd name="connsiteX43" fmla="*/ 407 w 10014"/>
                  <a:gd name="connsiteY43" fmla="*/ 7197 h 10955"/>
                  <a:gd name="connsiteX44" fmla="*/ 591 w 10014"/>
                  <a:gd name="connsiteY44" fmla="*/ 7268 h 10955"/>
                  <a:gd name="connsiteX45" fmla="*/ 2673 w 10014"/>
                  <a:gd name="connsiteY45" fmla="*/ 7321 h 10955"/>
                  <a:gd name="connsiteX46" fmla="*/ 2227 w 10014"/>
                  <a:gd name="connsiteY46" fmla="*/ 7389 h 10955"/>
                  <a:gd name="connsiteX47" fmla="*/ 2101 w 10014"/>
                  <a:gd name="connsiteY47" fmla="*/ 7460 h 10955"/>
                  <a:gd name="connsiteX48" fmla="*/ 3559 w 10014"/>
                  <a:gd name="connsiteY48" fmla="*/ 7531 h 10955"/>
                  <a:gd name="connsiteX49" fmla="*/ 4366 w 10014"/>
                  <a:gd name="connsiteY49" fmla="*/ 7584 h 10955"/>
                  <a:gd name="connsiteX50" fmla="*/ 4052 w 10014"/>
                  <a:gd name="connsiteY50" fmla="*/ 7655 h 10955"/>
                  <a:gd name="connsiteX51" fmla="*/ 2022 w 10014"/>
                  <a:gd name="connsiteY51" fmla="*/ 7726 h 10955"/>
                  <a:gd name="connsiteX52" fmla="*/ 1708 w 10014"/>
                  <a:gd name="connsiteY52" fmla="*/ 7780 h 10955"/>
                  <a:gd name="connsiteX53" fmla="*/ 1267 w 10014"/>
                  <a:gd name="connsiteY53" fmla="*/ 7851 h 10955"/>
                  <a:gd name="connsiteX54" fmla="*/ 1472 w 10014"/>
                  <a:gd name="connsiteY54" fmla="*/ 7918 h 10955"/>
                  <a:gd name="connsiteX55" fmla="*/ 5483 w 10014"/>
                  <a:gd name="connsiteY55" fmla="*/ 7989 h 10955"/>
                  <a:gd name="connsiteX56" fmla="*/ 10014 w 10014"/>
                  <a:gd name="connsiteY56" fmla="*/ 8043 h 10955"/>
                  <a:gd name="connsiteX57" fmla="*/ 4183 w 10014"/>
                  <a:gd name="connsiteY57" fmla="*/ 8114 h 10955"/>
                  <a:gd name="connsiteX58" fmla="*/ 1760 w 10014"/>
                  <a:gd name="connsiteY58" fmla="*/ 8185 h 10955"/>
                  <a:gd name="connsiteX59" fmla="*/ 1320 w 10014"/>
                  <a:gd name="connsiteY59" fmla="*/ 8238 h 10955"/>
                  <a:gd name="connsiteX60" fmla="*/ 4419 w 10014"/>
                  <a:gd name="connsiteY60" fmla="*/ 8309 h 10955"/>
                  <a:gd name="connsiteX61" fmla="*/ 4288 w 10014"/>
                  <a:gd name="connsiteY61" fmla="*/ 8377 h 10955"/>
                  <a:gd name="connsiteX62" fmla="*/ 1524 w 10014"/>
                  <a:gd name="connsiteY62" fmla="*/ 8430 h 10955"/>
                  <a:gd name="connsiteX63" fmla="*/ 512 w 10014"/>
                  <a:gd name="connsiteY63" fmla="*/ 8501 h 10955"/>
                  <a:gd name="connsiteX64" fmla="*/ 1058 w 10014"/>
                  <a:gd name="connsiteY64" fmla="*/ 8572 h 10955"/>
                  <a:gd name="connsiteX65" fmla="*/ 276 w 10014"/>
                  <a:gd name="connsiteY65" fmla="*/ 8643 h 10955"/>
                  <a:gd name="connsiteX66" fmla="*/ 3559 w 10014"/>
                  <a:gd name="connsiteY66" fmla="*/ 8696 h 10955"/>
                  <a:gd name="connsiteX67" fmla="*/ 407 w 10014"/>
                  <a:gd name="connsiteY67" fmla="*/ 8767 h 10955"/>
                  <a:gd name="connsiteX68" fmla="*/ 2279 w 10014"/>
                  <a:gd name="connsiteY68" fmla="*/ 8838 h 10955"/>
                  <a:gd name="connsiteX69" fmla="*/ 302 w 10014"/>
                  <a:gd name="connsiteY69" fmla="*/ 8888 h 10955"/>
                  <a:gd name="connsiteX70" fmla="*/ 276 w 10014"/>
                  <a:gd name="connsiteY70" fmla="*/ 8959 h 10955"/>
                  <a:gd name="connsiteX71" fmla="*/ 538 w 10014"/>
                  <a:gd name="connsiteY71" fmla="*/ 9030 h 10955"/>
                  <a:gd name="connsiteX72" fmla="*/ 329 w 10014"/>
                  <a:gd name="connsiteY72" fmla="*/ 9101 h 10955"/>
                  <a:gd name="connsiteX73" fmla="*/ 171 w 10014"/>
                  <a:gd name="connsiteY73" fmla="*/ 9226 h 10955"/>
                  <a:gd name="connsiteX74" fmla="*/ 302 w 10014"/>
                  <a:gd name="connsiteY74" fmla="*/ 9297 h 10955"/>
                  <a:gd name="connsiteX75" fmla="*/ 381 w 10014"/>
                  <a:gd name="connsiteY75" fmla="*/ 9350 h 10955"/>
                  <a:gd name="connsiteX76" fmla="*/ 591 w 10014"/>
                  <a:gd name="connsiteY76" fmla="*/ 9488 h 10955"/>
                  <a:gd name="connsiteX77" fmla="*/ 690 w 10014"/>
                  <a:gd name="connsiteY77" fmla="*/ 9542 h 10955"/>
                  <a:gd name="connsiteX78" fmla="*/ 2227 w 10014"/>
                  <a:gd name="connsiteY78" fmla="*/ 9560 h 10955"/>
                  <a:gd name="connsiteX79" fmla="*/ 2856 w 10014"/>
                  <a:gd name="connsiteY79" fmla="*/ 9613 h 10955"/>
                  <a:gd name="connsiteX80" fmla="*/ 486 w 10014"/>
                  <a:gd name="connsiteY80" fmla="*/ 9684 h 10955"/>
                  <a:gd name="connsiteX81" fmla="*/ 329 w 10014"/>
                  <a:gd name="connsiteY81" fmla="*/ 9755 h 10955"/>
                  <a:gd name="connsiteX82" fmla="*/ 538 w 10014"/>
                  <a:gd name="connsiteY82" fmla="*/ 9808 h 10955"/>
                  <a:gd name="connsiteX83" fmla="*/ 769 w 10014"/>
                  <a:gd name="connsiteY83" fmla="*/ 9879 h 10955"/>
                  <a:gd name="connsiteX84" fmla="*/ 717 w 10014"/>
                  <a:gd name="connsiteY84" fmla="*/ 9947 h 10955"/>
                  <a:gd name="connsiteX85" fmla="*/ 1136 w 10014"/>
                  <a:gd name="connsiteY85" fmla="*/ 10000 h 10955"/>
                  <a:gd name="connsiteX86" fmla="*/ 3287 w 10014"/>
                  <a:gd name="connsiteY86" fmla="*/ 10014 h 10955"/>
                  <a:gd name="connsiteX87" fmla="*/ 3940 w 10014"/>
                  <a:gd name="connsiteY87" fmla="*/ 10106 h 10955"/>
                  <a:gd name="connsiteX88" fmla="*/ 4958 w 10014"/>
                  <a:gd name="connsiteY88" fmla="*/ 10155 h 10955"/>
                  <a:gd name="connsiteX89" fmla="*/ 3480 w 10014"/>
                  <a:gd name="connsiteY89" fmla="*/ 10229 h 10955"/>
                  <a:gd name="connsiteX90" fmla="*/ 4152 w 10014"/>
                  <a:gd name="connsiteY90" fmla="*/ 10283 h 10955"/>
                  <a:gd name="connsiteX91" fmla="*/ 3903 w 10014"/>
                  <a:gd name="connsiteY91" fmla="*/ 10332 h 10955"/>
                  <a:gd name="connsiteX92" fmla="*/ 2386 w 10014"/>
                  <a:gd name="connsiteY92" fmla="*/ 10430 h 10955"/>
                  <a:gd name="connsiteX93" fmla="*/ 224 w 10014"/>
                  <a:gd name="connsiteY93" fmla="*/ 10601 h 10955"/>
                  <a:gd name="connsiteX94" fmla="*/ 503 w 10014"/>
                  <a:gd name="connsiteY94" fmla="*/ 10943 h 10955"/>
                  <a:gd name="connsiteX95" fmla="*/ 52 w 10014"/>
                  <a:gd name="connsiteY95" fmla="*/ 10955 h 10955"/>
                  <a:gd name="connsiteX96" fmla="*/ 14 w 10014"/>
                  <a:gd name="connsiteY96" fmla="*/ 0 h 10955"/>
                  <a:gd name="connsiteX0" fmla="*/ 14 w 10014"/>
                  <a:gd name="connsiteY0" fmla="*/ 0 h 10955"/>
                  <a:gd name="connsiteX1" fmla="*/ 6034 w 10014"/>
                  <a:gd name="connsiteY1" fmla="*/ 0 h 10955"/>
                  <a:gd name="connsiteX2" fmla="*/ 6134 w 10014"/>
                  <a:gd name="connsiteY2" fmla="*/ 71 h 10955"/>
                  <a:gd name="connsiteX3" fmla="*/ 7854 w 10014"/>
                  <a:gd name="connsiteY3" fmla="*/ 142 h 10955"/>
                  <a:gd name="connsiteX4" fmla="*/ 6967 w 10014"/>
                  <a:gd name="connsiteY4" fmla="*/ 195 h 10955"/>
                  <a:gd name="connsiteX5" fmla="*/ 6107 w 10014"/>
                  <a:gd name="connsiteY5" fmla="*/ 266 h 10955"/>
                  <a:gd name="connsiteX6" fmla="*/ 5981 w 10014"/>
                  <a:gd name="connsiteY6" fmla="*/ 334 h 10955"/>
                  <a:gd name="connsiteX7" fmla="*/ 6060 w 10014"/>
                  <a:gd name="connsiteY7" fmla="*/ 405 h 10955"/>
                  <a:gd name="connsiteX8" fmla="*/ 5069 w 10014"/>
                  <a:gd name="connsiteY8" fmla="*/ 458 h 10955"/>
                  <a:gd name="connsiteX9" fmla="*/ 900 w 10014"/>
                  <a:gd name="connsiteY9" fmla="*/ 529 h 10955"/>
                  <a:gd name="connsiteX10" fmla="*/ 1005 w 10014"/>
                  <a:gd name="connsiteY10" fmla="*/ 600 h 10955"/>
                  <a:gd name="connsiteX11" fmla="*/ 1293 w 10014"/>
                  <a:gd name="connsiteY11" fmla="*/ 654 h 10955"/>
                  <a:gd name="connsiteX12" fmla="*/ 1031 w 10014"/>
                  <a:gd name="connsiteY12" fmla="*/ 725 h 10955"/>
                  <a:gd name="connsiteX13" fmla="*/ 1996 w 10014"/>
                  <a:gd name="connsiteY13" fmla="*/ 792 h 10955"/>
                  <a:gd name="connsiteX14" fmla="*/ 2437 w 10014"/>
                  <a:gd name="connsiteY14" fmla="*/ 863 h 10955"/>
                  <a:gd name="connsiteX15" fmla="*/ 25 w 10014"/>
                  <a:gd name="connsiteY15" fmla="*/ 890 h 10955"/>
                  <a:gd name="connsiteX16" fmla="*/ 15 w 10014"/>
                  <a:gd name="connsiteY16" fmla="*/ 2922 h 10955"/>
                  <a:gd name="connsiteX17" fmla="*/ 1734 w 10014"/>
                  <a:gd name="connsiteY17" fmla="*/ 3016 h 10955"/>
                  <a:gd name="connsiteX18" fmla="*/ 5614 w 10014"/>
                  <a:gd name="connsiteY18" fmla="*/ 3087 h 10955"/>
                  <a:gd name="connsiteX19" fmla="*/ 1267 w 10014"/>
                  <a:gd name="connsiteY19" fmla="*/ 3140 h 10955"/>
                  <a:gd name="connsiteX20" fmla="*/ 14 w 10014"/>
                  <a:gd name="connsiteY20" fmla="*/ 3214 h 10955"/>
                  <a:gd name="connsiteX21" fmla="*/ 4 w 10014"/>
                  <a:gd name="connsiteY21" fmla="*/ 4031 h 10955"/>
                  <a:gd name="connsiteX22" fmla="*/ 743 w 10014"/>
                  <a:gd name="connsiteY22" fmla="*/ 4128 h 10955"/>
                  <a:gd name="connsiteX23" fmla="*/ 769 w 10014"/>
                  <a:gd name="connsiteY23" fmla="*/ 4199 h 10955"/>
                  <a:gd name="connsiteX24" fmla="*/ 900 w 10014"/>
                  <a:gd name="connsiteY24" fmla="*/ 4252 h 10955"/>
                  <a:gd name="connsiteX25" fmla="*/ 4 w 10014"/>
                  <a:gd name="connsiteY25" fmla="*/ 4329 h 10955"/>
                  <a:gd name="connsiteX26" fmla="*/ 15 w 10014"/>
                  <a:gd name="connsiteY26" fmla="*/ 5480 h 10955"/>
                  <a:gd name="connsiteX27" fmla="*/ 407 w 10014"/>
                  <a:gd name="connsiteY27" fmla="*/ 5503 h 10955"/>
                  <a:gd name="connsiteX28" fmla="*/ 407 w 10014"/>
                  <a:gd name="connsiteY28" fmla="*/ 5556 h 10955"/>
                  <a:gd name="connsiteX29" fmla="*/ 250 w 10014"/>
                  <a:gd name="connsiteY29" fmla="*/ 5627 h 10955"/>
                  <a:gd name="connsiteX30" fmla="*/ 198 w 10014"/>
                  <a:gd name="connsiteY30" fmla="*/ 5698 h 10955"/>
                  <a:gd name="connsiteX31" fmla="*/ 119 w 10014"/>
                  <a:gd name="connsiteY31" fmla="*/ 5769 h 10955"/>
                  <a:gd name="connsiteX32" fmla="*/ 15 w 10014"/>
                  <a:gd name="connsiteY32" fmla="*/ 5800 h 10955"/>
                  <a:gd name="connsiteX33" fmla="*/ 15 w 10014"/>
                  <a:gd name="connsiteY33" fmla="*/ 6197 h 10955"/>
                  <a:gd name="connsiteX34" fmla="*/ 355 w 10014"/>
                  <a:gd name="connsiteY34" fmla="*/ 6210 h 10955"/>
                  <a:gd name="connsiteX35" fmla="*/ 434 w 10014"/>
                  <a:gd name="connsiteY35" fmla="*/ 6281 h 10955"/>
                  <a:gd name="connsiteX36" fmla="*/ 302 w 10014"/>
                  <a:gd name="connsiteY36" fmla="*/ 6348 h 10955"/>
                  <a:gd name="connsiteX37" fmla="*/ 407 w 10014"/>
                  <a:gd name="connsiteY37" fmla="*/ 6419 h 10955"/>
                  <a:gd name="connsiteX38" fmla="*/ 4 w 10014"/>
                  <a:gd name="connsiteY38" fmla="*/ 6503 h 10955"/>
                  <a:gd name="connsiteX39" fmla="*/ 4 w 10014"/>
                  <a:gd name="connsiteY39" fmla="*/ 6958 h 10955"/>
                  <a:gd name="connsiteX40" fmla="*/ 538 w 10014"/>
                  <a:gd name="connsiteY40" fmla="*/ 7002 h 10955"/>
                  <a:gd name="connsiteX41" fmla="*/ 381 w 10014"/>
                  <a:gd name="connsiteY41" fmla="*/ 7073 h 10955"/>
                  <a:gd name="connsiteX42" fmla="*/ 565 w 10014"/>
                  <a:gd name="connsiteY42" fmla="*/ 7126 h 10955"/>
                  <a:gd name="connsiteX43" fmla="*/ 407 w 10014"/>
                  <a:gd name="connsiteY43" fmla="*/ 7197 h 10955"/>
                  <a:gd name="connsiteX44" fmla="*/ 591 w 10014"/>
                  <a:gd name="connsiteY44" fmla="*/ 7268 h 10955"/>
                  <a:gd name="connsiteX45" fmla="*/ 2673 w 10014"/>
                  <a:gd name="connsiteY45" fmla="*/ 7321 h 10955"/>
                  <a:gd name="connsiteX46" fmla="*/ 2227 w 10014"/>
                  <a:gd name="connsiteY46" fmla="*/ 7389 h 10955"/>
                  <a:gd name="connsiteX47" fmla="*/ 2101 w 10014"/>
                  <a:gd name="connsiteY47" fmla="*/ 7460 h 10955"/>
                  <a:gd name="connsiteX48" fmla="*/ 3559 w 10014"/>
                  <a:gd name="connsiteY48" fmla="*/ 7531 h 10955"/>
                  <a:gd name="connsiteX49" fmla="*/ 4366 w 10014"/>
                  <a:gd name="connsiteY49" fmla="*/ 7584 h 10955"/>
                  <a:gd name="connsiteX50" fmla="*/ 4052 w 10014"/>
                  <a:gd name="connsiteY50" fmla="*/ 7655 h 10955"/>
                  <a:gd name="connsiteX51" fmla="*/ 2022 w 10014"/>
                  <a:gd name="connsiteY51" fmla="*/ 7726 h 10955"/>
                  <a:gd name="connsiteX52" fmla="*/ 1708 w 10014"/>
                  <a:gd name="connsiteY52" fmla="*/ 7780 h 10955"/>
                  <a:gd name="connsiteX53" fmla="*/ 1267 w 10014"/>
                  <a:gd name="connsiteY53" fmla="*/ 7851 h 10955"/>
                  <a:gd name="connsiteX54" fmla="*/ 1472 w 10014"/>
                  <a:gd name="connsiteY54" fmla="*/ 7918 h 10955"/>
                  <a:gd name="connsiteX55" fmla="*/ 5483 w 10014"/>
                  <a:gd name="connsiteY55" fmla="*/ 7989 h 10955"/>
                  <a:gd name="connsiteX56" fmla="*/ 10014 w 10014"/>
                  <a:gd name="connsiteY56" fmla="*/ 8043 h 10955"/>
                  <a:gd name="connsiteX57" fmla="*/ 4183 w 10014"/>
                  <a:gd name="connsiteY57" fmla="*/ 8114 h 10955"/>
                  <a:gd name="connsiteX58" fmla="*/ 1760 w 10014"/>
                  <a:gd name="connsiteY58" fmla="*/ 8185 h 10955"/>
                  <a:gd name="connsiteX59" fmla="*/ 1320 w 10014"/>
                  <a:gd name="connsiteY59" fmla="*/ 8238 h 10955"/>
                  <a:gd name="connsiteX60" fmla="*/ 4419 w 10014"/>
                  <a:gd name="connsiteY60" fmla="*/ 8309 h 10955"/>
                  <a:gd name="connsiteX61" fmla="*/ 4288 w 10014"/>
                  <a:gd name="connsiteY61" fmla="*/ 8377 h 10955"/>
                  <a:gd name="connsiteX62" fmla="*/ 1524 w 10014"/>
                  <a:gd name="connsiteY62" fmla="*/ 8430 h 10955"/>
                  <a:gd name="connsiteX63" fmla="*/ 512 w 10014"/>
                  <a:gd name="connsiteY63" fmla="*/ 8501 h 10955"/>
                  <a:gd name="connsiteX64" fmla="*/ 1058 w 10014"/>
                  <a:gd name="connsiteY64" fmla="*/ 8572 h 10955"/>
                  <a:gd name="connsiteX65" fmla="*/ 276 w 10014"/>
                  <a:gd name="connsiteY65" fmla="*/ 8643 h 10955"/>
                  <a:gd name="connsiteX66" fmla="*/ 3559 w 10014"/>
                  <a:gd name="connsiteY66" fmla="*/ 8696 h 10955"/>
                  <a:gd name="connsiteX67" fmla="*/ 407 w 10014"/>
                  <a:gd name="connsiteY67" fmla="*/ 8767 h 10955"/>
                  <a:gd name="connsiteX68" fmla="*/ 2279 w 10014"/>
                  <a:gd name="connsiteY68" fmla="*/ 8838 h 10955"/>
                  <a:gd name="connsiteX69" fmla="*/ 302 w 10014"/>
                  <a:gd name="connsiteY69" fmla="*/ 8888 h 10955"/>
                  <a:gd name="connsiteX70" fmla="*/ 276 w 10014"/>
                  <a:gd name="connsiteY70" fmla="*/ 8959 h 10955"/>
                  <a:gd name="connsiteX71" fmla="*/ 538 w 10014"/>
                  <a:gd name="connsiteY71" fmla="*/ 9030 h 10955"/>
                  <a:gd name="connsiteX72" fmla="*/ 329 w 10014"/>
                  <a:gd name="connsiteY72" fmla="*/ 9101 h 10955"/>
                  <a:gd name="connsiteX73" fmla="*/ 171 w 10014"/>
                  <a:gd name="connsiteY73" fmla="*/ 9226 h 10955"/>
                  <a:gd name="connsiteX74" fmla="*/ 302 w 10014"/>
                  <a:gd name="connsiteY74" fmla="*/ 9297 h 10955"/>
                  <a:gd name="connsiteX75" fmla="*/ 381 w 10014"/>
                  <a:gd name="connsiteY75" fmla="*/ 9350 h 10955"/>
                  <a:gd name="connsiteX76" fmla="*/ 591 w 10014"/>
                  <a:gd name="connsiteY76" fmla="*/ 9488 h 10955"/>
                  <a:gd name="connsiteX77" fmla="*/ 690 w 10014"/>
                  <a:gd name="connsiteY77" fmla="*/ 9542 h 10955"/>
                  <a:gd name="connsiteX78" fmla="*/ 2227 w 10014"/>
                  <a:gd name="connsiteY78" fmla="*/ 9560 h 10955"/>
                  <a:gd name="connsiteX79" fmla="*/ 2856 w 10014"/>
                  <a:gd name="connsiteY79" fmla="*/ 9613 h 10955"/>
                  <a:gd name="connsiteX80" fmla="*/ 486 w 10014"/>
                  <a:gd name="connsiteY80" fmla="*/ 9684 h 10955"/>
                  <a:gd name="connsiteX81" fmla="*/ 329 w 10014"/>
                  <a:gd name="connsiteY81" fmla="*/ 9755 h 10955"/>
                  <a:gd name="connsiteX82" fmla="*/ 538 w 10014"/>
                  <a:gd name="connsiteY82" fmla="*/ 9808 h 10955"/>
                  <a:gd name="connsiteX83" fmla="*/ 769 w 10014"/>
                  <a:gd name="connsiteY83" fmla="*/ 9879 h 10955"/>
                  <a:gd name="connsiteX84" fmla="*/ 717 w 10014"/>
                  <a:gd name="connsiteY84" fmla="*/ 9947 h 10955"/>
                  <a:gd name="connsiteX85" fmla="*/ 1136 w 10014"/>
                  <a:gd name="connsiteY85" fmla="*/ 10000 h 10955"/>
                  <a:gd name="connsiteX86" fmla="*/ 3287 w 10014"/>
                  <a:gd name="connsiteY86" fmla="*/ 10014 h 10955"/>
                  <a:gd name="connsiteX87" fmla="*/ 3940 w 10014"/>
                  <a:gd name="connsiteY87" fmla="*/ 10106 h 10955"/>
                  <a:gd name="connsiteX88" fmla="*/ 4958 w 10014"/>
                  <a:gd name="connsiteY88" fmla="*/ 10155 h 10955"/>
                  <a:gd name="connsiteX89" fmla="*/ 3480 w 10014"/>
                  <a:gd name="connsiteY89" fmla="*/ 10229 h 10955"/>
                  <a:gd name="connsiteX90" fmla="*/ 4152 w 10014"/>
                  <a:gd name="connsiteY90" fmla="*/ 10283 h 10955"/>
                  <a:gd name="connsiteX91" fmla="*/ 3903 w 10014"/>
                  <a:gd name="connsiteY91" fmla="*/ 10332 h 10955"/>
                  <a:gd name="connsiteX92" fmla="*/ 2386 w 10014"/>
                  <a:gd name="connsiteY92" fmla="*/ 10430 h 10955"/>
                  <a:gd name="connsiteX93" fmla="*/ 1310 w 10014"/>
                  <a:gd name="connsiteY93" fmla="*/ 10516 h 10955"/>
                  <a:gd name="connsiteX94" fmla="*/ 224 w 10014"/>
                  <a:gd name="connsiteY94" fmla="*/ 10601 h 10955"/>
                  <a:gd name="connsiteX95" fmla="*/ 503 w 10014"/>
                  <a:gd name="connsiteY95" fmla="*/ 10943 h 10955"/>
                  <a:gd name="connsiteX96" fmla="*/ 52 w 10014"/>
                  <a:gd name="connsiteY96" fmla="*/ 10955 h 10955"/>
                  <a:gd name="connsiteX97" fmla="*/ 14 w 10014"/>
                  <a:gd name="connsiteY97" fmla="*/ 0 h 10955"/>
                  <a:gd name="connsiteX0" fmla="*/ 14 w 10014"/>
                  <a:gd name="connsiteY0" fmla="*/ 0 h 10955"/>
                  <a:gd name="connsiteX1" fmla="*/ 6034 w 10014"/>
                  <a:gd name="connsiteY1" fmla="*/ 0 h 10955"/>
                  <a:gd name="connsiteX2" fmla="*/ 6134 w 10014"/>
                  <a:gd name="connsiteY2" fmla="*/ 71 h 10955"/>
                  <a:gd name="connsiteX3" fmla="*/ 7854 w 10014"/>
                  <a:gd name="connsiteY3" fmla="*/ 142 h 10955"/>
                  <a:gd name="connsiteX4" fmla="*/ 6967 w 10014"/>
                  <a:gd name="connsiteY4" fmla="*/ 195 h 10955"/>
                  <a:gd name="connsiteX5" fmla="*/ 6107 w 10014"/>
                  <a:gd name="connsiteY5" fmla="*/ 266 h 10955"/>
                  <a:gd name="connsiteX6" fmla="*/ 5981 w 10014"/>
                  <a:gd name="connsiteY6" fmla="*/ 334 h 10955"/>
                  <a:gd name="connsiteX7" fmla="*/ 6060 w 10014"/>
                  <a:gd name="connsiteY7" fmla="*/ 405 h 10955"/>
                  <a:gd name="connsiteX8" fmla="*/ 5069 w 10014"/>
                  <a:gd name="connsiteY8" fmla="*/ 458 h 10955"/>
                  <a:gd name="connsiteX9" fmla="*/ 900 w 10014"/>
                  <a:gd name="connsiteY9" fmla="*/ 529 h 10955"/>
                  <a:gd name="connsiteX10" fmla="*/ 1005 w 10014"/>
                  <a:gd name="connsiteY10" fmla="*/ 600 h 10955"/>
                  <a:gd name="connsiteX11" fmla="*/ 1293 w 10014"/>
                  <a:gd name="connsiteY11" fmla="*/ 654 h 10955"/>
                  <a:gd name="connsiteX12" fmla="*/ 1031 w 10014"/>
                  <a:gd name="connsiteY12" fmla="*/ 725 h 10955"/>
                  <a:gd name="connsiteX13" fmla="*/ 1996 w 10014"/>
                  <a:gd name="connsiteY13" fmla="*/ 792 h 10955"/>
                  <a:gd name="connsiteX14" fmla="*/ 2437 w 10014"/>
                  <a:gd name="connsiteY14" fmla="*/ 863 h 10955"/>
                  <a:gd name="connsiteX15" fmla="*/ 25 w 10014"/>
                  <a:gd name="connsiteY15" fmla="*/ 890 h 10955"/>
                  <a:gd name="connsiteX16" fmla="*/ 15 w 10014"/>
                  <a:gd name="connsiteY16" fmla="*/ 2922 h 10955"/>
                  <a:gd name="connsiteX17" fmla="*/ 1734 w 10014"/>
                  <a:gd name="connsiteY17" fmla="*/ 3016 h 10955"/>
                  <a:gd name="connsiteX18" fmla="*/ 5614 w 10014"/>
                  <a:gd name="connsiteY18" fmla="*/ 3087 h 10955"/>
                  <a:gd name="connsiteX19" fmla="*/ 1267 w 10014"/>
                  <a:gd name="connsiteY19" fmla="*/ 3140 h 10955"/>
                  <a:gd name="connsiteX20" fmla="*/ 14 w 10014"/>
                  <a:gd name="connsiteY20" fmla="*/ 3214 h 10955"/>
                  <a:gd name="connsiteX21" fmla="*/ 4 w 10014"/>
                  <a:gd name="connsiteY21" fmla="*/ 4031 h 10955"/>
                  <a:gd name="connsiteX22" fmla="*/ 743 w 10014"/>
                  <a:gd name="connsiteY22" fmla="*/ 4128 h 10955"/>
                  <a:gd name="connsiteX23" fmla="*/ 769 w 10014"/>
                  <a:gd name="connsiteY23" fmla="*/ 4199 h 10955"/>
                  <a:gd name="connsiteX24" fmla="*/ 900 w 10014"/>
                  <a:gd name="connsiteY24" fmla="*/ 4252 h 10955"/>
                  <a:gd name="connsiteX25" fmla="*/ 4 w 10014"/>
                  <a:gd name="connsiteY25" fmla="*/ 4329 h 10955"/>
                  <a:gd name="connsiteX26" fmla="*/ 15 w 10014"/>
                  <a:gd name="connsiteY26" fmla="*/ 5480 h 10955"/>
                  <a:gd name="connsiteX27" fmla="*/ 407 w 10014"/>
                  <a:gd name="connsiteY27" fmla="*/ 5503 h 10955"/>
                  <a:gd name="connsiteX28" fmla="*/ 407 w 10014"/>
                  <a:gd name="connsiteY28" fmla="*/ 5556 h 10955"/>
                  <a:gd name="connsiteX29" fmla="*/ 250 w 10014"/>
                  <a:gd name="connsiteY29" fmla="*/ 5627 h 10955"/>
                  <a:gd name="connsiteX30" fmla="*/ 198 w 10014"/>
                  <a:gd name="connsiteY30" fmla="*/ 5698 h 10955"/>
                  <a:gd name="connsiteX31" fmla="*/ 119 w 10014"/>
                  <a:gd name="connsiteY31" fmla="*/ 5769 h 10955"/>
                  <a:gd name="connsiteX32" fmla="*/ 15 w 10014"/>
                  <a:gd name="connsiteY32" fmla="*/ 5800 h 10955"/>
                  <a:gd name="connsiteX33" fmla="*/ 15 w 10014"/>
                  <a:gd name="connsiteY33" fmla="*/ 6197 h 10955"/>
                  <a:gd name="connsiteX34" fmla="*/ 355 w 10014"/>
                  <a:gd name="connsiteY34" fmla="*/ 6210 h 10955"/>
                  <a:gd name="connsiteX35" fmla="*/ 434 w 10014"/>
                  <a:gd name="connsiteY35" fmla="*/ 6281 h 10955"/>
                  <a:gd name="connsiteX36" fmla="*/ 302 w 10014"/>
                  <a:gd name="connsiteY36" fmla="*/ 6348 h 10955"/>
                  <a:gd name="connsiteX37" fmla="*/ 407 w 10014"/>
                  <a:gd name="connsiteY37" fmla="*/ 6419 h 10955"/>
                  <a:gd name="connsiteX38" fmla="*/ 4 w 10014"/>
                  <a:gd name="connsiteY38" fmla="*/ 6503 h 10955"/>
                  <a:gd name="connsiteX39" fmla="*/ 4 w 10014"/>
                  <a:gd name="connsiteY39" fmla="*/ 6958 h 10955"/>
                  <a:gd name="connsiteX40" fmla="*/ 538 w 10014"/>
                  <a:gd name="connsiteY40" fmla="*/ 7002 h 10955"/>
                  <a:gd name="connsiteX41" fmla="*/ 381 w 10014"/>
                  <a:gd name="connsiteY41" fmla="*/ 7073 h 10955"/>
                  <a:gd name="connsiteX42" fmla="*/ 565 w 10014"/>
                  <a:gd name="connsiteY42" fmla="*/ 7126 h 10955"/>
                  <a:gd name="connsiteX43" fmla="*/ 407 w 10014"/>
                  <a:gd name="connsiteY43" fmla="*/ 7197 h 10955"/>
                  <a:gd name="connsiteX44" fmla="*/ 591 w 10014"/>
                  <a:gd name="connsiteY44" fmla="*/ 7268 h 10955"/>
                  <a:gd name="connsiteX45" fmla="*/ 2673 w 10014"/>
                  <a:gd name="connsiteY45" fmla="*/ 7321 h 10955"/>
                  <a:gd name="connsiteX46" fmla="*/ 2227 w 10014"/>
                  <a:gd name="connsiteY46" fmla="*/ 7389 h 10955"/>
                  <a:gd name="connsiteX47" fmla="*/ 2101 w 10014"/>
                  <a:gd name="connsiteY47" fmla="*/ 7460 h 10955"/>
                  <a:gd name="connsiteX48" fmla="*/ 3559 w 10014"/>
                  <a:gd name="connsiteY48" fmla="*/ 7531 h 10955"/>
                  <a:gd name="connsiteX49" fmla="*/ 4366 w 10014"/>
                  <a:gd name="connsiteY49" fmla="*/ 7584 h 10955"/>
                  <a:gd name="connsiteX50" fmla="*/ 4052 w 10014"/>
                  <a:gd name="connsiteY50" fmla="*/ 7655 h 10955"/>
                  <a:gd name="connsiteX51" fmla="*/ 2022 w 10014"/>
                  <a:gd name="connsiteY51" fmla="*/ 7726 h 10955"/>
                  <a:gd name="connsiteX52" fmla="*/ 1708 w 10014"/>
                  <a:gd name="connsiteY52" fmla="*/ 7780 h 10955"/>
                  <a:gd name="connsiteX53" fmla="*/ 1267 w 10014"/>
                  <a:gd name="connsiteY53" fmla="*/ 7851 h 10955"/>
                  <a:gd name="connsiteX54" fmla="*/ 1472 w 10014"/>
                  <a:gd name="connsiteY54" fmla="*/ 7918 h 10955"/>
                  <a:gd name="connsiteX55" fmla="*/ 5483 w 10014"/>
                  <a:gd name="connsiteY55" fmla="*/ 7989 h 10955"/>
                  <a:gd name="connsiteX56" fmla="*/ 10014 w 10014"/>
                  <a:gd name="connsiteY56" fmla="*/ 8043 h 10955"/>
                  <a:gd name="connsiteX57" fmla="*/ 4183 w 10014"/>
                  <a:gd name="connsiteY57" fmla="*/ 8114 h 10955"/>
                  <a:gd name="connsiteX58" fmla="*/ 1760 w 10014"/>
                  <a:gd name="connsiteY58" fmla="*/ 8185 h 10955"/>
                  <a:gd name="connsiteX59" fmla="*/ 1320 w 10014"/>
                  <a:gd name="connsiteY59" fmla="*/ 8238 h 10955"/>
                  <a:gd name="connsiteX60" fmla="*/ 4419 w 10014"/>
                  <a:gd name="connsiteY60" fmla="*/ 8309 h 10955"/>
                  <a:gd name="connsiteX61" fmla="*/ 4288 w 10014"/>
                  <a:gd name="connsiteY61" fmla="*/ 8377 h 10955"/>
                  <a:gd name="connsiteX62" fmla="*/ 1524 w 10014"/>
                  <a:gd name="connsiteY62" fmla="*/ 8430 h 10955"/>
                  <a:gd name="connsiteX63" fmla="*/ 512 w 10014"/>
                  <a:gd name="connsiteY63" fmla="*/ 8501 h 10955"/>
                  <a:gd name="connsiteX64" fmla="*/ 1058 w 10014"/>
                  <a:gd name="connsiteY64" fmla="*/ 8572 h 10955"/>
                  <a:gd name="connsiteX65" fmla="*/ 276 w 10014"/>
                  <a:gd name="connsiteY65" fmla="*/ 8643 h 10955"/>
                  <a:gd name="connsiteX66" fmla="*/ 3559 w 10014"/>
                  <a:gd name="connsiteY66" fmla="*/ 8696 h 10955"/>
                  <a:gd name="connsiteX67" fmla="*/ 407 w 10014"/>
                  <a:gd name="connsiteY67" fmla="*/ 8767 h 10955"/>
                  <a:gd name="connsiteX68" fmla="*/ 2279 w 10014"/>
                  <a:gd name="connsiteY68" fmla="*/ 8838 h 10955"/>
                  <a:gd name="connsiteX69" fmla="*/ 302 w 10014"/>
                  <a:gd name="connsiteY69" fmla="*/ 8888 h 10955"/>
                  <a:gd name="connsiteX70" fmla="*/ 276 w 10014"/>
                  <a:gd name="connsiteY70" fmla="*/ 8959 h 10955"/>
                  <a:gd name="connsiteX71" fmla="*/ 538 w 10014"/>
                  <a:gd name="connsiteY71" fmla="*/ 9030 h 10955"/>
                  <a:gd name="connsiteX72" fmla="*/ 329 w 10014"/>
                  <a:gd name="connsiteY72" fmla="*/ 9101 h 10955"/>
                  <a:gd name="connsiteX73" fmla="*/ 171 w 10014"/>
                  <a:gd name="connsiteY73" fmla="*/ 9226 h 10955"/>
                  <a:gd name="connsiteX74" fmla="*/ 302 w 10014"/>
                  <a:gd name="connsiteY74" fmla="*/ 9297 h 10955"/>
                  <a:gd name="connsiteX75" fmla="*/ 381 w 10014"/>
                  <a:gd name="connsiteY75" fmla="*/ 9350 h 10955"/>
                  <a:gd name="connsiteX76" fmla="*/ 591 w 10014"/>
                  <a:gd name="connsiteY76" fmla="*/ 9488 h 10955"/>
                  <a:gd name="connsiteX77" fmla="*/ 690 w 10014"/>
                  <a:gd name="connsiteY77" fmla="*/ 9542 h 10955"/>
                  <a:gd name="connsiteX78" fmla="*/ 2227 w 10014"/>
                  <a:gd name="connsiteY78" fmla="*/ 9560 h 10955"/>
                  <a:gd name="connsiteX79" fmla="*/ 2856 w 10014"/>
                  <a:gd name="connsiteY79" fmla="*/ 9613 h 10955"/>
                  <a:gd name="connsiteX80" fmla="*/ 486 w 10014"/>
                  <a:gd name="connsiteY80" fmla="*/ 9684 h 10955"/>
                  <a:gd name="connsiteX81" fmla="*/ 329 w 10014"/>
                  <a:gd name="connsiteY81" fmla="*/ 9755 h 10955"/>
                  <a:gd name="connsiteX82" fmla="*/ 538 w 10014"/>
                  <a:gd name="connsiteY82" fmla="*/ 9808 h 10955"/>
                  <a:gd name="connsiteX83" fmla="*/ 769 w 10014"/>
                  <a:gd name="connsiteY83" fmla="*/ 9879 h 10955"/>
                  <a:gd name="connsiteX84" fmla="*/ 717 w 10014"/>
                  <a:gd name="connsiteY84" fmla="*/ 9947 h 10955"/>
                  <a:gd name="connsiteX85" fmla="*/ 1136 w 10014"/>
                  <a:gd name="connsiteY85" fmla="*/ 10000 h 10955"/>
                  <a:gd name="connsiteX86" fmla="*/ 3287 w 10014"/>
                  <a:gd name="connsiteY86" fmla="*/ 10014 h 10955"/>
                  <a:gd name="connsiteX87" fmla="*/ 3940 w 10014"/>
                  <a:gd name="connsiteY87" fmla="*/ 10106 h 10955"/>
                  <a:gd name="connsiteX88" fmla="*/ 4958 w 10014"/>
                  <a:gd name="connsiteY88" fmla="*/ 10155 h 10955"/>
                  <a:gd name="connsiteX89" fmla="*/ 3480 w 10014"/>
                  <a:gd name="connsiteY89" fmla="*/ 10229 h 10955"/>
                  <a:gd name="connsiteX90" fmla="*/ 4152 w 10014"/>
                  <a:gd name="connsiteY90" fmla="*/ 10283 h 10955"/>
                  <a:gd name="connsiteX91" fmla="*/ 3903 w 10014"/>
                  <a:gd name="connsiteY91" fmla="*/ 10332 h 10955"/>
                  <a:gd name="connsiteX92" fmla="*/ 2386 w 10014"/>
                  <a:gd name="connsiteY92" fmla="*/ 10430 h 10955"/>
                  <a:gd name="connsiteX93" fmla="*/ 359 w 10014"/>
                  <a:gd name="connsiteY93" fmla="*/ 10449 h 10955"/>
                  <a:gd name="connsiteX94" fmla="*/ 224 w 10014"/>
                  <a:gd name="connsiteY94" fmla="*/ 10601 h 10955"/>
                  <a:gd name="connsiteX95" fmla="*/ 503 w 10014"/>
                  <a:gd name="connsiteY95" fmla="*/ 10943 h 10955"/>
                  <a:gd name="connsiteX96" fmla="*/ 52 w 10014"/>
                  <a:gd name="connsiteY96" fmla="*/ 10955 h 10955"/>
                  <a:gd name="connsiteX97" fmla="*/ 14 w 10014"/>
                  <a:gd name="connsiteY97" fmla="*/ 0 h 10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0014" h="10955">
                    <a:moveTo>
                      <a:pt x="14" y="0"/>
                    </a:moveTo>
                    <a:lnTo>
                      <a:pt x="6034" y="0"/>
                    </a:lnTo>
                    <a:cubicBezTo>
                      <a:pt x="6067" y="24"/>
                      <a:pt x="6101" y="47"/>
                      <a:pt x="6134" y="71"/>
                    </a:cubicBezTo>
                    <a:lnTo>
                      <a:pt x="7854" y="142"/>
                    </a:lnTo>
                    <a:lnTo>
                      <a:pt x="6967" y="195"/>
                    </a:lnTo>
                    <a:lnTo>
                      <a:pt x="6107" y="266"/>
                    </a:lnTo>
                    <a:lnTo>
                      <a:pt x="5981" y="334"/>
                    </a:lnTo>
                    <a:cubicBezTo>
                      <a:pt x="6007" y="358"/>
                      <a:pt x="6034" y="381"/>
                      <a:pt x="6060" y="405"/>
                    </a:cubicBezTo>
                    <a:lnTo>
                      <a:pt x="5069" y="458"/>
                    </a:lnTo>
                    <a:lnTo>
                      <a:pt x="900" y="529"/>
                    </a:lnTo>
                    <a:lnTo>
                      <a:pt x="1005" y="600"/>
                    </a:lnTo>
                    <a:lnTo>
                      <a:pt x="1293" y="654"/>
                    </a:lnTo>
                    <a:lnTo>
                      <a:pt x="1031" y="725"/>
                    </a:lnTo>
                    <a:lnTo>
                      <a:pt x="1996" y="792"/>
                    </a:lnTo>
                    <a:lnTo>
                      <a:pt x="2437" y="863"/>
                    </a:lnTo>
                    <a:cubicBezTo>
                      <a:pt x="2112" y="945"/>
                      <a:pt x="466" y="865"/>
                      <a:pt x="25" y="890"/>
                    </a:cubicBezTo>
                    <a:cubicBezTo>
                      <a:pt x="5" y="1544"/>
                      <a:pt x="25" y="2212"/>
                      <a:pt x="15" y="2922"/>
                    </a:cubicBezTo>
                    <a:lnTo>
                      <a:pt x="1734" y="3016"/>
                    </a:lnTo>
                    <a:lnTo>
                      <a:pt x="5614" y="3087"/>
                    </a:lnTo>
                    <a:lnTo>
                      <a:pt x="1267" y="3140"/>
                    </a:lnTo>
                    <a:cubicBezTo>
                      <a:pt x="1210" y="3243"/>
                      <a:pt x="71" y="3111"/>
                      <a:pt x="14" y="3214"/>
                    </a:cubicBezTo>
                    <a:cubicBezTo>
                      <a:pt x="4" y="3508"/>
                      <a:pt x="25" y="3709"/>
                      <a:pt x="4" y="4031"/>
                    </a:cubicBezTo>
                    <a:lnTo>
                      <a:pt x="743" y="4128"/>
                    </a:lnTo>
                    <a:cubicBezTo>
                      <a:pt x="752" y="4152"/>
                      <a:pt x="760" y="4175"/>
                      <a:pt x="769" y="4199"/>
                    </a:cubicBezTo>
                    <a:lnTo>
                      <a:pt x="900" y="4252"/>
                    </a:lnTo>
                    <a:cubicBezTo>
                      <a:pt x="864" y="4323"/>
                      <a:pt x="40" y="4258"/>
                      <a:pt x="4" y="4329"/>
                    </a:cubicBezTo>
                    <a:cubicBezTo>
                      <a:pt x="29" y="4646"/>
                      <a:pt x="22" y="5184"/>
                      <a:pt x="15" y="5480"/>
                    </a:cubicBezTo>
                    <a:lnTo>
                      <a:pt x="407" y="5503"/>
                    </a:lnTo>
                    <a:lnTo>
                      <a:pt x="407" y="5556"/>
                    </a:lnTo>
                    <a:lnTo>
                      <a:pt x="250" y="5627"/>
                    </a:lnTo>
                    <a:cubicBezTo>
                      <a:pt x="233" y="5651"/>
                      <a:pt x="215" y="5674"/>
                      <a:pt x="198" y="5698"/>
                    </a:cubicBezTo>
                    <a:cubicBezTo>
                      <a:pt x="172" y="5722"/>
                      <a:pt x="145" y="5745"/>
                      <a:pt x="119" y="5769"/>
                    </a:cubicBezTo>
                    <a:cubicBezTo>
                      <a:pt x="161" y="5841"/>
                      <a:pt x="-27" y="5728"/>
                      <a:pt x="15" y="5800"/>
                    </a:cubicBezTo>
                    <a:cubicBezTo>
                      <a:pt x="22" y="5911"/>
                      <a:pt x="8" y="6079"/>
                      <a:pt x="15" y="6197"/>
                    </a:cubicBezTo>
                    <a:lnTo>
                      <a:pt x="355" y="6210"/>
                    </a:lnTo>
                    <a:cubicBezTo>
                      <a:pt x="381" y="6234"/>
                      <a:pt x="408" y="6257"/>
                      <a:pt x="434" y="6281"/>
                    </a:cubicBezTo>
                    <a:lnTo>
                      <a:pt x="302" y="6348"/>
                    </a:lnTo>
                    <a:lnTo>
                      <a:pt x="407" y="6419"/>
                    </a:lnTo>
                    <a:cubicBezTo>
                      <a:pt x="427" y="6451"/>
                      <a:pt x="-18" y="6406"/>
                      <a:pt x="4" y="6503"/>
                    </a:cubicBezTo>
                    <a:cubicBezTo>
                      <a:pt x="-5" y="6569"/>
                      <a:pt x="9" y="6804"/>
                      <a:pt x="4" y="6958"/>
                    </a:cubicBezTo>
                    <a:cubicBezTo>
                      <a:pt x="93" y="7041"/>
                      <a:pt x="533" y="6959"/>
                      <a:pt x="538" y="7002"/>
                    </a:cubicBezTo>
                    <a:lnTo>
                      <a:pt x="381" y="7073"/>
                    </a:lnTo>
                    <a:lnTo>
                      <a:pt x="565" y="7126"/>
                    </a:lnTo>
                    <a:lnTo>
                      <a:pt x="407" y="7197"/>
                    </a:lnTo>
                    <a:lnTo>
                      <a:pt x="591" y="7268"/>
                    </a:lnTo>
                    <a:lnTo>
                      <a:pt x="2673" y="7321"/>
                    </a:lnTo>
                    <a:lnTo>
                      <a:pt x="2227" y="7389"/>
                    </a:lnTo>
                    <a:lnTo>
                      <a:pt x="2101" y="7460"/>
                    </a:lnTo>
                    <a:lnTo>
                      <a:pt x="3559" y="7531"/>
                    </a:lnTo>
                    <a:lnTo>
                      <a:pt x="4366" y="7584"/>
                    </a:lnTo>
                    <a:lnTo>
                      <a:pt x="4052" y="7655"/>
                    </a:lnTo>
                    <a:lnTo>
                      <a:pt x="2022" y="7726"/>
                    </a:lnTo>
                    <a:lnTo>
                      <a:pt x="1708" y="7780"/>
                    </a:lnTo>
                    <a:lnTo>
                      <a:pt x="1267" y="7851"/>
                    </a:lnTo>
                    <a:lnTo>
                      <a:pt x="1472" y="7918"/>
                    </a:lnTo>
                    <a:lnTo>
                      <a:pt x="5483" y="7989"/>
                    </a:lnTo>
                    <a:lnTo>
                      <a:pt x="10014" y="8043"/>
                    </a:lnTo>
                    <a:lnTo>
                      <a:pt x="4183" y="8114"/>
                    </a:lnTo>
                    <a:lnTo>
                      <a:pt x="1760" y="8185"/>
                    </a:lnTo>
                    <a:lnTo>
                      <a:pt x="1320" y="8238"/>
                    </a:lnTo>
                    <a:lnTo>
                      <a:pt x="4419" y="8309"/>
                    </a:lnTo>
                    <a:lnTo>
                      <a:pt x="4288" y="8377"/>
                    </a:lnTo>
                    <a:lnTo>
                      <a:pt x="1524" y="8430"/>
                    </a:lnTo>
                    <a:lnTo>
                      <a:pt x="512" y="8501"/>
                    </a:lnTo>
                    <a:lnTo>
                      <a:pt x="1058" y="8572"/>
                    </a:lnTo>
                    <a:lnTo>
                      <a:pt x="276" y="8643"/>
                    </a:lnTo>
                    <a:lnTo>
                      <a:pt x="3559" y="8696"/>
                    </a:lnTo>
                    <a:lnTo>
                      <a:pt x="407" y="8767"/>
                    </a:lnTo>
                    <a:lnTo>
                      <a:pt x="2279" y="8838"/>
                    </a:lnTo>
                    <a:lnTo>
                      <a:pt x="302" y="8888"/>
                    </a:lnTo>
                    <a:cubicBezTo>
                      <a:pt x="293" y="8912"/>
                      <a:pt x="285" y="8935"/>
                      <a:pt x="276" y="8959"/>
                    </a:cubicBezTo>
                    <a:lnTo>
                      <a:pt x="538" y="9030"/>
                    </a:lnTo>
                    <a:lnTo>
                      <a:pt x="329" y="9101"/>
                    </a:lnTo>
                    <a:lnTo>
                      <a:pt x="171" y="9226"/>
                    </a:lnTo>
                    <a:lnTo>
                      <a:pt x="302" y="9297"/>
                    </a:lnTo>
                    <a:cubicBezTo>
                      <a:pt x="328" y="9315"/>
                      <a:pt x="355" y="9332"/>
                      <a:pt x="381" y="9350"/>
                    </a:cubicBezTo>
                    <a:lnTo>
                      <a:pt x="591" y="9488"/>
                    </a:lnTo>
                    <a:lnTo>
                      <a:pt x="690" y="9542"/>
                    </a:lnTo>
                    <a:lnTo>
                      <a:pt x="2227" y="9560"/>
                    </a:lnTo>
                    <a:lnTo>
                      <a:pt x="2856" y="9613"/>
                    </a:lnTo>
                    <a:lnTo>
                      <a:pt x="486" y="9684"/>
                    </a:lnTo>
                    <a:lnTo>
                      <a:pt x="329" y="9755"/>
                    </a:lnTo>
                    <a:lnTo>
                      <a:pt x="538" y="9808"/>
                    </a:lnTo>
                    <a:lnTo>
                      <a:pt x="769" y="9879"/>
                    </a:lnTo>
                    <a:cubicBezTo>
                      <a:pt x="752" y="9902"/>
                      <a:pt x="734" y="9924"/>
                      <a:pt x="717" y="9947"/>
                    </a:cubicBezTo>
                    <a:lnTo>
                      <a:pt x="1136" y="10000"/>
                    </a:lnTo>
                    <a:cubicBezTo>
                      <a:pt x="1133" y="9997"/>
                      <a:pt x="3290" y="10017"/>
                      <a:pt x="3287" y="10014"/>
                    </a:cubicBezTo>
                    <a:lnTo>
                      <a:pt x="3940" y="10106"/>
                    </a:lnTo>
                    <a:cubicBezTo>
                      <a:pt x="3943" y="10104"/>
                      <a:pt x="4955" y="10157"/>
                      <a:pt x="4958" y="10155"/>
                    </a:cubicBezTo>
                    <a:lnTo>
                      <a:pt x="3480" y="10229"/>
                    </a:lnTo>
                    <a:cubicBezTo>
                      <a:pt x="3477" y="10229"/>
                      <a:pt x="4155" y="10283"/>
                      <a:pt x="4152" y="10283"/>
                    </a:cubicBezTo>
                    <a:cubicBezTo>
                      <a:pt x="4146" y="10279"/>
                      <a:pt x="3909" y="10336"/>
                      <a:pt x="3903" y="10332"/>
                    </a:cubicBezTo>
                    <a:lnTo>
                      <a:pt x="2386" y="10430"/>
                    </a:lnTo>
                    <a:lnTo>
                      <a:pt x="359" y="10449"/>
                    </a:lnTo>
                    <a:lnTo>
                      <a:pt x="224" y="10601"/>
                    </a:lnTo>
                    <a:lnTo>
                      <a:pt x="503" y="10943"/>
                    </a:lnTo>
                    <a:lnTo>
                      <a:pt x="52" y="10955"/>
                    </a:lnTo>
                    <a:cubicBezTo>
                      <a:pt x="39" y="7430"/>
                      <a:pt x="27" y="3525"/>
                      <a:pt x="14" y="0"/>
                    </a:cubicBezTo>
                    <a:close/>
                  </a:path>
                </a:pathLst>
              </a:custGeom>
              <a:solidFill>
                <a:srgbClr val="00FF00"/>
              </a:solidFill>
              <a:ln w="12700" cmpd="sng">
                <a:solidFill>
                  <a:srgbClr val="000000"/>
                </a:solidFill>
                <a:round/>
                <a:headEnd/>
                <a:tailEnd/>
              </a:ln>
            </p:spPr>
            <p:txBody>
              <a:bodyPr vert="horz" wrap="square" lIns="91440" tIns="45720" rIns="91440" bIns="45720" numCol="1" anchor="t" anchorCtr="0" compatLnSpc="1">
                <a:prstTxWarp prst="textNoShape">
                  <a:avLst/>
                </a:prstTxWarp>
              </a:bodyPr>
              <a:lstStyle/>
              <a:p>
                <a:pPr defTabSz="457200"/>
                <a:endParaRPr lang="en-US" sz="1400">
                  <a:solidFill>
                    <a:prstClr val="white"/>
                  </a:solidFill>
                </a:endParaRPr>
              </a:p>
            </p:txBody>
          </p:sp>
          <p:grpSp>
            <p:nvGrpSpPr>
              <p:cNvPr id="1197" name="Group 1196"/>
              <p:cNvGrpSpPr/>
              <p:nvPr/>
            </p:nvGrpSpPr>
            <p:grpSpPr>
              <a:xfrm>
                <a:off x="29977044" y="21736022"/>
                <a:ext cx="2523744" cy="3968496"/>
                <a:chOff x="29977044" y="21647386"/>
                <a:chExt cx="2554603" cy="3993873"/>
              </a:xfrm>
            </p:grpSpPr>
            <p:sp>
              <p:nvSpPr>
                <p:cNvPr id="2389" name="Oval 42"/>
                <p:cNvSpPr>
                  <a:spLocks noChangeArrowheads="1"/>
                </p:cNvSpPr>
                <p:nvPr/>
              </p:nvSpPr>
              <p:spPr bwMode="auto">
                <a:xfrm>
                  <a:off x="31443995" y="21647386"/>
                  <a:ext cx="100584" cy="100584"/>
                </a:xfrm>
                <a:prstGeom prst="ellipse">
                  <a:avLst/>
                </a:prstGeom>
                <a:solidFill>
                  <a:srgbClr val="000000"/>
                </a:solidFill>
                <a:ln w="12700" cmpd="sng">
                  <a:solidFill>
                    <a:srgbClr val="000000"/>
                  </a:solidFill>
                  <a:round/>
                  <a:headEnd/>
                  <a:tailEnd/>
                </a:ln>
              </p:spPr>
              <p:txBody>
                <a:bodyPr vert="horz" wrap="square" lIns="91440" tIns="45720" rIns="91440" bIns="45720" numCol="1" anchor="t" anchorCtr="0" compatLnSpc="1">
                  <a:prstTxWarp prst="textNoShape">
                    <a:avLst/>
                  </a:prstTxWarp>
                </a:bodyPr>
                <a:lstStyle/>
                <a:p>
                  <a:pPr defTabSz="457200"/>
                  <a:endParaRPr lang="en-US" sz="1400">
                    <a:solidFill>
                      <a:prstClr val="white"/>
                    </a:solidFill>
                  </a:endParaRPr>
                </a:p>
              </p:txBody>
            </p:sp>
            <p:sp>
              <p:nvSpPr>
                <p:cNvPr id="2390" name="Oval 43"/>
                <p:cNvSpPr>
                  <a:spLocks noChangeArrowheads="1"/>
                </p:cNvSpPr>
                <p:nvPr/>
              </p:nvSpPr>
              <p:spPr bwMode="auto">
                <a:xfrm>
                  <a:off x="31470004" y="21675047"/>
                  <a:ext cx="100584" cy="100584"/>
                </a:xfrm>
                <a:prstGeom prst="ellipse">
                  <a:avLst/>
                </a:prstGeom>
                <a:solidFill>
                  <a:srgbClr val="000000"/>
                </a:solidFill>
                <a:ln w="12700" cmpd="sng">
                  <a:solidFill>
                    <a:srgbClr val="000000"/>
                  </a:solidFill>
                  <a:round/>
                  <a:headEnd/>
                  <a:tailEnd/>
                </a:ln>
              </p:spPr>
              <p:txBody>
                <a:bodyPr vert="horz" wrap="square" lIns="91440" tIns="45720" rIns="91440" bIns="45720" numCol="1" anchor="t" anchorCtr="0" compatLnSpc="1">
                  <a:prstTxWarp prst="textNoShape">
                    <a:avLst/>
                  </a:prstTxWarp>
                </a:bodyPr>
                <a:lstStyle/>
                <a:p>
                  <a:pPr defTabSz="457200"/>
                  <a:endParaRPr lang="en-US" sz="1400">
                    <a:solidFill>
                      <a:prstClr val="white"/>
                    </a:solidFill>
                  </a:endParaRPr>
                </a:p>
              </p:txBody>
            </p:sp>
            <p:sp>
              <p:nvSpPr>
                <p:cNvPr id="2391" name="Oval 44"/>
                <p:cNvSpPr>
                  <a:spLocks noChangeArrowheads="1"/>
                </p:cNvSpPr>
                <p:nvPr/>
              </p:nvSpPr>
              <p:spPr bwMode="auto">
                <a:xfrm>
                  <a:off x="31895263" y="21702708"/>
                  <a:ext cx="100584" cy="100584"/>
                </a:xfrm>
                <a:prstGeom prst="ellipse">
                  <a:avLst/>
                </a:prstGeom>
                <a:solidFill>
                  <a:srgbClr val="000000"/>
                </a:solidFill>
                <a:ln w="12700" cmpd="sng">
                  <a:solidFill>
                    <a:srgbClr val="000000"/>
                  </a:solidFill>
                  <a:round/>
                  <a:headEnd/>
                  <a:tailEnd/>
                </a:ln>
              </p:spPr>
              <p:txBody>
                <a:bodyPr vert="horz" wrap="square" lIns="91440" tIns="45720" rIns="91440" bIns="45720" numCol="1" anchor="t" anchorCtr="0" compatLnSpc="1">
                  <a:prstTxWarp prst="textNoShape">
                    <a:avLst/>
                  </a:prstTxWarp>
                </a:bodyPr>
                <a:lstStyle/>
                <a:p>
                  <a:pPr defTabSz="457200"/>
                  <a:endParaRPr lang="en-US" sz="1400">
                    <a:solidFill>
                      <a:prstClr val="white"/>
                    </a:solidFill>
                  </a:endParaRPr>
                </a:p>
              </p:txBody>
            </p:sp>
            <p:sp>
              <p:nvSpPr>
                <p:cNvPr id="2392" name="Oval 45"/>
                <p:cNvSpPr>
                  <a:spLocks noChangeArrowheads="1"/>
                </p:cNvSpPr>
                <p:nvPr/>
              </p:nvSpPr>
              <p:spPr bwMode="auto">
                <a:xfrm>
                  <a:off x="31675480" y="21723453"/>
                  <a:ext cx="100584" cy="100584"/>
                </a:xfrm>
                <a:prstGeom prst="ellipse">
                  <a:avLst/>
                </a:prstGeom>
                <a:solidFill>
                  <a:srgbClr val="000000"/>
                </a:solidFill>
                <a:ln w="12700" cmpd="sng">
                  <a:solidFill>
                    <a:srgbClr val="000000"/>
                  </a:solidFill>
                  <a:round/>
                  <a:headEnd/>
                  <a:tailEnd/>
                </a:ln>
              </p:spPr>
              <p:txBody>
                <a:bodyPr vert="horz" wrap="square" lIns="91440" tIns="45720" rIns="91440" bIns="45720" numCol="1" anchor="t" anchorCtr="0" compatLnSpc="1">
                  <a:prstTxWarp prst="textNoShape">
                    <a:avLst/>
                  </a:prstTxWarp>
                </a:bodyPr>
                <a:lstStyle/>
                <a:p>
                  <a:pPr defTabSz="457200"/>
                  <a:endParaRPr lang="en-US" sz="1400">
                    <a:solidFill>
                      <a:prstClr val="white"/>
                    </a:solidFill>
                  </a:endParaRPr>
                </a:p>
              </p:txBody>
            </p:sp>
            <p:sp>
              <p:nvSpPr>
                <p:cNvPr id="2393" name="Oval 46"/>
                <p:cNvSpPr>
                  <a:spLocks noChangeArrowheads="1"/>
                </p:cNvSpPr>
                <p:nvPr/>
              </p:nvSpPr>
              <p:spPr bwMode="auto">
                <a:xfrm>
                  <a:off x="31463502" y="21751114"/>
                  <a:ext cx="100584" cy="100584"/>
                </a:xfrm>
                <a:prstGeom prst="ellipse">
                  <a:avLst/>
                </a:prstGeom>
                <a:solidFill>
                  <a:srgbClr val="000000"/>
                </a:solidFill>
                <a:ln w="12700" cmpd="sng">
                  <a:solidFill>
                    <a:srgbClr val="000000"/>
                  </a:solidFill>
                  <a:round/>
                  <a:headEnd/>
                  <a:tailEnd/>
                </a:ln>
              </p:spPr>
              <p:txBody>
                <a:bodyPr vert="horz" wrap="square" lIns="91440" tIns="45720" rIns="91440" bIns="45720" numCol="1" anchor="t" anchorCtr="0" compatLnSpc="1">
                  <a:prstTxWarp prst="textNoShape">
                    <a:avLst/>
                  </a:prstTxWarp>
                </a:bodyPr>
                <a:lstStyle/>
                <a:p>
                  <a:pPr defTabSz="457200"/>
                  <a:endParaRPr lang="en-US" sz="1400">
                    <a:solidFill>
                      <a:prstClr val="white"/>
                    </a:solidFill>
                  </a:endParaRPr>
                </a:p>
              </p:txBody>
            </p:sp>
            <p:sp>
              <p:nvSpPr>
                <p:cNvPr id="2394" name="Oval 47"/>
                <p:cNvSpPr>
                  <a:spLocks noChangeArrowheads="1"/>
                </p:cNvSpPr>
                <p:nvPr/>
              </p:nvSpPr>
              <p:spPr bwMode="auto">
                <a:xfrm>
                  <a:off x="31430990" y="21777392"/>
                  <a:ext cx="100584" cy="100584"/>
                </a:xfrm>
                <a:prstGeom prst="ellipse">
                  <a:avLst/>
                </a:prstGeom>
                <a:solidFill>
                  <a:srgbClr val="000000"/>
                </a:solidFill>
                <a:ln w="12700" cmpd="sng">
                  <a:solidFill>
                    <a:srgbClr val="000000"/>
                  </a:solidFill>
                  <a:round/>
                  <a:headEnd/>
                  <a:tailEnd/>
                </a:ln>
              </p:spPr>
              <p:txBody>
                <a:bodyPr vert="horz" wrap="square" lIns="91440" tIns="45720" rIns="91440" bIns="45720" numCol="1" anchor="t" anchorCtr="0" compatLnSpc="1">
                  <a:prstTxWarp prst="textNoShape">
                    <a:avLst/>
                  </a:prstTxWarp>
                </a:bodyPr>
                <a:lstStyle/>
                <a:p>
                  <a:pPr defTabSz="457200"/>
                  <a:endParaRPr lang="en-US" sz="1400">
                    <a:solidFill>
                      <a:prstClr val="white"/>
                    </a:solidFill>
                  </a:endParaRPr>
                </a:p>
              </p:txBody>
            </p:sp>
            <p:sp>
              <p:nvSpPr>
                <p:cNvPr id="2395" name="Oval 48"/>
                <p:cNvSpPr>
                  <a:spLocks noChangeArrowheads="1"/>
                </p:cNvSpPr>
                <p:nvPr/>
              </p:nvSpPr>
              <p:spPr bwMode="auto">
                <a:xfrm>
                  <a:off x="31450497" y="21805054"/>
                  <a:ext cx="100584" cy="100584"/>
                </a:xfrm>
                <a:prstGeom prst="ellipse">
                  <a:avLst/>
                </a:prstGeom>
                <a:solidFill>
                  <a:srgbClr val="000000"/>
                </a:solidFill>
                <a:ln w="12700" cmpd="sng">
                  <a:solidFill>
                    <a:srgbClr val="000000"/>
                  </a:solidFill>
                  <a:round/>
                  <a:headEnd/>
                  <a:tailEnd/>
                </a:ln>
              </p:spPr>
              <p:txBody>
                <a:bodyPr vert="horz" wrap="square" lIns="91440" tIns="45720" rIns="91440" bIns="45720" numCol="1" anchor="t" anchorCtr="0" compatLnSpc="1">
                  <a:prstTxWarp prst="textNoShape">
                    <a:avLst/>
                  </a:prstTxWarp>
                </a:bodyPr>
                <a:lstStyle/>
                <a:p>
                  <a:pPr defTabSz="457200"/>
                  <a:endParaRPr lang="en-US" sz="1400">
                    <a:solidFill>
                      <a:prstClr val="white"/>
                    </a:solidFill>
                  </a:endParaRPr>
                </a:p>
              </p:txBody>
            </p:sp>
            <p:sp>
              <p:nvSpPr>
                <p:cNvPr id="2396" name="Oval 49"/>
                <p:cNvSpPr>
                  <a:spLocks noChangeArrowheads="1"/>
                </p:cNvSpPr>
                <p:nvPr/>
              </p:nvSpPr>
              <p:spPr bwMode="auto">
                <a:xfrm>
                  <a:off x="31204704" y="21825799"/>
                  <a:ext cx="100584" cy="100584"/>
                </a:xfrm>
                <a:prstGeom prst="ellipse">
                  <a:avLst/>
                </a:prstGeom>
                <a:solidFill>
                  <a:srgbClr val="000000"/>
                </a:solidFill>
                <a:ln w="12700" cmpd="sng">
                  <a:solidFill>
                    <a:srgbClr val="000000"/>
                  </a:solidFill>
                  <a:round/>
                  <a:headEnd/>
                  <a:tailEnd/>
                </a:ln>
              </p:spPr>
              <p:txBody>
                <a:bodyPr vert="horz" wrap="square" lIns="91440" tIns="45720" rIns="91440" bIns="45720" numCol="1" anchor="t" anchorCtr="0" compatLnSpc="1">
                  <a:prstTxWarp prst="textNoShape">
                    <a:avLst/>
                  </a:prstTxWarp>
                </a:bodyPr>
                <a:lstStyle/>
                <a:p>
                  <a:pPr defTabSz="457200"/>
                  <a:endParaRPr lang="en-US" sz="1400">
                    <a:solidFill>
                      <a:prstClr val="white"/>
                    </a:solidFill>
                  </a:endParaRPr>
                </a:p>
              </p:txBody>
            </p:sp>
            <p:sp>
              <p:nvSpPr>
                <p:cNvPr id="2397" name="Oval 50"/>
                <p:cNvSpPr>
                  <a:spLocks noChangeArrowheads="1"/>
                </p:cNvSpPr>
                <p:nvPr/>
              </p:nvSpPr>
              <p:spPr bwMode="auto">
                <a:xfrm>
                  <a:off x="30170817" y="21853460"/>
                  <a:ext cx="100584" cy="100584"/>
                </a:xfrm>
                <a:prstGeom prst="ellipse">
                  <a:avLst/>
                </a:prstGeom>
                <a:solidFill>
                  <a:srgbClr val="000000"/>
                </a:solidFill>
                <a:ln w="12700" cmpd="sng">
                  <a:solidFill>
                    <a:srgbClr val="000000"/>
                  </a:solidFill>
                  <a:round/>
                  <a:headEnd/>
                  <a:tailEnd/>
                </a:ln>
              </p:spPr>
              <p:txBody>
                <a:bodyPr vert="horz" wrap="square" lIns="91440" tIns="45720" rIns="91440" bIns="45720" numCol="1" anchor="t" anchorCtr="0" compatLnSpc="1">
                  <a:prstTxWarp prst="textNoShape">
                    <a:avLst/>
                  </a:prstTxWarp>
                </a:bodyPr>
                <a:lstStyle/>
                <a:p>
                  <a:pPr defTabSz="457200"/>
                  <a:endParaRPr lang="en-US" sz="1400">
                    <a:solidFill>
                      <a:prstClr val="white"/>
                    </a:solidFill>
                  </a:endParaRPr>
                </a:p>
              </p:txBody>
            </p:sp>
            <p:sp>
              <p:nvSpPr>
                <p:cNvPr id="2398" name="Oval 51"/>
                <p:cNvSpPr>
                  <a:spLocks noChangeArrowheads="1"/>
                </p:cNvSpPr>
                <p:nvPr/>
              </p:nvSpPr>
              <p:spPr bwMode="auto">
                <a:xfrm>
                  <a:off x="30196827" y="21881121"/>
                  <a:ext cx="100584" cy="100584"/>
                </a:xfrm>
                <a:prstGeom prst="ellipse">
                  <a:avLst/>
                </a:prstGeom>
                <a:solidFill>
                  <a:srgbClr val="000000"/>
                </a:solidFill>
                <a:ln w="12700" cmpd="sng">
                  <a:solidFill>
                    <a:srgbClr val="000000"/>
                  </a:solidFill>
                  <a:round/>
                  <a:headEnd/>
                  <a:tailEnd/>
                </a:ln>
              </p:spPr>
              <p:txBody>
                <a:bodyPr vert="horz" wrap="square" lIns="91440" tIns="45720" rIns="91440" bIns="45720" numCol="1" anchor="t" anchorCtr="0" compatLnSpc="1">
                  <a:prstTxWarp prst="textNoShape">
                    <a:avLst/>
                  </a:prstTxWarp>
                </a:bodyPr>
                <a:lstStyle/>
                <a:p>
                  <a:pPr defTabSz="457200"/>
                  <a:endParaRPr lang="en-US" sz="1400">
                    <a:solidFill>
                      <a:prstClr val="white"/>
                    </a:solidFill>
                  </a:endParaRPr>
                </a:p>
              </p:txBody>
            </p:sp>
            <p:sp>
              <p:nvSpPr>
                <p:cNvPr id="2399" name="Oval 52"/>
                <p:cNvSpPr>
                  <a:spLocks noChangeArrowheads="1"/>
                </p:cNvSpPr>
                <p:nvPr/>
              </p:nvSpPr>
              <p:spPr bwMode="auto">
                <a:xfrm>
                  <a:off x="30268353" y="21901867"/>
                  <a:ext cx="100584" cy="100584"/>
                </a:xfrm>
                <a:prstGeom prst="ellipse">
                  <a:avLst/>
                </a:prstGeom>
                <a:solidFill>
                  <a:srgbClr val="000000"/>
                </a:solidFill>
                <a:ln w="12700" cmpd="sng">
                  <a:solidFill>
                    <a:srgbClr val="000000"/>
                  </a:solidFill>
                  <a:round/>
                  <a:headEnd/>
                  <a:tailEnd/>
                </a:ln>
              </p:spPr>
              <p:txBody>
                <a:bodyPr vert="horz" wrap="square" lIns="91440" tIns="45720" rIns="91440" bIns="45720" numCol="1" anchor="t" anchorCtr="0" compatLnSpc="1">
                  <a:prstTxWarp prst="textNoShape">
                    <a:avLst/>
                  </a:prstTxWarp>
                </a:bodyPr>
                <a:lstStyle/>
                <a:p>
                  <a:pPr defTabSz="457200"/>
                  <a:endParaRPr lang="en-US" sz="1400">
                    <a:solidFill>
                      <a:prstClr val="white"/>
                    </a:solidFill>
                  </a:endParaRPr>
                </a:p>
              </p:txBody>
            </p:sp>
            <p:sp>
              <p:nvSpPr>
                <p:cNvPr id="2464" name="Oval 53"/>
                <p:cNvSpPr>
                  <a:spLocks noChangeArrowheads="1"/>
                </p:cNvSpPr>
                <p:nvPr/>
              </p:nvSpPr>
              <p:spPr bwMode="auto">
                <a:xfrm>
                  <a:off x="30203329" y="21929529"/>
                  <a:ext cx="100584" cy="100584"/>
                </a:xfrm>
                <a:prstGeom prst="ellipse">
                  <a:avLst/>
                </a:prstGeom>
                <a:solidFill>
                  <a:srgbClr val="000000"/>
                </a:solidFill>
                <a:ln w="12700" cmpd="sng">
                  <a:solidFill>
                    <a:srgbClr val="000000"/>
                  </a:solidFill>
                  <a:round/>
                  <a:headEnd/>
                  <a:tailEnd/>
                </a:ln>
              </p:spPr>
              <p:txBody>
                <a:bodyPr vert="horz" wrap="square" lIns="91440" tIns="45720" rIns="91440" bIns="45720" numCol="1" anchor="t" anchorCtr="0" compatLnSpc="1">
                  <a:prstTxWarp prst="textNoShape">
                    <a:avLst/>
                  </a:prstTxWarp>
                </a:bodyPr>
                <a:lstStyle/>
                <a:p>
                  <a:pPr defTabSz="457200"/>
                  <a:endParaRPr lang="en-US" sz="1400">
                    <a:solidFill>
                      <a:prstClr val="white"/>
                    </a:solidFill>
                  </a:endParaRPr>
                </a:p>
              </p:txBody>
            </p:sp>
            <p:sp>
              <p:nvSpPr>
                <p:cNvPr id="2465" name="Oval 54"/>
                <p:cNvSpPr>
                  <a:spLocks noChangeArrowheads="1"/>
                </p:cNvSpPr>
                <p:nvPr/>
              </p:nvSpPr>
              <p:spPr bwMode="auto">
                <a:xfrm>
                  <a:off x="30442618" y="21957189"/>
                  <a:ext cx="100584" cy="100584"/>
                </a:xfrm>
                <a:prstGeom prst="ellipse">
                  <a:avLst/>
                </a:prstGeom>
                <a:solidFill>
                  <a:srgbClr val="000000"/>
                </a:solidFill>
                <a:ln w="12700" cmpd="sng">
                  <a:solidFill>
                    <a:srgbClr val="000000"/>
                  </a:solidFill>
                  <a:round/>
                  <a:headEnd/>
                  <a:tailEnd/>
                </a:ln>
              </p:spPr>
              <p:txBody>
                <a:bodyPr vert="horz" wrap="square" lIns="91440" tIns="45720" rIns="91440" bIns="45720" numCol="1" anchor="t" anchorCtr="0" compatLnSpc="1">
                  <a:prstTxWarp prst="textNoShape">
                    <a:avLst/>
                  </a:prstTxWarp>
                </a:bodyPr>
                <a:lstStyle/>
                <a:p>
                  <a:pPr defTabSz="457200"/>
                  <a:endParaRPr lang="en-US" sz="1400">
                    <a:solidFill>
                      <a:prstClr val="white"/>
                    </a:solidFill>
                  </a:endParaRPr>
                </a:p>
              </p:txBody>
            </p:sp>
            <p:sp>
              <p:nvSpPr>
                <p:cNvPr id="2466" name="Oval 55"/>
                <p:cNvSpPr>
                  <a:spLocks noChangeArrowheads="1"/>
                </p:cNvSpPr>
                <p:nvPr/>
              </p:nvSpPr>
              <p:spPr bwMode="auto">
                <a:xfrm>
                  <a:off x="30551859" y="21983467"/>
                  <a:ext cx="100584" cy="100584"/>
                </a:xfrm>
                <a:prstGeom prst="ellipse">
                  <a:avLst/>
                </a:prstGeom>
                <a:solidFill>
                  <a:srgbClr val="000000"/>
                </a:solidFill>
                <a:ln w="12700" cmpd="sng">
                  <a:solidFill>
                    <a:srgbClr val="000000"/>
                  </a:solidFill>
                  <a:round/>
                  <a:headEnd/>
                  <a:tailEnd/>
                </a:ln>
              </p:spPr>
              <p:txBody>
                <a:bodyPr vert="horz" wrap="square" lIns="91440" tIns="45720" rIns="91440" bIns="45720" numCol="1" anchor="t" anchorCtr="0" compatLnSpc="1">
                  <a:prstTxWarp prst="textNoShape">
                    <a:avLst/>
                  </a:prstTxWarp>
                </a:bodyPr>
                <a:lstStyle/>
                <a:p>
                  <a:pPr defTabSz="457200"/>
                  <a:endParaRPr lang="en-US" sz="1400">
                    <a:solidFill>
                      <a:prstClr val="white"/>
                    </a:solidFill>
                  </a:endParaRPr>
                </a:p>
              </p:txBody>
            </p:sp>
            <p:sp>
              <p:nvSpPr>
                <p:cNvPr id="2467" name="Oval 56"/>
                <p:cNvSpPr>
                  <a:spLocks noChangeArrowheads="1"/>
                </p:cNvSpPr>
                <p:nvPr/>
              </p:nvSpPr>
              <p:spPr bwMode="auto">
                <a:xfrm>
                  <a:off x="30377593" y="22821595"/>
                  <a:ext cx="100584" cy="100584"/>
                </a:xfrm>
                <a:prstGeom prst="ellipse">
                  <a:avLst/>
                </a:prstGeom>
                <a:solidFill>
                  <a:srgbClr val="000000"/>
                </a:solidFill>
                <a:ln w="12700" cmpd="sng">
                  <a:solidFill>
                    <a:srgbClr val="000000"/>
                  </a:solidFill>
                  <a:round/>
                  <a:headEnd/>
                  <a:tailEnd/>
                </a:ln>
              </p:spPr>
              <p:txBody>
                <a:bodyPr vert="horz" wrap="square" lIns="91440" tIns="45720" rIns="91440" bIns="45720" numCol="1" anchor="t" anchorCtr="0" compatLnSpc="1">
                  <a:prstTxWarp prst="textNoShape">
                    <a:avLst/>
                  </a:prstTxWarp>
                </a:bodyPr>
                <a:lstStyle/>
                <a:p>
                  <a:pPr defTabSz="457200"/>
                  <a:endParaRPr lang="en-US" sz="1400">
                    <a:solidFill>
                      <a:prstClr val="white"/>
                    </a:solidFill>
                  </a:endParaRPr>
                </a:p>
              </p:txBody>
            </p:sp>
            <p:sp>
              <p:nvSpPr>
                <p:cNvPr id="2468" name="Oval 57"/>
                <p:cNvSpPr>
                  <a:spLocks noChangeArrowheads="1"/>
                </p:cNvSpPr>
                <p:nvPr/>
              </p:nvSpPr>
              <p:spPr bwMode="auto">
                <a:xfrm>
                  <a:off x="31339955" y="22849257"/>
                  <a:ext cx="100584" cy="100584"/>
                </a:xfrm>
                <a:prstGeom prst="ellipse">
                  <a:avLst/>
                </a:prstGeom>
                <a:solidFill>
                  <a:srgbClr val="000000"/>
                </a:solidFill>
                <a:ln w="12700" cmpd="sng">
                  <a:solidFill>
                    <a:srgbClr val="000000"/>
                  </a:solidFill>
                  <a:round/>
                  <a:headEnd/>
                  <a:tailEnd/>
                </a:ln>
              </p:spPr>
              <p:txBody>
                <a:bodyPr vert="horz" wrap="square" lIns="91440" tIns="45720" rIns="91440" bIns="45720" numCol="1" anchor="t" anchorCtr="0" compatLnSpc="1">
                  <a:prstTxWarp prst="textNoShape">
                    <a:avLst/>
                  </a:prstTxWarp>
                </a:bodyPr>
                <a:lstStyle/>
                <a:p>
                  <a:pPr defTabSz="457200"/>
                  <a:endParaRPr lang="en-US" sz="1400">
                    <a:solidFill>
                      <a:prstClr val="white"/>
                    </a:solidFill>
                  </a:endParaRPr>
                </a:p>
              </p:txBody>
            </p:sp>
            <p:sp>
              <p:nvSpPr>
                <p:cNvPr id="2469" name="Oval 58"/>
                <p:cNvSpPr>
                  <a:spLocks noChangeArrowheads="1"/>
                </p:cNvSpPr>
                <p:nvPr/>
              </p:nvSpPr>
              <p:spPr bwMode="auto">
                <a:xfrm>
                  <a:off x="30261851" y="22870003"/>
                  <a:ext cx="100584" cy="100584"/>
                </a:xfrm>
                <a:prstGeom prst="ellipse">
                  <a:avLst/>
                </a:prstGeom>
                <a:solidFill>
                  <a:srgbClr val="000000"/>
                </a:solidFill>
                <a:ln w="12700" cmpd="sng">
                  <a:solidFill>
                    <a:srgbClr val="000000"/>
                  </a:solidFill>
                  <a:round/>
                  <a:headEnd/>
                  <a:tailEnd/>
                </a:ln>
              </p:spPr>
              <p:txBody>
                <a:bodyPr vert="horz" wrap="square" lIns="91440" tIns="45720" rIns="91440" bIns="45720" numCol="1" anchor="t" anchorCtr="0" compatLnSpc="1">
                  <a:prstTxWarp prst="textNoShape">
                    <a:avLst/>
                  </a:prstTxWarp>
                </a:bodyPr>
                <a:lstStyle/>
                <a:p>
                  <a:pPr defTabSz="457200"/>
                  <a:endParaRPr lang="en-US" sz="1400">
                    <a:solidFill>
                      <a:prstClr val="white"/>
                    </a:solidFill>
                  </a:endParaRPr>
                </a:p>
              </p:txBody>
            </p:sp>
            <p:sp>
              <p:nvSpPr>
                <p:cNvPr id="2470" name="Oval 59"/>
                <p:cNvSpPr>
                  <a:spLocks noChangeArrowheads="1"/>
                </p:cNvSpPr>
                <p:nvPr/>
              </p:nvSpPr>
              <p:spPr bwMode="auto">
                <a:xfrm>
                  <a:off x="30133104" y="23254492"/>
                  <a:ext cx="100584" cy="100584"/>
                </a:xfrm>
                <a:prstGeom prst="ellipse">
                  <a:avLst/>
                </a:prstGeom>
                <a:solidFill>
                  <a:srgbClr val="000000"/>
                </a:solidFill>
                <a:ln w="12700" cmpd="sng">
                  <a:solidFill>
                    <a:srgbClr val="000000"/>
                  </a:solidFill>
                  <a:round/>
                  <a:headEnd/>
                  <a:tailEnd/>
                </a:ln>
              </p:spPr>
              <p:txBody>
                <a:bodyPr vert="horz" wrap="square" lIns="91440" tIns="45720" rIns="91440" bIns="45720" numCol="1" anchor="t" anchorCtr="0" compatLnSpc="1">
                  <a:prstTxWarp prst="textNoShape">
                    <a:avLst/>
                  </a:prstTxWarp>
                </a:bodyPr>
                <a:lstStyle/>
                <a:p>
                  <a:pPr defTabSz="457200"/>
                  <a:endParaRPr lang="en-US" sz="1400">
                    <a:solidFill>
                      <a:prstClr val="white"/>
                    </a:solidFill>
                  </a:endParaRPr>
                </a:p>
              </p:txBody>
            </p:sp>
            <p:sp>
              <p:nvSpPr>
                <p:cNvPr id="2471" name="Oval 60"/>
                <p:cNvSpPr>
                  <a:spLocks noChangeArrowheads="1"/>
                </p:cNvSpPr>
                <p:nvPr/>
              </p:nvSpPr>
              <p:spPr bwMode="auto">
                <a:xfrm>
                  <a:off x="30138304" y="23282152"/>
                  <a:ext cx="100584" cy="100584"/>
                </a:xfrm>
                <a:prstGeom prst="ellipse">
                  <a:avLst/>
                </a:prstGeom>
                <a:solidFill>
                  <a:srgbClr val="000000"/>
                </a:solidFill>
                <a:ln w="12700" cmpd="sng">
                  <a:solidFill>
                    <a:srgbClr val="000000"/>
                  </a:solidFill>
                  <a:round/>
                  <a:headEnd/>
                  <a:tailEnd/>
                </a:ln>
              </p:spPr>
              <p:txBody>
                <a:bodyPr vert="horz" wrap="square" lIns="91440" tIns="45720" rIns="91440" bIns="45720" numCol="1" anchor="t" anchorCtr="0" compatLnSpc="1">
                  <a:prstTxWarp prst="textNoShape">
                    <a:avLst/>
                  </a:prstTxWarp>
                </a:bodyPr>
                <a:lstStyle/>
                <a:p>
                  <a:pPr defTabSz="457200"/>
                  <a:endParaRPr lang="en-US" sz="1400">
                    <a:solidFill>
                      <a:prstClr val="white"/>
                    </a:solidFill>
                  </a:endParaRPr>
                </a:p>
              </p:txBody>
            </p:sp>
            <p:sp>
              <p:nvSpPr>
                <p:cNvPr id="2472" name="Oval 61"/>
                <p:cNvSpPr>
                  <a:spLocks noChangeArrowheads="1"/>
                </p:cNvSpPr>
                <p:nvPr/>
              </p:nvSpPr>
              <p:spPr bwMode="auto">
                <a:xfrm>
                  <a:off x="30170817" y="23302898"/>
                  <a:ext cx="100584" cy="100584"/>
                </a:xfrm>
                <a:prstGeom prst="ellipse">
                  <a:avLst/>
                </a:prstGeom>
                <a:solidFill>
                  <a:srgbClr val="000000"/>
                </a:solidFill>
                <a:ln w="12700" cmpd="sng">
                  <a:solidFill>
                    <a:srgbClr val="000000"/>
                  </a:solidFill>
                  <a:round/>
                  <a:headEnd/>
                  <a:tailEnd/>
                </a:ln>
              </p:spPr>
              <p:txBody>
                <a:bodyPr vert="horz" wrap="square" lIns="91440" tIns="45720" rIns="91440" bIns="45720" numCol="1" anchor="t" anchorCtr="0" compatLnSpc="1">
                  <a:prstTxWarp prst="textNoShape">
                    <a:avLst/>
                  </a:prstTxWarp>
                </a:bodyPr>
                <a:lstStyle/>
                <a:p>
                  <a:pPr defTabSz="457200"/>
                  <a:endParaRPr lang="en-US" sz="1400">
                    <a:solidFill>
                      <a:prstClr val="white"/>
                    </a:solidFill>
                  </a:endParaRPr>
                </a:p>
              </p:txBody>
            </p:sp>
            <p:sp>
              <p:nvSpPr>
                <p:cNvPr id="2473" name="Oval 62"/>
                <p:cNvSpPr>
                  <a:spLocks noChangeArrowheads="1"/>
                </p:cNvSpPr>
                <p:nvPr/>
              </p:nvSpPr>
              <p:spPr bwMode="auto">
                <a:xfrm>
                  <a:off x="30048571" y="23789732"/>
                  <a:ext cx="100584" cy="100584"/>
                </a:xfrm>
                <a:prstGeom prst="ellipse">
                  <a:avLst/>
                </a:prstGeom>
                <a:solidFill>
                  <a:srgbClr val="000000"/>
                </a:solidFill>
                <a:ln w="12700" cmpd="sng">
                  <a:solidFill>
                    <a:srgbClr val="000000"/>
                  </a:solidFill>
                  <a:round/>
                  <a:headEnd/>
                  <a:tailEnd/>
                </a:ln>
              </p:spPr>
              <p:txBody>
                <a:bodyPr vert="horz" wrap="square" lIns="91440" tIns="45720" rIns="91440" bIns="45720" numCol="1" anchor="t" anchorCtr="0" compatLnSpc="1">
                  <a:prstTxWarp prst="textNoShape">
                    <a:avLst/>
                  </a:prstTxWarp>
                </a:bodyPr>
                <a:lstStyle/>
                <a:p>
                  <a:pPr defTabSz="457200"/>
                  <a:endParaRPr lang="en-US" sz="1400">
                    <a:solidFill>
                      <a:prstClr val="white"/>
                    </a:solidFill>
                  </a:endParaRPr>
                </a:p>
              </p:txBody>
            </p:sp>
            <p:sp>
              <p:nvSpPr>
                <p:cNvPr id="2474" name="Oval 63"/>
                <p:cNvSpPr>
                  <a:spLocks noChangeArrowheads="1"/>
                </p:cNvSpPr>
                <p:nvPr/>
              </p:nvSpPr>
              <p:spPr bwMode="auto">
                <a:xfrm>
                  <a:off x="30048571" y="23810478"/>
                  <a:ext cx="100584" cy="100584"/>
                </a:xfrm>
                <a:prstGeom prst="ellipse">
                  <a:avLst/>
                </a:prstGeom>
                <a:solidFill>
                  <a:srgbClr val="000000"/>
                </a:solidFill>
                <a:ln w="12700" cmpd="sng">
                  <a:solidFill>
                    <a:srgbClr val="000000"/>
                  </a:solidFill>
                  <a:round/>
                  <a:headEnd/>
                  <a:tailEnd/>
                </a:ln>
              </p:spPr>
              <p:txBody>
                <a:bodyPr vert="horz" wrap="square" lIns="91440" tIns="45720" rIns="91440" bIns="45720" numCol="1" anchor="t" anchorCtr="0" compatLnSpc="1">
                  <a:prstTxWarp prst="textNoShape">
                    <a:avLst/>
                  </a:prstTxWarp>
                </a:bodyPr>
                <a:lstStyle/>
                <a:p>
                  <a:pPr defTabSz="457200"/>
                  <a:endParaRPr lang="en-US" sz="1400">
                    <a:solidFill>
                      <a:prstClr val="white"/>
                    </a:solidFill>
                  </a:endParaRPr>
                </a:p>
              </p:txBody>
            </p:sp>
            <p:sp>
              <p:nvSpPr>
                <p:cNvPr id="2475" name="Oval 64"/>
                <p:cNvSpPr>
                  <a:spLocks noChangeArrowheads="1"/>
                </p:cNvSpPr>
                <p:nvPr/>
              </p:nvSpPr>
              <p:spPr bwMode="auto">
                <a:xfrm>
                  <a:off x="30009556" y="23838140"/>
                  <a:ext cx="100584" cy="100584"/>
                </a:xfrm>
                <a:prstGeom prst="ellipse">
                  <a:avLst/>
                </a:prstGeom>
                <a:solidFill>
                  <a:srgbClr val="000000"/>
                </a:solidFill>
                <a:ln w="12700" cmpd="sng">
                  <a:solidFill>
                    <a:srgbClr val="000000"/>
                  </a:solidFill>
                  <a:round/>
                  <a:headEnd/>
                  <a:tailEnd/>
                </a:ln>
              </p:spPr>
              <p:txBody>
                <a:bodyPr vert="horz" wrap="square" lIns="91440" tIns="45720" rIns="91440" bIns="45720" numCol="1" anchor="t" anchorCtr="0" compatLnSpc="1">
                  <a:prstTxWarp prst="textNoShape">
                    <a:avLst/>
                  </a:prstTxWarp>
                </a:bodyPr>
                <a:lstStyle/>
                <a:p>
                  <a:pPr defTabSz="457200"/>
                  <a:endParaRPr lang="en-US" sz="1400">
                    <a:solidFill>
                      <a:prstClr val="white"/>
                    </a:solidFill>
                  </a:endParaRPr>
                </a:p>
              </p:txBody>
            </p:sp>
            <p:sp>
              <p:nvSpPr>
                <p:cNvPr id="2476" name="Oval 65"/>
                <p:cNvSpPr>
                  <a:spLocks noChangeArrowheads="1"/>
                </p:cNvSpPr>
                <p:nvPr/>
              </p:nvSpPr>
              <p:spPr bwMode="auto">
                <a:xfrm>
                  <a:off x="29996551" y="23865800"/>
                  <a:ext cx="100584" cy="100584"/>
                </a:xfrm>
                <a:prstGeom prst="ellipse">
                  <a:avLst/>
                </a:prstGeom>
                <a:solidFill>
                  <a:srgbClr val="000000"/>
                </a:solidFill>
                <a:ln w="12700" cmpd="sng">
                  <a:solidFill>
                    <a:srgbClr val="000000"/>
                  </a:solidFill>
                  <a:round/>
                  <a:headEnd/>
                  <a:tailEnd/>
                </a:ln>
              </p:spPr>
              <p:txBody>
                <a:bodyPr vert="horz" wrap="square" lIns="91440" tIns="45720" rIns="91440" bIns="45720" numCol="1" anchor="t" anchorCtr="0" compatLnSpc="1">
                  <a:prstTxWarp prst="textNoShape">
                    <a:avLst/>
                  </a:prstTxWarp>
                </a:bodyPr>
                <a:lstStyle/>
                <a:p>
                  <a:pPr defTabSz="457200"/>
                  <a:endParaRPr lang="en-US" sz="1400">
                    <a:solidFill>
                      <a:prstClr val="white"/>
                    </a:solidFill>
                  </a:endParaRPr>
                </a:p>
              </p:txBody>
            </p:sp>
            <p:sp>
              <p:nvSpPr>
                <p:cNvPr id="2477" name="Oval 66"/>
                <p:cNvSpPr>
                  <a:spLocks noChangeArrowheads="1"/>
                </p:cNvSpPr>
                <p:nvPr/>
              </p:nvSpPr>
              <p:spPr bwMode="auto">
                <a:xfrm>
                  <a:off x="29977044" y="23893462"/>
                  <a:ext cx="100584" cy="100584"/>
                </a:xfrm>
                <a:prstGeom prst="ellipse">
                  <a:avLst/>
                </a:prstGeom>
                <a:solidFill>
                  <a:srgbClr val="000000"/>
                </a:solidFill>
                <a:ln w="12700" cmpd="sng">
                  <a:solidFill>
                    <a:srgbClr val="000000"/>
                  </a:solidFill>
                  <a:round/>
                  <a:headEnd/>
                  <a:tailEnd/>
                </a:ln>
              </p:spPr>
              <p:txBody>
                <a:bodyPr vert="horz" wrap="square" lIns="91440" tIns="45720" rIns="91440" bIns="45720" numCol="1" anchor="t" anchorCtr="0" compatLnSpc="1">
                  <a:prstTxWarp prst="textNoShape">
                    <a:avLst/>
                  </a:prstTxWarp>
                </a:bodyPr>
                <a:lstStyle/>
                <a:p>
                  <a:pPr defTabSz="457200"/>
                  <a:endParaRPr lang="en-US" sz="1400">
                    <a:solidFill>
                      <a:prstClr val="white"/>
                    </a:solidFill>
                  </a:endParaRPr>
                </a:p>
              </p:txBody>
            </p:sp>
            <p:sp>
              <p:nvSpPr>
                <p:cNvPr id="2478" name="Oval 67"/>
                <p:cNvSpPr>
                  <a:spLocks noChangeArrowheads="1"/>
                </p:cNvSpPr>
                <p:nvPr/>
              </p:nvSpPr>
              <p:spPr bwMode="auto">
                <a:xfrm>
                  <a:off x="30035566" y="24064960"/>
                  <a:ext cx="100584" cy="100584"/>
                </a:xfrm>
                <a:prstGeom prst="ellipse">
                  <a:avLst/>
                </a:prstGeom>
                <a:solidFill>
                  <a:srgbClr val="000000"/>
                </a:solidFill>
                <a:ln w="12700" cmpd="sng">
                  <a:solidFill>
                    <a:srgbClr val="000000"/>
                  </a:solidFill>
                  <a:round/>
                  <a:headEnd/>
                  <a:tailEnd/>
                </a:ln>
              </p:spPr>
              <p:txBody>
                <a:bodyPr vert="horz" wrap="square" lIns="91440" tIns="45720" rIns="91440" bIns="45720" numCol="1" anchor="t" anchorCtr="0" compatLnSpc="1">
                  <a:prstTxWarp prst="textNoShape">
                    <a:avLst/>
                  </a:prstTxWarp>
                </a:bodyPr>
                <a:lstStyle/>
                <a:p>
                  <a:pPr defTabSz="457200"/>
                  <a:endParaRPr lang="en-US" sz="1400">
                    <a:solidFill>
                      <a:prstClr val="white"/>
                    </a:solidFill>
                  </a:endParaRPr>
                </a:p>
              </p:txBody>
            </p:sp>
            <p:sp>
              <p:nvSpPr>
                <p:cNvPr id="2479" name="Oval 68"/>
                <p:cNvSpPr>
                  <a:spLocks noChangeArrowheads="1"/>
                </p:cNvSpPr>
                <p:nvPr/>
              </p:nvSpPr>
              <p:spPr bwMode="auto">
                <a:xfrm>
                  <a:off x="30055073" y="24092620"/>
                  <a:ext cx="100584" cy="100584"/>
                </a:xfrm>
                <a:prstGeom prst="ellipse">
                  <a:avLst/>
                </a:prstGeom>
                <a:solidFill>
                  <a:srgbClr val="000000"/>
                </a:solidFill>
                <a:ln w="12700" cmpd="sng">
                  <a:solidFill>
                    <a:srgbClr val="000000"/>
                  </a:solidFill>
                  <a:round/>
                  <a:headEnd/>
                  <a:tailEnd/>
                </a:ln>
              </p:spPr>
              <p:txBody>
                <a:bodyPr vert="horz" wrap="square" lIns="91440" tIns="45720" rIns="91440" bIns="45720" numCol="1" anchor="t" anchorCtr="0" compatLnSpc="1">
                  <a:prstTxWarp prst="textNoShape">
                    <a:avLst/>
                  </a:prstTxWarp>
                </a:bodyPr>
                <a:lstStyle/>
                <a:p>
                  <a:pPr defTabSz="457200"/>
                  <a:endParaRPr lang="en-US" sz="1400">
                    <a:solidFill>
                      <a:prstClr val="white"/>
                    </a:solidFill>
                  </a:endParaRPr>
                </a:p>
              </p:txBody>
            </p:sp>
            <p:sp>
              <p:nvSpPr>
                <p:cNvPr id="2480" name="Oval 69"/>
                <p:cNvSpPr>
                  <a:spLocks noChangeArrowheads="1"/>
                </p:cNvSpPr>
                <p:nvPr/>
              </p:nvSpPr>
              <p:spPr bwMode="auto">
                <a:xfrm>
                  <a:off x="30022561" y="24120282"/>
                  <a:ext cx="100584" cy="100584"/>
                </a:xfrm>
                <a:prstGeom prst="ellipse">
                  <a:avLst/>
                </a:prstGeom>
                <a:solidFill>
                  <a:srgbClr val="000000"/>
                </a:solidFill>
                <a:ln w="12700" cmpd="sng">
                  <a:solidFill>
                    <a:srgbClr val="000000"/>
                  </a:solidFill>
                  <a:round/>
                  <a:headEnd/>
                  <a:tailEnd/>
                </a:ln>
              </p:spPr>
              <p:txBody>
                <a:bodyPr vert="horz" wrap="square" lIns="91440" tIns="45720" rIns="91440" bIns="45720" numCol="1" anchor="t" anchorCtr="0" compatLnSpc="1">
                  <a:prstTxWarp prst="textNoShape">
                    <a:avLst/>
                  </a:prstTxWarp>
                </a:bodyPr>
                <a:lstStyle/>
                <a:p>
                  <a:pPr defTabSz="457200"/>
                  <a:endParaRPr lang="en-US" sz="1400">
                    <a:solidFill>
                      <a:prstClr val="white"/>
                    </a:solidFill>
                  </a:endParaRPr>
                </a:p>
              </p:txBody>
            </p:sp>
            <p:sp>
              <p:nvSpPr>
                <p:cNvPr id="2481" name="Oval 70"/>
                <p:cNvSpPr>
                  <a:spLocks noChangeArrowheads="1"/>
                </p:cNvSpPr>
                <p:nvPr/>
              </p:nvSpPr>
              <p:spPr bwMode="auto">
                <a:xfrm>
                  <a:off x="30048571" y="24146559"/>
                  <a:ext cx="100584" cy="100584"/>
                </a:xfrm>
                <a:prstGeom prst="ellipse">
                  <a:avLst/>
                </a:prstGeom>
                <a:solidFill>
                  <a:srgbClr val="000000"/>
                </a:solidFill>
                <a:ln w="12700" cmpd="sng">
                  <a:solidFill>
                    <a:srgbClr val="000000"/>
                  </a:solidFill>
                  <a:round/>
                  <a:headEnd/>
                  <a:tailEnd/>
                </a:ln>
              </p:spPr>
              <p:txBody>
                <a:bodyPr vert="horz" wrap="square" lIns="91440" tIns="45720" rIns="91440" bIns="45720" numCol="1" anchor="t" anchorCtr="0" compatLnSpc="1">
                  <a:prstTxWarp prst="textNoShape">
                    <a:avLst/>
                  </a:prstTxWarp>
                </a:bodyPr>
                <a:lstStyle/>
                <a:p>
                  <a:pPr defTabSz="457200"/>
                  <a:endParaRPr lang="en-US" sz="1400">
                    <a:solidFill>
                      <a:prstClr val="white"/>
                    </a:solidFill>
                  </a:endParaRPr>
                </a:p>
              </p:txBody>
            </p:sp>
            <p:sp>
              <p:nvSpPr>
                <p:cNvPr id="2482" name="Oval 71"/>
                <p:cNvSpPr>
                  <a:spLocks noChangeArrowheads="1"/>
                </p:cNvSpPr>
                <p:nvPr/>
              </p:nvSpPr>
              <p:spPr bwMode="auto">
                <a:xfrm>
                  <a:off x="30081083" y="24373379"/>
                  <a:ext cx="100584" cy="100584"/>
                </a:xfrm>
                <a:prstGeom prst="ellipse">
                  <a:avLst/>
                </a:prstGeom>
                <a:solidFill>
                  <a:srgbClr val="000000"/>
                </a:solidFill>
                <a:ln w="12700" cmpd="sng">
                  <a:solidFill>
                    <a:srgbClr val="000000"/>
                  </a:solidFill>
                  <a:round/>
                  <a:headEnd/>
                  <a:tailEnd/>
                </a:ln>
              </p:spPr>
              <p:txBody>
                <a:bodyPr vert="horz" wrap="square" lIns="91440" tIns="45720" rIns="91440" bIns="45720" numCol="1" anchor="t" anchorCtr="0" compatLnSpc="1">
                  <a:prstTxWarp prst="textNoShape">
                    <a:avLst/>
                  </a:prstTxWarp>
                </a:bodyPr>
                <a:lstStyle/>
                <a:p>
                  <a:pPr defTabSz="457200"/>
                  <a:endParaRPr lang="en-US" sz="1400">
                    <a:solidFill>
                      <a:prstClr val="white"/>
                    </a:solidFill>
                  </a:endParaRPr>
                </a:p>
              </p:txBody>
            </p:sp>
            <p:sp>
              <p:nvSpPr>
                <p:cNvPr id="2483" name="Oval 72"/>
                <p:cNvSpPr>
                  <a:spLocks noChangeArrowheads="1"/>
                </p:cNvSpPr>
                <p:nvPr/>
              </p:nvSpPr>
              <p:spPr bwMode="auto">
                <a:xfrm>
                  <a:off x="30042068" y="24401041"/>
                  <a:ext cx="100584" cy="100584"/>
                </a:xfrm>
                <a:prstGeom prst="ellipse">
                  <a:avLst/>
                </a:prstGeom>
                <a:solidFill>
                  <a:srgbClr val="000000"/>
                </a:solidFill>
                <a:ln w="12700" cmpd="sng">
                  <a:solidFill>
                    <a:srgbClr val="000000"/>
                  </a:solidFill>
                  <a:round/>
                  <a:headEnd/>
                  <a:tailEnd/>
                </a:ln>
              </p:spPr>
              <p:txBody>
                <a:bodyPr vert="horz" wrap="square" lIns="91440" tIns="45720" rIns="91440" bIns="45720" numCol="1" anchor="t" anchorCtr="0" compatLnSpc="1">
                  <a:prstTxWarp prst="textNoShape">
                    <a:avLst/>
                  </a:prstTxWarp>
                </a:bodyPr>
                <a:lstStyle/>
                <a:p>
                  <a:pPr defTabSz="457200"/>
                  <a:endParaRPr lang="en-US" sz="1400">
                    <a:solidFill>
                      <a:prstClr val="white"/>
                    </a:solidFill>
                  </a:endParaRPr>
                </a:p>
              </p:txBody>
            </p:sp>
            <p:sp>
              <p:nvSpPr>
                <p:cNvPr id="2484" name="Oval 73"/>
                <p:cNvSpPr>
                  <a:spLocks noChangeArrowheads="1"/>
                </p:cNvSpPr>
                <p:nvPr/>
              </p:nvSpPr>
              <p:spPr bwMode="auto">
                <a:xfrm>
                  <a:off x="30087585" y="24421786"/>
                  <a:ext cx="100584" cy="100584"/>
                </a:xfrm>
                <a:prstGeom prst="ellipse">
                  <a:avLst/>
                </a:prstGeom>
                <a:solidFill>
                  <a:srgbClr val="000000"/>
                </a:solidFill>
                <a:ln w="12700" cmpd="sng">
                  <a:solidFill>
                    <a:srgbClr val="000000"/>
                  </a:solidFill>
                  <a:round/>
                  <a:headEnd/>
                  <a:tailEnd/>
                </a:ln>
              </p:spPr>
              <p:txBody>
                <a:bodyPr vert="horz" wrap="square" lIns="91440" tIns="45720" rIns="91440" bIns="45720" numCol="1" anchor="t" anchorCtr="0" compatLnSpc="1">
                  <a:prstTxWarp prst="textNoShape">
                    <a:avLst/>
                  </a:prstTxWarp>
                </a:bodyPr>
                <a:lstStyle/>
                <a:p>
                  <a:pPr defTabSz="457200"/>
                  <a:endParaRPr lang="en-US" sz="1400">
                    <a:solidFill>
                      <a:prstClr val="white"/>
                    </a:solidFill>
                  </a:endParaRPr>
                </a:p>
              </p:txBody>
            </p:sp>
            <p:sp>
              <p:nvSpPr>
                <p:cNvPr id="2485" name="Oval 74"/>
                <p:cNvSpPr>
                  <a:spLocks noChangeArrowheads="1"/>
                </p:cNvSpPr>
                <p:nvPr/>
              </p:nvSpPr>
              <p:spPr bwMode="auto">
                <a:xfrm>
                  <a:off x="30048571" y="24449448"/>
                  <a:ext cx="100584" cy="100584"/>
                </a:xfrm>
                <a:prstGeom prst="ellipse">
                  <a:avLst/>
                </a:prstGeom>
                <a:solidFill>
                  <a:srgbClr val="000000"/>
                </a:solidFill>
                <a:ln w="12700" cmpd="sng">
                  <a:solidFill>
                    <a:srgbClr val="000000"/>
                  </a:solidFill>
                  <a:round/>
                  <a:headEnd/>
                  <a:tailEnd/>
                </a:ln>
              </p:spPr>
              <p:txBody>
                <a:bodyPr vert="horz" wrap="square" lIns="91440" tIns="45720" rIns="91440" bIns="45720" numCol="1" anchor="t" anchorCtr="0" compatLnSpc="1">
                  <a:prstTxWarp prst="textNoShape">
                    <a:avLst/>
                  </a:prstTxWarp>
                </a:bodyPr>
                <a:lstStyle/>
                <a:p>
                  <a:pPr defTabSz="457200"/>
                  <a:endParaRPr lang="en-US" sz="1400">
                    <a:solidFill>
                      <a:prstClr val="white"/>
                    </a:solidFill>
                  </a:endParaRPr>
                </a:p>
              </p:txBody>
            </p:sp>
            <p:sp>
              <p:nvSpPr>
                <p:cNvPr id="2486" name="Oval 75"/>
                <p:cNvSpPr>
                  <a:spLocks noChangeArrowheads="1"/>
                </p:cNvSpPr>
                <p:nvPr/>
              </p:nvSpPr>
              <p:spPr bwMode="auto">
                <a:xfrm>
                  <a:off x="30094088" y="24477108"/>
                  <a:ext cx="100584" cy="100584"/>
                </a:xfrm>
                <a:prstGeom prst="ellipse">
                  <a:avLst/>
                </a:prstGeom>
                <a:solidFill>
                  <a:srgbClr val="000000"/>
                </a:solidFill>
                <a:ln w="12700" cmpd="sng">
                  <a:solidFill>
                    <a:srgbClr val="000000"/>
                  </a:solidFill>
                  <a:round/>
                  <a:headEnd/>
                  <a:tailEnd/>
                </a:ln>
              </p:spPr>
              <p:txBody>
                <a:bodyPr vert="horz" wrap="square" lIns="91440" tIns="45720" rIns="91440" bIns="45720" numCol="1" anchor="t" anchorCtr="0" compatLnSpc="1">
                  <a:prstTxWarp prst="textNoShape">
                    <a:avLst/>
                  </a:prstTxWarp>
                </a:bodyPr>
                <a:lstStyle/>
                <a:p>
                  <a:pPr defTabSz="457200"/>
                  <a:endParaRPr lang="en-US" sz="1400">
                    <a:solidFill>
                      <a:prstClr val="white"/>
                    </a:solidFill>
                  </a:endParaRPr>
                </a:p>
              </p:txBody>
            </p:sp>
            <p:sp>
              <p:nvSpPr>
                <p:cNvPr id="2487" name="Oval 76"/>
                <p:cNvSpPr>
                  <a:spLocks noChangeArrowheads="1"/>
                </p:cNvSpPr>
                <p:nvPr/>
              </p:nvSpPr>
              <p:spPr bwMode="auto">
                <a:xfrm>
                  <a:off x="30610382" y="24497854"/>
                  <a:ext cx="100584" cy="100584"/>
                </a:xfrm>
                <a:prstGeom prst="ellipse">
                  <a:avLst/>
                </a:prstGeom>
                <a:solidFill>
                  <a:srgbClr val="000000"/>
                </a:solidFill>
                <a:ln w="12700" cmpd="sng">
                  <a:solidFill>
                    <a:srgbClr val="000000"/>
                  </a:solidFill>
                  <a:round/>
                  <a:headEnd/>
                  <a:tailEnd/>
                </a:ln>
              </p:spPr>
              <p:txBody>
                <a:bodyPr vert="horz" wrap="square" lIns="91440" tIns="45720" rIns="91440" bIns="45720" numCol="1" anchor="t" anchorCtr="0" compatLnSpc="1">
                  <a:prstTxWarp prst="textNoShape">
                    <a:avLst/>
                  </a:prstTxWarp>
                </a:bodyPr>
                <a:lstStyle/>
                <a:p>
                  <a:pPr defTabSz="457200"/>
                  <a:endParaRPr lang="en-US" sz="1400">
                    <a:solidFill>
                      <a:prstClr val="white"/>
                    </a:solidFill>
                  </a:endParaRPr>
                </a:p>
              </p:txBody>
            </p:sp>
            <p:sp>
              <p:nvSpPr>
                <p:cNvPr id="2488" name="Oval 77"/>
                <p:cNvSpPr>
                  <a:spLocks noChangeArrowheads="1"/>
                </p:cNvSpPr>
                <p:nvPr/>
              </p:nvSpPr>
              <p:spPr bwMode="auto">
                <a:xfrm>
                  <a:off x="30501142" y="24525516"/>
                  <a:ext cx="100584" cy="100584"/>
                </a:xfrm>
                <a:prstGeom prst="ellipse">
                  <a:avLst/>
                </a:prstGeom>
                <a:solidFill>
                  <a:srgbClr val="000000"/>
                </a:solidFill>
                <a:ln w="12700" cmpd="sng">
                  <a:solidFill>
                    <a:srgbClr val="000000"/>
                  </a:solidFill>
                  <a:round/>
                  <a:headEnd/>
                  <a:tailEnd/>
                </a:ln>
              </p:spPr>
              <p:txBody>
                <a:bodyPr vert="horz" wrap="square" lIns="91440" tIns="45720" rIns="91440" bIns="45720" numCol="1" anchor="t" anchorCtr="0" compatLnSpc="1">
                  <a:prstTxWarp prst="textNoShape">
                    <a:avLst/>
                  </a:prstTxWarp>
                </a:bodyPr>
                <a:lstStyle/>
                <a:p>
                  <a:pPr defTabSz="457200"/>
                  <a:endParaRPr lang="en-US" sz="1400">
                    <a:solidFill>
                      <a:prstClr val="white"/>
                    </a:solidFill>
                  </a:endParaRPr>
                </a:p>
              </p:txBody>
            </p:sp>
            <p:sp>
              <p:nvSpPr>
                <p:cNvPr id="2489" name="Oval 78"/>
                <p:cNvSpPr>
                  <a:spLocks noChangeArrowheads="1"/>
                </p:cNvSpPr>
                <p:nvPr/>
              </p:nvSpPr>
              <p:spPr bwMode="auto">
                <a:xfrm>
                  <a:off x="30468628" y="24551793"/>
                  <a:ext cx="100584" cy="100584"/>
                </a:xfrm>
                <a:prstGeom prst="ellipse">
                  <a:avLst/>
                </a:prstGeom>
                <a:solidFill>
                  <a:srgbClr val="000000"/>
                </a:solidFill>
                <a:ln w="12700" cmpd="sng">
                  <a:solidFill>
                    <a:srgbClr val="000000"/>
                  </a:solidFill>
                  <a:round/>
                  <a:headEnd/>
                  <a:tailEnd/>
                </a:ln>
              </p:spPr>
              <p:txBody>
                <a:bodyPr vert="horz" wrap="square" lIns="91440" tIns="45720" rIns="91440" bIns="45720" numCol="1" anchor="t" anchorCtr="0" compatLnSpc="1">
                  <a:prstTxWarp prst="textNoShape">
                    <a:avLst/>
                  </a:prstTxWarp>
                </a:bodyPr>
                <a:lstStyle/>
                <a:p>
                  <a:pPr defTabSz="457200"/>
                  <a:endParaRPr lang="en-US" sz="1400">
                    <a:solidFill>
                      <a:prstClr val="white"/>
                    </a:solidFill>
                  </a:endParaRPr>
                </a:p>
              </p:txBody>
            </p:sp>
            <p:sp>
              <p:nvSpPr>
                <p:cNvPr id="2490" name="Oval 79"/>
                <p:cNvSpPr>
                  <a:spLocks noChangeArrowheads="1"/>
                </p:cNvSpPr>
                <p:nvPr/>
              </p:nvSpPr>
              <p:spPr bwMode="auto">
                <a:xfrm>
                  <a:off x="30830164" y="24579455"/>
                  <a:ext cx="100584" cy="100584"/>
                </a:xfrm>
                <a:prstGeom prst="ellipse">
                  <a:avLst/>
                </a:prstGeom>
                <a:solidFill>
                  <a:srgbClr val="000000"/>
                </a:solidFill>
                <a:ln w="12700" cmpd="sng">
                  <a:solidFill>
                    <a:srgbClr val="000000"/>
                  </a:solidFill>
                  <a:round/>
                  <a:headEnd/>
                  <a:tailEnd/>
                </a:ln>
              </p:spPr>
              <p:txBody>
                <a:bodyPr vert="horz" wrap="square" lIns="91440" tIns="45720" rIns="91440" bIns="45720" numCol="1" anchor="t" anchorCtr="0" compatLnSpc="1">
                  <a:prstTxWarp prst="textNoShape">
                    <a:avLst/>
                  </a:prstTxWarp>
                </a:bodyPr>
                <a:lstStyle/>
                <a:p>
                  <a:pPr defTabSz="457200"/>
                  <a:endParaRPr lang="en-US" sz="1400">
                    <a:solidFill>
                      <a:prstClr val="white"/>
                    </a:solidFill>
                  </a:endParaRPr>
                </a:p>
              </p:txBody>
            </p:sp>
            <p:sp>
              <p:nvSpPr>
                <p:cNvPr id="2491" name="Oval 80"/>
                <p:cNvSpPr>
                  <a:spLocks noChangeArrowheads="1"/>
                </p:cNvSpPr>
                <p:nvPr/>
              </p:nvSpPr>
              <p:spPr bwMode="auto">
                <a:xfrm>
                  <a:off x="31030438" y="24600199"/>
                  <a:ext cx="100584" cy="100584"/>
                </a:xfrm>
                <a:prstGeom prst="ellipse">
                  <a:avLst/>
                </a:prstGeom>
                <a:solidFill>
                  <a:srgbClr val="000000"/>
                </a:solidFill>
                <a:ln w="12700" cmpd="sng">
                  <a:solidFill>
                    <a:srgbClr val="000000"/>
                  </a:solidFill>
                  <a:round/>
                  <a:headEnd/>
                  <a:tailEnd/>
                </a:ln>
              </p:spPr>
              <p:txBody>
                <a:bodyPr vert="horz" wrap="square" lIns="91440" tIns="45720" rIns="91440" bIns="45720" numCol="1" anchor="t" anchorCtr="0" compatLnSpc="1">
                  <a:prstTxWarp prst="textNoShape">
                    <a:avLst/>
                  </a:prstTxWarp>
                </a:bodyPr>
                <a:lstStyle/>
                <a:p>
                  <a:pPr defTabSz="457200"/>
                  <a:endParaRPr lang="en-US" sz="1400">
                    <a:solidFill>
                      <a:prstClr val="white"/>
                    </a:solidFill>
                  </a:endParaRPr>
                </a:p>
              </p:txBody>
            </p:sp>
            <p:sp>
              <p:nvSpPr>
                <p:cNvPr id="2492" name="Oval 81"/>
                <p:cNvSpPr>
                  <a:spLocks noChangeArrowheads="1"/>
                </p:cNvSpPr>
                <p:nvPr/>
              </p:nvSpPr>
              <p:spPr bwMode="auto">
                <a:xfrm>
                  <a:off x="30952410" y="24627861"/>
                  <a:ext cx="100584" cy="100584"/>
                </a:xfrm>
                <a:prstGeom prst="ellipse">
                  <a:avLst/>
                </a:prstGeom>
                <a:solidFill>
                  <a:srgbClr val="000000"/>
                </a:solidFill>
                <a:ln w="12700" cmpd="sng">
                  <a:solidFill>
                    <a:srgbClr val="000000"/>
                  </a:solidFill>
                  <a:round/>
                  <a:headEnd/>
                  <a:tailEnd/>
                </a:ln>
              </p:spPr>
              <p:txBody>
                <a:bodyPr vert="horz" wrap="square" lIns="91440" tIns="45720" rIns="91440" bIns="45720" numCol="1" anchor="t" anchorCtr="0" compatLnSpc="1">
                  <a:prstTxWarp prst="textNoShape">
                    <a:avLst/>
                  </a:prstTxWarp>
                </a:bodyPr>
                <a:lstStyle/>
                <a:p>
                  <a:pPr defTabSz="457200"/>
                  <a:endParaRPr lang="en-US" sz="1400">
                    <a:solidFill>
                      <a:prstClr val="white"/>
                    </a:solidFill>
                  </a:endParaRPr>
                </a:p>
              </p:txBody>
            </p:sp>
            <p:sp>
              <p:nvSpPr>
                <p:cNvPr id="2493" name="Oval 82"/>
                <p:cNvSpPr>
                  <a:spLocks noChangeArrowheads="1"/>
                </p:cNvSpPr>
                <p:nvPr/>
              </p:nvSpPr>
              <p:spPr bwMode="auto">
                <a:xfrm>
                  <a:off x="30449121" y="24655522"/>
                  <a:ext cx="100584" cy="100584"/>
                </a:xfrm>
                <a:prstGeom prst="ellipse">
                  <a:avLst/>
                </a:prstGeom>
                <a:solidFill>
                  <a:srgbClr val="000000"/>
                </a:solidFill>
                <a:ln w="12700" cmpd="sng">
                  <a:solidFill>
                    <a:srgbClr val="000000"/>
                  </a:solidFill>
                  <a:round/>
                  <a:headEnd/>
                  <a:tailEnd/>
                </a:ln>
              </p:spPr>
              <p:txBody>
                <a:bodyPr vert="horz" wrap="square" lIns="91440" tIns="45720" rIns="91440" bIns="45720" numCol="1" anchor="t" anchorCtr="0" compatLnSpc="1">
                  <a:prstTxWarp prst="textNoShape">
                    <a:avLst/>
                  </a:prstTxWarp>
                </a:bodyPr>
                <a:lstStyle/>
                <a:p>
                  <a:pPr defTabSz="457200"/>
                  <a:endParaRPr lang="en-US" sz="1400">
                    <a:solidFill>
                      <a:prstClr val="white"/>
                    </a:solidFill>
                  </a:endParaRPr>
                </a:p>
              </p:txBody>
            </p:sp>
            <p:sp>
              <p:nvSpPr>
                <p:cNvPr id="2494" name="Oval 83"/>
                <p:cNvSpPr>
                  <a:spLocks noChangeArrowheads="1"/>
                </p:cNvSpPr>
                <p:nvPr/>
              </p:nvSpPr>
              <p:spPr bwMode="auto">
                <a:xfrm>
                  <a:off x="30371091" y="24676268"/>
                  <a:ext cx="100584" cy="100584"/>
                </a:xfrm>
                <a:prstGeom prst="ellipse">
                  <a:avLst/>
                </a:prstGeom>
                <a:solidFill>
                  <a:srgbClr val="000000"/>
                </a:solidFill>
                <a:ln w="12700" cmpd="sng">
                  <a:solidFill>
                    <a:srgbClr val="000000"/>
                  </a:solidFill>
                  <a:round/>
                  <a:headEnd/>
                  <a:tailEnd/>
                </a:ln>
              </p:spPr>
              <p:txBody>
                <a:bodyPr vert="horz" wrap="square" lIns="91440" tIns="45720" rIns="91440" bIns="45720" numCol="1" anchor="t" anchorCtr="0" compatLnSpc="1">
                  <a:prstTxWarp prst="textNoShape">
                    <a:avLst/>
                  </a:prstTxWarp>
                </a:bodyPr>
                <a:lstStyle/>
                <a:p>
                  <a:pPr defTabSz="457200"/>
                  <a:endParaRPr lang="en-US" sz="1400">
                    <a:solidFill>
                      <a:prstClr val="white"/>
                    </a:solidFill>
                  </a:endParaRPr>
                </a:p>
              </p:txBody>
            </p:sp>
            <p:sp>
              <p:nvSpPr>
                <p:cNvPr id="2495" name="Oval 84"/>
                <p:cNvSpPr>
                  <a:spLocks noChangeArrowheads="1"/>
                </p:cNvSpPr>
                <p:nvPr/>
              </p:nvSpPr>
              <p:spPr bwMode="auto">
                <a:xfrm>
                  <a:off x="30261851" y="24703929"/>
                  <a:ext cx="100584" cy="100584"/>
                </a:xfrm>
                <a:prstGeom prst="ellipse">
                  <a:avLst/>
                </a:prstGeom>
                <a:solidFill>
                  <a:srgbClr val="000000"/>
                </a:solidFill>
                <a:ln w="12700" cmpd="sng">
                  <a:solidFill>
                    <a:srgbClr val="000000"/>
                  </a:solidFill>
                  <a:round/>
                  <a:headEnd/>
                  <a:tailEnd/>
                </a:ln>
              </p:spPr>
              <p:txBody>
                <a:bodyPr vert="horz" wrap="square" lIns="91440" tIns="45720" rIns="91440" bIns="45720" numCol="1" anchor="t" anchorCtr="0" compatLnSpc="1">
                  <a:prstTxWarp prst="textNoShape">
                    <a:avLst/>
                  </a:prstTxWarp>
                </a:bodyPr>
                <a:lstStyle/>
                <a:p>
                  <a:pPr defTabSz="457200"/>
                  <a:endParaRPr lang="en-US" sz="1400">
                    <a:solidFill>
                      <a:prstClr val="white"/>
                    </a:solidFill>
                  </a:endParaRPr>
                </a:p>
              </p:txBody>
            </p:sp>
            <p:sp>
              <p:nvSpPr>
                <p:cNvPr id="2496" name="Oval 85"/>
                <p:cNvSpPr>
                  <a:spLocks noChangeArrowheads="1"/>
                </p:cNvSpPr>
                <p:nvPr/>
              </p:nvSpPr>
              <p:spPr bwMode="auto">
                <a:xfrm>
                  <a:off x="30313871" y="24730207"/>
                  <a:ext cx="100584" cy="100584"/>
                </a:xfrm>
                <a:prstGeom prst="ellipse">
                  <a:avLst/>
                </a:prstGeom>
                <a:solidFill>
                  <a:srgbClr val="000000"/>
                </a:solidFill>
                <a:ln w="12700" cmpd="sng">
                  <a:solidFill>
                    <a:srgbClr val="000000"/>
                  </a:solidFill>
                  <a:round/>
                  <a:headEnd/>
                  <a:tailEnd/>
                </a:ln>
              </p:spPr>
              <p:txBody>
                <a:bodyPr vert="horz" wrap="square" lIns="91440" tIns="45720" rIns="91440" bIns="45720" numCol="1" anchor="t" anchorCtr="0" compatLnSpc="1">
                  <a:prstTxWarp prst="textNoShape">
                    <a:avLst/>
                  </a:prstTxWarp>
                </a:bodyPr>
                <a:lstStyle/>
                <a:p>
                  <a:pPr defTabSz="457200"/>
                  <a:endParaRPr lang="en-US" sz="1400">
                    <a:solidFill>
                      <a:prstClr val="white"/>
                    </a:solidFill>
                  </a:endParaRPr>
                </a:p>
              </p:txBody>
            </p:sp>
            <p:sp>
              <p:nvSpPr>
                <p:cNvPr id="2497" name="Oval 86"/>
                <p:cNvSpPr>
                  <a:spLocks noChangeArrowheads="1"/>
                </p:cNvSpPr>
                <p:nvPr/>
              </p:nvSpPr>
              <p:spPr bwMode="auto">
                <a:xfrm>
                  <a:off x="31307443" y="24757868"/>
                  <a:ext cx="100584" cy="100584"/>
                </a:xfrm>
                <a:prstGeom prst="ellipse">
                  <a:avLst/>
                </a:prstGeom>
                <a:solidFill>
                  <a:srgbClr val="000000"/>
                </a:solidFill>
                <a:ln w="12700" cmpd="sng">
                  <a:solidFill>
                    <a:srgbClr val="000000"/>
                  </a:solidFill>
                  <a:round/>
                  <a:headEnd/>
                  <a:tailEnd/>
                </a:ln>
              </p:spPr>
              <p:txBody>
                <a:bodyPr vert="horz" wrap="square" lIns="91440" tIns="45720" rIns="91440" bIns="45720" numCol="1" anchor="t" anchorCtr="0" compatLnSpc="1">
                  <a:prstTxWarp prst="textNoShape">
                    <a:avLst/>
                  </a:prstTxWarp>
                </a:bodyPr>
                <a:lstStyle/>
                <a:p>
                  <a:pPr defTabSz="457200"/>
                  <a:endParaRPr lang="en-US" sz="1400">
                    <a:solidFill>
                      <a:prstClr val="white"/>
                    </a:solidFill>
                  </a:endParaRPr>
                </a:p>
              </p:txBody>
            </p:sp>
            <p:sp>
              <p:nvSpPr>
                <p:cNvPr id="2498" name="Oval 87"/>
                <p:cNvSpPr>
                  <a:spLocks noChangeArrowheads="1"/>
                </p:cNvSpPr>
                <p:nvPr/>
              </p:nvSpPr>
              <p:spPr bwMode="auto">
                <a:xfrm>
                  <a:off x="32431063" y="24778614"/>
                  <a:ext cx="100584" cy="100584"/>
                </a:xfrm>
                <a:prstGeom prst="ellipse">
                  <a:avLst/>
                </a:prstGeom>
                <a:solidFill>
                  <a:srgbClr val="000000"/>
                </a:solidFill>
                <a:ln w="12700" cmpd="sng">
                  <a:solidFill>
                    <a:srgbClr val="000000"/>
                  </a:solidFill>
                  <a:round/>
                  <a:headEnd/>
                  <a:tailEnd/>
                </a:ln>
              </p:spPr>
              <p:txBody>
                <a:bodyPr vert="horz" wrap="square" lIns="91440" tIns="45720" rIns="91440" bIns="45720" numCol="1" anchor="t" anchorCtr="0" compatLnSpc="1">
                  <a:prstTxWarp prst="textNoShape">
                    <a:avLst/>
                  </a:prstTxWarp>
                </a:bodyPr>
                <a:lstStyle/>
                <a:p>
                  <a:pPr defTabSz="457200"/>
                  <a:endParaRPr lang="en-US" sz="1400">
                    <a:solidFill>
                      <a:prstClr val="white"/>
                    </a:solidFill>
                  </a:endParaRPr>
                </a:p>
              </p:txBody>
            </p:sp>
            <p:sp>
              <p:nvSpPr>
                <p:cNvPr id="2499" name="Oval 88"/>
                <p:cNvSpPr>
                  <a:spLocks noChangeArrowheads="1"/>
                </p:cNvSpPr>
                <p:nvPr/>
              </p:nvSpPr>
              <p:spPr bwMode="auto">
                <a:xfrm>
                  <a:off x="30984922" y="24806275"/>
                  <a:ext cx="100584" cy="100584"/>
                </a:xfrm>
                <a:prstGeom prst="ellipse">
                  <a:avLst/>
                </a:prstGeom>
                <a:solidFill>
                  <a:srgbClr val="000000"/>
                </a:solidFill>
                <a:ln w="12700" cmpd="sng">
                  <a:solidFill>
                    <a:srgbClr val="000000"/>
                  </a:solidFill>
                  <a:round/>
                  <a:headEnd/>
                  <a:tailEnd/>
                </a:ln>
              </p:spPr>
              <p:txBody>
                <a:bodyPr vert="horz" wrap="square" lIns="91440" tIns="45720" rIns="91440" bIns="45720" numCol="1" anchor="t" anchorCtr="0" compatLnSpc="1">
                  <a:prstTxWarp prst="textNoShape">
                    <a:avLst/>
                  </a:prstTxWarp>
                </a:bodyPr>
                <a:lstStyle/>
                <a:p>
                  <a:pPr defTabSz="457200"/>
                  <a:endParaRPr lang="en-US" sz="1400">
                    <a:solidFill>
                      <a:prstClr val="white"/>
                    </a:solidFill>
                  </a:endParaRPr>
                </a:p>
              </p:txBody>
            </p:sp>
            <p:sp>
              <p:nvSpPr>
                <p:cNvPr id="2500" name="Oval 89"/>
                <p:cNvSpPr>
                  <a:spLocks noChangeArrowheads="1"/>
                </p:cNvSpPr>
                <p:nvPr/>
              </p:nvSpPr>
              <p:spPr bwMode="auto">
                <a:xfrm>
                  <a:off x="30384097" y="24833936"/>
                  <a:ext cx="100584" cy="100584"/>
                </a:xfrm>
                <a:prstGeom prst="ellipse">
                  <a:avLst/>
                </a:prstGeom>
                <a:solidFill>
                  <a:srgbClr val="000000"/>
                </a:solidFill>
                <a:ln w="12700" cmpd="sng">
                  <a:solidFill>
                    <a:srgbClr val="000000"/>
                  </a:solidFill>
                  <a:round/>
                  <a:headEnd/>
                  <a:tailEnd/>
                </a:ln>
              </p:spPr>
              <p:txBody>
                <a:bodyPr vert="horz" wrap="square" lIns="91440" tIns="45720" rIns="91440" bIns="45720" numCol="1" anchor="t" anchorCtr="0" compatLnSpc="1">
                  <a:prstTxWarp prst="textNoShape">
                    <a:avLst/>
                  </a:prstTxWarp>
                </a:bodyPr>
                <a:lstStyle/>
                <a:p>
                  <a:pPr defTabSz="457200"/>
                  <a:endParaRPr lang="en-US" sz="1400">
                    <a:solidFill>
                      <a:prstClr val="white"/>
                    </a:solidFill>
                  </a:endParaRPr>
                </a:p>
              </p:txBody>
            </p:sp>
            <p:sp>
              <p:nvSpPr>
                <p:cNvPr id="2501" name="Oval 90"/>
                <p:cNvSpPr>
                  <a:spLocks noChangeArrowheads="1"/>
                </p:cNvSpPr>
                <p:nvPr/>
              </p:nvSpPr>
              <p:spPr bwMode="auto">
                <a:xfrm>
                  <a:off x="30274856" y="24854681"/>
                  <a:ext cx="100584" cy="100584"/>
                </a:xfrm>
                <a:prstGeom prst="ellipse">
                  <a:avLst/>
                </a:prstGeom>
                <a:solidFill>
                  <a:srgbClr val="000000"/>
                </a:solidFill>
                <a:ln w="12700" cmpd="sng">
                  <a:solidFill>
                    <a:srgbClr val="000000"/>
                  </a:solidFill>
                  <a:round/>
                  <a:headEnd/>
                  <a:tailEnd/>
                </a:ln>
              </p:spPr>
              <p:txBody>
                <a:bodyPr vert="horz" wrap="square" lIns="91440" tIns="45720" rIns="91440" bIns="45720" numCol="1" anchor="t" anchorCtr="0" compatLnSpc="1">
                  <a:prstTxWarp prst="textNoShape">
                    <a:avLst/>
                  </a:prstTxWarp>
                </a:bodyPr>
                <a:lstStyle/>
                <a:p>
                  <a:pPr defTabSz="457200"/>
                  <a:endParaRPr lang="en-US" sz="1400">
                    <a:solidFill>
                      <a:prstClr val="white"/>
                    </a:solidFill>
                  </a:endParaRPr>
                </a:p>
              </p:txBody>
            </p:sp>
            <p:sp>
              <p:nvSpPr>
                <p:cNvPr id="2502" name="Oval 91"/>
                <p:cNvSpPr>
                  <a:spLocks noChangeArrowheads="1"/>
                </p:cNvSpPr>
                <p:nvPr/>
              </p:nvSpPr>
              <p:spPr bwMode="auto">
                <a:xfrm>
                  <a:off x="31043444" y="24882343"/>
                  <a:ext cx="100584" cy="100584"/>
                </a:xfrm>
                <a:prstGeom prst="ellipse">
                  <a:avLst/>
                </a:prstGeom>
                <a:solidFill>
                  <a:srgbClr val="000000"/>
                </a:solidFill>
                <a:ln w="12700" cmpd="sng">
                  <a:solidFill>
                    <a:srgbClr val="000000"/>
                  </a:solidFill>
                  <a:round/>
                  <a:headEnd/>
                  <a:tailEnd/>
                </a:ln>
              </p:spPr>
              <p:txBody>
                <a:bodyPr vert="horz" wrap="square" lIns="91440" tIns="45720" rIns="91440" bIns="45720" numCol="1" anchor="t" anchorCtr="0" compatLnSpc="1">
                  <a:prstTxWarp prst="textNoShape">
                    <a:avLst/>
                  </a:prstTxWarp>
                </a:bodyPr>
                <a:lstStyle/>
                <a:p>
                  <a:pPr defTabSz="457200"/>
                  <a:endParaRPr lang="en-US" sz="1400">
                    <a:solidFill>
                      <a:prstClr val="white"/>
                    </a:solidFill>
                  </a:endParaRPr>
                </a:p>
              </p:txBody>
            </p:sp>
            <p:sp>
              <p:nvSpPr>
                <p:cNvPr id="2503" name="Oval 92"/>
                <p:cNvSpPr>
                  <a:spLocks noChangeArrowheads="1"/>
                </p:cNvSpPr>
                <p:nvPr/>
              </p:nvSpPr>
              <p:spPr bwMode="auto">
                <a:xfrm>
                  <a:off x="31010931" y="24910004"/>
                  <a:ext cx="100584" cy="100584"/>
                </a:xfrm>
                <a:prstGeom prst="ellipse">
                  <a:avLst/>
                </a:prstGeom>
                <a:solidFill>
                  <a:srgbClr val="000000"/>
                </a:solidFill>
                <a:ln w="12700" cmpd="sng">
                  <a:solidFill>
                    <a:srgbClr val="000000"/>
                  </a:solidFill>
                  <a:round/>
                  <a:headEnd/>
                  <a:tailEnd/>
                </a:ln>
              </p:spPr>
              <p:txBody>
                <a:bodyPr vert="horz" wrap="square" lIns="91440" tIns="45720" rIns="91440" bIns="45720" numCol="1" anchor="t" anchorCtr="0" compatLnSpc="1">
                  <a:prstTxWarp prst="textNoShape">
                    <a:avLst/>
                  </a:prstTxWarp>
                </a:bodyPr>
                <a:lstStyle/>
                <a:p>
                  <a:pPr defTabSz="457200"/>
                  <a:endParaRPr lang="en-US" sz="1400">
                    <a:solidFill>
                      <a:prstClr val="white"/>
                    </a:solidFill>
                  </a:endParaRPr>
                </a:p>
              </p:txBody>
            </p:sp>
            <p:sp>
              <p:nvSpPr>
                <p:cNvPr id="2504" name="Oval 93"/>
                <p:cNvSpPr>
                  <a:spLocks noChangeArrowheads="1"/>
                </p:cNvSpPr>
                <p:nvPr/>
              </p:nvSpPr>
              <p:spPr bwMode="auto">
                <a:xfrm>
                  <a:off x="30325574" y="24929366"/>
                  <a:ext cx="100584" cy="100584"/>
                </a:xfrm>
                <a:prstGeom prst="ellipse">
                  <a:avLst/>
                </a:prstGeom>
                <a:solidFill>
                  <a:srgbClr val="000000"/>
                </a:solidFill>
                <a:ln w="12700" cmpd="sng">
                  <a:solidFill>
                    <a:srgbClr val="000000"/>
                  </a:solidFill>
                  <a:round/>
                  <a:headEnd/>
                  <a:tailEnd/>
                </a:ln>
              </p:spPr>
              <p:txBody>
                <a:bodyPr vert="horz" wrap="square" lIns="91440" tIns="45720" rIns="91440" bIns="45720" numCol="1" anchor="t" anchorCtr="0" compatLnSpc="1">
                  <a:prstTxWarp prst="textNoShape">
                    <a:avLst/>
                  </a:prstTxWarp>
                </a:bodyPr>
                <a:lstStyle/>
                <a:p>
                  <a:pPr defTabSz="457200"/>
                  <a:endParaRPr lang="en-US" sz="1400">
                    <a:solidFill>
                      <a:prstClr val="white"/>
                    </a:solidFill>
                  </a:endParaRPr>
                </a:p>
              </p:txBody>
            </p:sp>
            <p:sp>
              <p:nvSpPr>
                <p:cNvPr id="2505" name="Oval 94"/>
                <p:cNvSpPr>
                  <a:spLocks noChangeArrowheads="1"/>
                </p:cNvSpPr>
                <p:nvPr/>
              </p:nvSpPr>
              <p:spPr bwMode="auto">
                <a:xfrm>
                  <a:off x="30074581" y="24957027"/>
                  <a:ext cx="100584" cy="100584"/>
                </a:xfrm>
                <a:prstGeom prst="ellipse">
                  <a:avLst/>
                </a:prstGeom>
                <a:solidFill>
                  <a:srgbClr val="000000"/>
                </a:solidFill>
                <a:ln w="12700" cmpd="sng">
                  <a:solidFill>
                    <a:srgbClr val="000000"/>
                  </a:solidFill>
                  <a:round/>
                  <a:headEnd/>
                  <a:tailEnd/>
                </a:ln>
              </p:spPr>
              <p:txBody>
                <a:bodyPr vert="horz" wrap="square" lIns="91440" tIns="45720" rIns="91440" bIns="45720" numCol="1" anchor="t" anchorCtr="0" compatLnSpc="1">
                  <a:prstTxWarp prst="textNoShape">
                    <a:avLst/>
                  </a:prstTxWarp>
                </a:bodyPr>
                <a:lstStyle/>
                <a:p>
                  <a:pPr defTabSz="457200"/>
                  <a:endParaRPr lang="en-US" sz="1400">
                    <a:solidFill>
                      <a:prstClr val="white"/>
                    </a:solidFill>
                  </a:endParaRPr>
                </a:p>
              </p:txBody>
            </p:sp>
            <p:sp>
              <p:nvSpPr>
                <p:cNvPr id="2506" name="Oval 95"/>
                <p:cNvSpPr>
                  <a:spLocks noChangeArrowheads="1"/>
                </p:cNvSpPr>
                <p:nvPr/>
              </p:nvSpPr>
              <p:spPr bwMode="auto">
                <a:xfrm>
                  <a:off x="30209831" y="24984689"/>
                  <a:ext cx="100584" cy="100584"/>
                </a:xfrm>
                <a:prstGeom prst="ellipse">
                  <a:avLst/>
                </a:prstGeom>
                <a:solidFill>
                  <a:srgbClr val="000000"/>
                </a:solidFill>
                <a:ln w="12700" cmpd="sng">
                  <a:solidFill>
                    <a:srgbClr val="000000"/>
                  </a:solidFill>
                  <a:round/>
                  <a:headEnd/>
                  <a:tailEnd/>
                </a:ln>
              </p:spPr>
              <p:txBody>
                <a:bodyPr vert="horz" wrap="square" lIns="91440" tIns="45720" rIns="91440" bIns="45720" numCol="1" anchor="t" anchorCtr="0" compatLnSpc="1">
                  <a:prstTxWarp prst="textNoShape">
                    <a:avLst/>
                  </a:prstTxWarp>
                </a:bodyPr>
                <a:lstStyle/>
                <a:p>
                  <a:pPr defTabSz="457200"/>
                  <a:endParaRPr lang="en-US" sz="1400">
                    <a:solidFill>
                      <a:prstClr val="white"/>
                    </a:solidFill>
                  </a:endParaRPr>
                </a:p>
              </p:txBody>
            </p:sp>
            <p:sp>
              <p:nvSpPr>
                <p:cNvPr id="2507" name="Oval 96"/>
                <p:cNvSpPr>
                  <a:spLocks noChangeArrowheads="1"/>
                </p:cNvSpPr>
                <p:nvPr/>
              </p:nvSpPr>
              <p:spPr bwMode="auto">
                <a:xfrm>
                  <a:off x="30016058" y="25012349"/>
                  <a:ext cx="100584" cy="100584"/>
                </a:xfrm>
                <a:prstGeom prst="ellipse">
                  <a:avLst/>
                </a:prstGeom>
                <a:solidFill>
                  <a:srgbClr val="000000"/>
                </a:solidFill>
                <a:ln w="12700" cmpd="sng">
                  <a:solidFill>
                    <a:srgbClr val="000000"/>
                  </a:solidFill>
                  <a:round/>
                  <a:headEnd/>
                  <a:tailEnd/>
                </a:ln>
              </p:spPr>
              <p:txBody>
                <a:bodyPr vert="horz" wrap="square" lIns="91440" tIns="45720" rIns="91440" bIns="45720" numCol="1" anchor="t" anchorCtr="0" compatLnSpc="1">
                  <a:prstTxWarp prst="textNoShape">
                    <a:avLst/>
                  </a:prstTxWarp>
                </a:bodyPr>
                <a:lstStyle/>
                <a:p>
                  <a:pPr defTabSz="457200"/>
                  <a:endParaRPr lang="en-US" sz="1400">
                    <a:solidFill>
                      <a:prstClr val="white"/>
                    </a:solidFill>
                  </a:endParaRPr>
                </a:p>
              </p:txBody>
            </p:sp>
            <p:sp>
              <p:nvSpPr>
                <p:cNvPr id="2508" name="Oval 97"/>
                <p:cNvSpPr>
                  <a:spLocks noChangeArrowheads="1"/>
                </p:cNvSpPr>
                <p:nvPr/>
              </p:nvSpPr>
              <p:spPr bwMode="auto">
                <a:xfrm>
                  <a:off x="30830164" y="25033096"/>
                  <a:ext cx="100584" cy="100584"/>
                </a:xfrm>
                <a:prstGeom prst="ellipse">
                  <a:avLst/>
                </a:prstGeom>
                <a:solidFill>
                  <a:srgbClr val="000000"/>
                </a:solidFill>
                <a:ln w="12700" cmpd="sng">
                  <a:solidFill>
                    <a:srgbClr val="000000"/>
                  </a:solidFill>
                  <a:round/>
                  <a:headEnd/>
                  <a:tailEnd/>
                </a:ln>
              </p:spPr>
              <p:txBody>
                <a:bodyPr vert="horz" wrap="square" lIns="91440" tIns="45720" rIns="91440" bIns="45720" numCol="1" anchor="t" anchorCtr="0" compatLnSpc="1">
                  <a:prstTxWarp prst="textNoShape">
                    <a:avLst/>
                  </a:prstTxWarp>
                </a:bodyPr>
                <a:lstStyle/>
                <a:p>
                  <a:pPr defTabSz="457200"/>
                  <a:endParaRPr lang="en-US" sz="1400">
                    <a:solidFill>
                      <a:prstClr val="white"/>
                    </a:solidFill>
                  </a:endParaRPr>
                </a:p>
              </p:txBody>
            </p:sp>
            <p:sp>
              <p:nvSpPr>
                <p:cNvPr id="2509" name="Oval 98"/>
                <p:cNvSpPr>
                  <a:spLocks noChangeArrowheads="1"/>
                </p:cNvSpPr>
                <p:nvPr/>
              </p:nvSpPr>
              <p:spPr bwMode="auto">
                <a:xfrm>
                  <a:off x="30048571" y="25060756"/>
                  <a:ext cx="100584" cy="100584"/>
                </a:xfrm>
                <a:prstGeom prst="ellipse">
                  <a:avLst/>
                </a:prstGeom>
                <a:solidFill>
                  <a:srgbClr val="000000"/>
                </a:solidFill>
                <a:ln w="12700" cmpd="sng">
                  <a:solidFill>
                    <a:srgbClr val="000000"/>
                  </a:solidFill>
                  <a:round/>
                  <a:headEnd/>
                  <a:tailEnd/>
                </a:ln>
              </p:spPr>
              <p:txBody>
                <a:bodyPr vert="horz" wrap="square" lIns="91440" tIns="45720" rIns="91440" bIns="45720" numCol="1" anchor="t" anchorCtr="0" compatLnSpc="1">
                  <a:prstTxWarp prst="textNoShape">
                    <a:avLst/>
                  </a:prstTxWarp>
                </a:bodyPr>
                <a:lstStyle/>
                <a:p>
                  <a:pPr defTabSz="457200"/>
                  <a:endParaRPr lang="en-US" sz="1400">
                    <a:solidFill>
                      <a:prstClr val="white"/>
                    </a:solidFill>
                  </a:endParaRPr>
                </a:p>
              </p:txBody>
            </p:sp>
            <p:sp>
              <p:nvSpPr>
                <p:cNvPr id="2510" name="Oval 99"/>
                <p:cNvSpPr>
                  <a:spLocks noChangeArrowheads="1"/>
                </p:cNvSpPr>
                <p:nvPr/>
              </p:nvSpPr>
              <p:spPr bwMode="auto">
                <a:xfrm>
                  <a:off x="30514147" y="25088418"/>
                  <a:ext cx="100584" cy="100584"/>
                </a:xfrm>
                <a:prstGeom prst="ellipse">
                  <a:avLst/>
                </a:prstGeom>
                <a:solidFill>
                  <a:srgbClr val="000000"/>
                </a:solidFill>
                <a:ln w="12700" cmpd="sng">
                  <a:solidFill>
                    <a:srgbClr val="000000"/>
                  </a:solidFill>
                  <a:round/>
                  <a:headEnd/>
                  <a:tailEnd/>
                </a:ln>
              </p:spPr>
              <p:txBody>
                <a:bodyPr vert="horz" wrap="square" lIns="91440" tIns="45720" rIns="91440" bIns="45720" numCol="1" anchor="t" anchorCtr="0" compatLnSpc="1">
                  <a:prstTxWarp prst="textNoShape">
                    <a:avLst/>
                  </a:prstTxWarp>
                </a:bodyPr>
                <a:lstStyle/>
                <a:p>
                  <a:pPr defTabSz="457200"/>
                  <a:endParaRPr lang="en-US" sz="1400">
                    <a:solidFill>
                      <a:prstClr val="white"/>
                    </a:solidFill>
                  </a:endParaRPr>
                </a:p>
              </p:txBody>
            </p:sp>
            <p:sp>
              <p:nvSpPr>
                <p:cNvPr id="2511" name="Oval 100"/>
                <p:cNvSpPr>
                  <a:spLocks noChangeArrowheads="1"/>
                </p:cNvSpPr>
                <p:nvPr/>
              </p:nvSpPr>
              <p:spPr bwMode="auto">
                <a:xfrm>
                  <a:off x="30022561" y="25109163"/>
                  <a:ext cx="100584" cy="100584"/>
                </a:xfrm>
                <a:prstGeom prst="ellipse">
                  <a:avLst/>
                </a:prstGeom>
                <a:solidFill>
                  <a:srgbClr val="000000"/>
                </a:solidFill>
                <a:ln w="12700" cmpd="sng">
                  <a:solidFill>
                    <a:srgbClr val="000000"/>
                  </a:solidFill>
                  <a:round/>
                  <a:headEnd/>
                  <a:tailEnd/>
                </a:ln>
              </p:spPr>
              <p:txBody>
                <a:bodyPr vert="horz" wrap="square" lIns="91440" tIns="45720" rIns="91440" bIns="45720" numCol="1" anchor="t" anchorCtr="0" compatLnSpc="1">
                  <a:prstTxWarp prst="textNoShape">
                    <a:avLst/>
                  </a:prstTxWarp>
                </a:bodyPr>
                <a:lstStyle/>
                <a:p>
                  <a:pPr defTabSz="457200"/>
                  <a:endParaRPr lang="en-US" sz="1400">
                    <a:solidFill>
                      <a:prstClr val="white"/>
                    </a:solidFill>
                  </a:endParaRPr>
                </a:p>
              </p:txBody>
            </p:sp>
            <p:sp>
              <p:nvSpPr>
                <p:cNvPr id="2512" name="Oval 101"/>
                <p:cNvSpPr>
                  <a:spLocks noChangeArrowheads="1"/>
                </p:cNvSpPr>
                <p:nvPr/>
              </p:nvSpPr>
              <p:spPr bwMode="auto">
                <a:xfrm>
                  <a:off x="30016058" y="25135441"/>
                  <a:ext cx="100584" cy="100584"/>
                </a:xfrm>
                <a:prstGeom prst="ellipse">
                  <a:avLst/>
                </a:prstGeom>
                <a:solidFill>
                  <a:srgbClr val="000000"/>
                </a:solidFill>
                <a:ln w="12700" cmpd="sng">
                  <a:solidFill>
                    <a:srgbClr val="000000"/>
                  </a:solidFill>
                  <a:round/>
                  <a:headEnd/>
                  <a:tailEnd/>
                </a:ln>
              </p:spPr>
              <p:txBody>
                <a:bodyPr vert="horz" wrap="square" lIns="91440" tIns="45720" rIns="91440" bIns="45720" numCol="1" anchor="t" anchorCtr="0" compatLnSpc="1">
                  <a:prstTxWarp prst="textNoShape">
                    <a:avLst/>
                  </a:prstTxWarp>
                </a:bodyPr>
                <a:lstStyle/>
                <a:p>
                  <a:pPr defTabSz="457200"/>
                  <a:endParaRPr lang="en-US" sz="1400">
                    <a:solidFill>
                      <a:prstClr val="white"/>
                    </a:solidFill>
                  </a:endParaRPr>
                </a:p>
              </p:txBody>
            </p:sp>
            <p:sp>
              <p:nvSpPr>
                <p:cNvPr id="2513" name="Oval 102"/>
                <p:cNvSpPr>
                  <a:spLocks noChangeArrowheads="1"/>
                </p:cNvSpPr>
                <p:nvPr/>
              </p:nvSpPr>
              <p:spPr bwMode="auto">
                <a:xfrm>
                  <a:off x="30081083" y="25163103"/>
                  <a:ext cx="100584" cy="100584"/>
                </a:xfrm>
                <a:prstGeom prst="ellipse">
                  <a:avLst/>
                </a:prstGeom>
                <a:solidFill>
                  <a:srgbClr val="000000"/>
                </a:solidFill>
                <a:ln w="12700" cmpd="sng">
                  <a:solidFill>
                    <a:srgbClr val="000000"/>
                  </a:solidFill>
                  <a:round/>
                  <a:headEnd/>
                  <a:tailEnd/>
                </a:ln>
              </p:spPr>
              <p:txBody>
                <a:bodyPr vert="horz" wrap="square" lIns="91440" tIns="45720" rIns="91440" bIns="45720" numCol="1" anchor="t" anchorCtr="0" compatLnSpc="1">
                  <a:prstTxWarp prst="textNoShape">
                    <a:avLst/>
                  </a:prstTxWarp>
                </a:bodyPr>
                <a:lstStyle/>
                <a:p>
                  <a:pPr defTabSz="457200"/>
                  <a:endParaRPr lang="en-US" sz="1400">
                    <a:solidFill>
                      <a:prstClr val="white"/>
                    </a:solidFill>
                  </a:endParaRPr>
                </a:p>
              </p:txBody>
            </p:sp>
            <p:sp>
              <p:nvSpPr>
                <p:cNvPr id="2514" name="Oval 103"/>
                <p:cNvSpPr>
                  <a:spLocks noChangeArrowheads="1"/>
                </p:cNvSpPr>
                <p:nvPr/>
              </p:nvSpPr>
              <p:spPr bwMode="auto">
                <a:xfrm>
                  <a:off x="30029064" y="25190763"/>
                  <a:ext cx="100584" cy="100584"/>
                </a:xfrm>
                <a:prstGeom prst="ellipse">
                  <a:avLst/>
                </a:prstGeom>
                <a:solidFill>
                  <a:srgbClr val="000000"/>
                </a:solidFill>
                <a:ln w="12700" cmpd="sng">
                  <a:solidFill>
                    <a:srgbClr val="000000"/>
                  </a:solidFill>
                  <a:round/>
                  <a:headEnd/>
                  <a:tailEnd/>
                </a:ln>
              </p:spPr>
              <p:txBody>
                <a:bodyPr vert="horz" wrap="square" lIns="91440" tIns="45720" rIns="91440" bIns="45720" numCol="1" anchor="t" anchorCtr="0" compatLnSpc="1">
                  <a:prstTxWarp prst="textNoShape">
                    <a:avLst/>
                  </a:prstTxWarp>
                </a:bodyPr>
                <a:lstStyle/>
                <a:p>
                  <a:pPr defTabSz="457200"/>
                  <a:endParaRPr lang="en-US" sz="1400">
                    <a:solidFill>
                      <a:prstClr val="white"/>
                    </a:solidFill>
                  </a:endParaRPr>
                </a:p>
              </p:txBody>
            </p:sp>
            <p:sp>
              <p:nvSpPr>
                <p:cNvPr id="2515" name="Oval 104"/>
                <p:cNvSpPr>
                  <a:spLocks noChangeArrowheads="1"/>
                </p:cNvSpPr>
                <p:nvPr/>
              </p:nvSpPr>
              <p:spPr bwMode="auto">
                <a:xfrm>
                  <a:off x="29990048" y="25239169"/>
                  <a:ext cx="100584" cy="100584"/>
                </a:xfrm>
                <a:prstGeom prst="ellipse">
                  <a:avLst/>
                </a:prstGeom>
                <a:solidFill>
                  <a:srgbClr val="000000"/>
                </a:solidFill>
                <a:ln w="12700" cmpd="sng">
                  <a:solidFill>
                    <a:srgbClr val="000000"/>
                  </a:solidFill>
                  <a:round/>
                  <a:headEnd/>
                  <a:tailEnd/>
                </a:ln>
              </p:spPr>
              <p:txBody>
                <a:bodyPr vert="horz" wrap="square" lIns="91440" tIns="45720" rIns="91440" bIns="45720" numCol="1" anchor="t" anchorCtr="0" compatLnSpc="1">
                  <a:prstTxWarp prst="textNoShape">
                    <a:avLst/>
                  </a:prstTxWarp>
                </a:bodyPr>
                <a:lstStyle/>
                <a:p>
                  <a:pPr defTabSz="457200"/>
                  <a:endParaRPr lang="en-US" sz="1400">
                    <a:solidFill>
                      <a:prstClr val="white"/>
                    </a:solidFill>
                  </a:endParaRPr>
                </a:p>
              </p:txBody>
            </p:sp>
            <p:sp>
              <p:nvSpPr>
                <p:cNvPr id="2516" name="Oval 105"/>
                <p:cNvSpPr>
                  <a:spLocks noChangeArrowheads="1"/>
                </p:cNvSpPr>
                <p:nvPr/>
              </p:nvSpPr>
              <p:spPr bwMode="auto">
                <a:xfrm>
                  <a:off x="30022561" y="25266831"/>
                  <a:ext cx="100584" cy="100584"/>
                </a:xfrm>
                <a:prstGeom prst="ellipse">
                  <a:avLst/>
                </a:prstGeom>
                <a:solidFill>
                  <a:srgbClr val="000000"/>
                </a:solidFill>
                <a:ln w="12700" cmpd="sng">
                  <a:solidFill>
                    <a:srgbClr val="000000"/>
                  </a:solidFill>
                  <a:round/>
                  <a:headEnd/>
                  <a:tailEnd/>
                </a:ln>
              </p:spPr>
              <p:txBody>
                <a:bodyPr vert="horz" wrap="square" lIns="91440" tIns="45720" rIns="91440" bIns="45720" numCol="1" anchor="t" anchorCtr="0" compatLnSpc="1">
                  <a:prstTxWarp prst="textNoShape">
                    <a:avLst/>
                  </a:prstTxWarp>
                </a:bodyPr>
                <a:lstStyle/>
                <a:p>
                  <a:pPr defTabSz="457200"/>
                  <a:endParaRPr lang="en-US" sz="1400">
                    <a:solidFill>
                      <a:prstClr val="white"/>
                    </a:solidFill>
                  </a:endParaRPr>
                </a:p>
              </p:txBody>
            </p:sp>
            <p:sp>
              <p:nvSpPr>
                <p:cNvPr id="2517" name="Oval 106"/>
                <p:cNvSpPr>
                  <a:spLocks noChangeArrowheads="1"/>
                </p:cNvSpPr>
                <p:nvPr/>
              </p:nvSpPr>
              <p:spPr bwMode="auto">
                <a:xfrm>
                  <a:off x="30042068" y="25287577"/>
                  <a:ext cx="100584" cy="100584"/>
                </a:xfrm>
                <a:prstGeom prst="ellipse">
                  <a:avLst/>
                </a:prstGeom>
                <a:solidFill>
                  <a:srgbClr val="000000"/>
                </a:solidFill>
                <a:ln w="12700" cmpd="sng">
                  <a:solidFill>
                    <a:srgbClr val="000000"/>
                  </a:solidFill>
                  <a:round/>
                  <a:headEnd/>
                  <a:tailEnd/>
                </a:ln>
              </p:spPr>
              <p:txBody>
                <a:bodyPr vert="horz" wrap="square" lIns="91440" tIns="45720" rIns="91440" bIns="45720" numCol="1" anchor="t" anchorCtr="0" compatLnSpc="1">
                  <a:prstTxWarp prst="textNoShape">
                    <a:avLst/>
                  </a:prstTxWarp>
                </a:bodyPr>
                <a:lstStyle/>
                <a:p>
                  <a:pPr defTabSz="457200"/>
                  <a:endParaRPr lang="en-US" sz="1400">
                    <a:solidFill>
                      <a:prstClr val="white"/>
                    </a:solidFill>
                  </a:endParaRPr>
                </a:p>
              </p:txBody>
            </p:sp>
            <p:sp>
              <p:nvSpPr>
                <p:cNvPr id="2518" name="Oval 107"/>
                <p:cNvSpPr>
                  <a:spLocks noChangeArrowheads="1"/>
                </p:cNvSpPr>
                <p:nvPr/>
              </p:nvSpPr>
              <p:spPr bwMode="auto">
                <a:xfrm>
                  <a:off x="30094088" y="25341516"/>
                  <a:ext cx="100584" cy="100584"/>
                </a:xfrm>
                <a:prstGeom prst="ellipse">
                  <a:avLst/>
                </a:prstGeom>
                <a:solidFill>
                  <a:srgbClr val="000000"/>
                </a:solidFill>
                <a:ln w="12700" cmpd="sng">
                  <a:solidFill>
                    <a:srgbClr val="000000"/>
                  </a:solidFill>
                  <a:round/>
                  <a:headEnd/>
                  <a:tailEnd/>
                </a:ln>
              </p:spPr>
              <p:txBody>
                <a:bodyPr vert="horz" wrap="square" lIns="91440" tIns="45720" rIns="91440" bIns="45720" numCol="1" anchor="t" anchorCtr="0" compatLnSpc="1">
                  <a:prstTxWarp prst="textNoShape">
                    <a:avLst/>
                  </a:prstTxWarp>
                </a:bodyPr>
                <a:lstStyle/>
                <a:p>
                  <a:pPr defTabSz="457200"/>
                  <a:endParaRPr lang="en-US" sz="1400">
                    <a:solidFill>
                      <a:prstClr val="white"/>
                    </a:solidFill>
                  </a:endParaRPr>
                </a:p>
              </p:txBody>
            </p:sp>
            <p:sp>
              <p:nvSpPr>
                <p:cNvPr id="2519" name="Oval 108"/>
                <p:cNvSpPr>
                  <a:spLocks noChangeArrowheads="1"/>
                </p:cNvSpPr>
                <p:nvPr/>
              </p:nvSpPr>
              <p:spPr bwMode="auto">
                <a:xfrm>
                  <a:off x="30120098" y="25362262"/>
                  <a:ext cx="100584" cy="100584"/>
                </a:xfrm>
                <a:prstGeom prst="ellipse">
                  <a:avLst/>
                </a:prstGeom>
                <a:solidFill>
                  <a:srgbClr val="000000"/>
                </a:solidFill>
                <a:ln w="12700" cmpd="sng">
                  <a:solidFill>
                    <a:srgbClr val="000000"/>
                  </a:solidFill>
                  <a:round/>
                  <a:headEnd/>
                  <a:tailEnd/>
                </a:ln>
              </p:spPr>
              <p:txBody>
                <a:bodyPr vert="horz" wrap="square" lIns="91440" tIns="45720" rIns="91440" bIns="45720" numCol="1" anchor="t" anchorCtr="0" compatLnSpc="1">
                  <a:prstTxWarp prst="textNoShape">
                    <a:avLst/>
                  </a:prstTxWarp>
                </a:bodyPr>
                <a:lstStyle/>
                <a:p>
                  <a:pPr defTabSz="457200"/>
                  <a:endParaRPr lang="en-US" sz="1400">
                    <a:solidFill>
                      <a:prstClr val="white"/>
                    </a:solidFill>
                  </a:endParaRPr>
                </a:p>
              </p:txBody>
            </p:sp>
            <p:sp>
              <p:nvSpPr>
                <p:cNvPr id="2520" name="Oval 109"/>
                <p:cNvSpPr>
                  <a:spLocks noChangeArrowheads="1"/>
                </p:cNvSpPr>
                <p:nvPr/>
              </p:nvSpPr>
              <p:spPr bwMode="auto">
                <a:xfrm>
                  <a:off x="30501142" y="25369176"/>
                  <a:ext cx="100584" cy="100584"/>
                </a:xfrm>
                <a:prstGeom prst="ellipse">
                  <a:avLst/>
                </a:prstGeom>
                <a:solidFill>
                  <a:srgbClr val="000000"/>
                </a:solidFill>
                <a:ln w="12700" cmpd="sng">
                  <a:solidFill>
                    <a:srgbClr val="000000"/>
                  </a:solidFill>
                  <a:round/>
                  <a:headEnd/>
                  <a:tailEnd/>
                </a:ln>
              </p:spPr>
              <p:txBody>
                <a:bodyPr vert="horz" wrap="square" lIns="91440" tIns="45720" rIns="91440" bIns="45720" numCol="1" anchor="t" anchorCtr="0" compatLnSpc="1">
                  <a:prstTxWarp prst="textNoShape">
                    <a:avLst/>
                  </a:prstTxWarp>
                </a:bodyPr>
                <a:lstStyle/>
                <a:p>
                  <a:pPr defTabSz="457200"/>
                  <a:endParaRPr lang="en-US" sz="1400">
                    <a:solidFill>
                      <a:prstClr val="white"/>
                    </a:solidFill>
                  </a:endParaRPr>
                </a:p>
              </p:txBody>
            </p:sp>
            <p:sp>
              <p:nvSpPr>
                <p:cNvPr id="2521" name="Oval 110"/>
                <p:cNvSpPr>
                  <a:spLocks noChangeArrowheads="1"/>
                </p:cNvSpPr>
                <p:nvPr/>
              </p:nvSpPr>
              <p:spPr bwMode="auto">
                <a:xfrm>
                  <a:off x="30655898" y="25389923"/>
                  <a:ext cx="100584" cy="100584"/>
                </a:xfrm>
                <a:prstGeom prst="ellipse">
                  <a:avLst/>
                </a:prstGeom>
                <a:solidFill>
                  <a:srgbClr val="000000"/>
                </a:solidFill>
                <a:ln w="12700" cmpd="sng">
                  <a:solidFill>
                    <a:srgbClr val="000000"/>
                  </a:solidFill>
                  <a:round/>
                  <a:headEnd/>
                  <a:tailEnd/>
                </a:ln>
              </p:spPr>
              <p:txBody>
                <a:bodyPr vert="horz" wrap="square" lIns="91440" tIns="45720" rIns="91440" bIns="45720" numCol="1" anchor="t" anchorCtr="0" compatLnSpc="1">
                  <a:prstTxWarp prst="textNoShape">
                    <a:avLst/>
                  </a:prstTxWarp>
                </a:bodyPr>
                <a:lstStyle/>
                <a:p>
                  <a:pPr defTabSz="457200"/>
                  <a:endParaRPr lang="en-US" sz="1400">
                    <a:solidFill>
                      <a:prstClr val="white"/>
                    </a:solidFill>
                  </a:endParaRPr>
                </a:p>
              </p:txBody>
            </p:sp>
            <p:sp>
              <p:nvSpPr>
                <p:cNvPr id="2522" name="Oval 111"/>
                <p:cNvSpPr>
                  <a:spLocks noChangeArrowheads="1"/>
                </p:cNvSpPr>
                <p:nvPr/>
              </p:nvSpPr>
              <p:spPr bwMode="auto">
                <a:xfrm>
                  <a:off x="30068078" y="25417584"/>
                  <a:ext cx="100584" cy="100584"/>
                </a:xfrm>
                <a:prstGeom prst="ellipse">
                  <a:avLst/>
                </a:prstGeom>
                <a:solidFill>
                  <a:srgbClr val="000000"/>
                </a:solidFill>
                <a:ln w="12700" cmpd="sng">
                  <a:solidFill>
                    <a:srgbClr val="000000"/>
                  </a:solidFill>
                  <a:round/>
                  <a:headEnd/>
                  <a:tailEnd/>
                </a:ln>
              </p:spPr>
              <p:txBody>
                <a:bodyPr vert="horz" wrap="square" lIns="91440" tIns="45720" rIns="91440" bIns="45720" numCol="1" anchor="t" anchorCtr="0" compatLnSpc="1">
                  <a:prstTxWarp prst="textNoShape">
                    <a:avLst/>
                  </a:prstTxWarp>
                </a:bodyPr>
                <a:lstStyle/>
                <a:p>
                  <a:pPr defTabSz="457200"/>
                  <a:endParaRPr lang="en-US" sz="1400">
                    <a:solidFill>
                      <a:prstClr val="white"/>
                    </a:solidFill>
                  </a:endParaRPr>
                </a:p>
              </p:txBody>
            </p:sp>
            <p:sp>
              <p:nvSpPr>
                <p:cNvPr id="2523" name="Oval 112"/>
                <p:cNvSpPr>
                  <a:spLocks noChangeArrowheads="1"/>
                </p:cNvSpPr>
                <p:nvPr/>
              </p:nvSpPr>
              <p:spPr bwMode="auto">
                <a:xfrm>
                  <a:off x="30029064" y="25445245"/>
                  <a:ext cx="100584" cy="100584"/>
                </a:xfrm>
                <a:prstGeom prst="ellipse">
                  <a:avLst/>
                </a:prstGeom>
                <a:solidFill>
                  <a:srgbClr val="000000"/>
                </a:solidFill>
                <a:ln w="12700" cmpd="sng">
                  <a:solidFill>
                    <a:srgbClr val="000000"/>
                  </a:solidFill>
                  <a:round/>
                  <a:headEnd/>
                  <a:tailEnd/>
                </a:ln>
              </p:spPr>
              <p:txBody>
                <a:bodyPr vert="horz" wrap="square" lIns="91440" tIns="45720" rIns="91440" bIns="45720" numCol="1" anchor="t" anchorCtr="0" compatLnSpc="1">
                  <a:prstTxWarp prst="textNoShape">
                    <a:avLst/>
                  </a:prstTxWarp>
                </a:bodyPr>
                <a:lstStyle/>
                <a:p>
                  <a:pPr defTabSz="457200"/>
                  <a:endParaRPr lang="en-US" sz="1400">
                    <a:solidFill>
                      <a:prstClr val="white"/>
                    </a:solidFill>
                  </a:endParaRPr>
                </a:p>
              </p:txBody>
            </p:sp>
            <p:sp>
              <p:nvSpPr>
                <p:cNvPr id="2524" name="Oval 113"/>
                <p:cNvSpPr>
                  <a:spLocks noChangeArrowheads="1"/>
                </p:cNvSpPr>
                <p:nvPr/>
              </p:nvSpPr>
              <p:spPr bwMode="auto">
                <a:xfrm>
                  <a:off x="30081083" y="25465990"/>
                  <a:ext cx="100584" cy="100584"/>
                </a:xfrm>
                <a:prstGeom prst="ellipse">
                  <a:avLst/>
                </a:prstGeom>
                <a:solidFill>
                  <a:srgbClr val="000000"/>
                </a:solidFill>
                <a:ln w="12700" cmpd="sng">
                  <a:solidFill>
                    <a:srgbClr val="000000"/>
                  </a:solidFill>
                  <a:round/>
                  <a:headEnd/>
                  <a:tailEnd/>
                </a:ln>
              </p:spPr>
              <p:txBody>
                <a:bodyPr vert="horz" wrap="square" lIns="91440" tIns="45720" rIns="91440" bIns="45720" numCol="1" anchor="t" anchorCtr="0" compatLnSpc="1">
                  <a:prstTxWarp prst="textNoShape">
                    <a:avLst/>
                  </a:prstTxWarp>
                </a:bodyPr>
                <a:lstStyle/>
                <a:p>
                  <a:pPr defTabSz="457200"/>
                  <a:endParaRPr lang="en-US" sz="1400">
                    <a:solidFill>
                      <a:prstClr val="white"/>
                    </a:solidFill>
                  </a:endParaRPr>
                </a:p>
              </p:txBody>
            </p:sp>
            <p:sp>
              <p:nvSpPr>
                <p:cNvPr id="2525" name="Oval 114"/>
                <p:cNvSpPr>
                  <a:spLocks noChangeArrowheads="1"/>
                </p:cNvSpPr>
                <p:nvPr/>
              </p:nvSpPr>
              <p:spPr bwMode="auto">
                <a:xfrm>
                  <a:off x="30138304" y="25493651"/>
                  <a:ext cx="100584" cy="100584"/>
                </a:xfrm>
                <a:prstGeom prst="ellipse">
                  <a:avLst/>
                </a:prstGeom>
                <a:solidFill>
                  <a:srgbClr val="000000"/>
                </a:solidFill>
                <a:ln w="12700" cmpd="sng">
                  <a:solidFill>
                    <a:srgbClr val="000000"/>
                  </a:solidFill>
                  <a:round/>
                  <a:headEnd/>
                  <a:tailEnd/>
                </a:ln>
              </p:spPr>
              <p:txBody>
                <a:bodyPr vert="horz" wrap="square" lIns="91440" tIns="45720" rIns="91440" bIns="45720" numCol="1" anchor="t" anchorCtr="0" compatLnSpc="1">
                  <a:prstTxWarp prst="textNoShape">
                    <a:avLst/>
                  </a:prstTxWarp>
                </a:bodyPr>
                <a:lstStyle/>
                <a:p>
                  <a:pPr defTabSz="457200"/>
                  <a:endParaRPr lang="en-US" sz="1400">
                    <a:solidFill>
                      <a:prstClr val="white"/>
                    </a:solidFill>
                  </a:endParaRPr>
                </a:p>
              </p:txBody>
            </p:sp>
            <p:sp>
              <p:nvSpPr>
                <p:cNvPr id="2526" name="Oval 115"/>
                <p:cNvSpPr>
                  <a:spLocks noChangeArrowheads="1"/>
                </p:cNvSpPr>
                <p:nvPr/>
              </p:nvSpPr>
              <p:spPr bwMode="auto">
                <a:xfrm>
                  <a:off x="30126602" y="25519929"/>
                  <a:ext cx="100584" cy="100584"/>
                </a:xfrm>
                <a:prstGeom prst="ellipse">
                  <a:avLst/>
                </a:prstGeom>
                <a:solidFill>
                  <a:srgbClr val="000000"/>
                </a:solidFill>
                <a:ln w="12700" cmpd="sng">
                  <a:solidFill>
                    <a:srgbClr val="000000"/>
                  </a:solidFill>
                  <a:round/>
                  <a:headEnd/>
                  <a:tailEnd/>
                </a:ln>
              </p:spPr>
              <p:txBody>
                <a:bodyPr vert="horz" wrap="square" lIns="91440" tIns="45720" rIns="91440" bIns="45720" numCol="1" anchor="t" anchorCtr="0" compatLnSpc="1">
                  <a:prstTxWarp prst="textNoShape">
                    <a:avLst/>
                  </a:prstTxWarp>
                </a:bodyPr>
                <a:lstStyle/>
                <a:p>
                  <a:pPr defTabSz="457200"/>
                  <a:endParaRPr lang="en-US" sz="1400">
                    <a:solidFill>
                      <a:prstClr val="white"/>
                    </a:solidFill>
                  </a:endParaRPr>
                </a:p>
              </p:txBody>
            </p:sp>
            <p:sp>
              <p:nvSpPr>
                <p:cNvPr id="2527" name="Oval 116"/>
                <p:cNvSpPr>
                  <a:spLocks noChangeArrowheads="1"/>
                </p:cNvSpPr>
                <p:nvPr/>
              </p:nvSpPr>
              <p:spPr bwMode="auto">
                <a:xfrm>
                  <a:off x="30229338" y="25540675"/>
                  <a:ext cx="100584" cy="100584"/>
                </a:xfrm>
                <a:prstGeom prst="ellipse">
                  <a:avLst/>
                </a:prstGeom>
                <a:solidFill>
                  <a:srgbClr val="000000"/>
                </a:solidFill>
                <a:ln w="12700" cmpd="sng">
                  <a:solidFill>
                    <a:srgbClr val="000000"/>
                  </a:solidFill>
                  <a:round/>
                  <a:headEnd/>
                  <a:tailEnd/>
                </a:ln>
              </p:spPr>
              <p:txBody>
                <a:bodyPr vert="horz" wrap="square" lIns="91440" tIns="45720" rIns="91440" bIns="45720" numCol="1" anchor="t" anchorCtr="0" compatLnSpc="1">
                  <a:prstTxWarp prst="textNoShape">
                    <a:avLst/>
                  </a:prstTxWarp>
                </a:bodyPr>
                <a:lstStyle/>
                <a:p>
                  <a:pPr defTabSz="457200"/>
                  <a:endParaRPr lang="en-US" sz="1400">
                    <a:solidFill>
                      <a:prstClr val="white"/>
                    </a:solidFill>
                  </a:endParaRPr>
                </a:p>
              </p:txBody>
            </p:sp>
          </p:grpSp>
          <p:sp>
            <p:nvSpPr>
              <p:cNvPr id="2039" name="Line 1087"/>
              <p:cNvSpPr>
                <a:spLocks noChangeShapeType="1"/>
              </p:cNvSpPr>
              <p:nvPr/>
            </p:nvSpPr>
            <p:spPr bwMode="auto">
              <a:xfrm flipH="1" flipV="1">
                <a:off x="30765308" y="25650559"/>
                <a:ext cx="159488" cy="31373"/>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5" name="Line 1093"/>
              <p:cNvSpPr>
                <a:spLocks noChangeShapeType="1"/>
              </p:cNvSpPr>
              <p:nvPr/>
            </p:nvSpPr>
            <p:spPr bwMode="auto">
              <a:xfrm flipH="1" flipV="1">
                <a:off x="30924797" y="25681933"/>
                <a:ext cx="255181" cy="20915"/>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1" name="Line 1099"/>
              <p:cNvSpPr>
                <a:spLocks noChangeShapeType="1"/>
              </p:cNvSpPr>
              <p:nvPr/>
            </p:nvSpPr>
            <p:spPr bwMode="auto">
              <a:xfrm flipV="1">
                <a:off x="30818471" y="25702848"/>
                <a:ext cx="361507" cy="31373"/>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7" name="Line 1105"/>
              <p:cNvSpPr>
                <a:spLocks noChangeShapeType="1"/>
              </p:cNvSpPr>
              <p:nvPr/>
            </p:nvSpPr>
            <p:spPr bwMode="auto">
              <a:xfrm flipH="1" flipV="1">
                <a:off x="30818471" y="25734221"/>
                <a:ext cx="159488" cy="20915"/>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9" name="Line 1117"/>
              <p:cNvSpPr>
                <a:spLocks noChangeShapeType="1"/>
              </p:cNvSpPr>
              <p:nvPr/>
            </p:nvSpPr>
            <p:spPr bwMode="auto">
              <a:xfrm flipV="1">
                <a:off x="30542024" y="25776053"/>
                <a:ext cx="382772" cy="31373"/>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5" name="Line 1123"/>
              <p:cNvSpPr>
                <a:spLocks noChangeShapeType="1"/>
              </p:cNvSpPr>
              <p:nvPr/>
            </p:nvSpPr>
            <p:spPr bwMode="auto">
              <a:xfrm flipV="1">
                <a:off x="30042294" y="25807426"/>
                <a:ext cx="499730" cy="20915"/>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6" name="Freeform 1535"/>
              <p:cNvSpPr/>
              <p:nvPr/>
            </p:nvSpPr>
            <p:spPr>
              <a:xfrm>
                <a:off x="29979938" y="26184226"/>
                <a:ext cx="714375" cy="157163"/>
              </a:xfrm>
              <a:custGeom>
                <a:avLst/>
                <a:gdLst>
                  <a:gd name="connsiteX0" fmla="*/ 714375 w 714375"/>
                  <a:gd name="connsiteY0" fmla="*/ 23812 h 180975"/>
                  <a:gd name="connsiteX1" fmla="*/ 676275 w 714375"/>
                  <a:gd name="connsiteY1" fmla="*/ 57150 h 180975"/>
                  <a:gd name="connsiteX2" fmla="*/ 476250 w 714375"/>
                  <a:gd name="connsiteY2" fmla="*/ 90487 h 180975"/>
                  <a:gd name="connsiteX3" fmla="*/ 566737 w 714375"/>
                  <a:gd name="connsiteY3" fmla="*/ 100012 h 180975"/>
                  <a:gd name="connsiteX4" fmla="*/ 590550 w 714375"/>
                  <a:gd name="connsiteY4" fmla="*/ 123825 h 180975"/>
                  <a:gd name="connsiteX5" fmla="*/ 523875 w 714375"/>
                  <a:gd name="connsiteY5" fmla="*/ 161925 h 180975"/>
                  <a:gd name="connsiteX6" fmla="*/ 557212 w 714375"/>
                  <a:gd name="connsiteY6" fmla="*/ 180975 h 180975"/>
                  <a:gd name="connsiteX7" fmla="*/ 0 w 714375"/>
                  <a:gd name="connsiteY7" fmla="*/ 180975 h 180975"/>
                  <a:gd name="connsiteX8" fmla="*/ 0 w 714375"/>
                  <a:gd name="connsiteY8" fmla="*/ 0 h 180975"/>
                  <a:gd name="connsiteX9" fmla="*/ 714375 w 714375"/>
                  <a:gd name="connsiteY9" fmla="*/ 23812 h 180975"/>
                  <a:gd name="connsiteX0" fmla="*/ 719138 w 719138"/>
                  <a:gd name="connsiteY0" fmla="*/ 9525 h 166688"/>
                  <a:gd name="connsiteX1" fmla="*/ 681038 w 719138"/>
                  <a:gd name="connsiteY1" fmla="*/ 42863 h 166688"/>
                  <a:gd name="connsiteX2" fmla="*/ 481013 w 719138"/>
                  <a:gd name="connsiteY2" fmla="*/ 76200 h 166688"/>
                  <a:gd name="connsiteX3" fmla="*/ 571500 w 719138"/>
                  <a:gd name="connsiteY3" fmla="*/ 85725 h 166688"/>
                  <a:gd name="connsiteX4" fmla="*/ 595313 w 719138"/>
                  <a:gd name="connsiteY4" fmla="*/ 109538 h 166688"/>
                  <a:gd name="connsiteX5" fmla="*/ 528638 w 719138"/>
                  <a:gd name="connsiteY5" fmla="*/ 147638 h 166688"/>
                  <a:gd name="connsiteX6" fmla="*/ 561975 w 719138"/>
                  <a:gd name="connsiteY6" fmla="*/ 166688 h 166688"/>
                  <a:gd name="connsiteX7" fmla="*/ 4763 w 719138"/>
                  <a:gd name="connsiteY7" fmla="*/ 166688 h 166688"/>
                  <a:gd name="connsiteX8" fmla="*/ 0 w 719138"/>
                  <a:gd name="connsiteY8" fmla="*/ 0 h 166688"/>
                  <a:gd name="connsiteX9" fmla="*/ 719138 w 719138"/>
                  <a:gd name="connsiteY9" fmla="*/ 9525 h 166688"/>
                  <a:gd name="connsiteX0" fmla="*/ 714375 w 714375"/>
                  <a:gd name="connsiteY0" fmla="*/ 0 h 157163"/>
                  <a:gd name="connsiteX1" fmla="*/ 676275 w 714375"/>
                  <a:gd name="connsiteY1" fmla="*/ 33338 h 157163"/>
                  <a:gd name="connsiteX2" fmla="*/ 476250 w 714375"/>
                  <a:gd name="connsiteY2" fmla="*/ 66675 h 157163"/>
                  <a:gd name="connsiteX3" fmla="*/ 566737 w 714375"/>
                  <a:gd name="connsiteY3" fmla="*/ 76200 h 157163"/>
                  <a:gd name="connsiteX4" fmla="*/ 590550 w 714375"/>
                  <a:gd name="connsiteY4" fmla="*/ 100013 h 157163"/>
                  <a:gd name="connsiteX5" fmla="*/ 523875 w 714375"/>
                  <a:gd name="connsiteY5" fmla="*/ 138113 h 157163"/>
                  <a:gd name="connsiteX6" fmla="*/ 557212 w 714375"/>
                  <a:gd name="connsiteY6" fmla="*/ 157163 h 157163"/>
                  <a:gd name="connsiteX7" fmla="*/ 0 w 714375"/>
                  <a:gd name="connsiteY7" fmla="*/ 157163 h 157163"/>
                  <a:gd name="connsiteX8" fmla="*/ 0 w 714375"/>
                  <a:gd name="connsiteY8" fmla="*/ 0 h 157163"/>
                  <a:gd name="connsiteX9" fmla="*/ 714375 w 714375"/>
                  <a:gd name="connsiteY9" fmla="*/ 0 h 15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4375" h="157163">
                    <a:moveTo>
                      <a:pt x="714375" y="0"/>
                    </a:moveTo>
                    <a:lnTo>
                      <a:pt x="676275" y="33338"/>
                    </a:lnTo>
                    <a:lnTo>
                      <a:pt x="476250" y="66675"/>
                    </a:lnTo>
                    <a:lnTo>
                      <a:pt x="566737" y="76200"/>
                    </a:lnTo>
                    <a:lnTo>
                      <a:pt x="590550" y="100013"/>
                    </a:lnTo>
                    <a:lnTo>
                      <a:pt x="523875" y="138113"/>
                    </a:lnTo>
                    <a:lnTo>
                      <a:pt x="557212" y="157163"/>
                    </a:lnTo>
                    <a:lnTo>
                      <a:pt x="0" y="157163"/>
                    </a:lnTo>
                    <a:lnTo>
                      <a:pt x="0" y="0"/>
                    </a:lnTo>
                    <a:lnTo>
                      <a:pt x="714375"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7" name="Freeform 1536"/>
              <p:cNvSpPr/>
              <p:nvPr/>
            </p:nvSpPr>
            <p:spPr>
              <a:xfrm>
                <a:off x="29983176" y="26398728"/>
                <a:ext cx="557212" cy="83344"/>
              </a:xfrm>
              <a:custGeom>
                <a:avLst/>
                <a:gdLst>
                  <a:gd name="connsiteX0" fmla="*/ 550068 w 557212"/>
                  <a:gd name="connsiteY0" fmla="*/ 7144 h 83344"/>
                  <a:gd name="connsiteX1" fmla="*/ 557212 w 557212"/>
                  <a:gd name="connsiteY1" fmla="*/ 59531 h 83344"/>
                  <a:gd name="connsiteX2" fmla="*/ 542925 w 557212"/>
                  <a:gd name="connsiteY2" fmla="*/ 83344 h 83344"/>
                  <a:gd name="connsiteX3" fmla="*/ 0 w 557212"/>
                  <a:gd name="connsiteY3" fmla="*/ 80963 h 83344"/>
                  <a:gd name="connsiteX4" fmla="*/ 2381 w 557212"/>
                  <a:gd name="connsiteY4" fmla="*/ 0 h 83344"/>
                  <a:gd name="connsiteX5" fmla="*/ 550068 w 557212"/>
                  <a:gd name="connsiteY5" fmla="*/ 7144 h 8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212" h="83344">
                    <a:moveTo>
                      <a:pt x="550068" y="7144"/>
                    </a:moveTo>
                    <a:lnTo>
                      <a:pt x="557212" y="59531"/>
                    </a:lnTo>
                    <a:lnTo>
                      <a:pt x="542925" y="83344"/>
                    </a:lnTo>
                    <a:lnTo>
                      <a:pt x="0" y="80963"/>
                    </a:lnTo>
                    <a:cubicBezTo>
                      <a:pt x="794" y="53975"/>
                      <a:pt x="1587" y="26988"/>
                      <a:pt x="2381" y="0"/>
                    </a:cubicBezTo>
                    <a:lnTo>
                      <a:pt x="550068" y="7144"/>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29979938" y="26165175"/>
                <a:ext cx="207168" cy="311944"/>
              </a:xfrm>
              <a:custGeom>
                <a:avLst/>
                <a:gdLst>
                  <a:gd name="connsiteX0" fmla="*/ 0 w 207168"/>
                  <a:gd name="connsiteY0" fmla="*/ 0 h 319088"/>
                  <a:gd name="connsiteX1" fmla="*/ 207168 w 207168"/>
                  <a:gd name="connsiteY1" fmla="*/ 9525 h 319088"/>
                  <a:gd name="connsiteX2" fmla="*/ 73818 w 207168"/>
                  <a:gd name="connsiteY2" fmla="*/ 66675 h 319088"/>
                  <a:gd name="connsiteX3" fmla="*/ 159543 w 207168"/>
                  <a:gd name="connsiteY3" fmla="*/ 107157 h 319088"/>
                  <a:gd name="connsiteX4" fmla="*/ 107156 w 207168"/>
                  <a:gd name="connsiteY4" fmla="*/ 138113 h 319088"/>
                  <a:gd name="connsiteX5" fmla="*/ 130968 w 207168"/>
                  <a:gd name="connsiteY5" fmla="*/ 164307 h 319088"/>
                  <a:gd name="connsiteX6" fmla="*/ 100012 w 207168"/>
                  <a:gd name="connsiteY6" fmla="*/ 235744 h 319088"/>
                  <a:gd name="connsiteX7" fmla="*/ 111918 w 207168"/>
                  <a:gd name="connsiteY7" fmla="*/ 280988 h 319088"/>
                  <a:gd name="connsiteX8" fmla="*/ 80962 w 207168"/>
                  <a:gd name="connsiteY8" fmla="*/ 319088 h 319088"/>
                  <a:gd name="connsiteX9" fmla="*/ 4762 w 207168"/>
                  <a:gd name="connsiteY9" fmla="*/ 319088 h 319088"/>
                  <a:gd name="connsiteX10" fmla="*/ 0 w 207168"/>
                  <a:gd name="connsiteY10" fmla="*/ 0 h 319088"/>
                  <a:gd name="connsiteX0" fmla="*/ 0 w 207168"/>
                  <a:gd name="connsiteY0" fmla="*/ 0 h 311944"/>
                  <a:gd name="connsiteX1" fmla="*/ 207168 w 207168"/>
                  <a:gd name="connsiteY1" fmla="*/ 2381 h 311944"/>
                  <a:gd name="connsiteX2" fmla="*/ 73818 w 207168"/>
                  <a:gd name="connsiteY2" fmla="*/ 59531 h 311944"/>
                  <a:gd name="connsiteX3" fmla="*/ 159543 w 207168"/>
                  <a:gd name="connsiteY3" fmla="*/ 100013 h 311944"/>
                  <a:gd name="connsiteX4" fmla="*/ 107156 w 207168"/>
                  <a:gd name="connsiteY4" fmla="*/ 130969 h 311944"/>
                  <a:gd name="connsiteX5" fmla="*/ 130968 w 207168"/>
                  <a:gd name="connsiteY5" fmla="*/ 157163 h 311944"/>
                  <a:gd name="connsiteX6" fmla="*/ 100012 w 207168"/>
                  <a:gd name="connsiteY6" fmla="*/ 228600 h 311944"/>
                  <a:gd name="connsiteX7" fmla="*/ 111918 w 207168"/>
                  <a:gd name="connsiteY7" fmla="*/ 273844 h 311944"/>
                  <a:gd name="connsiteX8" fmla="*/ 80962 w 207168"/>
                  <a:gd name="connsiteY8" fmla="*/ 311944 h 311944"/>
                  <a:gd name="connsiteX9" fmla="*/ 4762 w 207168"/>
                  <a:gd name="connsiteY9" fmla="*/ 311944 h 311944"/>
                  <a:gd name="connsiteX10" fmla="*/ 0 w 207168"/>
                  <a:gd name="connsiteY10" fmla="*/ 0 h 311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7168" h="311944">
                    <a:moveTo>
                      <a:pt x="0" y="0"/>
                    </a:moveTo>
                    <a:lnTo>
                      <a:pt x="207168" y="2381"/>
                    </a:lnTo>
                    <a:lnTo>
                      <a:pt x="73818" y="59531"/>
                    </a:lnTo>
                    <a:lnTo>
                      <a:pt x="159543" y="100013"/>
                    </a:lnTo>
                    <a:lnTo>
                      <a:pt x="107156" y="130969"/>
                    </a:lnTo>
                    <a:lnTo>
                      <a:pt x="130968" y="157163"/>
                    </a:lnTo>
                    <a:lnTo>
                      <a:pt x="100012" y="228600"/>
                    </a:lnTo>
                    <a:lnTo>
                      <a:pt x="111918" y="273844"/>
                    </a:lnTo>
                    <a:lnTo>
                      <a:pt x="80962" y="311944"/>
                    </a:lnTo>
                    <a:lnTo>
                      <a:pt x="4762" y="311944"/>
                    </a:lnTo>
                    <a:cubicBezTo>
                      <a:pt x="3175" y="205581"/>
                      <a:pt x="1587" y="106363"/>
                      <a:pt x="0" y="0"/>
                    </a:cubicBezTo>
                    <a:close/>
                  </a:path>
                </a:pathLst>
              </a:cu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8" name="Freeform 1537"/>
              <p:cNvSpPr/>
              <p:nvPr/>
            </p:nvSpPr>
            <p:spPr>
              <a:xfrm>
                <a:off x="29974032" y="26609040"/>
                <a:ext cx="1209675" cy="100013"/>
              </a:xfrm>
              <a:custGeom>
                <a:avLst/>
                <a:gdLst>
                  <a:gd name="connsiteX0" fmla="*/ 823913 w 1209675"/>
                  <a:gd name="connsiteY0" fmla="*/ 45244 h 102394"/>
                  <a:gd name="connsiteX1" fmla="*/ 1209675 w 1209675"/>
                  <a:gd name="connsiteY1" fmla="*/ 71438 h 102394"/>
                  <a:gd name="connsiteX2" fmla="*/ 490538 w 1209675"/>
                  <a:gd name="connsiteY2" fmla="*/ 102394 h 102394"/>
                  <a:gd name="connsiteX3" fmla="*/ 0 w 1209675"/>
                  <a:gd name="connsiteY3" fmla="*/ 102394 h 102394"/>
                  <a:gd name="connsiteX4" fmla="*/ 0 w 1209675"/>
                  <a:gd name="connsiteY4" fmla="*/ 0 h 102394"/>
                  <a:gd name="connsiteX5" fmla="*/ 823913 w 1209675"/>
                  <a:gd name="connsiteY5" fmla="*/ 45244 h 102394"/>
                  <a:gd name="connsiteX0" fmla="*/ 823913 w 1209675"/>
                  <a:gd name="connsiteY0" fmla="*/ 9525 h 66675"/>
                  <a:gd name="connsiteX1" fmla="*/ 1209675 w 1209675"/>
                  <a:gd name="connsiteY1" fmla="*/ 35719 h 66675"/>
                  <a:gd name="connsiteX2" fmla="*/ 490538 w 1209675"/>
                  <a:gd name="connsiteY2" fmla="*/ 66675 h 66675"/>
                  <a:gd name="connsiteX3" fmla="*/ 0 w 1209675"/>
                  <a:gd name="connsiteY3" fmla="*/ 66675 h 66675"/>
                  <a:gd name="connsiteX4" fmla="*/ 2382 w 1209675"/>
                  <a:gd name="connsiteY4" fmla="*/ 0 h 66675"/>
                  <a:gd name="connsiteX5" fmla="*/ 823913 w 1209675"/>
                  <a:gd name="connsiteY5" fmla="*/ 9525 h 66675"/>
                  <a:gd name="connsiteX0" fmla="*/ 823913 w 1209675"/>
                  <a:gd name="connsiteY0" fmla="*/ 42863 h 100013"/>
                  <a:gd name="connsiteX1" fmla="*/ 1209675 w 1209675"/>
                  <a:gd name="connsiteY1" fmla="*/ 69057 h 100013"/>
                  <a:gd name="connsiteX2" fmla="*/ 490538 w 1209675"/>
                  <a:gd name="connsiteY2" fmla="*/ 100013 h 100013"/>
                  <a:gd name="connsiteX3" fmla="*/ 0 w 1209675"/>
                  <a:gd name="connsiteY3" fmla="*/ 100013 h 100013"/>
                  <a:gd name="connsiteX4" fmla="*/ 0 w 1209675"/>
                  <a:gd name="connsiteY4" fmla="*/ 0 h 100013"/>
                  <a:gd name="connsiteX5" fmla="*/ 823913 w 1209675"/>
                  <a:gd name="connsiteY5" fmla="*/ 42863 h 100013"/>
                  <a:gd name="connsiteX0" fmla="*/ 823913 w 1209675"/>
                  <a:gd name="connsiteY0" fmla="*/ 26194 h 100013"/>
                  <a:gd name="connsiteX1" fmla="*/ 1209675 w 1209675"/>
                  <a:gd name="connsiteY1" fmla="*/ 69057 h 100013"/>
                  <a:gd name="connsiteX2" fmla="*/ 490538 w 1209675"/>
                  <a:gd name="connsiteY2" fmla="*/ 100013 h 100013"/>
                  <a:gd name="connsiteX3" fmla="*/ 0 w 1209675"/>
                  <a:gd name="connsiteY3" fmla="*/ 100013 h 100013"/>
                  <a:gd name="connsiteX4" fmla="*/ 0 w 1209675"/>
                  <a:gd name="connsiteY4" fmla="*/ 0 h 100013"/>
                  <a:gd name="connsiteX5" fmla="*/ 823913 w 1209675"/>
                  <a:gd name="connsiteY5" fmla="*/ 26194 h 100013"/>
                  <a:gd name="connsiteX0" fmla="*/ 823913 w 1209675"/>
                  <a:gd name="connsiteY0" fmla="*/ 16669 h 100013"/>
                  <a:gd name="connsiteX1" fmla="*/ 1209675 w 1209675"/>
                  <a:gd name="connsiteY1" fmla="*/ 69057 h 100013"/>
                  <a:gd name="connsiteX2" fmla="*/ 490538 w 1209675"/>
                  <a:gd name="connsiteY2" fmla="*/ 100013 h 100013"/>
                  <a:gd name="connsiteX3" fmla="*/ 0 w 1209675"/>
                  <a:gd name="connsiteY3" fmla="*/ 100013 h 100013"/>
                  <a:gd name="connsiteX4" fmla="*/ 0 w 1209675"/>
                  <a:gd name="connsiteY4" fmla="*/ 0 h 100013"/>
                  <a:gd name="connsiteX5" fmla="*/ 823913 w 1209675"/>
                  <a:gd name="connsiteY5" fmla="*/ 16669 h 100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9675" h="100013">
                    <a:moveTo>
                      <a:pt x="823913" y="16669"/>
                    </a:moveTo>
                    <a:lnTo>
                      <a:pt x="1209675" y="69057"/>
                    </a:lnTo>
                    <a:lnTo>
                      <a:pt x="490538" y="100013"/>
                    </a:lnTo>
                    <a:lnTo>
                      <a:pt x="0" y="100013"/>
                    </a:lnTo>
                    <a:lnTo>
                      <a:pt x="0" y="0"/>
                    </a:lnTo>
                    <a:lnTo>
                      <a:pt x="823913" y="16669"/>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9" name="Freeform 1538"/>
              <p:cNvSpPr/>
              <p:nvPr/>
            </p:nvSpPr>
            <p:spPr>
              <a:xfrm>
                <a:off x="29974032" y="26718768"/>
                <a:ext cx="773906" cy="54768"/>
              </a:xfrm>
              <a:custGeom>
                <a:avLst/>
                <a:gdLst>
                  <a:gd name="connsiteX0" fmla="*/ 419100 w 773906"/>
                  <a:gd name="connsiteY0" fmla="*/ 28575 h 76200"/>
                  <a:gd name="connsiteX1" fmla="*/ 461963 w 773906"/>
                  <a:gd name="connsiteY1" fmla="*/ 59531 h 76200"/>
                  <a:gd name="connsiteX2" fmla="*/ 773906 w 773906"/>
                  <a:gd name="connsiteY2" fmla="*/ 76200 h 76200"/>
                  <a:gd name="connsiteX3" fmla="*/ 0 w 773906"/>
                  <a:gd name="connsiteY3" fmla="*/ 76200 h 76200"/>
                  <a:gd name="connsiteX4" fmla="*/ 0 w 773906"/>
                  <a:gd name="connsiteY4" fmla="*/ 0 h 76200"/>
                  <a:gd name="connsiteX5" fmla="*/ 419100 w 773906"/>
                  <a:gd name="connsiteY5" fmla="*/ 28575 h 76200"/>
                  <a:gd name="connsiteX0" fmla="*/ 419100 w 773906"/>
                  <a:gd name="connsiteY0" fmla="*/ 7143 h 54768"/>
                  <a:gd name="connsiteX1" fmla="*/ 461963 w 773906"/>
                  <a:gd name="connsiteY1" fmla="*/ 38099 h 54768"/>
                  <a:gd name="connsiteX2" fmla="*/ 773906 w 773906"/>
                  <a:gd name="connsiteY2" fmla="*/ 54768 h 54768"/>
                  <a:gd name="connsiteX3" fmla="*/ 0 w 773906"/>
                  <a:gd name="connsiteY3" fmla="*/ 54768 h 54768"/>
                  <a:gd name="connsiteX4" fmla="*/ 2381 w 773906"/>
                  <a:gd name="connsiteY4" fmla="*/ 0 h 54768"/>
                  <a:gd name="connsiteX5" fmla="*/ 419100 w 773906"/>
                  <a:gd name="connsiteY5" fmla="*/ 7143 h 5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3906" h="54768">
                    <a:moveTo>
                      <a:pt x="419100" y="7143"/>
                    </a:moveTo>
                    <a:lnTo>
                      <a:pt x="461963" y="38099"/>
                    </a:lnTo>
                    <a:lnTo>
                      <a:pt x="773906" y="54768"/>
                    </a:lnTo>
                    <a:lnTo>
                      <a:pt x="0" y="54768"/>
                    </a:lnTo>
                    <a:lnTo>
                      <a:pt x="2381" y="0"/>
                    </a:lnTo>
                    <a:lnTo>
                      <a:pt x="419100" y="7143"/>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29977556" y="26605706"/>
                <a:ext cx="366713" cy="169069"/>
              </a:xfrm>
              <a:custGeom>
                <a:avLst/>
                <a:gdLst>
                  <a:gd name="connsiteX0" fmla="*/ 0 w 366713"/>
                  <a:gd name="connsiteY0" fmla="*/ 0 h 169069"/>
                  <a:gd name="connsiteX1" fmla="*/ 119063 w 366713"/>
                  <a:gd name="connsiteY1" fmla="*/ 2382 h 169069"/>
                  <a:gd name="connsiteX2" fmla="*/ 328613 w 366713"/>
                  <a:gd name="connsiteY2" fmla="*/ 42863 h 169069"/>
                  <a:gd name="connsiteX3" fmla="*/ 97632 w 366713"/>
                  <a:gd name="connsiteY3" fmla="*/ 66675 h 169069"/>
                  <a:gd name="connsiteX4" fmla="*/ 142875 w 366713"/>
                  <a:gd name="connsiteY4" fmla="*/ 100013 h 169069"/>
                  <a:gd name="connsiteX5" fmla="*/ 166688 w 366713"/>
                  <a:gd name="connsiteY5" fmla="*/ 140494 h 169069"/>
                  <a:gd name="connsiteX6" fmla="*/ 366713 w 366713"/>
                  <a:gd name="connsiteY6" fmla="*/ 169069 h 169069"/>
                  <a:gd name="connsiteX7" fmla="*/ 4763 w 366713"/>
                  <a:gd name="connsiteY7" fmla="*/ 161925 h 169069"/>
                  <a:gd name="connsiteX8" fmla="*/ 0 w 366713"/>
                  <a:gd name="connsiteY8" fmla="*/ 0 h 169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6713" h="169069">
                    <a:moveTo>
                      <a:pt x="0" y="0"/>
                    </a:moveTo>
                    <a:lnTo>
                      <a:pt x="119063" y="2382"/>
                    </a:lnTo>
                    <a:lnTo>
                      <a:pt x="328613" y="42863"/>
                    </a:lnTo>
                    <a:lnTo>
                      <a:pt x="97632" y="66675"/>
                    </a:lnTo>
                    <a:lnTo>
                      <a:pt x="142875" y="100013"/>
                    </a:lnTo>
                    <a:lnTo>
                      <a:pt x="166688" y="140494"/>
                    </a:lnTo>
                    <a:lnTo>
                      <a:pt x="366713" y="169069"/>
                    </a:lnTo>
                    <a:lnTo>
                      <a:pt x="4763" y="161925"/>
                    </a:lnTo>
                    <a:lnTo>
                      <a:pt x="0" y="0"/>
                    </a:lnTo>
                    <a:close/>
                  </a:path>
                </a:pathLst>
              </a:cu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29983176" y="25612344"/>
                <a:ext cx="1259533" cy="1219568"/>
                <a:chOff x="29983176" y="25612344"/>
                <a:chExt cx="1259533" cy="1219568"/>
              </a:xfrm>
            </p:grpSpPr>
            <p:sp>
              <p:nvSpPr>
                <p:cNvPr id="1873" name="Oval 1216"/>
                <p:cNvSpPr>
                  <a:spLocks noChangeArrowheads="1"/>
                </p:cNvSpPr>
                <p:nvPr/>
              </p:nvSpPr>
              <p:spPr bwMode="auto">
                <a:xfrm>
                  <a:off x="30031660" y="26393061"/>
                  <a:ext cx="100584" cy="100584"/>
                </a:xfrm>
                <a:prstGeom prst="ellipse">
                  <a:avLst/>
                </a:pr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29983176" y="25612344"/>
                  <a:ext cx="1259533" cy="1219568"/>
                  <a:chOff x="29983176" y="25612344"/>
                  <a:chExt cx="1259533" cy="1219568"/>
                </a:xfrm>
              </p:grpSpPr>
              <p:sp>
                <p:nvSpPr>
                  <p:cNvPr id="2041" name="Oval 1089"/>
                  <p:cNvSpPr>
                    <a:spLocks noChangeArrowheads="1"/>
                  </p:cNvSpPr>
                  <p:nvPr/>
                </p:nvSpPr>
                <p:spPr bwMode="auto">
                  <a:xfrm>
                    <a:off x="30727455" y="25612344"/>
                    <a:ext cx="100584" cy="100584"/>
                  </a:xfrm>
                  <a:prstGeom prst="ellipse">
                    <a:avLst/>
                  </a:pr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47" name="Oval 1095"/>
                  <p:cNvSpPr>
                    <a:spLocks noChangeArrowheads="1"/>
                  </p:cNvSpPr>
                  <p:nvPr/>
                </p:nvSpPr>
                <p:spPr bwMode="auto">
                  <a:xfrm>
                    <a:off x="30886943" y="25643717"/>
                    <a:ext cx="100584" cy="100584"/>
                  </a:xfrm>
                  <a:prstGeom prst="ellipse">
                    <a:avLst/>
                  </a:pr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53" name="Oval 1101"/>
                  <p:cNvSpPr>
                    <a:spLocks noChangeArrowheads="1"/>
                  </p:cNvSpPr>
                  <p:nvPr/>
                </p:nvSpPr>
                <p:spPr bwMode="auto">
                  <a:xfrm>
                    <a:off x="31142125" y="25664634"/>
                    <a:ext cx="100584" cy="100584"/>
                  </a:xfrm>
                  <a:prstGeom prst="ellipse">
                    <a:avLst/>
                  </a:pr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59" name="Oval 1107"/>
                  <p:cNvSpPr>
                    <a:spLocks noChangeArrowheads="1"/>
                  </p:cNvSpPr>
                  <p:nvPr/>
                </p:nvSpPr>
                <p:spPr bwMode="auto">
                  <a:xfrm>
                    <a:off x="30780618" y="25696007"/>
                    <a:ext cx="100584" cy="100584"/>
                  </a:xfrm>
                  <a:prstGeom prst="ellipse">
                    <a:avLst/>
                  </a:pr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65" name="Oval 1113"/>
                  <p:cNvSpPr>
                    <a:spLocks noChangeArrowheads="1"/>
                  </p:cNvSpPr>
                  <p:nvPr/>
                </p:nvSpPr>
                <p:spPr bwMode="auto">
                  <a:xfrm>
                    <a:off x="30940106" y="25716922"/>
                    <a:ext cx="100584" cy="100584"/>
                  </a:xfrm>
                  <a:prstGeom prst="ellipse">
                    <a:avLst/>
                  </a:pr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71" name="Oval 1119"/>
                  <p:cNvSpPr>
                    <a:spLocks noChangeArrowheads="1"/>
                  </p:cNvSpPr>
                  <p:nvPr/>
                </p:nvSpPr>
                <p:spPr bwMode="auto">
                  <a:xfrm>
                    <a:off x="30886943" y="25737837"/>
                    <a:ext cx="100584" cy="100584"/>
                  </a:xfrm>
                  <a:prstGeom prst="ellipse">
                    <a:avLst/>
                  </a:pr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77" name="Oval 1125"/>
                  <p:cNvSpPr>
                    <a:spLocks noChangeArrowheads="1"/>
                  </p:cNvSpPr>
                  <p:nvPr/>
                </p:nvSpPr>
                <p:spPr bwMode="auto">
                  <a:xfrm>
                    <a:off x="30504171" y="25769211"/>
                    <a:ext cx="100584" cy="100584"/>
                  </a:xfrm>
                  <a:prstGeom prst="ellipse">
                    <a:avLst/>
                  </a:pr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84" name="Oval 1131"/>
                  <p:cNvSpPr>
                    <a:spLocks noChangeArrowheads="1"/>
                  </p:cNvSpPr>
                  <p:nvPr/>
                </p:nvSpPr>
                <p:spPr bwMode="auto">
                  <a:xfrm>
                    <a:off x="30004441" y="25790127"/>
                    <a:ext cx="100584" cy="100584"/>
                  </a:xfrm>
                  <a:prstGeom prst="ellipse">
                    <a:avLst/>
                  </a:pr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96" name="Oval 1137"/>
                  <p:cNvSpPr>
                    <a:spLocks noChangeArrowheads="1"/>
                  </p:cNvSpPr>
                  <p:nvPr/>
                </p:nvSpPr>
                <p:spPr bwMode="auto">
                  <a:xfrm>
                    <a:off x="29983176" y="25821501"/>
                    <a:ext cx="100584" cy="100584"/>
                  </a:xfrm>
                  <a:prstGeom prst="ellipse">
                    <a:avLst/>
                  </a:pr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20" name="Oval 1143"/>
                  <p:cNvSpPr>
                    <a:spLocks noChangeArrowheads="1"/>
                  </p:cNvSpPr>
                  <p:nvPr/>
                </p:nvSpPr>
                <p:spPr bwMode="auto">
                  <a:xfrm>
                    <a:off x="29983176" y="25842416"/>
                    <a:ext cx="100584" cy="100584"/>
                  </a:xfrm>
                  <a:prstGeom prst="ellipse">
                    <a:avLst/>
                  </a:pr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36" name="Oval 1149"/>
                  <p:cNvSpPr>
                    <a:spLocks noChangeArrowheads="1"/>
                  </p:cNvSpPr>
                  <p:nvPr/>
                </p:nvSpPr>
                <p:spPr bwMode="auto">
                  <a:xfrm>
                    <a:off x="30025706" y="25873789"/>
                    <a:ext cx="100584" cy="100584"/>
                  </a:xfrm>
                  <a:prstGeom prst="ellipse">
                    <a:avLst/>
                  </a:pr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43" name="Oval 1155"/>
                  <p:cNvSpPr>
                    <a:spLocks noChangeArrowheads="1"/>
                  </p:cNvSpPr>
                  <p:nvPr/>
                </p:nvSpPr>
                <p:spPr bwMode="auto">
                  <a:xfrm>
                    <a:off x="30015074" y="25894704"/>
                    <a:ext cx="100584" cy="100584"/>
                  </a:xfrm>
                  <a:prstGeom prst="ellipse">
                    <a:avLst/>
                  </a:pr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50" name="Oval 1161"/>
                  <p:cNvSpPr>
                    <a:spLocks noChangeArrowheads="1"/>
                  </p:cNvSpPr>
                  <p:nvPr/>
                </p:nvSpPr>
                <p:spPr bwMode="auto">
                  <a:xfrm>
                    <a:off x="30057604" y="25915621"/>
                    <a:ext cx="100584" cy="100584"/>
                  </a:xfrm>
                  <a:prstGeom prst="ellipse">
                    <a:avLst/>
                  </a:pr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55" name="Oval 1166"/>
                  <p:cNvSpPr>
                    <a:spLocks noChangeArrowheads="1"/>
                  </p:cNvSpPr>
                  <p:nvPr/>
                </p:nvSpPr>
                <p:spPr bwMode="auto">
                  <a:xfrm>
                    <a:off x="30025706" y="25967909"/>
                    <a:ext cx="100584" cy="100584"/>
                  </a:xfrm>
                  <a:prstGeom prst="ellipse">
                    <a:avLst/>
                  </a:pr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56" name="Oval 1167"/>
                  <p:cNvSpPr>
                    <a:spLocks noChangeArrowheads="1"/>
                  </p:cNvSpPr>
                  <p:nvPr/>
                </p:nvSpPr>
                <p:spPr bwMode="auto">
                  <a:xfrm>
                    <a:off x="30046971" y="25946994"/>
                    <a:ext cx="100584" cy="100584"/>
                  </a:xfrm>
                  <a:prstGeom prst="ellipse">
                    <a:avLst/>
                  </a:pr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72" name="Oval 1173"/>
                  <p:cNvSpPr>
                    <a:spLocks noChangeArrowheads="1"/>
                  </p:cNvSpPr>
                  <p:nvPr/>
                </p:nvSpPr>
                <p:spPr bwMode="auto">
                  <a:xfrm>
                    <a:off x="30132032" y="26124776"/>
                    <a:ext cx="100584" cy="100584"/>
                  </a:xfrm>
                  <a:prstGeom prst="ellipse">
                    <a:avLst/>
                  </a:pr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78" name="Oval 1179"/>
                  <p:cNvSpPr>
                    <a:spLocks noChangeArrowheads="1"/>
                  </p:cNvSpPr>
                  <p:nvPr/>
                </p:nvSpPr>
                <p:spPr bwMode="auto">
                  <a:xfrm>
                    <a:off x="30132032" y="26145692"/>
                    <a:ext cx="100584" cy="100584"/>
                  </a:xfrm>
                  <a:prstGeom prst="ellipse">
                    <a:avLst/>
                  </a:pr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87" name="Oval 1185"/>
                  <p:cNvSpPr>
                    <a:spLocks noChangeArrowheads="1"/>
                  </p:cNvSpPr>
                  <p:nvPr/>
                </p:nvSpPr>
                <p:spPr bwMode="auto">
                  <a:xfrm>
                    <a:off x="30004441" y="26177065"/>
                    <a:ext cx="100584" cy="100584"/>
                  </a:xfrm>
                  <a:prstGeom prst="ellipse">
                    <a:avLst/>
                  </a:pr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95" name="Oval 1191"/>
                  <p:cNvSpPr>
                    <a:spLocks noChangeArrowheads="1"/>
                  </p:cNvSpPr>
                  <p:nvPr/>
                </p:nvSpPr>
                <p:spPr bwMode="auto">
                  <a:xfrm>
                    <a:off x="30036339" y="26197981"/>
                    <a:ext cx="100584" cy="100584"/>
                  </a:xfrm>
                  <a:prstGeom prst="ellipse">
                    <a:avLst/>
                  </a:pr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03" name="Oval 1197"/>
                  <p:cNvSpPr>
                    <a:spLocks noChangeArrowheads="1"/>
                  </p:cNvSpPr>
                  <p:nvPr/>
                </p:nvSpPr>
                <p:spPr bwMode="auto">
                  <a:xfrm>
                    <a:off x="30089502" y="26218896"/>
                    <a:ext cx="100584" cy="100584"/>
                  </a:xfrm>
                  <a:prstGeom prst="ellipse">
                    <a:avLst/>
                  </a:pr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09" name="Oval 1202"/>
                  <p:cNvSpPr>
                    <a:spLocks noChangeArrowheads="1"/>
                  </p:cNvSpPr>
                  <p:nvPr/>
                </p:nvSpPr>
                <p:spPr bwMode="auto">
                  <a:xfrm>
                    <a:off x="30057604" y="26271185"/>
                    <a:ext cx="100584" cy="100584"/>
                  </a:xfrm>
                  <a:prstGeom prst="ellipse">
                    <a:avLst/>
                  </a:pr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10" name="Oval 1203"/>
                  <p:cNvSpPr>
                    <a:spLocks noChangeArrowheads="1"/>
                  </p:cNvSpPr>
                  <p:nvPr/>
                </p:nvSpPr>
                <p:spPr bwMode="auto">
                  <a:xfrm>
                    <a:off x="30046971" y="26250270"/>
                    <a:ext cx="100584" cy="100584"/>
                  </a:xfrm>
                  <a:prstGeom prst="ellipse">
                    <a:avLst/>
                  </a:pr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16" name="Oval 1209"/>
                  <p:cNvSpPr>
                    <a:spLocks noChangeArrowheads="1"/>
                  </p:cNvSpPr>
                  <p:nvPr/>
                </p:nvSpPr>
                <p:spPr bwMode="auto">
                  <a:xfrm>
                    <a:off x="30025706" y="26354848"/>
                    <a:ext cx="100584" cy="100584"/>
                  </a:xfrm>
                  <a:prstGeom prst="ellipse">
                    <a:avLst/>
                  </a:pr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878" name="Oval 1221"/>
                  <p:cNvSpPr>
                    <a:spLocks noChangeArrowheads="1"/>
                  </p:cNvSpPr>
                  <p:nvPr/>
                </p:nvSpPr>
                <p:spPr bwMode="auto">
                  <a:xfrm>
                    <a:off x="30015073" y="26428052"/>
                    <a:ext cx="100584" cy="100584"/>
                  </a:xfrm>
                  <a:prstGeom prst="ellipse">
                    <a:avLst/>
                  </a:pr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879" name="Oval 1222"/>
                  <p:cNvSpPr>
                    <a:spLocks noChangeArrowheads="1"/>
                  </p:cNvSpPr>
                  <p:nvPr/>
                </p:nvSpPr>
                <p:spPr bwMode="auto">
                  <a:xfrm>
                    <a:off x="30025706" y="26396678"/>
                    <a:ext cx="100584" cy="100584"/>
                  </a:xfrm>
                  <a:prstGeom prst="ellipse">
                    <a:avLst/>
                  </a:pr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885" name="Oval 1228"/>
                  <p:cNvSpPr>
                    <a:spLocks noChangeArrowheads="1"/>
                  </p:cNvSpPr>
                  <p:nvPr/>
                </p:nvSpPr>
                <p:spPr bwMode="auto">
                  <a:xfrm>
                    <a:off x="30046971" y="26574461"/>
                    <a:ext cx="100584" cy="100584"/>
                  </a:xfrm>
                  <a:prstGeom prst="ellipse">
                    <a:avLst/>
                  </a:pr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890" name="Oval 1233"/>
                  <p:cNvSpPr>
                    <a:spLocks noChangeArrowheads="1"/>
                  </p:cNvSpPr>
                  <p:nvPr/>
                </p:nvSpPr>
                <p:spPr bwMode="auto">
                  <a:xfrm>
                    <a:off x="30025706" y="26626750"/>
                    <a:ext cx="100584" cy="100584"/>
                  </a:xfrm>
                  <a:prstGeom prst="ellipse">
                    <a:avLst/>
                  </a:pr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892" name="Oval 1234"/>
                  <p:cNvSpPr>
                    <a:spLocks noChangeArrowheads="1"/>
                  </p:cNvSpPr>
                  <p:nvPr/>
                </p:nvSpPr>
                <p:spPr bwMode="auto">
                  <a:xfrm>
                    <a:off x="30248990" y="26605835"/>
                    <a:ext cx="100584" cy="100584"/>
                  </a:xfrm>
                  <a:prstGeom prst="ellipse">
                    <a:avLst/>
                  </a:pr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907" name="Oval 1240"/>
                  <p:cNvSpPr>
                    <a:spLocks noChangeArrowheads="1"/>
                  </p:cNvSpPr>
                  <p:nvPr/>
                </p:nvSpPr>
                <p:spPr bwMode="auto">
                  <a:xfrm>
                    <a:off x="30078869" y="26679039"/>
                    <a:ext cx="100584" cy="100584"/>
                  </a:xfrm>
                  <a:prstGeom prst="ellipse">
                    <a:avLst/>
                  </a:pr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912" name="Oval 1245"/>
                  <p:cNvSpPr>
                    <a:spLocks noChangeArrowheads="1"/>
                  </p:cNvSpPr>
                  <p:nvPr/>
                </p:nvSpPr>
                <p:spPr bwMode="auto">
                  <a:xfrm>
                    <a:off x="30291520" y="26731328"/>
                    <a:ext cx="100584" cy="100584"/>
                  </a:xfrm>
                  <a:prstGeom prst="ellipse">
                    <a:avLst/>
                  </a:pr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913" name="Oval 1246"/>
                  <p:cNvSpPr>
                    <a:spLocks noChangeArrowheads="1"/>
                  </p:cNvSpPr>
                  <p:nvPr/>
                </p:nvSpPr>
                <p:spPr bwMode="auto">
                  <a:xfrm>
                    <a:off x="30089501" y="26699955"/>
                    <a:ext cx="100584" cy="100584"/>
                  </a:xfrm>
                  <a:prstGeom prst="ellipse">
                    <a:avLst/>
                  </a:pr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grpSp>
          </p:grpSp>
        </p:grpSp>
      </p:grpSp>
      <p:grpSp>
        <p:nvGrpSpPr>
          <p:cNvPr id="3436" name="Group 3435"/>
          <p:cNvGrpSpPr/>
          <p:nvPr/>
        </p:nvGrpSpPr>
        <p:grpSpPr>
          <a:xfrm>
            <a:off x="39471600" y="6172200"/>
            <a:ext cx="11125200" cy="5917345"/>
            <a:chOff x="39624000" y="6172200"/>
            <a:chExt cx="11125200" cy="5917345"/>
          </a:xfrm>
        </p:grpSpPr>
        <p:sp>
          <p:nvSpPr>
            <p:cNvPr id="2419" name="Rectangle 2418"/>
            <p:cNvSpPr/>
            <p:nvPr/>
          </p:nvSpPr>
          <p:spPr>
            <a:xfrm>
              <a:off x="42443400" y="9677400"/>
              <a:ext cx="8019288" cy="2286000"/>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6" name="Rectangle 2415"/>
            <p:cNvSpPr/>
            <p:nvPr/>
          </p:nvSpPr>
          <p:spPr>
            <a:xfrm>
              <a:off x="42443400" y="6858000"/>
              <a:ext cx="8019288" cy="25603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8" name="Rectangle 2417"/>
            <p:cNvSpPr/>
            <p:nvPr/>
          </p:nvSpPr>
          <p:spPr>
            <a:xfrm>
              <a:off x="42443400" y="7114032"/>
              <a:ext cx="8019288" cy="256336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14" name="Picture 1913" descr="IM001_01_R.tif"/>
            <p:cNvPicPr preferRelativeResize="0">
              <a:picLocks/>
            </p:cNvPicPr>
            <p:nvPr/>
          </p:nvPicPr>
          <p:blipFill rotWithShape="1">
            <a:blip r:embed="rId11" cstate="print">
              <a:extLst>
                <a:ext uri="{28A0092B-C50C-407E-A947-70E740481C1C}">
                  <a14:useLocalDpi xmlns:a14="http://schemas.microsoft.com/office/drawing/2010/main"/>
                </a:ext>
              </a:extLst>
            </a:blip>
            <a:srcRect t="4640" b="558"/>
            <a:stretch/>
          </p:blipFill>
          <p:spPr>
            <a:xfrm>
              <a:off x="40995600" y="6857190"/>
              <a:ext cx="457200" cy="5105053"/>
            </a:xfrm>
            <a:prstGeom prst="rect">
              <a:avLst/>
            </a:prstGeom>
            <a:ln>
              <a:solidFill>
                <a:schemeClr val="tx1"/>
              </a:solidFill>
            </a:ln>
          </p:spPr>
        </p:pic>
        <p:pic>
          <p:nvPicPr>
            <p:cNvPr id="1915" name="Picture 1914" descr="WP2_D1.tif"/>
            <p:cNvPicPr preferRelativeResize="0">
              <a:picLocks/>
            </p:cNvPicPr>
            <p:nvPr/>
          </p:nvPicPr>
          <p:blipFill rotWithShape="1">
            <a:blip r:embed="rId12" cstate="print">
              <a:extLst>
                <a:ext uri="{28A0092B-C50C-407E-A947-70E740481C1C}">
                  <a14:useLocalDpi xmlns:a14="http://schemas.microsoft.com/office/drawing/2010/main"/>
                </a:ext>
              </a:extLst>
            </a:blip>
            <a:srcRect/>
            <a:stretch/>
          </p:blipFill>
          <p:spPr>
            <a:xfrm rot="16200000">
              <a:off x="39658003" y="9183798"/>
              <a:ext cx="5113593" cy="457200"/>
            </a:xfrm>
            <a:prstGeom prst="rect">
              <a:avLst/>
            </a:prstGeom>
            <a:ln>
              <a:solidFill>
                <a:schemeClr val="tx1"/>
              </a:solidFill>
            </a:ln>
          </p:spPr>
        </p:pic>
        <p:grpSp>
          <p:nvGrpSpPr>
            <p:cNvPr id="3435" name="Group 3434"/>
            <p:cNvGrpSpPr/>
            <p:nvPr/>
          </p:nvGrpSpPr>
          <p:grpSpPr>
            <a:xfrm>
              <a:off x="40008083" y="6726875"/>
              <a:ext cx="682717" cy="5362670"/>
              <a:chOff x="39654437" y="6726875"/>
              <a:chExt cx="682717" cy="5362670"/>
            </a:xfrm>
          </p:grpSpPr>
          <p:sp>
            <p:nvSpPr>
              <p:cNvPr id="1916" name="Line 17"/>
              <p:cNvSpPr>
                <a:spLocks noChangeShapeType="1"/>
              </p:cNvSpPr>
              <p:nvPr/>
            </p:nvSpPr>
            <p:spPr bwMode="auto">
              <a:xfrm>
                <a:off x="40252324" y="6873673"/>
                <a:ext cx="0" cy="5086883"/>
              </a:xfrm>
              <a:prstGeom prst="line">
                <a:avLst/>
              </a:prstGeom>
              <a:noFill/>
              <a:ln w="12700" cmpd="sng">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600">
                  <a:latin typeface="Calibri" panose="020F0502020204030204" pitchFamily="34" charset="0"/>
                </a:endParaRPr>
              </a:p>
            </p:txBody>
          </p:sp>
          <p:grpSp>
            <p:nvGrpSpPr>
              <p:cNvPr id="1917" name="Group 1916"/>
              <p:cNvGrpSpPr/>
              <p:nvPr/>
            </p:nvGrpSpPr>
            <p:grpSpPr>
              <a:xfrm>
                <a:off x="39980538" y="6726875"/>
                <a:ext cx="236858" cy="5362670"/>
                <a:chOff x="16857553" y="13035255"/>
                <a:chExt cx="236858" cy="4891768"/>
              </a:xfrm>
            </p:grpSpPr>
            <p:sp>
              <p:nvSpPr>
                <p:cNvPr id="1918" name="Rectangle 31"/>
                <p:cNvSpPr>
                  <a:spLocks noChangeArrowheads="1"/>
                </p:cNvSpPr>
                <p:nvPr/>
              </p:nvSpPr>
              <p:spPr bwMode="auto">
                <a:xfrm>
                  <a:off x="16922340" y="13035255"/>
                  <a:ext cx="104196"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effectLst/>
                      <a:latin typeface="Calibri" panose="020F0502020204030204" pitchFamily="34" charset="0"/>
                      <a:cs typeface="Arial" pitchFamily="34" charset="0"/>
                    </a:rPr>
                    <a:t>0</a:t>
                  </a:r>
                </a:p>
              </p:txBody>
            </p:sp>
            <p:sp>
              <p:nvSpPr>
                <p:cNvPr id="1919" name="Rectangle 34"/>
                <p:cNvSpPr>
                  <a:spLocks noChangeArrowheads="1"/>
                </p:cNvSpPr>
                <p:nvPr/>
              </p:nvSpPr>
              <p:spPr bwMode="auto">
                <a:xfrm>
                  <a:off x="16857553" y="17680802"/>
                  <a:ext cx="208390"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effectLst/>
                      <a:latin typeface="Calibri" panose="020F0502020204030204" pitchFamily="34" charset="0"/>
                      <a:cs typeface="Arial" pitchFamily="34" charset="0"/>
                    </a:rPr>
                    <a:t>50</a:t>
                  </a:r>
                </a:p>
              </p:txBody>
            </p:sp>
            <p:sp>
              <p:nvSpPr>
                <p:cNvPr id="1920" name="Rectangle 34"/>
                <p:cNvSpPr>
                  <a:spLocks noChangeArrowheads="1"/>
                </p:cNvSpPr>
                <p:nvPr/>
              </p:nvSpPr>
              <p:spPr bwMode="auto">
                <a:xfrm>
                  <a:off x="16872438" y="13966348"/>
                  <a:ext cx="208390"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dirty="0">
                      <a:latin typeface="Calibri" panose="020F0502020204030204" pitchFamily="34" charset="0"/>
                      <a:cs typeface="Arial" pitchFamily="34" charset="0"/>
                    </a:rPr>
                    <a:t>1</a:t>
                  </a:r>
                  <a:r>
                    <a:rPr kumimoji="0" lang="en-US" sz="1600" b="0" i="0" u="none" strike="noStrike" cap="none" normalizeH="0" baseline="0" dirty="0" smtClean="0">
                      <a:ln>
                        <a:noFill/>
                      </a:ln>
                      <a:effectLst/>
                      <a:latin typeface="Calibri" panose="020F0502020204030204" pitchFamily="34" charset="0"/>
                      <a:cs typeface="Arial" pitchFamily="34" charset="0"/>
                    </a:rPr>
                    <a:t>0</a:t>
                  </a:r>
                </a:p>
              </p:txBody>
            </p:sp>
            <p:sp>
              <p:nvSpPr>
                <p:cNvPr id="1921" name="Rectangle 34"/>
                <p:cNvSpPr>
                  <a:spLocks noChangeArrowheads="1"/>
                </p:cNvSpPr>
                <p:nvPr/>
              </p:nvSpPr>
              <p:spPr bwMode="auto">
                <a:xfrm>
                  <a:off x="16879229" y="14895355"/>
                  <a:ext cx="208390"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dirty="0" smtClean="0">
                      <a:latin typeface="Calibri" panose="020F0502020204030204" pitchFamily="34" charset="0"/>
                      <a:cs typeface="Arial" pitchFamily="34" charset="0"/>
                    </a:rPr>
                    <a:t>2</a:t>
                  </a:r>
                  <a:r>
                    <a:rPr kumimoji="0" lang="en-US" sz="1600" b="0" i="0" u="none" strike="noStrike" cap="none" normalizeH="0" baseline="0" dirty="0" smtClean="0">
                      <a:ln>
                        <a:noFill/>
                      </a:ln>
                      <a:effectLst/>
                      <a:latin typeface="Calibri" panose="020F0502020204030204" pitchFamily="34" charset="0"/>
                      <a:cs typeface="Arial" pitchFamily="34" charset="0"/>
                    </a:rPr>
                    <a:t>0</a:t>
                  </a:r>
                </a:p>
              </p:txBody>
            </p:sp>
            <p:sp>
              <p:nvSpPr>
                <p:cNvPr id="1922" name="Rectangle 34"/>
                <p:cNvSpPr>
                  <a:spLocks noChangeArrowheads="1"/>
                </p:cNvSpPr>
                <p:nvPr/>
              </p:nvSpPr>
              <p:spPr bwMode="auto">
                <a:xfrm>
                  <a:off x="16886021" y="15824361"/>
                  <a:ext cx="208390"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dirty="0">
                      <a:latin typeface="Calibri" panose="020F0502020204030204" pitchFamily="34" charset="0"/>
                      <a:cs typeface="Arial" pitchFamily="34" charset="0"/>
                    </a:rPr>
                    <a:t>3</a:t>
                  </a:r>
                  <a:r>
                    <a:rPr kumimoji="0" lang="en-US" sz="1600" b="0" i="0" u="none" strike="noStrike" cap="none" normalizeH="0" baseline="0" dirty="0" smtClean="0">
                      <a:ln>
                        <a:noFill/>
                      </a:ln>
                      <a:effectLst/>
                      <a:latin typeface="Calibri" panose="020F0502020204030204" pitchFamily="34" charset="0"/>
                      <a:cs typeface="Arial" pitchFamily="34" charset="0"/>
                    </a:rPr>
                    <a:t>0</a:t>
                  </a:r>
                </a:p>
              </p:txBody>
            </p:sp>
            <p:sp>
              <p:nvSpPr>
                <p:cNvPr id="1923" name="Rectangle 34"/>
                <p:cNvSpPr>
                  <a:spLocks noChangeArrowheads="1"/>
                </p:cNvSpPr>
                <p:nvPr/>
              </p:nvSpPr>
              <p:spPr bwMode="auto">
                <a:xfrm>
                  <a:off x="16876634" y="16761457"/>
                  <a:ext cx="208390"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dirty="0" smtClean="0">
                      <a:latin typeface="Calibri" panose="020F0502020204030204" pitchFamily="34" charset="0"/>
                      <a:cs typeface="Arial" pitchFamily="34" charset="0"/>
                    </a:rPr>
                    <a:t>4</a:t>
                  </a:r>
                  <a:r>
                    <a:rPr kumimoji="0" lang="en-US" sz="1600" b="0" i="0" u="none" strike="noStrike" cap="none" normalizeH="0" baseline="0" dirty="0" smtClean="0">
                      <a:ln>
                        <a:noFill/>
                      </a:ln>
                      <a:effectLst/>
                      <a:latin typeface="Calibri" panose="020F0502020204030204" pitchFamily="34" charset="0"/>
                      <a:cs typeface="Arial" pitchFamily="34" charset="0"/>
                    </a:rPr>
                    <a:t>0</a:t>
                  </a:r>
                </a:p>
              </p:txBody>
            </p:sp>
          </p:grpSp>
          <p:sp>
            <p:nvSpPr>
              <p:cNvPr id="1924" name="Rectangle 13"/>
              <p:cNvSpPr>
                <a:spLocks noChangeArrowheads="1"/>
              </p:cNvSpPr>
              <p:nvPr/>
            </p:nvSpPr>
            <p:spPr bwMode="auto">
              <a:xfrm rot="16200000">
                <a:off x="37260498" y="9234420"/>
                <a:ext cx="5095655" cy="30777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effectLst/>
                    <a:latin typeface="Calibri" panose="020F0502020204030204" pitchFamily="34" charset="0"/>
                    <a:cs typeface="Arial" pitchFamily="34" charset="0"/>
                  </a:rPr>
                  <a:t>Depth (cm)</a:t>
                </a:r>
              </a:p>
            </p:txBody>
          </p:sp>
          <p:cxnSp>
            <p:nvCxnSpPr>
              <p:cNvPr id="1925" name="Straight Connector 1924"/>
              <p:cNvCxnSpPr/>
              <p:nvPr/>
            </p:nvCxnSpPr>
            <p:spPr>
              <a:xfrm>
                <a:off x="40245714" y="6867214"/>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6" name="Straight Connector 1925"/>
              <p:cNvCxnSpPr/>
              <p:nvPr/>
            </p:nvCxnSpPr>
            <p:spPr>
              <a:xfrm>
                <a:off x="40245714" y="7879662"/>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7" name="Straight Connector 1926"/>
              <p:cNvCxnSpPr/>
              <p:nvPr/>
            </p:nvCxnSpPr>
            <p:spPr>
              <a:xfrm>
                <a:off x="40245714" y="8892111"/>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8" name="Straight Connector 1927"/>
              <p:cNvCxnSpPr/>
              <p:nvPr/>
            </p:nvCxnSpPr>
            <p:spPr>
              <a:xfrm>
                <a:off x="40245714" y="9904559"/>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9" name="Straight Connector 1928"/>
              <p:cNvCxnSpPr/>
              <p:nvPr/>
            </p:nvCxnSpPr>
            <p:spPr>
              <a:xfrm>
                <a:off x="40245714" y="10927031"/>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0" name="Straight Connector 1929"/>
              <p:cNvCxnSpPr/>
              <p:nvPr/>
            </p:nvCxnSpPr>
            <p:spPr>
              <a:xfrm>
                <a:off x="40245714" y="11959528"/>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31" name="Rectangle 13"/>
            <p:cNvSpPr>
              <a:spLocks noChangeArrowheads="1"/>
            </p:cNvSpPr>
            <p:nvPr/>
          </p:nvSpPr>
          <p:spPr bwMode="auto">
            <a:xfrm>
              <a:off x="40767000" y="6172200"/>
              <a:ext cx="914400" cy="67480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dirty="0" smtClean="0">
                  <a:latin typeface="Calibri" panose="020F0502020204030204" pitchFamily="34" charset="0"/>
                  <a:cs typeface="Arial" pitchFamily="34" charset="0"/>
                </a:rPr>
                <a:t>WP2</a:t>
              </a:r>
            </a:p>
            <a:p>
              <a:pPr marL="0" marR="0" lvl="0" indent="0" algn="ctr" defTabSz="914400" rtl="0" eaLnBrk="1" fontAlgn="base" latinLnBrk="0" hangingPunct="1">
                <a:lnSpc>
                  <a:spcPct val="100000"/>
                </a:lnSpc>
                <a:spcBef>
                  <a:spcPct val="0"/>
                </a:spcBef>
                <a:spcAft>
                  <a:spcPct val="0"/>
                </a:spcAft>
                <a:buClrTx/>
                <a:buSzTx/>
                <a:buFontTx/>
                <a:buNone/>
                <a:tabLst/>
              </a:pPr>
              <a:r>
                <a:rPr lang="en-US" sz="2000" dirty="0" smtClean="0">
                  <a:latin typeface="Calibri" panose="020F0502020204030204" pitchFamily="34" charset="0"/>
                  <a:cs typeface="Arial" pitchFamily="34" charset="0"/>
                </a:rPr>
                <a:t>Photo</a:t>
              </a:r>
              <a:endParaRPr kumimoji="0" lang="en-US" sz="2000" b="0" i="0" u="none" strike="noStrike" cap="none" normalizeH="0" baseline="0" dirty="0" smtClean="0">
                <a:ln>
                  <a:noFill/>
                </a:ln>
                <a:effectLst/>
                <a:latin typeface="Calibri" panose="020F0502020204030204" pitchFamily="34" charset="0"/>
                <a:cs typeface="Arial" pitchFamily="34" charset="0"/>
              </a:endParaRPr>
            </a:p>
          </p:txBody>
        </p:sp>
        <p:sp>
          <p:nvSpPr>
            <p:cNvPr id="1932" name="Rectangle 13"/>
            <p:cNvSpPr>
              <a:spLocks noChangeArrowheads="1"/>
            </p:cNvSpPr>
            <p:nvPr/>
          </p:nvSpPr>
          <p:spPr bwMode="auto">
            <a:xfrm>
              <a:off x="41757600" y="6172200"/>
              <a:ext cx="914400" cy="67480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dirty="0" smtClean="0">
                  <a:latin typeface="Calibri" panose="020F0502020204030204" pitchFamily="34" charset="0"/>
                  <a:cs typeface="Arial" pitchFamily="34" charset="0"/>
                </a:rPr>
                <a:t>WP2</a:t>
              </a:r>
            </a:p>
            <a:p>
              <a:pPr marL="0" marR="0" lvl="0" indent="0" algn="ctr" defTabSz="914400" rtl="0" eaLnBrk="1" fontAlgn="base" latinLnBrk="0" hangingPunct="1">
                <a:lnSpc>
                  <a:spcPct val="100000"/>
                </a:lnSpc>
                <a:spcBef>
                  <a:spcPct val="0"/>
                </a:spcBef>
                <a:spcAft>
                  <a:spcPct val="0"/>
                </a:spcAft>
                <a:buClrTx/>
                <a:buSzTx/>
                <a:buFontTx/>
                <a:buNone/>
                <a:tabLst/>
              </a:pPr>
              <a:r>
                <a:rPr lang="en-US" sz="2000" dirty="0" smtClean="0">
                  <a:latin typeface="Calibri" panose="020F0502020204030204" pitchFamily="34" charset="0"/>
                  <a:cs typeface="Arial" pitchFamily="34" charset="0"/>
                </a:rPr>
                <a:t>X-ray</a:t>
              </a:r>
              <a:endParaRPr kumimoji="0" lang="en-US" sz="2000" b="0" i="0" u="none" strike="noStrike" cap="none" normalizeH="0" baseline="0" dirty="0" smtClean="0">
                <a:ln>
                  <a:noFill/>
                </a:ln>
                <a:effectLst/>
                <a:latin typeface="Calibri" panose="020F0502020204030204" pitchFamily="34" charset="0"/>
                <a:cs typeface="Arial" pitchFamily="34" charset="0"/>
              </a:endParaRPr>
            </a:p>
          </p:txBody>
        </p:sp>
        <p:grpSp>
          <p:nvGrpSpPr>
            <p:cNvPr id="2364" name="Group 2363"/>
            <p:cNvGrpSpPr/>
            <p:nvPr/>
          </p:nvGrpSpPr>
          <p:grpSpPr>
            <a:xfrm>
              <a:off x="43044833" y="6467856"/>
              <a:ext cx="1836006" cy="246221"/>
              <a:chOff x="42814875" y="7391400"/>
              <a:chExt cx="1836006" cy="246221"/>
            </a:xfrm>
          </p:grpSpPr>
          <p:sp>
            <p:nvSpPr>
              <p:cNvPr id="2007" name="Rectangle 687"/>
              <p:cNvSpPr>
                <a:spLocks noChangeArrowheads="1"/>
              </p:cNvSpPr>
              <p:nvPr/>
            </p:nvSpPr>
            <p:spPr bwMode="auto">
              <a:xfrm>
                <a:off x="42814875" y="7391400"/>
                <a:ext cx="1041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FF0000"/>
                    </a:solidFill>
                    <a:effectLst/>
                    <a:latin typeface="+mn-lt"/>
                    <a:cs typeface="Arial" pitchFamily="34" charset="0"/>
                  </a:rPr>
                  <a:t>0</a:t>
                </a:r>
              </a:p>
            </p:txBody>
          </p:sp>
          <p:sp>
            <p:nvSpPr>
              <p:cNvPr id="2013" name="Rectangle 693"/>
              <p:cNvSpPr>
                <a:spLocks noChangeArrowheads="1"/>
              </p:cNvSpPr>
              <p:nvPr/>
            </p:nvSpPr>
            <p:spPr bwMode="auto">
              <a:xfrm>
                <a:off x="43434000" y="7391400"/>
                <a:ext cx="41678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FF0000"/>
                    </a:solidFill>
                    <a:effectLst/>
                    <a:latin typeface="+mn-lt"/>
                    <a:cs typeface="Arial" pitchFamily="34" charset="0"/>
                  </a:rPr>
                  <a:t>1000</a:t>
                </a:r>
              </a:p>
            </p:txBody>
          </p:sp>
          <p:sp>
            <p:nvSpPr>
              <p:cNvPr id="2083" name="Rectangle 699"/>
              <p:cNvSpPr>
                <a:spLocks noChangeArrowheads="1"/>
              </p:cNvSpPr>
              <p:nvPr/>
            </p:nvSpPr>
            <p:spPr bwMode="auto">
              <a:xfrm>
                <a:off x="44234100" y="7391400"/>
                <a:ext cx="41678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FF0000"/>
                    </a:solidFill>
                    <a:effectLst/>
                    <a:latin typeface="+mn-lt"/>
                    <a:cs typeface="Arial" pitchFamily="34" charset="0"/>
                  </a:rPr>
                  <a:t>2000</a:t>
                </a:r>
              </a:p>
            </p:txBody>
          </p:sp>
        </p:grpSp>
        <p:sp>
          <p:nvSpPr>
            <p:cNvPr id="2160" name="Freeform 740"/>
            <p:cNvSpPr>
              <a:spLocks/>
            </p:cNvSpPr>
            <p:nvPr/>
          </p:nvSpPr>
          <p:spPr bwMode="auto">
            <a:xfrm>
              <a:off x="43168658" y="6858381"/>
              <a:ext cx="819150" cy="676275"/>
            </a:xfrm>
            <a:custGeom>
              <a:avLst/>
              <a:gdLst>
                <a:gd name="T0" fmla="*/ 246 w 516"/>
                <a:gd name="T1" fmla="*/ 6 h 426"/>
                <a:gd name="T2" fmla="*/ 210 w 516"/>
                <a:gd name="T3" fmla="*/ 18 h 426"/>
                <a:gd name="T4" fmla="*/ 162 w 516"/>
                <a:gd name="T5" fmla="*/ 24 h 426"/>
                <a:gd name="T6" fmla="*/ 60 w 516"/>
                <a:gd name="T7" fmla="*/ 36 h 426"/>
                <a:gd name="T8" fmla="*/ 30 w 516"/>
                <a:gd name="T9" fmla="*/ 48 h 426"/>
                <a:gd name="T10" fmla="*/ 24 w 516"/>
                <a:gd name="T11" fmla="*/ 60 h 426"/>
                <a:gd name="T12" fmla="*/ 12 w 516"/>
                <a:gd name="T13" fmla="*/ 66 h 426"/>
                <a:gd name="T14" fmla="*/ 0 w 516"/>
                <a:gd name="T15" fmla="*/ 78 h 426"/>
                <a:gd name="T16" fmla="*/ 18 w 516"/>
                <a:gd name="T17" fmla="*/ 90 h 426"/>
                <a:gd name="T18" fmla="*/ 72 w 516"/>
                <a:gd name="T19" fmla="*/ 96 h 426"/>
                <a:gd name="T20" fmla="*/ 48 w 516"/>
                <a:gd name="T21" fmla="*/ 108 h 426"/>
                <a:gd name="T22" fmla="*/ 90 w 516"/>
                <a:gd name="T23" fmla="*/ 114 h 426"/>
                <a:gd name="T24" fmla="*/ 60 w 516"/>
                <a:gd name="T25" fmla="*/ 126 h 426"/>
                <a:gd name="T26" fmla="*/ 138 w 516"/>
                <a:gd name="T27" fmla="*/ 138 h 426"/>
                <a:gd name="T28" fmla="*/ 216 w 516"/>
                <a:gd name="T29" fmla="*/ 150 h 426"/>
                <a:gd name="T30" fmla="*/ 240 w 516"/>
                <a:gd name="T31" fmla="*/ 156 h 426"/>
                <a:gd name="T32" fmla="*/ 240 w 516"/>
                <a:gd name="T33" fmla="*/ 168 h 426"/>
                <a:gd name="T34" fmla="*/ 300 w 516"/>
                <a:gd name="T35" fmla="*/ 180 h 426"/>
                <a:gd name="T36" fmla="*/ 228 w 516"/>
                <a:gd name="T37" fmla="*/ 192 h 426"/>
                <a:gd name="T38" fmla="*/ 276 w 516"/>
                <a:gd name="T39" fmla="*/ 198 h 426"/>
                <a:gd name="T40" fmla="*/ 300 w 516"/>
                <a:gd name="T41" fmla="*/ 210 h 426"/>
                <a:gd name="T42" fmla="*/ 240 w 516"/>
                <a:gd name="T43" fmla="*/ 222 h 426"/>
                <a:gd name="T44" fmla="*/ 228 w 516"/>
                <a:gd name="T45" fmla="*/ 234 h 426"/>
                <a:gd name="T46" fmla="*/ 270 w 516"/>
                <a:gd name="T47" fmla="*/ 246 h 426"/>
                <a:gd name="T48" fmla="*/ 246 w 516"/>
                <a:gd name="T49" fmla="*/ 252 h 426"/>
                <a:gd name="T50" fmla="*/ 312 w 516"/>
                <a:gd name="T51" fmla="*/ 264 h 426"/>
                <a:gd name="T52" fmla="*/ 264 w 516"/>
                <a:gd name="T53" fmla="*/ 276 h 426"/>
                <a:gd name="T54" fmla="*/ 282 w 516"/>
                <a:gd name="T55" fmla="*/ 282 h 426"/>
                <a:gd name="T56" fmla="*/ 516 w 516"/>
                <a:gd name="T57" fmla="*/ 294 h 426"/>
                <a:gd name="T58" fmla="*/ 312 w 516"/>
                <a:gd name="T59" fmla="*/ 300 h 426"/>
                <a:gd name="T60" fmla="*/ 324 w 516"/>
                <a:gd name="T61" fmla="*/ 312 h 426"/>
                <a:gd name="T62" fmla="*/ 324 w 516"/>
                <a:gd name="T63" fmla="*/ 324 h 426"/>
                <a:gd name="T64" fmla="*/ 264 w 516"/>
                <a:gd name="T65" fmla="*/ 330 h 426"/>
                <a:gd name="T66" fmla="*/ 354 w 516"/>
                <a:gd name="T67" fmla="*/ 342 h 426"/>
                <a:gd name="T68" fmla="*/ 312 w 516"/>
                <a:gd name="T69" fmla="*/ 348 h 426"/>
                <a:gd name="T70" fmla="*/ 306 w 516"/>
                <a:gd name="T71" fmla="*/ 360 h 426"/>
                <a:gd name="T72" fmla="*/ 324 w 516"/>
                <a:gd name="T73" fmla="*/ 372 h 426"/>
                <a:gd name="T74" fmla="*/ 312 w 516"/>
                <a:gd name="T75" fmla="*/ 378 h 426"/>
                <a:gd name="T76" fmla="*/ 312 w 516"/>
                <a:gd name="T77" fmla="*/ 390 h 426"/>
                <a:gd name="T78" fmla="*/ 276 w 516"/>
                <a:gd name="T79" fmla="*/ 402 h 426"/>
                <a:gd name="T80" fmla="*/ 282 w 516"/>
                <a:gd name="T81" fmla="*/ 408 h 426"/>
                <a:gd name="T82" fmla="*/ 276 w 516"/>
                <a:gd name="T83" fmla="*/ 42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6" h="426">
                  <a:moveTo>
                    <a:pt x="228" y="0"/>
                  </a:moveTo>
                  <a:lnTo>
                    <a:pt x="204" y="0"/>
                  </a:lnTo>
                  <a:lnTo>
                    <a:pt x="246" y="6"/>
                  </a:lnTo>
                  <a:lnTo>
                    <a:pt x="228" y="6"/>
                  </a:lnTo>
                  <a:lnTo>
                    <a:pt x="192" y="12"/>
                  </a:lnTo>
                  <a:lnTo>
                    <a:pt x="210" y="18"/>
                  </a:lnTo>
                  <a:lnTo>
                    <a:pt x="192" y="18"/>
                  </a:lnTo>
                  <a:lnTo>
                    <a:pt x="168" y="24"/>
                  </a:lnTo>
                  <a:lnTo>
                    <a:pt x="162" y="24"/>
                  </a:lnTo>
                  <a:lnTo>
                    <a:pt x="114" y="30"/>
                  </a:lnTo>
                  <a:lnTo>
                    <a:pt x="54" y="36"/>
                  </a:lnTo>
                  <a:lnTo>
                    <a:pt x="60" y="36"/>
                  </a:lnTo>
                  <a:lnTo>
                    <a:pt x="30" y="48"/>
                  </a:lnTo>
                  <a:lnTo>
                    <a:pt x="36" y="48"/>
                  </a:lnTo>
                  <a:lnTo>
                    <a:pt x="30" y="48"/>
                  </a:lnTo>
                  <a:lnTo>
                    <a:pt x="72" y="54"/>
                  </a:lnTo>
                  <a:lnTo>
                    <a:pt x="54" y="54"/>
                  </a:lnTo>
                  <a:lnTo>
                    <a:pt x="24" y="60"/>
                  </a:lnTo>
                  <a:lnTo>
                    <a:pt x="66" y="60"/>
                  </a:lnTo>
                  <a:lnTo>
                    <a:pt x="18" y="66"/>
                  </a:lnTo>
                  <a:lnTo>
                    <a:pt x="12" y="66"/>
                  </a:lnTo>
                  <a:lnTo>
                    <a:pt x="18" y="72"/>
                  </a:lnTo>
                  <a:lnTo>
                    <a:pt x="12" y="72"/>
                  </a:lnTo>
                  <a:lnTo>
                    <a:pt x="0" y="78"/>
                  </a:lnTo>
                  <a:lnTo>
                    <a:pt x="66" y="78"/>
                  </a:lnTo>
                  <a:lnTo>
                    <a:pt x="30" y="84"/>
                  </a:lnTo>
                  <a:lnTo>
                    <a:pt x="18" y="90"/>
                  </a:lnTo>
                  <a:lnTo>
                    <a:pt x="12" y="90"/>
                  </a:lnTo>
                  <a:lnTo>
                    <a:pt x="42" y="96"/>
                  </a:lnTo>
                  <a:lnTo>
                    <a:pt x="72" y="96"/>
                  </a:lnTo>
                  <a:lnTo>
                    <a:pt x="48" y="102"/>
                  </a:lnTo>
                  <a:lnTo>
                    <a:pt x="60" y="102"/>
                  </a:lnTo>
                  <a:lnTo>
                    <a:pt x="48" y="108"/>
                  </a:lnTo>
                  <a:lnTo>
                    <a:pt x="78" y="108"/>
                  </a:lnTo>
                  <a:lnTo>
                    <a:pt x="36" y="114"/>
                  </a:lnTo>
                  <a:lnTo>
                    <a:pt x="90" y="114"/>
                  </a:lnTo>
                  <a:lnTo>
                    <a:pt x="90" y="120"/>
                  </a:lnTo>
                  <a:lnTo>
                    <a:pt x="102" y="120"/>
                  </a:lnTo>
                  <a:lnTo>
                    <a:pt x="60" y="126"/>
                  </a:lnTo>
                  <a:lnTo>
                    <a:pt x="102" y="126"/>
                  </a:lnTo>
                  <a:lnTo>
                    <a:pt x="114" y="132"/>
                  </a:lnTo>
                  <a:lnTo>
                    <a:pt x="138" y="138"/>
                  </a:lnTo>
                  <a:lnTo>
                    <a:pt x="138" y="144"/>
                  </a:lnTo>
                  <a:lnTo>
                    <a:pt x="198" y="144"/>
                  </a:lnTo>
                  <a:lnTo>
                    <a:pt x="216" y="150"/>
                  </a:lnTo>
                  <a:lnTo>
                    <a:pt x="246" y="150"/>
                  </a:lnTo>
                  <a:lnTo>
                    <a:pt x="258" y="156"/>
                  </a:lnTo>
                  <a:lnTo>
                    <a:pt x="240" y="156"/>
                  </a:lnTo>
                  <a:lnTo>
                    <a:pt x="252" y="162"/>
                  </a:lnTo>
                  <a:lnTo>
                    <a:pt x="288" y="162"/>
                  </a:lnTo>
                  <a:lnTo>
                    <a:pt x="240" y="168"/>
                  </a:lnTo>
                  <a:lnTo>
                    <a:pt x="336" y="168"/>
                  </a:lnTo>
                  <a:lnTo>
                    <a:pt x="342" y="174"/>
                  </a:lnTo>
                  <a:lnTo>
                    <a:pt x="300" y="180"/>
                  </a:lnTo>
                  <a:lnTo>
                    <a:pt x="276" y="180"/>
                  </a:lnTo>
                  <a:lnTo>
                    <a:pt x="282" y="186"/>
                  </a:lnTo>
                  <a:lnTo>
                    <a:pt x="228" y="192"/>
                  </a:lnTo>
                  <a:lnTo>
                    <a:pt x="282" y="192"/>
                  </a:lnTo>
                  <a:lnTo>
                    <a:pt x="288" y="198"/>
                  </a:lnTo>
                  <a:lnTo>
                    <a:pt x="276" y="198"/>
                  </a:lnTo>
                  <a:lnTo>
                    <a:pt x="252" y="204"/>
                  </a:lnTo>
                  <a:lnTo>
                    <a:pt x="246" y="210"/>
                  </a:lnTo>
                  <a:lnTo>
                    <a:pt x="300" y="210"/>
                  </a:lnTo>
                  <a:lnTo>
                    <a:pt x="330" y="216"/>
                  </a:lnTo>
                  <a:lnTo>
                    <a:pt x="246" y="216"/>
                  </a:lnTo>
                  <a:lnTo>
                    <a:pt x="240" y="222"/>
                  </a:lnTo>
                  <a:lnTo>
                    <a:pt x="246" y="228"/>
                  </a:lnTo>
                  <a:lnTo>
                    <a:pt x="258" y="234"/>
                  </a:lnTo>
                  <a:lnTo>
                    <a:pt x="228" y="234"/>
                  </a:lnTo>
                  <a:lnTo>
                    <a:pt x="252" y="240"/>
                  </a:lnTo>
                  <a:lnTo>
                    <a:pt x="276" y="240"/>
                  </a:lnTo>
                  <a:lnTo>
                    <a:pt x="270" y="246"/>
                  </a:lnTo>
                  <a:lnTo>
                    <a:pt x="288" y="246"/>
                  </a:lnTo>
                  <a:lnTo>
                    <a:pt x="252" y="252"/>
                  </a:lnTo>
                  <a:lnTo>
                    <a:pt x="246" y="252"/>
                  </a:lnTo>
                  <a:lnTo>
                    <a:pt x="270" y="258"/>
                  </a:lnTo>
                  <a:lnTo>
                    <a:pt x="252" y="258"/>
                  </a:lnTo>
                  <a:lnTo>
                    <a:pt x="312" y="264"/>
                  </a:lnTo>
                  <a:lnTo>
                    <a:pt x="270" y="270"/>
                  </a:lnTo>
                  <a:lnTo>
                    <a:pt x="306" y="270"/>
                  </a:lnTo>
                  <a:lnTo>
                    <a:pt x="264" y="276"/>
                  </a:lnTo>
                  <a:lnTo>
                    <a:pt x="282" y="276"/>
                  </a:lnTo>
                  <a:lnTo>
                    <a:pt x="312" y="282"/>
                  </a:lnTo>
                  <a:lnTo>
                    <a:pt x="282" y="282"/>
                  </a:lnTo>
                  <a:lnTo>
                    <a:pt x="288" y="288"/>
                  </a:lnTo>
                  <a:lnTo>
                    <a:pt x="246" y="288"/>
                  </a:lnTo>
                  <a:lnTo>
                    <a:pt x="516" y="294"/>
                  </a:lnTo>
                  <a:lnTo>
                    <a:pt x="378" y="294"/>
                  </a:lnTo>
                  <a:lnTo>
                    <a:pt x="288" y="300"/>
                  </a:lnTo>
                  <a:lnTo>
                    <a:pt x="312" y="300"/>
                  </a:lnTo>
                  <a:lnTo>
                    <a:pt x="330" y="306"/>
                  </a:lnTo>
                  <a:lnTo>
                    <a:pt x="300" y="306"/>
                  </a:lnTo>
                  <a:lnTo>
                    <a:pt x="324" y="312"/>
                  </a:lnTo>
                  <a:lnTo>
                    <a:pt x="342" y="318"/>
                  </a:lnTo>
                  <a:lnTo>
                    <a:pt x="312" y="318"/>
                  </a:lnTo>
                  <a:lnTo>
                    <a:pt x="324" y="324"/>
                  </a:lnTo>
                  <a:lnTo>
                    <a:pt x="294" y="324"/>
                  </a:lnTo>
                  <a:lnTo>
                    <a:pt x="270" y="330"/>
                  </a:lnTo>
                  <a:lnTo>
                    <a:pt x="264" y="330"/>
                  </a:lnTo>
                  <a:lnTo>
                    <a:pt x="396" y="336"/>
                  </a:lnTo>
                  <a:lnTo>
                    <a:pt x="402" y="336"/>
                  </a:lnTo>
                  <a:lnTo>
                    <a:pt x="354" y="342"/>
                  </a:lnTo>
                  <a:lnTo>
                    <a:pt x="420" y="342"/>
                  </a:lnTo>
                  <a:lnTo>
                    <a:pt x="384" y="348"/>
                  </a:lnTo>
                  <a:lnTo>
                    <a:pt x="312" y="348"/>
                  </a:lnTo>
                  <a:lnTo>
                    <a:pt x="384" y="354"/>
                  </a:lnTo>
                  <a:lnTo>
                    <a:pt x="318" y="360"/>
                  </a:lnTo>
                  <a:lnTo>
                    <a:pt x="306" y="360"/>
                  </a:lnTo>
                  <a:lnTo>
                    <a:pt x="282" y="366"/>
                  </a:lnTo>
                  <a:lnTo>
                    <a:pt x="354" y="366"/>
                  </a:lnTo>
                  <a:lnTo>
                    <a:pt x="324" y="372"/>
                  </a:lnTo>
                  <a:lnTo>
                    <a:pt x="330" y="372"/>
                  </a:lnTo>
                  <a:lnTo>
                    <a:pt x="342" y="378"/>
                  </a:lnTo>
                  <a:lnTo>
                    <a:pt x="312" y="378"/>
                  </a:lnTo>
                  <a:lnTo>
                    <a:pt x="336" y="384"/>
                  </a:lnTo>
                  <a:lnTo>
                    <a:pt x="360" y="384"/>
                  </a:lnTo>
                  <a:lnTo>
                    <a:pt x="312" y="390"/>
                  </a:lnTo>
                  <a:lnTo>
                    <a:pt x="360" y="390"/>
                  </a:lnTo>
                  <a:lnTo>
                    <a:pt x="306" y="396"/>
                  </a:lnTo>
                  <a:lnTo>
                    <a:pt x="276" y="402"/>
                  </a:lnTo>
                  <a:lnTo>
                    <a:pt x="252" y="402"/>
                  </a:lnTo>
                  <a:lnTo>
                    <a:pt x="270" y="408"/>
                  </a:lnTo>
                  <a:lnTo>
                    <a:pt x="282" y="408"/>
                  </a:lnTo>
                  <a:lnTo>
                    <a:pt x="312" y="414"/>
                  </a:lnTo>
                  <a:lnTo>
                    <a:pt x="252" y="414"/>
                  </a:lnTo>
                  <a:lnTo>
                    <a:pt x="276" y="420"/>
                  </a:lnTo>
                  <a:lnTo>
                    <a:pt x="312" y="420"/>
                  </a:lnTo>
                  <a:lnTo>
                    <a:pt x="354" y="426"/>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1" name="Freeform 741"/>
            <p:cNvSpPr>
              <a:spLocks/>
            </p:cNvSpPr>
            <p:nvPr/>
          </p:nvSpPr>
          <p:spPr bwMode="auto">
            <a:xfrm>
              <a:off x="43549658" y="7534656"/>
              <a:ext cx="285750" cy="657225"/>
            </a:xfrm>
            <a:custGeom>
              <a:avLst/>
              <a:gdLst>
                <a:gd name="T0" fmla="*/ 114 w 180"/>
                <a:gd name="T1" fmla="*/ 6 h 414"/>
                <a:gd name="T2" fmla="*/ 54 w 180"/>
                <a:gd name="T3" fmla="*/ 12 h 414"/>
                <a:gd name="T4" fmla="*/ 96 w 180"/>
                <a:gd name="T5" fmla="*/ 24 h 414"/>
                <a:gd name="T6" fmla="*/ 78 w 180"/>
                <a:gd name="T7" fmla="*/ 36 h 414"/>
                <a:gd name="T8" fmla="*/ 90 w 180"/>
                <a:gd name="T9" fmla="*/ 42 h 414"/>
                <a:gd name="T10" fmla="*/ 54 w 180"/>
                <a:gd name="T11" fmla="*/ 54 h 414"/>
                <a:gd name="T12" fmla="*/ 96 w 180"/>
                <a:gd name="T13" fmla="*/ 66 h 414"/>
                <a:gd name="T14" fmla="*/ 54 w 180"/>
                <a:gd name="T15" fmla="*/ 72 h 414"/>
                <a:gd name="T16" fmla="*/ 60 w 180"/>
                <a:gd name="T17" fmla="*/ 84 h 414"/>
                <a:gd name="T18" fmla="*/ 132 w 180"/>
                <a:gd name="T19" fmla="*/ 90 h 414"/>
                <a:gd name="T20" fmla="*/ 162 w 180"/>
                <a:gd name="T21" fmla="*/ 102 h 414"/>
                <a:gd name="T22" fmla="*/ 162 w 180"/>
                <a:gd name="T23" fmla="*/ 114 h 414"/>
                <a:gd name="T24" fmla="*/ 180 w 180"/>
                <a:gd name="T25" fmla="*/ 120 h 414"/>
                <a:gd name="T26" fmla="*/ 96 w 180"/>
                <a:gd name="T27" fmla="*/ 132 h 414"/>
                <a:gd name="T28" fmla="*/ 108 w 180"/>
                <a:gd name="T29" fmla="*/ 138 h 414"/>
                <a:gd name="T30" fmla="*/ 54 w 180"/>
                <a:gd name="T31" fmla="*/ 150 h 414"/>
                <a:gd name="T32" fmla="*/ 30 w 180"/>
                <a:gd name="T33" fmla="*/ 168 h 414"/>
                <a:gd name="T34" fmla="*/ 66 w 180"/>
                <a:gd name="T35" fmla="*/ 174 h 414"/>
                <a:gd name="T36" fmla="*/ 84 w 180"/>
                <a:gd name="T37" fmla="*/ 186 h 414"/>
                <a:gd name="T38" fmla="*/ 108 w 180"/>
                <a:gd name="T39" fmla="*/ 192 h 414"/>
                <a:gd name="T40" fmla="*/ 90 w 180"/>
                <a:gd name="T41" fmla="*/ 204 h 414"/>
                <a:gd name="T42" fmla="*/ 96 w 180"/>
                <a:gd name="T43" fmla="*/ 216 h 414"/>
                <a:gd name="T44" fmla="*/ 96 w 180"/>
                <a:gd name="T45" fmla="*/ 222 h 414"/>
                <a:gd name="T46" fmla="*/ 96 w 180"/>
                <a:gd name="T47" fmla="*/ 234 h 414"/>
                <a:gd name="T48" fmla="*/ 48 w 180"/>
                <a:gd name="T49" fmla="*/ 246 h 414"/>
                <a:gd name="T50" fmla="*/ 84 w 180"/>
                <a:gd name="T51" fmla="*/ 252 h 414"/>
                <a:gd name="T52" fmla="*/ 126 w 180"/>
                <a:gd name="T53" fmla="*/ 264 h 414"/>
                <a:gd name="T54" fmla="*/ 132 w 180"/>
                <a:gd name="T55" fmla="*/ 270 h 414"/>
                <a:gd name="T56" fmla="*/ 78 w 180"/>
                <a:gd name="T57" fmla="*/ 282 h 414"/>
                <a:gd name="T58" fmla="*/ 48 w 180"/>
                <a:gd name="T59" fmla="*/ 294 h 414"/>
                <a:gd name="T60" fmla="*/ 24 w 180"/>
                <a:gd name="T61" fmla="*/ 300 h 414"/>
                <a:gd name="T62" fmla="*/ 72 w 180"/>
                <a:gd name="T63" fmla="*/ 312 h 414"/>
                <a:gd name="T64" fmla="*/ 30 w 180"/>
                <a:gd name="T65" fmla="*/ 318 h 414"/>
                <a:gd name="T66" fmla="*/ 72 w 180"/>
                <a:gd name="T67" fmla="*/ 330 h 414"/>
                <a:gd name="T68" fmla="*/ 114 w 180"/>
                <a:gd name="T69" fmla="*/ 342 h 414"/>
                <a:gd name="T70" fmla="*/ 114 w 180"/>
                <a:gd name="T71" fmla="*/ 348 h 414"/>
                <a:gd name="T72" fmla="*/ 54 w 180"/>
                <a:gd name="T73" fmla="*/ 360 h 414"/>
                <a:gd name="T74" fmla="*/ 48 w 180"/>
                <a:gd name="T75" fmla="*/ 366 h 414"/>
                <a:gd name="T76" fmla="*/ 84 w 180"/>
                <a:gd name="T77" fmla="*/ 378 h 414"/>
                <a:gd name="T78" fmla="*/ 96 w 180"/>
                <a:gd name="T79" fmla="*/ 390 h 414"/>
                <a:gd name="T80" fmla="*/ 72 w 180"/>
                <a:gd name="T81" fmla="*/ 396 h 414"/>
                <a:gd name="T82" fmla="*/ 120 w 180"/>
                <a:gd name="T83" fmla="*/ 408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0" h="414">
                  <a:moveTo>
                    <a:pt x="114" y="0"/>
                  </a:moveTo>
                  <a:lnTo>
                    <a:pt x="54" y="0"/>
                  </a:lnTo>
                  <a:lnTo>
                    <a:pt x="114" y="6"/>
                  </a:lnTo>
                  <a:lnTo>
                    <a:pt x="78" y="6"/>
                  </a:lnTo>
                  <a:lnTo>
                    <a:pt x="144" y="12"/>
                  </a:lnTo>
                  <a:lnTo>
                    <a:pt x="54" y="12"/>
                  </a:lnTo>
                  <a:lnTo>
                    <a:pt x="138" y="18"/>
                  </a:lnTo>
                  <a:lnTo>
                    <a:pt x="30" y="24"/>
                  </a:lnTo>
                  <a:lnTo>
                    <a:pt x="96" y="24"/>
                  </a:lnTo>
                  <a:lnTo>
                    <a:pt x="60" y="30"/>
                  </a:lnTo>
                  <a:lnTo>
                    <a:pt x="18" y="30"/>
                  </a:lnTo>
                  <a:lnTo>
                    <a:pt x="78" y="36"/>
                  </a:lnTo>
                  <a:lnTo>
                    <a:pt x="102" y="36"/>
                  </a:lnTo>
                  <a:lnTo>
                    <a:pt x="96" y="42"/>
                  </a:lnTo>
                  <a:lnTo>
                    <a:pt x="90" y="42"/>
                  </a:lnTo>
                  <a:lnTo>
                    <a:pt x="48" y="48"/>
                  </a:lnTo>
                  <a:lnTo>
                    <a:pt x="60" y="48"/>
                  </a:lnTo>
                  <a:lnTo>
                    <a:pt x="54" y="54"/>
                  </a:lnTo>
                  <a:lnTo>
                    <a:pt x="36" y="54"/>
                  </a:lnTo>
                  <a:lnTo>
                    <a:pt x="66" y="60"/>
                  </a:lnTo>
                  <a:lnTo>
                    <a:pt x="96" y="66"/>
                  </a:lnTo>
                  <a:lnTo>
                    <a:pt x="114" y="66"/>
                  </a:lnTo>
                  <a:lnTo>
                    <a:pt x="66" y="72"/>
                  </a:lnTo>
                  <a:lnTo>
                    <a:pt x="54" y="72"/>
                  </a:lnTo>
                  <a:lnTo>
                    <a:pt x="72" y="78"/>
                  </a:lnTo>
                  <a:lnTo>
                    <a:pt x="60" y="78"/>
                  </a:lnTo>
                  <a:lnTo>
                    <a:pt x="60" y="84"/>
                  </a:lnTo>
                  <a:lnTo>
                    <a:pt x="18" y="84"/>
                  </a:lnTo>
                  <a:lnTo>
                    <a:pt x="36" y="90"/>
                  </a:lnTo>
                  <a:lnTo>
                    <a:pt x="132" y="90"/>
                  </a:lnTo>
                  <a:lnTo>
                    <a:pt x="60" y="96"/>
                  </a:lnTo>
                  <a:lnTo>
                    <a:pt x="144" y="96"/>
                  </a:lnTo>
                  <a:lnTo>
                    <a:pt x="162" y="102"/>
                  </a:lnTo>
                  <a:lnTo>
                    <a:pt x="114" y="102"/>
                  </a:lnTo>
                  <a:lnTo>
                    <a:pt x="66" y="108"/>
                  </a:lnTo>
                  <a:lnTo>
                    <a:pt x="162" y="114"/>
                  </a:lnTo>
                  <a:lnTo>
                    <a:pt x="126" y="114"/>
                  </a:lnTo>
                  <a:lnTo>
                    <a:pt x="168" y="120"/>
                  </a:lnTo>
                  <a:lnTo>
                    <a:pt x="180" y="120"/>
                  </a:lnTo>
                  <a:lnTo>
                    <a:pt x="102" y="126"/>
                  </a:lnTo>
                  <a:lnTo>
                    <a:pt x="42" y="126"/>
                  </a:lnTo>
                  <a:lnTo>
                    <a:pt x="96" y="132"/>
                  </a:lnTo>
                  <a:lnTo>
                    <a:pt x="0" y="132"/>
                  </a:lnTo>
                  <a:lnTo>
                    <a:pt x="78" y="138"/>
                  </a:lnTo>
                  <a:lnTo>
                    <a:pt x="108" y="138"/>
                  </a:lnTo>
                  <a:lnTo>
                    <a:pt x="138" y="144"/>
                  </a:lnTo>
                  <a:lnTo>
                    <a:pt x="66" y="144"/>
                  </a:lnTo>
                  <a:lnTo>
                    <a:pt x="54" y="150"/>
                  </a:lnTo>
                  <a:lnTo>
                    <a:pt x="54" y="156"/>
                  </a:lnTo>
                  <a:lnTo>
                    <a:pt x="42" y="162"/>
                  </a:lnTo>
                  <a:lnTo>
                    <a:pt x="30" y="168"/>
                  </a:lnTo>
                  <a:lnTo>
                    <a:pt x="0" y="168"/>
                  </a:lnTo>
                  <a:lnTo>
                    <a:pt x="120" y="174"/>
                  </a:lnTo>
                  <a:lnTo>
                    <a:pt x="66" y="174"/>
                  </a:lnTo>
                  <a:lnTo>
                    <a:pt x="24" y="180"/>
                  </a:lnTo>
                  <a:lnTo>
                    <a:pt x="36" y="180"/>
                  </a:lnTo>
                  <a:lnTo>
                    <a:pt x="84" y="186"/>
                  </a:lnTo>
                  <a:lnTo>
                    <a:pt x="30" y="186"/>
                  </a:lnTo>
                  <a:lnTo>
                    <a:pt x="96" y="192"/>
                  </a:lnTo>
                  <a:lnTo>
                    <a:pt x="108" y="192"/>
                  </a:lnTo>
                  <a:lnTo>
                    <a:pt x="72" y="198"/>
                  </a:lnTo>
                  <a:lnTo>
                    <a:pt x="78" y="204"/>
                  </a:lnTo>
                  <a:lnTo>
                    <a:pt x="90" y="204"/>
                  </a:lnTo>
                  <a:lnTo>
                    <a:pt x="126" y="210"/>
                  </a:lnTo>
                  <a:lnTo>
                    <a:pt x="60" y="210"/>
                  </a:lnTo>
                  <a:lnTo>
                    <a:pt x="96" y="216"/>
                  </a:lnTo>
                  <a:lnTo>
                    <a:pt x="54" y="216"/>
                  </a:lnTo>
                  <a:lnTo>
                    <a:pt x="60" y="222"/>
                  </a:lnTo>
                  <a:lnTo>
                    <a:pt x="96" y="222"/>
                  </a:lnTo>
                  <a:lnTo>
                    <a:pt x="54" y="228"/>
                  </a:lnTo>
                  <a:lnTo>
                    <a:pt x="66" y="228"/>
                  </a:lnTo>
                  <a:lnTo>
                    <a:pt x="96" y="234"/>
                  </a:lnTo>
                  <a:lnTo>
                    <a:pt x="30" y="234"/>
                  </a:lnTo>
                  <a:lnTo>
                    <a:pt x="42" y="240"/>
                  </a:lnTo>
                  <a:lnTo>
                    <a:pt x="48" y="246"/>
                  </a:lnTo>
                  <a:lnTo>
                    <a:pt x="96" y="246"/>
                  </a:lnTo>
                  <a:lnTo>
                    <a:pt x="78" y="252"/>
                  </a:lnTo>
                  <a:lnTo>
                    <a:pt x="84" y="252"/>
                  </a:lnTo>
                  <a:lnTo>
                    <a:pt x="30" y="258"/>
                  </a:lnTo>
                  <a:lnTo>
                    <a:pt x="54" y="258"/>
                  </a:lnTo>
                  <a:lnTo>
                    <a:pt x="126" y="264"/>
                  </a:lnTo>
                  <a:lnTo>
                    <a:pt x="72" y="264"/>
                  </a:lnTo>
                  <a:lnTo>
                    <a:pt x="54" y="270"/>
                  </a:lnTo>
                  <a:lnTo>
                    <a:pt x="132" y="270"/>
                  </a:lnTo>
                  <a:lnTo>
                    <a:pt x="144" y="276"/>
                  </a:lnTo>
                  <a:lnTo>
                    <a:pt x="36" y="276"/>
                  </a:lnTo>
                  <a:lnTo>
                    <a:pt x="78" y="282"/>
                  </a:lnTo>
                  <a:lnTo>
                    <a:pt x="96" y="282"/>
                  </a:lnTo>
                  <a:lnTo>
                    <a:pt x="36" y="288"/>
                  </a:lnTo>
                  <a:lnTo>
                    <a:pt x="48" y="294"/>
                  </a:lnTo>
                  <a:lnTo>
                    <a:pt x="102" y="294"/>
                  </a:lnTo>
                  <a:lnTo>
                    <a:pt x="96" y="300"/>
                  </a:lnTo>
                  <a:lnTo>
                    <a:pt x="24" y="300"/>
                  </a:lnTo>
                  <a:lnTo>
                    <a:pt x="48" y="306"/>
                  </a:lnTo>
                  <a:lnTo>
                    <a:pt x="96" y="306"/>
                  </a:lnTo>
                  <a:lnTo>
                    <a:pt x="72" y="312"/>
                  </a:lnTo>
                  <a:lnTo>
                    <a:pt x="90" y="312"/>
                  </a:lnTo>
                  <a:lnTo>
                    <a:pt x="42" y="318"/>
                  </a:lnTo>
                  <a:lnTo>
                    <a:pt x="30" y="318"/>
                  </a:lnTo>
                  <a:lnTo>
                    <a:pt x="60" y="324"/>
                  </a:lnTo>
                  <a:lnTo>
                    <a:pt x="84" y="324"/>
                  </a:lnTo>
                  <a:lnTo>
                    <a:pt x="72" y="330"/>
                  </a:lnTo>
                  <a:lnTo>
                    <a:pt x="102" y="336"/>
                  </a:lnTo>
                  <a:lnTo>
                    <a:pt x="90" y="336"/>
                  </a:lnTo>
                  <a:lnTo>
                    <a:pt x="114" y="342"/>
                  </a:lnTo>
                  <a:lnTo>
                    <a:pt x="30" y="342"/>
                  </a:lnTo>
                  <a:lnTo>
                    <a:pt x="102" y="348"/>
                  </a:lnTo>
                  <a:lnTo>
                    <a:pt x="114" y="348"/>
                  </a:lnTo>
                  <a:lnTo>
                    <a:pt x="96" y="354"/>
                  </a:lnTo>
                  <a:lnTo>
                    <a:pt x="108" y="354"/>
                  </a:lnTo>
                  <a:lnTo>
                    <a:pt x="54" y="360"/>
                  </a:lnTo>
                  <a:lnTo>
                    <a:pt x="48" y="360"/>
                  </a:lnTo>
                  <a:lnTo>
                    <a:pt x="78" y="366"/>
                  </a:lnTo>
                  <a:lnTo>
                    <a:pt x="48" y="366"/>
                  </a:lnTo>
                  <a:lnTo>
                    <a:pt x="78" y="372"/>
                  </a:lnTo>
                  <a:lnTo>
                    <a:pt x="60" y="378"/>
                  </a:lnTo>
                  <a:lnTo>
                    <a:pt x="84" y="378"/>
                  </a:lnTo>
                  <a:lnTo>
                    <a:pt x="66" y="384"/>
                  </a:lnTo>
                  <a:lnTo>
                    <a:pt x="96" y="384"/>
                  </a:lnTo>
                  <a:lnTo>
                    <a:pt x="96" y="390"/>
                  </a:lnTo>
                  <a:lnTo>
                    <a:pt x="120" y="390"/>
                  </a:lnTo>
                  <a:lnTo>
                    <a:pt x="90" y="396"/>
                  </a:lnTo>
                  <a:lnTo>
                    <a:pt x="72" y="396"/>
                  </a:lnTo>
                  <a:lnTo>
                    <a:pt x="48" y="402"/>
                  </a:lnTo>
                  <a:lnTo>
                    <a:pt x="132" y="402"/>
                  </a:lnTo>
                  <a:lnTo>
                    <a:pt x="120" y="408"/>
                  </a:lnTo>
                  <a:lnTo>
                    <a:pt x="54" y="408"/>
                  </a:lnTo>
                  <a:lnTo>
                    <a:pt x="96" y="414"/>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2" name="Freeform 742"/>
            <p:cNvSpPr>
              <a:spLocks/>
            </p:cNvSpPr>
            <p:nvPr/>
          </p:nvSpPr>
          <p:spPr bwMode="auto">
            <a:xfrm>
              <a:off x="43606808" y="8191881"/>
              <a:ext cx="419100" cy="685800"/>
            </a:xfrm>
            <a:custGeom>
              <a:avLst/>
              <a:gdLst>
                <a:gd name="T0" fmla="*/ 162 w 264"/>
                <a:gd name="T1" fmla="*/ 6 h 432"/>
                <a:gd name="T2" fmla="*/ 96 w 264"/>
                <a:gd name="T3" fmla="*/ 18 h 432"/>
                <a:gd name="T4" fmla="*/ 90 w 264"/>
                <a:gd name="T5" fmla="*/ 24 h 432"/>
                <a:gd name="T6" fmla="*/ 78 w 264"/>
                <a:gd name="T7" fmla="*/ 36 h 432"/>
                <a:gd name="T8" fmla="*/ 96 w 264"/>
                <a:gd name="T9" fmla="*/ 48 h 432"/>
                <a:gd name="T10" fmla="*/ 126 w 264"/>
                <a:gd name="T11" fmla="*/ 60 h 432"/>
                <a:gd name="T12" fmla="*/ 222 w 264"/>
                <a:gd name="T13" fmla="*/ 66 h 432"/>
                <a:gd name="T14" fmla="*/ 168 w 264"/>
                <a:gd name="T15" fmla="*/ 78 h 432"/>
                <a:gd name="T16" fmla="*/ 66 w 264"/>
                <a:gd name="T17" fmla="*/ 90 h 432"/>
                <a:gd name="T18" fmla="*/ 96 w 264"/>
                <a:gd name="T19" fmla="*/ 102 h 432"/>
                <a:gd name="T20" fmla="*/ 114 w 264"/>
                <a:gd name="T21" fmla="*/ 108 h 432"/>
                <a:gd name="T22" fmla="*/ 126 w 264"/>
                <a:gd name="T23" fmla="*/ 120 h 432"/>
                <a:gd name="T24" fmla="*/ 78 w 264"/>
                <a:gd name="T25" fmla="*/ 132 h 432"/>
                <a:gd name="T26" fmla="*/ 78 w 264"/>
                <a:gd name="T27" fmla="*/ 144 h 432"/>
                <a:gd name="T28" fmla="*/ 60 w 264"/>
                <a:gd name="T29" fmla="*/ 150 h 432"/>
                <a:gd name="T30" fmla="*/ 60 w 264"/>
                <a:gd name="T31" fmla="*/ 162 h 432"/>
                <a:gd name="T32" fmla="*/ 42 w 264"/>
                <a:gd name="T33" fmla="*/ 168 h 432"/>
                <a:gd name="T34" fmla="*/ 42 w 264"/>
                <a:gd name="T35" fmla="*/ 180 h 432"/>
                <a:gd name="T36" fmla="*/ 48 w 264"/>
                <a:gd name="T37" fmla="*/ 192 h 432"/>
                <a:gd name="T38" fmla="*/ 102 w 264"/>
                <a:gd name="T39" fmla="*/ 204 h 432"/>
                <a:gd name="T40" fmla="*/ 84 w 264"/>
                <a:gd name="T41" fmla="*/ 210 h 432"/>
                <a:gd name="T42" fmla="*/ 24 w 264"/>
                <a:gd name="T43" fmla="*/ 222 h 432"/>
                <a:gd name="T44" fmla="*/ 84 w 264"/>
                <a:gd name="T45" fmla="*/ 234 h 432"/>
                <a:gd name="T46" fmla="*/ 108 w 264"/>
                <a:gd name="T47" fmla="*/ 240 h 432"/>
                <a:gd name="T48" fmla="*/ 60 w 264"/>
                <a:gd name="T49" fmla="*/ 252 h 432"/>
                <a:gd name="T50" fmla="*/ 48 w 264"/>
                <a:gd name="T51" fmla="*/ 258 h 432"/>
                <a:gd name="T52" fmla="*/ 24 w 264"/>
                <a:gd name="T53" fmla="*/ 270 h 432"/>
                <a:gd name="T54" fmla="*/ 78 w 264"/>
                <a:gd name="T55" fmla="*/ 282 h 432"/>
                <a:gd name="T56" fmla="*/ 84 w 264"/>
                <a:gd name="T57" fmla="*/ 294 h 432"/>
                <a:gd name="T58" fmla="*/ 132 w 264"/>
                <a:gd name="T59" fmla="*/ 306 h 432"/>
                <a:gd name="T60" fmla="*/ 66 w 264"/>
                <a:gd name="T61" fmla="*/ 324 h 432"/>
                <a:gd name="T62" fmla="*/ 102 w 264"/>
                <a:gd name="T63" fmla="*/ 330 h 432"/>
                <a:gd name="T64" fmla="*/ 138 w 264"/>
                <a:gd name="T65" fmla="*/ 342 h 432"/>
                <a:gd name="T66" fmla="*/ 90 w 264"/>
                <a:gd name="T67" fmla="*/ 348 h 432"/>
                <a:gd name="T68" fmla="*/ 78 w 264"/>
                <a:gd name="T69" fmla="*/ 360 h 432"/>
                <a:gd name="T70" fmla="*/ 84 w 264"/>
                <a:gd name="T71" fmla="*/ 372 h 432"/>
                <a:gd name="T72" fmla="*/ 72 w 264"/>
                <a:gd name="T73" fmla="*/ 378 h 432"/>
                <a:gd name="T74" fmla="*/ 102 w 264"/>
                <a:gd name="T75" fmla="*/ 390 h 432"/>
                <a:gd name="T76" fmla="*/ 126 w 264"/>
                <a:gd name="T77" fmla="*/ 396 h 432"/>
                <a:gd name="T78" fmla="*/ 102 w 264"/>
                <a:gd name="T79" fmla="*/ 408 h 432"/>
                <a:gd name="T80" fmla="*/ 60 w 264"/>
                <a:gd name="T81" fmla="*/ 420 h 432"/>
                <a:gd name="T82" fmla="*/ 150 w 264"/>
                <a:gd name="T83" fmla="*/ 426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4" h="432">
                  <a:moveTo>
                    <a:pt x="60" y="0"/>
                  </a:moveTo>
                  <a:lnTo>
                    <a:pt x="36" y="0"/>
                  </a:lnTo>
                  <a:lnTo>
                    <a:pt x="162" y="6"/>
                  </a:lnTo>
                  <a:lnTo>
                    <a:pt x="18" y="12"/>
                  </a:lnTo>
                  <a:lnTo>
                    <a:pt x="72" y="12"/>
                  </a:lnTo>
                  <a:lnTo>
                    <a:pt x="96" y="18"/>
                  </a:lnTo>
                  <a:lnTo>
                    <a:pt x="36" y="18"/>
                  </a:lnTo>
                  <a:lnTo>
                    <a:pt x="66" y="24"/>
                  </a:lnTo>
                  <a:lnTo>
                    <a:pt x="90" y="24"/>
                  </a:lnTo>
                  <a:lnTo>
                    <a:pt x="54" y="30"/>
                  </a:lnTo>
                  <a:lnTo>
                    <a:pt x="84" y="30"/>
                  </a:lnTo>
                  <a:lnTo>
                    <a:pt x="78" y="36"/>
                  </a:lnTo>
                  <a:lnTo>
                    <a:pt x="78" y="42"/>
                  </a:lnTo>
                  <a:lnTo>
                    <a:pt x="138" y="42"/>
                  </a:lnTo>
                  <a:lnTo>
                    <a:pt x="96" y="48"/>
                  </a:lnTo>
                  <a:lnTo>
                    <a:pt x="60" y="54"/>
                  </a:lnTo>
                  <a:lnTo>
                    <a:pt x="84" y="54"/>
                  </a:lnTo>
                  <a:lnTo>
                    <a:pt x="126" y="60"/>
                  </a:lnTo>
                  <a:lnTo>
                    <a:pt x="264" y="60"/>
                  </a:lnTo>
                  <a:lnTo>
                    <a:pt x="240" y="66"/>
                  </a:lnTo>
                  <a:lnTo>
                    <a:pt x="222" y="66"/>
                  </a:lnTo>
                  <a:lnTo>
                    <a:pt x="108" y="72"/>
                  </a:lnTo>
                  <a:lnTo>
                    <a:pt x="108" y="78"/>
                  </a:lnTo>
                  <a:lnTo>
                    <a:pt x="168" y="78"/>
                  </a:lnTo>
                  <a:lnTo>
                    <a:pt x="150" y="84"/>
                  </a:lnTo>
                  <a:lnTo>
                    <a:pt x="144" y="84"/>
                  </a:lnTo>
                  <a:lnTo>
                    <a:pt x="66" y="90"/>
                  </a:lnTo>
                  <a:lnTo>
                    <a:pt x="60" y="90"/>
                  </a:lnTo>
                  <a:lnTo>
                    <a:pt x="84" y="96"/>
                  </a:lnTo>
                  <a:lnTo>
                    <a:pt x="96" y="102"/>
                  </a:lnTo>
                  <a:lnTo>
                    <a:pt x="108" y="102"/>
                  </a:lnTo>
                  <a:lnTo>
                    <a:pt x="144" y="108"/>
                  </a:lnTo>
                  <a:lnTo>
                    <a:pt x="114" y="108"/>
                  </a:lnTo>
                  <a:lnTo>
                    <a:pt x="156" y="114"/>
                  </a:lnTo>
                  <a:lnTo>
                    <a:pt x="72" y="120"/>
                  </a:lnTo>
                  <a:lnTo>
                    <a:pt x="126" y="120"/>
                  </a:lnTo>
                  <a:lnTo>
                    <a:pt x="84" y="126"/>
                  </a:lnTo>
                  <a:lnTo>
                    <a:pt x="42" y="126"/>
                  </a:lnTo>
                  <a:lnTo>
                    <a:pt x="78" y="132"/>
                  </a:lnTo>
                  <a:lnTo>
                    <a:pt x="66" y="132"/>
                  </a:lnTo>
                  <a:lnTo>
                    <a:pt x="48" y="138"/>
                  </a:lnTo>
                  <a:lnTo>
                    <a:pt x="78" y="144"/>
                  </a:lnTo>
                  <a:lnTo>
                    <a:pt x="72" y="144"/>
                  </a:lnTo>
                  <a:lnTo>
                    <a:pt x="42" y="150"/>
                  </a:lnTo>
                  <a:lnTo>
                    <a:pt x="60" y="150"/>
                  </a:lnTo>
                  <a:lnTo>
                    <a:pt x="174" y="156"/>
                  </a:lnTo>
                  <a:lnTo>
                    <a:pt x="126" y="156"/>
                  </a:lnTo>
                  <a:lnTo>
                    <a:pt x="60" y="162"/>
                  </a:lnTo>
                  <a:lnTo>
                    <a:pt x="54" y="162"/>
                  </a:lnTo>
                  <a:lnTo>
                    <a:pt x="60" y="168"/>
                  </a:lnTo>
                  <a:lnTo>
                    <a:pt x="42" y="168"/>
                  </a:lnTo>
                  <a:lnTo>
                    <a:pt x="72" y="174"/>
                  </a:lnTo>
                  <a:lnTo>
                    <a:pt x="0" y="174"/>
                  </a:lnTo>
                  <a:lnTo>
                    <a:pt x="42" y="180"/>
                  </a:lnTo>
                  <a:lnTo>
                    <a:pt x="30" y="186"/>
                  </a:lnTo>
                  <a:lnTo>
                    <a:pt x="60" y="192"/>
                  </a:lnTo>
                  <a:lnTo>
                    <a:pt x="48" y="192"/>
                  </a:lnTo>
                  <a:lnTo>
                    <a:pt x="84" y="198"/>
                  </a:lnTo>
                  <a:lnTo>
                    <a:pt x="78" y="198"/>
                  </a:lnTo>
                  <a:lnTo>
                    <a:pt x="102" y="204"/>
                  </a:lnTo>
                  <a:lnTo>
                    <a:pt x="114" y="204"/>
                  </a:lnTo>
                  <a:lnTo>
                    <a:pt x="66" y="210"/>
                  </a:lnTo>
                  <a:lnTo>
                    <a:pt x="84" y="210"/>
                  </a:lnTo>
                  <a:lnTo>
                    <a:pt x="42" y="216"/>
                  </a:lnTo>
                  <a:lnTo>
                    <a:pt x="90" y="216"/>
                  </a:lnTo>
                  <a:lnTo>
                    <a:pt x="24" y="222"/>
                  </a:lnTo>
                  <a:lnTo>
                    <a:pt x="18" y="222"/>
                  </a:lnTo>
                  <a:lnTo>
                    <a:pt x="90" y="228"/>
                  </a:lnTo>
                  <a:lnTo>
                    <a:pt x="84" y="234"/>
                  </a:lnTo>
                  <a:lnTo>
                    <a:pt x="162" y="234"/>
                  </a:lnTo>
                  <a:lnTo>
                    <a:pt x="138" y="240"/>
                  </a:lnTo>
                  <a:lnTo>
                    <a:pt x="108" y="240"/>
                  </a:lnTo>
                  <a:lnTo>
                    <a:pt x="78" y="246"/>
                  </a:lnTo>
                  <a:lnTo>
                    <a:pt x="84" y="246"/>
                  </a:lnTo>
                  <a:lnTo>
                    <a:pt x="60" y="252"/>
                  </a:lnTo>
                  <a:lnTo>
                    <a:pt x="84" y="252"/>
                  </a:lnTo>
                  <a:lnTo>
                    <a:pt x="36" y="258"/>
                  </a:lnTo>
                  <a:lnTo>
                    <a:pt x="48" y="258"/>
                  </a:lnTo>
                  <a:lnTo>
                    <a:pt x="102" y="264"/>
                  </a:lnTo>
                  <a:lnTo>
                    <a:pt x="90" y="270"/>
                  </a:lnTo>
                  <a:lnTo>
                    <a:pt x="24" y="270"/>
                  </a:lnTo>
                  <a:lnTo>
                    <a:pt x="78" y="282"/>
                  </a:lnTo>
                  <a:lnTo>
                    <a:pt x="84" y="282"/>
                  </a:lnTo>
                  <a:lnTo>
                    <a:pt x="78" y="282"/>
                  </a:lnTo>
                  <a:lnTo>
                    <a:pt x="96" y="288"/>
                  </a:lnTo>
                  <a:lnTo>
                    <a:pt x="78" y="288"/>
                  </a:lnTo>
                  <a:lnTo>
                    <a:pt x="84" y="294"/>
                  </a:lnTo>
                  <a:lnTo>
                    <a:pt x="96" y="300"/>
                  </a:lnTo>
                  <a:lnTo>
                    <a:pt x="114" y="306"/>
                  </a:lnTo>
                  <a:lnTo>
                    <a:pt x="132" y="306"/>
                  </a:lnTo>
                  <a:lnTo>
                    <a:pt x="54" y="312"/>
                  </a:lnTo>
                  <a:lnTo>
                    <a:pt x="72" y="318"/>
                  </a:lnTo>
                  <a:lnTo>
                    <a:pt x="66" y="324"/>
                  </a:lnTo>
                  <a:lnTo>
                    <a:pt x="90" y="324"/>
                  </a:lnTo>
                  <a:lnTo>
                    <a:pt x="114" y="330"/>
                  </a:lnTo>
                  <a:lnTo>
                    <a:pt x="102" y="330"/>
                  </a:lnTo>
                  <a:lnTo>
                    <a:pt x="90" y="336"/>
                  </a:lnTo>
                  <a:lnTo>
                    <a:pt x="84" y="336"/>
                  </a:lnTo>
                  <a:lnTo>
                    <a:pt x="138" y="342"/>
                  </a:lnTo>
                  <a:lnTo>
                    <a:pt x="78" y="342"/>
                  </a:lnTo>
                  <a:lnTo>
                    <a:pt x="102" y="348"/>
                  </a:lnTo>
                  <a:lnTo>
                    <a:pt x="90" y="348"/>
                  </a:lnTo>
                  <a:lnTo>
                    <a:pt x="36" y="354"/>
                  </a:lnTo>
                  <a:lnTo>
                    <a:pt x="48" y="354"/>
                  </a:lnTo>
                  <a:lnTo>
                    <a:pt x="78" y="360"/>
                  </a:lnTo>
                  <a:lnTo>
                    <a:pt x="84" y="366"/>
                  </a:lnTo>
                  <a:lnTo>
                    <a:pt x="102" y="366"/>
                  </a:lnTo>
                  <a:lnTo>
                    <a:pt x="84" y="372"/>
                  </a:lnTo>
                  <a:lnTo>
                    <a:pt x="114" y="372"/>
                  </a:lnTo>
                  <a:lnTo>
                    <a:pt x="96" y="378"/>
                  </a:lnTo>
                  <a:lnTo>
                    <a:pt x="72" y="378"/>
                  </a:lnTo>
                  <a:lnTo>
                    <a:pt x="114" y="384"/>
                  </a:lnTo>
                  <a:lnTo>
                    <a:pt x="90" y="384"/>
                  </a:lnTo>
                  <a:lnTo>
                    <a:pt x="102" y="390"/>
                  </a:lnTo>
                  <a:lnTo>
                    <a:pt x="144" y="390"/>
                  </a:lnTo>
                  <a:lnTo>
                    <a:pt x="66" y="396"/>
                  </a:lnTo>
                  <a:lnTo>
                    <a:pt x="126" y="396"/>
                  </a:lnTo>
                  <a:lnTo>
                    <a:pt x="120" y="402"/>
                  </a:lnTo>
                  <a:lnTo>
                    <a:pt x="84" y="402"/>
                  </a:lnTo>
                  <a:lnTo>
                    <a:pt x="102" y="408"/>
                  </a:lnTo>
                  <a:lnTo>
                    <a:pt x="132" y="414"/>
                  </a:lnTo>
                  <a:lnTo>
                    <a:pt x="84" y="414"/>
                  </a:lnTo>
                  <a:lnTo>
                    <a:pt x="60" y="420"/>
                  </a:lnTo>
                  <a:lnTo>
                    <a:pt x="78" y="420"/>
                  </a:lnTo>
                  <a:lnTo>
                    <a:pt x="120" y="426"/>
                  </a:lnTo>
                  <a:lnTo>
                    <a:pt x="150" y="426"/>
                  </a:lnTo>
                  <a:lnTo>
                    <a:pt x="96" y="432"/>
                  </a:lnTo>
                  <a:lnTo>
                    <a:pt x="138" y="432"/>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3" name="Freeform 743"/>
            <p:cNvSpPr>
              <a:spLocks/>
            </p:cNvSpPr>
            <p:nvPr/>
          </p:nvSpPr>
          <p:spPr bwMode="auto">
            <a:xfrm>
              <a:off x="43568708" y="8877681"/>
              <a:ext cx="1190625" cy="685800"/>
            </a:xfrm>
            <a:custGeom>
              <a:avLst/>
              <a:gdLst>
                <a:gd name="T0" fmla="*/ 96 w 750"/>
                <a:gd name="T1" fmla="*/ 6 h 432"/>
                <a:gd name="T2" fmla="*/ 66 w 750"/>
                <a:gd name="T3" fmla="*/ 18 h 432"/>
                <a:gd name="T4" fmla="*/ 102 w 750"/>
                <a:gd name="T5" fmla="*/ 30 h 432"/>
                <a:gd name="T6" fmla="*/ 126 w 750"/>
                <a:gd name="T7" fmla="*/ 36 h 432"/>
                <a:gd name="T8" fmla="*/ 90 w 750"/>
                <a:gd name="T9" fmla="*/ 48 h 432"/>
                <a:gd name="T10" fmla="*/ 96 w 750"/>
                <a:gd name="T11" fmla="*/ 54 h 432"/>
                <a:gd name="T12" fmla="*/ 138 w 750"/>
                <a:gd name="T13" fmla="*/ 66 h 432"/>
                <a:gd name="T14" fmla="*/ 84 w 750"/>
                <a:gd name="T15" fmla="*/ 78 h 432"/>
                <a:gd name="T16" fmla="*/ 138 w 750"/>
                <a:gd name="T17" fmla="*/ 84 h 432"/>
                <a:gd name="T18" fmla="*/ 222 w 750"/>
                <a:gd name="T19" fmla="*/ 96 h 432"/>
                <a:gd name="T20" fmla="*/ 168 w 750"/>
                <a:gd name="T21" fmla="*/ 102 h 432"/>
                <a:gd name="T22" fmla="*/ 120 w 750"/>
                <a:gd name="T23" fmla="*/ 114 h 432"/>
                <a:gd name="T24" fmla="*/ 162 w 750"/>
                <a:gd name="T25" fmla="*/ 126 h 432"/>
                <a:gd name="T26" fmla="*/ 96 w 750"/>
                <a:gd name="T27" fmla="*/ 138 h 432"/>
                <a:gd name="T28" fmla="*/ 150 w 750"/>
                <a:gd name="T29" fmla="*/ 150 h 432"/>
                <a:gd name="T30" fmla="*/ 126 w 750"/>
                <a:gd name="T31" fmla="*/ 162 h 432"/>
                <a:gd name="T32" fmla="*/ 90 w 750"/>
                <a:gd name="T33" fmla="*/ 168 h 432"/>
                <a:gd name="T34" fmla="*/ 96 w 750"/>
                <a:gd name="T35" fmla="*/ 180 h 432"/>
                <a:gd name="T36" fmla="*/ 84 w 750"/>
                <a:gd name="T37" fmla="*/ 192 h 432"/>
                <a:gd name="T38" fmla="*/ 120 w 750"/>
                <a:gd name="T39" fmla="*/ 204 h 432"/>
                <a:gd name="T40" fmla="*/ 78 w 750"/>
                <a:gd name="T41" fmla="*/ 216 h 432"/>
                <a:gd name="T42" fmla="*/ 120 w 750"/>
                <a:gd name="T43" fmla="*/ 222 h 432"/>
                <a:gd name="T44" fmla="*/ 162 w 750"/>
                <a:gd name="T45" fmla="*/ 234 h 432"/>
                <a:gd name="T46" fmla="*/ 282 w 750"/>
                <a:gd name="T47" fmla="*/ 240 h 432"/>
                <a:gd name="T48" fmla="*/ 360 w 750"/>
                <a:gd name="T49" fmla="*/ 252 h 432"/>
                <a:gd name="T50" fmla="*/ 150 w 750"/>
                <a:gd name="T51" fmla="*/ 264 h 432"/>
                <a:gd name="T52" fmla="*/ 102 w 750"/>
                <a:gd name="T53" fmla="*/ 270 h 432"/>
                <a:gd name="T54" fmla="*/ 192 w 750"/>
                <a:gd name="T55" fmla="*/ 282 h 432"/>
                <a:gd name="T56" fmla="*/ 270 w 750"/>
                <a:gd name="T57" fmla="*/ 294 h 432"/>
                <a:gd name="T58" fmla="*/ 330 w 750"/>
                <a:gd name="T59" fmla="*/ 306 h 432"/>
                <a:gd name="T60" fmla="*/ 642 w 750"/>
                <a:gd name="T61" fmla="*/ 312 h 432"/>
                <a:gd name="T62" fmla="*/ 600 w 750"/>
                <a:gd name="T63" fmla="*/ 324 h 432"/>
                <a:gd name="T64" fmla="*/ 564 w 750"/>
                <a:gd name="T65" fmla="*/ 336 h 432"/>
                <a:gd name="T66" fmla="*/ 708 w 750"/>
                <a:gd name="T67" fmla="*/ 342 h 432"/>
                <a:gd name="T68" fmla="*/ 750 w 750"/>
                <a:gd name="T69" fmla="*/ 354 h 432"/>
                <a:gd name="T70" fmla="*/ 696 w 750"/>
                <a:gd name="T71" fmla="*/ 360 h 432"/>
                <a:gd name="T72" fmla="*/ 480 w 750"/>
                <a:gd name="T73" fmla="*/ 372 h 432"/>
                <a:gd name="T74" fmla="*/ 444 w 750"/>
                <a:gd name="T75" fmla="*/ 384 h 432"/>
                <a:gd name="T76" fmla="*/ 528 w 750"/>
                <a:gd name="T77" fmla="*/ 390 h 432"/>
                <a:gd name="T78" fmla="*/ 336 w 750"/>
                <a:gd name="T79" fmla="*/ 402 h 432"/>
                <a:gd name="T80" fmla="*/ 306 w 750"/>
                <a:gd name="T81" fmla="*/ 408 h 432"/>
                <a:gd name="T82" fmla="*/ 294 w 750"/>
                <a:gd name="T83" fmla="*/ 42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50" h="432">
                  <a:moveTo>
                    <a:pt x="162" y="0"/>
                  </a:moveTo>
                  <a:lnTo>
                    <a:pt x="84" y="6"/>
                  </a:lnTo>
                  <a:lnTo>
                    <a:pt x="96" y="6"/>
                  </a:lnTo>
                  <a:lnTo>
                    <a:pt x="144" y="12"/>
                  </a:lnTo>
                  <a:lnTo>
                    <a:pt x="84" y="12"/>
                  </a:lnTo>
                  <a:lnTo>
                    <a:pt x="66" y="18"/>
                  </a:lnTo>
                  <a:lnTo>
                    <a:pt x="132" y="24"/>
                  </a:lnTo>
                  <a:lnTo>
                    <a:pt x="120" y="24"/>
                  </a:lnTo>
                  <a:lnTo>
                    <a:pt x="102" y="30"/>
                  </a:lnTo>
                  <a:lnTo>
                    <a:pt x="90" y="30"/>
                  </a:lnTo>
                  <a:lnTo>
                    <a:pt x="144" y="36"/>
                  </a:lnTo>
                  <a:lnTo>
                    <a:pt x="126" y="36"/>
                  </a:lnTo>
                  <a:lnTo>
                    <a:pt x="132" y="42"/>
                  </a:lnTo>
                  <a:lnTo>
                    <a:pt x="96" y="42"/>
                  </a:lnTo>
                  <a:lnTo>
                    <a:pt x="90" y="48"/>
                  </a:lnTo>
                  <a:lnTo>
                    <a:pt x="144" y="48"/>
                  </a:lnTo>
                  <a:lnTo>
                    <a:pt x="174" y="54"/>
                  </a:lnTo>
                  <a:lnTo>
                    <a:pt x="96" y="54"/>
                  </a:lnTo>
                  <a:lnTo>
                    <a:pt x="102" y="60"/>
                  </a:lnTo>
                  <a:lnTo>
                    <a:pt x="126" y="60"/>
                  </a:lnTo>
                  <a:lnTo>
                    <a:pt x="138" y="66"/>
                  </a:lnTo>
                  <a:lnTo>
                    <a:pt x="102" y="72"/>
                  </a:lnTo>
                  <a:lnTo>
                    <a:pt x="204" y="72"/>
                  </a:lnTo>
                  <a:lnTo>
                    <a:pt x="84" y="78"/>
                  </a:lnTo>
                  <a:lnTo>
                    <a:pt x="48" y="78"/>
                  </a:lnTo>
                  <a:lnTo>
                    <a:pt x="54" y="84"/>
                  </a:lnTo>
                  <a:lnTo>
                    <a:pt x="138" y="84"/>
                  </a:lnTo>
                  <a:lnTo>
                    <a:pt x="234" y="90"/>
                  </a:lnTo>
                  <a:lnTo>
                    <a:pt x="168" y="90"/>
                  </a:lnTo>
                  <a:lnTo>
                    <a:pt x="222" y="96"/>
                  </a:lnTo>
                  <a:lnTo>
                    <a:pt x="174" y="96"/>
                  </a:lnTo>
                  <a:lnTo>
                    <a:pt x="132" y="102"/>
                  </a:lnTo>
                  <a:lnTo>
                    <a:pt x="168" y="102"/>
                  </a:lnTo>
                  <a:lnTo>
                    <a:pt x="120" y="108"/>
                  </a:lnTo>
                  <a:lnTo>
                    <a:pt x="132" y="114"/>
                  </a:lnTo>
                  <a:lnTo>
                    <a:pt x="120" y="114"/>
                  </a:lnTo>
                  <a:lnTo>
                    <a:pt x="84" y="120"/>
                  </a:lnTo>
                  <a:lnTo>
                    <a:pt x="90" y="126"/>
                  </a:lnTo>
                  <a:lnTo>
                    <a:pt x="162" y="126"/>
                  </a:lnTo>
                  <a:lnTo>
                    <a:pt x="102" y="132"/>
                  </a:lnTo>
                  <a:lnTo>
                    <a:pt x="162" y="132"/>
                  </a:lnTo>
                  <a:lnTo>
                    <a:pt x="96" y="138"/>
                  </a:lnTo>
                  <a:lnTo>
                    <a:pt x="42" y="138"/>
                  </a:lnTo>
                  <a:lnTo>
                    <a:pt x="96" y="144"/>
                  </a:lnTo>
                  <a:lnTo>
                    <a:pt x="150" y="150"/>
                  </a:lnTo>
                  <a:lnTo>
                    <a:pt x="114" y="150"/>
                  </a:lnTo>
                  <a:lnTo>
                    <a:pt x="102" y="156"/>
                  </a:lnTo>
                  <a:lnTo>
                    <a:pt x="126" y="162"/>
                  </a:lnTo>
                  <a:lnTo>
                    <a:pt x="150" y="162"/>
                  </a:lnTo>
                  <a:lnTo>
                    <a:pt x="132" y="168"/>
                  </a:lnTo>
                  <a:lnTo>
                    <a:pt x="90" y="168"/>
                  </a:lnTo>
                  <a:lnTo>
                    <a:pt x="102" y="174"/>
                  </a:lnTo>
                  <a:lnTo>
                    <a:pt x="90" y="174"/>
                  </a:lnTo>
                  <a:lnTo>
                    <a:pt x="96" y="180"/>
                  </a:lnTo>
                  <a:lnTo>
                    <a:pt x="78" y="186"/>
                  </a:lnTo>
                  <a:lnTo>
                    <a:pt x="54" y="186"/>
                  </a:lnTo>
                  <a:lnTo>
                    <a:pt x="84" y="192"/>
                  </a:lnTo>
                  <a:lnTo>
                    <a:pt x="54" y="192"/>
                  </a:lnTo>
                  <a:lnTo>
                    <a:pt x="114" y="198"/>
                  </a:lnTo>
                  <a:lnTo>
                    <a:pt x="120" y="204"/>
                  </a:lnTo>
                  <a:lnTo>
                    <a:pt x="132" y="204"/>
                  </a:lnTo>
                  <a:lnTo>
                    <a:pt x="84" y="210"/>
                  </a:lnTo>
                  <a:lnTo>
                    <a:pt x="78" y="216"/>
                  </a:lnTo>
                  <a:lnTo>
                    <a:pt x="30" y="216"/>
                  </a:lnTo>
                  <a:lnTo>
                    <a:pt x="84" y="222"/>
                  </a:lnTo>
                  <a:lnTo>
                    <a:pt x="120" y="222"/>
                  </a:lnTo>
                  <a:lnTo>
                    <a:pt x="96" y="228"/>
                  </a:lnTo>
                  <a:lnTo>
                    <a:pt x="138" y="228"/>
                  </a:lnTo>
                  <a:lnTo>
                    <a:pt x="162" y="234"/>
                  </a:lnTo>
                  <a:lnTo>
                    <a:pt x="180" y="234"/>
                  </a:lnTo>
                  <a:lnTo>
                    <a:pt x="234" y="240"/>
                  </a:lnTo>
                  <a:lnTo>
                    <a:pt x="282" y="240"/>
                  </a:lnTo>
                  <a:lnTo>
                    <a:pt x="270" y="246"/>
                  </a:lnTo>
                  <a:lnTo>
                    <a:pt x="264" y="252"/>
                  </a:lnTo>
                  <a:lnTo>
                    <a:pt x="360" y="252"/>
                  </a:lnTo>
                  <a:lnTo>
                    <a:pt x="384" y="258"/>
                  </a:lnTo>
                  <a:lnTo>
                    <a:pt x="234" y="258"/>
                  </a:lnTo>
                  <a:lnTo>
                    <a:pt x="150" y="264"/>
                  </a:lnTo>
                  <a:lnTo>
                    <a:pt x="96" y="264"/>
                  </a:lnTo>
                  <a:lnTo>
                    <a:pt x="0" y="270"/>
                  </a:lnTo>
                  <a:lnTo>
                    <a:pt x="102" y="270"/>
                  </a:lnTo>
                  <a:lnTo>
                    <a:pt x="90" y="276"/>
                  </a:lnTo>
                  <a:lnTo>
                    <a:pt x="240" y="276"/>
                  </a:lnTo>
                  <a:lnTo>
                    <a:pt x="192" y="282"/>
                  </a:lnTo>
                  <a:lnTo>
                    <a:pt x="252" y="282"/>
                  </a:lnTo>
                  <a:lnTo>
                    <a:pt x="198" y="288"/>
                  </a:lnTo>
                  <a:lnTo>
                    <a:pt x="270" y="294"/>
                  </a:lnTo>
                  <a:lnTo>
                    <a:pt x="282" y="294"/>
                  </a:lnTo>
                  <a:lnTo>
                    <a:pt x="252" y="300"/>
                  </a:lnTo>
                  <a:lnTo>
                    <a:pt x="330" y="306"/>
                  </a:lnTo>
                  <a:lnTo>
                    <a:pt x="570" y="306"/>
                  </a:lnTo>
                  <a:lnTo>
                    <a:pt x="714" y="312"/>
                  </a:lnTo>
                  <a:lnTo>
                    <a:pt x="642" y="312"/>
                  </a:lnTo>
                  <a:lnTo>
                    <a:pt x="690" y="318"/>
                  </a:lnTo>
                  <a:lnTo>
                    <a:pt x="708" y="318"/>
                  </a:lnTo>
                  <a:lnTo>
                    <a:pt x="600" y="324"/>
                  </a:lnTo>
                  <a:lnTo>
                    <a:pt x="612" y="324"/>
                  </a:lnTo>
                  <a:lnTo>
                    <a:pt x="732" y="330"/>
                  </a:lnTo>
                  <a:lnTo>
                    <a:pt x="564" y="336"/>
                  </a:lnTo>
                  <a:lnTo>
                    <a:pt x="594" y="336"/>
                  </a:lnTo>
                  <a:lnTo>
                    <a:pt x="642" y="342"/>
                  </a:lnTo>
                  <a:lnTo>
                    <a:pt x="708" y="342"/>
                  </a:lnTo>
                  <a:lnTo>
                    <a:pt x="702" y="348"/>
                  </a:lnTo>
                  <a:lnTo>
                    <a:pt x="750" y="348"/>
                  </a:lnTo>
                  <a:lnTo>
                    <a:pt x="750" y="354"/>
                  </a:lnTo>
                  <a:lnTo>
                    <a:pt x="702" y="354"/>
                  </a:lnTo>
                  <a:lnTo>
                    <a:pt x="750" y="360"/>
                  </a:lnTo>
                  <a:lnTo>
                    <a:pt x="696" y="360"/>
                  </a:lnTo>
                  <a:lnTo>
                    <a:pt x="666" y="366"/>
                  </a:lnTo>
                  <a:lnTo>
                    <a:pt x="594" y="366"/>
                  </a:lnTo>
                  <a:lnTo>
                    <a:pt x="480" y="372"/>
                  </a:lnTo>
                  <a:lnTo>
                    <a:pt x="474" y="372"/>
                  </a:lnTo>
                  <a:lnTo>
                    <a:pt x="456" y="378"/>
                  </a:lnTo>
                  <a:lnTo>
                    <a:pt x="444" y="384"/>
                  </a:lnTo>
                  <a:lnTo>
                    <a:pt x="432" y="384"/>
                  </a:lnTo>
                  <a:lnTo>
                    <a:pt x="558" y="390"/>
                  </a:lnTo>
                  <a:lnTo>
                    <a:pt x="528" y="390"/>
                  </a:lnTo>
                  <a:lnTo>
                    <a:pt x="504" y="396"/>
                  </a:lnTo>
                  <a:lnTo>
                    <a:pt x="288" y="396"/>
                  </a:lnTo>
                  <a:lnTo>
                    <a:pt x="336" y="402"/>
                  </a:lnTo>
                  <a:lnTo>
                    <a:pt x="252" y="402"/>
                  </a:lnTo>
                  <a:lnTo>
                    <a:pt x="264" y="408"/>
                  </a:lnTo>
                  <a:lnTo>
                    <a:pt x="306" y="408"/>
                  </a:lnTo>
                  <a:lnTo>
                    <a:pt x="252" y="414"/>
                  </a:lnTo>
                  <a:lnTo>
                    <a:pt x="240" y="414"/>
                  </a:lnTo>
                  <a:lnTo>
                    <a:pt x="294" y="420"/>
                  </a:lnTo>
                  <a:lnTo>
                    <a:pt x="228" y="426"/>
                  </a:lnTo>
                  <a:lnTo>
                    <a:pt x="258" y="432"/>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4" name="Freeform 744"/>
            <p:cNvSpPr>
              <a:spLocks/>
            </p:cNvSpPr>
            <p:nvPr/>
          </p:nvSpPr>
          <p:spPr bwMode="auto">
            <a:xfrm>
              <a:off x="43073408" y="9563481"/>
              <a:ext cx="1019175" cy="685800"/>
            </a:xfrm>
            <a:custGeom>
              <a:avLst/>
              <a:gdLst>
                <a:gd name="T0" fmla="*/ 642 w 642"/>
                <a:gd name="T1" fmla="*/ 6 h 432"/>
                <a:gd name="T2" fmla="*/ 570 w 642"/>
                <a:gd name="T3" fmla="*/ 12 h 432"/>
                <a:gd name="T4" fmla="*/ 438 w 642"/>
                <a:gd name="T5" fmla="*/ 24 h 432"/>
                <a:gd name="T6" fmla="*/ 198 w 642"/>
                <a:gd name="T7" fmla="*/ 30 h 432"/>
                <a:gd name="T8" fmla="*/ 96 w 642"/>
                <a:gd name="T9" fmla="*/ 42 h 432"/>
                <a:gd name="T10" fmla="*/ 84 w 642"/>
                <a:gd name="T11" fmla="*/ 54 h 432"/>
                <a:gd name="T12" fmla="*/ 96 w 642"/>
                <a:gd name="T13" fmla="*/ 60 h 432"/>
                <a:gd name="T14" fmla="*/ 78 w 642"/>
                <a:gd name="T15" fmla="*/ 72 h 432"/>
                <a:gd name="T16" fmla="*/ 12 w 642"/>
                <a:gd name="T17" fmla="*/ 84 h 432"/>
                <a:gd name="T18" fmla="*/ 54 w 642"/>
                <a:gd name="T19" fmla="*/ 90 h 432"/>
                <a:gd name="T20" fmla="*/ 48 w 642"/>
                <a:gd name="T21" fmla="*/ 102 h 432"/>
                <a:gd name="T22" fmla="*/ 42 w 642"/>
                <a:gd name="T23" fmla="*/ 114 h 432"/>
                <a:gd name="T24" fmla="*/ 60 w 642"/>
                <a:gd name="T25" fmla="*/ 120 h 432"/>
                <a:gd name="T26" fmla="*/ 72 w 642"/>
                <a:gd name="T27" fmla="*/ 132 h 432"/>
                <a:gd name="T28" fmla="*/ 42 w 642"/>
                <a:gd name="T29" fmla="*/ 144 h 432"/>
                <a:gd name="T30" fmla="*/ 66 w 642"/>
                <a:gd name="T31" fmla="*/ 150 h 432"/>
                <a:gd name="T32" fmla="*/ 30 w 642"/>
                <a:gd name="T33" fmla="*/ 162 h 432"/>
                <a:gd name="T34" fmla="*/ 66 w 642"/>
                <a:gd name="T35" fmla="*/ 174 h 432"/>
                <a:gd name="T36" fmla="*/ 18 w 642"/>
                <a:gd name="T37" fmla="*/ 186 h 432"/>
                <a:gd name="T38" fmla="*/ 6 w 642"/>
                <a:gd name="T39" fmla="*/ 198 h 432"/>
                <a:gd name="T40" fmla="*/ 48 w 642"/>
                <a:gd name="T41" fmla="*/ 204 h 432"/>
                <a:gd name="T42" fmla="*/ 54 w 642"/>
                <a:gd name="T43" fmla="*/ 216 h 432"/>
                <a:gd name="T44" fmla="*/ 54 w 642"/>
                <a:gd name="T45" fmla="*/ 228 h 432"/>
                <a:gd name="T46" fmla="*/ 54 w 642"/>
                <a:gd name="T47" fmla="*/ 234 h 432"/>
                <a:gd name="T48" fmla="*/ 72 w 642"/>
                <a:gd name="T49" fmla="*/ 246 h 432"/>
                <a:gd name="T50" fmla="*/ 72 w 642"/>
                <a:gd name="T51" fmla="*/ 258 h 432"/>
                <a:gd name="T52" fmla="*/ 66 w 642"/>
                <a:gd name="T53" fmla="*/ 270 h 432"/>
                <a:gd name="T54" fmla="*/ 42 w 642"/>
                <a:gd name="T55" fmla="*/ 276 h 432"/>
                <a:gd name="T56" fmla="*/ 54 w 642"/>
                <a:gd name="T57" fmla="*/ 288 h 432"/>
                <a:gd name="T58" fmla="*/ 12 w 642"/>
                <a:gd name="T59" fmla="*/ 300 h 432"/>
                <a:gd name="T60" fmla="*/ 24 w 642"/>
                <a:gd name="T61" fmla="*/ 312 h 432"/>
                <a:gd name="T62" fmla="*/ 54 w 642"/>
                <a:gd name="T63" fmla="*/ 318 h 432"/>
                <a:gd name="T64" fmla="*/ 60 w 642"/>
                <a:gd name="T65" fmla="*/ 330 h 432"/>
                <a:gd name="T66" fmla="*/ 48 w 642"/>
                <a:gd name="T67" fmla="*/ 336 h 432"/>
                <a:gd name="T68" fmla="*/ 42 w 642"/>
                <a:gd name="T69" fmla="*/ 354 h 432"/>
                <a:gd name="T70" fmla="*/ 72 w 642"/>
                <a:gd name="T71" fmla="*/ 360 h 432"/>
                <a:gd name="T72" fmla="*/ 42 w 642"/>
                <a:gd name="T73" fmla="*/ 372 h 432"/>
                <a:gd name="T74" fmla="*/ 42 w 642"/>
                <a:gd name="T75" fmla="*/ 384 h 432"/>
                <a:gd name="T76" fmla="*/ 48 w 642"/>
                <a:gd name="T77" fmla="*/ 396 h 432"/>
                <a:gd name="T78" fmla="*/ 18 w 642"/>
                <a:gd name="T79" fmla="*/ 408 h 432"/>
                <a:gd name="T80" fmla="*/ 30 w 642"/>
                <a:gd name="T81" fmla="*/ 414 h 432"/>
                <a:gd name="T82" fmla="*/ 60 w 642"/>
                <a:gd name="T83" fmla="*/ 426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42" h="432">
                  <a:moveTo>
                    <a:pt x="570" y="0"/>
                  </a:moveTo>
                  <a:lnTo>
                    <a:pt x="600" y="0"/>
                  </a:lnTo>
                  <a:lnTo>
                    <a:pt x="642" y="6"/>
                  </a:lnTo>
                  <a:lnTo>
                    <a:pt x="510" y="6"/>
                  </a:lnTo>
                  <a:lnTo>
                    <a:pt x="594" y="12"/>
                  </a:lnTo>
                  <a:lnTo>
                    <a:pt x="570" y="12"/>
                  </a:lnTo>
                  <a:lnTo>
                    <a:pt x="534" y="18"/>
                  </a:lnTo>
                  <a:lnTo>
                    <a:pt x="492" y="18"/>
                  </a:lnTo>
                  <a:lnTo>
                    <a:pt x="438" y="24"/>
                  </a:lnTo>
                  <a:lnTo>
                    <a:pt x="510" y="24"/>
                  </a:lnTo>
                  <a:lnTo>
                    <a:pt x="324" y="30"/>
                  </a:lnTo>
                  <a:lnTo>
                    <a:pt x="198" y="30"/>
                  </a:lnTo>
                  <a:lnTo>
                    <a:pt x="144" y="36"/>
                  </a:lnTo>
                  <a:lnTo>
                    <a:pt x="114" y="42"/>
                  </a:lnTo>
                  <a:lnTo>
                    <a:pt x="96" y="42"/>
                  </a:lnTo>
                  <a:lnTo>
                    <a:pt x="114" y="48"/>
                  </a:lnTo>
                  <a:lnTo>
                    <a:pt x="90" y="48"/>
                  </a:lnTo>
                  <a:lnTo>
                    <a:pt x="84" y="54"/>
                  </a:lnTo>
                  <a:lnTo>
                    <a:pt x="90" y="54"/>
                  </a:lnTo>
                  <a:lnTo>
                    <a:pt x="48" y="60"/>
                  </a:lnTo>
                  <a:lnTo>
                    <a:pt x="96" y="60"/>
                  </a:lnTo>
                  <a:lnTo>
                    <a:pt x="78" y="66"/>
                  </a:lnTo>
                  <a:lnTo>
                    <a:pt x="54" y="66"/>
                  </a:lnTo>
                  <a:lnTo>
                    <a:pt x="78" y="72"/>
                  </a:lnTo>
                  <a:lnTo>
                    <a:pt x="60" y="72"/>
                  </a:lnTo>
                  <a:lnTo>
                    <a:pt x="60" y="78"/>
                  </a:lnTo>
                  <a:lnTo>
                    <a:pt x="12" y="84"/>
                  </a:lnTo>
                  <a:lnTo>
                    <a:pt x="42" y="84"/>
                  </a:lnTo>
                  <a:lnTo>
                    <a:pt x="36" y="90"/>
                  </a:lnTo>
                  <a:lnTo>
                    <a:pt x="54" y="90"/>
                  </a:lnTo>
                  <a:lnTo>
                    <a:pt x="48" y="96"/>
                  </a:lnTo>
                  <a:lnTo>
                    <a:pt x="66" y="96"/>
                  </a:lnTo>
                  <a:lnTo>
                    <a:pt x="48" y="102"/>
                  </a:lnTo>
                  <a:lnTo>
                    <a:pt x="24" y="102"/>
                  </a:lnTo>
                  <a:lnTo>
                    <a:pt x="30" y="108"/>
                  </a:lnTo>
                  <a:lnTo>
                    <a:pt x="42" y="114"/>
                  </a:lnTo>
                  <a:lnTo>
                    <a:pt x="30" y="114"/>
                  </a:lnTo>
                  <a:lnTo>
                    <a:pt x="36" y="120"/>
                  </a:lnTo>
                  <a:lnTo>
                    <a:pt x="60" y="120"/>
                  </a:lnTo>
                  <a:lnTo>
                    <a:pt x="30" y="126"/>
                  </a:lnTo>
                  <a:lnTo>
                    <a:pt x="24" y="132"/>
                  </a:lnTo>
                  <a:lnTo>
                    <a:pt x="72" y="132"/>
                  </a:lnTo>
                  <a:lnTo>
                    <a:pt x="60" y="138"/>
                  </a:lnTo>
                  <a:lnTo>
                    <a:pt x="0" y="138"/>
                  </a:lnTo>
                  <a:lnTo>
                    <a:pt x="42" y="144"/>
                  </a:lnTo>
                  <a:lnTo>
                    <a:pt x="12" y="144"/>
                  </a:lnTo>
                  <a:lnTo>
                    <a:pt x="42" y="150"/>
                  </a:lnTo>
                  <a:lnTo>
                    <a:pt x="66" y="150"/>
                  </a:lnTo>
                  <a:lnTo>
                    <a:pt x="42" y="156"/>
                  </a:lnTo>
                  <a:lnTo>
                    <a:pt x="0" y="162"/>
                  </a:lnTo>
                  <a:lnTo>
                    <a:pt x="30" y="162"/>
                  </a:lnTo>
                  <a:lnTo>
                    <a:pt x="0" y="168"/>
                  </a:lnTo>
                  <a:lnTo>
                    <a:pt x="48" y="174"/>
                  </a:lnTo>
                  <a:lnTo>
                    <a:pt x="66" y="174"/>
                  </a:lnTo>
                  <a:lnTo>
                    <a:pt x="72" y="180"/>
                  </a:lnTo>
                  <a:lnTo>
                    <a:pt x="12" y="180"/>
                  </a:lnTo>
                  <a:lnTo>
                    <a:pt x="18" y="186"/>
                  </a:lnTo>
                  <a:lnTo>
                    <a:pt x="60" y="186"/>
                  </a:lnTo>
                  <a:lnTo>
                    <a:pt x="30" y="192"/>
                  </a:lnTo>
                  <a:lnTo>
                    <a:pt x="6" y="198"/>
                  </a:lnTo>
                  <a:lnTo>
                    <a:pt x="24" y="198"/>
                  </a:lnTo>
                  <a:lnTo>
                    <a:pt x="84" y="204"/>
                  </a:lnTo>
                  <a:lnTo>
                    <a:pt x="48" y="204"/>
                  </a:lnTo>
                  <a:lnTo>
                    <a:pt x="54" y="210"/>
                  </a:lnTo>
                  <a:lnTo>
                    <a:pt x="84" y="210"/>
                  </a:lnTo>
                  <a:lnTo>
                    <a:pt x="54" y="216"/>
                  </a:lnTo>
                  <a:lnTo>
                    <a:pt x="30" y="222"/>
                  </a:lnTo>
                  <a:lnTo>
                    <a:pt x="42" y="222"/>
                  </a:lnTo>
                  <a:lnTo>
                    <a:pt x="54" y="228"/>
                  </a:lnTo>
                  <a:lnTo>
                    <a:pt x="48" y="228"/>
                  </a:lnTo>
                  <a:lnTo>
                    <a:pt x="24" y="234"/>
                  </a:lnTo>
                  <a:lnTo>
                    <a:pt x="54" y="234"/>
                  </a:lnTo>
                  <a:lnTo>
                    <a:pt x="54" y="240"/>
                  </a:lnTo>
                  <a:lnTo>
                    <a:pt x="60" y="246"/>
                  </a:lnTo>
                  <a:lnTo>
                    <a:pt x="72" y="246"/>
                  </a:lnTo>
                  <a:lnTo>
                    <a:pt x="42" y="252"/>
                  </a:lnTo>
                  <a:lnTo>
                    <a:pt x="60" y="252"/>
                  </a:lnTo>
                  <a:lnTo>
                    <a:pt x="72" y="258"/>
                  </a:lnTo>
                  <a:lnTo>
                    <a:pt x="42" y="264"/>
                  </a:lnTo>
                  <a:lnTo>
                    <a:pt x="72" y="264"/>
                  </a:lnTo>
                  <a:lnTo>
                    <a:pt x="66" y="270"/>
                  </a:lnTo>
                  <a:lnTo>
                    <a:pt x="54" y="270"/>
                  </a:lnTo>
                  <a:lnTo>
                    <a:pt x="60" y="276"/>
                  </a:lnTo>
                  <a:lnTo>
                    <a:pt x="42" y="276"/>
                  </a:lnTo>
                  <a:lnTo>
                    <a:pt x="30" y="282"/>
                  </a:lnTo>
                  <a:lnTo>
                    <a:pt x="18" y="282"/>
                  </a:lnTo>
                  <a:lnTo>
                    <a:pt x="54" y="288"/>
                  </a:lnTo>
                  <a:lnTo>
                    <a:pt x="48" y="288"/>
                  </a:lnTo>
                  <a:lnTo>
                    <a:pt x="24" y="294"/>
                  </a:lnTo>
                  <a:lnTo>
                    <a:pt x="12" y="300"/>
                  </a:lnTo>
                  <a:lnTo>
                    <a:pt x="12" y="306"/>
                  </a:lnTo>
                  <a:lnTo>
                    <a:pt x="18" y="312"/>
                  </a:lnTo>
                  <a:lnTo>
                    <a:pt x="24" y="312"/>
                  </a:lnTo>
                  <a:lnTo>
                    <a:pt x="18" y="312"/>
                  </a:lnTo>
                  <a:lnTo>
                    <a:pt x="36" y="318"/>
                  </a:lnTo>
                  <a:lnTo>
                    <a:pt x="54" y="318"/>
                  </a:lnTo>
                  <a:lnTo>
                    <a:pt x="48" y="324"/>
                  </a:lnTo>
                  <a:lnTo>
                    <a:pt x="72" y="324"/>
                  </a:lnTo>
                  <a:lnTo>
                    <a:pt x="60" y="330"/>
                  </a:lnTo>
                  <a:lnTo>
                    <a:pt x="102" y="330"/>
                  </a:lnTo>
                  <a:lnTo>
                    <a:pt x="24" y="336"/>
                  </a:lnTo>
                  <a:lnTo>
                    <a:pt x="48" y="336"/>
                  </a:lnTo>
                  <a:lnTo>
                    <a:pt x="66" y="342"/>
                  </a:lnTo>
                  <a:lnTo>
                    <a:pt x="60" y="348"/>
                  </a:lnTo>
                  <a:lnTo>
                    <a:pt x="42" y="354"/>
                  </a:lnTo>
                  <a:lnTo>
                    <a:pt x="48" y="354"/>
                  </a:lnTo>
                  <a:lnTo>
                    <a:pt x="66" y="360"/>
                  </a:lnTo>
                  <a:lnTo>
                    <a:pt x="72" y="360"/>
                  </a:lnTo>
                  <a:lnTo>
                    <a:pt x="54" y="366"/>
                  </a:lnTo>
                  <a:lnTo>
                    <a:pt x="72" y="366"/>
                  </a:lnTo>
                  <a:lnTo>
                    <a:pt x="42" y="372"/>
                  </a:lnTo>
                  <a:lnTo>
                    <a:pt x="36" y="378"/>
                  </a:lnTo>
                  <a:lnTo>
                    <a:pt x="30" y="378"/>
                  </a:lnTo>
                  <a:lnTo>
                    <a:pt x="42" y="384"/>
                  </a:lnTo>
                  <a:lnTo>
                    <a:pt x="30" y="384"/>
                  </a:lnTo>
                  <a:lnTo>
                    <a:pt x="48" y="390"/>
                  </a:lnTo>
                  <a:lnTo>
                    <a:pt x="48" y="396"/>
                  </a:lnTo>
                  <a:lnTo>
                    <a:pt x="60" y="402"/>
                  </a:lnTo>
                  <a:lnTo>
                    <a:pt x="18" y="402"/>
                  </a:lnTo>
                  <a:lnTo>
                    <a:pt x="18" y="408"/>
                  </a:lnTo>
                  <a:lnTo>
                    <a:pt x="30" y="408"/>
                  </a:lnTo>
                  <a:lnTo>
                    <a:pt x="42" y="414"/>
                  </a:lnTo>
                  <a:lnTo>
                    <a:pt x="30" y="414"/>
                  </a:lnTo>
                  <a:lnTo>
                    <a:pt x="78" y="420"/>
                  </a:lnTo>
                  <a:lnTo>
                    <a:pt x="66" y="426"/>
                  </a:lnTo>
                  <a:lnTo>
                    <a:pt x="60" y="426"/>
                  </a:lnTo>
                  <a:lnTo>
                    <a:pt x="66" y="426"/>
                  </a:lnTo>
                  <a:lnTo>
                    <a:pt x="72" y="432"/>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5" name="Freeform 745"/>
            <p:cNvSpPr>
              <a:spLocks/>
            </p:cNvSpPr>
            <p:nvPr/>
          </p:nvSpPr>
          <p:spPr bwMode="auto">
            <a:xfrm>
              <a:off x="43073408" y="10249281"/>
              <a:ext cx="142875" cy="695325"/>
            </a:xfrm>
            <a:custGeom>
              <a:avLst/>
              <a:gdLst>
                <a:gd name="T0" fmla="*/ 24 w 90"/>
                <a:gd name="T1" fmla="*/ 6 h 438"/>
                <a:gd name="T2" fmla="*/ 36 w 90"/>
                <a:gd name="T3" fmla="*/ 18 h 438"/>
                <a:gd name="T4" fmla="*/ 18 w 90"/>
                <a:gd name="T5" fmla="*/ 24 h 438"/>
                <a:gd name="T6" fmla="*/ 60 w 90"/>
                <a:gd name="T7" fmla="*/ 36 h 438"/>
                <a:gd name="T8" fmla="*/ 18 w 90"/>
                <a:gd name="T9" fmla="*/ 42 h 438"/>
                <a:gd name="T10" fmla="*/ 54 w 90"/>
                <a:gd name="T11" fmla="*/ 54 h 438"/>
                <a:gd name="T12" fmla="*/ 48 w 90"/>
                <a:gd name="T13" fmla="*/ 66 h 438"/>
                <a:gd name="T14" fmla="*/ 54 w 90"/>
                <a:gd name="T15" fmla="*/ 72 h 438"/>
                <a:gd name="T16" fmla="*/ 54 w 90"/>
                <a:gd name="T17" fmla="*/ 84 h 438"/>
                <a:gd name="T18" fmla="*/ 60 w 90"/>
                <a:gd name="T19" fmla="*/ 90 h 438"/>
                <a:gd name="T20" fmla="*/ 24 w 90"/>
                <a:gd name="T21" fmla="*/ 102 h 438"/>
                <a:gd name="T22" fmla="*/ 48 w 90"/>
                <a:gd name="T23" fmla="*/ 120 h 438"/>
                <a:gd name="T24" fmla="*/ 42 w 90"/>
                <a:gd name="T25" fmla="*/ 132 h 438"/>
                <a:gd name="T26" fmla="*/ 12 w 90"/>
                <a:gd name="T27" fmla="*/ 144 h 438"/>
                <a:gd name="T28" fmla="*/ 90 w 90"/>
                <a:gd name="T29" fmla="*/ 156 h 438"/>
                <a:gd name="T30" fmla="*/ 30 w 90"/>
                <a:gd name="T31" fmla="*/ 162 h 438"/>
                <a:gd name="T32" fmla="*/ 18 w 90"/>
                <a:gd name="T33" fmla="*/ 174 h 438"/>
                <a:gd name="T34" fmla="*/ 60 w 90"/>
                <a:gd name="T35" fmla="*/ 192 h 438"/>
                <a:gd name="T36" fmla="*/ 72 w 90"/>
                <a:gd name="T37" fmla="*/ 198 h 438"/>
                <a:gd name="T38" fmla="*/ 42 w 90"/>
                <a:gd name="T39" fmla="*/ 210 h 438"/>
                <a:gd name="T40" fmla="*/ 48 w 90"/>
                <a:gd name="T41" fmla="*/ 216 h 438"/>
                <a:gd name="T42" fmla="*/ 72 w 90"/>
                <a:gd name="T43" fmla="*/ 228 h 438"/>
                <a:gd name="T44" fmla="*/ 36 w 90"/>
                <a:gd name="T45" fmla="*/ 240 h 438"/>
                <a:gd name="T46" fmla="*/ 36 w 90"/>
                <a:gd name="T47" fmla="*/ 246 h 438"/>
                <a:gd name="T48" fmla="*/ 30 w 90"/>
                <a:gd name="T49" fmla="*/ 258 h 438"/>
                <a:gd name="T50" fmla="*/ 48 w 90"/>
                <a:gd name="T51" fmla="*/ 264 h 438"/>
                <a:gd name="T52" fmla="*/ 36 w 90"/>
                <a:gd name="T53" fmla="*/ 276 h 438"/>
                <a:gd name="T54" fmla="*/ 42 w 90"/>
                <a:gd name="T55" fmla="*/ 288 h 438"/>
                <a:gd name="T56" fmla="*/ 36 w 90"/>
                <a:gd name="T57" fmla="*/ 294 h 438"/>
                <a:gd name="T58" fmla="*/ 48 w 90"/>
                <a:gd name="T59" fmla="*/ 306 h 438"/>
                <a:gd name="T60" fmla="*/ 18 w 90"/>
                <a:gd name="T61" fmla="*/ 318 h 438"/>
                <a:gd name="T62" fmla="*/ 30 w 90"/>
                <a:gd name="T63" fmla="*/ 330 h 438"/>
                <a:gd name="T64" fmla="*/ 24 w 90"/>
                <a:gd name="T65" fmla="*/ 336 h 438"/>
                <a:gd name="T66" fmla="*/ 36 w 90"/>
                <a:gd name="T67" fmla="*/ 348 h 438"/>
                <a:gd name="T68" fmla="*/ 6 w 90"/>
                <a:gd name="T69" fmla="*/ 354 h 438"/>
                <a:gd name="T70" fmla="*/ 36 w 90"/>
                <a:gd name="T71" fmla="*/ 366 h 438"/>
                <a:gd name="T72" fmla="*/ 36 w 90"/>
                <a:gd name="T73" fmla="*/ 378 h 438"/>
                <a:gd name="T74" fmla="*/ 48 w 90"/>
                <a:gd name="T75" fmla="*/ 384 h 438"/>
                <a:gd name="T76" fmla="*/ 42 w 90"/>
                <a:gd name="T77" fmla="*/ 396 h 438"/>
                <a:gd name="T78" fmla="*/ 54 w 90"/>
                <a:gd name="T79" fmla="*/ 408 h 438"/>
                <a:gd name="T80" fmla="*/ 42 w 90"/>
                <a:gd name="T81" fmla="*/ 420 h 438"/>
                <a:gd name="T82" fmla="*/ 48 w 90"/>
                <a:gd name="T83" fmla="*/ 432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0" h="438">
                  <a:moveTo>
                    <a:pt x="72" y="0"/>
                  </a:moveTo>
                  <a:lnTo>
                    <a:pt x="30" y="0"/>
                  </a:lnTo>
                  <a:lnTo>
                    <a:pt x="24" y="6"/>
                  </a:lnTo>
                  <a:lnTo>
                    <a:pt x="84" y="12"/>
                  </a:lnTo>
                  <a:lnTo>
                    <a:pt x="42" y="12"/>
                  </a:lnTo>
                  <a:lnTo>
                    <a:pt x="36" y="18"/>
                  </a:lnTo>
                  <a:lnTo>
                    <a:pt x="66" y="18"/>
                  </a:lnTo>
                  <a:lnTo>
                    <a:pt x="48" y="24"/>
                  </a:lnTo>
                  <a:lnTo>
                    <a:pt x="18" y="24"/>
                  </a:lnTo>
                  <a:lnTo>
                    <a:pt x="72" y="30"/>
                  </a:lnTo>
                  <a:lnTo>
                    <a:pt x="54" y="30"/>
                  </a:lnTo>
                  <a:lnTo>
                    <a:pt x="60" y="36"/>
                  </a:lnTo>
                  <a:lnTo>
                    <a:pt x="36" y="36"/>
                  </a:lnTo>
                  <a:lnTo>
                    <a:pt x="30" y="42"/>
                  </a:lnTo>
                  <a:lnTo>
                    <a:pt x="18" y="42"/>
                  </a:lnTo>
                  <a:lnTo>
                    <a:pt x="18" y="48"/>
                  </a:lnTo>
                  <a:lnTo>
                    <a:pt x="24" y="54"/>
                  </a:lnTo>
                  <a:lnTo>
                    <a:pt x="54" y="54"/>
                  </a:lnTo>
                  <a:lnTo>
                    <a:pt x="30" y="60"/>
                  </a:lnTo>
                  <a:lnTo>
                    <a:pt x="60" y="60"/>
                  </a:lnTo>
                  <a:lnTo>
                    <a:pt x="48" y="66"/>
                  </a:lnTo>
                  <a:lnTo>
                    <a:pt x="84" y="66"/>
                  </a:lnTo>
                  <a:lnTo>
                    <a:pt x="60" y="72"/>
                  </a:lnTo>
                  <a:lnTo>
                    <a:pt x="54" y="72"/>
                  </a:lnTo>
                  <a:lnTo>
                    <a:pt x="78" y="78"/>
                  </a:lnTo>
                  <a:lnTo>
                    <a:pt x="42" y="78"/>
                  </a:lnTo>
                  <a:lnTo>
                    <a:pt x="54" y="84"/>
                  </a:lnTo>
                  <a:lnTo>
                    <a:pt x="60" y="84"/>
                  </a:lnTo>
                  <a:lnTo>
                    <a:pt x="48" y="90"/>
                  </a:lnTo>
                  <a:lnTo>
                    <a:pt x="60" y="90"/>
                  </a:lnTo>
                  <a:lnTo>
                    <a:pt x="42" y="96"/>
                  </a:lnTo>
                  <a:lnTo>
                    <a:pt x="12" y="102"/>
                  </a:lnTo>
                  <a:lnTo>
                    <a:pt x="24" y="102"/>
                  </a:lnTo>
                  <a:lnTo>
                    <a:pt x="30" y="108"/>
                  </a:lnTo>
                  <a:lnTo>
                    <a:pt x="48" y="114"/>
                  </a:lnTo>
                  <a:lnTo>
                    <a:pt x="48" y="120"/>
                  </a:lnTo>
                  <a:lnTo>
                    <a:pt x="42" y="126"/>
                  </a:lnTo>
                  <a:lnTo>
                    <a:pt x="72" y="126"/>
                  </a:lnTo>
                  <a:lnTo>
                    <a:pt x="42" y="132"/>
                  </a:lnTo>
                  <a:lnTo>
                    <a:pt x="0" y="132"/>
                  </a:lnTo>
                  <a:lnTo>
                    <a:pt x="36" y="138"/>
                  </a:lnTo>
                  <a:lnTo>
                    <a:pt x="12" y="144"/>
                  </a:lnTo>
                  <a:lnTo>
                    <a:pt x="18" y="150"/>
                  </a:lnTo>
                  <a:lnTo>
                    <a:pt x="6" y="150"/>
                  </a:lnTo>
                  <a:lnTo>
                    <a:pt x="90" y="156"/>
                  </a:lnTo>
                  <a:lnTo>
                    <a:pt x="66" y="156"/>
                  </a:lnTo>
                  <a:lnTo>
                    <a:pt x="24" y="162"/>
                  </a:lnTo>
                  <a:lnTo>
                    <a:pt x="30" y="162"/>
                  </a:lnTo>
                  <a:lnTo>
                    <a:pt x="48" y="168"/>
                  </a:lnTo>
                  <a:lnTo>
                    <a:pt x="42" y="174"/>
                  </a:lnTo>
                  <a:lnTo>
                    <a:pt x="18" y="174"/>
                  </a:lnTo>
                  <a:lnTo>
                    <a:pt x="48" y="180"/>
                  </a:lnTo>
                  <a:lnTo>
                    <a:pt x="54" y="186"/>
                  </a:lnTo>
                  <a:lnTo>
                    <a:pt x="60" y="192"/>
                  </a:lnTo>
                  <a:lnTo>
                    <a:pt x="72" y="192"/>
                  </a:lnTo>
                  <a:lnTo>
                    <a:pt x="60" y="198"/>
                  </a:lnTo>
                  <a:lnTo>
                    <a:pt x="72" y="198"/>
                  </a:lnTo>
                  <a:lnTo>
                    <a:pt x="36" y="204"/>
                  </a:lnTo>
                  <a:lnTo>
                    <a:pt x="60" y="204"/>
                  </a:lnTo>
                  <a:lnTo>
                    <a:pt x="42" y="210"/>
                  </a:lnTo>
                  <a:lnTo>
                    <a:pt x="60" y="210"/>
                  </a:lnTo>
                  <a:lnTo>
                    <a:pt x="18" y="216"/>
                  </a:lnTo>
                  <a:lnTo>
                    <a:pt x="48" y="216"/>
                  </a:lnTo>
                  <a:lnTo>
                    <a:pt x="6" y="222"/>
                  </a:lnTo>
                  <a:lnTo>
                    <a:pt x="66" y="222"/>
                  </a:lnTo>
                  <a:lnTo>
                    <a:pt x="72" y="228"/>
                  </a:lnTo>
                  <a:lnTo>
                    <a:pt x="18" y="234"/>
                  </a:lnTo>
                  <a:lnTo>
                    <a:pt x="36" y="234"/>
                  </a:lnTo>
                  <a:lnTo>
                    <a:pt x="36" y="240"/>
                  </a:lnTo>
                  <a:lnTo>
                    <a:pt x="6" y="240"/>
                  </a:lnTo>
                  <a:lnTo>
                    <a:pt x="24" y="246"/>
                  </a:lnTo>
                  <a:lnTo>
                    <a:pt x="36" y="246"/>
                  </a:lnTo>
                  <a:lnTo>
                    <a:pt x="24" y="252"/>
                  </a:lnTo>
                  <a:lnTo>
                    <a:pt x="42" y="252"/>
                  </a:lnTo>
                  <a:lnTo>
                    <a:pt x="30" y="258"/>
                  </a:lnTo>
                  <a:lnTo>
                    <a:pt x="48" y="258"/>
                  </a:lnTo>
                  <a:lnTo>
                    <a:pt x="36" y="264"/>
                  </a:lnTo>
                  <a:lnTo>
                    <a:pt x="48" y="264"/>
                  </a:lnTo>
                  <a:lnTo>
                    <a:pt x="60" y="270"/>
                  </a:lnTo>
                  <a:lnTo>
                    <a:pt x="30" y="276"/>
                  </a:lnTo>
                  <a:lnTo>
                    <a:pt x="36" y="276"/>
                  </a:lnTo>
                  <a:lnTo>
                    <a:pt x="6" y="282"/>
                  </a:lnTo>
                  <a:lnTo>
                    <a:pt x="30" y="282"/>
                  </a:lnTo>
                  <a:lnTo>
                    <a:pt x="42" y="288"/>
                  </a:lnTo>
                  <a:lnTo>
                    <a:pt x="30" y="288"/>
                  </a:lnTo>
                  <a:lnTo>
                    <a:pt x="54" y="294"/>
                  </a:lnTo>
                  <a:lnTo>
                    <a:pt x="36" y="294"/>
                  </a:lnTo>
                  <a:lnTo>
                    <a:pt x="48" y="300"/>
                  </a:lnTo>
                  <a:lnTo>
                    <a:pt x="54" y="306"/>
                  </a:lnTo>
                  <a:lnTo>
                    <a:pt x="48" y="306"/>
                  </a:lnTo>
                  <a:lnTo>
                    <a:pt x="36" y="312"/>
                  </a:lnTo>
                  <a:lnTo>
                    <a:pt x="0" y="312"/>
                  </a:lnTo>
                  <a:lnTo>
                    <a:pt x="18" y="318"/>
                  </a:lnTo>
                  <a:lnTo>
                    <a:pt x="42" y="324"/>
                  </a:lnTo>
                  <a:lnTo>
                    <a:pt x="18" y="324"/>
                  </a:lnTo>
                  <a:lnTo>
                    <a:pt x="30" y="330"/>
                  </a:lnTo>
                  <a:lnTo>
                    <a:pt x="48" y="330"/>
                  </a:lnTo>
                  <a:lnTo>
                    <a:pt x="0" y="336"/>
                  </a:lnTo>
                  <a:lnTo>
                    <a:pt x="24" y="336"/>
                  </a:lnTo>
                  <a:lnTo>
                    <a:pt x="30" y="342"/>
                  </a:lnTo>
                  <a:lnTo>
                    <a:pt x="60" y="342"/>
                  </a:lnTo>
                  <a:lnTo>
                    <a:pt x="36" y="348"/>
                  </a:lnTo>
                  <a:lnTo>
                    <a:pt x="18" y="348"/>
                  </a:lnTo>
                  <a:lnTo>
                    <a:pt x="54" y="354"/>
                  </a:lnTo>
                  <a:lnTo>
                    <a:pt x="6" y="354"/>
                  </a:lnTo>
                  <a:lnTo>
                    <a:pt x="66" y="360"/>
                  </a:lnTo>
                  <a:lnTo>
                    <a:pt x="48" y="366"/>
                  </a:lnTo>
                  <a:lnTo>
                    <a:pt x="36" y="366"/>
                  </a:lnTo>
                  <a:lnTo>
                    <a:pt x="36" y="372"/>
                  </a:lnTo>
                  <a:lnTo>
                    <a:pt x="48" y="372"/>
                  </a:lnTo>
                  <a:lnTo>
                    <a:pt x="36" y="378"/>
                  </a:lnTo>
                  <a:lnTo>
                    <a:pt x="30" y="378"/>
                  </a:lnTo>
                  <a:lnTo>
                    <a:pt x="42" y="384"/>
                  </a:lnTo>
                  <a:lnTo>
                    <a:pt x="48" y="384"/>
                  </a:lnTo>
                  <a:lnTo>
                    <a:pt x="36" y="390"/>
                  </a:lnTo>
                  <a:lnTo>
                    <a:pt x="18" y="390"/>
                  </a:lnTo>
                  <a:lnTo>
                    <a:pt x="42" y="396"/>
                  </a:lnTo>
                  <a:lnTo>
                    <a:pt x="30" y="396"/>
                  </a:lnTo>
                  <a:lnTo>
                    <a:pt x="48" y="402"/>
                  </a:lnTo>
                  <a:lnTo>
                    <a:pt x="54" y="408"/>
                  </a:lnTo>
                  <a:lnTo>
                    <a:pt x="36" y="414"/>
                  </a:lnTo>
                  <a:lnTo>
                    <a:pt x="24" y="414"/>
                  </a:lnTo>
                  <a:lnTo>
                    <a:pt x="42" y="420"/>
                  </a:lnTo>
                  <a:lnTo>
                    <a:pt x="30" y="420"/>
                  </a:lnTo>
                  <a:lnTo>
                    <a:pt x="48" y="426"/>
                  </a:lnTo>
                  <a:lnTo>
                    <a:pt x="48" y="432"/>
                  </a:lnTo>
                  <a:lnTo>
                    <a:pt x="12" y="432"/>
                  </a:lnTo>
                  <a:lnTo>
                    <a:pt x="30" y="438"/>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6" name="Freeform 746"/>
            <p:cNvSpPr>
              <a:spLocks/>
            </p:cNvSpPr>
            <p:nvPr/>
          </p:nvSpPr>
          <p:spPr bwMode="auto">
            <a:xfrm>
              <a:off x="43073408" y="10944606"/>
              <a:ext cx="142875" cy="695325"/>
            </a:xfrm>
            <a:custGeom>
              <a:avLst/>
              <a:gdLst>
                <a:gd name="T0" fmla="*/ 48 w 90"/>
                <a:gd name="T1" fmla="*/ 6 h 438"/>
                <a:gd name="T2" fmla="*/ 66 w 90"/>
                <a:gd name="T3" fmla="*/ 18 h 438"/>
                <a:gd name="T4" fmla="*/ 36 w 90"/>
                <a:gd name="T5" fmla="*/ 24 h 438"/>
                <a:gd name="T6" fmla="*/ 24 w 90"/>
                <a:gd name="T7" fmla="*/ 36 h 438"/>
                <a:gd name="T8" fmla="*/ 60 w 90"/>
                <a:gd name="T9" fmla="*/ 42 h 438"/>
                <a:gd name="T10" fmla="*/ 36 w 90"/>
                <a:gd name="T11" fmla="*/ 54 h 438"/>
                <a:gd name="T12" fmla="*/ 42 w 90"/>
                <a:gd name="T13" fmla="*/ 66 h 438"/>
                <a:gd name="T14" fmla="*/ 66 w 90"/>
                <a:gd name="T15" fmla="*/ 72 h 438"/>
                <a:gd name="T16" fmla="*/ 48 w 90"/>
                <a:gd name="T17" fmla="*/ 84 h 438"/>
                <a:gd name="T18" fmla="*/ 54 w 90"/>
                <a:gd name="T19" fmla="*/ 90 h 438"/>
                <a:gd name="T20" fmla="*/ 48 w 90"/>
                <a:gd name="T21" fmla="*/ 102 h 438"/>
                <a:gd name="T22" fmla="*/ 30 w 90"/>
                <a:gd name="T23" fmla="*/ 114 h 438"/>
                <a:gd name="T24" fmla="*/ 36 w 90"/>
                <a:gd name="T25" fmla="*/ 126 h 438"/>
                <a:gd name="T26" fmla="*/ 60 w 90"/>
                <a:gd name="T27" fmla="*/ 132 h 438"/>
                <a:gd name="T28" fmla="*/ 72 w 90"/>
                <a:gd name="T29" fmla="*/ 144 h 438"/>
                <a:gd name="T30" fmla="*/ 18 w 90"/>
                <a:gd name="T31" fmla="*/ 156 h 438"/>
                <a:gd name="T32" fmla="*/ 24 w 90"/>
                <a:gd name="T33" fmla="*/ 162 h 438"/>
                <a:gd name="T34" fmla="*/ 60 w 90"/>
                <a:gd name="T35" fmla="*/ 174 h 438"/>
                <a:gd name="T36" fmla="*/ 48 w 90"/>
                <a:gd name="T37" fmla="*/ 186 h 438"/>
                <a:gd name="T38" fmla="*/ 18 w 90"/>
                <a:gd name="T39" fmla="*/ 198 h 438"/>
                <a:gd name="T40" fmla="*/ 36 w 90"/>
                <a:gd name="T41" fmla="*/ 204 h 438"/>
                <a:gd name="T42" fmla="*/ 54 w 90"/>
                <a:gd name="T43" fmla="*/ 216 h 438"/>
                <a:gd name="T44" fmla="*/ 42 w 90"/>
                <a:gd name="T45" fmla="*/ 222 h 438"/>
                <a:gd name="T46" fmla="*/ 36 w 90"/>
                <a:gd name="T47" fmla="*/ 234 h 438"/>
                <a:gd name="T48" fmla="*/ 30 w 90"/>
                <a:gd name="T49" fmla="*/ 246 h 438"/>
                <a:gd name="T50" fmla="*/ 36 w 90"/>
                <a:gd name="T51" fmla="*/ 258 h 438"/>
                <a:gd name="T52" fmla="*/ 36 w 90"/>
                <a:gd name="T53" fmla="*/ 264 h 438"/>
                <a:gd name="T54" fmla="*/ 18 w 90"/>
                <a:gd name="T55" fmla="*/ 276 h 438"/>
                <a:gd name="T56" fmla="*/ 30 w 90"/>
                <a:gd name="T57" fmla="*/ 288 h 438"/>
                <a:gd name="T58" fmla="*/ 6 w 90"/>
                <a:gd name="T59" fmla="*/ 300 h 438"/>
                <a:gd name="T60" fmla="*/ 42 w 90"/>
                <a:gd name="T61" fmla="*/ 306 h 438"/>
                <a:gd name="T62" fmla="*/ 30 w 90"/>
                <a:gd name="T63" fmla="*/ 318 h 438"/>
                <a:gd name="T64" fmla="*/ 18 w 90"/>
                <a:gd name="T65" fmla="*/ 330 h 438"/>
                <a:gd name="T66" fmla="*/ 48 w 90"/>
                <a:gd name="T67" fmla="*/ 336 h 438"/>
                <a:gd name="T68" fmla="*/ 42 w 90"/>
                <a:gd name="T69" fmla="*/ 348 h 438"/>
                <a:gd name="T70" fmla="*/ 48 w 90"/>
                <a:gd name="T71" fmla="*/ 360 h 438"/>
                <a:gd name="T72" fmla="*/ 54 w 90"/>
                <a:gd name="T73" fmla="*/ 372 h 438"/>
                <a:gd name="T74" fmla="*/ 48 w 90"/>
                <a:gd name="T75" fmla="*/ 384 h 438"/>
                <a:gd name="T76" fmla="*/ 60 w 90"/>
                <a:gd name="T77" fmla="*/ 390 h 438"/>
                <a:gd name="T78" fmla="*/ 24 w 90"/>
                <a:gd name="T79" fmla="*/ 402 h 438"/>
                <a:gd name="T80" fmla="*/ 30 w 90"/>
                <a:gd name="T81" fmla="*/ 408 h 438"/>
                <a:gd name="T82" fmla="*/ 6 w 90"/>
                <a:gd name="T83" fmla="*/ 42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0" h="438">
                  <a:moveTo>
                    <a:pt x="30" y="0"/>
                  </a:moveTo>
                  <a:lnTo>
                    <a:pt x="12" y="0"/>
                  </a:lnTo>
                  <a:lnTo>
                    <a:pt x="48" y="6"/>
                  </a:lnTo>
                  <a:lnTo>
                    <a:pt x="30" y="6"/>
                  </a:lnTo>
                  <a:lnTo>
                    <a:pt x="30" y="12"/>
                  </a:lnTo>
                  <a:lnTo>
                    <a:pt x="66" y="18"/>
                  </a:lnTo>
                  <a:lnTo>
                    <a:pt x="42" y="18"/>
                  </a:lnTo>
                  <a:lnTo>
                    <a:pt x="54" y="24"/>
                  </a:lnTo>
                  <a:lnTo>
                    <a:pt x="36" y="24"/>
                  </a:lnTo>
                  <a:lnTo>
                    <a:pt x="48" y="30"/>
                  </a:lnTo>
                  <a:lnTo>
                    <a:pt x="54" y="30"/>
                  </a:lnTo>
                  <a:lnTo>
                    <a:pt x="24" y="36"/>
                  </a:lnTo>
                  <a:lnTo>
                    <a:pt x="48" y="36"/>
                  </a:lnTo>
                  <a:lnTo>
                    <a:pt x="30" y="42"/>
                  </a:lnTo>
                  <a:lnTo>
                    <a:pt x="60" y="42"/>
                  </a:lnTo>
                  <a:lnTo>
                    <a:pt x="60" y="48"/>
                  </a:lnTo>
                  <a:lnTo>
                    <a:pt x="48" y="48"/>
                  </a:lnTo>
                  <a:lnTo>
                    <a:pt x="36" y="54"/>
                  </a:lnTo>
                  <a:lnTo>
                    <a:pt x="78" y="54"/>
                  </a:lnTo>
                  <a:lnTo>
                    <a:pt x="54" y="60"/>
                  </a:lnTo>
                  <a:lnTo>
                    <a:pt x="42" y="66"/>
                  </a:lnTo>
                  <a:lnTo>
                    <a:pt x="48" y="66"/>
                  </a:lnTo>
                  <a:lnTo>
                    <a:pt x="42" y="72"/>
                  </a:lnTo>
                  <a:lnTo>
                    <a:pt x="66" y="72"/>
                  </a:lnTo>
                  <a:lnTo>
                    <a:pt x="60" y="78"/>
                  </a:lnTo>
                  <a:lnTo>
                    <a:pt x="54" y="84"/>
                  </a:lnTo>
                  <a:lnTo>
                    <a:pt x="48" y="84"/>
                  </a:lnTo>
                  <a:lnTo>
                    <a:pt x="54" y="84"/>
                  </a:lnTo>
                  <a:lnTo>
                    <a:pt x="30" y="90"/>
                  </a:lnTo>
                  <a:lnTo>
                    <a:pt x="54" y="90"/>
                  </a:lnTo>
                  <a:lnTo>
                    <a:pt x="36" y="96"/>
                  </a:lnTo>
                  <a:lnTo>
                    <a:pt x="60" y="96"/>
                  </a:lnTo>
                  <a:lnTo>
                    <a:pt x="48" y="102"/>
                  </a:lnTo>
                  <a:lnTo>
                    <a:pt x="54" y="108"/>
                  </a:lnTo>
                  <a:lnTo>
                    <a:pt x="24" y="108"/>
                  </a:lnTo>
                  <a:lnTo>
                    <a:pt x="30" y="114"/>
                  </a:lnTo>
                  <a:lnTo>
                    <a:pt x="42" y="114"/>
                  </a:lnTo>
                  <a:lnTo>
                    <a:pt x="54" y="120"/>
                  </a:lnTo>
                  <a:lnTo>
                    <a:pt x="36" y="126"/>
                  </a:lnTo>
                  <a:lnTo>
                    <a:pt x="72" y="126"/>
                  </a:lnTo>
                  <a:lnTo>
                    <a:pt x="84" y="132"/>
                  </a:lnTo>
                  <a:lnTo>
                    <a:pt x="60" y="132"/>
                  </a:lnTo>
                  <a:lnTo>
                    <a:pt x="36" y="138"/>
                  </a:lnTo>
                  <a:lnTo>
                    <a:pt x="90" y="138"/>
                  </a:lnTo>
                  <a:lnTo>
                    <a:pt x="72" y="144"/>
                  </a:lnTo>
                  <a:lnTo>
                    <a:pt x="24" y="144"/>
                  </a:lnTo>
                  <a:lnTo>
                    <a:pt x="36" y="150"/>
                  </a:lnTo>
                  <a:lnTo>
                    <a:pt x="18" y="156"/>
                  </a:lnTo>
                  <a:lnTo>
                    <a:pt x="54" y="156"/>
                  </a:lnTo>
                  <a:lnTo>
                    <a:pt x="30" y="162"/>
                  </a:lnTo>
                  <a:lnTo>
                    <a:pt x="24" y="162"/>
                  </a:lnTo>
                  <a:lnTo>
                    <a:pt x="42" y="168"/>
                  </a:lnTo>
                  <a:lnTo>
                    <a:pt x="36" y="168"/>
                  </a:lnTo>
                  <a:lnTo>
                    <a:pt x="60" y="174"/>
                  </a:lnTo>
                  <a:lnTo>
                    <a:pt x="18" y="180"/>
                  </a:lnTo>
                  <a:lnTo>
                    <a:pt x="60" y="180"/>
                  </a:lnTo>
                  <a:lnTo>
                    <a:pt x="48" y="186"/>
                  </a:lnTo>
                  <a:lnTo>
                    <a:pt x="66" y="186"/>
                  </a:lnTo>
                  <a:lnTo>
                    <a:pt x="48" y="192"/>
                  </a:lnTo>
                  <a:lnTo>
                    <a:pt x="18" y="198"/>
                  </a:lnTo>
                  <a:lnTo>
                    <a:pt x="30" y="198"/>
                  </a:lnTo>
                  <a:lnTo>
                    <a:pt x="42" y="204"/>
                  </a:lnTo>
                  <a:lnTo>
                    <a:pt x="36" y="204"/>
                  </a:lnTo>
                  <a:lnTo>
                    <a:pt x="54" y="210"/>
                  </a:lnTo>
                  <a:lnTo>
                    <a:pt x="42" y="210"/>
                  </a:lnTo>
                  <a:lnTo>
                    <a:pt x="54" y="216"/>
                  </a:lnTo>
                  <a:lnTo>
                    <a:pt x="48" y="216"/>
                  </a:lnTo>
                  <a:lnTo>
                    <a:pt x="30" y="222"/>
                  </a:lnTo>
                  <a:lnTo>
                    <a:pt x="42" y="222"/>
                  </a:lnTo>
                  <a:lnTo>
                    <a:pt x="54" y="228"/>
                  </a:lnTo>
                  <a:lnTo>
                    <a:pt x="18" y="228"/>
                  </a:lnTo>
                  <a:lnTo>
                    <a:pt x="36" y="234"/>
                  </a:lnTo>
                  <a:lnTo>
                    <a:pt x="0" y="240"/>
                  </a:lnTo>
                  <a:lnTo>
                    <a:pt x="42" y="240"/>
                  </a:lnTo>
                  <a:lnTo>
                    <a:pt x="30" y="246"/>
                  </a:lnTo>
                  <a:lnTo>
                    <a:pt x="54" y="252"/>
                  </a:lnTo>
                  <a:lnTo>
                    <a:pt x="24" y="252"/>
                  </a:lnTo>
                  <a:lnTo>
                    <a:pt x="36" y="258"/>
                  </a:lnTo>
                  <a:lnTo>
                    <a:pt x="48" y="258"/>
                  </a:lnTo>
                  <a:lnTo>
                    <a:pt x="12" y="264"/>
                  </a:lnTo>
                  <a:lnTo>
                    <a:pt x="36" y="264"/>
                  </a:lnTo>
                  <a:lnTo>
                    <a:pt x="12" y="270"/>
                  </a:lnTo>
                  <a:lnTo>
                    <a:pt x="24" y="270"/>
                  </a:lnTo>
                  <a:lnTo>
                    <a:pt x="18" y="276"/>
                  </a:lnTo>
                  <a:lnTo>
                    <a:pt x="42" y="282"/>
                  </a:lnTo>
                  <a:lnTo>
                    <a:pt x="42" y="288"/>
                  </a:lnTo>
                  <a:lnTo>
                    <a:pt x="30" y="288"/>
                  </a:lnTo>
                  <a:lnTo>
                    <a:pt x="24" y="294"/>
                  </a:lnTo>
                  <a:lnTo>
                    <a:pt x="30" y="294"/>
                  </a:lnTo>
                  <a:lnTo>
                    <a:pt x="6" y="300"/>
                  </a:lnTo>
                  <a:lnTo>
                    <a:pt x="42" y="300"/>
                  </a:lnTo>
                  <a:lnTo>
                    <a:pt x="30" y="306"/>
                  </a:lnTo>
                  <a:lnTo>
                    <a:pt x="42" y="306"/>
                  </a:lnTo>
                  <a:lnTo>
                    <a:pt x="36" y="312"/>
                  </a:lnTo>
                  <a:lnTo>
                    <a:pt x="24" y="312"/>
                  </a:lnTo>
                  <a:lnTo>
                    <a:pt x="30" y="318"/>
                  </a:lnTo>
                  <a:lnTo>
                    <a:pt x="48" y="318"/>
                  </a:lnTo>
                  <a:lnTo>
                    <a:pt x="0" y="324"/>
                  </a:lnTo>
                  <a:lnTo>
                    <a:pt x="18" y="330"/>
                  </a:lnTo>
                  <a:lnTo>
                    <a:pt x="42" y="330"/>
                  </a:lnTo>
                  <a:lnTo>
                    <a:pt x="30" y="336"/>
                  </a:lnTo>
                  <a:lnTo>
                    <a:pt x="48" y="336"/>
                  </a:lnTo>
                  <a:lnTo>
                    <a:pt x="42" y="342"/>
                  </a:lnTo>
                  <a:lnTo>
                    <a:pt x="72" y="348"/>
                  </a:lnTo>
                  <a:lnTo>
                    <a:pt x="42" y="348"/>
                  </a:lnTo>
                  <a:lnTo>
                    <a:pt x="48" y="354"/>
                  </a:lnTo>
                  <a:lnTo>
                    <a:pt x="66" y="354"/>
                  </a:lnTo>
                  <a:lnTo>
                    <a:pt x="48" y="360"/>
                  </a:lnTo>
                  <a:lnTo>
                    <a:pt x="54" y="360"/>
                  </a:lnTo>
                  <a:lnTo>
                    <a:pt x="48" y="366"/>
                  </a:lnTo>
                  <a:lnTo>
                    <a:pt x="54" y="372"/>
                  </a:lnTo>
                  <a:lnTo>
                    <a:pt x="36" y="378"/>
                  </a:lnTo>
                  <a:lnTo>
                    <a:pt x="54" y="378"/>
                  </a:lnTo>
                  <a:lnTo>
                    <a:pt x="48" y="384"/>
                  </a:lnTo>
                  <a:lnTo>
                    <a:pt x="30" y="384"/>
                  </a:lnTo>
                  <a:lnTo>
                    <a:pt x="30" y="390"/>
                  </a:lnTo>
                  <a:lnTo>
                    <a:pt x="60" y="390"/>
                  </a:lnTo>
                  <a:lnTo>
                    <a:pt x="48" y="396"/>
                  </a:lnTo>
                  <a:lnTo>
                    <a:pt x="18" y="396"/>
                  </a:lnTo>
                  <a:lnTo>
                    <a:pt x="24" y="402"/>
                  </a:lnTo>
                  <a:lnTo>
                    <a:pt x="42" y="402"/>
                  </a:lnTo>
                  <a:lnTo>
                    <a:pt x="36" y="408"/>
                  </a:lnTo>
                  <a:lnTo>
                    <a:pt x="30" y="408"/>
                  </a:lnTo>
                  <a:lnTo>
                    <a:pt x="18" y="414"/>
                  </a:lnTo>
                  <a:lnTo>
                    <a:pt x="18" y="420"/>
                  </a:lnTo>
                  <a:lnTo>
                    <a:pt x="6" y="420"/>
                  </a:lnTo>
                  <a:lnTo>
                    <a:pt x="18" y="426"/>
                  </a:lnTo>
                  <a:lnTo>
                    <a:pt x="18" y="438"/>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7" name="Freeform 747"/>
            <p:cNvSpPr>
              <a:spLocks/>
            </p:cNvSpPr>
            <p:nvPr/>
          </p:nvSpPr>
          <p:spPr bwMode="auto">
            <a:xfrm>
              <a:off x="43073408" y="11639931"/>
              <a:ext cx="142875" cy="333375"/>
            </a:xfrm>
            <a:custGeom>
              <a:avLst/>
              <a:gdLst>
                <a:gd name="T0" fmla="*/ 18 w 90"/>
                <a:gd name="T1" fmla="*/ 0 h 210"/>
                <a:gd name="T2" fmla="*/ 30 w 90"/>
                <a:gd name="T3" fmla="*/ 0 h 210"/>
                <a:gd name="T4" fmla="*/ 48 w 90"/>
                <a:gd name="T5" fmla="*/ 6 h 210"/>
                <a:gd name="T6" fmla="*/ 30 w 90"/>
                <a:gd name="T7" fmla="*/ 6 h 210"/>
                <a:gd name="T8" fmla="*/ 30 w 90"/>
                <a:gd name="T9" fmla="*/ 12 h 210"/>
                <a:gd name="T10" fmla="*/ 54 w 90"/>
                <a:gd name="T11" fmla="*/ 12 h 210"/>
                <a:gd name="T12" fmla="*/ 66 w 90"/>
                <a:gd name="T13" fmla="*/ 18 h 210"/>
                <a:gd name="T14" fmla="*/ 48 w 90"/>
                <a:gd name="T15" fmla="*/ 18 h 210"/>
                <a:gd name="T16" fmla="*/ 78 w 90"/>
                <a:gd name="T17" fmla="*/ 24 h 210"/>
                <a:gd name="T18" fmla="*/ 84 w 90"/>
                <a:gd name="T19" fmla="*/ 30 h 210"/>
                <a:gd name="T20" fmla="*/ 36 w 90"/>
                <a:gd name="T21" fmla="*/ 30 h 210"/>
                <a:gd name="T22" fmla="*/ 36 w 90"/>
                <a:gd name="T23" fmla="*/ 36 h 210"/>
                <a:gd name="T24" fmla="*/ 54 w 90"/>
                <a:gd name="T25" fmla="*/ 36 h 210"/>
                <a:gd name="T26" fmla="*/ 36 w 90"/>
                <a:gd name="T27" fmla="*/ 42 h 210"/>
                <a:gd name="T28" fmla="*/ 0 w 90"/>
                <a:gd name="T29" fmla="*/ 42 h 210"/>
                <a:gd name="T30" fmla="*/ 6 w 90"/>
                <a:gd name="T31" fmla="*/ 48 h 210"/>
                <a:gd name="T32" fmla="*/ 42 w 90"/>
                <a:gd name="T33" fmla="*/ 48 h 210"/>
                <a:gd name="T34" fmla="*/ 42 w 90"/>
                <a:gd name="T35" fmla="*/ 54 h 210"/>
                <a:gd name="T36" fmla="*/ 12 w 90"/>
                <a:gd name="T37" fmla="*/ 60 h 210"/>
                <a:gd name="T38" fmla="*/ 48 w 90"/>
                <a:gd name="T39" fmla="*/ 60 h 210"/>
                <a:gd name="T40" fmla="*/ 54 w 90"/>
                <a:gd name="T41" fmla="*/ 66 h 210"/>
                <a:gd name="T42" fmla="*/ 12 w 90"/>
                <a:gd name="T43" fmla="*/ 72 h 210"/>
                <a:gd name="T44" fmla="*/ 90 w 90"/>
                <a:gd name="T45" fmla="*/ 72 h 210"/>
                <a:gd name="T46" fmla="*/ 60 w 90"/>
                <a:gd name="T47" fmla="*/ 78 h 210"/>
                <a:gd name="T48" fmla="*/ 18 w 90"/>
                <a:gd name="T49" fmla="*/ 78 h 210"/>
                <a:gd name="T50" fmla="*/ 54 w 90"/>
                <a:gd name="T51" fmla="*/ 84 h 210"/>
                <a:gd name="T52" fmla="*/ 6 w 90"/>
                <a:gd name="T53" fmla="*/ 84 h 210"/>
                <a:gd name="T54" fmla="*/ 48 w 90"/>
                <a:gd name="T55" fmla="*/ 90 h 210"/>
                <a:gd name="T56" fmla="*/ 6 w 90"/>
                <a:gd name="T57" fmla="*/ 90 h 210"/>
                <a:gd name="T58" fmla="*/ 36 w 90"/>
                <a:gd name="T59" fmla="*/ 96 h 210"/>
                <a:gd name="T60" fmla="*/ 54 w 90"/>
                <a:gd name="T61" fmla="*/ 96 h 210"/>
                <a:gd name="T62" fmla="*/ 90 w 90"/>
                <a:gd name="T63" fmla="*/ 102 h 210"/>
                <a:gd name="T64" fmla="*/ 42 w 90"/>
                <a:gd name="T65" fmla="*/ 108 h 210"/>
                <a:gd name="T66" fmla="*/ 48 w 90"/>
                <a:gd name="T67" fmla="*/ 108 h 210"/>
                <a:gd name="T68" fmla="*/ 42 w 90"/>
                <a:gd name="T69" fmla="*/ 108 h 210"/>
                <a:gd name="T70" fmla="*/ 30 w 90"/>
                <a:gd name="T71" fmla="*/ 114 h 210"/>
                <a:gd name="T72" fmla="*/ 0 w 90"/>
                <a:gd name="T73" fmla="*/ 120 h 210"/>
                <a:gd name="T74" fmla="*/ 48 w 90"/>
                <a:gd name="T75" fmla="*/ 120 h 210"/>
                <a:gd name="T76" fmla="*/ 18 w 90"/>
                <a:gd name="T77" fmla="*/ 126 h 210"/>
                <a:gd name="T78" fmla="*/ 72 w 90"/>
                <a:gd name="T79" fmla="*/ 126 h 210"/>
                <a:gd name="T80" fmla="*/ 54 w 90"/>
                <a:gd name="T81" fmla="*/ 132 h 210"/>
                <a:gd name="T82" fmla="*/ 30 w 90"/>
                <a:gd name="T83" fmla="*/ 132 h 210"/>
                <a:gd name="T84" fmla="*/ 66 w 90"/>
                <a:gd name="T85" fmla="*/ 138 h 210"/>
                <a:gd name="T86" fmla="*/ 54 w 90"/>
                <a:gd name="T87" fmla="*/ 144 h 210"/>
                <a:gd name="T88" fmla="*/ 36 w 90"/>
                <a:gd name="T89" fmla="*/ 150 h 210"/>
                <a:gd name="T90" fmla="*/ 30 w 90"/>
                <a:gd name="T91" fmla="*/ 150 h 210"/>
                <a:gd name="T92" fmla="*/ 36 w 90"/>
                <a:gd name="T93" fmla="*/ 150 h 210"/>
                <a:gd name="T94" fmla="*/ 30 w 90"/>
                <a:gd name="T95" fmla="*/ 156 h 210"/>
                <a:gd name="T96" fmla="*/ 48 w 90"/>
                <a:gd name="T97" fmla="*/ 162 h 210"/>
                <a:gd name="T98" fmla="*/ 18 w 90"/>
                <a:gd name="T99" fmla="*/ 162 h 210"/>
                <a:gd name="T100" fmla="*/ 24 w 90"/>
                <a:gd name="T101" fmla="*/ 168 h 210"/>
                <a:gd name="T102" fmla="*/ 6 w 90"/>
                <a:gd name="T103" fmla="*/ 168 h 210"/>
                <a:gd name="T104" fmla="*/ 18 w 90"/>
                <a:gd name="T105" fmla="*/ 174 h 210"/>
                <a:gd name="T106" fmla="*/ 60 w 90"/>
                <a:gd name="T107" fmla="*/ 174 h 210"/>
                <a:gd name="T108" fmla="*/ 42 w 90"/>
                <a:gd name="T109" fmla="*/ 180 h 210"/>
                <a:gd name="T110" fmla="*/ 48 w 90"/>
                <a:gd name="T111" fmla="*/ 180 h 210"/>
                <a:gd name="T112" fmla="*/ 54 w 90"/>
                <a:gd name="T113" fmla="*/ 186 h 210"/>
                <a:gd name="T114" fmla="*/ 84 w 90"/>
                <a:gd name="T115" fmla="*/ 192 h 210"/>
                <a:gd name="T116" fmla="*/ 66 w 90"/>
                <a:gd name="T117" fmla="*/ 192 h 210"/>
                <a:gd name="T118" fmla="*/ 12 w 90"/>
                <a:gd name="T119" fmla="*/ 198 h 210"/>
                <a:gd name="T120" fmla="*/ 48 w 90"/>
                <a:gd name="T121" fmla="*/ 204 h 210"/>
                <a:gd name="T122" fmla="*/ 42 w 90"/>
                <a:gd name="T123" fmla="*/ 204 h 210"/>
                <a:gd name="T124" fmla="*/ 60 w 90"/>
                <a:gd name="T125"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0" h="210">
                  <a:moveTo>
                    <a:pt x="18" y="0"/>
                  </a:moveTo>
                  <a:lnTo>
                    <a:pt x="30" y="0"/>
                  </a:lnTo>
                  <a:lnTo>
                    <a:pt x="48" y="6"/>
                  </a:lnTo>
                  <a:lnTo>
                    <a:pt x="30" y="6"/>
                  </a:lnTo>
                  <a:lnTo>
                    <a:pt x="30" y="12"/>
                  </a:lnTo>
                  <a:lnTo>
                    <a:pt x="54" y="12"/>
                  </a:lnTo>
                  <a:lnTo>
                    <a:pt x="66" y="18"/>
                  </a:lnTo>
                  <a:lnTo>
                    <a:pt x="48" y="18"/>
                  </a:lnTo>
                  <a:lnTo>
                    <a:pt x="78" y="24"/>
                  </a:lnTo>
                  <a:lnTo>
                    <a:pt x="84" y="30"/>
                  </a:lnTo>
                  <a:lnTo>
                    <a:pt x="36" y="30"/>
                  </a:lnTo>
                  <a:lnTo>
                    <a:pt x="36" y="36"/>
                  </a:lnTo>
                  <a:lnTo>
                    <a:pt x="54" y="36"/>
                  </a:lnTo>
                  <a:lnTo>
                    <a:pt x="36" y="42"/>
                  </a:lnTo>
                  <a:lnTo>
                    <a:pt x="0" y="42"/>
                  </a:lnTo>
                  <a:lnTo>
                    <a:pt x="6" y="48"/>
                  </a:lnTo>
                  <a:lnTo>
                    <a:pt x="42" y="48"/>
                  </a:lnTo>
                  <a:lnTo>
                    <a:pt x="42" y="54"/>
                  </a:lnTo>
                  <a:lnTo>
                    <a:pt x="12" y="60"/>
                  </a:lnTo>
                  <a:lnTo>
                    <a:pt x="48" y="60"/>
                  </a:lnTo>
                  <a:lnTo>
                    <a:pt x="54" y="66"/>
                  </a:lnTo>
                  <a:lnTo>
                    <a:pt x="12" y="72"/>
                  </a:lnTo>
                  <a:lnTo>
                    <a:pt x="90" y="72"/>
                  </a:lnTo>
                  <a:lnTo>
                    <a:pt x="60" y="78"/>
                  </a:lnTo>
                  <a:lnTo>
                    <a:pt x="18" y="78"/>
                  </a:lnTo>
                  <a:lnTo>
                    <a:pt x="54" y="84"/>
                  </a:lnTo>
                  <a:lnTo>
                    <a:pt x="6" y="84"/>
                  </a:lnTo>
                  <a:lnTo>
                    <a:pt x="48" y="90"/>
                  </a:lnTo>
                  <a:lnTo>
                    <a:pt x="6" y="90"/>
                  </a:lnTo>
                  <a:lnTo>
                    <a:pt x="36" y="96"/>
                  </a:lnTo>
                  <a:lnTo>
                    <a:pt x="54" y="96"/>
                  </a:lnTo>
                  <a:lnTo>
                    <a:pt x="90" y="102"/>
                  </a:lnTo>
                  <a:lnTo>
                    <a:pt x="42" y="108"/>
                  </a:lnTo>
                  <a:lnTo>
                    <a:pt x="48" y="108"/>
                  </a:lnTo>
                  <a:lnTo>
                    <a:pt x="42" y="108"/>
                  </a:lnTo>
                  <a:lnTo>
                    <a:pt x="30" y="114"/>
                  </a:lnTo>
                  <a:lnTo>
                    <a:pt x="0" y="120"/>
                  </a:lnTo>
                  <a:lnTo>
                    <a:pt x="48" y="120"/>
                  </a:lnTo>
                  <a:lnTo>
                    <a:pt x="18" y="126"/>
                  </a:lnTo>
                  <a:lnTo>
                    <a:pt x="72" y="126"/>
                  </a:lnTo>
                  <a:lnTo>
                    <a:pt x="54" y="132"/>
                  </a:lnTo>
                  <a:lnTo>
                    <a:pt x="30" y="132"/>
                  </a:lnTo>
                  <a:lnTo>
                    <a:pt x="66" y="138"/>
                  </a:lnTo>
                  <a:lnTo>
                    <a:pt x="54" y="144"/>
                  </a:lnTo>
                  <a:lnTo>
                    <a:pt x="36" y="150"/>
                  </a:lnTo>
                  <a:lnTo>
                    <a:pt x="30" y="150"/>
                  </a:lnTo>
                  <a:lnTo>
                    <a:pt x="36" y="150"/>
                  </a:lnTo>
                  <a:lnTo>
                    <a:pt x="30" y="156"/>
                  </a:lnTo>
                  <a:lnTo>
                    <a:pt x="48" y="162"/>
                  </a:lnTo>
                  <a:lnTo>
                    <a:pt x="18" y="162"/>
                  </a:lnTo>
                  <a:lnTo>
                    <a:pt x="24" y="168"/>
                  </a:lnTo>
                  <a:lnTo>
                    <a:pt x="6" y="168"/>
                  </a:lnTo>
                  <a:lnTo>
                    <a:pt x="18" y="174"/>
                  </a:lnTo>
                  <a:lnTo>
                    <a:pt x="60" y="174"/>
                  </a:lnTo>
                  <a:lnTo>
                    <a:pt x="42" y="180"/>
                  </a:lnTo>
                  <a:lnTo>
                    <a:pt x="48" y="180"/>
                  </a:lnTo>
                  <a:lnTo>
                    <a:pt x="54" y="186"/>
                  </a:lnTo>
                  <a:lnTo>
                    <a:pt x="84" y="192"/>
                  </a:lnTo>
                  <a:lnTo>
                    <a:pt x="66" y="192"/>
                  </a:lnTo>
                  <a:lnTo>
                    <a:pt x="12" y="198"/>
                  </a:lnTo>
                  <a:lnTo>
                    <a:pt x="48" y="204"/>
                  </a:lnTo>
                  <a:lnTo>
                    <a:pt x="42" y="204"/>
                  </a:lnTo>
                  <a:lnTo>
                    <a:pt x="60" y="210"/>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8" name="Rectangle 748"/>
            <p:cNvSpPr>
              <a:spLocks noChangeArrowheads="1"/>
            </p:cNvSpPr>
            <p:nvPr/>
          </p:nvSpPr>
          <p:spPr bwMode="auto">
            <a:xfrm>
              <a:off x="43054358" y="6172200"/>
              <a:ext cx="2057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FF0000"/>
                  </a:solidFill>
                  <a:effectLst/>
                  <a:latin typeface="+mn-lt"/>
                  <a:cs typeface="Arial" pitchFamily="34" charset="0"/>
                </a:rPr>
                <a:t>Zn (XRF int.)</a:t>
              </a:r>
            </a:p>
          </p:txBody>
        </p:sp>
        <p:grpSp>
          <p:nvGrpSpPr>
            <p:cNvPr id="2369" name="Group 2368"/>
            <p:cNvGrpSpPr/>
            <p:nvPr/>
          </p:nvGrpSpPr>
          <p:grpSpPr>
            <a:xfrm>
              <a:off x="45730883" y="6464808"/>
              <a:ext cx="2246161" cy="246221"/>
              <a:chOff x="45500925" y="7391400"/>
              <a:chExt cx="2246161" cy="246221"/>
            </a:xfrm>
          </p:grpSpPr>
          <p:sp>
            <p:nvSpPr>
              <p:cNvPr id="2179" name="Rectangle 759"/>
              <p:cNvSpPr>
                <a:spLocks noChangeArrowheads="1"/>
              </p:cNvSpPr>
              <p:nvPr/>
            </p:nvSpPr>
            <p:spPr bwMode="auto">
              <a:xfrm>
                <a:off x="45500925" y="7391400"/>
                <a:ext cx="1041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B0F0"/>
                    </a:solidFill>
                    <a:effectLst/>
                    <a:latin typeface="+mn-lt"/>
                    <a:cs typeface="Arial" pitchFamily="34" charset="0"/>
                  </a:rPr>
                  <a:t>0</a:t>
                </a:r>
              </a:p>
            </p:txBody>
          </p:sp>
          <p:sp>
            <p:nvSpPr>
              <p:cNvPr id="2182" name="Rectangle 762"/>
              <p:cNvSpPr>
                <a:spLocks noChangeArrowheads="1"/>
              </p:cNvSpPr>
              <p:nvPr/>
            </p:nvSpPr>
            <p:spPr bwMode="auto">
              <a:xfrm>
                <a:off x="46101000" y="7391400"/>
                <a:ext cx="31258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B0F0"/>
                    </a:solidFill>
                    <a:effectLst/>
                    <a:latin typeface="+mn-lt"/>
                    <a:cs typeface="Arial" pitchFamily="34" charset="0"/>
                  </a:rPr>
                  <a:t>200</a:t>
                </a:r>
              </a:p>
            </p:txBody>
          </p:sp>
          <p:sp>
            <p:nvSpPr>
              <p:cNvPr id="2185" name="Rectangle 765"/>
              <p:cNvSpPr>
                <a:spLocks noChangeArrowheads="1"/>
              </p:cNvSpPr>
              <p:nvPr/>
            </p:nvSpPr>
            <p:spPr bwMode="auto">
              <a:xfrm>
                <a:off x="46767750" y="7391400"/>
                <a:ext cx="31258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B0F0"/>
                    </a:solidFill>
                    <a:effectLst/>
                    <a:latin typeface="+mn-lt"/>
                    <a:cs typeface="Arial" pitchFamily="34" charset="0"/>
                  </a:rPr>
                  <a:t>400</a:t>
                </a:r>
              </a:p>
            </p:txBody>
          </p:sp>
          <p:sp>
            <p:nvSpPr>
              <p:cNvPr id="2188" name="Rectangle 768"/>
              <p:cNvSpPr>
                <a:spLocks noChangeArrowheads="1"/>
              </p:cNvSpPr>
              <p:nvPr/>
            </p:nvSpPr>
            <p:spPr bwMode="auto">
              <a:xfrm>
                <a:off x="47434500" y="7391400"/>
                <a:ext cx="31258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B0F0"/>
                    </a:solidFill>
                    <a:effectLst/>
                    <a:latin typeface="+mn-lt"/>
                    <a:cs typeface="Arial" pitchFamily="34" charset="0"/>
                  </a:rPr>
                  <a:t>600</a:t>
                </a:r>
              </a:p>
            </p:txBody>
          </p:sp>
        </p:grpSp>
        <p:sp>
          <p:nvSpPr>
            <p:cNvPr id="2231" name="Line 803"/>
            <p:cNvSpPr>
              <a:spLocks noChangeShapeType="1"/>
            </p:cNvSpPr>
            <p:nvPr/>
          </p:nvSpPr>
          <p:spPr bwMode="auto">
            <a:xfrm>
              <a:off x="45759458" y="6720840"/>
              <a:ext cx="2000250" cy="0"/>
            </a:xfrm>
            <a:prstGeom prst="line">
              <a:avLst/>
            </a:prstGeom>
            <a:noFill/>
            <a:ln w="12700">
              <a:solidFill>
                <a:srgbClr val="00B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34" name="Freeform 806"/>
            <p:cNvSpPr>
              <a:spLocks/>
            </p:cNvSpPr>
            <p:nvPr/>
          </p:nvSpPr>
          <p:spPr bwMode="auto">
            <a:xfrm>
              <a:off x="46340483" y="6877431"/>
              <a:ext cx="1381125" cy="657225"/>
            </a:xfrm>
            <a:custGeom>
              <a:avLst/>
              <a:gdLst>
                <a:gd name="T0" fmla="*/ 324 w 870"/>
                <a:gd name="T1" fmla="*/ 6 h 414"/>
                <a:gd name="T2" fmla="*/ 282 w 870"/>
                <a:gd name="T3" fmla="*/ 12 h 414"/>
                <a:gd name="T4" fmla="*/ 396 w 870"/>
                <a:gd name="T5" fmla="*/ 24 h 414"/>
                <a:gd name="T6" fmla="*/ 516 w 870"/>
                <a:gd name="T7" fmla="*/ 36 h 414"/>
                <a:gd name="T8" fmla="*/ 426 w 870"/>
                <a:gd name="T9" fmla="*/ 42 h 414"/>
                <a:gd name="T10" fmla="*/ 216 w 870"/>
                <a:gd name="T11" fmla="*/ 54 h 414"/>
                <a:gd name="T12" fmla="*/ 36 w 870"/>
                <a:gd name="T13" fmla="*/ 60 h 414"/>
                <a:gd name="T14" fmla="*/ 0 w 870"/>
                <a:gd name="T15" fmla="*/ 72 h 414"/>
                <a:gd name="T16" fmla="*/ 48 w 870"/>
                <a:gd name="T17" fmla="*/ 84 h 414"/>
                <a:gd name="T18" fmla="*/ 204 w 870"/>
                <a:gd name="T19" fmla="*/ 90 h 414"/>
                <a:gd name="T20" fmla="*/ 264 w 870"/>
                <a:gd name="T21" fmla="*/ 102 h 414"/>
                <a:gd name="T22" fmla="*/ 372 w 870"/>
                <a:gd name="T23" fmla="*/ 108 h 414"/>
                <a:gd name="T24" fmla="*/ 378 w 870"/>
                <a:gd name="T25" fmla="*/ 120 h 414"/>
                <a:gd name="T26" fmla="*/ 402 w 870"/>
                <a:gd name="T27" fmla="*/ 132 h 414"/>
                <a:gd name="T28" fmla="*/ 480 w 870"/>
                <a:gd name="T29" fmla="*/ 144 h 414"/>
                <a:gd name="T30" fmla="*/ 540 w 870"/>
                <a:gd name="T31" fmla="*/ 150 h 414"/>
                <a:gd name="T32" fmla="*/ 492 w 870"/>
                <a:gd name="T33" fmla="*/ 162 h 414"/>
                <a:gd name="T34" fmla="*/ 600 w 870"/>
                <a:gd name="T35" fmla="*/ 174 h 414"/>
                <a:gd name="T36" fmla="*/ 330 w 870"/>
                <a:gd name="T37" fmla="*/ 180 h 414"/>
                <a:gd name="T38" fmla="*/ 450 w 870"/>
                <a:gd name="T39" fmla="*/ 192 h 414"/>
                <a:gd name="T40" fmla="*/ 414 w 870"/>
                <a:gd name="T41" fmla="*/ 198 h 414"/>
                <a:gd name="T42" fmla="*/ 426 w 870"/>
                <a:gd name="T43" fmla="*/ 210 h 414"/>
                <a:gd name="T44" fmla="*/ 276 w 870"/>
                <a:gd name="T45" fmla="*/ 222 h 414"/>
                <a:gd name="T46" fmla="*/ 414 w 870"/>
                <a:gd name="T47" fmla="*/ 228 h 414"/>
                <a:gd name="T48" fmla="*/ 348 w 870"/>
                <a:gd name="T49" fmla="*/ 240 h 414"/>
                <a:gd name="T50" fmla="*/ 546 w 870"/>
                <a:gd name="T51" fmla="*/ 246 h 414"/>
                <a:gd name="T52" fmla="*/ 528 w 870"/>
                <a:gd name="T53" fmla="*/ 258 h 414"/>
                <a:gd name="T54" fmla="*/ 636 w 870"/>
                <a:gd name="T55" fmla="*/ 270 h 414"/>
                <a:gd name="T56" fmla="*/ 750 w 870"/>
                <a:gd name="T57" fmla="*/ 282 h 414"/>
                <a:gd name="T58" fmla="*/ 810 w 870"/>
                <a:gd name="T59" fmla="*/ 288 h 414"/>
                <a:gd name="T60" fmla="*/ 750 w 870"/>
                <a:gd name="T61" fmla="*/ 300 h 414"/>
                <a:gd name="T62" fmla="*/ 570 w 870"/>
                <a:gd name="T63" fmla="*/ 312 h 414"/>
                <a:gd name="T64" fmla="*/ 480 w 870"/>
                <a:gd name="T65" fmla="*/ 318 h 414"/>
                <a:gd name="T66" fmla="*/ 528 w 870"/>
                <a:gd name="T67" fmla="*/ 330 h 414"/>
                <a:gd name="T68" fmla="*/ 552 w 870"/>
                <a:gd name="T69" fmla="*/ 336 h 414"/>
                <a:gd name="T70" fmla="*/ 558 w 870"/>
                <a:gd name="T71" fmla="*/ 348 h 414"/>
                <a:gd name="T72" fmla="*/ 588 w 870"/>
                <a:gd name="T73" fmla="*/ 360 h 414"/>
                <a:gd name="T74" fmla="*/ 690 w 870"/>
                <a:gd name="T75" fmla="*/ 372 h 414"/>
                <a:gd name="T76" fmla="*/ 612 w 870"/>
                <a:gd name="T77" fmla="*/ 378 h 414"/>
                <a:gd name="T78" fmla="*/ 660 w 870"/>
                <a:gd name="T79" fmla="*/ 390 h 414"/>
                <a:gd name="T80" fmla="*/ 594 w 870"/>
                <a:gd name="T81" fmla="*/ 402 h 414"/>
                <a:gd name="T82" fmla="*/ 522 w 870"/>
                <a:gd name="T83" fmla="*/ 408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0" h="414">
                  <a:moveTo>
                    <a:pt x="426" y="0"/>
                  </a:moveTo>
                  <a:lnTo>
                    <a:pt x="342" y="0"/>
                  </a:lnTo>
                  <a:lnTo>
                    <a:pt x="324" y="6"/>
                  </a:lnTo>
                  <a:lnTo>
                    <a:pt x="264" y="6"/>
                  </a:lnTo>
                  <a:lnTo>
                    <a:pt x="252" y="12"/>
                  </a:lnTo>
                  <a:lnTo>
                    <a:pt x="282" y="12"/>
                  </a:lnTo>
                  <a:lnTo>
                    <a:pt x="390" y="18"/>
                  </a:lnTo>
                  <a:lnTo>
                    <a:pt x="420" y="18"/>
                  </a:lnTo>
                  <a:lnTo>
                    <a:pt x="396" y="24"/>
                  </a:lnTo>
                  <a:lnTo>
                    <a:pt x="366" y="24"/>
                  </a:lnTo>
                  <a:lnTo>
                    <a:pt x="462" y="30"/>
                  </a:lnTo>
                  <a:lnTo>
                    <a:pt x="516" y="36"/>
                  </a:lnTo>
                  <a:lnTo>
                    <a:pt x="486" y="36"/>
                  </a:lnTo>
                  <a:lnTo>
                    <a:pt x="522" y="42"/>
                  </a:lnTo>
                  <a:lnTo>
                    <a:pt x="426" y="42"/>
                  </a:lnTo>
                  <a:lnTo>
                    <a:pt x="348" y="48"/>
                  </a:lnTo>
                  <a:lnTo>
                    <a:pt x="282" y="48"/>
                  </a:lnTo>
                  <a:lnTo>
                    <a:pt x="216" y="54"/>
                  </a:lnTo>
                  <a:lnTo>
                    <a:pt x="138" y="54"/>
                  </a:lnTo>
                  <a:lnTo>
                    <a:pt x="96" y="60"/>
                  </a:lnTo>
                  <a:lnTo>
                    <a:pt x="36" y="60"/>
                  </a:lnTo>
                  <a:lnTo>
                    <a:pt x="18" y="66"/>
                  </a:lnTo>
                  <a:lnTo>
                    <a:pt x="6" y="66"/>
                  </a:lnTo>
                  <a:lnTo>
                    <a:pt x="0" y="72"/>
                  </a:lnTo>
                  <a:lnTo>
                    <a:pt x="24" y="78"/>
                  </a:lnTo>
                  <a:lnTo>
                    <a:pt x="18" y="78"/>
                  </a:lnTo>
                  <a:lnTo>
                    <a:pt x="48" y="84"/>
                  </a:lnTo>
                  <a:lnTo>
                    <a:pt x="30" y="84"/>
                  </a:lnTo>
                  <a:lnTo>
                    <a:pt x="162" y="90"/>
                  </a:lnTo>
                  <a:lnTo>
                    <a:pt x="204" y="90"/>
                  </a:lnTo>
                  <a:lnTo>
                    <a:pt x="204" y="96"/>
                  </a:lnTo>
                  <a:lnTo>
                    <a:pt x="234" y="96"/>
                  </a:lnTo>
                  <a:lnTo>
                    <a:pt x="264" y="102"/>
                  </a:lnTo>
                  <a:lnTo>
                    <a:pt x="234" y="102"/>
                  </a:lnTo>
                  <a:lnTo>
                    <a:pt x="318" y="108"/>
                  </a:lnTo>
                  <a:lnTo>
                    <a:pt x="372" y="108"/>
                  </a:lnTo>
                  <a:lnTo>
                    <a:pt x="426" y="114"/>
                  </a:lnTo>
                  <a:lnTo>
                    <a:pt x="438" y="114"/>
                  </a:lnTo>
                  <a:lnTo>
                    <a:pt x="378" y="120"/>
                  </a:lnTo>
                  <a:lnTo>
                    <a:pt x="432" y="126"/>
                  </a:lnTo>
                  <a:lnTo>
                    <a:pt x="402" y="126"/>
                  </a:lnTo>
                  <a:lnTo>
                    <a:pt x="402" y="132"/>
                  </a:lnTo>
                  <a:lnTo>
                    <a:pt x="384" y="138"/>
                  </a:lnTo>
                  <a:lnTo>
                    <a:pt x="360" y="138"/>
                  </a:lnTo>
                  <a:lnTo>
                    <a:pt x="480" y="144"/>
                  </a:lnTo>
                  <a:lnTo>
                    <a:pt x="510" y="144"/>
                  </a:lnTo>
                  <a:lnTo>
                    <a:pt x="546" y="150"/>
                  </a:lnTo>
                  <a:lnTo>
                    <a:pt x="540" y="150"/>
                  </a:lnTo>
                  <a:lnTo>
                    <a:pt x="516" y="156"/>
                  </a:lnTo>
                  <a:lnTo>
                    <a:pt x="522" y="156"/>
                  </a:lnTo>
                  <a:lnTo>
                    <a:pt x="492" y="162"/>
                  </a:lnTo>
                  <a:lnTo>
                    <a:pt x="498" y="168"/>
                  </a:lnTo>
                  <a:lnTo>
                    <a:pt x="564" y="168"/>
                  </a:lnTo>
                  <a:lnTo>
                    <a:pt x="600" y="174"/>
                  </a:lnTo>
                  <a:lnTo>
                    <a:pt x="438" y="174"/>
                  </a:lnTo>
                  <a:lnTo>
                    <a:pt x="348" y="180"/>
                  </a:lnTo>
                  <a:lnTo>
                    <a:pt x="330" y="180"/>
                  </a:lnTo>
                  <a:lnTo>
                    <a:pt x="366" y="186"/>
                  </a:lnTo>
                  <a:lnTo>
                    <a:pt x="384" y="186"/>
                  </a:lnTo>
                  <a:lnTo>
                    <a:pt x="450" y="192"/>
                  </a:lnTo>
                  <a:lnTo>
                    <a:pt x="444" y="192"/>
                  </a:lnTo>
                  <a:lnTo>
                    <a:pt x="432" y="198"/>
                  </a:lnTo>
                  <a:lnTo>
                    <a:pt x="414" y="198"/>
                  </a:lnTo>
                  <a:lnTo>
                    <a:pt x="336" y="204"/>
                  </a:lnTo>
                  <a:lnTo>
                    <a:pt x="450" y="204"/>
                  </a:lnTo>
                  <a:lnTo>
                    <a:pt x="426" y="210"/>
                  </a:lnTo>
                  <a:lnTo>
                    <a:pt x="360" y="216"/>
                  </a:lnTo>
                  <a:lnTo>
                    <a:pt x="336" y="216"/>
                  </a:lnTo>
                  <a:lnTo>
                    <a:pt x="276" y="222"/>
                  </a:lnTo>
                  <a:lnTo>
                    <a:pt x="288" y="222"/>
                  </a:lnTo>
                  <a:lnTo>
                    <a:pt x="354" y="228"/>
                  </a:lnTo>
                  <a:lnTo>
                    <a:pt x="414" y="228"/>
                  </a:lnTo>
                  <a:lnTo>
                    <a:pt x="384" y="234"/>
                  </a:lnTo>
                  <a:lnTo>
                    <a:pt x="408" y="234"/>
                  </a:lnTo>
                  <a:lnTo>
                    <a:pt x="348" y="240"/>
                  </a:lnTo>
                  <a:lnTo>
                    <a:pt x="408" y="240"/>
                  </a:lnTo>
                  <a:lnTo>
                    <a:pt x="528" y="246"/>
                  </a:lnTo>
                  <a:lnTo>
                    <a:pt x="546" y="246"/>
                  </a:lnTo>
                  <a:lnTo>
                    <a:pt x="594" y="252"/>
                  </a:lnTo>
                  <a:lnTo>
                    <a:pt x="534" y="258"/>
                  </a:lnTo>
                  <a:lnTo>
                    <a:pt x="528" y="258"/>
                  </a:lnTo>
                  <a:lnTo>
                    <a:pt x="576" y="264"/>
                  </a:lnTo>
                  <a:lnTo>
                    <a:pt x="606" y="264"/>
                  </a:lnTo>
                  <a:lnTo>
                    <a:pt x="636" y="270"/>
                  </a:lnTo>
                  <a:lnTo>
                    <a:pt x="696" y="270"/>
                  </a:lnTo>
                  <a:lnTo>
                    <a:pt x="744" y="276"/>
                  </a:lnTo>
                  <a:lnTo>
                    <a:pt x="750" y="282"/>
                  </a:lnTo>
                  <a:lnTo>
                    <a:pt x="786" y="282"/>
                  </a:lnTo>
                  <a:lnTo>
                    <a:pt x="870" y="288"/>
                  </a:lnTo>
                  <a:lnTo>
                    <a:pt x="810" y="288"/>
                  </a:lnTo>
                  <a:lnTo>
                    <a:pt x="696" y="294"/>
                  </a:lnTo>
                  <a:lnTo>
                    <a:pt x="744" y="294"/>
                  </a:lnTo>
                  <a:lnTo>
                    <a:pt x="750" y="300"/>
                  </a:lnTo>
                  <a:lnTo>
                    <a:pt x="696" y="306"/>
                  </a:lnTo>
                  <a:lnTo>
                    <a:pt x="624" y="306"/>
                  </a:lnTo>
                  <a:lnTo>
                    <a:pt x="570" y="312"/>
                  </a:lnTo>
                  <a:lnTo>
                    <a:pt x="582" y="312"/>
                  </a:lnTo>
                  <a:lnTo>
                    <a:pt x="558" y="318"/>
                  </a:lnTo>
                  <a:lnTo>
                    <a:pt x="480" y="318"/>
                  </a:lnTo>
                  <a:lnTo>
                    <a:pt x="552" y="324"/>
                  </a:lnTo>
                  <a:lnTo>
                    <a:pt x="588" y="324"/>
                  </a:lnTo>
                  <a:lnTo>
                    <a:pt x="528" y="330"/>
                  </a:lnTo>
                  <a:lnTo>
                    <a:pt x="540" y="330"/>
                  </a:lnTo>
                  <a:lnTo>
                    <a:pt x="534" y="336"/>
                  </a:lnTo>
                  <a:lnTo>
                    <a:pt x="552" y="336"/>
                  </a:lnTo>
                  <a:lnTo>
                    <a:pt x="582" y="342"/>
                  </a:lnTo>
                  <a:lnTo>
                    <a:pt x="594" y="348"/>
                  </a:lnTo>
                  <a:lnTo>
                    <a:pt x="558" y="348"/>
                  </a:lnTo>
                  <a:lnTo>
                    <a:pt x="606" y="354"/>
                  </a:lnTo>
                  <a:lnTo>
                    <a:pt x="552" y="354"/>
                  </a:lnTo>
                  <a:lnTo>
                    <a:pt x="588" y="360"/>
                  </a:lnTo>
                  <a:lnTo>
                    <a:pt x="582" y="366"/>
                  </a:lnTo>
                  <a:lnTo>
                    <a:pt x="648" y="366"/>
                  </a:lnTo>
                  <a:lnTo>
                    <a:pt x="690" y="372"/>
                  </a:lnTo>
                  <a:lnTo>
                    <a:pt x="624" y="372"/>
                  </a:lnTo>
                  <a:lnTo>
                    <a:pt x="570" y="378"/>
                  </a:lnTo>
                  <a:lnTo>
                    <a:pt x="612" y="378"/>
                  </a:lnTo>
                  <a:lnTo>
                    <a:pt x="552" y="384"/>
                  </a:lnTo>
                  <a:lnTo>
                    <a:pt x="630" y="390"/>
                  </a:lnTo>
                  <a:lnTo>
                    <a:pt x="660" y="390"/>
                  </a:lnTo>
                  <a:lnTo>
                    <a:pt x="666" y="396"/>
                  </a:lnTo>
                  <a:lnTo>
                    <a:pt x="660" y="396"/>
                  </a:lnTo>
                  <a:lnTo>
                    <a:pt x="594" y="402"/>
                  </a:lnTo>
                  <a:lnTo>
                    <a:pt x="504" y="402"/>
                  </a:lnTo>
                  <a:lnTo>
                    <a:pt x="534" y="408"/>
                  </a:lnTo>
                  <a:lnTo>
                    <a:pt x="522" y="408"/>
                  </a:lnTo>
                  <a:lnTo>
                    <a:pt x="534" y="414"/>
                  </a:lnTo>
                  <a:lnTo>
                    <a:pt x="588" y="414"/>
                  </a:lnTo>
                </a:path>
              </a:pathLst>
            </a:custGeom>
            <a:noFill/>
            <a:ln w="12700">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35" name="Freeform 807"/>
            <p:cNvSpPr>
              <a:spLocks/>
            </p:cNvSpPr>
            <p:nvPr/>
          </p:nvSpPr>
          <p:spPr bwMode="auto">
            <a:xfrm>
              <a:off x="46778633" y="7534656"/>
              <a:ext cx="885825" cy="666750"/>
            </a:xfrm>
            <a:custGeom>
              <a:avLst/>
              <a:gdLst>
                <a:gd name="T0" fmla="*/ 228 w 558"/>
                <a:gd name="T1" fmla="*/ 6 h 420"/>
                <a:gd name="T2" fmla="*/ 174 w 558"/>
                <a:gd name="T3" fmla="*/ 18 h 420"/>
                <a:gd name="T4" fmla="*/ 174 w 558"/>
                <a:gd name="T5" fmla="*/ 30 h 420"/>
                <a:gd name="T6" fmla="*/ 108 w 558"/>
                <a:gd name="T7" fmla="*/ 36 h 420"/>
                <a:gd name="T8" fmla="*/ 174 w 558"/>
                <a:gd name="T9" fmla="*/ 48 h 420"/>
                <a:gd name="T10" fmla="*/ 246 w 558"/>
                <a:gd name="T11" fmla="*/ 54 h 420"/>
                <a:gd name="T12" fmla="*/ 162 w 558"/>
                <a:gd name="T13" fmla="*/ 66 h 420"/>
                <a:gd name="T14" fmla="*/ 288 w 558"/>
                <a:gd name="T15" fmla="*/ 78 h 420"/>
                <a:gd name="T16" fmla="*/ 336 w 558"/>
                <a:gd name="T17" fmla="*/ 84 h 420"/>
                <a:gd name="T18" fmla="*/ 342 w 558"/>
                <a:gd name="T19" fmla="*/ 96 h 420"/>
                <a:gd name="T20" fmla="*/ 318 w 558"/>
                <a:gd name="T21" fmla="*/ 102 h 420"/>
                <a:gd name="T22" fmla="*/ 288 w 558"/>
                <a:gd name="T23" fmla="*/ 114 h 420"/>
                <a:gd name="T24" fmla="*/ 210 w 558"/>
                <a:gd name="T25" fmla="*/ 126 h 420"/>
                <a:gd name="T26" fmla="*/ 48 w 558"/>
                <a:gd name="T27" fmla="*/ 132 h 420"/>
                <a:gd name="T28" fmla="*/ 96 w 558"/>
                <a:gd name="T29" fmla="*/ 144 h 420"/>
                <a:gd name="T30" fmla="*/ 66 w 558"/>
                <a:gd name="T31" fmla="*/ 156 h 420"/>
                <a:gd name="T32" fmla="*/ 84 w 558"/>
                <a:gd name="T33" fmla="*/ 162 h 420"/>
                <a:gd name="T34" fmla="*/ 42 w 558"/>
                <a:gd name="T35" fmla="*/ 174 h 420"/>
                <a:gd name="T36" fmla="*/ 96 w 558"/>
                <a:gd name="T37" fmla="*/ 180 h 420"/>
                <a:gd name="T38" fmla="*/ 132 w 558"/>
                <a:gd name="T39" fmla="*/ 192 h 420"/>
                <a:gd name="T40" fmla="*/ 282 w 558"/>
                <a:gd name="T41" fmla="*/ 204 h 420"/>
                <a:gd name="T42" fmla="*/ 312 w 558"/>
                <a:gd name="T43" fmla="*/ 210 h 420"/>
                <a:gd name="T44" fmla="*/ 354 w 558"/>
                <a:gd name="T45" fmla="*/ 222 h 420"/>
                <a:gd name="T46" fmla="*/ 318 w 558"/>
                <a:gd name="T47" fmla="*/ 228 h 420"/>
                <a:gd name="T48" fmla="*/ 378 w 558"/>
                <a:gd name="T49" fmla="*/ 246 h 420"/>
                <a:gd name="T50" fmla="*/ 420 w 558"/>
                <a:gd name="T51" fmla="*/ 252 h 420"/>
                <a:gd name="T52" fmla="*/ 498 w 558"/>
                <a:gd name="T53" fmla="*/ 264 h 420"/>
                <a:gd name="T54" fmla="*/ 336 w 558"/>
                <a:gd name="T55" fmla="*/ 270 h 420"/>
                <a:gd name="T56" fmla="*/ 108 w 558"/>
                <a:gd name="T57" fmla="*/ 282 h 420"/>
                <a:gd name="T58" fmla="*/ 90 w 558"/>
                <a:gd name="T59" fmla="*/ 294 h 420"/>
                <a:gd name="T60" fmla="*/ 6 w 558"/>
                <a:gd name="T61" fmla="*/ 300 h 420"/>
                <a:gd name="T62" fmla="*/ 174 w 558"/>
                <a:gd name="T63" fmla="*/ 312 h 420"/>
                <a:gd name="T64" fmla="*/ 228 w 558"/>
                <a:gd name="T65" fmla="*/ 318 h 420"/>
                <a:gd name="T66" fmla="*/ 354 w 558"/>
                <a:gd name="T67" fmla="*/ 330 h 420"/>
                <a:gd name="T68" fmla="*/ 402 w 558"/>
                <a:gd name="T69" fmla="*/ 342 h 420"/>
                <a:gd name="T70" fmla="*/ 426 w 558"/>
                <a:gd name="T71" fmla="*/ 354 h 420"/>
                <a:gd name="T72" fmla="*/ 462 w 558"/>
                <a:gd name="T73" fmla="*/ 360 h 420"/>
                <a:gd name="T74" fmla="*/ 468 w 558"/>
                <a:gd name="T75" fmla="*/ 372 h 420"/>
                <a:gd name="T76" fmla="*/ 300 w 558"/>
                <a:gd name="T77" fmla="*/ 384 h 420"/>
                <a:gd name="T78" fmla="*/ 378 w 558"/>
                <a:gd name="T79" fmla="*/ 390 h 420"/>
                <a:gd name="T80" fmla="*/ 306 w 558"/>
                <a:gd name="T81" fmla="*/ 402 h 420"/>
                <a:gd name="T82" fmla="*/ 378 w 558"/>
                <a:gd name="T83" fmla="*/ 414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58" h="420">
                  <a:moveTo>
                    <a:pt x="312" y="0"/>
                  </a:moveTo>
                  <a:lnTo>
                    <a:pt x="282" y="6"/>
                  </a:lnTo>
                  <a:lnTo>
                    <a:pt x="228" y="6"/>
                  </a:lnTo>
                  <a:lnTo>
                    <a:pt x="240" y="12"/>
                  </a:lnTo>
                  <a:lnTo>
                    <a:pt x="144" y="12"/>
                  </a:lnTo>
                  <a:lnTo>
                    <a:pt x="174" y="18"/>
                  </a:lnTo>
                  <a:lnTo>
                    <a:pt x="168" y="24"/>
                  </a:lnTo>
                  <a:lnTo>
                    <a:pt x="156" y="24"/>
                  </a:lnTo>
                  <a:lnTo>
                    <a:pt x="174" y="30"/>
                  </a:lnTo>
                  <a:lnTo>
                    <a:pt x="204" y="30"/>
                  </a:lnTo>
                  <a:lnTo>
                    <a:pt x="186" y="36"/>
                  </a:lnTo>
                  <a:lnTo>
                    <a:pt x="108" y="36"/>
                  </a:lnTo>
                  <a:lnTo>
                    <a:pt x="132" y="42"/>
                  </a:lnTo>
                  <a:lnTo>
                    <a:pt x="162" y="42"/>
                  </a:lnTo>
                  <a:lnTo>
                    <a:pt x="174" y="48"/>
                  </a:lnTo>
                  <a:lnTo>
                    <a:pt x="168" y="48"/>
                  </a:lnTo>
                  <a:lnTo>
                    <a:pt x="216" y="54"/>
                  </a:lnTo>
                  <a:lnTo>
                    <a:pt x="246" y="54"/>
                  </a:lnTo>
                  <a:lnTo>
                    <a:pt x="246" y="60"/>
                  </a:lnTo>
                  <a:lnTo>
                    <a:pt x="186" y="66"/>
                  </a:lnTo>
                  <a:lnTo>
                    <a:pt x="162" y="66"/>
                  </a:lnTo>
                  <a:lnTo>
                    <a:pt x="222" y="72"/>
                  </a:lnTo>
                  <a:lnTo>
                    <a:pt x="252" y="72"/>
                  </a:lnTo>
                  <a:lnTo>
                    <a:pt x="288" y="78"/>
                  </a:lnTo>
                  <a:lnTo>
                    <a:pt x="306" y="78"/>
                  </a:lnTo>
                  <a:lnTo>
                    <a:pt x="276" y="84"/>
                  </a:lnTo>
                  <a:lnTo>
                    <a:pt x="336" y="84"/>
                  </a:lnTo>
                  <a:lnTo>
                    <a:pt x="294" y="90"/>
                  </a:lnTo>
                  <a:lnTo>
                    <a:pt x="348" y="90"/>
                  </a:lnTo>
                  <a:lnTo>
                    <a:pt x="342" y="96"/>
                  </a:lnTo>
                  <a:lnTo>
                    <a:pt x="288" y="96"/>
                  </a:lnTo>
                  <a:lnTo>
                    <a:pt x="390" y="102"/>
                  </a:lnTo>
                  <a:lnTo>
                    <a:pt x="318" y="102"/>
                  </a:lnTo>
                  <a:lnTo>
                    <a:pt x="240" y="108"/>
                  </a:lnTo>
                  <a:lnTo>
                    <a:pt x="264" y="114"/>
                  </a:lnTo>
                  <a:lnTo>
                    <a:pt x="288" y="114"/>
                  </a:lnTo>
                  <a:lnTo>
                    <a:pt x="186" y="120"/>
                  </a:lnTo>
                  <a:lnTo>
                    <a:pt x="252" y="120"/>
                  </a:lnTo>
                  <a:lnTo>
                    <a:pt x="210" y="126"/>
                  </a:lnTo>
                  <a:lnTo>
                    <a:pt x="96" y="126"/>
                  </a:lnTo>
                  <a:lnTo>
                    <a:pt x="162" y="132"/>
                  </a:lnTo>
                  <a:lnTo>
                    <a:pt x="48" y="132"/>
                  </a:lnTo>
                  <a:lnTo>
                    <a:pt x="102" y="138"/>
                  </a:lnTo>
                  <a:lnTo>
                    <a:pt x="144" y="138"/>
                  </a:lnTo>
                  <a:lnTo>
                    <a:pt x="96" y="144"/>
                  </a:lnTo>
                  <a:lnTo>
                    <a:pt x="84" y="144"/>
                  </a:lnTo>
                  <a:lnTo>
                    <a:pt x="132" y="150"/>
                  </a:lnTo>
                  <a:lnTo>
                    <a:pt x="66" y="156"/>
                  </a:lnTo>
                  <a:lnTo>
                    <a:pt x="84" y="156"/>
                  </a:lnTo>
                  <a:lnTo>
                    <a:pt x="102" y="162"/>
                  </a:lnTo>
                  <a:lnTo>
                    <a:pt x="84" y="162"/>
                  </a:lnTo>
                  <a:lnTo>
                    <a:pt x="36" y="168"/>
                  </a:lnTo>
                  <a:lnTo>
                    <a:pt x="24" y="168"/>
                  </a:lnTo>
                  <a:lnTo>
                    <a:pt x="42" y="174"/>
                  </a:lnTo>
                  <a:lnTo>
                    <a:pt x="6" y="174"/>
                  </a:lnTo>
                  <a:lnTo>
                    <a:pt x="30" y="180"/>
                  </a:lnTo>
                  <a:lnTo>
                    <a:pt x="96" y="180"/>
                  </a:lnTo>
                  <a:lnTo>
                    <a:pt x="66" y="186"/>
                  </a:lnTo>
                  <a:lnTo>
                    <a:pt x="48" y="186"/>
                  </a:lnTo>
                  <a:lnTo>
                    <a:pt x="132" y="192"/>
                  </a:lnTo>
                  <a:lnTo>
                    <a:pt x="174" y="192"/>
                  </a:lnTo>
                  <a:lnTo>
                    <a:pt x="228" y="198"/>
                  </a:lnTo>
                  <a:lnTo>
                    <a:pt x="282" y="204"/>
                  </a:lnTo>
                  <a:lnTo>
                    <a:pt x="276" y="204"/>
                  </a:lnTo>
                  <a:lnTo>
                    <a:pt x="402" y="210"/>
                  </a:lnTo>
                  <a:lnTo>
                    <a:pt x="312" y="210"/>
                  </a:lnTo>
                  <a:lnTo>
                    <a:pt x="234" y="216"/>
                  </a:lnTo>
                  <a:lnTo>
                    <a:pt x="354" y="216"/>
                  </a:lnTo>
                  <a:lnTo>
                    <a:pt x="354" y="222"/>
                  </a:lnTo>
                  <a:lnTo>
                    <a:pt x="372" y="222"/>
                  </a:lnTo>
                  <a:lnTo>
                    <a:pt x="366" y="228"/>
                  </a:lnTo>
                  <a:lnTo>
                    <a:pt x="318" y="228"/>
                  </a:lnTo>
                  <a:lnTo>
                    <a:pt x="312" y="234"/>
                  </a:lnTo>
                  <a:lnTo>
                    <a:pt x="288" y="240"/>
                  </a:lnTo>
                  <a:lnTo>
                    <a:pt x="378" y="246"/>
                  </a:lnTo>
                  <a:lnTo>
                    <a:pt x="426" y="246"/>
                  </a:lnTo>
                  <a:lnTo>
                    <a:pt x="414" y="252"/>
                  </a:lnTo>
                  <a:lnTo>
                    <a:pt x="420" y="252"/>
                  </a:lnTo>
                  <a:lnTo>
                    <a:pt x="408" y="258"/>
                  </a:lnTo>
                  <a:lnTo>
                    <a:pt x="432" y="258"/>
                  </a:lnTo>
                  <a:lnTo>
                    <a:pt x="498" y="264"/>
                  </a:lnTo>
                  <a:lnTo>
                    <a:pt x="408" y="264"/>
                  </a:lnTo>
                  <a:lnTo>
                    <a:pt x="390" y="270"/>
                  </a:lnTo>
                  <a:lnTo>
                    <a:pt x="336" y="270"/>
                  </a:lnTo>
                  <a:lnTo>
                    <a:pt x="288" y="276"/>
                  </a:lnTo>
                  <a:lnTo>
                    <a:pt x="174" y="276"/>
                  </a:lnTo>
                  <a:lnTo>
                    <a:pt x="108" y="282"/>
                  </a:lnTo>
                  <a:lnTo>
                    <a:pt x="102" y="282"/>
                  </a:lnTo>
                  <a:lnTo>
                    <a:pt x="144" y="288"/>
                  </a:lnTo>
                  <a:lnTo>
                    <a:pt x="90" y="294"/>
                  </a:lnTo>
                  <a:lnTo>
                    <a:pt x="18" y="294"/>
                  </a:lnTo>
                  <a:lnTo>
                    <a:pt x="0" y="300"/>
                  </a:lnTo>
                  <a:lnTo>
                    <a:pt x="6" y="300"/>
                  </a:lnTo>
                  <a:lnTo>
                    <a:pt x="84" y="306"/>
                  </a:lnTo>
                  <a:lnTo>
                    <a:pt x="66" y="306"/>
                  </a:lnTo>
                  <a:lnTo>
                    <a:pt x="174" y="312"/>
                  </a:lnTo>
                  <a:lnTo>
                    <a:pt x="204" y="312"/>
                  </a:lnTo>
                  <a:lnTo>
                    <a:pt x="234" y="318"/>
                  </a:lnTo>
                  <a:lnTo>
                    <a:pt x="228" y="318"/>
                  </a:lnTo>
                  <a:lnTo>
                    <a:pt x="204" y="324"/>
                  </a:lnTo>
                  <a:lnTo>
                    <a:pt x="234" y="324"/>
                  </a:lnTo>
                  <a:lnTo>
                    <a:pt x="354" y="330"/>
                  </a:lnTo>
                  <a:lnTo>
                    <a:pt x="324" y="336"/>
                  </a:lnTo>
                  <a:lnTo>
                    <a:pt x="330" y="336"/>
                  </a:lnTo>
                  <a:lnTo>
                    <a:pt x="402" y="342"/>
                  </a:lnTo>
                  <a:lnTo>
                    <a:pt x="408" y="348"/>
                  </a:lnTo>
                  <a:lnTo>
                    <a:pt x="444" y="348"/>
                  </a:lnTo>
                  <a:lnTo>
                    <a:pt x="426" y="354"/>
                  </a:lnTo>
                  <a:lnTo>
                    <a:pt x="414" y="354"/>
                  </a:lnTo>
                  <a:lnTo>
                    <a:pt x="498" y="360"/>
                  </a:lnTo>
                  <a:lnTo>
                    <a:pt x="462" y="360"/>
                  </a:lnTo>
                  <a:lnTo>
                    <a:pt x="558" y="366"/>
                  </a:lnTo>
                  <a:lnTo>
                    <a:pt x="468" y="366"/>
                  </a:lnTo>
                  <a:lnTo>
                    <a:pt x="468" y="372"/>
                  </a:lnTo>
                  <a:lnTo>
                    <a:pt x="432" y="378"/>
                  </a:lnTo>
                  <a:lnTo>
                    <a:pt x="390" y="378"/>
                  </a:lnTo>
                  <a:lnTo>
                    <a:pt x="300" y="384"/>
                  </a:lnTo>
                  <a:lnTo>
                    <a:pt x="342" y="384"/>
                  </a:lnTo>
                  <a:lnTo>
                    <a:pt x="402" y="390"/>
                  </a:lnTo>
                  <a:lnTo>
                    <a:pt x="378" y="390"/>
                  </a:lnTo>
                  <a:lnTo>
                    <a:pt x="264" y="396"/>
                  </a:lnTo>
                  <a:lnTo>
                    <a:pt x="174" y="396"/>
                  </a:lnTo>
                  <a:lnTo>
                    <a:pt x="306" y="402"/>
                  </a:lnTo>
                  <a:lnTo>
                    <a:pt x="300" y="408"/>
                  </a:lnTo>
                  <a:lnTo>
                    <a:pt x="312" y="408"/>
                  </a:lnTo>
                  <a:lnTo>
                    <a:pt x="378" y="414"/>
                  </a:lnTo>
                  <a:lnTo>
                    <a:pt x="318" y="414"/>
                  </a:lnTo>
                  <a:lnTo>
                    <a:pt x="342" y="420"/>
                  </a:lnTo>
                </a:path>
              </a:pathLst>
            </a:custGeom>
            <a:noFill/>
            <a:ln w="12700">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37" name="Freeform 808"/>
            <p:cNvSpPr>
              <a:spLocks/>
            </p:cNvSpPr>
            <p:nvPr/>
          </p:nvSpPr>
          <p:spPr bwMode="auto">
            <a:xfrm>
              <a:off x="46816733" y="8201406"/>
              <a:ext cx="733425" cy="666750"/>
            </a:xfrm>
            <a:custGeom>
              <a:avLst/>
              <a:gdLst>
                <a:gd name="T0" fmla="*/ 330 w 462"/>
                <a:gd name="T1" fmla="*/ 6 h 420"/>
                <a:gd name="T2" fmla="*/ 186 w 462"/>
                <a:gd name="T3" fmla="*/ 18 h 420"/>
                <a:gd name="T4" fmla="*/ 150 w 462"/>
                <a:gd name="T5" fmla="*/ 30 h 420"/>
                <a:gd name="T6" fmla="*/ 36 w 462"/>
                <a:gd name="T7" fmla="*/ 42 h 420"/>
                <a:gd name="T8" fmla="*/ 174 w 462"/>
                <a:gd name="T9" fmla="*/ 54 h 420"/>
                <a:gd name="T10" fmla="*/ 222 w 462"/>
                <a:gd name="T11" fmla="*/ 66 h 420"/>
                <a:gd name="T12" fmla="*/ 312 w 462"/>
                <a:gd name="T13" fmla="*/ 72 h 420"/>
                <a:gd name="T14" fmla="*/ 252 w 462"/>
                <a:gd name="T15" fmla="*/ 84 h 420"/>
                <a:gd name="T16" fmla="*/ 180 w 462"/>
                <a:gd name="T17" fmla="*/ 96 h 420"/>
                <a:gd name="T18" fmla="*/ 198 w 462"/>
                <a:gd name="T19" fmla="*/ 102 h 420"/>
                <a:gd name="T20" fmla="*/ 288 w 462"/>
                <a:gd name="T21" fmla="*/ 114 h 420"/>
                <a:gd name="T22" fmla="*/ 318 w 462"/>
                <a:gd name="T23" fmla="*/ 120 h 420"/>
                <a:gd name="T24" fmla="*/ 264 w 462"/>
                <a:gd name="T25" fmla="*/ 132 h 420"/>
                <a:gd name="T26" fmla="*/ 84 w 462"/>
                <a:gd name="T27" fmla="*/ 144 h 420"/>
                <a:gd name="T28" fmla="*/ 78 w 462"/>
                <a:gd name="T29" fmla="*/ 150 h 420"/>
                <a:gd name="T30" fmla="*/ 60 w 462"/>
                <a:gd name="T31" fmla="*/ 162 h 420"/>
                <a:gd name="T32" fmla="*/ 114 w 462"/>
                <a:gd name="T33" fmla="*/ 168 h 420"/>
                <a:gd name="T34" fmla="*/ 294 w 462"/>
                <a:gd name="T35" fmla="*/ 180 h 420"/>
                <a:gd name="T36" fmla="*/ 372 w 462"/>
                <a:gd name="T37" fmla="*/ 192 h 420"/>
                <a:gd name="T38" fmla="*/ 462 w 462"/>
                <a:gd name="T39" fmla="*/ 198 h 420"/>
                <a:gd name="T40" fmla="*/ 294 w 462"/>
                <a:gd name="T41" fmla="*/ 210 h 420"/>
                <a:gd name="T42" fmla="*/ 114 w 462"/>
                <a:gd name="T43" fmla="*/ 216 h 420"/>
                <a:gd name="T44" fmla="*/ 258 w 462"/>
                <a:gd name="T45" fmla="*/ 228 h 420"/>
                <a:gd name="T46" fmla="*/ 246 w 462"/>
                <a:gd name="T47" fmla="*/ 240 h 420"/>
                <a:gd name="T48" fmla="*/ 264 w 462"/>
                <a:gd name="T49" fmla="*/ 246 h 420"/>
                <a:gd name="T50" fmla="*/ 144 w 462"/>
                <a:gd name="T51" fmla="*/ 258 h 420"/>
                <a:gd name="T52" fmla="*/ 0 w 462"/>
                <a:gd name="T53" fmla="*/ 264 h 420"/>
                <a:gd name="T54" fmla="*/ 48 w 462"/>
                <a:gd name="T55" fmla="*/ 276 h 420"/>
                <a:gd name="T56" fmla="*/ 0 w 462"/>
                <a:gd name="T57" fmla="*/ 288 h 420"/>
                <a:gd name="T58" fmla="*/ 48 w 462"/>
                <a:gd name="T59" fmla="*/ 300 h 420"/>
                <a:gd name="T60" fmla="*/ 198 w 462"/>
                <a:gd name="T61" fmla="*/ 306 h 420"/>
                <a:gd name="T62" fmla="*/ 216 w 462"/>
                <a:gd name="T63" fmla="*/ 318 h 420"/>
                <a:gd name="T64" fmla="*/ 258 w 462"/>
                <a:gd name="T65" fmla="*/ 330 h 420"/>
                <a:gd name="T66" fmla="*/ 288 w 462"/>
                <a:gd name="T67" fmla="*/ 336 h 420"/>
                <a:gd name="T68" fmla="*/ 162 w 462"/>
                <a:gd name="T69" fmla="*/ 348 h 420"/>
                <a:gd name="T70" fmla="*/ 204 w 462"/>
                <a:gd name="T71" fmla="*/ 360 h 420"/>
                <a:gd name="T72" fmla="*/ 144 w 462"/>
                <a:gd name="T73" fmla="*/ 366 h 420"/>
                <a:gd name="T74" fmla="*/ 108 w 462"/>
                <a:gd name="T75" fmla="*/ 378 h 420"/>
                <a:gd name="T76" fmla="*/ 108 w 462"/>
                <a:gd name="T77" fmla="*/ 384 h 420"/>
                <a:gd name="T78" fmla="*/ 246 w 462"/>
                <a:gd name="T79" fmla="*/ 396 h 420"/>
                <a:gd name="T80" fmla="*/ 396 w 462"/>
                <a:gd name="T81" fmla="*/ 408 h 420"/>
                <a:gd name="T82" fmla="*/ 342 w 462"/>
                <a:gd name="T83" fmla="*/ 414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62" h="420">
                  <a:moveTo>
                    <a:pt x="318" y="0"/>
                  </a:moveTo>
                  <a:lnTo>
                    <a:pt x="288" y="6"/>
                  </a:lnTo>
                  <a:lnTo>
                    <a:pt x="330" y="6"/>
                  </a:lnTo>
                  <a:lnTo>
                    <a:pt x="348" y="12"/>
                  </a:lnTo>
                  <a:lnTo>
                    <a:pt x="210" y="12"/>
                  </a:lnTo>
                  <a:lnTo>
                    <a:pt x="186" y="18"/>
                  </a:lnTo>
                  <a:lnTo>
                    <a:pt x="180" y="24"/>
                  </a:lnTo>
                  <a:lnTo>
                    <a:pt x="204" y="30"/>
                  </a:lnTo>
                  <a:lnTo>
                    <a:pt x="150" y="30"/>
                  </a:lnTo>
                  <a:lnTo>
                    <a:pt x="102" y="36"/>
                  </a:lnTo>
                  <a:lnTo>
                    <a:pt x="114" y="36"/>
                  </a:lnTo>
                  <a:lnTo>
                    <a:pt x="36" y="42"/>
                  </a:lnTo>
                  <a:lnTo>
                    <a:pt x="102" y="48"/>
                  </a:lnTo>
                  <a:lnTo>
                    <a:pt x="114" y="48"/>
                  </a:lnTo>
                  <a:lnTo>
                    <a:pt x="174" y="54"/>
                  </a:lnTo>
                  <a:lnTo>
                    <a:pt x="222" y="54"/>
                  </a:lnTo>
                  <a:lnTo>
                    <a:pt x="192" y="60"/>
                  </a:lnTo>
                  <a:lnTo>
                    <a:pt x="222" y="66"/>
                  </a:lnTo>
                  <a:lnTo>
                    <a:pt x="318" y="66"/>
                  </a:lnTo>
                  <a:lnTo>
                    <a:pt x="294" y="72"/>
                  </a:lnTo>
                  <a:lnTo>
                    <a:pt x="312" y="72"/>
                  </a:lnTo>
                  <a:lnTo>
                    <a:pt x="348" y="78"/>
                  </a:lnTo>
                  <a:lnTo>
                    <a:pt x="318" y="78"/>
                  </a:lnTo>
                  <a:lnTo>
                    <a:pt x="252" y="84"/>
                  </a:lnTo>
                  <a:lnTo>
                    <a:pt x="198" y="84"/>
                  </a:lnTo>
                  <a:lnTo>
                    <a:pt x="240" y="90"/>
                  </a:lnTo>
                  <a:lnTo>
                    <a:pt x="180" y="96"/>
                  </a:lnTo>
                  <a:lnTo>
                    <a:pt x="174" y="96"/>
                  </a:lnTo>
                  <a:lnTo>
                    <a:pt x="144" y="102"/>
                  </a:lnTo>
                  <a:lnTo>
                    <a:pt x="198" y="102"/>
                  </a:lnTo>
                  <a:lnTo>
                    <a:pt x="330" y="108"/>
                  </a:lnTo>
                  <a:lnTo>
                    <a:pt x="348" y="108"/>
                  </a:lnTo>
                  <a:lnTo>
                    <a:pt x="288" y="114"/>
                  </a:lnTo>
                  <a:lnTo>
                    <a:pt x="372" y="114"/>
                  </a:lnTo>
                  <a:lnTo>
                    <a:pt x="360" y="120"/>
                  </a:lnTo>
                  <a:lnTo>
                    <a:pt x="318" y="120"/>
                  </a:lnTo>
                  <a:lnTo>
                    <a:pt x="354" y="126"/>
                  </a:lnTo>
                  <a:lnTo>
                    <a:pt x="324" y="126"/>
                  </a:lnTo>
                  <a:lnTo>
                    <a:pt x="264" y="132"/>
                  </a:lnTo>
                  <a:lnTo>
                    <a:pt x="240" y="138"/>
                  </a:lnTo>
                  <a:lnTo>
                    <a:pt x="162" y="138"/>
                  </a:lnTo>
                  <a:lnTo>
                    <a:pt x="84" y="144"/>
                  </a:lnTo>
                  <a:lnTo>
                    <a:pt x="144" y="144"/>
                  </a:lnTo>
                  <a:lnTo>
                    <a:pt x="42" y="150"/>
                  </a:lnTo>
                  <a:lnTo>
                    <a:pt x="78" y="150"/>
                  </a:lnTo>
                  <a:lnTo>
                    <a:pt x="162" y="156"/>
                  </a:lnTo>
                  <a:lnTo>
                    <a:pt x="114" y="156"/>
                  </a:lnTo>
                  <a:lnTo>
                    <a:pt x="60" y="162"/>
                  </a:lnTo>
                  <a:lnTo>
                    <a:pt x="90" y="162"/>
                  </a:lnTo>
                  <a:lnTo>
                    <a:pt x="126" y="168"/>
                  </a:lnTo>
                  <a:lnTo>
                    <a:pt x="114" y="168"/>
                  </a:lnTo>
                  <a:lnTo>
                    <a:pt x="174" y="174"/>
                  </a:lnTo>
                  <a:lnTo>
                    <a:pt x="264" y="174"/>
                  </a:lnTo>
                  <a:lnTo>
                    <a:pt x="294" y="180"/>
                  </a:lnTo>
                  <a:lnTo>
                    <a:pt x="348" y="186"/>
                  </a:lnTo>
                  <a:lnTo>
                    <a:pt x="330" y="186"/>
                  </a:lnTo>
                  <a:lnTo>
                    <a:pt x="372" y="192"/>
                  </a:lnTo>
                  <a:lnTo>
                    <a:pt x="456" y="192"/>
                  </a:lnTo>
                  <a:lnTo>
                    <a:pt x="438" y="198"/>
                  </a:lnTo>
                  <a:lnTo>
                    <a:pt x="462" y="198"/>
                  </a:lnTo>
                  <a:lnTo>
                    <a:pt x="450" y="204"/>
                  </a:lnTo>
                  <a:lnTo>
                    <a:pt x="366" y="204"/>
                  </a:lnTo>
                  <a:lnTo>
                    <a:pt x="294" y="210"/>
                  </a:lnTo>
                  <a:lnTo>
                    <a:pt x="330" y="210"/>
                  </a:lnTo>
                  <a:lnTo>
                    <a:pt x="246" y="216"/>
                  </a:lnTo>
                  <a:lnTo>
                    <a:pt x="114" y="216"/>
                  </a:lnTo>
                  <a:lnTo>
                    <a:pt x="138" y="222"/>
                  </a:lnTo>
                  <a:lnTo>
                    <a:pt x="204" y="228"/>
                  </a:lnTo>
                  <a:lnTo>
                    <a:pt x="258" y="228"/>
                  </a:lnTo>
                  <a:lnTo>
                    <a:pt x="150" y="234"/>
                  </a:lnTo>
                  <a:lnTo>
                    <a:pt x="264" y="234"/>
                  </a:lnTo>
                  <a:lnTo>
                    <a:pt x="246" y="240"/>
                  </a:lnTo>
                  <a:lnTo>
                    <a:pt x="216" y="240"/>
                  </a:lnTo>
                  <a:lnTo>
                    <a:pt x="180" y="246"/>
                  </a:lnTo>
                  <a:lnTo>
                    <a:pt x="264" y="246"/>
                  </a:lnTo>
                  <a:lnTo>
                    <a:pt x="312" y="252"/>
                  </a:lnTo>
                  <a:lnTo>
                    <a:pt x="264" y="252"/>
                  </a:lnTo>
                  <a:lnTo>
                    <a:pt x="144" y="258"/>
                  </a:lnTo>
                  <a:lnTo>
                    <a:pt x="48" y="258"/>
                  </a:lnTo>
                  <a:lnTo>
                    <a:pt x="54" y="264"/>
                  </a:lnTo>
                  <a:lnTo>
                    <a:pt x="0" y="264"/>
                  </a:lnTo>
                  <a:lnTo>
                    <a:pt x="30" y="270"/>
                  </a:lnTo>
                  <a:lnTo>
                    <a:pt x="66" y="276"/>
                  </a:lnTo>
                  <a:lnTo>
                    <a:pt x="48" y="276"/>
                  </a:lnTo>
                  <a:lnTo>
                    <a:pt x="42" y="282"/>
                  </a:lnTo>
                  <a:lnTo>
                    <a:pt x="66" y="282"/>
                  </a:lnTo>
                  <a:lnTo>
                    <a:pt x="0" y="288"/>
                  </a:lnTo>
                  <a:lnTo>
                    <a:pt x="84" y="294"/>
                  </a:lnTo>
                  <a:lnTo>
                    <a:pt x="108" y="294"/>
                  </a:lnTo>
                  <a:lnTo>
                    <a:pt x="48" y="300"/>
                  </a:lnTo>
                  <a:lnTo>
                    <a:pt x="84" y="300"/>
                  </a:lnTo>
                  <a:lnTo>
                    <a:pt x="132" y="306"/>
                  </a:lnTo>
                  <a:lnTo>
                    <a:pt x="198" y="306"/>
                  </a:lnTo>
                  <a:lnTo>
                    <a:pt x="156" y="312"/>
                  </a:lnTo>
                  <a:lnTo>
                    <a:pt x="150" y="318"/>
                  </a:lnTo>
                  <a:lnTo>
                    <a:pt x="216" y="318"/>
                  </a:lnTo>
                  <a:lnTo>
                    <a:pt x="264" y="324"/>
                  </a:lnTo>
                  <a:lnTo>
                    <a:pt x="294" y="324"/>
                  </a:lnTo>
                  <a:lnTo>
                    <a:pt x="258" y="330"/>
                  </a:lnTo>
                  <a:lnTo>
                    <a:pt x="282" y="330"/>
                  </a:lnTo>
                  <a:lnTo>
                    <a:pt x="318" y="336"/>
                  </a:lnTo>
                  <a:lnTo>
                    <a:pt x="288" y="336"/>
                  </a:lnTo>
                  <a:lnTo>
                    <a:pt x="174" y="342"/>
                  </a:lnTo>
                  <a:lnTo>
                    <a:pt x="156" y="342"/>
                  </a:lnTo>
                  <a:lnTo>
                    <a:pt x="162" y="348"/>
                  </a:lnTo>
                  <a:lnTo>
                    <a:pt x="222" y="348"/>
                  </a:lnTo>
                  <a:lnTo>
                    <a:pt x="216" y="354"/>
                  </a:lnTo>
                  <a:lnTo>
                    <a:pt x="204" y="360"/>
                  </a:lnTo>
                  <a:lnTo>
                    <a:pt x="198" y="360"/>
                  </a:lnTo>
                  <a:lnTo>
                    <a:pt x="234" y="366"/>
                  </a:lnTo>
                  <a:lnTo>
                    <a:pt x="144" y="366"/>
                  </a:lnTo>
                  <a:lnTo>
                    <a:pt x="30" y="372"/>
                  </a:lnTo>
                  <a:lnTo>
                    <a:pt x="24" y="372"/>
                  </a:lnTo>
                  <a:lnTo>
                    <a:pt x="108" y="378"/>
                  </a:lnTo>
                  <a:lnTo>
                    <a:pt x="30" y="378"/>
                  </a:lnTo>
                  <a:lnTo>
                    <a:pt x="48" y="384"/>
                  </a:lnTo>
                  <a:lnTo>
                    <a:pt x="108" y="384"/>
                  </a:lnTo>
                  <a:lnTo>
                    <a:pt x="96" y="390"/>
                  </a:lnTo>
                  <a:lnTo>
                    <a:pt x="222" y="390"/>
                  </a:lnTo>
                  <a:lnTo>
                    <a:pt x="246" y="396"/>
                  </a:lnTo>
                  <a:lnTo>
                    <a:pt x="228" y="396"/>
                  </a:lnTo>
                  <a:lnTo>
                    <a:pt x="336" y="402"/>
                  </a:lnTo>
                  <a:lnTo>
                    <a:pt x="396" y="408"/>
                  </a:lnTo>
                  <a:lnTo>
                    <a:pt x="312" y="408"/>
                  </a:lnTo>
                  <a:lnTo>
                    <a:pt x="402" y="414"/>
                  </a:lnTo>
                  <a:lnTo>
                    <a:pt x="342" y="414"/>
                  </a:lnTo>
                  <a:lnTo>
                    <a:pt x="312" y="420"/>
                  </a:lnTo>
                  <a:lnTo>
                    <a:pt x="216" y="420"/>
                  </a:lnTo>
                </a:path>
              </a:pathLst>
            </a:custGeom>
            <a:noFill/>
            <a:ln w="12700">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46" name="Freeform 809"/>
            <p:cNvSpPr>
              <a:spLocks/>
            </p:cNvSpPr>
            <p:nvPr/>
          </p:nvSpPr>
          <p:spPr bwMode="auto">
            <a:xfrm>
              <a:off x="46502408" y="8868156"/>
              <a:ext cx="971550" cy="657225"/>
            </a:xfrm>
            <a:custGeom>
              <a:avLst/>
              <a:gdLst>
                <a:gd name="T0" fmla="*/ 288 w 612"/>
                <a:gd name="T1" fmla="*/ 6 h 414"/>
                <a:gd name="T2" fmla="*/ 462 w 612"/>
                <a:gd name="T3" fmla="*/ 18 h 414"/>
                <a:gd name="T4" fmla="*/ 456 w 612"/>
                <a:gd name="T5" fmla="*/ 30 h 414"/>
                <a:gd name="T6" fmla="*/ 540 w 612"/>
                <a:gd name="T7" fmla="*/ 36 h 414"/>
                <a:gd name="T8" fmla="*/ 498 w 612"/>
                <a:gd name="T9" fmla="*/ 48 h 414"/>
                <a:gd name="T10" fmla="*/ 468 w 612"/>
                <a:gd name="T11" fmla="*/ 54 h 414"/>
                <a:gd name="T12" fmla="*/ 594 w 612"/>
                <a:gd name="T13" fmla="*/ 66 h 414"/>
                <a:gd name="T14" fmla="*/ 516 w 612"/>
                <a:gd name="T15" fmla="*/ 78 h 414"/>
                <a:gd name="T16" fmla="*/ 468 w 612"/>
                <a:gd name="T17" fmla="*/ 84 h 414"/>
                <a:gd name="T18" fmla="*/ 444 w 612"/>
                <a:gd name="T19" fmla="*/ 96 h 414"/>
                <a:gd name="T20" fmla="*/ 564 w 612"/>
                <a:gd name="T21" fmla="*/ 102 h 414"/>
                <a:gd name="T22" fmla="*/ 492 w 612"/>
                <a:gd name="T23" fmla="*/ 114 h 414"/>
                <a:gd name="T24" fmla="*/ 474 w 612"/>
                <a:gd name="T25" fmla="*/ 126 h 414"/>
                <a:gd name="T26" fmla="*/ 294 w 612"/>
                <a:gd name="T27" fmla="*/ 132 h 414"/>
                <a:gd name="T28" fmla="*/ 294 w 612"/>
                <a:gd name="T29" fmla="*/ 144 h 414"/>
                <a:gd name="T30" fmla="*/ 402 w 612"/>
                <a:gd name="T31" fmla="*/ 150 h 414"/>
                <a:gd name="T32" fmla="*/ 372 w 612"/>
                <a:gd name="T33" fmla="*/ 162 h 414"/>
                <a:gd name="T34" fmla="*/ 426 w 612"/>
                <a:gd name="T35" fmla="*/ 174 h 414"/>
                <a:gd name="T36" fmla="*/ 474 w 612"/>
                <a:gd name="T37" fmla="*/ 186 h 414"/>
                <a:gd name="T38" fmla="*/ 522 w 612"/>
                <a:gd name="T39" fmla="*/ 192 h 414"/>
                <a:gd name="T40" fmla="*/ 468 w 612"/>
                <a:gd name="T41" fmla="*/ 204 h 414"/>
                <a:gd name="T42" fmla="*/ 432 w 612"/>
                <a:gd name="T43" fmla="*/ 216 h 414"/>
                <a:gd name="T44" fmla="*/ 294 w 612"/>
                <a:gd name="T45" fmla="*/ 228 h 414"/>
                <a:gd name="T46" fmla="*/ 366 w 612"/>
                <a:gd name="T47" fmla="*/ 234 h 414"/>
                <a:gd name="T48" fmla="*/ 246 w 612"/>
                <a:gd name="T49" fmla="*/ 246 h 414"/>
                <a:gd name="T50" fmla="*/ 240 w 612"/>
                <a:gd name="T51" fmla="*/ 258 h 414"/>
                <a:gd name="T52" fmla="*/ 126 w 612"/>
                <a:gd name="T53" fmla="*/ 264 h 414"/>
                <a:gd name="T54" fmla="*/ 0 w 612"/>
                <a:gd name="T55" fmla="*/ 276 h 414"/>
                <a:gd name="T56" fmla="*/ 114 w 612"/>
                <a:gd name="T57" fmla="*/ 282 h 414"/>
                <a:gd name="T58" fmla="*/ 174 w 612"/>
                <a:gd name="T59" fmla="*/ 294 h 414"/>
                <a:gd name="T60" fmla="*/ 270 w 612"/>
                <a:gd name="T61" fmla="*/ 306 h 414"/>
                <a:gd name="T62" fmla="*/ 288 w 612"/>
                <a:gd name="T63" fmla="*/ 312 h 414"/>
                <a:gd name="T64" fmla="*/ 372 w 612"/>
                <a:gd name="T65" fmla="*/ 324 h 414"/>
                <a:gd name="T66" fmla="*/ 522 w 612"/>
                <a:gd name="T67" fmla="*/ 330 h 414"/>
                <a:gd name="T68" fmla="*/ 366 w 612"/>
                <a:gd name="T69" fmla="*/ 342 h 414"/>
                <a:gd name="T70" fmla="*/ 258 w 612"/>
                <a:gd name="T71" fmla="*/ 354 h 414"/>
                <a:gd name="T72" fmla="*/ 246 w 612"/>
                <a:gd name="T73" fmla="*/ 360 h 414"/>
                <a:gd name="T74" fmla="*/ 348 w 612"/>
                <a:gd name="T75" fmla="*/ 372 h 414"/>
                <a:gd name="T76" fmla="*/ 516 w 612"/>
                <a:gd name="T77" fmla="*/ 378 h 414"/>
                <a:gd name="T78" fmla="*/ 510 w 612"/>
                <a:gd name="T79" fmla="*/ 390 h 414"/>
                <a:gd name="T80" fmla="*/ 426 w 612"/>
                <a:gd name="T81" fmla="*/ 402 h 414"/>
                <a:gd name="T82" fmla="*/ 522 w 612"/>
                <a:gd name="T83" fmla="*/ 408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12" h="414">
                  <a:moveTo>
                    <a:pt x="414" y="0"/>
                  </a:moveTo>
                  <a:lnTo>
                    <a:pt x="312" y="6"/>
                  </a:lnTo>
                  <a:lnTo>
                    <a:pt x="288" y="6"/>
                  </a:lnTo>
                  <a:lnTo>
                    <a:pt x="438" y="12"/>
                  </a:lnTo>
                  <a:lnTo>
                    <a:pt x="402" y="12"/>
                  </a:lnTo>
                  <a:lnTo>
                    <a:pt x="462" y="18"/>
                  </a:lnTo>
                  <a:lnTo>
                    <a:pt x="456" y="18"/>
                  </a:lnTo>
                  <a:lnTo>
                    <a:pt x="414" y="24"/>
                  </a:lnTo>
                  <a:lnTo>
                    <a:pt x="456" y="30"/>
                  </a:lnTo>
                  <a:lnTo>
                    <a:pt x="348" y="30"/>
                  </a:lnTo>
                  <a:lnTo>
                    <a:pt x="432" y="36"/>
                  </a:lnTo>
                  <a:lnTo>
                    <a:pt x="540" y="36"/>
                  </a:lnTo>
                  <a:lnTo>
                    <a:pt x="516" y="42"/>
                  </a:lnTo>
                  <a:lnTo>
                    <a:pt x="468" y="42"/>
                  </a:lnTo>
                  <a:lnTo>
                    <a:pt x="498" y="48"/>
                  </a:lnTo>
                  <a:lnTo>
                    <a:pt x="438" y="48"/>
                  </a:lnTo>
                  <a:lnTo>
                    <a:pt x="504" y="54"/>
                  </a:lnTo>
                  <a:lnTo>
                    <a:pt x="468" y="54"/>
                  </a:lnTo>
                  <a:lnTo>
                    <a:pt x="486" y="60"/>
                  </a:lnTo>
                  <a:lnTo>
                    <a:pt x="612" y="60"/>
                  </a:lnTo>
                  <a:lnTo>
                    <a:pt x="594" y="66"/>
                  </a:lnTo>
                  <a:lnTo>
                    <a:pt x="576" y="66"/>
                  </a:lnTo>
                  <a:lnTo>
                    <a:pt x="516" y="72"/>
                  </a:lnTo>
                  <a:lnTo>
                    <a:pt x="516" y="78"/>
                  </a:lnTo>
                  <a:lnTo>
                    <a:pt x="438" y="78"/>
                  </a:lnTo>
                  <a:lnTo>
                    <a:pt x="534" y="84"/>
                  </a:lnTo>
                  <a:lnTo>
                    <a:pt x="468" y="84"/>
                  </a:lnTo>
                  <a:lnTo>
                    <a:pt x="504" y="90"/>
                  </a:lnTo>
                  <a:lnTo>
                    <a:pt x="480" y="90"/>
                  </a:lnTo>
                  <a:lnTo>
                    <a:pt x="444" y="96"/>
                  </a:lnTo>
                  <a:lnTo>
                    <a:pt x="516" y="96"/>
                  </a:lnTo>
                  <a:lnTo>
                    <a:pt x="510" y="102"/>
                  </a:lnTo>
                  <a:lnTo>
                    <a:pt x="564" y="102"/>
                  </a:lnTo>
                  <a:lnTo>
                    <a:pt x="516" y="108"/>
                  </a:lnTo>
                  <a:lnTo>
                    <a:pt x="606" y="108"/>
                  </a:lnTo>
                  <a:lnTo>
                    <a:pt x="492" y="114"/>
                  </a:lnTo>
                  <a:lnTo>
                    <a:pt x="480" y="120"/>
                  </a:lnTo>
                  <a:lnTo>
                    <a:pt x="438" y="120"/>
                  </a:lnTo>
                  <a:lnTo>
                    <a:pt x="474" y="126"/>
                  </a:lnTo>
                  <a:lnTo>
                    <a:pt x="402" y="126"/>
                  </a:lnTo>
                  <a:lnTo>
                    <a:pt x="372" y="132"/>
                  </a:lnTo>
                  <a:lnTo>
                    <a:pt x="294" y="132"/>
                  </a:lnTo>
                  <a:lnTo>
                    <a:pt x="312" y="138"/>
                  </a:lnTo>
                  <a:lnTo>
                    <a:pt x="330" y="138"/>
                  </a:lnTo>
                  <a:lnTo>
                    <a:pt x="294" y="144"/>
                  </a:lnTo>
                  <a:lnTo>
                    <a:pt x="324" y="144"/>
                  </a:lnTo>
                  <a:lnTo>
                    <a:pt x="360" y="150"/>
                  </a:lnTo>
                  <a:lnTo>
                    <a:pt x="402" y="150"/>
                  </a:lnTo>
                  <a:lnTo>
                    <a:pt x="432" y="156"/>
                  </a:lnTo>
                  <a:lnTo>
                    <a:pt x="444" y="156"/>
                  </a:lnTo>
                  <a:lnTo>
                    <a:pt x="372" y="162"/>
                  </a:lnTo>
                  <a:lnTo>
                    <a:pt x="504" y="168"/>
                  </a:lnTo>
                  <a:lnTo>
                    <a:pt x="444" y="168"/>
                  </a:lnTo>
                  <a:lnTo>
                    <a:pt x="426" y="174"/>
                  </a:lnTo>
                  <a:lnTo>
                    <a:pt x="444" y="180"/>
                  </a:lnTo>
                  <a:lnTo>
                    <a:pt x="474" y="180"/>
                  </a:lnTo>
                  <a:lnTo>
                    <a:pt x="474" y="186"/>
                  </a:lnTo>
                  <a:lnTo>
                    <a:pt x="402" y="186"/>
                  </a:lnTo>
                  <a:lnTo>
                    <a:pt x="462" y="192"/>
                  </a:lnTo>
                  <a:lnTo>
                    <a:pt x="522" y="192"/>
                  </a:lnTo>
                  <a:lnTo>
                    <a:pt x="408" y="198"/>
                  </a:lnTo>
                  <a:lnTo>
                    <a:pt x="498" y="198"/>
                  </a:lnTo>
                  <a:lnTo>
                    <a:pt x="468" y="204"/>
                  </a:lnTo>
                  <a:lnTo>
                    <a:pt x="462" y="210"/>
                  </a:lnTo>
                  <a:lnTo>
                    <a:pt x="462" y="216"/>
                  </a:lnTo>
                  <a:lnTo>
                    <a:pt x="432" y="216"/>
                  </a:lnTo>
                  <a:lnTo>
                    <a:pt x="378" y="222"/>
                  </a:lnTo>
                  <a:lnTo>
                    <a:pt x="408" y="222"/>
                  </a:lnTo>
                  <a:lnTo>
                    <a:pt x="294" y="228"/>
                  </a:lnTo>
                  <a:lnTo>
                    <a:pt x="348" y="228"/>
                  </a:lnTo>
                  <a:lnTo>
                    <a:pt x="324" y="234"/>
                  </a:lnTo>
                  <a:lnTo>
                    <a:pt x="366" y="234"/>
                  </a:lnTo>
                  <a:lnTo>
                    <a:pt x="360" y="240"/>
                  </a:lnTo>
                  <a:lnTo>
                    <a:pt x="354" y="240"/>
                  </a:lnTo>
                  <a:lnTo>
                    <a:pt x="246" y="246"/>
                  </a:lnTo>
                  <a:lnTo>
                    <a:pt x="294" y="246"/>
                  </a:lnTo>
                  <a:lnTo>
                    <a:pt x="282" y="252"/>
                  </a:lnTo>
                  <a:lnTo>
                    <a:pt x="240" y="258"/>
                  </a:lnTo>
                  <a:lnTo>
                    <a:pt x="294" y="258"/>
                  </a:lnTo>
                  <a:lnTo>
                    <a:pt x="198" y="264"/>
                  </a:lnTo>
                  <a:lnTo>
                    <a:pt x="126" y="264"/>
                  </a:lnTo>
                  <a:lnTo>
                    <a:pt x="66" y="270"/>
                  </a:lnTo>
                  <a:lnTo>
                    <a:pt x="60" y="270"/>
                  </a:lnTo>
                  <a:lnTo>
                    <a:pt x="0" y="276"/>
                  </a:lnTo>
                  <a:lnTo>
                    <a:pt x="126" y="276"/>
                  </a:lnTo>
                  <a:lnTo>
                    <a:pt x="84" y="282"/>
                  </a:lnTo>
                  <a:lnTo>
                    <a:pt x="114" y="282"/>
                  </a:lnTo>
                  <a:lnTo>
                    <a:pt x="102" y="288"/>
                  </a:lnTo>
                  <a:lnTo>
                    <a:pt x="180" y="288"/>
                  </a:lnTo>
                  <a:lnTo>
                    <a:pt x="174" y="294"/>
                  </a:lnTo>
                  <a:lnTo>
                    <a:pt x="210" y="300"/>
                  </a:lnTo>
                  <a:lnTo>
                    <a:pt x="222" y="300"/>
                  </a:lnTo>
                  <a:lnTo>
                    <a:pt x="270" y="306"/>
                  </a:lnTo>
                  <a:lnTo>
                    <a:pt x="288" y="306"/>
                  </a:lnTo>
                  <a:lnTo>
                    <a:pt x="246" y="312"/>
                  </a:lnTo>
                  <a:lnTo>
                    <a:pt x="288" y="312"/>
                  </a:lnTo>
                  <a:lnTo>
                    <a:pt x="336" y="318"/>
                  </a:lnTo>
                  <a:lnTo>
                    <a:pt x="384" y="318"/>
                  </a:lnTo>
                  <a:lnTo>
                    <a:pt x="372" y="324"/>
                  </a:lnTo>
                  <a:lnTo>
                    <a:pt x="480" y="324"/>
                  </a:lnTo>
                  <a:lnTo>
                    <a:pt x="480" y="330"/>
                  </a:lnTo>
                  <a:lnTo>
                    <a:pt x="522" y="330"/>
                  </a:lnTo>
                  <a:lnTo>
                    <a:pt x="498" y="336"/>
                  </a:lnTo>
                  <a:lnTo>
                    <a:pt x="462" y="342"/>
                  </a:lnTo>
                  <a:lnTo>
                    <a:pt x="366" y="342"/>
                  </a:lnTo>
                  <a:lnTo>
                    <a:pt x="336" y="348"/>
                  </a:lnTo>
                  <a:lnTo>
                    <a:pt x="288" y="348"/>
                  </a:lnTo>
                  <a:lnTo>
                    <a:pt x="258" y="354"/>
                  </a:lnTo>
                  <a:lnTo>
                    <a:pt x="216" y="354"/>
                  </a:lnTo>
                  <a:lnTo>
                    <a:pt x="198" y="360"/>
                  </a:lnTo>
                  <a:lnTo>
                    <a:pt x="246" y="360"/>
                  </a:lnTo>
                  <a:lnTo>
                    <a:pt x="234" y="366"/>
                  </a:lnTo>
                  <a:lnTo>
                    <a:pt x="264" y="366"/>
                  </a:lnTo>
                  <a:lnTo>
                    <a:pt x="348" y="372"/>
                  </a:lnTo>
                  <a:lnTo>
                    <a:pt x="444" y="372"/>
                  </a:lnTo>
                  <a:lnTo>
                    <a:pt x="438" y="378"/>
                  </a:lnTo>
                  <a:lnTo>
                    <a:pt x="516" y="378"/>
                  </a:lnTo>
                  <a:lnTo>
                    <a:pt x="540" y="384"/>
                  </a:lnTo>
                  <a:lnTo>
                    <a:pt x="492" y="390"/>
                  </a:lnTo>
                  <a:lnTo>
                    <a:pt x="510" y="390"/>
                  </a:lnTo>
                  <a:lnTo>
                    <a:pt x="474" y="396"/>
                  </a:lnTo>
                  <a:lnTo>
                    <a:pt x="468" y="396"/>
                  </a:lnTo>
                  <a:lnTo>
                    <a:pt x="426" y="402"/>
                  </a:lnTo>
                  <a:lnTo>
                    <a:pt x="402" y="402"/>
                  </a:lnTo>
                  <a:lnTo>
                    <a:pt x="444" y="408"/>
                  </a:lnTo>
                  <a:lnTo>
                    <a:pt x="522" y="408"/>
                  </a:lnTo>
                  <a:lnTo>
                    <a:pt x="480" y="414"/>
                  </a:lnTo>
                  <a:lnTo>
                    <a:pt x="402" y="414"/>
                  </a:lnTo>
                </a:path>
              </a:pathLst>
            </a:custGeom>
            <a:noFill/>
            <a:ln w="12700">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12" name="Freeform 810"/>
            <p:cNvSpPr>
              <a:spLocks/>
            </p:cNvSpPr>
            <p:nvPr/>
          </p:nvSpPr>
          <p:spPr bwMode="auto">
            <a:xfrm>
              <a:off x="45997583" y="9525381"/>
              <a:ext cx="1209675" cy="695325"/>
            </a:xfrm>
            <a:custGeom>
              <a:avLst/>
              <a:gdLst>
                <a:gd name="T0" fmla="*/ 762 w 762"/>
                <a:gd name="T1" fmla="*/ 12 h 438"/>
                <a:gd name="T2" fmla="*/ 726 w 762"/>
                <a:gd name="T3" fmla="*/ 24 h 438"/>
                <a:gd name="T4" fmla="*/ 576 w 762"/>
                <a:gd name="T5" fmla="*/ 30 h 438"/>
                <a:gd name="T6" fmla="*/ 654 w 762"/>
                <a:gd name="T7" fmla="*/ 42 h 438"/>
                <a:gd name="T8" fmla="*/ 594 w 762"/>
                <a:gd name="T9" fmla="*/ 48 h 438"/>
                <a:gd name="T10" fmla="*/ 486 w 762"/>
                <a:gd name="T11" fmla="*/ 60 h 438"/>
                <a:gd name="T12" fmla="*/ 216 w 762"/>
                <a:gd name="T13" fmla="*/ 72 h 438"/>
                <a:gd name="T14" fmla="*/ 78 w 762"/>
                <a:gd name="T15" fmla="*/ 78 h 438"/>
                <a:gd name="T16" fmla="*/ 156 w 762"/>
                <a:gd name="T17" fmla="*/ 90 h 438"/>
                <a:gd name="T18" fmla="*/ 234 w 762"/>
                <a:gd name="T19" fmla="*/ 96 h 438"/>
                <a:gd name="T20" fmla="*/ 240 w 762"/>
                <a:gd name="T21" fmla="*/ 108 h 438"/>
                <a:gd name="T22" fmla="*/ 306 w 762"/>
                <a:gd name="T23" fmla="*/ 120 h 438"/>
                <a:gd name="T24" fmla="*/ 234 w 762"/>
                <a:gd name="T25" fmla="*/ 126 h 438"/>
                <a:gd name="T26" fmla="*/ 270 w 762"/>
                <a:gd name="T27" fmla="*/ 138 h 438"/>
                <a:gd name="T28" fmla="*/ 138 w 762"/>
                <a:gd name="T29" fmla="*/ 150 h 438"/>
                <a:gd name="T30" fmla="*/ 78 w 762"/>
                <a:gd name="T31" fmla="*/ 162 h 438"/>
                <a:gd name="T32" fmla="*/ 54 w 762"/>
                <a:gd name="T33" fmla="*/ 174 h 438"/>
                <a:gd name="T34" fmla="*/ 60 w 762"/>
                <a:gd name="T35" fmla="*/ 180 h 438"/>
                <a:gd name="T36" fmla="*/ 192 w 762"/>
                <a:gd name="T37" fmla="*/ 192 h 438"/>
                <a:gd name="T38" fmla="*/ 126 w 762"/>
                <a:gd name="T39" fmla="*/ 204 h 438"/>
                <a:gd name="T40" fmla="*/ 66 w 762"/>
                <a:gd name="T41" fmla="*/ 216 h 438"/>
                <a:gd name="T42" fmla="*/ 6 w 762"/>
                <a:gd name="T43" fmla="*/ 222 h 438"/>
                <a:gd name="T44" fmla="*/ 18 w 762"/>
                <a:gd name="T45" fmla="*/ 234 h 438"/>
                <a:gd name="T46" fmla="*/ 78 w 762"/>
                <a:gd name="T47" fmla="*/ 246 h 438"/>
                <a:gd name="T48" fmla="*/ 150 w 762"/>
                <a:gd name="T49" fmla="*/ 258 h 438"/>
                <a:gd name="T50" fmla="*/ 240 w 762"/>
                <a:gd name="T51" fmla="*/ 264 h 438"/>
                <a:gd name="T52" fmla="*/ 264 w 762"/>
                <a:gd name="T53" fmla="*/ 276 h 438"/>
                <a:gd name="T54" fmla="*/ 168 w 762"/>
                <a:gd name="T55" fmla="*/ 288 h 438"/>
                <a:gd name="T56" fmla="*/ 198 w 762"/>
                <a:gd name="T57" fmla="*/ 294 h 438"/>
                <a:gd name="T58" fmla="*/ 180 w 762"/>
                <a:gd name="T59" fmla="*/ 306 h 438"/>
                <a:gd name="T60" fmla="*/ 216 w 762"/>
                <a:gd name="T61" fmla="*/ 312 h 438"/>
                <a:gd name="T62" fmla="*/ 222 w 762"/>
                <a:gd name="T63" fmla="*/ 330 h 438"/>
                <a:gd name="T64" fmla="*/ 222 w 762"/>
                <a:gd name="T65" fmla="*/ 336 h 438"/>
                <a:gd name="T66" fmla="*/ 144 w 762"/>
                <a:gd name="T67" fmla="*/ 348 h 438"/>
                <a:gd name="T68" fmla="*/ 60 w 762"/>
                <a:gd name="T69" fmla="*/ 360 h 438"/>
                <a:gd name="T70" fmla="*/ 54 w 762"/>
                <a:gd name="T71" fmla="*/ 366 h 438"/>
                <a:gd name="T72" fmla="*/ 66 w 762"/>
                <a:gd name="T73" fmla="*/ 378 h 438"/>
                <a:gd name="T74" fmla="*/ 96 w 762"/>
                <a:gd name="T75" fmla="*/ 384 h 438"/>
                <a:gd name="T76" fmla="*/ 72 w 762"/>
                <a:gd name="T77" fmla="*/ 396 h 438"/>
                <a:gd name="T78" fmla="*/ 66 w 762"/>
                <a:gd name="T79" fmla="*/ 408 h 438"/>
                <a:gd name="T80" fmla="*/ 150 w 762"/>
                <a:gd name="T81" fmla="*/ 420 h 438"/>
                <a:gd name="T82" fmla="*/ 336 w 762"/>
                <a:gd name="T83" fmla="*/ 432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62" h="438">
                  <a:moveTo>
                    <a:pt x="720" y="0"/>
                  </a:moveTo>
                  <a:lnTo>
                    <a:pt x="750" y="6"/>
                  </a:lnTo>
                  <a:lnTo>
                    <a:pt x="762" y="12"/>
                  </a:lnTo>
                  <a:lnTo>
                    <a:pt x="690" y="18"/>
                  </a:lnTo>
                  <a:lnTo>
                    <a:pt x="738" y="18"/>
                  </a:lnTo>
                  <a:lnTo>
                    <a:pt x="726" y="24"/>
                  </a:lnTo>
                  <a:lnTo>
                    <a:pt x="648" y="24"/>
                  </a:lnTo>
                  <a:lnTo>
                    <a:pt x="546" y="30"/>
                  </a:lnTo>
                  <a:lnTo>
                    <a:pt x="576" y="30"/>
                  </a:lnTo>
                  <a:lnTo>
                    <a:pt x="702" y="36"/>
                  </a:lnTo>
                  <a:lnTo>
                    <a:pt x="690" y="36"/>
                  </a:lnTo>
                  <a:lnTo>
                    <a:pt x="654" y="42"/>
                  </a:lnTo>
                  <a:lnTo>
                    <a:pt x="630" y="42"/>
                  </a:lnTo>
                  <a:lnTo>
                    <a:pt x="666" y="48"/>
                  </a:lnTo>
                  <a:lnTo>
                    <a:pt x="594" y="48"/>
                  </a:lnTo>
                  <a:lnTo>
                    <a:pt x="546" y="54"/>
                  </a:lnTo>
                  <a:lnTo>
                    <a:pt x="474" y="54"/>
                  </a:lnTo>
                  <a:lnTo>
                    <a:pt x="486" y="60"/>
                  </a:lnTo>
                  <a:lnTo>
                    <a:pt x="378" y="66"/>
                  </a:lnTo>
                  <a:lnTo>
                    <a:pt x="228" y="66"/>
                  </a:lnTo>
                  <a:lnTo>
                    <a:pt x="216" y="72"/>
                  </a:lnTo>
                  <a:lnTo>
                    <a:pt x="120" y="72"/>
                  </a:lnTo>
                  <a:lnTo>
                    <a:pt x="84" y="78"/>
                  </a:lnTo>
                  <a:lnTo>
                    <a:pt x="78" y="78"/>
                  </a:lnTo>
                  <a:lnTo>
                    <a:pt x="60" y="84"/>
                  </a:lnTo>
                  <a:lnTo>
                    <a:pt x="120" y="84"/>
                  </a:lnTo>
                  <a:lnTo>
                    <a:pt x="156" y="90"/>
                  </a:lnTo>
                  <a:lnTo>
                    <a:pt x="180" y="90"/>
                  </a:lnTo>
                  <a:lnTo>
                    <a:pt x="252" y="96"/>
                  </a:lnTo>
                  <a:lnTo>
                    <a:pt x="234" y="96"/>
                  </a:lnTo>
                  <a:lnTo>
                    <a:pt x="264" y="102"/>
                  </a:lnTo>
                  <a:lnTo>
                    <a:pt x="264" y="108"/>
                  </a:lnTo>
                  <a:lnTo>
                    <a:pt x="240" y="108"/>
                  </a:lnTo>
                  <a:lnTo>
                    <a:pt x="270" y="114"/>
                  </a:lnTo>
                  <a:lnTo>
                    <a:pt x="294" y="114"/>
                  </a:lnTo>
                  <a:lnTo>
                    <a:pt x="306" y="120"/>
                  </a:lnTo>
                  <a:lnTo>
                    <a:pt x="354" y="120"/>
                  </a:lnTo>
                  <a:lnTo>
                    <a:pt x="288" y="126"/>
                  </a:lnTo>
                  <a:lnTo>
                    <a:pt x="234" y="126"/>
                  </a:lnTo>
                  <a:lnTo>
                    <a:pt x="234" y="132"/>
                  </a:lnTo>
                  <a:lnTo>
                    <a:pt x="210" y="132"/>
                  </a:lnTo>
                  <a:lnTo>
                    <a:pt x="270" y="138"/>
                  </a:lnTo>
                  <a:lnTo>
                    <a:pt x="210" y="144"/>
                  </a:lnTo>
                  <a:lnTo>
                    <a:pt x="192" y="144"/>
                  </a:lnTo>
                  <a:lnTo>
                    <a:pt x="138" y="150"/>
                  </a:lnTo>
                  <a:lnTo>
                    <a:pt x="66" y="156"/>
                  </a:lnTo>
                  <a:lnTo>
                    <a:pt x="36" y="162"/>
                  </a:lnTo>
                  <a:lnTo>
                    <a:pt x="78" y="162"/>
                  </a:lnTo>
                  <a:lnTo>
                    <a:pt x="48" y="168"/>
                  </a:lnTo>
                  <a:lnTo>
                    <a:pt x="36" y="168"/>
                  </a:lnTo>
                  <a:lnTo>
                    <a:pt x="54" y="174"/>
                  </a:lnTo>
                  <a:lnTo>
                    <a:pt x="60" y="174"/>
                  </a:lnTo>
                  <a:lnTo>
                    <a:pt x="12" y="180"/>
                  </a:lnTo>
                  <a:lnTo>
                    <a:pt x="60" y="180"/>
                  </a:lnTo>
                  <a:lnTo>
                    <a:pt x="96" y="186"/>
                  </a:lnTo>
                  <a:lnTo>
                    <a:pt x="156" y="186"/>
                  </a:lnTo>
                  <a:lnTo>
                    <a:pt x="192" y="192"/>
                  </a:lnTo>
                  <a:lnTo>
                    <a:pt x="150" y="198"/>
                  </a:lnTo>
                  <a:lnTo>
                    <a:pt x="138" y="198"/>
                  </a:lnTo>
                  <a:lnTo>
                    <a:pt x="126" y="204"/>
                  </a:lnTo>
                  <a:lnTo>
                    <a:pt x="120" y="204"/>
                  </a:lnTo>
                  <a:lnTo>
                    <a:pt x="108" y="210"/>
                  </a:lnTo>
                  <a:lnTo>
                    <a:pt x="66" y="216"/>
                  </a:lnTo>
                  <a:lnTo>
                    <a:pt x="18" y="216"/>
                  </a:lnTo>
                  <a:lnTo>
                    <a:pt x="0" y="222"/>
                  </a:lnTo>
                  <a:lnTo>
                    <a:pt x="6" y="222"/>
                  </a:lnTo>
                  <a:lnTo>
                    <a:pt x="54" y="228"/>
                  </a:lnTo>
                  <a:lnTo>
                    <a:pt x="24" y="234"/>
                  </a:lnTo>
                  <a:lnTo>
                    <a:pt x="18" y="234"/>
                  </a:lnTo>
                  <a:lnTo>
                    <a:pt x="54" y="240"/>
                  </a:lnTo>
                  <a:lnTo>
                    <a:pt x="66" y="246"/>
                  </a:lnTo>
                  <a:lnTo>
                    <a:pt x="78" y="246"/>
                  </a:lnTo>
                  <a:lnTo>
                    <a:pt x="156" y="252"/>
                  </a:lnTo>
                  <a:lnTo>
                    <a:pt x="186" y="252"/>
                  </a:lnTo>
                  <a:lnTo>
                    <a:pt x="150" y="258"/>
                  </a:lnTo>
                  <a:lnTo>
                    <a:pt x="108" y="258"/>
                  </a:lnTo>
                  <a:lnTo>
                    <a:pt x="156" y="264"/>
                  </a:lnTo>
                  <a:lnTo>
                    <a:pt x="240" y="264"/>
                  </a:lnTo>
                  <a:lnTo>
                    <a:pt x="252" y="270"/>
                  </a:lnTo>
                  <a:lnTo>
                    <a:pt x="240" y="270"/>
                  </a:lnTo>
                  <a:lnTo>
                    <a:pt x="264" y="276"/>
                  </a:lnTo>
                  <a:lnTo>
                    <a:pt x="228" y="276"/>
                  </a:lnTo>
                  <a:lnTo>
                    <a:pt x="192" y="282"/>
                  </a:lnTo>
                  <a:lnTo>
                    <a:pt x="168" y="288"/>
                  </a:lnTo>
                  <a:lnTo>
                    <a:pt x="216" y="288"/>
                  </a:lnTo>
                  <a:lnTo>
                    <a:pt x="252" y="294"/>
                  </a:lnTo>
                  <a:lnTo>
                    <a:pt x="198" y="294"/>
                  </a:lnTo>
                  <a:lnTo>
                    <a:pt x="156" y="300"/>
                  </a:lnTo>
                  <a:lnTo>
                    <a:pt x="186" y="300"/>
                  </a:lnTo>
                  <a:lnTo>
                    <a:pt x="180" y="306"/>
                  </a:lnTo>
                  <a:lnTo>
                    <a:pt x="168" y="306"/>
                  </a:lnTo>
                  <a:lnTo>
                    <a:pt x="204" y="312"/>
                  </a:lnTo>
                  <a:lnTo>
                    <a:pt x="216" y="312"/>
                  </a:lnTo>
                  <a:lnTo>
                    <a:pt x="210" y="318"/>
                  </a:lnTo>
                  <a:lnTo>
                    <a:pt x="222" y="318"/>
                  </a:lnTo>
                  <a:lnTo>
                    <a:pt x="222" y="330"/>
                  </a:lnTo>
                  <a:lnTo>
                    <a:pt x="228" y="330"/>
                  </a:lnTo>
                  <a:lnTo>
                    <a:pt x="204" y="336"/>
                  </a:lnTo>
                  <a:lnTo>
                    <a:pt x="222" y="336"/>
                  </a:lnTo>
                  <a:lnTo>
                    <a:pt x="198" y="342"/>
                  </a:lnTo>
                  <a:lnTo>
                    <a:pt x="174" y="342"/>
                  </a:lnTo>
                  <a:lnTo>
                    <a:pt x="144" y="348"/>
                  </a:lnTo>
                  <a:lnTo>
                    <a:pt x="138" y="348"/>
                  </a:lnTo>
                  <a:lnTo>
                    <a:pt x="78" y="354"/>
                  </a:lnTo>
                  <a:lnTo>
                    <a:pt x="60" y="360"/>
                  </a:lnTo>
                  <a:lnTo>
                    <a:pt x="54" y="360"/>
                  </a:lnTo>
                  <a:lnTo>
                    <a:pt x="60" y="360"/>
                  </a:lnTo>
                  <a:lnTo>
                    <a:pt x="54" y="366"/>
                  </a:lnTo>
                  <a:lnTo>
                    <a:pt x="84" y="366"/>
                  </a:lnTo>
                  <a:lnTo>
                    <a:pt x="78" y="372"/>
                  </a:lnTo>
                  <a:lnTo>
                    <a:pt x="66" y="378"/>
                  </a:lnTo>
                  <a:lnTo>
                    <a:pt x="96" y="384"/>
                  </a:lnTo>
                  <a:lnTo>
                    <a:pt x="90" y="384"/>
                  </a:lnTo>
                  <a:lnTo>
                    <a:pt x="96" y="384"/>
                  </a:lnTo>
                  <a:lnTo>
                    <a:pt x="84" y="390"/>
                  </a:lnTo>
                  <a:lnTo>
                    <a:pt x="78" y="396"/>
                  </a:lnTo>
                  <a:lnTo>
                    <a:pt x="72" y="396"/>
                  </a:lnTo>
                  <a:lnTo>
                    <a:pt x="42" y="402"/>
                  </a:lnTo>
                  <a:lnTo>
                    <a:pt x="66" y="402"/>
                  </a:lnTo>
                  <a:lnTo>
                    <a:pt x="66" y="408"/>
                  </a:lnTo>
                  <a:lnTo>
                    <a:pt x="108" y="414"/>
                  </a:lnTo>
                  <a:lnTo>
                    <a:pt x="108" y="420"/>
                  </a:lnTo>
                  <a:lnTo>
                    <a:pt x="150" y="420"/>
                  </a:lnTo>
                  <a:lnTo>
                    <a:pt x="204" y="426"/>
                  </a:lnTo>
                  <a:lnTo>
                    <a:pt x="330" y="426"/>
                  </a:lnTo>
                  <a:lnTo>
                    <a:pt x="336" y="432"/>
                  </a:lnTo>
                  <a:lnTo>
                    <a:pt x="354" y="432"/>
                  </a:lnTo>
                  <a:lnTo>
                    <a:pt x="372" y="438"/>
                  </a:lnTo>
                </a:path>
              </a:pathLst>
            </a:custGeom>
            <a:noFill/>
            <a:ln w="12700">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13" name="Freeform 811"/>
            <p:cNvSpPr>
              <a:spLocks/>
            </p:cNvSpPr>
            <p:nvPr/>
          </p:nvSpPr>
          <p:spPr bwMode="auto">
            <a:xfrm>
              <a:off x="46035683" y="10220706"/>
              <a:ext cx="838200" cy="695325"/>
            </a:xfrm>
            <a:custGeom>
              <a:avLst/>
              <a:gdLst>
                <a:gd name="T0" fmla="*/ 390 w 528"/>
                <a:gd name="T1" fmla="*/ 6 h 438"/>
                <a:gd name="T2" fmla="*/ 408 w 528"/>
                <a:gd name="T3" fmla="*/ 12 h 438"/>
                <a:gd name="T4" fmla="*/ 222 w 528"/>
                <a:gd name="T5" fmla="*/ 24 h 438"/>
                <a:gd name="T6" fmla="*/ 216 w 528"/>
                <a:gd name="T7" fmla="*/ 36 h 438"/>
                <a:gd name="T8" fmla="*/ 288 w 528"/>
                <a:gd name="T9" fmla="*/ 42 h 438"/>
                <a:gd name="T10" fmla="*/ 300 w 528"/>
                <a:gd name="T11" fmla="*/ 54 h 438"/>
                <a:gd name="T12" fmla="*/ 336 w 528"/>
                <a:gd name="T13" fmla="*/ 60 h 438"/>
                <a:gd name="T14" fmla="*/ 210 w 528"/>
                <a:gd name="T15" fmla="*/ 72 h 438"/>
                <a:gd name="T16" fmla="*/ 264 w 528"/>
                <a:gd name="T17" fmla="*/ 84 h 438"/>
                <a:gd name="T18" fmla="*/ 210 w 528"/>
                <a:gd name="T19" fmla="*/ 90 h 438"/>
                <a:gd name="T20" fmla="*/ 102 w 528"/>
                <a:gd name="T21" fmla="*/ 102 h 438"/>
                <a:gd name="T22" fmla="*/ 156 w 528"/>
                <a:gd name="T23" fmla="*/ 108 h 438"/>
                <a:gd name="T24" fmla="*/ 84 w 528"/>
                <a:gd name="T25" fmla="*/ 120 h 438"/>
                <a:gd name="T26" fmla="*/ 234 w 528"/>
                <a:gd name="T27" fmla="*/ 132 h 438"/>
                <a:gd name="T28" fmla="*/ 396 w 528"/>
                <a:gd name="T29" fmla="*/ 138 h 438"/>
                <a:gd name="T30" fmla="*/ 486 w 528"/>
                <a:gd name="T31" fmla="*/ 150 h 438"/>
                <a:gd name="T32" fmla="*/ 366 w 528"/>
                <a:gd name="T33" fmla="*/ 162 h 438"/>
                <a:gd name="T34" fmla="*/ 180 w 528"/>
                <a:gd name="T35" fmla="*/ 174 h 438"/>
                <a:gd name="T36" fmla="*/ 72 w 528"/>
                <a:gd name="T37" fmla="*/ 186 h 438"/>
                <a:gd name="T38" fmla="*/ 84 w 528"/>
                <a:gd name="T39" fmla="*/ 198 h 438"/>
                <a:gd name="T40" fmla="*/ 72 w 528"/>
                <a:gd name="T41" fmla="*/ 210 h 438"/>
                <a:gd name="T42" fmla="*/ 114 w 528"/>
                <a:gd name="T43" fmla="*/ 216 h 438"/>
                <a:gd name="T44" fmla="*/ 156 w 528"/>
                <a:gd name="T45" fmla="*/ 228 h 438"/>
                <a:gd name="T46" fmla="*/ 102 w 528"/>
                <a:gd name="T47" fmla="*/ 240 h 438"/>
                <a:gd name="T48" fmla="*/ 180 w 528"/>
                <a:gd name="T49" fmla="*/ 252 h 438"/>
                <a:gd name="T50" fmla="*/ 120 w 528"/>
                <a:gd name="T51" fmla="*/ 258 h 438"/>
                <a:gd name="T52" fmla="*/ 162 w 528"/>
                <a:gd name="T53" fmla="*/ 270 h 438"/>
                <a:gd name="T54" fmla="*/ 108 w 528"/>
                <a:gd name="T55" fmla="*/ 282 h 438"/>
                <a:gd name="T56" fmla="*/ 102 w 528"/>
                <a:gd name="T57" fmla="*/ 294 h 438"/>
                <a:gd name="T58" fmla="*/ 156 w 528"/>
                <a:gd name="T59" fmla="*/ 306 h 438"/>
                <a:gd name="T60" fmla="*/ 150 w 528"/>
                <a:gd name="T61" fmla="*/ 312 h 438"/>
                <a:gd name="T62" fmla="*/ 162 w 528"/>
                <a:gd name="T63" fmla="*/ 324 h 438"/>
                <a:gd name="T64" fmla="*/ 144 w 528"/>
                <a:gd name="T65" fmla="*/ 336 h 438"/>
                <a:gd name="T66" fmla="*/ 108 w 528"/>
                <a:gd name="T67" fmla="*/ 348 h 438"/>
                <a:gd name="T68" fmla="*/ 84 w 528"/>
                <a:gd name="T69" fmla="*/ 354 h 438"/>
                <a:gd name="T70" fmla="*/ 90 w 528"/>
                <a:gd name="T71" fmla="*/ 366 h 438"/>
                <a:gd name="T72" fmla="*/ 114 w 528"/>
                <a:gd name="T73" fmla="*/ 372 h 438"/>
                <a:gd name="T74" fmla="*/ 138 w 528"/>
                <a:gd name="T75" fmla="*/ 390 h 438"/>
                <a:gd name="T76" fmla="*/ 270 w 528"/>
                <a:gd name="T77" fmla="*/ 396 h 438"/>
                <a:gd name="T78" fmla="*/ 348 w 528"/>
                <a:gd name="T79" fmla="*/ 408 h 438"/>
                <a:gd name="T80" fmla="*/ 522 w 528"/>
                <a:gd name="T81" fmla="*/ 414 h 438"/>
                <a:gd name="T82" fmla="*/ 384 w 528"/>
                <a:gd name="T83" fmla="*/ 432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8" h="438">
                  <a:moveTo>
                    <a:pt x="348" y="0"/>
                  </a:moveTo>
                  <a:lnTo>
                    <a:pt x="384" y="0"/>
                  </a:lnTo>
                  <a:lnTo>
                    <a:pt x="390" y="6"/>
                  </a:lnTo>
                  <a:lnTo>
                    <a:pt x="354" y="6"/>
                  </a:lnTo>
                  <a:lnTo>
                    <a:pt x="384" y="12"/>
                  </a:lnTo>
                  <a:lnTo>
                    <a:pt x="408" y="12"/>
                  </a:lnTo>
                  <a:lnTo>
                    <a:pt x="354" y="18"/>
                  </a:lnTo>
                  <a:lnTo>
                    <a:pt x="198" y="18"/>
                  </a:lnTo>
                  <a:lnTo>
                    <a:pt x="222" y="24"/>
                  </a:lnTo>
                  <a:lnTo>
                    <a:pt x="204" y="30"/>
                  </a:lnTo>
                  <a:lnTo>
                    <a:pt x="186" y="30"/>
                  </a:lnTo>
                  <a:lnTo>
                    <a:pt x="216" y="36"/>
                  </a:lnTo>
                  <a:lnTo>
                    <a:pt x="258" y="36"/>
                  </a:lnTo>
                  <a:lnTo>
                    <a:pt x="342" y="42"/>
                  </a:lnTo>
                  <a:lnTo>
                    <a:pt x="288" y="42"/>
                  </a:lnTo>
                  <a:lnTo>
                    <a:pt x="222" y="48"/>
                  </a:lnTo>
                  <a:lnTo>
                    <a:pt x="264" y="48"/>
                  </a:lnTo>
                  <a:lnTo>
                    <a:pt x="300" y="54"/>
                  </a:lnTo>
                  <a:lnTo>
                    <a:pt x="348" y="54"/>
                  </a:lnTo>
                  <a:lnTo>
                    <a:pt x="318" y="60"/>
                  </a:lnTo>
                  <a:lnTo>
                    <a:pt x="336" y="60"/>
                  </a:lnTo>
                  <a:lnTo>
                    <a:pt x="306" y="66"/>
                  </a:lnTo>
                  <a:lnTo>
                    <a:pt x="276" y="72"/>
                  </a:lnTo>
                  <a:lnTo>
                    <a:pt x="210" y="72"/>
                  </a:lnTo>
                  <a:lnTo>
                    <a:pt x="210" y="78"/>
                  </a:lnTo>
                  <a:lnTo>
                    <a:pt x="252" y="78"/>
                  </a:lnTo>
                  <a:lnTo>
                    <a:pt x="264" y="84"/>
                  </a:lnTo>
                  <a:lnTo>
                    <a:pt x="234" y="84"/>
                  </a:lnTo>
                  <a:lnTo>
                    <a:pt x="198" y="90"/>
                  </a:lnTo>
                  <a:lnTo>
                    <a:pt x="210" y="90"/>
                  </a:lnTo>
                  <a:lnTo>
                    <a:pt x="204" y="96"/>
                  </a:lnTo>
                  <a:lnTo>
                    <a:pt x="174" y="96"/>
                  </a:lnTo>
                  <a:lnTo>
                    <a:pt x="102" y="102"/>
                  </a:lnTo>
                  <a:lnTo>
                    <a:pt x="84" y="102"/>
                  </a:lnTo>
                  <a:lnTo>
                    <a:pt x="168" y="108"/>
                  </a:lnTo>
                  <a:lnTo>
                    <a:pt x="156" y="108"/>
                  </a:lnTo>
                  <a:lnTo>
                    <a:pt x="138" y="114"/>
                  </a:lnTo>
                  <a:lnTo>
                    <a:pt x="108" y="120"/>
                  </a:lnTo>
                  <a:lnTo>
                    <a:pt x="84" y="120"/>
                  </a:lnTo>
                  <a:lnTo>
                    <a:pt x="144" y="126"/>
                  </a:lnTo>
                  <a:lnTo>
                    <a:pt x="246" y="126"/>
                  </a:lnTo>
                  <a:lnTo>
                    <a:pt x="234" y="132"/>
                  </a:lnTo>
                  <a:lnTo>
                    <a:pt x="360" y="132"/>
                  </a:lnTo>
                  <a:lnTo>
                    <a:pt x="402" y="138"/>
                  </a:lnTo>
                  <a:lnTo>
                    <a:pt x="396" y="138"/>
                  </a:lnTo>
                  <a:lnTo>
                    <a:pt x="462" y="144"/>
                  </a:lnTo>
                  <a:lnTo>
                    <a:pt x="426" y="144"/>
                  </a:lnTo>
                  <a:lnTo>
                    <a:pt x="486" y="150"/>
                  </a:lnTo>
                  <a:lnTo>
                    <a:pt x="516" y="150"/>
                  </a:lnTo>
                  <a:lnTo>
                    <a:pt x="486" y="156"/>
                  </a:lnTo>
                  <a:lnTo>
                    <a:pt x="366" y="162"/>
                  </a:lnTo>
                  <a:lnTo>
                    <a:pt x="276" y="168"/>
                  </a:lnTo>
                  <a:lnTo>
                    <a:pt x="252" y="168"/>
                  </a:lnTo>
                  <a:lnTo>
                    <a:pt x="180" y="174"/>
                  </a:lnTo>
                  <a:lnTo>
                    <a:pt x="174" y="180"/>
                  </a:lnTo>
                  <a:lnTo>
                    <a:pt x="138" y="180"/>
                  </a:lnTo>
                  <a:lnTo>
                    <a:pt x="72" y="186"/>
                  </a:lnTo>
                  <a:lnTo>
                    <a:pt x="78" y="186"/>
                  </a:lnTo>
                  <a:lnTo>
                    <a:pt x="102" y="192"/>
                  </a:lnTo>
                  <a:lnTo>
                    <a:pt x="84" y="198"/>
                  </a:lnTo>
                  <a:lnTo>
                    <a:pt x="108" y="198"/>
                  </a:lnTo>
                  <a:lnTo>
                    <a:pt x="162" y="204"/>
                  </a:lnTo>
                  <a:lnTo>
                    <a:pt x="72" y="210"/>
                  </a:lnTo>
                  <a:lnTo>
                    <a:pt x="90" y="210"/>
                  </a:lnTo>
                  <a:lnTo>
                    <a:pt x="96" y="216"/>
                  </a:lnTo>
                  <a:lnTo>
                    <a:pt x="114" y="216"/>
                  </a:lnTo>
                  <a:lnTo>
                    <a:pt x="108" y="222"/>
                  </a:lnTo>
                  <a:lnTo>
                    <a:pt x="168" y="228"/>
                  </a:lnTo>
                  <a:lnTo>
                    <a:pt x="156" y="228"/>
                  </a:lnTo>
                  <a:lnTo>
                    <a:pt x="96" y="234"/>
                  </a:lnTo>
                  <a:lnTo>
                    <a:pt x="84" y="234"/>
                  </a:lnTo>
                  <a:lnTo>
                    <a:pt x="102" y="240"/>
                  </a:lnTo>
                  <a:lnTo>
                    <a:pt x="132" y="240"/>
                  </a:lnTo>
                  <a:lnTo>
                    <a:pt x="126" y="246"/>
                  </a:lnTo>
                  <a:lnTo>
                    <a:pt x="180" y="252"/>
                  </a:lnTo>
                  <a:lnTo>
                    <a:pt x="198" y="252"/>
                  </a:lnTo>
                  <a:lnTo>
                    <a:pt x="162" y="258"/>
                  </a:lnTo>
                  <a:lnTo>
                    <a:pt x="120" y="258"/>
                  </a:lnTo>
                  <a:lnTo>
                    <a:pt x="108" y="264"/>
                  </a:lnTo>
                  <a:lnTo>
                    <a:pt x="126" y="270"/>
                  </a:lnTo>
                  <a:lnTo>
                    <a:pt x="162" y="270"/>
                  </a:lnTo>
                  <a:lnTo>
                    <a:pt x="144" y="276"/>
                  </a:lnTo>
                  <a:lnTo>
                    <a:pt x="150" y="276"/>
                  </a:lnTo>
                  <a:lnTo>
                    <a:pt x="108" y="282"/>
                  </a:lnTo>
                  <a:lnTo>
                    <a:pt x="54" y="282"/>
                  </a:lnTo>
                  <a:lnTo>
                    <a:pt x="48" y="288"/>
                  </a:lnTo>
                  <a:lnTo>
                    <a:pt x="102" y="294"/>
                  </a:lnTo>
                  <a:lnTo>
                    <a:pt x="162" y="300"/>
                  </a:lnTo>
                  <a:lnTo>
                    <a:pt x="174" y="300"/>
                  </a:lnTo>
                  <a:lnTo>
                    <a:pt x="156" y="306"/>
                  </a:lnTo>
                  <a:lnTo>
                    <a:pt x="162" y="306"/>
                  </a:lnTo>
                  <a:lnTo>
                    <a:pt x="174" y="312"/>
                  </a:lnTo>
                  <a:lnTo>
                    <a:pt x="150" y="312"/>
                  </a:lnTo>
                  <a:lnTo>
                    <a:pt x="168" y="318"/>
                  </a:lnTo>
                  <a:lnTo>
                    <a:pt x="228" y="318"/>
                  </a:lnTo>
                  <a:lnTo>
                    <a:pt x="162" y="324"/>
                  </a:lnTo>
                  <a:lnTo>
                    <a:pt x="132" y="330"/>
                  </a:lnTo>
                  <a:lnTo>
                    <a:pt x="90" y="330"/>
                  </a:lnTo>
                  <a:lnTo>
                    <a:pt x="144" y="336"/>
                  </a:lnTo>
                  <a:lnTo>
                    <a:pt x="102" y="342"/>
                  </a:lnTo>
                  <a:lnTo>
                    <a:pt x="72" y="342"/>
                  </a:lnTo>
                  <a:lnTo>
                    <a:pt x="108" y="348"/>
                  </a:lnTo>
                  <a:lnTo>
                    <a:pt x="90" y="348"/>
                  </a:lnTo>
                  <a:lnTo>
                    <a:pt x="72" y="354"/>
                  </a:lnTo>
                  <a:lnTo>
                    <a:pt x="84" y="354"/>
                  </a:lnTo>
                  <a:lnTo>
                    <a:pt x="84" y="360"/>
                  </a:lnTo>
                  <a:lnTo>
                    <a:pt x="114" y="360"/>
                  </a:lnTo>
                  <a:lnTo>
                    <a:pt x="90" y="366"/>
                  </a:lnTo>
                  <a:lnTo>
                    <a:pt x="0" y="366"/>
                  </a:lnTo>
                  <a:lnTo>
                    <a:pt x="54" y="372"/>
                  </a:lnTo>
                  <a:lnTo>
                    <a:pt x="114" y="372"/>
                  </a:lnTo>
                  <a:lnTo>
                    <a:pt x="66" y="378"/>
                  </a:lnTo>
                  <a:lnTo>
                    <a:pt x="72" y="384"/>
                  </a:lnTo>
                  <a:lnTo>
                    <a:pt x="138" y="390"/>
                  </a:lnTo>
                  <a:lnTo>
                    <a:pt x="204" y="390"/>
                  </a:lnTo>
                  <a:lnTo>
                    <a:pt x="210" y="396"/>
                  </a:lnTo>
                  <a:lnTo>
                    <a:pt x="270" y="396"/>
                  </a:lnTo>
                  <a:lnTo>
                    <a:pt x="312" y="402"/>
                  </a:lnTo>
                  <a:lnTo>
                    <a:pt x="330" y="402"/>
                  </a:lnTo>
                  <a:lnTo>
                    <a:pt x="348" y="408"/>
                  </a:lnTo>
                  <a:lnTo>
                    <a:pt x="456" y="408"/>
                  </a:lnTo>
                  <a:lnTo>
                    <a:pt x="528" y="414"/>
                  </a:lnTo>
                  <a:lnTo>
                    <a:pt x="522" y="414"/>
                  </a:lnTo>
                  <a:lnTo>
                    <a:pt x="444" y="420"/>
                  </a:lnTo>
                  <a:lnTo>
                    <a:pt x="426" y="426"/>
                  </a:lnTo>
                  <a:lnTo>
                    <a:pt x="384" y="432"/>
                  </a:lnTo>
                  <a:lnTo>
                    <a:pt x="378" y="432"/>
                  </a:lnTo>
                  <a:lnTo>
                    <a:pt x="342" y="438"/>
                  </a:lnTo>
                </a:path>
              </a:pathLst>
            </a:custGeom>
            <a:noFill/>
            <a:ln w="12700">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14" name="Freeform 812"/>
            <p:cNvSpPr>
              <a:spLocks/>
            </p:cNvSpPr>
            <p:nvPr/>
          </p:nvSpPr>
          <p:spPr bwMode="auto">
            <a:xfrm>
              <a:off x="46197608" y="10916031"/>
              <a:ext cx="619125" cy="666750"/>
            </a:xfrm>
            <a:custGeom>
              <a:avLst/>
              <a:gdLst>
                <a:gd name="T0" fmla="*/ 198 w 390"/>
                <a:gd name="T1" fmla="*/ 6 h 420"/>
                <a:gd name="T2" fmla="*/ 114 w 390"/>
                <a:gd name="T3" fmla="*/ 12 h 420"/>
                <a:gd name="T4" fmla="*/ 156 w 390"/>
                <a:gd name="T5" fmla="*/ 24 h 420"/>
                <a:gd name="T6" fmla="*/ 198 w 390"/>
                <a:gd name="T7" fmla="*/ 36 h 420"/>
                <a:gd name="T8" fmla="*/ 216 w 390"/>
                <a:gd name="T9" fmla="*/ 48 h 420"/>
                <a:gd name="T10" fmla="*/ 246 w 390"/>
                <a:gd name="T11" fmla="*/ 54 h 420"/>
                <a:gd name="T12" fmla="*/ 168 w 390"/>
                <a:gd name="T13" fmla="*/ 66 h 420"/>
                <a:gd name="T14" fmla="*/ 168 w 390"/>
                <a:gd name="T15" fmla="*/ 78 h 420"/>
                <a:gd name="T16" fmla="*/ 138 w 390"/>
                <a:gd name="T17" fmla="*/ 90 h 420"/>
                <a:gd name="T18" fmla="*/ 126 w 390"/>
                <a:gd name="T19" fmla="*/ 102 h 420"/>
                <a:gd name="T20" fmla="*/ 180 w 390"/>
                <a:gd name="T21" fmla="*/ 108 h 420"/>
                <a:gd name="T22" fmla="*/ 84 w 390"/>
                <a:gd name="T23" fmla="*/ 120 h 420"/>
                <a:gd name="T24" fmla="*/ 138 w 390"/>
                <a:gd name="T25" fmla="*/ 132 h 420"/>
                <a:gd name="T26" fmla="*/ 156 w 390"/>
                <a:gd name="T27" fmla="*/ 138 h 420"/>
                <a:gd name="T28" fmla="*/ 60 w 390"/>
                <a:gd name="T29" fmla="*/ 150 h 420"/>
                <a:gd name="T30" fmla="*/ 126 w 390"/>
                <a:gd name="T31" fmla="*/ 156 h 420"/>
                <a:gd name="T32" fmla="*/ 282 w 390"/>
                <a:gd name="T33" fmla="*/ 168 h 420"/>
                <a:gd name="T34" fmla="*/ 234 w 390"/>
                <a:gd name="T35" fmla="*/ 180 h 420"/>
                <a:gd name="T36" fmla="*/ 252 w 390"/>
                <a:gd name="T37" fmla="*/ 186 h 420"/>
                <a:gd name="T38" fmla="*/ 204 w 390"/>
                <a:gd name="T39" fmla="*/ 198 h 420"/>
                <a:gd name="T40" fmla="*/ 204 w 390"/>
                <a:gd name="T41" fmla="*/ 210 h 420"/>
                <a:gd name="T42" fmla="*/ 282 w 390"/>
                <a:gd name="T43" fmla="*/ 222 h 420"/>
                <a:gd name="T44" fmla="*/ 360 w 390"/>
                <a:gd name="T45" fmla="*/ 228 h 420"/>
                <a:gd name="T46" fmla="*/ 318 w 390"/>
                <a:gd name="T47" fmla="*/ 240 h 420"/>
                <a:gd name="T48" fmla="*/ 354 w 390"/>
                <a:gd name="T49" fmla="*/ 246 h 420"/>
                <a:gd name="T50" fmla="*/ 144 w 390"/>
                <a:gd name="T51" fmla="*/ 258 h 420"/>
                <a:gd name="T52" fmla="*/ 138 w 390"/>
                <a:gd name="T53" fmla="*/ 270 h 420"/>
                <a:gd name="T54" fmla="*/ 192 w 390"/>
                <a:gd name="T55" fmla="*/ 276 h 420"/>
                <a:gd name="T56" fmla="*/ 180 w 390"/>
                <a:gd name="T57" fmla="*/ 288 h 420"/>
                <a:gd name="T58" fmla="*/ 132 w 390"/>
                <a:gd name="T59" fmla="*/ 294 h 420"/>
                <a:gd name="T60" fmla="*/ 156 w 390"/>
                <a:gd name="T61" fmla="*/ 306 h 420"/>
                <a:gd name="T62" fmla="*/ 198 w 390"/>
                <a:gd name="T63" fmla="*/ 318 h 420"/>
                <a:gd name="T64" fmla="*/ 222 w 390"/>
                <a:gd name="T65" fmla="*/ 324 h 420"/>
                <a:gd name="T66" fmla="*/ 168 w 390"/>
                <a:gd name="T67" fmla="*/ 336 h 420"/>
                <a:gd name="T68" fmla="*/ 48 w 390"/>
                <a:gd name="T69" fmla="*/ 348 h 420"/>
                <a:gd name="T70" fmla="*/ 36 w 390"/>
                <a:gd name="T71" fmla="*/ 354 h 420"/>
                <a:gd name="T72" fmla="*/ 84 w 390"/>
                <a:gd name="T73" fmla="*/ 366 h 420"/>
                <a:gd name="T74" fmla="*/ 18 w 390"/>
                <a:gd name="T75" fmla="*/ 372 h 420"/>
                <a:gd name="T76" fmla="*/ 96 w 390"/>
                <a:gd name="T77" fmla="*/ 384 h 420"/>
                <a:gd name="T78" fmla="*/ 210 w 390"/>
                <a:gd name="T79" fmla="*/ 396 h 420"/>
                <a:gd name="T80" fmla="*/ 210 w 390"/>
                <a:gd name="T81" fmla="*/ 402 h 420"/>
                <a:gd name="T82" fmla="*/ 222 w 390"/>
                <a:gd name="T83" fmla="*/ 414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0" h="420">
                  <a:moveTo>
                    <a:pt x="240" y="0"/>
                  </a:moveTo>
                  <a:lnTo>
                    <a:pt x="246" y="0"/>
                  </a:lnTo>
                  <a:lnTo>
                    <a:pt x="198" y="6"/>
                  </a:lnTo>
                  <a:lnTo>
                    <a:pt x="114" y="6"/>
                  </a:lnTo>
                  <a:lnTo>
                    <a:pt x="84" y="12"/>
                  </a:lnTo>
                  <a:lnTo>
                    <a:pt x="114" y="12"/>
                  </a:lnTo>
                  <a:lnTo>
                    <a:pt x="168" y="18"/>
                  </a:lnTo>
                  <a:lnTo>
                    <a:pt x="150" y="18"/>
                  </a:lnTo>
                  <a:lnTo>
                    <a:pt x="156" y="24"/>
                  </a:lnTo>
                  <a:lnTo>
                    <a:pt x="228" y="24"/>
                  </a:lnTo>
                  <a:lnTo>
                    <a:pt x="246" y="30"/>
                  </a:lnTo>
                  <a:lnTo>
                    <a:pt x="198" y="36"/>
                  </a:lnTo>
                  <a:lnTo>
                    <a:pt x="192" y="42"/>
                  </a:lnTo>
                  <a:lnTo>
                    <a:pt x="210" y="42"/>
                  </a:lnTo>
                  <a:lnTo>
                    <a:pt x="216" y="48"/>
                  </a:lnTo>
                  <a:lnTo>
                    <a:pt x="138" y="48"/>
                  </a:lnTo>
                  <a:lnTo>
                    <a:pt x="138" y="54"/>
                  </a:lnTo>
                  <a:lnTo>
                    <a:pt x="246" y="54"/>
                  </a:lnTo>
                  <a:lnTo>
                    <a:pt x="174" y="60"/>
                  </a:lnTo>
                  <a:lnTo>
                    <a:pt x="144" y="60"/>
                  </a:lnTo>
                  <a:lnTo>
                    <a:pt x="168" y="66"/>
                  </a:lnTo>
                  <a:lnTo>
                    <a:pt x="114" y="66"/>
                  </a:lnTo>
                  <a:lnTo>
                    <a:pt x="138" y="72"/>
                  </a:lnTo>
                  <a:lnTo>
                    <a:pt x="168" y="78"/>
                  </a:lnTo>
                  <a:lnTo>
                    <a:pt x="192" y="84"/>
                  </a:lnTo>
                  <a:lnTo>
                    <a:pt x="228" y="84"/>
                  </a:lnTo>
                  <a:lnTo>
                    <a:pt x="138" y="90"/>
                  </a:lnTo>
                  <a:lnTo>
                    <a:pt x="96" y="90"/>
                  </a:lnTo>
                  <a:lnTo>
                    <a:pt x="102" y="96"/>
                  </a:lnTo>
                  <a:lnTo>
                    <a:pt x="126" y="102"/>
                  </a:lnTo>
                  <a:lnTo>
                    <a:pt x="144" y="102"/>
                  </a:lnTo>
                  <a:lnTo>
                    <a:pt x="174" y="108"/>
                  </a:lnTo>
                  <a:lnTo>
                    <a:pt x="180" y="108"/>
                  </a:lnTo>
                  <a:lnTo>
                    <a:pt x="150" y="114"/>
                  </a:lnTo>
                  <a:lnTo>
                    <a:pt x="138" y="114"/>
                  </a:lnTo>
                  <a:lnTo>
                    <a:pt x="84" y="120"/>
                  </a:lnTo>
                  <a:lnTo>
                    <a:pt x="144" y="126"/>
                  </a:lnTo>
                  <a:lnTo>
                    <a:pt x="204" y="126"/>
                  </a:lnTo>
                  <a:lnTo>
                    <a:pt x="138" y="132"/>
                  </a:lnTo>
                  <a:lnTo>
                    <a:pt x="120" y="132"/>
                  </a:lnTo>
                  <a:lnTo>
                    <a:pt x="96" y="138"/>
                  </a:lnTo>
                  <a:lnTo>
                    <a:pt x="156" y="138"/>
                  </a:lnTo>
                  <a:lnTo>
                    <a:pt x="84" y="144"/>
                  </a:lnTo>
                  <a:lnTo>
                    <a:pt x="102" y="144"/>
                  </a:lnTo>
                  <a:lnTo>
                    <a:pt x="60" y="150"/>
                  </a:lnTo>
                  <a:lnTo>
                    <a:pt x="150" y="150"/>
                  </a:lnTo>
                  <a:lnTo>
                    <a:pt x="150" y="156"/>
                  </a:lnTo>
                  <a:lnTo>
                    <a:pt x="126" y="156"/>
                  </a:lnTo>
                  <a:lnTo>
                    <a:pt x="180" y="162"/>
                  </a:lnTo>
                  <a:lnTo>
                    <a:pt x="246" y="162"/>
                  </a:lnTo>
                  <a:lnTo>
                    <a:pt x="282" y="168"/>
                  </a:lnTo>
                  <a:lnTo>
                    <a:pt x="198" y="174"/>
                  </a:lnTo>
                  <a:lnTo>
                    <a:pt x="258" y="174"/>
                  </a:lnTo>
                  <a:lnTo>
                    <a:pt x="234" y="180"/>
                  </a:lnTo>
                  <a:lnTo>
                    <a:pt x="288" y="180"/>
                  </a:lnTo>
                  <a:lnTo>
                    <a:pt x="264" y="186"/>
                  </a:lnTo>
                  <a:lnTo>
                    <a:pt x="252" y="186"/>
                  </a:lnTo>
                  <a:lnTo>
                    <a:pt x="234" y="192"/>
                  </a:lnTo>
                  <a:lnTo>
                    <a:pt x="222" y="198"/>
                  </a:lnTo>
                  <a:lnTo>
                    <a:pt x="204" y="198"/>
                  </a:lnTo>
                  <a:lnTo>
                    <a:pt x="210" y="204"/>
                  </a:lnTo>
                  <a:lnTo>
                    <a:pt x="192" y="204"/>
                  </a:lnTo>
                  <a:lnTo>
                    <a:pt x="204" y="210"/>
                  </a:lnTo>
                  <a:lnTo>
                    <a:pt x="240" y="216"/>
                  </a:lnTo>
                  <a:lnTo>
                    <a:pt x="186" y="216"/>
                  </a:lnTo>
                  <a:lnTo>
                    <a:pt x="282" y="222"/>
                  </a:lnTo>
                  <a:lnTo>
                    <a:pt x="306" y="222"/>
                  </a:lnTo>
                  <a:lnTo>
                    <a:pt x="348" y="228"/>
                  </a:lnTo>
                  <a:lnTo>
                    <a:pt x="360" y="228"/>
                  </a:lnTo>
                  <a:lnTo>
                    <a:pt x="390" y="234"/>
                  </a:lnTo>
                  <a:lnTo>
                    <a:pt x="348" y="234"/>
                  </a:lnTo>
                  <a:lnTo>
                    <a:pt x="318" y="240"/>
                  </a:lnTo>
                  <a:lnTo>
                    <a:pt x="330" y="240"/>
                  </a:lnTo>
                  <a:lnTo>
                    <a:pt x="318" y="246"/>
                  </a:lnTo>
                  <a:lnTo>
                    <a:pt x="354" y="246"/>
                  </a:lnTo>
                  <a:lnTo>
                    <a:pt x="270" y="252"/>
                  </a:lnTo>
                  <a:lnTo>
                    <a:pt x="240" y="258"/>
                  </a:lnTo>
                  <a:lnTo>
                    <a:pt x="144" y="258"/>
                  </a:lnTo>
                  <a:lnTo>
                    <a:pt x="174" y="264"/>
                  </a:lnTo>
                  <a:lnTo>
                    <a:pt x="102" y="264"/>
                  </a:lnTo>
                  <a:lnTo>
                    <a:pt x="138" y="270"/>
                  </a:lnTo>
                  <a:lnTo>
                    <a:pt x="180" y="270"/>
                  </a:lnTo>
                  <a:lnTo>
                    <a:pt x="186" y="276"/>
                  </a:lnTo>
                  <a:lnTo>
                    <a:pt x="192" y="276"/>
                  </a:lnTo>
                  <a:lnTo>
                    <a:pt x="144" y="282"/>
                  </a:lnTo>
                  <a:lnTo>
                    <a:pt x="186" y="288"/>
                  </a:lnTo>
                  <a:lnTo>
                    <a:pt x="180" y="288"/>
                  </a:lnTo>
                  <a:lnTo>
                    <a:pt x="186" y="288"/>
                  </a:lnTo>
                  <a:lnTo>
                    <a:pt x="108" y="294"/>
                  </a:lnTo>
                  <a:lnTo>
                    <a:pt x="132" y="294"/>
                  </a:lnTo>
                  <a:lnTo>
                    <a:pt x="132" y="300"/>
                  </a:lnTo>
                  <a:lnTo>
                    <a:pt x="180" y="306"/>
                  </a:lnTo>
                  <a:lnTo>
                    <a:pt x="156" y="306"/>
                  </a:lnTo>
                  <a:lnTo>
                    <a:pt x="198" y="312"/>
                  </a:lnTo>
                  <a:lnTo>
                    <a:pt x="276" y="312"/>
                  </a:lnTo>
                  <a:lnTo>
                    <a:pt x="198" y="318"/>
                  </a:lnTo>
                  <a:lnTo>
                    <a:pt x="180" y="318"/>
                  </a:lnTo>
                  <a:lnTo>
                    <a:pt x="216" y="324"/>
                  </a:lnTo>
                  <a:lnTo>
                    <a:pt x="222" y="324"/>
                  </a:lnTo>
                  <a:lnTo>
                    <a:pt x="192" y="330"/>
                  </a:lnTo>
                  <a:lnTo>
                    <a:pt x="162" y="330"/>
                  </a:lnTo>
                  <a:lnTo>
                    <a:pt x="168" y="336"/>
                  </a:lnTo>
                  <a:lnTo>
                    <a:pt x="132" y="336"/>
                  </a:lnTo>
                  <a:lnTo>
                    <a:pt x="108" y="342"/>
                  </a:lnTo>
                  <a:lnTo>
                    <a:pt x="48" y="348"/>
                  </a:lnTo>
                  <a:lnTo>
                    <a:pt x="60" y="348"/>
                  </a:lnTo>
                  <a:lnTo>
                    <a:pt x="72" y="354"/>
                  </a:lnTo>
                  <a:lnTo>
                    <a:pt x="36" y="354"/>
                  </a:lnTo>
                  <a:lnTo>
                    <a:pt x="42" y="360"/>
                  </a:lnTo>
                  <a:lnTo>
                    <a:pt x="54" y="360"/>
                  </a:lnTo>
                  <a:lnTo>
                    <a:pt x="84" y="366"/>
                  </a:lnTo>
                  <a:lnTo>
                    <a:pt x="30" y="366"/>
                  </a:lnTo>
                  <a:lnTo>
                    <a:pt x="90" y="372"/>
                  </a:lnTo>
                  <a:lnTo>
                    <a:pt x="18" y="372"/>
                  </a:lnTo>
                  <a:lnTo>
                    <a:pt x="0" y="378"/>
                  </a:lnTo>
                  <a:lnTo>
                    <a:pt x="72" y="378"/>
                  </a:lnTo>
                  <a:lnTo>
                    <a:pt x="96" y="384"/>
                  </a:lnTo>
                  <a:lnTo>
                    <a:pt x="180" y="384"/>
                  </a:lnTo>
                  <a:lnTo>
                    <a:pt x="204" y="390"/>
                  </a:lnTo>
                  <a:lnTo>
                    <a:pt x="210" y="396"/>
                  </a:lnTo>
                  <a:lnTo>
                    <a:pt x="216" y="396"/>
                  </a:lnTo>
                  <a:lnTo>
                    <a:pt x="186" y="402"/>
                  </a:lnTo>
                  <a:lnTo>
                    <a:pt x="210" y="402"/>
                  </a:lnTo>
                  <a:lnTo>
                    <a:pt x="210" y="408"/>
                  </a:lnTo>
                  <a:lnTo>
                    <a:pt x="258" y="408"/>
                  </a:lnTo>
                  <a:lnTo>
                    <a:pt x="222" y="414"/>
                  </a:lnTo>
                  <a:lnTo>
                    <a:pt x="198" y="414"/>
                  </a:lnTo>
                  <a:lnTo>
                    <a:pt x="198" y="420"/>
                  </a:lnTo>
                </a:path>
              </a:pathLst>
            </a:custGeom>
            <a:noFill/>
            <a:ln w="12700">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21" name="Freeform 813"/>
            <p:cNvSpPr>
              <a:spLocks/>
            </p:cNvSpPr>
            <p:nvPr/>
          </p:nvSpPr>
          <p:spPr bwMode="auto">
            <a:xfrm>
              <a:off x="46073783" y="11582781"/>
              <a:ext cx="523875" cy="390525"/>
            </a:xfrm>
            <a:custGeom>
              <a:avLst/>
              <a:gdLst>
                <a:gd name="T0" fmla="*/ 234 w 330"/>
                <a:gd name="T1" fmla="*/ 0 h 246"/>
                <a:gd name="T2" fmla="*/ 300 w 330"/>
                <a:gd name="T3" fmla="*/ 6 h 246"/>
                <a:gd name="T4" fmla="*/ 252 w 330"/>
                <a:gd name="T5" fmla="*/ 18 h 246"/>
                <a:gd name="T6" fmla="*/ 270 w 330"/>
                <a:gd name="T7" fmla="*/ 24 h 246"/>
                <a:gd name="T8" fmla="*/ 222 w 330"/>
                <a:gd name="T9" fmla="*/ 30 h 246"/>
                <a:gd name="T10" fmla="*/ 234 w 330"/>
                <a:gd name="T11" fmla="*/ 36 h 246"/>
                <a:gd name="T12" fmla="*/ 186 w 330"/>
                <a:gd name="T13" fmla="*/ 42 h 246"/>
                <a:gd name="T14" fmla="*/ 156 w 330"/>
                <a:gd name="T15" fmla="*/ 48 h 246"/>
                <a:gd name="T16" fmla="*/ 210 w 330"/>
                <a:gd name="T17" fmla="*/ 54 h 246"/>
                <a:gd name="T18" fmla="*/ 276 w 330"/>
                <a:gd name="T19" fmla="*/ 60 h 246"/>
                <a:gd name="T20" fmla="*/ 276 w 330"/>
                <a:gd name="T21" fmla="*/ 66 h 246"/>
                <a:gd name="T22" fmla="*/ 234 w 330"/>
                <a:gd name="T23" fmla="*/ 72 h 246"/>
                <a:gd name="T24" fmla="*/ 276 w 330"/>
                <a:gd name="T25" fmla="*/ 78 h 246"/>
                <a:gd name="T26" fmla="*/ 150 w 330"/>
                <a:gd name="T27" fmla="*/ 84 h 246"/>
                <a:gd name="T28" fmla="*/ 132 w 330"/>
                <a:gd name="T29" fmla="*/ 90 h 246"/>
                <a:gd name="T30" fmla="*/ 54 w 330"/>
                <a:gd name="T31" fmla="*/ 96 h 246"/>
                <a:gd name="T32" fmla="*/ 102 w 330"/>
                <a:gd name="T33" fmla="*/ 108 h 246"/>
                <a:gd name="T34" fmla="*/ 96 w 330"/>
                <a:gd name="T35" fmla="*/ 114 h 246"/>
                <a:gd name="T36" fmla="*/ 66 w 330"/>
                <a:gd name="T37" fmla="*/ 120 h 246"/>
                <a:gd name="T38" fmla="*/ 78 w 330"/>
                <a:gd name="T39" fmla="*/ 126 h 246"/>
                <a:gd name="T40" fmla="*/ 96 w 330"/>
                <a:gd name="T41" fmla="*/ 132 h 246"/>
                <a:gd name="T42" fmla="*/ 18 w 330"/>
                <a:gd name="T43" fmla="*/ 138 h 246"/>
                <a:gd name="T44" fmla="*/ 42 w 330"/>
                <a:gd name="T45" fmla="*/ 144 h 246"/>
                <a:gd name="T46" fmla="*/ 84 w 330"/>
                <a:gd name="T47" fmla="*/ 156 h 246"/>
                <a:gd name="T48" fmla="*/ 48 w 330"/>
                <a:gd name="T49" fmla="*/ 162 h 246"/>
                <a:gd name="T50" fmla="*/ 138 w 330"/>
                <a:gd name="T51" fmla="*/ 168 h 246"/>
                <a:gd name="T52" fmla="*/ 174 w 330"/>
                <a:gd name="T53" fmla="*/ 174 h 246"/>
                <a:gd name="T54" fmla="*/ 222 w 330"/>
                <a:gd name="T55" fmla="*/ 180 h 246"/>
                <a:gd name="T56" fmla="*/ 210 w 330"/>
                <a:gd name="T57" fmla="*/ 186 h 246"/>
                <a:gd name="T58" fmla="*/ 234 w 330"/>
                <a:gd name="T59" fmla="*/ 192 h 246"/>
                <a:gd name="T60" fmla="*/ 192 w 330"/>
                <a:gd name="T61" fmla="*/ 198 h 246"/>
                <a:gd name="T62" fmla="*/ 132 w 330"/>
                <a:gd name="T63" fmla="*/ 204 h 246"/>
                <a:gd name="T64" fmla="*/ 48 w 330"/>
                <a:gd name="T65" fmla="*/ 210 h 246"/>
                <a:gd name="T66" fmla="*/ 54 w 330"/>
                <a:gd name="T67" fmla="*/ 222 h 246"/>
                <a:gd name="T68" fmla="*/ 60 w 330"/>
                <a:gd name="T69" fmla="*/ 228 h 246"/>
                <a:gd name="T70" fmla="*/ 60 w 330"/>
                <a:gd name="T71" fmla="*/ 240 h 246"/>
                <a:gd name="T72" fmla="*/ 114 w 330"/>
                <a:gd name="T73"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0" h="246">
                  <a:moveTo>
                    <a:pt x="276" y="0"/>
                  </a:moveTo>
                  <a:lnTo>
                    <a:pt x="234" y="0"/>
                  </a:lnTo>
                  <a:lnTo>
                    <a:pt x="240" y="6"/>
                  </a:lnTo>
                  <a:lnTo>
                    <a:pt x="300" y="6"/>
                  </a:lnTo>
                  <a:lnTo>
                    <a:pt x="330" y="12"/>
                  </a:lnTo>
                  <a:lnTo>
                    <a:pt x="252" y="18"/>
                  </a:lnTo>
                  <a:lnTo>
                    <a:pt x="216" y="18"/>
                  </a:lnTo>
                  <a:lnTo>
                    <a:pt x="270" y="24"/>
                  </a:lnTo>
                  <a:lnTo>
                    <a:pt x="234" y="24"/>
                  </a:lnTo>
                  <a:lnTo>
                    <a:pt x="222" y="30"/>
                  </a:lnTo>
                  <a:lnTo>
                    <a:pt x="216" y="30"/>
                  </a:lnTo>
                  <a:lnTo>
                    <a:pt x="234" y="36"/>
                  </a:lnTo>
                  <a:lnTo>
                    <a:pt x="222" y="36"/>
                  </a:lnTo>
                  <a:lnTo>
                    <a:pt x="186" y="42"/>
                  </a:lnTo>
                  <a:lnTo>
                    <a:pt x="138" y="42"/>
                  </a:lnTo>
                  <a:lnTo>
                    <a:pt x="156" y="48"/>
                  </a:lnTo>
                  <a:lnTo>
                    <a:pt x="210" y="48"/>
                  </a:lnTo>
                  <a:lnTo>
                    <a:pt x="210" y="54"/>
                  </a:lnTo>
                  <a:lnTo>
                    <a:pt x="222" y="54"/>
                  </a:lnTo>
                  <a:lnTo>
                    <a:pt x="276" y="60"/>
                  </a:lnTo>
                  <a:lnTo>
                    <a:pt x="228" y="66"/>
                  </a:lnTo>
                  <a:lnTo>
                    <a:pt x="276" y="66"/>
                  </a:lnTo>
                  <a:lnTo>
                    <a:pt x="264" y="72"/>
                  </a:lnTo>
                  <a:lnTo>
                    <a:pt x="234" y="72"/>
                  </a:lnTo>
                  <a:lnTo>
                    <a:pt x="240" y="78"/>
                  </a:lnTo>
                  <a:lnTo>
                    <a:pt x="276" y="78"/>
                  </a:lnTo>
                  <a:lnTo>
                    <a:pt x="246" y="84"/>
                  </a:lnTo>
                  <a:lnTo>
                    <a:pt x="150" y="84"/>
                  </a:lnTo>
                  <a:lnTo>
                    <a:pt x="162" y="90"/>
                  </a:lnTo>
                  <a:lnTo>
                    <a:pt x="132" y="90"/>
                  </a:lnTo>
                  <a:lnTo>
                    <a:pt x="96" y="96"/>
                  </a:lnTo>
                  <a:lnTo>
                    <a:pt x="54" y="96"/>
                  </a:lnTo>
                  <a:lnTo>
                    <a:pt x="90" y="102"/>
                  </a:lnTo>
                  <a:lnTo>
                    <a:pt x="102" y="108"/>
                  </a:lnTo>
                  <a:lnTo>
                    <a:pt x="138" y="108"/>
                  </a:lnTo>
                  <a:lnTo>
                    <a:pt x="96" y="114"/>
                  </a:lnTo>
                  <a:lnTo>
                    <a:pt x="72" y="114"/>
                  </a:lnTo>
                  <a:lnTo>
                    <a:pt x="66" y="120"/>
                  </a:lnTo>
                  <a:lnTo>
                    <a:pt x="60" y="120"/>
                  </a:lnTo>
                  <a:lnTo>
                    <a:pt x="78" y="126"/>
                  </a:lnTo>
                  <a:lnTo>
                    <a:pt x="96" y="126"/>
                  </a:lnTo>
                  <a:lnTo>
                    <a:pt x="96" y="132"/>
                  </a:lnTo>
                  <a:lnTo>
                    <a:pt x="60" y="132"/>
                  </a:lnTo>
                  <a:lnTo>
                    <a:pt x="18" y="138"/>
                  </a:lnTo>
                  <a:lnTo>
                    <a:pt x="0" y="144"/>
                  </a:lnTo>
                  <a:lnTo>
                    <a:pt x="42" y="144"/>
                  </a:lnTo>
                  <a:lnTo>
                    <a:pt x="60" y="150"/>
                  </a:lnTo>
                  <a:lnTo>
                    <a:pt x="84" y="156"/>
                  </a:lnTo>
                  <a:lnTo>
                    <a:pt x="48" y="156"/>
                  </a:lnTo>
                  <a:lnTo>
                    <a:pt x="48" y="162"/>
                  </a:lnTo>
                  <a:lnTo>
                    <a:pt x="114" y="162"/>
                  </a:lnTo>
                  <a:lnTo>
                    <a:pt x="138" y="168"/>
                  </a:lnTo>
                  <a:lnTo>
                    <a:pt x="174" y="168"/>
                  </a:lnTo>
                  <a:lnTo>
                    <a:pt x="174" y="174"/>
                  </a:lnTo>
                  <a:lnTo>
                    <a:pt x="186" y="174"/>
                  </a:lnTo>
                  <a:lnTo>
                    <a:pt x="222" y="180"/>
                  </a:lnTo>
                  <a:lnTo>
                    <a:pt x="240" y="180"/>
                  </a:lnTo>
                  <a:lnTo>
                    <a:pt x="210" y="186"/>
                  </a:lnTo>
                  <a:lnTo>
                    <a:pt x="186" y="186"/>
                  </a:lnTo>
                  <a:lnTo>
                    <a:pt x="234" y="192"/>
                  </a:lnTo>
                  <a:lnTo>
                    <a:pt x="186" y="198"/>
                  </a:lnTo>
                  <a:lnTo>
                    <a:pt x="192" y="198"/>
                  </a:lnTo>
                  <a:lnTo>
                    <a:pt x="174" y="204"/>
                  </a:lnTo>
                  <a:lnTo>
                    <a:pt x="132" y="204"/>
                  </a:lnTo>
                  <a:lnTo>
                    <a:pt x="120" y="210"/>
                  </a:lnTo>
                  <a:lnTo>
                    <a:pt x="48" y="210"/>
                  </a:lnTo>
                  <a:lnTo>
                    <a:pt x="0" y="216"/>
                  </a:lnTo>
                  <a:lnTo>
                    <a:pt x="54" y="222"/>
                  </a:lnTo>
                  <a:lnTo>
                    <a:pt x="30" y="228"/>
                  </a:lnTo>
                  <a:lnTo>
                    <a:pt x="60" y="228"/>
                  </a:lnTo>
                  <a:lnTo>
                    <a:pt x="42" y="234"/>
                  </a:lnTo>
                  <a:lnTo>
                    <a:pt x="60" y="240"/>
                  </a:lnTo>
                  <a:lnTo>
                    <a:pt x="114" y="240"/>
                  </a:lnTo>
                  <a:lnTo>
                    <a:pt x="114" y="246"/>
                  </a:lnTo>
                </a:path>
              </a:pathLst>
            </a:custGeom>
            <a:noFill/>
            <a:ln w="12700">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24" name="Rectangle 814"/>
            <p:cNvSpPr>
              <a:spLocks noChangeArrowheads="1"/>
            </p:cNvSpPr>
            <p:nvPr/>
          </p:nvSpPr>
          <p:spPr bwMode="auto">
            <a:xfrm>
              <a:off x="45797558" y="6172200"/>
              <a:ext cx="1981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err="1" smtClean="0">
                  <a:ln>
                    <a:noFill/>
                  </a:ln>
                  <a:solidFill>
                    <a:srgbClr val="00B0F0"/>
                  </a:solidFill>
                  <a:effectLst/>
                  <a:latin typeface="+mn-lt"/>
                  <a:cs typeface="Arial" pitchFamily="34" charset="0"/>
                </a:rPr>
                <a:t>Pb</a:t>
              </a:r>
              <a:r>
                <a:rPr kumimoji="0" lang="en-US" altLang="en-US" sz="2000" b="0" i="0" u="none" strike="noStrike" cap="none" normalizeH="0" baseline="0" dirty="0" smtClean="0">
                  <a:ln>
                    <a:noFill/>
                  </a:ln>
                  <a:solidFill>
                    <a:srgbClr val="00B0F0"/>
                  </a:solidFill>
                  <a:effectLst/>
                  <a:latin typeface="+mn-lt"/>
                  <a:cs typeface="Arial" pitchFamily="34" charset="0"/>
                </a:rPr>
                <a:t> (XRF int.)</a:t>
              </a:r>
            </a:p>
          </p:txBody>
        </p:sp>
        <p:grpSp>
          <p:nvGrpSpPr>
            <p:cNvPr id="2402" name="Group 2401"/>
            <p:cNvGrpSpPr/>
            <p:nvPr/>
          </p:nvGrpSpPr>
          <p:grpSpPr>
            <a:xfrm>
              <a:off x="48407408" y="6464808"/>
              <a:ext cx="2189392" cy="246221"/>
              <a:chOff x="48177450" y="7391400"/>
              <a:chExt cx="2189392" cy="246221"/>
            </a:xfrm>
          </p:grpSpPr>
          <p:sp>
            <p:nvSpPr>
              <p:cNvPr id="2343" name="Rectangle 825"/>
              <p:cNvSpPr>
                <a:spLocks noChangeArrowheads="1"/>
              </p:cNvSpPr>
              <p:nvPr/>
            </p:nvSpPr>
            <p:spPr bwMode="auto">
              <a:xfrm>
                <a:off x="48177450" y="7391400"/>
                <a:ext cx="1041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mn-lt"/>
                    <a:cs typeface="Arial" pitchFamily="34" charset="0"/>
                  </a:rPr>
                  <a:t>0</a:t>
                </a:r>
                <a:endParaRPr kumimoji="0" lang="en-US" altLang="en-US" sz="1600" b="0" i="0" u="none" strike="noStrike" cap="none" normalizeH="0" baseline="0" dirty="0" smtClean="0">
                  <a:ln>
                    <a:noFill/>
                  </a:ln>
                  <a:solidFill>
                    <a:schemeClr val="tx1"/>
                  </a:solidFill>
                  <a:effectLst/>
                  <a:latin typeface="+mn-lt"/>
                  <a:cs typeface="Arial" pitchFamily="34" charset="0"/>
                </a:endParaRPr>
              </a:p>
            </p:txBody>
          </p:sp>
          <p:sp>
            <p:nvSpPr>
              <p:cNvPr id="2346" name="Rectangle 828"/>
              <p:cNvSpPr>
                <a:spLocks noChangeArrowheads="1"/>
              </p:cNvSpPr>
              <p:nvPr/>
            </p:nvSpPr>
            <p:spPr bwMode="auto">
              <a:xfrm>
                <a:off x="48719232" y="7391400"/>
                <a:ext cx="31258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mn-lt"/>
                    <a:cs typeface="Arial" pitchFamily="34" charset="0"/>
                  </a:rPr>
                  <a:t>200</a:t>
                </a:r>
                <a:endParaRPr kumimoji="0" lang="en-US" altLang="en-US" sz="1600" b="0" i="0" u="none" strike="noStrike" cap="none" normalizeH="0" baseline="0" dirty="0" smtClean="0">
                  <a:ln>
                    <a:noFill/>
                  </a:ln>
                  <a:solidFill>
                    <a:schemeClr val="tx1"/>
                  </a:solidFill>
                  <a:effectLst/>
                  <a:latin typeface="+mn-lt"/>
                  <a:cs typeface="Arial" pitchFamily="34" charset="0"/>
                </a:endParaRPr>
              </a:p>
            </p:txBody>
          </p:sp>
          <p:sp>
            <p:nvSpPr>
              <p:cNvPr id="2352" name="Rectangle 831"/>
              <p:cNvSpPr>
                <a:spLocks noChangeArrowheads="1"/>
              </p:cNvSpPr>
              <p:nvPr/>
            </p:nvSpPr>
            <p:spPr bwMode="auto">
              <a:xfrm>
                <a:off x="49386744" y="7391400"/>
                <a:ext cx="31258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mn-lt"/>
                    <a:cs typeface="Arial" pitchFamily="34" charset="0"/>
                  </a:rPr>
                  <a:t>400</a:t>
                </a:r>
                <a:endParaRPr kumimoji="0" lang="en-US" altLang="en-US" sz="1600" b="0" i="0" u="none" strike="noStrike" cap="none" normalizeH="0" baseline="0" dirty="0" smtClean="0">
                  <a:ln>
                    <a:noFill/>
                  </a:ln>
                  <a:solidFill>
                    <a:schemeClr val="tx1"/>
                  </a:solidFill>
                  <a:effectLst/>
                  <a:latin typeface="+mn-lt"/>
                  <a:cs typeface="Arial" pitchFamily="34" charset="0"/>
                </a:endParaRPr>
              </a:p>
            </p:txBody>
          </p:sp>
          <p:sp>
            <p:nvSpPr>
              <p:cNvPr id="2360" name="Rectangle 834"/>
              <p:cNvSpPr>
                <a:spLocks noChangeArrowheads="1"/>
              </p:cNvSpPr>
              <p:nvPr/>
            </p:nvSpPr>
            <p:spPr bwMode="auto">
              <a:xfrm>
                <a:off x="50054256" y="7391400"/>
                <a:ext cx="31258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mn-lt"/>
                    <a:cs typeface="Arial" pitchFamily="34" charset="0"/>
                  </a:rPr>
                  <a:t>600</a:t>
                </a:r>
                <a:endParaRPr kumimoji="0" lang="en-US" altLang="en-US" sz="1600" b="0" i="0" u="none" strike="noStrike" cap="none" normalizeH="0" baseline="0" dirty="0" smtClean="0">
                  <a:ln>
                    <a:noFill/>
                  </a:ln>
                  <a:solidFill>
                    <a:schemeClr val="tx1"/>
                  </a:solidFill>
                  <a:effectLst/>
                  <a:latin typeface="+mn-lt"/>
                  <a:cs typeface="Arial" pitchFamily="34" charset="0"/>
                </a:endParaRPr>
              </a:p>
            </p:txBody>
          </p:sp>
        </p:grpSp>
        <p:sp>
          <p:nvSpPr>
            <p:cNvPr id="1891" name="Line 870"/>
            <p:cNvSpPr>
              <a:spLocks noChangeShapeType="1"/>
            </p:cNvSpPr>
            <p:nvPr/>
          </p:nvSpPr>
          <p:spPr bwMode="auto">
            <a:xfrm>
              <a:off x="48435983" y="6720840"/>
              <a:ext cx="200025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94" name="Freeform 873"/>
            <p:cNvSpPr>
              <a:spLocks/>
            </p:cNvSpPr>
            <p:nvPr/>
          </p:nvSpPr>
          <p:spPr bwMode="auto">
            <a:xfrm>
              <a:off x="48529813" y="7010781"/>
              <a:ext cx="1773069" cy="4391025"/>
            </a:xfrm>
            <a:custGeom>
              <a:avLst/>
              <a:gdLst>
                <a:gd name="T0" fmla="*/ 186 w 1116"/>
                <a:gd name="T1" fmla="*/ 0 h 2766"/>
                <a:gd name="T2" fmla="*/ 966 w 1116"/>
                <a:gd name="T3" fmla="*/ 126 h 2766"/>
                <a:gd name="T4" fmla="*/ 1050 w 1116"/>
                <a:gd name="T5" fmla="*/ 192 h 2766"/>
                <a:gd name="T6" fmla="*/ 990 w 1116"/>
                <a:gd name="T7" fmla="*/ 834 h 2766"/>
                <a:gd name="T8" fmla="*/ 1116 w 1116"/>
                <a:gd name="T9" fmla="*/ 1158 h 2766"/>
                <a:gd name="T10" fmla="*/ 978 w 1116"/>
                <a:gd name="T11" fmla="*/ 1476 h 2766"/>
                <a:gd name="T12" fmla="*/ 0 w 1116"/>
                <a:gd name="T13" fmla="*/ 2766 h 2766"/>
                <a:gd name="connsiteX0" fmla="*/ 2555 w 10888"/>
                <a:gd name="connsiteY0" fmla="*/ 0 h 10000"/>
                <a:gd name="connsiteX1" fmla="*/ 9544 w 10888"/>
                <a:gd name="connsiteY1" fmla="*/ 456 h 10000"/>
                <a:gd name="connsiteX2" fmla="*/ 10297 w 10888"/>
                <a:gd name="connsiteY2" fmla="*/ 694 h 10000"/>
                <a:gd name="connsiteX3" fmla="*/ 9759 w 10888"/>
                <a:gd name="connsiteY3" fmla="*/ 3015 h 10000"/>
                <a:gd name="connsiteX4" fmla="*/ 10888 w 10888"/>
                <a:gd name="connsiteY4" fmla="*/ 4187 h 10000"/>
                <a:gd name="connsiteX5" fmla="*/ 9651 w 10888"/>
                <a:gd name="connsiteY5" fmla="*/ 5336 h 10000"/>
                <a:gd name="connsiteX6" fmla="*/ 558 w 10888"/>
                <a:gd name="connsiteY6" fmla="*/ 6420 h 10000"/>
                <a:gd name="connsiteX7" fmla="*/ 888 w 10888"/>
                <a:gd name="connsiteY7" fmla="*/ 10000 h 10000"/>
                <a:gd name="connsiteX0" fmla="*/ 2555 w 10888"/>
                <a:gd name="connsiteY0" fmla="*/ 0 h 10000"/>
                <a:gd name="connsiteX1" fmla="*/ 9544 w 10888"/>
                <a:gd name="connsiteY1" fmla="*/ 456 h 10000"/>
                <a:gd name="connsiteX2" fmla="*/ 10297 w 10888"/>
                <a:gd name="connsiteY2" fmla="*/ 694 h 10000"/>
                <a:gd name="connsiteX3" fmla="*/ 9759 w 10888"/>
                <a:gd name="connsiteY3" fmla="*/ 3015 h 10000"/>
                <a:gd name="connsiteX4" fmla="*/ 10888 w 10888"/>
                <a:gd name="connsiteY4" fmla="*/ 4187 h 10000"/>
                <a:gd name="connsiteX5" fmla="*/ 9651 w 10888"/>
                <a:gd name="connsiteY5" fmla="*/ 5336 h 10000"/>
                <a:gd name="connsiteX6" fmla="*/ 558 w 10888"/>
                <a:gd name="connsiteY6" fmla="*/ 6420 h 10000"/>
                <a:gd name="connsiteX7" fmla="*/ 888 w 10888"/>
                <a:gd name="connsiteY7" fmla="*/ 10000 h 10000"/>
                <a:gd name="connsiteX0" fmla="*/ 1999 w 10332"/>
                <a:gd name="connsiteY0" fmla="*/ 0 h 10000"/>
                <a:gd name="connsiteX1" fmla="*/ 8988 w 10332"/>
                <a:gd name="connsiteY1" fmla="*/ 456 h 10000"/>
                <a:gd name="connsiteX2" fmla="*/ 9741 w 10332"/>
                <a:gd name="connsiteY2" fmla="*/ 694 h 10000"/>
                <a:gd name="connsiteX3" fmla="*/ 9203 w 10332"/>
                <a:gd name="connsiteY3" fmla="*/ 3015 h 10000"/>
                <a:gd name="connsiteX4" fmla="*/ 10332 w 10332"/>
                <a:gd name="connsiteY4" fmla="*/ 4187 h 10000"/>
                <a:gd name="connsiteX5" fmla="*/ 9095 w 10332"/>
                <a:gd name="connsiteY5" fmla="*/ 5336 h 10000"/>
                <a:gd name="connsiteX6" fmla="*/ 2 w 10332"/>
                <a:gd name="connsiteY6" fmla="*/ 6420 h 10000"/>
                <a:gd name="connsiteX7" fmla="*/ 332 w 10332"/>
                <a:gd name="connsiteY7" fmla="*/ 10000 h 10000"/>
                <a:gd name="connsiteX0" fmla="*/ 2166 w 10499"/>
                <a:gd name="connsiteY0" fmla="*/ 0 h 10000"/>
                <a:gd name="connsiteX1" fmla="*/ 9155 w 10499"/>
                <a:gd name="connsiteY1" fmla="*/ 456 h 10000"/>
                <a:gd name="connsiteX2" fmla="*/ 9908 w 10499"/>
                <a:gd name="connsiteY2" fmla="*/ 694 h 10000"/>
                <a:gd name="connsiteX3" fmla="*/ 9370 w 10499"/>
                <a:gd name="connsiteY3" fmla="*/ 3015 h 10000"/>
                <a:gd name="connsiteX4" fmla="*/ 10499 w 10499"/>
                <a:gd name="connsiteY4" fmla="*/ 4187 h 10000"/>
                <a:gd name="connsiteX5" fmla="*/ 9262 w 10499"/>
                <a:gd name="connsiteY5" fmla="*/ 5336 h 10000"/>
                <a:gd name="connsiteX6" fmla="*/ 169 w 10499"/>
                <a:gd name="connsiteY6" fmla="*/ 6420 h 10000"/>
                <a:gd name="connsiteX7" fmla="*/ 499 w 10499"/>
                <a:gd name="connsiteY7" fmla="*/ 10000 h 10000"/>
                <a:gd name="connsiteX0" fmla="*/ 2166 w 10499"/>
                <a:gd name="connsiteY0" fmla="*/ 0 h 10000"/>
                <a:gd name="connsiteX1" fmla="*/ 9155 w 10499"/>
                <a:gd name="connsiteY1" fmla="*/ 456 h 10000"/>
                <a:gd name="connsiteX2" fmla="*/ 9908 w 10499"/>
                <a:gd name="connsiteY2" fmla="*/ 694 h 10000"/>
                <a:gd name="connsiteX3" fmla="*/ 9370 w 10499"/>
                <a:gd name="connsiteY3" fmla="*/ 3015 h 10000"/>
                <a:gd name="connsiteX4" fmla="*/ 10499 w 10499"/>
                <a:gd name="connsiteY4" fmla="*/ 4187 h 10000"/>
                <a:gd name="connsiteX5" fmla="*/ 9262 w 10499"/>
                <a:gd name="connsiteY5" fmla="*/ 5336 h 10000"/>
                <a:gd name="connsiteX6" fmla="*/ 169 w 10499"/>
                <a:gd name="connsiteY6" fmla="*/ 6420 h 10000"/>
                <a:gd name="connsiteX7" fmla="*/ 499 w 10499"/>
                <a:gd name="connsiteY7" fmla="*/ 10000 h 10000"/>
                <a:gd name="connsiteX0" fmla="*/ 2019 w 10352"/>
                <a:gd name="connsiteY0" fmla="*/ 0 h 10000"/>
                <a:gd name="connsiteX1" fmla="*/ 9008 w 10352"/>
                <a:gd name="connsiteY1" fmla="*/ 456 h 10000"/>
                <a:gd name="connsiteX2" fmla="*/ 9761 w 10352"/>
                <a:gd name="connsiteY2" fmla="*/ 694 h 10000"/>
                <a:gd name="connsiteX3" fmla="*/ 9223 w 10352"/>
                <a:gd name="connsiteY3" fmla="*/ 3015 h 10000"/>
                <a:gd name="connsiteX4" fmla="*/ 10352 w 10352"/>
                <a:gd name="connsiteY4" fmla="*/ 4187 h 10000"/>
                <a:gd name="connsiteX5" fmla="*/ 9115 w 10352"/>
                <a:gd name="connsiteY5" fmla="*/ 5336 h 10000"/>
                <a:gd name="connsiteX6" fmla="*/ 22 w 10352"/>
                <a:gd name="connsiteY6" fmla="*/ 6420 h 10000"/>
                <a:gd name="connsiteX7" fmla="*/ 352 w 10352"/>
                <a:gd name="connsiteY7" fmla="*/ 10000 h 10000"/>
                <a:gd name="connsiteX0" fmla="*/ 2019 w 10352"/>
                <a:gd name="connsiteY0" fmla="*/ 0 h 10000"/>
                <a:gd name="connsiteX1" fmla="*/ 9008 w 10352"/>
                <a:gd name="connsiteY1" fmla="*/ 456 h 10000"/>
                <a:gd name="connsiteX2" fmla="*/ 9761 w 10352"/>
                <a:gd name="connsiteY2" fmla="*/ 694 h 10000"/>
                <a:gd name="connsiteX3" fmla="*/ 9223 w 10352"/>
                <a:gd name="connsiteY3" fmla="*/ 3015 h 10000"/>
                <a:gd name="connsiteX4" fmla="*/ 10352 w 10352"/>
                <a:gd name="connsiteY4" fmla="*/ 4187 h 10000"/>
                <a:gd name="connsiteX5" fmla="*/ 9115 w 10352"/>
                <a:gd name="connsiteY5" fmla="*/ 5336 h 10000"/>
                <a:gd name="connsiteX6" fmla="*/ 22 w 10352"/>
                <a:gd name="connsiteY6" fmla="*/ 6420 h 10000"/>
                <a:gd name="connsiteX7" fmla="*/ 352 w 10352"/>
                <a:gd name="connsiteY7" fmla="*/ 10000 h 10000"/>
                <a:gd name="connsiteX0" fmla="*/ 2120 w 10453"/>
                <a:gd name="connsiteY0" fmla="*/ 0 h 10000"/>
                <a:gd name="connsiteX1" fmla="*/ 9109 w 10453"/>
                <a:gd name="connsiteY1" fmla="*/ 456 h 10000"/>
                <a:gd name="connsiteX2" fmla="*/ 9862 w 10453"/>
                <a:gd name="connsiteY2" fmla="*/ 694 h 10000"/>
                <a:gd name="connsiteX3" fmla="*/ 9324 w 10453"/>
                <a:gd name="connsiteY3" fmla="*/ 3015 h 10000"/>
                <a:gd name="connsiteX4" fmla="*/ 10453 w 10453"/>
                <a:gd name="connsiteY4" fmla="*/ 4187 h 10000"/>
                <a:gd name="connsiteX5" fmla="*/ 9216 w 10453"/>
                <a:gd name="connsiteY5" fmla="*/ 5336 h 10000"/>
                <a:gd name="connsiteX6" fmla="*/ 123 w 10453"/>
                <a:gd name="connsiteY6" fmla="*/ 6420 h 10000"/>
                <a:gd name="connsiteX7" fmla="*/ 453 w 10453"/>
                <a:gd name="connsiteY7" fmla="*/ 10000 h 10000"/>
                <a:gd name="connsiteX0" fmla="*/ 2077 w 10410"/>
                <a:gd name="connsiteY0" fmla="*/ 0 h 10000"/>
                <a:gd name="connsiteX1" fmla="*/ 9066 w 10410"/>
                <a:gd name="connsiteY1" fmla="*/ 456 h 10000"/>
                <a:gd name="connsiteX2" fmla="*/ 9819 w 10410"/>
                <a:gd name="connsiteY2" fmla="*/ 694 h 10000"/>
                <a:gd name="connsiteX3" fmla="*/ 9281 w 10410"/>
                <a:gd name="connsiteY3" fmla="*/ 3015 h 10000"/>
                <a:gd name="connsiteX4" fmla="*/ 10410 w 10410"/>
                <a:gd name="connsiteY4" fmla="*/ 4187 h 10000"/>
                <a:gd name="connsiteX5" fmla="*/ 9173 w 10410"/>
                <a:gd name="connsiteY5" fmla="*/ 5336 h 10000"/>
                <a:gd name="connsiteX6" fmla="*/ 80 w 10410"/>
                <a:gd name="connsiteY6" fmla="*/ 6420 h 10000"/>
                <a:gd name="connsiteX7" fmla="*/ 410 w 10410"/>
                <a:gd name="connsiteY7" fmla="*/ 10000 h 10000"/>
                <a:gd name="connsiteX0" fmla="*/ 1773 w 10106"/>
                <a:gd name="connsiteY0" fmla="*/ 0 h 10000"/>
                <a:gd name="connsiteX1" fmla="*/ 8762 w 10106"/>
                <a:gd name="connsiteY1" fmla="*/ 456 h 10000"/>
                <a:gd name="connsiteX2" fmla="*/ 9515 w 10106"/>
                <a:gd name="connsiteY2" fmla="*/ 694 h 10000"/>
                <a:gd name="connsiteX3" fmla="*/ 8977 w 10106"/>
                <a:gd name="connsiteY3" fmla="*/ 3015 h 10000"/>
                <a:gd name="connsiteX4" fmla="*/ 10106 w 10106"/>
                <a:gd name="connsiteY4" fmla="*/ 4187 h 10000"/>
                <a:gd name="connsiteX5" fmla="*/ 8869 w 10106"/>
                <a:gd name="connsiteY5" fmla="*/ 5336 h 10000"/>
                <a:gd name="connsiteX6" fmla="*/ 152 w 10106"/>
                <a:gd name="connsiteY6" fmla="*/ 6051 h 10000"/>
                <a:gd name="connsiteX7" fmla="*/ 106 w 10106"/>
                <a:gd name="connsiteY7" fmla="*/ 10000 h 10000"/>
                <a:gd name="connsiteX0" fmla="*/ 1773 w 10106"/>
                <a:gd name="connsiteY0" fmla="*/ 0 h 10000"/>
                <a:gd name="connsiteX1" fmla="*/ 8762 w 10106"/>
                <a:gd name="connsiteY1" fmla="*/ 456 h 10000"/>
                <a:gd name="connsiteX2" fmla="*/ 9515 w 10106"/>
                <a:gd name="connsiteY2" fmla="*/ 694 h 10000"/>
                <a:gd name="connsiteX3" fmla="*/ 8977 w 10106"/>
                <a:gd name="connsiteY3" fmla="*/ 3015 h 10000"/>
                <a:gd name="connsiteX4" fmla="*/ 10106 w 10106"/>
                <a:gd name="connsiteY4" fmla="*/ 4187 h 10000"/>
                <a:gd name="connsiteX5" fmla="*/ 8869 w 10106"/>
                <a:gd name="connsiteY5" fmla="*/ 5336 h 10000"/>
                <a:gd name="connsiteX6" fmla="*/ 152 w 10106"/>
                <a:gd name="connsiteY6" fmla="*/ 6051 h 10000"/>
                <a:gd name="connsiteX7" fmla="*/ 106 w 10106"/>
                <a:gd name="connsiteY7" fmla="*/ 10000 h 10000"/>
                <a:gd name="connsiteX0" fmla="*/ 1675 w 10008"/>
                <a:gd name="connsiteY0" fmla="*/ 0 h 10000"/>
                <a:gd name="connsiteX1" fmla="*/ 8664 w 10008"/>
                <a:gd name="connsiteY1" fmla="*/ 456 h 10000"/>
                <a:gd name="connsiteX2" fmla="*/ 9417 w 10008"/>
                <a:gd name="connsiteY2" fmla="*/ 694 h 10000"/>
                <a:gd name="connsiteX3" fmla="*/ 8879 w 10008"/>
                <a:gd name="connsiteY3" fmla="*/ 3015 h 10000"/>
                <a:gd name="connsiteX4" fmla="*/ 10008 w 10008"/>
                <a:gd name="connsiteY4" fmla="*/ 4187 h 10000"/>
                <a:gd name="connsiteX5" fmla="*/ 8771 w 10008"/>
                <a:gd name="connsiteY5" fmla="*/ 5336 h 10000"/>
                <a:gd name="connsiteX6" fmla="*/ 54 w 10008"/>
                <a:gd name="connsiteY6" fmla="*/ 6051 h 10000"/>
                <a:gd name="connsiteX7" fmla="*/ 8 w 10008"/>
                <a:gd name="connsiteY7"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8" h="10000">
                  <a:moveTo>
                    <a:pt x="1675" y="0"/>
                  </a:moveTo>
                  <a:lnTo>
                    <a:pt x="8664" y="456"/>
                  </a:lnTo>
                  <a:lnTo>
                    <a:pt x="9417" y="694"/>
                  </a:lnTo>
                  <a:lnTo>
                    <a:pt x="8879" y="3015"/>
                  </a:lnTo>
                  <a:lnTo>
                    <a:pt x="10008" y="4187"/>
                  </a:lnTo>
                  <a:lnTo>
                    <a:pt x="8771" y="5336"/>
                  </a:lnTo>
                  <a:cubicBezTo>
                    <a:pt x="7049" y="5708"/>
                    <a:pt x="4923" y="5748"/>
                    <a:pt x="54" y="6051"/>
                  </a:cubicBezTo>
                  <a:cubicBezTo>
                    <a:pt x="90" y="6899"/>
                    <a:pt x="-30" y="8647"/>
                    <a:pt x="8" y="10000"/>
                  </a:cubicBez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411" name="Group 2410"/>
            <p:cNvGrpSpPr/>
            <p:nvPr/>
          </p:nvGrpSpPr>
          <p:grpSpPr>
            <a:xfrm>
              <a:off x="48482846" y="6967728"/>
              <a:ext cx="1872234" cy="4491609"/>
              <a:chOff x="48282224" y="7686674"/>
              <a:chExt cx="1872234" cy="4491609"/>
            </a:xfrm>
          </p:grpSpPr>
          <p:sp>
            <p:nvSpPr>
              <p:cNvPr id="1895" name="Oval 874"/>
              <p:cNvSpPr>
                <a:spLocks noChangeArrowheads="1"/>
              </p:cNvSpPr>
              <p:nvPr/>
            </p:nvSpPr>
            <p:spPr bwMode="auto">
              <a:xfrm>
                <a:off x="48577499" y="7686674"/>
                <a:ext cx="100584" cy="10058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6" name="Oval 875"/>
              <p:cNvSpPr>
                <a:spLocks noChangeArrowheads="1"/>
              </p:cNvSpPr>
              <p:nvPr/>
            </p:nvSpPr>
            <p:spPr bwMode="auto">
              <a:xfrm>
                <a:off x="49815749" y="7886699"/>
                <a:ext cx="100584" cy="10058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7" name="Oval 876"/>
              <p:cNvSpPr>
                <a:spLocks noChangeArrowheads="1"/>
              </p:cNvSpPr>
              <p:nvPr/>
            </p:nvSpPr>
            <p:spPr bwMode="auto">
              <a:xfrm>
                <a:off x="49949099" y="7991474"/>
                <a:ext cx="100584" cy="10058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8" name="Oval 877"/>
              <p:cNvSpPr>
                <a:spLocks noChangeArrowheads="1"/>
              </p:cNvSpPr>
              <p:nvPr/>
            </p:nvSpPr>
            <p:spPr bwMode="auto">
              <a:xfrm>
                <a:off x="49853849" y="9010649"/>
                <a:ext cx="100584" cy="10058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9" name="Oval 878"/>
              <p:cNvSpPr>
                <a:spLocks noChangeArrowheads="1"/>
              </p:cNvSpPr>
              <p:nvPr/>
            </p:nvSpPr>
            <p:spPr bwMode="auto">
              <a:xfrm>
                <a:off x="50053874" y="9524999"/>
                <a:ext cx="100584" cy="10058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0" name="Oval 879"/>
              <p:cNvSpPr>
                <a:spLocks noChangeArrowheads="1"/>
              </p:cNvSpPr>
              <p:nvPr/>
            </p:nvSpPr>
            <p:spPr bwMode="auto">
              <a:xfrm>
                <a:off x="49834799" y="10029824"/>
                <a:ext cx="100584" cy="10058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1" name="Oval 880"/>
              <p:cNvSpPr>
                <a:spLocks noChangeArrowheads="1"/>
              </p:cNvSpPr>
              <p:nvPr/>
            </p:nvSpPr>
            <p:spPr bwMode="auto">
              <a:xfrm>
                <a:off x="48282224" y="12077699"/>
                <a:ext cx="100584" cy="10058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902" name="Rectangle 881"/>
            <p:cNvSpPr>
              <a:spLocks noChangeArrowheads="1"/>
            </p:cNvSpPr>
            <p:nvPr/>
          </p:nvSpPr>
          <p:spPr bwMode="auto">
            <a:xfrm>
              <a:off x="48464558" y="6172200"/>
              <a:ext cx="198119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mn-lt"/>
                  <a:cs typeface="Arial" pitchFamily="34" charset="0"/>
                </a:rPr>
                <a:t>Hg (ppb)</a:t>
              </a:r>
              <a:endParaRPr kumimoji="0" lang="en-US" altLang="en-US" sz="2000" b="0" i="0" u="none" strike="noStrike" cap="none" normalizeH="0" baseline="0" dirty="0" smtClean="0">
                <a:ln>
                  <a:noFill/>
                </a:ln>
                <a:solidFill>
                  <a:schemeClr val="tx1"/>
                </a:solidFill>
                <a:effectLst/>
                <a:latin typeface="+mn-lt"/>
                <a:cs typeface="Arial" pitchFamily="34" charset="0"/>
              </a:endParaRPr>
            </a:p>
          </p:txBody>
        </p:sp>
        <p:grpSp>
          <p:nvGrpSpPr>
            <p:cNvPr id="2368" name="Group 2367"/>
            <p:cNvGrpSpPr/>
            <p:nvPr/>
          </p:nvGrpSpPr>
          <p:grpSpPr>
            <a:xfrm>
              <a:off x="43069598" y="6720840"/>
              <a:ext cx="2004060" cy="91440"/>
              <a:chOff x="42839640" y="7552944"/>
              <a:chExt cx="2004060" cy="91440"/>
            </a:xfrm>
          </p:grpSpPr>
          <p:sp>
            <p:nvSpPr>
              <p:cNvPr id="2157" name="Line 737"/>
              <p:cNvSpPr>
                <a:spLocks noChangeShapeType="1"/>
              </p:cNvSpPr>
              <p:nvPr/>
            </p:nvSpPr>
            <p:spPr bwMode="auto">
              <a:xfrm>
                <a:off x="42843450" y="7553325"/>
                <a:ext cx="2000250" cy="0"/>
              </a:xfrm>
              <a:prstGeom prst="line">
                <a:avLst/>
              </a:prstGeom>
              <a:noFill/>
              <a:ln w="1270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2365" name="Straight Connector 2364"/>
              <p:cNvCxnSpPr/>
              <p:nvPr/>
            </p:nvCxnSpPr>
            <p:spPr>
              <a:xfrm>
                <a:off x="42839640" y="7552944"/>
                <a:ext cx="0" cy="9144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66" name="Straight Connector 2365"/>
              <p:cNvCxnSpPr/>
              <p:nvPr/>
            </p:nvCxnSpPr>
            <p:spPr>
              <a:xfrm>
                <a:off x="43644312" y="7552944"/>
                <a:ext cx="0" cy="9144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67" name="Straight Connector 2366"/>
              <p:cNvCxnSpPr/>
              <p:nvPr/>
            </p:nvCxnSpPr>
            <p:spPr>
              <a:xfrm>
                <a:off x="44439840" y="7552944"/>
                <a:ext cx="0" cy="9144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370" name="Straight Connector 2369"/>
            <p:cNvCxnSpPr/>
            <p:nvPr/>
          </p:nvCxnSpPr>
          <p:spPr>
            <a:xfrm>
              <a:off x="45757934" y="6720840"/>
              <a:ext cx="0" cy="9144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71" name="Straight Connector 2370"/>
            <p:cNvCxnSpPr/>
            <p:nvPr/>
          </p:nvCxnSpPr>
          <p:spPr>
            <a:xfrm>
              <a:off x="46425446" y="6720840"/>
              <a:ext cx="0" cy="9144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85" name="Straight Connector 2384"/>
            <p:cNvCxnSpPr/>
            <p:nvPr/>
          </p:nvCxnSpPr>
          <p:spPr>
            <a:xfrm>
              <a:off x="47092958" y="6720840"/>
              <a:ext cx="0" cy="9144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00" name="Straight Connector 2399"/>
            <p:cNvCxnSpPr/>
            <p:nvPr/>
          </p:nvCxnSpPr>
          <p:spPr>
            <a:xfrm>
              <a:off x="47760470" y="6720840"/>
              <a:ext cx="0" cy="9144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03" name="Straight Connector 2402"/>
            <p:cNvCxnSpPr/>
            <p:nvPr/>
          </p:nvCxnSpPr>
          <p:spPr>
            <a:xfrm>
              <a:off x="48437126" y="6720840"/>
              <a:ext cx="0" cy="914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5" name="Straight Connector 2404"/>
            <p:cNvCxnSpPr/>
            <p:nvPr/>
          </p:nvCxnSpPr>
          <p:spPr>
            <a:xfrm>
              <a:off x="49104638" y="6720840"/>
              <a:ext cx="0" cy="914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6" name="Straight Connector 2405"/>
            <p:cNvCxnSpPr/>
            <p:nvPr/>
          </p:nvCxnSpPr>
          <p:spPr>
            <a:xfrm>
              <a:off x="49772150" y="6720840"/>
              <a:ext cx="0" cy="914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0" name="Straight Connector 2409"/>
            <p:cNvCxnSpPr/>
            <p:nvPr/>
          </p:nvCxnSpPr>
          <p:spPr>
            <a:xfrm>
              <a:off x="50439662" y="6720840"/>
              <a:ext cx="0" cy="914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21" name="Rectangle 13"/>
            <p:cNvSpPr>
              <a:spLocks noChangeArrowheads="1"/>
            </p:cNvSpPr>
            <p:nvPr/>
          </p:nvSpPr>
          <p:spPr bwMode="auto">
            <a:xfrm>
              <a:off x="39624000" y="6858000"/>
              <a:ext cx="11125200" cy="30777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dirty="0" smtClean="0">
                  <a:latin typeface="Calibri" panose="020F0502020204030204" pitchFamily="34" charset="0"/>
                  <a:cs typeface="Arial" pitchFamily="34" charset="0"/>
                </a:rPr>
                <a:t>Low</a:t>
              </a:r>
              <a:endParaRPr kumimoji="0" lang="en-US" sz="2000" b="0" i="0" u="none" strike="noStrike" cap="none" normalizeH="0" baseline="0" dirty="0" smtClean="0">
                <a:ln>
                  <a:noFill/>
                </a:ln>
                <a:effectLst/>
                <a:latin typeface="Calibri" panose="020F0502020204030204" pitchFamily="34" charset="0"/>
                <a:cs typeface="Arial" pitchFamily="34" charset="0"/>
              </a:endParaRPr>
            </a:p>
          </p:txBody>
        </p:sp>
        <p:sp>
          <p:nvSpPr>
            <p:cNvPr id="2422" name="Rectangle 13"/>
            <p:cNvSpPr>
              <a:spLocks noChangeArrowheads="1"/>
            </p:cNvSpPr>
            <p:nvPr/>
          </p:nvSpPr>
          <p:spPr bwMode="auto">
            <a:xfrm>
              <a:off x="39624000" y="8226623"/>
              <a:ext cx="11125200" cy="30777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dirty="0" smtClean="0">
                  <a:latin typeface="Calibri" panose="020F0502020204030204" pitchFamily="34" charset="0"/>
                  <a:cs typeface="Arial" pitchFamily="34" charset="0"/>
                </a:rPr>
                <a:t>High</a:t>
              </a:r>
              <a:endParaRPr kumimoji="0" lang="en-US" sz="2000" b="0" i="0" u="none" strike="noStrike" cap="none" normalizeH="0" baseline="0" dirty="0" smtClean="0">
                <a:ln>
                  <a:noFill/>
                </a:ln>
                <a:effectLst/>
                <a:latin typeface="Calibri" panose="020F0502020204030204" pitchFamily="34" charset="0"/>
                <a:cs typeface="Arial" pitchFamily="34" charset="0"/>
              </a:endParaRPr>
            </a:p>
          </p:txBody>
        </p:sp>
        <p:sp>
          <p:nvSpPr>
            <p:cNvPr id="2429" name="Rectangle 13"/>
            <p:cNvSpPr>
              <a:spLocks noChangeArrowheads="1"/>
            </p:cNvSpPr>
            <p:nvPr/>
          </p:nvSpPr>
          <p:spPr bwMode="auto">
            <a:xfrm>
              <a:off x="39624000" y="10741223"/>
              <a:ext cx="11125200" cy="30777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dirty="0" smtClean="0">
                  <a:latin typeface="Calibri" panose="020F0502020204030204" pitchFamily="34" charset="0"/>
                  <a:cs typeface="Arial" pitchFamily="34" charset="0"/>
                </a:rPr>
                <a:t>Background</a:t>
              </a:r>
              <a:endParaRPr kumimoji="0" lang="en-US" sz="2000" b="0" i="0" u="none" strike="noStrike" cap="none" normalizeH="0" baseline="0" dirty="0" smtClean="0">
                <a:ln>
                  <a:noFill/>
                </a:ln>
                <a:effectLst/>
                <a:latin typeface="Calibri" panose="020F0502020204030204" pitchFamily="34" charset="0"/>
                <a:cs typeface="Arial" pitchFamily="34" charset="0"/>
              </a:endParaRPr>
            </a:p>
          </p:txBody>
        </p:sp>
        <p:sp>
          <p:nvSpPr>
            <p:cNvPr id="10" name="TextBox 9"/>
            <p:cNvSpPr txBox="1"/>
            <p:nvPr/>
          </p:nvSpPr>
          <p:spPr>
            <a:xfrm>
              <a:off x="48310800" y="9448800"/>
              <a:ext cx="609600" cy="400110"/>
            </a:xfrm>
            <a:prstGeom prst="rect">
              <a:avLst/>
            </a:prstGeom>
            <a:noFill/>
          </p:spPr>
          <p:txBody>
            <a:bodyPr wrap="square" rtlCol="0">
              <a:spAutoFit/>
            </a:bodyPr>
            <a:lstStyle/>
            <a:p>
              <a:r>
                <a:rPr lang="en-US" sz="2000" dirty="0" smtClean="0"/>
                <a:t>?</a:t>
              </a:r>
              <a:endParaRPr lang="en-US" sz="2000" dirty="0"/>
            </a:p>
          </p:txBody>
        </p:sp>
        <p:cxnSp>
          <p:nvCxnSpPr>
            <p:cNvPr id="1540" name="Straight Arrow Connector 1539"/>
            <p:cNvCxnSpPr/>
            <p:nvPr/>
          </p:nvCxnSpPr>
          <p:spPr>
            <a:xfrm flipH="1" flipV="1">
              <a:off x="42519600" y="7010400"/>
              <a:ext cx="355940" cy="304800"/>
            </a:xfrm>
            <a:prstGeom prst="straightConnector1">
              <a:avLst/>
            </a:prstGeom>
            <a:ln>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541" name="TextBox 1540"/>
            <p:cNvSpPr txBox="1"/>
            <p:nvPr/>
          </p:nvSpPr>
          <p:spPr>
            <a:xfrm>
              <a:off x="42519600" y="7239000"/>
              <a:ext cx="906017" cy="923330"/>
            </a:xfrm>
            <a:prstGeom prst="rect">
              <a:avLst/>
            </a:prstGeom>
            <a:noFill/>
          </p:spPr>
          <p:txBody>
            <a:bodyPr wrap="none" rtlCol="0">
              <a:spAutoFit/>
            </a:bodyPr>
            <a:lstStyle/>
            <a:p>
              <a:r>
                <a:rPr lang="en-US" sz="1800" dirty="0" err="1" smtClean="0"/>
                <a:t>Hur</a:t>
              </a:r>
              <a:r>
                <a:rPr lang="en-US" sz="1800" dirty="0" smtClean="0"/>
                <a:t>.</a:t>
              </a:r>
            </a:p>
            <a:p>
              <a:r>
                <a:rPr lang="en-US" sz="1800" dirty="0" smtClean="0"/>
                <a:t>Sandy</a:t>
              </a:r>
            </a:p>
            <a:p>
              <a:r>
                <a:rPr lang="en-US" sz="1800" dirty="0" smtClean="0"/>
                <a:t>Deposit</a:t>
              </a:r>
              <a:endParaRPr lang="en-US" sz="1800" dirty="0"/>
            </a:p>
          </p:txBody>
        </p:sp>
      </p:grpSp>
      <p:sp>
        <p:nvSpPr>
          <p:cNvPr id="1542" name="Line 142"/>
          <p:cNvSpPr>
            <a:spLocks noChangeShapeType="1"/>
          </p:cNvSpPr>
          <p:nvPr/>
        </p:nvSpPr>
        <p:spPr bwMode="auto">
          <a:xfrm>
            <a:off x="26746200" y="12664440"/>
            <a:ext cx="0" cy="4654296"/>
          </a:xfrm>
          <a:prstGeom prst="line">
            <a:avLst/>
          </a:prstGeom>
          <a:noFill/>
          <a:ln w="12700" cmpd="sng">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200">
              <a:solidFill>
                <a:prstClr val="white"/>
              </a:solidFill>
            </a:endParaRPr>
          </a:p>
        </p:txBody>
      </p:sp>
      <p:cxnSp>
        <p:nvCxnSpPr>
          <p:cNvPr id="1543" name="Straight Connector 1542"/>
          <p:cNvCxnSpPr/>
          <p:nvPr/>
        </p:nvCxnSpPr>
        <p:spPr>
          <a:xfrm>
            <a:off x="26746200" y="12664440"/>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4" name="Straight Connector 1543"/>
          <p:cNvCxnSpPr/>
          <p:nvPr/>
        </p:nvCxnSpPr>
        <p:spPr>
          <a:xfrm>
            <a:off x="26746200" y="14420088"/>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5" name="Straight Connector 1544"/>
          <p:cNvCxnSpPr/>
          <p:nvPr/>
        </p:nvCxnSpPr>
        <p:spPr>
          <a:xfrm>
            <a:off x="26746200" y="16194024"/>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48" name="Group 1547"/>
          <p:cNvGrpSpPr/>
          <p:nvPr/>
        </p:nvGrpSpPr>
        <p:grpSpPr>
          <a:xfrm>
            <a:off x="35509200" y="11887200"/>
            <a:ext cx="91440" cy="4672585"/>
            <a:chOff x="33583061" y="11889966"/>
            <a:chExt cx="91440" cy="4672585"/>
          </a:xfrm>
        </p:grpSpPr>
        <p:sp>
          <p:nvSpPr>
            <p:cNvPr id="1549" name="Line 16"/>
            <p:cNvSpPr>
              <a:spLocks noChangeShapeType="1"/>
            </p:cNvSpPr>
            <p:nvPr/>
          </p:nvSpPr>
          <p:spPr bwMode="auto">
            <a:xfrm>
              <a:off x="33583061" y="11889966"/>
              <a:ext cx="0" cy="467258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550" name="Straight Connector 1549"/>
            <p:cNvCxnSpPr/>
            <p:nvPr/>
          </p:nvCxnSpPr>
          <p:spPr>
            <a:xfrm>
              <a:off x="33583061" y="11892186"/>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1" name="Straight Connector 1550"/>
            <p:cNvCxnSpPr/>
            <p:nvPr/>
          </p:nvCxnSpPr>
          <p:spPr>
            <a:xfrm>
              <a:off x="33583061" y="16553397"/>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2" name="Straight Connector 1551"/>
            <p:cNvCxnSpPr/>
            <p:nvPr/>
          </p:nvCxnSpPr>
          <p:spPr>
            <a:xfrm>
              <a:off x="33583061" y="12824428"/>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3" name="Straight Connector 1552"/>
            <p:cNvCxnSpPr/>
            <p:nvPr/>
          </p:nvCxnSpPr>
          <p:spPr>
            <a:xfrm>
              <a:off x="33583061" y="13756670"/>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4" name="Straight Connector 1553"/>
            <p:cNvCxnSpPr/>
            <p:nvPr/>
          </p:nvCxnSpPr>
          <p:spPr>
            <a:xfrm>
              <a:off x="33583061" y="14688912"/>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5" name="Straight Connector 1554"/>
            <p:cNvCxnSpPr/>
            <p:nvPr/>
          </p:nvCxnSpPr>
          <p:spPr>
            <a:xfrm>
              <a:off x="33583061" y="15621154"/>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57" name="Group 1556"/>
          <p:cNvGrpSpPr/>
          <p:nvPr/>
        </p:nvGrpSpPr>
        <p:grpSpPr>
          <a:xfrm>
            <a:off x="17053560" y="12673584"/>
            <a:ext cx="91440" cy="4646090"/>
            <a:chOff x="15374077" y="12670536"/>
            <a:chExt cx="91440" cy="4646090"/>
          </a:xfrm>
        </p:grpSpPr>
        <p:sp>
          <p:nvSpPr>
            <p:cNvPr id="1558" name="Line 17"/>
            <p:cNvSpPr>
              <a:spLocks noChangeShapeType="1"/>
            </p:cNvSpPr>
            <p:nvPr/>
          </p:nvSpPr>
          <p:spPr bwMode="auto">
            <a:xfrm>
              <a:off x="15380687" y="12676428"/>
              <a:ext cx="0" cy="4640198"/>
            </a:xfrm>
            <a:prstGeom prst="line">
              <a:avLst/>
            </a:prstGeom>
            <a:noFill/>
            <a:ln w="12700" cmpd="sng">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600">
                <a:latin typeface="Calibri" panose="020F0502020204030204" pitchFamily="34" charset="0"/>
              </a:endParaRPr>
            </a:p>
          </p:txBody>
        </p:sp>
        <p:cxnSp>
          <p:nvCxnSpPr>
            <p:cNvPr id="1559" name="Straight Connector 1558"/>
            <p:cNvCxnSpPr/>
            <p:nvPr/>
          </p:nvCxnSpPr>
          <p:spPr>
            <a:xfrm>
              <a:off x="15374077" y="12670536"/>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0" name="Straight Connector 1559"/>
            <p:cNvCxnSpPr/>
            <p:nvPr/>
          </p:nvCxnSpPr>
          <p:spPr>
            <a:xfrm>
              <a:off x="15374077" y="13594080"/>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1" name="Straight Connector 1560"/>
            <p:cNvCxnSpPr/>
            <p:nvPr/>
          </p:nvCxnSpPr>
          <p:spPr>
            <a:xfrm>
              <a:off x="15374077" y="14517624"/>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2" name="Straight Connector 1561"/>
            <p:cNvCxnSpPr/>
            <p:nvPr/>
          </p:nvCxnSpPr>
          <p:spPr>
            <a:xfrm>
              <a:off x="15374077" y="15441168"/>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4" name="Straight Connector 1563"/>
            <p:cNvCxnSpPr/>
            <p:nvPr/>
          </p:nvCxnSpPr>
          <p:spPr>
            <a:xfrm>
              <a:off x="15374077" y="16373856"/>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5" name="Straight Connector 1564"/>
            <p:cNvCxnSpPr/>
            <p:nvPr/>
          </p:nvCxnSpPr>
          <p:spPr>
            <a:xfrm>
              <a:off x="15374077" y="17315688"/>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6431808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8085</TotalTime>
  <Words>1571</Words>
  <Application>Microsoft Office PowerPoint</Application>
  <PresentationFormat>Custom</PresentationFormat>
  <Paragraphs>363</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1_Office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dc:creator>
  <cp:lastModifiedBy>Christine</cp:lastModifiedBy>
  <cp:revision>260</cp:revision>
  <dcterms:created xsi:type="dcterms:W3CDTF">2013-09-23T15:00:40Z</dcterms:created>
  <dcterms:modified xsi:type="dcterms:W3CDTF">2013-10-25T15:14:47Z</dcterms:modified>
</cp:coreProperties>
</file>