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0"/>
  </p:notesMasterIdLst>
  <p:sldIdLst>
    <p:sldId id="256" r:id="rId2"/>
    <p:sldId id="266" r:id="rId3"/>
    <p:sldId id="258" r:id="rId4"/>
    <p:sldId id="275" r:id="rId5"/>
    <p:sldId id="279" r:id="rId6"/>
    <p:sldId id="276" r:id="rId7"/>
    <p:sldId id="278" r:id="rId8"/>
    <p:sldId id="267" r:id="rId9"/>
    <p:sldId id="268" r:id="rId10"/>
    <p:sldId id="269" r:id="rId11"/>
    <p:sldId id="283" r:id="rId12"/>
    <p:sldId id="270" r:id="rId13"/>
    <p:sldId id="271" r:id="rId14"/>
    <p:sldId id="284" r:id="rId15"/>
    <p:sldId id="272" r:id="rId16"/>
    <p:sldId id="285"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E2EBF7-D717-47B9-ACBA-F348F5E78CA8}">
          <p14:sldIdLst>
            <p14:sldId id="256"/>
            <p14:sldId id="266"/>
            <p14:sldId id="258"/>
            <p14:sldId id="275"/>
            <p14:sldId id="279"/>
            <p14:sldId id="276"/>
            <p14:sldId id="278"/>
            <p14:sldId id="267"/>
            <p14:sldId id="268"/>
            <p14:sldId id="269"/>
            <p14:sldId id="283"/>
            <p14:sldId id="270"/>
            <p14:sldId id="271"/>
            <p14:sldId id="284"/>
            <p14:sldId id="272"/>
            <p14:sldId id="285"/>
            <p14:sldId id="273"/>
            <p14:sldId id="2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B000"/>
    <a:srgbClr val="DEA900"/>
    <a:srgbClr val="996633"/>
    <a:srgbClr val="0000FF"/>
    <a:srgbClr val="FFFF00"/>
    <a:srgbClr val="FFFF66"/>
    <a:srgbClr val="009900"/>
    <a:srgbClr val="008000"/>
    <a:srgbClr val="33CC3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2427" autoAdjust="0"/>
  </p:normalViewPr>
  <p:slideViewPr>
    <p:cSldViewPr>
      <p:cViewPr varScale="1">
        <p:scale>
          <a:sx n="114" d="100"/>
          <a:sy n="114" d="100"/>
        </p:scale>
        <p:origin x="-714" y="-90"/>
      </p:cViewPr>
      <p:guideLst>
        <p:guide orient="horz" pos="2160"/>
        <p:guide pos="2880"/>
      </p:guideLst>
    </p:cSldViewPr>
  </p:slideViewPr>
  <p:outlineViewPr>
    <p:cViewPr>
      <p:scale>
        <a:sx n="33" d="100"/>
        <a:sy n="33" d="100"/>
      </p:scale>
      <p:origin x="0" y="8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D82A4-9F3D-4875-8087-DB1448F5661C}" type="datetimeFigureOut">
              <a:rPr lang="en-US" smtClean="0"/>
              <a:t>11/8/2013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A6E715-454A-477E-800B-0ECB3B0D4B7A}" type="slidenum">
              <a:rPr lang="en-US" smtClean="0"/>
              <a:t>‹#›</a:t>
            </a:fld>
            <a:endParaRPr lang="en-US"/>
          </a:p>
        </p:txBody>
      </p:sp>
    </p:spTree>
    <p:extLst>
      <p:ext uri="{BB962C8B-B14F-4D97-AF65-F5344CB8AC3E}">
        <p14:creationId xmlns:p14="http://schemas.microsoft.com/office/powerpoint/2010/main" val="412610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dirty="0" smtClean="0"/>
              <a:t>Huygens</a:t>
            </a:r>
            <a:r>
              <a:rPr lang="en-US" baseline="0" dirty="0" smtClean="0"/>
              <a:t> is a ~490km diameter peak ring crater.</a:t>
            </a:r>
          </a:p>
          <a:p>
            <a:pPr marL="171450" indent="-171450">
              <a:buFontTx/>
              <a:buChar char="-"/>
            </a:pPr>
            <a:r>
              <a:rPr lang="en-US" baseline="0" dirty="0" smtClean="0"/>
              <a:t>It is a unique transect of the cratered highlands in the Hellas rim region, and is in fact transected by circumferential ring </a:t>
            </a:r>
            <a:r>
              <a:rPr lang="en-US" baseline="0" dirty="0" err="1" smtClean="0"/>
              <a:t>graben</a:t>
            </a:r>
            <a:r>
              <a:rPr lang="en-US" baseline="0" dirty="0" smtClean="0"/>
              <a:t>.</a:t>
            </a:r>
          </a:p>
          <a:p>
            <a:pPr marL="171450" indent="-171450">
              <a:buFontTx/>
              <a:buChar char="-"/>
            </a:pPr>
            <a:r>
              <a:rPr lang="en-US" baseline="0" dirty="0" smtClean="0"/>
              <a:t>Hellas is the largest impact basin on Mars and extends 2300 km from east to west (that’s roughly the length of the US from North Dakota to the tip of Texas)</a:t>
            </a:r>
          </a:p>
          <a:p>
            <a:pPr marL="171450" indent="-171450">
              <a:buFontTx/>
              <a:buChar char="-"/>
            </a:pPr>
            <a:r>
              <a:rPr lang="en-US" baseline="0" dirty="0" smtClean="0"/>
              <a:t>The crater is largely included with Noachian dissected terrain and has superposed Hesperian-aged terrains.  </a:t>
            </a:r>
          </a:p>
          <a:p>
            <a:pPr marL="171450" indent="-171450">
              <a:buFontTx/>
              <a:buChar char="-"/>
            </a:pPr>
            <a:r>
              <a:rPr lang="en-US" baseline="0" dirty="0" smtClean="0"/>
              <a:t>Add that this is the global geomorphic map by Greeley and Guest in 1987 (N denotes Noachian and H denotes Hesperian)</a:t>
            </a:r>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2</a:t>
            </a:fld>
            <a:endParaRPr lang="en-US"/>
          </a:p>
        </p:txBody>
      </p:sp>
    </p:spTree>
    <p:extLst>
      <p:ext uri="{BB962C8B-B14F-4D97-AF65-F5344CB8AC3E}">
        <p14:creationId xmlns:p14="http://schemas.microsoft.com/office/powerpoint/2010/main" val="424123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global datasets</a:t>
            </a:r>
            <a:r>
              <a:rPr lang="en-US" baseline="0" dirty="0" smtClean="0"/>
              <a:t> for the study</a:t>
            </a:r>
          </a:p>
          <a:p>
            <a:r>
              <a:rPr lang="en-US" baseline="0" dirty="0" smtClean="0"/>
              <a:t>-Use primarily to show dustier regions</a:t>
            </a:r>
          </a:p>
          <a:p>
            <a:r>
              <a:rPr lang="en-US" baseline="0" dirty="0" smtClean="0"/>
              <a:t>-Bright regions are warmer at night meaning </a:t>
            </a:r>
            <a:r>
              <a:rPr lang="en-US" baseline="0" dirty="0" err="1" smtClean="0"/>
              <a:t>theyre</a:t>
            </a:r>
            <a:r>
              <a:rPr lang="en-US" baseline="0" dirty="0" smtClean="0"/>
              <a:t> rockier and retain heat better at night… thermal inertia properties… </a:t>
            </a:r>
            <a:r>
              <a:rPr lang="en-US" baseline="0" dirty="0" err="1" smtClean="0"/>
              <a:t>consistant</a:t>
            </a:r>
            <a:r>
              <a:rPr lang="en-US" baseline="0" dirty="0" smtClean="0"/>
              <a:t> with bedrock based on </a:t>
            </a:r>
            <a:r>
              <a:rPr lang="en-US" baseline="0" smtClean="0"/>
              <a:t>thermal inertia</a:t>
            </a:r>
            <a:endParaRPr lang="en-US" baseline="0" dirty="0" smtClean="0"/>
          </a:p>
          <a:p>
            <a:r>
              <a:rPr lang="en-US" baseline="0" dirty="0" smtClean="0"/>
              <a:t>-Opposite is true for the daytime.</a:t>
            </a:r>
            <a:endParaRPr lang="en-US" dirty="0" smtClean="0"/>
          </a:p>
          <a:p>
            <a:endParaRPr lang="en-US" dirty="0" smtClean="0"/>
          </a:p>
          <a:p>
            <a:endParaRPr lang="en-US" dirty="0" smtClean="0"/>
          </a:p>
          <a:p>
            <a:r>
              <a:rPr lang="en-US" dirty="0" smtClean="0"/>
              <a:t>Play with this… looks weird</a:t>
            </a:r>
          </a:p>
          <a:p>
            <a:r>
              <a:rPr lang="en-US" dirty="0" smtClean="0"/>
              <a:t>Look up MOC to see what the word is… not albedo… MOC WA mosaic</a:t>
            </a:r>
            <a:r>
              <a:rPr lang="en-US" baseline="0" dirty="0" smtClean="0"/>
              <a:t> description</a:t>
            </a:r>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6</a:t>
            </a:fld>
            <a:endParaRPr lang="en-US"/>
          </a:p>
        </p:txBody>
      </p:sp>
    </p:spTree>
    <p:extLst>
      <p:ext uri="{BB962C8B-B14F-4D97-AF65-F5344CB8AC3E}">
        <p14:creationId xmlns:p14="http://schemas.microsoft.com/office/powerpoint/2010/main" val="111291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mapping sets</a:t>
            </a:r>
          </a:p>
          <a:p>
            <a:r>
              <a:rPr lang="en-US" dirty="0" smtClean="0"/>
              <a:t>-type location later will be</a:t>
            </a:r>
            <a:r>
              <a:rPr lang="en-US" baseline="0" dirty="0" smtClean="0"/>
              <a:t> examples of hyperspectral data</a:t>
            </a:r>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7</a:t>
            </a:fld>
            <a:endParaRPr lang="en-US"/>
          </a:p>
        </p:txBody>
      </p:sp>
    </p:spTree>
    <p:extLst>
      <p:ext uri="{BB962C8B-B14F-4D97-AF65-F5344CB8AC3E}">
        <p14:creationId xmlns:p14="http://schemas.microsoft.com/office/powerpoint/2010/main" val="159203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8</a:t>
            </a:fld>
            <a:endParaRPr lang="en-US"/>
          </a:p>
        </p:txBody>
      </p:sp>
    </p:spTree>
    <p:extLst>
      <p:ext uri="{BB962C8B-B14F-4D97-AF65-F5344CB8AC3E}">
        <p14:creationId xmlns:p14="http://schemas.microsoft.com/office/powerpoint/2010/main" val="373366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spectrum is shifted because this is not a pure exposure of LCP.</a:t>
            </a:r>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9</a:t>
            </a:fld>
            <a:endParaRPr lang="en-US"/>
          </a:p>
        </p:txBody>
      </p:sp>
    </p:spTree>
    <p:extLst>
      <p:ext uri="{BB962C8B-B14F-4D97-AF65-F5344CB8AC3E}">
        <p14:creationId xmlns:p14="http://schemas.microsoft.com/office/powerpoint/2010/main" val="239964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EXPLAIN</a:t>
            </a:r>
            <a:r>
              <a:rPr lang="en-US" baseline="0" dirty="0" smtClean="0"/>
              <a:t> SPECTRAL ABSORPTIONS AT EACH LOCATION.</a:t>
            </a:r>
          </a:p>
          <a:p>
            <a:r>
              <a:rPr lang="en-US" baseline="0" dirty="0" smtClean="0"/>
              <a:t>1.4 (hydration), 1.9 (hydration), 2.2 (Al-bearing), 2.35 (Fe/Mg bearing), 2.5 (potential carbonate factor – the combination of 2.3 and 2.5)</a:t>
            </a:r>
          </a:p>
          <a:p>
            <a:endParaRPr lang="en-US" baseline="0" dirty="0" smtClean="0"/>
          </a:p>
          <a:p>
            <a:r>
              <a:rPr lang="en-US" baseline="0" dirty="0" smtClean="0"/>
              <a:t>-</a:t>
            </a:r>
            <a:r>
              <a:rPr lang="en-US" baseline="0" dirty="0" err="1" smtClean="0"/>
              <a:t>Chamosite</a:t>
            </a:r>
            <a:r>
              <a:rPr lang="en-US" baseline="0" dirty="0" smtClean="0"/>
              <a:t> is a phyllosilicate mineral</a:t>
            </a:r>
          </a:p>
        </p:txBody>
      </p:sp>
      <p:sp>
        <p:nvSpPr>
          <p:cNvPr id="4" name="Slide Number Placeholder 3"/>
          <p:cNvSpPr>
            <a:spLocks noGrp="1"/>
          </p:cNvSpPr>
          <p:nvPr>
            <p:ph type="sldNum" sz="quarter" idx="10"/>
          </p:nvPr>
        </p:nvSpPr>
        <p:spPr/>
        <p:txBody>
          <a:bodyPr/>
          <a:lstStyle/>
          <a:p>
            <a:fld id="{BAA6E715-454A-477E-800B-0ECB3B0D4B7A}" type="slidenum">
              <a:rPr lang="en-US" smtClean="0"/>
              <a:t>12</a:t>
            </a:fld>
            <a:endParaRPr lang="en-US"/>
          </a:p>
        </p:txBody>
      </p:sp>
    </p:spTree>
    <p:extLst>
      <p:ext uri="{BB962C8B-B14F-4D97-AF65-F5344CB8AC3E}">
        <p14:creationId xmlns:p14="http://schemas.microsoft.com/office/powerpoint/2010/main" val="2972241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also plan on</a:t>
            </a:r>
            <a:r>
              <a:rPr lang="en-US" baseline="0" dirty="0" smtClean="0"/>
              <a:t> expanding our study region to the E and W around the Hellas ring </a:t>
            </a:r>
            <a:r>
              <a:rPr lang="en-US" baseline="0" dirty="0" err="1" smtClean="0"/>
              <a:t>graben</a:t>
            </a:r>
            <a:r>
              <a:rPr lang="en-US" baseline="0" dirty="0" smtClean="0"/>
              <a:t> to see if the </a:t>
            </a:r>
            <a:r>
              <a:rPr lang="en-US" baseline="0" dirty="0" err="1" smtClean="0"/>
              <a:t>circumfirencial</a:t>
            </a:r>
            <a:r>
              <a:rPr lang="en-US" baseline="0" dirty="0" smtClean="0"/>
              <a:t> relationship holds true.</a:t>
            </a:r>
            <a:endParaRPr lang="en-US" dirty="0"/>
          </a:p>
        </p:txBody>
      </p:sp>
      <p:sp>
        <p:nvSpPr>
          <p:cNvPr id="4" name="Slide Number Placeholder 3"/>
          <p:cNvSpPr>
            <a:spLocks noGrp="1"/>
          </p:cNvSpPr>
          <p:nvPr>
            <p:ph type="sldNum" sz="quarter" idx="10"/>
          </p:nvPr>
        </p:nvSpPr>
        <p:spPr/>
        <p:txBody>
          <a:bodyPr/>
          <a:lstStyle/>
          <a:p>
            <a:fld id="{BAA6E715-454A-477E-800B-0ECB3B0D4B7A}" type="slidenum">
              <a:rPr lang="en-US" smtClean="0"/>
              <a:t>18</a:t>
            </a:fld>
            <a:endParaRPr lang="en-US"/>
          </a:p>
        </p:txBody>
      </p:sp>
    </p:spTree>
    <p:extLst>
      <p:ext uri="{BB962C8B-B14F-4D97-AF65-F5344CB8AC3E}">
        <p14:creationId xmlns:p14="http://schemas.microsoft.com/office/powerpoint/2010/main" val="47163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53466A-BB3A-4412-9158-B93E14087845}"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3"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5"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4" y="3055622"/>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7" y="4625268"/>
            <a:ext cx="762000" cy="457200"/>
          </a:xfrm>
        </p:spPr>
        <p:txBody>
          <a:bodyPr/>
          <a:lstStyle>
            <a:lvl1pPr algn="ctr">
              <a:defRPr sz="2800">
                <a:solidFill>
                  <a:schemeClr val="accent1">
                    <a:lumMod val="50000"/>
                  </a:schemeClr>
                </a:solidFill>
              </a:defRPr>
            </a:lvl1pPr>
          </a:lstStyle>
          <a:p>
            <a:fld id="{885A1FFD-15DE-4858-94A0-490CCE758D0D}" type="slidenum">
              <a:rPr lang="en-US" smtClean="0"/>
              <a:t>‹#›</a:t>
            </a:fld>
            <a:endParaRPr lang="en-US"/>
          </a:p>
        </p:txBody>
      </p:sp>
      <p:sp>
        <p:nvSpPr>
          <p:cNvPr id="11" name="Rectangle 10"/>
          <p:cNvSpPr/>
          <p:nvPr/>
        </p:nvSpPr>
        <p:spPr>
          <a:xfrm>
            <a:off x="541822" y="4559277"/>
            <a:ext cx="6755167"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4"/>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3466A-BB3A-4412-9158-B93E14087845}"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3"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10"/>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8"/>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1000"/>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53466A-BB3A-4412-9158-B93E14087845}"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3466A-BB3A-4412-9158-B93E14087845}" type="datetimeFigureOut">
              <a:rPr lang="en-US" smtClean="0"/>
              <a:t>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53466A-BB3A-4412-9158-B93E14087845}" type="datetimeFigureOut">
              <a:rPr lang="en-US" smtClean="0"/>
              <a:t>11/8/2013</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1"/>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A1FFD-15DE-4858-94A0-490CCE758D0D}" type="slidenum">
              <a:rPr lang="en-US" smtClean="0"/>
              <a:t>‹#›</a:t>
            </a:fld>
            <a:endParaRPr lang="en-US"/>
          </a:p>
        </p:txBody>
      </p:sp>
      <p:sp>
        <p:nvSpPr>
          <p:cNvPr id="2" name="Title 1"/>
          <p:cNvSpPr>
            <a:spLocks noGrp="1"/>
          </p:cNvSpPr>
          <p:nvPr>
            <p:ph type="title"/>
          </p:nvPr>
        </p:nvSpPr>
        <p:spPr>
          <a:xfrm>
            <a:off x="736456" y="3200400"/>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1"/>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1"/>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8"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3"/>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53466A-BB3A-4412-9158-B93E14087845}" type="datetimeFigureOut">
              <a:rPr lang="en-US" smtClean="0"/>
              <a:t>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3"/>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9"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53466A-BB3A-4412-9158-B93E14087845}" type="datetimeFigureOut">
              <a:rPr lang="en-US" smtClean="0"/>
              <a:t>11/8/2013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53466A-BB3A-4412-9158-B93E14087845}" type="datetimeFigureOut">
              <a:rPr lang="en-US" smtClean="0"/>
              <a:t>11/8/2013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D53466A-BB3A-4412-9158-B93E14087845}" type="datetimeFigureOut">
              <a:rPr lang="en-US" smtClean="0"/>
              <a:t>11/8/2013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5A1FFD-15DE-4858-94A0-490CCE758D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1"/>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53466A-BB3A-4412-9158-B93E14087845}" type="datetimeFigureOut">
              <a:rPr lang="en-US" smtClean="0"/>
              <a:t>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A1FFD-15DE-4858-94A0-490CCE758D0D}" type="slidenum">
              <a:rPr lang="en-US" smtClean="0"/>
              <a:t>‹#›</a:t>
            </a:fld>
            <a:endParaRPr lang="en-US"/>
          </a:p>
        </p:txBody>
      </p:sp>
      <p:sp>
        <p:nvSpPr>
          <p:cNvPr id="8" name="Rectangle 7"/>
          <p:cNvSpPr/>
          <p:nvPr/>
        </p:nvSpPr>
        <p:spPr>
          <a:xfrm>
            <a:off x="560034" y="1505712"/>
            <a:ext cx="2716567"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3"/>
            <a:ext cx="248325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3"/>
            <a:ext cx="229863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8"/>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ED53466A-BB3A-4412-9158-B93E14087845}" type="datetimeFigureOut">
              <a:rPr lang="en-US" smtClean="0"/>
              <a:t>11/8/2013</a:t>
            </a:fld>
            <a:endParaRPr lang="en-US"/>
          </a:p>
        </p:txBody>
      </p:sp>
      <p:sp>
        <p:nvSpPr>
          <p:cNvPr id="7" name="Slide Number Placeholder 6"/>
          <p:cNvSpPr>
            <a:spLocks noGrp="1"/>
          </p:cNvSpPr>
          <p:nvPr>
            <p:ph type="sldNum" sz="quarter" idx="12"/>
          </p:nvPr>
        </p:nvSpPr>
        <p:spPr/>
        <p:txBody>
          <a:bodyPr/>
          <a:lstStyle/>
          <a:p>
            <a:fld id="{885A1FFD-15DE-4858-94A0-490CCE758D0D}"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5029201"/>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5"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1"/>
            <a:ext cx="7328515"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1"/>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2"/>
                </a:solidFill>
              </a:defRPr>
            </a:lvl1pPr>
          </a:lstStyle>
          <a:p>
            <a:fld id="{ED53466A-BB3A-4412-9158-B93E14087845}" type="datetimeFigureOut">
              <a:rPr lang="en-US" smtClean="0"/>
              <a:t>11/8/2013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2"/>
                </a:solidFill>
              </a:defRPr>
            </a:lvl1pPr>
          </a:lstStyle>
          <a:p>
            <a:fld id="{885A1FFD-15DE-4858-94A0-490CCE758D0D}"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3"/>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3"/>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20000"/>
          </a:bodyPr>
          <a:lstStyle/>
          <a:p>
            <a:endParaRPr lang="en-US" baseline="30000" dirty="0" smtClean="0"/>
          </a:p>
          <a:p>
            <a:r>
              <a:rPr lang="en-US" dirty="0" smtClean="0"/>
              <a:t>Johns Hopkins University Applied Physics Lab</a:t>
            </a:r>
            <a:endParaRPr lang="en-US" dirty="0"/>
          </a:p>
        </p:txBody>
      </p:sp>
      <p:sp>
        <p:nvSpPr>
          <p:cNvPr id="2" name="Title 1"/>
          <p:cNvSpPr>
            <a:spLocks noGrp="1"/>
          </p:cNvSpPr>
          <p:nvPr>
            <p:ph type="ctrTitle"/>
          </p:nvPr>
        </p:nvSpPr>
        <p:spPr>
          <a:xfrm>
            <a:off x="0" y="838201"/>
            <a:ext cx="9144000" cy="1470025"/>
          </a:xfrm>
        </p:spPr>
        <p:txBody>
          <a:bodyPr/>
          <a:lstStyle/>
          <a:p>
            <a:r>
              <a:rPr lang="en-US" dirty="0" smtClean="0"/>
              <a:t>Mineralogical Mapping of Huygens Crater, Mars</a:t>
            </a:r>
            <a:endParaRPr lang="en-US" dirty="0"/>
          </a:p>
        </p:txBody>
      </p:sp>
      <p:sp>
        <p:nvSpPr>
          <p:cNvPr id="4" name="Subtitle 2"/>
          <p:cNvSpPr txBox="1">
            <a:spLocks/>
          </p:cNvSpPr>
          <p:nvPr/>
        </p:nvSpPr>
        <p:spPr>
          <a:xfrm>
            <a:off x="533400" y="3124200"/>
            <a:ext cx="67818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Font typeface="Arial" pitchFamily="34" charset="0"/>
              <a:buNone/>
              <a:defRPr sz="1800" kern="1200" cap="all" spc="30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endParaRPr lang="en-US" baseline="30000" dirty="0" smtClean="0"/>
          </a:p>
          <a:p>
            <a:r>
              <a:rPr lang="en-US" dirty="0" smtClean="0">
                <a:solidFill>
                  <a:schemeClr val="accent1">
                    <a:lumMod val="75000"/>
                  </a:schemeClr>
                </a:solidFill>
              </a:rPr>
              <a:t>Sheridan Ackiss</a:t>
            </a:r>
          </a:p>
          <a:p>
            <a:r>
              <a:rPr lang="en-US" dirty="0" smtClean="0">
                <a:solidFill>
                  <a:schemeClr val="accent1">
                    <a:lumMod val="75000"/>
                  </a:schemeClr>
                </a:solidFill>
              </a:rPr>
              <a:t>Kim Seelos</a:t>
            </a:r>
          </a:p>
          <a:p>
            <a:r>
              <a:rPr lang="en-US" dirty="0" smtClean="0">
                <a:solidFill>
                  <a:schemeClr val="accent1">
                    <a:lumMod val="75000"/>
                  </a:schemeClr>
                </a:solidFill>
              </a:rPr>
              <a:t>Debra Buczkowski</a:t>
            </a:r>
            <a:endParaRPr lang="en-US" dirty="0">
              <a:solidFill>
                <a:schemeClr val="accent1">
                  <a:lumMod val="75000"/>
                </a:schemeClr>
              </a:solidFill>
            </a:endParaRPr>
          </a:p>
        </p:txBody>
      </p:sp>
      <p:sp>
        <p:nvSpPr>
          <p:cNvPr id="6" name="TextBox 5"/>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a:t>
            </a:fld>
            <a:endParaRPr lang="en-US" sz="1000" dirty="0">
              <a:solidFill>
                <a:schemeClr val="accent6">
                  <a:lumMod val="75000"/>
                </a:schemeClr>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883" t="18032" r="52243" b="17706"/>
          <a:stretch/>
        </p:blipFill>
        <p:spPr>
          <a:xfrm>
            <a:off x="7670940" y="3138531"/>
            <a:ext cx="1015861" cy="2075688"/>
          </a:xfrm>
          <a:prstGeom prst="rect">
            <a:avLst/>
          </a:prstGeom>
          <a:ln w="6350">
            <a:solidFill>
              <a:schemeClr val="accent6">
                <a:lumMod val="75000"/>
              </a:schemeClr>
            </a:solidFill>
          </a:ln>
        </p:spPr>
      </p:pic>
      <p:sp>
        <p:nvSpPr>
          <p:cNvPr id="5" name="TextBox 4"/>
          <p:cNvSpPr txBox="1"/>
          <p:nvPr/>
        </p:nvSpPr>
        <p:spPr>
          <a:xfrm>
            <a:off x="304800" y="5427073"/>
            <a:ext cx="8458200" cy="338554"/>
          </a:xfrm>
          <a:prstGeom prst="rect">
            <a:avLst/>
          </a:prstGeom>
          <a:noFill/>
        </p:spPr>
        <p:txBody>
          <a:bodyPr wrap="square" rtlCol="0">
            <a:spAutoFit/>
          </a:bodyPr>
          <a:lstStyle/>
          <a:p>
            <a:pPr algn="ctr"/>
            <a:r>
              <a:rPr lang="en-US" sz="1600" dirty="0" smtClean="0">
                <a:solidFill>
                  <a:schemeClr val="accent1">
                    <a:lumMod val="75000"/>
                  </a:schemeClr>
                </a:solidFill>
              </a:rPr>
              <a:t>Special thanks to the MDAP and ORISE programs and the CRISM Team for support.</a:t>
            </a:r>
            <a:endParaRPr lang="en-US" sz="1600" dirty="0">
              <a:solidFill>
                <a:schemeClr val="accent1">
                  <a:lumMod val="75000"/>
                </a:schemeClr>
              </a:solidFill>
            </a:endParaRPr>
          </a:p>
        </p:txBody>
      </p:sp>
    </p:spTree>
    <p:extLst>
      <p:ext uri="{BB962C8B-B14F-4D97-AF65-F5344CB8AC3E}">
        <p14:creationId xmlns:p14="http://schemas.microsoft.com/office/powerpoint/2010/main" val="3307937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Low- calcium pyroxene </a:t>
            </a:r>
            <a:r>
              <a:rPr lang="en-US" dirty="0" smtClean="0"/>
              <a:t>dominated unit </a:t>
            </a:r>
            <a:endParaRPr lang="en-US" dirty="0"/>
          </a:p>
        </p:txBody>
      </p:sp>
      <p:sp>
        <p:nvSpPr>
          <p:cNvPr id="3" name="Content Placeholder 2"/>
          <p:cNvSpPr>
            <a:spLocks noGrp="1"/>
          </p:cNvSpPr>
          <p:nvPr>
            <p:ph idx="1"/>
          </p:nvPr>
        </p:nvSpPr>
        <p:spPr>
          <a:xfrm>
            <a:off x="457200" y="1600200"/>
            <a:ext cx="8580603" cy="457200"/>
          </a:xfrm>
        </p:spPr>
        <p:txBody>
          <a:bodyPr>
            <a:noAutofit/>
          </a:bodyPr>
          <a:lstStyle/>
          <a:p>
            <a:r>
              <a:rPr lang="en-US" sz="2200" dirty="0" smtClean="0"/>
              <a:t>Concentrated inside the Hellas ring structure implying that</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034540"/>
            <a:ext cx="4800600" cy="4747260"/>
          </a:xfrm>
          <a:prstGeom prst="rect">
            <a:avLst/>
          </a:prstGeom>
          <a:effectLst/>
        </p:spPr>
      </p:pic>
      <p:sp>
        <p:nvSpPr>
          <p:cNvPr id="5" name="Content Placeholder 2"/>
          <p:cNvSpPr txBox="1">
            <a:spLocks/>
          </p:cNvSpPr>
          <p:nvPr/>
        </p:nvSpPr>
        <p:spPr>
          <a:xfrm>
            <a:off x="5027166" y="1970823"/>
            <a:ext cx="4010637" cy="3515578"/>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200" dirty="0" smtClean="0"/>
              <a:t>low-calcium pyroxene (LCP) is associated with older, uplifted crust.</a:t>
            </a:r>
          </a:p>
          <a:p>
            <a:r>
              <a:rPr lang="en-US" sz="2200" dirty="0" smtClean="0"/>
              <a:t>This is also consistent with findings from </a:t>
            </a:r>
            <a:r>
              <a:rPr lang="en-US" sz="2200" b="1" dirty="0" smtClean="0"/>
              <a:t>Buczkowski et al., 2007 </a:t>
            </a:r>
            <a:r>
              <a:rPr lang="en-US" sz="2200" dirty="0" smtClean="0"/>
              <a:t>where LCP-rich knobs are seen circumferentially inside the </a:t>
            </a:r>
            <a:r>
              <a:rPr lang="en-US" sz="2200" dirty="0" err="1" smtClean="0"/>
              <a:t>Argyre</a:t>
            </a:r>
            <a:r>
              <a:rPr lang="en-US" sz="2200" dirty="0" smtClean="0"/>
              <a:t> basin ring. </a:t>
            </a:r>
            <a:endParaRPr lang="en-US" sz="2200" dirty="0"/>
          </a:p>
        </p:txBody>
      </p:sp>
      <p:cxnSp>
        <p:nvCxnSpPr>
          <p:cNvPr id="6" name="Straight Connector 5"/>
          <p:cNvCxnSpPr/>
          <p:nvPr/>
        </p:nvCxnSpPr>
        <p:spPr>
          <a:xfrm>
            <a:off x="275090" y="2133600"/>
            <a:ext cx="147751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04765" y="1981201"/>
            <a:ext cx="790601" cy="307777"/>
          </a:xfrm>
          <a:prstGeom prst="rect">
            <a:avLst/>
          </a:prstGeom>
          <a:noFill/>
        </p:spPr>
        <p:txBody>
          <a:bodyPr wrap="none" rtlCol="0">
            <a:spAutoFit/>
          </a:bodyPr>
          <a:lstStyle/>
          <a:p>
            <a:r>
              <a:rPr lang="en-US" sz="1400" dirty="0" smtClean="0"/>
              <a:t>200 km</a:t>
            </a:r>
            <a:endParaRPr lang="en-US" sz="1400" dirty="0"/>
          </a:p>
        </p:txBody>
      </p:sp>
      <p:sp>
        <p:nvSpPr>
          <p:cNvPr id="9" name="TextBox 8"/>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10</a:t>
            </a:fld>
            <a:endParaRPr lang="en-US" sz="1000" dirty="0">
              <a:solidFill>
                <a:schemeClr val="accent6">
                  <a:lumMod val="75000"/>
                </a:schemeClr>
              </a:solidFill>
            </a:endParaRPr>
          </a:p>
        </p:txBody>
      </p:sp>
      <p:sp>
        <p:nvSpPr>
          <p:cNvPr id="16" name="5-Point Star 15"/>
          <p:cNvSpPr/>
          <p:nvPr/>
        </p:nvSpPr>
        <p:spPr>
          <a:xfrm>
            <a:off x="3978759" y="4915949"/>
            <a:ext cx="274320" cy="274320"/>
          </a:xfrm>
          <a:prstGeom prst="star5">
            <a:avLst/>
          </a:prstGeom>
          <a:solidFill>
            <a:srgbClr val="00990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639095" y="5420578"/>
            <a:ext cx="3020039" cy="980222"/>
            <a:chOff x="5057162" y="5420578"/>
            <a:chExt cx="3020038" cy="980222"/>
          </a:xfrm>
        </p:grpSpPr>
        <p:cxnSp>
          <p:nvCxnSpPr>
            <p:cNvPr id="11" name="Straight Arrow Connector 10"/>
            <p:cNvCxnSpPr/>
            <p:nvPr/>
          </p:nvCxnSpPr>
          <p:spPr>
            <a:xfrm>
              <a:off x="5153638" y="5924025"/>
              <a:ext cx="316392" cy="324375"/>
            </a:xfrm>
            <a:prstGeom prst="straightConnector1">
              <a:avLst/>
            </a:prstGeom>
            <a:ln w="5080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57162" y="5420578"/>
              <a:ext cx="595035" cy="369332"/>
            </a:xfrm>
            <a:prstGeom prst="rect">
              <a:avLst/>
            </a:prstGeom>
            <a:noFill/>
          </p:spPr>
          <p:txBody>
            <a:bodyPr wrap="none" rtlCol="0">
              <a:spAutoFit/>
            </a:bodyPr>
            <a:lstStyle/>
            <a:p>
              <a:r>
                <a:rPr lang="en-US" dirty="0" smtClean="0">
                  <a:solidFill>
                    <a:schemeClr val="tx1">
                      <a:lumMod val="75000"/>
                      <a:lumOff val="25000"/>
                    </a:schemeClr>
                  </a:solidFill>
                </a:rPr>
                <a:t>Key</a:t>
              </a:r>
              <a:endParaRPr lang="en-US" dirty="0">
                <a:solidFill>
                  <a:schemeClr val="tx1">
                    <a:lumMod val="75000"/>
                    <a:lumOff val="25000"/>
                  </a:schemeClr>
                </a:solidFill>
              </a:endParaRPr>
            </a:p>
          </p:txBody>
        </p:sp>
        <p:sp>
          <p:nvSpPr>
            <p:cNvPr id="15" name="TextBox 14"/>
            <p:cNvSpPr txBox="1"/>
            <p:nvPr/>
          </p:nvSpPr>
          <p:spPr>
            <a:xfrm>
              <a:off x="5470030" y="5824602"/>
              <a:ext cx="987771" cy="523220"/>
            </a:xfrm>
            <a:prstGeom prst="rect">
              <a:avLst/>
            </a:prstGeom>
            <a:noFill/>
          </p:spPr>
          <p:txBody>
            <a:bodyPr wrap="none" rtlCol="0">
              <a:spAutoFit/>
            </a:bodyPr>
            <a:lstStyle/>
            <a:p>
              <a:pPr algn="ctr"/>
              <a:r>
                <a:rPr lang="en-US" sz="1400" dirty="0" smtClean="0"/>
                <a:t>LCP </a:t>
              </a:r>
            </a:p>
            <a:p>
              <a:pPr algn="ctr"/>
              <a:r>
                <a:rPr lang="en-US" sz="1400" dirty="0" smtClean="0"/>
                <a:t>Outcrops</a:t>
              </a:r>
              <a:endParaRPr lang="en-US" sz="1400" dirty="0"/>
            </a:p>
          </p:txBody>
        </p:sp>
        <p:sp>
          <p:nvSpPr>
            <p:cNvPr id="17" name="5-Point Star 16"/>
            <p:cNvSpPr/>
            <p:nvPr/>
          </p:nvSpPr>
          <p:spPr>
            <a:xfrm>
              <a:off x="6605280" y="5857612"/>
              <a:ext cx="457200" cy="457200"/>
            </a:xfrm>
            <a:prstGeom prst="star5">
              <a:avLst/>
            </a:prstGeom>
            <a:solidFill>
              <a:srgbClr val="00990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103836" y="5824602"/>
              <a:ext cx="920444" cy="523220"/>
            </a:xfrm>
            <a:prstGeom prst="rect">
              <a:avLst/>
            </a:prstGeom>
            <a:noFill/>
          </p:spPr>
          <p:txBody>
            <a:bodyPr wrap="none" rtlCol="0">
              <a:spAutoFit/>
            </a:bodyPr>
            <a:lstStyle/>
            <a:p>
              <a:pPr algn="ctr"/>
              <a:r>
                <a:rPr lang="en-US" sz="1400" dirty="0" smtClean="0"/>
                <a:t>You Are </a:t>
              </a:r>
            </a:p>
            <a:p>
              <a:pPr algn="ctr"/>
              <a:r>
                <a:rPr lang="en-US" sz="1400" dirty="0" smtClean="0"/>
                <a:t>Here</a:t>
              </a:r>
              <a:endParaRPr lang="en-US" sz="1400" dirty="0"/>
            </a:p>
          </p:txBody>
        </p:sp>
        <p:sp>
          <p:nvSpPr>
            <p:cNvPr id="19" name="Rectangle 18"/>
            <p:cNvSpPr/>
            <p:nvPr/>
          </p:nvSpPr>
          <p:spPr>
            <a:xfrm>
              <a:off x="5057162" y="5789910"/>
              <a:ext cx="3020038" cy="61089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3324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4" y="105752"/>
            <a:ext cx="6756864" cy="6491768"/>
          </a:xfrm>
          <a:prstGeom prst="rect">
            <a:avLst/>
          </a:prstGeom>
        </p:spPr>
      </p:pic>
      <p:sp>
        <p:nvSpPr>
          <p:cNvPr id="3" name="Rectangle 2"/>
          <p:cNvSpPr/>
          <p:nvPr/>
        </p:nvSpPr>
        <p:spPr>
          <a:xfrm>
            <a:off x="1757233" y="3032664"/>
            <a:ext cx="346799" cy="3029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49827" y="1881928"/>
            <a:ext cx="457200" cy="4543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88664" y="4265100"/>
            <a:ext cx="304800" cy="302916"/>
          </a:xfrm>
          <a:prstGeom prst="rect">
            <a:avLst/>
          </a:prstGeom>
          <a:noFill/>
          <a:ln>
            <a:solidFill>
              <a:srgbClr val="00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6046362"/>
            <a:ext cx="533400" cy="4543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5959" y="2109115"/>
            <a:ext cx="1590681" cy="784830"/>
          </a:xfrm>
          <a:prstGeom prst="rect">
            <a:avLst/>
          </a:prstGeom>
          <a:solidFill>
            <a:srgbClr val="BABABA"/>
          </a:solidFill>
        </p:spPr>
        <p:txBody>
          <a:bodyPr wrap="square" rtlCol="0">
            <a:spAutoFit/>
          </a:bodyPr>
          <a:lstStyle/>
          <a:p>
            <a:pPr algn="ctr"/>
            <a:r>
              <a:rPr lang="en-US" sz="1500" b="1" dirty="0" smtClean="0">
                <a:solidFill>
                  <a:srgbClr val="0000FF"/>
                </a:solidFill>
              </a:rPr>
              <a:t>High-Calcium Pyroxene Dominated</a:t>
            </a:r>
            <a:endParaRPr lang="en-US" sz="1500" b="1" dirty="0">
              <a:solidFill>
                <a:srgbClr val="0000FF"/>
              </a:solidFill>
            </a:endParaRPr>
          </a:p>
        </p:txBody>
      </p:sp>
      <p:sp>
        <p:nvSpPr>
          <p:cNvPr id="8" name="TextBox 7"/>
          <p:cNvSpPr txBox="1"/>
          <p:nvPr/>
        </p:nvSpPr>
        <p:spPr>
          <a:xfrm>
            <a:off x="4031500" y="1524000"/>
            <a:ext cx="2727029" cy="323165"/>
          </a:xfrm>
          <a:prstGeom prst="rect">
            <a:avLst/>
          </a:prstGeom>
          <a:solidFill>
            <a:srgbClr val="BABABA"/>
          </a:solidFill>
        </p:spPr>
        <p:txBody>
          <a:bodyPr wrap="none" rtlCol="0">
            <a:spAutoFit/>
          </a:bodyPr>
          <a:lstStyle/>
          <a:p>
            <a:r>
              <a:rPr lang="en-US" sz="1500" b="1" dirty="0" smtClean="0">
                <a:solidFill>
                  <a:srgbClr val="FFFF00"/>
                </a:solidFill>
              </a:rPr>
              <a:t>Aqueously Altered Material</a:t>
            </a:r>
            <a:endParaRPr lang="en-US" sz="1500" b="1" dirty="0">
              <a:solidFill>
                <a:srgbClr val="FFFF00"/>
              </a:solidFill>
            </a:endParaRPr>
          </a:p>
        </p:txBody>
      </p:sp>
      <p:sp>
        <p:nvSpPr>
          <p:cNvPr id="9" name="TextBox 8"/>
          <p:cNvSpPr txBox="1"/>
          <p:nvPr/>
        </p:nvSpPr>
        <p:spPr>
          <a:xfrm>
            <a:off x="2726834" y="5414394"/>
            <a:ext cx="1447800" cy="553998"/>
          </a:xfrm>
          <a:prstGeom prst="rect">
            <a:avLst/>
          </a:prstGeom>
          <a:solidFill>
            <a:srgbClr val="BABABA"/>
          </a:solidFill>
        </p:spPr>
        <p:txBody>
          <a:bodyPr wrap="square" rtlCol="0">
            <a:spAutoFit/>
          </a:bodyPr>
          <a:lstStyle/>
          <a:p>
            <a:pPr algn="ctr"/>
            <a:r>
              <a:rPr lang="en-US" sz="1500" b="1" dirty="0" smtClean="0">
                <a:solidFill>
                  <a:srgbClr val="C00000"/>
                </a:solidFill>
              </a:rPr>
              <a:t>Olivine Dominated</a:t>
            </a:r>
            <a:endParaRPr lang="en-US" sz="1500" b="1" dirty="0">
              <a:solidFill>
                <a:srgbClr val="C00000"/>
              </a:solidFill>
            </a:endParaRPr>
          </a:p>
        </p:txBody>
      </p:sp>
      <p:sp>
        <p:nvSpPr>
          <p:cNvPr id="10" name="TextBox 9"/>
          <p:cNvSpPr txBox="1"/>
          <p:nvPr/>
        </p:nvSpPr>
        <p:spPr>
          <a:xfrm>
            <a:off x="6248400" y="3429000"/>
            <a:ext cx="1566617" cy="784830"/>
          </a:xfrm>
          <a:prstGeom prst="rect">
            <a:avLst/>
          </a:prstGeom>
          <a:solidFill>
            <a:srgbClr val="BABABA"/>
          </a:solidFill>
          <a:ln w="12700">
            <a:noFill/>
          </a:ln>
        </p:spPr>
        <p:txBody>
          <a:bodyPr wrap="square" rtlCol="0">
            <a:spAutoFit/>
          </a:bodyPr>
          <a:lstStyle/>
          <a:p>
            <a:pPr algn="ctr"/>
            <a:r>
              <a:rPr lang="en-US" sz="1500" b="1" dirty="0" smtClean="0">
                <a:solidFill>
                  <a:srgbClr val="006600"/>
                </a:solidFill>
              </a:rPr>
              <a:t>Low-Calcium Pyroxene Dominated</a:t>
            </a:r>
            <a:endParaRPr lang="en-US" sz="1500" b="1" dirty="0">
              <a:solidFill>
                <a:srgbClr val="006600"/>
              </a:solidFill>
            </a:endParaRPr>
          </a:p>
        </p:txBody>
      </p:sp>
      <p:cxnSp>
        <p:nvCxnSpPr>
          <p:cNvPr id="11" name="Straight Connector 10"/>
          <p:cNvCxnSpPr/>
          <p:nvPr/>
        </p:nvCxnSpPr>
        <p:spPr>
          <a:xfrm>
            <a:off x="5872519" y="399162"/>
            <a:ext cx="1981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58200" y="117261"/>
            <a:ext cx="809837" cy="307777"/>
          </a:xfrm>
          <a:prstGeom prst="rect">
            <a:avLst/>
          </a:prstGeom>
          <a:noFill/>
        </p:spPr>
        <p:txBody>
          <a:bodyPr wrap="none" rtlCol="0">
            <a:spAutoFit/>
          </a:bodyPr>
          <a:lstStyle/>
          <a:p>
            <a:r>
              <a:rPr lang="en-US" sz="1400" dirty="0" smtClean="0"/>
              <a:t>200 km</a:t>
            </a:r>
            <a:endParaRPr lang="en-US" sz="1400" dirty="0"/>
          </a:p>
        </p:txBody>
      </p:sp>
      <p:sp>
        <p:nvSpPr>
          <p:cNvPr id="13" name="TextBox 12"/>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11</a:t>
            </a:fld>
            <a:endParaRPr lang="en-US" sz="1000" dirty="0">
              <a:solidFill>
                <a:schemeClr val="accent6">
                  <a:lumMod val="75000"/>
                </a:schemeClr>
              </a:solidFill>
            </a:endParaRPr>
          </a:p>
        </p:txBody>
      </p:sp>
    </p:spTree>
    <p:extLst>
      <p:ext uri="{BB962C8B-B14F-4D97-AF65-F5344CB8AC3E}">
        <p14:creationId xmlns:p14="http://schemas.microsoft.com/office/powerpoint/2010/main" val="211307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Aqueously altered unit</a:t>
            </a:r>
            <a:endParaRPr lang="en-US" dirty="0"/>
          </a:p>
        </p:txBody>
      </p:sp>
      <p:sp>
        <p:nvSpPr>
          <p:cNvPr id="3" name="Content Placeholder 2"/>
          <p:cNvSpPr>
            <a:spLocks noGrp="1"/>
          </p:cNvSpPr>
          <p:nvPr>
            <p:ph idx="1"/>
          </p:nvPr>
        </p:nvSpPr>
        <p:spPr>
          <a:xfrm>
            <a:off x="152400" y="1600202"/>
            <a:ext cx="5943600" cy="2057399"/>
          </a:xfrm>
        </p:spPr>
        <p:txBody>
          <a:bodyPr>
            <a:normAutofit/>
          </a:bodyPr>
          <a:lstStyle/>
          <a:p>
            <a:r>
              <a:rPr lang="en-US" sz="2300" dirty="0" smtClean="0"/>
              <a:t>Exposed by impacts – crater rims, walls, and </a:t>
            </a:r>
            <a:r>
              <a:rPr lang="en-US" sz="2300" dirty="0" err="1" smtClean="0"/>
              <a:t>ejecta</a:t>
            </a:r>
            <a:r>
              <a:rPr lang="en-US" sz="2300" dirty="0" smtClean="0"/>
              <a:t>.</a:t>
            </a:r>
          </a:p>
          <a:p>
            <a:r>
              <a:rPr lang="en-US" sz="2300" dirty="0" smtClean="0"/>
              <a:t>Variation includes Fe/Mg </a:t>
            </a:r>
            <a:r>
              <a:rPr lang="en-US" sz="2300" dirty="0" err="1" smtClean="0"/>
              <a:t>smectities</a:t>
            </a:r>
            <a:r>
              <a:rPr lang="en-US" sz="2300" dirty="0" smtClean="0"/>
              <a:t>, Al-bearing, and perhaps hydrated carbonates. </a:t>
            </a:r>
            <a:endParaRPr lang="en-US" sz="2300" dirty="0"/>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387" t="-1533" r="7734" b="44343"/>
          <a:stretch/>
        </p:blipFill>
        <p:spPr>
          <a:xfrm>
            <a:off x="931526" y="2707258"/>
            <a:ext cx="5069047" cy="3922143"/>
          </a:xfrm>
          <a:prstGeom prst="rect">
            <a:avLst/>
          </a:prstGeom>
        </p:spPr>
      </p:pic>
      <p:sp>
        <p:nvSpPr>
          <p:cNvPr id="6" name="TextBox 5"/>
          <p:cNvSpPr txBox="1"/>
          <p:nvPr/>
        </p:nvSpPr>
        <p:spPr>
          <a:xfrm>
            <a:off x="94377" y="3977958"/>
            <a:ext cx="1477161" cy="2123658"/>
          </a:xfrm>
          <a:prstGeom prst="rect">
            <a:avLst/>
          </a:prstGeom>
          <a:noFill/>
        </p:spPr>
        <p:txBody>
          <a:bodyPr wrap="square" rtlCol="0">
            <a:spAutoFit/>
          </a:bodyPr>
          <a:lstStyle/>
          <a:p>
            <a:r>
              <a:rPr lang="en-US" sz="1200" dirty="0" smtClean="0"/>
              <a:t>FRT0009036 (R: D2300 – hydrated minerals; G: BD2210 – Al-OH minerals; B: BD1900 - hydration) </a:t>
            </a:r>
          </a:p>
          <a:p>
            <a:r>
              <a:rPr lang="en-US" sz="1200" dirty="0" smtClean="0"/>
              <a:t>over CTX image P12_005724_1678_xi_12S303W.</a:t>
            </a:r>
            <a:endParaRPr lang="en-US" sz="1200" dirty="0"/>
          </a:p>
        </p:txBody>
      </p:sp>
      <p:sp>
        <p:nvSpPr>
          <p:cNvPr id="7" name="Oval 6"/>
          <p:cNvSpPr/>
          <p:nvPr/>
        </p:nvSpPr>
        <p:spPr>
          <a:xfrm>
            <a:off x="2971800" y="4394008"/>
            <a:ext cx="182880" cy="182880"/>
          </a:xfrm>
          <a:prstGeom prst="ellipse">
            <a:avLst/>
          </a:prstGeom>
          <a:noFill/>
          <a:ln>
            <a:solidFill>
              <a:srgbClr val="B4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93720" y="4648334"/>
            <a:ext cx="182880" cy="182880"/>
          </a:xfrm>
          <a:prstGeom prst="ellipse">
            <a:avLst/>
          </a:prstGeom>
          <a:no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91000" y="5431162"/>
            <a:ext cx="182880" cy="18288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019802" y="1676400"/>
            <a:ext cx="2935823" cy="4901558"/>
            <a:chOff x="6019800" y="1676400"/>
            <a:chExt cx="2988598" cy="505395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676400"/>
              <a:ext cx="2988598" cy="5053958"/>
            </a:xfrm>
            <a:prstGeom prst="roundRect">
              <a:avLst>
                <a:gd name="adj" fmla="val 7685"/>
              </a:avLst>
            </a:prstGeom>
          </p:spPr>
        </p:pic>
        <p:sp>
          <p:nvSpPr>
            <p:cNvPr id="10" name="TextBox 9"/>
            <p:cNvSpPr txBox="1"/>
            <p:nvPr/>
          </p:nvSpPr>
          <p:spPr>
            <a:xfrm>
              <a:off x="6477000" y="4494966"/>
              <a:ext cx="741172" cy="285611"/>
            </a:xfrm>
            <a:prstGeom prst="rect">
              <a:avLst/>
            </a:prstGeom>
            <a:noFill/>
          </p:spPr>
          <p:txBody>
            <a:bodyPr wrap="none" rtlCol="0">
              <a:spAutoFit/>
            </a:bodyPr>
            <a:lstStyle/>
            <a:p>
              <a:r>
                <a:rPr lang="en-US" sz="1200" dirty="0" smtClean="0">
                  <a:solidFill>
                    <a:srgbClr val="663300"/>
                  </a:solidFill>
                </a:rPr>
                <a:t>Calcite</a:t>
              </a:r>
              <a:endParaRPr lang="en-US" sz="1200" dirty="0">
                <a:solidFill>
                  <a:srgbClr val="663300"/>
                </a:solidFill>
              </a:endParaRPr>
            </a:p>
          </p:txBody>
        </p:sp>
        <p:sp>
          <p:nvSpPr>
            <p:cNvPr id="11" name="TextBox 10"/>
            <p:cNvSpPr txBox="1"/>
            <p:nvPr/>
          </p:nvSpPr>
          <p:spPr>
            <a:xfrm>
              <a:off x="6500769" y="5717742"/>
              <a:ext cx="835818" cy="285611"/>
            </a:xfrm>
            <a:prstGeom prst="rect">
              <a:avLst/>
            </a:prstGeom>
            <a:noFill/>
          </p:spPr>
          <p:txBody>
            <a:bodyPr wrap="none" rtlCol="0">
              <a:spAutoFit/>
            </a:bodyPr>
            <a:lstStyle/>
            <a:p>
              <a:r>
                <a:rPr lang="en-US" sz="1200" dirty="0" smtClean="0"/>
                <a:t>Kaolinite</a:t>
              </a:r>
              <a:endParaRPr lang="en-US" sz="1200" dirty="0"/>
            </a:p>
          </p:txBody>
        </p:sp>
        <p:sp>
          <p:nvSpPr>
            <p:cNvPr id="12" name="TextBox 11"/>
            <p:cNvSpPr txBox="1"/>
            <p:nvPr/>
          </p:nvSpPr>
          <p:spPr>
            <a:xfrm rot="20807953">
              <a:off x="6391836" y="5001558"/>
              <a:ext cx="1015318" cy="285611"/>
            </a:xfrm>
            <a:prstGeom prst="rect">
              <a:avLst/>
            </a:prstGeom>
            <a:noFill/>
          </p:spPr>
          <p:txBody>
            <a:bodyPr wrap="none" rtlCol="0">
              <a:spAutoFit/>
            </a:bodyPr>
            <a:lstStyle/>
            <a:p>
              <a:r>
                <a:rPr lang="en-US" sz="1200" dirty="0" err="1" smtClean="0">
                  <a:solidFill>
                    <a:srgbClr val="FF9900"/>
                  </a:solidFill>
                </a:rPr>
                <a:t>Chamosite</a:t>
              </a:r>
              <a:endParaRPr lang="en-US" sz="1200" dirty="0">
                <a:solidFill>
                  <a:srgbClr val="FF9900"/>
                </a:solidFill>
              </a:endParaRPr>
            </a:p>
          </p:txBody>
        </p:sp>
        <p:sp>
          <p:nvSpPr>
            <p:cNvPr id="13" name="TextBox 12"/>
            <p:cNvSpPr txBox="1"/>
            <p:nvPr/>
          </p:nvSpPr>
          <p:spPr>
            <a:xfrm>
              <a:off x="7619999" y="5057001"/>
              <a:ext cx="1359631" cy="285611"/>
            </a:xfrm>
            <a:prstGeom prst="rect">
              <a:avLst/>
            </a:prstGeom>
            <a:noFill/>
          </p:spPr>
          <p:txBody>
            <a:bodyPr wrap="none" rtlCol="0">
              <a:spAutoFit/>
            </a:bodyPr>
            <a:lstStyle/>
            <a:p>
              <a:r>
                <a:rPr lang="en-US" sz="1200" dirty="0" err="1" smtClean="0">
                  <a:solidFill>
                    <a:srgbClr val="B4B000"/>
                  </a:solidFill>
                </a:rPr>
                <a:t>Montmorillonite</a:t>
              </a:r>
              <a:endParaRPr lang="en-US" sz="1200" dirty="0">
                <a:solidFill>
                  <a:srgbClr val="B4B000"/>
                </a:solidFill>
              </a:endParaRPr>
            </a:p>
          </p:txBody>
        </p:sp>
      </p:grpSp>
      <p:sp>
        <p:nvSpPr>
          <p:cNvPr id="15" name="TextBox 14"/>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12</a:t>
            </a:fld>
            <a:endParaRPr lang="en-US" sz="1000" dirty="0">
              <a:solidFill>
                <a:schemeClr val="accent6">
                  <a:lumMod val="75000"/>
                </a:schemeClr>
              </a:solidFill>
            </a:endParaRPr>
          </a:p>
        </p:txBody>
      </p:sp>
      <p:sp>
        <p:nvSpPr>
          <p:cNvPr id="17" name="Rectangle 16"/>
          <p:cNvSpPr/>
          <p:nvPr/>
        </p:nvSpPr>
        <p:spPr>
          <a:xfrm>
            <a:off x="6376343" y="1828800"/>
            <a:ext cx="2567015" cy="1143000"/>
          </a:xfrm>
          <a:prstGeom prst="rect">
            <a:avLst/>
          </a:prstGeom>
          <a:noFill/>
          <a:ln>
            <a:solidFill>
              <a:srgbClr val="B4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7" idx="7"/>
          </p:cNvCxnSpPr>
          <p:nvPr/>
        </p:nvCxnSpPr>
        <p:spPr>
          <a:xfrm flipV="1">
            <a:off x="3127898" y="2400301"/>
            <a:ext cx="3248444" cy="2020490"/>
          </a:xfrm>
          <a:prstGeom prst="straightConnector1">
            <a:avLst/>
          </a:prstGeom>
          <a:ln w="25400">
            <a:solidFill>
              <a:srgbClr val="B4B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68223" y="2135757"/>
            <a:ext cx="2567015" cy="1143000"/>
          </a:xfrm>
          <a:prstGeom prst="rect">
            <a:avLst/>
          </a:prstGeom>
          <a:no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8" idx="7"/>
          </p:cNvCxnSpPr>
          <p:nvPr/>
        </p:nvCxnSpPr>
        <p:spPr>
          <a:xfrm flipV="1">
            <a:off x="3249819" y="2895602"/>
            <a:ext cx="3118404" cy="1779515"/>
          </a:xfrm>
          <a:prstGeom prst="straightConnector1">
            <a:avLst/>
          </a:prstGeom>
          <a:ln w="25400">
            <a:solidFill>
              <a:srgbClr val="996633"/>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48386" y="3200400"/>
            <a:ext cx="2567015" cy="92678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9" idx="7"/>
            <a:endCxn id="24" idx="1"/>
          </p:cNvCxnSpPr>
          <p:nvPr/>
        </p:nvCxnSpPr>
        <p:spPr>
          <a:xfrm flipV="1">
            <a:off x="4347099" y="3663790"/>
            <a:ext cx="2001287" cy="179415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05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animBg="1"/>
      <p:bldP spid="17" grpId="1" animBg="1"/>
      <p:bldP spid="20" grpId="0" animBg="1"/>
      <p:bldP spid="20" grpId="1"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33" b="1774"/>
          <a:stretch/>
        </p:blipFill>
        <p:spPr>
          <a:xfrm>
            <a:off x="327441" y="2057400"/>
            <a:ext cx="4701759" cy="4514209"/>
          </a:xfrm>
          <a:prstGeom prst="rect">
            <a:avLst/>
          </a:prstGeom>
        </p:spPr>
      </p:pic>
      <p:sp>
        <p:nvSpPr>
          <p:cNvPr id="2" name="Title 1"/>
          <p:cNvSpPr>
            <a:spLocks noGrp="1"/>
          </p:cNvSpPr>
          <p:nvPr>
            <p:ph type="title"/>
          </p:nvPr>
        </p:nvSpPr>
        <p:spPr/>
        <p:txBody>
          <a:bodyPr>
            <a:normAutofit/>
          </a:bodyPr>
          <a:lstStyle/>
          <a:p>
            <a:r>
              <a:rPr lang="en-US" dirty="0" smtClean="0"/>
              <a:t>Aqueously altered unit</a:t>
            </a:r>
            <a:endParaRPr lang="en-US" dirty="0"/>
          </a:p>
        </p:txBody>
      </p:sp>
      <p:sp>
        <p:nvSpPr>
          <p:cNvPr id="3" name="Content Placeholder 2"/>
          <p:cNvSpPr>
            <a:spLocks noGrp="1"/>
          </p:cNvSpPr>
          <p:nvPr>
            <p:ph idx="1"/>
          </p:nvPr>
        </p:nvSpPr>
        <p:spPr>
          <a:xfrm>
            <a:off x="457200" y="1676400"/>
            <a:ext cx="8610600" cy="444160"/>
          </a:xfrm>
        </p:spPr>
        <p:txBody>
          <a:bodyPr>
            <a:normAutofit/>
          </a:bodyPr>
          <a:lstStyle/>
          <a:p>
            <a:r>
              <a:rPr lang="en-US" sz="2000" dirty="0" smtClean="0"/>
              <a:t>Found both inside and outside of Huygens associated with </a:t>
            </a:r>
            <a:endParaRPr lang="en-US" sz="2000" dirty="0"/>
          </a:p>
        </p:txBody>
      </p:sp>
      <p:sp>
        <p:nvSpPr>
          <p:cNvPr id="6" name="Content Placeholder 2"/>
          <p:cNvSpPr txBox="1">
            <a:spLocks/>
          </p:cNvSpPr>
          <p:nvPr/>
        </p:nvSpPr>
        <p:spPr>
          <a:xfrm>
            <a:off x="5057163" y="1981201"/>
            <a:ext cx="4010637" cy="46189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000" dirty="0" smtClean="0"/>
              <a:t>impact-excavated materials consistent with other highlands phyllosilicate outcrops (</a:t>
            </a:r>
            <a:r>
              <a:rPr lang="en-US" sz="2000" b="1" dirty="0" err="1" smtClean="0"/>
              <a:t>Loizeau</a:t>
            </a:r>
            <a:r>
              <a:rPr lang="en-US" sz="2000" b="1" dirty="0" smtClean="0"/>
              <a:t> et al., 2012</a:t>
            </a:r>
            <a:r>
              <a:rPr lang="en-US" sz="2000" dirty="0" smtClean="0"/>
              <a:t>) that appear to originate from a variety of crustal depths.</a:t>
            </a:r>
          </a:p>
          <a:p>
            <a:r>
              <a:rPr lang="en-US" sz="2000" dirty="0" smtClean="0"/>
              <a:t>May be spatial and compositional mixtures between one or more mineral phases. </a:t>
            </a:r>
            <a:endParaRPr lang="en-US" sz="2000" dirty="0"/>
          </a:p>
        </p:txBody>
      </p:sp>
      <p:cxnSp>
        <p:nvCxnSpPr>
          <p:cNvPr id="7" name="Straight Connector 6"/>
          <p:cNvCxnSpPr/>
          <p:nvPr/>
        </p:nvCxnSpPr>
        <p:spPr>
          <a:xfrm>
            <a:off x="394285" y="2209800"/>
            <a:ext cx="147751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3958" y="2057401"/>
            <a:ext cx="790601" cy="307777"/>
          </a:xfrm>
          <a:prstGeom prst="rect">
            <a:avLst/>
          </a:prstGeom>
          <a:noFill/>
        </p:spPr>
        <p:txBody>
          <a:bodyPr wrap="none" rtlCol="0">
            <a:spAutoFit/>
          </a:bodyPr>
          <a:lstStyle/>
          <a:p>
            <a:r>
              <a:rPr lang="en-US" sz="1400" dirty="0" smtClean="0"/>
              <a:t>200 km</a:t>
            </a:r>
            <a:endParaRPr lang="en-US" sz="1400" dirty="0"/>
          </a:p>
        </p:txBody>
      </p:sp>
      <p:sp>
        <p:nvSpPr>
          <p:cNvPr id="9" name="TextBox 8"/>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13</a:t>
            </a:fld>
            <a:endParaRPr lang="en-US" sz="1000" dirty="0">
              <a:solidFill>
                <a:schemeClr val="accent6">
                  <a:lumMod val="75000"/>
                </a:schemeClr>
              </a:solidFill>
            </a:endParaRPr>
          </a:p>
        </p:txBody>
      </p:sp>
      <p:cxnSp>
        <p:nvCxnSpPr>
          <p:cNvPr id="12" name="Straight Arrow Connector 11"/>
          <p:cNvCxnSpPr/>
          <p:nvPr/>
        </p:nvCxnSpPr>
        <p:spPr>
          <a:xfrm>
            <a:off x="5352241" y="5924026"/>
            <a:ext cx="316392" cy="324375"/>
          </a:xfrm>
          <a:prstGeom prst="straightConnector1">
            <a:avLst/>
          </a:prstGeom>
          <a:ln w="50800">
            <a:solidFill>
              <a:srgbClr val="FFFF00"/>
            </a:solidFill>
            <a:tailEnd type="arrow"/>
          </a:ln>
          <a:effectLst>
            <a:outerShdw blurRad="50800" dist="50800" dir="5400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55767" y="5420578"/>
            <a:ext cx="595035" cy="369332"/>
          </a:xfrm>
          <a:prstGeom prst="rect">
            <a:avLst/>
          </a:prstGeom>
          <a:noFill/>
        </p:spPr>
        <p:txBody>
          <a:bodyPr wrap="none" rtlCol="0">
            <a:spAutoFit/>
          </a:bodyPr>
          <a:lstStyle/>
          <a:p>
            <a:r>
              <a:rPr lang="en-US" dirty="0" smtClean="0">
                <a:solidFill>
                  <a:schemeClr val="tx1">
                    <a:lumMod val="75000"/>
                    <a:lumOff val="25000"/>
                  </a:schemeClr>
                </a:solidFill>
              </a:rPr>
              <a:t>Key</a:t>
            </a:r>
            <a:endParaRPr lang="en-US" dirty="0">
              <a:solidFill>
                <a:schemeClr val="tx1">
                  <a:lumMod val="75000"/>
                  <a:lumOff val="25000"/>
                </a:schemeClr>
              </a:solidFill>
            </a:endParaRPr>
          </a:p>
        </p:txBody>
      </p:sp>
      <p:sp>
        <p:nvSpPr>
          <p:cNvPr id="14" name="TextBox 13"/>
          <p:cNvSpPr txBox="1"/>
          <p:nvPr/>
        </p:nvSpPr>
        <p:spPr>
          <a:xfrm>
            <a:off x="5628210" y="5824602"/>
            <a:ext cx="1832553" cy="523220"/>
          </a:xfrm>
          <a:prstGeom prst="rect">
            <a:avLst/>
          </a:prstGeom>
          <a:noFill/>
        </p:spPr>
        <p:txBody>
          <a:bodyPr wrap="none" rtlCol="0">
            <a:spAutoFit/>
          </a:bodyPr>
          <a:lstStyle/>
          <a:p>
            <a:pPr algn="ctr"/>
            <a:r>
              <a:rPr lang="en-US" sz="1400" dirty="0" smtClean="0"/>
              <a:t>Aqueously Altered </a:t>
            </a:r>
          </a:p>
          <a:p>
            <a:pPr algn="ctr"/>
            <a:r>
              <a:rPr lang="en-US" sz="1400" dirty="0" smtClean="0"/>
              <a:t>Mineral Outcrops</a:t>
            </a:r>
            <a:endParaRPr lang="en-US" sz="1400" dirty="0"/>
          </a:p>
        </p:txBody>
      </p:sp>
      <p:sp>
        <p:nvSpPr>
          <p:cNvPr id="15" name="5-Point Star 14"/>
          <p:cNvSpPr/>
          <p:nvPr/>
        </p:nvSpPr>
        <p:spPr>
          <a:xfrm>
            <a:off x="7472647" y="5857612"/>
            <a:ext cx="457200" cy="457200"/>
          </a:xfrm>
          <a:prstGeom prst="star5">
            <a:avLst/>
          </a:prstGeom>
          <a:solidFill>
            <a:srgbClr val="FFFF0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89958" y="5824602"/>
            <a:ext cx="920444" cy="523220"/>
          </a:xfrm>
          <a:prstGeom prst="rect">
            <a:avLst/>
          </a:prstGeom>
          <a:noFill/>
        </p:spPr>
        <p:txBody>
          <a:bodyPr wrap="none" rtlCol="0">
            <a:spAutoFit/>
          </a:bodyPr>
          <a:lstStyle/>
          <a:p>
            <a:pPr algn="ctr"/>
            <a:r>
              <a:rPr lang="en-US" sz="1400" dirty="0" smtClean="0"/>
              <a:t>You Are </a:t>
            </a:r>
          </a:p>
          <a:p>
            <a:pPr algn="ctr"/>
            <a:r>
              <a:rPr lang="en-US" sz="1400" dirty="0" smtClean="0"/>
              <a:t>Here</a:t>
            </a:r>
            <a:endParaRPr lang="en-US" sz="1400" dirty="0"/>
          </a:p>
        </p:txBody>
      </p:sp>
      <p:sp>
        <p:nvSpPr>
          <p:cNvPr id="17" name="Rectangle 16"/>
          <p:cNvSpPr/>
          <p:nvPr/>
        </p:nvSpPr>
        <p:spPr>
          <a:xfrm>
            <a:off x="5255765" y="5789910"/>
            <a:ext cx="3659635" cy="61089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819400" y="3276600"/>
            <a:ext cx="365760" cy="365760"/>
          </a:xfrm>
          <a:prstGeom prst="star5">
            <a:avLst/>
          </a:prstGeom>
          <a:solidFill>
            <a:srgbClr val="FFFF00">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911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4" y="105752"/>
            <a:ext cx="6756864" cy="6491768"/>
          </a:xfrm>
          <a:prstGeom prst="rect">
            <a:avLst/>
          </a:prstGeom>
        </p:spPr>
      </p:pic>
      <p:sp>
        <p:nvSpPr>
          <p:cNvPr id="3" name="Rectangle 2"/>
          <p:cNvSpPr/>
          <p:nvPr/>
        </p:nvSpPr>
        <p:spPr>
          <a:xfrm>
            <a:off x="1757233" y="3032664"/>
            <a:ext cx="346799" cy="3029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49827" y="1881928"/>
            <a:ext cx="457200" cy="4543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88664" y="4265100"/>
            <a:ext cx="304800" cy="302916"/>
          </a:xfrm>
          <a:prstGeom prst="rect">
            <a:avLst/>
          </a:prstGeom>
          <a:noFill/>
          <a:ln>
            <a:solidFill>
              <a:srgbClr val="00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6046362"/>
            <a:ext cx="533400" cy="4543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5959" y="2109115"/>
            <a:ext cx="1590681" cy="784830"/>
          </a:xfrm>
          <a:prstGeom prst="rect">
            <a:avLst/>
          </a:prstGeom>
          <a:solidFill>
            <a:srgbClr val="BABABA"/>
          </a:solidFill>
        </p:spPr>
        <p:txBody>
          <a:bodyPr wrap="square" rtlCol="0">
            <a:spAutoFit/>
          </a:bodyPr>
          <a:lstStyle/>
          <a:p>
            <a:pPr algn="ctr"/>
            <a:r>
              <a:rPr lang="en-US" sz="1500" b="1" dirty="0" smtClean="0">
                <a:solidFill>
                  <a:srgbClr val="0000FF"/>
                </a:solidFill>
              </a:rPr>
              <a:t>High-Calcium Pyroxene Dominated</a:t>
            </a:r>
            <a:endParaRPr lang="en-US" sz="1500" b="1" dirty="0">
              <a:solidFill>
                <a:srgbClr val="0000FF"/>
              </a:solidFill>
            </a:endParaRPr>
          </a:p>
        </p:txBody>
      </p:sp>
      <p:sp>
        <p:nvSpPr>
          <p:cNvPr id="8" name="TextBox 7"/>
          <p:cNvSpPr txBox="1"/>
          <p:nvPr/>
        </p:nvSpPr>
        <p:spPr>
          <a:xfrm>
            <a:off x="4031500" y="1524000"/>
            <a:ext cx="2727029" cy="323165"/>
          </a:xfrm>
          <a:prstGeom prst="rect">
            <a:avLst/>
          </a:prstGeom>
          <a:solidFill>
            <a:srgbClr val="BABABA"/>
          </a:solidFill>
        </p:spPr>
        <p:txBody>
          <a:bodyPr wrap="none" rtlCol="0">
            <a:spAutoFit/>
          </a:bodyPr>
          <a:lstStyle/>
          <a:p>
            <a:r>
              <a:rPr lang="en-US" sz="1500" b="1" dirty="0" smtClean="0">
                <a:solidFill>
                  <a:srgbClr val="FFFF00"/>
                </a:solidFill>
              </a:rPr>
              <a:t>Aqueously Altered Material</a:t>
            </a:r>
            <a:endParaRPr lang="en-US" sz="1500" b="1" dirty="0">
              <a:solidFill>
                <a:srgbClr val="FFFF00"/>
              </a:solidFill>
            </a:endParaRPr>
          </a:p>
        </p:txBody>
      </p:sp>
      <p:sp>
        <p:nvSpPr>
          <p:cNvPr id="9" name="TextBox 8"/>
          <p:cNvSpPr txBox="1"/>
          <p:nvPr/>
        </p:nvSpPr>
        <p:spPr>
          <a:xfrm>
            <a:off x="2726834" y="5414394"/>
            <a:ext cx="1447800" cy="553998"/>
          </a:xfrm>
          <a:prstGeom prst="rect">
            <a:avLst/>
          </a:prstGeom>
          <a:solidFill>
            <a:srgbClr val="BABABA"/>
          </a:solidFill>
        </p:spPr>
        <p:txBody>
          <a:bodyPr wrap="square" rtlCol="0">
            <a:spAutoFit/>
          </a:bodyPr>
          <a:lstStyle/>
          <a:p>
            <a:pPr algn="ctr"/>
            <a:r>
              <a:rPr lang="en-US" sz="1500" b="1" dirty="0" smtClean="0">
                <a:solidFill>
                  <a:srgbClr val="C00000"/>
                </a:solidFill>
              </a:rPr>
              <a:t>Olivine Dominated</a:t>
            </a:r>
            <a:endParaRPr lang="en-US" sz="1500" b="1" dirty="0">
              <a:solidFill>
                <a:srgbClr val="C00000"/>
              </a:solidFill>
            </a:endParaRPr>
          </a:p>
        </p:txBody>
      </p:sp>
      <p:sp>
        <p:nvSpPr>
          <p:cNvPr id="10" name="TextBox 9"/>
          <p:cNvSpPr txBox="1"/>
          <p:nvPr/>
        </p:nvSpPr>
        <p:spPr>
          <a:xfrm>
            <a:off x="6248400" y="3429000"/>
            <a:ext cx="1566617" cy="784830"/>
          </a:xfrm>
          <a:prstGeom prst="rect">
            <a:avLst/>
          </a:prstGeom>
          <a:solidFill>
            <a:srgbClr val="BABABA"/>
          </a:solidFill>
          <a:ln w="12700">
            <a:noFill/>
          </a:ln>
        </p:spPr>
        <p:txBody>
          <a:bodyPr wrap="square" rtlCol="0">
            <a:spAutoFit/>
          </a:bodyPr>
          <a:lstStyle/>
          <a:p>
            <a:pPr algn="ctr"/>
            <a:r>
              <a:rPr lang="en-US" sz="1500" b="1" dirty="0" smtClean="0">
                <a:solidFill>
                  <a:srgbClr val="006600"/>
                </a:solidFill>
              </a:rPr>
              <a:t>Low-Calcium Pyroxene Dominated</a:t>
            </a:r>
            <a:endParaRPr lang="en-US" sz="1500" b="1" dirty="0">
              <a:solidFill>
                <a:srgbClr val="006600"/>
              </a:solidFill>
            </a:endParaRPr>
          </a:p>
        </p:txBody>
      </p:sp>
      <p:cxnSp>
        <p:nvCxnSpPr>
          <p:cNvPr id="11" name="Straight Connector 10"/>
          <p:cNvCxnSpPr/>
          <p:nvPr/>
        </p:nvCxnSpPr>
        <p:spPr>
          <a:xfrm>
            <a:off x="5872519" y="399162"/>
            <a:ext cx="1981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58200" y="117261"/>
            <a:ext cx="809837" cy="307777"/>
          </a:xfrm>
          <a:prstGeom prst="rect">
            <a:avLst/>
          </a:prstGeom>
          <a:noFill/>
        </p:spPr>
        <p:txBody>
          <a:bodyPr wrap="none" rtlCol="0">
            <a:spAutoFit/>
          </a:bodyPr>
          <a:lstStyle/>
          <a:p>
            <a:r>
              <a:rPr lang="en-US" sz="1400" dirty="0" smtClean="0"/>
              <a:t>200 km</a:t>
            </a:r>
            <a:endParaRPr lang="en-US" sz="1400" dirty="0"/>
          </a:p>
        </p:txBody>
      </p:sp>
      <p:sp>
        <p:nvSpPr>
          <p:cNvPr id="13" name="TextBox 12"/>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14</a:t>
            </a:fld>
            <a:endParaRPr lang="en-US" sz="1000" dirty="0">
              <a:solidFill>
                <a:schemeClr val="accent6">
                  <a:lumMod val="75000"/>
                </a:schemeClr>
              </a:solidFill>
            </a:endParaRPr>
          </a:p>
        </p:txBody>
      </p:sp>
    </p:spTree>
    <p:extLst>
      <p:ext uri="{BB962C8B-B14F-4D97-AF65-F5344CB8AC3E}">
        <p14:creationId xmlns:p14="http://schemas.microsoft.com/office/powerpoint/2010/main" val="1967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25" t="15343" r="8751" b="37040"/>
          <a:stretch/>
        </p:blipFill>
        <p:spPr>
          <a:xfrm>
            <a:off x="1524000" y="3287601"/>
            <a:ext cx="4495088" cy="3265600"/>
          </a:xfrm>
          <a:prstGeom prst="rect">
            <a:avLst/>
          </a:prstGeom>
        </p:spPr>
      </p:pic>
      <p:sp>
        <p:nvSpPr>
          <p:cNvPr id="2" name="Title 1"/>
          <p:cNvSpPr>
            <a:spLocks noGrp="1"/>
          </p:cNvSpPr>
          <p:nvPr>
            <p:ph type="title"/>
          </p:nvPr>
        </p:nvSpPr>
        <p:spPr/>
        <p:txBody>
          <a:bodyPr/>
          <a:lstStyle/>
          <a:p>
            <a:r>
              <a:rPr lang="en-US" dirty="0" smtClean="0"/>
              <a:t>Olivine dominated unit</a:t>
            </a:r>
            <a:endParaRPr lang="en-US" dirty="0"/>
          </a:p>
        </p:txBody>
      </p:sp>
      <p:sp>
        <p:nvSpPr>
          <p:cNvPr id="3" name="Content Placeholder 2"/>
          <p:cNvSpPr>
            <a:spLocks noGrp="1"/>
          </p:cNvSpPr>
          <p:nvPr>
            <p:ph idx="1"/>
          </p:nvPr>
        </p:nvSpPr>
        <p:spPr>
          <a:xfrm>
            <a:off x="76200" y="1600201"/>
            <a:ext cx="6172200" cy="2007065"/>
          </a:xfrm>
        </p:spPr>
        <p:txBody>
          <a:bodyPr>
            <a:normAutofit/>
          </a:bodyPr>
          <a:lstStyle/>
          <a:p>
            <a:r>
              <a:rPr lang="en-US" sz="1400" dirty="0" smtClean="0"/>
              <a:t>Associated with lower, flat-lying plains.</a:t>
            </a:r>
          </a:p>
          <a:p>
            <a:r>
              <a:rPr lang="en-US" sz="1400" dirty="0" smtClean="0"/>
              <a:t>Forms much of Huygens floor and other small craters.</a:t>
            </a:r>
          </a:p>
          <a:p>
            <a:r>
              <a:rPr lang="en-US" sz="1400" dirty="0" smtClean="0"/>
              <a:t>Olivine is the dominant material, although pyroxene is also present (gradational with High-Calcium Pyroxene Dominated Unit).</a:t>
            </a:r>
          </a:p>
          <a:p>
            <a:r>
              <a:rPr lang="en-US" sz="1400" dirty="0" smtClean="0"/>
              <a:t>Correspond to two units of Greeley and Guest, 1987: superposed impact crater material (c) and Hesperian plains units (</a:t>
            </a:r>
            <a:r>
              <a:rPr lang="en-US" sz="1400" dirty="0" err="1" smtClean="0"/>
              <a:t>Hr</a:t>
            </a:r>
            <a:r>
              <a:rPr lang="en-US" sz="1400" dirty="0" smtClean="0"/>
              <a:t> and Hpl3).</a:t>
            </a:r>
            <a:endParaRPr lang="en-US" sz="1400" dirty="0"/>
          </a:p>
        </p:txBody>
      </p:sp>
      <p:sp>
        <p:nvSpPr>
          <p:cNvPr id="6" name="TextBox 5"/>
          <p:cNvSpPr txBox="1"/>
          <p:nvPr/>
        </p:nvSpPr>
        <p:spPr>
          <a:xfrm>
            <a:off x="181061" y="4141059"/>
            <a:ext cx="1419139" cy="1592744"/>
          </a:xfrm>
          <a:prstGeom prst="rect">
            <a:avLst/>
          </a:prstGeom>
          <a:noFill/>
        </p:spPr>
        <p:txBody>
          <a:bodyPr wrap="square" rtlCol="0">
            <a:spAutoFit/>
          </a:bodyPr>
          <a:lstStyle/>
          <a:p>
            <a:r>
              <a:rPr lang="en-US" sz="1200" dirty="0" smtClean="0"/>
              <a:t>FRT00011D18 (R: olivine; G: low-calcium pyroxene; B: D2300) </a:t>
            </a:r>
          </a:p>
          <a:p>
            <a:r>
              <a:rPr lang="en-US" sz="1200" dirty="0" smtClean="0"/>
              <a:t>over CTX image B07_012541_1592_xn_20S307W.</a:t>
            </a:r>
            <a:endParaRPr lang="en-US"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968" y="1676401"/>
            <a:ext cx="2840632" cy="4881073"/>
          </a:xfrm>
          <a:prstGeom prst="roundRect">
            <a:avLst>
              <a:gd name="adj" fmla="val 10170"/>
            </a:avLst>
          </a:prstGeom>
        </p:spPr>
      </p:pic>
      <p:sp>
        <p:nvSpPr>
          <p:cNvPr id="7" name="TextBox 6"/>
          <p:cNvSpPr txBox="1"/>
          <p:nvPr/>
        </p:nvSpPr>
        <p:spPr>
          <a:xfrm>
            <a:off x="8001001" y="4270030"/>
            <a:ext cx="848309" cy="276999"/>
          </a:xfrm>
          <a:prstGeom prst="rect">
            <a:avLst/>
          </a:prstGeom>
          <a:noFill/>
        </p:spPr>
        <p:txBody>
          <a:bodyPr wrap="none" rtlCol="0">
            <a:spAutoFit/>
          </a:bodyPr>
          <a:lstStyle/>
          <a:p>
            <a:r>
              <a:rPr lang="en-US" sz="1200" dirty="0" err="1" smtClean="0">
                <a:solidFill>
                  <a:srgbClr val="990033"/>
                </a:solidFill>
              </a:rPr>
              <a:t>Forsterite</a:t>
            </a:r>
            <a:endParaRPr lang="en-US" sz="1200" dirty="0">
              <a:solidFill>
                <a:srgbClr val="990033"/>
              </a:solidFill>
            </a:endParaRPr>
          </a:p>
        </p:txBody>
      </p:sp>
      <p:sp>
        <p:nvSpPr>
          <p:cNvPr id="8" name="TextBox 7"/>
          <p:cNvSpPr txBox="1"/>
          <p:nvPr/>
        </p:nvSpPr>
        <p:spPr>
          <a:xfrm>
            <a:off x="8050259" y="5494993"/>
            <a:ext cx="766557" cy="276999"/>
          </a:xfrm>
          <a:prstGeom prst="rect">
            <a:avLst/>
          </a:prstGeom>
          <a:noFill/>
        </p:spPr>
        <p:txBody>
          <a:bodyPr wrap="none" rtlCol="0">
            <a:spAutoFit/>
          </a:bodyPr>
          <a:lstStyle/>
          <a:p>
            <a:r>
              <a:rPr lang="en-US" sz="1200" dirty="0" err="1" smtClean="0">
                <a:solidFill>
                  <a:srgbClr val="FF00FF"/>
                </a:solidFill>
              </a:rPr>
              <a:t>Fayalite</a:t>
            </a:r>
            <a:endParaRPr lang="en-US" sz="1200" dirty="0">
              <a:solidFill>
                <a:srgbClr val="FF00FF"/>
              </a:solidFill>
            </a:endParaRPr>
          </a:p>
        </p:txBody>
      </p:sp>
      <p:sp>
        <p:nvSpPr>
          <p:cNvPr id="9" name="TextBox 8"/>
          <p:cNvSpPr txBox="1"/>
          <p:nvPr/>
        </p:nvSpPr>
        <p:spPr>
          <a:xfrm>
            <a:off x="7772402" y="4596177"/>
            <a:ext cx="1044415" cy="877163"/>
          </a:xfrm>
          <a:prstGeom prst="rect">
            <a:avLst/>
          </a:prstGeom>
          <a:noFill/>
          <a:ln w="12700">
            <a:solidFill>
              <a:schemeClr val="accent6">
                <a:lumMod val="60000"/>
                <a:lumOff val="40000"/>
              </a:schemeClr>
            </a:solidFill>
          </a:ln>
        </p:spPr>
        <p:txBody>
          <a:bodyPr wrap="square" rtlCol="0">
            <a:spAutoFit/>
          </a:bodyPr>
          <a:lstStyle/>
          <a:p>
            <a:r>
              <a:rPr lang="en-US" sz="1000" dirty="0" smtClean="0"/>
              <a:t>This absorption shows iron in the crystalline structure</a:t>
            </a:r>
            <a:endParaRPr lang="en-US" sz="1000" dirty="0"/>
          </a:p>
        </p:txBody>
      </p:sp>
      <p:cxnSp>
        <p:nvCxnSpPr>
          <p:cNvPr id="10" name="Straight Arrow Connector 9"/>
          <p:cNvCxnSpPr>
            <a:stCxn id="9" idx="1"/>
          </p:cNvCxnSpPr>
          <p:nvPr/>
        </p:nvCxnSpPr>
        <p:spPr>
          <a:xfrm flipH="1">
            <a:off x="7162803" y="5034758"/>
            <a:ext cx="609599" cy="37544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15</a:t>
            </a:fld>
            <a:endParaRPr lang="en-US" sz="1000" dirty="0">
              <a:solidFill>
                <a:schemeClr val="accent6">
                  <a:lumMod val="75000"/>
                </a:schemeClr>
              </a:solidFill>
            </a:endParaRPr>
          </a:p>
        </p:txBody>
      </p:sp>
      <p:sp>
        <p:nvSpPr>
          <p:cNvPr id="14" name="Oval 13"/>
          <p:cNvSpPr/>
          <p:nvPr/>
        </p:nvSpPr>
        <p:spPr>
          <a:xfrm>
            <a:off x="3078480" y="4763534"/>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4" idx="7"/>
          </p:cNvCxnSpPr>
          <p:nvPr/>
        </p:nvCxnSpPr>
        <p:spPr>
          <a:xfrm flipV="1">
            <a:off x="3312627" y="3361456"/>
            <a:ext cx="2783373" cy="1442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096000" y="1676400"/>
            <a:ext cx="2895600" cy="24405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23" t="18414" r="13633" b="39874"/>
          <a:stretch/>
        </p:blipFill>
        <p:spPr>
          <a:xfrm>
            <a:off x="1728217" y="3495566"/>
            <a:ext cx="4035105" cy="2860647"/>
          </a:xfrm>
          <a:prstGeom prst="rect">
            <a:avLst/>
          </a:prstGeom>
        </p:spPr>
      </p:pic>
    </p:spTree>
    <p:extLst>
      <p:ext uri="{BB962C8B-B14F-4D97-AF65-F5344CB8AC3E}">
        <p14:creationId xmlns:p14="http://schemas.microsoft.com/office/powerpoint/2010/main" val="18704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4" grpId="1"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4" y="105752"/>
            <a:ext cx="6756864" cy="6491768"/>
          </a:xfrm>
          <a:prstGeom prst="rect">
            <a:avLst/>
          </a:prstGeom>
        </p:spPr>
      </p:pic>
      <p:sp>
        <p:nvSpPr>
          <p:cNvPr id="3" name="Rectangle 2"/>
          <p:cNvSpPr/>
          <p:nvPr/>
        </p:nvSpPr>
        <p:spPr>
          <a:xfrm>
            <a:off x="1757233" y="3032664"/>
            <a:ext cx="346799" cy="3029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49827" y="1881928"/>
            <a:ext cx="457200" cy="4543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88664" y="4265100"/>
            <a:ext cx="304800" cy="302916"/>
          </a:xfrm>
          <a:prstGeom prst="rect">
            <a:avLst/>
          </a:prstGeom>
          <a:noFill/>
          <a:ln>
            <a:solidFill>
              <a:srgbClr val="00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6046362"/>
            <a:ext cx="533400" cy="4543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5959" y="2109115"/>
            <a:ext cx="1590681" cy="784830"/>
          </a:xfrm>
          <a:prstGeom prst="rect">
            <a:avLst/>
          </a:prstGeom>
          <a:solidFill>
            <a:srgbClr val="BABABA"/>
          </a:solidFill>
        </p:spPr>
        <p:txBody>
          <a:bodyPr wrap="square" rtlCol="0">
            <a:spAutoFit/>
          </a:bodyPr>
          <a:lstStyle/>
          <a:p>
            <a:pPr algn="ctr"/>
            <a:r>
              <a:rPr lang="en-US" sz="1500" b="1" dirty="0" smtClean="0">
                <a:solidFill>
                  <a:srgbClr val="0000FF"/>
                </a:solidFill>
              </a:rPr>
              <a:t>High-Calcium Pyroxene Dominated</a:t>
            </a:r>
            <a:endParaRPr lang="en-US" sz="1500" b="1" dirty="0">
              <a:solidFill>
                <a:srgbClr val="0000FF"/>
              </a:solidFill>
            </a:endParaRPr>
          </a:p>
        </p:txBody>
      </p:sp>
      <p:sp>
        <p:nvSpPr>
          <p:cNvPr id="8" name="TextBox 7"/>
          <p:cNvSpPr txBox="1"/>
          <p:nvPr/>
        </p:nvSpPr>
        <p:spPr>
          <a:xfrm>
            <a:off x="4031500" y="1524000"/>
            <a:ext cx="2727029" cy="323165"/>
          </a:xfrm>
          <a:prstGeom prst="rect">
            <a:avLst/>
          </a:prstGeom>
          <a:solidFill>
            <a:srgbClr val="BABABA"/>
          </a:solidFill>
        </p:spPr>
        <p:txBody>
          <a:bodyPr wrap="none" rtlCol="0">
            <a:spAutoFit/>
          </a:bodyPr>
          <a:lstStyle/>
          <a:p>
            <a:r>
              <a:rPr lang="en-US" sz="1500" b="1" dirty="0" smtClean="0">
                <a:solidFill>
                  <a:srgbClr val="FFFF00"/>
                </a:solidFill>
              </a:rPr>
              <a:t>Aqueously Altered Material</a:t>
            </a:r>
            <a:endParaRPr lang="en-US" sz="1500" b="1" dirty="0">
              <a:solidFill>
                <a:srgbClr val="FFFF00"/>
              </a:solidFill>
            </a:endParaRPr>
          </a:p>
        </p:txBody>
      </p:sp>
      <p:sp>
        <p:nvSpPr>
          <p:cNvPr id="9" name="TextBox 8"/>
          <p:cNvSpPr txBox="1"/>
          <p:nvPr/>
        </p:nvSpPr>
        <p:spPr>
          <a:xfrm>
            <a:off x="2726834" y="5414394"/>
            <a:ext cx="1447800" cy="553998"/>
          </a:xfrm>
          <a:prstGeom prst="rect">
            <a:avLst/>
          </a:prstGeom>
          <a:solidFill>
            <a:srgbClr val="BABABA"/>
          </a:solidFill>
        </p:spPr>
        <p:txBody>
          <a:bodyPr wrap="square" rtlCol="0">
            <a:spAutoFit/>
          </a:bodyPr>
          <a:lstStyle/>
          <a:p>
            <a:pPr algn="ctr"/>
            <a:r>
              <a:rPr lang="en-US" sz="1500" b="1" dirty="0" smtClean="0">
                <a:solidFill>
                  <a:srgbClr val="C00000"/>
                </a:solidFill>
              </a:rPr>
              <a:t>Olivine Dominated</a:t>
            </a:r>
            <a:endParaRPr lang="en-US" sz="1500" b="1" dirty="0">
              <a:solidFill>
                <a:srgbClr val="C00000"/>
              </a:solidFill>
            </a:endParaRPr>
          </a:p>
        </p:txBody>
      </p:sp>
      <p:sp>
        <p:nvSpPr>
          <p:cNvPr id="10" name="TextBox 9"/>
          <p:cNvSpPr txBox="1"/>
          <p:nvPr/>
        </p:nvSpPr>
        <p:spPr>
          <a:xfrm>
            <a:off x="6248400" y="3429000"/>
            <a:ext cx="1566617" cy="784830"/>
          </a:xfrm>
          <a:prstGeom prst="rect">
            <a:avLst/>
          </a:prstGeom>
          <a:solidFill>
            <a:srgbClr val="BABABA"/>
          </a:solidFill>
          <a:ln w="12700">
            <a:noFill/>
          </a:ln>
        </p:spPr>
        <p:txBody>
          <a:bodyPr wrap="square" rtlCol="0">
            <a:spAutoFit/>
          </a:bodyPr>
          <a:lstStyle/>
          <a:p>
            <a:pPr algn="ctr"/>
            <a:r>
              <a:rPr lang="en-US" sz="1500" b="1" dirty="0" smtClean="0">
                <a:solidFill>
                  <a:srgbClr val="006600"/>
                </a:solidFill>
              </a:rPr>
              <a:t>Low-Calcium Pyroxene Dominated</a:t>
            </a:r>
            <a:endParaRPr lang="en-US" sz="1500" b="1" dirty="0">
              <a:solidFill>
                <a:srgbClr val="006600"/>
              </a:solidFill>
            </a:endParaRPr>
          </a:p>
        </p:txBody>
      </p:sp>
      <p:cxnSp>
        <p:nvCxnSpPr>
          <p:cNvPr id="11" name="Straight Connector 10"/>
          <p:cNvCxnSpPr/>
          <p:nvPr/>
        </p:nvCxnSpPr>
        <p:spPr>
          <a:xfrm>
            <a:off x="5872519" y="399162"/>
            <a:ext cx="1981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58200" y="117261"/>
            <a:ext cx="809837" cy="307777"/>
          </a:xfrm>
          <a:prstGeom prst="rect">
            <a:avLst/>
          </a:prstGeom>
          <a:noFill/>
        </p:spPr>
        <p:txBody>
          <a:bodyPr wrap="none" rtlCol="0">
            <a:spAutoFit/>
          </a:bodyPr>
          <a:lstStyle/>
          <a:p>
            <a:r>
              <a:rPr lang="en-US" sz="1400" dirty="0" smtClean="0"/>
              <a:t>200 km</a:t>
            </a:r>
            <a:endParaRPr lang="en-US" sz="1400" dirty="0"/>
          </a:p>
        </p:txBody>
      </p:sp>
      <p:sp>
        <p:nvSpPr>
          <p:cNvPr id="13" name="TextBox 12"/>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16</a:t>
            </a:fld>
            <a:endParaRPr lang="en-US" sz="1000" dirty="0">
              <a:solidFill>
                <a:schemeClr val="accent6">
                  <a:lumMod val="75000"/>
                </a:schemeClr>
              </a:solidFill>
            </a:endParaRPr>
          </a:p>
        </p:txBody>
      </p:sp>
    </p:spTree>
    <p:extLst>
      <p:ext uri="{BB962C8B-B14F-4D97-AF65-F5344CB8AC3E}">
        <p14:creationId xmlns:p14="http://schemas.microsoft.com/office/powerpoint/2010/main" val="1967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9156" y="3581400"/>
            <a:ext cx="38862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834" t="15046" r="8188" b="36881"/>
          <a:stretch/>
        </p:blipFill>
        <p:spPr>
          <a:xfrm>
            <a:off x="1219200" y="3216659"/>
            <a:ext cx="4556293" cy="3296873"/>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48" r="13179"/>
          <a:stretch/>
        </p:blipFill>
        <p:spPr>
          <a:xfrm>
            <a:off x="5775493" y="1676401"/>
            <a:ext cx="3139907" cy="4837131"/>
          </a:xfrm>
          <a:prstGeom prst="roundRect">
            <a:avLst>
              <a:gd name="adj" fmla="val 6646"/>
            </a:avLst>
          </a:prstGeom>
        </p:spPr>
      </p:pic>
      <p:sp>
        <p:nvSpPr>
          <p:cNvPr id="2" name="Title 1"/>
          <p:cNvSpPr>
            <a:spLocks noGrp="1"/>
          </p:cNvSpPr>
          <p:nvPr>
            <p:ph type="title"/>
          </p:nvPr>
        </p:nvSpPr>
        <p:spPr/>
        <p:txBody>
          <a:bodyPr>
            <a:normAutofit fontScale="90000"/>
          </a:bodyPr>
          <a:lstStyle/>
          <a:p>
            <a:r>
              <a:rPr lang="en-US" dirty="0" smtClean="0"/>
              <a:t>High calcium pyroxene dominated unit</a:t>
            </a:r>
            <a:endParaRPr lang="en-US" dirty="0"/>
          </a:p>
        </p:txBody>
      </p:sp>
      <p:sp>
        <p:nvSpPr>
          <p:cNvPr id="3" name="Content Placeholder 2"/>
          <p:cNvSpPr>
            <a:spLocks noGrp="1"/>
          </p:cNvSpPr>
          <p:nvPr>
            <p:ph idx="1"/>
          </p:nvPr>
        </p:nvSpPr>
        <p:spPr>
          <a:xfrm>
            <a:off x="76201" y="1676400"/>
            <a:ext cx="5637937" cy="1676400"/>
          </a:xfrm>
        </p:spPr>
        <p:txBody>
          <a:bodyPr>
            <a:normAutofit fontScale="85000" lnSpcReduction="10000"/>
          </a:bodyPr>
          <a:lstStyle/>
          <a:p>
            <a:r>
              <a:rPr lang="en-US" dirty="0" smtClean="0"/>
              <a:t>Morphologically similar and gradational with Olivine Dominated Unit.</a:t>
            </a:r>
          </a:p>
          <a:p>
            <a:r>
              <a:rPr lang="en-US" dirty="0" smtClean="0"/>
              <a:t>Spectra indicate greater proportion of high-calcium pyroxene (HCP) content.</a:t>
            </a:r>
          </a:p>
          <a:p>
            <a:pPr marL="114300" indent="0">
              <a:buNone/>
            </a:pPr>
            <a:endParaRPr lang="en-US" dirty="0"/>
          </a:p>
        </p:txBody>
      </p:sp>
      <p:sp>
        <p:nvSpPr>
          <p:cNvPr id="7" name="TextBox 6"/>
          <p:cNvSpPr txBox="1"/>
          <p:nvPr/>
        </p:nvSpPr>
        <p:spPr>
          <a:xfrm>
            <a:off x="134922" y="3814971"/>
            <a:ext cx="1160479" cy="2123658"/>
          </a:xfrm>
          <a:prstGeom prst="rect">
            <a:avLst/>
          </a:prstGeom>
          <a:noFill/>
        </p:spPr>
        <p:txBody>
          <a:bodyPr wrap="square" rtlCol="0">
            <a:spAutoFit/>
          </a:bodyPr>
          <a:lstStyle/>
          <a:p>
            <a:r>
              <a:rPr lang="en-US" sz="1200" dirty="0" smtClean="0"/>
              <a:t>HRL000166BD (R: olivine; G: high-calcium pyroxene; B: high-calcium pyroxene) </a:t>
            </a:r>
          </a:p>
          <a:p>
            <a:r>
              <a:rPr lang="en-US" sz="1200" dirty="0" smtClean="0"/>
              <a:t>over CTX image D04_028628_1708_xn_09S298W.</a:t>
            </a:r>
            <a:endParaRPr lang="en-US" sz="1200" dirty="0"/>
          </a:p>
        </p:txBody>
      </p:sp>
      <p:sp>
        <p:nvSpPr>
          <p:cNvPr id="8" name="TextBox 7"/>
          <p:cNvSpPr txBox="1"/>
          <p:nvPr/>
        </p:nvSpPr>
        <p:spPr>
          <a:xfrm>
            <a:off x="6752176" y="5618202"/>
            <a:ext cx="1430851" cy="553998"/>
          </a:xfrm>
          <a:prstGeom prst="rect">
            <a:avLst/>
          </a:prstGeom>
          <a:noFill/>
          <a:ln w="12700">
            <a:solidFill>
              <a:schemeClr val="accent6">
                <a:lumMod val="60000"/>
                <a:lumOff val="40000"/>
              </a:schemeClr>
            </a:solidFill>
          </a:ln>
        </p:spPr>
        <p:txBody>
          <a:bodyPr wrap="square" rtlCol="0">
            <a:spAutoFit/>
          </a:bodyPr>
          <a:lstStyle/>
          <a:p>
            <a:r>
              <a:rPr lang="en-US" sz="1000" dirty="0" smtClean="0"/>
              <a:t>These absorptions shows iron in the crystalline structure</a:t>
            </a:r>
            <a:endParaRPr lang="en-US" sz="1000" dirty="0"/>
          </a:p>
        </p:txBody>
      </p:sp>
      <p:cxnSp>
        <p:nvCxnSpPr>
          <p:cNvPr id="9" name="Straight Arrow Connector 8"/>
          <p:cNvCxnSpPr>
            <a:stCxn id="8" idx="1"/>
          </p:cNvCxnSpPr>
          <p:nvPr/>
        </p:nvCxnSpPr>
        <p:spPr>
          <a:xfrm flipH="1" flipV="1">
            <a:off x="6477000" y="5867400"/>
            <a:ext cx="275176" cy="27801"/>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17</a:t>
            </a:fld>
            <a:endParaRPr lang="en-US" sz="1000" dirty="0">
              <a:solidFill>
                <a:schemeClr val="accent6">
                  <a:lumMod val="75000"/>
                </a:schemeClr>
              </a:solidFill>
            </a:endParaRPr>
          </a:p>
        </p:txBody>
      </p:sp>
      <p:sp>
        <p:nvSpPr>
          <p:cNvPr id="17" name="Oval 16"/>
          <p:cNvSpPr/>
          <p:nvPr/>
        </p:nvSpPr>
        <p:spPr>
          <a:xfrm>
            <a:off x="3074541" y="4973211"/>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34321" y="1676400"/>
            <a:ext cx="3181081" cy="23721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7" idx="7"/>
          </p:cNvCxnSpPr>
          <p:nvPr/>
        </p:nvCxnSpPr>
        <p:spPr>
          <a:xfrm flipV="1">
            <a:off x="3308688" y="2819400"/>
            <a:ext cx="2466805" cy="21939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p:cNvCxnSpPr>
          <p:nvPr/>
        </p:nvCxnSpPr>
        <p:spPr>
          <a:xfrm flipV="1">
            <a:off x="8183027" y="5110371"/>
            <a:ext cx="122773" cy="78483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08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76200" y="1600200"/>
            <a:ext cx="6629400" cy="4953000"/>
          </a:xfrm>
        </p:spPr>
        <p:txBody>
          <a:bodyPr>
            <a:noAutofit/>
          </a:bodyPr>
          <a:lstStyle/>
          <a:p>
            <a:r>
              <a:rPr lang="en-US" sz="1900" dirty="0" smtClean="0"/>
              <a:t>Low-calcium Pyroxene Dominated Unit</a:t>
            </a:r>
          </a:p>
          <a:p>
            <a:pPr lvl="1"/>
            <a:r>
              <a:rPr lang="en-US" sz="1900" dirty="0"/>
              <a:t>Associated with older, high-standing knobs</a:t>
            </a:r>
          </a:p>
          <a:p>
            <a:pPr lvl="1"/>
            <a:r>
              <a:rPr lang="en-US" sz="1900" dirty="0"/>
              <a:t>Interior to Hellas Ring Structures</a:t>
            </a:r>
          </a:p>
          <a:p>
            <a:r>
              <a:rPr lang="en-US" sz="1900" dirty="0" smtClean="0"/>
              <a:t>Aqueously Altered Dominated Unit</a:t>
            </a:r>
          </a:p>
          <a:p>
            <a:pPr lvl="1"/>
            <a:r>
              <a:rPr lang="en-US" sz="1900" dirty="0" smtClean="0"/>
              <a:t>Found inside and outside of Huygens associated with impact-excavated materials consistent with </a:t>
            </a:r>
            <a:r>
              <a:rPr lang="en-US" sz="1900" dirty="0" err="1" smtClean="0"/>
              <a:t>Loizeau</a:t>
            </a:r>
            <a:r>
              <a:rPr lang="en-US" sz="1900" dirty="0" smtClean="0"/>
              <a:t> et al., 2012.</a:t>
            </a:r>
          </a:p>
          <a:p>
            <a:pPr lvl="1"/>
            <a:r>
              <a:rPr lang="en-US" sz="1900" dirty="0" smtClean="0"/>
              <a:t>May be spatial and compositional mixtures between one or more mineral phases</a:t>
            </a:r>
          </a:p>
          <a:p>
            <a:r>
              <a:rPr lang="en-US" sz="1900" dirty="0" smtClean="0"/>
              <a:t>Olivine and High-calcium Pyroxene Dominated Units</a:t>
            </a:r>
            <a:endParaRPr lang="en-US" sz="1900" dirty="0"/>
          </a:p>
          <a:p>
            <a:pPr lvl="1"/>
            <a:r>
              <a:rPr lang="en-US" sz="1900" dirty="0"/>
              <a:t>Associated with extensive superposed inter- and intra-crater plains</a:t>
            </a:r>
          </a:p>
          <a:p>
            <a:pPr lvl="1"/>
            <a:r>
              <a:rPr lang="en-US" sz="1900" dirty="0"/>
              <a:t>Consistent with previous research [Rogers and </a:t>
            </a:r>
            <a:r>
              <a:rPr lang="en-US" sz="1900" dirty="0" err="1"/>
              <a:t>Fergason</a:t>
            </a:r>
            <a:r>
              <a:rPr lang="en-US" sz="1900" dirty="0"/>
              <a:t> (2011); Rogers and </a:t>
            </a:r>
            <a:r>
              <a:rPr lang="en-US" sz="1900" dirty="0" err="1"/>
              <a:t>Nazarian</a:t>
            </a:r>
            <a:r>
              <a:rPr lang="en-US" sz="1900" dirty="0"/>
              <a:t>, (2013); Edwards et al. (2013)].</a:t>
            </a:r>
          </a:p>
          <a:p>
            <a:pPr lvl="1"/>
            <a:endParaRPr lang="en-US" sz="1900" dirty="0" smtClean="0"/>
          </a:p>
        </p:txBody>
      </p:sp>
      <p:sp>
        <p:nvSpPr>
          <p:cNvPr id="8" name="TextBox 7"/>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18</a:t>
            </a:fld>
            <a:endParaRPr lang="en-US" sz="1000" dirty="0">
              <a:solidFill>
                <a:schemeClr val="accent6">
                  <a:lumMod val="75000"/>
                </a:schemeClr>
              </a:solidFill>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644044"/>
            <a:ext cx="2590800" cy="37011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58000" y="5276945"/>
            <a:ext cx="2133600" cy="1281120"/>
          </a:xfrm>
          <a:prstGeom prst="rect">
            <a:avLst/>
          </a:prstGeom>
          <a:noFill/>
        </p:spPr>
        <p:txBody>
          <a:bodyPr wrap="square" rtlCol="0">
            <a:spAutoFit/>
          </a:bodyPr>
          <a:lstStyle/>
          <a:p>
            <a:pPr algn="ctr"/>
            <a:r>
              <a:rPr lang="en-US" sz="1500" dirty="0" err="1" smtClean="0">
                <a:solidFill>
                  <a:schemeClr val="accent1">
                    <a:lumMod val="75000"/>
                  </a:schemeClr>
                </a:solidFill>
              </a:rPr>
              <a:t>Infilled</a:t>
            </a:r>
            <a:r>
              <a:rPr lang="en-US" sz="1500" dirty="0" smtClean="0">
                <a:solidFill>
                  <a:schemeClr val="accent1">
                    <a:lumMod val="75000"/>
                  </a:schemeClr>
                </a:solidFill>
              </a:rPr>
              <a:t> versus fresh craters showing high thermal inertia (red) from </a:t>
            </a:r>
            <a:r>
              <a:rPr lang="en-US" sz="1500" b="1" dirty="0" smtClean="0">
                <a:solidFill>
                  <a:schemeClr val="accent1">
                    <a:lumMod val="75000"/>
                  </a:schemeClr>
                </a:solidFill>
              </a:rPr>
              <a:t>Edwards et al., 2013</a:t>
            </a:r>
            <a:r>
              <a:rPr lang="en-US" sz="1500" dirty="0" smtClean="0">
                <a:solidFill>
                  <a:schemeClr val="accent1">
                    <a:lumMod val="75000"/>
                  </a:schemeClr>
                </a:solidFill>
              </a:rPr>
              <a:t>.</a:t>
            </a:r>
            <a:endParaRPr lang="en-US" sz="1500" dirty="0">
              <a:solidFill>
                <a:schemeClr val="accent1">
                  <a:lumMod val="75000"/>
                </a:schemeClr>
              </a:solidFill>
            </a:endParaRPr>
          </a:p>
        </p:txBody>
      </p:sp>
    </p:spTree>
    <p:extLst>
      <p:ext uri="{BB962C8B-B14F-4D97-AF65-F5344CB8AC3E}">
        <p14:creationId xmlns:p14="http://schemas.microsoft.com/office/powerpoint/2010/main" val="1618842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and Regional Context</a:t>
            </a:r>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230" t="9524" r="15923" b="9313"/>
          <a:stretch/>
        </p:blipFill>
        <p:spPr>
          <a:xfrm>
            <a:off x="4923190" y="1600201"/>
            <a:ext cx="4131831" cy="4161971"/>
          </a:xfrm>
          <a:prstGeom prst="rect">
            <a:avLst/>
          </a:prstGeom>
        </p:spPr>
      </p:pic>
      <p:sp>
        <p:nvSpPr>
          <p:cNvPr id="5" name="Rectangle 4"/>
          <p:cNvSpPr/>
          <p:nvPr/>
        </p:nvSpPr>
        <p:spPr>
          <a:xfrm>
            <a:off x="6098451" y="3663406"/>
            <a:ext cx="502920" cy="5029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0293" y="1663413"/>
            <a:ext cx="4333568" cy="411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25871" y="1663414"/>
            <a:ext cx="2067511" cy="19999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33861" y="4166326"/>
            <a:ext cx="2059520" cy="1616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295" t="7420" r="5134" b="5268"/>
          <a:stretch/>
        </p:blipFill>
        <p:spPr>
          <a:xfrm>
            <a:off x="318280" y="1737737"/>
            <a:ext cx="4149213" cy="399663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547" t="4339" r="6244" b="5080"/>
          <a:stretch/>
        </p:blipFill>
        <p:spPr>
          <a:xfrm>
            <a:off x="298107" y="1737737"/>
            <a:ext cx="4169387" cy="3996634"/>
          </a:xfrm>
          <a:prstGeom prst="rect">
            <a:avLst/>
          </a:prstGeom>
        </p:spPr>
      </p:pic>
      <p:cxnSp>
        <p:nvCxnSpPr>
          <p:cNvPr id="12" name="Straight Connector 11"/>
          <p:cNvCxnSpPr/>
          <p:nvPr/>
        </p:nvCxnSpPr>
        <p:spPr>
          <a:xfrm>
            <a:off x="190530" y="6158300"/>
            <a:ext cx="132401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9302" y="6019801"/>
            <a:ext cx="704039" cy="276999"/>
          </a:xfrm>
          <a:prstGeom prst="rect">
            <a:avLst/>
          </a:prstGeom>
          <a:noFill/>
        </p:spPr>
        <p:txBody>
          <a:bodyPr wrap="none" rtlCol="0">
            <a:spAutoFit/>
          </a:bodyPr>
          <a:lstStyle/>
          <a:p>
            <a:r>
              <a:rPr lang="en-US" sz="1200" dirty="0" smtClean="0"/>
              <a:t>200 km</a:t>
            </a:r>
            <a:endParaRPr lang="en-US" sz="1200" dirty="0"/>
          </a:p>
        </p:txBody>
      </p:sp>
      <p:grpSp>
        <p:nvGrpSpPr>
          <p:cNvPr id="37" name="Group 36"/>
          <p:cNvGrpSpPr/>
          <p:nvPr/>
        </p:nvGrpSpPr>
        <p:grpSpPr>
          <a:xfrm>
            <a:off x="6629401" y="5783289"/>
            <a:ext cx="2475401" cy="461665"/>
            <a:chOff x="6655819" y="5742801"/>
            <a:chExt cx="2475401" cy="461665"/>
          </a:xfrm>
        </p:grpSpPr>
        <p:sp>
          <p:nvSpPr>
            <p:cNvPr id="9" name="TextBox 8"/>
            <p:cNvSpPr txBox="1"/>
            <p:nvPr/>
          </p:nvSpPr>
          <p:spPr>
            <a:xfrm>
              <a:off x="6655819" y="5742801"/>
              <a:ext cx="2475401" cy="461665"/>
            </a:xfrm>
            <a:prstGeom prst="rect">
              <a:avLst/>
            </a:prstGeom>
            <a:noFill/>
          </p:spPr>
          <p:txBody>
            <a:bodyPr wrap="square" rtlCol="0">
              <a:spAutoFit/>
            </a:bodyPr>
            <a:lstStyle/>
            <a:p>
              <a:pPr algn="ctr"/>
              <a:r>
                <a:rPr lang="en-US" sz="1200" dirty="0" smtClean="0"/>
                <a:t>Google Mars oriented North</a:t>
              </a:r>
            </a:p>
            <a:p>
              <a:pPr algn="ctr"/>
              <a:endParaRPr lang="en-US" sz="1200" dirty="0" smtClean="0">
                <a:solidFill>
                  <a:schemeClr val="bg1"/>
                </a:solidFill>
                <a:latin typeface="Berlin Sans FB" pitchFamily="34" charset="0"/>
              </a:endParaRPr>
            </a:p>
          </p:txBody>
        </p:sp>
        <p:cxnSp>
          <p:nvCxnSpPr>
            <p:cNvPr id="14" name="Straight Connector 13"/>
            <p:cNvCxnSpPr/>
            <p:nvPr/>
          </p:nvCxnSpPr>
          <p:spPr>
            <a:xfrm>
              <a:off x="7265419" y="6069791"/>
              <a:ext cx="990600" cy="0"/>
            </a:xfrm>
            <a:prstGeom prst="line">
              <a:avLst/>
            </a:prstGeom>
            <a:ln w="76200">
              <a:gradFill flip="none" rotWithShape="1">
                <a:gsLst>
                  <a:gs pos="0">
                    <a:srgbClr val="7030A0"/>
                  </a:gs>
                  <a:gs pos="21001">
                    <a:srgbClr val="0819FB"/>
                  </a:gs>
                  <a:gs pos="41000">
                    <a:srgbClr val="1A8D48"/>
                  </a:gs>
                  <a:gs pos="61000">
                    <a:srgbClr val="FFFF00"/>
                  </a:gs>
                  <a:gs pos="80000">
                    <a:srgbClr val="EE3F17"/>
                  </a:gs>
                  <a:gs pos="95000">
                    <a:srgbClr val="FF0000"/>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79819" y="5912886"/>
              <a:ext cx="585417" cy="276999"/>
            </a:xfrm>
            <a:prstGeom prst="rect">
              <a:avLst/>
            </a:prstGeom>
            <a:noFill/>
          </p:spPr>
          <p:txBody>
            <a:bodyPr wrap="none" rtlCol="0">
              <a:spAutoFit/>
            </a:bodyPr>
            <a:lstStyle/>
            <a:p>
              <a:r>
                <a:rPr lang="en-US" sz="1200" dirty="0" smtClean="0"/>
                <a:t>-6 km</a:t>
              </a:r>
              <a:endParaRPr lang="en-US" sz="1200" dirty="0"/>
            </a:p>
          </p:txBody>
        </p:sp>
        <p:sp>
          <p:nvSpPr>
            <p:cNvPr id="16" name="TextBox 15"/>
            <p:cNvSpPr txBox="1"/>
            <p:nvPr/>
          </p:nvSpPr>
          <p:spPr>
            <a:xfrm>
              <a:off x="6808219" y="5917650"/>
              <a:ext cx="534121" cy="276999"/>
            </a:xfrm>
            <a:prstGeom prst="rect">
              <a:avLst/>
            </a:prstGeom>
            <a:noFill/>
          </p:spPr>
          <p:txBody>
            <a:bodyPr wrap="none" rtlCol="0">
              <a:spAutoFit/>
            </a:bodyPr>
            <a:lstStyle/>
            <a:p>
              <a:r>
                <a:rPr lang="en-US" sz="1200" dirty="0" smtClean="0"/>
                <a:t>6 km</a:t>
              </a:r>
              <a:endParaRPr lang="en-US" sz="1200" dirty="0"/>
            </a:p>
          </p:txBody>
        </p:sp>
      </p:grpSp>
      <p:sp>
        <p:nvSpPr>
          <p:cNvPr id="17" name="TextBox 16"/>
          <p:cNvSpPr txBox="1"/>
          <p:nvPr/>
        </p:nvSpPr>
        <p:spPr>
          <a:xfrm>
            <a:off x="88313" y="6276202"/>
            <a:ext cx="2568863" cy="276999"/>
          </a:xfrm>
          <a:prstGeom prst="rect">
            <a:avLst/>
          </a:prstGeom>
          <a:noFill/>
        </p:spPr>
        <p:txBody>
          <a:bodyPr wrap="square" rtlCol="0">
            <a:spAutoFit/>
          </a:bodyPr>
          <a:lstStyle/>
          <a:p>
            <a:r>
              <a:rPr lang="en-US" sz="1200" dirty="0" smtClean="0"/>
              <a:t>Greeley and Guest, 1987 Map</a:t>
            </a:r>
          </a:p>
        </p:txBody>
      </p:sp>
      <p:sp>
        <p:nvSpPr>
          <p:cNvPr id="18" name="TextBox 17"/>
          <p:cNvSpPr txBox="1"/>
          <p:nvPr/>
        </p:nvSpPr>
        <p:spPr>
          <a:xfrm>
            <a:off x="87592" y="5791201"/>
            <a:ext cx="2106667" cy="276999"/>
          </a:xfrm>
          <a:prstGeom prst="rect">
            <a:avLst/>
          </a:prstGeom>
          <a:noFill/>
        </p:spPr>
        <p:txBody>
          <a:bodyPr wrap="none" rtlCol="0">
            <a:spAutoFit/>
          </a:bodyPr>
          <a:lstStyle/>
          <a:p>
            <a:r>
              <a:rPr lang="en-US" sz="1200" dirty="0" smtClean="0"/>
              <a:t>THEMIS daytime IR Mosaic</a:t>
            </a:r>
          </a:p>
        </p:txBody>
      </p:sp>
      <p:sp>
        <p:nvSpPr>
          <p:cNvPr id="19" name="TextBox 18"/>
          <p:cNvSpPr txBox="1"/>
          <p:nvPr/>
        </p:nvSpPr>
        <p:spPr>
          <a:xfrm>
            <a:off x="563633" y="2166674"/>
            <a:ext cx="1371600" cy="461665"/>
          </a:xfrm>
          <a:prstGeom prst="rect">
            <a:avLst/>
          </a:prstGeom>
          <a:noFill/>
        </p:spPr>
        <p:txBody>
          <a:bodyPr wrap="square" rtlCol="0">
            <a:spAutoFit/>
          </a:bodyPr>
          <a:lstStyle/>
          <a:p>
            <a:r>
              <a:rPr lang="en-US" sz="2400" dirty="0" err="1" smtClean="0">
                <a:solidFill>
                  <a:schemeClr val="bg1"/>
                </a:solidFill>
              </a:rPr>
              <a:t>Npld</a:t>
            </a:r>
            <a:endParaRPr lang="en-US" sz="2400" dirty="0">
              <a:solidFill>
                <a:schemeClr val="bg1"/>
              </a:solidFill>
            </a:endParaRPr>
          </a:p>
        </p:txBody>
      </p:sp>
      <p:sp>
        <p:nvSpPr>
          <p:cNvPr id="20" name="TextBox 19"/>
          <p:cNvSpPr txBox="1"/>
          <p:nvPr/>
        </p:nvSpPr>
        <p:spPr>
          <a:xfrm>
            <a:off x="2730420" y="3489981"/>
            <a:ext cx="1371600" cy="461665"/>
          </a:xfrm>
          <a:prstGeom prst="rect">
            <a:avLst/>
          </a:prstGeom>
          <a:noFill/>
        </p:spPr>
        <p:txBody>
          <a:bodyPr wrap="square" rtlCol="0">
            <a:spAutoFit/>
          </a:bodyPr>
          <a:lstStyle/>
          <a:p>
            <a:r>
              <a:rPr lang="en-US" sz="2400" dirty="0" err="1" smtClean="0">
                <a:solidFill>
                  <a:schemeClr val="bg1"/>
                </a:solidFill>
              </a:rPr>
              <a:t>Hr</a:t>
            </a:r>
            <a:endParaRPr lang="en-US" sz="2400" dirty="0">
              <a:solidFill>
                <a:schemeClr val="bg1"/>
              </a:solidFill>
            </a:endParaRPr>
          </a:p>
        </p:txBody>
      </p:sp>
      <p:sp>
        <p:nvSpPr>
          <p:cNvPr id="21" name="TextBox 20"/>
          <p:cNvSpPr txBox="1"/>
          <p:nvPr/>
        </p:nvSpPr>
        <p:spPr>
          <a:xfrm>
            <a:off x="268227" y="5321105"/>
            <a:ext cx="1371600" cy="461665"/>
          </a:xfrm>
          <a:prstGeom prst="rect">
            <a:avLst/>
          </a:prstGeom>
          <a:noFill/>
        </p:spPr>
        <p:txBody>
          <a:bodyPr wrap="square" rtlCol="0">
            <a:spAutoFit/>
          </a:bodyPr>
          <a:lstStyle/>
          <a:p>
            <a:r>
              <a:rPr lang="en-US" sz="2400" dirty="0" smtClean="0">
                <a:solidFill>
                  <a:schemeClr val="bg1"/>
                </a:solidFill>
              </a:rPr>
              <a:t>Npl1</a:t>
            </a:r>
            <a:endParaRPr lang="en-US" sz="3600" baseline="-25000" dirty="0">
              <a:solidFill>
                <a:schemeClr val="bg1"/>
              </a:solidFill>
            </a:endParaRPr>
          </a:p>
        </p:txBody>
      </p:sp>
      <p:sp>
        <p:nvSpPr>
          <p:cNvPr id="22" name="TextBox 21"/>
          <p:cNvSpPr txBox="1"/>
          <p:nvPr/>
        </p:nvSpPr>
        <p:spPr>
          <a:xfrm>
            <a:off x="3679822" y="1737737"/>
            <a:ext cx="915903" cy="461665"/>
          </a:xfrm>
          <a:prstGeom prst="rect">
            <a:avLst/>
          </a:prstGeom>
          <a:noFill/>
        </p:spPr>
        <p:txBody>
          <a:bodyPr wrap="square" rtlCol="0">
            <a:spAutoFit/>
          </a:bodyPr>
          <a:lstStyle/>
          <a:p>
            <a:r>
              <a:rPr lang="en-US" sz="2400" dirty="0" smtClean="0">
                <a:solidFill>
                  <a:schemeClr val="bg1"/>
                </a:solidFill>
              </a:rPr>
              <a:t>Hpl3</a:t>
            </a:r>
            <a:endParaRPr lang="en-US" sz="2400" dirty="0">
              <a:solidFill>
                <a:schemeClr val="bg1"/>
              </a:solidFill>
            </a:endParaRPr>
          </a:p>
        </p:txBody>
      </p:sp>
      <p:sp>
        <p:nvSpPr>
          <p:cNvPr id="23" name="TextBox 22"/>
          <p:cNvSpPr txBox="1"/>
          <p:nvPr/>
        </p:nvSpPr>
        <p:spPr>
          <a:xfrm>
            <a:off x="3445447" y="4588416"/>
            <a:ext cx="1371600" cy="461665"/>
          </a:xfrm>
          <a:prstGeom prst="rect">
            <a:avLst/>
          </a:prstGeom>
          <a:noFill/>
        </p:spPr>
        <p:txBody>
          <a:bodyPr wrap="square" rtlCol="0">
            <a:spAutoFit/>
          </a:bodyPr>
          <a:lstStyle/>
          <a:p>
            <a:r>
              <a:rPr lang="en-US" sz="2400" dirty="0" smtClean="0">
                <a:solidFill>
                  <a:schemeClr val="bg1"/>
                </a:solidFill>
              </a:rPr>
              <a:t>Npl2</a:t>
            </a:r>
            <a:endParaRPr lang="en-US" sz="3600" baseline="-25000" dirty="0">
              <a:solidFill>
                <a:schemeClr val="bg1"/>
              </a:solidFill>
            </a:endParaRPr>
          </a:p>
        </p:txBody>
      </p:sp>
      <p:cxnSp>
        <p:nvCxnSpPr>
          <p:cNvPr id="24" name="Straight Connector 23"/>
          <p:cNvCxnSpPr/>
          <p:nvPr/>
        </p:nvCxnSpPr>
        <p:spPr>
          <a:xfrm flipH="1">
            <a:off x="3187620" y="1968568"/>
            <a:ext cx="492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49620" y="2199402"/>
            <a:ext cx="0" cy="4146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02020" y="2199403"/>
            <a:ext cx="304800" cy="9880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49622" y="5004942"/>
            <a:ext cx="188151" cy="4146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2</a:t>
            </a:fld>
            <a:endParaRPr lang="en-US" sz="1000" dirty="0">
              <a:solidFill>
                <a:schemeClr val="accent6">
                  <a:lumMod val="75000"/>
                </a:schemeClr>
              </a:solidFill>
            </a:endParaRPr>
          </a:p>
        </p:txBody>
      </p:sp>
      <p:pic>
        <p:nvPicPr>
          <p:cNvPr id="32" name="Picture 2" descr="Huygens_context_GeologyGlobalAndKey"/>
          <p:cNvPicPr>
            <a:picLocks noChangeAspect="1" noChangeArrowheads="1"/>
          </p:cNvPicPr>
          <p:nvPr/>
        </p:nvPicPr>
        <p:blipFill rotWithShape="1">
          <a:blip r:embed="rId7">
            <a:extLst>
              <a:ext uri="{28A0092B-C50C-407E-A947-70E740481C1C}">
                <a14:useLocalDpi xmlns:a14="http://schemas.microsoft.com/office/drawing/2010/main" val="0"/>
              </a:ext>
            </a:extLst>
          </a:blip>
          <a:srcRect l="61161" t="79215" r="33529" b="15731"/>
          <a:stretch/>
        </p:blipFill>
        <p:spPr bwMode="auto">
          <a:xfrm>
            <a:off x="2498600" y="5813650"/>
            <a:ext cx="438080" cy="2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Huygens_context_GeologyGlobalAndKey"/>
          <p:cNvPicPr>
            <a:picLocks noChangeAspect="1" noChangeArrowheads="1"/>
          </p:cNvPicPr>
          <p:nvPr/>
        </p:nvPicPr>
        <p:blipFill rotWithShape="1">
          <a:blip r:embed="rId7">
            <a:extLst>
              <a:ext uri="{28A0092B-C50C-407E-A947-70E740481C1C}">
                <a14:useLocalDpi xmlns:a14="http://schemas.microsoft.com/office/drawing/2010/main" val="0"/>
              </a:ext>
            </a:extLst>
          </a:blip>
          <a:srcRect l="61161" t="74196" r="33529" b="20525"/>
          <a:stretch/>
        </p:blipFill>
        <p:spPr bwMode="auto">
          <a:xfrm>
            <a:off x="4503761" y="5803347"/>
            <a:ext cx="449211"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uygens_context_GeologyGlobalAndKey"/>
          <p:cNvPicPr>
            <a:picLocks noChangeAspect="1" noChangeArrowheads="1"/>
          </p:cNvPicPr>
          <p:nvPr/>
        </p:nvPicPr>
        <p:blipFill rotWithShape="1">
          <a:blip r:embed="rId7">
            <a:extLst>
              <a:ext uri="{28A0092B-C50C-407E-A947-70E740481C1C}">
                <a14:useLocalDpi xmlns:a14="http://schemas.microsoft.com/office/drawing/2010/main" val="0"/>
              </a:ext>
            </a:extLst>
          </a:blip>
          <a:srcRect l="61161" t="59713" r="33515" b="35681"/>
          <a:stretch/>
        </p:blipFill>
        <p:spPr bwMode="auto">
          <a:xfrm>
            <a:off x="6793741" y="6251311"/>
            <a:ext cx="445260" cy="26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2877903" y="5786737"/>
            <a:ext cx="2045288" cy="461665"/>
          </a:xfrm>
          <a:prstGeom prst="rect">
            <a:avLst/>
          </a:prstGeom>
          <a:noFill/>
        </p:spPr>
        <p:txBody>
          <a:bodyPr wrap="square" rtlCol="0">
            <a:spAutoFit/>
          </a:bodyPr>
          <a:lstStyle/>
          <a:p>
            <a:r>
              <a:rPr lang="en-US" sz="1200" dirty="0" smtClean="0"/>
              <a:t>Plateau sequence,</a:t>
            </a:r>
          </a:p>
          <a:p>
            <a:r>
              <a:rPr lang="en-US" sz="1200" dirty="0" smtClean="0"/>
              <a:t>Cratered unit</a:t>
            </a:r>
          </a:p>
        </p:txBody>
      </p:sp>
      <p:sp>
        <p:nvSpPr>
          <p:cNvPr id="39" name="TextBox 38"/>
          <p:cNvSpPr txBox="1"/>
          <p:nvPr/>
        </p:nvSpPr>
        <p:spPr>
          <a:xfrm>
            <a:off x="2881767" y="6167737"/>
            <a:ext cx="2045288" cy="461665"/>
          </a:xfrm>
          <a:prstGeom prst="rect">
            <a:avLst/>
          </a:prstGeom>
          <a:noFill/>
        </p:spPr>
        <p:txBody>
          <a:bodyPr wrap="square" rtlCol="0">
            <a:spAutoFit/>
          </a:bodyPr>
          <a:lstStyle/>
          <a:p>
            <a:r>
              <a:rPr lang="en-US" sz="1200" dirty="0" smtClean="0"/>
              <a:t>Plateau sequence,</a:t>
            </a:r>
          </a:p>
          <a:p>
            <a:r>
              <a:rPr lang="en-US" sz="1200" dirty="0" smtClean="0"/>
              <a:t>Dissected unit</a:t>
            </a:r>
          </a:p>
        </p:txBody>
      </p:sp>
      <p:pic>
        <p:nvPicPr>
          <p:cNvPr id="40" name="Picture 2" descr="Huygens_context_GeologyGlobalAndKey"/>
          <p:cNvPicPr>
            <a:picLocks noChangeAspect="1" noChangeArrowheads="1"/>
          </p:cNvPicPr>
          <p:nvPr/>
        </p:nvPicPr>
        <p:blipFill rotWithShape="1">
          <a:blip r:embed="rId7">
            <a:extLst>
              <a:ext uri="{28A0092B-C50C-407E-A947-70E740481C1C}">
                <a14:useLocalDpi xmlns:a14="http://schemas.microsoft.com/office/drawing/2010/main" val="0"/>
              </a:ext>
            </a:extLst>
          </a:blip>
          <a:srcRect l="61161" t="84459" r="33529" b="10297"/>
          <a:stretch/>
        </p:blipFill>
        <p:spPr bwMode="auto">
          <a:xfrm>
            <a:off x="2511380" y="6218623"/>
            <a:ext cx="438080" cy="29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4888912" y="5786736"/>
            <a:ext cx="2045288" cy="461665"/>
          </a:xfrm>
          <a:prstGeom prst="rect">
            <a:avLst/>
          </a:prstGeom>
          <a:noFill/>
        </p:spPr>
        <p:txBody>
          <a:bodyPr wrap="square" rtlCol="0">
            <a:spAutoFit/>
          </a:bodyPr>
          <a:lstStyle/>
          <a:p>
            <a:r>
              <a:rPr lang="en-US" sz="1200" dirty="0" smtClean="0"/>
              <a:t>Plateau sequence,</a:t>
            </a:r>
          </a:p>
          <a:p>
            <a:r>
              <a:rPr lang="en-US" sz="1200" dirty="0" smtClean="0"/>
              <a:t>Subdued cratered unit</a:t>
            </a:r>
          </a:p>
        </p:txBody>
      </p:sp>
      <p:pic>
        <p:nvPicPr>
          <p:cNvPr id="42" name="Picture 2" descr="Huygens_context_GeologyGlobalAndKey"/>
          <p:cNvPicPr>
            <a:picLocks noChangeAspect="1" noChangeArrowheads="1"/>
          </p:cNvPicPr>
          <p:nvPr/>
        </p:nvPicPr>
        <p:blipFill rotWithShape="1">
          <a:blip r:embed="rId7">
            <a:extLst>
              <a:ext uri="{28A0092B-C50C-407E-A947-70E740481C1C}">
                <a14:useLocalDpi xmlns:a14="http://schemas.microsoft.com/office/drawing/2010/main" val="0"/>
              </a:ext>
            </a:extLst>
          </a:blip>
          <a:srcRect l="61161" t="69247" r="33529" b="25639"/>
          <a:stretch/>
        </p:blipFill>
        <p:spPr bwMode="auto">
          <a:xfrm>
            <a:off x="4503761" y="6218623"/>
            <a:ext cx="449211" cy="29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4888912" y="6172201"/>
            <a:ext cx="2045288" cy="461665"/>
          </a:xfrm>
          <a:prstGeom prst="rect">
            <a:avLst/>
          </a:prstGeom>
          <a:noFill/>
        </p:spPr>
        <p:txBody>
          <a:bodyPr wrap="square" rtlCol="0">
            <a:spAutoFit/>
          </a:bodyPr>
          <a:lstStyle/>
          <a:p>
            <a:r>
              <a:rPr lang="en-US" sz="1200" dirty="0" smtClean="0"/>
              <a:t>Plateau sequence,</a:t>
            </a:r>
          </a:p>
          <a:p>
            <a:r>
              <a:rPr lang="en-US" sz="1200" dirty="0" smtClean="0"/>
              <a:t>Smooth unit</a:t>
            </a:r>
          </a:p>
        </p:txBody>
      </p:sp>
      <p:sp>
        <p:nvSpPr>
          <p:cNvPr id="44" name="TextBox 43"/>
          <p:cNvSpPr txBox="1"/>
          <p:nvPr/>
        </p:nvSpPr>
        <p:spPr>
          <a:xfrm>
            <a:off x="7174912" y="6172201"/>
            <a:ext cx="2045288" cy="276999"/>
          </a:xfrm>
          <a:prstGeom prst="rect">
            <a:avLst/>
          </a:prstGeom>
          <a:noFill/>
        </p:spPr>
        <p:txBody>
          <a:bodyPr wrap="square" rtlCol="0">
            <a:spAutoFit/>
          </a:bodyPr>
          <a:lstStyle/>
          <a:p>
            <a:r>
              <a:rPr lang="en-US" sz="1200" dirty="0" smtClean="0"/>
              <a:t>Ridged Plains Material</a:t>
            </a:r>
          </a:p>
        </p:txBody>
      </p:sp>
    </p:spTree>
    <p:extLst>
      <p:ext uri="{BB962C8B-B14F-4D97-AF65-F5344CB8AC3E}">
        <p14:creationId xmlns:p14="http://schemas.microsoft.com/office/powerpoint/2010/main" val="373960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38" grpId="0"/>
      <p:bldP spid="39" grpId="0"/>
      <p:bldP spid="41"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a:t>
            </a:r>
            <a:endParaRPr lang="en-US" dirty="0"/>
          </a:p>
        </p:txBody>
      </p:sp>
      <p:sp>
        <p:nvSpPr>
          <p:cNvPr id="3" name="Content Placeholder 2"/>
          <p:cNvSpPr>
            <a:spLocks noGrp="1"/>
          </p:cNvSpPr>
          <p:nvPr>
            <p:ph idx="1"/>
          </p:nvPr>
        </p:nvSpPr>
        <p:spPr>
          <a:xfrm>
            <a:off x="304800" y="1600200"/>
            <a:ext cx="8686800" cy="2057400"/>
          </a:xfrm>
        </p:spPr>
        <p:txBody>
          <a:bodyPr>
            <a:normAutofit/>
          </a:bodyPr>
          <a:lstStyle/>
          <a:p>
            <a:r>
              <a:rPr lang="en-US" dirty="0" smtClean="0"/>
              <a:t>Better understand the stratigraphy of the region by:</a:t>
            </a:r>
          </a:p>
          <a:p>
            <a:pPr lvl="1"/>
            <a:r>
              <a:rPr lang="en-US" dirty="0" smtClean="0"/>
              <a:t>Determining the distribution of surface mineralogy in/around Huygens</a:t>
            </a:r>
          </a:p>
          <a:p>
            <a:pPr lvl="1"/>
            <a:r>
              <a:rPr lang="en-US" dirty="0" smtClean="0"/>
              <a:t>Using the mineralogy to help understand the history of the highlands crust and relationship or influence of Hellas</a:t>
            </a:r>
          </a:p>
          <a:p>
            <a:endParaRPr lang="en-US" dirty="0"/>
          </a:p>
        </p:txBody>
      </p:sp>
      <p:sp>
        <p:nvSpPr>
          <p:cNvPr id="5" name="TextBox 4"/>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3</a:t>
            </a:fld>
            <a:endParaRPr lang="en-US" sz="1000" dirty="0">
              <a:solidFill>
                <a:schemeClr val="accent6">
                  <a:lumMod val="75000"/>
                </a:schemeClr>
              </a:solidFill>
            </a:endParaRPr>
          </a:p>
        </p:txBody>
      </p:sp>
      <p:sp>
        <p:nvSpPr>
          <p:cNvPr id="7" name="TextBox 6"/>
          <p:cNvSpPr txBox="1"/>
          <p:nvPr/>
        </p:nvSpPr>
        <p:spPr>
          <a:xfrm>
            <a:off x="0" y="6074048"/>
            <a:ext cx="9144000" cy="446276"/>
          </a:xfrm>
          <a:prstGeom prst="rect">
            <a:avLst/>
          </a:prstGeom>
          <a:noFill/>
        </p:spPr>
        <p:txBody>
          <a:bodyPr wrap="square" rtlCol="0">
            <a:spAutoFit/>
          </a:bodyPr>
          <a:lstStyle/>
          <a:p>
            <a:pPr algn="ctr"/>
            <a:r>
              <a:rPr lang="en-US" sz="1150" dirty="0" smtClean="0">
                <a:solidFill>
                  <a:schemeClr val="accent2">
                    <a:lumMod val="50000"/>
                  </a:schemeClr>
                </a:solidFill>
              </a:rPr>
              <a:t>MOLA and THEMIS data showing peak ring (white dashed line), </a:t>
            </a:r>
          </a:p>
          <a:p>
            <a:pPr algn="ctr"/>
            <a:r>
              <a:rPr lang="en-US" sz="1150" dirty="0" smtClean="0">
                <a:solidFill>
                  <a:schemeClr val="accent2">
                    <a:lumMod val="50000"/>
                  </a:schemeClr>
                </a:solidFill>
              </a:rPr>
              <a:t>crater ring (white line), and Hellas ring </a:t>
            </a:r>
            <a:r>
              <a:rPr lang="en-US" sz="1150" dirty="0" err="1" smtClean="0">
                <a:solidFill>
                  <a:schemeClr val="accent2">
                    <a:lumMod val="50000"/>
                  </a:schemeClr>
                </a:solidFill>
              </a:rPr>
              <a:t>graben</a:t>
            </a:r>
            <a:r>
              <a:rPr lang="en-US" sz="1150" dirty="0" smtClean="0">
                <a:solidFill>
                  <a:schemeClr val="accent2">
                    <a:lumMod val="50000"/>
                  </a:schemeClr>
                </a:solidFill>
              </a:rPr>
              <a:t> (black line). </a:t>
            </a:r>
            <a:endParaRPr lang="en-US" sz="1150" dirty="0">
              <a:solidFill>
                <a:schemeClr val="accent2">
                  <a:lumMod val="50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5599" r="1082" b="15057"/>
          <a:stretch/>
        </p:blipFill>
        <p:spPr>
          <a:xfrm>
            <a:off x="1425178" y="3664188"/>
            <a:ext cx="6225583" cy="2355613"/>
          </a:xfrm>
          <a:prstGeom prst="rect">
            <a:avLst/>
          </a:prstGeom>
          <a:ln w="25400">
            <a:solidFill>
              <a:schemeClr val="tx1"/>
            </a:solidFill>
          </a:ln>
        </p:spPr>
      </p:pic>
    </p:spTree>
    <p:extLst>
      <p:ext uri="{BB962C8B-B14F-4D97-AF65-F5344CB8AC3E}">
        <p14:creationId xmlns:p14="http://schemas.microsoft.com/office/powerpoint/2010/main" val="1955019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Methodolgy</a:t>
            </a:r>
            <a:endParaRPr lang="en-US" dirty="0"/>
          </a:p>
        </p:txBody>
      </p:sp>
      <p:sp>
        <p:nvSpPr>
          <p:cNvPr id="3" name="Content Placeholder 2"/>
          <p:cNvSpPr>
            <a:spLocks noGrp="1"/>
          </p:cNvSpPr>
          <p:nvPr>
            <p:ph idx="1"/>
          </p:nvPr>
        </p:nvSpPr>
        <p:spPr>
          <a:xfrm>
            <a:off x="304800" y="1600200"/>
            <a:ext cx="8686800" cy="3048000"/>
          </a:xfrm>
        </p:spPr>
        <p:txBody>
          <a:bodyPr>
            <a:normAutofit fontScale="92500" lnSpcReduction="10000"/>
          </a:bodyPr>
          <a:lstStyle/>
          <a:p>
            <a:r>
              <a:rPr lang="en-US" sz="2600" dirty="0"/>
              <a:t>CRISM is an </a:t>
            </a:r>
            <a:r>
              <a:rPr lang="en-US" sz="2600" b="1" dirty="0"/>
              <a:t>imaging spectrometer </a:t>
            </a:r>
            <a:r>
              <a:rPr lang="en-US" sz="2600" dirty="0" smtClean="0"/>
              <a:t>on the Mars Reconnaissance Orbiter covering </a:t>
            </a:r>
            <a:r>
              <a:rPr lang="en-US" sz="2600" dirty="0"/>
              <a:t>the 0.36-3.92 μm wavelength </a:t>
            </a:r>
            <a:r>
              <a:rPr lang="en-US" sz="2600" dirty="0" smtClean="0"/>
              <a:t>range (visible and infrared wavelengths).</a:t>
            </a:r>
          </a:p>
          <a:p>
            <a:r>
              <a:rPr lang="en-US" sz="2600" dirty="0" smtClean="0"/>
              <a:t>We used </a:t>
            </a:r>
            <a:r>
              <a:rPr lang="en-US" sz="2600" b="1" dirty="0" smtClean="0"/>
              <a:t>CRISM multispectral map tiles</a:t>
            </a:r>
            <a:r>
              <a:rPr lang="en-US" sz="2600" dirty="0" smtClean="0"/>
              <a:t> to map regional geology (</a:t>
            </a:r>
            <a:r>
              <a:rPr lang="en-US" sz="2600" dirty="0"/>
              <a:t>72 wavelengths </a:t>
            </a:r>
            <a:r>
              <a:rPr lang="en-US" sz="2600" dirty="0" smtClean="0"/>
              <a:t>at 200 m/pix data).</a:t>
            </a:r>
          </a:p>
          <a:p>
            <a:r>
              <a:rPr lang="en-US" sz="2600" b="1" dirty="0"/>
              <a:t>T</a:t>
            </a:r>
            <a:r>
              <a:rPr lang="en-US" sz="2600" b="1" dirty="0" smtClean="0"/>
              <a:t>argeted hyperspectral data </a:t>
            </a:r>
            <a:r>
              <a:rPr lang="en-US" sz="2600" dirty="0" smtClean="0"/>
              <a:t>was used to understand detailed mineralogy and relationships to morphology (</a:t>
            </a:r>
            <a:r>
              <a:rPr lang="en-US" sz="2600" dirty="0"/>
              <a:t>544 wavelengths at </a:t>
            </a:r>
            <a:r>
              <a:rPr lang="en-US" sz="2600" dirty="0" smtClean="0"/>
              <a:t>18 m/pix data).</a:t>
            </a:r>
          </a:p>
          <a:p>
            <a:endParaRPr lang="en-US" dirty="0"/>
          </a:p>
        </p:txBody>
      </p:sp>
      <p:sp>
        <p:nvSpPr>
          <p:cNvPr id="5" name="TextBox 4"/>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4</a:t>
            </a:fld>
            <a:endParaRPr lang="en-US" sz="1000" dirty="0">
              <a:solidFill>
                <a:schemeClr val="accent6">
                  <a:lumMod val="75000"/>
                </a:schemeClr>
              </a:solidFill>
            </a:endParaRPr>
          </a:p>
        </p:txBody>
      </p:sp>
      <p:sp>
        <p:nvSpPr>
          <p:cNvPr id="6" name="TextBox 5"/>
          <p:cNvSpPr txBox="1"/>
          <p:nvPr/>
        </p:nvSpPr>
        <p:spPr>
          <a:xfrm>
            <a:off x="-1" y="6036527"/>
            <a:ext cx="9144000" cy="276999"/>
          </a:xfrm>
          <a:prstGeom prst="rect">
            <a:avLst/>
          </a:prstGeom>
          <a:noFill/>
        </p:spPr>
        <p:txBody>
          <a:bodyPr wrap="square" rtlCol="0">
            <a:spAutoFit/>
          </a:bodyPr>
          <a:lstStyle/>
          <a:p>
            <a:pPr algn="ctr"/>
            <a:r>
              <a:rPr lang="en-US" sz="1200" dirty="0" smtClean="0">
                <a:solidFill>
                  <a:schemeClr val="accent2">
                    <a:lumMod val="50000"/>
                  </a:schemeClr>
                </a:solidFill>
              </a:rPr>
              <a:t>CRISM 1300 nm albedo mapping data over THEMIS Daytime IR map showing the south portion of our study region.</a:t>
            </a:r>
            <a:endParaRPr lang="en-US" sz="1200" dirty="0">
              <a:solidFill>
                <a:schemeClr val="accent2">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70" y="4724400"/>
            <a:ext cx="7382659" cy="1298353"/>
          </a:xfrm>
          <a:prstGeom prst="rect">
            <a:avLst/>
          </a:prstGeom>
          <a:ln>
            <a:solidFill>
              <a:schemeClr val="tx1"/>
            </a:solidFill>
          </a:ln>
        </p:spPr>
      </p:pic>
    </p:spTree>
    <p:extLst>
      <p:ext uri="{BB962C8B-B14F-4D97-AF65-F5344CB8AC3E}">
        <p14:creationId xmlns:p14="http://schemas.microsoft.com/office/powerpoint/2010/main" val="790430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6" name="Content Placeholder 2"/>
          <p:cNvSpPr>
            <a:spLocks noGrp="1"/>
          </p:cNvSpPr>
          <p:nvPr>
            <p:ph idx="1"/>
          </p:nvPr>
        </p:nvSpPr>
        <p:spPr>
          <a:xfrm>
            <a:off x="300480" y="1971126"/>
            <a:ext cx="8610600" cy="794519"/>
          </a:xfrm>
        </p:spPr>
        <p:txBody>
          <a:bodyPr>
            <a:normAutofit lnSpcReduction="10000"/>
          </a:bodyPr>
          <a:lstStyle/>
          <a:p>
            <a:r>
              <a:rPr lang="en-US" dirty="0" smtClean="0"/>
              <a:t>Intra- and inter-crater plains showing high thermal inertia correspond to mafic materials.</a:t>
            </a:r>
          </a:p>
          <a:p>
            <a:pPr marL="114300" indent="0">
              <a:buNone/>
            </a:pPr>
            <a:endParaRPr lang="en-US" dirty="0"/>
          </a:p>
        </p:txBody>
      </p:sp>
      <p:sp>
        <p:nvSpPr>
          <p:cNvPr id="7" name="TextBox 6"/>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5</a:t>
            </a:fld>
            <a:endParaRPr lang="en-US" sz="1000" dirty="0">
              <a:solidFill>
                <a:schemeClr val="accent6">
                  <a:lumMod val="7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107" y="2895600"/>
            <a:ext cx="4424496" cy="2971800"/>
          </a:xfrm>
          <a:prstGeom prst="rect">
            <a:avLst/>
          </a:prstGeom>
          <a:ln w="12700">
            <a:solidFill>
              <a:schemeClr val="accent1">
                <a:lumMod val="75000"/>
              </a:schemeClr>
            </a:solidFill>
          </a:ln>
        </p:spPr>
      </p:pic>
      <p:sp>
        <p:nvSpPr>
          <p:cNvPr id="10" name="TextBox 9"/>
          <p:cNvSpPr txBox="1"/>
          <p:nvPr/>
        </p:nvSpPr>
        <p:spPr>
          <a:xfrm>
            <a:off x="4435107" y="5966044"/>
            <a:ext cx="4424496" cy="553998"/>
          </a:xfrm>
          <a:prstGeom prst="rect">
            <a:avLst/>
          </a:prstGeom>
          <a:noFill/>
        </p:spPr>
        <p:txBody>
          <a:bodyPr wrap="square" rtlCol="0">
            <a:spAutoFit/>
          </a:bodyPr>
          <a:lstStyle/>
          <a:p>
            <a:pPr algn="ctr"/>
            <a:r>
              <a:rPr lang="en-US" sz="1500" dirty="0">
                <a:solidFill>
                  <a:schemeClr val="accent1">
                    <a:lumMod val="75000"/>
                  </a:schemeClr>
                </a:solidFill>
              </a:rPr>
              <a:t>“Bedrock” </a:t>
            </a:r>
            <a:r>
              <a:rPr lang="en-US" sz="1500" dirty="0" smtClean="0">
                <a:solidFill>
                  <a:schemeClr val="accent1">
                    <a:lumMod val="75000"/>
                  </a:schemeClr>
                </a:solidFill>
              </a:rPr>
              <a:t>olivine-bearing </a:t>
            </a:r>
            <a:r>
              <a:rPr lang="en-US" sz="1500" dirty="0" err="1">
                <a:solidFill>
                  <a:schemeClr val="accent1">
                    <a:lumMod val="75000"/>
                  </a:schemeClr>
                </a:solidFill>
              </a:rPr>
              <a:t>intercrater</a:t>
            </a:r>
            <a:r>
              <a:rPr lang="en-US" sz="1500" dirty="0">
                <a:solidFill>
                  <a:schemeClr val="accent1">
                    <a:lumMod val="75000"/>
                  </a:schemeClr>
                </a:solidFill>
              </a:rPr>
              <a:t> plains from </a:t>
            </a:r>
            <a:r>
              <a:rPr lang="en-US" sz="1500" b="1" dirty="0">
                <a:solidFill>
                  <a:schemeClr val="accent1">
                    <a:lumMod val="75000"/>
                  </a:schemeClr>
                </a:solidFill>
              </a:rPr>
              <a:t>Rogers and </a:t>
            </a:r>
            <a:r>
              <a:rPr lang="en-US" sz="1500" b="1" dirty="0" err="1">
                <a:solidFill>
                  <a:schemeClr val="accent1">
                    <a:lumMod val="75000"/>
                  </a:schemeClr>
                </a:solidFill>
              </a:rPr>
              <a:t>Nazarian</a:t>
            </a:r>
            <a:r>
              <a:rPr lang="en-US" sz="1500" b="1" dirty="0">
                <a:solidFill>
                  <a:schemeClr val="accent1">
                    <a:lumMod val="75000"/>
                  </a:schemeClr>
                </a:solidFill>
              </a:rPr>
              <a:t>, 2013</a:t>
            </a:r>
          </a:p>
        </p:txBody>
      </p:sp>
      <p:sp>
        <p:nvSpPr>
          <p:cNvPr id="11" name="Content Placeholder 2"/>
          <p:cNvSpPr txBox="1">
            <a:spLocks/>
          </p:cNvSpPr>
          <p:nvPr/>
        </p:nvSpPr>
        <p:spPr>
          <a:xfrm>
            <a:off x="296285" y="2765644"/>
            <a:ext cx="4123315" cy="3200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r>
              <a:rPr lang="en-US" dirty="0" smtClean="0"/>
              <a:t>Excavated phyllosilicates relating to the cratering process.</a:t>
            </a:r>
          </a:p>
          <a:p>
            <a:r>
              <a:rPr lang="en-US" dirty="0" smtClean="0"/>
              <a:t>Massifs corresponding to low-calcium pyroxene found circumferentially inside the Hellas ring </a:t>
            </a:r>
            <a:r>
              <a:rPr lang="en-US" dirty="0" err="1" smtClean="0"/>
              <a:t>graben</a:t>
            </a:r>
            <a:r>
              <a:rPr lang="en-US" dirty="0" smtClean="0"/>
              <a:t>.</a:t>
            </a:r>
          </a:p>
          <a:p>
            <a:endParaRPr lang="en-US" dirty="0"/>
          </a:p>
        </p:txBody>
      </p:sp>
    </p:spTree>
    <p:extLst>
      <p:ext uri="{BB962C8B-B14F-4D97-AF65-F5344CB8AC3E}">
        <p14:creationId xmlns:p14="http://schemas.microsoft.com/office/powerpoint/2010/main" val="3158943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basemaps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721784"/>
            <a:ext cx="2286000" cy="21962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27932"/>
            <a:ext cx="2286000" cy="21983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5772" y="4083984"/>
            <a:ext cx="2283829" cy="21962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949" y="4086245"/>
            <a:ext cx="2290051" cy="2202214"/>
          </a:xfrm>
          <a:prstGeom prst="rect">
            <a:avLst/>
          </a:prstGeom>
        </p:spPr>
      </p:pic>
      <p:sp>
        <p:nvSpPr>
          <p:cNvPr id="10" name="TextBox 9"/>
          <p:cNvSpPr txBox="1"/>
          <p:nvPr/>
        </p:nvSpPr>
        <p:spPr>
          <a:xfrm>
            <a:off x="6704440" y="1727931"/>
            <a:ext cx="2516919" cy="707886"/>
          </a:xfrm>
          <a:prstGeom prst="rect">
            <a:avLst/>
          </a:prstGeom>
          <a:noFill/>
        </p:spPr>
        <p:txBody>
          <a:bodyPr wrap="square" rtlCol="0">
            <a:spAutoFit/>
          </a:bodyPr>
          <a:lstStyle/>
          <a:p>
            <a:pPr algn="ctr"/>
            <a:r>
              <a:rPr lang="en-US" sz="2000" dirty="0" smtClean="0"/>
              <a:t>MOC Wide angle </a:t>
            </a:r>
          </a:p>
          <a:p>
            <a:pPr algn="ctr"/>
            <a:r>
              <a:rPr lang="en-US" sz="2000" b="1" dirty="0" smtClean="0"/>
              <a:t>visible albedo</a:t>
            </a:r>
            <a:endParaRPr lang="en-US" sz="2000" b="1" dirty="0"/>
          </a:p>
        </p:txBody>
      </p:sp>
      <p:sp>
        <p:nvSpPr>
          <p:cNvPr id="12" name="Rectangle 11"/>
          <p:cNvSpPr/>
          <p:nvPr/>
        </p:nvSpPr>
        <p:spPr>
          <a:xfrm>
            <a:off x="76200" y="1738360"/>
            <a:ext cx="2057399" cy="1015663"/>
          </a:xfrm>
          <a:prstGeom prst="rect">
            <a:avLst/>
          </a:prstGeom>
        </p:spPr>
        <p:txBody>
          <a:bodyPr wrap="square">
            <a:spAutoFit/>
          </a:bodyPr>
          <a:lstStyle/>
          <a:p>
            <a:pPr algn="ctr"/>
            <a:r>
              <a:rPr lang="en-US" sz="2000" dirty="0" smtClean="0"/>
              <a:t>MOLA</a:t>
            </a:r>
          </a:p>
          <a:p>
            <a:pPr algn="ctr"/>
            <a:r>
              <a:rPr lang="en-US" sz="2000" b="1" dirty="0" smtClean="0"/>
              <a:t>topography</a:t>
            </a:r>
            <a:r>
              <a:rPr lang="en-US" sz="2000" dirty="0"/>
              <a:t/>
            </a:r>
            <a:br>
              <a:rPr lang="en-US" sz="2000" dirty="0"/>
            </a:br>
            <a:endParaRPr lang="en-US" sz="2000" dirty="0"/>
          </a:p>
        </p:txBody>
      </p:sp>
      <p:sp>
        <p:nvSpPr>
          <p:cNvPr id="13" name="Rectangle 12"/>
          <p:cNvSpPr/>
          <p:nvPr/>
        </p:nvSpPr>
        <p:spPr>
          <a:xfrm>
            <a:off x="76200" y="4086245"/>
            <a:ext cx="2059572" cy="1015663"/>
          </a:xfrm>
          <a:prstGeom prst="rect">
            <a:avLst/>
          </a:prstGeom>
        </p:spPr>
        <p:txBody>
          <a:bodyPr wrap="square">
            <a:spAutoFit/>
          </a:bodyPr>
          <a:lstStyle/>
          <a:p>
            <a:pPr algn="ctr"/>
            <a:r>
              <a:rPr lang="en-US" sz="2000" dirty="0" smtClean="0"/>
              <a:t>THEMIS</a:t>
            </a:r>
            <a:r>
              <a:rPr lang="en-US" sz="2000" b="1" dirty="0" smtClean="0"/>
              <a:t> </a:t>
            </a:r>
          </a:p>
          <a:p>
            <a:pPr algn="ctr"/>
            <a:r>
              <a:rPr lang="en-US" sz="2000" b="1" dirty="0" smtClean="0"/>
              <a:t>Nighttime IR</a:t>
            </a:r>
            <a:r>
              <a:rPr lang="en-US" sz="2000" dirty="0"/>
              <a:t/>
            </a:r>
            <a:br>
              <a:rPr lang="en-US" sz="2000" dirty="0"/>
            </a:br>
            <a:endParaRPr lang="en-US" sz="2000" dirty="0"/>
          </a:p>
        </p:txBody>
      </p:sp>
      <p:sp>
        <p:nvSpPr>
          <p:cNvPr id="14" name="Rectangle 13"/>
          <p:cNvSpPr/>
          <p:nvPr/>
        </p:nvSpPr>
        <p:spPr>
          <a:xfrm>
            <a:off x="6858000" y="4013566"/>
            <a:ext cx="2209799" cy="892552"/>
          </a:xfrm>
          <a:prstGeom prst="rect">
            <a:avLst/>
          </a:prstGeom>
        </p:spPr>
        <p:txBody>
          <a:bodyPr wrap="square">
            <a:spAutoFit/>
          </a:bodyPr>
          <a:lstStyle/>
          <a:p>
            <a:pPr algn="ctr"/>
            <a:r>
              <a:rPr lang="en-US" sz="2000" dirty="0" smtClean="0"/>
              <a:t>THEMIS </a:t>
            </a:r>
          </a:p>
          <a:p>
            <a:pPr algn="ctr"/>
            <a:r>
              <a:rPr lang="en-US" sz="2000" b="1" dirty="0" smtClean="0"/>
              <a:t>Daytime IR</a:t>
            </a:r>
          </a:p>
          <a:p>
            <a:endParaRPr lang="en-US" sz="1200" dirty="0"/>
          </a:p>
        </p:txBody>
      </p:sp>
      <p:sp>
        <p:nvSpPr>
          <p:cNvPr id="15" name="TextBox 14"/>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6</a:t>
            </a:fld>
            <a:endParaRPr lang="en-US" sz="1000" dirty="0">
              <a:solidFill>
                <a:schemeClr val="accent6">
                  <a:lumMod val="75000"/>
                </a:schemeClr>
              </a:solidFill>
            </a:endParaRPr>
          </a:p>
        </p:txBody>
      </p:sp>
    </p:spTree>
    <p:extLst>
      <p:ext uri="{BB962C8B-B14F-4D97-AF65-F5344CB8AC3E}">
        <p14:creationId xmlns:p14="http://schemas.microsoft.com/office/powerpoint/2010/main" val="423594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CRISM DATA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77" y="1828800"/>
            <a:ext cx="4278923" cy="4114800"/>
          </a:xfrm>
          <a:prstGeom prst="rect">
            <a:avLst/>
          </a:prstGeom>
          <a:ln w="6350">
            <a:solidFill>
              <a:schemeClr val="tx1"/>
            </a:solidFill>
          </a:ln>
        </p:spPr>
      </p:pic>
      <p:sp>
        <p:nvSpPr>
          <p:cNvPr id="5" name="Oval 4"/>
          <p:cNvSpPr/>
          <p:nvPr/>
        </p:nvSpPr>
        <p:spPr>
          <a:xfrm>
            <a:off x="3362395" y="3968498"/>
            <a:ext cx="234704" cy="234704"/>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8223" y="5447150"/>
            <a:ext cx="234704" cy="2347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99744" y="3675118"/>
            <a:ext cx="262651" cy="2933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9217" y="5153772"/>
            <a:ext cx="262651" cy="2933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68379" y="1933678"/>
            <a:ext cx="1271312" cy="0"/>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209" y="1805800"/>
            <a:ext cx="950179" cy="307777"/>
          </a:xfrm>
          <a:prstGeom prst="rect">
            <a:avLst/>
          </a:prstGeom>
          <a:noFill/>
        </p:spPr>
        <p:txBody>
          <a:bodyPr wrap="square" rtlCol="0">
            <a:spAutoFit/>
          </a:bodyPr>
          <a:lstStyle/>
          <a:p>
            <a:r>
              <a:rPr lang="en-US" sz="1400" dirty="0" smtClean="0">
                <a:solidFill>
                  <a:schemeClr val="accent2">
                    <a:lumMod val="20000"/>
                    <a:lumOff val="80000"/>
                  </a:schemeClr>
                </a:solidFill>
              </a:rPr>
              <a:t>200 km</a:t>
            </a:r>
            <a:endParaRPr lang="en-US" sz="1400" dirty="0">
              <a:solidFill>
                <a:schemeClr val="accent2">
                  <a:lumMod val="20000"/>
                  <a:lumOff val="80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197" y="1828800"/>
            <a:ext cx="4278923" cy="4114800"/>
          </a:xfrm>
          <a:prstGeom prst="rect">
            <a:avLst/>
          </a:prstGeom>
          <a:ln w="6350">
            <a:solidFill>
              <a:schemeClr val="tx1"/>
            </a:solidFill>
          </a:ln>
        </p:spPr>
      </p:pic>
      <p:sp>
        <p:nvSpPr>
          <p:cNvPr id="13" name="Oval 12"/>
          <p:cNvSpPr/>
          <p:nvPr/>
        </p:nvSpPr>
        <p:spPr>
          <a:xfrm>
            <a:off x="6861408" y="2933864"/>
            <a:ext cx="352056" cy="352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839341" y="4518115"/>
            <a:ext cx="234704" cy="2347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622333" y="2640484"/>
            <a:ext cx="262651" cy="2933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576691" y="4224736"/>
            <a:ext cx="262651" cy="2933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65699" y="1933678"/>
            <a:ext cx="1271312"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29524" y="1805800"/>
            <a:ext cx="885709" cy="307777"/>
          </a:xfrm>
          <a:prstGeom prst="rect">
            <a:avLst/>
          </a:prstGeom>
          <a:noFill/>
        </p:spPr>
        <p:txBody>
          <a:bodyPr wrap="square" rtlCol="0">
            <a:spAutoFit/>
          </a:bodyPr>
          <a:lstStyle/>
          <a:p>
            <a:r>
              <a:rPr lang="en-US" sz="1400" dirty="0" smtClean="0">
                <a:solidFill>
                  <a:schemeClr val="accent2">
                    <a:lumMod val="50000"/>
                  </a:schemeClr>
                </a:solidFill>
              </a:rPr>
              <a:t>200 km</a:t>
            </a:r>
            <a:endParaRPr lang="en-US" sz="1400" dirty="0">
              <a:solidFill>
                <a:schemeClr val="accent2">
                  <a:lumMod val="50000"/>
                </a:schemeClr>
              </a:solidFill>
            </a:endParaRPr>
          </a:p>
        </p:txBody>
      </p:sp>
      <p:cxnSp>
        <p:nvCxnSpPr>
          <p:cNvPr id="20" name="Straight Connector 19"/>
          <p:cNvCxnSpPr/>
          <p:nvPr/>
        </p:nvCxnSpPr>
        <p:spPr>
          <a:xfrm flipV="1">
            <a:off x="152400" y="6033063"/>
            <a:ext cx="1380744" cy="0"/>
          </a:xfrm>
          <a:prstGeom prst="line">
            <a:avLst/>
          </a:prstGeom>
          <a:ln w="76200">
            <a:gradFill flip="none" rotWithShape="1">
              <a:gsLst>
                <a:gs pos="0">
                  <a:srgbClr val="C00000"/>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198" y="6030728"/>
            <a:ext cx="1723402" cy="430887"/>
          </a:xfrm>
          <a:prstGeom prst="rect">
            <a:avLst/>
          </a:prstGeom>
          <a:noFill/>
        </p:spPr>
        <p:txBody>
          <a:bodyPr wrap="square" rtlCol="0">
            <a:spAutoFit/>
          </a:bodyPr>
          <a:lstStyle/>
          <a:p>
            <a:pPr algn="ctr"/>
            <a:r>
              <a:rPr lang="en-US" sz="1100" dirty="0" smtClean="0">
                <a:solidFill>
                  <a:schemeClr val="accent6">
                    <a:lumMod val="75000"/>
                  </a:schemeClr>
                </a:solidFill>
              </a:rPr>
              <a:t>0 % - OLINDEX2 – 10 % </a:t>
            </a:r>
          </a:p>
          <a:p>
            <a:pPr algn="ctr"/>
            <a:r>
              <a:rPr lang="en-US" sz="1100" dirty="0" smtClean="0">
                <a:solidFill>
                  <a:schemeClr val="accent6">
                    <a:lumMod val="75000"/>
                  </a:schemeClr>
                </a:solidFill>
              </a:rPr>
              <a:t>(</a:t>
            </a:r>
            <a:r>
              <a:rPr lang="en-US" sz="1100" b="1" dirty="0" smtClean="0">
                <a:solidFill>
                  <a:schemeClr val="accent6">
                    <a:lumMod val="75000"/>
                  </a:schemeClr>
                </a:solidFill>
              </a:rPr>
              <a:t>olivine</a:t>
            </a:r>
            <a:r>
              <a:rPr lang="en-US" sz="1100" dirty="0" smtClean="0">
                <a:solidFill>
                  <a:schemeClr val="accent6">
                    <a:lumMod val="75000"/>
                  </a:schemeClr>
                </a:solidFill>
              </a:rPr>
              <a:t>)</a:t>
            </a:r>
            <a:endParaRPr lang="en-US" sz="1100" dirty="0">
              <a:solidFill>
                <a:schemeClr val="accent6">
                  <a:lumMod val="75000"/>
                </a:schemeClr>
              </a:solidFill>
            </a:endParaRPr>
          </a:p>
        </p:txBody>
      </p:sp>
      <p:cxnSp>
        <p:nvCxnSpPr>
          <p:cNvPr id="23" name="Straight Connector 22"/>
          <p:cNvCxnSpPr/>
          <p:nvPr/>
        </p:nvCxnSpPr>
        <p:spPr>
          <a:xfrm flipV="1">
            <a:off x="1676400" y="6023988"/>
            <a:ext cx="1383323" cy="3630"/>
          </a:xfrm>
          <a:prstGeom prst="line">
            <a:avLst/>
          </a:prstGeom>
          <a:ln w="76200">
            <a:gradFill flip="none" rotWithShape="1">
              <a:gsLst>
                <a:gs pos="0">
                  <a:srgbClr val="33CC33"/>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47801" y="6030728"/>
            <a:ext cx="1873697" cy="600164"/>
          </a:xfrm>
          <a:prstGeom prst="rect">
            <a:avLst/>
          </a:prstGeom>
          <a:noFill/>
        </p:spPr>
        <p:txBody>
          <a:bodyPr wrap="square" rtlCol="0">
            <a:spAutoFit/>
          </a:bodyPr>
          <a:lstStyle/>
          <a:p>
            <a:pPr algn="ctr"/>
            <a:r>
              <a:rPr lang="en-US" sz="1100" dirty="0" smtClean="0">
                <a:solidFill>
                  <a:schemeClr val="accent6">
                    <a:lumMod val="75000"/>
                  </a:schemeClr>
                </a:solidFill>
              </a:rPr>
              <a:t>0 % - LCPINDEX – 10 %</a:t>
            </a:r>
          </a:p>
          <a:p>
            <a:pPr algn="ctr"/>
            <a:r>
              <a:rPr lang="en-US" sz="1100" dirty="0" smtClean="0">
                <a:solidFill>
                  <a:schemeClr val="accent6">
                    <a:lumMod val="75000"/>
                  </a:schemeClr>
                </a:solidFill>
              </a:rPr>
              <a:t>(</a:t>
            </a:r>
            <a:r>
              <a:rPr lang="en-US" sz="1100" b="1" dirty="0" smtClean="0">
                <a:solidFill>
                  <a:schemeClr val="accent6">
                    <a:lumMod val="75000"/>
                  </a:schemeClr>
                </a:solidFill>
              </a:rPr>
              <a:t>low-calcium </a:t>
            </a:r>
          </a:p>
          <a:p>
            <a:pPr algn="ctr"/>
            <a:r>
              <a:rPr lang="en-US" sz="1100" b="1" dirty="0" smtClean="0">
                <a:solidFill>
                  <a:schemeClr val="accent6">
                    <a:lumMod val="75000"/>
                  </a:schemeClr>
                </a:solidFill>
              </a:rPr>
              <a:t>pyroxene</a:t>
            </a:r>
            <a:r>
              <a:rPr lang="en-US" sz="1100" dirty="0" smtClean="0">
                <a:solidFill>
                  <a:schemeClr val="accent6">
                    <a:lumMod val="75000"/>
                  </a:schemeClr>
                </a:solidFill>
              </a:rPr>
              <a:t>) </a:t>
            </a:r>
            <a:endParaRPr lang="en-US" sz="1100" dirty="0">
              <a:solidFill>
                <a:schemeClr val="accent6">
                  <a:lumMod val="75000"/>
                </a:schemeClr>
              </a:solidFill>
            </a:endParaRPr>
          </a:p>
        </p:txBody>
      </p:sp>
      <p:cxnSp>
        <p:nvCxnSpPr>
          <p:cNvPr id="26" name="Straight Connector 25"/>
          <p:cNvCxnSpPr/>
          <p:nvPr/>
        </p:nvCxnSpPr>
        <p:spPr>
          <a:xfrm>
            <a:off x="3191256" y="6027618"/>
            <a:ext cx="1380744" cy="0"/>
          </a:xfrm>
          <a:prstGeom prst="line">
            <a:avLst/>
          </a:prstGeom>
          <a:ln w="76200">
            <a:gradFill flip="none" rotWithShape="1">
              <a:gsLst>
                <a:gs pos="0">
                  <a:srgbClr val="0066FF"/>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92176" y="6023025"/>
            <a:ext cx="1708423" cy="600164"/>
          </a:xfrm>
          <a:prstGeom prst="rect">
            <a:avLst/>
          </a:prstGeom>
          <a:noFill/>
        </p:spPr>
        <p:txBody>
          <a:bodyPr wrap="square" rtlCol="0">
            <a:spAutoFit/>
          </a:bodyPr>
          <a:lstStyle/>
          <a:p>
            <a:pPr algn="ctr"/>
            <a:r>
              <a:rPr lang="en-US" sz="1100" dirty="0" smtClean="0">
                <a:solidFill>
                  <a:schemeClr val="accent6">
                    <a:lumMod val="75000"/>
                  </a:schemeClr>
                </a:solidFill>
              </a:rPr>
              <a:t>0 % - HCPINDEX – 10 %</a:t>
            </a:r>
          </a:p>
          <a:p>
            <a:pPr algn="ctr"/>
            <a:r>
              <a:rPr lang="en-US" sz="1100" dirty="0" smtClean="0">
                <a:solidFill>
                  <a:schemeClr val="accent6">
                    <a:lumMod val="75000"/>
                  </a:schemeClr>
                </a:solidFill>
              </a:rPr>
              <a:t>(</a:t>
            </a:r>
            <a:r>
              <a:rPr lang="en-US" sz="1100" b="1" dirty="0" smtClean="0">
                <a:solidFill>
                  <a:schemeClr val="accent6">
                    <a:lumMod val="75000"/>
                  </a:schemeClr>
                </a:solidFill>
              </a:rPr>
              <a:t>high-calcium pyroxene</a:t>
            </a:r>
            <a:r>
              <a:rPr lang="en-US" sz="1100" dirty="0" smtClean="0">
                <a:solidFill>
                  <a:schemeClr val="accent6">
                    <a:lumMod val="75000"/>
                  </a:schemeClr>
                </a:solidFill>
              </a:rPr>
              <a:t>) </a:t>
            </a:r>
            <a:endParaRPr lang="en-US" sz="1100" dirty="0">
              <a:solidFill>
                <a:schemeClr val="accent6">
                  <a:lumMod val="75000"/>
                </a:schemeClr>
              </a:solidFill>
            </a:endParaRPr>
          </a:p>
        </p:txBody>
      </p:sp>
      <p:cxnSp>
        <p:nvCxnSpPr>
          <p:cNvPr id="29" name="Straight Connector 28"/>
          <p:cNvCxnSpPr/>
          <p:nvPr/>
        </p:nvCxnSpPr>
        <p:spPr>
          <a:xfrm flipV="1">
            <a:off x="5763059" y="6027618"/>
            <a:ext cx="1981200" cy="3630"/>
          </a:xfrm>
          <a:prstGeom prst="line">
            <a:avLst/>
          </a:prstGeom>
          <a:ln w="76200">
            <a:gradFill flip="none" rotWithShape="1">
              <a:gsLst>
                <a:gs pos="0">
                  <a:srgbClr val="C00000"/>
                </a:gs>
                <a:gs pos="100000">
                  <a:srgbClr val="FFE1E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52981" y="5943600"/>
            <a:ext cx="2201355" cy="323165"/>
          </a:xfrm>
          <a:prstGeom prst="rect">
            <a:avLst/>
          </a:prstGeom>
          <a:noFill/>
        </p:spPr>
        <p:txBody>
          <a:bodyPr wrap="square" rtlCol="0">
            <a:spAutoFit/>
          </a:bodyPr>
          <a:lstStyle/>
          <a:p>
            <a:pPr algn="ctr"/>
            <a:r>
              <a:rPr lang="en-US" sz="1100" dirty="0" smtClean="0">
                <a:solidFill>
                  <a:schemeClr val="accent6">
                    <a:lumMod val="75000"/>
                  </a:schemeClr>
                </a:solidFill>
              </a:rPr>
              <a:t>0 % - D2300 – 10 %</a:t>
            </a:r>
            <a:r>
              <a:rPr lang="en-US" sz="1500" dirty="0" smtClean="0">
                <a:solidFill>
                  <a:schemeClr val="accent6">
                    <a:lumMod val="75000"/>
                  </a:schemeClr>
                </a:solidFill>
              </a:rPr>
              <a:t> </a:t>
            </a:r>
            <a:endParaRPr lang="en-US" sz="1500" dirty="0">
              <a:solidFill>
                <a:schemeClr val="accent6">
                  <a:lumMod val="75000"/>
                </a:schemeClr>
              </a:solidFill>
            </a:endParaRPr>
          </a:p>
        </p:txBody>
      </p:sp>
      <p:sp>
        <p:nvSpPr>
          <p:cNvPr id="34" name="TextBox 33"/>
          <p:cNvSpPr txBox="1"/>
          <p:nvPr/>
        </p:nvSpPr>
        <p:spPr>
          <a:xfrm>
            <a:off x="216877" y="1524000"/>
            <a:ext cx="4278923" cy="323165"/>
          </a:xfrm>
          <a:prstGeom prst="rect">
            <a:avLst/>
          </a:prstGeom>
          <a:noFill/>
        </p:spPr>
        <p:txBody>
          <a:bodyPr wrap="square" rtlCol="0">
            <a:spAutoFit/>
          </a:bodyPr>
          <a:lstStyle/>
          <a:p>
            <a:pPr algn="ctr"/>
            <a:r>
              <a:rPr lang="en-US" sz="1500" dirty="0" smtClean="0">
                <a:solidFill>
                  <a:schemeClr val="accent6">
                    <a:lumMod val="75000"/>
                  </a:schemeClr>
                </a:solidFill>
              </a:rPr>
              <a:t>CRISM MAF Browse Product</a:t>
            </a:r>
            <a:endParaRPr lang="en-US" sz="1500" dirty="0">
              <a:solidFill>
                <a:schemeClr val="accent6">
                  <a:lumMod val="75000"/>
                </a:schemeClr>
              </a:solidFill>
            </a:endParaRPr>
          </a:p>
        </p:txBody>
      </p:sp>
      <p:sp>
        <p:nvSpPr>
          <p:cNvPr id="35" name="TextBox 34"/>
          <p:cNvSpPr txBox="1"/>
          <p:nvPr/>
        </p:nvSpPr>
        <p:spPr>
          <a:xfrm>
            <a:off x="4614196" y="1530103"/>
            <a:ext cx="4278923" cy="323165"/>
          </a:xfrm>
          <a:prstGeom prst="rect">
            <a:avLst/>
          </a:prstGeom>
          <a:noFill/>
        </p:spPr>
        <p:txBody>
          <a:bodyPr wrap="square" rtlCol="0">
            <a:spAutoFit/>
          </a:bodyPr>
          <a:lstStyle/>
          <a:p>
            <a:pPr algn="ctr"/>
            <a:r>
              <a:rPr lang="en-US" sz="1500" dirty="0" smtClean="0">
                <a:solidFill>
                  <a:schemeClr val="accent6">
                    <a:lumMod val="75000"/>
                  </a:schemeClr>
                </a:solidFill>
              </a:rPr>
              <a:t>CRISM D2300 Parameter Map</a:t>
            </a:r>
            <a:endParaRPr lang="en-US" sz="1500" dirty="0">
              <a:solidFill>
                <a:schemeClr val="accent6">
                  <a:lumMod val="75000"/>
                </a:schemeClr>
              </a:solidFill>
            </a:endParaRPr>
          </a:p>
        </p:txBody>
      </p:sp>
      <p:sp>
        <p:nvSpPr>
          <p:cNvPr id="28" name="TextBox 27"/>
          <p:cNvSpPr txBox="1"/>
          <p:nvPr/>
        </p:nvSpPr>
        <p:spPr>
          <a:xfrm>
            <a:off x="5111967" y="6120080"/>
            <a:ext cx="3283379" cy="661720"/>
          </a:xfrm>
          <a:prstGeom prst="rect">
            <a:avLst/>
          </a:prstGeom>
          <a:noFill/>
        </p:spPr>
        <p:txBody>
          <a:bodyPr wrap="square" rtlCol="0">
            <a:spAutoFit/>
          </a:bodyPr>
          <a:lstStyle/>
          <a:p>
            <a:pPr algn="ctr"/>
            <a:r>
              <a:rPr lang="en-US" sz="1100" dirty="0" smtClean="0">
                <a:solidFill>
                  <a:schemeClr val="accent6">
                    <a:lumMod val="75000"/>
                  </a:schemeClr>
                </a:solidFill>
              </a:rPr>
              <a:t>(</a:t>
            </a:r>
            <a:r>
              <a:rPr lang="en-US" sz="1100" b="1" dirty="0">
                <a:solidFill>
                  <a:schemeClr val="accent6">
                    <a:lumMod val="75000"/>
                  </a:schemeClr>
                </a:solidFill>
              </a:rPr>
              <a:t>denotes the 2300 nm absorption </a:t>
            </a:r>
            <a:r>
              <a:rPr lang="en-US" sz="1100" b="1" dirty="0" smtClean="0">
                <a:solidFill>
                  <a:schemeClr val="accent6">
                    <a:lumMod val="75000"/>
                  </a:schemeClr>
                </a:solidFill>
              </a:rPr>
              <a:t>band; partial to Fe/Mg phyllosilicates</a:t>
            </a:r>
            <a:r>
              <a:rPr lang="en-US" sz="1100" dirty="0" smtClean="0">
                <a:solidFill>
                  <a:schemeClr val="accent6">
                    <a:lumMod val="75000"/>
                  </a:schemeClr>
                </a:solidFill>
              </a:rPr>
              <a:t>)</a:t>
            </a:r>
            <a:endParaRPr lang="en-US" sz="1100" dirty="0">
              <a:solidFill>
                <a:schemeClr val="accent6">
                  <a:lumMod val="75000"/>
                </a:schemeClr>
              </a:solidFill>
            </a:endParaRPr>
          </a:p>
          <a:p>
            <a:pPr algn="ctr"/>
            <a:r>
              <a:rPr lang="en-US" sz="1500" dirty="0" smtClean="0">
                <a:solidFill>
                  <a:schemeClr val="accent6">
                    <a:lumMod val="75000"/>
                  </a:schemeClr>
                </a:solidFill>
              </a:rPr>
              <a:t> </a:t>
            </a:r>
            <a:endParaRPr lang="en-US" sz="1500" dirty="0">
              <a:solidFill>
                <a:schemeClr val="accent6">
                  <a:lumMod val="75000"/>
                </a:schemeClr>
              </a:solidFill>
            </a:endParaRPr>
          </a:p>
        </p:txBody>
      </p:sp>
      <p:sp>
        <p:nvSpPr>
          <p:cNvPr id="31" name="TextBox 30"/>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7</a:t>
            </a:fld>
            <a:endParaRPr lang="en-US" sz="1000" dirty="0">
              <a:solidFill>
                <a:schemeClr val="accent6">
                  <a:lumMod val="75000"/>
                </a:schemeClr>
              </a:solidFill>
            </a:endParaRPr>
          </a:p>
        </p:txBody>
      </p:sp>
    </p:spTree>
    <p:extLst>
      <p:ext uri="{BB962C8B-B14F-4D97-AF65-F5344CB8AC3E}">
        <p14:creationId xmlns:p14="http://schemas.microsoft.com/office/powerpoint/2010/main" val="14625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35" y="152400"/>
            <a:ext cx="6680664" cy="6418558"/>
          </a:xfrm>
          <a:prstGeom prst="rect">
            <a:avLst/>
          </a:prstGeom>
        </p:spPr>
      </p:pic>
      <p:sp>
        <p:nvSpPr>
          <p:cNvPr id="11" name="TextBox 10"/>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8</a:t>
            </a:fld>
            <a:endParaRPr lang="en-US" sz="1000" dirty="0">
              <a:solidFill>
                <a:schemeClr val="accent6">
                  <a:lumMod val="75000"/>
                </a:schemeClr>
              </a:solidFill>
            </a:endParaRPr>
          </a:p>
        </p:txBody>
      </p:sp>
      <p:sp>
        <p:nvSpPr>
          <p:cNvPr id="13" name="Title 1"/>
          <p:cNvSpPr txBox="1">
            <a:spLocks/>
          </p:cNvSpPr>
          <p:nvPr/>
        </p:nvSpPr>
        <p:spPr>
          <a:xfrm>
            <a:off x="6736361" y="609600"/>
            <a:ext cx="2255241"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sz="2500" dirty="0" smtClean="0"/>
              <a:t>Finalized</a:t>
            </a:r>
          </a:p>
          <a:p>
            <a:r>
              <a:rPr lang="en-US" sz="2500" dirty="0" smtClean="0"/>
              <a:t>map</a:t>
            </a:r>
            <a:br>
              <a:rPr lang="en-US" sz="2500" dirty="0" smtClean="0"/>
            </a:br>
            <a:endParaRPr lang="en-US" sz="1500" dirty="0"/>
          </a:p>
        </p:txBody>
      </p:sp>
      <p:sp>
        <p:nvSpPr>
          <p:cNvPr id="4" name="Rectangle 3"/>
          <p:cNvSpPr/>
          <p:nvPr/>
        </p:nvSpPr>
        <p:spPr>
          <a:xfrm>
            <a:off x="762002" y="3056879"/>
            <a:ext cx="346799"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33800" y="1905000"/>
            <a:ext cx="45720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34000" y="4256015"/>
            <a:ext cx="304800" cy="304800"/>
          </a:xfrm>
          <a:prstGeom prst="rect">
            <a:avLst/>
          </a:prstGeom>
          <a:noFill/>
          <a:ln>
            <a:solidFill>
              <a:srgbClr val="00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447800" y="60198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85861" y="2743201"/>
            <a:ext cx="1590681" cy="784830"/>
          </a:xfrm>
          <a:prstGeom prst="rect">
            <a:avLst/>
          </a:prstGeom>
          <a:solidFill>
            <a:srgbClr val="BABABA"/>
          </a:solidFill>
        </p:spPr>
        <p:txBody>
          <a:bodyPr wrap="square" rtlCol="0">
            <a:spAutoFit/>
          </a:bodyPr>
          <a:lstStyle/>
          <a:p>
            <a:pPr algn="ctr"/>
            <a:r>
              <a:rPr lang="en-US" sz="1500" b="1" dirty="0" smtClean="0">
                <a:solidFill>
                  <a:srgbClr val="0000FF"/>
                </a:solidFill>
              </a:rPr>
              <a:t>High-Calcium Pyroxene Dominated</a:t>
            </a:r>
            <a:endParaRPr lang="en-US" sz="1500" b="1" dirty="0">
              <a:solidFill>
                <a:srgbClr val="0000FF"/>
              </a:solidFill>
            </a:endParaRPr>
          </a:p>
        </p:txBody>
      </p:sp>
      <p:sp>
        <p:nvSpPr>
          <p:cNvPr id="37" name="TextBox 36"/>
          <p:cNvSpPr txBox="1"/>
          <p:nvPr/>
        </p:nvSpPr>
        <p:spPr>
          <a:xfrm>
            <a:off x="3124201" y="1532201"/>
            <a:ext cx="2727029" cy="323165"/>
          </a:xfrm>
          <a:prstGeom prst="rect">
            <a:avLst/>
          </a:prstGeom>
          <a:solidFill>
            <a:srgbClr val="BABABA"/>
          </a:solidFill>
        </p:spPr>
        <p:txBody>
          <a:bodyPr wrap="none" rtlCol="0">
            <a:spAutoFit/>
          </a:bodyPr>
          <a:lstStyle/>
          <a:p>
            <a:r>
              <a:rPr lang="en-US" sz="1500" b="1" dirty="0" smtClean="0">
                <a:solidFill>
                  <a:srgbClr val="FFFF00"/>
                </a:solidFill>
              </a:rPr>
              <a:t>Aqueously Altered Material</a:t>
            </a:r>
            <a:endParaRPr lang="en-US" sz="1500" b="1" dirty="0">
              <a:solidFill>
                <a:srgbClr val="FFFF00"/>
              </a:solidFill>
            </a:endParaRPr>
          </a:p>
        </p:txBody>
      </p:sp>
      <p:sp>
        <p:nvSpPr>
          <p:cNvPr id="38" name="TextBox 37"/>
          <p:cNvSpPr txBox="1"/>
          <p:nvPr/>
        </p:nvSpPr>
        <p:spPr>
          <a:xfrm>
            <a:off x="2066427" y="5598253"/>
            <a:ext cx="1447800" cy="553998"/>
          </a:xfrm>
          <a:prstGeom prst="rect">
            <a:avLst/>
          </a:prstGeom>
          <a:solidFill>
            <a:srgbClr val="BABABA"/>
          </a:solidFill>
        </p:spPr>
        <p:txBody>
          <a:bodyPr wrap="square" rtlCol="0">
            <a:spAutoFit/>
          </a:bodyPr>
          <a:lstStyle/>
          <a:p>
            <a:pPr algn="ctr"/>
            <a:r>
              <a:rPr lang="en-US" sz="1500" b="1" dirty="0" smtClean="0">
                <a:solidFill>
                  <a:srgbClr val="C00000"/>
                </a:solidFill>
              </a:rPr>
              <a:t>Olivine Dominated</a:t>
            </a:r>
            <a:endParaRPr lang="en-US" sz="1500" b="1" dirty="0">
              <a:solidFill>
                <a:srgbClr val="C00000"/>
              </a:solidFill>
            </a:endParaRPr>
          </a:p>
        </p:txBody>
      </p:sp>
      <p:sp>
        <p:nvSpPr>
          <p:cNvPr id="39" name="TextBox 38"/>
          <p:cNvSpPr txBox="1"/>
          <p:nvPr/>
        </p:nvSpPr>
        <p:spPr>
          <a:xfrm>
            <a:off x="5176734" y="3361680"/>
            <a:ext cx="1566617" cy="784830"/>
          </a:xfrm>
          <a:prstGeom prst="rect">
            <a:avLst/>
          </a:prstGeom>
          <a:solidFill>
            <a:srgbClr val="BABABA"/>
          </a:solidFill>
          <a:ln w="12700">
            <a:noFill/>
          </a:ln>
        </p:spPr>
        <p:txBody>
          <a:bodyPr wrap="square" rtlCol="0">
            <a:spAutoFit/>
          </a:bodyPr>
          <a:lstStyle/>
          <a:p>
            <a:pPr algn="ctr"/>
            <a:r>
              <a:rPr lang="en-US" sz="1500" b="1" dirty="0" smtClean="0">
                <a:solidFill>
                  <a:srgbClr val="006600"/>
                </a:solidFill>
              </a:rPr>
              <a:t>Low-Calcium Pyroxene Dominated</a:t>
            </a:r>
            <a:endParaRPr lang="en-US" sz="1500" b="1" dirty="0">
              <a:solidFill>
                <a:srgbClr val="006600"/>
              </a:solidFill>
            </a:endParaRPr>
          </a:p>
        </p:txBody>
      </p:sp>
      <p:cxnSp>
        <p:nvCxnSpPr>
          <p:cNvPr id="16" name="Straight Connector 15"/>
          <p:cNvCxnSpPr/>
          <p:nvPr/>
        </p:nvCxnSpPr>
        <p:spPr>
          <a:xfrm>
            <a:off x="4755159" y="315842"/>
            <a:ext cx="1981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42527" y="163585"/>
            <a:ext cx="790601" cy="307777"/>
          </a:xfrm>
          <a:prstGeom prst="rect">
            <a:avLst/>
          </a:prstGeom>
          <a:noFill/>
        </p:spPr>
        <p:txBody>
          <a:bodyPr wrap="none" rtlCol="0">
            <a:spAutoFit/>
          </a:bodyPr>
          <a:lstStyle/>
          <a:p>
            <a:r>
              <a:rPr lang="en-US" sz="1400" dirty="0" smtClean="0"/>
              <a:t>200 km</a:t>
            </a:r>
            <a:endParaRPr lang="en-US" sz="1400" dirty="0"/>
          </a:p>
        </p:txBody>
      </p:sp>
      <p:sp>
        <p:nvSpPr>
          <p:cNvPr id="18" name="Content Placeholder 2"/>
          <p:cNvSpPr>
            <a:spLocks noGrp="1"/>
          </p:cNvSpPr>
          <p:nvPr>
            <p:ph idx="1"/>
          </p:nvPr>
        </p:nvSpPr>
        <p:spPr>
          <a:xfrm>
            <a:off x="6679400" y="1588900"/>
            <a:ext cx="2057400" cy="846704"/>
          </a:xfrm>
        </p:spPr>
        <p:txBody>
          <a:bodyPr>
            <a:noAutofit/>
          </a:bodyPr>
          <a:lstStyle/>
          <a:p>
            <a:r>
              <a:rPr lang="en-US" sz="1400" dirty="0" smtClean="0">
                <a:solidFill>
                  <a:schemeClr val="tx2">
                    <a:lumMod val="50000"/>
                  </a:schemeClr>
                </a:solidFill>
              </a:rPr>
              <a:t>Mapped at </a:t>
            </a:r>
            <a:r>
              <a:rPr lang="en-US" sz="1400" smtClean="0">
                <a:solidFill>
                  <a:schemeClr val="tx2">
                    <a:lumMod val="50000"/>
                  </a:schemeClr>
                </a:solidFill>
              </a:rPr>
              <a:t>the 1:1,000,000 scale</a:t>
            </a:r>
            <a:endParaRPr lang="en-US" sz="1400" dirty="0" smtClean="0">
              <a:solidFill>
                <a:schemeClr val="tx2">
                  <a:lumMod val="50000"/>
                </a:schemeClr>
              </a:solidFill>
            </a:endParaRPr>
          </a:p>
          <a:p>
            <a:r>
              <a:rPr lang="en-US" sz="1400" dirty="0" smtClean="0">
                <a:solidFill>
                  <a:schemeClr val="tx2">
                    <a:lumMod val="50000"/>
                  </a:schemeClr>
                </a:solidFill>
              </a:rPr>
              <a:t>Map Legend:</a:t>
            </a:r>
            <a:endParaRPr lang="en-US" sz="1400" dirty="0">
              <a:solidFill>
                <a:schemeClr val="tx2">
                  <a:lumMod val="50000"/>
                </a:schemeClr>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87" t="47829" r="60438"/>
          <a:stretch/>
        </p:blipFill>
        <p:spPr>
          <a:xfrm>
            <a:off x="6858000" y="2441896"/>
            <a:ext cx="2146440" cy="4073630"/>
          </a:xfrm>
          <a:prstGeom prst="rect">
            <a:avLst/>
          </a:prstGeom>
        </p:spPr>
      </p:pic>
    </p:spTree>
    <p:extLst>
      <p:ext uri="{BB962C8B-B14F-4D97-AF65-F5344CB8AC3E}">
        <p14:creationId xmlns:p14="http://schemas.microsoft.com/office/powerpoint/2010/main" val="4483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23"/>
                                        </p:tgtEl>
                                      </p:cBhvr>
                                    </p:animEffect>
                                    <p:animScale>
                                      <p:cBhvr>
                                        <p:cTn id="31" dur="250" autoRev="1" fill="hold"/>
                                        <p:tgtEl>
                                          <p:spTgt spid="23"/>
                                        </p:tgtEl>
                                      </p:cBhvr>
                                      <p:by x="105000" y="105000"/>
                                    </p:animScale>
                                  </p:childTnLst>
                                </p:cTn>
                              </p:par>
                              <p:par>
                                <p:cTn id="32" presetID="26" presetClass="emph" presetSubtype="0" fill="hold" grpId="1" nodeType="withEffect">
                                  <p:stCondLst>
                                    <p:cond delay="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3" grpId="1" animBg="1"/>
      <p:bldP spid="35" grpId="0" animBg="1"/>
      <p:bldP spid="36" grpId="0" animBg="1"/>
      <p:bldP spid="37" grpId="0" animBg="1"/>
      <p:bldP spid="38" grpId="0" animBg="1"/>
      <p:bldP spid="39" grpId="0" animBg="1"/>
      <p:bldP spid="3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 calcium pyroxene dominated unit </a:t>
            </a:r>
            <a:endParaRPr lang="en-US" dirty="0"/>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911" t="18359" r="3384" b="30387"/>
          <a:stretch/>
        </p:blipFill>
        <p:spPr>
          <a:xfrm>
            <a:off x="1148571" y="3228236"/>
            <a:ext cx="4642631" cy="3394873"/>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868" t="9210" r="6478" b="7427"/>
          <a:stretch/>
        </p:blipFill>
        <p:spPr>
          <a:xfrm>
            <a:off x="345364" y="2133390"/>
            <a:ext cx="2738689" cy="1935815"/>
          </a:xfrm>
          <a:prstGeom prst="rect">
            <a:avLst/>
          </a:prstGeom>
        </p:spPr>
      </p:pic>
      <p:sp>
        <p:nvSpPr>
          <p:cNvPr id="9" name="Oval 8"/>
          <p:cNvSpPr/>
          <p:nvPr/>
        </p:nvSpPr>
        <p:spPr>
          <a:xfrm>
            <a:off x="3084051" y="4897632"/>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17833"/>
          <a:stretch/>
        </p:blipFill>
        <p:spPr>
          <a:xfrm>
            <a:off x="5791201" y="1676400"/>
            <a:ext cx="3075720" cy="4953000"/>
          </a:xfrm>
          <a:prstGeom prst="roundRect">
            <a:avLst>
              <a:gd name="adj" fmla="val 7321"/>
            </a:avLst>
          </a:prstGeom>
        </p:spPr>
      </p:pic>
      <p:sp>
        <p:nvSpPr>
          <p:cNvPr id="11" name="TextBox 10"/>
          <p:cNvSpPr txBox="1"/>
          <p:nvPr/>
        </p:nvSpPr>
        <p:spPr>
          <a:xfrm>
            <a:off x="3180452" y="2133391"/>
            <a:ext cx="2671893" cy="1038746"/>
          </a:xfrm>
          <a:prstGeom prst="rect">
            <a:avLst/>
          </a:prstGeom>
          <a:noFill/>
        </p:spPr>
        <p:txBody>
          <a:bodyPr wrap="square" rtlCol="0">
            <a:spAutoFit/>
          </a:bodyPr>
          <a:lstStyle/>
          <a:p>
            <a:r>
              <a:rPr lang="en-US" sz="1200" dirty="0" smtClean="0"/>
              <a:t>FRT00012C8F (R: olivine; G: low-calcium pyroxene; B: high-calcium pyroxene) </a:t>
            </a:r>
          </a:p>
          <a:p>
            <a:r>
              <a:rPr lang="en-US" sz="1200" dirty="0" smtClean="0"/>
              <a:t>over CTX image 07_003957_1658_xn_14S300W.</a:t>
            </a:r>
            <a:endParaRPr lang="en-US" sz="1200" dirty="0"/>
          </a:p>
        </p:txBody>
      </p:sp>
      <p:sp>
        <p:nvSpPr>
          <p:cNvPr id="19" name="TextBox 18"/>
          <p:cNvSpPr txBox="1"/>
          <p:nvPr/>
        </p:nvSpPr>
        <p:spPr>
          <a:xfrm>
            <a:off x="6871860" y="5415790"/>
            <a:ext cx="914400" cy="861774"/>
          </a:xfrm>
          <a:prstGeom prst="rect">
            <a:avLst/>
          </a:prstGeom>
          <a:noFill/>
          <a:ln w="12700">
            <a:solidFill>
              <a:schemeClr val="accent6">
                <a:lumMod val="60000"/>
                <a:lumOff val="40000"/>
              </a:schemeClr>
            </a:solidFill>
          </a:ln>
        </p:spPr>
        <p:txBody>
          <a:bodyPr wrap="square" rtlCol="0">
            <a:spAutoFit/>
          </a:bodyPr>
          <a:lstStyle/>
          <a:p>
            <a:r>
              <a:rPr lang="en-US" sz="1000" dirty="0" smtClean="0"/>
              <a:t>Absorptions show iron in the crystalline structure.</a:t>
            </a:r>
            <a:endParaRPr lang="en-US" sz="1000" dirty="0"/>
          </a:p>
        </p:txBody>
      </p:sp>
      <p:cxnSp>
        <p:nvCxnSpPr>
          <p:cNvPr id="21" name="Straight Arrow Connector 20"/>
          <p:cNvCxnSpPr>
            <a:stCxn id="19" idx="1"/>
          </p:cNvCxnSpPr>
          <p:nvPr/>
        </p:nvCxnSpPr>
        <p:spPr>
          <a:xfrm flipH="1">
            <a:off x="6629402" y="5846677"/>
            <a:ext cx="242458" cy="6706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p:cNvCxnSpPr>
          <p:nvPr/>
        </p:nvCxnSpPr>
        <p:spPr>
          <a:xfrm flipV="1">
            <a:off x="7786260" y="5638802"/>
            <a:ext cx="214741" cy="20787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00" y="6553201"/>
            <a:ext cx="8991600" cy="246221"/>
          </a:xfrm>
          <a:prstGeom prst="rect">
            <a:avLst/>
          </a:prstGeom>
          <a:noFill/>
        </p:spPr>
        <p:txBody>
          <a:bodyPr wrap="square" rtlCol="0">
            <a:spAutoFit/>
          </a:bodyPr>
          <a:lstStyle/>
          <a:p>
            <a:r>
              <a:rPr lang="en-US" sz="1000" dirty="0" smtClean="0">
                <a:solidFill>
                  <a:schemeClr val="accent6">
                    <a:lumMod val="75000"/>
                  </a:schemeClr>
                </a:solidFill>
              </a:rPr>
              <a:t>GSA – Monday, October 28, 2013</a:t>
            </a:r>
            <a:r>
              <a:rPr lang="en-US" sz="1000" dirty="0">
                <a:solidFill>
                  <a:schemeClr val="accent6">
                    <a:lumMod val="75000"/>
                  </a:schemeClr>
                </a:solidFill>
              </a:rPr>
              <a:t>	</a:t>
            </a:r>
            <a:r>
              <a:rPr lang="en-US" sz="1000" dirty="0" smtClean="0">
                <a:solidFill>
                  <a:schemeClr val="accent6">
                    <a:lumMod val="75000"/>
                  </a:schemeClr>
                </a:solidFill>
              </a:rPr>
              <a:t>Sheridan Ackiss - Mineralogical Mapping of Huygens Crater, Mars		</a:t>
            </a:r>
            <a:fld id="{652EA411-3FD0-480A-9ABC-12CD9A4C8ED7}" type="slidenum">
              <a:rPr lang="en-US" sz="1000" smtClean="0">
                <a:solidFill>
                  <a:schemeClr val="accent6">
                    <a:lumMod val="75000"/>
                  </a:schemeClr>
                </a:solidFill>
              </a:rPr>
              <a:t>9</a:t>
            </a:fld>
            <a:endParaRPr lang="en-US" sz="1000" dirty="0">
              <a:solidFill>
                <a:schemeClr val="accent6">
                  <a:lumMod val="75000"/>
                </a:schemeClr>
              </a:solidFill>
            </a:endParaRPr>
          </a:p>
        </p:txBody>
      </p:sp>
      <p:sp>
        <p:nvSpPr>
          <p:cNvPr id="3" name="Content Placeholder 2"/>
          <p:cNvSpPr>
            <a:spLocks noGrp="1"/>
          </p:cNvSpPr>
          <p:nvPr>
            <p:ph idx="1"/>
          </p:nvPr>
        </p:nvSpPr>
        <p:spPr>
          <a:xfrm>
            <a:off x="304801" y="1600201"/>
            <a:ext cx="5334001" cy="457199"/>
          </a:xfrm>
        </p:spPr>
        <p:txBody>
          <a:bodyPr>
            <a:normAutofit fontScale="92500"/>
          </a:bodyPr>
          <a:lstStyle/>
          <a:p>
            <a:pPr marL="457200" indent="-457200"/>
            <a:r>
              <a:rPr lang="en-US" dirty="0"/>
              <a:t>Distinct, </a:t>
            </a:r>
            <a:r>
              <a:rPr lang="en-US" dirty="0" smtClean="0"/>
              <a:t>massif-forming </a:t>
            </a:r>
            <a:r>
              <a:rPr lang="en-US" dirty="0"/>
              <a:t>outcrops.</a:t>
            </a:r>
          </a:p>
          <a:p>
            <a:endParaRPr lang="en-US" dirty="0"/>
          </a:p>
        </p:txBody>
      </p:sp>
      <p:cxnSp>
        <p:nvCxnSpPr>
          <p:cNvPr id="22" name="Straight Arrow Connector 21"/>
          <p:cNvCxnSpPr>
            <a:stCxn id="9" idx="6"/>
            <a:endCxn id="29" idx="1"/>
          </p:cNvCxnSpPr>
          <p:nvPr/>
        </p:nvCxnSpPr>
        <p:spPr>
          <a:xfrm flipV="1">
            <a:off x="3358371" y="2895600"/>
            <a:ext cx="2432831" cy="21391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91202" y="1676400"/>
            <a:ext cx="3075719" cy="243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2458</TotalTime>
  <Words>1325</Words>
  <Application>Microsoft Office PowerPoint</Application>
  <PresentationFormat>On-screen Show (4:3)</PresentationFormat>
  <Paragraphs>200</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Apothecary</vt:lpstr>
      <vt:lpstr>Mineralogical Mapping of Huygens Crater, Mars</vt:lpstr>
      <vt:lpstr>Global and Regional Context</vt:lpstr>
      <vt:lpstr>Intent</vt:lpstr>
      <vt:lpstr>Methodolgy</vt:lpstr>
      <vt:lpstr>findings</vt:lpstr>
      <vt:lpstr>basemaps</vt:lpstr>
      <vt:lpstr>CRISM DATA</vt:lpstr>
      <vt:lpstr>PowerPoint Presentation</vt:lpstr>
      <vt:lpstr>Low- calcium pyroxene dominated unit </vt:lpstr>
      <vt:lpstr>Low- calcium pyroxene dominated unit </vt:lpstr>
      <vt:lpstr>PowerPoint Presentation</vt:lpstr>
      <vt:lpstr>Aqueously altered unit</vt:lpstr>
      <vt:lpstr>Aqueously altered unit</vt:lpstr>
      <vt:lpstr>PowerPoint Presentation</vt:lpstr>
      <vt:lpstr>Olivine dominated unit</vt:lpstr>
      <vt:lpstr>PowerPoint Presentation</vt:lpstr>
      <vt:lpstr>High calcium pyroxene dominated unit</vt:lpstr>
      <vt:lpstr>summary</vt:lpstr>
    </vt:vector>
  </TitlesOfParts>
  <Company>Johns Hopkins University - Applied Physics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Mineralogical Mapping of Huygens Crater, Mars</dc:title>
  <dc:creator>Sheridan E. Ackiss</dc:creator>
  <cp:lastModifiedBy>Sheridan E. Ackiss</cp:lastModifiedBy>
  <cp:revision>343</cp:revision>
  <dcterms:created xsi:type="dcterms:W3CDTF">2013-10-07T15:52:47Z</dcterms:created>
  <dcterms:modified xsi:type="dcterms:W3CDTF">2013-11-08T17:13:53Z</dcterms:modified>
</cp:coreProperties>
</file>